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8.xml" ContentType="application/vnd.openxmlformats-officedocument.presentationml.tags+xml"/>
  <Override PartName="/ppt/notesSlides/notesSlide29.xml" ContentType="application/vnd.openxmlformats-officedocument.presentationml.notesSlide+xml"/>
  <Override PartName="/ppt/tags/tag9.xml" ContentType="application/vnd.openxmlformats-officedocument.presentationml.tags+xml"/>
  <Override PartName="/ppt/notesSlides/notesSlide30.xml" ContentType="application/vnd.openxmlformats-officedocument.presentationml.notesSlide+xml"/>
  <Override PartName="/ppt/tags/tag10.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70.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6"/>
  </p:sldMasterIdLst>
  <p:notesMasterIdLst>
    <p:notesMasterId r:id="rId123"/>
  </p:notesMasterIdLst>
  <p:handoutMasterIdLst>
    <p:handoutMasterId r:id="rId124"/>
  </p:handoutMasterIdLst>
  <p:sldIdLst>
    <p:sldId id="995" r:id="rId7"/>
    <p:sldId id="994" r:id="rId8"/>
    <p:sldId id="965" r:id="rId9"/>
    <p:sldId id="673" r:id="rId10"/>
    <p:sldId id="987" r:id="rId11"/>
    <p:sldId id="825" r:id="rId12"/>
    <p:sldId id="827" r:id="rId13"/>
    <p:sldId id="828" r:id="rId14"/>
    <p:sldId id="826" r:id="rId15"/>
    <p:sldId id="789" r:id="rId16"/>
    <p:sldId id="999" r:id="rId17"/>
    <p:sldId id="770" r:id="rId18"/>
    <p:sldId id="997" r:id="rId19"/>
    <p:sldId id="927" r:id="rId20"/>
    <p:sldId id="800" r:id="rId21"/>
    <p:sldId id="583" r:id="rId22"/>
    <p:sldId id="678" r:id="rId23"/>
    <p:sldId id="679" r:id="rId24"/>
    <p:sldId id="676" r:id="rId25"/>
    <p:sldId id="677" r:id="rId26"/>
    <p:sldId id="822" r:id="rId27"/>
    <p:sldId id="920" r:id="rId28"/>
    <p:sldId id="751" r:id="rId29"/>
    <p:sldId id="921" r:id="rId30"/>
    <p:sldId id="839" r:id="rId31"/>
    <p:sldId id="922" r:id="rId32"/>
    <p:sldId id="680" r:id="rId33"/>
    <p:sldId id="681" r:id="rId34"/>
    <p:sldId id="682" r:id="rId35"/>
    <p:sldId id="683" r:id="rId36"/>
    <p:sldId id="684" r:id="rId37"/>
    <p:sldId id="686" r:id="rId38"/>
    <p:sldId id="989" r:id="rId39"/>
    <p:sldId id="685" r:id="rId40"/>
    <p:sldId id="980" r:id="rId41"/>
    <p:sldId id="979" r:id="rId42"/>
    <p:sldId id="981" r:id="rId43"/>
    <p:sldId id="899" r:id="rId44"/>
    <p:sldId id="990" r:id="rId45"/>
    <p:sldId id="991" r:id="rId46"/>
    <p:sldId id="900" r:id="rId47"/>
    <p:sldId id="992" r:id="rId48"/>
    <p:sldId id="844" r:id="rId49"/>
    <p:sldId id="845" r:id="rId50"/>
    <p:sldId id="848" r:id="rId51"/>
    <p:sldId id="893" r:id="rId52"/>
    <p:sldId id="880" r:id="rId53"/>
    <p:sldId id="993" r:id="rId54"/>
    <p:sldId id="874" r:id="rId55"/>
    <p:sldId id="881" r:id="rId56"/>
    <p:sldId id="871" r:id="rId57"/>
    <p:sldId id="955" r:id="rId58"/>
    <p:sldId id="956" r:id="rId59"/>
    <p:sldId id="957" r:id="rId60"/>
    <p:sldId id="958" r:id="rId61"/>
    <p:sldId id="1000" r:id="rId62"/>
    <p:sldId id="960" r:id="rId63"/>
    <p:sldId id="924" r:id="rId64"/>
    <p:sldId id="1003" r:id="rId65"/>
    <p:sldId id="926" r:id="rId66"/>
    <p:sldId id="953" r:id="rId67"/>
    <p:sldId id="923" r:id="rId68"/>
    <p:sldId id="917" r:id="rId69"/>
    <p:sldId id="945" r:id="rId70"/>
    <p:sldId id="946" r:id="rId71"/>
    <p:sldId id="889" r:id="rId72"/>
    <p:sldId id="850" r:id="rId73"/>
    <p:sldId id="851" r:id="rId74"/>
    <p:sldId id="852" r:id="rId75"/>
    <p:sldId id="853" r:id="rId76"/>
    <p:sldId id="854" r:id="rId77"/>
    <p:sldId id="855" r:id="rId78"/>
    <p:sldId id="937" r:id="rId79"/>
    <p:sldId id="940" r:id="rId80"/>
    <p:sldId id="942" r:id="rId81"/>
    <p:sldId id="933" r:id="rId82"/>
    <p:sldId id="941" r:id="rId83"/>
    <p:sldId id="944" r:id="rId84"/>
    <p:sldId id="890" r:id="rId85"/>
    <p:sldId id="891" r:id="rId86"/>
    <p:sldId id="950" r:id="rId87"/>
    <p:sldId id="951" r:id="rId88"/>
    <p:sldId id="882" r:id="rId89"/>
    <p:sldId id="885" r:id="rId90"/>
    <p:sldId id="883" r:id="rId91"/>
    <p:sldId id="884" r:id="rId92"/>
    <p:sldId id="913" r:id="rId93"/>
    <p:sldId id="908" r:id="rId94"/>
    <p:sldId id="904" r:id="rId95"/>
    <p:sldId id="706" r:id="rId96"/>
    <p:sldId id="710" r:id="rId97"/>
    <p:sldId id="708" r:id="rId98"/>
    <p:sldId id="1004" r:id="rId99"/>
    <p:sldId id="968" r:id="rId100"/>
    <p:sldId id="985" r:id="rId101"/>
    <p:sldId id="722" r:id="rId102"/>
    <p:sldId id="984" r:id="rId103"/>
    <p:sldId id="969" r:id="rId104"/>
    <p:sldId id="982" r:id="rId105"/>
    <p:sldId id="986" r:id="rId106"/>
    <p:sldId id="1006" r:id="rId107"/>
    <p:sldId id="1002" r:id="rId108"/>
    <p:sldId id="998" r:id="rId109"/>
    <p:sldId id="1001" r:id="rId110"/>
    <p:sldId id="1005" r:id="rId111"/>
    <p:sldId id="654" r:id="rId112"/>
    <p:sldId id="929" r:id="rId113"/>
    <p:sldId id="928" r:id="rId114"/>
    <p:sldId id="712" r:id="rId115"/>
    <p:sldId id="988" r:id="rId116"/>
    <p:sldId id="660" r:id="rId117"/>
    <p:sldId id="887" r:id="rId118"/>
    <p:sldId id="888" r:id="rId119"/>
    <p:sldId id="897" r:id="rId120"/>
    <p:sldId id="912" r:id="rId121"/>
    <p:sldId id="914" r:id="rId122"/>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amp; Intro" id="{E7A34D17-E3E7-46A9-932B-0C1789D02AB2}">
          <p14:sldIdLst>
            <p14:sldId id="995"/>
            <p14:sldId id="994"/>
            <p14:sldId id="965"/>
            <p14:sldId id="673"/>
            <p14:sldId id="987"/>
          </p14:sldIdLst>
        </p14:section>
        <p14:section name="BC / DR overview" id="{FC4A20ED-A8A1-476F-A226-08D8878FCBED}">
          <p14:sldIdLst>
            <p14:sldId id="825"/>
            <p14:sldId id="827"/>
            <p14:sldId id="828"/>
            <p14:sldId id="826"/>
            <p14:sldId id="789"/>
            <p14:sldId id="999"/>
            <p14:sldId id="770"/>
            <p14:sldId id="997"/>
            <p14:sldId id="927"/>
            <p14:sldId id="800"/>
          </p14:sldIdLst>
        </p14:section>
        <p14:section name="Azure Basics" id="{369BC699-9191-4F03-A556-565A0F2CDA4C}">
          <p14:sldIdLst>
            <p14:sldId id="583"/>
            <p14:sldId id="678"/>
            <p14:sldId id="679"/>
            <p14:sldId id="676"/>
            <p14:sldId id="677"/>
            <p14:sldId id="822"/>
            <p14:sldId id="920"/>
            <p14:sldId id="751"/>
            <p14:sldId id="921"/>
            <p14:sldId id="839"/>
            <p14:sldId id="922"/>
            <p14:sldId id="680"/>
            <p14:sldId id="681"/>
            <p14:sldId id="682"/>
            <p14:sldId id="683"/>
            <p14:sldId id="684"/>
            <p14:sldId id="686"/>
            <p14:sldId id="989"/>
            <p14:sldId id="685"/>
            <p14:sldId id="980"/>
            <p14:sldId id="979"/>
            <p14:sldId id="981"/>
            <p14:sldId id="899"/>
            <p14:sldId id="990"/>
            <p14:sldId id="991"/>
            <p14:sldId id="900"/>
          </p14:sldIdLst>
        </p14:section>
        <p14:section name="Azure Backup" id="{564B7F56-0297-49F0-A35D-37AA98AA645F}">
          <p14:sldIdLst>
            <p14:sldId id="992"/>
            <p14:sldId id="844"/>
            <p14:sldId id="845"/>
            <p14:sldId id="848"/>
            <p14:sldId id="893"/>
            <p14:sldId id="880"/>
            <p14:sldId id="993"/>
            <p14:sldId id="874"/>
            <p14:sldId id="881"/>
            <p14:sldId id="871"/>
            <p14:sldId id="955"/>
            <p14:sldId id="956"/>
            <p14:sldId id="957"/>
            <p14:sldId id="958"/>
            <p14:sldId id="1000"/>
            <p14:sldId id="960"/>
          </p14:sldIdLst>
        </p14:section>
        <p14:section name="PowerShell" id="{3FE9B799-766B-4065-BFC1-EB46084279C0}">
          <p14:sldIdLst>
            <p14:sldId id="924"/>
            <p14:sldId id="1003"/>
            <p14:sldId id="926"/>
            <p14:sldId id="953"/>
            <p14:sldId id="923"/>
            <p14:sldId id="917"/>
          </p14:sldIdLst>
        </p14:section>
        <p14:section name="Data Protection Manager" id="{448F1D65-8C5A-43F1-B62D-B7E95D9810AF}">
          <p14:sldIdLst>
            <p14:sldId id="945"/>
            <p14:sldId id="946"/>
            <p14:sldId id="889"/>
            <p14:sldId id="850"/>
            <p14:sldId id="851"/>
            <p14:sldId id="852"/>
            <p14:sldId id="853"/>
            <p14:sldId id="854"/>
            <p14:sldId id="855"/>
          </p14:sldIdLst>
        </p14:section>
        <p14:section name="SQL" id="{0EACC693-F4EA-491D-8456-6695A2291BFF}">
          <p14:sldIdLst>
            <p14:sldId id="937"/>
            <p14:sldId id="940"/>
            <p14:sldId id="942"/>
            <p14:sldId id="933"/>
            <p14:sldId id="941"/>
            <p14:sldId id="944"/>
            <p14:sldId id="890"/>
            <p14:sldId id="891"/>
            <p14:sldId id="950"/>
            <p14:sldId id="951"/>
          </p14:sldIdLst>
        </p14:section>
        <p14:section name="Stor Simple" id="{E3D0C446-E637-4DEB-9C97-DB3FB8E9B0A2}">
          <p14:sldIdLst>
            <p14:sldId id="882"/>
            <p14:sldId id="885"/>
            <p14:sldId id="883"/>
            <p14:sldId id="884"/>
          </p14:sldIdLst>
        </p14:section>
        <p14:section name="Other Stuff" id="{EB1027FC-4D7E-4FB3-B265-A152E2AAE613}">
          <p14:sldIdLst>
            <p14:sldId id="913"/>
            <p14:sldId id="908"/>
          </p14:sldIdLst>
        </p14:section>
        <p14:section name="ASR" id="{3E0A0540-3CB6-45C4-B639-423838AFA072}">
          <p14:sldIdLst>
            <p14:sldId id="904"/>
            <p14:sldId id="706"/>
            <p14:sldId id="710"/>
            <p14:sldId id="708"/>
            <p14:sldId id="1004"/>
            <p14:sldId id="968"/>
            <p14:sldId id="985"/>
            <p14:sldId id="722"/>
            <p14:sldId id="984"/>
            <p14:sldId id="969"/>
            <p14:sldId id="982"/>
            <p14:sldId id="986"/>
            <p14:sldId id="1006"/>
            <p14:sldId id="1002"/>
            <p14:sldId id="998"/>
            <p14:sldId id="1001"/>
            <p14:sldId id="1005"/>
          </p14:sldIdLst>
        </p14:section>
        <p14:section name="Summary" id="{86956B11-D9F2-459B-9733-A6677311A93E}">
          <p14:sldIdLst>
            <p14:sldId id="654"/>
            <p14:sldId id="929"/>
            <p14:sldId id="928"/>
            <p14:sldId id="712"/>
            <p14:sldId id="988"/>
            <p14:sldId id="660"/>
          </p14:sldIdLst>
        </p14:section>
        <p14:section name="Appendix" id="{37AB3A7C-A5EF-470A-A194-30C773E7BB6D}">
          <p14:sldIdLst>
            <p14:sldId id="887"/>
            <p14:sldId id="888"/>
            <p14:sldId id="897"/>
            <p14:sldId id="912"/>
            <p14:sldId id="91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186"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F2F2F2"/>
    <a:srgbClr val="DCDCDC"/>
    <a:srgbClr val="00188F"/>
    <a:srgbClr val="E8E8E8"/>
    <a:srgbClr val="E0E0E0"/>
    <a:srgbClr val="FFFFFF"/>
    <a:srgbClr val="CBCBCB"/>
    <a:srgbClr val="000000"/>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092" autoAdjust="0"/>
    <p:restoredTop sz="75212" autoAdjust="0"/>
  </p:normalViewPr>
  <p:slideViewPr>
    <p:cSldViewPr snapToGrid="0">
      <p:cViewPr varScale="1">
        <p:scale>
          <a:sx n="65" d="100"/>
          <a:sy n="65" d="100"/>
        </p:scale>
        <p:origin x="571" y="58"/>
      </p:cViewPr>
      <p:guideLst/>
    </p:cSldViewPr>
  </p:slideViewPr>
  <p:outlineViewPr>
    <p:cViewPr>
      <p:scale>
        <a:sx n="33" d="100"/>
        <a:sy n="33" d="100"/>
      </p:scale>
      <p:origin x="0" y="-7164"/>
    </p:cViewPr>
  </p:outlineViewPr>
  <p:notesTextViewPr>
    <p:cViewPr>
      <p:scale>
        <a:sx n="75" d="100"/>
        <a:sy n="75" d="100"/>
      </p:scale>
      <p:origin x="0" y="0"/>
    </p:cViewPr>
  </p:notesTextViewPr>
  <p:sorterViewPr>
    <p:cViewPr varScale="1">
      <p:scale>
        <a:sx n="1" d="1"/>
        <a:sy n="1" d="1"/>
      </p:scale>
      <p:origin x="0" y="-1517"/>
    </p:cViewPr>
  </p:sorterViewPr>
  <p:notesViewPr>
    <p:cSldViewPr snapToGrid="0" showGuides="1">
      <p:cViewPr varScale="1">
        <p:scale>
          <a:sx n="65" d="100"/>
          <a:sy n="65" d="100"/>
        </p:scale>
        <p:origin x="2796" y="66"/>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notesMaster" Target="notesMasters/notesMaster1.xml"/><Relationship Id="rId128" Type="http://schemas.openxmlformats.org/officeDocument/2006/relationships/theme" Target="theme/theme1.xml"/><Relationship Id="rId5" Type="http://schemas.openxmlformats.org/officeDocument/2006/relationships/customXml" Target="../customXml/item5.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13" Type="http://schemas.openxmlformats.org/officeDocument/2006/relationships/slide" Target="slides/slide107.xml"/><Relationship Id="rId118" Type="http://schemas.openxmlformats.org/officeDocument/2006/relationships/slide" Target="slides/slide112.xml"/><Relationship Id="rId126"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116" Type="http://schemas.openxmlformats.org/officeDocument/2006/relationships/slide" Target="slides/slide110.xml"/><Relationship Id="rId124" Type="http://schemas.openxmlformats.org/officeDocument/2006/relationships/handoutMaster" Target="handoutMasters/handoutMaster1.xml"/><Relationship Id="rId129"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slide" Target="slides/slide113.xml"/><Relationship Id="rId127" Type="http://schemas.openxmlformats.org/officeDocument/2006/relationships/viewProps" Target="view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commentAuthors" Target="commentAuthor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61" Type="http://schemas.openxmlformats.org/officeDocument/2006/relationships/slide" Target="slides/slide55.xml"/><Relationship Id="rId82" Type="http://schemas.openxmlformats.org/officeDocument/2006/relationships/slide" Target="slides/slide7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gradFill>
                  <a:gsLst>
                    <a:gs pos="0">
                      <a:schemeClr val="tx1"/>
                    </a:gs>
                    <a:gs pos="48000">
                      <a:schemeClr val="tx1"/>
                    </a:gs>
                  </a:gsLst>
                  <a:lin ang="5400000" scaled="0"/>
                </a:gradFill>
                <a:latin typeface="+mn-lt"/>
                <a:ea typeface="+mn-ea"/>
                <a:cs typeface="+mn-cs"/>
              </a:defRPr>
            </a:pPr>
            <a:r>
              <a:rPr lang="en-US" b="0" dirty="0">
                <a:gradFill>
                  <a:gsLst>
                    <a:gs pos="0">
                      <a:schemeClr val="tx1"/>
                    </a:gs>
                    <a:gs pos="48000">
                      <a:schemeClr val="tx1"/>
                    </a:gs>
                  </a:gsLst>
                  <a:lin ang="5400000" scaled="0"/>
                </a:gradFill>
              </a:rPr>
              <a:t>Average cost of downtime</a:t>
            </a:r>
          </a:p>
        </c:rich>
      </c:tx>
      <c:overlay val="0"/>
      <c:spPr>
        <a:noFill/>
        <a:ln>
          <a:noFill/>
        </a:ln>
        <a:effectLst/>
      </c:spPr>
      <c:txPr>
        <a:bodyPr rot="0" spcFirstLastPara="1" vertOverflow="ellipsis" vert="horz" wrap="square" anchor="ctr" anchorCtr="1"/>
        <a:lstStyle/>
        <a:p>
          <a:pPr>
            <a:defRPr sz="2128" b="1" i="0" u="none" strike="noStrike" kern="1200" baseline="0">
              <a:gradFill>
                <a:gsLst>
                  <a:gs pos="0">
                    <a:schemeClr val="tx1"/>
                  </a:gs>
                  <a:gs pos="48000">
                    <a:schemeClr val="tx1"/>
                  </a:gs>
                </a:gsLst>
                <a:lin ang="5400000" scaled="0"/>
              </a:gradFill>
              <a:latin typeface="+mn-lt"/>
              <a:ea typeface="+mn-ea"/>
              <a:cs typeface="+mn-cs"/>
            </a:defRPr>
          </a:pPr>
          <a:endParaRPr lang="en-US"/>
        </a:p>
      </c:txPr>
    </c:title>
    <c:autoTitleDeleted val="0"/>
    <c:plotArea>
      <c:layout>
        <c:manualLayout>
          <c:layoutTarget val="inner"/>
          <c:xMode val="edge"/>
          <c:yMode val="edge"/>
          <c:x val="0.24434448818897639"/>
          <c:y val="0.2093712707818233"/>
          <c:w val="0.75565543834236726"/>
          <c:h val="0.63990072067904757"/>
        </c:manualLayout>
      </c:layout>
      <c:lineChart>
        <c:grouping val="standard"/>
        <c:varyColors val="0"/>
        <c:ser>
          <c:idx val="0"/>
          <c:order val="0"/>
          <c:tx>
            <c:strRef>
              <c:f>Sheet1!$B$1</c:f>
              <c:strCache>
                <c:ptCount val="1"/>
                <c:pt idx="0">
                  <c:v>$ Downtime/Hour</c:v>
                </c:pt>
              </c:strCache>
            </c:strRef>
          </c:tx>
          <c:spPr>
            <a:ln w="31750" cap="rnd">
              <a:solidFill>
                <a:schemeClr val="accent1"/>
              </a:solidFill>
              <a:round/>
            </a:ln>
            <a:effectLst/>
          </c:spPr>
          <c:marker>
            <c:symbol val="none"/>
          </c:marker>
          <c:dLbls>
            <c:delete val="1"/>
          </c:dLbls>
          <c:cat>
            <c:strRef>
              <c:f>Sheet1!$A$2:$A$4</c:f>
              <c:strCache>
                <c:ptCount val="3"/>
                <c:pt idx="0">
                  <c:v>50 TB or less</c:v>
                </c:pt>
                <c:pt idx="1">
                  <c:v>51-100 TB</c:v>
                </c:pt>
                <c:pt idx="2">
                  <c:v>101 TB or more</c:v>
                </c:pt>
              </c:strCache>
            </c:strRef>
          </c:cat>
          <c:val>
            <c:numRef>
              <c:f>Sheet1!$B$2:$B$4</c:f>
              <c:numCache>
                <c:formatCode>"$"#,##0_);[Red]\("$"#,##0\)</c:formatCode>
                <c:ptCount val="3"/>
                <c:pt idx="0" formatCode="#,##0">
                  <c:v>220945</c:v>
                </c:pt>
                <c:pt idx="1">
                  <c:v>443953</c:v>
                </c:pt>
                <c:pt idx="2">
                  <c:v>1174204</c:v>
                </c:pt>
              </c:numCache>
            </c:numRef>
          </c:val>
          <c:smooth val="1"/>
          <c:extLst>
            <c:ext xmlns:c16="http://schemas.microsoft.com/office/drawing/2014/chart" uri="{C3380CC4-5D6E-409C-BE32-E72D297353CC}">
              <c16:uniqueId val="{00000000-A187-4AC1-8CB5-BC099D53FBDD}"/>
            </c:ext>
          </c:extLst>
        </c:ser>
        <c:dLbls>
          <c:showLegendKey val="0"/>
          <c:showVal val="1"/>
          <c:showCatName val="0"/>
          <c:showSerName val="0"/>
          <c:showPercent val="0"/>
          <c:showBubbleSize val="0"/>
        </c:dLbls>
        <c:smooth val="0"/>
        <c:axId val="521211624"/>
        <c:axId val="521209664"/>
      </c:lineChart>
      <c:catAx>
        <c:axId val="521211624"/>
        <c:scaling>
          <c:orientation val="minMax"/>
        </c:scaling>
        <c:delete val="0"/>
        <c:axPos val="b"/>
        <c:title>
          <c:tx>
            <c:rich>
              <a:bodyPr rot="0" spcFirstLastPara="1" vertOverflow="ellipsis" vert="horz" wrap="square" anchor="ctr" anchorCtr="1"/>
              <a:lstStyle/>
              <a:p>
                <a:pPr>
                  <a:defRPr sz="1197" b="1" i="0" u="none" strike="noStrike" kern="1200" baseline="0">
                    <a:gradFill>
                      <a:gsLst>
                        <a:gs pos="0">
                          <a:schemeClr val="tx1"/>
                        </a:gs>
                        <a:gs pos="48000">
                          <a:schemeClr val="tx1"/>
                        </a:gs>
                      </a:gsLst>
                      <a:lin ang="5400000" scaled="0"/>
                    </a:gradFill>
                    <a:latin typeface="+mn-lt"/>
                    <a:ea typeface="+mn-ea"/>
                    <a:cs typeface="+mn-cs"/>
                  </a:defRPr>
                </a:pPr>
                <a:r>
                  <a:rPr lang="en-US" dirty="0" smtClean="0">
                    <a:gradFill>
                      <a:gsLst>
                        <a:gs pos="0">
                          <a:schemeClr val="tx1"/>
                        </a:gs>
                        <a:gs pos="48000">
                          <a:schemeClr val="tx1"/>
                        </a:gs>
                      </a:gsLst>
                      <a:lin ang="5400000" scaled="0"/>
                    </a:gradFill>
                  </a:rPr>
                  <a:t>Amount of raw</a:t>
                </a:r>
                <a:r>
                  <a:rPr lang="en-US" baseline="0" dirty="0" smtClean="0">
                    <a:gradFill>
                      <a:gsLst>
                        <a:gs pos="0">
                          <a:schemeClr val="tx1"/>
                        </a:gs>
                        <a:gs pos="48000">
                          <a:schemeClr val="tx1"/>
                        </a:gs>
                      </a:gsLst>
                      <a:lin ang="5400000" scaled="0"/>
                    </a:gradFill>
                  </a:rPr>
                  <a:t> data</a:t>
                </a:r>
                <a:endParaRPr lang="en-US" dirty="0">
                  <a:gradFill>
                    <a:gsLst>
                      <a:gs pos="0">
                        <a:schemeClr val="tx1"/>
                      </a:gs>
                      <a:gs pos="48000">
                        <a:schemeClr val="tx1"/>
                      </a:gs>
                    </a:gsLst>
                    <a:lin ang="5400000" scaled="0"/>
                  </a:gradFill>
                </a:endParaRPr>
              </a:p>
            </c:rich>
          </c:tx>
          <c:layout>
            <c:manualLayout>
              <c:xMode val="edge"/>
              <c:yMode val="edge"/>
              <c:x val="0.40249125109361333"/>
              <c:y val="0.94119968941188681"/>
            </c:manualLayout>
          </c:layout>
          <c:overlay val="0"/>
          <c:spPr>
            <a:noFill/>
            <a:ln>
              <a:noFill/>
            </a:ln>
            <a:effectLst/>
          </c:spPr>
          <c:txPr>
            <a:bodyPr rot="0" spcFirstLastPara="1" vertOverflow="ellipsis" vert="horz" wrap="square" anchor="ctr" anchorCtr="1"/>
            <a:lstStyle/>
            <a:p>
              <a:pPr>
                <a:defRPr sz="1197" b="1" i="0" u="none" strike="noStrike" kern="1200" baseline="0">
                  <a:gradFill>
                    <a:gsLst>
                      <a:gs pos="0">
                        <a:schemeClr val="tx1"/>
                      </a:gs>
                      <a:gs pos="48000">
                        <a:schemeClr val="tx1"/>
                      </a:gs>
                    </a:gsLst>
                    <a:lin ang="5400000" scaled="0"/>
                  </a:gra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40000"/>
                <a:lumOff val="60000"/>
              </a:schemeClr>
            </a:solidFill>
            <a:round/>
          </a:ln>
          <a:effectLst/>
        </c:spPr>
        <c:txPr>
          <a:bodyPr rot="-60000000" spcFirstLastPara="1" vertOverflow="ellipsis" vert="horz" wrap="square" anchor="ctr" anchorCtr="1"/>
          <a:lstStyle/>
          <a:p>
            <a:pPr>
              <a:defRPr sz="1197" b="0" i="0" u="none" strike="noStrike" kern="1200" baseline="0">
                <a:gradFill>
                  <a:gsLst>
                    <a:gs pos="0">
                      <a:schemeClr val="tx1"/>
                    </a:gs>
                    <a:gs pos="48000">
                      <a:schemeClr val="tx1"/>
                    </a:gs>
                  </a:gsLst>
                  <a:lin ang="5400000" scaled="0"/>
                </a:gradFill>
                <a:latin typeface="+mn-lt"/>
                <a:ea typeface="+mn-ea"/>
                <a:cs typeface="+mn-cs"/>
              </a:defRPr>
            </a:pPr>
            <a:endParaRPr lang="en-US"/>
          </a:p>
        </c:txPr>
        <c:crossAx val="521209664"/>
        <c:crosses val="autoZero"/>
        <c:auto val="1"/>
        <c:lblAlgn val="ctr"/>
        <c:lblOffset val="100"/>
        <c:tickMarkSkip val="1"/>
        <c:noMultiLvlLbl val="0"/>
      </c:catAx>
      <c:valAx>
        <c:axId val="521209664"/>
        <c:scaling>
          <c:orientation val="minMax"/>
        </c:scaling>
        <c:delete val="0"/>
        <c:axPos val="l"/>
        <c:majorGridlines>
          <c:spPr>
            <a:ln w="9525" cap="flat" cmpd="sng" algn="ctr">
              <a:solidFill>
                <a:schemeClr val="tx1">
                  <a:lumMod val="40000"/>
                  <a:lumOff val="60000"/>
                </a:schemeClr>
              </a:solidFill>
              <a:round/>
            </a:ln>
            <a:effectLst/>
          </c:spPr>
        </c:majorGridlines>
        <c:title>
          <c:tx>
            <c:rich>
              <a:bodyPr rot="-5400000" spcFirstLastPara="1" vertOverflow="ellipsis" vert="horz" wrap="square" anchor="ctr" anchorCtr="1"/>
              <a:lstStyle/>
              <a:p>
                <a:pPr>
                  <a:defRPr sz="1197" b="1" i="0" u="none" strike="noStrike" kern="1200" baseline="0">
                    <a:gradFill>
                      <a:gsLst>
                        <a:gs pos="0">
                          <a:schemeClr val="tx1"/>
                        </a:gs>
                        <a:gs pos="48000">
                          <a:schemeClr val="tx1"/>
                        </a:gs>
                      </a:gsLst>
                      <a:lin ang="5400000" scaled="0"/>
                    </a:gradFill>
                    <a:latin typeface="+mn-lt"/>
                    <a:ea typeface="+mn-ea"/>
                    <a:cs typeface="+mn-cs"/>
                  </a:defRPr>
                </a:pPr>
                <a:r>
                  <a:rPr lang="en-US" dirty="0" smtClean="0">
                    <a:gradFill>
                      <a:gsLst>
                        <a:gs pos="0">
                          <a:schemeClr val="tx1"/>
                        </a:gs>
                        <a:gs pos="48000">
                          <a:schemeClr val="tx1"/>
                        </a:gs>
                      </a:gsLst>
                      <a:lin ang="5400000" scaled="0"/>
                    </a:gradFill>
                  </a:rPr>
                  <a:t>Cost</a:t>
                </a:r>
                <a:r>
                  <a:rPr lang="en-US" baseline="0" dirty="0" smtClean="0">
                    <a:gradFill>
                      <a:gsLst>
                        <a:gs pos="0">
                          <a:schemeClr val="tx1"/>
                        </a:gs>
                        <a:gs pos="48000">
                          <a:schemeClr val="tx1"/>
                        </a:gs>
                      </a:gsLst>
                      <a:lin ang="5400000" scaled="0"/>
                    </a:gradFill>
                  </a:rPr>
                  <a:t> per h</a:t>
                </a:r>
                <a:r>
                  <a:rPr lang="en-US" dirty="0" smtClean="0">
                    <a:gradFill>
                      <a:gsLst>
                        <a:gs pos="0">
                          <a:schemeClr val="tx1"/>
                        </a:gs>
                        <a:gs pos="48000">
                          <a:schemeClr val="tx1"/>
                        </a:gs>
                      </a:gsLst>
                      <a:lin ang="5400000" scaled="0"/>
                    </a:gradFill>
                  </a:rPr>
                  <a:t>our (in U.S. dollars)</a:t>
                </a:r>
                <a:endParaRPr lang="en-US" dirty="0">
                  <a:gradFill>
                    <a:gsLst>
                      <a:gs pos="0">
                        <a:schemeClr val="tx1"/>
                      </a:gs>
                      <a:gs pos="48000">
                        <a:schemeClr val="tx1"/>
                      </a:gs>
                    </a:gsLst>
                    <a:lin ang="5400000" scaled="0"/>
                  </a:gradFill>
                </a:endParaRPr>
              </a:p>
            </c:rich>
          </c:tx>
          <c:layout>
            <c:manualLayout>
              <c:xMode val="edge"/>
              <c:yMode val="edge"/>
              <c:x val="8.0545470010693107E-2"/>
              <c:y val="0.27367848942392659"/>
            </c:manualLayout>
          </c:layout>
          <c:overlay val="0"/>
          <c:spPr>
            <a:noFill/>
            <a:ln>
              <a:noFill/>
            </a:ln>
            <a:effectLst/>
          </c:spPr>
          <c:txPr>
            <a:bodyPr rot="-5400000" spcFirstLastPara="1" vertOverflow="ellipsis" vert="horz" wrap="square" anchor="ctr" anchorCtr="1"/>
            <a:lstStyle/>
            <a:p>
              <a:pPr>
                <a:defRPr sz="1197" b="1" i="0" u="none" strike="noStrike" kern="1200" baseline="0">
                  <a:gradFill>
                    <a:gsLst>
                      <a:gs pos="0">
                        <a:schemeClr val="tx1"/>
                      </a:gs>
                      <a:gs pos="48000">
                        <a:schemeClr val="tx1"/>
                      </a:gs>
                    </a:gsLst>
                    <a:lin ang="5400000" scaled="0"/>
                  </a:gradFill>
                  <a:latin typeface="+mn-lt"/>
                  <a:ea typeface="+mn-ea"/>
                  <a:cs typeface="+mn-cs"/>
                </a:defRPr>
              </a:pPr>
              <a:endParaRPr lang="en-US"/>
            </a:p>
          </c:txPr>
        </c:title>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gradFill>
                  <a:gsLst>
                    <a:gs pos="0">
                      <a:schemeClr val="tx1"/>
                    </a:gs>
                    <a:gs pos="48000">
                      <a:schemeClr val="tx1"/>
                    </a:gs>
                  </a:gsLst>
                  <a:lin ang="5400000" scaled="0"/>
                </a:gradFill>
                <a:latin typeface="+mn-lt"/>
                <a:ea typeface="+mn-ea"/>
                <a:cs typeface="+mn-cs"/>
              </a:defRPr>
            </a:pPr>
            <a:endParaRPr lang="en-US"/>
          </a:p>
        </c:txPr>
        <c:crossAx val="521211624"/>
        <c:crosses val="autoZero"/>
        <c:crossBetween val="between"/>
      </c:valAx>
      <c:spPr>
        <a:solidFill>
          <a:schemeClr val="bg1"/>
        </a:soli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1">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8F2E39-4F42-4EAF-AFD7-59CC7DFC27C2}" type="doc">
      <dgm:prSet loTypeId="urn:microsoft.com/office/officeart/2005/8/layout/orgChart1" loCatId="hierarchy" qsTypeId="urn:microsoft.com/office/officeart/2005/8/quickstyle/3d5" qsCatId="3D" csTypeId="urn:microsoft.com/office/officeart/2005/8/colors/accent1_5" csCatId="accent1" phldr="1"/>
      <dgm:spPr/>
      <dgm:t>
        <a:bodyPr/>
        <a:lstStyle/>
        <a:p>
          <a:endParaRPr lang="en-US"/>
        </a:p>
      </dgm:t>
    </dgm:pt>
    <dgm:pt modelId="{AEB22F3B-109D-489C-8A9E-7703846BA827}">
      <dgm:prSet phldrT="[Text]"/>
      <dgm:spPr/>
      <dgm:t>
        <a:bodyPr/>
        <a:lstStyle/>
        <a:p>
          <a:r>
            <a:rPr lang="en-US" dirty="0" smtClean="0">
              <a:latin typeface="Segoe UI"/>
              <a:ea typeface="+mn-ea"/>
              <a:cs typeface="+mn-cs"/>
            </a:rPr>
            <a:t>Business Continuity Planning</a:t>
          </a:r>
          <a:endParaRPr lang="en-US" dirty="0"/>
        </a:p>
      </dgm:t>
    </dgm:pt>
    <dgm:pt modelId="{BDD3C29E-767B-4127-980D-0C6287CFAD7A}" type="parTrans" cxnId="{6CDEED80-74A9-4213-84F1-1AA3ADD81085}">
      <dgm:prSet/>
      <dgm:spPr/>
      <dgm:t>
        <a:bodyPr/>
        <a:lstStyle/>
        <a:p>
          <a:endParaRPr lang="en-US"/>
        </a:p>
      </dgm:t>
    </dgm:pt>
    <dgm:pt modelId="{AAADBB54-1739-4760-BFA9-745442E4D1E8}" type="sibTrans" cxnId="{6CDEED80-74A9-4213-84F1-1AA3ADD81085}">
      <dgm:prSet/>
      <dgm:spPr/>
      <dgm:t>
        <a:bodyPr/>
        <a:lstStyle/>
        <a:p>
          <a:endParaRPr lang="en-US"/>
        </a:p>
      </dgm:t>
    </dgm:pt>
    <dgm:pt modelId="{3FD9B554-6EE0-49D5-92AA-8016AF94074F}">
      <dgm:prSet phldrT="[Text]"/>
      <dgm:spPr/>
      <dgm:t>
        <a:bodyPr/>
        <a:lstStyle/>
        <a:p>
          <a:r>
            <a:rPr lang="en-US" smtClean="0">
              <a:latin typeface="Segoe UI"/>
              <a:ea typeface="+mn-ea"/>
              <a:cs typeface="+mn-cs"/>
            </a:rPr>
            <a:t>Incident Response</a:t>
          </a:r>
          <a:endParaRPr lang="en-US" dirty="0"/>
        </a:p>
      </dgm:t>
    </dgm:pt>
    <dgm:pt modelId="{1C6609D6-0705-474E-8450-B50B5145B541}" type="parTrans" cxnId="{2FFD0D89-0178-4CCB-924C-0966F5EAFAF1}">
      <dgm:prSet/>
      <dgm:spPr/>
      <dgm:t>
        <a:bodyPr/>
        <a:lstStyle/>
        <a:p>
          <a:endParaRPr lang="en-US"/>
        </a:p>
      </dgm:t>
    </dgm:pt>
    <dgm:pt modelId="{6D548126-AF68-4BB5-BA5D-936FF7E4EC29}" type="sibTrans" cxnId="{2FFD0D89-0178-4CCB-924C-0966F5EAFAF1}">
      <dgm:prSet/>
      <dgm:spPr/>
      <dgm:t>
        <a:bodyPr/>
        <a:lstStyle/>
        <a:p>
          <a:endParaRPr lang="en-US"/>
        </a:p>
      </dgm:t>
    </dgm:pt>
    <dgm:pt modelId="{91269884-0E75-45D6-9B19-5F632EAC357D}">
      <dgm:prSet phldrT="[Text]"/>
      <dgm:spPr/>
      <dgm:t>
        <a:bodyPr/>
        <a:lstStyle/>
        <a:p>
          <a:r>
            <a:rPr lang="en-US" dirty="0" smtClean="0">
              <a:latin typeface="Segoe UI"/>
              <a:ea typeface="+mn-ea"/>
              <a:cs typeface="+mn-cs"/>
            </a:rPr>
            <a:t>Disaster Recovery</a:t>
          </a:r>
          <a:endParaRPr lang="en-US" dirty="0"/>
        </a:p>
      </dgm:t>
    </dgm:pt>
    <dgm:pt modelId="{F4AB3897-8B27-44F5-A043-99836D97FBEB}" type="parTrans" cxnId="{E0A5ED3E-574C-48CA-8194-3E26C44D0E57}">
      <dgm:prSet/>
      <dgm:spPr/>
      <dgm:t>
        <a:bodyPr/>
        <a:lstStyle/>
        <a:p>
          <a:endParaRPr lang="en-US"/>
        </a:p>
      </dgm:t>
    </dgm:pt>
    <dgm:pt modelId="{6817A907-1463-49DD-B8DC-382C9D5C34F8}" type="sibTrans" cxnId="{E0A5ED3E-574C-48CA-8194-3E26C44D0E57}">
      <dgm:prSet/>
      <dgm:spPr/>
      <dgm:t>
        <a:bodyPr/>
        <a:lstStyle/>
        <a:p>
          <a:endParaRPr lang="en-US"/>
        </a:p>
      </dgm:t>
    </dgm:pt>
    <dgm:pt modelId="{0E07A2BB-1D51-4640-9C9B-D54A58F8C256}">
      <dgm:prSet phldrT="[Text]"/>
      <dgm:spPr/>
      <dgm:t>
        <a:bodyPr/>
        <a:lstStyle/>
        <a:p>
          <a:r>
            <a:rPr lang="en-US" smtClean="0">
              <a:latin typeface="Segoe UI"/>
              <a:ea typeface="+mn-ea"/>
              <a:cs typeface="+mn-cs"/>
            </a:rPr>
            <a:t>Application Lifecycle</a:t>
          </a:r>
          <a:endParaRPr lang="en-US" dirty="0"/>
        </a:p>
      </dgm:t>
    </dgm:pt>
    <dgm:pt modelId="{A72987C4-329A-4C1F-B6F8-E8770A1E6F9E}" type="parTrans" cxnId="{A18C01E7-022F-40A1-AB43-48A0F1991EE1}">
      <dgm:prSet/>
      <dgm:spPr/>
      <dgm:t>
        <a:bodyPr/>
        <a:lstStyle/>
        <a:p>
          <a:endParaRPr lang="en-US"/>
        </a:p>
      </dgm:t>
    </dgm:pt>
    <dgm:pt modelId="{6071CED7-1A34-4165-9D37-FB3842DFF634}" type="sibTrans" cxnId="{A18C01E7-022F-40A1-AB43-48A0F1991EE1}">
      <dgm:prSet/>
      <dgm:spPr/>
      <dgm:t>
        <a:bodyPr/>
        <a:lstStyle/>
        <a:p>
          <a:endParaRPr lang="en-US"/>
        </a:p>
      </dgm:t>
    </dgm:pt>
    <dgm:pt modelId="{B9F2645E-BC98-428F-AAEF-6B0812E004BC}" type="pres">
      <dgm:prSet presAssocID="{568F2E39-4F42-4EAF-AFD7-59CC7DFC27C2}" presName="hierChild1" presStyleCnt="0">
        <dgm:presLayoutVars>
          <dgm:orgChart val="1"/>
          <dgm:chPref val="1"/>
          <dgm:dir/>
          <dgm:animOne val="branch"/>
          <dgm:animLvl val="lvl"/>
          <dgm:resizeHandles/>
        </dgm:presLayoutVars>
      </dgm:prSet>
      <dgm:spPr/>
      <dgm:t>
        <a:bodyPr/>
        <a:lstStyle/>
        <a:p>
          <a:endParaRPr lang="en-US"/>
        </a:p>
      </dgm:t>
    </dgm:pt>
    <dgm:pt modelId="{25A59F42-BB18-42B8-B26B-AE3975251D39}" type="pres">
      <dgm:prSet presAssocID="{AEB22F3B-109D-489C-8A9E-7703846BA827}" presName="hierRoot1" presStyleCnt="0">
        <dgm:presLayoutVars>
          <dgm:hierBranch val="init"/>
        </dgm:presLayoutVars>
      </dgm:prSet>
      <dgm:spPr/>
    </dgm:pt>
    <dgm:pt modelId="{A97D6A99-0BDA-463E-9978-263EB0E5C65E}" type="pres">
      <dgm:prSet presAssocID="{AEB22F3B-109D-489C-8A9E-7703846BA827}" presName="rootComposite1" presStyleCnt="0"/>
      <dgm:spPr/>
    </dgm:pt>
    <dgm:pt modelId="{E8193C6D-BDD9-488D-9FF2-622EE464CEE4}" type="pres">
      <dgm:prSet presAssocID="{AEB22F3B-109D-489C-8A9E-7703846BA827}" presName="rootText1" presStyleLbl="node0" presStyleIdx="0" presStyleCnt="1">
        <dgm:presLayoutVars>
          <dgm:chPref val="3"/>
        </dgm:presLayoutVars>
      </dgm:prSet>
      <dgm:spPr/>
      <dgm:t>
        <a:bodyPr/>
        <a:lstStyle/>
        <a:p>
          <a:endParaRPr lang="en-US"/>
        </a:p>
      </dgm:t>
    </dgm:pt>
    <dgm:pt modelId="{69D6DB7D-CE1E-4773-8A21-5D5C9E72851E}" type="pres">
      <dgm:prSet presAssocID="{AEB22F3B-109D-489C-8A9E-7703846BA827}" presName="rootConnector1" presStyleLbl="node1" presStyleIdx="0" presStyleCnt="0"/>
      <dgm:spPr/>
      <dgm:t>
        <a:bodyPr/>
        <a:lstStyle/>
        <a:p>
          <a:endParaRPr lang="en-US"/>
        </a:p>
      </dgm:t>
    </dgm:pt>
    <dgm:pt modelId="{D58EAA13-D449-4BBB-8B34-8543F90B4C74}" type="pres">
      <dgm:prSet presAssocID="{AEB22F3B-109D-489C-8A9E-7703846BA827}" presName="hierChild2" presStyleCnt="0"/>
      <dgm:spPr/>
    </dgm:pt>
    <dgm:pt modelId="{0F5D5AFD-C1DC-41B5-8EFC-84AECAFDA335}" type="pres">
      <dgm:prSet presAssocID="{1C6609D6-0705-474E-8450-B50B5145B541}" presName="Name37" presStyleLbl="parChTrans1D2" presStyleIdx="0" presStyleCnt="3"/>
      <dgm:spPr/>
      <dgm:t>
        <a:bodyPr/>
        <a:lstStyle/>
        <a:p>
          <a:endParaRPr lang="en-US"/>
        </a:p>
      </dgm:t>
    </dgm:pt>
    <dgm:pt modelId="{52CCC800-5266-4601-83DF-CC431570165D}" type="pres">
      <dgm:prSet presAssocID="{3FD9B554-6EE0-49D5-92AA-8016AF94074F}" presName="hierRoot2" presStyleCnt="0">
        <dgm:presLayoutVars>
          <dgm:hierBranch val="init"/>
        </dgm:presLayoutVars>
      </dgm:prSet>
      <dgm:spPr/>
    </dgm:pt>
    <dgm:pt modelId="{295D85F9-3AC4-4CF3-926A-79B548C1C35B}" type="pres">
      <dgm:prSet presAssocID="{3FD9B554-6EE0-49D5-92AA-8016AF94074F}" presName="rootComposite" presStyleCnt="0"/>
      <dgm:spPr/>
    </dgm:pt>
    <dgm:pt modelId="{3C5398A8-AE90-434A-BC3B-A7FFC3F69100}" type="pres">
      <dgm:prSet presAssocID="{3FD9B554-6EE0-49D5-92AA-8016AF94074F}" presName="rootText" presStyleLbl="node2" presStyleIdx="0" presStyleCnt="3">
        <dgm:presLayoutVars>
          <dgm:chPref val="3"/>
        </dgm:presLayoutVars>
      </dgm:prSet>
      <dgm:spPr/>
      <dgm:t>
        <a:bodyPr/>
        <a:lstStyle/>
        <a:p>
          <a:endParaRPr lang="en-US"/>
        </a:p>
      </dgm:t>
    </dgm:pt>
    <dgm:pt modelId="{2024A94C-3E79-42F2-BBB5-3AE775A95F3D}" type="pres">
      <dgm:prSet presAssocID="{3FD9B554-6EE0-49D5-92AA-8016AF94074F}" presName="rootConnector" presStyleLbl="node2" presStyleIdx="0" presStyleCnt="3"/>
      <dgm:spPr/>
      <dgm:t>
        <a:bodyPr/>
        <a:lstStyle/>
        <a:p>
          <a:endParaRPr lang="en-US"/>
        </a:p>
      </dgm:t>
    </dgm:pt>
    <dgm:pt modelId="{99507A3C-2F4E-4833-98AF-F1C48B81EA41}" type="pres">
      <dgm:prSet presAssocID="{3FD9B554-6EE0-49D5-92AA-8016AF94074F}" presName="hierChild4" presStyleCnt="0"/>
      <dgm:spPr/>
    </dgm:pt>
    <dgm:pt modelId="{A13DE3FB-5F8D-4E9D-A7D7-191B89F19ACB}" type="pres">
      <dgm:prSet presAssocID="{3FD9B554-6EE0-49D5-92AA-8016AF94074F}" presName="hierChild5" presStyleCnt="0"/>
      <dgm:spPr/>
    </dgm:pt>
    <dgm:pt modelId="{6CD3DEB5-FA6E-4322-8905-D060672AE29E}" type="pres">
      <dgm:prSet presAssocID="{F4AB3897-8B27-44F5-A043-99836D97FBEB}" presName="Name37" presStyleLbl="parChTrans1D2" presStyleIdx="1" presStyleCnt="3"/>
      <dgm:spPr/>
      <dgm:t>
        <a:bodyPr/>
        <a:lstStyle/>
        <a:p>
          <a:endParaRPr lang="en-US"/>
        </a:p>
      </dgm:t>
    </dgm:pt>
    <dgm:pt modelId="{49E2D53F-F373-42DB-8088-5E7AE4A70FB3}" type="pres">
      <dgm:prSet presAssocID="{91269884-0E75-45D6-9B19-5F632EAC357D}" presName="hierRoot2" presStyleCnt="0">
        <dgm:presLayoutVars>
          <dgm:hierBranch val="init"/>
        </dgm:presLayoutVars>
      </dgm:prSet>
      <dgm:spPr/>
    </dgm:pt>
    <dgm:pt modelId="{BB669E3E-3C76-4400-9C05-F7ED4426E003}" type="pres">
      <dgm:prSet presAssocID="{91269884-0E75-45D6-9B19-5F632EAC357D}" presName="rootComposite" presStyleCnt="0"/>
      <dgm:spPr/>
    </dgm:pt>
    <dgm:pt modelId="{DCC1EE4A-4CB7-4D31-82A1-8206A2013E09}" type="pres">
      <dgm:prSet presAssocID="{91269884-0E75-45D6-9B19-5F632EAC357D}" presName="rootText" presStyleLbl="node2" presStyleIdx="1" presStyleCnt="3">
        <dgm:presLayoutVars>
          <dgm:chPref val="3"/>
        </dgm:presLayoutVars>
      </dgm:prSet>
      <dgm:spPr/>
      <dgm:t>
        <a:bodyPr/>
        <a:lstStyle/>
        <a:p>
          <a:endParaRPr lang="en-US"/>
        </a:p>
      </dgm:t>
    </dgm:pt>
    <dgm:pt modelId="{9A2F62A8-92C2-4A9D-95A1-FA97E81477A1}" type="pres">
      <dgm:prSet presAssocID="{91269884-0E75-45D6-9B19-5F632EAC357D}" presName="rootConnector" presStyleLbl="node2" presStyleIdx="1" presStyleCnt="3"/>
      <dgm:spPr/>
      <dgm:t>
        <a:bodyPr/>
        <a:lstStyle/>
        <a:p>
          <a:endParaRPr lang="en-US"/>
        </a:p>
      </dgm:t>
    </dgm:pt>
    <dgm:pt modelId="{C74283C6-402C-4A2E-84F4-40A28EA3889D}" type="pres">
      <dgm:prSet presAssocID="{91269884-0E75-45D6-9B19-5F632EAC357D}" presName="hierChild4" presStyleCnt="0"/>
      <dgm:spPr/>
    </dgm:pt>
    <dgm:pt modelId="{DEC079F2-C20F-4A03-8A01-E0171852C2A6}" type="pres">
      <dgm:prSet presAssocID="{91269884-0E75-45D6-9B19-5F632EAC357D}" presName="hierChild5" presStyleCnt="0"/>
      <dgm:spPr/>
    </dgm:pt>
    <dgm:pt modelId="{BF81AC5F-1561-4896-8445-0B785D4865E0}" type="pres">
      <dgm:prSet presAssocID="{A72987C4-329A-4C1F-B6F8-E8770A1E6F9E}" presName="Name37" presStyleLbl="parChTrans1D2" presStyleIdx="2" presStyleCnt="3"/>
      <dgm:spPr/>
      <dgm:t>
        <a:bodyPr/>
        <a:lstStyle/>
        <a:p>
          <a:endParaRPr lang="en-US"/>
        </a:p>
      </dgm:t>
    </dgm:pt>
    <dgm:pt modelId="{17186C9B-ADD9-42A7-9BC9-16A2DB4F94FC}" type="pres">
      <dgm:prSet presAssocID="{0E07A2BB-1D51-4640-9C9B-D54A58F8C256}" presName="hierRoot2" presStyleCnt="0">
        <dgm:presLayoutVars>
          <dgm:hierBranch val="init"/>
        </dgm:presLayoutVars>
      </dgm:prSet>
      <dgm:spPr/>
    </dgm:pt>
    <dgm:pt modelId="{28E90286-E4BE-4B57-96DD-B8DF92344F8D}" type="pres">
      <dgm:prSet presAssocID="{0E07A2BB-1D51-4640-9C9B-D54A58F8C256}" presName="rootComposite" presStyleCnt="0"/>
      <dgm:spPr/>
    </dgm:pt>
    <dgm:pt modelId="{90B933A4-C6D5-4CF6-BF53-B078FF75C2A4}" type="pres">
      <dgm:prSet presAssocID="{0E07A2BB-1D51-4640-9C9B-D54A58F8C256}" presName="rootText" presStyleLbl="node2" presStyleIdx="2" presStyleCnt="3">
        <dgm:presLayoutVars>
          <dgm:chPref val="3"/>
        </dgm:presLayoutVars>
      </dgm:prSet>
      <dgm:spPr/>
      <dgm:t>
        <a:bodyPr/>
        <a:lstStyle/>
        <a:p>
          <a:endParaRPr lang="en-US"/>
        </a:p>
      </dgm:t>
    </dgm:pt>
    <dgm:pt modelId="{3F18A3EE-15CB-4051-8B9F-B837543863BB}" type="pres">
      <dgm:prSet presAssocID="{0E07A2BB-1D51-4640-9C9B-D54A58F8C256}" presName="rootConnector" presStyleLbl="node2" presStyleIdx="2" presStyleCnt="3"/>
      <dgm:spPr/>
      <dgm:t>
        <a:bodyPr/>
        <a:lstStyle/>
        <a:p>
          <a:endParaRPr lang="en-US"/>
        </a:p>
      </dgm:t>
    </dgm:pt>
    <dgm:pt modelId="{AA259E4A-074B-4A0F-A990-53D68141DA3F}" type="pres">
      <dgm:prSet presAssocID="{0E07A2BB-1D51-4640-9C9B-D54A58F8C256}" presName="hierChild4" presStyleCnt="0"/>
      <dgm:spPr/>
    </dgm:pt>
    <dgm:pt modelId="{B08D8DA5-080D-4E90-B7A2-7DB5401A1E85}" type="pres">
      <dgm:prSet presAssocID="{0E07A2BB-1D51-4640-9C9B-D54A58F8C256}" presName="hierChild5" presStyleCnt="0"/>
      <dgm:spPr/>
    </dgm:pt>
    <dgm:pt modelId="{439BA499-AFAC-480D-9CED-FC2434123D82}" type="pres">
      <dgm:prSet presAssocID="{AEB22F3B-109D-489C-8A9E-7703846BA827}" presName="hierChild3" presStyleCnt="0"/>
      <dgm:spPr/>
    </dgm:pt>
  </dgm:ptLst>
  <dgm:cxnLst>
    <dgm:cxn modelId="{E62560F5-DD8D-4B4B-BB14-E8CDAC470F92}" type="presOf" srcId="{0E07A2BB-1D51-4640-9C9B-D54A58F8C256}" destId="{90B933A4-C6D5-4CF6-BF53-B078FF75C2A4}" srcOrd="0" destOrd="0" presId="urn:microsoft.com/office/officeart/2005/8/layout/orgChart1"/>
    <dgm:cxn modelId="{F111A99C-73C9-4385-BABD-734889DC1444}" type="presOf" srcId="{0E07A2BB-1D51-4640-9C9B-D54A58F8C256}" destId="{3F18A3EE-15CB-4051-8B9F-B837543863BB}" srcOrd="1" destOrd="0" presId="urn:microsoft.com/office/officeart/2005/8/layout/orgChart1"/>
    <dgm:cxn modelId="{1F1F7911-EE17-4C14-A922-8E5AB7958090}" type="presOf" srcId="{568F2E39-4F42-4EAF-AFD7-59CC7DFC27C2}" destId="{B9F2645E-BC98-428F-AAEF-6B0812E004BC}" srcOrd="0" destOrd="0" presId="urn:microsoft.com/office/officeart/2005/8/layout/orgChart1"/>
    <dgm:cxn modelId="{FCDCEA5C-224E-439D-A0D0-6C51B4D69D15}" type="presOf" srcId="{AEB22F3B-109D-489C-8A9E-7703846BA827}" destId="{E8193C6D-BDD9-488D-9FF2-622EE464CEE4}" srcOrd="0" destOrd="0" presId="urn:microsoft.com/office/officeart/2005/8/layout/orgChart1"/>
    <dgm:cxn modelId="{F4D613F0-E233-4308-B77E-BE47E2ADAA3C}" type="presOf" srcId="{1C6609D6-0705-474E-8450-B50B5145B541}" destId="{0F5D5AFD-C1DC-41B5-8EFC-84AECAFDA335}" srcOrd="0" destOrd="0" presId="urn:microsoft.com/office/officeart/2005/8/layout/orgChart1"/>
    <dgm:cxn modelId="{BED615A3-978A-4897-BFA5-EEB96B51809A}" type="presOf" srcId="{F4AB3897-8B27-44F5-A043-99836D97FBEB}" destId="{6CD3DEB5-FA6E-4322-8905-D060672AE29E}" srcOrd="0" destOrd="0" presId="urn:microsoft.com/office/officeart/2005/8/layout/orgChart1"/>
    <dgm:cxn modelId="{A18C01E7-022F-40A1-AB43-48A0F1991EE1}" srcId="{AEB22F3B-109D-489C-8A9E-7703846BA827}" destId="{0E07A2BB-1D51-4640-9C9B-D54A58F8C256}" srcOrd="2" destOrd="0" parTransId="{A72987C4-329A-4C1F-B6F8-E8770A1E6F9E}" sibTransId="{6071CED7-1A34-4165-9D37-FB3842DFF634}"/>
    <dgm:cxn modelId="{E0A5ED3E-574C-48CA-8194-3E26C44D0E57}" srcId="{AEB22F3B-109D-489C-8A9E-7703846BA827}" destId="{91269884-0E75-45D6-9B19-5F632EAC357D}" srcOrd="1" destOrd="0" parTransId="{F4AB3897-8B27-44F5-A043-99836D97FBEB}" sibTransId="{6817A907-1463-49DD-B8DC-382C9D5C34F8}"/>
    <dgm:cxn modelId="{6A4A1BF4-9E67-4ED5-B882-270417E475C6}" type="presOf" srcId="{A72987C4-329A-4C1F-B6F8-E8770A1E6F9E}" destId="{BF81AC5F-1561-4896-8445-0B785D4865E0}" srcOrd="0" destOrd="0" presId="urn:microsoft.com/office/officeart/2005/8/layout/orgChart1"/>
    <dgm:cxn modelId="{351C537D-2221-431D-A229-C31BADED1DCD}" type="presOf" srcId="{AEB22F3B-109D-489C-8A9E-7703846BA827}" destId="{69D6DB7D-CE1E-4773-8A21-5D5C9E72851E}" srcOrd="1" destOrd="0" presId="urn:microsoft.com/office/officeart/2005/8/layout/orgChart1"/>
    <dgm:cxn modelId="{9ED377AF-C258-4BA8-9EA3-FF2E7862E228}" type="presOf" srcId="{91269884-0E75-45D6-9B19-5F632EAC357D}" destId="{DCC1EE4A-4CB7-4D31-82A1-8206A2013E09}" srcOrd="0" destOrd="0" presId="urn:microsoft.com/office/officeart/2005/8/layout/orgChart1"/>
    <dgm:cxn modelId="{796B2086-E063-444C-80F9-F1FF0EEDEFA4}" type="presOf" srcId="{3FD9B554-6EE0-49D5-92AA-8016AF94074F}" destId="{2024A94C-3E79-42F2-BBB5-3AE775A95F3D}" srcOrd="1" destOrd="0" presId="urn:microsoft.com/office/officeart/2005/8/layout/orgChart1"/>
    <dgm:cxn modelId="{2FFD0D89-0178-4CCB-924C-0966F5EAFAF1}" srcId="{AEB22F3B-109D-489C-8A9E-7703846BA827}" destId="{3FD9B554-6EE0-49D5-92AA-8016AF94074F}" srcOrd="0" destOrd="0" parTransId="{1C6609D6-0705-474E-8450-B50B5145B541}" sibTransId="{6D548126-AF68-4BB5-BA5D-936FF7E4EC29}"/>
    <dgm:cxn modelId="{9ACCD687-DD74-49E4-BAE1-6D4CE09AD76B}" type="presOf" srcId="{91269884-0E75-45D6-9B19-5F632EAC357D}" destId="{9A2F62A8-92C2-4A9D-95A1-FA97E81477A1}" srcOrd="1" destOrd="0" presId="urn:microsoft.com/office/officeart/2005/8/layout/orgChart1"/>
    <dgm:cxn modelId="{6CDEED80-74A9-4213-84F1-1AA3ADD81085}" srcId="{568F2E39-4F42-4EAF-AFD7-59CC7DFC27C2}" destId="{AEB22F3B-109D-489C-8A9E-7703846BA827}" srcOrd="0" destOrd="0" parTransId="{BDD3C29E-767B-4127-980D-0C6287CFAD7A}" sibTransId="{AAADBB54-1739-4760-BFA9-745442E4D1E8}"/>
    <dgm:cxn modelId="{64CCF131-AB13-4F3F-8907-B9EF8EEA2B22}" type="presOf" srcId="{3FD9B554-6EE0-49D5-92AA-8016AF94074F}" destId="{3C5398A8-AE90-434A-BC3B-A7FFC3F69100}" srcOrd="0" destOrd="0" presId="urn:microsoft.com/office/officeart/2005/8/layout/orgChart1"/>
    <dgm:cxn modelId="{8D9F887D-ACD9-4678-B615-BC3B5631E9D6}" type="presParOf" srcId="{B9F2645E-BC98-428F-AAEF-6B0812E004BC}" destId="{25A59F42-BB18-42B8-B26B-AE3975251D39}" srcOrd="0" destOrd="0" presId="urn:microsoft.com/office/officeart/2005/8/layout/orgChart1"/>
    <dgm:cxn modelId="{EF9579DB-C949-413A-BC39-B2E2754BD30D}" type="presParOf" srcId="{25A59F42-BB18-42B8-B26B-AE3975251D39}" destId="{A97D6A99-0BDA-463E-9978-263EB0E5C65E}" srcOrd="0" destOrd="0" presId="urn:microsoft.com/office/officeart/2005/8/layout/orgChart1"/>
    <dgm:cxn modelId="{D808480E-DFFA-422F-BB0C-4C0749FA41CC}" type="presParOf" srcId="{A97D6A99-0BDA-463E-9978-263EB0E5C65E}" destId="{E8193C6D-BDD9-488D-9FF2-622EE464CEE4}" srcOrd="0" destOrd="0" presId="urn:microsoft.com/office/officeart/2005/8/layout/orgChart1"/>
    <dgm:cxn modelId="{DF6E38AF-61CE-40E6-9B91-5A267E9E5374}" type="presParOf" srcId="{A97D6A99-0BDA-463E-9978-263EB0E5C65E}" destId="{69D6DB7D-CE1E-4773-8A21-5D5C9E72851E}" srcOrd="1" destOrd="0" presId="urn:microsoft.com/office/officeart/2005/8/layout/orgChart1"/>
    <dgm:cxn modelId="{FD2300FA-04F8-4E4A-B238-BBFD59D95475}" type="presParOf" srcId="{25A59F42-BB18-42B8-B26B-AE3975251D39}" destId="{D58EAA13-D449-4BBB-8B34-8543F90B4C74}" srcOrd="1" destOrd="0" presId="urn:microsoft.com/office/officeart/2005/8/layout/orgChart1"/>
    <dgm:cxn modelId="{1E003F0D-E656-407E-99FD-C4E02528BAB6}" type="presParOf" srcId="{D58EAA13-D449-4BBB-8B34-8543F90B4C74}" destId="{0F5D5AFD-C1DC-41B5-8EFC-84AECAFDA335}" srcOrd="0" destOrd="0" presId="urn:microsoft.com/office/officeart/2005/8/layout/orgChart1"/>
    <dgm:cxn modelId="{AB50B370-4FBE-451D-BC2B-AB4DA2219E5A}" type="presParOf" srcId="{D58EAA13-D449-4BBB-8B34-8543F90B4C74}" destId="{52CCC800-5266-4601-83DF-CC431570165D}" srcOrd="1" destOrd="0" presId="urn:microsoft.com/office/officeart/2005/8/layout/orgChart1"/>
    <dgm:cxn modelId="{4711F28D-A91A-42D7-962C-9580C6000427}" type="presParOf" srcId="{52CCC800-5266-4601-83DF-CC431570165D}" destId="{295D85F9-3AC4-4CF3-926A-79B548C1C35B}" srcOrd="0" destOrd="0" presId="urn:microsoft.com/office/officeart/2005/8/layout/orgChart1"/>
    <dgm:cxn modelId="{FC7AE6D6-84B8-4757-BC19-BD1E77D9E4F9}" type="presParOf" srcId="{295D85F9-3AC4-4CF3-926A-79B548C1C35B}" destId="{3C5398A8-AE90-434A-BC3B-A7FFC3F69100}" srcOrd="0" destOrd="0" presId="urn:microsoft.com/office/officeart/2005/8/layout/orgChart1"/>
    <dgm:cxn modelId="{F4CE127C-875A-4A4B-943E-CDD02C6CF1E7}" type="presParOf" srcId="{295D85F9-3AC4-4CF3-926A-79B548C1C35B}" destId="{2024A94C-3E79-42F2-BBB5-3AE775A95F3D}" srcOrd="1" destOrd="0" presId="urn:microsoft.com/office/officeart/2005/8/layout/orgChart1"/>
    <dgm:cxn modelId="{7EBE19F2-5C44-4AB8-9427-505AAC72D3CD}" type="presParOf" srcId="{52CCC800-5266-4601-83DF-CC431570165D}" destId="{99507A3C-2F4E-4833-98AF-F1C48B81EA41}" srcOrd="1" destOrd="0" presId="urn:microsoft.com/office/officeart/2005/8/layout/orgChart1"/>
    <dgm:cxn modelId="{EC548FA0-67B6-4FAB-9EA6-1BA366C5E81F}" type="presParOf" srcId="{52CCC800-5266-4601-83DF-CC431570165D}" destId="{A13DE3FB-5F8D-4E9D-A7D7-191B89F19ACB}" srcOrd="2" destOrd="0" presId="urn:microsoft.com/office/officeart/2005/8/layout/orgChart1"/>
    <dgm:cxn modelId="{F5BBC45B-F044-42EC-AD83-9C6F46560152}" type="presParOf" srcId="{D58EAA13-D449-4BBB-8B34-8543F90B4C74}" destId="{6CD3DEB5-FA6E-4322-8905-D060672AE29E}" srcOrd="2" destOrd="0" presId="urn:microsoft.com/office/officeart/2005/8/layout/orgChart1"/>
    <dgm:cxn modelId="{0C4FF3AB-A9B1-4D85-8A8C-071FE7DBC77E}" type="presParOf" srcId="{D58EAA13-D449-4BBB-8B34-8543F90B4C74}" destId="{49E2D53F-F373-42DB-8088-5E7AE4A70FB3}" srcOrd="3" destOrd="0" presId="urn:microsoft.com/office/officeart/2005/8/layout/orgChart1"/>
    <dgm:cxn modelId="{C57CDB90-50CC-4DCD-8A41-8335963BBA5F}" type="presParOf" srcId="{49E2D53F-F373-42DB-8088-5E7AE4A70FB3}" destId="{BB669E3E-3C76-4400-9C05-F7ED4426E003}" srcOrd="0" destOrd="0" presId="urn:microsoft.com/office/officeart/2005/8/layout/orgChart1"/>
    <dgm:cxn modelId="{F075DA9F-9E55-40FE-8593-1331220FCE30}" type="presParOf" srcId="{BB669E3E-3C76-4400-9C05-F7ED4426E003}" destId="{DCC1EE4A-4CB7-4D31-82A1-8206A2013E09}" srcOrd="0" destOrd="0" presId="urn:microsoft.com/office/officeart/2005/8/layout/orgChart1"/>
    <dgm:cxn modelId="{C9475CBC-00D5-4B27-A9A5-A391E5B89349}" type="presParOf" srcId="{BB669E3E-3C76-4400-9C05-F7ED4426E003}" destId="{9A2F62A8-92C2-4A9D-95A1-FA97E81477A1}" srcOrd="1" destOrd="0" presId="urn:microsoft.com/office/officeart/2005/8/layout/orgChart1"/>
    <dgm:cxn modelId="{E1E249A4-2817-448B-9265-8B622EB20DC0}" type="presParOf" srcId="{49E2D53F-F373-42DB-8088-5E7AE4A70FB3}" destId="{C74283C6-402C-4A2E-84F4-40A28EA3889D}" srcOrd="1" destOrd="0" presId="urn:microsoft.com/office/officeart/2005/8/layout/orgChart1"/>
    <dgm:cxn modelId="{DBA20F98-23E7-4519-B4D2-B7A697EDF908}" type="presParOf" srcId="{49E2D53F-F373-42DB-8088-5E7AE4A70FB3}" destId="{DEC079F2-C20F-4A03-8A01-E0171852C2A6}" srcOrd="2" destOrd="0" presId="urn:microsoft.com/office/officeart/2005/8/layout/orgChart1"/>
    <dgm:cxn modelId="{85211517-5D0A-417F-957B-36DE6C60276A}" type="presParOf" srcId="{D58EAA13-D449-4BBB-8B34-8543F90B4C74}" destId="{BF81AC5F-1561-4896-8445-0B785D4865E0}" srcOrd="4" destOrd="0" presId="urn:microsoft.com/office/officeart/2005/8/layout/orgChart1"/>
    <dgm:cxn modelId="{1A8D9674-E686-45C7-9A77-5E8AC46323CB}" type="presParOf" srcId="{D58EAA13-D449-4BBB-8B34-8543F90B4C74}" destId="{17186C9B-ADD9-42A7-9BC9-16A2DB4F94FC}" srcOrd="5" destOrd="0" presId="urn:microsoft.com/office/officeart/2005/8/layout/orgChart1"/>
    <dgm:cxn modelId="{493F9AC9-E10A-494D-A7B3-AC5C1C2D6056}" type="presParOf" srcId="{17186C9B-ADD9-42A7-9BC9-16A2DB4F94FC}" destId="{28E90286-E4BE-4B57-96DD-B8DF92344F8D}" srcOrd="0" destOrd="0" presId="urn:microsoft.com/office/officeart/2005/8/layout/orgChart1"/>
    <dgm:cxn modelId="{D9A00146-10A9-4669-9A35-36C0C5B0D766}" type="presParOf" srcId="{28E90286-E4BE-4B57-96DD-B8DF92344F8D}" destId="{90B933A4-C6D5-4CF6-BF53-B078FF75C2A4}" srcOrd="0" destOrd="0" presId="urn:microsoft.com/office/officeart/2005/8/layout/orgChart1"/>
    <dgm:cxn modelId="{C0667075-F9D5-468F-9BB6-CC418A8BE090}" type="presParOf" srcId="{28E90286-E4BE-4B57-96DD-B8DF92344F8D}" destId="{3F18A3EE-15CB-4051-8B9F-B837543863BB}" srcOrd="1" destOrd="0" presId="urn:microsoft.com/office/officeart/2005/8/layout/orgChart1"/>
    <dgm:cxn modelId="{C645E897-D20B-4A2E-891C-97AB6101B95D}" type="presParOf" srcId="{17186C9B-ADD9-42A7-9BC9-16A2DB4F94FC}" destId="{AA259E4A-074B-4A0F-A990-53D68141DA3F}" srcOrd="1" destOrd="0" presId="urn:microsoft.com/office/officeart/2005/8/layout/orgChart1"/>
    <dgm:cxn modelId="{6932702E-C5E4-4286-B394-8BDC5164C4B6}" type="presParOf" srcId="{17186C9B-ADD9-42A7-9BC9-16A2DB4F94FC}" destId="{B08D8DA5-080D-4E90-B7A2-7DB5401A1E85}" srcOrd="2" destOrd="0" presId="urn:microsoft.com/office/officeart/2005/8/layout/orgChart1"/>
    <dgm:cxn modelId="{49727F94-966D-4255-845F-6DC894C47545}" type="presParOf" srcId="{25A59F42-BB18-42B8-B26B-AE3975251D39}" destId="{439BA499-AFAC-480D-9CED-FC2434123D82}"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8F2E39-4F42-4EAF-AFD7-59CC7DFC27C2}" type="doc">
      <dgm:prSet loTypeId="urn:microsoft.com/office/officeart/2005/8/layout/orgChart1" loCatId="hierarchy" qsTypeId="urn:microsoft.com/office/officeart/2005/8/quickstyle/3d5" qsCatId="3D" csTypeId="urn:microsoft.com/office/officeart/2005/8/colors/accent1_5" csCatId="accent1" phldr="1"/>
      <dgm:spPr/>
      <dgm:t>
        <a:bodyPr/>
        <a:lstStyle/>
        <a:p>
          <a:endParaRPr lang="en-US"/>
        </a:p>
      </dgm:t>
    </dgm:pt>
    <dgm:pt modelId="{AEB22F3B-109D-489C-8A9E-7703846BA827}">
      <dgm:prSet phldrT="[Text]"/>
      <dgm:spPr/>
      <dgm:t>
        <a:bodyPr/>
        <a:lstStyle/>
        <a:p>
          <a:r>
            <a:rPr lang="en-US" dirty="0" smtClean="0">
              <a:latin typeface="Segoe UI"/>
              <a:ea typeface="+mn-ea"/>
              <a:cs typeface="+mn-cs"/>
            </a:rPr>
            <a:t>Business Continuity Planning</a:t>
          </a:r>
          <a:endParaRPr lang="en-US" dirty="0"/>
        </a:p>
      </dgm:t>
    </dgm:pt>
    <dgm:pt modelId="{BDD3C29E-767B-4127-980D-0C6287CFAD7A}" type="parTrans" cxnId="{6CDEED80-74A9-4213-84F1-1AA3ADD81085}">
      <dgm:prSet/>
      <dgm:spPr/>
      <dgm:t>
        <a:bodyPr/>
        <a:lstStyle/>
        <a:p>
          <a:endParaRPr lang="en-US"/>
        </a:p>
      </dgm:t>
    </dgm:pt>
    <dgm:pt modelId="{AAADBB54-1739-4760-BFA9-745442E4D1E8}" type="sibTrans" cxnId="{6CDEED80-74A9-4213-84F1-1AA3ADD81085}">
      <dgm:prSet/>
      <dgm:spPr/>
      <dgm:t>
        <a:bodyPr/>
        <a:lstStyle/>
        <a:p>
          <a:endParaRPr lang="en-US"/>
        </a:p>
      </dgm:t>
    </dgm:pt>
    <dgm:pt modelId="{3FD9B554-6EE0-49D5-92AA-8016AF94074F}">
      <dgm:prSet phldrT="[Text]"/>
      <dgm:spPr/>
      <dgm:t>
        <a:bodyPr/>
        <a:lstStyle/>
        <a:p>
          <a:r>
            <a:rPr lang="en-US" smtClean="0">
              <a:latin typeface="Segoe UI"/>
              <a:ea typeface="+mn-ea"/>
              <a:cs typeface="+mn-cs"/>
            </a:rPr>
            <a:t>Incident Response</a:t>
          </a:r>
          <a:endParaRPr lang="en-US" dirty="0"/>
        </a:p>
      </dgm:t>
    </dgm:pt>
    <dgm:pt modelId="{1C6609D6-0705-474E-8450-B50B5145B541}" type="parTrans" cxnId="{2FFD0D89-0178-4CCB-924C-0966F5EAFAF1}">
      <dgm:prSet/>
      <dgm:spPr/>
      <dgm:t>
        <a:bodyPr/>
        <a:lstStyle/>
        <a:p>
          <a:endParaRPr lang="en-US"/>
        </a:p>
      </dgm:t>
    </dgm:pt>
    <dgm:pt modelId="{6D548126-AF68-4BB5-BA5D-936FF7E4EC29}" type="sibTrans" cxnId="{2FFD0D89-0178-4CCB-924C-0966F5EAFAF1}">
      <dgm:prSet/>
      <dgm:spPr/>
      <dgm:t>
        <a:bodyPr/>
        <a:lstStyle/>
        <a:p>
          <a:endParaRPr lang="en-US"/>
        </a:p>
      </dgm:t>
    </dgm:pt>
    <dgm:pt modelId="{91269884-0E75-45D6-9B19-5F632EAC357D}">
      <dgm:prSet phldrT="[Text]"/>
      <dgm:spPr/>
      <dgm:t>
        <a:bodyPr/>
        <a:lstStyle/>
        <a:p>
          <a:r>
            <a:rPr lang="en-US" dirty="0" smtClean="0">
              <a:latin typeface="Segoe UI"/>
              <a:ea typeface="+mn-ea"/>
              <a:cs typeface="+mn-cs"/>
            </a:rPr>
            <a:t>Disaster Recovery</a:t>
          </a:r>
          <a:endParaRPr lang="en-US" dirty="0"/>
        </a:p>
      </dgm:t>
    </dgm:pt>
    <dgm:pt modelId="{F4AB3897-8B27-44F5-A043-99836D97FBEB}" type="parTrans" cxnId="{E0A5ED3E-574C-48CA-8194-3E26C44D0E57}">
      <dgm:prSet/>
      <dgm:spPr/>
      <dgm:t>
        <a:bodyPr/>
        <a:lstStyle/>
        <a:p>
          <a:endParaRPr lang="en-US"/>
        </a:p>
      </dgm:t>
    </dgm:pt>
    <dgm:pt modelId="{6817A907-1463-49DD-B8DC-382C9D5C34F8}" type="sibTrans" cxnId="{E0A5ED3E-574C-48CA-8194-3E26C44D0E57}">
      <dgm:prSet/>
      <dgm:spPr/>
      <dgm:t>
        <a:bodyPr/>
        <a:lstStyle/>
        <a:p>
          <a:endParaRPr lang="en-US"/>
        </a:p>
      </dgm:t>
    </dgm:pt>
    <dgm:pt modelId="{0E07A2BB-1D51-4640-9C9B-D54A58F8C256}">
      <dgm:prSet phldrT="[Text]"/>
      <dgm:spPr/>
      <dgm:t>
        <a:bodyPr/>
        <a:lstStyle/>
        <a:p>
          <a:r>
            <a:rPr lang="en-US" smtClean="0">
              <a:latin typeface="Segoe UI"/>
              <a:ea typeface="+mn-ea"/>
              <a:cs typeface="+mn-cs"/>
            </a:rPr>
            <a:t>Application Lifecycle</a:t>
          </a:r>
          <a:endParaRPr lang="en-US" dirty="0"/>
        </a:p>
      </dgm:t>
    </dgm:pt>
    <dgm:pt modelId="{A72987C4-329A-4C1F-B6F8-E8770A1E6F9E}" type="parTrans" cxnId="{A18C01E7-022F-40A1-AB43-48A0F1991EE1}">
      <dgm:prSet/>
      <dgm:spPr/>
      <dgm:t>
        <a:bodyPr/>
        <a:lstStyle/>
        <a:p>
          <a:endParaRPr lang="en-US"/>
        </a:p>
      </dgm:t>
    </dgm:pt>
    <dgm:pt modelId="{6071CED7-1A34-4165-9D37-FB3842DFF634}" type="sibTrans" cxnId="{A18C01E7-022F-40A1-AB43-48A0F1991EE1}">
      <dgm:prSet/>
      <dgm:spPr/>
      <dgm:t>
        <a:bodyPr/>
        <a:lstStyle/>
        <a:p>
          <a:endParaRPr lang="en-US"/>
        </a:p>
      </dgm:t>
    </dgm:pt>
    <dgm:pt modelId="{B9F2645E-BC98-428F-AAEF-6B0812E004BC}" type="pres">
      <dgm:prSet presAssocID="{568F2E39-4F42-4EAF-AFD7-59CC7DFC27C2}" presName="hierChild1" presStyleCnt="0">
        <dgm:presLayoutVars>
          <dgm:orgChart val="1"/>
          <dgm:chPref val="1"/>
          <dgm:dir/>
          <dgm:animOne val="branch"/>
          <dgm:animLvl val="lvl"/>
          <dgm:resizeHandles/>
        </dgm:presLayoutVars>
      </dgm:prSet>
      <dgm:spPr/>
      <dgm:t>
        <a:bodyPr/>
        <a:lstStyle/>
        <a:p>
          <a:endParaRPr lang="en-US"/>
        </a:p>
      </dgm:t>
    </dgm:pt>
    <dgm:pt modelId="{25A59F42-BB18-42B8-B26B-AE3975251D39}" type="pres">
      <dgm:prSet presAssocID="{AEB22F3B-109D-489C-8A9E-7703846BA827}" presName="hierRoot1" presStyleCnt="0">
        <dgm:presLayoutVars>
          <dgm:hierBranch val="init"/>
        </dgm:presLayoutVars>
      </dgm:prSet>
      <dgm:spPr/>
    </dgm:pt>
    <dgm:pt modelId="{A97D6A99-0BDA-463E-9978-263EB0E5C65E}" type="pres">
      <dgm:prSet presAssocID="{AEB22F3B-109D-489C-8A9E-7703846BA827}" presName="rootComposite1" presStyleCnt="0"/>
      <dgm:spPr/>
    </dgm:pt>
    <dgm:pt modelId="{E8193C6D-BDD9-488D-9FF2-622EE464CEE4}" type="pres">
      <dgm:prSet presAssocID="{AEB22F3B-109D-489C-8A9E-7703846BA827}" presName="rootText1" presStyleLbl="node0" presStyleIdx="0" presStyleCnt="1">
        <dgm:presLayoutVars>
          <dgm:chPref val="3"/>
        </dgm:presLayoutVars>
      </dgm:prSet>
      <dgm:spPr/>
      <dgm:t>
        <a:bodyPr/>
        <a:lstStyle/>
        <a:p>
          <a:endParaRPr lang="en-US"/>
        </a:p>
      </dgm:t>
    </dgm:pt>
    <dgm:pt modelId="{69D6DB7D-CE1E-4773-8A21-5D5C9E72851E}" type="pres">
      <dgm:prSet presAssocID="{AEB22F3B-109D-489C-8A9E-7703846BA827}" presName="rootConnector1" presStyleLbl="node1" presStyleIdx="0" presStyleCnt="0"/>
      <dgm:spPr/>
      <dgm:t>
        <a:bodyPr/>
        <a:lstStyle/>
        <a:p>
          <a:endParaRPr lang="en-US"/>
        </a:p>
      </dgm:t>
    </dgm:pt>
    <dgm:pt modelId="{D58EAA13-D449-4BBB-8B34-8543F90B4C74}" type="pres">
      <dgm:prSet presAssocID="{AEB22F3B-109D-489C-8A9E-7703846BA827}" presName="hierChild2" presStyleCnt="0"/>
      <dgm:spPr/>
    </dgm:pt>
    <dgm:pt modelId="{0F5D5AFD-C1DC-41B5-8EFC-84AECAFDA335}" type="pres">
      <dgm:prSet presAssocID="{1C6609D6-0705-474E-8450-B50B5145B541}" presName="Name37" presStyleLbl="parChTrans1D2" presStyleIdx="0" presStyleCnt="3"/>
      <dgm:spPr/>
      <dgm:t>
        <a:bodyPr/>
        <a:lstStyle/>
        <a:p>
          <a:endParaRPr lang="en-US"/>
        </a:p>
      </dgm:t>
    </dgm:pt>
    <dgm:pt modelId="{52CCC800-5266-4601-83DF-CC431570165D}" type="pres">
      <dgm:prSet presAssocID="{3FD9B554-6EE0-49D5-92AA-8016AF94074F}" presName="hierRoot2" presStyleCnt="0">
        <dgm:presLayoutVars>
          <dgm:hierBranch val="init"/>
        </dgm:presLayoutVars>
      </dgm:prSet>
      <dgm:spPr/>
    </dgm:pt>
    <dgm:pt modelId="{295D85F9-3AC4-4CF3-926A-79B548C1C35B}" type="pres">
      <dgm:prSet presAssocID="{3FD9B554-6EE0-49D5-92AA-8016AF94074F}" presName="rootComposite" presStyleCnt="0"/>
      <dgm:spPr/>
    </dgm:pt>
    <dgm:pt modelId="{3C5398A8-AE90-434A-BC3B-A7FFC3F69100}" type="pres">
      <dgm:prSet presAssocID="{3FD9B554-6EE0-49D5-92AA-8016AF94074F}" presName="rootText" presStyleLbl="node2" presStyleIdx="0" presStyleCnt="3">
        <dgm:presLayoutVars>
          <dgm:chPref val="3"/>
        </dgm:presLayoutVars>
      </dgm:prSet>
      <dgm:spPr/>
      <dgm:t>
        <a:bodyPr/>
        <a:lstStyle/>
        <a:p>
          <a:endParaRPr lang="en-US"/>
        </a:p>
      </dgm:t>
    </dgm:pt>
    <dgm:pt modelId="{2024A94C-3E79-42F2-BBB5-3AE775A95F3D}" type="pres">
      <dgm:prSet presAssocID="{3FD9B554-6EE0-49D5-92AA-8016AF94074F}" presName="rootConnector" presStyleLbl="node2" presStyleIdx="0" presStyleCnt="3"/>
      <dgm:spPr/>
      <dgm:t>
        <a:bodyPr/>
        <a:lstStyle/>
        <a:p>
          <a:endParaRPr lang="en-US"/>
        </a:p>
      </dgm:t>
    </dgm:pt>
    <dgm:pt modelId="{99507A3C-2F4E-4833-98AF-F1C48B81EA41}" type="pres">
      <dgm:prSet presAssocID="{3FD9B554-6EE0-49D5-92AA-8016AF94074F}" presName="hierChild4" presStyleCnt="0"/>
      <dgm:spPr/>
    </dgm:pt>
    <dgm:pt modelId="{A13DE3FB-5F8D-4E9D-A7D7-191B89F19ACB}" type="pres">
      <dgm:prSet presAssocID="{3FD9B554-6EE0-49D5-92AA-8016AF94074F}" presName="hierChild5" presStyleCnt="0"/>
      <dgm:spPr/>
    </dgm:pt>
    <dgm:pt modelId="{6CD3DEB5-FA6E-4322-8905-D060672AE29E}" type="pres">
      <dgm:prSet presAssocID="{F4AB3897-8B27-44F5-A043-99836D97FBEB}" presName="Name37" presStyleLbl="parChTrans1D2" presStyleIdx="1" presStyleCnt="3"/>
      <dgm:spPr/>
      <dgm:t>
        <a:bodyPr/>
        <a:lstStyle/>
        <a:p>
          <a:endParaRPr lang="en-US"/>
        </a:p>
      </dgm:t>
    </dgm:pt>
    <dgm:pt modelId="{49E2D53F-F373-42DB-8088-5E7AE4A70FB3}" type="pres">
      <dgm:prSet presAssocID="{91269884-0E75-45D6-9B19-5F632EAC357D}" presName="hierRoot2" presStyleCnt="0">
        <dgm:presLayoutVars>
          <dgm:hierBranch val="init"/>
        </dgm:presLayoutVars>
      </dgm:prSet>
      <dgm:spPr/>
    </dgm:pt>
    <dgm:pt modelId="{BB669E3E-3C76-4400-9C05-F7ED4426E003}" type="pres">
      <dgm:prSet presAssocID="{91269884-0E75-45D6-9B19-5F632EAC357D}" presName="rootComposite" presStyleCnt="0"/>
      <dgm:spPr/>
    </dgm:pt>
    <dgm:pt modelId="{DCC1EE4A-4CB7-4D31-82A1-8206A2013E09}" type="pres">
      <dgm:prSet presAssocID="{91269884-0E75-45D6-9B19-5F632EAC357D}" presName="rootText" presStyleLbl="node2" presStyleIdx="1" presStyleCnt="3">
        <dgm:presLayoutVars>
          <dgm:chPref val="3"/>
        </dgm:presLayoutVars>
      </dgm:prSet>
      <dgm:spPr/>
      <dgm:t>
        <a:bodyPr/>
        <a:lstStyle/>
        <a:p>
          <a:endParaRPr lang="en-US"/>
        </a:p>
      </dgm:t>
    </dgm:pt>
    <dgm:pt modelId="{9A2F62A8-92C2-4A9D-95A1-FA97E81477A1}" type="pres">
      <dgm:prSet presAssocID="{91269884-0E75-45D6-9B19-5F632EAC357D}" presName="rootConnector" presStyleLbl="node2" presStyleIdx="1" presStyleCnt="3"/>
      <dgm:spPr/>
      <dgm:t>
        <a:bodyPr/>
        <a:lstStyle/>
        <a:p>
          <a:endParaRPr lang="en-US"/>
        </a:p>
      </dgm:t>
    </dgm:pt>
    <dgm:pt modelId="{C74283C6-402C-4A2E-84F4-40A28EA3889D}" type="pres">
      <dgm:prSet presAssocID="{91269884-0E75-45D6-9B19-5F632EAC357D}" presName="hierChild4" presStyleCnt="0"/>
      <dgm:spPr/>
    </dgm:pt>
    <dgm:pt modelId="{DEC079F2-C20F-4A03-8A01-E0171852C2A6}" type="pres">
      <dgm:prSet presAssocID="{91269884-0E75-45D6-9B19-5F632EAC357D}" presName="hierChild5" presStyleCnt="0"/>
      <dgm:spPr/>
    </dgm:pt>
    <dgm:pt modelId="{BF81AC5F-1561-4896-8445-0B785D4865E0}" type="pres">
      <dgm:prSet presAssocID="{A72987C4-329A-4C1F-B6F8-E8770A1E6F9E}" presName="Name37" presStyleLbl="parChTrans1D2" presStyleIdx="2" presStyleCnt="3"/>
      <dgm:spPr/>
      <dgm:t>
        <a:bodyPr/>
        <a:lstStyle/>
        <a:p>
          <a:endParaRPr lang="en-US"/>
        </a:p>
      </dgm:t>
    </dgm:pt>
    <dgm:pt modelId="{17186C9B-ADD9-42A7-9BC9-16A2DB4F94FC}" type="pres">
      <dgm:prSet presAssocID="{0E07A2BB-1D51-4640-9C9B-D54A58F8C256}" presName="hierRoot2" presStyleCnt="0">
        <dgm:presLayoutVars>
          <dgm:hierBranch val="init"/>
        </dgm:presLayoutVars>
      </dgm:prSet>
      <dgm:spPr/>
    </dgm:pt>
    <dgm:pt modelId="{28E90286-E4BE-4B57-96DD-B8DF92344F8D}" type="pres">
      <dgm:prSet presAssocID="{0E07A2BB-1D51-4640-9C9B-D54A58F8C256}" presName="rootComposite" presStyleCnt="0"/>
      <dgm:spPr/>
    </dgm:pt>
    <dgm:pt modelId="{90B933A4-C6D5-4CF6-BF53-B078FF75C2A4}" type="pres">
      <dgm:prSet presAssocID="{0E07A2BB-1D51-4640-9C9B-D54A58F8C256}" presName="rootText" presStyleLbl="node2" presStyleIdx="2" presStyleCnt="3">
        <dgm:presLayoutVars>
          <dgm:chPref val="3"/>
        </dgm:presLayoutVars>
      </dgm:prSet>
      <dgm:spPr/>
      <dgm:t>
        <a:bodyPr/>
        <a:lstStyle/>
        <a:p>
          <a:endParaRPr lang="en-US"/>
        </a:p>
      </dgm:t>
    </dgm:pt>
    <dgm:pt modelId="{3F18A3EE-15CB-4051-8B9F-B837543863BB}" type="pres">
      <dgm:prSet presAssocID="{0E07A2BB-1D51-4640-9C9B-D54A58F8C256}" presName="rootConnector" presStyleLbl="node2" presStyleIdx="2" presStyleCnt="3"/>
      <dgm:spPr/>
      <dgm:t>
        <a:bodyPr/>
        <a:lstStyle/>
        <a:p>
          <a:endParaRPr lang="en-US"/>
        </a:p>
      </dgm:t>
    </dgm:pt>
    <dgm:pt modelId="{AA259E4A-074B-4A0F-A990-53D68141DA3F}" type="pres">
      <dgm:prSet presAssocID="{0E07A2BB-1D51-4640-9C9B-D54A58F8C256}" presName="hierChild4" presStyleCnt="0"/>
      <dgm:spPr/>
    </dgm:pt>
    <dgm:pt modelId="{B08D8DA5-080D-4E90-B7A2-7DB5401A1E85}" type="pres">
      <dgm:prSet presAssocID="{0E07A2BB-1D51-4640-9C9B-D54A58F8C256}" presName="hierChild5" presStyleCnt="0"/>
      <dgm:spPr/>
    </dgm:pt>
    <dgm:pt modelId="{439BA499-AFAC-480D-9CED-FC2434123D82}" type="pres">
      <dgm:prSet presAssocID="{AEB22F3B-109D-489C-8A9E-7703846BA827}" presName="hierChild3" presStyleCnt="0"/>
      <dgm:spPr/>
    </dgm:pt>
  </dgm:ptLst>
  <dgm:cxnLst>
    <dgm:cxn modelId="{6191BF90-E4C0-4010-98FC-BE20BC47EEB2}" type="presOf" srcId="{1C6609D6-0705-474E-8450-B50B5145B541}" destId="{0F5D5AFD-C1DC-41B5-8EFC-84AECAFDA335}" srcOrd="0" destOrd="0" presId="urn:microsoft.com/office/officeart/2005/8/layout/orgChart1"/>
    <dgm:cxn modelId="{D104BE0B-4958-4FD0-AF80-A595728095B4}" type="presOf" srcId="{568F2E39-4F42-4EAF-AFD7-59CC7DFC27C2}" destId="{B9F2645E-BC98-428F-AAEF-6B0812E004BC}" srcOrd="0" destOrd="0" presId="urn:microsoft.com/office/officeart/2005/8/layout/orgChart1"/>
    <dgm:cxn modelId="{CDB26FD3-90AA-488F-ABE4-7AD47F334944}" type="presOf" srcId="{91269884-0E75-45D6-9B19-5F632EAC357D}" destId="{9A2F62A8-92C2-4A9D-95A1-FA97E81477A1}" srcOrd="1" destOrd="0" presId="urn:microsoft.com/office/officeart/2005/8/layout/orgChart1"/>
    <dgm:cxn modelId="{A7183959-D650-4DD1-89E9-B6292D152F29}" type="presOf" srcId="{91269884-0E75-45D6-9B19-5F632EAC357D}" destId="{DCC1EE4A-4CB7-4D31-82A1-8206A2013E09}" srcOrd="0" destOrd="0" presId="urn:microsoft.com/office/officeart/2005/8/layout/orgChart1"/>
    <dgm:cxn modelId="{A18C01E7-022F-40A1-AB43-48A0F1991EE1}" srcId="{AEB22F3B-109D-489C-8A9E-7703846BA827}" destId="{0E07A2BB-1D51-4640-9C9B-D54A58F8C256}" srcOrd="2" destOrd="0" parTransId="{A72987C4-329A-4C1F-B6F8-E8770A1E6F9E}" sibTransId="{6071CED7-1A34-4165-9D37-FB3842DFF634}"/>
    <dgm:cxn modelId="{E0A5ED3E-574C-48CA-8194-3E26C44D0E57}" srcId="{AEB22F3B-109D-489C-8A9E-7703846BA827}" destId="{91269884-0E75-45D6-9B19-5F632EAC357D}" srcOrd="1" destOrd="0" parTransId="{F4AB3897-8B27-44F5-A043-99836D97FBEB}" sibTransId="{6817A907-1463-49DD-B8DC-382C9D5C34F8}"/>
    <dgm:cxn modelId="{D1F9604B-1EF9-456F-9097-B2A38442BC3F}" type="presOf" srcId="{3FD9B554-6EE0-49D5-92AA-8016AF94074F}" destId="{3C5398A8-AE90-434A-BC3B-A7FFC3F69100}" srcOrd="0" destOrd="0" presId="urn:microsoft.com/office/officeart/2005/8/layout/orgChart1"/>
    <dgm:cxn modelId="{10D8AAEB-1348-4CE9-B7BE-6659358F084B}" type="presOf" srcId="{F4AB3897-8B27-44F5-A043-99836D97FBEB}" destId="{6CD3DEB5-FA6E-4322-8905-D060672AE29E}" srcOrd="0" destOrd="0" presId="urn:microsoft.com/office/officeart/2005/8/layout/orgChart1"/>
    <dgm:cxn modelId="{9AE214E1-0412-401A-8F6F-348E34CB2FD7}" type="presOf" srcId="{AEB22F3B-109D-489C-8A9E-7703846BA827}" destId="{E8193C6D-BDD9-488D-9FF2-622EE464CEE4}" srcOrd="0" destOrd="0" presId="urn:microsoft.com/office/officeart/2005/8/layout/orgChart1"/>
    <dgm:cxn modelId="{0FA06C9F-E39C-48DA-85EC-57BF612FD13E}" type="presOf" srcId="{A72987C4-329A-4C1F-B6F8-E8770A1E6F9E}" destId="{BF81AC5F-1561-4896-8445-0B785D4865E0}" srcOrd="0" destOrd="0" presId="urn:microsoft.com/office/officeart/2005/8/layout/orgChart1"/>
    <dgm:cxn modelId="{F84E060B-6366-40C1-8F15-317BE4D7DE72}" type="presOf" srcId="{AEB22F3B-109D-489C-8A9E-7703846BA827}" destId="{69D6DB7D-CE1E-4773-8A21-5D5C9E72851E}" srcOrd="1" destOrd="0" presId="urn:microsoft.com/office/officeart/2005/8/layout/orgChart1"/>
    <dgm:cxn modelId="{7EDDBA37-6D3C-4B40-996F-81FA78475DB6}" type="presOf" srcId="{0E07A2BB-1D51-4640-9C9B-D54A58F8C256}" destId="{90B933A4-C6D5-4CF6-BF53-B078FF75C2A4}" srcOrd="0" destOrd="0" presId="urn:microsoft.com/office/officeart/2005/8/layout/orgChart1"/>
    <dgm:cxn modelId="{BA5B3581-8DE2-46A2-BC81-48006D08F93E}" type="presOf" srcId="{0E07A2BB-1D51-4640-9C9B-D54A58F8C256}" destId="{3F18A3EE-15CB-4051-8B9F-B837543863BB}" srcOrd="1" destOrd="0" presId="urn:microsoft.com/office/officeart/2005/8/layout/orgChart1"/>
    <dgm:cxn modelId="{0483A355-1912-4587-B600-D5FCC35CDF9C}" type="presOf" srcId="{3FD9B554-6EE0-49D5-92AA-8016AF94074F}" destId="{2024A94C-3E79-42F2-BBB5-3AE775A95F3D}" srcOrd="1" destOrd="0" presId="urn:microsoft.com/office/officeart/2005/8/layout/orgChart1"/>
    <dgm:cxn modelId="{2FFD0D89-0178-4CCB-924C-0966F5EAFAF1}" srcId="{AEB22F3B-109D-489C-8A9E-7703846BA827}" destId="{3FD9B554-6EE0-49D5-92AA-8016AF94074F}" srcOrd="0" destOrd="0" parTransId="{1C6609D6-0705-474E-8450-B50B5145B541}" sibTransId="{6D548126-AF68-4BB5-BA5D-936FF7E4EC29}"/>
    <dgm:cxn modelId="{6CDEED80-74A9-4213-84F1-1AA3ADD81085}" srcId="{568F2E39-4F42-4EAF-AFD7-59CC7DFC27C2}" destId="{AEB22F3B-109D-489C-8A9E-7703846BA827}" srcOrd="0" destOrd="0" parTransId="{BDD3C29E-767B-4127-980D-0C6287CFAD7A}" sibTransId="{AAADBB54-1739-4760-BFA9-745442E4D1E8}"/>
    <dgm:cxn modelId="{0B4404DE-C3B4-4437-8484-5835C51F88DB}" type="presParOf" srcId="{B9F2645E-BC98-428F-AAEF-6B0812E004BC}" destId="{25A59F42-BB18-42B8-B26B-AE3975251D39}" srcOrd="0" destOrd="0" presId="urn:microsoft.com/office/officeart/2005/8/layout/orgChart1"/>
    <dgm:cxn modelId="{8A0E1EE7-FEE2-4EBA-AD52-F13E7893522B}" type="presParOf" srcId="{25A59F42-BB18-42B8-B26B-AE3975251D39}" destId="{A97D6A99-0BDA-463E-9978-263EB0E5C65E}" srcOrd="0" destOrd="0" presId="urn:microsoft.com/office/officeart/2005/8/layout/orgChart1"/>
    <dgm:cxn modelId="{9ADA4897-8214-43C6-B32B-BAF774032320}" type="presParOf" srcId="{A97D6A99-0BDA-463E-9978-263EB0E5C65E}" destId="{E8193C6D-BDD9-488D-9FF2-622EE464CEE4}" srcOrd="0" destOrd="0" presId="urn:microsoft.com/office/officeart/2005/8/layout/orgChart1"/>
    <dgm:cxn modelId="{F92DDECB-174C-44EF-9644-D17DC9756C79}" type="presParOf" srcId="{A97D6A99-0BDA-463E-9978-263EB0E5C65E}" destId="{69D6DB7D-CE1E-4773-8A21-5D5C9E72851E}" srcOrd="1" destOrd="0" presId="urn:microsoft.com/office/officeart/2005/8/layout/orgChart1"/>
    <dgm:cxn modelId="{E8B71BB9-815E-4672-9EAC-A01687FE7F0A}" type="presParOf" srcId="{25A59F42-BB18-42B8-B26B-AE3975251D39}" destId="{D58EAA13-D449-4BBB-8B34-8543F90B4C74}" srcOrd="1" destOrd="0" presId="urn:microsoft.com/office/officeart/2005/8/layout/orgChart1"/>
    <dgm:cxn modelId="{A1618589-A8B3-4219-A98D-DF30D1B03F4F}" type="presParOf" srcId="{D58EAA13-D449-4BBB-8B34-8543F90B4C74}" destId="{0F5D5AFD-C1DC-41B5-8EFC-84AECAFDA335}" srcOrd="0" destOrd="0" presId="urn:microsoft.com/office/officeart/2005/8/layout/orgChart1"/>
    <dgm:cxn modelId="{2DABE34C-ACBC-43E3-9766-7CEE4009F7BF}" type="presParOf" srcId="{D58EAA13-D449-4BBB-8B34-8543F90B4C74}" destId="{52CCC800-5266-4601-83DF-CC431570165D}" srcOrd="1" destOrd="0" presId="urn:microsoft.com/office/officeart/2005/8/layout/orgChart1"/>
    <dgm:cxn modelId="{72C36A04-FB0E-4D8A-A70E-EEFF516DC4F5}" type="presParOf" srcId="{52CCC800-5266-4601-83DF-CC431570165D}" destId="{295D85F9-3AC4-4CF3-926A-79B548C1C35B}" srcOrd="0" destOrd="0" presId="urn:microsoft.com/office/officeart/2005/8/layout/orgChart1"/>
    <dgm:cxn modelId="{8A9F538A-8833-4550-9034-4C13935B62AC}" type="presParOf" srcId="{295D85F9-3AC4-4CF3-926A-79B548C1C35B}" destId="{3C5398A8-AE90-434A-BC3B-A7FFC3F69100}" srcOrd="0" destOrd="0" presId="urn:microsoft.com/office/officeart/2005/8/layout/orgChart1"/>
    <dgm:cxn modelId="{6D56B8C2-CF43-4B3A-B469-03FB7A69B246}" type="presParOf" srcId="{295D85F9-3AC4-4CF3-926A-79B548C1C35B}" destId="{2024A94C-3E79-42F2-BBB5-3AE775A95F3D}" srcOrd="1" destOrd="0" presId="urn:microsoft.com/office/officeart/2005/8/layout/orgChart1"/>
    <dgm:cxn modelId="{9C636493-92C5-401B-98EE-BD40C724EA1E}" type="presParOf" srcId="{52CCC800-5266-4601-83DF-CC431570165D}" destId="{99507A3C-2F4E-4833-98AF-F1C48B81EA41}" srcOrd="1" destOrd="0" presId="urn:microsoft.com/office/officeart/2005/8/layout/orgChart1"/>
    <dgm:cxn modelId="{73E3A4EB-0547-4C36-90B6-2D02A153B3B5}" type="presParOf" srcId="{52CCC800-5266-4601-83DF-CC431570165D}" destId="{A13DE3FB-5F8D-4E9D-A7D7-191B89F19ACB}" srcOrd="2" destOrd="0" presId="urn:microsoft.com/office/officeart/2005/8/layout/orgChart1"/>
    <dgm:cxn modelId="{51A6E81F-EA48-4ECB-A18D-E7A2BE46034E}" type="presParOf" srcId="{D58EAA13-D449-4BBB-8B34-8543F90B4C74}" destId="{6CD3DEB5-FA6E-4322-8905-D060672AE29E}" srcOrd="2" destOrd="0" presId="urn:microsoft.com/office/officeart/2005/8/layout/orgChart1"/>
    <dgm:cxn modelId="{CE644805-7B97-47F8-BE2D-D39A12E895FC}" type="presParOf" srcId="{D58EAA13-D449-4BBB-8B34-8543F90B4C74}" destId="{49E2D53F-F373-42DB-8088-5E7AE4A70FB3}" srcOrd="3" destOrd="0" presId="urn:microsoft.com/office/officeart/2005/8/layout/orgChart1"/>
    <dgm:cxn modelId="{22AE78FD-93A1-43BE-845A-802AF09C95B2}" type="presParOf" srcId="{49E2D53F-F373-42DB-8088-5E7AE4A70FB3}" destId="{BB669E3E-3C76-4400-9C05-F7ED4426E003}" srcOrd="0" destOrd="0" presId="urn:microsoft.com/office/officeart/2005/8/layout/orgChart1"/>
    <dgm:cxn modelId="{3CB9A8A1-BC0A-4483-96E6-A38664AFC96D}" type="presParOf" srcId="{BB669E3E-3C76-4400-9C05-F7ED4426E003}" destId="{DCC1EE4A-4CB7-4D31-82A1-8206A2013E09}" srcOrd="0" destOrd="0" presId="urn:microsoft.com/office/officeart/2005/8/layout/orgChart1"/>
    <dgm:cxn modelId="{AC7DD7B5-E384-4BF6-B9FD-9E21699326ED}" type="presParOf" srcId="{BB669E3E-3C76-4400-9C05-F7ED4426E003}" destId="{9A2F62A8-92C2-4A9D-95A1-FA97E81477A1}" srcOrd="1" destOrd="0" presId="urn:microsoft.com/office/officeart/2005/8/layout/orgChart1"/>
    <dgm:cxn modelId="{B3AAA8C8-3FF3-4548-ACA0-13F3BCEA66B5}" type="presParOf" srcId="{49E2D53F-F373-42DB-8088-5E7AE4A70FB3}" destId="{C74283C6-402C-4A2E-84F4-40A28EA3889D}" srcOrd="1" destOrd="0" presId="urn:microsoft.com/office/officeart/2005/8/layout/orgChart1"/>
    <dgm:cxn modelId="{A0996BD3-F7A4-48A5-A8FC-A20E08D1CC7F}" type="presParOf" srcId="{49E2D53F-F373-42DB-8088-5E7AE4A70FB3}" destId="{DEC079F2-C20F-4A03-8A01-E0171852C2A6}" srcOrd="2" destOrd="0" presId="urn:microsoft.com/office/officeart/2005/8/layout/orgChart1"/>
    <dgm:cxn modelId="{520F61BF-9B5F-49D5-B503-966C16C79B1B}" type="presParOf" srcId="{D58EAA13-D449-4BBB-8B34-8543F90B4C74}" destId="{BF81AC5F-1561-4896-8445-0B785D4865E0}" srcOrd="4" destOrd="0" presId="urn:microsoft.com/office/officeart/2005/8/layout/orgChart1"/>
    <dgm:cxn modelId="{B33D4D6F-464A-48AB-A85B-DE9D78CF3C24}" type="presParOf" srcId="{D58EAA13-D449-4BBB-8B34-8543F90B4C74}" destId="{17186C9B-ADD9-42A7-9BC9-16A2DB4F94FC}" srcOrd="5" destOrd="0" presId="urn:microsoft.com/office/officeart/2005/8/layout/orgChart1"/>
    <dgm:cxn modelId="{CB522372-D88F-4FBC-9F55-37C2C211DFE5}" type="presParOf" srcId="{17186C9B-ADD9-42A7-9BC9-16A2DB4F94FC}" destId="{28E90286-E4BE-4B57-96DD-B8DF92344F8D}" srcOrd="0" destOrd="0" presId="urn:microsoft.com/office/officeart/2005/8/layout/orgChart1"/>
    <dgm:cxn modelId="{3E875ADF-262D-4529-AB79-4249FC26F293}" type="presParOf" srcId="{28E90286-E4BE-4B57-96DD-B8DF92344F8D}" destId="{90B933A4-C6D5-4CF6-BF53-B078FF75C2A4}" srcOrd="0" destOrd="0" presId="urn:microsoft.com/office/officeart/2005/8/layout/orgChart1"/>
    <dgm:cxn modelId="{CDC5A641-1369-4E0C-B8BC-B4EBAFA9EFBD}" type="presParOf" srcId="{28E90286-E4BE-4B57-96DD-B8DF92344F8D}" destId="{3F18A3EE-15CB-4051-8B9F-B837543863BB}" srcOrd="1" destOrd="0" presId="urn:microsoft.com/office/officeart/2005/8/layout/orgChart1"/>
    <dgm:cxn modelId="{E4F61903-29F5-4586-B41D-C3FC14281A0C}" type="presParOf" srcId="{17186C9B-ADD9-42A7-9BC9-16A2DB4F94FC}" destId="{AA259E4A-074B-4A0F-A990-53D68141DA3F}" srcOrd="1" destOrd="0" presId="urn:microsoft.com/office/officeart/2005/8/layout/orgChart1"/>
    <dgm:cxn modelId="{D9F51B7B-F58D-4AED-84B3-A3591F8524F4}" type="presParOf" srcId="{17186C9B-ADD9-42A7-9BC9-16A2DB4F94FC}" destId="{B08D8DA5-080D-4E90-B7A2-7DB5401A1E85}" srcOrd="2" destOrd="0" presId="urn:microsoft.com/office/officeart/2005/8/layout/orgChart1"/>
    <dgm:cxn modelId="{3179BDAA-7F04-4DA5-9407-EBF7881784CB}" type="presParOf" srcId="{25A59F42-BB18-42B8-B26B-AE3975251D39}" destId="{439BA499-AFAC-480D-9CED-FC2434123D82}"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68F2E39-4F42-4EAF-AFD7-59CC7DFC27C2}" type="doc">
      <dgm:prSet loTypeId="urn:microsoft.com/office/officeart/2005/8/layout/orgChart1" loCatId="hierarchy" qsTypeId="urn:microsoft.com/office/officeart/2005/8/quickstyle/3d5" qsCatId="3D" csTypeId="urn:microsoft.com/office/officeart/2005/8/colors/accent1_5" csCatId="accent1" phldr="1"/>
      <dgm:spPr/>
      <dgm:t>
        <a:bodyPr/>
        <a:lstStyle/>
        <a:p>
          <a:endParaRPr lang="en-US"/>
        </a:p>
      </dgm:t>
    </dgm:pt>
    <dgm:pt modelId="{AEB22F3B-109D-489C-8A9E-7703846BA827}">
      <dgm:prSet phldrT="[Text]"/>
      <dgm:spPr/>
      <dgm:t>
        <a:bodyPr/>
        <a:lstStyle/>
        <a:p>
          <a:r>
            <a:rPr lang="en-US" smtClean="0">
              <a:latin typeface="Segoe UI"/>
              <a:ea typeface="+mn-ea"/>
              <a:cs typeface="+mn-cs"/>
            </a:rPr>
            <a:t>Business Continuity Planning</a:t>
          </a:r>
          <a:endParaRPr lang="en-US" dirty="0"/>
        </a:p>
      </dgm:t>
    </dgm:pt>
    <dgm:pt modelId="{BDD3C29E-767B-4127-980D-0C6287CFAD7A}" type="parTrans" cxnId="{6CDEED80-74A9-4213-84F1-1AA3ADD81085}">
      <dgm:prSet/>
      <dgm:spPr/>
      <dgm:t>
        <a:bodyPr/>
        <a:lstStyle/>
        <a:p>
          <a:endParaRPr lang="en-US"/>
        </a:p>
      </dgm:t>
    </dgm:pt>
    <dgm:pt modelId="{AAADBB54-1739-4760-BFA9-745442E4D1E8}" type="sibTrans" cxnId="{6CDEED80-74A9-4213-84F1-1AA3ADD81085}">
      <dgm:prSet/>
      <dgm:spPr/>
      <dgm:t>
        <a:bodyPr/>
        <a:lstStyle/>
        <a:p>
          <a:endParaRPr lang="en-US"/>
        </a:p>
      </dgm:t>
    </dgm:pt>
    <dgm:pt modelId="{3FD9B554-6EE0-49D5-92AA-8016AF94074F}">
      <dgm:prSet phldrT="[Text]"/>
      <dgm:spPr/>
      <dgm:t>
        <a:bodyPr/>
        <a:lstStyle/>
        <a:p>
          <a:r>
            <a:rPr lang="en-US" smtClean="0">
              <a:latin typeface="Segoe UI"/>
              <a:ea typeface="+mn-ea"/>
              <a:cs typeface="+mn-cs"/>
            </a:rPr>
            <a:t>Incident Response</a:t>
          </a:r>
          <a:endParaRPr lang="en-US" dirty="0"/>
        </a:p>
      </dgm:t>
    </dgm:pt>
    <dgm:pt modelId="{1C6609D6-0705-474E-8450-B50B5145B541}" type="parTrans" cxnId="{2FFD0D89-0178-4CCB-924C-0966F5EAFAF1}">
      <dgm:prSet/>
      <dgm:spPr/>
      <dgm:t>
        <a:bodyPr/>
        <a:lstStyle/>
        <a:p>
          <a:endParaRPr lang="en-US"/>
        </a:p>
      </dgm:t>
    </dgm:pt>
    <dgm:pt modelId="{6D548126-AF68-4BB5-BA5D-936FF7E4EC29}" type="sibTrans" cxnId="{2FFD0D89-0178-4CCB-924C-0966F5EAFAF1}">
      <dgm:prSet/>
      <dgm:spPr/>
      <dgm:t>
        <a:bodyPr/>
        <a:lstStyle/>
        <a:p>
          <a:endParaRPr lang="en-US"/>
        </a:p>
      </dgm:t>
    </dgm:pt>
    <dgm:pt modelId="{91269884-0E75-45D6-9B19-5F632EAC357D}">
      <dgm:prSet phldrT="[Text]"/>
      <dgm:spPr/>
      <dgm:t>
        <a:bodyPr/>
        <a:lstStyle/>
        <a:p>
          <a:r>
            <a:rPr lang="en-US" dirty="0" smtClean="0">
              <a:latin typeface="Segoe UI"/>
              <a:ea typeface="+mn-ea"/>
              <a:cs typeface="+mn-cs"/>
            </a:rPr>
            <a:t>Disaster Recovery</a:t>
          </a:r>
          <a:endParaRPr lang="en-US" dirty="0"/>
        </a:p>
      </dgm:t>
    </dgm:pt>
    <dgm:pt modelId="{F4AB3897-8B27-44F5-A043-99836D97FBEB}" type="parTrans" cxnId="{E0A5ED3E-574C-48CA-8194-3E26C44D0E57}">
      <dgm:prSet/>
      <dgm:spPr/>
      <dgm:t>
        <a:bodyPr/>
        <a:lstStyle/>
        <a:p>
          <a:endParaRPr lang="en-US"/>
        </a:p>
      </dgm:t>
    </dgm:pt>
    <dgm:pt modelId="{6817A907-1463-49DD-B8DC-382C9D5C34F8}" type="sibTrans" cxnId="{E0A5ED3E-574C-48CA-8194-3E26C44D0E57}">
      <dgm:prSet/>
      <dgm:spPr/>
      <dgm:t>
        <a:bodyPr/>
        <a:lstStyle/>
        <a:p>
          <a:endParaRPr lang="en-US"/>
        </a:p>
      </dgm:t>
    </dgm:pt>
    <dgm:pt modelId="{0E07A2BB-1D51-4640-9C9B-D54A58F8C256}">
      <dgm:prSet phldrT="[Text]"/>
      <dgm:spPr/>
      <dgm:t>
        <a:bodyPr/>
        <a:lstStyle/>
        <a:p>
          <a:r>
            <a:rPr lang="en-US" smtClean="0">
              <a:latin typeface="Segoe UI"/>
              <a:ea typeface="+mn-ea"/>
              <a:cs typeface="+mn-cs"/>
            </a:rPr>
            <a:t>Application Lifecycle</a:t>
          </a:r>
          <a:endParaRPr lang="en-US" dirty="0"/>
        </a:p>
      </dgm:t>
    </dgm:pt>
    <dgm:pt modelId="{A72987C4-329A-4C1F-B6F8-E8770A1E6F9E}" type="parTrans" cxnId="{A18C01E7-022F-40A1-AB43-48A0F1991EE1}">
      <dgm:prSet/>
      <dgm:spPr/>
      <dgm:t>
        <a:bodyPr/>
        <a:lstStyle/>
        <a:p>
          <a:endParaRPr lang="en-US"/>
        </a:p>
      </dgm:t>
    </dgm:pt>
    <dgm:pt modelId="{6071CED7-1A34-4165-9D37-FB3842DFF634}" type="sibTrans" cxnId="{A18C01E7-022F-40A1-AB43-48A0F1991EE1}">
      <dgm:prSet/>
      <dgm:spPr/>
      <dgm:t>
        <a:bodyPr/>
        <a:lstStyle/>
        <a:p>
          <a:endParaRPr lang="en-US"/>
        </a:p>
      </dgm:t>
    </dgm:pt>
    <dgm:pt modelId="{B9F2645E-BC98-428F-AAEF-6B0812E004BC}" type="pres">
      <dgm:prSet presAssocID="{568F2E39-4F42-4EAF-AFD7-59CC7DFC27C2}" presName="hierChild1" presStyleCnt="0">
        <dgm:presLayoutVars>
          <dgm:orgChart val="1"/>
          <dgm:chPref val="1"/>
          <dgm:dir/>
          <dgm:animOne val="branch"/>
          <dgm:animLvl val="lvl"/>
          <dgm:resizeHandles/>
        </dgm:presLayoutVars>
      </dgm:prSet>
      <dgm:spPr/>
      <dgm:t>
        <a:bodyPr/>
        <a:lstStyle/>
        <a:p>
          <a:endParaRPr lang="en-US"/>
        </a:p>
      </dgm:t>
    </dgm:pt>
    <dgm:pt modelId="{25A59F42-BB18-42B8-B26B-AE3975251D39}" type="pres">
      <dgm:prSet presAssocID="{AEB22F3B-109D-489C-8A9E-7703846BA827}" presName="hierRoot1" presStyleCnt="0">
        <dgm:presLayoutVars>
          <dgm:hierBranch val="init"/>
        </dgm:presLayoutVars>
      </dgm:prSet>
      <dgm:spPr/>
    </dgm:pt>
    <dgm:pt modelId="{A97D6A99-0BDA-463E-9978-263EB0E5C65E}" type="pres">
      <dgm:prSet presAssocID="{AEB22F3B-109D-489C-8A9E-7703846BA827}" presName="rootComposite1" presStyleCnt="0"/>
      <dgm:spPr/>
    </dgm:pt>
    <dgm:pt modelId="{E8193C6D-BDD9-488D-9FF2-622EE464CEE4}" type="pres">
      <dgm:prSet presAssocID="{AEB22F3B-109D-489C-8A9E-7703846BA827}" presName="rootText1" presStyleLbl="node0" presStyleIdx="0" presStyleCnt="1">
        <dgm:presLayoutVars>
          <dgm:chPref val="3"/>
        </dgm:presLayoutVars>
      </dgm:prSet>
      <dgm:spPr/>
      <dgm:t>
        <a:bodyPr/>
        <a:lstStyle/>
        <a:p>
          <a:endParaRPr lang="en-US"/>
        </a:p>
      </dgm:t>
    </dgm:pt>
    <dgm:pt modelId="{69D6DB7D-CE1E-4773-8A21-5D5C9E72851E}" type="pres">
      <dgm:prSet presAssocID="{AEB22F3B-109D-489C-8A9E-7703846BA827}" presName="rootConnector1" presStyleLbl="node1" presStyleIdx="0" presStyleCnt="0"/>
      <dgm:spPr/>
      <dgm:t>
        <a:bodyPr/>
        <a:lstStyle/>
        <a:p>
          <a:endParaRPr lang="en-US"/>
        </a:p>
      </dgm:t>
    </dgm:pt>
    <dgm:pt modelId="{D58EAA13-D449-4BBB-8B34-8543F90B4C74}" type="pres">
      <dgm:prSet presAssocID="{AEB22F3B-109D-489C-8A9E-7703846BA827}" presName="hierChild2" presStyleCnt="0"/>
      <dgm:spPr/>
    </dgm:pt>
    <dgm:pt modelId="{0F5D5AFD-C1DC-41B5-8EFC-84AECAFDA335}" type="pres">
      <dgm:prSet presAssocID="{1C6609D6-0705-474E-8450-B50B5145B541}" presName="Name37" presStyleLbl="parChTrans1D2" presStyleIdx="0" presStyleCnt="3"/>
      <dgm:spPr/>
      <dgm:t>
        <a:bodyPr/>
        <a:lstStyle/>
        <a:p>
          <a:endParaRPr lang="en-US"/>
        </a:p>
      </dgm:t>
    </dgm:pt>
    <dgm:pt modelId="{52CCC800-5266-4601-83DF-CC431570165D}" type="pres">
      <dgm:prSet presAssocID="{3FD9B554-6EE0-49D5-92AA-8016AF94074F}" presName="hierRoot2" presStyleCnt="0">
        <dgm:presLayoutVars>
          <dgm:hierBranch val="init"/>
        </dgm:presLayoutVars>
      </dgm:prSet>
      <dgm:spPr/>
    </dgm:pt>
    <dgm:pt modelId="{295D85F9-3AC4-4CF3-926A-79B548C1C35B}" type="pres">
      <dgm:prSet presAssocID="{3FD9B554-6EE0-49D5-92AA-8016AF94074F}" presName="rootComposite" presStyleCnt="0"/>
      <dgm:spPr/>
    </dgm:pt>
    <dgm:pt modelId="{3C5398A8-AE90-434A-BC3B-A7FFC3F69100}" type="pres">
      <dgm:prSet presAssocID="{3FD9B554-6EE0-49D5-92AA-8016AF94074F}" presName="rootText" presStyleLbl="node2" presStyleIdx="0" presStyleCnt="3">
        <dgm:presLayoutVars>
          <dgm:chPref val="3"/>
        </dgm:presLayoutVars>
      </dgm:prSet>
      <dgm:spPr/>
      <dgm:t>
        <a:bodyPr/>
        <a:lstStyle/>
        <a:p>
          <a:endParaRPr lang="en-US"/>
        </a:p>
      </dgm:t>
    </dgm:pt>
    <dgm:pt modelId="{2024A94C-3E79-42F2-BBB5-3AE775A95F3D}" type="pres">
      <dgm:prSet presAssocID="{3FD9B554-6EE0-49D5-92AA-8016AF94074F}" presName="rootConnector" presStyleLbl="node2" presStyleIdx="0" presStyleCnt="3"/>
      <dgm:spPr/>
      <dgm:t>
        <a:bodyPr/>
        <a:lstStyle/>
        <a:p>
          <a:endParaRPr lang="en-US"/>
        </a:p>
      </dgm:t>
    </dgm:pt>
    <dgm:pt modelId="{99507A3C-2F4E-4833-98AF-F1C48B81EA41}" type="pres">
      <dgm:prSet presAssocID="{3FD9B554-6EE0-49D5-92AA-8016AF94074F}" presName="hierChild4" presStyleCnt="0"/>
      <dgm:spPr/>
    </dgm:pt>
    <dgm:pt modelId="{A13DE3FB-5F8D-4E9D-A7D7-191B89F19ACB}" type="pres">
      <dgm:prSet presAssocID="{3FD9B554-6EE0-49D5-92AA-8016AF94074F}" presName="hierChild5" presStyleCnt="0"/>
      <dgm:spPr/>
    </dgm:pt>
    <dgm:pt modelId="{6CD3DEB5-FA6E-4322-8905-D060672AE29E}" type="pres">
      <dgm:prSet presAssocID="{F4AB3897-8B27-44F5-A043-99836D97FBEB}" presName="Name37" presStyleLbl="parChTrans1D2" presStyleIdx="1" presStyleCnt="3"/>
      <dgm:spPr/>
      <dgm:t>
        <a:bodyPr/>
        <a:lstStyle/>
        <a:p>
          <a:endParaRPr lang="en-US"/>
        </a:p>
      </dgm:t>
    </dgm:pt>
    <dgm:pt modelId="{49E2D53F-F373-42DB-8088-5E7AE4A70FB3}" type="pres">
      <dgm:prSet presAssocID="{91269884-0E75-45D6-9B19-5F632EAC357D}" presName="hierRoot2" presStyleCnt="0">
        <dgm:presLayoutVars>
          <dgm:hierBranch val="init"/>
        </dgm:presLayoutVars>
      </dgm:prSet>
      <dgm:spPr/>
    </dgm:pt>
    <dgm:pt modelId="{BB669E3E-3C76-4400-9C05-F7ED4426E003}" type="pres">
      <dgm:prSet presAssocID="{91269884-0E75-45D6-9B19-5F632EAC357D}" presName="rootComposite" presStyleCnt="0"/>
      <dgm:spPr/>
    </dgm:pt>
    <dgm:pt modelId="{DCC1EE4A-4CB7-4D31-82A1-8206A2013E09}" type="pres">
      <dgm:prSet presAssocID="{91269884-0E75-45D6-9B19-5F632EAC357D}" presName="rootText" presStyleLbl="node2" presStyleIdx="1" presStyleCnt="3">
        <dgm:presLayoutVars>
          <dgm:chPref val="3"/>
        </dgm:presLayoutVars>
      </dgm:prSet>
      <dgm:spPr/>
      <dgm:t>
        <a:bodyPr/>
        <a:lstStyle/>
        <a:p>
          <a:endParaRPr lang="en-US"/>
        </a:p>
      </dgm:t>
    </dgm:pt>
    <dgm:pt modelId="{9A2F62A8-92C2-4A9D-95A1-FA97E81477A1}" type="pres">
      <dgm:prSet presAssocID="{91269884-0E75-45D6-9B19-5F632EAC357D}" presName="rootConnector" presStyleLbl="node2" presStyleIdx="1" presStyleCnt="3"/>
      <dgm:spPr/>
      <dgm:t>
        <a:bodyPr/>
        <a:lstStyle/>
        <a:p>
          <a:endParaRPr lang="en-US"/>
        </a:p>
      </dgm:t>
    </dgm:pt>
    <dgm:pt modelId="{C74283C6-402C-4A2E-84F4-40A28EA3889D}" type="pres">
      <dgm:prSet presAssocID="{91269884-0E75-45D6-9B19-5F632EAC357D}" presName="hierChild4" presStyleCnt="0"/>
      <dgm:spPr/>
    </dgm:pt>
    <dgm:pt modelId="{DEC079F2-C20F-4A03-8A01-E0171852C2A6}" type="pres">
      <dgm:prSet presAssocID="{91269884-0E75-45D6-9B19-5F632EAC357D}" presName="hierChild5" presStyleCnt="0"/>
      <dgm:spPr/>
    </dgm:pt>
    <dgm:pt modelId="{BF81AC5F-1561-4896-8445-0B785D4865E0}" type="pres">
      <dgm:prSet presAssocID="{A72987C4-329A-4C1F-B6F8-E8770A1E6F9E}" presName="Name37" presStyleLbl="parChTrans1D2" presStyleIdx="2" presStyleCnt="3"/>
      <dgm:spPr/>
      <dgm:t>
        <a:bodyPr/>
        <a:lstStyle/>
        <a:p>
          <a:endParaRPr lang="en-US"/>
        </a:p>
      </dgm:t>
    </dgm:pt>
    <dgm:pt modelId="{17186C9B-ADD9-42A7-9BC9-16A2DB4F94FC}" type="pres">
      <dgm:prSet presAssocID="{0E07A2BB-1D51-4640-9C9B-D54A58F8C256}" presName="hierRoot2" presStyleCnt="0">
        <dgm:presLayoutVars>
          <dgm:hierBranch val="init"/>
        </dgm:presLayoutVars>
      </dgm:prSet>
      <dgm:spPr/>
    </dgm:pt>
    <dgm:pt modelId="{28E90286-E4BE-4B57-96DD-B8DF92344F8D}" type="pres">
      <dgm:prSet presAssocID="{0E07A2BB-1D51-4640-9C9B-D54A58F8C256}" presName="rootComposite" presStyleCnt="0"/>
      <dgm:spPr/>
    </dgm:pt>
    <dgm:pt modelId="{90B933A4-C6D5-4CF6-BF53-B078FF75C2A4}" type="pres">
      <dgm:prSet presAssocID="{0E07A2BB-1D51-4640-9C9B-D54A58F8C256}" presName="rootText" presStyleLbl="node2" presStyleIdx="2" presStyleCnt="3">
        <dgm:presLayoutVars>
          <dgm:chPref val="3"/>
        </dgm:presLayoutVars>
      </dgm:prSet>
      <dgm:spPr/>
      <dgm:t>
        <a:bodyPr/>
        <a:lstStyle/>
        <a:p>
          <a:endParaRPr lang="en-US"/>
        </a:p>
      </dgm:t>
    </dgm:pt>
    <dgm:pt modelId="{3F18A3EE-15CB-4051-8B9F-B837543863BB}" type="pres">
      <dgm:prSet presAssocID="{0E07A2BB-1D51-4640-9C9B-D54A58F8C256}" presName="rootConnector" presStyleLbl="node2" presStyleIdx="2" presStyleCnt="3"/>
      <dgm:spPr/>
      <dgm:t>
        <a:bodyPr/>
        <a:lstStyle/>
        <a:p>
          <a:endParaRPr lang="en-US"/>
        </a:p>
      </dgm:t>
    </dgm:pt>
    <dgm:pt modelId="{AA259E4A-074B-4A0F-A990-53D68141DA3F}" type="pres">
      <dgm:prSet presAssocID="{0E07A2BB-1D51-4640-9C9B-D54A58F8C256}" presName="hierChild4" presStyleCnt="0"/>
      <dgm:spPr/>
    </dgm:pt>
    <dgm:pt modelId="{B08D8DA5-080D-4E90-B7A2-7DB5401A1E85}" type="pres">
      <dgm:prSet presAssocID="{0E07A2BB-1D51-4640-9C9B-D54A58F8C256}" presName="hierChild5" presStyleCnt="0"/>
      <dgm:spPr/>
    </dgm:pt>
    <dgm:pt modelId="{439BA499-AFAC-480D-9CED-FC2434123D82}" type="pres">
      <dgm:prSet presAssocID="{AEB22F3B-109D-489C-8A9E-7703846BA827}" presName="hierChild3" presStyleCnt="0"/>
      <dgm:spPr/>
    </dgm:pt>
  </dgm:ptLst>
  <dgm:cxnLst>
    <dgm:cxn modelId="{12156864-DAF5-4F09-A5A3-6C8521E7D185}" type="presOf" srcId="{0E07A2BB-1D51-4640-9C9B-D54A58F8C256}" destId="{90B933A4-C6D5-4CF6-BF53-B078FF75C2A4}" srcOrd="0" destOrd="0" presId="urn:microsoft.com/office/officeart/2005/8/layout/orgChart1"/>
    <dgm:cxn modelId="{E0A5ED3E-574C-48CA-8194-3E26C44D0E57}" srcId="{AEB22F3B-109D-489C-8A9E-7703846BA827}" destId="{91269884-0E75-45D6-9B19-5F632EAC357D}" srcOrd="1" destOrd="0" parTransId="{F4AB3897-8B27-44F5-A043-99836D97FBEB}" sibTransId="{6817A907-1463-49DD-B8DC-382C9D5C34F8}"/>
    <dgm:cxn modelId="{42456429-9EA2-45D8-A2CB-0B38055E8E22}" type="presOf" srcId="{91269884-0E75-45D6-9B19-5F632EAC357D}" destId="{DCC1EE4A-4CB7-4D31-82A1-8206A2013E09}" srcOrd="0" destOrd="0" presId="urn:microsoft.com/office/officeart/2005/8/layout/orgChart1"/>
    <dgm:cxn modelId="{634B3D6C-A9F6-4B9A-842E-A9931719995D}" type="presOf" srcId="{91269884-0E75-45D6-9B19-5F632EAC357D}" destId="{9A2F62A8-92C2-4A9D-95A1-FA97E81477A1}" srcOrd="1" destOrd="0" presId="urn:microsoft.com/office/officeart/2005/8/layout/orgChart1"/>
    <dgm:cxn modelId="{4144FE4F-1E23-4848-9D4D-C94E41B04ABB}" type="presOf" srcId="{568F2E39-4F42-4EAF-AFD7-59CC7DFC27C2}" destId="{B9F2645E-BC98-428F-AAEF-6B0812E004BC}" srcOrd="0" destOrd="0" presId="urn:microsoft.com/office/officeart/2005/8/layout/orgChart1"/>
    <dgm:cxn modelId="{EE674F91-F4A3-43AF-9B8C-7385376D0F39}" type="presOf" srcId="{1C6609D6-0705-474E-8450-B50B5145B541}" destId="{0F5D5AFD-C1DC-41B5-8EFC-84AECAFDA335}" srcOrd="0" destOrd="0" presId="urn:microsoft.com/office/officeart/2005/8/layout/orgChart1"/>
    <dgm:cxn modelId="{A18C01E7-022F-40A1-AB43-48A0F1991EE1}" srcId="{AEB22F3B-109D-489C-8A9E-7703846BA827}" destId="{0E07A2BB-1D51-4640-9C9B-D54A58F8C256}" srcOrd="2" destOrd="0" parTransId="{A72987C4-329A-4C1F-B6F8-E8770A1E6F9E}" sibTransId="{6071CED7-1A34-4165-9D37-FB3842DFF634}"/>
    <dgm:cxn modelId="{F2572CAA-8F34-4FE9-9F1C-64615A5A03EC}" type="presOf" srcId="{AEB22F3B-109D-489C-8A9E-7703846BA827}" destId="{69D6DB7D-CE1E-4773-8A21-5D5C9E72851E}" srcOrd="1" destOrd="0" presId="urn:microsoft.com/office/officeart/2005/8/layout/orgChart1"/>
    <dgm:cxn modelId="{C9D1C75A-7FE9-4CCB-B3E5-2B4C8CB046E8}" type="presOf" srcId="{F4AB3897-8B27-44F5-A043-99836D97FBEB}" destId="{6CD3DEB5-FA6E-4322-8905-D060672AE29E}" srcOrd="0" destOrd="0" presId="urn:microsoft.com/office/officeart/2005/8/layout/orgChart1"/>
    <dgm:cxn modelId="{83914BAD-F316-44D1-8ECB-F68556D64194}" type="presOf" srcId="{A72987C4-329A-4C1F-B6F8-E8770A1E6F9E}" destId="{BF81AC5F-1561-4896-8445-0B785D4865E0}" srcOrd="0" destOrd="0" presId="urn:microsoft.com/office/officeart/2005/8/layout/orgChart1"/>
    <dgm:cxn modelId="{6ED9440C-47B1-4C62-9C0D-D2B88712617E}" type="presOf" srcId="{0E07A2BB-1D51-4640-9C9B-D54A58F8C256}" destId="{3F18A3EE-15CB-4051-8B9F-B837543863BB}" srcOrd="1" destOrd="0" presId="urn:microsoft.com/office/officeart/2005/8/layout/orgChart1"/>
    <dgm:cxn modelId="{2FFD0D89-0178-4CCB-924C-0966F5EAFAF1}" srcId="{AEB22F3B-109D-489C-8A9E-7703846BA827}" destId="{3FD9B554-6EE0-49D5-92AA-8016AF94074F}" srcOrd="0" destOrd="0" parTransId="{1C6609D6-0705-474E-8450-B50B5145B541}" sibTransId="{6D548126-AF68-4BB5-BA5D-936FF7E4EC29}"/>
    <dgm:cxn modelId="{A6493E35-DA7F-4FB7-9549-D7169AD09846}" type="presOf" srcId="{AEB22F3B-109D-489C-8A9E-7703846BA827}" destId="{E8193C6D-BDD9-488D-9FF2-622EE464CEE4}" srcOrd="0" destOrd="0" presId="urn:microsoft.com/office/officeart/2005/8/layout/orgChart1"/>
    <dgm:cxn modelId="{2831D85A-B048-4FA7-9624-CDEC97D8B441}" type="presOf" srcId="{3FD9B554-6EE0-49D5-92AA-8016AF94074F}" destId="{2024A94C-3E79-42F2-BBB5-3AE775A95F3D}" srcOrd="1" destOrd="0" presId="urn:microsoft.com/office/officeart/2005/8/layout/orgChart1"/>
    <dgm:cxn modelId="{6CDEED80-74A9-4213-84F1-1AA3ADD81085}" srcId="{568F2E39-4F42-4EAF-AFD7-59CC7DFC27C2}" destId="{AEB22F3B-109D-489C-8A9E-7703846BA827}" srcOrd="0" destOrd="0" parTransId="{BDD3C29E-767B-4127-980D-0C6287CFAD7A}" sibTransId="{AAADBB54-1739-4760-BFA9-745442E4D1E8}"/>
    <dgm:cxn modelId="{5AB34B96-CCB1-4EC8-AD37-138BBD8FE697}" type="presOf" srcId="{3FD9B554-6EE0-49D5-92AA-8016AF94074F}" destId="{3C5398A8-AE90-434A-BC3B-A7FFC3F69100}" srcOrd="0" destOrd="0" presId="urn:microsoft.com/office/officeart/2005/8/layout/orgChart1"/>
    <dgm:cxn modelId="{D0E1ABD6-FB3B-49F8-87B2-85581D5F6662}" type="presParOf" srcId="{B9F2645E-BC98-428F-AAEF-6B0812E004BC}" destId="{25A59F42-BB18-42B8-B26B-AE3975251D39}" srcOrd="0" destOrd="0" presId="urn:microsoft.com/office/officeart/2005/8/layout/orgChart1"/>
    <dgm:cxn modelId="{154EB7F1-8823-4D9E-852E-169B416D4E51}" type="presParOf" srcId="{25A59F42-BB18-42B8-B26B-AE3975251D39}" destId="{A97D6A99-0BDA-463E-9978-263EB0E5C65E}" srcOrd="0" destOrd="0" presId="urn:microsoft.com/office/officeart/2005/8/layout/orgChart1"/>
    <dgm:cxn modelId="{7DB62F39-43A4-4B06-A331-3BC46AC0E441}" type="presParOf" srcId="{A97D6A99-0BDA-463E-9978-263EB0E5C65E}" destId="{E8193C6D-BDD9-488D-9FF2-622EE464CEE4}" srcOrd="0" destOrd="0" presId="urn:microsoft.com/office/officeart/2005/8/layout/orgChart1"/>
    <dgm:cxn modelId="{DC237742-77EF-411C-9A49-5F2F437C7A25}" type="presParOf" srcId="{A97D6A99-0BDA-463E-9978-263EB0E5C65E}" destId="{69D6DB7D-CE1E-4773-8A21-5D5C9E72851E}" srcOrd="1" destOrd="0" presId="urn:microsoft.com/office/officeart/2005/8/layout/orgChart1"/>
    <dgm:cxn modelId="{0F6998E7-E325-4550-A754-3EA41201F900}" type="presParOf" srcId="{25A59F42-BB18-42B8-B26B-AE3975251D39}" destId="{D58EAA13-D449-4BBB-8B34-8543F90B4C74}" srcOrd="1" destOrd="0" presId="urn:microsoft.com/office/officeart/2005/8/layout/orgChart1"/>
    <dgm:cxn modelId="{B776768A-279C-49DE-965F-BE816D3BF72F}" type="presParOf" srcId="{D58EAA13-D449-4BBB-8B34-8543F90B4C74}" destId="{0F5D5AFD-C1DC-41B5-8EFC-84AECAFDA335}" srcOrd="0" destOrd="0" presId="urn:microsoft.com/office/officeart/2005/8/layout/orgChart1"/>
    <dgm:cxn modelId="{8B11EA1E-58C7-4BB1-8D39-2A56B6583F89}" type="presParOf" srcId="{D58EAA13-D449-4BBB-8B34-8543F90B4C74}" destId="{52CCC800-5266-4601-83DF-CC431570165D}" srcOrd="1" destOrd="0" presId="urn:microsoft.com/office/officeart/2005/8/layout/orgChart1"/>
    <dgm:cxn modelId="{10337C79-4B80-4687-A328-D64E0A2CF3B9}" type="presParOf" srcId="{52CCC800-5266-4601-83DF-CC431570165D}" destId="{295D85F9-3AC4-4CF3-926A-79B548C1C35B}" srcOrd="0" destOrd="0" presId="urn:microsoft.com/office/officeart/2005/8/layout/orgChart1"/>
    <dgm:cxn modelId="{AAAFFCAD-BC71-4DC2-B56B-1DBCA681895E}" type="presParOf" srcId="{295D85F9-3AC4-4CF3-926A-79B548C1C35B}" destId="{3C5398A8-AE90-434A-BC3B-A7FFC3F69100}" srcOrd="0" destOrd="0" presId="urn:microsoft.com/office/officeart/2005/8/layout/orgChart1"/>
    <dgm:cxn modelId="{503B5162-A72A-4EBF-93F8-659839CBAF2E}" type="presParOf" srcId="{295D85F9-3AC4-4CF3-926A-79B548C1C35B}" destId="{2024A94C-3E79-42F2-BBB5-3AE775A95F3D}" srcOrd="1" destOrd="0" presId="urn:microsoft.com/office/officeart/2005/8/layout/orgChart1"/>
    <dgm:cxn modelId="{CC58B468-6D91-417A-85BB-70A5DD1A7FDB}" type="presParOf" srcId="{52CCC800-5266-4601-83DF-CC431570165D}" destId="{99507A3C-2F4E-4833-98AF-F1C48B81EA41}" srcOrd="1" destOrd="0" presId="urn:microsoft.com/office/officeart/2005/8/layout/orgChart1"/>
    <dgm:cxn modelId="{9DDF85A5-6825-4689-9743-41817D03ABB5}" type="presParOf" srcId="{52CCC800-5266-4601-83DF-CC431570165D}" destId="{A13DE3FB-5F8D-4E9D-A7D7-191B89F19ACB}" srcOrd="2" destOrd="0" presId="urn:microsoft.com/office/officeart/2005/8/layout/orgChart1"/>
    <dgm:cxn modelId="{7F0060C4-7B7B-4E4A-AAE3-C24E1784CDF0}" type="presParOf" srcId="{D58EAA13-D449-4BBB-8B34-8543F90B4C74}" destId="{6CD3DEB5-FA6E-4322-8905-D060672AE29E}" srcOrd="2" destOrd="0" presId="urn:microsoft.com/office/officeart/2005/8/layout/orgChart1"/>
    <dgm:cxn modelId="{1F413C06-D162-4757-9F84-595FF3DA4861}" type="presParOf" srcId="{D58EAA13-D449-4BBB-8B34-8543F90B4C74}" destId="{49E2D53F-F373-42DB-8088-5E7AE4A70FB3}" srcOrd="3" destOrd="0" presId="urn:microsoft.com/office/officeart/2005/8/layout/orgChart1"/>
    <dgm:cxn modelId="{CABC9F72-B51B-4354-AE1B-73065ABF290E}" type="presParOf" srcId="{49E2D53F-F373-42DB-8088-5E7AE4A70FB3}" destId="{BB669E3E-3C76-4400-9C05-F7ED4426E003}" srcOrd="0" destOrd="0" presId="urn:microsoft.com/office/officeart/2005/8/layout/orgChart1"/>
    <dgm:cxn modelId="{8219AF7E-41BB-46E3-A53D-6C5F4D499735}" type="presParOf" srcId="{BB669E3E-3C76-4400-9C05-F7ED4426E003}" destId="{DCC1EE4A-4CB7-4D31-82A1-8206A2013E09}" srcOrd="0" destOrd="0" presId="urn:microsoft.com/office/officeart/2005/8/layout/orgChart1"/>
    <dgm:cxn modelId="{B1A37113-FF0C-4F50-8B7C-A570208EB066}" type="presParOf" srcId="{BB669E3E-3C76-4400-9C05-F7ED4426E003}" destId="{9A2F62A8-92C2-4A9D-95A1-FA97E81477A1}" srcOrd="1" destOrd="0" presId="urn:microsoft.com/office/officeart/2005/8/layout/orgChart1"/>
    <dgm:cxn modelId="{3BB711C9-B764-40F4-9CF9-62AEC6B8A7BE}" type="presParOf" srcId="{49E2D53F-F373-42DB-8088-5E7AE4A70FB3}" destId="{C74283C6-402C-4A2E-84F4-40A28EA3889D}" srcOrd="1" destOrd="0" presId="urn:microsoft.com/office/officeart/2005/8/layout/orgChart1"/>
    <dgm:cxn modelId="{D54F5217-23EF-4639-8315-727D6AC6E337}" type="presParOf" srcId="{49E2D53F-F373-42DB-8088-5E7AE4A70FB3}" destId="{DEC079F2-C20F-4A03-8A01-E0171852C2A6}" srcOrd="2" destOrd="0" presId="urn:microsoft.com/office/officeart/2005/8/layout/orgChart1"/>
    <dgm:cxn modelId="{C8259030-A1AD-4444-9078-9B04BD38273A}" type="presParOf" srcId="{D58EAA13-D449-4BBB-8B34-8543F90B4C74}" destId="{BF81AC5F-1561-4896-8445-0B785D4865E0}" srcOrd="4" destOrd="0" presId="urn:microsoft.com/office/officeart/2005/8/layout/orgChart1"/>
    <dgm:cxn modelId="{71604CE0-6695-48D5-A592-1C104DF87A95}" type="presParOf" srcId="{D58EAA13-D449-4BBB-8B34-8543F90B4C74}" destId="{17186C9B-ADD9-42A7-9BC9-16A2DB4F94FC}" srcOrd="5" destOrd="0" presId="urn:microsoft.com/office/officeart/2005/8/layout/orgChart1"/>
    <dgm:cxn modelId="{72DA3EC8-B8AC-4143-8520-A6353570AC7C}" type="presParOf" srcId="{17186C9B-ADD9-42A7-9BC9-16A2DB4F94FC}" destId="{28E90286-E4BE-4B57-96DD-B8DF92344F8D}" srcOrd="0" destOrd="0" presId="urn:microsoft.com/office/officeart/2005/8/layout/orgChart1"/>
    <dgm:cxn modelId="{BF10D759-1D56-45F2-BD78-06E3AF8B22B0}" type="presParOf" srcId="{28E90286-E4BE-4B57-96DD-B8DF92344F8D}" destId="{90B933A4-C6D5-4CF6-BF53-B078FF75C2A4}" srcOrd="0" destOrd="0" presId="urn:microsoft.com/office/officeart/2005/8/layout/orgChart1"/>
    <dgm:cxn modelId="{05B48CB0-E6F2-4D00-96E8-89D97AE35CFD}" type="presParOf" srcId="{28E90286-E4BE-4B57-96DD-B8DF92344F8D}" destId="{3F18A3EE-15CB-4051-8B9F-B837543863BB}" srcOrd="1" destOrd="0" presId="urn:microsoft.com/office/officeart/2005/8/layout/orgChart1"/>
    <dgm:cxn modelId="{01BA6B69-3853-4CD0-B35C-C7098B31854B}" type="presParOf" srcId="{17186C9B-ADD9-42A7-9BC9-16A2DB4F94FC}" destId="{AA259E4A-074B-4A0F-A990-53D68141DA3F}" srcOrd="1" destOrd="0" presId="urn:microsoft.com/office/officeart/2005/8/layout/orgChart1"/>
    <dgm:cxn modelId="{F4250607-E1A5-4BAB-9C11-20C60A374410}" type="presParOf" srcId="{17186C9B-ADD9-42A7-9BC9-16A2DB4F94FC}" destId="{B08D8DA5-080D-4E90-B7A2-7DB5401A1E85}" srcOrd="2" destOrd="0" presId="urn:microsoft.com/office/officeart/2005/8/layout/orgChart1"/>
    <dgm:cxn modelId="{98678AAE-63BA-43ED-9B1B-9FF92D726DFA}" type="presParOf" srcId="{25A59F42-BB18-42B8-B26B-AE3975251D39}" destId="{439BA499-AFAC-480D-9CED-FC2434123D82}" srcOrd="2" destOrd="0" presId="urn:microsoft.com/office/officeart/2005/8/layout/orgChar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68F2E39-4F42-4EAF-AFD7-59CC7DFC27C2}" type="doc">
      <dgm:prSet loTypeId="urn:microsoft.com/office/officeart/2005/8/layout/orgChart1" loCatId="hierarchy" qsTypeId="urn:microsoft.com/office/officeart/2005/8/quickstyle/3d5" qsCatId="3D" csTypeId="urn:microsoft.com/office/officeart/2005/8/colors/accent1_5" csCatId="accent1" phldr="1"/>
      <dgm:spPr/>
      <dgm:t>
        <a:bodyPr/>
        <a:lstStyle/>
        <a:p>
          <a:endParaRPr lang="en-US"/>
        </a:p>
      </dgm:t>
    </dgm:pt>
    <dgm:pt modelId="{AEB22F3B-109D-489C-8A9E-7703846BA827}">
      <dgm:prSet phldrT="[Text]"/>
      <dgm:spPr/>
      <dgm:t>
        <a:bodyPr/>
        <a:lstStyle/>
        <a:p>
          <a:r>
            <a:rPr lang="en-US" smtClean="0">
              <a:latin typeface="Segoe UI"/>
              <a:ea typeface="+mn-ea"/>
              <a:cs typeface="+mn-cs"/>
            </a:rPr>
            <a:t>Business Continuity Planning</a:t>
          </a:r>
          <a:endParaRPr lang="en-US" dirty="0"/>
        </a:p>
      </dgm:t>
    </dgm:pt>
    <dgm:pt modelId="{BDD3C29E-767B-4127-980D-0C6287CFAD7A}" type="parTrans" cxnId="{6CDEED80-74A9-4213-84F1-1AA3ADD81085}">
      <dgm:prSet/>
      <dgm:spPr/>
      <dgm:t>
        <a:bodyPr/>
        <a:lstStyle/>
        <a:p>
          <a:endParaRPr lang="en-US"/>
        </a:p>
      </dgm:t>
    </dgm:pt>
    <dgm:pt modelId="{AAADBB54-1739-4760-BFA9-745442E4D1E8}" type="sibTrans" cxnId="{6CDEED80-74A9-4213-84F1-1AA3ADD81085}">
      <dgm:prSet/>
      <dgm:spPr/>
      <dgm:t>
        <a:bodyPr/>
        <a:lstStyle/>
        <a:p>
          <a:endParaRPr lang="en-US"/>
        </a:p>
      </dgm:t>
    </dgm:pt>
    <dgm:pt modelId="{3FD9B554-6EE0-49D5-92AA-8016AF94074F}">
      <dgm:prSet phldrT="[Text]"/>
      <dgm:spPr/>
      <dgm:t>
        <a:bodyPr/>
        <a:lstStyle/>
        <a:p>
          <a:r>
            <a:rPr lang="en-US" smtClean="0">
              <a:latin typeface="Segoe UI"/>
              <a:ea typeface="+mn-ea"/>
              <a:cs typeface="+mn-cs"/>
            </a:rPr>
            <a:t>Incident Response</a:t>
          </a:r>
          <a:endParaRPr lang="en-US" dirty="0"/>
        </a:p>
      </dgm:t>
    </dgm:pt>
    <dgm:pt modelId="{1C6609D6-0705-474E-8450-B50B5145B541}" type="parTrans" cxnId="{2FFD0D89-0178-4CCB-924C-0966F5EAFAF1}">
      <dgm:prSet/>
      <dgm:spPr/>
      <dgm:t>
        <a:bodyPr/>
        <a:lstStyle/>
        <a:p>
          <a:endParaRPr lang="en-US"/>
        </a:p>
      </dgm:t>
    </dgm:pt>
    <dgm:pt modelId="{6D548126-AF68-4BB5-BA5D-936FF7E4EC29}" type="sibTrans" cxnId="{2FFD0D89-0178-4CCB-924C-0966F5EAFAF1}">
      <dgm:prSet/>
      <dgm:spPr/>
      <dgm:t>
        <a:bodyPr/>
        <a:lstStyle/>
        <a:p>
          <a:endParaRPr lang="en-US"/>
        </a:p>
      </dgm:t>
    </dgm:pt>
    <dgm:pt modelId="{91269884-0E75-45D6-9B19-5F632EAC357D}">
      <dgm:prSet phldrT="[Text]"/>
      <dgm:spPr/>
      <dgm:t>
        <a:bodyPr/>
        <a:lstStyle/>
        <a:p>
          <a:r>
            <a:rPr lang="en-US" dirty="0" smtClean="0">
              <a:latin typeface="Segoe UI"/>
              <a:ea typeface="+mn-ea"/>
              <a:cs typeface="+mn-cs"/>
            </a:rPr>
            <a:t>Disaster Recovery</a:t>
          </a:r>
          <a:endParaRPr lang="en-US" dirty="0"/>
        </a:p>
      </dgm:t>
    </dgm:pt>
    <dgm:pt modelId="{F4AB3897-8B27-44F5-A043-99836D97FBEB}" type="parTrans" cxnId="{E0A5ED3E-574C-48CA-8194-3E26C44D0E57}">
      <dgm:prSet/>
      <dgm:spPr/>
      <dgm:t>
        <a:bodyPr/>
        <a:lstStyle/>
        <a:p>
          <a:endParaRPr lang="en-US"/>
        </a:p>
      </dgm:t>
    </dgm:pt>
    <dgm:pt modelId="{6817A907-1463-49DD-B8DC-382C9D5C34F8}" type="sibTrans" cxnId="{E0A5ED3E-574C-48CA-8194-3E26C44D0E57}">
      <dgm:prSet/>
      <dgm:spPr/>
      <dgm:t>
        <a:bodyPr/>
        <a:lstStyle/>
        <a:p>
          <a:endParaRPr lang="en-US"/>
        </a:p>
      </dgm:t>
    </dgm:pt>
    <dgm:pt modelId="{0E07A2BB-1D51-4640-9C9B-D54A58F8C256}">
      <dgm:prSet phldrT="[Text]"/>
      <dgm:spPr/>
      <dgm:t>
        <a:bodyPr/>
        <a:lstStyle/>
        <a:p>
          <a:r>
            <a:rPr lang="en-US" smtClean="0">
              <a:latin typeface="Segoe UI"/>
              <a:ea typeface="+mn-ea"/>
              <a:cs typeface="+mn-cs"/>
            </a:rPr>
            <a:t>Application Lifecycle</a:t>
          </a:r>
          <a:endParaRPr lang="en-US" dirty="0"/>
        </a:p>
      </dgm:t>
    </dgm:pt>
    <dgm:pt modelId="{A72987C4-329A-4C1F-B6F8-E8770A1E6F9E}" type="parTrans" cxnId="{A18C01E7-022F-40A1-AB43-48A0F1991EE1}">
      <dgm:prSet/>
      <dgm:spPr/>
      <dgm:t>
        <a:bodyPr/>
        <a:lstStyle/>
        <a:p>
          <a:endParaRPr lang="en-US"/>
        </a:p>
      </dgm:t>
    </dgm:pt>
    <dgm:pt modelId="{6071CED7-1A34-4165-9D37-FB3842DFF634}" type="sibTrans" cxnId="{A18C01E7-022F-40A1-AB43-48A0F1991EE1}">
      <dgm:prSet/>
      <dgm:spPr/>
      <dgm:t>
        <a:bodyPr/>
        <a:lstStyle/>
        <a:p>
          <a:endParaRPr lang="en-US"/>
        </a:p>
      </dgm:t>
    </dgm:pt>
    <dgm:pt modelId="{B9F2645E-BC98-428F-AAEF-6B0812E004BC}" type="pres">
      <dgm:prSet presAssocID="{568F2E39-4F42-4EAF-AFD7-59CC7DFC27C2}" presName="hierChild1" presStyleCnt="0">
        <dgm:presLayoutVars>
          <dgm:orgChart val="1"/>
          <dgm:chPref val="1"/>
          <dgm:dir/>
          <dgm:animOne val="branch"/>
          <dgm:animLvl val="lvl"/>
          <dgm:resizeHandles/>
        </dgm:presLayoutVars>
      </dgm:prSet>
      <dgm:spPr/>
      <dgm:t>
        <a:bodyPr/>
        <a:lstStyle/>
        <a:p>
          <a:endParaRPr lang="en-US"/>
        </a:p>
      </dgm:t>
    </dgm:pt>
    <dgm:pt modelId="{25A59F42-BB18-42B8-B26B-AE3975251D39}" type="pres">
      <dgm:prSet presAssocID="{AEB22F3B-109D-489C-8A9E-7703846BA827}" presName="hierRoot1" presStyleCnt="0">
        <dgm:presLayoutVars>
          <dgm:hierBranch val="init"/>
        </dgm:presLayoutVars>
      </dgm:prSet>
      <dgm:spPr/>
    </dgm:pt>
    <dgm:pt modelId="{A97D6A99-0BDA-463E-9978-263EB0E5C65E}" type="pres">
      <dgm:prSet presAssocID="{AEB22F3B-109D-489C-8A9E-7703846BA827}" presName="rootComposite1" presStyleCnt="0"/>
      <dgm:spPr/>
    </dgm:pt>
    <dgm:pt modelId="{E8193C6D-BDD9-488D-9FF2-622EE464CEE4}" type="pres">
      <dgm:prSet presAssocID="{AEB22F3B-109D-489C-8A9E-7703846BA827}" presName="rootText1" presStyleLbl="node0" presStyleIdx="0" presStyleCnt="1">
        <dgm:presLayoutVars>
          <dgm:chPref val="3"/>
        </dgm:presLayoutVars>
      </dgm:prSet>
      <dgm:spPr/>
      <dgm:t>
        <a:bodyPr/>
        <a:lstStyle/>
        <a:p>
          <a:endParaRPr lang="en-US"/>
        </a:p>
      </dgm:t>
    </dgm:pt>
    <dgm:pt modelId="{69D6DB7D-CE1E-4773-8A21-5D5C9E72851E}" type="pres">
      <dgm:prSet presAssocID="{AEB22F3B-109D-489C-8A9E-7703846BA827}" presName="rootConnector1" presStyleLbl="node1" presStyleIdx="0" presStyleCnt="0"/>
      <dgm:spPr/>
      <dgm:t>
        <a:bodyPr/>
        <a:lstStyle/>
        <a:p>
          <a:endParaRPr lang="en-US"/>
        </a:p>
      </dgm:t>
    </dgm:pt>
    <dgm:pt modelId="{D58EAA13-D449-4BBB-8B34-8543F90B4C74}" type="pres">
      <dgm:prSet presAssocID="{AEB22F3B-109D-489C-8A9E-7703846BA827}" presName="hierChild2" presStyleCnt="0"/>
      <dgm:spPr/>
    </dgm:pt>
    <dgm:pt modelId="{0F5D5AFD-C1DC-41B5-8EFC-84AECAFDA335}" type="pres">
      <dgm:prSet presAssocID="{1C6609D6-0705-474E-8450-B50B5145B541}" presName="Name37" presStyleLbl="parChTrans1D2" presStyleIdx="0" presStyleCnt="3"/>
      <dgm:spPr/>
      <dgm:t>
        <a:bodyPr/>
        <a:lstStyle/>
        <a:p>
          <a:endParaRPr lang="en-US"/>
        </a:p>
      </dgm:t>
    </dgm:pt>
    <dgm:pt modelId="{52CCC800-5266-4601-83DF-CC431570165D}" type="pres">
      <dgm:prSet presAssocID="{3FD9B554-6EE0-49D5-92AA-8016AF94074F}" presName="hierRoot2" presStyleCnt="0">
        <dgm:presLayoutVars>
          <dgm:hierBranch val="init"/>
        </dgm:presLayoutVars>
      </dgm:prSet>
      <dgm:spPr/>
    </dgm:pt>
    <dgm:pt modelId="{295D85F9-3AC4-4CF3-926A-79B548C1C35B}" type="pres">
      <dgm:prSet presAssocID="{3FD9B554-6EE0-49D5-92AA-8016AF94074F}" presName="rootComposite" presStyleCnt="0"/>
      <dgm:spPr/>
    </dgm:pt>
    <dgm:pt modelId="{3C5398A8-AE90-434A-BC3B-A7FFC3F69100}" type="pres">
      <dgm:prSet presAssocID="{3FD9B554-6EE0-49D5-92AA-8016AF94074F}" presName="rootText" presStyleLbl="node2" presStyleIdx="0" presStyleCnt="3">
        <dgm:presLayoutVars>
          <dgm:chPref val="3"/>
        </dgm:presLayoutVars>
      </dgm:prSet>
      <dgm:spPr/>
      <dgm:t>
        <a:bodyPr/>
        <a:lstStyle/>
        <a:p>
          <a:endParaRPr lang="en-US"/>
        </a:p>
      </dgm:t>
    </dgm:pt>
    <dgm:pt modelId="{2024A94C-3E79-42F2-BBB5-3AE775A95F3D}" type="pres">
      <dgm:prSet presAssocID="{3FD9B554-6EE0-49D5-92AA-8016AF94074F}" presName="rootConnector" presStyleLbl="node2" presStyleIdx="0" presStyleCnt="3"/>
      <dgm:spPr/>
      <dgm:t>
        <a:bodyPr/>
        <a:lstStyle/>
        <a:p>
          <a:endParaRPr lang="en-US"/>
        </a:p>
      </dgm:t>
    </dgm:pt>
    <dgm:pt modelId="{99507A3C-2F4E-4833-98AF-F1C48B81EA41}" type="pres">
      <dgm:prSet presAssocID="{3FD9B554-6EE0-49D5-92AA-8016AF94074F}" presName="hierChild4" presStyleCnt="0"/>
      <dgm:spPr/>
    </dgm:pt>
    <dgm:pt modelId="{A13DE3FB-5F8D-4E9D-A7D7-191B89F19ACB}" type="pres">
      <dgm:prSet presAssocID="{3FD9B554-6EE0-49D5-92AA-8016AF94074F}" presName="hierChild5" presStyleCnt="0"/>
      <dgm:spPr/>
    </dgm:pt>
    <dgm:pt modelId="{6CD3DEB5-FA6E-4322-8905-D060672AE29E}" type="pres">
      <dgm:prSet presAssocID="{F4AB3897-8B27-44F5-A043-99836D97FBEB}" presName="Name37" presStyleLbl="parChTrans1D2" presStyleIdx="1" presStyleCnt="3"/>
      <dgm:spPr/>
      <dgm:t>
        <a:bodyPr/>
        <a:lstStyle/>
        <a:p>
          <a:endParaRPr lang="en-US"/>
        </a:p>
      </dgm:t>
    </dgm:pt>
    <dgm:pt modelId="{49E2D53F-F373-42DB-8088-5E7AE4A70FB3}" type="pres">
      <dgm:prSet presAssocID="{91269884-0E75-45D6-9B19-5F632EAC357D}" presName="hierRoot2" presStyleCnt="0">
        <dgm:presLayoutVars>
          <dgm:hierBranch val="init"/>
        </dgm:presLayoutVars>
      </dgm:prSet>
      <dgm:spPr/>
    </dgm:pt>
    <dgm:pt modelId="{BB669E3E-3C76-4400-9C05-F7ED4426E003}" type="pres">
      <dgm:prSet presAssocID="{91269884-0E75-45D6-9B19-5F632EAC357D}" presName="rootComposite" presStyleCnt="0"/>
      <dgm:spPr/>
    </dgm:pt>
    <dgm:pt modelId="{DCC1EE4A-4CB7-4D31-82A1-8206A2013E09}" type="pres">
      <dgm:prSet presAssocID="{91269884-0E75-45D6-9B19-5F632EAC357D}" presName="rootText" presStyleLbl="node2" presStyleIdx="1" presStyleCnt="3">
        <dgm:presLayoutVars>
          <dgm:chPref val="3"/>
        </dgm:presLayoutVars>
      </dgm:prSet>
      <dgm:spPr/>
      <dgm:t>
        <a:bodyPr/>
        <a:lstStyle/>
        <a:p>
          <a:endParaRPr lang="en-US"/>
        </a:p>
      </dgm:t>
    </dgm:pt>
    <dgm:pt modelId="{9A2F62A8-92C2-4A9D-95A1-FA97E81477A1}" type="pres">
      <dgm:prSet presAssocID="{91269884-0E75-45D6-9B19-5F632EAC357D}" presName="rootConnector" presStyleLbl="node2" presStyleIdx="1" presStyleCnt="3"/>
      <dgm:spPr/>
      <dgm:t>
        <a:bodyPr/>
        <a:lstStyle/>
        <a:p>
          <a:endParaRPr lang="en-US"/>
        </a:p>
      </dgm:t>
    </dgm:pt>
    <dgm:pt modelId="{C74283C6-402C-4A2E-84F4-40A28EA3889D}" type="pres">
      <dgm:prSet presAssocID="{91269884-0E75-45D6-9B19-5F632EAC357D}" presName="hierChild4" presStyleCnt="0"/>
      <dgm:spPr/>
    </dgm:pt>
    <dgm:pt modelId="{DEC079F2-C20F-4A03-8A01-E0171852C2A6}" type="pres">
      <dgm:prSet presAssocID="{91269884-0E75-45D6-9B19-5F632EAC357D}" presName="hierChild5" presStyleCnt="0"/>
      <dgm:spPr/>
    </dgm:pt>
    <dgm:pt modelId="{BF81AC5F-1561-4896-8445-0B785D4865E0}" type="pres">
      <dgm:prSet presAssocID="{A72987C4-329A-4C1F-B6F8-E8770A1E6F9E}" presName="Name37" presStyleLbl="parChTrans1D2" presStyleIdx="2" presStyleCnt="3"/>
      <dgm:spPr/>
      <dgm:t>
        <a:bodyPr/>
        <a:lstStyle/>
        <a:p>
          <a:endParaRPr lang="en-US"/>
        </a:p>
      </dgm:t>
    </dgm:pt>
    <dgm:pt modelId="{17186C9B-ADD9-42A7-9BC9-16A2DB4F94FC}" type="pres">
      <dgm:prSet presAssocID="{0E07A2BB-1D51-4640-9C9B-D54A58F8C256}" presName="hierRoot2" presStyleCnt="0">
        <dgm:presLayoutVars>
          <dgm:hierBranch val="init"/>
        </dgm:presLayoutVars>
      </dgm:prSet>
      <dgm:spPr/>
    </dgm:pt>
    <dgm:pt modelId="{28E90286-E4BE-4B57-96DD-B8DF92344F8D}" type="pres">
      <dgm:prSet presAssocID="{0E07A2BB-1D51-4640-9C9B-D54A58F8C256}" presName="rootComposite" presStyleCnt="0"/>
      <dgm:spPr/>
    </dgm:pt>
    <dgm:pt modelId="{90B933A4-C6D5-4CF6-BF53-B078FF75C2A4}" type="pres">
      <dgm:prSet presAssocID="{0E07A2BB-1D51-4640-9C9B-D54A58F8C256}" presName="rootText" presStyleLbl="node2" presStyleIdx="2" presStyleCnt="3">
        <dgm:presLayoutVars>
          <dgm:chPref val="3"/>
        </dgm:presLayoutVars>
      </dgm:prSet>
      <dgm:spPr/>
      <dgm:t>
        <a:bodyPr/>
        <a:lstStyle/>
        <a:p>
          <a:endParaRPr lang="en-US"/>
        </a:p>
      </dgm:t>
    </dgm:pt>
    <dgm:pt modelId="{3F18A3EE-15CB-4051-8B9F-B837543863BB}" type="pres">
      <dgm:prSet presAssocID="{0E07A2BB-1D51-4640-9C9B-D54A58F8C256}" presName="rootConnector" presStyleLbl="node2" presStyleIdx="2" presStyleCnt="3"/>
      <dgm:spPr/>
      <dgm:t>
        <a:bodyPr/>
        <a:lstStyle/>
        <a:p>
          <a:endParaRPr lang="en-US"/>
        </a:p>
      </dgm:t>
    </dgm:pt>
    <dgm:pt modelId="{AA259E4A-074B-4A0F-A990-53D68141DA3F}" type="pres">
      <dgm:prSet presAssocID="{0E07A2BB-1D51-4640-9C9B-D54A58F8C256}" presName="hierChild4" presStyleCnt="0"/>
      <dgm:spPr/>
    </dgm:pt>
    <dgm:pt modelId="{B08D8DA5-080D-4E90-B7A2-7DB5401A1E85}" type="pres">
      <dgm:prSet presAssocID="{0E07A2BB-1D51-4640-9C9B-D54A58F8C256}" presName="hierChild5" presStyleCnt="0"/>
      <dgm:spPr/>
    </dgm:pt>
    <dgm:pt modelId="{439BA499-AFAC-480D-9CED-FC2434123D82}" type="pres">
      <dgm:prSet presAssocID="{AEB22F3B-109D-489C-8A9E-7703846BA827}" presName="hierChild3" presStyleCnt="0"/>
      <dgm:spPr/>
    </dgm:pt>
  </dgm:ptLst>
  <dgm:cxnLst>
    <dgm:cxn modelId="{A78C427A-FEB3-483B-AF64-75BFFFBD6F75}" type="presOf" srcId="{0E07A2BB-1D51-4640-9C9B-D54A58F8C256}" destId="{90B933A4-C6D5-4CF6-BF53-B078FF75C2A4}" srcOrd="0" destOrd="0" presId="urn:microsoft.com/office/officeart/2005/8/layout/orgChart1"/>
    <dgm:cxn modelId="{DD3AA66F-7734-4D00-8351-E3E60773FFA2}" type="presOf" srcId="{91269884-0E75-45D6-9B19-5F632EAC357D}" destId="{DCC1EE4A-4CB7-4D31-82A1-8206A2013E09}" srcOrd="0" destOrd="0" presId="urn:microsoft.com/office/officeart/2005/8/layout/orgChart1"/>
    <dgm:cxn modelId="{BAD421E5-5525-43A9-985B-7939DD3CD91D}" type="presOf" srcId="{1C6609D6-0705-474E-8450-B50B5145B541}" destId="{0F5D5AFD-C1DC-41B5-8EFC-84AECAFDA335}" srcOrd="0" destOrd="0" presId="urn:microsoft.com/office/officeart/2005/8/layout/orgChart1"/>
    <dgm:cxn modelId="{7C41EAAA-E3B1-4E55-94B2-1C6E9F937DFA}" type="presOf" srcId="{3FD9B554-6EE0-49D5-92AA-8016AF94074F}" destId="{2024A94C-3E79-42F2-BBB5-3AE775A95F3D}" srcOrd="1" destOrd="0" presId="urn:microsoft.com/office/officeart/2005/8/layout/orgChart1"/>
    <dgm:cxn modelId="{E59CE582-CD95-4A8E-AECA-DE2B57987E7C}" type="presOf" srcId="{F4AB3897-8B27-44F5-A043-99836D97FBEB}" destId="{6CD3DEB5-FA6E-4322-8905-D060672AE29E}" srcOrd="0" destOrd="0" presId="urn:microsoft.com/office/officeart/2005/8/layout/orgChart1"/>
    <dgm:cxn modelId="{BE4133F2-C1A7-41B4-B639-2E1780890C5B}" type="presOf" srcId="{AEB22F3B-109D-489C-8A9E-7703846BA827}" destId="{69D6DB7D-CE1E-4773-8A21-5D5C9E72851E}" srcOrd="1" destOrd="0" presId="urn:microsoft.com/office/officeart/2005/8/layout/orgChart1"/>
    <dgm:cxn modelId="{A18C01E7-022F-40A1-AB43-48A0F1991EE1}" srcId="{AEB22F3B-109D-489C-8A9E-7703846BA827}" destId="{0E07A2BB-1D51-4640-9C9B-D54A58F8C256}" srcOrd="2" destOrd="0" parTransId="{A72987C4-329A-4C1F-B6F8-E8770A1E6F9E}" sibTransId="{6071CED7-1A34-4165-9D37-FB3842DFF634}"/>
    <dgm:cxn modelId="{60B06F10-D7A6-4487-A4C7-115E3FB1AACD}" type="presOf" srcId="{AEB22F3B-109D-489C-8A9E-7703846BA827}" destId="{E8193C6D-BDD9-488D-9FF2-622EE464CEE4}" srcOrd="0" destOrd="0" presId="urn:microsoft.com/office/officeart/2005/8/layout/orgChart1"/>
    <dgm:cxn modelId="{F8F1EBE4-EDB8-4AFD-905D-499A9ADED952}" type="presOf" srcId="{A72987C4-329A-4C1F-B6F8-E8770A1E6F9E}" destId="{BF81AC5F-1561-4896-8445-0B785D4865E0}" srcOrd="0" destOrd="0" presId="urn:microsoft.com/office/officeart/2005/8/layout/orgChart1"/>
    <dgm:cxn modelId="{E0A5ED3E-574C-48CA-8194-3E26C44D0E57}" srcId="{AEB22F3B-109D-489C-8A9E-7703846BA827}" destId="{91269884-0E75-45D6-9B19-5F632EAC357D}" srcOrd="1" destOrd="0" parTransId="{F4AB3897-8B27-44F5-A043-99836D97FBEB}" sibTransId="{6817A907-1463-49DD-B8DC-382C9D5C34F8}"/>
    <dgm:cxn modelId="{CF494A62-0E54-4EA3-AC35-75E176F16D9A}" type="presOf" srcId="{91269884-0E75-45D6-9B19-5F632EAC357D}" destId="{9A2F62A8-92C2-4A9D-95A1-FA97E81477A1}" srcOrd="1" destOrd="0" presId="urn:microsoft.com/office/officeart/2005/8/layout/orgChart1"/>
    <dgm:cxn modelId="{3033E17E-48B0-42AA-AFAE-423AC66710CE}" type="presOf" srcId="{0E07A2BB-1D51-4640-9C9B-D54A58F8C256}" destId="{3F18A3EE-15CB-4051-8B9F-B837543863BB}" srcOrd="1" destOrd="0" presId="urn:microsoft.com/office/officeart/2005/8/layout/orgChart1"/>
    <dgm:cxn modelId="{B1AE3F25-E4E9-45CB-8816-5B949CB759EC}" type="presOf" srcId="{3FD9B554-6EE0-49D5-92AA-8016AF94074F}" destId="{3C5398A8-AE90-434A-BC3B-A7FFC3F69100}" srcOrd="0" destOrd="0" presId="urn:microsoft.com/office/officeart/2005/8/layout/orgChart1"/>
    <dgm:cxn modelId="{F9253221-EAFF-4B5A-8DD4-93FD7157C294}" type="presOf" srcId="{568F2E39-4F42-4EAF-AFD7-59CC7DFC27C2}" destId="{B9F2645E-BC98-428F-AAEF-6B0812E004BC}" srcOrd="0" destOrd="0" presId="urn:microsoft.com/office/officeart/2005/8/layout/orgChart1"/>
    <dgm:cxn modelId="{2FFD0D89-0178-4CCB-924C-0966F5EAFAF1}" srcId="{AEB22F3B-109D-489C-8A9E-7703846BA827}" destId="{3FD9B554-6EE0-49D5-92AA-8016AF94074F}" srcOrd="0" destOrd="0" parTransId="{1C6609D6-0705-474E-8450-B50B5145B541}" sibTransId="{6D548126-AF68-4BB5-BA5D-936FF7E4EC29}"/>
    <dgm:cxn modelId="{6CDEED80-74A9-4213-84F1-1AA3ADD81085}" srcId="{568F2E39-4F42-4EAF-AFD7-59CC7DFC27C2}" destId="{AEB22F3B-109D-489C-8A9E-7703846BA827}" srcOrd="0" destOrd="0" parTransId="{BDD3C29E-767B-4127-980D-0C6287CFAD7A}" sibTransId="{AAADBB54-1739-4760-BFA9-745442E4D1E8}"/>
    <dgm:cxn modelId="{F8B30E65-83E9-48B9-8AA4-F6EA4B1BA950}" type="presParOf" srcId="{B9F2645E-BC98-428F-AAEF-6B0812E004BC}" destId="{25A59F42-BB18-42B8-B26B-AE3975251D39}" srcOrd="0" destOrd="0" presId="urn:microsoft.com/office/officeart/2005/8/layout/orgChart1"/>
    <dgm:cxn modelId="{A1F10CA9-9292-4B16-8171-6345F21CE847}" type="presParOf" srcId="{25A59F42-BB18-42B8-B26B-AE3975251D39}" destId="{A97D6A99-0BDA-463E-9978-263EB0E5C65E}" srcOrd="0" destOrd="0" presId="urn:microsoft.com/office/officeart/2005/8/layout/orgChart1"/>
    <dgm:cxn modelId="{B0B133B1-A1CF-4C55-A44A-0E832D5ACE9D}" type="presParOf" srcId="{A97D6A99-0BDA-463E-9978-263EB0E5C65E}" destId="{E8193C6D-BDD9-488D-9FF2-622EE464CEE4}" srcOrd="0" destOrd="0" presId="urn:microsoft.com/office/officeart/2005/8/layout/orgChart1"/>
    <dgm:cxn modelId="{12ED6209-24C8-469A-B200-3B23C86D43B6}" type="presParOf" srcId="{A97D6A99-0BDA-463E-9978-263EB0E5C65E}" destId="{69D6DB7D-CE1E-4773-8A21-5D5C9E72851E}" srcOrd="1" destOrd="0" presId="urn:microsoft.com/office/officeart/2005/8/layout/orgChart1"/>
    <dgm:cxn modelId="{A2A1F4CC-1553-46A1-B2D6-D9E23B418416}" type="presParOf" srcId="{25A59F42-BB18-42B8-B26B-AE3975251D39}" destId="{D58EAA13-D449-4BBB-8B34-8543F90B4C74}" srcOrd="1" destOrd="0" presId="urn:microsoft.com/office/officeart/2005/8/layout/orgChart1"/>
    <dgm:cxn modelId="{0DDAE94D-AFC3-440B-B0C9-0053A28DCBC3}" type="presParOf" srcId="{D58EAA13-D449-4BBB-8B34-8543F90B4C74}" destId="{0F5D5AFD-C1DC-41B5-8EFC-84AECAFDA335}" srcOrd="0" destOrd="0" presId="urn:microsoft.com/office/officeart/2005/8/layout/orgChart1"/>
    <dgm:cxn modelId="{9B2E5F65-859A-4913-921B-041AB185E5A3}" type="presParOf" srcId="{D58EAA13-D449-4BBB-8B34-8543F90B4C74}" destId="{52CCC800-5266-4601-83DF-CC431570165D}" srcOrd="1" destOrd="0" presId="urn:microsoft.com/office/officeart/2005/8/layout/orgChart1"/>
    <dgm:cxn modelId="{958EE41B-0184-4690-BE5F-1B8D58022BD1}" type="presParOf" srcId="{52CCC800-5266-4601-83DF-CC431570165D}" destId="{295D85F9-3AC4-4CF3-926A-79B548C1C35B}" srcOrd="0" destOrd="0" presId="urn:microsoft.com/office/officeart/2005/8/layout/orgChart1"/>
    <dgm:cxn modelId="{505AE647-8898-4419-BB47-1DE294716159}" type="presParOf" srcId="{295D85F9-3AC4-4CF3-926A-79B548C1C35B}" destId="{3C5398A8-AE90-434A-BC3B-A7FFC3F69100}" srcOrd="0" destOrd="0" presId="urn:microsoft.com/office/officeart/2005/8/layout/orgChart1"/>
    <dgm:cxn modelId="{BC912A12-00AA-4FDB-8472-98A948FD490F}" type="presParOf" srcId="{295D85F9-3AC4-4CF3-926A-79B548C1C35B}" destId="{2024A94C-3E79-42F2-BBB5-3AE775A95F3D}" srcOrd="1" destOrd="0" presId="urn:microsoft.com/office/officeart/2005/8/layout/orgChart1"/>
    <dgm:cxn modelId="{1387B957-DE92-4AE8-BE21-69342214361E}" type="presParOf" srcId="{52CCC800-5266-4601-83DF-CC431570165D}" destId="{99507A3C-2F4E-4833-98AF-F1C48B81EA41}" srcOrd="1" destOrd="0" presId="urn:microsoft.com/office/officeart/2005/8/layout/orgChart1"/>
    <dgm:cxn modelId="{195AEAEC-9A79-4EED-83E8-60B82C74F74E}" type="presParOf" srcId="{52CCC800-5266-4601-83DF-CC431570165D}" destId="{A13DE3FB-5F8D-4E9D-A7D7-191B89F19ACB}" srcOrd="2" destOrd="0" presId="urn:microsoft.com/office/officeart/2005/8/layout/orgChart1"/>
    <dgm:cxn modelId="{A607D5BF-0265-4C77-9B05-A8B3E5B923F7}" type="presParOf" srcId="{D58EAA13-D449-4BBB-8B34-8543F90B4C74}" destId="{6CD3DEB5-FA6E-4322-8905-D060672AE29E}" srcOrd="2" destOrd="0" presId="urn:microsoft.com/office/officeart/2005/8/layout/orgChart1"/>
    <dgm:cxn modelId="{DF483599-7DD1-4740-8D3C-068158910418}" type="presParOf" srcId="{D58EAA13-D449-4BBB-8B34-8543F90B4C74}" destId="{49E2D53F-F373-42DB-8088-5E7AE4A70FB3}" srcOrd="3" destOrd="0" presId="urn:microsoft.com/office/officeart/2005/8/layout/orgChart1"/>
    <dgm:cxn modelId="{839E0159-E60C-4033-9DD7-4C6C15F39609}" type="presParOf" srcId="{49E2D53F-F373-42DB-8088-5E7AE4A70FB3}" destId="{BB669E3E-3C76-4400-9C05-F7ED4426E003}" srcOrd="0" destOrd="0" presId="urn:microsoft.com/office/officeart/2005/8/layout/orgChart1"/>
    <dgm:cxn modelId="{C0A774D6-6A9C-42D0-AC74-CFE777D8AC5E}" type="presParOf" srcId="{BB669E3E-3C76-4400-9C05-F7ED4426E003}" destId="{DCC1EE4A-4CB7-4D31-82A1-8206A2013E09}" srcOrd="0" destOrd="0" presId="urn:microsoft.com/office/officeart/2005/8/layout/orgChart1"/>
    <dgm:cxn modelId="{1DB93097-76F5-49AC-8914-06B639F9E20B}" type="presParOf" srcId="{BB669E3E-3C76-4400-9C05-F7ED4426E003}" destId="{9A2F62A8-92C2-4A9D-95A1-FA97E81477A1}" srcOrd="1" destOrd="0" presId="urn:microsoft.com/office/officeart/2005/8/layout/orgChart1"/>
    <dgm:cxn modelId="{9011CA44-FB12-4FC2-85D3-FCBAA5E21124}" type="presParOf" srcId="{49E2D53F-F373-42DB-8088-5E7AE4A70FB3}" destId="{C74283C6-402C-4A2E-84F4-40A28EA3889D}" srcOrd="1" destOrd="0" presId="urn:microsoft.com/office/officeart/2005/8/layout/orgChart1"/>
    <dgm:cxn modelId="{187998CB-FDF9-48BB-81BF-9D6D3F0FFD4D}" type="presParOf" srcId="{49E2D53F-F373-42DB-8088-5E7AE4A70FB3}" destId="{DEC079F2-C20F-4A03-8A01-E0171852C2A6}" srcOrd="2" destOrd="0" presId="urn:microsoft.com/office/officeart/2005/8/layout/orgChart1"/>
    <dgm:cxn modelId="{B69B5EFF-5ECA-4093-AF3F-62951D66AE5D}" type="presParOf" srcId="{D58EAA13-D449-4BBB-8B34-8543F90B4C74}" destId="{BF81AC5F-1561-4896-8445-0B785D4865E0}" srcOrd="4" destOrd="0" presId="urn:microsoft.com/office/officeart/2005/8/layout/orgChart1"/>
    <dgm:cxn modelId="{1423E91B-5CE4-4FBD-875D-5B65E74F5C5F}" type="presParOf" srcId="{D58EAA13-D449-4BBB-8B34-8543F90B4C74}" destId="{17186C9B-ADD9-42A7-9BC9-16A2DB4F94FC}" srcOrd="5" destOrd="0" presId="urn:microsoft.com/office/officeart/2005/8/layout/orgChart1"/>
    <dgm:cxn modelId="{E9CE2470-2323-4569-82AB-31E31110890D}" type="presParOf" srcId="{17186C9B-ADD9-42A7-9BC9-16A2DB4F94FC}" destId="{28E90286-E4BE-4B57-96DD-B8DF92344F8D}" srcOrd="0" destOrd="0" presId="urn:microsoft.com/office/officeart/2005/8/layout/orgChart1"/>
    <dgm:cxn modelId="{7580D520-D61B-4E1C-BCE0-5425C6068F38}" type="presParOf" srcId="{28E90286-E4BE-4B57-96DD-B8DF92344F8D}" destId="{90B933A4-C6D5-4CF6-BF53-B078FF75C2A4}" srcOrd="0" destOrd="0" presId="urn:microsoft.com/office/officeart/2005/8/layout/orgChart1"/>
    <dgm:cxn modelId="{3BCD14E3-B3F3-4378-B7E8-879D7AC63B4F}" type="presParOf" srcId="{28E90286-E4BE-4B57-96DD-B8DF92344F8D}" destId="{3F18A3EE-15CB-4051-8B9F-B837543863BB}" srcOrd="1" destOrd="0" presId="urn:microsoft.com/office/officeart/2005/8/layout/orgChart1"/>
    <dgm:cxn modelId="{2D5B4D9C-1287-4AA9-BA83-C2352AC9AF48}" type="presParOf" srcId="{17186C9B-ADD9-42A7-9BC9-16A2DB4F94FC}" destId="{AA259E4A-074B-4A0F-A990-53D68141DA3F}" srcOrd="1" destOrd="0" presId="urn:microsoft.com/office/officeart/2005/8/layout/orgChart1"/>
    <dgm:cxn modelId="{2DD3FA7D-42C0-4CA0-846D-B501C2211E04}" type="presParOf" srcId="{17186C9B-ADD9-42A7-9BC9-16A2DB4F94FC}" destId="{B08D8DA5-080D-4E90-B7A2-7DB5401A1E85}" srcOrd="2" destOrd="0" presId="urn:microsoft.com/office/officeart/2005/8/layout/orgChart1"/>
    <dgm:cxn modelId="{4A8945F2-038F-481D-AFC2-39B6954889D1}" type="presParOf" srcId="{25A59F42-BB18-42B8-B26B-AE3975251D39}" destId="{439BA499-AFAC-480D-9CED-FC2434123D82}"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68F2E39-4F42-4EAF-AFD7-59CC7DFC27C2}" type="doc">
      <dgm:prSet loTypeId="urn:microsoft.com/office/officeart/2005/8/layout/orgChart1" loCatId="hierarchy" qsTypeId="urn:microsoft.com/office/officeart/2005/8/quickstyle/3d5" qsCatId="3D" csTypeId="urn:microsoft.com/office/officeart/2005/8/colors/accent1_5" csCatId="accent1" phldr="1"/>
      <dgm:spPr/>
      <dgm:t>
        <a:bodyPr/>
        <a:lstStyle/>
        <a:p>
          <a:endParaRPr lang="en-US"/>
        </a:p>
      </dgm:t>
    </dgm:pt>
    <dgm:pt modelId="{AEB22F3B-109D-489C-8A9E-7703846BA827}">
      <dgm:prSet phldrT="[Text]"/>
      <dgm:spPr/>
      <dgm:t>
        <a:bodyPr/>
        <a:lstStyle/>
        <a:p>
          <a:r>
            <a:rPr lang="en-US" smtClean="0">
              <a:latin typeface="Segoe UI"/>
              <a:ea typeface="+mn-ea"/>
              <a:cs typeface="+mn-cs"/>
            </a:rPr>
            <a:t>Business Continuity Planning</a:t>
          </a:r>
          <a:endParaRPr lang="en-US" dirty="0"/>
        </a:p>
      </dgm:t>
    </dgm:pt>
    <dgm:pt modelId="{BDD3C29E-767B-4127-980D-0C6287CFAD7A}" type="parTrans" cxnId="{6CDEED80-74A9-4213-84F1-1AA3ADD81085}">
      <dgm:prSet/>
      <dgm:spPr/>
      <dgm:t>
        <a:bodyPr/>
        <a:lstStyle/>
        <a:p>
          <a:endParaRPr lang="en-US"/>
        </a:p>
      </dgm:t>
    </dgm:pt>
    <dgm:pt modelId="{AAADBB54-1739-4760-BFA9-745442E4D1E8}" type="sibTrans" cxnId="{6CDEED80-74A9-4213-84F1-1AA3ADD81085}">
      <dgm:prSet/>
      <dgm:spPr/>
      <dgm:t>
        <a:bodyPr/>
        <a:lstStyle/>
        <a:p>
          <a:endParaRPr lang="en-US"/>
        </a:p>
      </dgm:t>
    </dgm:pt>
    <dgm:pt modelId="{3FD9B554-6EE0-49D5-92AA-8016AF94074F}">
      <dgm:prSet phldrT="[Text]"/>
      <dgm:spPr/>
      <dgm:t>
        <a:bodyPr/>
        <a:lstStyle/>
        <a:p>
          <a:r>
            <a:rPr lang="en-US" smtClean="0">
              <a:latin typeface="Segoe UI"/>
              <a:ea typeface="+mn-ea"/>
              <a:cs typeface="+mn-cs"/>
            </a:rPr>
            <a:t>Incident Response</a:t>
          </a:r>
          <a:endParaRPr lang="en-US" dirty="0"/>
        </a:p>
      </dgm:t>
    </dgm:pt>
    <dgm:pt modelId="{1C6609D6-0705-474E-8450-B50B5145B541}" type="parTrans" cxnId="{2FFD0D89-0178-4CCB-924C-0966F5EAFAF1}">
      <dgm:prSet/>
      <dgm:spPr/>
      <dgm:t>
        <a:bodyPr/>
        <a:lstStyle/>
        <a:p>
          <a:endParaRPr lang="en-US"/>
        </a:p>
      </dgm:t>
    </dgm:pt>
    <dgm:pt modelId="{6D548126-AF68-4BB5-BA5D-936FF7E4EC29}" type="sibTrans" cxnId="{2FFD0D89-0178-4CCB-924C-0966F5EAFAF1}">
      <dgm:prSet/>
      <dgm:spPr/>
      <dgm:t>
        <a:bodyPr/>
        <a:lstStyle/>
        <a:p>
          <a:endParaRPr lang="en-US"/>
        </a:p>
      </dgm:t>
    </dgm:pt>
    <dgm:pt modelId="{91269884-0E75-45D6-9B19-5F632EAC357D}">
      <dgm:prSet phldrT="[Text]"/>
      <dgm:spPr/>
      <dgm:t>
        <a:bodyPr/>
        <a:lstStyle/>
        <a:p>
          <a:r>
            <a:rPr lang="en-US" dirty="0" smtClean="0">
              <a:latin typeface="Segoe UI"/>
              <a:ea typeface="+mn-ea"/>
              <a:cs typeface="+mn-cs"/>
            </a:rPr>
            <a:t>Disaster Recovery</a:t>
          </a:r>
          <a:endParaRPr lang="en-US" dirty="0"/>
        </a:p>
      </dgm:t>
    </dgm:pt>
    <dgm:pt modelId="{F4AB3897-8B27-44F5-A043-99836D97FBEB}" type="parTrans" cxnId="{E0A5ED3E-574C-48CA-8194-3E26C44D0E57}">
      <dgm:prSet/>
      <dgm:spPr/>
      <dgm:t>
        <a:bodyPr/>
        <a:lstStyle/>
        <a:p>
          <a:endParaRPr lang="en-US"/>
        </a:p>
      </dgm:t>
    </dgm:pt>
    <dgm:pt modelId="{6817A907-1463-49DD-B8DC-382C9D5C34F8}" type="sibTrans" cxnId="{E0A5ED3E-574C-48CA-8194-3E26C44D0E57}">
      <dgm:prSet/>
      <dgm:spPr/>
      <dgm:t>
        <a:bodyPr/>
        <a:lstStyle/>
        <a:p>
          <a:endParaRPr lang="en-US"/>
        </a:p>
      </dgm:t>
    </dgm:pt>
    <dgm:pt modelId="{0E07A2BB-1D51-4640-9C9B-D54A58F8C256}">
      <dgm:prSet phldrT="[Text]"/>
      <dgm:spPr/>
      <dgm:t>
        <a:bodyPr/>
        <a:lstStyle/>
        <a:p>
          <a:r>
            <a:rPr lang="en-US" smtClean="0">
              <a:latin typeface="Segoe UI"/>
              <a:ea typeface="+mn-ea"/>
              <a:cs typeface="+mn-cs"/>
            </a:rPr>
            <a:t>Application Lifecycle</a:t>
          </a:r>
          <a:endParaRPr lang="en-US" dirty="0"/>
        </a:p>
      </dgm:t>
    </dgm:pt>
    <dgm:pt modelId="{A72987C4-329A-4C1F-B6F8-E8770A1E6F9E}" type="parTrans" cxnId="{A18C01E7-022F-40A1-AB43-48A0F1991EE1}">
      <dgm:prSet/>
      <dgm:spPr/>
      <dgm:t>
        <a:bodyPr/>
        <a:lstStyle/>
        <a:p>
          <a:endParaRPr lang="en-US"/>
        </a:p>
      </dgm:t>
    </dgm:pt>
    <dgm:pt modelId="{6071CED7-1A34-4165-9D37-FB3842DFF634}" type="sibTrans" cxnId="{A18C01E7-022F-40A1-AB43-48A0F1991EE1}">
      <dgm:prSet/>
      <dgm:spPr/>
      <dgm:t>
        <a:bodyPr/>
        <a:lstStyle/>
        <a:p>
          <a:endParaRPr lang="en-US"/>
        </a:p>
      </dgm:t>
    </dgm:pt>
    <dgm:pt modelId="{B9F2645E-BC98-428F-AAEF-6B0812E004BC}" type="pres">
      <dgm:prSet presAssocID="{568F2E39-4F42-4EAF-AFD7-59CC7DFC27C2}" presName="hierChild1" presStyleCnt="0">
        <dgm:presLayoutVars>
          <dgm:orgChart val="1"/>
          <dgm:chPref val="1"/>
          <dgm:dir/>
          <dgm:animOne val="branch"/>
          <dgm:animLvl val="lvl"/>
          <dgm:resizeHandles/>
        </dgm:presLayoutVars>
      </dgm:prSet>
      <dgm:spPr/>
      <dgm:t>
        <a:bodyPr/>
        <a:lstStyle/>
        <a:p>
          <a:endParaRPr lang="en-US"/>
        </a:p>
      </dgm:t>
    </dgm:pt>
    <dgm:pt modelId="{25A59F42-BB18-42B8-B26B-AE3975251D39}" type="pres">
      <dgm:prSet presAssocID="{AEB22F3B-109D-489C-8A9E-7703846BA827}" presName="hierRoot1" presStyleCnt="0">
        <dgm:presLayoutVars>
          <dgm:hierBranch val="init"/>
        </dgm:presLayoutVars>
      </dgm:prSet>
      <dgm:spPr/>
    </dgm:pt>
    <dgm:pt modelId="{A97D6A99-0BDA-463E-9978-263EB0E5C65E}" type="pres">
      <dgm:prSet presAssocID="{AEB22F3B-109D-489C-8A9E-7703846BA827}" presName="rootComposite1" presStyleCnt="0"/>
      <dgm:spPr/>
    </dgm:pt>
    <dgm:pt modelId="{E8193C6D-BDD9-488D-9FF2-622EE464CEE4}" type="pres">
      <dgm:prSet presAssocID="{AEB22F3B-109D-489C-8A9E-7703846BA827}" presName="rootText1" presStyleLbl="node0" presStyleIdx="0" presStyleCnt="1">
        <dgm:presLayoutVars>
          <dgm:chPref val="3"/>
        </dgm:presLayoutVars>
      </dgm:prSet>
      <dgm:spPr/>
      <dgm:t>
        <a:bodyPr/>
        <a:lstStyle/>
        <a:p>
          <a:endParaRPr lang="en-US"/>
        </a:p>
      </dgm:t>
    </dgm:pt>
    <dgm:pt modelId="{69D6DB7D-CE1E-4773-8A21-5D5C9E72851E}" type="pres">
      <dgm:prSet presAssocID="{AEB22F3B-109D-489C-8A9E-7703846BA827}" presName="rootConnector1" presStyleLbl="node1" presStyleIdx="0" presStyleCnt="0"/>
      <dgm:spPr/>
      <dgm:t>
        <a:bodyPr/>
        <a:lstStyle/>
        <a:p>
          <a:endParaRPr lang="en-US"/>
        </a:p>
      </dgm:t>
    </dgm:pt>
    <dgm:pt modelId="{D58EAA13-D449-4BBB-8B34-8543F90B4C74}" type="pres">
      <dgm:prSet presAssocID="{AEB22F3B-109D-489C-8A9E-7703846BA827}" presName="hierChild2" presStyleCnt="0"/>
      <dgm:spPr/>
    </dgm:pt>
    <dgm:pt modelId="{0F5D5AFD-C1DC-41B5-8EFC-84AECAFDA335}" type="pres">
      <dgm:prSet presAssocID="{1C6609D6-0705-474E-8450-B50B5145B541}" presName="Name37" presStyleLbl="parChTrans1D2" presStyleIdx="0" presStyleCnt="3"/>
      <dgm:spPr/>
      <dgm:t>
        <a:bodyPr/>
        <a:lstStyle/>
        <a:p>
          <a:endParaRPr lang="en-US"/>
        </a:p>
      </dgm:t>
    </dgm:pt>
    <dgm:pt modelId="{52CCC800-5266-4601-83DF-CC431570165D}" type="pres">
      <dgm:prSet presAssocID="{3FD9B554-6EE0-49D5-92AA-8016AF94074F}" presName="hierRoot2" presStyleCnt="0">
        <dgm:presLayoutVars>
          <dgm:hierBranch val="init"/>
        </dgm:presLayoutVars>
      </dgm:prSet>
      <dgm:spPr/>
    </dgm:pt>
    <dgm:pt modelId="{295D85F9-3AC4-4CF3-926A-79B548C1C35B}" type="pres">
      <dgm:prSet presAssocID="{3FD9B554-6EE0-49D5-92AA-8016AF94074F}" presName="rootComposite" presStyleCnt="0"/>
      <dgm:spPr/>
    </dgm:pt>
    <dgm:pt modelId="{3C5398A8-AE90-434A-BC3B-A7FFC3F69100}" type="pres">
      <dgm:prSet presAssocID="{3FD9B554-6EE0-49D5-92AA-8016AF94074F}" presName="rootText" presStyleLbl="node2" presStyleIdx="0" presStyleCnt="3">
        <dgm:presLayoutVars>
          <dgm:chPref val="3"/>
        </dgm:presLayoutVars>
      </dgm:prSet>
      <dgm:spPr/>
      <dgm:t>
        <a:bodyPr/>
        <a:lstStyle/>
        <a:p>
          <a:endParaRPr lang="en-US"/>
        </a:p>
      </dgm:t>
    </dgm:pt>
    <dgm:pt modelId="{2024A94C-3E79-42F2-BBB5-3AE775A95F3D}" type="pres">
      <dgm:prSet presAssocID="{3FD9B554-6EE0-49D5-92AA-8016AF94074F}" presName="rootConnector" presStyleLbl="node2" presStyleIdx="0" presStyleCnt="3"/>
      <dgm:spPr/>
      <dgm:t>
        <a:bodyPr/>
        <a:lstStyle/>
        <a:p>
          <a:endParaRPr lang="en-US"/>
        </a:p>
      </dgm:t>
    </dgm:pt>
    <dgm:pt modelId="{99507A3C-2F4E-4833-98AF-F1C48B81EA41}" type="pres">
      <dgm:prSet presAssocID="{3FD9B554-6EE0-49D5-92AA-8016AF94074F}" presName="hierChild4" presStyleCnt="0"/>
      <dgm:spPr/>
    </dgm:pt>
    <dgm:pt modelId="{A13DE3FB-5F8D-4E9D-A7D7-191B89F19ACB}" type="pres">
      <dgm:prSet presAssocID="{3FD9B554-6EE0-49D5-92AA-8016AF94074F}" presName="hierChild5" presStyleCnt="0"/>
      <dgm:spPr/>
    </dgm:pt>
    <dgm:pt modelId="{6CD3DEB5-FA6E-4322-8905-D060672AE29E}" type="pres">
      <dgm:prSet presAssocID="{F4AB3897-8B27-44F5-A043-99836D97FBEB}" presName="Name37" presStyleLbl="parChTrans1D2" presStyleIdx="1" presStyleCnt="3"/>
      <dgm:spPr/>
      <dgm:t>
        <a:bodyPr/>
        <a:lstStyle/>
        <a:p>
          <a:endParaRPr lang="en-US"/>
        </a:p>
      </dgm:t>
    </dgm:pt>
    <dgm:pt modelId="{49E2D53F-F373-42DB-8088-5E7AE4A70FB3}" type="pres">
      <dgm:prSet presAssocID="{91269884-0E75-45D6-9B19-5F632EAC357D}" presName="hierRoot2" presStyleCnt="0">
        <dgm:presLayoutVars>
          <dgm:hierBranch val="init"/>
        </dgm:presLayoutVars>
      </dgm:prSet>
      <dgm:spPr/>
    </dgm:pt>
    <dgm:pt modelId="{BB669E3E-3C76-4400-9C05-F7ED4426E003}" type="pres">
      <dgm:prSet presAssocID="{91269884-0E75-45D6-9B19-5F632EAC357D}" presName="rootComposite" presStyleCnt="0"/>
      <dgm:spPr/>
    </dgm:pt>
    <dgm:pt modelId="{DCC1EE4A-4CB7-4D31-82A1-8206A2013E09}" type="pres">
      <dgm:prSet presAssocID="{91269884-0E75-45D6-9B19-5F632EAC357D}" presName="rootText" presStyleLbl="node2" presStyleIdx="1" presStyleCnt="3">
        <dgm:presLayoutVars>
          <dgm:chPref val="3"/>
        </dgm:presLayoutVars>
      </dgm:prSet>
      <dgm:spPr/>
      <dgm:t>
        <a:bodyPr/>
        <a:lstStyle/>
        <a:p>
          <a:endParaRPr lang="en-US"/>
        </a:p>
      </dgm:t>
    </dgm:pt>
    <dgm:pt modelId="{9A2F62A8-92C2-4A9D-95A1-FA97E81477A1}" type="pres">
      <dgm:prSet presAssocID="{91269884-0E75-45D6-9B19-5F632EAC357D}" presName="rootConnector" presStyleLbl="node2" presStyleIdx="1" presStyleCnt="3"/>
      <dgm:spPr/>
      <dgm:t>
        <a:bodyPr/>
        <a:lstStyle/>
        <a:p>
          <a:endParaRPr lang="en-US"/>
        </a:p>
      </dgm:t>
    </dgm:pt>
    <dgm:pt modelId="{C74283C6-402C-4A2E-84F4-40A28EA3889D}" type="pres">
      <dgm:prSet presAssocID="{91269884-0E75-45D6-9B19-5F632EAC357D}" presName="hierChild4" presStyleCnt="0"/>
      <dgm:spPr/>
    </dgm:pt>
    <dgm:pt modelId="{DEC079F2-C20F-4A03-8A01-E0171852C2A6}" type="pres">
      <dgm:prSet presAssocID="{91269884-0E75-45D6-9B19-5F632EAC357D}" presName="hierChild5" presStyleCnt="0"/>
      <dgm:spPr/>
    </dgm:pt>
    <dgm:pt modelId="{BF81AC5F-1561-4896-8445-0B785D4865E0}" type="pres">
      <dgm:prSet presAssocID="{A72987C4-329A-4C1F-B6F8-E8770A1E6F9E}" presName="Name37" presStyleLbl="parChTrans1D2" presStyleIdx="2" presStyleCnt="3"/>
      <dgm:spPr/>
      <dgm:t>
        <a:bodyPr/>
        <a:lstStyle/>
        <a:p>
          <a:endParaRPr lang="en-US"/>
        </a:p>
      </dgm:t>
    </dgm:pt>
    <dgm:pt modelId="{17186C9B-ADD9-42A7-9BC9-16A2DB4F94FC}" type="pres">
      <dgm:prSet presAssocID="{0E07A2BB-1D51-4640-9C9B-D54A58F8C256}" presName="hierRoot2" presStyleCnt="0">
        <dgm:presLayoutVars>
          <dgm:hierBranch val="init"/>
        </dgm:presLayoutVars>
      </dgm:prSet>
      <dgm:spPr/>
    </dgm:pt>
    <dgm:pt modelId="{28E90286-E4BE-4B57-96DD-B8DF92344F8D}" type="pres">
      <dgm:prSet presAssocID="{0E07A2BB-1D51-4640-9C9B-D54A58F8C256}" presName="rootComposite" presStyleCnt="0"/>
      <dgm:spPr/>
    </dgm:pt>
    <dgm:pt modelId="{90B933A4-C6D5-4CF6-BF53-B078FF75C2A4}" type="pres">
      <dgm:prSet presAssocID="{0E07A2BB-1D51-4640-9C9B-D54A58F8C256}" presName="rootText" presStyleLbl="node2" presStyleIdx="2" presStyleCnt="3">
        <dgm:presLayoutVars>
          <dgm:chPref val="3"/>
        </dgm:presLayoutVars>
      </dgm:prSet>
      <dgm:spPr/>
      <dgm:t>
        <a:bodyPr/>
        <a:lstStyle/>
        <a:p>
          <a:endParaRPr lang="en-US"/>
        </a:p>
      </dgm:t>
    </dgm:pt>
    <dgm:pt modelId="{3F18A3EE-15CB-4051-8B9F-B837543863BB}" type="pres">
      <dgm:prSet presAssocID="{0E07A2BB-1D51-4640-9C9B-D54A58F8C256}" presName="rootConnector" presStyleLbl="node2" presStyleIdx="2" presStyleCnt="3"/>
      <dgm:spPr/>
      <dgm:t>
        <a:bodyPr/>
        <a:lstStyle/>
        <a:p>
          <a:endParaRPr lang="en-US"/>
        </a:p>
      </dgm:t>
    </dgm:pt>
    <dgm:pt modelId="{AA259E4A-074B-4A0F-A990-53D68141DA3F}" type="pres">
      <dgm:prSet presAssocID="{0E07A2BB-1D51-4640-9C9B-D54A58F8C256}" presName="hierChild4" presStyleCnt="0"/>
      <dgm:spPr/>
    </dgm:pt>
    <dgm:pt modelId="{B08D8DA5-080D-4E90-B7A2-7DB5401A1E85}" type="pres">
      <dgm:prSet presAssocID="{0E07A2BB-1D51-4640-9C9B-D54A58F8C256}" presName="hierChild5" presStyleCnt="0"/>
      <dgm:spPr/>
    </dgm:pt>
    <dgm:pt modelId="{439BA499-AFAC-480D-9CED-FC2434123D82}" type="pres">
      <dgm:prSet presAssocID="{AEB22F3B-109D-489C-8A9E-7703846BA827}" presName="hierChild3" presStyleCnt="0"/>
      <dgm:spPr/>
    </dgm:pt>
  </dgm:ptLst>
  <dgm:cxnLst>
    <dgm:cxn modelId="{E0A5ED3E-574C-48CA-8194-3E26C44D0E57}" srcId="{AEB22F3B-109D-489C-8A9E-7703846BA827}" destId="{91269884-0E75-45D6-9B19-5F632EAC357D}" srcOrd="1" destOrd="0" parTransId="{F4AB3897-8B27-44F5-A043-99836D97FBEB}" sibTransId="{6817A907-1463-49DD-B8DC-382C9D5C34F8}"/>
    <dgm:cxn modelId="{0C990467-F2A5-4643-939F-A6865731D1E1}" type="presOf" srcId="{568F2E39-4F42-4EAF-AFD7-59CC7DFC27C2}" destId="{B9F2645E-BC98-428F-AAEF-6B0812E004BC}" srcOrd="0" destOrd="0" presId="urn:microsoft.com/office/officeart/2005/8/layout/orgChart1"/>
    <dgm:cxn modelId="{54317EB2-F115-495B-99C0-EE3661B5DAD6}" type="presOf" srcId="{A72987C4-329A-4C1F-B6F8-E8770A1E6F9E}" destId="{BF81AC5F-1561-4896-8445-0B785D4865E0}" srcOrd="0" destOrd="0" presId="urn:microsoft.com/office/officeart/2005/8/layout/orgChart1"/>
    <dgm:cxn modelId="{2FFD0D89-0178-4CCB-924C-0966F5EAFAF1}" srcId="{AEB22F3B-109D-489C-8A9E-7703846BA827}" destId="{3FD9B554-6EE0-49D5-92AA-8016AF94074F}" srcOrd="0" destOrd="0" parTransId="{1C6609D6-0705-474E-8450-B50B5145B541}" sibTransId="{6D548126-AF68-4BB5-BA5D-936FF7E4EC29}"/>
    <dgm:cxn modelId="{A18C01E7-022F-40A1-AB43-48A0F1991EE1}" srcId="{AEB22F3B-109D-489C-8A9E-7703846BA827}" destId="{0E07A2BB-1D51-4640-9C9B-D54A58F8C256}" srcOrd="2" destOrd="0" parTransId="{A72987C4-329A-4C1F-B6F8-E8770A1E6F9E}" sibTransId="{6071CED7-1A34-4165-9D37-FB3842DFF634}"/>
    <dgm:cxn modelId="{4E83E8C3-4CB1-4DD9-9A22-3DBE508AAAF7}" type="presOf" srcId="{F4AB3897-8B27-44F5-A043-99836D97FBEB}" destId="{6CD3DEB5-FA6E-4322-8905-D060672AE29E}" srcOrd="0" destOrd="0" presId="urn:microsoft.com/office/officeart/2005/8/layout/orgChart1"/>
    <dgm:cxn modelId="{28ED8D93-F14E-4585-A13E-3EDA72F530BB}" type="presOf" srcId="{0E07A2BB-1D51-4640-9C9B-D54A58F8C256}" destId="{3F18A3EE-15CB-4051-8B9F-B837543863BB}" srcOrd="1" destOrd="0" presId="urn:microsoft.com/office/officeart/2005/8/layout/orgChart1"/>
    <dgm:cxn modelId="{6CDEED80-74A9-4213-84F1-1AA3ADD81085}" srcId="{568F2E39-4F42-4EAF-AFD7-59CC7DFC27C2}" destId="{AEB22F3B-109D-489C-8A9E-7703846BA827}" srcOrd="0" destOrd="0" parTransId="{BDD3C29E-767B-4127-980D-0C6287CFAD7A}" sibTransId="{AAADBB54-1739-4760-BFA9-745442E4D1E8}"/>
    <dgm:cxn modelId="{E880F330-2FEA-4361-B103-3E40EF460767}" type="presOf" srcId="{3FD9B554-6EE0-49D5-92AA-8016AF94074F}" destId="{3C5398A8-AE90-434A-BC3B-A7FFC3F69100}" srcOrd="0" destOrd="0" presId="urn:microsoft.com/office/officeart/2005/8/layout/orgChart1"/>
    <dgm:cxn modelId="{EE51B6A5-EC20-46B8-A10A-FD3502F051D7}" type="presOf" srcId="{AEB22F3B-109D-489C-8A9E-7703846BA827}" destId="{E8193C6D-BDD9-488D-9FF2-622EE464CEE4}" srcOrd="0" destOrd="0" presId="urn:microsoft.com/office/officeart/2005/8/layout/orgChart1"/>
    <dgm:cxn modelId="{A099A987-B90D-4A10-804F-AD9FECCDF716}" type="presOf" srcId="{91269884-0E75-45D6-9B19-5F632EAC357D}" destId="{9A2F62A8-92C2-4A9D-95A1-FA97E81477A1}" srcOrd="1" destOrd="0" presId="urn:microsoft.com/office/officeart/2005/8/layout/orgChart1"/>
    <dgm:cxn modelId="{3CA41EB0-4D73-4599-8E2C-B12E40319F7F}" type="presOf" srcId="{1C6609D6-0705-474E-8450-B50B5145B541}" destId="{0F5D5AFD-C1DC-41B5-8EFC-84AECAFDA335}" srcOrd="0" destOrd="0" presId="urn:microsoft.com/office/officeart/2005/8/layout/orgChart1"/>
    <dgm:cxn modelId="{9E350113-7C0C-4D10-AB3E-F1C2AECAB178}" type="presOf" srcId="{91269884-0E75-45D6-9B19-5F632EAC357D}" destId="{DCC1EE4A-4CB7-4D31-82A1-8206A2013E09}" srcOrd="0" destOrd="0" presId="urn:microsoft.com/office/officeart/2005/8/layout/orgChart1"/>
    <dgm:cxn modelId="{397FB98F-CB45-4EE2-AA46-20828489F839}" type="presOf" srcId="{3FD9B554-6EE0-49D5-92AA-8016AF94074F}" destId="{2024A94C-3E79-42F2-BBB5-3AE775A95F3D}" srcOrd="1" destOrd="0" presId="urn:microsoft.com/office/officeart/2005/8/layout/orgChart1"/>
    <dgm:cxn modelId="{6C628E6C-756E-483C-A981-1CEA2E1BC806}" type="presOf" srcId="{AEB22F3B-109D-489C-8A9E-7703846BA827}" destId="{69D6DB7D-CE1E-4773-8A21-5D5C9E72851E}" srcOrd="1" destOrd="0" presId="urn:microsoft.com/office/officeart/2005/8/layout/orgChart1"/>
    <dgm:cxn modelId="{71879D4A-7143-45AE-97B3-C9187BB8C412}" type="presOf" srcId="{0E07A2BB-1D51-4640-9C9B-D54A58F8C256}" destId="{90B933A4-C6D5-4CF6-BF53-B078FF75C2A4}" srcOrd="0" destOrd="0" presId="urn:microsoft.com/office/officeart/2005/8/layout/orgChart1"/>
    <dgm:cxn modelId="{593E283F-2749-4E75-996D-8B9A8D4CD35D}" type="presParOf" srcId="{B9F2645E-BC98-428F-AAEF-6B0812E004BC}" destId="{25A59F42-BB18-42B8-B26B-AE3975251D39}" srcOrd="0" destOrd="0" presId="urn:microsoft.com/office/officeart/2005/8/layout/orgChart1"/>
    <dgm:cxn modelId="{D8535971-EF6D-4E47-8C7A-964B218A116D}" type="presParOf" srcId="{25A59F42-BB18-42B8-B26B-AE3975251D39}" destId="{A97D6A99-0BDA-463E-9978-263EB0E5C65E}" srcOrd="0" destOrd="0" presId="urn:microsoft.com/office/officeart/2005/8/layout/orgChart1"/>
    <dgm:cxn modelId="{C7269130-2DE5-46BF-938A-9672ED214FE8}" type="presParOf" srcId="{A97D6A99-0BDA-463E-9978-263EB0E5C65E}" destId="{E8193C6D-BDD9-488D-9FF2-622EE464CEE4}" srcOrd="0" destOrd="0" presId="urn:microsoft.com/office/officeart/2005/8/layout/orgChart1"/>
    <dgm:cxn modelId="{960E4854-821B-4B6C-A7E2-186BCE881148}" type="presParOf" srcId="{A97D6A99-0BDA-463E-9978-263EB0E5C65E}" destId="{69D6DB7D-CE1E-4773-8A21-5D5C9E72851E}" srcOrd="1" destOrd="0" presId="urn:microsoft.com/office/officeart/2005/8/layout/orgChart1"/>
    <dgm:cxn modelId="{8F79FA23-5B65-4E36-801F-F6819E2C39B6}" type="presParOf" srcId="{25A59F42-BB18-42B8-B26B-AE3975251D39}" destId="{D58EAA13-D449-4BBB-8B34-8543F90B4C74}" srcOrd="1" destOrd="0" presId="urn:microsoft.com/office/officeart/2005/8/layout/orgChart1"/>
    <dgm:cxn modelId="{CDFF65F0-1699-4FC2-A0D4-B109D430ABB0}" type="presParOf" srcId="{D58EAA13-D449-4BBB-8B34-8543F90B4C74}" destId="{0F5D5AFD-C1DC-41B5-8EFC-84AECAFDA335}" srcOrd="0" destOrd="0" presId="urn:microsoft.com/office/officeart/2005/8/layout/orgChart1"/>
    <dgm:cxn modelId="{74908A62-9FF8-4C73-A349-513E73111CA1}" type="presParOf" srcId="{D58EAA13-D449-4BBB-8B34-8543F90B4C74}" destId="{52CCC800-5266-4601-83DF-CC431570165D}" srcOrd="1" destOrd="0" presId="urn:microsoft.com/office/officeart/2005/8/layout/orgChart1"/>
    <dgm:cxn modelId="{08A22345-7C7C-47F6-B367-C7F5B5EF53FA}" type="presParOf" srcId="{52CCC800-5266-4601-83DF-CC431570165D}" destId="{295D85F9-3AC4-4CF3-926A-79B548C1C35B}" srcOrd="0" destOrd="0" presId="urn:microsoft.com/office/officeart/2005/8/layout/orgChart1"/>
    <dgm:cxn modelId="{7CF835B3-4F79-4EC9-B38F-A9FC9F7BF0AF}" type="presParOf" srcId="{295D85F9-3AC4-4CF3-926A-79B548C1C35B}" destId="{3C5398A8-AE90-434A-BC3B-A7FFC3F69100}" srcOrd="0" destOrd="0" presId="urn:microsoft.com/office/officeart/2005/8/layout/orgChart1"/>
    <dgm:cxn modelId="{02CCA421-8B3F-4B1E-8C0D-F942F0C7E3D5}" type="presParOf" srcId="{295D85F9-3AC4-4CF3-926A-79B548C1C35B}" destId="{2024A94C-3E79-42F2-BBB5-3AE775A95F3D}" srcOrd="1" destOrd="0" presId="urn:microsoft.com/office/officeart/2005/8/layout/orgChart1"/>
    <dgm:cxn modelId="{E1C1D7BD-8F89-438E-8571-2CF6D648DE5C}" type="presParOf" srcId="{52CCC800-5266-4601-83DF-CC431570165D}" destId="{99507A3C-2F4E-4833-98AF-F1C48B81EA41}" srcOrd="1" destOrd="0" presId="urn:microsoft.com/office/officeart/2005/8/layout/orgChart1"/>
    <dgm:cxn modelId="{43FA7FEF-1E58-4A6F-A7CB-62773308FFB8}" type="presParOf" srcId="{52CCC800-5266-4601-83DF-CC431570165D}" destId="{A13DE3FB-5F8D-4E9D-A7D7-191B89F19ACB}" srcOrd="2" destOrd="0" presId="urn:microsoft.com/office/officeart/2005/8/layout/orgChart1"/>
    <dgm:cxn modelId="{86273FAF-651F-41DB-A3D5-817319D2EA72}" type="presParOf" srcId="{D58EAA13-D449-4BBB-8B34-8543F90B4C74}" destId="{6CD3DEB5-FA6E-4322-8905-D060672AE29E}" srcOrd="2" destOrd="0" presId="urn:microsoft.com/office/officeart/2005/8/layout/orgChart1"/>
    <dgm:cxn modelId="{3376D715-B69C-4712-B8EB-370347BD98B2}" type="presParOf" srcId="{D58EAA13-D449-4BBB-8B34-8543F90B4C74}" destId="{49E2D53F-F373-42DB-8088-5E7AE4A70FB3}" srcOrd="3" destOrd="0" presId="urn:microsoft.com/office/officeart/2005/8/layout/orgChart1"/>
    <dgm:cxn modelId="{B0CC9310-3AE9-495C-847C-E8A4671CBC81}" type="presParOf" srcId="{49E2D53F-F373-42DB-8088-5E7AE4A70FB3}" destId="{BB669E3E-3C76-4400-9C05-F7ED4426E003}" srcOrd="0" destOrd="0" presId="urn:microsoft.com/office/officeart/2005/8/layout/orgChart1"/>
    <dgm:cxn modelId="{286822A8-237B-4324-904D-E1DED20E7F95}" type="presParOf" srcId="{BB669E3E-3C76-4400-9C05-F7ED4426E003}" destId="{DCC1EE4A-4CB7-4D31-82A1-8206A2013E09}" srcOrd="0" destOrd="0" presId="urn:microsoft.com/office/officeart/2005/8/layout/orgChart1"/>
    <dgm:cxn modelId="{F1517FC8-2889-4663-81DF-804AEE20F81F}" type="presParOf" srcId="{BB669E3E-3C76-4400-9C05-F7ED4426E003}" destId="{9A2F62A8-92C2-4A9D-95A1-FA97E81477A1}" srcOrd="1" destOrd="0" presId="urn:microsoft.com/office/officeart/2005/8/layout/orgChart1"/>
    <dgm:cxn modelId="{B3EE0A98-F6B3-4E9B-B353-8A330C595848}" type="presParOf" srcId="{49E2D53F-F373-42DB-8088-5E7AE4A70FB3}" destId="{C74283C6-402C-4A2E-84F4-40A28EA3889D}" srcOrd="1" destOrd="0" presId="urn:microsoft.com/office/officeart/2005/8/layout/orgChart1"/>
    <dgm:cxn modelId="{4C5BB095-57B0-4A96-8E2A-DE7089805EF5}" type="presParOf" srcId="{49E2D53F-F373-42DB-8088-5E7AE4A70FB3}" destId="{DEC079F2-C20F-4A03-8A01-E0171852C2A6}" srcOrd="2" destOrd="0" presId="urn:microsoft.com/office/officeart/2005/8/layout/orgChart1"/>
    <dgm:cxn modelId="{F7430B1A-57B0-4E1D-BB39-22D9607AA0AC}" type="presParOf" srcId="{D58EAA13-D449-4BBB-8B34-8543F90B4C74}" destId="{BF81AC5F-1561-4896-8445-0B785D4865E0}" srcOrd="4" destOrd="0" presId="urn:microsoft.com/office/officeart/2005/8/layout/orgChart1"/>
    <dgm:cxn modelId="{2B577F3A-E907-4642-8A76-790044D73CF7}" type="presParOf" srcId="{D58EAA13-D449-4BBB-8B34-8543F90B4C74}" destId="{17186C9B-ADD9-42A7-9BC9-16A2DB4F94FC}" srcOrd="5" destOrd="0" presId="urn:microsoft.com/office/officeart/2005/8/layout/orgChart1"/>
    <dgm:cxn modelId="{C46ECDFC-828B-4421-A041-571AF395B2D0}" type="presParOf" srcId="{17186C9B-ADD9-42A7-9BC9-16A2DB4F94FC}" destId="{28E90286-E4BE-4B57-96DD-B8DF92344F8D}" srcOrd="0" destOrd="0" presId="urn:microsoft.com/office/officeart/2005/8/layout/orgChart1"/>
    <dgm:cxn modelId="{B6187AD8-C16D-465C-A11A-171D2B5600AC}" type="presParOf" srcId="{28E90286-E4BE-4B57-96DD-B8DF92344F8D}" destId="{90B933A4-C6D5-4CF6-BF53-B078FF75C2A4}" srcOrd="0" destOrd="0" presId="urn:microsoft.com/office/officeart/2005/8/layout/orgChart1"/>
    <dgm:cxn modelId="{197D33E5-4A9A-48BF-9B48-BC3EF018C56B}" type="presParOf" srcId="{28E90286-E4BE-4B57-96DD-B8DF92344F8D}" destId="{3F18A3EE-15CB-4051-8B9F-B837543863BB}" srcOrd="1" destOrd="0" presId="urn:microsoft.com/office/officeart/2005/8/layout/orgChart1"/>
    <dgm:cxn modelId="{D96BBE0E-027C-4456-8424-4958F51CAD05}" type="presParOf" srcId="{17186C9B-ADD9-42A7-9BC9-16A2DB4F94FC}" destId="{AA259E4A-074B-4A0F-A990-53D68141DA3F}" srcOrd="1" destOrd="0" presId="urn:microsoft.com/office/officeart/2005/8/layout/orgChart1"/>
    <dgm:cxn modelId="{C17EA0F2-052B-4AE9-8461-1FBC2E8D58E2}" type="presParOf" srcId="{17186C9B-ADD9-42A7-9BC9-16A2DB4F94FC}" destId="{B08D8DA5-080D-4E90-B7A2-7DB5401A1E85}" srcOrd="2" destOrd="0" presId="urn:microsoft.com/office/officeart/2005/8/layout/orgChart1"/>
    <dgm:cxn modelId="{05403701-A019-4991-BC88-1159E0FDD585}" type="presParOf" srcId="{25A59F42-BB18-42B8-B26B-AE3975251D39}" destId="{439BA499-AFAC-480D-9CED-FC2434123D82}"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68F2E39-4F42-4EAF-AFD7-59CC7DFC27C2}" type="doc">
      <dgm:prSet loTypeId="urn:microsoft.com/office/officeart/2005/8/layout/orgChart1" loCatId="hierarchy" qsTypeId="urn:microsoft.com/office/officeart/2005/8/quickstyle/3d5" qsCatId="3D" csTypeId="urn:microsoft.com/office/officeart/2005/8/colors/accent1_5" csCatId="accent1" phldr="1"/>
      <dgm:spPr/>
      <dgm:t>
        <a:bodyPr/>
        <a:lstStyle/>
        <a:p>
          <a:endParaRPr lang="en-US"/>
        </a:p>
      </dgm:t>
    </dgm:pt>
    <dgm:pt modelId="{AEB22F3B-109D-489C-8A9E-7703846BA827}">
      <dgm:prSet phldrT="[Text]"/>
      <dgm:spPr/>
      <dgm:t>
        <a:bodyPr/>
        <a:lstStyle/>
        <a:p>
          <a:r>
            <a:rPr lang="en-US" smtClean="0">
              <a:latin typeface="Segoe UI"/>
              <a:ea typeface="+mn-ea"/>
              <a:cs typeface="+mn-cs"/>
            </a:rPr>
            <a:t>Business Continuity Planning</a:t>
          </a:r>
          <a:endParaRPr lang="en-US" dirty="0"/>
        </a:p>
      </dgm:t>
    </dgm:pt>
    <dgm:pt modelId="{BDD3C29E-767B-4127-980D-0C6287CFAD7A}" type="parTrans" cxnId="{6CDEED80-74A9-4213-84F1-1AA3ADD81085}">
      <dgm:prSet/>
      <dgm:spPr/>
      <dgm:t>
        <a:bodyPr/>
        <a:lstStyle/>
        <a:p>
          <a:endParaRPr lang="en-US"/>
        </a:p>
      </dgm:t>
    </dgm:pt>
    <dgm:pt modelId="{AAADBB54-1739-4760-BFA9-745442E4D1E8}" type="sibTrans" cxnId="{6CDEED80-74A9-4213-84F1-1AA3ADD81085}">
      <dgm:prSet/>
      <dgm:spPr/>
      <dgm:t>
        <a:bodyPr/>
        <a:lstStyle/>
        <a:p>
          <a:endParaRPr lang="en-US"/>
        </a:p>
      </dgm:t>
    </dgm:pt>
    <dgm:pt modelId="{3FD9B554-6EE0-49D5-92AA-8016AF94074F}">
      <dgm:prSet phldrT="[Text]"/>
      <dgm:spPr/>
      <dgm:t>
        <a:bodyPr/>
        <a:lstStyle/>
        <a:p>
          <a:r>
            <a:rPr lang="en-US" smtClean="0">
              <a:latin typeface="Segoe UI"/>
              <a:ea typeface="+mn-ea"/>
              <a:cs typeface="+mn-cs"/>
            </a:rPr>
            <a:t>Incident Response</a:t>
          </a:r>
          <a:endParaRPr lang="en-US" dirty="0"/>
        </a:p>
      </dgm:t>
    </dgm:pt>
    <dgm:pt modelId="{1C6609D6-0705-474E-8450-B50B5145B541}" type="parTrans" cxnId="{2FFD0D89-0178-4CCB-924C-0966F5EAFAF1}">
      <dgm:prSet/>
      <dgm:spPr/>
      <dgm:t>
        <a:bodyPr/>
        <a:lstStyle/>
        <a:p>
          <a:endParaRPr lang="en-US"/>
        </a:p>
      </dgm:t>
    </dgm:pt>
    <dgm:pt modelId="{6D548126-AF68-4BB5-BA5D-936FF7E4EC29}" type="sibTrans" cxnId="{2FFD0D89-0178-4CCB-924C-0966F5EAFAF1}">
      <dgm:prSet/>
      <dgm:spPr/>
      <dgm:t>
        <a:bodyPr/>
        <a:lstStyle/>
        <a:p>
          <a:endParaRPr lang="en-US"/>
        </a:p>
      </dgm:t>
    </dgm:pt>
    <dgm:pt modelId="{91269884-0E75-45D6-9B19-5F632EAC357D}">
      <dgm:prSet phldrT="[Text]"/>
      <dgm:spPr/>
      <dgm:t>
        <a:bodyPr/>
        <a:lstStyle/>
        <a:p>
          <a:r>
            <a:rPr lang="en-US" dirty="0" smtClean="0">
              <a:latin typeface="Segoe UI"/>
              <a:ea typeface="+mn-ea"/>
              <a:cs typeface="+mn-cs"/>
            </a:rPr>
            <a:t>Disaster Recovery</a:t>
          </a:r>
          <a:endParaRPr lang="en-US" dirty="0"/>
        </a:p>
      </dgm:t>
    </dgm:pt>
    <dgm:pt modelId="{F4AB3897-8B27-44F5-A043-99836D97FBEB}" type="parTrans" cxnId="{E0A5ED3E-574C-48CA-8194-3E26C44D0E57}">
      <dgm:prSet/>
      <dgm:spPr/>
      <dgm:t>
        <a:bodyPr/>
        <a:lstStyle/>
        <a:p>
          <a:endParaRPr lang="en-US"/>
        </a:p>
      </dgm:t>
    </dgm:pt>
    <dgm:pt modelId="{6817A907-1463-49DD-B8DC-382C9D5C34F8}" type="sibTrans" cxnId="{E0A5ED3E-574C-48CA-8194-3E26C44D0E57}">
      <dgm:prSet/>
      <dgm:spPr/>
      <dgm:t>
        <a:bodyPr/>
        <a:lstStyle/>
        <a:p>
          <a:endParaRPr lang="en-US"/>
        </a:p>
      </dgm:t>
    </dgm:pt>
    <dgm:pt modelId="{0E07A2BB-1D51-4640-9C9B-D54A58F8C256}">
      <dgm:prSet phldrT="[Text]"/>
      <dgm:spPr/>
      <dgm:t>
        <a:bodyPr/>
        <a:lstStyle/>
        <a:p>
          <a:r>
            <a:rPr lang="en-US" smtClean="0">
              <a:latin typeface="Segoe UI"/>
              <a:ea typeface="+mn-ea"/>
              <a:cs typeface="+mn-cs"/>
            </a:rPr>
            <a:t>Application Lifecycle</a:t>
          </a:r>
          <a:endParaRPr lang="en-US" dirty="0"/>
        </a:p>
      </dgm:t>
    </dgm:pt>
    <dgm:pt modelId="{A72987C4-329A-4C1F-B6F8-E8770A1E6F9E}" type="parTrans" cxnId="{A18C01E7-022F-40A1-AB43-48A0F1991EE1}">
      <dgm:prSet/>
      <dgm:spPr/>
      <dgm:t>
        <a:bodyPr/>
        <a:lstStyle/>
        <a:p>
          <a:endParaRPr lang="en-US"/>
        </a:p>
      </dgm:t>
    </dgm:pt>
    <dgm:pt modelId="{6071CED7-1A34-4165-9D37-FB3842DFF634}" type="sibTrans" cxnId="{A18C01E7-022F-40A1-AB43-48A0F1991EE1}">
      <dgm:prSet/>
      <dgm:spPr/>
      <dgm:t>
        <a:bodyPr/>
        <a:lstStyle/>
        <a:p>
          <a:endParaRPr lang="en-US"/>
        </a:p>
      </dgm:t>
    </dgm:pt>
    <dgm:pt modelId="{B9F2645E-BC98-428F-AAEF-6B0812E004BC}" type="pres">
      <dgm:prSet presAssocID="{568F2E39-4F42-4EAF-AFD7-59CC7DFC27C2}" presName="hierChild1" presStyleCnt="0">
        <dgm:presLayoutVars>
          <dgm:orgChart val="1"/>
          <dgm:chPref val="1"/>
          <dgm:dir/>
          <dgm:animOne val="branch"/>
          <dgm:animLvl val="lvl"/>
          <dgm:resizeHandles/>
        </dgm:presLayoutVars>
      </dgm:prSet>
      <dgm:spPr/>
      <dgm:t>
        <a:bodyPr/>
        <a:lstStyle/>
        <a:p>
          <a:endParaRPr lang="en-US"/>
        </a:p>
      </dgm:t>
    </dgm:pt>
    <dgm:pt modelId="{25A59F42-BB18-42B8-B26B-AE3975251D39}" type="pres">
      <dgm:prSet presAssocID="{AEB22F3B-109D-489C-8A9E-7703846BA827}" presName="hierRoot1" presStyleCnt="0">
        <dgm:presLayoutVars>
          <dgm:hierBranch val="init"/>
        </dgm:presLayoutVars>
      </dgm:prSet>
      <dgm:spPr/>
    </dgm:pt>
    <dgm:pt modelId="{A97D6A99-0BDA-463E-9978-263EB0E5C65E}" type="pres">
      <dgm:prSet presAssocID="{AEB22F3B-109D-489C-8A9E-7703846BA827}" presName="rootComposite1" presStyleCnt="0"/>
      <dgm:spPr/>
    </dgm:pt>
    <dgm:pt modelId="{E8193C6D-BDD9-488D-9FF2-622EE464CEE4}" type="pres">
      <dgm:prSet presAssocID="{AEB22F3B-109D-489C-8A9E-7703846BA827}" presName="rootText1" presStyleLbl="node0" presStyleIdx="0" presStyleCnt="1">
        <dgm:presLayoutVars>
          <dgm:chPref val="3"/>
        </dgm:presLayoutVars>
      </dgm:prSet>
      <dgm:spPr/>
      <dgm:t>
        <a:bodyPr/>
        <a:lstStyle/>
        <a:p>
          <a:endParaRPr lang="en-US"/>
        </a:p>
      </dgm:t>
    </dgm:pt>
    <dgm:pt modelId="{69D6DB7D-CE1E-4773-8A21-5D5C9E72851E}" type="pres">
      <dgm:prSet presAssocID="{AEB22F3B-109D-489C-8A9E-7703846BA827}" presName="rootConnector1" presStyleLbl="node1" presStyleIdx="0" presStyleCnt="0"/>
      <dgm:spPr/>
      <dgm:t>
        <a:bodyPr/>
        <a:lstStyle/>
        <a:p>
          <a:endParaRPr lang="en-US"/>
        </a:p>
      </dgm:t>
    </dgm:pt>
    <dgm:pt modelId="{D58EAA13-D449-4BBB-8B34-8543F90B4C74}" type="pres">
      <dgm:prSet presAssocID="{AEB22F3B-109D-489C-8A9E-7703846BA827}" presName="hierChild2" presStyleCnt="0"/>
      <dgm:spPr/>
    </dgm:pt>
    <dgm:pt modelId="{0F5D5AFD-C1DC-41B5-8EFC-84AECAFDA335}" type="pres">
      <dgm:prSet presAssocID="{1C6609D6-0705-474E-8450-B50B5145B541}" presName="Name37" presStyleLbl="parChTrans1D2" presStyleIdx="0" presStyleCnt="3"/>
      <dgm:spPr/>
      <dgm:t>
        <a:bodyPr/>
        <a:lstStyle/>
        <a:p>
          <a:endParaRPr lang="en-US"/>
        </a:p>
      </dgm:t>
    </dgm:pt>
    <dgm:pt modelId="{52CCC800-5266-4601-83DF-CC431570165D}" type="pres">
      <dgm:prSet presAssocID="{3FD9B554-6EE0-49D5-92AA-8016AF94074F}" presName="hierRoot2" presStyleCnt="0">
        <dgm:presLayoutVars>
          <dgm:hierBranch val="init"/>
        </dgm:presLayoutVars>
      </dgm:prSet>
      <dgm:spPr/>
    </dgm:pt>
    <dgm:pt modelId="{295D85F9-3AC4-4CF3-926A-79B548C1C35B}" type="pres">
      <dgm:prSet presAssocID="{3FD9B554-6EE0-49D5-92AA-8016AF94074F}" presName="rootComposite" presStyleCnt="0"/>
      <dgm:spPr/>
    </dgm:pt>
    <dgm:pt modelId="{3C5398A8-AE90-434A-BC3B-A7FFC3F69100}" type="pres">
      <dgm:prSet presAssocID="{3FD9B554-6EE0-49D5-92AA-8016AF94074F}" presName="rootText" presStyleLbl="node2" presStyleIdx="0" presStyleCnt="3">
        <dgm:presLayoutVars>
          <dgm:chPref val="3"/>
        </dgm:presLayoutVars>
      </dgm:prSet>
      <dgm:spPr/>
      <dgm:t>
        <a:bodyPr/>
        <a:lstStyle/>
        <a:p>
          <a:endParaRPr lang="en-US"/>
        </a:p>
      </dgm:t>
    </dgm:pt>
    <dgm:pt modelId="{2024A94C-3E79-42F2-BBB5-3AE775A95F3D}" type="pres">
      <dgm:prSet presAssocID="{3FD9B554-6EE0-49D5-92AA-8016AF94074F}" presName="rootConnector" presStyleLbl="node2" presStyleIdx="0" presStyleCnt="3"/>
      <dgm:spPr/>
      <dgm:t>
        <a:bodyPr/>
        <a:lstStyle/>
        <a:p>
          <a:endParaRPr lang="en-US"/>
        </a:p>
      </dgm:t>
    </dgm:pt>
    <dgm:pt modelId="{99507A3C-2F4E-4833-98AF-F1C48B81EA41}" type="pres">
      <dgm:prSet presAssocID="{3FD9B554-6EE0-49D5-92AA-8016AF94074F}" presName="hierChild4" presStyleCnt="0"/>
      <dgm:spPr/>
    </dgm:pt>
    <dgm:pt modelId="{A13DE3FB-5F8D-4E9D-A7D7-191B89F19ACB}" type="pres">
      <dgm:prSet presAssocID="{3FD9B554-6EE0-49D5-92AA-8016AF94074F}" presName="hierChild5" presStyleCnt="0"/>
      <dgm:spPr/>
    </dgm:pt>
    <dgm:pt modelId="{6CD3DEB5-FA6E-4322-8905-D060672AE29E}" type="pres">
      <dgm:prSet presAssocID="{F4AB3897-8B27-44F5-A043-99836D97FBEB}" presName="Name37" presStyleLbl="parChTrans1D2" presStyleIdx="1" presStyleCnt="3"/>
      <dgm:spPr/>
      <dgm:t>
        <a:bodyPr/>
        <a:lstStyle/>
        <a:p>
          <a:endParaRPr lang="en-US"/>
        </a:p>
      </dgm:t>
    </dgm:pt>
    <dgm:pt modelId="{49E2D53F-F373-42DB-8088-5E7AE4A70FB3}" type="pres">
      <dgm:prSet presAssocID="{91269884-0E75-45D6-9B19-5F632EAC357D}" presName="hierRoot2" presStyleCnt="0">
        <dgm:presLayoutVars>
          <dgm:hierBranch val="init"/>
        </dgm:presLayoutVars>
      </dgm:prSet>
      <dgm:spPr/>
    </dgm:pt>
    <dgm:pt modelId="{BB669E3E-3C76-4400-9C05-F7ED4426E003}" type="pres">
      <dgm:prSet presAssocID="{91269884-0E75-45D6-9B19-5F632EAC357D}" presName="rootComposite" presStyleCnt="0"/>
      <dgm:spPr/>
    </dgm:pt>
    <dgm:pt modelId="{DCC1EE4A-4CB7-4D31-82A1-8206A2013E09}" type="pres">
      <dgm:prSet presAssocID="{91269884-0E75-45D6-9B19-5F632EAC357D}" presName="rootText" presStyleLbl="node2" presStyleIdx="1" presStyleCnt="3">
        <dgm:presLayoutVars>
          <dgm:chPref val="3"/>
        </dgm:presLayoutVars>
      </dgm:prSet>
      <dgm:spPr/>
      <dgm:t>
        <a:bodyPr/>
        <a:lstStyle/>
        <a:p>
          <a:endParaRPr lang="en-US"/>
        </a:p>
      </dgm:t>
    </dgm:pt>
    <dgm:pt modelId="{9A2F62A8-92C2-4A9D-95A1-FA97E81477A1}" type="pres">
      <dgm:prSet presAssocID="{91269884-0E75-45D6-9B19-5F632EAC357D}" presName="rootConnector" presStyleLbl="node2" presStyleIdx="1" presStyleCnt="3"/>
      <dgm:spPr/>
      <dgm:t>
        <a:bodyPr/>
        <a:lstStyle/>
        <a:p>
          <a:endParaRPr lang="en-US"/>
        </a:p>
      </dgm:t>
    </dgm:pt>
    <dgm:pt modelId="{C74283C6-402C-4A2E-84F4-40A28EA3889D}" type="pres">
      <dgm:prSet presAssocID="{91269884-0E75-45D6-9B19-5F632EAC357D}" presName="hierChild4" presStyleCnt="0"/>
      <dgm:spPr/>
    </dgm:pt>
    <dgm:pt modelId="{DEC079F2-C20F-4A03-8A01-E0171852C2A6}" type="pres">
      <dgm:prSet presAssocID="{91269884-0E75-45D6-9B19-5F632EAC357D}" presName="hierChild5" presStyleCnt="0"/>
      <dgm:spPr/>
    </dgm:pt>
    <dgm:pt modelId="{BF81AC5F-1561-4896-8445-0B785D4865E0}" type="pres">
      <dgm:prSet presAssocID="{A72987C4-329A-4C1F-B6F8-E8770A1E6F9E}" presName="Name37" presStyleLbl="parChTrans1D2" presStyleIdx="2" presStyleCnt="3"/>
      <dgm:spPr/>
      <dgm:t>
        <a:bodyPr/>
        <a:lstStyle/>
        <a:p>
          <a:endParaRPr lang="en-US"/>
        </a:p>
      </dgm:t>
    </dgm:pt>
    <dgm:pt modelId="{17186C9B-ADD9-42A7-9BC9-16A2DB4F94FC}" type="pres">
      <dgm:prSet presAssocID="{0E07A2BB-1D51-4640-9C9B-D54A58F8C256}" presName="hierRoot2" presStyleCnt="0">
        <dgm:presLayoutVars>
          <dgm:hierBranch val="init"/>
        </dgm:presLayoutVars>
      </dgm:prSet>
      <dgm:spPr/>
    </dgm:pt>
    <dgm:pt modelId="{28E90286-E4BE-4B57-96DD-B8DF92344F8D}" type="pres">
      <dgm:prSet presAssocID="{0E07A2BB-1D51-4640-9C9B-D54A58F8C256}" presName="rootComposite" presStyleCnt="0"/>
      <dgm:spPr/>
    </dgm:pt>
    <dgm:pt modelId="{90B933A4-C6D5-4CF6-BF53-B078FF75C2A4}" type="pres">
      <dgm:prSet presAssocID="{0E07A2BB-1D51-4640-9C9B-D54A58F8C256}" presName="rootText" presStyleLbl="node2" presStyleIdx="2" presStyleCnt="3">
        <dgm:presLayoutVars>
          <dgm:chPref val="3"/>
        </dgm:presLayoutVars>
      </dgm:prSet>
      <dgm:spPr/>
      <dgm:t>
        <a:bodyPr/>
        <a:lstStyle/>
        <a:p>
          <a:endParaRPr lang="en-US"/>
        </a:p>
      </dgm:t>
    </dgm:pt>
    <dgm:pt modelId="{3F18A3EE-15CB-4051-8B9F-B837543863BB}" type="pres">
      <dgm:prSet presAssocID="{0E07A2BB-1D51-4640-9C9B-D54A58F8C256}" presName="rootConnector" presStyleLbl="node2" presStyleIdx="2" presStyleCnt="3"/>
      <dgm:spPr/>
      <dgm:t>
        <a:bodyPr/>
        <a:lstStyle/>
        <a:p>
          <a:endParaRPr lang="en-US"/>
        </a:p>
      </dgm:t>
    </dgm:pt>
    <dgm:pt modelId="{AA259E4A-074B-4A0F-A990-53D68141DA3F}" type="pres">
      <dgm:prSet presAssocID="{0E07A2BB-1D51-4640-9C9B-D54A58F8C256}" presName="hierChild4" presStyleCnt="0"/>
      <dgm:spPr/>
    </dgm:pt>
    <dgm:pt modelId="{B08D8DA5-080D-4E90-B7A2-7DB5401A1E85}" type="pres">
      <dgm:prSet presAssocID="{0E07A2BB-1D51-4640-9C9B-D54A58F8C256}" presName="hierChild5" presStyleCnt="0"/>
      <dgm:spPr/>
    </dgm:pt>
    <dgm:pt modelId="{439BA499-AFAC-480D-9CED-FC2434123D82}" type="pres">
      <dgm:prSet presAssocID="{AEB22F3B-109D-489C-8A9E-7703846BA827}" presName="hierChild3" presStyleCnt="0"/>
      <dgm:spPr/>
    </dgm:pt>
  </dgm:ptLst>
  <dgm:cxnLst>
    <dgm:cxn modelId="{73FDBF20-D35B-4452-9675-B948062F20F9}" type="presOf" srcId="{F4AB3897-8B27-44F5-A043-99836D97FBEB}" destId="{6CD3DEB5-FA6E-4322-8905-D060672AE29E}" srcOrd="0" destOrd="0" presId="urn:microsoft.com/office/officeart/2005/8/layout/orgChart1"/>
    <dgm:cxn modelId="{906AC736-46CA-4C46-8DFE-C36E52BC4158}" type="presOf" srcId="{91269884-0E75-45D6-9B19-5F632EAC357D}" destId="{9A2F62A8-92C2-4A9D-95A1-FA97E81477A1}" srcOrd="1" destOrd="0" presId="urn:microsoft.com/office/officeart/2005/8/layout/orgChart1"/>
    <dgm:cxn modelId="{E0A5ED3E-574C-48CA-8194-3E26C44D0E57}" srcId="{AEB22F3B-109D-489C-8A9E-7703846BA827}" destId="{91269884-0E75-45D6-9B19-5F632EAC357D}" srcOrd="1" destOrd="0" parTransId="{F4AB3897-8B27-44F5-A043-99836D97FBEB}" sibTransId="{6817A907-1463-49DD-B8DC-382C9D5C34F8}"/>
    <dgm:cxn modelId="{393770D6-C6CD-4BC3-8C13-4C27B29E7224}" type="presOf" srcId="{AEB22F3B-109D-489C-8A9E-7703846BA827}" destId="{69D6DB7D-CE1E-4773-8A21-5D5C9E72851E}" srcOrd="1" destOrd="0" presId="urn:microsoft.com/office/officeart/2005/8/layout/orgChart1"/>
    <dgm:cxn modelId="{2FFD0D89-0178-4CCB-924C-0966F5EAFAF1}" srcId="{AEB22F3B-109D-489C-8A9E-7703846BA827}" destId="{3FD9B554-6EE0-49D5-92AA-8016AF94074F}" srcOrd="0" destOrd="0" parTransId="{1C6609D6-0705-474E-8450-B50B5145B541}" sibTransId="{6D548126-AF68-4BB5-BA5D-936FF7E4EC29}"/>
    <dgm:cxn modelId="{A18C01E7-022F-40A1-AB43-48A0F1991EE1}" srcId="{AEB22F3B-109D-489C-8A9E-7703846BA827}" destId="{0E07A2BB-1D51-4640-9C9B-D54A58F8C256}" srcOrd="2" destOrd="0" parTransId="{A72987C4-329A-4C1F-B6F8-E8770A1E6F9E}" sibTransId="{6071CED7-1A34-4165-9D37-FB3842DFF634}"/>
    <dgm:cxn modelId="{95B3C6A0-E221-4B65-A1AE-4868135EC227}" type="presOf" srcId="{0E07A2BB-1D51-4640-9C9B-D54A58F8C256}" destId="{3F18A3EE-15CB-4051-8B9F-B837543863BB}" srcOrd="1" destOrd="0" presId="urn:microsoft.com/office/officeart/2005/8/layout/orgChart1"/>
    <dgm:cxn modelId="{88BB4DD6-2177-4FBA-9503-CC01706B2ACC}" type="presOf" srcId="{0E07A2BB-1D51-4640-9C9B-D54A58F8C256}" destId="{90B933A4-C6D5-4CF6-BF53-B078FF75C2A4}" srcOrd="0" destOrd="0" presId="urn:microsoft.com/office/officeart/2005/8/layout/orgChart1"/>
    <dgm:cxn modelId="{6CDEED80-74A9-4213-84F1-1AA3ADD81085}" srcId="{568F2E39-4F42-4EAF-AFD7-59CC7DFC27C2}" destId="{AEB22F3B-109D-489C-8A9E-7703846BA827}" srcOrd="0" destOrd="0" parTransId="{BDD3C29E-767B-4127-980D-0C6287CFAD7A}" sibTransId="{AAADBB54-1739-4760-BFA9-745442E4D1E8}"/>
    <dgm:cxn modelId="{146250D0-8B7C-4E56-8FD7-5CBC076D5DA7}" type="presOf" srcId="{3FD9B554-6EE0-49D5-92AA-8016AF94074F}" destId="{2024A94C-3E79-42F2-BBB5-3AE775A95F3D}" srcOrd="1" destOrd="0" presId="urn:microsoft.com/office/officeart/2005/8/layout/orgChart1"/>
    <dgm:cxn modelId="{115564C1-D250-47D3-9019-B215DE74097C}" type="presOf" srcId="{1C6609D6-0705-474E-8450-B50B5145B541}" destId="{0F5D5AFD-C1DC-41B5-8EFC-84AECAFDA335}" srcOrd="0" destOrd="0" presId="urn:microsoft.com/office/officeart/2005/8/layout/orgChart1"/>
    <dgm:cxn modelId="{431C133C-692D-46A5-BC17-847C5D58DA12}" type="presOf" srcId="{A72987C4-329A-4C1F-B6F8-E8770A1E6F9E}" destId="{BF81AC5F-1561-4896-8445-0B785D4865E0}" srcOrd="0" destOrd="0" presId="urn:microsoft.com/office/officeart/2005/8/layout/orgChart1"/>
    <dgm:cxn modelId="{A6EC6FA2-A9D4-40FB-B293-D543F9D5D2B3}" type="presOf" srcId="{3FD9B554-6EE0-49D5-92AA-8016AF94074F}" destId="{3C5398A8-AE90-434A-BC3B-A7FFC3F69100}" srcOrd="0" destOrd="0" presId="urn:microsoft.com/office/officeart/2005/8/layout/orgChart1"/>
    <dgm:cxn modelId="{E9645270-4D52-4222-B084-80E9B42BE9BC}" type="presOf" srcId="{568F2E39-4F42-4EAF-AFD7-59CC7DFC27C2}" destId="{B9F2645E-BC98-428F-AAEF-6B0812E004BC}" srcOrd="0" destOrd="0" presId="urn:microsoft.com/office/officeart/2005/8/layout/orgChart1"/>
    <dgm:cxn modelId="{C983470E-8627-4B3D-8512-D57D5CC8CAE6}" type="presOf" srcId="{AEB22F3B-109D-489C-8A9E-7703846BA827}" destId="{E8193C6D-BDD9-488D-9FF2-622EE464CEE4}" srcOrd="0" destOrd="0" presId="urn:microsoft.com/office/officeart/2005/8/layout/orgChart1"/>
    <dgm:cxn modelId="{B014DD01-69F3-4347-B4B5-85CF86755647}" type="presOf" srcId="{91269884-0E75-45D6-9B19-5F632EAC357D}" destId="{DCC1EE4A-4CB7-4D31-82A1-8206A2013E09}" srcOrd="0" destOrd="0" presId="urn:microsoft.com/office/officeart/2005/8/layout/orgChart1"/>
    <dgm:cxn modelId="{1A8276E8-DD12-4AD3-83AD-87787EC2FA2E}" type="presParOf" srcId="{B9F2645E-BC98-428F-AAEF-6B0812E004BC}" destId="{25A59F42-BB18-42B8-B26B-AE3975251D39}" srcOrd="0" destOrd="0" presId="urn:microsoft.com/office/officeart/2005/8/layout/orgChart1"/>
    <dgm:cxn modelId="{6C02D042-CB58-4853-8E10-80AA348A3239}" type="presParOf" srcId="{25A59F42-BB18-42B8-B26B-AE3975251D39}" destId="{A97D6A99-0BDA-463E-9978-263EB0E5C65E}" srcOrd="0" destOrd="0" presId="urn:microsoft.com/office/officeart/2005/8/layout/orgChart1"/>
    <dgm:cxn modelId="{FD3A021B-9C56-4C70-9AED-3C975431481C}" type="presParOf" srcId="{A97D6A99-0BDA-463E-9978-263EB0E5C65E}" destId="{E8193C6D-BDD9-488D-9FF2-622EE464CEE4}" srcOrd="0" destOrd="0" presId="urn:microsoft.com/office/officeart/2005/8/layout/orgChart1"/>
    <dgm:cxn modelId="{52648002-B4EB-4633-A4F4-20C9C8E3F37B}" type="presParOf" srcId="{A97D6A99-0BDA-463E-9978-263EB0E5C65E}" destId="{69D6DB7D-CE1E-4773-8A21-5D5C9E72851E}" srcOrd="1" destOrd="0" presId="urn:microsoft.com/office/officeart/2005/8/layout/orgChart1"/>
    <dgm:cxn modelId="{E505C0A5-47AA-400D-BBFB-E1774572DB6E}" type="presParOf" srcId="{25A59F42-BB18-42B8-B26B-AE3975251D39}" destId="{D58EAA13-D449-4BBB-8B34-8543F90B4C74}" srcOrd="1" destOrd="0" presId="urn:microsoft.com/office/officeart/2005/8/layout/orgChart1"/>
    <dgm:cxn modelId="{29855B5A-290E-4EC4-A21B-15955D889182}" type="presParOf" srcId="{D58EAA13-D449-4BBB-8B34-8543F90B4C74}" destId="{0F5D5AFD-C1DC-41B5-8EFC-84AECAFDA335}" srcOrd="0" destOrd="0" presId="urn:microsoft.com/office/officeart/2005/8/layout/orgChart1"/>
    <dgm:cxn modelId="{B52F35CA-AB74-4A56-B73A-C217D0CB319C}" type="presParOf" srcId="{D58EAA13-D449-4BBB-8B34-8543F90B4C74}" destId="{52CCC800-5266-4601-83DF-CC431570165D}" srcOrd="1" destOrd="0" presId="urn:microsoft.com/office/officeart/2005/8/layout/orgChart1"/>
    <dgm:cxn modelId="{F6972691-B59A-49CF-85C9-68378BD604A3}" type="presParOf" srcId="{52CCC800-5266-4601-83DF-CC431570165D}" destId="{295D85F9-3AC4-4CF3-926A-79B548C1C35B}" srcOrd="0" destOrd="0" presId="urn:microsoft.com/office/officeart/2005/8/layout/orgChart1"/>
    <dgm:cxn modelId="{574F7819-69DE-48C8-B8A9-7C301423E933}" type="presParOf" srcId="{295D85F9-3AC4-4CF3-926A-79B548C1C35B}" destId="{3C5398A8-AE90-434A-BC3B-A7FFC3F69100}" srcOrd="0" destOrd="0" presId="urn:microsoft.com/office/officeart/2005/8/layout/orgChart1"/>
    <dgm:cxn modelId="{7C3B699A-9A42-4123-AF48-D793BF75564A}" type="presParOf" srcId="{295D85F9-3AC4-4CF3-926A-79B548C1C35B}" destId="{2024A94C-3E79-42F2-BBB5-3AE775A95F3D}" srcOrd="1" destOrd="0" presId="urn:microsoft.com/office/officeart/2005/8/layout/orgChart1"/>
    <dgm:cxn modelId="{E01F0964-9DFB-492E-B4A4-4CB49AD76A9E}" type="presParOf" srcId="{52CCC800-5266-4601-83DF-CC431570165D}" destId="{99507A3C-2F4E-4833-98AF-F1C48B81EA41}" srcOrd="1" destOrd="0" presId="urn:microsoft.com/office/officeart/2005/8/layout/orgChart1"/>
    <dgm:cxn modelId="{D2F92BB5-5AF4-411E-A71B-5A31C98F0743}" type="presParOf" srcId="{52CCC800-5266-4601-83DF-CC431570165D}" destId="{A13DE3FB-5F8D-4E9D-A7D7-191B89F19ACB}" srcOrd="2" destOrd="0" presId="urn:microsoft.com/office/officeart/2005/8/layout/orgChart1"/>
    <dgm:cxn modelId="{FC448771-3C31-43AE-9620-5654EE9D6FA5}" type="presParOf" srcId="{D58EAA13-D449-4BBB-8B34-8543F90B4C74}" destId="{6CD3DEB5-FA6E-4322-8905-D060672AE29E}" srcOrd="2" destOrd="0" presId="urn:microsoft.com/office/officeart/2005/8/layout/orgChart1"/>
    <dgm:cxn modelId="{9CC453D3-0BC7-46E5-9159-24301F20E92C}" type="presParOf" srcId="{D58EAA13-D449-4BBB-8B34-8543F90B4C74}" destId="{49E2D53F-F373-42DB-8088-5E7AE4A70FB3}" srcOrd="3" destOrd="0" presId="urn:microsoft.com/office/officeart/2005/8/layout/orgChart1"/>
    <dgm:cxn modelId="{488922DD-2100-4054-8626-144BAD14ABB3}" type="presParOf" srcId="{49E2D53F-F373-42DB-8088-5E7AE4A70FB3}" destId="{BB669E3E-3C76-4400-9C05-F7ED4426E003}" srcOrd="0" destOrd="0" presId="urn:microsoft.com/office/officeart/2005/8/layout/orgChart1"/>
    <dgm:cxn modelId="{A322FA21-7152-434C-9481-DFEFFD16908A}" type="presParOf" srcId="{BB669E3E-3C76-4400-9C05-F7ED4426E003}" destId="{DCC1EE4A-4CB7-4D31-82A1-8206A2013E09}" srcOrd="0" destOrd="0" presId="urn:microsoft.com/office/officeart/2005/8/layout/orgChart1"/>
    <dgm:cxn modelId="{13EEF301-A767-4196-ADC4-FF33DC78B651}" type="presParOf" srcId="{BB669E3E-3C76-4400-9C05-F7ED4426E003}" destId="{9A2F62A8-92C2-4A9D-95A1-FA97E81477A1}" srcOrd="1" destOrd="0" presId="urn:microsoft.com/office/officeart/2005/8/layout/orgChart1"/>
    <dgm:cxn modelId="{E5FAB6ED-EE46-4FAF-BC6A-313AE05FA9E1}" type="presParOf" srcId="{49E2D53F-F373-42DB-8088-5E7AE4A70FB3}" destId="{C74283C6-402C-4A2E-84F4-40A28EA3889D}" srcOrd="1" destOrd="0" presId="urn:microsoft.com/office/officeart/2005/8/layout/orgChart1"/>
    <dgm:cxn modelId="{04D9C2A6-00DA-4796-A01F-E4043F3B2775}" type="presParOf" srcId="{49E2D53F-F373-42DB-8088-5E7AE4A70FB3}" destId="{DEC079F2-C20F-4A03-8A01-E0171852C2A6}" srcOrd="2" destOrd="0" presId="urn:microsoft.com/office/officeart/2005/8/layout/orgChart1"/>
    <dgm:cxn modelId="{1ED1A55D-0264-41DC-869C-9DCE14BD1CAE}" type="presParOf" srcId="{D58EAA13-D449-4BBB-8B34-8543F90B4C74}" destId="{BF81AC5F-1561-4896-8445-0B785D4865E0}" srcOrd="4" destOrd="0" presId="urn:microsoft.com/office/officeart/2005/8/layout/orgChart1"/>
    <dgm:cxn modelId="{EFC62701-D8A2-4C54-BFDB-35136343E7BE}" type="presParOf" srcId="{D58EAA13-D449-4BBB-8B34-8543F90B4C74}" destId="{17186C9B-ADD9-42A7-9BC9-16A2DB4F94FC}" srcOrd="5" destOrd="0" presId="urn:microsoft.com/office/officeart/2005/8/layout/orgChart1"/>
    <dgm:cxn modelId="{2A84BEC2-5678-47F2-A703-0F05617636E2}" type="presParOf" srcId="{17186C9B-ADD9-42A7-9BC9-16A2DB4F94FC}" destId="{28E90286-E4BE-4B57-96DD-B8DF92344F8D}" srcOrd="0" destOrd="0" presId="urn:microsoft.com/office/officeart/2005/8/layout/orgChart1"/>
    <dgm:cxn modelId="{70E22CCE-C8D9-4FFA-931A-8B1BA4B85499}" type="presParOf" srcId="{28E90286-E4BE-4B57-96DD-B8DF92344F8D}" destId="{90B933A4-C6D5-4CF6-BF53-B078FF75C2A4}" srcOrd="0" destOrd="0" presId="urn:microsoft.com/office/officeart/2005/8/layout/orgChart1"/>
    <dgm:cxn modelId="{E3AE624F-D540-4516-9C42-A6561F15098D}" type="presParOf" srcId="{28E90286-E4BE-4B57-96DD-B8DF92344F8D}" destId="{3F18A3EE-15CB-4051-8B9F-B837543863BB}" srcOrd="1" destOrd="0" presId="urn:microsoft.com/office/officeart/2005/8/layout/orgChart1"/>
    <dgm:cxn modelId="{128F8BFB-A74E-4DC2-9BCE-CB77F3F3AE18}" type="presParOf" srcId="{17186C9B-ADD9-42A7-9BC9-16A2DB4F94FC}" destId="{AA259E4A-074B-4A0F-A990-53D68141DA3F}" srcOrd="1" destOrd="0" presId="urn:microsoft.com/office/officeart/2005/8/layout/orgChart1"/>
    <dgm:cxn modelId="{1D1AFB6F-48A4-4978-90EC-4BC772D145EC}" type="presParOf" srcId="{17186C9B-ADD9-42A7-9BC9-16A2DB4F94FC}" destId="{B08D8DA5-080D-4E90-B7A2-7DB5401A1E85}" srcOrd="2" destOrd="0" presId="urn:microsoft.com/office/officeart/2005/8/layout/orgChart1"/>
    <dgm:cxn modelId="{A570A2F8-77C5-4CF2-9F10-64D4BC1D67D6}" type="presParOf" srcId="{25A59F42-BB18-42B8-B26B-AE3975251D39}" destId="{439BA499-AFAC-480D-9CED-FC2434123D82}"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68F2E39-4F42-4EAF-AFD7-59CC7DFC27C2}" type="doc">
      <dgm:prSet loTypeId="urn:microsoft.com/office/officeart/2005/8/layout/orgChart1" loCatId="hierarchy" qsTypeId="urn:microsoft.com/office/officeart/2005/8/quickstyle/3d5" qsCatId="3D" csTypeId="urn:microsoft.com/office/officeart/2005/8/colors/accent1_5" csCatId="accent1" phldr="1"/>
      <dgm:spPr/>
      <dgm:t>
        <a:bodyPr/>
        <a:lstStyle/>
        <a:p>
          <a:endParaRPr lang="en-US"/>
        </a:p>
      </dgm:t>
    </dgm:pt>
    <dgm:pt modelId="{AEB22F3B-109D-489C-8A9E-7703846BA827}">
      <dgm:prSet phldrT="[Text]"/>
      <dgm:spPr/>
      <dgm:t>
        <a:bodyPr/>
        <a:lstStyle/>
        <a:p>
          <a:r>
            <a:rPr lang="en-US" smtClean="0">
              <a:latin typeface="Segoe UI"/>
              <a:ea typeface="+mn-ea"/>
              <a:cs typeface="+mn-cs"/>
            </a:rPr>
            <a:t>Business Continuity Planning</a:t>
          </a:r>
          <a:endParaRPr lang="en-US" dirty="0"/>
        </a:p>
      </dgm:t>
    </dgm:pt>
    <dgm:pt modelId="{BDD3C29E-767B-4127-980D-0C6287CFAD7A}" type="parTrans" cxnId="{6CDEED80-74A9-4213-84F1-1AA3ADD81085}">
      <dgm:prSet/>
      <dgm:spPr/>
      <dgm:t>
        <a:bodyPr/>
        <a:lstStyle/>
        <a:p>
          <a:endParaRPr lang="en-US"/>
        </a:p>
      </dgm:t>
    </dgm:pt>
    <dgm:pt modelId="{AAADBB54-1739-4760-BFA9-745442E4D1E8}" type="sibTrans" cxnId="{6CDEED80-74A9-4213-84F1-1AA3ADD81085}">
      <dgm:prSet/>
      <dgm:spPr/>
      <dgm:t>
        <a:bodyPr/>
        <a:lstStyle/>
        <a:p>
          <a:endParaRPr lang="en-US"/>
        </a:p>
      </dgm:t>
    </dgm:pt>
    <dgm:pt modelId="{3FD9B554-6EE0-49D5-92AA-8016AF94074F}">
      <dgm:prSet phldrT="[Text]"/>
      <dgm:spPr/>
      <dgm:t>
        <a:bodyPr/>
        <a:lstStyle/>
        <a:p>
          <a:r>
            <a:rPr lang="en-US" smtClean="0">
              <a:latin typeface="Segoe UI"/>
              <a:ea typeface="+mn-ea"/>
              <a:cs typeface="+mn-cs"/>
            </a:rPr>
            <a:t>Incident Response</a:t>
          </a:r>
          <a:endParaRPr lang="en-US" dirty="0"/>
        </a:p>
      </dgm:t>
    </dgm:pt>
    <dgm:pt modelId="{1C6609D6-0705-474E-8450-B50B5145B541}" type="parTrans" cxnId="{2FFD0D89-0178-4CCB-924C-0966F5EAFAF1}">
      <dgm:prSet/>
      <dgm:spPr/>
      <dgm:t>
        <a:bodyPr/>
        <a:lstStyle/>
        <a:p>
          <a:endParaRPr lang="en-US"/>
        </a:p>
      </dgm:t>
    </dgm:pt>
    <dgm:pt modelId="{6D548126-AF68-4BB5-BA5D-936FF7E4EC29}" type="sibTrans" cxnId="{2FFD0D89-0178-4CCB-924C-0966F5EAFAF1}">
      <dgm:prSet/>
      <dgm:spPr/>
      <dgm:t>
        <a:bodyPr/>
        <a:lstStyle/>
        <a:p>
          <a:endParaRPr lang="en-US"/>
        </a:p>
      </dgm:t>
    </dgm:pt>
    <dgm:pt modelId="{91269884-0E75-45D6-9B19-5F632EAC357D}">
      <dgm:prSet phldrT="[Text]"/>
      <dgm:spPr/>
      <dgm:t>
        <a:bodyPr/>
        <a:lstStyle/>
        <a:p>
          <a:r>
            <a:rPr lang="en-US" dirty="0" smtClean="0">
              <a:latin typeface="Segoe UI"/>
              <a:ea typeface="+mn-ea"/>
              <a:cs typeface="+mn-cs"/>
            </a:rPr>
            <a:t>Disaster Recovery</a:t>
          </a:r>
          <a:endParaRPr lang="en-US" dirty="0"/>
        </a:p>
      </dgm:t>
    </dgm:pt>
    <dgm:pt modelId="{F4AB3897-8B27-44F5-A043-99836D97FBEB}" type="parTrans" cxnId="{E0A5ED3E-574C-48CA-8194-3E26C44D0E57}">
      <dgm:prSet/>
      <dgm:spPr/>
      <dgm:t>
        <a:bodyPr/>
        <a:lstStyle/>
        <a:p>
          <a:endParaRPr lang="en-US"/>
        </a:p>
      </dgm:t>
    </dgm:pt>
    <dgm:pt modelId="{6817A907-1463-49DD-B8DC-382C9D5C34F8}" type="sibTrans" cxnId="{E0A5ED3E-574C-48CA-8194-3E26C44D0E57}">
      <dgm:prSet/>
      <dgm:spPr/>
      <dgm:t>
        <a:bodyPr/>
        <a:lstStyle/>
        <a:p>
          <a:endParaRPr lang="en-US"/>
        </a:p>
      </dgm:t>
    </dgm:pt>
    <dgm:pt modelId="{0E07A2BB-1D51-4640-9C9B-D54A58F8C256}">
      <dgm:prSet phldrT="[Text]"/>
      <dgm:spPr/>
      <dgm:t>
        <a:bodyPr/>
        <a:lstStyle/>
        <a:p>
          <a:r>
            <a:rPr lang="en-US" dirty="0" smtClean="0">
              <a:latin typeface="Segoe UI"/>
              <a:ea typeface="+mn-ea"/>
              <a:cs typeface="+mn-cs"/>
            </a:rPr>
            <a:t>Application Lifecycle</a:t>
          </a:r>
          <a:endParaRPr lang="en-US" dirty="0"/>
        </a:p>
      </dgm:t>
    </dgm:pt>
    <dgm:pt modelId="{A72987C4-329A-4C1F-B6F8-E8770A1E6F9E}" type="parTrans" cxnId="{A18C01E7-022F-40A1-AB43-48A0F1991EE1}">
      <dgm:prSet/>
      <dgm:spPr/>
      <dgm:t>
        <a:bodyPr/>
        <a:lstStyle/>
        <a:p>
          <a:endParaRPr lang="en-US"/>
        </a:p>
      </dgm:t>
    </dgm:pt>
    <dgm:pt modelId="{6071CED7-1A34-4165-9D37-FB3842DFF634}" type="sibTrans" cxnId="{A18C01E7-022F-40A1-AB43-48A0F1991EE1}">
      <dgm:prSet/>
      <dgm:spPr/>
      <dgm:t>
        <a:bodyPr/>
        <a:lstStyle/>
        <a:p>
          <a:endParaRPr lang="en-US"/>
        </a:p>
      </dgm:t>
    </dgm:pt>
    <dgm:pt modelId="{B9F2645E-BC98-428F-AAEF-6B0812E004BC}" type="pres">
      <dgm:prSet presAssocID="{568F2E39-4F42-4EAF-AFD7-59CC7DFC27C2}" presName="hierChild1" presStyleCnt="0">
        <dgm:presLayoutVars>
          <dgm:orgChart val="1"/>
          <dgm:chPref val="1"/>
          <dgm:dir/>
          <dgm:animOne val="branch"/>
          <dgm:animLvl val="lvl"/>
          <dgm:resizeHandles/>
        </dgm:presLayoutVars>
      </dgm:prSet>
      <dgm:spPr/>
      <dgm:t>
        <a:bodyPr/>
        <a:lstStyle/>
        <a:p>
          <a:endParaRPr lang="en-US"/>
        </a:p>
      </dgm:t>
    </dgm:pt>
    <dgm:pt modelId="{25A59F42-BB18-42B8-B26B-AE3975251D39}" type="pres">
      <dgm:prSet presAssocID="{AEB22F3B-109D-489C-8A9E-7703846BA827}" presName="hierRoot1" presStyleCnt="0">
        <dgm:presLayoutVars>
          <dgm:hierBranch val="init"/>
        </dgm:presLayoutVars>
      </dgm:prSet>
      <dgm:spPr/>
    </dgm:pt>
    <dgm:pt modelId="{A97D6A99-0BDA-463E-9978-263EB0E5C65E}" type="pres">
      <dgm:prSet presAssocID="{AEB22F3B-109D-489C-8A9E-7703846BA827}" presName="rootComposite1" presStyleCnt="0"/>
      <dgm:spPr/>
    </dgm:pt>
    <dgm:pt modelId="{E8193C6D-BDD9-488D-9FF2-622EE464CEE4}" type="pres">
      <dgm:prSet presAssocID="{AEB22F3B-109D-489C-8A9E-7703846BA827}" presName="rootText1" presStyleLbl="node0" presStyleIdx="0" presStyleCnt="1">
        <dgm:presLayoutVars>
          <dgm:chPref val="3"/>
        </dgm:presLayoutVars>
      </dgm:prSet>
      <dgm:spPr/>
      <dgm:t>
        <a:bodyPr/>
        <a:lstStyle/>
        <a:p>
          <a:endParaRPr lang="en-US"/>
        </a:p>
      </dgm:t>
    </dgm:pt>
    <dgm:pt modelId="{69D6DB7D-CE1E-4773-8A21-5D5C9E72851E}" type="pres">
      <dgm:prSet presAssocID="{AEB22F3B-109D-489C-8A9E-7703846BA827}" presName="rootConnector1" presStyleLbl="node1" presStyleIdx="0" presStyleCnt="0"/>
      <dgm:spPr/>
      <dgm:t>
        <a:bodyPr/>
        <a:lstStyle/>
        <a:p>
          <a:endParaRPr lang="en-US"/>
        </a:p>
      </dgm:t>
    </dgm:pt>
    <dgm:pt modelId="{D58EAA13-D449-4BBB-8B34-8543F90B4C74}" type="pres">
      <dgm:prSet presAssocID="{AEB22F3B-109D-489C-8A9E-7703846BA827}" presName="hierChild2" presStyleCnt="0"/>
      <dgm:spPr/>
    </dgm:pt>
    <dgm:pt modelId="{0F5D5AFD-C1DC-41B5-8EFC-84AECAFDA335}" type="pres">
      <dgm:prSet presAssocID="{1C6609D6-0705-474E-8450-B50B5145B541}" presName="Name37" presStyleLbl="parChTrans1D2" presStyleIdx="0" presStyleCnt="3"/>
      <dgm:spPr/>
      <dgm:t>
        <a:bodyPr/>
        <a:lstStyle/>
        <a:p>
          <a:endParaRPr lang="en-US"/>
        </a:p>
      </dgm:t>
    </dgm:pt>
    <dgm:pt modelId="{52CCC800-5266-4601-83DF-CC431570165D}" type="pres">
      <dgm:prSet presAssocID="{3FD9B554-6EE0-49D5-92AA-8016AF94074F}" presName="hierRoot2" presStyleCnt="0">
        <dgm:presLayoutVars>
          <dgm:hierBranch val="init"/>
        </dgm:presLayoutVars>
      </dgm:prSet>
      <dgm:spPr/>
    </dgm:pt>
    <dgm:pt modelId="{295D85F9-3AC4-4CF3-926A-79B548C1C35B}" type="pres">
      <dgm:prSet presAssocID="{3FD9B554-6EE0-49D5-92AA-8016AF94074F}" presName="rootComposite" presStyleCnt="0"/>
      <dgm:spPr/>
    </dgm:pt>
    <dgm:pt modelId="{3C5398A8-AE90-434A-BC3B-A7FFC3F69100}" type="pres">
      <dgm:prSet presAssocID="{3FD9B554-6EE0-49D5-92AA-8016AF94074F}" presName="rootText" presStyleLbl="node2" presStyleIdx="0" presStyleCnt="3">
        <dgm:presLayoutVars>
          <dgm:chPref val="3"/>
        </dgm:presLayoutVars>
      </dgm:prSet>
      <dgm:spPr/>
      <dgm:t>
        <a:bodyPr/>
        <a:lstStyle/>
        <a:p>
          <a:endParaRPr lang="en-US"/>
        </a:p>
      </dgm:t>
    </dgm:pt>
    <dgm:pt modelId="{2024A94C-3E79-42F2-BBB5-3AE775A95F3D}" type="pres">
      <dgm:prSet presAssocID="{3FD9B554-6EE0-49D5-92AA-8016AF94074F}" presName="rootConnector" presStyleLbl="node2" presStyleIdx="0" presStyleCnt="3"/>
      <dgm:spPr/>
      <dgm:t>
        <a:bodyPr/>
        <a:lstStyle/>
        <a:p>
          <a:endParaRPr lang="en-US"/>
        </a:p>
      </dgm:t>
    </dgm:pt>
    <dgm:pt modelId="{99507A3C-2F4E-4833-98AF-F1C48B81EA41}" type="pres">
      <dgm:prSet presAssocID="{3FD9B554-6EE0-49D5-92AA-8016AF94074F}" presName="hierChild4" presStyleCnt="0"/>
      <dgm:spPr/>
    </dgm:pt>
    <dgm:pt modelId="{A13DE3FB-5F8D-4E9D-A7D7-191B89F19ACB}" type="pres">
      <dgm:prSet presAssocID="{3FD9B554-6EE0-49D5-92AA-8016AF94074F}" presName="hierChild5" presStyleCnt="0"/>
      <dgm:spPr/>
    </dgm:pt>
    <dgm:pt modelId="{6CD3DEB5-FA6E-4322-8905-D060672AE29E}" type="pres">
      <dgm:prSet presAssocID="{F4AB3897-8B27-44F5-A043-99836D97FBEB}" presName="Name37" presStyleLbl="parChTrans1D2" presStyleIdx="1" presStyleCnt="3"/>
      <dgm:spPr/>
      <dgm:t>
        <a:bodyPr/>
        <a:lstStyle/>
        <a:p>
          <a:endParaRPr lang="en-US"/>
        </a:p>
      </dgm:t>
    </dgm:pt>
    <dgm:pt modelId="{49E2D53F-F373-42DB-8088-5E7AE4A70FB3}" type="pres">
      <dgm:prSet presAssocID="{91269884-0E75-45D6-9B19-5F632EAC357D}" presName="hierRoot2" presStyleCnt="0">
        <dgm:presLayoutVars>
          <dgm:hierBranch val="init"/>
        </dgm:presLayoutVars>
      </dgm:prSet>
      <dgm:spPr/>
    </dgm:pt>
    <dgm:pt modelId="{BB669E3E-3C76-4400-9C05-F7ED4426E003}" type="pres">
      <dgm:prSet presAssocID="{91269884-0E75-45D6-9B19-5F632EAC357D}" presName="rootComposite" presStyleCnt="0"/>
      <dgm:spPr/>
    </dgm:pt>
    <dgm:pt modelId="{DCC1EE4A-4CB7-4D31-82A1-8206A2013E09}" type="pres">
      <dgm:prSet presAssocID="{91269884-0E75-45D6-9B19-5F632EAC357D}" presName="rootText" presStyleLbl="node2" presStyleIdx="1" presStyleCnt="3">
        <dgm:presLayoutVars>
          <dgm:chPref val="3"/>
        </dgm:presLayoutVars>
      </dgm:prSet>
      <dgm:spPr/>
      <dgm:t>
        <a:bodyPr/>
        <a:lstStyle/>
        <a:p>
          <a:endParaRPr lang="en-US"/>
        </a:p>
      </dgm:t>
    </dgm:pt>
    <dgm:pt modelId="{9A2F62A8-92C2-4A9D-95A1-FA97E81477A1}" type="pres">
      <dgm:prSet presAssocID="{91269884-0E75-45D6-9B19-5F632EAC357D}" presName="rootConnector" presStyleLbl="node2" presStyleIdx="1" presStyleCnt="3"/>
      <dgm:spPr/>
      <dgm:t>
        <a:bodyPr/>
        <a:lstStyle/>
        <a:p>
          <a:endParaRPr lang="en-US"/>
        </a:p>
      </dgm:t>
    </dgm:pt>
    <dgm:pt modelId="{C74283C6-402C-4A2E-84F4-40A28EA3889D}" type="pres">
      <dgm:prSet presAssocID="{91269884-0E75-45D6-9B19-5F632EAC357D}" presName="hierChild4" presStyleCnt="0"/>
      <dgm:spPr/>
    </dgm:pt>
    <dgm:pt modelId="{DEC079F2-C20F-4A03-8A01-E0171852C2A6}" type="pres">
      <dgm:prSet presAssocID="{91269884-0E75-45D6-9B19-5F632EAC357D}" presName="hierChild5" presStyleCnt="0"/>
      <dgm:spPr/>
    </dgm:pt>
    <dgm:pt modelId="{BF81AC5F-1561-4896-8445-0B785D4865E0}" type="pres">
      <dgm:prSet presAssocID="{A72987C4-329A-4C1F-B6F8-E8770A1E6F9E}" presName="Name37" presStyleLbl="parChTrans1D2" presStyleIdx="2" presStyleCnt="3"/>
      <dgm:spPr/>
      <dgm:t>
        <a:bodyPr/>
        <a:lstStyle/>
        <a:p>
          <a:endParaRPr lang="en-US"/>
        </a:p>
      </dgm:t>
    </dgm:pt>
    <dgm:pt modelId="{17186C9B-ADD9-42A7-9BC9-16A2DB4F94FC}" type="pres">
      <dgm:prSet presAssocID="{0E07A2BB-1D51-4640-9C9B-D54A58F8C256}" presName="hierRoot2" presStyleCnt="0">
        <dgm:presLayoutVars>
          <dgm:hierBranch val="init"/>
        </dgm:presLayoutVars>
      </dgm:prSet>
      <dgm:spPr/>
    </dgm:pt>
    <dgm:pt modelId="{28E90286-E4BE-4B57-96DD-B8DF92344F8D}" type="pres">
      <dgm:prSet presAssocID="{0E07A2BB-1D51-4640-9C9B-D54A58F8C256}" presName="rootComposite" presStyleCnt="0"/>
      <dgm:spPr/>
    </dgm:pt>
    <dgm:pt modelId="{90B933A4-C6D5-4CF6-BF53-B078FF75C2A4}" type="pres">
      <dgm:prSet presAssocID="{0E07A2BB-1D51-4640-9C9B-D54A58F8C256}" presName="rootText" presStyleLbl="node2" presStyleIdx="2" presStyleCnt="3">
        <dgm:presLayoutVars>
          <dgm:chPref val="3"/>
        </dgm:presLayoutVars>
      </dgm:prSet>
      <dgm:spPr/>
      <dgm:t>
        <a:bodyPr/>
        <a:lstStyle/>
        <a:p>
          <a:endParaRPr lang="en-US"/>
        </a:p>
      </dgm:t>
    </dgm:pt>
    <dgm:pt modelId="{3F18A3EE-15CB-4051-8B9F-B837543863BB}" type="pres">
      <dgm:prSet presAssocID="{0E07A2BB-1D51-4640-9C9B-D54A58F8C256}" presName="rootConnector" presStyleLbl="node2" presStyleIdx="2" presStyleCnt="3"/>
      <dgm:spPr/>
      <dgm:t>
        <a:bodyPr/>
        <a:lstStyle/>
        <a:p>
          <a:endParaRPr lang="en-US"/>
        </a:p>
      </dgm:t>
    </dgm:pt>
    <dgm:pt modelId="{AA259E4A-074B-4A0F-A990-53D68141DA3F}" type="pres">
      <dgm:prSet presAssocID="{0E07A2BB-1D51-4640-9C9B-D54A58F8C256}" presName="hierChild4" presStyleCnt="0"/>
      <dgm:spPr/>
    </dgm:pt>
    <dgm:pt modelId="{B08D8DA5-080D-4E90-B7A2-7DB5401A1E85}" type="pres">
      <dgm:prSet presAssocID="{0E07A2BB-1D51-4640-9C9B-D54A58F8C256}" presName="hierChild5" presStyleCnt="0"/>
      <dgm:spPr/>
    </dgm:pt>
    <dgm:pt modelId="{439BA499-AFAC-480D-9CED-FC2434123D82}" type="pres">
      <dgm:prSet presAssocID="{AEB22F3B-109D-489C-8A9E-7703846BA827}" presName="hierChild3" presStyleCnt="0"/>
      <dgm:spPr/>
    </dgm:pt>
  </dgm:ptLst>
  <dgm:cxnLst>
    <dgm:cxn modelId="{8EB815B2-76E8-4B6F-99F5-570603E95BE8}" type="presOf" srcId="{AEB22F3B-109D-489C-8A9E-7703846BA827}" destId="{E8193C6D-BDD9-488D-9FF2-622EE464CEE4}" srcOrd="0" destOrd="0" presId="urn:microsoft.com/office/officeart/2005/8/layout/orgChart1"/>
    <dgm:cxn modelId="{E45D76AA-3854-4366-83A0-9E3EF7F0A7AA}" type="presOf" srcId="{0E07A2BB-1D51-4640-9C9B-D54A58F8C256}" destId="{90B933A4-C6D5-4CF6-BF53-B078FF75C2A4}" srcOrd="0" destOrd="0" presId="urn:microsoft.com/office/officeart/2005/8/layout/orgChart1"/>
    <dgm:cxn modelId="{EE3E66F0-0A02-4F2A-8C0C-ACBC42A46ECD}" type="presOf" srcId="{3FD9B554-6EE0-49D5-92AA-8016AF94074F}" destId="{2024A94C-3E79-42F2-BBB5-3AE775A95F3D}" srcOrd="1" destOrd="0" presId="urn:microsoft.com/office/officeart/2005/8/layout/orgChart1"/>
    <dgm:cxn modelId="{A18C01E7-022F-40A1-AB43-48A0F1991EE1}" srcId="{AEB22F3B-109D-489C-8A9E-7703846BA827}" destId="{0E07A2BB-1D51-4640-9C9B-D54A58F8C256}" srcOrd="2" destOrd="0" parTransId="{A72987C4-329A-4C1F-B6F8-E8770A1E6F9E}" sibTransId="{6071CED7-1A34-4165-9D37-FB3842DFF634}"/>
    <dgm:cxn modelId="{E630AF63-D64C-437D-8AB4-5D75C6C6550B}" type="presOf" srcId="{0E07A2BB-1D51-4640-9C9B-D54A58F8C256}" destId="{3F18A3EE-15CB-4051-8B9F-B837543863BB}" srcOrd="1" destOrd="0" presId="urn:microsoft.com/office/officeart/2005/8/layout/orgChart1"/>
    <dgm:cxn modelId="{67343B9F-01BE-4B27-894D-2F96D384C20B}" type="presOf" srcId="{91269884-0E75-45D6-9B19-5F632EAC357D}" destId="{DCC1EE4A-4CB7-4D31-82A1-8206A2013E09}" srcOrd="0" destOrd="0" presId="urn:microsoft.com/office/officeart/2005/8/layout/orgChart1"/>
    <dgm:cxn modelId="{E0A5ED3E-574C-48CA-8194-3E26C44D0E57}" srcId="{AEB22F3B-109D-489C-8A9E-7703846BA827}" destId="{91269884-0E75-45D6-9B19-5F632EAC357D}" srcOrd="1" destOrd="0" parTransId="{F4AB3897-8B27-44F5-A043-99836D97FBEB}" sibTransId="{6817A907-1463-49DD-B8DC-382C9D5C34F8}"/>
    <dgm:cxn modelId="{99C844C8-9329-4922-B3AC-CB29E2314127}" type="presOf" srcId="{1C6609D6-0705-474E-8450-B50B5145B541}" destId="{0F5D5AFD-C1DC-41B5-8EFC-84AECAFDA335}" srcOrd="0" destOrd="0" presId="urn:microsoft.com/office/officeart/2005/8/layout/orgChart1"/>
    <dgm:cxn modelId="{F3248F41-FC48-4D80-8AFD-C1D00323C978}" type="presOf" srcId="{3FD9B554-6EE0-49D5-92AA-8016AF94074F}" destId="{3C5398A8-AE90-434A-BC3B-A7FFC3F69100}" srcOrd="0" destOrd="0" presId="urn:microsoft.com/office/officeart/2005/8/layout/orgChart1"/>
    <dgm:cxn modelId="{253ED76D-5B44-464B-81D4-AA0564198355}" type="presOf" srcId="{568F2E39-4F42-4EAF-AFD7-59CC7DFC27C2}" destId="{B9F2645E-BC98-428F-AAEF-6B0812E004BC}" srcOrd="0" destOrd="0" presId="urn:microsoft.com/office/officeart/2005/8/layout/orgChart1"/>
    <dgm:cxn modelId="{70EF5531-4461-4846-93FE-EEC62A8236D1}" type="presOf" srcId="{A72987C4-329A-4C1F-B6F8-E8770A1E6F9E}" destId="{BF81AC5F-1561-4896-8445-0B785D4865E0}" srcOrd="0" destOrd="0" presId="urn:microsoft.com/office/officeart/2005/8/layout/orgChart1"/>
    <dgm:cxn modelId="{BC8A6A0D-83DC-4DB4-8A3B-47C49C015F46}" type="presOf" srcId="{AEB22F3B-109D-489C-8A9E-7703846BA827}" destId="{69D6DB7D-CE1E-4773-8A21-5D5C9E72851E}" srcOrd="1" destOrd="0" presId="urn:microsoft.com/office/officeart/2005/8/layout/orgChart1"/>
    <dgm:cxn modelId="{12C88F4C-3C74-461F-9D4C-C1A989E8034C}" type="presOf" srcId="{F4AB3897-8B27-44F5-A043-99836D97FBEB}" destId="{6CD3DEB5-FA6E-4322-8905-D060672AE29E}" srcOrd="0" destOrd="0" presId="urn:microsoft.com/office/officeart/2005/8/layout/orgChart1"/>
    <dgm:cxn modelId="{94723F8C-8A86-43DB-92EB-69790DBD9E9C}" type="presOf" srcId="{91269884-0E75-45D6-9B19-5F632EAC357D}" destId="{9A2F62A8-92C2-4A9D-95A1-FA97E81477A1}" srcOrd="1" destOrd="0" presId="urn:microsoft.com/office/officeart/2005/8/layout/orgChart1"/>
    <dgm:cxn modelId="{2FFD0D89-0178-4CCB-924C-0966F5EAFAF1}" srcId="{AEB22F3B-109D-489C-8A9E-7703846BA827}" destId="{3FD9B554-6EE0-49D5-92AA-8016AF94074F}" srcOrd="0" destOrd="0" parTransId="{1C6609D6-0705-474E-8450-B50B5145B541}" sibTransId="{6D548126-AF68-4BB5-BA5D-936FF7E4EC29}"/>
    <dgm:cxn modelId="{6CDEED80-74A9-4213-84F1-1AA3ADD81085}" srcId="{568F2E39-4F42-4EAF-AFD7-59CC7DFC27C2}" destId="{AEB22F3B-109D-489C-8A9E-7703846BA827}" srcOrd="0" destOrd="0" parTransId="{BDD3C29E-767B-4127-980D-0C6287CFAD7A}" sibTransId="{AAADBB54-1739-4760-BFA9-745442E4D1E8}"/>
    <dgm:cxn modelId="{225682CC-AD7F-42C2-823F-A5D43A4E86FE}" type="presParOf" srcId="{B9F2645E-BC98-428F-AAEF-6B0812E004BC}" destId="{25A59F42-BB18-42B8-B26B-AE3975251D39}" srcOrd="0" destOrd="0" presId="urn:microsoft.com/office/officeart/2005/8/layout/orgChart1"/>
    <dgm:cxn modelId="{169EE08B-BF0A-48EB-AFE6-35EAF5E57439}" type="presParOf" srcId="{25A59F42-BB18-42B8-B26B-AE3975251D39}" destId="{A97D6A99-0BDA-463E-9978-263EB0E5C65E}" srcOrd="0" destOrd="0" presId="urn:microsoft.com/office/officeart/2005/8/layout/orgChart1"/>
    <dgm:cxn modelId="{5AA26E7D-052A-42C7-AECE-89C5D7CDDB99}" type="presParOf" srcId="{A97D6A99-0BDA-463E-9978-263EB0E5C65E}" destId="{E8193C6D-BDD9-488D-9FF2-622EE464CEE4}" srcOrd="0" destOrd="0" presId="urn:microsoft.com/office/officeart/2005/8/layout/orgChart1"/>
    <dgm:cxn modelId="{710043D9-E8A3-40AD-8B0E-F62BBF046F64}" type="presParOf" srcId="{A97D6A99-0BDA-463E-9978-263EB0E5C65E}" destId="{69D6DB7D-CE1E-4773-8A21-5D5C9E72851E}" srcOrd="1" destOrd="0" presId="urn:microsoft.com/office/officeart/2005/8/layout/orgChart1"/>
    <dgm:cxn modelId="{5222F66A-3765-4AD1-8186-B72C8BBAAE12}" type="presParOf" srcId="{25A59F42-BB18-42B8-B26B-AE3975251D39}" destId="{D58EAA13-D449-4BBB-8B34-8543F90B4C74}" srcOrd="1" destOrd="0" presId="urn:microsoft.com/office/officeart/2005/8/layout/orgChart1"/>
    <dgm:cxn modelId="{58619B45-BAAE-4E68-B707-24083F859472}" type="presParOf" srcId="{D58EAA13-D449-4BBB-8B34-8543F90B4C74}" destId="{0F5D5AFD-C1DC-41B5-8EFC-84AECAFDA335}" srcOrd="0" destOrd="0" presId="urn:microsoft.com/office/officeart/2005/8/layout/orgChart1"/>
    <dgm:cxn modelId="{36B5F1B4-3ACD-4D41-8064-D853EB91B682}" type="presParOf" srcId="{D58EAA13-D449-4BBB-8B34-8543F90B4C74}" destId="{52CCC800-5266-4601-83DF-CC431570165D}" srcOrd="1" destOrd="0" presId="urn:microsoft.com/office/officeart/2005/8/layout/orgChart1"/>
    <dgm:cxn modelId="{FEADED47-776D-4FC4-AF22-2ED2B9BA3BB4}" type="presParOf" srcId="{52CCC800-5266-4601-83DF-CC431570165D}" destId="{295D85F9-3AC4-4CF3-926A-79B548C1C35B}" srcOrd="0" destOrd="0" presId="urn:microsoft.com/office/officeart/2005/8/layout/orgChart1"/>
    <dgm:cxn modelId="{70387F68-C2B6-45CC-9263-61FDEF254550}" type="presParOf" srcId="{295D85F9-3AC4-4CF3-926A-79B548C1C35B}" destId="{3C5398A8-AE90-434A-BC3B-A7FFC3F69100}" srcOrd="0" destOrd="0" presId="urn:microsoft.com/office/officeart/2005/8/layout/orgChart1"/>
    <dgm:cxn modelId="{EA66867D-597F-4D3B-B8AC-61353DF5439E}" type="presParOf" srcId="{295D85F9-3AC4-4CF3-926A-79B548C1C35B}" destId="{2024A94C-3E79-42F2-BBB5-3AE775A95F3D}" srcOrd="1" destOrd="0" presId="urn:microsoft.com/office/officeart/2005/8/layout/orgChart1"/>
    <dgm:cxn modelId="{DED04F63-B450-4538-9E3A-F3F2E823B4C8}" type="presParOf" srcId="{52CCC800-5266-4601-83DF-CC431570165D}" destId="{99507A3C-2F4E-4833-98AF-F1C48B81EA41}" srcOrd="1" destOrd="0" presId="urn:microsoft.com/office/officeart/2005/8/layout/orgChart1"/>
    <dgm:cxn modelId="{77EAD26D-938A-4261-90B3-7EA308FBEAA5}" type="presParOf" srcId="{52CCC800-5266-4601-83DF-CC431570165D}" destId="{A13DE3FB-5F8D-4E9D-A7D7-191B89F19ACB}" srcOrd="2" destOrd="0" presId="urn:microsoft.com/office/officeart/2005/8/layout/orgChart1"/>
    <dgm:cxn modelId="{EA13D20F-A05A-4DF1-BDA9-69EDAF6FB903}" type="presParOf" srcId="{D58EAA13-D449-4BBB-8B34-8543F90B4C74}" destId="{6CD3DEB5-FA6E-4322-8905-D060672AE29E}" srcOrd="2" destOrd="0" presId="urn:microsoft.com/office/officeart/2005/8/layout/orgChart1"/>
    <dgm:cxn modelId="{A47CF1FA-B80D-43DC-9984-E9661BB8183C}" type="presParOf" srcId="{D58EAA13-D449-4BBB-8B34-8543F90B4C74}" destId="{49E2D53F-F373-42DB-8088-5E7AE4A70FB3}" srcOrd="3" destOrd="0" presId="urn:microsoft.com/office/officeart/2005/8/layout/orgChart1"/>
    <dgm:cxn modelId="{22FFA85B-E70C-47C9-9365-9FC78FE205B1}" type="presParOf" srcId="{49E2D53F-F373-42DB-8088-5E7AE4A70FB3}" destId="{BB669E3E-3C76-4400-9C05-F7ED4426E003}" srcOrd="0" destOrd="0" presId="urn:microsoft.com/office/officeart/2005/8/layout/orgChart1"/>
    <dgm:cxn modelId="{D7B5736E-A4FF-49F4-B3EE-35BE65072B05}" type="presParOf" srcId="{BB669E3E-3C76-4400-9C05-F7ED4426E003}" destId="{DCC1EE4A-4CB7-4D31-82A1-8206A2013E09}" srcOrd="0" destOrd="0" presId="urn:microsoft.com/office/officeart/2005/8/layout/orgChart1"/>
    <dgm:cxn modelId="{4271A5EA-6DF1-4686-9A4F-EBAEE76A3CA0}" type="presParOf" srcId="{BB669E3E-3C76-4400-9C05-F7ED4426E003}" destId="{9A2F62A8-92C2-4A9D-95A1-FA97E81477A1}" srcOrd="1" destOrd="0" presId="urn:microsoft.com/office/officeart/2005/8/layout/orgChart1"/>
    <dgm:cxn modelId="{11B7D34E-1AB6-45A8-85F3-B21BB1EC1B14}" type="presParOf" srcId="{49E2D53F-F373-42DB-8088-5E7AE4A70FB3}" destId="{C74283C6-402C-4A2E-84F4-40A28EA3889D}" srcOrd="1" destOrd="0" presId="urn:microsoft.com/office/officeart/2005/8/layout/orgChart1"/>
    <dgm:cxn modelId="{BB9A59F6-4340-4F47-B42C-C6B0AD1A534F}" type="presParOf" srcId="{49E2D53F-F373-42DB-8088-5E7AE4A70FB3}" destId="{DEC079F2-C20F-4A03-8A01-E0171852C2A6}" srcOrd="2" destOrd="0" presId="urn:microsoft.com/office/officeart/2005/8/layout/orgChart1"/>
    <dgm:cxn modelId="{023C02C2-8AB6-4F2A-856A-4A02784B67F7}" type="presParOf" srcId="{D58EAA13-D449-4BBB-8B34-8543F90B4C74}" destId="{BF81AC5F-1561-4896-8445-0B785D4865E0}" srcOrd="4" destOrd="0" presId="urn:microsoft.com/office/officeart/2005/8/layout/orgChart1"/>
    <dgm:cxn modelId="{3261DFCE-081C-46CC-8105-908A327166F8}" type="presParOf" srcId="{D58EAA13-D449-4BBB-8B34-8543F90B4C74}" destId="{17186C9B-ADD9-42A7-9BC9-16A2DB4F94FC}" srcOrd="5" destOrd="0" presId="urn:microsoft.com/office/officeart/2005/8/layout/orgChart1"/>
    <dgm:cxn modelId="{B5B38149-A80B-4124-82D2-E7F4561A4EFE}" type="presParOf" srcId="{17186C9B-ADD9-42A7-9BC9-16A2DB4F94FC}" destId="{28E90286-E4BE-4B57-96DD-B8DF92344F8D}" srcOrd="0" destOrd="0" presId="urn:microsoft.com/office/officeart/2005/8/layout/orgChart1"/>
    <dgm:cxn modelId="{5D31A93A-0EAA-427A-B6E7-A4725D3B9D5D}" type="presParOf" srcId="{28E90286-E4BE-4B57-96DD-B8DF92344F8D}" destId="{90B933A4-C6D5-4CF6-BF53-B078FF75C2A4}" srcOrd="0" destOrd="0" presId="urn:microsoft.com/office/officeart/2005/8/layout/orgChart1"/>
    <dgm:cxn modelId="{0B7ACD69-3DFC-45E0-9FFB-B0C5865CBDF4}" type="presParOf" srcId="{28E90286-E4BE-4B57-96DD-B8DF92344F8D}" destId="{3F18A3EE-15CB-4051-8B9F-B837543863BB}" srcOrd="1" destOrd="0" presId="urn:microsoft.com/office/officeart/2005/8/layout/orgChart1"/>
    <dgm:cxn modelId="{20A96B9E-3E27-4778-B27F-D69EAD08F5EF}" type="presParOf" srcId="{17186C9B-ADD9-42A7-9BC9-16A2DB4F94FC}" destId="{AA259E4A-074B-4A0F-A990-53D68141DA3F}" srcOrd="1" destOrd="0" presId="urn:microsoft.com/office/officeart/2005/8/layout/orgChart1"/>
    <dgm:cxn modelId="{71148696-B84D-47F4-A0A0-B60C479FF156}" type="presParOf" srcId="{17186C9B-ADD9-42A7-9BC9-16A2DB4F94FC}" destId="{B08D8DA5-080D-4E90-B7A2-7DB5401A1E85}" srcOrd="2" destOrd="0" presId="urn:microsoft.com/office/officeart/2005/8/layout/orgChart1"/>
    <dgm:cxn modelId="{4853B722-0558-47F9-8183-8EF5FEAFD425}" type="presParOf" srcId="{25A59F42-BB18-42B8-B26B-AE3975251D39}" destId="{439BA499-AFAC-480D-9CED-FC2434123D82}"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68F2E39-4F42-4EAF-AFD7-59CC7DFC27C2}" type="doc">
      <dgm:prSet loTypeId="urn:microsoft.com/office/officeart/2005/8/layout/orgChart1" loCatId="hierarchy" qsTypeId="urn:microsoft.com/office/officeart/2005/8/quickstyle/3d5" qsCatId="3D" csTypeId="urn:microsoft.com/office/officeart/2005/8/colors/accent1_5" csCatId="accent1" phldr="1"/>
      <dgm:spPr/>
      <dgm:t>
        <a:bodyPr/>
        <a:lstStyle/>
        <a:p>
          <a:endParaRPr lang="en-US"/>
        </a:p>
      </dgm:t>
    </dgm:pt>
    <dgm:pt modelId="{AEB22F3B-109D-489C-8A9E-7703846BA827}">
      <dgm:prSet phldrT="[Text]"/>
      <dgm:spPr/>
      <dgm:t>
        <a:bodyPr/>
        <a:lstStyle/>
        <a:p>
          <a:r>
            <a:rPr lang="en-US" smtClean="0">
              <a:latin typeface="Segoe UI"/>
              <a:ea typeface="+mn-ea"/>
              <a:cs typeface="+mn-cs"/>
            </a:rPr>
            <a:t>Business Continuity Planning</a:t>
          </a:r>
          <a:endParaRPr lang="en-US" dirty="0"/>
        </a:p>
      </dgm:t>
    </dgm:pt>
    <dgm:pt modelId="{BDD3C29E-767B-4127-980D-0C6287CFAD7A}" type="parTrans" cxnId="{6CDEED80-74A9-4213-84F1-1AA3ADD81085}">
      <dgm:prSet/>
      <dgm:spPr/>
      <dgm:t>
        <a:bodyPr/>
        <a:lstStyle/>
        <a:p>
          <a:endParaRPr lang="en-US"/>
        </a:p>
      </dgm:t>
    </dgm:pt>
    <dgm:pt modelId="{AAADBB54-1739-4760-BFA9-745442E4D1E8}" type="sibTrans" cxnId="{6CDEED80-74A9-4213-84F1-1AA3ADD81085}">
      <dgm:prSet/>
      <dgm:spPr/>
      <dgm:t>
        <a:bodyPr/>
        <a:lstStyle/>
        <a:p>
          <a:endParaRPr lang="en-US"/>
        </a:p>
      </dgm:t>
    </dgm:pt>
    <dgm:pt modelId="{3FD9B554-6EE0-49D5-92AA-8016AF94074F}">
      <dgm:prSet phldrT="[Text]"/>
      <dgm:spPr/>
      <dgm:t>
        <a:bodyPr/>
        <a:lstStyle/>
        <a:p>
          <a:r>
            <a:rPr lang="en-US" dirty="0" smtClean="0">
              <a:latin typeface="Segoe UI"/>
              <a:ea typeface="+mn-ea"/>
              <a:cs typeface="+mn-cs"/>
            </a:rPr>
            <a:t>Incident Response</a:t>
          </a:r>
          <a:endParaRPr lang="en-US" dirty="0"/>
        </a:p>
      </dgm:t>
    </dgm:pt>
    <dgm:pt modelId="{1C6609D6-0705-474E-8450-B50B5145B541}" type="parTrans" cxnId="{2FFD0D89-0178-4CCB-924C-0966F5EAFAF1}">
      <dgm:prSet/>
      <dgm:spPr/>
      <dgm:t>
        <a:bodyPr/>
        <a:lstStyle/>
        <a:p>
          <a:endParaRPr lang="en-US"/>
        </a:p>
      </dgm:t>
    </dgm:pt>
    <dgm:pt modelId="{6D548126-AF68-4BB5-BA5D-936FF7E4EC29}" type="sibTrans" cxnId="{2FFD0D89-0178-4CCB-924C-0966F5EAFAF1}">
      <dgm:prSet/>
      <dgm:spPr/>
      <dgm:t>
        <a:bodyPr/>
        <a:lstStyle/>
        <a:p>
          <a:endParaRPr lang="en-US"/>
        </a:p>
      </dgm:t>
    </dgm:pt>
    <dgm:pt modelId="{91269884-0E75-45D6-9B19-5F632EAC357D}">
      <dgm:prSet phldrT="[Text]"/>
      <dgm:spPr/>
      <dgm:t>
        <a:bodyPr/>
        <a:lstStyle/>
        <a:p>
          <a:r>
            <a:rPr lang="en-US" dirty="0" smtClean="0">
              <a:latin typeface="Segoe UI"/>
              <a:ea typeface="+mn-ea"/>
              <a:cs typeface="+mn-cs"/>
            </a:rPr>
            <a:t>Disaster Recovery</a:t>
          </a:r>
          <a:endParaRPr lang="en-US" dirty="0"/>
        </a:p>
      </dgm:t>
    </dgm:pt>
    <dgm:pt modelId="{F4AB3897-8B27-44F5-A043-99836D97FBEB}" type="parTrans" cxnId="{E0A5ED3E-574C-48CA-8194-3E26C44D0E57}">
      <dgm:prSet/>
      <dgm:spPr/>
      <dgm:t>
        <a:bodyPr/>
        <a:lstStyle/>
        <a:p>
          <a:endParaRPr lang="en-US"/>
        </a:p>
      </dgm:t>
    </dgm:pt>
    <dgm:pt modelId="{6817A907-1463-49DD-B8DC-382C9D5C34F8}" type="sibTrans" cxnId="{E0A5ED3E-574C-48CA-8194-3E26C44D0E57}">
      <dgm:prSet/>
      <dgm:spPr/>
      <dgm:t>
        <a:bodyPr/>
        <a:lstStyle/>
        <a:p>
          <a:endParaRPr lang="en-US"/>
        </a:p>
      </dgm:t>
    </dgm:pt>
    <dgm:pt modelId="{0E07A2BB-1D51-4640-9C9B-D54A58F8C256}">
      <dgm:prSet phldrT="[Text]"/>
      <dgm:spPr/>
      <dgm:t>
        <a:bodyPr/>
        <a:lstStyle/>
        <a:p>
          <a:r>
            <a:rPr lang="en-US" smtClean="0">
              <a:latin typeface="Segoe UI"/>
              <a:ea typeface="+mn-ea"/>
              <a:cs typeface="+mn-cs"/>
            </a:rPr>
            <a:t>Application Lifecycle</a:t>
          </a:r>
          <a:endParaRPr lang="en-US" dirty="0"/>
        </a:p>
      </dgm:t>
    </dgm:pt>
    <dgm:pt modelId="{A72987C4-329A-4C1F-B6F8-E8770A1E6F9E}" type="parTrans" cxnId="{A18C01E7-022F-40A1-AB43-48A0F1991EE1}">
      <dgm:prSet/>
      <dgm:spPr/>
      <dgm:t>
        <a:bodyPr/>
        <a:lstStyle/>
        <a:p>
          <a:endParaRPr lang="en-US"/>
        </a:p>
      </dgm:t>
    </dgm:pt>
    <dgm:pt modelId="{6071CED7-1A34-4165-9D37-FB3842DFF634}" type="sibTrans" cxnId="{A18C01E7-022F-40A1-AB43-48A0F1991EE1}">
      <dgm:prSet/>
      <dgm:spPr/>
      <dgm:t>
        <a:bodyPr/>
        <a:lstStyle/>
        <a:p>
          <a:endParaRPr lang="en-US"/>
        </a:p>
      </dgm:t>
    </dgm:pt>
    <dgm:pt modelId="{B9F2645E-BC98-428F-AAEF-6B0812E004BC}" type="pres">
      <dgm:prSet presAssocID="{568F2E39-4F42-4EAF-AFD7-59CC7DFC27C2}" presName="hierChild1" presStyleCnt="0">
        <dgm:presLayoutVars>
          <dgm:orgChart val="1"/>
          <dgm:chPref val="1"/>
          <dgm:dir/>
          <dgm:animOne val="branch"/>
          <dgm:animLvl val="lvl"/>
          <dgm:resizeHandles/>
        </dgm:presLayoutVars>
      </dgm:prSet>
      <dgm:spPr/>
      <dgm:t>
        <a:bodyPr/>
        <a:lstStyle/>
        <a:p>
          <a:endParaRPr lang="en-US"/>
        </a:p>
      </dgm:t>
    </dgm:pt>
    <dgm:pt modelId="{25A59F42-BB18-42B8-B26B-AE3975251D39}" type="pres">
      <dgm:prSet presAssocID="{AEB22F3B-109D-489C-8A9E-7703846BA827}" presName="hierRoot1" presStyleCnt="0">
        <dgm:presLayoutVars>
          <dgm:hierBranch val="init"/>
        </dgm:presLayoutVars>
      </dgm:prSet>
      <dgm:spPr/>
    </dgm:pt>
    <dgm:pt modelId="{A97D6A99-0BDA-463E-9978-263EB0E5C65E}" type="pres">
      <dgm:prSet presAssocID="{AEB22F3B-109D-489C-8A9E-7703846BA827}" presName="rootComposite1" presStyleCnt="0"/>
      <dgm:spPr/>
    </dgm:pt>
    <dgm:pt modelId="{E8193C6D-BDD9-488D-9FF2-622EE464CEE4}" type="pres">
      <dgm:prSet presAssocID="{AEB22F3B-109D-489C-8A9E-7703846BA827}" presName="rootText1" presStyleLbl="node0" presStyleIdx="0" presStyleCnt="1">
        <dgm:presLayoutVars>
          <dgm:chPref val="3"/>
        </dgm:presLayoutVars>
      </dgm:prSet>
      <dgm:spPr/>
      <dgm:t>
        <a:bodyPr/>
        <a:lstStyle/>
        <a:p>
          <a:endParaRPr lang="en-US"/>
        </a:p>
      </dgm:t>
    </dgm:pt>
    <dgm:pt modelId="{69D6DB7D-CE1E-4773-8A21-5D5C9E72851E}" type="pres">
      <dgm:prSet presAssocID="{AEB22F3B-109D-489C-8A9E-7703846BA827}" presName="rootConnector1" presStyleLbl="node1" presStyleIdx="0" presStyleCnt="0"/>
      <dgm:spPr/>
      <dgm:t>
        <a:bodyPr/>
        <a:lstStyle/>
        <a:p>
          <a:endParaRPr lang="en-US"/>
        </a:p>
      </dgm:t>
    </dgm:pt>
    <dgm:pt modelId="{D58EAA13-D449-4BBB-8B34-8543F90B4C74}" type="pres">
      <dgm:prSet presAssocID="{AEB22F3B-109D-489C-8A9E-7703846BA827}" presName="hierChild2" presStyleCnt="0"/>
      <dgm:spPr/>
    </dgm:pt>
    <dgm:pt modelId="{0F5D5AFD-C1DC-41B5-8EFC-84AECAFDA335}" type="pres">
      <dgm:prSet presAssocID="{1C6609D6-0705-474E-8450-B50B5145B541}" presName="Name37" presStyleLbl="parChTrans1D2" presStyleIdx="0" presStyleCnt="3"/>
      <dgm:spPr/>
      <dgm:t>
        <a:bodyPr/>
        <a:lstStyle/>
        <a:p>
          <a:endParaRPr lang="en-US"/>
        </a:p>
      </dgm:t>
    </dgm:pt>
    <dgm:pt modelId="{52CCC800-5266-4601-83DF-CC431570165D}" type="pres">
      <dgm:prSet presAssocID="{3FD9B554-6EE0-49D5-92AA-8016AF94074F}" presName="hierRoot2" presStyleCnt="0">
        <dgm:presLayoutVars>
          <dgm:hierBranch val="init"/>
        </dgm:presLayoutVars>
      </dgm:prSet>
      <dgm:spPr/>
    </dgm:pt>
    <dgm:pt modelId="{295D85F9-3AC4-4CF3-926A-79B548C1C35B}" type="pres">
      <dgm:prSet presAssocID="{3FD9B554-6EE0-49D5-92AA-8016AF94074F}" presName="rootComposite" presStyleCnt="0"/>
      <dgm:spPr/>
    </dgm:pt>
    <dgm:pt modelId="{3C5398A8-AE90-434A-BC3B-A7FFC3F69100}" type="pres">
      <dgm:prSet presAssocID="{3FD9B554-6EE0-49D5-92AA-8016AF94074F}" presName="rootText" presStyleLbl="node2" presStyleIdx="0" presStyleCnt="3">
        <dgm:presLayoutVars>
          <dgm:chPref val="3"/>
        </dgm:presLayoutVars>
      </dgm:prSet>
      <dgm:spPr/>
      <dgm:t>
        <a:bodyPr/>
        <a:lstStyle/>
        <a:p>
          <a:endParaRPr lang="en-US"/>
        </a:p>
      </dgm:t>
    </dgm:pt>
    <dgm:pt modelId="{2024A94C-3E79-42F2-BBB5-3AE775A95F3D}" type="pres">
      <dgm:prSet presAssocID="{3FD9B554-6EE0-49D5-92AA-8016AF94074F}" presName="rootConnector" presStyleLbl="node2" presStyleIdx="0" presStyleCnt="3"/>
      <dgm:spPr/>
      <dgm:t>
        <a:bodyPr/>
        <a:lstStyle/>
        <a:p>
          <a:endParaRPr lang="en-US"/>
        </a:p>
      </dgm:t>
    </dgm:pt>
    <dgm:pt modelId="{99507A3C-2F4E-4833-98AF-F1C48B81EA41}" type="pres">
      <dgm:prSet presAssocID="{3FD9B554-6EE0-49D5-92AA-8016AF94074F}" presName="hierChild4" presStyleCnt="0"/>
      <dgm:spPr/>
    </dgm:pt>
    <dgm:pt modelId="{A13DE3FB-5F8D-4E9D-A7D7-191B89F19ACB}" type="pres">
      <dgm:prSet presAssocID="{3FD9B554-6EE0-49D5-92AA-8016AF94074F}" presName="hierChild5" presStyleCnt="0"/>
      <dgm:spPr/>
    </dgm:pt>
    <dgm:pt modelId="{6CD3DEB5-FA6E-4322-8905-D060672AE29E}" type="pres">
      <dgm:prSet presAssocID="{F4AB3897-8B27-44F5-A043-99836D97FBEB}" presName="Name37" presStyleLbl="parChTrans1D2" presStyleIdx="1" presStyleCnt="3"/>
      <dgm:spPr/>
      <dgm:t>
        <a:bodyPr/>
        <a:lstStyle/>
        <a:p>
          <a:endParaRPr lang="en-US"/>
        </a:p>
      </dgm:t>
    </dgm:pt>
    <dgm:pt modelId="{49E2D53F-F373-42DB-8088-5E7AE4A70FB3}" type="pres">
      <dgm:prSet presAssocID="{91269884-0E75-45D6-9B19-5F632EAC357D}" presName="hierRoot2" presStyleCnt="0">
        <dgm:presLayoutVars>
          <dgm:hierBranch val="init"/>
        </dgm:presLayoutVars>
      </dgm:prSet>
      <dgm:spPr/>
    </dgm:pt>
    <dgm:pt modelId="{BB669E3E-3C76-4400-9C05-F7ED4426E003}" type="pres">
      <dgm:prSet presAssocID="{91269884-0E75-45D6-9B19-5F632EAC357D}" presName="rootComposite" presStyleCnt="0"/>
      <dgm:spPr/>
    </dgm:pt>
    <dgm:pt modelId="{DCC1EE4A-4CB7-4D31-82A1-8206A2013E09}" type="pres">
      <dgm:prSet presAssocID="{91269884-0E75-45D6-9B19-5F632EAC357D}" presName="rootText" presStyleLbl="node2" presStyleIdx="1" presStyleCnt="3">
        <dgm:presLayoutVars>
          <dgm:chPref val="3"/>
        </dgm:presLayoutVars>
      </dgm:prSet>
      <dgm:spPr/>
      <dgm:t>
        <a:bodyPr/>
        <a:lstStyle/>
        <a:p>
          <a:endParaRPr lang="en-US"/>
        </a:p>
      </dgm:t>
    </dgm:pt>
    <dgm:pt modelId="{9A2F62A8-92C2-4A9D-95A1-FA97E81477A1}" type="pres">
      <dgm:prSet presAssocID="{91269884-0E75-45D6-9B19-5F632EAC357D}" presName="rootConnector" presStyleLbl="node2" presStyleIdx="1" presStyleCnt="3"/>
      <dgm:spPr/>
      <dgm:t>
        <a:bodyPr/>
        <a:lstStyle/>
        <a:p>
          <a:endParaRPr lang="en-US"/>
        </a:p>
      </dgm:t>
    </dgm:pt>
    <dgm:pt modelId="{C74283C6-402C-4A2E-84F4-40A28EA3889D}" type="pres">
      <dgm:prSet presAssocID="{91269884-0E75-45D6-9B19-5F632EAC357D}" presName="hierChild4" presStyleCnt="0"/>
      <dgm:spPr/>
    </dgm:pt>
    <dgm:pt modelId="{DEC079F2-C20F-4A03-8A01-E0171852C2A6}" type="pres">
      <dgm:prSet presAssocID="{91269884-0E75-45D6-9B19-5F632EAC357D}" presName="hierChild5" presStyleCnt="0"/>
      <dgm:spPr/>
    </dgm:pt>
    <dgm:pt modelId="{BF81AC5F-1561-4896-8445-0B785D4865E0}" type="pres">
      <dgm:prSet presAssocID="{A72987C4-329A-4C1F-B6F8-E8770A1E6F9E}" presName="Name37" presStyleLbl="parChTrans1D2" presStyleIdx="2" presStyleCnt="3"/>
      <dgm:spPr/>
      <dgm:t>
        <a:bodyPr/>
        <a:lstStyle/>
        <a:p>
          <a:endParaRPr lang="en-US"/>
        </a:p>
      </dgm:t>
    </dgm:pt>
    <dgm:pt modelId="{17186C9B-ADD9-42A7-9BC9-16A2DB4F94FC}" type="pres">
      <dgm:prSet presAssocID="{0E07A2BB-1D51-4640-9C9B-D54A58F8C256}" presName="hierRoot2" presStyleCnt="0">
        <dgm:presLayoutVars>
          <dgm:hierBranch val="init"/>
        </dgm:presLayoutVars>
      </dgm:prSet>
      <dgm:spPr/>
    </dgm:pt>
    <dgm:pt modelId="{28E90286-E4BE-4B57-96DD-B8DF92344F8D}" type="pres">
      <dgm:prSet presAssocID="{0E07A2BB-1D51-4640-9C9B-D54A58F8C256}" presName="rootComposite" presStyleCnt="0"/>
      <dgm:spPr/>
    </dgm:pt>
    <dgm:pt modelId="{90B933A4-C6D5-4CF6-BF53-B078FF75C2A4}" type="pres">
      <dgm:prSet presAssocID="{0E07A2BB-1D51-4640-9C9B-D54A58F8C256}" presName="rootText" presStyleLbl="node2" presStyleIdx="2" presStyleCnt="3">
        <dgm:presLayoutVars>
          <dgm:chPref val="3"/>
        </dgm:presLayoutVars>
      </dgm:prSet>
      <dgm:spPr/>
      <dgm:t>
        <a:bodyPr/>
        <a:lstStyle/>
        <a:p>
          <a:endParaRPr lang="en-US"/>
        </a:p>
      </dgm:t>
    </dgm:pt>
    <dgm:pt modelId="{3F18A3EE-15CB-4051-8B9F-B837543863BB}" type="pres">
      <dgm:prSet presAssocID="{0E07A2BB-1D51-4640-9C9B-D54A58F8C256}" presName="rootConnector" presStyleLbl="node2" presStyleIdx="2" presStyleCnt="3"/>
      <dgm:spPr/>
      <dgm:t>
        <a:bodyPr/>
        <a:lstStyle/>
        <a:p>
          <a:endParaRPr lang="en-US"/>
        </a:p>
      </dgm:t>
    </dgm:pt>
    <dgm:pt modelId="{AA259E4A-074B-4A0F-A990-53D68141DA3F}" type="pres">
      <dgm:prSet presAssocID="{0E07A2BB-1D51-4640-9C9B-D54A58F8C256}" presName="hierChild4" presStyleCnt="0"/>
      <dgm:spPr/>
    </dgm:pt>
    <dgm:pt modelId="{B08D8DA5-080D-4E90-B7A2-7DB5401A1E85}" type="pres">
      <dgm:prSet presAssocID="{0E07A2BB-1D51-4640-9C9B-D54A58F8C256}" presName="hierChild5" presStyleCnt="0"/>
      <dgm:spPr/>
    </dgm:pt>
    <dgm:pt modelId="{439BA499-AFAC-480D-9CED-FC2434123D82}" type="pres">
      <dgm:prSet presAssocID="{AEB22F3B-109D-489C-8A9E-7703846BA827}" presName="hierChild3" presStyleCnt="0"/>
      <dgm:spPr/>
    </dgm:pt>
  </dgm:ptLst>
  <dgm:cxnLst>
    <dgm:cxn modelId="{681AA1A5-12C1-46C5-A4E8-0CB99D79E851}" type="presOf" srcId="{3FD9B554-6EE0-49D5-92AA-8016AF94074F}" destId="{3C5398A8-AE90-434A-BC3B-A7FFC3F69100}" srcOrd="0" destOrd="0" presId="urn:microsoft.com/office/officeart/2005/8/layout/orgChart1"/>
    <dgm:cxn modelId="{E0A5ED3E-574C-48CA-8194-3E26C44D0E57}" srcId="{AEB22F3B-109D-489C-8A9E-7703846BA827}" destId="{91269884-0E75-45D6-9B19-5F632EAC357D}" srcOrd="1" destOrd="0" parTransId="{F4AB3897-8B27-44F5-A043-99836D97FBEB}" sibTransId="{6817A907-1463-49DD-B8DC-382C9D5C34F8}"/>
    <dgm:cxn modelId="{23078903-0773-4AEB-B69E-5902FACE5B1B}" type="presOf" srcId="{F4AB3897-8B27-44F5-A043-99836D97FBEB}" destId="{6CD3DEB5-FA6E-4322-8905-D060672AE29E}" srcOrd="0" destOrd="0" presId="urn:microsoft.com/office/officeart/2005/8/layout/orgChart1"/>
    <dgm:cxn modelId="{6C5EDD83-3A89-48A0-BFCD-675C9DDF8BF3}" type="presOf" srcId="{91269884-0E75-45D6-9B19-5F632EAC357D}" destId="{DCC1EE4A-4CB7-4D31-82A1-8206A2013E09}" srcOrd="0" destOrd="0" presId="urn:microsoft.com/office/officeart/2005/8/layout/orgChart1"/>
    <dgm:cxn modelId="{FB7B8E25-48C7-4433-8732-256CC97FA330}" type="presOf" srcId="{A72987C4-329A-4C1F-B6F8-E8770A1E6F9E}" destId="{BF81AC5F-1561-4896-8445-0B785D4865E0}" srcOrd="0" destOrd="0" presId="urn:microsoft.com/office/officeart/2005/8/layout/orgChart1"/>
    <dgm:cxn modelId="{87EDA1E4-C6CA-4EBC-BB47-16AAE7F488F9}" type="presOf" srcId="{AEB22F3B-109D-489C-8A9E-7703846BA827}" destId="{E8193C6D-BDD9-488D-9FF2-622EE464CEE4}" srcOrd="0" destOrd="0" presId="urn:microsoft.com/office/officeart/2005/8/layout/orgChart1"/>
    <dgm:cxn modelId="{37BAF647-E434-470D-ADCB-5A0542ED7BFD}" type="presOf" srcId="{91269884-0E75-45D6-9B19-5F632EAC357D}" destId="{9A2F62A8-92C2-4A9D-95A1-FA97E81477A1}" srcOrd="1" destOrd="0" presId="urn:microsoft.com/office/officeart/2005/8/layout/orgChart1"/>
    <dgm:cxn modelId="{94DC4E77-74FE-4293-9E4A-64951E25A7D6}" type="presOf" srcId="{AEB22F3B-109D-489C-8A9E-7703846BA827}" destId="{69D6DB7D-CE1E-4773-8A21-5D5C9E72851E}" srcOrd="1" destOrd="0" presId="urn:microsoft.com/office/officeart/2005/8/layout/orgChart1"/>
    <dgm:cxn modelId="{2FFD0D89-0178-4CCB-924C-0966F5EAFAF1}" srcId="{AEB22F3B-109D-489C-8A9E-7703846BA827}" destId="{3FD9B554-6EE0-49D5-92AA-8016AF94074F}" srcOrd="0" destOrd="0" parTransId="{1C6609D6-0705-474E-8450-B50B5145B541}" sibTransId="{6D548126-AF68-4BB5-BA5D-936FF7E4EC29}"/>
    <dgm:cxn modelId="{873F4DE4-8AF4-46BD-9FFD-8533D4EC1D4D}" type="presOf" srcId="{568F2E39-4F42-4EAF-AFD7-59CC7DFC27C2}" destId="{B9F2645E-BC98-428F-AAEF-6B0812E004BC}" srcOrd="0" destOrd="0" presId="urn:microsoft.com/office/officeart/2005/8/layout/orgChart1"/>
    <dgm:cxn modelId="{A18C01E7-022F-40A1-AB43-48A0F1991EE1}" srcId="{AEB22F3B-109D-489C-8A9E-7703846BA827}" destId="{0E07A2BB-1D51-4640-9C9B-D54A58F8C256}" srcOrd="2" destOrd="0" parTransId="{A72987C4-329A-4C1F-B6F8-E8770A1E6F9E}" sibTransId="{6071CED7-1A34-4165-9D37-FB3842DFF634}"/>
    <dgm:cxn modelId="{C633077E-E8B7-45C2-A905-B36B896FD777}" type="presOf" srcId="{3FD9B554-6EE0-49D5-92AA-8016AF94074F}" destId="{2024A94C-3E79-42F2-BBB5-3AE775A95F3D}" srcOrd="1" destOrd="0" presId="urn:microsoft.com/office/officeart/2005/8/layout/orgChart1"/>
    <dgm:cxn modelId="{E8BBBDDD-DFBD-47B7-8585-3F7536E24C84}" type="presOf" srcId="{1C6609D6-0705-474E-8450-B50B5145B541}" destId="{0F5D5AFD-C1DC-41B5-8EFC-84AECAFDA335}" srcOrd="0" destOrd="0" presId="urn:microsoft.com/office/officeart/2005/8/layout/orgChart1"/>
    <dgm:cxn modelId="{F098068C-8C30-4E21-BA1A-18E41249D0AB}" type="presOf" srcId="{0E07A2BB-1D51-4640-9C9B-D54A58F8C256}" destId="{3F18A3EE-15CB-4051-8B9F-B837543863BB}" srcOrd="1" destOrd="0" presId="urn:microsoft.com/office/officeart/2005/8/layout/orgChart1"/>
    <dgm:cxn modelId="{EC7FDE89-555C-43AF-8722-3E61BC856612}" type="presOf" srcId="{0E07A2BB-1D51-4640-9C9B-D54A58F8C256}" destId="{90B933A4-C6D5-4CF6-BF53-B078FF75C2A4}" srcOrd="0" destOrd="0" presId="urn:microsoft.com/office/officeart/2005/8/layout/orgChart1"/>
    <dgm:cxn modelId="{6CDEED80-74A9-4213-84F1-1AA3ADD81085}" srcId="{568F2E39-4F42-4EAF-AFD7-59CC7DFC27C2}" destId="{AEB22F3B-109D-489C-8A9E-7703846BA827}" srcOrd="0" destOrd="0" parTransId="{BDD3C29E-767B-4127-980D-0C6287CFAD7A}" sibTransId="{AAADBB54-1739-4760-BFA9-745442E4D1E8}"/>
    <dgm:cxn modelId="{1E6C27B3-7EA6-41B9-A464-05D3FC807B35}" type="presParOf" srcId="{B9F2645E-BC98-428F-AAEF-6B0812E004BC}" destId="{25A59F42-BB18-42B8-B26B-AE3975251D39}" srcOrd="0" destOrd="0" presId="urn:microsoft.com/office/officeart/2005/8/layout/orgChart1"/>
    <dgm:cxn modelId="{B67C2E66-71DF-4D91-A759-728C9451A535}" type="presParOf" srcId="{25A59F42-BB18-42B8-B26B-AE3975251D39}" destId="{A97D6A99-0BDA-463E-9978-263EB0E5C65E}" srcOrd="0" destOrd="0" presId="urn:microsoft.com/office/officeart/2005/8/layout/orgChart1"/>
    <dgm:cxn modelId="{47F39995-2E43-44CF-B6BB-489FA0F8628F}" type="presParOf" srcId="{A97D6A99-0BDA-463E-9978-263EB0E5C65E}" destId="{E8193C6D-BDD9-488D-9FF2-622EE464CEE4}" srcOrd="0" destOrd="0" presId="urn:microsoft.com/office/officeart/2005/8/layout/orgChart1"/>
    <dgm:cxn modelId="{B5A1B2AC-7DE5-4C42-8E5D-2400AB4F60DE}" type="presParOf" srcId="{A97D6A99-0BDA-463E-9978-263EB0E5C65E}" destId="{69D6DB7D-CE1E-4773-8A21-5D5C9E72851E}" srcOrd="1" destOrd="0" presId="urn:microsoft.com/office/officeart/2005/8/layout/orgChart1"/>
    <dgm:cxn modelId="{4A8DB20E-C05E-499B-9ED9-0E17B142AD88}" type="presParOf" srcId="{25A59F42-BB18-42B8-B26B-AE3975251D39}" destId="{D58EAA13-D449-4BBB-8B34-8543F90B4C74}" srcOrd="1" destOrd="0" presId="urn:microsoft.com/office/officeart/2005/8/layout/orgChart1"/>
    <dgm:cxn modelId="{C663A7D1-F252-4921-956D-14321E7A0E33}" type="presParOf" srcId="{D58EAA13-D449-4BBB-8B34-8543F90B4C74}" destId="{0F5D5AFD-C1DC-41B5-8EFC-84AECAFDA335}" srcOrd="0" destOrd="0" presId="urn:microsoft.com/office/officeart/2005/8/layout/orgChart1"/>
    <dgm:cxn modelId="{E93629F6-CD32-4E1A-99E8-70C58E026E73}" type="presParOf" srcId="{D58EAA13-D449-4BBB-8B34-8543F90B4C74}" destId="{52CCC800-5266-4601-83DF-CC431570165D}" srcOrd="1" destOrd="0" presId="urn:microsoft.com/office/officeart/2005/8/layout/orgChart1"/>
    <dgm:cxn modelId="{FE241FDE-E88D-4AE7-A0D2-88C0A8BDAC63}" type="presParOf" srcId="{52CCC800-5266-4601-83DF-CC431570165D}" destId="{295D85F9-3AC4-4CF3-926A-79B548C1C35B}" srcOrd="0" destOrd="0" presId="urn:microsoft.com/office/officeart/2005/8/layout/orgChart1"/>
    <dgm:cxn modelId="{8C69996B-156C-4F0F-8CFA-0B0EC70A6469}" type="presParOf" srcId="{295D85F9-3AC4-4CF3-926A-79B548C1C35B}" destId="{3C5398A8-AE90-434A-BC3B-A7FFC3F69100}" srcOrd="0" destOrd="0" presId="urn:microsoft.com/office/officeart/2005/8/layout/orgChart1"/>
    <dgm:cxn modelId="{E57FF11C-CB03-4BC0-BD1C-709C84475AF3}" type="presParOf" srcId="{295D85F9-3AC4-4CF3-926A-79B548C1C35B}" destId="{2024A94C-3E79-42F2-BBB5-3AE775A95F3D}" srcOrd="1" destOrd="0" presId="urn:microsoft.com/office/officeart/2005/8/layout/orgChart1"/>
    <dgm:cxn modelId="{5454111B-8885-4B41-91F6-A82D84D5B99D}" type="presParOf" srcId="{52CCC800-5266-4601-83DF-CC431570165D}" destId="{99507A3C-2F4E-4833-98AF-F1C48B81EA41}" srcOrd="1" destOrd="0" presId="urn:microsoft.com/office/officeart/2005/8/layout/orgChart1"/>
    <dgm:cxn modelId="{2F61EEA7-13B5-40F2-9CEC-031D2E7C32D9}" type="presParOf" srcId="{52CCC800-5266-4601-83DF-CC431570165D}" destId="{A13DE3FB-5F8D-4E9D-A7D7-191B89F19ACB}" srcOrd="2" destOrd="0" presId="urn:microsoft.com/office/officeart/2005/8/layout/orgChart1"/>
    <dgm:cxn modelId="{6CCCCC8D-549D-4BF8-8CEA-1232342D900C}" type="presParOf" srcId="{D58EAA13-D449-4BBB-8B34-8543F90B4C74}" destId="{6CD3DEB5-FA6E-4322-8905-D060672AE29E}" srcOrd="2" destOrd="0" presId="urn:microsoft.com/office/officeart/2005/8/layout/orgChart1"/>
    <dgm:cxn modelId="{C52E32F7-19A6-4483-90AB-5620D7E57F77}" type="presParOf" srcId="{D58EAA13-D449-4BBB-8B34-8543F90B4C74}" destId="{49E2D53F-F373-42DB-8088-5E7AE4A70FB3}" srcOrd="3" destOrd="0" presId="urn:microsoft.com/office/officeart/2005/8/layout/orgChart1"/>
    <dgm:cxn modelId="{6540F6ED-BE31-49EC-A290-B1CC8C1477FD}" type="presParOf" srcId="{49E2D53F-F373-42DB-8088-5E7AE4A70FB3}" destId="{BB669E3E-3C76-4400-9C05-F7ED4426E003}" srcOrd="0" destOrd="0" presId="urn:microsoft.com/office/officeart/2005/8/layout/orgChart1"/>
    <dgm:cxn modelId="{CC53FB33-4F50-4714-A373-A454A5F0D09A}" type="presParOf" srcId="{BB669E3E-3C76-4400-9C05-F7ED4426E003}" destId="{DCC1EE4A-4CB7-4D31-82A1-8206A2013E09}" srcOrd="0" destOrd="0" presId="urn:microsoft.com/office/officeart/2005/8/layout/orgChart1"/>
    <dgm:cxn modelId="{F78C8088-9241-4592-BB9E-4D1C830EAE2E}" type="presParOf" srcId="{BB669E3E-3C76-4400-9C05-F7ED4426E003}" destId="{9A2F62A8-92C2-4A9D-95A1-FA97E81477A1}" srcOrd="1" destOrd="0" presId="urn:microsoft.com/office/officeart/2005/8/layout/orgChart1"/>
    <dgm:cxn modelId="{C1A02DF0-7CFA-4B78-BAF0-DC0E8C972EF0}" type="presParOf" srcId="{49E2D53F-F373-42DB-8088-5E7AE4A70FB3}" destId="{C74283C6-402C-4A2E-84F4-40A28EA3889D}" srcOrd="1" destOrd="0" presId="urn:microsoft.com/office/officeart/2005/8/layout/orgChart1"/>
    <dgm:cxn modelId="{B759B7AD-7258-4C61-9F57-9346AED055B5}" type="presParOf" srcId="{49E2D53F-F373-42DB-8088-5E7AE4A70FB3}" destId="{DEC079F2-C20F-4A03-8A01-E0171852C2A6}" srcOrd="2" destOrd="0" presId="urn:microsoft.com/office/officeart/2005/8/layout/orgChart1"/>
    <dgm:cxn modelId="{9E683DF4-5452-4B3B-9FBC-9A43B00BB565}" type="presParOf" srcId="{D58EAA13-D449-4BBB-8B34-8543F90B4C74}" destId="{BF81AC5F-1561-4896-8445-0B785D4865E0}" srcOrd="4" destOrd="0" presId="urn:microsoft.com/office/officeart/2005/8/layout/orgChart1"/>
    <dgm:cxn modelId="{FBA71B95-3A24-4B9B-B5E7-02C00CCCD5E3}" type="presParOf" srcId="{D58EAA13-D449-4BBB-8B34-8543F90B4C74}" destId="{17186C9B-ADD9-42A7-9BC9-16A2DB4F94FC}" srcOrd="5" destOrd="0" presId="urn:microsoft.com/office/officeart/2005/8/layout/orgChart1"/>
    <dgm:cxn modelId="{534EBA80-92EF-444A-8707-422EE96B1B70}" type="presParOf" srcId="{17186C9B-ADD9-42A7-9BC9-16A2DB4F94FC}" destId="{28E90286-E4BE-4B57-96DD-B8DF92344F8D}" srcOrd="0" destOrd="0" presId="urn:microsoft.com/office/officeart/2005/8/layout/orgChart1"/>
    <dgm:cxn modelId="{8B32B6BB-7052-4BBD-AEE6-F4E9378284CA}" type="presParOf" srcId="{28E90286-E4BE-4B57-96DD-B8DF92344F8D}" destId="{90B933A4-C6D5-4CF6-BF53-B078FF75C2A4}" srcOrd="0" destOrd="0" presId="urn:microsoft.com/office/officeart/2005/8/layout/orgChart1"/>
    <dgm:cxn modelId="{46104146-3C91-4E25-8EF5-04BA8EE63572}" type="presParOf" srcId="{28E90286-E4BE-4B57-96DD-B8DF92344F8D}" destId="{3F18A3EE-15CB-4051-8B9F-B837543863BB}" srcOrd="1" destOrd="0" presId="urn:microsoft.com/office/officeart/2005/8/layout/orgChart1"/>
    <dgm:cxn modelId="{A6194293-78BB-4C24-810D-F8933530EB8F}" type="presParOf" srcId="{17186C9B-ADD9-42A7-9BC9-16A2DB4F94FC}" destId="{AA259E4A-074B-4A0F-A990-53D68141DA3F}" srcOrd="1" destOrd="0" presId="urn:microsoft.com/office/officeart/2005/8/layout/orgChart1"/>
    <dgm:cxn modelId="{55AD8661-B8DD-4430-BB6E-8EC1BBC96584}" type="presParOf" srcId="{17186C9B-ADD9-42A7-9BC9-16A2DB4F94FC}" destId="{B08D8DA5-080D-4E90-B7A2-7DB5401A1E85}" srcOrd="2" destOrd="0" presId="urn:microsoft.com/office/officeart/2005/8/layout/orgChart1"/>
    <dgm:cxn modelId="{02BE00A5-54B7-4FF9-9B85-A61FBDD3D943}" type="presParOf" srcId="{25A59F42-BB18-42B8-B26B-AE3975251D39}" destId="{439BA499-AFAC-480D-9CED-FC2434123D82}"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vl1pPr>
          </a:lstStyle>
          <a:p>
            <a:r>
              <a:rPr lang="en-US" dirty="0" smtClean="0">
                <a:latin typeface="Segoe UI" pitchFamily="34" charset="0"/>
              </a:rPr>
              <a:t>Server and Cloud 2013 Template</a:t>
            </a:r>
            <a:endParaRPr lang="en-US" dirty="0">
              <a:latin typeface="Segoe UI" pitchFamily="34" charset="0"/>
            </a:endParaRPr>
          </a:p>
        </p:txBody>
      </p:sp>
      <p:sp>
        <p:nvSpPr>
          <p:cNvPr id="7" name="Date Placeholder 6"/>
          <p:cNvSpPr>
            <a:spLocks noGrp="1"/>
          </p:cNvSpPr>
          <p:nvPr>
            <p:ph type="dt" sz="quarter" idx="1"/>
          </p:nvPr>
        </p:nvSpPr>
        <p:spPr>
          <a:xfrm>
            <a:off x="3898102" y="0"/>
            <a:ext cx="2982119" cy="464820"/>
          </a:xfrm>
          <a:prstGeom prst="rect">
            <a:avLst/>
          </a:prstGeom>
        </p:spPr>
        <p:txBody>
          <a:bodyPr vert="horz" lIns="92446" tIns="46223" rIns="92446" bIns="46223" rtlCol="0"/>
          <a:lstStyle>
            <a:lvl1pPr algn="r">
              <a:defRPr sz="1200"/>
            </a:lvl1pPr>
          </a:lstStyle>
          <a:p>
            <a:fld id="{48D34AC8-E01F-4FBF-B65F-21ABDE98B385}" type="datetime8">
              <a:rPr lang="en-US" smtClean="0">
                <a:latin typeface="Segoe UI" pitchFamily="34" charset="0"/>
              </a:rPr>
              <a:t>8/27/2015 12:20 PM</a:t>
            </a:fld>
            <a:endParaRPr lang="en-US" dirty="0">
              <a:latin typeface="Segoe UI" pitchFamily="34" charset="0"/>
            </a:endParaRPr>
          </a:p>
        </p:txBody>
      </p:sp>
      <p:sp>
        <p:nvSpPr>
          <p:cNvPr id="8" name="Footer Placeholder 7"/>
          <p:cNvSpPr>
            <a:spLocks noGrp="1"/>
          </p:cNvSpPr>
          <p:nvPr>
            <p:ph type="ftr" sz="quarter" idx="2"/>
          </p:nvPr>
        </p:nvSpPr>
        <p:spPr>
          <a:xfrm>
            <a:off x="0" y="8829966"/>
            <a:ext cx="5815132" cy="337975"/>
          </a:xfrm>
          <a:prstGeom prst="rect">
            <a:avLst/>
          </a:prstGeom>
        </p:spPr>
        <p:txBody>
          <a:bodyPr vert="horz" lIns="92446" tIns="46223" rIns="92446" bIns="46223" rtlCol="0" anchor="b"/>
          <a:lstStyle>
            <a:lvl1pPr algn="l">
              <a:defRPr sz="1200"/>
            </a:lvl1pPr>
          </a:lstStyle>
          <a:p>
            <a:pPr marL="402846" defTabSz="924154"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98102" y="0"/>
            <a:ext cx="2982119" cy="464820"/>
          </a:xfrm>
          <a:prstGeom prst="rect">
            <a:avLst/>
          </a:prstGeom>
        </p:spPr>
        <p:txBody>
          <a:bodyPr vert="horz" lIns="92446" tIns="46223" rIns="92446" bIns="46223" rtlCol="0"/>
          <a:lstStyle>
            <a:lvl1pPr algn="r">
              <a:defRPr sz="1200">
                <a:latin typeface="Segoe UI" pitchFamily="34" charset="0"/>
              </a:defRPr>
            </a:lvl1pPr>
          </a:lstStyle>
          <a:p>
            <a:fld id="{64CFA94A-519F-445C-B30C-9E76FA6A2031}" type="datetime8">
              <a:rPr lang="en-US" smtClean="0"/>
              <a:t>8/27/2015 12:20 PM</a:t>
            </a:fld>
            <a:endParaRPr lang="en-US" dirty="0"/>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cloudsecurityalliance.org/research/ccm/"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www.microsoft.com/en-us/download/details.aspx?id=26647"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msdn.microsoft.com/en-us/library/dd179440.aspx"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msdn.microsoft.com/en-us/library/dd179355.aspx" TargetMode="External"/><Relationship Id="rId5" Type="http://schemas.openxmlformats.org/officeDocument/2006/relationships/hyperlink" Target="http://msdn.microsoft.com/en-us/library/ee691975.aspx" TargetMode="External"/><Relationship Id="rId4" Type="http://schemas.openxmlformats.org/officeDocument/2006/relationships/hyperlink" Target="http://msdn.microsoft.com/en-us/library/dd179451.aspx"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blogs.msdn.com/b/windowsazurestorage/archive/2014/03/11/windows-azure-storage-explorers-2014.aspx"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technet.microsoft.com/en-us/library/hh770400.aspx"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415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8/27/2015 12:20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70974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E09508-54A3-4F70-9339-01BE4305D85C}" type="slidenum">
              <a:rPr lang="en-US" altLang="en-US"/>
              <a:pPr/>
              <a:t>10</a:t>
            </a:fld>
            <a:endParaRPr lang="en-US" altLang="en-US"/>
          </a:p>
        </p:txBody>
      </p:sp>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p:txBody>
          <a:bodyPr/>
          <a:lstStyle/>
          <a:p>
            <a:r>
              <a:rPr lang="en-US" altLang="en-US" dirty="0"/>
              <a:t>Define disaster as a crisis </a:t>
            </a:r>
          </a:p>
        </p:txBody>
      </p:sp>
    </p:spTree>
    <p:extLst>
      <p:ext uri="{BB962C8B-B14F-4D97-AF65-F5344CB8AC3E}">
        <p14:creationId xmlns:p14="http://schemas.microsoft.com/office/powerpoint/2010/main" val="3032125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046471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319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319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08731BD-62C8-419D-B2A1-E876ABD5BF6E}" type="datetime1">
              <a:rPr lang="en-US" smtClean="0">
                <a:solidFill>
                  <a:prstClr val="black"/>
                </a:solidFill>
              </a:rPr>
              <a:pPr/>
              <a:t>8/27/2015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115</a:t>
            </a:fld>
            <a:endParaRPr lang="en-US" dirty="0">
              <a:solidFill>
                <a:prstClr val="black"/>
              </a:solidFill>
            </a:endParaRPr>
          </a:p>
        </p:txBody>
      </p:sp>
    </p:spTree>
    <p:extLst>
      <p:ext uri="{BB962C8B-B14F-4D97-AF65-F5344CB8AC3E}">
        <p14:creationId xmlns:p14="http://schemas.microsoft.com/office/powerpoint/2010/main" val="217316041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solidFill>
                  <a:prstClr val="black"/>
                </a:solidFill>
              </a:rPr>
              <a:pPr/>
              <a:t>8/27/2015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116</a:t>
            </a:fld>
            <a:endParaRPr lang="en-US" dirty="0">
              <a:solidFill>
                <a:prstClr val="black"/>
              </a:solidFill>
            </a:endParaRPr>
          </a:p>
        </p:txBody>
      </p:sp>
    </p:spTree>
    <p:extLst>
      <p:ext uri="{BB962C8B-B14F-4D97-AF65-F5344CB8AC3E}">
        <p14:creationId xmlns:p14="http://schemas.microsoft.com/office/powerpoint/2010/main" val="17425006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1FAE85-20FE-844F-9354-E6E61F84E3F4}"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189493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Goal:  Demonstrate that downtime is expensive for everyone,</a:t>
            </a:r>
            <a:r>
              <a:rPr lang="en-US" baseline="0" dirty="0" smtClean="0"/>
              <a:t> and that the cost of downtime grows exponentially with the amount of data in a workload</a:t>
            </a:r>
          </a:p>
          <a:p>
            <a:endParaRPr lang="en-US" baseline="0" dirty="0" smtClean="0"/>
          </a:p>
          <a:p>
            <a:r>
              <a:rPr lang="en-US" baseline="0" dirty="0" smtClean="0"/>
              <a:t>Here’s some IDC data which shows the dramatic impact downtime can have on a business.  Even workloads with less than 50 TB of data suffer $200,000 in costs per hour of downtime.  While workloads with large amounts of data can easily surpass costs of $1,000,000 per hour.  While the costs your business faces may vary, it’s worth taking some time to gather information on those costs before data loss or downtime demonstrates them.  Fully understanding these costs helps put the cost of protecting data and applications in perspective.</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CF54FC4-B938-455F-AB50-4A96C3CD22AC}" type="datetime1">
              <a:rPr lang="en-US" smtClean="0">
                <a:solidFill>
                  <a:prstClr val="black"/>
                </a:solidFill>
              </a:rPr>
              <a:pPr/>
              <a:t>8/27/2015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050724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than 65% of enterprise IT organizations will commit to hybrid cloud technologies before 2016, vastly driving the rate and pace of change in IT organizations.</a:t>
            </a:r>
          </a:p>
          <a:p>
            <a:endParaRPr lang="en-US" dirty="0" smtClean="0"/>
          </a:p>
          <a:p>
            <a:r>
              <a:rPr lang="en-US" dirty="0" smtClean="0"/>
              <a:t>By 2017, IT buyers will actively channel 20% of their IT budgets through industry clouds to enable flexible collaboration, information sharing, and commerce.</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8/27/2015 12:20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747000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93301">
              <a:spcAft>
                <a:spcPts val="253"/>
              </a:spcAft>
              <a:defRPr/>
            </a:pPr>
            <a:r>
              <a:rPr lang="en-US" sz="800" dirty="0">
                <a:gradFill>
                  <a:gsLst>
                    <a:gs pos="0">
                      <a:srgbClr val="FFFFFF"/>
                    </a:gs>
                    <a:gs pos="100000">
                      <a:srgbClr val="FFFFFF"/>
                    </a:gs>
                  </a:gsLst>
                  <a:lin ang="5400000" scaled="0"/>
                </a:gradFill>
              </a:rPr>
              <a:t>But what, fundamentally, is Azure Site Recovery?  Well, </a:t>
            </a:r>
            <a:r>
              <a:rPr lang="en-US" sz="800" dirty="0"/>
              <a:t>Azure Site Recovery can help you protect important applications by coordinating the replication and recovery of private clouds across sites, whether you’re protecting dozens – or hundreds of virtual machines. You can protect your applications to your own second site, a hoster’s site, or even use Azure as your disaster recovery site and avoid the expense and complexity of building and managing your own secondary location.</a:t>
            </a:r>
          </a:p>
          <a:p>
            <a:pPr defTabSz="693301">
              <a:spcAft>
                <a:spcPts val="253"/>
              </a:spcAft>
              <a:defRPr/>
            </a:pPr>
            <a:endParaRPr lang="en-US" sz="800" dirty="0">
              <a:gradFill>
                <a:gsLst>
                  <a:gs pos="0">
                    <a:srgbClr val="FFFFFF"/>
                  </a:gs>
                  <a:gs pos="100000">
                    <a:srgbClr val="FFFFFF"/>
                  </a:gs>
                </a:gsLst>
                <a:lin ang="5400000" scaled="0"/>
              </a:gradFill>
            </a:endParaRPr>
          </a:p>
          <a:p>
            <a:pPr defTabSz="693301">
              <a:spcAft>
                <a:spcPts val="253"/>
              </a:spcAft>
              <a:defRPr/>
            </a:pPr>
            <a:r>
              <a:rPr lang="en-US" sz="800" dirty="0">
                <a:gradFill>
                  <a:gsLst>
                    <a:gs pos="0">
                      <a:srgbClr val="FFFFFF"/>
                    </a:gs>
                    <a:gs pos="100000">
                      <a:srgbClr val="FFFFFF"/>
                    </a:gs>
                  </a:gsLst>
                  <a:lin ang="5400000" scaled="0"/>
                </a:gradFill>
              </a:rPr>
              <a:t>But where does this fit on the Seven Tiers of DR?  The Seven Tiers of Disaster Recovery was originally defined by SHARE to help identify the various methods of recovering mission-critical computer systems as required to support business continuity. Although the original known published concept dates back to the 1990s, Business Continuity Planning (BCP) and Disaster Recovery specialists today continue to use the 7 Tiers to illustrate continuity capabilities and costs at a very high level.  The definitions for the various Tiers have been updated as technology has evolved in support of today's business requirements and their associated Recovery Time Objective (RTO) and Recovery Point Objective (RPO).</a:t>
            </a:r>
          </a:p>
          <a:p>
            <a:pPr defTabSz="693301">
              <a:spcAft>
                <a:spcPts val="253"/>
              </a:spcAft>
              <a:defRPr/>
            </a:pPr>
            <a:endParaRPr lang="en-US" sz="800" dirty="0">
              <a:gradFill>
                <a:gsLst>
                  <a:gs pos="0">
                    <a:srgbClr val="FFFFFF"/>
                  </a:gs>
                  <a:gs pos="100000">
                    <a:srgbClr val="FFFFFF"/>
                  </a:gs>
                </a:gsLst>
                <a:lin ang="5400000" scaled="0"/>
              </a:gradFill>
            </a:endParaRPr>
          </a:p>
          <a:p>
            <a:pPr rtl="0"/>
            <a:r>
              <a:rPr lang="en-US" sz="800" b="1" dirty="0"/>
              <a:t>Tier 0: No off-site data – Possibly no recovery</a:t>
            </a:r>
          </a:p>
          <a:p>
            <a:pPr rtl="0"/>
            <a:r>
              <a:rPr lang="en-US" sz="800" dirty="0"/>
              <a:t>Businesses with a Tier 0 business continuity solution have no business continuity plan. There is no saved information, no documentation, no backup hardware, and no contingency plan. The time necessary to recover in this instance is unpredictable. In fact, it may not be possible to recover at all.</a:t>
            </a:r>
          </a:p>
          <a:p>
            <a:pPr rtl="0"/>
            <a:endParaRPr lang="en-US" sz="800" dirty="0"/>
          </a:p>
          <a:p>
            <a:pPr rtl="0"/>
            <a:r>
              <a:rPr lang="en-US" sz="800" b="1" dirty="0"/>
              <a:t>Tier 1: Data backup with no hot site</a:t>
            </a:r>
          </a:p>
          <a:p>
            <a:pPr rtl="0"/>
            <a:r>
              <a:rPr lang="en-US" sz="800" dirty="0"/>
              <a:t>Businesses that use Tier 1 continuity solutions back up their data and send these backups to an off-site storage facility. The method of transporting these backups is often referred to as "PTAM" - the "Pick-up Truck Access Method." Depending on how often backups are created and shipped, these organizations must be prepared to accept several days to weeks of data loss, but their backups are secure off-site. However, this tier lacks the systems on which to restore data.</a:t>
            </a:r>
          </a:p>
          <a:p>
            <a:pPr rtl="0"/>
            <a:endParaRPr lang="en-US" sz="800" dirty="0"/>
          </a:p>
          <a:p>
            <a:pPr rtl="0"/>
            <a:r>
              <a:rPr lang="en-US" sz="800" b="1" dirty="0"/>
              <a:t>Tier 2: Data backup with a hot site</a:t>
            </a:r>
          </a:p>
          <a:p>
            <a:pPr rtl="0"/>
            <a:r>
              <a:rPr lang="en-US" sz="800" dirty="0"/>
              <a:t>Businesses using Tier 2 business continuity solutions make regular backups on tape. This is combined with an off-site facility and infrastructure (known as a hot site) in which to restore systems from those tapes in the event of a disaster. This solution will still result in the need to recreate several hours or even days' worth of data, but the recovery time is more predictable.</a:t>
            </a:r>
          </a:p>
          <a:p>
            <a:pPr rtl="0"/>
            <a:endParaRPr lang="en-US" sz="800" dirty="0"/>
          </a:p>
          <a:p>
            <a:pPr rtl="0"/>
            <a:r>
              <a:rPr lang="en-US" sz="800" b="1" dirty="0"/>
              <a:t>Tier 3: Electronic vaulting</a:t>
            </a:r>
          </a:p>
          <a:p>
            <a:pPr rtl="0"/>
            <a:r>
              <a:rPr lang="en-US" sz="800" dirty="0"/>
              <a:t>Tier 3 solutions build on the components of Tier 2. Additionally, some mission critical data is electronically vaulted. This electronically vaulted data is typically more current than that which is shipped via PTAM. As a result there is less data recreation or loss after a disaster occurs. The facilities for providing Electronic Remote Vaulting consists of high-speed communication circuits, some form of channel extension equipment and either physical or a virtual tape library and an automated tape library at the remote site. IBM's Peer-to-Peer VTS and Oracle </a:t>
            </a:r>
            <a:r>
              <a:rPr lang="en-US" sz="800" dirty="0" err="1"/>
              <a:t>StorageTek</a:t>
            </a:r>
            <a:r>
              <a:rPr lang="en-US" sz="800" dirty="0"/>
              <a:t> Virtual Storage Manager (VSM) Clustering are two examples of this type implementation.</a:t>
            </a:r>
          </a:p>
          <a:p>
            <a:pPr rtl="0"/>
            <a:endParaRPr lang="en-US" sz="800" dirty="0"/>
          </a:p>
          <a:p>
            <a:pPr rtl="0"/>
            <a:r>
              <a:rPr lang="en-US" sz="800" b="1" dirty="0"/>
              <a:t>Tier 4: Point-in-time copies</a:t>
            </a:r>
          </a:p>
          <a:p>
            <a:pPr rtl="0"/>
            <a:r>
              <a:rPr lang="en-US" sz="800" dirty="0"/>
              <a:t>Tier 4 solutions are used by businesses that require both greater data currency and faster recovery than users of lower tiers. Rather than relying largely on shipping tape, as is common on the lower tiers, Tier 4 solutions begin to incorporate more disk based solutions. Several hours of data loss is still possible, but it is easier to make such point-in-time (</a:t>
            </a:r>
            <a:r>
              <a:rPr lang="en-US" sz="800" dirty="0" err="1"/>
              <a:t>PiT</a:t>
            </a:r>
            <a:r>
              <a:rPr lang="en-US" sz="800" dirty="0"/>
              <a:t>) copies with greater frequency than tape backups even when electronically vaulted.</a:t>
            </a:r>
          </a:p>
          <a:p>
            <a:pPr rtl="0"/>
            <a:endParaRPr lang="en-US" sz="800" dirty="0"/>
          </a:p>
          <a:p>
            <a:pPr rtl="0"/>
            <a:r>
              <a:rPr lang="en-US" sz="800" b="1" dirty="0"/>
              <a:t>Tier 5: Transaction integrity</a:t>
            </a:r>
          </a:p>
          <a:p>
            <a:pPr rtl="0"/>
            <a:r>
              <a:rPr lang="en-US" sz="800" dirty="0"/>
              <a:t>Tier 5 solutions are used by businesses with a requirement for consistency of data between the production and recovery data centers. There is little to no data loss in such solutions; however, the presence of this functionality is entirely dependent on the application in use.</a:t>
            </a:r>
          </a:p>
          <a:p>
            <a:pPr rtl="0"/>
            <a:endParaRPr lang="en-US" sz="800" dirty="0"/>
          </a:p>
          <a:p>
            <a:pPr rtl="0"/>
            <a:r>
              <a:rPr lang="en-US" sz="800" b="1" dirty="0"/>
              <a:t>Tier 6: Zero or near-zero data loss</a:t>
            </a:r>
          </a:p>
          <a:p>
            <a:pPr rtl="0"/>
            <a:r>
              <a:rPr lang="en-US" sz="800" dirty="0"/>
              <a:t>Tier 6 business continuity solutions maintain the highest levels of data currency. They are used by businesses with little or no tolerance for data loss and who need to restore data to applications rapidly. These solutions have no dependence on the applications or applications staffs to provide data consistency. Tier 6 solutions often require some form of Disk mirroring. There are various synchronous and asynchronous solutions available from the mainframe storage vendors. Each solution is somewhat different, offering different capabilities and providing different Recovery Point and Recovery Time objectives. Often some form of automated tape solution is also required. However, this can vary somewhat depending on the amount and type of data residing on tape.</a:t>
            </a:r>
          </a:p>
          <a:p>
            <a:pPr rtl="0"/>
            <a:endParaRPr lang="en-US" sz="800" dirty="0"/>
          </a:p>
          <a:p>
            <a:pPr rtl="0"/>
            <a:r>
              <a:rPr lang="en-US" sz="800" b="1" dirty="0"/>
              <a:t>Tier 7: Highly automated, business integrated solution</a:t>
            </a:r>
          </a:p>
          <a:p>
            <a:pPr rtl="0"/>
            <a:r>
              <a:rPr lang="en-US" sz="800" dirty="0"/>
              <a:t>Tier 7 solutions include all the major components being used for a Tier 6 solution with the additional integration of automation. This allows a Tier 7 solution to ensure consistency of data above that which is granted by Tier 6 solutions. Additionally, recovery of the applications is automated, allowing for restoration of systems and applications much faster and more reliably than would be possible through manual business continuity procedures.</a:t>
            </a:r>
          </a:p>
          <a:p>
            <a:pPr rtl="0"/>
            <a:endParaRPr lang="en-US" sz="800" dirty="0"/>
          </a:p>
          <a:p>
            <a:pPr rtl="0"/>
            <a:r>
              <a:rPr lang="en-US" sz="800" dirty="0"/>
              <a:t>So where does Azure Site Recovery come in?</a:t>
            </a:r>
          </a:p>
          <a:p>
            <a:pPr rtl="0"/>
            <a:endParaRPr lang="en-US" sz="800" dirty="0"/>
          </a:p>
          <a:p>
            <a:pPr rtl="0"/>
            <a:r>
              <a:rPr lang="en-US" sz="800" b="1" dirty="0"/>
              <a:t>&lt;click&gt;</a:t>
            </a:r>
            <a:endParaRPr lang="en-US" sz="800" dirty="0"/>
          </a:p>
          <a:p>
            <a:pPr rtl="0"/>
            <a:r>
              <a:rPr lang="en-US" sz="800" dirty="0"/>
              <a:t>Tier 7.  This means that Azure Site Recovery can offer the lowest levels of recovery time, and the highest value for customers, and when combined with the other components within the Microsoft solutions, helps customers to protect all of their mission critical applications and data.</a:t>
            </a:r>
          </a:p>
          <a:p>
            <a:pPr rtl="0"/>
            <a:endParaRPr lang="en-US" sz="800" dirty="0"/>
          </a:p>
          <a:p>
            <a:pPr rtl="0"/>
            <a:r>
              <a:rPr lang="en-US" sz="800" b="1" dirty="0"/>
              <a:t>&lt;next slide&gt;</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80E2210-FCD4-4E32-922A-6DC22322192A}" type="datetime1">
              <a:rPr lang="en-US" smtClean="0">
                <a:solidFill>
                  <a:prstClr val="black"/>
                </a:solidFill>
              </a:rPr>
              <a:pPr/>
              <a:t>8/27/2015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29509351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415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8/27/2015 12:20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816239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Pillars Intro</a:t>
            </a:r>
          </a:p>
          <a:p>
            <a:endParaRPr lang="en-US" b="1" dirty="0"/>
          </a:p>
          <a:p>
            <a:r>
              <a:rPr lang="en-US" b="1" dirty="0"/>
              <a:t>Key Points:</a:t>
            </a:r>
            <a:endParaRPr lang="en-US" dirty="0"/>
          </a:p>
          <a:p>
            <a:pPr marL="173336" indent="-173336">
              <a:buFont typeface="Arial" panose="020B0604020202020204" pitchFamily="34" charset="0"/>
              <a:buChar char="•"/>
            </a:pPr>
            <a:r>
              <a:rPr lang="en-US" dirty="0"/>
              <a:t>First, look at where you make changes in your on-premises infrastructure.  We’ll talk about how a software-defined approach can make you more agile.</a:t>
            </a:r>
          </a:p>
          <a:p>
            <a:pPr marL="173336" indent="-173336">
              <a:buFont typeface="Arial" panose="020B0604020202020204" pitchFamily="34" charset="0"/>
              <a:buChar char="•"/>
            </a:pPr>
            <a:r>
              <a:rPr lang="en-US" dirty="0"/>
              <a:t>Next, we’ll talk about how automation and security are key aspects of an overall approach to operational excellence</a:t>
            </a:r>
          </a:p>
          <a:p>
            <a:pPr marL="173336" indent="-173336">
              <a:buFont typeface="Arial" panose="020B0604020202020204" pitchFamily="34" charset="0"/>
              <a:buChar char="•"/>
            </a:pPr>
            <a:r>
              <a:rPr lang="en-US" dirty="0"/>
              <a:t>And finally, we’ll look at how hybrid capabilities can be added to your IT toolkit – to solve existing problems and make your job easier.</a:t>
            </a:r>
          </a:p>
          <a:p>
            <a:pPr marL="173336" indent="-173336">
              <a:buFont typeface="Arial" panose="020B0604020202020204" pitchFamily="34" charset="0"/>
              <a:buChar char="•"/>
            </a:pPr>
            <a:endParaRPr lang="en-US" dirty="0"/>
          </a:p>
          <a:p>
            <a:pPr defTabSz="943002">
              <a:spcAft>
                <a:spcPts val="344"/>
              </a:spcAft>
              <a:defRPr/>
            </a:pPr>
            <a:r>
              <a:rPr lang="en-US" dirty="0"/>
              <a:t>So how can you optimize your infrastructure?  There are three areas where you have the opportunity to make changes that will reduce costs, simplify management, and allow you to access the cloud when it makes sense for your business.</a:t>
            </a:r>
          </a:p>
          <a:p>
            <a:pPr marL="173336" indent="-173336">
              <a:buFont typeface="Arial" panose="020B0604020202020204" pitchFamily="34" charset="0"/>
              <a:buChar char="•"/>
            </a:pP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76803"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76803"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661FB68-3918-4A24-B8EF-2BC81D0F57FE}" type="datetime1">
              <a:rPr lang="en-US" smtClean="0"/>
              <a:pPr/>
              <a:t>8/27/2015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2271357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(Adjust</a:t>
            </a:r>
            <a:r>
              <a:rPr lang="en-US" b="1" baseline="0" dirty="0" smtClean="0"/>
              <a:t> timing to Audience)</a:t>
            </a:r>
          </a:p>
          <a:p>
            <a:endParaRPr lang="en-US" b="0" baseline="0" dirty="0" smtClean="0"/>
          </a:p>
          <a:p>
            <a:r>
              <a:rPr lang="en-US" b="1" dirty="0" smtClean="0"/>
              <a:t>Slide Objective: </a:t>
            </a:r>
            <a:r>
              <a:rPr lang="en-US" b="0" dirty="0" smtClean="0"/>
              <a:t>Explain</a:t>
            </a:r>
            <a:r>
              <a:rPr lang="en-US" b="0" baseline="0" dirty="0" smtClean="0"/>
              <a:t> the commonly accepted cloud computing models (</a:t>
            </a:r>
            <a:r>
              <a:rPr lang="en-US" b="0" baseline="0" dirty="0" err="1" smtClean="0"/>
              <a:t>IaaS</a:t>
            </a:r>
            <a:r>
              <a:rPr lang="en-US" b="0" baseline="0" dirty="0" smtClean="0"/>
              <a:t>, </a:t>
            </a:r>
            <a:r>
              <a:rPr lang="en-US" b="0" baseline="0" dirty="0" err="1" smtClean="0"/>
              <a:t>PaaS</a:t>
            </a:r>
            <a:r>
              <a:rPr lang="en-US" b="0" baseline="0" dirty="0" smtClean="0"/>
              <a:t>, and SaaS) and appropriate use cases for each.</a:t>
            </a:r>
          </a:p>
          <a:p>
            <a:endParaRPr lang="en-US" b="0" baseline="0" dirty="0" smtClean="0"/>
          </a:p>
          <a:p>
            <a:r>
              <a:rPr lang="en-US" b="1" baseline="0" dirty="0" smtClean="0"/>
              <a:t>Suggested Approach: </a:t>
            </a:r>
            <a:r>
              <a:rPr lang="en-US" b="0" baseline="0" dirty="0" smtClean="0"/>
              <a:t>Familiarity with Cloud Models varies from audience-to-audience.  Prior to presenting slides 8, 9 and 10, poll the audience by asking leading questions, such as:</a:t>
            </a:r>
          </a:p>
          <a:p>
            <a:pPr marL="288893" indent="-288893">
              <a:buFont typeface="Arial" pitchFamily="34" charset="0"/>
              <a:buChar char="•"/>
            </a:pPr>
            <a:r>
              <a:rPr lang="en-US" b="0" baseline="0" dirty="0" smtClean="0"/>
              <a:t>What is a Cloud?</a:t>
            </a:r>
          </a:p>
          <a:p>
            <a:pPr marL="288893" indent="-288893">
              <a:buFont typeface="Arial" pitchFamily="34" charset="0"/>
              <a:buChar char="•"/>
            </a:pPr>
            <a:r>
              <a:rPr lang="en-US" b="0" baseline="0" dirty="0" smtClean="0"/>
              <a:t>What is the difference between Virtualization and a Cloud? ( Cloud adds pooled resources, elasticity, self-service management, automation, and charge-back/show-back )</a:t>
            </a:r>
          </a:p>
          <a:p>
            <a:pPr marL="288893" indent="-288893">
              <a:buFont typeface="Arial" pitchFamily="34" charset="0"/>
              <a:buChar char="•"/>
            </a:pPr>
            <a:r>
              <a:rPr lang="en-US" b="0" baseline="0" dirty="0" smtClean="0"/>
              <a:t>What is the difference between </a:t>
            </a:r>
            <a:r>
              <a:rPr lang="en-US" b="0" baseline="0" dirty="0" err="1" smtClean="0"/>
              <a:t>IaaS</a:t>
            </a:r>
            <a:r>
              <a:rPr lang="en-US" b="0" baseline="0" dirty="0" smtClean="0"/>
              <a:t>, </a:t>
            </a:r>
            <a:r>
              <a:rPr lang="en-US" b="0" baseline="0" dirty="0" err="1" smtClean="0"/>
              <a:t>PaaS</a:t>
            </a:r>
            <a:r>
              <a:rPr lang="en-US" b="0" baseline="0" dirty="0" smtClean="0"/>
              <a:t> and SaaS?</a:t>
            </a:r>
          </a:p>
          <a:p>
            <a:r>
              <a:rPr lang="en-US" b="0" baseline="0" dirty="0" smtClean="0"/>
              <a:t>Based on attendee responses, adjust timing for presenting Slides 8, 9 and 10 to accommodate.</a:t>
            </a:r>
          </a:p>
          <a:p>
            <a:endParaRPr lang="en-US" dirty="0" smtClean="0"/>
          </a:p>
          <a:p>
            <a:r>
              <a:rPr lang="en-US" b="1" dirty="0" smtClean="0"/>
              <a:t>Key Talking Points:</a:t>
            </a:r>
          </a:p>
          <a:p>
            <a:pPr marL="288893" lvl="1" indent="-288893" defTabSz="924421">
              <a:spcAft>
                <a:spcPts val="337"/>
              </a:spcAft>
              <a:defRPr/>
            </a:pPr>
            <a:r>
              <a:rPr lang="en-US" b="0" dirty="0" smtClean="0"/>
              <a:t>The</a:t>
            </a:r>
            <a:r>
              <a:rPr lang="en-US" b="0" baseline="0" dirty="0" smtClean="0"/>
              <a:t> Windows Azure cloud platform aligns to all 3 accepted cloud computing models for delivering infrastructure, platform services and software as a service.</a:t>
            </a:r>
            <a:endParaRPr lang="en-US" b="0" dirty="0" smtClean="0"/>
          </a:p>
          <a:p>
            <a:pPr marL="288893" lvl="1" indent="-288893" defTabSz="924421">
              <a:spcAft>
                <a:spcPts val="337"/>
              </a:spcAft>
              <a:defRPr/>
            </a:pPr>
            <a:r>
              <a:rPr lang="en-US" b="0" baseline="0" dirty="0" smtClean="0"/>
              <a:t>Microsoft is the only platform vendor that provides customers the compatibility, portability and choice of leveraging On-Premises, </a:t>
            </a:r>
            <a:r>
              <a:rPr lang="en-US" b="0" baseline="0" dirty="0" err="1" smtClean="0"/>
              <a:t>IaaS</a:t>
            </a:r>
            <a:r>
              <a:rPr lang="en-US" b="0" baseline="0" dirty="0" smtClean="0"/>
              <a:t>, </a:t>
            </a:r>
            <a:r>
              <a:rPr lang="en-US" b="0" baseline="0" dirty="0" err="1" smtClean="0"/>
              <a:t>PaaS</a:t>
            </a:r>
            <a:r>
              <a:rPr lang="en-US" b="0" baseline="0" dirty="0" smtClean="0"/>
              <a:t> and SaaS as an integrated offering</a:t>
            </a:r>
          </a:p>
          <a:p>
            <a:pPr marL="173336" lvl="1" indent="-173336" defTabSz="924421">
              <a:spcAft>
                <a:spcPts val="337"/>
              </a:spcAft>
              <a:defRPr/>
            </a:pPr>
            <a:r>
              <a:rPr lang="en-US" dirty="0" smtClean="0"/>
              <a:t>With</a:t>
            </a:r>
            <a:r>
              <a:rPr lang="en-US" baseline="0" dirty="0" smtClean="0"/>
              <a:t> this in mind, it’s important to understand how to talk about our Cloud Services offerings:</a:t>
            </a:r>
            <a:endParaRPr lang="en-US" dirty="0" smtClean="0"/>
          </a:p>
          <a:p>
            <a:pPr marL="173336" indent="-173336" defTabSz="924421">
              <a:spcAft>
                <a:spcPts val="337"/>
              </a:spcAft>
              <a:buFont typeface="Arial" pitchFamily="34" charset="0"/>
              <a:buChar char="•"/>
              <a:defRPr/>
            </a:pPr>
            <a:r>
              <a:rPr lang="en-US" dirty="0" smtClean="0"/>
              <a:t>The industry has defined three categories of services:</a:t>
            </a:r>
          </a:p>
          <a:p>
            <a:pPr marL="388660" lvl="1" indent="-173336" defTabSz="924421">
              <a:spcAft>
                <a:spcPts val="337"/>
              </a:spcAft>
              <a:defRPr/>
            </a:pPr>
            <a:r>
              <a:rPr lang="en-US" b="0" dirty="0" smtClean="0"/>
              <a:t>IaaS</a:t>
            </a:r>
            <a:r>
              <a:rPr lang="en-US" dirty="0" smtClean="0"/>
              <a:t> – a set of infrastructure</a:t>
            </a:r>
            <a:r>
              <a:rPr lang="en-US" baseline="0" dirty="0" smtClean="0"/>
              <a:t> level capabilities such as an operating system, network connectivity, etc. that are delivered as pay for use services and can be used to host applications.  </a:t>
            </a:r>
          </a:p>
          <a:p>
            <a:pPr marL="1004858" lvl="2" indent="-173336" defTabSz="924421">
              <a:spcAft>
                <a:spcPts val="337"/>
              </a:spcAft>
              <a:defRPr/>
            </a:pPr>
            <a:r>
              <a:rPr lang="en-US" b="1" baseline="0" dirty="0" smtClean="0"/>
              <a:t>(CLICK) </a:t>
            </a:r>
            <a:r>
              <a:rPr lang="en-US" b="0" baseline="0" dirty="0" err="1" smtClean="0"/>
              <a:t>IaaS</a:t>
            </a:r>
            <a:r>
              <a:rPr lang="en-US" b="0" baseline="0" dirty="0" smtClean="0"/>
              <a:t> is often leverage to host existing applications on a cloud platform to provide lower cost, higher scalability or more flexible resource management.</a:t>
            </a:r>
          </a:p>
          <a:p>
            <a:pPr marL="1004858" lvl="2" indent="-173336" defTabSz="924421">
              <a:spcAft>
                <a:spcPts val="337"/>
              </a:spcAft>
              <a:defRPr/>
            </a:pPr>
            <a:r>
              <a:rPr lang="en-US" b="0" baseline="0" dirty="0" smtClean="0"/>
              <a:t>Examples of Microsoft </a:t>
            </a:r>
            <a:r>
              <a:rPr lang="en-US" b="0" baseline="0" dirty="0" err="1" smtClean="0"/>
              <a:t>IaaS</a:t>
            </a:r>
            <a:r>
              <a:rPr lang="en-US" b="0" baseline="0" dirty="0" smtClean="0"/>
              <a:t> offerings include Windows Azure Virtual Machines, Storage and Virtual Networks.</a:t>
            </a:r>
            <a:endParaRPr lang="en-US" b="1" dirty="0" smtClean="0"/>
          </a:p>
          <a:p>
            <a:pPr marL="388660" lvl="1" indent="-173336" defTabSz="924421">
              <a:spcAft>
                <a:spcPts val="337"/>
              </a:spcAft>
              <a:defRPr/>
            </a:pPr>
            <a:r>
              <a:rPr lang="en-US" b="0" dirty="0" smtClean="0"/>
              <a:t>PaaS – higher level sets of functionality</a:t>
            </a:r>
            <a:r>
              <a:rPr lang="en-US" b="0" baseline="0" dirty="0" smtClean="0"/>
              <a:t> that are delivered as consumable services for developers who are building applications.  PaaS is about abstracting developers from the underlying infrastructure to enable applications to quickly be composed. </a:t>
            </a:r>
          </a:p>
          <a:p>
            <a:pPr marL="1004858" lvl="2" indent="-173336" defTabSz="924421">
              <a:spcAft>
                <a:spcPts val="337"/>
              </a:spcAft>
              <a:defRPr/>
            </a:pPr>
            <a:r>
              <a:rPr lang="en-US" b="1" baseline="0" dirty="0" smtClean="0"/>
              <a:t>(CLICK) </a:t>
            </a:r>
            <a:r>
              <a:rPr lang="en-US" b="0" baseline="0" dirty="0" err="1" smtClean="0"/>
              <a:t>PaaS</a:t>
            </a:r>
            <a:r>
              <a:rPr lang="en-US" b="0" baseline="0" dirty="0" smtClean="0"/>
              <a:t> platforms are used by organizations to more cost effectively build and deploy new applications to the cloud without being concerning about underlying infrastructure complexities.</a:t>
            </a:r>
          </a:p>
          <a:p>
            <a:pPr marL="1004858" lvl="2" indent="-173336" defTabSz="924421">
              <a:spcAft>
                <a:spcPts val="337"/>
              </a:spcAft>
              <a:defRPr/>
            </a:pPr>
            <a:r>
              <a:rPr lang="en-US" b="0" baseline="0" dirty="0" smtClean="0"/>
              <a:t>Examples of Microsoft </a:t>
            </a:r>
            <a:r>
              <a:rPr lang="en-US" b="0" baseline="0" dirty="0" err="1" smtClean="0"/>
              <a:t>PaaS</a:t>
            </a:r>
            <a:r>
              <a:rPr lang="en-US" b="0" baseline="0" dirty="0" smtClean="0"/>
              <a:t> solutions include Azure Web Roles, Worker Roles, Azure Database, and Azure Mobile Services</a:t>
            </a:r>
            <a:endParaRPr lang="en-US" b="1" dirty="0" smtClean="0"/>
          </a:p>
          <a:p>
            <a:pPr marL="388660" lvl="1" indent="-173336" defTabSz="924421">
              <a:spcAft>
                <a:spcPts val="337"/>
              </a:spcAft>
              <a:defRPr/>
            </a:pPr>
            <a:r>
              <a:rPr lang="en-US" b="0" dirty="0" smtClean="0"/>
              <a:t>SaaS</a:t>
            </a:r>
            <a:r>
              <a:rPr lang="en-US" dirty="0" smtClean="0"/>
              <a:t> – applications that are delivered using</a:t>
            </a:r>
            <a:r>
              <a:rPr lang="en-US" baseline="0" dirty="0" smtClean="0"/>
              <a:t> a service delivery model where organizations can simply consume and use the application.  Typically an organization would pay for the use of the application or the application could be monetized through ad revenue.  </a:t>
            </a:r>
          </a:p>
          <a:p>
            <a:pPr marL="1004858" lvl="2" indent="-173336" defTabSz="924421">
              <a:spcAft>
                <a:spcPts val="337"/>
              </a:spcAft>
              <a:defRPr/>
            </a:pPr>
            <a:r>
              <a:rPr lang="en-US" b="1" baseline="0" dirty="0" smtClean="0"/>
              <a:t>(CLICK) </a:t>
            </a:r>
            <a:r>
              <a:rPr lang="en-US" b="0" baseline="0" dirty="0" smtClean="0"/>
              <a:t>SaaS platforms delivered packaged applications as cloud services.</a:t>
            </a:r>
          </a:p>
          <a:p>
            <a:pPr marL="1004858" lvl="2" indent="-173336" defTabSz="924421">
              <a:spcAft>
                <a:spcPts val="337"/>
              </a:spcAft>
              <a:defRPr/>
            </a:pPr>
            <a:r>
              <a:rPr lang="en-US" b="0" baseline="0" dirty="0" smtClean="0"/>
              <a:t>Examples of Microsoft SaaS solutions include Azure Web Site and Office 365.</a:t>
            </a:r>
            <a:endParaRPr lang="en-US" b="1" dirty="0" smtClean="0"/>
          </a:p>
          <a:p>
            <a:pPr marL="173336" indent="-173336" defTabSz="924421">
              <a:spcAft>
                <a:spcPts val="337"/>
              </a:spcAft>
              <a:buFont typeface="Arial" pitchFamily="34" charset="0"/>
              <a:buChar char="•"/>
              <a:defRPr/>
            </a:pPr>
            <a:r>
              <a:rPr lang="en-US" baseline="0" dirty="0" smtClean="0"/>
              <a:t>It is important to note that these 3 types of services may exist independently of one another or combined with one another. </a:t>
            </a:r>
          </a:p>
          <a:p>
            <a:pPr marL="173336" indent="-173336" defTabSz="924421">
              <a:spcAft>
                <a:spcPts val="337"/>
              </a:spcAft>
              <a:buFont typeface="Arial" pitchFamily="34" charset="0"/>
              <a:buChar char="•"/>
              <a:defRPr/>
            </a:pPr>
            <a:r>
              <a:rPr lang="en-US" baseline="0" dirty="0" smtClean="0"/>
              <a:t>SaaS offerings needn’t be developed upon PaaS offerings although solutions built on PaaS offerings are often delivered as SaaS. </a:t>
            </a:r>
          </a:p>
          <a:p>
            <a:pPr marL="173336" indent="-173336" defTabSz="924421">
              <a:spcAft>
                <a:spcPts val="337"/>
              </a:spcAft>
              <a:buFont typeface="Arial" pitchFamily="34" charset="0"/>
              <a:buChar char="•"/>
              <a:defRPr/>
            </a:pPr>
            <a:r>
              <a:rPr lang="en-US" baseline="0" dirty="0" smtClean="0"/>
              <a:t>PaaS offerings also needn’t expose IaaS and there’s more to PaaS than just running platforms on IaaS. </a:t>
            </a:r>
          </a:p>
          <a:p>
            <a:pPr marL="173336" indent="-173336" defTabSz="924421">
              <a:spcAft>
                <a:spcPts val="337"/>
              </a:spcAft>
              <a:buFont typeface="Arial" pitchFamily="34" charset="0"/>
              <a:buChar char="•"/>
              <a:defRPr/>
            </a:pPr>
            <a:r>
              <a:rPr lang="en-US" baseline="0" dirty="0" smtClean="0"/>
              <a:t>It’s important to note that this slide doesn’t present a complete list of all possible cloud services that Windows Azure can provide, as this list is constantly growing.  Instead, the slide presents</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17</a:t>
            </a:fld>
            <a:endParaRPr lang="en-US" dirty="0"/>
          </a:p>
        </p:txBody>
      </p:sp>
    </p:spTree>
    <p:extLst>
      <p:ext uri="{BB962C8B-B14F-4D97-AF65-F5344CB8AC3E}">
        <p14:creationId xmlns:p14="http://schemas.microsoft.com/office/powerpoint/2010/main" val="31613942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232396">
              <a:lnSpc>
                <a:spcPct val="100000"/>
              </a:lnSpc>
              <a:spcAft>
                <a:spcPts val="0"/>
              </a:spcAft>
              <a:defRPr/>
            </a:pPr>
            <a:r>
              <a:rPr lang="en-US" b="1" dirty="0" smtClean="0"/>
              <a:t>(Adjust</a:t>
            </a:r>
            <a:r>
              <a:rPr lang="en-US" b="1" baseline="0" dirty="0" smtClean="0"/>
              <a:t> timing to Audience)</a:t>
            </a:r>
          </a:p>
          <a:p>
            <a:endParaRPr lang="en-US" b="1" dirty="0" smtClean="0"/>
          </a:p>
          <a:p>
            <a:r>
              <a:rPr lang="en-US" b="1" dirty="0" smtClean="0"/>
              <a:t>Slide Objective:</a:t>
            </a:r>
            <a:r>
              <a:rPr lang="en-US" b="1" baseline="0" dirty="0" smtClean="0"/>
              <a:t> </a:t>
            </a:r>
            <a:r>
              <a:rPr lang="en-US" b="0" dirty="0" smtClean="0"/>
              <a:t>Explain</a:t>
            </a:r>
            <a:r>
              <a:rPr lang="en-US" b="0" baseline="0" dirty="0" smtClean="0"/>
              <a:t> the commonly accepted cloud computing models (</a:t>
            </a:r>
            <a:r>
              <a:rPr lang="en-US" b="0" baseline="0" dirty="0" err="1" smtClean="0"/>
              <a:t>IaaS</a:t>
            </a:r>
            <a:r>
              <a:rPr lang="en-US" b="0" baseline="0" dirty="0" smtClean="0"/>
              <a:t>, PaaS, and SaaS) in </a:t>
            </a:r>
            <a:r>
              <a:rPr lang="en-US" b="1" baseline="0" dirty="0" smtClean="0"/>
              <a:t>terms of an IT Pro’s responsibilities.</a:t>
            </a:r>
          </a:p>
          <a:p>
            <a:endParaRPr lang="en-US" b="1" dirty="0" smtClean="0"/>
          </a:p>
          <a:p>
            <a:r>
              <a:rPr lang="en-US" b="1" dirty="0" smtClean="0"/>
              <a:t>Key</a:t>
            </a:r>
            <a:r>
              <a:rPr lang="en-US" b="1" baseline="0" dirty="0" smtClean="0"/>
              <a:t> Talking Points:</a:t>
            </a:r>
          </a:p>
          <a:p>
            <a:r>
              <a:rPr lang="en-US" b="0" baseline="0" dirty="0" smtClean="0"/>
              <a:t>When considering these cloud computing models, skilled IT Pros are needed to manage the components of each model that are unique to an organization:</a:t>
            </a:r>
          </a:p>
          <a:p>
            <a:endParaRPr lang="en-US" b="0" baseline="0" dirty="0" smtClean="0"/>
          </a:p>
          <a:p>
            <a:pPr marL="288893" indent="-288893">
              <a:buFont typeface="Arial" panose="020B0604020202020204" pitchFamily="34" charset="0"/>
              <a:buChar char="•"/>
            </a:pPr>
            <a:r>
              <a:rPr lang="en-US" b="1" baseline="0" dirty="0" smtClean="0"/>
              <a:t>(CLICK) </a:t>
            </a:r>
            <a:r>
              <a:rPr lang="en-US" b="0" baseline="0" dirty="0" smtClean="0"/>
              <a:t>Infrastructure as a Service: While the cloud vendor manages the physical hardware fabric for raw compute, networking and storage capacity, </a:t>
            </a:r>
            <a:r>
              <a:rPr lang="en-US" b="1" baseline="0" dirty="0" smtClean="0"/>
              <a:t>(CLICK) </a:t>
            </a:r>
            <a:r>
              <a:rPr lang="en-US" b="0" baseline="0" dirty="0" smtClean="0"/>
              <a:t>IT Pros provision </a:t>
            </a:r>
            <a:r>
              <a:rPr lang="en-US" b="0" baseline="0" dirty="0" err="1" smtClean="0"/>
              <a:t>IaaS</a:t>
            </a:r>
            <a:r>
              <a:rPr lang="en-US" b="0" baseline="0" dirty="0" smtClean="0"/>
              <a:t> for their organizational needs and </a:t>
            </a:r>
            <a:r>
              <a:rPr lang="en-US" b="1" baseline="0" dirty="0" smtClean="0"/>
              <a:t>(CLICK) </a:t>
            </a:r>
            <a:r>
              <a:rPr lang="en-US" b="0" baseline="0" dirty="0" smtClean="0"/>
              <a:t>continue to manage each provisioned virtual machine in a manner that is very similar to on-premises workloads.</a:t>
            </a:r>
          </a:p>
          <a:p>
            <a:endParaRPr lang="en-US" b="0" baseline="0" dirty="0" smtClean="0"/>
          </a:p>
          <a:p>
            <a:pPr marL="288893" indent="-288893">
              <a:buFont typeface="Arial" panose="020B0604020202020204" pitchFamily="34" charset="0"/>
              <a:buChar char="•"/>
            </a:pPr>
            <a:r>
              <a:rPr lang="en-US" b="1" baseline="0" dirty="0" smtClean="0"/>
              <a:t>(CLICK) </a:t>
            </a:r>
            <a:r>
              <a:rPr lang="en-US" b="0" baseline="0" dirty="0" smtClean="0"/>
              <a:t>Platform as a Service: In </a:t>
            </a:r>
            <a:r>
              <a:rPr lang="en-US" b="0" baseline="0" dirty="0" err="1" smtClean="0"/>
              <a:t>PaaS</a:t>
            </a:r>
            <a:r>
              <a:rPr lang="en-US" b="0" baseline="0" dirty="0" smtClean="0"/>
              <a:t>, the cloud platform vendor provisions and manages a consistent runtime environment upon which applications can be developed.  </a:t>
            </a:r>
            <a:r>
              <a:rPr lang="en-US" b="1" baseline="0" dirty="0" smtClean="0"/>
              <a:t>(CLICK) </a:t>
            </a:r>
            <a:r>
              <a:rPr lang="en-US" b="0" baseline="0" dirty="0" smtClean="0"/>
              <a:t>IT Pros are needed in deploying and monitoring these applications, as well as managing access and protection of data.</a:t>
            </a:r>
          </a:p>
          <a:p>
            <a:endParaRPr lang="en-US" b="0" baseline="0" dirty="0" smtClean="0"/>
          </a:p>
          <a:p>
            <a:pPr marL="288893" indent="-288893">
              <a:buFont typeface="Arial" panose="020B0604020202020204" pitchFamily="34" charset="0"/>
              <a:buChar char="•"/>
            </a:pPr>
            <a:r>
              <a:rPr lang="en-US" b="1" baseline="0" dirty="0" smtClean="0"/>
              <a:t>(CLICK) </a:t>
            </a:r>
            <a:r>
              <a:rPr lang="en-US" b="0" baseline="0" dirty="0" smtClean="0"/>
              <a:t>Software as a Service: In SaaS, an organization is consuming an entire packaged application that is being delivered via the cloud. </a:t>
            </a:r>
            <a:r>
              <a:rPr lang="en-US" b="1" baseline="0" dirty="0" smtClean="0"/>
              <a:t>(CLICK</a:t>
            </a:r>
            <a:r>
              <a:rPr lang="en-US" b="0" baseline="0" dirty="0" smtClean="0"/>
              <a:t>) IT Pros are needed to manage access to these applications and the underlying data.</a:t>
            </a:r>
          </a:p>
          <a:p>
            <a:pPr marL="288893" indent="-288893">
              <a:buFont typeface="Arial" panose="020B0604020202020204" pitchFamily="34" charset="0"/>
              <a:buChar char="•"/>
            </a:pPr>
            <a:endParaRPr lang="en-US" b="0" baseline="0" dirty="0" smtClean="0"/>
          </a:p>
          <a:p>
            <a:r>
              <a:rPr lang="en-US" b="0" baseline="0" dirty="0" smtClean="0"/>
              <a:t>By choosing the best cloud computing model for each application need, depending on whether your organization needs to host, develop or consume an application, IT Pros can gain significant time-savings when managing applications that can then be applied to time investments in new strategic projects for an organization.</a:t>
            </a:r>
          </a:p>
          <a:p>
            <a:endParaRPr lang="en-US" b="0" baseline="0" dirty="0" smtClean="0"/>
          </a:p>
          <a:p>
            <a:r>
              <a:rPr lang="en-US" b="1" baseline="0" dirty="0" smtClean="0"/>
              <a:t>(CLICK)</a:t>
            </a:r>
            <a:r>
              <a:rPr lang="en-US" b="0" baseline="0" dirty="0" smtClean="0"/>
              <a:t> During this event, we will primarily be focusing on the </a:t>
            </a:r>
            <a:r>
              <a:rPr lang="en-US" b="0" baseline="0" dirty="0" err="1" smtClean="0"/>
              <a:t>IaaS</a:t>
            </a:r>
            <a:r>
              <a:rPr lang="en-US" b="0" baseline="0" dirty="0" smtClean="0"/>
              <a:t> Computing Model delivered via Windows Azure Infrastructure Services so that you can learn how to leverage the advantages of Windows Azure for hosting existing applications for your organization.</a:t>
            </a:r>
          </a:p>
          <a:p>
            <a:pPr marL="288893" indent="-288893">
              <a:buFont typeface="Arial" panose="020B0604020202020204" pitchFamily="34" charset="0"/>
              <a:buChar char="•"/>
            </a:pPr>
            <a:endParaRPr lang="en-US" b="1" baseline="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pPr/>
              <a:t>18</a:t>
            </a:fld>
            <a:endParaRPr lang="en-US" dirty="0"/>
          </a:p>
        </p:txBody>
      </p:sp>
    </p:spTree>
    <p:extLst>
      <p:ext uri="{BB962C8B-B14F-4D97-AF65-F5344CB8AC3E}">
        <p14:creationId xmlns:p14="http://schemas.microsoft.com/office/powerpoint/2010/main" val="3588353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Login to portal and show</a:t>
            </a:r>
            <a:r>
              <a:rPr lang="en-US" baseline="0" dirty="0" smtClean="0"/>
              <a:t> how to create a new VM</a:t>
            </a:r>
          </a:p>
          <a:p>
            <a:endParaRPr lang="en-US" baseline="0" dirty="0" smtClean="0"/>
          </a:p>
          <a:p>
            <a:r>
              <a:rPr lang="en-US" dirty="0" smtClean="0"/>
              <a:t>From VM already running show a </a:t>
            </a:r>
            <a:r>
              <a:rPr lang="en-US" dirty="0" err="1" smtClean="0"/>
              <a:t>speedtest</a:t>
            </a:r>
            <a:r>
              <a:rPr lang="en-US" dirty="0" smtClean="0"/>
              <a:t>. For good reliable results</a:t>
            </a:r>
            <a:r>
              <a:rPr lang="en-US" baseline="0" dirty="0" smtClean="0"/>
              <a:t> us a DS2 machine and a flash test site.</a:t>
            </a:r>
            <a:endParaRPr lang="en-US" dirty="0"/>
          </a:p>
        </p:txBody>
      </p:sp>
      <p:sp>
        <p:nvSpPr>
          <p:cNvPr id="4" name="Slide Number Placeholder 3"/>
          <p:cNvSpPr>
            <a:spLocks noGrp="1"/>
          </p:cNvSpPr>
          <p:nvPr>
            <p:ph type="sldNum" sz="quarter" idx="10"/>
          </p:nvPr>
        </p:nvSpPr>
        <p:spPr/>
        <p:txBody>
          <a:bodyPr/>
          <a:lstStyle/>
          <a:p>
            <a:pPr defTabSz="924458">
              <a:defRPr/>
            </a:pPr>
            <a:fld id="{C4CA44E0-6ABB-4CBD-8351-69864DC90CE7}" type="slidenum">
              <a:rPr lang="en-US" sz="1300">
                <a:solidFill>
                  <a:prstClr val="black"/>
                </a:solidFill>
                <a:latin typeface="Calibri" panose="020F0502020204030204"/>
              </a:rPr>
              <a:pPr defTabSz="924458">
                <a:defRPr/>
              </a:pPr>
              <a:t>19</a:t>
            </a:fld>
            <a:endParaRPr lang="en-US" sz="1300">
              <a:solidFill>
                <a:prstClr val="black"/>
              </a:solidFill>
              <a:latin typeface="Calibri" panose="020F0502020204030204"/>
            </a:endParaRPr>
          </a:p>
        </p:txBody>
      </p:sp>
    </p:spTree>
    <p:extLst>
      <p:ext uri="{BB962C8B-B14F-4D97-AF65-F5344CB8AC3E}">
        <p14:creationId xmlns:p14="http://schemas.microsoft.com/office/powerpoint/2010/main" val="419706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415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8/27/2015 12:20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5926897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415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8/27/2015 12:20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9030786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8/27/2015 12:20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29792717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700088"/>
            <a:ext cx="6213475" cy="3495675"/>
          </a:xfrm>
        </p:spPr>
      </p:sp>
      <p:sp>
        <p:nvSpPr>
          <p:cNvPr id="3" name="Notes Placeholder 2"/>
          <p:cNvSpPr>
            <a:spLocks noGrp="1"/>
          </p:cNvSpPr>
          <p:nvPr>
            <p:ph type="body" idx="1"/>
          </p:nvPr>
        </p:nvSpPr>
        <p:spPr/>
        <p:txBody>
          <a:bodyPr>
            <a:normAutofit fontScale="77500" lnSpcReduction="20000"/>
          </a:bodyPr>
          <a:lstStyle/>
          <a:p>
            <a:r>
              <a:rPr lang="en-US" sz="1200" kern="1200" dirty="0" smtClean="0">
                <a:solidFill>
                  <a:schemeClr val="tx1"/>
                </a:solidFill>
                <a:effectLst/>
                <a:latin typeface="Segoe UI" pitchFamily="34" charset="0"/>
                <a:ea typeface="+mn-ea"/>
                <a:cs typeface="+mn-cs"/>
              </a:rPr>
              <a:t>Microsoft has </a:t>
            </a:r>
            <a:r>
              <a:rPr lang="en-US" sz="1200" kern="1200" smtClean="0">
                <a:solidFill>
                  <a:schemeClr val="tx1"/>
                </a:solidFill>
                <a:effectLst/>
                <a:latin typeface="Segoe UI" pitchFamily="34" charset="0"/>
                <a:ea typeface="+mn-ea"/>
                <a:cs typeface="+mn-cs"/>
              </a:rPr>
              <a:t>been building </a:t>
            </a:r>
            <a:r>
              <a:rPr lang="en-US" sz="1200" kern="1200" dirty="0" smtClean="0">
                <a:solidFill>
                  <a:schemeClr val="tx1"/>
                </a:solidFill>
                <a:effectLst/>
                <a:latin typeface="Segoe UI" pitchFamily="34" charset="0"/>
                <a:ea typeface="+mn-ea"/>
                <a:cs typeface="+mn-cs"/>
              </a:rPr>
              <a:t>and operating datacenters </a:t>
            </a:r>
            <a:r>
              <a:rPr lang="en-US" sz="1200" kern="1200" smtClean="0">
                <a:solidFill>
                  <a:schemeClr val="tx1"/>
                </a:solidFill>
                <a:effectLst/>
                <a:latin typeface="Segoe UI" pitchFamily="34" charset="0"/>
                <a:ea typeface="+mn-ea"/>
                <a:cs typeface="+mn-cs"/>
              </a:rPr>
              <a:t>since 1989, </a:t>
            </a:r>
            <a:r>
              <a:rPr lang="en-US" sz="1200" kern="1200" dirty="0" smtClean="0">
                <a:solidFill>
                  <a:schemeClr val="tx1"/>
                </a:solidFill>
                <a:effectLst/>
                <a:latin typeface="Segoe UI" pitchFamily="34" charset="0"/>
                <a:ea typeface="+mn-ea"/>
                <a:cs typeface="+mn-cs"/>
              </a:rPr>
              <a:t>and hosting online services since 1994 (with MSN, followed by Hotmail).  And over the course of that journey we’ve focused on flexibility, scalability, and efficiency in the design of our datacenters.  So let’s talk for a moment about how we evolved the optimization</a:t>
            </a:r>
            <a:r>
              <a:rPr lang="en-US" sz="1200" kern="1200" baseline="0" dirty="0" smtClean="0">
                <a:solidFill>
                  <a:schemeClr val="tx1"/>
                </a:solidFill>
                <a:effectLst/>
                <a:latin typeface="Segoe UI" pitchFamily="34" charset="0"/>
                <a:ea typeface="+mn-ea"/>
                <a:cs typeface="+mn-cs"/>
              </a:rPr>
              <a:t> of</a:t>
            </a:r>
            <a:r>
              <a:rPr lang="en-US" sz="1200" kern="1200" dirty="0" smtClean="0">
                <a:solidFill>
                  <a:schemeClr val="tx1"/>
                </a:solidFill>
                <a:effectLst/>
                <a:latin typeface="Segoe UI" pitchFamily="34" charset="0"/>
                <a:ea typeface="+mn-ea"/>
                <a:cs typeface="+mn-cs"/>
              </a:rPr>
              <a:t> our datacenters for greater efficiency, scalability,</a:t>
            </a:r>
            <a:r>
              <a:rPr lang="en-US" sz="1200" kern="1200" baseline="0" dirty="0" smtClean="0">
                <a:solidFill>
                  <a:schemeClr val="tx1"/>
                </a:solidFill>
                <a:effectLst/>
                <a:latin typeface="Segoe UI" pitchFamily="34" charset="0"/>
                <a:ea typeface="+mn-ea"/>
                <a:cs typeface="+mn-cs"/>
              </a:rPr>
              <a:t> and reliability</a:t>
            </a:r>
            <a:r>
              <a:rPr lang="en-US" sz="1200" kern="1200" dirty="0" smtClean="0">
                <a:solidFill>
                  <a:schemeClr val="tx1"/>
                </a:solidFill>
                <a:effectLst/>
                <a:latin typeface="Segoe UI" pitchFamily="34" charset="0"/>
                <a:ea typeface="+mn-ea"/>
                <a:cs typeface="+mn-cs"/>
              </a:rPr>
              <a:t>.</a:t>
            </a:r>
          </a:p>
          <a:p>
            <a:r>
              <a:rPr lang="en-US" sz="1200" kern="1200" dirty="0" smtClean="0">
                <a:solidFill>
                  <a:schemeClr val="tx1"/>
                </a:solidFill>
                <a:effectLst/>
                <a:latin typeface="Segoe UI" pitchFamily="34" charset="0"/>
                <a:ea typeface="+mn-ea"/>
                <a:cs typeface="+mn-cs"/>
              </a:rPr>
              <a:t> </a:t>
            </a:r>
          </a:p>
          <a:p>
            <a:r>
              <a:rPr lang="en-US" sz="1200" kern="1200" dirty="0" smtClean="0">
                <a:solidFill>
                  <a:schemeClr val="tx1"/>
                </a:solidFill>
                <a:effectLst/>
                <a:latin typeface="Segoe UI" pitchFamily="34" charset="0"/>
                <a:ea typeface="+mn-ea"/>
                <a:cs typeface="+mn-cs"/>
              </a:rPr>
              <a:t>In our first facilities, which we term Generation</a:t>
            </a:r>
            <a:r>
              <a:rPr lang="en-US" sz="1200" kern="1200" baseline="0" dirty="0" smtClean="0">
                <a:solidFill>
                  <a:schemeClr val="tx1"/>
                </a:solidFill>
                <a:effectLst/>
                <a:latin typeface="Segoe UI" pitchFamily="34" charset="0"/>
                <a:ea typeface="+mn-ea"/>
                <a:cs typeface="+mn-cs"/>
              </a:rPr>
              <a:t> 1</a:t>
            </a:r>
            <a:r>
              <a:rPr lang="en-US" sz="1200" kern="1200" dirty="0" smtClean="0">
                <a:solidFill>
                  <a:schemeClr val="tx1"/>
                </a:solidFill>
                <a:effectLst/>
                <a:latin typeface="Segoe UI" pitchFamily="34" charset="0"/>
                <a:ea typeface="+mn-ea"/>
                <a:cs typeface="+mn-cs"/>
              </a:rPr>
              <a:t>, we were often housed in third party colocation environments, where we deployed servers one at a time into pre-existing racks. This</a:t>
            </a:r>
            <a:r>
              <a:rPr lang="en-US" sz="1200" kern="1200" baseline="0" dirty="0" smtClean="0">
                <a:solidFill>
                  <a:schemeClr val="tx1"/>
                </a:solidFill>
                <a:effectLst/>
                <a:latin typeface="Segoe UI" pitchFamily="34" charset="0"/>
                <a:ea typeface="+mn-ea"/>
                <a:cs typeface="+mn-cs"/>
              </a:rPr>
              <a:t> design </a:t>
            </a:r>
            <a:r>
              <a:rPr lang="en-US" sz="1200" kern="1200" dirty="0" smtClean="0">
                <a:solidFill>
                  <a:schemeClr val="tx1"/>
                </a:solidFill>
                <a:effectLst/>
                <a:latin typeface="Segoe UI" pitchFamily="34" charset="0"/>
                <a:ea typeface="+mn-ea"/>
                <a:cs typeface="+mn-cs"/>
              </a:rPr>
              <a:t>was aimed at filling immediate capacity demands and the technology behind that was pretty antiquated.  Today, many traditional datacenters are still built and managed in this manner.</a:t>
            </a:r>
          </a:p>
          <a:p>
            <a:r>
              <a:rPr lang="en-US" sz="1200" kern="1200" dirty="0" smtClean="0">
                <a:solidFill>
                  <a:schemeClr val="tx1"/>
                </a:solidFill>
                <a:effectLst/>
                <a:latin typeface="Segoe UI" pitchFamily="34" charset="0"/>
                <a:ea typeface="+mn-ea"/>
                <a:cs typeface="+mn-cs"/>
              </a:rPr>
              <a:t> </a:t>
            </a:r>
          </a:p>
          <a:p>
            <a:r>
              <a:rPr lang="en-US" sz="1200" kern="1200" dirty="0" smtClean="0">
                <a:solidFill>
                  <a:schemeClr val="tx1"/>
                </a:solidFill>
                <a:effectLst/>
                <a:latin typeface="Segoe UI" pitchFamily="34" charset="0"/>
                <a:ea typeface="+mn-ea"/>
                <a:cs typeface="+mn-cs"/>
              </a:rPr>
              <a:t>When we really started seeing a big uptick in our online services around 2006 and 2007, we realized that we needed to be building more efficient facilities; from an energy standpoint, a water standpoint and also from the standpoint of operational efficiencies. And so we focused on designing a new class of datacenters. What we called Generation 2. In that generation, we were able to roll in pre-populated racks, fully configured with all the servers in them. We</a:t>
            </a:r>
            <a:r>
              <a:rPr lang="en-US" sz="1200" kern="1200" baseline="0" dirty="0" smtClean="0">
                <a:solidFill>
                  <a:schemeClr val="tx1"/>
                </a:solidFill>
                <a:effectLst/>
                <a:latin typeface="Segoe UI" pitchFamily="34" charset="0"/>
                <a:ea typeface="+mn-ea"/>
                <a:cs typeface="+mn-cs"/>
              </a:rPr>
              <a:t> also </a:t>
            </a:r>
            <a:r>
              <a:rPr lang="en-US" sz="1200" kern="1200" dirty="0" smtClean="0">
                <a:solidFill>
                  <a:schemeClr val="tx1"/>
                </a:solidFill>
                <a:effectLst/>
                <a:latin typeface="Segoe UI" pitchFamily="34" charset="0"/>
                <a:ea typeface="+mn-ea"/>
                <a:cs typeface="+mn-cs"/>
              </a:rPr>
              <a:t>focused on creating a dense environment, where we could use</a:t>
            </a:r>
            <a:r>
              <a:rPr lang="en-US" sz="1200" kern="1200" baseline="0" dirty="0" smtClean="0">
                <a:solidFill>
                  <a:schemeClr val="tx1"/>
                </a:solidFill>
                <a:effectLst/>
                <a:latin typeface="Segoe UI" pitchFamily="34" charset="0"/>
                <a:ea typeface="+mn-ea"/>
                <a:cs typeface="+mn-cs"/>
              </a:rPr>
              <a:t> </a:t>
            </a:r>
            <a:r>
              <a:rPr lang="en-US" sz="1200" kern="1200" dirty="0" smtClean="0">
                <a:solidFill>
                  <a:schemeClr val="tx1"/>
                </a:solidFill>
                <a:effectLst/>
                <a:latin typeface="Segoe UI" pitchFamily="34" charset="0"/>
                <a:ea typeface="+mn-ea"/>
                <a:cs typeface="+mn-cs"/>
              </a:rPr>
              <a:t>all of our resources very efficiently. But we also cut down tremendously on the resource utilization and we designed facilities that had Power Utilization Effectiveness (PUEs) of 1.4 to 1.6. That was a huge improvement in a very short time frame.</a:t>
            </a:r>
          </a:p>
          <a:p>
            <a:r>
              <a:rPr lang="en-US" sz="1200" kern="1200" dirty="0" smtClean="0">
                <a:solidFill>
                  <a:schemeClr val="tx1"/>
                </a:solidFill>
                <a:effectLst/>
                <a:latin typeface="Segoe UI" pitchFamily="34" charset="0"/>
                <a:ea typeface="+mn-ea"/>
                <a:cs typeface="+mn-cs"/>
              </a:rPr>
              <a:t> </a:t>
            </a:r>
          </a:p>
          <a:p>
            <a:r>
              <a:rPr lang="en-US" sz="1200" kern="1200" dirty="0" smtClean="0">
                <a:solidFill>
                  <a:schemeClr val="tx1"/>
                </a:solidFill>
                <a:effectLst/>
                <a:latin typeface="Segoe UI" pitchFamily="34" charset="0"/>
                <a:ea typeface="+mn-ea"/>
                <a:cs typeface="+mn-cs"/>
              </a:rPr>
              <a:t>In 2009, we opened our first Generation 3 datacenter in Dublin, Ireland. That facility had a PUE of 1.2.  How did we get there?  We got there by using what we call containment:</a:t>
            </a:r>
            <a:r>
              <a:rPr lang="en-US" sz="1200" kern="1200" baseline="0" dirty="0" smtClean="0">
                <a:solidFill>
                  <a:schemeClr val="tx1"/>
                </a:solidFill>
                <a:effectLst/>
                <a:latin typeface="Segoe UI" pitchFamily="34" charset="0"/>
                <a:ea typeface="+mn-ea"/>
                <a:cs typeface="+mn-cs"/>
              </a:rPr>
              <a:t> </a:t>
            </a:r>
            <a:r>
              <a:rPr lang="en-US" sz="1200" kern="1200" dirty="0" smtClean="0">
                <a:solidFill>
                  <a:schemeClr val="tx1"/>
                </a:solidFill>
                <a:effectLst/>
                <a:latin typeface="Segoe UI" pitchFamily="34" charset="0"/>
                <a:ea typeface="+mn-ea"/>
                <a:cs typeface="+mn-cs"/>
              </a:rPr>
              <a:t>separating the hot air aisle from the cold air aisle</a:t>
            </a:r>
            <a:r>
              <a:rPr lang="en-US" sz="1200" kern="1200" baseline="0" dirty="0" smtClean="0">
                <a:solidFill>
                  <a:schemeClr val="tx1"/>
                </a:solidFill>
                <a:effectLst/>
                <a:latin typeface="Segoe UI" pitchFamily="34" charset="0"/>
                <a:ea typeface="+mn-ea"/>
                <a:cs typeface="+mn-cs"/>
              </a:rPr>
              <a:t> </a:t>
            </a:r>
            <a:r>
              <a:rPr lang="en-US" sz="1200" kern="1200" dirty="0" smtClean="0">
                <a:solidFill>
                  <a:schemeClr val="tx1"/>
                </a:solidFill>
                <a:effectLst/>
                <a:latin typeface="Segoe UI" pitchFamily="34" charset="0"/>
                <a:ea typeface="+mn-ea"/>
                <a:cs typeface="+mn-cs"/>
              </a:rPr>
              <a:t>in the datacenter. It was both simple and elegant, in that it allowed us to use outside air economization.  Which</a:t>
            </a:r>
            <a:r>
              <a:rPr lang="en-US" sz="1200" kern="1200" baseline="0" dirty="0" smtClean="0">
                <a:solidFill>
                  <a:schemeClr val="tx1"/>
                </a:solidFill>
                <a:effectLst/>
                <a:latin typeface="Segoe UI" pitchFamily="34" charset="0"/>
                <a:ea typeface="+mn-ea"/>
                <a:cs typeface="+mn-cs"/>
              </a:rPr>
              <a:t> means b</a:t>
            </a:r>
            <a:r>
              <a:rPr lang="en-US" sz="1200" kern="1200" dirty="0" smtClean="0">
                <a:solidFill>
                  <a:schemeClr val="tx1"/>
                </a:solidFill>
                <a:effectLst/>
                <a:latin typeface="Segoe UI" pitchFamily="34" charset="0"/>
                <a:ea typeface="+mn-ea"/>
                <a:cs typeface="+mn-cs"/>
              </a:rPr>
              <a:t>asically running the datacenter with the windows open to let free air cool the servers and not having to rely on electrical power to cool the datacenter environment</a:t>
            </a:r>
            <a:r>
              <a:rPr lang="en-US" sz="1200" kern="1200" baseline="0" dirty="0" smtClean="0">
                <a:solidFill>
                  <a:schemeClr val="tx1"/>
                </a:solidFill>
                <a:effectLst/>
                <a:latin typeface="Segoe UI" pitchFamily="34" charset="0"/>
                <a:ea typeface="+mn-ea"/>
                <a:cs typeface="+mn-cs"/>
              </a:rPr>
              <a:t> (</a:t>
            </a:r>
            <a:r>
              <a:rPr lang="en-US" sz="1200" kern="1200" dirty="0" smtClean="0">
                <a:solidFill>
                  <a:schemeClr val="tx1"/>
                </a:solidFill>
                <a:effectLst/>
                <a:latin typeface="Segoe UI" pitchFamily="34" charset="0"/>
                <a:ea typeface="+mn-ea"/>
                <a:cs typeface="+mn-cs"/>
              </a:rPr>
              <a:t>other than the fans which moved the air).</a:t>
            </a:r>
          </a:p>
          <a:p>
            <a:r>
              <a:rPr lang="en-US" sz="1200" kern="1200" dirty="0" smtClean="0">
                <a:solidFill>
                  <a:schemeClr val="tx1"/>
                </a:solidFill>
                <a:effectLst/>
                <a:latin typeface="Segoe UI" pitchFamily="34" charset="0"/>
                <a:ea typeface="+mn-ea"/>
                <a:cs typeface="+mn-cs"/>
              </a:rPr>
              <a:t> </a:t>
            </a:r>
          </a:p>
          <a:p>
            <a:r>
              <a:rPr lang="en-US" sz="1200" kern="1200" dirty="0" smtClean="0">
                <a:solidFill>
                  <a:schemeClr val="tx1"/>
                </a:solidFill>
                <a:effectLst/>
                <a:latin typeface="Segoe UI" pitchFamily="34" charset="0"/>
                <a:ea typeface="+mn-ea"/>
                <a:cs typeface="+mn-cs"/>
              </a:rPr>
              <a:t>A few years</a:t>
            </a:r>
            <a:r>
              <a:rPr lang="en-US" sz="1200" kern="1200" baseline="0" dirty="0" smtClean="0">
                <a:solidFill>
                  <a:schemeClr val="tx1"/>
                </a:solidFill>
                <a:effectLst/>
                <a:latin typeface="Segoe UI" pitchFamily="34" charset="0"/>
                <a:ea typeface="+mn-ea"/>
                <a:cs typeface="+mn-cs"/>
              </a:rPr>
              <a:t> later, w</a:t>
            </a:r>
            <a:r>
              <a:rPr lang="en-US" sz="1200" kern="1200" dirty="0" smtClean="0">
                <a:solidFill>
                  <a:schemeClr val="tx1"/>
                </a:solidFill>
                <a:effectLst/>
                <a:latin typeface="Segoe UI" pitchFamily="34" charset="0"/>
                <a:ea typeface="+mn-ea"/>
                <a:cs typeface="+mn-cs"/>
              </a:rPr>
              <a:t>hen we</a:t>
            </a:r>
            <a:r>
              <a:rPr lang="en-US" sz="1200" kern="1200" baseline="0" dirty="0" smtClean="0">
                <a:solidFill>
                  <a:schemeClr val="tx1"/>
                </a:solidFill>
                <a:effectLst/>
                <a:latin typeface="Segoe UI" pitchFamily="34" charset="0"/>
                <a:ea typeface="+mn-ea"/>
                <a:cs typeface="+mn-cs"/>
              </a:rPr>
              <a:t> evolved </a:t>
            </a:r>
            <a:r>
              <a:rPr lang="en-US" sz="1200" kern="1200" dirty="0" smtClean="0">
                <a:solidFill>
                  <a:schemeClr val="tx1"/>
                </a:solidFill>
                <a:effectLst/>
                <a:latin typeface="Segoe UI" pitchFamily="34" charset="0"/>
                <a:ea typeface="+mn-ea"/>
                <a:cs typeface="+mn-cs"/>
              </a:rPr>
              <a:t>our datacenter designs to what we call</a:t>
            </a:r>
            <a:r>
              <a:rPr lang="en-US" sz="1200" kern="1200" baseline="0" dirty="0" smtClean="0">
                <a:solidFill>
                  <a:schemeClr val="tx1"/>
                </a:solidFill>
                <a:effectLst/>
                <a:latin typeface="Segoe UI" pitchFamily="34" charset="0"/>
                <a:ea typeface="+mn-ea"/>
                <a:cs typeface="+mn-cs"/>
              </a:rPr>
              <a:t> Generation 4</a:t>
            </a:r>
            <a:r>
              <a:rPr lang="en-US" sz="1200" kern="1200" dirty="0" smtClean="0">
                <a:solidFill>
                  <a:schemeClr val="tx1"/>
                </a:solidFill>
                <a:effectLst/>
                <a:latin typeface="Segoe UI" pitchFamily="34" charset="0"/>
                <a:ea typeface="+mn-ea"/>
                <a:cs typeface="+mn-cs"/>
              </a:rPr>
              <a:t>. We wanted to take it our efficiency and scalability</a:t>
            </a:r>
            <a:r>
              <a:rPr lang="en-US" sz="1200" kern="1200" baseline="0" dirty="0" smtClean="0">
                <a:solidFill>
                  <a:schemeClr val="tx1"/>
                </a:solidFill>
                <a:effectLst/>
                <a:latin typeface="Segoe UI" pitchFamily="34" charset="0"/>
                <a:ea typeface="+mn-ea"/>
                <a:cs typeface="+mn-cs"/>
              </a:rPr>
              <a:t> </a:t>
            </a:r>
            <a:r>
              <a:rPr lang="en-US" sz="1200" kern="1200" dirty="0" smtClean="0">
                <a:solidFill>
                  <a:schemeClr val="tx1"/>
                </a:solidFill>
                <a:effectLst/>
                <a:latin typeface="Segoe UI" pitchFamily="34" charset="0"/>
                <a:ea typeface="+mn-ea"/>
                <a:cs typeface="+mn-cs"/>
              </a:rPr>
              <a:t>to the next level</a:t>
            </a:r>
            <a:r>
              <a:rPr lang="en-US" sz="1200" kern="1200" baseline="0" dirty="0" smtClean="0">
                <a:solidFill>
                  <a:schemeClr val="tx1"/>
                </a:solidFill>
                <a:effectLst/>
                <a:latin typeface="Segoe UI" pitchFamily="34" charset="0"/>
                <a:ea typeface="+mn-ea"/>
                <a:cs typeface="+mn-cs"/>
              </a:rPr>
              <a:t> and also focused on h</a:t>
            </a:r>
            <a:r>
              <a:rPr lang="en-US" sz="1200" kern="1200" dirty="0" smtClean="0">
                <a:solidFill>
                  <a:schemeClr val="tx1"/>
                </a:solidFill>
                <a:effectLst/>
                <a:latin typeface="Segoe UI" pitchFamily="34" charset="0"/>
                <a:ea typeface="+mn-ea"/>
                <a:cs typeface="+mn-cs"/>
              </a:rPr>
              <a:t>ow we could modularize our entire supply chain.  We began to think holistically about the electrical infrastructure, the server infrastructure, and also right-sizing our entire cloud infrastructure investment for enabling the fastest time-to-market. We retained our air</a:t>
            </a:r>
            <a:r>
              <a:rPr lang="en-US" sz="1200" kern="1200" baseline="0" dirty="0" smtClean="0">
                <a:solidFill>
                  <a:schemeClr val="tx1"/>
                </a:solidFill>
                <a:effectLst/>
                <a:latin typeface="Segoe UI" pitchFamily="34" charset="0"/>
                <a:ea typeface="+mn-ea"/>
                <a:cs typeface="+mn-cs"/>
              </a:rPr>
              <a:t> </a:t>
            </a:r>
            <a:r>
              <a:rPr lang="en-US" sz="1200" kern="1200" dirty="0" smtClean="0">
                <a:solidFill>
                  <a:schemeClr val="tx1"/>
                </a:solidFill>
                <a:effectLst/>
                <a:latin typeface="Segoe UI" pitchFamily="34" charset="0"/>
                <a:ea typeface="+mn-ea"/>
                <a:cs typeface="+mn-cs"/>
              </a:rPr>
              <a:t>cooled performance and we were able to drive our PUE down to between 1.15 and 1.20.</a:t>
            </a:r>
          </a:p>
          <a:p>
            <a:r>
              <a:rPr lang="en-US" sz="1200" kern="1200" dirty="0" smtClean="0">
                <a:solidFill>
                  <a:schemeClr val="tx1"/>
                </a:solidFill>
                <a:effectLst/>
                <a:latin typeface="Segoe UI" pitchFamily="34" charset="0"/>
                <a:ea typeface="+mn-ea"/>
                <a:cs typeface="+mn-cs"/>
              </a:rPr>
              <a:t> </a:t>
            </a:r>
          </a:p>
          <a:p>
            <a:r>
              <a:rPr lang="en-US" sz="1200" kern="1200" dirty="0" smtClean="0">
                <a:solidFill>
                  <a:schemeClr val="tx1"/>
                </a:solidFill>
                <a:effectLst/>
                <a:latin typeface="Segoe UI" pitchFamily="34" charset="0"/>
                <a:ea typeface="+mn-ea"/>
                <a:cs typeface="+mn-cs"/>
              </a:rPr>
              <a:t>What’s next? Today, we are building</a:t>
            </a:r>
            <a:r>
              <a:rPr lang="en-US" sz="1200" kern="1200" baseline="0" dirty="0" smtClean="0">
                <a:solidFill>
                  <a:schemeClr val="tx1"/>
                </a:solidFill>
                <a:effectLst/>
                <a:latin typeface="Segoe UI" pitchFamily="34" charset="0"/>
                <a:ea typeface="+mn-ea"/>
                <a:cs typeface="+mn-cs"/>
              </a:rPr>
              <a:t> our </a:t>
            </a:r>
            <a:r>
              <a:rPr lang="en-US" sz="1200" kern="1200" dirty="0" smtClean="0">
                <a:solidFill>
                  <a:schemeClr val="tx1"/>
                </a:solidFill>
                <a:effectLst/>
                <a:latin typeface="Segoe UI" pitchFamily="34" charset="0"/>
                <a:ea typeface="+mn-ea"/>
                <a:cs typeface="+mn-cs"/>
              </a:rPr>
              <a:t>Generation 5 datacenters that are focused</a:t>
            </a:r>
            <a:r>
              <a:rPr lang="en-US" sz="1200" kern="1200" baseline="0" dirty="0" smtClean="0">
                <a:solidFill>
                  <a:schemeClr val="tx1"/>
                </a:solidFill>
                <a:effectLst/>
                <a:latin typeface="Segoe UI" pitchFamily="34" charset="0"/>
                <a:ea typeface="+mn-ea"/>
                <a:cs typeface="+mn-cs"/>
              </a:rPr>
              <a:t> on enabling a</a:t>
            </a:r>
            <a:r>
              <a:rPr lang="en-US" sz="1200" kern="1200" dirty="0" smtClean="0">
                <a:solidFill>
                  <a:schemeClr val="tx1"/>
                </a:solidFill>
                <a:effectLst/>
                <a:latin typeface="Segoe UI" pitchFamily="34" charset="0"/>
                <a:ea typeface="+mn-ea"/>
                <a:cs typeface="+mn-cs"/>
              </a:rPr>
              <a:t> software-defined cloud infrastructure that brings all of these elements together, and provides tighter integration between the application stack and the datacenter infrastructure.</a:t>
            </a:r>
            <a:r>
              <a:rPr lang="en-US" sz="1200" kern="1200" baseline="0" dirty="0" smtClean="0">
                <a:solidFill>
                  <a:schemeClr val="tx1"/>
                </a:solidFill>
                <a:effectLst/>
                <a:latin typeface="Segoe UI" pitchFamily="34" charset="0"/>
                <a:ea typeface="+mn-ea"/>
                <a:cs typeface="+mn-cs"/>
              </a:rPr>
              <a:t> Generation 5 focuses on r</a:t>
            </a:r>
            <a:r>
              <a:rPr lang="en-US" sz="1200" kern="1200" dirty="0" smtClean="0">
                <a:solidFill>
                  <a:schemeClr val="tx1"/>
                </a:solidFill>
                <a:effectLst/>
                <a:latin typeface="Segoe UI" pitchFamily="34" charset="0"/>
                <a:ea typeface="+mn-ea"/>
                <a:cs typeface="+mn-cs"/>
              </a:rPr>
              <a:t>esilient software, common infrastructure, operational simplicity, and delivering class-leading flexibility and scalability in our design, while further driving our energy efficiency to PUEs in the 1.07 to 1.19 range.</a:t>
            </a:r>
            <a:endParaRPr lang="en-US" dirty="0"/>
          </a:p>
        </p:txBody>
      </p:sp>
      <p:sp>
        <p:nvSpPr>
          <p:cNvPr id="4" name="Slide Number Placeholder 3"/>
          <p:cNvSpPr>
            <a:spLocks noGrp="1"/>
          </p:cNvSpPr>
          <p:nvPr>
            <p:ph type="sldNum" sz="quarter" idx="10"/>
          </p:nvPr>
        </p:nvSpPr>
        <p:spPr/>
        <p:txBody>
          <a:bodyPr/>
          <a:lstStyle/>
          <a:p>
            <a:fld id="{8762E961-5782-4432-9A11-CD743793231B}" type="slidenum">
              <a:rPr lang="en-US" smtClean="0"/>
              <a:pPr/>
              <a:t>22</a:t>
            </a:fld>
            <a:endParaRPr lang="en-US" dirty="0"/>
          </a:p>
        </p:txBody>
      </p:sp>
    </p:spTree>
    <p:extLst>
      <p:ext uri="{BB962C8B-B14F-4D97-AF65-F5344CB8AC3E}">
        <p14:creationId xmlns:p14="http://schemas.microsoft.com/office/powerpoint/2010/main" val="6892936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r>
              <a:rPr lang="en-US" b="1" baseline="0" dirty="0" smtClean="0"/>
              <a:t> </a:t>
            </a:r>
            <a:r>
              <a:rPr lang="en-US" b="0" baseline="0" dirty="0" smtClean="0"/>
              <a:t>Discuss how Microsoft builds Windows Azure datacenter for quickly scaling physical capacity</a:t>
            </a:r>
          </a:p>
          <a:p>
            <a:endParaRPr lang="en-US" b="0" baseline="0" dirty="0" smtClean="0"/>
          </a:p>
          <a:p>
            <a:r>
              <a:rPr lang="en-US" b="1" baseline="0" dirty="0" smtClean="0"/>
              <a:t>Key Talking Points:</a:t>
            </a:r>
          </a:p>
          <a:p>
            <a:pPr marL="288893" indent="-288893">
              <a:buFont typeface="Arial" panose="020B0604020202020204" pitchFamily="34" charset="0"/>
              <a:buChar char="•"/>
            </a:pPr>
            <a:r>
              <a:rPr lang="en-US" b="0" baseline="0" dirty="0" smtClean="0"/>
              <a:t>To support growth in the massive demand for Windows Azure, Microsoft has developed a modular approach to building and expanding physical datacenter capacity quickly – in days, instead of weeks and months</a:t>
            </a:r>
          </a:p>
          <a:p>
            <a:pPr marL="288893" indent="-288893">
              <a:buFont typeface="Arial" panose="020B0604020202020204" pitchFamily="34" charset="0"/>
              <a:buChar char="•"/>
            </a:pPr>
            <a:r>
              <a:rPr lang="en-US" b="0" baseline="0" dirty="0" smtClean="0"/>
              <a:t>ITPACs are pre-assembled, self-contained datacenter “pods” that contain pre-wired racks of servers, storage and networking equipment along with cooling, venting and power management.</a:t>
            </a:r>
          </a:p>
          <a:p>
            <a:pPr marL="288893" indent="-288893">
              <a:buFont typeface="Arial" panose="020B0604020202020204" pitchFamily="34" charset="0"/>
              <a:buChar char="•"/>
            </a:pPr>
            <a:r>
              <a:rPr lang="en-US" b="0" baseline="0" dirty="0" smtClean="0"/>
              <a:t>Multiple ITPACs can be quickly delivered to a datacenter site and interconnected to build and/or grow datacenter capacity</a:t>
            </a:r>
          </a:p>
          <a:p>
            <a:pPr marL="288893" indent="-288893">
              <a:buFont typeface="Arial" panose="020B0604020202020204" pitchFamily="34" charset="0"/>
              <a:buChar char="•"/>
            </a:pPr>
            <a:r>
              <a:rPr lang="en-US" b="0" baseline="0" dirty="0" smtClean="0"/>
              <a:t>By leveraging ITPACs as building blocks for modular datacenters, not only can Microsoft quickly expand physical capacity, but existing capacity is delivered very cost-effectively – in our Gen4 datacenters, we’ve demonstrated a 1.05 PUE ( Power Utilization Efficiency) ratio – whereas traditional datacenters often have a PUE as much as 2-3x higher.</a:t>
            </a:r>
          </a:p>
          <a:p>
            <a:pPr marL="288893" indent="-288893">
              <a:buFont typeface="Arial" panose="020B0604020202020204" pitchFamily="34" charset="0"/>
              <a:buChar char="•"/>
            </a:pPr>
            <a:r>
              <a:rPr lang="en-US" b="0" baseline="0" dirty="0" smtClean="0"/>
              <a:t>Direct attendees to the links on the page for more details.  If time permits during the event, you may wish to play one or both videos.</a:t>
            </a:r>
          </a:p>
          <a:p>
            <a:endParaRPr lang="en-US" b="1" dirty="0" smtClean="0"/>
          </a:p>
          <a:p>
            <a:r>
              <a:rPr lang="en-US" b="1" dirty="0" smtClean="0"/>
              <a:t>Additional Resources:</a:t>
            </a:r>
          </a:p>
          <a:p>
            <a:pPr marL="288893" indent="-288893">
              <a:buFont typeface="Arial" panose="020B0604020202020204" pitchFamily="34" charset="0"/>
              <a:buChar char="•"/>
            </a:pPr>
            <a:r>
              <a:rPr lang="en-US" b="0" dirty="0" smtClean="0"/>
              <a:t>United Nations ITPAC datacenter technology video - http://www.microsoft.com/en-us/showcase/details.aspx?uuid=0d0d24d6-f637-4b50-b118-5c8a0f5bf614</a:t>
            </a:r>
          </a:p>
          <a:p>
            <a:pPr marL="288893" indent="-288893">
              <a:buFont typeface="Arial" panose="020B0604020202020204" pitchFamily="34" charset="0"/>
              <a:buChar char="•"/>
            </a:pPr>
            <a:r>
              <a:rPr lang="en-US" b="0" dirty="0" smtClean="0"/>
              <a:t>Microsoft Generation 4.0 Data Center Vision -</a:t>
            </a:r>
            <a:r>
              <a:rPr lang="en-US" b="0" baseline="0" dirty="0" smtClean="0"/>
              <a:t> </a:t>
            </a:r>
            <a:r>
              <a:rPr lang="en-US" sz="1600" dirty="0">
                <a:latin typeface="Segoe UI" pitchFamily="34" charset="0"/>
              </a:rPr>
              <a:t>http://www.youtube.com/watch?v=PPnoKb9fTkA</a:t>
            </a:r>
            <a:endParaRPr lang="en-US" b="0" u="none"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12304062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pitchFamily="34" charset="0"/>
                <a:ea typeface="+mn-ea"/>
                <a:cs typeface="+mn-cs"/>
              </a:rPr>
              <a:t>Over the last few years we’ve built a huge infrastructure (of datacenters</a:t>
            </a:r>
            <a:r>
              <a:rPr lang="en-US" sz="900" kern="1200" baseline="0" dirty="0" smtClean="0">
                <a:solidFill>
                  <a:schemeClr val="tx1"/>
                </a:solidFill>
                <a:effectLst/>
                <a:latin typeface="Segoe UI" pitchFamily="34" charset="0"/>
                <a:ea typeface="+mn-ea"/>
                <a:cs typeface="+mn-cs"/>
              </a:rPr>
              <a:t> and networks), </a:t>
            </a:r>
            <a:r>
              <a:rPr lang="en-US" sz="900" kern="1200" dirty="0" smtClean="0">
                <a:solidFill>
                  <a:schemeClr val="tx1"/>
                </a:solidFill>
                <a:effectLst/>
                <a:latin typeface="Segoe UI" pitchFamily="34" charset="0"/>
                <a:ea typeface="+mn-ea"/>
                <a:cs typeface="+mn-cs"/>
              </a:rPr>
              <a:t>that has enabled us to grow our cloud services at scale around the globe. </a:t>
            </a:r>
          </a:p>
          <a:p>
            <a:endParaRPr lang="en-US" sz="900" kern="1200" dirty="0" smtClean="0">
              <a:solidFill>
                <a:schemeClr val="tx1"/>
              </a:solidFill>
              <a:effectLst/>
              <a:latin typeface="Segoe UI" pitchFamily="34" charset="0"/>
              <a:ea typeface="+mn-ea"/>
              <a:cs typeface="+mn-cs"/>
            </a:endParaRPr>
          </a:p>
          <a:p>
            <a:r>
              <a:rPr lang="en-US" sz="900" kern="1200" dirty="0" smtClean="0">
                <a:solidFill>
                  <a:schemeClr val="tx1"/>
                </a:solidFill>
                <a:effectLst/>
                <a:latin typeface="Segoe UI" pitchFamily="34" charset="0"/>
                <a:ea typeface="+mn-ea"/>
                <a:cs typeface="+mn-cs"/>
              </a:rPr>
              <a:t>First view: Let’s start by looking at where Internet usage is highest—as this map fills in, you can see high Internet usage in the places we would expect,</a:t>
            </a:r>
            <a:r>
              <a:rPr lang="en-US" sz="900" kern="1200" baseline="0" dirty="0" smtClean="0">
                <a:solidFill>
                  <a:schemeClr val="tx1"/>
                </a:solidFill>
                <a:effectLst/>
                <a:latin typeface="Segoe UI" pitchFamily="34" charset="0"/>
                <a:ea typeface="+mn-ea"/>
                <a:cs typeface="+mn-cs"/>
              </a:rPr>
              <a:t> like the United States and Europe. But also notice the</a:t>
            </a:r>
            <a:r>
              <a:rPr lang="en-US" sz="900" kern="1200" dirty="0" smtClean="0">
                <a:solidFill>
                  <a:schemeClr val="tx1"/>
                </a:solidFill>
                <a:effectLst/>
                <a:latin typeface="Segoe UI" pitchFamily="34" charset="0"/>
                <a:ea typeface="+mn-ea"/>
                <a:cs typeface="+mn-cs"/>
              </a:rPr>
              <a:t> high usage in</a:t>
            </a:r>
            <a:r>
              <a:rPr lang="en-US" sz="900" kern="1200" baseline="0" dirty="0" smtClean="0">
                <a:solidFill>
                  <a:schemeClr val="tx1"/>
                </a:solidFill>
                <a:effectLst/>
                <a:latin typeface="Segoe UI" pitchFamily="34" charset="0"/>
                <a:ea typeface="+mn-ea"/>
                <a:cs typeface="+mn-cs"/>
              </a:rPr>
              <a:t> the countries of </a:t>
            </a:r>
            <a:r>
              <a:rPr lang="en-US" sz="900" kern="1200" dirty="0" smtClean="0">
                <a:solidFill>
                  <a:schemeClr val="tx1"/>
                </a:solidFill>
                <a:effectLst/>
                <a:latin typeface="Segoe UI" pitchFamily="34" charset="0"/>
                <a:ea typeface="+mn-ea"/>
                <a:cs typeface="+mn-cs"/>
              </a:rPr>
              <a:t>India and China. </a:t>
            </a:r>
          </a:p>
          <a:p>
            <a:endParaRPr lang="en-US" sz="900" kern="1200" dirty="0" smtClean="0">
              <a:solidFill>
                <a:schemeClr val="tx1"/>
              </a:solidFill>
              <a:effectLst/>
              <a:latin typeface="Segoe UI" pitchFamily="34" charset="0"/>
              <a:ea typeface="+mn-ea"/>
              <a:cs typeface="+mn-cs"/>
            </a:endParaRPr>
          </a:p>
          <a:p>
            <a:r>
              <a:rPr lang="en-US" sz="900" kern="1200" dirty="0" smtClean="0">
                <a:solidFill>
                  <a:schemeClr val="tx1"/>
                </a:solidFill>
                <a:effectLst/>
                <a:latin typeface="Segoe UI" pitchFamily="34" charset="0"/>
                <a:ea typeface="+mn-ea"/>
                <a:cs typeface="+mn-cs"/>
              </a:rPr>
              <a:t>&lt;click&gt;</a:t>
            </a:r>
          </a:p>
          <a:p>
            <a:endParaRPr lang="en-US" sz="900" kern="1200" dirty="0" smtClean="0">
              <a:solidFill>
                <a:schemeClr val="tx1"/>
              </a:solidFill>
              <a:effectLst/>
              <a:latin typeface="Segoe UI" pitchFamily="34" charset="0"/>
              <a:ea typeface="+mn-ea"/>
              <a:cs typeface="+mn-cs"/>
            </a:endParaRPr>
          </a:p>
          <a:p>
            <a:r>
              <a:rPr lang="en-US" sz="900" kern="1200" dirty="0" smtClean="0">
                <a:solidFill>
                  <a:schemeClr val="tx1"/>
                </a:solidFill>
                <a:effectLst/>
                <a:latin typeface="Segoe UI" pitchFamily="34" charset="0"/>
                <a:ea typeface="+mn-ea"/>
                <a:cs typeface="+mn-cs"/>
              </a:rPr>
              <a:t>Today, Microsoft</a:t>
            </a:r>
            <a:r>
              <a:rPr lang="en-US" sz="900" kern="1200" baseline="0" dirty="0" smtClean="0">
                <a:solidFill>
                  <a:schemeClr val="tx1"/>
                </a:solidFill>
                <a:effectLst/>
                <a:latin typeface="Segoe UI" pitchFamily="34" charset="0"/>
                <a:ea typeface="+mn-ea"/>
                <a:cs typeface="+mn-cs"/>
              </a:rPr>
              <a:t> has a global portfolio of </a:t>
            </a:r>
            <a:r>
              <a:rPr lang="en-US" sz="900" kern="1200" dirty="0" smtClean="0">
                <a:solidFill>
                  <a:schemeClr val="tx1"/>
                </a:solidFill>
                <a:effectLst/>
                <a:latin typeface="Segoe UI" pitchFamily="34" charset="0"/>
                <a:ea typeface="+mn-ea"/>
                <a:cs typeface="+mn-cs"/>
              </a:rPr>
              <a:t>more than 100 data</a:t>
            </a:r>
            <a:r>
              <a:rPr lang="en-US" sz="900" kern="1200" baseline="0" dirty="0" smtClean="0">
                <a:solidFill>
                  <a:schemeClr val="tx1"/>
                </a:solidFill>
                <a:effectLst/>
                <a:latin typeface="Segoe UI" pitchFamily="34" charset="0"/>
                <a:ea typeface="+mn-ea"/>
                <a:cs typeface="+mn-cs"/>
              </a:rPr>
              <a:t>centers that are located in more than 40 countries worldwide. The locations on this map show the datacenters that are representative of our cloud infrastructure footprint. For security reasons, we don’t share the exact location of our datacenters or the exact number that we own and manage.</a:t>
            </a:r>
          </a:p>
          <a:p>
            <a:endParaRPr lang="en-US" sz="900" kern="1200" baseline="0" dirty="0" smtClean="0">
              <a:solidFill>
                <a:schemeClr val="tx1"/>
              </a:solidFill>
              <a:effectLst/>
              <a:latin typeface="Segoe UI" pitchFamily="34" charset="0"/>
              <a:ea typeface="+mn-ea"/>
              <a:cs typeface="+mn-cs"/>
            </a:endParaRPr>
          </a:p>
          <a:p>
            <a:r>
              <a:rPr lang="en-US" sz="900" kern="1200" baseline="0" dirty="0" smtClean="0">
                <a:solidFill>
                  <a:schemeClr val="tx1"/>
                </a:solidFill>
                <a:effectLst/>
                <a:latin typeface="Segoe UI" pitchFamily="34" charset="0"/>
                <a:ea typeface="+mn-ea"/>
                <a:cs typeface="+mn-cs"/>
              </a:rPr>
              <a:t>&lt;click&gt;</a:t>
            </a:r>
          </a:p>
          <a:p>
            <a:endParaRPr lang="en-US" sz="900" kern="1200" baseline="0" dirty="0" smtClean="0">
              <a:solidFill>
                <a:schemeClr val="tx1"/>
              </a:solidFill>
              <a:effectLst/>
              <a:latin typeface="Segoe UI" pitchFamily="34" charset="0"/>
              <a:ea typeface="+mn-ea"/>
              <a:cs typeface="+mn-cs"/>
            </a:endParaRPr>
          </a:p>
          <a:p>
            <a:r>
              <a:rPr lang="en-US" sz="900" kern="1200" baseline="0" dirty="0" smtClean="0">
                <a:solidFill>
                  <a:schemeClr val="tx1"/>
                </a:solidFill>
                <a:effectLst/>
                <a:latin typeface="Segoe UI" pitchFamily="34" charset="0"/>
                <a:ea typeface="+mn-ea"/>
                <a:cs typeface="+mn-cs"/>
              </a:rPr>
              <a:t>This next view shows the 19 Microsoft Azure regions (and datacenters) that host data for our Azure customers. </a:t>
            </a:r>
          </a:p>
          <a:p>
            <a:endParaRPr lang="en-US" sz="900" kern="1200" baseline="0" dirty="0" smtClean="0">
              <a:solidFill>
                <a:schemeClr val="tx1"/>
              </a:solidFill>
              <a:effectLst/>
              <a:latin typeface="Segoe UI" pitchFamily="34" charset="0"/>
              <a:ea typeface="+mn-ea"/>
              <a:cs typeface="+mn-cs"/>
            </a:endParaRPr>
          </a:p>
          <a:p>
            <a:r>
              <a:rPr lang="en-US" sz="900" kern="1200" baseline="0" dirty="0" smtClean="0">
                <a:solidFill>
                  <a:schemeClr val="tx1"/>
                </a:solidFill>
                <a:effectLst/>
                <a:latin typeface="Segoe UI" pitchFamily="34" charset="0"/>
                <a:ea typeface="+mn-ea"/>
                <a:cs typeface="+mn-cs"/>
              </a:rPr>
              <a:t>These regions each have multiple datacenters within them. This enables Microsoft to offer geo-redundancy within the region to maintain high availability, while helping customers maintain their compliance requirements.</a:t>
            </a:r>
          </a:p>
          <a:p>
            <a:endParaRPr lang="en-US" sz="900" kern="1200" baseline="0" dirty="0" smtClean="0">
              <a:solidFill>
                <a:schemeClr val="tx1"/>
              </a:solidFill>
              <a:effectLst/>
              <a:latin typeface="Segoe UI" pitchFamily="34" charset="0"/>
              <a:ea typeface="+mn-ea"/>
              <a:cs typeface="+mn-cs"/>
            </a:endParaRPr>
          </a:p>
          <a:p>
            <a:pPr marL="0" marR="0" indent="0" algn="l" defTabSz="909372"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All Microsoft Azure datacenters are paired with another datacenter that's physically separated by hundreds of miles. Data is asynchronously replicated between the two datacenters (when the storage account is enabled for geo-replication) to help protect against an Azure site failure.</a:t>
            </a:r>
          </a:p>
          <a:p>
            <a:endParaRPr lang="en-US" dirty="0"/>
          </a:p>
        </p:txBody>
      </p:sp>
      <p:sp>
        <p:nvSpPr>
          <p:cNvPr id="4" name="Date Placeholder 3"/>
          <p:cNvSpPr>
            <a:spLocks noGrp="1"/>
          </p:cNvSpPr>
          <p:nvPr>
            <p:ph type="dt" idx="10"/>
          </p:nvPr>
        </p:nvSpPr>
        <p:spPr/>
        <p:txBody>
          <a:bodyPr/>
          <a:lstStyle/>
          <a:p>
            <a:fld id="{9ECFB08E-041A-4965-8398-DBA9E8260AC3}" type="datetime1">
              <a:rPr lang="en-US" smtClean="0">
                <a:solidFill>
                  <a:prstClr val="black"/>
                </a:solidFill>
              </a:rPr>
              <a:pPr/>
              <a:t>8/27/2015</a:t>
            </a:fld>
            <a:endParaRPr lang="en-US" dirty="0">
              <a:solidFill>
                <a:prstClr val="black"/>
              </a:solidFill>
            </a:endParaRPr>
          </a:p>
        </p:txBody>
      </p:sp>
      <p:sp>
        <p:nvSpPr>
          <p:cNvPr id="5" name="Slide Number Placeholder 4"/>
          <p:cNvSpPr>
            <a:spLocks noGrp="1"/>
          </p:cNvSpPr>
          <p:nvPr>
            <p:ph type="sldNum" sz="quarter" idx="11"/>
          </p:nvPr>
        </p:nvSpPr>
        <p:spPr/>
        <p:txBody>
          <a:bodyPr/>
          <a:lstStyle/>
          <a:p>
            <a:fld id="{8B263312-38AA-4E1E-B2B5-0F8F122B24FE}" type="slidenum">
              <a:rPr lang="en-US" smtClean="0">
                <a:solidFill>
                  <a:prstClr val="black"/>
                </a:solidFill>
              </a:rPr>
              <a:pPr/>
              <a:t>24</a:t>
            </a:fld>
            <a:endParaRPr lang="en-US" dirty="0">
              <a:solidFill>
                <a:prstClr val="black"/>
              </a:solidFill>
            </a:endParaRPr>
          </a:p>
        </p:txBody>
      </p:sp>
      <p:sp>
        <p:nvSpPr>
          <p:cNvPr id="6" name="Header Placeholder 5"/>
          <p:cNvSpPr>
            <a:spLocks noGrp="1"/>
          </p:cNvSpPr>
          <p:nvPr>
            <p:ph type="hdr" sz="quarter" idx="12"/>
          </p:nvPr>
        </p:nvSpPr>
        <p:spPr/>
        <p:txBody>
          <a:bodyPr/>
          <a:lstStyle/>
          <a:p>
            <a:endParaRPr lang="en-US" dirty="0">
              <a:solidFill>
                <a:prstClr val="black"/>
              </a:solidFill>
              <a:latin typeface="Segoe UI" pitchFamily="34" charset="0"/>
            </a:endParaRPr>
          </a:p>
        </p:txBody>
      </p:sp>
      <p:sp>
        <p:nvSpPr>
          <p:cNvPr id="7" name="Footer Placeholder 6"/>
          <p:cNvSpPr>
            <a:spLocks noGrp="1"/>
          </p:cNvSpPr>
          <p:nvPr>
            <p:ph type="ftr" sz="quarter" idx="13"/>
          </p:nvPr>
        </p:nvSpPr>
        <p:spPr/>
        <p:txBody>
          <a:bodyPr/>
          <a:lstStyle/>
          <a:p>
            <a:r>
              <a:rPr lang="en-US" sz="50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smtClean="0">
                <a:solidFill>
                  <a:srgbClr val="000000"/>
                </a:solidFill>
                <a:latin typeface="Segoe UI" pitchFamily="34" charset="0"/>
              </a:rPr>
            </a:br>
            <a:r>
              <a:rPr lang="en-US" sz="500" smtClean="0">
                <a:solidFill>
                  <a:srgbClr val="000000"/>
                </a:solidFill>
                <a:latin typeface="Segoe UI" pitchFamily="34" charset="0"/>
              </a:rPr>
              <a:t>MICROSOFT MAKES NO WARRANTIES, EXPRESS, IMPLIED OR STATUTORY, AS TO THE INFORMATION IN THIS PRESENTATION.</a:t>
            </a:r>
            <a:endParaRPr lang="en-US" sz="500" dirty="0">
              <a:solidFill>
                <a:srgbClr val="000000"/>
              </a:solidFill>
              <a:latin typeface="Segoe UI" pitchFamily="34" charset="0"/>
            </a:endParaRPr>
          </a:p>
        </p:txBody>
      </p:sp>
    </p:spTree>
    <p:extLst>
      <p:ext uri="{BB962C8B-B14F-4D97-AF65-F5344CB8AC3E}">
        <p14:creationId xmlns:p14="http://schemas.microsoft.com/office/powerpoint/2010/main" val="31742546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t>Datacenter Tour Video</a:t>
            </a:r>
          </a:p>
          <a:p>
            <a:endParaRPr lang="en-US" b="0" baseline="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pPr/>
              <a:t>25</a:t>
            </a:fld>
            <a:endParaRPr lang="en-US" dirty="0"/>
          </a:p>
        </p:txBody>
      </p:sp>
    </p:spTree>
    <p:extLst>
      <p:ext uri="{BB962C8B-B14F-4D97-AF65-F5344CB8AC3E}">
        <p14:creationId xmlns:p14="http://schemas.microsoft.com/office/powerpoint/2010/main" val="14087205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kern="1200" dirty="0" smtClean="0">
                <a:solidFill>
                  <a:schemeClr val="tx1"/>
                </a:solidFill>
                <a:effectLst/>
                <a:latin typeface="Segoe UI" panose="020B0502040204020203" pitchFamily="34" charset="0"/>
                <a:ea typeface="+mn-ea"/>
                <a:cs typeface="Segoe UI" panose="020B0502040204020203" pitchFamily="34" charset="0"/>
              </a:rPr>
              <a:t>Certifications and attestations represent verification that control activities operate in accordance with expectations. Operating a huge global cloud infrastructure, across many businesses,</a:t>
            </a:r>
            <a:r>
              <a:rPr lang="en-US" sz="1000" kern="1200" baseline="0" dirty="0" smtClean="0">
                <a:solidFill>
                  <a:schemeClr val="tx1"/>
                </a:solidFill>
                <a:effectLst/>
                <a:latin typeface="Segoe UI" panose="020B0502040204020203" pitchFamily="34" charset="0"/>
                <a:ea typeface="+mn-ea"/>
                <a:cs typeface="Segoe UI" panose="020B0502040204020203" pitchFamily="34" charset="0"/>
              </a:rPr>
              <a:t> </a:t>
            </a:r>
            <a:r>
              <a:rPr lang="en-US" sz="1000" kern="1200" dirty="0" smtClean="0">
                <a:solidFill>
                  <a:schemeClr val="tx1"/>
                </a:solidFill>
                <a:effectLst/>
                <a:latin typeface="Segoe UI" panose="020B0502040204020203" pitchFamily="34" charset="0"/>
                <a:ea typeface="+mn-ea"/>
                <a:cs typeface="Segoe UI" panose="020B0502040204020203" pitchFamily="34" charset="0"/>
              </a:rPr>
              <a:t>comes with the need to meet an array of compliance and regulatory obligations. With this in mind, Microsoft products and services hold key certifications, attestations, and authorizations as applicable to their service. </a:t>
            </a:r>
          </a:p>
          <a:p>
            <a:pPr lvl="0"/>
            <a:endParaRPr lang="en-US" sz="1000" kern="1200" dirty="0" smtClean="0">
              <a:solidFill>
                <a:schemeClr val="tx1"/>
              </a:solidFill>
              <a:effectLst/>
              <a:latin typeface="Segoe UI" panose="020B0502040204020203" pitchFamily="34" charset="0"/>
              <a:ea typeface="+mn-ea"/>
              <a:cs typeface="Segoe UI" panose="020B0502040204020203" pitchFamily="34" charset="0"/>
            </a:endParaRPr>
          </a:p>
          <a:p>
            <a:pPr lvl="0"/>
            <a:r>
              <a:rPr lang="en-US" sz="1000" kern="1200" dirty="0" smtClean="0">
                <a:solidFill>
                  <a:schemeClr val="tx1"/>
                </a:solidFill>
                <a:effectLst/>
                <a:latin typeface="Segoe UI" panose="020B0502040204020203" pitchFamily="34" charset="0"/>
                <a:ea typeface="+mn-ea"/>
                <a:cs typeface="Segoe UI" panose="020B0502040204020203" pitchFamily="34" charset="0"/>
              </a:rPr>
              <a:t>The certifications and attestations listed on this</a:t>
            </a:r>
            <a:r>
              <a:rPr lang="en-US" sz="1000" kern="1200" baseline="0" dirty="0" smtClean="0">
                <a:solidFill>
                  <a:schemeClr val="tx1"/>
                </a:solidFill>
                <a:effectLst/>
                <a:latin typeface="Segoe UI" panose="020B0502040204020203" pitchFamily="34" charset="0"/>
                <a:ea typeface="+mn-ea"/>
                <a:cs typeface="Segoe UI" panose="020B0502040204020203" pitchFamily="34" charset="0"/>
              </a:rPr>
              <a:t> slide are in alphabetical order. Several key ones deserve to be highlighted:</a:t>
            </a:r>
            <a:endParaRPr lang="en-US" sz="1000" kern="1200" dirty="0" smtClean="0">
              <a:solidFill>
                <a:schemeClr val="tx1"/>
              </a:solidFill>
              <a:effectLst/>
              <a:latin typeface="Segoe UI" panose="020B0502040204020203" pitchFamily="34" charset="0"/>
              <a:ea typeface="+mn-ea"/>
              <a:cs typeface="Segoe UI" panose="020B0502040204020203" pitchFamily="34" charset="0"/>
            </a:endParaRPr>
          </a:p>
          <a:p>
            <a:pPr lvl="0"/>
            <a:endParaRPr lang="en-US" sz="1000" kern="1200" dirty="0" smtClean="0">
              <a:solidFill>
                <a:schemeClr val="tx1"/>
              </a:solidFill>
              <a:effectLst/>
              <a:latin typeface="Segoe UI" panose="020B0502040204020203" pitchFamily="34" charset="0"/>
              <a:ea typeface="+mn-ea"/>
              <a:cs typeface="Segoe UI" panose="020B0502040204020203" pitchFamily="34" charset="0"/>
            </a:endParaRPr>
          </a:p>
          <a:p>
            <a:pPr lvl="0"/>
            <a:r>
              <a:rPr lang="en-US" sz="1000" kern="1200" dirty="0" smtClean="0">
                <a:solidFill>
                  <a:schemeClr val="tx1"/>
                </a:solidFill>
                <a:effectLst/>
                <a:latin typeface="Segoe UI" panose="020B0502040204020203" pitchFamily="34" charset="0"/>
                <a:ea typeface="+mn-ea"/>
                <a:cs typeface="Segoe UI" panose="020B0502040204020203" pitchFamily="34" charset="0"/>
              </a:rPr>
              <a:t>Our ISO 27001 certification provides assurance of a broad, risk-based information security program. </a:t>
            </a:r>
            <a:r>
              <a:rPr lang="en-US" sz="1000" kern="1200" baseline="0" dirty="0" smtClean="0">
                <a:solidFill>
                  <a:schemeClr val="tx1"/>
                </a:solidFill>
                <a:effectLst/>
                <a:latin typeface="Segoe UI" panose="020B0502040204020203" pitchFamily="34" charset="0"/>
                <a:ea typeface="+mn-ea"/>
                <a:cs typeface="Segoe UI" panose="020B0502040204020203" pitchFamily="34" charset="0"/>
              </a:rPr>
              <a:t>Microsoft Cloud Infrastructure and Operations—the organization that builds, manages, and secures our datacenters globally—</a:t>
            </a:r>
            <a:r>
              <a:rPr lang="en-US" sz="1000" kern="1200" dirty="0" smtClean="0">
                <a:solidFill>
                  <a:schemeClr val="tx1"/>
                </a:solidFill>
                <a:effectLst/>
                <a:latin typeface="Segoe UI" panose="020B0502040204020203" pitchFamily="34" charset="0"/>
                <a:ea typeface="+mn-ea"/>
                <a:cs typeface="Segoe UI" panose="020B0502040204020203" pitchFamily="34" charset="0"/>
              </a:rPr>
              <a:t>was the first major cloud service infrastructure to be certified for ISO 27001. </a:t>
            </a:r>
          </a:p>
          <a:p>
            <a:pPr lvl="0"/>
            <a:endParaRPr lang="en-US" sz="1000" kern="1200" dirty="0" smtClean="0">
              <a:solidFill>
                <a:schemeClr val="tx1"/>
              </a:solidFill>
              <a:effectLst/>
              <a:latin typeface="Segoe UI" panose="020B0502040204020203" pitchFamily="34" charset="0"/>
              <a:ea typeface="+mn-ea"/>
              <a:cs typeface="Segoe UI" panose="020B0502040204020203" pitchFamily="34" charset="0"/>
            </a:endParaRPr>
          </a:p>
          <a:p>
            <a:pPr lvl="0"/>
            <a:r>
              <a:rPr lang="en-US" sz="1000" kern="1200" dirty="0" smtClean="0">
                <a:solidFill>
                  <a:schemeClr val="tx1"/>
                </a:solidFill>
                <a:effectLst/>
                <a:latin typeface="Segoe UI" panose="020B0502040204020203" pitchFamily="34" charset="0"/>
                <a:ea typeface="+mn-ea"/>
                <a:cs typeface="Segoe UI" panose="020B0502040204020203" pitchFamily="34" charset="0"/>
              </a:rPr>
              <a:t>Microsoft’s Cloud Infrastructure &amp; Operations (MCIO) team has gone beyond the ISO/IEC 27001:2005 standard (which includes some 150 security controls) to develop over 800 defense-in-depth security controls to account for the unique challenges of the cloud infrastructure and what it takes to mitigate some of the risks involved.</a:t>
            </a:r>
          </a:p>
          <a:p>
            <a:pPr lvl="0"/>
            <a:endParaRPr lang="en-US" sz="1000" kern="1200" dirty="0" smtClean="0">
              <a:solidFill>
                <a:schemeClr val="tx1"/>
              </a:solidFill>
              <a:effectLst/>
              <a:latin typeface="Segoe UI" panose="020B0502040204020203" pitchFamily="34" charset="0"/>
              <a:ea typeface="+mn-ea"/>
              <a:cs typeface="Segoe UI" panose="020B0502040204020203" pitchFamily="34" charset="0"/>
            </a:endParaRPr>
          </a:p>
          <a:p>
            <a:pPr lvl="0"/>
            <a:r>
              <a:rPr lang="en-US" sz="1000" kern="1200" dirty="0" smtClean="0">
                <a:solidFill>
                  <a:schemeClr val="tx1"/>
                </a:solidFill>
                <a:effectLst/>
                <a:latin typeface="Segoe UI" panose="020B0502040204020203" pitchFamily="34" charset="0"/>
                <a:ea typeface="+mn-ea"/>
                <a:cs typeface="Segoe UI" panose="020B0502040204020203" pitchFamily="34" charset="0"/>
              </a:rPr>
              <a:t>We have SSAE 16/ISAE 3402 SOC 1, 2, and 3 attestations in place. These attestations are both type I and type II. They provide assurance of effective control performance.</a:t>
            </a:r>
          </a:p>
          <a:p>
            <a:pPr lvl="0"/>
            <a:endParaRPr lang="en-US" sz="1000" kern="1200" dirty="0" smtClean="0">
              <a:solidFill>
                <a:schemeClr val="tx1"/>
              </a:solidFill>
              <a:effectLst/>
              <a:latin typeface="Segoe UI" panose="020B0502040204020203" pitchFamily="34" charset="0"/>
              <a:ea typeface="+mn-ea"/>
              <a:cs typeface="Segoe UI" panose="020B0502040204020203" pitchFamily="34" charset="0"/>
            </a:endParaRPr>
          </a:p>
          <a:p>
            <a:pPr lvl="0"/>
            <a:r>
              <a:rPr lang="en-US" sz="1000" kern="1200" dirty="0" smtClean="0">
                <a:solidFill>
                  <a:schemeClr val="tx1"/>
                </a:solidFill>
                <a:effectLst/>
                <a:latin typeface="Segoe UI" panose="020B0502040204020203" pitchFamily="34" charset="0"/>
                <a:ea typeface="+mn-ea"/>
                <a:cs typeface="Segoe UI" panose="020B0502040204020203" pitchFamily="34" charset="0"/>
              </a:rPr>
              <a:t>In 2012, Microsoft became one of the first in the industry to successfully complete a SOC 2 Type 2 and SOC 3 audit (which are designed to better accommodate cloud services) for our cloud infrastructure (datacenters and networks). We continue to demonstrate compliance through ongoing assessments. </a:t>
            </a:r>
          </a:p>
          <a:p>
            <a:pPr lvl="0"/>
            <a:endParaRPr lang="en-US" sz="1000" kern="1200" dirty="0" smtClean="0">
              <a:solidFill>
                <a:schemeClr val="tx1"/>
              </a:solidFill>
              <a:effectLst/>
              <a:latin typeface="Segoe UI" panose="020B0502040204020203" pitchFamily="34" charset="0"/>
              <a:ea typeface="+mn-ea"/>
              <a:cs typeface="Segoe UI" panose="020B0502040204020203" pitchFamily="34" charset="0"/>
            </a:endParaRPr>
          </a:p>
          <a:p>
            <a:pPr lvl="0"/>
            <a:r>
              <a:rPr lang="en-US" sz="1000" kern="1200" dirty="0" smtClean="0">
                <a:solidFill>
                  <a:schemeClr val="tx1"/>
                </a:solidFill>
                <a:effectLst/>
                <a:latin typeface="Segoe UI" panose="020B0502040204020203" pitchFamily="34" charset="0"/>
                <a:ea typeface="+mn-ea"/>
                <a:cs typeface="Segoe UI" panose="020B0502040204020203" pitchFamily="34" charset="0"/>
              </a:rPr>
              <a:t>In 2008, Microsoft was the first major cloud service provider to receive a SAS 70 report (the predecessor to SOC reports)</a:t>
            </a:r>
            <a:r>
              <a:rPr lang="en-US" sz="1000" kern="1200" baseline="0" dirty="0" smtClean="0">
                <a:solidFill>
                  <a:schemeClr val="tx1"/>
                </a:solidFill>
                <a:effectLst/>
                <a:latin typeface="Segoe UI" panose="020B0502040204020203" pitchFamily="34" charset="0"/>
                <a:ea typeface="+mn-ea"/>
                <a:cs typeface="Segoe UI" panose="020B0502040204020203" pitchFamily="34" charset="0"/>
              </a:rPr>
              <a:t> </a:t>
            </a:r>
            <a:r>
              <a:rPr lang="en-US" sz="1000" kern="1200" dirty="0" smtClean="0">
                <a:solidFill>
                  <a:schemeClr val="tx1"/>
                </a:solidFill>
                <a:effectLst/>
                <a:latin typeface="Segoe UI" panose="020B0502040204020203" pitchFamily="34" charset="0"/>
                <a:ea typeface="+mn-ea"/>
                <a:cs typeface="Segoe UI" panose="020B0502040204020203" pitchFamily="34" charset="0"/>
              </a:rPr>
              <a:t>for our cloud infrastructure.</a:t>
            </a:r>
          </a:p>
          <a:p>
            <a:pPr lvl="0"/>
            <a:endParaRPr lang="en-US" sz="1000" kern="1200" dirty="0" smtClean="0">
              <a:solidFill>
                <a:schemeClr val="tx1"/>
              </a:solidFill>
              <a:effectLst/>
              <a:latin typeface="Segoe UI" panose="020B0502040204020203" pitchFamily="34" charset="0"/>
              <a:ea typeface="+mn-ea"/>
              <a:cs typeface="Segoe UI" panose="020B0502040204020203" pitchFamily="34" charset="0"/>
            </a:endParaRPr>
          </a:p>
          <a:p>
            <a:pPr lvl="0"/>
            <a:r>
              <a:rPr lang="en-US" sz="1000" kern="1200" dirty="0" smtClean="0">
                <a:solidFill>
                  <a:schemeClr val="tx1"/>
                </a:solidFill>
                <a:effectLst/>
                <a:latin typeface="Segoe UI" panose="020B0502040204020203" pitchFamily="34" charset="0"/>
                <a:ea typeface="+mn-ea"/>
                <a:cs typeface="Segoe UI" panose="020B0502040204020203" pitchFamily="34" charset="0"/>
              </a:rPr>
              <a:t>Microsoft was an early adopter of the SOC 1, SOC 2 and SOC 3 in 2011. The SOC audit reports attest to the design and operating effectiveness of controls related to security, availability, and confidentiality.</a:t>
            </a:r>
          </a:p>
          <a:p>
            <a:pPr lvl="0"/>
            <a:endParaRPr lang="en-US" sz="1000" kern="1200" dirty="0" smtClean="0">
              <a:solidFill>
                <a:schemeClr val="tx1"/>
              </a:solidFill>
              <a:effectLst/>
              <a:latin typeface="Segoe UI" panose="020B0502040204020203" pitchFamily="34" charset="0"/>
              <a:ea typeface="+mn-ea"/>
              <a:cs typeface="Segoe UI" panose="020B0502040204020203" pitchFamily="34" charset="0"/>
            </a:endParaRPr>
          </a:p>
          <a:p>
            <a:pPr lvl="0"/>
            <a:r>
              <a:rPr lang="en-US" sz="1000" kern="1200" dirty="0" smtClean="0">
                <a:solidFill>
                  <a:schemeClr val="tx1"/>
                </a:solidFill>
                <a:effectLst/>
                <a:latin typeface="Segoe UI" panose="020B0502040204020203" pitchFamily="34" charset="0"/>
                <a:ea typeface="+mn-ea"/>
                <a:cs typeface="Segoe UI" panose="020B0502040204020203" pitchFamily="34" charset="0"/>
              </a:rPr>
              <a:t>We meet the US HIPAA/HITECH health data protection requirements and have incorporated those requirements into our ISO 27001 program. Microsoft was the first major productivity cloud service vendor to offer a HIPAA Business Associate Agreement (BAA) to healthcare entities with access to Protected Health Information (PHI). We have since extended that to offer a single HIPAA BAA for all of our commercial online services.</a:t>
            </a:r>
          </a:p>
          <a:p>
            <a:pPr lvl="0"/>
            <a:endParaRPr lang="en-US" sz="1000" kern="1200" dirty="0" smtClean="0">
              <a:solidFill>
                <a:schemeClr val="tx1"/>
              </a:solidFill>
              <a:effectLst/>
              <a:latin typeface="Segoe UI" panose="020B0502040204020203" pitchFamily="34" charset="0"/>
              <a:ea typeface="+mn-ea"/>
              <a:cs typeface="Segoe UI" panose="020B0502040204020203" pitchFamily="34" charset="0"/>
            </a:endParaRPr>
          </a:p>
          <a:p>
            <a:pPr lvl="0"/>
            <a:r>
              <a:rPr lang="en-US" sz="1000" kern="1200" dirty="0" smtClean="0">
                <a:solidFill>
                  <a:schemeClr val="tx1"/>
                </a:solidFill>
                <a:effectLst/>
                <a:latin typeface="Segoe UI" panose="020B0502040204020203" pitchFamily="34" charset="0"/>
                <a:ea typeface="+mn-ea"/>
                <a:cs typeface="Segoe UI" panose="020B0502040204020203" pitchFamily="34" charset="0"/>
              </a:rPr>
              <a:t>We meet the Payment Card Industry Data Security Standard as an infrastructure provider.</a:t>
            </a:r>
          </a:p>
          <a:p>
            <a:pPr lvl="0"/>
            <a:endParaRPr lang="en-US" sz="1000" kern="1200" dirty="0" smtClean="0">
              <a:solidFill>
                <a:schemeClr val="tx1"/>
              </a:solidFill>
              <a:effectLst/>
              <a:latin typeface="Segoe UI" panose="020B0502040204020203" pitchFamily="34" charset="0"/>
              <a:ea typeface="+mn-ea"/>
              <a:cs typeface="Segoe UI" panose="020B0502040204020203" pitchFamily="34" charset="0"/>
            </a:endParaRPr>
          </a:p>
          <a:p>
            <a:pPr lvl="0"/>
            <a:r>
              <a:rPr lang="en-US" sz="1000" kern="1200" dirty="0" smtClean="0">
                <a:solidFill>
                  <a:schemeClr val="tx1"/>
                </a:solidFill>
                <a:effectLst/>
                <a:latin typeface="Segoe UI" panose="020B0502040204020203" pitchFamily="34" charset="0"/>
                <a:ea typeface="+mn-ea"/>
                <a:cs typeface="Segoe UI" panose="020B0502040204020203" pitchFamily="34" charset="0"/>
              </a:rPr>
              <a:t>Microsoft’s first FISMA Authorization to Operate (ATO) was granted in 2010 for the MCIO cloud</a:t>
            </a:r>
            <a:r>
              <a:rPr lang="en-US" sz="1000" kern="1200" baseline="0" dirty="0" smtClean="0">
                <a:solidFill>
                  <a:schemeClr val="tx1"/>
                </a:solidFill>
                <a:effectLst/>
                <a:latin typeface="Segoe UI" panose="020B0502040204020203" pitchFamily="34" charset="0"/>
                <a:ea typeface="+mn-ea"/>
                <a:cs typeface="Segoe UI" panose="020B0502040204020203" pitchFamily="34" charset="0"/>
              </a:rPr>
              <a:t> </a:t>
            </a:r>
            <a:r>
              <a:rPr lang="en-US" sz="1000" kern="1200" dirty="0" smtClean="0">
                <a:solidFill>
                  <a:schemeClr val="tx1"/>
                </a:solidFill>
                <a:effectLst/>
                <a:latin typeface="Segoe UI" panose="020B0502040204020203" pitchFamily="34" charset="0"/>
                <a:ea typeface="+mn-ea"/>
                <a:cs typeface="Segoe UI" panose="020B0502040204020203" pitchFamily="34" charset="0"/>
              </a:rPr>
              <a:t>organization. Since then, Microsoft enterprise cloud services, including Office 365 and Microsoft</a:t>
            </a:r>
            <a:r>
              <a:rPr lang="en-US" sz="1000" kern="1200" baseline="0" dirty="0" smtClean="0">
                <a:solidFill>
                  <a:schemeClr val="tx1"/>
                </a:solidFill>
                <a:effectLst/>
                <a:latin typeface="Segoe UI" panose="020B0502040204020203" pitchFamily="34" charset="0"/>
                <a:ea typeface="+mn-ea"/>
                <a:cs typeface="Segoe UI" panose="020B0502040204020203" pitchFamily="34" charset="0"/>
              </a:rPr>
              <a:t> </a:t>
            </a:r>
            <a:r>
              <a:rPr lang="en-US" sz="1000" kern="1200" dirty="0" smtClean="0">
                <a:solidFill>
                  <a:schemeClr val="tx1"/>
                </a:solidFill>
                <a:effectLst/>
                <a:latin typeface="Segoe UI" panose="020B0502040204020203" pitchFamily="34" charset="0"/>
                <a:ea typeface="+mn-ea"/>
                <a:cs typeface="Segoe UI" panose="020B0502040204020203" pitchFamily="34" charset="0"/>
              </a:rPr>
              <a:t>Azure, have received provisional authorities to operate (P-ATOs) by the Federal Risk and Authorization Program (FedRAMP) Joint Authorization Board (JAB). </a:t>
            </a:r>
          </a:p>
          <a:p>
            <a:pPr lvl="0"/>
            <a:endParaRPr lang="en-US" sz="1000" kern="1200" dirty="0" smtClean="0">
              <a:solidFill>
                <a:schemeClr val="tx1"/>
              </a:solidFill>
              <a:effectLst/>
              <a:latin typeface="Segoe UI" panose="020B0502040204020203" pitchFamily="34" charset="0"/>
              <a:ea typeface="+mn-ea"/>
              <a:cs typeface="Segoe UI" panose="020B0502040204020203" pitchFamily="34" charset="0"/>
            </a:endParaRPr>
          </a:p>
          <a:p>
            <a:pPr lvl="0"/>
            <a:r>
              <a:rPr lang="en-US" sz="1000" kern="1200" dirty="0" smtClean="0">
                <a:solidFill>
                  <a:schemeClr val="tx1"/>
                </a:solidFill>
                <a:effectLst/>
                <a:latin typeface="Segoe UI" panose="020B0502040204020203" pitchFamily="34" charset="0"/>
                <a:ea typeface="+mn-ea"/>
                <a:cs typeface="Segoe UI" panose="020B0502040204020203" pitchFamily="34" charset="0"/>
              </a:rPr>
              <a:t>In the United Kingdom, Azure was awarded Impact Level 2 (IL2) accreditation, further enhancing Microsoft and its partner offerings on the current G-Cloud procurement Framework and </a:t>
            </a:r>
            <a:r>
              <a:rPr lang="en-US" sz="1000" kern="1200" dirty="0" err="1" smtClean="0">
                <a:solidFill>
                  <a:schemeClr val="tx1"/>
                </a:solidFill>
                <a:effectLst/>
                <a:latin typeface="Segoe UI" panose="020B0502040204020203" pitchFamily="34" charset="0"/>
                <a:ea typeface="+mn-ea"/>
                <a:cs typeface="Segoe UI" panose="020B0502040204020203" pitchFamily="34" charset="0"/>
              </a:rPr>
              <a:t>CloudStore</a:t>
            </a:r>
            <a:r>
              <a:rPr lang="en-US" sz="1000" kern="1200" dirty="0" smtClean="0">
                <a:solidFill>
                  <a:schemeClr val="tx1"/>
                </a:solidFill>
                <a:effectLst/>
                <a:latin typeface="Segoe UI" panose="020B0502040204020203" pitchFamily="34" charset="0"/>
                <a:ea typeface="+mn-ea"/>
                <a:cs typeface="Segoe UI" panose="020B0502040204020203" pitchFamily="34" charset="0"/>
              </a:rPr>
              <a:t>. </a:t>
            </a:r>
          </a:p>
          <a:p>
            <a:pPr lvl="0"/>
            <a:endParaRPr lang="en-US" sz="1000" kern="1200" dirty="0" smtClean="0">
              <a:solidFill>
                <a:schemeClr val="tx1"/>
              </a:solidFill>
              <a:effectLst/>
              <a:latin typeface="Segoe UI" panose="020B0502040204020203" pitchFamily="34" charset="0"/>
              <a:ea typeface="+mn-ea"/>
              <a:cs typeface="Segoe UI" panose="020B0502040204020203" pitchFamily="34" charset="0"/>
            </a:endParaRPr>
          </a:p>
          <a:p>
            <a:pPr lvl="0"/>
            <a:r>
              <a:rPr lang="en-US" sz="1000" kern="1200" dirty="0" smtClean="0">
                <a:solidFill>
                  <a:schemeClr val="tx1"/>
                </a:solidFill>
                <a:effectLst/>
                <a:latin typeface="Segoe UI" panose="020B0502040204020203" pitchFamily="34" charset="0"/>
                <a:ea typeface="+mn-ea"/>
                <a:cs typeface="Segoe UI" panose="020B0502040204020203" pitchFamily="34" charset="0"/>
              </a:rPr>
              <a:t>The industry organization Cloud Security Alliance (CSA) created a </a:t>
            </a:r>
            <a:r>
              <a:rPr lang="en-US" sz="1000" u="sng" kern="1200" dirty="0" smtClean="0">
                <a:solidFill>
                  <a:schemeClr val="tx1"/>
                </a:solidFill>
                <a:effectLst/>
                <a:latin typeface="Segoe UI" panose="020B0502040204020203" pitchFamily="34" charset="0"/>
                <a:ea typeface="+mn-ea"/>
                <a:cs typeface="Segoe UI" panose="020B0502040204020203" pitchFamily="34" charset="0"/>
                <a:hlinkClick r:id="rId3"/>
              </a:rPr>
              <a:t>Cloud Controls Matrix</a:t>
            </a:r>
            <a:r>
              <a:rPr lang="en-US" sz="1000" kern="1200" dirty="0" smtClean="0">
                <a:solidFill>
                  <a:schemeClr val="tx1"/>
                </a:solidFill>
                <a:effectLst/>
                <a:latin typeface="Segoe UI" panose="020B0502040204020203" pitchFamily="34" charset="0"/>
                <a:ea typeface="+mn-ea"/>
                <a:cs typeface="Segoe UI" panose="020B0502040204020203" pitchFamily="34" charset="0"/>
              </a:rPr>
              <a:t> to identify primary criteria for service offerings. Microsoft was the first cloud service provider to complete a </a:t>
            </a:r>
            <a:r>
              <a:rPr lang="en-US" sz="1000" u="sng" kern="1200" dirty="0" smtClean="0">
                <a:solidFill>
                  <a:schemeClr val="tx1"/>
                </a:solidFill>
                <a:effectLst/>
                <a:latin typeface="Segoe UI" panose="020B0502040204020203" pitchFamily="34" charset="0"/>
                <a:ea typeface="+mn-ea"/>
                <a:cs typeface="Segoe UI" panose="020B0502040204020203" pitchFamily="34" charset="0"/>
                <a:hlinkClick r:id="rId4"/>
              </a:rPr>
              <a:t>third-party assessment against the Cloud Security Alliance (CSA) Cloud Controls Matrix (CCM)</a:t>
            </a:r>
            <a:r>
              <a:rPr lang="en-US" sz="1000" kern="1200" dirty="0" smtClean="0">
                <a:solidFill>
                  <a:schemeClr val="tx1"/>
                </a:solidFill>
                <a:effectLst/>
                <a:latin typeface="Segoe UI" panose="020B0502040204020203" pitchFamily="34" charset="0"/>
                <a:ea typeface="+mn-ea"/>
                <a:cs typeface="Segoe UI" panose="020B0502040204020203" pitchFamily="34" charset="0"/>
              </a:rPr>
              <a:t> as part of its SOC 2 audit for Azure. This assessment was completed as a means of meeting the assurance and reporting needs of the majority of cloud services users worldwide.</a:t>
            </a:r>
          </a:p>
          <a:p>
            <a:pPr lvl="0"/>
            <a:endParaRPr lang="en-US" sz="1000" kern="1200" dirty="0" smtClean="0">
              <a:solidFill>
                <a:schemeClr val="tx1"/>
              </a:solidFill>
              <a:effectLst/>
              <a:latin typeface="Segoe UI" panose="020B0502040204020203" pitchFamily="34" charset="0"/>
              <a:ea typeface="+mn-ea"/>
              <a:cs typeface="Segoe UI" panose="020B0502040204020203" pitchFamily="34" charset="0"/>
            </a:endParaRPr>
          </a:p>
          <a:p>
            <a:pPr lvl="0"/>
            <a:r>
              <a:rPr lang="en-US" sz="1000" kern="1200" dirty="0" smtClean="0">
                <a:solidFill>
                  <a:schemeClr val="tx1"/>
                </a:solidFill>
                <a:effectLst/>
                <a:latin typeface="Segoe UI" panose="020B0502040204020203" pitchFamily="34" charset="0"/>
                <a:ea typeface="+mn-ea"/>
                <a:cs typeface="Segoe UI" panose="020B0502040204020203" pitchFamily="34" charset="0"/>
              </a:rPr>
              <a:t>We have incorporated many other obligations to our compliance program, providing assurance that we are able to meet obligations such as the European Union Data Protection Directive and California Senate Bill 1386,</a:t>
            </a:r>
            <a:r>
              <a:rPr lang="en-US" sz="1000" kern="1200" baseline="0" dirty="0" smtClean="0">
                <a:solidFill>
                  <a:schemeClr val="tx1"/>
                </a:solidFill>
                <a:effectLst/>
                <a:latin typeface="Segoe UI" panose="020B0502040204020203" pitchFamily="34" charset="0"/>
                <a:ea typeface="+mn-ea"/>
                <a:cs typeface="Segoe UI" panose="020B0502040204020203" pitchFamily="34" charset="0"/>
              </a:rPr>
              <a:t> </a:t>
            </a:r>
            <a:r>
              <a:rPr lang="en-US" sz="1000" kern="1200" dirty="0" smtClean="0">
                <a:solidFill>
                  <a:schemeClr val="tx1"/>
                </a:solidFill>
                <a:effectLst/>
                <a:latin typeface="Segoe UI" panose="020B0502040204020203" pitchFamily="34" charset="0"/>
                <a:ea typeface="+mn-ea"/>
                <a:cs typeface="Segoe UI" panose="020B0502040204020203" pitchFamily="34" charset="0"/>
              </a:rPr>
              <a:t>such as the European Union Data Protection Directive and California Senate Bill 1386.</a:t>
            </a:r>
          </a:p>
          <a:p>
            <a:pPr marL="0" marR="0" indent="0" algn="l" defTabSz="931774" rtl="0" eaLnBrk="1" fontAlgn="auto" latinLnBrk="0" hangingPunct="1">
              <a:lnSpc>
                <a:spcPct val="100000"/>
              </a:lnSpc>
              <a:spcBef>
                <a:spcPts val="0"/>
              </a:spcBef>
              <a:spcAft>
                <a:spcPts val="0"/>
              </a:spcAft>
              <a:buClrTx/>
              <a:buSzTx/>
              <a:buFontTx/>
              <a:buNone/>
              <a:tabLst/>
              <a:defRPr/>
            </a:pPr>
            <a:endParaRPr lang="en-US" sz="1000" dirty="0" smtClean="0">
              <a:effectLst/>
            </a:endParaRPr>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27407404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1625" y="708025"/>
            <a:ext cx="6302375" cy="3544888"/>
          </a:xfrm>
        </p:spPr>
      </p:sp>
      <p:sp>
        <p:nvSpPr>
          <p:cNvPr id="3" name="Notes Placeholder 2"/>
          <p:cNvSpPr>
            <a:spLocks noGrp="1"/>
          </p:cNvSpPr>
          <p:nvPr>
            <p:ph type="body" idx="1"/>
          </p:nvPr>
        </p:nvSpPr>
        <p:spPr/>
        <p:txBody>
          <a:bodyPr>
            <a:normAutofit/>
          </a:bodyPr>
          <a:lstStyle/>
          <a:p>
            <a:r>
              <a:rPr lang="en-US" b="1" dirty="0" smtClean="0"/>
              <a:t>Slide</a:t>
            </a:r>
            <a:r>
              <a:rPr lang="en-US" b="1" baseline="0" dirty="0" smtClean="0"/>
              <a:t> Objective: </a:t>
            </a:r>
            <a:r>
              <a:rPr lang="en-US" b="0" baseline="0" dirty="0" smtClean="0"/>
              <a:t>Introduce topic areas for this module.</a:t>
            </a:r>
            <a:endParaRPr lang="en-US" b="1"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34922793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t>Slide Objective: </a:t>
            </a:r>
            <a:r>
              <a:rPr lang="en-US" sz="1000" dirty="0"/>
              <a:t>Introduce the value of Microsoft Azure Storage.</a:t>
            </a:r>
          </a:p>
          <a:p>
            <a:endParaRPr lang="en-US" sz="1000" dirty="0"/>
          </a:p>
          <a:p>
            <a:r>
              <a:rPr lang="en-US" sz="1000" b="1" dirty="0"/>
              <a:t>Key Talking Points:</a:t>
            </a:r>
          </a:p>
          <a:p>
            <a:pPr marL="173336" indent="-173336">
              <a:buFont typeface="Arial" panose="020B0604020202020204" pitchFamily="34" charset="0"/>
              <a:buChar char="•"/>
            </a:pPr>
            <a:r>
              <a:rPr lang="en-US" sz="1000" dirty="0"/>
              <a:t>Microsoft Azure Storage has </a:t>
            </a:r>
            <a:r>
              <a:rPr lang="en-US" sz="1000" b="1" dirty="0"/>
              <a:t>over </a:t>
            </a:r>
            <a:r>
              <a:rPr lang="en-US" sz="1000" b="1" dirty="0" smtClean="0"/>
              <a:t>50 </a:t>
            </a:r>
            <a:r>
              <a:rPr lang="en-US" sz="1000" b="1" dirty="0"/>
              <a:t>trillion objects</a:t>
            </a:r>
            <a:r>
              <a:rPr lang="en-US" sz="1000" dirty="0"/>
              <a:t>, processes an average of </a:t>
            </a:r>
            <a:r>
              <a:rPr lang="en-US" sz="1000" b="1" dirty="0"/>
              <a:t>270,000 requests per second</a:t>
            </a:r>
            <a:r>
              <a:rPr lang="en-US" sz="1000" dirty="0"/>
              <a:t>, and reaches peaks of </a:t>
            </a:r>
            <a:r>
              <a:rPr lang="en-US" sz="1000" b="1" dirty="0"/>
              <a:t>880k requests per second</a:t>
            </a:r>
            <a:r>
              <a:rPr lang="en-US" sz="1000" dirty="0"/>
              <a:t>! </a:t>
            </a:r>
          </a:p>
          <a:p>
            <a:pPr marL="173336" indent="-173336" defTabSz="951694">
              <a:spcAft>
                <a:spcPts val="347"/>
              </a:spcAft>
              <a:buFont typeface="Arial" panose="020B0604020202020204" pitchFamily="34" charset="0"/>
              <a:buChar char="•"/>
              <a:defRPr/>
            </a:pPr>
            <a:r>
              <a:rPr lang="en-US" sz="1000" dirty="0"/>
              <a:t>Microsoft Azure Storage system is the underpinning to everything in Azure that requires storage. The Microsoft Azure storage system provides a solid robust data platform for different services that make use of it – Blobs, Tables and Drives. </a:t>
            </a:r>
          </a:p>
          <a:p>
            <a:endParaRPr lang="en-US" sz="1000" dirty="0"/>
          </a:p>
          <a:p>
            <a:endParaRPr lang="en-US" dirty="0">
              <a:effectLst/>
            </a:endParaRPr>
          </a:p>
        </p:txBody>
      </p:sp>
      <p:sp>
        <p:nvSpPr>
          <p:cNvPr id="4" name="Header Placeholder 3"/>
          <p:cNvSpPr>
            <a:spLocks noGrp="1"/>
          </p:cNvSpPr>
          <p:nvPr>
            <p:ph type="hdr" sz="quarter" idx="10"/>
          </p:nvPr>
        </p:nvSpPr>
        <p:spPr/>
        <p:txBody>
          <a:bodyPr/>
          <a:lstStyle/>
          <a:p>
            <a:r>
              <a:rPr lang="en-US" smtClean="0">
                <a:solidFill>
                  <a:prstClr val="black"/>
                </a:solidFill>
              </a:rPr>
              <a:t>Rethink your approach to storage</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521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21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CE9C9E2-4F66-4727-BFFF-194B4CCF1B92}" type="datetime1">
              <a:rPr lang="en-US" smtClean="0">
                <a:solidFill>
                  <a:prstClr val="black"/>
                </a:solidFill>
              </a:rPr>
              <a:pPr/>
              <a:t>8/27/2015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770815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232396">
              <a:lnSpc>
                <a:spcPct val="100000"/>
              </a:lnSpc>
              <a:spcAft>
                <a:spcPts val="0"/>
              </a:spcAft>
              <a:defRPr/>
            </a:pPr>
            <a:r>
              <a:rPr lang="en-US" sz="1100" b="1" dirty="0"/>
              <a:t>(SLIDE CONTAINS BUILDS OF THE NEXT THREE SLIDES)</a:t>
            </a:r>
          </a:p>
          <a:p>
            <a:endParaRPr lang="en-US" sz="1100" b="1" dirty="0"/>
          </a:p>
          <a:p>
            <a:pPr defTabSz="1232396">
              <a:lnSpc>
                <a:spcPct val="100000"/>
              </a:lnSpc>
              <a:spcAft>
                <a:spcPts val="0"/>
              </a:spcAft>
              <a:defRPr/>
            </a:pPr>
            <a:r>
              <a:rPr lang="en-US" sz="1100" b="1" dirty="0"/>
              <a:t>Slide Objective: </a:t>
            </a:r>
            <a:r>
              <a:rPr lang="en-US" sz="1100" dirty="0"/>
              <a:t>Highlight Windows Azure Durable Storage</a:t>
            </a:r>
          </a:p>
          <a:p>
            <a:endParaRPr lang="en-US" sz="1100" b="1" dirty="0"/>
          </a:p>
          <a:p>
            <a:r>
              <a:rPr lang="en-US" sz="1100" b="1" dirty="0"/>
              <a:t>Key Talking Points:</a:t>
            </a:r>
          </a:p>
          <a:p>
            <a:pPr marL="173336" indent="-173336">
              <a:buFont typeface="Arial" pitchFamily="34" charset="0"/>
              <a:buChar char="•"/>
            </a:pPr>
            <a:r>
              <a:rPr lang="en-US" sz="1100" dirty="0"/>
              <a:t>When data is written to Windows Azure storage, it is stored in way that it is very reliable, consistent, and delivers high performance.</a:t>
            </a:r>
          </a:p>
          <a:p>
            <a:pPr marL="173336" indent="-173336">
              <a:buFont typeface="Arial" pitchFamily="34" charset="0"/>
              <a:buChar char="•"/>
            </a:pPr>
            <a:r>
              <a:rPr lang="en-US" sz="1100" b="1" dirty="0"/>
              <a:t>Replication </a:t>
            </a:r>
          </a:p>
          <a:p>
            <a:pPr marL="388660" lvl="1" indent="-173336"/>
            <a:r>
              <a:rPr lang="en-US" sz="1100" dirty="0"/>
              <a:t>We triple replicate all storage writes within a Storage Stamp across at least 3 independent rack locations ( synchronously ). </a:t>
            </a:r>
          </a:p>
          <a:p>
            <a:pPr marL="388660" lvl="1" indent="-173336"/>
            <a:r>
              <a:rPr lang="en-US" sz="1100" dirty="0"/>
              <a:t>If a physical disk fails, we have two other copies of the data that we can work with and we do not have any interruption of service</a:t>
            </a:r>
          </a:p>
          <a:p>
            <a:pPr marL="388660" lvl="1" indent="-173336"/>
            <a:r>
              <a:rPr lang="en-US" sz="1100" dirty="0"/>
              <a:t>We can then spin up a new replica in the background</a:t>
            </a:r>
          </a:p>
          <a:p>
            <a:pPr marL="388660" lvl="1" indent="-173336"/>
            <a:r>
              <a:rPr lang="en-US" sz="1100" dirty="0"/>
              <a:t>From your application’s perspective you never know that an issue actually occurred</a:t>
            </a:r>
          </a:p>
          <a:p>
            <a:pPr marL="388660" lvl="1" indent="-173336"/>
            <a:r>
              <a:rPr lang="en-US" sz="1100" b="1" dirty="0"/>
              <a:t>[build]</a:t>
            </a:r>
          </a:p>
          <a:p>
            <a:pPr marL="388660" lvl="1" indent="-173336"/>
            <a:r>
              <a:rPr lang="en-US" sz="1100" dirty="0"/>
              <a:t>So you get much more reliability and an always-on experience even when hardware fails</a:t>
            </a:r>
          </a:p>
          <a:p>
            <a:endParaRPr lang="en-US" sz="1100" dirty="0"/>
          </a:p>
          <a:p>
            <a:r>
              <a:rPr lang="en-US" sz="1100" b="1" dirty="0"/>
              <a:t>Notes:</a:t>
            </a:r>
            <a:endParaRPr lang="en-US" sz="1100" dirty="0"/>
          </a:p>
          <a:p>
            <a:pPr marL="173336" indent="-173336">
              <a:buFont typeface="Arial" pitchFamily="34" charset="0"/>
              <a:buChar char="•"/>
            </a:pPr>
            <a:r>
              <a:rPr lang="en-US" sz="1100" dirty="0"/>
              <a:t>Mention that Windows Azure Virtual Machines are backed by Windows Azure Storage as a durable store.  </a:t>
            </a:r>
            <a:endParaRPr lang="en-US" dirty="0" smtClean="0"/>
          </a:p>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2635873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4CA44E0-6ABB-4CBD-8351-69864DC90CE7}" type="slidenum">
              <a:rPr lang="en-US" smtClean="0"/>
              <a:t>3</a:t>
            </a:fld>
            <a:endParaRPr lang="en-US"/>
          </a:p>
        </p:txBody>
      </p:sp>
    </p:spTree>
    <p:extLst>
      <p:ext uri="{BB962C8B-B14F-4D97-AF65-F5344CB8AC3E}">
        <p14:creationId xmlns:p14="http://schemas.microsoft.com/office/powerpoint/2010/main" val="9959286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 CONTINUED BUILD FROM PRIOR SLIDE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38636556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232396">
              <a:lnSpc>
                <a:spcPct val="100000"/>
              </a:lnSpc>
              <a:spcAft>
                <a:spcPts val="0"/>
              </a:spcAft>
              <a:defRPr/>
            </a:pPr>
            <a:r>
              <a:rPr lang="en-US" sz="1100" b="1" dirty="0"/>
              <a:t>Slide Objectives:</a:t>
            </a:r>
          </a:p>
          <a:p>
            <a:r>
              <a:rPr lang="en-US" sz="1100" dirty="0"/>
              <a:t>Describe Geo-replication</a:t>
            </a:r>
          </a:p>
          <a:p>
            <a:endParaRPr lang="en-US" sz="1100" dirty="0"/>
          </a:p>
          <a:p>
            <a:r>
              <a:rPr lang="en-US" sz="1100" b="1" dirty="0"/>
              <a:t>Key Talking Points:</a:t>
            </a:r>
            <a:endParaRPr lang="en-US" sz="1100" dirty="0"/>
          </a:p>
          <a:p>
            <a:pPr marL="173336" indent="-173336">
              <a:buFont typeface="Arial" pitchFamily="34" charset="0"/>
              <a:buChar char="•"/>
            </a:pPr>
            <a:r>
              <a:rPr lang="en-US" sz="1100" dirty="0"/>
              <a:t>Another thing that is nice about the Windows Azure Storage solution is that we have support for Continuous storage geo-replication</a:t>
            </a:r>
          </a:p>
          <a:p>
            <a:pPr marL="173336" indent="-173336">
              <a:buFont typeface="Arial" pitchFamily="34" charset="0"/>
              <a:buChar char="•"/>
            </a:pPr>
            <a:r>
              <a:rPr lang="en-US" sz="1100" dirty="0"/>
              <a:t>What this means is that whenever you save something in the storage system, in the background we can automatically replicate the data to another datacenter with the same datacenter region ( asynchronous transactional replication ).</a:t>
            </a:r>
          </a:p>
          <a:p>
            <a:pPr marL="173336" indent="-173336">
              <a:buFont typeface="Arial" pitchFamily="34" charset="0"/>
              <a:buChar char="•"/>
            </a:pPr>
            <a:r>
              <a:rPr lang="en-US" sz="1100" dirty="0"/>
              <a:t>We guarantee that these data centers are several hundred miles apart so that in the case of a natural disaster or a complete data center failure you can be ensured that a copy of your data exists somewhere else.  </a:t>
            </a:r>
          </a:p>
          <a:p>
            <a:pPr marL="173336" indent="-173336">
              <a:buFont typeface="Arial" pitchFamily="34" charset="0"/>
              <a:buChar char="•"/>
            </a:pPr>
            <a:r>
              <a:rPr lang="en-US" sz="1100" dirty="0"/>
              <a:t>Single check-box option when provisioning storage - automatically enabled by default.</a:t>
            </a:r>
          </a:p>
          <a:p>
            <a:pPr marL="173336" indent="-173336">
              <a:buFont typeface="Arial" pitchFamily="34" charset="0"/>
              <a:buChar char="•"/>
            </a:pPr>
            <a:r>
              <a:rPr lang="en-US" sz="1100" dirty="0"/>
              <a:t>You can turn it off if there are policy reasons why you wouldn’t want it enabled.  </a:t>
            </a:r>
          </a:p>
          <a:p>
            <a:pPr marL="173336" indent="-173336">
              <a:buFont typeface="Arial" pitchFamily="34" charset="0"/>
              <a:buChar char="•"/>
            </a:pPr>
            <a:r>
              <a:rPr lang="en-US" sz="1100" dirty="0"/>
              <a:t>Be careful when turning replication on after storage provisioning – customers are charged for the network traffic associated with initial replication between datacenters when enabled post-provisioning.</a:t>
            </a:r>
          </a:p>
          <a:p>
            <a:pPr marL="173336" indent="-173336">
              <a:buFont typeface="Arial" pitchFamily="34" charset="0"/>
              <a:buChar char="•"/>
            </a:pPr>
            <a:r>
              <a:rPr lang="en-US" sz="1100" dirty="0"/>
              <a:t>The end result is that you can deliver more robust solutions with even greater integrity</a:t>
            </a:r>
          </a:p>
          <a:p>
            <a:pPr marL="173336" indent="-173336">
              <a:buFont typeface="Arial" pitchFamily="34" charset="0"/>
              <a:buChar char="•"/>
            </a:pPr>
            <a:r>
              <a:rPr lang="en-US" sz="1100" dirty="0"/>
              <a:t>Failover between sites is currently coordinated by Microsoft.</a:t>
            </a:r>
          </a:p>
          <a:p>
            <a:pPr marL="173336" indent="-173336">
              <a:buFont typeface="Arial" pitchFamily="34" charset="0"/>
              <a:buChar char="•"/>
            </a:pPr>
            <a:r>
              <a:rPr lang="en-US" sz="1100" dirty="0"/>
              <a:t>Secondary read-only access to geo replicated storage (RA GRS) is now available as a Preview feature, at a slightly higher cost over geo-replicated storage (GRS).  Details are available at http://www.windowsazure.com/en-us/pricing/details/storage/</a:t>
            </a:r>
          </a:p>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1415252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1" dirty="0" smtClean="0"/>
              <a:t>Slide Objectives</a:t>
            </a:r>
          </a:p>
          <a:p>
            <a:pPr marL="173336" indent="-173336">
              <a:buFont typeface="Arial" pitchFamily="34" charset="0"/>
              <a:buChar char="•"/>
            </a:pPr>
            <a:r>
              <a:rPr lang="en-US" b="0" dirty="0" smtClean="0"/>
              <a:t>Understand the hierarchy of Blob storage</a:t>
            </a:r>
          </a:p>
          <a:p>
            <a:endParaRPr lang="en-US" b="0" dirty="0" smtClean="0"/>
          </a:p>
          <a:p>
            <a:r>
              <a:rPr lang="en-US" b="1" dirty="0" smtClean="0"/>
              <a:t>Key Talking Points</a:t>
            </a:r>
          </a:p>
          <a:p>
            <a:pPr marL="173336" indent="-173336">
              <a:buFont typeface="Arial" pitchFamily="34" charset="0"/>
              <a:buChar char="•"/>
            </a:pPr>
            <a:r>
              <a:rPr lang="en-NZ" dirty="0" smtClean="0"/>
              <a:t>The Blob service provides storage for entities, such as binary files and text files. </a:t>
            </a:r>
          </a:p>
          <a:p>
            <a:pPr marL="173336" indent="-173336">
              <a:buFont typeface="Arial" pitchFamily="34" charset="0"/>
              <a:buChar char="•"/>
            </a:pPr>
            <a:endParaRPr lang="en-NZ" dirty="0" smtClean="0"/>
          </a:p>
          <a:p>
            <a:pPr marL="173336" indent="-173336">
              <a:buFont typeface="Arial" pitchFamily="34" charset="0"/>
              <a:buChar char="•"/>
            </a:pPr>
            <a:r>
              <a:rPr lang="en-NZ" dirty="0" smtClean="0"/>
              <a:t>The REST API for the Blob service exposes two resources: </a:t>
            </a:r>
          </a:p>
          <a:p>
            <a:pPr marL="388660" lvl="1" indent="-173336"/>
            <a:r>
              <a:rPr lang="en-NZ" dirty="0" smtClean="0"/>
              <a:t>Containers </a:t>
            </a:r>
          </a:p>
          <a:p>
            <a:pPr marL="388660" lvl="1" indent="-173336"/>
            <a:r>
              <a:rPr lang="en-NZ" dirty="0" smtClean="0"/>
              <a:t>Blobs. </a:t>
            </a:r>
          </a:p>
          <a:p>
            <a:pPr marL="388660" lvl="1" indent="-173336"/>
            <a:r>
              <a:rPr lang="en-NZ" dirty="0" smtClean="0"/>
              <a:t>A container is a set of blobs; every blob must belong to a container. </a:t>
            </a:r>
          </a:p>
          <a:p>
            <a:pPr marL="388660" lvl="1" indent="-173336"/>
            <a:endParaRPr lang="en-NZ" dirty="0" smtClean="0"/>
          </a:p>
          <a:p>
            <a:pPr marL="173336" indent="-173336">
              <a:buFont typeface="Arial" pitchFamily="34" charset="0"/>
              <a:buChar char="•"/>
            </a:pPr>
            <a:r>
              <a:rPr lang="en-NZ" dirty="0" smtClean="0"/>
              <a:t>The Blob service defines two types of blobs:</a:t>
            </a:r>
          </a:p>
          <a:p>
            <a:pPr marL="388660" lvl="1" indent="-173336"/>
            <a:r>
              <a:rPr lang="en-NZ" dirty="0" smtClean="0"/>
              <a:t>Block blobs (Max size</a:t>
            </a:r>
            <a:r>
              <a:rPr lang="en-NZ" baseline="0" dirty="0" smtClean="0"/>
              <a:t> = 200GB)</a:t>
            </a:r>
            <a:r>
              <a:rPr lang="en-NZ" dirty="0" smtClean="0"/>
              <a:t>, which are optimized for streaming</a:t>
            </a:r>
            <a:r>
              <a:rPr lang="en-NZ" baseline="0" dirty="0" smtClean="0"/>
              <a:t> ( each block can be variable in size, up to 4MB per block )</a:t>
            </a:r>
            <a:endParaRPr lang="en-NZ" dirty="0" smtClean="0"/>
          </a:p>
          <a:p>
            <a:pPr marL="388660" lvl="1" indent="-173336"/>
            <a:r>
              <a:rPr lang="en-NZ" dirty="0" smtClean="0"/>
              <a:t>Page blobs (Max size =</a:t>
            </a:r>
            <a:r>
              <a:rPr lang="en-NZ" baseline="0" dirty="0" smtClean="0"/>
              <a:t> 1TB)</a:t>
            </a:r>
            <a:r>
              <a:rPr lang="en-NZ" dirty="0" smtClean="0"/>
              <a:t>, which are optimized for random read/write operations and which provide the ability to write to a range of bytes in a blob</a:t>
            </a:r>
            <a:r>
              <a:rPr lang="en-NZ" baseline="0" dirty="0" smtClean="0"/>
              <a:t> ( each page can be variable in size, up to 1TB per page )</a:t>
            </a:r>
            <a:endParaRPr lang="en-NZ" dirty="0" smtClean="0"/>
          </a:p>
          <a:p>
            <a:pPr marL="173336" indent="-173336">
              <a:buFont typeface="Arial" pitchFamily="34" charset="0"/>
              <a:buChar char="•"/>
            </a:pPr>
            <a:endParaRPr lang="en-NZ" dirty="0" smtClean="0"/>
          </a:p>
          <a:p>
            <a:pPr marL="173336" indent="-173336">
              <a:buFont typeface="Arial" pitchFamily="34" charset="0"/>
              <a:buChar char="•"/>
            </a:pPr>
            <a:r>
              <a:rPr lang="en-NZ" dirty="0" smtClean="0"/>
              <a:t>Blobs can be read by calling the </a:t>
            </a:r>
            <a:r>
              <a:rPr lang="en-NZ" dirty="0" smtClean="0">
                <a:hlinkClick r:id="rId3"/>
              </a:rPr>
              <a:t>Get Blob</a:t>
            </a:r>
            <a:r>
              <a:rPr lang="en-NZ" dirty="0" smtClean="0"/>
              <a:t> operation. A client may read the entire blob, or an arbitrary range of bytes. </a:t>
            </a:r>
          </a:p>
          <a:p>
            <a:pPr marL="173336" indent="-173336">
              <a:buFont typeface="Arial" pitchFamily="34" charset="0"/>
              <a:buChar char="•"/>
            </a:pPr>
            <a:endParaRPr lang="en-NZ" dirty="0" smtClean="0"/>
          </a:p>
          <a:p>
            <a:pPr marL="173336" indent="-173336">
              <a:buFont typeface="Arial" pitchFamily="34" charset="0"/>
              <a:buChar char="•"/>
            </a:pPr>
            <a:r>
              <a:rPr lang="en-NZ" dirty="0" smtClean="0"/>
              <a:t>Block blobs less than or equal to 64 MB in size can be uploaded by calling the </a:t>
            </a:r>
            <a:r>
              <a:rPr lang="en-NZ" dirty="0" smtClean="0">
                <a:hlinkClick r:id="rId4"/>
              </a:rPr>
              <a:t>Put Blob</a:t>
            </a:r>
            <a:r>
              <a:rPr lang="en-NZ" dirty="0" smtClean="0"/>
              <a:t> operation. </a:t>
            </a:r>
          </a:p>
          <a:p>
            <a:pPr marL="173336" indent="-173336">
              <a:buFont typeface="Arial" pitchFamily="34" charset="0"/>
              <a:buChar char="•"/>
            </a:pPr>
            <a:endParaRPr lang="en-NZ" dirty="0" smtClean="0"/>
          </a:p>
          <a:p>
            <a:pPr marL="173336" indent="-173336">
              <a:buFont typeface="Arial" pitchFamily="34" charset="0"/>
              <a:buChar char="•"/>
            </a:pPr>
            <a:r>
              <a:rPr lang="en-NZ" dirty="0" smtClean="0"/>
              <a:t>Block blobs larger than 64 MB must be uploaded as a set of blocks, each of which must be less than or equal to 4 MB in size. </a:t>
            </a:r>
            <a:br>
              <a:rPr lang="en-NZ" dirty="0" smtClean="0"/>
            </a:br>
            <a:endParaRPr lang="en-NZ" dirty="0" smtClean="0"/>
          </a:p>
          <a:p>
            <a:pPr marL="173336" indent="-173336">
              <a:buFont typeface="Arial" pitchFamily="34" charset="0"/>
              <a:buChar char="•"/>
            </a:pPr>
            <a:r>
              <a:rPr lang="en-NZ" dirty="0" smtClean="0"/>
              <a:t>Page blobs are created and initialized with a maximum size with a call to </a:t>
            </a:r>
            <a:r>
              <a:rPr lang="en-NZ" dirty="0" smtClean="0">
                <a:hlinkClick r:id="rId4"/>
              </a:rPr>
              <a:t>Put Blob</a:t>
            </a:r>
            <a:r>
              <a:rPr lang="en-NZ" dirty="0" smtClean="0"/>
              <a:t>. </a:t>
            </a:r>
          </a:p>
          <a:p>
            <a:pPr marL="173336" indent="-173336">
              <a:buFont typeface="Arial" pitchFamily="34" charset="0"/>
              <a:buChar char="•"/>
            </a:pPr>
            <a:endParaRPr lang="en-NZ" dirty="0" smtClean="0"/>
          </a:p>
          <a:p>
            <a:pPr marL="173336" indent="-173336">
              <a:buFont typeface="Arial" pitchFamily="34" charset="0"/>
              <a:buChar char="•"/>
            </a:pPr>
            <a:r>
              <a:rPr lang="en-NZ" dirty="0" smtClean="0"/>
              <a:t>To write content to a page blob, you call the </a:t>
            </a:r>
            <a:r>
              <a:rPr lang="en-NZ" dirty="0" smtClean="0">
                <a:hlinkClick r:id="rId5"/>
              </a:rPr>
              <a:t>Put Page</a:t>
            </a:r>
            <a:r>
              <a:rPr lang="en-NZ" dirty="0" smtClean="0"/>
              <a:t> operation. The maximum size currently supported for a page blob is 1 TB.</a:t>
            </a:r>
          </a:p>
          <a:p>
            <a:pPr marL="173336" indent="-173336">
              <a:buFont typeface="Arial" pitchFamily="34" charset="0"/>
              <a:buChar char="•"/>
            </a:pPr>
            <a:endParaRPr lang="en-NZ" dirty="0" smtClean="0"/>
          </a:p>
          <a:p>
            <a:pPr marL="173336" indent="-173336">
              <a:buFont typeface="Arial" pitchFamily="34" charset="0"/>
              <a:buChar char="•"/>
            </a:pPr>
            <a:r>
              <a:rPr lang="en-NZ" dirty="0" smtClean="0"/>
              <a:t>When</a:t>
            </a:r>
            <a:r>
              <a:rPr lang="en-NZ" baseline="0" dirty="0" smtClean="0"/>
              <a:t> using Read-only Access to Geo-Replicated Storage (RA GRS), access to the replicated secondary storage can be accomplished via a REST URI that appends “-secondary” to the account name (</a:t>
            </a:r>
            <a:r>
              <a:rPr lang="en-NZ" baseline="0" dirty="0" err="1" smtClean="0"/>
              <a:t>ie</a:t>
            </a:r>
            <a:r>
              <a:rPr lang="en-NZ" baseline="0" dirty="0" smtClean="0"/>
              <a:t>., https://account-secondary.blob.core.windows.net/ )</a:t>
            </a:r>
            <a:endParaRPr lang="en-NZ" dirty="0" smtClean="0"/>
          </a:p>
          <a:p>
            <a:endParaRPr lang="en-US" b="1" dirty="0" smtClean="0"/>
          </a:p>
          <a:p>
            <a:r>
              <a:rPr lang="en-US" b="1" dirty="0" smtClean="0"/>
              <a:t>Notes</a:t>
            </a:r>
          </a:p>
          <a:p>
            <a:r>
              <a:rPr lang="en-US" sz="1600" u="sng" dirty="0">
                <a:latin typeface="Segoe UI" pitchFamily="34" charset="0"/>
                <a:hlinkClick r:id="rId6"/>
              </a:rPr>
              <a:t>http://msdn.microsoft.com/en-us/library/dd179355.aspx</a:t>
            </a:r>
            <a:endParaRPr lang="en-US" sz="1600" u="sng" dirty="0">
              <a:latin typeface="Segoe UI" pitchFamily="34" charset="0"/>
            </a:endParaRPr>
          </a:p>
          <a:p>
            <a:r>
              <a:rPr lang="en-NZ" dirty="0" smtClean="0"/>
              <a:t>Using the REST API for the Blob service, developers can create a hierarchical namespace similar to a file system. 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a:t>
            </a:r>
            <a:r>
              <a:rPr lang="en-NZ" i="1" dirty="0" smtClean="0"/>
              <a:t>MyGroup/</a:t>
            </a:r>
            <a:r>
              <a:rPr lang="en-NZ" dirty="0" smtClean="0"/>
              <a:t>.</a:t>
            </a:r>
            <a:endParaRPr lang="en-US" dirty="0" smtClean="0"/>
          </a:p>
        </p:txBody>
      </p:sp>
      <p:sp>
        <p:nvSpPr>
          <p:cNvPr id="6" name="Slide Number Placeholder 5"/>
          <p:cNvSpPr>
            <a:spLocks noGrp="1"/>
          </p:cNvSpPr>
          <p:nvPr>
            <p:ph type="sldNum" sz="quarter" idx="11"/>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42705636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http://blogs.msdn.com/b/windowsazurestorage/archive/2014/03/11/windows-azure-storage-explorers-2014.aspx</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4CA44E0-6ABB-4CBD-8351-69864DC90CE7}" type="slidenum">
              <a:rPr lang="en-US" smtClean="0"/>
              <a:t>33</a:t>
            </a:fld>
            <a:endParaRPr lang="en-US"/>
          </a:p>
        </p:txBody>
      </p:sp>
    </p:spTree>
    <p:extLst>
      <p:ext uri="{BB962C8B-B14F-4D97-AF65-F5344CB8AC3E}">
        <p14:creationId xmlns:p14="http://schemas.microsoft.com/office/powerpoint/2010/main" val="33418609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b="1" baseline="0" dirty="0" smtClean="0"/>
              <a:t> Objective</a:t>
            </a:r>
            <a:r>
              <a:rPr lang="en-US" b="0" baseline="0" dirty="0" smtClean="0"/>
              <a:t>: Step through the process of provisioning a new Microsoft Azure Storage Account</a:t>
            </a:r>
          </a:p>
          <a:p>
            <a:endParaRPr lang="en-US" b="0" baseline="0" dirty="0" smtClean="0"/>
          </a:p>
          <a:p>
            <a:r>
              <a:rPr lang="en-US" b="0" baseline="0" dirty="0" smtClean="0"/>
              <a:t>Optional: show Cloudberry Explorer for Azure</a:t>
            </a:r>
          </a:p>
          <a:p>
            <a:endParaRPr lang="en-US" b="0" baseline="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pPr/>
              <a:t>34</a:t>
            </a:fld>
            <a:endParaRPr lang="en-US" dirty="0"/>
          </a:p>
        </p:txBody>
      </p:sp>
    </p:spTree>
    <p:extLst>
      <p:ext uri="{BB962C8B-B14F-4D97-AF65-F5344CB8AC3E}">
        <p14:creationId xmlns:p14="http://schemas.microsoft.com/office/powerpoint/2010/main" val="21621944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pPr/>
              <a:t>37</a:t>
            </a:fld>
            <a:endParaRPr lang="en-US" dirty="0"/>
          </a:p>
        </p:txBody>
      </p:sp>
    </p:spTree>
    <p:extLst>
      <p:ext uri="{BB962C8B-B14F-4D97-AF65-F5344CB8AC3E}">
        <p14:creationId xmlns:p14="http://schemas.microsoft.com/office/powerpoint/2010/main" val="22293366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48" dirty="0" smtClean="0"/>
              <a:t>Storage managed through many third party tools</a:t>
            </a:r>
          </a:p>
          <a:p>
            <a:pPr lvl="1"/>
            <a:r>
              <a:rPr lang="en-US" sz="2448" dirty="0" smtClean="0">
                <a:hlinkClick r:id="rId3"/>
              </a:rPr>
              <a:t>http://blogs.msdn.com/b/windowsazurestorage/archive/2014/03/11/windows-azure-storage-explorers-2014.aspx</a:t>
            </a:r>
            <a:endParaRPr lang="en-US" sz="2448" dirty="0" smtClean="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415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8/27/2015 12:20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7784387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52429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3700" y="692150"/>
            <a:ext cx="6146800" cy="3457575"/>
          </a:xfrm>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But that is not all that you can do with Azure. Windows Azure also provides infrastructure services which allow for more hands on configuration and management similar the servers you have today. However, they’re hosted in Microsoft datacenters letting you use Azure as if you were operating your own datacenter in the Cloud. For example, you can provision VMs, give them private IP addresses, and connect to them using a VPN from your on-premises environment. Most importantly, this lets Windows Azure mimic your on-premises datacenter and run your current apps with little or no change without the expense of having to own servers of racks, cooling and building costs. Furthermore, you</a:t>
            </a:r>
            <a:r>
              <a:rPr lang="en-US" sz="900" kern="1200" baseline="0" dirty="0" smtClean="0">
                <a:solidFill>
                  <a:schemeClr val="tx1"/>
                </a:solidFill>
                <a:effectLst/>
                <a:latin typeface="Segoe UI Light" pitchFamily="34" charset="0"/>
                <a:ea typeface="+mn-ea"/>
                <a:cs typeface="+mn-cs"/>
              </a:rPr>
              <a:t> can connect the “datacenter” you build in the Cloud to your on-premises  datacenter so the datacenter in the Cloud becomes an extension to your on-premises infrastructure. </a:t>
            </a:r>
          </a:p>
          <a:p>
            <a:endParaRPr lang="en-US" sz="900" kern="1200" baseline="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These “building blocks” lets Windows Azure to be used as an </a:t>
            </a:r>
            <a:r>
              <a:rPr lang="en-US" sz="900" b="1" kern="1200" dirty="0" smtClean="0">
                <a:solidFill>
                  <a:schemeClr val="tx1"/>
                </a:solidFill>
                <a:effectLst/>
                <a:latin typeface="Segoe UI Light" pitchFamily="34" charset="0"/>
                <a:ea typeface="+mn-ea"/>
                <a:cs typeface="+mn-cs"/>
              </a:rPr>
              <a:t>Infrastructure-a- a-service</a:t>
            </a:r>
            <a:r>
              <a:rPr lang="en-US" sz="900" kern="1200" dirty="0" smtClean="0">
                <a:solidFill>
                  <a:schemeClr val="tx1"/>
                </a:solidFill>
                <a:effectLst/>
                <a:latin typeface="Segoe UI Light" pitchFamily="34" charset="0"/>
                <a:ea typeface="+mn-ea"/>
                <a:cs typeface="+mn-cs"/>
              </a:rPr>
              <a:t>.</a:t>
            </a:r>
          </a:p>
          <a:p>
            <a:endParaRPr lang="en-US" sz="9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So, you see Windows Azure offers IaaS +PaaS in one platform. IaaS provides flexibility, PaaS eliminates complexity. Use PaaS where you can, use IaaS where you need. With Azure, you can use both together or independently, and build</a:t>
            </a:r>
            <a:r>
              <a:rPr lang="en-US" sz="900" b="1" kern="1200" baseline="0" dirty="0" smtClean="0">
                <a:solidFill>
                  <a:schemeClr val="tx1"/>
                </a:solidFill>
                <a:effectLst/>
                <a:latin typeface="Segoe UI Light" pitchFamily="34" charset="0"/>
                <a:ea typeface="+mn-ea"/>
                <a:cs typeface="+mn-cs"/>
              </a:rPr>
              <a:t> apps of the future</a:t>
            </a:r>
            <a:r>
              <a:rPr lang="en-US" sz="900" b="1" kern="1200" dirty="0" smtClean="0">
                <a:solidFill>
                  <a:schemeClr val="tx1"/>
                </a:solidFill>
                <a:effectLst/>
                <a:latin typeface="Segoe UI Light" pitchFamily="34" charset="0"/>
                <a:ea typeface="+mn-ea"/>
                <a:cs typeface="+mn-cs"/>
              </a:rPr>
              <a:t>. That uniquely differentiates us. </a:t>
            </a:r>
          </a:p>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Server &amp; Tools Business</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1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31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For current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43DBCA7-C42C-4C18-94AE-23B6FC70D1A9}" type="datetime1">
              <a:rPr lang="en-US" smtClean="0">
                <a:solidFill>
                  <a:prstClr val="black"/>
                </a:solidFill>
              </a:rPr>
              <a:pPr/>
              <a:t>8/27/2015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26515967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7340564-7107-4DAF-89E7-75DCB45F51DE}" type="datetime1">
              <a:rPr lang="en-US" smtClean="0">
                <a:solidFill>
                  <a:prstClr val="black"/>
                </a:solidFill>
              </a:rPr>
              <a:pPr/>
              <a:t>8/27/2015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1509734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r>
              <a:rPr lang="en-US" b="1" baseline="0" dirty="0" smtClean="0"/>
              <a:t> </a:t>
            </a:r>
            <a:r>
              <a:rPr lang="en-US" b="0" baseline="0" dirty="0" smtClean="0"/>
              <a:t>Introduce Today’s Agenda</a:t>
            </a:r>
          </a:p>
          <a:p>
            <a:endParaRPr lang="en-US" b="0" baseline="0" dirty="0" smtClean="0"/>
          </a:p>
          <a:p>
            <a:r>
              <a:rPr lang="en-US" b="1" baseline="0" dirty="0" smtClean="0"/>
              <a:t>Additional Information:</a:t>
            </a:r>
          </a:p>
          <a:p>
            <a:pPr marL="288893" indent="-288893">
              <a:buFont typeface="Arial" panose="020B0604020202020204" pitchFamily="34" charset="0"/>
              <a:buChar char="•"/>
            </a:pPr>
            <a:r>
              <a:rPr lang="en-US" b="0" baseline="0" dirty="0" smtClean="0"/>
              <a:t>Keep in mind that Windows Azure is on a constant path of innovation with new features and capabilities being regularly released.  As we discuss Windows Azure and Key Hybrid Cloud scenarios today, you may have suggestions for improving our extending the capabilities of the Windows Azure platform.  Feel free to submit any suggestions for improvements or additional features to the Windows Azure engineering team at:</a:t>
            </a:r>
          </a:p>
          <a:p>
            <a:pPr marL="905091" lvl="1" indent="-288893"/>
            <a:r>
              <a:rPr lang="en-US" b="0" baseline="0" dirty="0" smtClean="0"/>
              <a:t>http://feedback.windowsazure.com </a:t>
            </a:r>
          </a:p>
          <a:p>
            <a:pPr marL="905091" lvl="1" indent="-288893"/>
            <a:endParaRPr lang="en-US" b="0" baseline="0" dirty="0" smtClean="0"/>
          </a:p>
        </p:txBody>
      </p:sp>
      <p:sp>
        <p:nvSpPr>
          <p:cNvPr id="4" name="Slide Number Placeholder 3"/>
          <p:cNvSpPr>
            <a:spLocks noGrp="1"/>
          </p:cNvSpPr>
          <p:nvPr>
            <p:ph type="sldNum" sz="quarter" idx="10"/>
          </p:nvPr>
        </p:nvSpPr>
        <p:spPr/>
        <p:txBody>
          <a:bodyPr/>
          <a:lstStyle/>
          <a:p>
            <a:fld id="{42CA1067-28C3-43F3-8E09-8A7E7F43607A}" type="slidenum">
              <a:rPr lang="en-US" smtClean="0"/>
              <a:pPr/>
              <a:t>4</a:t>
            </a:fld>
            <a:endParaRPr lang="en-US"/>
          </a:p>
        </p:txBody>
      </p:sp>
    </p:spTree>
    <p:extLst>
      <p:ext uri="{BB962C8B-B14F-4D97-AF65-F5344CB8AC3E}">
        <p14:creationId xmlns:p14="http://schemas.microsoft.com/office/powerpoint/2010/main" val="33838492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dirty="0" smtClean="0"/>
              <a:t>Microsoft Azure Backup helps protect server data against loss and corruption by enabling backup to offsite cloud storage in Microsoft Azure.</a:t>
            </a:r>
          </a:p>
          <a:p>
            <a:endParaRPr lang="en-US" dirty="0" smtClean="0"/>
          </a:p>
          <a:p>
            <a:r>
              <a:rPr lang="en-US" dirty="0" smtClean="0"/>
              <a:t>The</a:t>
            </a:r>
            <a:r>
              <a:rPr lang="en-US" baseline="0" dirty="0" smtClean="0"/>
              <a:t> service delivers on three key values – reliable offsite data protection, a simple and integrated solution, and efficient backup and recovery.  Let’s look at each of these in turn.</a:t>
            </a:r>
            <a:endParaRPr lang="en-US" dirty="0" smtClean="0"/>
          </a:p>
          <a:p>
            <a:endParaRPr lang="en-US" dirty="0" smtClean="0">
              <a:latin typeface="Segoe UI" pitchFamily="34" charset="0"/>
              <a:ea typeface="Segoe UI" pitchFamily="34" charset="0"/>
              <a:cs typeface="Segoe UI" pitchFamily="34" charset="0"/>
            </a:endParaRPr>
          </a:p>
          <a:p>
            <a:pPr defTabSz="922891">
              <a:lnSpc>
                <a:spcPct val="100000"/>
              </a:lnSpc>
              <a:spcAft>
                <a:spcPts val="0"/>
              </a:spcAft>
              <a:defRPr/>
            </a:pPr>
            <a:endParaRPr lang="en-US" dirty="0" smtClean="0">
              <a:latin typeface="Segoe UI" pitchFamily="34" charset="0"/>
              <a:ea typeface="Segoe UI" pitchFamily="34" charset="0"/>
              <a:cs typeface="Segoe UI" pitchFamily="34" charset="0"/>
            </a:endParaRPr>
          </a:p>
          <a:p>
            <a:pPr algn="l"/>
            <a:r>
              <a:rPr lang="en-US" b="1" u="sng" dirty="0" smtClean="0">
                <a:latin typeface="Segoe UI" pitchFamily="34" charset="0"/>
                <a:ea typeface="Segoe UI" pitchFamily="34" charset="0"/>
                <a:cs typeface="Segoe UI" pitchFamily="34" charset="0"/>
              </a:rPr>
              <a:t>Reliable offsite data protection</a:t>
            </a:r>
          </a:p>
          <a:p>
            <a:pPr algn="l"/>
            <a:endParaRPr lang="en-US" b="1" u="sng" dirty="0" smtClean="0">
              <a:latin typeface="Segoe UI" pitchFamily="34" charset="0"/>
              <a:ea typeface="Segoe UI" pitchFamily="34" charset="0"/>
              <a:cs typeface="Segoe UI" pitchFamily="34" charset="0"/>
            </a:endParaRPr>
          </a:p>
          <a:p>
            <a:pPr algn="l"/>
            <a:r>
              <a:rPr lang="en-US" b="1" dirty="0" smtClean="0">
                <a:latin typeface="Segoe UI" pitchFamily="34" charset="0"/>
                <a:ea typeface="Segoe UI" pitchFamily="34" charset="0"/>
                <a:cs typeface="Segoe UI" pitchFamily="34" charset="0"/>
              </a:rPr>
              <a:t>Convenient offsite protection</a:t>
            </a:r>
            <a:r>
              <a:rPr lang="en-US" dirty="0" smtClean="0">
                <a:latin typeface="Segoe UI" pitchFamily="34" charset="0"/>
                <a:ea typeface="Segoe UI" pitchFamily="34" charset="0"/>
                <a:cs typeface="Segoe UI" pitchFamily="34" charset="0"/>
              </a:rPr>
              <a:t>: Local backups leave data vulnerable to unfortunate events such as fire. Continuously migrating backup media offsite can be inconvenient. Azure Backup provides convenient, automated offsite data protection that stores data safely away from your premises, reducing the need to secure and protect onsite backup media. </a:t>
            </a:r>
          </a:p>
          <a:p>
            <a:pPr algn="l"/>
            <a:endParaRPr lang="en-US" dirty="0" smtClean="0">
              <a:latin typeface="Segoe UI" pitchFamily="34" charset="0"/>
              <a:ea typeface="Segoe UI" pitchFamily="34" charset="0"/>
              <a:cs typeface="Segoe UI" pitchFamily="34" charset="0"/>
            </a:endParaRPr>
          </a:p>
          <a:p>
            <a:pPr defTabSz="923087">
              <a:lnSpc>
                <a:spcPct val="100000"/>
              </a:lnSpc>
              <a:spcAft>
                <a:spcPts val="0"/>
              </a:spcAft>
              <a:defRPr/>
            </a:pPr>
            <a:r>
              <a:rPr lang="en-US" b="1" dirty="0" smtClean="0">
                <a:latin typeface="Segoe UI" pitchFamily="34" charset="0"/>
                <a:ea typeface="Segoe UI" pitchFamily="34" charset="0"/>
                <a:cs typeface="Segoe UI" pitchFamily="34" charset="0"/>
              </a:rPr>
              <a:t>Safe data</a:t>
            </a:r>
            <a:r>
              <a:rPr lang="en-US" dirty="0" smtClean="0">
                <a:latin typeface="Segoe UI" pitchFamily="34" charset="0"/>
                <a:ea typeface="Segoe UI" pitchFamily="34" charset="0"/>
                <a:cs typeface="Segoe UI" pitchFamily="34" charset="0"/>
              </a:rPr>
              <a:t>: Data stored in </a:t>
            </a:r>
            <a:r>
              <a:rPr lang="en-US" dirty="0" smtClean="0"/>
              <a:t>Microsoft </a:t>
            </a:r>
            <a:r>
              <a:rPr lang="en-US" dirty="0" smtClean="0">
                <a:latin typeface="Segoe UI" pitchFamily="34" charset="0"/>
                <a:ea typeface="Segoe UI" pitchFamily="34" charset="0"/>
                <a:cs typeface="Segoe UI" pitchFamily="34" charset="0"/>
              </a:rPr>
              <a:t>Azure is geo-replicated among Azure data centers, for additional protection.</a:t>
            </a:r>
          </a:p>
          <a:p>
            <a:pPr defTabSz="923087">
              <a:lnSpc>
                <a:spcPct val="100000"/>
              </a:lnSpc>
              <a:spcAft>
                <a:spcPts val="0"/>
              </a:spcAft>
              <a:defRPr/>
            </a:pPr>
            <a:endParaRPr lang="en-US" dirty="0" smtClean="0">
              <a:latin typeface="Segoe UI" pitchFamily="34" charset="0"/>
              <a:ea typeface="Segoe UI" pitchFamily="34" charset="0"/>
              <a:cs typeface="Segoe UI" pitchFamily="34" charset="0"/>
            </a:endParaRPr>
          </a:p>
          <a:p>
            <a:pPr defTabSz="923087">
              <a:lnSpc>
                <a:spcPct val="100000"/>
              </a:lnSpc>
              <a:spcAft>
                <a:spcPts val="0"/>
              </a:spcAft>
              <a:defRPr/>
            </a:pPr>
            <a:r>
              <a:rPr lang="en-US" b="1" dirty="0" smtClean="0">
                <a:latin typeface="Segoe UI" pitchFamily="34" charset="0"/>
                <a:ea typeface="Segoe UI" pitchFamily="34" charset="0"/>
                <a:cs typeface="Segoe UI" pitchFamily="34" charset="0"/>
              </a:rPr>
              <a:t>Encrypted backups</a:t>
            </a:r>
            <a:r>
              <a:rPr lang="en-US" dirty="0" smtClean="0">
                <a:latin typeface="Segoe UI" pitchFamily="34" charset="0"/>
                <a:ea typeface="Segoe UI" pitchFamily="34" charset="0"/>
                <a:cs typeface="Segoe UI" pitchFamily="34" charset="0"/>
              </a:rPr>
              <a:t>: Your data is encrypted before it leaves your premises, and remains encrypted in Azure – only you have the key.</a:t>
            </a:r>
          </a:p>
          <a:p>
            <a:pPr defTabSz="923087">
              <a:lnSpc>
                <a:spcPct val="100000"/>
              </a:lnSpc>
              <a:spcAft>
                <a:spcPts val="0"/>
              </a:spcAft>
              <a:defRPr/>
            </a:pPr>
            <a:endParaRPr lang="en-US" dirty="0" smtClean="0">
              <a:latin typeface="Segoe UI" pitchFamily="34" charset="0"/>
              <a:ea typeface="Segoe UI" pitchFamily="34" charset="0"/>
              <a:cs typeface="Segoe UI" pitchFamily="34" charset="0"/>
            </a:endParaRPr>
          </a:p>
          <a:p>
            <a:r>
              <a:rPr lang="en-US" b="1" u="sng" dirty="0" smtClean="0">
                <a:latin typeface="Segoe UI" pitchFamily="34" charset="0"/>
                <a:ea typeface="Segoe UI" pitchFamily="34" charset="0"/>
                <a:cs typeface="Segoe UI" pitchFamily="34" charset="0"/>
              </a:rPr>
              <a:t>A simple and integrated solution</a:t>
            </a:r>
          </a:p>
          <a:p>
            <a:endParaRPr lang="en-US" b="1" u="sng" dirty="0" smtClean="0">
              <a:latin typeface="Segoe UI" pitchFamily="34" charset="0"/>
              <a:ea typeface="Segoe UI" pitchFamily="34" charset="0"/>
              <a:cs typeface="Segoe UI" pitchFamily="34" charset="0"/>
            </a:endParaRPr>
          </a:p>
          <a:p>
            <a:r>
              <a:rPr lang="en-US" b="1" dirty="0" smtClean="0">
                <a:latin typeface="Segoe UI" pitchFamily="34" charset="0"/>
                <a:ea typeface="Segoe UI" pitchFamily="34" charset="0"/>
                <a:cs typeface="Segoe UI" pitchFamily="34" charset="0"/>
              </a:rPr>
              <a:t>Familiar interface</a:t>
            </a:r>
            <a:r>
              <a:rPr lang="en-US" dirty="0" smtClean="0">
                <a:latin typeface="Segoe UI" pitchFamily="34" charset="0"/>
                <a:ea typeface="Segoe UI" pitchFamily="34" charset="0"/>
                <a:cs typeface="Segoe UI" pitchFamily="34" charset="0"/>
              </a:rPr>
              <a:t>:</a:t>
            </a:r>
            <a:r>
              <a:rPr lang="en-US" b="1" dirty="0" smtClean="0">
                <a:latin typeface="Segoe UI" pitchFamily="34" charset="0"/>
                <a:ea typeface="Segoe UI" pitchFamily="34" charset="0"/>
                <a:cs typeface="Segoe UI" pitchFamily="34" charset="0"/>
              </a:rPr>
              <a:t>  </a:t>
            </a:r>
            <a:r>
              <a:rPr lang="en-US" dirty="0" smtClean="0">
                <a:latin typeface="Segoe UI" pitchFamily="34" charset="0"/>
                <a:ea typeface="Segoe UI" pitchFamily="34" charset="0"/>
                <a:cs typeface="Segoe UI" pitchFamily="34" charset="0"/>
              </a:rPr>
              <a:t>Small businesses protecting a single or few servers, can use familiar Windows Server</a:t>
            </a:r>
            <a:r>
              <a:rPr lang="en-US" baseline="0" dirty="0" smtClean="0">
                <a:latin typeface="Segoe UI" pitchFamily="34" charset="0"/>
                <a:ea typeface="Segoe UI" pitchFamily="34" charset="0"/>
                <a:cs typeface="Segoe UI" pitchFamily="34" charset="0"/>
              </a:rPr>
              <a:t> </a:t>
            </a:r>
            <a:r>
              <a:rPr lang="en-US" dirty="0" smtClean="0">
                <a:latin typeface="Segoe UI" pitchFamily="34" charset="0"/>
                <a:ea typeface="Segoe UI" pitchFamily="34" charset="0"/>
                <a:cs typeface="Segoe UI" pitchFamily="34" charset="0"/>
              </a:rPr>
              <a:t>in-box backup tools to protect data,  manually or on a regular, automated schedule.</a:t>
            </a:r>
            <a:r>
              <a:rPr lang="en-US" b="1" dirty="0" smtClean="0">
                <a:latin typeface="Segoe UI" pitchFamily="34" charset="0"/>
                <a:ea typeface="Segoe UI" pitchFamily="34" charset="0"/>
                <a:cs typeface="Segoe UI" pitchFamily="34" charset="0"/>
              </a:rPr>
              <a:t>  </a:t>
            </a:r>
            <a:r>
              <a:rPr lang="en-US" dirty="0" smtClean="0">
                <a:latin typeface="Segoe UI" pitchFamily="34" charset="0"/>
                <a:ea typeface="Segoe UI" pitchFamily="34" charset="0"/>
                <a:cs typeface="Segoe UI" pitchFamily="34" charset="0"/>
              </a:rPr>
              <a:t>Larger organizations with System Center 2012 can use the Data Protection Manager component to centrally manage backups across multiple servers.</a:t>
            </a:r>
          </a:p>
          <a:p>
            <a:endParaRPr lang="en-US" dirty="0" smtClean="0">
              <a:latin typeface="Segoe UI" pitchFamily="34" charset="0"/>
              <a:ea typeface="Segoe UI" pitchFamily="34" charset="0"/>
              <a:cs typeface="Segoe UI" pitchFamily="34" charset="0"/>
            </a:endParaRPr>
          </a:p>
          <a:p>
            <a:pPr defTabSz="923087">
              <a:lnSpc>
                <a:spcPct val="100000"/>
              </a:lnSpc>
              <a:spcAft>
                <a:spcPts val="0"/>
              </a:spcAft>
              <a:defRPr/>
            </a:pPr>
            <a:r>
              <a:rPr lang="en-US" b="1" dirty="0" smtClean="0">
                <a:latin typeface="Segoe UI" pitchFamily="34" charset="0"/>
                <a:ea typeface="Segoe UI" pitchFamily="34" charset="0"/>
                <a:cs typeface="Segoe UI" pitchFamily="34" charset="0"/>
              </a:rPr>
              <a:t>Windows Azure integration</a:t>
            </a:r>
            <a:r>
              <a:rPr lang="en-US" dirty="0" smtClean="0">
                <a:latin typeface="Segoe UI" pitchFamily="34" charset="0"/>
                <a:ea typeface="Segoe UI" pitchFamily="34" charset="0"/>
                <a:cs typeface="Segoe UI" pitchFamily="34" charset="0"/>
              </a:rPr>
              <a:t>: Azure Backup is fully integrated with the Azure Management Portal for sign-up, billing, and web-based management.</a:t>
            </a:r>
          </a:p>
          <a:p>
            <a:pPr defTabSz="923087">
              <a:lnSpc>
                <a:spcPct val="100000"/>
              </a:lnSpc>
              <a:spcAft>
                <a:spcPts val="0"/>
              </a:spcAft>
              <a:defRPr/>
            </a:pPr>
            <a:endParaRPr lang="en-US" dirty="0" smtClean="0">
              <a:latin typeface="Segoe UI" pitchFamily="34" charset="0"/>
              <a:ea typeface="Segoe UI" pitchFamily="34" charset="0"/>
              <a:cs typeface="Segoe UI" pitchFamily="34" charset="0"/>
            </a:endParaRPr>
          </a:p>
          <a:p>
            <a:pPr defTabSz="923087">
              <a:lnSpc>
                <a:spcPct val="100000"/>
              </a:lnSpc>
              <a:spcAft>
                <a:spcPts val="0"/>
              </a:spcAft>
              <a:defRPr/>
            </a:pPr>
            <a:endParaRPr lang="en-US" dirty="0" smtClean="0">
              <a:latin typeface="Segoe UI" pitchFamily="34" charset="0"/>
              <a:ea typeface="Segoe UI" pitchFamily="34" charset="0"/>
              <a:cs typeface="Segoe UI" pitchFamily="34" charset="0"/>
            </a:endParaRPr>
          </a:p>
          <a:p>
            <a:r>
              <a:rPr lang="en-US" b="1" u="sng" dirty="0" smtClean="0">
                <a:latin typeface="Segoe UI" pitchFamily="34" charset="0"/>
                <a:ea typeface="Segoe UI" pitchFamily="34" charset="0"/>
                <a:cs typeface="Segoe UI" pitchFamily="34" charset="0"/>
              </a:rPr>
              <a:t>Efficient backup and recovery</a:t>
            </a:r>
          </a:p>
          <a:p>
            <a:endParaRPr lang="en-US" b="1" u="sng" dirty="0" smtClean="0">
              <a:latin typeface="Segoe UI" pitchFamily="34" charset="0"/>
              <a:ea typeface="Segoe UI" pitchFamily="34" charset="0"/>
              <a:cs typeface="Segoe UI" pitchFamily="34" charset="0"/>
            </a:endParaRPr>
          </a:p>
          <a:p>
            <a:r>
              <a:rPr lang="en-US" b="1" dirty="0" smtClean="0">
                <a:latin typeface="Segoe UI" pitchFamily="34" charset="0"/>
                <a:ea typeface="Segoe UI" pitchFamily="34" charset="0"/>
                <a:cs typeface="Segoe UI" pitchFamily="34" charset="0"/>
              </a:rPr>
              <a:t>Efficient use of bandwidth and storage</a:t>
            </a:r>
            <a:r>
              <a:rPr lang="en-US" dirty="0" smtClean="0">
                <a:latin typeface="Segoe UI" pitchFamily="34" charset="0"/>
                <a:ea typeface="Segoe UI" pitchFamily="34" charset="0"/>
                <a:cs typeface="Segoe UI" pitchFamily="34" charset="0"/>
              </a:rPr>
              <a:t>:</a:t>
            </a:r>
            <a:r>
              <a:rPr lang="en-US" b="1" dirty="0" smtClean="0">
                <a:latin typeface="Segoe UI" pitchFamily="34" charset="0"/>
                <a:ea typeface="Segoe UI" pitchFamily="34" charset="0"/>
                <a:cs typeface="Segoe UI" pitchFamily="34" charset="0"/>
              </a:rPr>
              <a:t> </a:t>
            </a:r>
            <a:r>
              <a:rPr lang="en-US" dirty="0" smtClean="0">
                <a:latin typeface="Segoe UI" pitchFamily="34" charset="0"/>
                <a:ea typeface="Segoe UI" pitchFamily="34" charset="0"/>
                <a:cs typeface="Segoe UI" pitchFamily="34" charset="0"/>
              </a:rPr>
              <a:t>Azure Backup conserves WAN bandwidth and Azure storage by sending only changes to files with incremental backups.</a:t>
            </a:r>
          </a:p>
          <a:p>
            <a:endParaRPr lang="en-US" dirty="0" smtClean="0">
              <a:latin typeface="Segoe UI" pitchFamily="34" charset="0"/>
              <a:ea typeface="Segoe UI" pitchFamily="34" charset="0"/>
              <a:cs typeface="Segoe UI" pitchFamily="34" charset="0"/>
            </a:endParaRPr>
          </a:p>
          <a:p>
            <a:pPr defTabSz="923087">
              <a:lnSpc>
                <a:spcPct val="100000"/>
              </a:lnSpc>
              <a:spcAft>
                <a:spcPts val="0"/>
              </a:spcAft>
              <a:defRPr/>
            </a:pPr>
            <a:r>
              <a:rPr lang="en-US" b="1" dirty="0" smtClean="0">
                <a:latin typeface="Segoe UI" pitchFamily="34" charset="0"/>
                <a:ea typeface="Segoe UI" pitchFamily="34" charset="0"/>
                <a:cs typeface="Segoe UI" pitchFamily="34" charset="0"/>
              </a:rPr>
              <a:t>Flexible configuration</a:t>
            </a:r>
            <a:r>
              <a:rPr lang="en-US" dirty="0" smtClean="0">
                <a:latin typeface="Segoe UI" pitchFamily="34" charset="0"/>
                <a:ea typeface="Segoe UI" pitchFamily="34" charset="0"/>
                <a:cs typeface="Segoe UI" pitchFamily="34" charset="0"/>
              </a:rPr>
              <a:t>:  Configurable data retention policies, data compression, and data transfer throttling provide for both flexible backup policies and backup efficiency.</a:t>
            </a:r>
          </a:p>
          <a:p>
            <a:pPr defTabSz="923087">
              <a:lnSpc>
                <a:spcPct val="100000"/>
              </a:lnSpc>
              <a:spcAft>
                <a:spcPts val="0"/>
              </a:spcAft>
              <a:defRPr/>
            </a:pPr>
            <a:endParaRPr lang="en-US" dirty="0" smtClean="0">
              <a:latin typeface="Segoe UI" pitchFamily="34" charset="0"/>
              <a:ea typeface="Segoe UI" pitchFamily="34" charset="0"/>
              <a:cs typeface="Segoe UI" pitchFamily="34" charset="0"/>
            </a:endParaRPr>
          </a:p>
          <a:p>
            <a:pPr defTabSz="923087">
              <a:lnSpc>
                <a:spcPct val="100000"/>
              </a:lnSpc>
              <a:spcAft>
                <a:spcPts val="0"/>
              </a:spcAft>
              <a:defRPr/>
            </a:pPr>
            <a:r>
              <a:rPr lang="en-US" b="1" dirty="0" smtClean="0">
                <a:latin typeface="Segoe UI" pitchFamily="34" charset="0"/>
                <a:ea typeface="Segoe UI" pitchFamily="34" charset="0"/>
                <a:cs typeface="Segoe UI" pitchFamily="34" charset="0"/>
              </a:rPr>
              <a:t>Flexibility in recovery</a:t>
            </a:r>
            <a:r>
              <a:rPr lang="en-US" dirty="0" smtClean="0">
                <a:latin typeface="Segoe UI" pitchFamily="34" charset="0"/>
                <a:ea typeface="Segoe UI" pitchFamily="34" charset="0"/>
                <a:cs typeface="Segoe UI" pitchFamily="34" charset="0"/>
              </a:rPr>
              <a:t>:</a:t>
            </a:r>
            <a:r>
              <a:rPr lang="en-US" b="1" dirty="0" smtClean="0">
                <a:latin typeface="Segoe UI" pitchFamily="34" charset="0"/>
                <a:ea typeface="Segoe UI" pitchFamily="34" charset="0"/>
                <a:cs typeface="Segoe UI" pitchFamily="34" charset="0"/>
              </a:rPr>
              <a:t> </a:t>
            </a:r>
            <a:r>
              <a:rPr lang="en-US" dirty="0" smtClean="0">
                <a:latin typeface="Segoe UI" pitchFamily="34" charset="0"/>
                <a:ea typeface="Segoe UI" pitchFamily="34" charset="0"/>
                <a:cs typeface="Segoe UI" pitchFamily="34" charset="0"/>
              </a:rPr>
              <a:t>Incremental backups enable </a:t>
            </a:r>
            <a:r>
              <a:rPr lang="en-US" dirty="0" smtClean="0"/>
              <a:t>point-in-time recovery of multiple versions of the data</a:t>
            </a:r>
            <a:r>
              <a:rPr lang="en-US" dirty="0" smtClean="0">
                <a:latin typeface="Segoe UI" pitchFamily="34" charset="0"/>
                <a:ea typeface="Segoe UI" pitchFamily="34" charset="0"/>
                <a:cs typeface="Segoe UI" pitchFamily="34" charset="0"/>
              </a:rPr>
              <a:t>. Plus, you can recover just what you need with file-level recovery. </a:t>
            </a:r>
          </a:p>
          <a:p>
            <a:pPr defTabSz="923087">
              <a:lnSpc>
                <a:spcPct val="100000"/>
              </a:lnSpc>
              <a:spcAft>
                <a:spcPts val="0"/>
              </a:spcAft>
              <a:defRPr/>
            </a:pPr>
            <a:endParaRPr lang="en-US" dirty="0" smtClean="0">
              <a:latin typeface="Segoe UI" pitchFamily="34" charset="0"/>
              <a:ea typeface="Segoe UI" pitchFamily="34" charset="0"/>
              <a:cs typeface="Segoe UI" pitchFamily="34" charset="0"/>
            </a:endParaRPr>
          </a:p>
          <a:p>
            <a:pPr defTabSz="923087">
              <a:lnSpc>
                <a:spcPct val="100000"/>
              </a:lnSpc>
              <a:spcAft>
                <a:spcPts val="0"/>
              </a:spcAft>
              <a:defRPr/>
            </a:pPr>
            <a:r>
              <a:rPr lang="en-US" b="1" dirty="0" smtClean="0">
                <a:latin typeface="Segoe UI" pitchFamily="34" charset="0"/>
                <a:ea typeface="Segoe UI" pitchFamily="34" charset="0"/>
                <a:cs typeface="Segoe UI" pitchFamily="34" charset="0"/>
              </a:rPr>
              <a:t>Cost-effective</a:t>
            </a:r>
            <a:r>
              <a:rPr lang="en-US" dirty="0" smtClean="0">
                <a:latin typeface="Segoe UI" pitchFamily="34" charset="0"/>
                <a:ea typeface="Segoe UI" pitchFamily="34" charset="0"/>
                <a:cs typeface="Segoe UI" pitchFamily="34" charset="0"/>
              </a:rPr>
              <a:t>:  Azure Backup helps you control costs by reducing the need for local storage and offsite media management, while benefiting from simple storage-based pricing with no per-server or data transfer fees.</a:t>
            </a:r>
          </a:p>
          <a:p>
            <a:pPr defTabSz="923087">
              <a:lnSpc>
                <a:spcPct val="100000"/>
              </a:lnSpc>
              <a:spcAft>
                <a:spcPts val="0"/>
              </a:spcAft>
              <a:defRPr/>
            </a:pPr>
            <a:endParaRPr lang="en-US" dirty="0" smtClean="0">
              <a:latin typeface="Segoe UI" pitchFamily="34" charset="0"/>
              <a:ea typeface="Segoe UI" pitchFamily="34" charset="0"/>
              <a:cs typeface="Segoe UI" pitchFamily="34" charset="0"/>
            </a:endParaRPr>
          </a:p>
          <a:p>
            <a:endParaRPr lang="en-US" dirty="0" smtClean="0"/>
          </a:p>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Server &amp; Tools Business</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AD82C76-7E01-4000-90AF-87ABA149C241}" type="datetime1">
              <a:rPr lang="en-US" smtClean="0">
                <a:solidFill>
                  <a:prstClr val="black"/>
                </a:solidFill>
              </a:rPr>
              <a:pPr/>
              <a:t>8/27/2015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22692006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3425" y="1158875"/>
            <a:ext cx="5568950" cy="3132138"/>
          </a:xfrm>
        </p:spPr>
      </p:sp>
      <p:sp>
        <p:nvSpPr>
          <p:cNvPr id="3" name="Notes Placeholder 2"/>
          <p:cNvSpPr>
            <a:spLocks noGrp="1"/>
          </p:cNvSpPr>
          <p:nvPr>
            <p:ph type="body" idx="1"/>
          </p:nvPr>
        </p:nvSpPr>
        <p:spPr/>
        <p:txBody>
          <a:bodyPr/>
          <a:lstStyle/>
          <a:p>
            <a:pPr defTabSz="943002">
              <a:spcAft>
                <a:spcPts val="344"/>
              </a:spcAft>
              <a:defRPr/>
            </a:pPr>
            <a:r>
              <a:rPr lang="en-US" sz="1400" dirty="0">
                <a:latin typeface="+mn-lt"/>
              </a:rPr>
              <a:t>Presentation Notes: Start the presentation with this slide to gauge where a prospect is in their journey to cloud adoption, what their long-term vision looks like and their timeline. This will open up a conversation on their current state, their desired future state, and impediments that stand in their way. As they explain their current state – ask them what products they currently use in their environment for backup, replication and disaster recovery. </a:t>
            </a:r>
            <a:r>
              <a:rPr lang="en-US" sz="1400" dirty="0"/>
              <a:t>If the prospect shares their vision above, strive to match our ability to fuel that vision with our solution’s heterogeneity (including cloud). </a:t>
            </a:r>
          </a:p>
          <a:p>
            <a:pPr defTabSz="943002">
              <a:spcAft>
                <a:spcPts val="344"/>
              </a:spcAft>
              <a:defRPr/>
            </a:pPr>
            <a:endParaRPr lang="en-US" sz="1400" dirty="0"/>
          </a:p>
          <a:p>
            <a:pPr defTabSz="943002">
              <a:spcAft>
                <a:spcPts val="344"/>
              </a:spcAft>
              <a:defRPr/>
            </a:pPr>
            <a:r>
              <a:rPr lang="en-US" sz="1400" dirty="0">
                <a:latin typeface="+mn-lt"/>
              </a:rPr>
              <a:t>There will likely be one of two scenarios – 1.) Most likely scenario - they use multiple products for backup, replication and DR – perhaps even different products for differing infrastructure. 2.) They have an integrated solution for physical and virtual – but it doesn’t support cloud or offer DRaaS. If they have multiple products – the clear pitch is our heterogeneity and our ability to offer simplification with one solution – with the capabilities to support their future (cloud) needs, providing future validation to the “one solution” offering. If they have an integrated product and lack cloud capability – our angle is to highlight our cloud support, helping power their end-to-end vision, with less complexity. </a:t>
            </a:r>
          </a:p>
          <a:p>
            <a:pPr defTabSz="943002">
              <a:spcAft>
                <a:spcPts val="344"/>
              </a:spcAft>
              <a:defRPr/>
            </a:pPr>
            <a:endParaRPr lang="en-US" sz="1400" dirty="0">
              <a:latin typeface="+mn-lt"/>
            </a:endParaRPr>
          </a:p>
          <a:p>
            <a:pPr defTabSz="943002">
              <a:spcAft>
                <a:spcPts val="344"/>
              </a:spcAft>
              <a:defRPr/>
            </a:pPr>
            <a:r>
              <a:rPr lang="en-US" sz="1400" dirty="0">
                <a:latin typeface="+mn-lt"/>
              </a:rPr>
              <a:t>The key selling motion around heterogeneity, is solving a “three tense” problem – past, present and future. Regardless of what stage a customer is at today, a move to the next stage will require their team take on new challenges/problems – BC/DR just one of many. We reduce that problem set by having BC/DR be one less solution on the list to learn and manage. Since we connect all stages together with the capabilities of ASR and InMage, we address planned infrastructure as well as their former, which gives us a unique position in the market. </a:t>
            </a:r>
          </a:p>
          <a:p>
            <a:endParaRPr lang="en-US" sz="1400" dirty="0">
              <a:latin typeface="+mn-lt"/>
            </a:endParaRPr>
          </a:p>
          <a:p>
            <a:r>
              <a:rPr lang="en-US" sz="1400" dirty="0">
                <a:latin typeface="+mn-lt"/>
              </a:rPr>
              <a:t>EX: If the customer currently leverages physical infrastructure in combination with VMware Virtual Machines (Stage 2) and wants to move assets to the cloud in the next 12 months (stage 3) the best way to position the solution to the prospect would be to highlight the current capabilities of ASR with InMage starting with their existing site to site needs. Focus on the solution’s near zero downtime or data loss, with the ability to move and protect assets in the private cloud and Azure. Unlike others -  ASR with InMage has the capabilities they need today, with the ability to support their future vision, already built in. </a:t>
            </a:r>
          </a:p>
        </p:txBody>
      </p:sp>
      <p:sp>
        <p:nvSpPr>
          <p:cNvPr id="4" name="Header Placeholder 3"/>
          <p:cNvSpPr>
            <a:spLocks noGrp="1"/>
          </p:cNvSpPr>
          <p:nvPr>
            <p:ph type="hdr" sz="quarter" idx="10"/>
          </p:nvPr>
        </p:nvSpPr>
        <p:spPr/>
        <p:txBody>
          <a:bodyPr/>
          <a:lstStyle/>
          <a:p>
            <a:r>
              <a:rPr lang="en-US" smtClean="0">
                <a:solidFill>
                  <a:prstClr val="black"/>
                </a:solidFill>
              </a:rPr>
              <a:t>Ensure business continuity and service delivery</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6116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61FB68-3918-4A24-B8EF-2BC81D0F57FE}" type="datetime1">
              <a:rPr lang="en-US" smtClean="0">
                <a:solidFill>
                  <a:prstClr val="black"/>
                </a:solidFill>
              </a:rPr>
              <a:pPr/>
              <a:t>8/27/2015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9341301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93301">
              <a:spcAft>
                <a:spcPts val="253"/>
              </a:spcAft>
              <a:defRPr/>
            </a:pPr>
            <a:r>
              <a:rPr lang="en-US" dirty="0" smtClean="0"/>
              <a:t>Firstly,</a:t>
            </a:r>
            <a:r>
              <a:rPr lang="en-US" baseline="0" dirty="0" smtClean="0"/>
              <a:t> when we think about our infrastructure fabric, features built into Windows Server, like Failover Clustering, ensure that in the event of a Hyper-V host failing, your virtual workloads running on top, will restart automatically on another available cluster node, without administrator intervention.  </a:t>
            </a:r>
            <a:r>
              <a:rPr lang="en-US" b="0" baseline="0" dirty="0" smtClean="0"/>
              <a:t>For additional levels of application-level protection, customers can create guest clusters i.e. clusters inside the virtual machines, that ensure if individual VMs fail, their partner guest cluster nodes take over, ensuring a higher level of availability at the application level.  An example here would be a SQL Server </a:t>
            </a:r>
            <a:r>
              <a:rPr lang="en-US" b="0" baseline="0" dirty="0" err="1" smtClean="0"/>
              <a:t>AlwaysOn</a:t>
            </a:r>
            <a:r>
              <a:rPr lang="en-US" b="0" baseline="0" dirty="0" smtClean="0"/>
              <a:t> Failover Cluster Instance.  Both of these integrated capabilities help to maintain the highest levels of availability for key workloads.</a:t>
            </a:r>
          </a:p>
          <a:p>
            <a:pPr defTabSz="693301">
              <a:spcAft>
                <a:spcPts val="253"/>
              </a:spcAft>
              <a:defRPr/>
            </a:pPr>
            <a:endParaRPr lang="en-US" b="0" baseline="0" dirty="0" smtClean="0"/>
          </a:p>
          <a:p>
            <a:pPr defTabSz="693301">
              <a:spcAft>
                <a:spcPts val="253"/>
              </a:spcAft>
              <a:defRPr/>
            </a:pPr>
            <a:r>
              <a:rPr lang="en-US" b="1" baseline="0" dirty="0" smtClean="0"/>
              <a:t>&lt;click&gt;</a:t>
            </a:r>
          </a:p>
          <a:p>
            <a:pPr defTabSz="693301">
              <a:spcAft>
                <a:spcPts val="253"/>
              </a:spcAft>
              <a:defRPr/>
            </a:pPr>
            <a:r>
              <a:rPr lang="en-US" b="0" baseline="0" dirty="0" smtClean="0"/>
              <a:t>For application and data protection, Windows Server Backup offers an inbox, small scale, simple protection solution for key applications, file and VM data.  For more advanced, scalable, granular data and application protection, System Center Data Protection Manager provides a powerful solution for protection, across physical and virtual, with application-specific functionality built in, to protect Exchange, SQL Server, SharePoint, Hyper-V and more, all with a single agent.  </a:t>
            </a:r>
            <a:r>
              <a:rPr lang="en-US" b="0" dirty="0" smtClean="0"/>
              <a:t>Both</a:t>
            </a:r>
            <a:r>
              <a:rPr lang="en-US" b="0" baseline="0" dirty="0" smtClean="0"/>
              <a:t> of these backup technologies integrate with Microsoft Azure Backup – a Microsoft Azure-based service enabling customers to embrace the cloud as an offsite repository for backing up their key data, all seamlessly integrated into the respective UI’s of WSB and DPM.</a:t>
            </a:r>
          </a:p>
          <a:p>
            <a:pPr defTabSz="693301">
              <a:spcAft>
                <a:spcPts val="253"/>
              </a:spcAft>
              <a:defRPr/>
            </a:pPr>
            <a:endParaRPr lang="en-US" b="0" baseline="0" dirty="0" smtClean="0"/>
          </a:p>
          <a:p>
            <a:pPr defTabSz="693301">
              <a:spcAft>
                <a:spcPts val="253"/>
              </a:spcAft>
              <a:defRPr/>
            </a:pPr>
            <a:r>
              <a:rPr lang="en-US" b="1" baseline="0" dirty="0" smtClean="0"/>
              <a:t>&lt;click&gt;</a:t>
            </a:r>
            <a:endParaRPr lang="en-US" b="0" baseline="0" dirty="0" smtClean="0"/>
          </a:p>
          <a:p>
            <a:pPr defTabSz="693301">
              <a:spcAft>
                <a:spcPts val="253"/>
              </a:spcAft>
              <a:defRPr/>
            </a:pPr>
            <a:r>
              <a:rPr lang="en-US" b="0" baseline="0" dirty="0" smtClean="0"/>
              <a:t>For customers looking to embrace a faster, VM-level failover between sites, Azure Site Recovery enables organizations to quickly and efficiently replicate their virtual machines to a secondary location, and build powerful recovery plans to orchestrate the failover to the second site, and back, in a controlled manner.  In addition, with the recent acquisition of </a:t>
            </a:r>
            <a:r>
              <a:rPr lang="en-US" b="0" baseline="0" dirty="0" err="1" smtClean="0"/>
              <a:t>InMage</a:t>
            </a:r>
            <a:r>
              <a:rPr lang="en-US" b="0" baseline="0" dirty="0" smtClean="0"/>
              <a:t>, Microsoft has expanded it’s replication and recovery capabilities for Azure Site Recovery with support for replicating VMware vSphere-based VMs, or physical servers, to a secondary location running VMware vSphere.  But what if you don’t have a second site of you own?</a:t>
            </a:r>
          </a:p>
          <a:p>
            <a:pPr defTabSz="693301">
              <a:spcAft>
                <a:spcPts val="253"/>
              </a:spcAft>
              <a:defRPr/>
            </a:pPr>
            <a:endParaRPr lang="en-US" b="0" baseline="0" dirty="0" smtClean="0"/>
          </a:p>
          <a:p>
            <a:pPr defTabSz="693301">
              <a:spcAft>
                <a:spcPts val="253"/>
              </a:spcAft>
              <a:defRPr/>
            </a:pPr>
            <a:r>
              <a:rPr lang="en-US" b="0" baseline="0" dirty="0" smtClean="0"/>
              <a:t>Well, with new capabilities added to Microsoft Azure Site Recovery, combined with additional integrated capabilities provided by </a:t>
            </a:r>
            <a:r>
              <a:rPr lang="en-US" b="0" baseline="0" dirty="0" err="1" smtClean="0"/>
              <a:t>InMage</a:t>
            </a:r>
            <a:r>
              <a:rPr lang="en-US" b="0" baseline="0" dirty="0" smtClean="0"/>
              <a:t>, customers also </a:t>
            </a:r>
            <a:r>
              <a:rPr lang="en-US" b="0" baseline="0" dirty="0" err="1" smtClean="0"/>
              <a:t>also</a:t>
            </a:r>
            <a:r>
              <a:rPr lang="en-US" b="0" baseline="0" dirty="0" smtClean="0"/>
              <a:t> have the opportunity to replicate and recover their physical servers, Hyper-V, or VMware vSphere-based VMs into Microsoft Azure, taking advantage of Microsoft’s cloud scale, reliability and redundancy.</a:t>
            </a:r>
          </a:p>
          <a:p>
            <a:pPr defTabSz="693301">
              <a:spcAft>
                <a:spcPts val="253"/>
              </a:spcAft>
              <a:defRPr/>
            </a:pPr>
            <a:endParaRPr lang="en-US" b="0" baseline="0" dirty="0" smtClean="0"/>
          </a:p>
          <a:p>
            <a:pPr defTabSz="693301">
              <a:spcAft>
                <a:spcPts val="253"/>
              </a:spcAft>
              <a:defRPr/>
            </a:pPr>
            <a:r>
              <a:rPr lang="en-US" b="0" dirty="0" smtClean="0"/>
              <a:t>What we have on the slide is just a taster of the capabilities that Microsoft can provide to help meet</a:t>
            </a:r>
            <a:r>
              <a:rPr lang="en-US" b="0" baseline="0" dirty="0" smtClean="0"/>
              <a:t> your business continuity and disaster recovery needs, so let’s take a look in more detail at each of these areas to understand a little more of how they work, and the advantages they can provide.</a:t>
            </a:r>
          </a:p>
          <a:p>
            <a:pPr defTabSz="693301">
              <a:spcAft>
                <a:spcPts val="253"/>
              </a:spcAft>
              <a:defRPr/>
            </a:pPr>
            <a:endParaRPr lang="en-US" b="0" baseline="0" dirty="0" smtClean="0"/>
          </a:p>
          <a:p>
            <a:pPr defTabSz="693301">
              <a:spcAft>
                <a:spcPts val="253"/>
              </a:spcAft>
              <a:defRPr/>
            </a:pPr>
            <a:r>
              <a:rPr lang="en-US" b="1" baseline="0" dirty="0" smtClean="0"/>
              <a:t>&lt;next slide&gt;</a:t>
            </a:r>
            <a:endParaRPr lang="en-US" b="1"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80E2210-FCD4-4E32-922A-6DC22322192A}" type="datetime1">
              <a:rPr lang="en-US" smtClean="0">
                <a:solidFill>
                  <a:prstClr val="black"/>
                </a:solidFill>
              </a:rPr>
              <a:pPr/>
              <a:t>8/27/2015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16475707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93301">
              <a:spcAft>
                <a:spcPts val="253"/>
              </a:spcAft>
              <a:defRPr/>
            </a:pPr>
            <a:r>
              <a:rPr lang="en-US" dirty="0" smtClean="0"/>
              <a:t>Now when it comes to data</a:t>
            </a:r>
            <a:r>
              <a:rPr lang="en-US" baseline="0" dirty="0" smtClean="0"/>
              <a:t> protection, Microsoft has a number of key solutions that enable customers to </a:t>
            </a:r>
            <a:r>
              <a:rPr lang="en-US" sz="800" dirty="0">
                <a:solidFill>
                  <a:schemeClr val="bg1"/>
                </a:solidFill>
              </a:rPr>
              <a:t>recover quickly from human error, service outages and disasters.  These solutions are cost-effective solutions that automate protection and recovery of key data and applications and are cloud-integrated for reliable off-site protection.</a:t>
            </a:r>
          </a:p>
          <a:p>
            <a:pPr defTabSz="693301">
              <a:spcAft>
                <a:spcPts val="253"/>
              </a:spcAft>
              <a:defRPr/>
            </a:pPr>
            <a:endParaRPr lang="en-US" sz="800" dirty="0">
              <a:solidFill>
                <a:schemeClr val="bg1"/>
              </a:solidFill>
            </a:endParaRPr>
          </a:p>
          <a:p>
            <a:pPr defTabSz="693301">
              <a:spcAft>
                <a:spcPts val="253"/>
              </a:spcAft>
              <a:defRPr/>
            </a:pPr>
            <a:r>
              <a:rPr lang="en-US" sz="800" dirty="0">
                <a:solidFill>
                  <a:schemeClr val="bg1"/>
                </a:solidFill>
              </a:rPr>
              <a:t>On the left, you have Data Protection Manager, part of the System Center product. Data Protection Manager enables disk-based and tape-based data protection and recovery for servers such as SQL Server, Exchange Server, SharePoint, virtual servers, file servers, and support for Windows desktops and laptops. DPM can also centrally manage system state and Bare Metal Recovery or BMR.  It’s also enhanced, as you’ll learn shortly, through integration with Microsoft Azure.</a:t>
            </a:r>
          </a:p>
          <a:p>
            <a:pPr defTabSz="693301">
              <a:spcAft>
                <a:spcPts val="253"/>
              </a:spcAft>
              <a:defRPr/>
            </a:pPr>
            <a:endParaRPr lang="en-US" sz="800" dirty="0">
              <a:solidFill>
                <a:schemeClr val="bg1"/>
              </a:solidFill>
            </a:endParaRPr>
          </a:p>
          <a:p>
            <a:pPr defTabSz="693301">
              <a:spcAft>
                <a:spcPts val="253"/>
              </a:spcAft>
              <a:defRPr/>
            </a:pPr>
            <a:r>
              <a:rPr lang="en-US" sz="800" dirty="0">
                <a:solidFill>
                  <a:schemeClr val="bg1"/>
                </a:solidFill>
              </a:rPr>
              <a:t>For smaller organizations, with less-complex protection requirements, Windows Server provides a powerful, in-box backup solution for protecting important data.  Windows Server Backup </a:t>
            </a:r>
            <a:r>
              <a:rPr lang="en-US" dirty="0" smtClean="0">
                <a:effectLst/>
              </a:rPr>
              <a:t>provides a set of wizards and other tools for you to perform basic backup and recovery tasks for the server it is installed on, and,</a:t>
            </a:r>
            <a:r>
              <a:rPr lang="en-US" baseline="0" dirty="0" smtClean="0">
                <a:effectLst/>
              </a:rPr>
              <a:t> similar to DPM, has integration with Microsoft Azure Backup for reliable, offsite protection.</a:t>
            </a:r>
          </a:p>
          <a:p>
            <a:pPr defTabSz="693301">
              <a:spcAft>
                <a:spcPts val="253"/>
              </a:spcAft>
              <a:defRPr/>
            </a:pPr>
            <a:endParaRPr lang="en-US" baseline="0" dirty="0" smtClean="0">
              <a:effectLst/>
            </a:endParaRPr>
          </a:p>
          <a:p>
            <a:pPr defTabSz="693301">
              <a:spcAft>
                <a:spcPts val="253"/>
              </a:spcAft>
              <a:defRPr/>
            </a:pPr>
            <a:r>
              <a:rPr lang="en-US" b="1" baseline="0" dirty="0" smtClean="0">
                <a:effectLst/>
              </a:rPr>
              <a:t>&lt;click&gt;</a:t>
            </a:r>
          </a:p>
          <a:p>
            <a:pPr defTabSz="693301">
              <a:spcAft>
                <a:spcPts val="253"/>
              </a:spcAft>
              <a:defRPr/>
            </a:pPr>
            <a:r>
              <a:rPr lang="en-US" b="0" dirty="0" smtClean="0"/>
              <a:t>So,</a:t>
            </a:r>
            <a:r>
              <a:rPr lang="en-US" b="0" baseline="0" dirty="0" smtClean="0"/>
              <a:t> let’s dive a little deeper into each of these areas, starting with Data Protection Manager, to understand more of the key capabilities of the solution.</a:t>
            </a:r>
          </a:p>
          <a:p>
            <a:pPr defTabSz="693301">
              <a:spcAft>
                <a:spcPts val="253"/>
              </a:spcAft>
              <a:defRPr/>
            </a:pPr>
            <a:endParaRPr lang="en-US" b="0" baseline="0" dirty="0" smtClean="0"/>
          </a:p>
          <a:p>
            <a:pPr defTabSz="693301">
              <a:spcAft>
                <a:spcPts val="253"/>
              </a:spcAft>
              <a:defRPr/>
            </a:pPr>
            <a:r>
              <a:rPr lang="en-US" b="1" baseline="0" dirty="0" smtClean="0"/>
              <a:t>&lt;next slide&gt;</a:t>
            </a:r>
            <a:endParaRPr lang="en-US" b="1"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80E2210-FCD4-4E32-922A-6DC22322192A}" type="datetime1">
              <a:rPr lang="en-US" smtClean="0">
                <a:solidFill>
                  <a:prstClr val="black"/>
                </a:solidFill>
              </a:rPr>
              <a:pPr/>
              <a:t>8/27/2015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5506566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93301">
              <a:spcAft>
                <a:spcPts val="253"/>
              </a:spcAft>
              <a:defRPr/>
            </a:pPr>
            <a:r>
              <a:rPr lang="en-US" dirty="0"/>
              <a:t>You can use Windows Server Backup to back up a full server (all volumes), selected volumes, the system state, or specific files or folders—and to create a backup that you can use for bare metal recovery. You can recover volumes, folders, files, certain applications, and the system state. And, in case of disasters like hard disk failures, you can perform a bare metal recovery. (To do this, you will need a backup of the full server or just the volumes that contain operating system files, and the Windows Recovery Environment—this will restore your complete system onto your old system or a new hard disk.)You can use Windows Server Backup to create and manage backups for the local computer or a remote computer. And, you can schedule backups to run automatically. Windows Server Backup is intended for use by everyone who needs a basic backup solution—from small business to large enterprises—but is even suited for smaller organizations or individuals who are not IT professionals.</a:t>
            </a:r>
          </a:p>
          <a:p>
            <a:pPr defTabSz="693301">
              <a:spcAft>
                <a:spcPts val="253"/>
              </a:spcAft>
              <a:defRPr/>
            </a:pPr>
            <a:endParaRPr lang="en-US" dirty="0"/>
          </a:p>
          <a:p>
            <a:r>
              <a:rPr lang="en-US" dirty="0"/>
              <a:t>Previously, Virtual machines were backed up as part of a volume backup. They could not be backed up or restored separately, however with 2012 and 2012 R2, When you select items to backup or recover you can now select individual virtual machines to include in the backup and to restore from a recovery point</a:t>
            </a:r>
          </a:p>
          <a:p>
            <a:pPr defTabSz="693301">
              <a:spcAft>
                <a:spcPts val="253"/>
              </a:spcAft>
              <a:defRPr/>
            </a:pPr>
            <a:endParaRPr lang="en-US" b="1" dirty="0"/>
          </a:p>
          <a:p>
            <a:r>
              <a:rPr lang="en-US" dirty="0"/>
              <a:t>also integrate with Microsoft Azure Backup, to offer an extra location for storage of key data backups.  This provides the following benefits:</a:t>
            </a:r>
          </a:p>
          <a:p>
            <a:endParaRPr lang="en-US" dirty="0"/>
          </a:p>
          <a:p>
            <a:r>
              <a:rPr lang="en-US" dirty="0"/>
              <a:t>- Reduced costs—The Microsoft Azure Backup service can help to reduce the total cost of ownership (TCO) for customers by providing scalability, elasticity, and simplified storage management.</a:t>
            </a:r>
            <a:br>
              <a:rPr lang="en-US" dirty="0"/>
            </a:br>
            <a:r>
              <a:rPr lang="en-US" dirty="0"/>
              <a:t>- Peace of mind—The Microsoft Azure Backup service provides a reliable, secure, and a robust short-term offsite backup and restore solution that is highly available.</a:t>
            </a:r>
            <a:br>
              <a:rPr lang="en-US" dirty="0"/>
            </a:br>
            <a:r>
              <a:rPr lang="en-US" dirty="0"/>
              <a:t>- Simplicity—The Microsoft Azure Backup workflows are seamlessly integrated into the existing DPM backup, recovery and monitoring workflows.</a:t>
            </a:r>
            <a:br>
              <a:rPr lang="en-US" dirty="0"/>
            </a:br>
            <a:endParaRPr lang="en-US" dirty="0"/>
          </a:p>
          <a:p>
            <a:r>
              <a:rPr lang="en-US" b="1" dirty="0"/>
              <a:t>Reliable offsite data protection</a:t>
            </a:r>
          </a:p>
          <a:p>
            <a:r>
              <a:rPr lang="en-US" dirty="0"/>
              <a:t>Backups are encrypted before transmission and stored encrypted in Azure. These backups are off-site, safely away from your datacenter, protected by reliable Azure storage, reducing the need to secure and protect on-site backup media.</a:t>
            </a:r>
          </a:p>
          <a:p>
            <a:endParaRPr lang="en-US" dirty="0"/>
          </a:p>
          <a:p>
            <a:r>
              <a:rPr lang="en-US" b="1" dirty="0"/>
              <a:t>A simple and integrated solution</a:t>
            </a:r>
          </a:p>
          <a:p>
            <a:r>
              <a:rPr lang="en-US" dirty="0"/>
              <a:t>Manage cloud backups from the familiar backup UI in System Center Data Protection Manager. These tools provide similar experiences configuring, monitoring, and recovering backups whether to local disk or Azure storage. Or you can use the agent software itself. After data is backed up to the cloud, authorized users can easily recover backups to any server.</a:t>
            </a:r>
          </a:p>
          <a:p>
            <a:endParaRPr lang="en-US" dirty="0"/>
          </a:p>
          <a:p>
            <a:r>
              <a:rPr lang="en-US" b="1" dirty="0"/>
              <a:t>Efficient and flexible backup and recovery</a:t>
            </a:r>
          </a:p>
          <a:p>
            <a:r>
              <a:rPr lang="en-US" dirty="0"/>
              <a:t>With incremental backups, only changes to files are transferred to the cloud. This helps ensure efficient use of storage and reduced bandwidth consumption, while enabling point-in-time recovery of multiple versions of the data. Configurable data retention policies, data compression, and data transfer throttling offer added flexibility and help boost efficiency.</a:t>
            </a:r>
          </a:p>
          <a:p>
            <a:pPr defTabSz="693301">
              <a:spcAft>
                <a:spcPts val="253"/>
              </a:spcAft>
              <a:defRPr/>
            </a:pPr>
            <a:endParaRPr lang="en-US" b="1"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80E2210-FCD4-4E32-922A-6DC22322192A}" type="datetime1">
              <a:rPr lang="en-US" smtClean="0">
                <a:solidFill>
                  <a:prstClr val="black"/>
                </a:solidFill>
              </a:rPr>
              <a:pPr/>
              <a:t>8/27/2015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28923420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integrating</a:t>
            </a:r>
            <a:r>
              <a:rPr lang="en-US" baseline="0" dirty="0" smtClean="0"/>
              <a:t> Windows Server Backup with Microsoft Azure Backup, customers can protect their important data off-site, by harnessing Microsoft Azure.</a:t>
            </a:r>
            <a:endParaRPr lang="en-US" dirty="0" smtClean="0"/>
          </a:p>
          <a:p>
            <a:endParaRPr lang="en-US" dirty="0" smtClean="0"/>
          </a:p>
          <a:p>
            <a:r>
              <a:rPr lang="en-US" dirty="0" smtClean="0"/>
              <a:t>Azure Backup helps you protect important server data off-site with automated backup to Azure.</a:t>
            </a:r>
          </a:p>
          <a:p>
            <a:endParaRPr lang="en-US" dirty="0" smtClean="0"/>
          </a:p>
          <a:p>
            <a:r>
              <a:rPr lang="en-US" b="1" dirty="0" smtClean="0"/>
              <a:t>Reliable offsite data protection</a:t>
            </a:r>
          </a:p>
          <a:p>
            <a:r>
              <a:rPr lang="en-US" dirty="0" smtClean="0"/>
              <a:t>Backups are encrypted before transmission and stored encrypted in Azure. These backups are off-site, safely away from your datacenter, protected by reliable Azure storage, reducing the need to secure and protect on-site backup media.</a:t>
            </a:r>
          </a:p>
          <a:p>
            <a:endParaRPr lang="en-US" dirty="0" smtClean="0"/>
          </a:p>
          <a:p>
            <a:r>
              <a:rPr lang="en-US" b="1" dirty="0" smtClean="0"/>
              <a:t>A simple and integrated solution</a:t>
            </a:r>
          </a:p>
          <a:p>
            <a:r>
              <a:rPr lang="en-US" dirty="0" smtClean="0"/>
              <a:t>Manage cloud backups from the familiar backup tools in Windows Server, Windows Server Essentials, or System Center Data Protection Manager. These tools provide similar experiences configuring, monitoring, and recovering backups whether to local disk or Azure storage. Or you can use the agent software itself. After data is backed up to the cloud, authorized users can easily recover backups to any server.</a:t>
            </a:r>
          </a:p>
          <a:p>
            <a:endParaRPr lang="en-US" dirty="0" smtClean="0"/>
          </a:p>
          <a:p>
            <a:r>
              <a:rPr lang="en-US" b="1" dirty="0" smtClean="0"/>
              <a:t>Efficient and flexible backup and recovery</a:t>
            </a:r>
          </a:p>
          <a:p>
            <a:r>
              <a:rPr lang="en-US" dirty="0" smtClean="0"/>
              <a:t>With incremental backups, only changes to files are transferred to the cloud. This helps ensure efficient use of storage and reduced bandwidth consumption, while enabling point-in-time recovery of multiple versions of the data. Configurable data retention policies, data compression, and data transfer throttling offer added flexibility and help boost efficiency.</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80E2210-FCD4-4E32-922A-6DC22322192A}" type="datetime1">
              <a:rPr lang="en-US" smtClean="0">
                <a:solidFill>
                  <a:prstClr val="black"/>
                </a:solidFill>
              </a:rPr>
              <a:pPr/>
              <a:t>8/27/2015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32482322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C51DC3-B10E-4C1E-AFE6-E22CAA03960A}" type="slidenum">
              <a:rPr lang="en-US" smtClean="0"/>
              <a:t>48</a:t>
            </a:fld>
            <a:endParaRPr lang="en-US"/>
          </a:p>
        </p:txBody>
      </p:sp>
    </p:spTree>
    <p:extLst>
      <p:ext uri="{BB962C8B-B14F-4D97-AF65-F5344CB8AC3E}">
        <p14:creationId xmlns:p14="http://schemas.microsoft.com/office/powerpoint/2010/main" val="35135842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b="1" baseline="0" dirty="0" smtClean="0"/>
              <a:t> Objective: </a:t>
            </a:r>
            <a:r>
              <a:rPr lang="en-US" b="0" baseline="0" dirty="0" smtClean="0"/>
              <a:t>Step through the process of using Microsoft Azure Storage by provisioning a Microsoft Azure Backup Vault, Registering a Backup Agent, and performing a Backup/Restore</a:t>
            </a:r>
          </a:p>
          <a:p>
            <a:endParaRPr lang="en-US" b="0" baseline="0" dirty="0" smtClean="0"/>
          </a:p>
          <a:p>
            <a:pPr marL="288893" indent="-288893">
              <a:buFont typeface="Arial" panose="020B0604020202020204" pitchFamily="34" charset="0"/>
              <a:buChar char="•"/>
            </a:pPr>
            <a:r>
              <a:rPr lang="en-US" dirty="0" smtClean="0"/>
              <a:t>Install: http://technet.microsoft.com/en-us/library/hh831761.aspx</a:t>
            </a:r>
            <a:r>
              <a:rPr lang="en-US" baseline="0" dirty="0" smtClean="0"/>
              <a:t> </a:t>
            </a:r>
            <a:endParaRPr lang="en-US" dirty="0" smtClean="0"/>
          </a:p>
          <a:p>
            <a:pPr marL="288893" indent="-288893">
              <a:buFont typeface="Arial" panose="020B0604020202020204" pitchFamily="34" charset="0"/>
              <a:buChar char="•"/>
            </a:pPr>
            <a:r>
              <a:rPr lang="en-US" dirty="0" smtClean="0"/>
              <a:t>Register</a:t>
            </a:r>
            <a:r>
              <a:rPr lang="en-US" baseline="0" dirty="0" smtClean="0"/>
              <a:t> Server: http://technet.microsoft.com/en-us/library/hh831677.aspx </a:t>
            </a:r>
          </a:p>
          <a:p>
            <a:pPr marL="288893" indent="-288893">
              <a:buFont typeface="Arial" panose="020B0604020202020204" pitchFamily="34" charset="0"/>
              <a:buChar char="•"/>
            </a:pPr>
            <a:r>
              <a:rPr lang="en-US" baseline="0" dirty="0" smtClean="0"/>
              <a:t>Backup: http://technet.microsoft.com/en-us/library/hh831719.aspx </a:t>
            </a:r>
          </a:p>
          <a:p>
            <a:pPr marL="288893" indent="-288893">
              <a:buFont typeface="Arial" panose="020B0604020202020204" pitchFamily="34" charset="0"/>
              <a:buChar char="•"/>
            </a:pPr>
            <a:r>
              <a:rPr lang="en-US" baseline="0" dirty="0" smtClean="0"/>
              <a:t>Recover: http://technet.microsoft.com/en-us/library/hh831344.aspx </a:t>
            </a:r>
          </a:p>
          <a:p>
            <a:endParaRPr lang="en-US" b="0" dirty="0"/>
          </a:p>
          <a:p>
            <a:r>
              <a:rPr lang="en-US" b="1" dirty="0" smtClean="0"/>
              <a:t>Additional</a:t>
            </a:r>
            <a:r>
              <a:rPr lang="en-US" b="1" baseline="0" dirty="0" smtClean="0"/>
              <a:t> Information:</a:t>
            </a:r>
          </a:p>
          <a:p>
            <a:pPr marL="288893" indent="-288893">
              <a:buFont typeface="Arial" panose="020B0604020202020204" pitchFamily="34" charset="0"/>
              <a:buChar char="•"/>
            </a:pPr>
            <a:r>
              <a:rPr lang="en-US" b="0" baseline="0" dirty="0" smtClean="0"/>
              <a:t>You can download the makecert.exe tool at http://aka.ms/makecert</a:t>
            </a:r>
          </a:p>
          <a:p>
            <a:pPr marL="288893" indent="-288893">
              <a:buFont typeface="Arial" panose="020B0604020202020204" pitchFamily="34" charset="0"/>
              <a:buChar char="•"/>
            </a:pPr>
            <a:r>
              <a:rPr lang="en-US" b="0" baseline="0" dirty="0" smtClean="0"/>
              <a:t>Be sure to run </a:t>
            </a:r>
            <a:r>
              <a:rPr lang="en-US" b="0" baseline="0" dirty="0" err="1" smtClean="0"/>
              <a:t>makecert</a:t>
            </a:r>
            <a:r>
              <a:rPr lang="en-US" b="0" baseline="0" dirty="0" smtClean="0"/>
              <a:t> from an Administrator command prompt window – otherwise the new certificates will not be added to your Local Computer certificate store properly.</a:t>
            </a:r>
          </a:p>
          <a:p>
            <a:pPr marL="288893" indent="-288893">
              <a:buFont typeface="Arial" panose="020B0604020202020204" pitchFamily="34" charset="0"/>
              <a:buChar char="•"/>
            </a:pPr>
            <a:endParaRPr lang="en-US" b="0" baseline="0" dirty="0" smtClean="0"/>
          </a:p>
          <a:p>
            <a:r>
              <a:rPr lang="en-US" sz="1600" b="1" dirty="0">
                <a:latin typeface="Segoe UI" pitchFamily="34" charset="0"/>
              </a:rPr>
              <a:t>Demo Alternative:</a:t>
            </a:r>
          </a:p>
          <a:p>
            <a:r>
              <a:rPr lang="en-US" b="0" dirty="0" smtClean="0"/>
              <a:t>Use </a:t>
            </a:r>
            <a:r>
              <a:rPr lang="en-US" b="0" dirty="0" err="1" smtClean="0"/>
              <a:t>demomate</a:t>
            </a:r>
            <a:r>
              <a:rPr lang="en-US" b="0" baseline="0" dirty="0" smtClean="0"/>
              <a:t> as alternative to live demo –</a:t>
            </a:r>
          </a:p>
          <a:p>
            <a:r>
              <a:rPr lang="en-US" b="0" baseline="0" dirty="0" smtClean="0"/>
              <a:t>2.4 Working with Windows Server Backup to Azure</a:t>
            </a:r>
          </a:p>
          <a:p>
            <a:r>
              <a:rPr lang="en-US" b="0" baseline="0" dirty="0" smtClean="0"/>
              <a:t>Available at http://aka.ms/HybridITCamps</a:t>
            </a:r>
            <a:endParaRPr lang="en-US" b="0" dirty="0" smtClean="0"/>
          </a:p>
          <a:p>
            <a:endParaRPr lang="en-US" b="0" baseline="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pPr/>
              <a:t>49</a:t>
            </a:fld>
            <a:endParaRPr lang="en-US" dirty="0"/>
          </a:p>
        </p:txBody>
      </p:sp>
    </p:spTree>
    <p:extLst>
      <p:ext uri="{BB962C8B-B14F-4D97-AF65-F5344CB8AC3E}">
        <p14:creationId xmlns:p14="http://schemas.microsoft.com/office/powerpoint/2010/main" val="2499831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Once a customer has completed the appropriate registration, the Microsoft Azure Backup agent is installed on the target server, which provides both the MMC interface and PowerShell interface for management.  Once configuration is completed, the administrator can quickly and easily register the target server, and define the backup schedule, along with which files and folders to protect.</a:t>
            </a:r>
          </a:p>
          <a:p>
            <a:endParaRPr lang="en-US" sz="800" dirty="0"/>
          </a:p>
          <a:p>
            <a:r>
              <a:rPr lang="en-US" sz="800" dirty="0"/>
              <a:t>Microsoft Azure Backup is a very valuable addition to a local backup policy.  It would allow a customer to recover data in case of disasters (server destroyed/stolen, disk crash), or alternatively, recover data in case of data loss scenarios such as data accidentally deleted, volume deleted, viruses.  It also serves as a valid low-cost alternative to long-term tape archiving.</a:t>
            </a:r>
          </a:p>
          <a:p>
            <a:endParaRPr lang="en-US" sz="800" dirty="0"/>
          </a:p>
          <a:p>
            <a:r>
              <a:rPr lang="en-US" sz="800" dirty="0"/>
              <a:t>There are a number of target segments that Microsoft Azure Backup is aimed at:</a:t>
            </a:r>
          </a:p>
          <a:p>
            <a:endParaRPr lang="en-US" sz="800" dirty="0"/>
          </a:p>
          <a:p>
            <a:pPr marL="173336" indent="-173336">
              <a:buFont typeface="Arial" panose="020B0604020202020204" pitchFamily="34" charset="0"/>
              <a:buChar char="•"/>
            </a:pPr>
            <a:r>
              <a:rPr lang="en-US" sz="800" dirty="0"/>
              <a:t>Small Business: Low-cost backup &amp; recovery solution for single server backups.</a:t>
            </a:r>
          </a:p>
          <a:p>
            <a:pPr marL="173336" indent="-173336">
              <a:buFont typeface="Arial" panose="020B0604020202020204" pitchFamily="34" charset="0"/>
              <a:buChar char="•"/>
            </a:pPr>
            <a:r>
              <a:rPr lang="en-US" sz="800" dirty="0"/>
              <a:t>Departmental Backups: Low-cost backup alternative for departments in mid to large sized organizations</a:t>
            </a:r>
          </a:p>
          <a:p>
            <a:pPr marL="173336" indent="-173336">
              <a:buFont typeface="Arial" panose="020B0604020202020204" pitchFamily="34" charset="0"/>
              <a:buChar char="•"/>
            </a:pPr>
            <a:r>
              <a:rPr lang="en-US" sz="800" dirty="0"/>
              <a:t>Remote office backup and recovery consolidation: Consolidate backups of remote offices</a:t>
            </a:r>
            <a:endParaRPr lang="en-US" dirty="0" smtClean="0"/>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F9A3F53-83EA-4321-A021-241C34BEC483}" type="datetime1">
              <a:rPr lang="en-US" smtClean="0">
                <a:solidFill>
                  <a:prstClr val="black"/>
                </a:solidFill>
              </a:rPr>
              <a:pPr/>
              <a:t>8/27/2015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14555513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r>
              <a:rPr lang="en-US" dirty="0" smtClean="0"/>
              <a:t> Introduce Microsoft Azure Backup</a:t>
            </a:r>
            <a:r>
              <a:rPr lang="en-US" baseline="0" dirty="0" smtClean="0"/>
              <a:t> </a:t>
            </a:r>
          </a:p>
          <a:p>
            <a:endParaRPr lang="en-US" baseline="0" dirty="0" smtClean="0"/>
          </a:p>
          <a:p>
            <a:r>
              <a:rPr lang="en-US" b="1" baseline="0" dirty="0" smtClean="0"/>
              <a:t>Key Talking Points:</a:t>
            </a:r>
            <a:endParaRPr lang="en-US" b="1" dirty="0" smtClean="0"/>
          </a:p>
          <a:p>
            <a:r>
              <a:rPr lang="en-US" dirty="0" smtClean="0"/>
              <a:t>Microsoft Azure Backup helps protect server data against loss and corruption by enabling backup to offsite cloud storage in Microsoft Azure.</a:t>
            </a:r>
          </a:p>
          <a:p>
            <a:endParaRPr lang="en-US" dirty="0" smtClean="0"/>
          </a:p>
          <a:p>
            <a:r>
              <a:rPr lang="en-US" dirty="0" smtClean="0"/>
              <a:t>The</a:t>
            </a:r>
            <a:r>
              <a:rPr lang="en-US" baseline="0" dirty="0" smtClean="0"/>
              <a:t> service delivers on three key values – reliable offsite data protection, a simple and integrated solution, and efficient backup and recovery.  Let’s look at each of these in turn.</a:t>
            </a:r>
            <a:endParaRPr lang="en-US" dirty="0" smtClean="0"/>
          </a:p>
          <a:p>
            <a:endParaRPr lang="en-US" dirty="0" smtClean="0">
              <a:latin typeface="Segoe UI" pitchFamily="34" charset="0"/>
              <a:ea typeface="Segoe UI" pitchFamily="34" charset="0"/>
              <a:cs typeface="Segoe UI" pitchFamily="34" charset="0"/>
            </a:endParaRPr>
          </a:p>
          <a:p>
            <a:pPr defTabSz="933043">
              <a:lnSpc>
                <a:spcPct val="100000"/>
              </a:lnSpc>
              <a:spcAft>
                <a:spcPts val="0"/>
              </a:spcAft>
              <a:defRPr/>
            </a:pPr>
            <a:endParaRPr lang="en-US" dirty="0" smtClean="0">
              <a:latin typeface="Segoe UI" pitchFamily="34" charset="0"/>
              <a:ea typeface="Segoe UI" pitchFamily="34" charset="0"/>
              <a:cs typeface="Segoe UI" pitchFamily="34" charset="0"/>
            </a:endParaRPr>
          </a:p>
          <a:p>
            <a:pPr algn="l"/>
            <a:r>
              <a:rPr lang="en-US" b="1" u="sng" dirty="0" smtClean="0">
                <a:latin typeface="Segoe UI" pitchFamily="34" charset="0"/>
                <a:ea typeface="Segoe UI" pitchFamily="34" charset="0"/>
                <a:cs typeface="Segoe UI" pitchFamily="34" charset="0"/>
              </a:rPr>
              <a:t>Reliable offsite data protection</a:t>
            </a:r>
          </a:p>
          <a:p>
            <a:pPr algn="l"/>
            <a:endParaRPr lang="en-US" b="1" u="sng" dirty="0" smtClean="0">
              <a:latin typeface="Segoe UI" pitchFamily="34" charset="0"/>
              <a:ea typeface="Segoe UI" pitchFamily="34" charset="0"/>
              <a:cs typeface="Segoe UI" pitchFamily="34" charset="0"/>
            </a:endParaRPr>
          </a:p>
          <a:p>
            <a:pPr algn="l"/>
            <a:r>
              <a:rPr lang="en-US" b="1" dirty="0" smtClean="0">
                <a:latin typeface="Segoe UI" pitchFamily="34" charset="0"/>
                <a:ea typeface="Segoe UI" pitchFamily="34" charset="0"/>
                <a:cs typeface="Segoe UI" pitchFamily="34" charset="0"/>
              </a:rPr>
              <a:t>Convenient offsite protection</a:t>
            </a:r>
            <a:r>
              <a:rPr lang="en-US" dirty="0" smtClean="0">
                <a:latin typeface="Segoe UI" pitchFamily="34" charset="0"/>
                <a:ea typeface="Segoe UI" pitchFamily="34" charset="0"/>
                <a:cs typeface="Segoe UI" pitchFamily="34" charset="0"/>
              </a:rPr>
              <a:t>: Local backups leave data vulnerable to unfortunate events such as fire. Continuously migrating backup media offsite can be inconvenient. Microsoft Azure Backup provides convenient, automated offsite data protection that stores data safely away from your premises, reducing the need to secure and protect onsite backup media. </a:t>
            </a:r>
          </a:p>
          <a:p>
            <a:pPr algn="l"/>
            <a:endParaRPr lang="en-US" dirty="0" smtClean="0">
              <a:latin typeface="Segoe UI" pitchFamily="34" charset="0"/>
              <a:ea typeface="Segoe UI" pitchFamily="34" charset="0"/>
              <a:cs typeface="Segoe UI" pitchFamily="34" charset="0"/>
            </a:endParaRPr>
          </a:p>
          <a:p>
            <a:pPr defTabSz="933241">
              <a:lnSpc>
                <a:spcPct val="100000"/>
              </a:lnSpc>
              <a:spcAft>
                <a:spcPts val="0"/>
              </a:spcAft>
              <a:defRPr/>
            </a:pPr>
            <a:r>
              <a:rPr lang="en-US" b="1" dirty="0" smtClean="0">
                <a:latin typeface="Segoe UI" pitchFamily="34" charset="0"/>
                <a:ea typeface="Segoe UI" pitchFamily="34" charset="0"/>
                <a:cs typeface="Segoe UI" pitchFamily="34" charset="0"/>
              </a:rPr>
              <a:t>Safe data</a:t>
            </a:r>
            <a:r>
              <a:rPr lang="en-US" dirty="0" smtClean="0">
                <a:latin typeface="Segoe UI" pitchFamily="34" charset="0"/>
                <a:ea typeface="Segoe UI" pitchFamily="34" charset="0"/>
                <a:cs typeface="Segoe UI" pitchFamily="34" charset="0"/>
              </a:rPr>
              <a:t>: Data stored in Microsoft Azure is geo-replicated among Microsoft Azure data centers, for additional protection.</a:t>
            </a:r>
          </a:p>
          <a:p>
            <a:pPr defTabSz="933241">
              <a:lnSpc>
                <a:spcPct val="100000"/>
              </a:lnSpc>
              <a:spcAft>
                <a:spcPts val="0"/>
              </a:spcAft>
              <a:defRPr/>
            </a:pPr>
            <a:endParaRPr lang="en-US" dirty="0" smtClean="0">
              <a:latin typeface="Segoe UI" pitchFamily="34" charset="0"/>
              <a:ea typeface="Segoe UI" pitchFamily="34" charset="0"/>
              <a:cs typeface="Segoe UI" pitchFamily="34" charset="0"/>
            </a:endParaRPr>
          </a:p>
          <a:p>
            <a:pPr defTabSz="933241">
              <a:lnSpc>
                <a:spcPct val="100000"/>
              </a:lnSpc>
              <a:spcAft>
                <a:spcPts val="0"/>
              </a:spcAft>
              <a:defRPr/>
            </a:pPr>
            <a:r>
              <a:rPr lang="en-US" b="1" dirty="0" smtClean="0">
                <a:latin typeface="Segoe UI" pitchFamily="34" charset="0"/>
                <a:ea typeface="Segoe UI" pitchFamily="34" charset="0"/>
                <a:cs typeface="Segoe UI" pitchFamily="34" charset="0"/>
              </a:rPr>
              <a:t>Encrypted backups</a:t>
            </a:r>
            <a:r>
              <a:rPr lang="en-US" dirty="0" smtClean="0">
                <a:latin typeface="Segoe UI" pitchFamily="34" charset="0"/>
                <a:ea typeface="Segoe UI" pitchFamily="34" charset="0"/>
                <a:cs typeface="Segoe UI" pitchFamily="34" charset="0"/>
              </a:rPr>
              <a:t>: Your data is encrypted before it leaves your premises, and remains encrypted in Microsoft Azure – only you have the key.</a:t>
            </a:r>
          </a:p>
          <a:p>
            <a:pPr defTabSz="933241">
              <a:lnSpc>
                <a:spcPct val="100000"/>
              </a:lnSpc>
              <a:spcAft>
                <a:spcPts val="0"/>
              </a:spcAft>
              <a:defRPr/>
            </a:pPr>
            <a:endParaRPr lang="en-US" dirty="0" smtClean="0">
              <a:latin typeface="Segoe UI" pitchFamily="34" charset="0"/>
              <a:ea typeface="Segoe UI" pitchFamily="34" charset="0"/>
              <a:cs typeface="Segoe UI" pitchFamily="34" charset="0"/>
            </a:endParaRPr>
          </a:p>
          <a:p>
            <a:r>
              <a:rPr lang="en-US" b="1" u="sng" dirty="0" smtClean="0">
                <a:latin typeface="Segoe UI" pitchFamily="34" charset="0"/>
                <a:ea typeface="Segoe UI" pitchFamily="34" charset="0"/>
                <a:cs typeface="Segoe UI" pitchFamily="34" charset="0"/>
              </a:rPr>
              <a:t>A simple and integrated solution</a:t>
            </a:r>
          </a:p>
          <a:p>
            <a:endParaRPr lang="en-US" b="1" u="sng" dirty="0" smtClean="0">
              <a:latin typeface="Segoe UI" pitchFamily="34" charset="0"/>
              <a:ea typeface="Segoe UI" pitchFamily="34" charset="0"/>
              <a:cs typeface="Segoe UI" pitchFamily="34" charset="0"/>
            </a:endParaRPr>
          </a:p>
          <a:p>
            <a:r>
              <a:rPr lang="en-US" b="1" dirty="0" smtClean="0">
                <a:latin typeface="Segoe UI" pitchFamily="34" charset="0"/>
                <a:ea typeface="Segoe UI" pitchFamily="34" charset="0"/>
                <a:cs typeface="Segoe UI" pitchFamily="34" charset="0"/>
              </a:rPr>
              <a:t>Familiar interface</a:t>
            </a:r>
            <a:r>
              <a:rPr lang="en-US" dirty="0" smtClean="0">
                <a:latin typeface="Segoe UI" pitchFamily="34" charset="0"/>
                <a:ea typeface="Segoe UI" pitchFamily="34" charset="0"/>
                <a:cs typeface="Segoe UI" pitchFamily="34" charset="0"/>
              </a:rPr>
              <a:t>:</a:t>
            </a:r>
            <a:r>
              <a:rPr lang="en-US" b="1" dirty="0" smtClean="0">
                <a:latin typeface="Segoe UI" pitchFamily="34" charset="0"/>
                <a:ea typeface="Segoe UI" pitchFamily="34" charset="0"/>
                <a:cs typeface="Segoe UI" pitchFamily="34" charset="0"/>
              </a:rPr>
              <a:t>  </a:t>
            </a:r>
            <a:r>
              <a:rPr lang="en-US" dirty="0" smtClean="0">
                <a:latin typeface="Segoe UI" pitchFamily="34" charset="0"/>
                <a:ea typeface="Segoe UI" pitchFamily="34" charset="0"/>
                <a:cs typeface="Segoe UI" pitchFamily="34" charset="0"/>
              </a:rPr>
              <a:t>Small businesses protecting a single or few servers, can use familiar Windows Server</a:t>
            </a:r>
            <a:r>
              <a:rPr lang="en-US" baseline="0" dirty="0" smtClean="0">
                <a:latin typeface="Segoe UI" pitchFamily="34" charset="0"/>
                <a:ea typeface="Segoe UI" pitchFamily="34" charset="0"/>
                <a:cs typeface="Segoe UI" pitchFamily="34" charset="0"/>
              </a:rPr>
              <a:t> </a:t>
            </a:r>
            <a:r>
              <a:rPr lang="en-US" dirty="0" smtClean="0">
                <a:latin typeface="Segoe UI" pitchFamily="34" charset="0"/>
                <a:ea typeface="Segoe UI" pitchFamily="34" charset="0"/>
                <a:cs typeface="Segoe UI" pitchFamily="34" charset="0"/>
              </a:rPr>
              <a:t>in-box backup tools to protect data,  manually or on a regular, automated schedule.</a:t>
            </a:r>
            <a:r>
              <a:rPr lang="en-US" b="1" dirty="0" smtClean="0">
                <a:latin typeface="Segoe UI" pitchFamily="34" charset="0"/>
                <a:ea typeface="Segoe UI" pitchFamily="34" charset="0"/>
                <a:cs typeface="Segoe UI" pitchFamily="34" charset="0"/>
              </a:rPr>
              <a:t>  </a:t>
            </a:r>
            <a:r>
              <a:rPr lang="en-US" dirty="0" smtClean="0">
                <a:latin typeface="Segoe UI" pitchFamily="34" charset="0"/>
                <a:ea typeface="Segoe UI" pitchFamily="34" charset="0"/>
                <a:cs typeface="Segoe UI" pitchFamily="34" charset="0"/>
              </a:rPr>
              <a:t>Larger organizations with System Center 2012 can use the Data Protection Manager component to centrally manage backups across multiple servers.</a:t>
            </a:r>
          </a:p>
          <a:p>
            <a:endParaRPr lang="en-US" dirty="0" smtClean="0">
              <a:latin typeface="Segoe UI" pitchFamily="34" charset="0"/>
              <a:ea typeface="Segoe UI" pitchFamily="34" charset="0"/>
              <a:cs typeface="Segoe UI" pitchFamily="34" charset="0"/>
            </a:endParaRPr>
          </a:p>
          <a:p>
            <a:pPr defTabSz="933241">
              <a:lnSpc>
                <a:spcPct val="100000"/>
              </a:lnSpc>
              <a:spcAft>
                <a:spcPts val="0"/>
              </a:spcAft>
              <a:defRPr/>
            </a:pPr>
            <a:r>
              <a:rPr lang="en-US" b="1" dirty="0" smtClean="0">
                <a:latin typeface="Segoe UI" pitchFamily="34" charset="0"/>
                <a:ea typeface="Segoe UI" pitchFamily="34" charset="0"/>
                <a:cs typeface="Segoe UI" pitchFamily="34" charset="0"/>
              </a:rPr>
              <a:t>Microsoft Azure integration</a:t>
            </a:r>
            <a:r>
              <a:rPr lang="en-US" dirty="0" smtClean="0">
                <a:latin typeface="Segoe UI" pitchFamily="34" charset="0"/>
                <a:ea typeface="Segoe UI" pitchFamily="34" charset="0"/>
                <a:cs typeface="Segoe UI" pitchFamily="34" charset="0"/>
              </a:rPr>
              <a:t>: Microsoft Azure Backup is fully integrated with the Azure Management Portal for sign-up, billing, and web-based management.</a:t>
            </a:r>
          </a:p>
          <a:p>
            <a:pPr defTabSz="933241">
              <a:lnSpc>
                <a:spcPct val="100000"/>
              </a:lnSpc>
              <a:spcAft>
                <a:spcPts val="0"/>
              </a:spcAft>
              <a:defRPr/>
            </a:pPr>
            <a:endParaRPr lang="en-US" dirty="0" smtClean="0">
              <a:latin typeface="Segoe UI" pitchFamily="34" charset="0"/>
              <a:ea typeface="Segoe UI" pitchFamily="34" charset="0"/>
              <a:cs typeface="Segoe UI" pitchFamily="34" charset="0"/>
            </a:endParaRPr>
          </a:p>
          <a:p>
            <a:pPr defTabSz="933241">
              <a:lnSpc>
                <a:spcPct val="100000"/>
              </a:lnSpc>
              <a:spcAft>
                <a:spcPts val="0"/>
              </a:spcAft>
              <a:defRPr/>
            </a:pPr>
            <a:endParaRPr lang="en-US" dirty="0" smtClean="0">
              <a:latin typeface="Segoe UI" pitchFamily="34" charset="0"/>
              <a:ea typeface="Segoe UI" pitchFamily="34" charset="0"/>
              <a:cs typeface="Segoe UI" pitchFamily="34" charset="0"/>
            </a:endParaRPr>
          </a:p>
          <a:p>
            <a:r>
              <a:rPr lang="en-US" b="1" u="sng" dirty="0" smtClean="0">
                <a:latin typeface="Segoe UI" pitchFamily="34" charset="0"/>
                <a:ea typeface="Segoe UI" pitchFamily="34" charset="0"/>
                <a:cs typeface="Segoe UI" pitchFamily="34" charset="0"/>
              </a:rPr>
              <a:t>Efficient backup and recovery</a:t>
            </a:r>
          </a:p>
          <a:p>
            <a:endParaRPr lang="en-US" b="1" u="sng" dirty="0" smtClean="0">
              <a:latin typeface="Segoe UI" pitchFamily="34" charset="0"/>
              <a:ea typeface="Segoe UI" pitchFamily="34" charset="0"/>
              <a:cs typeface="Segoe UI" pitchFamily="34" charset="0"/>
            </a:endParaRPr>
          </a:p>
          <a:p>
            <a:r>
              <a:rPr lang="en-US" b="1" dirty="0" smtClean="0">
                <a:latin typeface="Segoe UI" pitchFamily="34" charset="0"/>
                <a:ea typeface="Segoe UI" pitchFamily="34" charset="0"/>
                <a:cs typeface="Segoe UI" pitchFamily="34" charset="0"/>
              </a:rPr>
              <a:t>Efficient use of bandwidth and storage</a:t>
            </a:r>
            <a:r>
              <a:rPr lang="en-US" dirty="0" smtClean="0">
                <a:latin typeface="Segoe UI" pitchFamily="34" charset="0"/>
                <a:ea typeface="Segoe UI" pitchFamily="34" charset="0"/>
                <a:cs typeface="Segoe UI" pitchFamily="34" charset="0"/>
              </a:rPr>
              <a:t>:</a:t>
            </a:r>
            <a:r>
              <a:rPr lang="en-US" b="1" dirty="0" smtClean="0">
                <a:latin typeface="Segoe UI" pitchFamily="34" charset="0"/>
                <a:ea typeface="Segoe UI" pitchFamily="34" charset="0"/>
                <a:cs typeface="Segoe UI" pitchFamily="34" charset="0"/>
              </a:rPr>
              <a:t> </a:t>
            </a:r>
            <a:r>
              <a:rPr lang="en-US" dirty="0" smtClean="0">
                <a:latin typeface="Segoe UI" pitchFamily="34" charset="0"/>
                <a:ea typeface="Segoe UI" pitchFamily="34" charset="0"/>
                <a:cs typeface="Segoe UI" pitchFamily="34" charset="0"/>
              </a:rPr>
              <a:t>Microsoft Azure Backup conserves WAN bandwidth and Microsoft Azure storage by sending only changes to files with incremental backups.</a:t>
            </a:r>
          </a:p>
          <a:p>
            <a:endParaRPr lang="en-US" dirty="0" smtClean="0">
              <a:latin typeface="Segoe UI" pitchFamily="34" charset="0"/>
              <a:ea typeface="Segoe UI" pitchFamily="34" charset="0"/>
              <a:cs typeface="Segoe UI" pitchFamily="34" charset="0"/>
            </a:endParaRPr>
          </a:p>
          <a:p>
            <a:pPr defTabSz="933241">
              <a:lnSpc>
                <a:spcPct val="100000"/>
              </a:lnSpc>
              <a:spcAft>
                <a:spcPts val="0"/>
              </a:spcAft>
              <a:defRPr/>
            </a:pPr>
            <a:r>
              <a:rPr lang="en-US" b="1" dirty="0" smtClean="0">
                <a:latin typeface="Segoe UI" pitchFamily="34" charset="0"/>
                <a:ea typeface="Segoe UI" pitchFamily="34" charset="0"/>
                <a:cs typeface="Segoe UI" pitchFamily="34" charset="0"/>
              </a:rPr>
              <a:t>Flexible configuration</a:t>
            </a:r>
            <a:r>
              <a:rPr lang="en-US" dirty="0" smtClean="0">
                <a:latin typeface="Segoe UI" pitchFamily="34" charset="0"/>
                <a:ea typeface="Segoe UI" pitchFamily="34" charset="0"/>
                <a:cs typeface="Segoe UI" pitchFamily="34" charset="0"/>
              </a:rPr>
              <a:t>:  Configurable data retention policies, data compression, and data transfer throttling provide for both flexible backup policies and backup efficiency.</a:t>
            </a:r>
          </a:p>
          <a:p>
            <a:pPr defTabSz="933241">
              <a:lnSpc>
                <a:spcPct val="100000"/>
              </a:lnSpc>
              <a:spcAft>
                <a:spcPts val="0"/>
              </a:spcAft>
              <a:defRPr/>
            </a:pPr>
            <a:endParaRPr lang="en-US" dirty="0" smtClean="0">
              <a:latin typeface="Segoe UI" pitchFamily="34" charset="0"/>
              <a:ea typeface="Segoe UI" pitchFamily="34" charset="0"/>
              <a:cs typeface="Segoe UI" pitchFamily="34" charset="0"/>
            </a:endParaRPr>
          </a:p>
          <a:p>
            <a:pPr defTabSz="933241">
              <a:lnSpc>
                <a:spcPct val="100000"/>
              </a:lnSpc>
              <a:spcAft>
                <a:spcPts val="0"/>
              </a:spcAft>
              <a:defRPr/>
            </a:pPr>
            <a:r>
              <a:rPr lang="en-US" b="1" dirty="0" smtClean="0">
                <a:latin typeface="Segoe UI" pitchFamily="34" charset="0"/>
                <a:ea typeface="Segoe UI" pitchFamily="34" charset="0"/>
                <a:cs typeface="Segoe UI" pitchFamily="34" charset="0"/>
              </a:rPr>
              <a:t>Flexibility in recovery</a:t>
            </a:r>
            <a:r>
              <a:rPr lang="en-US" dirty="0" smtClean="0">
                <a:latin typeface="Segoe UI" pitchFamily="34" charset="0"/>
                <a:ea typeface="Segoe UI" pitchFamily="34" charset="0"/>
                <a:cs typeface="Segoe UI" pitchFamily="34" charset="0"/>
              </a:rPr>
              <a:t>:</a:t>
            </a:r>
            <a:r>
              <a:rPr lang="en-US" b="1" dirty="0" smtClean="0">
                <a:latin typeface="Segoe UI" pitchFamily="34" charset="0"/>
                <a:ea typeface="Segoe UI" pitchFamily="34" charset="0"/>
                <a:cs typeface="Segoe UI" pitchFamily="34" charset="0"/>
              </a:rPr>
              <a:t> </a:t>
            </a:r>
            <a:r>
              <a:rPr lang="en-US" dirty="0" smtClean="0">
                <a:latin typeface="Segoe UI" pitchFamily="34" charset="0"/>
                <a:ea typeface="Segoe UI" pitchFamily="34" charset="0"/>
                <a:cs typeface="Segoe UI" pitchFamily="34" charset="0"/>
              </a:rPr>
              <a:t>Incremental backups enable </a:t>
            </a:r>
            <a:r>
              <a:rPr lang="en-US" dirty="0" smtClean="0"/>
              <a:t>point-in-time recovery of multiple versions of the data</a:t>
            </a:r>
            <a:r>
              <a:rPr lang="en-US" dirty="0" smtClean="0">
                <a:latin typeface="Segoe UI" pitchFamily="34" charset="0"/>
                <a:ea typeface="Segoe UI" pitchFamily="34" charset="0"/>
                <a:cs typeface="Segoe UI" pitchFamily="34" charset="0"/>
              </a:rPr>
              <a:t>. Plus, you can recover just what you need with file-level recovery. </a:t>
            </a:r>
          </a:p>
          <a:p>
            <a:pPr defTabSz="933241">
              <a:lnSpc>
                <a:spcPct val="100000"/>
              </a:lnSpc>
              <a:spcAft>
                <a:spcPts val="0"/>
              </a:spcAft>
              <a:defRPr/>
            </a:pPr>
            <a:endParaRPr lang="en-US" dirty="0" smtClean="0">
              <a:latin typeface="Segoe UI" pitchFamily="34" charset="0"/>
              <a:ea typeface="Segoe UI" pitchFamily="34" charset="0"/>
              <a:cs typeface="Segoe UI" pitchFamily="34" charset="0"/>
            </a:endParaRPr>
          </a:p>
          <a:p>
            <a:pPr defTabSz="933241">
              <a:lnSpc>
                <a:spcPct val="100000"/>
              </a:lnSpc>
              <a:spcAft>
                <a:spcPts val="0"/>
              </a:spcAft>
              <a:defRPr/>
            </a:pPr>
            <a:r>
              <a:rPr lang="en-US" b="1" dirty="0" smtClean="0">
                <a:latin typeface="Segoe UI" pitchFamily="34" charset="0"/>
                <a:ea typeface="Segoe UI" pitchFamily="34" charset="0"/>
                <a:cs typeface="Segoe UI" pitchFamily="34" charset="0"/>
              </a:rPr>
              <a:t>Cost-effective</a:t>
            </a:r>
            <a:r>
              <a:rPr lang="en-US" dirty="0" smtClean="0">
                <a:latin typeface="Segoe UI" pitchFamily="34" charset="0"/>
                <a:ea typeface="Segoe UI" pitchFamily="34" charset="0"/>
                <a:cs typeface="Segoe UI" pitchFamily="34" charset="0"/>
              </a:rPr>
              <a:t>:  Microsoft Azure Backup helps you control costs by reducing the need for local storage and offsite media management, while benefiting from simple storage-based pricing with no per-server or data transfer fees.</a:t>
            </a:r>
          </a:p>
          <a:p>
            <a:pPr defTabSz="933241">
              <a:lnSpc>
                <a:spcPct val="100000"/>
              </a:lnSpc>
              <a:spcAft>
                <a:spcPts val="0"/>
              </a:spcAft>
              <a:defRPr/>
            </a:pPr>
            <a:endParaRPr lang="en-US" dirty="0" smtClean="0">
              <a:latin typeface="Segoe UI" pitchFamily="34" charset="0"/>
              <a:ea typeface="Segoe UI" pitchFamily="34" charset="0"/>
              <a:cs typeface="Segoe UI" pitchFamily="34" charset="0"/>
            </a:endParaRPr>
          </a:p>
          <a:p>
            <a:endParaRPr lang="en-US" dirty="0"/>
          </a:p>
        </p:txBody>
      </p:sp>
      <p:sp>
        <p:nvSpPr>
          <p:cNvPr id="4" name="Header Placeholder 3"/>
          <p:cNvSpPr>
            <a:spLocks noGrp="1"/>
          </p:cNvSpPr>
          <p:nvPr>
            <p:ph type="hdr" sz="quarter" idx="10"/>
          </p:nvPr>
        </p:nvSpPr>
        <p:spPr/>
        <p:txBody>
          <a:bodyPr/>
          <a:lstStyle/>
          <a:p>
            <a:r>
              <a:rPr lang="en-US" smtClean="0">
                <a:gradFill>
                  <a:gsLst>
                    <a:gs pos="0">
                      <a:prstClr val="black">
                        <a:lumMod val="50000"/>
                      </a:prstClr>
                    </a:gs>
                    <a:gs pos="100000">
                      <a:prstClr val="black">
                        <a:lumMod val="50000"/>
                      </a:prstClr>
                    </a:gs>
                  </a:gsLst>
                  <a:lin ang="5400000" scaled="0"/>
                </a:gradFill>
              </a:rPr>
              <a:t>Windows Azure Backup</a:t>
            </a:r>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3293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AD82C76-7E01-4000-90AF-87ABA149C241}" type="datetime1">
              <a:rPr lang="en-US" smtClean="0">
                <a:solidFill>
                  <a:prstClr val="black"/>
                </a:solidFill>
              </a:rPr>
              <a:pPr/>
              <a:t>8/27/2015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255035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0" indent="0">
              <a:buFontTx/>
              <a:buNone/>
            </a:pPr>
            <a:endParaRPr lang="en-US" dirty="0"/>
          </a:p>
        </p:txBody>
      </p:sp>
      <p:sp>
        <p:nvSpPr>
          <p:cNvPr id="4" name="Slide Number Placeholder 3"/>
          <p:cNvSpPr>
            <a:spLocks noGrp="1"/>
          </p:cNvSpPr>
          <p:nvPr>
            <p:ph type="sldNum" sz="quarter" idx="10"/>
          </p:nvPr>
        </p:nvSpPr>
        <p:spPr/>
        <p:txBody>
          <a:bodyPr/>
          <a:lstStyle/>
          <a:p>
            <a:fld id="{1E69172E-B92E-4064-85D5-FF16863C544D}"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1170033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b="1" baseline="0" dirty="0" smtClean="0"/>
              <a:t> Objective: </a:t>
            </a:r>
            <a:r>
              <a:rPr lang="en-US" b="0" baseline="0" dirty="0" smtClean="0"/>
              <a:t>Step through the process of adding a VM to a backup.</a:t>
            </a:r>
          </a:p>
        </p:txBody>
      </p:sp>
      <p:sp>
        <p:nvSpPr>
          <p:cNvPr id="4" name="Slide Number Placeholder 3"/>
          <p:cNvSpPr>
            <a:spLocks noGrp="1"/>
          </p:cNvSpPr>
          <p:nvPr>
            <p:ph type="sldNum" sz="quarter" idx="10"/>
          </p:nvPr>
        </p:nvSpPr>
        <p:spPr/>
        <p:txBody>
          <a:bodyPr/>
          <a:lstStyle/>
          <a:p>
            <a:fld id="{82AABF77-E2E4-44CA-BA5C-65E132CF08D8}" type="slidenum">
              <a:rPr lang="en-US" smtClean="0"/>
              <a:pPr/>
              <a:t>56</a:t>
            </a:fld>
            <a:endParaRPr lang="en-US" dirty="0"/>
          </a:p>
        </p:txBody>
      </p:sp>
    </p:spTree>
    <p:extLst>
      <p:ext uri="{BB962C8B-B14F-4D97-AF65-F5344CB8AC3E}">
        <p14:creationId xmlns:p14="http://schemas.microsoft.com/office/powerpoint/2010/main" val="40401462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Let’s look at what</a:t>
            </a:r>
            <a:r>
              <a:rPr lang="en-GB" baseline="0" dirty="0" smtClean="0"/>
              <a:t> we’ve discussed today.</a:t>
            </a:r>
          </a:p>
          <a:p>
            <a:endParaRPr lang="en-GB" baseline="0" dirty="0" smtClean="0"/>
          </a:p>
          <a:p>
            <a:r>
              <a:rPr lang="en-GB" baseline="0" dirty="0" smtClean="0"/>
              <a:t>Thinking back to the data protection challenges, we know that as data rates grow, organizations need a solution that is simple, reliable, and cost-effective.</a:t>
            </a:r>
          </a:p>
          <a:p>
            <a:endParaRPr lang="en-GB" baseline="0" dirty="0" smtClean="0"/>
          </a:p>
          <a:p>
            <a:r>
              <a:rPr lang="en-US" dirty="0" smtClean="0"/>
              <a:t>Microsoft </a:t>
            </a:r>
            <a:r>
              <a:rPr lang="en-GB" baseline="0" dirty="0" smtClean="0"/>
              <a:t>Azure Backup provides a simple, reliable backup solution that utilizes an enterprise-class storage system in Azure to deliver secure offsite protection. All this functionality comes with using Microsoft’s backup tools.</a:t>
            </a:r>
          </a:p>
          <a:p>
            <a:endParaRPr lang="en-GB" baseline="0" dirty="0" smtClean="0"/>
          </a:p>
          <a:p>
            <a:r>
              <a:rPr lang="en-GB" baseline="0" dirty="0" smtClean="0"/>
              <a:t>You can get started with </a:t>
            </a:r>
            <a:r>
              <a:rPr lang="en-US" dirty="0" smtClean="0"/>
              <a:t>Microsoft </a:t>
            </a:r>
            <a:r>
              <a:rPr lang="en-GB" baseline="0" dirty="0" smtClean="0"/>
              <a:t>Azure Backup today.</a:t>
            </a:r>
          </a:p>
          <a:p>
            <a:endParaRPr lang="en-GB" baseline="0" dirty="0" smtClean="0"/>
          </a:p>
          <a:p>
            <a:r>
              <a:rPr lang="en-GB" baseline="0" dirty="0" smtClean="0"/>
              <a:t>Let’s end with a look at the three simple steps to get you going.</a:t>
            </a:r>
          </a:p>
          <a:p>
            <a:endParaRPr lang="en-GB" baseline="0" dirty="0" smtClean="0"/>
          </a:p>
        </p:txBody>
      </p:sp>
      <p:sp>
        <p:nvSpPr>
          <p:cNvPr id="4" name="Header Placeholder 3"/>
          <p:cNvSpPr>
            <a:spLocks noGrp="1"/>
          </p:cNvSpPr>
          <p:nvPr>
            <p:ph type="hdr" sz="quarter" idx="10"/>
          </p:nvPr>
        </p:nvSpPr>
        <p:spPr/>
        <p:txBody>
          <a:bodyPr/>
          <a:lstStyle/>
          <a:p>
            <a:r>
              <a:rPr lang="en-US" dirty="0" smtClean="0">
                <a:gradFill>
                  <a:gsLst>
                    <a:gs pos="0">
                      <a:prstClr val="black">
                        <a:lumMod val="50000"/>
                      </a:prstClr>
                    </a:gs>
                    <a:gs pos="100000">
                      <a:prstClr val="black">
                        <a:lumMod val="50000"/>
                      </a:prstClr>
                    </a:gs>
                  </a:gsLst>
                  <a:lin ang="5400000" scaled="0"/>
                </a:gradFill>
              </a:rPr>
              <a:t>Windows Azure Backup</a:t>
            </a:r>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22783"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54AEDD1-6787-4683-A6CC-BAE36D7A2FC9}" type="datetime1">
              <a:rPr lang="en-US" smtClean="0">
                <a:solidFill>
                  <a:prstClr val="black"/>
                </a:solidFill>
              </a:rPr>
              <a:pPr/>
              <a:t>8/27/2015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10955966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p:cNvSpPr>
          <p:nvPr>
            <p:ph type="sldImg"/>
          </p:nvPr>
        </p:nvSpPr>
        <p:spPr bwMode="auto">
          <a:xfrm>
            <a:off x="1989138" y="306388"/>
            <a:ext cx="2592387" cy="145891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p:cNvSpPr>
            <a:spLocks noGrp="1"/>
          </p:cNvSpPr>
          <p:nvPr>
            <p:ph type="body" idx="1"/>
          </p:nvPr>
        </p:nvSpPr>
        <p:spPr bwMode="auto">
          <a:xfrm>
            <a:off x="294009" y="1905988"/>
            <a:ext cx="6152327" cy="727230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p>
            <a:pPr marL="287340"/>
            <a:endParaRPr lang="en-US" dirty="0"/>
          </a:p>
        </p:txBody>
      </p:sp>
      <p:sp>
        <p:nvSpPr>
          <p:cNvPr id="378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a:solidFill>
                  <a:schemeClr val="tx1"/>
                </a:solidFill>
                <a:latin typeface="Segoe UI" pitchFamily="-65" charset="0"/>
                <a:ea typeface="ＭＳ Ｐゴシック" pitchFamily="-65" charset="-128"/>
              </a:defRPr>
            </a:lvl1pPr>
            <a:lvl2pPr marL="37517522" indent="-37065316">
              <a:defRPr sz="2100">
                <a:solidFill>
                  <a:schemeClr val="tx1"/>
                </a:solidFill>
                <a:latin typeface="Segoe UI" pitchFamily="-65" charset="0"/>
                <a:ea typeface="ＭＳ Ｐゴシック" pitchFamily="-65" charset="-128"/>
              </a:defRPr>
            </a:lvl2pPr>
            <a:lvl3pPr>
              <a:defRPr sz="2100">
                <a:solidFill>
                  <a:schemeClr val="tx1"/>
                </a:solidFill>
                <a:latin typeface="Segoe UI" pitchFamily="-65" charset="0"/>
                <a:ea typeface="ＭＳ Ｐゴシック" pitchFamily="-65" charset="-128"/>
              </a:defRPr>
            </a:lvl3pPr>
            <a:lvl4pPr>
              <a:defRPr sz="2100">
                <a:solidFill>
                  <a:schemeClr val="tx1"/>
                </a:solidFill>
                <a:latin typeface="Segoe UI" pitchFamily="-65" charset="0"/>
                <a:ea typeface="ＭＳ Ｐゴシック" pitchFamily="-65" charset="-128"/>
              </a:defRPr>
            </a:lvl4pPr>
            <a:lvl5pPr>
              <a:defRPr sz="2100">
                <a:solidFill>
                  <a:schemeClr val="tx1"/>
                </a:solidFill>
                <a:latin typeface="Segoe UI" pitchFamily="-65" charset="0"/>
                <a:ea typeface="ＭＳ Ｐゴシック" pitchFamily="-65" charset="-128"/>
              </a:defRPr>
            </a:lvl5pPr>
            <a:lvl6pPr marL="452208" fontAlgn="base">
              <a:spcBef>
                <a:spcPct val="0"/>
              </a:spcBef>
              <a:spcAft>
                <a:spcPct val="0"/>
              </a:spcAft>
              <a:defRPr sz="2100">
                <a:solidFill>
                  <a:schemeClr val="tx1"/>
                </a:solidFill>
                <a:latin typeface="Segoe UI" pitchFamily="-65" charset="0"/>
                <a:ea typeface="ＭＳ Ｐゴシック" pitchFamily="-65" charset="-128"/>
              </a:defRPr>
            </a:lvl6pPr>
            <a:lvl7pPr marL="904415" fontAlgn="base">
              <a:spcBef>
                <a:spcPct val="0"/>
              </a:spcBef>
              <a:spcAft>
                <a:spcPct val="0"/>
              </a:spcAft>
              <a:defRPr sz="2100">
                <a:solidFill>
                  <a:schemeClr val="tx1"/>
                </a:solidFill>
                <a:latin typeface="Segoe UI" pitchFamily="-65" charset="0"/>
                <a:ea typeface="ＭＳ Ｐゴシック" pitchFamily="-65" charset="-128"/>
              </a:defRPr>
            </a:lvl7pPr>
            <a:lvl8pPr marL="1356623" fontAlgn="base">
              <a:spcBef>
                <a:spcPct val="0"/>
              </a:spcBef>
              <a:spcAft>
                <a:spcPct val="0"/>
              </a:spcAft>
              <a:defRPr sz="2100">
                <a:solidFill>
                  <a:schemeClr val="tx1"/>
                </a:solidFill>
                <a:latin typeface="Segoe UI" pitchFamily="-65" charset="0"/>
                <a:ea typeface="ＭＳ Ｐゴシック" pitchFamily="-65" charset="-128"/>
              </a:defRPr>
            </a:lvl8pPr>
            <a:lvl9pPr marL="1808830" fontAlgn="base">
              <a:spcBef>
                <a:spcPct val="0"/>
              </a:spcBef>
              <a:spcAft>
                <a:spcPct val="0"/>
              </a:spcAft>
              <a:defRPr sz="2100">
                <a:solidFill>
                  <a:schemeClr val="tx1"/>
                </a:solidFill>
                <a:latin typeface="Segoe UI" pitchFamily="-65" charset="0"/>
                <a:ea typeface="ＭＳ Ｐゴシック" pitchFamily="-65"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83B134C-1279-4DDD-8AAC-075B5D9EABCA}" type="slidenum">
              <a:rPr kumimoji="0" lang="en-US" sz="1200" b="0" i="0" u="none" strike="noStrike" kern="1200" cap="none" spc="0" normalizeH="0" baseline="0" noProof="0">
                <a:ln>
                  <a:noFill/>
                </a:ln>
                <a:solidFill>
                  <a:prstClr val="black"/>
                </a:solidFill>
                <a:effectLst/>
                <a:uLnTx/>
                <a:uFillTx/>
                <a:latin typeface="Segoe UI" pitchFamily="-65" charset="0"/>
                <a:ea typeface="ＭＳ Ｐゴシック" pitchFamily="-65"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65" charset="0"/>
              <a:ea typeface="ＭＳ Ｐゴシック" pitchFamily="-65" charset="-128"/>
              <a:cs typeface="+mn-cs"/>
            </a:endParaRPr>
          </a:p>
        </p:txBody>
      </p:sp>
    </p:spTree>
    <p:extLst>
      <p:ext uri="{BB962C8B-B14F-4D97-AF65-F5344CB8AC3E}">
        <p14:creationId xmlns:p14="http://schemas.microsoft.com/office/powerpoint/2010/main" val="35418016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AA852C-D190-4AB2-9751-C039344B8A7E}" type="slidenum">
              <a:rPr lang="en-US" smtClean="0"/>
              <a:t>59</a:t>
            </a:fld>
            <a:endParaRPr lang="en-US"/>
          </a:p>
        </p:txBody>
      </p:sp>
    </p:spTree>
    <p:extLst>
      <p:ext uri="{BB962C8B-B14F-4D97-AF65-F5344CB8AC3E}">
        <p14:creationId xmlns:p14="http://schemas.microsoft.com/office/powerpoint/2010/main" val="23812989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smtClean="0">
                <a:solidFill>
                  <a:srgbClr val="FFFFFF"/>
                </a:solidFill>
                <a:hlinkClick r:id="rId3"/>
              </a:rPr>
              <a:t>http://technet.microsoft.com/en-us/library/hh770400.aspx</a:t>
            </a:r>
            <a:r>
              <a:rPr lang="en-US" sz="900" dirty="0" smtClean="0">
                <a:solidFill>
                  <a:srgbClr val="FFFFFF"/>
                </a:solidFill>
              </a:rPr>
              <a:t> </a:t>
            </a:r>
          </a:p>
          <a:p>
            <a:endParaRPr lang="en-GB" dirty="0"/>
          </a:p>
        </p:txBody>
      </p:sp>
      <p:sp>
        <p:nvSpPr>
          <p:cNvPr id="4" name="Header Placeholder 3"/>
          <p:cNvSpPr>
            <a:spLocks noGrp="1"/>
          </p:cNvSpPr>
          <p:nvPr>
            <p:ph type="hdr" sz="quarter" idx="10"/>
          </p:nvPr>
        </p:nvSpPr>
        <p:spPr/>
        <p:txBody>
          <a:bodyPr/>
          <a:lstStyle/>
          <a:p>
            <a:r>
              <a:rPr lang="en-US" dirty="0" smtClean="0">
                <a:solidFill>
                  <a:prstClr val="black"/>
                </a:solidFill>
              </a:rPr>
              <a:t>SMSG Readiness</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E77B2B4-D237-4BCC-95D9-1D4EDEE25D63}" type="datetime1">
              <a:rPr lang="en-US" smtClean="0">
                <a:solidFill>
                  <a:prstClr val="black"/>
                </a:solidFill>
              </a:rPr>
              <a:pPr/>
              <a:t>8/27/2015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61</a:t>
            </a:fld>
            <a:endParaRPr lang="en-US" dirty="0">
              <a:solidFill>
                <a:prstClr val="black"/>
              </a:solidFill>
            </a:endParaRPr>
          </a:p>
        </p:txBody>
      </p:sp>
    </p:spTree>
    <p:extLst>
      <p:ext uri="{BB962C8B-B14F-4D97-AF65-F5344CB8AC3E}">
        <p14:creationId xmlns:p14="http://schemas.microsoft.com/office/powerpoint/2010/main" val="19879227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b="1" baseline="0" dirty="0" smtClean="0"/>
              <a:t> Objective: </a:t>
            </a:r>
            <a:r>
              <a:rPr lang="en-US" b="0" baseline="0" dirty="0" smtClean="0"/>
              <a:t>Step through the process of using Microsoft Azure Storage by provisioning a Microsoft Azure Backup Vault, Registering a Backup Agent, and performing a Backup/Restore</a:t>
            </a:r>
          </a:p>
          <a:p>
            <a:endParaRPr lang="en-US" b="0" baseline="0" dirty="0" smtClean="0"/>
          </a:p>
          <a:p>
            <a:pPr marL="288893" indent="-288893">
              <a:buFont typeface="Arial" panose="020B0604020202020204" pitchFamily="34" charset="0"/>
              <a:buChar char="•"/>
            </a:pPr>
            <a:r>
              <a:rPr lang="en-US" dirty="0" smtClean="0"/>
              <a:t>Install: http://technet.microsoft.com/en-us/library/hh831761.aspx</a:t>
            </a:r>
            <a:r>
              <a:rPr lang="en-US" baseline="0" dirty="0" smtClean="0"/>
              <a:t> </a:t>
            </a:r>
            <a:endParaRPr lang="en-US" dirty="0" smtClean="0"/>
          </a:p>
          <a:p>
            <a:pPr marL="288893" indent="-288893">
              <a:buFont typeface="Arial" panose="020B0604020202020204" pitchFamily="34" charset="0"/>
              <a:buChar char="•"/>
            </a:pPr>
            <a:r>
              <a:rPr lang="en-US" dirty="0" smtClean="0"/>
              <a:t>Register</a:t>
            </a:r>
            <a:r>
              <a:rPr lang="en-US" baseline="0" dirty="0" smtClean="0"/>
              <a:t> Server: http://technet.microsoft.com/en-us/library/hh831677.aspx </a:t>
            </a:r>
          </a:p>
          <a:p>
            <a:pPr marL="288893" indent="-288893">
              <a:buFont typeface="Arial" panose="020B0604020202020204" pitchFamily="34" charset="0"/>
              <a:buChar char="•"/>
            </a:pPr>
            <a:r>
              <a:rPr lang="en-US" baseline="0" dirty="0" smtClean="0"/>
              <a:t>Backup: http://technet.microsoft.com/en-us/library/hh831719.aspx </a:t>
            </a:r>
          </a:p>
          <a:p>
            <a:pPr marL="288893" indent="-288893">
              <a:buFont typeface="Arial" panose="020B0604020202020204" pitchFamily="34" charset="0"/>
              <a:buChar char="•"/>
            </a:pPr>
            <a:r>
              <a:rPr lang="en-US" baseline="0" dirty="0" smtClean="0"/>
              <a:t>Recover: http://technet.microsoft.com/en-us/library/hh831344.aspx </a:t>
            </a:r>
          </a:p>
          <a:p>
            <a:endParaRPr lang="en-US" b="0" dirty="0"/>
          </a:p>
          <a:p>
            <a:r>
              <a:rPr lang="en-US" b="1" dirty="0" smtClean="0"/>
              <a:t>Additional</a:t>
            </a:r>
            <a:r>
              <a:rPr lang="en-US" b="1" baseline="0" dirty="0" smtClean="0"/>
              <a:t> Information:</a:t>
            </a:r>
          </a:p>
          <a:p>
            <a:pPr marL="288893" indent="-288893">
              <a:buFont typeface="Arial" panose="020B0604020202020204" pitchFamily="34" charset="0"/>
              <a:buChar char="•"/>
            </a:pPr>
            <a:r>
              <a:rPr lang="en-US" b="0" baseline="0" dirty="0" smtClean="0"/>
              <a:t>You can download the makecert.exe tool at http://aka.ms/makecert</a:t>
            </a:r>
          </a:p>
          <a:p>
            <a:pPr marL="288893" indent="-288893">
              <a:buFont typeface="Arial" panose="020B0604020202020204" pitchFamily="34" charset="0"/>
              <a:buChar char="•"/>
            </a:pPr>
            <a:r>
              <a:rPr lang="en-US" b="0" baseline="0" dirty="0" smtClean="0"/>
              <a:t>Be sure to run </a:t>
            </a:r>
            <a:r>
              <a:rPr lang="en-US" b="0" baseline="0" dirty="0" err="1" smtClean="0"/>
              <a:t>makecert</a:t>
            </a:r>
            <a:r>
              <a:rPr lang="en-US" b="0" baseline="0" dirty="0" smtClean="0"/>
              <a:t> from an Administrator command prompt window – otherwise the new certificates will not be added to your Local Computer certificate store properly.</a:t>
            </a:r>
          </a:p>
          <a:p>
            <a:pPr marL="288893" indent="-288893">
              <a:buFont typeface="Arial" panose="020B0604020202020204" pitchFamily="34" charset="0"/>
              <a:buChar char="•"/>
            </a:pPr>
            <a:endParaRPr lang="en-US" b="0" baseline="0" dirty="0" smtClean="0"/>
          </a:p>
          <a:p>
            <a:r>
              <a:rPr lang="en-US" sz="1600" b="1" dirty="0">
                <a:latin typeface="Segoe UI" pitchFamily="34" charset="0"/>
              </a:rPr>
              <a:t>Demo Alternative:</a:t>
            </a:r>
          </a:p>
          <a:p>
            <a:r>
              <a:rPr lang="en-US" b="0" dirty="0" smtClean="0"/>
              <a:t>Use </a:t>
            </a:r>
            <a:r>
              <a:rPr lang="en-US" b="0" dirty="0" err="1" smtClean="0"/>
              <a:t>demomate</a:t>
            </a:r>
            <a:r>
              <a:rPr lang="en-US" b="0" baseline="0" dirty="0" smtClean="0"/>
              <a:t> as alternative to live demo –</a:t>
            </a:r>
          </a:p>
          <a:p>
            <a:r>
              <a:rPr lang="en-US" b="0" baseline="0" dirty="0" smtClean="0"/>
              <a:t>2.4 Working with Windows Server Backup to Azure</a:t>
            </a:r>
          </a:p>
          <a:p>
            <a:r>
              <a:rPr lang="en-US" b="0" baseline="0" dirty="0" smtClean="0"/>
              <a:t>Available at http://aka.ms/HybridITCamps</a:t>
            </a:r>
            <a:endParaRPr lang="en-US" b="0" dirty="0" smtClean="0"/>
          </a:p>
          <a:p>
            <a:endParaRPr lang="en-US" b="0" baseline="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pPr/>
              <a:t>63</a:t>
            </a:fld>
            <a:endParaRPr lang="en-US" dirty="0"/>
          </a:p>
        </p:txBody>
      </p:sp>
    </p:spTree>
    <p:extLst>
      <p:ext uri="{BB962C8B-B14F-4D97-AF65-F5344CB8AC3E}">
        <p14:creationId xmlns:p14="http://schemas.microsoft.com/office/powerpoint/2010/main" val="6547382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890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dirty="0"/>
          </a:p>
        </p:txBody>
      </p:sp>
      <p:sp>
        <p:nvSpPr>
          <p:cNvPr id="4" name="Slide Number Placeholder 3"/>
          <p:cNvSpPr>
            <a:spLocks noGrp="1"/>
          </p:cNvSpPr>
          <p:nvPr>
            <p:ph type="sldNum" sz="quarter" idx="5"/>
          </p:nvPr>
        </p:nvSpPr>
        <p:spPr/>
        <p:txBody>
          <a:bodyPr/>
          <a:lstStyle/>
          <a:p>
            <a:pPr>
              <a:defRPr/>
            </a:pPr>
            <a:fld id="{2FB570CB-9F20-41BE-BA07-0C324C1F02A7}" type="slidenum">
              <a:rPr lang="en-US" smtClean="0">
                <a:solidFill>
                  <a:prstClr val="black"/>
                </a:solidFill>
              </a:rPr>
              <a:pPr>
                <a:defRPr/>
              </a:pPr>
              <a:t>64</a:t>
            </a:fld>
            <a:endParaRPr lang="en-US" dirty="0">
              <a:solidFill>
                <a:prstClr val="black"/>
              </a:solidFill>
            </a:endParaRPr>
          </a:p>
        </p:txBody>
      </p:sp>
    </p:spTree>
    <p:extLst>
      <p:ext uri="{BB962C8B-B14F-4D97-AF65-F5344CB8AC3E}">
        <p14:creationId xmlns:p14="http://schemas.microsoft.com/office/powerpoint/2010/main" val="21064105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For a single 100GB VM it roughly take 30 </a:t>
            </a:r>
            <a:r>
              <a:rPr lang="en-US" sz="1200" kern="1200" dirty="0" err="1" smtClean="0">
                <a:solidFill>
                  <a:schemeClr val="tx1"/>
                </a:solidFill>
                <a:effectLst/>
                <a:latin typeface="+mn-lt"/>
                <a:ea typeface="+mn-ea"/>
                <a:cs typeface="+mn-cs"/>
              </a:rPr>
              <a:t>hrs</a:t>
            </a:r>
            <a:r>
              <a:rPr lang="en-US" sz="1200" kern="1200" dirty="0" smtClean="0">
                <a:solidFill>
                  <a:schemeClr val="tx1"/>
                </a:solidFill>
                <a:effectLst/>
                <a:latin typeface="+mn-lt"/>
                <a:ea typeface="+mn-ea"/>
                <a:cs typeface="+mn-cs"/>
              </a:rPr>
              <a:t> for 7.6 Mbps upload link.</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For a single 100GB VM it roughly take 9 </a:t>
            </a:r>
            <a:r>
              <a:rPr lang="en-US" sz="1200" kern="1200" dirty="0" err="1" smtClean="0">
                <a:solidFill>
                  <a:schemeClr val="tx1"/>
                </a:solidFill>
                <a:effectLst/>
                <a:latin typeface="+mn-lt"/>
                <a:ea typeface="+mn-ea"/>
                <a:cs typeface="+mn-cs"/>
              </a:rPr>
              <a:t>hrs</a:t>
            </a:r>
            <a:r>
              <a:rPr lang="en-US" sz="1200" kern="1200" dirty="0" smtClean="0">
                <a:solidFill>
                  <a:schemeClr val="tx1"/>
                </a:solidFill>
                <a:effectLst/>
                <a:latin typeface="+mn-lt"/>
                <a:ea typeface="+mn-ea"/>
                <a:cs typeface="+mn-cs"/>
              </a:rPr>
              <a:t> for 25 Mbps upload link.</a:t>
            </a:r>
          </a:p>
          <a:p>
            <a:endParaRPr lang="en-US" b="0" i="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65</a:t>
            </a:fld>
            <a:endParaRPr lang="en-US" dirty="0"/>
          </a:p>
        </p:txBody>
      </p:sp>
    </p:spTree>
    <p:extLst>
      <p:ext uri="{BB962C8B-B14F-4D97-AF65-F5344CB8AC3E}">
        <p14:creationId xmlns:p14="http://schemas.microsoft.com/office/powerpoint/2010/main" val="37513748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 </a:t>
            </a:r>
            <a:r>
              <a:rPr lang="en-US" dirty="0" smtClean="0"/>
              <a:t>Introduce System Center 2012 R2 Data Protection</a:t>
            </a:r>
            <a:r>
              <a:rPr lang="en-US" baseline="0" dirty="0" smtClean="0"/>
              <a:t> Manager for Hybrid Cloud Protection.</a:t>
            </a:r>
          </a:p>
          <a:p>
            <a:endParaRPr lang="en-US" baseline="0" dirty="0" smtClean="0"/>
          </a:p>
          <a:p>
            <a:r>
              <a:rPr lang="en-US" b="1" baseline="0" dirty="0" smtClean="0"/>
              <a:t>Key Talking Points:</a:t>
            </a:r>
            <a:endParaRPr lang="en-US" b="1" dirty="0" smtClean="0"/>
          </a:p>
          <a:p>
            <a:r>
              <a:rPr lang="en-US" dirty="0" smtClean="0"/>
              <a:t>Data Protection Manager has been within the System Center family since the 2006 version was</a:t>
            </a:r>
            <a:r>
              <a:rPr lang="en-US" baseline="0" dirty="0" smtClean="0"/>
              <a:t> launched, and since then, has continued to evolve with more and more enhanced capabilities around backup and workload protection.  With the 2012 R2 release, there have been further incremental improvements in DPM, that make it an excellent companion for Hyper-V, offering granular, efficient protection of VMs</a:t>
            </a:r>
          </a:p>
          <a:p>
            <a:endParaRPr lang="en-US" b="1" baseline="0" dirty="0" smtClean="0"/>
          </a:p>
          <a:p>
            <a:pPr eaLnBrk="1" hangingPunct="1"/>
            <a:r>
              <a:rPr lang="en-US" sz="1200" dirty="0">
                <a:solidFill>
                  <a:schemeClr val="bg1"/>
                </a:solidFill>
                <a:latin typeface="Segoe"/>
              </a:rPr>
              <a:t>Let’s first look at what DPM can provide for our infrastructure.</a:t>
            </a:r>
          </a:p>
          <a:p>
            <a:pPr eaLnBrk="1" hangingPunct="1"/>
            <a:endParaRPr lang="en-US" sz="1200" dirty="0">
              <a:solidFill>
                <a:schemeClr val="bg1"/>
              </a:solidFill>
              <a:latin typeface="Segoe"/>
            </a:endParaRPr>
          </a:p>
          <a:p>
            <a:pPr eaLnBrk="1" hangingPunct="1"/>
            <a:r>
              <a:rPr lang="en-US" sz="1200" dirty="0">
                <a:solidFill>
                  <a:schemeClr val="bg1"/>
                </a:solidFill>
                <a:latin typeface="Segoe"/>
              </a:rPr>
              <a:t>Firstly, DPM is focused on protecting a significant number of different workloads, such as the latest versions of Exchange, SQL Server, SharePoint, and more specifically for this course, Hyper-V.   Many of these workloads can be protected up to every 15 minutes.</a:t>
            </a:r>
          </a:p>
          <a:p>
            <a:pPr eaLnBrk="1" hangingPunct="1"/>
            <a:endParaRPr lang="en-US" sz="1200" dirty="0">
              <a:solidFill>
                <a:schemeClr val="bg1"/>
              </a:solidFill>
              <a:latin typeface="Segoe"/>
            </a:endParaRPr>
          </a:p>
          <a:p>
            <a:pPr eaLnBrk="1" hangingPunct="1"/>
            <a:r>
              <a:rPr lang="en-US" sz="1200" dirty="0">
                <a:solidFill>
                  <a:schemeClr val="bg1"/>
                </a:solidFill>
                <a:latin typeface="Segoe"/>
              </a:rPr>
              <a:t>It can be time-consuming to manage multiple servers in Microsoft System Center Data Protection Manager. You must move from one server to another to perform various management and maintenance tasks. However, with System Center 2012 SP1 Data Protection Manager (DPM), you can manage all your DPM servers from a single location.</a:t>
            </a:r>
          </a:p>
          <a:p>
            <a:pPr eaLnBrk="1" hangingPunct="1"/>
            <a:r>
              <a:rPr lang="en-US" sz="1200" dirty="0">
                <a:solidFill>
                  <a:schemeClr val="bg1"/>
                </a:solidFill>
                <a:latin typeface="Segoe"/>
              </a:rPr>
              <a:t>After you have installed the Central Console on the Operations Manager server, and imported the DPM Management Pack, you can begin monitoring and managing your DPM servers centrally, from Operations Manager. You can track servers for DPM 2010, System Center 2012 DPM and System Center 2012 SP1 DPM in the Central Console.</a:t>
            </a:r>
          </a:p>
          <a:p>
            <a:pPr eaLnBrk="1" hangingPunct="1"/>
            <a:endParaRPr lang="en-US" sz="1200" dirty="0">
              <a:solidFill>
                <a:schemeClr val="bg1"/>
              </a:solidFill>
              <a:latin typeface="Segoe"/>
            </a:endParaRPr>
          </a:p>
          <a:p>
            <a:r>
              <a:rPr lang="en-US" dirty="0"/>
              <a:t>The important features of the Central Console are:</a:t>
            </a:r>
          </a:p>
          <a:p>
            <a:endParaRPr lang="en-US" dirty="0"/>
          </a:p>
          <a:p>
            <a:pPr marL="173336" indent="-173336">
              <a:buFont typeface="Arial" panose="020B0604020202020204" pitchFamily="34" charset="0"/>
              <a:buChar char="•"/>
            </a:pPr>
            <a:r>
              <a:rPr lang="en-US" dirty="0"/>
              <a:t>Centralized monitoring of DPM servers across different versions of DPM </a:t>
            </a:r>
          </a:p>
          <a:p>
            <a:pPr marL="173336" indent="-173336">
              <a:buFont typeface="Arial" panose="020B0604020202020204" pitchFamily="34" charset="0"/>
              <a:buChar char="•"/>
            </a:pPr>
            <a:r>
              <a:rPr lang="en-US" dirty="0"/>
              <a:t>Remote administration </a:t>
            </a:r>
          </a:p>
          <a:p>
            <a:pPr marL="173336" indent="-173336">
              <a:buFont typeface="Arial" panose="020B0604020202020204" pitchFamily="34" charset="0"/>
              <a:buChar char="•"/>
            </a:pPr>
            <a:r>
              <a:rPr lang="en-US" dirty="0"/>
              <a:t>Role-based access control </a:t>
            </a:r>
          </a:p>
          <a:p>
            <a:pPr marL="173336" indent="-173336">
              <a:buFont typeface="Arial" panose="020B0604020202020204" pitchFamily="34" charset="0"/>
              <a:buChar char="•"/>
            </a:pPr>
            <a:r>
              <a:rPr lang="en-US" dirty="0"/>
              <a:t>Remote recovery </a:t>
            </a:r>
          </a:p>
          <a:p>
            <a:pPr marL="173336" indent="-173336">
              <a:buFont typeface="Arial" panose="020B0604020202020204" pitchFamily="34" charset="0"/>
              <a:buChar char="•"/>
            </a:pPr>
            <a:r>
              <a:rPr lang="en-US" dirty="0"/>
              <a:t>Remote corrective actions </a:t>
            </a:r>
          </a:p>
          <a:p>
            <a:pPr marL="173336" indent="-173336">
              <a:buFont typeface="Arial" panose="020B0604020202020204" pitchFamily="34" charset="0"/>
              <a:buChar char="•"/>
            </a:pPr>
            <a:r>
              <a:rPr lang="en-US" dirty="0"/>
              <a:t>Service level agreement (SLA)-based alerting: Alerts are generated only when an SLA is broken </a:t>
            </a:r>
          </a:p>
          <a:p>
            <a:pPr marL="173336" indent="-173336">
              <a:buFont typeface="Arial" panose="020B0604020202020204" pitchFamily="34" charset="0"/>
              <a:buChar char="•"/>
            </a:pPr>
            <a:r>
              <a:rPr lang="en-US" dirty="0"/>
              <a:t>Alert consolidation </a:t>
            </a:r>
          </a:p>
          <a:p>
            <a:pPr marL="173336" indent="-173336">
              <a:buFont typeface="Arial" panose="020B0604020202020204" pitchFamily="34" charset="0"/>
              <a:buChar char="•"/>
            </a:pPr>
            <a:r>
              <a:rPr lang="en-US" dirty="0"/>
              <a:t>Support for scripting repetitive DPM jobs </a:t>
            </a:r>
          </a:p>
          <a:p>
            <a:endParaRPr lang="en-US" dirty="0"/>
          </a:p>
          <a:p>
            <a:r>
              <a:rPr lang="en-US" dirty="0"/>
              <a:t>When you use the centralized management solution, you can monitor all your DPM servers from a single location. In the Central Console, you can monitor the health of the various DPM resources like DPM server, protected computers, tape libraries, available disk space, and more. The Central Console also tracks the various tasks </a:t>
            </a:r>
            <a:r>
              <a:rPr lang="en-US" dirty="0" err="1"/>
              <a:t>inDPM</a:t>
            </a:r>
            <a:r>
              <a:rPr lang="en-US" dirty="0"/>
              <a:t>, like whether recovery points are being taken at the scheduled times, or whether a server is still on the network.</a:t>
            </a:r>
          </a:p>
          <a:p>
            <a:endParaRPr lang="en-US" dirty="0"/>
          </a:p>
          <a:p>
            <a:r>
              <a:rPr lang="en-US" dirty="0"/>
              <a:t>In terms of backup repositories, with System Center 2012 – Data Protection Manager (DPM) data protection, you can use disk-based storage, tape-based storage, or both.</a:t>
            </a:r>
          </a:p>
          <a:p>
            <a:r>
              <a:rPr lang="en-US" dirty="0"/>
              <a:t>Disk-based storage, also called D2D, for "disk-to-disk," is a type of backup in which data from one computer is stored on the hard disk of another computer. This contrasts with the more traditional method of backing up data from one computer to a storage media such as tape, also called D2T, for "disk-to-tape." For extra protection, the two methods can be combined in a disk-to-disk-to-tape (D2D2T) configuration that provides the rapid recovery benefits of disk-based storage in the short term and tape-based, archive storage for critical data in the long term.</a:t>
            </a:r>
          </a:p>
          <a:p>
            <a:endParaRPr lang="en-US" dirty="0"/>
          </a:p>
          <a:p>
            <a:r>
              <a:rPr lang="en-US" dirty="0"/>
              <a:t>One advantage of disk-based data protection is the potential time savings. Disk-based data protection requires none of the preparation time that tape-based protection does—locating the specific tape required for a job, loading the tape, positioning the tape to the correct starting point. The ease of using a disk encourages sending incremental data more frequently, which reduces the impact on the computer being protected and on network resources. </a:t>
            </a:r>
          </a:p>
          <a:p>
            <a:r>
              <a:rPr lang="en-US" dirty="0"/>
              <a:t>Data recovery with disk-based data protection is more reliable than that of tape-based systems. Disk drives typically have a much greater mean time between failure (MTBF) rating than tapes. </a:t>
            </a:r>
          </a:p>
          <a:p>
            <a:endParaRPr lang="en-US" dirty="0"/>
          </a:p>
          <a:p>
            <a:r>
              <a:rPr lang="en-US" dirty="0"/>
              <a:t>Recovery of data from disk is quicker and easier than recovery from tape. Recovering data from disk is a simple matter of browsing through previous versions of the data on the DPM server and copying selected versions directly to the protected computer. A typical file recovery from tape takes hours and can be costly, and administrators in a medium-size data center can usually expect to perform 10 to 20 or more of these recoveries each month. </a:t>
            </a:r>
          </a:p>
          <a:p>
            <a:endParaRPr lang="en-US" dirty="0"/>
          </a:p>
          <a:p>
            <a:r>
              <a:rPr lang="en-US" dirty="0"/>
              <a:t>Using DPM and disk-based data protection, data can be synchronized as frequently as every 15 minutes and maintained as long as 448 days </a:t>
            </a:r>
          </a:p>
          <a:p>
            <a:endParaRPr lang="en-US" dirty="0"/>
          </a:p>
          <a:p>
            <a:r>
              <a:rPr lang="en-US" dirty="0"/>
              <a:t>Magnetic tape and similar storage media offer an inexpensive and portable form of data protection that is particularly useful for long-term storage. </a:t>
            </a:r>
          </a:p>
          <a:p>
            <a:r>
              <a:rPr lang="en-US" dirty="0"/>
              <a:t>In DPM, you can back up data from a computer directly to tape (D2T). You can also back up data from the disk-based replica (D2D2T). The advantage of creating your long-term backup on tape from the disk-based replica is that the backup operation can occur at any time with no impact on the computer being protected. </a:t>
            </a:r>
          </a:p>
          <a:p>
            <a:endParaRPr lang="en-US" dirty="0"/>
          </a:p>
          <a:p>
            <a:r>
              <a:rPr lang="en-US" dirty="0"/>
              <a:t>Additionally, a thorough disaster recovery plan includes offsite storage of critical information—you want to be able to recover your organization's data, should your facility be damaged or destroyed. Tape is a popular and convenient medium for offsite storage. </a:t>
            </a:r>
          </a:p>
          <a:p>
            <a:endParaRPr lang="en-US" dirty="0"/>
          </a:p>
          <a:p>
            <a:r>
              <a:rPr lang="en-US" dirty="0"/>
              <a:t>Using DPM, data can be backed up to tape as frequently as daily for short-term protection, and it can be maintained as long as 99 years for long-term protection. </a:t>
            </a:r>
          </a:p>
          <a:p>
            <a:endParaRPr lang="en-US" dirty="0"/>
          </a:p>
          <a:p>
            <a:r>
              <a:rPr lang="en-US" dirty="0"/>
              <a:t>Apart from this, software solutions from DPM partners allow you to use removable media such as a USB hard drive in place of tape </a:t>
            </a:r>
          </a:p>
          <a:p>
            <a:endParaRPr lang="en-US" dirty="0"/>
          </a:p>
          <a:p>
            <a:r>
              <a:rPr lang="en-US" dirty="0"/>
              <a:t>With System Center 2012 SP1, DPM can backup data from the DPM server to an offsite storage that is managed by the Windows Azure Online Backup Service. </a:t>
            </a:r>
          </a:p>
          <a:p>
            <a:r>
              <a:rPr lang="en-US" dirty="0"/>
              <a:t>System Center customers can benefit from this functionality by signing up for the Windows Azure Online Backup service. Customers will need to download and install the Windows Azure Online Backup agent on the DPM server, which will be used to transfer the data between the DPM server(s) and Windows Azure Online Backup service. </a:t>
            </a:r>
          </a:p>
          <a:p>
            <a:r>
              <a:rPr lang="en-US" dirty="0"/>
              <a:t>With the new online backup capabilities in DPM customers will see the following benefits: </a:t>
            </a:r>
          </a:p>
          <a:p>
            <a:endParaRPr lang="en-US" dirty="0"/>
          </a:p>
          <a:p>
            <a:pPr marL="173336" indent="-173336">
              <a:buFont typeface="Arial" panose="020B0604020202020204" pitchFamily="34" charset="0"/>
              <a:buChar char="•"/>
            </a:pPr>
            <a:r>
              <a:rPr lang="en-US" dirty="0"/>
              <a:t>Reduced TCO: The Windows Azure Online Backup service can help to reduce the total cost of ownership (TCO) for customers by providing scalability, elasticity, and simplified storage management.</a:t>
            </a:r>
          </a:p>
          <a:p>
            <a:pPr marL="173336" indent="-173336">
              <a:buFont typeface="Arial" panose="020B0604020202020204" pitchFamily="34" charset="0"/>
              <a:buChar char="•"/>
            </a:pPr>
            <a:r>
              <a:rPr lang="en-US" dirty="0"/>
              <a:t>Peace of mind: The Windows Azure Online Backup service provides a reliable, secure, and a robust offsite backup and restore solution that is highly available. </a:t>
            </a:r>
          </a:p>
          <a:p>
            <a:pPr marL="173336" indent="-173336">
              <a:buFont typeface="Arial" panose="020B0604020202020204" pitchFamily="34" charset="0"/>
              <a:buChar char="•"/>
            </a:pPr>
            <a:r>
              <a:rPr lang="en-US" dirty="0"/>
              <a:t>Simplicity: The Windows Azure Online Backup workflows are seamlessly integrated into the existing DPM backup, recovery and monitoring workflows </a:t>
            </a:r>
          </a:p>
          <a:p>
            <a:pPr marL="173336" indent="-173336">
              <a:buFont typeface="Arial" panose="020B0604020202020204" pitchFamily="34" charset="0"/>
              <a:buChar char="•"/>
            </a:pPr>
            <a:endParaRPr lang="en-US" dirty="0"/>
          </a:p>
          <a:p>
            <a:r>
              <a:rPr lang="en-US" dirty="0"/>
              <a:t>The following scenarios are supported when protecting data using Windows Azure Online Backup. </a:t>
            </a:r>
          </a:p>
          <a:p>
            <a:endParaRPr lang="en-US" dirty="0"/>
          </a:p>
          <a:p>
            <a:r>
              <a:rPr lang="en-US" dirty="0"/>
              <a:t>DPM server must be on Windows Server 2012. </a:t>
            </a:r>
          </a:p>
          <a:p>
            <a:pPr marL="173336" indent="-173336">
              <a:buFont typeface="Arial" panose="020B0604020202020204" pitchFamily="34" charset="0"/>
              <a:buChar char="•"/>
            </a:pPr>
            <a:r>
              <a:rPr lang="en-US" dirty="0"/>
              <a:t>Protection for file system </a:t>
            </a:r>
          </a:p>
          <a:p>
            <a:pPr marL="173336" indent="-173336">
              <a:buFont typeface="Arial" panose="020B0604020202020204" pitchFamily="34" charset="0"/>
              <a:buChar char="•"/>
            </a:pPr>
            <a:r>
              <a:rPr lang="en-US" dirty="0"/>
              <a:t>Protection for virtual machines </a:t>
            </a:r>
          </a:p>
          <a:p>
            <a:pPr marL="173336" indent="-173336">
              <a:buFont typeface="Arial" panose="020B0604020202020204" pitchFamily="34" charset="0"/>
              <a:buChar char="•"/>
            </a:pPr>
            <a:r>
              <a:rPr lang="en-US" dirty="0"/>
              <a:t>Protection for SQL Server databases </a:t>
            </a:r>
          </a:p>
          <a:p>
            <a:pPr marL="388660" lvl="1" indent="-173336"/>
            <a:r>
              <a:rPr lang="en-US" dirty="0"/>
              <a:t>Supported file types </a:t>
            </a:r>
          </a:p>
          <a:p>
            <a:pPr marL="388660" lvl="1" indent="-173336"/>
            <a:r>
              <a:rPr lang="en-US" dirty="0"/>
              <a:t>Encrypted (Full backups only) </a:t>
            </a:r>
          </a:p>
          <a:p>
            <a:pPr marL="388660" lvl="1" indent="-173336"/>
            <a:r>
              <a:rPr lang="en-US" dirty="0"/>
              <a:t>Compressed (Incremental backups supported) </a:t>
            </a:r>
          </a:p>
          <a:p>
            <a:pPr marL="388660" lvl="1" indent="-173336"/>
            <a:r>
              <a:rPr lang="en-US" dirty="0"/>
              <a:t>Sparse (Incremental backups supported. </a:t>
            </a:r>
          </a:p>
          <a:p>
            <a:pPr marL="388660" lvl="1" indent="-173336"/>
            <a:r>
              <a:rPr lang="en-US" dirty="0"/>
              <a:t>Compressed and sparse (Treated as Sparse)</a:t>
            </a:r>
          </a:p>
          <a:p>
            <a:pPr marL="388660" lvl="1" indent="-173336"/>
            <a:endParaRPr lang="en-US" dirty="0"/>
          </a:p>
          <a:p>
            <a:r>
              <a:rPr lang="en-US" dirty="0"/>
              <a:t>Finally, System Center 2012 – Data Protection Manager (DPM) enables you to protect your data sources on a secondary DPM server, preferably at a remote location, as a backup to your primary DPM server for disaster recovery. A disaster can take the following forms: </a:t>
            </a:r>
          </a:p>
          <a:p>
            <a:endParaRPr lang="en-US" dirty="0"/>
          </a:p>
          <a:p>
            <a:pPr marL="173336" indent="-173336">
              <a:buFont typeface="Arial" panose="020B0604020202020204" pitchFamily="34" charset="0"/>
              <a:buChar char="•"/>
            </a:pPr>
            <a:r>
              <a:rPr lang="en-US" dirty="0"/>
              <a:t>The primary DPM server and the protected computers are lost. </a:t>
            </a:r>
          </a:p>
          <a:p>
            <a:pPr marL="173336" indent="-173336">
              <a:buFont typeface="Arial" panose="020B0604020202020204" pitchFamily="34" charset="0"/>
              <a:buChar char="•"/>
            </a:pPr>
            <a:r>
              <a:rPr lang="en-US" dirty="0"/>
              <a:t>Only the primary DPM server is lost.</a:t>
            </a:r>
          </a:p>
          <a:p>
            <a:endParaRPr lang="en-US" dirty="0"/>
          </a:p>
          <a:p>
            <a:r>
              <a:rPr lang="en-US" dirty="0"/>
              <a:t>In the first case, having a secondary DPM server in a remote location enables you to recover your protected computers quickly. In the second case, you can switch protection so that the secondary DPM server takes over as the primary DPM server for the protected computers until another computer can be set up as the primary DPM server.</a:t>
            </a:r>
          </a:p>
          <a:p>
            <a:endParaRPr lang="en-US" dirty="0"/>
          </a:p>
          <a:p>
            <a:r>
              <a:rPr lang="en-US" dirty="0"/>
              <a:t>So, how does DPM protect virtual machines?</a:t>
            </a:r>
          </a:p>
          <a:p>
            <a:endParaRPr lang="en-US" dirty="0"/>
          </a:p>
          <a:p>
            <a:r>
              <a:rPr lang="en-US" dirty="0"/>
              <a:t>Firstly, DPM utilizes a capability known as Express Full Backups. An express full backup is a type of synchronization in which the protection agent transfers a snapshot of all blocks that have changed since the previous express full backup (also since the most recent consistency check performed or the initial replica creation for the first express full backup) and updates the replica to include the changed blocks. The impact of an express full backup operation on performance and time is expected to be less than the impact of a full backup because System Center 2012 – Data Protection Manager (DPM) transfers only the blocks changed since the last express full backup.</a:t>
            </a:r>
          </a:p>
          <a:p>
            <a:endParaRPr lang="en-US" dirty="0"/>
          </a:p>
          <a:p>
            <a:r>
              <a:rPr lang="en-US" dirty="0"/>
              <a:t>The express full backup uses DPM filter technology to identify the changed blocks instead of requiring DPM to read all the data or use checksums. This reduces the performance load on the protected computer significantly.</a:t>
            </a:r>
          </a:p>
          <a:p>
            <a:endParaRPr lang="en-US" dirty="0"/>
          </a:p>
          <a:p>
            <a:r>
              <a:rPr lang="en-US" dirty="0"/>
              <a:t>This process is now cluster aware, and integrates deeply with Cluster Shared Volumes, meaning backups can be performed in parallel, and when compared with protecting Virtual Machines on prior versions of Cluster Shared Volumes, the process has been accelerated so much that performance has increased by 900%.</a:t>
            </a:r>
          </a:p>
          <a:p>
            <a:endParaRPr lang="en-US" dirty="0"/>
          </a:p>
          <a:p>
            <a:r>
              <a:rPr lang="en-US" dirty="0"/>
              <a:t>Scalability &amp; performance of DPM have both been optimized, with supported limits being increased for DPM to support up to 800 virtual machines from a single DPM server, and in addition, DPM now supports the exclusion of page files from backups.  This gives you the benefit of reduced storage requirement and improvement in backup performance.</a:t>
            </a:r>
          </a:p>
          <a:p>
            <a:endParaRPr lang="en-US" dirty="0"/>
          </a:p>
          <a:p>
            <a:r>
              <a:rPr lang="en-US" dirty="0"/>
              <a:t>Finally, with Windows Server 2012 supporting SMB shares for Hyper-V virtual machines, DPM also has awareness of this and will continue to protect your virtual machines that are stored on the remote SMB shares.</a:t>
            </a:r>
          </a:p>
          <a:p>
            <a:endParaRPr lang="en-US" dirty="0"/>
          </a:p>
          <a:p>
            <a:r>
              <a:rPr lang="en-US" dirty="0"/>
              <a:t>Windows Server 2012 supports various scenarios for Hyper-V Live Migration, such as inter-cluster migration, intra-cluster migration, migration from stand-alone to clustered computers, migration from clustered to stand-alone computers, and migration between stand-alone computers. DPM supports protection for all these scenarios even when they use remote SMB shares. DPM communicates to the Virtual Machine Manager (VMM) server to keep track of the computer on which the virtual machine is when the backup is to be performed.</a:t>
            </a:r>
          </a:p>
          <a:p>
            <a:endParaRPr lang="en-US" dirty="0"/>
          </a:p>
          <a:p>
            <a:r>
              <a:rPr lang="en-US" dirty="0"/>
              <a:t>DPM will continue to do express full backup for all virtual machine Live Migrations with no storage migration</a:t>
            </a:r>
          </a:p>
          <a:p>
            <a:endParaRPr lang="en-US" dirty="0"/>
          </a:p>
          <a:p>
            <a:r>
              <a:rPr lang="en-US" dirty="0"/>
              <a:t>Finally, as discussed earlier, Customers can utilize DPM and Windows Azure to provide offsite, long-term storage for data.</a:t>
            </a:r>
          </a:p>
          <a:p>
            <a:endParaRPr lang="en-US" dirty="0"/>
          </a:p>
          <a:p>
            <a:r>
              <a:rPr lang="en-US" dirty="0"/>
              <a:t>With System Center 2012 SP1, DPM can backup data from the DPM server to an offsite storage that is managed by the Windows Azure Online Backup Service. </a:t>
            </a:r>
          </a:p>
          <a:p>
            <a:r>
              <a:rPr lang="en-US" dirty="0"/>
              <a:t>System Center customers can benefit from this functionality by signing up for the Windows Azure Online Backup service. Customers will need to download and install the Windows Azure Online Backup agent on the DPM server, which will be used to transfer the VM data between the DPM server(s) and Windows Azure Online Backup service. </a:t>
            </a:r>
          </a:p>
          <a:p>
            <a:r>
              <a:rPr lang="en-US" dirty="0"/>
              <a:t>With the new online backup capabilities in DPM customers will see the following benefits: </a:t>
            </a:r>
          </a:p>
          <a:p>
            <a:endParaRPr lang="en-US" dirty="0"/>
          </a:p>
          <a:p>
            <a:pPr marL="173336" indent="-173336">
              <a:buFont typeface="Arial" panose="020B0604020202020204" pitchFamily="34" charset="0"/>
              <a:buChar char="•"/>
            </a:pPr>
            <a:r>
              <a:rPr lang="en-US" dirty="0"/>
              <a:t>Reduced TCO: The Windows Azure Online Backup service can help to reduce the total cost of ownership (TCO) for customers by providing scalability, elasticity, and simplified storage management.</a:t>
            </a:r>
          </a:p>
          <a:p>
            <a:pPr marL="173336" indent="-173336">
              <a:buFont typeface="Arial" panose="020B0604020202020204" pitchFamily="34" charset="0"/>
              <a:buChar char="•"/>
            </a:pPr>
            <a:r>
              <a:rPr lang="en-US" dirty="0"/>
              <a:t>Peace of mind: The Windows Azure Online Backup service provides a reliable, secure, and a robust offsite backup and restore solution that is highly available. </a:t>
            </a:r>
          </a:p>
          <a:p>
            <a:pPr marL="173336" indent="-173336">
              <a:buFont typeface="Arial" panose="020B0604020202020204" pitchFamily="34" charset="0"/>
              <a:buChar char="•"/>
            </a:pPr>
            <a:r>
              <a:rPr lang="en-US" dirty="0"/>
              <a:t>Simplicity: The Windows Azure Online Backup workflows are seamlessly integrated into the existing DPM backup, recovery and monitoring workflows </a:t>
            </a:r>
          </a:p>
          <a:p>
            <a:endParaRPr lang="en-US" dirty="0"/>
          </a:p>
          <a:p>
            <a:r>
              <a:rPr lang="en-US" dirty="0"/>
              <a:t>So we’ve heard quite a bit about DPM, but let’s take a look at it in more detail through a demo.</a:t>
            </a:r>
          </a:p>
          <a:p>
            <a:endParaRPr lang="en-US" dirty="0"/>
          </a:p>
          <a:p>
            <a:r>
              <a:rPr lang="en-US" b="1" dirty="0"/>
              <a:t>&lt;next slide&gt;</a:t>
            </a:r>
          </a:p>
        </p:txBody>
      </p:sp>
      <p:sp>
        <p:nvSpPr>
          <p:cNvPr id="4" name="Slide Number Placeholder 3"/>
          <p:cNvSpPr>
            <a:spLocks noGrp="1"/>
          </p:cNvSpPr>
          <p:nvPr>
            <p:ph type="sldNum" sz="quarter" idx="10"/>
          </p:nvPr>
        </p:nvSpPr>
        <p:spPr/>
        <p:txBody>
          <a:bodyPr/>
          <a:lstStyle/>
          <a:p>
            <a:fld id="{A8DA5731-E79A-47A4-A38A-C5C1399103CB}" type="slidenum">
              <a:rPr lang="en-US" smtClean="0">
                <a:solidFill>
                  <a:prstClr val="black"/>
                </a:solidFill>
              </a:rPr>
              <a:pPr/>
              <a:t>66</a:t>
            </a:fld>
            <a:endParaRPr lang="en-US">
              <a:solidFill>
                <a:prstClr val="black"/>
              </a:solidFill>
            </a:endParaRPr>
          </a:p>
        </p:txBody>
      </p:sp>
    </p:spTree>
    <p:extLst>
      <p:ext uri="{BB962C8B-B14F-4D97-AF65-F5344CB8AC3E}">
        <p14:creationId xmlns:p14="http://schemas.microsoft.com/office/powerpoint/2010/main" val="12363019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System Center 2012 R2 provides centralized protection against data loss and corruption through Data Protection Manager.  DPM provides granular protection for Windows Server, along with a number of other Microsoft workloads, such as Exchange, SQL, SharePoint and Hyper-V.</a:t>
            </a:r>
          </a:p>
          <a:p>
            <a:endParaRPr lang="en-US" baseline="0" dirty="0" smtClean="0"/>
          </a:p>
          <a:p>
            <a:r>
              <a:rPr lang="en-US" baseline="0" dirty="0" smtClean="0"/>
              <a:t>Firstly, the administrator defines a protection group. </a:t>
            </a:r>
            <a:r>
              <a:rPr lang="en-US" dirty="0" smtClean="0">
                <a:effectLst/>
              </a:rPr>
              <a:t>A </a:t>
            </a:r>
            <a:r>
              <a:rPr lang="en-US" i="1" dirty="0" smtClean="0">
                <a:effectLst/>
              </a:rPr>
              <a:t>protection group</a:t>
            </a:r>
            <a:r>
              <a:rPr lang="en-US" dirty="0" smtClean="0">
                <a:effectLst/>
              </a:rPr>
              <a:t> is a collection of data sources, such as volumes, shares, or Exchange Server storage groups, which have a common protection configuration. Data sources within a protection group are referred to as </a:t>
            </a:r>
            <a:r>
              <a:rPr lang="en-US" i="1" dirty="0" smtClean="0">
                <a:effectLst/>
              </a:rPr>
              <a:t>protection group members</a:t>
            </a:r>
            <a:r>
              <a:rPr lang="en-US" dirty="0" smtClean="0">
                <a:effectLst/>
              </a:rPr>
              <a:t> or simply members. The protection group configuration encapsulates the data backup targets (disk or tape), the protection schedule that specifies how often to synchronize the replica with the live data on the protected computer, and when to create recovery points of the replica and the performance options that you want to enable such as on-the-wire compression and daily consistency checks.</a:t>
            </a:r>
          </a:p>
          <a:p>
            <a:endParaRPr lang="en-US" dirty="0" smtClean="0">
              <a:effectLst/>
            </a:endParaRPr>
          </a:p>
          <a:p>
            <a:r>
              <a:rPr lang="en-US" dirty="0" smtClean="0">
                <a:effectLst/>
              </a:rPr>
              <a:t>Some of the factors you should consider when deciding how to organize your data into protection groups are the business requirements of your organization, network performance, and the characteristics of the data. Consider, for example, how often the data changes, how rapidly the data size increases, and how critical it is to be able to recover a very recent copy of lost data. You might also want to consider how frequently you need to back up the data to tape, which data needs to be encrypted or compressed, and the number of backup copies you need available. In most cases, you will want to group data with similar characteristics together.</a:t>
            </a:r>
            <a:endParaRPr lang="en-US" baseline="0" dirty="0" smtClean="0"/>
          </a:p>
          <a:p>
            <a:endParaRPr lang="en-US" baseline="0" dirty="0" smtClean="0"/>
          </a:p>
          <a:p>
            <a:r>
              <a:rPr lang="en-US" baseline="0" dirty="0" smtClean="0"/>
              <a:t>From a Windows Server perspective, DPM protects key elements of the Windows Server OS itself, such as the System State. </a:t>
            </a:r>
            <a:r>
              <a:rPr lang="en-US" dirty="0" smtClean="0">
                <a:effectLst/>
              </a:rPr>
              <a:t>System state is a collection of system-specific data maintained by the operating system that must be backed up as a unit. It is not a backup of the entire system. The backup of a computer's system state can be used when you need to return the computer to a known state, such as after an installation that puts the computer in an undesirable state.</a:t>
            </a:r>
          </a:p>
          <a:p>
            <a:endParaRPr lang="en-US" dirty="0" smtClean="0">
              <a:effectLst/>
            </a:endParaRPr>
          </a:p>
          <a:p>
            <a:r>
              <a:rPr lang="en-US" dirty="0" smtClean="0">
                <a:effectLst/>
              </a:rPr>
              <a:t>System State is protected with specific information</a:t>
            </a:r>
            <a:r>
              <a:rPr lang="en-US" baseline="0" dirty="0" smtClean="0">
                <a:effectLst/>
              </a:rPr>
              <a:t> depending on the roles installed on the target server.  Member Servers, Domain Controllers, Certificate Servers, and Clustered Servers will all have unique information or metadata protected as part of the System State backup.  In addition, folders, file shares and full volumes can be protected on target Windows Servers.</a:t>
            </a:r>
          </a:p>
          <a:p>
            <a:endParaRPr lang="en-US" baseline="0" dirty="0" smtClean="0">
              <a:effectLst/>
            </a:endParaRPr>
          </a:p>
          <a:p>
            <a:r>
              <a:rPr lang="en-US" baseline="0" dirty="0" smtClean="0">
                <a:effectLst/>
              </a:rPr>
              <a:t>DPM also provides support for Bare Metal Recovery of servers</a:t>
            </a:r>
            <a:r>
              <a:rPr lang="en-US" dirty="0" smtClean="0">
                <a:effectLst/>
              </a:rPr>
              <a:t>. </a:t>
            </a:r>
            <a:r>
              <a:rPr lang="en-US" i="1" dirty="0" smtClean="0">
                <a:effectLst/>
              </a:rPr>
              <a:t>Bare metal recovery</a:t>
            </a:r>
            <a:r>
              <a:rPr lang="en-US" dirty="0" smtClean="0">
                <a:effectLst/>
              </a:rPr>
              <a:t> is the process of rebuilding a computer after a catastrophic failure. DPM backs up the system volume and master boot record by copying the entire volume and using VSS writers to ensure that all applications are in a consistent state for the copy.</a:t>
            </a:r>
          </a:p>
          <a:p>
            <a:r>
              <a:rPr lang="en-US" dirty="0" smtClean="0">
                <a:effectLst/>
              </a:rPr>
              <a:t>DPM protects your systems by periodically recording snapshots of your servers and workstations. These snapshots, called recovery points, enable DPM to repair or roll back systems to previous stable states, even if the systems have become unbootable.</a:t>
            </a:r>
          </a:p>
          <a:p>
            <a:endParaRPr lang="en-US" dirty="0" smtClean="0">
              <a:effectLst/>
            </a:endParaRPr>
          </a:p>
          <a:p>
            <a:r>
              <a:rPr lang="en-US" dirty="0" smtClean="0">
                <a:effectLst/>
              </a:rPr>
              <a:t>DPM supports not only protecting data for short term retention to disk, but also longer term retention to tape, and with the integration with Microsoft Azure Backup, now to the cloud.</a:t>
            </a:r>
            <a:r>
              <a:rPr lang="en-US" baseline="0" dirty="0" smtClean="0">
                <a:effectLst/>
              </a:rPr>
              <a:t>  Should data loss on production systems occur, DPM can quickly and easily recover the data, down to the individual document, even from Microsoft Azure.</a:t>
            </a:r>
            <a:endParaRPr lang="en-US" dirty="0" smtClean="0">
              <a:effectLst/>
            </a:endParaRPr>
          </a:p>
        </p:txBody>
      </p:sp>
      <p:sp>
        <p:nvSpPr>
          <p:cNvPr id="4" name="Header Placeholder 3"/>
          <p:cNvSpPr>
            <a:spLocks noGrp="1"/>
          </p:cNvSpPr>
          <p:nvPr>
            <p:ph type="hdr" sz="quarter" idx="10"/>
          </p:nvPr>
        </p:nvSpPr>
        <p:spPr/>
        <p:txBody>
          <a:bodyPr/>
          <a:lstStyle/>
          <a:p>
            <a:r>
              <a:rPr lang="en-US" dirty="0" smtClean="0">
                <a:solidFill>
                  <a:prstClr val="black"/>
                </a:solidFill>
              </a:rPr>
              <a:t>Windows Server Management Marketing</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84F511B-4E65-4EA6-8ACB-3C3110A60BCA}" type="datetime1">
              <a:rPr lang="en-US" smtClean="0">
                <a:solidFill>
                  <a:prstClr val="black"/>
                </a:solidFill>
              </a:rPr>
              <a:pPr/>
              <a:t>8/27/2015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67</a:t>
            </a:fld>
            <a:endParaRPr lang="en-US" dirty="0">
              <a:solidFill>
                <a:prstClr val="black"/>
              </a:solidFill>
            </a:endParaRPr>
          </a:p>
        </p:txBody>
      </p:sp>
    </p:spTree>
    <p:extLst>
      <p:ext uri="{BB962C8B-B14F-4D97-AF65-F5344CB8AC3E}">
        <p14:creationId xmlns:p14="http://schemas.microsoft.com/office/powerpoint/2010/main" val="2228733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E09508-54A3-4F70-9339-01BE4305D85C}" type="slidenum">
              <a:rPr lang="en-US" altLang="en-US"/>
              <a:pPr/>
              <a:t>6</a:t>
            </a:fld>
            <a:endParaRPr lang="en-US" altLang="en-US"/>
          </a:p>
        </p:txBody>
      </p:sp>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p:txBody>
          <a:bodyPr/>
          <a:lstStyle/>
          <a:p>
            <a:r>
              <a:rPr lang="en-US" altLang="en-US"/>
              <a:t>Define disaster as a crisis </a:t>
            </a:r>
          </a:p>
        </p:txBody>
      </p:sp>
    </p:spTree>
    <p:extLst>
      <p:ext uri="{BB962C8B-B14F-4D97-AF65-F5344CB8AC3E}">
        <p14:creationId xmlns:p14="http://schemas.microsoft.com/office/powerpoint/2010/main" val="14346737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System Center 2012 Service Pack 1 and subsequently, R2, provide a number of new features to improve the DPM backup experience of servers that run Hyper-V and host virtual machines:</a:t>
            </a:r>
          </a:p>
          <a:p>
            <a:endParaRPr lang="en-US" b="1" dirty="0" smtClean="0">
              <a:effectLst/>
            </a:endParaRPr>
          </a:p>
          <a:p>
            <a:r>
              <a:rPr lang="en-US" b="1" dirty="0" smtClean="0">
                <a:effectLst/>
              </a:rPr>
              <a:t>Flexible Configurations</a:t>
            </a:r>
          </a:p>
          <a:p>
            <a:r>
              <a:rPr lang="en-US" b="0" dirty="0" smtClean="0">
                <a:effectLst/>
              </a:rPr>
              <a:t>Improvements for backup of virtual machines by using Cluster Shared Volume (CSV) storage:</a:t>
            </a:r>
            <a:r>
              <a:rPr lang="en-US" dirty="0" smtClean="0">
                <a:effectLst/>
              </a:rPr>
              <a:t/>
            </a:r>
            <a:br>
              <a:rPr lang="en-US" dirty="0" smtClean="0">
                <a:effectLst/>
              </a:rPr>
            </a:br>
            <a:endParaRPr lang="en-US" dirty="0" smtClean="0">
              <a:effectLst/>
            </a:endParaRPr>
          </a:p>
          <a:p>
            <a:pPr marL="173336" indent="-173336">
              <a:buFont typeface="Arial" panose="020B0604020202020204" pitchFamily="34" charset="0"/>
              <a:buChar char="•"/>
            </a:pPr>
            <a:r>
              <a:rPr lang="en-US" dirty="0" smtClean="0">
                <a:effectLst/>
              </a:rPr>
              <a:t>Support for Cluster Shared Volumes (CSV) 2.0 that results in a 90 percent improvement in the performance by extending the express full backup to CSV clusters and improved cluster query performance.</a:t>
            </a:r>
          </a:p>
          <a:p>
            <a:pPr marL="173336" indent="-173336">
              <a:buFont typeface="Arial" panose="020B0604020202020204" pitchFamily="34" charset="0"/>
              <a:buChar char="•"/>
            </a:pPr>
            <a:r>
              <a:rPr lang="en-US" dirty="0" smtClean="0">
                <a:effectLst/>
              </a:rPr>
              <a:t>Parallel backups are supported. This feature eliminates the requirement to disable parallel backup and serialize the guests on multiple CSVs.</a:t>
            </a:r>
          </a:p>
          <a:p>
            <a:pPr marL="173336" indent="-173336">
              <a:buFont typeface="Arial" panose="020B0604020202020204" pitchFamily="34" charset="0"/>
              <a:buChar char="•"/>
            </a:pPr>
            <a:r>
              <a:rPr lang="en-US" dirty="0" smtClean="0">
                <a:effectLst/>
              </a:rPr>
              <a:t>No performance difference between backups from CSV owner and non-owner nodes.</a:t>
            </a:r>
          </a:p>
          <a:p>
            <a:pPr marL="173336" indent="-173336">
              <a:buFont typeface="Arial" panose="020B0604020202020204" pitchFamily="34" charset="0"/>
              <a:buChar char="•"/>
            </a:pPr>
            <a:endParaRPr lang="en-US" dirty="0" smtClean="0">
              <a:effectLst/>
            </a:endParaRPr>
          </a:p>
          <a:p>
            <a:r>
              <a:rPr lang="en-US" b="0" dirty="0" smtClean="0">
                <a:effectLst/>
              </a:rPr>
              <a:t>Improvements for backup of virtual machines by using SMB 3.0 storage</a:t>
            </a:r>
            <a:r>
              <a:rPr lang="en-US" dirty="0" smtClean="0">
                <a:effectLst/>
              </a:rPr>
              <a:t>—Windows Server 2012</a:t>
            </a:r>
            <a:r>
              <a:rPr lang="en-US" baseline="0" dirty="0" smtClean="0">
                <a:effectLst/>
              </a:rPr>
              <a:t> and R2</a:t>
            </a:r>
            <a:r>
              <a:rPr lang="en-US" dirty="0" smtClean="0">
                <a:effectLst/>
              </a:rPr>
              <a:t> supports the use of server message block (SMB) 3.0 file shares as remote storage, which allows Hyper-V to store configuration files, virtual hard disk (VHD) files, and snapshots on SMB file shares. SMB support provides the following benefits for DPM backup:</a:t>
            </a:r>
            <a:br>
              <a:rPr lang="en-US" dirty="0" smtClean="0">
                <a:effectLst/>
              </a:rPr>
            </a:br>
            <a:endParaRPr lang="en-US" dirty="0" smtClean="0">
              <a:effectLst/>
            </a:endParaRPr>
          </a:p>
          <a:p>
            <a:pPr lvl="1"/>
            <a:r>
              <a:rPr lang="en-US" dirty="0" smtClean="0">
                <a:effectLst/>
              </a:rPr>
              <a:t>More efficient express full backups.</a:t>
            </a:r>
          </a:p>
          <a:p>
            <a:pPr lvl="1"/>
            <a:r>
              <a:rPr lang="en-US" dirty="0" smtClean="0">
                <a:effectLst/>
              </a:rPr>
              <a:t>Continued protection even after live migration.</a:t>
            </a:r>
          </a:p>
          <a:p>
            <a:pPr lvl="1"/>
            <a:r>
              <a:rPr lang="en-US" dirty="0" smtClean="0">
                <a:effectLst/>
              </a:rPr>
              <a:t>Support for SMB shares on a stand-alone file server or on a cluster of file servers.</a:t>
            </a:r>
            <a:br>
              <a:rPr lang="en-US" dirty="0" smtClean="0">
                <a:effectLst/>
              </a:rPr>
            </a:br>
            <a:endParaRPr lang="en-US" dirty="0" smtClean="0">
              <a:effectLst/>
            </a:endParaRPr>
          </a:p>
          <a:p>
            <a:r>
              <a:rPr lang="en-US" b="1" dirty="0" smtClean="0">
                <a:effectLst/>
              </a:rPr>
              <a:t>Improvements in Scalability</a:t>
            </a:r>
            <a:r>
              <a:rPr lang="en-US" dirty="0" smtClean="0">
                <a:effectLst/>
              </a:rPr>
              <a:t>:</a:t>
            </a:r>
            <a:br>
              <a:rPr lang="en-US" dirty="0" smtClean="0">
                <a:effectLst/>
              </a:rPr>
            </a:br>
            <a:endParaRPr lang="en-US" dirty="0" smtClean="0">
              <a:effectLst/>
            </a:endParaRPr>
          </a:p>
          <a:p>
            <a:r>
              <a:rPr lang="en-US" sz="700" dirty="0"/>
              <a:t>Scalability &amp; performance of DPM have both been optimized, with supported limits being increased for DPM to support up to 800 virtual machines from a single DPM server (each 100GB in size), and in addition, DPM now supports the exclusion of page files from backups.  This gives you the benefit of reduced storage requirement and improvement in backup performance.</a:t>
            </a:r>
          </a:p>
          <a:p>
            <a:endParaRPr lang="en-US" dirty="0" smtClean="0">
              <a:effectLst/>
            </a:endParaRPr>
          </a:p>
          <a:p>
            <a:r>
              <a:rPr lang="en-US" b="1" dirty="0" smtClean="0">
                <a:effectLst/>
              </a:rPr>
              <a:t>Hyper-V VSS Integration</a:t>
            </a:r>
          </a:p>
          <a:p>
            <a:r>
              <a:rPr lang="en-US" dirty="0" smtClean="0">
                <a:effectLst/>
              </a:rPr>
              <a:t>DPM works seamlessly with Hyper-V VSS writer to ensure that consistent versions of virtual machines are captured and protected without affecting virtual machine access. The ability to back up open files is critical for business continuity, and Volume Shadow Copy Services (VSS) is a technology that creates frozen copies of open files. It ensures that virtual machines do not have to be put into hibernation or be shut down before a consistent backup can be made. VSS, DPM, and Hyper-V interact as follows:</a:t>
            </a:r>
          </a:p>
          <a:p>
            <a:r>
              <a:rPr lang="en-US" dirty="0" smtClean="0">
                <a:effectLst/>
              </a:rPr>
              <a:t>The DPM block-based synchronization engine makes an initial copy of the protected virtual machine and ensures that the copy of the virtual machine is complete and consistent. </a:t>
            </a:r>
            <a:br>
              <a:rPr lang="en-US" dirty="0" smtClean="0">
                <a:effectLst/>
              </a:rPr>
            </a:br>
            <a:endParaRPr lang="en-US" dirty="0" smtClean="0">
              <a:effectLst/>
            </a:endParaRPr>
          </a:p>
          <a:p>
            <a:r>
              <a:rPr lang="en-US" dirty="0" smtClean="0">
                <a:effectLst/>
              </a:rPr>
              <a:t>After the initial copy is made and verified, DPM captures backups by using the Hyper-V VSS writer. The VSS writer provides a data-consistent set of disk blocks that are synchronized with the DPM server. This approach provides the benefit of a "full backup" with the DPM server while it minimizes the amount of backup data that have to be transferred across the network.</a:t>
            </a:r>
            <a:br>
              <a:rPr lang="en-US" dirty="0" smtClean="0">
                <a:effectLst/>
              </a:rPr>
            </a:br>
            <a:endParaRPr lang="en-US" dirty="0" smtClean="0">
              <a:effectLst/>
            </a:endParaRPr>
          </a:p>
          <a:p>
            <a:r>
              <a:rPr lang="en-US" dirty="0" smtClean="0">
                <a:effectLst/>
              </a:rPr>
              <a:t>The DPM protection agent on a server that is running Hyper-V uses the existing Hyper-V APIs to determine whether a protected virtual machine also supports VSS.</a:t>
            </a:r>
            <a:br>
              <a:rPr lang="en-US" dirty="0" smtClean="0">
                <a:effectLst/>
              </a:rPr>
            </a:br>
            <a:endParaRPr lang="en-US" dirty="0" smtClean="0">
              <a:effectLst/>
            </a:endParaRPr>
          </a:p>
          <a:p>
            <a:pPr lvl="1"/>
            <a:r>
              <a:rPr lang="en-US" dirty="0" smtClean="0">
                <a:effectLst/>
              </a:rPr>
              <a:t>If a virtual machine is running guest operating systems beginning with Windows Server 2003, and has the Hyper-V integration services component installed, then the Hyper-V VSS writer recursively forwards the VSS request through to all VSS-aware processes on the virtual machine. This operation occurs without the DPM protection agent being installed on the virtual machine. This recursive VSS request allows the Hyper-V VSS writer to ensure that disk write operations are synchronized so that a VSS snapshot is captured without the loss of data.</a:t>
            </a:r>
          </a:p>
          <a:p>
            <a:pPr lvl="1"/>
            <a:r>
              <a:rPr lang="en-US" dirty="0" smtClean="0">
                <a:effectLst/>
              </a:rPr>
              <a:t>The Hyper-V integration services component invokes the Hyper-V VSS writer in Volume Shadow Copy Services (VSS) on virtual machines to ensure that their application data is in a consistent state.</a:t>
            </a:r>
          </a:p>
          <a:p>
            <a:pPr lvl="1"/>
            <a:r>
              <a:rPr lang="en-US" dirty="0" smtClean="0">
                <a:effectLst/>
              </a:rPr>
              <a:t>If the virtual machine does not support VSS, then DPM automatically uses the Hyper-V APIs to pause the virtual machine before they capture data files.</a:t>
            </a:r>
            <a:br>
              <a:rPr lang="en-US" dirty="0" smtClean="0">
                <a:effectLst/>
              </a:rPr>
            </a:br>
            <a:endParaRPr lang="en-US" dirty="0" smtClean="0">
              <a:effectLst/>
            </a:endParaRPr>
          </a:p>
          <a:p>
            <a:r>
              <a:rPr lang="en-US" dirty="0" smtClean="0">
                <a:effectLst/>
              </a:rPr>
              <a:t>After the initial baseline copy of the virtual machine synchronizes with the DPM server, all changes that are made to the virtual machine resources are captured in a new recovery point. The recovery point represents the consistent state of the virtual machine at a specific time. Recovery point captures can occur at least one time a day. When a new recovery point is created, DPM uses block-level replication in conjunction with the Hyper-V VSS writer to determine which blocks have been altered on the server that is running Hyper-V after the last recovery point was created. These data blocks are then transferred to the DPM server and are applied to the replica of the protected data. </a:t>
            </a:r>
          </a:p>
          <a:p>
            <a:r>
              <a:rPr lang="en-US" dirty="0" smtClean="0">
                <a:effectLst/>
              </a:rPr>
              <a:t>The DPM server uses VSS on the volumes that host recovery data so that multiple shadow copies are available. Each of these shadow copies provides a separate recovery. VSS recovery points are stored on the DPM server. The temporary copy that is made on the server that is running Hyper-V is only stored for the duration of the DPM synchronization. </a:t>
            </a:r>
          </a:p>
          <a:p>
            <a:r>
              <a:rPr lang="en-US" dirty="0" smtClean="0">
                <a:effectLst/>
              </a:rPr>
              <a:t>In addition to protecting individual virtual machines that are hosted on a server that is running Hyper-V, DPM can also protect workloads that run on a virtual machine for an extra level of protection. This process is the only way in which you can protect data that is stored on pass-through disks. Pass-through disks allow the virtual machine direct access to the storage device and do not store virtual volume data within a VHD file</a:t>
            </a:r>
          </a:p>
          <a:p>
            <a:endParaRPr lang="en-US" dirty="0" smtClean="0">
              <a:effectLst/>
            </a:endParaRPr>
          </a:p>
          <a:p>
            <a:r>
              <a:rPr lang="en-US" b="1" dirty="0" smtClean="0">
                <a:effectLst/>
              </a:rPr>
              <a:t>Live Migration Awareness</a:t>
            </a:r>
            <a:endParaRPr lang="en-US" dirty="0" smtClean="0">
              <a:effectLst/>
            </a:endParaRPr>
          </a:p>
          <a:p>
            <a:r>
              <a:rPr lang="en-US" dirty="0" smtClean="0">
                <a:effectLst/>
              </a:rPr>
              <a:t>You</a:t>
            </a:r>
            <a:r>
              <a:rPr lang="en-US" baseline="0" dirty="0" smtClean="0">
                <a:effectLst/>
              </a:rPr>
              <a:t> </a:t>
            </a:r>
            <a:r>
              <a:rPr lang="en-US" dirty="0" smtClean="0">
                <a:effectLst/>
              </a:rPr>
              <a:t>can move virtual machines from one location to another while the virtual machines sustain connections and with no noticeable drop time-based on these improvements, live migration provides uninterrupted data protection. Live migration can transfer virtual machines between two stand-alone servers, within a cluster or between stand-alone and cluster nodes. DPM can be used to back up data of virtual machines that are configured for live migration. Migration is often performed independently of backup procedures and can lead to backup failures if not coordinated. DPM addresses this issue by detecting live migration of virtual machines and automatically optimizing backups.</a:t>
            </a:r>
          </a:p>
          <a:p>
            <a:endParaRPr lang="en-US" dirty="0" smtClean="0">
              <a:effectLst/>
            </a:endParaRPr>
          </a:p>
          <a:p>
            <a:r>
              <a:rPr lang="en-US" dirty="0" smtClean="0">
                <a:effectLst/>
              </a:rPr>
              <a:t>When a virtual machine is migrated within a cluster, DPM detects the migration, and backs up the virtual machine from the new cluster node without any requirement for user intervention. Because the storage location has not changed, DPM continues with express full backups. In a scaled scenario with two DPM servers to protect the cluster, a virtual machine that is protected by DPM1 continues to be protected by DPM1, no matter where the virtual machine is migrated.</a:t>
            </a:r>
            <a:br>
              <a:rPr lang="en-US" dirty="0" smtClean="0">
                <a:effectLst/>
              </a:rPr>
            </a:br>
            <a:endParaRPr lang="en-US" dirty="0" smtClean="0">
              <a:effectLst/>
            </a:endParaRPr>
          </a:p>
          <a:p>
            <a:r>
              <a:rPr lang="en-US" dirty="0" smtClean="0">
                <a:effectLst/>
              </a:rPr>
              <a:t>When</a:t>
            </a:r>
            <a:r>
              <a:rPr lang="en-US" baseline="0" dirty="0" smtClean="0">
                <a:effectLst/>
              </a:rPr>
              <a:t> </a:t>
            </a:r>
            <a:r>
              <a:rPr lang="en-US" dirty="0" smtClean="0">
                <a:effectLst/>
              </a:rPr>
              <a:t>a virtual machine is migrated between stand-alone servers, different clusters, or between a stand-alone server and a cluster, DPM detects the migration, and can back up the virtual machine without user intervention</a:t>
            </a:r>
            <a:br>
              <a:rPr lang="en-US" dirty="0" smtClean="0">
                <a:effectLst/>
              </a:rPr>
            </a:br>
            <a:endParaRPr lang="en-US" dirty="0" smtClean="0">
              <a:effectLst/>
            </a:endParaRPr>
          </a:p>
          <a:p>
            <a:r>
              <a:rPr lang="en-US" sz="800" dirty="0"/>
              <a:t>So, how does DPM protect virtual machines?</a:t>
            </a:r>
          </a:p>
          <a:p>
            <a:endParaRPr lang="en-US" sz="800" dirty="0"/>
          </a:p>
          <a:p>
            <a:r>
              <a:rPr lang="en-US" sz="800" dirty="0"/>
              <a:t>Firstly, DPM utilizes a capability known as Express Full Backups. An express full backup is a type of synchronization in which the protection agent transfers a snapshot of all blocks that have changed since the previous express full backup (also since the most recent consistency check performed or the initial replica creation for the first express full backup) and updates the replica to include the changed blocks. The impact of an express full backup operation on performance and time is expected to be less than the impact of a full backup because System Center 2012 – Data Protection Manager (DPM) transfers only the blocks changed since the last express full backup.</a:t>
            </a:r>
          </a:p>
          <a:p>
            <a:endParaRPr lang="en-US" sz="800" dirty="0"/>
          </a:p>
          <a:p>
            <a:r>
              <a:rPr lang="en-US" sz="800" dirty="0"/>
              <a:t>The express full backup uses DPM filter technology to identify the changed blocks instead of requiring DPM to read all the data or use checksums. This reduces the performance load on the protected computer significantly.</a:t>
            </a:r>
          </a:p>
          <a:p>
            <a:endParaRPr lang="en-US" sz="800" dirty="0"/>
          </a:p>
          <a:p>
            <a:r>
              <a:rPr lang="en-US" sz="800" b="1" dirty="0"/>
              <a:t>Enhanced Linux Protection</a:t>
            </a:r>
          </a:p>
          <a:p>
            <a:r>
              <a:rPr lang="en-US" sz="800" dirty="0"/>
              <a:t>DPM provides support for the protection and backup of Linux virtual machines, in addition to the support already provided for Hyper-V virtual machines. Note that for Linux backups only file-consistent snapshots are supported. Application-consistent snapshots are not. In addition, protection of Linux virtual machines is not supported using Microsoft Azure Backup.</a:t>
            </a:r>
          </a:p>
          <a:p>
            <a:endParaRPr lang="en-US" sz="800" dirty="0"/>
          </a:p>
          <a:p>
            <a:r>
              <a:rPr lang="en-US" sz="800" b="1" dirty="0"/>
              <a:t>&lt;next slide&gt;</a:t>
            </a:r>
          </a:p>
        </p:txBody>
      </p:sp>
      <p:sp>
        <p:nvSpPr>
          <p:cNvPr id="4" name="Header Placeholder 3"/>
          <p:cNvSpPr>
            <a:spLocks noGrp="1"/>
          </p:cNvSpPr>
          <p:nvPr>
            <p:ph type="hdr" sz="quarter" idx="10"/>
          </p:nvPr>
        </p:nvSpPr>
        <p:spPr/>
        <p:txBody>
          <a:bodyPr/>
          <a:lstStyle/>
          <a:p>
            <a:r>
              <a:rPr lang="en-US" dirty="0" smtClean="0">
                <a:solidFill>
                  <a:prstClr val="black"/>
                </a:solidFill>
              </a:rPr>
              <a:t>Windows Server Management Marketing</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84F511B-4E65-4EA6-8ACB-3C3110A60BCA}" type="datetime1">
              <a:rPr lang="en-US" smtClean="0">
                <a:solidFill>
                  <a:prstClr val="black"/>
                </a:solidFill>
              </a:rPr>
              <a:pPr/>
              <a:t>8/27/2015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68</a:t>
            </a:fld>
            <a:endParaRPr lang="en-US" dirty="0">
              <a:solidFill>
                <a:prstClr val="black"/>
              </a:solidFill>
            </a:endParaRPr>
          </a:p>
        </p:txBody>
      </p:sp>
    </p:spTree>
    <p:extLst>
      <p:ext uri="{BB962C8B-B14F-4D97-AF65-F5344CB8AC3E}">
        <p14:creationId xmlns:p14="http://schemas.microsoft.com/office/powerpoint/2010/main" val="37886880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With Data Protection Manager, Microsoft provide a solution to protect key Exchange Servers, along with SharePoint, SQL Servers, and Hyper-V VMs, along with the core Windows Server OS, all from the same single agent.  When running Exchange inside a Hyper-V virtual machine, not only can the administrator protect data at the VM level, working with both the Hyper-V and Exchange VSS writers to coordinate the backup, but additionally, IT administrators can place an agent inside the Exchange VMs and gain a more granular, centralized level of backup for the Exchange Servers too.</a:t>
            </a:r>
          </a:p>
          <a:p>
            <a:endParaRPr lang="en-US" baseline="0" dirty="0" smtClean="0"/>
          </a:p>
          <a:p>
            <a:r>
              <a:rPr lang="en-US" sz="700" dirty="0"/>
              <a:t>DPM uses a combination of transaction log replication and block-level synchronization in conjunction with the Exchange VSS Writer to help ensure your ability to recover </a:t>
            </a:r>
            <a:r>
              <a:rPr lang="en-US" sz="700" b="1" dirty="0"/>
              <a:t>mailbox</a:t>
            </a:r>
            <a:r>
              <a:rPr lang="en-US" sz="700" dirty="0"/>
              <a:t> </a:t>
            </a:r>
            <a:r>
              <a:rPr lang="en-US" sz="700" b="1" dirty="0"/>
              <a:t>databases</a:t>
            </a:r>
            <a:r>
              <a:rPr lang="en-US" sz="700" dirty="0"/>
              <a:t> (not the individual mailboxes). After the initial baseline copy of data, two parallel processes enable continuous data protection with integrity: </a:t>
            </a:r>
          </a:p>
          <a:p>
            <a:pPr lvl="0"/>
            <a:r>
              <a:rPr lang="en-US" sz="700" dirty="0"/>
              <a:t>Transaction logs are continuously synchronized to the DPM server, as often as every 15 minutes.</a:t>
            </a:r>
          </a:p>
          <a:p>
            <a:pPr lvl="0"/>
            <a:endParaRPr lang="en-US" sz="700" dirty="0"/>
          </a:p>
          <a:p>
            <a:r>
              <a:rPr lang="en-US" sz="700" dirty="0"/>
              <a:t>An “</a:t>
            </a:r>
            <a:r>
              <a:rPr lang="en-US" sz="700" b="1" dirty="0"/>
              <a:t>express full</a:t>
            </a:r>
            <a:r>
              <a:rPr lang="en-US" sz="700" dirty="0"/>
              <a:t>” uses the Exchange Server VSS Writer to identify which blocks have changed in the entire production database, and send just the updated blocks or fragments. This provides a complete and consistent image of the data files on the DPM server. DPM maintains up to 512 shadow copies of the full Exchange Server database(s) by storing only the differences between any two images.</a:t>
            </a:r>
          </a:p>
          <a:p>
            <a:endParaRPr lang="en-US" sz="700" dirty="0"/>
          </a:p>
          <a:p>
            <a:pPr defTabSz="693301">
              <a:spcAft>
                <a:spcPts val="253"/>
              </a:spcAft>
              <a:defRPr/>
            </a:pPr>
            <a:r>
              <a:rPr lang="en-US" sz="700" dirty="0"/>
              <a:t>Assuming one “express full” per week, stored as one of 512 shadow copy differentials between one week and the next, plus 7 days x 24 hours x 4 (every fifteen minutes), DPM provides over 344,000 data consistent recovery points for Exchange.</a:t>
            </a:r>
            <a:endParaRPr lang="en-US" baseline="0" dirty="0" smtClean="0"/>
          </a:p>
          <a:p>
            <a:endParaRPr lang="en-US" baseline="0" dirty="0" smtClean="0"/>
          </a:p>
          <a:p>
            <a:r>
              <a:rPr lang="en-US" dirty="0" smtClean="0"/>
              <a:t>Exchange Server includes native data protection, a set of features that, when deployed and configured correctly, can eliminate the need to make traditional backups of your data. Although the Exchange built-in native data protection can be enough for some organizations, there are situations where traditional backup still makes sense. And this is where DPM 2012 can help, since it was designed to provide specific protection for Exchange Server and other Microsoft workloads. DPM provides continuous data protection for Exchange Server 2007, 2010 and 2013, through disk-to-disk, disk-to-tape technologies. DPM supports backing up standalone mailbox databases, active and passive databases in a Database Availability Group (DAG) in Exchange 2010 and 2013, as well as continuous replication (LCR, CCR and SCR) in Exchange 2007.</a:t>
            </a:r>
            <a:endParaRPr lang="en-US" baseline="0" dirty="0" smtClean="0"/>
          </a:p>
          <a:p>
            <a:endParaRPr lang="en-US" baseline="0" dirty="0" smtClean="0"/>
          </a:p>
          <a:p>
            <a:r>
              <a:rPr lang="en-US" dirty="0" smtClean="0"/>
              <a:t>As previously stated, Exchange 2013 (and also 2010) include a set of features that can provide native data protection. A </a:t>
            </a:r>
            <a:r>
              <a:rPr lang="en-US" dirty="0" err="1" smtClean="0"/>
              <a:t>backupless</a:t>
            </a:r>
            <a:r>
              <a:rPr lang="en-US" dirty="0" smtClean="0"/>
              <a:t> strategy using only Exchange built-in features requires you to keep at least 3 copies of the databases, being one of these copies, preferably, a lagged copy.</a:t>
            </a:r>
          </a:p>
          <a:p>
            <a:r>
              <a:rPr lang="en-US" dirty="0" smtClean="0"/>
              <a:t>Exchange 2013 Native Data Protection is particular efficient and cost-effective for the following scenarios:</a:t>
            </a:r>
          </a:p>
          <a:p>
            <a:endParaRPr lang="en-US" dirty="0" smtClean="0"/>
          </a:p>
          <a:p>
            <a:pPr marL="173336" indent="-173336">
              <a:buFont typeface="Arial" panose="020B0604020202020204" pitchFamily="34" charset="0"/>
              <a:buChar char="•"/>
            </a:pPr>
            <a:r>
              <a:rPr lang="en-US" dirty="0" smtClean="0"/>
              <a:t>Disaster Recovery</a:t>
            </a:r>
          </a:p>
          <a:p>
            <a:pPr marL="173336" indent="-173336">
              <a:buFont typeface="Arial" panose="020B0604020202020204" pitchFamily="34" charset="0"/>
              <a:buChar char="•"/>
            </a:pPr>
            <a:r>
              <a:rPr lang="en-US" dirty="0" smtClean="0"/>
              <a:t>Recovery of accidentally deleted items</a:t>
            </a:r>
          </a:p>
          <a:p>
            <a:pPr marL="173336" indent="-173336">
              <a:buFont typeface="Arial" panose="020B0604020202020204" pitchFamily="34" charset="0"/>
              <a:buChar char="•"/>
            </a:pPr>
            <a:r>
              <a:rPr lang="en-US" dirty="0" smtClean="0"/>
              <a:t>Long-term data storage</a:t>
            </a:r>
          </a:p>
          <a:p>
            <a:pPr marL="173336" indent="-173336">
              <a:buFont typeface="Arial" panose="020B0604020202020204" pitchFamily="34" charset="0"/>
              <a:buChar char="•"/>
            </a:pPr>
            <a:r>
              <a:rPr lang="en-US" dirty="0" smtClean="0"/>
              <a:t>Point-in-time database snapshot</a:t>
            </a:r>
          </a:p>
          <a:p>
            <a:endParaRPr lang="en-US" dirty="0" smtClean="0"/>
          </a:p>
          <a:p>
            <a:r>
              <a:rPr lang="en-US" dirty="0" smtClean="0"/>
              <a:t>Nevertheless, there are some situations where Exchange native protection mechanisms might not be enough, such as:</a:t>
            </a:r>
          </a:p>
          <a:p>
            <a:endParaRPr lang="en-US" dirty="0" smtClean="0"/>
          </a:p>
          <a:p>
            <a:pPr marL="173336" indent="-173336">
              <a:buFont typeface="Arial" panose="020B0604020202020204" pitchFamily="34" charset="0"/>
              <a:buChar char="•"/>
            </a:pPr>
            <a:r>
              <a:rPr lang="en-US" dirty="0" smtClean="0"/>
              <a:t>Application errors</a:t>
            </a:r>
          </a:p>
          <a:p>
            <a:pPr marL="173336" indent="-173336">
              <a:buFont typeface="Arial" panose="020B0604020202020204" pitchFamily="34" charset="0"/>
              <a:buChar char="•"/>
            </a:pPr>
            <a:r>
              <a:rPr lang="en-US" dirty="0" smtClean="0"/>
              <a:t>Logical corruption</a:t>
            </a:r>
          </a:p>
          <a:p>
            <a:pPr marL="173336" indent="-173336">
              <a:buFont typeface="Arial" panose="020B0604020202020204" pitchFamily="34" charset="0"/>
              <a:buChar char="•"/>
            </a:pPr>
            <a:r>
              <a:rPr lang="en-US" dirty="0" smtClean="0"/>
              <a:t>Security breaches</a:t>
            </a:r>
          </a:p>
          <a:p>
            <a:pPr marL="173336" indent="-173336">
              <a:buFont typeface="Arial" panose="020B0604020202020204" pitchFamily="34" charset="0"/>
              <a:buChar char="•"/>
            </a:pPr>
            <a:r>
              <a:rPr lang="en-US" dirty="0" smtClean="0"/>
              <a:t>Malware</a:t>
            </a:r>
          </a:p>
          <a:p>
            <a:endParaRPr lang="en-US" dirty="0" smtClean="0"/>
          </a:p>
          <a:p>
            <a:r>
              <a:rPr lang="en-US" dirty="0" smtClean="0"/>
              <a:t>These are some of the benefits of implementing DPM in conjunction with DAGs:</a:t>
            </a:r>
          </a:p>
          <a:p>
            <a:endParaRPr lang="en-US" dirty="0" smtClean="0"/>
          </a:p>
          <a:p>
            <a:pPr marL="173336" indent="-173336">
              <a:buFont typeface="Arial" panose="020B0604020202020204" pitchFamily="34" charset="0"/>
              <a:buChar char="•"/>
            </a:pPr>
            <a:r>
              <a:rPr lang="en-US" dirty="0" smtClean="0"/>
              <a:t>Less complicated point-in-time (PIT) restoration – DPM allows administrators to perform PIT recovery with several quick selections from an intuitive GUI interface, minimizing the complexity and time required for a restoration.</a:t>
            </a:r>
          </a:p>
          <a:p>
            <a:pPr marL="173336" indent="-173336">
              <a:buFont typeface="Arial" panose="020B0604020202020204" pitchFamily="34" charset="0"/>
              <a:buChar char="•"/>
            </a:pPr>
            <a:r>
              <a:rPr lang="en-US" dirty="0" smtClean="0"/>
              <a:t>Fewer Exchange servers needed - Leveraging DAGs to provide a comprehensive data protection solution requires that you deploy a minimum of three Exchange mailbox servers: one to host the active mailbox database, one to host the up-to-date copy, and one to host the lagged copy.</a:t>
            </a:r>
          </a:p>
          <a:p>
            <a:pPr marL="173336" indent="-173336">
              <a:buFont typeface="Arial" panose="020B0604020202020204" pitchFamily="34" charset="0"/>
              <a:buChar char="•"/>
            </a:pPr>
            <a:r>
              <a:rPr lang="en-US" dirty="0" smtClean="0"/>
              <a:t>If you are attempting to also provide offsite backup and recovery, even more Exchange mailbox servers are required. With a DPM solution in place, offsite backup and PIT restores can be handled through DPM with DAGs implemented primarily as a high availability solution.</a:t>
            </a:r>
          </a:p>
          <a:p>
            <a:pPr marL="173336" indent="-173336">
              <a:buFont typeface="Arial" panose="020B0604020202020204" pitchFamily="34" charset="0"/>
              <a:buChar char="•"/>
            </a:pPr>
            <a:r>
              <a:rPr lang="en-US" dirty="0" smtClean="0"/>
              <a:t>Longer retention range - By design, PIT recovery from a lagged recovery is limited to a maximum of 14 days. DPM enhances the data protection available to administrators by providing PIT restore from outside the 14-day limitation.</a:t>
            </a:r>
          </a:p>
          <a:p>
            <a:pPr marL="173336" indent="-173336">
              <a:buFont typeface="Arial" panose="020B0604020202020204" pitchFamily="34" charset="0"/>
              <a:buChar char="•"/>
            </a:pPr>
            <a:r>
              <a:rPr lang="en-US" dirty="0" smtClean="0"/>
              <a:t>More consistent backup and recovery process - DPM allows an organization to use a consistent backup and recovery process across multiple workloads such as File servers, SQL, Hyper-V, and SharePoint</a:t>
            </a:r>
          </a:p>
          <a:p>
            <a:pPr marL="173336" indent="-173336">
              <a:buFont typeface="Arial" panose="020B0604020202020204" pitchFamily="34" charset="0"/>
              <a:buChar char="•"/>
            </a:pPr>
            <a:endParaRPr lang="en-US" dirty="0" smtClean="0"/>
          </a:p>
          <a:p>
            <a:r>
              <a:rPr lang="en-US" b="1" dirty="0" smtClean="0"/>
              <a:t>Adding mailbox databases to the server</a:t>
            </a:r>
            <a:r>
              <a:rPr lang="en-US" dirty="0" smtClean="0"/>
              <a:t>. If you create or add new mailbox databases to a protected storage group on an Exchange Server computer, these databases will be automatically added to the DPM replication and protection. Incremental backups will fail until a full backup is completed</a:t>
            </a:r>
            <a:endParaRPr lang="en-US" baseline="0" dirty="0" smtClean="0"/>
          </a:p>
          <a:p>
            <a:endParaRPr lang="en-US" baseline="0" dirty="0" smtClean="0"/>
          </a:p>
          <a:p>
            <a:r>
              <a:rPr lang="en-US" b="1" dirty="0" smtClean="0"/>
              <a:t>DPM limits</a:t>
            </a:r>
            <a:r>
              <a:rPr lang="en-US" dirty="0" smtClean="0"/>
              <a:t>. With DPM, the maximum amount of data that you can protect with a single DPM server is 80 TB. Therefore you can protect DAG’s that have up to 20 nodes with a single server or up to 10,000 mailboxes with a DPM server.</a:t>
            </a:r>
          </a:p>
          <a:p>
            <a:endParaRPr lang="en-US" baseline="0" dirty="0" smtClean="0"/>
          </a:p>
          <a:p>
            <a:r>
              <a:rPr lang="en-US" dirty="0" smtClean="0"/>
              <a:t>DPM 2012 supports recovery of the following Exchange data:</a:t>
            </a:r>
          </a:p>
          <a:p>
            <a:endParaRPr lang="en-US" dirty="0" smtClean="0"/>
          </a:p>
          <a:p>
            <a:pPr marL="173336" indent="-173336">
              <a:buFont typeface="Arial" panose="020B0604020202020204" pitchFamily="34" charset="0"/>
              <a:buChar char="•"/>
            </a:pPr>
            <a:r>
              <a:rPr lang="en-US" dirty="0" smtClean="0"/>
              <a:t>An entire storage group (Exchange 2007 or lower).</a:t>
            </a:r>
          </a:p>
          <a:p>
            <a:pPr marL="173336" indent="-173336">
              <a:buFont typeface="Arial" panose="020B0604020202020204" pitchFamily="34" charset="0"/>
              <a:buChar char="•"/>
            </a:pPr>
            <a:r>
              <a:rPr lang="en-US" dirty="0" smtClean="0"/>
              <a:t>A single mailbox database.</a:t>
            </a:r>
          </a:p>
          <a:p>
            <a:pPr marL="173336" indent="-173336">
              <a:buFont typeface="Arial" panose="020B0604020202020204" pitchFamily="34" charset="0"/>
              <a:buChar char="•"/>
            </a:pPr>
            <a:r>
              <a:rPr lang="en-US" dirty="0" smtClean="0"/>
              <a:t>A single mailbox.</a:t>
            </a:r>
          </a:p>
          <a:p>
            <a:endParaRPr lang="en-US" dirty="0" smtClean="0"/>
          </a:p>
          <a:p>
            <a:r>
              <a:rPr lang="en-US" dirty="0" smtClean="0"/>
              <a:t>Depending on the type of information to recover, you also have some flexible restore options where to dump the data:</a:t>
            </a:r>
          </a:p>
          <a:p>
            <a:endParaRPr lang="en-US" dirty="0" smtClean="0"/>
          </a:p>
          <a:p>
            <a:pPr marL="173336" indent="-173336">
              <a:buFont typeface="Arial" panose="020B0604020202020204" pitchFamily="34" charset="0"/>
              <a:buChar char="•"/>
            </a:pPr>
            <a:r>
              <a:rPr lang="en-US" dirty="0" smtClean="0"/>
              <a:t>To its original location.</a:t>
            </a:r>
          </a:p>
          <a:p>
            <a:pPr marL="173336" indent="-173336">
              <a:buFont typeface="Arial" panose="020B0604020202020204" pitchFamily="34" charset="0"/>
              <a:buChar char="•"/>
            </a:pPr>
            <a:r>
              <a:rPr lang="en-US" dirty="0" smtClean="0"/>
              <a:t>To a Recovery Storage Group / Recovery Database.</a:t>
            </a:r>
          </a:p>
          <a:p>
            <a:pPr marL="173336" indent="-173336">
              <a:buFont typeface="Arial" panose="020B0604020202020204" pitchFamily="34" charset="0"/>
              <a:buChar char="•"/>
            </a:pPr>
            <a:r>
              <a:rPr lang="en-US" dirty="0" smtClean="0"/>
              <a:t>To a separate network folder.</a:t>
            </a:r>
          </a:p>
          <a:p>
            <a:pPr marL="173336" indent="-173336">
              <a:buFont typeface="Arial" panose="020B0604020202020204" pitchFamily="34" charset="0"/>
              <a:buChar char="•"/>
            </a:pPr>
            <a:r>
              <a:rPr lang="en-US" dirty="0" smtClean="0"/>
              <a:t>To a tape drive.</a:t>
            </a:r>
          </a:p>
          <a:p>
            <a:endParaRPr lang="en-US" dirty="0" smtClean="0"/>
          </a:p>
          <a:p>
            <a:r>
              <a:rPr lang="en-US" dirty="0" smtClean="0"/>
              <a:t>Besides all the discrete recovery points that are available (and they can be every 15 minutes), DPM provides one more recovery capability: to recover “latest”, resulting in near zero data loss when the recovery is complete. In the event of a complete loss of the Exchange database files, one can choose “latest” which instructs DPM to first restore to the last recovery point and then roll forward the surviving transaction logs beyond that, as long as the best practice of storing Exchange databases on one volume and logs on another has been respected</a:t>
            </a:r>
          </a:p>
          <a:p>
            <a:endParaRPr lang="en-US" baseline="0" dirty="0" smtClean="0"/>
          </a:p>
          <a:p>
            <a:r>
              <a:rPr lang="en-US" dirty="0" smtClean="0"/>
              <a:t>DPM 2012 supports the recovery of individual mailboxes, although unlike other products that do brick-level backups, to recover a mailbox, DPM must copy the entire database, because this is the recommended method that Exchange supports</a:t>
            </a:r>
          </a:p>
          <a:p>
            <a:endParaRPr lang="en-US" baseline="0" dirty="0" smtClean="0"/>
          </a:p>
          <a:p>
            <a:r>
              <a:rPr lang="en-US" dirty="0" smtClean="0"/>
              <a:t>Data Protection Manager 2012 provides fully integrated data protection for Microsoft Exchange 2003, 2007, 2010 and 2013. When using DPM 2012 you can have confidence that:</a:t>
            </a:r>
          </a:p>
          <a:p>
            <a:endParaRPr lang="en-US" dirty="0" smtClean="0"/>
          </a:p>
          <a:p>
            <a:pPr marL="173336" indent="-173336">
              <a:buFont typeface="Arial" panose="020B0604020202020204" pitchFamily="34" charset="0"/>
              <a:buChar char="•"/>
            </a:pPr>
            <a:r>
              <a:rPr lang="en-US" dirty="0" smtClean="0"/>
              <a:t>DPM can be used to reliably and quickly back up Exchange production servers at frequent intervals without a strong impact on performance.</a:t>
            </a:r>
          </a:p>
          <a:p>
            <a:pPr marL="173336" indent="-173336">
              <a:buFont typeface="Arial" panose="020B0604020202020204" pitchFamily="34" charset="0"/>
              <a:buChar char="•"/>
            </a:pPr>
            <a:r>
              <a:rPr lang="en-US" dirty="0" smtClean="0"/>
              <a:t>DPM replicas and recovery points allow organizations to reliably restore Exchange data not only in its most recently backed up state, but in any state that was captured in recovery points.</a:t>
            </a:r>
          </a:p>
          <a:p>
            <a:pPr marL="173336" indent="-173336">
              <a:buFont typeface="Arial" panose="020B0604020202020204" pitchFamily="34" charset="0"/>
              <a:buChar char="•"/>
            </a:pPr>
            <a:r>
              <a:rPr lang="en-US" dirty="0" smtClean="0"/>
              <a:t>Exchange mailbox data can be restored not just to the original Exchange server, but to other protected servers and arbitrary file locations</a:t>
            </a:r>
          </a:p>
          <a:p>
            <a:pPr marL="173336" indent="-173336">
              <a:buFont typeface="Arial" panose="020B0604020202020204" pitchFamily="34" charset="0"/>
              <a:buChar char="•"/>
            </a:pPr>
            <a:r>
              <a:rPr lang="en-US" dirty="0" smtClean="0"/>
              <a:t>By using combined disk-to-disk, disk-to-tape technologies, DPM helps to ensure that an Exchange infrastructure is better protected and always available</a:t>
            </a:r>
          </a:p>
        </p:txBody>
      </p:sp>
      <p:sp>
        <p:nvSpPr>
          <p:cNvPr id="4" name="Header Placeholder 3"/>
          <p:cNvSpPr>
            <a:spLocks noGrp="1"/>
          </p:cNvSpPr>
          <p:nvPr>
            <p:ph type="hdr" sz="quarter" idx="10"/>
          </p:nvPr>
        </p:nvSpPr>
        <p:spPr/>
        <p:txBody>
          <a:bodyPr/>
          <a:lstStyle/>
          <a:p>
            <a:r>
              <a:rPr lang="en-US" dirty="0" smtClean="0">
                <a:solidFill>
                  <a:prstClr val="black"/>
                </a:solidFill>
              </a:rPr>
              <a:t>Windows Server Management Marketing</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84F511B-4E65-4EA6-8ACB-3C3110A60BCA}" type="datetime1">
              <a:rPr lang="en-US" smtClean="0">
                <a:solidFill>
                  <a:prstClr val="black"/>
                </a:solidFill>
              </a:rPr>
              <a:pPr/>
              <a:t>8/27/2015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69</a:t>
            </a:fld>
            <a:endParaRPr lang="en-US" dirty="0">
              <a:solidFill>
                <a:prstClr val="black"/>
              </a:solidFill>
            </a:endParaRPr>
          </a:p>
        </p:txBody>
      </p:sp>
    </p:spTree>
    <p:extLst>
      <p:ext uri="{BB962C8B-B14F-4D97-AF65-F5344CB8AC3E}">
        <p14:creationId xmlns:p14="http://schemas.microsoft.com/office/powerpoint/2010/main" val="4628563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93301">
              <a:spcAft>
                <a:spcPts val="253"/>
              </a:spcAft>
              <a:defRPr/>
            </a:pPr>
            <a:r>
              <a:rPr lang="en-US" baseline="0" dirty="0" smtClean="0"/>
              <a:t>With Data Protection Manager, Microsoft provide a solution to protect key SharePoint data, along with Exchange, SQL Servers, and Hyper-V VMs, along with the core Windows Server OS, all from the same single agent.  When running SharePoint inside a Hyper-V virtual machine, not only can the administrator protect at the VM level, working with both the Hyper-V and SharePoint VSS writers to coordinate the backup, but additionally, IT administrators can place an agent inside the SharePoint VMs and gain a more granular, centralized level of backup for the SharePoint Servers too.</a:t>
            </a:r>
          </a:p>
          <a:p>
            <a:pPr defTabSz="693301">
              <a:spcAft>
                <a:spcPts val="253"/>
              </a:spcAft>
              <a:defRPr/>
            </a:pPr>
            <a:endParaRPr lang="en-US" baseline="0" dirty="0" smtClean="0"/>
          </a:p>
          <a:p>
            <a:r>
              <a:rPr lang="en-US" sz="700" dirty="0"/>
              <a:t>Non-Microsoft backup solutions tend to take generic backup functionality and adapt it to support-specific applications. In contrast, Microsoft created DPM to leverage fully supported Microsoft technologies in order to provide continuous data protection specifically for Windows Server hosts running SharePoint. This support includes:</a:t>
            </a:r>
          </a:p>
          <a:p>
            <a:endParaRPr lang="en-US" sz="700" dirty="0"/>
          </a:p>
          <a:p>
            <a:pPr marL="173336" indent="-173336">
              <a:buFont typeface="Arial" panose="020B0604020202020204" pitchFamily="34" charset="0"/>
              <a:buChar char="•"/>
            </a:pPr>
            <a:r>
              <a:rPr lang="en-US" sz="700" dirty="0"/>
              <a:t>Online backup of SharePoint content databases and configuration.</a:t>
            </a:r>
          </a:p>
          <a:p>
            <a:pPr marL="173336" indent="-173336">
              <a:buFont typeface="Arial" panose="020B0604020202020204" pitchFamily="34" charset="0"/>
              <a:buChar char="•"/>
            </a:pPr>
            <a:r>
              <a:rPr lang="en-US" sz="700" dirty="0"/>
              <a:t>Recovery of SharePoint sites, document libraries, lists and documents to either the original server location or an alternate SharePoint farm. </a:t>
            </a:r>
          </a:p>
          <a:p>
            <a:pPr marL="173336" indent="-173336">
              <a:buFont typeface="Arial" panose="020B0604020202020204" pitchFamily="34" charset="0"/>
              <a:buChar char="•"/>
            </a:pPr>
            <a:r>
              <a:rPr lang="en-US" sz="700" dirty="0"/>
              <a:t>Recovery of SharePoint content stored on SharePoint farms without requiring the use of a recovery farm</a:t>
            </a:r>
            <a:endParaRPr lang="en-US" baseline="0" dirty="0" smtClean="0"/>
          </a:p>
          <a:p>
            <a:endParaRPr lang="en-US" dirty="0" smtClean="0"/>
          </a:p>
          <a:p>
            <a:r>
              <a:rPr lang="en-US" sz="700" b="1" dirty="0"/>
              <a:t>Typical protection for SharePoint</a:t>
            </a:r>
          </a:p>
          <a:p>
            <a:r>
              <a:rPr lang="en-US" sz="700" dirty="0"/>
              <a:t>Backing up and restoring SharePoint components in a consistent fashion is significantly more challenging than backing up closed, static files. Although Microsoft recommends that  the SharePoint VSS writer be a part of any backup solution used to protect SharePoint content, not all data protection products leverage this technology. For example, if SharePoint content is not captured in a consistent and supported manner, it may be difficult, if not impossible, to ensure a complete and consistent recovery.</a:t>
            </a:r>
          </a:p>
          <a:p>
            <a:endParaRPr lang="en-US" sz="700" dirty="0"/>
          </a:p>
          <a:p>
            <a:r>
              <a:rPr lang="en-US" sz="700" dirty="0"/>
              <a:t>To ensure that a complete and consistent backup of a SharePoint farm occurs, some products require that SharePoint be put in a state where it is temporarily not available to clients while backup operations occur. This means that SharePoint administrators must structure their backup routine to accommodate the times that the SharePoint deployment could be offline even if those times are brief.</a:t>
            </a:r>
          </a:p>
          <a:p>
            <a:endParaRPr lang="en-US" sz="700" dirty="0"/>
          </a:p>
          <a:p>
            <a:r>
              <a:rPr lang="en-US" sz="700" b="1" dirty="0"/>
              <a:t>Better protection for SharePoint with DPM</a:t>
            </a:r>
          </a:p>
          <a:p>
            <a:r>
              <a:rPr lang="en-US" sz="700" dirty="0"/>
              <a:t>DPM is engineered to provide the best possible protection for SharePoint products and technologies. In fact, the team that built DPM worked in consultation with the team that built SharePoint to ensure that SharePoint workloads are reliably protected. DPM seamlessly interacts with the SharePoint and SQL Server Volume Shadow Copy Services (VSS) writers so that DPM captures consistent versions of a SharePoint deployment without interrupting client access to SharePoint content. </a:t>
            </a:r>
          </a:p>
          <a:p>
            <a:endParaRPr lang="en-US" sz="700" dirty="0"/>
          </a:p>
          <a:p>
            <a:r>
              <a:rPr lang="en-US" sz="700" dirty="0"/>
              <a:t>VSS, DPM, and SharePoint interact in the following ways: </a:t>
            </a:r>
          </a:p>
          <a:p>
            <a:pPr marL="173336" indent="-173336">
              <a:buFont typeface="Arial" panose="020B0604020202020204" pitchFamily="34" charset="0"/>
              <a:buChar char="•"/>
            </a:pPr>
            <a:r>
              <a:rPr lang="en-US" sz="700" dirty="0"/>
              <a:t>DPM provides granular protection by combining VSS snapshot functionality with DPM block-level synchronization. The DPM block-based replication engine makes an initial copy of all data tiers of a protected SharePoint server farm, ensuring that the captured copy of the SharePoint data is a complete and consistent initial replica. DPM’s network transport functionality then ensures that this replica is transferred and recreated, and that the copy is made and verified. </a:t>
            </a:r>
          </a:p>
          <a:p>
            <a:pPr marL="173336" indent="-173336">
              <a:buFont typeface="Arial" panose="020B0604020202020204" pitchFamily="34" charset="0"/>
              <a:buChar char="•"/>
            </a:pPr>
            <a:r>
              <a:rPr lang="en-US" sz="700" dirty="0"/>
              <a:t>DPM captures backups using the SharePoint (and SQL) VSS writer. The writer provides a data-consistent set of disk-blocks that are synchronized with the DPM server. This approach provides the benefit of a “full backup” with the DPM server while minimizing the amount of backup data that needs to be transferred across the network.</a:t>
            </a:r>
          </a:p>
          <a:p>
            <a:pPr marL="173336" indent="-173336">
              <a:buFont typeface="Arial" panose="020B0604020202020204" pitchFamily="34" charset="0"/>
              <a:buChar char="•"/>
            </a:pPr>
            <a:r>
              <a:rPr lang="en-US" sz="700" dirty="0"/>
              <a:t>After the initial baseline copy of the protected SharePoint content databases are created, they are transferred to the DPM server at regular intervals. </a:t>
            </a:r>
          </a:p>
          <a:p>
            <a:pPr marL="173336" indent="-173336">
              <a:buFont typeface="Arial" panose="020B0604020202020204" pitchFamily="34" charset="0"/>
              <a:buChar char="•"/>
            </a:pPr>
            <a:r>
              <a:rPr lang="en-US" sz="700" dirty="0"/>
              <a:t>DPM’s “express full” backup technology uses the SharePoint and SQL Server VSS writers to determine which blocks have changed in protected files and on SQL databases throughout the farm. Those blocks, and only those blocks, are replicated to the DPM server, where they are applied to an active replica of the data, with previous iterations stored as a set of differences within the preceding backup.</a:t>
            </a:r>
          </a:p>
          <a:p>
            <a:pPr marL="173336" indent="-173336">
              <a:buFont typeface="Arial" panose="020B0604020202020204" pitchFamily="34" charset="0"/>
              <a:buChar char="•"/>
            </a:pPr>
            <a:r>
              <a:rPr lang="en-US" sz="700" dirty="0"/>
              <a:t>The DPM server uses VSS on the volumes that host recovery data so that multiple shadow copies are available. Each of these shadow copies provides a separate recovery point - VSS recovery points are stored on the DPM server. The temporary copy taken on the host is only stored for the duration of the DPM synchronization. </a:t>
            </a:r>
          </a:p>
          <a:p>
            <a:pPr marL="173336" indent="-173336">
              <a:buFont typeface="Arial" panose="020B0604020202020204" pitchFamily="34" charset="0"/>
              <a:buChar char="•"/>
            </a:pPr>
            <a:r>
              <a:rPr lang="en-US" sz="700" dirty="0"/>
              <a:t>DPM can protect highly available SharePoint configurations. For example, DPM can protect SharePoint farm content that exists in both Config and all content databases, even if the topology changes and servers are added or removed. DPM can also protect farms hosted on backend SQL Server failover clusters, as well as mirrored SQL Server configurations.</a:t>
            </a:r>
          </a:p>
          <a:p>
            <a:pPr marL="173336" indent="-173336">
              <a:buFont typeface="Arial" panose="020B0604020202020204" pitchFamily="34" charset="0"/>
              <a:buChar char="•"/>
            </a:pPr>
            <a:endParaRPr lang="en-US" sz="700" dirty="0"/>
          </a:p>
          <a:p>
            <a:r>
              <a:rPr lang="en-US" sz="700" dirty="0"/>
              <a:t>System Center Data Protection Manager builds on functionality that previous versions of DPM provided for the protection of SharePoint products. Specifically, DPM provides the following protection and recovery of SharePoint:</a:t>
            </a:r>
          </a:p>
          <a:p>
            <a:endParaRPr lang="en-US" sz="700" b="1" dirty="0"/>
          </a:p>
          <a:p>
            <a:pPr marL="173336" indent="-173336">
              <a:buFont typeface="Arial" panose="020B0604020202020204" pitchFamily="34" charset="0"/>
              <a:buChar char="•"/>
            </a:pPr>
            <a:r>
              <a:rPr lang="en-US" sz="700" b="1" dirty="0"/>
              <a:t>Item level recovery for SharePoint without a SharePoint recovery farm.</a:t>
            </a:r>
            <a:r>
              <a:rPr lang="en-US" sz="700" dirty="0"/>
              <a:t> In previous versions of DPM and SharePoint, it was necessary to use a recovery farm when performing item level recovery. The DPM team worked with the SharePoint team to ensure that DPM supports direct item level recovery for SharePoint  content including sites, document libraries, lists, list items, and documents without the necessity of a recovery farm. </a:t>
            </a:r>
          </a:p>
          <a:p>
            <a:pPr marL="173336" indent="-173336">
              <a:buFont typeface="Arial" panose="020B0604020202020204" pitchFamily="34" charset="0"/>
              <a:buChar char="•"/>
            </a:pPr>
            <a:r>
              <a:rPr lang="en-US" sz="700" b="1" dirty="0"/>
              <a:t>Automatic protection of new content databases added to a DPM-protected SharePoint farm.</a:t>
            </a:r>
            <a:r>
              <a:rPr lang="en-US" sz="700" dirty="0"/>
              <a:t>  With DPM, it is possible to configure automatic protection for new content databases. As your SharePoint farm grows and new content databases are created or expanded, DPM will auto adjust to continue protecting your environment.</a:t>
            </a:r>
          </a:p>
          <a:p>
            <a:pPr marL="173336" indent="-173336">
              <a:buFont typeface="Arial" panose="020B0604020202020204" pitchFamily="34" charset="0"/>
              <a:buChar char="•"/>
            </a:pPr>
            <a:r>
              <a:rPr lang="en-US" sz="700" b="1" dirty="0"/>
              <a:t>Automatic detection of deleted content databases from a protected SharePoint farm.</a:t>
            </a:r>
            <a:r>
              <a:rPr lang="en-US" sz="700" dirty="0"/>
              <a:t> DPM detects when a content database has been removed from a SharePoint farm and an administrator is then notified. The SharePoint VSS writer stops reporting a database when the database is unavailable, either through a fault or when the database has been removed by the administrator. Though the deleted database will be detected, it will not affect the backup other databases in the farm. The farm will continue to be protected on the set schedule.</a:t>
            </a:r>
          </a:p>
          <a:p>
            <a:pPr marL="173336" indent="-173336">
              <a:buFont typeface="Arial" panose="020B0604020202020204" pitchFamily="34" charset="0"/>
              <a:buChar char="•"/>
            </a:pPr>
            <a:r>
              <a:rPr lang="en-US" sz="700" b="1" dirty="0"/>
              <a:t>Support for moving content databases between instances.</a:t>
            </a:r>
            <a:r>
              <a:rPr lang="en-US" sz="700" dirty="0"/>
              <a:t> DPM will automatically update protection settings for a protected content database moved from one SQL instance to another, as long as the DPM protection agent is installed on the destination instance. </a:t>
            </a:r>
          </a:p>
          <a:p>
            <a:pPr marL="173336" indent="-173336">
              <a:buFont typeface="Arial" panose="020B0604020202020204" pitchFamily="34" charset="0"/>
              <a:buChar char="•"/>
            </a:pPr>
            <a:r>
              <a:rPr lang="en-US" sz="700" b="1" dirty="0"/>
              <a:t>Auto-Heal and Retry for Failed Backups.</a:t>
            </a:r>
            <a:r>
              <a:rPr lang="en-US" sz="700" dirty="0"/>
              <a:t> DPM can be configured to run automatic database consistency checks for SharePoint content databases in a protection group.  DPM will also automatically attempt an additional backup in the event that a scheduled backup fails.</a:t>
            </a:r>
          </a:p>
          <a:p>
            <a:endParaRPr lang="en-US" sz="700" dirty="0"/>
          </a:p>
          <a:p>
            <a:r>
              <a:rPr lang="en-US" dirty="0" smtClean="0"/>
              <a:t>In terms of Protectable Data:</a:t>
            </a:r>
            <a:r>
              <a:rPr lang="en-US" dirty="0" smtClean="0">
                <a:effectLst/>
              </a:rPr>
              <a:t/>
            </a:r>
            <a:br>
              <a:rPr lang="en-US" dirty="0" smtClean="0">
                <a:effectLst/>
              </a:rPr>
            </a:br>
            <a:endParaRPr lang="en-US" dirty="0" smtClean="0">
              <a:effectLst/>
            </a:endParaRPr>
          </a:p>
          <a:p>
            <a:pPr lvl="1"/>
            <a:r>
              <a:rPr lang="en-US" dirty="0" smtClean="0">
                <a:effectLst/>
              </a:rPr>
              <a:t>Farm</a:t>
            </a:r>
          </a:p>
          <a:p>
            <a:pPr lvl="1"/>
            <a:r>
              <a:rPr lang="en-US" dirty="0" smtClean="0">
                <a:effectLst/>
              </a:rPr>
              <a:t>SharePoint search</a:t>
            </a:r>
          </a:p>
          <a:p>
            <a:pPr lvl="1"/>
            <a:r>
              <a:rPr lang="en-US" dirty="0" smtClean="0">
                <a:effectLst/>
              </a:rPr>
              <a:t>Frontend Web server content</a:t>
            </a:r>
          </a:p>
          <a:p>
            <a:endParaRPr lang="en-US" dirty="0" smtClean="0"/>
          </a:p>
          <a:p>
            <a:r>
              <a:rPr lang="en-US" dirty="0" smtClean="0">
                <a:effectLst/>
              </a:rPr>
              <a:t>Recoverable data:</a:t>
            </a:r>
          </a:p>
          <a:p>
            <a:pPr lvl="1"/>
            <a:r>
              <a:rPr lang="en-US" dirty="0" smtClean="0">
                <a:effectLst/>
              </a:rPr>
              <a:t>Farm</a:t>
            </a:r>
          </a:p>
          <a:p>
            <a:pPr lvl="1"/>
            <a:r>
              <a:rPr lang="en-US" dirty="0" smtClean="0">
                <a:effectLst/>
              </a:rPr>
              <a:t>Database</a:t>
            </a:r>
          </a:p>
          <a:p>
            <a:pPr lvl="1"/>
            <a:r>
              <a:rPr lang="en-US" dirty="0" smtClean="0">
                <a:effectLst/>
              </a:rPr>
              <a:t>Web application</a:t>
            </a:r>
          </a:p>
          <a:p>
            <a:pPr lvl="1"/>
            <a:r>
              <a:rPr lang="en-US" dirty="0" smtClean="0">
                <a:effectLst/>
              </a:rPr>
              <a:t>File or list item</a:t>
            </a:r>
          </a:p>
          <a:p>
            <a:pPr lvl="1"/>
            <a:r>
              <a:rPr lang="en-US" dirty="0" smtClean="0">
                <a:effectLst/>
              </a:rPr>
              <a:t>SharePoint search</a:t>
            </a:r>
          </a:p>
          <a:p>
            <a:pPr lvl="1"/>
            <a:r>
              <a:rPr lang="en-US" dirty="0" smtClean="0">
                <a:effectLst/>
              </a:rPr>
              <a:t>SharePoint frontend Web server</a:t>
            </a:r>
          </a:p>
          <a:p>
            <a:endParaRPr lang="en-US" dirty="0" smtClean="0"/>
          </a:p>
          <a:p>
            <a:endParaRPr lang="en-US" dirty="0" smtClean="0"/>
          </a:p>
        </p:txBody>
      </p:sp>
      <p:sp>
        <p:nvSpPr>
          <p:cNvPr id="4" name="Header Placeholder 3"/>
          <p:cNvSpPr>
            <a:spLocks noGrp="1"/>
          </p:cNvSpPr>
          <p:nvPr>
            <p:ph type="hdr" sz="quarter" idx="10"/>
          </p:nvPr>
        </p:nvSpPr>
        <p:spPr/>
        <p:txBody>
          <a:bodyPr/>
          <a:lstStyle/>
          <a:p>
            <a:r>
              <a:rPr lang="en-US" dirty="0" smtClean="0">
                <a:solidFill>
                  <a:prstClr val="black"/>
                </a:solidFill>
              </a:rPr>
              <a:t>Windows Server Management Marketing</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84F511B-4E65-4EA6-8ACB-3C3110A60BCA}" type="datetime1">
              <a:rPr lang="en-US" smtClean="0">
                <a:solidFill>
                  <a:prstClr val="black"/>
                </a:solidFill>
              </a:rPr>
              <a:pPr/>
              <a:t>8/27/2015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70</a:t>
            </a:fld>
            <a:endParaRPr lang="en-US" dirty="0">
              <a:solidFill>
                <a:prstClr val="black"/>
              </a:solidFill>
            </a:endParaRPr>
          </a:p>
        </p:txBody>
      </p:sp>
    </p:spTree>
    <p:extLst>
      <p:ext uri="{BB962C8B-B14F-4D97-AF65-F5344CB8AC3E}">
        <p14:creationId xmlns:p14="http://schemas.microsoft.com/office/powerpoint/2010/main" val="21661091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spent a considerable amount of time looking at how we can deploy</a:t>
            </a:r>
            <a:r>
              <a:rPr lang="en-US" baseline="0" dirty="0" smtClean="0"/>
              <a:t> SQL Server more effectively into the virtualized environment, and in addition, monitor it deeply once deployed, however, what happens in the event of a failure?  We talked about clustering, and also Hyper-V Replica as solutions to provide a more real-time solution for hardware or OS failure, but what about if we need to restore SQL Server after an unrecoverable loss?  For that, we need to think about backup.</a:t>
            </a:r>
          </a:p>
          <a:p>
            <a:endParaRPr lang="en-US" baseline="0" dirty="0" smtClean="0"/>
          </a:p>
          <a:p>
            <a:r>
              <a:rPr lang="en-US" baseline="0" dirty="0" smtClean="0"/>
              <a:t>With Data Protection Manager, Microsoft provide a solution to protect key SQL Server workloads, along with SharePoint, Exchange, and Hyper-V VMs, along with the core Windows Server OS, all from the same single agent.  When running SQL Server inside a Hyper-V virtual machine, not only can the administrator protect at the VM level, working with both the Hyper-V and SQL VSS writers to coordinate the backup, but additionally, IT administrators can place an agent inside the SQL VMs and gain a more granular, centralized level of backup for the SQL Servers too.</a:t>
            </a:r>
          </a:p>
          <a:p>
            <a:endParaRPr lang="en-US" baseline="0" dirty="0" smtClean="0"/>
          </a:p>
          <a:p>
            <a:r>
              <a:rPr lang="en-US" baseline="0" dirty="0" smtClean="0"/>
              <a:t>This backup can be made to short term disk, long term tape, or even, through integration with Microsoft Azure, to the cloud for off-site storage and protection.</a:t>
            </a:r>
          </a:p>
          <a:p>
            <a:endParaRPr lang="en-US" baseline="0" dirty="0" smtClean="0"/>
          </a:p>
          <a:p>
            <a:r>
              <a:rPr lang="en-US" sz="700" dirty="0"/>
              <a:t>Non-Microsoft backup solutions tend to take generic backup functionality and adapt it to support-specific applications. In contrast, Microsoft created DPM to leverage fully supported Microsoft technologies in order to provide near-continuous data protection including Windows Server hosts running Microsoft SQL Server. This support includes:</a:t>
            </a:r>
          </a:p>
          <a:p>
            <a:endParaRPr lang="en-US" sz="700" dirty="0"/>
          </a:p>
          <a:p>
            <a:pPr marL="173336" indent="-173336">
              <a:buFont typeface="Arial" panose="020B0604020202020204" pitchFamily="34" charset="0"/>
              <a:buChar char="•"/>
            </a:pPr>
            <a:r>
              <a:rPr lang="en-US" sz="700" dirty="0"/>
              <a:t>SQL Instance-level protection</a:t>
            </a:r>
          </a:p>
          <a:p>
            <a:pPr marL="173336" indent="-173336">
              <a:buFont typeface="Arial" panose="020B0604020202020204" pitchFamily="34" charset="0"/>
              <a:buChar char="•"/>
            </a:pPr>
            <a:r>
              <a:rPr lang="en-US" sz="700" dirty="0"/>
              <a:t>Data source co-location, which allows a DPM server to protect over 2,000 databases</a:t>
            </a:r>
          </a:p>
          <a:p>
            <a:pPr marL="173336" indent="-173336">
              <a:buFont typeface="Arial" panose="020B0604020202020204" pitchFamily="34" charset="0"/>
              <a:buChar char="•"/>
            </a:pPr>
            <a:r>
              <a:rPr lang="en-US" sz="700" dirty="0"/>
              <a:t>Database Administrator Self-Service Recovery</a:t>
            </a:r>
          </a:p>
          <a:p>
            <a:pPr marL="173336" indent="-173336">
              <a:buFont typeface="Arial" panose="020B0604020202020204" pitchFamily="34" charset="0"/>
              <a:buChar char="•"/>
            </a:pPr>
            <a:r>
              <a:rPr lang="en-US" sz="700" dirty="0"/>
              <a:t>Backup for SQL Server high availability database configurations</a:t>
            </a:r>
          </a:p>
          <a:p>
            <a:pPr marL="173336" indent="-173336">
              <a:buFont typeface="Arial" panose="020B0604020202020204" pitchFamily="34" charset="0"/>
              <a:buChar char="•"/>
            </a:pPr>
            <a:r>
              <a:rPr lang="en-US" sz="700" dirty="0"/>
              <a:t>Data recovery at database level</a:t>
            </a:r>
            <a:endParaRPr lang="en-US" baseline="0" dirty="0" smtClean="0"/>
          </a:p>
          <a:p>
            <a:endParaRPr lang="en-US" baseline="0" dirty="0" smtClean="0"/>
          </a:p>
          <a:p>
            <a:r>
              <a:rPr lang="en-US" sz="700" dirty="0"/>
              <a:t>DPM is engineered to provide the best possible protection for SQL Server. In fact, the team that built DPM worked in consultation with the team that built SQL Server to ensure that SQL Server workloads are reliably protected.  DPM seamlessly interacts in the following ways with the SQL Server VSS writer to capture consistent versions of an SQL deployment without interrupting access databases: </a:t>
            </a:r>
          </a:p>
          <a:p>
            <a:endParaRPr lang="en-US" sz="700" dirty="0"/>
          </a:p>
          <a:p>
            <a:pPr marL="173336" indent="-173336">
              <a:buFont typeface="Arial" panose="020B0604020202020204" pitchFamily="34" charset="0"/>
              <a:buChar char="•"/>
            </a:pPr>
            <a:r>
              <a:rPr lang="en-US" sz="700" dirty="0"/>
              <a:t>A baseline copy of the SQL Server data can be made using either the DPM block-level synchronization engine or can be done manually.</a:t>
            </a:r>
          </a:p>
          <a:p>
            <a:pPr marL="173336" indent="-173336">
              <a:buFont typeface="Arial" panose="020B0604020202020204" pitchFamily="34" charset="0"/>
              <a:buChar char="•"/>
            </a:pPr>
            <a:r>
              <a:rPr lang="en-US" sz="700" dirty="0"/>
              <a:t>Express full backups are captured. These backups use the SQL Server VSS writer and DPM agent to identify which blocks have changed in the database and then forward those changed blocks to the DPM server.</a:t>
            </a:r>
          </a:p>
          <a:p>
            <a:pPr marL="173336" indent="-173336">
              <a:buFont typeface="Arial" panose="020B0604020202020204" pitchFamily="34" charset="0"/>
              <a:buChar char="•"/>
            </a:pPr>
            <a:r>
              <a:rPr lang="en-US" sz="700" dirty="0"/>
              <a:t>Database transaction logs are synchronized with the DPM server as frequently as every 15 minutes between express full backups. DPM synchronizes the log files using a VSS incremental operation. </a:t>
            </a:r>
          </a:p>
          <a:p>
            <a:pPr marL="173336" indent="-173336">
              <a:buFont typeface="Arial" panose="020B0604020202020204" pitchFamily="34" charset="0"/>
              <a:buChar char="•"/>
            </a:pPr>
            <a:r>
              <a:rPr lang="en-US" sz="700" dirty="0"/>
              <a:t>Best practice is to configure express full backups every evening and more often for transaction log synchronization (between every 15 to 60 minutes).</a:t>
            </a:r>
          </a:p>
          <a:p>
            <a:pPr marL="173336" indent="-173336">
              <a:buFont typeface="Arial" panose="020B0604020202020204" pitchFamily="34" charset="0"/>
              <a:buChar char="•"/>
            </a:pPr>
            <a:endParaRPr lang="en-US" sz="700" dirty="0"/>
          </a:p>
          <a:p>
            <a:r>
              <a:rPr lang="en-US" baseline="0" dirty="0" smtClean="0"/>
              <a:t>DPM provides the administrator with flexibility around restoration, supporting restoration to the original, or a different SQL Server, and in addition, </a:t>
            </a:r>
            <a:r>
              <a:rPr lang="en-US" baseline="0" dirty="0" smtClean="0">
                <a:effectLst/>
              </a:rPr>
              <a:t>t</a:t>
            </a:r>
            <a:r>
              <a:rPr lang="en-US" dirty="0" smtClean="0">
                <a:effectLst/>
              </a:rPr>
              <a:t>he Self-Service Recovery Tool (SSRT) for System Center 2012 R2 – Data Protection Manager (DPM) enables end users to recover SQL Server databases that are backed up by the DPM server, without any intervention from the DPM administrator.</a:t>
            </a:r>
          </a:p>
          <a:p>
            <a:endParaRPr lang="en-US" baseline="0" dirty="0" smtClean="0">
              <a:effectLst/>
            </a:endParaRPr>
          </a:p>
          <a:p>
            <a:r>
              <a:rPr lang="en-US" baseline="0" dirty="0" smtClean="0">
                <a:effectLst/>
              </a:rPr>
              <a:t>Once a SQL Instance has been protected by DPM, any databases that are added to that instance can be automatically protected, ensuring that the administrator can provide a reliable service to the DBAs yet in an automated fashion.</a:t>
            </a:r>
            <a:endParaRPr lang="en-US" baseline="0" dirty="0" smtClean="0"/>
          </a:p>
        </p:txBody>
      </p:sp>
      <p:sp>
        <p:nvSpPr>
          <p:cNvPr id="4" name="Header Placeholder 3"/>
          <p:cNvSpPr>
            <a:spLocks noGrp="1"/>
          </p:cNvSpPr>
          <p:nvPr>
            <p:ph type="hdr" sz="quarter" idx="10"/>
          </p:nvPr>
        </p:nvSpPr>
        <p:spPr/>
        <p:txBody>
          <a:bodyPr/>
          <a:lstStyle/>
          <a:p>
            <a:r>
              <a:rPr lang="en-US" dirty="0" smtClean="0">
                <a:solidFill>
                  <a:prstClr val="black"/>
                </a:solidFill>
              </a:rPr>
              <a:t>Windows Server Management Marketing</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84F511B-4E65-4EA6-8ACB-3C3110A60BCA}" type="datetime1">
              <a:rPr lang="en-US" smtClean="0">
                <a:solidFill>
                  <a:prstClr val="black"/>
                </a:solidFill>
              </a:rPr>
              <a:pPr/>
              <a:t>8/27/2015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71</a:t>
            </a:fld>
            <a:endParaRPr lang="en-US" dirty="0">
              <a:solidFill>
                <a:prstClr val="black"/>
              </a:solidFill>
            </a:endParaRPr>
          </a:p>
        </p:txBody>
      </p:sp>
    </p:spTree>
    <p:extLst>
      <p:ext uri="{BB962C8B-B14F-4D97-AF65-F5344CB8AC3E}">
        <p14:creationId xmlns:p14="http://schemas.microsoft.com/office/powerpoint/2010/main" val="22432761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Just like Windows Server Backup, Data Protection Manager</a:t>
            </a:r>
            <a:r>
              <a:rPr lang="en-US" baseline="0" dirty="0" smtClean="0">
                <a:effectLst/>
              </a:rPr>
              <a:t> can also integrate with Microsoft Azure Backup, to offer an extra location for storage of key data backups.  </a:t>
            </a:r>
            <a:r>
              <a:rPr lang="en-US" dirty="0" smtClean="0">
                <a:effectLst/>
              </a:rPr>
              <a:t>This provides the following benefits:</a:t>
            </a:r>
          </a:p>
          <a:p>
            <a:endParaRPr lang="en-US" dirty="0" smtClean="0">
              <a:effectLst/>
            </a:endParaRPr>
          </a:p>
          <a:p>
            <a:r>
              <a:rPr lang="en-US" dirty="0" smtClean="0">
                <a:effectLst/>
              </a:rPr>
              <a:t>- Reduced costs—The Microsoft Azure Backup service can help to reduce the total cost of ownership (TCO) for customers by providing scalability, elasticity, and simplified storage management.</a:t>
            </a:r>
            <a:br>
              <a:rPr lang="en-US" dirty="0" smtClean="0">
                <a:effectLst/>
              </a:rPr>
            </a:br>
            <a:r>
              <a:rPr lang="en-US" dirty="0" smtClean="0">
                <a:effectLst/>
              </a:rPr>
              <a:t>- Peace of mind—The Microsoft Azure Backup service provides a reliable, secure, and a robust short-term offsite backup and restore solution that is highly available.</a:t>
            </a:r>
            <a:br>
              <a:rPr lang="en-US" dirty="0" smtClean="0">
                <a:effectLst/>
              </a:rPr>
            </a:br>
            <a:r>
              <a:rPr lang="en-US" dirty="0" smtClean="0">
                <a:effectLst/>
              </a:rPr>
              <a:t>- Simplicity—The Microsoft Azure Backup workflows are seamlessly integrated into the existing DPM backup, recovery and monitoring workflows.</a:t>
            </a:r>
            <a:br>
              <a:rPr lang="en-US" dirty="0" smtClean="0">
                <a:effectLst/>
              </a:rPr>
            </a:br>
            <a:endParaRPr lang="en-US" dirty="0" smtClean="0">
              <a:effectLst/>
            </a:endParaRPr>
          </a:p>
          <a:p>
            <a:r>
              <a:rPr lang="en-US" b="1" dirty="0" smtClean="0"/>
              <a:t>Reliable offsite data protection</a:t>
            </a:r>
          </a:p>
          <a:p>
            <a:r>
              <a:rPr lang="en-US" dirty="0" smtClean="0"/>
              <a:t>Backups are encrypted before transmission and stored encrypted in Azure. These backups are off-site, safely away from your datacenter, protected by reliable Azure storage, reducing the need to secure and protect on-site backup media.</a:t>
            </a:r>
          </a:p>
          <a:p>
            <a:endParaRPr lang="en-US" dirty="0" smtClean="0"/>
          </a:p>
          <a:p>
            <a:r>
              <a:rPr lang="en-US" b="1" dirty="0" smtClean="0"/>
              <a:t>A simple and integrated solution</a:t>
            </a:r>
          </a:p>
          <a:p>
            <a:r>
              <a:rPr lang="en-US" dirty="0" smtClean="0"/>
              <a:t>Manage cloud backups from the familiar backup UI in System Center Data Protection Manager. These tools provide similar experiences configuring, monitoring, and recovering backups whether to local disk or Azure storage. Or you can use the agent software itself. After data is backed up to the cloud, authorized users can easily recover backups to any server.</a:t>
            </a:r>
          </a:p>
          <a:p>
            <a:endParaRPr lang="en-US" dirty="0" smtClean="0"/>
          </a:p>
          <a:p>
            <a:r>
              <a:rPr lang="en-US" b="1" dirty="0" smtClean="0"/>
              <a:t>Efficient and flexible backup and recovery</a:t>
            </a:r>
          </a:p>
          <a:p>
            <a:r>
              <a:rPr lang="en-US" dirty="0" smtClean="0"/>
              <a:t>With incremental backups, only changes to files are transferred to the cloud. This helps ensure efficient use of storage and reduced bandwidth consumption, while enabling point-in-time recovery of multiple versions of the data. Configurable data retention policies, data compression, and data transfer throttling offer added flexibility and help boost efficiency.</a:t>
            </a:r>
          </a:p>
          <a:p>
            <a:endParaRPr lang="en-US" dirty="0"/>
          </a:p>
          <a:p>
            <a:r>
              <a:rPr lang="en-US" dirty="0"/>
              <a:t>The following scenarios are supported when protecting data using Microsoft Azure Backup. </a:t>
            </a:r>
          </a:p>
          <a:p>
            <a:endParaRPr lang="en-US" dirty="0"/>
          </a:p>
          <a:p>
            <a:r>
              <a:rPr lang="en-US" dirty="0"/>
              <a:t>DPM server must be on at least Windows Server 2012. </a:t>
            </a:r>
          </a:p>
          <a:p>
            <a:pPr marL="173336" indent="-173336">
              <a:buFont typeface="Arial" panose="020B0604020202020204" pitchFamily="34" charset="0"/>
              <a:buChar char="•"/>
            </a:pPr>
            <a:r>
              <a:rPr lang="en-US" dirty="0"/>
              <a:t>Protection for file system </a:t>
            </a:r>
          </a:p>
          <a:p>
            <a:pPr marL="173336" indent="-173336">
              <a:buFont typeface="Arial" panose="020B0604020202020204" pitchFamily="34" charset="0"/>
              <a:buChar char="•"/>
            </a:pPr>
            <a:r>
              <a:rPr lang="en-US" dirty="0"/>
              <a:t>Protection for virtual machines </a:t>
            </a:r>
          </a:p>
          <a:p>
            <a:pPr marL="173336" indent="-173336">
              <a:buFont typeface="Arial" panose="020B0604020202020204" pitchFamily="34" charset="0"/>
              <a:buChar char="•"/>
            </a:pPr>
            <a:r>
              <a:rPr lang="en-US" dirty="0"/>
              <a:t>Protection for SQL Server databases </a:t>
            </a:r>
          </a:p>
          <a:p>
            <a:pPr marL="388660" lvl="1" indent="-173336"/>
            <a:r>
              <a:rPr lang="en-US" dirty="0"/>
              <a:t>Supported file types </a:t>
            </a:r>
          </a:p>
          <a:p>
            <a:pPr marL="388660" lvl="1" indent="-173336"/>
            <a:r>
              <a:rPr lang="en-US" dirty="0"/>
              <a:t>Encrypted (Full backups only) </a:t>
            </a:r>
          </a:p>
          <a:p>
            <a:pPr marL="388660" lvl="1" indent="-173336"/>
            <a:r>
              <a:rPr lang="en-US" dirty="0"/>
              <a:t>Compressed (Incremental backups supported) </a:t>
            </a:r>
          </a:p>
          <a:p>
            <a:pPr marL="388660" lvl="1" indent="-173336"/>
            <a:r>
              <a:rPr lang="en-US" dirty="0"/>
              <a:t>Sparse (Incremental backups supported. </a:t>
            </a:r>
          </a:p>
          <a:p>
            <a:pPr marL="388660" lvl="1" indent="-173336"/>
            <a:r>
              <a:rPr lang="en-US" dirty="0"/>
              <a:t>Compressed and sparse (Treated as Sparse)</a:t>
            </a:r>
          </a:p>
          <a:p>
            <a:endParaRPr lang="en-US" dirty="0" smtClean="0"/>
          </a:p>
          <a:p>
            <a:r>
              <a:rPr lang="en-US" dirty="0" smtClean="0"/>
              <a:t>We are pleased to announce the availability of long term retention for Azure cloud backups in Update Rollup 3 (UR3) for System Center 2012 R2 Data Protection Manager and the latest release of Microsoft Azure Backup</a:t>
            </a:r>
            <a:r>
              <a:rPr lang="en-US" baseline="0" dirty="0" smtClean="0"/>
              <a:t>. </a:t>
            </a:r>
            <a:r>
              <a:rPr lang="en-US" dirty="0" smtClean="0"/>
              <a:t>We have integrated the experience in the same configuration screen that you currently use for setting retention policies when using Azure as the target in DPM. You need to select the weekly option that allows you to specify the schedule for longer retention range.</a:t>
            </a:r>
          </a:p>
          <a:p>
            <a:endParaRPr lang="en-US" dirty="0" smtClean="0"/>
          </a:p>
          <a:p>
            <a:r>
              <a:rPr lang="en-US" dirty="0" smtClean="0"/>
              <a:t>The screenshot shows as sample schedule with a maximum retention of 3360 days. Before explaining the retention range and schedule, it is important to understand how the recovery points are modeled in Azure back-up.  Each back-up is stored as a recovery point and we can currently store up to 120 recovery points which is limited to a retention range of 120 days.  Although the 120 retention point limit is still in place, we have enhanced the feature to allow a less granular option of weekly back-ups to model a longer retention period.</a:t>
            </a:r>
          </a:p>
          <a:p>
            <a:endParaRPr lang="en-US" baseline="0" dirty="0" smtClean="0"/>
          </a:p>
          <a:p>
            <a:endParaRPr lang="en-US" baseline="0" dirty="0" smtClean="0"/>
          </a:p>
          <a:p>
            <a:endParaRPr lang="en-US" baseline="0" dirty="0" smtClean="0"/>
          </a:p>
          <a:p>
            <a:r>
              <a:rPr lang="en-US" b="1" baseline="0" dirty="0" smtClean="0"/>
              <a:t>&lt;next slide&gt;</a:t>
            </a:r>
            <a:endParaRPr lang="en-US" b="1"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80E2210-FCD4-4E32-922A-6DC22322192A}" type="datetime1">
              <a:rPr lang="en-US" smtClean="0">
                <a:solidFill>
                  <a:prstClr val="black"/>
                </a:solidFill>
              </a:rPr>
              <a:pPr/>
              <a:t>8/27/2015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72</a:t>
            </a:fld>
            <a:endParaRPr lang="en-US" dirty="0">
              <a:solidFill>
                <a:prstClr val="black"/>
              </a:solidFill>
            </a:endParaRPr>
          </a:p>
        </p:txBody>
      </p:sp>
    </p:spTree>
    <p:extLst>
      <p:ext uri="{BB962C8B-B14F-4D97-AF65-F5344CB8AC3E}">
        <p14:creationId xmlns:p14="http://schemas.microsoft.com/office/powerpoint/2010/main" val="31235179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8/27/2015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73</a:t>
            </a:fld>
            <a:endParaRPr lang="en-US" dirty="0">
              <a:solidFill>
                <a:prstClr val="black"/>
              </a:solidFill>
            </a:endParaRPr>
          </a:p>
        </p:txBody>
      </p:sp>
    </p:spTree>
    <p:extLst>
      <p:ext uri="{BB962C8B-B14F-4D97-AF65-F5344CB8AC3E}">
        <p14:creationId xmlns:p14="http://schemas.microsoft.com/office/powerpoint/2010/main" val="224553490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8/27/2015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75</a:t>
            </a:fld>
            <a:endParaRPr lang="en-US" dirty="0">
              <a:solidFill>
                <a:prstClr val="black"/>
              </a:solidFill>
            </a:endParaRPr>
          </a:p>
        </p:txBody>
      </p:sp>
    </p:spTree>
    <p:extLst>
      <p:ext uri="{BB962C8B-B14F-4D97-AF65-F5344CB8AC3E}">
        <p14:creationId xmlns:p14="http://schemas.microsoft.com/office/powerpoint/2010/main" val="25407450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8/27/2015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76</a:t>
            </a:fld>
            <a:endParaRPr lang="en-US" dirty="0">
              <a:solidFill>
                <a:prstClr val="black"/>
              </a:solidFill>
            </a:endParaRPr>
          </a:p>
        </p:txBody>
      </p:sp>
    </p:spTree>
    <p:extLst>
      <p:ext uri="{BB962C8B-B14F-4D97-AF65-F5344CB8AC3E}">
        <p14:creationId xmlns:p14="http://schemas.microsoft.com/office/powerpoint/2010/main" val="36051153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8/27/2015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77</a:t>
            </a:fld>
            <a:endParaRPr lang="en-US" dirty="0">
              <a:solidFill>
                <a:prstClr val="black"/>
              </a:solidFill>
            </a:endParaRPr>
          </a:p>
        </p:txBody>
      </p:sp>
    </p:spTree>
    <p:extLst>
      <p:ext uri="{BB962C8B-B14F-4D97-AF65-F5344CB8AC3E}">
        <p14:creationId xmlns:p14="http://schemas.microsoft.com/office/powerpoint/2010/main" val="25750208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24458">
              <a:defRPr/>
            </a:pPr>
            <a:fld id="{82AABF77-E2E4-44CA-BA5C-65E132CF08D8}" type="slidenum">
              <a:rPr lang="en-US">
                <a:solidFill>
                  <a:prstClr val="black"/>
                </a:solidFill>
                <a:latin typeface="Calibri" panose="020F0502020204030204"/>
              </a:rPr>
              <a:pPr defTabSz="924458">
                <a:defRPr/>
              </a:pPr>
              <a:t>80</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864497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E09508-54A3-4F70-9339-01BE4305D85C}" type="slidenum">
              <a:rPr lang="en-US" altLang="en-US"/>
              <a:pPr/>
              <a:t>7</a:t>
            </a:fld>
            <a:endParaRPr lang="en-US" altLang="en-US"/>
          </a:p>
        </p:txBody>
      </p:sp>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p:txBody>
          <a:bodyPr/>
          <a:lstStyle/>
          <a:p>
            <a:r>
              <a:rPr lang="en-US" altLang="en-US"/>
              <a:t>Define disaster as a crisis </a:t>
            </a:r>
          </a:p>
        </p:txBody>
      </p:sp>
    </p:spTree>
    <p:extLst>
      <p:ext uri="{BB962C8B-B14F-4D97-AF65-F5344CB8AC3E}">
        <p14:creationId xmlns:p14="http://schemas.microsoft.com/office/powerpoint/2010/main" val="9092653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backing up to the cloud is not a direct Windows Azure VM hybrid scenario</a:t>
            </a:r>
            <a:r>
              <a:rPr lang="en-US" baseline="0" dirty="0" smtClean="0"/>
              <a:t> as you are primarily using Windows Azure storage for the backup, but the VM comes into play in the case you want to restore the backup quickly in the cloud.  TCO is a theme that carries through to this scenario as well as you are only paying for storage utilized.  In addition you also gain automatic geo replication that is built into Azure storage, which give you better data security.   We have built UI right into SQL Server management studio to make the full SQL Server backup capabilities easy to implement at a database or SQL Server instance level.  We have also added a key feature which customers have been asking for, which is full data encryption.  What’s nice about the data encryption solution is the you hold the encryption keys not Windows Azure for greater compliance and security.</a:t>
            </a:r>
          </a:p>
          <a:p>
            <a:endParaRPr lang="en-US" baseline="0" dirty="0" smtClean="0"/>
          </a:p>
          <a:p>
            <a:r>
              <a:rPr lang="en-US" baseline="0" dirty="0" smtClean="0"/>
              <a:t>You can setup the backup process manually or we also have a new backup policy recommendation solution built-in to SQL Server 2014 that will allow you to automate the backup up process to Windows Azure based on data usage.</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8CEA85-8113-4CC0-BA73-46365F213029}" type="datetime1">
              <a:rPr lang="en-US" smtClean="0">
                <a:solidFill>
                  <a:prstClr val="black"/>
                </a:solidFill>
              </a:rPr>
              <a:pPr/>
              <a:t>8/27/2015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81</a:t>
            </a:fld>
            <a:endParaRPr lang="en-US" dirty="0">
              <a:solidFill>
                <a:prstClr val="black"/>
              </a:solidFill>
            </a:endParaRPr>
          </a:p>
        </p:txBody>
      </p:sp>
    </p:spTree>
    <p:extLst>
      <p:ext uri="{BB962C8B-B14F-4D97-AF65-F5344CB8AC3E}">
        <p14:creationId xmlns:p14="http://schemas.microsoft.com/office/powerpoint/2010/main" val="23595948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most powerful</a:t>
            </a:r>
            <a:r>
              <a:rPr lang="en-US" baseline="0" dirty="0" smtClean="0"/>
              <a:t> hybrid scenarios we are making even easier to implement with SQL Server 2014 is a low RTO disaster recovery solution for your on-premises SQL Servers.  You can do this by now being able to add AlwaysOn replicas directly to Windows Azure Virtual Machines.  Now as you see in the diagram, we recommend having your asynchronous replicas residing in Azure VMs and your synchronous replica on-premises.  Again the reason for that is you want to minimize the impact on your primary, so having the synchronous close by is ideal.  Now this is still a low RTO (recovery time objective) solution as the way asynchronous replication works, is as soon as the transaction is committed it is on it’s was to the replica in Azure, so data loss in minimal.  </a:t>
            </a:r>
          </a:p>
          <a:p>
            <a:endParaRPr lang="en-US" baseline="0" dirty="0" smtClean="0"/>
          </a:p>
          <a:p>
            <a:r>
              <a:rPr lang="en-US" baseline="0" dirty="0" smtClean="0"/>
              <a:t>The other big gain in this scenario is that AlwaysOn replicas are readable so you can take advantage of the global Azure data center to strategically place the replicas (remember you can have up to 8 now with SQL Server 2014, double that of SQL Server 2012).  This means faster global BI reporting in addition to a more cost effective disaster recovery solution.</a:t>
            </a:r>
          </a:p>
          <a:p>
            <a:endParaRPr lang="en-US" baseline="0" dirty="0" smtClean="0"/>
          </a:p>
          <a:p>
            <a:r>
              <a:rPr lang="en-US" baseline="0" dirty="0" smtClean="0"/>
              <a:t>Lufthansa has already started to take advantage of this and not only seen cost reductions but also much faster recovery times over their previous data base mirroring and log shipping methodology.  </a:t>
            </a:r>
          </a:p>
          <a:p>
            <a:endParaRPr lang="en-US" baseline="0" dirty="0" smtClean="0"/>
          </a:p>
          <a:p>
            <a:r>
              <a:rPr lang="en-US" baseline="0" dirty="0" smtClean="0"/>
              <a:t>We have built UI into SQL Server management studio to make the deployment of AlwaysOn replicas even easier whether on premises or in Windows Azure.</a:t>
            </a:r>
          </a:p>
          <a:p>
            <a:endParaRPr lang="en-US" baseline="0" dirty="0" smtClean="0"/>
          </a:p>
          <a:p>
            <a:r>
              <a:rPr lang="en-US" baseline="0" dirty="0" smtClean="0"/>
              <a:t>Optional Talk Track (if ISVs are in room):</a:t>
            </a:r>
          </a:p>
          <a:p>
            <a:r>
              <a:rPr lang="en-US" baseline="0" dirty="0" smtClean="0"/>
              <a:t>Now for those of you that are ISVs this scenarios not only gives you the cost savings benefits, but also gives you a revenue opportunity with Windows Azure, much like Manhattan Associates has done.  Manhattan Associates builds mission critical software for medical equipment distributors like Buffalo Hospital, that manages logistics.  What Manhattan Associates realized was that they could use this new database DR capabilities to offer a value added DR service to it’s clientele.  This was a win for the client Buffalo Hospital as they didn’t want to have to deal with setting up DR for Manhattan Associates mission critical app, they would much rather pay additional money to Manhattan Associates to provide this as a service and thus creating a new revenue stream for Manhattan Associates.  </a:t>
            </a:r>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http://www.microsoft.com/casestudies/Microsoft-SQL-Server-2014/Lufthansa-Systems/Lufthansa-Systems-Cuts-Data-Recovery-Time-from-Minutes-to-Seconds-with-Cloud-Solution/710000003603</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F405B2-F099-4A66-B968-4093BD42C9F6}" type="datetime1">
              <a:rPr lang="en-US" smtClean="0">
                <a:solidFill>
                  <a:prstClr val="black"/>
                </a:solidFill>
              </a:rPr>
              <a:pPr/>
              <a:t>8/27/2015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82</a:t>
            </a:fld>
            <a:endParaRPr lang="en-US" dirty="0">
              <a:solidFill>
                <a:prstClr val="black"/>
              </a:solidFill>
            </a:endParaRPr>
          </a:p>
        </p:txBody>
      </p:sp>
    </p:spTree>
    <p:extLst>
      <p:ext uri="{BB962C8B-B14F-4D97-AF65-F5344CB8AC3E}">
        <p14:creationId xmlns:p14="http://schemas.microsoft.com/office/powerpoint/2010/main" val="370291140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Video Demo available here: </a:t>
            </a:r>
            <a:r>
              <a:rPr lang="en-US" sz="900" dirty="0" smtClean="0">
                <a:solidFill>
                  <a:schemeClr val="tx1"/>
                </a:solidFill>
              </a:rPr>
              <a:t>aka.ms/</a:t>
            </a:r>
            <a:r>
              <a:rPr lang="en-US" sz="900" dirty="0" err="1" smtClean="0">
                <a:solidFill>
                  <a:schemeClr val="tx1"/>
                </a:solidFill>
              </a:rPr>
              <a:t>StorSimpleDemo</a:t>
            </a:r>
            <a:r>
              <a:rPr lang="en-US" sz="900" dirty="0" smtClean="0">
                <a:solidFill>
                  <a:schemeClr val="tx1"/>
                </a:solidFill>
              </a:rPr>
              <a:t> </a:t>
            </a:r>
            <a:endParaRPr lang="en-US" b="1" dirty="0" smtClean="0"/>
          </a:p>
          <a:p>
            <a:endParaRPr lang="en-US" b="1" dirty="0" smtClean="0"/>
          </a:p>
          <a:p>
            <a:r>
              <a:rPr lang="en-US" b="1" dirty="0" smtClean="0"/>
              <a:t>Slide Objective: </a:t>
            </a:r>
            <a:r>
              <a:rPr lang="en-US" dirty="0" smtClean="0"/>
              <a:t>Introduce Cloud-Integrated</a:t>
            </a:r>
            <a:r>
              <a:rPr lang="en-US" baseline="0" dirty="0" smtClean="0"/>
              <a:t> Tiered Storage via Microsoft </a:t>
            </a:r>
            <a:r>
              <a:rPr lang="en-US" baseline="0" dirty="0" err="1" smtClean="0"/>
              <a:t>StorSimple</a:t>
            </a:r>
            <a:r>
              <a:rPr lang="en-US" baseline="0" dirty="0" smtClean="0"/>
              <a:t>.</a:t>
            </a:r>
          </a:p>
          <a:p>
            <a:endParaRPr lang="en-US" baseline="0" dirty="0" smtClean="0"/>
          </a:p>
          <a:p>
            <a:r>
              <a:rPr lang="en-US" b="1" dirty="0" smtClean="0"/>
              <a:t>Key Talking Points:</a:t>
            </a:r>
          </a:p>
          <a:p>
            <a:pPr marL="288893" indent="-288893">
              <a:buFontTx/>
              <a:buChar char="-"/>
            </a:pPr>
            <a:r>
              <a:rPr lang="en-US" dirty="0" smtClean="0"/>
              <a:t>Typically</a:t>
            </a:r>
            <a:r>
              <a:rPr lang="en-US" baseline="0" dirty="0" smtClean="0"/>
              <a:t> only 15% of an organization’s total storage is actively used, but most organizations pay for enough storage to store 100% of their data on-premises, also complicating the backup strategy.</a:t>
            </a:r>
            <a:endParaRPr lang="en-US" dirty="0" smtClean="0"/>
          </a:p>
          <a:p>
            <a:pPr marL="288893" indent="-288893">
              <a:buFontTx/>
              <a:buChar char="-"/>
            </a:pPr>
            <a:r>
              <a:rPr lang="en-US" dirty="0" err="1" smtClean="0"/>
              <a:t>StorSimple</a:t>
            </a:r>
            <a:r>
              <a:rPr lang="en-US" dirty="0" smtClean="0"/>
              <a:t> is a Cloud-Integrated </a:t>
            </a:r>
            <a:r>
              <a:rPr lang="en-US" dirty="0" err="1" smtClean="0"/>
              <a:t>iSCSI</a:t>
            </a:r>
            <a:r>
              <a:rPr lang="en-US" dirty="0" smtClean="0"/>
              <a:t> SAN Appliance</a:t>
            </a:r>
          </a:p>
          <a:p>
            <a:pPr marL="288893" indent="-288893">
              <a:buFontTx/>
              <a:buChar char="-"/>
            </a:pPr>
            <a:r>
              <a:rPr lang="en-US" dirty="0" smtClean="0"/>
              <a:t>Includes</a:t>
            </a:r>
            <a:r>
              <a:rPr lang="en-US" baseline="0" dirty="0" smtClean="0"/>
              <a:t> SSD, SAS, NL-SAS and Windows Azure Storage Tiers</a:t>
            </a:r>
          </a:p>
          <a:p>
            <a:pPr marL="288893" indent="-288893">
              <a:buFontTx/>
              <a:buChar char="-"/>
            </a:pPr>
            <a:r>
              <a:rPr lang="en-US" baseline="0" dirty="0" smtClean="0"/>
              <a:t>Dynamically identifies hot, warm, cold storage at a block level</a:t>
            </a:r>
          </a:p>
          <a:p>
            <a:pPr marL="288893" indent="-288893">
              <a:buFontTx/>
              <a:buChar char="-"/>
            </a:pPr>
            <a:r>
              <a:rPr lang="en-US" baseline="0" dirty="0" smtClean="0"/>
              <a:t>Hot and warm data remains on appliance in SSD and SAS storage tiers</a:t>
            </a:r>
          </a:p>
          <a:p>
            <a:pPr marL="288893" indent="-288893">
              <a:buFontTx/>
              <a:buChar char="-"/>
            </a:pPr>
            <a:r>
              <a:rPr lang="en-US" baseline="0" dirty="0" smtClean="0"/>
              <a:t>Cold data blocks are randomized, obfuscated and encrypted using on-premises encryption keys before sending to Azure storage</a:t>
            </a:r>
          </a:p>
          <a:p>
            <a:pPr marL="288893" indent="-288893">
              <a:buFontTx/>
              <a:buChar char="-"/>
            </a:pPr>
            <a:r>
              <a:rPr lang="en-US" baseline="0" dirty="0" smtClean="0"/>
              <a:t>Can be leveraged as Disk-to-Disk storage location for on-premises backups</a:t>
            </a:r>
          </a:p>
          <a:p>
            <a:pPr marL="288893" indent="-288893">
              <a:buFontTx/>
              <a:buChar char="-"/>
            </a:pPr>
            <a:r>
              <a:rPr lang="en-US" baseline="0" dirty="0" smtClean="0"/>
              <a:t>Cloud snapshots – send snapshots to offsite storage locations</a:t>
            </a:r>
          </a:p>
          <a:p>
            <a:pPr marL="288893" indent="-288893">
              <a:buFontTx/>
              <a:buChar char="-"/>
            </a:pPr>
            <a:r>
              <a:rPr lang="en-US" baseline="0" dirty="0" smtClean="0"/>
              <a:t>Data can be restored to same or alternate datacenter locations.</a:t>
            </a:r>
          </a:p>
          <a:p>
            <a:endParaRPr lang="en-US" baseline="0" dirty="0" smtClean="0"/>
          </a:p>
          <a:p>
            <a:r>
              <a:rPr lang="en-US" b="1" baseline="0" dirty="0" smtClean="0"/>
              <a:t>Additional Resources:</a:t>
            </a:r>
          </a:p>
          <a:p>
            <a:pPr marL="288893" indent="-288893">
              <a:buFont typeface="Arial" panose="020B0604020202020204" pitchFamily="34" charset="0"/>
              <a:buChar char="•"/>
            </a:pPr>
            <a:r>
              <a:rPr lang="en-US" baseline="0" dirty="0" err="1" smtClean="0"/>
              <a:t>ChalkTalk</a:t>
            </a:r>
            <a:r>
              <a:rPr lang="en-US" baseline="0" dirty="0" smtClean="0"/>
              <a:t> Video - http://www.youtube.com/watch?v=Xxi6FBJQA_M&amp;feature=youtu.be</a:t>
            </a:r>
          </a:p>
          <a:p>
            <a:pPr marL="288893" indent="-288893">
              <a:buFont typeface="Arial" panose="020B0604020202020204" pitchFamily="34" charset="0"/>
              <a:buChar char="•"/>
            </a:pPr>
            <a:r>
              <a:rPr lang="en-US" baseline="0" dirty="0" smtClean="0"/>
              <a:t>Demo Video – http://aka.ms/StorSimpleDemo</a:t>
            </a:r>
          </a:p>
          <a:p>
            <a:endParaRPr lang="en-US" baseline="0" dirty="0" smtClean="0"/>
          </a:p>
          <a:p>
            <a:pPr marL="288893" indent="-288893">
              <a:buFontTx/>
              <a:buChar char="-"/>
            </a:pP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83</a:t>
            </a:fld>
            <a:endParaRPr lang="en-US" dirty="0"/>
          </a:p>
        </p:txBody>
      </p:sp>
    </p:spTree>
    <p:extLst>
      <p:ext uri="{BB962C8B-B14F-4D97-AF65-F5344CB8AC3E}">
        <p14:creationId xmlns:p14="http://schemas.microsoft.com/office/powerpoint/2010/main" val="307737624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 </a:t>
            </a:r>
            <a:r>
              <a:rPr lang="en-US" dirty="0" smtClean="0"/>
              <a:t>Discuss target</a:t>
            </a:r>
            <a:r>
              <a:rPr lang="en-US" baseline="0" dirty="0" smtClean="0"/>
              <a:t> use cases for </a:t>
            </a:r>
            <a:r>
              <a:rPr lang="en-US" baseline="0" dirty="0" err="1" smtClean="0"/>
              <a:t>StorSimple</a:t>
            </a:r>
            <a:r>
              <a:rPr lang="en-US" baseline="0" dirty="0" smtClean="0"/>
              <a:t> Hybrid Cloud Storage</a:t>
            </a:r>
          </a:p>
          <a:p>
            <a:endParaRPr lang="en-US" baseline="0" dirty="0" smtClean="0"/>
          </a:p>
          <a:p>
            <a:r>
              <a:rPr lang="en-US" b="1" baseline="0" dirty="0" smtClean="0"/>
              <a:t>Key Talking Points:</a:t>
            </a:r>
          </a:p>
          <a:p>
            <a:pPr marL="288893" indent="-288893">
              <a:buFont typeface="Arial" panose="020B0604020202020204" pitchFamily="34" charset="0"/>
              <a:buChar char="•"/>
            </a:pPr>
            <a:r>
              <a:rPr lang="en-US" baseline="0" dirty="0" smtClean="0"/>
              <a:t>Most common use cases are document-oriented and archive storage.  These are use cases where lots of data needs to be retained, but frequently only a small portion of the overall dataset is actively accessed.</a:t>
            </a:r>
            <a:endParaRPr lang="en-US" dirty="0"/>
          </a:p>
        </p:txBody>
      </p:sp>
      <p:sp>
        <p:nvSpPr>
          <p:cNvPr id="4" name="Slide Number Placeholder 3"/>
          <p:cNvSpPr>
            <a:spLocks noGrp="1"/>
          </p:cNvSpPr>
          <p:nvPr>
            <p:ph type="sldNum" sz="quarter" idx="10"/>
          </p:nvPr>
        </p:nvSpPr>
        <p:spPr/>
        <p:txBody>
          <a:bodyPr/>
          <a:lstStyle/>
          <a:p>
            <a:fld id="{8B0E71FE-35AC-4F5E-A25F-32B9BBA9C556}" type="slidenum">
              <a:rPr lang="en-US" smtClean="0"/>
              <a:t>84</a:t>
            </a:fld>
            <a:endParaRPr lang="en-US" dirty="0"/>
          </a:p>
        </p:txBody>
      </p:sp>
    </p:spTree>
    <p:extLst>
      <p:ext uri="{BB962C8B-B14F-4D97-AF65-F5344CB8AC3E}">
        <p14:creationId xmlns:p14="http://schemas.microsoft.com/office/powerpoint/2010/main" val="40379197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 </a:t>
            </a:r>
            <a:r>
              <a:rPr lang="en-US" dirty="0" smtClean="0"/>
              <a:t>Discuss</a:t>
            </a:r>
            <a:r>
              <a:rPr lang="en-US" baseline="0" dirty="0" smtClean="0"/>
              <a:t> rapid recovery capabilities provided by </a:t>
            </a:r>
            <a:r>
              <a:rPr lang="en-US" baseline="0" dirty="0" err="1" smtClean="0"/>
              <a:t>StorSimple</a:t>
            </a:r>
            <a:r>
              <a:rPr lang="en-US" baseline="0" dirty="0" smtClean="0"/>
              <a:t> in the event of a datacenter outage.</a:t>
            </a:r>
            <a:endParaRPr lang="en-US" dirty="0"/>
          </a:p>
        </p:txBody>
      </p:sp>
      <p:sp>
        <p:nvSpPr>
          <p:cNvPr id="4" name="Slide Number Placeholder 3"/>
          <p:cNvSpPr>
            <a:spLocks noGrp="1"/>
          </p:cNvSpPr>
          <p:nvPr>
            <p:ph type="sldNum" sz="quarter" idx="10"/>
          </p:nvPr>
        </p:nvSpPr>
        <p:spPr/>
        <p:txBody>
          <a:bodyPr/>
          <a:lstStyle/>
          <a:p>
            <a:fld id="{8B0E71FE-35AC-4F5E-A25F-32B9BBA9C556}" type="slidenum">
              <a:rPr lang="en-US" smtClean="0"/>
              <a:t>85</a:t>
            </a:fld>
            <a:endParaRPr lang="en-US" dirty="0"/>
          </a:p>
        </p:txBody>
      </p:sp>
    </p:spTree>
    <p:extLst>
      <p:ext uri="{BB962C8B-B14F-4D97-AF65-F5344CB8AC3E}">
        <p14:creationId xmlns:p14="http://schemas.microsoft.com/office/powerpoint/2010/main" val="11256985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 </a:t>
            </a:r>
            <a:r>
              <a:rPr lang="en-US" dirty="0" smtClean="0"/>
              <a:t>Compare</a:t>
            </a:r>
            <a:r>
              <a:rPr lang="en-US" baseline="0" dirty="0" smtClean="0"/>
              <a:t> Traditional Storage vs Hybrid Cloud Storage costs.</a:t>
            </a:r>
            <a:endParaRPr lang="en-US" dirty="0"/>
          </a:p>
        </p:txBody>
      </p:sp>
      <p:sp>
        <p:nvSpPr>
          <p:cNvPr id="4" name="Slide Number Placeholder 3"/>
          <p:cNvSpPr>
            <a:spLocks noGrp="1"/>
          </p:cNvSpPr>
          <p:nvPr>
            <p:ph type="sldNum" sz="quarter" idx="10"/>
          </p:nvPr>
        </p:nvSpPr>
        <p:spPr/>
        <p:txBody>
          <a:bodyPr/>
          <a:lstStyle/>
          <a:p>
            <a:fld id="{8B0E71FE-35AC-4F5E-A25F-32B9BBA9C556}" type="slidenum">
              <a:rPr lang="en-US" smtClean="0"/>
              <a:t>86</a:t>
            </a:fld>
            <a:endParaRPr lang="en-US" dirty="0"/>
          </a:p>
        </p:txBody>
      </p:sp>
    </p:spTree>
    <p:extLst>
      <p:ext uri="{BB962C8B-B14F-4D97-AF65-F5344CB8AC3E}">
        <p14:creationId xmlns:p14="http://schemas.microsoft.com/office/powerpoint/2010/main" val="10176752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69172E-B92E-4064-85D5-FF16863C544D}" type="slidenum">
              <a:rPr lang="en-US" smtClean="0">
                <a:solidFill>
                  <a:prstClr val="black"/>
                </a:solidFill>
              </a:rPr>
              <a:pPr/>
              <a:t>87</a:t>
            </a:fld>
            <a:endParaRPr lang="en-US">
              <a:solidFill>
                <a:prstClr val="black"/>
              </a:solidFill>
            </a:endParaRPr>
          </a:p>
        </p:txBody>
      </p:sp>
    </p:spTree>
    <p:extLst>
      <p:ext uri="{BB962C8B-B14F-4D97-AF65-F5344CB8AC3E}">
        <p14:creationId xmlns:p14="http://schemas.microsoft.com/office/powerpoint/2010/main" val="38151827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 </a:t>
            </a:r>
            <a:r>
              <a:rPr lang="en-US" dirty="0" smtClean="0"/>
              <a:t>Describe scenarios for accelerating file and web content access from the Cloud</a:t>
            </a:r>
          </a:p>
          <a:p>
            <a:endParaRPr lang="en-US" dirty="0" smtClean="0"/>
          </a:p>
          <a:p>
            <a:r>
              <a:rPr lang="en-US" b="1" dirty="0" smtClean="0"/>
              <a:t>Key</a:t>
            </a:r>
            <a:r>
              <a:rPr lang="en-US" b="1" baseline="0" dirty="0" smtClean="0"/>
              <a:t> Talking Points:</a:t>
            </a:r>
          </a:p>
          <a:p>
            <a:pPr marL="288893" indent="-288893">
              <a:buFont typeface="Arial" panose="020B0604020202020204" pitchFamily="34" charset="0"/>
              <a:buChar char="•"/>
            </a:pPr>
            <a:r>
              <a:rPr lang="en-US" baseline="0" dirty="0" err="1" smtClean="0"/>
              <a:t>BranchCache</a:t>
            </a:r>
            <a:r>
              <a:rPr lang="en-US" baseline="0" dirty="0" smtClean="0"/>
              <a:t> in Windows Server 2012 R2 and Windows 8.1 Enterprise can be leveraged to accelerate file and web content delivery to local PC’s from virtual machines provisioned on a Microsoft Azure Virtual Network</a:t>
            </a:r>
          </a:p>
          <a:p>
            <a:pPr marL="288893" indent="-288893">
              <a:buFont typeface="Arial" panose="020B0604020202020204" pitchFamily="34" charset="0"/>
              <a:buChar char="•"/>
            </a:pPr>
            <a:r>
              <a:rPr lang="en-US" baseline="0" dirty="0" err="1" smtClean="0"/>
              <a:t>BranchCache</a:t>
            </a:r>
            <a:r>
              <a:rPr lang="en-US" baseline="0" dirty="0" smtClean="0"/>
              <a:t> can be configured in a Hosted Cache Server configuration, as depicted, or in a Distributed Cache configuration for small single-subnet branch office networks.</a:t>
            </a:r>
          </a:p>
          <a:p>
            <a:pPr marL="288893" indent="-288893">
              <a:buFont typeface="Arial" panose="020B0604020202020204" pitchFamily="34" charset="0"/>
              <a:buChar char="•"/>
            </a:pPr>
            <a:r>
              <a:rPr lang="en-US" baseline="0" dirty="0" smtClean="0"/>
              <a:t>With </a:t>
            </a:r>
            <a:r>
              <a:rPr lang="en-US" baseline="0" dirty="0" err="1" smtClean="0"/>
              <a:t>BranchCache</a:t>
            </a:r>
            <a:r>
              <a:rPr lang="en-US" baseline="0" dirty="0" smtClean="0"/>
              <a:t> configured, when client attempts to access cloud-based file or web server, server returns set of IDs that describe content</a:t>
            </a:r>
          </a:p>
          <a:p>
            <a:pPr marL="288893" indent="-288893">
              <a:buFont typeface="Arial" panose="020B0604020202020204" pitchFamily="34" charset="0"/>
              <a:buChar char="•"/>
            </a:pPr>
            <a:r>
              <a:rPr lang="en-US" baseline="0" dirty="0" smtClean="0"/>
              <a:t>Client checks local Hosted or Distributed cache to determine if IDs are cached locally.  </a:t>
            </a:r>
          </a:p>
          <a:p>
            <a:pPr marL="288893" indent="-288893">
              <a:buFont typeface="Arial" panose="020B0604020202020204" pitchFamily="34" charset="0"/>
              <a:buChar char="•"/>
            </a:pPr>
            <a:r>
              <a:rPr lang="en-US" baseline="0" dirty="0" smtClean="0"/>
              <a:t>Content matching IDs is returned from local cache, while content that is a cache miss is retrieved from original content server.</a:t>
            </a:r>
          </a:p>
          <a:p>
            <a:pPr marL="288893" indent="-288893">
              <a:buFont typeface="Arial" panose="020B0604020202020204" pitchFamily="34" charset="0"/>
              <a:buChar char="•"/>
            </a:pPr>
            <a:r>
              <a:rPr lang="en-US" baseline="0" dirty="0" smtClean="0"/>
              <a:t>Content retrieved from original server is sent to cache for accelerating future access attempts.</a:t>
            </a:r>
          </a:p>
          <a:p>
            <a:pPr marL="288893" indent="-288893">
              <a:buFont typeface="Arial" panose="020B0604020202020204" pitchFamily="34" charset="0"/>
              <a:buChar char="•"/>
            </a:pPr>
            <a:r>
              <a:rPr lang="en-US" baseline="0" dirty="0" smtClean="0"/>
              <a:t>In this configuration, writes always are sent to original content server directly</a:t>
            </a:r>
          </a:p>
          <a:p>
            <a:pPr marL="288893" indent="-288893">
              <a:buFont typeface="Arial" panose="020B0604020202020204" pitchFamily="34" charset="0"/>
              <a:buChar char="•"/>
            </a:pPr>
            <a:r>
              <a:rPr lang="en-US" baseline="0" dirty="0" smtClean="0"/>
              <a:t>This configuration has been tested to deliver up to a 2,000:1 reduction in network traffic by reducing retransmission of common data blocks.</a:t>
            </a:r>
          </a:p>
          <a:p>
            <a:pPr marL="288893" indent="-288893">
              <a:buFont typeface="Arial" panose="020B0604020202020204" pitchFamily="34" charset="0"/>
              <a:buChar char="•"/>
            </a:pPr>
            <a:endParaRPr lang="en-US" baseline="0" dirty="0" smtClean="0"/>
          </a:p>
          <a:p>
            <a:pPr marL="288893" indent="-288893">
              <a:buFont typeface="Arial" panose="020B0604020202020204" pitchFamily="34" charset="0"/>
              <a:buChar char="•"/>
            </a:pPr>
            <a:r>
              <a:rPr lang="en-US" b="1" baseline="0" dirty="0" smtClean="0"/>
              <a:t>More details: </a:t>
            </a:r>
            <a:r>
              <a:rPr lang="en-US" baseline="0" dirty="0" smtClean="0"/>
              <a:t>http://blogs.technet.com/b/keithmayer/archive/2013/05/06/diy-accelerating-the-cloud-with-branchcache-in-windows-server-2012.aspx</a:t>
            </a:r>
          </a:p>
        </p:txBody>
      </p:sp>
      <p:sp>
        <p:nvSpPr>
          <p:cNvPr id="4" name="Slide Number Placeholder 3"/>
          <p:cNvSpPr>
            <a:spLocks noGrp="1"/>
          </p:cNvSpPr>
          <p:nvPr>
            <p:ph type="sldNum" sz="quarter" idx="10"/>
          </p:nvPr>
        </p:nvSpPr>
        <p:spPr/>
        <p:txBody>
          <a:bodyPr/>
          <a:lstStyle/>
          <a:p>
            <a:fld id="{82AABF77-E2E4-44CA-BA5C-65E132CF08D8}" type="slidenum">
              <a:rPr lang="en-US" smtClean="0"/>
              <a:pPr/>
              <a:t>88</a:t>
            </a:fld>
            <a:endParaRPr lang="en-US" dirty="0"/>
          </a:p>
        </p:txBody>
      </p:sp>
    </p:spTree>
    <p:extLst>
      <p:ext uri="{BB962C8B-B14F-4D97-AF65-F5344CB8AC3E}">
        <p14:creationId xmlns:p14="http://schemas.microsoft.com/office/powerpoint/2010/main" val="317736528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7340564-7107-4DAF-89E7-75DCB45F51DE}" type="datetime1">
              <a:rPr lang="en-US" smtClean="0">
                <a:solidFill>
                  <a:prstClr val="black"/>
                </a:solidFill>
              </a:rPr>
              <a:pPr/>
              <a:t>8/27/2015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89</a:t>
            </a:fld>
            <a:endParaRPr lang="en-US" dirty="0">
              <a:solidFill>
                <a:prstClr val="black"/>
              </a:solidFill>
            </a:endParaRPr>
          </a:p>
        </p:txBody>
      </p:sp>
    </p:spTree>
    <p:extLst>
      <p:ext uri="{BB962C8B-B14F-4D97-AF65-F5344CB8AC3E}">
        <p14:creationId xmlns:p14="http://schemas.microsoft.com/office/powerpoint/2010/main" val="102897983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Microsoft Ignite 2015</a:t>
            </a:r>
            <a:endParaRPr lang="en-US" dirty="0" smtClean="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8/27/2015 12:20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90</a:t>
            </a:fld>
            <a:endParaRPr lang="en-US" dirty="0">
              <a:solidFill>
                <a:prstClr val="black"/>
              </a:solidFill>
            </a:endParaRPr>
          </a:p>
        </p:txBody>
      </p:sp>
    </p:spTree>
    <p:extLst>
      <p:ext uri="{BB962C8B-B14F-4D97-AF65-F5344CB8AC3E}">
        <p14:creationId xmlns:p14="http://schemas.microsoft.com/office/powerpoint/2010/main" val="3506715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E09508-54A3-4F70-9339-01BE4305D85C}" type="slidenum">
              <a:rPr lang="en-US" altLang="en-US"/>
              <a:pPr/>
              <a:t>8</a:t>
            </a:fld>
            <a:endParaRPr lang="en-US" altLang="en-US"/>
          </a:p>
        </p:txBody>
      </p:sp>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p:txBody>
          <a:bodyPr/>
          <a:lstStyle/>
          <a:p>
            <a:r>
              <a:rPr lang="en-US" altLang="en-US"/>
              <a:t>Define disaster as a crisis </a:t>
            </a:r>
          </a:p>
        </p:txBody>
      </p:sp>
    </p:spTree>
    <p:extLst>
      <p:ext uri="{BB962C8B-B14F-4D97-AF65-F5344CB8AC3E}">
        <p14:creationId xmlns:p14="http://schemas.microsoft.com/office/powerpoint/2010/main" val="406152155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3002">
              <a:spcAft>
                <a:spcPts val="344"/>
              </a:spcAft>
              <a:defRPr/>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8/27/2015 12:20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91</a:t>
            </a:fld>
            <a:endParaRPr lang="en-US" dirty="0">
              <a:solidFill>
                <a:prstClr val="black"/>
              </a:solidFill>
            </a:endParaRPr>
          </a:p>
        </p:txBody>
      </p:sp>
    </p:spTree>
    <p:extLst>
      <p:ext uri="{BB962C8B-B14F-4D97-AF65-F5344CB8AC3E}">
        <p14:creationId xmlns:p14="http://schemas.microsoft.com/office/powerpoint/2010/main" val="388984293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ACDF9F0-4022-4E8B-9AFE-09F4606C7166}" type="datetime1">
              <a:rPr lang="en-US" smtClean="0">
                <a:solidFill>
                  <a:prstClr val="black"/>
                </a:solidFill>
              </a:rPr>
              <a:pPr/>
              <a:t>8/27/2015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92</a:t>
            </a:fld>
            <a:endParaRPr lang="en-US" dirty="0">
              <a:solidFill>
                <a:prstClr val="black"/>
              </a:solidFill>
            </a:endParaRPr>
          </a:p>
        </p:txBody>
      </p:sp>
    </p:spTree>
    <p:extLst>
      <p:ext uri="{BB962C8B-B14F-4D97-AF65-F5344CB8AC3E}">
        <p14:creationId xmlns:p14="http://schemas.microsoft.com/office/powerpoint/2010/main" val="35283996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b="1" baseline="0" dirty="0" smtClean="0"/>
              <a:t> Objective: </a:t>
            </a:r>
            <a:r>
              <a:rPr lang="en-US" b="0" baseline="0" dirty="0" smtClean="0"/>
              <a:t>Step through ASR</a:t>
            </a:r>
          </a:p>
          <a:p>
            <a:endParaRPr lang="en-US" b="0" baseline="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pPr/>
              <a:t>93</a:t>
            </a:fld>
            <a:endParaRPr lang="en-US" dirty="0"/>
          </a:p>
        </p:txBody>
      </p:sp>
    </p:spTree>
    <p:extLst>
      <p:ext uri="{BB962C8B-B14F-4D97-AF65-F5344CB8AC3E}">
        <p14:creationId xmlns:p14="http://schemas.microsoft.com/office/powerpoint/2010/main" val="142712821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93301">
              <a:spcAft>
                <a:spcPts val="253"/>
              </a:spcAft>
              <a:defRPr/>
            </a:pPr>
            <a:r>
              <a:rPr lang="en-US" dirty="0" smtClean="0"/>
              <a:t>Once</a:t>
            </a:r>
            <a:r>
              <a:rPr lang="en-US" baseline="0" dirty="0" smtClean="0"/>
              <a:t> the VM’s have been replicated, and are fully protected, the user needs to create a Recovery Plan, which will help to coordinate the failover between sites.</a:t>
            </a:r>
          </a:p>
          <a:p>
            <a:pPr defTabSz="693301">
              <a:spcAft>
                <a:spcPts val="253"/>
              </a:spcAft>
              <a:defRPr/>
            </a:pPr>
            <a:endParaRPr lang="en-US" baseline="0" dirty="0" smtClean="0"/>
          </a:p>
          <a:p>
            <a:pPr defTabSz="693301">
              <a:spcAft>
                <a:spcPts val="253"/>
              </a:spcAft>
              <a:defRPr/>
            </a:pPr>
            <a:r>
              <a:rPr lang="en-US" b="1" baseline="0" dirty="0" smtClean="0"/>
              <a:t>&lt;next slide&gt;</a:t>
            </a:r>
            <a:endParaRPr lang="en-US" b="1"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80E2210-FCD4-4E32-922A-6DC22322192A}" type="datetime1">
              <a:rPr lang="en-US" smtClean="0">
                <a:solidFill>
                  <a:prstClr val="black"/>
                </a:solidFill>
              </a:rPr>
              <a:pPr/>
              <a:t>8/27/2015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96</a:t>
            </a:fld>
            <a:endParaRPr lang="en-US" dirty="0">
              <a:solidFill>
                <a:prstClr val="black"/>
              </a:solidFill>
            </a:endParaRPr>
          </a:p>
        </p:txBody>
      </p:sp>
    </p:spTree>
    <p:extLst>
      <p:ext uri="{BB962C8B-B14F-4D97-AF65-F5344CB8AC3E}">
        <p14:creationId xmlns:p14="http://schemas.microsoft.com/office/powerpoint/2010/main" val="89707419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93301">
              <a:spcAft>
                <a:spcPts val="253"/>
              </a:spcAft>
              <a:defRPr/>
            </a:pPr>
            <a:r>
              <a:rPr lang="en-US" b="1" dirty="0" smtClean="0"/>
              <a:t>&lt;click&gt;</a:t>
            </a:r>
            <a:endParaRPr lang="en-US" dirty="0" smtClean="0"/>
          </a:p>
          <a:p>
            <a:pPr defTabSz="693301">
              <a:spcAft>
                <a:spcPts val="253"/>
              </a:spcAft>
              <a:defRPr/>
            </a:pPr>
            <a:r>
              <a:rPr lang="en-US" dirty="0" smtClean="0"/>
              <a:t>In</a:t>
            </a:r>
            <a:r>
              <a:rPr lang="en-US" baseline="0" dirty="0" smtClean="0"/>
              <a:t> the event of an outage, or even if we just want to test failover, we need to execute the recovery plan.</a:t>
            </a:r>
          </a:p>
          <a:p>
            <a:pPr defTabSz="693301">
              <a:spcAft>
                <a:spcPts val="253"/>
              </a:spcAft>
              <a:defRPr/>
            </a:pPr>
            <a:endParaRPr lang="en-US" baseline="0" dirty="0" smtClean="0"/>
          </a:p>
          <a:p>
            <a:pPr defTabSz="693301">
              <a:spcAft>
                <a:spcPts val="253"/>
              </a:spcAft>
              <a:defRPr/>
            </a:pPr>
            <a:r>
              <a:rPr lang="en-US" b="1" baseline="0" dirty="0" smtClean="0"/>
              <a:t>&lt;click&gt;</a:t>
            </a:r>
          </a:p>
          <a:p>
            <a:pPr defTabSz="693301">
              <a:spcAft>
                <a:spcPts val="253"/>
              </a:spcAft>
              <a:defRPr/>
            </a:pPr>
            <a:r>
              <a:rPr lang="en-US" b="0" baseline="0" dirty="0" smtClean="0"/>
              <a:t>The Recovery Plan runs in Microsoft Azure, and…</a:t>
            </a:r>
          </a:p>
          <a:p>
            <a:pPr defTabSz="693301">
              <a:spcAft>
                <a:spcPts val="253"/>
              </a:spcAft>
              <a:defRPr/>
            </a:pPr>
            <a:endParaRPr lang="en-US" b="0" baseline="0" dirty="0" smtClean="0"/>
          </a:p>
          <a:p>
            <a:pPr defTabSz="693301">
              <a:spcAft>
                <a:spcPts val="253"/>
              </a:spcAft>
              <a:defRPr/>
            </a:pPr>
            <a:r>
              <a:rPr lang="en-US" b="1" baseline="0" dirty="0" smtClean="0"/>
              <a:t>&lt;click&gt;</a:t>
            </a:r>
          </a:p>
          <a:p>
            <a:pPr defTabSz="693301">
              <a:spcAft>
                <a:spcPts val="253"/>
              </a:spcAft>
              <a:defRPr/>
            </a:pPr>
            <a:r>
              <a:rPr lang="en-US" b="0" baseline="0" dirty="0" smtClean="0"/>
              <a:t>Site Recovery starts the orchestrated failover of VMs in the secondary location.</a:t>
            </a:r>
          </a:p>
          <a:p>
            <a:pPr defTabSz="693301">
              <a:spcAft>
                <a:spcPts val="253"/>
              </a:spcAft>
              <a:defRPr/>
            </a:pPr>
            <a:endParaRPr lang="en-US" b="0" baseline="0" dirty="0" smtClean="0"/>
          </a:p>
          <a:p>
            <a:pPr defTabSz="693301">
              <a:spcAft>
                <a:spcPts val="253"/>
              </a:spcAft>
              <a:defRPr/>
            </a:pPr>
            <a:r>
              <a:rPr lang="en-US" b="1" baseline="0" dirty="0" smtClean="0"/>
              <a:t>&lt;click&gt;</a:t>
            </a:r>
            <a:endParaRPr lang="en-US" b="0" baseline="0" dirty="0" smtClean="0"/>
          </a:p>
          <a:p>
            <a:pPr defTabSz="693301">
              <a:spcAft>
                <a:spcPts val="253"/>
              </a:spcAft>
              <a:defRPr/>
            </a:pPr>
            <a:r>
              <a:rPr lang="en-US" b="0" baseline="0" dirty="0" smtClean="0"/>
              <a:t>When the primary site is back online, the user can execute a reverse replication, and replication from secondary, back to primary will begin.</a:t>
            </a:r>
          </a:p>
          <a:p>
            <a:pPr defTabSz="693301">
              <a:spcAft>
                <a:spcPts val="253"/>
              </a:spcAft>
              <a:defRPr/>
            </a:pPr>
            <a:endParaRPr lang="en-US" b="0" baseline="0" dirty="0" smtClean="0"/>
          </a:p>
          <a:p>
            <a:pPr defTabSz="693301">
              <a:spcAft>
                <a:spcPts val="253"/>
              </a:spcAft>
              <a:defRPr/>
            </a:pPr>
            <a:r>
              <a:rPr lang="en-US" b="1" baseline="0" dirty="0" smtClean="0"/>
              <a:t>&lt;click&gt;</a:t>
            </a:r>
          </a:p>
          <a:p>
            <a:pPr defTabSz="693301">
              <a:spcAft>
                <a:spcPts val="253"/>
              </a:spcAft>
              <a:defRPr/>
            </a:pPr>
            <a:r>
              <a:rPr lang="en-US" b="0" baseline="0" dirty="0" smtClean="0"/>
              <a:t>Once completed, the user can initiate a planned failover, back to the primary site, without any data loss.</a:t>
            </a:r>
          </a:p>
          <a:p>
            <a:pPr defTabSz="693301">
              <a:spcAft>
                <a:spcPts val="253"/>
              </a:spcAft>
              <a:defRPr/>
            </a:pPr>
            <a:endParaRPr lang="en-US" b="0" baseline="0" dirty="0" smtClean="0"/>
          </a:p>
          <a:p>
            <a:pPr defTabSz="693301">
              <a:spcAft>
                <a:spcPts val="253"/>
              </a:spcAft>
              <a:defRPr/>
            </a:pPr>
            <a:r>
              <a:rPr lang="en-US" b="1" baseline="0" dirty="0" smtClean="0"/>
              <a:t>&lt;next slide&gt;</a:t>
            </a:r>
            <a:endParaRPr lang="en-US" b="1"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80E2210-FCD4-4E32-922A-6DC22322192A}" type="datetime1">
              <a:rPr lang="en-US" smtClean="0">
                <a:solidFill>
                  <a:prstClr val="black"/>
                </a:solidFill>
              </a:rPr>
              <a:pPr/>
              <a:t>8/27/2015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97</a:t>
            </a:fld>
            <a:endParaRPr lang="en-US" dirty="0">
              <a:solidFill>
                <a:prstClr val="black"/>
              </a:solidFill>
            </a:endParaRPr>
          </a:p>
        </p:txBody>
      </p:sp>
    </p:spTree>
    <p:extLst>
      <p:ext uri="{BB962C8B-B14F-4D97-AF65-F5344CB8AC3E}">
        <p14:creationId xmlns:p14="http://schemas.microsoft.com/office/powerpoint/2010/main" val="101903286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53BC3D-042C-4528-BB53-B4A539F77A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77378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93301">
              <a:spcAft>
                <a:spcPts val="253"/>
              </a:spcAft>
              <a:defRPr/>
            </a:pPr>
            <a:r>
              <a:rPr lang="en-US" sz="800" dirty="0">
                <a:gradFill>
                  <a:gsLst>
                    <a:gs pos="0">
                      <a:srgbClr val="FFFFFF"/>
                    </a:gs>
                    <a:gs pos="100000">
                      <a:srgbClr val="FFFFFF"/>
                    </a:gs>
                  </a:gsLst>
                  <a:lin ang="5400000" scaled="0"/>
                </a:gradFill>
              </a:rPr>
              <a:t>But what, fundamentally, is Azure Site Recovery?  Well, </a:t>
            </a:r>
            <a:r>
              <a:rPr lang="en-US" sz="800" dirty="0"/>
              <a:t>Azure Site Recovery can help you protect important applications by coordinating the replication and recovery of private clouds across sites, whether you’re protecting dozens – or hundreds of virtual machines. You can protect your applications to your own second site, a hoster’s site, or even use Azure as your disaster recovery site and avoid the expense and complexity of building and managing your own secondary location.</a:t>
            </a:r>
          </a:p>
          <a:p>
            <a:pPr defTabSz="693301">
              <a:spcAft>
                <a:spcPts val="253"/>
              </a:spcAft>
              <a:defRPr/>
            </a:pPr>
            <a:endParaRPr lang="en-US" sz="800" dirty="0">
              <a:gradFill>
                <a:gsLst>
                  <a:gs pos="0">
                    <a:srgbClr val="FFFFFF"/>
                  </a:gs>
                  <a:gs pos="100000">
                    <a:srgbClr val="FFFFFF"/>
                  </a:gs>
                </a:gsLst>
                <a:lin ang="5400000" scaled="0"/>
              </a:gradFill>
            </a:endParaRPr>
          </a:p>
          <a:p>
            <a:pPr defTabSz="693301">
              <a:spcAft>
                <a:spcPts val="253"/>
              </a:spcAft>
              <a:defRPr/>
            </a:pPr>
            <a:r>
              <a:rPr lang="en-US" sz="800" dirty="0">
                <a:gradFill>
                  <a:gsLst>
                    <a:gs pos="0">
                      <a:srgbClr val="FFFFFF"/>
                    </a:gs>
                    <a:gs pos="100000">
                      <a:srgbClr val="FFFFFF"/>
                    </a:gs>
                  </a:gsLst>
                  <a:lin ang="5400000" scaled="0"/>
                </a:gradFill>
              </a:rPr>
              <a:t>But where does this fit on the Seven Tiers of DR?  The Seven Tiers of Disaster Recovery was originally defined by SHARE to help identify the various methods of recovering mission-critical computer systems as required to support business continuity. Although the original known published concept dates back to the 1990s, Business Continuity Planning (BCP) and Disaster Recovery specialists today continue to use the 7 Tiers to illustrate continuity capabilities and costs at a very high level.  The definitions for the various Tiers have been updated as technology has evolved in support of today's business requirements and their associated Recovery Time Objective (RTO) and Recovery Point Objective (RPO).</a:t>
            </a:r>
          </a:p>
          <a:p>
            <a:pPr defTabSz="693301">
              <a:spcAft>
                <a:spcPts val="253"/>
              </a:spcAft>
              <a:defRPr/>
            </a:pPr>
            <a:endParaRPr lang="en-US" sz="800" dirty="0">
              <a:gradFill>
                <a:gsLst>
                  <a:gs pos="0">
                    <a:srgbClr val="FFFFFF"/>
                  </a:gs>
                  <a:gs pos="100000">
                    <a:srgbClr val="FFFFFF"/>
                  </a:gs>
                </a:gsLst>
                <a:lin ang="5400000" scaled="0"/>
              </a:gradFill>
            </a:endParaRPr>
          </a:p>
          <a:p>
            <a:pPr rtl="0"/>
            <a:r>
              <a:rPr lang="en-US" sz="800" b="1" dirty="0"/>
              <a:t>Tier 0: No off-site data – Possibly no recovery</a:t>
            </a:r>
          </a:p>
          <a:p>
            <a:pPr rtl="0"/>
            <a:r>
              <a:rPr lang="en-US" sz="800" dirty="0"/>
              <a:t>Businesses with a Tier 0 business continuity solution have no business continuity plan. There is no saved information, no documentation, no backup hardware, and no contingency plan. The time necessary to recover in this instance is unpredictable. In fact, it may not be possible to recover at all.</a:t>
            </a:r>
          </a:p>
          <a:p>
            <a:pPr rtl="0"/>
            <a:endParaRPr lang="en-US" sz="800" dirty="0"/>
          </a:p>
          <a:p>
            <a:pPr rtl="0"/>
            <a:r>
              <a:rPr lang="en-US" sz="800" b="1" dirty="0"/>
              <a:t>Tier 1: Data backup with no hot site</a:t>
            </a:r>
          </a:p>
          <a:p>
            <a:pPr rtl="0"/>
            <a:r>
              <a:rPr lang="en-US" sz="800" dirty="0"/>
              <a:t>Businesses that use Tier 1 continuity solutions back up their data and send these backups to an off-site storage facility. The method of transporting these backups is often referred to as "PTAM" - the "Pick-up Truck Access Method." Depending on how often backups are created and shipped, these organizations must be prepared to accept several days to weeks of data loss, but their backups are secure off-site. However, this tier lacks the systems on which to restore data.</a:t>
            </a:r>
          </a:p>
          <a:p>
            <a:pPr rtl="0"/>
            <a:endParaRPr lang="en-US" sz="800" dirty="0"/>
          </a:p>
          <a:p>
            <a:pPr rtl="0"/>
            <a:r>
              <a:rPr lang="en-US" sz="800" b="1" dirty="0"/>
              <a:t>Tier 2: Data backup with a hot site</a:t>
            </a:r>
          </a:p>
          <a:p>
            <a:pPr rtl="0"/>
            <a:r>
              <a:rPr lang="en-US" sz="800" dirty="0"/>
              <a:t>Businesses using Tier 2 business continuity solutions make regular backups on tape. This is combined with an off-site facility and infrastructure (known as a hot site) in which to restore systems from those tapes in the event of a disaster. This solution will still result in the need to recreate several hours or even days' worth of data, but the recovery time is more predictable.</a:t>
            </a:r>
          </a:p>
          <a:p>
            <a:pPr rtl="0"/>
            <a:endParaRPr lang="en-US" sz="800" dirty="0"/>
          </a:p>
          <a:p>
            <a:pPr rtl="0"/>
            <a:r>
              <a:rPr lang="en-US" sz="800" b="1" dirty="0"/>
              <a:t>Tier 3: Electronic vaulting</a:t>
            </a:r>
          </a:p>
          <a:p>
            <a:pPr rtl="0"/>
            <a:r>
              <a:rPr lang="en-US" sz="800" dirty="0"/>
              <a:t>Tier 3 solutions build on the components of Tier 2. Additionally, some mission critical data is electronically vaulted. This electronically vaulted data is typically more current than that which is shipped via PTAM. As a result there is less data recreation or loss after a disaster occurs. The facilities for providing Electronic Remote Vaulting consists of high-speed communication circuits, some form of channel extension equipment and either physical or a virtual tape library and an automated tape library at the remote site. IBM's Peer-to-Peer VTS and Oracle </a:t>
            </a:r>
            <a:r>
              <a:rPr lang="en-US" sz="800" dirty="0" err="1"/>
              <a:t>StorageTek</a:t>
            </a:r>
            <a:r>
              <a:rPr lang="en-US" sz="800" dirty="0"/>
              <a:t> Virtual Storage Manager (VSM) Clustering are two examples of this type implementation.</a:t>
            </a:r>
          </a:p>
          <a:p>
            <a:pPr rtl="0"/>
            <a:endParaRPr lang="en-US" sz="800" dirty="0"/>
          </a:p>
          <a:p>
            <a:pPr rtl="0"/>
            <a:r>
              <a:rPr lang="en-US" sz="800" b="1" dirty="0"/>
              <a:t>Tier 4: Point-in-time copies</a:t>
            </a:r>
          </a:p>
          <a:p>
            <a:pPr rtl="0"/>
            <a:r>
              <a:rPr lang="en-US" sz="800" dirty="0"/>
              <a:t>Tier 4 solutions are used by businesses that require both greater data currency and faster recovery than users of lower tiers. Rather than relying largely on shipping tape, as is common on the lower tiers, Tier 4 solutions begin to incorporate more disk based solutions. Several hours of data loss is still possible, but it is easier to make such point-in-time (</a:t>
            </a:r>
            <a:r>
              <a:rPr lang="en-US" sz="800" dirty="0" err="1"/>
              <a:t>PiT</a:t>
            </a:r>
            <a:r>
              <a:rPr lang="en-US" sz="800" dirty="0"/>
              <a:t>) copies with greater frequency than tape backups even when electronically vaulted.</a:t>
            </a:r>
          </a:p>
          <a:p>
            <a:pPr rtl="0"/>
            <a:endParaRPr lang="en-US" sz="800" dirty="0"/>
          </a:p>
          <a:p>
            <a:pPr rtl="0"/>
            <a:r>
              <a:rPr lang="en-US" sz="800" b="1" dirty="0"/>
              <a:t>Tier 5: Transaction integrity</a:t>
            </a:r>
          </a:p>
          <a:p>
            <a:pPr rtl="0"/>
            <a:r>
              <a:rPr lang="en-US" sz="800" dirty="0"/>
              <a:t>Tier 5 solutions are used by businesses with a requirement for consistency of data between the production and recovery data centers. There is little to no data loss in such solutions; however, the presence of this functionality is entirely dependent on the application in use.</a:t>
            </a:r>
          </a:p>
          <a:p>
            <a:pPr rtl="0"/>
            <a:endParaRPr lang="en-US" sz="800" dirty="0"/>
          </a:p>
          <a:p>
            <a:pPr rtl="0"/>
            <a:r>
              <a:rPr lang="en-US" sz="800" b="1" dirty="0"/>
              <a:t>Tier 6: Zero or near-zero data loss</a:t>
            </a:r>
          </a:p>
          <a:p>
            <a:pPr rtl="0"/>
            <a:r>
              <a:rPr lang="en-US" sz="800" dirty="0"/>
              <a:t>Tier 6 business continuity solutions maintain the highest levels of data currency. They are used by businesses with little or no tolerance for data loss and who need to restore data to applications rapidly. These solutions have no dependence on the applications or applications staffs to provide data consistency. Tier 6 solutions often require some form of Disk mirroring. There are various synchronous and asynchronous solutions available from the mainframe storage vendors. Each solution is somewhat different, offering different capabilities and providing different Recovery Point and Recovery Time objectives. Often some form of automated tape solution is also required. However, this can vary somewhat depending on the amount and type of data residing on tape.</a:t>
            </a:r>
          </a:p>
          <a:p>
            <a:pPr rtl="0"/>
            <a:endParaRPr lang="en-US" sz="800" dirty="0"/>
          </a:p>
          <a:p>
            <a:pPr rtl="0"/>
            <a:r>
              <a:rPr lang="en-US" sz="800" b="1" dirty="0"/>
              <a:t>Tier 7: Highly automated, business integrated solution</a:t>
            </a:r>
          </a:p>
          <a:p>
            <a:pPr rtl="0"/>
            <a:r>
              <a:rPr lang="en-US" sz="800" dirty="0"/>
              <a:t>Tier 7 solutions include all the major components being used for a Tier 6 solution with the additional integration of automation. This allows a Tier 7 solution to ensure consistency of data above that which is granted by Tier 6 solutions. Additionally, recovery of the applications is automated, allowing for restoration of systems and applications much faster and more reliably than would be possible through manual business continuity procedures.</a:t>
            </a:r>
          </a:p>
          <a:p>
            <a:pPr rtl="0"/>
            <a:endParaRPr lang="en-US" sz="800" dirty="0"/>
          </a:p>
          <a:p>
            <a:pPr rtl="0"/>
            <a:r>
              <a:rPr lang="en-US" sz="800" dirty="0"/>
              <a:t>So where does Azure Site Recovery come in?</a:t>
            </a:r>
          </a:p>
          <a:p>
            <a:pPr rtl="0"/>
            <a:endParaRPr lang="en-US" sz="800" dirty="0"/>
          </a:p>
          <a:p>
            <a:pPr rtl="0"/>
            <a:r>
              <a:rPr lang="en-US" sz="800" b="1" dirty="0"/>
              <a:t>&lt;click&gt;</a:t>
            </a:r>
            <a:endParaRPr lang="en-US" sz="800" dirty="0"/>
          </a:p>
          <a:p>
            <a:pPr rtl="0"/>
            <a:r>
              <a:rPr lang="en-US" sz="800" dirty="0"/>
              <a:t>Tier 7.  This means that Azure Site Recovery can offer the lowest levels of recovery time, and the highest value for customers, and when combined with the other components within the Microsoft solutions, helps customers to protect all of their mission critical applications and data.</a:t>
            </a:r>
          </a:p>
          <a:p>
            <a:pPr rtl="0"/>
            <a:endParaRPr lang="en-US" sz="800" dirty="0"/>
          </a:p>
          <a:p>
            <a:pPr rtl="0"/>
            <a:r>
              <a:rPr lang="en-US" sz="800" b="1" dirty="0"/>
              <a:t>&lt;next slide&gt;</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80E2210-FCD4-4E32-922A-6DC22322192A}" type="datetime1">
              <a:rPr lang="en-US" smtClean="0">
                <a:solidFill>
                  <a:prstClr val="black"/>
                </a:solidFill>
              </a:rPr>
              <a:pPr/>
              <a:t>8/27/2015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99</a:t>
            </a:fld>
            <a:endParaRPr lang="en-US" dirty="0">
              <a:solidFill>
                <a:prstClr val="black"/>
              </a:solidFill>
            </a:endParaRPr>
          </a:p>
        </p:txBody>
      </p:sp>
    </p:spTree>
    <p:extLst>
      <p:ext uri="{BB962C8B-B14F-4D97-AF65-F5344CB8AC3E}">
        <p14:creationId xmlns:p14="http://schemas.microsoft.com/office/powerpoint/2010/main" val="422517602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93301">
              <a:spcAft>
                <a:spcPts val="253"/>
              </a:spcAft>
              <a:defRPr/>
            </a:pPr>
            <a:r>
              <a:rPr lang="en-US" sz="800" dirty="0" smtClean="0">
                <a:gradFill>
                  <a:gsLst>
                    <a:gs pos="0">
                      <a:srgbClr val="FFFFFF"/>
                    </a:gs>
                    <a:gs pos="100000">
                      <a:srgbClr val="FFFFFF"/>
                    </a:gs>
                  </a:gsLst>
                  <a:lin ang="5400000" scaled="0"/>
                </a:gradFill>
              </a:rPr>
              <a:t>What are the different infrastructures that Azure Site Recovery can provide a solution for?</a:t>
            </a:r>
          </a:p>
          <a:p>
            <a:pPr defTabSz="693301">
              <a:spcAft>
                <a:spcPts val="253"/>
              </a:spcAft>
              <a:defRPr/>
            </a:pPr>
            <a:endParaRPr lang="en-US" sz="800" dirty="0" smtClean="0">
              <a:gradFill>
                <a:gsLst>
                  <a:gs pos="0">
                    <a:srgbClr val="FFFFFF"/>
                  </a:gs>
                  <a:gs pos="100000">
                    <a:srgbClr val="FFFFFF"/>
                  </a:gs>
                </a:gsLst>
                <a:lin ang="5400000" scaled="0"/>
              </a:gradFill>
            </a:endParaRPr>
          </a:p>
          <a:p>
            <a:pPr defTabSz="693301">
              <a:spcAft>
                <a:spcPts val="253"/>
              </a:spcAft>
              <a:defRPr/>
            </a:pPr>
            <a:r>
              <a:rPr lang="en-US" sz="800" dirty="0" smtClean="0">
                <a:gradFill>
                  <a:gsLst>
                    <a:gs pos="0">
                      <a:srgbClr val="FFFFFF"/>
                    </a:gs>
                    <a:gs pos="100000">
                      <a:srgbClr val="FFFFFF"/>
                    </a:gs>
                  </a:gsLst>
                  <a:lin ang="5400000" scaled="0"/>
                </a:gradFill>
              </a:rPr>
              <a:t>Well first, for customers who have multiple sites, or work with a service provider as a secondary site, and Hyper-V is running on both sites, they can take advantage of Azure Site Recovery to orchestrate the replication and recovery between those sites.  In that example, the engine of replication will be Hyper-V Replica, an inbox VM replication technology that’s built into Windows Server 2012 and 2012 R2.</a:t>
            </a:r>
          </a:p>
          <a:p>
            <a:pPr defTabSz="693301">
              <a:spcAft>
                <a:spcPts val="253"/>
              </a:spcAft>
              <a:defRPr/>
            </a:pPr>
            <a:endParaRPr lang="en-US" sz="800" dirty="0" smtClean="0">
              <a:gradFill>
                <a:gsLst>
                  <a:gs pos="0">
                    <a:srgbClr val="FFFFFF"/>
                  </a:gs>
                  <a:gs pos="100000">
                    <a:srgbClr val="FFFFFF"/>
                  </a:gs>
                </a:gsLst>
                <a:lin ang="5400000" scaled="0"/>
              </a:gradFill>
            </a:endParaRPr>
          </a:p>
          <a:p>
            <a:pPr defTabSz="693301">
              <a:spcAft>
                <a:spcPts val="253"/>
              </a:spcAft>
              <a:defRPr/>
            </a:pPr>
            <a:r>
              <a:rPr lang="en-US" sz="800" b="1" dirty="0" smtClean="0">
                <a:gradFill>
                  <a:gsLst>
                    <a:gs pos="0">
                      <a:srgbClr val="FFFFFF"/>
                    </a:gs>
                    <a:gs pos="100000">
                      <a:srgbClr val="FFFFFF"/>
                    </a:gs>
                  </a:gsLst>
                  <a:lin ang="5400000" scaled="0"/>
                </a:gradFill>
              </a:rPr>
              <a:t>&lt;click&gt;</a:t>
            </a:r>
          </a:p>
          <a:p>
            <a:pPr defTabSz="693301">
              <a:spcAft>
                <a:spcPts val="253"/>
              </a:spcAft>
              <a:defRPr/>
            </a:pPr>
            <a:r>
              <a:rPr lang="en-US" sz="800" dirty="0" smtClean="0">
                <a:gradFill>
                  <a:gsLst>
                    <a:gs pos="0">
                      <a:srgbClr val="FFFFFF"/>
                    </a:gs>
                    <a:gs pos="100000">
                      <a:srgbClr val="FFFFFF"/>
                    </a:gs>
                  </a:gsLst>
                  <a:lin ang="5400000" scaled="0"/>
                </a:gradFill>
              </a:rPr>
              <a:t>For customers with an investment in SAN technology, that includes replication in the box, through integration with Hyper-V, System Center and Azure Site Recovery, customers can orchestrate the replication and recovery of their key workloads between those sites, this time, harnessing the power of the SAN, through asynchronous or synchronous replication, to transfer data between sites.</a:t>
            </a:r>
          </a:p>
          <a:p>
            <a:pPr defTabSz="693301">
              <a:spcAft>
                <a:spcPts val="253"/>
              </a:spcAft>
              <a:defRPr/>
            </a:pPr>
            <a:endParaRPr lang="en-US" sz="800" dirty="0" smtClean="0">
              <a:gradFill>
                <a:gsLst>
                  <a:gs pos="0">
                    <a:srgbClr val="FFFFFF"/>
                  </a:gs>
                  <a:gs pos="100000">
                    <a:srgbClr val="FFFFFF"/>
                  </a:gs>
                </a:gsLst>
                <a:lin ang="5400000" scaled="0"/>
              </a:gradFill>
            </a:endParaRPr>
          </a:p>
          <a:p>
            <a:pPr defTabSz="693301">
              <a:spcAft>
                <a:spcPts val="253"/>
              </a:spcAft>
              <a:defRPr/>
            </a:pPr>
            <a:r>
              <a:rPr lang="en-US" sz="800" b="1" dirty="0" smtClean="0">
                <a:gradFill>
                  <a:gsLst>
                    <a:gs pos="0">
                      <a:srgbClr val="FFFFFF"/>
                    </a:gs>
                    <a:gs pos="100000">
                      <a:srgbClr val="FFFFFF"/>
                    </a:gs>
                  </a:gsLst>
                  <a:lin ang="5400000" scaled="0"/>
                </a:gradFill>
              </a:rPr>
              <a:t>&lt;click&gt;</a:t>
            </a:r>
            <a:endParaRPr lang="en-US" sz="800" dirty="0" smtClean="0">
              <a:gradFill>
                <a:gsLst>
                  <a:gs pos="0">
                    <a:srgbClr val="FFFFFF"/>
                  </a:gs>
                  <a:gs pos="100000">
                    <a:srgbClr val="FFFFFF"/>
                  </a:gs>
                </a:gsLst>
                <a:lin ang="5400000" scaled="0"/>
              </a:gradFill>
            </a:endParaRPr>
          </a:p>
          <a:p>
            <a:pPr defTabSz="693301">
              <a:spcAft>
                <a:spcPts val="253"/>
              </a:spcAft>
              <a:defRPr/>
            </a:pPr>
            <a:r>
              <a:rPr lang="en-US" sz="800" dirty="0" smtClean="0">
                <a:gradFill>
                  <a:gsLst>
                    <a:gs pos="0">
                      <a:srgbClr val="FFFFFF"/>
                    </a:gs>
                    <a:gs pos="100000">
                      <a:srgbClr val="FFFFFF"/>
                    </a:gs>
                  </a:gsLst>
                  <a:lin ang="5400000" scaled="0"/>
                </a:gradFill>
              </a:rPr>
              <a:t>For customers who don’t have a second site, and are running Hyper-V on their primary site, using Azure Site Recovery, customers can orchestrate the replication and recovery of their on-premises workloads, into the Microsoft Azure datacenters, enabling this as a target for failover in the event of a disaster.  The engine of replication in this example is Hyper-V Replica.</a:t>
            </a:r>
          </a:p>
          <a:p>
            <a:pPr defTabSz="693301">
              <a:spcAft>
                <a:spcPts val="253"/>
              </a:spcAft>
              <a:defRPr/>
            </a:pPr>
            <a:endParaRPr lang="en-US" sz="800" dirty="0" smtClean="0">
              <a:gradFill>
                <a:gsLst>
                  <a:gs pos="0">
                    <a:srgbClr val="FFFFFF"/>
                  </a:gs>
                  <a:gs pos="100000">
                    <a:srgbClr val="FFFFFF"/>
                  </a:gs>
                </a:gsLst>
                <a:lin ang="5400000" scaled="0"/>
              </a:gradFill>
            </a:endParaRPr>
          </a:p>
          <a:p>
            <a:pPr defTabSz="693301">
              <a:spcAft>
                <a:spcPts val="253"/>
              </a:spcAft>
              <a:defRPr/>
            </a:pPr>
            <a:r>
              <a:rPr lang="en-US" sz="800" b="1" dirty="0" smtClean="0">
                <a:gradFill>
                  <a:gsLst>
                    <a:gs pos="0">
                      <a:srgbClr val="FFFFFF"/>
                    </a:gs>
                    <a:gs pos="100000">
                      <a:srgbClr val="FFFFFF"/>
                    </a:gs>
                  </a:gsLst>
                  <a:lin ang="5400000" scaled="0"/>
                </a:gradFill>
              </a:rPr>
              <a:t>&lt;click&gt;</a:t>
            </a:r>
          </a:p>
          <a:p>
            <a:pPr defTabSz="693301">
              <a:spcAft>
                <a:spcPts val="253"/>
              </a:spcAft>
              <a:defRPr/>
            </a:pPr>
            <a:r>
              <a:rPr lang="en-US" sz="800" dirty="0" smtClean="0">
                <a:gradFill>
                  <a:gsLst>
                    <a:gs pos="0">
                      <a:srgbClr val="FFFFFF"/>
                    </a:gs>
                    <a:gs pos="100000">
                      <a:srgbClr val="FFFFFF"/>
                    </a:gs>
                  </a:gsLst>
                  <a:lin ang="5400000" scaled="0"/>
                </a:gradFill>
              </a:rPr>
              <a:t>What about customers who don’t have Hyper-V within their datacenters?  Well, as we mentioned at the start of the presentation, with the acquisition of </a:t>
            </a:r>
            <a:r>
              <a:rPr lang="en-US" sz="800" dirty="0" err="1" smtClean="0">
                <a:gradFill>
                  <a:gsLst>
                    <a:gs pos="0">
                      <a:srgbClr val="FFFFFF"/>
                    </a:gs>
                    <a:gs pos="100000">
                      <a:srgbClr val="FFFFFF"/>
                    </a:gs>
                  </a:gsLst>
                  <a:lin ang="5400000" scaled="0"/>
                </a:gradFill>
              </a:rPr>
              <a:t>InMage</a:t>
            </a:r>
            <a:r>
              <a:rPr lang="en-US" sz="800" dirty="0" smtClean="0">
                <a:gradFill>
                  <a:gsLst>
                    <a:gs pos="0">
                      <a:srgbClr val="FFFFFF"/>
                    </a:gs>
                    <a:gs pos="100000">
                      <a:srgbClr val="FFFFFF"/>
                    </a:gs>
                  </a:gsLst>
                  <a:lin ang="5400000" scaled="0"/>
                </a:gradFill>
              </a:rPr>
              <a:t>, under the umbrella of Azure Site Recovery, customers can orchestrate the replication and recovery of key workloads from physical, or VMware-based sites, over to a secondary site, running VMware also.  This time, </a:t>
            </a:r>
            <a:r>
              <a:rPr lang="en-US" sz="800" dirty="0" err="1" smtClean="0">
                <a:gradFill>
                  <a:gsLst>
                    <a:gs pos="0">
                      <a:srgbClr val="FFFFFF"/>
                    </a:gs>
                    <a:gs pos="100000">
                      <a:srgbClr val="FFFFFF"/>
                    </a:gs>
                  </a:gsLst>
                  <a:lin ang="5400000" scaled="0"/>
                </a:gradFill>
              </a:rPr>
              <a:t>InMage</a:t>
            </a:r>
            <a:r>
              <a:rPr lang="en-US" sz="800" dirty="0" smtClean="0">
                <a:gradFill>
                  <a:gsLst>
                    <a:gs pos="0">
                      <a:srgbClr val="FFFFFF"/>
                    </a:gs>
                    <a:gs pos="100000">
                      <a:srgbClr val="FFFFFF"/>
                    </a:gs>
                  </a:gsLst>
                  <a:lin ang="5400000" scaled="0"/>
                </a:gradFill>
              </a:rPr>
              <a:t> Scout is providing the replication engine, and is transferring the data between the two on-premises locations.</a:t>
            </a:r>
          </a:p>
          <a:p>
            <a:pPr defTabSz="693301">
              <a:spcAft>
                <a:spcPts val="253"/>
              </a:spcAft>
              <a:defRPr/>
            </a:pPr>
            <a:endParaRPr lang="en-US" sz="800" dirty="0" smtClean="0">
              <a:gradFill>
                <a:gsLst>
                  <a:gs pos="0">
                    <a:srgbClr val="FFFFFF"/>
                  </a:gs>
                  <a:gs pos="100000">
                    <a:srgbClr val="FFFFFF"/>
                  </a:gs>
                </a:gsLst>
                <a:lin ang="5400000" scaled="0"/>
              </a:gradFill>
            </a:endParaRPr>
          </a:p>
          <a:p>
            <a:pPr defTabSz="693301">
              <a:spcAft>
                <a:spcPts val="253"/>
              </a:spcAft>
              <a:defRPr/>
            </a:pPr>
            <a:r>
              <a:rPr lang="en-US" sz="800" b="1" dirty="0" smtClean="0">
                <a:gradFill>
                  <a:gsLst>
                    <a:gs pos="0">
                      <a:srgbClr val="FFFFFF"/>
                    </a:gs>
                    <a:gs pos="100000">
                      <a:srgbClr val="FFFFFF"/>
                    </a:gs>
                  </a:gsLst>
                  <a:lin ang="5400000" scaled="0"/>
                </a:gradFill>
              </a:rPr>
              <a:t>&lt;click&gt;</a:t>
            </a:r>
            <a:endParaRPr lang="en-US" sz="800" dirty="0" smtClean="0">
              <a:gradFill>
                <a:gsLst>
                  <a:gs pos="0">
                    <a:srgbClr val="FFFFFF"/>
                  </a:gs>
                  <a:gs pos="100000">
                    <a:srgbClr val="FFFFFF"/>
                  </a:gs>
                </a:gsLst>
                <a:lin ang="5400000" scaled="0"/>
              </a:gradFill>
            </a:endParaRPr>
          </a:p>
          <a:p>
            <a:pPr defTabSz="693301">
              <a:spcAft>
                <a:spcPts val="253"/>
              </a:spcAft>
              <a:defRPr/>
            </a:pPr>
            <a:r>
              <a:rPr lang="en-US" sz="800" dirty="0" smtClean="0">
                <a:gradFill>
                  <a:gsLst>
                    <a:gs pos="0">
                      <a:srgbClr val="FFFFFF"/>
                    </a:gs>
                    <a:gs pos="100000">
                      <a:srgbClr val="FFFFFF"/>
                    </a:gs>
                  </a:gsLst>
                  <a:lin ang="5400000" scaled="0"/>
                </a:gradFill>
              </a:rPr>
              <a:t>Finally, just like we saw earlier, where a customers without a secondary location, could use ASR to replicate and recover Hyper-V-based VMs into Azure, with the new </a:t>
            </a:r>
            <a:r>
              <a:rPr lang="en-US" sz="800" dirty="0" err="1" smtClean="0">
                <a:gradFill>
                  <a:gsLst>
                    <a:gs pos="0">
                      <a:srgbClr val="FFFFFF"/>
                    </a:gs>
                    <a:gs pos="100000">
                      <a:srgbClr val="FFFFFF"/>
                    </a:gs>
                  </a:gsLst>
                  <a:lin ang="5400000" scaled="0"/>
                </a:gradFill>
              </a:rPr>
              <a:t>InMage</a:t>
            </a:r>
            <a:r>
              <a:rPr lang="en-US" sz="800" dirty="0" smtClean="0">
                <a:gradFill>
                  <a:gsLst>
                    <a:gs pos="0">
                      <a:srgbClr val="FFFFFF"/>
                    </a:gs>
                    <a:gs pos="100000">
                      <a:srgbClr val="FFFFFF"/>
                    </a:gs>
                  </a:gsLst>
                  <a:lin ang="5400000" scaled="0"/>
                </a:gradFill>
              </a:rPr>
              <a:t> technologies, in the future, you will be able to replicate and recover VMware-based VMs into Microsoft Azure.  Again, this will be powered by </a:t>
            </a:r>
            <a:r>
              <a:rPr lang="en-US" sz="800" dirty="0" err="1" smtClean="0">
                <a:gradFill>
                  <a:gsLst>
                    <a:gs pos="0">
                      <a:srgbClr val="FFFFFF"/>
                    </a:gs>
                    <a:gs pos="100000">
                      <a:srgbClr val="FFFFFF"/>
                    </a:gs>
                  </a:gsLst>
                  <a:lin ang="5400000" scaled="0"/>
                </a:gradFill>
              </a:rPr>
              <a:t>InMage</a:t>
            </a:r>
            <a:r>
              <a:rPr lang="en-US" sz="800" dirty="0" smtClean="0">
                <a:gradFill>
                  <a:gsLst>
                    <a:gs pos="0">
                      <a:srgbClr val="FFFFFF"/>
                    </a:gs>
                    <a:gs pos="100000">
                      <a:srgbClr val="FFFFFF"/>
                    </a:gs>
                  </a:gsLst>
                  <a:lin ang="5400000" scaled="0"/>
                </a:gradFill>
              </a:rPr>
              <a:t> Scout.</a:t>
            </a:r>
          </a:p>
          <a:p>
            <a:pPr defTabSz="693301">
              <a:spcAft>
                <a:spcPts val="253"/>
              </a:spcAft>
              <a:defRPr/>
            </a:pPr>
            <a:endParaRPr lang="en-US" sz="800" dirty="0" smtClean="0">
              <a:gradFill>
                <a:gsLst>
                  <a:gs pos="0">
                    <a:srgbClr val="FFFFFF"/>
                  </a:gs>
                  <a:gs pos="100000">
                    <a:srgbClr val="FFFFFF"/>
                  </a:gs>
                </a:gsLst>
                <a:lin ang="5400000" scaled="0"/>
              </a:gradFill>
            </a:endParaRPr>
          </a:p>
          <a:p>
            <a:pPr defTabSz="693301">
              <a:spcAft>
                <a:spcPts val="253"/>
              </a:spcAft>
              <a:defRPr/>
            </a:pPr>
            <a:r>
              <a:rPr lang="en-US" sz="800" b="1" dirty="0" smtClean="0">
                <a:gradFill>
                  <a:gsLst>
                    <a:gs pos="0">
                      <a:srgbClr val="FFFFFF"/>
                    </a:gs>
                    <a:gs pos="100000">
                      <a:srgbClr val="FFFFFF"/>
                    </a:gs>
                  </a:gsLst>
                  <a:lin ang="5400000" scaled="0"/>
                </a:gradFill>
              </a:rPr>
              <a:t>&lt;click&gt;</a:t>
            </a:r>
            <a:endParaRPr lang="en-US" sz="800" dirty="0" smtClean="0">
              <a:gradFill>
                <a:gsLst>
                  <a:gs pos="0">
                    <a:srgbClr val="FFFFFF"/>
                  </a:gs>
                  <a:gs pos="100000">
                    <a:srgbClr val="FFFFFF"/>
                  </a:gs>
                </a:gsLst>
                <a:lin ang="5400000" scaled="0"/>
              </a:gradFill>
            </a:endParaRPr>
          </a:p>
          <a:p>
            <a:pPr defTabSz="693301">
              <a:spcAft>
                <a:spcPts val="253"/>
              </a:spcAft>
              <a:defRPr/>
            </a:pPr>
            <a:r>
              <a:rPr lang="en-US" sz="800" dirty="0" smtClean="0">
                <a:gradFill>
                  <a:gsLst>
                    <a:gs pos="0">
                      <a:srgbClr val="FFFFFF"/>
                    </a:gs>
                    <a:gs pos="100000">
                      <a:srgbClr val="FFFFFF"/>
                    </a:gs>
                  </a:gsLst>
                  <a:lin ang="5400000" scaled="0"/>
                </a:gradFill>
              </a:rPr>
              <a:t>So let’s dive into each of these in more detail, starting with Hyper-V to Hyper-V replication and recovery with ASR.</a:t>
            </a:r>
          </a:p>
          <a:p>
            <a:pPr defTabSz="693301">
              <a:spcAft>
                <a:spcPts val="253"/>
              </a:spcAft>
              <a:defRPr/>
            </a:pPr>
            <a:endParaRPr lang="en-US" sz="800" dirty="0" smtClean="0">
              <a:gradFill>
                <a:gsLst>
                  <a:gs pos="0">
                    <a:srgbClr val="FFFFFF"/>
                  </a:gs>
                  <a:gs pos="100000">
                    <a:srgbClr val="FFFFFF"/>
                  </a:gs>
                </a:gsLst>
                <a:lin ang="5400000" scaled="0"/>
              </a:gradFill>
            </a:endParaRPr>
          </a:p>
          <a:p>
            <a:pPr defTabSz="693301">
              <a:spcAft>
                <a:spcPts val="253"/>
              </a:spcAft>
              <a:defRPr/>
            </a:pPr>
            <a:r>
              <a:rPr lang="en-US" sz="800" b="1" dirty="0" smtClean="0">
                <a:gradFill>
                  <a:gsLst>
                    <a:gs pos="0">
                      <a:srgbClr val="FFFFFF"/>
                    </a:gs>
                    <a:gs pos="100000">
                      <a:srgbClr val="FFFFFF"/>
                    </a:gs>
                  </a:gsLst>
                  <a:lin ang="5400000" scaled="0"/>
                </a:gradFill>
              </a:rPr>
              <a:t>&lt;next slide&gt;</a:t>
            </a:r>
          </a:p>
          <a:p>
            <a:pPr defTabSz="693301">
              <a:spcAft>
                <a:spcPts val="253"/>
              </a:spcAft>
              <a:defRPr/>
            </a:pPr>
            <a:endParaRPr lang="en-US" sz="800" dirty="0">
              <a:gradFill>
                <a:gsLst>
                  <a:gs pos="0">
                    <a:srgbClr val="FFFFFF"/>
                  </a:gs>
                  <a:gs pos="100000">
                    <a:srgbClr val="FFFFFF"/>
                  </a:gs>
                </a:gsLst>
                <a:lin ang="5400000" scaled="0"/>
              </a:gradFill>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80E2210-FCD4-4E32-922A-6DC22322192A}" type="datetime1">
              <a:rPr lang="en-US" smtClean="0">
                <a:solidFill>
                  <a:prstClr val="black"/>
                </a:solidFill>
              </a:rPr>
              <a:pPr/>
              <a:t>8/27/2015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100</a:t>
            </a:fld>
            <a:endParaRPr lang="en-US" dirty="0">
              <a:solidFill>
                <a:prstClr val="black"/>
              </a:solidFill>
            </a:endParaRPr>
          </a:p>
        </p:txBody>
      </p:sp>
    </p:spTree>
    <p:extLst>
      <p:ext uri="{BB962C8B-B14F-4D97-AF65-F5344CB8AC3E}">
        <p14:creationId xmlns:p14="http://schemas.microsoft.com/office/powerpoint/2010/main" val="368200628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t>AODRecovery_high.mp4</a:t>
            </a:r>
          </a:p>
          <a:p>
            <a:endParaRPr lang="en-US" b="0" baseline="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pPr/>
              <a:t>101</a:t>
            </a:fld>
            <a:endParaRPr lang="en-US" dirty="0"/>
          </a:p>
        </p:txBody>
      </p:sp>
    </p:spTree>
    <p:extLst>
      <p:ext uri="{BB962C8B-B14F-4D97-AF65-F5344CB8AC3E}">
        <p14:creationId xmlns:p14="http://schemas.microsoft.com/office/powerpoint/2010/main" val="7870449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S4 Solutions Specialist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8/27/2015 12:20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102</a:t>
            </a:fld>
            <a:endParaRPr lang="en-US" dirty="0">
              <a:solidFill>
                <a:prstClr val="black"/>
              </a:solidFill>
            </a:endParaRPr>
          </a:p>
        </p:txBody>
      </p:sp>
    </p:spTree>
    <p:extLst>
      <p:ext uri="{BB962C8B-B14F-4D97-AF65-F5344CB8AC3E}">
        <p14:creationId xmlns:p14="http://schemas.microsoft.com/office/powerpoint/2010/main" val="4071961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E09508-54A3-4F70-9339-01BE4305D85C}" type="slidenum">
              <a:rPr lang="en-US" altLang="en-US"/>
              <a:pPr/>
              <a:t>9</a:t>
            </a:fld>
            <a:endParaRPr lang="en-US" altLang="en-US"/>
          </a:p>
        </p:txBody>
      </p:sp>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p:txBody>
          <a:bodyPr/>
          <a:lstStyle/>
          <a:p>
            <a:r>
              <a:rPr lang="en-US" altLang="en-US" dirty="0"/>
              <a:t>Define disaster as a crisis </a:t>
            </a:r>
          </a:p>
        </p:txBody>
      </p:sp>
    </p:spTree>
    <p:extLst>
      <p:ext uri="{BB962C8B-B14F-4D97-AF65-F5344CB8AC3E}">
        <p14:creationId xmlns:p14="http://schemas.microsoft.com/office/powerpoint/2010/main" val="351880145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S4 Solutions Specialist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8/27/2015 12:20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103</a:t>
            </a:fld>
            <a:endParaRPr lang="en-US" dirty="0">
              <a:solidFill>
                <a:prstClr val="black"/>
              </a:solidFill>
            </a:endParaRPr>
          </a:p>
        </p:txBody>
      </p:sp>
    </p:spTree>
    <p:extLst>
      <p:ext uri="{BB962C8B-B14F-4D97-AF65-F5344CB8AC3E}">
        <p14:creationId xmlns:p14="http://schemas.microsoft.com/office/powerpoint/2010/main" val="112088659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S4 Solutions Specialist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8/27/2015 12:20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104</a:t>
            </a:fld>
            <a:endParaRPr lang="en-US" dirty="0">
              <a:solidFill>
                <a:prstClr val="black"/>
              </a:solidFill>
            </a:endParaRPr>
          </a:p>
        </p:txBody>
      </p:sp>
    </p:spTree>
    <p:extLst>
      <p:ext uri="{BB962C8B-B14F-4D97-AF65-F5344CB8AC3E}">
        <p14:creationId xmlns:p14="http://schemas.microsoft.com/office/powerpoint/2010/main" val="171497913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t>Microsoft Operations Management Suite Overview.mp4</a:t>
            </a:r>
          </a:p>
          <a:p>
            <a:endParaRPr lang="en-US" b="0" baseline="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pPr/>
              <a:t>105</a:t>
            </a:fld>
            <a:endParaRPr lang="en-US" dirty="0"/>
          </a:p>
        </p:txBody>
      </p:sp>
    </p:spTree>
    <p:extLst>
      <p:ext uri="{BB962C8B-B14F-4D97-AF65-F5344CB8AC3E}">
        <p14:creationId xmlns:p14="http://schemas.microsoft.com/office/powerpoint/2010/main" val="371636607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8/27/2015 12:20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106</a:t>
            </a:fld>
            <a:endParaRPr lang="en-US" dirty="0"/>
          </a:p>
        </p:txBody>
      </p:sp>
    </p:spTree>
    <p:extLst>
      <p:ext uri="{BB962C8B-B14F-4D97-AF65-F5344CB8AC3E}">
        <p14:creationId xmlns:p14="http://schemas.microsoft.com/office/powerpoint/2010/main" val="120329413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 AKA link with your own if</a:t>
            </a:r>
            <a:r>
              <a:rPr lang="en-US" baseline="0" dirty="0" smtClean="0"/>
              <a:t> desired.</a:t>
            </a:r>
            <a:endParaRPr lang="en-US" dirty="0"/>
          </a:p>
        </p:txBody>
      </p:sp>
      <p:sp>
        <p:nvSpPr>
          <p:cNvPr id="4" name="Slide Number Placeholder 3"/>
          <p:cNvSpPr>
            <a:spLocks noGrp="1"/>
          </p:cNvSpPr>
          <p:nvPr>
            <p:ph type="sldNum" sz="quarter" idx="10"/>
          </p:nvPr>
        </p:nvSpPr>
        <p:spPr/>
        <p:txBody>
          <a:bodyPr/>
          <a:lstStyle/>
          <a:p>
            <a:fld id="{C4CA44E0-6ABB-4CBD-8351-69864DC90CE7}" type="slidenum">
              <a:rPr lang="en-US" smtClean="0">
                <a:solidFill>
                  <a:prstClr val="black"/>
                </a:solidFill>
              </a:rPr>
              <a:pPr/>
              <a:t>107</a:t>
            </a:fld>
            <a:endParaRPr lang="en-US" dirty="0">
              <a:solidFill>
                <a:prstClr val="black"/>
              </a:solidFill>
            </a:endParaRPr>
          </a:p>
        </p:txBody>
      </p:sp>
    </p:spTree>
    <p:extLst>
      <p:ext uri="{BB962C8B-B14F-4D97-AF65-F5344CB8AC3E}">
        <p14:creationId xmlns:p14="http://schemas.microsoft.com/office/powerpoint/2010/main" val="246891535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dirty="0" smtClean="0">
                <a:effectLst/>
                <a:hlinkClick r:id=""/>
              </a:rPr>
              <a:t>https://www.microsoft.com/learning/en-us/exam-70-533.aspx#AzureCert</a:t>
            </a:r>
          </a:p>
          <a:p>
            <a:pPr defTabSz="966612">
              <a:defRPr/>
            </a:pPr>
            <a:r>
              <a:rPr lang="en-US" dirty="0" smtClean="0">
                <a:effectLst/>
                <a:hlinkClick r:id=""/>
              </a:rPr>
              <a:t>20533A: Implementing Microsoft Azure Infrastructure Solutions (five days)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3E67F4-00E8-4D2E-81C0-E8ACFA630353}" type="slidenum">
              <a:rPr lang="en-US" smtClean="0">
                <a:solidFill>
                  <a:prstClr val="black"/>
                </a:solidFill>
              </a:rPr>
              <a:pPr/>
              <a:t>108</a:t>
            </a:fld>
            <a:endParaRPr lang="en-US" dirty="0">
              <a:solidFill>
                <a:prstClr val="black"/>
              </a:solidFill>
            </a:endParaRPr>
          </a:p>
        </p:txBody>
      </p:sp>
    </p:spTree>
    <p:extLst>
      <p:ext uri="{BB962C8B-B14F-4D97-AF65-F5344CB8AC3E}">
        <p14:creationId xmlns:p14="http://schemas.microsoft.com/office/powerpoint/2010/main" val="411731469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24458">
              <a:defRPr/>
            </a:pPr>
            <a:fld id="{82AABF77-E2E4-44CA-BA5C-65E132CF08D8}" type="slidenum">
              <a:rPr lang="en-US">
                <a:solidFill>
                  <a:prstClr val="black"/>
                </a:solidFill>
                <a:latin typeface="Calibri" panose="020F0502020204030204"/>
              </a:rPr>
              <a:pPr defTabSz="924458">
                <a:defRPr/>
              </a:pPr>
              <a:t>109</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325455765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0" indent="0">
              <a:buFontTx/>
              <a:buNone/>
            </a:pPr>
            <a:endParaRPr lang="en-US" dirty="0"/>
          </a:p>
        </p:txBody>
      </p:sp>
      <p:sp>
        <p:nvSpPr>
          <p:cNvPr id="4" name="Slide Number Placeholder 3"/>
          <p:cNvSpPr>
            <a:spLocks noGrp="1"/>
          </p:cNvSpPr>
          <p:nvPr>
            <p:ph type="sldNum" sz="quarter" idx="10"/>
          </p:nvPr>
        </p:nvSpPr>
        <p:spPr/>
        <p:txBody>
          <a:bodyPr/>
          <a:lstStyle/>
          <a:p>
            <a:fld id="{1E69172E-B92E-4064-85D5-FF16863C544D}" type="slidenum">
              <a:rPr lang="en-US" smtClean="0">
                <a:solidFill>
                  <a:prstClr val="black"/>
                </a:solidFill>
              </a:rPr>
              <a:pPr/>
              <a:t>110</a:t>
            </a:fld>
            <a:endParaRPr lang="en-US">
              <a:solidFill>
                <a:prstClr val="black"/>
              </a:solidFill>
            </a:endParaRPr>
          </a:p>
        </p:txBody>
      </p:sp>
    </p:spTree>
    <p:extLst>
      <p:ext uri="{BB962C8B-B14F-4D97-AF65-F5344CB8AC3E}">
        <p14:creationId xmlns:p14="http://schemas.microsoft.com/office/powerpoint/2010/main" val="272183092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8/27/2015 12:20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112</a:t>
            </a:fld>
            <a:endParaRPr lang="en-US" dirty="0"/>
          </a:p>
        </p:txBody>
      </p:sp>
    </p:spTree>
    <p:extLst>
      <p:ext uri="{BB962C8B-B14F-4D97-AF65-F5344CB8AC3E}">
        <p14:creationId xmlns:p14="http://schemas.microsoft.com/office/powerpoint/2010/main" val="11888973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24458">
              <a:defRPr/>
            </a:pPr>
            <a:fld id="{9FB4F3A0-1320-42E6-B01A-0B09FED98119}" type="slidenum">
              <a:rPr lang="en-US">
                <a:solidFill>
                  <a:prstClr val="black"/>
                </a:solidFill>
                <a:latin typeface="Calibri" panose="020F0502020204030204"/>
              </a:rPr>
              <a:pPr defTabSz="924458">
                <a:defRPr/>
              </a:pPr>
              <a:t>113</a:t>
            </a:fld>
            <a:endParaRPr lang="en-US">
              <a:solidFill>
                <a:prstClr val="black"/>
              </a:solidFill>
              <a:latin typeface="Calibri" panose="020F0502020204030204"/>
            </a:endParaRPr>
          </a:p>
        </p:txBody>
      </p:sp>
    </p:spTree>
    <p:extLst>
      <p:ext uri="{BB962C8B-B14F-4D97-AF65-F5344CB8AC3E}">
        <p14:creationId xmlns:p14="http://schemas.microsoft.com/office/powerpoint/2010/main" val="12045992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335942" y="6261143"/>
            <a:ext cx="1639084" cy="359162"/>
          </a:xfrm>
          <a:prstGeom prst="rect">
            <a:avLst/>
          </a:prstGeom>
        </p:spPr>
      </p:pic>
    </p:spTree>
    <p:extLst>
      <p:ext uri="{BB962C8B-B14F-4D97-AF65-F5344CB8AC3E}">
        <p14:creationId xmlns:p14="http://schemas.microsoft.com/office/powerpoint/2010/main" val="1341244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041885242"/>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3657600"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smtClean="0"/>
              <a:t>Click to edit Master text styles</a:t>
            </a:r>
          </a:p>
        </p:txBody>
      </p:sp>
    </p:spTree>
    <p:extLst>
      <p:ext uri="{BB962C8B-B14F-4D97-AF65-F5344CB8AC3E}">
        <p14:creationId xmlns:p14="http://schemas.microsoft.com/office/powerpoint/2010/main" val="1336828959"/>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6994525"/>
          </a:xfrm>
        </p:spPr>
        <p:txBody>
          <a:bodyPr/>
          <a:lstStyle/>
          <a:p>
            <a:r>
              <a:rPr lang="en-US" smtClean="0"/>
              <a:t>Click icon to add picture</a:t>
            </a:r>
            <a:endParaRPr lang="en-US" dirty="0"/>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141639646"/>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752093"/>
          </a:xfrm>
        </p:spPr>
        <p:txBody>
          <a:bodyPr/>
          <a:lstStyle>
            <a:lvl1pPr>
              <a:defRPr sz="3600"/>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3040063"/>
            <a:ext cx="11887200" cy="517065"/>
          </a:xfrm>
        </p:spPr>
        <p:txBody>
          <a:bodyPr/>
          <a:lstStyle>
            <a:lvl1pPr marL="0" indent="0">
              <a:buNone/>
              <a:defRPr sz="2400"/>
            </a:lvl1pPr>
          </a:lstStyle>
          <a:p>
            <a:pPr lvl="0"/>
            <a:r>
              <a:rPr lang="en-US" smtClean="0"/>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
        <p:nvSpPr>
          <p:cNvPr id="9" name="Content Placeholder 5"/>
          <p:cNvSpPr>
            <a:spLocks noGrp="1"/>
          </p:cNvSpPr>
          <p:nvPr>
            <p:ph sz="quarter" idx="14"/>
          </p:nvPr>
        </p:nvSpPr>
        <p:spPr>
          <a:xfrm>
            <a:off x="9415945"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2912629929"/>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smtClean="0"/>
              <a:t>Click to edit Master text styles</a:t>
            </a:r>
          </a:p>
        </p:txBody>
      </p:sp>
    </p:spTree>
    <p:extLst>
      <p:ext uri="{BB962C8B-B14F-4D97-AF65-F5344CB8AC3E}">
        <p14:creationId xmlns:p14="http://schemas.microsoft.com/office/powerpoint/2010/main" val="3290819153"/>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smtClean="0"/>
              <a:t>Click to edit Master title style</a:t>
            </a:r>
            <a:endParaRPr lang="en-US" dirty="0"/>
          </a:p>
        </p:txBody>
      </p:sp>
    </p:spTree>
    <p:extLst>
      <p:ext uri="{BB962C8B-B14F-4D97-AF65-F5344CB8AC3E}">
        <p14:creationId xmlns:p14="http://schemas.microsoft.com/office/powerpoint/2010/main" val="740400867"/>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5390026"/>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129449"/>
            <a:ext cx="11889564" cy="917575"/>
          </a:xfrm>
        </p:spPr>
        <p:txBody>
          <a:bodyPr/>
          <a:lstStyle>
            <a:lvl1pPr>
              <a:defRPr sz="6000"/>
            </a:lvl1pPr>
          </a:lstStyle>
          <a:p>
            <a:r>
              <a:rPr lang="en-US" dirty="0" smtClean="0"/>
              <a:t>Thank you</a:t>
            </a:r>
            <a:endParaRPr lang="en-US" dirty="0"/>
          </a:p>
        </p:txBody>
      </p:sp>
    </p:spTree>
    <p:extLst>
      <p:ext uri="{BB962C8B-B14F-4D97-AF65-F5344CB8AC3E}">
        <p14:creationId xmlns:p14="http://schemas.microsoft.com/office/powerpoint/2010/main" val="3896713940"/>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rgbClr val="1B54A5"/>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397282204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_1">
    <p:bg>
      <p:bgRef idx="1001">
        <a:schemeClr val="bg1"/>
      </p:bgRef>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xfrm>
            <a:off x="11595102" y="6565392"/>
            <a:ext cx="566737" cy="137160"/>
          </a:xfrm>
          <a:prstGeom prst="rect">
            <a:avLst/>
          </a:prstGeom>
        </p:spPr>
        <p:txBody>
          <a:bodyPr/>
          <a:lstStyle>
            <a:lvl1pPr>
              <a:defRPr>
                <a:solidFill>
                  <a:schemeClr val="tx2"/>
                </a:solidFill>
              </a:defRPr>
            </a:lvl1pPr>
          </a:lstStyle>
          <a:p>
            <a:fld id="{27258FFF-F925-446B-8502-81C933981705}" type="slidenum">
              <a:rPr smtClean="0">
                <a:solidFill>
                  <a:srgbClr val="505050"/>
                </a:solidFill>
              </a:rPr>
              <a:pPr/>
              <a:t>‹#›</a:t>
            </a:fld>
            <a:endParaRPr dirty="0">
              <a:solidFill>
                <a:srgbClr val="505050"/>
              </a:solidFill>
            </a:endParaRPr>
          </a:p>
        </p:txBody>
      </p:sp>
      <p:sp>
        <p:nvSpPr>
          <p:cNvPr id="5" name="Text Placeholder 4"/>
          <p:cNvSpPr>
            <a:spLocks noGrp="1"/>
          </p:cNvSpPr>
          <p:nvPr>
            <p:ph type="body" sz="quarter" idx="12"/>
          </p:nvPr>
        </p:nvSpPr>
        <p:spPr>
          <a:xfrm>
            <a:off x="274640" y="369116"/>
            <a:ext cx="10972799" cy="1024685"/>
          </a:xfrm>
          <a:prstGeom prst="rect">
            <a:avLst/>
          </a:prstGeom>
        </p:spPr>
        <p:txBody>
          <a:bodyPr lIns="146304" tIns="91440" rIns="146304" bIns="91440">
            <a:noAutofit/>
          </a:bodyPr>
          <a:lstStyle>
            <a:lvl1pPr marL="0" indent="0">
              <a:lnSpc>
                <a:spcPct val="90000"/>
              </a:lnSpc>
              <a:spcBef>
                <a:spcPts val="1199"/>
              </a:spcBef>
              <a:spcAft>
                <a:spcPts val="2400"/>
              </a:spcAft>
              <a:buFontTx/>
              <a:buNone/>
              <a:defRPr lang="en-US" sz="5200" b="0" i="0" kern="1200" spc="0" baseline="0" dirty="0" smtClean="0">
                <a:solidFill>
                  <a:schemeClr val="tx2"/>
                </a:solidFill>
                <a:latin typeface="+mj-lt"/>
                <a:ea typeface="+mn-ea"/>
                <a:cs typeface="+mn-cs"/>
              </a:defRPr>
            </a:lvl1pPr>
          </a:lstStyle>
          <a:p>
            <a:pPr marL="0" marR="0" lvl="0" indent="0" algn="l" defTabSz="932634" rtl="0" eaLnBrk="1" fontAlgn="auto" latinLnBrk="0" hangingPunct="1">
              <a:lnSpc>
                <a:spcPct val="90000"/>
              </a:lnSpc>
              <a:spcBef>
                <a:spcPts val="1199"/>
              </a:spcBef>
              <a:spcAft>
                <a:spcPts val="2400"/>
              </a:spcAft>
              <a:buClrTx/>
              <a:buSzPct val="90000"/>
              <a:buFontTx/>
              <a:buNone/>
              <a:tabLst/>
            </a:pPr>
            <a:r>
              <a:rPr lang="en-US" dirty="0" smtClean="0"/>
              <a:t>Click to edit Master text</a:t>
            </a:r>
          </a:p>
        </p:txBody>
      </p:sp>
    </p:spTree>
    <p:extLst>
      <p:ext uri="{BB962C8B-B14F-4D97-AF65-F5344CB8AC3E}">
        <p14:creationId xmlns:p14="http://schemas.microsoft.com/office/powerpoint/2010/main" val="3751082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6994525"/>
          </a:xfrm>
        </p:spPr>
        <p:txBody>
          <a:bodyPr/>
          <a:lstStyle>
            <a:lvl1pPr marL="0" indent="0">
              <a:buNone/>
              <a:defRPr/>
            </a:lvl1pPr>
          </a:lstStyle>
          <a:p>
            <a:r>
              <a:rPr lang="en-US" smtClean="0"/>
              <a:t>Click icon to add picture</a:t>
            </a:r>
            <a:endParaRPr lang="en-US"/>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96863"/>
            <a:ext cx="5486335" cy="1828800"/>
          </a:xfrm>
          <a:noFill/>
        </p:spPr>
        <p:txBody>
          <a:bodyPr lIns="146304" tIns="91440" rIns="146304" bIns="91440" anchor="t" anchorCtr="0"/>
          <a:lstStyle>
            <a:lvl1pPr>
              <a:defRPr sz="6000" spc="-100" baseline="0">
                <a:gradFill>
                  <a:gsLst>
                    <a:gs pos="46903">
                      <a:srgbClr val="FFFFFF"/>
                    </a:gs>
                    <a:gs pos="83000">
                      <a:srgbClr val="FFFFFF"/>
                    </a:gs>
                  </a:gsLst>
                  <a:lin ang="5400000" scaled="1"/>
                </a:gradFill>
              </a:defRPr>
            </a:lvl1pPr>
          </a:lstStyle>
          <a:p>
            <a:r>
              <a:rPr lang="en-US" dirty="0" smtClean="0"/>
              <a:t>Presentation title</a:t>
            </a:r>
            <a:endParaRPr lang="en-US" dirty="0"/>
          </a:p>
        </p:txBody>
      </p:sp>
    </p:spTree>
    <p:extLst>
      <p:ext uri="{BB962C8B-B14F-4D97-AF65-F5344CB8AC3E}">
        <p14:creationId xmlns:p14="http://schemas.microsoft.com/office/powerpoint/2010/main" val="2886053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14527854"/>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1147686"/>
          </a:xfrm>
        </p:spPr>
        <p:txBody>
          <a:bodyPr/>
          <a:lstStyle>
            <a:lvl1pPr marL="3238" indent="0">
              <a:spcBef>
                <a:spcPts val="0"/>
              </a:spcBef>
              <a:spcAft>
                <a:spcPts val="918"/>
              </a:spcAft>
              <a:buSzPct val="80000"/>
              <a:buFont typeface="Arial" pitchFamily="34" charset="0"/>
              <a:buNone/>
              <a:defRPr sz="4080" spc="-102" baseline="0">
                <a:gradFill>
                  <a:gsLst>
                    <a:gs pos="0">
                      <a:srgbClr val="595959"/>
                    </a:gs>
                    <a:gs pos="86000">
                      <a:srgbClr val="595959"/>
                    </a:gs>
                  </a:gsLst>
                  <a:lin ang="5400000" scaled="0"/>
                </a:gradFill>
                <a:latin typeface="Segoe UI Light" pitchFamily="34" charset="0"/>
              </a:defRPr>
            </a:lvl1pPr>
            <a:lvl2pPr marL="3238" indent="0">
              <a:spcBef>
                <a:spcPts val="0"/>
              </a:spcBef>
              <a:buSzPct val="80000"/>
              <a:buFont typeface="Arial" pitchFamily="34" charset="0"/>
              <a:buNone/>
              <a:defRPr sz="2040" spc="-51" baseline="0">
                <a:gradFill>
                  <a:gsLst>
                    <a:gs pos="0">
                      <a:srgbClr val="595959"/>
                    </a:gs>
                    <a:gs pos="86000">
                      <a:srgbClr val="595959"/>
                    </a:gs>
                  </a:gsLst>
                  <a:lin ang="5400000" scaled="0"/>
                </a:gradFill>
              </a:defRPr>
            </a:lvl2pPr>
            <a:lvl3pPr marL="1283940" indent="-4112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902" indent="-35296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80149" indent="-3432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4074272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3" tIns="146227" rIns="182783" bIns="146227" numCol="1" spcCol="0" rtlCol="0" fromWordArt="0" anchor="t" anchorCtr="0" forceAA="0" compatLnSpc="1">
            <a:prstTxWarp prst="textNoShape">
              <a:avLst/>
            </a:prstTxWarp>
            <a:noAutofit/>
          </a:bodyPr>
          <a:lstStyle/>
          <a:p>
            <a:pPr algn="ctr" defTabSz="93198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40" y="1209974"/>
            <a:ext cx="10056812" cy="2751698"/>
          </a:xfrm>
          <a:noFill/>
        </p:spPr>
        <p:txBody>
          <a:bodyPr tIns="91429" bIns="91429" anchor="t" anchorCtr="0"/>
          <a:lstStyle>
            <a:lvl1pPr>
              <a:defRPr sz="7197" spc="-101"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0" y="3954465"/>
            <a:ext cx="10058400" cy="1829593"/>
          </a:xfrm>
          <a:noFill/>
        </p:spPr>
        <p:txBody>
          <a:bodyPr lIns="182856" tIns="146286" rIns="182856" bIns="146286">
            <a:noAutofit/>
          </a:bodyPr>
          <a:lstStyle>
            <a:lvl1pPr marL="0" indent="0">
              <a:spcBef>
                <a:spcPts val="0"/>
              </a:spcBef>
              <a:buNone/>
              <a:defRPr sz="3498"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679469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264964"/>
            <a:ext cx="9143998" cy="1097302"/>
          </a:xfrm>
        </p:spPr>
        <p:txBody>
          <a:bodyPr lIns="146304" tIns="91440" rIns="146304" bIns="91440"/>
          <a:lstStyle>
            <a:lvl1pPr>
              <a:lnSpc>
                <a:spcPts val="6298"/>
              </a:lnSpc>
              <a:defRPr sz="5799" baseline="0">
                <a:solidFill>
                  <a:schemeClr val="accent2"/>
                </a:solidFill>
              </a:defRPr>
            </a:lvl1pPr>
          </a:lstStyle>
          <a:p>
            <a:r>
              <a:rPr lang="en-US" smtClean="0"/>
              <a:t>Lorem ipsum dolor sit.</a:t>
            </a:r>
            <a:endParaRPr lang="en-US"/>
          </a:p>
        </p:txBody>
      </p:sp>
    </p:spTree>
    <p:extLst>
      <p:ext uri="{BB962C8B-B14F-4D97-AF65-F5344CB8AC3E}">
        <p14:creationId xmlns:p14="http://schemas.microsoft.com/office/powerpoint/2010/main" val="804788164"/>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29661" y="1476623"/>
            <a:ext cx="5597872" cy="1961371"/>
          </a:xfrm>
        </p:spPr>
        <p:txBody>
          <a:bodyPr/>
          <a:lstStyle>
            <a:lvl1pPr marL="346557" indent="-346557">
              <a:lnSpc>
                <a:spcPct val="90000"/>
              </a:lnSpc>
              <a:defRPr sz="2856"/>
            </a:lvl1pPr>
            <a:lvl2pPr marL="686372" indent="-331723">
              <a:lnSpc>
                <a:spcPct val="90000"/>
              </a:lnSpc>
              <a:defRPr sz="2448"/>
            </a:lvl2pPr>
            <a:lvl3pPr marL="972248" indent="-293966">
              <a:lnSpc>
                <a:spcPct val="90000"/>
              </a:lnSpc>
              <a:defRPr sz="2040"/>
            </a:lvl3pPr>
            <a:lvl4pPr marL="1251381" indent="-279133">
              <a:lnSpc>
                <a:spcPct val="90000"/>
              </a:lnSpc>
              <a:defRPr sz="1836"/>
            </a:lvl4pPr>
            <a:lvl5pPr marL="1545347" indent="-285875">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07324" y="1476623"/>
            <a:ext cx="5597872" cy="1961371"/>
          </a:xfrm>
        </p:spPr>
        <p:txBody>
          <a:bodyPr/>
          <a:lstStyle>
            <a:lvl1pPr marL="354647" indent="-354647">
              <a:lnSpc>
                <a:spcPct val="90000"/>
              </a:lnSpc>
              <a:defRPr sz="2856"/>
            </a:lvl1pPr>
            <a:lvl2pPr marL="686372" indent="-346557">
              <a:lnSpc>
                <a:spcPct val="90000"/>
              </a:lnSpc>
              <a:defRPr sz="2448"/>
            </a:lvl2pPr>
            <a:lvl3pPr marL="980339" indent="-308800">
              <a:lnSpc>
                <a:spcPct val="90000"/>
              </a:lnSpc>
              <a:defRPr sz="2040"/>
            </a:lvl3pPr>
            <a:lvl4pPr marL="1251381" indent="-271044">
              <a:lnSpc>
                <a:spcPct val="90000"/>
              </a:lnSpc>
              <a:defRPr sz="1836"/>
            </a:lvl4pPr>
            <a:lvl5pPr marL="1545347" indent="-279133">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34866484"/>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lvl1pPr>
              <a:defRPr>
                <a:solidFill>
                  <a:schemeClr val="tx2"/>
                </a:solidFill>
              </a:defRPr>
            </a:lvl1pPr>
          </a:lstStyle>
          <a:p>
            <a:r>
              <a:rPr lang="en-US" smtClean="0"/>
              <a:t>Microsoft Confidential – Internal Use Only </a:t>
            </a:r>
            <a:endParaRPr lang="en-US" dirty="0"/>
          </a:p>
        </p:txBody>
      </p:sp>
      <p:sp>
        <p:nvSpPr>
          <p:cNvPr id="6" name="Slide Number Placeholder 5"/>
          <p:cNvSpPr>
            <a:spLocks noGrp="1"/>
          </p:cNvSpPr>
          <p:nvPr>
            <p:ph type="sldNum" sz="quarter" idx="12"/>
          </p:nvPr>
        </p:nvSpPr>
        <p:spPr>
          <a:xfrm>
            <a:off x="11595109" y="6565395"/>
            <a:ext cx="566737" cy="137160"/>
          </a:xfrm>
          <a:prstGeom prst="rect">
            <a:avLst/>
          </a:prstGeom>
        </p:spPr>
        <p:txBody>
          <a:bodyPr/>
          <a:lstStyle>
            <a:lvl1pPr>
              <a:defRPr>
                <a:solidFill>
                  <a:schemeClr val="tx2"/>
                </a:solidFill>
              </a:defRPr>
            </a:lvl1pPr>
          </a:lstStyle>
          <a:p>
            <a:fld id="{701EF8F4-3127-4F0B-9FA1-9C31610D72B1}" type="slidenum">
              <a:rPr lang="en-US" smtClean="0"/>
              <a:pPr/>
              <a:t>‹#›</a:t>
            </a:fld>
            <a:endParaRPr lang="en-US" dirty="0"/>
          </a:p>
        </p:txBody>
      </p:sp>
      <p:sp>
        <p:nvSpPr>
          <p:cNvPr id="7" name="Text Placeholder 4"/>
          <p:cNvSpPr>
            <a:spLocks noGrp="1"/>
          </p:cNvSpPr>
          <p:nvPr>
            <p:ph type="body" sz="quarter" idx="13"/>
          </p:nvPr>
        </p:nvSpPr>
        <p:spPr>
          <a:xfrm>
            <a:off x="274645" y="369116"/>
            <a:ext cx="10972800" cy="1024684"/>
          </a:xfrm>
          <a:prstGeom prst="rect">
            <a:avLst/>
          </a:prstGeom>
        </p:spPr>
        <p:txBody>
          <a:bodyPr lIns="146304" tIns="91440" rIns="146304" bIns="91440">
            <a:noAutofit/>
          </a:bodyPr>
          <a:lstStyle>
            <a:lvl1pPr marL="0" indent="0">
              <a:lnSpc>
                <a:spcPct val="90000"/>
              </a:lnSpc>
              <a:spcBef>
                <a:spcPts val="972"/>
              </a:spcBef>
              <a:spcAft>
                <a:spcPts val="1945"/>
              </a:spcAft>
              <a:buFontTx/>
              <a:buNone/>
              <a:defRPr lang="en-US" sz="3916" b="0" i="0" kern="1200" spc="-86" baseline="0" dirty="0" smtClean="0">
                <a:solidFill>
                  <a:schemeClr val="tx2"/>
                </a:solidFill>
                <a:latin typeface="+mj-lt"/>
                <a:ea typeface="+mn-ea"/>
                <a:cs typeface="+mn-cs"/>
              </a:defRPr>
            </a:lvl1pPr>
          </a:lstStyle>
          <a:p>
            <a:pPr marL="0" marR="0" lvl="0" indent="0" algn="l" defTabSz="755458" rtl="0" eaLnBrk="1" fontAlgn="auto" latinLnBrk="0" hangingPunct="1">
              <a:lnSpc>
                <a:spcPct val="90000"/>
              </a:lnSpc>
              <a:spcBef>
                <a:spcPts val="972"/>
              </a:spcBef>
              <a:spcAft>
                <a:spcPts val="1945"/>
              </a:spcAft>
              <a:buClrTx/>
              <a:buSzPct val="90000"/>
              <a:buFontTx/>
              <a:buNone/>
              <a:tabLst/>
            </a:pPr>
            <a:r>
              <a:rPr lang="en-US" dirty="0" smtClean="0"/>
              <a:t>Click to edit Master text styles</a:t>
            </a:r>
          </a:p>
        </p:txBody>
      </p:sp>
    </p:spTree>
    <p:extLst>
      <p:ext uri="{BB962C8B-B14F-4D97-AF65-F5344CB8AC3E}">
        <p14:creationId xmlns:p14="http://schemas.microsoft.com/office/powerpoint/2010/main" val="1476964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lvl1pPr>
              <a:defRPr>
                <a:solidFill>
                  <a:schemeClr val="bg1">
                    <a:lumMod val="65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31577184"/>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lumMod val="50000"/>
                  </a:schemeClr>
                </a:solidFill>
              </a:defRPr>
            </a:lvl1pPr>
          </a:lstStyle>
          <a:p>
            <a:r>
              <a:rPr lang="en-US" dirty="0"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27368835"/>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Title 2"/>
          <p:cNvSpPr>
            <a:spLocks noGrp="1"/>
          </p:cNvSpPr>
          <p:nvPr>
            <p:ph type="title"/>
          </p:nvPr>
        </p:nvSpPr>
        <p:spPr>
          <a:xfrm>
            <a:off x="620372" y="234188"/>
            <a:ext cx="11195742" cy="747897"/>
          </a:xfrm>
          <a:prstGeom prst="rect">
            <a:avLst/>
          </a:prstGeom>
        </p:spPr>
        <p:txBody>
          <a:bodyPr vert="horz" wrap="square" lIns="0" tIns="0" rIns="0" bIns="0" rtlCol="0" anchor="t">
            <a:spAutoFit/>
          </a:bodyPr>
          <a:lstStyle>
            <a:lvl1pPr>
              <a:defRPr lang="en-US" dirty="0"/>
            </a:lvl1pPr>
          </a:lstStyle>
          <a:p>
            <a:pPr lvl="0"/>
            <a:r>
              <a:rPr lang="en-US" dirty="0" smtClean="0"/>
              <a:t>Click to edit Master title style</a:t>
            </a:r>
            <a:endParaRPr lang="en-US" dirty="0"/>
          </a:p>
        </p:txBody>
      </p:sp>
      <p:sp>
        <p:nvSpPr>
          <p:cNvPr id="4" name="Text Placeholder 3"/>
          <p:cNvSpPr>
            <a:spLocks noGrp="1"/>
          </p:cNvSpPr>
          <p:nvPr>
            <p:ph type="body" sz="quarter" idx="10"/>
          </p:nvPr>
        </p:nvSpPr>
        <p:spPr>
          <a:xfrm>
            <a:off x="620366" y="1165756"/>
            <a:ext cx="11195743" cy="2228302"/>
          </a:xfrm>
          <a:prstGeom prst="rect">
            <a:avLst/>
          </a:prstGeo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05503563"/>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3" y="-2402"/>
            <a:ext cx="9143999" cy="1097302"/>
          </a:xfrm>
        </p:spPr>
        <p:txBody>
          <a:bodyPr lIns="146304" tIns="91440" rIns="146304" bIns="91440"/>
          <a:lstStyle>
            <a:lvl1pPr>
              <a:lnSpc>
                <a:spcPts val="6299"/>
              </a:lnSpc>
              <a:defRPr sz="5799" baseline="0">
                <a:solidFill>
                  <a:schemeClr val="bg1">
                    <a:lumMod val="50000"/>
                  </a:schemeClr>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
        <p:nvSpPr>
          <p:cNvPr id="3" name="Footer Placeholder 2"/>
          <p:cNvSpPr>
            <a:spLocks noGrp="1"/>
          </p:cNvSpPr>
          <p:nvPr>
            <p:ph type="ftr" sz="quarter" idx="10"/>
          </p:nvPr>
        </p:nvSpPr>
        <p:spPr>
          <a:xfrm>
            <a:off x="7431030" y="6851213"/>
            <a:ext cx="3936999" cy="137160"/>
          </a:xfrm>
        </p:spPr>
        <p:txBody>
          <a:bodyPr/>
          <a:lstStyle/>
          <a:p>
            <a:r>
              <a:rPr dirty="0" smtClean="0">
                <a:solidFill>
                  <a:srgbClr val="505050"/>
                </a:solidFill>
              </a:rPr>
              <a:t>Microsoft Confidential</a:t>
            </a:r>
            <a:endParaRPr dirty="0">
              <a:solidFill>
                <a:srgbClr val="505050"/>
              </a:solidFill>
            </a:endParaRPr>
          </a:p>
        </p:txBody>
      </p:sp>
      <p:sp>
        <p:nvSpPr>
          <p:cNvPr id="4" name="Slide Number Placeholder 3"/>
          <p:cNvSpPr>
            <a:spLocks noGrp="1"/>
          </p:cNvSpPr>
          <p:nvPr>
            <p:ph type="sldNum" sz="quarter" idx="11"/>
          </p:nvPr>
        </p:nvSpPr>
        <p:spPr>
          <a:xfrm>
            <a:off x="11717024" y="6851213"/>
            <a:ext cx="566738" cy="137160"/>
          </a:xfrm>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74642" y="2125665"/>
            <a:ext cx="9144002" cy="2738955"/>
          </a:xfrm>
        </p:spPr>
        <p:txBody>
          <a:bodyPr/>
          <a:lstStyle>
            <a:lvl1pPr marL="233328" indent="-233328">
              <a:spcBef>
                <a:spcPts val="1199"/>
              </a:spcBef>
              <a:defRPr sz="2599">
                <a:latin typeface="+mn-lt"/>
              </a:defRPr>
            </a:lvl1pPr>
            <a:lvl2pPr marL="690455" indent="-233328">
              <a:spcBef>
                <a:spcPts val="1199"/>
              </a:spcBef>
              <a:buSzPct val="100000"/>
              <a:buFont typeface="Segoe UI" pitchFamily="34" charset="0"/>
              <a:buChar char="‐"/>
              <a:defRPr/>
            </a:lvl2pPr>
            <a:lvl3pPr marL="1147585" indent="-233328">
              <a:spcBef>
                <a:spcPts val="1199"/>
              </a:spcBef>
              <a:buFont typeface="Wingdings" pitchFamily="2" charset="2"/>
              <a:buChar char="§"/>
              <a:defRPr/>
            </a:lvl3pPr>
            <a:lvl4pPr marL="1599951" indent="-342848">
              <a:spcBef>
                <a:spcPts val="1199"/>
              </a:spcBef>
              <a:buFont typeface="+mj-lt"/>
              <a:buAutoNum type="arabicPeriod"/>
              <a:defRPr/>
            </a:lvl4pPr>
            <a:lvl5pPr marL="1945973" indent="-342848">
              <a:spcBef>
                <a:spcPts val="1199"/>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14810587"/>
      </p:ext>
    </p:extLst>
  </p:cSld>
  <p:clrMapOvr>
    <a:masterClrMapping/>
  </p:clrMapOvr>
  <p:transition spd="slow">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r>
              <a:rPr lang="en-US" smtClean="0"/>
              <a:t>Click icon to add picture</a:t>
            </a:r>
            <a:endParaRPr lang="en-US"/>
          </a:p>
        </p:txBody>
      </p:sp>
      <p:sp>
        <p:nvSpPr>
          <p:cNvPr id="9" name="Title 1"/>
          <p:cNvSpPr>
            <a:spLocks noGrp="1"/>
          </p:cNvSpPr>
          <p:nvPr>
            <p:ph type="title" hasCustomPrompt="1"/>
          </p:nvPr>
        </p:nvSpPr>
        <p:spPr>
          <a:xfrm>
            <a:off x="274703" y="2125663"/>
            <a:ext cx="5486335" cy="3657600"/>
          </a:xfrm>
          <a:noFill/>
        </p:spPr>
        <p:txBody>
          <a:bodyPr lIns="146304" tIns="91440" rIns="146304" bIns="91440" anchor="t" anchorCtr="0"/>
          <a:lstStyle>
            <a:lvl1pPr>
              <a:defRPr sz="6000" spc="-100" baseline="0">
                <a:gradFill>
                  <a:gsLst>
                    <a:gs pos="46903">
                      <a:schemeClr val="tx1"/>
                    </a:gs>
                    <a:gs pos="83000">
                      <a:schemeClr val="tx1"/>
                    </a:gs>
                  </a:gsLst>
                  <a:lin ang="5400000" scaled="1"/>
                </a:gradFill>
              </a:defRPr>
            </a:lvl1pPr>
          </a:lstStyle>
          <a:p>
            <a:r>
              <a:rPr lang="en-US" dirty="0" smtClean="0"/>
              <a:t>Pull quote</a:t>
            </a:r>
            <a:endParaRPr lang="en-US" dirty="0"/>
          </a:p>
        </p:txBody>
      </p:sp>
    </p:spTree>
    <p:extLst>
      <p:ext uri="{BB962C8B-B14F-4D97-AF65-F5344CB8AC3E}">
        <p14:creationId xmlns:p14="http://schemas.microsoft.com/office/powerpoint/2010/main" val="1644183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3" y="-2405"/>
            <a:ext cx="9143999" cy="1097302"/>
          </a:xfrm>
        </p:spPr>
        <p:txBody>
          <a:bodyPr lIns="146304" tIns="91440" rIns="146304" bIns="91440"/>
          <a:lstStyle>
            <a:lvl1pPr>
              <a:lnSpc>
                <a:spcPts val="6299"/>
              </a:lnSpc>
              <a:defRPr sz="5799" baseline="0">
                <a:solidFill>
                  <a:schemeClr val="bg1">
                    <a:lumMod val="50000"/>
                  </a:schemeClr>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
        <p:nvSpPr>
          <p:cNvPr id="3" name="Footer Placeholder 2"/>
          <p:cNvSpPr>
            <a:spLocks noGrp="1"/>
          </p:cNvSpPr>
          <p:nvPr>
            <p:ph type="ftr" sz="quarter" idx="10"/>
          </p:nvPr>
        </p:nvSpPr>
        <p:spPr/>
        <p:txBody>
          <a:bodyPr/>
          <a:lstStyle/>
          <a:p>
            <a:r>
              <a:rPr smtClean="0">
                <a:solidFill>
                  <a:srgbClr val="505050"/>
                </a:solidFill>
              </a:rPr>
              <a:t>Microsoft Confidential</a:t>
            </a:r>
            <a:endParaRPr dirty="0">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3217337589"/>
      </p:ext>
    </p:extLst>
  </p:cSld>
  <p:clrMapOvr>
    <a:masterClrMapping/>
  </p:clrMapOvr>
  <p:transition spd="slow">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1" hasCustomPrompt="1"/>
          </p:nvPr>
        </p:nvSpPr>
        <p:spPr>
          <a:xfrm>
            <a:off x="531281" y="1476624"/>
            <a:ext cx="5504573" cy="2695994"/>
          </a:xfrm>
        </p:spPr>
        <p:txBody>
          <a:bodyPr/>
          <a:lstStyle>
            <a:lvl1pPr marL="0" indent="0">
              <a:spcBef>
                <a:spcPts val="1224"/>
              </a:spcBef>
              <a:buNone/>
              <a:defRPr sz="4080">
                <a:solidFill>
                  <a:srgbClr val="0072C6"/>
                </a:solidFill>
                <a:latin typeface="+mj-lt"/>
              </a:defRPr>
            </a:lvl1pPr>
            <a:lvl2pPr marL="0" indent="0">
              <a:buNone/>
              <a:defRPr sz="2040" spc="-51" baseline="0"/>
            </a:lvl2pPr>
            <a:lvl3pPr marL="238007" indent="0">
              <a:buNone/>
              <a:defRPr sz="2040" spc="-51" baseline="0"/>
            </a:lvl3pPr>
            <a:lvl4pPr marL="466298" indent="0">
              <a:buNone/>
              <a:defRPr sz="2040" spc="-51" baseline="0"/>
            </a:lvl4pPr>
            <a:lvl5pPr marL="707543" indent="0">
              <a:buNone/>
              <a:defRPr sz="2040" spc="-51" baseline="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hasCustomPrompt="1"/>
          </p:nvPr>
        </p:nvSpPr>
        <p:spPr>
          <a:xfrm>
            <a:off x="6405482" y="1476623"/>
            <a:ext cx="5504573" cy="2749664"/>
          </a:xfrm>
        </p:spPr>
        <p:txBody>
          <a:bodyPr/>
          <a:lstStyle>
            <a:lvl1pPr marL="0" indent="0">
              <a:spcBef>
                <a:spcPts val="1224"/>
              </a:spcBef>
              <a:buNone/>
              <a:defRPr lang="en-US" sz="4080" kern="1200" spc="-71" baseline="0" dirty="0" smtClean="0">
                <a:solidFill>
                  <a:srgbClr val="0072C6"/>
                </a:soli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51" baseline="0" dirty="0" smtClean="0">
                <a:gradFill>
                  <a:gsLst>
                    <a:gs pos="1250">
                      <a:schemeClr val="tx1"/>
                    </a:gs>
                    <a:gs pos="100000">
                      <a:schemeClr val="tx1"/>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51" baseline="0" dirty="0" smtClean="0">
                <a:gradFill>
                  <a:gsLst>
                    <a:gs pos="1250">
                      <a:schemeClr val="tx1"/>
                    </a:gs>
                    <a:gs pos="100000">
                      <a:schemeClr val="tx1"/>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51" baseline="0" dirty="0" smtClean="0">
                <a:gradFill>
                  <a:gsLst>
                    <a:gs pos="1250">
                      <a:schemeClr val="tx1"/>
                    </a:gs>
                    <a:gs pos="100000">
                      <a:schemeClr val="tx1"/>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51" baseline="0" dirty="0">
                <a:gradFill>
                  <a:gsLst>
                    <a:gs pos="1250">
                      <a:schemeClr val="tx1"/>
                    </a:gs>
                    <a:gs pos="100000">
                      <a:schemeClr val="tx1"/>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89104193"/>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36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1097302"/>
          </a:xfrm>
        </p:spPr>
        <p:txBody>
          <a:bodyPr vert="horz" wrap="square" lIns="146304" tIns="91440" rIns="146304" bIns="91440" rtlCol="0" anchor="t">
            <a:noAutofit/>
          </a:bodyPr>
          <a:lstStyle>
            <a:lvl1pPr>
              <a:defRPr lang="en-US" sz="4799">
                <a:solidFill>
                  <a:srgbClr val="505050"/>
                </a:solidFill>
              </a:defRPr>
            </a:lvl1pPr>
          </a:lstStyle>
          <a:p>
            <a:pPr marL="0" lvl="0">
              <a:lnSpc>
                <a:spcPts val="3599"/>
              </a:lnSpc>
              <a:spcBef>
                <a:spcPts val="864"/>
              </a:spcBef>
            </a:pPr>
            <a:r>
              <a:rPr lang="en-US" dirty="0" err="1" smtClean="0"/>
              <a:t>Lorem</a:t>
            </a:r>
            <a:r>
              <a:rPr lang="en-US" dirty="0" smtClean="0"/>
              <a:t> </a:t>
            </a:r>
            <a:r>
              <a:rPr lang="en-US" dirty="0" err="1" smtClean="0"/>
              <a:t>Ipsum</a:t>
            </a:r>
            <a:r>
              <a:rPr lang="en-US" dirty="0" smtClean="0"/>
              <a:t> Dolor Sit.</a:t>
            </a:r>
            <a:endParaRPr lang="en-US" dirty="0"/>
          </a:p>
        </p:txBody>
      </p:sp>
    </p:spTree>
    <p:extLst>
      <p:ext uri="{BB962C8B-B14F-4D97-AF65-F5344CB8AC3E}">
        <p14:creationId xmlns:p14="http://schemas.microsoft.com/office/powerpoint/2010/main" val="3380142369"/>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사용자 지정 레이아웃">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9891140"/>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mp; photo">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400">
                <a:solidFill>
                  <a:schemeClr val="tx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3597305259"/>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603038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39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700" indent="0">
              <a:buNone/>
              <a:defRPr sz="1600"/>
            </a:lvl5pPr>
          </a:lstStyle>
          <a:p>
            <a:pPr lvl="0"/>
            <a:r>
              <a:rPr lang="en-US" smtClean="0"/>
              <a:t>Click to edit Master text styles</a:t>
            </a:r>
          </a:p>
        </p:txBody>
      </p:sp>
    </p:spTree>
    <p:extLst>
      <p:ext uri="{BB962C8B-B14F-4D97-AF65-F5344CB8AC3E}">
        <p14:creationId xmlns:p14="http://schemas.microsoft.com/office/powerpoint/2010/main" val="114999108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3954463"/>
            <a:ext cx="5486400" cy="406265"/>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390295316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372918074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6195789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6002338" cy="6994525"/>
          </a:xfrm>
        </p:spPr>
        <p:txBody>
          <a:bodyPr/>
          <a:lstStyle>
            <a:lvl1pPr marL="0" indent="0">
              <a:buNone/>
              <a:defRPr/>
            </a:lvl1pPr>
          </a:lstStyle>
          <a:p>
            <a:r>
              <a:rPr lang="en-US" smtClean="0"/>
              <a:t>Click icon to add picture</a:t>
            </a:r>
            <a:endParaRPr lang="en-US" dirty="0"/>
          </a:p>
        </p:txBody>
      </p:sp>
      <p:sp>
        <p:nvSpPr>
          <p:cNvPr id="6" name="Content Placeholder 5"/>
          <p:cNvSpPr>
            <a:spLocks noGrp="1"/>
          </p:cNvSpPr>
          <p:nvPr>
            <p:ph sz="quarter" idx="10"/>
          </p:nvPr>
        </p:nvSpPr>
        <p:spPr>
          <a:xfrm>
            <a:off x="5761038" y="1211263"/>
            <a:ext cx="6400800" cy="600164"/>
          </a:xfrm>
        </p:spPr>
        <p:txBody>
          <a:bodyPr/>
          <a:lstStyle>
            <a:lvl1pPr marL="0" indent="0">
              <a:buNone/>
              <a:defRPr sz="3000"/>
            </a:lvl1pPr>
          </a:lstStyle>
          <a:p>
            <a:pPr lvl="0"/>
            <a:r>
              <a:rPr lang="en-US" smtClean="0"/>
              <a:t>Click to edit Master text styles</a:t>
            </a:r>
          </a:p>
        </p:txBody>
      </p:sp>
    </p:spTree>
    <p:extLst>
      <p:ext uri="{BB962C8B-B14F-4D97-AF65-F5344CB8AC3E}">
        <p14:creationId xmlns:p14="http://schemas.microsoft.com/office/powerpoint/2010/main" val="235410857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27697705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smtClean="0"/>
              <a:t>Microsoft Confidential</a:t>
            </a:r>
            <a:endParaRPr lang="en-US"/>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6" r:id="rId1"/>
    <p:sldLayoutId id="2147484167" r:id="rId2"/>
    <p:sldLayoutId id="2147484272" r:id="rId3"/>
    <p:sldLayoutId id="2147484274" r:id="rId4"/>
    <p:sldLayoutId id="2147484275" r:id="rId5"/>
    <p:sldLayoutId id="2147484277" r:id="rId6"/>
    <p:sldLayoutId id="2147484280" r:id="rId7"/>
    <p:sldLayoutId id="2147484281" r:id="rId8"/>
    <p:sldLayoutId id="2147484282" r:id="rId9"/>
    <p:sldLayoutId id="2147484283" r:id="rId10"/>
    <p:sldLayoutId id="2147484284" r:id="rId11"/>
    <p:sldLayoutId id="2147484285" r:id="rId12"/>
    <p:sldLayoutId id="2147484286" r:id="rId13"/>
    <p:sldLayoutId id="2147484287" r:id="rId14"/>
    <p:sldLayoutId id="2147484288" r:id="rId15"/>
    <p:sldLayoutId id="2147484289" r:id="rId16"/>
    <p:sldLayoutId id="2147484293" r:id="rId17"/>
    <p:sldLayoutId id="2147484587" r:id="rId18"/>
    <p:sldLayoutId id="2147484729" r:id="rId19"/>
    <p:sldLayoutId id="2147484730" r:id="rId20"/>
    <p:sldLayoutId id="2147484732" r:id="rId21"/>
    <p:sldLayoutId id="2147484733" r:id="rId22"/>
    <p:sldLayoutId id="2147484760" r:id="rId23"/>
    <p:sldLayoutId id="2147484761" r:id="rId24"/>
    <p:sldLayoutId id="2147484762" r:id="rId25"/>
    <p:sldLayoutId id="2147484763" r:id="rId26"/>
    <p:sldLayoutId id="2147484765" r:id="rId27"/>
    <p:sldLayoutId id="2147484767" r:id="rId28"/>
    <p:sldLayoutId id="2147484768" r:id="rId29"/>
    <p:sldLayoutId id="2147484769" r:id="rId30"/>
    <p:sldLayoutId id="2147484770" r:id="rId31"/>
    <p:sldLayoutId id="2147484771" r:id="rId32"/>
    <p:sldLayoutId id="2147484774" r:id="rId33"/>
    <p:sldLayoutId id="2147484775" r:id="rId34"/>
    <p:sldLayoutId id="2147484776" r:id="rId35"/>
  </p:sldLayoutIdLst>
  <p:transition>
    <p:fade/>
  </p:transition>
  <p:timing>
    <p:tnLst>
      <p:par>
        <p:cTn id="1" dur="indefinite" restart="never" nodeType="tmRoot"/>
      </p:par>
    </p:tnLst>
  </p:timing>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solidFill>
            <a:schemeClr val="bg1">
              <a:lumMod val="50000"/>
            </a:schemeClr>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pos="173">
          <p15:clr>
            <a:srgbClr val="5ACBF0"/>
          </p15:clr>
        </p15:guide>
        <p15:guide id="24">
          <p15:clr>
            <a:srgbClr val="F26B43"/>
          </p15:clr>
        </p15:guide>
        <p15:guide id="25" pos="7834">
          <p15:clr>
            <a:srgbClr val="F26B43"/>
          </p15:clr>
        </p15:guide>
        <p15:guide id="26" orient="horz" pos="4406">
          <p15:clr>
            <a:srgbClr val="F26B43"/>
          </p15:clr>
        </p15:guide>
        <p15:guide id="27" orient="horz">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0.xml"/><Relationship Id="rId1" Type="http://schemas.openxmlformats.org/officeDocument/2006/relationships/slideLayout" Target="../slideLayouts/slideLayout20.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7.xml"/><Relationship Id="rId1" Type="http://schemas.openxmlformats.org/officeDocument/2006/relationships/slideLayout" Target="../slideLayouts/slideLayout9.xml"/><Relationship Id="rId4" Type="http://schemas.openxmlformats.org/officeDocument/2006/relationships/image" Target="../media/image215.png"/></Relationships>
</file>

<file path=ppt/slides/_rels/slide10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8.xml"/><Relationship Id="rId1" Type="http://schemas.openxmlformats.org/officeDocument/2006/relationships/slideLayout" Target="../slideLayouts/slideLayout2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6.xml"/></Relationships>
</file>

<file path=ppt/slides/_rels/slide103.xml.rels><?xml version="1.0" encoding="UTF-8" standalone="yes"?>
<Relationships xmlns="http://schemas.openxmlformats.org/package/2006/relationships"><Relationship Id="rId3" Type="http://schemas.openxmlformats.org/officeDocument/2006/relationships/image" Target="../media/image216.emf"/><Relationship Id="rId2" Type="http://schemas.openxmlformats.org/officeDocument/2006/relationships/notesSlide" Target="../notesSlides/notesSlide90.xml"/><Relationship Id="rId1" Type="http://schemas.openxmlformats.org/officeDocument/2006/relationships/slideLayout" Target="../slideLayouts/slideLayout16.xml"/><Relationship Id="rId5" Type="http://schemas.openxmlformats.org/officeDocument/2006/relationships/image" Target="../media/image218.png"/><Relationship Id="rId4" Type="http://schemas.openxmlformats.org/officeDocument/2006/relationships/image" Target="../media/image217.png"/></Relationships>
</file>

<file path=ppt/slides/_rels/slide10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91.xml"/><Relationship Id="rId1" Type="http://schemas.openxmlformats.org/officeDocument/2006/relationships/slideLayout" Target="../slideLayouts/slideLayout35.xml"/></Relationships>
</file>

<file path=ppt/slides/_rels/slide10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2.xml"/><Relationship Id="rId1" Type="http://schemas.openxmlformats.org/officeDocument/2006/relationships/slideLayout" Target="../slideLayouts/slideLayout22.xml"/></Relationships>
</file>

<file path=ppt/slides/_rels/slide106.xml.rels><?xml version="1.0" encoding="UTF-8" standalone="yes"?>
<Relationships xmlns="http://schemas.openxmlformats.org/package/2006/relationships"><Relationship Id="rId3" Type="http://schemas.openxmlformats.org/officeDocument/2006/relationships/image" Target="../media/image219.emf"/><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220.png"/><Relationship Id="rId7" Type="http://schemas.openxmlformats.org/officeDocument/2006/relationships/hyperlink" Target="http://aks.ms/mvaazurevms" TargetMode="External"/><Relationship Id="rId2" Type="http://schemas.openxmlformats.org/officeDocument/2006/relationships/notesSlide" Target="../notesSlides/notesSlide94.xml"/><Relationship Id="rId1" Type="http://schemas.openxmlformats.org/officeDocument/2006/relationships/slideLayout" Target="../slideLayouts/slideLayout24.xml"/><Relationship Id="rId6" Type="http://schemas.openxmlformats.org/officeDocument/2006/relationships/hyperlink" Target="http://aka.ms/mvaazureaws" TargetMode="External"/><Relationship Id="rId5" Type="http://schemas.openxmlformats.org/officeDocument/2006/relationships/hyperlink" Target="http://aka.ms/mvaazuredr" TargetMode="External"/><Relationship Id="rId4" Type="http://schemas.openxmlformats.org/officeDocument/2006/relationships/hyperlink" Target="http://aka.ms/azureshorts" TargetMode="External"/></Relationships>
</file>

<file path=ppt/slides/_rels/slide108.xml.rels><?xml version="1.0" encoding="UTF-8" standalone="yes"?>
<Relationships xmlns="http://schemas.openxmlformats.org/package/2006/relationships"><Relationship Id="rId8" Type="http://schemas.openxmlformats.org/officeDocument/2006/relationships/hyperlink" Target="https://www.microsoft.com/learning/en-us/exam-70-533.aspx#item-ID0EAAAAAAAAAADBA" TargetMode="External"/><Relationship Id="rId3" Type="http://schemas.openxmlformats.org/officeDocument/2006/relationships/hyperlink" Target="https://www.microsoft.com/learning/en-us/exam-70-533.aspx#item-ID0EFAAAAAAAAADBA" TargetMode="External"/><Relationship Id="rId7" Type="http://schemas.openxmlformats.org/officeDocument/2006/relationships/hyperlink" Target="https://www.microsoft.com/learning/en-us/exam-70-533.aspx#item-ID0EBAAAAAAAAADBA" TargetMode="External"/><Relationship Id="rId2" Type="http://schemas.openxmlformats.org/officeDocument/2006/relationships/notesSlide" Target="../notesSlides/notesSlide95.xml"/><Relationship Id="rId1" Type="http://schemas.openxmlformats.org/officeDocument/2006/relationships/slideLayout" Target="../slideLayouts/slideLayout20.xml"/><Relationship Id="rId6" Type="http://schemas.openxmlformats.org/officeDocument/2006/relationships/hyperlink" Target="https://www.microsoft.com/learning/en-us/exam-70-533.aspx#item-ID0ECAAAAAAAAADBA" TargetMode="External"/><Relationship Id="rId5" Type="http://schemas.openxmlformats.org/officeDocument/2006/relationships/hyperlink" Target="https://www.microsoft.com/learning/en-us/exam-70-533.aspx#item-ID0EDAAAAAAAAADBA" TargetMode="External"/><Relationship Id="rId4" Type="http://schemas.openxmlformats.org/officeDocument/2006/relationships/hyperlink" Target="https://www.microsoft.com/learning/en-us/exam-70-533.aspx#item-ID0EEAAAAAAAAADBA"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6.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1.xml"/><Relationship Id="rId1" Type="http://schemas.openxmlformats.org/officeDocument/2006/relationships/slideLayout" Target="../slideLayouts/slideLayout27.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png"/></Relationships>
</file>

<file path=ppt/slides/_rels/slide1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7.xml"/><Relationship Id="rId1" Type="http://schemas.openxmlformats.org/officeDocument/2006/relationships/slideLayout" Target="../slideLayouts/slideLayout24.xml"/><Relationship Id="rId5" Type="http://schemas.openxmlformats.org/officeDocument/2006/relationships/image" Target="../media/image14.png"/><Relationship Id="rId4" Type="http://schemas.openxmlformats.org/officeDocument/2006/relationships/image" Target="../media/image13.png"/></Relationships>
</file>

<file path=ppt/slides/_rels/slide111.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1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0.xml"/></Relationships>
</file>

<file path=ppt/slides/_rels/slide11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99.xml"/><Relationship Id="rId1" Type="http://schemas.openxmlformats.org/officeDocument/2006/relationships/slideLayout" Target="../slideLayouts/slideLayout9.xml"/><Relationship Id="rId6" Type="http://schemas.openxmlformats.org/officeDocument/2006/relationships/image" Target="../media/image225.png"/><Relationship Id="rId5" Type="http://schemas.openxmlformats.org/officeDocument/2006/relationships/image" Target="../media/image224.png"/><Relationship Id="rId4" Type="http://schemas.openxmlformats.org/officeDocument/2006/relationships/image" Target="../media/image223.png"/></Relationships>
</file>

<file path=ppt/slides/_rels/slide114.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00.xml"/><Relationship Id="rId1" Type="http://schemas.openxmlformats.org/officeDocument/2006/relationships/slideLayout" Target="../slideLayouts/slideLayout16.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11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01.xml"/><Relationship Id="rId1" Type="http://schemas.openxmlformats.org/officeDocument/2006/relationships/slideLayout" Target="../slideLayouts/slideLayout16.xml"/></Relationships>
</file>

<file path=ppt/slides/_rels/slide116.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231.png"/><Relationship Id="rId5" Type="http://schemas.openxmlformats.org/officeDocument/2006/relationships/notesSlide" Target="../notesSlides/notesSlide102.xml"/><Relationship Id="rId4"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28.png"/><Relationship Id="rId3" Type="http://schemas.openxmlformats.org/officeDocument/2006/relationships/image" Target="../media/image21.png"/><Relationship Id="rId7" Type="http://schemas.openxmlformats.org/officeDocument/2006/relationships/image" Target="../media/image23.png"/><Relationship Id="rId12" Type="http://schemas.openxmlformats.org/officeDocument/2006/relationships/image" Target="../media/image27.png"/><Relationship Id="rId17" Type="http://schemas.openxmlformats.org/officeDocument/2006/relationships/image" Target="../media/image32.emf"/><Relationship Id="rId2" Type="http://schemas.openxmlformats.org/officeDocument/2006/relationships/notesSlide" Target="../notesSlides/notesSlide17.xml"/><Relationship Id="rId16" Type="http://schemas.openxmlformats.org/officeDocument/2006/relationships/image" Target="../media/image31.png"/><Relationship Id="rId1" Type="http://schemas.openxmlformats.org/officeDocument/2006/relationships/slideLayout" Target="../slideLayouts/slideLayout9.xml"/><Relationship Id="rId6" Type="http://schemas.microsoft.com/office/2007/relationships/hdphoto" Target="../media/hdphoto2.wdp"/><Relationship Id="rId11" Type="http://schemas.openxmlformats.org/officeDocument/2006/relationships/image" Target="../media/image26.png"/><Relationship Id="rId5" Type="http://schemas.openxmlformats.org/officeDocument/2006/relationships/image" Target="../media/image22.png"/><Relationship Id="rId15" Type="http://schemas.openxmlformats.org/officeDocument/2006/relationships/image" Target="../media/image30.png"/><Relationship Id="rId10" Type="http://schemas.openxmlformats.org/officeDocument/2006/relationships/image" Target="../media/image25.png"/><Relationship Id="rId4" Type="http://schemas.microsoft.com/office/2007/relationships/hdphoto" Target="../media/hdphoto1.wdp"/><Relationship Id="rId9" Type="http://schemas.openxmlformats.org/officeDocument/2006/relationships/image" Target="../media/image24.png"/><Relationship Id="rId1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0.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1.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image" Target="../media/image40.jpe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39.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38.jpeg"/><Relationship Id="rId5" Type="http://schemas.openxmlformats.org/officeDocument/2006/relationships/tags" Target="../tags/tag5.xml"/><Relationship Id="rId10" Type="http://schemas.openxmlformats.org/officeDocument/2006/relationships/image" Target="../media/image37.jpeg"/><Relationship Id="rId4" Type="http://schemas.openxmlformats.org/officeDocument/2006/relationships/tags" Target="../tags/tag4.xml"/><Relationship Id="rId9" Type="http://schemas.openxmlformats.org/officeDocument/2006/relationships/notesSlide" Target="../notesSlides/notesSlide22.xml"/><Relationship Id="rId14" Type="http://schemas.openxmlformats.org/officeDocument/2006/relationships/image" Target="../media/image41.jpe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1.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notesSlide" Target="../notesSlides/notesSlide24.xml"/><Relationship Id="rId16" Type="http://schemas.openxmlformats.org/officeDocument/2006/relationships/image" Target="../media/image57.png"/><Relationship Id="rId1" Type="http://schemas.openxmlformats.org/officeDocument/2006/relationships/slideLayout" Target="../slideLayouts/slideLayout9.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8" Type="http://schemas.openxmlformats.org/officeDocument/2006/relationships/image" Target="../media/image65.jpg"/><Relationship Id="rId13" Type="http://schemas.openxmlformats.org/officeDocument/2006/relationships/image" Target="../media/image70.png"/><Relationship Id="rId3" Type="http://schemas.openxmlformats.org/officeDocument/2006/relationships/image" Target="../media/image60.jpeg"/><Relationship Id="rId7" Type="http://schemas.openxmlformats.org/officeDocument/2006/relationships/image" Target="../media/image64.jpeg"/><Relationship Id="rId12" Type="http://schemas.openxmlformats.org/officeDocument/2006/relationships/image" Target="../media/image69.png"/><Relationship Id="rId17" Type="http://schemas.openxmlformats.org/officeDocument/2006/relationships/image" Target="../media/image74.png"/><Relationship Id="rId2" Type="http://schemas.openxmlformats.org/officeDocument/2006/relationships/notesSlide" Target="../notesSlides/notesSlide26.xml"/><Relationship Id="rId16" Type="http://schemas.openxmlformats.org/officeDocument/2006/relationships/image" Target="../media/image73.png"/><Relationship Id="rId1" Type="http://schemas.openxmlformats.org/officeDocument/2006/relationships/slideLayout" Target="../slideLayouts/slideLayout16.xml"/><Relationship Id="rId6" Type="http://schemas.openxmlformats.org/officeDocument/2006/relationships/image" Target="../media/image63.jpeg"/><Relationship Id="rId11" Type="http://schemas.openxmlformats.org/officeDocument/2006/relationships/image" Target="../media/image68.png"/><Relationship Id="rId5" Type="http://schemas.openxmlformats.org/officeDocument/2006/relationships/image" Target="../media/image62.jpeg"/><Relationship Id="rId15" Type="http://schemas.openxmlformats.org/officeDocument/2006/relationships/image" Target="../media/image72.png"/><Relationship Id="rId10" Type="http://schemas.openxmlformats.org/officeDocument/2006/relationships/image" Target="../media/image67.png"/><Relationship Id="rId4" Type="http://schemas.openxmlformats.org/officeDocument/2006/relationships/image" Target="../media/image61.jpeg"/><Relationship Id="rId9" Type="http://schemas.openxmlformats.org/officeDocument/2006/relationships/image" Target="../media/image66.jpg"/><Relationship Id="rId14" Type="http://schemas.openxmlformats.org/officeDocument/2006/relationships/image" Target="../media/image7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78.png"/><Relationship Id="rId2" Type="http://schemas.openxmlformats.org/officeDocument/2006/relationships/slideLayout" Target="../slideLayouts/slideLayout9.xml"/><Relationship Id="rId1" Type="http://schemas.openxmlformats.org/officeDocument/2006/relationships/tags" Target="../tags/tag8.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notesSlide" Target="../notesSlides/notesSlide30.xml"/><Relationship Id="rId7" Type="http://schemas.openxmlformats.org/officeDocument/2006/relationships/image" Target="../media/image78.png"/><Relationship Id="rId2" Type="http://schemas.openxmlformats.org/officeDocument/2006/relationships/slideLayout" Target="../slideLayouts/slideLayout9.xml"/><Relationship Id="rId1" Type="http://schemas.openxmlformats.org/officeDocument/2006/relationships/tags" Target="../tags/tag9.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9" Type="http://schemas.microsoft.com/office/2007/relationships/hdphoto" Target="../media/hdphoto4.wdp"/></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microsoft.com/office/2007/relationships/hdphoto" Target="../media/hdphoto4.wdp"/><Relationship Id="rId2" Type="http://schemas.openxmlformats.org/officeDocument/2006/relationships/slideLayout" Target="../slideLayouts/slideLayout9.xml"/><Relationship Id="rId1" Type="http://schemas.openxmlformats.org/officeDocument/2006/relationships/tags" Target="../tags/tag10.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emf"/><Relationship Id="rId1" Type="http://schemas.openxmlformats.org/officeDocument/2006/relationships/slideLayout" Target="../slideLayouts/slideLayout20.xml"/><Relationship Id="rId6" Type="http://schemas.openxmlformats.org/officeDocument/2006/relationships/image" Target="../media/image88.emf"/><Relationship Id="rId5" Type="http://schemas.openxmlformats.org/officeDocument/2006/relationships/image" Target="../media/image87.png"/><Relationship Id="rId4" Type="http://schemas.openxmlformats.org/officeDocument/2006/relationships/image" Target="../media/image86.emf"/></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6.xml"/><Relationship Id="rId1" Type="http://schemas.openxmlformats.org/officeDocument/2006/relationships/slideLayout" Target="../slideLayouts/slideLayout20.xml"/><Relationship Id="rId4" Type="http://schemas.openxmlformats.org/officeDocument/2006/relationships/image" Target="../media/image80.png"/></Relationships>
</file>

<file path=ppt/slides/_rels/slide3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7.xml"/><Relationship Id="rId1" Type="http://schemas.openxmlformats.org/officeDocument/2006/relationships/slideLayout" Target="../slideLayouts/slideLayout9.xml"/><Relationship Id="rId4" Type="http://schemas.openxmlformats.org/officeDocument/2006/relationships/hyperlink" Target="http://www.windowsazure.com/en-us/pricing/calculator/"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93.png"/><Relationship Id="rId7" Type="http://schemas.microsoft.com/office/2007/relationships/hdphoto" Target="../media/hdphoto5.wdp"/><Relationship Id="rId2" Type="http://schemas.openxmlformats.org/officeDocument/2006/relationships/notesSlide" Target="../notesSlides/notesSlide38.xml"/><Relationship Id="rId1" Type="http://schemas.openxmlformats.org/officeDocument/2006/relationships/slideLayout" Target="../slideLayouts/slideLayout29.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41.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6.xml"/><Relationship Id="rId1" Type="http://schemas.openxmlformats.org/officeDocument/2006/relationships/slideLayout" Target="../slideLayouts/slideLayout9.xml"/><Relationship Id="rId4" Type="http://schemas.openxmlformats.org/officeDocument/2006/relationships/image" Target="../media/image101.png"/></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4.xml"/><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48.xml"/><Relationship Id="rId1" Type="http://schemas.openxmlformats.org/officeDocument/2006/relationships/slideLayout" Target="../slideLayouts/slideLayout9.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49.xml"/><Relationship Id="rId1" Type="http://schemas.openxmlformats.org/officeDocument/2006/relationships/slideLayout" Target="../slideLayouts/slideLayout1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3.png"/><Relationship Id="rId1" Type="http://schemas.openxmlformats.org/officeDocument/2006/relationships/slideLayout" Target="../slideLayouts/slideLayout9.xml"/><Relationship Id="rId4" Type="http://schemas.openxmlformats.org/officeDocument/2006/relationships/image" Target="../media/image112.png"/></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0.xml"/><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notesSlide" Target="../notesSlides/notesSlide51.xml"/><Relationship Id="rId1" Type="http://schemas.openxmlformats.org/officeDocument/2006/relationships/slideLayout" Target="../slideLayouts/slideLayout32.xml"/><Relationship Id="rId5" Type="http://schemas.openxmlformats.org/officeDocument/2006/relationships/image" Target="../media/image116.emf"/><Relationship Id="rId4" Type="http://schemas.openxmlformats.org/officeDocument/2006/relationships/image" Target="../media/image115.png"/></Relationships>
</file>

<file path=ppt/slides/_rels/slide5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2.xml"/><Relationship Id="rId1" Type="http://schemas.openxmlformats.org/officeDocument/2006/relationships/slideLayout" Target="../slideLayouts/slideLayout26.xml"/><Relationship Id="rId5" Type="http://schemas.openxmlformats.org/officeDocument/2006/relationships/image" Target="../media/image119.png"/><Relationship Id="rId4" Type="http://schemas.openxmlformats.org/officeDocument/2006/relationships/image" Target="../media/image118.png"/></Relationships>
</file>

<file path=ppt/slides/_rels/slide5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3.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8" Type="http://schemas.openxmlformats.org/officeDocument/2006/relationships/hyperlink" Target="http://technet.microsoft.com/en-us/library/jj619155.aspx" TargetMode="External"/><Relationship Id="rId13" Type="http://schemas.openxmlformats.org/officeDocument/2006/relationships/hyperlink" Target="http://technet.microsoft.com/en-us/library/hh770408.aspx" TargetMode="External"/><Relationship Id="rId18" Type="http://schemas.openxmlformats.org/officeDocument/2006/relationships/hyperlink" Target="http://technet.microsoft.com/en-us/library/hh770411.aspx" TargetMode="External"/><Relationship Id="rId26" Type="http://schemas.openxmlformats.org/officeDocument/2006/relationships/hyperlink" Target="http://technet.microsoft.com/en-us/library/hh770426.aspx" TargetMode="External"/><Relationship Id="rId3" Type="http://schemas.openxmlformats.org/officeDocument/2006/relationships/hyperlink" Target="http://technet.microsoft.com/en-us/library/hh770424.aspx" TargetMode="External"/><Relationship Id="rId21" Type="http://schemas.openxmlformats.org/officeDocument/2006/relationships/hyperlink" Target="http://technet.microsoft.com/en-us/library/hh770413.aspx" TargetMode="External"/><Relationship Id="rId34" Type="http://schemas.openxmlformats.org/officeDocument/2006/relationships/hyperlink" Target="http://technet.microsoft.com/en-us/library/hh770412.aspx" TargetMode="External"/><Relationship Id="rId7" Type="http://schemas.openxmlformats.org/officeDocument/2006/relationships/hyperlink" Target="http://technet.microsoft.com/en-us/library/hh770427.aspx" TargetMode="External"/><Relationship Id="rId12" Type="http://schemas.openxmlformats.org/officeDocument/2006/relationships/hyperlink" Target="http://technet.microsoft.com/en-us/library/hh770422.aspx" TargetMode="External"/><Relationship Id="rId17" Type="http://schemas.openxmlformats.org/officeDocument/2006/relationships/hyperlink" Target="http://technet.microsoft.com/en-us/library/jj619153.aspx" TargetMode="External"/><Relationship Id="rId25" Type="http://schemas.openxmlformats.org/officeDocument/2006/relationships/hyperlink" Target="http://technet.microsoft.com/en-us/library/hh770417.aspx" TargetMode="External"/><Relationship Id="rId33" Type="http://schemas.openxmlformats.org/officeDocument/2006/relationships/hyperlink" Target="http://technet.microsoft.com/en-us/library/hh770399.aspx" TargetMode="External"/><Relationship Id="rId2" Type="http://schemas.openxmlformats.org/officeDocument/2006/relationships/notesSlide" Target="../notesSlides/notesSlide54.xml"/><Relationship Id="rId16" Type="http://schemas.openxmlformats.org/officeDocument/2006/relationships/hyperlink" Target="http://technet.microsoft.com/en-us/library/hh770420.aspx" TargetMode="External"/><Relationship Id="rId20" Type="http://schemas.openxmlformats.org/officeDocument/2006/relationships/hyperlink" Target="http://technet.microsoft.com/en-us/library/hh770405.aspx" TargetMode="External"/><Relationship Id="rId29" Type="http://schemas.openxmlformats.org/officeDocument/2006/relationships/hyperlink" Target="http://technet.microsoft.com/en-us/library/hh770402.aspx" TargetMode="External"/><Relationship Id="rId1" Type="http://schemas.openxmlformats.org/officeDocument/2006/relationships/slideLayout" Target="../slideLayouts/slideLayout16.xml"/><Relationship Id="rId6" Type="http://schemas.openxmlformats.org/officeDocument/2006/relationships/hyperlink" Target="http://technet.microsoft.com/en-us/library/hh770419.aspx" TargetMode="External"/><Relationship Id="rId11" Type="http://schemas.openxmlformats.org/officeDocument/2006/relationships/hyperlink" Target="http://technet.microsoft.com/en-us/library/hh770409.aspx" TargetMode="External"/><Relationship Id="rId24" Type="http://schemas.openxmlformats.org/officeDocument/2006/relationships/hyperlink" Target="http://technet.microsoft.com/en-us/library/hh770414.aspx" TargetMode="External"/><Relationship Id="rId32" Type="http://schemas.openxmlformats.org/officeDocument/2006/relationships/hyperlink" Target="http://technet.microsoft.com/en-us/library/hh770398.aspx" TargetMode="External"/><Relationship Id="rId5" Type="http://schemas.openxmlformats.org/officeDocument/2006/relationships/hyperlink" Target="http://technet.microsoft.com/en-us/library/hh770415.aspx" TargetMode="External"/><Relationship Id="rId15" Type="http://schemas.openxmlformats.org/officeDocument/2006/relationships/hyperlink" Target="http://technet.microsoft.com/en-us/library/hh770404.aspx" TargetMode="External"/><Relationship Id="rId23" Type="http://schemas.openxmlformats.org/officeDocument/2006/relationships/hyperlink" Target="http://technet.microsoft.com/en-us/library/hh770407.aspx" TargetMode="External"/><Relationship Id="rId28" Type="http://schemas.openxmlformats.org/officeDocument/2006/relationships/hyperlink" Target="http://technet.microsoft.com/en-us/library/hh770425.aspx" TargetMode="External"/><Relationship Id="rId36" Type="http://schemas.openxmlformats.org/officeDocument/2006/relationships/image" Target="../media/image119.png"/><Relationship Id="rId10" Type="http://schemas.openxmlformats.org/officeDocument/2006/relationships/hyperlink" Target="http://technet.microsoft.com/en-us/library/hh770423.aspx" TargetMode="External"/><Relationship Id="rId19" Type="http://schemas.openxmlformats.org/officeDocument/2006/relationships/hyperlink" Target="http://technet.microsoft.com/en-us/library/hh770416.aspx" TargetMode="External"/><Relationship Id="rId31" Type="http://schemas.openxmlformats.org/officeDocument/2006/relationships/hyperlink" Target="http://technet.microsoft.com/en-us/library/hh770401.aspx" TargetMode="External"/><Relationship Id="rId4" Type="http://schemas.openxmlformats.org/officeDocument/2006/relationships/hyperlink" Target="http://technet.microsoft.com/en-us/library/hh770410.aspx" TargetMode="External"/><Relationship Id="rId9" Type="http://schemas.openxmlformats.org/officeDocument/2006/relationships/hyperlink" Target="http://technet.microsoft.com/en-us/library/hh770428.aspx" TargetMode="External"/><Relationship Id="rId14" Type="http://schemas.openxmlformats.org/officeDocument/2006/relationships/hyperlink" Target="http://technet.microsoft.com/en-us/library/hh770421.aspx" TargetMode="External"/><Relationship Id="rId22" Type="http://schemas.openxmlformats.org/officeDocument/2006/relationships/hyperlink" Target="http://technet.microsoft.com/en-us/library/jj619152.aspx" TargetMode="External"/><Relationship Id="rId27" Type="http://schemas.openxmlformats.org/officeDocument/2006/relationships/hyperlink" Target="http://technet.microsoft.com/en-us/library/hh770406.aspx" TargetMode="External"/><Relationship Id="rId30" Type="http://schemas.openxmlformats.org/officeDocument/2006/relationships/hyperlink" Target="http://technet.microsoft.com/en-us/library/jj619154.aspx" TargetMode="External"/><Relationship Id="rId35" Type="http://schemas.openxmlformats.org/officeDocument/2006/relationships/hyperlink" Target="http://technet.microsoft.com/en-us/library/hh770418.aspx"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hyperlink" Target="http://azure.microsoft.com/en-us/downloads/" TargetMode="External"/><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5.xml"/><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30.png"/><Relationship Id="rId18" Type="http://schemas.openxmlformats.org/officeDocument/2006/relationships/image" Target="../media/image112.png"/><Relationship Id="rId26" Type="http://schemas.openxmlformats.org/officeDocument/2006/relationships/image" Target="../media/image141.png"/><Relationship Id="rId3" Type="http://schemas.openxmlformats.org/officeDocument/2006/relationships/image" Target="../media/image120.png"/><Relationship Id="rId21" Type="http://schemas.openxmlformats.org/officeDocument/2006/relationships/image" Target="../media/image136.png"/><Relationship Id="rId34" Type="http://schemas.openxmlformats.org/officeDocument/2006/relationships/image" Target="../media/image149.png"/><Relationship Id="rId7" Type="http://schemas.openxmlformats.org/officeDocument/2006/relationships/image" Target="../media/image124.png"/><Relationship Id="rId12" Type="http://schemas.openxmlformats.org/officeDocument/2006/relationships/image" Target="../media/image129.png"/><Relationship Id="rId17" Type="http://schemas.openxmlformats.org/officeDocument/2006/relationships/image" Target="../media/image111.png"/><Relationship Id="rId25" Type="http://schemas.openxmlformats.org/officeDocument/2006/relationships/image" Target="../media/image140.png"/><Relationship Id="rId33" Type="http://schemas.openxmlformats.org/officeDocument/2006/relationships/image" Target="../media/image148.png"/><Relationship Id="rId2" Type="http://schemas.openxmlformats.org/officeDocument/2006/relationships/notesSlide" Target="../notesSlides/notesSlide56.xml"/><Relationship Id="rId16" Type="http://schemas.openxmlformats.org/officeDocument/2006/relationships/image" Target="../media/image133.png"/><Relationship Id="rId20" Type="http://schemas.openxmlformats.org/officeDocument/2006/relationships/image" Target="../media/image135.png"/><Relationship Id="rId29" Type="http://schemas.openxmlformats.org/officeDocument/2006/relationships/image" Target="../media/image144.png"/><Relationship Id="rId1" Type="http://schemas.openxmlformats.org/officeDocument/2006/relationships/slideLayout" Target="../slideLayouts/slideLayout20.xml"/><Relationship Id="rId6" Type="http://schemas.openxmlformats.org/officeDocument/2006/relationships/image" Target="../media/image123.png"/><Relationship Id="rId11" Type="http://schemas.openxmlformats.org/officeDocument/2006/relationships/image" Target="../media/image128.png"/><Relationship Id="rId24" Type="http://schemas.openxmlformats.org/officeDocument/2006/relationships/image" Target="../media/image139.png"/><Relationship Id="rId32" Type="http://schemas.openxmlformats.org/officeDocument/2006/relationships/image" Target="../media/image147.png"/><Relationship Id="rId37" Type="http://schemas.openxmlformats.org/officeDocument/2006/relationships/image" Target="../media/image152.png"/><Relationship Id="rId5" Type="http://schemas.openxmlformats.org/officeDocument/2006/relationships/image" Target="../media/image122.png"/><Relationship Id="rId15" Type="http://schemas.openxmlformats.org/officeDocument/2006/relationships/image" Target="../media/image132.png"/><Relationship Id="rId23" Type="http://schemas.openxmlformats.org/officeDocument/2006/relationships/image" Target="../media/image138.png"/><Relationship Id="rId28" Type="http://schemas.openxmlformats.org/officeDocument/2006/relationships/image" Target="../media/image143.png"/><Relationship Id="rId36" Type="http://schemas.openxmlformats.org/officeDocument/2006/relationships/image" Target="../media/image151.png"/><Relationship Id="rId10" Type="http://schemas.openxmlformats.org/officeDocument/2006/relationships/image" Target="../media/image127.png"/><Relationship Id="rId19" Type="http://schemas.openxmlformats.org/officeDocument/2006/relationships/image" Target="../media/image134.png"/><Relationship Id="rId31" Type="http://schemas.openxmlformats.org/officeDocument/2006/relationships/image" Target="../media/image146.png"/><Relationship Id="rId4" Type="http://schemas.openxmlformats.org/officeDocument/2006/relationships/image" Target="../media/image121.png"/><Relationship Id="rId9" Type="http://schemas.openxmlformats.org/officeDocument/2006/relationships/image" Target="../media/image126.png"/><Relationship Id="rId14" Type="http://schemas.openxmlformats.org/officeDocument/2006/relationships/image" Target="../media/image131.png"/><Relationship Id="rId22" Type="http://schemas.openxmlformats.org/officeDocument/2006/relationships/image" Target="../media/image137.png"/><Relationship Id="rId27" Type="http://schemas.openxmlformats.org/officeDocument/2006/relationships/image" Target="../media/image142.png"/><Relationship Id="rId30" Type="http://schemas.openxmlformats.org/officeDocument/2006/relationships/image" Target="../media/image145.png"/><Relationship Id="rId35" Type="http://schemas.openxmlformats.org/officeDocument/2006/relationships/image" Target="../media/image150.png"/></Relationships>
</file>

<file path=ppt/slides/_rels/slide65.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11.png"/><Relationship Id="rId7" Type="http://schemas.openxmlformats.org/officeDocument/2006/relationships/image" Target="../media/image155.png"/><Relationship Id="rId2" Type="http://schemas.openxmlformats.org/officeDocument/2006/relationships/notesSlide" Target="../notesSlides/notesSlide57.xml"/><Relationship Id="rId1" Type="http://schemas.openxmlformats.org/officeDocument/2006/relationships/slideLayout" Target="../slideLayouts/slideLayout28.xml"/><Relationship Id="rId6" Type="http://schemas.openxmlformats.org/officeDocument/2006/relationships/image" Target="../media/image154.png"/><Relationship Id="rId5" Type="http://schemas.openxmlformats.org/officeDocument/2006/relationships/image" Target="../media/image153.jpeg"/><Relationship Id="rId4" Type="http://schemas.openxmlformats.org/officeDocument/2006/relationships/image" Target="../media/image112.png"/><Relationship Id="rId9" Type="http://schemas.openxmlformats.org/officeDocument/2006/relationships/image" Target="../media/image157.png"/></Relationships>
</file>

<file path=ppt/slides/_rels/slide6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notesSlide" Target="../notesSlides/notesSlide59.xml"/><Relationship Id="rId1" Type="http://schemas.openxmlformats.org/officeDocument/2006/relationships/slideLayout" Target="../slideLayouts/slideLayout9.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 Id="rId9" Type="http://schemas.openxmlformats.org/officeDocument/2006/relationships/image" Target="../media/image165.png"/></Relationships>
</file>

<file path=ppt/slides/_rels/slide6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4.xml"/><Relationship Id="rId1" Type="http://schemas.openxmlformats.org/officeDocument/2006/relationships/slideLayout" Target="../slideLayouts/slideLayout9.xml"/><Relationship Id="rId4" Type="http://schemas.openxmlformats.org/officeDocument/2006/relationships/image" Target="../media/image170.png"/></Relationships>
</file>

<file path=ppt/slides/_rels/slide7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65.xml"/><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7.xml"/></Relationships>
</file>

<file path=ppt/slides/_rels/slide76.xml.rels><?xml version="1.0" encoding="UTF-8" standalone="yes"?>
<Relationships xmlns="http://schemas.openxmlformats.org/package/2006/relationships"><Relationship Id="rId3" Type="http://schemas.openxmlformats.org/officeDocument/2006/relationships/image" Target="../media/image172.png"/><Relationship Id="rId7" Type="http://schemas.openxmlformats.org/officeDocument/2006/relationships/image" Target="../media/image175.png"/><Relationship Id="rId2" Type="http://schemas.openxmlformats.org/officeDocument/2006/relationships/notesSlide" Target="../notesSlides/notesSlide67.xml"/><Relationship Id="rId1" Type="http://schemas.openxmlformats.org/officeDocument/2006/relationships/slideLayout" Target="../slideLayouts/slideLayout16.xml"/><Relationship Id="rId6" Type="http://schemas.openxmlformats.org/officeDocument/2006/relationships/image" Target="../media/image174.png"/><Relationship Id="rId5" Type="http://schemas.openxmlformats.org/officeDocument/2006/relationships/image" Target="../media/image173.png"/><Relationship Id="rId4" Type="http://schemas.microsoft.com/office/2007/relationships/hdphoto" Target="../media/hdphoto6.wdp"/></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9.xml"/><Relationship Id="rId4" Type="http://schemas.openxmlformats.org/officeDocument/2006/relationships/image" Target="../media/image101.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8" Type="http://schemas.openxmlformats.org/officeDocument/2006/relationships/tags" Target="../tags/tag18.xml"/><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notesSlide" Target="../notesSlides/notesSlide70.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slideLayout" Target="../slideLayouts/slideLayout30.xml"/><Relationship Id="rId5" Type="http://schemas.openxmlformats.org/officeDocument/2006/relationships/tags" Target="../tags/tag15.xml"/><Relationship Id="rId10" Type="http://schemas.openxmlformats.org/officeDocument/2006/relationships/tags" Target="../tags/tag20.xml"/><Relationship Id="rId4" Type="http://schemas.openxmlformats.org/officeDocument/2006/relationships/tags" Target="../tags/tag14.xml"/><Relationship Id="rId9" Type="http://schemas.openxmlformats.org/officeDocument/2006/relationships/tags" Target="../tags/tag19.xml"/></Relationships>
</file>

<file path=ppt/slides/_rels/slide82.xml.rels><?xml version="1.0" encoding="UTF-8" standalone="yes"?>
<Relationships xmlns="http://schemas.openxmlformats.org/package/2006/relationships"><Relationship Id="rId8" Type="http://schemas.openxmlformats.org/officeDocument/2006/relationships/tags" Target="../tags/tag28.xml"/><Relationship Id="rId13" Type="http://schemas.openxmlformats.org/officeDocument/2006/relationships/tags" Target="../tags/tag33.xml"/><Relationship Id="rId3" Type="http://schemas.openxmlformats.org/officeDocument/2006/relationships/tags" Target="../tags/tag23.xml"/><Relationship Id="rId7" Type="http://schemas.openxmlformats.org/officeDocument/2006/relationships/tags" Target="../tags/tag27.xml"/><Relationship Id="rId12" Type="http://schemas.openxmlformats.org/officeDocument/2006/relationships/tags" Target="../tags/tag32.xml"/><Relationship Id="rId2" Type="http://schemas.openxmlformats.org/officeDocument/2006/relationships/tags" Target="../tags/tag22.xml"/><Relationship Id="rId16" Type="http://schemas.openxmlformats.org/officeDocument/2006/relationships/image" Target="../media/image179.png"/><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tags" Target="../tags/tag31.xml"/><Relationship Id="rId5" Type="http://schemas.openxmlformats.org/officeDocument/2006/relationships/tags" Target="../tags/tag25.xml"/><Relationship Id="rId15" Type="http://schemas.openxmlformats.org/officeDocument/2006/relationships/notesSlide" Target="../notesSlides/notesSlide71.xml"/><Relationship Id="rId10" Type="http://schemas.openxmlformats.org/officeDocument/2006/relationships/tags" Target="../tags/tag30.xml"/><Relationship Id="rId4" Type="http://schemas.openxmlformats.org/officeDocument/2006/relationships/tags" Target="../tags/tag24.xml"/><Relationship Id="rId9" Type="http://schemas.openxmlformats.org/officeDocument/2006/relationships/tags" Target="../tags/tag29.xml"/><Relationship Id="rId14" Type="http://schemas.openxmlformats.org/officeDocument/2006/relationships/slideLayout" Target="../slideLayouts/slideLayout30.xml"/></Relationships>
</file>

<file path=ppt/slides/_rels/slide83.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image" Target="../media/image180.png"/><Relationship Id="rId7" Type="http://schemas.openxmlformats.org/officeDocument/2006/relationships/image" Target="../media/image184.png"/><Relationship Id="rId2" Type="http://schemas.openxmlformats.org/officeDocument/2006/relationships/notesSlide" Target="../notesSlides/notesSlide72.xml"/><Relationship Id="rId1" Type="http://schemas.openxmlformats.org/officeDocument/2006/relationships/slideLayout" Target="../slideLayouts/slideLayout9.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 Id="rId9" Type="http://schemas.openxmlformats.org/officeDocument/2006/relationships/image" Target="../media/image186.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image" Target="../media/image187.png"/><Relationship Id="rId7" Type="http://schemas.microsoft.com/office/2007/relationships/hdphoto" Target="../media/hdphoto7.wdp"/><Relationship Id="rId2" Type="http://schemas.openxmlformats.org/officeDocument/2006/relationships/notesSlide" Target="../notesSlides/notesSlide74.xml"/><Relationship Id="rId1" Type="http://schemas.openxmlformats.org/officeDocument/2006/relationships/slideLayout" Target="../slideLayouts/slideLayout9.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86.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image" Target="../media/image191.png"/><Relationship Id="rId7" Type="http://schemas.openxmlformats.org/officeDocument/2006/relationships/image" Target="../media/image195.png"/><Relationship Id="rId2" Type="http://schemas.openxmlformats.org/officeDocument/2006/relationships/notesSlide" Target="../notesSlides/notesSlide75.xml"/><Relationship Id="rId1" Type="http://schemas.openxmlformats.org/officeDocument/2006/relationships/slideLayout" Target="../slideLayouts/slideLayout9.xml"/><Relationship Id="rId6" Type="http://schemas.openxmlformats.org/officeDocument/2006/relationships/image" Target="../media/image194.png"/><Relationship Id="rId5" Type="http://schemas.openxmlformats.org/officeDocument/2006/relationships/image" Target="../media/image193.png"/><Relationship Id="rId10" Type="http://schemas.openxmlformats.org/officeDocument/2006/relationships/image" Target="../media/image186.png"/><Relationship Id="rId4" Type="http://schemas.openxmlformats.org/officeDocument/2006/relationships/image" Target="../media/image192.png"/><Relationship Id="rId9" Type="http://schemas.openxmlformats.org/officeDocument/2006/relationships/image" Target="../media/image187.png"/></Relationships>
</file>

<file path=ppt/slides/_rels/slide87.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76.xml"/><Relationship Id="rId1" Type="http://schemas.openxmlformats.org/officeDocument/2006/relationships/slideLayout" Target="../slideLayouts/slideLayout16.xml"/><Relationship Id="rId6" Type="http://schemas.microsoft.com/office/2007/relationships/hdphoto" Target="../media/hdphoto8.wdp"/><Relationship Id="rId5" Type="http://schemas.openxmlformats.org/officeDocument/2006/relationships/image" Target="../media/image199.png"/><Relationship Id="rId4" Type="http://schemas.openxmlformats.org/officeDocument/2006/relationships/image" Target="../media/image198.png"/></Relationships>
</file>

<file path=ppt/slides/_rels/slide88.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0.png"/><Relationship Id="rId7" Type="http://schemas.openxmlformats.org/officeDocument/2006/relationships/image" Target="../media/image204.png"/><Relationship Id="rId2" Type="http://schemas.openxmlformats.org/officeDocument/2006/relationships/notesSlide" Target="../notesSlides/notesSlide77.xml"/><Relationship Id="rId1" Type="http://schemas.openxmlformats.org/officeDocument/2006/relationships/slideLayout" Target="../slideLayouts/slideLayout9.xml"/><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image" Target="../media/image201.png"/><Relationship Id="rId9" Type="http://schemas.openxmlformats.org/officeDocument/2006/relationships/image" Target="../media/image206.png"/></Relationships>
</file>

<file path=ppt/slides/_rels/slide89.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7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20.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9.xml"/><Relationship Id="rId1" Type="http://schemas.openxmlformats.org/officeDocument/2006/relationships/slideLayout" Target="../slideLayouts/slideLayout16.xml"/><Relationship Id="rId5" Type="http://schemas.openxmlformats.org/officeDocument/2006/relationships/image" Target="../media/image207.png"/><Relationship Id="rId4" Type="http://schemas.openxmlformats.org/officeDocument/2006/relationships/image" Target="../media/image98.png"/></Relationships>
</file>

<file path=ppt/slides/_rels/slide9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9.png"/><Relationship Id="rId7" Type="http://schemas.openxmlformats.org/officeDocument/2006/relationships/image" Target="../media/image210.png"/><Relationship Id="rId2" Type="http://schemas.openxmlformats.org/officeDocument/2006/relationships/notesSlide" Target="../notesSlides/notesSlide81.xml"/><Relationship Id="rId1" Type="http://schemas.openxmlformats.org/officeDocument/2006/relationships/slideLayout" Target="../slideLayouts/slideLayout23.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98.png"/></Relationships>
</file>

<file path=ppt/slides/_rels/slide9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2.xml"/><Relationship Id="rId1" Type="http://schemas.openxmlformats.org/officeDocument/2006/relationships/slideLayout" Target="../slideLayouts/slideLayout22.xml"/></Relationships>
</file>

<file path=ppt/slides/_rels/slide94.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83.xml"/><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image" Target="../media/image213.png"/></Relationships>
</file>

<file path=ppt/slides/_rels/slide97.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84.xml"/><Relationship Id="rId1" Type="http://schemas.openxmlformats.org/officeDocument/2006/relationships/slideLayout" Target="../slideLayouts/slideLayout9.xml"/><Relationship Id="rId5" Type="http://schemas.openxmlformats.org/officeDocument/2006/relationships/image" Target="../media/image214.png"/><Relationship Id="rId4" Type="http://schemas.openxmlformats.org/officeDocument/2006/relationships/image" Target="../media/image13.png"/></Relationships>
</file>

<file path=ppt/slides/_rels/slide98.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91932" y="1901366"/>
            <a:ext cx="11624221" cy="1828786"/>
          </a:xfrm>
        </p:spPr>
        <p:txBody>
          <a:bodyPr/>
          <a:lstStyle/>
          <a:p>
            <a:r>
              <a:rPr lang="en-US" dirty="0" smtClean="0"/>
              <a:t>If a disaster strikes, will you be ready?</a:t>
            </a:r>
            <a:r>
              <a:rPr lang="en-US" dirty="0"/>
              <a:t/>
            </a:r>
            <a:br>
              <a:rPr lang="en-US" dirty="0"/>
            </a:br>
            <a:r>
              <a:rPr lang="en-US" sz="3200" dirty="0" smtClean="0"/>
              <a:t>Improving </a:t>
            </a:r>
            <a:r>
              <a:rPr lang="en-US" sz="3200" dirty="0"/>
              <a:t>your business continuity plan with new cloud capabilities</a:t>
            </a:r>
            <a:endParaRPr lang="en-US" sz="2800" dirty="0"/>
          </a:p>
        </p:txBody>
      </p:sp>
      <p:sp>
        <p:nvSpPr>
          <p:cNvPr id="7" name="Text Placeholder 6"/>
          <p:cNvSpPr>
            <a:spLocks noGrp="1"/>
          </p:cNvSpPr>
          <p:nvPr>
            <p:ph type="body" sz="quarter" idx="12"/>
          </p:nvPr>
        </p:nvSpPr>
        <p:spPr>
          <a:xfrm>
            <a:off x="274638" y="4295755"/>
            <a:ext cx="9143937" cy="1828007"/>
          </a:xfrm>
        </p:spPr>
        <p:txBody>
          <a:bodyPr/>
          <a:lstStyle/>
          <a:p>
            <a:r>
              <a:rPr lang="en-US" dirty="0" smtClean="0"/>
              <a:t>Speaker Name</a:t>
            </a:r>
          </a:p>
          <a:p>
            <a:r>
              <a:rPr lang="en-US" dirty="0" smtClean="0"/>
              <a:t>Speaker Title</a:t>
            </a:r>
          </a:p>
          <a:p>
            <a:r>
              <a:rPr lang="en-US" dirty="0" smtClean="0"/>
              <a:t>Microsoft Corporation</a:t>
            </a:r>
            <a:endParaRPr lang="en-US" dirty="0"/>
          </a:p>
        </p:txBody>
      </p:sp>
    </p:spTree>
    <p:extLst>
      <p:ext uri="{BB962C8B-B14F-4D97-AF65-F5344CB8AC3E}">
        <p14:creationId xmlns:p14="http://schemas.microsoft.com/office/powerpoint/2010/main" val="19212579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altLang="en-US" dirty="0">
                <a:solidFill>
                  <a:schemeClr val="bg1">
                    <a:lumMod val="50000"/>
                  </a:schemeClr>
                </a:solidFill>
              </a:rPr>
              <a:t>Business Continuity Planning</a:t>
            </a:r>
          </a:p>
        </p:txBody>
      </p:sp>
      <p:sp>
        <p:nvSpPr>
          <p:cNvPr id="114691" name="Rectangle 3"/>
          <p:cNvSpPr>
            <a:spLocks noGrp="1" noChangeArrowheads="1"/>
          </p:cNvSpPr>
          <p:nvPr>
            <p:ph type="body" idx="1"/>
          </p:nvPr>
        </p:nvSpPr>
        <p:spPr>
          <a:xfrm>
            <a:off x="160940" y="1075576"/>
            <a:ext cx="11887198" cy="4141968"/>
          </a:xfrm>
        </p:spPr>
        <p:txBody>
          <a:bodyPr/>
          <a:lstStyle/>
          <a:p>
            <a:pPr>
              <a:buFontTx/>
              <a:buNone/>
            </a:pPr>
            <a:r>
              <a:rPr lang="en-US" altLang="en-US" sz="3600" dirty="0"/>
              <a:t> </a:t>
            </a:r>
            <a:r>
              <a:rPr lang="en-US" altLang="en-US" sz="3600" dirty="0">
                <a:solidFill>
                  <a:srgbClr val="0072C6"/>
                </a:solidFill>
              </a:rPr>
              <a:t>A few definitions to get started:</a:t>
            </a:r>
          </a:p>
          <a:p>
            <a:pPr>
              <a:buFontTx/>
              <a:buNone/>
            </a:pPr>
            <a:endParaRPr lang="en-US" altLang="en-US" dirty="0"/>
          </a:p>
          <a:p>
            <a:pPr marL="0" indent="0">
              <a:spcBef>
                <a:spcPts val="2448"/>
              </a:spcBef>
              <a:buNone/>
            </a:pPr>
            <a:r>
              <a:rPr lang="en-GB" sz="4080" dirty="0">
                <a:solidFill>
                  <a:schemeClr val="tx1">
                    <a:lumMod val="75000"/>
                  </a:schemeClr>
                </a:solidFill>
              </a:rPr>
              <a:t>Recovery Point Objective (RPO)</a:t>
            </a:r>
          </a:p>
          <a:p>
            <a:pPr marL="0" lvl="1" indent="0">
              <a:buNone/>
            </a:pPr>
            <a:r>
              <a:rPr lang="en-GB" sz="2040" dirty="0">
                <a:solidFill>
                  <a:schemeClr val="tx1">
                    <a:lumMod val="75000"/>
                  </a:schemeClr>
                </a:solidFill>
              </a:rPr>
              <a:t>The maximum period in which data might be tolerably lost due to some major incident</a:t>
            </a:r>
          </a:p>
          <a:p>
            <a:pPr marL="0" lvl="1" indent="0">
              <a:buNone/>
            </a:pPr>
            <a:endParaRPr lang="en-GB" sz="2040" dirty="0">
              <a:solidFill>
                <a:schemeClr val="tx1">
                  <a:lumMod val="75000"/>
                </a:schemeClr>
              </a:solidFill>
            </a:endParaRPr>
          </a:p>
          <a:p>
            <a:pPr marL="0" indent="0">
              <a:spcBef>
                <a:spcPts val="2448"/>
              </a:spcBef>
              <a:buNone/>
            </a:pPr>
            <a:r>
              <a:rPr lang="en-GB" sz="4080" dirty="0">
                <a:solidFill>
                  <a:schemeClr val="tx1">
                    <a:lumMod val="75000"/>
                  </a:schemeClr>
                </a:solidFill>
              </a:rPr>
              <a:t>Recovery Time Objective (RTO)</a:t>
            </a:r>
          </a:p>
          <a:p>
            <a:pPr marL="0" lvl="1" indent="0">
              <a:buNone/>
            </a:pPr>
            <a:r>
              <a:rPr lang="en-GB" sz="2040" dirty="0">
                <a:solidFill>
                  <a:schemeClr val="tx1">
                    <a:lumMod val="75000"/>
                  </a:schemeClr>
                </a:solidFill>
              </a:rPr>
              <a:t>The time within which the business service must be restored after a disruption</a:t>
            </a:r>
          </a:p>
        </p:txBody>
      </p:sp>
      <p:graphicFrame>
        <p:nvGraphicFramePr>
          <p:cNvPr id="5" name="Diagram 4"/>
          <p:cNvGraphicFramePr/>
          <p:nvPr>
            <p:extLst>
              <p:ext uri="{D42A27DB-BD31-4B8C-83A1-F6EECF244321}">
                <p14:modId xmlns:p14="http://schemas.microsoft.com/office/powerpoint/2010/main" val="2323887925"/>
              </p:ext>
            </p:extLst>
          </p:nvPr>
        </p:nvGraphicFramePr>
        <p:xfrm>
          <a:off x="8167466" y="-192202"/>
          <a:ext cx="4197959" cy="30298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26771666"/>
      </p:ext>
    </p:extLst>
  </p:cSld>
  <p:clrMapOvr>
    <a:masterClrMapping/>
  </p:clrMapOvr>
  <p:transition>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lumMod val="50000"/>
                  </a:schemeClr>
                </a:solidFill>
              </a:rPr>
              <a:t>Summary: Azure Site Recovery</a:t>
            </a:r>
            <a:r>
              <a:rPr lang="en-US" dirty="0" smtClean="0"/>
              <a:t/>
            </a:r>
            <a:br>
              <a:rPr lang="en-US" dirty="0" smtClean="0"/>
            </a:br>
            <a:r>
              <a:rPr lang="en-US" sz="3400" dirty="0" smtClean="0">
                <a:gradFill>
                  <a:gsLst>
                    <a:gs pos="2655">
                      <a:schemeClr val="accent1"/>
                    </a:gs>
                    <a:gs pos="31000">
                      <a:schemeClr val="accent1"/>
                    </a:gs>
                  </a:gsLst>
                  <a:lin ang="0" scaled="0"/>
                </a:gradFill>
              </a:rPr>
              <a:t>One </a:t>
            </a:r>
            <a:r>
              <a:rPr lang="en-US" sz="3400" dirty="0">
                <a:gradFill>
                  <a:gsLst>
                    <a:gs pos="2655">
                      <a:schemeClr val="accent1"/>
                    </a:gs>
                    <a:gs pos="31000">
                      <a:schemeClr val="accent1"/>
                    </a:gs>
                  </a:gsLst>
                  <a:lin ang="0" scaled="0"/>
                </a:gradFill>
              </a:rPr>
              <a:t>solution for multiple </a:t>
            </a:r>
            <a:r>
              <a:rPr lang="en-US" sz="3400" dirty="0" smtClean="0">
                <a:gradFill>
                  <a:gsLst>
                    <a:gs pos="2655">
                      <a:schemeClr val="accent1"/>
                    </a:gs>
                    <a:gs pos="31000">
                      <a:schemeClr val="accent1"/>
                    </a:gs>
                  </a:gsLst>
                  <a:lin ang="0" scaled="0"/>
                </a:gradFill>
              </a:rPr>
              <a:t>infrastructures</a:t>
            </a:r>
            <a:endParaRPr lang="en-US" sz="3400" dirty="0">
              <a:gradFill>
                <a:gsLst>
                  <a:gs pos="2655">
                    <a:schemeClr val="accent1"/>
                  </a:gs>
                  <a:gs pos="31000">
                    <a:schemeClr val="accent1"/>
                  </a:gs>
                </a:gsLst>
                <a:lin ang="0" scaled="0"/>
              </a:gradFill>
            </a:endParaRPr>
          </a:p>
        </p:txBody>
      </p:sp>
      <p:grpSp>
        <p:nvGrpSpPr>
          <p:cNvPr id="132" name="Group 131"/>
          <p:cNvGrpSpPr/>
          <p:nvPr/>
        </p:nvGrpSpPr>
        <p:grpSpPr>
          <a:xfrm>
            <a:off x="942416" y="1711690"/>
            <a:ext cx="3388459" cy="2010278"/>
            <a:chOff x="312420" y="1287780"/>
            <a:chExt cx="2491740" cy="1478280"/>
          </a:xfrm>
        </p:grpSpPr>
        <p:sp>
          <p:nvSpPr>
            <p:cNvPr id="7" name="Rounded Rectangle 6"/>
            <p:cNvSpPr/>
            <p:nvPr/>
          </p:nvSpPr>
          <p:spPr bwMode="auto">
            <a:xfrm>
              <a:off x="312420" y="1287780"/>
              <a:ext cx="2491740" cy="1478280"/>
            </a:xfrm>
            <a:prstGeom prst="roundRect">
              <a:avLst>
                <a:gd name="adj" fmla="val 709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p:nvGrpSpPr>
          <p:grpSpPr>
            <a:xfrm>
              <a:off x="379048" y="1355800"/>
              <a:ext cx="2349741" cy="1302840"/>
              <a:chOff x="379048" y="1355800"/>
              <a:chExt cx="2349741" cy="1302840"/>
            </a:xfrm>
          </p:grpSpPr>
          <p:sp>
            <p:nvSpPr>
              <p:cNvPr id="66" name="Freeform 207"/>
              <p:cNvSpPr>
                <a:spLocks noEditPoints="1"/>
              </p:cNvSpPr>
              <p:nvPr/>
            </p:nvSpPr>
            <p:spPr bwMode="gray">
              <a:xfrm>
                <a:off x="379048" y="158272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603" tIns="0" rIns="0" bIns="214499" numCol="1" anchor="b" anchorCtr="0" compatLnSpc="1">
                <a:prstTxWarp prst="textNoShape">
                  <a:avLst/>
                </a:prstTxWarp>
              </a:bodyPr>
              <a:lstStyle/>
              <a:p>
                <a:pPr defTabSz="932562"/>
                <a:endParaRPr lang="en-US" sz="1428" dirty="0">
                  <a:solidFill>
                    <a:srgbClr val="EFEFEF"/>
                  </a:solidFill>
                </a:endParaRPr>
              </a:p>
            </p:txBody>
          </p:sp>
          <p:sp>
            <p:nvSpPr>
              <p:cNvPr id="67" name="Freeform 207"/>
              <p:cNvSpPr>
                <a:spLocks noEditPoints="1"/>
              </p:cNvSpPr>
              <p:nvPr/>
            </p:nvSpPr>
            <p:spPr bwMode="gray">
              <a:xfrm>
                <a:off x="2074144" y="1583285"/>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603" tIns="0" rIns="0" bIns="214499" numCol="1" anchor="b" anchorCtr="0" compatLnSpc="1">
                <a:prstTxWarp prst="textNoShape">
                  <a:avLst/>
                </a:prstTxWarp>
              </a:bodyPr>
              <a:lstStyle/>
              <a:p>
                <a:pPr defTabSz="932562"/>
                <a:endParaRPr lang="en-US" sz="1428" dirty="0">
                  <a:solidFill>
                    <a:srgbClr val="EFEFEF"/>
                  </a:solidFill>
                </a:endParaRPr>
              </a:p>
            </p:txBody>
          </p:sp>
          <p:pic>
            <p:nvPicPr>
              <p:cNvPr id="68"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519376"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638725"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190672"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310021"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Left-Right Arrow 71"/>
              <p:cNvSpPr/>
              <p:nvPr/>
            </p:nvSpPr>
            <p:spPr bwMode="auto">
              <a:xfrm>
                <a:off x="1056717" y="1767099"/>
                <a:ext cx="992851" cy="141966"/>
              </a:xfrm>
              <a:prstGeom prst="leftRightArrow">
                <a:avLst>
                  <a:gd name="adj1" fmla="val 54971"/>
                  <a:gd name="adj2" fmla="val 5021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ctr" anchorCtr="0" forceAA="0" compatLnSpc="1">
                <a:prstTxWarp prst="textNoShape">
                  <a:avLst/>
                </a:prstTxWarp>
                <a:noAutofit/>
              </a:bodyPr>
              <a:lstStyle/>
              <a:p>
                <a:pPr algn="ctr" defTabSz="950784" fontAlgn="base">
                  <a:lnSpc>
                    <a:spcPct val="90000"/>
                  </a:lnSpc>
                  <a:spcBef>
                    <a:spcPct val="0"/>
                  </a:spcBef>
                  <a:spcAft>
                    <a:spcPct val="0"/>
                  </a:spcAft>
                </a:pPr>
                <a:endParaRPr lang="en-US" sz="1020" dirty="0">
                  <a:gradFill>
                    <a:gsLst>
                      <a:gs pos="0">
                        <a:srgbClr val="FFFFFF"/>
                      </a:gs>
                      <a:gs pos="100000">
                        <a:srgbClr val="FFFFFF"/>
                      </a:gs>
                    </a:gsLst>
                    <a:lin ang="5400000" scaled="0"/>
                  </a:gradFill>
                  <a:ea typeface="Segoe UI" pitchFamily="34" charset="0"/>
                  <a:cs typeface="Segoe UI" pitchFamily="34" charset="0"/>
                </a:endParaRPr>
              </a:p>
            </p:txBody>
          </p:sp>
          <p:grpSp>
            <p:nvGrpSpPr>
              <p:cNvPr id="73" name="Group 72"/>
              <p:cNvGrpSpPr/>
              <p:nvPr/>
            </p:nvGrpSpPr>
            <p:grpSpPr>
              <a:xfrm>
                <a:off x="706369" y="2353947"/>
                <a:ext cx="1657716" cy="304693"/>
                <a:chOff x="4828977" y="4374498"/>
                <a:chExt cx="1657716" cy="304693"/>
              </a:xfrm>
            </p:grpSpPr>
            <p:sp>
              <p:nvSpPr>
                <p:cNvPr id="74" name="TextBox 73"/>
                <p:cNvSpPr txBox="1"/>
                <p:nvPr/>
              </p:nvSpPr>
              <p:spPr>
                <a:xfrm>
                  <a:off x="5145538" y="4374498"/>
                  <a:ext cx="1341155" cy="304693"/>
                </a:xfrm>
                <a:prstGeom prst="rect">
                  <a:avLst/>
                </a:prstGeom>
                <a:noFill/>
              </p:spPr>
              <p:txBody>
                <a:bodyPr wrap="square" lIns="0" tIns="0" rIns="0" bIns="0" rtlCol="0">
                  <a:spAutoFit/>
                </a:bodyPr>
                <a:lstStyle/>
                <a:p>
                  <a:pPr defTabSz="932581">
                    <a:lnSpc>
                      <a:spcPct val="90000"/>
                    </a:lnSpc>
                  </a:pPr>
                  <a:r>
                    <a:rPr lang="en-US" sz="1496" spc="-52" dirty="0">
                      <a:solidFill>
                        <a:srgbClr val="505050"/>
                      </a:solidFill>
                    </a:rPr>
                    <a:t>Hyper-V to Hyper-V</a:t>
                  </a:r>
                  <a:br>
                    <a:rPr lang="en-US" sz="1496" spc="-52" dirty="0">
                      <a:solidFill>
                        <a:srgbClr val="505050"/>
                      </a:solidFill>
                    </a:rPr>
                  </a:br>
                  <a:r>
                    <a:rPr lang="en-US" sz="1496" spc="-52" dirty="0">
                      <a:solidFill>
                        <a:srgbClr val="505050"/>
                      </a:solidFill>
                    </a:rPr>
                    <a:t>(on-premises)</a:t>
                  </a:r>
                  <a:endParaRPr lang="en-US" sz="1496" spc="-52" baseline="-25000" dirty="0">
                    <a:solidFill>
                      <a:srgbClr val="505050"/>
                    </a:solidFill>
                  </a:endParaRPr>
                </a:p>
              </p:txBody>
            </p:sp>
            <p:sp>
              <p:nvSpPr>
                <p:cNvPr id="75" name="Oval 74"/>
                <p:cNvSpPr/>
                <p:nvPr/>
              </p:nvSpPr>
              <p:spPr bwMode="auto">
                <a:xfrm>
                  <a:off x="4828977" y="4385463"/>
                  <a:ext cx="262466" cy="26246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r>
                    <a:rPr lang="en-US" sz="1904" b="1" dirty="0">
                      <a:gradFill>
                        <a:gsLst>
                          <a:gs pos="0">
                            <a:srgbClr val="FFFFFF"/>
                          </a:gs>
                          <a:gs pos="100000">
                            <a:srgbClr val="FFFFFF"/>
                          </a:gs>
                        </a:gsLst>
                        <a:lin ang="5400000" scaled="0"/>
                      </a:gradFill>
                      <a:ea typeface="Segoe UI" pitchFamily="34" charset="0"/>
                      <a:cs typeface="Segoe UI" pitchFamily="34" charset="0"/>
                    </a:rPr>
                    <a:t>1</a:t>
                  </a: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sp>
            <p:nvSpPr>
              <p:cNvPr id="76" name="TextBox 75"/>
              <p:cNvSpPr txBox="1"/>
              <p:nvPr/>
            </p:nvSpPr>
            <p:spPr>
              <a:xfrm>
                <a:off x="389809" y="2120543"/>
                <a:ext cx="633121" cy="152347"/>
              </a:xfrm>
              <a:prstGeom prst="rect">
                <a:avLst/>
              </a:prstGeom>
              <a:noFill/>
            </p:spPr>
            <p:txBody>
              <a:bodyPr wrap="square" lIns="0" tIns="0" rIns="0" bIns="0" rtlCol="0">
                <a:spAutoFit/>
              </a:bodyPr>
              <a:lstStyle/>
              <a:p>
                <a:pPr algn="ctr" defTabSz="932581">
                  <a:lnSpc>
                    <a:spcPct val="90000"/>
                  </a:lnSpc>
                </a:pPr>
                <a:r>
                  <a:rPr lang="en-US" sz="1496" spc="-52" dirty="0">
                    <a:solidFill>
                      <a:srgbClr val="505050"/>
                    </a:solidFill>
                  </a:rPr>
                  <a:t>Hyper-V</a:t>
                </a:r>
                <a:endParaRPr lang="en-US" sz="1496" spc="-52" baseline="-25000" dirty="0">
                  <a:solidFill>
                    <a:srgbClr val="505050"/>
                  </a:solidFill>
                </a:endParaRPr>
              </a:p>
            </p:txBody>
          </p:sp>
          <p:sp>
            <p:nvSpPr>
              <p:cNvPr id="77" name="TextBox 76"/>
              <p:cNvSpPr txBox="1"/>
              <p:nvPr/>
            </p:nvSpPr>
            <p:spPr>
              <a:xfrm>
                <a:off x="2084905" y="2123059"/>
                <a:ext cx="633121" cy="152347"/>
              </a:xfrm>
              <a:prstGeom prst="rect">
                <a:avLst/>
              </a:prstGeom>
              <a:noFill/>
            </p:spPr>
            <p:txBody>
              <a:bodyPr wrap="square" lIns="0" tIns="0" rIns="0" bIns="0" rtlCol="0">
                <a:spAutoFit/>
              </a:bodyPr>
              <a:lstStyle/>
              <a:p>
                <a:pPr algn="ctr" defTabSz="932581">
                  <a:lnSpc>
                    <a:spcPct val="90000"/>
                  </a:lnSpc>
                </a:pPr>
                <a:r>
                  <a:rPr lang="en-US" sz="1496" spc="-52" dirty="0">
                    <a:solidFill>
                      <a:srgbClr val="505050"/>
                    </a:solidFill>
                  </a:rPr>
                  <a:t>Hyper-V</a:t>
                </a:r>
                <a:endParaRPr lang="en-US" sz="1496" spc="-52" baseline="-25000" dirty="0">
                  <a:solidFill>
                    <a:srgbClr val="505050"/>
                  </a:solidFill>
                </a:endParaRPr>
              </a:p>
            </p:txBody>
          </p:sp>
          <p:sp>
            <p:nvSpPr>
              <p:cNvPr id="78" name="TextBox 77"/>
              <p:cNvSpPr txBox="1"/>
              <p:nvPr/>
            </p:nvSpPr>
            <p:spPr>
              <a:xfrm>
                <a:off x="1135747" y="1642449"/>
                <a:ext cx="834790" cy="124669"/>
              </a:xfrm>
              <a:prstGeom prst="rect">
                <a:avLst/>
              </a:prstGeom>
              <a:noFill/>
            </p:spPr>
            <p:txBody>
              <a:bodyPr wrap="square" lIns="0" tIns="0" rIns="0" bIns="0" rtlCol="0">
                <a:spAutoFit/>
              </a:bodyPr>
              <a:lstStyle/>
              <a:p>
                <a:pPr algn="ctr" defTabSz="932581">
                  <a:lnSpc>
                    <a:spcPct val="90000"/>
                  </a:lnSpc>
                </a:pPr>
                <a:r>
                  <a:rPr lang="en-US" sz="1224" b="1" spc="-52" dirty="0">
                    <a:solidFill>
                      <a:srgbClr val="505050"/>
                    </a:solidFill>
                  </a:rPr>
                  <a:t>Replication</a:t>
                </a:r>
                <a:endParaRPr lang="en-US" sz="1224" b="1" spc="-52" baseline="-25000" dirty="0">
                  <a:solidFill>
                    <a:srgbClr val="505050"/>
                  </a:solidFill>
                </a:endParaRPr>
              </a:p>
            </p:txBody>
          </p:sp>
        </p:grpSp>
      </p:grpSp>
      <p:grpSp>
        <p:nvGrpSpPr>
          <p:cNvPr id="136" name="Group 135"/>
          <p:cNvGrpSpPr/>
          <p:nvPr/>
        </p:nvGrpSpPr>
        <p:grpSpPr>
          <a:xfrm>
            <a:off x="7995438" y="1712451"/>
            <a:ext cx="3388459" cy="2010278"/>
            <a:chOff x="6200229" y="1287780"/>
            <a:chExt cx="2491740" cy="1478280"/>
          </a:xfrm>
        </p:grpSpPr>
        <p:sp>
          <p:nvSpPr>
            <p:cNvPr id="135" name="Rounded Rectangle 134"/>
            <p:cNvSpPr/>
            <p:nvPr/>
          </p:nvSpPr>
          <p:spPr bwMode="auto">
            <a:xfrm>
              <a:off x="6200229" y="1287780"/>
              <a:ext cx="2491740" cy="1478280"/>
            </a:xfrm>
            <a:prstGeom prst="roundRect">
              <a:avLst>
                <a:gd name="adj" fmla="val 709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Freeform 128"/>
            <p:cNvSpPr>
              <a:spLocks noChangeAspect="1"/>
            </p:cNvSpPr>
            <p:nvPr/>
          </p:nvSpPr>
          <p:spPr bwMode="black">
            <a:xfrm>
              <a:off x="7904424" y="1582722"/>
              <a:ext cx="740621" cy="40162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85000"/>
              </a:schemeClr>
            </a:solidFill>
            <a:extLst/>
          </p:spPr>
          <p:txBody>
            <a:bodyPr vert="horz" wrap="square" lIns="89629" tIns="44815" rIns="89629" bIns="44815" numCol="1" anchor="b" anchorCtr="1" compatLnSpc="1">
              <a:prstTxWarp prst="textNoShape">
                <a:avLst/>
              </a:prstTxWarp>
            </a:bodyPr>
            <a:lstStyle/>
            <a:p>
              <a:pPr defTabSz="914073">
                <a:defRPr/>
              </a:pPr>
              <a:endParaRPr lang="en-US" sz="1765" kern="0" dirty="0">
                <a:solidFill>
                  <a:srgbClr val="FFFFFF"/>
                </a:solidFill>
              </a:endParaRPr>
            </a:p>
          </p:txBody>
        </p:sp>
        <p:grpSp>
          <p:nvGrpSpPr>
            <p:cNvPr id="117" name="Group 116"/>
            <p:cNvGrpSpPr/>
            <p:nvPr/>
          </p:nvGrpSpPr>
          <p:grpSpPr>
            <a:xfrm>
              <a:off x="6272007" y="1355800"/>
              <a:ext cx="2334100" cy="1271578"/>
              <a:chOff x="379048" y="1355800"/>
              <a:chExt cx="2334100" cy="1271578"/>
            </a:xfrm>
          </p:grpSpPr>
          <p:sp>
            <p:nvSpPr>
              <p:cNvPr id="118" name="Freeform 207"/>
              <p:cNvSpPr>
                <a:spLocks noEditPoints="1"/>
              </p:cNvSpPr>
              <p:nvPr/>
            </p:nvSpPr>
            <p:spPr bwMode="gray">
              <a:xfrm>
                <a:off x="379048" y="158272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603" tIns="0" rIns="0" bIns="214499" numCol="1" anchor="b" anchorCtr="0" compatLnSpc="1">
                <a:prstTxWarp prst="textNoShape">
                  <a:avLst/>
                </a:prstTxWarp>
              </a:bodyPr>
              <a:lstStyle/>
              <a:p>
                <a:pPr defTabSz="932562"/>
                <a:endParaRPr lang="en-US" sz="1428" dirty="0">
                  <a:solidFill>
                    <a:srgbClr val="EFEFEF"/>
                  </a:solidFill>
                </a:endParaRPr>
              </a:p>
            </p:txBody>
          </p:sp>
          <p:pic>
            <p:nvPicPr>
              <p:cNvPr id="120"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519376"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638725"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111109" y="1473163"/>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381775" y="147085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 name="Left-Right Arrow 123"/>
              <p:cNvSpPr/>
              <p:nvPr/>
            </p:nvSpPr>
            <p:spPr bwMode="auto">
              <a:xfrm>
                <a:off x="1056718" y="1767099"/>
                <a:ext cx="938068" cy="141966"/>
              </a:xfrm>
              <a:prstGeom prst="leftRightArrow">
                <a:avLst>
                  <a:gd name="adj1" fmla="val 54971"/>
                  <a:gd name="adj2" fmla="val 5021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ctr" anchorCtr="0" forceAA="0" compatLnSpc="1">
                <a:prstTxWarp prst="textNoShape">
                  <a:avLst/>
                </a:prstTxWarp>
                <a:noAutofit/>
              </a:bodyPr>
              <a:lstStyle/>
              <a:p>
                <a:pPr algn="ctr" defTabSz="950784" fontAlgn="base">
                  <a:lnSpc>
                    <a:spcPct val="90000"/>
                  </a:lnSpc>
                  <a:spcBef>
                    <a:spcPct val="0"/>
                  </a:spcBef>
                  <a:spcAft>
                    <a:spcPct val="0"/>
                  </a:spcAft>
                </a:pPr>
                <a:endParaRPr lang="en-US" sz="102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5" name="Group 124"/>
              <p:cNvGrpSpPr/>
              <p:nvPr/>
            </p:nvGrpSpPr>
            <p:grpSpPr>
              <a:xfrm>
                <a:off x="561589" y="2364912"/>
                <a:ext cx="2037861" cy="262466"/>
                <a:chOff x="4684197" y="4385463"/>
                <a:chExt cx="2037861" cy="262466"/>
              </a:xfrm>
            </p:grpSpPr>
            <p:sp>
              <p:nvSpPr>
                <p:cNvPr id="129" name="TextBox 128"/>
                <p:cNvSpPr txBox="1"/>
                <p:nvPr/>
              </p:nvSpPr>
              <p:spPr>
                <a:xfrm>
                  <a:off x="5011521" y="4440521"/>
                  <a:ext cx="1710537" cy="152347"/>
                </a:xfrm>
                <a:prstGeom prst="rect">
                  <a:avLst/>
                </a:prstGeom>
                <a:noFill/>
              </p:spPr>
              <p:txBody>
                <a:bodyPr wrap="square" lIns="0" tIns="0" rIns="0" bIns="0" rtlCol="0">
                  <a:spAutoFit/>
                </a:bodyPr>
                <a:lstStyle/>
                <a:p>
                  <a:pPr defTabSz="932581">
                    <a:lnSpc>
                      <a:spcPct val="90000"/>
                    </a:lnSpc>
                  </a:pPr>
                  <a:r>
                    <a:rPr lang="en-US" sz="1496" spc="-52" dirty="0">
                      <a:solidFill>
                        <a:srgbClr val="505050"/>
                      </a:solidFill>
                    </a:rPr>
                    <a:t>Hyper-V to Microsoft Azure</a:t>
                  </a:r>
                  <a:endParaRPr lang="en-US" sz="1496" spc="-52" baseline="-25000" dirty="0">
                    <a:solidFill>
                      <a:srgbClr val="505050"/>
                    </a:solidFill>
                  </a:endParaRPr>
                </a:p>
              </p:txBody>
            </p:sp>
            <p:sp>
              <p:nvSpPr>
                <p:cNvPr id="130" name="Oval 129"/>
                <p:cNvSpPr/>
                <p:nvPr/>
              </p:nvSpPr>
              <p:spPr bwMode="auto">
                <a:xfrm>
                  <a:off x="4684197" y="4385463"/>
                  <a:ext cx="262466" cy="26246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r>
                    <a:rPr lang="en-US" sz="1904" b="1" dirty="0">
                      <a:gradFill>
                        <a:gsLst>
                          <a:gs pos="0">
                            <a:srgbClr val="FFFFFF"/>
                          </a:gs>
                          <a:gs pos="100000">
                            <a:srgbClr val="FFFFFF"/>
                          </a:gs>
                        </a:gsLst>
                        <a:lin ang="5400000" scaled="0"/>
                      </a:gradFill>
                      <a:ea typeface="Segoe UI" pitchFamily="34" charset="0"/>
                      <a:cs typeface="Segoe UI" pitchFamily="34" charset="0"/>
                    </a:rPr>
                    <a:t>3</a:t>
                  </a: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sp>
            <p:nvSpPr>
              <p:cNvPr id="126" name="TextBox 125"/>
              <p:cNvSpPr txBox="1"/>
              <p:nvPr/>
            </p:nvSpPr>
            <p:spPr>
              <a:xfrm>
                <a:off x="389809" y="2120543"/>
                <a:ext cx="633121" cy="152347"/>
              </a:xfrm>
              <a:prstGeom prst="rect">
                <a:avLst/>
              </a:prstGeom>
              <a:noFill/>
            </p:spPr>
            <p:txBody>
              <a:bodyPr wrap="square" lIns="0" tIns="0" rIns="0" bIns="0" rtlCol="0">
                <a:spAutoFit/>
              </a:bodyPr>
              <a:lstStyle/>
              <a:p>
                <a:pPr algn="ctr" defTabSz="932581">
                  <a:lnSpc>
                    <a:spcPct val="90000"/>
                  </a:lnSpc>
                </a:pPr>
                <a:r>
                  <a:rPr lang="en-US" sz="1496" spc="-52" dirty="0">
                    <a:solidFill>
                      <a:srgbClr val="505050"/>
                    </a:solidFill>
                  </a:rPr>
                  <a:t>Hyper-V</a:t>
                </a:r>
                <a:endParaRPr lang="en-US" sz="1496" spc="-52" baseline="-25000" dirty="0">
                  <a:solidFill>
                    <a:srgbClr val="505050"/>
                  </a:solidFill>
                </a:endParaRPr>
              </a:p>
            </p:txBody>
          </p:sp>
          <p:sp>
            <p:nvSpPr>
              <p:cNvPr id="127" name="TextBox 126"/>
              <p:cNvSpPr txBox="1"/>
              <p:nvPr/>
            </p:nvSpPr>
            <p:spPr>
              <a:xfrm>
                <a:off x="2080027" y="2014771"/>
                <a:ext cx="633121" cy="304692"/>
              </a:xfrm>
              <a:prstGeom prst="rect">
                <a:avLst/>
              </a:prstGeom>
              <a:noFill/>
            </p:spPr>
            <p:txBody>
              <a:bodyPr wrap="square" lIns="0" tIns="0" rIns="0" bIns="0" rtlCol="0">
                <a:spAutoFit/>
              </a:bodyPr>
              <a:lstStyle/>
              <a:p>
                <a:pPr algn="ctr" defTabSz="932581">
                  <a:lnSpc>
                    <a:spcPct val="90000"/>
                  </a:lnSpc>
                </a:pPr>
                <a:r>
                  <a:rPr lang="en-US" sz="1496" spc="-52" dirty="0">
                    <a:solidFill>
                      <a:srgbClr val="505050"/>
                    </a:solidFill>
                  </a:rPr>
                  <a:t>Microsoft</a:t>
                </a:r>
                <a:br>
                  <a:rPr lang="en-US" sz="1496" spc="-52" dirty="0">
                    <a:solidFill>
                      <a:srgbClr val="505050"/>
                    </a:solidFill>
                  </a:rPr>
                </a:br>
                <a:r>
                  <a:rPr lang="en-US" sz="1496" spc="-52" dirty="0">
                    <a:solidFill>
                      <a:srgbClr val="505050"/>
                    </a:solidFill>
                  </a:rPr>
                  <a:t>Azure</a:t>
                </a:r>
                <a:endParaRPr lang="en-US" sz="1496" spc="-52" baseline="-25000" dirty="0">
                  <a:solidFill>
                    <a:srgbClr val="505050"/>
                  </a:solidFill>
                </a:endParaRPr>
              </a:p>
            </p:txBody>
          </p:sp>
          <p:sp>
            <p:nvSpPr>
              <p:cNvPr id="128" name="TextBox 127"/>
              <p:cNvSpPr txBox="1"/>
              <p:nvPr/>
            </p:nvSpPr>
            <p:spPr>
              <a:xfrm>
                <a:off x="1097647" y="1642449"/>
                <a:ext cx="834790" cy="124669"/>
              </a:xfrm>
              <a:prstGeom prst="rect">
                <a:avLst/>
              </a:prstGeom>
              <a:noFill/>
            </p:spPr>
            <p:txBody>
              <a:bodyPr wrap="square" lIns="0" tIns="0" rIns="0" bIns="0" rtlCol="0">
                <a:spAutoFit/>
              </a:bodyPr>
              <a:lstStyle/>
              <a:p>
                <a:pPr algn="ctr" defTabSz="932581">
                  <a:lnSpc>
                    <a:spcPct val="90000"/>
                  </a:lnSpc>
                </a:pPr>
                <a:r>
                  <a:rPr lang="en-US" sz="1224" b="1" spc="-52" dirty="0">
                    <a:solidFill>
                      <a:srgbClr val="505050"/>
                    </a:solidFill>
                  </a:rPr>
                  <a:t>Replication</a:t>
                </a:r>
                <a:endParaRPr lang="en-US" sz="1224" b="1" spc="-52" baseline="-25000" dirty="0">
                  <a:solidFill>
                    <a:srgbClr val="505050"/>
                  </a:solidFill>
                </a:endParaRPr>
              </a:p>
            </p:txBody>
          </p:sp>
        </p:grpSp>
      </p:grpSp>
      <p:grpSp>
        <p:nvGrpSpPr>
          <p:cNvPr id="137" name="Group 136"/>
          <p:cNvGrpSpPr/>
          <p:nvPr/>
        </p:nvGrpSpPr>
        <p:grpSpPr>
          <a:xfrm>
            <a:off x="942416" y="3808369"/>
            <a:ext cx="3388459" cy="2010278"/>
            <a:chOff x="312420" y="1287780"/>
            <a:chExt cx="2491740" cy="1478280"/>
          </a:xfrm>
        </p:grpSpPr>
        <p:sp>
          <p:nvSpPr>
            <p:cNvPr id="138" name="Rounded Rectangle 137"/>
            <p:cNvSpPr/>
            <p:nvPr/>
          </p:nvSpPr>
          <p:spPr bwMode="auto">
            <a:xfrm>
              <a:off x="312420" y="1287780"/>
              <a:ext cx="2491740" cy="1478280"/>
            </a:xfrm>
            <a:prstGeom prst="roundRect">
              <a:avLst>
                <a:gd name="adj" fmla="val 709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9" name="Group 138"/>
            <p:cNvGrpSpPr/>
            <p:nvPr/>
          </p:nvGrpSpPr>
          <p:grpSpPr>
            <a:xfrm>
              <a:off x="374569" y="1355800"/>
              <a:ext cx="2354220" cy="1302840"/>
              <a:chOff x="374569" y="1355800"/>
              <a:chExt cx="2354220" cy="1302840"/>
            </a:xfrm>
          </p:grpSpPr>
          <p:sp>
            <p:nvSpPr>
              <p:cNvPr id="140" name="Freeform 207"/>
              <p:cNvSpPr>
                <a:spLocks noEditPoints="1"/>
              </p:cNvSpPr>
              <p:nvPr/>
            </p:nvSpPr>
            <p:spPr bwMode="gray">
              <a:xfrm>
                <a:off x="379048" y="158272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603" tIns="0" rIns="0" bIns="214499" numCol="1" anchor="b" anchorCtr="0" compatLnSpc="1">
                <a:prstTxWarp prst="textNoShape">
                  <a:avLst/>
                </a:prstTxWarp>
              </a:bodyPr>
              <a:lstStyle/>
              <a:p>
                <a:pPr defTabSz="932562"/>
                <a:endParaRPr lang="en-US" sz="1428" dirty="0">
                  <a:solidFill>
                    <a:srgbClr val="EFEFEF"/>
                  </a:solidFill>
                </a:endParaRPr>
              </a:p>
            </p:txBody>
          </p:sp>
          <p:sp>
            <p:nvSpPr>
              <p:cNvPr id="141" name="Freeform 207"/>
              <p:cNvSpPr>
                <a:spLocks noEditPoints="1"/>
              </p:cNvSpPr>
              <p:nvPr/>
            </p:nvSpPr>
            <p:spPr bwMode="gray">
              <a:xfrm>
                <a:off x="2074144" y="1583285"/>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603" tIns="0" rIns="0" bIns="214499" numCol="1" anchor="b" anchorCtr="0" compatLnSpc="1">
                <a:prstTxWarp prst="textNoShape">
                  <a:avLst/>
                </a:prstTxWarp>
              </a:bodyPr>
              <a:lstStyle/>
              <a:p>
                <a:pPr defTabSz="932562"/>
                <a:endParaRPr lang="en-US" sz="1428" dirty="0">
                  <a:solidFill>
                    <a:srgbClr val="EFEFEF"/>
                  </a:solidFill>
                </a:endParaRPr>
              </a:p>
            </p:txBody>
          </p:sp>
          <p:pic>
            <p:nvPicPr>
              <p:cNvPr id="142"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519376"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638725"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190672"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310021"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 name="Left-Right Arrow 145"/>
              <p:cNvSpPr/>
              <p:nvPr/>
            </p:nvSpPr>
            <p:spPr bwMode="auto">
              <a:xfrm>
                <a:off x="1056717" y="1767099"/>
                <a:ext cx="992851" cy="141966"/>
              </a:xfrm>
              <a:prstGeom prst="leftRightArrow">
                <a:avLst>
                  <a:gd name="adj1" fmla="val 54971"/>
                  <a:gd name="adj2" fmla="val 5021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ctr" anchorCtr="0" forceAA="0" compatLnSpc="1">
                <a:prstTxWarp prst="textNoShape">
                  <a:avLst/>
                </a:prstTxWarp>
                <a:noAutofit/>
              </a:bodyPr>
              <a:lstStyle/>
              <a:p>
                <a:pPr algn="ctr" defTabSz="950784" fontAlgn="base">
                  <a:lnSpc>
                    <a:spcPct val="90000"/>
                  </a:lnSpc>
                  <a:spcBef>
                    <a:spcPct val="0"/>
                  </a:spcBef>
                  <a:spcAft>
                    <a:spcPct val="0"/>
                  </a:spcAft>
                </a:pPr>
                <a:endParaRPr lang="en-US" sz="1020" dirty="0">
                  <a:gradFill>
                    <a:gsLst>
                      <a:gs pos="0">
                        <a:srgbClr val="FFFFFF"/>
                      </a:gs>
                      <a:gs pos="100000">
                        <a:srgbClr val="FFFFFF"/>
                      </a:gs>
                    </a:gsLst>
                    <a:lin ang="5400000" scaled="0"/>
                  </a:gradFill>
                  <a:ea typeface="Segoe UI" pitchFamily="34" charset="0"/>
                  <a:cs typeface="Segoe UI" pitchFamily="34" charset="0"/>
                </a:endParaRPr>
              </a:p>
            </p:txBody>
          </p:sp>
          <p:grpSp>
            <p:nvGrpSpPr>
              <p:cNvPr id="147" name="Group 146"/>
              <p:cNvGrpSpPr/>
              <p:nvPr/>
            </p:nvGrpSpPr>
            <p:grpSpPr>
              <a:xfrm>
                <a:off x="683509" y="2353947"/>
                <a:ext cx="1873685" cy="304693"/>
                <a:chOff x="4806117" y="4374498"/>
                <a:chExt cx="1873685" cy="304693"/>
              </a:xfrm>
            </p:grpSpPr>
            <p:sp>
              <p:nvSpPr>
                <p:cNvPr id="151" name="TextBox 150"/>
                <p:cNvSpPr txBox="1"/>
                <p:nvPr/>
              </p:nvSpPr>
              <p:spPr>
                <a:xfrm>
                  <a:off x="5122678" y="4374498"/>
                  <a:ext cx="1557124" cy="304693"/>
                </a:xfrm>
                <a:prstGeom prst="rect">
                  <a:avLst/>
                </a:prstGeom>
                <a:noFill/>
              </p:spPr>
              <p:txBody>
                <a:bodyPr wrap="square" lIns="0" tIns="0" rIns="0" bIns="0" rtlCol="0">
                  <a:spAutoFit/>
                </a:bodyPr>
                <a:lstStyle/>
                <a:p>
                  <a:pPr defTabSz="932581">
                    <a:lnSpc>
                      <a:spcPct val="90000"/>
                    </a:lnSpc>
                  </a:pPr>
                  <a:r>
                    <a:rPr lang="en-US" sz="1496" spc="-52" dirty="0" smtClean="0">
                      <a:solidFill>
                        <a:srgbClr val="505050"/>
                      </a:solidFill>
                    </a:rPr>
                    <a:t>VMware or Physical </a:t>
                  </a:r>
                  <a:r>
                    <a:rPr lang="en-US" sz="1496" spc="-52" dirty="0">
                      <a:solidFill>
                        <a:srgbClr val="505050"/>
                      </a:solidFill>
                    </a:rPr>
                    <a:t>to VMware (on-premises)</a:t>
                  </a:r>
                  <a:endParaRPr lang="en-US" sz="1496" spc="-52" baseline="-25000" dirty="0">
                    <a:solidFill>
                      <a:srgbClr val="505050"/>
                    </a:solidFill>
                  </a:endParaRPr>
                </a:p>
              </p:txBody>
            </p:sp>
            <p:sp>
              <p:nvSpPr>
                <p:cNvPr id="152" name="Oval 151"/>
                <p:cNvSpPr/>
                <p:nvPr/>
              </p:nvSpPr>
              <p:spPr bwMode="auto">
                <a:xfrm>
                  <a:off x="4806117" y="4385463"/>
                  <a:ext cx="262466" cy="26246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r>
                    <a:rPr lang="en-US" sz="1904" b="1" dirty="0">
                      <a:gradFill>
                        <a:gsLst>
                          <a:gs pos="0">
                            <a:srgbClr val="FFFFFF"/>
                          </a:gs>
                          <a:gs pos="100000">
                            <a:srgbClr val="FFFFFF"/>
                          </a:gs>
                        </a:gsLst>
                        <a:lin ang="5400000" scaled="0"/>
                      </a:gradFill>
                      <a:ea typeface="Segoe UI" pitchFamily="34" charset="0"/>
                      <a:cs typeface="Segoe UI" pitchFamily="34" charset="0"/>
                    </a:rPr>
                    <a:t>4</a:t>
                  </a: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sp>
            <p:nvSpPr>
              <p:cNvPr id="148" name="TextBox 147"/>
              <p:cNvSpPr txBox="1"/>
              <p:nvPr/>
            </p:nvSpPr>
            <p:spPr>
              <a:xfrm>
                <a:off x="374569" y="2120543"/>
                <a:ext cx="1113498" cy="152347"/>
              </a:xfrm>
              <a:prstGeom prst="rect">
                <a:avLst/>
              </a:prstGeom>
              <a:noFill/>
            </p:spPr>
            <p:txBody>
              <a:bodyPr wrap="square" lIns="0" tIns="0" rIns="0" bIns="0" rtlCol="0">
                <a:spAutoFit/>
              </a:bodyPr>
              <a:lstStyle/>
              <a:p>
                <a:pPr algn="ctr" defTabSz="932581">
                  <a:lnSpc>
                    <a:spcPct val="90000"/>
                  </a:lnSpc>
                </a:pPr>
                <a:r>
                  <a:rPr lang="en-US" sz="1496" spc="-52" dirty="0" smtClean="0">
                    <a:solidFill>
                      <a:srgbClr val="505050"/>
                    </a:solidFill>
                  </a:rPr>
                  <a:t>VMware or Physical</a:t>
                </a:r>
                <a:endParaRPr lang="en-US" sz="1496" spc="-52" baseline="-25000" dirty="0">
                  <a:solidFill>
                    <a:srgbClr val="505050"/>
                  </a:solidFill>
                </a:endParaRPr>
              </a:p>
            </p:txBody>
          </p:sp>
          <p:sp>
            <p:nvSpPr>
              <p:cNvPr id="149" name="TextBox 148"/>
              <p:cNvSpPr txBox="1"/>
              <p:nvPr/>
            </p:nvSpPr>
            <p:spPr>
              <a:xfrm>
                <a:off x="2084905" y="2123059"/>
                <a:ext cx="633121" cy="152347"/>
              </a:xfrm>
              <a:prstGeom prst="rect">
                <a:avLst/>
              </a:prstGeom>
              <a:noFill/>
            </p:spPr>
            <p:txBody>
              <a:bodyPr wrap="square" lIns="0" tIns="0" rIns="0" bIns="0" rtlCol="0">
                <a:spAutoFit/>
              </a:bodyPr>
              <a:lstStyle/>
              <a:p>
                <a:pPr algn="ctr" defTabSz="932581">
                  <a:lnSpc>
                    <a:spcPct val="90000"/>
                  </a:lnSpc>
                </a:pPr>
                <a:r>
                  <a:rPr lang="en-US" sz="1496" spc="-52" dirty="0">
                    <a:solidFill>
                      <a:srgbClr val="505050"/>
                    </a:solidFill>
                  </a:rPr>
                  <a:t>VMware</a:t>
                </a:r>
                <a:endParaRPr lang="en-US" sz="1496" spc="-52" baseline="-25000" dirty="0">
                  <a:solidFill>
                    <a:srgbClr val="505050"/>
                  </a:solidFill>
                </a:endParaRPr>
              </a:p>
            </p:txBody>
          </p:sp>
          <p:sp>
            <p:nvSpPr>
              <p:cNvPr id="150" name="TextBox 149"/>
              <p:cNvSpPr txBox="1"/>
              <p:nvPr/>
            </p:nvSpPr>
            <p:spPr>
              <a:xfrm>
                <a:off x="1135747" y="1642449"/>
                <a:ext cx="834790" cy="124669"/>
              </a:xfrm>
              <a:prstGeom prst="rect">
                <a:avLst/>
              </a:prstGeom>
              <a:noFill/>
            </p:spPr>
            <p:txBody>
              <a:bodyPr wrap="square" lIns="0" tIns="0" rIns="0" bIns="0" rtlCol="0">
                <a:spAutoFit/>
              </a:bodyPr>
              <a:lstStyle/>
              <a:p>
                <a:pPr algn="ctr" defTabSz="932581">
                  <a:lnSpc>
                    <a:spcPct val="90000"/>
                  </a:lnSpc>
                </a:pPr>
                <a:r>
                  <a:rPr lang="en-US" sz="1224" b="1" spc="-52" dirty="0">
                    <a:solidFill>
                      <a:srgbClr val="505050"/>
                    </a:solidFill>
                  </a:rPr>
                  <a:t>Replication</a:t>
                </a:r>
                <a:endParaRPr lang="en-US" sz="1224" b="1" spc="-52" baseline="-25000" dirty="0">
                  <a:solidFill>
                    <a:srgbClr val="505050"/>
                  </a:solidFill>
                </a:endParaRPr>
              </a:p>
            </p:txBody>
          </p:sp>
        </p:grpSp>
      </p:grpSp>
      <p:grpSp>
        <p:nvGrpSpPr>
          <p:cNvPr id="169" name="Group 168"/>
          <p:cNvGrpSpPr/>
          <p:nvPr/>
        </p:nvGrpSpPr>
        <p:grpSpPr>
          <a:xfrm>
            <a:off x="4463850" y="3808369"/>
            <a:ext cx="3388459" cy="2010278"/>
            <a:chOff x="6200229" y="1287780"/>
            <a:chExt cx="2491740" cy="1478280"/>
          </a:xfrm>
        </p:grpSpPr>
        <p:sp>
          <p:nvSpPr>
            <p:cNvPr id="170" name="Rounded Rectangle 169"/>
            <p:cNvSpPr/>
            <p:nvPr/>
          </p:nvSpPr>
          <p:spPr bwMode="auto">
            <a:xfrm>
              <a:off x="6200229" y="1287780"/>
              <a:ext cx="2491740" cy="1478280"/>
            </a:xfrm>
            <a:prstGeom prst="roundRect">
              <a:avLst>
                <a:gd name="adj" fmla="val 709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sp>
          <p:nvSpPr>
            <p:cNvPr id="171" name="Freeform 128"/>
            <p:cNvSpPr>
              <a:spLocks noChangeAspect="1"/>
            </p:cNvSpPr>
            <p:nvPr/>
          </p:nvSpPr>
          <p:spPr bwMode="black">
            <a:xfrm>
              <a:off x="7904424" y="1582722"/>
              <a:ext cx="740621" cy="40162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85000"/>
              </a:schemeClr>
            </a:solidFill>
            <a:extLst/>
          </p:spPr>
          <p:txBody>
            <a:bodyPr vert="horz" wrap="square" lIns="89629" tIns="44815" rIns="89629" bIns="44815" numCol="1" anchor="b" anchorCtr="1" compatLnSpc="1">
              <a:prstTxWarp prst="textNoShape">
                <a:avLst/>
              </a:prstTxWarp>
            </a:bodyPr>
            <a:lstStyle/>
            <a:p>
              <a:pPr defTabSz="914073">
                <a:defRPr/>
              </a:pPr>
              <a:endParaRPr lang="en-US" sz="1765" kern="0" dirty="0">
                <a:solidFill>
                  <a:srgbClr val="FFFFFF"/>
                </a:solidFill>
              </a:endParaRPr>
            </a:p>
          </p:txBody>
        </p:sp>
        <p:grpSp>
          <p:nvGrpSpPr>
            <p:cNvPr id="172" name="Group 171"/>
            <p:cNvGrpSpPr/>
            <p:nvPr/>
          </p:nvGrpSpPr>
          <p:grpSpPr>
            <a:xfrm>
              <a:off x="6256029" y="1355800"/>
              <a:ext cx="2350078" cy="1307902"/>
              <a:chOff x="363070" y="1355800"/>
              <a:chExt cx="2350078" cy="1307902"/>
            </a:xfrm>
          </p:grpSpPr>
          <p:sp>
            <p:nvSpPr>
              <p:cNvPr id="173" name="Freeform 207"/>
              <p:cNvSpPr>
                <a:spLocks noEditPoints="1"/>
              </p:cNvSpPr>
              <p:nvPr/>
            </p:nvSpPr>
            <p:spPr bwMode="gray">
              <a:xfrm>
                <a:off x="379048" y="158272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603" tIns="0" rIns="0" bIns="214499" numCol="1" anchor="b" anchorCtr="0" compatLnSpc="1">
                <a:prstTxWarp prst="textNoShape">
                  <a:avLst/>
                </a:prstTxWarp>
              </a:bodyPr>
              <a:lstStyle/>
              <a:p>
                <a:pPr defTabSz="932562"/>
                <a:endParaRPr lang="en-US" sz="1428" dirty="0">
                  <a:solidFill>
                    <a:srgbClr val="EFEFEF"/>
                  </a:solidFill>
                </a:endParaRPr>
              </a:p>
            </p:txBody>
          </p:sp>
          <p:pic>
            <p:nvPicPr>
              <p:cNvPr id="174"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519376"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638725"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111109" y="1473163"/>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7"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381775" y="147085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8" name="Left-Right Arrow 177"/>
              <p:cNvSpPr/>
              <p:nvPr/>
            </p:nvSpPr>
            <p:spPr bwMode="auto">
              <a:xfrm>
                <a:off x="1056718" y="1767099"/>
                <a:ext cx="938068" cy="141966"/>
              </a:xfrm>
              <a:prstGeom prst="leftRightArrow">
                <a:avLst>
                  <a:gd name="adj1" fmla="val 54971"/>
                  <a:gd name="adj2" fmla="val 5021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ctr" anchorCtr="0" forceAA="0" compatLnSpc="1">
                <a:prstTxWarp prst="textNoShape">
                  <a:avLst/>
                </a:prstTxWarp>
                <a:noAutofit/>
              </a:bodyPr>
              <a:lstStyle/>
              <a:p>
                <a:pPr algn="ctr" defTabSz="950784" fontAlgn="base">
                  <a:lnSpc>
                    <a:spcPct val="90000"/>
                  </a:lnSpc>
                  <a:spcBef>
                    <a:spcPct val="0"/>
                  </a:spcBef>
                  <a:spcAft>
                    <a:spcPct val="0"/>
                  </a:spcAft>
                </a:pPr>
                <a:endParaRPr lang="en-US" sz="1020" dirty="0">
                  <a:gradFill>
                    <a:gsLst>
                      <a:gs pos="0">
                        <a:srgbClr val="FFFFFF"/>
                      </a:gs>
                      <a:gs pos="100000">
                        <a:srgbClr val="FFFFFF"/>
                      </a:gs>
                    </a:gsLst>
                    <a:lin ang="5400000" scaled="0"/>
                  </a:gradFill>
                  <a:ea typeface="Segoe UI" pitchFamily="34" charset="0"/>
                  <a:cs typeface="Segoe UI" pitchFamily="34" charset="0"/>
                </a:endParaRPr>
              </a:p>
            </p:txBody>
          </p:sp>
          <p:grpSp>
            <p:nvGrpSpPr>
              <p:cNvPr id="179" name="Group 178"/>
              <p:cNvGrpSpPr/>
              <p:nvPr/>
            </p:nvGrpSpPr>
            <p:grpSpPr>
              <a:xfrm>
                <a:off x="561589" y="2359010"/>
                <a:ext cx="2037861" cy="304692"/>
                <a:chOff x="4684197" y="4379561"/>
                <a:chExt cx="2037861" cy="304692"/>
              </a:xfrm>
            </p:grpSpPr>
            <p:sp>
              <p:nvSpPr>
                <p:cNvPr id="183" name="TextBox 182"/>
                <p:cNvSpPr txBox="1"/>
                <p:nvPr/>
              </p:nvSpPr>
              <p:spPr>
                <a:xfrm>
                  <a:off x="5011521" y="4379561"/>
                  <a:ext cx="1710537" cy="304692"/>
                </a:xfrm>
                <a:prstGeom prst="rect">
                  <a:avLst/>
                </a:prstGeom>
                <a:noFill/>
              </p:spPr>
              <p:txBody>
                <a:bodyPr wrap="square" lIns="0" tIns="0" rIns="0" bIns="0" rtlCol="0">
                  <a:spAutoFit/>
                </a:bodyPr>
                <a:lstStyle/>
                <a:p>
                  <a:pPr defTabSz="932581">
                    <a:lnSpc>
                      <a:spcPct val="90000"/>
                    </a:lnSpc>
                  </a:pPr>
                  <a:r>
                    <a:rPr lang="en-US" sz="1496" spc="-52" dirty="0" smtClean="0">
                      <a:solidFill>
                        <a:srgbClr val="505050"/>
                      </a:solidFill>
                    </a:rPr>
                    <a:t>VMware or Physical </a:t>
                  </a:r>
                  <a:r>
                    <a:rPr lang="en-US" sz="1496" spc="-52" dirty="0">
                      <a:solidFill>
                        <a:srgbClr val="505050"/>
                      </a:solidFill>
                    </a:rPr>
                    <a:t>to </a:t>
                  </a:r>
                  <a:r>
                    <a:rPr lang="en-US" sz="1496" spc="-52" dirty="0" smtClean="0">
                      <a:solidFill>
                        <a:srgbClr val="505050"/>
                      </a:solidFill>
                    </a:rPr>
                    <a:t/>
                  </a:r>
                  <a:br>
                    <a:rPr lang="en-US" sz="1496" spc="-52" dirty="0" smtClean="0">
                      <a:solidFill>
                        <a:srgbClr val="505050"/>
                      </a:solidFill>
                    </a:rPr>
                  </a:br>
                  <a:r>
                    <a:rPr lang="en-US" sz="1496" spc="-52" dirty="0" smtClean="0">
                      <a:solidFill>
                        <a:srgbClr val="505050"/>
                      </a:solidFill>
                    </a:rPr>
                    <a:t>Microsoft </a:t>
                  </a:r>
                  <a:r>
                    <a:rPr lang="en-US" sz="1496" spc="-52" dirty="0">
                      <a:solidFill>
                        <a:srgbClr val="505050"/>
                      </a:solidFill>
                    </a:rPr>
                    <a:t>Azure</a:t>
                  </a:r>
                  <a:endParaRPr lang="en-US" sz="1496" spc="-52" baseline="-25000" dirty="0">
                    <a:solidFill>
                      <a:srgbClr val="505050"/>
                    </a:solidFill>
                  </a:endParaRPr>
                </a:p>
              </p:txBody>
            </p:sp>
            <p:sp>
              <p:nvSpPr>
                <p:cNvPr id="184" name="Oval 183"/>
                <p:cNvSpPr/>
                <p:nvPr/>
              </p:nvSpPr>
              <p:spPr bwMode="auto">
                <a:xfrm>
                  <a:off x="4684197" y="4385463"/>
                  <a:ext cx="262466" cy="26246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r>
                    <a:rPr lang="en-US" sz="1904" b="1" dirty="0">
                      <a:gradFill>
                        <a:gsLst>
                          <a:gs pos="0">
                            <a:srgbClr val="FFFFFF"/>
                          </a:gs>
                          <a:gs pos="100000">
                            <a:srgbClr val="FFFFFF"/>
                          </a:gs>
                        </a:gsLst>
                        <a:lin ang="5400000" scaled="0"/>
                      </a:gradFill>
                      <a:ea typeface="Segoe UI" pitchFamily="34" charset="0"/>
                      <a:cs typeface="Segoe UI" pitchFamily="34" charset="0"/>
                    </a:rPr>
                    <a:t>5</a:t>
                  </a: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sp>
            <p:nvSpPr>
              <p:cNvPr id="180" name="TextBox 179"/>
              <p:cNvSpPr txBox="1"/>
              <p:nvPr/>
            </p:nvSpPr>
            <p:spPr>
              <a:xfrm>
                <a:off x="363070" y="2120543"/>
                <a:ext cx="1198951" cy="152347"/>
              </a:xfrm>
              <a:prstGeom prst="rect">
                <a:avLst/>
              </a:prstGeom>
              <a:noFill/>
            </p:spPr>
            <p:txBody>
              <a:bodyPr wrap="square" lIns="0" tIns="0" rIns="0" bIns="0" rtlCol="0">
                <a:spAutoFit/>
              </a:bodyPr>
              <a:lstStyle/>
              <a:p>
                <a:pPr algn="ctr" defTabSz="932581">
                  <a:lnSpc>
                    <a:spcPct val="90000"/>
                  </a:lnSpc>
                </a:pPr>
                <a:r>
                  <a:rPr lang="en-US" sz="1496" spc="-52" dirty="0" smtClean="0">
                    <a:solidFill>
                      <a:srgbClr val="505050"/>
                    </a:solidFill>
                  </a:rPr>
                  <a:t>VMware or Physical</a:t>
                </a:r>
                <a:endParaRPr lang="en-US" sz="1496" spc="-52" baseline="-25000" dirty="0">
                  <a:solidFill>
                    <a:srgbClr val="505050"/>
                  </a:solidFill>
                </a:endParaRPr>
              </a:p>
            </p:txBody>
          </p:sp>
          <p:sp>
            <p:nvSpPr>
              <p:cNvPr id="181" name="TextBox 180"/>
              <p:cNvSpPr txBox="1"/>
              <p:nvPr/>
            </p:nvSpPr>
            <p:spPr>
              <a:xfrm>
                <a:off x="2080027" y="2014771"/>
                <a:ext cx="633121" cy="304692"/>
              </a:xfrm>
              <a:prstGeom prst="rect">
                <a:avLst/>
              </a:prstGeom>
              <a:noFill/>
            </p:spPr>
            <p:txBody>
              <a:bodyPr wrap="square" lIns="0" tIns="0" rIns="0" bIns="0" rtlCol="0">
                <a:spAutoFit/>
              </a:bodyPr>
              <a:lstStyle/>
              <a:p>
                <a:pPr algn="ctr" defTabSz="932581">
                  <a:lnSpc>
                    <a:spcPct val="90000"/>
                  </a:lnSpc>
                </a:pPr>
                <a:r>
                  <a:rPr lang="en-US" sz="1496" spc="-52" dirty="0">
                    <a:solidFill>
                      <a:srgbClr val="505050"/>
                    </a:solidFill>
                  </a:rPr>
                  <a:t>Microsoft</a:t>
                </a:r>
                <a:br>
                  <a:rPr lang="en-US" sz="1496" spc="-52" dirty="0">
                    <a:solidFill>
                      <a:srgbClr val="505050"/>
                    </a:solidFill>
                  </a:rPr>
                </a:br>
                <a:r>
                  <a:rPr lang="en-US" sz="1496" spc="-52" dirty="0">
                    <a:solidFill>
                      <a:srgbClr val="505050"/>
                    </a:solidFill>
                  </a:rPr>
                  <a:t>Azure</a:t>
                </a:r>
                <a:endParaRPr lang="en-US" sz="1496" spc="-52" baseline="-25000" dirty="0">
                  <a:solidFill>
                    <a:srgbClr val="505050"/>
                  </a:solidFill>
                </a:endParaRPr>
              </a:p>
            </p:txBody>
          </p:sp>
          <p:sp>
            <p:nvSpPr>
              <p:cNvPr id="182" name="TextBox 181"/>
              <p:cNvSpPr txBox="1"/>
              <p:nvPr/>
            </p:nvSpPr>
            <p:spPr>
              <a:xfrm>
                <a:off x="1097647" y="1642449"/>
                <a:ext cx="834790" cy="124669"/>
              </a:xfrm>
              <a:prstGeom prst="rect">
                <a:avLst/>
              </a:prstGeom>
              <a:noFill/>
            </p:spPr>
            <p:txBody>
              <a:bodyPr wrap="square" lIns="0" tIns="0" rIns="0" bIns="0" rtlCol="0">
                <a:spAutoFit/>
              </a:bodyPr>
              <a:lstStyle/>
              <a:p>
                <a:pPr algn="ctr" defTabSz="932581">
                  <a:lnSpc>
                    <a:spcPct val="90000"/>
                  </a:lnSpc>
                </a:pPr>
                <a:r>
                  <a:rPr lang="en-US" sz="1224" b="1" spc="-52" dirty="0">
                    <a:solidFill>
                      <a:srgbClr val="505050"/>
                    </a:solidFill>
                  </a:rPr>
                  <a:t>Replication</a:t>
                </a:r>
                <a:endParaRPr lang="en-US" sz="1224" b="1" spc="-52" baseline="-25000" dirty="0">
                  <a:solidFill>
                    <a:srgbClr val="505050"/>
                  </a:solidFill>
                </a:endParaRPr>
              </a:p>
            </p:txBody>
          </p:sp>
        </p:grpSp>
      </p:grpSp>
      <p:grpSp>
        <p:nvGrpSpPr>
          <p:cNvPr id="5" name="Group 4"/>
          <p:cNvGrpSpPr/>
          <p:nvPr/>
        </p:nvGrpSpPr>
        <p:grpSpPr>
          <a:xfrm>
            <a:off x="4468927" y="1707651"/>
            <a:ext cx="3388459" cy="2010278"/>
            <a:chOff x="3285626" y="1318260"/>
            <a:chExt cx="2491740" cy="1478280"/>
          </a:xfrm>
        </p:grpSpPr>
        <p:grpSp>
          <p:nvGrpSpPr>
            <p:cNvPr id="134" name="Group 133"/>
            <p:cNvGrpSpPr/>
            <p:nvPr/>
          </p:nvGrpSpPr>
          <p:grpSpPr>
            <a:xfrm>
              <a:off x="3285626" y="1318260"/>
              <a:ext cx="2491740" cy="1478280"/>
              <a:chOff x="3172551" y="1287780"/>
              <a:chExt cx="2491740" cy="1478280"/>
            </a:xfrm>
          </p:grpSpPr>
          <p:sp>
            <p:nvSpPr>
              <p:cNvPr id="133" name="Rounded Rectangle 132"/>
              <p:cNvSpPr/>
              <p:nvPr/>
            </p:nvSpPr>
            <p:spPr bwMode="auto">
              <a:xfrm>
                <a:off x="3172551" y="1287780"/>
                <a:ext cx="2491740" cy="1478280"/>
              </a:xfrm>
              <a:prstGeom prst="roundRect">
                <a:avLst>
                  <a:gd name="adj" fmla="val 709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3237005" y="1355800"/>
                <a:ext cx="2349741" cy="1302839"/>
                <a:chOff x="3340968" y="1355800"/>
                <a:chExt cx="2349741" cy="1302839"/>
              </a:xfrm>
            </p:grpSpPr>
            <p:grpSp>
              <p:nvGrpSpPr>
                <p:cNvPr id="79" name="Group 78"/>
                <p:cNvGrpSpPr/>
                <p:nvPr/>
              </p:nvGrpSpPr>
              <p:grpSpPr>
                <a:xfrm>
                  <a:off x="3340968" y="1355800"/>
                  <a:ext cx="2349741" cy="1302839"/>
                  <a:chOff x="379048" y="1355800"/>
                  <a:chExt cx="2349741" cy="1302839"/>
                </a:xfrm>
              </p:grpSpPr>
              <p:sp>
                <p:nvSpPr>
                  <p:cNvPr id="80" name="Freeform 207"/>
                  <p:cNvSpPr>
                    <a:spLocks noEditPoints="1"/>
                  </p:cNvSpPr>
                  <p:nvPr/>
                </p:nvSpPr>
                <p:spPr bwMode="gray">
                  <a:xfrm>
                    <a:off x="379048" y="158272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603" tIns="0" rIns="0" bIns="214499" numCol="1" anchor="b" anchorCtr="0" compatLnSpc="1">
                    <a:prstTxWarp prst="textNoShape">
                      <a:avLst/>
                    </a:prstTxWarp>
                  </a:bodyPr>
                  <a:lstStyle/>
                  <a:p>
                    <a:pPr defTabSz="932562"/>
                    <a:endParaRPr lang="en-US" sz="1428" dirty="0">
                      <a:solidFill>
                        <a:srgbClr val="EFEFEF"/>
                      </a:solidFill>
                    </a:endParaRPr>
                  </a:p>
                </p:txBody>
              </p:sp>
              <p:sp>
                <p:nvSpPr>
                  <p:cNvPr id="81" name="Freeform 207"/>
                  <p:cNvSpPr>
                    <a:spLocks noEditPoints="1"/>
                  </p:cNvSpPr>
                  <p:nvPr/>
                </p:nvSpPr>
                <p:spPr bwMode="gray">
                  <a:xfrm>
                    <a:off x="2074144" y="1583285"/>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603" tIns="0" rIns="0" bIns="214499" numCol="1" anchor="b" anchorCtr="0" compatLnSpc="1">
                    <a:prstTxWarp prst="textNoShape">
                      <a:avLst/>
                    </a:prstTxWarp>
                  </a:bodyPr>
                  <a:lstStyle/>
                  <a:p>
                    <a:pPr defTabSz="932562"/>
                    <a:endParaRPr lang="en-US" sz="1428" dirty="0">
                      <a:solidFill>
                        <a:srgbClr val="EFEFEF"/>
                      </a:solidFill>
                    </a:endParaRPr>
                  </a:p>
                </p:txBody>
              </p:sp>
              <p:pic>
                <p:nvPicPr>
                  <p:cNvPr id="82"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519376"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638725"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190672"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310021"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7" name="Group 86"/>
                  <p:cNvGrpSpPr/>
                  <p:nvPr/>
                </p:nvGrpSpPr>
                <p:grpSpPr>
                  <a:xfrm>
                    <a:off x="706369" y="2353946"/>
                    <a:ext cx="1657715" cy="304693"/>
                    <a:chOff x="4828977" y="4374497"/>
                    <a:chExt cx="1657715" cy="304693"/>
                  </a:xfrm>
                </p:grpSpPr>
                <p:sp>
                  <p:nvSpPr>
                    <p:cNvPr id="91" name="TextBox 90"/>
                    <p:cNvSpPr txBox="1"/>
                    <p:nvPr/>
                  </p:nvSpPr>
                  <p:spPr>
                    <a:xfrm>
                      <a:off x="5145538" y="4374497"/>
                      <a:ext cx="1341154" cy="304693"/>
                    </a:xfrm>
                    <a:prstGeom prst="rect">
                      <a:avLst/>
                    </a:prstGeom>
                    <a:noFill/>
                  </p:spPr>
                  <p:txBody>
                    <a:bodyPr wrap="square" lIns="0" tIns="0" rIns="0" bIns="0" rtlCol="0">
                      <a:spAutoFit/>
                    </a:bodyPr>
                    <a:lstStyle/>
                    <a:p>
                      <a:pPr defTabSz="932581">
                        <a:lnSpc>
                          <a:spcPct val="90000"/>
                        </a:lnSpc>
                      </a:pPr>
                      <a:r>
                        <a:rPr lang="en-US" sz="1496" spc="-52" dirty="0">
                          <a:solidFill>
                            <a:srgbClr val="505050"/>
                          </a:solidFill>
                        </a:rPr>
                        <a:t>Hyper-V to Hyper-V</a:t>
                      </a:r>
                      <a:r>
                        <a:rPr lang="en-US" sz="1496" b="1" spc="-52" dirty="0">
                          <a:solidFill>
                            <a:srgbClr val="505050"/>
                          </a:solidFill>
                        </a:rPr>
                        <a:t/>
                      </a:r>
                      <a:br>
                        <a:rPr lang="en-US" sz="1496" b="1" spc="-52" dirty="0">
                          <a:solidFill>
                            <a:srgbClr val="505050"/>
                          </a:solidFill>
                        </a:rPr>
                      </a:br>
                      <a:r>
                        <a:rPr lang="en-US" sz="1496" spc="-52" dirty="0">
                          <a:solidFill>
                            <a:srgbClr val="505050"/>
                          </a:solidFill>
                        </a:rPr>
                        <a:t>(on-premises)</a:t>
                      </a:r>
                      <a:endParaRPr lang="en-US" sz="1496" spc="-52" baseline="-25000" dirty="0">
                        <a:solidFill>
                          <a:srgbClr val="505050"/>
                        </a:solidFill>
                      </a:endParaRPr>
                    </a:p>
                  </p:txBody>
                </p:sp>
                <p:sp>
                  <p:nvSpPr>
                    <p:cNvPr id="92" name="Oval 91"/>
                    <p:cNvSpPr/>
                    <p:nvPr/>
                  </p:nvSpPr>
                  <p:spPr bwMode="auto">
                    <a:xfrm>
                      <a:off x="4828977" y="4385463"/>
                      <a:ext cx="262466" cy="26246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r>
                        <a:rPr lang="en-US" sz="1904" b="1" dirty="0">
                          <a:gradFill>
                            <a:gsLst>
                              <a:gs pos="0">
                                <a:srgbClr val="FFFFFF"/>
                              </a:gs>
                              <a:gs pos="100000">
                                <a:srgbClr val="FFFFFF"/>
                              </a:gs>
                            </a:gsLst>
                            <a:lin ang="5400000" scaled="0"/>
                          </a:gradFill>
                          <a:ea typeface="Segoe UI" pitchFamily="34" charset="0"/>
                          <a:cs typeface="Segoe UI" pitchFamily="34" charset="0"/>
                        </a:rPr>
                        <a:t>2</a:t>
                      </a: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sp>
                <p:nvSpPr>
                  <p:cNvPr id="88" name="TextBox 87"/>
                  <p:cNvSpPr txBox="1"/>
                  <p:nvPr/>
                </p:nvSpPr>
                <p:spPr>
                  <a:xfrm>
                    <a:off x="389809" y="2120543"/>
                    <a:ext cx="633121" cy="152347"/>
                  </a:xfrm>
                  <a:prstGeom prst="rect">
                    <a:avLst/>
                  </a:prstGeom>
                  <a:noFill/>
                </p:spPr>
                <p:txBody>
                  <a:bodyPr wrap="square" lIns="0" tIns="0" rIns="0" bIns="0" rtlCol="0">
                    <a:spAutoFit/>
                  </a:bodyPr>
                  <a:lstStyle/>
                  <a:p>
                    <a:pPr algn="ctr" defTabSz="932581">
                      <a:lnSpc>
                        <a:spcPct val="90000"/>
                      </a:lnSpc>
                    </a:pPr>
                    <a:r>
                      <a:rPr lang="en-US" sz="1496" spc="-52" dirty="0">
                        <a:solidFill>
                          <a:srgbClr val="505050"/>
                        </a:solidFill>
                      </a:rPr>
                      <a:t>Hyper-V</a:t>
                    </a:r>
                    <a:endParaRPr lang="en-US" sz="1496" spc="-52" baseline="-25000" dirty="0">
                      <a:solidFill>
                        <a:srgbClr val="505050"/>
                      </a:solidFill>
                    </a:endParaRPr>
                  </a:p>
                </p:txBody>
              </p:sp>
              <p:sp>
                <p:nvSpPr>
                  <p:cNvPr id="89" name="TextBox 88"/>
                  <p:cNvSpPr txBox="1"/>
                  <p:nvPr/>
                </p:nvSpPr>
                <p:spPr>
                  <a:xfrm>
                    <a:off x="2084905" y="2123059"/>
                    <a:ext cx="633121" cy="152347"/>
                  </a:xfrm>
                  <a:prstGeom prst="rect">
                    <a:avLst/>
                  </a:prstGeom>
                  <a:noFill/>
                </p:spPr>
                <p:txBody>
                  <a:bodyPr wrap="square" lIns="0" tIns="0" rIns="0" bIns="0" rtlCol="0">
                    <a:spAutoFit/>
                  </a:bodyPr>
                  <a:lstStyle/>
                  <a:p>
                    <a:pPr algn="ctr" defTabSz="932581">
                      <a:lnSpc>
                        <a:spcPct val="90000"/>
                      </a:lnSpc>
                    </a:pPr>
                    <a:r>
                      <a:rPr lang="en-US" sz="1496" spc="-52" dirty="0">
                        <a:solidFill>
                          <a:srgbClr val="505050"/>
                        </a:solidFill>
                      </a:rPr>
                      <a:t>Hyper-V</a:t>
                    </a:r>
                    <a:endParaRPr lang="en-US" sz="1496" spc="-52" baseline="-25000" dirty="0">
                      <a:solidFill>
                        <a:srgbClr val="505050"/>
                      </a:solidFill>
                    </a:endParaRPr>
                  </a:p>
                </p:txBody>
              </p:sp>
            </p:grpSp>
            <p:pic>
              <p:nvPicPr>
                <p:cNvPr id="95" name="Hyper-V logo"/>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11517" y="1463052"/>
                  <a:ext cx="266746" cy="193997"/>
                </a:xfrm>
                <a:prstGeom prst="rect">
                  <a:avLst/>
                </a:prstGeom>
                <a:noFill/>
                <a:ln>
                  <a:noFill/>
                </a:ln>
              </p:spPr>
            </p:pic>
            <p:pic>
              <p:nvPicPr>
                <p:cNvPr id="97" name="Hyper-V logo"/>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867385" y="1471322"/>
                  <a:ext cx="266746" cy="193997"/>
                </a:xfrm>
                <a:prstGeom prst="rect">
                  <a:avLst/>
                </a:prstGeom>
                <a:noFill/>
                <a:ln>
                  <a:noFill/>
                </a:ln>
              </p:spPr>
            </p:pic>
            <p:sp>
              <p:nvSpPr>
                <p:cNvPr id="98" name="Left-Right Arrow 97"/>
                <p:cNvSpPr/>
                <p:nvPr/>
              </p:nvSpPr>
              <p:spPr bwMode="auto">
                <a:xfrm>
                  <a:off x="4191612" y="1521923"/>
                  <a:ext cx="661222" cy="146304"/>
                </a:xfrm>
                <a:prstGeom prst="leftRightArrow">
                  <a:avLst>
                    <a:gd name="adj1" fmla="val 54971"/>
                    <a:gd name="adj2" fmla="val 5021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ctr" anchorCtr="0" forceAA="0" compatLnSpc="1">
                  <a:prstTxWarp prst="textNoShape">
                    <a:avLst/>
                  </a:prstTxWarp>
                  <a:noAutofit/>
                </a:bodyPr>
                <a:lstStyle/>
                <a:p>
                  <a:pPr algn="ctr" defTabSz="950784" fontAlgn="base">
                    <a:lnSpc>
                      <a:spcPct val="90000"/>
                    </a:lnSpc>
                    <a:spcBef>
                      <a:spcPct val="0"/>
                    </a:spcBef>
                    <a:spcAft>
                      <a:spcPct val="0"/>
                    </a:spcAft>
                  </a:pPr>
                  <a:endParaRPr lang="en-US" sz="1020" dirty="0">
                    <a:gradFill>
                      <a:gsLst>
                        <a:gs pos="0">
                          <a:srgbClr val="FFFFFF"/>
                        </a:gs>
                        <a:gs pos="100000">
                          <a:srgbClr val="FFFFFF"/>
                        </a:gs>
                      </a:gsLst>
                      <a:lin ang="5400000" scaled="0"/>
                    </a:gradFill>
                    <a:ea typeface="Segoe UI" pitchFamily="34" charset="0"/>
                    <a:cs typeface="Segoe UI" pitchFamily="34" charset="0"/>
                  </a:endParaRPr>
                </a:p>
              </p:txBody>
            </p:sp>
            <p:sp>
              <p:nvSpPr>
                <p:cNvPr id="99" name="TextBox 98"/>
                <p:cNvSpPr txBox="1"/>
                <p:nvPr/>
              </p:nvSpPr>
              <p:spPr>
                <a:xfrm>
                  <a:off x="4100978" y="1404816"/>
                  <a:ext cx="834790" cy="124669"/>
                </a:xfrm>
                <a:prstGeom prst="rect">
                  <a:avLst/>
                </a:prstGeom>
                <a:noFill/>
              </p:spPr>
              <p:txBody>
                <a:bodyPr wrap="square" lIns="0" tIns="0" rIns="0" bIns="0" rtlCol="0">
                  <a:spAutoFit/>
                </a:bodyPr>
                <a:lstStyle/>
                <a:p>
                  <a:pPr algn="ctr" defTabSz="932581">
                    <a:lnSpc>
                      <a:spcPct val="90000"/>
                    </a:lnSpc>
                  </a:pPr>
                  <a:r>
                    <a:rPr lang="en-US" sz="1224" b="1" spc="-52" dirty="0">
                      <a:solidFill>
                        <a:srgbClr val="505050"/>
                      </a:solidFill>
                    </a:rPr>
                    <a:t>Replication</a:t>
                  </a:r>
                  <a:endParaRPr lang="en-US" sz="1224" b="1" spc="-52" baseline="-25000" dirty="0">
                    <a:solidFill>
                      <a:srgbClr val="505050"/>
                    </a:solidFill>
                  </a:endParaRPr>
                </a:p>
              </p:txBody>
            </p:sp>
          </p:grpSp>
        </p:grpSp>
        <p:sp>
          <p:nvSpPr>
            <p:cNvPr id="90" name="TextBox 89"/>
            <p:cNvSpPr txBox="1"/>
            <p:nvPr/>
          </p:nvSpPr>
          <p:spPr>
            <a:xfrm>
              <a:off x="4027130" y="1766003"/>
              <a:ext cx="268512" cy="124669"/>
            </a:xfrm>
            <a:prstGeom prst="rect">
              <a:avLst/>
            </a:prstGeom>
            <a:noFill/>
          </p:spPr>
          <p:txBody>
            <a:bodyPr wrap="square" lIns="0" tIns="0" rIns="0" bIns="0" rtlCol="0">
              <a:spAutoFit/>
            </a:bodyPr>
            <a:lstStyle/>
            <a:p>
              <a:pPr algn="ctr" defTabSz="932581">
                <a:lnSpc>
                  <a:spcPct val="90000"/>
                </a:lnSpc>
              </a:pPr>
              <a:r>
                <a:rPr lang="en-US" sz="1224" b="1" spc="-52" dirty="0">
                  <a:solidFill>
                    <a:srgbClr val="505050"/>
                  </a:solidFill>
                </a:rPr>
                <a:t>SAN</a:t>
              </a:r>
              <a:endParaRPr lang="en-US" sz="1224" b="1" spc="-52" baseline="-25000" dirty="0">
                <a:solidFill>
                  <a:srgbClr val="505050"/>
                </a:solidFill>
              </a:endParaRPr>
            </a:p>
          </p:txBody>
        </p:sp>
        <p:sp>
          <p:nvSpPr>
            <p:cNvPr id="93" name="TextBox 92"/>
            <p:cNvSpPr txBox="1"/>
            <p:nvPr/>
          </p:nvSpPr>
          <p:spPr>
            <a:xfrm>
              <a:off x="4726959" y="1767295"/>
              <a:ext cx="268512" cy="124669"/>
            </a:xfrm>
            <a:prstGeom prst="rect">
              <a:avLst/>
            </a:prstGeom>
            <a:noFill/>
          </p:spPr>
          <p:txBody>
            <a:bodyPr wrap="square" lIns="0" tIns="0" rIns="0" bIns="0" rtlCol="0">
              <a:spAutoFit/>
            </a:bodyPr>
            <a:lstStyle/>
            <a:p>
              <a:pPr algn="ctr" defTabSz="932581">
                <a:lnSpc>
                  <a:spcPct val="90000"/>
                </a:lnSpc>
              </a:pPr>
              <a:r>
                <a:rPr lang="en-US" sz="1224" b="1" spc="-52" dirty="0">
                  <a:solidFill>
                    <a:srgbClr val="505050"/>
                  </a:solidFill>
                </a:rPr>
                <a:t>SAN</a:t>
              </a:r>
              <a:endParaRPr lang="en-US" sz="1224" b="1" spc="-52" baseline="-25000" dirty="0">
                <a:solidFill>
                  <a:srgbClr val="505050"/>
                </a:solidFill>
              </a:endParaRPr>
            </a:p>
          </p:txBody>
        </p:sp>
      </p:grpSp>
      <p:sp>
        <p:nvSpPr>
          <p:cNvPr id="100" name="Title 1"/>
          <p:cNvSpPr txBox="1">
            <a:spLocks/>
          </p:cNvSpPr>
          <p:nvPr/>
        </p:nvSpPr>
        <p:spPr>
          <a:xfrm>
            <a:off x="149612" y="6143148"/>
            <a:ext cx="12003784" cy="739294"/>
          </a:xfrm>
          <a:prstGeom prst="rect">
            <a:avLst/>
          </a:prstGeom>
        </p:spPr>
        <p:txBody>
          <a:bodyPr vert="horz" wrap="square" lIns="198955" tIns="124347" rIns="198955" bIns="124347" rtlCol="0" anchor="ctr">
            <a:noAutofit/>
          </a:bodyPr>
          <a:lstStyle>
            <a:lvl1pPr algn="l" defTabSz="685870" rtl="0" eaLnBrk="1" latinLnBrk="0" hangingPunct="1">
              <a:lnSpc>
                <a:spcPts val="4632"/>
              </a:lnSpc>
              <a:spcBef>
                <a:spcPct val="0"/>
              </a:spcBef>
              <a:buNone/>
              <a:defRPr lang="en-US" sz="4265" b="0" kern="1200" cap="none" spc="-75" baseline="0">
                <a:ln w="3175">
                  <a:noFill/>
                </a:ln>
                <a:solidFill>
                  <a:schemeClr val="accent2"/>
                </a:solidFill>
                <a:effectLst/>
                <a:latin typeface="+mj-lt"/>
                <a:ea typeface="+mn-ea"/>
                <a:cs typeface="Segoe UI" pitchFamily="34" charset="0"/>
              </a:defRPr>
            </a:lvl1pPr>
          </a:lstStyle>
          <a:p>
            <a:pPr algn="ctr">
              <a:lnSpc>
                <a:spcPct val="100000"/>
              </a:lnSpc>
            </a:pPr>
            <a:r>
              <a:rPr sz="1836" dirty="0" smtClean="0">
                <a:gradFill>
                  <a:gsLst>
                    <a:gs pos="0">
                      <a:srgbClr val="505050"/>
                    </a:gs>
                    <a:gs pos="100000">
                      <a:srgbClr val="505050"/>
                    </a:gs>
                  </a:gsLst>
                  <a:lin ang="5400000" scaled="1"/>
                </a:gradFill>
                <a:latin typeface="Segoe UI"/>
              </a:rPr>
              <a:t>Protect </a:t>
            </a:r>
            <a:r>
              <a:rPr sz="1836" dirty="0">
                <a:gradFill>
                  <a:gsLst>
                    <a:gs pos="0">
                      <a:srgbClr val="505050"/>
                    </a:gs>
                    <a:gs pos="100000">
                      <a:srgbClr val="505050"/>
                    </a:gs>
                  </a:gsLst>
                  <a:lin ang="5400000" scaled="1"/>
                </a:gradFill>
                <a:latin typeface="Segoe UI"/>
              </a:rPr>
              <a:t>your applications to your own second site, a </a:t>
            </a:r>
            <a:r>
              <a:rPr sz="1836" dirty="0" err="1">
                <a:gradFill>
                  <a:gsLst>
                    <a:gs pos="0">
                      <a:srgbClr val="505050"/>
                    </a:gs>
                    <a:gs pos="100000">
                      <a:srgbClr val="505050"/>
                    </a:gs>
                  </a:gsLst>
                  <a:lin ang="5400000" scaled="1"/>
                </a:gradFill>
                <a:latin typeface="Segoe UI"/>
              </a:rPr>
              <a:t>hoster’s</a:t>
            </a:r>
            <a:r>
              <a:rPr sz="1836" dirty="0">
                <a:gradFill>
                  <a:gsLst>
                    <a:gs pos="0">
                      <a:srgbClr val="505050"/>
                    </a:gs>
                    <a:gs pos="100000">
                      <a:srgbClr val="505050"/>
                    </a:gs>
                  </a:gsLst>
                  <a:lin ang="5400000" scaled="1"/>
                </a:gradFill>
                <a:latin typeface="Segoe UI"/>
              </a:rPr>
              <a:t> site, </a:t>
            </a:r>
            <a:r>
              <a:rPr sz="1836" dirty="0" smtClean="0">
                <a:gradFill>
                  <a:gsLst>
                    <a:gs pos="0">
                      <a:srgbClr val="505050"/>
                    </a:gs>
                    <a:gs pos="100000">
                      <a:srgbClr val="505050"/>
                    </a:gs>
                  </a:gsLst>
                  <a:lin ang="5400000" scaled="1"/>
                </a:gradFill>
                <a:latin typeface="Segoe UI"/>
              </a:rPr>
              <a:t>or </a:t>
            </a:r>
            <a:r>
              <a:rPr sz="1836" dirty="0">
                <a:gradFill>
                  <a:gsLst>
                    <a:gs pos="0">
                      <a:srgbClr val="505050"/>
                    </a:gs>
                    <a:gs pos="100000">
                      <a:srgbClr val="505050"/>
                    </a:gs>
                  </a:gsLst>
                  <a:lin ang="5400000" scaled="1"/>
                </a:gradFill>
                <a:latin typeface="Segoe UI"/>
              </a:rPr>
              <a:t>Microsoft Azure as your disaster recovery </a:t>
            </a:r>
            <a:r>
              <a:rPr sz="1836" dirty="0" smtClean="0">
                <a:gradFill>
                  <a:gsLst>
                    <a:gs pos="0">
                      <a:srgbClr val="505050"/>
                    </a:gs>
                    <a:gs pos="100000">
                      <a:srgbClr val="505050"/>
                    </a:gs>
                  </a:gsLst>
                  <a:lin ang="5400000" scaled="1"/>
                </a:gradFill>
                <a:latin typeface="Segoe UI"/>
              </a:rPr>
              <a:t>site.</a:t>
            </a:r>
            <a:endParaRPr sz="1836" dirty="0">
              <a:gradFill>
                <a:gsLst>
                  <a:gs pos="0">
                    <a:srgbClr val="505050"/>
                  </a:gs>
                  <a:gs pos="100000">
                    <a:srgbClr val="505050"/>
                  </a:gs>
                </a:gsLst>
                <a:lin ang="5400000" scaled="1"/>
              </a:gradFill>
              <a:latin typeface="Segoe UI"/>
            </a:endParaRPr>
          </a:p>
        </p:txBody>
      </p:sp>
      <p:cxnSp>
        <p:nvCxnSpPr>
          <p:cNvPr id="101" name="Straight Connector 100"/>
          <p:cNvCxnSpPr/>
          <p:nvPr/>
        </p:nvCxnSpPr>
        <p:spPr>
          <a:xfrm>
            <a:off x="264150" y="6143148"/>
            <a:ext cx="11889246"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4" name="Group 93"/>
          <p:cNvGrpSpPr/>
          <p:nvPr/>
        </p:nvGrpSpPr>
        <p:grpSpPr>
          <a:xfrm>
            <a:off x="8041210" y="3892814"/>
            <a:ext cx="3388459" cy="2010278"/>
            <a:chOff x="6200229" y="1287780"/>
            <a:chExt cx="2491740" cy="1478280"/>
          </a:xfrm>
        </p:grpSpPr>
        <p:sp>
          <p:nvSpPr>
            <p:cNvPr id="96" name="Rounded Rectangle 95"/>
            <p:cNvSpPr/>
            <p:nvPr/>
          </p:nvSpPr>
          <p:spPr bwMode="auto">
            <a:xfrm>
              <a:off x="6200229" y="1287780"/>
              <a:ext cx="2491740" cy="1478280"/>
            </a:xfrm>
            <a:prstGeom prst="roundRect">
              <a:avLst>
                <a:gd name="adj" fmla="val 709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28"/>
            <p:cNvSpPr>
              <a:spLocks noChangeAspect="1"/>
            </p:cNvSpPr>
            <p:nvPr/>
          </p:nvSpPr>
          <p:spPr bwMode="black">
            <a:xfrm>
              <a:off x="7904424" y="1582722"/>
              <a:ext cx="740621" cy="40162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85000"/>
              </a:schemeClr>
            </a:solidFill>
            <a:extLst/>
          </p:spPr>
          <p:txBody>
            <a:bodyPr vert="horz" wrap="square" lIns="89629" tIns="44815" rIns="89629" bIns="44815" numCol="1" anchor="b" anchorCtr="1" compatLnSpc="1">
              <a:prstTxWarp prst="textNoShape">
                <a:avLst/>
              </a:prstTxWarp>
            </a:bodyPr>
            <a:lstStyle/>
            <a:p>
              <a:pPr defTabSz="914073">
                <a:defRPr/>
              </a:pPr>
              <a:endParaRPr lang="en-US" sz="1765" kern="0" dirty="0">
                <a:solidFill>
                  <a:srgbClr val="FFFFFF"/>
                </a:solidFill>
              </a:endParaRPr>
            </a:p>
          </p:txBody>
        </p:sp>
        <p:grpSp>
          <p:nvGrpSpPr>
            <p:cNvPr id="103" name="Group 102"/>
            <p:cNvGrpSpPr/>
            <p:nvPr/>
          </p:nvGrpSpPr>
          <p:grpSpPr>
            <a:xfrm>
              <a:off x="6454548" y="1470851"/>
              <a:ext cx="2190497" cy="1156527"/>
              <a:chOff x="561589" y="1470851"/>
              <a:chExt cx="2190497" cy="1156527"/>
            </a:xfrm>
          </p:grpSpPr>
          <p:pic>
            <p:nvPicPr>
              <p:cNvPr id="107"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111109" y="1473163"/>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381775" y="147085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 name="Left-Right Arrow 108"/>
              <p:cNvSpPr/>
              <p:nvPr/>
            </p:nvSpPr>
            <p:spPr bwMode="auto">
              <a:xfrm>
                <a:off x="1056718" y="1767099"/>
                <a:ext cx="938068" cy="141966"/>
              </a:xfrm>
              <a:prstGeom prst="leftRightArrow">
                <a:avLst>
                  <a:gd name="adj1" fmla="val 54971"/>
                  <a:gd name="adj2" fmla="val 5021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ctr" anchorCtr="0" forceAA="0" compatLnSpc="1">
                <a:prstTxWarp prst="textNoShape">
                  <a:avLst/>
                </a:prstTxWarp>
                <a:noAutofit/>
              </a:bodyPr>
              <a:lstStyle/>
              <a:p>
                <a:pPr algn="ctr" defTabSz="950784" fontAlgn="base">
                  <a:lnSpc>
                    <a:spcPct val="90000"/>
                  </a:lnSpc>
                  <a:spcBef>
                    <a:spcPct val="0"/>
                  </a:spcBef>
                  <a:spcAft>
                    <a:spcPct val="0"/>
                  </a:spcAft>
                </a:pPr>
                <a:endParaRPr lang="en-US" sz="102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0" name="Group 109"/>
              <p:cNvGrpSpPr/>
              <p:nvPr/>
            </p:nvGrpSpPr>
            <p:grpSpPr>
              <a:xfrm>
                <a:off x="561589" y="2364912"/>
                <a:ext cx="2190497" cy="262466"/>
                <a:chOff x="4684197" y="4385463"/>
                <a:chExt cx="2190497" cy="262466"/>
              </a:xfrm>
            </p:grpSpPr>
            <p:sp>
              <p:nvSpPr>
                <p:cNvPr id="114" name="TextBox 113"/>
                <p:cNvSpPr txBox="1"/>
                <p:nvPr/>
              </p:nvSpPr>
              <p:spPr>
                <a:xfrm>
                  <a:off x="5164157" y="4434265"/>
                  <a:ext cx="1710537" cy="152347"/>
                </a:xfrm>
                <a:prstGeom prst="rect">
                  <a:avLst/>
                </a:prstGeom>
                <a:noFill/>
              </p:spPr>
              <p:txBody>
                <a:bodyPr wrap="square" lIns="0" tIns="0" rIns="0" bIns="0" rtlCol="0">
                  <a:spAutoFit/>
                </a:bodyPr>
                <a:lstStyle/>
                <a:p>
                  <a:pPr defTabSz="932581">
                    <a:lnSpc>
                      <a:spcPct val="90000"/>
                    </a:lnSpc>
                  </a:pPr>
                  <a:r>
                    <a:rPr lang="en-US" sz="1496" spc="-52" dirty="0" smtClean="0">
                      <a:solidFill>
                        <a:srgbClr val="505050"/>
                      </a:solidFill>
                    </a:rPr>
                    <a:t>Azure to Azure</a:t>
                  </a:r>
                  <a:endParaRPr lang="en-US" sz="1496" spc="-52" baseline="-25000" dirty="0">
                    <a:solidFill>
                      <a:srgbClr val="505050"/>
                    </a:solidFill>
                  </a:endParaRPr>
                </a:p>
              </p:txBody>
            </p:sp>
            <p:sp>
              <p:nvSpPr>
                <p:cNvPr id="115" name="Oval 114"/>
                <p:cNvSpPr/>
                <p:nvPr/>
              </p:nvSpPr>
              <p:spPr bwMode="auto">
                <a:xfrm>
                  <a:off x="4684197" y="4385463"/>
                  <a:ext cx="262466" cy="26246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r>
                    <a:rPr lang="en-US" sz="1904" b="1" dirty="0">
                      <a:gradFill>
                        <a:gsLst>
                          <a:gs pos="0">
                            <a:srgbClr val="FFFFFF"/>
                          </a:gs>
                          <a:gs pos="100000">
                            <a:srgbClr val="FFFFFF"/>
                          </a:gs>
                        </a:gsLst>
                        <a:lin ang="5400000" scaled="0"/>
                      </a:gradFill>
                      <a:ea typeface="Segoe UI" pitchFamily="34" charset="0"/>
                      <a:cs typeface="Segoe UI" pitchFamily="34" charset="0"/>
                    </a:rPr>
                    <a:t>6</a:t>
                  </a: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sp>
            <p:nvSpPr>
              <p:cNvPr id="112" name="TextBox 111"/>
              <p:cNvSpPr txBox="1"/>
              <p:nvPr/>
            </p:nvSpPr>
            <p:spPr>
              <a:xfrm>
                <a:off x="2080027" y="2014771"/>
                <a:ext cx="633121" cy="304692"/>
              </a:xfrm>
              <a:prstGeom prst="rect">
                <a:avLst/>
              </a:prstGeom>
              <a:noFill/>
            </p:spPr>
            <p:txBody>
              <a:bodyPr wrap="square" lIns="0" tIns="0" rIns="0" bIns="0" rtlCol="0">
                <a:spAutoFit/>
              </a:bodyPr>
              <a:lstStyle/>
              <a:p>
                <a:pPr algn="ctr" defTabSz="932581">
                  <a:lnSpc>
                    <a:spcPct val="90000"/>
                  </a:lnSpc>
                </a:pPr>
                <a:r>
                  <a:rPr lang="en-US" sz="1496" spc="-52" dirty="0">
                    <a:solidFill>
                      <a:srgbClr val="505050"/>
                    </a:solidFill>
                  </a:rPr>
                  <a:t>Microsoft</a:t>
                </a:r>
                <a:br>
                  <a:rPr lang="en-US" sz="1496" spc="-52" dirty="0">
                    <a:solidFill>
                      <a:srgbClr val="505050"/>
                    </a:solidFill>
                  </a:rPr>
                </a:br>
                <a:r>
                  <a:rPr lang="en-US" sz="1496" spc="-52" dirty="0">
                    <a:solidFill>
                      <a:srgbClr val="505050"/>
                    </a:solidFill>
                  </a:rPr>
                  <a:t>Azure</a:t>
                </a:r>
                <a:endParaRPr lang="en-US" sz="1496" spc="-52" baseline="-25000" dirty="0">
                  <a:solidFill>
                    <a:srgbClr val="505050"/>
                  </a:solidFill>
                </a:endParaRPr>
              </a:p>
            </p:txBody>
          </p:sp>
          <p:sp>
            <p:nvSpPr>
              <p:cNvPr id="113" name="TextBox 112"/>
              <p:cNvSpPr txBox="1"/>
              <p:nvPr/>
            </p:nvSpPr>
            <p:spPr>
              <a:xfrm>
                <a:off x="1097647" y="1642449"/>
                <a:ext cx="834790" cy="124669"/>
              </a:xfrm>
              <a:prstGeom prst="rect">
                <a:avLst/>
              </a:prstGeom>
              <a:noFill/>
            </p:spPr>
            <p:txBody>
              <a:bodyPr wrap="square" lIns="0" tIns="0" rIns="0" bIns="0" rtlCol="0">
                <a:spAutoFit/>
              </a:bodyPr>
              <a:lstStyle/>
              <a:p>
                <a:pPr algn="ctr" defTabSz="932581">
                  <a:lnSpc>
                    <a:spcPct val="90000"/>
                  </a:lnSpc>
                </a:pPr>
                <a:r>
                  <a:rPr lang="en-US" sz="1224" b="1" spc="-52" dirty="0">
                    <a:solidFill>
                      <a:srgbClr val="505050"/>
                    </a:solidFill>
                  </a:rPr>
                  <a:t>Replication</a:t>
                </a:r>
                <a:endParaRPr lang="en-US" sz="1224" b="1" spc="-52" baseline="-25000" dirty="0">
                  <a:solidFill>
                    <a:srgbClr val="505050"/>
                  </a:solidFill>
                </a:endParaRPr>
              </a:p>
            </p:txBody>
          </p:sp>
        </p:grpSp>
      </p:grpSp>
      <p:sp>
        <p:nvSpPr>
          <p:cNvPr id="156" name="Freeform 128"/>
          <p:cNvSpPr>
            <a:spLocks noChangeAspect="1"/>
          </p:cNvSpPr>
          <p:nvPr/>
        </p:nvSpPr>
        <p:spPr bwMode="black">
          <a:xfrm>
            <a:off x="8053391" y="4319146"/>
            <a:ext cx="1007153" cy="54615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85000"/>
            </a:schemeClr>
          </a:solidFill>
          <a:extLst/>
        </p:spPr>
        <p:txBody>
          <a:bodyPr vert="horz" wrap="square" lIns="89629" tIns="44815" rIns="89629" bIns="44815" numCol="1" anchor="b" anchorCtr="1" compatLnSpc="1">
            <a:prstTxWarp prst="textNoShape">
              <a:avLst/>
            </a:prstTxWarp>
          </a:bodyPr>
          <a:lstStyle/>
          <a:p>
            <a:pPr defTabSz="914073">
              <a:defRPr/>
            </a:pPr>
            <a:endParaRPr lang="en-US" sz="1765" kern="0" dirty="0">
              <a:solidFill>
                <a:srgbClr val="FFFFFF"/>
              </a:solidFill>
            </a:endParaRPr>
          </a:p>
        </p:txBody>
      </p:sp>
      <p:pic>
        <p:nvPicPr>
          <p:cNvPr id="157"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8188894" y="4170159"/>
            <a:ext cx="388216" cy="64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8556967" y="4167015"/>
            <a:ext cx="388216" cy="64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 name="TextBox 158"/>
          <p:cNvSpPr txBox="1"/>
          <p:nvPr/>
        </p:nvSpPr>
        <p:spPr>
          <a:xfrm>
            <a:off x="8146627" y="4906679"/>
            <a:ext cx="860966" cy="414343"/>
          </a:xfrm>
          <a:prstGeom prst="rect">
            <a:avLst/>
          </a:prstGeom>
          <a:noFill/>
        </p:spPr>
        <p:txBody>
          <a:bodyPr wrap="square" lIns="0" tIns="0" rIns="0" bIns="0" rtlCol="0">
            <a:spAutoFit/>
          </a:bodyPr>
          <a:lstStyle/>
          <a:p>
            <a:pPr algn="ctr" defTabSz="932581">
              <a:lnSpc>
                <a:spcPct val="90000"/>
              </a:lnSpc>
            </a:pPr>
            <a:r>
              <a:rPr lang="en-US" sz="1496" spc="-52" dirty="0">
                <a:solidFill>
                  <a:srgbClr val="505050"/>
                </a:solidFill>
              </a:rPr>
              <a:t>Microsoft</a:t>
            </a:r>
            <a:br>
              <a:rPr lang="en-US" sz="1496" spc="-52" dirty="0">
                <a:solidFill>
                  <a:srgbClr val="505050"/>
                </a:solidFill>
              </a:rPr>
            </a:br>
            <a:r>
              <a:rPr lang="en-US" sz="1496" spc="-52" dirty="0">
                <a:solidFill>
                  <a:srgbClr val="505050"/>
                </a:solidFill>
              </a:rPr>
              <a:t>Azure</a:t>
            </a:r>
            <a:endParaRPr lang="en-US" sz="1496" spc="-52" baseline="-25000" dirty="0">
              <a:solidFill>
                <a:srgbClr val="505050"/>
              </a:solidFill>
            </a:endParaRPr>
          </a:p>
        </p:txBody>
      </p:sp>
    </p:spTree>
    <p:extLst>
      <p:ext uri="{BB962C8B-B14F-4D97-AF65-F5344CB8AC3E}">
        <p14:creationId xmlns:p14="http://schemas.microsoft.com/office/powerpoint/2010/main" val="2159333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6"/>
                                        </p:tgtEl>
                                        <p:attrNameLst>
                                          <p:attrName>style.visibility</p:attrName>
                                        </p:attrNameLst>
                                      </p:cBhvr>
                                      <p:to>
                                        <p:strVal val="visible"/>
                                      </p:to>
                                    </p:set>
                                    <p:animEffect transition="in" filter="fade">
                                      <p:cBhvr>
                                        <p:cTn id="15" dur="500"/>
                                        <p:tgtEl>
                                          <p:spTgt spid="13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7"/>
                                        </p:tgtEl>
                                        <p:attrNameLst>
                                          <p:attrName>style.visibility</p:attrName>
                                        </p:attrNameLst>
                                      </p:cBhvr>
                                      <p:to>
                                        <p:strVal val="visible"/>
                                      </p:to>
                                    </p:set>
                                    <p:animEffect transition="in" filter="fade">
                                      <p:cBhvr>
                                        <p:cTn id="19" dur="500"/>
                                        <p:tgtEl>
                                          <p:spTgt spid="13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69"/>
                                        </p:tgtEl>
                                        <p:attrNameLst>
                                          <p:attrName>style.visibility</p:attrName>
                                        </p:attrNameLst>
                                      </p:cBhvr>
                                      <p:to>
                                        <p:strVal val="visible"/>
                                      </p:to>
                                    </p:set>
                                    <p:animEffect transition="in" filter="fade">
                                      <p:cBhvr>
                                        <p:cTn id="23" dur="500"/>
                                        <p:tgtEl>
                                          <p:spTgt spid="16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4"/>
                                        </p:tgtEl>
                                        <p:attrNameLst>
                                          <p:attrName>style.visibility</p:attrName>
                                        </p:attrNameLst>
                                      </p:cBhvr>
                                      <p:to>
                                        <p:strVal val="visible"/>
                                      </p:to>
                                    </p:set>
                                    <p:animEffect transition="in" filter="fade">
                                      <p:cBhvr>
                                        <p:cTn id="27"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VIDEO</a:t>
            </a:r>
            <a:endParaRPr lang="en-US" dirty="0"/>
          </a:p>
        </p:txBody>
      </p:sp>
      <p:sp>
        <p:nvSpPr>
          <p:cNvPr id="6" name="Text Placeholder 5"/>
          <p:cNvSpPr>
            <a:spLocks noGrp="1"/>
          </p:cNvSpPr>
          <p:nvPr>
            <p:ph type="body" sz="quarter" idx="12"/>
          </p:nvPr>
        </p:nvSpPr>
        <p:spPr/>
        <p:txBody>
          <a:bodyPr/>
          <a:lstStyle/>
          <a:p>
            <a:r>
              <a:rPr lang="en-US" dirty="0" smtClean="0"/>
              <a:t>Azure </a:t>
            </a:r>
            <a:r>
              <a:rPr lang="en-US" dirty="0" smtClean="0"/>
              <a:t>Site Recovery</a:t>
            </a:r>
            <a:endParaRPr lang="en-US" dirty="0" smtClean="0"/>
          </a:p>
        </p:txBody>
      </p:sp>
      <p:pic>
        <p:nvPicPr>
          <p:cNvPr id="2" name="Picture 1"/>
          <p:cNvPicPr>
            <a:picLocks noChangeAspect="1"/>
          </p:cNvPicPr>
          <p:nvPr/>
        </p:nvPicPr>
        <p:blipFill>
          <a:blip r:embed="rId3"/>
          <a:stretch>
            <a:fillRect/>
          </a:stretch>
        </p:blipFill>
        <p:spPr>
          <a:xfrm>
            <a:off x="3074483" y="1209974"/>
            <a:ext cx="7256969" cy="2744491"/>
          </a:xfrm>
          <a:prstGeom prst="rect">
            <a:avLst/>
          </a:prstGeom>
        </p:spPr>
      </p:pic>
    </p:spTree>
    <p:extLst>
      <p:ext uri="{BB962C8B-B14F-4D97-AF65-F5344CB8AC3E}">
        <p14:creationId xmlns:p14="http://schemas.microsoft.com/office/powerpoint/2010/main" val="2464617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p:cNvSpPr>
          <p:nvPr/>
        </p:nvSpPr>
        <p:spPr>
          <a:xfrm>
            <a:off x="275481" y="295275"/>
            <a:ext cx="11887878" cy="917575"/>
          </a:xfrm>
          <a:prstGeom prst="rect">
            <a:avLst/>
          </a:prstGeom>
        </p:spPr>
        <p:txBody>
          <a:bodyPr vert="horz" wrap="square" lIns="186521" tIns="93260" rIns="186521" bIns="93260" rtlCol="0" anchor="t">
            <a:noAutofit/>
          </a:bodyPr>
          <a:lst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sz="4800" dirty="0" smtClean="0">
                <a:solidFill>
                  <a:schemeClr val="bg1">
                    <a:lumMod val="50000"/>
                  </a:schemeClr>
                </a:solidFill>
              </a:rPr>
              <a:t>Operations </a:t>
            </a:r>
            <a:r>
              <a:rPr sz="4800" dirty="0">
                <a:solidFill>
                  <a:schemeClr val="bg1">
                    <a:lumMod val="50000"/>
                  </a:schemeClr>
                </a:solidFill>
              </a:rPr>
              <a:t>Management </a:t>
            </a:r>
            <a:r>
              <a:rPr sz="4800" dirty="0" smtClean="0">
                <a:solidFill>
                  <a:schemeClr val="bg1">
                    <a:lumMod val="50000"/>
                  </a:schemeClr>
                </a:solidFill>
              </a:rPr>
              <a:t>Suite</a:t>
            </a:r>
            <a:endParaRPr sz="4800" dirty="0">
              <a:solidFill>
                <a:schemeClr val="bg1">
                  <a:lumMod val="50000"/>
                </a:schemeClr>
              </a:solidFill>
            </a:endParaRPr>
          </a:p>
        </p:txBody>
      </p:sp>
      <p:sp>
        <p:nvSpPr>
          <p:cNvPr id="14" name="Rectangle 13"/>
          <p:cNvSpPr/>
          <p:nvPr/>
        </p:nvSpPr>
        <p:spPr bwMode="auto">
          <a:xfrm>
            <a:off x="471489" y="2918678"/>
            <a:ext cx="3680335" cy="1354226"/>
          </a:xfrm>
          <a:prstGeom prst="rect">
            <a:avLst/>
          </a:prstGeom>
          <a:solidFill>
            <a:srgbClr val="FFFFFF">
              <a:lumMod val="95000"/>
            </a:srgbClr>
          </a:solidFill>
          <a:ln w="10795" cap="flat" cmpd="sng" algn="ctr">
            <a:noFill/>
            <a:prstDash val="solid"/>
            <a:headEnd type="none" w="med" len="med"/>
            <a:tailEnd type="none" w="med" len="med"/>
          </a:ln>
          <a:effectLst/>
        </p:spPr>
        <p:txBody>
          <a:bodyPr vert="horz" wrap="square" lIns="186521" tIns="139891" rIns="93260" bIns="93260" numCol="1" rtlCol="0" anchor="t" anchorCtr="0" compatLnSpc="1">
            <a:prstTxWarp prst="textNoShape">
              <a:avLst/>
            </a:prstTxWarp>
          </a:bodyPr>
          <a:lstStyle/>
          <a:p>
            <a:pPr defTabSz="932034">
              <a:spcBef>
                <a:spcPts val="2040"/>
              </a:spcBef>
              <a:defRPr/>
            </a:pPr>
            <a:r>
              <a:rPr lang="en-US" sz="1632" kern="0" dirty="0" smtClean="0">
                <a:solidFill>
                  <a:srgbClr val="00188F"/>
                </a:solidFill>
              </a:rPr>
              <a:t>A single portal for all your management tasks. No infrastructure to maintain.</a:t>
            </a:r>
            <a:endParaRPr lang="en-GB" sz="1632" kern="0" spc="-50" dirty="0" smtClean="0">
              <a:solidFill>
                <a:srgbClr val="00188F"/>
              </a:solidFill>
            </a:endParaRPr>
          </a:p>
        </p:txBody>
      </p:sp>
      <p:sp>
        <p:nvSpPr>
          <p:cNvPr id="15" name="Rectangle 14"/>
          <p:cNvSpPr/>
          <p:nvPr/>
        </p:nvSpPr>
        <p:spPr bwMode="auto">
          <a:xfrm>
            <a:off x="471489" y="1902189"/>
            <a:ext cx="3680335" cy="975273"/>
          </a:xfrm>
          <a:prstGeom prst="rect">
            <a:avLst/>
          </a:prstGeom>
          <a:solidFill>
            <a:srgbClr val="FFFFFF"/>
          </a:solidFill>
          <a:ln w="10795" cap="flat" cmpd="sng" algn="ctr">
            <a:noFill/>
            <a:prstDash val="solid"/>
            <a:headEnd type="none" w="med" len="med"/>
            <a:tailEnd type="none" w="med" len="med"/>
          </a:ln>
          <a:effectLst/>
        </p:spPr>
        <p:txBody>
          <a:bodyPr vert="horz" wrap="square" lIns="186521" tIns="93260" rIns="93260" bIns="93260" numCol="1" rtlCol="0" anchor="ctr" anchorCtr="0" compatLnSpc="1">
            <a:prstTxWarp prst="textNoShape">
              <a:avLst/>
            </a:prstTxWarp>
          </a:bodyPr>
          <a:lstStyle/>
          <a:p>
            <a:pPr defTabSz="932034">
              <a:spcBef>
                <a:spcPts val="2040"/>
              </a:spcBef>
              <a:defRPr/>
            </a:pPr>
            <a:r>
              <a:rPr lang="en-US" sz="2448" kern="0" dirty="0" smtClean="0">
                <a:solidFill>
                  <a:srgbClr val="00188F"/>
                </a:solidFill>
                <a:latin typeface="Segoe UI Light"/>
              </a:rPr>
              <a:t>It’s simple</a:t>
            </a:r>
          </a:p>
        </p:txBody>
      </p:sp>
      <p:sp>
        <p:nvSpPr>
          <p:cNvPr id="16" name="Rectangle 15"/>
          <p:cNvSpPr/>
          <p:nvPr/>
        </p:nvSpPr>
        <p:spPr bwMode="auto">
          <a:xfrm>
            <a:off x="4363160" y="2918678"/>
            <a:ext cx="3680335" cy="1354226"/>
          </a:xfrm>
          <a:prstGeom prst="rect">
            <a:avLst/>
          </a:prstGeom>
          <a:solidFill>
            <a:srgbClr val="FFFFFF">
              <a:lumMod val="95000"/>
            </a:srgbClr>
          </a:solidFill>
          <a:ln w="10795" cap="flat" cmpd="sng" algn="ctr">
            <a:noFill/>
            <a:prstDash val="solid"/>
            <a:headEnd type="none" w="med" len="med"/>
            <a:tailEnd type="none" w="med" len="med"/>
          </a:ln>
          <a:effectLst/>
        </p:spPr>
        <p:txBody>
          <a:bodyPr vert="horz" wrap="square" lIns="186521" tIns="139891" rIns="93260" bIns="93260" numCol="1" rtlCol="0" anchor="t" anchorCtr="0" compatLnSpc="1">
            <a:prstTxWarp prst="textNoShape">
              <a:avLst/>
            </a:prstTxWarp>
          </a:bodyPr>
          <a:lstStyle/>
          <a:p>
            <a:pPr defTabSz="932034">
              <a:spcBef>
                <a:spcPts val="2040"/>
              </a:spcBef>
              <a:defRPr/>
            </a:pPr>
            <a:r>
              <a:rPr lang="en-US" sz="1632" kern="0" dirty="0" smtClean="0">
                <a:solidFill>
                  <a:srgbClr val="00188F"/>
                </a:solidFill>
              </a:rPr>
              <a:t>Onboard fast. No content to create. Connects to your on-premises datacenter.</a:t>
            </a:r>
          </a:p>
        </p:txBody>
      </p:sp>
      <p:sp>
        <p:nvSpPr>
          <p:cNvPr id="17" name="Rectangle 16"/>
          <p:cNvSpPr/>
          <p:nvPr/>
        </p:nvSpPr>
        <p:spPr bwMode="auto">
          <a:xfrm>
            <a:off x="4363160" y="1902189"/>
            <a:ext cx="3680335" cy="975273"/>
          </a:xfrm>
          <a:prstGeom prst="rect">
            <a:avLst/>
          </a:prstGeom>
          <a:solidFill>
            <a:srgbClr val="FFFFFF"/>
          </a:solidFill>
          <a:ln w="10795" cap="flat" cmpd="sng" algn="ctr">
            <a:noFill/>
            <a:prstDash val="solid"/>
            <a:headEnd type="none" w="med" len="med"/>
            <a:tailEnd type="none" w="med" len="med"/>
          </a:ln>
          <a:effectLst/>
        </p:spPr>
        <p:txBody>
          <a:bodyPr vert="horz" wrap="square" lIns="186521" tIns="93260" rIns="93260" bIns="93260" numCol="1" rtlCol="0" anchor="ctr" anchorCtr="0" compatLnSpc="1">
            <a:prstTxWarp prst="textNoShape">
              <a:avLst/>
            </a:prstTxWarp>
          </a:bodyPr>
          <a:lstStyle/>
          <a:p>
            <a:pPr defTabSz="932034">
              <a:spcBef>
                <a:spcPts val="2040"/>
              </a:spcBef>
              <a:defRPr/>
            </a:pPr>
            <a:r>
              <a:rPr lang="en-US" sz="2448" kern="0" dirty="0" smtClean="0">
                <a:solidFill>
                  <a:srgbClr val="00188F"/>
                </a:solidFill>
                <a:latin typeface="Segoe UI Light"/>
              </a:rPr>
              <a:t>Time to value</a:t>
            </a:r>
          </a:p>
        </p:txBody>
      </p:sp>
      <p:grpSp>
        <p:nvGrpSpPr>
          <p:cNvPr id="18" name="Group 17"/>
          <p:cNvGrpSpPr/>
          <p:nvPr/>
        </p:nvGrpSpPr>
        <p:grpSpPr>
          <a:xfrm>
            <a:off x="8242857" y="1902188"/>
            <a:ext cx="3680335" cy="2370716"/>
            <a:chOff x="8034540" y="1429791"/>
            <a:chExt cx="3608499" cy="2324442"/>
          </a:xfrm>
        </p:grpSpPr>
        <p:sp>
          <p:nvSpPr>
            <p:cNvPr id="19" name="Rectangle 18"/>
            <p:cNvSpPr/>
            <p:nvPr/>
          </p:nvSpPr>
          <p:spPr bwMode="auto">
            <a:xfrm>
              <a:off x="8034540" y="2426440"/>
              <a:ext cx="3608499" cy="1327793"/>
            </a:xfrm>
            <a:prstGeom prst="rect">
              <a:avLst/>
            </a:prstGeom>
            <a:solidFill>
              <a:srgbClr val="FFFFFF">
                <a:lumMod val="95000"/>
              </a:srgbClr>
            </a:solidFill>
            <a:ln w="10795" cap="flat" cmpd="sng" algn="ctr">
              <a:noFill/>
              <a:prstDash val="solid"/>
              <a:headEnd type="none" w="med" len="med"/>
              <a:tailEnd type="none" w="med" len="med"/>
            </a:ln>
            <a:effectLst/>
          </p:spPr>
          <p:txBody>
            <a:bodyPr vert="horz" wrap="square" lIns="186521" tIns="139891" rIns="93260" bIns="93260" numCol="1" rtlCol="0" anchor="t" anchorCtr="0" compatLnSpc="1">
              <a:prstTxWarp prst="textNoShape">
                <a:avLst/>
              </a:prstTxWarp>
            </a:bodyPr>
            <a:lstStyle/>
            <a:p>
              <a:pPr defTabSz="932034">
                <a:spcBef>
                  <a:spcPts val="2040"/>
                </a:spcBef>
                <a:defRPr/>
              </a:pPr>
              <a:r>
                <a:rPr lang="en-US" sz="1632" kern="0" dirty="0" smtClean="0">
                  <a:solidFill>
                    <a:srgbClr val="00188F"/>
                  </a:solidFill>
                </a:rPr>
                <a:t>Add new servers, or connect to your existing management tools within minutes.</a:t>
              </a:r>
            </a:p>
          </p:txBody>
        </p:sp>
        <p:sp>
          <p:nvSpPr>
            <p:cNvPr id="20" name="Rectangle 19"/>
            <p:cNvSpPr/>
            <p:nvPr/>
          </p:nvSpPr>
          <p:spPr bwMode="auto">
            <a:xfrm>
              <a:off x="8034540" y="1429791"/>
              <a:ext cx="3608499" cy="956237"/>
            </a:xfrm>
            <a:prstGeom prst="rect">
              <a:avLst/>
            </a:prstGeom>
            <a:solidFill>
              <a:srgbClr val="FFFFFF"/>
            </a:solidFill>
            <a:ln w="10795" cap="flat" cmpd="sng" algn="ctr">
              <a:noFill/>
              <a:prstDash val="solid"/>
              <a:headEnd type="none" w="med" len="med"/>
              <a:tailEnd type="none" w="med" len="med"/>
            </a:ln>
            <a:effectLst/>
          </p:spPr>
          <p:txBody>
            <a:bodyPr vert="horz" wrap="square" lIns="186521" tIns="93260" rIns="93260" bIns="93260" numCol="1" rtlCol="0" anchor="ctr" anchorCtr="0" compatLnSpc="1">
              <a:prstTxWarp prst="textNoShape">
                <a:avLst/>
              </a:prstTxWarp>
            </a:bodyPr>
            <a:lstStyle/>
            <a:p>
              <a:pPr defTabSz="932034">
                <a:spcBef>
                  <a:spcPts val="2040"/>
                </a:spcBef>
                <a:defRPr/>
              </a:pPr>
              <a:r>
                <a:rPr lang="en-US" sz="2448" kern="0" dirty="0" smtClean="0">
                  <a:solidFill>
                    <a:srgbClr val="00188F"/>
                  </a:solidFill>
                  <a:latin typeface="Segoe UI Light"/>
                </a:rPr>
                <a:t>Easy to integrate</a:t>
              </a:r>
            </a:p>
          </p:txBody>
        </p:sp>
      </p:grpSp>
      <p:sp>
        <p:nvSpPr>
          <p:cNvPr id="21" name="Rectangle 20"/>
          <p:cNvSpPr/>
          <p:nvPr/>
        </p:nvSpPr>
        <p:spPr bwMode="auto">
          <a:xfrm>
            <a:off x="2534715" y="5330609"/>
            <a:ext cx="3680335" cy="1354226"/>
          </a:xfrm>
          <a:prstGeom prst="rect">
            <a:avLst/>
          </a:prstGeom>
          <a:solidFill>
            <a:srgbClr val="FFFFFF">
              <a:lumMod val="95000"/>
            </a:srgbClr>
          </a:solidFill>
          <a:ln w="10795" cap="flat" cmpd="sng" algn="ctr">
            <a:noFill/>
            <a:prstDash val="solid"/>
            <a:headEnd type="none" w="med" len="med"/>
            <a:tailEnd type="none" w="med" len="med"/>
          </a:ln>
          <a:effectLst/>
        </p:spPr>
        <p:txBody>
          <a:bodyPr vert="horz" wrap="square" lIns="186521" tIns="139891" rIns="93260" bIns="93260" numCol="1" rtlCol="0" anchor="t" anchorCtr="0" compatLnSpc="1">
            <a:prstTxWarp prst="textNoShape">
              <a:avLst/>
            </a:prstTxWarp>
          </a:bodyPr>
          <a:lstStyle/>
          <a:p>
            <a:pPr defTabSz="932034">
              <a:spcBef>
                <a:spcPts val="2040"/>
              </a:spcBef>
              <a:defRPr/>
            </a:pPr>
            <a:r>
              <a:rPr lang="en-US" sz="1632" kern="0" dirty="0" smtClean="0">
                <a:solidFill>
                  <a:srgbClr val="00188F"/>
                </a:solidFill>
              </a:rPr>
              <a:t>Manage workloads across Windows and Linux, hybrid and public clouds, Azure and AWS.</a:t>
            </a:r>
          </a:p>
        </p:txBody>
      </p:sp>
      <p:sp>
        <p:nvSpPr>
          <p:cNvPr id="22" name="Rectangle 21"/>
          <p:cNvSpPr/>
          <p:nvPr/>
        </p:nvSpPr>
        <p:spPr bwMode="auto">
          <a:xfrm>
            <a:off x="2534715" y="4314120"/>
            <a:ext cx="3680335" cy="975273"/>
          </a:xfrm>
          <a:prstGeom prst="rect">
            <a:avLst/>
          </a:prstGeom>
          <a:solidFill>
            <a:srgbClr val="FFFFFF"/>
          </a:solidFill>
          <a:ln w="10795" cap="flat" cmpd="sng" algn="ctr">
            <a:noFill/>
            <a:prstDash val="solid"/>
            <a:headEnd type="none" w="med" len="med"/>
            <a:tailEnd type="none" w="med" len="med"/>
          </a:ln>
          <a:effectLst/>
        </p:spPr>
        <p:txBody>
          <a:bodyPr vert="horz" wrap="square" lIns="186521" tIns="93260" rIns="93260" bIns="93260" numCol="1" rtlCol="0" anchor="ctr" anchorCtr="0" compatLnSpc="1">
            <a:prstTxWarp prst="textNoShape">
              <a:avLst/>
            </a:prstTxWarp>
          </a:bodyPr>
          <a:lstStyle/>
          <a:p>
            <a:pPr defTabSz="932034">
              <a:spcBef>
                <a:spcPts val="2040"/>
              </a:spcBef>
              <a:defRPr/>
            </a:pPr>
            <a:r>
              <a:rPr lang="en-US" sz="2448" kern="0" dirty="0" smtClean="0">
                <a:solidFill>
                  <a:srgbClr val="00188F"/>
                </a:solidFill>
                <a:latin typeface="Segoe UI Light"/>
              </a:rPr>
              <a:t>Hybrid and open</a:t>
            </a:r>
          </a:p>
        </p:txBody>
      </p:sp>
      <p:sp>
        <p:nvSpPr>
          <p:cNvPr id="23" name="Rectangle 22"/>
          <p:cNvSpPr/>
          <p:nvPr/>
        </p:nvSpPr>
        <p:spPr bwMode="auto">
          <a:xfrm>
            <a:off x="6604132" y="5330609"/>
            <a:ext cx="3680335" cy="1354226"/>
          </a:xfrm>
          <a:prstGeom prst="rect">
            <a:avLst/>
          </a:prstGeom>
          <a:solidFill>
            <a:srgbClr val="FFFFFF">
              <a:lumMod val="95000"/>
            </a:srgbClr>
          </a:solidFill>
          <a:ln w="10795" cap="flat" cmpd="sng" algn="ctr">
            <a:noFill/>
            <a:prstDash val="solid"/>
            <a:headEnd type="none" w="med" len="med"/>
            <a:tailEnd type="none" w="med" len="med"/>
          </a:ln>
          <a:effectLst/>
        </p:spPr>
        <p:txBody>
          <a:bodyPr vert="horz" wrap="square" lIns="186521" tIns="139891" rIns="93260" bIns="93260" numCol="1" rtlCol="0" anchor="t" anchorCtr="0" compatLnSpc="1">
            <a:prstTxWarp prst="textNoShape">
              <a:avLst/>
            </a:prstTxWarp>
          </a:bodyPr>
          <a:lstStyle/>
          <a:p>
            <a:pPr defTabSz="932034">
              <a:spcBef>
                <a:spcPts val="2040"/>
              </a:spcBef>
              <a:defRPr/>
            </a:pPr>
            <a:r>
              <a:rPr lang="en-US" sz="1632" kern="0" dirty="0" smtClean="0">
                <a:solidFill>
                  <a:srgbClr val="00188F"/>
                </a:solidFill>
              </a:rPr>
              <a:t>Complements your System Center investment to unleash new management scenarios.</a:t>
            </a:r>
          </a:p>
        </p:txBody>
      </p:sp>
      <p:sp>
        <p:nvSpPr>
          <p:cNvPr id="24" name="Rectangle 23"/>
          <p:cNvSpPr/>
          <p:nvPr/>
        </p:nvSpPr>
        <p:spPr bwMode="auto">
          <a:xfrm>
            <a:off x="6604132" y="4314120"/>
            <a:ext cx="3680335" cy="975273"/>
          </a:xfrm>
          <a:prstGeom prst="rect">
            <a:avLst/>
          </a:prstGeom>
          <a:solidFill>
            <a:srgbClr val="FFFFFF"/>
          </a:solidFill>
          <a:ln w="10795" cap="flat" cmpd="sng" algn="ctr">
            <a:noFill/>
            <a:prstDash val="solid"/>
            <a:headEnd type="none" w="med" len="med"/>
            <a:tailEnd type="none" w="med" len="med"/>
          </a:ln>
          <a:effectLst/>
        </p:spPr>
        <p:txBody>
          <a:bodyPr vert="horz" wrap="square" lIns="186521" tIns="93260" rIns="93260" bIns="93260" numCol="1" rtlCol="0" anchor="ctr" anchorCtr="0" compatLnSpc="1">
            <a:prstTxWarp prst="textNoShape">
              <a:avLst/>
            </a:prstTxWarp>
          </a:bodyPr>
          <a:lstStyle/>
          <a:p>
            <a:pPr defTabSz="932034">
              <a:spcBef>
                <a:spcPts val="2040"/>
              </a:spcBef>
              <a:defRPr/>
            </a:pPr>
            <a:r>
              <a:rPr lang="en-US" sz="2448" kern="0" dirty="0" smtClean="0">
                <a:solidFill>
                  <a:srgbClr val="00188F"/>
                </a:solidFill>
                <a:latin typeface="Segoe UI Light"/>
              </a:rPr>
              <a:t>Extend System Center</a:t>
            </a:r>
          </a:p>
        </p:txBody>
      </p:sp>
      <p:sp>
        <p:nvSpPr>
          <p:cNvPr id="3" name="TextBox 2"/>
          <p:cNvSpPr txBox="1"/>
          <p:nvPr/>
        </p:nvSpPr>
        <p:spPr>
          <a:xfrm>
            <a:off x="386861" y="984613"/>
            <a:ext cx="8959440"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rgbClr val="0072C6"/>
                </a:solidFill>
                <a:latin typeface="+mj-lt"/>
              </a:rPr>
              <a:t>Your business continuity in one pane of glass</a:t>
            </a:r>
          </a:p>
        </p:txBody>
      </p:sp>
    </p:spTree>
    <p:extLst>
      <p:ext uri="{BB962C8B-B14F-4D97-AF65-F5344CB8AC3E}">
        <p14:creationId xmlns:p14="http://schemas.microsoft.com/office/powerpoint/2010/main" val="4184695742"/>
      </p:ext>
    </p:extLst>
  </p:cSld>
  <p:clrMapOvr>
    <a:masterClrMapping/>
  </p:clrMapOvr>
  <p:transition>
    <p:fade/>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530468" y="2183138"/>
            <a:ext cx="2716922" cy="796319"/>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93260" rIns="93260" bIns="93260" numCol="1" rtlCol="0" anchor="ctr" anchorCtr="0" compatLnSpc="1">
            <a:prstTxWarp prst="textNoShape">
              <a:avLst/>
            </a:prstTxWarp>
          </a:bodyPr>
          <a:lstStyle/>
          <a:p>
            <a:pPr algn="ctr" defTabSz="932034">
              <a:spcBef>
                <a:spcPts val="2040"/>
              </a:spcBef>
              <a:defRPr/>
            </a:pPr>
            <a:r>
              <a:rPr lang="en-US" sz="2000" b="1" dirty="0">
                <a:solidFill>
                  <a:srgbClr val="FFFFFF"/>
                </a:solidFill>
                <a:latin typeface="Segoe UI Light"/>
              </a:rPr>
              <a:t>Log analytics</a:t>
            </a:r>
          </a:p>
        </p:txBody>
      </p:sp>
      <p:sp>
        <p:nvSpPr>
          <p:cNvPr id="3" name="Rectangle 2"/>
          <p:cNvSpPr/>
          <p:nvPr/>
        </p:nvSpPr>
        <p:spPr bwMode="auto">
          <a:xfrm>
            <a:off x="6320715" y="2183137"/>
            <a:ext cx="2716922" cy="796319"/>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93260" rIns="93260" bIns="93260" numCol="1" rtlCol="0" anchor="ctr" anchorCtr="0" compatLnSpc="1">
            <a:prstTxWarp prst="textNoShape">
              <a:avLst/>
            </a:prstTxWarp>
          </a:bodyPr>
          <a:lstStyle/>
          <a:p>
            <a:pPr algn="ctr" defTabSz="932597">
              <a:spcBef>
                <a:spcPts val="2040"/>
              </a:spcBef>
              <a:defRPr/>
            </a:pPr>
            <a:r>
              <a:rPr lang="en-US" sz="2000" b="1" dirty="0" smtClean="0">
                <a:solidFill>
                  <a:srgbClr val="FFFFFF"/>
                </a:solidFill>
                <a:latin typeface="Segoe UI Light"/>
              </a:rPr>
              <a:t>IT Automation</a:t>
            </a:r>
            <a:endParaRPr lang="en-US" sz="2000" b="1" dirty="0">
              <a:solidFill>
                <a:srgbClr val="FFFFFF"/>
              </a:solidFill>
              <a:latin typeface="Segoe UI Light"/>
            </a:endParaRPr>
          </a:p>
        </p:txBody>
      </p:sp>
      <p:sp>
        <p:nvSpPr>
          <p:cNvPr id="4" name="Rectangle 3"/>
          <p:cNvSpPr/>
          <p:nvPr/>
        </p:nvSpPr>
        <p:spPr bwMode="auto">
          <a:xfrm>
            <a:off x="3415017" y="2183138"/>
            <a:ext cx="2716922" cy="796319"/>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93260" rIns="93260" bIns="93260" numCol="1" rtlCol="0" anchor="ctr" anchorCtr="0" compatLnSpc="1">
            <a:prstTxWarp prst="textNoShape">
              <a:avLst/>
            </a:prstTxWarp>
          </a:bodyPr>
          <a:lstStyle/>
          <a:p>
            <a:pPr algn="ctr" defTabSz="932597">
              <a:spcBef>
                <a:spcPts val="2040"/>
              </a:spcBef>
              <a:defRPr/>
            </a:pPr>
            <a:r>
              <a:rPr lang="en-US" sz="2000" b="1" dirty="0" smtClean="0">
                <a:solidFill>
                  <a:srgbClr val="FFFFFF"/>
                </a:solidFill>
                <a:latin typeface="Segoe UI Light"/>
              </a:rPr>
              <a:t>Backup &amp; Recovery</a:t>
            </a:r>
            <a:endParaRPr lang="en-US" sz="2000" b="1" dirty="0">
              <a:solidFill>
                <a:srgbClr val="FFFFFF"/>
              </a:solidFill>
              <a:latin typeface="Segoe UI Light"/>
            </a:endParaRPr>
          </a:p>
        </p:txBody>
      </p:sp>
      <p:sp>
        <p:nvSpPr>
          <p:cNvPr id="5" name="Rectangle 4"/>
          <p:cNvSpPr/>
          <p:nvPr/>
        </p:nvSpPr>
        <p:spPr bwMode="auto">
          <a:xfrm>
            <a:off x="9187471" y="2183138"/>
            <a:ext cx="2716922" cy="796319"/>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93260" rIns="93260" bIns="93260" numCol="1" rtlCol="0" anchor="ctr" anchorCtr="0" compatLnSpc="1">
            <a:prstTxWarp prst="textNoShape">
              <a:avLst/>
            </a:prstTxWarp>
          </a:bodyPr>
          <a:lstStyle/>
          <a:p>
            <a:pPr algn="ctr" defTabSz="932597">
              <a:spcBef>
                <a:spcPts val="2040"/>
              </a:spcBef>
              <a:defRPr/>
            </a:pPr>
            <a:r>
              <a:rPr lang="en-US" sz="2000" b="1" dirty="0" smtClean="0">
                <a:solidFill>
                  <a:srgbClr val="FFFFFF"/>
                </a:solidFill>
                <a:latin typeface="Segoe UI Light"/>
              </a:rPr>
              <a:t>Security &amp; Compliance</a:t>
            </a:r>
            <a:endParaRPr lang="en-US" sz="2000" b="1" dirty="0">
              <a:solidFill>
                <a:srgbClr val="FFFFFF"/>
              </a:solidFill>
              <a:latin typeface="Segoe UI Light"/>
            </a:endParaRPr>
          </a:p>
        </p:txBody>
      </p:sp>
      <p:sp>
        <p:nvSpPr>
          <p:cNvPr id="6" name="Rectangle 2"/>
          <p:cNvSpPr txBox="1">
            <a:spLocks/>
          </p:cNvSpPr>
          <p:nvPr/>
        </p:nvSpPr>
        <p:spPr>
          <a:xfrm>
            <a:off x="275481" y="295275"/>
            <a:ext cx="11887878" cy="917575"/>
          </a:xfrm>
          <a:prstGeom prst="rect">
            <a:avLst/>
          </a:prstGeom>
        </p:spPr>
        <p:txBody>
          <a:bodyPr vert="horz" wrap="square" lIns="186521" tIns="93260" rIns="186521" bIns="93260" rtlCol="0" anchor="t">
            <a:noAutofit/>
          </a:bodyPr>
          <a:lst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sz="4800" dirty="0">
                <a:solidFill>
                  <a:schemeClr val="bg1">
                    <a:lumMod val="50000"/>
                  </a:schemeClr>
                </a:solidFill>
              </a:rPr>
              <a:t>Operations Management Suite Capabilities</a:t>
            </a:r>
          </a:p>
        </p:txBody>
      </p:sp>
      <p:sp>
        <p:nvSpPr>
          <p:cNvPr id="20" name="Rectangle 19"/>
          <p:cNvSpPr/>
          <p:nvPr/>
        </p:nvSpPr>
        <p:spPr bwMode="auto">
          <a:xfrm>
            <a:off x="530468" y="3104097"/>
            <a:ext cx="2716922" cy="1352049"/>
          </a:xfrm>
          <a:prstGeom prst="rect">
            <a:avLst/>
          </a:prstGeom>
          <a:solidFill>
            <a:srgbClr val="EAEAEA"/>
          </a:solidFill>
          <a:ln>
            <a:no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186521" tIns="186521" rIns="0" bIns="146283" numCol="1" spcCol="0" rtlCol="0" fromWordArt="0" anchor="t" anchorCtr="0" forceAA="0" compatLnSpc="1">
            <a:prstTxWarp prst="textNoShape">
              <a:avLst/>
            </a:prstTxWarp>
            <a:noAutofit/>
          </a:bodyPr>
          <a:lstStyle/>
          <a:p>
            <a:pPr marL="285750" indent="-285750" defTabSz="932597">
              <a:buFont typeface="Arial" panose="020B0604020202020204" pitchFamily="34" charset="0"/>
              <a:buChar char="•"/>
              <a:defRPr/>
            </a:pPr>
            <a:r>
              <a:rPr lang="en-US" sz="1600" dirty="0">
                <a:solidFill>
                  <a:srgbClr val="00188F"/>
                </a:solidFill>
              </a:rPr>
              <a:t>Effortless </a:t>
            </a:r>
            <a:r>
              <a:rPr lang="en-US" sz="1600" dirty="0" smtClean="0">
                <a:solidFill>
                  <a:srgbClr val="00188F"/>
                </a:solidFill>
              </a:rPr>
              <a:t>log collection</a:t>
            </a:r>
            <a:endParaRPr lang="en-US" sz="1600" dirty="0">
              <a:solidFill>
                <a:srgbClr val="00188F"/>
              </a:solidFill>
            </a:endParaRPr>
          </a:p>
          <a:p>
            <a:pPr marL="285750" indent="-285750" defTabSz="932597">
              <a:buFont typeface="Arial" panose="020B0604020202020204" pitchFamily="34" charset="0"/>
              <a:buChar char="•"/>
              <a:defRPr/>
            </a:pPr>
            <a:r>
              <a:rPr lang="en-US" sz="1600" dirty="0">
                <a:solidFill>
                  <a:srgbClr val="00188F"/>
                </a:solidFill>
              </a:rPr>
              <a:t>Integrated </a:t>
            </a:r>
            <a:r>
              <a:rPr lang="en-US" sz="1600" dirty="0" smtClean="0">
                <a:solidFill>
                  <a:srgbClr val="00188F"/>
                </a:solidFill>
              </a:rPr>
              <a:t>fast </a:t>
            </a:r>
            <a:r>
              <a:rPr lang="en-US" sz="1600" dirty="0">
                <a:solidFill>
                  <a:srgbClr val="00188F"/>
                </a:solidFill>
              </a:rPr>
              <a:t>s</a:t>
            </a:r>
            <a:r>
              <a:rPr lang="en-US" sz="1600" dirty="0" smtClean="0">
                <a:solidFill>
                  <a:srgbClr val="00188F"/>
                </a:solidFill>
              </a:rPr>
              <a:t>earch and queries with custom dashboard</a:t>
            </a:r>
            <a:endParaRPr lang="en-US" sz="1600" dirty="0">
              <a:solidFill>
                <a:srgbClr val="00188F"/>
              </a:solidFill>
            </a:endParaRPr>
          </a:p>
        </p:txBody>
      </p:sp>
      <p:sp>
        <p:nvSpPr>
          <p:cNvPr id="21" name="Rectangle 20"/>
          <p:cNvSpPr/>
          <p:nvPr/>
        </p:nvSpPr>
        <p:spPr bwMode="auto">
          <a:xfrm>
            <a:off x="3430758" y="3104097"/>
            <a:ext cx="2716922" cy="1352049"/>
          </a:xfrm>
          <a:prstGeom prst="rect">
            <a:avLst/>
          </a:prstGeom>
          <a:solidFill>
            <a:srgbClr val="EAEAEA"/>
          </a:solidFill>
          <a:ln>
            <a:no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186521" tIns="186521" rIns="0" bIns="146283" numCol="1" spcCol="0" rtlCol="0" fromWordArt="0" anchor="t" anchorCtr="0" forceAA="0" compatLnSpc="1">
            <a:prstTxWarp prst="textNoShape">
              <a:avLst/>
            </a:prstTxWarp>
            <a:noAutofit/>
          </a:bodyPr>
          <a:lstStyle/>
          <a:p>
            <a:pPr marL="285750" indent="-285750" defTabSz="932597">
              <a:buFont typeface="Arial" panose="020B0604020202020204" pitchFamily="34" charset="0"/>
              <a:buChar char="•"/>
              <a:defRPr/>
            </a:pPr>
            <a:r>
              <a:rPr lang="en-US" sz="1600" dirty="0">
                <a:solidFill>
                  <a:srgbClr val="00188F"/>
                </a:solidFill>
              </a:rPr>
              <a:t>Integrated </a:t>
            </a:r>
            <a:r>
              <a:rPr lang="en-US" sz="1600" dirty="0" smtClean="0">
                <a:solidFill>
                  <a:srgbClr val="00188F"/>
                </a:solidFill>
              </a:rPr>
              <a:t>cloud backup</a:t>
            </a:r>
            <a:endParaRPr lang="en-US" sz="1600" dirty="0">
              <a:solidFill>
                <a:srgbClr val="00188F"/>
              </a:solidFill>
            </a:endParaRPr>
          </a:p>
          <a:p>
            <a:pPr marL="285750" indent="-285750" defTabSz="932597">
              <a:buFont typeface="Arial" panose="020B0604020202020204" pitchFamily="34" charset="0"/>
              <a:buChar char="•"/>
              <a:defRPr/>
            </a:pPr>
            <a:r>
              <a:rPr lang="en-US" sz="1600" dirty="0">
                <a:solidFill>
                  <a:srgbClr val="00188F"/>
                </a:solidFill>
              </a:rPr>
              <a:t>Seamless </a:t>
            </a:r>
            <a:r>
              <a:rPr lang="en-US" sz="1600" dirty="0" smtClean="0">
                <a:solidFill>
                  <a:srgbClr val="00188F"/>
                </a:solidFill>
              </a:rPr>
              <a:t>disaster recovery and workload migration</a:t>
            </a:r>
          </a:p>
        </p:txBody>
      </p:sp>
      <p:sp>
        <p:nvSpPr>
          <p:cNvPr id="22" name="Rectangle 21"/>
          <p:cNvSpPr/>
          <p:nvPr/>
        </p:nvSpPr>
        <p:spPr bwMode="auto">
          <a:xfrm>
            <a:off x="6320715" y="3104096"/>
            <a:ext cx="2716922" cy="1352049"/>
          </a:xfrm>
          <a:prstGeom prst="rect">
            <a:avLst/>
          </a:prstGeom>
          <a:solidFill>
            <a:srgbClr val="EAEAEA"/>
          </a:solidFill>
          <a:ln>
            <a:no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186521" tIns="186521" rIns="0" bIns="146283" numCol="1" spcCol="0" rtlCol="0" fromWordArt="0" anchor="t" anchorCtr="0" forceAA="0" compatLnSpc="1">
            <a:prstTxWarp prst="textNoShape">
              <a:avLst/>
            </a:prstTxWarp>
            <a:noAutofit/>
          </a:bodyPr>
          <a:lstStyle/>
          <a:p>
            <a:pPr marL="285750" indent="-285750" defTabSz="932597">
              <a:buFont typeface="Arial" panose="020B0604020202020204" pitchFamily="34" charset="0"/>
              <a:buChar char="•"/>
              <a:defRPr/>
            </a:pPr>
            <a:r>
              <a:rPr lang="en-US" sz="1600" dirty="0" smtClean="0">
                <a:solidFill>
                  <a:srgbClr val="00188F"/>
                </a:solidFill>
              </a:rPr>
              <a:t>Hybrid </a:t>
            </a:r>
            <a:r>
              <a:rPr lang="en-US" sz="1600" dirty="0">
                <a:solidFill>
                  <a:srgbClr val="00188F"/>
                </a:solidFill>
              </a:rPr>
              <a:t>runbook </a:t>
            </a:r>
            <a:r>
              <a:rPr lang="en-US" sz="1600" dirty="0" smtClean="0">
                <a:solidFill>
                  <a:srgbClr val="00188F"/>
                </a:solidFill>
              </a:rPr>
              <a:t>worker</a:t>
            </a:r>
          </a:p>
          <a:p>
            <a:pPr marL="285750" indent="-285750" defTabSz="932597">
              <a:buFont typeface="Arial" panose="020B0604020202020204" pitchFamily="34" charset="0"/>
              <a:buChar char="•"/>
              <a:defRPr/>
            </a:pPr>
            <a:r>
              <a:rPr lang="en-US" sz="1600" dirty="0">
                <a:solidFill>
                  <a:srgbClr val="00188F"/>
                </a:solidFill>
              </a:rPr>
              <a:t>Graphical workbook </a:t>
            </a:r>
            <a:r>
              <a:rPr lang="en-US" sz="1600" dirty="0" smtClean="0">
                <a:solidFill>
                  <a:srgbClr val="00188F"/>
                </a:solidFill>
              </a:rPr>
              <a:t>authoring and automation DSC</a:t>
            </a:r>
            <a:endParaRPr lang="en-US" sz="1600" dirty="0">
              <a:solidFill>
                <a:srgbClr val="00188F"/>
              </a:solidFill>
            </a:endParaRPr>
          </a:p>
          <a:p>
            <a:pPr marL="285750" indent="-285750" defTabSz="932597">
              <a:buFont typeface="Arial" panose="020B0604020202020204" pitchFamily="34" charset="0"/>
              <a:buChar char="•"/>
              <a:defRPr/>
            </a:pPr>
            <a:endParaRPr lang="en-US" sz="1600" dirty="0">
              <a:solidFill>
                <a:srgbClr val="00188F"/>
              </a:solidFill>
            </a:endParaRPr>
          </a:p>
        </p:txBody>
      </p:sp>
      <p:sp>
        <p:nvSpPr>
          <p:cNvPr id="23" name="Rectangle 22"/>
          <p:cNvSpPr/>
          <p:nvPr/>
        </p:nvSpPr>
        <p:spPr bwMode="auto">
          <a:xfrm>
            <a:off x="9221005" y="3104095"/>
            <a:ext cx="2716922" cy="1352049"/>
          </a:xfrm>
          <a:prstGeom prst="rect">
            <a:avLst/>
          </a:prstGeom>
          <a:solidFill>
            <a:srgbClr val="EAEAEA"/>
          </a:solidFill>
          <a:ln>
            <a:no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186521" tIns="186521" rIns="0" bIns="146283" numCol="1" spcCol="0" rtlCol="0" fromWordArt="0" anchor="t" anchorCtr="0" forceAA="0" compatLnSpc="1">
            <a:prstTxWarp prst="textNoShape">
              <a:avLst/>
            </a:prstTxWarp>
            <a:noAutofit/>
          </a:bodyPr>
          <a:lstStyle/>
          <a:p>
            <a:pPr marL="285750" indent="-285750" defTabSz="932597">
              <a:buFont typeface="Arial" panose="020B0604020202020204" pitchFamily="34" charset="0"/>
              <a:buChar char="•"/>
              <a:defRPr/>
            </a:pPr>
            <a:r>
              <a:rPr lang="en-US" sz="1600" dirty="0">
                <a:solidFill>
                  <a:srgbClr val="00188F"/>
                </a:solidFill>
              </a:rPr>
              <a:t>Malware assessment</a:t>
            </a:r>
          </a:p>
          <a:p>
            <a:pPr marL="285750" indent="-285750" defTabSz="932597">
              <a:buFont typeface="Arial" panose="020B0604020202020204" pitchFamily="34" charset="0"/>
              <a:buChar char="•"/>
              <a:defRPr/>
            </a:pPr>
            <a:r>
              <a:rPr lang="en-US" sz="1600" dirty="0">
                <a:solidFill>
                  <a:srgbClr val="00188F"/>
                </a:solidFill>
              </a:rPr>
              <a:t>Security </a:t>
            </a:r>
            <a:r>
              <a:rPr lang="en-US" sz="1600" dirty="0" smtClean="0">
                <a:solidFill>
                  <a:srgbClr val="00188F"/>
                </a:solidFill>
              </a:rPr>
              <a:t>posture and system </a:t>
            </a:r>
            <a:r>
              <a:rPr lang="en-US" sz="1600" dirty="0">
                <a:solidFill>
                  <a:srgbClr val="00188F"/>
                </a:solidFill>
              </a:rPr>
              <a:t>update assessment</a:t>
            </a:r>
          </a:p>
        </p:txBody>
      </p:sp>
      <p:grpSp>
        <p:nvGrpSpPr>
          <p:cNvPr id="30" name="Group 29"/>
          <p:cNvGrpSpPr/>
          <p:nvPr/>
        </p:nvGrpSpPr>
        <p:grpSpPr>
          <a:xfrm>
            <a:off x="1431729" y="1456862"/>
            <a:ext cx="914400" cy="914400"/>
            <a:chOff x="9778940" y="754062"/>
            <a:chExt cx="1239897" cy="1239897"/>
          </a:xfrm>
        </p:grpSpPr>
        <p:sp>
          <p:nvSpPr>
            <p:cNvPr id="31" name="Oval 30"/>
            <p:cNvSpPr/>
            <p:nvPr/>
          </p:nvSpPr>
          <p:spPr bwMode="auto">
            <a:xfrm>
              <a:off x="9778940" y="754062"/>
              <a:ext cx="1239897" cy="1239897"/>
            </a:xfrm>
            <a:prstGeom prst="ellipse">
              <a:avLst/>
            </a:prstGeom>
            <a:solidFill>
              <a:schemeClr val="bg1"/>
            </a:solidFill>
            <a:ln w="666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31"/>
            <p:cNvPicPr>
              <a:picLocks noChangeAspect="1"/>
            </p:cNvPicPr>
            <p:nvPr/>
          </p:nvPicPr>
          <p:blipFill>
            <a:blip r:embed="rId3">
              <a:duotone>
                <a:prstClr val="black"/>
                <a:schemeClr val="accent2">
                  <a:tint val="45000"/>
                  <a:satMod val="400000"/>
                </a:schemeClr>
              </a:duotone>
            </a:blip>
            <a:stretch>
              <a:fillRect/>
            </a:stretch>
          </p:blipFill>
          <p:spPr>
            <a:xfrm>
              <a:off x="9981833" y="1019323"/>
              <a:ext cx="930302" cy="663271"/>
            </a:xfrm>
            <a:prstGeom prst="rect">
              <a:avLst/>
            </a:prstGeom>
          </p:spPr>
        </p:pic>
      </p:grpSp>
      <p:grpSp>
        <p:nvGrpSpPr>
          <p:cNvPr id="33" name="Group 32"/>
          <p:cNvGrpSpPr/>
          <p:nvPr/>
        </p:nvGrpSpPr>
        <p:grpSpPr>
          <a:xfrm>
            <a:off x="4313237" y="1439862"/>
            <a:ext cx="914400" cy="914400"/>
            <a:chOff x="6877672" y="3721243"/>
            <a:chExt cx="1264939" cy="1264939"/>
          </a:xfrm>
        </p:grpSpPr>
        <p:sp>
          <p:nvSpPr>
            <p:cNvPr id="34" name="Oval 33"/>
            <p:cNvSpPr/>
            <p:nvPr/>
          </p:nvSpPr>
          <p:spPr bwMode="auto">
            <a:xfrm>
              <a:off x="6877672" y="3721243"/>
              <a:ext cx="1264939" cy="1264939"/>
            </a:xfrm>
            <a:prstGeom prst="ellipse">
              <a:avLst/>
            </a:prstGeom>
            <a:solidFill>
              <a:schemeClr val="bg1"/>
            </a:solidFill>
            <a:ln w="666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5" name="Group 4"/>
            <p:cNvGrpSpPr>
              <a:grpSpLocks noChangeAspect="1"/>
            </p:cNvGrpSpPr>
            <p:nvPr/>
          </p:nvGrpSpPr>
          <p:grpSpPr bwMode="auto">
            <a:xfrm>
              <a:off x="7278073" y="3972720"/>
              <a:ext cx="466340" cy="751209"/>
              <a:chOff x="1871" y="1394"/>
              <a:chExt cx="442" cy="712"/>
            </a:xfrm>
            <a:solidFill>
              <a:schemeClr val="tx2"/>
            </a:solidFill>
          </p:grpSpPr>
          <p:sp>
            <p:nvSpPr>
              <p:cNvPr id="36" name="Freeform 10"/>
              <p:cNvSpPr>
                <a:spLocks/>
              </p:cNvSpPr>
              <p:nvPr/>
            </p:nvSpPr>
            <p:spPr bwMode="auto">
              <a:xfrm>
                <a:off x="1871" y="1756"/>
                <a:ext cx="442" cy="350"/>
              </a:xfrm>
              <a:custGeom>
                <a:avLst/>
                <a:gdLst>
                  <a:gd name="T0" fmla="*/ 110 w 220"/>
                  <a:gd name="T1" fmla="*/ 39 h 148"/>
                  <a:gd name="T2" fmla="*/ 0 w 220"/>
                  <a:gd name="T3" fmla="*/ 0 h 148"/>
                  <a:gd name="T4" fmla="*/ 0 w 220"/>
                  <a:gd name="T5" fmla="*/ 108 h 148"/>
                  <a:gd name="T6" fmla="*/ 110 w 220"/>
                  <a:gd name="T7" fmla="*/ 148 h 148"/>
                  <a:gd name="T8" fmla="*/ 220 w 220"/>
                  <a:gd name="T9" fmla="*/ 108 h 148"/>
                  <a:gd name="T10" fmla="*/ 220 w 220"/>
                  <a:gd name="T11" fmla="*/ 0 h 148"/>
                  <a:gd name="T12" fmla="*/ 110 w 220"/>
                  <a:gd name="T13" fmla="*/ 39 h 148"/>
                </a:gdLst>
                <a:ahLst/>
                <a:cxnLst>
                  <a:cxn ang="0">
                    <a:pos x="T0" y="T1"/>
                  </a:cxn>
                  <a:cxn ang="0">
                    <a:pos x="T2" y="T3"/>
                  </a:cxn>
                  <a:cxn ang="0">
                    <a:pos x="T4" y="T5"/>
                  </a:cxn>
                  <a:cxn ang="0">
                    <a:pos x="T6" y="T7"/>
                  </a:cxn>
                  <a:cxn ang="0">
                    <a:pos x="T8" y="T9"/>
                  </a:cxn>
                  <a:cxn ang="0">
                    <a:pos x="T10" y="T11"/>
                  </a:cxn>
                  <a:cxn ang="0">
                    <a:pos x="T12" y="T13"/>
                  </a:cxn>
                </a:cxnLst>
                <a:rect l="0" t="0" r="r" b="b"/>
                <a:pathLst>
                  <a:path w="220" h="148">
                    <a:moveTo>
                      <a:pt x="110" y="39"/>
                    </a:moveTo>
                    <a:cubicBezTo>
                      <a:pt x="49" y="39"/>
                      <a:pt x="0" y="21"/>
                      <a:pt x="0" y="0"/>
                    </a:cubicBezTo>
                    <a:cubicBezTo>
                      <a:pt x="0" y="108"/>
                      <a:pt x="0" y="108"/>
                      <a:pt x="0" y="108"/>
                    </a:cubicBezTo>
                    <a:cubicBezTo>
                      <a:pt x="0" y="130"/>
                      <a:pt x="49" y="148"/>
                      <a:pt x="110" y="148"/>
                    </a:cubicBezTo>
                    <a:cubicBezTo>
                      <a:pt x="171" y="148"/>
                      <a:pt x="220" y="130"/>
                      <a:pt x="220" y="108"/>
                    </a:cubicBezTo>
                    <a:cubicBezTo>
                      <a:pt x="220" y="0"/>
                      <a:pt x="220" y="0"/>
                      <a:pt x="220" y="0"/>
                    </a:cubicBezTo>
                    <a:cubicBezTo>
                      <a:pt x="220" y="21"/>
                      <a:pt x="171" y="39"/>
                      <a:pt x="110" y="39"/>
                    </a:cubicBezTo>
                    <a:close/>
                  </a:path>
                </a:pathLst>
              </a:custGeom>
              <a:solidFill>
                <a:srgbClr val="5556A2"/>
              </a:solidFill>
              <a:ln w="9525">
                <a:noFill/>
                <a:round/>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endParaRPr>
              </a:p>
            </p:txBody>
          </p:sp>
          <p:sp>
            <p:nvSpPr>
              <p:cNvPr id="37" name="Freeform 11"/>
              <p:cNvSpPr>
                <a:spLocks noEditPoints="1"/>
              </p:cNvSpPr>
              <p:nvPr/>
            </p:nvSpPr>
            <p:spPr bwMode="auto">
              <a:xfrm>
                <a:off x="1871" y="1394"/>
                <a:ext cx="442" cy="423"/>
              </a:xfrm>
              <a:custGeom>
                <a:avLst/>
                <a:gdLst>
                  <a:gd name="T0" fmla="*/ 110 w 220"/>
                  <a:gd name="T1" fmla="*/ 0 h 179"/>
                  <a:gd name="T2" fmla="*/ 0 w 220"/>
                  <a:gd name="T3" fmla="*/ 39 h 179"/>
                  <a:gd name="T4" fmla="*/ 0 w 220"/>
                  <a:gd name="T5" fmla="*/ 139 h 179"/>
                  <a:gd name="T6" fmla="*/ 110 w 220"/>
                  <a:gd name="T7" fmla="*/ 179 h 179"/>
                  <a:gd name="T8" fmla="*/ 220 w 220"/>
                  <a:gd name="T9" fmla="*/ 139 h 179"/>
                  <a:gd name="T10" fmla="*/ 220 w 220"/>
                  <a:gd name="T11" fmla="*/ 39 h 179"/>
                  <a:gd name="T12" fmla="*/ 110 w 220"/>
                  <a:gd name="T13" fmla="*/ 0 h 179"/>
                  <a:gd name="T14" fmla="*/ 110 w 220"/>
                  <a:gd name="T15" fmla="*/ 67 h 179"/>
                  <a:gd name="T16" fmla="*/ 24 w 220"/>
                  <a:gd name="T17" fmla="*/ 40 h 179"/>
                  <a:gd name="T18" fmla="*/ 110 w 220"/>
                  <a:gd name="T19" fmla="*/ 12 h 179"/>
                  <a:gd name="T20" fmla="*/ 196 w 220"/>
                  <a:gd name="T21" fmla="*/ 40 h 179"/>
                  <a:gd name="T22" fmla="*/ 110 w 220"/>
                  <a:gd name="T23" fmla="*/ 67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79">
                    <a:moveTo>
                      <a:pt x="110" y="0"/>
                    </a:moveTo>
                    <a:cubicBezTo>
                      <a:pt x="49" y="0"/>
                      <a:pt x="0" y="17"/>
                      <a:pt x="0" y="39"/>
                    </a:cubicBezTo>
                    <a:cubicBezTo>
                      <a:pt x="0" y="139"/>
                      <a:pt x="0" y="139"/>
                      <a:pt x="0" y="139"/>
                    </a:cubicBezTo>
                    <a:cubicBezTo>
                      <a:pt x="0" y="161"/>
                      <a:pt x="49" y="179"/>
                      <a:pt x="110" y="179"/>
                    </a:cubicBezTo>
                    <a:cubicBezTo>
                      <a:pt x="171" y="179"/>
                      <a:pt x="220" y="161"/>
                      <a:pt x="220" y="139"/>
                    </a:cubicBezTo>
                    <a:cubicBezTo>
                      <a:pt x="220" y="39"/>
                      <a:pt x="220" y="39"/>
                      <a:pt x="220" y="39"/>
                    </a:cubicBezTo>
                    <a:cubicBezTo>
                      <a:pt x="220" y="17"/>
                      <a:pt x="171" y="0"/>
                      <a:pt x="110" y="0"/>
                    </a:cubicBezTo>
                    <a:close/>
                    <a:moveTo>
                      <a:pt x="110" y="67"/>
                    </a:moveTo>
                    <a:cubicBezTo>
                      <a:pt x="62" y="67"/>
                      <a:pt x="24" y="55"/>
                      <a:pt x="24" y="40"/>
                    </a:cubicBezTo>
                    <a:cubicBezTo>
                      <a:pt x="24" y="25"/>
                      <a:pt x="62" y="12"/>
                      <a:pt x="110" y="12"/>
                    </a:cubicBezTo>
                    <a:cubicBezTo>
                      <a:pt x="157" y="12"/>
                      <a:pt x="196" y="25"/>
                      <a:pt x="196" y="40"/>
                    </a:cubicBezTo>
                    <a:cubicBezTo>
                      <a:pt x="196" y="55"/>
                      <a:pt x="157" y="67"/>
                      <a:pt x="110" y="67"/>
                    </a:cubicBezTo>
                    <a:close/>
                  </a:path>
                </a:pathLst>
              </a:custGeom>
              <a:solidFill>
                <a:srgbClr val="5556A2"/>
              </a:solidFill>
              <a:ln w="9525">
                <a:noFill/>
                <a:round/>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endParaRPr>
              </a:p>
            </p:txBody>
          </p:sp>
        </p:grpSp>
      </p:grpSp>
      <p:grpSp>
        <p:nvGrpSpPr>
          <p:cNvPr id="38" name="Group 37"/>
          <p:cNvGrpSpPr/>
          <p:nvPr/>
        </p:nvGrpSpPr>
        <p:grpSpPr>
          <a:xfrm>
            <a:off x="7208837" y="1487067"/>
            <a:ext cx="914400" cy="914400"/>
            <a:chOff x="5892740" y="3864741"/>
            <a:chExt cx="1239897" cy="1239897"/>
          </a:xfrm>
        </p:grpSpPr>
        <p:sp>
          <p:nvSpPr>
            <p:cNvPr id="39" name="Oval 38"/>
            <p:cNvSpPr/>
            <p:nvPr/>
          </p:nvSpPr>
          <p:spPr bwMode="auto">
            <a:xfrm>
              <a:off x="5892740" y="3864741"/>
              <a:ext cx="1239897" cy="1239897"/>
            </a:xfrm>
            <a:prstGeom prst="ellipse">
              <a:avLst/>
            </a:prstGeom>
            <a:solidFill>
              <a:schemeClr val="bg1"/>
            </a:solidFill>
            <a:ln w="666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40" name="Picture 39"/>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040785" y="4129941"/>
              <a:ext cx="914400" cy="731520"/>
            </a:xfrm>
            <a:prstGeom prst="rect">
              <a:avLst/>
            </a:prstGeom>
          </p:spPr>
        </p:pic>
      </p:grpSp>
      <p:grpSp>
        <p:nvGrpSpPr>
          <p:cNvPr id="44" name="Group 43"/>
          <p:cNvGrpSpPr/>
          <p:nvPr/>
        </p:nvGrpSpPr>
        <p:grpSpPr>
          <a:xfrm>
            <a:off x="10088732" y="1468292"/>
            <a:ext cx="914400" cy="914400"/>
            <a:chOff x="8215355" y="3850485"/>
            <a:chExt cx="1239897" cy="1239897"/>
          </a:xfrm>
        </p:grpSpPr>
        <p:sp>
          <p:nvSpPr>
            <p:cNvPr id="45" name="Oval 44"/>
            <p:cNvSpPr/>
            <p:nvPr/>
          </p:nvSpPr>
          <p:spPr bwMode="auto">
            <a:xfrm>
              <a:off x="8215355" y="3850485"/>
              <a:ext cx="1239897" cy="1239897"/>
            </a:xfrm>
            <a:prstGeom prst="ellipse">
              <a:avLst/>
            </a:prstGeom>
            <a:solidFill>
              <a:schemeClr val="bg1"/>
            </a:solidFill>
            <a:ln w="666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504237" y="4133322"/>
              <a:ext cx="714375" cy="571500"/>
            </a:xfrm>
            <a:prstGeom prst="rect">
              <a:avLst/>
            </a:prstGeom>
          </p:spPr>
        </p:pic>
      </p:grpSp>
      <p:sp>
        <p:nvSpPr>
          <p:cNvPr id="47" name="Rectangle 46"/>
          <p:cNvSpPr/>
          <p:nvPr/>
        </p:nvSpPr>
        <p:spPr bwMode="auto">
          <a:xfrm>
            <a:off x="530468" y="5198077"/>
            <a:ext cx="2716922" cy="622057"/>
          </a:xfrm>
          <a:prstGeom prst="rect">
            <a:avLst/>
          </a:prstGeom>
          <a:solidFill>
            <a:srgbClr val="EAEAE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93260" rIns="93260" bIns="93260" numCol="1" rtlCol="0" anchor="ctr" anchorCtr="0" compatLnSpc="1">
            <a:prstTxWarp prst="textNoShape">
              <a:avLst/>
            </a:prstTxWarp>
          </a:bodyPr>
          <a:lstStyle/>
          <a:p>
            <a:pPr algn="ctr" defTabSz="932034">
              <a:spcBef>
                <a:spcPts val="2040"/>
              </a:spcBef>
              <a:defRPr/>
            </a:pPr>
            <a:r>
              <a:rPr lang="en-US" sz="2000" b="1" i="1" dirty="0" smtClean="0">
                <a:solidFill>
                  <a:srgbClr val="00188F"/>
                </a:solidFill>
                <a:latin typeface="Segoe UI Light"/>
              </a:rPr>
              <a:t>Spot problems fast</a:t>
            </a:r>
            <a:endParaRPr lang="en-US" sz="2000" b="1" i="1" dirty="0">
              <a:solidFill>
                <a:srgbClr val="00188F"/>
              </a:solidFill>
              <a:latin typeface="Segoe UI Light"/>
            </a:endParaRPr>
          </a:p>
        </p:txBody>
      </p:sp>
      <p:sp>
        <p:nvSpPr>
          <p:cNvPr id="48" name="Rectangle 47"/>
          <p:cNvSpPr/>
          <p:nvPr/>
        </p:nvSpPr>
        <p:spPr bwMode="auto">
          <a:xfrm>
            <a:off x="6320715" y="5198076"/>
            <a:ext cx="2716922" cy="622057"/>
          </a:xfrm>
          <a:prstGeom prst="rect">
            <a:avLst/>
          </a:prstGeom>
          <a:solidFill>
            <a:srgbClr val="EAEAE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93260" rIns="93260" bIns="93260" numCol="1" rtlCol="0" anchor="ctr" anchorCtr="0" compatLnSpc="1">
            <a:prstTxWarp prst="textNoShape">
              <a:avLst/>
            </a:prstTxWarp>
          </a:bodyPr>
          <a:lstStyle/>
          <a:p>
            <a:pPr algn="ctr" defTabSz="932597">
              <a:spcBef>
                <a:spcPts val="2040"/>
              </a:spcBef>
              <a:defRPr/>
            </a:pPr>
            <a:r>
              <a:rPr lang="en-US" sz="2000" b="1" i="1" dirty="0" smtClean="0">
                <a:solidFill>
                  <a:srgbClr val="00188F"/>
                </a:solidFill>
                <a:latin typeface="Segoe UI Light"/>
              </a:rPr>
              <a:t>Automate tasks quick</a:t>
            </a:r>
            <a:endParaRPr lang="en-US" sz="2000" b="1" i="1" dirty="0">
              <a:solidFill>
                <a:srgbClr val="00188F"/>
              </a:solidFill>
              <a:latin typeface="Segoe UI Light"/>
            </a:endParaRPr>
          </a:p>
        </p:txBody>
      </p:sp>
      <p:sp>
        <p:nvSpPr>
          <p:cNvPr id="49" name="Rectangle 48"/>
          <p:cNvSpPr/>
          <p:nvPr/>
        </p:nvSpPr>
        <p:spPr bwMode="auto">
          <a:xfrm>
            <a:off x="3415017" y="5198077"/>
            <a:ext cx="2716922" cy="622057"/>
          </a:xfrm>
          <a:prstGeom prst="rect">
            <a:avLst/>
          </a:prstGeom>
          <a:solidFill>
            <a:srgbClr val="EAEAE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93260" rIns="93260" bIns="93260" numCol="1" rtlCol="0" anchor="ctr" anchorCtr="0" compatLnSpc="1">
            <a:prstTxWarp prst="textNoShape">
              <a:avLst/>
            </a:prstTxWarp>
          </a:bodyPr>
          <a:lstStyle/>
          <a:p>
            <a:pPr algn="ctr" defTabSz="932597">
              <a:spcBef>
                <a:spcPts val="2040"/>
              </a:spcBef>
              <a:defRPr/>
            </a:pPr>
            <a:r>
              <a:rPr lang="en-US" sz="2000" b="1" i="1" dirty="0" smtClean="0">
                <a:solidFill>
                  <a:srgbClr val="00188F"/>
                </a:solidFill>
                <a:latin typeface="Segoe UI Light"/>
              </a:rPr>
              <a:t>Protect data easily</a:t>
            </a:r>
            <a:endParaRPr lang="en-US" sz="2000" b="1" i="1" dirty="0">
              <a:solidFill>
                <a:srgbClr val="00188F"/>
              </a:solidFill>
              <a:latin typeface="Segoe UI Light"/>
            </a:endParaRPr>
          </a:p>
        </p:txBody>
      </p:sp>
      <p:sp>
        <p:nvSpPr>
          <p:cNvPr id="50" name="Rectangle 49"/>
          <p:cNvSpPr/>
          <p:nvPr/>
        </p:nvSpPr>
        <p:spPr bwMode="auto">
          <a:xfrm>
            <a:off x="9187471" y="5198077"/>
            <a:ext cx="2716922" cy="622057"/>
          </a:xfrm>
          <a:prstGeom prst="rect">
            <a:avLst/>
          </a:prstGeom>
          <a:solidFill>
            <a:srgbClr val="EAEAE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93260" rIns="93260" bIns="93260" numCol="1" rtlCol="0" anchor="ctr" anchorCtr="0" compatLnSpc="1">
            <a:prstTxWarp prst="textNoShape">
              <a:avLst/>
            </a:prstTxWarp>
          </a:bodyPr>
          <a:lstStyle/>
          <a:p>
            <a:pPr algn="ctr" defTabSz="932597">
              <a:spcBef>
                <a:spcPts val="2040"/>
              </a:spcBef>
              <a:defRPr/>
            </a:pPr>
            <a:r>
              <a:rPr lang="en-US" sz="2000" b="1" i="1" dirty="0" smtClean="0">
                <a:solidFill>
                  <a:srgbClr val="00188F"/>
                </a:solidFill>
                <a:latin typeface="Segoe UI Light"/>
              </a:rPr>
              <a:t>Recognize threat early</a:t>
            </a:r>
            <a:endParaRPr lang="en-US" sz="2000" b="1" i="1" dirty="0">
              <a:solidFill>
                <a:srgbClr val="00188F"/>
              </a:solidFill>
              <a:latin typeface="Segoe UI Light"/>
            </a:endParaRPr>
          </a:p>
        </p:txBody>
      </p:sp>
      <p:sp>
        <p:nvSpPr>
          <p:cNvPr id="51" name="Rectangle 50"/>
          <p:cNvSpPr/>
          <p:nvPr/>
        </p:nvSpPr>
        <p:spPr bwMode="auto">
          <a:xfrm>
            <a:off x="526069" y="4716462"/>
            <a:ext cx="11388155" cy="4572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93260" rIns="93260" bIns="93260" numCol="1" rtlCol="0" anchor="ctr" anchorCtr="0" compatLnSpc="1">
            <a:prstTxWarp prst="textNoShape">
              <a:avLst/>
            </a:prstTxWarp>
          </a:bodyPr>
          <a:lstStyle/>
          <a:p>
            <a:pPr defTabSz="932597">
              <a:spcBef>
                <a:spcPts val="2040"/>
              </a:spcBef>
              <a:defRPr/>
            </a:pPr>
            <a:r>
              <a:rPr lang="en-US" sz="2000" dirty="0" smtClean="0">
                <a:solidFill>
                  <a:srgbClr val="002050"/>
                </a:solidFill>
                <a:cs typeface="Segoe UI" panose="020B0502040204020203" pitchFamily="34" charset="0"/>
              </a:rPr>
              <a:t> With OMS capabilities customers can…</a:t>
            </a:r>
            <a:endParaRPr lang="en-US" sz="2000" dirty="0">
              <a:solidFill>
                <a:srgbClr val="002050"/>
              </a:solidFill>
              <a:cs typeface="Segoe UI" panose="020B0502040204020203" pitchFamily="34" charset="0"/>
            </a:endParaRPr>
          </a:p>
        </p:txBody>
      </p:sp>
      <p:sp>
        <p:nvSpPr>
          <p:cNvPr id="52" name="Rectangle 51"/>
          <p:cNvSpPr/>
          <p:nvPr/>
        </p:nvSpPr>
        <p:spPr bwMode="auto">
          <a:xfrm>
            <a:off x="549772" y="5890189"/>
            <a:ext cx="11388155" cy="4572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93260" rIns="93260" bIns="93260" numCol="1" rtlCol="0" anchor="ctr" anchorCtr="0" compatLnSpc="1">
            <a:prstTxWarp prst="textNoShape">
              <a:avLst/>
            </a:prstTxWarp>
          </a:bodyPr>
          <a:lstStyle/>
          <a:p>
            <a:pPr algn="ctr" defTabSz="932597">
              <a:spcBef>
                <a:spcPts val="2040"/>
              </a:spcBef>
              <a:defRPr/>
            </a:pPr>
            <a:r>
              <a:rPr lang="en-US" sz="2000" dirty="0" smtClean="0">
                <a:solidFill>
                  <a:srgbClr val="002050"/>
                </a:solidFill>
                <a:cs typeface="Segoe UI" panose="020B0502040204020203" pitchFamily="34" charset="0"/>
              </a:rPr>
              <a:t>	                     extending System Center capabilities, as an all-in-one management solution!</a:t>
            </a:r>
            <a:endParaRPr lang="en-US" sz="2000" dirty="0">
              <a:solidFill>
                <a:srgbClr val="002050"/>
              </a:solidFill>
              <a:cs typeface="Segoe UI" panose="020B0502040204020203" pitchFamily="34" charset="0"/>
            </a:endParaRPr>
          </a:p>
        </p:txBody>
      </p:sp>
    </p:spTree>
    <p:extLst>
      <p:ext uri="{BB962C8B-B14F-4D97-AF65-F5344CB8AC3E}">
        <p14:creationId xmlns:p14="http://schemas.microsoft.com/office/powerpoint/2010/main" val="1168216972"/>
      </p:ext>
    </p:extLst>
  </p:cSld>
  <p:clrMapOvr>
    <a:masterClrMapping/>
  </p:clrMapOvr>
  <p:transition>
    <p:fade/>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4240235" y="4717420"/>
            <a:ext cx="4194757" cy="2215742"/>
            <a:chOff x="6309971" y="3497262"/>
            <a:chExt cx="4194757" cy="2215742"/>
          </a:xfrm>
        </p:grpSpPr>
        <p:pic>
          <p:nvPicPr>
            <p:cNvPr id="30" name="Picture 29"/>
            <p:cNvPicPr>
              <a:picLocks noChangeAspect="1"/>
            </p:cNvPicPr>
            <p:nvPr/>
          </p:nvPicPr>
          <p:blipFill rotWithShape="1">
            <a:blip r:embed="rId3">
              <a:extLst>
                <a:ext uri="{28A0092B-C50C-407E-A947-70E740481C1C}">
                  <a14:useLocalDpi xmlns:a14="http://schemas.microsoft.com/office/drawing/2010/main" val="0"/>
                </a:ext>
              </a:extLst>
            </a:blip>
            <a:srcRect r="86820"/>
            <a:stretch/>
          </p:blipFill>
          <p:spPr>
            <a:xfrm>
              <a:off x="8428037" y="3497262"/>
              <a:ext cx="1524000" cy="1632935"/>
            </a:xfrm>
            <a:prstGeom prst="rect">
              <a:avLst/>
            </a:prstGeom>
          </p:spPr>
        </p:pic>
        <p:grpSp>
          <p:nvGrpSpPr>
            <p:cNvPr id="2" name="Group 1"/>
            <p:cNvGrpSpPr/>
            <p:nvPr/>
          </p:nvGrpSpPr>
          <p:grpSpPr>
            <a:xfrm>
              <a:off x="6309971" y="4600131"/>
              <a:ext cx="4194757" cy="1112873"/>
              <a:chOff x="4075657" y="5502977"/>
              <a:chExt cx="4194757" cy="1112873"/>
            </a:xfrm>
          </p:grpSpPr>
          <p:sp>
            <p:nvSpPr>
              <p:cNvPr id="29" name="TextBox 28"/>
              <p:cNvSpPr txBox="1"/>
              <p:nvPr/>
            </p:nvSpPr>
            <p:spPr>
              <a:xfrm>
                <a:off x="4075657" y="6076968"/>
                <a:ext cx="4194757" cy="538882"/>
              </a:xfrm>
              <a:prstGeom prst="rect">
                <a:avLst/>
              </a:prstGeom>
              <a:noFill/>
            </p:spPr>
            <p:txBody>
              <a:bodyPr wrap="none" lIns="179238" tIns="143391" rIns="179238" bIns="143391" rtlCol="0">
                <a:spAutoFit/>
              </a:bodyPr>
              <a:lstStyle/>
              <a:p>
                <a:pPr algn="ctr" defTabSz="914325">
                  <a:lnSpc>
                    <a:spcPct val="90000"/>
                  </a:lnSpc>
                  <a:spcAft>
                    <a:spcPts val="588"/>
                  </a:spcAft>
                  <a:defRPr/>
                </a:pPr>
                <a:r>
                  <a:rPr lang="en-US" kern="0" dirty="0" smtClean="0">
                    <a:gradFill>
                      <a:gsLst>
                        <a:gs pos="2917">
                          <a:srgbClr val="FFFFFF"/>
                        </a:gs>
                        <a:gs pos="30000">
                          <a:srgbClr val="FFFFFF"/>
                        </a:gs>
                      </a:gsLst>
                      <a:lin ang="5400000" scaled="0"/>
                    </a:gradFill>
                  </a:rPr>
                  <a:t>ON-PREMISES WITH SYSTEM CENTER</a:t>
                </a:r>
              </a:p>
            </p:txBody>
          </p:sp>
          <p:grpSp>
            <p:nvGrpSpPr>
              <p:cNvPr id="6" name="Group 5"/>
              <p:cNvGrpSpPr/>
              <p:nvPr/>
            </p:nvGrpSpPr>
            <p:grpSpPr>
              <a:xfrm>
                <a:off x="6257276" y="5502978"/>
                <a:ext cx="447237" cy="506587"/>
                <a:chOff x="3490665" y="5282140"/>
                <a:chExt cx="646492" cy="732282"/>
              </a:xfrm>
            </p:grpSpPr>
            <p:sp>
              <p:nvSpPr>
                <p:cNvPr id="13" name="TextBox 12"/>
                <p:cNvSpPr txBox="1"/>
                <p:nvPr/>
              </p:nvSpPr>
              <p:spPr>
                <a:xfrm>
                  <a:off x="3490665" y="5282140"/>
                  <a:ext cx="646492" cy="140143"/>
                </a:xfrm>
                <a:prstGeom prst="rect">
                  <a:avLst/>
                </a:prstGeom>
                <a:noFill/>
              </p:spPr>
              <p:txBody>
                <a:bodyPr wrap="none" lIns="0" tIns="0" rIns="0" bIns="0" rtlCol="0">
                  <a:spAutoFit/>
                </a:bodyPr>
                <a:lstStyle/>
                <a:p>
                  <a:pPr algn="ctr" defTabSz="914325">
                    <a:lnSpc>
                      <a:spcPct val="90000"/>
                    </a:lnSpc>
                    <a:spcAft>
                      <a:spcPts val="588"/>
                    </a:spcAft>
                    <a:defRPr/>
                  </a:pPr>
                  <a:r>
                    <a:rPr lang="en-US" sz="700" kern="0" dirty="0" smtClean="0">
                      <a:gradFill>
                        <a:gsLst>
                          <a:gs pos="0">
                            <a:srgbClr val="00BCF2"/>
                          </a:gs>
                          <a:gs pos="100000">
                            <a:srgbClr val="00BCF2"/>
                          </a:gs>
                        </a:gsLst>
                        <a:lin ang="5400000" scaled="1"/>
                      </a:gradFill>
                      <a:latin typeface="Segoe UI Semibold" panose="020B0702040204020203" pitchFamily="34" charset="0"/>
                      <a:cs typeface="Segoe UI Semibold" panose="020B0702040204020203" pitchFamily="34" charset="0"/>
                    </a:rPr>
                    <a:t>WINDOWS</a:t>
                  </a:r>
                </a:p>
              </p:txBody>
            </p:sp>
            <p:grpSp>
              <p:nvGrpSpPr>
                <p:cNvPr id="14" name="Group 13"/>
                <p:cNvGrpSpPr/>
                <p:nvPr/>
              </p:nvGrpSpPr>
              <p:grpSpPr>
                <a:xfrm>
                  <a:off x="3530179" y="5458524"/>
                  <a:ext cx="578199" cy="555898"/>
                  <a:chOff x="457200" y="-1282333"/>
                  <a:chExt cx="1203325" cy="1156920"/>
                </a:xfrm>
              </p:grpSpPr>
              <p:sp useBgFill="1">
                <p:nvSpPr>
                  <p:cNvPr id="15" name="Freeform 5"/>
                  <p:cNvSpPr>
                    <a:spLocks noEditPoints="1"/>
                  </p:cNvSpPr>
                  <p:nvPr/>
                </p:nvSpPr>
                <p:spPr bwMode="auto">
                  <a:xfrm>
                    <a:off x="457200" y="-476251"/>
                    <a:ext cx="1203325" cy="350838"/>
                  </a:xfrm>
                  <a:custGeom>
                    <a:avLst/>
                    <a:gdLst>
                      <a:gd name="T0" fmla="*/ 0 w 758"/>
                      <a:gd name="T1" fmla="*/ 0 h 221"/>
                      <a:gd name="T2" fmla="*/ 0 w 758"/>
                      <a:gd name="T3" fmla="*/ 221 h 221"/>
                      <a:gd name="T4" fmla="*/ 758 w 758"/>
                      <a:gd name="T5" fmla="*/ 221 h 221"/>
                      <a:gd name="T6" fmla="*/ 758 w 758"/>
                      <a:gd name="T7" fmla="*/ 0 h 221"/>
                      <a:gd name="T8" fmla="*/ 0 w 758"/>
                      <a:gd name="T9" fmla="*/ 0 h 221"/>
                      <a:gd name="T10" fmla="*/ 160 w 758"/>
                      <a:gd name="T11" fmla="*/ 167 h 221"/>
                      <a:gd name="T12" fmla="*/ 55 w 758"/>
                      <a:gd name="T13" fmla="*/ 167 h 221"/>
                      <a:gd name="T14" fmla="*/ 55 w 758"/>
                      <a:gd name="T15" fmla="*/ 106 h 221"/>
                      <a:gd name="T16" fmla="*/ 160 w 758"/>
                      <a:gd name="T17" fmla="*/ 106 h 221"/>
                      <a:gd name="T18" fmla="*/ 160 w 758"/>
                      <a:gd name="T19" fmla="*/ 167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8" h="221">
                        <a:moveTo>
                          <a:pt x="0" y="0"/>
                        </a:moveTo>
                        <a:lnTo>
                          <a:pt x="0" y="221"/>
                        </a:lnTo>
                        <a:lnTo>
                          <a:pt x="758" y="221"/>
                        </a:lnTo>
                        <a:lnTo>
                          <a:pt x="758" y="0"/>
                        </a:lnTo>
                        <a:lnTo>
                          <a:pt x="0" y="0"/>
                        </a:lnTo>
                        <a:close/>
                        <a:moveTo>
                          <a:pt x="160" y="167"/>
                        </a:moveTo>
                        <a:lnTo>
                          <a:pt x="55" y="167"/>
                        </a:lnTo>
                        <a:lnTo>
                          <a:pt x="55" y="106"/>
                        </a:lnTo>
                        <a:lnTo>
                          <a:pt x="160" y="106"/>
                        </a:lnTo>
                        <a:lnTo>
                          <a:pt x="160" y="167"/>
                        </a:lnTo>
                        <a:close/>
                      </a:path>
                    </a:pathLst>
                  </a:custGeom>
                  <a:ln w="12700">
                    <a:solidFill>
                      <a:srgbClr val="FFFFFF"/>
                    </a:solidFill>
                    <a:round/>
                    <a:headEnd/>
                    <a:tailEnd/>
                  </a:ln>
                </p:spPr>
                <p:txBody>
                  <a:bodyPr vert="horz" wrap="square" lIns="89619" tIns="44810" rIns="89619" bIns="44810" numCol="1" anchor="t" anchorCtr="0" compatLnSpc="1">
                    <a:prstTxWarp prst="textNoShape">
                      <a:avLst/>
                    </a:prstTxWarp>
                  </a:bodyPr>
                  <a:lstStyle/>
                  <a:p>
                    <a:pPr defTabSz="914325">
                      <a:defRPr/>
                    </a:pPr>
                    <a:endParaRPr lang="en-US" sz="1100" kern="0" smtClean="0">
                      <a:solidFill>
                        <a:srgbClr val="FFFFFF"/>
                      </a:solidFill>
                    </a:endParaRPr>
                  </a:p>
                </p:txBody>
              </p:sp>
              <p:sp useBgFill="1">
                <p:nvSpPr>
                  <p:cNvPr id="16" name="Freeform 6"/>
                  <p:cNvSpPr>
                    <a:spLocks noEditPoints="1"/>
                  </p:cNvSpPr>
                  <p:nvPr/>
                </p:nvSpPr>
                <p:spPr bwMode="auto">
                  <a:xfrm>
                    <a:off x="457200" y="-880548"/>
                    <a:ext cx="1203325" cy="349250"/>
                  </a:xfrm>
                  <a:custGeom>
                    <a:avLst/>
                    <a:gdLst>
                      <a:gd name="T0" fmla="*/ 0 w 758"/>
                      <a:gd name="T1" fmla="*/ 0 h 220"/>
                      <a:gd name="T2" fmla="*/ 0 w 758"/>
                      <a:gd name="T3" fmla="*/ 220 h 220"/>
                      <a:gd name="T4" fmla="*/ 758 w 758"/>
                      <a:gd name="T5" fmla="*/ 220 h 220"/>
                      <a:gd name="T6" fmla="*/ 758 w 758"/>
                      <a:gd name="T7" fmla="*/ 0 h 220"/>
                      <a:gd name="T8" fmla="*/ 0 w 758"/>
                      <a:gd name="T9" fmla="*/ 0 h 220"/>
                      <a:gd name="T10" fmla="*/ 160 w 758"/>
                      <a:gd name="T11" fmla="*/ 166 h 220"/>
                      <a:gd name="T12" fmla="*/ 55 w 758"/>
                      <a:gd name="T13" fmla="*/ 166 h 220"/>
                      <a:gd name="T14" fmla="*/ 55 w 758"/>
                      <a:gd name="T15" fmla="*/ 105 h 220"/>
                      <a:gd name="T16" fmla="*/ 160 w 758"/>
                      <a:gd name="T17" fmla="*/ 105 h 220"/>
                      <a:gd name="T18" fmla="*/ 160 w 758"/>
                      <a:gd name="T19" fmla="*/ 166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8" h="220">
                        <a:moveTo>
                          <a:pt x="0" y="0"/>
                        </a:moveTo>
                        <a:lnTo>
                          <a:pt x="0" y="220"/>
                        </a:lnTo>
                        <a:lnTo>
                          <a:pt x="758" y="220"/>
                        </a:lnTo>
                        <a:lnTo>
                          <a:pt x="758" y="0"/>
                        </a:lnTo>
                        <a:lnTo>
                          <a:pt x="0" y="0"/>
                        </a:lnTo>
                        <a:close/>
                        <a:moveTo>
                          <a:pt x="160" y="166"/>
                        </a:moveTo>
                        <a:lnTo>
                          <a:pt x="55" y="166"/>
                        </a:lnTo>
                        <a:lnTo>
                          <a:pt x="55" y="105"/>
                        </a:lnTo>
                        <a:lnTo>
                          <a:pt x="160" y="105"/>
                        </a:lnTo>
                        <a:lnTo>
                          <a:pt x="160" y="166"/>
                        </a:lnTo>
                        <a:close/>
                      </a:path>
                    </a:pathLst>
                  </a:custGeom>
                  <a:ln w="12700">
                    <a:solidFill>
                      <a:srgbClr val="FFFFFF"/>
                    </a:solidFill>
                    <a:round/>
                    <a:headEnd/>
                    <a:tailEnd/>
                  </a:ln>
                </p:spPr>
                <p:txBody>
                  <a:bodyPr vert="horz" wrap="square" lIns="89619" tIns="44810" rIns="89619" bIns="44810" numCol="1" anchor="t" anchorCtr="0" compatLnSpc="1">
                    <a:prstTxWarp prst="textNoShape">
                      <a:avLst/>
                    </a:prstTxWarp>
                  </a:bodyPr>
                  <a:lstStyle/>
                  <a:p>
                    <a:pPr defTabSz="914325">
                      <a:defRPr/>
                    </a:pPr>
                    <a:endParaRPr lang="en-US" sz="1100" kern="0" smtClean="0">
                      <a:solidFill>
                        <a:srgbClr val="FFFFFF"/>
                      </a:solidFill>
                    </a:endParaRPr>
                  </a:p>
                </p:txBody>
              </p:sp>
              <p:sp useBgFill="1">
                <p:nvSpPr>
                  <p:cNvPr id="17" name="Freeform 7"/>
                  <p:cNvSpPr>
                    <a:spLocks noEditPoints="1"/>
                  </p:cNvSpPr>
                  <p:nvPr/>
                </p:nvSpPr>
                <p:spPr bwMode="auto">
                  <a:xfrm>
                    <a:off x="457200" y="-1282333"/>
                    <a:ext cx="1203325" cy="350841"/>
                  </a:xfrm>
                  <a:custGeom>
                    <a:avLst/>
                    <a:gdLst>
                      <a:gd name="T0" fmla="*/ 0 w 758"/>
                      <a:gd name="T1" fmla="*/ 0 h 221"/>
                      <a:gd name="T2" fmla="*/ 0 w 758"/>
                      <a:gd name="T3" fmla="*/ 221 h 221"/>
                      <a:gd name="T4" fmla="*/ 758 w 758"/>
                      <a:gd name="T5" fmla="*/ 221 h 221"/>
                      <a:gd name="T6" fmla="*/ 758 w 758"/>
                      <a:gd name="T7" fmla="*/ 0 h 221"/>
                      <a:gd name="T8" fmla="*/ 0 w 758"/>
                      <a:gd name="T9" fmla="*/ 0 h 221"/>
                      <a:gd name="T10" fmla="*/ 160 w 758"/>
                      <a:gd name="T11" fmla="*/ 166 h 221"/>
                      <a:gd name="T12" fmla="*/ 55 w 758"/>
                      <a:gd name="T13" fmla="*/ 166 h 221"/>
                      <a:gd name="T14" fmla="*/ 55 w 758"/>
                      <a:gd name="T15" fmla="*/ 105 h 221"/>
                      <a:gd name="T16" fmla="*/ 160 w 758"/>
                      <a:gd name="T17" fmla="*/ 105 h 221"/>
                      <a:gd name="T18" fmla="*/ 160 w 758"/>
                      <a:gd name="T19" fmla="*/ 16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8" h="221">
                        <a:moveTo>
                          <a:pt x="0" y="0"/>
                        </a:moveTo>
                        <a:lnTo>
                          <a:pt x="0" y="221"/>
                        </a:lnTo>
                        <a:lnTo>
                          <a:pt x="758" y="221"/>
                        </a:lnTo>
                        <a:lnTo>
                          <a:pt x="758" y="0"/>
                        </a:lnTo>
                        <a:lnTo>
                          <a:pt x="0" y="0"/>
                        </a:lnTo>
                        <a:close/>
                        <a:moveTo>
                          <a:pt x="160" y="166"/>
                        </a:moveTo>
                        <a:lnTo>
                          <a:pt x="55" y="166"/>
                        </a:lnTo>
                        <a:lnTo>
                          <a:pt x="55" y="105"/>
                        </a:lnTo>
                        <a:lnTo>
                          <a:pt x="160" y="105"/>
                        </a:lnTo>
                        <a:lnTo>
                          <a:pt x="160" y="166"/>
                        </a:lnTo>
                        <a:close/>
                      </a:path>
                    </a:pathLst>
                  </a:custGeom>
                  <a:ln w="12700">
                    <a:solidFill>
                      <a:srgbClr val="FFFFFF"/>
                    </a:solidFill>
                    <a:round/>
                    <a:headEnd/>
                    <a:tailEnd/>
                  </a:ln>
                </p:spPr>
                <p:txBody>
                  <a:bodyPr vert="horz" wrap="square" lIns="89619" tIns="44810" rIns="89619" bIns="44810" numCol="1" anchor="t" anchorCtr="0" compatLnSpc="1">
                    <a:prstTxWarp prst="textNoShape">
                      <a:avLst/>
                    </a:prstTxWarp>
                  </a:bodyPr>
                  <a:lstStyle/>
                  <a:p>
                    <a:pPr defTabSz="914325">
                      <a:defRPr/>
                    </a:pPr>
                    <a:endParaRPr lang="en-US" sz="1100" kern="0" smtClean="0">
                      <a:solidFill>
                        <a:srgbClr val="FFFFFF"/>
                      </a:solidFill>
                    </a:endParaRPr>
                  </a:p>
                </p:txBody>
              </p:sp>
            </p:grpSp>
          </p:grpSp>
          <p:grpSp>
            <p:nvGrpSpPr>
              <p:cNvPr id="7" name="Group 6"/>
              <p:cNvGrpSpPr/>
              <p:nvPr/>
            </p:nvGrpSpPr>
            <p:grpSpPr>
              <a:xfrm>
                <a:off x="6770327" y="5502977"/>
                <a:ext cx="399993" cy="506585"/>
                <a:chOff x="4191805" y="5282143"/>
                <a:chExt cx="578199" cy="732279"/>
              </a:xfrm>
            </p:grpSpPr>
            <p:sp>
              <p:nvSpPr>
                <p:cNvPr id="8" name="TextBox 7"/>
                <p:cNvSpPr txBox="1"/>
                <p:nvPr/>
              </p:nvSpPr>
              <p:spPr>
                <a:xfrm>
                  <a:off x="4211768" y="5282143"/>
                  <a:ext cx="538275" cy="140143"/>
                </a:xfrm>
                <a:prstGeom prst="rect">
                  <a:avLst/>
                </a:prstGeom>
                <a:noFill/>
              </p:spPr>
              <p:txBody>
                <a:bodyPr wrap="square" lIns="0" tIns="0" rIns="0" bIns="0" rtlCol="0">
                  <a:spAutoFit/>
                </a:bodyPr>
                <a:lstStyle/>
                <a:p>
                  <a:pPr algn="ctr" defTabSz="914325">
                    <a:lnSpc>
                      <a:spcPct val="90000"/>
                    </a:lnSpc>
                    <a:spcAft>
                      <a:spcPts val="588"/>
                    </a:spcAft>
                    <a:defRPr/>
                  </a:pPr>
                  <a:r>
                    <a:rPr lang="en-US" sz="700" kern="0" dirty="0" smtClean="0">
                      <a:gradFill>
                        <a:gsLst>
                          <a:gs pos="0">
                            <a:srgbClr val="BAD80A">
                              <a:lumMod val="75000"/>
                            </a:srgbClr>
                          </a:gs>
                          <a:gs pos="100000">
                            <a:srgbClr val="BAD80A">
                              <a:lumMod val="75000"/>
                            </a:srgbClr>
                          </a:gs>
                        </a:gsLst>
                        <a:lin ang="5400000" scaled="1"/>
                      </a:gradFill>
                      <a:latin typeface="Segoe UI Semibold" panose="020B0702040204020203" pitchFamily="34" charset="0"/>
                      <a:cs typeface="Segoe UI Semibold" panose="020B0702040204020203" pitchFamily="34" charset="0"/>
                    </a:rPr>
                    <a:t>LINUX</a:t>
                  </a:r>
                </a:p>
              </p:txBody>
            </p:sp>
            <p:grpSp>
              <p:nvGrpSpPr>
                <p:cNvPr id="9" name="Group 8"/>
                <p:cNvGrpSpPr/>
                <p:nvPr/>
              </p:nvGrpSpPr>
              <p:grpSpPr>
                <a:xfrm>
                  <a:off x="4191805" y="5458524"/>
                  <a:ext cx="578199" cy="555898"/>
                  <a:chOff x="457200" y="-1282333"/>
                  <a:chExt cx="1203325" cy="1156920"/>
                </a:xfrm>
              </p:grpSpPr>
              <p:sp useBgFill="1">
                <p:nvSpPr>
                  <p:cNvPr id="10" name="Freeform 5"/>
                  <p:cNvSpPr>
                    <a:spLocks noEditPoints="1"/>
                  </p:cNvSpPr>
                  <p:nvPr/>
                </p:nvSpPr>
                <p:spPr bwMode="auto">
                  <a:xfrm>
                    <a:off x="457200" y="-476251"/>
                    <a:ext cx="1203325" cy="350838"/>
                  </a:xfrm>
                  <a:custGeom>
                    <a:avLst/>
                    <a:gdLst>
                      <a:gd name="T0" fmla="*/ 0 w 758"/>
                      <a:gd name="T1" fmla="*/ 0 h 221"/>
                      <a:gd name="T2" fmla="*/ 0 w 758"/>
                      <a:gd name="T3" fmla="*/ 221 h 221"/>
                      <a:gd name="T4" fmla="*/ 758 w 758"/>
                      <a:gd name="T5" fmla="*/ 221 h 221"/>
                      <a:gd name="T6" fmla="*/ 758 w 758"/>
                      <a:gd name="T7" fmla="*/ 0 h 221"/>
                      <a:gd name="T8" fmla="*/ 0 w 758"/>
                      <a:gd name="T9" fmla="*/ 0 h 221"/>
                      <a:gd name="T10" fmla="*/ 160 w 758"/>
                      <a:gd name="T11" fmla="*/ 167 h 221"/>
                      <a:gd name="T12" fmla="*/ 55 w 758"/>
                      <a:gd name="T13" fmla="*/ 167 h 221"/>
                      <a:gd name="T14" fmla="*/ 55 w 758"/>
                      <a:gd name="T15" fmla="*/ 106 h 221"/>
                      <a:gd name="T16" fmla="*/ 160 w 758"/>
                      <a:gd name="T17" fmla="*/ 106 h 221"/>
                      <a:gd name="T18" fmla="*/ 160 w 758"/>
                      <a:gd name="T19" fmla="*/ 167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8" h="221">
                        <a:moveTo>
                          <a:pt x="0" y="0"/>
                        </a:moveTo>
                        <a:lnTo>
                          <a:pt x="0" y="221"/>
                        </a:lnTo>
                        <a:lnTo>
                          <a:pt x="758" y="221"/>
                        </a:lnTo>
                        <a:lnTo>
                          <a:pt x="758" y="0"/>
                        </a:lnTo>
                        <a:lnTo>
                          <a:pt x="0" y="0"/>
                        </a:lnTo>
                        <a:close/>
                        <a:moveTo>
                          <a:pt x="160" y="167"/>
                        </a:moveTo>
                        <a:lnTo>
                          <a:pt x="55" y="167"/>
                        </a:lnTo>
                        <a:lnTo>
                          <a:pt x="55" y="106"/>
                        </a:lnTo>
                        <a:lnTo>
                          <a:pt x="160" y="106"/>
                        </a:lnTo>
                        <a:lnTo>
                          <a:pt x="160" y="167"/>
                        </a:lnTo>
                        <a:close/>
                      </a:path>
                    </a:pathLst>
                  </a:custGeom>
                  <a:ln w="12700">
                    <a:solidFill>
                      <a:srgbClr val="FFFFFF"/>
                    </a:solidFill>
                    <a:round/>
                    <a:headEnd/>
                    <a:tailEnd/>
                  </a:ln>
                </p:spPr>
                <p:txBody>
                  <a:bodyPr vert="horz" wrap="square" lIns="89619" tIns="44810" rIns="89619" bIns="44810" numCol="1" anchor="t" anchorCtr="0" compatLnSpc="1">
                    <a:prstTxWarp prst="textNoShape">
                      <a:avLst/>
                    </a:prstTxWarp>
                  </a:bodyPr>
                  <a:lstStyle/>
                  <a:p>
                    <a:pPr defTabSz="914325">
                      <a:defRPr/>
                    </a:pPr>
                    <a:endParaRPr lang="en-US" sz="1100" kern="0" smtClean="0">
                      <a:solidFill>
                        <a:srgbClr val="FFFFFF"/>
                      </a:solidFill>
                    </a:endParaRPr>
                  </a:p>
                </p:txBody>
              </p:sp>
              <p:sp useBgFill="1">
                <p:nvSpPr>
                  <p:cNvPr id="11" name="Freeform 6"/>
                  <p:cNvSpPr>
                    <a:spLocks noEditPoints="1"/>
                  </p:cNvSpPr>
                  <p:nvPr/>
                </p:nvSpPr>
                <p:spPr bwMode="auto">
                  <a:xfrm>
                    <a:off x="457200" y="-880548"/>
                    <a:ext cx="1203325" cy="349250"/>
                  </a:xfrm>
                  <a:custGeom>
                    <a:avLst/>
                    <a:gdLst>
                      <a:gd name="T0" fmla="*/ 0 w 758"/>
                      <a:gd name="T1" fmla="*/ 0 h 220"/>
                      <a:gd name="T2" fmla="*/ 0 w 758"/>
                      <a:gd name="T3" fmla="*/ 220 h 220"/>
                      <a:gd name="T4" fmla="*/ 758 w 758"/>
                      <a:gd name="T5" fmla="*/ 220 h 220"/>
                      <a:gd name="T6" fmla="*/ 758 w 758"/>
                      <a:gd name="T7" fmla="*/ 0 h 220"/>
                      <a:gd name="T8" fmla="*/ 0 w 758"/>
                      <a:gd name="T9" fmla="*/ 0 h 220"/>
                      <a:gd name="T10" fmla="*/ 160 w 758"/>
                      <a:gd name="T11" fmla="*/ 166 h 220"/>
                      <a:gd name="T12" fmla="*/ 55 w 758"/>
                      <a:gd name="T13" fmla="*/ 166 h 220"/>
                      <a:gd name="T14" fmla="*/ 55 w 758"/>
                      <a:gd name="T15" fmla="*/ 105 h 220"/>
                      <a:gd name="T16" fmla="*/ 160 w 758"/>
                      <a:gd name="T17" fmla="*/ 105 h 220"/>
                      <a:gd name="T18" fmla="*/ 160 w 758"/>
                      <a:gd name="T19" fmla="*/ 166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8" h="220">
                        <a:moveTo>
                          <a:pt x="0" y="0"/>
                        </a:moveTo>
                        <a:lnTo>
                          <a:pt x="0" y="220"/>
                        </a:lnTo>
                        <a:lnTo>
                          <a:pt x="758" y="220"/>
                        </a:lnTo>
                        <a:lnTo>
                          <a:pt x="758" y="0"/>
                        </a:lnTo>
                        <a:lnTo>
                          <a:pt x="0" y="0"/>
                        </a:lnTo>
                        <a:close/>
                        <a:moveTo>
                          <a:pt x="160" y="166"/>
                        </a:moveTo>
                        <a:lnTo>
                          <a:pt x="55" y="166"/>
                        </a:lnTo>
                        <a:lnTo>
                          <a:pt x="55" y="105"/>
                        </a:lnTo>
                        <a:lnTo>
                          <a:pt x="160" y="105"/>
                        </a:lnTo>
                        <a:lnTo>
                          <a:pt x="160" y="166"/>
                        </a:lnTo>
                        <a:close/>
                      </a:path>
                    </a:pathLst>
                  </a:custGeom>
                  <a:ln w="12700">
                    <a:solidFill>
                      <a:srgbClr val="FFFFFF"/>
                    </a:solidFill>
                    <a:round/>
                    <a:headEnd/>
                    <a:tailEnd/>
                  </a:ln>
                </p:spPr>
                <p:txBody>
                  <a:bodyPr vert="horz" wrap="square" lIns="89619" tIns="44810" rIns="89619" bIns="44810" numCol="1" anchor="t" anchorCtr="0" compatLnSpc="1">
                    <a:prstTxWarp prst="textNoShape">
                      <a:avLst/>
                    </a:prstTxWarp>
                  </a:bodyPr>
                  <a:lstStyle/>
                  <a:p>
                    <a:pPr defTabSz="914325">
                      <a:defRPr/>
                    </a:pPr>
                    <a:endParaRPr lang="en-US" sz="1100" kern="0" smtClean="0">
                      <a:solidFill>
                        <a:srgbClr val="FFFFFF"/>
                      </a:solidFill>
                    </a:endParaRPr>
                  </a:p>
                </p:txBody>
              </p:sp>
              <p:sp useBgFill="1">
                <p:nvSpPr>
                  <p:cNvPr id="12" name="Freeform 7"/>
                  <p:cNvSpPr>
                    <a:spLocks noEditPoints="1"/>
                  </p:cNvSpPr>
                  <p:nvPr/>
                </p:nvSpPr>
                <p:spPr bwMode="auto">
                  <a:xfrm>
                    <a:off x="457200" y="-1282333"/>
                    <a:ext cx="1203325" cy="350841"/>
                  </a:xfrm>
                  <a:custGeom>
                    <a:avLst/>
                    <a:gdLst>
                      <a:gd name="T0" fmla="*/ 0 w 758"/>
                      <a:gd name="T1" fmla="*/ 0 h 221"/>
                      <a:gd name="T2" fmla="*/ 0 w 758"/>
                      <a:gd name="T3" fmla="*/ 221 h 221"/>
                      <a:gd name="T4" fmla="*/ 758 w 758"/>
                      <a:gd name="T5" fmla="*/ 221 h 221"/>
                      <a:gd name="T6" fmla="*/ 758 w 758"/>
                      <a:gd name="T7" fmla="*/ 0 h 221"/>
                      <a:gd name="T8" fmla="*/ 0 w 758"/>
                      <a:gd name="T9" fmla="*/ 0 h 221"/>
                      <a:gd name="T10" fmla="*/ 160 w 758"/>
                      <a:gd name="T11" fmla="*/ 166 h 221"/>
                      <a:gd name="T12" fmla="*/ 55 w 758"/>
                      <a:gd name="T13" fmla="*/ 166 h 221"/>
                      <a:gd name="T14" fmla="*/ 55 w 758"/>
                      <a:gd name="T15" fmla="*/ 105 h 221"/>
                      <a:gd name="T16" fmla="*/ 160 w 758"/>
                      <a:gd name="T17" fmla="*/ 105 h 221"/>
                      <a:gd name="T18" fmla="*/ 160 w 758"/>
                      <a:gd name="T19" fmla="*/ 16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8" h="221">
                        <a:moveTo>
                          <a:pt x="0" y="0"/>
                        </a:moveTo>
                        <a:lnTo>
                          <a:pt x="0" y="221"/>
                        </a:lnTo>
                        <a:lnTo>
                          <a:pt x="758" y="221"/>
                        </a:lnTo>
                        <a:lnTo>
                          <a:pt x="758" y="0"/>
                        </a:lnTo>
                        <a:lnTo>
                          <a:pt x="0" y="0"/>
                        </a:lnTo>
                        <a:close/>
                        <a:moveTo>
                          <a:pt x="160" y="166"/>
                        </a:moveTo>
                        <a:lnTo>
                          <a:pt x="55" y="166"/>
                        </a:lnTo>
                        <a:lnTo>
                          <a:pt x="55" y="105"/>
                        </a:lnTo>
                        <a:lnTo>
                          <a:pt x="160" y="105"/>
                        </a:lnTo>
                        <a:lnTo>
                          <a:pt x="160" y="166"/>
                        </a:lnTo>
                        <a:close/>
                      </a:path>
                    </a:pathLst>
                  </a:custGeom>
                  <a:ln w="12700">
                    <a:solidFill>
                      <a:srgbClr val="FFFFFF"/>
                    </a:solidFill>
                    <a:round/>
                    <a:headEnd/>
                    <a:tailEnd/>
                  </a:ln>
                </p:spPr>
                <p:txBody>
                  <a:bodyPr vert="horz" wrap="square" lIns="89619" tIns="44810" rIns="89619" bIns="44810" numCol="1" anchor="t" anchorCtr="0" compatLnSpc="1">
                    <a:prstTxWarp prst="textNoShape">
                      <a:avLst/>
                    </a:prstTxWarp>
                  </a:bodyPr>
                  <a:lstStyle/>
                  <a:p>
                    <a:pPr defTabSz="914325">
                      <a:defRPr/>
                    </a:pPr>
                    <a:endParaRPr lang="en-US" sz="1100" kern="0" smtClean="0">
                      <a:solidFill>
                        <a:srgbClr val="FFFFFF"/>
                      </a:solidFill>
                    </a:endParaRPr>
                  </a:p>
                </p:txBody>
              </p:sp>
            </p:grpSp>
          </p:grpSp>
        </p:grpSp>
        <p:grpSp>
          <p:nvGrpSpPr>
            <p:cNvPr id="37" name="Group 36"/>
            <p:cNvGrpSpPr/>
            <p:nvPr/>
          </p:nvGrpSpPr>
          <p:grpSpPr>
            <a:xfrm>
              <a:off x="6803964" y="4036619"/>
              <a:ext cx="1592395" cy="543128"/>
              <a:chOff x="3206063" y="4335462"/>
              <a:chExt cx="1592395" cy="543128"/>
            </a:xfrm>
          </p:grpSpPr>
          <p:sp>
            <p:nvSpPr>
              <p:cNvPr id="33" name="Rounded Rectangle 32"/>
              <p:cNvSpPr/>
              <p:nvPr/>
            </p:nvSpPr>
            <p:spPr bwMode="auto">
              <a:xfrm>
                <a:off x="3246437" y="4371280"/>
                <a:ext cx="1423467" cy="494032"/>
              </a:xfrm>
              <a:prstGeom prst="roundRect">
                <a:avLst/>
              </a:prstGeom>
              <a:noFill/>
              <a:ln w="12700">
                <a:solidFill>
                  <a:schemeClr val="bg1">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34" name="TextBox 33"/>
              <p:cNvSpPr txBox="1"/>
              <p:nvPr/>
            </p:nvSpPr>
            <p:spPr>
              <a:xfrm>
                <a:off x="3206063" y="4397512"/>
                <a:ext cx="833260" cy="414232"/>
              </a:xfrm>
              <a:prstGeom prst="rect">
                <a:avLst/>
              </a:prstGeom>
              <a:noFill/>
            </p:spPr>
            <p:txBody>
              <a:bodyPr wrap="none" lIns="179238" tIns="143391" rIns="179238" bIns="143391" rtlCol="0">
                <a:spAutoFit/>
              </a:bodyPr>
              <a:lstStyle/>
              <a:p>
                <a:pPr defTabSz="914325">
                  <a:lnSpc>
                    <a:spcPct val="90000"/>
                  </a:lnSpc>
                  <a:spcAft>
                    <a:spcPts val="588"/>
                  </a:spcAft>
                  <a:defRPr/>
                </a:pPr>
                <a:r>
                  <a:rPr lang="en-US" sz="900" kern="0" dirty="0" smtClean="0">
                    <a:gradFill>
                      <a:gsLst>
                        <a:gs pos="2917">
                          <a:srgbClr val="505050"/>
                        </a:gs>
                        <a:gs pos="100000">
                          <a:srgbClr val="505050"/>
                        </a:gs>
                      </a:gsLst>
                      <a:lin ang="5400000" scaled="0"/>
                    </a:gradFill>
                    <a:latin typeface="Segoe UI Semibold" panose="020B0702040204020203" pitchFamily="34" charset="0"/>
                    <a:cs typeface="Segoe UI Semibold" panose="020B0702040204020203" pitchFamily="34" charset="0"/>
                  </a:rPr>
                  <a:t>HYPER-V</a:t>
                </a:r>
              </a:p>
            </p:txBody>
          </p:sp>
          <p:sp>
            <p:nvSpPr>
              <p:cNvPr id="35" name="TextBox 34"/>
              <p:cNvSpPr txBox="1"/>
              <p:nvPr/>
            </p:nvSpPr>
            <p:spPr>
              <a:xfrm>
                <a:off x="3857797" y="4464358"/>
                <a:ext cx="940661" cy="414232"/>
              </a:xfrm>
              <a:prstGeom prst="rect">
                <a:avLst/>
              </a:prstGeom>
              <a:noFill/>
            </p:spPr>
            <p:txBody>
              <a:bodyPr wrap="none" lIns="179238" tIns="143391" rIns="179238" bIns="143391" rtlCol="0">
                <a:spAutoFit/>
              </a:bodyPr>
              <a:lstStyle/>
              <a:p>
                <a:pPr defTabSz="914325">
                  <a:lnSpc>
                    <a:spcPct val="90000"/>
                  </a:lnSpc>
                  <a:spcAft>
                    <a:spcPts val="588"/>
                  </a:spcAft>
                  <a:defRPr/>
                </a:pPr>
                <a:r>
                  <a:rPr lang="en-US" sz="900" kern="0" dirty="0" smtClean="0">
                    <a:gradFill>
                      <a:gsLst>
                        <a:gs pos="0">
                          <a:srgbClr val="00BCF2"/>
                        </a:gs>
                        <a:gs pos="100000">
                          <a:srgbClr val="00BCF2"/>
                        </a:gs>
                      </a:gsLst>
                      <a:lin ang="5400000" scaled="1"/>
                    </a:gradFill>
                    <a:latin typeface="Segoe UI Semibold" panose="020B0702040204020203" pitchFamily="34" charset="0"/>
                    <a:cs typeface="Segoe UI Semibold" panose="020B0702040204020203" pitchFamily="34" charset="0"/>
                  </a:rPr>
                  <a:t>WINDOWS</a:t>
                </a:r>
              </a:p>
            </p:txBody>
          </p:sp>
          <p:sp>
            <p:nvSpPr>
              <p:cNvPr id="36" name="TextBox 35"/>
              <p:cNvSpPr txBox="1"/>
              <p:nvPr/>
            </p:nvSpPr>
            <p:spPr>
              <a:xfrm>
                <a:off x="3859418" y="4335462"/>
                <a:ext cx="693799" cy="414232"/>
              </a:xfrm>
              <a:prstGeom prst="rect">
                <a:avLst/>
              </a:prstGeom>
              <a:noFill/>
            </p:spPr>
            <p:txBody>
              <a:bodyPr wrap="none" lIns="179238" tIns="143391" rIns="179238" bIns="143391" rtlCol="0">
                <a:spAutoFit/>
              </a:bodyPr>
              <a:lstStyle/>
              <a:p>
                <a:pPr defTabSz="914325">
                  <a:lnSpc>
                    <a:spcPct val="90000"/>
                  </a:lnSpc>
                  <a:spcAft>
                    <a:spcPts val="588"/>
                  </a:spcAft>
                  <a:defRPr/>
                </a:pPr>
                <a:r>
                  <a:rPr lang="en-US" sz="900" kern="0" dirty="0" smtClean="0">
                    <a:gradFill>
                      <a:gsLst>
                        <a:gs pos="0">
                          <a:srgbClr val="BAD80A">
                            <a:lumMod val="75000"/>
                          </a:srgbClr>
                        </a:gs>
                        <a:gs pos="100000">
                          <a:srgbClr val="BAD80A">
                            <a:lumMod val="75000"/>
                          </a:srgbClr>
                        </a:gs>
                      </a:gsLst>
                      <a:lin ang="5400000" scaled="1"/>
                    </a:gradFill>
                    <a:latin typeface="Segoe UI Semibold" panose="020B0702040204020203" pitchFamily="34" charset="0"/>
                    <a:cs typeface="Segoe UI Semibold" panose="020B0702040204020203" pitchFamily="34" charset="0"/>
                  </a:rPr>
                  <a:t>LINUX</a:t>
                </a:r>
              </a:p>
            </p:txBody>
          </p:sp>
        </p:grpSp>
        <p:grpSp>
          <p:nvGrpSpPr>
            <p:cNvPr id="38" name="Group 37"/>
            <p:cNvGrpSpPr/>
            <p:nvPr/>
          </p:nvGrpSpPr>
          <p:grpSpPr>
            <a:xfrm>
              <a:off x="6803964" y="4619903"/>
              <a:ext cx="1592395" cy="543128"/>
              <a:chOff x="3206063" y="4335462"/>
              <a:chExt cx="1592395" cy="543128"/>
            </a:xfrm>
          </p:grpSpPr>
          <p:sp>
            <p:nvSpPr>
              <p:cNvPr id="39" name="Rounded Rectangle 38"/>
              <p:cNvSpPr/>
              <p:nvPr/>
            </p:nvSpPr>
            <p:spPr bwMode="auto">
              <a:xfrm>
                <a:off x="3246437" y="4371280"/>
                <a:ext cx="1423467" cy="494032"/>
              </a:xfrm>
              <a:prstGeom prst="roundRect">
                <a:avLst/>
              </a:prstGeom>
              <a:noFill/>
              <a:ln w="12700">
                <a:solidFill>
                  <a:schemeClr val="bg1">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40" name="TextBox 39"/>
              <p:cNvSpPr txBox="1"/>
              <p:nvPr/>
            </p:nvSpPr>
            <p:spPr>
              <a:xfrm>
                <a:off x="3206063" y="4397512"/>
                <a:ext cx="820436" cy="414232"/>
              </a:xfrm>
              <a:prstGeom prst="rect">
                <a:avLst/>
              </a:prstGeom>
              <a:noFill/>
            </p:spPr>
            <p:txBody>
              <a:bodyPr wrap="none" lIns="179238" tIns="143391" rIns="179238" bIns="143391" rtlCol="0">
                <a:spAutoFit/>
              </a:bodyPr>
              <a:lstStyle/>
              <a:p>
                <a:pPr defTabSz="914325">
                  <a:lnSpc>
                    <a:spcPct val="90000"/>
                  </a:lnSpc>
                  <a:spcAft>
                    <a:spcPts val="588"/>
                  </a:spcAft>
                  <a:defRPr/>
                </a:pPr>
                <a:r>
                  <a:rPr lang="en-US" sz="900" kern="0" dirty="0" smtClean="0">
                    <a:gradFill>
                      <a:gsLst>
                        <a:gs pos="2917">
                          <a:srgbClr val="505050"/>
                        </a:gs>
                        <a:gs pos="100000">
                          <a:srgbClr val="505050"/>
                        </a:gs>
                      </a:gsLst>
                      <a:lin ang="5400000" scaled="0"/>
                    </a:gradFill>
                    <a:latin typeface="Segoe UI Semibold" panose="020B0702040204020203" pitchFamily="34" charset="0"/>
                    <a:cs typeface="Segoe UI Semibold" panose="020B0702040204020203" pitchFamily="34" charset="0"/>
                  </a:rPr>
                  <a:t>VMWare</a:t>
                </a:r>
              </a:p>
            </p:txBody>
          </p:sp>
          <p:sp>
            <p:nvSpPr>
              <p:cNvPr id="41" name="TextBox 40"/>
              <p:cNvSpPr txBox="1"/>
              <p:nvPr/>
            </p:nvSpPr>
            <p:spPr>
              <a:xfrm>
                <a:off x="3857797" y="4464358"/>
                <a:ext cx="940661" cy="414232"/>
              </a:xfrm>
              <a:prstGeom prst="rect">
                <a:avLst/>
              </a:prstGeom>
              <a:noFill/>
            </p:spPr>
            <p:txBody>
              <a:bodyPr wrap="none" lIns="179238" tIns="143391" rIns="179238" bIns="143391" rtlCol="0">
                <a:spAutoFit/>
              </a:bodyPr>
              <a:lstStyle/>
              <a:p>
                <a:pPr defTabSz="914325">
                  <a:lnSpc>
                    <a:spcPct val="90000"/>
                  </a:lnSpc>
                  <a:spcAft>
                    <a:spcPts val="588"/>
                  </a:spcAft>
                  <a:defRPr/>
                </a:pPr>
                <a:r>
                  <a:rPr lang="en-US" sz="900" kern="0" dirty="0" smtClean="0">
                    <a:gradFill>
                      <a:gsLst>
                        <a:gs pos="0">
                          <a:srgbClr val="00BCF2"/>
                        </a:gs>
                        <a:gs pos="100000">
                          <a:srgbClr val="00BCF2"/>
                        </a:gs>
                      </a:gsLst>
                      <a:lin ang="5400000" scaled="1"/>
                    </a:gradFill>
                    <a:latin typeface="Segoe UI Semibold" panose="020B0702040204020203" pitchFamily="34" charset="0"/>
                    <a:cs typeface="Segoe UI Semibold" panose="020B0702040204020203" pitchFamily="34" charset="0"/>
                  </a:rPr>
                  <a:t>WINDOWS</a:t>
                </a:r>
              </a:p>
            </p:txBody>
          </p:sp>
          <p:sp>
            <p:nvSpPr>
              <p:cNvPr id="42" name="TextBox 41"/>
              <p:cNvSpPr txBox="1"/>
              <p:nvPr/>
            </p:nvSpPr>
            <p:spPr>
              <a:xfrm>
                <a:off x="3859418" y="4335462"/>
                <a:ext cx="693799" cy="414232"/>
              </a:xfrm>
              <a:prstGeom prst="rect">
                <a:avLst/>
              </a:prstGeom>
              <a:noFill/>
            </p:spPr>
            <p:txBody>
              <a:bodyPr wrap="none" lIns="179238" tIns="143391" rIns="179238" bIns="143391" rtlCol="0">
                <a:spAutoFit/>
              </a:bodyPr>
              <a:lstStyle/>
              <a:p>
                <a:pPr defTabSz="914325">
                  <a:lnSpc>
                    <a:spcPct val="90000"/>
                  </a:lnSpc>
                  <a:spcAft>
                    <a:spcPts val="588"/>
                  </a:spcAft>
                  <a:defRPr/>
                </a:pPr>
                <a:r>
                  <a:rPr lang="en-US" sz="900" kern="0" dirty="0" smtClean="0">
                    <a:gradFill>
                      <a:gsLst>
                        <a:gs pos="0">
                          <a:srgbClr val="BAD80A">
                            <a:lumMod val="75000"/>
                          </a:srgbClr>
                        </a:gs>
                        <a:gs pos="100000">
                          <a:srgbClr val="BAD80A">
                            <a:lumMod val="75000"/>
                          </a:srgbClr>
                        </a:gs>
                      </a:gsLst>
                      <a:lin ang="5400000" scaled="1"/>
                    </a:gradFill>
                    <a:latin typeface="Segoe UI Semibold" panose="020B0702040204020203" pitchFamily="34" charset="0"/>
                    <a:cs typeface="Segoe UI Semibold" panose="020B0702040204020203" pitchFamily="34" charset="0"/>
                  </a:rPr>
                  <a:t>LINUX</a:t>
                </a:r>
              </a:p>
            </p:txBody>
          </p:sp>
        </p:grpSp>
      </p:grpSp>
      <p:grpSp>
        <p:nvGrpSpPr>
          <p:cNvPr id="44" name="Group 43"/>
          <p:cNvGrpSpPr/>
          <p:nvPr/>
        </p:nvGrpSpPr>
        <p:grpSpPr>
          <a:xfrm>
            <a:off x="655635" y="1821822"/>
            <a:ext cx="3124199" cy="2296757"/>
            <a:chOff x="4250474" y="4591544"/>
            <a:chExt cx="3691049" cy="2436462"/>
          </a:xfrm>
        </p:grpSpPr>
        <p:grpSp>
          <p:nvGrpSpPr>
            <p:cNvPr id="45" name="Group 44"/>
            <p:cNvGrpSpPr/>
            <p:nvPr/>
          </p:nvGrpSpPr>
          <p:grpSpPr>
            <a:xfrm>
              <a:off x="4250474" y="4591544"/>
              <a:ext cx="3691049" cy="2436462"/>
              <a:chOff x="4335215" y="4683427"/>
              <a:chExt cx="3766044" cy="2485966"/>
            </a:xfrm>
          </p:grpSpPr>
          <p:sp>
            <p:nvSpPr>
              <p:cNvPr id="70" name="Freeform 5"/>
              <p:cNvSpPr>
                <a:spLocks/>
              </p:cNvSpPr>
              <p:nvPr/>
            </p:nvSpPr>
            <p:spPr bwMode="auto">
              <a:xfrm>
                <a:off x="4335215" y="4683427"/>
                <a:ext cx="3766044" cy="1531288"/>
              </a:xfrm>
              <a:custGeom>
                <a:avLst/>
                <a:gdLst>
                  <a:gd name="T0" fmla="*/ 313 w 2915"/>
                  <a:gd name="T1" fmla="*/ 555 h 1184"/>
                  <a:gd name="T2" fmla="*/ 365 w 2915"/>
                  <a:gd name="T3" fmla="*/ 562 h 1184"/>
                  <a:gd name="T4" fmla="*/ 954 w 2915"/>
                  <a:gd name="T5" fmla="*/ 0 h 1184"/>
                  <a:gd name="T6" fmla="*/ 1528 w 2915"/>
                  <a:gd name="T7" fmla="*/ 442 h 1184"/>
                  <a:gd name="T8" fmla="*/ 1834 w 2915"/>
                  <a:gd name="T9" fmla="*/ 307 h 1184"/>
                  <a:gd name="T10" fmla="*/ 2274 w 2915"/>
                  <a:gd name="T11" fmla="*/ 704 h 1184"/>
                  <a:gd name="T12" fmla="*/ 2475 w 2915"/>
                  <a:gd name="T13" fmla="*/ 802 h 1184"/>
                  <a:gd name="T14" fmla="*/ 2676 w 2915"/>
                  <a:gd name="T15" fmla="*/ 697 h 1184"/>
                  <a:gd name="T16" fmla="*/ 2915 w 2915"/>
                  <a:gd name="T17" fmla="*/ 944 h 1184"/>
                  <a:gd name="T18" fmla="*/ 2676 w 2915"/>
                  <a:gd name="T19" fmla="*/ 1184 h 1184"/>
                  <a:gd name="T20" fmla="*/ 2609 w 2915"/>
                  <a:gd name="T21" fmla="*/ 1184 h 1184"/>
                  <a:gd name="T22" fmla="*/ 1812 w 2915"/>
                  <a:gd name="T23" fmla="*/ 1184 h 1184"/>
                  <a:gd name="T24" fmla="*/ 1364 w 2915"/>
                  <a:gd name="T25" fmla="*/ 1184 h 1184"/>
                  <a:gd name="T26" fmla="*/ 298 w 2915"/>
                  <a:gd name="T27" fmla="*/ 1184 h 1184"/>
                  <a:gd name="T28" fmla="*/ 298 w 2915"/>
                  <a:gd name="T29" fmla="*/ 1184 h 1184"/>
                  <a:gd name="T30" fmla="*/ 0 w 2915"/>
                  <a:gd name="T31" fmla="*/ 869 h 1184"/>
                  <a:gd name="T32" fmla="*/ 313 w 2915"/>
                  <a:gd name="T33" fmla="*/ 555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15" h="1184">
                    <a:moveTo>
                      <a:pt x="313" y="555"/>
                    </a:moveTo>
                    <a:cubicBezTo>
                      <a:pt x="328" y="555"/>
                      <a:pt x="350" y="562"/>
                      <a:pt x="365" y="562"/>
                    </a:cubicBezTo>
                    <a:cubicBezTo>
                      <a:pt x="380" y="247"/>
                      <a:pt x="641" y="0"/>
                      <a:pt x="954" y="0"/>
                    </a:cubicBezTo>
                    <a:cubicBezTo>
                      <a:pt x="1230" y="0"/>
                      <a:pt x="1461" y="187"/>
                      <a:pt x="1528" y="442"/>
                    </a:cubicBezTo>
                    <a:cubicBezTo>
                      <a:pt x="1603" y="360"/>
                      <a:pt x="1715" y="307"/>
                      <a:pt x="1834" y="307"/>
                    </a:cubicBezTo>
                    <a:cubicBezTo>
                      <a:pt x="2065" y="307"/>
                      <a:pt x="2252" y="480"/>
                      <a:pt x="2274" y="704"/>
                    </a:cubicBezTo>
                    <a:cubicBezTo>
                      <a:pt x="2348" y="712"/>
                      <a:pt x="2423" y="749"/>
                      <a:pt x="2475" y="802"/>
                    </a:cubicBezTo>
                    <a:cubicBezTo>
                      <a:pt x="2520" y="734"/>
                      <a:pt x="2594" y="697"/>
                      <a:pt x="2676" y="697"/>
                    </a:cubicBezTo>
                    <a:cubicBezTo>
                      <a:pt x="2811" y="697"/>
                      <a:pt x="2915" y="809"/>
                      <a:pt x="2915" y="944"/>
                    </a:cubicBezTo>
                    <a:cubicBezTo>
                      <a:pt x="2915" y="1079"/>
                      <a:pt x="2811" y="1184"/>
                      <a:pt x="2676" y="1184"/>
                    </a:cubicBezTo>
                    <a:cubicBezTo>
                      <a:pt x="2609" y="1184"/>
                      <a:pt x="2609" y="1184"/>
                      <a:pt x="2609" y="1184"/>
                    </a:cubicBezTo>
                    <a:cubicBezTo>
                      <a:pt x="1812" y="1184"/>
                      <a:pt x="1812" y="1184"/>
                      <a:pt x="1812" y="1184"/>
                    </a:cubicBezTo>
                    <a:cubicBezTo>
                      <a:pt x="1364" y="1184"/>
                      <a:pt x="1364" y="1184"/>
                      <a:pt x="1364" y="1184"/>
                    </a:cubicBezTo>
                    <a:cubicBezTo>
                      <a:pt x="298" y="1184"/>
                      <a:pt x="298" y="1184"/>
                      <a:pt x="298" y="1184"/>
                    </a:cubicBezTo>
                    <a:cubicBezTo>
                      <a:pt x="298" y="1184"/>
                      <a:pt x="298" y="1184"/>
                      <a:pt x="298" y="1184"/>
                    </a:cubicBezTo>
                    <a:cubicBezTo>
                      <a:pt x="134" y="1176"/>
                      <a:pt x="0" y="1041"/>
                      <a:pt x="0" y="869"/>
                    </a:cubicBezTo>
                    <a:cubicBezTo>
                      <a:pt x="0" y="697"/>
                      <a:pt x="142" y="555"/>
                      <a:pt x="313" y="555"/>
                    </a:cubicBezTo>
                    <a:close/>
                  </a:path>
                </a:pathLst>
              </a:custGeom>
              <a:solidFill>
                <a:srgbClr val="FFFFFF">
                  <a:alpha val="7000"/>
                </a:srgbClr>
              </a:solidFill>
              <a:ln w="34925" cap="flat">
                <a:solidFill>
                  <a:srgbClr val="FFFFFF">
                    <a:lumMod val="85000"/>
                  </a:srgbClr>
                </a:solidFill>
                <a:prstDash val="solid"/>
                <a:miter lim="800000"/>
                <a:headEnd/>
                <a:tailEnd/>
              </a:ln>
            </p:spPr>
            <p:txBody>
              <a:bodyPr vert="horz" wrap="square" lIns="89619" tIns="44810" rIns="89619" bIns="44810" numCol="1" anchor="t" anchorCtr="0" compatLnSpc="1">
                <a:prstTxWarp prst="textNoShape">
                  <a:avLst/>
                </a:prstTxWarp>
              </a:bodyPr>
              <a:lstStyle/>
              <a:p>
                <a:pPr defTabSz="914325">
                  <a:defRPr/>
                </a:pPr>
                <a:endParaRPr lang="en-US" sz="1600" kern="0" smtClean="0">
                  <a:solidFill>
                    <a:srgbClr val="FFFFFF"/>
                  </a:solidFill>
                </a:endParaRPr>
              </a:p>
            </p:txBody>
          </p:sp>
          <p:sp>
            <p:nvSpPr>
              <p:cNvPr id="71" name="TextBox 70"/>
              <p:cNvSpPr txBox="1"/>
              <p:nvPr/>
            </p:nvSpPr>
            <p:spPr>
              <a:xfrm>
                <a:off x="5110620" y="6232998"/>
                <a:ext cx="2272055" cy="936395"/>
              </a:xfrm>
              <a:prstGeom prst="rect">
                <a:avLst/>
              </a:prstGeom>
              <a:noFill/>
            </p:spPr>
            <p:txBody>
              <a:bodyPr wrap="none" lIns="179238" tIns="143391" rIns="179238" bIns="143391" rtlCol="0">
                <a:spAutoFit/>
              </a:bodyPr>
              <a:lstStyle/>
              <a:p>
                <a:pPr algn="ctr" defTabSz="914325">
                  <a:lnSpc>
                    <a:spcPct val="90000"/>
                  </a:lnSpc>
                  <a:spcAft>
                    <a:spcPts val="588"/>
                  </a:spcAft>
                  <a:defRPr/>
                </a:pPr>
                <a:r>
                  <a:rPr lang="en-US" kern="0" dirty="0" smtClean="0">
                    <a:gradFill>
                      <a:gsLst>
                        <a:gs pos="2917">
                          <a:srgbClr val="FFFFFF"/>
                        </a:gs>
                        <a:gs pos="30000">
                          <a:srgbClr val="FFFFFF"/>
                        </a:gs>
                      </a:gsLst>
                      <a:lin ang="5400000" scaled="0"/>
                    </a:gradFill>
                  </a:rPr>
                  <a:t>Public Cloud </a:t>
                </a:r>
              </a:p>
              <a:p>
                <a:pPr algn="ctr" defTabSz="914325">
                  <a:lnSpc>
                    <a:spcPct val="90000"/>
                  </a:lnSpc>
                  <a:spcAft>
                    <a:spcPts val="588"/>
                  </a:spcAft>
                  <a:defRPr/>
                </a:pPr>
                <a:r>
                  <a:rPr lang="en-US" kern="0" dirty="0" smtClean="0">
                    <a:gradFill>
                      <a:gsLst>
                        <a:gs pos="2917">
                          <a:srgbClr val="FFFFFF"/>
                        </a:gs>
                        <a:gs pos="30000">
                          <a:srgbClr val="FFFFFF"/>
                        </a:gs>
                      </a:gsLst>
                      <a:lin ang="5400000" scaled="0"/>
                    </a:gradFill>
                  </a:rPr>
                  <a:t>AZURE or AWS</a:t>
                </a:r>
              </a:p>
            </p:txBody>
          </p:sp>
        </p:grpSp>
        <p:grpSp>
          <p:nvGrpSpPr>
            <p:cNvPr id="46" name="Group 45"/>
            <p:cNvGrpSpPr/>
            <p:nvPr/>
          </p:nvGrpSpPr>
          <p:grpSpPr>
            <a:xfrm>
              <a:off x="5936042" y="5429742"/>
              <a:ext cx="1403656" cy="687190"/>
              <a:chOff x="8308725" y="1888215"/>
              <a:chExt cx="2029015" cy="993350"/>
            </a:xfrm>
          </p:grpSpPr>
          <p:grpSp>
            <p:nvGrpSpPr>
              <p:cNvPr id="65" name="Group 64"/>
              <p:cNvGrpSpPr/>
              <p:nvPr/>
            </p:nvGrpSpPr>
            <p:grpSpPr>
              <a:xfrm>
                <a:off x="8308725" y="1888215"/>
                <a:ext cx="2029015" cy="965791"/>
                <a:chOff x="2547542" y="4946794"/>
                <a:chExt cx="2029015" cy="965791"/>
              </a:xfrm>
            </p:grpSpPr>
            <p:sp>
              <p:nvSpPr>
                <p:cNvPr id="68" name="Freeform 5"/>
                <p:cNvSpPr>
                  <a:spLocks/>
                </p:cNvSpPr>
                <p:nvPr/>
              </p:nvSpPr>
              <p:spPr bwMode="auto">
                <a:xfrm>
                  <a:off x="2600114" y="4946794"/>
                  <a:ext cx="1976443" cy="803628"/>
                </a:xfrm>
                <a:custGeom>
                  <a:avLst/>
                  <a:gdLst>
                    <a:gd name="T0" fmla="*/ 313 w 2915"/>
                    <a:gd name="T1" fmla="*/ 555 h 1184"/>
                    <a:gd name="T2" fmla="*/ 365 w 2915"/>
                    <a:gd name="T3" fmla="*/ 562 h 1184"/>
                    <a:gd name="T4" fmla="*/ 954 w 2915"/>
                    <a:gd name="T5" fmla="*/ 0 h 1184"/>
                    <a:gd name="T6" fmla="*/ 1528 w 2915"/>
                    <a:gd name="T7" fmla="*/ 442 h 1184"/>
                    <a:gd name="T8" fmla="*/ 1834 w 2915"/>
                    <a:gd name="T9" fmla="*/ 307 h 1184"/>
                    <a:gd name="T10" fmla="*/ 2274 w 2915"/>
                    <a:gd name="T11" fmla="*/ 704 h 1184"/>
                    <a:gd name="T12" fmla="*/ 2475 w 2915"/>
                    <a:gd name="T13" fmla="*/ 802 h 1184"/>
                    <a:gd name="T14" fmla="*/ 2676 w 2915"/>
                    <a:gd name="T15" fmla="*/ 697 h 1184"/>
                    <a:gd name="T16" fmla="*/ 2915 w 2915"/>
                    <a:gd name="T17" fmla="*/ 944 h 1184"/>
                    <a:gd name="T18" fmla="*/ 2676 w 2915"/>
                    <a:gd name="T19" fmla="*/ 1184 h 1184"/>
                    <a:gd name="T20" fmla="*/ 2609 w 2915"/>
                    <a:gd name="T21" fmla="*/ 1184 h 1184"/>
                    <a:gd name="T22" fmla="*/ 1812 w 2915"/>
                    <a:gd name="T23" fmla="*/ 1184 h 1184"/>
                    <a:gd name="T24" fmla="*/ 1364 w 2915"/>
                    <a:gd name="T25" fmla="*/ 1184 h 1184"/>
                    <a:gd name="T26" fmla="*/ 298 w 2915"/>
                    <a:gd name="T27" fmla="*/ 1184 h 1184"/>
                    <a:gd name="T28" fmla="*/ 298 w 2915"/>
                    <a:gd name="T29" fmla="*/ 1184 h 1184"/>
                    <a:gd name="T30" fmla="*/ 0 w 2915"/>
                    <a:gd name="T31" fmla="*/ 869 h 1184"/>
                    <a:gd name="T32" fmla="*/ 313 w 2915"/>
                    <a:gd name="T33" fmla="*/ 555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15" h="1184">
                      <a:moveTo>
                        <a:pt x="313" y="555"/>
                      </a:moveTo>
                      <a:cubicBezTo>
                        <a:pt x="328" y="555"/>
                        <a:pt x="350" y="562"/>
                        <a:pt x="365" y="562"/>
                      </a:cubicBezTo>
                      <a:cubicBezTo>
                        <a:pt x="380" y="247"/>
                        <a:pt x="641" y="0"/>
                        <a:pt x="954" y="0"/>
                      </a:cubicBezTo>
                      <a:cubicBezTo>
                        <a:pt x="1230" y="0"/>
                        <a:pt x="1461" y="187"/>
                        <a:pt x="1528" y="442"/>
                      </a:cubicBezTo>
                      <a:cubicBezTo>
                        <a:pt x="1603" y="360"/>
                        <a:pt x="1715" y="307"/>
                        <a:pt x="1834" y="307"/>
                      </a:cubicBezTo>
                      <a:cubicBezTo>
                        <a:pt x="2065" y="307"/>
                        <a:pt x="2252" y="480"/>
                        <a:pt x="2274" y="704"/>
                      </a:cubicBezTo>
                      <a:cubicBezTo>
                        <a:pt x="2348" y="712"/>
                        <a:pt x="2423" y="749"/>
                        <a:pt x="2475" y="802"/>
                      </a:cubicBezTo>
                      <a:cubicBezTo>
                        <a:pt x="2520" y="734"/>
                        <a:pt x="2594" y="697"/>
                        <a:pt x="2676" y="697"/>
                      </a:cubicBezTo>
                      <a:cubicBezTo>
                        <a:pt x="2811" y="697"/>
                        <a:pt x="2915" y="809"/>
                        <a:pt x="2915" y="944"/>
                      </a:cubicBezTo>
                      <a:cubicBezTo>
                        <a:pt x="2915" y="1079"/>
                        <a:pt x="2811" y="1184"/>
                        <a:pt x="2676" y="1184"/>
                      </a:cubicBezTo>
                      <a:cubicBezTo>
                        <a:pt x="2609" y="1184"/>
                        <a:pt x="2609" y="1184"/>
                        <a:pt x="2609" y="1184"/>
                      </a:cubicBezTo>
                      <a:cubicBezTo>
                        <a:pt x="1812" y="1184"/>
                        <a:pt x="1812" y="1184"/>
                        <a:pt x="1812" y="1184"/>
                      </a:cubicBezTo>
                      <a:cubicBezTo>
                        <a:pt x="1364" y="1184"/>
                        <a:pt x="1364" y="1184"/>
                        <a:pt x="1364" y="1184"/>
                      </a:cubicBezTo>
                      <a:cubicBezTo>
                        <a:pt x="298" y="1184"/>
                        <a:pt x="298" y="1184"/>
                        <a:pt x="298" y="1184"/>
                      </a:cubicBezTo>
                      <a:cubicBezTo>
                        <a:pt x="298" y="1184"/>
                        <a:pt x="298" y="1184"/>
                        <a:pt x="298" y="1184"/>
                      </a:cubicBezTo>
                      <a:cubicBezTo>
                        <a:pt x="134" y="1176"/>
                        <a:pt x="0" y="1041"/>
                        <a:pt x="0" y="869"/>
                      </a:cubicBezTo>
                      <a:cubicBezTo>
                        <a:pt x="0" y="697"/>
                        <a:pt x="142" y="555"/>
                        <a:pt x="313" y="555"/>
                      </a:cubicBezTo>
                      <a:close/>
                    </a:path>
                  </a:pathLst>
                </a:custGeom>
                <a:solidFill>
                  <a:srgbClr val="EAEAEA"/>
                </a:solidFill>
                <a:ln w="25400" cap="flat">
                  <a:solidFill>
                    <a:srgbClr val="FFFFFF"/>
                  </a:solidFill>
                  <a:prstDash val="solid"/>
                  <a:miter lim="800000"/>
                  <a:headEnd/>
                  <a:tailEnd/>
                </a:ln>
              </p:spPr>
              <p:txBody>
                <a:bodyPr vert="horz" wrap="square" lIns="89619" tIns="44810" rIns="89619" bIns="44810" numCol="1" anchor="t" anchorCtr="0" compatLnSpc="1">
                  <a:prstTxWarp prst="textNoShape">
                    <a:avLst/>
                  </a:prstTxWarp>
                </a:bodyPr>
                <a:lstStyle/>
                <a:p>
                  <a:pPr defTabSz="914325">
                    <a:defRPr/>
                  </a:pPr>
                  <a:endParaRPr lang="en-US" sz="1200" kern="0" smtClean="0">
                    <a:solidFill>
                      <a:srgbClr val="FFFFFF"/>
                    </a:solidFill>
                  </a:endParaRPr>
                </a:p>
              </p:txBody>
            </p:sp>
            <p:sp>
              <p:nvSpPr>
                <p:cNvPr id="69" name="TextBox 68"/>
                <p:cNvSpPr txBox="1"/>
                <p:nvPr/>
              </p:nvSpPr>
              <p:spPr>
                <a:xfrm>
                  <a:off x="2547542" y="5333824"/>
                  <a:ext cx="1077051" cy="578761"/>
                </a:xfrm>
                <a:prstGeom prst="rect">
                  <a:avLst/>
                </a:prstGeom>
                <a:noFill/>
              </p:spPr>
              <p:txBody>
                <a:bodyPr wrap="none" lIns="179238" tIns="143391" rIns="179238" bIns="143391" rtlCol="0">
                  <a:spAutoFit/>
                </a:bodyPr>
                <a:lstStyle/>
                <a:p>
                  <a:pPr defTabSz="914325">
                    <a:lnSpc>
                      <a:spcPct val="90000"/>
                    </a:lnSpc>
                    <a:spcAft>
                      <a:spcPts val="588"/>
                    </a:spcAft>
                    <a:defRPr/>
                  </a:pPr>
                  <a:r>
                    <a:rPr lang="en-US" sz="800" kern="0" dirty="0" smtClean="0">
                      <a:gradFill>
                        <a:gsLst>
                          <a:gs pos="2917">
                            <a:srgbClr val="505050"/>
                          </a:gs>
                          <a:gs pos="100000">
                            <a:srgbClr val="505050"/>
                          </a:gs>
                        </a:gsLst>
                        <a:lin ang="5400000" scaled="0"/>
                      </a:gradFill>
                      <a:latin typeface="Segoe UI Semibold" panose="020B0702040204020203" pitchFamily="34" charset="0"/>
                      <a:cs typeface="Segoe UI Semibold" panose="020B0702040204020203" pitchFamily="34" charset="0"/>
                    </a:rPr>
                    <a:t>VMware</a:t>
                  </a:r>
                </a:p>
              </p:txBody>
            </p:sp>
          </p:grpSp>
          <p:sp>
            <p:nvSpPr>
              <p:cNvPr id="66" name="TextBox 65"/>
              <p:cNvSpPr txBox="1"/>
              <p:nvPr/>
            </p:nvSpPr>
            <p:spPr>
              <a:xfrm>
                <a:off x="9069059" y="2302803"/>
                <a:ext cx="1267059" cy="578762"/>
              </a:xfrm>
              <a:prstGeom prst="rect">
                <a:avLst/>
              </a:prstGeom>
              <a:noFill/>
            </p:spPr>
            <p:txBody>
              <a:bodyPr wrap="none" lIns="179238" tIns="143391" rIns="179238" bIns="143391" rtlCol="0">
                <a:spAutoFit/>
              </a:bodyPr>
              <a:lstStyle/>
              <a:p>
                <a:pPr defTabSz="914325">
                  <a:lnSpc>
                    <a:spcPct val="90000"/>
                  </a:lnSpc>
                  <a:spcAft>
                    <a:spcPts val="588"/>
                  </a:spcAft>
                  <a:defRPr/>
                </a:pPr>
                <a:r>
                  <a:rPr lang="en-US" sz="800" kern="0" dirty="0" smtClean="0">
                    <a:gradFill>
                      <a:gsLst>
                        <a:gs pos="0">
                          <a:srgbClr val="00BCF2"/>
                        </a:gs>
                        <a:gs pos="100000">
                          <a:srgbClr val="00BCF2"/>
                        </a:gs>
                      </a:gsLst>
                      <a:lin ang="5400000" scaled="1"/>
                    </a:gradFill>
                    <a:latin typeface="Segoe UI Semibold" panose="020B0702040204020203" pitchFamily="34" charset="0"/>
                    <a:cs typeface="Segoe UI Semibold" panose="020B0702040204020203" pitchFamily="34" charset="0"/>
                  </a:rPr>
                  <a:t>WINDOWS</a:t>
                </a:r>
              </a:p>
            </p:txBody>
          </p:sp>
          <p:sp>
            <p:nvSpPr>
              <p:cNvPr id="67" name="TextBox 66"/>
              <p:cNvSpPr txBox="1"/>
              <p:nvPr/>
            </p:nvSpPr>
            <p:spPr>
              <a:xfrm>
                <a:off x="9071400" y="2102981"/>
                <a:ext cx="949605" cy="578762"/>
              </a:xfrm>
              <a:prstGeom prst="rect">
                <a:avLst/>
              </a:prstGeom>
              <a:noFill/>
            </p:spPr>
            <p:txBody>
              <a:bodyPr wrap="none" lIns="179238" tIns="143391" rIns="179238" bIns="143391" rtlCol="0">
                <a:spAutoFit/>
              </a:bodyPr>
              <a:lstStyle/>
              <a:p>
                <a:pPr defTabSz="914325">
                  <a:lnSpc>
                    <a:spcPct val="90000"/>
                  </a:lnSpc>
                  <a:spcAft>
                    <a:spcPts val="588"/>
                  </a:spcAft>
                  <a:defRPr/>
                </a:pPr>
                <a:r>
                  <a:rPr lang="en-US" sz="800" kern="0" dirty="0" smtClean="0">
                    <a:gradFill>
                      <a:gsLst>
                        <a:gs pos="0">
                          <a:srgbClr val="BAD80A">
                            <a:lumMod val="75000"/>
                          </a:srgbClr>
                        </a:gs>
                        <a:gs pos="100000">
                          <a:srgbClr val="BAD80A">
                            <a:lumMod val="75000"/>
                          </a:srgbClr>
                        </a:gs>
                      </a:gsLst>
                      <a:lin ang="5400000" scaled="1"/>
                    </a:gradFill>
                    <a:latin typeface="Segoe UI Semibold" panose="020B0702040204020203" pitchFamily="34" charset="0"/>
                    <a:cs typeface="Segoe UI Semibold" panose="020B0702040204020203" pitchFamily="34" charset="0"/>
                  </a:rPr>
                  <a:t>LINUX</a:t>
                </a:r>
              </a:p>
            </p:txBody>
          </p:sp>
        </p:grpSp>
        <p:grpSp>
          <p:nvGrpSpPr>
            <p:cNvPr id="47" name="Group 46"/>
            <p:cNvGrpSpPr/>
            <p:nvPr/>
          </p:nvGrpSpPr>
          <p:grpSpPr>
            <a:xfrm>
              <a:off x="4693516" y="5101887"/>
              <a:ext cx="1425859" cy="683914"/>
              <a:chOff x="6512624" y="1403796"/>
              <a:chExt cx="2061110" cy="988616"/>
            </a:xfrm>
          </p:grpSpPr>
          <p:grpSp>
            <p:nvGrpSpPr>
              <p:cNvPr id="60" name="Group 59"/>
              <p:cNvGrpSpPr/>
              <p:nvPr/>
            </p:nvGrpSpPr>
            <p:grpSpPr>
              <a:xfrm>
                <a:off x="6512624" y="1403796"/>
                <a:ext cx="2042657" cy="963834"/>
                <a:chOff x="1605060" y="4582164"/>
                <a:chExt cx="2042657" cy="963834"/>
              </a:xfrm>
            </p:grpSpPr>
            <p:sp>
              <p:nvSpPr>
                <p:cNvPr id="63" name="Freeform 5"/>
                <p:cNvSpPr>
                  <a:spLocks/>
                </p:cNvSpPr>
                <p:nvPr/>
              </p:nvSpPr>
              <p:spPr bwMode="auto">
                <a:xfrm>
                  <a:off x="1671276" y="4582164"/>
                  <a:ext cx="1976441" cy="803628"/>
                </a:xfrm>
                <a:custGeom>
                  <a:avLst/>
                  <a:gdLst>
                    <a:gd name="T0" fmla="*/ 313 w 2915"/>
                    <a:gd name="T1" fmla="*/ 555 h 1184"/>
                    <a:gd name="T2" fmla="*/ 365 w 2915"/>
                    <a:gd name="T3" fmla="*/ 562 h 1184"/>
                    <a:gd name="T4" fmla="*/ 954 w 2915"/>
                    <a:gd name="T5" fmla="*/ 0 h 1184"/>
                    <a:gd name="T6" fmla="*/ 1528 w 2915"/>
                    <a:gd name="T7" fmla="*/ 442 h 1184"/>
                    <a:gd name="T8" fmla="*/ 1834 w 2915"/>
                    <a:gd name="T9" fmla="*/ 307 h 1184"/>
                    <a:gd name="T10" fmla="*/ 2274 w 2915"/>
                    <a:gd name="T11" fmla="*/ 704 h 1184"/>
                    <a:gd name="T12" fmla="*/ 2475 w 2915"/>
                    <a:gd name="T13" fmla="*/ 802 h 1184"/>
                    <a:gd name="T14" fmla="*/ 2676 w 2915"/>
                    <a:gd name="T15" fmla="*/ 697 h 1184"/>
                    <a:gd name="T16" fmla="*/ 2915 w 2915"/>
                    <a:gd name="T17" fmla="*/ 944 h 1184"/>
                    <a:gd name="T18" fmla="*/ 2676 w 2915"/>
                    <a:gd name="T19" fmla="*/ 1184 h 1184"/>
                    <a:gd name="T20" fmla="*/ 2609 w 2915"/>
                    <a:gd name="T21" fmla="*/ 1184 h 1184"/>
                    <a:gd name="T22" fmla="*/ 1812 w 2915"/>
                    <a:gd name="T23" fmla="*/ 1184 h 1184"/>
                    <a:gd name="T24" fmla="*/ 1364 w 2915"/>
                    <a:gd name="T25" fmla="*/ 1184 h 1184"/>
                    <a:gd name="T26" fmla="*/ 298 w 2915"/>
                    <a:gd name="T27" fmla="*/ 1184 h 1184"/>
                    <a:gd name="T28" fmla="*/ 298 w 2915"/>
                    <a:gd name="T29" fmla="*/ 1184 h 1184"/>
                    <a:gd name="T30" fmla="*/ 0 w 2915"/>
                    <a:gd name="T31" fmla="*/ 869 h 1184"/>
                    <a:gd name="T32" fmla="*/ 313 w 2915"/>
                    <a:gd name="T33" fmla="*/ 555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15" h="1184">
                      <a:moveTo>
                        <a:pt x="313" y="555"/>
                      </a:moveTo>
                      <a:cubicBezTo>
                        <a:pt x="328" y="555"/>
                        <a:pt x="350" y="562"/>
                        <a:pt x="365" y="562"/>
                      </a:cubicBezTo>
                      <a:cubicBezTo>
                        <a:pt x="380" y="247"/>
                        <a:pt x="641" y="0"/>
                        <a:pt x="954" y="0"/>
                      </a:cubicBezTo>
                      <a:cubicBezTo>
                        <a:pt x="1230" y="0"/>
                        <a:pt x="1461" y="187"/>
                        <a:pt x="1528" y="442"/>
                      </a:cubicBezTo>
                      <a:cubicBezTo>
                        <a:pt x="1603" y="360"/>
                        <a:pt x="1715" y="307"/>
                        <a:pt x="1834" y="307"/>
                      </a:cubicBezTo>
                      <a:cubicBezTo>
                        <a:pt x="2065" y="307"/>
                        <a:pt x="2252" y="480"/>
                        <a:pt x="2274" y="704"/>
                      </a:cubicBezTo>
                      <a:cubicBezTo>
                        <a:pt x="2348" y="712"/>
                        <a:pt x="2423" y="749"/>
                        <a:pt x="2475" y="802"/>
                      </a:cubicBezTo>
                      <a:cubicBezTo>
                        <a:pt x="2520" y="734"/>
                        <a:pt x="2594" y="697"/>
                        <a:pt x="2676" y="697"/>
                      </a:cubicBezTo>
                      <a:cubicBezTo>
                        <a:pt x="2811" y="697"/>
                        <a:pt x="2915" y="809"/>
                        <a:pt x="2915" y="944"/>
                      </a:cubicBezTo>
                      <a:cubicBezTo>
                        <a:pt x="2915" y="1079"/>
                        <a:pt x="2811" y="1184"/>
                        <a:pt x="2676" y="1184"/>
                      </a:cubicBezTo>
                      <a:cubicBezTo>
                        <a:pt x="2609" y="1184"/>
                        <a:pt x="2609" y="1184"/>
                        <a:pt x="2609" y="1184"/>
                      </a:cubicBezTo>
                      <a:cubicBezTo>
                        <a:pt x="1812" y="1184"/>
                        <a:pt x="1812" y="1184"/>
                        <a:pt x="1812" y="1184"/>
                      </a:cubicBezTo>
                      <a:cubicBezTo>
                        <a:pt x="1364" y="1184"/>
                        <a:pt x="1364" y="1184"/>
                        <a:pt x="1364" y="1184"/>
                      </a:cubicBezTo>
                      <a:cubicBezTo>
                        <a:pt x="298" y="1184"/>
                        <a:pt x="298" y="1184"/>
                        <a:pt x="298" y="1184"/>
                      </a:cubicBezTo>
                      <a:cubicBezTo>
                        <a:pt x="298" y="1184"/>
                        <a:pt x="298" y="1184"/>
                        <a:pt x="298" y="1184"/>
                      </a:cubicBezTo>
                      <a:cubicBezTo>
                        <a:pt x="134" y="1176"/>
                        <a:pt x="0" y="1041"/>
                        <a:pt x="0" y="869"/>
                      </a:cubicBezTo>
                      <a:cubicBezTo>
                        <a:pt x="0" y="697"/>
                        <a:pt x="142" y="555"/>
                        <a:pt x="313" y="555"/>
                      </a:cubicBezTo>
                      <a:close/>
                    </a:path>
                  </a:pathLst>
                </a:custGeom>
                <a:solidFill>
                  <a:srgbClr val="EAEAEA"/>
                </a:solidFill>
                <a:ln w="25400" cap="flat">
                  <a:solidFill>
                    <a:srgbClr val="FFFFFF"/>
                  </a:solidFill>
                  <a:prstDash val="solid"/>
                  <a:miter lim="800000"/>
                  <a:headEnd/>
                  <a:tailEnd/>
                </a:ln>
              </p:spPr>
              <p:txBody>
                <a:bodyPr vert="horz" wrap="square" lIns="89619" tIns="44810" rIns="89619" bIns="44810" numCol="1" anchor="t" anchorCtr="0" compatLnSpc="1">
                  <a:prstTxWarp prst="textNoShape">
                    <a:avLst/>
                  </a:prstTxWarp>
                </a:bodyPr>
                <a:lstStyle/>
                <a:p>
                  <a:pPr defTabSz="914325">
                    <a:defRPr/>
                  </a:pPr>
                  <a:endParaRPr lang="en-US" sz="1200" kern="0" smtClean="0">
                    <a:solidFill>
                      <a:srgbClr val="FFFFFF"/>
                    </a:solidFill>
                  </a:endParaRPr>
                </a:p>
              </p:txBody>
            </p:sp>
            <p:sp>
              <p:nvSpPr>
                <p:cNvPr id="64" name="TextBox 63"/>
                <p:cNvSpPr txBox="1"/>
                <p:nvPr/>
              </p:nvSpPr>
              <p:spPr>
                <a:xfrm>
                  <a:off x="1605060" y="4967235"/>
                  <a:ext cx="1128029" cy="578763"/>
                </a:xfrm>
                <a:prstGeom prst="rect">
                  <a:avLst/>
                </a:prstGeom>
                <a:noFill/>
              </p:spPr>
              <p:txBody>
                <a:bodyPr wrap="none" lIns="179238" tIns="143391" rIns="179238" bIns="143391" rtlCol="0">
                  <a:spAutoFit/>
                </a:bodyPr>
                <a:lstStyle/>
                <a:p>
                  <a:pPr defTabSz="914325">
                    <a:lnSpc>
                      <a:spcPct val="90000"/>
                    </a:lnSpc>
                    <a:spcAft>
                      <a:spcPts val="588"/>
                    </a:spcAft>
                    <a:defRPr/>
                  </a:pPr>
                  <a:r>
                    <a:rPr lang="en-US" sz="800" kern="0" dirty="0" smtClean="0">
                      <a:gradFill>
                        <a:gsLst>
                          <a:gs pos="2917">
                            <a:srgbClr val="505050"/>
                          </a:gs>
                          <a:gs pos="100000">
                            <a:srgbClr val="505050"/>
                          </a:gs>
                        </a:gsLst>
                        <a:lin ang="5400000" scaled="0"/>
                      </a:gradFill>
                      <a:latin typeface="Segoe UI Semibold" panose="020B0702040204020203" pitchFamily="34" charset="0"/>
                      <a:cs typeface="Segoe UI Semibold" panose="020B0702040204020203" pitchFamily="34" charset="0"/>
                    </a:rPr>
                    <a:t>HYPER-V</a:t>
                  </a:r>
                </a:p>
              </p:txBody>
            </p:sp>
          </p:grpSp>
          <p:sp>
            <p:nvSpPr>
              <p:cNvPr id="61" name="TextBox 60"/>
              <p:cNvSpPr txBox="1"/>
              <p:nvPr/>
            </p:nvSpPr>
            <p:spPr>
              <a:xfrm>
                <a:off x="7306675" y="1813649"/>
                <a:ext cx="1267059" cy="578763"/>
              </a:xfrm>
              <a:prstGeom prst="rect">
                <a:avLst/>
              </a:prstGeom>
              <a:noFill/>
            </p:spPr>
            <p:txBody>
              <a:bodyPr wrap="none" lIns="179238" tIns="143391" rIns="179238" bIns="143391" rtlCol="0">
                <a:spAutoFit/>
              </a:bodyPr>
              <a:lstStyle/>
              <a:p>
                <a:pPr defTabSz="914325">
                  <a:lnSpc>
                    <a:spcPct val="90000"/>
                  </a:lnSpc>
                  <a:spcAft>
                    <a:spcPts val="588"/>
                  </a:spcAft>
                  <a:defRPr/>
                </a:pPr>
                <a:r>
                  <a:rPr lang="en-US" sz="800" kern="0" dirty="0" smtClean="0">
                    <a:gradFill>
                      <a:gsLst>
                        <a:gs pos="0">
                          <a:srgbClr val="00BCF2"/>
                        </a:gs>
                        <a:gs pos="100000">
                          <a:srgbClr val="00BCF2"/>
                        </a:gs>
                      </a:gsLst>
                      <a:lin ang="5400000" scaled="1"/>
                    </a:gradFill>
                    <a:latin typeface="Segoe UI Semibold" panose="020B0702040204020203" pitchFamily="34" charset="0"/>
                    <a:cs typeface="Segoe UI Semibold" panose="020B0702040204020203" pitchFamily="34" charset="0"/>
                  </a:rPr>
                  <a:t>WINDOWS</a:t>
                </a:r>
              </a:p>
            </p:txBody>
          </p:sp>
          <p:sp>
            <p:nvSpPr>
              <p:cNvPr id="62" name="TextBox 61"/>
              <p:cNvSpPr txBox="1"/>
              <p:nvPr/>
            </p:nvSpPr>
            <p:spPr>
              <a:xfrm>
                <a:off x="7309018" y="1627325"/>
                <a:ext cx="949605" cy="578763"/>
              </a:xfrm>
              <a:prstGeom prst="rect">
                <a:avLst/>
              </a:prstGeom>
              <a:noFill/>
            </p:spPr>
            <p:txBody>
              <a:bodyPr wrap="none" lIns="179238" tIns="143391" rIns="179238" bIns="143391" rtlCol="0">
                <a:spAutoFit/>
              </a:bodyPr>
              <a:lstStyle/>
              <a:p>
                <a:pPr defTabSz="914325">
                  <a:lnSpc>
                    <a:spcPct val="90000"/>
                  </a:lnSpc>
                  <a:spcAft>
                    <a:spcPts val="588"/>
                  </a:spcAft>
                  <a:defRPr/>
                </a:pPr>
                <a:r>
                  <a:rPr lang="en-US" sz="800" kern="0" dirty="0" smtClean="0">
                    <a:gradFill>
                      <a:gsLst>
                        <a:gs pos="0">
                          <a:srgbClr val="BAD80A">
                            <a:lumMod val="75000"/>
                          </a:srgbClr>
                        </a:gs>
                        <a:gs pos="100000">
                          <a:srgbClr val="BAD80A">
                            <a:lumMod val="75000"/>
                          </a:srgbClr>
                        </a:gs>
                      </a:gsLst>
                      <a:lin ang="5400000" scaled="1"/>
                    </a:gradFill>
                    <a:latin typeface="Segoe UI Semibold" panose="020B0702040204020203" pitchFamily="34" charset="0"/>
                    <a:cs typeface="Segoe UI Semibold" panose="020B0702040204020203" pitchFamily="34" charset="0"/>
                  </a:rPr>
                  <a:t>LINUX</a:t>
                </a:r>
              </a:p>
            </p:txBody>
          </p:sp>
        </p:grpSp>
      </p:grpSp>
      <p:grpSp>
        <p:nvGrpSpPr>
          <p:cNvPr id="72" name="Group 71"/>
          <p:cNvGrpSpPr/>
          <p:nvPr/>
        </p:nvGrpSpPr>
        <p:grpSpPr>
          <a:xfrm>
            <a:off x="8146617" y="1821820"/>
            <a:ext cx="4015221" cy="2206233"/>
            <a:chOff x="3755324" y="4591548"/>
            <a:chExt cx="4582890" cy="2461670"/>
          </a:xfrm>
        </p:grpSpPr>
        <p:grpSp>
          <p:nvGrpSpPr>
            <p:cNvPr id="73" name="Group 72"/>
            <p:cNvGrpSpPr/>
            <p:nvPr/>
          </p:nvGrpSpPr>
          <p:grpSpPr>
            <a:xfrm>
              <a:off x="3755324" y="4591548"/>
              <a:ext cx="4582890" cy="2461670"/>
              <a:chOff x="3830001" y="4683427"/>
              <a:chExt cx="4676004" cy="2511685"/>
            </a:xfrm>
          </p:grpSpPr>
          <p:sp>
            <p:nvSpPr>
              <p:cNvPr id="86" name="Freeform 5"/>
              <p:cNvSpPr>
                <a:spLocks/>
              </p:cNvSpPr>
              <p:nvPr/>
            </p:nvSpPr>
            <p:spPr bwMode="auto">
              <a:xfrm>
                <a:off x="4335215" y="4683427"/>
                <a:ext cx="3766044" cy="1531288"/>
              </a:xfrm>
              <a:custGeom>
                <a:avLst/>
                <a:gdLst>
                  <a:gd name="T0" fmla="*/ 313 w 2915"/>
                  <a:gd name="T1" fmla="*/ 555 h 1184"/>
                  <a:gd name="T2" fmla="*/ 365 w 2915"/>
                  <a:gd name="T3" fmla="*/ 562 h 1184"/>
                  <a:gd name="T4" fmla="*/ 954 w 2915"/>
                  <a:gd name="T5" fmla="*/ 0 h 1184"/>
                  <a:gd name="T6" fmla="*/ 1528 w 2915"/>
                  <a:gd name="T7" fmla="*/ 442 h 1184"/>
                  <a:gd name="T8" fmla="*/ 1834 w 2915"/>
                  <a:gd name="T9" fmla="*/ 307 h 1184"/>
                  <a:gd name="T10" fmla="*/ 2274 w 2915"/>
                  <a:gd name="T11" fmla="*/ 704 h 1184"/>
                  <a:gd name="T12" fmla="*/ 2475 w 2915"/>
                  <a:gd name="T13" fmla="*/ 802 h 1184"/>
                  <a:gd name="T14" fmla="*/ 2676 w 2915"/>
                  <a:gd name="T15" fmla="*/ 697 h 1184"/>
                  <a:gd name="T16" fmla="*/ 2915 w 2915"/>
                  <a:gd name="T17" fmla="*/ 944 h 1184"/>
                  <a:gd name="T18" fmla="*/ 2676 w 2915"/>
                  <a:gd name="T19" fmla="*/ 1184 h 1184"/>
                  <a:gd name="T20" fmla="*/ 2609 w 2915"/>
                  <a:gd name="T21" fmla="*/ 1184 h 1184"/>
                  <a:gd name="T22" fmla="*/ 1812 w 2915"/>
                  <a:gd name="T23" fmla="*/ 1184 h 1184"/>
                  <a:gd name="T24" fmla="*/ 1364 w 2915"/>
                  <a:gd name="T25" fmla="*/ 1184 h 1184"/>
                  <a:gd name="T26" fmla="*/ 298 w 2915"/>
                  <a:gd name="T27" fmla="*/ 1184 h 1184"/>
                  <a:gd name="T28" fmla="*/ 298 w 2915"/>
                  <a:gd name="T29" fmla="*/ 1184 h 1184"/>
                  <a:gd name="T30" fmla="*/ 0 w 2915"/>
                  <a:gd name="T31" fmla="*/ 869 h 1184"/>
                  <a:gd name="T32" fmla="*/ 313 w 2915"/>
                  <a:gd name="T33" fmla="*/ 555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15" h="1184">
                    <a:moveTo>
                      <a:pt x="313" y="555"/>
                    </a:moveTo>
                    <a:cubicBezTo>
                      <a:pt x="328" y="555"/>
                      <a:pt x="350" y="562"/>
                      <a:pt x="365" y="562"/>
                    </a:cubicBezTo>
                    <a:cubicBezTo>
                      <a:pt x="380" y="247"/>
                      <a:pt x="641" y="0"/>
                      <a:pt x="954" y="0"/>
                    </a:cubicBezTo>
                    <a:cubicBezTo>
                      <a:pt x="1230" y="0"/>
                      <a:pt x="1461" y="187"/>
                      <a:pt x="1528" y="442"/>
                    </a:cubicBezTo>
                    <a:cubicBezTo>
                      <a:pt x="1603" y="360"/>
                      <a:pt x="1715" y="307"/>
                      <a:pt x="1834" y="307"/>
                    </a:cubicBezTo>
                    <a:cubicBezTo>
                      <a:pt x="2065" y="307"/>
                      <a:pt x="2252" y="480"/>
                      <a:pt x="2274" y="704"/>
                    </a:cubicBezTo>
                    <a:cubicBezTo>
                      <a:pt x="2348" y="712"/>
                      <a:pt x="2423" y="749"/>
                      <a:pt x="2475" y="802"/>
                    </a:cubicBezTo>
                    <a:cubicBezTo>
                      <a:pt x="2520" y="734"/>
                      <a:pt x="2594" y="697"/>
                      <a:pt x="2676" y="697"/>
                    </a:cubicBezTo>
                    <a:cubicBezTo>
                      <a:pt x="2811" y="697"/>
                      <a:pt x="2915" y="809"/>
                      <a:pt x="2915" y="944"/>
                    </a:cubicBezTo>
                    <a:cubicBezTo>
                      <a:pt x="2915" y="1079"/>
                      <a:pt x="2811" y="1184"/>
                      <a:pt x="2676" y="1184"/>
                    </a:cubicBezTo>
                    <a:cubicBezTo>
                      <a:pt x="2609" y="1184"/>
                      <a:pt x="2609" y="1184"/>
                      <a:pt x="2609" y="1184"/>
                    </a:cubicBezTo>
                    <a:cubicBezTo>
                      <a:pt x="1812" y="1184"/>
                      <a:pt x="1812" y="1184"/>
                      <a:pt x="1812" y="1184"/>
                    </a:cubicBezTo>
                    <a:cubicBezTo>
                      <a:pt x="1364" y="1184"/>
                      <a:pt x="1364" y="1184"/>
                      <a:pt x="1364" y="1184"/>
                    </a:cubicBezTo>
                    <a:cubicBezTo>
                      <a:pt x="298" y="1184"/>
                      <a:pt x="298" y="1184"/>
                      <a:pt x="298" y="1184"/>
                    </a:cubicBezTo>
                    <a:cubicBezTo>
                      <a:pt x="298" y="1184"/>
                      <a:pt x="298" y="1184"/>
                      <a:pt x="298" y="1184"/>
                    </a:cubicBezTo>
                    <a:cubicBezTo>
                      <a:pt x="134" y="1176"/>
                      <a:pt x="0" y="1041"/>
                      <a:pt x="0" y="869"/>
                    </a:cubicBezTo>
                    <a:cubicBezTo>
                      <a:pt x="0" y="697"/>
                      <a:pt x="142" y="555"/>
                      <a:pt x="313" y="555"/>
                    </a:cubicBezTo>
                    <a:close/>
                  </a:path>
                </a:pathLst>
              </a:custGeom>
              <a:solidFill>
                <a:srgbClr val="FFFFFF">
                  <a:alpha val="7000"/>
                </a:srgbClr>
              </a:solidFill>
              <a:ln w="34925" cap="flat">
                <a:solidFill>
                  <a:srgbClr val="FFFFFF">
                    <a:lumMod val="85000"/>
                  </a:srgbClr>
                </a:solidFill>
                <a:prstDash val="solid"/>
                <a:miter lim="800000"/>
                <a:headEnd/>
                <a:tailEnd/>
              </a:ln>
            </p:spPr>
            <p:txBody>
              <a:bodyPr vert="horz" wrap="square" lIns="89619" tIns="44810" rIns="89619" bIns="44810" numCol="1" anchor="t" anchorCtr="0" compatLnSpc="1">
                <a:prstTxWarp prst="textNoShape">
                  <a:avLst/>
                </a:prstTxWarp>
              </a:bodyPr>
              <a:lstStyle/>
              <a:p>
                <a:pPr defTabSz="914325">
                  <a:defRPr/>
                </a:pPr>
                <a:endParaRPr lang="en-US" sz="1600" kern="0" smtClean="0">
                  <a:solidFill>
                    <a:srgbClr val="FFFFFF"/>
                  </a:solidFill>
                </a:endParaRPr>
              </a:p>
            </p:txBody>
          </p:sp>
          <p:sp>
            <p:nvSpPr>
              <p:cNvPr id="87" name="TextBox 86"/>
              <p:cNvSpPr txBox="1"/>
              <p:nvPr/>
            </p:nvSpPr>
            <p:spPr>
              <a:xfrm>
                <a:off x="3830001" y="6210211"/>
                <a:ext cx="4676004" cy="984901"/>
              </a:xfrm>
              <a:prstGeom prst="rect">
                <a:avLst/>
              </a:prstGeom>
              <a:noFill/>
            </p:spPr>
            <p:txBody>
              <a:bodyPr wrap="none" lIns="179238" tIns="143391" rIns="179238" bIns="143391" rtlCol="0">
                <a:spAutoFit/>
              </a:bodyPr>
              <a:lstStyle/>
              <a:p>
                <a:pPr algn="ctr" defTabSz="914325">
                  <a:lnSpc>
                    <a:spcPct val="90000"/>
                  </a:lnSpc>
                  <a:spcAft>
                    <a:spcPts val="588"/>
                  </a:spcAft>
                  <a:defRPr/>
                </a:pPr>
                <a:r>
                  <a:rPr lang="en-US" kern="0" dirty="0" smtClean="0">
                    <a:gradFill>
                      <a:gsLst>
                        <a:gs pos="2917">
                          <a:srgbClr val="FFFFFF"/>
                        </a:gs>
                        <a:gs pos="30000">
                          <a:srgbClr val="FFFFFF"/>
                        </a:gs>
                      </a:gsLst>
                      <a:lin ang="5400000" scaled="0"/>
                    </a:gradFill>
                  </a:rPr>
                  <a:t>Private or Hosted Third Party Cloud </a:t>
                </a:r>
              </a:p>
              <a:p>
                <a:pPr algn="ctr" defTabSz="914325">
                  <a:lnSpc>
                    <a:spcPct val="90000"/>
                  </a:lnSpc>
                  <a:spcAft>
                    <a:spcPts val="588"/>
                  </a:spcAft>
                  <a:defRPr/>
                </a:pPr>
                <a:r>
                  <a:rPr lang="en-US" kern="0" dirty="0" smtClean="0">
                    <a:gradFill>
                      <a:gsLst>
                        <a:gs pos="2917">
                          <a:srgbClr val="FFFFFF"/>
                        </a:gs>
                        <a:gs pos="30000">
                          <a:srgbClr val="FFFFFF"/>
                        </a:gs>
                      </a:gsLst>
                      <a:lin ang="5400000" scaled="0"/>
                    </a:gradFill>
                  </a:rPr>
                  <a:t>Rackspace etc.,</a:t>
                </a:r>
              </a:p>
            </p:txBody>
          </p:sp>
        </p:grpSp>
        <p:grpSp>
          <p:nvGrpSpPr>
            <p:cNvPr id="74" name="Group 73"/>
            <p:cNvGrpSpPr/>
            <p:nvPr/>
          </p:nvGrpSpPr>
          <p:grpSpPr>
            <a:xfrm>
              <a:off x="5936042" y="5429742"/>
              <a:ext cx="1403656" cy="687190"/>
              <a:chOff x="8308725" y="1888215"/>
              <a:chExt cx="2029015" cy="993350"/>
            </a:xfrm>
          </p:grpSpPr>
          <p:grpSp>
            <p:nvGrpSpPr>
              <p:cNvPr id="81" name="Group 80"/>
              <p:cNvGrpSpPr/>
              <p:nvPr/>
            </p:nvGrpSpPr>
            <p:grpSpPr>
              <a:xfrm>
                <a:off x="8308725" y="1888215"/>
                <a:ext cx="2029015" cy="965791"/>
                <a:chOff x="2547542" y="4946794"/>
                <a:chExt cx="2029015" cy="965791"/>
              </a:xfrm>
            </p:grpSpPr>
            <p:sp>
              <p:nvSpPr>
                <p:cNvPr id="84" name="Freeform 5"/>
                <p:cNvSpPr>
                  <a:spLocks/>
                </p:cNvSpPr>
                <p:nvPr/>
              </p:nvSpPr>
              <p:spPr bwMode="auto">
                <a:xfrm>
                  <a:off x="2600114" y="4946794"/>
                  <a:ext cx="1976443" cy="803628"/>
                </a:xfrm>
                <a:custGeom>
                  <a:avLst/>
                  <a:gdLst>
                    <a:gd name="T0" fmla="*/ 313 w 2915"/>
                    <a:gd name="T1" fmla="*/ 555 h 1184"/>
                    <a:gd name="T2" fmla="*/ 365 w 2915"/>
                    <a:gd name="T3" fmla="*/ 562 h 1184"/>
                    <a:gd name="T4" fmla="*/ 954 w 2915"/>
                    <a:gd name="T5" fmla="*/ 0 h 1184"/>
                    <a:gd name="T6" fmla="*/ 1528 w 2915"/>
                    <a:gd name="T7" fmla="*/ 442 h 1184"/>
                    <a:gd name="T8" fmla="*/ 1834 w 2915"/>
                    <a:gd name="T9" fmla="*/ 307 h 1184"/>
                    <a:gd name="T10" fmla="*/ 2274 w 2915"/>
                    <a:gd name="T11" fmla="*/ 704 h 1184"/>
                    <a:gd name="T12" fmla="*/ 2475 w 2915"/>
                    <a:gd name="T13" fmla="*/ 802 h 1184"/>
                    <a:gd name="T14" fmla="*/ 2676 w 2915"/>
                    <a:gd name="T15" fmla="*/ 697 h 1184"/>
                    <a:gd name="T16" fmla="*/ 2915 w 2915"/>
                    <a:gd name="T17" fmla="*/ 944 h 1184"/>
                    <a:gd name="T18" fmla="*/ 2676 w 2915"/>
                    <a:gd name="T19" fmla="*/ 1184 h 1184"/>
                    <a:gd name="T20" fmla="*/ 2609 w 2915"/>
                    <a:gd name="T21" fmla="*/ 1184 h 1184"/>
                    <a:gd name="T22" fmla="*/ 1812 w 2915"/>
                    <a:gd name="T23" fmla="*/ 1184 h 1184"/>
                    <a:gd name="T24" fmla="*/ 1364 w 2915"/>
                    <a:gd name="T25" fmla="*/ 1184 h 1184"/>
                    <a:gd name="T26" fmla="*/ 298 w 2915"/>
                    <a:gd name="T27" fmla="*/ 1184 h 1184"/>
                    <a:gd name="T28" fmla="*/ 298 w 2915"/>
                    <a:gd name="T29" fmla="*/ 1184 h 1184"/>
                    <a:gd name="T30" fmla="*/ 0 w 2915"/>
                    <a:gd name="T31" fmla="*/ 869 h 1184"/>
                    <a:gd name="T32" fmla="*/ 313 w 2915"/>
                    <a:gd name="T33" fmla="*/ 555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15" h="1184">
                      <a:moveTo>
                        <a:pt x="313" y="555"/>
                      </a:moveTo>
                      <a:cubicBezTo>
                        <a:pt x="328" y="555"/>
                        <a:pt x="350" y="562"/>
                        <a:pt x="365" y="562"/>
                      </a:cubicBezTo>
                      <a:cubicBezTo>
                        <a:pt x="380" y="247"/>
                        <a:pt x="641" y="0"/>
                        <a:pt x="954" y="0"/>
                      </a:cubicBezTo>
                      <a:cubicBezTo>
                        <a:pt x="1230" y="0"/>
                        <a:pt x="1461" y="187"/>
                        <a:pt x="1528" y="442"/>
                      </a:cubicBezTo>
                      <a:cubicBezTo>
                        <a:pt x="1603" y="360"/>
                        <a:pt x="1715" y="307"/>
                        <a:pt x="1834" y="307"/>
                      </a:cubicBezTo>
                      <a:cubicBezTo>
                        <a:pt x="2065" y="307"/>
                        <a:pt x="2252" y="480"/>
                        <a:pt x="2274" y="704"/>
                      </a:cubicBezTo>
                      <a:cubicBezTo>
                        <a:pt x="2348" y="712"/>
                        <a:pt x="2423" y="749"/>
                        <a:pt x="2475" y="802"/>
                      </a:cubicBezTo>
                      <a:cubicBezTo>
                        <a:pt x="2520" y="734"/>
                        <a:pt x="2594" y="697"/>
                        <a:pt x="2676" y="697"/>
                      </a:cubicBezTo>
                      <a:cubicBezTo>
                        <a:pt x="2811" y="697"/>
                        <a:pt x="2915" y="809"/>
                        <a:pt x="2915" y="944"/>
                      </a:cubicBezTo>
                      <a:cubicBezTo>
                        <a:pt x="2915" y="1079"/>
                        <a:pt x="2811" y="1184"/>
                        <a:pt x="2676" y="1184"/>
                      </a:cubicBezTo>
                      <a:cubicBezTo>
                        <a:pt x="2609" y="1184"/>
                        <a:pt x="2609" y="1184"/>
                        <a:pt x="2609" y="1184"/>
                      </a:cubicBezTo>
                      <a:cubicBezTo>
                        <a:pt x="1812" y="1184"/>
                        <a:pt x="1812" y="1184"/>
                        <a:pt x="1812" y="1184"/>
                      </a:cubicBezTo>
                      <a:cubicBezTo>
                        <a:pt x="1364" y="1184"/>
                        <a:pt x="1364" y="1184"/>
                        <a:pt x="1364" y="1184"/>
                      </a:cubicBezTo>
                      <a:cubicBezTo>
                        <a:pt x="298" y="1184"/>
                        <a:pt x="298" y="1184"/>
                        <a:pt x="298" y="1184"/>
                      </a:cubicBezTo>
                      <a:cubicBezTo>
                        <a:pt x="298" y="1184"/>
                        <a:pt x="298" y="1184"/>
                        <a:pt x="298" y="1184"/>
                      </a:cubicBezTo>
                      <a:cubicBezTo>
                        <a:pt x="134" y="1176"/>
                        <a:pt x="0" y="1041"/>
                        <a:pt x="0" y="869"/>
                      </a:cubicBezTo>
                      <a:cubicBezTo>
                        <a:pt x="0" y="697"/>
                        <a:pt x="142" y="555"/>
                        <a:pt x="313" y="555"/>
                      </a:cubicBezTo>
                      <a:close/>
                    </a:path>
                  </a:pathLst>
                </a:custGeom>
                <a:solidFill>
                  <a:srgbClr val="EAEAEA"/>
                </a:solidFill>
                <a:ln w="25400" cap="flat">
                  <a:solidFill>
                    <a:srgbClr val="FFFFFF"/>
                  </a:solidFill>
                  <a:prstDash val="solid"/>
                  <a:miter lim="800000"/>
                  <a:headEnd/>
                  <a:tailEnd/>
                </a:ln>
              </p:spPr>
              <p:txBody>
                <a:bodyPr vert="horz" wrap="square" lIns="89619" tIns="44810" rIns="89619" bIns="44810" numCol="1" anchor="t" anchorCtr="0" compatLnSpc="1">
                  <a:prstTxWarp prst="textNoShape">
                    <a:avLst/>
                  </a:prstTxWarp>
                </a:bodyPr>
                <a:lstStyle/>
                <a:p>
                  <a:pPr defTabSz="914325">
                    <a:defRPr/>
                  </a:pPr>
                  <a:endParaRPr lang="en-US" sz="1200" kern="0" smtClean="0">
                    <a:solidFill>
                      <a:srgbClr val="FFFFFF"/>
                    </a:solidFill>
                  </a:endParaRPr>
                </a:p>
              </p:txBody>
            </p:sp>
            <p:sp>
              <p:nvSpPr>
                <p:cNvPr id="85" name="TextBox 84"/>
                <p:cNvSpPr txBox="1"/>
                <p:nvPr/>
              </p:nvSpPr>
              <p:spPr>
                <a:xfrm>
                  <a:off x="2547542" y="5333824"/>
                  <a:ext cx="1077051" cy="578761"/>
                </a:xfrm>
                <a:prstGeom prst="rect">
                  <a:avLst/>
                </a:prstGeom>
                <a:noFill/>
              </p:spPr>
              <p:txBody>
                <a:bodyPr wrap="none" lIns="179238" tIns="143391" rIns="179238" bIns="143391" rtlCol="0">
                  <a:spAutoFit/>
                </a:bodyPr>
                <a:lstStyle/>
                <a:p>
                  <a:pPr defTabSz="914325">
                    <a:lnSpc>
                      <a:spcPct val="90000"/>
                    </a:lnSpc>
                    <a:spcAft>
                      <a:spcPts val="588"/>
                    </a:spcAft>
                    <a:defRPr/>
                  </a:pPr>
                  <a:r>
                    <a:rPr lang="en-US" sz="800" kern="0" dirty="0" smtClean="0">
                      <a:gradFill>
                        <a:gsLst>
                          <a:gs pos="2917">
                            <a:srgbClr val="505050"/>
                          </a:gs>
                          <a:gs pos="100000">
                            <a:srgbClr val="505050"/>
                          </a:gs>
                        </a:gsLst>
                        <a:lin ang="5400000" scaled="0"/>
                      </a:gradFill>
                      <a:latin typeface="Segoe UI Semibold" panose="020B0702040204020203" pitchFamily="34" charset="0"/>
                      <a:cs typeface="Segoe UI Semibold" panose="020B0702040204020203" pitchFamily="34" charset="0"/>
                    </a:rPr>
                    <a:t>VMware</a:t>
                  </a:r>
                </a:p>
              </p:txBody>
            </p:sp>
          </p:grpSp>
          <p:sp>
            <p:nvSpPr>
              <p:cNvPr id="82" name="TextBox 81"/>
              <p:cNvSpPr txBox="1"/>
              <p:nvPr/>
            </p:nvSpPr>
            <p:spPr>
              <a:xfrm>
                <a:off x="9069059" y="2302803"/>
                <a:ext cx="1267059" cy="578762"/>
              </a:xfrm>
              <a:prstGeom prst="rect">
                <a:avLst/>
              </a:prstGeom>
              <a:noFill/>
            </p:spPr>
            <p:txBody>
              <a:bodyPr wrap="none" lIns="179238" tIns="143391" rIns="179238" bIns="143391" rtlCol="0">
                <a:spAutoFit/>
              </a:bodyPr>
              <a:lstStyle/>
              <a:p>
                <a:pPr defTabSz="914325">
                  <a:lnSpc>
                    <a:spcPct val="90000"/>
                  </a:lnSpc>
                  <a:spcAft>
                    <a:spcPts val="588"/>
                  </a:spcAft>
                  <a:defRPr/>
                </a:pPr>
                <a:r>
                  <a:rPr lang="en-US" sz="800" kern="0" dirty="0" smtClean="0">
                    <a:gradFill>
                      <a:gsLst>
                        <a:gs pos="0">
                          <a:srgbClr val="00BCF2"/>
                        </a:gs>
                        <a:gs pos="100000">
                          <a:srgbClr val="00BCF2"/>
                        </a:gs>
                      </a:gsLst>
                      <a:lin ang="5400000" scaled="1"/>
                    </a:gradFill>
                    <a:latin typeface="Segoe UI Semibold" panose="020B0702040204020203" pitchFamily="34" charset="0"/>
                    <a:cs typeface="Segoe UI Semibold" panose="020B0702040204020203" pitchFamily="34" charset="0"/>
                  </a:rPr>
                  <a:t>WINDOWS</a:t>
                </a:r>
              </a:p>
            </p:txBody>
          </p:sp>
          <p:sp>
            <p:nvSpPr>
              <p:cNvPr id="83" name="TextBox 82"/>
              <p:cNvSpPr txBox="1"/>
              <p:nvPr/>
            </p:nvSpPr>
            <p:spPr>
              <a:xfrm>
                <a:off x="9071400" y="2102981"/>
                <a:ext cx="949605" cy="578762"/>
              </a:xfrm>
              <a:prstGeom prst="rect">
                <a:avLst/>
              </a:prstGeom>
              <a:noFill/>
            </p:spPr>
            <p:txBody>
              <a:bodyPr wrap="none" lIns="179238" tIns="143391" rIns="179238" bIns="143391" rtlCol="0">
                <a:spAutoFit/>
              </a:bodyPr>
              <a:lstStyle/>
              <a:p>
                <a:pPr defTabSz="914325">
                  <a:lnSpc>
                    <a:spcPct val="90000"/>
                  </a:lnSpc>
                  <a:spcAft>
                    <a:spcPts val="588"/>
                  </a:spcAft>
                  <a:defRPr/>
                </a:pPr>
                <a:r>
                  <a:rPr lang="en-US" sz="800" kern="0" dirty="0" smtClean="0">
                    <a:gradFill>
                      <a:gsLst>
                        <a:gs pos="0">
                          <a:srgbClr val="BAD80A">
                            <a:lumMod val="75000"/>
                          </a:srgbClr>
                        </a:gs>
                        <a:gs pos="100000">
                          <a:srgbClr val="BAD80A">
                            <a:lumMod val="75000"/>
                          </a:srgbClr>
                        </a:gs>
                      </a:gsLst>
                      <a:lin ang="5400000" scaled="1"/>
                    </a:gradFill>
                    <a:latin typeface="Segoe UI Semibold" panose="020B0702040204020203" pitchFamily="34" charset="0"/>
                    <a:cs typeface="Segoe UI Semibold" panose="020B0702040204020203" pitchFamily="34" charset="0"/>
                  </a:rPr>
                  <a:t>LINUX</a:t>
                </a:r>
              </a:p>
            </p:txBody>
          </p:sp>
        </p:grpSp>
        <p:grpSp>
          <p:nvGrpSpPr>
            <p:cNvPr id="75" name="Group 74"/>
            <p:cNvGrpSpPr/>
            <p:nvPr/>
          </p:nvGrpSpPr>
          <p:grpSpPr>
            <a:xfrm>
              <a:off x="4693516" y="5101887"/>
              <a:ext cx="1425859" cy="683914"/>
              <a:chOff x="6512624" y="1403796"/>
              <a:chExt cx="2061110" cy="988616"/>
            </a:xfrm>
          </p:grpSpPr>
          <p:grpSp>
            <p:nvGrpSpPr>
              <p:cNvPr id="76" name="Group 75"/>
              <p:cNvGrpSpPr/>
              <p:nvPr/>
            </p:nvGrpSpPr>
            <p:grpSpPr>
              <a:xfrm>
                <a:off x="6512624" y="1403796"/>
                <a:ext cx="2042657" cy="963834"/>
                <a:chOff x="1605060" y="4582164"/>
                <a:chExt cx="2042657" cy="963834"/>
              </a:xfrm>
            </p:grpSpPr>
            <p:sp>
              <p:nvSpPr>
                <p:cNvPr id="79" name="Freeform 5"/>
                <p:cNvSpPr>
                  <a:spLocks/>
                </p:cNvSpPr>
                <p:nvPr/>
              </p:nvSpPr>
              <p:spPr bwMode="auto">
                <a:xfrm>
                  <a:off x="1671276" y="4582164"/>
                  <a:ext cx="1976441" cy="803628"/>
                </a:xfrm>
                <a:custGeom>
                  <a:avLst/>
                  <a:gdLst>
                    <a:gd name="T0" fmla="*/ 313 w 2915"/>
                    <a:gd name="T1" fmla="*/ 555 h 1184"/>
                    <a:gd name="T2" fmla="*/ 365 w 2915"/>
                    <a:gd name="T3" fmla="*/ 562 h 1184"/>
                    <a:gd name="T4" fmla="*/ 954 w 2915"/>
                    <a:gd name="T5" fmla="*/ 0 h 1184"/>
                    <a:gd name="T6" fmla="*/ 1528 w 2915"/>
                    <a:gd name="T7" fmla="*/ 442 h 1184"/>
                    <a:gd name="T8" fmla="*/ 1834 w 2915"/>
                    <a:gd name="T9" fmla="*/ 307 h 1184"/>
                    <a:gd name="T10" fmla="*/ 2274 w 2915"/>
                    <a:gd name="T11" fmla="*/ 704 h 1184"/>
                    <a:gd name="T12" fmla="*/ 2475 w 2915"/>
                    <a:gd name="T13" fmla="*/ 802 h 1184"/>
                    <a:gd name="T14" fmla="*/ 2676 w 2915"/>
                    <a:gd name="T15" fmla="*/ 697 h 1184"/>
                    <a:gd name="T16" fmla="*/ 2915 w 2915"/>
                    <a:gd name="T17" fmla="*/ 944 h 1184"/>
                    <a:gd name="T18" fmla="*/ 2676 w 2915"/>
                    <a:gd name="T19" fmla="*/ 1184 h 1184"/>
                    <a:gd name="T20" fmla="*/ 2609 w 2915"/>
                    <a:gd name="T21" fmla="*/ 1184 h 1184"/>
                    <a:gd name="T22" fmla="*/ 1812 w 2915"/>
                    <a:gd name="T23" fmla="*/ 1184 h 1184"/>
                    <a:gd name="T24" fmla="*/ 1364 w 2915"/>
                    <a:gd name="T25" fmla="*/ 1184 h 1184"/>
                    <a:gd name="T26" fmla="*/ 298 w 2915"/>
                    <a:gd name="T27" fmla="*/ 1184 h 1184"/>
                    <a:gd name="T28" fmla="*/ 298 w 2915"/>
                    <a:gd name="T29" fmla="*/ 1184 h 1184"/>
                    <a:gd name="T30" fmla="*/ 0 w 2915"/>
                    <a:gd name="T31" fmla="*/ 869 h 1184"/>
                    <a:gd name="T32" fmla="*/ 313 w 2915"/>
                    <a:gd name="T33" fmla="*/ 555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15" h="1184">
                      <a:moveTo>
                        <a:pt x="313" y="555"/>
                      </a:moveTo>
                      <a:cubicBezTo>
                        <a:pt x="328" y="555"/>
                        <a:pt x="350" y="562"/>
                        <a:pt x="365" y="562"/>
                      </a:cubicBezTo>
                      <a:cubicBezTo>
                        <a:pt x="380" y="247"/>
                        <a:pt x="641" y="0"/>
                        <a:pt x="954" y="0"/>
                      </a:cubicBezTo>
                      <a:cubicBezTo>
                        <a:pt x="1230" y="0"/>
                        <a:pt x="1461" y="187"/>
                        <a:pt x="1528" y="442"/>
                      </a:cubicBezTo>
                      <a:cubicBezTo>
                        <a:pt x="1603" y="360"/>
                        <a:pt x="1715" y="307"/>
                        <a:pt x="1834" y="307"/>
                      </a:cubicBezTo>
                      <a:cubicBezTo>
                        <a:pt x="2065" y="307"/>
                        <a:pt x="2252" y="480"/>
                        <a:pt x="2274" y="704"/>
                      </a:cubicBezTo>
                      <a:cubicBezTo>
                        <a:pt x="2348" y="712"/>
                        <a:pt x="2423" y="749"/>
                        <a:pt x="2475" y="802"/>
                      </a:cubicBezTo>
                      <a:cubicBezTo>
                        <a:pt x="2520" y="734"/>
                        <a:pt x="2594" y="697"/>
                        <a:pt x="2676" y="697"/>
                      </a:cubicBezTo>
                      <a:cubicBezTo>
                        <a:pt x="2811" y="697"/>
                        <a:pt x="2915" y="809"/>
                        <a:pt x="2915" y="944"/>
                      </a:cubicBezTo>
                      <a:cubicBezTo>
                        <a:pt x="2915" y="1079"/>
                        <a:pt x="2811" y="1184"/>
                        <a:pt x="2676" y="1184"/>
                      </a:cubicBezTo>
                      <a:cubicBezTo>
                        <a:pt x="2609" y="1184"/>
                        <a:pt x="2609" y="1184"/>
                        <a:pt x="2609" y="1184"/>
                      </a:cubicBezTo>
                      <a:cubicBezTo>
                        <a:pt x="1812" y="1184"/>
                        <a:pt x="1812" y="1184"/>
                        <a:pt x="1812" y="1184"/>
                      </a:cubicBezTo>
                      <a:cubicBezTo>
                        <a:pt x="1364" y="1184"/>
                        <a:pt x="1364" y="1184"/>
                        <a:pt x="1364" y="1184"/>
                      </a:cubicBezTo>
                      <a:cubicBezTo>
                        <a:pt x="298" y="1184"/>
                        <a:pt x="298" y="1184"/>
                        <a:pt x="298" y="1184"/>
                      </a:cubicBezTo>
                      <a:cubicBezTo>
                        <a:pt x="298" y="1184"/>
                        <a:pt x="298" y="1184"/>
                        <a:pt x="298" y="1184"/>
                      </a:cubicBezTo>
                      <a:cubicBezTo>
                        <a:pt x="134" y="1176"/>
                        <a:pt x="0" y="1041"/>
                        <a:pt x="0" y="869"/>
                      </a:cubicBezTo>
                      <a:cubicBezTo>
                        <a:pt x="0" y="697"/>
                        <a:pt x="142" y="555"/>
                        <a:pt x="313" y="555"/>
                      </a:cubicBezTo>
                      <a:close/>
                    </a:path>
                  </a:pathLst>
                </a:custGeom>
                <a:solidFill>
                  <a:srgbClr val="EAEAEA"/>
                </a:solidFill>
                <a:ln w="25400" cap="flat">
                  <a:solidFill>
                    <a:srgbClr val="FFFFFF"/>
                  </a:solidFill>
                  <a:prstDash val="solid"/>
                  <a:miter lim="800000"/>
                  <a:headEnd/>
                  <a:tailEnd/>
                </a:ln>
              </p:spPr>
              <p:txBody>
                <a:bodyPr vert="horz" wrap="square" lIns="89619" tIns="44810" rIns="89619" bIns="44810" numCol="1" anchor="t" anchorCtr="0" compatLnSpc="1">
                  <a:prstTxWarp prst="textNoShape">
                    <a:avLst/>
                  </a:prstTxWarp>
                </a:bodyPr>
                <a:lstStyle/>
                <a:p>
                  <a:pPr defTabSz="914325">
                    <a:defRPr/>
                  </a:pPr>
                  <a:endParaRPr lang="en-US" sz="1200" kern="0" smtClean="0">
                    <a:solidFill>
                      <a:srgbClr val="FFFFFF"/>
                    </a:solidFill>
                  </a:endParaRPr>
                </a:p>
              </p:txBody>
            </p:sp>
            <p:sp>
              <p:nvSpPr>
                <p:cNvPr id="80" name="TextBox 79"/>
                <p:cNvSpPr txBox="1"/>
                <p:nvPr/>
              </p:nvSpPr>
              <p:spPr>
                <a:xfrm>
                  <a:off x="1605060" y="4967235"/>
                  <a:ext cx="1128029" cy="578763"/>
                </a:xfrm>
                <a:prstGeom prst="rect">
                  <a:avLst/>
                </a:prstGeom>
                <a:noFill/>
              </p:spPr>
              <p:txBody>
                <a:bodyPr wrap="none" lIns="179238" tIns="143391" rIns="179238" bIns="143391" rtlCol="0">
                  <a:spAutoFit/>
                </a:bodyPr>
                <a:lstStyle/>
                <a:p>
                  <a:pPr defTabSz="914325">
                    <a:lnSpc>
                      <a:spcPct val="90000"/>
                    </a:lnSpc>
                    <a:spcAft>
                      <a:spcPts val="588"/>
                    </a:spcAft>
                    <a:defRPr/>
                  </a:pPr>
                  <a:r>
                    <a:rPr lang="en-US" sz="800" kern="0" dirty="0" smtClean="0">
                      <a:gradFill>
                        <a:gsLst>
                          <a:gs pos="2917">
                            <a:srgbClr val="505050"/>
                          </a:gs>
                          <a:gs pos="100000">
                            <a:srgbClr val="505050"/>
                          </a:gs>
                        </a:gsLst>
                        <a:lin ang="5400000" scaled="0"/>
                      </a:gradFill>
                      <a:latin typeface="Segoe UI Semibold" panose="020B0702040204020203" pitchFamily="34" charset="0"/>
                      <a:cs typeface="Segoe UI Semibold" panose="020B0702040204020203" pitchFamily="34" charset="0"/>
                    </a:rPr>
                    <a:t>HYPER-V</a:t>
                  </a:r>
                </a:p>
              </p:txBody>
            </p:sp>
          </p:grpSp>
          <p:sp>
            <p:nvSpPr>
              <p:cNvPr id="77" name="TextBox 76"/>
              <p:cNvSpPr txBox="1"/>
              <p:nvPr/>
            </p:nvSpPr>
            <p:spPr>
              <a:xfrm>
                <a:off x="7306675" y="1813649"/>
                <a:ext cx="1267059" cy="578763"/>
              </a:xfrm>
              <a:prstGeom prst="rect">
                <a:avLst/>
              </a:prstGeom>
              <a:noFill/>
            </p:spPr>
            <p:txBody>
              <a:bodyPr wrap="none" lIns="179238" tIns="143391" rIns="179238" bIns="143391" rtlCol="0">
                <a:spAutoFit/>
              </a:bodyPr>
              <a:lstStyle/>
              <a:p>
                <a:pPr defTabSz="914325">
                  <a:lnSpc>
                    <a:spcPct val="90000"/>
                  </a:lnSpc>
                  <a:spcAft>
                    <a:spcPts val="588"/>
                  </a:spcAft>
                  <a:defRPr/>
                </a:pPr>
                <a:r>
                  <a:rPr lang="en-US" sz="800" kern="0" dirty="0" smtClean="0">
                    <a:gradFill>
                      <a:gsLst>
                        <a:gs pos="0">
                          <a:srgbClr val="00BCF2"/>
                        </a:gs>
                        <a:gs pos="100000">
                          <a:srgbClr val="00BCF2"/>
                        </a:gs>
                      </a:gsLst>
                      <a:lin ang="5400000" scaled="1"/>
                    </a:gradFill>
                    <a:latin typeface="Segoe UI Semibold" panose="020B0702040204020203" pitchFamily="34" charset="0"/>
                    <a:cs typeface="Segoe UI Semibold" panose="020B0702040204020203" pitchFamily="34" charset="0"/>
                  </a:rPr>
                  <a:t>WINDOWS</a:t>
                </a:r>
              </a:p>
            </p:txBody>
          </p:sp>
          <p:sp>
            <p:nvSpPr>
              <p:cNvPr id="78" name="TextBox 77"/>
              <p:cNvSpPr txBox="1"/>
              <p:nvPr/>
            </p:nvSpPr>
            <p:spPr>
              <a:xfrm>
                <a:off x="7309018" y="1627325"/>
                <a:ext cx="949605" cy="578763"/>
              </a:xfrm>
              <a:prstGeom prst="rect">
                <a:avLst/>
              </a:prstGeom>
              <a:noFill/>
            </p:spPr>
            <p:txBody>
              <a:bodyPr wrap="none" lIns="179238" tIns="143391" rIns="179238" bIns="143391" rtlCol="0">
                <a:spAutoFit/>
              </a:bodyPr>
              <a:lstStyle/>
              <a:p>
                <a:pPr defTabSz="914325">
                  <a:lnSpc>
                    <a:spcPct val="90000"/>
                  </a:lnSpc>
                  <a:spcAft>
                    <a:spcPts val="588"/>
                  </a:spcAft>
                  <a:defRPr/>
                </a:pPr>
                <a:r>
                  <a:rPr lang="en-US" sz="800" kern="0" dirty="0" smtClean="0">
                    <a:gradFill>
                      <a:gsLst>
                        <a:gs pos="0">
                          <a:srgbClr val="BAD80A">
                            <a:lumMod val="75000"/>
                          </a:srgbClr>
                        </a:gs>
                        <a:gs pos="100000">
                          <a:srgbClr val="BAD80A">
                            <a:lumMod val="75000"/>
                          </a:srgbClr>
                        </a:gs>
                      </a:gsLst>
                      <a:lin ang="5400000" scaled="1"/>
                    </a:gradFill>
                    <a:latin typeface="Segoe UI Semibold" panose="020B0702040204020203" pitchFamily="34" charset="0"/>
                    <a:cs typeface="Segoe UI Semibold" panose="020B0702040204020203" pitchFamily="34" charset="0"/>
                  </a:rPr>
                  <a:t>LINUX</a:t>
                </a:r>
              </a:p>
            </p:txBody>
          </p:sp>
        </p:grpSp>
      </p:grpSp>
      <p:grpSp>
        <p:nvGrpSpPr>
          <p:cNvPr id="90" name="Group 89"/>
          <p:cNvGrpSpPr/>
          <p:nvPr/>
        </p:nvGrpSpPr>
        <p:grpSpPr>
          <a:xfrm>
            <a:off x="4714078" y="3318202"/>
            <a:ext cx="3200142" cy="1184012"/>
            <a:chOff x="4128543" y="2427300"/>
            <a:chExt cx="3861878" cy="1540556"/>
          </a:xfrm>
        </p:grpSpPr>
        <p:sp>
          <p:nvSpPr>
            <p:cNvPr id="88" name="Freeform 5"/>
            <p:cNvSpPr>
              <a:spLocks/>
            </p:cNvSpPr>
            <p:nvPr/>
          </p:nvSpPr>
          <p:spPr bwMode="auto">
            <a:xfrm>
              <a:off x="4201582" y="2427300"/>
              <a:ext cx="3788839" cy="1540556"/>
            </a:xfrm>
            <a:custGeom>
              <a:avLst/>
              <a:gdLst>
                <a:gd name="T0" fmla="*/ 313 w 2915"/>
                <a:gd name="T1" fmla="*/ 555 h 1184"/>
                <a:gd name="T2" fmla="*/ 365 w 2915"/>
                <a:gd name="T3" fmla="*/ 562 h 1184"/>
                <a:gd name="T4" fmla="*/ 954 w 2915"/>
                <a:gd name="T5" fmla="*/ 0 h 1184"/>
                <a:gd name="T6" fmla="*/ 1528 w 2915"/>
                <a:gd name="T7" fmla="*/ 442 h 1184"/>
                <a:gd name="T8" fmla="*/ 1834 w 2915"/>
                <a:gd name="T9" fmla="*/ 307 h 1184"/>
                <a:gd name="T10" fmla="*/ 2274 w 2915"/>
                <a:gd name="T11" fmla="*/ 704 h 1184"/>
                <a:gd name="T12" fmla="*/ 2475 w 2915"/>
                <a:gd name="T13" fmla="*/ 802 h 1184"/>
                <a:gd name="T14" fmla="*/ 2676 w 2915"/>
                <a:gd name="T15" fmla="*/ 697 h 1184"/>
                <a:gd name="T16" fmla="*/ 2915 w 2915"/>
                <a:gd name="T17" fmla="*/ 944 h 1184"/>
                <a:gd name="T18" fmla="*/ 2676 w 2915"/>
                <a:gd name="T19" fmla="*/ 1184 h 1184"/>
                <a:gd name="T20" fmla="*/ 2609 w 2915"/>
                <a:gd name="T21" fmla="*/ 1184 h 1184"/>
                <a:gd name="T22" fmla="*/ 1812 w 2915"/>
                <a:gd name="T23" fmla="*/ 1184 h 1184"/>
                <a:gd name="T24" fmla="*/ 1364 w 2915"/>
                <a:gd name="T25" fmla="*/ 1184 h 1184"/>
                <a:gd name="T26" fmla="*/ 298 w 2915"/>
                <a:gd name="T27" fmla="*/ 1184 h 1184"/>
                <a:gd name="T28" fmla="*/ 298 w 2915"/>
                <a:gd name="T29" fmla="*/ 1184 h 1184"/>
                <a:gd name="T30" fmla="*/ 0 w 2915"/>
                <a:gd name="T31" fmla="*/ 869 h 1184"/>
                <a:gd name="T32" fmla="*/ 313 w 2915"/>
                <a:gd name="T33" fmla="*/ 555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15" h="1184">
                  <a:moveTo>
                    <a:pt x="313" y="555"/>
                  </a:moveTo>
                  <a:cubicBezTo>
                    <a:pt x="328" y="555"/>
                    <a:pt x="350" y="562"/>
                    <a:pt x="365" y="562"/>
                  </a:cubicBezTo>
                  <a:cubicBezTo>
                    <a:pt x="380" y="247"/>
                    <a:pt x="641" y="0"/>
                    <a:pt x="954" y="0"/>
                  </a:cubicBezTo>
                  <a:cubicBezTo>
                    <a:pt x="1230" y="0"/>
                    <a:pt x="1461" y="187"/>
                    <a:pt x="1528" y="442"/>
                  </a:cubicBezTo>
                  <a:cubicBezTo>
                    <a:pt x="1603" y="360"/>
                    <a:pt x="1715" y="307"/>
                    <a:pt x="1834" y="307"/>
                  </a:cubicBezTo>
                  <a:cubicBezTo>
                    <a:pt x="2065" y="307"/>
                    <a:pt x="2252" y="480"/>
                    <a:pt x="2274" y="704"/>
                  </a:cubicBezTo>
                  <a:cubicBezTo>
                    <a:pt x="2348" y="712"/>
                    <a:pt x="2423" y="749"/>
                    <a:pt x="2475" y="802"/>
                  </a:cubicBezTo>
                  <a:cubicBezTo>
                    <a:pt x="2520" y="734"/>
                    <a:pt x="2594" y="697"/>
                    <a:pt x="2676" y="697"/>
                  </a:cubicBezTo>
                  <a:cubicBezTo>
                    <a:pt x="2811" y="697"/>
                    <a:pt x="2915" y="809"/>
                    <a:pt x="2915" y="944"/>
                  </a:cubicBezTo>
                  <a:cubicBezTo>
                    <a:pt x="2915" y="1079"/>
                    <a:pt x="2811" y="1184"/>
                    <a:pt x="2676" y="1184"/>
                  </a:cubicBezTo>
                  <a:cubicBezTo>
                    <a:pt x="2609" y="1184"/>
                    <a:pt x="2609" y="1184"/>
                    <a:pt x="2609" y="1184"/>
                  </a:cubicBezTo>
                  <a:cubicBezTo>
                    <a:pt x="1812" y="1184"/>
                    <a:pt x="1812" y="1184"/>
                    <a:pt x="1812" y="1184"/>
                  </a:cubicBezTo>
                  <a:cubicBezTo>
                    <a:pt x="1364" y="1184"/>
                    <a:pt x="1364" y="1184"/>
                    <a:pt x="1364" y="1184"/>
                  </a:cubicBezTo>
                  <a:cubicBezTo>
                    <a:pt x="298" y="1184"/>
                    <a:pt x="298" y="1184"/>
                    <a:pt x="298" y="1184"/>
                  </a:cubicBezTo>
                  <a:cubicBezTo>
                    <a:pt x="298" y="1184"/>
                    <a:pt x="298" y="1184"/>
                    <a:pt x="298" y="1184"/>
                  </a:cubicBezTo>
                  <a:cubicBezTo>
                    <a:pt x="134" y="1176"/>
                    <a:pt x="0" y="1041"/>
                    <a:pt x="0" y="869"/>
                  </a:cubicBezTo>
                  <a:cubicBezTo>
                    <a:pt x="0" y="697"/>
                    <a:pt x="142" y="555"/>
                    <a:pt x="313" y="555"/>
                  </a:cubicBezTo>
                  <a:close/>
                </a:path>
              </a:pathLst>
            </a:custGeom>
            <a:solidFill>
              <a:schemeClr val="tx1"/>
            </a:solidFill>
            <a:ln w="34925" cap="flat">
              <a:solidFill>
                <a:srgbClr val="00BCF2"/>
              </a:solidFill>
              <a:prstDash val="solid"/>
              <a:miter lim="800000"/>
              <a:headEnd/>
              <a:tailEnd/>
            </a:ln>
          </p:spPr>
          <p:txBody>
            <a:bodyPr vert="horz" wrap="square" lIns="89619" tIns="44810" rIns="89619" bIns="44810" numCol="1" anchor="t" anchorCtr="0" compatLnSpc="1">
              <a:prstTxWarp prst="textNoShape">
                <a:avLst/>
              </a:prstTxWarp>
            </a:bodyPr>
            <a:lstStyle/>
            <a:p>
              <a:pPr defTabSz="914325">
                <a:defRPr/>
              </a:pPr>
              <a:endParaRPr lang="en-US" sz="1960" kern="0" smtClean="0">
                <a:solidFill>
                  <a:srgbClr val="00188F"/>
                </a:solidFill>
              </a:endParaRPr>
            </a:p>
          </p:txBody>
        </p:sp>
        <p:sp>
          <p:nvSpPr>
            <p:cNvPr id="89" name="TextBox 88"/>
            <p:cNvSpPr txBox="1"/>
            <p:nvPr/>
          </p:nvSpPr>
          <p:spPr>
            <a:xfrm>
              <a:off x="4128543" y="2957720"/>
              <a:ext cx="3367561" cy="881362"/>
            </a:xfrm>
            <a:prstGeom prst="rect">
              <a:avLst/>
            </a:prstGeom>
            <a:noFill/>
          </p:spPr>
          <p:txBody>
            <a:bodyPr wrap="none" lIns="179238" tIns="143391" rIns="179238" bIns="143391" rtlCol="0">
              <a:spAutoFit/>
            </a:bodyPr>
            <a:lstStyle/>
            <a:p>
              <a:pPr algn="ctr" defTabSz="914325">
                <a:lnSpc>
                  <a:spcPct val="90000"/>
                </a:lnSpc>
                <a:defRPr/>
              </a:pPr>
              <a:r>
                <a:rPr lang="en-US" sz="1400" kern="0" dirty="0" smtClean="0">
                  <a:solidFill>
                    <a:srgbClr val="00188F"/>
                  </a:solidFill>
                </a:rPr>
                <a:t>Microsoft</a:t>
              </a:r>
            </a:p>
            <a:p>
              <a:pPr algn="ctr" defTabSz="914325">
                <a:lnSpc>
                  <a:spcPct val="90000"/>
                </a:lnSpc>
                <a:defRPr/>
              </a:pPr>
              <a:r>
                <a:rPr lang="en-US" sz="1400" kern="0" dirty="0" smtClean="0">
                  <a:solidFill>
                    <a:srgbClr val="00188F"/>
                  </a:solidFill>
                </a:rPr>
                <a:t>Operations Management Suite</a:t>
              </a:r>
            </a:p>
          </p:txBody>
        </p:sp>
      </p:grpSp>
      <p:sp>
        <p:nvSpPr>
          <p:cNvPr id="91" name="Freeform 90"/>
          <p:cNvSpPr/>
          <p:nvPr/>
        </p:nvSpPr>
        <p:spPr bwMode="auto">
          <a:xfrm>
            <a:off x="3901752" y="3241772"/>
            <a:ext cx="832476" cy="484089"/>
          </a:xfrm>
          <a:custGeom>
            <a:avLst/>
            <a:gdLst>
              <a:gd name="connsiteX0" fmla="*/ 781050 w 781050"/>
              <a:gd name="connsiteY0" fmla="*/ 781050 h 781050"/>
              <a:gd name="connsiteX1" fmla="*/ 0 w 781050"/>
              <a:gd name="connsiteY1" fmla="*/ 0 h 781050"/>
            </a:gdLst>
            <a:ahLst/>
            <a:cxnLst>
              <a:cxn ang="0">
                <a:pos x="connsiteX0" y="connsiteY0"/>
              </a:cxn>
              <a:cxn ang="0">
                <a:pos x="connsiteX1" y="connsiteY1"/>
              </a:cxn>
            </a:cxnLst>
            <a:rect l="l" t="t" r="r" b="b"/>
            <a:pathLst>
              <a:path w="781050" h="781050">
                <a:moveTo>
                  <a:pt x="781050" y="781050"/>
                </a:moveTo>
                <a:lnTo>
                  <a:pt x="0" y="0"/>
                </a:lnTo>
              </a:path>
            </a:pathLst>
          </a:custGeom>
          <a:noFill/>
          <a:ln w="22225" cap="flat" cmpd="sng" algn="ctr">
            <a:solidFill>
              <a:srgbClr val="FF8C00"/>
            </a:solidFill>
            <a:prstDash val="solid"/>
            <a:headEnd type="none" w="med" len="med"/>
            <a:tailEnd type="triangle" w="med" len="med"/>
          </a:ln>
          <a:effectLst/>
        </p:spPr>
        <p:txBody>
          <a:bodyPr rtlCol="0" anchor="ctr"/>
          <a:lstStyle/>
          <a:p>
            <a:pPr algn="ctr" defTabSz="914325">
              <a:defRPr/>
            </a:pPr>
            <a:endParaRPr lang="en-US" sz="1862" kern="0" smtClean="0">
              <a:solidFill>
                <a:srgbClr val="FFFFFF"/>
              </a:solidFill>
            </a:endParaRPr>
          </a:p>
        </p:txBody>
      </p:sp>
      <p:sp>
        <p:nvSpPr>
          <p:cNvPr id="92" name="Freeform 91"/>
          <p:cNvSpPr/>
          <p:nvPr/>
        </p:nvSpPr>
        <p:spPr bwMode="auto">
          <a:xfrm flipH="1">
            <a:off x="7364089" y="3259745"/>
            <a:ext cx="843705" cy="521664"/>
          </a:xfrm>
          <a:custGeom>
            <a:avLst/>
            <a:gdLst>
              <a:gd name="connsiteX0" fmla="*/ 781050 w 781050"/>
              <a:gd name="connsiteY0" fmla="*/ 781050 h 781050"/>
              <a:gd name="connsiteX1" fmla="*/ 0 w 781050"/>
              <a:gd name="connsiteY1" fmla="*/ 0 h 781050"/>
            </a:gdLst>
            <a:ahLst/>
            <a:cxnLst>
              <a:cxn ang="0">
                <a:pos x="connsiteX0" y="connsiteY0"/>
              </a:cxn>
              <a:cxn ang="0">
                <a:pos x="connsiteX1" y="connsiteY1"/>
              </a:cxn>
            </a:cxnLst>
            <a:rect l="l" t="t" r="r" b="b"/>
            <a:pathLst>
              <a:path w="781050" h="781050">
                <a:moveTo>
                  <a:pt x="781050" y="781050"/>
                </a:moveTo>
                <a:lnTo>
                  <a:pt x="0" y="0"/>
                </a:lnTo>
              </a:path>
            </a:pathLst>
          </a:custGeom>
          <a:noFill/>
          <a:ln w="22225" cap="flat" cmpd="sng" algn="ctr">
            <a:solidFill>
              <a:srgbClr val="FF8C00"/>
            </a:solidFill>
            <a:prstDash val="solid"/>
            <a:headEnd type="none" w="med" len="med"/>
            <a:tailEnd type="triangle" w="med" len="med"/>
          </a:ln>
          <a:effectLst/>
        </p:spPr>
        <p:txBody>
          <a:bodyPr rtlCol="0" anchor="ctr"/>
          <a:lstStyle/>
          <a:p>
            <a:pPr algn="ctr" defTabSz="914325">
              <a:defRPr/>
            </a:pPr>
            <a:endParaRPr lang="en-US" sz="1862" kern="0" smtClean="0">
              <a:solidFill>
                <a:srgbClr val="FFFFFF"/>
              </a:solidFill>
            </a:endParaRPr>
          </a:p>
        </p:txBody>
      </p:sp>
      <p:sp>
        <p:nvSpPr>
          <p:cNvPr id="93" name="Freeform 92"/>
          <p:cNvSpPr/>
          <p:nvPr/>
        </p:nvSpPr>
        <p:spPr bwMode="auto">
          <a:xfrm rot="2700000" flipH="1" flipV="1">
            <a:off x="6049585" y="4658752"/>
            <a:ext cx="457200" cy="457200"/>
          </a:xfrm>
          <a:custGeom>
            <a:avLst/>
            <a:gdLst>
              <a:gd name="connsiteX0" fmla="*/ 781050 w 781050"/>
              <a:gd name="connsiteY0" fmla="*/ 781050 h 781050"/>
              <a:gd name="connsiteX1" fmla="*/ 0 w 781050"/>
              <a:gd name="connsiteY1" fmla="*/ 0 h 781050"/>
            </a:gdLst>
            <a:ahLst/>
            <a:cxnLst>
              <a:cxn ang="0">
                <a:pos x="connsiteX0" y="connsiteY0"/>
              </a:cxn>
              <a:cxn ang="0">
                <a:pos x="connsiteX1" y="connsiteY1"/>
              </a:cxn>
            </a:cxnLst>
            <a:rect l="l" t="t" r="r" b="b"/>
            <a:pathLst>
              <a:path w="781050" h="781050">
                <a:moveTo>
                  <a:pt x="781050" y="781050"/>
                </a:moveTo>
                <a:lnTo>
                  <a:pt x="0" y="0"/>
                </a:lnTo>
              </a:path>
            </a:pathLst>
          </a:custGeom>
          <a:noFill/>
          <a:ln w="22225" cap="flat" cmpd="sng" algn="ctr">
            <a:solidFill>
              <a:srgbClr val="FF8C00"/>
            </a:solidFill>
            <a:prstDash val="solid"/>
            <a:headEnd type="none" w="med" len="med"/>
            <a:tailEnd type="triangle" w="med" len="med"/>
          </a:ln>
          <a:effectLst/>
        </p:spPr>
        <p:txBody>
          <a:bodyPr rtlCol="0" anchor="ctr"/>
          <a:lstStyle/>
          <a:p>
            <a:pPr algn="ctr" defTabSz="914325">
              <a:defRPr/>
            </a:pPr>
            <a:endParaRPr lang="en-US" sz="1862" kern="0" smtClean="0">
              <a:solidFill>
                <a:srgbClr val="FFFFFF"/>
              </a:solidFill>
            </a:endParaRPr>
          </a:p>
        </p:txBody>
      </p:sp>
      <p:sp>
        <p:nvSpPr>
          <p:cNvPr id="95" name="Title 2"/>
          <p:cNvSpPr txBox="1">
            <a:spLocks/>
          </p:cNvSpPr>
          <p:nvPr/>
        </p:nvSpPr>
        <p:spPr>
          <a:xfrm>
            <a:off x="269754" y="291994"/>
            <a:ext cx="11654187" cy="899409"/>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5293" b="0" kern="1200" cap="none" spc="-100"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defRPr/>
            </a:pPr>
            <a:r>
              <a:rPr dirty="0" smtClean="0">
                <a:solidFill>
                  <a:srgbClr val="FFFFFF"/>
                </a:solidFill>
              </a:rPr>
              <a:t>Operations Management Suite (OMS)</a:t>
            </a:r>
          </a:p>
          <a:p>
            <a:pPr>
              <a:defRPr/>
            </a:pPr>
            <a:r>
              <a:rPr sz="2800" dirty="0">
                <a:solidFill>
                  <a:srgbClr val="FFFFFF"/>
                </a:solidFill>
              </a:rPr>
              <a:t>Simplified guest and workload management </a:t>
            </a:r>
            <a:r>
              <a:rPr sz="2800" dirty="0" smtClean="0">
                <a:solidFill>
                  <a:srgbClr val="FFFFFF"/>
                </a:solidFill>
              </a:rPr>
              <a:t>anywhere </a:t>
            </a:r>
            <a:r>
              <a:rPr sz="2400" i="1" dirty="0" smtClean="0">
                <a:solidFill>
                  <a:srgbClr val="FFFFFF"/>
                </a:solidFill>
              </a:rPr>
              <a:t>(on-premises or in the cloud)</a:t>
            </a:r>
            <a:endParaRPr sz="2800" i="1" dirty="0">
              <a:solidFill>
                <a:srgbClr val="FFFFFF"/>
              </a:solidFill>
            </a:endParaRPr>
          </a:p>
          <a:p>
            <a:pPr>
              <a:defRPr/>
            </a:pPr>
            <a:endParaRPr dirty="0">
              <a:solidFill>
                <a:srgbClr val="FFFFFF"/>
              </a:solidFill>
            </a:endParaRPr>
          </a:p>
        </p:txBody>
      </p:sp>
    </p:spTree>
    <p:extLst>
      <p:ext uri="{BB962C8B-B14F-4D97-AF65-F5344CB8AC3E}">
        <p14:creationId xmlns:p14="http://schemas.microsoft.com/office/powerpoint/2010/main" val="966035020"/>
      </p:ext>
    </p:extLst>
  </p:cSld>
  <p:clrMapOvr>
    <a:masterClrMapping/>
  </p:clrMapOvr>
  <p:transition>
    <p:fade/>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VIDEO</a:t>
            </a:r>
            <a:endParaRPr lang="en-US" dirty="0"/>
          </a:p>
        </p:txBody>
      </p:sp>
      <p:sp>
        <p:nvSpPr>
          <p:cNvPr id="6" name="Text Placeholder 5"/>
          <p:cNvSpPr>
            <a:spLocks noGrp="1"/>
          </p:cNvSpPr>
          <p:nvPr>
            <p:ph type="body" sz="quarter" idx="12"/>
          </p:nvPr>
        </p:nvSpPr>
        <p:spPr/>
        <p:txBody>
          <a:bodyPr/>
          <a:lstStyle/>
          <a:p>
            <a:r>
              <a:rPr lang="en-US" dirty="0" smtClean="0"/>
              <a:t>Operations </a:t>
            </a:r>
            <a:r>
              <a:rPr lang="en-US" dirty="0"/>
              <a:t>Management Suite Overview</a:t>
            </a:r>
            <a:endParaRPr lang="en-US" dirty="0" smtClean="0"/>
          </a:p>
        </p:txBody>
      </p:sp>
      <p:pic>
        <p:nvPicPr>
          <p:cNvPr id="2" name="Picture 1"/>
          <p:cNvPicPr>
            <a:picLocks noChangeAspect="1"/>
          </p:cNvPicPr>
          <p:nvPr/>
        </p:nvPicPr>
        <p:blipFill>
          <a:blip r:embed="rId3"/>
          <a:stretch>
            <a:fillRect/>
          </a:stretch>
        </p:blipFill>
        <p:spPr>
          <a:xfrm>
            <a:off x="3074483" y="1209974"/>
            <a:ext cx="7256969" cy="2744491"/>
          </a:xfrm>
          <a:prstGeom prst="rect">
            <a:avLst/>
          </a:prstGeom>
        </p:spPr>
      </p:pic>
    </p:spTree>
    <p:extLst>
      <p:ext uri="{BB962C8B-B14F-4D97-AF65-F5344CB8AC3E}">
        <p14:creationId xmlns:p14="http://schemas.microsoft.com/office/powerpoint/2010/main" val="435333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Text Placeholder 2"/>
          <p:cNvSpPr txBox="1">
            <a:spLocks/>
          </p:cNvSpPr>
          <p:nvPr/>
        </p:nvSpPr>
        <p:spPr>
          <a:xfrm>
            <a:off x="274638" y="1221015"/>
            <a:ext cx="5473017" cy="2857499"/>
          </a:xfrm>
          <a:prstGeom prst="rect">
            <a:avLst/>
          </a:prstGeom>
        </p:spPr>
        <p:txBody>
          <a:bodyPr vert="horz" wrap="square" lIns="146304" tIns="91440" rIns="146304" bIns="91440" rtlCol="0">
            <a:noAutofit/>
          </a:bodyPr>
          <a:lst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solidFill>
                  <a:schemeClr val="tx2"/>
                </a:soli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solidFill>
                  <a:schemeClr val="tx2"/>
                </a:soli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solidFill>
                  <a:schemeClr val="tx2"/>
                </a:soli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solidFill>
                  <a:schemeClr val="tx2"/>
                </a:soli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a:lnSpc>
                <a:spcPct val="110000"/>
              </a:lnSpc>
              <a:spcBef>
                <a:spcPts val="0"/>
              </a:spcBef>
              <a:spcAft>
                <a:spcPts val="1200"/>
              </a:spcAft>
            </a:pPr>
            <a:r>
              <a:rPr lang="en-US" sz="2000" dirty="0">
                <a:gradFill>
                  <a:gsLst>
                    <a:gs pos="0">
                      <a:srgbClr val="FFFFFF"/>
                    </a:gs>
                    <a:gs pos="31000">
                      <a:srgbClr val="FFFFFF"/>
                    </a:gs>
                  </a:gsLst>
                  <a:lin ang="5400000" scaled="0"/>
                </a:gradFill>
                <a:latin typeface="Segoe UI"/>
                <a:cs typeface="Segoe UI Light" panose="020B0502040204020203" pitchFamily="34" charset="0"/>
              </a:rPr>
              <a:t>Try Windows Server and System Center Technical Preview</a:t>
            </a:r>
          </a:p>
        </p:txBody>
      </p:sp>
      <p:sp>
        <p:nvSpPr>
          <p:cNvPr id="180" name="Title 8"/>
          <p:cNvSpPr txBox="1">
            <a:spLocks/>
          </p:cNvSpPr>
          <p:nvPr/>
        </p:nvSpPr>
        <p:spPr>
          <a:xfrm>
            <a:off x="274638" y="296863"/>
            <a:ext cx="5473019"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r>
              <a:rPr dirty="0" smtClean="0">
                <a:gradFill>
                  <a:gsLst>
                    <a:gs pos="0">
                      <a:srgbClr val="FFFFFF"/>
                    </a:gs>
                    <a:gs pos="31000">
                      <a:srgbClr val="FFFFFF"/>
                    </a:gs>
                  </a:gsLst>
                  <a:lin ang="5400000" scaled="0"/>
                </a:gradFill>
              </a:rPr>
              <a:t>Summary</a:t>
            </a:r>
            <a:endParaRPr dirty="0">
              <a:gradFill>
                <a:gsLst>
                  <a:gs pos="0">
                    <a:srgbClr val="FFFFFF"/>
                  </a:gs>
                  <a:gs pos="31000">
                    <a:srgbClr val="FFFFFF"/>
                  </a:gs>
                </a:gsLst>
                <a:lin ang="5400000" scaled="0"/>
              </a:gradFill>
            </a:endParaRPr>
          </a:p>
        </p:txBody>
      </p:sp>
      <p:sp>
        <p:nvSpPr>
          <p:cNvPr id="2" name="Title 1"/>
          <p:cNvSpPr>
            <a:spLocks noGrp="1"/>
          </p:cNvSpPr>
          <p:nvPr>
            <p:ph type="title"/>
          </p:nvPr>
        </p:nvSpPr>
        <p:spPr/>
        <p:txBody>
          <a:bodyPr/>
          <a:lstStyle/>
          <a:p>
            <a:r>
              <a:rPr lang="en-US" dirty="0" smtClean="0">
                <a:solidFill>
                  <a:schemeClr val="bg1">
                    <a:lumMod val="50000"/>
                  </a:schemeClr>
                </a:solidFill>
              </a:rPr>
              <a:t>Summary</a:t>
            </a:r>
            <a:endParaRPr lang="en-US" dirty="0">
              <a:solidFill>
                <a:schemeClr val="bg1">
                  <a:lumMod val="50000"/>
                </a:schemeClr>
              </a:solidFill>
            </a:endParaRPr>
          </a:p>
        </p:txBody>
      </p:sp>
      <p:pic>
        <p:nvPicPr>
          <p:cNvPr id="4" name="Picture 3"/>
          <p:cNvPicPr>
            <a:picLocks noChangeAspect="1"/>
          </p:cNvPicPr>
          <p:nvPr/>
        </p:nvPicPr>
        <p:blipFill>
          <a:blip r:embed="rId3"/>
          <a:stretch>
            <a:fillRect/>
          </a:stretch>
        </p:blipFill>
        <p:spPr>
          <a:xfrm>
            <a:off x="4994031" y="2901242"/>
            <a:ext cx="7588963" cy="4201552"/>
          </a:xfrm>
          <a:prstGeom prst="rect">
            <a:avLst/>
          </a:prstGeom>
        </p:spPr>
      </p:pic>
      <p:sp>
        <p:nvSpPr>
          <p:cNvPr id="3" name="Content Placeholder 2"/>
          <p:cNvSpPr>
            <a:spLocks noGrp="1"/>
          </p:cNvSpPr>
          <p:nvPr>
            <p:ph sz="quarter" idx="10"/>
          </p:nvPr>
        </p:nvSpPr>
        <p:spPr>
          <a:xfrm>
            <a:off x="274320" y="1347456"/>
            <a:ext cx="10786403" cy="4216539"/>
          </a:xfrm>
        </p:spPr>
        <p:txBody>
          <a:bodyPr/>
          <a:lstStyle/>
          <a:p>
            <a:pPr marL="0" indent="0">
              <a:lnSpc>
                <a:spcPct val="110000"/>
              </a:lnSpc>
              <a:spcBef>
                <a:spcPts val="0"/>
              </a:spcBef>
              <a:spcAft>
                <a:spcPts val="1200"/>
              </a:spcAft>
              <a:buNone/>
            </a:pPr>
            <a:r>
              <a:rPr lang="en-US" sz="2800" dirty="0" smtClean="0">
                <a:gradFill>
                  <a:gsLst>
                    <a:gs pos="2917">
                      <a:schemeClr val="tx1"/>
                    </a:gs>
                    <a:gs pos="100000">
                      <a:schemeClr val="tx1"/>
                    </a:gs>
                  </a:gsLst>
                  <a:lin ang="5400000" scaled="0"/>
                </a:gradFill>
                <a:latin typeface="+mj-lt"/>
              </a:rPr>
              <a:t>Microsoft </a:t>
            </a:r>
            <a:r>
              <a:rPr lang="en-US" sz="2800" dirty="0">
                <a:gradFill>
                  <a:gsLst>
                    <a:gs pos="2917">
                      <a:schemeClr val="tx1"/>
                    </a:gs>
                    <a:gs pos="100000">
                      <a:schemeClr val="tx1"/>
                    </a:gs>
                  </a:gsLst>
                  <a:lin ang="5400000" scaled="0"/>
                </a:gradFill>
                <a:latin typeface="+mj-lt"/>
              </a:rPr>
              <a:t>has a </a:t>
            </a:r>
            <a:r>
              <a:rPr lang="en-US" sz="2800" b="1" dirty="0">
                <a:gradFill>
                  <a:gsLst>
                    <a:gs pos="2917">
                      <a:srgbClr val="00188F"/>
                    </a:gs>
                    <a:gs pos="100000">
                      <a:srgbClr val="00188F"/>
                    </a:gs>
                  </a:gsLst>
                  <a:lin ang="5400000" scaled="0"/>
                </a:gradFill>
                <a:latin typeface="+mj-lt"/>
              </a:rPr>
              <a:t>breadth of solutions </a:t>
            </a:r>
            <a:r>
              <a:rPr lang="en-US" sz="2800" dirty="0">
                <a:gradFill>
                  <a:gsLst>
                    <a:gs pos="2917">
                      <a:schemeClr val="tx1"/>
                    </a:gs>
                    <a:gs pos="100000">
                      <a:schemeClr val="tx1"/>
                    </a:gs>
                  </a:gsLst>
                  <a:lin ang="5400000" scaled="0"/>
                </a:gradFill>
                <a:latin typeface="+mj-lt"/>
              </a:rPr>
              <a:t>that help deliver business continuity and disaster recovery for all workloads within your environment.</a:t>
            </a:r>
          </a:p>
          <a:p>
            <a:pPr marL="0" indent="0">
              <a:lnSpc>
                <a:spcPct val="110000"/>
              </a:lnSpc>
              <a:spcBef>
                <a:spcPts val="0"/>
              </a:spcBef>
              <a:spcAft>
                <a:spcPts val="1200"/>
              </a:spcAft>
              <a:buNone/>
            </a:pPr>
            <a:r>
              <a:rPr lang="en-US" sz="2800" dirty="0" smtClean="0">
                <a:gradFill>
                  <a:gsLst>
                    <a:gs pos="2917">
                      <a:schemeClr val="tx1"/>
                    </a:gs>
                    <a:gs pos="100000">
                      <a:schemeClr val="tx1"/>
                    </a:gs>
                  </a:gsLst>
                  <a:lin ang="5400000" scaled="0"/>
                </a:gradFill>
                <a:latin typeface="+mj-lt"/>
              </a:rPr>
              <a:t>Adding</a:t>
            </a:r>
            <a:r>
              <a:rPr lang="en-US" sz="4000" dirty="0" smtClean="0">
                <a:latin typeface="+mj-lt"/>
                <a:cs typeface="Segoe UI Light" panose="020B0502040204020203" pitchFamily="34" charset="0"/>
              </a:rPr>
              <a:t> </a:t>
            </a:r>
            <a:r>
              <a:rPr lang="en-US" sz="2800" b="1" dirty="0">
                <a:gradFill>
                  <a:gsLst>
                    <a:gs pos="2917">
                      <a:srgbClr val="00188F"/>
                    </a:gs>
                    <a:gs pos="100000">
                      <a:srgbClr val="00188F"/>
                    </a:gs>
                  </a:gsLst>
                  <a:lin ang="5400000" scaled="0"/>
                </a:gradFill>
                <a:latin typeface="+mj-lt"/>
              </a:rPr>
              <a:t>Microsoft Azure </a:t>
            </a:r>
            <a:r>
              <a:rPr lang="en-US" sz="2800" dirty="0">
                <a:gradFill>
                  <a:gsLst>
                    <a:gs pos="2917">
                      <a:schemeClr val="tx1"/>
                    </a:gs>
                    <a:gs pos="100000">
                      <a:schemeClr val="tx1"/>
                    </a:gs>
                  </a:gsLst>
                  <a:lin ang="5400000" scaled="0"/>
                </a:gradFill>
                <a:latin typeface="+mj-lt"/>
              </a:rPr>
              <a:t>brings powerful new capabilities for </a:t>
            </a:r>
            <a:r>
              <a:rPr lang="en-US" sz="2800" b="1" dirty="0">
                <a:gradFill>
                  <a:gsLst>
                    <a:gs pos="2917">
                      <a:srgbClr val="00188F"/>
                    </a:gs>
                    <a:gs pos="100000">
                      <a:srgbClr val="00188F"/>
                    </a:gs>
                  </a:gsLst>
                  <a:lin ang="5400000" scaled="0"/>
                </a:gradFill>
                <a:latin typeface="+mj-lt"/>
              </a:rPr>
              <a:t>backup</a:t>
            </a:r>
            <a:r>
              <a:rPr lang="en-US" sz="4000" dirty="0">
                <a:latin typeface="+mj-lt"/>
                <a:cs typeface="Segoe UI Light" panose="020B0502040204020203" pitchFamily="34" charset="0"/>
              </a:rPr>
              <a:t> </a:t>
            </a:r>
            <a:r>
              <a:rPr lang="en-US" sz="2800" dirty="0">
                <a:gradFill>
                  <a:gsLst>
                    <a:gs pos="2917">
                      <a:schemeClr val="tx1"/>
                    </a:gs>
                    <a:gs pos="100000">
                      <a:schemeClr val="tx1"/>
                    </a:gs>
                  </a:gsLst>
                  <a:lin ang="5400000" scaled="0"/>
                </a:gradFill>
                <a:latin typeface="+mj-lt"/>
              </a:rPr>
              <a:t>and </a:t>
            </a:r>
            <a:r>
              <a:rPr lang="en-US" sz="2800" b="1" dirty="0">
                <a:gradFill>
                  <a:gsLst>
                    <a:gs pos="2917">
                      <a:srgbClr val="00188F"/>
                    </a:gs>
                    <a:gs pos="100000">
                      <a:srgbClr val="00188F"/>
                    </a:gs>
                  </a:gsLst>
                  <a:lin ang="5400000" scaled="0"/>
                </a:gradFill>
                <a:latin typeface="+mj-lt"/>
              </a:rPr>
              <a:t>site recovery.</a:t>
            </a:r>
          </a:p>
          <a:p>
            <a:pPr marL="0" indent="0">
              <a:lnSpc>
                <a:spcPct val="110000"/>
              </a:lnSpc>
              <a:spcBef>
                <a:spcPts val="0"/>
              </a:spcBef>
              <a:spcAft>
                <a:spcPts val="1200"/>
              </a:spcAft>
              <a:buNone/>
            </a:pPr>
            <a:r>
              <a:rPr lang="en-US" sz="2800" dirty="0">
                <a:gradFill>
                  <a:gsLst>
                    <a:gs pos="2917">
                      <a:schemeClr val="tx1"/>
                    </a:gs>
                    <a:gs pos="100000">
                      <a:schemeClr val="tx1"/>
                    </a:gs>
                  </a:gsLst>
                  <a:lin ang="5400000" scaled="0"/>
                </a:gradFill>
                <a:latin typeface="+mj-lt"/>
              </a:rPr>
              <a:t>Microsoft solutions help you to </a:t>
            </a:r>
            <a:r>
              <a:rPr lang="en-US" sz="2800" b="1" dirty="0">
                <a:gradFill>
                  <a:gsLst>
                    <a:gs pos="2917">
                      <a:srgbClr val="00188F"/>
                    </a:gs>
                    <a:gs pos="100000">
                      <a:srgbClr val="00188F"/>
                    </a:gs>
                  </a:gsLst>
                  <a:lin ang="5400000" scaled="0"/>
                </a:gradFill>
                <a:latin typeface="+mj-lt"/>
              </a:rPr>
              <a:t>lower the costs </a:t>
            </a:r>
            <a:r>
              <a:rPr lang="en-US" sz="2800" b="1" dirty="0" smtClean="0">
                <a:gradFill>
                  <a:gsLst>
                    <a:gs pos="2917">
                      <a:srgbClr val="00188F"/>
                    </a:gs>
                    <a:gs pos="100000">
                      <a:srgbClr val="00188F"/>
                    </a:gs>
                  </a:gsLst>
                  <a:lin ang="5400000" scaled="0"/>
                </a:gradFill>
                <a:latin typeface="+mj-lt"/>
              </a:rPr>
              <a:t>and </a:t>
            </a:r>
            <a:r>
              <a:rPr lang="en-US" sz="2800" b="1" dirty="0">
                <a:gradFill>
                  <a:gsLst>
                    <a:gs pos="2917">
                      <a:srgbClr val="00188F"/>
                    </a:gs>
                    <a:gs pos="100000">
                      <a:srgbClr val="00188F"/>
                    </a:gs>
                  </a:gsLst>
                  <a:lin ang="5400000" scaled="0"/>
                </a:gradFill>
                <a:latin typeface="+mj-lt"/>
              </a:rPr>
              <a:t>complexity </a:t>
            </a:r>
            <a:r>
              <a:rPr lang="en-US" sz="2800" dirty="0">
                <a:gradFill>
                  <a:gsLst>
                    <a:gs pos="2917">
                      <a:schemeClr val="tx1"/>
                    </a:gs>
                    <a:gs pos="100000">
                      <a:schemeClr val="tx1"/>
                    </a:gs>
                  </a:gsLst>
                  <a:lin ang="5400000" scaled="0"/>
                </a:gradFill>
                <a:latin typeface="+mj-lt"/>
              </a:rPr>
              <a:t>associated with business continuity and disaster recovery</a:t>
            </a:r>
            <a:r>
              <a:rPr lang="en-US" sz="2800" dirty="0" smtClean="0">
                <a:gradFill>
                  <a:gsLst>
                    <a:gs pos="2917">
                      <a:schemeClr val="tx1"/>
                    </a:gs>
                    <a:gs pos="100000">
                      <a:schemeClr val="tx1"/>
                    </a:gs>
                  </a:gsLst>
                  <a:lin ang="5400000" scaled="0"/>
                </a:gradFill>
                <a:latin typeface="+mj-lt"/>
              </a:rPr>
              <a:t>.</a:t>
            </a:r>
            <a:endParaRPr lang="en-US" sz="2800" dirty="0">
              <a:gradFill>
                <a:gsLst>
                  <a:gs pos="2917">
                    <a:schemeClr val="tx1"/>
                  </a:gs>
                  <a:gs pos="100000">
                    <a:schemeClr val="tx1"/>
                  </a:gs>
                </a:gsLst>
                <a:lin ang="5400000" scaled="0"/>
              </a:gradFill>
              <a:latin typeface="+mj-lt"/>
            </a:endParaRPr>
          </a:p>
        </p:txBody>
      </p:sp>
    </p:spTree>
    <p:extLst>
      <p:ext uri="{BB962C8B-B14F-4D97-AF65-F5344CB8AC3E}">
        <p14:creationId xmlns:p14="http://schemas.microsoft.com/office/powerpoint/2010/main" val="1677857481"/>
      </p:ext>
    </p:extLst>
  </p:cSld>
  <p:clrMapOvr>
    <a:masterClrMapping/>
  </p:clrMapOvr>
  <p:transition spd="slow">
    <p:push dir="u"/>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DSTOLT~1.NOR\AppData\Local\Temp\SNAGHTML47ca6d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95906" y="3422228"/>
            <a:ext cx="3724915" cy="326082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528871" y="372394"/>
            <a:ext cx="10724938" cy="660963"/>
          </a:xfrm>
        </p:spPr>
        <p:txBody>
          <a:bodyPr>
            <a:noAutofit/>
          </a:bodyPr>
          <a:lstStyle/>
          <a:p>
            <a:r>
              <a:rPr lang="en-US" sz="4000" dirty="0">
                <a:solidFill>
                  <a:schemeClr val="bg1">
                    <a:lumMod val="50000"/>
                  </a:schemeClr>
                </a:solidFill>
                <a:latin typeface="Segoe UI Light" panose="020B0502040204020203" pitchFamily="34" charset="0"/>
                <a:cs typeface="Segoe UI Light" panose="020B0502040204020203" pitchFamily="34" charset="0"/>
              </a:rPr>
              <a:t>Microsoft Virtual Academy </a:t>
            </a:r>
            <a:r>
              <a:rPr lang="en-US" sz="4000" dirty="0" smtClean="0">
                <a:solidFill>
                  <a:schemeClr val="bg1">
                    <a:lumMod val="50000"/>
                  </a:schemeClr>
                </a:solidFill>
                <a:latin typeface="Segoe UI Light" panose="020B0502040204020203" pitchFamily="34" charset="0"/>
                <a:cs typeface="Segoe UI Light" panose="020B0502040204020203" pitchFamily="34" charset="0"/>
              </a:rPr>
              <a:t>&amp; </a:t>
            </a:r>
            <a:r>
              <a:rPr lang="en-US" sz="4000" dirty="0">
                <a:solidFill>
                  <a:schemeClr val="bg1">
                    <a:lumMod val="50000"/>
                  </a:schemeClr>
                </a:solidFill>
                <a:latin typeface="Segoe UI Light" panose="020B0502040204020203" pitchFamily="34" charset="0"/>
                <a:cs typeface="Segoe UI Light" panose="020B0502040204020203" pitchFamily="34" charset="0"/>
              </a:rPr>
              <a:t>Channel9.MSDN.com</a:t>
            </a:r>
          </a:p>
        </p:txBody>
      </p:sp>
      <p:sp>
        <p:nvSpPr>
          <p:cNvPr id="5" name="Content Placeholder 4"/>
          <p:cNvSpPr>
            <a:spLocks noGrp="1"/>
          </p:cNvSpPr>
          <p:nvPr>
            <p:ph sz="half" idx="1"/>
          </p:nvPr>
        </p:nvSpPr>
        <p:spPr>
          <a:xfrm>
            <a:off x="1732193" y="4186781"/>
            <a:ext cx="4060392" cy="2494575"/>
          </a:xfrm>
        </p:spPr>
        <p:txBody>
          <a:bodyPr>
            <a:normAutofit fontScale="92500" lnSpcReduction="20000"/>
          </a:bodyPr>
          <a:lstStyle/>
          <a:p>
            <a:r>
              <a:rPr lang="en-US" dirty="0" smtClean="0">
                <a:solidFill>
                  <a:srgbClr val="0072C6"/>
                </a:solidFill>
              </a:rPr>
              <a:t>Lead to Certification</a:t>
            </a:r>
          </a:p>
          <a:p>
            <a:r>
              <a:rPr lang="en-US" dirty="0" smtClean="0">
                <a:solidFill>
                  <a:srgbClr val="0072C6"/>
                </a:solidFill>
              </a:rPr>
              <a:t>Knowledge Tests</a:t>
            </a:r>
          </a:p>
          <a:p>
            <a:r>
              <a:rPr lang="en-US" dirty="0" smtClean="0">
                <a:solidFill>
                  <a:srgbClr val="0072C6"/>
                </a:solidFill>
              </a:rPr>
              <a:t>Live Online Events</a:t>
            </a:r>
          </a:p>
          <a:p>
            <a:pPr lvl="1"/>
            <a:endParaRPr lang="en-US" dirty="0"/>
          </a:p>
        </p:txBody>
      </p:sp>
      <p:sp>
        <p:nvSpPr>
          <p:cNvPr id="2" name="Content Placeholder 1"/>
          <p:cNvSpPr>
            <a:spLocks noGrp="1"/>
          </p:cNvSpPr>
          <p:nvPr>
            <p:ph sz="half" idx="2"/>
          </p:nvPr>
        </p:nvSpPr>
        <p:spPr>
          <a:xfrm>
            <a:off x="938538" y="1957022"/>
            <a:ext cx="12114736" cy="1901753"/>
          </a:xfrm>
        </p:spPr>
        <p:txBody>
          <a:bodyPr>
            <a:normAutofit fontScale="92500" lnSpcReduction="20000"/>
          </a:bodyPr>
          <a:lstStyle/>
          <a:p>
            <a:r>
              <a:rPr lang="en-US" dirty="0" smtClean="0"/>
              <a:t>Short videos on How-To: </a:t>
            </a:r>
            <a:r>
              <a:rPr lang="en-US" dirty="0" smtClean="0">
                <a:hlinkClick r:id="rId4"/>
              </a:rPr>
              <a:t>http://aka.ms/azureshorts</a:t>
            </a:r>
            <a:endParaRPr lang="en-US" dirty="0" smtClean="0"/>
          </a:p>
          <a:p>
            <a:r>
              <a:rPr lang="en-US" dirty="0" smtClean="0"/>
              <a:t>Virtual Academy – Azure for DR: </a:t>
            </a:r>
            <a:r>
              <a:rPr lang="en-US" dirty="0" smtClean="0">
                <a:hlinkClick r:id="rId5"/>
              </a:rPr>
              <a:t>http://aka.ms/mvaazuredr</a:t>
            </a:r>
            <a:endParaRPr lang="en-US" dirty="0" smtClean="0"/>
          </a:p>
          <a:p>
            <a:r>
              <a:rPr lang="en-US" dirty="0" smtClean="0"/>
              <a:t>Virtual Academy – Azure for AWS: </a:t>
            </a:r>
            <a:r>
              <a:rPr lang="en-US" dirty="0" smtClean="0">
                <a:hlinkClick r:id="rId6"/>
              </a:rPr>
              <a:t>http://aka.ms/mvaazureaws</a:t>
            </a:r>
            <a:endParaRPr lang="en-US" dirty="0" smtClean="0"/>
          </a:p>
          <a:p>
            <a:r>
              <a:rPr lang="en-US" dirty="0" smtClean="0"/>
              <a:t>Virtual Academy – Azure Virtual Machine Fundamentals: </a:t>
            </a:r>
            <a:r>
              <a:rPr lang="en-US" dirty="0" smtClean="0">
                <a:hlinkClick r:id="rId7"/>
              </a:rPr>
              <a:t>http://aks.ms/mvaazurevms</a:t>
            </a:r>
            <a:endParaRPr lang="en-US" dirty="0" smtClean="0"/>
          </a:p>
          <a:p>
            <a:endParaRPr lang="en-US" dirty="0"/>
          </a:p>
        </p:txBody>
      </p:sp>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4374" y="5434069"/>
            <a:ext cx="4707768" cy="1731722"/>
          </a:xfrm>
          <a:prstGeom prst="rect">
            <a:avLst/>
          </a:prstGeom>
        </p:spPr>
      </p:pic>
      <p:sp>
        <p:nvSpPr>
          <p:cNvPr id="3" name="TextBox 2"/>
          <p:cNvSpPr txBox="1"/>
          <p:nvPr/>
        </p:nvSpPr>
        <p:spPr>
          <a:xfrm>
            <a:off x="528871" y="890922"/>
            <a:ext cx="4079065"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rgbClr val="0072C6"/>
                </a:solidFill>
                <a:latin typeface="+mj-lt"/>
              </a:rPr>
              <a:t>Free online training</a:t>
            </a:r>
          </a:p>
        </p:txBody>
      </p:sp>
    </p:spTree>
    <p:extLst>
      <p:ext uri="{BB962C8B-B14F-4D97-AF65-F5344CB8AC3E}">
        <p14:creationId xmlns:p14="http://schemas.microsoft.com/office/powerpoint/2010/main" val="2459208173"/>
      </p:ext>
    </p:extLst>
  </p:cSld>
  <p:clrMapOvr>
    <a:masterClrMapping/>
  </p:clrMapOvr>
  <p:transition>
    <p:fade/>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526" y="397214"/>
            <a:ext cx="12801599" cy="1464754"/>
          </a:xfrm>
        </p:spPr>
        <p:txBody>
          <a:bodyPr>
            <a:normAutofit fontScale="90000"/>
          </a:bodyPr>
          <a:lstStyle/>
          <a:p>
            <a:r>
              <a:rPr lang="fr-FR" sz="4900" dirty="0" err="1" smtClean="0">
                <a:solidFill>
                  <a:schemeClr val="bg1">
                    <a:lumMod val="50000"/>
                  </a:schemeClr>
                </a:solidFill>
                <a:latin typeface="Segoe UI Light" panose="020B0502040204020203" pitchFamily="34" charset="0"/>
                <a:cs typeface="Segoe UI Light" panose="020B0502040204020203" pitchFamily="34" charset="0"/>
              </a:rPr>
              <a:t>Implementing</a:t>
            </a:r>
            <a:r>
              <a:rPr lang="fr-FR" sz="4900" dirty="0" smtClean="0">
                <a:solidFill>
                  <a:schemeClr val="bg1">
                    <a:lumMod val="50000"/>
                  </a:schemeClr>
                </a:solidFill>
                <a:latin typeface="Segoe UI Light" panose="020B0502040204020203" pitchFamily="34" charset="0"/>
                <a:cs typeface="Segoe UI Light" panose="020B0502040204020203" pitchFamily="34" charset="0"/>
              </a:rPr>
              <a:t> </a:t>
            </a:r>
            <a:r>
              <a:rPr lang="fr-FR" sz="4900" dirty="0">
                <a:solidFill>
                  <a:schemeClr val="bg1">
                    <a:lumMod val="50000"/>
                  </a:schemeClr>
                </a:solidFill>
                <a:latin typeface="Segoe UI Light" panose="020B0502040204020203" pitchFamily="34" charset="0"/>
                <a:cs typeface="Segoe UI Light" panose="020B0502040204020203" pitchFamily="34" charset="0"/>
              </a:rPr>
              <a:t>Microsoft Azure Infrastructure </a:t>
            </a:r>
            <a:r>
              <a:rPr lang="fr-FR" sz="4900" dirty="0" smtClean="0">
                <a:solidFill>
                  <a:schemeClr val="bg1">
                    <a:lumMod val="50000"/>
                  </a:schemeClr>
                </a:solidFill>
                <a:latin typeface="Segoe UI Light" panose="020B0502040204020203" pitchFamily="34" charset="0"/>
                <a:cs typeface="Segoe UI Light" panose="020B0502040204020203" pitchFamily="34" charset="0"/>
              </a:rPr>
              <a:t>Solutions</a:t>
            </a:r>
            <a:r>
              <a:rPr lang="fr-FR" sz="4896" dirty="0" smtClean="0">
                <a:solidFill>
                  <a:schemeClr val="bg1">
                    <a:lumMod val="50000"/>
                  </a:schemeClr>
                </a:solidFill>
                <a:latin typeface="Segoe UI Light" panose="020B0502040204020203" pitchFamily="34" charset="0"/>
                <a:cs typeface="Segoe UI Light" panose="020B0502040204020203" pitchFamily="34" charset="0"/>
              </a:rPr>
              <a:t/>
            </a:r>
            <a:br>
              <a:rPr lang="fr-FR" sz="4896" dirty="0" smtClean="0">
                <a:solidFill>
                  <a:schemeClr val="bg1">
                    <a:lumMod val="50000"/>
                  </a:schemeClr>
                </a:solidFill>
                <a:latin typeface="Segoe UI Light" panose="020B0502040204020203" pitchFamily="34" charset="0"/>
                <a:cs typeface="Segoe UI Light" panose="020B0502040204020203" pitchFamily="34" charset="0"/>
              </a:rPr>
            </a:br>
            <a:r>
              <a:rPr lang="en-US" sz="4000" dirty="0">
                <a:solidFill>
                  <a:srgbClr val="0072C6"/>
                </a:solidFill>
                <a:latin typeface="Segoe UI Light" panose="020B0502040204020203" pitchFamily="34" charset="0"/>
                <a:cs typeface="Segoe UI Light" panose="020B0502040204020203" pitchFamily="34" charset="0"/>
              </a:rPr>
              <a:t>Exam </a:t>
            </a:r>
            <a:r>
              <a:rPr lang="en-US" sz="4000" dirty="0" smtClean="0">
                <a:solidFill>
                  <a:srgbClr val="0072C6"/>
                </a:solidFill>
                <a:latin typeface="Segoe UI Light" panose="020B0502040204020203" pitchFamily="34" charset="0"/>
                <a:cs typeface="Segoe UI Light" panose="020B0502040204020203" pitchFamily="34" charset="0"/>
              </a:rPr>
              <a:t>70-533</a:t>
            </a:r>
            <a:endParaRPr lang="en-US" sz="4896" dirty="0">
              <a:solidFill>
                <a:schemeClr val="bg1">
                  <a:lumMod val="50000"/>
                </a:schemeClr>
              </a:solidFill>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675861" y="1861968"/>
            <a:ext cx="5857871" cy="5044019"/>
          </a:xfrm>
          <a:prstGeom prst="rect">
            <a:avLst/>
          </a:prstGeom>
        </p:spPr>
        <p:txBody>
          <a:bodyPr>
            <a:normAutofit fontScale="92500" lnSpcReduction="10000"/>
          </a:bodyPr>
          <a:lstStyle/>
          <a:p>
            <a:pPr eaLnBrk="0" fontAlgn="base" hangingPunct="0">
              <a:lnSpc>
                <a:spcPct val="100000"/>
              </a:lnSpc>
              <a:spcBef>
                <a:spcPct val="0"/>
              </a:spcBef>
              <a:spcAft>
                <a:spcPct val="0"/>
              </a:spcAft>
            </a:pPr>
            <a:r>
              <a:rPr lang="en-US" altLang="en-US" sz="1734" dirty="0">
                <a:solidFill>
                  <a:schemeClr val="tx1"/>
                </a:solidFill>
                <a:latin typeface="Segoe UI" panose="020B0502040204020203" pitchFamily="34" charset="0"/>
                <a:ea typeface="Microsoft YaHei" panose="020B0503020204020204" pitchFamily="34" charset="-122"/>
                <a:cs typeface="Segoe UI" panose="020B0502040204020203" pitchFamily="34" charset="0"/>
                <a:hlinkClick r:id="rId3"/>
              </a:rPr>
              <a:t>Implement websites (16%)</a:t>
            </a:r>
            <a:endParaRPr lang="en-US" altLang="en-US" sz="1734" dirty="0">
              <a:solidFill>
                <a:schemeClr val="tx1"/>
              </a:solidFill>
              <a:latin typeface="Segoe UI" panose="020B0502040204020203" pitchFamily="34" charset="0"/>
              <a:ea typeface="Microsoft YaHei" panose="020B0503020204020204" pitchFamily="34" charset="-122"/>
              <a:cs typeface="Segoe UI" panose="020B0502040204020203" pitchFamily="34" charset="0"/>
            </a:endParaRPr>
          </a:p>
          <a:p>
            <a:pPr lvl="1">
              <a:lnSpc>
                <a:spcPct val="100000"/>
              </a:lnSpc>
            </a:pPr>
            <a:r>
              <a:rPr lang="en-US" sz="1734" dirty="0">
                <a:latin typeface="Segoe UI" panose="020B0502040204020203" pitchFamily="34" charset="0"/>
                <a:cs typeface="Segoe UI" panose="020B0502040204020203" pitchFamily="34" charset="0"/>
              </a:rPr>
              <a:t>Deploy websites </a:t>
            </a:r>
          </a:p>
          <a:p>
            <a:pPr lvl="1">
              <a:lnSpc>
                <a:spcPct val="100000"/>
              </a:lnSpc>
            </a:pPr>
            <a:r>
              <a:rPr lang="en-US" sz="1734" dirty="0">
                <a:latin typeface="Segoe UI" panose="020B0502040204020203" pitchFamily="34" charset="0"/>
                <a:cs typeface="Segoe UI" panose="020B0502040204020203" pitchFamily="34" charset="0"/>
              </a:rPr>
              <a:t>Configure websites</a:t>
            </a:r>
          </a:p>
          <a:p>
            <a:pPr lvl="1">
              <a:lnSpc>
                <a:spcPct val="100000"/>
              </a:lnSpc>
            </a:pPr>
            <a:r>
              <a:rPr lang="en-US" sz="1734" dirty="0">
                <a:latin typeface="Segoe UI" panose="020B0502040204020203" pitchFamily="34" charset="0"/>
                <a:cs typeface="Segoe UI" panose="020B0502040204020203" pitchFamily="34" charset="0"/>
              </a:rPr>
              <a:t>Configure diagnostics, monitoring, and analytics </a:t>
            </a:r>
          </a:p>
          <a:p>
            <a:pPr lvl="1">
              <a:lnSpc>
                <a:spcPct val="100000"/>
              </a:lnSpc>
            </a:pPr>
            <a:r>
              <a:rPr lang="en-US" sz="1734" dirty="0">
                <a:latin typeface="Segoe UI" panose="020B0502040204020203" pitchFamily="34" charset="0"/>
                <a:cs typeface="Segoe UI" panose="020B0502040204020203" pitchFamily="34" charset="0"/>
              </a:rPr>
              <a:t>Configure scale and resilience </a:t>
            </a:r>
          </a:p>
          <a:p>
            <a:pPr lvl="1">
              <a:lnSpc>
                <a:spcPct val="100000"/>
              </a:lnSpc>
            </a:pPr>
            <a:r>
              <a:rPr lang="en-US" sz="1734" dirty="0">
                <a:latin typeface="Segoe UI" panose="020B0502040204020203" pitchFamily="34" charset="0"/>
                <a:cs typeface="Segoe UI" panose="020B0502040204020203" pitchFamily="34" charset="0"/>
              </a:rPr>
              <a:t>Manage hosting plans </a:t>
            </a:r>
          </a:p>
          <a:p>
            <a:pPr>
              <a:lnSpc>
                <a:spcPct val="100000"/>
              </a:lnSpc>
            </a:pPr>
            <a:r>
              <a:rPr lang="en-US" altLang="en-US" sz="1734" dirty="0">
                <a:solidFill>
                  <a:schemeClr val="tx1"/>
                </a:solidFill>
                <a:latin typeface="Segoe UI" panose="020B0502040204020203" pitchFamily="34" charset="0"/>
                <a:ea typeface="Microsoft YaHei" panose="020B0503020204020204" pitchFamily="34" charset="-122"/>
                <a:cs typeface="Segoe UI" panose="020B0502040204020203" pitchFamily="34" charset="0"/>
                <a:hlinkClick r:id="rId4"/>
              </a:rPr>
              <a:t>Implement virtual machines (18%)</a:t>
            </a:r>
            <a:endParaRPr lang="en-US" altLang="en-US" sz="1734" dirty="0">
              <a:solidFill>
                <a:schemeClr val="tx1"/>
              </a:solidFill>
              <a:latin typeface="Segoe UI" panose="020B0502040204020203" pitchFamily="34" charset="0"/>
              <a:ea typeface="Microsoft YaHei" panose="020B0503020204020204" pitchFamily="34" charset="-122"/>
              <a:cs typeface="Segoe UI" panose="020B0502040204020203" pitchFamily="34" charset="0"/>
            </a:endParaRPr>
          </a:p>
          <a:p>
            <a:pPr lvl="1"/>
            <a:r>
              <a:rPr lang="en-US" sz="1734" dirty="0">
                <a:latin typeface="Segoe UI" panose="020B0502040204020203" pitchFamily="34" charset="0"/>
                <a:cs typeface="Segoe UI" panose="020B0502040204020203" pitchFamily="34" charset="0"/>
              </a:rPr>
              <a:t>Deploy workloads on Azure virtual machines (VMs) </a:t>
            </a:r>
          </a:p>
          <a:p>
            <a:pPr lvl="1"/>
            <a:r>
              <a:rPr lang="en-US" sz="1734" dirty="0">
                <a:latin typeface="Segoe UI" panose="020B0502040204020203" pitchFamily="34" charset="0"/>
                <a:cs typeface="Segoe UI" panose="020B0502040204020203" pitchFamily="34" charset="0"/>
              </a:rPr>
              <a:t>Implement images and disks </a:t>
            </a:r>
          </a:p>
          <a:p>
            <a:pPr lvl="1"/>
            <a:r>
              <a:rPr lang="en-US" sz="1734" dirty="0">
                <a:latin typeface="Segoe UI" panose="020B0502040204020203" pitchFamily="34" charset="0"/>
                <a:cs typeface="Segoe UI" panose="020B0502040204020203" pitchFamily="34" charset="0"/>
              </a:rPr>
              <a:t>Perform configuration management </a:t>
            </a:r>
          </a:p>
          <a:p>
            <a:pPr lvl="1"/>
            <a:r>
              <a:rPr lang="en-US" sz="1734" dirty="0">
                <a:latin typeface="Segoe UI" panose="020B0502040204020203" pitchFamily="34" charset="0"/>
                <a:cs typeface="Segoe UI" panose="020B0502040204020203" pitchFamily="34" charset="0"/>
              </a:rPr>
              <a:t>Configure VM networking </a:t>
            </a:r>
          </a:p>
          <a:p>
            <a:pPr lvl="1"/>
            <a:r>
              <a:rPr lang="en-US" sz="1734" dirty="0">
                <a:latin typeface="Segoe UI" panose="020B0502040204020203" pitchFamily="34" charset="0"/>
                <a:cs typeface="Segoe UI" panose="020B0502040204020203" pitchFamily="34" charset="0"/>
              </a:rPr>
              <a:t>Configure VM resiliency </a:t>
            </a:r>
          </a:p>
          <a:p>
            <a:pPr lvl="1"/>
            <a:r>
              <a:rPr lang="en-US" sz="1734" dirty="0">
                <a:latin typeface="Segoe UI" panose="020B0502040204020203" pitchFamily="34" charset="0"/>
                <a:cs typeface="Segoe UI" panose="020B0502040204020203" pitchFamily="34" charset="0"/>
              </a:rPr>
              <a:t>Design and implement VM storage </a:t>
            </a:r>
          </a:p>
          <a:p>
            <a:pPr lvl="1"/>
            <a:r>
              <a:rPr lang="en-US" sz="1734" dirty="0">
                <a:latin typeface="Segoe UI" panose="020B0502040204020203" pitchFamily="34" charset="0"/>
                <a:cs typeface="Segoe UI" panose="020B0502040204020203" pitchFamily="34" charset="0"/>
              </a:rPr>
              <a:t>Monitor VMs </a:t>
            </a:r>
          </a:p>
          <a:p>
            <a:r>
              <a:rPr lang="en-US" altLang="en-US" sz="1734" dirty="0">
                <a:solidFill>
                  <a:schemeClr val="tx1"/>
                </a:solidFill>
                <a:latin typeface="Segoe UI" panose="020B0502040204020203" pitchFamily="34" charset="0"/>
                <a:ea typeface="Microsoft YaHei" panose="020B0503020204020204" pitchFamily="34" charset="-122"/>
                <a:cs typeface="Segoe UI" panose="020B0502040204020203" pitchFamily="34" charset="0"/>
                <a:hlinkClick r:id="rId5"/>
              </a:rPr>
              <a:t>Implement cloud services (16%)</a:t>
            </a:r>
            <a:endParaRPr lang="en-US" altLang="en-US" sz="1734" dirty="0">
              <a:solidFill>
                <a:schemeClr val="tx1"/>
              </a:solidFill>
              <a:latin typeface="Segoe UI" panose="020B0502040204020203" pitchFamily="34" charset="0"/>
              <a:ea typeface="Microsoft YaHei" panose="020B0503020204020204" pitchFamily="34" charset="-122"/>
              <a:cs typeface="Segoe UI" panose="020B0502040204020203" pitchFamily="34" charset="0"/>
            </a:endParaRPr>
          </a:p>
          <a:p>
            <a:pPr lvl="1"/>
            <a:r>
              <a:rPr lang="en-US" sz="1734" dirty="0">
                <a:latin typeface="Segoe UI" panose="020B0502040204020203" pitchFamily="34" charset="0"/>
                <a:cs typeface="Segoe UI" panose="020B0502040204020203" pitchFamily="34" charset="0"/>
              </a:rPr>
              <a:t>Configure cloud services and roles </a:t>
            </a:r>
          </a:p>
          <a:p>
            <a:pPr lvl="1"/>
            <a:r>
              <a:rPr lang="en-US" sz="1734" dirty="0">
                <a:latin typeface="Segoe UI" panose="020B0502040204020203" pitchFamily="34" charset="0"/>
                <a:cs typeface="Segoe UI" panose="020B0502040204020203" pitchFamily="34" charset="0"/>
              </a:rPr>
              <a:t>Deploy and manage cloud services </a:t>
            </a:r>
          </a:p>
          <a:p>
            <a:pPr lvl="1"/>
            <a:r>
              <a:rPr lang="en-US" sz="1734" dirty="0">
                <a:latin typeface="Segoe UI" panose="020B0502040204020203" pitchFamily="34" charset="0"/>
                <a:cs typeface="Segoe UI" panose="020B0502040204020203" pitchFamily="34" charset="0"/>
              </a:rPr>
              <a:t>Monitor cloud services</a:t>
            </a:r>
          </a:p>
          <a:p>
            <a:pPr lvl="1"/>
            <a:endParaRPr lang="en-US" altLang="en-US" sz="1836" dirty="0">
              <a:solidFill>
                <a:schemeClr val="tx1"/>
              </a:solidFill>
              <a:latin typeface="微軟正黑體Microsoft JhengHei"/>
              <a:ea typeface="Microsoft YaHei" panose="020B0503020204020204" pitchFamily="34" charset="-122"/>
              <a:cs typeface="Nirmala UI" panose="020B0502040204020203" pitchFamily="34" charset="0"/>
            </a:endParaRPr>
          </a:p>
        </p:txBody>
      </p:sp>
      <p:sp>
        <p:nvSpPr>
          <p:cNvPr id="4" name="TextBox 3"/>
          <p:cNvSpPr txBox="1"/>
          <p:nvPr/>
        </p:nvSpPr>
        <p:spPr>
          <a:xfrm>
            <a:off x="6576326" y="1865207"/>
            <a:ext cx="5548399" cy="3936548"/>
          </a:xfrm>
          <a:prstGeom prst="rect">
            <a:avLst/>
          </a:prstGeom>
          <a:noFill/>
        </p:spPr>
        <p:txBody>
          <a:bodyPr wrap="square" rtlCol="0">
            <a:spAutoFit/>
          </a:bodyPr>
          <a:lstStyle/>
          <a:p>
            <a:pPr marL="291436" indent="-291436" eaLnBrk="0" fontAlgn="base" hangingPunct="0">
              <a:spcBef>
                <a:spcPct val="0"/>
              </a:spcBef>
              <a:spcAft>
                <a:spcPct val="0"/>
              </a:spcAft>
              <a:buFont typeface="Arial" panose="020B0604020202020204" pitchFamily="34" charset="0"/>
              <a:buChar char="•"/>
            </a:pPr>
            <a:r>
              <a:rPr lang="en-US" altLang="en-US" sz="1632" dirty="0">
                <a:solidFill>
                  <a:srgbClr val="000000"/>
                </a:solidFill>
                <a:latin typeface="Segoe UI" panose="020B0502040204020203" pitchFamily="34" charset="0"/>
                <a:ea typeface="Microsoft YaHei" panose="020B0503020204020204" pitchFamily="34" charset="-122"/>
                <a:cs typeface="Segoe UI" panose="020B0502040204020203" pitchFamily="34" charset="0"/>
                <a:hlinkClick r:id="rId6"/>
              </a:rPr>
              <a:t>Implement storage (16%)</a:t>
            </a:r>
            <a:endParaRPr lang="en-US" altLang="en-US" sz="1632" dirty="0">
              <a:solidFill>
                <a:srgbClr val="000000"/>
              </a:solidFill>
              <a:latin typeface="Segoe UI" panose="020B0502040204020203" pitchFamily="34" charset="0"/>
              <a:ea typeface="Microsoft YaHei" panose="020B0503020204020204" pitchFamily="34" charset="-122"/>
              <a:cs typeface="Segoe UI" panose="020B0502040204020203" pitchFamily="34" charset="0"/>
            </a:endParaRPr>
          </a:p>
          <a:p>
            <a:pPr marL="757735" lvl="1" indent="-291436" eaLnBrk="0" fontAlgn="base" hangingPunct="0">
              <a:spcBef>
                <a:spcPct val="0"/>
              </a:spcBef>
              <a:spcAft>
                <a:spcPct val="0"/>
              </a:spcAft>
              <a:buFont typeface="Arial" panose="020B0604020202020204" pitchFamily="34" charset="0"/>
              <a:buChar char="•"/>
            </a:pPr>
            <a:r>
              <a:rPr lang="en-US" sz="1632" dirty="0">
                <a:solidFill>
                  <a:srgbClr val="000000"/>
                </a:solidFill>
                <a:latin typeface="Segoe UI" panose="020B0502040204020203" pitchFamily="34" charset="0"/>
                <a:cs typeface="Segoe UI" panose="020B0502040204020203" pitchFamily="34" charset="0"/>
              </a:rPr>
              <a:t>Implement blobs and Azure files </a:t>
            </a:r>
          </a:p>
          <a:p>
            <a:pPr marL="757735" lvl="1" indent="-291436" eaLnBrk="0" fontAlgn="base" hangingPunct="0">
              <a:spcBef>
                <a:spcPct val="0"/>
              </a:spcBef>
              <a:spcAft>
                <a:spcPct val="0"/>
              </a:spcAft>
              <a:buFont typeface="Arial" panose="020B0604020202020204" pitchFamily="34" charset="0"/>
              <a:buChar char="•"/>
            </a:pPr>
            <a:r>
              <a:rPr lang="en-US" sz="1632" dirty="0">
                <a:solidFill>
                  <a:srgbClr val="000000"/>
                </a:solidFill>
                <a:latin typeface="Segoe UI" panose="020B0502040204020203" pitchFamily="34" charset="0"/>
                <a:cs typeface="Segoe UI" panose="020B0502040204020203" pitchFamily="34" charset="0"/>
              </a:rPr>
              <a:t>Manage access </a:t>
            </a:r>
          </a:p>
          <a:p>
            <a:pPr marL="757735" lvl="1" indent="-291436" eaLnBrk="0" fontAlgn="base" hangingPunct="0">
              <a:spcBef>
                <a:spcPct val="0"/>
              </a:spcBef>
              <a:spcAft>
                <a:spcPct val="0"/>
              </a:spcAft>
              <a:buFont typeface="Arial" panose="020B0604020202020204" pitchFamily="34" charset="0"/>
              <a:buChar char="•"/>
            </a:pPr>
            <a:r>
              <a:rPr lang="en-US" sz="1632" dirty="0">
                <a:solidFill>
                  <a:srgbClr val="000000"/>
                </a:solidFill>
                <a:latin typeface="Segoe UI" panose="020B0502040204020203" pitchFamily="34" charset="0"/>
                <a:cs typeface="Segoe UI" panose="020B0502040204020203" pitchFamily="34" charset="0"/>
              </a:rPr>
              <a:t>Configure diagnostics, monitoring, and analytics </a:t>
            </a:r>
          </a:p>
          <a:p>
            <a:pPr marL="757735" lvl="1" indent="-291436" eaLnBrk="0" fontAlgn="base" hangingPunct="0">
              <a:spcBef>
                <a:spcPct val="0"/>
              </a:spcBef>
              <a:spcAft>
                <a:spcPct val="0"/>
              </a:spcAft>
              <a:buFont typeface="Arial" panose="020B0604020202020204" pitchFamily="34" charset="0"/>
              <a:buChar char="•"/>
            </a:pPr>
            <a:r>
              <a:rPr lang="en-US" sz="1632" dirty="0">
                <a:solidFill>
                  <a:srgbClr val="000000"/>
                </a:solidFill>
                <a:latin typeface="Segoe UI" panose="020B0502040204020203" pitchFamily="34" charset="0"/>
                <a:cs typeface="Segoe UI" panose="020B0502040204020203" pitchFamily="34" charset="0"/>
              </a:rPr>
              <a:t>Implement SQL databases</a:t>
            </a:r>
          </a:p>
          <a:p>
            <a:pPr marL="757735" lvl="1" indent="-291436" eaLnBrk="0" fontAlgn="base" hangingPunct="0">
              <a:spcBef>
                <a:spcPct val="0"/>
              </a:spcBef>
              <a:spcAft>
                <a:spcPct val="0"/>
              </a:spcAft>
              <a:buFont typeface="Arial" panose="020B0604020202020204" pitchFamily="34" charset="0"/>
              <a:buChar char="•"/>
            </a:pPr>
            <a:r>
              <a:rPr lang="en-US" sz="1632" dirty="0">
                <a:solidFill>
                  <a:srgbClr val="000000"/>
                </a:solidFill>
                <a:latin typeface="Segoe UI" panose="020B0502040204020203" pitchFamily="34" charset="0"/>
                <a:cs typeface="Segoe UI" panose="020B0502040204020203" pitchFamily="34" charset="0"/>
              </a:rPr>
              <a:t>Implement recovery services </a:t>
            </a:r>
          </a:p>
          <a:p>
            <a:pPr marL="291436" indent="-291436" eaLnBrk="0" fontAlgn="base" hangingPunct="0">
              <a:spcBef>
                <a:spcPct val="0"/>
              </a:spcBef>
              <a:spcAft>
                <a:spcPct val="0"/>
              </a:spcAft>
              <a:buFont typeface="Arial" panose="020B0604020202020204" pitchFamily="34" charset="0"/>
              <a:buChar char="•"/>
            </a:pPr>
            <a:r>
              <a:rPr lang="en-US" altLang="en-US" sz="1632" dirty="0">
                <a:solidFill>
                  <a:srgbClr val="000000"/>
                </a:solidFill>
                <a:latin typeface="Segoe UI" panose="020B0502040204020203" pitchFamily="34" charset="0"/>
                <a:ea typeface="Microsoft YaHei" panose="020B0503020204020204" pitchFamily="34" charset="-122"/>
                <a:cs typeface="Segoe UI" panose="020B0502040204020203" pitchFamily="34" charset="0"/>
                <a:hlinkClick r:id="rId7"/>
              </a:rPr>
              <a:t>Implement an Azure Active Directory (16%)</a:t>
            </a:r>
            <a:endParaRPr lang="en-US" altLang="en-US" sz="1632" dirty="0">
              <a:solidFill>
                <a:srgbClr val="000000"/>
              </a:solidFill>
              <a:latin typeface="Segoe UI" panose="020B0502040204020203" pitchFamily="34" charset="0"/>
              <a:ea typeface="Microsoft YaHei" panose="020B0503020204020204" pitchFamily="34" charset="-122"/>
              <a:cs typeface="Segoe UI" panose="020B0502040204020203" pitchFamily="34" charset="0"/>
            </a:endParaRPr>
          </a:p>
          <a:p>
            <a:pPr marL="757735" lvl="1" indent="-291436" eaLnBrk="0" fontAlgn="base" hangingPunct="0">
              <a:spcBef>
                <a:spcPct val="0"/>
              </a:spcBef>
              <a:spcAft>
                <a:spcPct val="0"/>
              </a:spcAft>
              <a:buFont typeface="Arial" panose="020B0604020202020204" pitchFamily="34" charset="0"/>
              <a:buChar char="•"/>
            </a:pPr>
            <a:r>
              <a:rPr lang="en-US" sz="1632" dirty="0">
                <a:solidFill>
                  <a:srgbClr val="000000"/>
                </a:solidFill>
                <a:latin typeface="Segoe UI" panose="020B0502040204020203" pitchFamily="34" charset="0"/>
                <a:cs typeface="Segoe UI" panose="020B0502040204020203" pitchFamily="34" charset="0"/>
              </a:rPr>
              <a:t>Integrate an Azure AD with existing directories </a:t>
            </a:r>
          </a:p>
          <a:p>
            <a:pPr marL="757735" lvl="1" indent="-291436" eaLnBrk="0" fontAlgn="base" hangingPunct="0">
              <a:spcBef>
                <a:spcPct val="0"/>
              </a:spcBef>
              <a:spcAft>
                <a:spcPct val="0"/>
              </a:spcAft>
              <a:buFont typeface="Arial" panose="020B0604020202020204" pitchFamily="34" charset="0"/>
              <a:buChar char="•"/>
            </a:pPr>
            <a:r>
              <a:rPr lang="en-US" sz="1632" dirty="0">
                <a:solidFill>
                  <a:srgbClr val="000000"/>
                </a:solidFill>
                <a:latin typeface="Segoe UI" panose="020B0502040204020203" pitchFamily="34" charset="0"/>
                <a:cs typeface="Segoe UI" panose="020B0502040204020203" pitchFamily="34" charset="0"/>
              </a:rPr>
              <a:t>Configure the Application Access Panel </a:t>
            </a:r>
          </a:p>
          <a:p>
            <a:pPr marL="757735" lvl="1" indent="-291436" eaLnBrk="0" fontAlgn="base" hangingPunct="0">
              <a:spcBef>
                <a:spcPct val="0"/>
              </a:spcBef>
              <a:spcAft>
                <a:spcPct val="0"/>
              </a:spcAft>
              <a:buFont typeface="Arial" panose="020B0604020202020204" pitchFamily="34" charset="0"/>
              <a:buChar char="•"/>
            </a:pPr>
            <a:r>
              <a:rPr lang="en-US" sz="1632" dirty="0">
                <a:solidFill>
                  <a:srgbClr val="000000"/>
                </a:solidFill>
                <a:latin typeface="Segoe UI" panose="020B0502040204020203" pitchFamily="34" charset="0"/>
                <a:cs typeface="Segoe UI" panose="020B0502040204020203" pitchFamily="34" charset="0"/>
              </a:rPr>
              <a:t>Integrate an app with Azure AD </a:t>
            </a:r>
          </a:p>
          <a:p>
            <a:pPr marL="291436" indent="-291436" eaLnBrk="0" fontAlgn="base" hangingPunct="0">
              <a:spcBef>
                <a:spcPct val="0"/>
              </a:spcBef>
              <a:spcAft>
                <a:spcPct val="0"/>
              </a:spcAft>
              <a:buFont typeface="Arial" panose="020B0604020202020204" pitchFamily="34" charset="0"/>
              <a:buChar char="•"/>
            </a:pPr>
            <a:r>
              <a:rPr lang="en-US" altLang="en-US" sz="1632" dirty="0">
                <a:solidFill>
                  <a:srgbClr val="000000"/>
                </a:solidFill>
                <a:latin typeface="Segoe UI" panose="020B0502040204020203" pitchFamily="34" charset="0"/>
                <a:ea typeface="Microsoft YaHei" panose="020B0503020204020204" pitchFamily="34" charset="-122"/>
                <a:cs typeface="Segoe UI" panose="020B0502040204020203" pitchFamily="34" charset="0"/>
                <a:hlinkClick r:id="rId8"/>
              </a:rPr>
              <a:t>Implement virtual networks (17%)</a:t>
            </a:r>
            <a:endParaRPr lang="en-US" altLang="en-US" sz="1632" dirty="0">
              <a:solidFill>
                <a:srgbClr val="000000"/>
              </a:solidFill>
              <a:latin typeface="Segoe UI" panose="020B0502040204020203" pitchFamily="34" charset="0"/>
              <a:ea typeface="Microsoft YaHei" panose="020B0503020204020204" pitchFamily="34" charset="-122"/>
              <a:cs typeface="Segoe UI" panose="020B0502040204020203" pitchFamily="34" charset="0"/>
            </a:endParaRPr>
          </a:p>
          <a:p>
            <a:pPr marL="757735" lvl="1" indent="-291436" eaLnBrk="0" fontAlgn="base" hangingPunct="0">
              <a:spcBef>
                <a:spcPct val="0"/>
              </a:spcBef>
              <a:spcAft>
                <a:spcPct val="0"/>
              </a:spcAft>
              <a:buFont typeface="Arial" panose="020B0604020202020204" pitchFamily="34" charset="0"/>
              <a:buChar char="•"/>
            </a:pPr>
            <a:r>
              <a:rPr lang="en-US" sz="1632" dirty="0">
                <a:solidFill>
                  <a:srgbClr val="000000"/>
                </a:solidFill>
                <a:latin typeface="Segoe UI" panose="020B0502040204020203" pitchFamily="34" charset="0"/>
                <a:cs typeface="Segoe UI" panose="020B0502040204020203" pitchFamily="34" charset="0"/>
              </a:rPr>
              <a:t>Configure a virtual network </a:t>
            </a:r>
          </a:p>
          <a:p>
            <a:pPr marL="757735" lvl="1" indent="-291436" eaLnBrk="0" fontAlgn="base" hangingPunct="0">
              <a:spcBef>
                <a:spcPct val="0"/>
              </a:spcBef>
              <a:spcAft>
                <a:spcPct val="0"/>
              </a:spcAft>
              <a:buFont typeface="Arial" panose="020B0604020202020204" pitchFamily="34" charset="0"/>
              <a:buChar char="•"/>
            </a:pPr>
            <a:r>
              <a:rPr lang="en-US" sz="1632" dirty="0">
                <a:solidFill>
                  <a:srgbClr val="000000"/>
                </a:solidFill>
                <a:latin typeface="Segoe UI" panose="020B0502040204020203" pitchFamily="34" charset="0"/>
                <a:cs typeface="Segoe UI" panose="020B0502040204020203" pitchFamily="34" charset="0"/>
              </a:rPr>
              <a:t>Modify a network configuration </a:t>
            </a:r>
          </a:p>
          <a:p>
            <a:pPr marL="757735" lvl="1" indent="-291436" eaLnBrk="0" fontAlgn="base" hangingPunct="0">
              <a:spcBef>
                <a:spcPct val="0"/>
              </a:spcBef>
              <a:spcAft>
                <a:spcPct val="0"/>
              </a:spcAft>
              <a:buFont typeface="Arial" panose="020B0604020202020204" pitchFamily="34" charset="0"/>
              <a:buChar char="•"/>
            </a:pPr>
            <a:r>
              <a:rPr lang="en-US" sz="1632" dirty="0">
                <a:solidFill>
                  <a:srgbClr val="000000"/>
                </a:solidFill>
                <a:latin typeface="Segoe UI" panose="020B0502040204020203" pitchFamily="34" charset="0"/>
                <a:cs typeface="Segoe UI" panose="020B0502040204020203" pitchFamily="34" charset="0"/>
              </a:rPr>
              <a:t>Design and implement a multi-site or hybrid network</a:t>
            </a:r>
          </a:p>
        </p:txBody>
      </p:sp>
      <p:sp>
        <p:nvSpPr>
          <p:cNvPr id="5" name="TextBox 4"/>
          <p:cNvSpPr txBox="1"/>
          <p:nvPr/>
        </p:nvSpPr>
        <p:spPr>
          <a:xfrm>
            <a:off x="7488820" y="5993633"/>
            <a:ext cx="4068745" cy="845744"/>
          </a:xfrm>
          <a:prstGeom prst="rect">
            <a:avLst/>
          </a:prstGeom>
          <a:noFill/>
        </p:spPr>
        <p:txBody>
          <a:bodyPr wrap="square" rtlCol="0">
            <a:spAutoFit/>
          </a:bodyPr>
          <a:lstStyle/>
          <a:p>
            <a:r>
              <a:rPr lang="en-US" sz="2448" b="1" dirty="0">
                <a:solidFill>
                  <a:srgbClr val="000000"/>
                </a:solidFill>
              </a:rPr>
              <a:t>Find a Study Guide at http://earlyexperts.net</a:t>
            </a:r>
          </a:p>
        </p:txBody>
      </p:sp>
    </p:spTree>
    <p:extLst>
      <p:ext uri="{BB962C8B-B14F-4D97-AF65-F5344CB8AC3E}">
        <p14:creationId xmlns:p14="http://schemas.microsoft.com/office/powerpoint/2010/main" val="2652843511"/>
      </p:ext>
    </p:extLst>
  </p:cSld>
  <p:clrMapOvr>
    <a:masterClrMapping/>
  </p:clrMapOvr>
  <p:transition>
    <p:fade/>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69" y="295276"/>
            <a:ext cx="11884782" cy="762786"/>
          </a:xfrm>
        </p:spPr>
        <p:txBody>
          <a:bodyPr/>
          <a:lstStyle/>
          <a:p>
            <a:r>
              <a:rPr lang="en-US" dirty="0" smtClean="0"/>
              <a:t>Did you Enjoy Today’s Event?</a:t>
            </a:r>
            <a:endParaRPr lang="en-US" dirty="0"/>
          </a:p>
        </p:txBody>
      </p:sp>
      <p:sp>
        <p:nvSpPr>
          <p:cNvPr id="4" name="Text Placeholder 3"/>
          <p:cNvSpPr>
            <a:spLocks noGrp="1"/>
          </p:cNvSpPr>
          <p:nvPr>
            <p:ph type="body" sz="quarter" idx="11"/>
          </p:nvPr>
        </p:nvSpPr>
        <p:spPr>
          <a:xfrm>
            <a:off x="458392" y="1489840"/>
            <a:ext cx="7772962" cy="4770537"/>
          </a:xfrm>
          <a:prstGeom prst="rect">
            <a:avLst/>
          </a:prstGeom>
        </p:spPr>
        <p:txBody>
          <a:bodyPr/>
          <a:lstStyle/>
          <a:p>
            <a:pPr marL="466298" indent="-466298">
              <a:spcAft>
                <a:spcPts val="1836"/>
              </a:spcAft>
            </a:pPr>
            <a:r>
              <a:rPr lang="en-US" dirty="0" smtClean="0"/>
              <a:t>Complete an online evaluation for today’s event …</a:t>
            </a:r>
          </a:p>
          <a:p>
            <a:pPr marL="466298" indent="-466298">
              <a:spcAft>
                <a:spcPts val="1836"/>
              </a:spcAft>
            </a:pPr>
            <a:r>
              <a:rPr lang="en-US" dirty="0" smtClean="0"/>
              <a:t>Tell us what was great and where we can improve …</a:t>
            </a:r>
          </a:p>
          <a:p>
            <a:pPr marL="466298" indent="-466298">
              <a:spcAft>
                <a:spcPts val="1836"/>
              </a:spcAft>
            </a:pPr>
            <a:r>
              <a:rPr lang="en-US" dirty="0" smtClean="0"/>
              <a:t>Let us know your thoughts around future event topics …</a:t>
            </a:r>
            <a:endParaRPr lang="en-US" dirty="0"/>
          </a:p>
        </p:txBody>
      </p:sp>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14249" y="2778369"/>
            <a:ext cx="4822226" cy="4240233"/>
          </a:xfrm>
          <a:prstGeom prst="rect">
            <a:avLst/>
          </a:prstGeom>
        </p:spPr>
      </p:pic>
      <p:sp>
        <p:nvSpPr>
          <p:cNvPr id="7" name="TextBox 6"/>
          <p:cNvSpPr txBox="1"/>
          <p:nvPr/>
        </p:nvSpPr>
        <p:spPr>
          <a:xfrm>
            <a:off x="458392" y="5659679"/>
            <a:ext cx="12290549" cy="877688"/>
          </a:xfrm>
          <a:prstGeom prst="rect">
            <a:avLst/>
          </a:prstGeom>
          <a:noFill/>
        </p:spPr>
        <p:txBody>
          <a:bodyPr wrap="square" lIns="186521" tIns="149217" rIns="186521" bIns="149217" rtlCol="0">
            <a:spAutoFit/>
          </a:bodyPr>
          <a:lstStyle/>
          <a:p>
            <a:r>
              <a:rPr lang="en-US" sz="3672" u="sng" dirty="0">
                <a:solidFill>
                  <a:srgbClr val="FF0000"/>
                </a:solidFill>
              </a:rPr>
              <a:t>Insert Link Here </a:t>
            </a:r>
            <a:r>
              <a:rPr lang="en-US" sz="3672" u="sng" dirty="0">
                <a:solidFill>
                  <a:srgbClr val="FF0000"/>
                </a:solidFill>
                <a:sym typeface="Wingdings" panose="05000000000000000000" pitchFamily="2" charset="2"/>
              </a:rPr>
              <a:t></a:t>
            </a:r>
            <a:r>
              <a:rPr lang="en-US" sz="3672" u="sng" dirty="0">
                <a:solidFill>
                  <a:srgbClr val="FF0000"/>
                </a:solidFill>
              </a:rPr>
              <a:t> </a:t>
            </a:r>
            <a:endParaRPr lang="en-US" sz="3672" dirty="0">
              <a:solidFill>
                <a:srgbClr val="FF0000"/>
              </a:solidFill>
            </a:endParaRPr>
          </a:p>
        </p:txBody>
      </p:sp>
    </p:spTree>
    <p:extLst>
      <p:ext uri="{BB962C8B-B14F-4D97-AF65-F5344CB8AC3E}">
        <p14:creationId xmlns:p14="http://schemas.microsoft.com/office/powerpoint/2010/main" val="3466038253"/>
      </p:ext>
    </p:extLst>
  </p:cSld>
  <p:clrMapOvr>
    <a:masterClrMapping/>
  </p:clrMapOvr>
  <mc:AlternateContent xmlns:mc="http://schemas.openxmlformats.org/markup-compatibility/2006" xmlns:p14="http://schemas.microsoft.com/office/powerpoint/2010/main">
    <mc:Choice Requires="p14">
      <p:transition spd="med" p14:dur="700" advTm="15000">
        <p:fade/>
      </p:transition>
    </mc:Choice>
    <mc:Fallback xmlns="">
      <p:transition spd="med" advTm="1500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sashan\Pictures\bluescree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882" y="2867654"/>
            <a:ext cx="4287755" cy="312766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2584943" y="3148844"/>
            <a:ext cx="3810000" cy="287655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9943" y="2988854"/>
            <a:ext cx="4599923" cy="3066615"/>
          </a:xfrm>
          <a:prstGeom prst="rect">
            <a:avLst/>
          </a:prstGeom>
        </p:spPr>
      </p:pic>
      <p:sp>
        <p:nvSpPr>
          <p:cNvPr id="4" name="Title 3"/>
          <p:cNvSpPr>
            <a:spLocks noGrp="1"/>
          </p:cNvSpPr>
          <p:nvPr>
            <p:ph type="title"/>
          </p:nvPr>
        </p:nvSpPr>
        <p:spPr/>
        <p:txBody>
          <a:bodyPr/>
          <a:lstStyle/>
          <a:p>
            <a:r>
              <a:rPr lang="en-US" dirty="0"/>
              <a:t>Business Continuity Problem</a:t>
            </a:r>
          </a:p>
        </p:txBody>
      </p:sp>
      <p:sp>
        <p:nvSpPr>
          <p:cNvPr id="9" name="Text Placeholder 8"/>
          <p:cNvSpPr>
            <a:spLocks noGrp="1"/>
          </p:cNvSpPr>
          <p:nvPr>
            <p:ph type="body" sz="quarter" idx="11"/>
          </p:nvPr>
        </p:nvSpPr>
        <p:spPr>
          <a:xfrm>
            <a:off x="274639" y="1212849"/>
            <a:ext cx="11889564" cy="1292662"/>
          </a:xfrm>
        </p:spPr>
        <p:txBody>
          <a:bodyPr/>
          <a:lstStyle/>
          <a:p>
            <a:r>
              <a:rPr lang="en-US" dirty="0">
                <a:solidFill>
                  <a:schemeClr val="bg1">
                    <a:lumMod val="50000"/>
                  </a:schemeClr>
                </a:solidFill>
              </a:rPr>
              <a:t>Enabling the application to continuously operate during unplanned and planned disruptive </a:t>
            </a:r>
            <a:r>
              <a:rPr lang="en-US" dirty="0" smtClean="0">
                <a:solidFill>
                  <a:schemeClr val="bg1">
                    <a:lumMod val="50000"/>
                  </a:schemeClr>
                </a:solidFill>
              </a:rPr>
              <a:t>events</a:t>
            </a:r>
            <a:endParaRPr lang="en-US" dirty="0">
              <a:solidFill>
                <a:schemeClr val="bg1">
                  <a:lumMod val="50000"/>
                </a:schemeClr>
              </a:solidFill>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60004" y="2552229"/>
            <a:ext cx="2927452" cy="3939863"/>
          </a:xfrm>
          <a:prstGeom prst="rect">
            <a:avLst/>
          </a:prstGeom>
        </p:spPr>
      </p:pic>
    </p:spTree>
    <p:extLst>
      <p:ext uri="{BB962C8B-B14F-4D97-AF65-F5344CB8AC3E}">
        <p14:creationId xmlns:p14="http://schemas.microsoft.com/office/powerpoint/2010/main" val="6572820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par>
                          <p:cTn id="8" fill="hold">
                            <p:stCondLst>
                              <p:cond delay="750"/>
                            </p:stCondLst>
                            <p:childTnLst>
                              <p:par>
                                <p:cTn id="9" presetID="10" presetClass="entr" presetSubtype="0" fill="hold" nodeType="after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750"/>
                                        <p:tgtEl>
                                          <p:spTgt spid="2"/>
                                        </p:tgtEl>
                                      </p:cBhvr>
                                    </p:animEffect>
                                  </p:childTnLst>
                                </p:cTn>
                              </p:par>
                            </p:childTnLst>
                          </p:cTn>
                        </p:par>
                        <p:par>
                          <p:cTn id="12" fill="hold">
                            <p:stCondLst>
                              <p:cond delay="1750"/>
                            </p:stCondLst>
                            <p:childTnLst>
                              <p:par>
                                <p:cTn id="13" presetID="10" presetClass="entr" presetSubtype="0" fill="hold" nodeType="afterEffect">
                                  <p:stCondLst>
                                    <p:cond delay="25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50"/>
                                        <p:tgtEl>
                                          <p:spTgt spid="8"/>
                                        </p:tgtEl>
                                      </p:cBhvr>
                                    </p:animEffect>
                                  </p:childTnLst>
                                </p:cTn>
                              </p:par>
                            </p:childTnLst>
                          </p:cTn>
                        </p:par>
                        <p:par>
                          <p:cTn id="16" fill="hold">
                            <p:stCondLst>
                              <p:cond delay="2750"/>
                            </p:stCondLst>
                            <p:childTnLst>
                              <p:par>
                                <p:cTn id="17" presetID="10" presetClass="entr" presetSubtype="0" fill="hold" nodeType="afterEffect">
                                  <p:stCondLst>
                                    <p:cond delay="25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308" y="215243"/>
            <a:ext cx="10724938" cy="787688"/>
          </a:xfrm>
        </p:spPr>
        <p:txBody>
          <a:bodyPr/>
          <a:lstStyle/>
          <a:p>
            <a:r>
              <a:rPr lang="en-US" dirty="0" smtClean="0">
                <a:solidFill>
                  <a:schemeClr val="bg1">
                    <a:lumMod val="50000"/>
                  </a:schemeClr>
                </a:solidFill>
              </a:rPr>
              <a:t>TechNet on Tour Azure </a:t>
            </a:r>
            <a:r>
              <a:rPr lang="en-US" dirty="0"/>
              <a:t>l</a:t>
            </a:r>
            <a:r>
              <a:rPr lang="en-US" dirty="0" smtClean="0">
                <a:solidFill>
                  <a:schemeClr val="bg1">
                    <a:lumMod val="50000"/>
                  </a:schemeClr>
                </a:solidFill>
              </a:rPr>
              <a:t>abs</a:t>
            </a:r>
            <a:endParaRPr lang="en-US" dirty="0">
              <a:solidFill>
                <a:schemeClr val="bg1">
                  <a:lumMod val="50000"/>
                </a:schemeClr>
              </a:solidFill>
            </a:endParaRPr>
          </a:p>
        </p:txBody>
      </p:sp>
      <p:sp>
        <p:nvSpPr>
          <p:cNvPr id="30" name="Content Placeholder 29"/>
          <p:cNvSpPr>
            <a:spLocks noGrp="1"/>
          </p:cNvSpPr>
          <p:nvPr>
            <p:ph sz="half" idx="2"/>
          </p:nvPr>
        </p:nvSpPr>
        <p:spPr>
          <a:xfrm>
            <a:off x="440435" y="1353384"/>
            <a:ext cx="8879173" cy="5155205"/>
          </a:xfrm>
        </p:spPr>
        <p:txBody>
          <a:bodyPr>
            <a:noAutofit/>
          </a:bodyPr>
          <a:lstStyle/>
          <a:p>
            <a:pPr lvl="0" fontAlgn="base"/>
            <a:r>
              <a:rPr lang="en-US" sz="3200" dirty="0" smtClean="0">
                <a:latin typeface="Consolas" panose="020B0609020204030204" pitchFamily="49" charset="0"/>
                <a:cs typeface="Consolas" panose="020B0609020204030204" pitchFamily="49" charset="0"/>
              </a:rPr>
              <a:t>Lab 0: </a:t>
            </a:r>
            <a:r>
              <a:rPr lang="en-US" sz="3200" dirty="0"/>
              <a:t/>
            </a:r>
            <a:br>
              <a:rPr lang="en-US" sz="3200" dirty="0"/>
            </a:br>
            <a:r>
              <a:rPr lang="en-US" sz="3200" dirty="0"/>
              <a:t>Login to the Azure </a:t>
            </a:r>
            <a:r>
              <a:rPr lang="en-US" sz="3200" dirty="0" smtClean="0"/>
              <a:t>Portal</a:t>
            </a:r>
            <a:endParaRPr lang="en-US" sz="1600" dirty="0" smtClean="0"/>
          </a:p>
          <a:p>
            <a:pPr fontAlgn="base"/>
            <a:r>
              <a:rPr lang="en-US" sz="3200" dirty="0" smtClean="0">
                <a:latin typeface="Consolas" panose="020B0609020204030204" pitchFamily="49" charset="0"/>
                <a:cs typeface="Consolas" panose="020B0609020204030204" pitchFamily="49" charset="0"/>
              </a:rPr>
              <a:t>Lab 1: </a:t>
            </a:r>
            <a:r>
              <a:rPr lang="en-US" sz="3200" dirty="0" smtClean="0"/>
              <a:t/>
            </a:r>
            <a:br>
              <a:rPr lang="en-US" sz="3200" dirty="0" smtClean="0"/>
            </a:br>
            <a:r>
              <a:rPr lang="en-US" sz="3200" dirty="0" smtClean="0"/>
              <a:t>Backup an Azure VM</a:t>
            </a:r>
            <a:endParaRPr lang="en-US" sz="1600" dirty="0"/>
          </a:p>
          <a:p>
            <a:r>
              <a:rPr lang="en-US" sz="3200" dirty="0" smtClean="0">
                <a:latin typeface="Consolas" panose="020B0609020204030204" pitchFamily="49" charset="0"/>
                <a:cs typeface="Consolas" panose="020B0609020204030204" pitchFamily="49" charset="0"/>
              </a:rPr>
              <a:t>Lab 2: </a:t>
            </a:r>
            <a:r>
              <a:rPr lang="en-US" sz="3200" dirty="0"/>
              <a:t/>
            </a:r>
            <a:br>
              <a:rPr lang="en-US" sz="3200" dirty="0"/>
            </a:br>
            <a:r>
              <a:rPr lang="en-US" sz="3200" dirty="0"/>
              <a:t>Using Azure </a:t>
            </a:r>
            <a:r>
              <a:rPr lang="en-US" sz="3200" dirty="0" smtClean="0"/>
              <a:t>Backup</a:t>
            </a:r>
            <a:endParaRPr lang="en-US" sz="1600" dirty="0" smtClean="0"/>
          </a:p>
          <a:p>
            <a:r>
              <a:rPr lang="en-US" sz="3200" dirty="0" smtClean="0">
                <a:latin typeface="Consolas" panose="020B0609020204030204" pitchFamily="49" charset="0"/>
                <a:cs typeface="Consolas" panose="020B0609020204030204" pitchFamily="49" charset="0"/>
              </a:rPr>
              <a:t>Lab 3: </a:t>
            </a:r>
            <a:r>
              <a:rPr lang="en-US" sz="3200" dirty="0"/>
              <a:t/>
            </a:r>
            <a:br>
              <a:rPr lang="en-US" sz="3200" dirty="0"/>
            </a:br>
            <a:r>
              <a:rPr lang="en-US" sz="3200" dirty="0"/>
              <a:t>Copy Files with </a:t>
            </a:r>
            <a:r>
              <a:rPr lang="en-US" sz="3200" dirty="0" err="1" smtClean="0"/>
              <a:t>AZCopy</a:t>
            </a:r>
            <a:endParaRPr lang="en-US" sz="3200" dirty="0" smtClean="0"/>
          </a:p>
          <a:p>
            <a:r>
              <a:rPr lang="en-US" sz="3200" dirty="0">
                <a:latin typeface="Consolas" panose="020B0609020204030204" pitchFamily="49" charset="0"/>
                <a:cs typeface="Consolas" panose="020B0609020204030204" pitchFamily="49" charset="0"/>
              </a:rPr>
              <a:t>Lab </a:t>
            </a:r>
            <a:r>
              <a:rPr lang="en-US" sz="3200" dirty="0" smtClean="0">
                <a:latin typeface="Consolas" panose="020B0609020204030204" pitchFamily="49" charset="0"/>
                <a:cs typeface="Consolas" panose="020B0609020204030204" pitchFamily="49" charset="0"/>
              </a:rPr>
              <a:t>4: </a:t>
            </a:r>
            <a:r>
              <a:rPr lang="en-US" sz="2800" dirty="0" smtClean="0">
                <a:cs typeface="Consolas" panose="020B0609020204030204" pitchFamily="49" charset="0"/>
              </a:rPr>
              <a:t>(optional)</a:t>
            </a:r>
            <a:r>
              <a:rPr lang="en-US" sz="3200" dirty="0"/>
              <a:t/>
            </a:r>
            <a:br>
              <a:rPr lang="en-US" sz="3200" dirty="0"/>
            </a:br>
            <a:r>
              <a:rPr lang="en-US" sz="3200" dirty="0"/>
              <a:t>B</a:t>
            </a:r>
            <a:r>
              <a:rPr lang="en-US" sz="3200" dirty="0" smtClean="0"/>
              <a:t>ackup your laptop to Azure</a:t>
            </a:r>
            <a:endParaRPr lang="en-US" sz="2800" dirty="0"/>
          </a:p>
          <a:p>
            <a:endParaRPr lang="en-US" sz="2800" dirty="0" smtClean="0"/>
          </a:p>
          <a:p>
            <a:endParaRPr lang="en-US" sz="2800" dirty="0"/>
          </a:p>
          <a:p>
            <a:endParaRPr lang="en-US" sz="2800" dirty="0"/>
          </a:p>
        </p:txBody>
      </p:sp>
      <p:cxnSp>
        <p:nvCxnSpPr>
          <p:cNvPr id="27" name="Straight Connector 26"/>
          <p:cNvCxnSpPr/>
          <p:nvPr/>
        </p:nvCxnSpPr>
        <p:spPr>
          <a:xfrm>
            <a:off x="201056" y="1099637"/>
            <a:ext cx="11889246"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5970159" y="1557522"/>
            <a:ext cx="6120143" cy="4951067"/>
            <a:chOff x="172452" y="1452553"/>
            <a:chExt cx="7237644" cy="5541972"/>
          </a:xfrm>
        </p:grpSpPr>
        <p:pic>
          <p:nvPicPr>
            <p:cNvPr id="9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452" y="1452553"/>
              <a:ext cx="7237644" cy="5541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1314381" y="3643387"/>
              <a:ext cx="2882779" cy="1486092"/>
              <a:chOff x="5170778" y="2661577"/>
              <a:chExt cx="1794946" cy="1100760"/>
            </a:xfrm>
          </p:grpSpPr>
          <p:sp>
            <p:nvSpPr>
              <p:cNvPr id="8" name="Bent Arrow 7"/>
              <p:cNvSpPr/>
              <p:nvPr/>
            </p:nvSpPr>
            <p:spPr bwMode="auto">
              <a:xfrm rot="5400000" flipH="1">
                <a:off x="5953756" y="2725863"/>
                <a:ext cx="1076254" cy="947682"/>
              </a:xfrm>
              <a:prstGeom prst="bentArrow">
                <a:avLst>
                  <a:gd name="adj1" fmla="val 16219"/>
                  <a:gd name="adj2" fmla="val 24363"/>
                  <a:gd name="adj3" fmla="val 25000"/>
                  <a:gd name="adj4" fmla="val 4375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p:cNvGrpSpPr/>
              <p:nvPr/>
            </p:nvGrpSpPr>
            <p:grpSpPr>
              <a:xfrm>
                <a:off x="5170778" y="3039480"/>
                <a:ext cx="772301" cy="722857"/>
                <a:chOff x="5637851" y="2707998"/>
                <a:chExt cx="772301" cy="722857"/>
              </a:xfrm>
            </p:grpSpPr>
            <p:sp>
              <p:nvSpPr>
                <p:cNvPr id="12" name="Freeform 5"/>
                <p:cNvSpPr>
                  <a:spLocks noEditPoints="1"/>
                </p:cNvSpPr>
                <p:nvPr/>
              </p:nvSpPr>
              <p:spPr bwMode="auto">
                <a:xfrm>
                  <a:off x="6032710" y="2707998"/>
                  <a:ext cx="377442" cy="722857"/>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accent1"/>
                </a:solidFill>
                <a:ln w="12700" cap="flat" cmpd="sng">
                  <a:no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3" name="Can 12"/>
                <p:cNvSpPr/>
                <p:nvPr/>
              </p:nvSpPr>
              <p:spPr bwMode="auto">
                <a:xfrm>
                  <a:off x="5637851" y="2961352"/>
                  <a:ext cx="344149" cy="462892"/>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3" name="Group 22"/>
            <p:cNvGrpSpPr/>
            <p:nvPr/>
          </p:nvGrpSpPr>
          <p:grpSpPr>
            <a:xfrm>
              <a:off x="3445728" y="2087688"/>
              <a:ext cx="2509197" cy="1436096"/>
              <a:chOff x="2629767" y="2540878"/>
              <a:chExt cx="1788199" cy="984697"/>
            </a:xfrm>
          </p:grpSpPr>
          <p:sp>
            <p:nvSpPr>
              <p:cNvPr id="25" name="Freeform 128"/>
              <p:cNvSpPr>
                <a:spLocks noChangeAspect="1"/>
              </p:cNvSpPr>
              <p:nvPr/>
            </p:nvSpPr>
            <p:spPr bwMode="black">
              <a:xfrm>
                <a:off x="2629767" y="2540878"/>
                <a:ext cx="1788199" cy="98469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72C6"/>
              </a:solidFill>
              <a:extLst/>
            </p:spPr>
            <p:txBody>
              <a:bodyPr vert="horz" wrap="square" lIns="89629" tIns="44815" rIns="89629" bIns="44815" numCol="1" anchor="b" anchorCtr="1" compatLnSpc="1">
                <a:prstTxWarp prst="textNoShape">
                  <a:avLst/>
                </a:prstTxWarp>
              </a:bodyPr>
              <a:lstStyle/>
              <a:p>
                <a:pPr defTabSz="914073">
                  <a:defRPr/>
                </a:pPr>
                <a:endParaRPr lang="en-US" sz="1765" kern="0" dirty="0">
                  <a:solidFill>
                    <a:srgbClr val="FFFFFF"/>
                  </a:solidFill>
                </a:endParaRPr>
              </a:p>
            </p:txBody>
          </p:sp>
          <p:pic>
            <p:nvPicPr>
              <p:cNvPr id="26" name="Picture 25"/>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2883209" y="3010625"/>
                <a:ext cx="1342947" cy="311374"/>
              </a:xfrm>
              <a:prstGeom prst="rect">
                <a:avLst/>
              </a:prstGeom>
              <a:noFill/>
              <a:ln>
                <a:noFill/>
              </a:ln>
            </p:spPr>
          </p:pic>
        </p:grpSp>
        <p:pic>
          <p:nvPicPr>
            <p:cNvPr id="3" name="Picture 2"/>
            <p:cNvPicPr>
              <a:picLocks noChangeAspect="1"/>
            </p:cNvPicPr>
            <p:nvPr/>
          </p:nvPicPr>
          <p:blipFill>
            <a:blip r:embed="rId5"/>
            <a:stretch>
              <a:fillRect/>
            </a:stretch>
          </p:blipFill>
          <p:spPr>
            <a:xfrm>
              <a:off x="4248636" y="3919090"/>
              <a:ext cx="1682642" cy="1444877"/>
            </a:xfrm>
            <a:prstGeom prst="rect">
              <a:avLst/>
            </a:prstGeom>
          </p:spPr>
        </p:pic>
      </p:grpSp>
    </p:spTree>
    <p:extLst>
      <p:ext uri="{BB962C8B-B14F-4D97-AF65-F5344CB8AC3E}">
        <p14:creationId xmlns:p14="http://schemas.microsoft.com/office/powerpoint/2010/main" val="1590528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94579" y="2818410"/>
            <a:ext cx="2424169" cy="517039"/>
          </a:xfrm>
          <a:prstGeom prst="rect">
            <a:avLst/>
          </a:prstGeom>
        </p:spPr>
      </p:pic>
      <p:sp>
        <p:nvSpPr>
          <p:cNvPr id="5" name="TextBox 4"/>
          <p:cNvSpPr txBox="1"/>
          <p:nvPr/>
        </p:nvSpPr>
        <p:spPr>
          <a:xfrm>
            <a:off x="271461" y="5935664"/>
            <a:ext cx="11893552" cy="906780"/>
          </a:xfrm>
          <a:prstGeom prst="rect">
            <a:avLst/>
          </a:prstGeom>
          <a:noFill/>
        </p:spPr>
        <p:txBody>
          <a:bodyPr wrap="square" lIns="182880" tIns="146306" rIns="182880" bIns="146306" rtlCol="0">
            <a:noAutofit/>
          </a:bodyPr>
          <a:lstStyle/>
          <a:p>
            <a:pPr defTabSz="932901">
              <a:lnSpc>
                <a:spcPts val="1199"/>
              </a:lnSpc>
            </a:pPr>
            <a:r>
              <a:rPr lang="en-US" sz="1000" dirty="0">
                <a:solidFill>
                  <a:srgbClr val="FFFFFF"/>
                </a:solidFill>
              </a:rPr>
              <a:t>© </a:t>
            </a:r>
            <a:r>
              <a:rPr lang="en-US" sz="1000" dirty="0" smtClean="0">
                <a:solidFill>
                  <a:srgbClr val="FFFFFF"/>
                </a:solidFill>
              </a:rPr>
              <a:t>2015 </a:t>
            </a:r>
            <a:r>
              <a:rPr lang="en-US" sz="1000" dirty="0">
                <a:solidFill>
                  <a:srgbClr val="FFFFFF"/>
                </a:solidFill>
              </a:rPr>
              <a:t>Microsoft Corporation. All rights reserved. Microsoft, Windows, Windows Vista and other product names are or may be registered trademarks and/or trademarks in the U.S. and/or other countries.</a:t>
            </a:r>
          </a:p>
          <a:p>
            <a:pPr defTabSz="932901">
              <a:lnSpc>
                <a:spcPts val="1199"/>
              </a:lnSpc>
            </a:pPr>
            <a:r>
              <a:rPr lang="en-US" sz="100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2901">
              <a:lnSpc>
                <a:spcPts val="1199"/>
              </a:lnSpc>
            </a:pPr>
            <a:r>
              <a:rPr lang="en-US" sz="1000" dirty="0">
                <a:solidFill>
                  <a:srgbClr val="FFFFFF"/>
                </a:solidFill>
              </a:rPr>
              <a:t>conditions, it should not be interpreted to be a commitment on the part of Microsoft, and Microsoft cannot guarantee the accuracy of any information provided after the date of this presentation.</a:t>
            </a:r>
          </a:p>
          <a:p>
            <a:pPr defTabSz="932901">
              <a:lnSpc>
                <a:spcPts val="1199"/>
              </a:lnSpc>
            </a:pPr>
            <a:r>
              <a:rPr lang="en-US" sz="100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955911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7184135" y="1934893"/>
            <a:ext cx="4422736" cy="3746744"/>
          </a:xfrm>
          <a:prstGeom prst="rect">
            <a:avLst/>
          </a:prstGeom>
          <a:noFill/>
          <a:ln w="47625">
            <a:solidFill>
              <a:schemeClr val="tx2"/>
            </a:solidFill>
            <a:prstDash val="sysDash"/>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46607" tIns="46605" rIns="46607" bIns="46605" numCol="1" rtlCol="0" anchor="t" anchorCtr="0" compatLnSpc="1">
            <a:prstTxWarp prst="textNoShape">
              <a:avLst/>
            </a:prstTxWarp>
          </a:bodyPr>
          <a:lstStyle/>
          <a:p>
            <a:pPr algn="ctr" defTabSz="931770" fontAlgn="base">
              <a:spcBef>
                <a:spcPct val="0"/>
              </a:spcBef>
              <a:spcAft>
                <a:spcPct val="0"/>
              </a:spcAft>
            </a:pPr>
            <a:endParaRPr lang="en-US" sz="2855" spc="-52" dirty="0">
              <a:ln>
                <a:solidFill>
                  <a:srgbClr val="FFFFFF">
                    <a:alpha val="0"/>
                  </a:srgbClr>
                </a:solidFill>
              </a:ln>
              <a:solidFill>
                <a:srgbClr val="595959">
                  <a:alpha val="99000"/>
                </a:srgbClr>
              </a:solidFill>
              <a:latin typeface="Segoe UI Light" panose="020B0502040204020203" pitchFamily="34" charset="0"/>
              <a:cs typeface="Segoe UI Light" panose="020B0502040204020203" pitchFamily="34" charset="0"/>
            </a:endParaRPr>
          </a:p>
        </p:txBody>
      </p:sp>
      <p:sp>
        <p:nvSpPr>
          <p:cNvPr id="6" name="Title 1"/>
          <p:cNvSpPr txBox="1">
            <a:spLocks/>
          </p:cNvSpPr>
          <p:nvPr/>
        </p:nvSpPr>
        <p:spPr>
          <a:xfrm>
            <a:off x="2682120" y="274763"/>
            <a:ext cx="9750975" cy="777762"/>
          </a:xfrm>
          <a:prstGeom prst="rect">
            <a:avLst/>
          </a:prstGeom>
        </p:spPr>
        <p:txBody>
          <a:bodyPr vert="horz" wrap="square" lIns="0" tIns="0" rIns="0" bIns="0" numCol="1" anchor="t" anchorCtr="0" compatLnSpc="1">
            <a:prstTxWarp prst="textNoShape">
              <a:avLst/>
            </a:prstTxWarp>
            <a:spAutoFit/>
          </a:bodyPr>
          <a:lstStyle>
            <a:lvl1pPr algn="l" defTabSz="912813" rtl="0" fontAlgn="base">
              <a:lnSpc>
                <a:spcPct val="90000"/>
              </a:lnSpc>
              <a:spcBef>
                <a:spcPct val="0"/>
              </a:spcBef>
              <a:spcAft>
                <a:spcPct val="0"/>
              </a:spcAft>
              <a:defRPr lang="en-US" sz="5400" kern="1200" spc="-100" baseline="0" dirty="0">
                <a:ln w="3175">
                  <a:noFill/>
                </a:ln>
                <a:solidFill>
                  <a:srgbClr val="FFC000"/>
                </a:solidFill>
                <a:latin typeface="Segoe UI Light" pitchFamily="34" charset="0"/>
                <a:ea typeface="ＭＳ Ｐゴシック" panose="020B0600070205080204" pitchFamily="34" charset="-128"/>
                <a:cs typeface="Arial" charset="0"/>
              </a:defRPr>
            </a:lvl1pPr>
            <a:lvl2pPr algn="l" defTabSz="912813" rtl="0" fontAlgn="base">
              <a:lnSpc>
                <a:spcPct val="90000"/>
              </a:lnSpc>
              <a:spcBef>
                <a:spcPct val="0"/>
              </a:spcBef>
              <a:spcAft>
                <a:spcPct val="0"/>
              </a:spcAft>
              <a:defRPr sz="5400">
                <a:solidFill>
                  <a:schemeClr val="tx1"/>
                </a:solidFill>
                <a:latin typeface="Segoe UI Light" panose="020B0502040204020203" pitchFamily="34" charset="0"/>
                <a:ea typeface="ＭＳ Ｐゴシック" panose="020B0600070205080204" pitchFamily="34" charset="-128"/>
              </a:defRPr>
            </a:lvl2pPr>
            <a:lvl3pPr algn="l" defTabSz="912813" rtl="0" fontAlgn="base">
              <a:lnSpc>
                <a:spcPct val="90000"/>
              </a:lnSpc>
              <a:spcBef>
                <a:spcPct val="0"/>
              </a:spcBef>
              <a:spcAft>
                <a:spcPct val="0"/>
              </a:spcAft>
              <a:defRPr sz="5400">
                <a:solidFill>
                  <a:schemeClr val="tx1"/>
                </a:solidFill>
                <a:latin typeface="Segoe UI Light" panose="020B0502040204020203" pitchFamily="34" charset="0"/>
                <a:ea typeface="ＭＳ Ｐゴシック" panose="020B0600070205080204" pitchFamily="34" charset="-128"/>
              </a:defRPr>
            </a:lvl3pPr>
            <a:lvl4pPr algn="l" defTabSz="912813" rtl="0" fontAlgn="base">
              <a:lnSpc>
                <a:spcPct val="90000"/>
              </a:lnSpc>
              <a:spcBef>
                <a:spcPct val="0"/>
              </a:spcBef>
              <a:spcAft>
                <a:spcPct val="0"/>
              </a:spcAft>
              <a:defRPr sz="5400">
                <a:solidFill>
                  <a:schemeClr val="tx1"/>
                </a:solidFill>
                <a:latin typeface="Segoe UI Light" panose="020B0502040204020203" pitchFamily="34" charset="0"/>
                <a:ea typeface="ＭＳ Ｐゴシック" panose="020B0600070205080204" pitchFamily="34" charset="-128"/>
              </a:defRPr>
            </a:lvl4pPr>
            <a:lvl5pPr algn="l" defTabSz="912813" rtl="0" fontAlgn="base">
              <a:lnSpc>
                <a:spcPct val="90000"/>
              </a:lnSpc>
              <a:spcBef>
                <a:spcPct val="0"/>
              </a:spcBef>
              <a:spcAft>
                <a:spcPct val="0"/>
              </a:spcAft>
              <a:defRPr sz="5400">
                <a:solidFill>
                  <a:schemeClr val="tx1"/>
                </a:solidFill>
                <a:latin typeface="Segoe UI Light" panose="020B0502040204020203" pitchFamily="34" charset="0"/>
                <a:ea typeface="ＭＳ Ｐゴシック" panose="020B0600070205080204" pitchFamily="34" charset="-128"/>
              </a:defRPr>
            </a:lvl5pPr>
            <a:lvl6pPr marL="457200" algn="l" defTabSz="912813" rtl="0" fontAlgn="base">
              <a:lnSpc>
                <a:spcPct val="90000"/>
              </a:lnSpc>
              <a:spcBef>
                <a:spcPct val="0"/>
              </a:spcBef>
              <a:spcAft>
                <a:spcPct val="0"/>
              </a:spcAft>
              <a:defRPr sz="5400">
                <a:solidFill>
                  <a:schemeClr val="tx1"/>
                </a:solidFill>
                <a:latin typeface="Segoe UI Light" panose="020B0502040204020203" pitchFamily="34" charset="0"/>
                <a:ea typeface="ＭＳ Ｐゴシック" panose="020B0600070205080204" pitchFamily="34" charset="-128"/>
              </a:defRPr>
            </a:lvl6pPr>
            <a:lvl7pPr marL="914400" algn="l" defTabSz="912813" rtl="0" fontAlgn="base">
              <a:lnSpc>
                <a:spcPct val="90000"/>
              </a:lnSpc>
              <a:spcBef>
                <a:spcPct val="0"/>
              </a:spcBef>
              <a:spcAft>
                <a:spcPct val="0"/>
              </a:spcAft>
              <a:defRPr sz="5400">
                <a:solidFill>
                  <a:schemeClr val="tx1"/>
                </a:solidFill>
                <a:latin typeface="Segoe UI Light" panose="020B0502040204020203" pitchFamily="34" charset="0"/>
                <a:ea typeface="ＭＳ Ｐゴシック" panose="020B0600070205080204" pitchFamily="34" charset="-128"/>
              </a:defRPr>
            </a:lvl7pPr>
            <a:lvl8pPr marL="1371600" algn="l" defTabSz="912813" rtl="0" fontAlgn="base">
              <a:lnSpc>
                <a:spcPct val="90000"/>
              </a:lnSpc>
              <a:spcBef>
                <a:spcPct val="0"/>
              </a:spcBef>
              <a:spcAft>
                <a:spcPct val="0"/>
              </a:spcAft>
              <a:defRPr sz="5400">
                <a:solidFill>
                  <a:schemeClr val="tx1"/>
                </a:solidFill>
                <a:latin typeface="Segoe UI Light" panose="020B0502040204020203" pitchFamily="34" charset="0"/>
                <a:ea typeface="ＭＳ Ｐゴシック" panose="020B0600070205080204" pitchFamily="34" charset="-128"/>
              </a:defRPr>
            </a:lvl8pPr>
            <a:lvl9pPr marL="1828800" algn="l" defTabSz="912813" rtl="0" fontAlgn="base">
              <a:lnSpc>
                <a:spcPct val="90000"/>
              </a:lnSpc>
              <a:spcBef>
                <a:spcPct val="0"/>
              </a:spcBef>
              <a:spcAft>
                <a:spcPct val="0"/>
              </a:spcAft>
              <a:defRPr sz="5400">
                <a:solidFill>
                  <a:schemeClr val="tx1"/>
                </a:solidFill>
                <a:latin typeface="Segoe UI Light" panose="020B0502040204020203" pitchFamily="34" charset="0"/>
                <a:ea typeface="ＭＳ Ｐゴシック" panose="020B0600070205080204" pitchFamily="34" charset="-128"/>
              </a:defRPr>
            </a:lvl9pPr>
          </a:lstStyle>
          <a:p>
            <a:r>
              <a:rPr lang="en-US" sz="5506" dirty="0">
                <a:solidFill>
                  <a:schemeClr val="bg1">
                    <a:lumMod val="50000"/>
                  </a:schemeClr>
                </a:solidFill>
                <a:cs typeface="Segoe UI Light" panose="020B0502040204020203" pitchFamily="34" charset="0"/>
              </a:rPr>
              <a:t>Port Forwarding Input Endpoints</a:t>
            </a:r>
          </a:p>
        </p:txBody>
      </p:sp>
      <p:grpSp>
        <p:nvGrpSpPr>
          <p:cNvPr id="7" name="Group 6"/>
          <p:cNvGrpSpPr/>
          <p:nvPr/>
        </p:nvGrpSpPr>
        <p:grpSpPr>
          <a:xfrm>
            <a:off x="8774696" y="4550437"/>
            <a:ext cx="2051436" cy="686318"/>
            <a:chOff x="8515645" y="4889713"/>
            <a:chExt cx="2011680" cy="914400"/>
          </a:xfrm>
          <a:solidFill>
            <a:srgbClr val="051A92"/>
          </a:solidFill>
        </p:grpSpPr>
        <p:sp>
          <p:nvSpPr>
            <p:cNvPr id="8" name="Rectangle 7"/>
            <p:cNvSpPr/>
            <p:nvPr/>
          </p:nvSpPr>
          <p:spPr bwMode="auto">
            <a:xfrm>
              <a:off x="8515645" y="4889713"/>
              <a:ext cx="2011680" cy="914400"/>
            </a:xfrm>
            <a:prstGeom prst="rect">
              <a:avLst/>
            </a:prstGeom>
            <a:grp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2312" tIns="61158" rIns="122312" bIns="61158" numCol="1" rtlCol="0" anchor="ctr" anchorCtr="0" compatLnSpc="1">
              <a:prstTxWarp prst="textNoShape">
                <a:avLst/>
              </a:prstTxWarp>
            </a:bodyPr>
            <a:lstStyle/>
            <a:p>
              <a:pPr algn="ctr" defTabSz="916937" fontAlgn="base">
                <a:spcBef>
                  <a:spcPct val="0"/>
                </a:spcBef>
                <a:spcAft>
                  <a:spcPct val="0"/>
                </a:spcAft>
              </a:pPr>
              <a:endParaRPr lang="en-US" sz="2582" dirty="0">
                <a:ln>
                  <a:solidFill>
                    <a:srgbClr val="FFFFFF">
                      <a:alpha val="0"/>
                    </a:srgbClr>
                  </a:solidFill>
                </a:ln>
                <a:solidFill>
                  <a:srgbClr val="FFFFFF"/>
                </a:solidFill>
                <a:latin typeface="Segoe UI Light" panose="020B0502040204020203" pitchFamily="34" charset="0"/>
                <a:cs typeface="Segoe UI Light" panose="020B0502040204020203" pitchFamily="34" charset="0"/>
              </a:endParaRPr>
            </a:p>
          </p:txBody>
        </p:sp>
        <p:sp>
          <p:nvSpPr>
            <p:cNvPr id="9" name="Rectangle 8"/>
            <p:cNvSpPr/>
            <p:nvPr/>
          </p:nvSpPr>
          <p:spPr bwMode="auto">
            <a:xfrm>
              <a:off x="8607441" y="5026874"/>
              <a:ext cx="1737360" cy="640080"/>
            </a:xfrm>
            <a:prstGeom prst="rect">
              <a:avLst/>
            </a:prstGeom>
            <a:grp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62145" rIns="0" bIns="62145" numCol="1" rtlCol="0" anchor="ctr" anchorCtr="0" compatLnSpc="1">
              <a:prstTxWarp prst="textNoShape">
                <a:avLst/>
              </a:prstTxWarp>
            </a:bodyPr>
            <a:lstStyle/>
            <a:p>
              <a:pPr algn="ctr" defTabSz="931770" fontAlgn="base">
                <a:spcBef>
                  <a:spcPct val="0"/>
                </a:spcBef>
                <a:spcAft>
                  <a:spcPct val="0"/>
                </a:spcAft>
              </a:pPr>
              <a:r>
                <a:rPr lang="en-US" sz="3263" dirty="0">
                  <a:ln>
                    <a:solidFill>
                      <a:srgbClr val="FFFFFF">
                        <a:alpha val="0"/>
                      </a:srgbClr>
                    </a:solidFill>
                  </a:ln>
                  <a:solidFill>
                    <a:srgbClr val="FFFFFF">
                      <a:alpha val="99000"/>
                    </a:srgbClr>
                  </a:solidFill>
                  <a:latin typeface="Segoe UI Light" panose="020B0502040204020203" pitchFamily="34" charset="0"/>
                  <a:cs typeface="Segoe UI Light" panose="020B0502040204020203" pitchFamily="34" charset="0"/>
                </a:rPr>
                <a:t>VM2</a:t>
              </a:r>
            </a:p>
          </p:txBody>
        </p:sp>
      </p:grpSp>
      <p:sp>
        <p:nvSpPr>
          <p:cNvPr id="10" name="Trapezoid 9"/>
          <p:cNvSpPr/>
          <p:nvPr/>
        </p:nvSpPr>
        <p:spPr bwMode="auto">
          <a:xfrm rot="16200000">
            <a:off x="4294862" y="3155533"/>
            <a:ext cx="3746744" cy="1305460"/>
          </a:xfrm>
          <a:prstGeom prst="trapezoid">
            <a:avLst>
              <a:gd name="adj" fmla="val 37559"/>
            </a:avLst>
          </a:prstGeom>
          <a:solidFill>
            <a:srgbClr val="051A9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 wrap="square" lIns="46607" tIns="46605" rIns="46607" bIns="46605" numCol="1" rtlCol="0" anchor="ctr" anchorCtr="0" compatLnSpc="1">
            <a:prstTxWarp prst="textNoShape">
              <a:avLst/>
            </a:prstTxWarp>
          </a:bodyPr>
          <a:lstStyle/>
          <a:p>
            <a:pPr defTabSz="931692" fontAlgn="base">
              <a:spcBef>
                <a:spcPct val="0"/>
              </a:spcBef>
              <a:spcAft>
                <a:spcPct val="0"/>
              </a:spcAft>
            </a:pPr>
            <a:r>
              <a:rPr lang="en-US" sz="3263" spc="-52" dirty="0">
                <a:ln>
                  <a:solidFill>
                    <a:srgbClr val="FFFFFF">
                      <a:alpha val="0"/>
                    </a:srgbClr>
                  </a:solidFill>
                </a:ln>
                <a:solidFill>
                  <a:srgbClr val="FFFFFF">
                    <a:alpha val="99000"/>
                  </a:srgbClr>
                </a:solidFill>
                <a:latin typeface="Segoe UI Light" panose="020B0502040204020203" pitchFamily="34" charset="0"/>
                <a:cs typeface="Segoe UI Light" panose="020B0502040204020203" pitchFamily="34" charset="0"/>
              </a:rPr>
              <a:t>LB/IP</a:t>
            </a:r>
          </a:p>
        </p:txBody>
      </p:sp>
      <p:grpSp>
        <p:nvGrpSpPr>
          <p:cNvPr id="11" name="Group 10"/>
          <p:cNvGrpSpPr/>
          <p:nvPr/>
        </p:nvGrpSpPr>
        <p:grpSpPr>
          <a:xfrm>
            <a:off x="8728435" y="2486489"/>
            <a:ext cx="2051436" cy="686318"/>
            <a:chOff x="8820127" y="4800893"/>
            <a:chExt cx="2011680" cy="914400"/>
          </a:xfrm>
          <a:solidFill>
            <a:srgbClr val="051A92"/>
          </a:solidFill>
        </p:grpSpPr>
        <p:sp>
          <p:nvSpPr>
            <p:cNvPr id="12" name="Rectangle 11"/>
            <p:cNvSpPr/>
            <p:nvPr/>
          </p:nvSpPr>
          <p:spPr bwMode="auto">
            <a:xfrm>
              <a:off x="8820127" y="4800893"/>
              <a:ext cx="2011680" cy="914400"/>
            </a:xfrm>
            <a:prstGeom prst="rect">
              <a:avLst/>
            </a:prstGeom>
            <a:grp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2312" tIns="61158" rIns="122312" bIns="61158" numCol="1" rtlCol="0" anchor="ctr" anchorCtr="0" compatLnSpc="1">
              <a:prstTxWarp prst="textNoShape">
                <a:avLst/>
              </a:prstTxWarp>
            </a:bodyPr>
            <a:lstStyle/>
            <a:p>
              <a:pPr algn="ctr" defTabSz="916937" fontAlgn="base">
                <a:spcBef>
                  <a:spcPct val="0"/>
                </a:spcBef>
                <a:spcAft>
                  <a:spcPct val="0"/>
                </a:spcAft>
              </a:pPr>
              <a:endParaRPr lang="en-US" sz="2582" dirty="0">
                <a:ln>
                  <a:solidFill>
                    <a:srgbClr val="FFFFFF">
                      <a:alpha val="0"/>
                    </a:srgbClr>
                  </a:solidFill>
                </a:ln>
                <a:solidFill>
                  <a:srgbClr val="FFFFFF"/>
                </a:solidFill>
                <a:latin typeface="Segoe UI Light" panose="020B0502040204020203" pitchFamily="34" charset="0"/>
                <a:cs typeface="Segoe UI Light" panose="020B0502040204020203" pitchFamily="34" charset="0"/>
              </a:endParaRPr>
            </a:p>
          </p:txBody>
        </p:sp>
        <p:sp>
          <p:nvSpPr>
            <p:cNvPr id="13" name="Rectangle 12"/>
            <p:cNvSpPr/>
            <p:nvPr/>
          </p:nvSpPr>
          <p:spPr bwMode="auto">
            <a:xfrm>
              <a:off x="8957287" y="4939811"/>
              <a:ext cx="1737360" cy="640080"/>
            </a:xfrm>
            <a:prstGeom prst="rect">
              <a:avLst/>
            </a:prstGeom>
            <a:grp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62145" rIns="0" bIns="62145" numCol="1" rtlCol="0" anchor="ctr" anchorCtr="0" compatLnSpc="1">
              <a:prstTxWarp prst="textNoShape">
                <a:avLst/>
              </a:prstTxWarp>
            </a:bodyPr>
            <a:lstStyle/>
            <a:p>
              <a:pPr algn="ctr" defTabSz="931770" fontAlgn="base">
                <a:spcBef>
                  <a:spcPct val="0"/>
                </a:spcBef>
                <a:spcAft>
                  <a:spcPct val="0"/>
                </a:spcAft>
              </a:pPr>
              <a:r>
                <a:rPr lang="en-US" sz="3263" dirty="0">
                  <a:ln>
                    <a:solidFill>
                      <a:srgbClr val="FFFFFF">
                        <a:alpha val="0"/>
                      </a:srgbClr>
                    </a:solidFill>
                  </a:ln>
                  <a:solidFill>
                    <a:srgbClr val="FFFFFF">
                      <a:alpha val="99000"/>
                    </a:srgbClr>
                  </a:solidFill>
                  <a:latin typeface="Segoe UI Light" panose="020B0502040204020203" pitchFamily="34" charset="0"/>
                  <a:cs typeface="Segoe UI Light" panose="020B0502040204020203" pitchFamily="34" charset="0"/>
                </a:rPr>
                <a:t>VM1</a:t>
              </a:r>
            </a:p>
          </p:txBody>
        </p:sp>
      </p:grpSp>
      <p:grpSp>
        <p:nvGrpSpPr>
          <p:cNvPr id="14" name="Group 13"/>
          <p:cNvGrpSpPr/>
          <p:nvPr/>
        </p:nvGrpSpPr>
        <p:grpSpPr>
          <a:xfrm>
            <a:off x="6949317" y="2253180"/>
            <a:ext cx="1639248" cy="769682"/>
            <a:chOff x="768451" y="2655838"/>
            <a:chExt cx="2603925" cy="1523603"/>
          </a:xfrm>
        </p:grpSpPr>
        <p:sp>
          <p:nvSpPr>
            <p:cNvPr id="15" name="Rectangle 14"/>
            <p:cNvSpPr/>
            <p:nvPr/>
          </p:nvSpPr>
          <p:spPr bwMode="auto">
            <a:xfrm>
              <a:off x="1179586" y="2655838"/>
              <a:ext cx="2058589" cy="8395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62148" tIns="62145" rIns="62148" bIns="62145" numCol="1" rtlCol="0" anchor="ctr" anchorCtr="0" compatLnSpc="1">
              <a:prstTxWarp prst="textNoShape">
                <a:avLst/>
              </a:prstTxWarp>
              <a:spAutoFit/>
            </a:bodyPr>
            <a:lstStyle/>
            <a:p>
              <a:pPr algn="ctr" defTabSz="931770" fontAlgn="base">
                <a:spcBef>
                  <a:spcPct val="0"/>
                </a:spcBef>
                <a:spcAft>
                  <a:spcPct val="0"/>
                </a:spcAft>
              </a:pPr>
              <a:r>
                <a:rPr lang="en-US" sz="1903" dirty="0">
                  <a:ln>
                    <a:solidFill>
                      <a:srgbClr val="FFFFFF">
                        <a:alpha val="0"/>
                      </a:srgbClr>
                    </a:solidFill>
                  </a:ln>
                  <a:solidFill>
                    <a:srgbClr val="595959">
                      <a:alpha val="99000"/>
                    </a:srgbClr>
                  </a:solidFill>
                  <a:latin typeface="Segoe UI Light" panose="020B0502040204020203" pitchFamily="34" charset="0"/>
                  <a:cs typeface="Segoe UI Light" panose="020B0502040204020203" pitchFamily="34" charset="0"/>
                </a:rPr>
                <a:t>PORT 3389</a:t>
              </a:r>
            </a:p>
          </p:txBody>
        </p:sp>
        <p:sp>
          <p:nvSpPr>
            <p:cNvPr id="16" name="Right Arrow 15"/>
            <p:cNvSpPr/>
            <p:nvPr/>
          </p:nvSpPr>
          <p:spPr bwMode="auto">
            <a:xfrm>
              <a:off x="768451" y="3539362"/>
              <a:ext cx="2603925" cy="640079"/>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91" tIns="62145" rIns="124291" bIns="62145" numCol="1" rtlCol="0" anchor="ctr" anchorCtr="0" compatLnSpc="1">
              <a:prstTxWarp prst="textNoShape">
                <a:avLst/>
              </a:prstTxWarp>
            </a:bodyPr>
            <a:lstStyle/>
            <a:p>
              <a:pPr algn="ctr" defTabSz="931770" fontAlgn="base">
                <a:spcBef>
                  <a:spcPct val="0"/>
                </a:spcBef>
                <a:spcAft>
                  <a:spcPct val="0"/>
                </a:spcAft>
              </a:pPr>
              <a:endParaRPr lang="en-US" sz="2310" dirty="0">
                <a:ln>
                  <a:solidFill>
                    <a:srgbClr val="FFFFFF">
                      <a:alpha val="0"/>
                    </a:srgbClr>
                  </a:solidFill>
                </a:ln>
                <a:solidFill>
                  <a:srgbClr val="000000">
                    <a:lumMod val="75000"/>
                    <a:lumOff val="25000"/>
                  </a:srgbClr>
                </a:solidFill>
                <a:latin typeface="Segoe UI Light" panose="020B0502040204020203" pitchFamily="34" charset="0"/>
                <a:cs typeface="Segoe UI Light" panose="020B0502040204020203" pitchFamily="34" charset="0"/>
              </a:endParaRPr>
            </a:p>
          </p:txBody>
        </p:sp>
      </p:grpSp>
      <p:grpSp>
        <p:nvGrpSpPr>
          <p:cNvPr id="17" name="Group 16"/>
          <p:cNvGrpSpPr/>
          <p:nvPr/>
        </p:nvGrpSpPr>
        <p:grpSpPr>
          <a:xfrm>
            <a:off x="3988159" y="2274424"/>
            <a:ext cx="1295943" cy="780102"/>
            <a:chOff x="738114" y="2635214"/>
            <a:chExt cx="2058589" cy="1544227"/>
          </a:xfrm>
        </p:grpSpPr>
        <p:sp>
          <p:nvSpPr>
            <p:cNvPr id="18" name="Right Arrow 17"/>
            <p:cNvSpPr/>
            <p:nvPr/>
          </p:nvSpPr>
          <p:spPr bwMode="auto">
            <a:xfrm>
              <a:off x="768452" y="3539361"/>
              <a:ext cx="1920240" cy="640080"/>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91" tIns="62145" rIns="124291" bIns="62145" numCol="1" rtlCol="0" anchor="ctr" anchorCtr="0" compatLnSpc="1">
              <a:prstTxWarp prst="textNoShape">
                <a:avLst/>
              </a:prstTxWarp>
            </a:bodyPr>
            <a:lstStyle/>
            <a:p>
              <a:pPr algn="ctr" defTabSz="931770" fontAlgn="base">
                <a:spcBef>
                  <a:spcPct val="0"/>
                </a:spcBef>
                <a:spcAft>
                  <a:spcPct val="0"/>
                </a:spcAft>
              </a:pPr>
              <a:endParaRPr lang="en-US" sz="2310" dirty="0">
                <a:ln>
                  <a:solidFill>
                    <a:srgbClr val="FFFFFF">
                      <a:alpha val="0"/>
                    </a:srgbClr>
                  </a:solidFill>
                </a:ln>
                <a:solidFill>
                  <a:srgbClr val="000000">
                    <a:lumMod val="75000"/>
                    <a:lumOff val="25000"/>
                  </a:srgbClr>
                </a:solidFill>
                <a:latin typeface="Segoe UI Light" panose="020B0502040204020203" pitchFamily="34" charset="0"/>
                <a:cs typeface="Segoe UI Light" panose="020B0502040204020203" pitchFamily="34" charset="0"/>
              </a:endParaRPr>
            </a:p>
          </p:txBody>
        </p:sp>
        <p:sp>
          <p:nvSpPr>
            <p:cNvPr id="19" name="Rectangle 18"/>
            <p:cNvSpPr/>
            <p:nvPr/>
          </p:nvSpPr>
          <p:spPr bwMode="auto">
            <a:xfrm>
              <a:off x="738114" y="2635214"/>
              <a:ext cx="2058589" cy="8395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62148" tIns="62145" rIns="62148" bIns="62145" numCol="1" rtlCol="0" anchor="ctr" anchorCtr="0" compatLnSpc="1">
              <a:prstTxWarp prst="textNoShape">
                <a:avLst/>
              </a:prstTxWarp>
              <a:spAutoFit/>
            </a:bodyPr>
            <a:lstStyle/>
            <a:p>
              <a:pPr algn="ctr" defTabSz="931770" fontAlgn="base">
                <a:spcBef>
                  <a:spcPct val="0"/>
                </a:spcBef>
                <a:spcAft>
                  <a:spcPct val="0"/>
                </a:spcAft>
              </a:pPr>
              <a:r>
                <a:rPr lang="en-US" sz="1903" dirty="0">
                  <a:ln>
                    <a:solidFill>
                      <a:srgbClr val="FFFFFF">
                        <a:alpha val="0"/>
                      </a:srgbClr>
                    </a:solidFill>
                  </a:ln>
                  <a:solidFill>
                    <a:srgbClr val="595959">
                      <a:alpha val="99000"/>
                    </a:srgbClr>
                  </a:solidFill>
                  <a:latin typeface="Segoe UI Light" panose="020B0502040204020203" pitchFamily="34" charset="0"/>
                  <a:cs typeface="Segoe UI Light" panose="020B0502040204020203" pitchFamily="34" charset="0"/>
                </a:rPr>
                <a:t>PORT 5586</a:t>
              </a:r>
            </a:p>
          </p:txBody>
        </p:sp>
      </p:grpSp>
      <p:grpSp>
        <p:nvGrpSpPr>
          <p:cNvPr id="20" name="Group 19"/>
          <p:cNvGrpSpPr/>
          <p:nvPr/>
        </p:nvGrpSpPr>
        <p:grpSpPr>
          <a:xfrm>
            <a:off x="3989794" y="4210798"/>
            <a:ext cx="1292673" cy="780102"/>
            <a:chOff x="674102" y="2635214"/>
            <a:chExt cx="2053396" cy="1544227"/>
          </a:xfrm>
        </p:grpSpPr>
        <p:sp>
          <p:nvSpPr>
            <p:cNvPr id="21" name="Right Arrow 20"/>
            <p:cNvSpPr/>
            <p:nvPr/>
          </p:nvSpPr>
          <p:spPr bwMode="auto">
            <a:xfrm>
              <a:off x="768452" y="3539361"/>
              <a:ext cx="1920240" cy="640080"/>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91" tIns="62145" rIns="124291" bIns="62145" numCol="1" rtlCol="0" anchor="ctr" anchorCtr="0" compatLnSpc="1">
              <a:prstTxWarp prst="textNoShape">
                <a:avLst/>
              </a:prstTxWarp>
            </a:bodyPr>
            <a:lstStyle/>
            <a:p>
              <a:pPr algn="ctr" defTabSz="931770" fontAlgn="base">
                <a:spcBef>
                  <a:spcPct val="0"/>
                </a:spcBef>
                <a:spcAft>
                  <a:spcPct val="0"/>
                </a:spcAft>
              </a:pPr>
              <a:endParaRPr lang="en-US" sz="2310" dirty="0">
                <a:ln>
                  <a:solidFill>
                    <a:srgbClr val="FFFFFF">
                      <a:alpha val="0"/>
                    </a:srgbClr>
                  </a:solidFill>
                </a:ln>
                <a:solidFill>
                  <a:srgbClr val="000000">
                    <a:lumMod val="75000"/>
                    <a:lumOff val="25000"/>
                  </a:srgbClr>
                </a:solidFill>
                <a:latin typeface="Segoe UI Light" panose="020B0502040204020203" pitchFamily="34" charset="0"/>
                <a:cs typeface="Segoe UI Light" panose="020B0502040204020203" pitchFamily="34" charset="0"/>
              </a:endParaRPr>
            </a:p>
          </p:txBody>
        </p:sp>
        <p:sp>
          <p:nvSpPr>
            <p:cNvPr id="22" name="Rectangle 21"/>
            <p:cNvSpPr/>
            <p:nvPr/>
          </p:nvSpPr>
          <p:spPr bwMode="auto">
            <a:xfrm>
              <a:off x="674102" y="2635214"/>
              <a:ext cx="2053396" cy="8395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62148" tIns="62145" rIns="62148" bIns="62145" numCol="1" rtlCol="0" anchor="ctr" anchorCtr="0" compatLnSpc="1">
              <a:prstTxWarp prst="textNoShape">
                <a:avLst/>
              </a:prstTxWarp>
              <a:spAutoFit/>
            </a:bodyPr>
            <a:lstStyle/>
            <a:p>
              <a:pPr algn="ctr" defTabSz="931770" fontAlgn="base">
                <a:spcBef>
                  <a:spcPct val="0"/>
                </a:spcBef>
                <a:spcAft>
                  <a:spcPct val="0"/>
                </a:spcAft>
              </a:pPr>
              <a:r>
                <a:rPr lang="en-US" sz="1903" dirty="0">
                  <a:ln>
                    <a:solidFill>
                      <a:srgbClr val="FFFFFF">
                        <a:alpha val="0"/>
                      </a:srgbClr>
                    </a:solidFill>
                  </a:ln>
                  <a:solidFill>
                    <a:srgbClr val="595959">
                      <a:alpha val="99000"/>
                    </a:srgbClr>
                  </a:solidFill>
                  <a:latin typeface="Segoe UI Light" panose="020B0502040204020203" pitchFamily="34" charset="0"/>
                  <a:cs typeface="Segoe UI Light" panose="020B0502040204020203" pitchFamily="34" charset="0"/>
                </a:rPr>
                <a:t>PORT 5587</a:t>
              </a:r>
            </a:p>
          </p:txBody>
        </p:sp>
      </p:grpSp>
      <p:sp>
        <p:nvSpPr>
          <p:cNvPr id="23" name="TextBox 22"/>
          <p:cNvSpPr txBox="1"/>
          <p:nvPr/>
        </p:nvSpPr>
        <p:spPr>
          <a:xfrm>
            <a:off x="3729004" y="5914572"/>
            <a:ext cx="7927178" cy="614467"/>
          </a:xfrm>
          <a:prstGeom prst="rect">
            <a:avLst/>
          </a:prstGeom>
          <a:noFill/>
        </p:spPr>
        <p:txBody>
          <a:bodyPr wrap="none" lIns="0" tIns="0" rIns="0" bIns="0" rtlCol="0">
            <a:spAutoFit/>
          </a:bodyPr>
          <a:lstStyle/>
          <a:p>
            <a:pPr defTabSz="930799" fontAlgn="base">
              <a:lnSpc>
                <a:spcPct val="90000"/>
              </a:lnSpc>
              <a:spcBef>
                <a:spcPct val="20000"/>
              </a:spcBef>
              <a:spcAft>
                <a:spcPct val="0"/>
              </a:spcAft>
              <a:buSzPct val="80000"/>
            </a:pPr>
            <a:r>
              <a:rPr lang="en-US" sz="4350" dirty="0">
                <a:solidFill>
                  <a:srgbClr val="3F3F3F">
                    <a:alpha val="99000"/>
                  </a:srgbClr>
                </a:solidFill>
                <a:latin typeface="Segoe UI Light" panose="020B0502040204020203" pitchFamily="34" charset="0"/>
                <a:ea typeface="ＭＳ Ｐゴシック" panose="020B0600070205080204" pitchFamily="34" charset="-128"/>
                <a:cs typeface="Segoe UI Light" panose="020B0502040204020203" pitchFamily="34" charset="0"/>
              </a:rPr>
              <a:t>Single Public IP Per Cloud Service</a:t>
            </a:r>
          </a:p>
        </p:txBody>
      </p:sp>
      <p:sp>
        <p:nvSpPr>
          <p:cNvPr id="24" name="Rectangle 23"/>
          <p:cNvSpPr/>
          <p:nvPr/>
        </p:nvSpPr>
        <p:spPr bwMode="auto">
          <a:xfrm>
            <a:off x="8629740" y="1393909"/>
            <a:ext cx="1557918" cy="4240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62132" tIns="62129" rIns="62132" bIns="62129" numCol="1" rtlCol="0" anchor="ctr" anchorCtr="0" compatLnSpc="1">
            <a:prstTxWarp prst="textNoShape">
              <a:avLst/>
            </a:prstTxWarp>
            <a:spAutoFit/>
          </a:bodyPr>
          <a:lstStyle/>
          <a:p>
            <a:pPr algn="ctr" defTabSz="931770" fontAlgn="base">
              <a:spcBef>
                <a:spcPct val="0"/>
              </a:spcBef>
              <a:spcAft>
                <a:spcPct val="0"/>
              </a:spcAft>
            </a:pPr>
            <a:r>
              <a:rPr lang="en-US" sz="1903" dirty="0">
                <a:ln>
                  <a:solidFill>
                    <a:srgbClr val="FFFFFF">
                      <a:alpha val="0"/>
                    </a:srgbClr>
                  </a:solidFill>
                </a:ln>
                <a:solidFill>
                  <a:srgbClr val="595959">
                    <a:alpha val="99000"/>
                  </a:srgbClr>
                </a:solidFill>
                <a:latin typeface="Segoe UI Light" panose="020B0502040204020203" pitchFamily="34" charset="0"/>
                <a:cs typeface="Segoe UI Light" panose="020B0502040204020203" pitchFamily="34" charset="0"/>
              </a:rPr>
              <a:t>Cloud Service</a:t>
            </a:r>
          </a:p>
        </p:txBody>
      </p:sp>
      <p:sp>
        <p:nvSpPr>
          <p:cNvPr id="25" name="TextBox 24"/>
          <p:cNvSpPr txBox="1"/>
          <p:nvPr/>
        </p:nvSpPr>
        <p:spPr>
          <a:xfrm>
            <a:off x="307536" y="2393743"/>
            <a:ext cx="3484068" cy="2715463"/>
          </a:xfrm>
          <a:prstGeom prst="rect">
            <a:avLst/>
          </a:prstGeom>
          <a:noFill/>
        </p:spPr>
        <p:txBody>
          <a:bodyPr wrap="none" lIns="0" tIns="0" rIns="0" bIns="0" rtlCol="0">
            <a:spAutoFit/>
          </a:bodyPr>
          <a:lstStyle/>
          <a:p>
            <a:pPr defTabSz="930799" fontAlgn="base">
              <a:lnSpc>
                <a:spcPct val="90000"/>
              </a:lnSpc>
              <a:spcBef>
                <a:spcPct val="20000"/>
              </a:spcBef>
              <a:spcAft>
                <a:spcPct val="0"/>
              </a:spcAft>
              <a:buSzPct val="80000"/>
            </a:pPr>
            <a:r>
              <a:rPr lang="en-US" sz="3264" dirty="0">
                <a:solidFill>
                  <a:srgbClr val="3F3F3F">
                    <a:alpha val="99000"/>
                  </a:srgbClr>
                </a:solidFill>
                <a:latin typeface="Segoe UI Light" panose="020B0502040204020203" pitchFamily="34" charset="0"/>
                <a:ea typeface="ＭＳ Ｐゴシック" panose="020B0600070205080204" pitchFamily="34" charset="-128"/>
                <a:cs typeface="Segoe UI Light" panose="020B0502040204020203" pitchFamily="34" charset="0"/>
              </a:rPr>
              <a:t>Endpoint</a:t>
            </a:r>
          </a:p>
          <a:p>
            <a:pPr defTabSz="930799" fontAlgn="base">
              <a:lnSpc>
                <a:spcPct val="90000"/>
              </a:lnSpc>
              <a:spcBef>
                <a:spcPct val="20000"/>
              </a:spcBef>
              <a:spcAft>
                <a:spcPct val="0"/>
              </a:spcAft>
              <a:buSzPct val="80000"/>
            </a:pPr>
            <a:r>
              <a:rPr lang="en-US" sz="3264" dirty="0">
                <a:gradFill>
                  <a:gsLst>
                    <a:gs pos="0">
                      <a:srgbClr val="595959"/>
                    </a:gs>
                    <a:gs pos="86000">
                      <a:srgbClr val="595959"/>
                    </a:gs>
                  </a:gsLst>
                  <a:lin ang="5400000" scaled="0"/>
                </a:gradFill>
                <a:latin typeface="Segoe UI Light" panose="020B0502040204020203" pitchFamily="34" charset="0"/>
                <a:ea typeface="ＭＳ Ｐゴシック" panose="020B0600070205080204" pitchFamily="34" charset="-128"/>
                <a:cs typeface="Segoe UI Light" panose="020B0502040204020203" pitchFamily="34" charset="0"/>
              </a:rPr>
              <a:t>Public Port</a:t>
            </a:r>
          </a:p>
          <a:p>
            <a:pPr defTabSz="930799" fontAlgn="base">
              <a:lnSpc>
                <a:spcPct val="90000"/>
              </a:lnSpc>
              <a:spcBef>
                <a:spcPct val="20000"/>
              </a:spcBef>
              <a:spcAft>
                <a:spcPct val="0"/>
              </a:spcAft>
              <a:buSzPct val="80000"/>
            </a:pPr>
            <a:r>
              <a:rPr lang="en-US" sz="3264" dirty="0">
                <a:gradFill>
                  <a:gsLst>
                    <a:gs pos="0">
                      <a:srgbClr val="595959"/>
                    </a:gs>
                    <a:gs pos="86000">
                      <a:srgbClr val="595959"/>
                    </a:gs>
                  </a:gsLst>
                  <a:lin ang="5400000" scaled="0"/>
                </a:gradFill>
                <a:latin typeface="Segoe UI Light" panose="020B0502040204020203" pitchFamily="34" charset="0"/>
                <a:ea typeface="ＭＳ Ｐゴシック" panose="020B0600070205080204" pitchFamily="34" charset="-128"/>
                <a:cs typeface="Segoe UI Light" panose="020B0502040204020203" pitchFamily="34" charset="0"/>
              </a:rPr>
              <a:t>Local Port</a:t>
            </a:r>
          </a:p>
          <a:p>
            <a:pPr defTabSz="930799" fontAlgn="base">
              <a:lnSpc>
                <a:spcPct val="90000"/>
              </a:lnSpc>
              <a:spcBef>
                <a:spcPct val="20000"/>
              </a:spcBef>
              <a:spcAft>
                <a:spcPct val="0"/>
              </a:spcAft>
              <a:buSzPct val="80000"/>
            </a:pPr>
            <a:r>
              <a:rPr lang="en-US" sz="3264" dirty="0">
                <a:gradFill>
                  <a:gsLst>
                    <a:gs pos="0">
                      <a:srgbClr val="595959"/>
                    </a:gs>
                    <a:gs pos="86000">
                      <a:srgbClr val="595959"/>
                    </a:gs>
                  </a:gsLst>
                  <a:lin ang="5400000" scaled="0"/>
                </a:gradFill>
                <a:latin typeface="Segoe UI Light" panose="020B0502040204020203" pitchFamily="34" charset="0"/>
                <a:ea typeface="ＭＳ Ｐゴシック" panose="020B0600070205080204" pitchFamily="34" charset="-128"/>
                <a:cs typeface="Segoe UI Light" panose="020B0502040204020203" pitchFamily="34" charset="0"/>
              </a:rPr>
              <a:t>Protocol (TCP/UDP)</a:t>
            </a:r>
          </a:p>
          <a:p>
            <a:pPr defTabSz="930799" fontAlgn="base">
              <a:lnSpc>
                <a:spcPct val="90000"/>
              </a:lnSpc>
              <a:spcBef>
                <a:spcPct val="20000"/>
              </a:spcBef>
              <a:spcAft>
                <a:spcPct val="0"/>
              </a:spcAft>
              <a:buSzPct val="80000"/>
            </a:pPr>
            <a:r>
              <a:rPr lang="en-US" sz="3264" dirty="0">
                <a:gradFill>
                  <a:gsLst>
                    <a:gs pos="0">
                      <a:srgbClr val="595959"/>
                    </a:gs>
                    <a:gs pos="86000">
                      <a:srgbClr val="595959"/>
                    </a:gs>
                  </a:gsLst>
                  <a:lin ang="5400000" scaled="0"/>
                </a:gradFill>
                <a:latin typeface="Segoe UI Light" panose="020B0502040204020203" pitchFamily="34" charset="0"/>
                <a:ea typeface="ＭＳ Ｐゴシック" panose="020B0600070205080204" pitchFamily="34" charset="-128"/>
                <a:cs typeface="Segoe UI Light" panose="020B0502040204020203" pitchFamily="34" charset="0"/>
              </a:rPr>
              <a:t>Name</a:t>
            </a:r>
          </a:p>
        </p:txBody>
      </p:sp>
      <p:grpSp>
        <p:nvGrpSpPr>
          <p:cNvPr id="26" name="Group 25"/>
          <p:cNvGrpSpPr/>
          <p:nvPr/>
        </p:nvGrpSpPr>
        <p:grpSpPr>
          <a:xfrm>
            <a:off x="6963998" y="4256651"/>
            <a:ext cx="1624569" cy="798618"/>
            <a:chOff x="768453" y="2598558"/>
            <a:chExt cx="2580607" cy="1580884"/>
          </a:xfrm>
        </p:grpSpPr>
        <p:sp>
          <p:nvSpPr>
            <p:cNvPr id="27" name="Right Arrow 26"/>
            <p:cNvSpPr/>
            <p:nvPr/>
          </p:nvSpPr>
          <p:spPr bwMode="auto">
            <a:xfrm>
              <a:off x="768453" y="3539362"/>
              <a:ext cx="2580607" cy="640080"/>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91" tIns="62145" rIns="124291" bIns="62145" numCol="1" rtlCol="0" anchor="ctr" anchorCtr="0" compatLnSpc="1">
              <a:prstTxWarp prst="textNoShape">
                <a:avLst/>
              </a:prstTxWarp>
            </a:bodyPr>
            <a:lstStyle/>
            <a:p>
              <a:pPr algn="ctr" defTabSz="931770" fontAlgn="base">
                <a:spcBef>
                  <a:spcPct val="0"/>
                </a:spcBef>
                <a:spcAft>
                  <a:spcPct val="0"/>
                </a:spcAft>
              </a:pPr>
              <a:endParaRPr lang="en-US" sz="2310" dirty="0">
                <a:ln>
                  <a:solidFill>
                    <a:srgbClr val="FFFFFF">
                      <a:alpha val="0"/>
                    </a:srgbClr>
                  </a:solidFill>
                </a:ln>
                <a:solidFill>
                  <a:srgbClr val="000000">
                    <a:lumMod val="75000"/>
                    <a:lumOff val="25000"/>
                  </a:srgbClr>
                </a:solidFill>
                <a:latin typeface="Segoe UI Light" panose="020B0502040204020203" pitchFamily="34" charset="0"/>
                <a:cs typeface="Segoe UI Light" panose="020B0502040204020203" pitchFamily="34" charset="0"/>
              </a:endParaRPr>
            </a:p>
          </p:txBody>
        </p:sp>
        <p:sp>
          <p:nvSpPr>
            <p:cNvPr id="28" name="Rectangle 27"/>
            <p:cNvSpPr/>
            <p:nvPr/>
          </p:nvSpPr>
          <p:spPr bwMode="auto">
            <a:xfrm>
              <a:off x="1156270" y="2598558"/>
              <a:ext cx="2058589" cy="8395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62148" tIns="62145" rIns="62148" bIns="62145" numCol="1" rtlCol="0" anchor="ctr" anchorCtr="0" compatLnSpc="1">
              <a:prstTxWarp prst="textNoShape">
                <a:avLst/>
              </a:prstTxWarp>
              <a:spAutoFit/>
            </a:bodyPr>
            <a:lstStyle/>
            <a:p>
              <a:pPr algn="ctr" defTabSz="931770" fontAlgn="base">
                <a:spcBef>
                  <a:spcPct val="0"/>
                </a:spcBef>
                <a:spcAft>
                  <a:spcPct val="0"/>
                </a:spcAft>
              </a:pPr>
              <a:r>
                <a:rPr lang="en-US" sz="1903" dirty="0">
                  <a:ln>
                    <a:solidFill>
                      <a:srgbClr val="FFFFFF">
                        <a:alpha val="0"/>
                      </a:srgbClr>
                    </a:solidFill>
                  </a:ln>
                  <a:solidFill>
                    <a:srgbClr val="595959">
                      <a:alpha val="99000"/>
                    </a:srgbClr>
                  </a:solidFill>
                  <a:latin typeface="Segoe UI Light" panose="020B0502040204020203" pitchFamily="34" charset="0"/>
                  <a:cs typeface="Segoe UI Light" panose="020B0502040204020203" pitchFamily="34" charset="0"/>
                </a:rPr>
                <a:t>PORT 3389</a:t>
              </a:r>
            </a:p>
          </p:txBody>
        </p:sp>
      </p:grpSp>
      <p:sp>
        <p:nvSpPr>
          <p:cNvPr id="2" name="Rectangle 1"/>
          <p:cNvSpPr/>
          <p:nvPr/>
        </p:nvSpPr>
        <p:spPr>
          <a:xfrm>
            <a:off x="3092866" y="1807500"/>
            <a:ext cx="2339558" cy="382254"/>
          </a:xfrm>
          <a:prstGeom prst="rect">
            <a:avLst/>
          </a:prstGeom>
        </p:spPr>
        <p:txBody>
          <a:bodyPr wrap="none">
            <a:spAutoFit/>
          </a:bodyPr>
          <a:lstStyle/>
          <a:p>
            <a:r>
              <a:rPr lang="en-US" sz="1836" dirty="0"/>
              <a:t>VIP- 137.135.64.110 </a:t>
            </a:r>
          </a:p>
        </p:txBody>
      </p:sp>
      <p:sp>
        <p:nvSpPr>
          <p:cNvPr id="3" name="Rectangle 2"/>
          <p:cNvSpPr/>
          <p:nvPr/>
        </p:nvSpPr>
        <p:spPr>
          <a:xfrm>
            <a:off x="7203954" y="1998783"/>
            <a:ext cx="1840980" cy="382254"/>
          </a:xfrm>
          <a:prstGeom prst="rect">
            <a:avLst/>
          </a:prstGeom>
        </p:spPr>
        <p:txBody>
          <a:bodyPr wrap="none">
            <a:spAutoFit/>
          </a:bodyPr>
          <a:lstStyle/>
          <a:p>
            <a:r>
              <a:rPr lang="en-US" sz="1836" dirty="0"/>
              <a:t>DIP-192.168.1.7</a:t>
            </a:r>
          </a:p>
        </p:txBody>
      </p:sp>
      <p:sp>
        <p:nvSpPr>
          <p:cNvPr id="29" name="Rectangle 28"/>
          <p:cNvSpPr/>
          <p:nvPr/>
        </p:nvSpPr>
        <p:spPr>
          <a:xfrm>
            <a:off x="7203955" y="3965310"/>
            <a:ext cx="1970119" cy="382254"/>
          </a:xfrm>
          <a:prstGeom prst="rect">
            <a:avLst/>
          </a:prstGeom>
        </p:spPr>
        <p:txBody>
          <a:bodyPr wrap="none">
            <a:spAutoFit/>
          </a:bodyPr>
          <a:lstStyle/>
          <a:p>
            <a:r>
              <a:rPr lang="en-US" sz="1836" dirty="0"/>
              <a:t>DIP-192.168.1.15</a:t>
            </a:r>
          </a:p>
        </p:txBody>
      </p:sp>
    </p:spTree>
    <p:extLst>
      <p:ext uri="{BB962C8B-B14F-4D97-AF65-F5344CB8AC3E}">
        <p14:creationId xmlns:p14="http://schemas.microsoft.com/office/powerpoint/2010/main" val="296828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1652" y="1394970"/>
            <a:ext cx="9543300" cy="5701049"/>
          </a:xfrm>
          <a:prstGeom prst="rect">
            <a:avLst/>
          </a:prstGeom>
        </p:spPr>
      </p:pic>
      <p:sp>
        <p:nvSpPr>
          <p:cNvPr id="2" name="Title 1"/>
          <p:cNvSpPr>
            <a:spLocks noGrp="1"/>
          </p:cNvSpPr>
          <p:nvPr>
            <p:ph type="title"/>
          </p:nvPr>
        </p:nvSpPr>
        <p:spPr/>
        <p:txBody>
          <a:bodyPr>
            <a:noAutofit/>
          </a:bodyPr>
          <a:lstStyle/>
          <a:p>
            <a:r>
              <a:rPr lang="en-US" sz="5506" dirty="0">
                <a:solidFill>
                  <a:schemeClr val="bg1">
                    <a:lumMod val="50000"/>
                  </a:schemeClr>
                </a:solidFill>
              </a:rPr>
              <a:t>Azure Infrastructure Services</a:t>
            </a:r>
          </a:p>
        </p:txBody>
      </p:sp>
      <p:sp>
        <p:nvSpPr>
          <p:cNvPr id="3" name="Double Bracket 2"/>
          <p:cNvSpPr/>
          <p:nvPr/>
        </p:nvSpPr>
        <p:spPr>
          <a:xfrm>
            <a:off x="6230134" y="2621100"/>
            <a:ext cx="2079123" cy="3224630"/>
          </a:xfrm>
          <a:prstGeom prst="bracketPair">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2418">
              <a:defRPr/>
            </a:pPr>
            <a:endParaRPr lang="en-US" sz="1836">
              <a:solidFill>
                <a:prstClr val="black"/>
              </a:solidFill>
              <a:latin typeface="Segoe UI Light" panose="020B0502040204020203" pitchFamily="34" charset="0"/>
              <a:cs typeface="Segoe UI Light" panose="020B0502040204020203" pitchFamily="34" charset="0"/>
            </a:endParaRPr>
          </a:p>
        </p:txBody>
      </p:sp>
      <p:pic>
        <p:nvPicPr>
          <p:cNvPr id="4" name="Picture 3" descr="Server-Virtual-Singl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6221" y="4517451"/>
            <a:ext cx="1804403" cy="1328278"/>
          </a:xfrm>
          <a:prstGeom prst="rect">
            <a:avLst/>
          </a:prstGeom>
          <a:noFill/>
          <a:ln>
            <a:noFill/>
          </a:ln>
        </p:spPr>
      </p:pic>
      <p:pic>
        <p:nvPicPr>
          <p:cNvPr id="5" name="Picture 4" descr="Server-Virtual-Singl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0673" y="4076886"/>
            <a:ext cx="1804403" cy="1328278"/>
          </a:xfrm>
          <a:prstGeom prst="rect">
            <a:avLst/>
          </a:prstGeom>
          <a:noFill/>
          <a:ln>
            <a:noFill/>
          </a:ln>
        </p:spPr>
      </p:pic>
      <p:pic>
        <p:nvPicPr>
          <p:cNvPr id="6" name="Picture 5" descr="Server-Virtual-Singl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0673" y="3208466"/>
            <a:ext cx="1804403" cy="1328278"/>
          </a:xfrm>
          <a:prstGeom prst="rect">
            <a:avLst/>
          </a:prstGeom>
          <a:noFill/>
          <a:ln>
            <a:noFill/>
          </a:ln>
        </p:spPr>
      </p:pic>
      <p:pic>
        <p:nvPicPr>
          <p:cNvPr id="7" name="Picture 6" descr="Server-Virtual-Singl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0673" y="2632384"/>
            <a:ext cx="1804403" cy="1328278"/>
          </a:xfrm>
          <a:prstGeom prst="rect">
            <a:avLst/>
          </a:prstGeom>
          <a:noFill/>
          <a:ln>
            <a:noFill/>
          </a:ln>
        </p:spPr>
      </p:pic>
      <p:sp>
        <p:nvSpPr>
          <p:cNvPr id="8" name="TextBox 7"/>
          <p:cNvSpPr txBox="1"/>
          <p:nvPr/>
        </p:nvSpPr>
        <p:spPr>
          <a:xfrm rot="5400000">
            <a:off x="6994876" y="4030337"/>
            <a:ext cx="403955" cy="862458"/>
          </a:xfrm>
          <a:prstGeom prst="rect">
            <a:avLst/>
          </a:prstGeom>
          <a:noFill/>
        </p:spPr>
        <p:txBody>
          <a:bodyPr wrap="square" rtlCol="0">
            <a:spAutoFit/>
          </a:bodyPr>
          <a:lstStyle/>
          <a:p>
            <a:pPr defTabSz="932418">
              <a:defRPr/>
            </a:pPr>
            <a:r>
              <a:rPr lang="en-US" sz="4896" dirty="0">
                <a:solidFill>
                  <a:prstClr val="black"/>
                </a:solidFill>
                <a:latin typeface="Segoe UI Light" panose="020B0502040204020203" pitchFamily="34" charset="0"/>
                <a:cs typeface="Segoe UI Light" panose="020B0502040204020203" pitchFamily="34" charset="0"/>
              </a:rPr>
              <a:t>…</a:t>
            </a:r>
          </a:p>
        </p:txBody>
      </p:sp>
      <p:sp>
        <p:nvSpPr>
          <p:cNvPr id="9" name="Oval 8"/>
          <p:cNvSpPr/>
          <p:nvPr/>
        </p:nvSpPr>
        <p:spPr>
          <a:xfrm>
            <a:off x="5118795" y="1806945"/>
            <a:ext cx="4287136" cy="4815547"/>
          </a:xfrm>
          <a:prstGeom prst="ellipse">
            <a:avLst/>
          </a:prstGeom>
          <a:noFill/>
          <a:ln w="38100">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836">
              <a:solidFill>
                <a:prstClr val="white"/>
              </a:solidFill>
              <a:latin typeface="Segoe UI Light" panose="020B0502040204020203" pitchFamily="34" charset="0"/>
              <a:cs typeface="Segoe UI Light" panose="020B0502040204020203" pitchFamily="34" charset="0"/>
            </a:endParaRPr>
          </a:p>
        </p:txBody>
      </p:sp>
      <p:sp>
        <p:nvSpPr>
          <p:cNvPr id="10" name="Line Callout 2 (No Border) 9"/>
          <p:cNvSpPr/>
          <p:nvPr/>
        </p:nvSpPr>
        <p:spPr>
          <a:xfrm>
            <a:off x="10197356" y="1640875"/>
            <a:ext cx="1759879" cy="52528"/>
          </a:xfrm>
          <a:prstGeom prst="callout2">
            <a:avLst>
              <a:gd name="adj1" fmla="val 18750"/>
              <a:gd name="adj2" fmla="val -8333"/>
              <a:gd name="adj3" fmla="val 18749"/>
              <a:gd name="adj4" fmla="val -23804"/>
              <a:gd name="adj5" fmla="val 1802875"/>
              <a:gd name="adj6" fmla="val -76414"/>
            </a:avLst>
          </a:prstGeom>
          <a:noFill/>
          <a:ln w="6350">
            <a:solidFill>
              <a:schemeClr val="tx1"/>
            </a:solidFill>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418">
              <a:defRPr/>
            </a:pPr>
            <a:r>
              <a:rPr lang="en-US" sz="2040" dirty="0">
                <a:solidFill>
                  <a:prstClr val="black"/>
                </a:solidFill>
                <a:latin typeface="Segoe UI Light" panose="020B0502040204020203" pitchFamily="34" charset="0"/>
                <a:cs typeface="Segoe UI Light" panose="020B0502040204020203" pitchFamily="34" charset="0"/>
              </a:rPr>
              <a:t>Cloud Service</a:t>
            </a:r>
          </a:p>
        </p:txBody>
      </p:sp>
      <p:sp>
        <p:nvSpPr>
          <p:cNvPr id="11" name="Line Callout 2 (No Border) 10"/>
          <p:cNvSpPr/>
          <p:nvPr/>
        </p:nvSpPr>
        <p:spPr>
          <a:xfrm>
            <a:off x="10197492" y="2045954"/>
            <a:ext cx="2059606" cy="104978"/>
          </a:xfrm>
          <a:prstGeom prst="callout2">
            <a:avLst>
              <a:gd name="adj1" fmla="val 18750"/>
              <a:gd name="adj2" fmla="val -6209"/>
              <a:gd name="adj3" fmla="val 18750"/>
              <a:gd name="adj4" fmla="val -16667"/>
              <a:gd name="adj5" fmla="val 1713789"/>
              <a:gd name="adj6" fmla="val -104770"/>
            </a:avLst>
          </a:prstGeom>
          <a:noFill/>
          <a:ln w="6350">
            <a:solidFill>
              <a:schemeClr val="tx1"/>
            </a:solidFill>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418">
              <a:defRPr/>
            </a:pPr>
            <a:r>
              <a:rPr lang="en-US" sz="2040" dirty="0">
                <a:solidFill>
                  <a:prstClr val="black"/>
                </a:solidFill>
                <a:latin typeface="Segoe UI Light" panose="020B0502040204020203" pitchFamily="34" charset="0"/>
                <a:cs typeface="Segoe UI Light" panose="020B0502040204020203" pitchFamily="34" charset="0"/>
              </a:rPr>
              <a:t>VM &amp; Data Disks</a:t>
            </a:r>
          </a:p>
        </p:txBody>
      </p:sp>
      <p:sp>
        <p:nvSpPr>
          <p:cNvPr id="14" name="TextBox 13"/>
          <p:cNvSpPr txBox="1"/>
          <p:nvPr/>
        </p:nvSpPr>
        <p:spPr>
          <a:xfrm>
            <a:off x="54574" y="6189512"/>
            <a:ext cx="7335083" cy="766404"/>
          </a:xfrm>
          <a:prstGeom prst="rect">
            <a:avLst/>
          </a:prstGeom>
          <a:noFill/>
        </p:spPr>
        <p:txBody>
          <a:bodyPr wrap="none" rtlCol="0">
            <a:spAutoFit/>
          </a:bodyPr>
          <a:lstStyle/>
          <a:p>
            <a:pPr defTabSz="932418">
              <a:defRPr/>
            </a:pPr>
            <a:r>
              <a:rPr lang="en-US" sz="1428" b="1" dirty="0">
                <a:solidFill>
                  <a:prstClr val="black"/>
                </a:solidFill>
                <a:latin typeface="Segoe UI Light" panose="020B0502040204020203" pitchFamily="34" charset="0"/>
                <a:cs typeface="Segoe UI Light" panose="020B0502040204020203" pitchFamily="34" charset="0"/>
              </a:rPr>
              <a:t>VIP </a:t>
            </a:r>
            <a:r>
              <a:rPr lang="en-US" sz="1428" dirty="0">
                <a:solidFill>
                  <a:prstClr val="black"/>
                </a:solidFill>
                <a:latin typeface="Segoe UI Light" panose="020B0502040204020203" pitchFamily="34" charset="0"/>
                <a:cs typeface="Segoe UI Light" panose="020B0502040204020203" pitchFamily="34" charset="0"/>
              </a:rPr>
              <a:t>- Public IP assigned by Azure and bound to a cloud service</a:t>
            </a:r>
          </a:p>
          <a:p>
            <a:pPr defTabSz="932418">
              <a:defRPr/>
            </a:pPr>
            <a:r>
              <a:rPr lang="en-US" sz="1428" b="1" dirty="0">
                <a:solidFill>
                  <a:prstClr val="black"/>
                </a:solidFill>
                <a:latin typeface="Segoe UI Light" panose="020B0502040204020203" pitchFamily="34" charset="0"/>
                <a:cs typeface="Segoe UI Light" panose="020B0502040204020203" pitchFamily="34" charset="0"/>
              </a:rPr>
              <a:t>DIP</a:t>
            </a:r>
            <a:r>
              <a:rPr lang="en-US" sz="1428" dirty="0">
                <a:solidFill>
                  <a:prstClr val="black"/>
                </a:solidFill>
                <a:latin typeface="Segoe UI Light" panose="020B0502040204020203" pitchFamily="34" charset="0"/>
                <a:cs typeface="Segoe UI Light" panose="020B0502040204020203" pitchFamily="34" charset="0"/>
              </a:rPr>
              <a:t> – Internal IP assigned by Azure to the </a:t>
            </a:r>
            <a:r>
              <a:rPr lang="en-US" sz="1428" dirty="0" err="1">
                <a:solidFill>
                  <a:prstClr val="black"/>
                </a:solidFill>
                <a:latin typeface="Segoe UI Light" panose="020B0502040204020203" pitchFamily="34" charset="0"/>
                <a:cs typeface="Segoe UI Light" panose="020B0502040204020203" pitchFamily="34" charset="0"/>
              </a:rPr>
              <a:t>vNIC</a:t>
            </a:r>
            <a:r>
              <a:rPr lang="en-US" sz="1428" dirty="0">
                <a:solidFill>
                  <a:prstClr val="black"/>
                </a:solidFill>
                <a:latin typeface="Segoe UI Light" panose="020B0502040204020203" pitchFamily="34" charset="0"/>
                <a:cs typeface="Segoe UI Light" panose="020B0502040204020203" pitchFamily="34" charset="0"/>
              </a:rPr>
              <a:t> of a VM via DHCP</a:t>
            </a:r>
          </a:p>
          <a:p>
            <a:pPr defTabSz="932418">
              <a:defRPr/>
            </a:pPr>
            <a:r>
              <a:rPr lang="en-US" sz="1428" b="1" dirty="0">
                <a:solidFill>
                  <a:prstClr val="black"/>
                </a:solidFill>
                <a:latin typeface="Segoe UI Light" panose="020B0502040204020203" pitchFamily="34" charset="0"/>
                <a:cs typeface="Segoe UI Light" panose="020B0502040204020203" pitchFamily="34" charset="0"/>
              </a:rPr>
              <a:t>Endpoint</a:t>
            </a:r>
            <a:r>
              <a:rPr lang="en-US" sz="1428" dirty="0">
                <a:solidFill>
                  <a:prstClr val="black"/>
                </a:solidFill>
                <a:latin typeface="Segoe UI Light" panose="020B0502040204020203" pitchFamily="34" charset="0"/>
                <a:cs typeface="Segoe UI Light" panose="020B0502040204020203" pitchFamily="34" charset="0"/>
              </a:rPr>
              <a:t> – a pair of a public port and a private port for communicating with a cloud service</a:t>
            </a:r>
          </a:p>
        </p:txBody>
      </p:sp>
      <p:sp>
        <p:nvSpPr>
          <p:cNvPr id="15" name="Freeform 14"/>
          <p:cNvSpPr/>
          <p:nvPr/>
        </p:nvSpPr>
        <p:spPr>
          <a:xfrm>
            <a:off x="5118795" y="3373792"/>
            <a:ext cx="1647775" cy="867258"/>
          </a:xfrm>
          <a:custGeom>
            <a:avLst/>
            <a:gdLst>
              <a:gd name="connsiteX0" fmla="*/ 0 w 1485900"/>
              <a:gd name="connsiteY0" fmla="*/ 674225 h 674225"/>
              <a:gd name="connsiteX1" fmla="*/ 495300 w 1485900"/>
              <a:gd name="connsiteY1" fmla="*/ 623425 h 674225"/>
              <a:gd name="connsiteX2" fmla="*/ 723900 w 1485900"/>
              <a:gd name="connsiteY2" fmla="*/ 445625 h 674225"/>
              <a:gd name="connsiteX3" fmla="*/ 825500 w 1485900"/>
              <a:gd name="connsiteY3" fmla="*/ 204325 h 674225"/>
              <a:gd name="connsiteX4" fmla="*/ 952500 w 1485900"/>
              <a:gd name="connsiteY4" fmla="*/ 39225 h 674225"/>
              <a:gd name="connsiteX5" fmla="*/ 1143000 w 1485900"/>
              <a:gd name="connsiteY5" fmla="*/ 1125 h 674225"/>
              <a:gd name="connsiteX6" fmla="*/ 1485900 w 1485900"/>
              <a:gd name="connsiteY6" fmla="*/ 13825 h 674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900" h="674225">
                <a:moveTo>
                  <a:pt x="0" y="674225"/>
                </a:moveTo>
                <a:cubicBezTo>
                  <a:pt x="187325" y="667875"/>
                  <a:pt x="374650" y="661525"/>
                  <a:pt x="495300" y="623425"/>
                </a:cubicBezTo>
                <a:cubicBezTo>
                  <a:pt x="615950" y="585325"/>
                  <a:pt x="668867" y="515475"/>
                  <a:pt x="723900" y="445625"/>
                </a:cubicBezTo>
                <a:cubicBezTo>
                  <a:pt x="778933" y="375775"/>
                  <a:pt x="787400" y="272058"/>
                  <a:pt x="825500" y="204325"/>
                </a:cubicBezTo>
                <a:cubicBezTo>
                  <a:pt x="863600" y="136592"/>
                  <a:pt x="899583" y="73092"/>
                  <a:pt x="952500" y="39225"/>
                </a:cubicBezTo>
                <a:cubicBezTo>
                  <a:pt x="1005417" y="5358"/>
                  <a:pt x="1054100" y="5358"/>
                  <a:pt x="1143000" y="1125"/>
                </a:cubicBezTo>
                <a:cubicBezTo>
                  <a:pt x="1231900" y="-3108"/>
                  <a:pt x="1358900" y="5358"/>
                  <a:pt x="1485900" y="13825"/>
                </a:cubicBezTo>
              </a:path>
            </a:pathLst>
          </a:custGeom>
          <a:noFill/>
          <a:ln w="38100">
            <a:solidFill>
              <a:schemeClr val="tx1"/>
            </a:solidFill>
            <a:prstDash val="sysDot"/>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836">
              <a:solidFill>
                <a:prstClr val="white"/>
              </a:solidFill>
              <a:latin typeface="Segoe UI Light" panose="020B0502040204020203" pitchFamily="34" charset="0"/>
              <a:cs typeface="Segoe UI Light" panose="020B0502040204020203" pitchFamily="34" charset="0"/>
            </a:endParaRPr>
          </a:p>
        </p:txBody>
      </p:sp>
      <p:sp>
        <p:nvSpPr>
          <p:cNvPr id="16" name="Freeform 15"/>
          <p:cNvSpPr/>
          <p:nvPr/>
        </p:nvSpPr>
        <p:spPr>
          <a:xfrm>
            <a:off x="5118794" y="3945667"/>
            <a:ext cx="1648803" cy="291062"/>
          </a:xfrm>
          <a:custGeom>
            <a:avLst/>
            <a:gdLst>
              <a:gd name="connsiteX0" fmla="*/ 0 w 1485900"/>
              <a:gd name="connsiteY0" fmla="*/ 674225 h 674225"/>
              <a:gd name="connsiteX1" fmla="*/ 495300 w 1485900"/>
              <a:gd name="connsiteY1" fmla="*/ 623425 h 674225"/>
              <a:gd name="connsiteX2" fmla="*/ 723900 w 1485900"/>
              <a:gd name="connsiteY2" fmla="*/ 445625 h 674225"/>
              <a:gd name="connsiteX3" fmla="*/ 825500 w 1485900"/>
              <a:gd name="connsiteY3" fmla="*/ 204325 h 674225"/>
              <a:gd name="connsiteX4" fmla="*/ 952500 w 1485900"/>
              <a:gd name="connsiteY4" fmla="*/ 39225 h 674225"/>
              <a:gd name="connsiteX5" fmla="*/ 1143000 w 1485900"/>
              <a:gd name="connsiteY5" fmla="*/ 1125 h 674225"/>
              <a:gd name="connsiteX6" fmla="*/ 1485900 w 1485900"/>
              <a:gd name="connsiteY6" fmla="*/ 13825 h 674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900" h="674225">
                <a:moveTo>
                  <a:pt x="0" y="674225"/>
                </a:moveTo>
                <a:cubicBezTo>
                  <a:pt x="187325" y="667875"/>
                  <a:pt x="374650" y="661525"/>
                  <a:pt x="495300" y="623425"/>
                </a:cubicBezTo>
                <a:cubicBezTo>
                  <a:pt x="615950" y="585325"/>
                  <a:pt x="668867" y="515475"/>
                  <a:pt x="723900" y="445625"/>
                </a:cubicBezTo>
                <a:cubicBezTo>
                  <a:pt x="778933" y="375775"/>
                  <a:pt x="787400" y="272058"/>
                  <a:pt x="825500" y="204325"/>
                </a:cubicBezTo>
                <a:cubicBezTo>
                  <a:pt x="863600" y="136592"/>
                  <a:pt x="899583" y="73092"/>
                  <a:pt x="952500" y="39225"/>
                </a:cubicBezTo>
                <a:cubicBezTo>
                  <a:pt x="1005417" y="5358"/>
                  <a:pt x="1054100" y="5358"/>
                  <a:pt x="1143000" y="1125"/>
                </a:cubicBezTo>
                <a:cubicBezTo>
                  <a:pt x="1231900" y="-3108"/>
                  <a:pt x="1358900" y="5358"/>
                  <a:pt x="1485900" y="13825"/>
                </a:cubicBezTo>
              </a:path>
            </a:pathLst>
          </a:custGeom>
          <a:noFill/>
          <a:ln w="38100">
            <a:solidFill>
              <a:schemeClr val="tx1"/>
            </a:solidFill>
            <a:prstDash val="sysDot"/>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836">
              <a:solidFill>
                <a:prstClr val="white"/>
              </a:solidFill>
              <a:latin typeface="Segoe UI Light" panose="020B0502040204020203" pitchFamily="34" charset="0"/>
              <a:cs typeface="Segoe UI Light" panose="020B0502040204020203" pitchFamily="34" charset="0"/>
            </a:endParaRPr>
          </a:p>
        </p:txBody>
      </p:sp>
      <p:sp>
        <p:nvSpPr>
          <p:cNvPr id="17" name="Freeform 16"/>
          <p:cNvSpPr/>
          <p:nvPr/>
        </p:nvSpPr>
        <p:spPr>
          <a:xfrm flipV="1">
            <a:off x="5112044" y="4236726"/>
            <a:ext cx="1654526" cy="613364"/>
          </a:xfrm>
          <a:custGeom>
            <a:avLst/>
            <a:gdLst>
              <a:gd name="connsiteX0" fmla="*/ 0 w 1485900"/>
              <a:gd name="connsiteY0" fmla="*/ 674225 h 674225"/>
              <a:gd name="connsiteX1" fmla="*/ 495300 w 1485900"/>
              <a:gd name="connsiteY1" fmla="*/ 623425 h 674225"/>
              <a:gd name="connsiteX2" fmla="*/ 723900 w 1485900"/>
              <a:gd name="connsiteY2" fmla="*/ 445625 h 674225"/>
              <a:gd name="connsiteX3" fmla="*/ 825500 w 1485900"/>
              <a:gd name="connsiteY3" fmla="*/ 204325 h 674225"/>
              <a:gd name="connsiteX4" fmla="*/ 952500 w 1485900"/>
              <a:gd name="connsiteY4" fmla="*/ 39225 h 674225"/>
              <a:gd name="connsiteX5" fmla="*/ 1143000 w 1485900"/>
              <a:gd name="connsiteY5" fmla="*/ 1125 h 674225"/>
              <a:gd name="connsiteX6" fmla="*/ 1485900 w 1485900"/>
              <a:gd name="connsiteY6" fmla="*/ 13825 h 674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900" h="674225">
                <a:moveTo>
                  <a:pt x="0" y="674225"/>
                </a:moveTo>
                <a:cubicBezTo>
                  <a:pt x="187325" y="667875"/>
                  <a:pt x="374650" y="661525"/>
                  <a:pt x="495300" y="623425"/>
                </a:cubicBezTo>
                <a:cubicBezTo>
                  <a:pt x="615950" y="585325"/>
                  <a:pt x="668867" y="515475"/>
                  <a:pt x="723900" y="445625"/>
                </a:cubicBezTo>
                <a:cubicBezTo>
                  <a:pt x="778933" y="375775"/>
                  <a:pt x="787400" y="272058"/>
                  <a:pt x="825500" y="204325"/>
                </a:cubicBezTo>
                <a:cubicBezTo>
                  <a:pt x="863600" y="136592"/>
                  <a:pt x="899583" y="73092"/>
                  <a:pt x="952500" y="39225"/>
                </a:cubicBezTo>
                <a:cubicBezTo>
                  <a:pt x="1005417" y="5358"/>
                  <a:pt x="1054100" y="5358"/>
                  <a:pt x="1143000" y="1125"/>
                </a:cubicBezTo>
                <a:cubicBezTo>
                  <a:pt x="1231900" y="-3108"/>
                  <a:pt x="1358900" y="5358"/>
                  <a:pt x="1485900" y="13825"/>
                </a:cubicBezTo>
              </a:path>
            </a:pathLst>
          </a:custGeom>
          <a:noFill/>
          <a:ln w="38100">
            <a:solidFill>
              <a:schemeClr val="tx1"/>
            </a:solidFill>
            <a:prstDash val="sysDot"/>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836">
              <a:solidFill>
                <a:prstClr val="white"/>
              </a:solidFill>
              <a:latin typeface="Segoe UI Light" panose="020B0502040204020203" pitchFamily="34" charset="0"/>
              <a:cs typeface="Segoe UI Light" panose="020B0502040204020203" pitchFamily="34" charset="0"/>
            </a:endParaRPr>
          </a:p>
        </p:txBody>
      </p:sp>
      <p:sp>
        <p:nvSpPr>
          <p:cNvPr id="18" name="Freeform 17"/>
          <p:cNvSpPr/>
          <p:nvPr/>
        </p:nvSpPr>
        <p:spPr>
          <a:xfrm flipV="1">
            <a:off x="5111017" y="4233112"/>
            <a:ext cx="1656580" cy="1075193"/>
          </a:xfrm>
          <a:custGeom>
            <a:avLst/>
            <a:gdLst>
              <a:gd name="connsiteX0" fmla="*/ 0 w 1485900"/>
              <a:gd name="connsiteY0" fmla="*/ 674225 h 674225"/>
              <a:gd name="connsiteX1" fmla="*/ 495300 w 1485900"/>
              <a:gd name="connsiteY1" fmla="*/ 623425 h 674225"/>
              <a:gd name="connsiteX2" fmla="*/ 723900 w 1485900"/>
              <a:gd name="connsiteY2" fmla="*/ 445625 h 674225"/>
              <a:gd name="connsiteX3" fmla="*/ 825500 w 1485900"/>
              <a:gd name="connsiteY3" fmla="*/ 204325 h 674225"/>
              <a:gd name="connsiteX4" fmla="*/ 952500 w 1485900"/>
              <a:gd name="connsiteY4" fmla="*/ 39225 h 674225"/>
              <a:gd name="connsiteX5" fmla="*/ 1143000 w 1485900"/>
              <a:gd name="connsiteY5" fmla="*/ 1125 h 674225"/>
              <a:gd name="connsiteX6" fmla="*/ 1485900 w 1485900"/>
              <a:gd name="connsiteY6" fmla="*/ 13825 h 674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900" h="674225">
                <a:moveTo>
                  <a:pt x="0" y="674225"/>
                </a:moveTo>
                <a:cubicBezTo>
                  <a:pt x="187325" y="667875"/>
                  <a:pt x="374650" y="661525"/>
                  <a:pt x="495300" y="623425"/>
                </a:cubicBezTo>
                <a:cubicBezTo>
                  <a:pt x="615950" y="585325"/>
                  <a:pt x="668867" y="515475"/>
                  <a:pt x="723900" y="445625"/>
                </a:cubicBezTo>
                <a:cubicBezTo>
                  <a:pt x="778933" y="375775"/>
                  <a:pt x="787400" y="272058"/>
                  <a:pt x="825500" y="204325"/>
                </a:cubicBezTo>
                <a:cubicBezTo>
                  <a:pt x="863600" y="136592"/>
                  <a:pt x="899583" y="73092"/>
                  <a:pt x="952500" y="39225"/>
                </a:cubicBezTo>
                <a:cubicBezTo>
                  <a:pt x="1005417" y="5358"/>
                  <a:pt x="1054100" y="5358"/>
                  <a:pt x="1143000" y="1125"/>
                </a:cubicBezTo>
                <a:cubicBezTo>
                  <a:pt x="1231900" y="-3108"/>
                  <a:pt x="1358900" y="5358"/>
                  <a:pt x="1485900" y="13825"/>
                </a:cubicBezTo>
              </a:path>
            </a:pathLst>
          </a:custGeom>
          <a:noFill/>
          <a:ln w="38100">
            <a:solidFill>
              <a:schemeClr val="tx1"/>
            </a:solidFill>
            <a:prstDash val="sysDot"/>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836">
              <a:solidFill>
                <a:prstClr val="white"/>
              </a:solidFill>
              <a:latin typeface="Segoe UI Light" panose="020B0502040204020203" pitchFamily="34" charset="0"/>
              <a:cs typeface="Segoe UI Light" panose="020B0502040204020203" pitchFamily="34" charset="0"/>
            </a:endParaRPr>
          </a:p>
        </p:txBody>
      </p:sp>
      <p:sp>
        <p:nvSpPr>
          <p:cNvPr id="19" name="Line Callout 2 (No Border) 18"/>
          <p:cNvSpPr/>
          <p:nvPr/>
        </p:nvSpPr>
        <p:spPr>
          <a:xfrm>
            <a:off x="10227474" y="2952540"/>
            <a:ext cx="1502148" cy="314534"/>
          </a:xfrm>
          <a:prstGeom prst="callout2">
            <a:avLst>
              <a:gd name="adj1" fmla="val 18750"/>
              <a:gd name="adj2" fmla="val -8333"/>
              <a:gd name="adj3" fmla="val 18750"/>
              <a:gd name="adj4" fmla="val -16667"/>
              <a:gd name="adj5" fmla="val 227655"/>
              <a:gd name="adj6" fmla="val -58389"/>
            </a:avLst>
          </a:prstGeom>
          <a:solidFill>
            <a:schemeClr val="tx1"/>
          </a:solidFill>
          <a:ln w="6350">
            <a:solidFill>
              <a:schemeClr val="tx1"/>
            </a:solidFill>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US" sz="2040" dirty="0" err="1">
                <a:solidFill>
                  <a:prstClr val="white"/>
                </a:solidFill>
                <a:latin typeface="Segoe UI Light" panose="020B0502040204020203" pitchFamily="34" charset="0"/>
                <a:cs typeface="Segoe UI Light" panose="020B0502040204020203" pitchFamily="34" charset="0"/>
              </a:rPr>
              <a:t>AutoScaling</a:t>
            </a:r>
            <a:endParaRPr lang="en-US" sz="2040" dirty="0">
              <a:solidFill>
                <a:prstClr val="white"/>
              </a:solidFill>
              <a:latin typeface="Segoe UI Light" panose="020B0502040204020203" pitchFamily="34" charset="0"/>
              <a:cs typeface="Segoe UI Light" panose="020B0502040204020203" pitchFamily="34" charset="0"/>
            </a:endParaRPr>
          </a:p>
        </p:txBody>
      </p:sp>
      <p:sp>
        <p:nvSpPr>
          <p:cNvPr id="20" name="Line Callout 2 (No Border) 19"/>
          <p:cNvSpPr/>
          <p:nvPr/>
        </p:nvSpPr>
        <p:spPr>
          <a:xfrm>
            <a:off x="10257836" y="2422721"/>
            <a:ext cx="1759879" cy="318120"/>
          </a:xfrm>
          <a:prstGeom prst="callout2">
            <a:avLst>
              <a:gd name="adj1" fmla="val 18750"/>
              <a:gd name="adj2" fmla="val -8333"/>
              <a:gd name="adj3" fmla="val 18750"/>
              <a:gd name="adj4" fmla="val -16667"/>
              <a:gd name="adj5" fmla="val 540691"/>
              <a:gd name="adj6" fmla="val -110901"/>
            </a:avLst>
          </a:prstGeom>
          <a:solidFill>
            <a:schemeClr val="tx1"/>
          </a:solidFill>
          <a:ln w="6350">
            <a:solidFill>
              <a:schemeClr val="tx1"/>
            </a:solidFill>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418">
              <a:defRPr/>
            </a:pPr>
            <a:r>
              <a:rPr lang="en-US" sz="2040" dirty="0">
                <a:solidFill>
                  <a:prstClr val="white"/>
                </a:solidFill>
                <a:latin typeface="Segoe UI Light" panose="020B0502040204020203" pitchFamily="34" charset="0"/>
                <a:cs typeface="Segoe UI Light" panose="020B0502040204020203" pitchFamily="34" charset="0"/>
              </a:rPr>
              <a:t>Availability Set</a:t>
            </a:r>
          </a:p>
        </p:txBody>
      </p:sp>
      <p:sp>
        <p:nvSpPr>
          <p:cNvPr id="21" name="TextBox 20"/>
          <p:cNvSpPr txBox="1"/>
          <p:nvPr/>
        </p:nvSpPr>
        <p:spPr>
          <a:xfrm>
            <a:off x="4049548" y="4358475"/>
            <a:ext cx="1041619" cy="670349"/>
          </a:xfrm>
          <a:prstGeom prst="rect">
            <a:avLst/>
          </a:prstGeom>
          <a:noFill/>
        </p:spPr>
        <p:txBody>
          <a:bodyPr wrap="none" rtlCol="0">
            <a:spAutoFit/>
          </a:bodyPr>
          <a:lstStyle/>
          <a:p>
            <a:pPr algn="ctr" defTabSz="932418">
              <a:defRPr/>
            </a:pPr>
            <a:r>
              <a:rPr lang="en-US" sz="1836" dirty="0">
                <a:solidFill>
                  <a:prstClr val="black"/>
                </a:solidFill>
                <a:latin typeface="Segoe UI Light" panose="020B0502040204020203" pitchFamily="34" charset="0"/>
                <a:cs typeface="Segoe UI Light" panose="020B0502040204020203" pitchFamily="34" charset="0"/>
              </a:rPr>
              <a:t>Load</a:t>
            </a:r>
          </a:p>
          <a:p>
            <a:pPr algn="ctr" defTabSz="932418">
              <a:defRPr/>
            </a:pPr>
            <a:r>
              <a:rPr lang="en-US" sz="1836" dirty="0">
                <a:solidFill>
                  <a:prstClr val="black"/>
                </a:solidFill>
                <a:latin typeface="Segoe UI Light" panose="020B0502040204020203" pitchFamily="34" charset="0"/>
                <a:cs typeface="Segoe UI Light" panose="020B0502040204020203" pitchFamily="34" charset="0"/>
              </a:rPr>
              <a:t>Balancer</a:t>
            </a:r>
          </a:p>
        </p:txBody>
      </p:sp>
      <p:cxnSp>
        <p:nvCxnSpPr>
          <p:cNvPr id="22" name="Straight Arrow Connector 21"/>
          <p:cNvCxnSpPr>
            <a:endCxn id="36" idx="2"/>
          </p:cNvCxnSpPr>
          <p:nvPr/>
        </p:nvCxnSpPr>
        <p:spPr>
          <a:xfrm>
            <a:off x="3082779" y="4242211"/>
            <a:ext cx="1853992" cy="254"/>
          </a:xfrm>
          <a:prstGeom prst="straightConnector1">
            <a:avLst/>
          </a:prstGeom>
          <a:ln w="38100">
            <a:solidFill>
              <a:schemeClr val="accent1">
                <a:lumMod val="75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320545" y="1640874"/>
            <a:ext cx="1887861" cy="1259877"/>
          </a:xfrm>
          <a:prstGeom prst="rect">
            <a:avLst/>
          </a:prstGeom>
          <a:solidFill>
            <a:schemeClr val="accent1">
              <a:lumMod val="20000"/>
              <a:lumOff val="80000"/>
              <a:alpha val="52000"/>
            </a:schemeClr>
          </a:solidFill>
          <a:ln w="31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836">
              <a:solidFill>
                <a:prstClr val="white"/>
              </a:solidFill>
              <a:latin typeface="Segoe UI Light" panose="020B0502040204020203" pitchFamily="34" charset="0"/>
              <a:cs typeface="Segoe UI Light" panose="020B0502040204020203" pitchFamily="34" charset="0"/>
            </a:endParaRPr>
          </a:p>
        </p:txBody>
      </p:sp>
      <p:sp>
        <p:nvSpPr>
          <p:cNvPr id="24" name="TextBox 23"/>
          <p:cNvSpPr txBox="1"/>
          <p:nvPr/>
        </p:nvSpPr>
        <p:spPr>
          <a:xfrm>
            <a:off x="764512" y="3344040"/>
            <a:ext cx="1382956" cy="734430"/>
          </a:xfrm>
          <a:prstGeom prst="rect">
            <a:avLst/>
          </a:prstGeom>
          <a:noFill/>
        </p:spPr>
        <p:txBody>
          <a:bodyPr wrap="square" rtlCol="0">
            <a:spAutoFit/>
          </a:bodyPr>
          <a:lstStyle/>
          <a:p>
            <a:pPr algn="ctr" defTabSz="932418">
              <a:defRPr/>
            </a:pPr>
            <a:r>
              <a:rPr lang="en-US" sz="2040" dirty="0">
                <a:solidFill>
                  <a:prstClr val="black"/>
                </a:solidFill>
                <a:latin typeface="Segoe UI Light" panose="020B0502040204020203" pitchFamily="34" charset="0"/>
                <a:cs typeface="Segoe UI Light" panose="020B0502040204020203" pitchFamily="34" charset="0"/>
              </a:rPr>
              <a:t>Incoming Requests</a:t>
            </a:r>
          </a:p>
        </p:txBody>
      </p:sp>
      <p:sp>
        <p:nvSpPr>
          <p:cNvPr id="25" name="TextBox 24"/>
          <p:cNvSpPr txBox="1"/>
          <p:nvPr/>
        </p:nvSpPr>
        <p:spPr>
          <a:xfrm>
            <a:off x="1682792" y="1828960"/>
            <a:ext cx="1187107" cy="414295"/>
          </a:xfrm>
          <a:prstGeom prst="rect">
            <a:avLst/>
          </a:prstGeom>
          <a:solidFill>
            <a:schemeClr val="accent1">
              <a:lumMod val="75000"/>
            </a:schemeClr>
          </a:solidFill>
        </p:spPr>
        <p:txBody>
          <a:bodyPr wrap="none" rtlCol="0">
            <a:spAutoFit/>
          </a:bodyPr>
          <a:lstStyle/>
          <a:p>
            <a:pPr defTabSz="932418">
              <a:defRPr/>
            </a:pPr>
            <a:r>
              <a:rPr lang="en-US" sz="2040" dirty="0">
                <a:solidFill>
                  <a:prstClr val="white"/>
                </a:solidFill>
                <a:latin typeface="Segoe UI Light" panose="020B0502040204020203" pitchFamily="34" charset="0"/>
                <a:cs typeface="Segoe UI Light" panose="020B0502040204020203" pitchFamily="34" charset="0"/>
              </a:rPr>
              <a:t>Endpoint</a:t>
            </a:r>
          </a:p>
        </p:txBody>
      </p:sp>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69155" y="3183526"/>
            <a:ext cx="1021317" cy="1466507"/>
          </a:xfrm>
          <a:prstGeom prst="rect">
            <a:avLst/>
          </a:prstGeom>
        </p:spPr>
      </p:pic>
      <p:sp>
        <p:nvSpPr>
          <p:cNvPr id="27" name="Line Callout 2 (No Border) 26"/>
          <p:cNvSpPr/>
          <p:nvPr/>
        </p:nvSpPr>
        <p:spPr>
          <a:xfrm flipH="1">
            <a:off x="1034933" y="2197730"/>
            <a:ext cx="1688047" cy="1060446"/>
          </a:xfrm>
          <a:prstGeom prst="callout2">
            <a:avLst>
              <a:gd name="adj1" fmla="val 18750"/>
              <a:gd name="adj2" fmla="val 3642"/>
              <a:gd name="adj3" fmla="val 18750"/>
              <a:gd name="adj4" fmla="val -16667"/>
              <a:gd name="adj5" fmla="val 192699"/>
              <a:gd name="adj6" fmla="val -100838"/>
            </a:avLst>
          </a:prstGeom>
          <a:noFill/>
          <a:ln w="6350">
            <a:solidFill>
              <a:srgbClr val="FF0000"/>
            </a:solidFill>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defTabSz="932418">
              <a:defRPr/>
            </a:pPr>
            <a:r>
              <a:rPr lang="en-US" sz="1836" dirty="0">
                <a:solidFill>
                  <a:srgbClr val="5B9BD5">
                    <a:lumMod val="50000"/>
                  </a:srgbClr>
                </a:solidFill>
                <a:latin typeface="Segoe UI Light" panose="020B0502040204020203" pitchFamily="34" charset="0"/>
                <a:cs typeface="Segoe UI Light" panose="020B0502040204020203" pitchFamily="34" charset="0"/>
              </a:rPr>
              <a:t>Private port</a:t>
            </a:r>
          </a:p>
        </p:txBody>
      </p:sp>
      <p:sp>
        <p:nvSpPr>
          <p:cNvPr id="28" name="Line Callout 2 (No Border) 27"/>
          <p:cNvSpPr/>
          <p:nvPr/>
        </p:nvSpPr>
        <p:spPr>
          <a:xfrm flipH="1">
            <a:off x="1470092" y="4351549"/>
            <a:ext cx="498966" cy="370393"/>
          </a:xfrm>
          <a:prstGeom prst="callout2">
            <a:avLst>
              <a:gd name="adj1" fmla="val 54180"/>
              <a:gd name="adj2" fmla="val 3079"/>
              <a:gd name="adj3" fmla="val 54181"/>
              <a:gd name="adj4" fmla="val -22295"/>
              <a:gd name="adj5" fmla="val -168756"/>
              <a:gd name="adj6" fmla="val -103405"/>
            </a:avLst>
          </a:prstGeom>
          <a:solidFill>
            <a:schemeClr val="accent1">
              <a:lumMod val="75000"/>
            </a:schemeClr>
          </a:solidFill>
          <a:ln w="9525">
            <a:solidFill>
              <a:srgbClr val="FF0000"/>
            </a:solidFill>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defTabSz="932418">
              <a:defRPr/>
            </a:pPr>
            <a:r>
              <a:rPr lang="en-US" sz="1632" dirty="0">
                <a:solidFill>
                  <a:prstClr val="white"/>
                </a:solidFill>
                <a:latin typeface="Segoe UI Light" panose="020B0502040204020203" pitchFamily="34" charset="0"/>
                <a:cs typeface="Segoe UI Light" panose="020B0502040204020203" pitchFamily="34" charset="0"/>
              </a:rPr>
              <a:t>VIP</a:t>
            </a:r>
          </a:p>
        </p:txBody>
      </p:sp>
      <p:sp>
        <p:nvSpPr>
          <p:cNvPr id="29" name="Line Callout 2 (No Border) 28"/>
          <p:cNvSpPr/>
          <p:nvPr/>
        </p:nvSpPr>
        <p:spPr>
          <a:xfrm>
            <a:off x="1897990" y="2491689"/>
            <a:ext cx="1704077" cy="1060446"/>
          </a:xfrm>
          <a:prstGeom prst="callout2">
            <a:avLst>
              <a:gd name="adj1" fmla="val 18750"/>
              <a:gd name="adj2" fmla="val 3642"/>
              <a:gd name="adj3" fmla="val 18750"/>
              <a:gd name="adj4" fmla="val -16667"/>
              <a:gd name="adj5" fmla="val 117171"/>
              <a:gd name="adj6" fmla="val 33975"/>
            </a:avLst>
          </a:prstGeom>
          <a:noFill/>
          <a:ln w="6350">
            <a:solidFill>
              <a:srgbClr val="FF0000"/>
            </a:solidFill>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32418">
              <a:defRPr/>
            </a:pPr>
            <a:r>
              <a:rPr lang="en-US" sz="1836" dirty="0">
                <a:solidFill>
                  <a:srgbClr val="5B9BD5">
                    <a:lumMod val="50000"/>
                  </a:srgbClr>
                </a:solidFill>
                <a:latin typeface="Segoe UI Light" panose="020B0502040204020203" pitchFamily="34" charset="0"/>
                <a:cs typeface="Segoe UI Light" panose="020B0502040204020203" pitchFamily="34" charset="0"/>
              </a:rPr>
              <a:t>Public port</a:t>
            </a:r>
          </a:p>
        </p:txBody>
      </p:sp>
      <p:sp>
        <p:nvSpPr>
          <p:cNvPr id="30" name="TextBox 29"/>
          <p:cNvSpPr txBox="1"/>
          <p:nvPr/>
        </p:nvSpPr>
        <p:spPr>
          <a:xfrm>
            <a:off x="1233402" y="1385155"/>
            <a:ext cx="2059993" cy="382254"/>
          </a:xfrm>
          <a:prstGeom prst="rect">
            <a:avLst/>
          </a:prstGeom>
          <a:solidFill>
            <a:schemeClr val="tx1"/>
          </a:solidFill>
        </p:spPr>
        <p:txBody>
          <a:bodyPr wrap="square" rtlCol="0">
            <a:spAutoFit/>
          </a:bodyPr>
          <a:lstStyle/>
          <a:p>
            <a:pPr defTabSz="932418">
              <a:defRPr/>
            </a:pPr>
            <a:r>
              <a:rPr lang="en-US" sz="1836" dirty="0">
                <a:solidFill>
                  <a:prstClr val="white"/>
                </a:solidFill>
                <a:latin typeface="Segoe UI Light" panose="020B0502040204020203" pitchFamily="34" charset="0"/>
                <a:cs typeface="Segoe UI Light" panose="020B0502040204020203" pitchFamily="34" charset="0"/>
              </a:rPr>
              <a:t>Load-Balanced Set</a:t>
            </a:r>
          </a:p>
        </p:txBody>
      </p:sp>
      <p:sp>
        <p:nvSpPr>
          <p:cNvPr id="31" name="TextBox 30"/>
          <p:cNvSpPr txBox="1"/>
          <p:nvPr/>
        </p:nvSpPr>
        <p:spPr>
          <a:xfrm>
            <a:off x="10355524" y="5469090"/>
            <a:ext cx="1298510" cy="606402"/>
          </a:xfrm>
          <a:prstGeom prst="rect">
            <a:avLst/>
          </a:prstGeom>
          <a:solidFill>
            <a:srgbClr val="FFFF00"/>
          </a:solidFill>
          <a:ln w="3175">
            <a:solidFill>
              <a:schemeClr val="tx1"/>
            </a:solidFill>
          </a:ln>
        </p:spPr>
        <p:txBody>
          <a:bodyPr wrap="square" rtlCol="0">
            <a:spAutoFit/>
          </a:bodyPr>
          <a:lstStyle/>
          <a:p>
            <a:pPr algn="ctr" defTabSz="932418">
              <a:defRPr/>
            </a:pPr>
            <a:r>
              <a:rPr lang="en-US" sz="1632" dirty="0">
                <a:solidFill>
                  <a:prstClr val="black"/>
                </a:solidFill>
                <a:latin typeface="Segoe UI Light" panose="020B0502040204020203" pitchFamily="34" charset="0"/>
                <a:cs typeface="Segoe UI Light" panose="020B0502040204020203" pitchFamily="34" charset="0"/>
              </a:rPr>
              <a:t>Site-to-Site gateway</a:t>
            </a:r>
          </a:p>
        </p:txBody>
      </p:sp>
      <p:grpSp>
        <p:nvGrpSpPr>
          <p:cNvPr id="32" name="Group 31"/>
          <p:cNvGrpSpPr/>
          <p:nvPr/>
        </p:nvGrpSpPr>
        <p:grpSpPr>
          <a:xfrm>
            <a:off x="9049668" y="4501666"/>
            <a:ext cx="2240702" cy="969410"/>
            <a:chOff x="8501917" y="5015124"/>
            <a:chExt cx="2970082" cy="950623"/>
          </a:xfrm>
        </p:grpSpPr>
        <p:pic>
          <p:nvPicPr>
            <p:cNvPr id="33" name="Picture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01917" y="5354494"/>
              <a:ext cx="2970082" cy="611253"/>
            </a:xfrm>
            <a:prstGeom prst="rect">
              <a:avLst/>
            </a:prstGeom>
          </p:spPr>
        </p:pic>
        <p:sp>
          <p:nvSpPr>
            <p:cNvPr id="34" name="TextBox 33"/>
            <p:cNvSpPr txBox="1"/>
            <p:nvPr/>
          </p:nvSpPr>
          <p:spPr>
            <a:xfrm>
              <a:off x="10570697" y="5015124"/>
              <a:ext cx="802844" cy="343492"/>
            </a:xfrm>
            <a:prstGeom prst="rect">
              <a:avLst/>
            </a:prstGeom>
            <a:solidFill>
              <a:srgbClr val="FFFF00"/>
            </a:solidFill>
            <a:ln w="3175">
              <a:solidFill>
                <a:schemeClr val="tx1"/>
              </a:solidFill>
            </a:ln>
          </p:spPr>
          <p:txBody>
            <a:bodyPr wrap="square" rtlCol="0">
              <a:spAutoFit/>
            </a:bodyPr>
            <a:lstStyle/>
            <a:p>
              <a:pPr algn="ctr" defTabSz="932418">
                <a:defRPr/>
              </a:pPr>
              <a:r>
                <a:rPr lang="en-US" sz="1632" dirty="0">
                  <a:solidFill>
                    <a:prstClr val="black"/>
                  </a:solidFill>
                  <a:latin typeface="Segoe UI Light" panose="020B0502040204020203" pitchFamily="34" charset="0"/>
                  <a:cs typeface="Segoe UI Light" panose="020B0502040204020203" pitchFamily="34" charset="0"/>
                </a:rPr>
                <a:t>DNS</a:t>
              </a:r>
            </a:p>
          </p:txBody>
        </p:sp>
      </p:grpSp>
      <p:sp>
        <p:nvSpPr>
          <p:cNvPr id="36" name="Flowchart: Summing Junction 35"/>
          <p:cNvSpPr/>
          <p:nvPr/>
        </p:nvSpPr>
        <p:spPr>
          <a:xfrm>
            <a:off x="4936771" y="4059879"/>
            <a:ext cx="352254" cy="365171"/>
          </a:xfrm>
          <a:prstGeom prst="flowChartSummingJunction">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428" dirty="0">
              <a:solidFill>
                <a:prstClr val="white"/>
              </a:solidFill>
              <a:latin typeface="Segoe UI Light" panose="020B0502040204020203" pitchFamily="34" charset="0"/>
              <a:cs typeface="Segoe UI Light" panose="020B0502040204020203" pitchFamily="34" charset="0"/>
            </a:endParaRPr>
          </a:p>
        </p:txBody>
      </p:sp>
      <p:cxnSp>
        <p:nvCxnSpPr>
          <p:cNvPr id="38" name="Straight Arrow Connector 37"/>
          <p:cNvCxnSpPr/>
          <p:nvPr/>
        </p:nvCxnSpPr>
        <p:spPr>
          <a:xfrm>
            <a:off x="866352" y="3735598"/>
            <a:ext cx="1581303" cy="182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10513192" y="5785407"/>
            <a:ext cx="1298510" cy="606402"/>
          </a:xfrm>
          <a:prstGeom prst="rect">
            <a:avLst/>
          </a:prstGeom>
          <a:solidFill>
            <a:srgbClr val="FFFF00"/>
          </a:solidFill>
          <a:ln w="3175">
            <a:solidFill>
              <a:schemeClr val="tx1"/>
            </a:solidFill>
          </a:ln>
        </p:spPr>
        <p:txBody>
          <a:bodyPr wrap="square" rtlCol="0">
            <a:spAutoFit/>
          </a:bodyPr>
          <a:lstStyle/>
          <a:p>
            <a:pPr algn="ctr" defTabSz="932418">
              <a:defRPr/>
            </a:pPr>
            <a:r>
              <a:rPr lang="en-US" sz="1632" dirty="0">
                <a:solidFill>
                  <a:prstClr val="black"/>
                </a:solidFill>
                <a:latin typeface="Segoe UI Light" panose="020B0502040204020203" pitchFamily="34" charset="0"/>
                <a:cs typeface="Segoe UI Light" panose="020B0502040204020203" pitchFamily="34" charset="0"/>
              </a:rPr>
              <a:t>Point-to-Site</a:t>
            </a:r>
          </a:p>
          <a:p>
            <a:pPr algn="ctr" defTabSz="932418">
              <a:defRPr/>
            </a:pPr>
            <a:r>
              <a:rPr lang="en-US" sz="1632" dirty="0">
                <a:solidFill>
                  <a:prstClr val="black"/>
                </a:solidFill>
                <a:latin typeface="Segoe UI Light" panose="020B0502040204020203" pitchFamily="34" charset="0"/>
                <a:cs typeface="Segoe UI Light" panose="020B0502040204020203" pitchFamily="34" charset="0"/>
              </a:rPr>
              <a:t>gateway</a:t>
            </a:r>
          </a:p>
        </p:txBody>
      </p:sp>
      <p:sp>
        <p:nvSpPr>
          <p:cNvPr id="46" name="Line Callout 2 (No Border) 45"/>
          <p:cNvSpPr/>
          <p:nvPr/>
        </p:nvSpPr>
        <p:spPr>
          <a:xfrm>
            <a:off x="10227474" y="3921895"/>
            <a:ext cx="1762581" cy="318120"/>
          </a:xfrm>
          <a:prstGeom prst="callout2">
            <a:avLst>
              <a:gd name="adj1" fmla="val 18750"/>
              <a:gd name="adj2" fmla="val -3615"/>
              <a:gd name="adj3" fmla="val 18750"/>
              <a:gd name="adj4" fmla="val -7063"/>
              <a:gd name="adj5" fmla="val 389647"/>
              <a:gd name="adj6" fmla="val -31063"/>
            </a:avLst>
          </a:prstGeom>
          <a:solidFill>
            <a:schemeClr val="tx1"/>
          </a:solidFill>
          <a:ln w="6350">
            <a:solidFill>
              <a:schemeClr val="tx1"/>
            </a:solidFill>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418">
              <a:defRPr/>
            </a:pPr>
            <a:r>
              <a:rPr lang="en-US" sz="2040" dirty="0">
                <a:solidFill>
                  <a:prstClr val="white"/>
                </a:solidFill>
                <a:latin typeface="Segoe UI Light" panose="020B0502040204020203" pitchFamily="34" charset="0"/>
                <a:cs typeface="Segoe UI Light" panose="020B0502040204020203" pitchFamily="34" charset="0"/>
              </a:rPr>
              <a:t>Regional </a:t>
            </a:r>
            <a:r>
              <a:rPr lang="en-US" sz="2040" dirty="0" err="1">
                <a:solidFill>
                  <a:prstClr val="white"/>
                </a:solidFill>
                <a:latin typeface="Segoe UI Light" panose="020B0502040204020203" pitchFamily="34" charset="0"/>
                <a:cs typeface="Segoe UI Light" panose="020B0502040204020203" pitchFamily="34" charset="0"/>
              </a:rPr>
              <a:t>Vnet</a:t>
            </a:r>
            <a:endParaRPr lang="en-US" sz="2040" dirty="0">
              <a:solidFill>
                <a:prstClr val="white"/>
              </a:solidFill>
              <a:latin typeface="Segoe UI Light" panose="020B0502040204020203" pitchFamily="34" charset="0"/>
              <a:cs typeface="Segoe UI Light" panose="020B0502040204020203" pitchFamily="34" charset="0"/>
            </a:endParaRPr>
          </a:p>
        </p:txBody>
      </p:sp>
      <p:sp>
        <p:nvSpPr>
          <p:cNvPr id="47" name="TextBox 46"/>
          <p:cNvSpPr txBox="1"/>
          <p:nvPr/>
        </p:nvSpPr>
        <p:spPr>
          <a:xfrm>
            <a:off x="5612240" y="3688458"/>
            <a:ext cx="503504" cy="350280"/>
          </a:xfrm>
          <a:prstGeom prst="rect">
            <a:avLst/>
          </a:prstGeom>
          <a:solidFill>
            <a:schemeClr val="accent1">
              <a:lumMod val="75000"/>
            </a:schemeClr>
          </a:solidFill>
        </p:spPr>
        <p:txBody>
          <a:bodyPr wrap="square" rtlCol="0" anchor="ctr">
            <a:spAutoFit/>
          </a:bodyPr>
          <a:lstStyle/>
          <a:p>
            <a:pPr defTabSz="932418">
              <a:defRPr/>
            </a:pPr>
            <a:r>
              <a:rPr lang="en-US" sz="1632" dirty="0">
                <a:solidFill>
                  <a:prstClr val="white"/>
                </a:solidFill>
                <a:latin typeface="Segoe UI Light" panose="020B0502040204020203" pitchFamily="34" charset="0"/>
                <a:cs typeface="Segoe UI Light" panose="020B0502040204020203" pitchFamily="34" charset="0"/>
              </a:rPr>
              <a:t>DIP</a:t>
            </a:r>
          </a:p>
        </p:txBody>
      </p:sp>
      <p:sp>
        <p:nvSpPr>
          <p:cNvPr id="48" name="TextBox 47"/>
          <p:cNvSpPr txBox="1"/>
          <p:nvPr/>
        </p:nvSpPr>
        <p:spPr>
          <a:xfrm>
            <a:off x="5612239" y="4549508"/>
            <a:ext cx="503504" cy="350280"/>
          </a:xfrm>
          <a:prstGeom prst="rect">
            <a:avLst/>
          </a:prstGeom>
          <a:solidFill>
            <a:schemeClr val="accent1">
              <a:lumMod val="75000"/>
            </a:schemeClr>
          </a:solidFill>
        </p:spPr>
        <p:txBody>
          <a:bodyPr wrap="square" rtlCol="0" anchor="ctr">
            <a:spAutoFit/>
          </a:bodyPr>
          <a:lstStyle/>
          <a:p>
            <a:pPr defTabSz="932418">
              <a:defRPr/>
            </a:pPr>
            <a:r>
              <a:rPr lang="en-US" sz="1632" dirty="0">
                <a:solidFill>
                  <a:prstClr val="white"/>
                </a:solidFill>
                <a:latin typeface="Segoe UI Light" panose="020B0502040204020203" pitchFamily="34" charset="0"/>
                <a:cs typeface="Segoe UI Light" panose="020B0502040204020203" pitchFamily="34" charset="0"/>
              </a:rPr>
              <a:t>DIP</a:t>
            </a:r>
          </a:p>
        </p:txBody>
      </p:sp>
      <p:sp>
        <p:nvSpPr>
          <p:cNvPr id="49" name="TextBox 48"/>
          <p:cNvSpPr txBox="1"/>
          <p:nvPr/>
        </p:nvSpPr>
        <p:spPr>
          <a:xfrm>
            <a:off x="5612239" y="4993869"/>
            <a:ext cx="503504" cy="350280"/>
          </a:xfrm>
          <a:prstGeom prst="rect">
            <a:avLst/>
          </a:prstGeom>
          <a:solidFill>
            <a:schemeClr val="accent1">
              <a:lumMod val="75000"/>
            </a:schemeClr>
          </a:solidFill>
        </p:spPr>
        <p:txBody>
          <a:bodyPr wrap="square" rtlCol="0" anchor="ctr">
            <a:spAutoFit/>
          </a:bodyPr>
          <a:lstStyle/>
          <a:p>
            <a:pPr defTabSz="932418">
              <a:defRPr/>
            </a:pPr>
            <a:r>
              <a:rPr lang="en-US" sz="1632" dirty="0">
                <a:solidFill>
                  <a:prstClr val="white"/>
                </a:solidFill>
                <a:latin typeface="Segoe UI Light" panose="020B0502040204020203" pitchFamily="34" charset="0"/>
                <a:cs typeface="Segoe UI Light" panose="020B0502040204020203" pitchFamily="34" charset="0"/>
              </a:rPr>
              <a:t>DIP</a:t>
            </a:r>
          </a:p>
        </p:txBody>
      </p:sp>
      <p:sp>
        <p:nvSpPr>
          <p:cNvPr id="50" name="TextBox 49"/>
          <p:cNvSpPr txBox="1"/>
          <p:nvPr/>
        </p:nvSpPr>
        <p:spPr>
          <a:xfrm>
            <a:off x="5612239" y="3115192"/>
            <a:ext cx="503504" cy="350280"/>
          </a:xfrm>
          <a:prstGeom prst="rect">
            <a:avLst/>
          </a:prstGeom>
          <a:solidFill>
            <a:schemeClr val="accent1">
              <a:lumMod val="75000"/>
            </a:schemeClr>
          </a:solidFill>
        </p:spPr>
        <p:txBody>
          <a:bodyPr wrap="square" rtlCol="0" anchor="ctr">
            <a:spAutoFit/>
          </a:bodyPr>
          <a:lstStyle/>
          <a:p>
            <a:pPr defTabSz="932418">
              <a:defRPr/>
            </a:pPr>
            <a:r>
              <a:rPr lang="en-US" sz="1632" dirty="0">
                <a:solidFill>
                  <a:prstClr val="white"/>
                </a:solidFill>
                <a:latin typeface="Segoe UI Light" panose="020B0502040204020203" pitchFamily="34" charset="0"/>
                <a:cs typeface="Segoe UI Light" panose="020B0502040204020203" pitchFamily="34" charset="0"/>
              </a:rPr>
              <a:t>DIP</a:t>
            </a:r>
          </a:p>
        </p:txBody>
      </p:sp>
    </p:spTree>
    <p:extLst>
      <p:ext uri="{BB962C8B-B14F-4D97-AF65-F5344CB8AC3E}">
        <p14:creationId xmlns:p14="http://schemas.microsoft.com/office/powerpoint/2010/main" val="461405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0"/>
                                        </p:tgtEl>
                                        <p:attrNameLst>
                                          <p:attrName>style.visibility</p:attrName>
                                        </p:attrNameLst>
                                      </p:cBhvr>
                                      <p:to>
                                        <p:strVal val="visible"/>
                                      </p:to>
                                    </p:set>
                                    <p:animEffect transition="in" filter="fade">
                                      <p:cBhvr>
                                        <p:cTn id="67" dur="500"/>
                                        <p:tgtEl>
                                          <p:spTgt spid="5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fade">
                                      <p:cBhvr>
                                        <p:cTn id="70" dur="500"/>
                                        <p:tgtEl>
                                          <p:spTgt spid="4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500"/>
                                        <p:tgtEl>
                                          <p:spTgt spid="24"/>
                                        </p:tgtEl>
                                      </p:cBhvr>
                                    </p:animEffect>
                                  </p:childTnLst>
                                </p:cTn>
                              </p:par>
                            </p:childTnLst>
                          </p:cTn>
                        </p:par>
                        <p:par>
                          <p:cTn id="79" fill="hold">
                            <p:stCondLst>
                              <p:cond delay="500"/>
                            </p:stCondLst>
                            <p:childTnLst>
                              <p:par>
                                <p:cTn id="80" presetID="22" presetClass="entr" presetSubtype="8" fill="hold" nodeType="after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wipe(left)">
                                      <p:cBhvr>
                                        <p:cTn id="82" dur="500"/>
                                        <p:tgtEl>
                                          <p:spTgt spid="38"/>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9"/>
                                        </p:tgtEl>
                                        <p:attrNameLst>
                                          <p:attrName>style.visibility</p:attrName>
                                        </p:attrNameLst>
                                      </p:cBhvr>
                                      <p:to>
                                        <p:strVal val="visible"/>
                                      </p:to>
                                    </p:set>
                                    <p:animEffect transition="in" filter="fade">
                                      <p:cBhvr>
                                        <p:cTn id="86" dur="500"/>
                                        <p:tgtEl>
                                          <p:spTgt spid="29"/>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22"/>
                                        </p:tgtEl>
                                        <p:attrNameLst>
                                          <p:attrName>style.visibility</p:attrName>
                                        </p:attrNameLst>
                                      </p:cBhvr>
                                      <p:to>
                                        <p:strVal val="visible"/>
                                      </p:to>
                                    </p:set>
                                    <p:animEffect transition="in" filter="wipe(left)">
                                      <p:cBhvr>
                                        <p:cTn id="91" dur="500"/>
                                        <p:tgtEl>
                                          <p:spTgt spid="22"/>
                                        </p:tgtEl>
                                      </p:cBhvr>
                                    </p:animEffect>
                                  </p:childTnLst>
                                </p:cTn>
                              </p:par>
                            </p:childTnLst>
                          </p:cTn>
                        </p:par>
                        <p:par>
                          <p:cTn id="92" fill="hold">
                            <p:stCondLst>
                              <p:cond delay="500"/>
                            </p:stCondLst>
                            <p:childTnLst>
                              <p:par>
                                <p:cTn id="93" presetID="10" presetClass="entr" presetSubtype="0" fill="hold" grpId="0" nodeType="afterEffect">
                                  <p:stCondLst>
                                    <p:cond delay="0"/>
                                  </p:stCondLst>
                                  <p:childTnLst>
                                    <p:set>
                                      <p:cBhvr>
                                        <p:cTn id="94" dur="1" fill="hold">
                                          <p:stCondLst>
                                            <p:cond delay="0"/>
                                          </p:stCondLst>
                                        </p:cTn>
                                        <p:tgtEl>
                                          <p:spTgt spid="27"/>
                                        </p:tgtEl>
                                        <p:attrNameLst>
                                          <p:attrName>style.visibility</p:attrName>
                                        </p:attrNameLst>
                                      </p:cBhvr>
                                      <p:to>
                                        <p:strVal val="visible"/>
                                      </p:to>
                                    </p:set>
                                    <p:animEffect transition="in" filter="fade">
                                      <p:cBhvr>
                                        <p:cTn id="95" dur="500"/>
                                        <p:tgtEl>
                                          <p:spTgt spid="27"/>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25"/>
                                        </p:tgtEl>
                                        <p:attrNameLst>
                                          <p:attrName>style.visibility</p:attrName>
                                        </p:attrNameLst>
                                      </p:cBhvr>
                                      <p:to>
                                        <p:strVal val="visible"/>
                                      </p:to>
                                    </p:set>
                                    <p:animEffect transition="in" filter="fade">
                                      <p:cBhvr>
                                        <p:cTn id="100" dur="500"/>
                                        <p:tgtEl>
                                          <p:spTgt spid="25"/>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3"/>
                                        </p:tgtEl>
                                        <p:attrNameLst>
                                          <p:attrName>style.visibility</p:attrName>
                                        </p:attrNameLst>
                                      </p:cBhvr>
                                      <p:to>
                                        <p:strVal val="visible"/>
                                      </p:to>
                                    </p:set>
                                    <p:animEffect transition="in" filter="fade">
                                      <p:cBhvr>
                                        <p:cTn id="103" dur="500"/>
                                        <p:tgtEl>
                                          <p:spTgt spid="2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0"/>
                                        </p:tgtEl>
                                        <p:attrNameLst>
                                          <p:attrName>style.visibility</p:attrName>
                                        </p:attrNameLst>
                                      </p:cBhvr>
                                      <p:to>
                                        <p:strVal val="visible"/>
                                      </p:to>
                                    </p:set>
                                    <p:animEffect transition="in" filter="fade">
                                      <p:cBhvr>
                                        <p:cTn id="108" dur="500"/>
                                        <p:tgtEl>
                                          <p:spTgt spid="30"/>
                                        </p:tgtEl>
                                      </p:cBhvr>
                                    </p:animEffect>
                                  </p:childTnLst>
                                </p:cTn>
                              </p:par>
                            </p:childTnLst>
                          </p:cTn>
                        </p:par>
                        <p:par>
                          <p:cTn id="109" fill="hold">
                            <p:stCondLst>
                              <p:cond delay="500"/>
                            </p:stCondLst>
                            <p:childTnLst>
                              <p:par>
                                <p:cTn id="110" presetID="10" presetClass="entr" presetSubtype="0" fill="hold" grpId="0" nodeType="afterEffect">
                                  <p:stCondLst>
                                    <p:cond delay="0"/>
                                  </p:stCondLst>
                                  <p:childTnLst>
                                    <p:set>
                                      <p:cBhvr>
                                        <p:cTn id="111" dur="1" fill="hold">
                                          <p:stCondLst>
                                            <p:cond delay="0"/>
                                          </p:stCondLst>
                                        </p:cTn>
                                        <p:tgtEl>
                                          <p:spTgt spid="36"/>
                                        </p:tgtEl>
                                        <p:attrNameLst>
                                          <p:attrName>style.visibility</p:attrName>
                                        </p:attrNameLst>
                                      </p:cBhvr>
                                      <p:to>
                                        <p:strVal val="visible"/>
                                      </p:to>
                                    </p:set>
                                    <p:animEffect transition="in" filter="fade">
                                      <p:cBhvr>
                                        <p:cTn id="112" dur="500"/>
                                        <p:tgtEl>
                                          <p:spTgt spid="36"/>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21"/>
                                        </p:tgtEl>
                                        <p:attrNameLst>
                                          <p:attrName>style.visibility</p:attrName>
                                        </p:attrNameLst>
                                      </p:cBhvr>
                                      <p:to>
                                        <p:strVal val="visible"/>
                                      </p:to>
                                    </p:set>
                                    <p:animEffect transition="in" filter="fade">
                                      <p:cBhvr>
                                        <p:cTn id="115" dur="500"/>
                                        <p:tgtEl>
                                          <p:spTgt spid="21"/>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15"/>
                                        </p:tgtEl>
                                        <p:attrNameLst>
                                          <p:attrName>style.visibility</p:attrName>
                                        </p:attrNameLst>
                                      </p:cBhvr>
                                      <p:to>
                                        <p:strVal val="visible"/>
                                      </p:to>
                                    </p:set>
                                    <p:animEffect transition="in" filter="fade">
                                      <p:cBhvr>
                                        <p:cTn id="120" dur="500"/>
                                        <p:tgtEl>
                                          <p:spTgt spid="15"/>
                                        </p:tgtEl>
                                      </p:cBhvr>
                                    </p:animEffect>
                                  </p:childTnLst>
                                </p:cTn>
                              </p:par>
                            </p:childTnLst>
                          </p:cTn>
                        </p:par>
                        <p:par>
                          <p:cTn id="121" fill="hold">
                            <p:stCondLst>
                              <p:cond delay="500"/>
                            </p:stCondLst>
                            <p:childTnLst>
                              <p:par>
                                <p:cTn id="122" presetID="10" presetClass="entr" presetSubtype="0" fill="hold" grpId="0" nodeType="afterEffect">
                                  <p:stCondLst>
                                    <p:cond delay="0"/>
                                  </p:stCondLst>
                                  <p:childTnLst>
                                    <p:set>
                                      <p:cBhvr>
                                        <p:cTn id="123" dur="1" fill="hold">
                                          <p:stCondLst>
                                            <p:cond delay="0"/>
                                          </p:stCondLst>
                                        </p:cTn>
                                        <p:tgtEl>
                                          <p:spTgt spid="16"/>
                                        </p:tgtEl>
                                        <p:attrNameLst>
                                          <p:attrName>style.visibility</p:attrName>
                                        </p:attrNameLst>
                                      </p:cBhvr>
                                      <p:to>
                                        <p:strVal val="visible"/>
                                      </p:to>
                                    </p:set>
                                    <p:animEffect transition="in" filter="fade">
                                      <p:cBhvr>
                                        <p:cTn id="124" dur="500"/>
                                        <p:tgtEl>
                                          <p:spTgt spid="16"/>
                                        </p:tgtEl>
                                      </p:cBhvr>
                                    </p:animEffect>
                                  </p:childTnLst>
                                </p:cTn>
                              </p:par>
                            </p:childTnLst>
                          </p:cTn>
                        </p:par>
                        <p:par>
                          <p:cTn id="125" fill="hold">
                            <p:stCondLst>
                              <p:cond delay="1000"/>
                            </p:stCondLst>
                            <p:childTnLst>
                              <p:par>
                                <p:cTn id="126" presetID="10" presetClass="entr" presetSubtype="0" fill="hold" grpId="0" nodeType="afterEffect">
                                  <p:stCondLst>
                                    <p:cond delay="0"/>
                                  </p:stCondLst>
                                  <p:childTnLst>
                                    <p:set>
                                      <p:cBhvr>
                                        <p:cTn id="127" dur="1" fill="hold">
                                          <p:stCondLst>
                                            <p:cond delay="0"/>
                                          </p:stCondLst>
                                        </p:cTn>
                                        <p:tgtEl>
                                          <p:spTgt spid="17"/>
                                        </p:tgtEl>
                                        <p:attrNameLst>
                                          <p:attrName>style.visibility</p:attrName>
                                        </p:attrNameLst>
                                      </p:cBhvr>
                                      <p:to>
                                        <p:strVal val="visible"/>
                                      </p:to>
                                    </p:set>
                                    <p:animEffect transition="in" filter="fade">
                                      <p:cBhvr>
                                        <p:cTn id="128" dur="500"/>
                                        <p:tgtEl>
                                          <p:spTgt spid="17"/>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nodeType="clickEffect">
                                  <p:stCondLst>
                                    <p:cond delay="0"/>
                                  </p:stCondLst>
                                  <p:childTnLst>
                                    <p:set>
                                      <p:cBhvr>
                                        <p:cTn id="132" dur="1" fill="hold">
                                          <p:stCondLst>
                                            <p:cond delay="0"/>
                                          </p:stCondLst>
                                        </p:cTn>
                                        <p:tgtEl>
                                          <p:spTgt spid="4"/>
                                        </p:tgtEl>
                                        <p:attrNameLst>
                                          <p:attrName>style.visibility</p:attrName>
                                        </p:attrNameLst>
                                      </p:cBhvr>
                                      <p:to>
                                        <p:strVal val="visible"/>
                                      </p:to>
                                    </p:set>
                                    <p:animEffect transition="in" filter="fade">
                                      <p:cBhvr>
                                        <p:cTn id="133" dur="500"/>
                                        <p:tgtEl>
                                          <p:spTgt spid="4"/>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49"/>
                                        </p:tgtEl>
                                        <p:attrNameLst>
                                          <p:attrName>style.visibility</p:attrName>
                                        </p:attrNameLst>
                                      </p:cBhvr>
                                      <p:to>
                                        <p:strVal val="visible"/>
                                      </p:to>
                                    </p:set>
                                    <p:animEffect transition="in" filter="fade">
                                      <p:cBhvr>
                                        <p:cTn id="136" dur="500"/>
                                        <p:tgtEl>
                                          <p:spTgt spid="49"/>
                                        </p:tgtEl>
                                      </p:cBhvr>
                                    </p:animEffect>
                                  </p:childTnLst>
                                </p:cTn>
                              </p:par>
                            </p:childTnLst>
                          </p:cTn>
                        </p:par>
                        <p:par>
                          <p:cTn id="137" fill="hold">
                            <p:stCondLst>
                              <p:cond delay="500"/>
                            </p:stCondLst>
                            <p:childTnLst>
                              <p:par>
                                <p:cTn id="138" presetID="10" presetClass="entr" presetSubtype="0" fill="hold" grpId="0" nodeType="afterEffect">
                                  <p:stCondLst>
                                    <p:cond delay="0"/>
                                  </p:stCondLst>
                                  <p:childTnLst>
                                    <p:set>
                                      <p:cBhvr>
                                        <p:cTn id="139" dur="1" fill="hold">
                                          <p:stCondLst>
                                            <p:cond delay="0"/>
                                          </p:stCondLst>
                                        </p:cTn>
                                        <p:tgtEl>
                                          <p:spTgt spid="18"/>
                                        </p:tgtEl>
                                        <p:attrNameLst>
                                          <p:attrName>style.visibility</p:attrName>
                                        </p:attrNameLst>
                                      </p:cBhvr>
                                      <p:to>
                                        <p:strVal val="visible"/>
                                      </p:to>
                                    </p:set>
                                    <p:animEffect transition="in" filter="fade">
                                      <p:cBhvr>
                                        <p:cTn id="140" dur="500"/>
                                        <p:tgtEl>
                                          <p:spTgt spid="18"/>
                                        </p:tgtEl>
                                      </p:cBhvr>
                                    </p:animEffect>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grpId="0" nodeType="clickEffect">
                                  <p:stCondLst>
                                    <p:cond delay="0"/>
                                  </p:stCondLst>
                                  <p:childTnLst>
                                    <p:set>
                                      <p:cBhvr>
                                        <p:cTn id="144" dur="1" fill="hold">
                                          <p:stCondLst>
                                            <p:cond delay="0"/>
                                          </p:stCondLst>
                                        </p:cTn>
                                        <p:tgtEl>
                                          <p:spTgt spid="3"/>
                                        </p:tgtEl>
                                        <p:attrNameLst>
                                          <p:attrName>style.visibility</p:attrName>
                                        </p:attrNameLst>
                                      </p:cBhvr>
                                      <p:to>
                                        <p:strVal val="visible"/>
                                      </p:to>
                                    </p:set>
                                    <p:animEffect transition="in" filter="fade">
                                      <p:cBhvr>
                                        <p:cTn id="145" dur="500"/>
                                        <p:tgtEl>
                                          <p:spTgt spid="3"/>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0"/>
                                        </p:tgtEl>
                                        <p:attrNameLst>
                                          <p:attrName>style.visibility</p:attrName>
                                        </p:attrNameLst>
                                      </p:cBhvr>
                                      <p:to>
                                        <p:strVal val="visible"/>
                                      </p:to>
                                    </p:set>
                                    <p:animEffect transition="in" filter="fade">
                                      <p:cBhvr>
                                        <p:cTn id="148" dur="500"/>
                                        <p:tgtEl>
                                          <p:spTgt spid="20"/>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grpId="0" nodeType="clickEffect">
                                  <p:stCondLst>
                                    <p:cond delay="0"/>
                                  </p:stCondLst>
                                  <p:childTnLst>
                                    <p:set>
                                      <p:cBhvr>
                                        <p:cTn id="152" dur="1" fill="hold">
                                          <p:stCondLst>
                                            <p:cond delay="0"/>
                                          </p:stCondLst>
                                        </p:cTn>
                                        <p:tgtEl>
                                          <p:spTgt spid="19"/>
                                        </p:tgtEl>
                                        <p:attrNameLst>
                                          <p:attrName>style.visibility</p:attrName>
                                        </p:attrNameLst>
                                      </p:cBhvr>
                                      <p:to>
                                        <p:strVal val="visible"/>
                                      </p:to>
                                    </p:set>
                                    <p:animEffect transition="in" filter="fade">
                                      <p:cBhvr>
                                        <p:cTn id="153" dur="500"/>
                                        <p:tgtEl>
                                          <p:spTgt spid="19"/>
                                        </p:tgtEl>
                                      </p:cBhvr>
                                    </p:animEffect>
                                  </p:childTnLst>
                                </p:cTn>
                              </p:par>
                            </p:childTnLst>
                          </p:cTn>
                        </p:par>
                      </p:childTnLst>
                    </p:cTn>
                  </p:par>
                  <p:par>
                    <p:cTn id="154" fill="hold">
                      <p:stCondLst>
                        <p:cond delay="indefinite"/>
                      </p:stCondLst>
                      <p:childTnLst>
                        <p:par>
                          <p:cTn id="155" fill="hold">
                            <p:stCondLst>
                              <p:cond delay="0"/>
                            </p:stCondLst>
                            <p:childTnLst>
                              <p:par>
                                <p:cTn id="156" presetID="26" presetClass="emph" presetSubtype="0" fill="hold" grpId="1" nodeType="clickEffect">
                                  <p:stCondLst>
                                    <p:cond delay="0"/>
                                  </p:stCondLst>
                                  <p:childTnLst>
                                    <p:animEffect transition="out" filter="fade">
                                      <p:cBhvr>
                                        <p:cTn id="157" dur="500" tmFilter="0, 0; .2, .5; .8, .5; 1, 0"/>
                                        <p:tgtEl>
                                          <p:spTgt spid="19"/>
                                        </p:tgtEl>
                                      </p:cBhvr>
                                    </p:animEffect>
                                    <p:animScale>
                                      <p:cBhvr>
                                        <p:cTn id="158" dur="250" autoRev="1" fill="hold"/>
                                        <p:tgtEl>
                                          <p:spTgt spid="19"/>
                                        </p:tgtEl>
                                      </p:cBhvr>
                                      <p:by x="105000" y="105000"/>
                                    </p:animScale>
                                  </p:childTnLst>
                                </p:cTn>
                              </p:par>
                            </p:childTnLst>
                          </p:cTn>
                        </p:par>
                        <p:par>
                          <p:cTn id="159" fill="hold">
                            <p:stCondLst>
                              <p:cond delay="500"/>
                            </p:stCondLst>
                            <p:childTnLst>
                              <p:par>
                                <p:cTn id="160" presetID="10" presetClass="exit" presetSubtype="0" fill="hold" nodeType="afterEffect">
                                  <p:stCondLst>
                                    <p:cond delay="0"/>
                                  </p:stCondLst>
                                  <p:childTnLst>
                                    <p:animEffect transition="out" filter="fade">
                                      <p:cBhvr>
                                        <p:cTn id="161" dur="500"/>
                                        <p:tgtEl>
                                          <p:spTgt spid="7"/>
                                        </p:tgtEl>
                                      </p:cBhvr>
                                    </p:animEffect>
                                    <p:set>
                                      <p:cBhvr>
                                        <p:cTn id="162" dur="1" fill="hold">
                                          <p:stCondLst>
                                            <p:cond delay="499"/>
                                          </p:stCondLst>
                                        </p:cTn>
                                        <p:tgtEl>
                                          <p:spTgt spid="7"/>
                                        </p:tgtEl>
                                        <p:attrNameLst>
                                          <p:attrName>style.visibility</p:attrName>
                                        </p:attrNameLst>
                                      </p:cBhvr>
                                      <p:to>
                                        <p:strVal val="hidden"/>
                                      </p:to>
                                    </p:set>
                                  </p:childTnLst>
                                </p:cTn>
                              </p:par>
                              <p:par>
                                <p:cTn id="163" presetID="10" presetClass="exit" presetSubtype="0" fill="hold" grpId="1" nodeType="withEffect">
                                  <p:stCondLst>
                                    <p:cond delay="0"/>
                                  </p:stCondLst>
                                  <p:childTnLst>
                                    <p:animEffect transition="out" filter="fade">
                                      <p:cBhvr>
                                        <p:cTn id="164" dur="500"/>
                                        <p:tgtEl>
                                          <p:spTgt spid="50"/>
                                        </p:tgtEl>
                                      </p:cBhvr>
                                    </p:animEffect>
                                    <p:set>
                                      <p:cBhvr>
                                        <p:cTn id="165" dur="1" fill="hold">
                                          <p:stCondLst>
                                            <p:cond delay="499"/>
                                          </p:stCondLst>
                                        </p:cTn>
                                        <p:tgtEl>
                                          <p:spTgt spid="50"/>
                                        </p:tgtEl>
                                        <p:attrNameLst>
                                          <p:attrName>style.visibility</p:attrName>
                                        </p:attrNameLst>
                                      </p:cBhvr>
                                      <p:to>
                                        <p:strVal val="hidden"/>
                                      </p:to>
                                    </p:set>
                                  </p:childTnLst>
                                </p:cTn>
                              </p:par>
                              <p:par>
                                <p:cTn id="166" presetID="10" presetClass="exit" presetSubtype="0" fill="hold" grpId="1" nodeType="withEffect">
                                  <p:stCondLst>
                                    <p:cond delay="0"/>
                                  </p:stCondLst>
                                  <p:childTnLst>
                                    <p:animEffect transition="out" filter="fade">
                                      <p:cBhvr>
                                        <p:cTn id="167" dur="500"/>
                                        <p:tgtEl>
                                          <p:spTgt spid="15"/>
                                        </p:tgtEl>
                                      </p:cBhvr>
                                    </p:animEffect>
                                    <p:set>
                                      <p:cBhvr>
                                        <p:cTn id="168"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animBg="1"/>
      <p:bldP spid="10" grpId="0" animBg="1"/>
      <p:bldP spid="11" grpId="0" animBg="1"/>
      <p:bldP spid="14" grpId="0"/>
      <p:bldP spid="15" grpId="0" animBg="1"/>
      <p:bldP spid="15" grpId="1" animBg="1"/>
      <p:bldP spid="16" grpId="0" animBg="1"/>
      <p:bldP spid="17" grpId="0" animBg="1"/>
      <p:bldP spid="18" grpId="0" animBg="1"/>
      <p:bldP spid="19" grpId="0" animBg="1"/>
      <p:bldP spid="19" grpId="1" animBg="1"/>
      <p:bldP spid="20" grpId="0" animBg="1"/>
      <p:bldP spid="21" grpId="0"/>
      <p:bldP spid="23" grpId="0" animBg="1"/>
      <p:bldP spid="24" grpId="0"/>
      <p:bldP spid="25" grpId="0" animBg="1"/>
      <p:bldP spid="27" grpId="0" animBg="1"/>
      <p:bldP spid="28" grpId="0" animBg="1"/>
      <p:bldP spid="29" grpId="0" animBg="1"/>
      <p:bldP spid="30" grpId="0" animBg="1"/>
      <p:bldP spid="31" grpId="0" animBg="1"/>
      <p:bldP spid="36" grpId="0" animBg="1"/>
      <p:bldP spid="45" grpId="0" animBg="1"/>
      <p:bldP spid="46" grpId="0" animBg="1"/>
      <p:bldP spid="47" grpId="0" animBg="1"/>
      <p:bldP spid="48" grpId="0" animBg="1"/>
      <p:bldP spid="49" grpId="0" animBg="1"/>
      <p:bldP spid="50" grpId="0" animBg="1"/>
      <p:bldP spid="50"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p:cNvSpPr/>
          <p:nvPr/>
        </p:nvSpPr>
        <p:spPr bwMode="auto">
          <a:xfrm>
            <a:off x="9326962" y="1521917"/>
            <a:ext cx="2387408" cy="441354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0" tIns="46611" rIns="93220" bIns="46611" numCol="1" rtlCol="0" anchor="t" anchorCtr="0" compatLnSpc="1">
            <a:prstTxWarp prst="textNoShape">
              <a:avLst/>
            </a:prstTxWarp>
          </a:bodyPr>
          <a:lstStyle/>
          <a:p>
            <a:pPr algn="ctr" defTabSz="931856">
              <a:lnSpc>
                <a:spcPct val="90000"/>
              </a:lnSpc>
              <a:defRPr/>
            </a:pPr>
            <a:endParaRPr lang="en-US" sz="2141" dirty="0">
              <a:gradFill>
                <a:gsLst>
                  <a:gs pos="0">
                    <a:srgbClr val="FFFFFF"/>
                  </a:gs>
                  <a:gs pos="100000">
                    <a:srgbClr val="FFFFFF"/>
                  </a:gs>
                </a:gsLst>
                <a:lin ang="5400000" scaled="0"/>
              </a:gradFill>
              <a:latin typeface="Calibri" panose="020F0502020204030204"/>
            </a:endParaRPr>
          </a:p>
          <a:p>
            <a:pPr algn="ctr" defTabSz="931856">
              <a:lnSpc>
                <a:spcPct val="90000"/>
              </a:lnSpc>
              <a:defRPr/>
            </a:pPr>
            <a:endParaRPr lang="en-US" sz="1868" dirty="0">
              <a:gradFill>
                <a:gsLst>
                  <a:gs pos="0">
                    <a:srgbClr val="FFFFFF"/>
                  </a:gs>
                  <a:gs pos="100000">
                    <a:srgbClr val="FFFFFF"/>
                  </a:gs>
                </a:gsLst>
                <a:lin ang="5400000" scaled="0"/>
              </a:gradFill>
              <a:latin typeface="Calibri" panose="020F0502020204030204"/>
            </a:endParaRPr>
          </a:p>
          <a:p>
            <a:pPr algn="ctr" defTabSz="931856">
              <a:lnSpc>
                <a:spcPct val="90000"/>
              </a:lnSpc>
              <a:defRPr/>
            </a:pPr>
            <a:r>
              <a:rPr lang="en-US" sz="1837" dirty="0">
                <a:gradFill>
                  <a:gsLst>
                    <a:gs pos="0">
                      <a:srgbClr val="FFFFFF"/>
                    </a:gs>
                    <a:gs pos="100000">
                      <a:srgbClr val="FFFFFF"/>
                    </a:gs>
                  </a:gsLst>
                  <a:lin ang="5400000" scaled="0"/>
                </a:gradFill>
                <a:latin typeface="Calibri" panose="020F0502020204030204"/>
              </a:rPr>
              <a:t>Microsoft Azure</a:t>
            </a:r>
            <a:endParaRPr lang="en-US" sz="1837" b="1" dirty="0">
              <a:solidFill>
                <a:srgbClr val="FF8A00">
                  <a:lumMod val="60000"/>
                  <a:lumOff val="40000"/>
                </a:srgbClr>
              </a:solidFill>
              <a:latin typeface="Calibri" panose="020F0502020204030204"/>
            </a:endParaRPr>
          </a:p>
        </p:txBody>
      </p:sp>
      <p:sp>
        <p:nvSpPr>
          <p:cNvPr id="56" name="Rectangle 55"/>
          <p:cNvSpPr/>
          <p:nvPr/>
        </p:nvSpPr>
        <p:spPr bwMode="auto">
          <a:xfrm>
            <a:off x="533431" y="1521917"/>
            <a:ext cx="4412395" cy="441354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144" tIns="62144" rIns="62144" bIns="62144" numCol="1" spcCol="0" rtlCol="0" fromWordArt="0" anchor="ctr" anchorCtr="0" forceAA="0" compatLnSpc="1">
            <a:prstTxWarp prst="textNoShape">
              <a:avLst/>
            </a:prstTxWarp>
            <a:noAutofit/>
          </a:bodyPr>
          <a:lstStyle/>
          <a:p>
            <a:pPr algn="ctr" defTabSz="1242361">
              <a:defRPr/>
            </a:pPr>
            <a:endParaRPr lang="en-US" sz="2447" dirty="0" err="1">
              <a:solidFill>
                <a:srgbClr val="44546A"/>
              </a:solidFill>
              <a:latin typeface="Calibri" panose="020F0502020204030204"/>
              <a:ea typeface="Segoe UI" pitchFamily="34" charset="0"/>
              <a:cs typeface="Segoe UI" pitchFamily="34" charset="0"/>
            </a:endParaRPr>
          </a:p>
        </p:txBody>
      </p:sp>
      <p:sp>
        <p:nvSpPr>
          <p:cNvPr id="2" name="Title 1"/>
          <p:cNvSpPr>
            <a:spLocks noGrp="1"/>
          </p:cNvSpPr>
          <p:nvPr>
            <p:ph type="title" idx="4294967295"/>
          </p:nvPr>
        </p:nvSpPr>
        <p:spPr>
          <a:xfrm>
            <a:off x="0" y="163513"/>
            <a:ext cx="11369675" cy="1044575"/>
          </a:xfrm>
        </p:spPr>
        <p:txBody>
          <a:bodyPr/>
          <a:lstStyle/>
          <a:p>
            <a:r>
              <a:rPr lang="en-US" dirty="0" smtClean="0">
                <a:solidFill>
                  <a:schemeClr val="bg1">
                    <a:lumMod val="50000"/>
                  </a:schemeClr>
                </a:solidFill>
              </a:rPr>
              <a:t>Hybrid Cloud Connectivity</a:t>
            </a:r>
            <a:endParaRPr lang="en-US" sz="3059" dirty="0">
              <a:solidFill>
                <a:schemeClr val="bg1">
                  <a:lumMod val="50000"/>
                </a:schemeClr>
              </a:solidFill>
            </a:endParaRPr>
          </a:p>
        </p:txBody>
      </p:sp>
      <p:sp>
        <p:nvSpPr>
          <p:cNvPr id="3" name="Rectangle 2"/>
          <p:cNvSpPr/>
          <p:nvPr/>
        </p:nvSpPr>
        <p:spPr bwMode="auto">
          <a:xfrm>
            <a:off x="919544" y="2032800"/>
            <a:ext cx="3534025" cy="35340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0" tIns="46611" rIns="93220" bIns="46611" numCol="1" rtlCol="0" anchor="t" anchorCtr="0" compatLnSpc="1">
            <a:prstTxWarp prst="textNoShape">
              <a:avLst/>
            </a:prstTxWarp>
          </a:bodyPr>
          <a:lstStyle/>
          <a:p>
            <a:pPr algn="ctr" defTabSz="931856">
              <a:lnSpc>
                <a:spcPct val="90000"/>
              </a:lnSpc>
              <a:defRPr/>
            </a:pPr>
            <a:r>
              <a:rPr lang="en-US" sz="2040" dirty="0">
                <a:gradFill>
                  <a:gsLst>
                    <a:gs pos="0">
                      <a:srgbClr val="FFFFFF"/>
                    </a:gs>
                    <a:gs pos="100000">
                      <a:srgbClr val="FFFFFF"/>
                    </a:gs>
                  </a:gsLst>
                  <a:lin ang="5400000" scaled="0"/>
                </a:gradFill>
                <a:latin typeface="Calibri" panose="020F0502020204030204"/>
              </a:rPr>
              <a:t>On-Premises Network</a:t>
            </a:r>
            <a:endParaRPr lang="en-US" sz="1122" b="1" dirty="0">
              <a:solidFill>
                <a:srgbClr val="FF8A00">
                  <a:lumMod val="60000"/>
                  <a:lumOff val="40000"/>
                </a:srgbClr>
              </a:solidFill>
              <a:latin typeface="Calibri" panose="020F0502020204030204"/>
            </a:endParaRPr>
          </a:p>
        </p:txBody>
      </p:sp>
      <p:pic>
        <p:nvPicPr>
          <p:cNvPr id="10" name="Picture 6" descr="\\magnum\Projects\Microsoft\Cloud Power FY12\Design\Icons\PNGs\Server_2.png"/>
          <p:cNvPicPr>
            <a:picLocks noChangeAspect="1" noChangeArrowheads="1"/>
          </p:cNvPicPr>
          <p:nvPr/>
        </p:nvPicPr>
        <p:blipFill rotWithShape="1">
          <a:blip r:embed="rId3" cstate="print">
            <a:lum bright="100000"/>
          </a:blip>
          <a:srcRect l="24157" r="25929"/>
          <a:stretch/>
        </p:blipFill>
        <p:spPr bwMode="auto">
          <a:xfrm>
            <a:off x="3677869" y="3566045"/>
            <a:ext cx="362492" cy="726222"/>
          </a:xfrm>
          <a:prstGeom prst="rect">
            <a:avLst/>
          </a:prstGeom>
          <a:noFill/>
        </p:spPr>
      </p:pic>
      <p:sp>
        <p:nvSpPr>
          <p:cNvPr id="12" name="Rectangle 11"/>
          <p:cNvSpPr/>
          <p:nvPr/>
        </p:nvSpPr>
        <p:spPr>
          <a:xfrm>
            <a:off x="3333369" y="4234103"/>
            <a:ext cx="1051503" cy="262205"/>
          </a:xfrm>
          <a:prstGeom prst="rect">
            <a:avLst/>
          </a:prstGeom>
        </p:spPr>
        <p:txBody>
          <a:bodyPr wrap="none" lIns="93224" tIns="46613" rIns="93224" bIns="46613">
            <a:spAutoFit/>
          </a:bodyPr>
          <a:lstStyle/>
          <a:p>
            <a:pPr algn="ctr" defTabSz="931856">
              <a:lnSpc>
                <a:spcPct val="90000"/>
              </a:lnSpc>
              <a:defRPr/>
            </a:pPr>
            <a:r>
              <a:rPr lang="en-US" sz="1190" dirty="0">
                <a:solidFill>
                  <a:srgbClr val="FFFFFF">
                    <a:alpha val="99000"/>
                  </a:srgbClr>
                </a:solidFill>
                <a:latin typeface="Calibri" panose="020F0502020204030204"/>
              </a:rPr>
              <a:t>VPN Gateway</a:t>
            </a:r>
          </a:p>
        </p:txBody>
      </p:sp>
      <p:grpSp>
        <p:nvGrpSpPr>
          <p:cNvPr id="15" name="Group 14"/>
          <p:cNvGrpSpPr/>
          <p:nvPr/>
        </p:nvGrpSpPr>
        <p:grpSpPr>
          <a:xfrm>
            <a:off x="3535511" y="2450661"/>
            <a:ext cx="887032" cy="641742"/>
            <a:chOff x="2870782" y="2512291"/>
            <a:chExt cx="791194" cy="572406"/>
          </a:xfrm>
        </p:grpSpPr>
        <p:pic>
          <p:nvPicPr>
            <p:cNvPr id="13" name="Picture 2"/>
            <p:cNvPicPr>
              <a:picLocks noChangeAspect="1" noChangeArrowheads="1"/>
            </p:cNvPicPr>
            <p:nvPr/>
          </p:nvPicPr>
          <p:blipFill rotWithShape="1">
            <a:blip r:embed="rId4" cstate="print">
              <a:lum bright="100000" contrast="100000"/>
            </a:blip>
            <a:srcRect l="9422" t="9591" r="8195" b="13220"/>
            <a:stretch/>
          </p:blipFill>
          <p:spPr bwMode="auto">
            <a:xfrm>
              <a:off x="2870782" y="2512291"/>
              <a:ext cx="666746" cy="572406"/>
            </a:xfrm>
            <a:prstGeom prst="rect">
              <a:avLst/>
            </a:prstGeom>
            <a:noFill/>
            <a:ln w="9525">
              <a:noFill/>
              <a:miter lim="800000"/>
              <a:headEnd/>
              <a:tailEnd/>
            </a:ln>
            <a:effectLst/>
          </p:spPr>
        </p:pic>
        <p:sp>
          <p:nvSpPr>
            <p:cNvPr id="14" name="Freeform 6"/>
            <p:cNvSpPr>
              <a:spLocks noChangeAspect="1" noEditPoints="1"/>
            </p:cNvSpPr>
            <p:nvPr/>
          </p:nvSpPr>
          <p:spPr bwMode="black">
            <a:xfrm>
              <a:off x="3363172" y="2782146"/>
              <a:ext cx="298804" cy="302551"/>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rgbClr val="FFFFFF"/>
            </a:solidFill>
            <a:ln>
              <a:noFill/>
            </a:ln>
          </p:spPr>
          <p:txBody>
            <a:bodyPr vert="horz" wrap="square" lIns="93236" tIns="46618" rIns="93236" bIns="46618" numCol="1" anchor="t" anchorCtr="0" compatLnSpc="1">
              <a:prstTxWarp prst="textNoShape">
                <a:avLst/>
              </a:prstTxWarp>
            </a:bodyPr>
            <a:lstStyle/>
            <a:p>
              <a:pPr defTabSz="1242615">
                <a:defRPr/>
              </a:pPr>
              <a:endParaRPr lang="en-US" sz="2447">
                <a:solidFill>
                  <a:srgbClr val="FFFFFF"/>
                </a:solidFill>
                <a:latin typeface="Calibri" panose="020F0502020204030204"/>
              </a:endParaRPr>
            </a:p>
          </p:txBody>
        </p:sp>
      </p:grpSp>
      <p:sp>
        <p:nvSpPr>
          <p:cNvPr id="16" name="Rectangle 15"/>
          <p:cNvSpPr/>
          <p:nvPr/>
        </p:nvSpPr>
        <p:spPr>
          <a:xfrm>
            <a:off x="3802514" y="3049700"/>
            <a:ext cx="338681" cy="262205"/>
          </a:xfrm>
          <a:prstGeom prst="rect">
            <a:avLst/>
          </a:prstGeom>
        </p:spPr>
        <p:txBody>
          <a:bodyPr wrap="none" lIns="93224" tIns="46613" rIns="93224" bIns="46613">
            <a:spAutoFit/>
          </a:bodyPr>
          <a:lstStyle/>
          <a:p>
            <a:pPr algn="ctr" defTabSz="931856">
              <a:lnSpc>
                <a:spcPct val="90000"/>
              </a:lnSpc>
              <a:defRPr/>
            </a:pPr>
            <a:r>
              <a:rPr lang="en-US" sz="1190" dirty="0">
                <a:solidFill>
                  <a:srgbClr val="FFFFFF">
                    <a:alpha val="99000"/>
                  </a:srgbClr>
                </a:solidFill>
                <a:latin typeface="Calibri" panose="020F0502020204030204"/>
              </a:rPr>
              <a:t>IIS</a:t>
            </a:r>
          </a:p>
        </p:txBody>
      </p:sp>
      <p:grpSp>
        <p:nvGrpSpPr>
          <p:cNvPr id="35" name="Group 34"/>
          <p:cNvGrpSpPr/>
          <p:nvPr/>
        </p:nvGrpSpPr>
        <p:grpSpPr>
          <a:xfrm>
            <a:off x="2298926" y="3552657"/>
            <a:ext cx="775275" cy="949188"/>
            <a:chOff x="1770358" y="3451570"/>
            <a:chExt cx="760341" cy="930902"/>
          </a:xfrm>
        </p:grpSpPr>
        <p:grpSp>
          <p:nvGrpSpPr>
            <p:cNvPr id="24" name="Group 23"/>
            <p:cNvGrpSpPr/>
            <p:nvPr/>
          </p:nvGrpSpPr>
          <p:grpSpPr>
            <a:xfrm>
              <a:off x="1972774" y="3451570"/>
              <a:ext cx="479392" cy="712232"/>
              <a:chOff x="1972774" y="3451570"/>
              <a:chExt cx="479392" cy="712232"/>
            </a:xfrm>
          </p:grpSpPr>
          <p:pic>
            <p:nvPicPr>
              <p:cNvPr id="17" name="Picture 6" descr="\\magnum\Projects\Microsoft\Cloud Power FY12\Design\Icons\PNGs\Server_2.png"/>
              <p:cNvPicPr>
                <a:picLocks noChangeAspect="1" noChangeArrowheads="1"/>
              </p:cNvPicPr>
              <p:nvPr/>
            </p:nvPicPr>
            <p:blipFill rotWithShape="1">
              <a:blip r:embed="rId3" cstate="print">
                <a:lum bright="100000"/>
              </a:blip>
              <a:srcRect l="24157" r="25929"/>
              <a:stretch/>
            </p:blipFill>
            <p:spPr bwMode="auto">
              <a:xfrm>
                <a:off x="1972774" y="3451570"/>
                <a:ext cx="355510" cy="712232"/>
              </a:xfrm>
              <a:prstGeom prst="rect">
                <a:avLst/>
              </a:prstGeom>
              <a:noFill/>
            </p:spPr>
          </p:pic>
          <p:grpSp>
            <p:nvGrpSpPr>
              <p:cNvPr id="23" name="Group 22"/>
              <p:cNvGrpSpPr/>
              <p:nvPr/>
            </p:nvGrpSpPr>
            <p:grpSpPr>
              <a:xfrm>
                <a:off x="2245986" y="3924261"/>
                <a:ext cx="206180" cy="206424"/>
                <a:chOff x="2245986" y="3924261"/>
                <a:chExt cx="206180" cy="206424"/>
              </a:xfrm>
            </p:grpSpPr>
            <p:grpSp>
              <p:nvGrpSpPr>
                <p:cNvPr id="21" name="Group 20"/>
                <p:cNvGrpSpPr/>
                <p:nvPr/>
              </p:nvGrpSpPr>
              <p:grpSpPr>
                <a:xfrm>
                  <a:off x="2245986" y="3924261"/>
                  <a:ext cx="206180" cy="206424"/>
                  <a:chOff x="1779323" y="4627897"/>
                  <a:chExt cx="472764" cy="473323"/>
                </a:xfrm>
              </p:grpSpPr>
              <p:sp>
                <p:nvSpPr>
                  <p:cNvPr id="18" name="Isosceles Triangle 17"/>
                  <p:cNvSpPr/>
                  <p:nvPr/>
                </p:nvSpPr>
                <p:spPr bwMode="auto">
                  <a:xfrm>
                    <a:off x="1779323" y="4627897"/>
                    <a:ext cx="472764" cy="407555"/>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6" rIns="93232" bIns="46616" numCol="1" rtlCol="0" anchor="ctr" anchorCtr="0" compatLnSpc="1">
                    <a:prstTxWarp prst="textNoShape">
                      <a:avLst/>
                    </a:prstTxWarp>
                  </a:bodyPr>
                  <a:lstStyle/>
                  <a:p>
                    <a:pPr algn="ctr" defTabSz="931856">
                      <a:defRPr/>
                    </a:pPr>
                    <a:endParaRPr lang="en-US" sz="2345" dirty="0">
                      <a:solidFill>
                        <a:srgbClr val="FFFFFF">
                          <a:alpha val="99000"/>
                        </a:srgbClr>
                      </a:solidFill>
                      <a:latin typeface="Calibri" panose="020F0502020204030204"/>
                    </a:endParaRPr>
                  </a:p>
                </p:txBody>
              </p:sp>
              <p:sp>
                <p:nvSpPr>
                  <p:cNvPr id="19" name="Rectangle 18"/>
                  <p:cNvSpPr/>
                  <p:nvPr/>
                </p:nvSpPr>
                <p:spPr bwMode="auto">
                  <a:xfrm>
                    <a:off x="1779323" y="4824517"/>
                    <a:ext cx="472764" cy="604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6" rIns="93232" bIns="46616" numCol="1" rtlCol="0" anchor="ctr" anchorCtr="0" compatLnSpc="1">
                    <a:prstTxWarp prst="textNoShape">
                      <a:avLst/>
                    </a:prstTxWarp>
                  </a:bodyPr>
                  <a:lstStyle/>
                  <a:p>
                    <a:pPr algn="ctr" defTabSz="931856">
                      <a:defRPr/>
                    </a:pPr>
                    <a:endParaRPr lang="en-US" sz="2345" dirty="0">
                      <a:solidFill>
                        <a:srgbClr val="FFFFFF">
                          <a:alpha val="99000"/>
                        </a:srgbClr>
                      </a:solidFill>
                      <a:latin typeface="Calibri" panose="020F0502020204030204"/>
                    </a:endParaRPr>
                  </a:p>
                </p:txBody>
              </p:sp>
              <p:sp>
                <p:nvSpPr>
                  <p:cNvPr id="20" name="Rectangle 19"/>
                  <p:cNvSpPr/>
                  <p:nvPr/>
                </p:nvSpPr>
                <p:spPr bwMode="auto">
                  <a:xfrm rot="16200000">
                    <a:off x="1881399" y="4936712"/>
                    <a:ext cx="268612" cy="604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6" rIns="93232" bIns="46616" numCol="1" rtlCol="0" anchor="ctr" anchorCtr="0" compatLnSpc="1">
                    <a:prstTxWarp prst="textNoShape">
                      <a:avLst/>
                    </a:prstTxWarp>
                  </a:bodyPr>
                  <a:lstStyle/>
                  <a:p>
                    <a:pPr algn="ctr" defTabSz="931856">
                      <a:defRPr/>
                    </a:pPr>
                    <a:endParaRPr lang="en-US" sz="2345" dirty="0">
                      <a:solidFill>
                        <a:srgbClr val="FFFFFF">
                          <a:alpha val="99000"/>
                        </a:srgbClr>
                      </a:solidFill>
                      <a:latin typeface="Calibri" panose="020F0502020204030204"/>
                    </a:endParaRPr>
                  </a:p>
                </p:txBody>
              </p:sp>
            </p:grpSp>
            <p:sp>
              <p:nvSpPr>
                <p:cNvPr id="22" name="Isosceles Triangle 21"/>
                <p:cNvSpPr/>
                <p:nvPr/>
              </p:nvSpPr>
              <p:spPr bwMode="auto">
                <a:xfrm>
                  <a:off x="2304709" y="3989226"/>
                  <a:ext cx="88734" cy="76495"/>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6" rIns="93232" bIns="46616" numCol="1" rtlCol="0" anchor="ctr" anchorCtr="0" compatLnSpc="1">
                  <a:prstTxWarp prst="textNoShape">
                    <a:avLst/>
                  </a:prstTxWarp>
                </a:bodyPr>
                <a:lstStyle/>
                <a:p>
                  <a:pPr algn="ctr" defTabSz="931856">
                    <a:defRPr/>
                  </a:pPr>
                  <a:endParaRPr lang="en-US" sz="2345" dirty="0">
                    <a:solidFill>
                      <a:srgbClr val="FFFFFF">
                        <a:alpha val="99000"/>
                      </a:srgbClr>
                    </a:solidFill>
                    <a:latin typeface="Calibri" panose="020F0502020204030204"/>
                  </a:endParaRPr>
                </a:p>
              </p:txBody>
            </p:sp>
          </p:grpSp>
        </p:grpSp>
        <p:sp>
          <p:nvSpPr>
            <p:cNvPr id="25" name="Rectangle 24"/>
            <p:cNvSpPr/>
            <p:nvPr/>
          </p:nvSpPr>
          <p:spPr>
            <a:xfrm>
              <a:off x="1770358" y="4125283"/>
              <a:ext cx="760341" cy="257189"/>
            </a:xfrm>
            <a:prstGeom prst="rect">
              <a:avLst/>
            </a:prstGeom>
          </p:spPr>
          <p:txBody>
            <a:bodyPr wrap="none">
              <a:spAutoFit/>
            </a:bodyPr>
            <a:lstStyle/>
            <a:p>
              <a:pPr algn="ctr" defTabSz="931856">
                <a:lnSpc>
                  <a:spcPct val="90000"/>
                </a:lnSpc>
                <a:defRPr/>
              </a:pPr>
              <a:r>
                <a:rPr lang="en-US" sz="1190" dirty="0">
                  <a:solidFill>
                    <a:srgbClr val="FFFFFF">
                      <a:alpha val="99000"/>
                    </a:srgbClr>
                  </a:solidFill>
                  <a:latin typeface="Calibri" panose="020F0502020204030204"/>
                </a:rPr>
                <a:t>AD / DNS</a:t>
              </a:r>
            </a:p>
          </p:txBody>
        </p:sp>
      </p:grpSp>
      <p:pic>
        <p:nvPicPr>
          <p:cNvPr id="27" name="Picture 2"/>
          <p:cNvPicPr>
            <a:picLocks noChangeAspect="1" noChangeArrowheads="1"/>
          </p:cNvPicPr>
          <p:nvPr/>
        </p:nvPicPr>
        <p:blipFill rotWithShape="1">
          <a:blip r:embed="rId4" cstate="print">
            <a:lum bright="100000" contrast="100000"/>
          </a:blip>
          <a:srcRect l="9422" t="9591" r="8195" b="13220"/>
          <a:stretch/>
        </p:blipFill>
        <p:spPr bwMode="auto">
          <a:xfrm>
            <a:off x="2315905" y="2450589"/>
            <a:ext cx="747510" cy="641742"/>
          </a:xfrm>
          <a:prstGeom prst="rect">
            <a:avLst/>
          </a:prstGeom>
          <a:noFill/>
          <a:ln w="9525">
            <a:noFill/>
            <a:miter lim="800000"/>
            <a:headEnd/>
            <a:tailEnd/>
          </a:ln>
          <a:effectLst/>
        </p:spPr>
      </p:pic>
      <p:sp>
        <p:nvSpPr>
          <p:cNvPr id="29" name="Rectangle 28"/>
          <p:cNvSpPr/>
          <p:nvPr/>
        </p:nvSpPr>
        <p:spPr>
          <a:xfrm>
            <a:off x="2529040" y="3049625"/>
            <a:ext cx="430236" cy="262205"/>
          </a:xfrm>
          <a:prstGeom prst="rect">
            <a:avLst/>
          </a:prstGeom>
        </p:spPr>
        <p:txBody>
          <a:bodyPr wrap="none" lIns="93224" tIns="46613" rIns="93224" bIns="46613">
            <a:spAutoFit/>
          </a:bodyPr>
          <a:lstStyle/>
          <a:p>
            <a:pPr algn="ctr" defTabSz="931856">
              <a:lnSpc>
                <a:spcPct val="90000"/>
              </a:lnSpc>
              <a:defRPr/>
            </a:pPr>
            <a:r>
              <a:rPr lang="en-US" sz="1190" dirty="0">
                <a:solidFill>
                  <a:srgbClr val="FFFFFF">
                    <a:alpha val="99000"/>
                  </a:srgbClr>
                </a:solidFill>
                <a:latin typeface="Calibri" panose="020F0502020204030204"/>
              </a:rPr>
              <a:t>SQL</a:t>
            </a:r>
          </a:p>
        </p:txBody>
      </p:sp>
      <p:pic>
        <p:nvPicPr>
          <p:cNvPr id="30" name="Picture 2"/>
          <p:cNvPicPr>
            <a:picLocks noChangeAspect="1" noChangeArrowheads="1"/>
          </p:cNvPicPr>
          <p:nvPr/>
        </p:nvPicPr>
        <p:blipFill>
          <a:blip r:embed="rId5">
            <a:clrChange>
              <a:clrFrom>
                <a:srgbClr val="4EB1E4"/>
              </a:clrFrom>
              <a:clrTo>
                <a:srgbClr val="4EB1E4">
                  <a:alpha val="0"/>
                </a:srgbClr>
              </a:clrTo>
            </a:clrChange>
            <a:extLst>
              <a:ext uri="{28A0092B-C50C-407E-A947-70E740481C1C}">
                <a14:useLocalDpi xmlns:a14="http://schemas.microsoft.com/office/drawing/2010/main" val="0"/>
              </a:ext>
            </a:extLst>
          </a:blip>
          <a:srcRect/>
          <a:stretch>
            <a:fillRect/>
          </a:stretch>
        </p:blipFill>
        <p:spPr bwMode="auto">
          <a:xfrm>
            <a:off x="2864948" y="2764973"/>
            <a:ext cx="339884" cy="308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4" name="Group 33"/>
          <p:cNvGrpSpPr/>
          <p:nvPr/>
        </p:nvGrpSpPr>
        <p:grpSpPr>
          <a:xfrm>
            <a:off x="2194525" y="4531110"/>
            <a:ext cx="984067" cy="1012036"/>
            <a:chOff x="1809804" y="4442923"/>
            <a:chExt cx="965110" cy="992539"/>
          </a:xfrm>
        </p:grpSpPr>
        <p:pic>
          <p:nvPicPr>
            <p:cNvPr id="31" name="Picture 2"/>
            <p:cNvPicPr>
              <a:picLocks noChangeAspect="1" noChangeArrowheads="1"/>
            </p:cNvPicPr>
            <p:nvPr/>
          </p:nvPicPr>
          <p:blipFill>
            <a:blip r:embed="rId4" cstate="print">
              <a:lum bright="100000" contrast="100000"/>
            </a:blip>
            <a:srcRect/>
            <a:stretch>
              <a:fillRect/>
            </a:stretch>
          </p:blipFill>
          <p:spPr bwMode="auto">
            <a:xfrm>
              <a:off x="1809804" y="4442923"/>
              <a:ext cx="965110" cy="884298"/>
            </a:xfrm>
            <a:prstGeom prst="rect">
              <a:avLst/>
            </a:prstGeom>
            <a:noFill/>
            <a:ln w="9525">
              <a:noFill/>
              <a:miter lim="800000"/>
              <a:headEnd/>
              <a:tailEnd/>
            </a:ln>
            <a:effectLst/>
          </p:spPr>
        </p:pic>
        <p:sp>
          <p:nvSpPr>
            <p:cNvPr id="32" name="Rectangle 31"/>
            <p:cNvSpPr/>
            <p:nvPr/>
          </p:nvSpPr>
          <p:spPr>
            <a:xfrm>
              <a:off x="1873098" y="5178273"/>
              <a:ext cx="769962" cy="257189"/>
            </a:xfrm>
            <a:prstGeom prst="rect">
              <a:avLst/>
            </a:prstGeom>
          </p:spPr>
          <p:txBody>
            <a:bodyPr wrap="none">
              <a:spAutoFit/>
            </a:bodyPr>
            <a:lstStyle/>
            <a:p>
              <a:pPr algn="ctr" defTabSz="931856">
                <a:lnSpc>
                  <a:spcPct val="90000"/>
                </a:lnSpc>
                <a:defRPr/>
              </a:pPr>
              <a:r>
                <a:rPr lang="en-US" sz="1190" dirty="0">
                  <a:solidFill>
                    <a:srgbClr val="FFFFFF">
                      <a:alpha val="99000"/>
                    </a:srgbClr>
                  </a:solidFill>
                  <a:latin typeface="Calibri" panose="020F0502020204030204"/>
                </a:rPr>
                <a:t>Exchange</a:t>
              </a:r>
            </a:p>
          </p:txBody>
        </p:sp>
        <p:sp>
          <p:nvSpPr>
            <p:cNvPr id="33" name="Freeform 128"/>
            <p:cNvSpPr>
              <a:spLocks noEditPoints="1"/>
            </p:cNvSpPr>
            <p:nvPr/>
          </p:nvSpPr>
          <p:spPr bwMode="black">
            <a:xfrm>
              <a:off x="2433694" y="4961317"/>
              <a:ext cx="322748" cy="225728"/>
            </a:xfrm>
            <a:custGeom>
              <a:avLst/>
              <a:gdLst>
                <a:gd name="T0" fmla="*/ 7 w 300"/>
                <a:gd name="T1" fmla="*/ 0 h 210"/>
                <a:gd name="T2" fmla="*/ 293 w 300"/>
                <a:gd name="T3" fmla="*/ 0 h 210"/>
                <a:gd name="T4" fmla="*/ 150 w 300"/>
                <a:gd name="T5" fmla="*/ 120 h 210"/>
                <a:gd name="T6" fmla="*/ 7 w 300"/>
                <a:gd name="T7" fmla="*/ 0 h 210"/>
                <a:gd name="T8" fmla="*/ 153 w 300"/>
                <a:gd name="T9" fmla="*/ 130 h 210"/>
                <a:gd name="T10" fmla="*/ 153 w 300"/>
                <a:gd name="T11" fmla="*/ 130 h 210"/>
                <a:gd name="T12" fmla="*/ 153 w 300"/>
                <a:gd name="T13" fmla="*/ 131 h 210"/>
                <a:gd name="T14" fmla="*/ 152 w 300"/>
                <a:gd name="T15" fmla="*/ 131 h 210"/>
                <a:gd name="T16" fmla="*/ 152 w 300"/>
                <a:gd name="T17" fmla="*/ 131 h 210"/>
                <a:gd name="T18" fmla="*/ 151 w 300"/>
                <a:gd name="T19" fmla="*/ 131 h 210"/>
                <a:gd name="T20" fmla="*/ 151 w 300"/>
                <a:gd name="T21" fmla="*/ 131 h 210"/>
                <a:gd name="T22" fmla="*/ 150 w 300"/>
                <a:gd name="T23" fmla="*/ 131 h 210"/>
                <a:gd name="T24" fmla="*/ 150 w 300"/>
                <a:gd name="T25" fmla="*/ 131 h 210"/>
                <a:gd name="T26" fmla="*/ 150 w 300"/>
                <a:gd name="T27" fmla="*/ 131 h 210"/>
                <a:gd name="T28" fmla="*/ 149 w 300"/>
                <a:gd name="T29" fmla="*/ 131 h 210"/>
                <a:gd name="T30" fmla="*/ 149 w 300"/>
                <a:gd name="T31" fmla="*/ 131 h 210"/>
                <a:gd name="T32" fmla="*/ 148 w 300"/>
                <a:gd name="T33" fmla="*/ 131 h 210"/>
                <a:gd name="T34" fmla="*/ 148 w 300"/>
                <a:gd name="T35" fmla="*/ 131 h 210"/>
                <a:gd name="T36" fmla="*/ 147 w 300"/>
                <a:gd name="T37" fmla="*/ 131 h 210"/>
                <a:gd name="T38" fmla="*/ 147 w 300"/>
                <a:gd name="T39" fmla="*/ 130 h 210"/>
                <a:gd name="T40" fmla="*/ 147 w 300"/>
                <a:gd name="T41" fmla="*/ 130 h 210"/>
                <a:gd name="T42" fmla="*/ 125 w 300"/>
                <a:gd name="T43" fmla="*/ 112 h 210"/>
                <a:gd name="T44" fmla="*/ 8 w 300"/>
                <a:gd name="T45" fmla="*/ 210 h 210"/>
                <a:gd name="T46" fmla="*/ 293 w 300"/>
                <a:gd name="T47" fmla="*/ 210 h 210"/>
                <a:gd name="T48" fmla="*/ 175 w 300"/>
                <a:gd name="T49" fmla="*/ 112 h 210"/>
                <a:gd name="T50" fmla="*/ 153 w 300"/>
                <a:gd name="T51" fmla="*/ 130 h 210"/>
                <a:gd name="T52" fmla="*/ 0 w 300"/>
                <a:gd name="T53" fmla="*/ 6 h 210"/>
                <a:gd name="T54" fmla="*/ 0 w 300"/>
                <a:gd name="T55" fmla="*/ 204 h 210"/>
                <a:gd name="T56" fmla="*/ 118 w 300"/>
                <a:gd name="T57" fmla="*/ 106 h 210"/>
                <a:gd name="T58" fmla="*/ 0 w 300"/>
                <a:gd name="T59" fmla="*/ 6 h 210"/>
                <a:gd name="T60" fmla="*/ 182 w 300"/>
                <a:gd name="T61" fmla="*/ 106 h 210"/>
                <a:gd name="T62" fmla="*/ 300 w 300"/>
                <a:gd name="T63" fmla="*/ 204 h 210"/>
                <a:gd name="T64" fmla="*/ 300 w 300"/>
                <a:gd name="T65" fmla="*/ 6 h 210"/>
                <a:gd name="T66" fmla="*/ 182 w 300"/>
                <a:gd name="T67" fmla="*/ 10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 h="210">
                  <a:moveTo>
                    <a:pt x="7" y="0"/>
                  </a:moveTo>
                  <a:cubicBezTo>
                    <a:pt x="293" y="0"/>
                    <a:pt x="293" y="0"/>
                    <a:pt x="293" y="0"/>
                  </a:cubicBezTo>
                  <a:cubicBezTo>
                    <a:pt x="150" y="120"/>
                    <a:pt x="150" y="120"/>
                    <a:pt x="150" y="120"/>
                  </a:cubicBezTo>
                  <a:lnTo>
                    <a:pt x="7" y="0"/>
                  </a:lnTo>
                  <a:close/>
                  <a:moveTo>
                    <a:pt x="153" y="130"/>
                  </a:moveTo>
                  <a:cubicBezTo>
                    <a:pt x="153" y="130"/>
                    <a:pt x="153" y="130"/>
                    <a:pt x="153" y="130"/>
                  </a:cubicBezTo>
                  <a:cubicBezTo>
                    <a:pt x="153" y="130"/>
                    <a:pt x="153" y="130"/>
                    <a:pt x="153" y="131"/>
                  </a:cubicBezTo>
                  <a:cubicBezTo>
                    <a:pt x="153" y="131"/>
                    <a:pt x="152" y="131"/>
                    <a:pt x="152" y="131"/>
                  </a:cubicBezTo>
                  <a:cubicBezTo>
                    <a:pt x="152" y="131"/>
                    <a:pt x="152" y="131"/>
                    <a:pt x="152" y="131"/>
                  </a:cubicBezTo>
                  <a:cubicBezTo>
                    <a:pt x="152" y="131"/>
                    <a:pt x="151" y="131"/>
                    <a:pt x="151" y="131"/>
                  </a:cubicBezTo>
                  <a:cubicBezTo>
                    <a:pt x="151" y="131"/>
                    <a:pt x="151" y="131"/>
                    <a:pt x="151" y="131"/>
                  </a:cubicBezTo>
                  <a:cubicBezTo>
                    <a:pt x="151" y="131"/>
                    <a:pt x="150" y="131"/>
                    <a:pt x="150" y="131"/>
                  </a:cubicBezTo>
                  <a:cubicBezTo>
                    <a:pt x="150" y="131"/>
                    <a:pt x="150" y="131"/>
                    <a:pt x="150" y="131"/>
                  </a:cubicBezTo>
                  <a:cubicBezTo>
                    <a:pt x="150" y="131"/>
                    <a:pt x="150" y="131"/>
                    <a:pt x="150" y="131"/>
                  </a:cubicBezTo>
                  <a:cubicBezTo>
                    <a:pt x="150" y="131"/>
                    <a:pt x="149" y="131"/>
                    <a:pt x="149" y="131"/>
                  </a:cubicBezTo>
                  <a:cubicBezTo>
                    <a:pt x="149" y="131"/>
                    <a:pt x="149" y="131"/>
                    <a:pt x="149" y="131"/>
                  </a:cubicBezTo>
                  <a:cubicBezTo>
                    <a:pt x="149" y="131"/>
                    <a:pt x="148" y="131"/>
                    <a:pt x="148" y="131"/>
                  </a:cubicBezTo>
                  <a:cubicBezTo>
                    <a:pt x="148" y="131"/>
                    <a:pt x="148" y="131"/>
                    <a:pt x="148" y="131"/>
                  </a:cubicBezTo>
                  <a:cubicBezTo>
                    <a:pt x="148" y="131"/>
                    <a:pt x="148" y="131"/>
                    <a:pt x="147" y="131"/>
                  </a:cubicBezTo>
                  <a:cubicBezTo>
                    <a:pt x="147" y="130"/>
                    <a:pt x="147" y="130"/>
                    <a:pt x="147" y="130"/>
                  </a:cubicBezTo>
                  <a:cubicBezTo>
                    <a:pt x="147" y="130"/>
                    <a:pt x="147" y="130"/>
                    <a:pt x="147" y="130"/>
                  </a:cubicBezTo>
                  <a:cubicBezTo>
                    <a:pt x="125" y="112"/>
                    <a:pt x="125" y="112"/>
                    <a:pt x="125" y="112"/>
                  </a:cubicBezTo>
                  <a:cubicBezTo>
                    <a:pt x="8" y="210"/>
                    <a:pt x="8" y="210"/>
                    <a:pt x="8" y="210"/>
                  </a:cubicBezTo>
                  <a:cubicBezTo>
                    <a:pt x="293" y="210"/>
                    <a:pt x="293" y="210"/>
                    <a:pt x="293" y="210"/>
                  </a:cubicBezTo>
                  <a:cubicBezTo>
                    <a:pt x="175" y="112"/>
                    <a:pt x="175" y="112"/>
                    <a:pt x="175" y="112"/>
                  </a:cubicBezTo>
                  <a:lnTo>
                    <a:pt x="153" y="130"/>
                  </a:lnTo>
                  <a:close/>
                  <a:moveTo>
                    <a:pt x="0" y="6"/>
                  </a:moveTo>
                  <a:cubicBezTo>
                    <a:pt x="0" y="204"/>
                    <a:pt x="0" y="204"/>
                    <a:pt x="0" y="204"/>
                  </a:cubicBezTo>
                  <a:cubicBezTo>
                    <a:pt x="118" y="106"/>
                    <a:pt x="118" y="106"/>
                    <a:pt x="118" y="106"/>
                  </a:cubicBezTo>
                  <a:lnTo>
                    <a:pt x="0" y="6"/>
                  </a:lnTo>
                  <a:close/>
                  <a:moveTo>
                    <a:pt x="182" y="106"/>
                  </a:moveTo>
                  <a:cubicBezTo>
                    <a:pt x="300" y="204"/>
                    <a:pt x="300" y="204"/>
                    <a:pt x="300" y="204"/>
                  </a:cubicBezTo>
                  <a:cubicBezTo>
                    <a:pt x="300" y="6"/>
                    <a:pt x="300" y="6"/>
                    <a:pt x="300" y="6"/>
                  </a:cubicBezTo>
                  <a:lnTo>
                    <a:pt x="182"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22" tIns="41961" rIns="83922" bIns="41961" numCol="1" anchor="t" anchorCtr="0" compatLnSpc="1">
              <a:prstTxWarp prst="textNoShape">
                <a:avLst/>
              </a:prstTxWarp>
            </a:bodyPr>
            <a:lstStyle/>
            <a:p>
              <a:pPr defTabSz="1242615">
                <a:defRPr/>
              </a:pPr>
              <a:endParaRPr lang="en-US" sz="1632">
                <a:solidFill>
                  <a:srgbClr val="FFFFFF">
                    <a:alpha val="99000"/>
                  </a:srgbClr>
                </a:solidFill>
                <a:latin typeface="Calibri" panose="020F0502020204030204"/>
              </a:endParaRPr>
            </a:p>
          </p:txBody>
        </p:sp>
      </p:grpSp>
      <p:sp>
        <p:nvSpPr>
          <p:cNvPr id="36" name="Freeform 27"/>
          <p:cNvSpPr>
            <a:spLocks noChangeAspect="1" noEditPoints="1"/>
          </p:cNvSpPr>
          <p:nvPr/>
        </p:nvSpPr>
        <p:spPr bwMode="black">
          <a:xfrm>
            <a:off x="1215386" y="3637204"/>
            <a:ext cx="520371" cy="335209"/>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bg1"/>
          </a:solidFill>
          <a:extLst/>
        </p:spPr>
        <p:txBody>
          <a:bodyPr vert="horz" wrap="square" lIns="93224" tIns="46613" rIns="93224" bIns="46613" numCol="1" anchor="t" anchorCtr="0" compatLnSpc="1">
            <a:prstTxWarp prst="textNoShape">
              <a:avLst/>
            </a:prstTxWarp>
          </a:bodyPr>
          <a:lstStyle/>
          <a:p>
            <a:pPr defTabSz="1242615">
              <a:defRPr/>
            </a:pPr>
            <a:endParaRPr lang="en-US" sz="2447">
              <a:solidFill>
                <a:srgbClr val="FFFFFF"/>
              </a:solidFill>
              <a:latin typeface="Calibri" panose="020F0502020204030204"/>
            </a:endParaRPr>
          </a:p>
        </p:txBody>
      </p:sp>
      <p:sp>
        <p:nvSpPr>
          <p:cNvPr id="37" name="Freeform 27"/>
          <p:cNvSpPr>
            <a:spLocks noChangeAspect="1" noEditPoints="1"/>
          </p:cNvSpPr>
          <p:nvPr/>
        </p:nvSpPr>
        <p:spPr bwMode="black">
          <a:xfrm>
            <a:off x="1215386" y="4123531"/>
            <a:ext cx="520371" cy="335209"/>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bg1"/>
          </a:solidFill>
          <a:extLst/>
        </p:spPr>
        <p:txBody>
          <a:bodyPr vert="horz" wrap="square" lIns="93224" tIns="46613" rIns="93224" bIns="46613" numCol="1" anchor="t" anchorCtr="0" compatLnSpc="1">
            <a:prstTxWarp prst="textNoShape">
              <a:avLst/>
            </a:prstTxWarp>
          </a:bodyPr>
          <a:lstStyle/>
          <a:p>
            <a:pPr defTabSz="1242615">
              <a:defRPr/>
            </a:pPr>
            <a:endParaRPr lang="en-US" sz="2447">
              <a:solidFill>
                <a:srgbClr val="FFFFFF"/>
              </a:solidFill>
              <a:latin typeface="Calibri" panose="020F0502020204030204"/>
            </a:endParaRPr>
          </a:p>
        </p:txBody>
      </p:sp>
      <p:sp>
        <p:nvSpPr>
          <p:cNvPr id="38" name="Freeform 27"/>
          <p:cNvSpPr>
            <a:spLocks noChangeAspect="1" noEditPoints="1"/>
          </p:cNvSpPr>
          <p:nvPr/>
        </p:nvSpPr>
        <p:spPr bwMode="black">
          <a:xfrm>
            <a:off x="1215386" y="4609856"/>
            <a:ext cx="520371" cy="335209"/>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bg1"/>
          </a:solidFill>
          <a:extLst/>
        </p:spPr>
        <p:txBody>
          <a:bodyPr vert="horz" wrap="square" lIns="93224" tIns="46613" rIns="93224" bIns="46613" numCol="1" anchor="t" anchorCtr="0" compatLnSpc="1">
            <a:prstTxWarp prst="textNoShape">
              <a:avLst/>
            </a:prstTxWarp>
          </a:bodyPr>
          <a:lstStyle/>
          <a:p>
            <a:pPr defTabSz="1242615">
              <a:defRPr/>
            </a:pPr>
            <a:endParaRPr lang="en-US" sz="2447">
              <a:solidFill>
                <a:srgbClr val="FFFFFF"/>
              </a:solidFill>
              <a:latin typeface="Calibri" panose="020F0502020204030204"/>
            </a:endParaRPr>
          </a:p>
        </p:txBody>
      </p:sp>
      <p:sp>
        <p:nvSpPr>
          <p:cNvPr id="39" name="Freeform 27"/>
          <p:cNvSpPr>
            <a:spLocks noChangeAspect="1" noEditPoints="1"/>
          </p:cNvSpPr>
          <p:nvPr/>
        </p:nvSpPr>
        <p:spPr bwMode="black">
          <a:xfrm>
            <a:off x="1215386" y="5096180"/>
            <a:ext cx="520371" cy="335209"/>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bg1"/>
          </a:solidFill>
          <a:extLst/>
        </p:spPr>
        <p:txBody>
          <a:bodyPr vert="horz" wrap="square" lIns="93224" tIns="46613" rIns="93224" bIns="46613" numCol="1" anchor="t" anchorCtr="0" compatLnSpc="1">
            <a:prstTxWarp prst="textNoShape">
              <a:avLst/>
            </a:prstTxWarp>
          </a:bodyPr>
          <a:lstStyle/>
          <a:p>
            <a:pPr defTabSz="1242615">
              <a:defRPr/>
            </a:pPr>
            <a:endParaRPr lang="en-US" sz="2447">
              <a:solidFill>
                <a:srgbClr val="FFFFFF"/>
              </a:solidFill>
              <a:latin typeface="Calibri" panose="020F0502020204030204"/>
            </a:endParaRPr>
          </a:p>
        </p:txBody>
      </p:sp>
      <p:grpSp>
        <p:nvGrpSpPr>
          <p:cNvPr id="91" name="Group 90"/>
          <p:cNvGrpSpPr/>
          <p:nvPr/>
        </p:nvGrpSpPr>
        <p:grpSpPr>
          <a:xfrm>
            <a:off x="10343754" y="4941141"/>
            <a:ext cx="383449" cy="569694"/>
            <a:chOff x="1972774" y="3451570"/>
            <a:chExt cx="479392" cy="712232"/>
          </a:xfrm>
        </p:grpSpPr>
        <p:pic>
          <p:nvPicPr>
            <p:cNvPr id="93" name="Picture 6" descr="\\magnum\Projects\Microsoft\Cloud Power FY12\Design\Icons\PNGs\Server_2.png"/>
            <p:cNvPicPr>
              <a:picLocks noChangeAspect="1" noChangeArrowheads="1"/>
            </p:cNvPicPr>
            <p:nvPr/>
          </p:nvPicPr>
          <p:blipFill rotWithShape="1">
            <a:blip r:embed="rId3" cstate="print">
              <a:lum bright="100000"/>
            </a:blip>
            <a:srcRect l="24157" r="25929"/>
            <a:stretch/>
          </p:blipFill>
          <p:spPr bwMode="auto">
            <a:xfrm>
              <a:off x="1972774" y="3451570"/>
              <a:ext cx="355510" cy="712232"/>
            </a:xfrm>
            <a:prstGeom prst="rect">
              <a:avLst/>
            </a:prstGeom>
            <a:noFill/>
          </p:spPr>
        </p:pic>
        <p:grpSp>
          <p:nvGrpSpPr>
            <p:cNvPr id="94" name="Group 93"/>
            <p:cNvGrpSpPr/>
            <p:nvPr/>
          </p:nvGrpSpPr>
          <p:grpSpPr>
            <a:xfrm>
              <a:off x="2245986" y="3924261"/>
              <a:ext cx="206180" cy="206424"/>
              <a:chOff x="2245986" y="3924261"/>
              <a:chExt cx="206180" cy="206424"/>
            </a:xfrm>
          </p:grpSpPr>
          <p:grpSp>
            <p:nvGrpSpPr>
              <p:cNvPr id="95" name="Group 94"/>
              <p:cNvGrpSpPr/>
              <p:nvPr/>
            </p:nvGrpSpPr>
            <p:grpSpPr>
              <a:xfrm>
                <a:off x="2245986" y="3924261"/>
                <a:ext cx="206180" cy="206424"/>
                <a:chOff x="1779323" y="4627897"/>
                <a:chExt cx="472764" cy="473323"/>
              </a:xfrm>
            </p:grpSpPr>
            <p:sp>
              <p:nvSpPr>
                <p:cNvPr id="97" name="Isosceles Triangle 96"/>
                <p:cNvSpPr/>
                <p:nvPr/>
              </p:nvSpPr>
              <p:spPr bwMode="auto">
                <a:xfrm>
                  <a:off x="1779323" y="4627897"/>
                  <a:ext cx="472764" cy="407555"/>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6" rIns="93232" bIns="46616" numCol="1" rtlCol="0" anchor="ctr" anchorCtr="0" compatLnSpc="1">
                  <a:prstTxWarp prst="textNoShape">
                    <a:avLst/>
                  </a:prstTxWarp>
                </a:bodyPr>
                <a:lstStyle/>
                <a:p>
                  <a:pPr algn="ctr" defTabSz="931856">
                    <a:defRPr/>
                  </a:pPr>
                  <a:endParaRPr lang="en-US" sz="2345" dirty="0">
                    <a:gradFill>
                      <a:gsLst>
                        <a:gs pos="0">
                          <a:srgbClr val="FFFFFF"/>
                        </a:gs>
                        <a:gs pos="100000">
                          <a:srgbClr val="FFFFFF"/>
                        </a:gs>
                      </a:gsLst>
                      <a:lin ang="5400000" scaled="0"/>
                    </a:gradFill>
                    <a:latin typeface="Calibri" panose="020F0502020204030204"/>
                  </a:endParaRPr>
                </a:p>
              </p:txBody>
            </p:sp>
            <p:sp>
              <p:nvSpPr>
                <p:cNvPr id="98" name="Rectangle 97"/>
                <p:cNvSpPr/>
                <p:nvPr/>
              </p:nvSpPr>
              <p:spPr bwMode="auto">
                <a:xfrm>
                  <a:off x="1779323" y="4824517"/>
                  <a:ext cx="472764" cy="604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6" rIns="93232" bIns="46616" numCol="1" rtlCol="0" anchor="ctr" anchorCtr="0" compatLnSpc="1">
                  <a:prstTxWarp prst="textNoShape">
                    <a:avLst/>
                  </a:prstTxWarp>
                </a:bodyPr>
                <a:lstStyle/>
                <a:p>
                  <a:pPr algn="ctr" defTabSz="931856">
                    <a:defRPr/>
                  </a:pPr>
                  <a:endParaRPr lang="en-US" sz="2345" dirty="0">
                    <a:gradFill>
                      <a:gsLst>
                        <a:gs pos="0">
                          <a:srgbClr val="FFFFFF"/>
                        </a:gs>
                        <a:gs pos="100000">
                          <a:srgbClr val="FFFFFF"/>
                        </a:gs>
                      </a:gsLst>
                      <a:lin ang="5400000" scaled="0"/>
                    </a:gradFill>
                    <a:latin typeface="Calibri" panose="020F0502020204030204"/>
                  </a:endParaRPr>
                </a:p>
              </p:txBody>
            </p:sp>
            <p:sp>
              <p:nvSpPr>
                <p:cNvPr id="99" name="Rectangle 98"/>
                <p:cNvSpPr/>
                <p:nvPr/>
              </p:nvSpPr>
              <p:spPr bwMode="auto">
                <a:xfrm rot="16200000">
                  <a:off x="1881399" y="4936712"/>
                  <a:ext cx="268612" cy="604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6" rIns="93232" bIns="46616" numCol="1" rtlCol="0" anchor="ctr" anchorCtr="0" compatLnSpc="1">
                  <a:prstTxWarp prst="textNoShape">
                    <a:avLst/>
                  </a:prstTxWarp>
                </a:bodyPr>
                <a:lstStyle/>
                <a:p>
                  <a:pPr algn="ctr" defTabSz="931856">
                    <a:defRPr/>
                  </a:pPr>
                  <a:endParaRPr lang="en-US" sz="2345" dirty="0">
                    <a:gradFill>
                      <a:gsLst>
                        <a:gs pos="0">
                          <a:srgbClr val="FFFFFF"/>
                        </a:gs>
                        <a:gs pos="100000">
                          <a:srgbClr val="FFFFFF"/>
                        </a:gs>
                      </a:gsLst>
                      <a:lin ang="5400000" scaled="0"/>
                    </a:gradFill>
                    <a:latin typeface="Calibri" panose="020F0502020204030204"/>
                  </a:endParaRPr>
                </a:p>
              </p:txBody>
            </p:sp>
          </p:grpSp>
          <p:sp>
            <p:nvSpPr>
              <p:cNvPr id="96" name="Isosceles Triangle 95"/>
              <p:cNvSpPr/>
              <p:nvPr/>
            </p:nvSpPr>
            <p:spPr bwMode="auto">
              <a:xfrm>
                <a:off x="2304709" y="3989226"/>
                <a:ext cx="88734" cy="76495"/>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6" rIns="93232" bIns="46616" numCol="1" rtlCol="0" anchor="ctr" anchorCtr="0" compatLnSpc="1">
                <a:prstTxWarp prst="textNoShape">
                  <a:avLst/>
                </a:prstTxWarp>
              </a:bodyPr>
              <a:lstStyle/>
              <a:p>
                <a:pPr algn="ctr" defTabSz="931856">
                  <a:defRPr/>
                </a:pPr>
                <a:endParaRPr lang="en-US" sz="2345" dirty="0">
                  <a:gradFill>
                    <a:gsLst>
                      <a:gs pos="0">
                        <a:srgbClr val="FFFFFF"/>
                      </a:gs>
                      <a:gs pos="100000">
                        <a:srgbClr val="FFFFFF"/>
                      </a:gs>
                    </a:gsLst>
                    <a:lin ang="5400000" scaled="0"/>
                  </a:gradFill>
                  <a:latin typeface="Calibri" panose="020F0502020204030204"/>
                </a:endParaRPr>
              </a:p>
            </p:txBody>
          </p:sp>
        </p:grpSp>
      </p:grpSp>
      <p:pic>
        <p:nvPicPr>
          <p:cNvPr id="101" name="Picture 6" descr="\\magnum\Projects\Microsoft\Cloud Power FY12\Design\Icons\PNGs\Server_2.png"/>
          <p:cNvPicPr>
            <a:picLocks noChangeAspect="1" noChangeArrowheads="1"/>
          </p:cNvPicPr>
          <p:nvPr/>
        </p:nvPicPr>
        <p:blipFill rotWithShape="1">
          <a:blip r:embed="rId3" cstate="print">
            <a:lum bright="100000"/>
          </a:blip>
          <a:srcRect l="24157" r="25929"/>
          <a:stretch/>
        </p:blipFill>
        <p:spPr bwMode="auto">
          <a:xfrm>
            <a:off x="11084812" y="4941141"/>
            <a:ext cx="284360" cy="569694"/>
          </a:xfrm>
          <a:prstGeom prst="rect">
            <a:avLst/>
          </a:prstGeom>
          <a:noFill/>
        </p:spPr>
      </p:pic>
      <p:pic>
        <p:nvPicPr>
          <p:cNvPr id="92" name="Picture 6" descr="\\magnum\Projects\Microsoft\Cloud Power FY12\Design\Icons\PNGs\Server_2.png"/>
          <p:cNvPicPr>
            <a:picLocks noChangeAspect="1" noChangeArrowheads="1"/>
          </p:cNvPicPr>
          <p:nvPr/>
        </p:nvPicPr>
        <p:blipFill rotWithShape="1">
          <a:blip r:embed="rId3" cstate="print">
            <a:lum bright="100000"/>
          </a:blip>
          <a:srcRect l="24157" r="25929"/>
          <a:stretch/>
        </p:blipFill>
        <p:spPr bwMode="auto">
          <a:xfrm>
            <a:off x="9635962" y="4941141"/>
            <a:ext cx="284360" cy="569694"/>
          </a:xfrm>
          <a:prstGeom prst="rect">
            <a:avLst/>
          </a:prstGeom>
          <a:noFill/>
        </p:spPr>
      </p:pic>
      <p:sp>
        <p:nvSpPr>
          <p:cNvPr id="106" name="Rectangle 105"/>
          <p:cNvSpPr/>
          <p:nvPr/>
        </p:nvSpPr>
        <p:spPr>
          <a:xfrm>
            <a:off x="9665654" y="5521823"/>
            <a:ext cx="220713" cy="168070"/>
          </a:xfrm>
          <a:prstGeom prst="rect">
            <a:avLst/>
          </a:prstGeom>
        </p:spPr>
        <p:txBody>
          <a:bodyPr wrap="none" lIns="0" tIns="0" rIns="0" bIns="0">
            <a:spAutoFit/>
          </a:bodyPr>
          <a:lstStyle/>
          <a:p>
            <a:pPr algn="ctr" defTabSz="931856">
              <a:lnSpc>
                <a:spcPct val="90000"/>
              </a:lnSpc>
              <a:defRPr/>
            </a:pPr>
            <a:r>
              <a:rPr lang="en-US" sz="1190" dirty="0">
                <a:solidFill>
                  <a:srgbClr val="FFFFFF">
                    <a:alpha val="99000"/>
                  </a:srgbClr>
                </a:solidFill>
                <a:latin typeface="Calibri" panose="020F0502020204030204"/>
              </a:rPr>
              <a:t>File</a:t>
            </a:r>
          </a:p>
        </p:txBody>
      </p:sp>
      <p:sp>
        <p:nvSpPr>
          <p:cNvPr id="107" name="Rectangle 106"/>
          <p:cNvSpPr/>
          <p:nvPr/>
        </p:nvSpPr>
        <p:spPr>
          <a:xfrm>
            <a:off x="10242014" y="5521823"/>
            <a:ext cx="586934" cy="168070"/>
          </a:xfrm>
          <a:prstGeom prst="rect">
            <a:avLst/>
          </a:prstGeom>
        </p:spPr>
        <p:txBody>
          <a:bodyPr wrap="none" lIns="0" tIns="0" rIns="0" bIns="0">
            <a:spAutoFit/>
          </a:bodyPr>
          <a:lstStyle/>
          <a:p>
            <a:pPr algn="ctr" defTabSz="931856">
              <a:lnSpc>
                <a:spcPct val="90000"/>
              </a:lnSpc>
              <a:defRPr/>
            </a:pPr>
            <a:r>
              <a:rPr lang="en-US" sz="1190" dirty="0">
                <a:solidFill>
                  <a:srgbClr val="FFFFFF">
                    <a:alpha val="99000"/>
                  </a:srgbClr>
                </a:solidFill>
                <a:latin typeface="Calibri" panose="020F0502020204030204"/>
              </a:rPr>
              <a:t>AD / DNS</a:t>
            </a:r>
          </a:p>
        </p:txBody>
      </p:sp>
      <p:sp>
        <p:nvSpPr>
          <p:cNvPr id="110" name="Rectangle 109"/>
          <p:cNvSpPr/>
          <p:nvPr/>
        </p:nvSpPr>
        <p:spPr>
          <a:xfrm>
            <a:off x="11117318" y="5521823"/>
            <a:ext cx="241967" cy="168070"/>
          </a:xfrm>
          <a:prstGeom prst="rect">
            <a:avLst/>
          </a:prstGeom>
        </p:spPr>
        <p:txBody>
          <a:bodyPr wrap="none" lIns="0" tIns="0" rIns="0" bIns="0">
            <a:spAutoFit/>
          </a:bodyPr>
          <a:lstStyle/>
          <a:p>
            <a:pPr algn="ctr" defTabSz="931856">
              <a:lnSpc>
                <a:spcPct val="90000"/>
              </a:lnSpc>
              <a:defRPr/>
            </a:pPr>
            <a:r>
              <a:rPr lang="en-US" sz="1190" dirty="0">
                <a:solidFill>
                  <a:srgbClr val="FFFFFF">
                    <a:alpha val="99000"/>
                  </a:srgbClr>
                </a:solidFill>
                <a:latin typeface="Calibri" panose="020F0502020204030204"/>
              </a:rPr>
              <a:t>SQL</a:t>
            </a:r>
          </a:p>
        </p:txBody>
      </p:sp>
      <p:pic>
        <p:nvPicPr>
          <p:cNvPr id="72" name="Picture 2"/>
          <p:cNvPicPr>
            <a:picLocks noChangeAspect="1" noChangeArrowheads="1"/>
          </p:cNvPicPr>
          <p:nvPr/>
        </p:nvPicPr>
        <p:blipFill>
          <a:blip r:embed="rId6">
            <a:clrChange>
              <a:clrFrom>
                <a:srgbClr val="4EB1E4"/>
              </a:clrFrom>
              <a:clrTo>
                <a:srgbClr val="4EB1E4">
                  <a:alpha val="0"/>
                </a:srgbClr>
              </a:clrTo>
            </a:clrChange>
            <a:extLst>
              <a:ext uri="{28A0092B-C50C-407E-A947-70E740481C1C}">
                <a14:useLocalDpi xmlns:a14="http://schemas.microsoft.com/office/drawing/2010/main" val="0"/>
              </a:ext>
            </a:extLst>
          </a:blip>
          <a:srcRect/>
          <a:stretch>
            <a:fillRect/>
          </a:stretch>
        </p:blipFill>
        <p:spPr bwMode="auto">
          <a:xfrm>
            <a:off x="11310410" y="5274874"/>
            <a:ext cx="205491" cy="186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 name="Picture 6" descr="\\magnum\Projects\Microsoft\Cloud Power FY12\Design\Icons\PNGs\Server_2.png"/>
          <p:cNvPicPr>
            <a:picLocks noChangeAspect="1" noChangeArrowheads="1"/>
          </p:cNvPicPr>
          <p:nvPr/>
        </p:nvPicPr>
        <p:blipFill rotWithShape="1">
          <a:blip r:embed="rId3" cstate="print">
            <a:lum bright="100000"/>
          </a:blip>
          <a:srcRect l="24157" r="25929"/>
          <a:stretch/>
        </p:blipFill>
        <p:spPr bwMode="auto">
          <a:xfrm>
            <a:off x="10930409" y="4925215"/>
            <a:ext cx="306002" cy="613048"/>
          </a:xfrm>
          <a:prstGeom prst="rect">
            <a:avLst/>
          </a:prstGeom>
          <a:noFill/>
        </p:spPr>
      </p:pic>
      <p:sp>
        <p:nvSpPr>
          <p:cNvPr id="70" name="Rectangle 69"/>
          <p:cNvSpPr/>
          <p:nvPr/>
        </p:nvSpPr>
        <p:spPr>
          <a:xfrm>
            <a:off x="10667956" y="3300077"/>
            <a:ext cx="691570" cy="168070"/>
          </a:xfrm>
          <a:prstGeom prst="rect">
            <a:avLst/>
          </a:prstGeom>
        </p:spPr>
        <p:txBody>
          <a:bodyPr wrap="none" lIns="0" tIns="0" rIns="0" bIns="0">
            <a:spAutoFit/>
          </a:bodyPr>
          <a:lstStyle/>
          <a:p>
            <a:pPr algn="ctr" defTabSz="931856">
              <a:lnSpc>
                <a:spcPct val="90000"/>
              </a:lnSpc>
              <a:defRPr/>
            </a:pPr>
            <a:r>
              <a:rPr lang="en-US" sz="1190" dirty="0">
                <a:solidFill>
                  <a:srgbClr val="FFFFFF">
                    <a:alpha val="99000"/>
                  </a:srgbClr>
                </a:solidFill>
                <a:latin typeface="Calibri" panose="020F0502020204030204"/>
              </a:rPr>
              <a:t>SharePoint</a:t>
            </a:r>
            <a:endParaRPr lang="en-US" sz="1122" dirty="0">
              <a:solidFill>
                <a:srgbClr val="FFFFFF">
                  <a:alpha val="99000"/>
                </a:srgbClr>
              </a:solidFill>
              <a:latin typeface="Calibri" panose="020F0502020204030204"/>
            </a:endParaRPr>
          </a:p>
        </p:txBody>
      </p:sp>
      <p:sp>
        <p:nvSpPr>
          <p:cNvPr id="71" name="Rectangle 70"/>
          <p:cNvSpPr/>
          <p:nvPr/>
        </p:nvSpPr>
        <p:spPr>
          <a:xfrm>
            <a:off x="9868895" y="3308018"/>
            <a:ext cx="142237" cy="158521"/>
          </a:xfrm>
          <a:prstGeom prst="rect">
            <a:avLst/>
          </a:prstGeom>
        </p:spPr>
        <p:txBody>
          <a:bodyPr wrap="none" lIns="0" tIns="0" rIns="0" bIns="0">
            <a:spAutoFit/>
          </a:bodyPr>
          <a:lstStyle/>
          <a:p>
            <a:pPr algn="ctr" defTabSz="931856">
              <a:lnSpc>
                <a:spcPct val="90000"/>
              </a:lnSpc>
              <a:defRPr/>
            </a:pPr>
            <a:r>
              <a:rPr lang="en-US" sz="1122" dirty="0">
                <a:solidFill>
                  <a:srgbClr val="FFFFFF">
                    <a:alpha val="99000"/>
                  </a:srgbClr>
                </a:solidFill>
                <a:latin typeface="Calibri" panose="020F0502020204030204"/>
              </a:rPr>
              <a:t>IIS</a:t>
            </a:r>
          </a:p>
        </p:txBody>
      </p:sp>
      <p:pic>
        <p:nvPicPr>
          <p:cNvPr id="74" name="Picture 2"/>
          <p:cNvPicPr>
            <a:picLocks noChangeAspect="1" noChangeArrowheads="1"/>
          </p:cNvPicPr>
          <p:nvPr/>
        </p:nvPicPr>
        <p:blipFill rotWithShape="1">
          <a:blip r:embed="rId4" cstate="print">
            <a:lum bright="100000" contrast="100000"/>
          </a:blip>
          <a:srcRect l="9422" t="9591" r="8195" b="13220"/>
          <a:stretch/>
        </p:blipFill>
        <p:spPr bwMode="auto">
          <a:xfrm>
            <a:off x="10639988" y="2628949"/>
            <a:ext cx="747510" cy="641742"/>
          </a:xfrm>
          <a:prstGeom prst="rect">
            <a:avLst/>
          </a:prstGeom>
          <a:noFill/>
          <a:ln w="9525">
            <a:noFill/>
            <a:miter lim="800000"/>
            <a:headEnd/>
            <a:tailEnd/>
          </a:ln>
          <a:effectLst/>
        </p:spPr>
      </p:pic>
      <p:grpSp>
        <p:nvGrpSpPr>
          <p:cNvPr id="57" name="Group 56"/>
          <p:cNvGrpSpPr/>
          <p:nvPr/>
        </p:nvGrpSpPr>
        <p:grpSpPr>
          <a:xfrm>
            <a:off x="9539957" y="2637804"/>
            <a:ext cx="887032" cy="641742"/>
            <a:chOff x="2870782" y="2512291"/>
            <a:chExt cx="791194" cy="572406"/>
          </a:xfrm>
        </p:grpSpPr>
        <p:pic>
          <p:nvPicPr>
            <p:cNvPr id="58" name="Picture 2"/>
            <p:cNvPicPr>
              <a:picLocks noChangeAspect="1" noChangeArrowheads="1"/>
            </p:cNvPicPr>
            <p:nvPr/>
          </p:nvPicPr>
          <p:blipFill rotWithShape="1">
            <a:blip r:embed="rId4" cstate="print">
              <a:lum bright="100000" contrast="100000"/>
            </a:blip>
            <a:srcRect l="9422" t="9591" r="8195" b="13220"/>
            <a:stretch/>
          </p:blipFill>
          <p:spPr bwMode="auto">
            <a:xfrm>
              <a:off x="2870782" y="2512291"/>
              <a:ext cx="666746" cy="572406"/>
            </a:xfrm>
            <a:prstGeom prst="rect">
              <a:avLst/>
            </a:prstGeom>
            <a:noFill/>
            <a:ln w="9525">
              <a:noFill/>
              <a:miter lim="800000"/>
              <a:headEnd/>
              <a:tailEnd/>
            </a:ln>
            <a:effectLst/>
          </p:spPr>
        </p:pic>
        <p:sp>
          <p:nvSpPr>
            <p:cNvPr id="61" name="Freeform 6"/>
            <p:cNvSpPr>
              <a:spLocks noChangeAspect="1" noEditPoints="1"/>
            </p:cNvSpPr>
            <p:nvPr/>
          </p:nvSpPr>
          <p:spPr bwMode="black">
            <a:xfrm>
              <a:off x="3363172" y="2782146"/>
              <a:ext cx="298804" cy="302551"/>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rgbClr val="FFFFFF"/>
            </a:solidFill>
            <a:ln>
              <a:noFill/>
            </a:ln>
          </p:spPr>
          <p:txBody>
            <a:bodyPr vert="horz" wrap="square" lIns="93236" tIns="46618" rIns="93236" bIns="46618" numCol="1" anchor="t" anchorCtr="0" compatLnSpc="1">
              <a:prstTxWarp prst="textNoShape">
                <a:avLst/>
              </a:prstTxWarp>
            </a:bodyPr>
            <a:lstStyle/>
            <a:p>
              <a:pPr defTabSz="1242615">
                <a:defRPr/>
              </a:pPr>
              <a:endParaRPr lang="en-US" sz="2447">
                <a:solidFill>
                  <a:srgbClr val="FFFFFF"/>
                </a:solidFill>
                <a:latin typeface="Calibri" panose="020F0502020204030204"/>
              </a:endParaRPr>
            </a:p>
          </p:txBody>
        </p:sp>
      </p:grpSp>
      <p:pic>
        <p:nvPicPr>
          <p:cNvPr id="62" name="Picture 6" descr="\\magnum\Projects\Microsoft\Cloud Power FY12\Design\Icons\PNGs\Server_2.png"/>
          <p:cNvPicPr>
            <a:picLocks noChangeAspect="1" noChangeArrowheads="1"/>
          </p:cNvPicPr>
          <p:nvPr/>
        </p:nvPicPr>
        <p:blipFill rotWithShape="1">
          <a:blip r:embed="rId3" cstate="print">
            <a:lum bright="100000"/>
          </a:blip>
          <a:srcRect l="24157" r="25929"/>
          <a:stretch/>
        </p:blipFill>
        <p:spPr bwMode="auto">
          <a:xfrm>
            <a:off x="9596230" y="3705635"/>
            <a:ext cx="362492" cy="726222"/>
          </a:xfrm>
          <a:prstGeom prst="rect">
            <a:avLst/>
          </a:prstGeom>
          <a:noFill/>
        </p:spPr>
      </p:pic>
      <p:sp>
        <p:nvSpPr>
          <p:cNvPr id="63" name="Rectangle 62"/>
          <p:cNvSpPr/>
          <p:nvPr/>
        </p:nvSpPr>
        <p:spPr>
          <a:xfrm>
            <a:off x="9434069" y="4346352"/>
            <a:ext cx="1129586" cy="267044"/>
          </a:xfrm>
          <a:prstGeom prst="rect">
            <a:avLst/>
          </a:prstGeom>
        </p:spPr>
        <p:txBody>
          <a:bodyPr wrap="none" lIns="93224" tIns="46613" rIns="93224" bIns="46613">
            <a:spAutoFit/>
          </a:bodyPr>
          <a:lstStyle/>
          <a:p>
            <a:pPr algn="ctr" defTabSz="931856">
              <a:lnSpc>
                <a:spcPct val="90000"/>
              </a:lnSpc>
              <a:defRPr/>
            </a:pPr>
            <a:r>
              <a:rPr lang="en-US" sz="1224" dirty="0">
                <a:solidFill>
                  <a:srgbClr val="FFFFFF">
                    <a:alpha val="99000"/>
                  </a:srgbClr>
                </a:solidFill>
                <a:latin typeface="Calibri" panose="020F0502020204030204"/>
              </a:rPr>
              <a:t>VPN Gateways</a:t>
            </a:r>
          </a:p>
        </p:txBody>
      </p:sp>
      <p:pic>
        <p:nvPicPr>
          <p:cNvPr id="64" name="Picture 6" descr="\\magnum\Projects\Microsoft\Cloud Power FY12\Design\Icons\PNGs\Server_2.png"/>
          <p:cNvPicPr>
            <a:picLocks noChangeAspect="1" noChangeArrowheads="1"/>
          </p:cNvPicPr>
          <p:nvPr/>
        </p:nvPicPr>
        <p:blipFill rotWithShape="1">
          <a:blip r:embed="rId3" cstate="print">
            <a:lum bright="100000"/>
          </a:blip>
          <a:srcRect l="24157" r="25929"/>
          <a:stretch/>
        </p:blipFill>
        <p:spPr bwMode="auto">
          <a:xfrm>
            <a:off x="3753132" y="4739562"/>
            <a:ext cx="284360" cy="569694"/>
          </a:xfrm>
          <a:prstGeom prst="rect">
            <a:avLst/>
          </a:prstGeom>
          <a:noFill/>
        </p:spPr>
      </p:pic>
      <p:sp>
        <p:nvSpPr>
          <p:cNvPr id="65" name="Rectangle 64"/>
          <p:cNvSpPr/>
          <p:nvPr/>
        </p:nvSpPr>
        <p:spPr>
          <a:xfrm>
            <a:off x="3480364" y="5320246"/>
            <a:ext cx="825631" cy="168070"/>
          </a:xfrm>
          <a:prstGeom prst="rect">
            <a:avLst/>
          </a:prstGeom>
        </p:spPr>
        <p:txBody>
          <a:bodyPr wrap="none" lIns="0" tIns="0" rIns="0" bIns="0">
            <a:spAutoFit/>
          </a:bodyPr>
          <a:lstStyle/>
          <a:p>
            <a:pPr algn="ctr" defTabSz="931856">
              <a:lnSpc>
                <a:spcPct val="90000"/>
              </a:lnSpc>
              <a:defRPr/>
            </a:pPr>
            <a:r>
              <a:rPr lang="en-US" sz="1190" dirty="0" err="1">
                <a:solidFill>
                  <a:srgbClr val="FFFFFF">
                    <a:alpha val="99000"/>
                  </a:srgbClr>
                </a:solidFill>
                <a:latin typeface="Calibri" panose="020F0502020204030204"/>
              </a:rPr>
              <a:t>BranchCache</a:t>
            </a:r>
            <a:endParaRPr lang="en-US" sz="1190" dirty="0">
              <a:solidFill>
                <a:srgbClr val="FFFFFF">
                  <a:alpha val="99000"/>
                </a:srgbClr>
              </a:solidFill>
              <a:latin typeface="Calibri" panose="020F0502020204030204"/>
            </a:endParaRPr>
          </a:p>
        </p:txBody>
      </p:sp>
      <p:sp>
        <p:nvSpPr>
          <p:cNvPr id="66" name="TextBox 65"/>
          <p:cNvSpPr txBox="1"/>
          <p:nvPr/>
        </p:nvSpPr>
        <p:spPr>
          <a:xfrm>
            <a:off x="533430" y="6021579"/>
            <a:ext cx="4412397" cy="384075"/>
          </a:xfrm>
          <a:prstGeom prst="rect">
            <a:avLst/>
          </a:prstGeom>
          <a:noFill/>
        </p:spPr>
        <p:txBody>
          <a:bodyPr wrap="square" lIns="0" tIns="0" rIns="0" bIns="0" rtlCol="0">
            <a:spAutoFit/>
          </a:bodyPr>
          <a:lstStyle/>
          <a:p>
            <a:pPr algn="ctr" defTabSz="932243">
              <a:defRPr/>
            </a:pPr>
            <a:r>
              <a:rPr lang="en-US" sz="2447" spc="-71" dirty="0">
                <a:solidFill>
                  <a:prstClr val="black"/>
                </a:solidFill>
                <a:latin typeface="Calibri" panose="020F0502020204030204"/>
              </a:rPr>
              <a:t>IP Address Space: 10.1.0.0/16</a:t>
            </a:r>
          </a:p>
        </p:txBody>
      </p:sp>
      <p:sp>
        <p:nvSpPr>
          <p:cNvPr id="67" name="TextBox 66"/>
          <p:cNvSpPr txBox="1"/>
          <p:nvPr/>
        </p:nvSpPr>
        <p:spPr>
          <a:xfrm>
            <a:off x="8220790" y="6021579"/>
            <a:ext cx="4412397" cy="384075"/>
          </a:xfrm>
          <a:prstGeom prst="rect">
            <a:avLst/>
          </a:prstGeom>
          <a:noFill/>
        </p:spPr>
        <p:txBody>
          <a:bodyPr wrap="square" lIns="0" tIns="0" rIns="0" bIns="0" rtlCol="0">
            <a:spAutoFit/>
          </a:bodyPr>
          <a:lstStyle/>
          <a:p>
            <a:pPr algn="ctr" defTabSz="932243">
              <a:defRPr/>
            </a:pPr>
            <a:r>
              <a:rPr lang="en-US" sz="2447" spc="-71" dirty="0">
                <a:solidFill>
                  <a:prstClr val="black"/>
                </a:solidFill>
                <a:latin typeface="Calibri" panose="020F0502020204030204"/>
              </a:rPr>
              <a:t>IP Address Space: 10.2.0.0/16</a:t>
            </a:r>
          </a:p>
        </p:txBody>
      </p:sp>
      <p:pic>
        <p:nvPicPr>
          <p:cNvPr id="68" name="Picture 6" descr="\\magnum\Projects\Microsoft\Cloud Power FY12\Design\Icons\PNGs\Server_2.png"/>
          <p:cNvPicPr>
            <a:picLocks noChangeAspect="1" noChangeArrowheads="1"/>
          </p:cNvPicPr>
          <p:nvPr/>
        </p:nvPicPr>
        <p:blipFill rotWithShape="1">
          <a:blip r:embed="rId3" cstate="print">
            <a:lum bright="100000"/>
          </a:blip>
          <a:srcRect l="24157" r="25929"/>
          <a:stretch/>
        </p:blipFill>
        <p:spPr bwMode="auto">
          <a:xfrm>
            <a:off x="1325353" y="2510377"/>
            <a:ext cx="284360" cy="569694"/>
          </a:xfrm>
          <a:prstGeom prst="rect">
            <a:avLst/>
          </a:prstGeom>
          <a:noFill/>
        </p:spPr>
      </p:pic>
      <p:sp>
        <p:nvSpPr>
          <p:cNvPr id="69" name="Rectangle 68"/>
          <p:cNvSpPr/>
          <p:nvPr/>
        </p:nvSpPr>
        <p:spPr>
          <a:xfrm>
            <a:off x="1006813" y="3091060"/>
            <a:ext cx="917186" cy="168070"/>
          </a:xfrm>
          <a:prstGeom prst="rect">
            <a:avLst/>
          </a:prstGeom>
        </p:spPr>
        <p:txBody>
          <a:bodyPr wrap="none" lIns="0" tIns="0" rIns="0" bIns="0">
            <a:spAutoFit/>
          </a:bodyPr>
          <a:lstStyle/>
          <a:p>
            <a:pPr algn="ctr" defTabSz="931856">
              <a:lnSpc>
                <a:spcPct val="90000"/>
              </a:lnSpc>
              <a:defRPr/>
            </a:pPr>
            <a:r>
              <a:rPr lang="en-US" sz="1190" dirty="0">
                <a:solidFill>
                  <a:srgbClr val="FFFFFF">
                    <a:alpha val="99000"/>
                  </a:srgbClr>
                </a:solidFill>
                <a:latin typeface="Calibri" panose="020F0502020204030204"/>
              </a:rPr>
              <a:t>System Center</a:t>
            </a:r>
          </a:p>
        </p:txBody>
      </p:sp>
      <p:sp>
        <p:nvSpPr>
          <p:cNvPr id="76" name="Rectangle 75"/>
          <p:cNvSpPr/>
          <p:nvPr/>
        </p:nvSpPr>
        <p:spPr bwMode="auto">
          <a:xfrm>
            <a:off x="9403069" y="2451391"/>
            <a:ext cx="2237750" cy="1029889"/>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0" tIns="46610" rIns="93220" bIns="46610" numCol="1" rtlCol="0" anchor="ctr" anchorCtr="0" compatLnSpc="1">
            <a:prstTxWarp prst="textNoShape">
              <a:avLst/>
            </a:prstTxWarp>
          </a:bodyPr>
          <a:lstStyle/>
          <a:p>
            <a:pPr algn="ctr" defTabSz="1242207">
              <a:defRPr/>
            </a:pPr>
            <a:endParaRPr lang="en-US" sz="1937" dirty="0">
              <a:gradFill>
                <a:gsLst>
                  <a:gs pos="0">
                    <a:srgbClr val="FFFFFF"/>
                  </a:gs>
                  <a:gs pos="100000">
                    <a:srgbClr val="FFFFFF"/>
                  </a:gs>
                </a:gsLst>
                <a:lin ang="5400000" scaled="0"/>
              </a:gradFill>
              <a:latin typeface="Calibri" panose="020F0502020204030204"/>
            </a:endParaRPr>
          </a:p>
        </p:txBody>
      </p:sp>
      <p:sp>
        <p:nvSpPr>
          <p:cNvPr id="77" name="Rectangle 76"/>
          <p:cNvSpPr/>
          <p:nvPr/>
        </p:nvSpPr>
        <p:spPr bwMode="auto">
          <a:xfrm>
            <a:off x="9403069" y="3584469"/>
            <a:ext cx="2237750" cy="1029889"/>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0" tIns="46610" rIns="93220" bIns="46610" numCol="1" rtlCol="0" anchor="ctr" anchorCtr="0" compatLnSpc="1">
            <a:prstTxWarp prst="textNoShape">
              <a:avLst/>
            </a:prstTxWarp>
          </a:bodyPr>
          <a:lstStyle/>
          <a:p>
            <a:pPr algn="ctr" defTabSz="1242207">
              <a:defRPr/>
            </a:pPr>
            <a:endParaRPr lang="en-US" sz="1937" dirty="0">
              <a:gradFill>
                <a:gsLst>
                  <a:gs pos="0">
                    <a:srgbClr val="FFFFFF"/>
                  </a:gs>
                  <a:gs pos="100000">
                    <a:srgbClr val="FFFFFF"/>
                  </a:gs>
                </a:gsLst>
                <a:lin ang="5400000" scaled="0"/>
              </a:gradFill>
              <a:latin typeface="Calibri" panose="020F0502020204030204"/>
            </a:endParaRPr>
          </a:p>
        </p:txBody>
      </p:sp>
      <p:pic>
        <p:nvPicPr>
          <p:cNvPr id="78" name="Picture 6" descr="\\magnum\Projects\Microsoft\Cloud Power FY12\Design\Icons\PNGs\Server_2.png"/>
          <p:cNvPicPr>
            <a:picLocks noChangeAspect="1" noChangeArrowheads="1"/>
          </p:cNvPicPr>
          <p:nvPr/>
        </p:nvPicPr>
        <p:blipFill rotWithShape="1">
          <a:blip r:embed="rId3" cstate="print">
            <a:lum bright="100000"/>
          </a:blip>
          <a:srcRect l="24157" r="25929"/>
          <a:stretch/>
        </p:blipFill>
        <p:spPr bwMode="auto">
          <a:xfrm>
            <a:off x="9790393" y="3705635"/>
            <a:ext cx="362492" cy="726222"/>
          </a:xfrm>
          <a:prstGeom prst="rect">
            <a:avLst/>
          </a:prstGeom>
          <a:noFill/>
        </p:spPr>
      </p:pic>
      <p:sp>
        <p:nvSpPr>
          <p:cNvPr id="80" name="Rectangle 79"/>
          <p:cNvSpPr/>
          <p:nvPr/>
        </p:nvSpPr>
        <p:spPr bwMode="auto">
          <a:xfrm>
            <a:off x="9411163" y="4717545"/>
            <a:ext cx="2237750" cy="1029889"/>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0" tIns="46610" rIns="93220" bIns="46610" numCol="1" rtlCol="0" anchor="ctr" anchorCtr="0" compatLnSpc="1">
            <a:prstTxWarp prst="textNoShape">
              <a:avLst/>
            </a:prstTxWarp>
          </a:bodyPr>
          <a:lstStyle/>
          <a:p>
            <a:pPr algn="ctr" defTabSz="1242207">
              <a:defRPr/>
            </a:pPr>
            <a:endParaRPr lang="en-US" sz="1937" dirty="0">
              <a:gradFill>
                <a:gsLst>
                  <a:gs pos="0">
                    <a:srgbClr val="FFFFFF"/>
                  </a:gs>
                  <a:gs pos="100000">
                    <a:srgbClr val="FFFFFF"/>
                  </a:gs>
                </a:gsLst>
                <a:lin ang="5400000" scaled="0"/>
              </a:gradFill>
              <a:latin typeface="Calibri" panose="020F0502020204030204"/>
            </a:endParaRPr>
          </a:p>
        </p:txBody>
      </p:sp>
      <p:sp>
        <p:nvSpPr>
          <p:cNvPr id="5" name="TextBox 4"/>
          <p:cNvSpPr txBox="1"/>
          <p:nvPr/>
        </p:nvSpPr>
        <p:spPr>
          <a:xfrm>
            <a:off x="9549053" y="2476468"/>
            <a:ext cx="1390450" cy="160091"/>
          </a:xfrm>
          <a:prstGeom prst="rect">
            <a:avLst/>
          </a:prstGeom>
          <a:noFill/>
        </p:spPr>
        <p:txBody>
          <a:bodyPr wrap="square" lIns="0" tIns="0" rIns="0" bIns="0" rtlCol="0">
            <a:spAutoFit/>
          </a:bodyPr>
          <a:lstStyle/>
          <a:p>
            <a:pPr defTabSz="932597">
              <a:defRPr/>
            </a:pPr>
            <a:r>
              <a:rPr lang="en-US" sz="1020" spc="-59" dirty="0">
                <a:gradFill>
                  <a:gsLst>
                    <a:gs pos="2917">
                      <a:srgbClr val="FFFFFF"/>
                    </a:gs>
                    <a:gs pos="30000">
                      <a:srgbClr val="FFFFFF"/>
                    </a:gs>
                  </a:gsLst>
                  <a:lin ang="5400000" scaled="0"/>
                </a:gradFill>
                <a:latin typeface="Calibri" panose="020F0502020204030204"/>
              </a:rPr>
              <a:t>Subnet 10.2.1.0 / 24 - Web</a:t>
            </a:r>
          </a:p>
        </p:txBody>
      </p:sp>
      <p:sp>
        <p:nvSpPr>
          <p:cNvPr id="81" name="TextBox 80"/>
          <p:cNvSpPr txBox="1"/>
          <p:nvPr/>
        </p:nvSpPr>
        <p:spPr>
          <a:xfrm>
            <a:off x="9513356" y="3609362"/>
            <a:ext cx="1855815" cy="160091"/>
          </a:xfrm>
          <a:prstGeom prst="rect">
            <a:avLst/>
          </a:prstGeom>
          <a:noFill/>
        </p:spPr>
        <p:txBody>
          <a:bodyPr wrap="square" lIns="0" tIns="0" rIns="0" bIns="0" rtlCol="0">
            <a:spAutoFit/>
          </a:bodyPr>
          <a:lstStyle/>
          <a:p>
            <a:pPr defTabSz="932597">
              <a:defRPr/>
            </a:pPr>
            <a:r>
              <a:rPr lang="en-US" sz="1020" spc="-59" dirty="0">
                <a:gradFill>
                  <a:gsLst>
                    <a:gs pos="2917">
                      <a:srgbClr val="FFFFFF"/>
                    </a:gs>
                    <a:gs pos="30000">
                      <a:srgbClr val="FFFFFF"/>
                    </a:gs>
                  </a:gsLst>
                  <a:lin ang="5400000" scaled="0"/>
                </a:gradFill>
                <a:latin typeface="Calibri" panose="020F0502020204030204"/>
              </a:rPr>
              <a:t>Subnet 10.2.0.0 / 24 - Gateway</a:t>
            </a:r>
          </a:p>
        </p:txBody>
      </p:sp>
      <p:sp>
        <p:nvSpPr>
          <p:cNvPr id="82" name="TextBox 81"/>
          <p:cNvSpPr txBox="1"/>
          <p:nvPr/>
        </p:nvSpPr>
        <p:spPr>
          <a:xfrm>
            <a:off x="9513356" y="4742924"/>
            <a:ext cx="1855815" cy="160091"/>
          </a:xfrm>
          <a:prstGeom prst="rect">
            <a:avLst/>
          </a:prstGeom>
          <a:noFill/>
        </p:spPr>
        <p:txBody>
          <a:bodyPr wrap="square" lIns="0" tIns="0" rIns="0" bIns="0" rtlCol="0">
            <a:spAutoFit/>
          </a:bodyPr>
          <a:lstStyle/>
          <a:p>
            <a:pPr defTabSz="932597">
              <a:defRPr/>
            </a:pPr>
            <a:r>
              <a:rPr lang="en-US" sz="1020" spc="-59" dirty="0">
                <a:gradFill>
                  <a:gsLst>
                    <a:gs pos="2917">
                      <a:srgbClr val="FFFFFF"/>
                    </a:gs>
                    <a:gs pos="30000">
                      <a:srgbClr val="FFFFFF"/>
                    </a:gs>
                  </a:gsLst>
                  <a:lin ang="5400000" scaled="0"/>
                </a:gradFill>
                <a:latin typeface="Calibri" panose="020F0502020204030204"/>
              </a:rPr>
              <a:t>Subnet 10.2.2.0 / 24 - Core</a:t>
            </a:r>
          </a:p>
        </p:txBody>
      </p:sp>
      <p:sp>
        <p:nvSpPr>
          <p:cNvPr id="6" name="TextBox 5"/>
          <p:cNvSpPr txBox="1"/>
          <p:nvPr/>
        </p:nvSpPr>
        <p:spPr>
          <a:xfrm>
            <a:off x="4076271" y="3661919"/>
            <a:ext cx="841083" cy="320182"/>
          </a:xfrm>
          <a:prstGeom prst="rect">
            <a:avLst/>
          </a:prstGeom>
          <a:noFill/>
        </p:spPr>
        <p:txBody>
          <a:bodyPr wrap="square" lIns="0" tIns="0" rIns="0" bIns="0" rtlCol="0">
            <a:spAutoFit/>
          </a:bodyPr>
          <a:lstStyle/>
          <a:p>
            <a:pPr defTabSz="932597">
              <a:defRPr/>
            </a:pPr>
            <a:r>
              <a:rPr lang="en-US" sz="1020" spc="-59" dirty="0">
                <a:gradFill>
                  <a:gsLst>
                    <a:gs pos="2917">
                      <a:srgbClr val="FFFFFF"/>
                    </a:gs>
                    <a:gs pos="30000">
                      <a:srgbClr val="FFFFFF"/>
                    </a:gs>
                  </a:gsLst>
                  <a:lin ang="5400000" scaled="0"/>
                </a:gradFill>
                <a:latin typeface="Calibri" panose="020F0502020204030204"/>
              </a:rPr>
              <a:t>IPv4 Public Address</a:t>
            </a:r>
          </a:p>
        </p:txBody>
      </p:sp>
      <p:cxnSp>
        <p:nvCxnSpPr>
          <p:cNvPr id="60" name="Straight Arrow Connector 59"/>
          <p:cNvCxnSpPr/>
          <p:nvPr/>
        </p:nvCxnSpPr>
        <p:spPr>
          <a:xfrm flipH="1">
            <a:off x="4917355" y="3029362"/>
            <a:ext cx="4631923" cy="73253"/>
          </a:xfrm>
          <a:prstGeom prst="straightConnector1">
            <a:avLst/>
          </a:prstGeom>
          <a:ln w="57150">
            <a:solidFill>
              <a:schemeClr val="accent1"/>
            </a:solidFill>
            <a:headEnd type="triangle" w="med" len="sm"/>
            <a:tailEnd type="triangle" w="med" len="sm"/>
          </a:ln>
          <a:effectLst/>
        </p:spPr>
        <p:style>
          <a:lnRef idx="1">
            <a:schemeClr val="accent1"/>
          </a:lnRef>
          <a:fillRef idx="0">
            <a:schemeClr val="accent1"/>
          </a:fillRef>
          <a:effectRef idx="0">
            <a:schemeClr val="accent1"/>
          </a:effectRef>
          <a:fontRef idx="minor">
            <a:schemeClr val="tx1"/>
          </a:fontRef>
        </p:style>
      </p:cxnSp>
      <p:sp>
        <p:nvSpPr>
          <p:cNvPr id="8" name="Freeform 128"/>
          <p:cNvSpPr>
            <a:spLocks noChangeAspect="1"/>
          </p:cNvSpPr>
          <p:nvPr/>
        </p:nvSpPr>
        <p:spPr bwMode="black">
          <a:xfrm>
            <a:off x="5436993" y="1749317"/>
            <a:ext cx="3390815" cy="187313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a:noFill/>
          </a:ln>
          <a:effectLst/>
          <a:extLst/>
        </p:spPr>
        <p:txBody>
          <a:bodyPr vert="horz" wrap="square" lIns="93224" tIns="46613" rIns="93224" bIns="46613" numCol="1" anchor="t" anchorCtr="0" compatLnSpc="1">
            <a:prstTxWarp prst="textNoShape">
              <a:avLst/>
            </a:prstTxWarp>
          </a:bodyPr>
          <a:lstStyle/>
          <a:p>
            <a:pPr defTabSz="1242615">
              <a:defRPr/>
            </a:pPr>
            <a:endParaRPr lang="en-US" sz="2447">
              <a:solidFill>
                <a:srgbClr val="FFFFFF"/>
              </a:solidFill>
              <a:latin typeface="Calibri" panose="020F0502020204030204"/>
            </a:endParaRPr>
          </a:p>
        </p:txBody>
      </p:sp>
      <p:sp>
        <p:nvSpPr>
          <p:cNvPr id="89" name="Rectangle 88"/>
          <p:cNvSpPr/>
          <p:nvPr/>
        </p:nvSpPr>
        <p:spPr>
          <a:xfrm>
            <a:off x="5942093" y="2640211"/>
            <a:ext cx="2186134" cy="698923"/>
          </a:xfrm>
          <a:prstGeom prst="rect">
            <a:avLst/>
          </a:prstGeom>
        </p:spPr>
        <p:txBody>
          <a:bodyPr wrap="none" lIns="93224" tIns="46613" rIns="93224" bIns="46613">
            <a:spAutoFit/>
          </a:bodyPr>
          <a:lstStyle/>
          <a:p>
            <a:pPr algn="ctr" defTabSz="931856">
              <a:lnSpc>
                <a:spcPct val="90000"/>
              </a:lnSpc>
              <a:defRPr/>
            </a:pPr>
            <a:r>
              <a:rPr lang="en-US" sz="2141" b="1" dirty="0">
                <a:gradFill>
                  <a:gsLst>
                    <a:gs pos="0">
                      <a:srgbClr val="FFFFFF"/>
                    </a:gs>
                    <a:gs pos="100000">
                      <a:srgbClr val="FFFFFF"/>
                    </a:gs>
                  </a:gsLst>
                  <a:lin ang="5400000" scaled="0"/>
                </a:gradFill>
                <a:latin typeface="Calibri" panose="020F0502020204030204"/>
              </a:rPr>
              <a:t>Site-to-Site </a:t>
            </a:r>
            <a:br>
              <a:rPr lang="en-US" sz="2141" b="1" dirty="0">
                <a:gradFill>
                  <a:gsLst>
                    <a:gs pos="0">
                      <a:srgbClr val="FFFFFF"/>
                    </a:gs>
                    <a:gs pos="100000">
                      <a:srgbClr val="FFFFFF"/>
                    </a:gs>
                  </a:gsLst>
                  <a:lin ang="5400000" scaled="0"/>
                </a:gradFill>
                <a:latin typeface="Calibri" panose="020F0502020204030204"/>
              </a:rPr>
            </a:br>
            <a:r>
              <a:rPr lang="en-US" sz="2141" b="1" dirty="0" err="1">
                <a:gradFill>
                  <a:gsLst>
                    <a:gs pos="0">
                      <a:srgbClr val="FFFFFF"/>
                    </a:gs>
                    <a:gs pos="100000">
                      <a:srgbClr val="FFFFFF"/>
                    </a:gs>
                  </a:gsLst>
                  <a:lin ang="5400000" scaled="0"/>
                </a:gradFill>
                <a:latin typeface="Calibri" panose="020F0502020204030204"/>
              </a:rPr>
              <a:t>IPSec</a:t>
            </a:r>
            <a:r>
              <a:rPr lang="en-US" sz="2141" b="1" dirty="0">
                <a:gradFill>
                  <a:gsLst>
                    <a:gs pos="0">
                      <a:srgbClr val="FFFFFF"/>
                    </a:gs>
                    <a:gs pos="100000">
                      <a:srgbClr val="FFFFFF"/>
                    </a:gs>
                  </a:gsLst>
                  <a:lin ang="5400000" scaled="0"/>
                </a:gradFill>
                <a:latin typeface="Calibri" panose="020F0502020204030204"/>
              </a:rPr>
              <a:t> VPN tunnel</a:t>
            </a:r>
          </a:p>
        </p:txBody>
      </p:sp>
      <p:sp>
        <p:nvSpPr>
          <p:cNvPr id="4" name="TextBox 3"/>
          <p:cNvSpPr txBox="1"/>
          <p:nvPr/>
        </p:nvSpPr>
        <p:spPr>
          <a:xfrm>
            <a:off x="10130255" y="3858773"/>
            <a:ext cx="1510564" cy="476430"/>
          </a:xfrm>
          <a:prstGeom prst="rect">
            <a:avLst/>
          </a:prstGeom>
          <a:noFill/>
        </p:spPr>
        <p:txBody>
          <a:bodyPr wrap="square" lIns="93236" tIns="93236" rIns="93236" bIns="93236" rtlCol="0">
            <a:spAutoFit/>
          </a:bodyPr>
          <a:lstStyle/>
          <a:p>
            <a:pPr defTabSz="932597">
              <a:lnSpc>
                <a:spcPct val="90000"/>
              </a:lnSpc>
              <a:spcBef>
                <a:spcPct val="20000"/>
              </a:spcBef>
              <a:buSzPct val="90000"/>
              <a:defRPr/>
            </a:pPr>
            <a:r>
              <a:rPr lang="en-US" sz="1020" dirty="0">
                <a:solidFill>
                  <a:srgbClr val="FFFFFF">
                    <a:alpha val="99000"/>
                  </a:srgbClr>
                </a:solidFill>
                <a:latin typeface="Calibri" panose="020F0502020204030204"/>
              </a:rPr>
              <a:t>Highly Available </a:t>
            </a:r>
            <a:br>
              <a:rPr lang="en-US" sz="1020" dirty="0">
                <a:solidFill>
                  <a:srgbClr val="FFFFFF">
                    <a:alpha val="99000"/>
                  </a:srgbClr>
                </a:solidFill>
                <a:latin typeface="Calibri" panose="020F0502020204030204"/>
              </a:rPr>
            </a:br>
            <a:r>
              <a:rPr lang="en-US" sz="1020" dirty="0">
                <a:solidFill>
                  <a:srgbClr val="FFFFFF">
                    <a:alpha val="99000"/>
                  </a:srgbClr>
                </a:solidFill>
                <a:latin typeface="Calibri" panose="020F0502020204030204"/>
              </a:rPr>
              <a:t>Active / Passive</a:t>
            </a:r>
          </a:p>
        </p:txBody>
      </p:sp>
      <p:sp>
        <p:nvSpPr>
          <p:cNvPr id="7" name="TextBox 6"/>
          <p:cNvSpPr txBox="1"/>
          <p:nvPr/>
        </p:nvSpPr>
        <p:spPr>
          <a:xfrm>
            <a:off x="9411163" y="1529307"/>
            <a:ext cx="2237750" cy="649208"/>
          </a:xfrm>
          <a:prstGeom prst="rect">
            <a:avLst/>
          </a:prstGeom>
          <a:noFill/>
        </p:spPr>
        <p:txBody>
          <a:bodyPr wrap="square" lIns="93236" tIns="93236" rIns="93236" bIns="93236" rtlCol="0">
            <a:spAutoFit/>
          </a:bodyPr>
          <a:lstStyle/>
          <a:p>
            <a:pPr algn="ctr" defTabSz="932597">
              <a:lnSpc>
                <a:spcPct val="90000"/>
              </a:lnSpc>
              <a:spcBef>
                <a:spcPct val="20000"/>
              </a:spcBef>
              <a:buSzPct val="90000"/>
              <a:defRPr/>
            </a:pPr>
            <a:r>
              <a:rPr lang="en-US" sz="3263" dirty="0" err="1">
                <a:solidFill>
                  <a:srgbClr val="FFFFFF">
                    <a:alpha val="99000"/>
                  </a:srgbClr>
                </a:solidFill>
                <a:latin typeface="Calibri" panose="020F0502020204030204"/>
              </a:rPr>
              <a:t>CloudNet</a:t>
            </a:r>
            <a:endParaRPr lang="en-US" sz="3263" dirty="0">
              <a:solidFill>
                <a:srgbClr val="FFFFFF">
                  <a:alpha val="99000"/>
                </a:srgbClr>
              </a:solidFill>
              <a:latin typeface="Calibri" panose="020F0502020204030204"/>
            </a:endParaRPr>
          </a:p>
        </p:txBody>
      </p:sp>
      <p:sp>
        <p:nvSpPr>
          <p:cNvPr id="79" name="TextBox 78"/>
          <p:cNvSpPr txBox="1"/>
          <p:nvPr/>
        </p:nvSpPr>
        <p:spPr>
          <a:xfrm>
            <a:off x="1515381" y="1510876"/>
            <a:ext cx="2423753" cy="649208"/>
          </a:xfrm>
          <a:prstGeom prst="rect">
            <a:avLst/>
          </a:prstGeom>
          <a:noFill/>
        </p:spPr>
        <p:txBody>
          <a:bodyPr wrap="square" lIns="93236" tIns="93236" rIns="93236" bIns="93236" rtlCol="0">
            <a:spAutoFit/>
          </a:bodyPr>
          <a:lstStyle/>
          <a:p>
            <a:pPr algn="ctr" defTabSz="932597">
              <a:lnSpc>
                <a:spcPct val="90000"/>
              </a:lnSpc>
              <a:spcBef>
                <a:spcPct val="20000"/>
              </a:spcBef>
              <a:buSzPct val="90000"/>
              <a:defRPr/>
            </a:pPr>
            <a:r>
              <a:rPr lang="en-US" sz="3263" dirty="0" err="1">
                <a:solidFill>
                  <a:srgbClr val="FFFFFF">
                    <a:alpha val="99000"/>
                  </a:srgbClr>
                </a:solidFill>
                <a:latin typeface="Calibri" panose="020F0502020204030204"/>
              </a:rPr>
              <a:t>OnPremNet</a:t>
            </a:r>
            <a:endParaRPr lang="en-US" sz="3263" dirty="0">
              <a:solidFill>
                <a:srgbClr val="FFFFFF">
                  <a:alpha val="99000"/>
                </a:srgbClr>
              </a:solidFill>
              <a:latin typeface="Calibri" panose="020F0502020204030204"/>
            </a:endParaRPr>
          </a:p>
        </p:txBody>
      </p:sp>
      <p:sp>
        <p:nvSpPr>
          <p:cNvPr id="83" name="Freeform 128"/>
          <p:cNvSpPr>
            <a:spLocks noChangeAspect="1"/>
          </p:cNvSpPr>
          <p:nvPr/>
        </p:nvSpPr>
        <p:spPr bwMode="black">
          <a:xfrm>
            <a:off x="5500766" y="3769827"/>
            <a:ext cx="3390815" cy="187313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a:noFill/>
          </a:ln>
          <a:effectLst/>
          <a:extLst/>
        </p:spPr>
        <p:txBody>
          <a:bodyPr vert="horz" wrap="square" lIns="93224" tIns="46613" rIns="93224" bIns="46613" numCol="1" anchor="t" anchorCtr="0" compatLnSpc="1">
            <a:prstTxWarp prst="textNoShape">
              <a:avLst/>
            </a:prstTxWarp>
          </a:bodyPr>
          <a:lstStyle/>
          <a:p>
            <a:pPr defTabSz="1242615">
              <a:defRPr/>
            </a:pPr>
            <a:endParaRPr lang="en-US" sz="2447">
              <a:solidFill>
                <a:srgbClr val="FFFFFF"/>
              </a:solidFill>
              <a:latin typeface="Calibri" panose="020F0502020204030204"/>
            </a:endParaRPr>
          </a:p>
        </p:txBody>
      </p:sp>
      <p:sp>
        <p:nvSpPr>
          <p:cNvPr id="11" name="Rectangle 10"/>
          <p:cNvSpPr/>
          <p:nvPr/>
        </p:nvSpPr>
        <p:spPr>
          <a:xfrm>
            <a:off x="4115972" y="4488695"/>
            <a:ext cx="6217356" cy="612765"/>
          </a:xfrm>
          <a:prstGeom prst="rect">
            <a:avLst/>
          </a:prstGeom>
        </p:spPr>
        <p:txBody>
          <a:bodyPr>
            <a:spAutoFit/>
          </a:bodyPr>
          <a:lstStyle/>
          <a:p>
            <a:pPr algn="ctr" defTabSz="931856">
              <a:lnSpc>
                <a:spcPct val="90000"/>
              </a:lnSpc>
              <a:defRPr/>
            </a:pPr>
            <a:r>
              <a:rPr lang="en-US" sz="1836" b="1" dirty="0">
                <a:gradFill>
                  <a:gsLst>
                    <a:gs pos="0">
                      <a:srgbClr val="FFFFFF"/>
                    </a:gs>
                    <a:gs pos="100000">
                      <a:srgbClr val="FFFFFF"/>
                    </a:gs>
                  </a:gsLst>
                  <a:lin ang="5400000" scaled="0"/>
                </a:gradFill>
                <a:latin typeface="Calibri" panose="020F0502020204030204"/>
              </a:rPr>
              <a:t>Site-to-Site </a:t>
            </a:r>
            <a:br>
              <a:rPr lang="en-US" sz="1836" b="1" dirty="0">
                <a:gradFill>
                  <a:gsLst>
                    <a:gs pos="0">
                      <a:srgbClr val="FFFFFF"/>
                    </a:gs>
                    <a:gs pos="100000">
                      <a:srgbClr val="FFFFFF"/>
                    </a:gs>
                  </a:gsLst>
                  <a:lin ang="5400000" scaled="0"/>
                </a:gradFill>
                <a:latin typeface="Calibri" panose="020F0502020204030204"/>
              </a:rPr>
            </a:br>
            <a:r>
              <a:rPr lang="en-US" sz="1836" b="1" dirty="0">
                <a:gradFill>
                  <a:gsLst>
                    <a:gs pos="0">
                      <a:srgbClr val="FFFFFF"/>
                    </a:gs>
                    <a:gs pos="100000">
                      <a:srgbClr val="FFFFFF"/>
                    </a:gs>
                  </a:gsLst>
                  <a:lin ang="5400000" scaled="0"/>
                </a:gradFill>
                <a:latin typeface="Calibri" panose="020F0502020204030204"/>
              </a:rPr>
              <a:t>ExpressRoute tunnel</a:t>
            </a:r>
          </a:p>
        </p:txBody>
      </p:sp>
      <p:cxnSp>
        <p:nvCxnSpPr>
          <p:cNvPr id="84" name="Straight Arrow Connector 83"/>
          <p:cNvCxnSpPr/>
          <p:nvPr/>
        </p:nvCxnSpPr>
        <p:spPr>
          <a:xfrm flipH="1">
            <a:off x="4926403" y="5049697"/>
            <a:ext cx="4631923" cy="73253"/>
          </a:xfrm>
          <a:prstGeom prst="straightConnector1">
            <a:avLst/>
          </a:prstGeom>
          <a:ln w="57150">
            <a:solidFill>
              <a:schemeClr val="accent1"/>
            </a:solidFill>
            <a:headEnd type="triangle" w="med" len="sm"/>
            <a:tailEnd type="triangle" w="med" len="sm"/>
          </a:ln>
          <a:effectLst/>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H="1" flipV="1">
            <a:off x="8445068" y="3322465"/>
            <a:ext cx="1013146" cy="423052"/>
          </a:xfrm>
          <a:prstGeom prst="straightConnector1">
            <a:avLst/>
          </a:prstGeom>
          <a:ln w="57150">
            <a:solidFill>
              <a:schemeClr val="accent1"/>
            </a:solidFill>
            <a:headEnd type="triangle" w="med" len="sm"/>
            <a:tailEnd type="triangle" w="med" len="sm"/>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5250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77874" y="2218882"/>
            <a:ext cx="11918812" cy="3816256"/>
            <a:chOff x="274638" y="2218185"/>
            <a:chExt cx="12215152" cy="3818333"/>
          </a:xfrm>
        </p:grpSpPr>
        <p:sp>
          <p:nvSpPr>
            <p:cNvPr id="6" name="Rectangle 5"/>
            <p:cNvSpPr/>
            <p:nvPr/>
          </p:nvSpPr>
          <p:spPr bwMode="auto">
            <a:xfrm>
              <a:off x="274638" y="2218556"/>
              <a:ext cx="4029154" cy="3817962"/>
            </a:xfrm>
            <a:prstGeom prst="rect">
              <a:avLst/>
            </a:prstGeom>
            <a:solidFill>
              <a:schemeClr val="tx1">
                <a:lumMod val="20000"/>
                <a:lumOff val="80000"/>
              </a:schemeClr>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defTabSz="913561" fontAlgn="base">
                <a:lnSpc>
                  <a:spcPct val="90000"/>
                </a:lnSpc>
                <a:spcBef>
                  <a:spcPct val="0"/>
                </a:spcBef>
                <a:spcAft>
                  <a:spcPct val="0"/>
                </a:spcAft>
              </a:pPr>
              <a:endParaRPr lang="en-US" sz="2799" b="1" spc="-50" dirty="0">
                <a:gradFill>
                  <a:gsLst>
                    <a:gs pos="86726">
                      <a:prstClr val="white"/>
                    </a:gs>
                    <a:gs pos="36283">
                      <a:prstClr val="white"/>
                    </a:gs>
                  </a:gsLst>
                  <a:lin ang="5400000" scaled="0"/>
                </a:gradFill>
                <a:latin typeface="Segoe UI Light"/>
              </a:endParaRPr>
            </a:p>
          </p:txBody>
        </p:sp>
        <p:sp>
          <p:nvSpPr>
            <p:cNvPr id="48" name="Rectangle 47"/>
            <p:cNvSpPr/>
            <p:nvPr/>
          </p:nvSpPr>
          <p:spPr bwMode="auto">
            <a:xfrm>
              <a:off x="4367637" y="2218185"/>
              <a:ext cx="4029154" cy="3818333"/>
            </a:xfrm>
            <a:prstGeom prst="rect">
              <a:avLst/>
            </a:prstGeom>
            <a:solidFill>
              <a:schemeClr val="tx1">
                <a:lumMod val="20000"/>
                <a:lumOff val="80000"/>
              </a:schemeClr>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defTabSz="913561" fontAlgn="base">
                <a:lnSpc>
                  <a:spcPct val="90000"/>
                </a:lnSpc>
                <a:spcBef>
                  <a:spcPct val="0"/>
                </a:spcBef>
                <a:spcAft>
                  <a:spcPct val="0"/>
                </a:spcAft>
              </a:pPr>
              <a:endParaRPr lang="en-US" sz="2799" b="1" spc="-50" dirty="0">
                <a:gradFill>
                  <a:gsLst>
                    <a:gs pos="86726">
                      <a:prstClr val="white"/>
                    </a:gs>
                    <a:gs pos="36283">
                      <a:prstClr val="white"/>
                    </a:gs>
                  </a:gsLst>
                  <a:lin ang="5400000" scaled="0"/>
                </a:gradFill>
                <a:latin typeface="Segoe UI Light"/>
              </a:endParaRPr>
            </a:p>
          </p:txBody>
        </p:sp>
        <p:sp>
          <p:nvSpPr>
            <p:cNvPr id="49" name="Rectangle 48"/>
            <p:cNvSpPr/>
            <p:nvPr/>
          </p:nvSpPr>
          <p:spPr bwMode="auto">
            <a:xfrm>
              <a:off x="8460636" y="2224671"/>
              <a:ext cx="4029154" cy="3811847"/>
            </a:xfrm>
            <a:prstGeom prst="rect">
              <a:avLst/>
            </a:prstGeom>
            <a:solidFill>
              <a:schemeClr val="tx1">
                <a:lumMod val="20000"/>
                <a:lumOff val="80000"/>
              </a:schemeClr>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defTabSz="913561" fontAlgn="base">
                <a:lnSpc>
                  <a:spcPct val="90000"/>
                </a:lnSpc>
                <a:spcBef>
                  <a:spcPct val="0"/>
                </a:spcBef>
                <a:spcAft>
                  <a:spcPct val="0"/>
                </a:spcAft>
              </a:pPr>
              <a:endParaRPr lang="en-US" sz="2799" b="1" spc="-50" dirty="0">
                <a:gradFill>
                  <a:gsLst>
                    <a:gs pos="86726">
                      <a:prstClr val="white"/>
                    </a:gs>
                    <a:gs pos="36283">
                      <a:prstClr val="white"/>
                    </a:gs>
                  </a:gsLst>
                  <a:lin ang="5400000" scaled="0"/>
                </a:gradFill>
                <a:latin typeface="Segoe UI Light"/>
              </a:endParaRPr>
            </a:p>
          </p:txBody>
        </p:sp>
      </p:grpSp>
      <p:sp>
        <p:nvSpPr>
          <p:cNvPr id="12" name="Title 11"/>
          <p:cNvSpPr>
            <a:spLocks noGrp="1"/>
          </p:cNvSpPr>
          <p:nvPr>
            <p:ph type="title" idx="4294967295"/>
          </p:nvPr>
        </p:nvSpPr>
        <p:spPr>
          <a:xfrm>
            <a:off x="0" y="234950"/>
            <a:ext cx="11884025" cy="917575"/>
          </a:xfrm>
        </p:spPr>
        <p:txBody>
          <a:bodyPr/>
          <a:lstStyle/>
          <a:p>
            <a:r>
              <a:rPr lang="en-US" dirty="0" err="1" smtClean="0">
                <a:solidFill>
                  <a:schemeClr val="bg1">
                    <a:lumMod val="50000"/>
                  </a:schemeClr>
                </a:solidFill>
              </a:rPr>
              <a:t>ExpressRoute</a:t>
            </a:r>
            <a:endParaRPr lang="en-US" dirty="0">
              <a:solidFill>
                <a:schemeClr val="bg1">
                  <a:lumMod val="50000"/>
                </a:schemeClr>
              </a:solidFill>
            </a:endParaRPr>
          </a:p>
        </p:txBody>
      </p:sp>
      <p:sp>
        <p:nvSpPr>
          <p:cNvPr id="46" name="Freeform 539"/>
          <p:cNvSpPr>
            <a:spLocks noChangeAspect="1"/>
          </p:cNvSpPr>
          <p:nvPr/>
        </p:nvSpPr>
        <p:spPr bwMode="auto">
          <a:xfrm>
            <a:off x="2661652" y="3947915"/>
            <a:ext cx="1228829" cy="675594"/>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tx2"/>
          </a:solidFill>
          <a:ln>
            <a:noFill/>
          </a:ln>
          <a:extLst/>
        </p:spPr>
        <p:txBody>
          <a:bodyPr vert="horz" wrap="square" lIns="91390" tIns="45696" rIns="91390" bIns="45696" numCol="1" anchor="t" anchorCtr="0" compatLnSpc="1">
            <a:prstTxWarp prst="textNoShape">
              <a:avLst/>
            </a:prstTxWarp>
          </a:bodyPr>
          <a:lstStyle/>
          <a:p>
            <a:endParaRPr lang="en-US" sz="2399">
              <a:solidFill>
                <a:prstClr val="black"/>
              </a:solidFill>
            </a:endParaRPr>
          </a:p>
        </p:txBody>
      </p:sp>
      <p:sp>
        <p:nvSpPr>
          <p:cNvPr id="9" name="TextBox 8"/>
          <p:cNvSpPr txBox="1"/>
          <p:nvPr/>
        </p:nvSpPr>
        <p:spPr>
          <a:xfrm>
            <a:off x="277874" y="5012383"/>
            <a:ext cx="3881993" cy="718753"/>
          </a:xfrm>
          <a:prstGeom prst="rect">
            <a:avLst/>
          </a:prstGeom>
          <a:noFill/>
        </p:spPr>
        <p:txBody>
          <a:bodyPr wrap="square" lIns="182780" tIns="146225" rIns="182780" bIns="146225" rtlCol="0">
            <a:spAutoFit/>
          </a:bodyPr>
          <a:lstStyle/>
          <a:p>
            <a:pPr>
              <a:lnSpc>
                <a:spcPct val="90000"/>
              </a:lnSpc>
            </a:pPr>
            <a:r>
              <a:rPr lang="en-US" sz="1498" spc="-50" dirty="0">
                <a:gradFill>
                  <a:gsLst>
                    <a:gs pos="34513">
                      <a:prstClr val="white">
                        <a:lumMod val="10000"/>
                      </a:prstClr>
                    </a:gs>
                    <a:gs pos="55000">
                      <a:prstClr val="white">
                        <a:lumMod val="10000"/>
                      </a:prstClr>
                    </a:gs>
                  </a:gsLst>
                  <a:lin ang="5400000" scaled="0"/>
                </a:gradFill>
              </a:rPr>
              <a:t>Connect via an encrypted link over public internet</a:t>
            </a:r>
          </a:p>
        </p:txBody>
      </p:sp>
      <p:sp>
        <p:nvSpPr>
          <p:cNvPr id="67" name="Freeform 5"/>
          <p:cNvSpPr>
            <a:spLocks noEditPoints="1"/>
          </p:cNvSpPr>
          <p:nvPr/>
        </p:nvSpPr>
        <p:spPr bwMode="black">
          <a:xfrm>
            <a:off x="629932" y="3591076"/>
            <a:ext cx="680510" cy="1047863"/>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2"/>
          </a:solidFill>
          <a:ln>
            <a:noFill/>
          </a:ln>
          <a:extLst/>
        </p:spPr>
        <p:txBody>
          <a:bodyPr vert="horz" wrap="square" lIns="91390" tIns="45696" rIns="91390" bIns="45696" numCol="1" anchor="t" anchorCtr="0" compatLnSpc="1">
            <a:prstTxWarp prst="textNoShape">
              <a:avLst/>
            </a:prstTxWarp>
          </a:bodyPr>
          <a:lstStyle/>
          <a:p>
            <a:endParaRPr lang="en-US" sz="2399">
              <a:solidFill>
                <a:prstClr val="black"/>
              </a:solidFill>
            </a:endParaRPr>
          </a:p>
        </p:txBody>
      </p:sp>
      <p:sp>
        <p:nvSpPr>
          <p:cNvPr id="68" name="TextBox 67"/>
          <p:cNvSpPr txBox="1"/>
          <p:nvPr/>
        </p:nvSpPr>
        <p:spPr>
          <a:xfrm>
            <a:off x="4277242" y="5021803"/>
            <a:ext cx="3925740" cy="718753"/>
          </a:xfrm>
          <a:prstGeom prst="rect">
            <a:avLst/>
          </a:prstGeom>
          <a:noFill/>
        </p:spPr>
        <p:txBody>
          <a:bodyPr wrap="square" lIns="182780" tIns="146225" rIns="182780" bIns="146225" rtlCol="0">
            <a:spAutoFit/>
          </a:bodyPr>
          <a:lstStyle/>
          <a:p>
            <a:pPr>
              <a:lnSpc>
                <a:spcPct val="90000"/>
              </a:lnSpc>
            </a:pPr>
            <a:r>
              <a:rPr lang="en-US" sz="1498" spc="-50" dirty="0">
                <a:gradFill>
                  <a:gsLst>
                    <a:gs pos="34513">
                      <a:prstClr val="white">
                        <a:lumMod val="10000"/>
                      </a:prstClr>
                    </a:gs>
                    <a:gs pos="55000">
                      <a:prstClr val="white">
                        <a:lumMod val="10000"/>
                      </a:prstClr>
                    </a:gs>
                  </a:gsLst>
                  <a:lin ang="5400000" scaled="0"/>
                </a:gradFill>
              </a:rPr>
              <a:t>Peer at an </a:t>
            </a:r>
            <a:r>
              <a:rPr lang="en-US" sz="1498" spc="-50" dirty="0" err="1">
                <a:gradFill>
                  <a:gsLst>
                    <a:gs pos="34513">
                      <a:prstClr val="white">
                        <a:lumMod val="10000"/>
                      </a:prstClr>
                    </a:gs>
                    <a:gs pos="55000">
                      <a:prstClr val="white">
                        <a:lumMod val="10000"/>
                      </a:prstClr>
                    </a:gs>
                  </a:gsLst>
                  <a:lin ang="5400000" scaled="0"/>
                </a:gradFill>
              </a:rPr>
              <a:t>ExpressRoute</a:t>
            </a:r>
            <a:r>
              <a:rPr lang="en-US" sz="1498" spc="-50" dirty="0">
                <a:gradFill>
                  <a:gsLst>
                    <a:gs pos="34513">
                      <a:prstClr val="white">
                        <a:lumMod val="10000"/>
                      </a:prstClr>
                    </a:gs>
                    <a:gs pos="55000">
                      <a:prstClr val="white">
                        <a:lumMod val="10000"/>
                      </a:prstClr>
                    </a:gs>
                  </a:gsLst>
                  <a:lin ang="5400000" scaled="0"/>
                </a:gradFill>
              </a:rPr>
              <a:t> location, an Exchange Provider facility</a:t>
            </a:r>
          </a:p>
        </p:txBody>
      </p:sp>
      <p:sp>
        <p:nvSpPr>
          <p:cNvPr id="72" name="TextBox 71"/>
          <p:cNvSpPr txBox="1"/>
          <p:nvPr/>
        </p:nvSpPr>
        <p:spPr>
          <a:xfrm>
            <a:off x="8265278" y="5021802"/>
            <a:ext cx="3931406" cy="1142202"/>
          </a:xfrm>
          <a:prstGeom prst="rect">
            <a:avLst/>
          </a:prstGeom>
          <a:noFill/>
        </p:spPr>
        <p:txBody>
          <a:bodyPr wrap="square" lIns="182780" tIns="146225" rIns="182780" bIns="146225" rtlCol="0">
            <a:spAutoFit/>
          </a:bodyPr>
          <a:lstStyle/>
          <a:p>
            <a:pPr>
              <a:lnSpc>
                <a:spcPct val="90000"/>
              </a:lnSpc>
            </a:pPr>
            <a:r>
              <a:rPr lang="en-US" sz="1498" spc="-50" dirty="0">
                <a:gradFill>
                  <a:gsLst>
                    <a:gs pos="34513">
                      <a:prstClr val="white">
                        <a:lumMod val="10000"/>
                      </a:prstClr>
                    </a:gs>
                    <a:gs pos="55000">
                      <a:prstClr val="white">
                        <a:lumMod val="10000"/>
                      </a:prstClr>
                    </a:gs>
                  </a:gsLst>
                  <a:lin ang="5400000" scaled="0"/>
                </a:gradFill>
              </a:rPr>
              <a:t>Connection from a WAN provided by Network Service Provider (e.g. </a:t>
            </a:r>
            <a:r>
              <a:rPr lang="en-US" sz="1498" spc="-50" dirty="0" err="1">
                <a:gradFill>
                  <a:gsLst>
                    <a:gs pos="34513">
                      <a:prstClr val="white">
                        <a:lumMod val="10000"/>
                      </a:prstClr>
                    </a:gs>
                    <a:gs pos="55000">
                      <a:prstClr val="white">
                        <a:lumMod val="10000"/>
                      </a:prstClr>
                    </a:gs>
                  </a:gsLst>
                  <a:lin ang="5400000" scaled="0"/>
                </a:gradFill>
              </a:rPr>
              <a:t>telco</a:t>
            </a:r>
            <a:r>
              <a:rPr lang="en-US" sz="1498" spc="-50" dirty="0">
                <a:gradFill>
                  <a:gsLst>
                    <a:gs pos="34513">
                      <a:prstClr val="white">
                        <a:lumMod val="10000"/>
                      </a:prstClr>
                    </a:gs>
                    <a:gs pos="55000">
                      <a:prstClr val="white">
                        <a:lumMod val="10000"/>
                      </a:prstClr>
                    </a:gs>
                  </a:gsLst>
                  <a:lin ang="5400000" scaled="0"/>
                </a:gradFill>
              </a:rPr>
              <a:t>). </a:t>
            </a:r>
          </a:p>
          <a:p>
            <a:pPr>
              <a:lnSpc>
                <a:spcPct val="90000"/>
              </a:lnSpc>
            </a:pPr>
            <a:r>
              <a:rPr lang="en-US" sz="1498" spc="-50" dirty="0">
                <a:gradFill>
                  <a:gsLst>
                    <a:gs pos="34513">
                      <a:prstClr val="white">
                        <a:lumMod val="10000"/>
                      </a:prstClr>
                    </a:gs>
                    <a:gs pos="55000">
                      <a:prstClr val="white">
                        <a:lumMod val="10000"/>
                      </a:prstClr>
                    </a:gs>
                  </a:gsLst>
                  <a:lin ang="5400000" scaled="0"/>
                </a:gradFill>
              </a:rPr>
              <a:t>Azure becomes another site on the customer’s WAN network.</a:t>
            </a:r>
          </a:p>
        </p:txBody>
      </p:sp>
      <p:sp>
        <p:nvSpPr>
          <p:cNvPr id="19" name="Rectangle 18"/>
          <p:cNvSpPr/>
          <p:nvPr/>
        </p:nvSpPr>
        <p:spPr bwMode="auto">
          <a:xfrm>
            <a:off x="277871" y="1206679"/>
            <a:ext cx="3931406" cy="959661"/>
          </a:xfrm>
          <a:prstGeom prst="rect">
            <a:avLst/>
          </a:prstGeom>
          <a:solidFill>
            <a:schemeClr val="tx2"/>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defTabSz="913561" fontAlgn="base">
              <a:lnSpc>
                <a:spcPct val="90000"/>
              </a:lnSpc>
              <a:spcBef>
                <a:spcPct val="0"/>
              </a:spcBef>
              <a:spcAft>
                <a:spcPct val="0"/>
              </a:spcAft>
            </a:pPr>
            <a:endParaRPr lang="en-US" sz="2799" b="1" spc="-50" dirty="0">
              <a:gradFill>
                <a:gsLst>
                  <a:gs pos="86726">
                    <a:prstClr val="white"/>
                  </a:gs>
                  <a:gs pos="36283">
                    <a:prstClr val="white"/>
                  </a:gs>
                </a:gsLst>
                <a:lin ang="5400000" scaled="0"/>
              </a:gradFill>
              <a:latin typeface="Segoe UI Light"/>
            </a:endParaRPr>
          </a:p>
          <a:p>
            <a:pPr defTabSz="913561" fontAlgn="base">
              <a:lnSpc>
                <a:spcPct val="90000"/>
              </a:lnSpc>
              <a:spcBef>
                <a:spcPct val="0"/>
              </a:spcBef>
              <a:spcAft>
                <a:spcPct val="0"/>
              </a:spcAft>
            </a:pPr>
            <a:r>
              <a:rPr lang="en-US" sz="2799" b="1" spc="-50" dirty="0">
                <a:gradFill>
                  <a:gsLst>
                    <a:gs pos="86726">
                      <a:prstClr val="white"/>
                    </a:gs>
                    <a:gs pos="36283">
                      <a:prstClr val="white"/>
                    </a:gs>
                  </a:gsLst>
                  <a:lin ang="5400000" scaled="0"/>
                </a:gradFill>
                <a:latin typeface="Segoe UI Light"/>
              </a:rPr>
              <a:t>Site-to-Site VPN</a:t>
            </a:r>
          </a:p>
        </p:txBody>
      </p:sp>
      <p:sp>
        <p:nvSpPr>
          <p:cNvPr id="82" name="Rectangle 81"/>
          <p:cNvSpPr/>
          <p:nvPr/>
        </p:nvSpPr>
        <p:spPr bwMode="auto">
          <a:xfrm>
            <a:off x="4271577" y="1214875"/>
            <a:ext cx="3931406" cy="959661"/>
          </a:xfrm>
          <a:prstGeom prst="rect">
            <a:avLst/>
          </a:prstGeom>
          <a:solidFill>
            <a:schemeClr val="tx2"/>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defTabSz="913561" fontAlgn="base">
              <a:lnSpc>
                <a:spcPct val="90000"/>
              </a:lnSpc>
              <a:spcBef>
                <a:spcPct val="0"/>
              </a:spcBef>
              <a:spcAft>
                <a:spcPct val="0"/>
              </a:spcAft>
            </a:pPr>
            <a:r>
              <a:rPr lang="en-US" sz="2856" dirty="0" err="1">
                <a:solidFill>
                  <a:prstClr val="white"/>
                </a:solidFill>
              </a:rPr>
              <a:t>ExpressRoute</a:t>
            </a:r>
            <a:r>
              <a:rPr lang="en-US" sz="2856" dirty="0">
                <a:solidFill>
                  <a:prstClr val="white"/>
                </a:solidFill>
              </a:rPr>
              <a:t>: </a:t>
            </a:r>
            <a:endParaRPr lang="en-US" sz="2799" b="1" spc="-50" dirty="0">
              <a:gradFill>
                <a:gsLst>
                  <a:gs pos="86726">
                    <a:prstClr val="white"/>
                  </a:gs>
                  <a:gs pos="36283">
                    <a:prstClr val="white"/>
                  </a:gs>
                </a:gsLst>
                <a:lin ang="5400000" scaled="0"/>
              </a:gradFill>
              <a:latin typeface="Segoe UI Light"/>
            </a:endParaRPr>
          </a:p>
          <a:p>
            <a:pPr defTabSz="913561" fontAlgn="base">
              <a:lnSpc>
                <a:spcPct val="90000"/>
              </a:lnSpc>
              <a:spcBef>
                <a:spcPct val="0"/>
              </a:spcBef>
              <a:spcAft>
                <a:spcPct val="0"/>
              </a:spcAft>
            </a:pPr>
            <a:r>
              <a:rPr lang="en-US" sz="2799" b="1" spc="-50" dirty="0">
                <a:gradFill>
                  <a:gsLst>
                    <a:gs pos="86726">
                      <a:prstClr val="white"/>
                    </a:gs>
                    <a:gs pos="36283">
                      <a:prstClr val="white"/>
                    </a:gs>
                  </a:gsLst>
                  <a:lin ang="5400000" scaled="0"/>
                </a:gradFill>
                <a:latin typeface="Segoe UI Light"/>
              </a:rPr>
              <a:t>Exchange Provider</a:t>
            </a:r>
          </a:p>
        </p:txBody>
      </p:sp>
      <p:sp>
        <p:nvSpPr>
          <p:cNvPr id="85" name="Rectangle 84"/>
          <p:cNvSpPr/>
          <p:nvPr/>
        </p:nvSpPr>
        <p:spPr bwMode="auto">
          <a:xfrm>
            <a:off x="8265278" y="1214875"/>
            <a:ext cx="3931406" cy="959661"/>
          </a:xfrm>
          <a:prstGeom prst="rect">
            <a:avLst/>
          </a:prstGeom>
          <a:solidFill>
            <a:schemeClr val="tx2"/>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defTabSz="913561" fontAlgn="base">
              <a:lnSpc>
                <a:spcPct val="90000"/>
              </a:lnSpc>
              <a:spcBef>
                <a:spcPct val="0"/>
              </a:spcBef>
              <a:spcAft>
                <a:spcPct val="0"/>
              </a:spcAft>
            </a:pPr>
            <a:r>
              <a:rPr lang="en-US" sz="2856" dirty="0" err="1">
                <a:solidFill>
                  <a:prstClr val="white"/>
                </a:solidFill>
              </a:rPr>
              <a:t>ExpressRoute</a:t>
            </a:r>
            <a:r>
              <a:rPr lang="en-US" sz="2856" dirty="0">
                <a:solidFill>
                  <a:prstClr val="white"/>
                </a:solidFill>
              </a:rPr>
              <a:t>: </a:t>
            </a:r>
          </a:p>
          <a:p>
            <a:pPr defTabSz="913561" fontAlgn="base">
              <a:lnSpc>
                <a:spcPct val="90000"/>
              </a:lnSpc>
              <a:spcBef>
                <a:spcPct val="0"/>
              </a:spcBef>
              <a:spcAft>
                <a:spcPct val="0"/>
              </a:spcAft>
            </a:pPr>
            <a:r>
              <a:rPr lang="en-US" sz="2799" b="1" spc="-50" dirty="0">
                <a:gradFill>
                  <a:gsLst>
                    <a:gs pos="86726">
                      <a:prstClr val="white"/>
                    </a:gs>
                    <a:gs pos="36283">
                      <a:prstClr val="white"/>
                    </a:gs>
                  </a:gsLst>
                  <a:lin ang="5400000" scaled="0"/>
                </a:gradFill>
                <a:latin typeface="Segoe UI Light"/>
              </a:rPr>
              <a:t>MPLS Network Provider</a:t>
            </a:r>
          </a:p>
        </p:txBody>
      </p:sp>
      <p:grpSp>
        <p:nvGrpSpPr>
          <p:cNvPr id="27" name="Group 26"/>
          <p:cNvGrpSpPr/>
          <p:nvPr/>
        </p:nvGrpSpPr>
        <p:grpSpPr>
          <a:xfrm>
            <a:off x="1305679" y="3116472"/>
            <a:ext cx="374779" cy="1130143"/>
            <a:chOff x="1303005" y="2997248"/>
            <a:chExt cx="374983" cy="1130758"/>
          </a:xfrm>
        </p:grpSpPr>
        <p:cxnSp>
          <p:nvCxnSpPr>
            <p:cNvPr id="23" name="Straight Connector 22"/>
            <p:cNvCxnSpPr/>
            <p:nvPr/>
          </p:nvCxnSpPr>
          <p:spPr>
            <a:xfrm>
              <a:off x="1660017" y="2997248"/>
              <a:ext cx="0" cy="1130758"/>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1303005" y="4108958"/>
              <a:ext cx="374983" cy="0"/>
            </a:xfrm>
            <a:prstGeom prst="straightConnector1">
              <a:avLst/>
            </a:prstGeom>
            <a:ln w="38100">
              <a:solidFill>
                <a:schemeClr val="tx1">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6" name="Group 85"/>
          <p:cNvGrpSpPr/>
          <p:nvPr/>
        </p:nvGrpSpPr>
        <p:grpSpPr>
          <a:xfrm flipH="1">
            <a:off x="2435167" y="3154063"/>
            <a:ext cx="374779" cy="1092549"/>
            <a:chOff x="1303005" y="3034862"/>
            <a:chExt cx="374983" cy="1093144"/>
          </a:xfrm>
        </p:grpSpPr>
        <p:cxnSp>
          <p:nvCxnSpPr>
            <p:cNvPr id="87" name="Straight Connector 86"/>
            <p:cNvCxnSpPr/>
            <p:nvPr/>
          </p:nvCxnSpPr>
          <p:spPr>
            <a:xfrm flipH="1">
              <a:off x="1660017" y="3034862"/>
              <a:ext cx="0" cy="1093144"/>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H="1">
              <a:off x="1303005" y="4108958"/>
              <a:ext cx="374983" cy="0"/>
            </a:xfrm>
            <a:prstGeom prst="straightConnector1">
              <a:avLst/>
            </a:prstGeom>
            <a:ln w="38100">
              <a:solidFill>
                <a:schemeClr val="tx1">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20" name="TextBox 50"/>
          <p:cNvSpPr txBox="1"/>
          <p:nvPr/>
        </p:nvSpPr>
        <p:spPr>
          <a:xfrm>
            <a:off x="2562942" y="4542865"/>
            <a:ext cx="1545385" cy="458854"/>
          </a:xfrm>
          <a:prstGeom prst="rect">
            <a:avLst/>
          </a:prstGeom>
          <a:noFill/>
        </p:spPr>
        <p:txBody>
          <a:bodyPr wrap="none" lIns="179188" tIns="143350" rIns="179188" bIns="143350" rtlCol="0">
            <a:spAutoFit/>
          </a:bodyPr>
          <a:lstStyle>
            <a:defPPr>
              <a:defRPr lang="en-US"/>
            </a:defPPr>
            <a:lvl1pPr defTabSz="914400">
              <a:lnSpc>
                <a:spcPct val="90000"/>
              </a:lnSpc>
              <a:defRPr sz="1200" b="1">
                <a:gradFill>
                  <a:gsLst>
                    <a:gs pos="25664">
                      <a:schemeClr val="tx1"/>
                    </a:gs>
                    <a:gs pos="52000">
                      <a:schemeClr val="tx1"/>
                    </a:gs>
                  </a:gsLst>
                  <a:lin ang="5400000" scaled="0"/>
                </a:gradFill>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r>
              <a:rPr lang="en-US" sz="1198" dirty="0">
                <a:gradFill>
                  <a:gsLst>
                    <a:gs pos="79646">
                      <a:prstClr val="white">
                        <a:lumMod val="10000"/>
                      </a:prstClr>
                    </a:gs>
                    <a:gs pos="52000">
                      <a:prstClr val="white">
                        <a:lumMod val="10000"/>
                      </a:prstClr>
                    </a:gs>
                  </a:gsLst>
                  <a:lin ang="5400000" scaled="0"/>
                </a:gradFill>
              </a:rPr>
              <a:t>Microsoft Azure</a:t>
            </a:r>
          </a:p>
        </p:txBody>
      </p:sp>
      <p:sp>
        <p:nvSpPr>
          <p:cNvPr id="90" name="TextBox 50"/>
          <p:cNvSpPr txBox="1"/>
          <p:nvPr/>
        </p:nvSpPr>
        <p:spPr>
          <a:xfrm>
            <a:off x="277874" y="4543678"/>
            <a:ext cx="1327972" cy="458854"/>
          </a:xfrm>
          <a:prstGeom prst="rect">
            <a:avLst/>
          </a:prstGeom>
          <a:noFill/>
        </p:spPr>
        <p:txBody>
          <a:bodyPr wrap="none" lIns="179188" tIns="143350" rIns="179188" bIns="14335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r>
              <a:rPr lang="en-US" sz="1198" b="1" dirty="0">
                <a:gradFill>
                  <a:gsLst>
                    <a:gs pos="79646">
                      <a:prstClr val="white">
                        <a:lumMod val="10000"/>
                      </a:prstClr>
                    </a:gs>
                    <a:gs pos="52000">
                      <a:prstClr val="white">
                        <a:lumMod val="10000"/>
                      </a:prstClr>
                    </a:gs>
                  </a:gsLst>
                  <a:lin ang="5400000" scaled="0"/>
                </a:gradFill>
              </a:rPr>
              <a:t>Customer DC</a:t>
            </a:r>
          </a:p>
        </p:txBody>
      </p:sp>
      <p:sp>
        <p:nvSpPr>
          <p:cNvPr id="30" name="Isosceles Triangle 29"/>
          <p:cNvSpPr/>
          <p:nvPr/>
        </p:nvSpPr>
        <p:spPr bwMode="auto">
          <a:xfrm rot="5400000">
            <a:off x="3808109" y="6205228"/>
            <a:ext cx="536340" cy="285594"/>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13561" fontAlgn="base">
              <a:lnSpc>
                <a:spcPct val="90000"/>
              </a:lnSpc>
              <a:spcBef>
                <a:spcPct val="0"/>
              </a:spcBef>
              <a:spcAft>
                <a:spcPct val="0"/>
              </a:spcAft>
            </a:pPr>
            <a:endParaRPr lang="en-US" sz="1999" spc="-50" dirty="0">
              <a:solidFill>
                <a:prstClr val="white"/>
              </a:solidFill>
            </a:endParaRPr>
          </a:p>
        </p:txBody>
      </p:sp>
      <p:sp>
        <p:nvSpPr>
          <p:cNvPr id="31" name="Rectangle 30"/>
          <p:cNvSpPr/>
          <p:nvPr/>
        </p:nvSpPr>
        <p:spPr bwMode="auto">
          <a:xfrm>
            <a:off x="563466" y="6079853"/>
            <a:ext cx="3370017" cy="53991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0" tIns="146225" rIns="182780" bIns="146225" numCol="1" spcCol="0" rtlCol="0" fromWordArt="0" anchor="ctr" anchorCtr="0" forceAA="0" compatLnSpc="1">
            <a:prstTxWarp prst="textNoShape">
              <a:avLst/>
            </a:prstTxWarp>
            <a:noAutofit/>
          </a:bodyPr>
          <a:lstStyle/>
          <a:p>
            <a:pPr algn="ctr" defTabSz="913561" fontAlgn="base">
              <a:lnSpc>
                <a:spcPct val="90000"/>
              </a:lnSpc>
              <a:spcBef>
                <a:spcPct val="0"/>
              </a:spcBef>
              <a:spcAft>
                <a:spcPct val="0"/>
              </a:spcAft>
            </a:pPr>
            <a:r>
              <a:rPr lang="en-US" sz="1598" spc="-50" dirty="0">
                <a:solidFill>
                  <a:prstClr val="white"/>
                </a:solidFill>
              </a:rPr>
              <a:t>Virtual Network - Compute only.</a:t>
            </a:r>
          </a:p>
        </p:txBody>
      </p:sp>
      <p:sp>
        <p:nvSpPr>
          <p:cNvPr id="92" name="Isosceles Triangle 91"/>
          <p:cNvSpPr/>
          <p:nvPr/>
        </p:nvSpPr>
        <p:spPr bwMode="auto">
          <a:xfrm rot="16200000">
            <a:off x="150713" y="6207012"/>
            <a:ext cx="539911" cy="285594"/>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13561" fontAlgn="base">
              <a:lnSpc>
                <a:spcPct val="90000"/>
              </a:lnSpc>
              <a:spcBef>
                <a:spcPct val="0"/>
              </a:spcBef>
              <a:spcAft>
                <a:spcPct val="0"/>
              </a:spcAft>
            </a:pPr>
            <a:endParaRPr lang="en-US" sz="1999" spc="-50" dirty="0">
              <a:solidFill>
                <a:prstClr val="white"/>
              </a:solidFill>
            </a:endParaRPr>
          </a:p>
        </p:txBody>
      </p:sp>
      <p:sp>
        <p:nvSpPr>
          <p:cNvPr id="94" name="Isosceles Triangle 93"/>
          <p:cNvSpPr/>
          <p:nvPr/>
        </p:nvSpPr>
        <p:spPr bwMode="auto">
          <a:xfrm rot="5400000">
            <a:off x="11824705" y="6208797"/>
            <a:ext cx="536340" cy="285594"/>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13561" fontAlgn="base">
              <a:lnSpc>
                <a:spcPct val="90000"/>
              </a:lnSpc>
              <a:spcBef>
                <a:spcPct val="0"/>
              </a:spcBef>
              <a:spcAft>
                <a:spcPct val="0"/>
              </a:spcAft>
            </a:pPr>
            <a:endParaRPr lang="en-US" sz="1999" spc="-50" dirty="0">
              <a:solidFill>
                <a:prstClr val="white"/>
              </a:solidFill>
            </a:endParaRPr>
          </a:p>
        </p:txBody>
      </p:sp>
      <p:sp>
        <p:nvSpPr>
          <p:cNvPr id="95" name="Rectangle 94"/>
          <p:cNvSpPr/>
          <p:nvPr/>
        </p:nvSpPr>
        <p:spPr bwMode="auto">
          <a:xfrm>
            <a:off x="4552273" y="6079854"/>
            <a:ext cx="7397808" cy="53991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0" tIns="146225" rIns="182780" bIns="146225" numCol="1" spcCol="0" rtlCol="0" fromWordArt="0" anchor="ctr" anchorCtr="0" forceAA="0" compatLnSpc="1">
            <a:prstTxWarp prst="textNoShape">
              <a:avLst/>
            </a:prstTxWarp>
            <a:noAutofit/>
          </a:bodyPr>
          <a:lstStyle/>
          <a:p>
            <a:pPr algn="ctr" defTabSz="913561" fontAlgn="base">
              <a:lnSpc>
                <a:spcPct val="90000"/>
              </a:lnSpc>
              <a:spcBef>
                <a:spcPct val="0"/>
              </a:spcBef>
              <a:spcAft>
                <a:spcPct val="0"/>
              </a:spcAft>
            </a:pPr>
            <a:r>
              <a:rPr lang="en-US" sz="1598" spc="-50" dirty="0" err="1">
                <a:solidFill>
                  <a:prstClr val="white"/>
                </a:solidFill>
              </a:rPr>
              <a:t>ExpressRoute</a:t>
            </a:r>
            <a:r>
              <a:rPr lang="en-US" sz="1598" spc="-50" dirty="0">
                <a:solidFill>
                  <a:prstClr val="white"/>
                </a:solidFill>
              </a:rPr>
              <a:t> - Provides customer choice and include access to </a:t>
            </a:r>
            <a:br>
              <a:rPr lang="en-US" sz="1598" spc="-50" dirty="0">
                <a:solidFill>
                  <a:prstClr val="white"/>
                </a:solidFill>
              </a:rPr>
            </a:br>
            <a:r>
              <a:rPr lang="en-US" sz="1598" spc="-50" dirty="0">
                <a:solidFill>
                  <a:prstClr val="white"/>
                </a:solidFill>
              </a:rPr>
              <a:t>compute, storage, and other Azure services.</a:t>
            </a:r>
          </a:p>
        </p:txBody>
      </p:sp>
      <p:sp>
        <p:nvSpPr>
          <p:cNvPr id="97" name="Isosceles Triangle 96"/>
          <p:cNvSpPr/>
          <p:nvPr/>
        </p:nvSpPr>
        <p:spPr bwMode="auto">
          <a:xfrm rot="16200000">
            <a:off x="4139519" y="6207013"/>
            <a:ext cx="539911" cy="285594"/>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13561" fontAlgn="base">
              <a:lnSpc>
                <a:spcPct val="90000"/>
              </a:lnSpc>
              <a:spcBef>
                <a:spcPct val="0"/>
              </a:spcBef>
              <a:spcAft>
                <a:spcPct val="0"/>
              </a:spcAft>
            </a:pPr>
            <a:endParaRPr lang="en-US" sz="1999" spc="-50" dirty="0">
              <a:solidFill>
                <a:prstClr val="white"/>
              </a:solidFill>
            </a:endParaRPr>
          </a:p>
        </p:txBody>
      </p:sp>
      <p:sp>
        <p:nvSpPr>
          <p:cNvPr id="102" name="Freeform 539"/>
          <p:cNvSpPr>
            <a:spLocks noChangeAspect="1"/>
          </p:cNvSpPr>
          <p:nvPr/>
        </p:nvSpPr>
        <p:spPr bwMode="auto">
          <a:xfrm>
            <a:off x="6703552" y="2492925"/>
            <a:ext cx="1228829" cy="675594"/>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tx2"/>
          </a:solidFill>
          <a:ln>
            <a:noFill/>
          </a:ln>
          <a:extLst/>
        </p:spPr>
        <p:txBody>
          <a:bodyPr vert="horz" wrap="square" lIns="91390" tIns="45696" rIns="91390" bIns="45696" numCol="1" anchor="t" anchorCtr="0" compatLnSpc="1">
            <a:prstTxWarp prst="textNoShape">
              <a:avLst/>
            </a:prstTxWarp>
          </a:bodyPr>
          <a:lstStyle/>
          <a:p>
            <a:endParaRPr lang="en-US" sz="2399">
              <a:solidFill>
                <a:prstClr val="black"/>
              </a:solidFill>
            </a:endParaRPr>
          </a:p>
        </p:txBody>
      </p:sp>
      <p:sp>
        <p:nvSpPr>
          <p:cNvPr id="107" name="Freeform 5"/>
          <p:cNvSpPr>
            <a:spLocks noEditPoints="1"/>
          </p:cNvSpPr>
          <p:nvPr/>
        </p:nvSpPr>
        <p:spPr bwMode="black">
          <a:xfrm>
            <a:off x="4692005" y="3591076"/>
            <a:ext cx="680510" cy="1047863"/>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2"/>
          </a:solidFill>
          <a:ln>
            <a:noFill/>
          </a:ln>
          <a:extLst/>
        </p:spPr>
        <p:txBody>
          <a:bodyPr vert="horz" wrap="square" lIns="91390" tIns="45696" rIns="91390" bIns="45696" numCol="1" anchor="t" anchorCtr="0" compatLnSpc="1">
            <a:prstTxWarp prst="textNoShape">
              <a:avLst/>
            </a:prstTxWarp>
          </a:bodyPr>
          <a:lstStyle/>
          <a:p>
            <a:endParaRPr lang="en-US" sz="2399">
              <a:solidFill>
                <a:prstClr val="black"/>
              </a:solidFill>
            </a:endParaRPr>
          </a:p>
        </p:txBody>
      </p:sp>
      <p:sp>
        <p:nvSpPr>
          <p:cNvPr id="108" name="TextBox 50"/>
          <p:cNvSpPr txBox="1"/>
          <p:nvPr/>
        </p:nvSpPr>
        <p:spPr>
          <a:xfrm>
            <a:off x="4339947" y="4543678"/>
            <a:ext cx="1372109" cy="458854"/>
          </a:xfrm>
          <a:prstGeom prst="rect">
            <a:avLst/>
          </a:prstGeom>
          <a:noFill/>
        </p:spPr>
        <p:txBody>
          <a:bodyPr wrap="none" lIns="179188" tIns="143350" rIns="179188" bIns="14335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r>
              <a:rPr lang="en-US" sz="1198" b="1" dirty="0">
                <a:gradFill>
                  <a:gsLst>
                    <a:gs pos="79646">
                      <a:prstClr val="white">
                        <a:lumMod val="10000"/>
                      </a:prstClr>
                    </a:gs>
                    <a:gs pos="52000">
                      <a:prstClr val="white">
                        <a:lumMod val="10000"/>
                      </a:prstClr>
                    </a:gs>
                  </a:gsLst>
                  <a:lin ang="5400000" scaled="0"/>
                </a:gradFill>
              </a:rPr>
              <a:t>Customer site</a:t>
            </a:r>
          </a:p>
        </p:txBody>
      </p:sp>
      <p:sp>
        <p:nvSpPr>
          <p:cNvPr id="111" name="Freeform 23"/>
          <p:cNvSpPr>
            <a:spLocks noEditPoints="1"/>
          </p:cNvSpPr>
          <p:nvPr/>
        </p:nvSpPr>
        <p:spPr bwMode="auto">
          <a:xfrm>
            <a:off x="7042685" y="3664825"/>
            <a:ext cx="504964" cy="976254"/>
          </a:xfrm>
          <a:custGeom>
            <a:avLst/>
            <a:gdLst>
              <a:gd name="T0" fmla="*/ 69 w 168"/>
              <a:gd name="T1" fmla="*/ 288 h 326"/>
              <a:gd name="T2" fmla="*/ 0 w 168"/>
              <a:gd name="T3" fmla="*/ 326 h 326"/>
              <a:gd name="T4" fmla="*/ 0 w 168"/>
              <a:gd name="T5" fmla="*/ 288 h 326"/>
              <a:gd name="T6" fmla="*/ 99 w 168"/>
              <a:gd name="T7" fmla="*/ 288 h 326"/>
              <a:gd name="T8" fmla="*/ 168 w 168"/>
              <a:gd name="T9" fmla="*/ 326 h 326"/>
              <a:gd name="T10" fmla="*/ 99 w 168"/>
              <a:gd name="T11" fmla="*/ 288 h 326"/>
              <a:gd name="T12" fmla="*/ 99 w 168"/>
              <a:gd name="T13" fmla="*/ 288 h 326"/>
              <a:gd name="T14" fmla="*/ 168 w 168"/>
              <a:gd name="T15" fmla="*/ 286 h 326"/>
              <a:gd name="T16" fmla="*/ 0 w 168"/>
              <a:gd name="T17" fmla="*/ 42 h 326"/>
              <a:gd name="T18" fmla="*/ 0 w 168"/>
              <a:gd name="T19" fmla="*/ 286 h 326"/>
              <a:gd name="T20" fmla="*/ 118 w 168"/>
              <a:gd name="T21" fmla="*/ 59 h 326"/>
              <a:gd name="T22" fmla="*/ 151 w 168"/>
              <a:gd name="T23" fmla="*/ 99 h 326"/>
              <a:gd name="T24" fmla="*/ 118 w 168"/>
              <a:gd name="T25" fmla="*/ 59 h 326"/>
              <a:gd name="T26" fmla="*/ 118 w 168"/>
              <a:gd name="T27" fmla="*/ 59 h 326"/>
              <a:gd name="T28" fmla="*/ 151 w 168"/>
              <a:gd name="T29" fmla="*/ 111 h 326"/>
              <a:gd name="T30" fmla="*/ 118 w 168"/>
              <a:gd name="T31" fmla="*/ 151 h 326"/>
              <a:gd name="T32" fmla="*/ 118 w 168"/>
              <a:gd name="T33" fmla="*/ 111 h 326"/>
              <a:gd name="T34" fmla="*/ 118 w 168"/>
              <a:gd name="T35" fmla="*/ 165 h 326"/>
              <a:gd name="T36" fmla="*/ 151 w 168"/>
              <a:gd name="T37" fmla="*/ 203 h 326"/>
              <a:gd name="T38" fmla="*/ 118 w 168"/>
              <a:gd name="T39" fmla="*/ 165 h 326"/>
              <a:gd name="T40" fmla="*/ 118 w 168"/>
              <a:gd name="T41" fmla="*/ 165 h 326"/>
              <a:gd name="T42" fmla="*/ 151 w 168"/>
              <a:gd name="T43" fmla="*/ 222 h 326"/>
              <a:gd name="T44" fmla="*/ 118 w 168"/>
              <a:gd name="T45" fmla="*/ 262 h 326"/>
              <a:gd name="T46" fmla="*/ 118 w 168"/>
              <a:gd name="T47" fmla="*/ 222 h 326"/>
              <a:gd name="T48" fmla="*/ 69 w 168"/>
              <a:gd name="T49" fmla="*/ 59 h 326"/>
              <a:gd name="T50" fmla="*/ 99 w 168"/>
              <a:gd name="T51" fmla="*/ 99 h 326"/>
              <a:gd name="T52" fmla="*/ 69 w 168"/>
              <a:gd name="T53" fmla="*/ 59 h 326"/>
              <a:gd name="T54" fmla="*/ 69 w 168"/>
              <a:gd name="T55" fmla="*/ 59 h 326"/>
              <a:gd name="T56" fmla="*/ 99 w 168"/>
              <a:gd name="T57" fmla="*/ 111 h 326"/>
              <a:gd name="T58" fmla="*/ 69 w 168"/>
              <a:gd name="T59" fmla="*/ 151 h 326"/>
              <a:gd name="T60" fmla="*/ 69 w 168"/>
              <a:gd name="T61" fmla="*/ 111 h 326"/>
              <a:gd name="T62" fmla="*/ 69 w 168"/>
              <a:gd name="T63" fmla="*/ 165 h 326"/>
              <a:gd name="T64" fmla="*/ 99 w 168"/>
              <a:gd name="T65" fmla="*/ 203 h 326"/>
              <a:gd name="T66" fmla="*/ 69 w 168"/>
              <a:gd name="T67" fmla="*/ 165 h 326"/>
              <a:gd name="T68" fmla="*/ 69 w 168"/>
              <a:gd name="T69" fmla="*/ 165 h 326"/>
              <a:gd name="T70" fmla="*/ 99 w 168"/>
              <a:gd name="T71" fmla="*/ 222 h 326"/>
              <a:gd name="T72" fmla="*/ 69 w 168"/>
              <a:gd name="T73" fmla="*/ 262 h 326"/>
              <a:gd name="T74" fmla="*/ 69 w 168"/>
              <a:gd name="T75" fmla="*/ 222 h 326"/>
              <a:gd name="T76" fmla="*/ 17 w 168"/>
              <a:gd name="T77" fmla="*/ 59 h 326"/>
              <a:gd name="T78" fmla="*/ 50 w 168"/>
              <a:gd name="T79" fmla="*/ 99 h 326"/>
              <a:gd name="T80" fmla="*/ 17 w 168"/>
              <a:gd name="T81" fmla="*/ 59 h 326"/>
              <a:gd name="T82" fmla="*/ 17 w 168"/>
              <a:gd name="T83" fmla="*/ 59 h 326"/>
              <a:gd name="T84" fmla="*/ 50 w 168"/>
              <a:gd name="T85" fmla="*/ 111 h 326"/>
              <a:gd name="T86" fmla="*/ 17 w 168"/>
              <a:gd name="T87" fmla="*/ 151 h 326"/>
              <a:gd name="T88" fmla="*/ 17 w 168"/>
              <a:gd name="T89" fmla="*/ 111 h 326"/>
              <a:gd name="T90" fmla="*/ 17 w 168"/>
              <a:gd name="T91" fmla="*/ 165 h 326"/>
              <a:gd name="T92" fmla="*/ 50 w 168"/>
              <a:gd name="T93" fmla="*/ 203 h 326"/>
              <a:gd name="T94" fmla="*/ 17 w 168"/>
              <a:gd name="T95" fmla="*/ 165 h 326"/>
              <a:gd name="T96" fmla="*/ 17 w 168"/>
              <a:gd name="T97" fmla="*/ 165 h 326"/>
              <a:gd name="T98" fmla="*/ 50 w 168"/>
              <a:gd name="T99" fmla="*/ 222 h 326"/>
              <a:gd name="T100" fmla="*/ 17 w 168"/>
              <a:gd name="T101" fmla="*/ 262 h 326"/>
              <a:gd name="T102" fmla="*/ 17 w 168"/>
              <a:gd name="T103" fmla="*/ 222 h 326"/>
              <a:gd name="T104" fmla="*/ 135 w 168"/>
              <a:gd name="T105" fmla="*/ 16 h 326"/>
              <a:gd name="T106" fmla="*/ 33 w 168"/>
              <a:gd name="T107" fmla="*/ 0 h 326"/>
              <a:gd name="T108" fmla="*/ 0 w 168"/>
              <a:gd name="T109" fmla="*/ 16 h 326"/>
              <a:gd name="T110" fmla="*/ 168 w 168"/>
              <a:gd name="T111" fmla="*/ 40 h 326"/>
              <a:gd name="T112" fmla="*/ 135 w 168"/>
              <a:gd name="T113" fmla="*/ 16 h 326"/>
              <a:gd name="T114" fmla="*/ 135 w 168"/>
              <a:gd name="T115" fmla="*/ 1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 h="326">
                <a:moveTo>
                  <a:pt x="0" y="288"/>
                </a:moveTo>
                <a:lnTo>
                  <a:pt x="69" y="288"/>
                </a:lnTo>
                <a:lnTo>
                  <a:pt x="69" y="326"/>
                </a:lnTo>
                <a:lnTo>
                  <a:pt x="0" y="326"/>
                </a:lnTo>
                <a:lnTo>
                  <a:pt x="0" y="288"/>
                </a:lnTo>
                <a:lnTo>
                  <a:pt x="0" y="288"/>
                </a:lnTo>
                <a:lnTo>
                  <a:pt x="0" y="288"/>
                </a:lnTo>
                <a:close/>
                <a:moveTo>
                  <a:pt x="99" y="288"/>
                </a:moveTo>
                <a:lnTo>
                  <a:pt x="168" y="288"/>
                </a:lnTo>
                <a:lnTo>
                  <a:pt x="168" y="326"/>
                </a:lnTo>
                <a:lnTo>
                  <a:pt x="99" y="326"/>
                </a:lnTo>
                <a:lnTo>
                  <a:pt x="99" y="288"/>
                </a:lnTo>
                <a:lnTo>
                  <a:pt x="99" y="288"/>
                </a:lnTo>
                <a:lnTo>
                  <a:pt x="99" y="288"/>
                </a:lnTo>
                <a:close/>
                <a:moveTo>
                  <a:pt x="0" y="286"/>
                </a:moveTo>
                <a:lnTo>
                  <a:pt x="168" y="286"/>
                </a:lnTo>
                <a:lnTo>
                  <a:pt x="168" y="42"/>
                </a:lnTo>
                <a:lnTo>
                  <a:pt x="0" y="42"/>
                </a:lnTo>
                <a:lnTo>
                  <a:pt x="0" y="286"/>
                </a:lnTo>
                <a:lnTo>
                  <a:pt x="0" y="286"/>
                </a:lnTo>
                <a:lnTo>
                  <a:pt x="0" y="286"/>
                </a:lnTo>
                <a:close/>
                <a:moveTo>
                  <a:pt x="118" y="59"/>
                </a:moveTo>
                <a:lnTo>
                  <a:pt x="151" y="59"/>
                </a:lnTo>
                <a:lnTo>
                  <a:pt x="151" y="99"/>
                </a:lnTo>
                <a:lnTo>
                  <a:pt x="118" y="99"/>
                </a:lnTo>
                <a:lnTo>
                  <a:pt x="118" y="59"/>
                </a:lnTo>
                <a:lnTo>
                  <a:pt x="118" y="59"/>
                </a:lnTo>
                <a:lnTo>
                  <a:pt x="118" y="59"/>
                </a:lnTo>
                <a:close/>
                <a:moveTo>
                  <a:pt x="118" y="111"/>
                </a:moveTo>
                <a:lnTo>
                  <a:pt x="151" y="111"/>
                </a:lnTo>
                <a:lnTo>
                  <a:pt x="151" y="151"/>
                </a:lnTo>
                <a:lnTo>
                  <a:pt x="118" y="151"/>
                </a:lnTo>
                <a:lnTo>
                  <a:pt x="118" y="111"/>
                </a:lnTo>
                <a:lnTo>
                  <a:pt x="118" y="111"/>
                </a:lnTo>
                <a:lnTo>
                  <a:pt x="118" y="111"/>
                </a:lnTo>
                <a:close/>
                <a:moveTo>
                  <a:pt x="118" y="165"/>
                </a:moveTo>
                <a:lnTo>
                  <a:pt x="151" y="165"/>
                </a:lnTo>
                <a:lnTo>
                  <a:pt x="151" y="203"/>
                </a:lnTo>
                <a:lnTo>
                  <a:pt x="118" y="203"/>
                </a:lnTo>
                <a:lnTo>
                  <a:pt x="118" y="165"/>
                </a:lnTo>
                <a:lnTo>
                  <a:pt x="118" y="165"/>
                </a:lnTo>
                <a:lnTo>
                  <a:pt x="118" y="165"/>
                </a:lnTo>
                <a:close/>
                <a:moveTo>
                  <a:pt x="118" y="222"/>
                </a:moveTo>
                <a:lnTo>
                  <a:pt x="151" y="222"/>
                </a:lnTo>
                <a:lnTo>
                  <a:pt x="151" y="262"/>
                </a:lnTo>
                <a:lnTo>
                  <a:pt x="118" y="262"/>
                </a:lnTo>
                <a:lnTo>
                  <a:pt x="118" y="222"/>
                </a:lnTo>
                <a:lnTo>
                  <a:pt x="118" y="222"/>
                </a:lnTo>
                <a:lnTo>
                  <a:pt x="118" y="222"/>
                </a:lnTo>
                <a:close/>
                <a:moveTo>
                  <a:pt x="69" y="59"/>
                </a:moveTo>
                <a:lnTo>
                  <a:pt x="99" y="59"/>
                </a:lnTo>
                <a:lnTo>
                  <a:pt x="99" y="99"/>
                </a:lnTo>
                <a:lnTo>
                  <a:pt x="69" y="99"/>
                </a:lnTo>
                <a:lnTo>
                  <a:pt x="69" y="59"/>
                </a:lnTo>
                <a:lnTo>
                  <a:pt x="69" y="59"/>
                </a:lnTo>
                <a:lnTo>
                  <a:pt x="69" y="59"/>
                </a:lnTo>
                <a:close/>
                <a:moveTo>
                  <a:pt x="69" y="111"/>
                </a:moveTo>
                <a:lnTo>
                  <a:pt x="99" y="111"/>
                </a:lnTo>
                <a:lnTo>
                  <a:pt x="99" y="151"/>
                </a:lnTo>
                <a:lnTo>
                  <a:pt x="69" y="151"/>
                </a:lnTo>
                <a:lnTo>
                  <a:pt x="69" y="111"/>
                </a:lnTo>
                <a:lnTo>
                  <a:pt x="69" y="111"/>
                </a:lnTo>
                <a:lnTo>
                  <a:pt x="69" y="111"/>
                </a:lnTo>
                <a:close/>
                <a:moveTo>
                  <a:pt x="69" y="165"/>
                </a:moveTo>
                <a:lnTo>
                  <a:pt x="99" y="165"/>
                </a:lnTo>
                <a:lnTo>
                  <a:pt x="99" y="203"/>
                </a:lnTo>
                <a:lnTo>
                  <a:pt x="69" y="203"/>
                </a:lnTo>
                <a:lnTo>
                  <a:pt x="69" y="165"/>
                </a:lnTo>
                <a:lnTo>
                  <a:pt x="69" y="165"/>
                </a:lnTo>
                <a:lnTo>
                  <a:pt x="69" y="165"/>
                </a:lnTo>
                <a:close/>
                <a:moveTo>
                  <a:pt x="69" y="222"/>
                </a:moveTo>
                <a:lnTo>
                  <a:pt x="99" y="222"/>
                </a:lnTo>
                <a:lnTo>
                  <a:pt x="99" y="262"/>
                </a:lnTo>
                <a:lnTo>
                  <a:pt x="69" y="262"/>
                </a:lnTo>
                <a:lnTo>
                  <a:pt x="69" y="222"/>
                </a:lnTo>
                <a:lnTo>
                  <a:pt x="69" y="222"/>
                </a:lnTo>
                <a:lnTo>
                  <a:pt x="69" y="222"/>
                </a:lnTo>
                <a:close/>
                <a:moveTo>
                  <a:pt x="17" y="59"/>
                </a:moveTo>
                <a:lnTo>
                  <a:pt x="50" y="59"/>
                </a:lnTo>
                <a:lnTo>
                  <a:pt x="50" y="99"/>
                </a:lnTo>
                <a:lnTo>
                  <a:pt x="17" y="99"/>
                </a:lnTo>
                <a:lnTo>
                  <a:pt x="17" y="59"/>
                </a:lnTo>
                <a:lnTo>
                  <a:pt x="17" y="59"/>
                </a:lnTo>
                <a:lnTo>
                  <a:pt x="17" y="59"/>
                </a:lnTo>
                <a:close/>
                <a:moveTo>
                  <a:pt x="17" y="111"/>
                </a:moveTo>
                <a:lnTo>
                  <a:pt x="50" y="111"/>
                </a:lnTo>
                <a:lnTo>
                  <a:pt x="50" y="151"/>
                </a:lnTo>
                <a:lnTo>
                  <a:pt x="17" y="151"/>
                </a:lnTo>
                <a:lnTo>
                  <a:pt x="17" y="111"/>
                </a:lnTo>
                <a:lnTo>
                  <a:pt x="17" y="111"/>
                </a:lnTo>
                <a:lnTo>
                  <a:pt x="17" y="111"/>
                </a:lnTo>
                <a:close/>
                <a:moveTo>
                  <a:pt x="17" y="165"/>
                </a:moveTo>
                <a:lnTo>
                  <a:pt x="50" y="165"/>
                </a:lnTo>
                <a:lnTo>
                  <a:pt x="50" y="203"/>
                </a:lnTo>
                <a:lnTo>
                  <a:pt x="17" y="203"/>
                </a:lnTo>
                <a:lnTo>
                  <a:pt x="17" y="165"/>
                </a:lnTo>
                <a:lnTo>
                  <a:pt x="17" y="165"/>
                </a:lnTo>
                <a:lnTo>
                  <a:pt x="17" y="165"/>
                </a:lnTo>
                <a:close/>
                <a:moveTo>
                  <a:pt x="17" y="222"/>
                </a:moveTo>
                <a:lnTo>
                  <a:pt x="50" y="222"/>
                </a:lnTo>
                <a:lnTo>
                  <a:pt x="50" y="262"/>
                </a:lnTo>
                <a:lnTo>
                  <a:pt x="17" y="262"/>
                </a:lnTo>
                <a:lnTo>
                  <a:pt x="17" y="222"/>
                </a:lnTo>
                <a:lnTo>
                  <a:pt x="17" y="222"/>
                </a:lnTo>
                <a:lnTo>
                  <a:pt x="17" y="222"/>
                </a:lnTo>
                <a:close/>
                <a:moveTo>
                  <a:pt x="135" y="16"/>
                </a:moveTo>
                <a:lnTo>
                  <a:pt x="135" y="0"/>
                </a:lnTo>
                <a:lnTo>
                  <a:pt x="33" y="0"/>
                </a:lnTo>
                <a:lnTo>
                  <a:pt x="33" y="16"/>
                </a:lnTo>
                <a:lnTo>
                  <a:pt x="0" y="16"/>
                </a:lnTo>
                <a:lnTo>
                  <a:pt x="0" y="40"/>
                </a:lnTo>
                <a:lnTo>
                  <a:pt x="168" y="40"/>
                </a:lnTo>
                <a:lnTo>
                  <a:pt x="168" y="16"/>
                </a:lnTo>
                <a:lnTo>
                  <a:pt x="135" y="16"/>
                </a:lnTo>
                <a:lnTo>
                  <a:pt x="135" y="16"/>
                </a:lnTo>
                <a:lnTo>
                  <a:pt x="135" y="16"/>
                </a:lnTo>
                <a:close/>
              </a:path>
            </a:pathLst>
          </a:custGeom>
          <a:solidFill>
            <a:schemeClr val="accent2"/>
          </a:solidFill>
          <a:ln>
            <a:noFill/>
          </a:ln>
        </p:spPr>
        <p:txBody>
          <a:bodyPr vert="horz" wrap="square" lIns="91390" tIns="45696" rIns="91390" bIns="45696" numCol="1" anchor="t" anchorCtr="0" compatLnSpc="1">
            <a:prstTxWarp prst="textNoShape">
              <a:avLst/>
            </a:prstTxWarp>
          </a:bodyPr>
          <a:lstStyle/>
          <a:p>
            <a:endParaRPr lang="en-US" sz="2399">
              <a:solidFill>
                <a:prstClr val="black"/>
              </a:solidFill>
            </a:endParaRPr>
          </a:p>
        </p:txBody>
      </p:sp>
      <p:sp>
        <p:nvSpPr>
          <p:cNvPr id="112" name="TextBox 50"/>
          <p:cNvSpPr txBox="1"/>
          <p:nvPr/>
        </p:nvSpPr>
        <p:spPr>
          <a:xfrm>
            <a:off x="6536585" y="4543676"/>
            <a:ext cx="1547021" cy="628207"/>
          </a:xfrm>
          <a:prstGeom prst="rect">
            <a:avLst/>
          </a:prstGeom>
          <a:noFill/>
        </p:spPr>
        <p:txBody>
          <a:bodyPr wrap="none" lIns="179188" tIns="143350" rIns="179188" bIns="14335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r>
              <a:rPr lang="en-US" sz="1198" b="1" dirty="0" err="1">
                <a:gradFill>
                  <a:gsLst>
                    <a:gs pos="79646">
                      <a:prstClr val="white">
                        <a:lumMod val="10000"/>
                      </a:prstClr>
                    </a:gs>
                    <a:gs pos="52000">
                      <a:prstClr val="white">
                        <a:lumMod val="10000"/>
                      </a:prstClr>
                    </a:gs>
                  </a:gsLst>
                  <a:lin ang="5400000" scaled="0"/>
                </a:gradFill>
              </a:rPr>
              <a:t>ExpressRoute</a:t>
            </a:r>
            <a:endParaRPr lang="en-US" sz="1198" b="1" dirty="0">
              <a:gradFill>
                <a:gsLst>
                  <a:gs pos="79646">
                    <a:prstClr val="white">
                      <a:lumMod val="10000"/>
                    </a:prstClr>
                  </a:gs>
                  <a:gs pos="52000">
                    <a:prstClr val="white">
                      <a:lumMod val="10000"/>
                    </a:prstClr>
                  </a:gs>
                </a:gsLst>
                <a:lin ang="5400000" scaled="0"/>
              </a:gradFill>
            </a:endParaRPr>
          </a:p>
          <a:p>
            <a:pPr>
              <a:lnSpc>
                <a:spcPct val="90000"/>
              </a:lnSpc>
            </a:pPr>
            <a:r>
              <a:rPr lang="en-US" sz="1198" b="1" dirty="0">
                <a:gradFill>
                  <a:gsLst>
                    <a:gs pos="79646">
                      <a:prstClr val="white">
                        <a:lumMod val="10000"/>
                      </a:prstClr>
                    </a:gs>
                    <a:gs pos="52000">
                      <a:prstClr val="white">
                        <a:lumMod val="10000"/>
                      </a:prstClr>
                    </a:gs>
                  </a:gsLst>
                  <a:lin ang="5400000" scaled="0"/>
                </a:gradFill>
              </a:rPr>
              <a:t>partner location</a:t>
            </a:r>
          </a:p>
        </p:txBody>
      </p:sp>
      <p:cxnSp>
        <p:nvCxnSpPr>
          <p:cNvPr id="115" name="Straight Arrow Connector 114"/>
          <p:cNvCxnSpPr/>
          <p:nvPr/>
        </p:nvCxnSpPr>
        <p:spPr>
          <a:xfrm flipH="1">
            <a:off x="5372513" y="4368684"/>
            <a:ext cx="1670174" cy="0"/>
          </a:xfrm>
          <a:prstGeom prst="straightConnector1">
            <a:avLst/>
          </a:prstGeom>
          <a:ln w="381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flipV="1">
            <a:off x="7290725" y="3172409"/>
            <a:ext cx="0" cy="492414"/>
          </a:xfrm>
          <a:prstGeom prst="straightConnector1">
            <a:avLst/>
          </a:prstGeom>
          <a:ln w="381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bwMode="auto">
          <a:xfrm>
            <a:off x="6729347" y="3368933"/>
            <a:ext cx="1203035" cy="168927"/>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13561" fontAlgn="base">
              <a:lnSpc>
                <a:spcPct val="90000"/>
              </a:lnSpc>
              <a:spcBef>
                <a:spcPct val="0"/>
              </a:spcBef>
              <a:spcAft>
                <a:spcPct val="0"/>
              </a:spcAft>
            </a:pPr>
            <a:endParaRPr lang="en-US" sz="1999" spc="-50" dirty="0">
              <a:gradFill>
                <a:gsLst>
                  <a:gs pos="1250">
                    <a:prstClr val="white"/>
                  </a:gs>
                  <a:gs pos="10417">
                    <a:prstClr val="white"/>
                  </a:gs>
                </a:gsLst>
                <a:lin ang="5400000" scaled="0"/>
              </a:gradFill>
            </a:endParaRPr>
          </a:p>
        </p:txBody>
      </p:sp>
      <p:sp>
        <p:nvSpPr>
          <p:cNvPr id="104" name="TextBox 50"/>
          <p:cNvSpPr txBox="1"/>
          <p:nvPr/>
        </p:nvSpPr>
        <p:spPr>
          <a:xfrm>
            <a:off x="6604843" y="3212548"/>
            <a:ext cx="1545385" cy="458854"/>
          </a:xfrm>
          <a:prstGeom prst="rect">
            <a:avLst/>
          </a:prstGeom>
          <a:noFill/>
        </p:spPr>
        <p:txBody>
          <a:bodyPr wrap="none" lIns="179188" tIns="143350" rIns="179188" bIns="143350" rtlCol="0">
            <a:spAutoFit/>
          </a:bodyPr>
          <a:lstStyle>
            <a:defPPr>
              <a:defRPr lang="en-US"/>
            </a:defPPr>
            <a:lvl1pPr defTabSz="914400">
              <a:lnSpc>
                <a:spcPct val="90000"/>
              </a:lnSpc>
              <a:defRPr sz="1200" b="1">
                <a:gradFill>
                  <a:gsLst>
                    <a:gs pos="25664">
                      <a:schemeClr val="tx1"/>
                    </a:gs>
                    <a:gs pos="52000">
                      <a:schemeClr val="tx1"/>
                    </a:gs>
                  </a:gsLst>
                  <a:lin ang="5400000" scaled="0"/>
                </a:gradFill>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r>
              <a:rPr lang="en-US" sz="1198" dirty="0">
                <a:gradFill>
                  <a:gsLst>
                    <a:gs pos="79646">
                      <a:prstClr val="white">
                        <a:lumMod val="10000"/>
                      </a:prstClr>
                    </a:gs>
                    <a:gs pos="52000">
                      <a:prstClr val="white">
                        <a:lumMod val="10000"/>
                      </a:prstClr>
                    </a:gs>
                  </a:gsLst>
                  <a:lin ang="5400000" scaled="0"/>
                </a:gradFill>
              </a:rPr>
              <a:t>Microsoft Azure</a:t>
            </a:r>
          </a:p>
        </p:txBody>
      </p:sp>
      <p:sp>
        <p:nvSpPr>
          <p:cNvPr id="124" name="Freeform 5"/>
          <p:cNvSpPr>
            <a:spLocks noEditPoints="1"/>
          </p:cNvSpPr>
          <p:nvPr/>
        </p:nvSpPr>
        <p:spPr bwMode="black">
          <a:xfrm>
            <a:off x="8625300" y="3880604"/>
            <a:ext cx="492483" cy="758338"/>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2"/>
          </a:solidFill>
          <a:ln>
            <a:noFill/>
          </a:ln>
          <a:extLst/>
        </p:spPr>
        <p:txBody>
          <a:bodyPr vert="horz" wrap="square" lIns="91390" tIns="45696" rIns="91390" bIns="45696" numCol="1" anchor="t" anchorCtr="0" compatLnSpc="1">
            <a:prstTxWarp prst="textNoShape">
              <a:avLst/>
            </a:prstTxWarp>
          </a:bodyPr>
          <a:lstStyle/>
          <a:p>
            <a:endParaRPr lang="en-US" sz="2399">
              <a:solidFill>
                <a:prstClr val="black"/>
              </a:solidFill>
            </a:endParaRPr>
          </a:p>
        </p:txBody>
      </p:sp>
      <p:sp>
        <p:nvSpPr>
          <p:cNvPr id="125" name="TextBox 50"/>
          <p:cNvSpPr txBox="1"/>
          <p:nvPr/>
        </p:nvSpPr>
        <p:spPr>
          <a:xfrm>
            <a:off x="8214956" y="4543679"/>
            <a:ext cx="1314895" cy="430736"/>
          </a:xfrm>
          <a:prstGeom prst="rect">
            <a:avLst/>
          </a:prstGeom>
          <a:noFill/>
        </p:spPr>
        <p:txBody>
          <a:bodyPr wrap="none" lIns="179188" tIns="143350" rIns="179188" bIns="14335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r>
              <a:rPr lang="en-US" sz="1000" b="1" dirty="0">
                <a:gradFill>
                  <a:gsLst>
                    <a:gs pos="79646">
                      <a:prstClr val="white">
                        <a:lumMod val="10000"/>
                      </a:prstClr>
                    </a:gs>
                    <a:gs pos="52000">
                      <a:prstClr val="white">
                        <a:lumMod val="10000"/>
                      </a:prstClr>
                    </a:gs>
                  </a:gsLst>
                  <a:lin ang="5400000" scaled="0"/>
                </a:gradFill>
              </a:rPr>
              <a:t>Customer site 1</a:t>
            </a:r>
          </a:p>
        </p:txBody>
      </p:sp>
      <p:sp>
        <p:nvSpPr>
          <p:cNvPr id="126" name="Freeform 5"/>
          <p:cNvSpPr>
            <a:spLocks noEditPoints="1"/>
          </p:cNvSpPr>
          <p:nvPr/>
        </p:nvSpPr>
        <p:spPr bwMode="black">
          <a:xfrm>
            <a:off x="8625300" y="2737414"/>
            <a:ext cx="492483" cy="758338"/>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2"/>
          </a:solidFill>
          <a:ln>
            <a:noFill/>
          </a:ln>
          <a:extLst/>
        </p:spPr>
        <p:txBody>
          <a:bodyPr vert="horz" wrap="square" lIns="91390" tIns="45696" rIns="91390" bIns="45696" numCol="1" anchor="t" anchorCtr="0" compatLnSpc="1">
            <a:prstTxWarp prst="textNoShape">
              <a:avLst/>
            </a:prstTxWarp>
          </a:bodyPr>
          <a:lstStyle/>
          <a:p>
            <a:endParaRPr lang="en-US" sz="2399">
              <a:solidFill>
                <a:prstClr val="black"/>
              </a:solidFill>
            </a:endParaRPr>
          </a:p>
        </p:txBody>
      </p:sp>
      <p:sp>
        <p:nvSpPr>
          <p:cNvPr id="127" name="TextBox 50"/>
          <p:cNvSpPr txBox="1"/>
          <p:nvPr/>
        </p:nvSpPr>
        <p:spPr>
          <a:xfrm>
            <a:off x="8214956" y="3400489"/>
            <a:ext cx="1314895" cy="430736"/>
          </a:xfrm>
          <a:prstGeom prst="rect">
            <a:avLst/>
          </a:prstGeom>
          <a:noFill/>
        </p:spPr>
        <p:txBody>
          <a:bodyPr wrap="none" lIns="179188" tIns="143350" rIns="179188" bIns="14335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r>
              <a:rPr lang="en-US" sz="1000" b="1" dirty="0">
                <a:gradFill>
                  <a:gsLst>
                    <a:gs pos="79646">
                      <a:prstClr val="white">
                        <a:lumMod val="10000"/>
                      </a:prstClr>
                    </a:gs>
                    <a:gs pos="52000">
                      <a:prstClr val="white">
                        <a:lumMod val="10000"/>
                      </a:prstClr>
                    </a:gs>
                  </a:gsLst>
                  <a:lin ang="5400000" scaled="0"/>
                </a:gradFill>
              </a:rPr>
              <a:t>Customer site 2</a:t>
            </a:r>
          </a:p>
        </p:txBody>
      </p:sp>
      <p:sp>
        <p:nvSpPr>
          <p:cNvPr id="128" name="Freeform 5"/>
          <p:cNvSpPr>
            <a:spLocks noEditPoints="1"/>
          </p:cNvSpPr>
          <p:nvPr/>
        </p:nvSpPr>
        <p:spPr bwMode="black">
          <a:xfrm>
            <a:off x="9828571" y="2280880"/>
            <a:ext cx="492483" cy="758338"/>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2"/>
          </a:solidFill>
          <a:ln>
            <a:noFill/>
          </a:ln>
          <a:extLst/>
        </p:spPr>
        <p:txBody>
          <a:bodyPr vert="horz" wrap="square" lIns="91390" tIns="45696" rIns="91390" bIns="45696" numCol="1" anchor="t" anchorCtr="0" compatLnSpc="1">
            <a:prstTxWarp prst="textNoShape">
              <a:avLst/>
            </a:prstTxWarp>
          </a:bodyPr>
          <a:lstStyle/>
          <a:p>
            <a:endParaRPr lang="en-US" sz="2399">
              <a:solidFill>
                <a:prstClr val="black"/>
              </a:solidFill>
            </a:endParaRPr>
          </a:p>
        </p:txBody>
      </p:sp>
      <p:sp>
        <p:nvSpPr>
          <p:cNvPr id="129" name="TextBox 50"/>
          <p:cNvSpPr txBox="1"/>
          <p:nvPr/>
        </p:nvSpPr>
        <p:spPr>
          <a:xfrm>
            <a:off x="9418226" y="2943955"/>
            <a:ext cx="1314895" cy="430736"/>
          </a:xfrm>
          <a:prstGeom prst="rect">
            <a:avLst/>
          </a:prstGeom>
          <a:noFill/>
        </p:spPr>
        <p:txBody>
          <a:bodyPr wrap="none" lIns="179188" tIns="143350" rIns="179188" bIns="14335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r>
              <a:rPr lang="en-US" sz="1000" b="1" dirty="0">
                <a:gradFill>
                  <a:gsLst>
                    <a:gs pos="79646">
                      <a:prstClr val="white">
                        <a:lumMod val="10000"/>
                      </a:prstClr>
                    </a:gs>
                    <a:gs pos="52000">
                      <a:prstClr val="white">
                        <a:lumMod val="10000"/>
                      </a:prstClr>
                    </a:gs>
                  </a:gsLst>
                  <a:lin ang="5400000" scaled="0"/>
                </a:gradFill>
              </a:rPr>
              <a:t>Customer site 3</a:t>
            </a:r>
          </a:p>
        </p:txBody>
      </p:sp>
      <p:sp>
        <p:nvSpPr>
          <p:cNvPr id="132" name="Freeform 539"/>
          <p:cNvSpPr>
            <a:spLocks noChangeAspect="1"/>
          </p:cNvSpPr>
          <p:nvPr/>
        </p:nvSpPr>
        <p:spPr bwMode="auto">
          <a:xfrm>
            <a:off x="10993648" y="2527532"/>
            <a:ext cx="942734" cy="51830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tx2"/>
          </a:solidFill>
          <a:ln>
            <a:noFill/>
          </a:ln>
          <a:extLst/>
        </p:spPr>
        <p:txBody>
          <a:bodyPr vert="horz" wrap="square" lIns="91390" tIns="45696" rIns="91390" bIns="45696" numCol="1" anchor="t" anchorCtr="0" compatLnSpc="1">
            <a:prstTxWarp prst="textNoShape">
              <a:avLst/>
            </a:prstTxWarp>
          </a:bodyPr>
          <a:lstStyle/>
          <a:p>
            <a:endParaRPr lang="en-US" sz="2399">
              <a:solidFill>
                <a:prstClr val="black"/>
              </a:solidFill>
            </a:endParaRPr>
          </a:p>
        </p:txBody>
      </p:sp>
      <p:sp>
        <p:nvSpPr>
          <p:cNvPr id="133" name="TextBox 50"/>
          <p:cNvSpPr txBox="1"/>
          <p:nvPr/>
        </p:nvSpPr>
        <p:spPr>
          <a:xfrm>
            <a:off x="10789609" y="2948561"/>
            <a:ext cx="1349223" cy="430736"/>
          </a:xfrm>
          <a:prstGeom prst="rect">
            <a:avLst/>
          </a:prstGeom>
          <a:noFill/>
        </p:spPr>
        <p:txBody>
          <a:bodyPr wrap="none" lIns="179188" tIns="143350" rIns="179188" bIns="143350" rtlCol="0">
            <a:spAutoFit/>
          </a:bodyPr>
          <a:lstStyle>
            <a:defPPr>
              <a:defRPr lang="en-US"/>
            </a:defPPr>
            <a:lvl1pPr defTabSz="914400">
              <a:lnSpc>
                <a:spcPct val="90000"/>
              </a:lnSpc>
              <a:defRPr sz="1200" b="1">
                <a:gradFill>
                  <a:gsLst>
                    <a:gs pos="25664">
                      <a:schemeClr val="tx1"/>
                    </a:gs>
                    <a:gs pos="52000">
                      <a:schemeClr val="tx1"/>
                    </a:gs>
                  </a:gsLst>
                  <a:lin ang="5400000" scaled="0"/>
                </a:gradFill>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r>
              <a:rPr lang="en-US" sz="1000" dirty="0">
                <a:gradFill>
                  <a:gsLst>
                    <a:gs pos="79646">
                      <a:prstClr val="white">
                        <a:lumMod val="10000"/>
                      </a:prstClr>
                    </a:gs>
                    <a:gs pos="52000">
                      <a:prstClr val="white">
                        <a:lumMod val="10000"/>
                      </a:prstClr>
                    </a:gs>
                  </a:gsLst>
                  <a:lin ang="5400000" scaled="0"/>
                </a:gradFill>
              </a:rPr>
              <a:t>Microsoft Azure</a:t>
            </a:r>
          </a:p>
        </p:txBody>
      </p:sp>
      <p:sp>
        <p:nvSpPr>
          <p:cNvPr id="137" name="Freeform 539"/>
          <p:cNvSpPr>
            <a:spLocks noChangeAspect="1"/>
          </p:cNvSpPr>
          <p:nvPr/>
        </p:nvSpPr>
        <p:spPr bwMode="auto">
          <a:xfrm>
            <a:off x="9490088" y="3619620"/>
            <a:ext cx="1613191" cy="886911"/>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accent2"/>
          </a:solidFill>
          <a:ln>
            <a:noFill/>
          </a:ln>
          <a:extLst/>
        </p:spPr>
        <p:txBody>
          <a:bodyPr vert="horz" wrap="square" lIns="91390" tIns="45696" rIns="91390" bIns="45696" numCol="1" anchor="t" anchorCtr="0" compatLnSpc="1">
            <a:prstTxWarp prst="textNoShape">
              <a:avLst/>
            </a:prstTxWarp>
          </a:bodyPr>
          <a:lstStyle/>
          <a:p>
            <a:endParaRPr lang="en-US" sz="2399">
              <a:solidFill>
                <a:prstClr val="black"/>
              </a:solidFill>
            </a:endParaRPr>
          </a:p>
        </p:txBody>
      </p:sp>
      <p:cxnSp>
        <p:nvCxnSpPr>
          <p:cNvPr id="138" name="Straight Arrow Connector 137"/>
          <p:cNvCxnSpPr/>
          <p:nvPr/>
        </p:nvCxnSpPr>
        <p:spPr>
          <a:xfrm flipH="1">
            <a:off x="9117782" y="4285711"/>
            <a:ext cx="612194" cy="0"/>
          </a:xfrm>
          <a:prstGeom prst="straightConnector1">
            <a:avLst/>
          </a:prstGeom>
          <a:ln w="381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p:nvPr/>
        </p:nvCxnSpPr>
        <p:spPr>
          <a:xfrm flipH="1" flipV="1">
            <a:off x="9355447" y="3672097"/>
            <a:ext cx="582514" cy="402220"/>
          </a:xfrm>
          <a:prstGeom prst="straightConnector1">
            <a:avLst/>
          </a:prstGeom>
          <a:ln w="381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p:nvPr/>
        </p:nvCxnSpPr>
        <p:spPr>
          <a:xfrm flipV="1">
            <a:off x="10134882" y="3259670"/>
            <a:ext cx="0" cy="532011"/>
          </a:xfrm>
          <a:prstGeom prst="straightConnector1">
            <a:avLst/>
          </a:prstGeom>
          <a:ln w="381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0559167" y="3238207"/>
            <a:ext cx="442643" cy="649415"/>
          </a:xfrm>
          <a:prstGeom prst="straightConnector1">
            <a:avLst/>
          </a:prstGeom>
          <a:ln w="381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4" name="TextBox 50"/>
          <p:cNvSpPr txBox="1"/>
          <p:nvPr/>
        </p:nvSpPr>
        <p:spPr>
          <a:xfrm>
            <a:off x="9846574" y="3914056"/>
            <a:ext cx="877650" cy="515347"/>
          </a:xfrm>
          <a:prstGeom prst="rect">
            <a:avLst/>
          </a:prstGeom>
          <a:noFill/>
        </p:spPr>
        <p:txBody>
          <a:bodyPr wrap="none" lIns="179188" tIns="143350" rIns="179188" bIns="143350" rtlCol="0">
            <a:spAutoFit/>
          </a:bodyPr>
          <a:lstStyle>
            <a:defPPr>
              <a:defRPr lang="en-US"/>
            </a:defPPr>
            <a:lvl1pPr defTabSz="914400">
              <a:lnSpc>
                <a:spcPct val="90000"/>
              </a:lnSpc>
              <a:defRPr sz="1200" b="1">
                <a:gradFill>
                  <a:gsLst>
                    <a:gs pos="25664">
                      <a:schemeClr val="tx1"/>
                    </a:gs>
                    <a:gs pos="52000">
                      <a:schemeClr val="tx1"/>
                    </a:gs>
                  </a:gsLst>
                  <a:lin ang="5400000" scaled="0"/>
                </a:gradFill>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r>
              <a:rPr lang="en-US" sz="1598" dirty="0">
                <a:gradFill>
                  <a:gsLst>
                    <a:gs pos="79646">
                      <a:prstClr val="white">
                        <a:lumMod val="10000"/>
                      </a:prstClr>
                    </a:gs>
                    <a:gs pos="52000">
                      <a:prstClr val="white">
                        <a:lumMod val="10000"/>
                      </a:prstClr>
                    </a:gs>
                  </a:gsLst>
                  <a:lin ang="5400000" scaled="0"/>
                </a:gradFill>
              </a:rPr>
              <a:t>WAN</a:t>
            </a:r>
          </a:p>
        </p:txBody>
      </p:sp>
      <p:grpSp>
        <p:nvGrpSpPr>
          <p:cNvPr id="2" name="Group 1"/>
          <p:cNvGrpSpPr/>
          <p:nvPr/>
        </p:nvGrpSpPr>
        <p:grpSpPr>
          <a:xfrm>
            <a:off x="1490127" y="2335945"/>
            <a:ext cx="1116443" cy="1152824"/>
            <a:chOff x="1487553" y="2335312"/>
            <a:chExt cx="1117050" cy="1153451"/>
          </a:xfrm>
        </p:grpSpPr>
        <p:sp>
          <p:nvSpPr>
            <p:cNvPr id="61" name="Oval 60"/>
            <p:cNvSpPr/>
            <p:nvPr/>
          </p:nvSpPr>
          <p:spPr bwMode="auto">
            <a:xfrm>
              <a:off x="1487553" y="2335312"/>
              <a:ext cx="1117050" cy="1117050"/>
            </a:xfrm>
            <a:prstGeom prst="ellipse">
              <a:avLst/>
            </a:prstGeom>
            <a:pattFill prst="ltUpDiag">
              <a:fgClr>
                <a:srgbClr val="CDCDCD"/>
              </a:fgClr>
              <a:bgClr>
                <a:srgbClr val="FFFFFF"/>
              </a:bgClr>
            </a:patt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defTabSz="913561" fontAlgn="base">
                <a:lnSpc>
                  <a:spcPct val="90000"/>
                </a:lnSpc>
                <a:spcBef>
                  <a:spcPct val="0"/>
                </a:spcBef>
                <a:spcAft>
                  <a:spcPct val="0"/>
                </a:spcAft>
              </a:pPr>
              <a:endParaRPr lang="en-US" sz="2399" spc="-50" dirty="0">
                <a:gradFill>
                  <a:gsLst>
                    <a:gs pos="36283">
                      <a:prstClr val="black"/>
                    </a:gs>
                    <a:gs pos="28000">
                      <a:prstClr val="black"/>
                    </a:gs>
                  </a:gsLst>
                  <a:lin ang="5400000" scaled="0"/>
                </a:gradFill>
              </a:endParaRPr>
            </a:p>
          </p:txBody>
        </p:sp>
        <p:sp>
          <p:nvSpPr>
            <p:cNvPr id="62" name="Freeform 61"/>
            <p:cNvSpPr>
              <a:spLocks noChangeAspect="1" noEditPoints="1"/>
            </p:cNvSpPr>
            <p:nvPr/>
          </p:nvSpPr>
          <p:spPr bwMode="auto">
            <a:xfrm>
              <a:off x="1794197" y="2563571"/>
              <a:ext cx="514350" cy="386305"/>
            </a:xfrm>
            <a:custGeom>
              <a:avLst/>
              <a:gdLst>
                <a:gd name="T0" fmla="*/ 224 w 400"/>
                <a:gd name="T1" fmla="*/ 276 h 300"/>
                <a:gd name="T2" fmla="*/ 200 w 400"/>
                <a:gd name="T3" fmla="*/ 300 h 300"/>
                <a:gd name="T4" fmla="*/ 176 w 400"/>
                <a:gd name="T5" fmla="*/ 276 h 300"/>
                <a:gd name="T6" fmla="*/ 200 w 400"/>
                <a:gd name="T7" fmla="*/ 252 h 300"/>
                <a:gd name="T8" fmla="*/ 224 w 400"/>
                <a:gd name="T9" fmla="*/ 276 h 300"/>
                <a:gd name="T10" fmla="*/ 122 w 400"/>
                <a:gd name="T11" fmla="*/ 205 h 300"/>
                <a:gd name="T12" fmla="*/ 156 w 400"/>
                <a:gd name="T13" fmla="*/ 239 h 300"/>
                <a:gd name="T14" fmla="*/ 200 w 400"/>
                <a:gd name="T15" fmla="*/ 221 h 300"/>
                <a:gd name="T16" fmla="*/ 244 w 400"/>
                <a:gd name="T17" fmla="*/ 239 h 300"/>
                <a:gd name="T18" fmla="*/ 278 w 400"/>
                <a:gd name="T19" fmla="*/ 205 h 300"/>
                <a:gd name="T20" fmla="*/ 200 w 400"/>
                <a:gd name="T21" fmla="*/ 173 h 300"/>
                <a:gd name="T22" fmla="*/ 122 w 400"/>
                <a:gd name="T23" fmla="*/ 205 h 300"/>
                <a:gd name="T24" fmla="*/ 61 w 400"/>
                <a:gd name="T25" fmla="*/ 144 h 300"/>
                <a:gd name="T26" fmla="*/ 95 w 400"/>
                <a:gd name="T27" fmla="*/ 178 h 300"/>
                <a:gd name="T28" fmla="*/ 200 w 400"/>
                <a:gd name="T29" fmla="*/ 134 h 300"/>
                <a:gd name="T30" fmla="*/ 305 w 400"/>
                <a:gd name="T31" fmla="*/ 178 h 300"/>
                <a:gd name="T32" fmla="*/ 339 w 400"/>
                <a:gd name="T33" fmla="*/ 144 h 300"/>
                <a:gd name="T34" fmla="*/ 200 w 400"/>
                <a:gd name="T35" fmla="*/ 86 h 300"/>
                <a:gd name="T36" fmla="*/ 61 w 400"/>
                <a:gd name="T37" fmla="*/ 144 h 300"/>
                <a:gd name="T38" fmla="*/ 200 w 400"/>
                <a:gd name="T39" fmla="*/ 48 h 300"/>
                <a:gd name="T40" fmla="*/ 366 w 400"/>
                <a:gd name="T41" fmla="*/ 117 h 300"/>
                <a:gd name="T42" fmla="*/ 400 w 400"/>
                <a:gd name="T43" fmla="*/ 83 h 300"/>
                <a:gd name="T44" fmla="*/ 200 w 400"/>
                <a:gd name="T45" fmla="*/ 0 h 300"/>
                <a:gd name="T46" fmla="*/ 0 w 400"/>
                <a:gd name="T47" fmla="*/ 83 h 300"/>
                <a:gd name="T48" fmla="*/ 34 w 400"/>
                <a:gd name="T49" fmla="*/ 117 h 300"/>
                <a:gd name="T50" fmla="*/ 200 w 400"/>
                <a:gd name="T51" fmla="*/ 4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300">
                  <a:moveTo>
                    <a:pt x="224" y="276"/>
                  </a:moveTo>
                  <a:cubicBezTo>
                    <a:pt x="224" y="289"/>
                    <a:pt x="213" y="300"/>
                    <a:pt x="200" y="300"/>
                  </a:cubicBezTo>
                  <a:cubicBezTo>
                    <a:pt x="187" y="300"/>
                    <a:pt x="176" y="289"/>
                    <a:pt x="176" y="276"/>
                  </a:cubicBezTo>
                  <a:cubicBezTo>
                    <a:pt x="176" y="263"/>
                    <a:pt x="187" y="252"/>
                    <a:pt x="200" y="252"/>
                  </a:cubicBezTo>
                  <a:cubicBezTo>
                    <a:pt x="213" y="252"/>
                    <a:pt x="224" y="263"/>
                    <a:pt x="224" y="276"/>
                  </a:cubicBezTo>
                  <a:close/>
                  <a:moveTo>
                    <a:pt x="122" y="205"/>
                  </a:moveTo>
                  <a:cubicBezTo>
                    <a:pt x="156" y="239"/>
                    <a:pt x="156" y="239"/>
                    <a:pt x="156" y="239"/>
                  </a:cubicBezTo>
                  <a:cubicBezTo>
                    <a:pt x="167" y="228"/>
                    <a:pt x="183" y="221"/>
                    <a:pt x="200" y="221"/>
                  </a:cubicBezTo>
                  <a:cubicBezTo>
                    <a:pt x="217" y="221"/>
                    <a:pt x="233" y="228"/>
                    <a:pt x="244" y="239"/>
                  </a:cubicBezTo>
                  <a:cubicBezTo>
                    <a:pt x="278" y="205"/>
                    <a:pt x="278" y="205"/>
                    <a:pt x="278" y="205"/>
                  </a:cubicBezTo>
                  <a:cubicBezTo>
                    <a:pt x="258" y="185"/>
                    <a:pt x="230" y="173"/>
                    <a:pt x="200" y="173"/>
                  </a:cubicBezTo>
                  <a:cubicBezTo>
                    <a:pt x="170" y="173"/>
                    <a:pt x="142" y="185"/>
                    <a:pt x="122" y="205"/>
                  </a:cubicBezTo>
                  <a:close/>
                  <a:moveTo>
                    <a:pt x="61" y="144"/>
                  </a:moveTo>
                  <a:cubicBezTo>
                    <a:pt x="95" y="178"/>
                    <a:pt x="95" y="178"/>
                    <a:pt x="95" y="178"/>
                  </a:cubicBezTo>
                  <a:cubicBezTo>
                    <a:pt x="122" y="151"/>
                    <a:pt x="159" y="134"/>
                    <a:pt x="200" y="134"/>
                  </a:cubicBezTo>
                  <a:cubicBezTo>
                    <a:pt x="241" y="134"/>
                    <a:pt x="278" y="151"/>
                    <a:pt x="305" y="178"/>
                  </a:cubicBezTo>
                  <a:cubicBezTo>
                    <a:pt x="339" y="144"/>
                    <a:pt x="339" y="144"/>
                    <a:pt x="339" y="144"/>
                  </a:cubicBezTo>
                  <a:cubicBezTo>
                    <a:pt x="303" y="109"/>
                    <a:pt x="254" y="86"/>
                    <a:pt x="200" y="86"/>
                  </a:cubicBezTo>
                  <a:cubicBezTo>
                    <a:pt x="146" y="86"/>
                    <a:pt x="97" y="109"/>
                    <a:pt x="61" y="144"/>
                  </a:cubicBezTo>
                  <a:close/>
                  <a:moveTo>
                    <a:pt x="200" y="48"/>
                  </a:moveTo>
                  <a:cubicBezTo>
                    <a:pt x="265" y="48"/>
                    <a:pt x="324" y="74"/>
                    <a:pt x="366" y="117"/>
                  </a:cubicBezTo>
                  <a:cubicBezTo>
                    <a:pt x="400" y="83"/>
                    <a:pt x="400" y="83"/>
                    <a:pt x="400" y="83"/>
                  </a:cubicBezTo>
                  <a:cubicBezTo>
                    <a:pt x="349" y="32"/>
                    <a:pt x="278" y="0"/>
                    <a:pt x="200" y="0"/>
                  </a:cubicBezTo>
                  <a:cubicBezTo>
                    <a:pt x="122" y="0"/>
                    <a:pt x="51" y="32"/>
                    <a:pt x="0" y="83"/>
                  </a:cubicBezTo>
                  <a:cubicBezTo>
                    <a:pt x="34" y="117"/>
                    <a:pt x="34" y="117"/>
                    <a:pt x="34" y="117"/>
                  </a:cubicBezTo>
                  <a:cubicBezTo>
                    <a:pt x="76" y="74"/>
                    <a:pt x="135" y="48"/>
                    <a:pt x="200" y="48"/>
                  </a:cubicBezTo>
                  <a:close/>
                </a:path>
              </a:pathLst>
            </a:custGeom>
            <a:solidFill>
              <a:schemeClr val="tx2"/>
            </a:solidFill>
            <a:ln>
              <a:noFill/>
            </a:ln>
            <a:extLst/>
          </p:spPr>
          <p:txBody>
            <a:bodyPr vert="horz" wrap="square" lIns="91390" tIns="45696" rIns="91390" bIns="45696" numCol="1" anchor="t" anchorCtr="0" compatLnSpc="1">
              <a:prstTxWarp prst="textNoShape">
                <a:avLst/>
              </a:prstTxWarp>
            </a:bodyPr>
            <a:lstStyle/>
            <a:p>
              <a:endParaRPr lang="en-US" sz="2399">
                <a:solidFill>
                  <a:srgbClr val="44546A"/>
                </a:solidFill>
              </a:endParaRPr>
            </a:p>
          </p:txBody>
        </p:sp>
        <p:sp>
          <p:nvSpPr>
            <p:cNvPr id="63" name="TextBox 62"/>
            <p:cNvSpPr txBox="1"/>
            <p:nvPr/>
          </p:nvSpPr>
          <p:spPr>
            <a:xfrm>
              <a:off x="1617712" y="2854406"/>
              <a:ext cx="856733" cy="634357"/>
            </a:xfrm>
            <a:prstGeom prst="rect">
              <a:avLst/>
            </a:prstGeom>
            <a:noFill/>
          </p:spPr>
          <p:txBody>
            <a:bodyPr wrap="none" lIns="182780" tIns="146225" rIns="182780" bIns="146225" rtlCol="0">
              <a:spAutoFit/>
            </a:bodyPr>
            <a:lstStyle/>
            <a:p>
              <a:pPr algn="ctr">
                <a:lnSpc>
                  <a:spcPct val="90000"/>
                </a:lnSpc>
              </a:pPr>
              <a:r>
                <a:rPr lang="en-US" sz="1198" spc="-50" dirty="0">
                  <a:solidFill>
                    <a:srgbClr val="44546A"/>
                  </a:solidFill>
                </a:rPr>
                <a:t>Public</a:t>
              </a:r>
            </a:p>
            <a:p>
              <a:pPr algn="ctr">
                <a:lnSpc>
                  <a:spcPct val="90000"/>
                </a:lnSpc>
              </a:pPr>
              <a:r>
                <a:rPr lang="en-US" sz="1198" spc="-50" dirty="0">
                  <a:solidFill>
                    <a:srgbClr val="44546A"/>
                  </a:solidFill>
                </a:rPr>
                <a:t>internet</a:t>
              </a:r>
            </a:p>
          </p:txBody>
        </p:sp>
      </p:grpSp>
      <p:grpSp>
        <p:nvGrpSpPr>
          <p:cNvPr id="65" name="Group 64"/>
          <p:cNvGrpSpPr/>
          <p:nvPr/>
        </p:nvGrpSpPr>
        <p:grpSpPr>
          <a:xfrm>
            <a:off x="4804098" y="2335945"/>
            <a:ext cx="1116443" cy="1152824"/>
            <a:chOff x="1487553" y="2335312"/>
            <a:chExt cx="1117050" cy="1153451"/>
          </a:xfrm>
        </p:grpSpPr>
        <p:sp>
          <p:nvSpPr>
            <p:cNvPr id="66" name="Oval 65"/>
            <p:cNvSpPr/>
            <p:nvPr/>
          </p:nvSpPr>
          <p:spPr bwMode="auto">
            <a:xfrm>
              <a:off x="1487553" y="2335312"/>
              <a:ext cx="1117050" cy="1117050"/>
            </a:xfrm>
            <a:prstGeom prst="ellipse">
              <a:avLst/>
            </a:prstGeom>
            <a:pattFill prst="ltUpDiag">
              <a:fgClr>
                <a:srgbClr val="CDCDCD"/>
              </a:fgClr>
              <a:bgClr>
                <a:srgbClr val="FFFFFF"/>
              </a:bgClr>
            </a:patt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defTabSz="913561" fontAlgn="base">
                <a:lnSpc>
                  <a:spcPct val="90000"/>
                </a:lnSpc>
                <a:spcBef>
                  <a:spcPct val="0"/>
                </a:spcBef>
                <a:spcAft>
                  <a:spcPct val="0"/>
                </a:spcAft>
              </a:pPr>
              <a:endParaRPr lang="en-US" sz="2399" spc="-50" dirty="0">
                <a:gradFill>
                  <a:gsLst>
                    <a:gs pos="36283">
                      <a:prstClr val="black"/>
                    </a:gs>
                    <a:gs pos="28000">
                      <a:prstClr val="black"/>
                    </a:gs>
                  </a:gsLst>
                  <a:lin ang="5400000" scaled="0"/>
                </a:gradFill>
              </a:endParaRPr>
            </a:p>
          </p:txBody>
        </p:sp>
        <p:sp>
          <p:nvSpPr>
            <p:cNvPr id="69" name="Freeform 68"/>
            <p:cNvSpPr>
              <a:spLocks noChangeAspect="1" noEditPoints="1"/>
            </p:cNvSpPr>
            <p:nvPr/>
          </p:nvSpPr>
          <p:spPr bwMode="auto">
            <a:xfrm>
              <a:off x="1794197" y="2563571"/>
              <a:ext cx="514350" cy="386305"/>
            </a:xfrm>
            <a:custGeom>
              <a:avLst/>
              <a:gdLst>
                <a:gd name="T0" fmla="*/ 224 w 400"/>
                <a:gd name="T1" fmla="*/ 276 h 300"/>
                <a:gd name="T2" fmla="*/ 200 w 400"/>
                <a:gd name="T3" fmla="*/ 300 h 300"/>
                <a:gd name="T4" fmla="*/ 176 w 400"/>
                <a:gd name="T5" fmla="*/ 276 h 300"/>
                <a:gd name="T6" fmla="*/ 200 w 400"/>
                <a:gd name="T7" fmla="*/ 252 h 300"/>
                <a:gd name="T8" fmla="*/ 224 w 400"/>
                <a:gd name="T9" fmla="*/ 276 h 300"/>
                <a:gd name="T10" fmla="*/ 122 w 400"/>
                <a:gd name="T11" fmla="*/ 205 h 300"/>
                <a:gd name="T12" fmla="*/ 156 w 400"/>
                <a:gd name="T13" fmla="*/ 239 h 300"/>
                <a:gd name="T14" fmla="*/ 200 w 400"/>
                <a:gd name="T15" fmla="*/ 221 h 300"/>
                <a:gd name="T16" fmla="*/ 244 w 400"/>
                <a:gd name="T17" fmla="*/ 239 h 300"/>
                <a:gd name="T18" fmla="*/ 278 w 400"/>
                <a:gd name="T19" fmla="*/ 205 h 300"/>
                <a:gd name="T20" fmla="*/ 200 w 400"/>
                <a:gd name="T21" fmla="*/ 173 h 300"/>
                <a:gd name="T22" fmla="*/ 122 w 400"/>
                <a:gd name="T23" fmla="*/ 205 h 300"/>
                <a:gd name="T24" fmla="*/ 61 w 400"/>
                <a:gd name="T25" fmla="*/ 144 h 300"/>
                <a:gd name="T26" fmla="*/ 95 w 400"/>
                <a:gd name="T27" fmla="*/ 178 h 300"/>
                <a:gd name="T28" fmla="*/ 200 w 400"/>
                <a:gd name="T29" fmla="*/ 134 h 300"/>
                <a:gd name="T30" fmla="*/ 305 w 400"/>
                <a:gd name="T31" fmla="*/ 178 h 300"/>
                <a:gd name="T32" fmla="*/ 339 w 400"/>
                <a:gd name="T33" fmla="*/ 144 h 300"/>
                <a:gd name="T34" fmla="*/ 200 w 400"/>
                <a:gd name="T35" fmla="*/ 86 h 300"/>
                <a:gd name="T36" fmla="*/ 61 w 400"/>
                <a:gd name="T37" fmla="*/ 144 h 300"/>
                <a:gd name="T38" fmla="*/ 200 w 400"/>
                <a:gd name="T39" fmla="*/ 48 h 300"/>
                <a:gd name="T40" fmla="*/ 366 w 400"/>
                <a:gd name="T41" fmla="*/ 117 h 300"/>
                <a:gd name="T42" fmla="*/ 400 w 400"/>
                <a:gd name="T43" fmla="*/ 83 h 300"/>
                <a:gd name="T44" fmla="*/ 200 w 400"/>
                <a:gd name="T45" fmla="*/ 0 h 300"/>
                <a:gd name="T46" fmla="*/ 0 w 400"/>
                <a:gd name="T47" fmla="*/ 83 h 300"/>
                <a:gd name="T48" fmla="*/ 34 w 400"/>
                <a:gd name="T49" fmla="*/ 117 h 300"/>
                <a:gd name="T50" fmla="*/ 200 w 400"/>
                <a:gd name="T51" fmla="*/ 4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300">
                  <a:moveTo>
                    <a:pt x="224" y="276"/>
                  </a:moveTo>
                  <a:cubicBezTo>
                    <a:pt x="224" y="289"/>
                    <a:pt x="213" y="300"/>
                    <a:pt x="200" y="300"/>
                  </a:cubicBezTo>
                  <a:cubicBezTo>
                    <a:pt x="187" y="300"/>
                    <a:pt x="176" y="289"/>
                    <a:pt x="176" y="276"/>
                  </a:cubicBezTo>
                  <a:cubicBezTo>
                    <a:pt x="176" y="263"/>
                    <a:pt x="187" y="252"/>
                    <a:pt x="200" y="252"/>
                  </a:cubicBezTo>
                  <a:cubicBezTo>
                    <a:pt x="213" y="252"/>
                    <a:pt x="224" y="263"/>
                    <a:pt x="224" y="276"/>
                  </a:cubicBezTo>
                  <a:close/>
                  <a:moveTo>
                    <a:pt x="122" y="205"/>
                  </a:moveTo>
                  <a:cubicBezTo>
                    <a:pt x="156" y="239"/>
                    <a:pt x="156" y="239"/>
                    <a:pt x="156" y="239"/>
                  </a:cubicBezTo>
                  <a:cubicBezTo>
                    <a:pt x="167" y="228"/>
                    <a:pt x="183" y="221"/>
                    <a:pt x="200" y="221"/>
                  </a:cubicBezTo>
                  <a:cubicBezTo>
                    <a:pt x="217" y="221"/>
                    <a:pt x="233" y="228"/>
                    <a:pt x="244" y="239"/>
                  </a:cubicBezTo>
                  <a:cubicBezTo>
                    <a:pt x="278" y="205"/>
                    <a:pt x="278" y="205"/>
                    <a:pt x="278" y="205"/>
                  </a:cubicBezTo>
                  <a:cubicBezTo>
                    <a:pt x="258" y="185"/>
                    <a:pt x="230" y="173"/>
                    <a:pt x="200" y="173"/>
                  </a:cubicBezTo>
                  <a:cubicBezTo>
                    <a:pt x="170" y="173"/>
                    <a:pt x="142" y="185"/>
                    <a:pt x="122" y="205"/>
                  </a:cubicBezTo>
                  <a:close/>
                  <a:moveTo>
                    <a:pt x="61" y="144"/>
                  </a:moveTo>
                  <a:cubicBezTo>
                    <a:pt x="95" y="178"/>
                    <a:pt x="95" y="178"/>
                    <a:pt x="95" y="178"/>
                  </a:cubicBezTo>
                  <a:cubicBezTo>
                    <a:pt x="122" y="151"/>
                    <a:pt x="159" y="134"/>
                    <a:pt x="200" y="134"/>
                  </a:cubicBezTo>
                  <a:cubicBezTo>
                    <a:pt x="241" y="134"/>
                    <a:pt x="278" y="151"/>
                    <a:pt x="305" y="178"/>
                  </a:cubicBezTo>
                  <a:cubicBezTo>
                    <a:pt x="339" y="144"/>
                    <a:pt x="339" y="144"/>
                    <a:pt x="339" y="144"/>
                  </a:cubicBezTo>
                  <a:cubicBezTo>
                    <a:pt x="303" y="109"/>
                    <a:pt x="254" y="86"/>
                    <a:pt x="200" y="86"/>
                  </a:cubicBezTo>
                  <a:cubicBezTo>
                    <a:pt x="146" y="86"/>
                    <a:pt x="97" y="109"/>
                    <a:pt x="61" y="144"/>
                  </a:cubicBezTo>
                  <a:close/>
                  <a:moveTo>
                    <a:pt x="200" y="48"/>
                  </a:moveTo>
                  <a:cubicBezTo>
                    <a:pt x="265" y="48"/>
                    <a:pt x="324" y="74"/>
                    <a:pt x="366" y="117"/>
                  </a:cubicBezTo>
                  <a:cubicBezTo>
                    <a:pt x="400" y="83"/>
                    <a:pt x="400" y="83"/>
                    <a:pt x="400" y="83"/>
                  </a:cubicBezTo>
                  <a:cubicBezTo>
                    <a:pt x="349" y="32"/>
                    <a:pt x="278" y="0"/>
                    <a:pt x="200" y="0"/>
                  </a:cubicBezTo>
                  <a:cubicBezTo>
                    <a:pt x="122" y="0"/>
                    <a:pt x="51" y="32"/>
                    <a:pt x="0" y="83"/>
                  </a:cubicBezTo>
                  <a:cubicBezTo>
                    <a:pt x="34" y="117"/>
                    <a:pt x="34" y="117"/>
                    <a:pt x="34" y="117"/>
                  </a:cubicBezTo>
                  <a:cubicBezTo>
                    <a:pt x="76" y="74"/>
                    <a:pt x="135" y="48"/>
                    <a:pt x="200" y="48"/>
                  </a:cubicBezTo>
                  <a:close/>
                </a:path>
              </a:pathLst>
            </a:custGeom>
            <a:solidFill>
              <a:schemeClr val="tx2"/>
            </a:solidFill>
            <a:ln>
              <a:noFill/>
            </a:ln>
            <a:extLst/>
          </p:spPr>
          <p:txBody>
            <a:bodyPr vert="horz" wrap="square" lIns="91390" tIns="45696" rIns="91390" bIns="45696" numCol="1" anchor="t" anchorCtr="0" compatLnSpc="1">
              <a:prstTxWarp prst="textNoShape">
                <a:avLst/>
              </a:prstTxWarp>
            </a:bodyPr>
            <a:lstStyle/>
            <a:p>
              <a:endParaRPr lang="en-US" sz="2399">
                <a:solidFill>
                  <a:srgbClr val="44546A"/>
                </a:solidFill>
              </a:endParaRPr>
            </a:p>
          </p:txBody>
        </p:sp>
        <p:sp>
          <p:nvSpPr>
            <p:cNvPr id="70" name="TextBox 69"/>
            <p:cNvSpPr txBox="1"/>
            <p:nvPr/>
          </p:nvSpPr>
          <p:spPr>
            <a:xfrm>
              <a:off x="1617712" y="2854406"/>
              <a:ext cx="856733" cy="634357"/>
            </a:xfrm>
            <a:prstGeom prst="rect">
              <a:avLst/>
            </a:prstGeom>
            <a:noFill/>
          </p:spPr>
          <p:txBody>
            <a:bodyPr wrap="none" lIns="182780" tIns="146225" rIns="182780" bIns="146225" rtlCol="0">
              <a:spAutoFit/>
            </a:bodyPr>
            <a:lstStyle/>
            <a:p>
              <a:pPr algn="ctr">
                <a:lnSpc>
                  <a:spcPct val="90000"/>
                </a:lnSpc>
              </a:pPr>
              <a:r>
                <a:rPr lang="en-US" sz="1198" spc="-50" dirty="0">
                  <a:solidFill>
                    <a:srgbClr val="44546A"/>
                  </a:solidFill>
                </a:rPr>
                <a:t>Public</a:t>
              </a:r>
            </a:p>
            <a:p>
              <a:pPr algn="ctr">
                <a:lnSpc>
                  <a:spcPct val="90000"/>
                </a:lnSpc>
              </a:pPr>
              <a:r>
                <a:rPr lang="en-US" sz="1198" spc="-50" dirty="0">
                  <a:solidFill>
                    <a:srgbClr val="44546A"/>
                  </a:solidFill>
                </a:rPr>
                <a:t>internet</a:t>
              </a:r>
            </a:p>
          </p:txBody>
        </p:sp>
      </p:grpSp>
      <p:grpSp>
        <p:nvGrpSpPr>
          <p:cNvPr id="71" name="Group 70"/>
          <p:cNvGrpSpPr/>
          <p:nvPr/>
        </p:nvGrpSpPr>
        <p:grpSpPr>
          <a:xfrm>
            <a:off x="11193148" y="4285712"/>
            <a:ext cx="856266" cy="864454"/>
            <a:chOff x="1455059" y="2335312"/>
            <a:chExt cx="1182039" cy="1193341"/>
          </a:xfrm>
        </p:grpSpPr>
        <p:sp>
          <p:nvSpPr>
            <p:cNvPr id="73" name="Oval 72"/>
            <p:cNvSpPr/>
            <p:nvPr/>
          </p:nvSpPr>
          <p:spPr bwMode="auto">
            <a:xfrm>
              <a:off x="1487553" y="2335312"/>
              <a:ext cx="1117050" cy="1117050"/>
            </a:xfrm>
            <a:prstGeom prst="ellipse">
              <a:avLst/>
            </a:prstGeom>
            <a:pattFill prst="ltUpDiag">
              <a:fgClr>
                <a:srgbClr val="CDCDCD"/>
              </a:fgClr>
              <a:bgClr>
                <a:srgbClr val="FFFFFF"/>
              </a:bgClr>
            </a:patt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defTabSz="913561" fontAlgn="base">
                <a:lnSpc>
                  <a:spcPct val="90000"/>
                </a:lnSpc>
                <a:spcBef>
                  <a:spcPct val="0"/>
                </a:spcBef>
                <a:spcAft>
                  <a:spcPct val="0"/>
                </a:spcAft>
              </a:pPr>
              <a:endParaRPr lang="en-US" sz="2399" spc="-50" dirty="0">
                <a:gradFill>
                  <a:gsLst>
                    <a:gs pos="36283">
                      <a:prstClr val="black"/>
                    </a:gs>
                    <a:gs pos="28000">
                      <a:prstClr val="black"/>
                    </a:gs>
                  </a:gsLst>
                  <a:lin ang="5400000" scaled="0"/>
                </a:gradFill>
              </a:endParaRPr>
            </a:p>
          </p:txBody>
        </p:sp>
        <p:sp>
          <p:nvSpPr>
            <p:cNvPr id="74" name="Freeform 73"/>
            <p:cNvSpPr>
              <a:spLocks noChangeAspect="1" noEditPoints="1"/>
            </p:cNvSpPr>
            <p:nvPr/>
          </p:nvSpPr>
          <p:spPr bwMode="auto">
            <a:xfrm>
              <a:off x="1794197" y="2457078"/>
              <a:ext cx="514350" cy="386305"/>
            </a:xfrm>
            <a:custGeom>
              <a:avLst/>
              <a:gdLst>
                <a:gd name="T0" fmla="*/ 224 w 400"/>
                <a:gd name="T1" fmla="*/ 276 h 300"/>
                <a:gd name="T2" fmla="*/ 200 w 400"/>
                <a:gd name="T3" fmla="*/ 300 h 300"/>
                <a:gd name="T4" fmla="*/ 176 w 400"/>
                <a:gd name="T5" fmla="*/ 276 h 300"/>
                <a:gd name="T6" fmla="*/ 200 w 400"/>
                <a:gd name="T7" fmla="*/ 252 h 300"/>
                <a:gd name="T8" fmla="*/ 224 w 400"/>
                <a:gd name="T9" fmla="*/ 276 h 300"/>
                <a:gd name="T10" fmla="*/ 122 w 400"/>
                <a:gd name="T11" fmla="*/ 205 h 300"/>
                <a:gd name="T12" fmla="*/ 156 w 400"/>
                <a:gd name="T13" fmla="*/ 239 h 300"/>
                <a:gd name="T14" fmla="*/ 200 w 400"/>
                <a:gd name="T15" fmla="*/ 221 h 300"/>
                <a:gd name="T16" fmla="*/ 244 w 400"/>
                <a:gd name="T17" fmla="*/ 239 h 300"/>
                <a:gd name="T18" fmla="*/ 278 w 400"/>
                <a:gd name="T19" fmla="*/ 205 h 300"/>
                <a:gd name="T20" fmla="*/ 200 w 400"/>
                <a:gd name="T21" fmla="*/ 173 h 300"/>
                <a:gd name="T22" fmla="*/ 122 w 400"/>
                <a:gd name="T23" fmla="*/ 205 h 300"/>
                <a:gd name="T24" fmla="*/ 61 w 400"/>
                <a:gd name="T25" fmla="*/ 144 h 300"/>
                <a:gd name="T26" fmla="*/ 95 w 400"/>
                <a:gd name="T27" fmla="*/ 178 h 300"/>
                <a:gd name="T28" fmla="*/ 200 w 400"/>
                <a:gd name="T29" fmla="*/ 134 h 300"/>
                <a:gd name="T30" fmla="*/ 305 w 400"/>
                <a:gd name="T31" fmla="*/ 178 h 300"/>
                <a:gd name="T32" fmla="*/ 339 w 400"/>
                <a:gd name="T33" fmla="*/ 144 h 300"/>
                <a:gd name="T34" fmla="*/ 200 w 400"/>
                <a:gd name="T35" fmla="*/ 86 h 300"/>
                <a:gd name="T36" fmla="*/ 61 w 400"/>
                <a:gd name="T37" fmla="*/ 144 h 300"/>
                <a:gd name="T38" fmla="*/ 200 w 400"/>
                <a:gd name="T39" fmla="*/ 48 h 300"/>
                <a:gd name="T40" fmla="*/ 366 w 400"/>
                <a:gd name="T41" fmla="*/ 117 h 300"/>
                <a:gd name="T42" fmla="*/ 400 w 400"/>
                <a:gd name="T43" fmla="*/ 83 h 300"/>
                <a:gd name="T44" fmla="*/ 200 w 400"/>
                <a:gd name="T45" fmla="*/ 0 h 300"/>
                <a:gd name="T46" fmla="*/ 0 w 400"/>
                <a:gd name="T47" fmla="*/ 83 h 300"/>
                <a:gd name="T48" fmla="*/ 34 w 400"/>
                <a:gd name="T49" fmla="*/ 117 h 300"/>
                <a:gd name="T50" fmla="*/ 200 w 400"/>
                <a:gd name="T51" fmla="*/ 4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300">
                  <a:moveTo>
                    <a:pt x="224" y="276"/>
                  </a:moveTo>
                  <a:cubicBezTo>
                    <a:pt x="224" y="289"/>
                    <a:pt x="213" y="300"/>
                    <a:pt x="200" y="300"/>
                  </a:cubicBezTo>
                  <a:cubicBezTo>
                    <a:pt x="187" y="300"/>
                    <a:pt x="176" y="289"/>
                    <a:pt x="176" y="276"/>
                  </a:cubicBezTo>
                  <a:cubicBezTo>
                    <a:pt x="176" y="263"/>
                    <a:pt x="187" y="252"/>
                    <a:pt x="200" y="252"/>
                  </a:cubicBezTo>
                  <a:cubicBezTo>
                    <a:pt x="213" y="252"/>
                    <a:pt x="224" y="263"/>
                    <a:pt x="224" y="276"/>
                  </a:cubicBezTo>
                  <a:close/>
                  <a:moveTo>
                    <a:pt x="122" y="205"/>
                  </a:moveTo>
                  <a:cubicBezTo>
                    <a:pt x="156" y="239"/>
                    <a:pt x="156" y="239"/>
                    <a:pt x="156" y="239"/>
                  </a:cubicBezTo>
                  <a:cubicBezTo>
                    <a:pt x="167" y="228"/>
                    <a:pt x="183" y="221"/>
                    <a:pt x="200" y="221"/>
                  </a:cubicBezTo>
                  <a:cubicBezTo>
                    <a:pt x="217" y="221"/>
                    <a:pt x="233" y="228"/>
                    <a:pt x="244" y="239"/>
                  </a:cubicBezTo>
                  <a:cubicBezTo>
                    <a:pt x="278" y="205"/>
                    <a:pt x="278" y="205"/>
                    <a:pt x="278" y="205"/>
                  </a:cubicBezTo>
                  <a:cubicBezTo>
                    <a:pt x="258" y="185"/>
                    <a:pt x="230" y="173"/>
                    <a:pt x="200" y="173"/>
                  </a:cubicBezTo>
                  <a:cubicBezTo>
                    <a:pt x="170" y="173"/>
                    <a:pt x="142" y="185"/>
                    <a:pt x="122" y="205"/>
                  </a:cubicBezTo>
                  <a:close/>
                  <a:moveTo>
                    <a:pt x="61" y="144"/>
                  </a:moveTo>
                  <a:cubicBezTo>
                    <a:pt x="95" y="178"/>
                    <a:pt x="95" y="178"/>
                    <a:pt x="95" y="178"/>
                  </a:cubicBezTo>
                  <a:cubicBezTo>
                    <a:pt x="122" y="151"/>
                    <a:pt x="159" y="134"/>
                    <a:pt x="200" y="134"/>
                  </a:cubicBezTo>
                  <a:cubicBezTo>
                    <a:pt x="241" y="134"/>
                    <a:pt x="278" y="151"/>
                    <a:pt x="305" y="178"/>
                  </a:cubicBezTo>
                  <a:cubicBezTo>
                    <a:pt x="339" y="144"/>
                    <a:pt x="339" y="144"/>
                    <a:pt x="339" y="144"/>
                  </a:cubicBezTo>
                  <a:cubicBezTo>
                    <a:pt x="303" y="109"/>
                    <a:pt x="254" y="86"/>
                    <a:pt x="200" y="86"/>
                  </a:cubicBezTo>
                  <a:cubicBezTo>
                    <a:pt x="146" y="86"/>
                    <a:pt x="97" y="109"/>
                    <a:pt x="61" y="144"/>
                  </a:cubicBezTo>
                  <a:close/>
                  <a:moveTo>
                    <a:pt x="200" y="48"/>
                  </a:moveTo>
                  <a:cubicBezTo>
                    <a:pt x="265" y="48"/>
                    <a:pt x="324" y="74"/>
                    <a:pt x="366" y="117"/>
                  </a:cubicBezTo>
                  <a:cubicBezTo>
                    <a:pt x="400" y="83"/>
                    <a:pt x="400" y="83"/>
                    <a:pt x="400" y="83"/>
                  </a:cubicBezTo>
                  <a:cubicBezTo>
                    <a:pt x="349" y="32"/>
                    <a:pt x="278" y="0"/>
                    <a:pt x="200" y="0"/>
                  </a:cubicBezTo>
                  <a:cubicBezTo>
                    <a:pt x="122" y="0"/>
                    <a:pt x="51" y="32"/>
                    <a:pt x="0" y="83"/>
                  </a:cubicBezTo>
                  <a:cubicBezTo>
                    <a:pt x="34" y="117"/>
                    <a:pt x="34" y="117"/>
                    <a:pt x="34" y="117"/>
                  </a:cubicBezTo>
                  <a:cubicBezTo>
                    <a:pt x="76" y="74"/>
                    <a:pt x="135" y="48"/>
                    <a:pt x="200" y="48"/>
                  </a:cubicBezTo>
                  <a:close/>
                </a:path>
              </a:pathLst>
            </a:custGeom>
            <a:solidFill>
              <a:schemeClr val="tx2"/>
            </a:solidFill>
            <a:ln>
              <a:noFill/>
            </a:ln>
            <a:extLst/>
          </p:spPr>
          <p:txBody>
            <a:bodyPr vert="horz" wrap="square" lIns="91390" tIns="45696" rIns="91390" bIns="45696" numCol="1" anchor="t" anchorCtr="0" compatLnSpc="1">
              <a:prstTxWarp prst="textNoShape">
                <a:avLst/>
              </a:prstTxWarp>
            </a:bodyPr>
            <a:lstStyle/>
            <a:p>
              <a:endParaRPr lang="en-US" sz="2399">
                <a:solidFill>
                  <a:srgbClr val="44546A"/>
                </a:solidFill>
              </a:endParaRPr>
            </a:p>
          </p:txBody>
        </p:sp>
        <p:sp>
          <p:nvSpPr>
            <p:cNvPr id="75" name="TextBox 74"/>
            <p:cNvSpPr txBox="1"/>
            <p:nvPr/>
          </p:nvSpPr>
          <p:spPr>
            <a:xfrm>
              <a:off x="1455059" y="2653427"/>
              <a:ext cx="1182039" cy="875226"/>
            </a:xfrm>
            <a:prstGeom prst="rect">
              <a:avLst/>
            </a:prstGeom>
            <a:noFill/>
          </p:spPr>
          <p:txBody>
            <a:bodyPr wrap="none" lIns="182780" tIns="146225" rIns="182780" bIns="146225" rtlCol="0">
              <a:spAutoFit/>
            </a:bodyPr>
            <a:lstStyle/>
            <a:p>
              <a:pPr algn="ctr">
                <a:lnSpc>
                  <a:spcPct val="90000"/>
                </a:lnSpc>
              </a:pPr>
              <a:r>
                <a:rPr lang="en-US" sz="1198" spc="-50" dirty="0">
                  <a:solidFill>
                    <a:srgbClr val="44546A"/>
                  </a:solidFill>
                </a:rPr>
                <a:t>Public</a:t>
              </a:r>
            </a:p>
            <a:p>
              <a:pPr algn="ctr">
                <a:lnSpc>
                  <a:spcPct val="90000"/>
                </a:lnSpc>
              </a:pPr>
              <a:r>
                <a:rPr lang="en-US" sz="1198" spc="-50" dirty="0">
                  <a:solidFill>
                    <a:srgbClr val="44546A"/>
                  </a:solidFill>
                </a:rPr>
                <a:t>internet</a:t>
              </a:r>
            </a:p>
          </p:txBody>
        </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2086" y="97365"/>
            <a:ext cx="6604598" cy="1034455"/>
          </a:xfrm>
          <a:prstGeom prst="rect">
            <a:avLst/>
          </a:prstGeom>
        </p:spPr>
      </p:pic>
    </p:spTree>
    <p:extLst>
      <p:ext uri="{BB962C8B-B14F-4D97-AF65-F5344CB8AC3E}">
        <p14:creationId xmlns:p14="http://schemas.microsoft.com/office/powerpoint/2010/main" val="168035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8678" y="217297"/>
            <a:ext cx="6380676" cy="1274868"/>
            <a:chOff x="153127" y="213056"/>
            <a:chExt cx="6256133" cy="1249984"/>
          </a:xfrm>
        </p:grpSpPr>
        <p:sp>
          <p:nvSpPr>
            <p:cNvPr id="6" name="Rectangle 5"/>
            <p:cNvSpPr/>
            <p:nvPr/>
          </p:nvSpPr>
          <p:spPr bwMode="auto">
            <a:xfrm>
              <a:off x="1396490" y="213056"/>
              <a:ext cx="5012769" cy="124998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2448"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itle 12"/>
            <p:cNvSpPr txBox="1">
              <a:spLocks/>
            </p:cNvSpPr>
            <p:nvPr/>
          </p:nvSpPr>
          <p:spPr>
            <a:xfrm>
              <a:off x="1396490" y="461579"/>
              <a:ext cx="5012770" cy="678071"/>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1" kern="1200" cap="none" spc="-150"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algn="ctr"/>
              <a:r>
                <a:rPr sz="4896" b="0" dirty="0">
                  <a:solidFill>
                    <a:srgbClr val="FFFFFF"/>
                  </a:solidFill>
                </a:rPr>
                <a:t>Microsoft </a:t>
              </a:r>
              <a:r>
                <a:rPr sz="4896" b="0" dirty="0" err="1">
                  <a:solidFill>
                    <a:srgbClr val="FFFFFF"/>
                  </a:solidFill>
                </a:rPr>
                <a:t>BizSpark</a:t>
              </a:r>
              <a:endParaRPr sz="4896" b="0" dirty="0">
                <a:solidFill>
                  <a:srgbClr val="FFFFFF"/>
                </a:solidFill>
              </a:endParaRPr>
            </a:p>
          </p:txBody>
        </p:sp>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127" y="213847"/>
              <a:ext cx="1243363" cy="1243363"/>
            </a:xfrm>
            <a:prstGeom prst="rect">
              <a:avLst/>
            </a:prstGeom>
            <a:solidFill>
              <a:srgbClr val="0072C6"/>
            </a:solidFill>
          </p:spPr>
        </p:pic>
      </p:grpSp>
      <p:sp>
        <p:nvSpPr>
          <p:cNvPr id="34" name="Rectangle 33"/>
          <p:cNvSpPr/>
          <p:nvPr>
            <p:custDataLst>
              <p:tags r:id="rId1"/>
            </p:custDataLst>
          </p:nvPr>
        </p:nvSpPr>
        <p:spPr bwMode="auto">
          <a:xfrm>
            <a:off x="172834" y="3125204"/>
            <a:ext cx="2559989" cy="645917"/>
          </a:xfrm>
          <a:prstGeom prst="rect">
            <a:avLst/>
          </a:prstGeom>
          <a:solidFill>
            <a:srgbClr val="FFC211"/>
          </a:solidFill>
          <a:ln w="25400" cap="flat" cmpd="sng" algn="ctr">
            <a:noFill/>
            <a:prstDash val="solid"/>
            <a:headEnd type="none" w="med" len="med"/>
            <a:tailEnd type="none" w="med" len="med"/>
          </a:ln>
          <a:effectLst/>
        </p:spPr>
        <p:txBody>
          <a:bodyPr vert="horz" wrap="square" lIns="143776" tIns="95851" rIns="143776" bIns="95851" numCol="1" rtlCol="0" anchor="ctr" anchorCtr="0" compatLnSpc="1">
            <a:prstTxWarp prst="textNoShape">
              <a:avLst/>
            </a:prstTxWarp>
          </a:bodyPr>
          <a:lstStyle/>
          <a:p>
            <a:pPr algn="ctr">
              <a:spcAft>
                <a:spcPts val="816"/>
              </a:spcAft>
            </a:pPr>
            <a:r>
              <a:rPr lang="en-US" sz="2448" dirty="0">
                <a:solidFill>
                  <a:srgbClr val="FFFFFF"/>
                </a:solidFill>
                <a:latin typeface="Segoe UI Light"/>
              </a:rPr>
              <a:t>Tools</a:t>
            </a:r>
          </a:p>
        </p:txBody>
      </p:sp>
      <p:sp>
        <p:nvSpPr>
          <p:cNvPr id="35" name="TextBox 34"/>
          <p:cNvSpPr txBox="1"/>
          <p:nvPr/>
        </p:nvSpPr>
        <p:spPr>
          <a:xfrm>
            <a:off x="2501" y="4084032"/>
            <a:ext cx="2730321" cy="2330931"/>
          </a:xfrm>
          <a:prstGeom prst="rect">
            <a:avLst/>
          </a:prstGeom>
          <a:noFill/>
        </p:spPr>
        <p:txBody>
          <a:bodyPr wrap="square" lIns="0" tIns="0" rIns="0" bIns="0" rtlCol="0">
            <a:spAutoFit/>
          </a:bodyPr>
          <a:lstStyle/>
          <a:p>
            <a:pPr marL="291436" indent="-93260" defTabSz="1243245">
              <a:spcAft>
                <a:spcPts val="1224"/>
              </a:spcAft>
              <a:buFont typeface="Arial" pitchFamily="34" charset="0"/>
              <a:buChar char="•"/>
            </a:pPr>
            <a:r>
              <a:rPr lang="en-US" sz="1428" b="1" dirty="0">
                <a:solidFill>
                  <a:srgbClr val="505050"/>
                </a:solidFill>
              </a:rPr>
              <a:t>$150 of monthly </a:t>
            </a:r>
            <a:r>
              <a:rPr lang="en-US" sz="1428" b="1" i="1" dirty="0">
                <a:solidFill>
                  <a:srgbClr val="505050"/>
                </a:solidFill>
              </a:rPr>
              <a:t>Microsoft Azure</a:t>
            </a:r>
            <a:r>
              <a:rPr lang="en-US" sz="1428" b="1" dirty="0">
                <a:solidFill>
                  <a:srgbClr val="505050"/>
                </a:solidFill>
              </a:rPr>
              <a:t> benefits for 3 years </a:t>
            </a:r>
            <a:r>
              <a:rPr lang="en-US" sz="1428" dirty="0">
                <a:solidFill>
                  <a:srgbClr val="505050"/>
                </a:solidFill>
              </a:rPr>
              <a:t>to quickly build, deploy and manage web &amp; cloud apps</a:t>
            </a:r>
          </a:p>
          <a:p>
            <a:pPr marL="291436" indent="-93260" defTabSz="1243245">
              <a:spcAft>
                <a:spcPts val="1224"/>
              </a:spcAft>
              <a:buFont typeface="Arial" pitchFamily="34" charset="0"/>
              <a:buChar char="•"/>
            </a:pPr>
            <a:r>
              <a:rPr lang="en-US" sz="1428" dirty="0">
                <a:solidFill>
                  <a:srgbClr val="505050"/>
                </a:solidFill>
              </a:rPr>
              <a:t>Apply for </a:t>
            </a:r>
            <a:r>
              <a:rPr lang="en-US" sz="1428" b="1" dirty="0">
                <a:solidFill>
                  <a:srgbClr val="505050"/>
                </a:solidFill>
              </a:rPr>
              <a:t>up to $60K of additional </a:t>
            </a:r>
            <a:r>
              <a:rPr lang="en-US" sz="1428" b="1" i="1" dirty="0">
                <a:solidFill>
                  <a:srgbClr val="505050"/>
                </a:solidFill>
              </a:rPr>
              <a:t>Azure </a:t>
            </a:r>
            <a:r>
              <a:rPr lang="en-US" sz="1428" b="1" dirty="0">
                <a:solidFill>
                  <a:srgbClr val="505050"/>
                </a:solidFill>
              </a:rPr>
              <a:t>benefits.</a:t>
            </a:r>
          </a:p>
          <a:p>
            <a:pPr marL="291436" indent="-93260" defTabSz="1243245">
              <a:spcAft>
                <a:spcPts val="1224"/>
              </a:spcAft>
              <a:buFont typeface="Arial" pitchFamily="34" charset="0"/>
              <a:buChar char="•"/>
            </a:pPr>
            <a:r>
              <a:rPr lang="en-US" sz="1428" dirty="0">
                <a:solidFill>
                  <a:srgbClr val="505050"/>
                </a:solidFill>
              </a:rPr>
              <a:t>Three year access to current, full-featured </a:t>
            </a:r>
            <a:r>
              <a:rPr lang="en-US" sz="1428" b="1" dirty="0">
                <a:solidFill>
                  <a:srgbClr val="505050"/>
                </a:solidFill>
              </a:rPr>
              <a:t>software development tools </a:t>
            </a:r>
          </a:p>
        </p:txBody>
      </p:sp>
      <p:sp>
        <p:nvSpPr>
          <p:cNvPr id="36" name="TextBox 35"/>
          <p:cNvSpPr txBox="1"/>
          <p:nvPr/>
        </p:nvSpPr>
        <p:spPr>
          <a:xfrm>
            <a:off x="2812760" y="4063456"/>
            <a:ext cx="2817908" cy="2106817"/>
          </a:xfrm>
          <a:prstGeom prst="rect">
            <a:avLst/>
          </a:prstGeom>
          <a:noFill/>
        </p:spPr>
        <p:txBody>
          <a:bodyPr wrap="square" lIns="0" tIns="0" rIns="0" bIns="0" rtlCol="0">
            <a:spAutoFit/>
          </a:bodyPr>
          <a:lstStyle/>
          <a:p>
            <a:pPr marL="291436" indent="-93260" defTabSz="1243245">
              <a:spcAft>
                <a:spcPts val="1224"/>
              </a:spcAft>
              <a:buFont typeface="Arial" pitchFamily="34" charset="0"/>
              <a:buChar char="•"/>
            </a:pPr>
            <a:r>
              <a:rPr lang="en-US" sz="1428" dirty="0">
                <a:solidFill>
                  <a:srgbClr val="505050"/>
                </a:solidFill>
              </a:rPr>
              <a:t>Professional technical and product support</a:t>
            </a:r>
          </a:p>
          <a:p>
            <a:pPr marL="291436" indent="-93260" defTabSz="1243245">
              <a:spcAft>
                <a:spcPts val="1224"/>
              </a:spcAft>
              <a:buFont typeface="Arial" pitchFamily="34" charset="0"/>
              <a:buChar char="•"/>
            </a:pPr>
            <a:r>
              <a:rPr lang="en-US" sz="1428" dirty="0">
                <a:solidFill>
                  <a:srgbClr val="505050"/>
                </a:solidFill>
              </a:rPr>
              <a:t>Unique and valuable offers from the BizSpark Network Partners to help run your business</a:t>
            </a:r>
          </a:p>
          <a:p>
            <a:pPr marL="291436" indent="-93260" defTabSz="1243245">
              <a:spcAft>
                <a:spcPts val="1224"/>
              </a:spcAft>
              <a:buFont typeface="Arial" pitchFamily="34" charset="0"/>
              <a:buChar char="•"/>
            </a:pPr>
            <a:r>
              <a:rPr lang="en-US" sz="1428" dirty="0">
                <a:solidFill>
                  <a:srgbClr val="505050"/>
                </a:solidFill>
              </a:rPr>
              <a:t>Two free MSDN Support Incidents.</a:t>
            </a:r>
          </a:p>
        </p:txBody>
      </p:sp>
      <p:sp>
        <p:nvSpPr>
          <p:cNvPr id="37" name="TextBox 36"/>
          <p:cNvSpPr txBox="1"/>
          <p:nvPr/>
        </p:nvSpPr>
        <p:spPr>
          <a:xfrm>
            <a:off x="5656903" y="4039490"/>
            <a:ext cx="2711734" cy="2263768"/>
          </a:xfrm>
          <a:prstGeom prst="rect">
            <a:avLst/>
          </a:prstGeom>
          <a:noFill/>
        </p:spPr>
        <p:txBody>
          <a:bodyPr wrap="square" lIns="0" tIns="0" rIns="0" bIns="0" rtlCol="0">
            <a:spAutoFit/>
          </a:bodyPr>
          <a:lstStyle/>
          <a:p>
            <a:pPr marL="291436" indent="-93260" defTabSz="1243245">
              <a:spcAft>
                <a:spcPts val="1224"/>
              </a:spcAft>
              <a:buFont typeface="Arial" pitchFamily="34" charset="0"/>
              <a:buChar char="•"/>
            </a:pPr>
            <a:r>
              <a:rPr lang="en-US" sz="1428" dirty="0">
                <a:solidFill>
                  <a:srgbClr val="505050"/>
                </a:solidFill>
              </a:rPr>
              <a:t>Profile, Offers and Events </a:t>
            </a:r>
          </a:p>
          <a:p>
            <a:pPr marL="291436" indent="-93260" defTabSz="1243245">
              <a:spcAft>
                <a:spcPts val="1224"/>
              </a:spcAft>
              <a:buFont typeface="Arial" pitchFamily="34" charset="0"/>
              <a:buChar char="•"/>
            </a:pPr>
            <a:r>
              <a:rPr lang="en-US" sz="1428" dirty="0">
                <a:solidFill>
                  <a:srgbClr val="505050"/>
                </a:solidFill>
              </a:rPr>
              <a:t>A connection to the BizSpark ecosystem, giving startups access to investors, advisors and mentors</a:t>
            </a:r>
          </a:p>
          <a:p>
            <a:pPr marL="291436" indent="-93260" defTabSz="1243245">
              <a:spcAft>
                <a:spcPts val="1224"/>
              </a:spcAft>
              <a:buFont typeface="Arial" pitchFamily="34" charset="0"/>
              <a:buChar char="•"/>
            </a:pPr>
            <a:r>
              <a:rPr lang="en-US" sz="1428" dirty="0">
                <a:solidFill>
                  <a:srgbClr val="505050"/>
                </a:solidFill>
              </a:rPr>
              <a:t>Opportunities to achieve marketing visibility </a:t>
            </a:r>
          </a:p>
          <a:p>
            <a:pPr marL="198177" defTabSz="1243245"/>
            <a:endParaRPr lang="en-US" sz="1428" dirty="0">
              <a:solidFill>
                <a:srgbClr val="505050"/>
              </a:solidFill>
            </a:endParaRPr>
          </a:p>
        </p:txBody>
      </p:sp>
      <p:sp>
        <p:nvSpPr>
          <p:cNvPr id="45" name="Rectangle 44"/>
          <p:cNvSpPr/>
          <p:nvPr>
            <p:custDataLst>
              <p:tags r:id="rId2"/>
            </p:custDataLst>
          </p:nvPr>
        </p:nvSpPr>
        <p:spPr bwMode="auto">
          <a:xfrm>
            <a:off x="2935609" y="3125204"/>
            <a:ext cx="2559989" cy="645917"/>
          </a:xfrm>
          <a:prstGeom prst="rect">
            <a:avLst/>
          </a:prstGeom>
          <a:solidFill>
            <a:srgbClr val="FFC211"/>
          </a:solidFill>
          <a:ln w="25400" cap="flat" cmpd="sng" algn="ctr">
            <a:noFill/>
            <a:prstDash val="solid"/>
            <a:headEnd type="none" w="med" len="med"/>
            <a:tailEnd type="none" w="med" len="med"/>
          </a:ln>
          <a:effectLst/>
        </p:spPr>
        <p:txBody>
          <a:bodyPr vert="horz" wrap="square" lIns="143776" tIns="95851" rIns="143776" bIns="95851" numCol="1" rtlCol="0" anchor="ctr" anchorCtr="0" compatLnSpc="1">
            <a:prstTxWarp prst="textNoShape">
              <a:avLst/>
            </a:prstTxWarp>
          </a:bodyPr>
          <a:lstStyle/>
          <a:p>
            <a:pPr algn="ctr">
              <a:spcAft>
                <a:spcPts val="816"/>
              </a:spcAft>
            </a:pPr>
            <a:r>
              <a:rPr lang="en-US" sz="2448" dirty="0">
                <a:solidFill>
                  <a:srgbClr val="FFFFFF"/>
                </a:solidFill>
                <a:latin typeface="Segoe UI Light"/>
              </a:rPr>
              <a:t>Support</a:t>
            </a:r>
          </a:p>
        </p:txBody>
      </p:sp>
      <p:sp>
        <p:nvSpPr>
          <p:cNvPr id="46" name="Rectangle 45"/>
          <p:cNvSpPr/>
          <p:nvPr>
            <p:custDataLst>
              <p:tags r:id="rId3"/>
            </p:custDataLst>
          </p:nvPr>
        </p:nvSpPr>
        <p:spPr bwMode="auto">
          <a:xfrm>
            <a:off x="5672368" y="3126672"/>
            <a:ext cx="2559989" cy="645917"/>
          </a:xfrm>
          <a:prstGeom prst="rect">
            <a:avLst/>
          </a:prstGeom>
          <a:solidFill>
            <a:srgbClr val="FFC211"/>
          </a:solidFill>
          <a:ln w="25400" cap="flat" cmpd="sng" algn="ctr">
            <a:noFill/>
            <a:prstDash val="solid"/>
            <a:headEnd type="none" w="med" len="med"/>
            <a:tailEnd type="none" w="med" len="med"/>
          </a:ln>
          <a:effectLst/>
        </p:spPr>
        <p:txBody>
          <a:bodyPr vert="horz" wrap="square" lIns="143776" tIns="95851" rIns="143776" bIns="95851" numCol="1" rtlCol="0" anchor="ctr" anchorCtr="0" compatLnSpc="1">
            <a:prstTxWarp prst="textNoShape">
              <a:avLst/>
            </a:prstTxWarp>
          </a:bodyPr>
          <a:lstStyle/>
          <a:p>
            <a:pPr algn="ctr" defTabSz="1243245">
              <a:spcAft>
                <a:spcPts val="816"/>
              </a:spcAft>
            </a:pPr>
            <a:endParaRPr lang="en-US" sz="1428" dirty="0">
              <a:solidFill>
                <a:srgbClr val="FFFFFF"/>
              </a:solidFill>
            </a:endParaRPr>
          </a:p>
          <a:p>
            <a:pPr algn="ctr" defTabSz="1243245">
              <a:spcAft>
                <a:spcPts val="816"/>
              </a:spcAft>
            </a:pPr>
            <a:r>
              <a:rPr lang="en-US" sz="2448" dirty="0">
                <a:solidFill>
                  <a:srgbClr val="FFFFFF"/>
                </a:solidFill>
                <a:latin typeface="Segoe UI Light"/>
              </a:rPr>
              <a:t>Visibility</a:t>
            </a:r>
          </a:p>
          <a:p>
            <a:pPr>
              <a:spcAft>
                <a:spcPts val="816"/>
              </a:spcAft>
            </a:pPr>
            <a:endParaRPr lang="en-US" sz="1428" dirty="0">
              <a:solidFill>
                <a:srgbClr val="FFFFFF"/>
              </a:solidFill>
            </a:endParaRPr>
          </a:p>
        </p:txBody>
      </p:sp>
      <p:sp>
        <p:nvSpPr>
          <p:cNvPr id="10" name="TextBox 9"/>
          <p:cNvSpPr txBox="1"/>
          <p:nvPr/>
        </p:nvSpPr>
        <p:spPr>
          <a:xfrm>
            <a:off x="172834" y="1615906"/>
            <a:ext cx="8195804" cy="1408904"/>
          </a:xfrm>
          <a:prstGeom prst="rect">
            <a:avLst/>
          </a:prstGeom>
          <a:noFill/>
        </p:spPr>
        <p:txBody>
          <a:bodyPr wrap="square" lIns="0" tIns="0" rIns="0" bIns="0" rtlCol="0">
            <a:spAutoFit/>
          </a:bodyPr>
          <a:lstStyle/>
          <a:p>
            <a:pPr defTabSz="932290" fontAlgn="base">
              <a:spcBef>
                <a:spcPct val="0"/>
              </a:spcBef>
              <a:spcAft>
                <a:spcPct val="0"/>
              </a:spcAft>
            </a:pPr>
            <a:r>
              <a:rPr lang="en-US" sz="2244" spc="-51" dirty="0">
                <a:solidFill>
                  <a:srgbClr val="505050"/>
                </a:solidFill>
                <a:latin typeface="Segoe UI Light"/>
                <a:ea typeface="Segoe UI" pitchFamily="34" charset="0"/>
                <a:cs typeface="Segoe UI" pitchFamily="34" charset="0"/>
              </a:rPr>
              <a:t>Microsoft </a:t>
            </a:r>
            <a:r>
              <a:rPr lang="en-US" sz="2244" spc="-51" dirty="0" err="1">
                <a:solidFill>
                  <a:srgbClr val="505050"/>
                </a:solidFill>
                <a:latin typeface="Segoe UI Light"/>
                <a:ea typeface="Segoe UI" pitchFamily="34" charset="0"/>
                <a:cs typeface="Segoe UI" pitchFamily="34" charset="0"/>
              </a:rPr>
              <a:t>BizSpark</a:t>
            </a:r>
            <a:r>
              <a:rPr lang="en-US" sz="2244" spc="-51" dirty="0">
                <a:solidFill>
                  <a:srgbClr val="505050"/>
                </a:solidFill>
                <a:latin typeface="Segoe UI Light"/>
                <a:ea typeface="Segoe UI" pitchFamily="34" charset="0"/>
                <a:cs typeface="Segoe UI" pitchFamily="34" charset="0"/>
              </a:rPr>
              <a:t> is a global program that provides free software, support and visibility to help startups succeed. There are </a:t>
            </a:r>
            <a:r>
              <a:rPr lang="en-US" sz="2244" b="1" spc="-51" dirty="0">
                <a:solidFill>
                  <a:srgbClr val="505050"/>
                </a:solidFill>
                <a:latin typeface="Segoe UI Light"/>
                <a:ea typeface="Segoe UI" pitchFamily="34" charset="0"/>
                <a:cs typeface="Segoe UI" pitchFamily="34" charset="0"/>
              </a:rPr>
              <a:t>50K startups </a:t>
            </a:r>
            <a:r>
              <a:rPr lang="en-US" sz="2244" spc="-51" dirty="0">
                <a:solidFill>
                  <a:srgbClr val="505050"/>
                </a:solidFill>
                <a:latin typeface="Segoe UI Light"/>
                <a:ea typeface="Segoe UI" pitchFamily="34" charset="0"/>
                <a:cs typeface="Segoe UI" pitchFamily="34" charset="0"/>
              </a:rPr>
              <a:t>in </a:t>
            </a:r>
            <a:r>
              <a:rPr lang="en-US" sz="2244" spc="-51" dirty="0" err="1">
                <a:solidFill>
                  <a:srgbClr val="505050"/>
                </a:solidFill>
                <a:latin typeface="Segoe UI Light"/>
                <a:ea typeface="Segoe UI" pitchFamily="34" charset="0"/>
                <a:cs typeface="Segoe UI" pitchFamily="34" charset="0"/>
              </a:rPr>
              <a:t>BizSpark</a:t>
            </a:r>
            <a:r>
              <a:rPr lang="en-US" sz="2244" spc="-51" dirty="0">
                <a:solidFill>
                  <a:srgbClr val="505050"/>
                </a:solidFill>
                <a:latin typeface="Segoe UI Light"/>
                <a:ea typeface="Segoe UI" pitchFamily="34" charset="0"/>
                <a:cs typeface="Segoe UI" pitchFamily="34" charset="0"/>
              </a:rPr>
              <a:t> in 100+ countries. The three year program is free of charge and gives startups:</a:t>
            </a:r>
          </a:p>
        </p:txBody>
      </p:sp>
      <p:sp>
        <p:nvSpPr>
          <p:cNvPr id="7" name="Rectangle 6"/>
          <p:cNvSpPr/>
          <p:nvPr/>
        </p:nvSpPr>
        <p:spPr bwMode="auto">
          <a:xfrm>
            <a:off x="8964412" y="1615905"/>
            <a:ext cx="2559989" cy="5000480"/>
          </a:xfrm>
          <a:prstGeom prst="rect">
            <a:avLst/>
          </a:prstGeom>
          <a:solidFill>
            <a:srgbClr val="0040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algn="ctr" defTabSz="932290" fontAlgn="base">
              <a:spcBef>
                <a:spcPct val="0"/>
              </a:spcBef>
              <a:spcAft>
                <a:spcPct val="0"/>
              </a:spcAft>
            </a:pPr>
            <a:r>
              <a:rPr lang="en-US" sz="2448" spc="-51" dirty="0">
                <a:gradFill>
                  <a:gsLst>
                    <a:gs pos="0">
                      <a:srgbClr val="FFFFFF"/>
                    </a:gs>
                    <a:gs pos="100000">
                      <a:srgbClr val="FFFFFF"/>
                    </a:gs>
                  </a:gsLst>
                  <a:lin ang="5400000" scaled="0"/>
                </a:gradFill>
                <a:ea typeface="Segoe UI" pitchFamily="34" charset="0"/>
                <a:cs typeface="Segoe UI" pitchFamily="34" charset="0"/>
              </a:rPr>
              <a:t>Eligibility</a:t>
            </a:r>
          </a:p>
          <a:p>
            <a:pPr algn="ctr" defTabSz="932290" fontAlgn="base">
              <a:spcBef>
                <a:spcPct val="0"/>
              </a:spcBef>
              <a:spcAft>
                <a:spcPct val="0"/>
              </a:spcAft>
            </a:pPr>
            <a:endParaRPr lang="en-US" sz="1020" spc="-51" dirty="0">
              <a:gradFill>
                <a:gsLst>
                  <a:gs pos="0">
                    <a:srgbClr val="FFFFFF"/>
                  </a:gs>
                  <a:gs pos="100000">
                    <a:srgbClr val="FFFFFF"/>
                  </a:gs>
                </a:gsLst>
                <a:lin ang="5400000" scaled="0"/>
              </a:gradFill>
              <a:latin typeface="Segoe UI Light"/>
              <a:ea typeface="Segoe UI" pitchFamily="34" charset="0"/>
              <a:cs typeface="Segoe UI" pitchFamily="34" charset="0"/>
            </a:endParaRPr>
          </a:p>
          <a:p>
            <a:pPr defTabSz="932290" fontAlgn="base">
              <a:spcBef>
                <a:spcPct val="0"/>
              </a:spcBef>
              <a:spcAft>
                <a:spcPct val="0"/>
              </a:spcAft>
            </a:pPr>
            <a:r>
              <a:rPr lang="en-US" sz="2040" spc="-51" dirty="0">
                <a:gradFill>
                  <a:gsLst>
                    <a:gs pos="0">
                      <a:srgbClr val="FFFFFF"/>
                    </a:gs>
                    <a:gs pos="100000">
                      <a:srgbClr val="FFFFFF"/>
                    </a:gs>
                  </a:gsLst>
                  <a:lin ang="5400000" scaled="0"/>
                </a:gradFill>
                <a:ea typeface="Segoe UI" pitchFamily="34" charset="0"/>
                <a:cs typeface="Segoe UI" pitchFamily="34" charset="0"/>
              </a:rPr>
              <a:t>To qualify, startups must be: </a:t>
            </a:r>
          </a:p>
          <a:p>
            <a:pPr defTabSz="932290" fontAlgn="base">
              <a:spcBef>
                <a:spcPct val="0"/>
              </a:spcBef>
              <a:spcAft>
                <a:spcPct val="0"/>
              </a:spcAft>
            </a:pPr>
            <a:endParaRPr lang="en-US" sz="2040" spc="-51" dirty="0">
              <a:gradFill>
                <a:gsLst>
                  <a:gs pos="0">
                    <a:srgbClr val="FFFFFF"/>
                  </a:gs>
                  <a:gs pos="100000">
                    <a:srgbClr val="FFFFFF"/>
                  </a:gs>
                </a:gsLst>
                <a:lin ang="5400000" scaled="0"/>
              </a:gradFill>
              <a:ea typeface="Segoe UI" pitchFamily="34" charset="0"/>
              <a:cs typeface="Segoe UI" pitchFamily="34" charset="0"/>
            </a:endParaRPr>
          </a:p>
          <a:p>
            <a:pPr marL="349724" indent="-349724" defTabSz="932290" fontAlgn="base">
              <a:spcBef>
                <a:spcPct val="0"/>
              </a:spcBef>
              <a:spcAft>
                <a:spcPct val="0"/>
              </a:spcAft>
              <a:buFont typeface="Segoe UI Light" panose="020B0502040204020203" pitchFamily="34" charset="0"/>
              <a:buChar char="›"/>
            </a:pPr>
            <a:r>
              <a:rPr lang="en-US" sz="2040" spc="-51" dirty="0">
                <a:gradFill>
                  <a:gsLst>
                    <a:gs pos="0">
                      <a:srgbClr val="FFFFFF"/>
                    </a:gs>
                    <a:gs pos="100000">
                      <a:srgbClr val="FFFFFF"/>
                    </a:gs>
                  </a:gsLst>
                  <a:lin ang="5400000" scaled="0"/>
                </a:gradFill>
                <a:ea typeface="Segoe UI" pitchFamily="34" charset="0"/>
                <a:cs typeface="Segoe UI" pitchFamily="34" charset="0"/>
              </a:rPr>
              <a:t>Developing Software</a:t>
            </a:r>
          </a:p>
          <a:p>
            <a:pPr marL="349724" indent="-349724" defTabSz="932290" fontAlgn="base">
              <a:spcBef>
                <a:spcPct val="0"/>
              </a:spcBef>
              <a:spcAft>
                <a:spcPct val="0"/>
              </a:spcAft>
              <a:buFont typeface="Segoe UI Light" panose="020B0502040204020203" pitchFamily="34" charset="0"/>
              <a:buChar char="›"/>
            </a:pPr>
            <a:endParaRPr lang="en-US" sz="2040" spc="-51" dirty="0">
              <a:gradFill>
                <a:gsLst>
                  <a:gs pos="0">
                    <a:srgbClr val="FFFFFF"/>
                  </a:gs>
                  <a:gs pos="100000">
                    <a:srgbClr val="FFFFFF"/>
                  </a:gs>
                </a:gsLst>
                <a:lin ang="5400000" scaled="0"/>
              </a:gradFill>
              <a:ea typeface="Segoe UI" pitchFamily="34" charset="0"/>
              <a:cs typeface="Segoe UI" pitchFamily="34" charset="0"/>
            </a:endParaRPr>
          </a:p>
          <a:p>
            <a:pPr marL="349724" indent="-349724" defTabSz="932290" fontAlgn="base">
              <a:spcBef>
                <a:spcPct val="0"/>
              </a:spcBef>
              <a:spcAft>
                <a:spcPct val="0"/>
              </a:spcAft>
              <a:buFont typeface="Segoe UI Light" panose="020B0502040204020203" pitchFamily="34" charset="0"/>
              <a:buChar char="›"/>
            </a:pPr>
            <a:r>
              <a:rPr lang="en-US" sz="2040" spc="-51" dirty="0">
                <a:gradFill>
                  <a:gsLst>
                    <a:gs pos="0">
                      <a:srgbClr val="FFFFFF"/>
                    </a:gs>
                    <a:gs pos="100000">
                      <a:srgbClr val="FFFFFF"/>
                    </a:gs>
                  </a:gsLst>
                  <a:lin ang="5400000" scaled="0"/>
                </a:gradFill>
                <a:ea typeface="Segoe UI" pitchFamily="34" charset="0"/>
                <a:cs typeface="Segoe UI" pitchFamily="34" charset="0"/>
              </a:rPr>
              <a:t>Privately held and generating less than U.S. $1M in revenue per year</a:t>
            </a:r>
          </a:p>
          <a:p>
            <a:pPr defTabSz="932290" fontAlgn="base">
              <a:spcBef>
                <a:spcPct val="0"/>
              </a:spcBef>
              <a:spcAft>
                <a:spcPct val="0"/>
              </a:spcAft>
            </a:pPr>
            <a:endParaRPr lang="en-US" sz="2040" spc="-51" dirty="0">
              <a:gradFill>
                <a:gsLst>
                  <a:gs pos="0">
                    <a:srgbClr val="FFFFFF"/>
                  </a:gs>
                  <a:gs pos="100000">
                    <a:srgbClr val="FFFFFF"/>
                  </a:gs>
                </a:gsLst>
                <a:lin ang="5400000" scaled="0"/>
              </a:gradFill>
              <a:ea typeface="Segoe UI" pitchFamily="34" charset="0"/>
              <a:cs typeface="Segoe UI" pitchFamily="34" charset="0"/>
            </a:endParaRPr>
          </a:p>
          <a:p>
            <a:pPr marL="349724" indent="-349724" defTabSz="932290" fontAlgn="base">
              <a:spcBef>
                <a:spcPct val="0"/>
              </a:spcBef>
              <a:spcAft>
                <a:spcPct val="0"/>
              </a:spcAft>
              <a:buFont typeface="Segoe UI Light" panose="020B0502040204020203" pitchFamily="34" charset="0"/>
              <a:buChar char="›"/>
            </a:pPr>
            <a:r>
              <a:rPr lang="en-US" sz="2040" spc="-51" dirty="0">
                <a:gradFill>
                  <a:gsLst>
                    <a:gs pos="0">
                      <a:srgbClr val="FFFFFF"/>
                    </a:gs>
                    <a:gs pos="100000">
                      <a:srgbClr val="FFFFFF"/>
                    </a:gs>
                  </a:gsLst>
                  <a:lin ang="5400000" scaled="0"/>
                </a:gradFill>
                <a:ea typeface="Segoe UI" pitchFamily="34" charset="0"/>
                <a:cs typeface="Segoe UI" pitchFamily="34" charset="0"/>
              </a:rPr>
              <a:t>Less than 5 years old</a:t>
            </a:r>
          </a:p>
        </p:txBody>
      </p:sp>
      <p:sp>
        <p:nvSpPr>
          <p:cNvPr id="3" name="TextBox 2"/>
          <p:cNvSpPr txBox="1"/>
          <p:nvPr/>
        </p:nvSpPr>
        <p:spPr>
          <a:xfrm>
            <a:off x="2502" y="6381672"/>
            <a:ext cx="8514323" cy="647165"/>
          </a:xfrm>
          <a:prstGeom prst="rect">
            <a:avLst/>
          </a:prstGeom>
          <a:noFill/>
        </p:spPr>
        <p:txBody>
          <a:bodyPr wrap="square" lIns="186521" tIns="149217" rIns="186521" bIns="149217" rtlCol="0">
            <a:spAutoFit/>
          </a:bodyPr>
          <a:lstStyle/>
          <a:p>
            <a:pPr>
              <a:lnSpc>
                <a:spcPct val="90000"/>
              </a:lnSpc>
            </a:pPr>
            <a:r>
              <a:rPr lang="en-US" sz="2448" dirty="0">
                <a:gradFill>
                  <a:gsLst>
                    <a:gs pos="2917">
                      <a:srgbClr val="505050"/>
                    </a:gs>
                    <a:gs pos="30000">
                      <a:srgbClr val="505050"/>
                    </a:gs>
                  </a:gsLst>
                  <a:lin ang="5400000" scaled="0"/>
                </a:gradFill>
              </a:rPr>
              <a:t>http://aka.ms/BizSparkStartup</a:t>
            </a:r>
          </a:p>
        </p:txBody>
      </p:sp>
    </p:spTree>
    <p:extLst>
      <p:ext uri="{BB962C8B-B14F-4D97-AF65-F5344CB8AC3E}">
        <p14:creationId xmlns:p14="http://schemas.microsoft.com/office/powerpoint/2010/main" val="1948488886"/>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pc="-100" dirty="0">
                <a:solidFill>
                  <a:schemeClr val="bg1">
                    <a:lumMod val="50000"/>
                  </a:schemeClr>
                </a:solidFill>
              </a:rPr>
              <a:t>The </a:t>
            </a:r>
            <a:r>
              <a:rPr lang="en-US" spc="-100" dirty="0" smtClean="0">
                <a:solidFill>
                  <a:schemeClr val="bg1">
                    <a:lumMod val="50000"/>
                  </a:schemeClr>
                </a:solidFill>
              </a:rPr>
              <a:t>importance </a:t>
            </a:r>
            <a:r>
              <a:rPr lang="en-US" spc="-100" dirty="0">
                <a:solidFill>
                  <a:schemeClr val="bg1">
                    <a:lumMod val="50000"/>
                  </a:schemeClr>
                </a:solidFill>
              </a:rPr>
              <a:t>of </a:t>
            </a:r>
            <a:r>
              <a:rPr lang="en-US" spc="-100" dirty="0" smtClean="0">
                <a:solidFill>
                  <a:schemeClr val="bg1">
                    <a:lumMod val="50000"/>
                  </a:schemeClr>
                </a:solidFill>
              </a:rPr>
              <a:t>business continuity</a:t>
            </a:r>
            <a:r>
              <a:rPr lang="en-US" spc="-100" dirty="0" smtClean="0"/>
              <a:t/>
            </a:r>
            <a:br>
              <a:rPr lang="en-US" spc="-100" dirty="0" smtClean="0"/>
            </a:br>
            <a:r>
              <a:rPr lang="en-US" sz="3400" spc="-100" dirty="0">
                <a:gradFill>
                  <a:gsLst>
                    <a:gs pos="0">
                      <a:schemeClr val="accent1"/>
                    </a:gs>
                    <a:gs pos="48000">
                      <a:schemeClr val="accent1"/>
                    </a:gs>
                  </a:gsLst>
                  <a:lin ang="5400000" scaled="0"/>
                </a:gradFill>
              </a:rPr>
              <a:t>Impact from infrastructure </a:t>
            </a:r>
            <a:r>
              <a:rPr lang="en-US" sz="3400" spc="-100" dirty="0" smtClean="0">
                <a:gradFill>
                  <a:gsLst>
                    <a:gs pos="0">
                      <a:schemeClr val="accent1"/>
                    </a:gs>
                    <a:gs pos="48000">
                      <a:schemeClr val="accent1"/>
                    </a:gs>
                  </a:gsLst>
                  <a:lin ang="5400000" scaled="0"/>
                </a:gradFill>
              </a:rPr>
              <a:t>outages</a:t>
            </a:r>
            <a:endParaRPr lang="en-US" sz="3400" spc="-100" dirty="0">
              <a:gradFill>
                <a:gsLst>
                  <a:gs pos="0">
                    <a:schemeClr val="accent1"/>
                  </a:gs>
                  <a:gs pos="48000">
                    <a:schemeClr val="accent1"/>
                  </a:gs>
                </a:gsLst>
                <a:lin ang="5400000" scaled="0"/>
              </a:gradFill>
            </a:endParaRPr>
          </a:p>
        </p:txBody>
      </p:sp>
      <p:sp>
        <p:nvSpPr>
          <p:cNvPr id="2" name="Rectangle 1"/>
          <p:cNvSpPr/>
          <p:nvPr/>
        </p:nvSpPr>
        <p:spPr>
          <a:xfrm>
            <a:off x="274320" y="6448990"/>
            <a:ext cx="10653183" cy="259751"/>
          </a:xfrm>
          <a:prstGeom prst="rect">
            <a:avLst/>
          </a:prstGeom>
        </p:spPr>
        <p:txBody>
          <a:bodyPr wrap="square" lIns="146304">
            <a:spAutoFit/>
          </a:bodyPr>
          <a:lstStyle/>
          <a:p>
            <a:pPr defTabSz="932562"/>
            <a:r>
              <a:rPr lang="en-US" sz="1088" dirty="0">
                <a:gradFill>
                  <a:gsLst>
                    <a:gs pos="2655">
                      <a:srgbClr val="505050"/>
                    </a:gs>
                    <a:gs pos="31000">
                      <a:srgbClr val="505050"/>
                    </a:gs>
                  </a:gsLst>
                  <a:lin ang="5400000" scaled="0"/>
                </a:gradFill>
              </a:rPr>
              <a:t>Source: IDC: Measuring Cost of Downtime and Recovery Objectives Among U.S. Firms, </a:t>
            </a:r>
            <a:r>
              <a:rPr lang="en-US" sz="1088" dirty="0" smtClean="0">
                <a:gradFill>
                  <a:gsLst>
                    <a:gs pos="2655">
                      <a:srgbClr val="505050"/>
                    </a:gs>
                    <a:gs pos="31000">
                      <a:srgbClr val="505050"/>
                    </a:gs>
                  </a:gsLst>
                  <a:lin ang="5400000" scaled="0"/>
                </a:gradFill>
              </a:rPr>
              <a:t>IDC </a:t>
            </a:r>
            <a:r>
              <a:rPr lang="en-US" sz="1088" dirty="0" err="1">
                <a:gradFill>
                  <a:gsLst>
                    <a:gs pos="2655">
                      <a:srgbClr val="505050"/>
                    </a:gs>
                    <a:gs pos="31000">
                      <a:srgbClr val="505050"/>
                    </a:gs>
                  </a:gsLst>
                  <a:lin ang="5400000" scaled="0"/>
                </a:gradFill>
              </a:rPr>
              <a:t>QuickPoll</a:t>
            </a:r>
            <a:r>
              <a:rPr lang="en-US" sz="1088" dirty="0">
                <a:gradFill>
                  <a:gsLst>
                    <a:gs pos="2655">
                      <a:srgbClr val="505050"/>
                    </a:gs>
                    <a:gs pos="31000">
                      <a:srgbClr val="505050"/>
                    </a:gs>
                  </a:gsLst>
                  <a:lin ang="5400000" scaled="0"/>
                </a:gradFill>
              </a:rPr>
              <a:t> Survey July 2013 and Storage User Demand Study 2013</a:t>
            </a:r>
          </a:p>
        </p:txBody>
      </p:sp>
      <p:graphicFrame>
        <p:nvGraphicFramePr>
          <p:cNvPr id="6" name="Chart 4"/>
          <p:cNvGraphicFramePr/>
          <p:nvPr>
            <p:extLst/>
          </p:nvPr>
        </p:nvGraphicFramePr>
        <p:xfrm>
          <a:off x="1646238" y="1911242"/>
          <a:ext cx="8229600" cy="408644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02978693"/>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3346" y="-14477"/>
            <a:ext cx="12434711" cy="462582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Freeform 5"/>
          <p:cNvSpPr>
            <a:spLocks/>
          </p:cNvSpPr>
          <p:nvPr/>
        </p:nvSpPr>
        <p:spPr bwMode="auto">
          <a:xfrm flipH="1">
            <a:off x="4079245" y="2874972"/>
            <a:ext cx="4221545" cy="1736374"/>
          </a:xfrm>
          <a:custGeom>
            <a:avLst/>
            <a:gdLst>
              <a:gd name="T0" fmla="*/ 405 w 454"/>
              <a:gd name="T1" fmla="*/ 88 h 185"/>
              <a:gd name="T2" fmla="*/ 397 w 454"/>
              <a:gd name="T3" fmla="*/ 89 h 185"/>
              <a:gd name="T4" fmla="*/ 306 w 454"/>
              <a:gd name="T5" fmla="*/ 0 h 185"/>
              <a:gd name="T6" fmla="*/ 217 w 454"/>
              <a:gd name="T7" fmla="*/ 69 h 185"/>
              <a:gd name="T8" fmla="*/ 169 w 454"/>
              <a:gd name="T9" fmla="*/ 49 h 185"/>
              <a:gd name="T10" fmla="*/ 101 w 454"/>
              <a:gd name="T11" fmla="*/ 110 h 185"/>
              <a:gd name="T12" fmla="*/ 69 w 454"/>
              <a:gd name="T13" fmla="*/ 125 h 185"/>
              <a:gd name="T14" fmla="*/ 37 w 454"/>
              <a:gd name="T15" fmla="*/ 110 h 185"/>
              <a:gd name="T16" fmla="*/ 0 w 454"/>
              <a:gd name="T17" fmla="*/ 147 h 185"/>
              <a:gd name="T18" fmla="*/ 37 w 454"/>
              <a:gd name="T19" fmla="*/ 185 h 185"/>
              <a:gd name="T20" fmla="*/ 48 w 454"/>
              <a:gd name="T21" fmla="*/ 185 h 185"/>
              <a:gd name="T22" fmla="*/ 172 w 454"/>
              <a:gd name="T23" fmla="*/ 185 h 185"/>
              <a:gd name="T24" fmla="*/ 242 w 454"/>
              <a:gd name="T25" fmla="*/ 185 h 185"/>
              <a:gd name="T26" fmla="*/ 409 w 454"/>
              <a:gd name="T27" fmla="*/ 185 h 185"/>
              <a:gd name="T28" fmla="*/ 409 w 454"/>
              <a:gd name="T29" fmla="*/ 185 h 185"/>
              <a:gd name="T30" fmla="*/ 454 w 454"/>
              <a:gd name="T31" fmla="*/ 137 h 185"/>
              <a:gd name="T32" fmla="*/ 405 w 454"/>
              <a:gd name="T33" fmla="*/ 8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185">
                <a:moveTo>
                  <a:pt x="405" y="88"/>
                </a:moveTo>
                <a:cubicBezTo>
                  <a:pt x="403" y="88"/>
                  <a:pt x="401" y="88"/>
                  <a:pt x="397" y="89"/>
                </a:cubicBezTo>
                <a:cubicBezTo>
                  <a:pt x="395" y="40"/>
                  <a:pt x="356" y="0"/>
                  <a:pt x="306" y="0"/>
                </a:cubicBezTo>
                <a:cubicBezTo>
                  <a:pt x="264" y="0"/>
                  <a:pt x="228" y="29"/>
                  <a:pt x="217" y="69"/>
                </a:cubicBezTo>
                <a:cubicBezTo>
                  <a:pt x="205" y="56"/>
                  <a:pt x="187" y="49"/>
                  <a:pt x="169" y="49"/>
                </a:cubicBezTo>
                <a:cubicBezTo>
                  <a:pt x="134" y="49"/>
                  <a:pt x="105" y="76"/>
                  <a:pt x="101" y="110"/>
                </a:cubicBezTo>
                <a:cubicBezTo>
                  <a:pt x="88" y="112"/>
                  <a:pt x="77" y="118"/>
                  <a:pt x="69" y="125"/>
                </a:cubicBezTo>
                <a:cubicBezTo>
                  <a:pt x="62" y="116"/>
                  <a:pt x="50" y="110"/>
                  <a:pt x="37" y="110"/>
                </a:cubicBezTo>
                <a:cubicBezTo>
                  <a:pt x="16" y="110"/>
                  <a:pt x="0" y="126"/>
                  <a:pt x="0" y="147"/>
                </a:cubicBezTo>
                <a:cubicBezTo>
                  <a:pt x="0" y="168"/>
                  <a:pt x="16" y="185"/>
                  <a:pt x="37" y="185"/>
                </a:cubicBezTo>
                <a:cubicBezTo>
                  <a:pt x="48" y="185"/>
                  <a:pt x="48" y="185"/>
                  <a:pt x="48" y="185"/>
                </a:cubicBezTo>
                <a:cubicBezTo>
                  <a:pt x="172" y="185"/>
                  <a:pt x="172" y="185"/>
                  <a:pt x="172" y="185"/>
                </a:cubicBezTo>
                <a:cubicBezTo>
                  <a:pt x="242" y="185"/>
                  <a:pt x="242" y="185"/>
                  <a:pt x="242" y="185"/>
                </a:cubicBezTo>
                <a:cubicBezTo>
                  <a:pt x="409" y="185"/>
                  <a:pt x="409" y="185"/>
                  <a:pt x="409" y="185"/>
                </a:cubicBezTo>
                <a:cubicBezTo>
                  <a:pt x="409" y="185"/>
                  <a:pt x="409" y="185"/>
                  <a:pt x="409" y="185"/>
                </a:cubicBezTo>
                <a:cubicBezTo>
                  <a:pt x="435" y="184"/>
                  <a:pt x="454" y="162"/>
                  <a:pt x="454" y="137"/>
                </a:cubicBezTo>
                <a:cubicBezTo>
                  <a:pt x="454" y="110"/>
                  <a:pt x="432" y="88"/>
                  <a:pt x="405" y="88"/>
                </a:cubicBezTo>
                <a:close/>
              </a:path>
            </a:pathLst>
          </a:custGeom>
          <a:solidFill>
            <a:srgbClr val="FFFFFF">
              <a:alpha val="24000"/>
            </a:srgb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1" name="Freeform 9"/>
          <p:cNvSpPr>
            <a:spLocks/>
          </p:cNvSpPr>
          <p:nvPr/>
        </p:nvSpPr>
        <p:spPr bwMode="auto">
          <a:xfrm>
            <a:off x="3356637" y="3837211"/>
            <a:ext cx="1492952" cy="816805"/>
          </a:xfrm>
          <a:custGeom>
            <a:avLst/>
            <a:gdLst>
              <a:gd name="T0" fmla="*/ 768 w 971"/>
              <a:gd name="T1" fmla="*/ 123 h 530"/>
              <a:gd name="T2" fmla="*/ 701 w 971"/>
              <a:gd name="T3" fmla="*/ 135 h 530"/>
              <a:gd name="T4" fmla="*/ 471 w 971"/>
              <a:gd name="T5" fmla="*/ 0 h 530"/>
              <a:gd name="T6" fmla="*/ 215 w 971"/>
              <a:gd name="T7" fmla="*/ 197 h 530"/>
              <a:gd name="T8" fmla="*/ 169 w 971"/>
              <a:gd name="T9" fmla="*/ 191 h 530"/>
              <a:gd name="T10" fmla="*/ 0 w 971"/>
              <a:gd name="T11" fmla="*/ 360 h 530"/>
              <a:gd name="T12" fmla="*/ 169 w 971"/>
              <a:gd name="T13" fmla="*/ 530 h 530"/>
              <a:gd name="T14" fmla="*/ 768 w 971"/>
              <a:gd name="T15" fmla="*/ 530 h 530"/>
              <a:gd name="T16" fmla="*/ 971 w 971"/>
              <a:gd name="T17" fmla="*/ 327 h 530"/>
              <a:gd name="T18" fmla="*/ 768 w 971"/>
              <a:gd name="T19" fmla="*/ 123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1" h="530">
                <a:moveTo>
                  <a:pt x="768" y="123"/>
                </a:moveTo>
                <a:cubicBezTo>
                  <a:pt x="745" y="123"/>
                  <a:pt x="722" y="127"/>
                  <a:pt x="701" y="135"/>
                </a:cubicBezTo>
                <a:cubicBezTo>
                  <a:pt x="655" y="54"/>
                  <a:pt x="569" y="0"/>
                  <a:pt x="471" y="0"/>
                </a:cubicBezTo>
                <a:cubicBezTo>
                  <a:pt x="348" y="0"/>
                  <a:pt x="245" y="84"/>
                  <a:pt x="215" y="197"/>
                </a:cubicBezTo>
                <a:cubicBezTo>
                  <a:pt x="200" y="193"/>
                  <a:pt x="185" y="191"/>
                  <a:pt x="169" y="191"/>
                </a:cubicBezTo>
                <a:cubicBezTo>
                  <a:pt x="76" y="191"/>
                  <a:pt x="0" y="267"/>
                  <a:pt x="0" y="360"/>
                </a:cubicBezTo>
                <a:cubicBezTo>
                  <a:pt x="0" y="454"/>
                  <a:pt x="76" y="530"/>
                  <a:pt x="169" y="530"/>
                </a:cubicBezTo>
                <a:cubicBezTo>
                  <a:pt x="768" y="530"/>
                  <a:pt x="768" y="530"/>
                  <a:pt x="768" y="530"/>
                </a:cubicBezTo>
                <a:cubicBezTo>
                  <a:pt x="880" y="530"/>
                  <a:pt x="971" y="439"/>
                  <a:pt x="971" y="327"/>
                </a:cubicBezTo>
                <a:cubicBezTo>
                  <a:pt x="971" y="214"/>
                  <a:pt x="880" y="123"/>
                  <a:pt x="768" y="123"/>
                </a:cubicBezTo>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2" name="Title 1"/>
          <p:cNvSpPr>
            <a:spLocks noGrp="1"/>
          </p:cNvSpPr>
          <p:nvPr>
            <p:ph type="title"/>
          </p:nvPr>
        </p:nvSpPr>
        <p:spPr/>
        <p:txBody>
          <a:bodyPr/>
          <a:lstStyle/>
          <a:p>
            <a:r>
              <a:rPr lang="en-US" dirty="0" smtClean="0">
                <a:solidFill>
                  <a:schemeClr val="bg1"/>
                </a:solidFill>
              </a:rPr>
              <a:t>The Cloud Revolution Continues</a:t>
            </a:r>
            <a:endParaRPr lang="en-US" dirty="0">
              <a:solidFill>
                <a:schemeClr val="bg1"/>
              </a:solidFill>
            </a:endParaRPr>
          </a:p>
        </p:txBody>
      </p:sp>
      <p:sp>
        <p:nvSpPr>
          <p:cNvPr id="27" name="Rectangle 26"/>
          <p:cNvSpPr/>
          <p:nvPr/>
        </p:nvSpPr>
        <p:spPr bwMode="auto">
          <a:xfrm>
            <a:off x="272082" y="4696521"/>
            <a:ext cx="3839935" cy="1350627"/>
          </a:xfrm>
          <a:prstGeom prst="rect">
            <a:avLst/>
          </a:prstGeom>
          <a:noFill/>
          <a:ln w="9525" cap="flat" cmpd="sng" algn="ctr">
            <a:noFill/>
            <a:prstDash val="solid"/>
            <a:headEnd type="none" w="med" len="med"/>
            <a:tailEnd type="none" w="med" len="med"/>
          </a:ln>
          <a:effectLst/>
        </p:spPr>
        <p:txBody>
          <a:bodyPr lIns="182854" tIns="146283" rIns="182854" bIns="146283"/>
          <a:lstStyle/>
          <a:p>
            <a:pPr defTabSz="932509">
              <a:defRPr/>
            </a:pPr>
            <a:r>
              <a:rPr lang="en-US" kern="0" dirty="0">
                <a:solidFill>
                  <a:srgbClr val="505050"/>
                </a:solidFill>
                <a:latin typeface="Segoe UI Light"/>
              </a:rPr>
              <a:t>More than 65 percent of </a:t>
            </a:r>
            <a:br>
              <a:rPr lang="en-US" kern="0" dirty="0">
                <a:solidFill>
                  <a:srgbClr val="505050"/>
                </a:solidFill>
                <a:latin typeface="Segoe UI Light"/>
              </a:rPr>
            </a:br>
            <a:r>
              <a:rPr lang="en-US" kern="0" dirty="0">
                <a:solidFill>
                  <a:srgbClr val="505050"/>
                </a:solidFill>
                <a:latin typeface="Segoe UI Light"/>
              </a:rPr>
              <a:t>enterprise IT organizations will commit to hybrid cloud technologies before 2016</a:t>
            </a:r>
            <a:r>
              <a:rPr lang="en-US" kern="0" baseline="30000" dirty="0">
                <a:solidFill>
                  <a:srgbClr val="505050"/>
                </a:solidFill>
                <a:latin typeface="Segoe UI Light"/>
              </a:rPr>
              <a:t>1</a:t>
            </a:r>
            <a:endParaRPr lang="en-US" kern="0" dirty="0">
              <a:solidFill>
                <a:srgbClr val="505050"/>
              </a:solidFill>
              <a:latin typeface="Segoe UI Light"/>
            </a:endParaRPr>
          </a:p>
        </p:txBody>
      </p:sp>
      <p:sp>
        <p:nvSpPr>
          <p:cNvPr id="28" name="Rectangle 27"/>
          <p:cNvSpPr/>
          <p:nvPr/>
        </p:nvSpPr>
        <p:spPr bwMode="auto">
          <a:xfrm>
            <a:off x="4293940" y="4696521"/>
            <a:ext cx="3839935" cy="1350627"/>
          </a:xfrm>
          <a:prstGeom prst="rect">
            <a:avLst/>
          </a:prstGeom>
          <a:noFill/>
          <a:ln w="9525" cap="flat" cmpd="sng" algn="ctr">
            <a:noFill/>
            <a:prstDash val="solid"/>
            <a:headEnd type="none" w="med" len="med"/>
            <a:tailEnd type="none" w="med" len="med"/>
          </a:ln>
          <a:effectLst/>
        </p:spPr>
        <p:txBody>
          <a:bodyPr lIns="182854" tIns="146283" rIns="182854" bIns="146283"/>
          <a:lstStyle/>
          <a:p>
            <a:pPr defTabSz="932509">
              <a:defRPr/>
            </a:pPr>
            <a:r>
              <a:rPr lang="en-US" kern="0" dirty="0">
                <a:solidFill>
                  <a:srgbClr val="505050"/>
                </a:solidFill>
                <a:latin typeface="Segoe UI Light"/>
              </a:rPr>
              <a:t>40 percent of partner revenue will come from cloud related products and services in 2 years</a:t>
            </a:r>
          </a:p>
        </p:txBody>
      </p:sp>
      <p:sp>
        <p:nvSpPr>
          <p:cNvPr id="29" name="Rectangle 28"/>
          <p:cNvSpPr/>
          <p:nvPr/>
        </p:nvSpPr>
        <p:spPr bwMode="auto">
          <a:xfrm>
            <a:off x="8312716" y="4696521"/>
            <a:ext cx="3850325" cy="1350627"/>
          </a:xfrm>
          <a:prstGeom prst="rect">
            <a:avLst/>
          </a:prstGeom>
          <a:noFill/>
          <a:ln w="9525" cap="flat" cmpd="sng" algn="ctr">
            <a:noFill/>
            <a:prstDash val="solid"/>
            <a:headEnd type="none" w="med" len="med"/>
            <a:tailEnd type="none" w="med" len="med"/>
          </a:ln>
          <a:effectLst/>
        </p:spPr>
        <p:txBody>
          <a:bodyPr lIns="182854" tIns="146283" rIns="182854" bIns="146283"/>
          <a:lstStyle/>
          <a:p>
            <a:pPr defTabSz="932509">
              <a:defRPr/>
            </a:pPr>
            <a:r>
              <a:rPr lang="en-US" kern="0" dirty="0">
                <a:solidFill>
                  <a:srgbClr val="505050"/>
                </a:solidFill>
                <a:latin typeface="Segoe UI Light"/>
              </a:rPr>
              <a:t>Public IT cloud services spending will reach $56.6 billion in 2014 </a:t>
            </a:r>
            <a:br>
              <a:rPr lang="en-US" kern="0" dirty="0">
                <a:solidFill>
                  <a:srgbClr val="505050"/>
                </a:solidFill>
                <a:latin typeface="Segoe UI Light"/>
              </a:rPr>
            </a:br>
            <a:r>
              <a:rPr lang="en-US" kern="0" dirty="0">
                <a:solidFill>
                  <a:srgbClr val="505050"/>
                </a:solidFill>
                <a:latin typeface="Segoe UI Light"/>
              </a:rPr>
              <a:t>and grow to more than $127 billion in 2018</a:t>
            </a:r>
          </a:p>
        </p:txBody>
      </p:sp>
      <p:cxnSp>
        <p:nvCxnSpPr>
          <p:cNvPr id="19" name="Straight Connector 18"/>
          <p:cNvCxnSpPr/>
          <p:nvPr/>
        </p:nvCxnSpPr>
        <p:spPr>
          <a:xfrm flipV="1">
            <a:off x="3205876" y="1899493"/>
            <a:ext cx="667157" cy="316022"/>
          </a:xfrm>
          <a:prstGeom prst="line">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3" name="Rectangle 32"/>
          <p:cNvSpPr/>
          <p:nvPr/>
        </p:nvSpPr>
        <p:spPr>
          <a:xfrm>
            <a:off x="275163" y="6123602"/>
            <a:ext cx="5485939" cy="739074"/>
          </a:xfrm>
          <a:prstGeom prst="rect">
            <a:avLst/>
          </a:prstGeom>
        </p:spPr>
        <p:txBody>
          <a:bodyPr wrap="square" lIns="182854" tIns="146283" rIns="182854" bIns="146283" anchor="b">
            <a:spAutoFit/>
          </a:bodyPr>
          <a:lstStyle/>
          <a:p>
            <a:pPr defTabSz="932563">
              <a:lnSpc>
                <a:spcPct val="90000"/>
              </a:lnSpc>
              <a:spcAft>
                <a:spcPts val="400"/>
              </a:spcAft>
              <a:defRPr/>
            </a:pPr>
            <a:r>
              <a:rPr lang="en-US" sz="800" dirty="0">
                <a:solidFill>
                  <a:srgbClr val="FFFFFF">
                    <a:lumMod val="65000"/>
                  </a:srgbClr>
                </a:solidFill>
              </a:rPr>
              <a:t>Source:</a:t>
            </a:r>
          </a:p>
          <a:p>
            <a:pPr defTabSz="932563">
              <a:lnSpc>
                <a:spcPct val="90000"/>
              </a:lnSpc>
              <a:spcAft>
                <a:spcPts val="400"/>
              </a:spcAft>
              <a:defRPr/>
            </a:pPr>
            <a:r>
              <a:rPr lang="en-US" sz="800" dirty="0">
                <a:solidFill>
                  <a:srgbClr val="FFFFFF">
                    <a:lumMod val="65000"/>
                  </a:srgbClr>
                </a:solidFill>
              </a:rPr>
              <a:t>1: https://www.idc.com/getdoc.jsp?containerId=prUS25350114</a:t>
            </a:r>
          </a:p>
          <a:p>
            <a:pPr defTabSz="932563">
              <a:lnSpc>
                <a:spcPct val="90000"/>
              </a:lnSpc>
              <a:spcAft>
                <a:spcPts val="400"/>
              </a:spcAft>
              <a:defRPr/>
            </a:pPr>
            <a:r>
              <a:rPr lang="en-US" sz="800" dirty="0">
                <a:solidFill>
                  <a:srgbClr val="FFFFFF">
                    <a:lumMod val="65000"/>
                  </a:srgbClr>
                </a:solidFill>
              </a:rPr>
              <a:t>2: IDC eBook, sponsored by Microsoft, Successful Cloud Partners 2.0, May 2014 </a:t>
            </a:r>
          </a:p>
        </p:txBody>
      </p:sp>
      <p:sp>
        <p:nvSpPr>
          <p:cNvPr id="41" name="TextBox 40"/>
          <p:cNvSpPr txBox="1"/>
          <p:nvPr/>
        </p:nvSpPr>
        <p:spPr>
          <a:xfrm>
            <a:off x="8312715" y="3787256"/>
            <a:ext cx="3850325" cy="803817"/>
          </a:xfrm>
          <a:prstGeom prst="rect">
            <a:avLst/>
          </a:prstGeom>
          <a:noFill/>
        </p:spPr>
        <p:txBody>
          <a:bodyPr wrap="square" lIns="182854" tIns="146283" rIns="182854" bIns="146283" rtlCol="0">
            <a:spAutoFit/>
          </a:bodyPr>
          <a:lstStyle/>
          <a:p>
            <a:pPr algn="ctr" defTabSz="932563">
              <a:lnSpc>
                <a:spcPct val="90000"/>
              </a:lnSpc>
              <a:defRPr/>
            </a:pPr>
            <a:r>
              <a:rPr lang="en-US" sz="3599" kern="0" dirty="0">
                <a:solidFill>
                  <a:srgbClr val="FFFFFF"/>
                </a:solidFill>
                <a:latin typeface="Segoe UI Light"/>
              </a:rPr>
              <a:t>$127B</a:t>
            </a:r>
          </a:p>
        </p:txBody>
      </p:sp>
      <p:sp>
        <p:nvSpPr>
          <p:cNvPr id="3" name="Oval 2"/>
          <p:cNvSpPr/>
          <p:nvPr/>
        </p:nvSpPr>
        <p:spPr bwMode="auto">
          <a:xfrm>
            <a:off x="9201169" y="1543294"/>
            <a:ext cx="2073417" cy="2073417"/>
          </a:xfrm>
          <a:prstGeom prst="ellipse">
            <a:avLst/>
          </a:prstGeom>
          <a:noFill/>
          <a:ln w="279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p:cNvSpPr txBox="1"/>
          <p:nvPr/>
        </p:nvSpPr>
        <p:spPr>
          <a:xfrm>
            <a:off x="4293940" y="3774889"/>
            <a:ext cx="3839935" cy="803817"/>
          </a:xfrm>
          <a:prstGeom prst="rect">
            <a:avLst/>
          </a:prstGeom>
          <a:noFill/>
        </p:spPr>
        <p:txBody>
          <a:bodyPr wrap="square" lIns="182854" tIns="146283" rIns="182854" bIns="146283" rtlCol="0">
            <a:spAutoFit/>
          </a:bodyPr>
          <a:lstStyle/>
          <a:p>
            <a:pPr algn="ctr" defTabSz="932563">
              <a:lnSpc>
                <a:spcPct val="90000"/>
              </a:lnSpc>
              <a:defRPr/>
            </a:pPr>
            <a:r>
              <a:rPr lang="en-US" sz="3599" kern="0" dirty="0">
                <a:solidFill>
                  <a:srgbClr val="FFFFFF"/>
                </a:solidFill>
                <a:latin typeface="Segoe UI Light"/>
              </a:rPr>
              <a:t>40%</a:t>
            </a:r>
          </a:p>
        </p:txBody>
      </p:sp>
      <p:sp>
        <p:nvSpPr>
          <p:cNvPr id="44" name="TextBox 43"/>
          <p:cNvSpPr txBox="1"/>
          <p:nvPr/>
        </p:nvSpPr>
        <p:spPr>
          <a:xfrm>
            <a:off x="269002" y="3785346"/>
            <a:ext cx="3846097" cy="803817"/>
          </a:xfrm>
          <a:prstGeom prst="rect">
            <a:avLst/>
          </a:prstGeom>
          <a:noFill/>
        </p:spPr>
        <p:txBody>
          <a:bodyPr wrap="square" lIns="182854" tIns="146283" rIns="182854" bIns="146283" rtlCol="0">
            <a:spAutoFit/>
          </a:bodyPr>
          <a:lstStyle/>
          <a:p>
            <a:pPr algn="ctr" defTabSz="932563">
              <a:lnSpc>
                <a:spcPct val="90000"/>
              </a:lnSpc>
              <a:defRPr/>
            </a:pPr>
            <a:r>
              <a:rPr lang="en-US" sz="3599" kern="0" dirty="0">
                <a:solidFill>
                  <a:srgbClr val="FFFFFF"/>
                </a:solidFill>
                <a:latin typeface="Segoe UI Light"/>
              </a:rPr>
              <a:t>&gt;65%</a:t>
            </a:r>
          </a:p>
        </p:txBody>
      </p:sp>
      <p:sp>
        <p:nvSpPr>
          <p:cNvPr id="54" name="Block Arc 53"/>
          <p:cNvSpPr/>
          <p:nvPr/>
        </p:nvSpPr>
        <p:spPr bwMode="auto">
          <a:xfrm rot="16200000">
            <a:off x="1018367" y="1406119"/>
            <a:ext cx="2359081" cy="2359081"/>
          </a:xfrm>
          <a:prstGeom prst="blockArc">
            <a:avLst>
              <a:gd name="adj1" fmla="val 21597032"/>
              <a:gd name="adj2" fmla="val 14177539"/>
              <a:gd name="adj3" fmla="val 12194"/>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54" tIns="146283" rIns="182854" bIns="146283"/>
          <a:lstStyle/>
          <a:p>
            <a:pPr defTabSz="932509"/>
            <a:endParaRPr lang="en-US" sz="2400" dirty="0">
              <a:solidFill>
                <a:srgbClr val="FFFFFF"/>
              </a:solidFill>
              <a:latin typeface="Segoe UI Light"/>
            </a:endParaRPr>
          </a:p>
        </p:txBody>
      </p:sp>
      <p:sp>
        <p:nvSpPr>
          <p:cNvPr id="59" name="Freeform 5"/>
          <p:cNvSpPr>
            <a:spLocks/>
          </p:cNvSpPr>
          <p:nvPr/>
        </p:nvSpPr>
        <p:spPr bwMode="auto">
          <a:xfrm>
            <a:off x="9784897" y="3331064"/>
            <a:ext cx="3112674" cy="1280282"/>
          </a:xfrm>
          <a:custGeom>
            <a:avLst/>
            <a:gdLst>
              <a:gd name="T0" fmla="*/ 405 w 454"/>
              <a:gd name="T1" fmla="*/ 88 h 185"/>
              <a:gd name="T2" fmla="*/ 397 w 454"/>
              <a:gd name="T3" fmla="*/ 89 h 185"/>
              <a:gd name="T4" fmla="*/ 306 w 454"/>
              <a:gd name="T5" fmla="*/ 0 h 185"/>
              <a:gd name="T6" fmla="*/ 217 w 454"/>
              <a:gd name="T7" fmla="*/ 69 h 185"/>
              <a:gd name="T8" fmla="*/ 169 w 454"/>
              <a:gd name="T9" fmla="*/ 49 h 185"/>
              <a:gd name="T10" fmla="*/ 101 w 454"/>
              <a:gd name="T11" fmla="*/ 110 h 185"/>
              <a:gd name="T12" fmla="*/ 69 w 454"/>
              <a:gd name="T13" fmla="*/ 125 h 185"/>
              <a:gd name="T14" fmla="*/ 37 w 454"/>
              <a:gd name="T15" fmla="*/ 110 h 185"/>
              <a:gd name="T16" fmla="*/ 0 w 454"/>
              <a:gd name="T17" fmla="*/ 147 h 185"/>
              <a:gd name="T18" fmla="*/ 37 w 454"/>
              <a:gd name="T19" fmla="*/ 185 h 185"/>
              <a:gd name="T20" fmla="*/ 48 w 454"/>
              <a:gd name="T21" fmla="*/ 185 h 185"/>
              <a:gd name="T22" fmla="*/ 172 w 454"/>
              <a:gd name="T23" fmla="*/ 185 h 185"/>
              <a:gd name="T24" fmla="*/ 242 w 454"/>
              <a:gd name="T25" fmla="*/ 185 h 185"/>
              <a:gd name="T26" fmla="*/ 409 w 454"/>
              <a:gd name="T27" fmla="*/ 185 h 185"/>
              <a:gd name="T28" fmla="*/ 409 w 454"/>
              <a:gd name="T29" fmla="*/ 185 h 185"/>
              <a:gd name="T30" fmla="*/ 454 w 454"/>
              <a:gd name="T31" fmla="*/ 137 h 185"/>
              <a:gd name="T32" fmla="*/ 405 w 454"/>
              <a:gd name="T33" fmla="*/ 8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185">
                <a:moveTo>
                  <a:pt x="405" y="88"/>
                </a:moveTo>
                <a:cubicBezTo>
                  <a:pt x="403" y="88"/>
                  <a:pt x="401" y="88"/>
                  <a:pt x="397" y="89"/>
                </a:cubicBezTo>
                <a:cubicBezTo>
                  <a:pt x="395" y="40"/>
                  <a:pt x="356" y="0"/>
                  <a:pt x="306" y="0"/>
                </a:cubicBezTo>
                <a:cubicBezTo>
                  <a:pt x="264" y="0"/>
                  <a:pt x="228" y="29"/>
                  <a:pt x="217" y="69"/>
                </a:cubicBezTo>
                <a:cubicBezTo>
                  <a:pt x="205" y="56"/>
                  <a:pt x="187" y="49"/>
                  <a:pt x="169" y="49"/>
                </a:cubicBezTo>
                <a:cubicBezTo>
                  <a:pt x="134" y="49"/>
                  <a:pt x="105" y="76"/>
                  <a:pt x="101" y="110"/>
                </a:cubicBezTo>
                <a:cubicBezTo>
                  <a:pt x="88" y="112"/>
                  <a:pt x="77" y="118"/>
                  <a:pt x="69" y="125"/>
                </a:cubicBezTo>
                <a:cubicBezTo>
                  <a:pt x="62" y="116"/>
                  <a:pt x="50" y="110"/>
                  <a:pt x="37" y="110"/>
                </a:cubicBezTo>
                <a:cubicBezTo>
                  <a:pt x="16" y="110"/>
                  <a:pt x="0" y="126"/>
                  <a:pt x="0" y="147"/>
                </a:cubicBezTo>
                <a:cubicBezTo>
                  <a:pt x="0" y="168"/>
                  <a:pt x="16" y="185"/>
                  <a:pt x="37" y="185"/>
                </a:cubicBezTo>
                <a:cubicBezTo>
                  <a:pt x="48" y="185"/>
                  <a:pt x="48" y="185"/>
                  <a:pt x="48" y="185"/>
                </a:cubicBezTo>
                <a:cubicBezTo>
                  <a:pt x="172" y="185"/>
                  <a:pt x="172" y="185"/>
                  <a:pt x="172" y="185"/>
                </a:cubicBezTo>
                <a:cubicBezTo>
                  <a:pt x="242" y="185"/>
                  <a:pt x="242" y="185"/>
                  <a:pt x="242" y="185"/>
                </a:cubicBezTo>
                <a:cubicBezTo>
                  <a:pt x="409" y="185"/>
                  <a:pt x="409" y="185"/>
                  <a:pt x="409" y="185"/>
                </a:cubicBezTo>
                <a:cubicBezTo>
                  <a:pt x="409" y="185"/>
                  <a:pt x="409" y="185"/>
                  <a:pt x="409" y="185"/>
                </a:cubicBezTo>
                <a:cubicBezTo>
                  <a:pt x="435" y="184"/>
                  <a:pt x="454" y="162"/>
                  <a:pt x="454" y="137"/>
                </a:cubicBezTo>
                <a:cubicBezTo>
                  <a:pt x="454" y="110"/>
                  <a:pt x="432" y="88"/>
                  <a:pt x="405" y="88"/>
                </a:cubicBezTo>
                <a:close/>
              </a:path>
            </a:pathLst>
          </a:custGeom>
          <a:solidFill>
            <a:srgbClr val="FFFFFF">
              <a:alpha val="24000"/>
            </a:srgb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3" name="Block Arc 52"/>
          <p:cNvSpPr/>
          <p:nvPr/>
        </p:nvSpPr>
        <p:spPr bwMode="auto">
          <a:xfrm rot="16200000">
            <a:off x="5027405" y="1373812"/>
            <a:ext cx="2373004" cy="2373004"/>
          </a:xfrm>
          <a:prstGeom prst="blockArc">
            <a:avLst>
              <a:gd name="adj1" fmla="val 21597032"/>
              <a:gd name="adj2" fmla="val 9650775"/>
              <a:gd name="adj3" fmla="val 1293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54" tIns="146283" rIns="182854" bIns="146283"/>
          <a:lstStyle/>
          <a:p>
            <a:pPr defTabSz="932509"/>
            <a:endParaRPr lang="en-US" sz="2400" dirty="0">
              <a:solidFill>
                <a:srgbClr val="FFFFFF"/>
              </a:solidFill>
              <a:latin typeface="Segoe UI Light"/>
            </a:endParaRPr>
          </a:p>
        </p:txBody>
      </p:sp>
      <p:sp>
        <p:nvSpPr>
          <p:cNvPr id="14" name="Freeform 5"/>
          <p:cNvSpPr>
            <a:spLocks noEditPoints="1"/>
          </p:cNvSpPr>
          <p:nvPr/>
        </p:nvSpPr>
        <p:spPr bwMode="auto">
          <a:xfrm>
            <a:off x="1819845" y="2125172"/>
            <a:ext cx="484220" cy="917153"/>
          </a:xfrm>
          <a:custGeom>
            <a:avLst/>
            <a:gdLst>
              <a:gd name="T0" fmla="*/ 33 w 216"/>
              <a:gd name="T1" fmla="*/ 375 h 410"/>
              <a:gd name="T2" fmla="*/ 26 w 216"/>
              <a:gd name="T3" fmla="*/ 375 h 410"/>
              <a:gd name="T4" fmla="*/ 26 w 216"/>
              <a:gd name="T5" fmla="*/ 304 h 410"/>
              <a:gd name="T6" fmla="*/ 51 w 216"/>
              <a:gd name="T7" fmla="*/ 304 h 410"/>
              <a:gd name="T8" fmla="*/ 88 w 216"/>
              <a:gd name="T9" fmla="*/ 281 h 410"/>
              <a:gd name="T10" fmla="*/ 88 w 216"/>
              <a:gd name="T11" fmla="*/ 211 h 410"/>
              <a:gd name="T12" fmla="*/ 128 w 216"/>
              <a:gd name="T13" fmla="*/ 211 h 410"/>
              <a:gd name="T14" fmla="*/ 128 w 216"/>
              <a:gd name="T15" fmla="*/ 260 h 410"/>
              <a:gd name="T16" fmla="*/ 150 w 216"/>
              <a:gd name="T17" fmla="*/ 233 h 410"/>
              <a:gd name="T18" fmla="*/ 150 w 216"/>
              <a:gd name="T19" fmla="*/ 211 h 410"/>
              <a:gd name="T20" fmla="*/ 185 w 216"/>
              <a:gd name="T21" fmla="*/ 211 h 410"/>
              <a:gd name="T22" fmla="*/ 216 w 216"/>
              <a:gd name="T23" fmla="*/ 203 h 410"/>
              <a:gd name="T24" fmla="*/ 216 w 216"/>
              <a:gd name="T25" fmla="*/ 0 h 410"/>
              <a:gd name="T26" fmla="*/ 0 w 216"/>
              <a:gd name="T27" fmla="*/ 0 h 410"/>
              <a:gd name="T28" fmla="*/ 0 w 216"/>
              <a:gd name="T29" fmla="*/ 410 h 410"/>
              <a:gd name="T30" fmla="*/ 50 w 216"/>
              <a:gd name="T31" fmla="*/ 410 h 410"/>
              <a:gd name="T32" fmla="*/ 33 w 216"/>
              <a:gd name="T33" fmla="*/ 375 h 410"/>
              <a:gd name="T34" fmla="*/ 150 w 216"/>
              <a:gd name="T35" fmla="*/ 25 h 410"/>
              <a:gd name="T36" fmla="*/ 190 w 216"/>
              <a:gd name="T37" fmla="*/ 25 h 410"/>
              <a:gd name="T38" fmla="*/ 190 w 216"/>
              <a:gd name="T39" fmla="*/ 96 h 410"/>
              <a:gd name="T40" fmla="*/ 150 w 216"/>
              <a:gd name="T41" fmla="*/ 96 h 410"/>
              <a:gd name="T42" fmla="*/ 150 w 216"/>
              <a:gd name="T43" fmla="*/ 25 h 410"/>
              <a:gd name="T44" fmla="*/ 150 w 216"/>
              <a:gd name="T45" fmla="*/ 118 h 410"/>
              <a:gd name="T46" fmla="*/ 190 w 216"/>
              <a:gd name="T47" fmla="*/ 118 h 410"/>
              <a:gd name="T48" fmla="*/ 190 w 216"/>
              <a:gd name="T49" fmla="*/ 189 h 410"/>
              <a:gd name="T50" fmla="*/ 150 w 216"/>
              <a:gd name="T51" fmla="*/ 189 h 410"/>
              <a:gd name="T52" fmla="*/ 150 w 216"/>
              <a:gd name="T53" fmla="*/ 118 h 410"/>
              <a:gd name="T54" fmla="*/ 88 w 216"/>
              <a:gd name="T55" fmla="*/ 25 h 410"/>
              <a:gd name="T56" fmla="*/ 128 w 216"/>
              <a:gd name="T57" fmla="*/ 25 h 410"/>
              <a:gd name="T58" fmla="*/ 128 w 216"/>
              <a:gd name="T59" fmla="*/ 96 h 410"/>
              <a:gd name="T60" fmla="*/ 88 w 216"/>
              <a:gd name="T61" fmla="*/ 96 h 410"/>
              <a:gd name="T62" fmla="*/ 88 w 216"/>
              <a:gd name="T63" fmla="*/ 25 h 410"/>
              <a:gd name="T64" fmla="*/ 88 w 216"/>
              <a:gd name="T65" fmla="*/ 118 h 410"/>
              <a:gd name="T66" fmla="*/ 128 w 216"/>
              <a:gd name="T67" fmla="*/ 118 h 410"/>
              <a:gd name="T68" fmla="*/ 128 w 216"/>
              <a:gd name="T69" fmla="*/ 189 h 410"/>
              <a:gd name="T70" fmla="*/ 88 w 216"/>
              <a:gd name="T71" fmla="*/ 189 h 410"/>
              <a:gd name="T72" fmla="*/ 88 w 216"/>
              <a:gd name="T73" fmla="*/ 118 h 410"/>
              <a:gd name="T74" fmla="*/ 26 w 216"/>
              <a:gd name="T75" fmla="*/ 25 h 410"/>
              <a:gd name="T76" fmla="*/ 66 w 216"/>
              <a:gd name="T77" fmla="*/ 25 h 410"/>
              <a:gd name="T78" fmla="*/ 66 w 216"/>
              <a:gd name="T79" fmla="*/ 96 h 410"/>
              <a:gd name="T80" fmla="*/ 26 w 216"/>
              <a:gd name="T81" fmla="*/ 96 h 410"/>
              <a:gd name="T82" fmla="*/ 26 w 216"/>
              <a:gd name="T83" fmla="*/ 25 h 410"/>
              <a:gd name="T84" fmla="*/ 26 w 216"/>
              <a:gd name="T85" fmla="*/ 118 h 410"/>
              <a:gd name="T86" fmla="*/ 66 w 216"/>
              <a:gd name="T87" fmla="*/ 118 h 410"/>
              <a:gd name="T88" fmla="*/ 66 w 216"/>
              <a:gd name="T89" fmla="*/ 189 h 410"/>
              <a:gd name="T90" fmla="*/ 26 w 216"/>
              <a:gd name="T91" fmla="*/ 189 h 410"/>
              <a:gd name="T92" fmla="*/ 26 w 216"/>
              <a:gd name="T93" fmla="*/ 118 h 410"/>
              <a:gd name="T94" fmla="*/ 26 w 216"/>
              <a:gd name="T95" fmla="*/ 211 h 410"/>
              <a:gd name="T96" fmla="*/ 66 w 216"/>
              <a:gd name="T97" fmla="*/ 211 h 410"/>
              <a:gd name="T98" fmla="*/ 66 w 216"/>
              <a:gd name="T99" fmla="*/ 282 h 410"/>
              <a:gd name="T100" fmla="*/ 26 w 216"/>
              <a:gd name="T101" fmla="*/ 282 h 410"/>
              <a:gd name="T102" fmla="*/ 26 w 216"/>
              <a:gd name="T103" fmla="*/ 211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6" h="410">
                <a:moveTo>
                  <a:pt x="33" y="375"/>
                </a:moveTo>
                <a:cubicBezTo>
                  <a:pt x="26" y="375"/>
                  <a:pt x="26" y="375"/>
                  <a:pt x="26" y="375"/>
                </a:cubicBezTo>
                <a:cubicBezTo>
                  <a:pt x="26" y="304"/>
                  <a:pt x="26" y="304"/>
                  <a:pt x="26" y="304"/>
                </a:cubicBezTo>
                <a:cubicBezTo>
                  <a:pt x="51" y="304"/>
                  <a:pt x="51" y="304"/>
                  <a:pt x="51" y="304"/>
                </a:cubicBezTo>
                <a:cubicBezTo>
                  <a:pt x="61" y="293"/>
                  <a:pt x="74" y="285"/>
                  <a:pt x="88" y="281"/>
                </a:cubicBezTo>
                <a:cubicBezTo>
                  <a:pt x="88" y="211"/>
                  <a:pt x="88" y="211"/>
                  <a:pt x="88" y="211"/>
                </a:cubicBezTo>
                <a:cubicBezTo>
                  <a:pt x="128" y="211"/>
                  <a:pt x="128" y="211"/>
                  <a:pt x="128" y="211"/>
                </a:cubicBezTo>
                <a:cubicBezTo>
                  <a:pt x="128" y="260"/>
                  <a:pt x="128" y="260"/>
                  <a:pt x="128" y="260"/>
                </a:cubicBezTo>
                <a:cubicBezTo>
                  <a:pt x="134" y="250"/>
                  <a:pt x="142" y="241"/>
                  <a:pt x="150" y="233"/>
                </a:cubicBezTo>
                <a:cubicBezTo>
                  <a:pt x="150" y="211"/>
                  <a:pt x="150" y="211"/>
                  <a:pt x="150" y="211"/>
                </a:cubicBezTo>
                <a:cubicBezTo>
                  <a:pt x="185" y="211"/>
                  <a:pt x="185" y="211"/>
                  <a:pt x="185" y="211"/>
                </a:cubicBezTo>
                <a:cubicBezTo>
                  <a:pt x="195" y="207"/>
                  <a:pt x="205" y="204"/>
                  <a:pt x="216" y="203"/>
                </a:cubicBezTo>
                <a:cubicBezTo>
                  <a:pt x="216" y="0"/>
                  <a:pt x="216" y="0"/>
                  <a:pt x="216" y="0"/>
                </a:cubicBezTo>
                <a:cubicBezTo>
                  <a:pt x="0" y="0"/>
                  <a:pt x="0" y="0"/>
                  <a:pt x="0" y="0"/>
                </a:cubicBezTo>
                <a:cubicBezTo>
                  <a:pt x="0" y="410"/>
                  <a:pt x="0" y="410"/>
                  <a:pt x="0" y="410"/>
                </a:cubicBezTo>
                <a:cubicBezTo>
                  <a:pt x="50" y="410"/>
                  <a:pt x="50" y="410"/>
                  <a:pt x="50" y="410"/>
                </a:cubicBezTo>
                <a:cubicBezTo>
                  <a:pt x="42" y="400"/>
                  <a:pt x="35" y="388"/>
                  <a:pt x="33" y="375"/>
                </a:cubicBezTo>
                <a:close/>
                <a:moveTo>
                  <a:pt x="150" y="25"/>
                </a:moveTo>
                <a:cubicBezTo>
                  <a:pt x="190" y="25"/>
                  <a:pt x="190" y="25"/>
                  <a:pt x="190" y="25"/>
                </a:cubicBezTo>
                <a:cubicBezTo>
                  <a:pt x="190" y="96"/>
                  <a:pt x="190" y="96"/>
                  <a:pt x="190" y="96"/>
                </a:cubicBezTo>
                <a:cubicBezTo>
                  <a:pt x="150" y="96"/>
                  <a:pt x="150" y="96"/>
                  <a:pt x="150" y="96"/>
                </a:cubicBezTo>
                <a:lnTo>
                  <a:pt x="150" y="25"/>
                </a:lnTo>
                <a:close/>
                <a:moveTo>
                  <a:pt x="150" y="118"/>
                </a:moveTo>
                <a:cubicBezTo>
                  <a:pt x="190" y="118"/>
                  <a:pt x="190" y="118"/>
                  <a:pt x="190" y="118"/>
                </a:cubicBezTo>
                <a:cubicBezTo>
                  <a:pt x="190" y="189"/>
                  <a:pt x="190" y="189"/>
                  <a:pt x="190" y="189"/>
                </a:cubicBezTo>
                <a:cubicBezTo>
                  <a:pt x="150" y="189"/>
                  <a:pt x="150" y="189"/>
                  <a:pt x="150" y="189"/>
                </a:cubicBezTo>
                <a:lnTo>
                  <a:pt x="150" y="118"/>
                </a:lnTo>
                <a:close/>
                <a:moveTo>
                  <a:pt x="88" y="25"/>
                </a:moveTo>
                <a:cubicBezTo>
                  <a:pt x="128" y="25"/>
                  <a:pt x="128" y="25"/>
                  <a:pt x="128" y="25"/>
                </a:cubicBezTo>
                <a:cubicBezTo>
                  <a:pt x="128" y="96"/>
                  <a:pt x="128" y="96"/>
                  <a:pt x="128" y="96"/>
                </a:cubicBezTo>
                <a:cubicBezTo>
                  <a:pt x="88" y="96"/>
                  <a:pt x="88" y="96"/>
                  <a:pt x="88" y="96"/>
                </a:cubicBezTo>
                <a:lnTo>
                  <a:pt x="88" y="25"/>
                </a:lnTo>
                <a:close/>
                <a:moveTo>
                  <a:pt x="88" y="118"/>
                </a:moveTo>
                <a:cubicBezTo>
                  <a:pt x="128" y="118"/>
                  <a:pt x="128" y="118"/>
                  <a:pt x="128" y="118"/>
                </a:cubicBezTo>
                <a:cubicBezTo>
                  <a:pt x="128" y="189"/>
                  <a:pt x="128" y="189"/>
                  <a:pt x="128" y="189"/>
                </a:cubicBezTo>
                <a:cubicBezTo>
                  <a:pt x="88" y="189"/>
                  <a:pt x="88" y="189"/>
                  <a:pt x="88" y="189"/>
                </a:cubicBezTo>
                <a:lnTo>
                  <a:pt x="88" y="118"/>
                </a:lnTo>
                <a:close/>
                <a:moveTo>
                  <a:pt x="26" y="25"/>
                </a:moveTo>
                <a:cubicBezTo>
                  <a:pt x="66" y="25"/>
                  <a:pt x="66" y="25"/>
                  <a:pt x="66" y="25"/>
                </a:cubicBezTo>
                <a:cubicBezTo>
                  <a:pt x="66" y="96"/>
                  <a:pt x="66" y="96"/>
                  <a:pt x="66" y="96"/>
                </a:cubicBezTo>
                <a:cubicBezTo>
                  <a:pt x="26" y="96"/>
                  <a:pt x="26" y="96"/>
                  <a:pt x="26" y="96"/>
                </a:cubicBezTo>
                <a:lnTo>
                  <a:pt x="26" y="25"/>
                </a:lnTo>
                <a:close/>
                <a:moveTo>
                  <a:pt x="26" y="118"/>
                </a:moveTo>
                <a:cubicBezTo>
                  <a:pt x="66" y="118"/>
                  <a:pt x="66" y="118"/>
                  <a:pt x="66" y="118"/>
                </a:cubicBezTo>
                <a:cubicBezTo>
                  <a:pt x="66" y="189"/>
                  <a:pt x="66" y="189"/>
                  <a:pt x="66" y="189"/>
                </a:cubicBezTo>
                <a:cubicBezTo>
                  <a:pt x="26" y="189"/>
                  <a:pt x="26" y="189"/>
                  <a:pt x="26" y="189"/>
                </a:cubicBezTo>
                <a:lnTo>
                  <a:pt x="26" y="118"/>
                </a:lnTo>
                <a:close/>
                <a:moveTo>
                  <a:pt x="26" y="211"/>
                </a:moveTo>
                <a:cubicBezTo>
                  <a:pt x="66" y="211"/>
                  <a:pt x="66" y="211"/>
                  <a:pt x="66" y="211"/>
                </a:cubicBezTo>
                <a:cubicBezTo>
                  <a:pt x="66" y="282"/>
                  <a:pt x="66" y="282"/>
                  <a:pt x="66" y="282"/>
                </a:cubicBezTo>
                <a:cubicBezTo>
                  <a:pt x="26" y="282"/>
                  <a:pt x="26" y="282"/>
                  <a:pt x="26" y="282"/>
                </a:cubicBezTo>
                <a:lnTo>
                  <a:pt x="26" y="2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15" name="Freeform 6"/>
          <p:cNvSpPr>
            <a:spLocks/>
          </p:cNvSpPr>
          <p:nvPr/>
        </p:nvSpPr>
        <p:spPr bwMode="auto">
          <a:xfrm>
            <a:off x="1920912" y="2609391"/>
            <a:ext cx="850780" cy="464610"/>
          </a:xfrm>
          <a:custGeom>
            <a:avLst/>
            <a:gdLst>
              <a:gd name="T0" fmla="*/ 301 w 380"/>
              <a:gd name="T1" fmla="*/ 49 h 208"/>
              <a:gd name="T2" fmla="*/ 274 w 380"/>
              <a:gd name="T3" fmla="*/ 53 h 208"/>
              <a:gd name="T4" fmla="*/ 184 w 380"/>
              <a:gd name="T5" fmla="*/ 0 h 208"/>
              <a:gd name="T6" fmla="*/ 84 w 380"/>
              <a:gd name="T7" fmla="*/ 78 h 208"/>
              <a:gd name="T8" fmla="*/ 66 w 380"/>
              <a:gd name="T9" fmla="*/ 75 h 208"/>
              <a:gd name="T10" fmla="*/ 0 w 380"/>
              <a:gd name="T11" fmla="*/ 142 h 208"/>
              <a:gd name="T12" fmla="*/ 66 w 380"/>
              <a:gd name="T13" fmla="*/ 208 h 208"/>
              <a:gd name="T14" fmla="*/ 301 w 380"/>
              <a:gd name="T15" fmla="*/ 208 h 208"/>
              <a:gd name="T16" fmla="*/ 380 w 380"/>
              <a:gd name="T17" fmla="*/ 129 h 208"/>
              <a:gd name="T18" fmla="*/ 301 w 380"/>
              <a:gd name="T19" fmla="*/ 4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0" h="208">
                <a:moveTo>
                  <a:pt x="301" y="49"/>
                </a:moveTo>
                <a:cubicBezTo>
                  <a:pt x="291" y="49"/>
                  <a:pt x="282" y="50"/>
                  <a:pt x="274" y="53"/>
                </a:cubicBezTo>
                <a:cubicBezTo>
                  <a:pt x="256" y="21"/>
                  <a:pt x="223" y="0"/>
                  <a:pt x="184" y="0"/>
                </a:cubicBezTo>
                <a:cubicBezTo>
                  <a:pt x="136" y="0"/>
                  <a:pt x="96" y="33"/>
                  <a:pt x="84" y="78"/>
                </a:cubicBezTo>
                <a:cubicBezTo>
                  <a:pt x="78" y="76"/>
                  <a:pt x="72" y="75"/>
                  <a:pt x="66" y="75"/>
                </a:cubicBezTo>
                <a:cubicBezTo>
                  <a:pt x="29" y="75"/>
                  <a:pt x="0" y="105"/>
                  <a:pt x="0" y="142"/>
                </a:cubicBezTo>
                <a:cubicBezTo>
                  <a:pt x="0" y="178"/>
                  <a:pt x="29" y="208"/>
                  <a:pt x="66" y="208"/>
                </a:cubicBezTo>
                <a:cubicBezTo>
                  <a:pt x="301" y="208"/>
                  <a:pt x="301" y="208"/>
                  <a:pt x="301" y="208"/>
                </a:cubicBezTo>
                <a:cubicBezTo>
                  <a:pt x="344" y="208"/>
                  <a:pt x="380" y="173"/>
                  <a:pt x="380" y="129"/>
                </a:cubicBezTo>
                <a:cubicBezTo>
                  <a:pt x="380" y="84"/>
                  <a:pt x="344" y="49"/>
                  <a:pt x="301" y="49"/>
                </a:cubicBezTo>
              </a:path>
            </a:pathLst>
          </a:custGeom>
          <a:noFill/>
          <a:ln w="28575">
            <a:solidFill>
              <a:schemeClr val="bg1"/>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nvGrpSpPr>
          <p:cNvPr id="17" name="Group 9"/>
          <p:cNvGrpSpPr>
            <a:grpSpLocks noChangeAspect="1"/>
          </p:cNvGrpSpPr>
          <p:nvPr/>
        </p:nvGrpSpPr>
        <p:grpSpPr bwMode="auto">
          <a:xfrm>
            <a:off x="5574341" y="2022568"/>
            <a:ext cx="1298584" cy="1070887"/>
            <a:chOff x="3417" y="1161"/>
            <a:chExt cx="1095" cy="903"/>
          </a:xfrm>
          <a:solidFill>
            <a:srgbClr val="FFFFFF"/>
          </a:solidFill>
        </p:grpSpPr>
        <p:sp>
          <p:nvSpPr>
            <p:cNvPr id="21" name="Freeform 10"/>
            <p:cNvSpPr>
              <a:spLocks/>
            </p:cNvSpPr>
            <p:nvPr/>
          </p:nvSpPr>
          <p:spPr bwMode="auto">
            <a:xfrm>
              <a:off x="3417" y="1161"/>
              <a:ext cx="1095" cy="600"/>
            </a:xfrm>
            <a:custGeom>
              <a:avLst/>
              <a:gdLst>
                <a:gd name="T0" fmla="*/ 364 w 460"/>
                <a:gd name="T1" fmla="*/ 59 h 252"/>
                <a:gd name="T2" fmla="*/ 332 w 460"/>
                <a:gd name="T3" fmla="*/ 64 h 252"/>
                <a:gd name="T4" fmla="*/ 223 w 460"/>
                <a:gd name="T5" fmla="*/ 0 h 252"/>
                <a:gd name="T6" fmla="*/ 102 w 460"/>
                <a:gd name="T7" fmla="*/ 94 h 252"/>
                <a:gd name="T8" fmla="*/ 80 w 460"/>
                <a:gd name="T9" fmla="*/ 91 h 252"/>
                <a:gd name="T10" fmla="*/ 0 w 460"/>
                <a:gd name="T11" fmla="*/ 171 h 252"/>
                <a:gd name="T12" fmla="*/ 80 w 460"/>
                <a:gd name="T13" fmla="*/ 252 h 252"/>
                <a:gd name="T14" fmla="*/ 161 w 460"/>
                <a:gd name="T15" fmla="*/ 252 h 252"/>
                <a:gd name="T16" fmla="*/ 144 w 460"/>
                <a:gd name="T17" fmla="*/ 205 h 252"/>
                <a:gd name="T18" fmla="*/ 163 w 460"/>
                <a:gd name="T19" fmla="*/ 155 h 252"/>
                <a:gd name="T20" fmla="*/ 202 w 460"/>
                <a:gd name="T21" fmla="*/ 132 h 252"/>
                <a:gd name="T22" fmla="*/ 202 w 460"/>
                <a:gd name="T23" fmla="*/ 100 h 252"/>
                <a:gd name="T24" fmla="*/ 264 w 460"/>
                <a:gd name="T25" fmla="*/ 100 h 252"/>
                <a:gd name="T26" fmla="*/ 264 w 460"/>
                <a:gd name="T27" fmla="*/ 129 h 252"/>
                <a:gd name="T28" fmla="*/ 297 w 460"/>
                <a:gd name="T29" fmla="*/ 135 h 252"/>
                <a:gd name="T30" fmla="*/ 306 w 460"/>
                <a:gd name="T31" fmla="*/ 138 h 252"/>
                <a:gd name="T32" fmla="*/ 306 w 460"/>
                <a:gd name="T33" fmla="*/ 227 h 252"/>
                <a:gd name="T34" fmla="*/ 285 w 460"/>
                <a:gd name="T35" fmla="*/ 213 h 252"/>
                <a:gd name="T36" fmla="*/ 263 w 460"/>
                <a:gd name="T37" fmla="*/ 204 h 252"/>
                <a:gd name="T38" fmla="*/ 239 w 460"/>
                <a:gd name="T39" fmla="*/ 200 h 252"/>
                <a:gd name="T40" fmla="*/ 236 w 460"/>
                <a:gd name="T41" fmla="*/ 200 h 252"/>
                <a:gd name="T42" fmla="*/ 236 w 460"/>
                <a:gd name="T43" fmla="*/ 200 h 252"/>
                <a:gd name="T44" fmla="*/ 252 w 460"/>
                <a:gd name="T45" fmla="*/ 209 h 252"/>
                <a:gd name="T46" fmla="*/ 300 w 460"/>
                <a:gd name="T47" fmla="*/ 240 h 252"/>
                <a:gd name="T48" fmla="*/ 308 w 460"/>
                <a:gd name="T49" fmla="*/ 252 h 252"/>
                <a:gd name="T50" fmla="*/ 364 w 460"/>
                <a:gd name="T51" fmla="*/ 252 h 252"/>
                <a:gd name="T52" fmla="*/ 460 w 460"/>
                <a:gd name="T53" fmla="*/ 155 h 252"/>
                <a:gd name="T54" fmla="*/ 364 w 460"/>
                <a:gd name="T55" fmla="*/ 5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0" h="252">
                  <a:moveTo>
                    <a:pt x="364" y="59"/>
                  </a:moveTo>
                  <a:cubicBezTo>
                    <a:pt x="353" y="59"/>
                    <a:pt x="342" y="60"/>
                    <a:pt x="332" y="64"/>
                  </a:cubicBezTo>
                  <a:cubicBezTo>
                    <a:pt x="311" y="26"/>
                    <a:pt x="270" y="0"/>
                    <a:pt x="223" y="0"/>
                  </a:cubicBezTo>
                  <a:cubicBezTo>
                    <a:pt x="165" y="0"/>
                    <a:pt x="116" y="40"/>
                    <a:pt x="102" y="94"/>
                  </a:cubicBezTo>
                  <a:cubicBezTo>
                    <a:pt x="95" y="92"/>
                    <a:pt x="88" y="91"/>
                    <a:pt x="80" y="91"/>
                  </a:cubicBezTo>
                  <a:cubicBezTo>
                    <a:pt x="36" y="91"/>
                    <a:pt x="0" y="127"/>
                    <a:pt x="0" y="171"/>
                  </a:cubicBezTo>
                  <a:cubicBezTo>
                    <a:pt x="0" y="216"/>
                    <a:pt x="36" y="252"/>
                    <a:pt x="80" y="252"/>
                  </a:cubicBezTo>
                  <a:cubicBezTo>
                    <a:pt x="110" y="252"/>
                    <a:pt x="137" y="252"/>
                    <a:pt x="161" y="252"/>
                  </a:cubicBezTo>
                  <a:cubicBezTo>
                    <a:pt x="148" y="236"/>
                    <a:pt x="144" y="219"/>
                    <a:pt x="144" y="205"/>
                  </a:cubicBezTo>
                  <a:cubicBezTo>
                    <a:pt x="144" y="185"/>
                    <a:pt x="150" y="168"/>
                    <a:pt x="163" y="155"/>
                  </a:cubicBezTo>
                  <a:cubicBezTo>
                    <a:pt x="173" y="144"/>
                    <a:pt x="186" y="136"/>
                    <a:pt x="202" y="132"/>
                  </a:cubicBezTo>
                  <a:cubicBezTo>
                    <a:pt x="202" y="100"/>
                    <a:pt x="202" y="100"/>
                    <a:pt x="202" y="100"/>
                  </a:cubicBezTo>
                  <a:cubicBezTo>
                    <a:pt x="264" y="100"/>
                    <a:pt x="264" y="100"/>
                    <a:pt x="264" y="100"/>
                  </a:cubicBezTo>
                  <a:cubicBezTo>
                    <a:pt x="264" y="129"/>
                    <a:pt x="264" y="129"/>
                    <a:pt x="264" y="129"/>
                  </a:cubicBezTo>
                  <a:cubicBezTo>
                    <a:pt x="277" y="130"/>
                    <a:pt x="288" y="132"/>
                    <a:pt x="297" y="135"/>
                  </a:cubicBezTo>
                  <a:cubicBezTo>
                    <a:pt x="306" y="138"/>
                    <a:pt x="306" y="138"/>
                    <a:pt x="306" y="138"/>
                  </a:cubicBezTo>
                  <a:cubicBezTo>
                    <a:pt x="306" y="227"/>
                    <a:pt x="306" y="227"/>
                    <a:pt x="306" y="227"/>
                  </a:cubicBezTo>
                  <a:cubicBezTo>
                    <a:pt x="285" y="213"/>
                    <a:pt x="285" y="213"/>
                    <a:pt x="285" y="213"/>
                  </a:cubicBezTo>
                  <a:cubicBezTo>
                    <a:pt x="278" y="209"/>
                    <a:pt x="271" y="206"/>
                    <a:pt x="263" y="204"/>
                  </a:cubicBezTo>
                  <a:cubicBezTo>
                    <a:pt x="255" y="201"/>
                    <a:pt x="247" y="200"/>
                    <a:pt x="239" y="200"/>
                  </a:cubicBezTo>
                  <a:cubicBezTo>
                    <a:pt x="238" y="200"/>
                    <a:pt x="237" y="200"/>
                    <a:pt x="236" y="200"/>
                  </a:cubicBezTo>
                  <a:cubicBezTo>
                    <a:pt x="236" y="200"/>
                    <a:pt x="236" y="200"/>
                    <a:pt x="236" y="200"/>
                  </a:cubicBezTo>
                  <a:cubicBezTo>
                    <a:pt x="238" y="202"/>
                    <a:pt x="242" y="205"/>
                    <a:pt x="252" y="209"/>
                  </a:cubicBezTo>
                  <a:cubicBezTo>
                    <a:pt x="274" y="217"/>
                    <a:pt x="289" y="228"/>
                    <a:pt x="300" y="240"/>
                  </a:cubicBezTo>
                  <a:cubicBezTo>
                    <a:pt x="303" y="243"/>
                    <a:pt x="306" y="248"/>
                    <a:pt x="308" y="252"/>
                  </a:cubicBezTo>
                  <a:cubicBezTo>
                    <a:pt x="364" y="252"/>
                    <a:pt x="364" y="252"/>
                    <a:pt x="364" y="252"/>
                  </a:cubicBezTo>
                  <a:cubicBezTo>
                    <a:pt x="417" y="252"/>
                    <a:pt x="460" y="209"/>
                    <a:pt x="460" y="155"/>
                  </a:cubicBezTo>
                  <a:cubicBezTo>
                    <a:pt x="460" y="102"/>
                    <a:pt x="417" y="59"/>
                    <a:pt x="364"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22" name="Freeform 11"/>
            <p:cNvSpPr>
              <a:spLocks/>
            </p:cNvSpPr>
            <p:nvPr/>
          </p:nvSpPr>
          <p:spPr bwMode="auto">
            <a:xfrm>
              <a:off x="3793" y="1433"/>
              <a:ext cx="345" cy="631"/>
            </a:xfrm>
            <a:custGeom>
              <a:avLst/>
              <a:gdLst>
                <a:gd name="T0" fmla="*/ 145 w 145"/>
                <a:gd name="T1" fmla="*/ 171 h 265"/>
                <a:gd name="T2" fmla="*/ 139 w 145"/>
                <a:gd name="T3" fmla="*/ 197 h 265"/>
                <a:gd name="T4" fmla="*/ 121 w 145"/>
                <a:gd name="T5" fmla="*/ 218 h 265"/>
                <a:gd name="T6" fmla="*/ 92 w 145"/>
                <a:gd name="T7" fmla="*/ 231 h 265"/>
                <a:gd name="T8" fmla="*/ 92 w 145"/>
                <a:gd name="T9" fmla="*/ 265 h 265"/>
                <a:gd name="T10" fmla="*/ 58 w 145"/>
                <a:gd name="T11" fmla="*/ 265 h 265"/>
                <a:gd name="T12" fmla="*/ 58 w 145"/>
                <a:gd name="T13" fmla="*/ 235 h 265"/>
                <a:gd name="T14" fmla="*/ 24 w 145"/>
                <a:gd name="T15" fmla="*/ 231 h 265"/>
                <a:gd name="T16" fmla="*/ 3 w 145"/>
                <a:gd name="T17" fmla="*/ 223 h 265"/>
                <a:gd name="T18" fmla="*/ 3 w 145"/>
                <a:gd name="T19" fmla="*/ 168 h 265"/>
                <a:gd name="T20" fmla="*/ 62 w 145"/>
                <a:gd name="T21" fmla="*/ 190 h 265"/>
                <a:gd name="T22" fmla="*/ 74 w 145"/>
                <a:gd name="T23" fmla="*/ 186 h 265"/>
                <a:gd name="T24" fmla="*/ 78 w 145"/>
                <a:gd name="T25" fmla="*/ 176 h 265"/>
                <a:gd name="T26" fmla="*/ 76 w 145"/>
                <a:gd name="T27" fmla="*/ 167 h 265"/>
                <a:gd name="T28" fmla="*/ 66 w 145"/>
                <a:gd name="T29" fmla="*/ 160 h 265"/>
                <a:gd name="T30" fmla="*/ 47 w 145"/>
                <a:gd name="T31" fmla="*/ 152 h 265"/>
                <a:gd name="T32" fmla="*/ 0 w 145"/>
                <a:gd name="T33" fmla="*/ 91 h 265"/>
                <a:gd name="T34" fmla="*/ 15 w 145"/>
                <a:gd name="T35" fmla="*/ 50 h 265"/>
                <a:gd name="T36" fmla="*/ 58 w 145"/>
                <a:gd name="T37" fmla="*/ 29 h 265"/>
                <a:gd name="T38" fmla="*/ 58 w 145"/>
                <a:gd name="T39" fmla="*/ 0 h 265"/>
                <a:gd name="T40" fmla="*/ 92 w 145"/>
                <a:gd name="T41" fmla="*/ 0 h 265"/>
                <a:gd name="T42" fmla="*/ 92 w 145"/>
                <a:gd name="T43" fmla="*/ 27 h 265"/>
                <a:gd name="T44" fmla="*/ 134 w 145"/>
                <a:gd name="T45" fmla="*/ 34 h 265"/>
                <a:gd name="T46" fmla="*/ 134 w 145"/>
                <a:gd name="T47" fmla="*/ 88 h 265"/>
                <a:gd name="T48" fmla="*/ 109 w 145"/>
                <a:gd name="T49" fmla="*/ 76 h 265"/>
                <a:gd name="T50" fmla="*/ 81 w 145"/>
                <a:gd name="T51" fmla="*/ 72 h 265"/>
                <a:gd name="T52" fmla="*/ 68 w 145"/>
                <a:gd name="T53" fmla="*/ 76 h 265"/>
                <a:gd name="T54" fmla="*/ 63 w 145"/>
                <a:gd name="T55" fmla="*/ 85 h 265"/>
                <a:gd name="T56" fmla="*/ 69 w 145"/>
                <a:gd name="T57" fmla="*/ 97 h 265"/>
                <a:gd name="T58" fmla="*/ 89 w 145"/>
                <a:gd name="T59" fmla="*/ 108 h 265"/>
                <a:gd name="T60" fmla="*/ 131 w 145"/>
                <a:gd name="T61" fmla="*/ 135 h 265"/>
                <a:gd name="T62" fmla="*/ 145 w 145"/>
                <a:gd name="T63" fmla="*/ 171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265">
                  <a:moveTo>
                    <a:pt x="145" y="171"/>
                  </a:moveTo>
                  <a:cubicBezTo>
                    <a:pt x="145" y="180"/>
                    <a:pt x="143" y="189"/>
                    <a:pt x="139" y="197"/>
                  </a:cubicBezTo>
                  <a:cubicBezTo>
                    <a:pt x="135" y="205"/>
                    <a:pt x="129" y="212"/>
                    <a:pt x="121" y="218"/>
                  </a:cubicBezTo>
                  <a:cubicBezTo>
                    <a:pt x="113" y="224"/>
                    <a:pt x="104" y="228"/>
                    <a:pt x="92" y="231"/>
                  </a:cubicBezTo>
                  <a:cubicBezTo>
                    <a:pt x="92" y="265"/>
                    <a:pt x="92" y="265"/>
                    <a:pt x="92" y="265"/>
                  </a:cubicBezTo>
                  <a:cubicBezTo>
                    <a:pt x="58" y="265"/>
                    <a:pt x="58" y="265"/>
                    <a:pt x="58" y="265"/>
                  </a:cubicBezTo>
                  <a:cubicBezTo>
                    <a:pt x="58" y="235"/>
                    <a:pt x="58" y="235"/>
                    <a:pt x="58" y="235"/>
                  </a:cubicBezTo>
                  <a:cubicBezTo>
                    <a:pt x="47" y="235"/>
                    <a:pt x="36" y="233"/>
                    <a:pt x="24" y="231"/>
                  </a:cubicBezTo>
                  <a:cubicBezTo>
                    <a:pt x="13" y="228"/>
                    <a:pt x="6" y="226"/>
                    <a:pt x="3" y="223"/>
                  </a:cubicBezTo>
                  <a:cubicBezTo>
                    <a:pt x="3" y="168"/>
                    <a:pt x="3" y="168"/>
                    <a:pt x="3" y="168"/>
                  </a:cubicBezTo>
                  <a:cubicBezTo>
                    <a:pt x="23" y="183"/>
                    <a:pt x="43" y="190"/>
                    <a:pt x="62" y="190"/>
                  </a:cubicBezTo>
                  <a:cubicBezTo>
                    <a:pt x="67" y="190"/>
                    <a:pt x="71" y="189"/>
                    <a:pt x="74" y="186"/>
                  </a:cubicBezTo>
                  <a:cubicBezTo>
                    <a:pt x="77" y="184"/>
                    <a:pt x="78" y="180"/>
                    <a:pt x="78" y="176"/>
                  </a:cubicBezTo>
                  <a:cubicBezTo>
                    <a:pt x="78" y="172"/>
                    <a:pt x="77" y="169"/>
                    <a:pt x="76" y="167"/>
                  </a:cubicBezTo>
                  <a:cubicBezTo>
                    <a:pt x="74" y="165"/>
                    <a:pt x="71" y="162"/>
                    <a:pt x="66" y="160"/>
                  </a:cubicBezTo>
                  <a:cubicBezTo>
                    <a:pt x="62" y="158"/>
                    <a:pt x="56" y="155"/>
                    <a:pt x="47" y="152"/>
                  </a:cubicBezTo>
                  <a:cubicBezTo>
                    <a:pt x="16" y="139"/>
                    <a:pt x="0" y="119"/>
                    <a:pt x="0" y="91"/>
                  </a:cubicBezTo>
                  <a:cubicBezTo>
                    <a:pt x="0" y="75"/>
                    <a:pt x="5" y="61"/>
                    <a:pt x="15" y="50"/>
                  </a:cubicBezTo>
                  <a:cubicBezTo>
                    <a:pt x="25" y="39"/>
                    <a:pt x="40" y="32"/>
                    <a:pt x="58" y="29"/>
                  </a:cubicBezTo>
                  <a:cubicBezTo>
                    <a:pt x="58" y="0"/>
                    <a:pt x="58" y="0"/>
                    <a:pt x="58" y="0"/>
                  </a:cubicBezTo>
                  <a:cubicBezTo>
                    <a:pt x="92" y="0"/>
                    <a:pt x="92" y="0"/>
                    <a:pt x="92" y="0"/>
                  </a:cubicBezTo>
                  <a:cubicBezTo>
                    <a:pt x="92" y="27"/>
                    <a:pt x="92" y="27"/>
                    <a:pt x="92" y="27"/>
                  </a:cubicBezTo>
                  <a:cubicBezTo>
                    <a:pt x="110" y="28"/>
                    <a:pt x="124" y="31"/>
                    <a:pt x="134" y="34"/>
                  </a:cubicBezTo>
                  <a:cubicBezTo>
                    <a:pt x="134" y="88"/>
                    <a:pt x="134" y="88"/>
                    <a:pt x="134" y="88"/>
                  </a:cubicBezTo>
                  <a:cubicBezTo>
                    <a:pt x="127" y="83"/>
                    <a:pt x="118" y="79"/>
                    <a:pt x="109" y="76"/>
                  </a:cubicBezTo>
                  <a:cubicBezTo>
                    <a:pt x="100" y="73"/>
                    <a:pt x="90" y="72"/>
                    <a:pt x="81" y="72"/>
                  </a:cubicBezTo>
                  <a:cubicBezTo>
                    <a:pt x="76" y="72"/>
                    <a:pt x="72" y="73"/>
                    <a:pt x="68" y="76"/>
                  </a:cubicBezTo>
                  <a:cubicBezTo>
                    <a:pt x="65" y="78"/>
                    <a:pt x="63" y="81"/>
                    <a:pt x="63" y="85"/>
                  </a:cubicBezTo>
                  <a:cubicBezTo>
                    <a:pt x="63" y="90"/>
                    <a:pt x="65" y="94"/>
                    <a:pt x="69" y="97"/>
                  </a:cubicBezTo>
                  <a:cubicBezTo>
                    <a:pt x="73" y="100"/>
                    <a:pt x="80" y="104"/>
                    <a:pt x="89" y="108"/>
                  </a:cubicBezTo>
                  <a:cubicBezTo>
                    <a:pt x="108" y="116"/>
                    <a:pt x="122" y="125"/>
                    <a:pt x="131" y="135"/>
                  </a:cubicBezTo>
                  <a:cubicBezTo>
                    <a:pt x="140" y="145"/>
                    <a:pt x="145" y="157"/>
                    <a:pt x="145" y="171"/>
                  </a:cubicBezTo>
                  <a:close/>
                </a:path>
              </a:pathLst>
            </a:custGeom>
            <a:noFill/>
            <a:ln w="28575">
              <a:solidFill>
                <a:schemeClr val="bg1"/>
              </a:solidFill>
              <a:round/>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grpSp>
        <p:nvGrpSpPr>
          <p:cNvPr id="26" name="Group 25"/>
          <p:cNvGrpSpPr/>
          <p:nvPr/>
        </p:nvGrpSpPr>
        <p:grpSpPr>
          <a:xfrm>
            <a:off x="9813485" y="2117439"/>
            <a:ext cx="928555" cy="974588"/>
            <a:chOff x="9813994" y="2117243"/>
            <a:chExt cx="928687" cy="974726"/>
          </a:xfrm>
        </p:grpSpPr>
        <p:sp>
          <p:nvSpPr>
            <p:cNvPr id="20" name="Freeform 12"/>
            <p:cNvSpPr>
              <a:spLocks/>
            </p:cNvSpPr>
            <p:nvPr/>
          </p:nvSpPr>
          <p:spPr bwMode="auto">
            <a:xfrm>
              <a:off x="9813994" y="2591906"/>
              <a:ext cx="195262" cy="500063"/>
            </a:xfrm>
            <a:custGeom>
              <a:avLst/>
              <a:gdLst>
                <a:gd name="T0" fmla="*/ 0 w 123"/>
                <a:gd name="T1" fmla="*/ 86 h 315"/>
                <a:gd name="T2" fmla="*/ 0 w 123"/>
                <a:gd name="T3" fmla="*/ 315 h 315"/>
                <a:gd name="T4" fmla="*/ 123 w 123"/>
                <a:gd name="T5" fmla="*/ 315 h 315"/>
                <a:gd name="T6" fmla="*/ 123 w 123"/>
                <a:gd name="T7" fmla="*/ 0 h 315"/>
                <a:gd name="T8" fmla="*/ 0 w 123"/>
                <a:gd name="T9" fmla="*/ 86 h 315"/>
              </a:gdLst>
              <a:ahLst/>
              <a:cxnLst>
                <a:cxn ang="0">
                  <a:pos x="T0" y="T1"/>
                </a:cxn>
                <a:cxn ang="0">
                  <a:pos x="T2" y="T3"/>
                </a:cxn>
                <a:cxn ang="0">
                  <a:pos x="T4" y="T5"/>
                </a:cxn>
                <a:cxn ang="0">
                  <a:pos x="T6" y="T7"/>
                </a:cxn>
                <a:cxn ang="0">
                  <a:pos x="T8" y="T9"/>
                </a:cxn>
              </a:cxnLst>
              <a:rect l="0" t="0" r="r" b="b"/>
              <a:pathLst>
                <a:path w="123" h="315">
                  <a:moveTo>
                    <a:pt x="0" y="86"/>
                  </a:moveTo>
                  <a:lnTo>
                    <a:pt x="0" y="315"/>
                  </a:lnTo>
                  <a:lnTo>
                    <a:pt x="123" y="315"/>
                  </a:lnTo>
                  <a:lnTo>
                    <a:pt x="123" y="0"/>
                  </a:lnTo>
                  <a:lnTo>
                    <a:pt x="0" y="86"/>
                  </a:lnTo>
                  <a:close/>
                </a:path>
              </a:pathLst>
            </a:custGeom>
            <a:solidFill>
              <a:schemeClr val="bg1"/>
            </a:solidFill>
            <a:ln w="19050">
              <a:noFill/>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23" name="Freeform 13"/>
            <p:cNvSpPr>
              <a:spLocks/>
            </p:cNvSpPr>
            <p:nvPr/>
          </p:nvSpPr>
          <p:spPr bwMode="auto">
            <a:xfrm>
              <a:off x="10083869" y="2652231"/>
              <a:ext cx="193675" cy="439738"/>
            </a:xfrm>
            <a:custGeom>
              <a:avLst/>
              <a:gdLst>
                <a:gd name="T0" fmla="*/ 29 w 122"/>
                <a:gd name="T1" fmla="*/ 67 h 277"/>
                <a:gd name="T2" fmla="*/ 0 w 122"/>
                <a:gd name="T3" fmla="*/ 29 h 277"/>
                <a:gd name="T4" fmla="*/ 0 w 122"/>
                <a:gd name="T5" fmla="*/ 277 h 277"/>
                <a:gd name="T6" fmla="*/ 122 w 122"/>
                <a:gd name="T7" fmla="*/ 277 h 277"/>
                <a:gd name="T8" fmla="*/ 122 w 122"/>
                <a:gd name="T9" fmla="*/ 0 h 277"/>
                <a:gd name="T10" fmla="*/ 29 w 122"/>
                <a:gd name="T11" fmla="*/ 67 h 277"/>
              </a:gdLst>
              <a:ahLst/>
              <a:cxnLst>
                <a:cxn ang="0">
                  <a:pos x="T0" y="T1"/>
                </a:cxn>
                <a:cxn ang="0">
                  <a:pos x="T2" y="T3"/>
                </a:cxn>
                <a:cxn ang="0">
                  <a:pos x="T4" y="T5"/>
                </a:cxn>
                <a:cxn ang="0">
                  <a:pos x="T6" y="T7"/>
                </a:cxn>
                <a:cxn ang="0">
                  <a:pos x="T8" y="T9"/>
                </a:cxn>
                <a:cxn ang="0">
                  <a:pos x="T10" y="T11"/>
                </a:cxn>
              </a:cxnLst>
              <a:rect l="0" t="0" r="r" b="b"/>
              <a:pathLst>
                <a:path w="122" h="277">
                  <a:moveTo>
                    <a:pt x="29" y="67"/>
                  </a:moveTo>
                  <a:lnTo>
                    <a:pt x="0" y="29"/>
                  </a:lnTo>
                  <a:lnTo>
                    <a:pt x="0" y="277"/>
                  </a:lnTo>
                  <a:lnTo>
                    <a:pt x="122" y="277"/>
                  </a:lnTo>
                  <a:lnTo>
                    <a:pt x="122" y="0"/>
                  </a:lnTo>
                  <a:lnTo>
                    <a:pt x="29" y="67"/>
                  </a:lnTo>
                  <a:close/>
                </a:path>
              </a:pathLst>
            </a:custGeom>
            <a:solidFill>
              <a:schemeClr val="bg1"/>
            </a:solidFill>
            <a:ln w="19050">
              <a:noFill/>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24" name="Freeform 14"/>
            <p:cNvSpPr>
              <a:spLocks/>
            </p:cNvSpPr>
            <p:nvPr/>
          </p:nvSpPr>
          <p:spPr bwMode="auto">
            <a:xfrm>
              <a:off x="10358506" y="2455381"/>
              <a:ext cx="188912" cy="636588"/>
            </a:xfrm>
            <a:custGeom>
              <a:avLst/>
              <a:gdLst>
                <a:gd name="T0" fmla="*/ 0 w 119"/>
                <a:gd name="T1" fmla="*/ 88 h 401"/>
                <a:gd name="T2" fmla="*/ 0 w 119"/>
                <a:gd name="T3" fmla="*/ 401 h 401"/>
                <a:gd name="T4" fmla="*/ 119 w 119"/>
                <a:gd name="T5" fmla="*/ 401 h 401"/>
                <a:gd name="T6" fmla="*/ 119 w 119"/>
                <a:gd name="T7" fmla="*/ 0 h 401"/>
                <a:gd name="T8" fmla="*/ 0 w 119"/>
                <a:gd name="T9" fmla="*/ 88 h 401"/>
              </a:gdLst>
              <a:ahLst/>
              <a:cxnLst>
                <a:cxn ang="0">
                  <a:pos x="T0" y="T1"/>
                </a:cxn>
                <a:cxn ang="0">
                  <a:pos x="T2" y="T3"/>
                </a:cxn>
                <a:cxn ang="0">
                  <a:pos x="T4" y="T5"/>
                </a:cxn>
                <a:cxn ang="0">
                  <a:pos x="T6" y="T7"/>
                </a:cxn>
                <a:cxn ang="0">
                  <a:pos x="T8" y="T9"/>
                </a:cxn>
              </a:cxnLst>
              <a:rect l="0" t="0" r="r" b="b"/>
              <a:pathLst>
                <a:path w="119" h="401">
                  <a:moveTo>
                    <a:pt x="0" y="88"/>
                  </a:moveTo>
                  <a:lnTo>
                    <a:pt x="0" y="401"/>
                  </a:lnTo>
                  <a:lnTo>
                    <a:pt x="119" y="401"/>
                  </a:lnTo>
                  <a:lnTo>
                    <a:pt x="119" y="0"/>
                  </a:lnTo>
                  <a:lnTo>
                    <a:pt x="0" y="88"/>
                  </a:lnTo>
                  <a:close/>
                </a:path>
              </a:pathLst>
            </a:custGeom>
            <a:solidFill>
              <a:schemeClr val="bg1"/>
            </a:solidFill>
            <a:ln w="19050">
              <a:noFill/>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25" name="Freeform 15"/>
            <p:cNvSpPr>
              <a:spLocks/>
            </p:cNvSpPr>
            <p:nvPr/>
          </p:nvSpPr>
          <p:spPr bwMode="auto">
            <a:xfrm>
              <a:off x="9813994" y="2117243"/>
              <a:ext cx="928687" cy="542925"/>
            </a:xfrm>
            <a:custGeom>
              <a:avLst/>
              <a:gdLst>
                <a:gd name="T0" fmla="*/ 407 w 585"/>
                <a:gd name="T1" fmla="*/ 0 h 342"/>
                <a:gd name="T2" fmla="*/ 434 w 585"/>
                <a:gd name="T3" fmla="*/ 39 h 342"/>
                <a:gd name="T4" fmla="*/ 230 w 585"/>
                <a:gd name="T5" fmla="*/ 187 h 342"/>
                <a:gd name="T6" fmla="*/ 151 w 585"/>
                <a:gd name="T7" fmla="*/ 82 h 342"/>
                <a:gd name="T8" fmla="*/ 151 w 585"/>
                <a:gd name="T9" fmla="*/ 82 h 342"/>
                <a:gd name="T10" fmla="*/ 151 w 585"/>
                <a:gd name="T11" fmla="*/ 82 h 342"/>
                <a:gd name="T12" fmla="*/ 0 w 585"/>
                <a:gd name="T13" fmla="*/ 189 h 342"/>
                <a:gd name="T14" fmla="*/ 0 w 585"/>
                <a:gd name="T15" fmla="*/ 327 h 342"/>
                <a:gd name="T16" fmla="*/ 127 w 585"/>
                <a:gd name="T17" fmla="*/ 237 h 342"/>
                <a:gd name="T18" fmla="*/ 154 w 585"/>
                <a:gd name="T19" fmla="*/ 270 h 342"/>
                <a:gd name="T20" fmla="*/ 204 w 585"/>
                <a:gd name="T21" fmla="*/ 342 h 342"/>
                <a:gd name="T22" fmla="*/ 501 w 585"/>
                <a:gd name="T23" fmla="*/ 129 h 342"/>
                <a:gd name="T24" fmla="*/ 529 w 585"/>
                <a:gd name="T25" fmla="*/ 170 h 342"/>
                <a:gd name="T26" fmla="*/ 585 w 585"/>
                <a:gd name="T27" fmla="*/ 3 h 342"/>
                <a:gd name="T28" fmla="*/ 407 w 585"/>
                <a:gd name="T29" fmla="*/ 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5" h="342">
                  <a:moveTo>
                    <a:pt x="407" y="0"/>
                  </a:moveTo>
                  <a:lnTo>
                    <a:pt x="434" y="39"/>
                  </a:lnTo>
                  <a:lnTo>
                    <a:pt x="230" y="187"/>
                  </a:lnTo>
                  <a:lnTo>
                    <a:pt x="151" y="82"/>
                  </a:lnTo>
                  <a:lnTo>
                    <a:pt x="151" y="82"/>
                  </a:lnTo>
                  <a:lnTo>
                    <a:pt x="151" y="82"/>
                  </a:lnTo>
                  <a:lnTo>
                    <a:pt x="0" y="189"/>
                  </a:lnTo>
                  <a:lnTo>
                    <a:pt x="0" y="327"/>
                  </a:lnTo>
                  <a:lnTo>
                    <a:pt x="127" y="237"/>
                  </a:lnTo>
                  <a:lnTo>
                    <a:pt x="154" y="270"/>
                  </a:lnTo>
                  <a:lnTo>
                    <a:pt x="204" y="342"/>
                  </a:lnTo>
                  <a:lnTo>
                    <a:pt x="501" y="129"/>
                  </a:lnTo>
                  <a:lnTo>
                    <a:pt x="529" y="170"/>
                  </a:lnTo>
                  <a:lnTo>
                    <a:pt x="585" y="3"/>
                  </a:lnTo>
                  <a:lnTo>
                    <a:pt x="407" y="0"/>
                  </a:lnTo>
                  <a:close/>
                </a:path>
              </a:pathLst>
            </a:custGeom>
            <a:noFill/>
            <a:ln w="28575">
              <a:solidFill>
                <a:schemeClr val="bg1"/>
              </a:solidFill>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sp>
        <p:nvSpPr>
          <p:cNvPr id="31" name="Oval 30"/>
          <p:cNvSpPr/>
          <p:nvPr/>
        </p:nvSpPr>
        <p:spPr bwMode="auto">
          <a:xfrm>
            <a:off x="5177199" y="1523605"/>
            <a:ext cx="2073417" cy="2073417"/>
          </a:xfrm>
          <a:prstGeom prst="ellipse">
            <a:avLst/>
          </a:prstGeom>
          <a:noFill/>
          <a:ln w="28575">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p:cNvSpPr/>
          <p:nvPr/>
        </p:nvSpPr>
        <p:spPr bwMode="auto">
          <a:xfrm>
            <a:off x="1155341" y="1535294"/>
            <a:ext cx="2073417" cy="2073417"/>
          </a:xfrm>
          <a:prstGeom prst="ellipse">
            <a:avLst/>
          </a:prstGeom>
          <a:noFill/>
          <a:ln w="28575">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538309" y="854954"/>
            <a:ext cx="290516" cy="1196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8031986"/>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lumMod val="50000"/>
                  </a:schemeClr>
                </a:solidFill>
              </a:rPr>
              <a:t>Safeguard your data &amp; applications</a:t>
            </a:r>
            <a:endParaRPr lang="en-US" sz="3400" dirty="0">
              <a:solidFill>
                <a:schemeClr val="bg1">
                  <a:lumMod val="50000"/>
                </a:schemeClr>
              </a:solidFill>
            </a:endParaRPr>
          </a:p>
        </p:txBody>
      </p:sp>
      <p:sp>
        <p:nvSpPr>
          <p:cNvPr id="257" name="Rectangle 256"/>
          <p:cNvSpPr/>
          <p:nvPr/>
        </p:nvSpPr>
        <p:spPr>
          <a:xfrm>
            <a:off x="6840243" y="2617943"/>
            <a:ext cx="5156789" cy="2673039"/>
          </a:xfrm>
          <a:prstGeom prst="rect">
            <a:avLst/>
          </a:prstGeom>
          <a:noFill/>
        </p:spPr>
        <p:txBody>
          <a:bodyPr wrap="square">
            <a:spAutoFit/>
          </a:bodyPr>
          <a:lstStyle/>
          <a:p>
            <a:pPr marL="0" lvl="1" defTabSz="471608">
              <a:lnSpc>
                <a:spcPct val="90000"/>
              </a:lnSpc>
              <a:spcBef>
                <a:spcPts val="306"/>
              </a:spcBef>
              <a:spcAft>
                <a:spcPts val="612"/>
              </a:spcAft>
              <a:buClr>
                <a:srgbClr val="EFEFEF"/>
              </a:buClr>
            </a:pPr>
            <a:r>
              <a:rPr lang="en-US" sz="1600" b="1" dirty="0">
                <a:gradFill>
                  <a:gsLst>
                    <a:gs pos="0">
                      <a:schemeClr val="accent1"/>
                    </a:gs>
                    <a:gs pos="100000">
                      <a:schemeClr val="accent1"/>
                    </a:gs>
                  </a:gsLst>
                  <a:lin ang="5400000" scaled="0"/>
                </a:gradFill>
                <a:cs typeface="Segoe UI" pitchFamily="34" charset="0"/>
              </a:rPr>
              <a:t>Tier 0 – </a:t>
            </a:r>
            <a:r>
              <a:rPr lang="en-US" sz="1600" dirty="0">
                <a:gradFill>
                  <a:gsLst>
                    <a:gs pos="0">
                      <a:schemeClr val="tx1"/>
                    </a:gs>
                    <a:gs pos="100000">
                      <a:schemeClr val="tx1"/>
                    </a:gs>
                  </a:gsLst>
                </a:gradFill>
                <a:cs typeface="Segoe UI" pitchFamily="34" charset="0"/>
              </a:rPr>
              <a:t>No off-site </a:t>
            </a:r>
            <a:r>
              <a:rPr lang="en-US" sz="1600" dirty="0" smtClean="0">
                <a:gradFill>
                  <a:gsLst>
                    <a:gs pos="0">
                      <a:schemeClr val="tx1"/>
                    </a:gs>
                    <a:gs pos="100000">
                      <a:schemeClr val="tx1"/>
                    </a:gs>
                  </a:gsLst>
                </a:gradFill>
                <a:cs typeface="Segoe UI" pitchFamily="34" charset="0"/>
              </a:rPr>
              <a:t>disaster recovery </a:t>
            </a:r>
            <a:r>
              <a:rPr lang="en-US" sz="1600" dirty="0">
                <a:gradFill>
                  <a:gsLst>
                    <a:gs pos="0">
                      <a:schemeClr val="tx1"/>
                    </a:gs>
                    <a:gs pos="100000">
                      <a:schemeClr val="tx1"/>
                    </a:gs>
                  </a:gsLst>
                </a:gradFill>
                <a:cs typeface="Segoe UI" pitchFamily="34" charset="0"/>
              </a:rPr>
              <a:t>plan</a:t>
            </a:r>
          </a:p>
          <a:p>
            <a:pPr marL="0" lvl="1" defTabSz="471608">
              <a:lnSpc>
                <a:spcPct val="90000"/>
              </a:lnSpc>
              <a:spcBef>
                <a:spcPts val="306"/>
              </a:spcBef>
              <a:spcAft>
                <a:spcPts val="612"/>
              </a:spcAft>
              <a:buClr>
                <a:srgbClr val="EFEFEF"/>
              </a:buClr>
            </a:pPr>
            <a:r>
              <a:rPr lang="en-US" sz="1600" b="1" dirty="0">
                <a:gradFill>
                  <a:gsLst>
                    <a:gs pos="0">
                      <a:schemeClr val="accent1"/>
                    </a:gs>
                    <a:gs pos="100000">
                      <a:schemeClr val="accent1"/>
                    </a:gs>
                  </a:gsLst>
                  <a:lin ang="5400000" scaled="0"/>
                </a:gradFill>
                <a:cs typeface="Segoe UI" pitchFamily="34" charset="0"/>
              </a:rPr>
              <a:t>Tier 1 – </a:t>
            </a:r>
            <a:r>
              <a:rPr lang="en-US" sz="1600" dirty="0">
                <a:gradFill>
                  <a:gsLst>
                    <a:gs pos="0">
                      <a:schemeClr val="tx1"/>
                    </a:gs>
                    <a:gs pos="100000">
                      <a:schemeClr val="tx1"/>
                    </a:gs>
                  </a:gsLst>
                </a:gradFill>
                <a:cs typeface="Segoe UI" pitchFamily="34" charset="0"/>
              </a:rPr>
              <a:t>Data backup with no hot site</a:t>
            </a:r>
          </a:p>
          <a:p>
            <a:pPr marL="0" lvl="1" defTabSz="471608">
              <a:lnSpc>
                <a:spcPct val="90000"/>
              </a:lnSpc>
              <a:spcBef>
                <a:spcPts val="306"/>
              </a:spcBef>
              <a:spcAft>
                <a:spcPts val="612"/>
              </a:spcAft>
              <a:buClr>
                <a:srgbClr val="EFEFEF"/>
              </a:buClr>
            </a:pPr>
            <a:r>
              <a:rPr lang="en-US" sz="1600" b="1" dirty="0">
                <a:gradFill>
                  <a:gsLst>
                    <a:gs pos="0">
                      <a:schemeClr val="accent1"/>
                    </a:gs>
                    <a:gs pos="100000">
                      <a:schemeClr val="accent1"/>
                    </a:gs>
                  </a:gsLst>
                  <a:lin ang="5400000" scaled="0"/>
                </a:gradFill>
                <a:cs typeface="Segoe UI" pitchFamily="34" charset="0"/>
              </a:rPr>
              <a:t>Tier 2 – </a:t>
            </a:r>
            <a:r>
              <a:rPr lang="en-US" sz="1600" dirty="0">
                <a:gradFill>
                  <a:gsLst>
                    <a:gs pos="0">
                      <a:schemeClr val="tx1"/>
                    </a:gs>
                    <a:gs pos="100000">
                      <a:schemeClr val="tx1"/>
                    </a:gs>
                  </a:gsLst>
                </a:gradFill>
                <a:cs typeface="Segoe UI" pitchFamily="34" charset="0"/>
              </a:rPr>
              <a:t>Data backup with hot site</a:t>
            </a:r>
          </a:p>
          <a:p>
            <a:pPr marL="0" lvl="1" defTabSz="471608">
              <a:lnSpc>
                <a:spcPct val="90000"/>
              </a:lnSpc>
              <a:spcBef>
                <a:spcPts val="306"/>
              </a:spcBef>
              <a:spcAft>
                <a:spcPts val="612"/>
              </a:spcAft>
              <a:buClr>
                <a:srgbClr val="EFEFEF"/>
              </a:buClr>
            </a:pPr>
            <a:r>
              <a:rPr lang="en-US" sz="1600" b="1" dirty="0">
                <a:gradFill>
                  <a:gsLst>
                    <a:gs pos="0">
                      <a:schemeClr val="accent1"/>
                    </a:gs>
                    <a:gs pos="100000">
                      <a:schemeClr val="accent1"/>
                    </a:gs>
                  </a:gsLst>
                  <a:lin ang="5400000" scaled="0"/>
                </a:gradFill>
                <a:cs typeface="Segoe UI" pitchFamily="34" charset="0"/>
              </a:rPr>
              <a:t>Tier 3 – </a:t>
            </a:r>
            <a:r>
              <a:rPr lang="en-US" sz="1600" dirty="0">
                <a:gradFill>
                  <a:gsLst>
                    <a:gs pos="0">
                      <a:schemeClr val="tx1"/>
                    </a:gs>
                    <a:gs pos="100000">
                      <a:schemeClr val="tx1"/>
                    </a:gs>
                  </a:gsLst>
                </a:gradFill>
                <a:cs typeface="Segoe UI" pitchFamily="34" charset="0"/>
              </a:rPr>
              <a:t>Electronic </a:t>
            </a:r>
            <a:r>
              <a:rPr lang="en-US" sz="1600" dirty="0" smtClean="0">
                <a:gradFill>
                  <a:gsLst>
                    <a:gs pos="0">
                      <a:schemeClr val="tx1"/>
                    </a:gs>
                    <a:gs pos="100000">
                      <a:schemeClr val="tx1"/>
                    </a:gs>
                  </a:gsLst>
                </a:gradFill>
                <a:cs typeface="Segoe UI" pitchFamily="34" charset="0"/>
              </a:rPr>
              <a:t>vaulting</a:t>
            </a:r>
            <a:endParaRPr lang="en-US" sz="1600" dirty="0">
              <a:gradFill>
                <a:gsLst>
                  <a:gs pos="0">
                    <a:schemeClr val="tx1"/>
                  </a:gs>
                  <a:gs pos="100000">
                    <a:schemeClr val="tx1"/>
                  </a:gs>
                </a:gsLst>
              </a:gradFill>
              <a:cs typeface="Segoe UI" pitchFamily="34" charset="0"/>
            </a:endParaRPr>
          </a:p>
          <a:p>
            <a:pPr marL="0" lvl="1" defTabSz="471608">
              <a:lnSpc>
                <a:spcPct val="90000"/>
              </a:lnSpc>
              <a:spcBef>
                <a:spcPts val="306"/>
              </a:spcBef>
              <a:spcAft>
                <a:spcPts val="612"/>
              </a:spcAft>
              <a:buClr>
                <a:srgbClr val="EFEFEF"/>
              </a:buClr>
            </a:pPr>
            <a:r>
              <a:rPr lang="en-US" sz="1600" b="1" dirty="0">
                <a:gradFill>
                  <a:gsLst>
                    <a:gs pos="0">
                      <a:schemeClr val="accent1"/>
                    </a:gs>
                    <a:gs pos="100000">
                      <a:schemeClr val="accent1"/>
                    </a:gs>
                  </a:gsLst>
                  <a:lin ang="5400000" scaled="0"/>
                </a:gradFill>
                <a:cs typeface="Segoe UI" pitchFamily="34" charset="0"/>
              </a:rPr>
              <a:t>Tier 4 – </a:t>
            </a:r>
            <a:r>
              <a:rPr lang="en-US" sz="1600" dirty="0" smtClean="0">
                <a:gradFill>
                  <a:gsLst>
                    <a:gs pos="0">
                      <a:schemeClr val="tx1"/>
                    </a:gs>
                    <a:gs pos="100000">
                      <a:schemeClr val="tx1"/>
                    </a:gs>
                  </a:gsLst>
                </a:gradFill>
                <a:cs typeface="Segoe UI" pitchFamily="34" charset="0"/>
              </a:rPr>
              <a:t>Point-in-time </a:t>
            </a:r>
            <a:r>
              <a:rPr lang="en-US" sz="1600" dirty="0">
                <a:gradFill>
                  <a:gsLst>
                    <a:gs pos="0">
                      <a:schemeClr val="tx1"/>
                    </a:gs>
                    <a:gs pos="100000">
                      <a:schemeClr val="tx1"/>
                    </a:gs>
                  </a:gsLst>
                </a:gradFill>
                <a:cs typeface="Segoe UI" pitchFamily="34" charset="0"/>
              </a:rPr>
              <a:t>copies</a:t>
            </a:r>
          </a:p>
          <a:p>
            <a:pPr marL="0" lvl="1" defTabSz="471608">
              <a:lnSpc>
                <a:spcPct val="90000"/>
              </a:lnSpc>
              <a:spcBef>
                <a:spcPts val="306"/>
              </a:spcBef>
              <a:spcAft>
                <a:spcPts val="612"/>
              </a:spcAft>
              <a:buClr>
                <a:srgbClr val="EFEFEF"/>
              </a:buClr>
            </a:pPr>
            <a:r>
              <a:rPr lang="en-US" sz="1600" b="1" dirty="0">
                <a:gradFill>
                  <a:gsLst>
                    <a:gs pos="0">
                      <a:schemeClr val="accent1"/>
                    </a:gs>
                    <a:gs pos="100000">
                      <a:schemeClr val="accent1"/>
                    </a:gs>
                  </a:gsLst>
                  <a:lin ang="5400000" scaled="0"/>
                </a:gradFill>
                <a:cs typeface="Segoe UI" pitchFamily="34" charset="0"/>
              </a:rPr>
              <a:t>Tier 5 – </a:t>
            </a:r>
            <a:r>
              <a:rPr lang="en-US" sz="1600" dirty="0">
                <a:gradFill>
                  <a:gsLst>
                    <a:gs pos="0">
                      <a:schemeClr val="tx1"/>
                    </a:gs>
                    <a:gs pos="100000">
                      <a:schemeClr val="tx1"/>
                    </a:gs>
                  </a:gsLst>
                  <a:lin ang="5400000" scaled="0"/>
                </a:gradFill>
                <a:cs typeface="Segoe UI" pitchFamily="34" charset="0"/>
              </a:rPr>
              <a:t>Transaction Integrity</a:t>
            </a:r>
          </a:p>
          <a:p>
            <a:pPr marL="0" lvl="1" defTabSz="471608">
              <a:lnSpc>
                <a:spcPct val="90000"/>
              </a:lnSpc>
              <a:spcBef>
                <a:spcPts val="306"/>
              </a:spcBef>
              <a:spcAft>
                <a:spcPts val="612"/>
              </a:spcAft>
              <a:buClr>
                <a:srgbClr val="EFEFEF"/>
              </a:buClr>
            </a:pPr>
            <a:r>
              <a:rPr lang="en-US" sz="1600" b="1" dirty="0">
                <a:gradFill>
                  <a:gsLst>
                    <a:gs pos="0">
                      <a:schemeClr val="accent1"/>
                    </a:gs>
                    <a:gs pos="100000">
                      <a:schemeClr val="accent1"/>
                    </a:gs>
                  </a:gsLst>
                  <a:lin ang="5400000" scaled="0"/>
                </a:gradFill>
                <a:cs typeface="Segoe UI" pitchFamily="34" charset="0"/>
              </a:rPr>
              <a:t>Tier 6 – </a:t>
            </a:r>
            <a:r>
              <a:rPr lang="en-US" sz="1600" dirty="0">
                <a:gradFill>
                  <a:gsLst>
                    <a:gs pos="0">
                      <a:schemeClr val="tx1"/>
                    </a:gs>
                    <a:gs pos="100000">
                      <a:schemeClr val="tx1"/>
                    </a:gs>
                  </a:gsLst>
                </a:gradFill>
                <a:cs typeface="Segoe UI" pitchFamily="34" charset="0"/>
              </a:rPr>
              <a:t>Zero or near-zero data loss</a:t>
            </a:r>
          </a:p>
          <a:p>
            <a:pPr marL="63500" lvl="1" indent="-63500" defTabSz="471608">
              <a:lnSpc>
                <a:spcPct val="90000"/>
              </a:lnSpc>
              <a:spcBef>
                <a:spcPts val="306"/>
              </a:spcBef>
              <a:spcAft>
                <a:spcPts val="612"/>
              </a:spcAft>
              <a:buClr>
                <a:srgbClr val="EFEFEF"/>
              </a:buClr>
            </a:pPr>
            <a:r>
              <a:rPr lang="en-US" sz="1600" b="1" dirty="0">
                <a:gradFill>
                  <a:gsLst>
                    <a:gs pos="0">
                      <a:schemeClr val="accent1"/>
                    </a:gs>
                    <a:gs pos="100000">
                      <a:schemeClr val="accent1"/>
                    </a:gs>
                  </a:gsLst>
                  <a:lin ang="5400000" scaled="0"/>
                </a:gradFill>
                <a:cs typeface="Segoe UI" pitchFamily="34" charset="0"/>
              </a:rPr>
              <a:t>Tier 7 – </a:t>
            </a:r>
            <a:r>
              <a:rPr lang="en-US" sz="1600" dirty="0">
                <a:gradFill>
                  <a:gsLst>
                    <a:gs pos="0">
                      <a:schemeClr val="tx1"/>
                    </a:gs>
                    <a:gs pos="100000">
                      <a:schemeClr val="tx1"/>
                    </a:gs>
                  </a:gsLst>
                </a:gradFill>
                <a:cs typeface="Segoe UI" pitchFamily="34" charset="0"/>
              </a:rPr>
              <a:t>Highly </a:t>
            </a:r>
            <a:r>
              <a:rPr lang="en-US" sz="1600" dirty="0" smtClean="0">
                <a:gradFill>
                  <a:gsLst>
                    <a:gs pos="0">
                      <a:schemeClr val="tx1"/>
                    </a:gs>
                    <a:gs pos="100000">
                      <a:schemeClr val="tx1"/>
                    </a:gs>
                  </a:gsLst>
                </a:gradFill>
                <a:cs typeface="Segoe UI" pitchFamily="34" charset="0"/>
              </a:rPr>
              <a:t>automated business </a:t>
            </a:r>
            <a:r>
              <a:rPr lang="en-US" sz="1600" dirty="0">
                <a:gradFill>
                  <a:gsLst>
                    <a:gs pos="0">
                      <a:schemeClr val="tx1"/>
                    </a:gs>
                    <a:gs pos="100000">
                      <a:schemeClr val="tx1"/>
                    </a:gs>
                  </a:gsLst>
                </a:gradFill>
                <a:cs typeface="Segoe UI" pitchFamily="34" charset="0"/>
              </a:rPr>
              <a:t>integrated solution</a:t>
            </a:r>
          </a:p>
        </p:txBody>
      </p:sp>
      <p:grpSp>
        <p:nvGrpSpPr>
          <p:cNvPr id="9" name="Group 8"/>
          <p:cNvGrpSpPr/>
          <p:nvPr/>
        </p:nvGrpSpPr>
        <p:grpSpPr>
          <a:xfrm>
            <a:off x="387196" y="1204530"/>
            <a:ext cx="9115619" cy="4578733"/>
            <a:chOff x="254742" y="546958"/>
            <a:chExt cx="7461397" cy="3747825"/>
          </a:xfrm>
        </p:grpSpPr>
        <p:pic>
          <p:nvPicPr>
            <p:cNvPr id="8" name="Picture 7"/>
            <p:cNvPicPr>
              <a:picLocks noChangeAspect="1"/>
            </p:cNvPicPr>
            <p:nvPr/>
          </p:nvPicPr>
          <p:blipFill>
            <a:blip r:embed="rId3"/>
            <a:stretch>
              <a:fillRect/>
            </a:stretch>
          </p:blipFill>
          <p:spPr>
            <a:xfrm>
              <a:off x="634303" y="1143438"/>
              <a:ext cx="4872496" cy="3151345"/>
            </a:xfrm>
            <a:prstGeom prst="rect">
              <a:avLst/>
            </a:prstGeom>
          </p:spPr>
        </p:pic>
        <p:sp>
          <p:nvSpPr>
            <p:cNvPr id="258" name="Rectangle 257"/>
            <p:cNvSpPr/>
            <p:nvPr/>
          </p:nvSpPr>
          <p:spPr>
            <a:xfrm>
              <a:off x="254742" y="546958"/>
              <a:ext cx="7461397" cy="302309"/>
            </a:xfrm>
            <a:prstGeom prst="rect">
              <a:avLst/>
            </a:prstGeom>
            <a:noFill/>
          </p:spPr>
          <p:txBody>
            <a:bodyPr wrap="square">
              <a:spAutoFit/>
            </a:bodyPr>
            <a:lstStyle/>
            <a:p>
              <a:pPr marL="0" lvl="1" defTabSz="471608">
                <a:lnSpc>
                  <a:spcPct val="90000"/>
                </a:lnSpc>
                <a:spcBef>
                  <a:spcPts val="306"/>
                </a:spcBef>
                <a:spcAft>
                  <a:spcPts val="612"/>
                </a:spcAft>
                <a:buClr>
                  <a:srgbClr val="EFEFEF"/>
                </a:buClr>
              </a:pPr>
              <a:r>
                <a:rPr lang="en-US" sz="2000" dirty="0">
                  <a:solidFill>
                    <a:srgbClr val="0072C6"/>
                  </a:solidFill>
                  <a:cs typeface="Segoe UI" pitchFamily="34" charset="0"/>
                </a:rPr>
                <a:t>SHARE Standards Group – </a:t>
              </a:r>
              <a:r>
                <a:rPr lang="en-US" sz="2000" b="1" dirty="0">
                  <a:solidFill>
                    <a:srgbClr val="0072C6"/>
                  </a:solidFill>
                  <a:cs typeface="Segoe UI" pitchFamily="34" charset="0"/>
                </a:rPr>
                <a:t>7 Tiers of </a:t>
              </a:r>
              <a:r>
                <a:rPr lang="en-US" sz="2000" b="1" dirty="0" smtClean="0">
                  <a:solidFill>
                    <a:srgbClr val="0072C6"/>
                  </a:solidFill>
                  <a:cs typeface="Segoe UI" pitchFamily="34" charset="0"/>
                </a:rPr>
                <a:t>Disaster Recovery</a:t>
              </a:r>
              <a:endParaRPr lang="en-US" sz="2000" b="1" dirty="0">
                <a:solidFill>
                  <a:srgbClr val="505050"/>
                </a:solidFill>
                <a:cs typeface="Segoe UI" pitchFamily="34" charset="0"/>
              </a:endParaRPr>
            </a:p>
          </p:txBody>
        </p:sp>
      </p:grpSp>
      <p:sp>
        <p:nvSpPr>
          <p:cNvPr id="38" name="Title 1"/>
          <p:cNvSpPr txBox="1">
            <a:spLocks/>
          </p:cNvSpPr>
          <p:nvPr/>
        </p:nvSpPr>
        <p:spPr>
          <a:xfrm>
            <a:off x="149612" y="6143148"/>
            <a:ext cx="12003784" cy="739294"/>
          </a:xfrm>
          <a:prstGeom prst="rect">
            <a:avLst/>
          </a:prstGeom>
        </p:spPr>
        <p:txBody>
          <a:bodyPr vert="horz" wrap="square" lIns="198955" tIns="124347" rIns="198955" bIns="124347" rtlCol="0" anchor="ctr">
            <a:noAutofit/>
          </a:bodyPr>
          <a:lstStyle>
            <a:lvl1pPr algn="l" defTabSz="685870" rtl="0" eaLnBrk="1" latinLnBrk="0" hangingPunct="1">
              <a:lnSpc>
                <a:spcPts val="4632"/>
              </a:lnSpc>
              <a:spcBef>
                <a:spcPct val="0"/>
              </a:spcBef>
              <a:buNone/>
              <a:defRPr lang="en-US" sz="4265" b="0" kern="1200" cap="none" spc="-75" baseline="0">
                <a:ln w="3175">
                  <a:noFill/>
                </a:ln>
                <a:solidFill>
                  <a:schemeClr val="accent2"/>
                </a:solidFill>
                <a:effectLst/>
                <a:latin typeface="+mj-lt"/>
                <a:ea typeface="+mn-ea"/>
                <a:cs typeface="Segoe UI" pitchFamily="34" charset="0"/>
              </a:defRPr>
            </a:lvl1pPr>
          </a:lstStyle>
          <a:p>
            <a:pPr algn="ctr">
              <a:lnSpc>
                <a:spcPct val="100000"/>
              </a:lnSpc>
            </a:pPr>
            <a:r>
              <a:rPr lang="en-US" sz="1836" dirty="0">
                <a:gradFill>
                  <a:gsLst>
                    <a:gs pos="0">
                      <a:schemeClr val="tx1"/>
                    </a:gs>
                    <a:gs pos="100000">
                      <a:schemeClr val="tx1"/>
                    </a:gs>
                  </a:gsLst>
                  <a:lin ang="5400000" scaled="1"/>
                </a:gradFill>
                <a:latin typeface="Segoe UI"/>
              </a:rPr>
              <a:t>Protect your data, your applications, </a:t>
            </a:r>
            <a:r>
              <a:rPr lang="en-US" sz="1836" dirty="0" smtClean="0">
                <a:gradFill>
                  <a:gsLst>
                    <a:gs pos="0">
                      <a:schemeClr val="tx1"/>
                    </a:gs>
                    <a:gs pos="100000">
                      <a:schemeClr val="tx1"/>
                    </a:gs>
                  </a:gsLst>
                  <a:lin ang="5400000" scaled="1"/>
                </a:gradFill>
                <a:latin typeface="Segoe UI"/>
              </a:rPr>
              <a:t>based on your business needs</a:t>
            </a:r>
            <a:endParaRPr lang="en-US" sz="1836" dirty="0">
              <a:gradFill>
                <a:gsLst>
                  <a:gs pos="0">
                    <a:schemeClr val="tx1"/>
                  </a:gs>
                  <a:gs pos="100000">
                    <a:schemeClr val="tx1"/>
                  </a:gs>
                </a:gsLst>
                <a:lin ang="5400000" scaled="1"/>
              </a:gradFill>
              <a:latin typeface="Segoe UI"/>
            </a:endParaRPr>
          </a:p>
        </p:txBody>
      </p:sp>
      <p:cxnSp>
        <p:nvCxnSpPr>
          <p:cNvPr id="39" name="Straight Connector 38"/>
          <p:cNvCxnSpPr/>
          <p:nvPr/>
        </p:nvCxnSpPr>
        <p:spPr>
          <a:xfrm>
            <a:off x="274638" y="6075414"/>
            <a:ext cx="11889246"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719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7">
                                            <p:txEl>
                                              <p:pRg st="0" end="0"/>
                                            </p:txEl>
                                          </p:spTgt>
                                        </p:tgtEl>
                                        <p:attrNameLst>
                                          <p:attrName>style.visibility</p:attrName>
                                        </p:attrNameLst>
                                      </p:cBhvr>
                                      <p:to>
                                        <p:strVal val="visible"/>
                                      </p:to>
                                    </p:set>
                                    <p:animEffect transition="in" filter="fade">
                                      <p:cBhvr>
                                        <p:cTn id="11" dur="500"/>
                                        <p:tgtEl>
                                          <p:spTgt spid="257">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7">
                                            <p:txEl>
                                              <p:pRg st="1" end="1"/>
                                            </p:txEl>
                                          </p:spTgt>
                                        </p:tgtEl>
                                        <p:attrNameLst>
                                          <p:attrName>style.visibility</p:attrName>
                                        </p:attrNameLst>
                                      </p:cBhvr>
                                      <p:to>
                                        <p:strVal val="visible"/>
                                      </p:to>
                                    </p:set>
                                    <p:animEffect transition="in" filter="fade">
                                      <p:cBhvr>
                                        <p:cTn id="14" dur="500"/>
                                        <p:tgtEl>
                                          <p:spTgt spid="257">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57">
                                            <p:txEl>
                                              <p:pRg st="2" end="2"/>
                                            </p:txEl>
                                          </p:spTgt>
                                        </p:tgtEl>
                                        <p:attrNameLst>
                                          <p:attrName>style.visibility</p:attrName>
                                        </p:attrNameLst>
                                      </p:cBhvr>
                                      <p:to>
                                        <p:strVal val="visible"/>
                                      </p:to>
                                    </p:set>
                                    <p:animEffect transition="in" filter="fade">
                                      <p:cBhvr>
                                        <p:cTn id="17" dur="500"/>
                                        <p:tgtEl>
                                          <p:spTgt spid="257">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57">
                                            <p:txEl>
                                              <p:pRg st="3" end="3"/>
                                            </p:txEl>
                                          </p:spTgt>
                                        </p:tgtEl>
                                        <p:attrNameLst>
                                          <p:attrName>style.visibility</p:attrName>
                                        </p:attrNameLst>
                                      </p:cBhvr>
                                      <p:to>
                                        <p:strVal val="visible"/>
                                      </p:to>
                                    </p:set>
                                    <p:animEffect transition="in" filter="fade">
                                      <p:cBhvr>
                                        <p:cTn id="20" dur="500"/>
                                        <p:tgtEl>
                                          <p:spTgt spid="257">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57">
                                            <p:txEl>
                                              <p:pRg st="4" end="4"/>
                                            </p:txEl>
                                          </p:spTgt>
                                        </p:tgtEl>
                                        <p:attrNameLst>
                                          <p:attrName>style.visibility</p:attrName>
                                        </p:attrNameLst>
                                      </p:cBhvr>
                                      <p:to>
                                        <p:strVal val="visible"/>
                                      </p:to>
                                    </p:set>
                                    <p:animEffect transition="in" filter="fade">
                                      <p:cBhvr>
                                        <p:cTn id="23" dur="500"/>
                                        <p:tgtEl>
                                          <p:spTgt spid="257">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7">
                                            <p:txEl>
                                              <p:pRg st="5" end="5"/>
                                            </p:txEl>
                                          </p:spTgt>
                                        </p:tgtEl>
                                        <p:attrNameLst>
                                          <p:attrName>style.visibility</p:attrName>
                                        </p:attrNameLst>
                                      </p:cBhvr>
                                      <p:to>
                                        <p:strVal val="visible"/>
                                      </p:to>
                                    </p:set>
                                    <p:animEffect transition="in" filter="fade">
                                      <p:cBhvr>
                                        <p:cTn id="26" dur="500"/>
                                        <p:tgtEl>
                                          <p:spTgt spid="257">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7">
                                            <p:txEl>
                                              <p:pRg st="6" end="6"/>
                                            </p:txEl>
                                          </p:spTgt>
                                        </p:tgtEl>
                                        <p:attrNameLst>
                                          <p:attrName>style.visibility</p:attrName>
                                        </p:attrNameLst>
                                      </p:cBhvr>
                                      <p:to>
                                        <p:strVal val="visible"/>
                                      </p:to>
                                    </p:set>
                                    <p:animEffect transition="in" filter="fade">
                                      <p:cBhvr>
                                        <p:cTn id="29" dur="500"/>
                                        <p:tgtEl>
                                          <p:spTgt spid="257">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7">
                                            <p:txEl>
                                              <p:pRg st="7" end="7"/>
                                            </p:txEl>
                                          </p:spTgt>
                                        </p:tgtEl>
                                        <p:attrNameLst>
                                          <p:attrName>style.visibility</p:attrName>
                                        </p:attrNameLst>
                                      </p:cBhvr>
                                      <p:to>
                                        <p:strVal val="visible"/>
                                      </p:to>
                                    </p:set>
                                    <p:animEffect transition="in" filter="fade">
                                      <p:cBhvr>
                                        <p:cTn id="32" dur="500"/>
                                        <p:tgtEl>
                                          <p:spTgt spid="25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4320" y="1128548"/>
            <a:ext cx="8502777" cy="683264"/>
          </a:xfrm>
          <a:prstGeom prst="rect">
            <a:avLst/>
          </a:prstGeom>
          <a:noFill/>
        </p:spPr>
        <p:txBody>
          <a:bodyPr wrap="none" lIns="182880" tIns="146304" rIns="182880" bIns="146304" rtlCol="0">
            <a:spAutoFit/>
          </a:bodyPr>
          <a:lstStyle/>
          <a:p>
            <a:pPr>
              <a:lnSpc>
                <a:spcPct val="90000"/>
              </a:lnSpc>
              <a:spcAft>
                <a:spcPts val="600"/>
              </a:spcAft>
            </a:pPr>
            <a:r>
              <a:rPr lang="en-US" sz="2800" dirty="0" smtClean="0">
                <a:solidFill>
                  <a:srgbClr val="00B0F0"/>
                </a:solidFill>
                <a:latin typeface="+mj-lt"/>
              </a:rPr>
              <a:t>Using </a:t>
            </a:r>
            <a:r>
              <a:rPr lang="en-US" sz="2800" dirty="0">
                <a:solidFill>
                  <a:srgbClr val="00B0F0"/>
                </a:solidFill>
                <a:latin typeface="+mj-lt"/>
              </a:rPr>
              <a:t>Microsoft Azure as an integral part of </a:t>
            </a:r>
            <a:r>
              <a:rPr lang="en-US" sz="2800" dirty="0" smtClean="0">
                <a:solidFill>
                  <a:srgbClr val="00B0F0"/>
                </a:solidFill>
                <a:latin typeface="+mj-lt"/>
              </a:rPr>
              <a:t>your plan </a:t>
            </a:r>
          </a:p>
        </p:txBody>
      </p:sp>
      <p:graphicFrame>
        <p:nvGraphicFramePr>
          <p:cNvPr id="5" name="Diagram 4"/>
          <p:cNvGraphicFramePr/>
          <p:nvPr>
            <p:extLst>
              <p:ext uri="{D42A27DB-BD31-4B8C-83A1-F6EECF244321}">
                <p14:modId xmlns:p14="http://schemas.microsoft.com/office/powerpoint/2010/main" val="1287431250"/>
              </p:ext>
            </p:extLst>
          </p:nvPr>
        </p:nvGraphicFramePr>
        <p:xfrm>
          <a:off x="6929051" y="651655"/>
          <a:ext cx="5061376" cy="42735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959004" y="2523704"/>
            <a:ext cx="7043018" cy="34932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Today we will look at a subset of DR. </a:t>
            </a:r>
          </a:p>
          <a:p>
            <a:pPr>
              <a:lnSpc>
                <a:spcPct val="90000"/>
              </a:lnSpc>
              <a:spcAft>
                <a:spcPts val="600"/>
              </a:spcAft>
            </a:pPr>
            <a:r>
              <a:rPr lang="en-US" sz="2400" dirty="0" smtClean="0">
                <a:gradFill>
                  <a:gsLst>
                    <a:gs pos="2917">
                      <a:schemeClr val="tx1"/>
                    </a:gs>
                    <a:gs pos="30000">
                      <a:schemeClr val="tx1"/>
                    </a:gs>
                  </a:gsLst>
                  <a:lin ang="5400000" scaled="0"/>
                </a:gradFill>
              </a:rPr>
              <a:t>We will cover:</a:t>
            </a:r>
          </a:p>
          <a:p>
            <a:pPr marL="342900" indent="-342900">
              <a:lnSpc>
                <a:spcPct val="90000"/>
              </a:lnSpc>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rPr>
              <a:t>What is “the Cloud”?</a:t>
            </a:r>
          </a:p>
          <a:p>
            <a:pPr marL="342900" indent="-342900">
              <a:lnSpc>
                <a:spcPct val="90000"/>
              </a:lnSpc>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rPr>
              <a:t>Azure basics?</a:t>
            </a:r>
          </a:p>
          <a:p>
            <a:pPr marL="342900" indent="-342900">
              <a:lnSpc>
                <a:spcPct val="90000"/>
              </a:lnSpc>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rPr>
              <a:t>Azure Backup</a:t>
            </a:r>
          </a:p>
          <a:p>
            <a:pPr marL="342900" indent="-342900">
              <a:lnSpc>
                <a:spcPct val="90000"/>
              </a:lnSpc>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rPr>
              <a:t>Azure IaaS Backup</a:t>
            </a:r>
          </a:p>
          <a:p>
            <a:pPr marL="342900" indent="-342900">
              <a:lnSpc>
                <a:spcPct val="90000"/>
              </a:lnSpc>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rPr>
              <a:t>Azure Site Recovery</a:t>
            </a:r>
          </a:p>
          <a:p>
            <a:pPr marL="342900" indent="-342900">
              <a:lnSpc>
                <a:spcPct val="90000"/>
              </a:lnSpc>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rPr>
              <a:t>Other tools &amp; Services that you can use for DR</a:t>
            </a:r>
          </a:p>
        </p:txBody>
      </p:sp>
      <p:sp>
        <p:nvSpPr>
          <p:cNvPr id="7" name="Title 6"/>
          <p:cNvSpPr>
            <a:spLocks noGrp="1"/>
          </p:cNvSpPr>
          <p:nvPr>
            <p:ph type="title"/>
          </p:nvPr>
        </p:nvSpPr>
        <p:spPr/>
        <p:txBody>
          <a:bodyPr/>
          <a:lstStyle/>
          <a:p>
            <a:r>
              <a:rPr lang="en-US" dirty="0" smtClean="0">
                <a:solidFill>
                  <a:schemeClr val="bg1">
                    <a:lumMod val="50000"/>
                  </a:schemeClr>
                </a:solidFill>
              </a:rPr>
              <a:t>Disaster recovery</a:t>
            </a:r>
            <a:endParaRPr lang="en-US" dirty="0">
              <a:solidFill>
                <a:schemeClr val="bg1">
                  <a:lumMod val="50000"/>
                </a:schemeClr>
              </a:solidFill>
            </a:endParaRPr>
          </a:p>
        </p:txBody>
      </p:sp>
    </p:spTree>
    <p:extLst>
      <p:ext uri="{BB962C8B-B14F-4D97-AF65-F5344CB8AC3E}">
        <p14:creationId xmlns:p14="http://schemas.microsoft.com/office/powerpoint/2010/main" val="31082210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75481" y="320243"/>
            <a:ext cx="10971244" cy="1024539"/>
          </a:xfrm>
        </p:spPr>
        <p:txBody>
          <a:bodyPr/>
          <a:lstStyle/>
          <a:p>
            <a:r>
              <a:rPr lang="en-US" dirty="0" smtClean="0">
                <a:solidFill>
                  <a:schemeClr val="bg1">
                    <a:lumMod val="50000"/>
                  </a:schemeClr>
                </a:solidFill>
              </a:rPr>
              <a:t>What is the cloud?</a:t>
            </a:r>
            <a:r>
              <a:rPr lang="en-US" dirty="0" smtClean="0">
                <a:solidFill>
                  <a:schemeClr val="tx1"/>
                </a:solidFill>
              </a:rPr>
              <a:t/>
            </a:r>
            <a:br>
              <a:rPr lang="en-US" dirty="0" smtClean="0">
                <a:solidFill>
                  <a:schemeClr val="tx1"/>
                </a:solidFill>
              </a:rPr>
            </a:br>
            <a:r>
              <a:rPr lang="en-US" sz="2800" dirty="0" smtClean="0">
                <a:solidFill>
                  <a:srgbClr val="0072C6"/>
                </a:solidFill>
              </a:rPr>
              <a:t>A </a:t>
            </a:r>
            <a:r>
              <a:rPr lang="en-US" sz="2800" dirty="0">
                <a:solidFill>
                  <a:srgbClr val="0072C6"/>
                </a:solidFill>
              </a:rPr>
              <a:t>t</a:t>
            </a:r>
            <a:r>
              <a:rPr lang="en-US" sz="2800" dirty="0" smtClean="0">
                <a:solidFill>
                  <a:srgbClr val="0072C6"/>
                </a:solidFill>
              </a:rPr>
              <a:t>ool that will transform the datacenter</a:t>
            </a:r>
            <a:endParaRPr lang="en-US" sz="2800" dirty="0">
              <a:solidFill>
                <a:srgbClr val="0072C6"/>
              </a:solidFill>
            </a:endParaRPr>
          </a:p>
        </p:txBody>
      </p:sp>
      <p:sp>
        <p:nvSpPr>
          <p:cNvPr id="40" name="TextBox 39"/>
          <p:cNvSpPr txBox="1"/>
          <p:nvPr/>
        </p:nvSpPr>
        <p:spPr>
          <a:xfrm>
            <a:off x="12870367" y="-549676"/>
            <a:ext cx="914270" cy="914270"/>
          </a:xfrm>
          <a:prstGeom prst="rect">
            <a:avLst/>
          </a:prstGeom>
          <a:noFill/>
        </p:spPr>
        <p:txBody>
          <a:bodyPr wrap="none" lIns="182854" tIns="146283" rIns="182854" bIns="146283"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pic>
        <p:nvPicPr>
          <p:cNvPr id="41" name="Picture 40"/>
          <p:cNvPicPr>
            <a:picLocks noChangeAspect="1"/>
          </p:cNvPicPr>
          <p:nvPr/>
        </p:nvPicPr>
        <p:blipFill>
          <a:blip r:embed="rId3"/>
          <a:stretch>
            <a:fillRect/>
          </a:stretch>
        </p:blipFill>
        <p:spPr>
          <a:xfrm>
            <a:off x="6196984" y="4882156"/>
            <a:ext cx="6852277" cy="2196122"/>
          </a:xfrm>
          <a:prstGeom prst="rect">
            <a:avLst/>
          </a:prstGeom>
        </p:spPr>
      </p:pic>
      <p:sp>
        <p:nvSpPr>
          <p:cNvPr id="30" name="TextBox 29"/>
          <p:cNvSpPr txBox="1"/>
          <p:nvPr/>
        </p:nvSpPr>
        <p:spPr>
          <a:xfrm>
            <a:off x="6649091" y="1668724"/>
            <a:ext cx="3199946" cy="3199946"/>
          </a:xfrm>
          <a:prstGeom prst="rect">
            <a:avLst/>
          </a:prstGeom>
          <a:solidFill>
            <a:srgbClr val="00188F"/>
          </a:solidFill>
        </p:spPr>
        <p:txBody>
          <a:bodyPr wrap="square" lIns="182854" tIns="137141" rtlCol="0">
            <a:noAutofit/>
          </a:bodyPr>
          <a:lstStyle/>
          <a:p>
            <a:pPr>
              <a:lnSpc>
                <a:spcPts val="3060"/>
              </a:lnSpc>
            </a:pPr>
            <a:r>
              <a:rPr lang="en-US" sz="2800" dirty="0" smtClean="0">
                <a:solidFill>
                  <a:schemeClr val="bg1"/>
                </a:solidFill>
                <a:latin typeface="+mj-lt"/>
              </a:rPr>
              <a:t>On demand</a:t>
            </a:r>
          </a:p>
          <a:p>
            <a:pPr>
              <a:lnSpc>
                <a:spcPts val="3060"/>
              </a:lnSpc>
            </a:pPr>
            <a:r>
              <a:rPr lang="en-US" sz="2800" dirty="0" smtClean="0">
                <a:solidFill>
                  <a:schemeClr val="bg1"/>
                </a:solidFill>
                <a:latin typeface="+mj-lt"/>
              </a:rPr>
              <a:t>Computing Resources</a:t>
            </a:r>
            <a:endParaRPr lang="en-US" sz="2800" dirty="0">
              <a:solidFill>
                <a:schemeClr val="bg1"/>
              </a:solidFill>
              <a:latin typeface="+mj-lt"/>
            </a:endParaRPr>
          </a:p>
        </p:txBody>
      </p:sp>
      <p:sp>
        <p:nvSpPr>
          <p:cNvPr id="31" name="TextBox 30"/>
          <p:cNvSpPr txBox="1"/>
          <p:nvPr/>
        </p:nvSpPr>
        <p:spPr>
          <a:xfrm>
            <a:off x="273894" y="1668724"/>
            <a:ext cx="3199946" cy="3199946"/>
          </a:xfrm>
          <a:prstGeom prst="rect">
            <a:avLst/>
          </a:prstGeom>
          <a:solidFill>
            <a:srgbClr val="0072C6"/>
          </a:solidFill>
        </p:spPr>
        <p:txBody>
          <a:bodyPr wrap="square" lIns="182854" tIns="137141" rtlCol="0">
            <a:noAutofit/>
          </a:bodyPr>
          <a:lstStyle/>
          <a:p>
            <a:pPr>
              <a:lnSpc>
                <a:spcPts val="3060"/>
              </a:lnSpc>
            </a:pPr>
            <a:r>
              <a:rPr lang="en-US" sz="2800" dirty="0">
                <a:solidFill>
                  <a:schemeClr val="bg1"/>
                </a:solidFill>
                <a:latin typeface="+mj-lt"/>
              </a:rPr>
              <a:t>Build a </a:t>
            </a:r>
          </a:p>
          <a:p>
            <a:pPr>
              <a:lnSpc>
                <a:spcPts val="3060"/>
              </a:lnSpc>
            </a:pPr>
            <a:r>
              <a:rPr lang="en-US" sz="2800" dirty="0">
                <a:solidFill>
                  <a:schemeClr val="bg1"/>
                </a:solidFill>
                <a:latin typeface="+mj-lt"/>
              </a:rPr>
              <a:t>software-defined foundation</a:t>
            </a:r>
          </a:p>
        </p:txBody>
      </p:sp>
      <p:sp>
        <p:nvSpPr>
          <p:cNvPr id="35" name="TextBox 34"/>
          <p:cNvSpPr txBox="1"/>
          <p:nvPr/>
        </p:nvSpPr>
        <p:spPr>
          <a:xfrm>
            <a:off x="3455079" y="1668724"/>
            <a:ext cx="3199946" cy="3199946"/>
          </a:xfrm>
          <a:prstGeom prst="rect">
            <a:avLst/>
          </a:prstGeom>
          <a:solidFill>
            <a:srgbClr val="05214E"/>
          </a:solidFill>
        </p:spPr>
        <p:txBody>
          <a:bodyPr wrap="square" lIns="182854" tIns="137141" rtlCol="0">
            <a:noAutofit/>
          </a:bodyPr>
          <a:lstStyle/>
          <a:p>
            <a:pPr>
              <a:lnSpc>
                <a:spcPts val="3060"/>
              </a:lnSpc>
            </a:pPr>
            <a:r>
              <a:rPr lang="en-US" sz="2800" dirty="0">
                <a:solidFill>
                  <a:schemeClr val="bg1"/>
                </a:solidFill>
                <a:latin typeface="+mj-lt"/>
              </a:rPr>
              <a:t>Automate and secure your infrastructure</a:t>
            </a:r>
          </a:p>
        </p:txBody>
      </p:sp>
      <p:grpSp>
        <p:nvGrpSpPr>
          <p:cNvPr id="36" name="Group 35"/>
          <p:cNvGrpSpPr/>
          <p:nvPr/>
        </p:nvGrpSpPr>
        <p:grpSpPr>
          <a:xfrm>
            <a:off x="482528" y="3768388"/>
            <a:ext cx="1044941" cy="897981"/>
            <a:chOff x="5550106" y="3959656"/>
            <a:chExt cx="915416" cy="781665"/>
          </a:xfrm>
          <a:solidFill>
            <a:schemeClr val="bg1"/>
          </a:solidFill>
        </p:grpSpPr>
        <p:grpSp>
          <p:nvGrpSpPr>
            <p:cNvPr id="37" name="Group 36"/>
            <p:cNvGrpSpPr/>
            <p:nvPr/>
          </p:nvGrpSpPr>
          <p:grpSpPr>
            <a:xfrm>
              <a:off x="5550106" y="4084839"/>
              <a:ext cx="661616" cy="656482"/>
              <a:chOff x="6675438" y="3219450"/>
              <a:chExt cx="2863850" cy="2841625"/>
            </a:xfrm>
            <a:grpFill/>
          </p:grpSpPr>
          <p:sp>
            <p:nvSpPr>
              <p:cNvPr id="39" name="Freeform 29"/>
              <p:cNvSpPr>
                <a:spLocks/>
              </p:cNvSpPr>
              <p:nvPr/>
            </p:nvSpPr>
            <p:spPr bwMode="auto">
              <a:xfrm>
                <a:off x="7885113" y="4419600"/>
                <a:ext cx="469900" cy="466725"/>
              </a:xfrm>
              <a:custGeom>
                <a:avLst/>
                <a:gdLst>
                  <a:gd name="T0" fmla="*/ 148 w 296"/>
                  <a:gd name="T1" fmla="*/ 0 h 294"/>
                  <a:gd name="T2" fmla="*/ 118 w 296"/>
                  <a:gd name="T3" fmla="*/ 2 h 294"/>
                  <a:gd name="T4" fmla="*/ 90 w 296"/>
                  <a:gd name="T5" fmla="*/ 12 h 294"/>
                  <a:gd name="T6" fmla="*/ 66 w 296"/>
                  <a:gd name="T7" fmla="*/ 24 h 294"/>
                  <a:gd name="T8" fmla="*/ 44 w 296"/>
                  <a:gd name="T9" fmla="*/ 42 h 294"/>
                  <a:gd name="T10" fmla="*/ 26 w 296"/>
                  <a:gd name="T11" fmla="*/ 64 h 294"/>
                  <a:gd name="T12" fmla="*/ 12 w 296"/>
                  <a:gd name="T13" fmla="*/ 90 h 294"/>
                  <a:gd name="T14" fmla="*/ 4 w 296"/>
                  <a:gd name="T15" fmla="*/ 118 h 294"/>
                  <a:gd name="T16" fmla="*/ 0 w 296"/>
                  <a:gd name="T17" fmla="*/ 148 h 294"/>
                  <a:gd name="T18" fmla="*/ 0 w 296"/>
                  <a:gd name="T19" fmla="*/ 162 h 294"/>
                  <a:gd name="T20" fmla="*/ 6 w 296"/>
                  <a:gd name="T21" fmla="*/ 190 h 294"/>
                  <a:gd name="T22" fmla="*/ 18 w 296"/>
                  <a:gd name="T23" fmla="*/ 218 h 294"/>
                  <a:gd name="T24" fmla="*/ 34 w 296"/>
                  <a:gd name="T25" fmla="*/ 240 h 294"/>
                  <a:gd name="T26" fmla="*/ 54 w 296"/>
                  <a:gd name="T27" fmla="*/ 260 h 294"/>
                  <a:gd name="T28" fmla="*/ 78 w 296"/>
                  <a:gd name="T29" fmla="*/ 276 h 294"/>
                  <a:gd name="T30" fmla="*/ 104 w 296"/>
                  <a:gd name="T31" fmla="*/ 288 h 294"/>
                  <a:gd name="T32" fmla="*/ 132 w 296"/>
                  <a:gd name="T33" fmla="*/ 294 h 294"/>
                  <a:gd name="T34" fmla="*/ 148 w 296"/>
                  <a:gd name="T35" fmla="*/ 294 h 294"/>
                  <a:gd name="T36" fmla="*/ 178 w 296"/>
                  <a:gd name="T37" fmla="*/ 292 h 294"/>
                  <a:gd name="T38" fmla="*/ 206 w 296"/>
                  <a:gd name="T39" fmla="*/ 282 h 294"/>
                  <a:gd name="T40" fmla="*/ 230 w 296"/>
                  <a:gd name="T41" fmla="*/ 270 h 294"/>
                  <a:gd name="T42" fmla="*/ 252 w 296"/>
                  <a:gd name="T43" fmla="*/ 252 h 294"/>
                  <a:gd name="T44" fmla="*/ 270 w 296"/>
                  <a:gd name="T45" fmla="*/ 230 h 294"/>
                  <a:gd name="T46" fmla="*/ 284 w 296"/>
                  <a:gd name="T47" fmla="*/ 204 h 294"/>
                  <a:gd name="T48" fmla="*/ 292 w 296"/>
                  <a:gd name="T49" fmla="*/ 176 h 294"/>
                  <a:gd name="T50" fmla="*/ 296 w 296"/>
                  <a:gd name="T51" fmla="*/ 148 h 294"/>
                  <a:gd name="T52" fmla="*/ 294 w 296"/>
                  <a:gd name="T53" fmla="*/ 132 h 294"/>
                  <a:gd name="T54" fmla="*/ 288 w 296"/>
                  <a:gd name="T55" fmla="*/ 104 h 294"/>
                  <a:gd name="T56" fmla="*/ 278 w 296"/>
                  <a:gd name="T57" fmla="*/ 76 h 294"/>
                  <a:gd name="T58" fmla="*/ 262 w 296"/>
                  <a:gd name="T59" fmla="*/ 54 h 294"/>
                  <a:gd name="T60" fmla="*/ 242 w 296"/>
                  <a:gd name="T61" fmla="*/ 34 h 294"/>
                  <a:gd name="T62" fmla="*/ 218 w 296"/>
                  <a:gd name="T63" fmla="*/ 18 h 294"/>
                  <a:gd name="T64" fmla="*/ 192 w 296"/>
                  <a:gd name="T65" fmla="*/ 6 h 294"/>
                  <a:gd name="T66" fmla="*/ 162 w 296"/>
                  <a:gd name="T67" fmla="*/ 0 h 294"/>
                  <a:gd name="T68" fmla="*/ 148 w 296"/>
                  <a:gd name="T69"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6" h="294">
                    <a:moveTo>
                      <a:pt x="148" y="0"/>
                    </a:moveTo>
                    <a:lnTo>
                      <a:pt x="148" y="0"/>
                    </a:lnTo>
                    <a:lnTo>
                      <a:pt x="132" y="0"/>
                    </a:lnTo>
                    <a:lnTo>
                      <a:pt x="118" y="2"/>
                    </a:lnTo>
                    <a:lnTo>
                      <a:pt x="104" y="6"/>
                    </a:lnTo>
                    <a:lnTo>
                      <a:pt x="90" y="12"/>
                    </a:lnTo>
                    <a:lnTo>
                      <a:pt x="78" y="18"/>
                    </a:lnTo>
                    <a:lnTo>
                      <a:pt x="66" y="24"/>
                    </a:lnTo>
                    <a:lnTo>
                      <a:pt x="54" y="34"/>
                    </a:lnTo>
                    <a:lnTo>
                      <a:pt x="44" y="42"/>
                    </a:lnTo>
                    <a:lnTo>
                      <a:pt x="34" y="54"/>
                    </a:lnTo>
                    <a:lnTo>
                      <a:pt x="26" y="64"/>
                    </a:lnTo>
                    <a:lnTo>
                      <a:pt x="18" y="76"/>
                    </a:lnTo>
                    <a:lnTo>
                      <a:pt x="12" y="90"/>
                    </a:lnTo>
                    <a:lnTo>
                      <a:pt x="6" y="104"/>
                    </a:lnTo>
                    <a:lnTo>
                      <a:pt x="4" y="118"/>
                    </a:lnTo>
                    <a:lnTo>
                      <a:pt x="0" y="132"/>
                    </a:lnTo>
                    <a:lnTo>
                      <a:pt x="0" y="148"/>
                    </a:lnTo>
                    <a:lnTo>
                      <a:pt x="0" y="148"/>
                    </a:lnTo>
                    <a:lnTo>
                      <a:pt x="0" y="162"/>
                    </a:lnTo>
                    <a:lnTo>
                      <a:pt x="4" y="176"/>
                    </a:lnTo>
                    <a:lnTo>
                      <a:pt x="6" y="190"/>
                    </a:lnTo>
                    <a:lnTo>
                      <a:pt x="12" y="204"/>
                    </a:lnTo>
                    <a:lnTo>
                      <a:pt x="18" y="218"/>
                    </a:lnTo>
                    <a:lnTo>
                      <a:pt x="26" y="230"/>
                    </a:lnTo>
                    <a:lnTo>
                      <a:pt x="34" y="240"/>
                    </a:lnTo>
                    <a:lnTo>
                      <a:pt x="44" y="252"/>
                    </a:lnTo>
                    <a:lnTo>
                      <a:pt x="54" y="260"/>
                    </a:lnTo>
                    <a:lnTo>
                      <a:pt x="66" y="270"/>
                    </a:lnTo>
                    <a:lnTo>
                      <a:pt x="78" y="276"/>
                    </a:lnTo>
                    <a:lnTo>
                      <a:pt x="90" y="282"/>
                    </a:lnTo>
                    <a:lnTo>
                      <a:pt x="104" y="288"/>
                    </a:lnTo>
                    <a:lnTo>
                      <a:pt x="118" y="292"/>
                    </a:lnTo>
                    <a:lnTo>
                      <a:pt x="132" y="294"/>
                    </a:lnTo>
                    <a:lnTo>
                      <a:pt x="148" y="294"/>
                    </a:lnTo>
                    <a:lnTo>
                      <a:pt x="148" y="294"/>
                    </a:lnTo>
                    <a:lnTo>
                      <a:pt x="162" y="294"/>
                    </a:lnTo>
                    <a:lnTo>
                      <a:pt x="178" y="292"/>
                    </a:lnTo>
                    <a:lnTo>
                      <a:pt x="192" y="288"/>
                    </a:lnTo>
                    <a:lnTo>
                      <a:pt x="206" y="282"/>
                    </a:lnTo>
                    <a:lnTo>
                      <a:pt x="218" y="276"/>
                    </a:lnTo>
                    <a:lnTo>
                      <a:pt x="230" y="270"/>
                    </a:lnTo>
                    <a:lnTo>
                      <a:pt x="242" y="260"/>
                    </a:lnTo>
                    <a:lnTo>
                      <a:pt x="252" y="252"/>
                    </a:lnTo>
                    <a:lnTo>
                      <a:pt x="262" y="240"/>
                    </a:lnTo>
                    <a:lnTo>
                      <a:pt x="270" y="230"/>
                    </a:lnTo>
                    <a:lnTo>
                      <a:pt x="278" y="218"/>
                    </a:lnTo>
                    <a:lnTo>
                      <a:pt x="284" y="204"/>
                    </a:lnTo>
                    <a:lnTo>
                      <a:pt x="288" y="190"/>
                    </a:lnTo>
                    <a:lnTo>
                      <a:pt x="292" y="176"/>
                    </a:lnTo>
                    <a:lnTo>
                      <a:pt x="294" y="162"/>
                    </a:lnTo>
                    <a:lnTo>
                      <a:pt x="296" y="148"/>
                    </a:lnTo>
                    <a:lnTo>
                      <a:pt x="296" y="148"/>
                    </a:lnTo>
                    <a:lnTo>
                      <a:pt x="294" y="132"/>
                    </a:lnTo>
                    <a:lnTo>
                      <a:pt x="292" y="118"/>
                    </a:lnTo>
                    <a:lnTo>
                      <a:pt x="288" y="104"/>
                    </a:lnTo>
                    <a:lnTo>
                      <a:pt x="284" y="90"/>
                    </a:lnTo>
                    <a:lnTo>
                      <a:pt x="278" y="76"/>
                    </a:lnTo>
                    <a:lnTo>
                      <a:pt x="270" y="64"/>
                    </a:lnTo>
                    <a:lnTo>
                      <a:pt x="262" y="54"/>
                    </a:lnTo>
                    <a:lnTo>
                      <a:pt x="252" y="42"/>
                    </a:lnTo>
                    <a:lnTo>
                      <a:pt x="242" y="34"/>
                    </a:lnTo>
                    <a:lnTo>
                      <a:pt x="230" y="24"/>
                    </a:lnTo>
                    <a:lnTo>
                      <a:pt x="218" y="18"/>
                    </a:lnTo>
                    <a:lnTo>
                      <a:pt x="206" y="12"/>
                    </a:lnTo>
                    <a:lnTo>
                      <a:pt x="192" y="6"/>
                    </a:lnTo>
                    <a:lnTo>
                      <a:pt x="178" y="2"/>
                    </a:lnTo>
                    <a:lnTo>
                      <a:pt x="162" y="0"/>
                    </a:lnTo>
                    <a:lnTo>
                      <a:pt x="148" y="0"/>
                    </a:lnTo>
                    <a:lnTo>
                      <a:pt x="14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43" name="Freeform 30"/>
              <p:cNvSpPr>
                <a:spLocks noEditPoints="1"/>
              </p:cNvSpPr>
              <p:nvPr/>
            </p:nvSpPr>
            <p:spPr bwMode="auto">
              <a:xfrm>
                <a:off x="6675438" y="3219450"/>
                <a:ext cx="2863850" cy="2841625"/>
              </a:xfrm>
              <a:custGeom>
                <a:avLst/>
                <a:gdLst>
                  <a:gd name="T0" fmla="*/ 1766 w 1804"/>
                  <a:gd name="T1" fmla="*/ 638 h 1790"/>
                  <a:gd name="T2" fmla="*/ 1724 w 1804"/>
                  <a:gd name="T3" fmla="*/ 610 h 1790"/>
                  <a:gd name="T4" fmla="*/ 1450 w 1804"/>
                  <a:gd name="T5" fmla="*/ 540 h 1790"/>
                  <a:gd name="T6" fmla="*/ 1564 w 1804"/>
                  <a:gd name="T7" fmla="*/ 310 h 1790"/>
                  <a:gd name="T8" fmla="*/ 1542 w 1804"/>
                  <a:gd name="T9" fmla="*/ 264 h 1790"/>
                  <a:gd name="T10" fmla="*/ 1390 w 1804"/>
                  <a:gd name="T11" fmla="*/ 148 h 1790"/>
                  <a:gd name="T12" fmla="*/ 1342 w 1804"/>
                  <a:gd name="T13" fmla="*/ 158 h 1790"/>
                  <a:gd name="T14" fmla="*/ 1042 w 1804"/>
                  <a:gd name="T15" fmla="*/ 50 h 1790"/>
                  <a:gd name="T16" fmla="*/ 1020 w 1804"/>
                  <a:gd name="T17" fmla="*/ 16 h 1790"/>
                  <a:gd name="T18" fmla="*/ 820 w 1804"/>
                  <a:gd name="T19" fmla="*/ 0 h 1790"/>
                  <a:gd name="T20" fmla="*/ 782 w 1804"/>
                  <a:gd name="T21" fmla="*/ 16 h 1790"/>
                  <a:gd name="T22" fmla="*/ 714 w 1804"/>
                  <a:gd name="T23" fmla="*/ 282 h 1790"/>
                  <a:gd name="T24" fmla="*/ 458 w 1804"/>
                  <a:gd name="T25" fmla="*/ 160 h 1790"/>
                  <a:gd name="T26" fmla="*/ 408 w 1804"/>
                  <a:gd name="T27" fmla="*/ 150 h 1790"/>
                  <a:gd name="T28" fmla="*/ 258 w 1804"/>
                  <a:gd name="T29" fmla="*/ 266 h 1790"/>
                  <a:gd name="T30" fmla="*/ 236 w 1804"/>
                  <a:gd name="T31" fmla="*/ 312 h 1790"/>
                  <a:gd name="T32" fmla="*/ 360 w 1804"/>
                  <a:gd name="T33" fmla="*/ 556 h 1790"/>
                  <a:gd name="T34" fmla="*/ 78 w 1804"/>
                  <a:gd name="T35" fmla="*/ 610 h 1790"/>
                  <a:gd name="T36" fmla="*/ 36 w 1804"/>
                  <a:gd name="T37" fmla="*/ 640 h 1790"/>
                  <a:gd name="T38" fmla="*/ 0 w 1804"/>
                  <a:gd name="T39" fmla="*/ 828 h 1790"/>
                  <a:gd name="T40" fmla="*/ 20 w 1804"/>
                  <a:gd name="T41" fmla="*/ 874 h 1790"/>
                  <a:gd name="T42" fmla="*/ 270 w 1804"/>
                  <a:gd name="T43" fmla="*/ 1024 h 1790"/>
                  <a:gd name="T44" fmla="*/ 92 w 1804"/>
                  <a:gd name="T45" fmla="*/ 1254 h 1790"/>
                  <a:gd name="T46" fmla="*/ 90 w 1804"/>
                  <a:gd name="T47" fmla="*/ 1304 h 1790"/>
                  <a:gd name="T48" fmla="*/ 194 w 1804"/>
                  <a:gd name="T49" fmla="*/ 1466 h 1790"/>
                  <a:gd name="T50" fmla="*/ 244 w 1804"/>
                  <a:gd name="T51" fmla="*/ 1478 h 1790"/>
                  <a:gd name="T52" fmla="*/ 538 w 1804"/>
                  <a:gd name="T53" fmla="*/ 1436 h 1790"/>
                  <a:gd name="T54" fmla="*/ 518 w 1804"/>
                  <a:gd name="T55" fmla="*/ 1706 h 1790"/>
                  <a:gd name="T56" fmla="*/ 556 w 1804"/>
                  <a:gd name="T57" fmla="*/ 1740 h 1790"/>
                  <a:gd name="T58" fmla="*/ 742 w 1804"/>
                  <a:gd name="T59" fmla="*/ 1790 h 1790"/>
                  <a:gd name="T60" fmla="*/ 782 w 1804"/>
                  <a:gd name="T61" fmla="*/ 1760 h 1790"/>
                  <a:gd name="T62" fmla="*/ 942 w 1804"/>
                  <a:gd name="T63" fmla="*/ 1552 h 1790"/>
                  <a:gd name="T64" fmla="*/ 1124 w 1804"/>
                  <a:gd name="T65" fmla="*/ 1756 h 1790"/>
                  <a:gd name="T66" fmla="*/ 1174 w 1804"/>
                  <a:gd name="T67" fmla="*/ 1768 h 1790"/>
                  <a:gd name="T68" fmla="*/ 1348 w 1804"/>
                  <a:gd name="T69" fmla="*/ 1688 h 1790"/>
                  <a:gd name="T70" fmla="*/ 1368 w 1804"/>
                  <a:gd name="T71" fmla="*/ 1642 h 1790"/>
                  <a:gd name="T72" fmla="*/ 1578 w 1804"/>
                  <a:gd name="T73" fmla="*/ 1442 h 1790"/>
                  <a:gd name="T74" fmla="*/ 1620 w 1804"/>
                  <a:gd name="T75" fmla="*/ 1440 h 1790"/>
                  <a:gd name="T76" fmla="*/ 1730 w 1804"/>
                  <a:gd name="T77" fmla="*/ 1272 h 1790"/>
                  <a:gd name="T78" fmla="*/ 1736 w 1804"/>
                  <a:gd name="T79" fmla="*/ 1230 h 1790"/>
                  <a:gd name="T80" fmla="*/ 1544 w 1804"/>
                  <a:gd name="T81" fmla="*/ 1048 h 1790"/>
                  <a:gd name="T82" fmla="*/ 1766 w 1804"/>
                  <a:gd name="T83" fmla="*/ 886 h 1790"/>
                  <a:gd name="T84" fmla="*/ 1800 w 1804"/>
                  <a:gd name="T85" fmla="*/ 848 h 1790"/>
                  <a:gd name="T86" fmla="*/ 910 w 1804"/>
                  <a:gd name="T87" fmla="*/ 1248 h 1790"/>
                  <a:gd name="T88" fmla="*/ 776 w 1804"/>
                  <a:gd name="T89" fmla="*/ 1220 h 1790"/>
                  <a:gd name="T90" fmla="*/ 644 w 1804"/>
                  <a:gd name="T91" fmla="*/ 1122 h 1790"/>
                  <a:gd name="T92" fmla="*/ 572 w 1804"/>
                  <a:gd name="T93" fmla="*/ 972 h 1790"/>
                  <a:gd name="T94" fmla="*/ 572 w 1804"/>
                  <a:gd name="T95" fmla="*/ 834 h 1790"/>
                  <a:gd name="T96" fmla="*/ 644 w 1804"/>
                  <a:gd name="T97" fmla="*/ 684 h 1790"/>
                  <a:gd name="T98" fmla="*/ 776 w 1804"/>
                  <a:gd name="T99" fmla="*/ 586 h 1790"/>
                  <a:gd name="T100" fmla="*/ 910 w 1804"/>
                  <a:gd name="T101" fmla="*/ 558 h 1790"/>
                  <a:gd name="T102" fmla="*/ 1074 w 1804"/>
                  <a:gd name="T103" fmla="*/ 600 h 1790"/>
                  <a:gd name="T104" fmla="*/ 1196 w 1804"/>
                  <a:gd name="T105" fmla="*/ 710 h 1790"/>
                  <a:gd name="T106" fmla="*/ 1252 w 1804"/>
                  <a:gd name="T107" fmla="*/ 868 h 1790"/>
                  <a:gd name="T108" fmla="*/ 1238 w 1804"/>
                  <a:gd name="T109" fmla="*/ 1006 h 1790"/>
                  <a:gd name="T110" fmla="*/ 1154 w 1804"/>
                  <a:gd name="T111" fmla="*/ 1146 h 1790"/>
                  <a:gd name="T112" fmla="*/ 1012 w 1804"/>
                  <a:gd name="T113" fmla="*/ 1232 h 1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04" h="1790">
                    <a:moveTo>
                      <a:pt x="1804" y="816"/>
                    </a:moveTo>
                    <a:lnTo>
                      <a:pt x="1774" y="658"/>
                    </a:lnTo>
                    <a:lnTo>
                      <a:pt x="1774" y="658"/>
                    </a:lnTo>
                    <a:lnTo>
                      <a:pt x="1770" y="648"/>
                    </a:lnTo>
                    <a:lnTo>
                      <a:pt x="1766" y="638"/>
                    </a:lnTo>
                    <a:lnTo>
                      <a:pt x="1760" y="630"/>
                    </a:lnTo>
                    <a:lnTo>
                      <a:pt x="1752" y="624"/>
                    </a:lnTo>
                    <a:lnTo>
                      <a:pt x="1744" y="616"/>
                    </a:lnTo>
                    <a:lnTo>
                      <a:pt x="1734" y="612"/>
                    </a:lnTo>
                    <a:lnTo>
                      <a:pt x="1724" y="610"/>
                    </a:lnTo>
                    <a:lnTo>
                      <a:pt x="1714" y="608"/>
                    </a:lnTo>
                    <a:lnTo>
                      <a:pt x="1488" y="604"/>
                    </a:lnTo>
                    <a:lnTo>
                      <a:pt x="1488" y="604"/>
                    </a:lnTo>
                    <a:lnTo>
                      <a:pt x="1470" y="572"/>
                    </a:lnTo>
                    <a:lnTo>
                      <a:pt x="1450" y="540"/>
                    </a:lnTo>
                    <a:lnTo>
                      <a:pt x="1558" y="340"/>
                    </a:lnTo>
                    <a:lnTo>
                      <a:pt x="1558" y="340"/>
                    </a:lnTo>
                    <a:lnTo>
                      <a:pt x="1562" y="330"/>
                    </a:lnTo>
                    <a:lnTo>
                      <a:pt x="1564" y="320"/>
                    </a:lnTo>
                    <a:lnTo>
                      <a:pt x="1564" y="310"/>
                    </a:lnTo>
                    <a:lnTo>
                      <a:pt x="1564" y="300"/>
                    </a:lnTo>
                    <a:lnTo>
                      <a:pt x="1560" y="288"/>
                    </a:lnTo>
                    <a:lnTo>
                      <a:pt x="1556" y="280"/>
                    </a:lnTo>
                    <a:lnTo>
                      <a:pt x="1550" y="270"/>
                    </a:lnTo>
                    <a:lnTo>
                      <a:pt x="1542" y="264"/>
                    </a:lnTo>
                    <a:lnTo>
                      <a:pt x="1420" y="160"/>
                    </a:lnTo>
                    <a:lnTo>
                      <a:pt x="1420" y="160"/>
                    </a:lnTo>
                    <a:lnTo>
                      <a:pt x="1410" y="154"/>
                    </a:lnTo>
                    <a:lnTo>
                      <a:pt x="1402" y="150"/>
                    </a:lnTo>
                    <a:lnTo>
                      <a:pt x="1390" y="148"/>
                    </a:lnTo>
                    <a:lnTo>
                      <a:pt x="1380" y="146"/>
                    </a:lnTo>
                    <a:lnTo>
                      <a:pt x="1370" y="146"/>
                    </a:lnTo>
                    <a:lnTo>
                      <a:pt x="1360" y="150"/>
                    </a:lnTo>
                    <a:lnTo>
                      <a:pt x="1350" y="154"/>
                    </a:lnTo>
                    <a:lnTo>
                      <a:pt x="1342" y="158"/>
                    </a:lnTo>
                    <a:lnTo>
                      <a:pt x="1160" y="302"/>
                    </a:lnTo>
                    <a:lnTo>
                      <a:pt x="1160" y="302"/>
                    </a:lnTo>
                    <a:lnTo>
                      <a:pt x="1126" y="290"/>
                    </a:lnTo>
                    <a:lnTo>
                      <a:pt x="1090" y="278"/>
                    </a:lnTo>
                    <a:lnTo>
                      <a:pt x="1042" y="50"/>
                    </a:lnTo>
                    <a:lnTo>
                      <a:pt x="1042" y="50"/>
                    </a:lnTo>
                    <a:lnTo>
                      <a:pt x="1040" y="40"/>
                    </a:lnTo>
                    <a:lnTo>
                      <a:pt x="1034" y="32"/>
                    </a:lnTo>
                    <a:lnTo>
                      <a:pt x="1028" y="22"/>
                    </a:lnTo>
                    <a:lnTo>
                      <a:pt x="1020" y="16"/>
                    </a:lnTo>
                    <a:lnTo>
                      <a:pt x="1012" y="10"/>
                    </a:lnTo>
                    <a:lnTo>
                      <a:pt x="1002" y="4"/>
                    </a:lnTo>
                    <a:lnTo>
                      <a:pt x="992" y="2"/>
                    </a:lnTo>
                    <a:lnTo>
                      <a:pt x="982" y="0"/>
                    </a:lnTo>
                    <a:lnTo>
                      <a:pt x="820" y="0"/>
                    </a:lnTo>
                    <a:lnTo>
                      <a:pt x="820" y="0"/>
                    </a:lnTo>
                    <a:lnTo>
                      <a:pt x="810" y="2"/>
                    </a:lnTo>
                    <a:lnTo>
                      <a:pt x="800" y="4"/>
                    </a:lnTo>
                    <a:lnTo>
                      <a:pt x="792" y="10"/>
                    </a:lnTo>
                    <a:lnTo>
                      <a:pt x="782" y="16"/>
                    </a:lnTo>
                    <a:lnTo>
                      <a:pt x="774" y="22"/>
                    </a:lnTo>
                    <a:lnTo>
                      <a:pt x="768" y="32"/>
                    </a:lnTo>
                    <a:lnTo>
                      <a:pt x="764" y="40"/>
                    </a:lnTo>
                    <a:lnTo>
                      <a:pt x="760" y="50"/>
                    </a:lnTo>
                    <a:lnTo>
                      <a:pt x="714" y="282"/>
                    </a:lnTo>
                    <a:lnTo>
                      <a:pt x="714" y="282"/>
                    </a:lnTo>
                    <a:lnTo>
                      <a:pt x="680" y="294"/>
                    </a:lnTo>
                    <a:lnTo>
                      <a:pt x="646" y="308"/>
                    </a:lnTo>
                    <a:lnTo>
                      <a:pt x="458" y="160"/>
                    </a:lnTo>
                    <a:lnTo>
                      <a:pt x="458" y="160"/>
                    </a:lnTo>
                    <a:lnTo>
                      <a:pt x="450" y="156"/>
                    </a:lnTo>
                    <a:lnTo>
                      <a:pt x="440" y="152"/>
                    </a:lnTo>
                    <a:lnTo>
                      <a:pt x="430" y="150"/>
                    </a:lnTo>
                    <a:lnTo>
                      <a:pt x="420" y="148"/>
                    </a:lnTo>
                    <a:lnTo>
                      <a:pt x="408" y="150"/>
                    </a:lnTo>
                    <a:lnTo>
                      <a:pt x="398" y="152"/>
                    </a:lnTo>
                    <a:lnTo>
                      <a:pt x="390" y="156"/>
                    </a:lnTo>
                    <a:lnTo>
                      <a:pt x="380" y="162"/>
                    </a:lnTo>
                    <a:lnTo>
                      <a:pt x="258" y="266"/>
                    </a:lnTo>
                    <a:lnTo>
                      <a:pt x="258" y="266"/>
                    </a:lnTo>
                    <a:lnTo>
                      <a:pt x="250" y="274"/>
                    </a:lnTo>
                    <a:lnTo>
                      <a:pt x="244" y="282"/>
                    </a:lnTo>
                    <a:lnTo>
                      <a:pt x="240" y="292"/>
                    </a:lnTo>
                    <a:lnTo>
                      <a:pt x="238" y="302"/>
                    </a:lnTo>
                    <a:lnTo>
                      <a:pt x="236" y="312"/>
                    </a:lnTo>
                    <a:lnTo>
                      <a:pt x="236" y="324"/>
                    </a:lnTo>
                    <a:lnTo>
                      <a:pt x="240" y="334"/>
                    </a:lnTo>
                    <a:lnTo>
                      <a:pt x="244" y="342"/>
                    </a:lnTo>
                    <a:lnTo>
                      <a:pt x="360" y="556"/>
                    </a:lnTo>
                    <a:lnTo>
                      <a:pt x="360" y="556"/>
                    </a:lnTo>
                    <a:lnTo>
                      <a:pt x="346" y="580"/>
                    </a:lnTo>
                    <a:lnTo>
                      <a:pt x="332" y="604"/>
                    </a:lnTo>
                    <a:lnTo>
                      <a:pt x="88" y="608"/>
                    </a:lnTo>
                    <a:lnTo>
                      <a:pt x="88" y="608"/>
                    </a:lnTo>
                    <a:lnTo>
                      <a:pt x="78" y="610"/>
                    </a:lnTo>
                    <a:lnTo>
                      <a:pt x="68" y="614"/>
                    </a:lnTo>
                    <a:lnTo>
                      <a:pt x="60" y="618"/>
                    </a:lnTo>
                    <a:lnTo>
                      <a:pt x="50" y="624"/>
                    </a:lnTo>
                    <a:lnTo>
                      <a:pt x="44" y="632"/>
                    </a:lnTo>
                    <a:lnTo>
                      <a:pt x="36" y="640"/>
                    </a:lnTo>
                    <a:lnTo>
                      <a:pt x="32" y="650"/>
                    </a:lnTo>
                    <a:lnTo>
                      <a:pt x="30" y="660"/>
                    </a:lnTo>
                    <a:lnTo>
                      <a:pt x="0" y="818"/>
                    </a:lnTo>
                    <a:lnTo>
                      <a:pt x="0" y="818"/>
                    </a:lnTo>
                    <a:lnTo>
                      <a:pt x="0" y="828"/>
                    </a:lnTo>
                    <a:lnTo>
                      <a:pt x="0" y="838"/>
                    </a:lnTo>
                    <a:lnTo>
                      <a:pt x="2" y="848"/>
                    </a:lnTo>
                    <a:lnTo>
                      <a:pt x="8" y="858"/>
                    </a:lnTo>
                    <a:lnTo>
                      <a:pt x="12" y="868"/>
                    </a:lnTo>
                    <a:lnTo>
                      <a:pt x="20" y="874"/>
                    </a:lnTo>
                    <a:lnTo>
                      <a:pt x="28" y="882"/>
                    </a:lnTo>
                    <a:lnTo>
                      <a:pt x="38" y="886"/>
                    </a:lnTo>
                    <a:lnTo>
                      <a:pt x="264" y="978"/>
                    </a:lnTo>
                    <a:lnTo>
                      <a:pt x="264" y="978"/>
                    </a:lnTo>
                    <a:lnTo>
                      <a:pt x="270" y="1024"/>
                    </a:lnTo>
                    <a:lnTo>
                      <a:pt x="280" y="1068"/>
                    </a:lnTo>
                    <a:lnTo>
                      <a:pt x="104" y="1236"/>
                    </a:lnTo>
                    <a:lnTo>
                      <a:pt x="104" y="1236"/>
                    </a:lnTo>
                    <a:lnTo>
                      <a:pt x="98" y="1244"/>
                    </a:lnTo>
                    <a:lnTo>
                      <a:pt x="92" y="1254"/>
                    </a:lnTo>
                    <a:lnTo>
                      <a:pt x="88" y="1264"/>
                    </a:lnTo>
                    <a:lnTo>
                      <a:pt x="86" y="1274"/>
                    </a:lnTo>
                    <a:lnTo>
                      <a:pt x="86" y="1284"/>
                    </a:lnTo>
                    <a:lnTo>
                      <a:pt x="86" y="1294"/>
                    </a:lnTo>
                    <a:lnTo>
                      <a:pt x="90" y="1304"/>
                    </a:lnTo>
                    <a:lnTo>
                      <a:pt x="94" y="1314"/>
                    </a:lnTo>
                    <a:lnTo>
                      <a:pt x="180" y="1450"/>
                    </a:lnTo>
                    <a:lnTo>
                      <a:pt x="180" y="1450"/>
                    </a:lnTo>
                    <a:lnTo>
                      <a:pt x="186" y="1458"/>
                    </a:lnTo>
                    <a:lnTo>
                      <a:pt x="194" y="1466"/>
                    </a:lnTo>
                    <a:lnTo>
                      <a:pt x="204" y="1472"/>
                    </a:lnTo>
                    <a:lnTo>
                      <a:pt x="212" y="1476"/>
                    </a:lnTo>
                    <a:lnTo>
                      <a:pt x="222" y="1478"/>
                    </a:lnTo>
                    <a:lnTo>
                      <a:pt x="234" y="1480"/>
                    </a:lnTo>
                    <a:lnTo>
                      <a:pt x="244" y="1478"/>
                    </a:lnTo>
                    <a:lnTo>
                      <a:pt x="254" y="1476"/>
                    </a:lnTo>
                    <a:lnTo>
                      <a:pt x="480" y="1390"/>
                    </a:lnTo>
                    <a:lnTo>
                      <a:pt x="480" y="1390"/>
                    </a:lnTo>
                    <a:lnTo>
                      <a:pt x="508" y="1414"/>
                    </a:lnTo>
                    <a:lnTo>
                      <a:pt x="538" y="1436"/>
                    </a:lnTo>
                    <a:lnTo>
                      <a:pt x="514" y="1676"/>
                    </a:lnTo>
                    <a:lnTo>
                      <a:pt x="514" y="1676"/>
                    </a:lnTo>
                    <a:lnTo>
                      <a:pt x="514" y="1686"/>
                    </a:lnTo>
                    <a:lnTo>
                      <a:pt x="514" y="1696"/>
                    </a:lnTo>
                    <a:lnTo>
                      <a:pt x="518" y="1706"/>
                    </a:lnTo>
                    <a:lnTo>
                      <a:pt x="524" y="1716"/>
                    </a:lnTo>
                    <a:lnTo>
                      <a:pt x="530" y="1724"/>
                    </a:lnTo>
                    <a:lnTo>
                      <a:pt x="538" y="1730"/>
                    </a:lnTo>
                    <a:lnTo>
                      <a:pt x="546" y="1736"/>
                    </a:lnTo>
                    <a:lnTo>
                      <a:pt x="556" y="1740"/>
                    </a:lnTo>
                    <a:lnTo>
                      <a:pt x="710" y="1788"/>
                    </a:lnTo>
                    <a:lnTo>
                      <a:pt x="710" y="1788"/>
                    </a:lnTo>
                    <a:lnTo>
                      <a:pt x="720" y="1790"/>
                    </a:lnTo>
                    <a:lnTo>
                      <a:pt x="730" y="1790"/>
                    </a:lnTo>
                    <a:lnTo>
                      <a:pt x="742" y="1790"/>
                    </a:lnTo>
                    <a:lnTo>
                      <a:pt x="752" y="1786"/>
                    </a:lnTo>
                    <a:lnTo>
                      <a:pt x="760" y="1782"/>
                    </a:lnTo>
                    <a:lnTo>
                      <a:pt x="770" y="1776"/>
                    </a:lnTo>
                    <a:lnTo>
                      <a:pt x="776" y="1768"/>
                    </a:lnTo>
                    <a:lnTo>
                      <a:pt x="782" y="1760"/>
                    </a:lnTo>
                    <a:lnTo>
                      <a:pt x="896" y="1554"/>
                    </a:lnTo>
                    <a:lnTo>
                      <a:pt x="896" y="1554"/>
                    </a:lnTo>
                    <a:lnTo>
                      <a:pt x="910" y="1554"/>
                    </a:lnTo>
                    <a:lnTo>
                      <a:pt x="910" y="1554"/>
                    </a:lnTo>
                    <a:lnTo>
                      <a:pt x="942" y="1552"/>
                    </a:lnTo>
                    <a:lnTo>
                      <a:pt x="976" y="1550"/>
                    </a:lnTo>
                    <a:lnTo>
                      <a:pt x="1108" y="1742"/>
                    </a:lnTo>
                    <a:lnTo>
                      <a:pt x="1108" y="1742"/>
                    </a:lnTo>
                    <a:lnTo>
                      <a:pt x="1116" y="1750"/>
                    </a:lnTo>
                    <a:lnTo>
                      <a:pt x="1124" y="1756"/>
                    </a:lnTo>
                    <a:lnTo>
                      <a:pt x="1132" y="1762"/>
                    </a:lnTo>
                    <a:lnTo>
                      <a:pt x="1142" y="1766"/>
                    </a:lnTo>
                    <a:lnTo>
                      <a:pt x="1152" y="1768"/>
                    </a:lnTo>
                    <a:lnTo>
                      <a:pt x="1164" y="1768"/>
                    </a:lnTo>
                    <a:lnTo>
                      <a:pt x="1174" y="1768"/>
                    </a:lnTo>
                    <a:lnTo>
                      <a:pt x="1184" y="1764"/>
                    </a:lnTo>
                    <a:lnTo>
                      <a:pt x="1332" y="1700"/>
                    </a:lnTo>
                    <a:lnTo>
                      <a:pt x="1332" y="1700"/>
                    </a:lnTo>
                    <a:lnTo>
                      <a:pt x="1340" y="1696"/>
                    </a:lnTo>
                    <a:lnTo>
                      <a:pt x="1348" y="1688"/>
                    </a:lnTo>
                    <a:lnTo>
                      <a:pt x="1356" y="1680"/>
                    </a:lnTo>
                    <a:lnTo>
                      <a:pt x="1362" y="1672"/>
                    </a:lnTo>
                    <a:lnTo>
                      <a:pt x="1366" y="1662"/>
                    </a:lnTo>
                    <a:lnTo>
                      <a:pt x="1368" y="1652"/>
                    </a:lnTo>
                    <a:lnTo>
                      <a:pt x="1368" y="1642"/>
                    </a:lnTo>
                    <a:lnTo>
                      <a:pt x="1368" y="1632"/>
                    </a:lnTo>
                    <a:lnTo>
                      <a:pt x="1322" y="1406"/>
                    </a:lnTo>
                    <a:lnTo>
                      <a:pt x="1322" y="1406"/>
                    </a:lnTo>
                    <a:lnTo>
                      <a:pt x="1360" y="1372"/>
                    </a:lnTo>
                    <a:lnTo>
                      <a:pt x="1578" y="1442"/>
                    </a:lnTo>
                    <a:lnTo>
                      <a:pt x="1578" y="1442"/>
                    </a:lnTo>
                    <a:lnTo>
                      <a:pt x="1588" y="1444"/>
                    </a:lnTo>
                    <a:lnTo>
                      <a:pt x="1598" y="1444"/>
                    </a:lnTo>
                    <a:lnTo>
                      <a:pt x="1610" y="1442"/>
                    </a:lnTo>
                    <a:lnTo>
                      <a:pt x="1620" y="1440"/>
                    </a:lnTo>
                    <a:lnTo>
                      <a:pt x="1628" y="1434"/>
                    </a:lnTo>
                    <a:lnTo>
                      <a:pt x="1638" y="1428"/>
                    </a:lnTo>
                    <a:lnTo>
                      <a:pt x="1644" y="1422"/>
                    </a:lnTo>
                    <a:lnTo>
                      <a:pt x="1650" y="1412"/>
                    </a:lnTo>
                    <a:lnTo>
                      <a:pt x="1730" y="1272"/>
                    </a:lnTo>
                    <a:lnTo>
                      <a:pt x="1730" y="1272"/>
                    </a:lnTo>
                    <a:lnTo>
                      <a:pt x="1734" y="1262"/>
                    </a:lnTo>
                    <a:lnTo>
                      <a:pt x="1736" y="1252"/>
                    </a:lnTo>
                    <a:lnTo>
                      <a:pt x="1736" y="1242"/>
                    </a:lnTo>
                    <a:lnTo>
                      <a:pt x="1736" y="1230"/>
                    </a:lnTo>
                    <a:lnTo>
                      <a:pt x="1732" y="1220"/>
                    </a:lnTo>
                    <a:lnTo>
                      <a:pt x="1728" y="1212"/>
                    </a:lnTo>
                    <a:lnTo>
                      <a:pt x="1722" y="1202"/>
                    </a:lnTo>
                    <a:lnTo>
                      <a:pt x="1716" y="1194"/>
                    </a:lnTo>
                    <a:lnTo>
                      <a:pt x="1544" y="1048"/>
                    </a:lnTo>
                    <a:lnTo>
                      <a:pt x="1544" y="1048"/>
                    </a:lnTo>
                    <a:lnTo>
                      <a:pt x="1552" y="1010"/>
                    </a:lnTo>
                    <a:lnTo>
                      <a:pt x="1556" y="970"/>
                    </a:lnTo>
                    <a:lnTo>
                      <a:pt x="1766" y="886"/>
                    </a:lnTo>
                    <a:lnTo>
                      <a:pt x="1766" y="886"/>
                    </a:lnTo>
                    <a:lnTo>
                      <a:pt x="1776" y="880"/>
                    </a:lnTo>
                    <a:lnTo>
                      <a:pt x="1784" y="874"/>
                    </a:lnTo>
                    <a:lnTo>
                      <a:pt x="1790" y="866"/>
                    </a:lnTo>
                    <a:lnTo>
                      <a:pt x="1796" y="858"/>
                    </a:lnTo>
                    <a:lnTo>
                      <a:pt x="1800" y="848"/>
                    </a:lnTo>
                    <a:lnTo>
                      <a:pt x="1804" y="838"/>
                    </a:lnTo>
                    <a:lnTo>
                      <a:pt x="1804" y="828"/>
                    </a:lnTo>
                    <a:lnTo>
                      <a:pt x="1804" y="816"/>
                    </a:lnTo>
                    <a:lnTo>
                      <a:pt x="1804" y="816"/>
                    </a:lnTo>
                    <a:close/>
                    <a:moveTo>
                      <a:pt x="910" y="1248"/>
                    </a:moveTo>
                    <a:lnTo>
                      <a:pt x="910" y="1248"/>
                    </a:lnTo>
                    <a:lnTo>
                      <a:pt x="874" y="1246"/>
                    </a:lnTo>
                    <a:lnTo>
                      <a:pt x="840" y="1240"/>
                    </a:lnTo>
                    <a:lnTo>
                      <a:pt x="808" y="1232"/>
                    </a:lnTo>
                    <a:lnTo>
                      <a:pt x="776" y="1220"/>
                    </a:lnTo>
                    <a:lnTo>
                      <a:pt x="746" y="1206"/>
                    </a:lnTo>
                    <a:lnTo>
                      <a:pt x="718" y="1188"/>
                    </a:lnTo>
                    <a:lnTo>
                      <a:pt x="690" y="1168"/>
                    </a:lnTo>
                    <a:lnTo>
                      <a:pt x="666" y="1146"/>
                    </a:lnTo>
                    <a:lnTo>
                      <a:pt x="644" y="1122"/>
                    </a:lnTo>
                    <a:lnTo>
                      <a:pt x="624" y="1096"/>
                    </a:lnTo>
                    <a:lnTo>
                      <a:pt x="606" y="1068"/>
                    </a:lnTo>
                    <a:lnTo>
                      <a:pt x="592" y="1038"/>
                    </a:lnTo>
                    <a:lnTo>
                      <a:pt x="580" y="1006"/>
                    </a:lnTo>
                    <a:lnTo>
                      <a:pt x="572" y="972"/>
                    </a:lnTo>
                    <a:lnTo>
                      <a:pt x="568" y="938"/>
                    </a:lnTo>
                    <a:lnTo>
                      <a:pt x="566" y="904"/>
                    </a:lnTo>
                    <a:lnTo>
                      <a:pt x="566" y="904"/>
                    </a:lnTo>
                    <a:lnTo>
                      <a:pt x="568" y="868"/>
                    </a:lnTo>
                    <a:lnTo>
                      <a:pt x="572" y="834"/>
                    </a:lnTo>
                    <a:lnTo>
                      <a:pt x="580" y="800"/>
                    </a:lnTo>
                    <a:lnTo>
                      <a:pt x="592" y="770"/>
                    </a:lnTo>
                    <a:lnTo>
                      <a:pt x="606" y="738"/>
                    </a:lnTo>
                    <a:lnTo>
                      <a:pt x="624" y="710"/>
                    </a:lnTo>
                    <a:lnTo>
                      <a:pt x="644" y="684"/>
                    </a:lnTo>
                    <a:lnTo>
                      <a:pt x="666" y="660"/>
                    </a:lnTo>
                    <a:lnTo>
                      <a:pt x="690" y="638"/>
                    </a:lnTo>
                    <a:lnTo>
                      <a:pt x="718" y="618"/>
                    </a:lnTo>
                    <a:lnTo>
                      <a:pt x="746" y="600"/>
                    </a:lnTo>
                    <a:lnTo>
                      <a:pt x="776" y="586"/>
                    </a:lnTo>
                    <a:lnTo>
                      <a:pt x="808" y="574"/>
                    </a:lnTo>
                    <a:lnTo>
                      <a:pt x="840" y="566"/>
                    </a:lnTo>
                    <a:lnTo>
                      <a:pt x="874" y="560"/>
                    </a:lnTo>
                    <a:lnTo>
                      <a:pt x="910" y="558"/>
                    </a:lnTo>
                    <a:lnTo>
                      <a:pt x="910" y="558"/>
                    </a:lnTo>
                    <a:lnTo>
                      <a:pt x="944" y="560"/>
                    </a:lnTo>
                    <a:lnTo>
                      <a:pt x="980" y="566"/>
                    </a:lnTo>
                    <a:lnTo>
                      <a:pt x="1012" y="574"/>
                    </a:lnTo>
                    <a:lnTo>
                      <a:pt x="1044" y="586"/>
                    </a:lnTo>
                    <a:lnTo>
                      <a:pt x="1074" y="600"/>
                    </a:lnTo>
                    <a:lnTo>
                      <a:pt x="1102" y="618"/>
                    </a:lnTo>
                    <a:lnTo>
                      <a:pt x="1128" y="638"/>
                    </a:lnTo>
                    <a:lnTo>
                      <a:pt x="1154" y="660"/>
                    </a:lnTo>
                    <a:lnTo>
                      <a:pt x="1176" y="684"/>
                    </a:lnTo>
                    <a:lnTo>
                      <a:pt x="1196" y="710"/>
                    </a:lnTo>
                    <a:lnTo>
                      <a:pt x="1212" y="738"/>
                    </a:lnTo>
                    <a:lnTo>
                      <a:pt x="1226" y="770"/>
                    </a:lnTo>
                    <a:lnTo>
                      <a:pt x="1238" y="800"/>
                    </a:lnTo>
                    <a:lnTo>
                      <a:pt x="1248" y="834"/>
                    </a:lnTo>
                    <a:lnTo>
                      <a:pt x="1252" y="868"/>
                    </a:lnTo>
                    <a:lnTo>
                      <a:pt x="1254" y="904"/>
                    </a:lnTo>
                    <a:lnTo>
                      <a:pt x="1254" y="904"/>
                    </a:lnTo>
                    <a:lnTo>
                      <a:pt x="1252" y="938"/>
                    </a:lnTo>
                    <a:lnTo>
                      <a:pt x="1248" y="972"/>
                    </a:lnTo>
                    <a:lnTo>
                      <a:pt x="1238" y="1006"/>
                    </a:lnTo>
                    <a:lnTo>
                      <a:pt x="1226" y="1038"/>
                    </a:lnTo>
                    <a:lnTo>
                      <a:pt x="1212" y="1068"/>
                    </a:lnTo>
                    <a:lnTo>
                      <a:pt x="1196" y="1096"/>
                    </a:lnTo>
                    <a:lnTo>
                      <a:pt x="1176" y="1122"/>
                    </a:lnTo>
                    <a:lnTo>
                      <a:pt x="1154" y="1146"/>
                    </a:lnTo>
                    <a:lnTo>
                      <a:pt x="1128" y="1168"/>
                    </a:lnTo>
                    <a:lnTo>
                      <a:pt x="1102" y="1188"/>
                    </a:lnTo>
                    <a:lnTo>
                      <a:pt x="1074" y="1206"/>
                    </a:lnTo>
                    <a:lnTo>
                      <a:pt x="1044" y="1220"/>
                    </a:lnTo>
                    <a:lnTo>
                      <a:pt x="1012" y="1232"/>
                    </a:lnTo>
                    <a:lnTo>
                      <a:pt x="980" y="1240"/>
                    </a:lnTo>
                    <a:lnTo>
                      <a:pt x="944" y="1246"/>
                    </a:lnTo>
                    <a:lnTo>
                      <a:pt x="910" y="1248"/>
                    </a:lnTo>
                    <a:lnTo>
                      <a:pt x="910" y="124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grpSp>
        <p:sp>
          <p:nvSpPr>
            <p:cNvPr id="38" name="Freeform 31"/>
            <p:cNvSpPr>
              <a:spLocks noEditPoints="1"/>
            </p:cNvSpPr>
            <p:nvPr/>
          </p:nvSpPr>
          <p:spPr bwMode="auto">
            <a:xfrm>
              <a:off x="6148650" y="3959656"/>
              <a:ext cx="316872" cy="361616"/>
            </a:xfrm>
            <a:custGeom>
              <a:avLst/>
              <a:gdLst>
                <a:gd name="T0" fmla="*/ 800 w 864"/>
                <a:gd name="T1" fmla="*/ 560 h 986"/>
                <a:gd name="T2" fmla="*/ 804 w 864"/>
                <a:gd name="T3" fmla="*/ 464 h 986"/>
                <a:gd name="T4" fmla="*/ 846 w 864"/>
                <a:gd name="T5" fmla="*/ 318 h 986"/>
                <a:gd name="T6" fmla="*/ 862 w 864"/>
                <a:gd name="T7" fmla="*/ 290 h 986"/>
                <a:gd name="T8" fmla="*/ 860 w 864"/>
                <a:gd name="T9" fmla="*/ 248 h 986"/>
                <a:gd name="T10" fmla="*/ 830 w 864"/>
                <a:gd name="T11" fmla="*/ 204 h 986"/>
                <a:gd name="T12" fmla="*/ 794 w 864"/>
                <a:gd name="T13" fmla="*/ 184 h 986"/>
                <a:gd name="T14" fmla="*/ 678 w 864"/>
                <a:gd name="T15" fmla="*/ 222 h 986"/>
                <a:gd name="T16" fmla="*/ 626 w 864"/>
                <a:gd name="T17" fmla="*/ 186 h 986"/>
                <a:gd name="T18" fmla="*/ 550 w 864"/>
                <a:gd name="T19" fmla="*/ 154 h 986"/>
                <a:gd name="T20" fmla="*/ 506 w 864"/>
                <a:gd name="T21" fmla="*/ 42 h 986"/>
                <a:gd name="T22" fmla="*/ 480 w 864"/>
                <a:gd name="T23" fmla="*/ 10 h 986"/>
                <a:gd name="T24" fmla="*/ 416 w 864"/>
                <a:gd name="T25" fmla="*/ 0 h 986"/>
                <a:gd name="T26" fmla="*/ 386 w 864"/>
                <a:gd name="T27" fmla="*/ 10 h 986"/>
                <a:gd name="T28" fmla="*/ 358 w 864"/>
                <a:gd name="T29" fmla="*/ 42 h 986"/>
                <a:gd name="T30" fmla="*/ 336 w 864"/>
                <a:gd name="T31" fmla="*/ 160 h 986"/>
                <a:gd name="T32" fmla="*/ 238 w 864"/>
                <a:gd name="T33" fmla="*/ 212 h 986"/>
                <a:gd name="T34" fmla="*/ 198 w 864"/>
                <a:gd name="T35" fmla="*/ 228 h 986"/>
                <a:gd name="T36" fmla="*/ 80 w 864"/>
                <a:gd name="T37" fmla="*/ 184 h 986"/>
                <a:gd name="T38" fmla="*/ 40 w 864"/>
                <a:gd name="T39" fmla="*/ 196 h 986"/>
                <a:gd name="T40" fmla="*/ 8 w 864"/>
                <a:gd name="T41" fmla="*/ 238 h 986"/>
                <a:gd name="T42" fmla="*/ 0 w 864"/>
                <a:gd name="T43" fmla="*/ 280 h 986"/>
                <a:gd name="T44" fmla="*/ 18 w 864"/>
                <a:gd name="T45" fmla="*/ 318 h 986"/>
                <a:gd name="T46" fmla="*/ 110 w 864"/>
                <a:gd name="T47" fmla="*/ 400 h 986"/>
                <a:gd name="T48" fmla="*/ 98 w 864"/>
                <a:gd name="T49" fmla="*/ 470 h 986"/>
                <a:gd name="T50" fmla="*/ 102 w 864"/>
                <a:gd name="T51" fmla="*/ 550 h 986"/>
                <a:gd name="T52" fmla="*/ 42 w 864"/>
                <a:gd name="T53" fmla="*/ 678 h 986"/>
                <a:gd name="T54" fmla="*/ 24 w 864"/>
                <a:gd name="T55" fmla="*/ 716 h 986"/>
                <a:gd name="T56" fmla="*/ 34 w 864"/>
                <a:gd name="T57" fmla="*/ 758 h 986"/>
                <a:gd name="T58" fmla="*/ 68 w 864"/>
                <a:gd name="T59" fmla="*/ 798 h 986"/>
                <a:gd name="T60" fmla="*/ 108 w 864"/>
                <a:gd name="T61" fmla="*/ 810 h 986"/>
                <a:gd name="T62" fmla="*/ 222 w 864"/>
                <a:gd name="T63" fmla="*/ 764 h 986"/>
                <a:gd name="T64" fmla="*/ 336 w 864"/>
                <a:gd name="T65" fmla="*/ 830 h 986"/>
                <a:gd name="T66" fmla="*/ 356 w 864"/>
                <a:gd name="T67" fmla="*/ 934 h 986"/>
                <a:gd name="T68" fmla="*/ 378 w 864"/>
                <a:gd name="T69" fmla="*/ 970 h 986"/>
                <a:gd name="T70" fmla="*/ 416 w 864"/>
                <a:gd name="T71" fmla="*/ 986 h 986"/>
                <a:gd name="T72" fmla="*/ 470 w 864"/>
                <a:gd name="T73" fmla="*/ 982 h 986"/>
                <a:gd name="T74" fmla="*/ 502 w 864"/>
                <a:gd name="T75" fmla="*/ 954 h 986"/>
                <a:gd name="T76" fmla="*/ 528 w 864"/>
                <a:gd name="T77" fmla="*/ 840 h 986"/>
                <a:gd name="T78" fmla="*/ 642 w 864"/>
                <a:gd name="T79" fmla="*/ 794 h 986"/>
                <a:gd name="T80" fmla="*/ 764 w 864"/>
                <a:gd name="T81" fmla="*/ 808 h 986"/>
                <a:gd name="T82" fmla="*/ 806 w 864"/>
                <a:gd name="T83" fmla="*/ 804 h 986"/>
                <a:gd name="T84" fmla="*/ 848 w 864"/>
                <a:gd name="T85" fmla="*/ 758 h 986"/>
                <a:gd name="T86" fmla="*/ 858 w 864"/>
                <a:gd name="T87" fmla="*/ 726 h 986"/>
                <a:gd name="T88" fmla="*/ 848 w 864"/>
                <a:gd name="T89" fmla="*/ 686 h 986"/>
                <a:gd name="T90" fmla="*/ 452 w 864"/>
                <a:gd name="T91" fmla="*/ 616 h 986"/>
                <a:gd name="T92" fmla="*/ 404 w 864"/>
                <a:gd name="T93" fmla="*/ 606 h 986"/>
                <a:gd name="T94" fmla="*/ 340 w 864"/>
                <a:gd name="T95" fmla="*/ 542 h 986"/>
                <a:gd name="T96" fmla="*/ 330 w 864"/>
                <a:gd name="T97" fmla="*/ 494 h 986"/>
                <a:gd name="T98" fmla="*/ 336 w 864"/>
                <a:gd name="T99" fmla="*/ 458 h 986"/>
                <a:gd name="T100" fmla="*/ 384 w 864"/>
                <a:gd name="T101" fmla="*/ 394 h 986"/>
                <a:gd name="T102" fmla="*/ 438 w 864"/>
                <a:gd name="T103" fmla="*/ 374 h 986"/>
                <a:gd name="T104" fmla="*/ 476 w 864"/>
                <a:gd name="T105" fmla="*/ 376 h 986"/>
                <a:gd name="T106" fmla="*/ 538 w 864"/>
                <a:gd name="T107" fmla="*/ 408 h 986"/>
                <a:gd name="T108" fmla="*/ 570 w 864"/>
                <a:gd name="T109" fmla="*/ 470 h 986"/>
                <a:gd name="T110" fmla="*/ 572 w 864"/>
                <a:gd name="T111" fmla="*/ 508 h 986"/>
                <a:gd name="T112" fmla="*/ 552 w 864"/>
                <a:gd name="T113" fmla="*/ 562 h 986"/>
                <a:gd name="T114" fmla="*/ 488 w 864"/>
                <a:gd name="T115" fmla="*/ 610 h 986"/>
                <a:gd name="T116" fmla="*/ 452 w 864"/>
                <a:gd name="T117" fmla="*/ 61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64" h="986">
                  <a:moveTo>
                    <a:pt x="784" y="620"/>
                  </a:moveTo>
                  <a:lnTo>
                    <a:pt x="784" y="620"/>
                  </a:lnTo>
                  <a:lnTo>
                    <a:pt x="792" y="590"/>
                  </a:lnTo>
                  <a:lnTo>
                    <a:pt x="800" y="560"/>
                  </a:lnTo>
                  <a:lnTo>
                    <a:pt x="804" y="528"/>
                  </a:lnTo>
                  <a:lnTo>
                    <a:pt x="806" y="494"/>
                  </a:lnTo>
                  <a:lnTo>
                    <a:pt x="806" y="494"/>
                  </a:lnTo>
                  <a:lnTo>
                    <a:pt x="804" y="464"/>
                  </a:lnTo>
                  <a:lnTo>
                    <a:pt x="800" y="434"/>
                  </a:lnTo>
                  <a:lnTo>
                    <a:pt x="794" y="404"/>
                  </a:lnTo>
                  <a:lnTo>
                    <a:pt x="786" y="376"/>
                  </a:lnTo>
                  <a:lnTo>
                    <a:pt x="846" y="318"/>
                  </a:lnTo>
                  <a:lnTo>
                    <a:pt x="846" y="318"/>
                  </a:lnTo>
                  <a:lnTo>
                    <a:pt x="852" y="310"/>
                  </a:lnTo>
                  <a:lnTo>
                    <a:pt x="858" y="300"/>
                  </a:lnTo>
                  <a:lnTo>
                    <a:pt x="862" y="290"/>
                  </a:lnTo>
                  <a:lnTo>
                    <a:pt x="864" y="280"/>
                  </a:lnTo>
                  <a:lnTo>
                    <a:pt x="864" y="270"/>
                  </a:lnTo>
                  <a:lnTo>
                    <a:pt x="862" y="258"/>
                  </a:lnTo>
                  <a:lnTo>
                    <a:pt x="860" y="248"/>
                  </a:lnTo>
                  <a:lnTo>
                    <a:pt x="854" y="238"/>
                  </a:lnTo>
                  <a:lnTo>
                    <a:pt x="838" y="212"/>
                  </a:lnTo>
                  <a:lnTo>
                    <a:pt x="838" y="212"/>
                  </a:lnTo>
                  <a:lnTo>
                    <a:pt x="830" y="204"/>
                  </a:lnTo>
                  <a:lnTo>
                    <a:pt x="822" y="196"/>
                  </a:lnTo>
                  <a:lnTo>
                    <a:pt x="814" y="192"/>
                  </a:lnTo>
                  <a:lnTo>
                    <a:pt x="804" y="188"/>
                  </a:lnTo>
                  <a:lnTo>
                    <a:pt x="794" y="184"/>
                  </a:lnTo>
                  <a:lnTo>
                    <a:pt x="782" y="184"/>
                  </a:lnTo>
                  <a:lnTo>
                    <a:pt x="772" y="184"/>
                  </a:lnTo>
                  <a:lnTo>
                    <a:pt x="762" y="188"/>
                  </a:lnTo>
                  <a:lnTo>
                    <a:pt x="678" y="222"/>
                  </a:lnTo>
                  <a:lnTo>
                    <a:pt x="678" y="222"/>
                  </a:lnTo>
                  <a:lnTo>
                    <a:pt x="662" y="210"/>
                  </a:lnTo>
                  <a:lnTo>
                    <a:pt x="644" y="198"/>
                  </a:lnTo>
                  <a:lnTo>
                    <a:pt x="626" y="186"/>
                  </a:lnTo>
                  <a:lnTo>
                    <a:pt x="608" y="176"/>
                  </a:lnTo>
                  <a:lnTo>
                    <a:pt x="590" y="168"/>
                  </a:lnTo>
                  <a:lnTo>
                    <a:pt x="570" y="160"/>
                  </a:lnTo>
                  <a:lnTo>
                    <a:pt x="550" y="154"/>
                  </a:lnTo>
                  <a:lnTo>
                    <a:pt x="528" y="148"/>
                  </a:lnTo>
                  <a:lnTo>
                    <a:pt x="510" y="52"/>
                  </a:lnTo>
                  <a:lnTo>
                    <a:pt x="510" y="52"/>
                  </a:lnTo>
                  <a:lnTo>
                    <a:pt x="506" y="42"/>
                  </a:lnTo>
                  <a:lnTo>
                    <a:pt x="502" y="32"/>
                  </a:lnTo>
                  <a:lnTo>
                    <a:pt x="496" y="22"/>
                  </a:lnTo>
                  <a:lnTo>
                    <a:pt x="488" y="16"/>
                  </a:lnTo>
                  <a:lnTo>
                    <a:pt x="480" y="10"/>
                  </a:lnTo>
                  <a:lnTo>
                    <a:pt x="470" y="4"/>
                  </a:lnTo>
                  <a:lnTo>
                    <a:pt x="460" y="2"/>
                  </a:lnTo>
                  <a:lnTo>
                    <a:pt x="448" y="0"/>
                  </a:lnTo>
                  <a:lnTo>
                    <a:pt x="416" y="0"/>
                  </a:lnTo>
                  <a:lnTo>
                    <a:pt x="416" y="0"/>
                  </a:lnTo>
                  <a:lnTo>
                    <a:pt x="406" y="2"/>
                  </a:lnTo>
                  <a:lnTo>
                    <a:pt x="396" y="4"/>
                  </a:lnTo>
                  <a:lnTo>
                    <a:pt x="386" y="10"/>
                  </a:lnTo>
                  <a:lnTo>
                    <a:pt x="378" y="16"/>
                  </a:lnTo>
                  <a:lnTo>
                    <a:pt x="370" y="22"/>
                  </a:lnTo>
                  <a:lnTo>
                    <a:pt x="364" y="32"/>
                  </a:lnTo>
                  <a:lnTo>
                    <a:pt x="358" y="42"/>
                  </a:lnTo>
                  <a:lnTo>
                    <a:pt x="356" y="52"/>
                  </a:lnTo>
                  <a:lnTo>
                    <a:pt x="336" y="154"/>
                  </a:lnTo>
                  <a:lnTo>
                    <a:pt x="336" y="154"/>
                  </a:lnTo>
                  <a:lnTo>
                    <a:pt x="336" y="160"/>
                  </a:lnTo>
                  <a:lnTo>
                    <a:pt x="336" y="160"/>
                  </a:lnTo>
                  <a:lnTo>
                    <a:pt x="302" y="174"/>
                  </a:lnTo>
                  <a:lnTo>
                    <a:pt x="268" y="190"/>
                  </a:lnTo>
                  <a:lnTo>
                    <a:pt x="238" y="212"/>
                  </a:lnTo>
                  <a:lnTo>
                    <a:pt x="210" y="234"/>
                  </a:lnTo>
                  <a:lnTo>
                    <a:pt x="210" y="234"/>
                  </a:lnTo>
                  <a:lnTo>
                    <a:pt x="204" y="230"/>
                  </a:lnTo>
                  <a:lnTo>
                    <a:pt x="198" y="228"/>
                  </a:lnTo>
                  <a:lnTo>
                    <a:pt x="102" y="188"/>
                  </a:lnTo>
                  <a:lnTo>
                    <a:pt x="102" y="188"/>
                  </a:lnTo>
                  <a:lnTo>
                    <a:pt x="92" y="184"/>
                  </a:lnTo>
                  <a:lnTo>
                    <a:pt x="80" y="184"/>
                  </a:lnTo>
                  <a:lnTo>
                    <a:pt x="70" y="184"/>
                  </a:lnTo>
                  <a:lnTo>
                    <a:pt x="60" y="188"/>
                  </a:lnTo>
                  <a:lnTo>
                    <a:pt x="50" y="192"/>
                  </a:lnTo>
                  <a:lnTo>
                    <a:pt x="40" y="196"/>
                  </a:lnTo>
                  <a:lnTo>
                    <a:pt x="32" y="204"/>
                  </a:lnTo>
                  <a:lnTo>
                    <a:pt x="26" y="212"/>
                  </a:lnTo>
                  <a:lnTo>
                    <a:pt x="8" y="238"/>
                  </a:lnTo>
                  <a:lnTo>
                    <a:pt x="8" y="238"/>
                  </a:lnTo>
                  <a:lnTo>
                    <a:pt x="4" y="248"/>
                  </a:lnTo>
                  <a:lnTo>
                    <a:pt x="0" y="258"/>
                  </a:lnTo>
                  <a:lnTo>
                    <a:pt x="0" y="270"/>
                  </a:lnTo>
                  <a:lnTo>
                    <a:pt x="0" y="280"/>
                  </a:lnTo>
                  <a:lnTo>
                    <a:pt x="2" y="290"/>
                  </a:lnTo>
                  <a:lnTo>
                    <a:pt x="6" y="300"/>
                  </a:lnTo>
                  <a:lnTo>
                    <a:pt x="10" y="310"/>
                  </a:lnTo>
                  <a:lnTo>
                    <a:pt x="18" y="318"/>
                  </a:lnTo>
                  <a:lnTo>
                    <a:pt x="94" y="390"/>
                  </a:lnTo>
                  <a:lnTo>
                    <a:pt x="94" y="390"/>
                  </a:lnTo>
                  <a:lnTo>
                    <a:pt x="102" y="396"/>
                  </a:lnTo>
                  <a:lnTo>
                    <a:pt x="110" y="400"/>
                  </a:lnTo>
                  <a:lnTo>
                    <a:pt x="110" y="400"/>
                  </a:lnTo>
                  <a:lnTo>
                    <a:pt x="104" y="424"/>
                  </a:lnTo>
                  <a:lnTo>
                    <a:pt x="100" y="446"/>
                  </a:lnTo>
                  <a:lnTo>
                    <a:pt x="98" y="470"/>
                  </a:lnTo>
                  <a:lnTo>
                    <a:pt x="96" y="494"/>
                  </a:lnTo>
                  <a:lnTo>
                    <a:pt x="96" y="494"/>
                  </a:lnTo>
                  <a:lnTo>
                    <a:pt x="98" y="524"/>
                  </a:lnTo>
                  <a:lnTo>
                    <a:pt x="102" y="550"/>
                  </a:lnTo>
                  <a:lnTo>
                    <a:pt x="106" y="578"/>
                  </a:lnTo>
                  <a:lnTo>
                    <a:pt x="114" y="604"/>
                  </a:lnTo>
                  <a:lnTo>
                    <a:pt x="42" y="678"/>
                  </a:lnTo>
                  <a:lnTo>
                    <a:pt x="42" y="678"/>
                  </a:lnTo>
                  <a:lnTo>
                    <a:pt x="34" y="686"/>
                  </a:lnTo>
                  <a:lnTo>
                    <a:pt x="30" y="696"/>
                  </a:lnTo>
                  <a:lnTo>
                    <a:pt x="26" y="706"/>
                  </a:lnTo>
                  <a:lnTo>
                    <a:pt x="24" y="716"/>
                  </a:lnTo>
                  <a:lnTo>
                    <a:pt x="24" y="726"/>
                  </a:lnTo>
                  <a:lnTo>
                    <a:pt x="26" y="738"/>
                  </a:lnTo>
                  <a:lnTo>
                    <a:pt x="28" y="748"/>
                  </a:lnTo>
                  <a:lnTo>
                    <a:pt x="34" y="758"/>
                  </a:lnTo>
                  <a:lnTo>
                    <a:pt x="52" y="784"/>
                  </a:lnTo>
                  <a:lnTo>
                    <a:pt x="52" y="784"/>
                  </a:lnTo>
                  <a:lnTo>
                    <a:pt x="58" y="792"/>
                  </a:lnTo>
                  <a:lnTo>
                    <a:pt x="68" y="798"/>
                  </a:lnTo>
                  <a:lnTo>
                    <a:pt x="76" y="804"/>
                  </a:lnTo>
                  <a:lnTo>
                    <a:pt x="86" y="808"/>
                  </a:lnTo>
                  <a:lnTo>
                    <a:pt x="98" y="810"/>
                  </a:lnTo>
                  <a:lnTo>
                    <a:pt x="108" y="810"/>
                  </a:lnTo>
                  <a:lnTo>
                    <a:pt x="118" y="808"/>
                  </a:lnTo>
                  <a:lnTo>
                    <a:pt x="128" y="806"/>
                  </a:lnTo>
                  <a:lnTo>
                    <a:pt x="222" y="764"/>
                  </a:lnTo>
                  <a:lnTo>
                    <a:pt x="222" y="764"/>
                  </a:lnTo>
                  <a:lnTo>
                    <a:pt x="248" y="784"/>
                  </a:lnTo>
                  <a:lnTo>
                    <a:pt x="276" y="802"/>
                  </a:lnTo>
                  <a:lnTo>
                    <a:pt x="304" y="818"/>
                  </a:lnTo>
                  <a:lnTo>
                    <a:pt x="336" y="830"/>
                  </a:lnTo>
                  <a:lnTo>
                    <a:pt x="336" y="830"/>
                  </a:lnTo>
                  <a:lnTo>
                    <a:pt x="336" y="832"/>
                  </a:lnTo>
                  <a:lnTo>
                    <a:pt x="356" y="934"/>
                  </a:lnTo>
                  <a:lnTo>
                    <a:pt x="356" y="934"/>
                  </a:lnTo>
                  <a:lnTo>
                    <a:pt x="358" y="944"/>
                  </a:lnTo>
                  <a:lnTo>
                    <a:pt x="364" y="954"/>
                  </a:lnTo>
                  <a:lnTo>
                    <a:pt x="370" y="962"/>
                  </a:lnTo>
                  <a:lnTo>
                    <a:pt x="378" y="970"/>
                  </a:lnTo>
                  <a:lnTo>
                    <a:pt x="386" y="976"/>
                  </a:lnTo>
                  <a:lnTo>
                    <a:pt x="396" y="982"/>
                  </a:lnTo>
                  <a:lnTo>
                    <a:pt x="406" y="984"/>
                  </a:lnTo>
                  <a:lnTo>
                    <a:pt x="416" y="986"/>
                  </a:lnTo>
                  <a:lnTo>
                    <a:pt x="448" y="986"/>
                  </a:lnTo>
                  <a:lnTo>
                    <a:pt x="448" y="986"/>
                  </a:lnTo>
                  <a:lnTo>
                    <a:pt x="460" y="984"/>
                  </a:lnTo>
                  <a:lnTo>
                    <a:pt x="470" y="982"/>
                  </a:lnTo>
                  <a:lnTo>
                    <a:pt x="480" y="976"/>
                  </a:lnTo>
                  <a:lnTo>
                    <a:pt x="488" y="970"/>
                  </a:lnTo>
                  <a:lnTo>
                    <a:pt x="496" y="962"/>
                  </a:lnTo>
                  <a:lnTo>
                    <a:pt x="502" y="954"/>
                  </a:lnTo>
                  <a:lnTo>
                    <a:pt x="506" y="944"/>
                  </a:lnTo>
                  <a:lnTo>
                    <a:pt x="510" y="934"/>
                  </a:lnTo>
                  <a:lnTo>
                    <a:pt x="528" y="840"/>
                  </a:lnTo>
                  <a:lnTo>
                    <a:pt x="528" y="840"/>
                  </a:lnTo>
                  <a:lnTo>
                    <a:pt x="548" y="836"/>
                  </a:lnTo>
                  <a:lnTo>
                    <a:pt x="568" y="830"/>
                  </a:lnTo>
                  <a:lnTo>
                    <a:pt x="606" y="814"/>
                  </a:lnTo>
                  <a:lnTo>
                    <a:pt x="642" y="794"/>
                  </a:lnTo>
                  <a:lnTo>
                    <a:pt x="674" y="770"/>
                  </a:lnTo>
                  <a:lnTo>
                    <a:pt x="754" y="806"/>
                  </a:lnTo>
                  <a:lnTo>
                    <a:pt x="754" y="806"/>
                  </a:lnTo>
                  <a:lnTo>
                    <a:pt x="764" y="808"/>
                  </a:lnTo>
                  <a:lnTo>
                    <a:pt x="774" y="810"/>
                  </a:lnTo>
                  <a:lnTo>
                    <a:pt x="784" y="810"/>
                  </a:lnTo>
                  <a:lnTo>
                    <a:pt x="796" y="808"/>
                  </a:lnTo>
                  <a:lnTo>
                    <a:pt x="806" y="804"/>
                  </a:lnTo>
                  <a:lnTo>
                    <a:pt x="814" y="798"/>
                  </a:lnTo>
                  <a:lnTo>
                    <a:pt x="824" y="792"/>
                  </a:lnTo>
                  <a:lnTo>
                    <a:pt x="830" y="784"/>
                  </a:lnTo>
                  <a:lnTo>
                    <a:pt x="848" y="758"/>
                  </a:lnTo>
                  <a:lnTo>
                    <a:pt x="848" y="758"/>
                  </a:lnTo>
                  <a:lnTo>
                    <a:pt x="854" y="748"/>
                  </a:lnTo>
                  <a:lnTo>
                    <a:pt x="856" y="738"/>
                  </a:lnTo>
                  <a:lnTo>
                    <a:pt x="858" y="726"/>
                  </a:lnTo>
                  <a:lnTo>
                    <a:pt x="858" y="716"/>
                  </a:lnTo>
                  <a:lnTo>
                    <a:pt x="856" y="706"/>
                  </a:lnTo>
                  <a:lnTo>
                    <a:pt x="852" y="696"/>
                  </a:lnTo>
                  <a:lnTo>
                    <a:pt x="848" y="686"/>
                  </a:lnTo>
                  <a:lnTo>
                    <a:pt x="840" y="678"/>
                  </a:lnTo>
                  <a:lnTo>
                    <a:pt x="784" y="620"/>
                  </a:lnTo>
                  <a:close/>
                  <a:moveTo>
                    <a:pt x="452" y="616"/>
                  </a:moveTo>
                  <a:lnTo>
                    <a:pt x="452" y="616"/>
                  </a:lnTo>
                  <a:lnTo>
                    <a:pt x="438" y="616"/>
                  </a:lnTo>
                  <a:lnTo>
                    <a:pt x="426" y="614"/>
                  </a:lnTo>
                  <a:lnTo>
                    <a:pt x="416" y="610"/>
                  </a:lnTo>
                  <a:lnTo>
                    <a:pt x="404" y="606"/>
                  </a:lnTo>
                  <a:lnTo>
                    <a:pt x="384" y="596"/>
                  </a:lnTo>
                  <a:lnTo>
                    <a:pt x="366" y="580"/>
                  </a:lnTo>
                  <a:lnTo>
                    <a:pt x="350" y="562"/>
                  </a:lnTo>
                  <a:lnTo>
                    <a:pt x="340" y="542"/>
                  </a:lnTo>
                  <a:lnTo>
                    <a:pt x="336" y="530"/>
                  </a:lnTo>
                  <a:lnTo>
                    <a:pt x="332" y="520"/>
                  </a:lnTo>
                  <a:lnTo>
                    <a:pt x="330" y="508"/>
                  </a:lnTo>
                  <a:lnTo>
                    <a:pt x="330" y="494"/>
                  </a:lnTo>
                  <a:lnTo>
                    <a:pt x="330" y="494"/>
                  </a:lnTo>
                  <a:lnTo>
                    <a:pt x="330" y="482"/>
                  </a:lnTo>
                  <a:lnTo>
                    <a:pt x="332" y="470"/>
                  </a:lnTo>
                  <a:lnTo>
                    <a:pt x="336" y="458"/>
                  </a:lnTo>
                  <a:lnTo>
                    <a:pt x="340" y="448"/>
                  </a:lnTo>
                  <a:lnTo>
                    <a:pt x="350" y="426"/>
                  </a:lnTo>
                  <a:lnTo>
                    <a:pt x="366" y="408"/>
                  </a:lnTo>
                  <a:lnTo>
                    <a:pt x="384" y="394"/>
                  </a:lnTo>
                  <a:lnTo>
                    <a:pt x="404" y="382"/>
                  </a:lnTo>
                  <a:lnTo>
                    <a:pt x="416" y="378"/>
                  </a:lnTo>
                  <a:lnTo>
                    <a:pt x="426" y="376"/>
                  </a:lnTo>
                  <a:lnTo>
                    <a:pt x="438" y="374"/>
                  </a:lnTo>
                  <a:lnTo>
                    <a:pt x="452" y="372"/>
                  </a:lnTo>
                  <a:lnTo>
                    <a:pt x="452" y="372"/>
                  </a:lnTo>
                  <a:lnTo>
                    <a:pt x="464" y="374"/>
                  </a:lnTo>
                  <a:lnTo>
                    <a:pt x="476" y="376"/>
                  </a:lnTo>
                  <a:lnTo>
                    <a:pt x="488" y="378"/>
                  </a:lnTo>
                  <a:lnTo>
                    <a:pt x="498" y="382"/>
                  </a:lnTo>
                  <a:lnTo>
                    <a:pt x="520" y="394"/>
                  </a:lnTo>
                  <a:lnTo>
                    <a:pt x="538" y="408"/>
                  </a:lnTo>
                  <a:lnTo>
                    <a:pt x="552" y="426"/>
                  </a:lnTo>
                  <a:lnTo>
                    <a:pt x="564" y="448"/>
                  </a:lnTo>
                  <a:lnTo>
                    <a:pt x="568" y="458"/>
                  </a:lnTo>
                  <a:lnTo>
                    <a:pt x="570" y="470"/>
                  </a:lnTo>
                  <a:lnTo>
                    <a:pt x="572" y="482"/>
                  </a:lnTo>
                  <a:lnTo>
                    <a:pt x="574" y="494"/>
                  </a:lnTo>
                  <a:lnTo>
                    <a:pt x="574" y="494"/>
                  </a:lnTo>
                  <a:lnTo>
                    <a:pt x="572" y="508"/>
                  </a:lnTo>
                  <a:lnTo>
                    <a:pt x="570" y="520"/>
                  </a:lnTo>
                  <a:lnTo>
                    <a:pt x="568" y="530"/>
                  </a:lnTo>
                  <a:lnTo>
                    <a:pt x="564" y="542"/>
                  </a:lnTo>
                  <a:lnTo>
                    <a:pt x="552" y="562"/>
                  </a:lnTo>
                  <a:lnTo>
                    <a:pt x="538" y="580"/>
                  </a:lnTo>
                  <a:lnTo>
                    <a:pt x="520" y="596"/>
                  </a:lnTo>
                  <a:lnTo>
                    <a:pt x="498" y="606"/>
                  </a:lnTo>
                  <a:lnTo>
                    <a:pt x="488" y="610"/>
                  </a:lnTo>
                  <a:lnTo>
                    <a:pt x="476" y="614"/>
                  </a:lnTo>
                  <a:lnTo>
                    <a:pt x="464" y="616"/>
                  </a:lnTo>
                  <a:lnTo>
                    <a:pt x="452" y="616"/>
                  </a:lnTo>
                  <a:lnTo>
                    <a:pt x="452" y="616"/>
                  </a:lnTo>
                  <a:close/>
                </a:path>
              </a:pathLst>
            </a:custGeom>
            <a:grpFill/>
            <a:ln>
              <a:noFill/>
            </a:ln>
          </p:spPr>
          <p:txBody>
            <a:bodyPr vert="horz" wrap="square" lIns="91427" tIns="45713" rIns="91427" bIns="45713" numCol="1" anchor="t" anchorCtr="0" compatLnSpc="1">
              <a:prstTxWarp prst="textNoShape">
                <a:avLst/>
              </a:prstTxWarp>
            </a:bodyPr>
            <a:lstStyle/>
            <a:p>
              <a:endParaRPr lang="en-US" dirty="0"/>
            </a:p>
          </p:txBody>
        </p:sp>
      </p:grpSp>
      <p:sp>
        <p:nvSpPr>
          <p:cNvPr id="44" name="Freeform 5"/>
          <p:cNvSpPr>
            <a:spLocks/>
          </p:cNvSpPr>
          <p:nvPr/>
        </p:nvSpPr>
        <p:spPr bwMode="auto">
          <a:xfrm>
            <a:off x="6874485" y="3914717"/>
            <a:ext cx="1148641" cy="744432"/>
          </a:xfrm>
          <a:custGeom>
            <a:avLst/>
            <a:gdLst>
              <a:gd name="T0" fmla="*/ 3780 w 3790"/>
              <a:gd name="T1" fmla="*/ 1582 h 2332"/>
              <a:gd name="T2" fmla="*/ 3710 w 3790"/>
              <a:gd name="T3" fmla="*/ 1358 h 2332"/>
              <a:gd name="T4" fmla="*/ 3580 w 3790"/>
              <a:gd name="T5" fmla="*/ 1158 h 2332"/>
              <a:gd name="T6" fmla="*/ 3400 w 3790"/>
              <a:gd name="T7" fmla="*/ 1004 h 2332"/>
              <a:gd name="T8" fmla="*/ 3286 w 3790"/>
              <a:gd name="T9" fmla="*/ 944 h 2332"/>
              <a:gd name="T10" fmla="*/ 3280 w 3790"/>
              <a:gd name="T11" fmla="*/ 908 h 2332"/>
              <a:gd name="T12" fmla="*/ 3260 w 3790"/>
              <a:gd name="T13" fmla="*/ 796 h 2332"/>
              <a:gd name="T14" fmla="*/ 3220 w 3790"/>
              <a:gd name="T15" fmla="*/ 690 h 2332"/>
              <a:gd name="T16" fmla="*/ 3162 w 3790"/>
              <a:gd name="T17" fmla="*/ 596 h 2332"/>
              <a:gd name="T18" fmla="*/ 3088 w 3790"/>
              <a:gd name="T19" fmla="*/ 516 h 2332"/>
              <a:gd name="T20" fmla="*/ 2998 w 3790"/>
              <a:gd name="T21" fmla="*/ 450 h 2332"/>
              <a:gd name="T22" fmla="*/ 2898 w 3790"/>
              <a:gd name="T23" fmla="*/ 402 h 2332"/>
              <a:gd name="T24" fmla="*/ 2788 w 3790"/>
              <a:gd name="T25" fmla="*/ 374 h 2332"/>
              <a:gd name="T26" fmla="*/ 2700 w 3790"/>
              <a:gd name="T27" fmla="*/ 368 h 2332"/>
              <a:gd name="T28" fmla="*/ 2522 w 3790"/>
              <a:gd name="T29" fmla="*/ 396 h 2332"/>
              <a:gd name="T30" fmla="*/ 2366 w 3790"/>
              <a:gd name="T31" fmla="*/ 472 h 2332"/>
              <a:gd name="T32" fmla="*/ 2256 w 3790"/>
              <a:gd name="T33" fmla="*/ 324 h 2332"/>
              <a:gd name="T34" fmla="*/ 2070 w 3790"/>
              <a:gd name="T35" fmla="*/ 164 h 2332"/>
              <a:gd name="T36" fmla="*/ 1848 w 3790"/>
              <a:gd name="T37" fmla="*/ 54 h 2332"/>
              <a:gd name="T38" fmla="*/ 1596 w 3790"/>
              <a:gd name="T39" fmla="*/ 2 h 2332"/>
              <a:gd name="T40" fmla="*/ 1430 w 3790"/>
              <a:gd name="T41" fmla="*/ 6 h 2332"/>
              <a:gd name="T42" fmla="*/ 1240 w 3790"/>
              <a:gd name="T43" fmla="*/ 44 h 2332"/>
              <a:gd name="T44" fmla="*/ 1064 w 3790"/>
              <a:gd name="T45" fmla="*/ 118 h 2332"/>
              <a:gd name="T46" fmla="*/ 908 w 3790"/>
              <a:gd name="T47" fmla="*/ 224 h 2332"/>
              <a:gd name="T48" fmla="*/ 776 w 3790"/>
              <a:gd name="T49" fmla="*/ 356 h 2332"/>
              <a:gd name="T50" fmla="*/ 672 w 3790"/>
              <a:gd name="T51" fmla="*/ 512 h 2332"/>
              <a:gd name="T52" fmla="*/ 598 w 3790"/>
              <a:gd name="T53" fmla="*/ 688 h 2332"/>
              <a:gd name="T54" fmla="*/ 558 w 3790"/>
              <a:gd name="T55" fmla="*/ 878 h 2332"/>
              <a:gd name="T56" fmla="*/ 554 w 3790"/>
              <a:gd name="T57" fmla="*/ 1012 h 2332"/>
              <a:gd name="T58" fmla="*/ 560 w 3790"/>
              <a:gd name="T59" fmla="*/ 1056 h 2332"/>
              <a:gd name="T60" fmla="*/ 388 w 3790"/>
              <a:gd name="T61" fmla="*/ 1120 h 2332"/>
              <a:gd name="T62" fmla="*/ 198 w 3790"/>
              <a:gd name="T63" fmla="*/ 1252 h 2332"/>
              <a:gd name="T64" fmla="*/ 92 w 3790"/>
              <a:gd name="T65" fmla="*/ 1384 h 2332"/>
              <a:gd name="T66" fmla="*/ 42 w 3790"/>
              <a:gd name="T67" fmla="*/ 1484 h 2332"/>
              <a:gd name="T68" fmla="*/ 10 w 3790"/>
              <a:gd name="T69" fmla="*/ 1594 h 2332"/>
              <a:gd name="T70" fmla="*/ 0 w 3790"/>
              <a:gd name="T71" fmla="*/ 1712 h 2332"/>
              <a:gd name="T72" fmla="*/ 8 w 3790"/>
              <a:gd name="T73" fmla="*/ 1816 h 2332"/>
              <a:gd name="T74" fmla="*/ 44 w 3790"/>
              <a:gd name="T75" fmla="*/ 1942 h 2332"/>
              <a:gd name="T76" fmla="*/ 106 w 3790"/>
              <a:gd name="T77" fmla="*/ 2052 h 2332"/>
              <a:gd name="T78" fmla="*/ 192 w 3790"/>
              <a:gd name="T79" fmla="*/ 2146 h 2332"/>
              <a:gd name="T80" fmla="*/ 298 w 3790"/>
              <a:gd name="T81" fmla="*/ 2222 h 2332"/>
              <a:gd name="T82" fmla="*/ 420 w 3790"/>
              <a:gd name="T83" fmla="*/ 2278 h 2332"/>
              <a:gd name="T84" fmla="*/ 558 w 3790"/>
              <a:gd name="T85" fmla="*/ 2316 h 2332"/>
              <a:gd name="T86" fmla="*/ 706 w 3790"/>
              <a:gd name="T87" fmla="*/ 2332 h 2332"/>
              <a:gd name="T88" fmla="*/ 3106 w 3790"/>
              <a:gd name="T89" fmla="*/ 2322 h 2332"/>
              <a:gd name="T90" fmla="*/ 3360 w 3790"/>
              <a:gd name="T91" fmla="*/ 2260 h 2332"/>
              <a:gd name="T92" fmla="*/ 3486 w 3790"/>
              <a:gd name="T93" fmla="*/ 2204 h 2332"/>
              <a:gd name="T94" fmla="*/ 3594 w 3790"/>
              <a:gd name="T95" fmla="*/ 2132 h 2332"/>
              <a:gd name="T96" fmla="*/ 3682 w 3790"/>
              <a:gd name="T97" fmla="*/ 2044 h 2332"/>
              <a:gd name="T98" fmla="*/ 3744 w 3790"/>
              <a:gd name="T99" fmla="*/ 1936 h 2332"/>
              <a:gd name="T100" fmla="*/ 3782 w 3790"/>
              <a:gd name="T101" fmla="*/ 1810 h 2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90" h="2332">
                <a:moveTo>
                  <a:pt x="3790" y="1700"/>
                </a:moveTo>
                <a:lnTo>
                  <a:pt x="3790" y="1700"/>
                </a:lnTo>
                <a:lnTo>
                  <a:pt x="3788" y="1642"/>
                </a:lnTo>
                <a:lnTo>
                  <a:pt x="3780" y="1582"/>
                </a:lnTo>
                <a:lnTo>
                  <a:pt x="3770" y="1524"/>
                </a:lnTo>
                <a:lnTo>
                  <a:pt x="3754" y="1468"/>
                </a:lnTo>
                <a:lnTo>
                  <a:pt x="3734" y="1412"/>
                </a:lnTo>
                <a:lnTo>
                  <a:pt x="3710" y="1358"/>
                </a:lnTo>
                <a:lnTo>
                  <a:pt x="3684" y="1304"/>
                </a:lnTo>
                <a:lnTo>
                  <a:pt x="3652" y="1254"/>
                </a:lnTo>
                <a:lnTo>
                  <a:pt x="3618" y="1206"/>
                </a:lnTo>
                <a:lnTo>
                  <a:pt x="3580" y="1158"/>
                </a:lnTo>
                <a:lnTo>
                  <a:pt x="3540" y="1116"/>
                </a:lnTo>
                <a:lnTo>
                  <a:pt x="3496" y="1076"/>
                </a:lnTo>
                <a:lnTo>
                  <a:pt x="3448" y="1038"/>
                </a:lnTo>
                <a:lnTo>
                  <a:pt x="3400" y="1004"/>
                </a:lnTo>
                <a:lnTo>
                  <a:pt x="3348" y="974"/>
                </a:lnTo>
                <a:lnTo>
                  <a:pt x="3294" y="948"/>
                </a:lnTo>
                <a:lnTo>
                  <a:pt x="3294" y="948"/>
                </a:lnTo>
                <a:lnTo>
                  <a:pt x="3286" y="944"/>
                </a:lnTo>
                <a:lnTo>
                  <a:pt x="3280" y="938"/>
                </a:lnTo>
                <a:lnTo>
                  <a:pt x="3280" y="938"/>
                </a:lnTo>
                <a:lnTo>
                  <a:pt x="3280" y="938"/>
                </a:lnTo>
                <a:lnTo>
                  <a:pt x="3280" y="908"/>
                </a:lnTo>
                <a:lnTo>
                  <a:pt x="3278" y="880"/>
                </a:lnTo>
                <a:lnTo>
                  <a:pt x="3272" y="852"/>
                </a:lnTo>
                <a:lnTo>
                  <a:pt x="3268" y="822"/>
                </a:lnTo>
                <a:lnTo>
                  <a:pt x="3260" y="796"/>
                </a:lnTo>
                <a:lnTo>
                  <a:pt x="3252" y="768"/>
                </a:lnTo>
                <a:lnTo>
                  <a:pt x="3244" y="742"/>
                </a:lnTo>
                <a:lnTo>
                  <a:pt x="3232" y="716"/>
                </a:lnTo>
                <a:lnTo>
                  <a:pt x="3220" y="690"/>
                </a:lnTo>
                <a:lnTo>
                  <a:pt x="3208" y="666"/>
                </a:lnTo>
                <a:lnTo>
                  <a:pt x="3194" y="642"/>
                </a:lnTo>
                <a:lnTo>
                  <a:pt x="3178" y="618"/>
                </a:lnTo>
                <a:lnTo>
                  <a:pt x="3162" y="596"/>
                </a:lnTo>
                <a:lnTo>
                  <a:pt x="3144" y="574"/>
                </a:lnTo>
                <a:lnTo>
                  <a:pt x="3126" y="554"/>
                </a:lnTo>
                <a:lnTo>
                  <a:pt x="3108" y="534"/>
                </a:lnTo>
                <a:lnTo>
                  <a:pt x="3088" y="516"/>
                </a:lnTo>
                <a:lnTo>
                  <a:pt x="3066" y="498"/>
                </a:lnTo>
                <a:lnTo>
                  <a:pt x="3044" y="480"/>
                </a:lnTo>
                <a:lnTo>
                  <a:pt x="3022" y="464"/>
                </a:lnTo>
                <a:lnTo>
                  <a:pt x="2998" y="450"/>
                </a:lnTo>
                <a:lnTo>
                  <a:pt x="2974" y="436"/>
                </a:lnTo>
                <a:lnTo>
                  <a:pt x="2950" y="424"/>
                </a:lnTo>
                <a:lnTo>
                  <a:pt x="2924" y="412"/>
                </a:lnTo>
                <a:lnTo>
                  <a:pt x="2898" y="402"/>
                </a:lnTo>
                <a:lnTo>
                  <a:pt x="2870" y="394"/>
                </a:lnTo>
                <a:lnTo>
                  <a:pt x="2844" y="386"/>
                </a:lnTo>
                <a:lnTo>
                  <a:pt x="2816" y="380"/>
                </a:lnTo>
                <a:lnTo>
                  <a:pt x="2788" y="374"/>
                </a:lnTo>
                <a:lnTo>
                  <a:pt x="2758" y="370"/>
                </a:lnTo>
                <a:lnTo>
                  <a:pt x="2730" y="368"/>
                </a:lnTo>
                <a:lnTo>
                  <a:pt x="2700" y="368"/>
                </a:lnTo>
                <a:lnTo>
                  <a:pt x="2700" y="368"/>
                </a:lnTo>
                <a:lnTo>
                  <a:pt x="2654" y="370"/>
                </a:lnTo>
                <a:lnTo>
                  <a:pt x="2608" y="374"/>
                </a:lnTo>
                <a:lnTo>
                  <a:pt x="2564" y="384"/>
                </a:lnTo>
                <a:lnTo>
                  <a:pt x="2522" y="396"/>
                </a:lnTo>
                <a:lnTo>
                  <a:pt x="2482" y="410"/>
                </a:lnTo>
                <a:lnTo>
                  <a:pt x="2442" y="428"/>
                </a:lnTo>
                <a:lnTo>
                  <a:pt x="2404" y="450"/>
                </a:lnTo>
                <a:lnTo>
                  <a:pt x="2366" y="472"/>
                </a:lnTo>
                <a:lnTo>
                  <a:pt x="2366" y="472"/>
                </a:lnTo>
                <a:lnTo>
                  <a:pt x="2334" y="420"/>
                </a:lnTo>
                <a:lnTo>
                  <a:pt x="2296" y="372"/>
                </a:lnTo>
                <a:lnTo>
                  <a:pt x="2256" y="324"/>
                </a:lnTo>
                <a:lnTo>
                  <a:pt x="2214" y="280"/>
                </a:lnTo>
                <a:lnTo>
                  <a:pt x="2168" y="238"/>
                </a:lnTo>
                <a:lnTo>
                  <a:pt x="2120" y="198"/>
                </a:lnTo>
                <a:lnTo>
                  <a:pt x="2070" y="164"/>
                </a:lnTo>
                <a:lnTo>
                  <a:pt x="2018" y="130"/>
                </a:lnTo>
                <a:lnTo>
                  <a:pt x="1962" y="102"/>
                </a:lnTo>
                <a:lnTo>
                  <a:pt x="1906" y="76"/>
                </a:lnTo>
                <a:lnTo>
                  <a:pt x="1848" y="54"/>
                </a:lnTo>
                <a:lnTo>
                  <a:pt x="1786" y="34"/>
                </a:lnTo>
                <a:lnTo>
                  <a:pt x="1724" y="20"/>
                </a:lnTo>
                <a:lnTo>
                  <a:pt x="1662" y="10"/>
                </a:lnTo>
                <a:lnTo>
                  <a:pt x="1596" y="2"/>
                </a:lnTo>
                <a:lnTo>
                  <a:pt x="1530" y="0"/>
                </a:lnTo>
                <a:lnTo>
                  <a:pt x="1530" y="0"/>
                </a:lnTo>
                <a:lnTo>
                  <a:pt x="1480" y="2"/>
                </a:lnTo>
                <a:lnTo>
                  <a:pt x="1430" y="6"/>
                </a:lnTo>
                <a:lnTo>
                  <a:pt x="1382" y="12"/>
                </a:lnTo>
                <a:lnTo>
                  <a:pt x="1334" y="20"/>
                </a:lnTo>
                <a:lnTo>
                  <a:pt x="1286" y="32"/>
                </a:lnTo>
                <a:lnTo>
                  <a:pt x="1240" y="44"/>
                </a:lnTo>
                <a:lnTo>
                  <a:pt x="1194" y="60"/>
                </a:lnTo>
                <a:lnTo>
                  <a:pt x="1150" y="78"/>
                </a:lnTo>
                <a:lnTo>
                  <a:pt x="1106" y="96"/>
                </a:lnTo>
                <a:lnTo>
                  <a:pt x="1064" y="118"/>
                </a:lnTo>
                <a:lnTo>
                  <a:pt x="1024" y="142"/>
                </a:lnTo>
                <a:lnTo>
                  <a:pt x="984" y="168"/>
                </a:lnTo>
                <a:lnTo>
                  <a:pt x="946" y="194"/>
                </a:lnTo>
                <a:lnTo>
                  <a:pt x="908" y="224"/>
                </a:lnTo>
                <a:lnTo>
                  <a:pt x="874" y="254"/>
                </a:lnTo>
                <a:lnTo>
                  <a:pt x="840" y="286"/>
                </a:lnTo>
                <a:lnTo>
                  <a:pt x="808" y="320"/>
                </a:lnTo>
                <a:lnTo>
                  <a:pt x="776" y="356"/>
                </a:lnTo>
                <a:lnTo>
                  <a:pt x="748" y="394"/>
                </a:lnTo>
                <a:lnTo>
                  <a:pt x="720" y="432"/>
                </a:lnTo>
                <a:lnTo>
                  <a:pt x="694" y="470"/>
                </a:lnTo>
                <a:lnTo>
                  <a:pt x="672" y="512"/>
                </a:lnTo>
                <a:lnTo>
                  <a:pt x="650" y="554"/>
                </a:lnTo>
                <a:lnTo>
                  <a:pt x="630" y="598"/>
                </a:lnTo>
                <a:lnTo>
                  <a:pt x="612" y="642"/>
                </a:lnTo>
                <a:lnTo>
                  <a:pt x="598" y="688"/>
                </a:lnTo>
                <a:lnTo>
                  <a:pt x="584" y="734"/>
                </a:lnTo>
                <a:lnTo>
                  <a:pt x="574" y="780"/>
                </a:lnTo>
                <a:lnTo>
                  <a:pt x="564" y="828"/>
                </a:lnTo>
                <a:lnTo>
                  <a:pt x="558" y="878"/>
                </a:lnTo>
                <a:lnTo>
                  <a:pt x="554" y="928"/>
                </a:lnTo>
                <a:lnTo>
                  <a:pt x="554" y="978"/>
                </a:lnTo>
                <a:lnTo>
                  <a:pt x="554" y="978"/>
                </a:lnTo>
                <a:lnTo>
                  <a:pt x="554" y="1012"/>
                </a:lnTo>
                <a:lnTo>
                  <a:pt x="556" y="1046"/>
                </a:lnTo>
                <a:lnTo>
                  <a:pt x="556" y="1046"/>
                </a:lnTo>
                <a:lnTo>
                  <a:pt x="556" y="1054"/>
                </a:lnTo>
                <a:lnTo>
                  <a:pt x="560" y="1056"/>
                </a:lnTo>
                <a:lnTo>
                  <a:pt x="560" y="1056"/>
                </a:lnTo>
                <a:lnTo>
                  <a:pt x="502" y="1074"/>
                </a:lnTo>
                <a:lnTo>
                  <a:pt x="444" y="1094"/>
                </a:lnTo>
                <a:lnTo>
                  <a:pt x="388" y="1120"/>
                </a:lnTo>
                <a:lnTo>
                  <a:pt x="336" y="1148"/>
                </a:lnTo>
                <a:lnTo>
                  <a:pt x="288" y="1180"/>
                </a:lnTo>
                <a:lnTo>
                  <a:pt x="242" y="1214"/>
                </a:lnTo>
                <a:lnTo>
                  <a:pt x="198" y="1252"/>
                </a:lnTo>
                <a:lnTo>
                  <a:pt x="158" y="1292"/>
                </a:lnTo>
                <a:lnTo>
                  <a:pt x="124" y="1336"/>
                </a:lnTo>
                <a:lnTo>
                  <a:pt x="106" y="1360"/>
                </a:lnTo>
                <a:lnTo>
                  <a:pt x="92" y="1384"/>
                </a:lnTo>
                <a:lnTo>
                  <a:pt x="78" y="1408"/>
                </a:lnTo>
                <a:lnTo>
                  <a:pt x="64" y="1432"/>
                </a:lnTo>
                <a:lnTo>
                  <a:pt x="52" y="1458"/>
                </a:lnTo>
                <a:lnTo>
                  <a:pt x="42" y="1484"/>
                </a:lnTo>
                <a:lnTo>
                  <a:pt x="32" y="1510"/>
                </a:lnTo>
                <a:lnTo>
                  <a:pt x="24" y="1538"/>
                </a:lnTo>
                <a:lnTo>
                  <a:pt x="16" y="1566"/>
                </a:lnTo>
                <a:lnTo>
                  <a:pt x="10" y="1594"/>
                </a:lnTo>
                <a:lnTo>
                  <a:pt x="6" y="1622"/>
                </a:lnTo>
                <a:lnTo>
                  <a:pt x="2" y="1652"/>
                </a:lnTo>
                <a:lnTo>
                  <a:pt x="0" y="1682"/>
                </a:lnTo>
                <a:lnTo>
                  <a:pt x="0" y="1712"/>
                </a:lnTo>
                <a:lnTo>
                  <a:pt x="0" y="1712"/>
                </a:lnTo>
                <a:lnTo>
                  <a:pt x="0" y="1748"/>
                </a:lnTo>
                <a:lnTo>
                  <a:pt x="2" y="1782"/>
                </a:lnTo>
                <a:lnTo>
                  <a:pt x="8" y="1816"/>
                </a:lnTo>
                <a:lnTo>
                  <a:pt x="14" y="1848"/>
                </a:lnTo>
                <a:lnTo>
                  <a:pt x="22" y="1880"/>
                </a:lnTo>
                <a:lnTo>
                  <a:pt x="32" y="1912"/>
                </a:lnTo>
                <a:lnTo>
                  <a:pt x="44" y="1942"/>
                </a:lnTo>
                <a:lnTo>
                  <a:pt x="58" y="1970"/>
                </a:lnTo>
                <a:lnTo>
                  <a:pt x="72" y="1998"/>
                </a:lnTo>
                <a:lnTo>
                  <a:pt x="88" y="2026"/>
                </a:lnTo>
                <a:lnTo>
                  <a:pt x="106" y="2052"/>
                </a:lnTo>
                <a:lnTo>
                  <a:pt x="126" y="2076"/>
                </a:lnTo>
                <a:lnTo>
                  <a:pt x="146" y="2100"/>
                </a:lnTo>
                <a:lnTo>
                  <a:pt x="170" y="2124"/>
                </a:lnTo>
                <a:lnTo>
                  <a:pt x="192" y="2146"/>
                </a:lnTo>
                <a:lnTo>
                  <a:pt x="218" y="2166"/>
                </a:lnTo>
                <a:lnTo>
                  <a:pt x="244" y="2186"/>
                </a:lnTo>
                <a:lnTo>
                  <a:pt x="270" y="2204"/>
                </a:lnTo>
                <a:lnTo>
                  <a:pt x="298" y="2222"/>
                </a:lnTo>
                <a:lnTo>
                  <a:pt x="328" y="2238"/>
                </a:lnTo>
                <a:lnTo>
                  <a:pt x="358" y="2252"/>
                </a:lnTo>
                <a:lnTo>
                  <a:pt x="388" y="2266"/>
                </a:lnTo>
                <a:lnTo>
                  <a:pt x="420" y="2278"/>
                </a:lnTo>
                <a:lnTo>
                  <a:pt x="454" y="2290"/>
                </a:lnTo>
                <a:lnTo>
                  <a:pt x="488" y="2300"/>
                </a:lnTo>
                <a:lnTo>
                  <a:pt x="522" y="2308"/>
                </a:lnTo>
                <a:lnTo>
                  <a:pt x="558" y="2316"/>
                </a:lnTo>
                <a:lnTo>
                  <a:pt x="594" y="2322"/>
                </a:lnTo>
                <a:lnTo>
                  <a:pt x="630" y="2326"/>
                </a:lnTo>
                <a:lnTo>
                  <a:pt x="668" y="2330"/>
                </a:lnTo>
                <a:lnTo>
                  <a:pt x="706" y="2332"/>
                </a:lnTo>
                <a:lnTo>
                  <a:pt x="744" y="2332"/>
                </a:lnTo>
                <a:lnTo>
                  <a:pt x="3026" y="2332"/>
                </a:lnTo>
                <a:lnTo>
                  <a:pt x="3026" y="2332"/>
                </a:lnTo>
                <a:lnTo>
                  <a:pt x="3106" y="2322"/>
                </a:lnTo>
                <a:lnTo>
                  <a:pt x="3182" y="2308"/>
                </a:lnTo>
                <a:lnTo>
                  <a:pt x="3256" y="2292"/>
                </a:lnTo>
                <a:lnTo>
                  <a:pt x="3326" y="2272"/>
                </a:lnTo>
                <a:lnTo>
                  <a:pt x="3360" y="2260"/>
                </a:lnTo>
                <a:lnTo>
                  <a:pt x="3394" y="2248"/>
                </a:lnTo>
                <a:lnTo>
                  <a:pt x="3426" y="2234"/>
                </a:lnTo>
                <a:lnTo>
                  <a:pt x="3456" y="2220"/>
                </a:lnTo>
                <a:lnTo>
                  <a:pt x="3486" y="2204"/>
                </a:lnTo>
                <a:lnTo>
                  <a:pt x="3516" y="2188"/>
                </a:lnTo>
                <a:lnTo>
                  <a:pt x="3544" y="2170"/>
                </a:lnTo>
                <a:lnTo>
                  <a:pt x="3570" y="2152"/>
                </a:lnTo>
                <a:lnTo>
                  <a:pt x="3594" y="2132"/>
                </a:lnTo>
                <a:lnTo>
                  <a:pt x="3618" y="2112"/>
                </a:lnTo>
                <a:lnTo>
                  <a:pt x="3640" y="2090"/>
                </a:lnTo>
                <a:lnTo>
                  <a:pt x="3662" y="2068"/>
                </a:lnTo>
                <a:lnTo>
                  <a:pt x="3682" y="2044"/>
                </a:lnTo>
                <a:lnTo>
                  <a:pt x="3700" y="2018"/>
                </a:lnTo>
                <a:lnTo>
                  <a:pt x="3716" y="1992"/>
                </a:lnTo>
                <a:lnTo>
                  <a:pt x="3732" y="1964"/>
                </a:lnTo>
                <a:lnTo>
                  <a:pt x="3744" y="1936"/>
                </a:lnTo>
                <a:lnTo>
                  <a:pt x="3756" y="1906"/>
                </a:lnTo>
                <a:lnTo>
                  <a:pt x="3766" y="1876"/>
                </a:lnTo>
                <a:lnTo>
                  <a:pt x="3774" y="1844"/>
                </a:lnTo>
                <a:lnTo>
                  <a:pt x="3782" y="1810"/>
                </a:lnTo>
                <a:lnTo>
                  <a:pt x="3786" y="1774"/>
                </a:lnTo>
                <a:lnTo>
                  <a:pt x="3790" y="1738"/>
                </a:lnTo>
                <a:lnTo>
                  <a:pt x="3790" y="1700"/>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endParaRPr lang="en-US" dirty="0"/>
          </a:p>
        </p:txBody>
      </p:sp>
      <p:grpSp>
        <p:nvGrpSpPr>
          <p:cNvPr id="48" name="Group 47"/>
          <p:cNvGrpSpPr/>
          <p:nvPr/>
        </p:nvGrpSpPr>
        <p:grpSpPr bwMode="black">
          <a:xfrm>
            <a:off x="3680417" y="3890354"/>
            <a:ext cx="691403" cy="777984"/>
            <a:chOff x="1752600" y="4267200"/>
            <a:chExt cx="1157286" cy="1302545"/>
          </a:xfrm>
        </p:grpSpPr>
        <p:sp>
          <p:nvSpPr>
            <p:cNvPr id="49" name="Freeform 219"/>
            <p:cNvSpPr>
              <a:spLocks/>
            </p:cNvSpPr>
            <p:nvPr/>
          </p:nvSpPr>
          <p:spPr bwMode="black">
            <a:xfrm>
              <a:off x="2573475" y="4995891"/>
              <a:ext cx="330824" cy="573854"/>
            </a:xfrm>
            <a:custGeom>
              <a:avLst/>
              <a:gdLst>
                <a:gd name="T0" fmla="*/ 157 w 351"/>
                <a:gd name="T1" fmla="*/ 2 h 609"/>
                <a:gd name="T2" fmla="*/ 155 w 351"/>
                <a:gd name="T3" fmla="*/ 104 h 609"/>
                <a:gd name="T4" fmla="*/ 180 w 351"/>
                <a:gd name="T5" fmla="*/ 99 h 609"/>
                <a:gd name="T6" fmla="*/ 231 w 351"/>
                <a:gd name="T7" fmla="*/ 121 h 609"/>
                <a:gd name="T8" fmla="*/ 252 w 351"/>
                <a:gd name="T9" fmla="*/ 174 h 609"/>
                <a:gd name="T10" fmla="*/ 251 w 351"/>
                <a:gd name="T11" fmla="*/ 212 h 609"/>
                <a:gd name="T12" fmla="*/ 251 w 351"/>
                <a:gd name="T13" fmla="*/ 212 h 609"/>
                <a:gd name="T14" fmla="*/ 247 w 351"/>
                <a:gd name="T15" fmla="*/ 387 h 609"/>
                <a:gd name="T16" fmla="*/ 247 w 351"/>
                <a:gd name="T17" fmla="*/ 387 h 609"/>
                <a:gd name="T18" fmla="*/ 246 w 351"/>
                <a:gd name="T19" fmla="*/ 438 h 609"/>
                <a:gd name="T20" fmla="*/ 223 w 351"/>
                <a:gd name="T21" fmla="*/ 489 h 609"/>
                <a:gd name="T22" fmla="*/ 171 w 351"/>
                <a:gd name="T23" fmla="*/ 510 h 609"/>
                <a:gd name="T24" fmla="*/ 120 w 351"/>
                <a:gd name="T25" fmla="*/ 487 h 609"/>
                <a:gd name="T26" fmla="*/ 100 w 351"/>
                <a:gd name="T27" fmla="*/ 435 h 609"/>
                <a:gd name="T28" fmla="*/ 101 w 351"/>
                <a:gd name="T29" fmla="*/ 395 h 609"/>
                <a:gd name="T30" fmla="*/ 4 w 351"/>
                <a:gd name="T31" fmla="*/ 311 h 609"/>
                <a:gd name="T32" fmla="*/ 1 w 351"/>
                <a:gd name="T33" fmla="*/ 433 h 609"/>
                <a:gd name="T34" fmla="*/ 49 w 351"/>
                <a:gd name="T35" fmla="*/ 555 h 609"/>
                <a:gd name="T36" fmla="*/ 169 w 351"/>
                <a:gd name="T37" fmla="*/ 608 h 609"/>
                <a:gd name="T38" fmla="*/ 292 w 351"/>
                <a:gd name="T39" fmla="*/ 561 h 609"/>
                <a:gd name="T40" fmla="*/ 292 w 351"/>
                <a:gd name="T41" fmla="*/ 561 h 609"/>
                <a:gd name="T42" fmla="*/ 345 w 351"/>
                <a:gd name="T43" fmla="*/ 441 h 609"/>
                <a:gd name="T44" fmla="*/ 350 w 351"/>
                <a:gd name="T45" fmla="*/ 176 h 609"/>
                <a:gd name="T46" fmla="*/ 303 w 351"/>
                <a:gd name="T47" fmla="*/ 53 h 609"/>
                <a:gd name="T48" fmla="*/ 183 w 351"/>
                <a:gd name="T49" fmla="*/ 0 h 609"/>
                <a:gd name="T50" fmla="*/ 157 w 351"/>
                <a:gd name="T51" fmla="*/ 2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1" h="609">
                  <a:moveTo>
                    <a:pt x="157" y="2"/>
                  </a:moveTo>
                  <a:cubicBezTo>
                    <a:pt x="155" y="104"/>
                    <a:pt x="155" y="104"/>
                    <a:pt x="155" y="104"/>
                  </a:cubicBezTo>
                  <a:cubicBezTo>
                    <a:pt x="163" y="101"/>
                    <a:pt x="171" y="99"/>
                    <a:pt x="180" y="99"/>
                  </a:cubicBezTo>
                  <a:cubicBezTo>
                    <a:pt x="201" y="99"/>
                    <a:pt x="218" y="108"/>
                    <a:pt x="231" y="121"/>
                  </a:cubicBezTo>
                  <a:cubicBezTo>
                    <a:pt x="244" y="135"/>
                    <a:pt x="252" y="153"/>
                    <a:pt x="252" y="174"/>
                  </a:cubicBezTo>
                  <a:cubicBezTo>
                    <a:pt x="251" y="212"/>
                    <a:pt x="251" y="212"/>
                    <a:pt x="251" y="212"/>
                  </a:cubicBezTo>
                  <a:cubicBezTo>
                    <a:pt x="251" y="212"/>
                    <a:pt x="251" y="212"/>
                    <a:pt x="251" y="212"/>
                  </a:cubicBezTo>
                  <a:cubicBezTo>
                    <a:pt x="247" y="387"/>
                    <a:pt x="247" y="387"/>
                    <a:pt x="247" y="387"/>
                  </a:cubicBezTo>
                  <a:cubicBezTo>
                    <a:pt x="247" y="387"/>
                    <a:pt x="247" y="387"/>
                    <a:pt x="247" y="387"/>
                  </a:cubicBezTo>
                  <a:cubicBezTo>
                    <a:pt x="246" y="438"/>
                    <a:pt x="246" y="438"/>
                    <a:pt x="246" y="438"/>
                  </a:cubicBezTo>
                  <a:cubicBezTo>
                    <a:pt x="245" y="459"/>
                    <a:pt x="237" y="476"/>
                    <a:pt x="223" y="489"/>
                  </a:cubicBezTo>
                  <a:cubicBezTo>
                    <a:pt x="210" y="502"/>
                    <a:pt x="191" y="510"/>
                    <a:pt x="171" y="510"/>
                  </a:cubicBezTo>
                  <a:cubicBezTo>
                    <a:pt x="151" y="509"/>
                    <a:pt x="133" y="501"/>
                    <a:pt x="120" y="487"/>
                  </a:cubicBezTo>
                  <a:cubicBezTo>
                    <a:pt x="107" y="474"/>
                    <a:pt x="99" y="455"/>
                    <a:pt x="100" y="435"/>
                  </a:cubicBezTo>
                  <a:cubicBezTo>
                    <a:pt x="101" y="395"/>
                    <a:pt x="101" y="395"/>
                    <a:pt x="101" y="395"/>
                  </a:cubicBezTo>
                  <a:cubicBezTo>
                    <a:pt x="42" y="375"/>
                    <a:pt x="16" y="338"/>
                    <a:pt x="4" y="311"/>
                  </a:cubicBezTo>
                  <a:cubicBezTo>
                    <a:pt x="1" y="433"/>
                    <a:pt x="1" y="433"/>
                    <a:pt x="1" y="433"/>
                  </a:cubicBezTo>
                  <a:cubicBezTo>
                    <a:pt x="0" y="480"/>
                    <a:pt x="18" y="524"/>
                    <a:pt x="49" y="555"/>
                  </a:cubicBezTo>
                  <a:cubicBezTo>
                    <a:pt x="79" y="587"/>
                    <a:pt x="122" y="607"/>
                    <a:pt x="169" y="608"/>
                  </a:cubicBezTo>
                  <a:cubicBezTo>
                    <a:pt x="216" y="609"/>
                    <a:pt x="260" y="591"/>
                    <a:pt x="292" y="561"/>
                  </a:cubicBezTo>
                  <a:cubicBezTo>
                    <a:pt x="292" y="561"/>
                    <a:pt x="292" y="561"/>
                    <a:pt x="292" y="561"/>
                  </a:cubicBezTo>
                  <a:cubicBezTo>
                    <a:pt x="323" y="530"/>
                    <a:pt x="343" y="488"/>
                    <a:pt x="345" y="441"/>
                  </a:cubicBezTo>
                  <a:cubicBezTo>
                    <a:pt x="350" y="176"/>
                    <a:pt x="350" y="176"/>
                    <a:pt x="350" y="176"/>
                  </a:cubicBezTo>
                  <a:cubicBezTo>
                    <a:pt x="351" y="128"/>
                    <a:pt x="333" y="85"/>
                    <a:pt x="303" y="53"/>
                  </a:cubicBezTo>
                  <a:cubicBezTo>
                    <a:pt x="273" y="22"/>
                    <a:pt x="230" y="1"/>
                    <a:pt x="183" y="0"/>
                  </a:cubicBezTo>
                  <a:cubicBezTo>
                    <a:pt x="174" y="0"/>
                    <a:pt x="165" y="1"/>
                    <a:pt x="157" y="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599"/>
            </a:p>
          </p:txBody>
        </p:sp>
        <p:sp>
          <p:nvSpPr>
            <p:cNvPr id="53" name="Freeform 220"/>
            <p:cNvSpPr>
              <a:spLocks/>
            </p:cNvSpPr>
            <p:nvPr/>
          </p:nvSpPr>
          <p:spPr bwMode="black">
            <a:xfrm>
              <a:off x="2579062" y="4756453"/>
              <a:ext cx="330824" cy="573854"/>
            </a:xfrm>
            <a:custGeom>
              <a:avLst/>
              <a:gdLst>
                <a:gd name="T0" fmla="*/ 182 w 351"/>
                <a:gd name="T1" fmla="*/ 1 h 609"/>
                <a:gd name="T2" fmla="*/ 60 w 351"/>
                <a:gd name="T3" fmla="*/ 48 h 609"/>
                <a:gd name="T4" fmla="*/ 60 w 351"/>
                <a:gd name="T5" fmla="*/ 49 h 609"/>
                <a:gd name="T6" fmla="*/ 7 w 351"/>
                <a:gd name="T7" fmla="*/ 169 h 609"/>
                <a:gd name="T8" fmla="*/ 1 w 351"/>
                <a:gd name="T9" fmla="*/ 433 h 609"/>
                <a:gd name="T10" fmla="*/ 48 w 351"/>
                <a:gd name="T11" fmla="*/ 556 h 609"/>
                <a:gd name="T12" fmla="*/ 169 w 351"/>
                <a:gd name="T13" fmla="*/ 609 h 609"/>
                <a:gd name="T14" fmla="*/ 194 w 351"/>
                <a:gd name="T15" fmla="*/ 607 h 609"/>
                <a:gd name="T16" fmla="*/ 197 w 351"/>
                <a:gd name="T17" fmla="*/ 505 h 609"/>
                <a:gd name="T18" fmla="*/ 171 w 351"/>
                <a:gd name="T19" fmla="*/ 510 h 609"/>
                <a:gd name="T20" fmla="*/ 120 w 351"/>
                <a:gd name="T21" fmla="*/ 488 h 609"/>
                <a:gd name="T22" fmla="*/ 99 w 351"/>
                <a:gd name="T23" fmla="*/ 436 h 609"/>
                <a:gd name="T24" fmla="*/ 104 w 351"/>
                <a:gd name="T25" fmla="*/ 227 h 609"/>
                <a:gd name="T26" fmla="*/ 104 w 351"/>
                <a:gd name="T27" fmla="*/ 220 h 609"/>
                <a:gd name="T28" fmla="*/ 105 w 351"/>
                <a:gd name="T29" fmla="*/ 171 h 609"/>
                <a:gd name="T30" fmla="*/ 128 w 351"/>
                <a:gd name="T31" fmla="*/ 120 h 609"/>
                <a:gd name="T32" fmla="*/ 180 w 351"/>
                <a:gd name="T33" fmla="*/ 99 h 609"/>
                <a:gd name="T34" fmla="*/ 231 w 351"/>
                <a:gd name="T35" fmla="*/ 122 h 609"/>
                <a:gd name="T36" fmla="*/ 251 w 351"/>
                <a:gd name="T37" fmla="*/ 174 h 609"/>
                <a:gd name="T38" fmla="*/ 250 w 351"/>
                <a:gd name="T39" fmla="*/ 214 h 609"/>
                <a:gd name="T40" fmla="*/ 347 w 351"/>
                <a:gd name="T41" fmla="*/ 299 h 609"/>
                <a:gd name="T42" fmla="*/ 350 w 351"/>
                <a:gd name="T43" fmla="*/ 176 h 609"/>
                <a:gd name="T44" fmla="*/ 302 w 351"/>
                <a:gd name="T45" fmla="*/ 54 h 609"/>
                <a:gd name="T46" fmla="*/ 182 w 351"/>
                <a:gd name="T47" fmla="*/ 1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1" h="609">
                  <a:moveTo>
                    <a:pt x="182" y="1"/>
                  </a:moveTo>
                  <a:cubicBezTo>
                    <a:pt x="135" y="0"/>
                    <a:pt x="91" y="18"/>
                    <a:pt x="60" y="48"/>
                  </a:cubicBezTo>
                  <a:cubicBezTo>
                    <a:pt x="60" y="48"/>
                    <a:pt x="60" y="49"/>
                    <a:pt x="60" y="49"/>
                  </a:cubicBezTo>
                  <a:cubicBezTo>
                    <a:pt x="28" y="79"/>
                    <a:pt x="8" y="122"/>
                    <a:pt x="7" y="169"/>
                  </a:cubicBezTo>
                  <a:cubicBezTo>
                    <a:pt x="1" y="433"/>
                    <a:pt x="1" y="433"/>
                    <a:pt x="1" y="433"/>
                  </a:cubicBezTo>
                  <a:cubicBezTo>
                    <a:pt x="0" y="481"/>
                    <a:pt x="18" y="524"/>
                    <a:pt x="48" y="556"/>
                  </a:cubicBezTo>
                  <a:cubicBezTo>
                    <a:pt x="79" y="588"/>
                    <a:pt x="121" y="608"/>
                    <a:pt x="169" y="609"/>
                  </a:cubicBezTo>
                  <a:cubicBezTo>
                    <a:pt x="177" y="609"/>
                    <a:pt x="186" y="608"/>
                    <a:pt x="194" y="607"/>
                  </a:cubicBezTo>
                  <a:cubicBezTo>
                    <a:pt x="197" y="505"/>
                    <a:pt x="197" y="505"/>
                    <a:pt x="197" y="505"/>
                  </a:cubicBezTo>
                  <a:cubicBezTo>
                    <a:pt x="189" y="508"/>
                    <a:pt x="180" y="510"/>
                    <a:pt x="171" y="510"/>
                  </a:cubicBezTo>
                  <a:cubicBezTo>
                    <a:pt x="151" y="510"/>
                    <a:pt x="133" y="501"/>
                    <a:pt x="120" y="488"/>
                  </a:cubicBezTo>
                  <a:cubicBezTo>
                    <a:pt x="107" y="474"/>
                    <a:pt x="99" y="456"/>
                    <a:pt x="99" y="436"/>
                  </a:cubicBezTo>
                  <a:cubicBezTo>
                    <a:pt x="104" y="227"/>
                    <a:pt x="104" y="227"/>
                    <a:pt x="104" y="227"/>
                  </a:cubicBezTo>
                  <a:cubicBezTo>
                    <a:pt x="104" y="220"/>
                    <a:pt x="104" y="220"/>
                    <a:pt x="104" y="220"/>
                  </a:cubicBezTo>
                  <a:cubicBezTo>
                    <a:pt x="105" y="171"/>
                    <a:pt x="105" y="171"/>
                    <a:pt x="105" y="171"/>
                  </a:cubicBezTo>
                  <a:cubicBezTo>
                    <a:pt x="106" y="151"/>
                    <a:pt x="114" y="133"/>
                    <a:pt x="128" y="120"/>
                  </a:cubicBezTo>
                  <a:cubicBezTo>
                    <a:pt x="142" y="107"/>
                    <a:pt x="160" y="99"/>
                    <a:pt x="180" y="99"/>
                  </a:cubicBezTo>
                  <a:cubicBezTo>
                    <a:pt x="200" y="100"/>
                    <a:pt x="218" y="108"/>
                    <a:pt x="231" y="122"/>
                  </a:cubicBezTo>
                  <a:cubicBezTo>
                    <a:pt x="244" y="136"/>
                    <a:pt x="252" y="154"/>
                    <a:pt x="251" y="174"/>
                  </a:cubicBezTo>
                  <a:cubicBezTo>
                    <a:pt x="250" y="214"/>
                    <a:pt x="250" y="214"/>
                    <a:pt x="250" y="214"/>
                  </a:cubicBezTo>
                  <a:cubicBezTo>
                    <a:pt x="309" y="234"/>
                    <a:pt x="335" y="271"/>
                    <a:pt x="347" y="299"/>
                  </a:cubicBezTo>
                  <a:cubicBezTo>
                    <a:pt x="350" y="176"/>
                    <a:pt x="350" y="176"/>
                    <a:pt x="350" y="176"/>
                  </a:cubicBezTo>
                  <a:cubicBezTo>
                    <a:pt x="351" y="129"/>
                    <a:pt x="333" y="85"/>
                    <a:pt x="302" y="54"/>
                  </a:cubicBezTo>
                  <a:cubicBezTo>
                    <a:pt x="272" y="22"/>
                    <a:pt x="229" y="2"/>
                    <a:pt x="182" y="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599"/>
            </a:p>
          </p:txBody>
        </p:sp>
        <p:sp>
          <p:nvSpPr>
            <p:cNvPr id="55" name="Freeform 221"/>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599"/>
            </a:p>
          </p:txBody>
        </p:sp>
        <p:sp>
          <p:nvSpPr>
            <p:cNvPr id="56" name="Freeform 222"/>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599"/>
            </a:p>
          </p:txBody>
        </p:sp>
        <p:sp>
          <p:nvSpPr>
            <p:cNvPr id="57" name="Freeform 223"/>
            <p:cNvSpPr>
              <a:spLocks/>
            </p:cNvSpPr>
            <p:nvPr/>
          </p:nvSpPr>
          <p:spPr bwMode="black">
            <a:xfrm>
              <a:off x="1977672" y="4663072"/>
              <a:ext cx="606178" cy="195940"/>
            </a:xfrm>
            <a:custGeom>
              <a:avLst/>
              <a:gdLst>
                <a:gd name="T0" fmla="*/ 643 w 643"/>
                <a:gd name="T1" fmla="*/ 132 h 208"/>
                <a:gd name="T2" fmla="*/ 438 w 643"/>
                <a:gd name="T3" fmla="*/ 150 h 208"/>
                <a:gd name="T4" fmla="*/ 0 w 643"/>
                <a:gd name="T5" fmla="*/ 0 h 208"/>
                <a:gd name="T6" fmla="*/ 0 w 643"/>
                <a:gd name="T7" fmla="*/ 103 h 208"/>
                <a:gd name="T8" fmla="*/ 39 w 643"/>
                <a:gd name="T9" fmla="*/ 130 h 208"/>
                <a:gd name="T10" fmla="*/ 438 w 643"/>
                <a:gd name="T11" fmla="*/ 208 h 208"/>
                <a:gd name="T12" fmla="*/ 606 w 643"/>
                <a:gd name="T13" fmla="*/ 197 h 208"/>
                <a:gd name="T14" fmla="*/ 643 w 643"/>
                <a:gd name="T15" fmla="*/ 132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3" h="208">
                  <a:moveTo>
                    <a:pt x="643" y="132"/>
                  </a:moveTo>
                  <a:cubicBezTo>
                    <a:pt x="582" y="143"/>
                    <a:pt x="512" y="150"/>
                    <a:pt x="438" y="150"/>
                  </a:cubicBezTo>
                  <a:cubicBezTo>
                    <a:pt x="196" y="150"/>
                    <a:pt x="0" y="82"/>
                    <a:pt x="0" y="0"/>
                  </a:cubicBezTo>
                  <a:cubicBezTo>
                    <a:pt x="0" y="103"/>
                    <a:pt x="0" y="103"/>
                    <a:pt x="0" y="103"/>
                  </a:cubicBezTo>
                  <a:cubicBezTo>
                    <a:pt x="12" y="113"/>
                    <a:pt x="25" y="121"/>
                    <a:pt x="39" y="130"/>
                  </a:cubicBezTo>
                  <a:cubicBezTo>
                    <a:pt x="130" y="180"/>
                    <a:pt x="273" y="208"/>
                    <a:pt x="438" y="208"/>
                  </a:cubicBezTo>
                  <a:cubicBezTo>
                    <a:pt x="497" y="208"/>
                    <a:pt x="554" y="204"/>
                    <a:pt x="606" y="197"/>
                  </a:cubicBezTo>
                  <a:cubicBezTo>
                    <a:pt x="615" y="174"/>
                    <a:pt x="628" y="152"/>
                    <a:pt x="643" y="13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599"/>
            </a:p>
          </p:txBody>
        </p:sp>
        <p:sp>
          <p:nvSpPr>
            <p:cNvPr id="58" name="Freeform 224"/>
            <p:cNvSpPr>
              <a:spLocks/>
            </p:cNvSpPr>
            <p:nvPr/>
          </p:nvSpPr>
          <p:spPr bwMode="black">
            <a:xfrm>
              <a:off x="1976076" y="4835467"/>
              <a:ext cx="555896" cy="196340"/>
            </a:xfrm>
            <a:custGeom>
              <a:avLst/>
              <a:gdLst>
                <a:gd name="T0" fmla="*/ 590 w 590"/>
                <a:gd name="T1" fmla="*/ 140 h 208"/>
                <a:gd name="T2" fmla="*/ 438 w 590"/>
                <a:gd name="T3" fmla="*/ 150 h 208"/>
                <a:gd name="T4" fmla="*/ 0 w 590"/>
                <a:gd name="T5" fmla="*/ 0 h 208"/>
                <a:gd name="T6" fmla="*/ 0 w 590"/>
                <a:gd name="T7" fmla="*/ 103 h 208"/>
                <a:gd name="T8" fmla="*/ 39 w 590"/>
                <a:gd name="T9" fmla="*/ 129 h 208"/>
                <a:gd name="T10" fmla="*/ 438 w 590"/>
                <a:gd name="T11" fmla="*/ 208 h 208"/>
                <a:gd name="T12" fmla="*/ 589 w 590"/>
                <a:gd name="T13" fmla="*/ 199 h 208"/>
                <a:gd name="T14" fmla="*/ 590 w 590"/>
                <a:gd name="T15" fmla="*/ 14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0" h="208">
                  <a:moveTo>
                    <a:pt x="590" y="140"/>
                  </a:moveTo>
                  <a:cubicBezTo>
                    <a:pt x="543" y="146"/>
                    <a:pt x="491" y="150"/>
                    <a:pt x="438" y="150"/>
                  </a:cubicBezTo>
                  <a:cubicBezTo>
                    <a:pt x="196" y="150"/>
                    <a:pt x="0" y="82"/>
                    <a:pt x="0" y="0"/>
                  </a:cubicBezTo>
                  <a:cubicBezTo>
                    <a:pt x="0" y="103"/>
                    <a:pt x="0" y="103"/>
                    <a:pt x="0" y="103"/>
                  </a:cubicBezTo>
                  <a:cubicBezTo>
                    <a:pt x="12" y="113"/>
                    <a:pt x="25" y="121"/>
                    <a:pt x="39" y="129"/>
                  </a:cubicBezTo>
                  <a:cubicBezTo>
                    <a:pt x="129" y="180"/>
                    <a:pt x="273" y="208"/>
                    <a:pt x="438" y="208"/>
                  </a:cubicBezTo>
                  <a:cubicBezTo>
                    <a:pt x="491" y="208"/>
                    <a:pt x="541" y="205"/>
                    <a:pt x="589" y="199"/>
                  </a:cubicBezTo>
                  <a:lnTo>
                    <a:pt x="590" y="14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599"/>
            </a:p>
          </p:txBody>
        </p:sp>
        <p:sp>
          <p:nvSpPr>
            <p:cNvPr id="59" name="Freeform 225"/>
            <p:cNvSpPr>
              <a:spLocks noEditPoints="1"/>
            </p:cNvSpPr>
            <p:nvPr/>
          </p:nvSpPr>
          <p:spPr bwMode="black">
            <a:xfrm>
              <a:off x="1886286" y="4267200"/>
              <a:ext cx="1011628" cy="995266"/>
            </a:xfrm>
            <a:custGeom>
              <a:avLst/>
              <a:gdLst>
                <a:gd name="T0" fmla="*/ 683 w 1073"/>
                <a:gd name="T1" fmla="*/ 951 h 1056"/>
                <a:gd name="T2" fmla="*/ 683 w 1073"/>
                <a:gd name="T3" fmla="*/ 947 h 1056"/>
                <a:gd name="T4" fmla="*/ 537 w 1073"/>
                <a:gd name="T5" fmla="*/ 957 h 1056"/>
                <a:gd name="T6" fmla="*/ 99 w 1073"/>
                <a:gd name="T7" fmla="*/ 776 h 1056"/>
                <a:gd name="T8" fmla="*/ 99 w 1073"/>
                <a:gd name="T9" fmla="*/ 623 h 1056"/>
                <a:gd name="T10" fmla="*/ 99 w 1073"/>
                <a:gd name="T11" fmla="*/ 520 h 1056"/>
                <a:gd name="T12" fmla="*/ 99 w 1073"/>
                <a:gd name="T13" fmla="*/ 352 h 1056"/>
                <a:gd name="T14" fmla="*/ 137 w 1073"/>
                <a:gd name="T15" fmla="*/ 379 h 1056"/>
                <a:gd name="T16" fmla="*/ 537 w 1073"/>
                <a:gd name="T17" fmla="*/ 458 h 1056"/>
                <a:gd name="T18" fmla="*/ 862 w 1073"/>
                <a:gd name="T19" fmla="*/ 411 h 1056"/>
                <a:gd name="T20" fmla="*/ 972 w 1073"/>
                <a:gd name="T21" fmla="*/ 355 h 1056"/>
                <a:gd name="T22" fmla="*/ 975 w 1073"/>
                <a:gd name="T23" fmla="*/ 352 h 1056"/>
                <a:gd name="T24" fmla="*/ 975 w 1073"/>
                <a:gd name="T25" fmla="*/ 460 h 1056"/>
                <a:gd name="T26" fmla="*/ 1067 w 1073"/>
                <a:gd name="T27" fmla="*/ 493 h 1056"/>
                <a:gd name="T28" fmla="*/ 1073 w 1073"/>
                <a:gd name="T29" fmla="*/ 494 h 1056"/>
                <a:gd name="T30" fmla="*/ 1073 w 1073"/>
                <a:gd name="T31" fmla="*/ 249 h 1056"/>
                <a:gd name="T32" fmla="*/ 1002 w 1073"/>
                <a:gd name="T33" fmla="*/ 114 h 1056"/>
                <a:gd name="T34" fmla="*/ 537 w 1073"/>
                <a:gd name="T35" fmla="*/ 0 h 1056"/>
                <a:gd name="T36" fmla="*/ 195 w 1073"/>
                <a:gd name="T37" fmla="*/ 49 h 1056"/>
                <a:gd name="T38" fmla="*/ 71 w 1073"/>
                <a:gd name="T39" fmla="*/ 114 h 1056"/>
                <a:gd name="T40" fmla="*/ 0 w 1073"/>
                <a:gd name="T41" fmla="*/ 249 h 1056"/>
                <a:gd name="T42" fmla="*/ 0 w 1073"/>
                <a:gd name="T43" fmla="*/ 776 h 1056"/>
                <a:gd name="T44" fmla="*/ 64 w 1073"/>
                <a:gd name="T45" fmla="*/ 917 h 1056"/>
                <a:gd name="T46" fmla="*/ 537 w 1073"/>
                <a:gd name="T47" fmla="*/ 1056 h 1056"/>
                <a:gd name="T48" fmla="*/ 681 w 1073"/>
                <a:gd name="T49" fmla="*/ 1047 h 1056"/>
                <a:gd name="T50" fmla="*/ 683 w 1073"/>
                <a:gd name="T51" fmla="*/ 951 h 1056"/>
                <a:gd name="T52" fmla="*/ 537 w 1073"/>
                <a:gd name="T53" fmla="*/ 99 h 1056"/>
                <a:gd name="T54" fmla="*/ 975 w 1073"/>
                <a:gd name="T55" fmla="*/ 249 h 1056"/>
                <a:gd name="T56" fmla="*/ 537 w 1073"/>
                <a:gd name="T57" fmla="*/ 399 h 1056"/>
                <a:gd name="T58" fmla="*/ 99 w 1073"/>
                <a:gd name="T59" fmla="*/ 249 h 1056"/>
                <a:gd name="T60" fmla="*/ 537 w 1073"/>
                <a:gd name="T61" fmla="*/ 99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73" h="1056">
                  <a:moveTo>
                    <a:pt x="683" y="951"/>
                  </a:moveTo>
                  <a:cubicBezTo>
                    <a:pt x="683" y="947"/>
                    <a:pt x="683" y="947"/>
                    <a:pt x="683" y="947"/>
                  </a:cubicBezTo>
                  <a:cubicBezTo>
                    <a:pt x="638" y="954"/>
                    <a:pt x="587" y="957"/>
                    <a:pt x="537" y="957"/>
                  </a:cubicBezTo>
                  <a:cubicBezTo>
                    <a:pt x="295" y="957"/>
                    <a:pt x="99" y="876"/>
                    <a:pt x="99" y="776"/>
                  </a:cubicBezTo>
                  <a:cubicBezTo>
                    <a:pt x="99" y="623"/>
                    <a:pt x="99" y="623"/>
                    <a:pt x="99" y="623"/>
                  </a:cubicBezTo>
                  <a:cubicBezTo>
                    <a:pt x="99" y="520"/>
                    <a:pt x="99" y="520"/>
                    <a:pt x="99" y="520"/>
                  </a:cubicBezTo>
                  <a:cubicBezTo>
                    <a:pt x="99" y="352"/>
                    <a:pt x="99" y="352"/>
                    <a:pt x="99" y="352"/>
                  </a:cubicBezTo>
                  <a:cubicBezTo>
                    <a:pt x="110" y="362"/>
                    <a:pt x="123" y="371"/>
                    <a:pt x="137" y="379"/>
                  </a:cubicBezTo>
                  <a:cubicBezTo>
                    <a:pt x="228" y="429"/>
                    <a:pt x="371" y="457"/>
                    <a:pt x="537" y="458"/>
                  </a:cubicBezTo>
                  <a:cubicBezTo>
                    <a:pt x="662" y="458"/>
                    <a:pt x="776" y="441"/>
                    <a:pt x="862" y="411"/>
                  </a:cubicBezTo>
                  <a:cubicBezTo>
                    <a:pt x="906" y="396"/>
                    <a:pt x="942" y="378"/>
                    <a:pt x="972" y="355"/>
                  </a:cubicBezTo>
                  <a:cubicBezTo>
                    <a:pt x="973" y="354"/>
                    <a:pt x="974" y="353"/>
                    <a:pt x="975" y="352"/>
                  </a:cubicBezTo>
                  <a:cubicBezTo>
                    <a:pt x="975" y="460"/>
                    <a:pt x="975" y="460"/>
                    <a:pt x="975" y="460"/>
                  </a:cubicBezTo>
                  <a:cubicBezTo>
                    <a:pt x="1008" y="465"/>
                    <a:pt x="1039" y="476"/>
                    <a:pt x="1067" y="493"/>
                  </a:cubicBezTo>
                  <a:cubicBezTo>
                    <a:pt x="1069" y="493"/>
                    <a:pt x="1071" y="493"/>
                    <a:pt x="1073" y="494"/>
                  </a:cubicBezTo>
                  <a:cubicBezTo>
                    <a:pt x="1073" y="249"/>
                    <a:pt x="1073" y="249"/>
                    <a:pt x="1073" y="249"/>
                  </a:cubicBezTo>
                  <a:cubicBezTo>
                    <a:pt x="1073" y="187"/>
                    <a:pt x="1037" y="141"/>
                    <a:pt x="1002" y="114"/>
                  </a:cubicBezTo>
                  <a:cubicBezTo>
                    <a:pt x="896" y="33"/>
                    <a:pt x="733" y="3"/>
                    <a:pt x="537" y="0"/>
                  </a:cubicBezTo>
                  <a:cubicBezTo>
                    <a:pt x="406" y="0"/>
                    <a:pt x="288" y="18"/>
                    <a:pt x="195" y="49"/>
                  </a:cubicBezTo>
                  <a:cubicBezTo>
                    <a:pt x="148" y="66"/>
                    <a:pt x="107" y="85"/>
                    <a:pt x="71" y="114"/>
                  </a:cubicBezTo>
                  <a:cubicBezTo>
                    <a:pt x="36" y="141"/>
                    <a:pt x="0" y="187"/>
                    <a:pt x="0" y="249"/>
                  </a:cubicBezTo>
                  <a:cubicBezTo>
                    <a:pt x="0" y="776"/>
                    <a:pt x="0" y="776"/>
                    <a:pt x="0" y="776"/>
                  </a:cubicBezTo>
                  <a:cubicBezTo>
                    <a:pt x="0" y="835"/>
                    <a:pt x="29" y="884"/>
                    <a:pt x="64" y="917"/>
                  </a:cubicBezTo>
                  <a:cubicBezTo>
                    <a:pt x="169" y="1014"/>
                    <a:pt x="338" y="1053"/>
                    <a:pt x="537" y="1056"/>
                  </a:cubicBezTo>
                  <a:cubicBezTo>
                    <a:pt x="586" y="1056"/>
                    <a:pt x="636" y="1053"/>
                    <a:pt x="681" y="1047"/>
                  </a:cubicBezTo>
                  <a:lnTo>
                    <a:pt x="683" y="951"/>
                  </a:lnTo>
                  <a:close/>
                  <a:moveTo>
                    <a:pt x="537" y="99"/>
                  </a:moveTo>
                  <a:cubicBezTo>
                    <a:pt x="778" y="99"/>
                    <a:pt x="975" y="166"/>
                    <a:pt x="975" y="249"/>
                  </a:cubicBezTo>
                  <a:cubicBezTo>
                    <a:pt x="975" y="332"/>
                    <a:pt x="778" y="399"/>
                    <a:pt x="537" y="399"/>
                  </a:cubicBezTo>
                  <a:cubicBezTo>
                    <a:pt x="295" y="399"/>
                    <a:pt x="99" y="332"/>
                    <a:pt x="99" y="249"/>
                  </a:cubicBezTo>
                  <a:cubicBezTo>
                    <a:pt x="99" y="166"/>
                    <a:pt x="295" y="99"/>
                    <a:pt x="537" y="9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599"/>
            </a:p>
          </p:txBody>
        </p:sp>
      </p:grpSp>
      <p:grpSp>
        <p:nvGrpSpPr>
          <p:cNvPr id="26" name="Group 25"/>
          <p:cNvGrpSpPr/>
          <p:nvPr/>
        </p:nvGrpSpPr>
        <p:grpSpPr>
          <a:xfrm>
            <a:off x="7630619" y="5846712"/>
            <a:ext cx="774436" cy="966977"/>
            <a:chOff x="3487336" y="6247475"/>
            <a:chExt cx="546063" cy="681825"/>
          </a:xfrm>
        </p:grpSpPr>
        <p:sp>
          <p:nvSpPr>
            <p:cNvPr id="27" name="Freeform 43"/>
            <p:cNvSpPr>
              <a:spLocks/>
            </p:cNvSpPr>
            <p:nvPr/>
          </p:nvSpPr>
          <p:spPr bwMode="auto">
            <a:xfrm flipH="1">
              <a:off x="3817689" y="6665319"/>
              <a:ext cx="69389" cy="263981"/>
            </a:xfrm>
            <a:custGeom>
              <a:avLst/>
              <a:gdLst>
                <a:gd name="T0" fmla="*/ 0 w 92"/>
                <a:gd name="T1" fmla="*/ 0 h 350"/>
                <a:gd name="T2" fmla="*/ 92 w 92"/>
                <a:gd name="T3" fmla="*/ 0 h 350"/>
                <a:gd name="T4" fmla="*/ 92 w 92"/>
                <a:gd name="T5" fmla="*/ 350 h 350"/>
                <a:gd name="T6" fmla="*/ 0 w 92"/>
                <a:gd name="T7" fmla="*/ 350 h 350"/>
                <a:gd name="T8" fmla="*/ 0 w 92"/>
                <a:gd name="T9" fmla="*/ 0 h 350"/>
                <a:gd name="T10" fmla="*/ 0 w 92"/>
                <a:gd name="T11" fmla="*/ 0 h 350"/>
              </a:gdLst>
              <a:ahLst/>
              <a:cxnLst>
                <a:cxn ang="0">
                  <a:pos x="T0" y="T1"/>
                </a:cxn>
                <a:cxn ang="0">
                  <a:pos x="T2" y="T3"/>
                </a:cxn>
                <a:cxn ang="0">
                  <a:pos x="T4" y="T5"/>
                </a:cxn>
                <a:cxn ang="0">
                  <a:pos x="T6" y="T7"/>
                </a:cxn>
                <a:cxn ang="0">
                  <a:pos x="T8" y="T9"/>
                </a:cxn>
                <a:cxn ang="0">
                  <a:pos x="T10" y="T11"/>
                </a:cxn>
              </a:cxnLst>
              <a:rect l="0" t="0" r="r" b="b"/>
              <a:pathLst>
                <a:path w="92" h="350">
                  <a:moveTo>
                    <a:pt x="0" y="0"/>
                  </a:moveTo>
                  <a:lnTo>
                    <a:pt x="92" y="0"/>
                  </a:lnTo>
                  <a:lnTo>
                    <a:pt x="92" y="350"/>
                  </a:lnTo>
                  <a:lnTo>
                    <a:pt x="0" y="350"/>
                  </a:lnTo>
                  <a:lnTo>
                    <a:pt x="0" y="0"/>
                  </a:lnTo>
                  <a:lnTo>
                    <a:pt x="0" y="0"/>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8" name="Oval 44"/>
            <p:cNvSpPr>
              <a:spLocks noChangeArrowheads="1"/>
            </p:cNvSpPr>
            <p:nvPr/>
          </p:nvSpPr>
          <p:spPr bwMode="auto">
            <a:xfrm flipH="1">
              <a:off x="3680419" y="6429999"/>
              <a:ext cx="352980" cy="352980"/>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29" name="Oval 45"/>
            <p:cNvSpPr>
              <a:spLocks noChangeArrowheads="1"/>
            </p:cNvSpPr>
            <p:nvPr/>
          </p:nvSpPr>
          <p:spPr bwMode="auto">
            <a:xfrm flipH="1">
              <a:off x="3724919" y="6247475"/>
              <a:ext cx="258701" cy="259455"/>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32" name="Freeform 46"/>
            <p:cNvSpPr>
              <a:spLocks/>
            </p:cNvSpPr>
            <p:nvPr/>
          </p:nvSpPr>
          <p:spPr bwMode="auto">
            <a:xfrm flipH="1">
              <a:off x="3585386" y="6743759"/>
              <a:ext cx="48271" cy="185541"/>
            </a:xfrm>
            <a:custGeom>
              <a:avLst/>
              <a:gdLst>
                <a:gd name="T0" fmla="*/ 0 w 64"/>
                <a:gd name="T1" fmla="*/ 0 h 246"/>
                <a:gd name="T2" fmla="*/ 64 w 64"/>
                <a:gd name="T3" fmla="*/ 0 h 246"/>
                <a:gd name="T4" fmla="*/ 64 w 64"/>
                <a:gd name="T5" fmla="*/ 246 h 246"/>
                <a:gd name="T6" fmla="*/ 0 w 64"/>
                <a:gd name="T7" fmla="*/ 246 h 246"/>
                <a:gd name="T8" fmla="*/ 0 w 64"/>
                <a:gd name="T9" fmla="*/ 0 h 246"/>
                <a:gd name="T10" fmla="*/ 0 w 64"/>
                <a:gd name="T11" fmla="*/ 0 h 246"/>
              </a:gdLst>
              <a:ahLst/>
              <a:cxnLst>
                <a:cxn ang="0">
                  <a:pos x="T0" y="T1"/>
                </a:cxn>
                <a:cxn ang="0">
                  <a:pos x="T2" y="T3"/>
                </a:cxn>
                <a:cxn ang="0">
                  <a:pos x="T4" y="T5"/>
                </a:cxn>
                <a:cxn ang="0">
                  <a:pos x="T6" y="T7"/>
                </a:cxn>
                <a:cxn ang="0">
                  <a:pos x="T8" y="T9"/>
                </a:cxn>
                <a:cxn ang="0">
                  <a:pos x="T10" y="T11"/>
                </a:cxn>
              </a:cxnLst>
              <a:rect l="0" t="0" r="r" b="b"/>
              <a:pathLst>
                <a:path w="64" h="246">
                  <a:moveTo>
                    <a:pt x="0" y="0"/>
                  </a:moveTo>
                  <a:lnTo>
                    <a:pt x="64" y="0"/>
                  </a:lnTo>
                  <a:lnTo>
                    <a:pt x="64" y="246"/>
                  </a:lnTo>
                  <a:lnTo>
                    <a:pt x="0" y="246"/>
                  </a:lnTo>
                  <a:lnTo>
                    <a:pt x="0" y="0"/>
                  </a:lnTo>
                  <a:lnTo>
                    <a:pt x="0" y="0"/>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33" name="Oval 47"/>
            <p:cNvSpPr>
              <a:spLocks noChangeArrowheads="1"/>
            </p:cNvSpPr>
            <p:nvPr/>
          </p:nvSpPr>
          <p:spPr bwMode="auto">
            <a:xfrm flipH="1">
              <a:off x="3487336" y="6580091"/>
              <a:ext cx="244371" cy="248142"/>
            </a:xfrm>
            <a:prstGeom prst="ellipse">
              <a:avLst/>
            </a:prstGeom>
            <a:solidFill>
              <a:srgbClr val="6896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34" name="Oval 48"/>
            <p:cNvSpPr>
              <a:spLocks noChangeArrowheads="1"/>
            </p:cNvSpPr>
            <p:nvPr/>
          </p:nvSpPr>
          <p:spPr bwMode="auto">
            <a:xfrm flipH="1">
              <a:off x="3519768" y="6453380"/>
              <a:ext cx="180261" cy="183278"/>
            </a:xfrm>
            <a:prstGeom prst="ellipse">
              <a:avLst/>
            </a:prstGeom>
            <a:solidFill>
              <a:srgbClr val="6896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grpSp>
      <p:grpSp>
        <p:nvGrpSpPr>
          <p:cNvPr id="45" name="Group 44"/>
          <p:cNvGrpSpPr/>
          <p:nvPr/>
        </p:nvGrpSpPr>
        <p:grpSpPr>
          <a:xfrm>
            <a:off x="11385093" y="5783602"/>
            <a:ext cx="626993" cy="782876"/>
            <a:chOff x="3487336" y="6247475"/>
            <a:chExt cx="546063" cy="681825"/>
          </a:xfrm>
        </p:grpSpPr>
        <p:sp>
          <p:nvSpPr>
            <p:cNvPr id="46" name="Freeform 43"/>
            <p:cNvSpPr>
              <a:spLocks/>
            </p:cNvSpPr>
            <p:nvPr/>
          </p:nvSpPr>
          <p:spPr bwMode="auto">
            <a:xfrm flipH="1">
              <a:off x="3817689" y="6665319"/>
              <a:ext cx="69389" cy="263981"/>
            </a:xfrm>
            <a:custGeom>
              <a:avLst/>
              <a:gdLst>
                <a:gd name="T0" fmla="*/ 0 w 92"/>
                <a:gd name="T1" fmla="*/ 0 h 350"/>
                <a:gd name="T2" fmla="*/ 92 w 92"/>
                <a:gd name="T3" fmla="*/ 0 h 350"/>
                <a:gd name="T4" fmla="*/ 92 w 92"/>
                <a:gd name="T5" fmla="*/ 350 h 350"/>
                <a:gd name="T6" fmla="*/ 0 w 92"/>
                <a:gd name="T7" fmla="*/ 350 h 350"/>
                <a:gd name="T8" fmla="*/ 0 w 92"/>
                <a:gd name="T9" fmla="*/ 0 h 350"/>
                <a:gd name="T10" fmla="*/ 0 w 92"/>
                <a:gd name="T11" fmla="*/ 0 h 350"/>
              </a:gdLst>
              <a:ahLst/>
              <a:cxnLst>
                <a:cxn ang="0">
                  <a:pos x="T0" y="T1"/>
                </a:cxn>
                <a:cxn ang="0">
                  <a:pos x="T2" y="T3"/>
                </a:cxn>
                <a:cxn ang="0">
                  <a:pos x="T4" y="T5"/>
                </a:cxn>
                <a:cxn ang="0">
                  <a:pos x="T6" y="T7"/>
                </a:cxn>
                <a:cxn ang="0">
                  <a:pos x="T8" y="T9"/>
                </a:cxn>
                <a:cxn ang="0">
                  <a:pos x="T10" y="T11"/>
                </a:cxn>
              </a:cxnLst>
              <a:rect l="0" t="0" r="r" b="b"/>
              <a:pathLst>
                <a:path w="92" h="350">
                  <a:moveTo>
                    <a:pt x="0" y="0"/>
                  </a:moveTo>
                  <a:lnTo>
                    <a:pt x="92" y="0"/>
                  </a:lnTo>
                  <a:lnTo>
                    <a:pt x="92" y="350"/>
                  </a:lnTo>
                  <a:lnTo>
                    <a:pt x="0" y="350"/>
                  </a:lnTo>
                  <a:lnTo>
                    <a:pt x="0" y="0"/>
                  </a:lnTo>
                  <a:lnTo>
                    <a:pt x="0" y="0"/>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47" name="Oval 44"/>
            <p:cNvSpPr>
              <a:spLocks noChangeArrowheads="1"/>
            </p:cNvSpPr>
            <p:nvPr/>
          </p:nvSpPr>
          <p:spPr bwMode="auto">
            <a:xfrm flipH="1">
              <a:off x="3680419" y="6429999"/>
              <a:ext cx="352980" cy="352980"/>
            </a:xfrm>
            <a:prstGeom prst="ellipse">
              <a:avLst/>
            </a:prstGeom>
            <a:solidFill>
              <a:srgbClr val="6896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50" name="Oval 45"/>
            <p:cNvSpPr>
              <a:spLocks noChangeArrowheads="1"/>
            </p:cNvSpPr>
            <p:nvPr/>
          </p:nvSpPr>
          <p:spPr bwMode="auto">
            <a:xfrm flipH="1">
              <a:off x="3724919" y="6247475"/>
              <a:ext cx="258701" cy="259455"/>
            </a:xfrm>
            <a:prstGeom prst="ellipse">
              <a:avLst/>
            </a:prstGeom>
            <a:solidFill>
              <a:srgbClr val="6896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51" name="Freeform 46"/>
            <p:cNvSpPr>
              <a:spLocks/>
            </p:cNvSpPr>
            <p:nvPr/>
          </p:nvSpPr>
          <p:spPr bwMode="auto">
            <a:xfrm flipH="1">
              <a:off x="3585386" y="6743759"/>
              <a:ext cx="48271" cy="185541"/>
            </a:xfrm>
            <a:custGeom>
              <a:avLst/>
              <a:gdLst>
                <a:gd name="T0" fmla="*/ 0 w 64"/>
                <a:gd name="T1" fmla="*/ 0 h 246"/>
                <a:gd name="T2" fmla="*/ 64 w 64"/>
                <a:gd name="T3" fmla="*/ 0 h 246"/>
                <a:gd name="T4" fmla="*/ 64 w 64"/>
                <a:gd name="T5" fmla="*/ 246 h 246"/>
                <a:gd name="T6" fmla="*/ 0 w 64"/>
                <a:gd name="T7" fmla="*/ 246 h 246"/>
                <a:gd name="T8" fmla="*/ 0 w 64"/>
                <a:gd name="T9" fmla="*/ 0 h 246"/>
                <a:gd name="T10" fmla="*/ 0 w 64"/>
                <a:gd name="T11" fmla="*/ 0 h 246"/>
              </a:gdLst>
              <a:ahLst/>
              <a:cxnLst>
                <a:cxn ang="0">
                  <a:pos x="T0" y="T1"/>
                </a:cxn>
                <a:cxn ang="0">
                  <a:pos x="T2" y="T3"/>
                </a:cxn>
                <a:cxn ang="0">
                  <a:pos x="T4" y="T5"/>
                </a:cxn>
                <a:cxn ang="0">
                  <a:pos x="T6" y="T7"/>
                </a:cxn>
                <a:cxn ang="0">
                  <a:pos x="T8" y="T9"/>
                </a:cxn>
                <a:cxn ang="0">
                  <a:pos x="T10" y="T11"/>
                </a:cxn>
              </a:cxnLst>
              <a:rect l="0" t="0" r="r" b="b"/>
              <a:pathLst>
                <a:path w="64" h="246">
                  <a:moveTo>
                    <a:pt x="0" y="0"/>
                  </a:moveTo>
                  <a:lnTo>
                    <a:pt x="64" y="0"/>
                  </a:lnTo>
                  <a:lnTo>
                    <a:pt x="64" y="246"/>
                  </a:lnTo>
                  <a:lnTo>
                    <a:pt x="0" y="246"/>
                  </a:lnTo>
                  <a:lnTo>
                    <a:pt x="0" y="0"/>
                  </a:lnTo>
                  <a:lnTo>
                    <a:pt x="0" y="0"/>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52" name="Oval 47"/>
            <p:cNvSpPr>
              <a:spLocks noChangeArrowheads="1"/>
            </p:cNvSpPr>
            <p:nvPr/>
          </p:nvSpPr>
          <p:spPr bwMode="auto">
            <a:xfrm flipH="1">
              <a:off x="3487336" y="6580091"/>
              <a:ext cx="244371" cy="248142"/>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54" name="Oval 48"/>
            <p:cNvSpPr>
              <a:spLocks noChangeArrowheads="1"/>
            </p:cNvSpPr>
            <p:nvPr/>
          </p:nvSpPr>
          <p:spPr bwMode="auto">
            <a:xfrm flipH="1">
              <a:off x="3519768" y="6453380"/>
              <a:ext cx="180261" cy="183278"/>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grpSp>
      <p:grpSp>
        <p:nvGrpSpPr>
          <p:cNvPr id="60" name="Group 59"/>
          <p:cNvGrpSpPr/>
          <p:nvPr/>
        </p:nvGrpSpPr>
        <p:grpSpPr>
          <a:xfrm>
            <a:off x="8858005" y="5595211"/>
            <a:ext cx="765116" cy="955340"/>
            <a:chOff x="3487336" y="6247475"/>
            <a:chExt cx="546063" cy="681825"/>
          </a:xfrm>
        </p:grpSpPr>
        <p:sp>
          <p:nvSpPr>
            <p:cNvPr id="61" name="Freeform 43"/>
            <p:cNvSpPr>
              <a:spLocks/>
            </p:cNvSpPr>
            <p:nvPr/>
          </p:nvSpPr>
          <p:spPr bwMode="auto">
            <a:xfrm flipH="1">
              <a:off x="3817689" y="6665319"/>
              <a:ext cx="69389" cy="263981"/>
            </a:xfrm>
            <a:custGeom>
              <a:avLst/>
              <a:gdLst>
                <a:gd name="T0" fmla="*/ 0 w 92"/>
                <a:gd name="T1" fmla="*/ 0 h 350"/>
                <a:gd name="T2" fmla="*/ 92 w 92"/>
                <a:gd name="T3" fmla="*/ 0 h 350"/>
                <a:gd name="T4" fmla="*/ 92 w 92"/>
                <a:gd name="T5" fmla="*/ 350 h 350"/>
                <a:gd name="T6" fmla="*/ 0 w 92"/>
                <a:gd name="T7" fmla="*/ 350 h 350"/>
                <a:gd name="T8" fmla="*/ 0 w 92"/>
                <a:gd name="T9" fmla="*/ 0 h 350"/>
                <a:gd name="T10" fmla="*/ 0 w 92"/>
                <a:gd name="T11" fmla="*/ 0 h 350"/>
              </a:gdLst>
              <a:ahLst/>
              <a:cxnLst>
                <a:cxn ang="0">
                  <a:pos x="T0" y="T1"/>
                </a:cxn>
                <a:cxn ang="0">
                  <a:pos x="T2" y="T3"/>
                </a:cxn>
                <a:cxn ang="0">
                  <a:pos x="T4" y="T5"/>
                </a:cxn>
                <a:cxn ang="0">
                  <a:pos x="T6" y="T7"/>
                </a:cxn>
                <a:cxn ang="0">
                  <a:pos x="T8" y="T9"/>
                </a:cxn>
                <a:cxn ang="0">
                  <a:pos x="T10" y="T11"/>
                </a:cxn>
              </a:cxnLst>
              <a:rect l="0" t="0" r="r" b="b"/>
              <a:pathLst>
                <a:path w="92" h="350">
                  <a:moveTo>
                    <a:pt x="0" y="0"/>
                  </a:moveTo>
                  <a:lnTo>
                    <a:pt x="92" y="0"/>
                  </a:lnTo>
                  <a:lnTo>
                    <a:pt x="92" y="350"/>
                  </a:lnTo>
                  <a:lnTo>
                    <a:pt x="0" y="350"/>
                  </a:lnTo>
                  <a:lnTo>
                    <a:pt x="0" y="0"/>
                  </a:lnTo>
                  <a:lnTo>
                    <a:pt x="0" y="0"/>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62" name="Oval 44"/>
            <p:cNvSpPr>
              <a:spLocks noChangeArrowheads="1"/>
            </p:cNvSpPr>
            <p:nvPr/>
          </p:nvSpPr>
          <p:spPr bwMode="auto">
            <a:xfrm flipH="1">
              <a:off x="3680419" y="6429999"/>
              <a:ext cx="352980" cy="352980"/>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63" name="Oval 45"/>
            <p:cNvSpPr>
              <a:spLocks noChangeArrowheads="1"/>
            </p:cNvSpPr>
            <p:nvPr/>
          </p:nvSpPr>
          <p:spPr bwMode="auto">
            <a:xfrm flipH="1">
              <a:off x="3724919" y="6247475"/>
              <a:ext cx="258701" cy="259455"/>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64" name="Freeform 46"/>
            <p:cNvSpPr>
              <a:spLocks/>
            </p:cNvSpPr>
            <p:nvPr/>
          </p:nvSpPr>
          <p:spPr bwMode="auto">
            <a:xfrm flipH="1">
              <a:off x="3585386" y="6743759"/>
              <a:ext cx="48271" cy="185541"/>
            </a:xfrm>
            <a:custGeom>
              <a:avLst/>
              <a:gdLst>
                <a:gd name="T0" fmla="*/ 0 w 64"/>
                <a:gd name="T1" fmla="*/ 0 h 246"/>
                <a:gd name="T2" fmla="*/ 64 w 64"/>
                <a:gd name="T3" fmla="*/ 0 h 246"/>
                <a:gd name="T4" fmla="*/ 64 w 64"/>
                <a:gd name="T5" fmla="*/ 246 h 246"/>
                <a:gd name="T6" fmla="*/ 0 w 64"/>
                <a:gd name="T7" fmla="*/ 246 h 246"/>
                <a:gd name="T8" fmla="*/ 0 w 64"/>
                <a:gd name="T9" fmla="*/ 0 h 246"/>
                <a:gd name="T10" fmla="*/ 0 w 64"/>
                <a:gd name="T11" fmla="*/ 0 h 246"/>
              </a:gdLst>
              <a:ahLst/>
              <a:cxnLst>
                <a:cxn ang="0">
                  <a:pos x="T0" y="T1"/>
                </a:cxn>
                <a:cxn ang="0">
                  <a:pos x="T2" y="T3"/>
                </a:cxn>
                <a:cxn ang="0">
                  <a:pos x="T4" y="T5"/>
                </a:cxn>
                <a:cxn ang="0">
                  <a:pos x="T6" y="T7"/>
                </a:cxn>
                <a:cxn ang="0">
                  <a:pos x="T8" y="T9"/>
                </a:cxn>
                <a:cxn ang="0">
                  <a:pos x="T10" y="T11"/>
                </a:cxn>
              </a:cxnLst>
              <a:rect l="0" t="0" r="r" b="b"/>
              <a:pathLst>
                <a:path w="64" h="246">
                  <a:moveTo>
                    <a:pt x="0" y="0"/>
                  </a:moveTo>
                  <a:lnTo>
                    <a:pt x="64" y="0"/>
                  </a:lnTo>
                  <a:lnTo>
                    <a:pt x="64" y="246"/>
                  </a:lnTo>
                  <a:lnTo>
                    <a:pt x="0" y="246"/>
                  </a:lnTo>
                  <a:lnTo>
                    <a:pt x="0" y="0"/>
                  </a:lnTo>
                  <a:lnTo>
                    <a:pt x="0" y="0"/>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65" name="Oval 47"/>
            <p:cNvSpPr>
              <a:spLocks noChangeArrowheads="1"/>
            </p:cNvSpPr>
            <p:nvPr/>
          </p:nvSpPr>
          <p:spPr bwMode="auto">
            <a:xfrm flipH="1">
              <a:off x="3487336" y="6580091"/>
              <a:ext cx="244371" cy="248142"/>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66" name="Oval 48"/>
            <p:cNvSpPr>
              <a:spLocks noChangeArrowheads="1"/>
            </p:cNvSpPr>
            <p:nvPr/>
          </p:nvSpPr>
          <p:spPr bwMode="auto">
            <a:xfrm flipH="1">
              <a:off x="3519768" y="6453380"/>
              <a:ext cx="180261" cy="183278"/>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grpSp>
      <p:grpSp>
        <p:nvGrpSpPr>
          <p:cNvPr id="67" name="Group 66"/>
          <p:cNvGrpSpPr/>
          <p:nvPr/>
        </p:nvGrpSpPr>
        <p:grpSpPr>
          <a:xfrm>
            <a:off x="6874484" y="6555951"/>
            <a:ext cx="346571" cy="432735"/>
            <a:chOff x="3487336" y="6247475"/>
            <a:chExt cx="546063" cy="681825"/>
          </a:xfrm>
        </p:grpSpPr>
        <p:sp>
          <p:nvSpPr>
            <p:cNvPr id="68" name="Freeform 43"/>
            <p:cNvSpPr>
              <a:spLocks/>
            </p:cNvSpPr>
            <p:nvPr/>
          </p:nvSpPr>
          <p:spPr bwMode="auto">
            <a:xfrm flipH="1">
              <a:off x="3817689" y="6665319"/>
              <a:ext cx="69389" cy="263981"/>
            </a:xfrm>
            <a:custGeom>
              <a:avLst/>
              <a:gdLst>
                <a:gd name="T0" fmla="*/ 0 w 92"/>
                <a:gd name="T1" fmla="*/ 0 h 350"/>
                <a:gd name="T2" fmla="*/ 92 w 92"/>
                <a:gd name="T3" fmla="*/ 0 h 350"/>
                <a:gd name="T4" fmla="*/ 92 w 92"/>
                <a:gd name="T5" fmla="*/ 350 h 350"/>
                <a:gd name="T6" fmla="*/ 0 w 92"/>
                <a:gd name="T7" fmla="*/ 350 h 350"/>
                <a:gd name="T8" fmla="*/ 0 w 92"/>
                <a:gd name="T9" fmla="*/ 0 h 350"/>
                <a:gd name="T10" fmla="*/ 0 w 92"/>
                <a:gd name="T11" fmla="*/ 0 h 350"/>
              </a:gdLst>
              <a:ahLst/>
              <a:cxnLst>
                <a:cxn ang="0">
                  <a:pos x="T0" y="T1"/>
                </a:cxn>
                <a:cxn ang="0">
                  <a:pos x="T2" y="T3"/>
                </a:cxn>
                <a:cxn ang="0">
                  <a:pos x="T4" y="T5"/>
                </a:cxn>
                <a:cxn ang="0">
                  <a:pos x="T6" y="T7"/>
                </a:cxn>
                <a:cxn ang="0">
                  <a:pos x="T8" y="T9"/>
                </a:cxn>
                <a:cxn ang="0">
                  <a:pos x="T10" y="T11"/>
                </a:cxn>
              </a:cxnLst>
              <a:rect l="0" t="0" r="r" b="b"/>
              <a:pathLst>
                <a:path w="92" h="350">
                  <a:moveTo>
                    <a:pt x="0" y="0"/>
                  </a:moveTo>
                  <a:lnTo>
                    <a:pt x="92" y="0"/>
                  </a:lnTo>
                  <a:lnTo>
                    <a:pt x="92" y="350"/>
                  </a:lnTo>
                  <a:lnTo>
                    <a:pt x="0" y="350"/>
                  </a:lnTo>
                  <a:lnTo>
                    <a:pt x="0" y="0"/>
                  </a:lnTo>
                  <a:lnTo>
                    <a:pt x="0" y="0"/>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69" name="Oval 44"/>
            <p:cNvSpPr>
              <a:spLocks noChangeArrowheads="1"/>
            </p:cNvSpPr>
            <p:nvPr/>
          </p:nvSpPr>
          <p:spPr bwMode="auto">
            <a:xfrm flipH="1">
              <a:off x="3680419" y="6429999"/>
              <a:ext cx="352980" cy="352980"/>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70" name="Oval 45"/>
            <p:cNvSpPr>
              <a:spLocks noChangeArrowheads="1"/>
            </p:cNvSpPr>
            <p:nvPr/>
          </p:nvSpPr>
          <p:spPr bwMode="auto">
            <a:xfrm flipH="1">
              <a:off x="3724919" y="6247475"/>
              <a:ext cx="258701" cy="259455"/>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71" name="Freeform 46"/>
            <p:cNvSpPr>
              <a:spLocks/>
            </p:cNvSpPr>
            <p:nvPr/>
          </p:nvSpPr>
          <p:spPr bwMode="auto">
            <a:xfrm flipH="1">
              <a:off x="3585386" y="6743759"/>
              <a:ext cx="48271" cy="185541"/>
            </a:xfrm>
            <a:custGeom>
              <a:avLst/>
              <a:gdLst>
                <a:gd name="T0" fmla="*/ 0 w 64"/>
                <a:gd name="T1" fmla="*/ 0 h 246"/>
                <a:gd name="T2" fmla="*/ 64 w 64"/>
                <a:gd name="T3" fmla="*/ 0 h 246"/>
                <a:gd name="T4" fmla="*/ 64 w 64"/>
                <a:gd name="T5" fmla="*/ 246 h 246"/>
                <a:gd name="T6" fmla="*/ 0 w 64"/>
                <a:gd name="T7" fmla="*/ 246 h 246"/>
                <a:gd name="T8" fmla="*/ 0 w 64"/>
                <a:gd name="T9" fmla="*/ 0 h 246"/>
                <a:gd name="T10" fmla="*/ 0 w 64"/>
                <a:gd name="T11" fmla="*/ 0 h 246"/>
              </a:gdLst>
              <a:ahLst/>
              <a:cxnLst>
                <a:cxn ang="0">
                  <a:pos x="T0" y="T1"/>
                </a:cxn>
                <a:cxn ang="0">
                  <a:pos x="T2" y="T3"/>
                </a:cxn>
                <a:cxn ang="0">
                  <a:pos x="T4" y="T5"/>
                </a:cxn>
                <a:cxn ang="0">
                  <a:pos x="T6" y="T7"/>
                </a:cxn>
                <a:cxn ang="0">
                  <a:pos x="T8" y="T9"/>
                </a:cxn>
                <a:cxn ang="0">
                  <a:pos x="T10" y="T11"/>
                </a:cxn>
              </a:cxnLst>
              <a:rect l="0" t="0" r="r" b="b"/>
              <a:pathLst>
                <a:path w="64" h="246">
                  <a:moveTo>
                    <a:pt x="0" y="0"/>
                  </a:moveTo>
                  <a:lnTo>
                    <a:pt x="64" y="0"/>
                  </a:lnTo>
                  <a:lnTo>
                    <a:pt x="64" y="246"/>
                  </a:lnTo>
                  <a:lnTo>
                    <a:pt x="0" y="246"/>
                  </a:lnTo>
                  <a:lnTo>
                    <a:pt x="0" y="0"/>
                  </a:lnTo>
                  <a:lnTo>
                    <a:pt x="0" y="0"/>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72" name="Oval 47"/>
            <p:cNvSpPr>
              <a:spLocks noChangeArrowheads="1"/>
            </p:cNvSpPr>
            <p:nvPr/>
          </p:nvSpPr>
          <p:spPr bwMode="auto">
            <a:xfrm flipH="1">
              <a:off x="3487336" y="6580091"/>
              <a:ext cx="244371" cy="248142"/>
            </a:xfrm>
            <a:prstGeom prst="ellipse">
              <a:avLst/>
            </a:prstGeom>
            <a:solidFill>
              <a:srgbClr val="6896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sp>
          <p:nvSpPr>
            <p:cNvPr id="73" name="Oval 48"/>
            <p:cNvSpPr>
              <a:spLocks noChangeArrowheads="1"/>
            </p:cNvSpPr>
            <p:nvPr/>
          </p:nvSpPr>
          <p:spPr bwMode="auto">
            <a:xfrm flipH="1">
              <a:off x="3519768" y="6453380"/>
              <a:ext cx="180261" cy="183278"/>
            </a:xfrm>
            <a:prstGeom prst="ellipse">
              <a:avLst/>
            </a:prstGeom>
            <a:solidFill>
              <a:srgbClr val="6896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75705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507" dirty="0">
                <a:solidFill>
                  <a:schemeClr val="bg1">
                    <a:lumMod val="50000"/>
                  </a:schemeClr>
                </a:solidFill>
              </a:rPr>
              <a:t>Cloud </a:t>
            </a:r>
            <a:r>
              <a:rPr lang="en-US" sz="5507" dirty="0" smtClean="0">
                <a:solidFill>
                  <a:schemeClr val="bg1">
                    <a:lumMod val="50000"/>
                  </a:schemeClr>
                </a:solidFill>
              </a:rPr>
              <a:t>computing </a:t>
            </a:r>
            <a:r>
              <a:rPr lang="en-US" sz="5507" dirty="0">
                <a:solidFill>
                  <a:schemeClr val="bg1">
                    <a:lumMod val="50000"/>
                  </a:schemeClr>
                </a:solidFill>
              </a:rPr>
              <a:t>m</a:t>
            </a:r>
            <a:r>
              <a:rPr lang="en-US" sz="5507" dirty="0" smtClean="0">
                <a:solidFill>
                  <a:schemeClr val="bg1">
                    <a:lumMod val="50000"/>
                  </a:schemeClr>
                </a:solidFill>
              </a:rPr>
              <a:t>odels</a:t>
            </a:r>
            <a:endParaRPr lang="en-US" sz="5507" dirty="0">
              <a:solidFill>
                <a:schemeClr val="bg1">
                  <a:lumMod val="50000"/>
                </a:schemeClr>
              </a:solidFill>
            </a:endParaRPr>
          </a:p>
        </p:txBody>
      </p:sp>
      <p:grpSp>
        <p:nvGrpSpPr>
          <p:cNvPr id="12" name="Group 11"/>
          <p:cNvGrpSpPr/>
          <p:nvPr/>
        </p:nvGrpSpPr>
        <p:grpSpPr>
          <a:xfrm>
            <a:off x="8279358" y="1244932"/>
            <a:ext cx="3631646" cy="4464216"/>
            <a:chOff x="8115303" y="1068233"/>
            <a:chExt cx="3560760" cy="4377080"/>
          </a:xfrm>
        </p:grpSpPr>
        <p:sp>
          <p:nvSpPr>
            <p:cNvPr id="23" name="TextBox 22"/>
            <p:cNvSpPr txBox="1"/>
            <p:nvPr/>
          </p:nvSpPr>
          <p:spPr>
            <a:xfrm>
              <a:off x="8115303" y="4752838"/>
              <a:ext cx="3560760" cy="692475"/>
            </a:xfrm>
            <a:prstGeom prst="rect">
              <a:avLst/>
            </a:prstGeom>
            <a:solidFill>
              <a:schemeClr val="tx2"/>
            </a:solidFill>
            <a:ln>
              <a:noFill/>
            </a:ln>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sz="3672" dirty="0">
                  <a:solidFill>
                    <a:schemeClr val="bg1">
                      <a:alpha val="99000"/>
                    </a:schemeClr>
                  </a:solidFill>
                </a:rPr>
                <a:t>consume</a:t>
              </a:r>
            </a:p>
          </p:txBody>
        </p:sp>
        <p:sp>
          <p:nvSpPr>
            <p:cNvPr id="42" name="Rectangle 41"/>
            <p:cNvSpPr/>
            <p:nvPr/>
          </p:nvSpPr>
          <p:spPr bwMode="auto">
            <a:xfrm>
              <a:off x="8115303" y="1068233"/>
              <a:ext cx="3560760" cy="357819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25" name="Picture 24"/>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tretch>
              <a:fillRect/>
            </a:stretch>
          </p:blipFill>
          <p:spPr>
            <a:xfrm>
              <a:off x="9399946" y="1817607"/>
              <a:ext cx="899686" cy="1416484"/>
            </a:xfrm>
            <a:prstGeom prst="rect">
              <a:avLst/>
            </a:prstGeom>
            <a:effectLst/>
          </p:spPr>
        </p:pic>
        <p:sp>
          <p:nvSpPr>
            <p:cNvPr id="26" name="Rectangle 25"/>
            <p:cNvSpPr/>
            <p:nvPr/>
          </p:nvSpPr>
          <p:spPr>
            <a:xfrm>
              <a:off x="8234184" y="4158734"/>
              <a:ext cx="3322998" cy="374846"/>
            </a:xfrm>
            <a:prstGeom prst="rect">
              <a:avLst/>
            </a:prstGeom>
          </p:spPr>
          <p:txBody>
            <a:bodyPr wrap="square">
              <a:spAutoFit/>
            </a:bodyPr>
            <a:lstStyle/>
            <a:p>
              <a:pPr algn="ctr" defTabSz="1242925">
                <a:lnSpc>
                  <a:spcPct val="90000"/>
                </a:lnSpc>
              </a:pPr>
              <a:r>
                <a:rPr lang="en-US" sz="2040" dirty="0">
                  <a:solidFill>
                    <a:schemeClr val="bg2">
                      <a:lumMod val="50000"/>
                      <a:alpha val="99000"/>
                    </a:schemeClr>
                  </a:solidFill>
                </a:rPr>
                <a:t>Software-as-a-Service</a:t>
              </a:r>
            </a:p>
          </p:txBody>
        </p:sp>
        <p:sp>
          <p:nvSpPr>
            <p:cNvPr id="24" name="TextBox 23"/>
            <p:cNvSpPr txBox="1"/>
            <p:nvPr/>
          </p:nvSpPr>
          <p:spPr>
            <a:xfrm>
              <a:off x="9035797" y="3364369"/>
              <a:ext cx="1621555" cy="954855"/>
            </a:xfrm>
            <a:prstGeom prst="rect">
              <a:avLst/>
            </a:prstGeom>
            <a:noFill/>
          </p:spPr>
          <p:txBody>
            <a:bodyPr wrap="none" lIns="124326" tIns="62162" rIns="124326" bIns="62162" rtlCol="0">
              <a:spAutoFit/>
            </a:bodyPr>
            <a:lstStyle>
              <a:defPPr>
                <a:defRPr lang="en-US"/>
              </a:defPPr>
              <a:lvl1pPr>
                <a:defRPr sz="5300">
                  <a:solidFill>
                    <a:schemeClr val="accent2">
                      <a:alpha val="99000"/>
                    </a:schemeClr>
                  </a:solidFill>
                  <a:latin typeface="Segoe" pitchFamily="34" charset="0"/>
                </a:defRPr>
              </a:lvl1pPr>
            </a:lstStyle>
            <a:p>
              <a:r>
                <a:rPr lang="en-US" sz="5405" dirty="0">
                  <a:solidFill>
                    <a:schemeClr val="tx2">
                      <a:alpha val="99000"/>
                    </a:schemeClr>
                  </a:solidFill>
                  <a:latin typeface="Segoe UI Light" pitchFamily="34" charset="0"/>
                </a:rPr>
                <a:t>SaaS</a:t>
              </a:r>
            </a:p>
          </p:txBody>
        </p:sp>
      </p:grpSp>
      <p:grpSp>
        <p:nvGrpSpPr>
          <p:cNvPr id="11" name="Group 10"/>
          <p:cNvGrpSpPr/>
          <p:nvPr/>
        </p:nvGrpSpPr>
        <p:grpSpPr>
          <a:xfrm>
            <a:off x="4404843" y="1244932"/>
            <a:ext cx="3631646" cy="4464216"/>
            <a:chOff x="4316414" y="1068233"/>
            <a:chExt cx="3560760" cy="4377080"/>
          </a:xfrm>
        </p:grpSpPr>
        <p:sp>
          <p:nvSpPr>
            <p:cNvPr id="29" name="TextBox 28"/>
            <p:cNvSpPr txBox="1"/>
            <p:nvPr/>
          </p:nvSpPr>
          <p:spPr>
            <a:xfrm>
              <a:off x="4316414" y="4752838"/>
              <a:ext cx="3560760" cy="692475"/>
            </a:xfrm>
            <a:prstGeom prst="rect">
              <a:avLst/>
            </a:prstGeom>
            <a:solidFill>
              <a:schemeClr val="tx2"/>
            </a:solidFill>
            <a:ln>
              <a:noFill/>
            </a:ln>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sz="3672" dirty="0">
                  <a:solidFill>
                    <a:schemeClr val="bg1">
                      <a:alpha val="99000"/>
                    </a:schemeClr>
                  </a:solidFill>
                </a:rPr>
                <a:t>develop</a:t>
              </a:r>
            </a:p>
          </p:txBody>
        </p:sp>
        <p:sp>
          <p:nvSpPr>
            <p:cNvPr id="41" name="Rectangle 40"/>
            <p:cNvSpPr/>
            <p:nvPr/>
          </p:nvSpPr>
          <p:spPr bwMode="auto">
            <a:xfrm>
              <a:off x="4316414" y="1068233"/>
              <a:ext cx="3560760" cy="357819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tretch>
              <a:fillRect/>
            </a:stretch>
          </p:blipFill>
          <p:spPr>
            <a:xfrm>
              <a:off x="5418160" y="2019752"/>
              <a:ext cx="1284299" cy="1176630"/>
            </a:xfrm>
            <a:prstGeom prst="rect">
              <a:avLst/>
            </a:prstGeom>
          </p:spPr>
        </p:pic>
        <p:sp>
          <p:nvSpPr>
            <p:cNvPr id="32" name="Rectangle 31"/>
            <p:cNvSpPr/>
            <p:nvPr/>
          </p:nvSpPr>
          <p:spPr>
            <a:xfrm>
              <a:off x="4430163" y="4158734"/>
              <a:ext cx="3333264" cy="374846"/>
            </a:xfrm>
            <a:prstGeom prst="rect">
              <a:avLst/>
            </a:prstGeom>
          </p:spPr>
          <p:txBody>
            <a:bodyPr wrap="square">
              <a:spAutoFit/>
            </a:bodyPr>
            <a:lstStyle/>
            <a:p>
              <a:pPr algn="ctr" defTabSz="1242925">
                <a:lnSpc>
                  <a:spcPct val="90000"/>
                </a:lnSpc>
              </a:pPr>
              <a:r>
                <a:rPr lang="en-US" sz="2040" dirty="0">
                  <a:solidFill>
                    <a:schemeClr val="bg2">
                      <a:lumMod val="50000"/>
                      <a:alpha val="99000"/>
                    </a:schemeClr>
                  </a:solidFill>
                </a:rPr>
                <a:t>Platform-as-a-Service</a:t>
              </a:r>
            </a:p>
          </p:txBody>
        </p:sp>
        <p:sp>
          <p:nvSpPr>
            <p:cNvPr id="30" name="TextBox 29"/>
            <p:cNvSpPr txBox="1"/>
            <p:nvPr/>
          </p:nvSpPr>
          <p:spPr>
            <a:xfrm>
              <a:off x="5267226" y="3350719"/>
              <a:ext cx="1619760" cy="954855"/>
            </a:xfrm>
            <a:prstGeom prst="rect">
              <a:avLst/>
            </a:prstGeom>
            <a:noFill/>
          </p:spPr>
          <p:txBody>
            <a:bodyPr wrap="none" lIns="124326" tIns="62162" rIns="124326" bIns="62162" rtlCol="0">
              <a:spAutoFit/>
            </a:bodyPr>
            <a:lstStyle>
              <a:defPPr>
                <a:defRPr lang="en-US"/>
              </a:defPPr>
              <a:lvl1pPr>
                <a:defRPr sz="5300">
                  <a:solidFill>
                    <a:schemeClr val="accent2">
                      <a:alpha val="99000"/>
                    </a:schemeClr>
                  </a:solidFill>
                  <a:latin typeface="Segoe" pitchFamily="34" charset="0"/>
                </a:defRPr>
              </a:lvl1pPr>
            </a:lstStyle>
            <a:p>
              <a:r>
                <a:rPr lang="en-US" sz="5405" dirty="0">
                  <a:solidFill>
                    <a:schemeClr val="tx2">
                      <a:alpha val="99000"/>
                    </a:schemeClr>
                  </a:solidFill>
                  <a:latin typeface="Segoe UI Light" pitchFamily="34" charset="0"/>
                </a:rPr>
                <a:t>PaaS</a:t>
              </a:r>
            </a:p>
          </p:txBody>
        </p:sp>
      </p:grpSp>
      <p:grpSp>
        <p:nvGrpSpPr>
          <p:cNvPr id="10" name="Group 9"/>
          <p:cNvGrpSpPr/>
          <p:nvPr/>
        </p:nvGrpSpPr>
        <p:grpSpPr>
          <a:xfrm>
            <a:off x="530328" y="1244932"/>
            <a:ext cx="3631646" cy="4451900"/>
            <a:chOff x="517525" y="1068233"/>
            <a:chExt cx="3560760" cy="4365004"/>
          </a:xfrm>
        </p:grpSpPr>
        <p:sp>
          <p:nvSpPr>
            <p:cNvPr id="45" name="Rectangle 44"/>
            <p:cNvSpPr/>
            <p:nvPr/>
          </p:nvSpPr>
          <p:spPr bwMode="auto">
            <a:xfrm>
              <a:off x="517525" y="4752940"/>
              <a:ext cx="3560760" cy="68029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39" name="Rectangle 38"/>
            <p:cNvSpPr/>
            <p:nvPr/>
          </p:nvSpPr>
          <p:spPr bwMode="auto">
            <a:xfrm>
              <a:off x="517525" y="1068233"/>
              <a:ext cx="3560760" cy="35781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tretch>
              <a:fillRect/>
            </a:stretch>
          </p:blipFill>
          <p:spPr>
            <a:xfrm>
              <a:off x="1368089" y="2184050"/>
              <a:ext cx="1859633" cy="1027297"/>
            </a:xfrm>
            <a:prstGeom prst="rect">
              <a:avLst/>
            </a:prstGeom>
            <a:noFill/>
            <a:ln>
              <a:noFill/>
            </a:ln>
          </p:spPr>
        </p:pic>
        <p:sp>
          <p:nvSpPr>
            <p:cNvPr id="38" name="Rectangle 37"/>
            <p:cNvSpPr/>
            <p:nvPr/>
          </p:nvSpPr>
          <p:spPr>
            <a:xfrm>
              <a:off x="675858" y="4158734"/>
              <a:ext cx="3244094" cy="374846"/>
            </a:xfrm>
            <a:prstGeom prst="rect">
              <a:avLst/>
            </a:prstGeom>
          </p:spPr>
          <p:txBody>
            <a:bodyPr wrap="square">
              <a:spAutoFit/>
            </a:bodyPr>
            <a:lstStyle/>
            <a:p>
              <a:pPr algn="ctr" defTabSz="1242925">
                <a:lnSpc>
                  <a:spcPct val="90000"/>
                </a:lnSpc>
              </a:pPr>
              <a:r>
                <a:rPr lang="en-US" sz="2040" dirty="0">
                  <a:solidFill>
                    <a:schemeClr val="bg2">
                      <a:lumMod val="50000"/>
                      <a:alpha val="99000"/>
                    </a:schemeClr>
                  </a:solidFill>
                </a:rPr>
                <a:t>Infrastructure-as-a-Service</a:t>
              </a:r>
            </a:p>
          </p:txBody>
        </p:sp>
        <p:sp>
          <p:nvSpPr>
            <p:cNvPr id="35" name="TextBox 34"/>
            <p:cNvSpPr txBox="1"/>
            <p:nvPr/>
          </p:nvSpPr>
          <p:spPr>
            <a:xfrm>
              <a:off x="554226" y="4784395"/>
              <a:ext cx="3487358" cy="553998"/>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p>
              <a:pPr algn="ctr"/>
              <a:r>
                <a:rPr lang="en-US" sz="3672" dirty="0">
                  <a:solidFill>
                    <a:schemeClr val="bg1">
                      <a:alpha val="99000"/>
                    </a:schemeClr>
                  </a:solidFill>
                </a:rPr>
                <a:t>host</a:t>
              </a:r>
              <a:endParaRPr lang="en-US" sz="1632" dirty="0">
                <a:solidFill>
                  <a:schemeClr val="bg1">
                    <a:alpha val="99000"/>
                  </a:schemeClr>
                </a:solidFill>
              </a:endParaRPr>
            </a:p>
          </p:txBody>
        </p:sp>
        <p:sp>
          <p:nvSpPr>
            <p:cNvPr id="36" name="TextBox 35"/>
            <p:cNvSpPr txBox="1"/>
            <p:nvPr/>
          </p:nvSpPr>
          <p:spPr>
            <a:xfrm>
              <a:off x="1566806" y="3337070"/>
              <a:ext cx="1435607" cy="954855"/>
            </a:xfrm>
            <a:prstGeom prst="rect">
              <a:avLst/>
            </a:prstGeom>
            <a:noFill/>
          </p:spPr>
          <p:txBody>
            <a:bodyPr wrap="none" lIns="124326" tIns="62162" rIns="124326" bIns="62162" rtlCol="0">
              <a:spAutoFit/>
            </a:bodyPr>
            <a:lstStyle/>
            <a:p>
              <a:r>
                <a:rPr lang="en-US" sz="5405" dirty="0">
                  <a:solidFill>
                    <a:schemeClr val="tx2">
                      <a:alpha val="99000"/>
                    </a:schemeClr>
                  </a:solidFill>
                  <a:latin typeface="Segoe UI Light" pitchFamily="34" charset="0"/>
                </a:rPr>
                <a:t>IaaS</a:t>
              </a:r>
            </a:p>
          </p:txBody>
        </p:sp>
      </p:grpSp>
      <p:sp>
        <p:nvSpPr>
          <p:cNvPr id="22" name="Virtual machines text"/>
          <p:cNvSpPr txBox="1">
            <a:spLocks/>
          </p:cNvSpPr>
          <p:nvPr/>
        </p:nvSpPr>
        <p:spPr>
          <a:xfrm>
            <a:off x="476027" y="5969232"/>
            <a:ext cx="3648516" cy="34581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110697" algn="l"/>
              </a:tabLst>
            </a:pPr>
            <a:r>
              <a:rPr lang="en-US" sz="2448" dirty="0">
                <a:solidFill>
                  <a:schemeClr val="tx1">
                    <a:alpha val="99000"/>
                  </a:schemeClr>
                </a:solidFill>
              </a:rPr>
              <a:t>Existing Applications</a:t>
            </a:r>
            <a:endParaRPr sz="2448" dirty="0">
              <a:solidFill>
                <a:schemeClr val="tx1">
                  <a:alpha val="99000"/>
                </a:schemeClr>
              </a:solidFill>
            </a:endParaRPr>
          </a:p>
        </p:txBody>
      </p:sp>
      <p:sp>
        <p:nvSpPr>
          <p:cNvPr id="27" name="CS Text"/>
          <p:cNvSpPr txBox="1">
            <a:spLocks/>
          </p:cNvSpPr>
          <p:nvPr/>
        </p:nvSpPr>
        <p:spPr>
          <a:xfrm>
            <a:off x="4404844" y="5969232"/>
            <a:ext cx="3594213" cy="34581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110697" algn="l"/>
              </a:tabLst>
            </a:pPr>
            <a:r>
              <a:rPr lang="en-US" sz="2448" dirty="0">
                <a:solidFill>
                  <a:schemeClr val="tx1">
                    <a:alpha val="99000"/>
                  </a:schemeClr>
                </a:solidFill>
              </a:rPr>
              <a:t>New Custom Applications</a:t>
            </a:r>
          </a:p>
        </p:txBody>
      </p:sp>
      <p:sp>
        <p:nvSpPr>
          <p:cNvPr id="28" name="Web Sites Text"/>
          <p:cNvSpPr txBox="1">
            <a:spLocks/>
          </p:cNvSpPr>
          <p:nvPr/>
        </p:nvSpPr>
        <p:spPr>
          <a:xfrm>
            <a:off x="8316791" y="5969232"/>
            <a:ext cx="3594214" cy="34581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110697" algn="l"/>
              </a:tabLst>
            </a:pPr>
            <a:r>
              <a:rPr lang="en-US" sz="2448" dirty="0">
                <a:solidFill>
                  <a:schemeClr val="tx1">
                    <a:alpha val="99000"/>
                  </a:schemeClr>
                </a:solidFill>
              </a:rPr>
              <a:t>Packaged Applications </a:t>
            </a:r>
            <a:endParaRPr sz="2448" dirty="0">
              <a:solidFill>
                <a:schemeClr val="tx1">
                  <a:alpha val="99000"/>
                </a:schemeClr>
              </a:solidFill>
            </a:endParaRPr>
          </a:p>
        </p:txBody>
      </p:sp>
      <p:grpSp>
        <p:nvGrpSpPr>
          <p:cNvPr id="4" name="Group 3"/>
          <p:cNvGrpSpPr/>
          <p:nvPr/>
        </p:nvGrpSpPr>
        <p:grpSpPr>
          <a:xfrm>
            <a:off x="567761" y="1262202"/>
            <a:ext cx="3594214" cy="2341846"/>
            <a:chOff x="554226" y="1237566"/>
            <a:chExt cx="3524059" cy="2296136"/>
          </a:xfrm>
        </p:grpSpPr>
        <p:sp>
          <p:nvSpPr>
            <p:cNvPr id="3" name="Rectangle 2"/>
            <p:cNvSpPr/>
            <p:nvPr/>
          </p:nvSpPr>
          <p:spPr bwMode="auto">
            <a:xfrm>
              <a:off x="554226" y="1237566"/>
              <a:ext cx="3524059" cy="229613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L-Shape 70"/>
            <p:cNvSpPr/>
            <p:nvPr/>
          </p:nvSpPr>
          <p:spPr bwMode="auto">
            <a:xfrm>
              <a:off x="892179" y="1397036"/>
              <a:ext cx="893202" cy="854917"/>
            </a:xfrm>
            <a:prstGeom prst="corner">
              <a:avLst>
                <a:gd name="adj1" fmla="val 38444"/>
                <a:gd name="adj2" fmla="val 90540"/>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72" name="Rectangle 71"/>
            <p:cNvSpPr/>
            <p:nvPr/>
          </p:nvSpPr>
          <p:spPr bwMode="auto">
            <a:xfrm>
              <a:off x="794353" y="1383081"/>
              <a:ext cx="896222" cy="8152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6" tIns="62153" rIns="124306" bIns="62153" numCol="1" rtlCol="0" anchor="b" anchorCtr="0" compatLnSpc="1">
              <a:prstTxWarp prst="textNoShape">
                <a:avLst/>
              </a:prstTxWarp>
            </a:bodyPr>
            <a:lstStyle/>
            <a:p>
              <a:pPr algn="ctr" defTabSz="913519" fontAlgn="base">
                <a:lnSpc>
                  <a:spcPct val="80000"/>
                </a:lnSpc>
                <a:spcBef>
                  <a:spcPct val="0"/>
                </a:spcBef>
                <a:spcAft>
                  <a:spcPct val="0"/>
                </a:spcAft>
              </a:pPr>
              <a:r>
                <a:rPr lang="en-US" sz="1067" dirty="0">
                  <a:gradFill>
                    <a:gsLst>
                      <a:gs pos="0">
                        <a:srgbClr val="FFFFFF"/>
                      </a:gs>
                      <a:gs pos="100000">
                        <a:srgbClr val="FFFFFF"/>
                      </a:gs>
                    </a:gsLst>
                    <a:lin ang="5400000" scaled="0"/>
                  </a:gradFill>
                </a:rPr>
                <a:t>storage</a:t>
              </a:r>
            </a:p>
          </p:txBody>
        </p:sp>
        <p:pic>
          <p:nvPicPr>
            <p:cNvPr id="73" name="Picture 7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9809" y="1532323"/>
              <a:ext cx="385311" cy="349096"/>
            </a:xfrm>
            <a:prstGeom prst="rect">
              <a:avLst/>
            </a:prstGeom>
          </p:spPr>
        </p:pic>
        <p:sp>
          <p:nvSpPr>
            <p:cNvPr id="75" name="Rectangle 74"/>
            <p:cNvSpPr/>
            <p:nvPr/>
          </p:nvSpPr>
          <p:spPr bwMode="auto">
            <a:xfrm>
              <a:off x="1846594" y="1354666"/>
              <a:ext cx="896222" cy="8558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6" tIns="62153" rIns="124306" bIns="62153" numCol="1" rtlCol="0" anchor="b" anchorCtr="0" compatLnSpc="1">
              <a:prstTxWarp prst="textNoShape">
                <a:avLst/>
              </a:prstTxWarp>
            </a:bodyPr>
            <a:lstStyle/>
            <a:p>
              <a:pPr algn="ctr" defTabSz="913519" fontAlgn="base">
                <a:lnSpc>
                  <a:spcPct val="80000"/>
                </a:lnSpc>
                <a:spcBef>
                  <a:spcPct val="0"/>
                </a:spcBef>
                <a:spcAft>
                  <a:spcPct val="0"/>
                </a:spcAft>
              </a:pPr>
              <a:r>
                <a:rPr lang="en-US" sz="1067" dirty="0" err="1">
                  <a:gradFill>
                    <a:gsLst>
                      <a:gs pos="0">
                        <a:srgbClr val="FFFFFF"/>
                      </a:gs>
                      <a:gs pos="100000">
                        <a:srgbClr val="FFFFFF"/>
                      </a:gs>
                    </a:gsLst>
                    <a:lin ang="5400000" scaled="0"/>
                  </a:gradFill>
                </a:rPr>
                <a:t>cdn</a:t>
              </a:r>
              <a:endParaRPr lang="en-US" sz="1067" dirty="0">
                <a:gradFill>
                  <a:gsLst>
                    <a:gs pos="0">
                      <a:srgbClr val="FFFFFF"/>
                    </a:gs>
                    <a:gs pos="100000">
                      <a:srgbClr val="FFFFFF"/>
                    </a:gs>
                  </a:gsLst>
                  <a:lin ang="5400000" scaled="0"/>
                </a:gradFill>
              </a:endParaRPr>
            </a:p>
          </p:txBody>
        </p:sp>
        <p:pic>
          <p:nvPicPr>
            <p:cNvPr id="76" name="Picture 5" descr="C:\Users\Jonahs\Dropbox\Projects SCOTT\MEET Windows Azure\source\Background\tile-icon-CDN.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050951" y="1465590"/>
              <a:ext cx="485915" cy="481596"/>
            </a:xfrm>
            <a:prstGeom prst="rect">
              <a:avLst/>
            </a:prstGeom>
            <a:noFill/>
            <a:extLst>
              <a:ext uri="{909E8E84-426E-40DD-AFC4-6F175D3DCCD1}">
                <a14:hiddenFill xmlns:a14="http://schemas.microsoft.com/office/drawing/2010/main">
                  <a:solidFill>
                    <a:srgbClr val="FFFFFF"/>
                  </a:solidFill>
                </a14:hiddenFill>
              </a:ext>
            </a:extLst>
          </p:spPr>
        </p:pic>
        <p:sp>
          <p:nvSpPr>
            <p:cNvPr id="77" name="L-Shape 76"/>
            <p:cNvSpPr/>
            <p:nvPr/>
          </p:nvSpPr>
          <p:spPr bwMode="auto">
            <a:xfrm rot="5400000" flipV="1">
              <a:off x="1761313" y="1421105"/>
              <a:ext cx="854919" cy="806782"/>
            </a:xfrm>
            <a:prstGeom prst="corner">
              <a:avLst>
                <a:gd name="adj1" fmla="val 80102"/>
                <a:gd name="adj2" fmla="val 46998"/>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78" name="Virtual Machines - Label"/>
            <p:cNvSpPr/>
            <p:nvPr/>
          </p:nvSpPr>
          <p:spPr bwMode="auto">
            <a:xfrm>
              <a:off x="862786" y="2492628"/>
              <a:ext cx="896222" cy="8152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6" tIns="62153" rIns="124306" bIns="62153" numCol="1" rtlCol="0" anchor="b" anchorCtr="0" compatLnSpc="1">
              <a:prstTxWarp prst="textNoShape">
                <a:avLst/>
              </a:prstTxWarp>
            </a:bodyPr>
            <a:lstStyle/>
            <a:p>
              <a:pPr algn="ctr" defTabSz="913519" fontAlgn="base">
                <a:lnSpc>
                  <a:spcPct val="80000"/>
                </a:lnSpc>
                <a:spcBef>
                  <a:spcPct val="0"/>
                </a:spcBef>
                <a:spcAft>
                  <a:spcPct val="0"/>
                </a:spcAft>
              </a:pPr>
              <a:r>
                <a:rPr lang="en-US" sz="1067" dirty="0">
                  <a:gradFill>
                    <a:gsLst>
                      <a:gs pos="0">
                        <a:srgbClr val="FFFFFF"/>
                      </a:gs>
                      <a:gs pos="100000">
                        <a:srgbClr val="FFFFFF"/>
                      </a:gs>
                    </a:gsLst>
                    <a:lin ang="5400000" scaled="0"/>
                  </a:gradFill>
                </a:rPr>
                <a:t>virtual machines</a:t>
              </a:r>
            </a:p>
          </p:txBody>
        </p:sp>
        <p:sp>
          <p:nvSpPr>
            <p:cNvPr id="79" name="Rectangle 78"/>
            <p:cNvSpPr/>
            <p:nvPr/>
          </p:nvSpPr>
          <p:spPr bwMode="auto">
            <a:xfrm>
              <a:off x="1797763" y="2492628"/>
              <a:ext cx="896222" cy="8152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6" tIns="62153" rIns="124306" bIns="62153" numCol="1" rtlCol="0" anchor="b" anchorCtr="0" compatLnSpc="1">
              <a:prstTxWarp prst="textNoShape">
                <a:avLst/>
              </a:prstTxWarp>
            </a:bodyPr>
            <a:lstStyle/>
            <a:p>
              <a:pPr algn="ctr" defTabSz="913519" fontAlgn="base">
                <a:lnSpc>
                  <a:spcPct val="80000"/>
                </a:lnSpc>
                <a:spcBef>
                  <a:spcPct val="0"/>
                </a:spcBef>
                <a:spcAft>
                  <a:spcPct val="0"/>
                </a:spcAft>
              </a:pPr>
              <a:r>
                <a:rPr lang="en-US" sz="1067" dirty="0">
                  <a:gradFill>
                    <a:gsLst>
                      <a:gs pos="0">
                        <a:srgbClr val="FFFFFF"/>
                      </a:gs>
                      <a:gs pos="100000">
                        <a:srgbClr val="FFFFFF"/>
                      </a:gs>
                    </a:gsLst>
                    <a:lin ang="5400000" scaled="0"/>
                  </a:gradFill>
                </a:rPr>
                <a:t>virtual network</a:t>
              </a:r>
            </a:p>
          </p:txBody>
        </p:sp>
        <p:sp>
          <p:nvSpPr>
            <p:cNvPr id="80" name="Rectangle 79"/>
            <p:cNvSpPr/>
            <p:nvPr/>
          </p:nvSpPr>
          <p:spPr bwMode="auto">
            <a:xfrm>
              <a:off x="2762766" y="2492628"/>
              <a:ext cx="896222" cy="8152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6" tIns="62153" rIns="124306" bIns="62153" numCol="1" rtlCol="0" anchor="b" anchorCtr="0" compatLnSpc="1">
              <a:prstTxWarp prst="textNoShape">
                <a:avLst/>
              </a:prstTxWarp>
            </a:bodyPr>
            <a:lstStyle/>
            <a:p>
              <a:pPr algn="ctr" defTabSz="913519" fontAlgn="base">
                <a:lnSpc>
                  <a:spcPct val="80000"/>
                </a:lnSpc>
                <a:spcBef>
                  <a:spcPct val="0"/>
                </a:spcBef>
                <a:spcAft>
                  <a:spcPct val="0"/>
                </a:spcAft>
              </a:pPr>
              <a:r>
                <a:rPr lang="en-US" sz="1067" dirty="0" err="1">
                  <a:gradFill>
                    <a:gsLst>
                      <a:gs pos="0">
                        <a:srgbClr val="FFFFFF"/>
                      </a:gs>
                      <a:gs pos="100000">
                        <a:srgbClr val="FFFFFF"/>
                      </a:gs>
                    </a:gsLst>
                    <a:lin ang="5400000" scaled="0"/>
                  </a:gradFill>
                </a:rPr>
                <a:t>vpn</a:t>
              </a:r>
              <a:endParaRPr lang="en-US" sz="1067" dirty="0">
                <a:gradFill>
                  <a:gsLst>
                    <a:gs pos="0">
                      <a:srgbClr val="FFFFFF"/>
                    </a:gs>
                    <a:gs pos="100000">
                      <a:srgbClr val="FFFFFF"/>
                    </a:gs>
                  </a:gsLst>
                  <a:lin ang="5400000" scaled="0"/>
                </a:gradFill>
              </a:endParaRPr>
            </a:p>
          </p:txBody>
        </p:sp>
        <p:pic>
          <p:nvPicPr>
            <p:cNvPr id="81" name="Picture 8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22701" y="2573991"/>
              <a:ext cx="376391" cy="340519"/>
            </a:xfrm>
            <a:prstGeom prst="rect">
              <a:avLst/>
            </a:prstGeom>
            <a:noFill/>
            <a:ln>
              <a:noFill/>
            </a:ln>
          </p:spPr>
        </p:pic>
        <p:sp>
          <p:nvSpPr>
            <p:cNvPr id="82" name="L-Shape 81"/>
            <p:cNvSpPr/>
            <p:nvPr/>
          </p:nvSpPr>
          <p:spPr bwMode="auto">
            <a:xfrm flipV="1">
              <a:off x="914592" y="2379569"/>
              <a:ext cx="877336" cy="932758"/>
            </a:xfrm>
            <a:prstGeom prst="corner">
              <a:avLst>
                <a:gd name="adj1" fmla="val 38444"/>
                <a:gd name="adj2" fmla="val 79678"/>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83" name="Freeform 78"/>
            <p:cNvSpPr>
              <a:spLocks noEditPoints="1"/>
            </p:cNvSpPr>
            <p:nvPr/>
          </p:nvSpPr>
          <p:spPr bwMode="black">
            <a:xfrm>
              <a:off x="2052726" y="2553839"/>
              <a:ext cx="386294" cy="369741"/>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264" tIns="41132" rIns="82264" bIns="41132" numCol="1" anchor="t" anchorCtr="0" compatLnSpc="1">
              <a:prstTxWarp prst="textNoShape">
                <a:avLst/>
              </a:prstTxWarp>
            </a:bodyPr>
            <a:lstStyle/>
            <a:p>
              <a:pPr defTabSz="684405"/>
              <a:endParaRPr lang="en-US" sz="933" dirty="0">
                <a:solidFill>
                  <a:srgbClr val="FFFFFF"/>
                </a:solidFill>
              </a:endParaRPr>
            </a:p>
          </p:txBody>
        </p:sp>
        <p:sp>
          <p:nvSpPr>
            <p:cNvPr id="84" name="L-Shape 83"/>
            <p:cNvSpPr/>
            <p:nvPr/>
          </p:nvSpPr>
          <p:spPr bwMode="auto">
            <a:xfrm flipH="1">
              <a:off x="1728980" y="2379569"/>
              <a:ext cx="873183" cy="932758"/>
            </a:xfrm>
            <a:prstGeom prst="corner">
              <a:avLst>
                <a:gd name="adj1" fmla="val 50559"/>
                <a:gd name="adj2" fmla="val 78349"/>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85" name="Freeform 58"/>
            <p:cNvSpPr>
              <a:spLocks noEditPoints="1"/>
            </p:cNvSpPr>
            <p:nvPr/>
          </p:nvSpPr>
          <p:spPr bwMode="black">
            <a:xfrm>
              <a:off x="3022865" y="2680382"/>
              <a:ext cx="376022" cy="40308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64" tIns="41132" rIns="82264" bIns="41132" numCol="1" anchor="t" anchorCtr="0" compatLnSpc="1">
              <a:prstTxWarp prst="textNoShape">
                <a:avLst/>
              </a:prstTxWarp>
            </a:bodyPr>
            <a:lstStyle/>
            <a:p>
              <a:pPr defTabSz="684405"/>
              <a:endParaRPr lang="en-US" sz="933">
                <a:solidFill>
                  <a:srgbClr val="FFFFFF"/>
                </a:solidFill>
              </a:endParaRPr>
            </a:p>
          </p:txBody>
        </p:sp>
        <p:sp>
          <p:nvSpPr>
            <p:cNvPr id="86" name="L-Shape 85"/>
            <p:cNvSpPr/>
            <p:nvPr/>
          </p:nvSpPr>
          <p:spPr bwMode="auto">
            <a:xfrm rot="16200000" flipV="1">
              <a:off x="2730213" y="2415098"/>
              <a:ext cx="948617" cy="859053"/>
            </a:xfrm>
            <a:prstGeom prst="corner">
              <a:avLst>
                <a:gd name="adj1" fmla="val 32563"/>
                <a:gd name="adj2" fmla="val 96229"/>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87"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rot="16200000">
              <a:off x="3022842" y="1528067"/>
              <a:ext cx="345107" cy="374257"/>
            </a:xfrm>
            <a:prstGeom prst="rect">
              <a:avLst/>
            </a:prstGeom>
            <a:noFill/>
            <a:extLst>
              <a:ext uri="{909E8E84-426E-40DD-AFC4-6F175D3DCCD1}">
                <a14:hiddenFill xmlns:a14="http://schemas.microsoft.com/office/drawing/2010/main">
                  <a:solidFill>
                    <a:srgbClr val="FFFFFF"/>
                  </a:solidFill>
                </a14:hiddenFill>
              </a:ext>
            </a:extLst>
          </p:spPr>
        </p:pic>
        <p:sp>
          <p:nvSpPr>
            <p:cNvPr id="88" name="L-Shape 87"/>
            <p:cNvSpPr/>
            <p:nvPr/>
          </p:nvSpPr>
          <p:spPr bwMode="auto">
            <a:xfrm rot="16200000" flipH="1">
              <a:off x="2739163" y="1458851"/>
              <a:ext cx="944753" cy="845019"/>
            </a:xfrm>
            <a:prstGeom prst="corner">
              <a:avLst>
                <a:gd name="adj1" fmla="val 49207"/>
                <a:gd name="adj2" fmla="val 100697"/>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89" name="Rectangle 88"/>
            <p:cNvSpPr/>
            <p:nvPr/>
          </p:nvSpPr>
          <p:spPr bwMode="auto">
            <a:xfrm>
              <a:off x="2774995" y="1441156"/>
              <a:ext cx="896222" cy="8152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6" tIns="62153" rIns="124306" bIns="62153" numCol="1" rtlCol="0" anchor="b" anchorCtr="0" compatLnSpc="1">
              <a:prstTxWarp prst="textNoShape">
                <a:avLst/>
              </a:prstTxWarp>
            </a:bodyPr>
            <a:lstStyle/>
            <a:p>
              <a:pPr algn="ctr" defTabSz="913519" fontAlgn="base">
                <a:lnSpc>
                  <a:spcPct val="80000"/>
                </a:lnSpc>
                <a:spcBef>
                  <a:spcPct val="0"/>
                </a:spcBef>
                <a:spcAft>
                  <a:spcPct val="0"/>
                </a:spcAft>
              </a:pPr>
              <a:r>
                <a:rPr lang="en-US" sz="1067" dirty="0">
                  <a:gradFill>
                    <a:gsLst>
                      <a:gs pos="0">
                        <a:srgbClr val="FFFFFF"/>
                      </a:gs>
                      <a:gs pos="100000">
                        <a:srgbClr val="FFFFFF"/>
                      </a:gs>
                    </a:gsLst>
                    <a:lin ang="5400000" scaled="0"/>
                  </a:gradFill>
                </a:rPr>
                <a:t>traffic manager</a:t>
              </a:r>
            </a:p>
          </p:txBody>
        </p:sp>
      </p:grpSp>
      <p:grpSp>
        <p:nvGrpSpPr>
          <p:cNvPr id="6" name="Group 5"/>
          <p:cNvGrpSpPr/>
          <p:nvPr/>
        </p:nvGrpSpPr>
        <p:grpSpPr>
          <a:xfrm>
            <a:off x="8279358" y="1262202"/>
            <a:ext cx="3631646" cy="2341846"/>
            <a:chOff x="8115303" y="1237566"/>
            <a:chExt cx="3560760" cy="2296136"/>
          </a:xfrm>
        </p:grpSpPr>
        <p:sp>
          <p:nvSpPr>
            <p:cNvPr id="5" name="Rectangle 4"/>
            <p:cNvSpPr/>
            <p:nvPr/>
          </p:nvSpPr>
          <p:spPr bwMode="auto">
            <a:xfrm>
              <a:off x="8115303" y="1237566"/>
              <a:ext cx="3560760" cy="229613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90" name="Rectangle 89"/>
            <p:cNvSpPr/>
            <p:nvPr/>
          </p:nvSpPr>
          <p:spPr bwMode="auto">
            <a:xfrm>
              <a:off x="8838810" y="1512933"/>
              <a:ext cx="2301634" cy="18005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6" tIns="62153" rIns="124306" bIns="62153" numCol="1" rtlCol="0" anchor="b" anchorCtr="0" compatLnSpc="1">
              <a:prstTxWarp prst="textNoShape">
                <a:avLst/>
              </a:prstTxWarp>
            </a:bodyPr>
            <a:lstStyle/>
            <a:p>
              <a:pPr algn="ctr" defTabSz="913519" fontAlgn="base">
                <a:lnSpc>
                  <a:spcPct val="80000"/>
                </a:lnSpc>
                <a:spcBef>
                  <a:spcPct val="0"/>
                </a:spcBef>
                <a:spcAft>
                  <a:spcPct val="0"/>
                </a:spcAft>
              </a:pPr>
              <a:r>
                <a:rPr lang="en-US" sz="1836" dirty="0">
                  <a:gradFill>
                    <a:gsLst>
                      <a:gs pos="0">
                        <a:srgbClr val="FFFFFF"/>
                      </a:gs>
                      <a:gs pos="100000">
                        <a:srgbClr val="FFFFFF"/>
                      </a:gs>
                    </a:gsLst>
                    <a:lin ang="5400000" scaled="0"/>
                  </a:gradFill>
                </a:rPr>
                <a:t>web sites</a:t>
              </a:r>
            </a:p>
          </p:txBody>
        </p:sp>
        <p:pic>
          <p:nvPicPr>
            <p:cNvPr id="91" name="Picture 9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74027" y="1739800"/>
              <a:ext cx="1073309" cy="1073460"/>
            </a:xfrm>
            <a:prstGeom prst="rect">
              <a:avLst/>
            </a:prstGeom>
            <a:noFill/>
          </p:spPr>
        </p:pic>
        <p:sp>
          <p:nvSpPr>
            <p:cNvPr id="92" name="L-Shape 91"/>
            <p:cNvSpPr/>
            <p:nvPr/>
          </p:nvSpPr>
          <p:spPr bwMode="auto">
            <a:xfrm rot="16200000">
              <a:off x="8927277" y="1085840"/>
              <a:ext cx="1886721" cy="2579463"/>
            </a:xfrm>
            <a:prstGeom prst="corner">
              <a:avLst>
                <a:gd name="adj1" fmla="val 111826"/>
                <a:gd name="adj2" fmla="val 60648"/>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8" name="Group 7"/>
          <p:cNvGrpSpPr/>
          <p:nvPr/>
        </p:nvGrpSpPr>
        <p:grpSpPr>
          <a:xfrm>
            <a:off x="4404843" y="1262202"/>
            <a:ext cx="3631646" cy="2341846"/>
            <a:chOff x="4316414" y="1237566"/>
            <a:chExt cx="3560760" cy="2296136"/>
          </a:xfrm>
        </p:grpSpPr>
        <p:sp>
          <p:nvSpPr>
            <p:cNvPr id="7" name="Rectangle 6"/>
            <p:cNvSpPr/>
            <p:nvPr/>
          </p:nvSpPr>
          <p:spPr bwMode="auto">
            <a:xfrm>
              <a:off x="4316414" y="1237566"/>
              <a:ext cx="3560760" cy="229613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p:cNvSpPr/>
            <p:nvPr/>
          </p:nvSpPr>
          <p:spPr bwMode="auto">
            <a:xfrm>
              <a:off x="6477160" y="2509361"/>
              <a:ext cx="896222" cy="8152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6" tIns="62153" rIns="124306" bIns="62153" numCol="1" rtlCol="0" anchor="b" anchorCtr="0" compatLnSpc="1">
              <a:prstTxWarp prst="textNoShape">
                <a:avLst/>
              </a:prstTxWarp>
            </a:bodyPr>
            <a:lstStyle/>
            <a:p>
              <a:pPr algn="ctr" defTabSz="913519" fontAlgn="base">
                <a:lnSpc>
                  <a:spcPct val="80000"/>
                </a:lnSpc>
                <a:spcBef>
                  <a:spcPct val="0"/>
                </a:spcBef>
                <a:spcAft>
                  <a:spcPct val="0"/>
                </a:spcAft>
              </a:pPr>
              <a:endParaRPr lang="en-US" sz="1067" dirty="0">
                <a:gradFill>
                  <a:gsLst>
                    <a:gs pos="0">
                      <a:srgbClr val="FFFFFF"/>
                    </a:gs>
                    <a:gs pos="100000">
                      <a:srgbClr val="FFFFFF"/>
                    </a:gs>
                  </a:gsLst>
                  <a:lin ang="5400000" scaled="0"/>
                </a:gradFill>
              </a:endParaRPr>
            </a:p>
          </p:txBody>
        </p:sp>
        <p:sp>
          <p:nvSpPr>
            <p:cNvPr id="94" name="Rectangle 93"/>
            <p:cNvSpPr/>
            <p:nvPr/>
          </p:nvSpPr>
          <p:spPr bwMode="auto">
            <a:xfrm>
              <a:off x="5520120" y="1362223"/>
              <a:ext cx="896222" cy="8152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6" tIns="62153" rIns="124306" bIns="62153" numCol="1" rtlCol="0" anchor="b" anchorCtr="0" compatLnSpc="1">
              <a:prstTxWarp prst="textNoShape">
                <a:avLst/>
              </a:prstTxWarp>
            </a:bodyPr>
            <a:lstStyle/>
            <a:p>
              <a:pPr algn="ctr" defTabSz="913519" fontAlgn="base">
                <a:spcBef>
                  <a:spcPct val="0"/>
                </a:spcBef>
                <a:spcAft>
                  <a:spcPct val="0"/>
                </a:spcAft>
              </a:pPr>
              <a:r>
                <a:rPr lang="en-US" sz="1067" dirty="0">
                  <a:gradFill>
                    <a:gsLst>
                      <a:gs pos="0">
                        <a:srgbClr val="FFFFFF"/>
                      </a:gs>
                      <a:gs pos="100000">
                        <a:srgbClr val="FFFFFF"/>
                      </a:gs>
                    </a:gsLst>
                    <a:lin ang="5400000" scaled="0"/>
                  </a:gradFill>
                </a:rPr>
                <a:t>caching</a:t>
              </a:r>
            </a:p>
          </p:txBody>
        </p:sp>
        <p:sp>
          <p:nvSpPr>
            <p:cNvPr id="95" name="Rectangle 94"/>
            <p:cNvSpPr/>
            <p:nvPr/>
          </p:nvSpPr>
          <p:spPr bwMode="auto">
            <a:xfrm>
              <a:off x="6477160" y="1374558"/>
              <a:ext cx="896222" cy="8152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6" tIns="62153" rIns="124306" bIns="62153" numCol="1" rtlCol="0" anchor="b" anchorCtr="0" compatLnSpc="1">
              <a:prstTxWarp prst="textNoShape">
                <a:avLst/>
              </a:prstTxWarp>
            </a:bodyPr>
            <a:lstStyle/>
            <a:p>
              <a:pPr algn="ctr" defTabSz="913519" fontAlgn="base">
                <a:spcBef>
                  <a:spcPct val="0"/>
                </a:spcBef>
                <a:spcAft>
                  <a:spcPct val="0"/>
                </a:spcAft>
              </a:pPr>
              <a:r>
                <a:rPr lang="en-US" sz="1067" dirty="0">
                  <a:gradFill>
                    <a:gsLst>
                      <a:gs pos="0">
                        <a:srgbClr val="FFFFFF"/>
                      </a:gs>
                      <a:gs pos="100000">
                        <a:srgbClr val="FFFFFF"/>
                      </a:gs>
                    </a:gsLst>
                    <a:lin ang="5400000" scaled="0"/>
                  </a:gradFill>
                </a:rPr>
                <a:t>identity</a:t>
              </a:r>
            </a:p>
          </p:txBody>
        </p:sp>
        <p:sp>
          <p:nvSpPr>
            <p:cNvPr id="96" name="Rectangle 95"/>
            <p:cNvSpPr/>
            <p:nvPr/>
          </p:nvSpPr>
          <p:spPr bwMode="auto">
            <a:xfrm>
              <a:off x="5579889" y="2531525"/>
              <a:ext cx="896222" cy="8152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6" tIns="62153" rIns="124306" bIns="62153" numCol="1" rtlCol="0" anchor="b" anchorCtr="0" compatLnSpc="1">
              <a:prstTxWarp prst="textNoShape">
                <a:avLst/>
              </a:prstTxWarp>
            </a:bodyPr>
            <a:lstStyle/>
            <a:p>
              <a:pPr algn="ctr" defTabSz="913519" fontAlgn="base">
                <a:lnSpc>
                  <a:spcPct val="80000"/>
                </a:lnSpc>
                <a:spcBef>
                  <a:spcPct val="0"/>
                </a:spcBef>
                <a:spcAft>
                  <a:spcPct val="0"/>
                </a:spcAft>
              </a:pPr>
              <a:endParaRPr lang="en-US" sz="1067" dirty="0">
                <a:gradFill>
                  <a:gsLst>
                    <a:gs pos="0">
                      <a:srgbClr val="FFFFFF"/>
                    </a:gs>
                    <a:gs pos="100000">
                      <a:srgbClr val="FFFFFF"/>
                    </a:gs>
                  </a:gsLst>
                  <a:lin ang="5400000" scaled="0"/>
                </a:gradFill>
              </a:endParaRPr>
            </a:p>
          </p:txBody>
        </p:sp>
        <p:sp>
          <p:nvSpPr>
            <p:cNvPr id="97" name="Mobile Services - Label"/>
            <p:cNvSpPr/>
            <p:nvPr/>
          </p:nvSpPr>
          <p:spPr bwMode="auto">
            <a:xfrm>
              <a:off x="4644912" y="2507681"/>
              <a:ext cx="896222" cy="8152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6" tIns="62153" rIns="124306" bIns="62153" numCol="1" rtlCol="0" anchor="b" anchorCtr="0" compatLnSpc="1">
              <a:prstTxWarp prst="textNoShape">
                <a:avLst/>
              </a:prstTxWarp>
            </a:bodyPr>
            <a:lstStyle/>
            <a:p>
              <a:pPr algn="ctr" defTabSz="913519" fontAlgn="base">
                <a:lnSpc>
                  <a:spcPct val="80000"/>
                </a:lnSpc>
                <a:spcBef>
                  <a:spcPct val="0"/>
                </a:spcBef>
                <a:spcAft>
                  <a:spcPct val="0"/>
                </a:spcAft>
              </a:pPr>
              <a:r>
                <a:rPr lang="en-US" sz="1067" dirty="0">
                  <a:gradFill>
                    <a:gsLst>
                      <a:gs pos="0">
                        <a:srgbClr val="FFFFFF"/>
                      </a:gs>
                      <a:gs pos="100000">
                        <a:srgbClr val="FFFFFF"/>
                      </a:gs>
                    </a:gsLst>
                    <a:lin ang="5400000" scaled="0"/>
                  </a:gradFill>
                </a:rPr>
                <a:t>mobile services</a:t>
              </a:r>
            </a:p>
          </p:txBody>
        </p:sp>
        <p:sp>
          <p:nvSpPr>
            <p:cNvPr id="98" name="Rectangle 97"/>
            <p:cNvSpPr/>
            <p:nvPr/>
          </p:nvSpPr>
          <p:spPr bwMode="auto">
            <a:xfrm>
              <a:off x="4645365" y="1383762"/>
              <a:ext cx="896222" cy="8152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6" tIns="62153" rIns="124306" bIns="62153" numCol="1" rtlCol="0" anchor="b" anchorCtr="0" compatLnSpc="1">
              <a:prstTxWarp prst="textNoShape">
                <a:avLst/>
              </a:prstTxWarp>
            </a:bodyPr>
            <a:lstStyle/>
            <a:p>
              <a:pPr algn="ctr" defTabSz="913519" fontAlgn="base">
                <a:lnSpc>
                  <a:spcPct val="80000"/>
                </a:lnSpc>
                <a:spcBef>
                  <a:spcPct val="0"/>
                </a:spcBef>
                <a:spcAft>
                  <a:spcPct val="0"/>
                </a:spcAft>
              </a:pPr>
              <a:r>
                <a:rPr lang="en-US" sz="1067" dirty="0">
                  <a:gradFill>
                    <a:gsLst>
                      <a:gs pos="0">
                        <a:srgbClr val="FFFFFF"/>
                      </a:gs>
                      <a:gs pos="100000">
                        <a:srgbClr val="FFFFFF"/>
                      </a:gs>
                    </a:gsLst>
                    <a:lin ang="5400000" scaled="0"/>
                  </a:gradFill>
                </a:rPr>
                <a:t>cloud services</a:t>
              </a:r>
            </a:p>
          </p:txBody>
        </p:sp>
        <p:pic>
          <p:nvPicPr>
            <p:cNvPr id="99" name="Picture 9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726474" y="1463277"/>
              <a:ext cx="423361" cy="419600"/>
            </a:xfrm>
            <a:prstGeom prst="rect">
              <a:avLst/>
            </a:prstGeom>
          </p:spPr>
        </p:pic>
        <p:sp>
          <p:nvSpPr>
            <p:cNvPr id="100" name="L-Shape 99"/>
            <p:cNvSpPr/>
            <p:nvPr/>
          </p:nvSpPr>
          <p:spPr bwMode="auto">
            <a:xfrm>
              <a:off x="5651018" y="1406658"/>
              <a:ext cx="843957" cy="809708"/>
            </a:xfrm>
            <a:prstGeom prst="corner">
              <a:avLst>
                <a:gd name="adj1" fmla="val 38444"/>
                <a:gd name="adj2" fmla="val 73305"/>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101" name="Picture 7" descr="C:\Users\Jonahs\Dropbox\Projects SCOTT\MEET Windows Azure\source\Background\tile-icon-identity.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741136" y="1501807"/>
              <a:ext cx="368270" cy="368269"/>
            </a:xfrm>
            <a:prstGeom prst="rect">
              <a:avLst/>
            </a:prstGeom>
            <a:noFill/>
            <a:extLst>
              <a:ext uri="{909E8E84-426E-40DD-AFC4-6F175D3DCCD1}">
                <a14:hiddenFill xmlns:a14="http://schemas.microsoft.com/office/drawing/2010/main">
                  <a:solidFill>
                    <a:srgbClr val="FFFFFF"/>
                  </a:solidFill>
                </a14:hiddenFill>
              </a:ext>
            </a:extLst>
          </p:spPr>
        </p:pic>
        <p:sp>
          <p:nvSpPr>
            <p:cNvPr id="102" name="L-Shape 101"/>
            <p:cNvSpPr/>
            <p:nvPr/>
          </p:nvSpPr>
          <p:spPr bwMode="auto">
            <a:xfrm flipH="1" flipV="1">
              <a:off x="6360626" y="1406658"/>
              <a:ext cx="935589" cy="809708"/>
            </a:xfrm>
            <a:prstGeom prst="corner">
              <a:avLst>
                <a:gd name="adj1" fmla="val 43382"/>
                <a:gd name="adj2" fmla="val 82321"/>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104" name="L-Shape 103"/>
            <p:cNvSpPr/>
            <p:nvPr/>
          </p:nvSpPr>
          <p:spPr bwMode="auto">
            <a:xfrm flipH="1" flipV="1">
              <a:off x="6385415" y="2392549"/>
              <a:ext cx="909411" cy="915317"/>
            </a:xfrm>
            <a:prstGeom prst="corner">
              <a:avLst>
                <a:gd name="adj1" fmla="val 38444"/>
                <a:gd name="adj2" fmla="val 79355"/>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106" name="L-Shape 105"/>
            <p:cNvSpPr/>
            <p:nvPr/>
          </p:nvSpPr>
          <p:spPr bwMode="auto">
            <a:xfrm>
              <a:off x="5648952" y="2394569"/>
              <a:ext cx="771659" cy="921428"/>
            </a:xfrm>
            <a:prstGeom prst="corner">
              <a:avLst>
                <a:gd name="adj1" fmla="val 54367"/>
                <a:gd name="adj2" fmla="val 71126"/>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107" name="Picture 106"/>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4972779" y="2601966"/>
              <a:ext cx="240489" cy="348196"/>
            </a:xfrm>
            <a:prstGeom prst="rect">
              <a:avLst/>
            </a:prstGeom>
            <a:noFill/>
          </p:spPr>
        </p:pic>
        <p:sp>
          <p:nvSpPr>
            <p:cNvPr id="108" name="L-Shape 107"/>
            <p:cNvSpPr/>
            <p:nvPr/>
          </p:nvSpPr>
          <p:spPr bwMode="auto">
            <a:xfrm rot="5400000" flipH="1">
              <a:off x="4628484" y="2441017"/>
              <a:ext cx="945681" cy="804275"/>
            </a:xfrm>
            <a:prstGeom prst="corner">
              <a:avLst>
                <a:gd name="adj1" fmla="val 38444"/>
                <a:gd name="adj2" fmla="val 99529"/>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109" name="Picture 108"/>
            <p:cNvPicPr>
              <a:picLocks noChangeAspect="1"/>
            </p:cNvPicPr>
            <p:nvPr/>
          </p:nvPicPr>
          <p:blipFill>
            <a:blip r:embed="rId17"/>
            <a:stretch>
              <a:fillRect/>
            </a:stretch>
          </p:blipFill>
          <p:spPr>
            <a:xfrm>
              <a:off x="4873995" y="1461614"/>
              <a:ext cx="438963" cy="371484"/>
            </a:xfrm>
            <a:prstGeom prst="rect">
              <a:avLst/>
            </a:prstGeom>
            <a:noFill/>
          </p:spPr>
        </p:pic>
        <p:sp>
          <p:nvSpPr>
            <p:cNvPr id="110" name="L-Shape 109"/>
            <p:cNvSpPr/>
            <p:nvPr/>
          </p:nvSpPr>
          <p:spPr bwMode="auto">
            <a:xfrm rot="5400000" flipV="1">
              <a:off x="4630465" y="1463450"/>
              <a:ext cx="929790" cy="816209"/>
            </a:xfrm>
            <a:prstGeom prst="corner">
              <a:avLst>
                <a:gd name="adj1" fmla="val 38444"/>
                <a:gd name="adj2" fmla="val 97409"/>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111" name="Rectangle 110"/>
            <p:cNvSpPr/>
            <p:nvPr/>
          </p:nvSpPr>
          <p:spPr bwMode="auto">
            <a:xfrm>
              <a:off x="6446240" y="2508123"/>
              <a:ext cx="896222" cy="8152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6" tIns="62153" rIns="124306" bIns="62153" numCol="1" rtlCol="0" anchor="b" anchorCtr="0" compatLnSpc="1">
              <a:prstTxWarp prst="textNoShape">
                <a:avLst/>
              </a:prstTxWarp>
            </a:bodyPr>
            <a:lstStyle/>
            <a:p>
              <a:pPr algn="ctr" defTabSz="913519" fontAlgn="base">
                <a:lnSpc>
                  <a:spcPct val="80000"/>
                </a:lnSpc>
                <a:spcBef>
                  <a:spcPct val="0"/>
                </a:spcBef>
                <a:spcAft>
                  <a:spcPct val="0"/>
                </a:spcAft>
              </a:pPr>
              <a:r>
                <a:rPr lang="en-US" sz="1067" dirty="0">
                  <a:gradFill>
                    <a:gsLst>
                      <a:gs pos="0">
                        <a:srgbClr val="FFFFFF"/>
                      </a:gs>
                      <a:gs pos="100000">
                        <a:srgbClr val="FFFFFF"/>
                      </a:gs>
                    </a:gsLst>
                    <a:lin ang="5400000" scaled="0"/>
                  </a:gradFill>
                </a:rPr>
                <a:t>media</a:t>
              </a:r>
            </a:p>
          </p:txBody>
        </p:sp>
        <p:sp>
          <p:nvSpPr>
            <p:cNvPr id="112" name="Freeform 25"/>
            <p:cNvSpPr>
              <a:spLocks noEditPoints="1"/>
            </p:cNvSpPr>
            <p:nvPr/>
          </p:nvSpPr>
          <p:spPr bwMode="black">
            <a:xfrm flipH="1">
              <a:off x="6696061" y="2602195"/>
              <a:ext cx="423792" cy="423963"/>
            </a:xfrm>
            <a:custGeom>
              <a:avLst/>
              <a:gdLst>
                <a:gd name="T0" fmla="*/ 50 w 150"/>
                <a:gd name="T1" fmla="*/ 75 h 150"/>
                <a:gd name="T2" fmla="*/ 90 w 150"/>
                <a:gd name="T3" fmla="*/ 45 h 150"/>
                <a:gd name="T4" fmla="*/ 90 w 150"/>
                <a:gd name="T5" fmla="*/ 105 h 150"/>
                <a:gd name="T6" fmla="*/ 50 w 150"/>
                <a:gd name="T7" fmla="*/ 75 h 150"/>
                <a:gd name="T8" fmla="*/ 75 w 150"/>
                <a:gd name="T9" fmla="*/ 140 h 150"/>
                <a:gd name="T10" fmla="*/ 10 w 150"/>
                <a:gd name="T11" fmla="*/ 75 h 150"/>
                <a:gd name="T12" fmla="*/ 75 w 150"/>
                <a:gd name="T13" fmla="*/ 10 h 150"/>
                <a:gd name="T14" fmla="*/ 140 w 150"/>
                <a:gd name="T15" fmla="*/ 75 h 150"/>
                <a:gd name="T16" fmla="*/ 75 w 150"/>
                <a:gd name="T17" fmla="*/ 140 h 150"/>
                <a:gd name="T18" fmla="*/ 75 w 150"/>
                <a:gd name="T19" fmla="*/ 150 h 150"/>
                <a:gd name="T20" fmla="*/ 150 w 150"/>
                <a:gd name="T21" fmla="*/ 75 h 150"/>
                <a:gd name="T22" fmla="*/ 75 w 150"/>
                <a:gd name="T23" fmla="*/ 0 h 150"/>
                <a:gd name="T24" fmla="*/ 0 w 150"/>
                <a:gd name="T25" fmla="*/ 75 h 150"/>
                <a:gd name="T26" fmla="*/ 75 w 15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50">
                  <a:moveTo>
                    <a:pt x="50" y="75"/>
                  </a:moveTo>
                  <a:cubicBezTo>
                    <a:pt x="90" y="45"/>
                    <a:pt x="90" y="45"/>
                    <a:pt x="90" y="45"/>
                  </a:cubicBezTo>
                  <a:cubicBezTo>
                    <a:pt x="90" y="105"/>
                    <a:pt x="90" y="105"/>
                    <a:pt x="90" y="105"/>
                  </a:cubicBezTo>
                  <a:lnTo>
                    <a:pt x="50" y="75"/>
                  </a:lnTo>
                  <a:close/>
                  <a:moveTo>
                    <a:pt x="75" y="140"/>
                  </a:moveTo>
                  <a:cubicBezTo>
                    <a:pt x="39" y="140"/>
                    <a:pt x="10" y="111"/>
                    <a:pt x="10" y="75"/>
                  </a:cubicBezTo>
                  <a:cubicBezTo>
                    <a:pt x="10" y="39"/>
                    <a:pt x="39" y="10"/>
                    <a:pt x="75" y="10"/>
                  </a:cubicBezTo>
                  <a:cubicBezTo>
                    <a:pt x="111" y="10"/>
                    <a:pt x="140" y="39"/>
                    <a:pt x="140" y="75"/>
                  </a:cubicBezTo>
                  <a:cubicBezTo>
                    <a:pt x="140" y="111"/>
                    <a:pt x="111" y="140"/>
                    <a:pt x="75" y="140"/>
                  </a:cubicBezTo>
                  <a:moveTo>
                    <a:pt x="75" y="150"/>
                  </a:moveTo>
                  <a:cubicBezTo>
                    <a:pt x="116" y="150"/>
                    <a:pt x="150" y="116"/>
                    <a:pt x="150" y="75"/>
                  </a:cubicBezTo>
                  <a:cubicBezTo>
                    <a:pt x="150" y="34"/>
                    <a:pt x="116" y="0"/>
                    <a:pt x="75" y="0"/>
                  </a:cubicBezTo>
                  <a:cubicBezTo>
                    <a:pt x="34" y="0"/>
                    <a:pt x="0" y="34"/>
                    <a:pt x="0" y="75"/>
                  </a:cubicBezTo>
                  <a:cubicBezTo>
                    <a:pt x="0" y="116"/>
                    <a:pt x="34" y="150"/>
                    <a:pt x="75" y="15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9" tIns="45705" rIns="91409" bIns="45705" numCol="1" anchor="t" anchorCtr="0" compatLnSpc="1">
              <a:prstTxWarp prst="textNoShape">
                <a:avLst/>
              </a:prstTxWarp>
            </a:bodyPr>
            <a:lstStyle/>
            <a:p>
              <a:pPr defTabSz="914010"/>
              <a:endParaRPr lang="en-US" dirty="0">
                <a:solidFill>
                  <a:srgbClr val="000000"/>
                </a:solidFill>
              </a:endParaRPr>
            </a:p>
          </p:txBody>
        </p:sp>
        <p:sp>
          <p:nvSpPr>
            <p:cNvPr id="113" name="Rectangle 112"/>
            <p:cNvSpPr/>
            <p:nvPr/>
          </p:nvSpPr>
          <p:spPr bwMode="auto">
            <a:xfrm>
              <a:off x="5501432" y="2506499"/>
              <a:ext cx="896222" cy="8152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6" tIns="62153" rIns="124306" bIns="62153" numCol="1" rtlCol="0" anchor="b" anchorCtr="0" compatLnSpc="1">
              <a:prstTxWarp prst="textNoShape">
                <a:avLst/>
              </a:prstTxWarp>
            </a:bodyPr>
            <a:lstStyle/>
            <a:p>
              <a:pPr algn="ctr" defTabSz="913519" fontAlgn="base">
                <a:lnSpc>
                  <a:spcPct val="80000"/>
                </a:lnSpc>
                <a:spcBef>
                  <a:spcPct val="0"/>
                </a:spcBef>
                <a:spcAft>
                  <a:spcPct val="0"/>
                </a:spcAft>
              </a:pPr>
              <a:r>
                <a:rPr lang="en-US" sz="1067" dirty="0">
                  <a:gradFill>
                    <a:gsLst>
                      <a:gs pos="0">
                        <a:srgbClr val="FFFFFF"/>
                      </a:gs>
                      <a:gs pos="100000">
                        <a:srgbClr val="FFFFFF"/>
                      </a:gs>
                    </a:gsLst>
                    <a:lin ang="5400000" scaled="0"/>
                  </a:gradFill>
                </a:rPr>
                <a:t>SQL database</a:t>
              </a:r>
            </a:p>
          </p:txBody>
        </p:sp>
        <p:sp>
          <p:nvSpPr>
            <p:cNvPr id="114" name="Freeform 30"/>
            <p:cNvSpPr>
              <a:spLocks noEditPoints="1"/>
            </p:cNvSpPr>
            <p:nvPr/>
          </p:nvSpPr>
          <p:spPr bwMode="auto">
            <a:xfrm flipH="1">
              <a:off x="5815104" y="2633365"/>
              <a:ext cx="268876" cy="297306"/>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grpSp>
    </p:spTree>
    <p:extLst>
      <p:ext uri="{BB962C8B-B14F-4D97-AF65-F5344CB8AC3E}">
        <p14:creationId xmlns:p14="http://schemas.microsoft.com/office/powerpoint/2010/main" val="9987122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7" grpId="0"/>
      <p:bldP spid="2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Left Brace 61"/>
          <p:cNvSpPr/>
          <p:nvPr/>
        </p:nvSpPr>
        <p:spPr>
          <a:xfrm>
            <a:off x="1136652" y="2288085"/>
            <a:ext cx="308926" cy="3692821"/>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43193"/>
            <a:endParaRPr lang="en-US" sz="1836" dirty="0">
              <a:solidFill>
                <a:srgbClr val="FFFFFF"/>
              </a:solidFill>
              <a:latin typeface="Segoe UI"/>
              <a:ea typeface="Segoe UI" pitchFamily="34" charset="0"/>
              <a:cs typeface="Segoe UI" pitchFamily="34" charset="0"/>
            </a:endParaRPr>
          </a:p>
        </p:txBody>
      </p:sp>
      <p:sp>
        <p:nvSpPr>
          <p:cNvPr id="66" name="Rectangle 65"/>
          <p:cNvSpPr/>
          <p:nvPr/>
        </p:nvSpPr>
        <p:spPr bwMode="auto">
          <a:xfrm>
            <a:off x="3277592" y="1067923"/>
            <a:ext cx="8894294" cy="5242185"/>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63260" y="150348"/>
            <a:ext cx="11889564" cy="917575"/>
          </a:xfrm>
        </p:spPr>
        <p:txBody>
          <a:bodyPr/>
          <a:lstStyle/>
          <a:p>
            <a:r>
              <a:rPr lang="en-US" sz="5507" dirty="0">
                <a:solidFill>
                  <a:schemeClr val="bg1">
                    <a:lumMod val="50000"/>
                  </a:schemeClr>
                </a:solidFill>
              </a:rPr>
              <a:t>Cloud </a:t>
            </a:r>
            <a:r>
              <a:rPr lang="en-US" sz="5507" dirty="0" smtClean="0">
                <a:solidFill>
                  <a:schemeClr val="bg1">
                    <a:lumMod val="50000"/>
                  </a:schemeClr>
                </a:solidFill>
              </a:rPr>
              <a:t>computing </a:t>
            </a:r>
            <a:r>
              <a:rPr lang="en-US" sz="5507" dirty="0">
                <a:solidFill>
                  <a:schemeClr val="bg1">
                    <a:lumMod val="50000"/>
                  </a:schemeClr>
                </a:solidFill>
              </a:rPr>
              <a:t>m</a:t>
            </a:r>
            <a:r>
              <a:rPr lang="en-US" sz="5507" dirty="0" smtClean="0">
                <a:solidFill>
                  <a:schemeClr val="bg1">
                    <a:lumMod val="50000"/>
                  </a:schemeClr>
                </a:solidFill>
              </a:rPr>
              <a:t>odels</a:t>
            </a:r>
            <a:endParaRPr lang="en-US" sz="5507" dirty="0">
              <a:solidFill>
                <a:schemeClr val="bg1">
                  <a:lumMod val="50000"/>
                </a:schemeClr>
              </a:solidFill>
            </a:endParaRPr>
          </a:p>
        </p:txBody>
      </p:sp>
      <p:grpSp>
        <p:nvGrpSpPr>
          <p:cNvPr id="4" name="Group 3"/>
          <p:cNvGrpSpPr/>
          <p:nvPr/>
        </p:nvGrpSpPr>
        <p:grpSpPr>
          <a:xfrm>
            <a:off x="818262" y="1541397"/>
            <a:ext cx="2459330" cy="4414010"/>
            <a:chOff x="855665" y="2045950"/>
            <a:chExt cx="2411327" cy="4327854"/>
          </a:xfrm>
        </p:grpSpPr>
        <p:sp>
          <p:nvSpPr>
            <p:cNvPr id="124" name="Rectangle 123"/>
            <p:cNvSpPr/>
            <p:nvPr/>
          </p:nvSpPr>
          <p:spPr>
            <a:xfrm>
              <a:off x="1400220" y="2045950"/>
              <a:ext cx="1866772" cy="44086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43091" fontAlgn="base">
                <a:spcAft>
                  <a:spcPct val="0"/>
                </a:spcAft>
              </a:pPr>
              <a:r>
                <a:rPr lang="en-US" sz="2040" dirty="0" smtClean="0">
                  <a:solidFill>
                    <a:srgbClr val="595959">
                      <a:alpha val="99000"/>
                    </a:srgbClr>
                  </a:solidFill>
                  <a:ea typeface="Kozuka Gothic Pro R" pitchFamily="34" charset="-128"/>
                </a:rPr>
                <a:t>On-Premises</a:t>
              </a:r>
              <a:endParaRPr lang="en-US" sz="2040" dirty="0">
                <a:solidFill>
                  <a:srgbClr val="595959">
                    <a:alpha val="99000"/>
                  </a:srgbClr>
                </a:solidFill>
                <a:ea typeface="Kozuka Gothic Pro R" pitchFamily="34" charset="-128"/>
              </a:endParaRPr>
            </a:p>
          </p:txBody>
        </p:sp>
        <p:sp>
          <p:nvSpPr>
            <p:cNvPr id="128" name="Rectangle 127"/>
            <p:cNvSpPr/>
            <p:nvPr/>
          </p:nvSpPr>
          <p:spPr>
            <a:xfrm>
              <a:off x="1396458" y="5537987"/>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193"/>
              <a:r>
                <a:rPr lang="en-US" sz="1530" dirty="0">
                  <a:solidFill>
                    <a:schemeClr val="bg1">
                      <a:alpha val="99000"/>
                    </a:schemeClr>
                  </a:solidFill>
                  <a:latin typeface="Segoe UI"/>
                  <a:ea typeface="Segoe UI" pitchFamily="34" charset="0"/>
                  <a:cs typeface="Segoe UI" pitchFamily="34" charset="0"/>
                </a:rPr>
                <a:t>Networking</a:t>
              </a:r>
            </a:p>
          </p:txBody>
        </p:sp>
        <p:sp>
          <p:nvSpPr>
            <p:cNvPr id="129" name="Rectangle 128"/>
            <p:cNvSpPr/>
            <p:nvPr/>
          </p:nvSpPr>
          <p:spPr>
            <a:xfrm>
              <a:off x="1396458" y="5083168"/>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193"/>
              <a:r>
                <a:rPr lang="en-US" sz="1530" dirty="0">
                  <a:solidFill>
                    <a:schemeClr val="bg1">
                      <a:alpha val="99000"/>
                    </a:schemeClr>
                  </a:solidFill>
                  <a:latin typeface="Segoe UI"/>
                  <a:ea typeface="Segoe UI" pitchFamily="34" charset="0"/>
                  <a:cs typeface="Segoe UI" pitchFamily="34" charset="0"/>
                </a:rPr>
                <a:t>Compute</a:t>
              </a:r>
            </a:p>
          </p:txBody>
        </p:sp>
        <p:sp>
          <p:nvSpPr>
            <p:cNvPr id="130" name="Rectangle 129"/>
            <p:cNvSpPr/>
            <p:nvPr/>
          </p:nvSpPr>
          <p:spPr>
            <a:xfrm>
              <a:off x="1396458" y="599280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193"/>
              <a:r>
                <a:rPr lang="en-US" sz="1530" dirty="0">
                  <a:solidFill>
                    <a:schemeClr val="bg1">
                      <a:alpha val="99000"/>
                    </a:schemeClr>
                  </a:solidFill>
                  <a:latin typeface="Segoe UI"/>
                  <a:ea typeface="Segoe UI" pitchFamily="34" charset="0"/>
                  <a:cs typeface="Segoe UI" pitchFamily="34" charset="0"/>
                </a:rPr>
                <a:t>Storage</a:t>
              </a:r>
            </a:p>
          </p:txBody>
        </p:sp>
        <p:sp>
          <p:nvSpPr>
            <p:cNvPr id="131" name="Rectangle 130"/>
            <p:cNvSpPr/>
            <p:nvPr/>
          </p:nvSpPr>
          <p:spPr>
            <a:xfrm>
              <a:off x="1396458" y="4617281"/>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193"/>
              <a:r>
                <a:rPr lang="en-US" sz="1530" dirty="0">
                  <a:solidFill>
                    <a:schemeClr val="bg1">
                      <a:alpha val="99000"/>
                    </a:schemeClr>
                  </a:solidFill>
                  <a:latin typeface="Segoe UI"/>
                  <a:ea typeface="Segoe UI" pitchFamily="34" charset="0"/>
                  <a:cs typeface="Segoe UI" pitchFamily="34" charset="0"/>
                </a:rPr>
                <a:t>Virtual Machine</a:t>
              </a:r>
            </a:p>
          </p:txBody>
        </p:sp>
        <p:sp>
          <p:nvSpPr>
            <p:cNvPr id="132" name="Rectangle 131"/>
            <p:cNvSpPr/>
            <p:nvPr/>
          </p:nvSpPr>
          <p:spPr>
            <a:xfrm>
              <a:off x="1396458" y="4162462"/>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193"/>
              <a:r>
                <a:rPr lang="en-US" sz="1530" dirty="0">
                  <a:solidFill>
                    <a:schemeClr val="bg1">
                      <a:alpha val="99000"/>
                    </a:schemeClr>
                  </a:solidFill>
                  <a:latin typeface="Segoe UI"/>
                  <a:ea typeface="Segoe UI" pitchFamily="34" charset="0"/>
                  <a:cs typeface="Segoe UI" pitchFamily="34" charset="0"/>
                </a:rPr>
                <a:t>Operating System</a:t>
              </a:r>
            </a:p>
          </p:txBody>
        </p:sp>
        <p:sp>
          <p:nvSpPr>
            <p:cNvPr id="134" name="Rectangle 133"/>
            <p:cNvSpPr/>
            <p:nvPr/>
          </p:nvSpPr>
          <p:spPr>
            <a:xfrm>
              <a:off x="1396458" y="325282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193"/>
              <a:r>
                <a:rPr lang="en-US" sz="1530" dirty="0">
                  <a:solidFill>
                    <a:schemeClr val="bg1">
                      <a:alpha val="99000"/>
                    </a:schemeClr>
                  </a:solidFill>
                  <a:latin typeface="Segoe UI"/>
                  <a:ea typeface="Segoe UI" pitchFamily="34" charset="0"/>
                  <a:cs typeface="Segoe UI" pitchFamily="34" charset="0"/>
                </a:rPr>
                <a:t>Applications</a:t>
              </a:r>
            </a:p>
          </p:txBody>
        </p:sp>
        <p:sp>
          <p:nvSpPr>
            <p:cNvPr id="135" name="Rectangle 134"/>
            <p:cNvSpPr/>
            <p:nvPr/>
          </p:nvSpPr>
          <p:spPr>
            <a:xfrm>
              <a:off x="1396458" y="2798005"/>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193"/>
              <a:r>
                <a:rPr lang="en-US" sz="1530" dirty="0">
                  <a:solidFill>
                    <a:schemeClr val="bg1">
                      <a:alpha val="99000"/>
                    </a:schemeClr>
                  </a:solidFill>
                  <a:latin typeface="Segoe UI"/>
                  <a:ea typeface="Segoe UI" pitchFamily="34" charset="0"/>
                  <a:cs typeface="Segoe UI" pitchFamily="34" charset="0"/>
                </a:rPr>
                <a:t>Data &amp; Access</a:t>
              </a:r>
            </a:p>
          </p:txBody>
        </p:sp>
        <p:sp>
          <p:nvSpPr>
            <p:cNvPr id="136" name="Rectangle 135"/>
            <p:cNvSpPr/>
            <p:nvPr/>
          </p:nvSpPr>
          <p:spPr>
            <a:xfrm>
              <a:off x="1396458" y="3707643"/>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193"/>
              <a:r>
                <a:rPr lang="en-US" sz="1530" dirty="0">
                  <a:solidFill>
                    <a:schemeClr val="bg1">
                      <a:alpha val="99000"/>
                    </a:schemeClr>
                  </a:solidFill>
                  <a:latin typeface="Segoe UI"/>
                  <a:ea typeface="Segoe UI" pitchFamily="34" charset="0"/>
                  <a:cs typeface="Segoe UI" pitchFamily="34" charset="0"/>
                </a:rPr>
                <a:t>Runtime</a:t>
              </a:r>
            </a:p>
          </p:txBody>
        </p:sp>
        <p:sp>
          <p:nvSpPr>
            <p:cNvPr id="127" name="TextBox 52"/>
            <p:cNvSpPr txBox="1"/>
            <p:nvPr/>
          </p:nvSpPr>
          <p:spPr>
            <a:xfrm>
              <a:off x="855665" y="3336031"/>
              <a:ext cx="396513" cy="2040148"/>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3091" fontAlgn="base">
                <a:spcAft>
                  <a:spcPct val="0"/>
                </a:spcAft>
              </a:pPr>
              <a:r>
                <a:rPr lang="en-US" sz="1428" dirty="0">
                  <a:solidFill>
                    <a:srgbClr val="595959">
                      <a:alpha val="99000"/>
                    </a:srgbClr>
                  </a:solidFill>
                  <a:ea typeface="Kozuka Gothic Pro R" pitchFamily="34" charset="-128"/>
                </a:rPr>
                <a:t>You Provision &amp; Manage</a:t>
              </a:r>
            </a:p>
          </p:txBody>
        </p:sp>
      </p:grpSp>
      <p:sp>
        <p:nvSpPr>
          <p:cNvPr id="138" name="Rectangle 137"/>
          <p:cNvSpPr/>
          <p:nvPr/>
        </p:nvSpPr>
        <p:spPr>
          <a:xfrm>
            <a:off x="4474553" y="1340438"/>
            <a:ext cx="2150480" cy="652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43091" fontAlgn="base">
              <a:spcAft>
                <a:spcPct val="0"/>
              </a:spcAft>
            </a:pPr>
            <a:r>
              <a:rPr lang="en-US" sz="2040" dirty="0">
                <a:solidFill>
                  <a:srgbClr val="595959">
                    <a:alpha val="99000"/>
                  </a:srgbClr>
                </a:solidFill>
                <a:ea typeface="Kozuka Gothic Pro R" pitchFamily="34" charset="-128"/>
              </a:rPr>
              <a:t>Infrastructure</a:t>
            </a:r>
          </a:p>
          <a:p>
            <a:pPr defTabSz="1243193"/>
            <a:r>
              <a:rPr lang="en-US" sz="1632" dirty="0">
                <a:solidFill>
                  <a:srgbClr val="595959">
                    <a:alpha val="99000"/>
                  </a:srgbClr>
                </a:solidFill>
                <a:ea typeface="Kozuka Gothic Pro R" pitchFamily="34" charset="-128"/>
              </a:rPr>
              <a:t>( as a Service )</a:t>
            </a:r>
          </a:p>
        </p:txBody>
      </p:sp>
      <p:grpSp>
        <p:nvGrpSpPr>
          <p:cNvPr id="5" name="Group 4"/>
          <p:cNvGrpSpPr/>
          <p:nvPr/>
        </p:nvGrpSpPr>
        <p:grpSpPr>
          <a:xfrm>
            <a:off x="4505298" y="2308427"/>
            <a:ext cx="1677896" cy="3646984"/>
            <a:chOff x="4410447" y="2460753"/>
            <a:chExt cx="1645145" cy="3575799"/>
          </a:xfrm>
        </p:grpSpPr>
        <p:sp>
          <p:nvSpPr>
            <p:cNvPr id="144" name="Rectangle 143"/>
            <p:cNvSpPr/>
            <p:nvPr/>
          </p:nvSpPr>
          <p:spPr>
            <a:xfrm>
              <a:off x="4410447" y="5200735"/>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3193"/>
              <a:r>
                <a:rPr lang="en-US" sz="1530" dirty="0">
                  <a:solidFill>
                    <a:schemeClr val="bg1">
                      <a:alpha val="99000"/>
                    </a:schemeClr>
                  </a:solidFill>
                  <a:latin typeface="Segoe UI"/>
                  <a:ea typeface="Segoe UI" pitchFamily="34" charset="0"/>
                  <a:cs typeface="Segoe UI" pitchFamily="34" charset="0"/>
                </a:rPr>
                <a:t>Networking</a:t>
              </a:r>
            </a:p>
          </p:txBody>
        </p:sp>
        <p:sp>
          <p:nvSpPr>
            <p:cNvPr id="145" name="Rectangle 144"/>
            <p:cNvSpPr/>
            <p:nvPr/>
          </p:nvSpPr>
          <p:spPr>
            <a:xfrm>
              <a:off x="4410447" y="4745916"/>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3193"/>
              <a:r>
                <a:rPr lang="en-US" sz="1530" dirty="0">
                  <a:solidFill>
                    <a:schemeClr val="bg1">
                      <a:alpha val="99000"/>
                    </a:schemeClr>
                  </a:solidFill>
                  <a:latin typeface="Segoe UI"/>
                  <a:ea typeface="Segoe UI" pitchFamily="34" charset="0"/>
                  <a:cs typeface="Segoe UI" pitchFamily="34" charset="0"/>
                </a:rPr>
                <a:t>Compute</a:t>
              </a:r>
            </a:p>
          </p:txBody>
        </p:sp>
        <p:sp>
          <p:nvSpPr>
            <p:cNvPr id="146" name="Rectangle 145"/>
            <p:cNvSpPr/>
            <p:nvPr/>
          </p:nvSpPr>
          <p:spPr>
            <a:xfrm>
              <a:off x="4410447" y="5655552"/>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3193"/>
              <a:r>
                <a:rPr lang="en-US" sz="1530" dirty="0">
                  <a:solidFill>
                    <a:schemeClr val="bg1">
                      <a:alpha val="99000"/>
                    </a:schemeClr>
                  </a:solidFill>
                  <a:latin typeface="Segoe UI"/>
                  <a:ea typeface="Segoe UI" pitchFamily="34" charset="0"/>
                  <a:cs typeface="Segoe UI" pitchFamily="34" charset="0"/>
                </a:rPr>
                <a:t>Storage</a:t>
              </a:r>
            </a:p>
          </p:txBody>
        </p:sp>
        <p:sp>
          <p:nvSpPr>
            <p:cNvPr id="147" name="Rectangle 146"/>
            <p:cNvSpPr/>
            <p:nvPr/>
          </p:nvSpPr>
          <p:spPr>
            <a:xfrm>
              <a:off x="4410447" y="4280029"/>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43193"/>
              <a:r>
                <a:rPr lang="en-US" sz="1530" dirty="0">
                  <a:solidFill>
                    <a:schemeClr val="bg1">
                      <a:alpha val="99000"/>
                    </a:schemeClr>
                  </a:solidFill>
                  <a:latin typeface="Segoe UI"/>
                  <a:ea typeface="Segoe UI" pitchFamily="34" charset="0"/>
                  <a:cs typeface="Segoe UI" pitchFamily="34" charset="0"/>
                </a:rPr>
                <a:t>Virtual Machine</a:t>
              </a:r>
            </a:p>
          </p:txBody>
        </p:sp>
        <p:sp>
          <p:nvSpPr>
            <p:cNvPr id="148" name="Rectangle 147"/>
            <p:cNvSpPr/>
            <p:nvPr/>
          </p:nvSpPr>
          <p:spPr>
            <a:xfrm>
              <a:off x="4410447" y="3825210"/>
              <a:ext cx="1645145" cy="381000"/>
            </a:xfrm>
            <a:prstGeom prst="rect">
              <a:avLst/>
            </a:prstGeom>
            <a:solidFill>
              <a:schemeClr val="accent1"/>
            </a:solidFill>
            <a:ln w="9525" cap="flat" cmpd="sng" algn="ctr">
              <a:solidFill>
                <a:srgbClr val="FFC000"/>
              </a:solidFill>
              <a:prstDash val="solid"/>
            </a:ln>
            <a:effectLst/>
          </p:spPr>
          <p:txBody>
            <a:bodyPr lIns="0" rIns="0" rtlCol="0" anchor="t" anchorCtr="0"/>
            <a:lstStyle/>
            <a:p>
              <a:pPr algn="ctr" defTabSz="1243193"/>
              <a:r>
                <a:rPr lang="en-US" sz="1530" dirty="0">
                  <a:solidFill>
                    <a:schemeClr val="bg1">
                      <a:alpha val="99000"/>
                    </a:schemeClr>
                  </a:solidFill>
                  <a:latin typeface="Segoe UI"/>
                  <a:ea typeface="Segoe UI" pitchFamily="34" charset="0"/>
                  <a:cs typeface="Segoe UI" pitchFamily="34" charset="0"/>
                </a:rPr>
                <a:t>Operating System</a:t>
              </a:r>
            </a:p>
          </p:txBody>
        </p:sp>
        <p:sp>
          <p:nvSpPr>
            <p:cNvPr id="150" name="Rectangle 149"/>
            <p:cNvSpPr/>
            <p:nvPr/>
          </p:nvSpPr>
          <p:spPr>
            <a:xfrm>
              <a:off x="4410447" y="2915572"/>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43193"/>
              <a:r>
                <a:rPr lang="en-US" sz="1530" dirty="0">
                  <a:solidFill>
                    <a:schemeClr val="bg1">
                      <a:alpha val="99000"/>
                    </a:schemeClr>
                  </a:solidFill>
                  <a:latin typeface="Segoe UI"/>
                  <a:ea typeface="Segoe UI" pitchFamily="34" charset="0"/>
                  <a:cs typeface="Segoe UI" pitchFamily="34" charset="0"/>
                </a:rPr>
                <a:t>Applications</a:t>
              </a:r>
            </a:p>
          </p:txBody>
        </p:sp>
        <p:sp>
          <p:nvSpPr>
            <p:cNvPr id="151" name="Rectangle 150"/>
            <p:cNvSpPr/>
            <p:nvPr/>
          </p:nvSpPr>
          <p:spPr>
            <a:xfrm>
              <a:off x="4410447" y="2460753"/>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43193"/>
              <a:r>
                <a:rPr lang="en-US" sz="1530" dirty="0">
                  <a:solidFill>
                    <a:schemeClr val="bg1">
                      <a:alpha val="99000"/>
                    </a:schemeClr>
                  </a:solidFill>
                  <a:latin typeface="Segoe UI"/>
                  <a:ea typeface="Segoe UI" pitchFamily="34" charset="0"/>
                  <a:cs typeface="Segoe UI" pitchFamily="34" charset="0"/>
                </a:rPr>
                <a:t>Data &amp; Access</a:t>
              </a:r>
            </a:p>
          </p:txBody>
        </p:sp>
        <p:sp>
          <p:nvSpPr>
            <p:cNvPr id="152" name="Rectangle 151"/>
            <p:cNvSpPr/>
            <p:nvPr/>
          </p:nvSpPr>
          <p:spPr>
            <a:xfrm>
              <a:off x="4410447" y="3370391"/>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43193"/>
              <a:r>
                <a:rPr lang="en-US" sz="1530" dirty="0">
                  <a:solidFill>
                    <a:schemeClr val="bg1">
                      <a:alpha val="99000"/>
                    </a:schemeClr>
                  </a:solidFill>
                  <a:latin typeface="Segoe UI"/>
                  <a:ea typeface="Segoe UI" pitchFamily="34" charset="0"/>
                  <a:cs typeface="Segoe UI" pitchFamily="34" charset="0"/>
                </a:rPr>
                <a:t>Runtime</a:t>
              </a:r>
            </a:p>
          </p:txBody>
        </p:sp>
      </p:grpSp>
      <p:sp>
        <p:nvSpPr>
          <p:cNvPr id="140" name="Left Brace 139"/>
          <p:cNvSpPr/>
          <p:nvPr/>
        </p:nvSpPr>
        <p:spPr>
          <a:xfrm flipH="1">
            <a:off x="6185566" y="4617568"/>
            <a:ext cx="233151" cy="1351703"/>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43193"/>
            <a:endParaRPr lang="en-US" sz="1836" dirty="0">
              <a:solidFill>
                <a:srgbClr val="FFFFFF"/>
              </a:solidFill>
              <a:latin typeface="Segoe UI"/>
              <a:ea typeface="Segoe UI" pitchFamily="34" charset="0"/>
              <a:cs typeface="Segoe UI" pitchFamily="34" charset="0"/>
            </a:endParaRPr>
          </a:p>
        </p:txBody>
      </p:sp>
      <p:sp>
        <p:nvSpPr>
          <p:cNvPr id="141" name="TextBox 56"/>
          <p:cNvSpPr txBox="1"/>
          <p:nvPr/>
        </p:nvSpPr>
        <p:spPr>
          <a:xfrm flipH="1">
            <a:off x="6379668" y="4336960"/>
            <a:ext cx="624145" cy="1735090"/>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3091" fontAlgn="base">
              <a:spcAft>
                <a:spcPct val="0"/>
              </a:spcAft>
            </a:pPr>
            <a:r>
              <a:rPr lang="en-US" sz="1428" dirty="0">
                <a:solidFill>
                  <a:srgbClr val="595959">
                    <a:alpha val="99000"/>
                  </a:srgbClr>
                </a:solidFill>
                <a:ea typeface="Kozuka Gothic Pro R" pitchFamily="34" charset="-128"/>
              </a:rPr>
              <a:t>Physical Fabric</a:t>
            </a:r>
            <a:br>
              <a:rPr lang="en-US" sz="1428" dirty="0">
                <a:solidFill>
                  <a:srgbClr val="595959">
                    <a:alpha val="99000"/>
                  </a:srgbClr>
                </a:solidFill>
                <a:ea typeface="Kozuka Gothic Pro R" pitchFamily="34" charset="-128"/>
              </a:rPr>
            </a:br>
            <a:r>
              <a:rPr lang="en-US" sz="1428" dirty="0">
                <a:solidFill>
                  <a:srgbClr val="595959">
                    <a:alpha val="99000"/>
                  </a:srgbClr>
                </a:solidFill>
                <a:ea typeface="Kozuka Gothic Pro R" pitchFamily="34" charset="-128"/>
              </a:rPr>
              <a:t>Managed by Vendor</a:t>
            </a:r>
          </a:p>
        </p:txBody>
      </p:sp>
      <p:sp>
        <p:nvSpPr>
          <p:cNvPr id="142" name="Left Brace 141"/>
          <p:cNvSpPr/>
          <p:nvPr/>
        </p:nvSpPr>
        <p:spPr>
          <a:xfrm>
            <a:off x="4299819" y="2294712"/>
            <a:ext cx="183006" cy="2244074"/>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43193"/>
            <a:endParaRPr lang="en-US" sz="1836" dirty="0">
              <a:solidFill>
                <a:srgbClr val="FFFFFF"/>
              </a:solidFill>
              <a:latin typeface="Segoe UI"/>
              <a:ea typeface="Segoe UI" pitchFamily="34" charset="0"/>
              <a:cs typeface="Segoe UI" pitchFamily="34" charset="0"/>
            </a:endParaRPr>
          </a:p>
        </p:txBody>
      </p:sp>
      <p:sp>
        <p:nvSpPr>
          <p:cNvPr id="143" name="TextBox 58"/>
          <p:cNvSpPr txBox="1"/>
          <p:nvPr/>
        </p:nvSpPr>
        <p:spPr>
          <a:xfrm>
            <a:off x="3879343" y="2372073"/>
            <a:ext cx="404406" cy="208076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3091" fontAlgn="base">
              <a:spcAft>
                <a:spcPct val="0"/>
              </a:spcAft>
            </a:pPr>
            <a:r>
              <a:rPr lang="en-US" sz="1428" dirty="0">
                <a:solidFill>
                  <a:srgbClr val="595959">
                    <a:alpha val="99000"/>
                  </a:srgbClr>
                </a:solidFill>
                <a:ea typeface="Kozuka Gothic Pro R" pitchFamily="34" charset="-128"/>
              </a:rPr>
              <a:t>You Provision &amp; Manage</a:t>
            </a:r>
          </a:p>
        </p:txBody>
      </p:sp>
      <p:sp>
        <p:nvSpPr>
          <p:cNvPr id="154" name="Rectangle 153"/>
          <p:cNvSpPr/>
          <p:nvPr/>
        </p:nvSpPr>
        <p:spPr>
          <a:xfrm>
            <a:off x="7032215" y="1330190"/>
            <a:ext cx="2040132" cy="652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43091" fontAlgn="base">
              <a:spcAft>
                <a:spcPct val="0"/>
              </a:spcAft>
            </a:pPr>
            <a:r>
              <a:rPr lang="en-US" sz="2040" dirty="0">
                <a:solidFill>
                  <a:srgbClr val="595959">
                    <a:alpha val="99000"/>
                  </a:srgbClr>
                </a:solidFill>
                <a:ea typeface="Kozuka Gothic Pro R" pitchFamily="34" charset="-128"/>
              </a:rPr>
              <a:t>Platform</a:t>
            </a:r>
          </a:p>
          <a:p>
            <a:pPr defTabSz="1243193"/>
            <a:r>
              <a:rPr lang="en-US" sz="1632" dirty="0">
                <a:solidFill>
                  <a:srgbClr val="595959">
                    <a:alpha val="99000"/>
                  </a:srgbClr>
                </a:solidFill>
                <a:ea typeface="Kozuka Gothic Pro R" pitchFamily="34" charset="-128"/>
              </a:rPr>
              <a:t>( as a Service )</a:t>
            </a:r>
          </a:p>
        </p:txBody>
      </p:sp>
      <p:sp>
        <p:nvSpPr>
          <p:cNvPr id="155" name="Left Brace 154"/>
          <p:cNvSpPr/>
          <p:nvPr/>
        </p:nvSpPr>
        <p:spPr>
          <a:xfrm flipH="1">
            <a:off x="8792576" y="3236170"/>
            <a:ext cx="186163" cy="2719237"/>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43193"/>
            <a:endParaRPr lang="en-US" sz="1836" dirty="0">
              <a:solidFill>
                <a:srgbClr val="FFFFFF"/>
              </a:solidFill>
              <a:latin typeface="Segoe UI"/>
              <a:ea typeface="Segoe UI" pitchFamily="34" charset="0"/>
              <a:cs typeface="Segoe UI" pitchFamily="34" charset="0"/>
            </a:endParaRPr>
          </a:p>
        </p:txBody>
      </p:sp>
      <p:sp>
        <p:nvSpPr>
          <p:cNvPr id="156" name="TextBox 54"/>
          <p:cNvSpPr txBox="1"/>
          <p:nvPr/>
        </p:nvSpPr>
        <p:spPr>
          <a:xfrm flipH="1">
            <a:off x="8953304" y="3106076"/>
            <a:ext cx="404406" cy="2922082"/>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3091" fontAlgn="base">
              <a:spcAft>
                <a:spcPct val="0"/>
              </a:spcAft>
            </a:pPr>
            <a:r>
              <a:rPr lang="en-US" sz="1428" dirty="0">
                <a:solidFill>
                  <a:srgbClr val="595959">
                    <a:alpha val="99000"/>
                  </a:srgbClr>
                </a:solidFill>
                <a:ea typeface="Kozuka Gothic Pro R" pitchFamily="34" charset="-128"/>
              </a:rPr>
              <a:t>Provisioned &amp; Managed by Vendor</a:t>
            </a:r>
          </a:p>
        </p:txBody>
      </p:sp>
      <p:sp>
        <p:nvSpPr>
          <p:cNvPr id="157" name="Left Brace 156"/>
          <p:cNvSpPr/>
          <p:nvPr/>
        </p:nvSpPr>
        <p:spPr>
          <a:xfrm>
            <a:off x="6947229" y="2288996"/>
            <a:ext cx="155434" cy="864601"/>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43193"/>
            <a:endParaRPr lang="en-US" sz="1836" dirty="0">
              <a:solidFill>
                <a:srgbClr val="FFFFFF"/>
              </a:solidFill>
              <a:latin typeface="Segoe UI"/>
              <a:ea typeface="Segoe UI" pitchFamily="34" charset="0"/>
              <a:cs typeface="Segoe UI" pitchFamily="34" charset="0"/>
            </a:endParaRPr>
          </a:p>
        </p:txBody>
      </p:sp>
      <p:sp>
        <p:nvSpPr>
          <p:cNvPr id="158" name="TextBox 60"/>
          <p:cNvSpPr txBox="1"/>
          <p:nvPr/>
        </p:nvSpPr>
        <p:spPr>
          <a:xfrm>
            <a:off x="6597412" y="2169395"/>
            <a:ext cx="404406" cy="109735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3091" fontAlgn="base">
              <a:spcAft>
                <a:spcPct val="0"/>
              </a:spcAft>
            </a:pPr>
            <a:r>
              <a:rPr lang="en-US" sz="1428" dirty="0">
                <a:solidFill>
                  <a:srgbClr val="595959">
                    <a:alpha val="99000"/>
                  </a:srgbClr>
                </a:solidFill>
                <a:ea typeface="Kozuka Gothic Pro R" pitchFamily="34" charset="-128"/>
              </a:rPr>
              <a:t>You Manage</a:t>
            </a:r>
          </a:p>
        </p:txBody>
      </p:sp>
      <p:grpSp>
        <p:nvGrpSpPr>
          <p:cNvPr id="9" name="Group 8"/>
          <p:cNvGrpSpPr/>
          <p:nvPr/>
        </p:nvGrpSpPr>
        <p:grpSpPr>
          <a:xfrm>
            <a:off x="7112278" y="2308426"/>
            <a:ext cx="1670853" cy="3646984"/>
            <a:chOff x="6966542" y="2460752"/>
            <a:chExt cx="1638240" cy="3575799"/>
          </a:xfrm>
        </p:grpSpPr>
        <p:sp>
          <p:nvSpPr>
            <p:cNvPr id="160" name="Rectangle 159"/>
            <p:cNvSpPr/>
            <p:nvPr/>
          </p:nvSpPr>
          <p:spPr>
            <a:xfrm>
              <a:off x="6966542" y="520073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r>
                <a:rPr lang="en-US" sz="1530" dirty="0">
                  <a:solidFill>
                    <a:schemeClr val="bg1">
                      <a:alpha val="99000"/>
                    </a:schemeClr>
                  </a:solidFill>
                  <a:latin typeface="Segoe UI"/>
                  <a:ea typeface="Segoe UI" pitchFamily="34" charset="0"/>
                  <a:cs typeface="Segoe UI" pitchFamily="34" charset="0"/>
                </a:rPr>
                <a:t>Networking</a:t>
              </a:r>
            </a:p>
          </p:txBody>
        </p:sp>
        <p:sp>
          <p:nvSpPr>
            <p:cNvPr id="161" name="Rectangle 160"/>
            <p:cNvSpPr/>
            <p:nvPr/>
          </p:nvSpPr>
          <p:spPr>
            <a:xfrm>
              <a:off x="6966542" y="4745915"/>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r>
                <a:rPr lang="en-US" sz="1530" dirty="0">
                  <a:solidFill>
                    <a:schemeClr val="bg1">
                      <a:alpha val="99000"/>
                    </a:schemeClr>
                  </a:solidFill>
                  <a:latin typeface="Segoe UI"/>
                  <a:ea typeface="Segoe UI" pitchFamily="34" charset="0"/>
                  <a:cs typeface="Segoe UI" pitchFamily="34" charset="0"/>
                </a:rPr>
                <a:t>Compute</a:t>
              </a:r>
            </a:p>
          </p:txBody>
        </p:sp>
        <p:sp>
          <p:nvSpPr>
            <p:cNvPr id="162" name="Rectangle 161"/>
            <p:cNvSpPr/>
            <p:nvPr/>
          </p:nvSpPr>
          <p:spPr>
            <a:xfrm>
              <a:off x="6966542" y="565555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r>
                <a:rPr lang="en-US" sz="1530" dirty="0">
                  <a:solidFill>
                    <a:schemeClr val="bg1">
                      <a:alpha val="99000"/>
                    </a:schemeClr>
                  </a:solidFill>
                  <a:latin typeface="Segoe UI"/>
                  <a:ea typeface="Segoe UI" pitchFamily="34" charset="0"/>
                  <a:cs typeface="Segoe UI" pitchFamily="34" charset="0"/>
                </a:rPr>
                <a:t>Storage</a:t>
              </a:r>
            </a:p>
          </p:txBody>
        </p:sp>
        <p:sp>
          <p:nvSpPr>
            <p:cNvPr id="163" name="Rectangle 162"/>
            <p:cNvSpPr/>
            <p:nvPr/>
          </p:nvSpPr>
          <p:spPr>
            <a:xfrm>
              <a:off x="6966542" y="4280028"/>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r>
                <a:rPr lang="en-US" sz="1530" dirty="0">
                  <a:solidFill>
                    <a:schemeClr val="bg1">
                      <a:alpha val="99000"/>
                    </a:schemeClr>
                  </a:solidFill>
                  <a:latin typeface="Segoe UI"/>
                  <a:ea typeface="Segoe UI" pitchFamily="34" charset="0"/>
                  <a:cs typeface="Segoe UI" pitchFamily="34" charset="0"/>
                </a:rPr>
                <a:t>Virtual Machine</a:t>
              </a:r>
            </a:p>
          </p:txBody>
        </p:sp>
        <p:sp>
          <p:nvSpPr>
            <p:cNvPr id="164" name="Rectangle 163"/>
            <p:cNvSpPr/>
            <p:nvPr/>
          </p:nvSpPr>
          <p:spPr>
            <a:xfrm>
              <a:off x="6966542" y="3825209"/>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r>
                <a:rPr lang="en-US" sz="1530" dirty="0">
                  <a:solidFill>
                    <a:schemeClr val="bg1">
                      <a:alpha val="99000"/>
                    </a:schemeClr>
                  </a:solidFill>
                  <a:latin typeface="Segoe UI"/>
                  <a:ea typeface="Segoe UI" pitchFamily="34" charset="0"/>
                  <a:cs typeface="Segoe UI" pitchFamily="34" charset="0"/>
                </a:rPr>
                <a:t>Operating System</a:t>
              </a:r>
            </a:p>
          </p:txBody>
        </p:sp>
        <p:sp>
          <p:nvSpPr>
            <p:cNvPr id="166" name="Rectangle 165"/>
            <p:cNvSpPr/>
            <p:nvPr/>
          </p:nvSpPr>
          <p:spPr>
            <a:xfrm>
              <a:off x="6966542" y="2460752"/>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43193"/>
              <a:r>
                <a:rPr lang="en-US" sz="1530" dirty="0">
                  <a:solidFill>
                    <a:schemeClr val="bg1">
                      <a:alpha val="99000"/>
                    </a:schemeClr>
                  </a:solidFill>
                  <a:latin typeface="Segoe UI"/>
                  <a:ea typeface="Segoe UI" pitchFamily="34" charset="0"/>
                  <a:cs typeface="Segoe UI" pitchFamily="34" charset="0"/>
                </a:rPr>
                <a:t>Data &amp; Access</a:t>
              </a:r>
            </a:p>
          </p:txBody>
        </p:sp>
        <p:sp>
          <p:nvSpPr>
            <p:cNvPr id="167" name="Rectangle 166"/>
            <p:cNvSpPr/>
            <p:nvPr/>
          </p:nvSpPr>
          <p:spPr>
            <a:xfrm>
              <a:off x="6966542" y="337039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r>
                <a:rPr lang="en-US" sz="1530" dirty="0">
                  <a:solidFill>
                    <a:schemeClr val="bg1">
                      <a:alpha val="99000"/>
                    </a:schemeClr>
                  </a:solidFill>
                  <a:latin typeface="Segoe UI"/>
                  <a:ea typeface="Segoe UI" pitchFamily="34" charset="0"/>
                  <a:cs typeface="Segoe UI" pitchFamily="34" charset="0"/>
                </a:rPr>
                <a:t>Runtime</a:t>
              </a:r>
            </a:p>
          </p:txBody>
        </p:sp>
        <p:sp>
          <p:nvSpPr>
            <p:cNvPr id="168" name="Rectangle 167"/>
            <p:cNvSpPr/>
            <p:nvPr/>
          </p:nvSpPr>
          <p:spPr>
            <a:xfrm>
              <a:off x="6966542" y="2915571"/>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43193"/>
              <a:r>
                <a:rPr lang="en-US" sz="1530" dirty="0">
                  <a:solidFill>
                    <a:schemeClr val="bg1">
                      <a:alpha val="99000"/>
                    </a:schemeClr>
                  </a:solidFill>
                  <a:latin typeface="Segoe UI"/>
                  <a:ea typeface="Segoe UI" pitchFamily="34" charset="0"/>
                  <a:cs typeface="Segoe UI" pitchFamily="34" charset="0"/>
                </a:rPr>
                <a:t>Applications</a:t>
              </a:r>
            </a:p>
          </p:txBody>
        </p:sp>
      </p:grpSp>
      <p:sp>
        <p:nvSpPr>
          <p:cNvPr id="170" name="Rectangle 169"/>
          <p:cNvSpPr/>
          <p:nvPr/>
        </p:nvSpPr>
        <p:spPr>
          <a:xfrm>
            <a:off x="9658572" y="1330190"/>
            <a:ext cx="2068634" cy="652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43091" fontAlgn="base">
              <a:spcAft>
                <a:spcPct val="0"/>
              </a:spcAft>
            </a:pPr>
            <a:r>
              <a:rPr lang="en-US" sz="2040" dirty="0">
                <a:solidFill>
                  <a:srgbClr val="595959">
                    <a:alpha val="99000"/>
                  </a:srgbClr>
                </a:solidFill>
                <a:ea typeface="Kozuka Gothic Pro R" pitchFamily="34" charset="-128"/>
              </a:rPr>
              <a:t>Software</a:t>
            </a:r>
          </a:p>
          <a:p>
            <a:pPr defTabSz="1243193"/>
            <a:r>
              <a:rPr lang="en-US" sz="1632" dirty="0">
                <a:solidFill>
                  <a:srgbClr val="595959">
                    <a:alpha val="99000"/>
                  </a:srgbClr>
                </a:solidFill>
                <a:ea typeface="Kozuka Gothic Pro R" pitchFamily="34" charset="-128"/>
              </a:rPr>
              <a:t>( as a Service )</a:t>
            </a:r>
          </a:p>
        </p:txBody>
      </p:sp>
      <p:sp>
        <p:nvSpPr>
          <p:cNvPr id="172" name="TextBox 64"/>
          <p:cNvSpPr txBox="1"/>
          <p:nvPr/>
        </p:nvSpPr>
        <p:spPr>
          <a:xfrm flipH="1">
            <a:off x="11623509" y="2871639"/>
            <a:ext cx="404406" cy="2922082"/>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3091" fontAlgn="base">
              <a:spcAft>
                <a:spcPct val="0"/>
              </a:spcAft>
            </a:pPr>
            <a:r>
              <a:rPr lang="en-US" sz="1428" dirty="0">
                <a:solidFill>
                  <a:srgbClr val="595959">
                    <a:alpha val="99000"/>
                  </a:srgbClr>
                </a:solidFill>
                <a:ea typeface="Kozuka Gothic Pro R" pitchFamily="34" charset="-128"/>
              </a:rPr>
              <a:t>Provisioned &amp; Managed by Vendor</a:t>
            </a:r>
          </a:p>
        </p:txBody>
      </p:sp>
      <p:grpSp>
        <p:nvGrpSpPr>
          <p:cNvPr id="11" name="Group 10"/>
          <p:cNvGrpSpPr/>
          <p:nvPr/>
        </p:nvGrpSpPr>
        <p:grpSpPr>
          <a:xfrm>
            <a:off x="9719741" y="2308423"/>
            <a:ext cx="1670853" cy="3646984"/>
            <a:chOff x="9523110" y="2460749"/>
            <a:chExt cx="1638240" cy="3575799"/>
          </a:xfrm>
        </p:grpSpPr>
        <p:sp>
          <p:nvSpPr>
            <p:cNvPr id="174" name="Rectangle 173"/>
            <p:cNvSpPr/>
            <p:nvPr/>
          </p:nvSpPr>
          <p:spPr>
            <a:xfrm>
              <a:off x="9523110" y="520073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r>
                <a:rPr lang="en-US" sz="1530" dirty="0">
                  <a:solidFill>
                    <a:schemeClr val="bg1">
                      <a:alpha val="99000"/>
                    </a:schemeClr>
                  </a:solidFill>
                  <a:latin typeface="Segoe UI"/>
                  <a:ea typeface="Segoe UI" pitchFamily="34" charset="0"/>
                  <a:cs typeface="Segoe UI" pitchFamily="34" charset="0"/>
                </a:rPr>
                <a:t>Networking</a:t>
              </a:r>
            </a:p>
          </p:txBody>
        </p:sp>
        <p:sp>
          <p:nvSpPr>
            <p:cNvPr id="175" name="Rectangle 174"/>
            <p:cNvSpPr/>
            <p:nvPr/>
          </p:nvSpPr>
          <p:spPr>
            <a:xfrm>
              <a:off x="9523110" y="474591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r>
                <a:rPr lang="en-US" sz="1530" dirty="0">
                  <a:solidFill>
                    <a:schemeClr val="bg1">
                      <a:alpha val="99000"/>
                    </a:schemeClr>
                  </a:solidFill>
                  <a:latin typeface="Segoe UI"/>
                  <a:ea typeface="Segoe UI" pitchFamily="34" charset="0"/>
                  <a:cs typeface="Segoe UI" pitchFamily="34" charset="0"/>
                </a:rPr>
                <a:t>Compute</a:t>
              </a:r>
            </a:p>
          </p:txBody>
        </p:sp>
        <p:sp>
          <p:nvSpPr>
            <p:cNvPr id="177" name="Rectangle 176"/>
            <p:cNvSpPr/>
            <p:nvPr/>
          </p:nvSpPr>
          <p:spPr>
            <a:xfrm>
              <a:off x="9523110" y="4280025"/>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r>
                <a:rPr lang="en-US" sz="1530" dirty="0">
                  <a:solidFill>
                    <a:schemeClr val="bg1">
                      <a:alpha val="99000"/>
                    </a:schemeClr>
                  </a:solidFill>
                  <a:latin typeface="Segoe UI"/>
                  <a:ea typeface="Segoe UI" pitchFamily="34" charset="0"/>
                  <a:cs typeface="Segoe UI" pitchFamily="34" charset="0"/>
                </a:rPr>
                <a:t>Virtual Machine</a:t>
              </a:r>
            </a:p>
          </p:txBody>
        </p:sp>
        <p:sp>
          <p:nvSpPr>
            <p:cNvPr id="178" name="Rectangle 177"/>
            <p:cNvSpPr/>
            <p:nvPr/>
          </p:nvSpPr>
          <p:spPr>
            <a:xfrm>
              <a:off x="9523110" y="3825206"/>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r>
                <a:rPr lang="en-US" sz="1530" dirty="0">
                  <a:solidFill>
                    <a:schemeClr val="bg1">
                      <a:alpha val="99000"/>
                    </a:schemeClr>
                  </a:solidFill>
                  <a:latin typeface="Segoe UI"/>
                  <a:ea typeface="Segoe UI" pitchFamily="34" charset="0"/>
                  <a:cs typeface="Segoe UI" pitchFamily="34" charset="0"/>
                </a:rPr>
                <a:t>Operating System</a:t>
              </a:r>
            </a:p>
          </p:txBody>
        </p:sp>
        <p:sp>
          <p:nvSpPr>
            <p:cNvPr id="180" name="Rectangle 179"/>
            <p:cNvSpPr/>
            <p:nvPr/>
          </p:nvSpPr>
          <p:spPr>
            <a:xfrm>
              <a:off x="9523110" y="2460749"/>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lIns="0" rIns="0" rtlCol="0" anchor="t" anchorCtr="0"/>
            <a:lstStyle/>
            <a:p>
              <a:pPr algn="ctr" defTabSz="1243193"/>
              <a:r>
                <a:rPr lang="en-US" sz="1530" dirty="0">
                  <a:solidFill>
                    <a:schemeClr val="bg1">
                      <a:alpha val="99000"/>
                    </a:schemeClr>
                  </a:solidFill>
                  <a:latin typeface="Segoe UI"/>
                  <a:ea typeface="Segoe UI" pitchFamily="34" charset="0"/>
                  <a:cs typeface="Segoe UI" pitchFamily="34" charset="0"/>
                </a:rPr>
                <a:t>Data &amp; Access</a:t>
              </a:r>
            </a:p>
          </p:txBody>
        </p:sp>
        <p:sp>
          <p:nvSpPr>
            <p:cNvPr id="181" name="Rectangle 180"/>
            <p:cNvSpPr/>
            <p:nvPr/>
          </p:nvSpPr>
          <p:spPr>
            <a:xfrm>
              <a:off x="9523110" y="337038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r>
                <a:rPr lang="en-US" sz="1530" dirty="0">
                  <a:solidFill>
                    <a:schemeClr val="bg1">
                      <a:alpha val="99000"/>
                    </a:schemeClr>
                  </a:solidFill>
                  <a:latin typeface="Segoe UI"/>
                  <a:ea typeface="Segoe UI" pitchFamily="34" charset="0"/>
                  <a:cs typeface="Segoe UI" pitchFamily="34" charset="0"/>
                </a:rPr>
                <a:t>Runtime</a:t>
              </a:r>
            </a:p>
          </p:txBody>
        </p:sp>
        <p:sp>
          <p:nvSpPr>
            <p:cNvPr id="182" name="Rectangle 181"/>
            <p:cNvSpPr/>
            <p:nvPr/>
          </p:nvSpPr>
          <p:spPr>
            <a:xfrm>
              <a:off x="9523110" y="2915568"/>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r>
                <a:rPr lang="en-US" sz="1530" dirty="0">
                  <a:solidFill>
                    <a:schemeClr val="bg1">
                      <a:alpha val="99000"/>
                    </a:schemeClr>
                  </a:solidFill>
                  <a:latin typeface="Segoe UI"/>
                  <a:ea typeface="Segoe UI" pitchFamily="34" charset="0"/>
                  <a:cs typeface="Segoe UI" pitchFamily="34" charset="0"/>
                </a:rPr>
                <a:t>Applications</a:t>
              </a:r>
            </a:p>
          </p:txBody>
        </p:sp>
        <p:sp>
          <p:nvSpPr>
            <p:cNvPr id="176" name="Rectangle 175"/>
            <p:cNvSpPr/>
            <p:nvPr/>
          </p:nvSpPr>
          <p:spPr>
            <a:xfrm>
              <a:off x="9523110" y="5655548"/>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43193"/>
              <a:r>
                <a:rPr lang="en-US" sz="1530" dirty="0">
                  <a:solidFill>
                    <a:schemeClr val="bg1">
                      <a:alpha val="99000"/>
                    </a:schemeClr>
                  </a:solidFill>
                  <a:latin typeface="Segoe UI"/>
                  <a:ea typeface="Segoe UI" pitchFamily="34" charset="0"/>
                  <a:cs typeface="Segoe UI" pitchFamily="34" charset="0"/>
                </a:rPr>
                <a:t>Storage</a:t>
              </a:r>
            </a:p>
          </p:txBody>
        </p:sp>
      </p:grpSp>
      <p:sp>
        <p:nvSpPr>
          <p:cNvPr id="64" name="Left Brace 63"/>
          <p:cNvSpPr/>
          <p:nvPr/>
        </p:nvSpPr>
        <p:spPr>
          <a:xfrm flipH="1">
            <a:off x="11409487" y="2716746"/>
            <a:ext cx="210352" cy="3277684"/>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43193"/>
            <a:endParaRPr lang="en-US" sz="1836" dirty="0">
              <a:solidFill>
                <a:srgbClr val="FFFFFF"/>
              </a:solidFill>
              <a:latin typeface="Segoe UI"/>
              <a:ea typeface="Segoe UI" pitchFamily="34" charset="0"/>
              <a:cs typeface="Segoe UI" pitchFamily="34" charset="0"/>
            </a:endParaRPr>
          </a:p>
        </p:txBody>
      </p:sp>
      <p:sp>
        <p:nvSpPr>
          <p:cNvPr id="67" name="Rectangle 66"/>
          <p:cNvSpPr/>
          <p:nvPr/>
        </p:nvSpPr>
        <p:spPr bwMode="auto">
          <a:xfrm flipH="1">
            <a:off x="263260" y="1067923"/>
            <a:ext cx="3014332" cy="5242185"/>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9" name="TextBox 58"/>
          <p:cNvSpPr txBox="1"/>
          <p:nvPr/>
        </p:nvSpPr>
        <p:spPr>
          <a:xfrm>
            <a:off x="3739608" y="4584065"/>
            <a:ext cx="624145" cy="127624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3091" fontAlgn="base">
              <a:spcAft>
                <a:spcPct val="0"/>
              </a:spcAft>
            </a:pPr>
            <a:r>
              <a:rPr lang="en-US" sz="1428" dirty="0">
                <a:solidFill>
                  <a:srgbClr val="595959">
                    <a:alpha val="99000"/>
                  </a:srgbClr>
                </a:solidFill>
                <a:ea typeface="Kozuka Gothic Pro R" pitchFamily="34" charset="-128"/>
              </a:rPr>
              <a:t>You Provision</a:t>
            </a:r>
            <a:br>
              <a:rPr lang="en-US" sz="1428" dirty="0">
                <a:solidFill>
                  <a:srgbClr val="595959">
                    <a:alpha val="99000"/>
                  </a:srgbClr>
                </a:solidFill>
                <a:ea typeface="Kozuka Gothic Pro R" pitchFamily="34" charset="-128"/>
              </a:rPr>
            </a:br>
            <a:r>
              <a:rPr lang="en-US" sz="1428" dirty="0">
                <a:solidFill>
                  <a:srgbClr val="595959">
                    <a:alpha val="99000"/>
                  </a:srgbClr>
                </a:solidFill>
                <a:ea typeface="Kozuka Gothic Pro R" pitchFamily="34" charset="-128"/>
              </a:rPr>
              <a:t>Cloud Services</a:t>
            </a:r>
          </a:p>
        </p:txBody>
      </p:sp>
      <p:sp>
        <p:nvSpPr>
          <p:cNvPr id="8" name="Left Bracket 7"/>
          <p:cNvSpPr/>
          <p:nvPr/>
        </p:nvSpPr>
        <p:spPr>
          <a:xfrm>
            <a:off x="4376830" y="4617568"/>
            <a:ext cx="97722" cy="1360194"/>
          </a:xfrm>
          <a:prstGeom prst="leftBracket">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cxnSp>
        <p:nvCxnSpPr>
          <p:cNvPr id="10" name="Straight Connector 9"/>
          <p:cNvCxnSpPr/>
          <p:nvPr/>
        </p:nvCxnSpPr>
        <p:spPr>
          <a:xfrm>
            <a:off x="4276496" y="5270015"/>
            <a:ext cx="109823"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9" name="Left Brace 78"/>
          <p:cNvSpPr/>
          <p:nvPr/>
        </p:nvSpPr>
        <p:spPr>
          <a:xfrm>
            <a:off x="9512896" y="2259808"/>
            <a:ext cx="187951" cy="483301"/>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43193"/>
            <a:endParaRPr lang="en-US" sz="1836" dirty="0">
              <a:solidFill>
                <a:srgbClr val="FFFFFF"/>
              </a:solidFill>
              <a:latin typeface="Segoe UI"/>
              <a:ea typeface="Segoe UI" pitchFamily="34" charset="0"/>
              <a:cs typeface="Segoe UI" pitchFamily="34" charset="0"/>
            </a:endParaRPr>
          </a:p>
        </p:txBody>
      </p:sp>
      <p:sp>
        <p:nvSpPr>
          <p:cNvPr id="80" name="TextBox 60"/>
          <p:cNvSpPr txBox="1"/>
          <p:nvPr/>
        </p:nvSpPr>
        <p:spPr>
          <a:xfrm>
            <a:off x="9153672" y="1940826"/>
            <a:ext cx="404406" cy="109735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3091" fontAlgn="base">
              <a:spcAft>
                <a:spcPct val="0"/>
              </a:spcAft>
            </a:pPr>
            <a:r>
              <a:rPr lang="en-US" sz="1428" dirty="0">
                <a:solidFill>
                  <a:srgbClr val="595959">
                    <a:alpha val="99000"/>
                  </a:srgbClr>
                </a:solidFill>
                <a:ea typeface="Kozuka Gothic Pro R" pitchFamily="34" charset="-128"/>
              </a:rPr>
              <a:t>You Manage</a:t>
            </a:r>
          </a:p>
        </p:txBody>
      </p:sp>
      <p:sp>
        <p:nvSpPr>
          <p:cNvPr id="76" name="Rectangle 75"/>
          <p:cNvSpPr/>
          <p:nvPr/>
        </p:nvSpPr>
        <p:spPr bwMode="auto">
          <a:xfrm>
            <a:off x="4474553" y="6310108"/>
            <a:ext cx="1701599" cy="49065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pPr>
            <a:r>
              <a:rPr lang="en-US" sz="1836" dirty="0">
                <a:gradFill>
                  <a:gsLst>
                    <a:gs pos="0">
                      <a:srgbClr val="FFFFFF"/>
                    </a:gs>
                    <a:gs pos="100000">
                      <a:srgbClr val="FFFFFF"/>
                    </a:gs>
                  </a:gsLst>
                  <a:lin ang="5400000" scaled="0"/>
                </a:gradFill>
              </a:rPr>
              <a:t>Host</a:t>
            </a:r>
          </a:p>
        </p:txBody>
      </p:sp>
      <p:sp>
        <p:nvSpPr>
          <p:cNvPr id="77" name="Rectangle 76"/>
          <p:cNvSpPr/>
          <p:nvPr/>
        </p:nvSpPr>
        <p:spPr bwMode="auto">
          <a:xfrm>
            <a:off x="7081532" y="6327047"/>
            <a:ext cx="1701599" cy="49065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pPr>
            <a:r>
              <a:rPr lang="en-US" sz="1836" dirty="0">
                <a:gradFill>
                  <a:gsLst>
                    <a:gs pos="0">
                      <a:srgbClr val="FFFFFF"/>
                    </a:gs>
                    <a:gs pos="100000">
                      <a:srgbClr val="FFFFFF"/>
                    </a:gs>
                  </a:gsLst>
                  <a:lin ang="5400000" scaled="0"/>
                </a:gradFill>
              </a:rPr>
              <a:t>Develop</a:t>
            </a:r>
          </a:p>
        </p:txBody>
      </p:sp>
      <p:sp>
        <p:nvSpPr>
          <p:cNvPr id="78" name="Rectangle 77"/>
          <p:cNvSpPr/>
          <p:nvPr/>
        </p:nvSpPr>
        <p:spPr bwMode="auto">
          <a:xfrm>
            <a:off x="9688511" y="6310108"/>
            <a:ext cx="1701599" cy="49065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pPr>
            <a:r>
              <a:rPr lang="en-US" sz="1836" dirty="0">
                <a:gradFill>
                  <a:gsLst>
                    <a:gs pos="0">
                      <a:srgbClr val="FFFFFF"/>
                    </a:gs>
                    <a:gs pos="100000">
                      <a:srgbClr val="FFFFFF"/>
                    </a:gs>
                  </a:gsLst>
                  <a:lin ang="5400000" scaled="0"/>
                </a:gradFill>
              </a:rPr>
              <a:t>Consume</a:t>
            </a:r>
          </a:p>
        </p:txBody>
      </p:sp>
    </p:spTree>
    <p:extLst>
      <p:ext uri="{BB962C8B-B14F-4D97-AF65-F5344CB8AC3E}">
        <p14:creationId xmlns:p14="http://schemas.microsoft.com/office/powerpoint/2010/main" val="6562242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wipe(down)">
                                      <p:cBhvr>
                                        <p:cTn id="7" dur="500"/>
                                        <p:tgtEl>
                                          <p:spTgt spid="14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0"/>
                                        </p:tgtEl>
                                        <p:attrNameLst>
                                          <p:attrName>style.visibility</p:attrName>
                                        </p:attrNameLst>
                                      </p:cBhvr>
                                      <p:to>
                                        <p:strVal val="visible"/>
                                      </p:to>
                                    </p:set>
                                    <p:animEffect transition="in" filter="wipe(down)">
                                      <p:cBhvr>
                                        <p:cTn id="10" dur="500"/>
                                        <p:tgtEl>
                                          <p:spTgt spid="140"/>
                                        </p:tgtEl>
                                      </p:cBhvr>
                                    </p:animEffect>
                                  </p:childTnLst>
                                </p:cTn>
                              </p:par>
                              <p:par>
                                <p:cTn id="11" presetID="22" presetClass="entr" presetSubtype="4"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par>
                          <p:cTn id="14" fill="hold">
                            <p:stCondLst>
                              <p:cond delay="500"/>
                            </p:stCondLst>
                            <p:childTnLst>
                              <p:par>
                                <p:cTn id="15" presetID="22" presetClass="entr" presetSubtype="4" fill="hold" grpId="0" nodeType="after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wipe(down)">
                                      <p:cBhvr>
                                        <p:cTn id="17" dur="500"/>
                                        <p:tgtEl>
                                          <p:spTgt spid="69"/>
                                        </p:tgtEl>
                                      </p:cBhvr>
                                    </p:animEffect>
                                  </p:childTnLst>
                                </p:cTn>
                              </p:par>
                              <p:par>
                                <p:cTn id="18" presetID="16" presetClass="entr" presetSubtype="21"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arn(inVertical)">
                                      <p:cBhvr>
                                        <p:cTn id="20" dur="500"/>
                                        <p:tgtEl>
                                          <p:spTgt spid="10"/>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childTnLst>
                          </p:cTn>
                        </p:par>
                        <p:par>
                          <p:cTn id="24" fill="hold">
                            <p:stCondLst>
                              <p:cond delay="1000"/>
                            </p:stCondLst>
                            <p:childTnLst>
                              <p:par>
                                <p:cTn id="25" presetID="22" presetClass="entr" presetSubtype="4" fill="hold" grpId="0" nodeType="afterEffect">
                                  <p:stCondLst>
                                    <p:cond delay="0"/>
                                  </p:stCondLst>
                                  <p:childTnLst>
                                    <p:set>
                                      <p:cBhvr>
                                        <p:cTn id="26" dur="1" fill="hold">
                                          <p:stCondLst>
                                            <p:cond delay="0"/>
                                          </p:stCondLst>
                                        </p:cTn>
                                        <p:tgtEl>
                                          <p:spTgt spid="142"/>
                                        </p:tgtEl>
                                        <p:attrNameLst>
                                          <p:attrName>style.visibility</p:attrName>
                                        </p:attrNameLst>
                                      </p:cBhvr>
                                      <p:to>
                                        <p:strVal val="visible"/>
                                      </p:to>
                                    </p:set>
                                    <p:animEffect transition="in" filter="wipe(down)">
                                      <p:cBhvr>
                                        <p:cTn id="27" dur="500"/>
                                        <p:tgtEl>
                                          <p:spTgt spid="142"/>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43"/>
                                        </p:tgtEl>
                                        <p:attrNameLst>
                                          <p:attrName>style.visibility</p:attrName>
                                        </p:attrNameLst>
                                      </p:cBhvr>
                                      <p:to>
                                        <p:strVal val="visible"/>
                                      </p:to>
                                    </p:set>
                                    <p:animEffect transition="in" filter="wipe(down)">
                                      <p:cBhvr>
                                        <p:cTn id="30" dur="500"/>
                                        <p:tgtEl>
                                          <p:spTgt spid="143"/>
                                        </p:tgtEl>
                                      </p:cBhvr>
                                    </p:animEffect>
                                  </p:childTnLst>
                                </p:cTn>
                              </p:par>
                            </p:childTnLst>
                          </p:cTn>
                        </p:par>
                        <p:par>
                          <p:cTn id="31" fill="hold">
                            <p:stCondLst>
                              <p:cond delay="1500"/>
                            </p:stCondLst>
                            <p:childTnLst>
                              <p:par>
                                <p:cTn id="32" presetID="22" presetClass="entr" presetSubtype="4" fill="hold" grpId="0" nodeType="afterEffect">
                                  <p:stCondLst>
                                    <p:cond delay="0"/>
                                  </p:stCondLst>
                                  <p:childTnLst>
                                    <p:set>
                                      <p:cBhvr>
                                        <p:cTn id="33" dur="1" fill="hold">
                                          <p:stCondLst>
                                            <p:cond delay="0"/>
                                          </p:stCondLst>
                                        </p:cTn>
                                        <p:tgtEl>
                                          <p:spTgt spid="156"/>
                                        </p:tgtEl>
                                        <p:attrNameLst>
                                          <p:attrName>style.visibility</p:attrName>
                                        </p:attrNameLst>
                                      </p:cBhvr>
                                      <p:to>
                                        <p:strVal val="visible"/>
                                      </p:to>
                                    </p:set>
                                    <p:animEffect transition="in" filter="wipe(down)">
                                      <p:cBhvr>
                                        <p:cTn id="34" dur="500"/>
                                        <p:tgtEl>
                                          <p:spTgt spid="156"/>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55"/>
                                        </p:tgtEl>
                                        <p:attrNameLst>
                                          <p:attrName>style.visibility</p:attrName>
                                        </p:attrNameLst>
                                      </p:cBhvr>
                                      <p:to>
                                        <p:strVal val="visible"/>
                                      </p:to>
                                    </p:set>
                                    <p:animEffect transition="in" filter="wipe(down)">
                                      <p:cBhvr>
                                        <p:cTn id="37" dur="500"/>
                                        <p:tgtEl>
                                          <p:spTgt spid="155"/>
                                        </p:tgtEl>
                                      </p:cBhvr>
                                    </p:animEffect>
                                  </p:childTnLst>
                                </p:cTn>
                              </p:par>
                              <p:par>
                                <p:cTn id="38" presetID="22" presetClass="entr" presetSubtype="4" fill="hold"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down)">
                                      <p:cBhvr>
                                        <p:cTn id="40" dur="500"/>
                                        <p:tgtEl>
                                          <p:spTgt spid="9"/>
                                        </p:tgtEl>
                                      </p:cBhvr>
                                    </p:animEffect>
                                  </p:childTnLst>
                                </p:cTn>
                              </p:par>
                            </p:childTnLst>
                          </p:cTn>
                        </p:par>
                        <p:par>
                          <p:cTn id="41" fill="hold">
                            <p:stCondLst>
                              <p:cond delay="2000"/>
                            </p:stCondLst>
                            <p:childTnLst>
                              <p:par>
                                <p:cTn id="42" presetID="22" presetClass="entr" presetSubtype="4" fill="hold" grpId="0" nodeType="afterEffect">
                                  <p:stCondLst>
                                    <p:cond delay="0"/>
                                  </p:stCondLst>
                                  <p:childTnLst>
                                    <p:set>
                                      <p:cBhvr>
                                        <p:cTn id="43" dur="1" fill="hold">
                                          <p:stCondLst>
                                            <p:cond delay="0"/>
                                          </p:stCondLst>
                                        </p:cTn>
                                        <p:tgtEl>
                                          <p:spTgt spid="157"/>
                                        </p:tgtEl>
                                        <p:attrNameLst>
                                          <p:attrName>style.visibility</p:attrName>
                                        </p:attrNameLst>
                                      </p:cBhvr>
                                      <p:to>
                                        <p:strVal val="visible"/>
                                      </p:to>
                                    </p:set>
                                    <p:animEffect transition="in" filter="wipe(down)">
                                      <p:cBhvr>
                                        <p:cTn id="44" dur="500"/>
                                        <p:tgtEl>
                                          <p:spTgt spid="157"/>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58"/>
                                        </p:tgtEl>
                                        <p:attrNameLst>
                                          <p:attrName>style.visibility</p:attrName>
                                        </p:attrNameLst>
                                      </p:cBhvr>
                                      <p:to>
                                        <p:strVal val="visible"/>
                                      </p:to>
                                    </p:set>
                                    <p:animEffect transition="in" filter="wipe(down)">
                                      <p:cBhvr>
                                        <p:cTn id="47" dur="500"/>
                                        <p:tgtEl>
                                          <p:spTgt spid="158"/>
                                        </p:tgtEl>
                                      </p:cBhvr>
                                    </p:animEffect>
                                  </p:childTnLst>
                                </p:cTn>
                              </p:par>
                            </p:childTnLst>
                          </p:cTn>
                        </p:par>
                        <p:par>
                          <p:cTn id="48" fill="hold">
                            <p:stCondLst>
                              <p:cond delay="2500"/>
                            </p:stCondLst>
                            <p:childTnLst>
                              <p:par>
                                <p:cTn id="49" presetID="22" presetClass="entr" presetSubtype="4" fill="hold" grpId="0" nodeType="afterEffect">
                                  <p:stCondLst>
                                    <p:cond delay="0"/>
                                  </p:stCondLst>
                                  <p:childTnLst>
                                    <p:set>
                                      <p:cBhvr>
                                        <p:cTn id="50" dur="1" fill="hold">
                                          <p:stCondLst>
                                            <p:cond delay="0"/>
                                          </p:stCondLst>
                                        </p:cTn>
                                        <p:tgtEl>
                                          <p:spTgt spid="172"/>
                                        </p:tgtEl>
                                        <p:attrNameLst>
                                          <p:attrName>style.visibility</p:attrName>
                                        </p:attrNameLst>
                                      </p:cBhvr>
                                      <p:to>
                                        <p:strVal val="visible"/>
                                      </p:to>
                                    </p:set>
                                    <p:animEffect transition="in" filter="wipe(down)">
                                      <p:cBhvr>
                                        <p:cTn id="51" dur="500"/>
                                        <p:tgtEl>
                                          <p:spTgt spid="172"/>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wipe(down)">
                                      <p:cBhvr>
                                        <p:cTn id="54" dur="500"/>
                                        <p:tgtEl>
                                          <p:spTgt spid="64"/>
                                        </p:tgtEl>
                                      </p:cBhvr>
                                    </p:animEffect>
                                  </p:childTnLst>
                                </p:cTn>
                              </p:par>
                              <p:par>
                                <p:cTn id="55" presetID="22" presetClass="entr" presetSubtype="4"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wipe(down)">
                                      <p:cBhvr>
                                        <p:cTn id="57" dur="500"/>
                                        <p:tgtEl>
                                          <p:spTgt spid="11"/>
                                        </p:tgtEl>
                                      </p:cBhvr>
                                    </p:animEffect>
                                  </p:childTnLst>
                                </p:cTn>
                              </p:par>
                            </p:childTnLst>
                          </p:cTn>
                        </p:par>
                        <p:par>
                          <p:cTn id="58" fill="hold">
                            <p:stCondLst>
                              <p:cond delay="3000"/>
                            </p:stCondLst>
                            <p:childTnLst>
                              <p:par>
                                <p:cTn id="59" presetID="22" presetClass="entr" presetSubtype="4" fill="hold" grpId="0" nodeType="afterEffect">
                                  <p:stCondLst>
                                    <p:cond delay="0"/>
                                  </p:stCondLst>
                                  <p:childTnLst>
                                    <p:set>
                                      <p:cBhvr>
                                        <p:cTn id="60" dur="1" fill="hold">
                                          <p:stCondLst>
                                            <p:cond delay="0"/>
                                          </p:stCondLst>
                                        </p:cTn>
                                        <p:tgtEl>
                                          <p:spTgt spid="79"/>
                                        </p:tgtEl>
                                        <p:attrNameLst>
                                          <p:attrName>style.visibility</p:attrName>
                                        </p:attrNameLst>
                                      </p:cBhvr>
                                      <p:to>
                                        <p:strVal val="visible"/>
                                      </p:to>
                                    </p:set>
                                    <p:animEffect transition="in" filter="wipe(down)">
                                      <p:cBhvr>
                                        <p:cTn id="61" dur="500"/>
                                        <p:tgtEl>
                                          <p:spTgt spid="79"/>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80"/>
                                        </p:tgtEl>
                                        <p:attrNameLst>
                                          <p:attrName>style.visibility</p:attrName>
                                        </p:attrNameLst>
                                      </p:cBhvr>
                                      <p:to>
                                        <p:strVal val="visible"/>
                                      </p:to>
                                    </p:set>
                                    <p:animEffect transition="in" filter="wipe(down)">
                                      <p:cBhvr>
                                        <p:cTn id="64"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animBg="1"/>
      <p:bldP spid="141" grpId="0"/>
      <p:bldP spid="142" grpId="0" animBg="1"/>
      <p:bldP spid="143" grpId="0"/>
      <p:bldP spid="155" grpId="0" animBg="1"/>
      <p:bldP spid="156" grpId="0"/>
      <p:bldP spid="157" grpId="0" animBg="1"/>
      <p:bldP spid="158" grpId="0"/>
      <p:bldP spid="172" grpId="0"/>
      <p:bldP spid="64" grpId="0" animBg="1"/>
      <p:bldP spid="69" grpId="0"/>
      <p:bldP spid="8" grpId="0" animBg="1"/>
      <p:bldP spid="79" grpId="0" animBg="1"/>
      <p:bldP spid="8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389" y="1449659"/>
            <a:ext cx="7525914" cy="4410389"/>
          </a:xfrm>
          <a:prstGeom prst="rect">
            <a:avLst/>
          </a:prstGeom>
        </p:spPr>
      </p:pic>
      <p:sp>
        <p:nvSpPr>
          <p:cNvPr id="2" name="Title 1"/>
          <p:cNvSpPr>
            <a:spLocks noGrp="1"/>
          </p:cNvSpPr>
          <p:nvPr>
            <p:ph type="title"/>
          </p:nvPr>
        </p:nvSpPr>
        <p:spPr/>
        <p:txBody>
          <a:bodyPr/>
          <a:lstStyle/>
          <a:p>
            <a:r>
              <a:rPr lang="en-US" dirty="0" smtClean="0">
                <a:solidFill>
                  <a:schemeClr val="bg1">
                    <a:lumMod val="50000"/>
                  </a:schemeClr>
                </a:solidFill>
              </a:rPr>
              <a:t>Demo: Introduction to Microsoft Azure</a:t>
            </a:r>
            <a:endParaRPr lang="en-US" dirty="0">
              <a:solidFill>
                <a:schemeClr val="bg1">
                  <a:lumMod val="50000"/>
                </a:schemeClr>
              </a:solidFill>
            </a:endParaRPr>
          </a:p>
        </p:txBody>
      </p:sp>
      <p:pic>
        <p:nvPicPr>
          <p:cNvPr id="3" name="Picture 2"/>
          <p:cNvPicPr>
            <a:picLocks noChangeAspect="1"/>
          </p:cNvPicPr>
          <p:nvPr/>
        </p:nvPicPr>
        <p:blipFill>
          <a:blip r:embed="rId4"/>
          <a:stretch>
            <a:fillRect/>
          </a:stretch>
        </p:blipFill>
        <p:spPr>
          <a:xfrm>
            <a:off x="6340035" y="1953626"/>
            <a:ext cx="5823849" cy="4661463"/>
          </a:xfrm>
          <a:prstGeom prst="rect">
            <a:avLst/>
          </a:prstGeom>
        </p:spPr>
      </p:pic>
    </p:spTree>
    <p:extLst>
      <p:ext uri="{BB962C8B-B14F-4D97-AF65-F5344CB8AC3E}">
        <p14:creationId xmlns:p14="http://schemas.microsoft.com/office/powerpoint/2010/main" val="1149479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1000" fill="hold"/>
                                        <p:tgtEl>
                                          <p:spTgt spid="3"/>
                                        </p:tgtEl>
                                        <p:attrNameLst>
                                          <p:attrName>ppt_w</p:attrName>
                                        </p:attrNameLst>
                                      </p:cBhvr>
                                      <p:tavLst>
                                        <p:tav tm="0">
                                          <p:val>
                                            <p:fltVal val="0"/>
                                          </p:val>
                                        </p:tav>
                                        <p:tav tm="100000">
                                          <p:val>
                                            <p:strVal val="#ppt_w"/>
                                          </p:val>
                                        </p:tav>
                                      </p:tavLst>
                                    </p:anim>
                                    <p:anim calcmode="lin" valueType="num">
                                      <p:cBhvr>
                                        <p:cTn id="12" dur="1000" fill="hold"/>
                                        <p:tgtEl>
                                          <p:spTgt spid="3"/>
                                        </p:tgtEl>
                                        <p:attrNameLst>
                                          <p:attrName>ppt_h</p:attrName>
                                        </p:attrNameLst>
                                      </p:cBhvr>
                                      <p:tavLst>
                                        <p:tav tm="0">
                                          <p:val>
                                            <p:fltVal val="0"/>
                                          </p:val>
                                        </p:tav>
                                        <p:tav tm="100000">
                                          <p:val>
                                            <p:strVal val="#ppt_h"/>
                                          </p:val>
                                        </p:tav>
                                      </p:tavLst>
                                    </p:anim>
                                    <p:anim calcmode="lin" valueType="num">
                                      <p:cBhvr>
                                        <p:cTn id="13" dur="1000" fill="hold"/>
                                        <p:tgtEl>
                                          <p:spTgt spid="3"/>
                                        </p:tgtEl>
                                        <p:attrNameLst>
                                          <p:attrName>style.rotation</p:attrName>
                                        </p:attrNameLst>
                                      </p:cBhvr>
                                      <p:tavLst>
                                        <p:tav tm="0">
                                          <p:val>
                                            <p:fltVal val="90"/>
                                          </p:val>
                                        </p:tav>
                                        <p:tav tm="100000">
                                          <p:val>
                                            <p:fltVal val="0"/>
                                          </p:val>
                                        </p:tav>
                                      </p:tavLst>
                                    </p:anim>
                                    <p:animEffect transition="in" filter="fade">
                                      <p:cBhvr>
                                        <p:cTn id="1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03580" y="2835346"/>
            <a:ext cx="1951984" cy="1951984"/>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p:txBody>
          <a:bodyPr/>
          <a:lstStyle/>
          <a:p>
            <a:r>
              <a:rPr lang="en-US" dirty="0" smtClean="0"/>
              <a:t>Microsoft US IT </a:t>
            </a:r>
            <a:r>
              <a:rPr lang="en-US" dirty="0"/>
              <a:t>p</a:t>
            </a:r>
            <a:r>
              <a:rPr lang="en-US" dirty="0" smtClean="0"/>
              <a:t>ro evangelists</a:t>
            </a:r>
            <a:endParaRPr lang="en-US" dirty="0"/>
          </a:p>
        </p:txBody>
      </p:sp>
      <p:sp>
        <p:nvSpPr>
          <p:cNvPr id="3" name="Content Placeholder 2"/>
          <p:cNvSpPr>
            <a:spLocks noGrp="1"/>
          </p:cNvSpPr>
          <p:nvPr>
            <p:ph type="body" sz="quarter" idx="10"/>
          </p:nvPr>
        </p:nvSpPr>
        <p:spPr>
          <a:xfrm>
            <a:off x="529660" y="1476620"/>
            <a:ext cx="11375536" cy="4991245"/>
          </a:xfrm>
          <a:prstGeom prst="rect">
            <a:avLst/>
          </a:prstGeom>
        </p:spPr>
        <p:txBody>
          <a:bodyPr/>
          <a:lstStyle/>
          <a:p>
            <a:r>
              <a:rPr lang="en-US" dirty="0"/>
              <a:t>Kevin Remde</a:t>
            </a:r>
          </a:p>
          <a:p>
            <a:r>
              <a:rPr lang="en-US" dirty="0" smtClean="0"/>
              <a:t>Brian </a:t>
            </a:r>
            <a:r>
              <a:rPr lang="en-US" dirty="0"/>
              <a:t>Lewis</a:t>
            </a:r>
          </a:p>
          <a:p>
            <a:r>
              <a:rPr lang="en-US" dirty="0"/>
              <a:t>Tommy Patterson</a:t>
            </a:r>
          </a:p>
          <a:p>
            <a:r>
              <a:rPr lang="en-US" dirty="0"/>
              <a:t>Yung </a:t>
            </a:r>
            <a:r>
              <a:rPr lang="en-US" dirty="0" smtClean="0"/>
              <a:t>Chou</a:t>
            </a:r>
          </a:p>
          <a:p>
            <a:r>
              <a:rPr lang="en-US" dirty="0" smtClean="0"/>
              <a:t>Dan Stolts</a:t>
            </a:r>
          </a:p>
          <a:p>
            <a:r>
              <a:rPr lang="en-US" dirty="0" smtClean="0"/>
              <a:t>Blain Barton</a:t>
            </a:r>
          </a:p>
          <a:p>
            <a:r>
              <a:rPr lang="en-US" dirty="0" smtClean="0"/>
              <a:t>Jennelle Crothers</a:t>
            </a:r>
            <a:endParaRPr lang="en-US"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2744" y="1326989"/>
            <a:ext cx="1589501" cy="2386359"/>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82646" y="1954973"/>
            <a:ext cx="2293063" cy="3105990"/>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17429" y="1710861"/>
            <a:ext cx="1919172" cy="2717411"/>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7"/>
          <a:stretch>
            <a:fillRect/>
          </a:stretch>
        </p:blipFill>
        <p:spPr>
          <a:xfrm>
            <a:off x="4306938" y="4428272"/>
            <a:ext cx="1935720" cy="2401534"/>
          </a:xfrm>
          <a:prstGeom prst="rect">
            <a:avLst/>
          </a:prstGeom>
          <a:ln>
            <a:noFill/>
          </a:ln>
          <a:effectLst>
            <a:outerShdw blurRad="190500" algn="tl" rotWithShape="0">
              <a:srgbClr val="000000">
                <a:alpha val="70000"/>
              </a:srgbClr>
            </a:outerShdw>
          </a:effectLst>
        </p:spPr>
      </p:pic>
      <p:pic>
        <p:nvPicPr>
          <p:cNvPr id="13" name="Picture 12"/>
          <p:cNvPicPr>
            <a:picLocks noChangeAspect="1"/>
          </p:cNvPicPr>
          <p:nvPr/>
        </p:nvPicPr>
        <p:blipFill>
          <a:blip r:embed="rId8"/>
          <a:stretch>
            <a:fillRect/>
          </a:stretch>
        </p:blipFill>
        <p:spPr>
          <a:xfrm>
            <a:off x="8369113" y="4058060"/>
            <a:ext cx="1781780" cy="2489730"/>
          </a:xfrm>
          <a:prstGeom prst="rect">
            <a:avLst/>
          </a:prstGeom>
          <a:ln>
            <a:noFill/>
          </a:ln>
          <a:effectLst>
            <a:outerShdw blurRad="190500" algn="tl" rotWithShape="0">
              <a:srgbClr val="000000">
                <a:alpha val="70000"/>
              </a:srgbClr>
            </a:outerShdw>
          </a:effectLst>
        </p:spPr>
      </p:pic>
      <p:pic>
        <p:nvPicPr>
          <p:cNvPr id="1026" name="Picture 2" descr="Blain Barton's avata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01597" y="4274429"/>
            <a:ext cx="2145015" cy="218473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16034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childTnLst>
                                </p:cTn>
                              </p:par>
                              <p:par>
                                <p:cTn id="28" presetID="10"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par>
                                <p:cTn id="35" presetID="10"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childTnLst>
                                </p:cTn>
                              </p:par>
                              <p:par>
                                <p:cTn id="42" presetID="10" presetClass="entr" presetSubtype="0" fill="hold" nodeType="withEffect">
                                  <p:stCondLst>
                                    <p:cond delay="0"/>
                                  </p:stCondLst>
                                  <p:childTnLst>
                                    <p:set>
                                      <p:cBhvr>
                                        <p:cTn id="43" dur="1" fill="hold">
                                          <p:stCondLst>
                                            <p:cond delay="0"/>
                                          </p:stCondLst>
                                        </p:cTn>
                                        <p:tgtEl>
                                          <p:spTgt spid="1026"/>
                                        </p:tgtEl>
                                        <p:attrNameLst>
                                          <p:attrName>style.visibility</p:attrName>
                                        </p:attrNameLst>
                                      </p:cBhvr>
                                      <p:to>
                                        <p:strVal val="visible"/>
                                      </p:to>
                                    </p:set>
                                    <p:animEffect transition="in" filter="fade">
                                      <p:cBhvr>
                                        <p:cTn id="44" dur="500"/>
                                        <p:tgtEl>
                                          <p:spTgt spid="1026"/>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childTnLst>
                                </p:cTn>
                              </p:par>
                              <p:par>
                                <p:cTn id="49" presetID="10" presetClass="entr" presetSubtype="0" fill="hold"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lumMod val="50000"/>
                  </a:schemeClr>
                </a:solidFill>
              </a:rPr>
              <a:t>Well connected…</a:t>
            </a:r>
            <a:endParaRPr lang="en-US" dirty="0">
              <a:solidFill>
                <a:schemeClr val="bg1">
                  <a:lumMod val="50000"/>
                </a:schemeClr>
              </a:solidFill>
            </a:endParaRPr>
          </a:p>
        </p:txBody>
      </p:sp>
      <p:pic>
        <p:nvPicPr>
          <p:cNvPr id="7170" name="Picture 6" descr="image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881" y="1572380"/>
            <a:ext cx="11006829" cy="4644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5405846"/>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6" name="Group 195"/>
          <p:cNvGrpSpPr/>
          <p:nvPr/>
        </p:nvGrpSpPr>
        <p:grpSpPr>
          <a:xfrm>
            <a:off x="8581691" y="2309981"/>
            <a:ext cx="2233296" cy="1390454"/>
            <a:chOff x="8582025" y="2309812"/>
            <a:chExt cx="2233613" cy="1390651"/>
          </a:xfrm>
        </p:grpSpPr>
        <p:sp>
          <p:nvSpPr>
            <p:cNvPr id="197" name="AutoShape 66"/>
            <p:cNvSpPr>
              <a:spLocks noChangeAspect="1" noChangeArrowheads="1" noTextEdit="1"/>
            </p:cNvSpPr>
            <p:nvPr/>
          </p:nvSpPr>
          <p:spPr bwMode="auto">
            <a:xfrm>
              <a:off x="8582025" y="2317750"/>
              <a:ext cx="2130425" cy="138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98" name="Freeform 68"/>
            <p:cNvSpPr>
              <a:spLocks/>
            </p:cNvSpPr>
            <p:nvPr/>
          </p:nvSpPr>
          <p:spPr bwMode="auto">
            <a:xfrm>
              <a:off x="9607550" y="2413000"/>
              <a:ext cx="804863" cy="1184275"/>
            </a:xfrm>
            <a:custGeom>
              <a:avLst/>
              <a:gdLst>
                <a:gd name="T0" fmla="*/ 19 w 102"/>
                <a:gd name="T1" fmla="*/ 61 h 149"/>
                <a:gd name="T2" fmla="*/ 19 w 102"/>
                <a:gd name="T3" fmla="*/ 149 h 149"/>
                <a:gd name="T4" fmla="*/ 64 w 102"/>
                <a:gd name="T5" fmla="*/ 149 h 149"/>
                <a:gd name="T6" fmla="*/ 62 w 102"/>
                <a:gd name="T7" fmla="*/ 145 h 149"/>
                <a:gd name="T8" fmla="*/ 92 w 102"/>
                <a:gd name="T9" fmla="*/ 63 h 149"/>
                <a:gd name="T10" fmla="*/ 87 w 102"/>
                <a:gd name="T11" fmla="*/ 57 h 149"/>
                <a:gd name="T12" fmla="*/ 87 w 102"/>
                <a:gd name="T13" fmla="*/ 50 h 149"/>
                <a:gd name="T14" fmla="*/ 92 w 102"/>
                <a:gd name="T15" fmla="*/ 47 h 149"/>
                <a:gd name="T16" fmla="*/ 102 w 102"/>
                <a:gd name="T17" fmla="*/ 47 h 149"/>
                <a:gd name="T18" fmla="*/ 102 w 102"/>
                <a:gd name="T19" fmla="*/ 0 h 149"/>
                <a:gd name="T20" fmla="*/ 0 w 102"/>
                <a:gd name="T21" fmla="*/ 0 h 149"/>
                <a:gd name="T22" fmla="*/ 0 w 102"/>
                <a:gd name="T23" fmla="*/ 49 h 149"/>
                <a:gd name="T24" fmla="*/ 21 w 102"/>
                <a:gd name="T25" fmla="*/ 49 h 149"/>
                <a:gd name="T26" fmla="*/ 21 w 102"/>
                <a:gd name="T27" fmla="*/ 61 h 149"/>
                <a:gd name="T28" fmla="*/ 19 w 102"/>
                <a:gd name="T29" fmla="*/ 6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 h="149">
                  <a:moveTo>
                    <a:pt x="19" y="61"/>
                  </a:moveTo>
                  <a:cubicBezTo>
                    <a:pt x="19" y="149"/>
                    <a:pt x="19" y="149"/>
                    <a:pt x="19" y="149"/>
                  </a:cubicBezTo>
                  <a:cubicBezTo>
                    <a:pt x="64" y="149"/>
                    <a:pt x="64" y="149"/>
                    <a:pt x="64" y="149"/>
                  </a:cubicBezTo>
                  <a:cubicBezTo>
                    <a:pt x="64" y="148"/>
                    <a:pt x="63" y="146"/>
                    <a:pt x="62" y="145"/>
                  </a:cubicBezTo>
                  <a:cubicBezTo>
                    <a:pt x="53" y="123"/>
                    <a:pt x="65" y="92"/>
                    <a:pt x="92" y="63"/>
                  </a:cubicBezTo>
                  <a:cubicBezTo>
                    <a:pt x="87" y="57"/>
                    <a:pt x="87" y="57"/>
                    <a:pt x="87" y="57"/>
                  </a:cubicBezTo>
                  <a:cubicBezTo>
                    <a:pt x="86" y="55"/>
                    <a:pt x="86" y="52"/>
                    <a:pt x="87" y="50"/>
                  </a:cubicBezTo>
                  <a:cubicBezTo>
                    <a:pt x="88" y="48"/>
                    <a:pt x="90" y="47"/>
                    <a:pt x="92" y="47"/>
                  </a:cubicBezTo>
                  <a:cubicBezTo>
                    <a:pt x="102" y="47"/>
                    <a:pt x="102" y="47"/>
                    <a:pt x="102" y="47"/>
                  </a:cubicBezTo>
                  <a:cubicBezTo>
                    <a:pt x="102" y="0"/>
                    <a:pt x="102" y="0"/>
                    <a:pt x="102" y="0"/>
                  </a:cubicBezTo>
                  <a:cubicBezTo>
                    <a:pt x="0" y="0"/>
                    <a:pt x="0" y="0"/>
                    <a:pt x="0" y="0"/>
                  </a:cubicBezTo>
                  <a:cubicBezTo>
                    <a:pt x="0" y="49"/>
                    <a:pt x="0" y="49"/>
                    <a:pt x="0" y="49"/>
                  </a:cubicBezTo>
                  <a:cubicBezTo>
                    <a:pt x="21" y="49"/>
                    <a:pt x="21" y="49"/>
                    <a:pt x="21" y="49"/>
                  </a:cubicBezTo>
                  <a:cubicBezTo>
                    <a:pt x="21" y="61"/>
                    <a:pt x="21" y="61"/>
                    <a:pt x="21" y="61"/>
                  </a:cubicBezTo>
                  <a:lnTo>
                    <a:pt x="19" y="61"/>
                  </a:lnTo>
                  <a:close/>
                </a:path>
              </a:pathLst>
            </a:custGeom>
            <a:solidFill>
              <a:srgbClr val="2173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99" name="Rectangle 69"/>
            <p:cNvSpPr>
              <a:spLocks noChangeArrowheads="1"/>
            </p:cNvSpPr>
            <p:nvPr/>
          </p:nvSpPr>
          <p:spPr bwMode="auto">
            <a:xfrm>
              <a:off x="9567863" y="2309812"/>
              <a:ext cx="884238" cy="47625"/>
            </a:xfrm>
            <a:prstGeom prst="rect">
              <a:avLst/>
            </a:prstGeom>
            <a:solidFill>
              <a:srgbClr val="2173B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00" name="Rectangle 70"/>
            <p:cNvSpPr>
              <a:spLocks noChangeArrowheads="1"/>
            </p:cNvSpPr>
            <p:nvPr/>
          </p:nvSpPr>
          <p:spPr bwMode="auto">
            <a:xfrm>
              <a:off x="10215563" y="2555875"/>
              <a:ext cx="87313" cy="214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01" name="Rectangle 71"/>
            <p:cNvSpPr>
              <a:spLocks noChangeArrowheads="1"/>
            </p:cNvSpPr>
            <p:nvPr/>
          </p:nvSpPr>
          <p:spPr bwMode="auto">
            <a:xfrm>
              <a:off x="10050463" y="2555875"/>
              <a:ext cx="85725" cy="214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02" name="Rectangle 72"/>
            <p:cNvSpPr>
              <a:spLocks noChangeArrowheads="1"/>
            </p:cNvSpPr>
            <p:nvPr/>
          </p:nvSpPr>
          <p:spPr bwMode="auto">
            <a:xfrm>
              <a:off x="9883775" y="2555875"/>
              <a:ext cx="95250" cy="214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03" name="Rectangle 73"/>
            <p:cNvSpPr>
              <a:spLocks noChangeArrowheads="1"/>
            </p:cNvSpPr>
            <p:nvPr/>
          </p:nvSpPr>
          <p:spPr bwMode="auto">
            <a:xfrm>
              <a:off x="9726613" y="2555875"/>
              <a:ext cx="85725" cy="214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04" name="Rectangle 74"/>
            <p:cNvSpPr>
              <a:spLocks noChangeArrowheads="1"/>
            </p:cNvSpPr>
            <p:nvPr/>
          </p:nvSpPr>
          <p:spPr bwMode="auto">
            <a:xfrm>
              <a:off x="10050463" y="2889250"/>
              <a:ext cx="85725" cy="214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05" name="Rectangle 75"/>
            <p:cNvSpPr>
              <a:spLocks noChangeArrowheads="1"/>
            </p:cNvSpPr>
            <p:nvPr/>
          </p:nvSpPr>
          <p:spPr bwMode="auto">
            <a:xfrm>
              <a:off x="9883775" y="2889250"/>
              <a:ext cx="95250" cy="214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06" name="Freeform 76"/>
            <p:cNvSpPr>
              <a:spLocks/>
            </p:cNvSpPr>
            <p:nvPr/>
          </p:nvSpPr>
          <p:spPr bwMode="auto">
            <a:xfrm>
              <a:off x="9758363" y="2889250"/>
              <a:ext cx="53975" cy="214313"/>
            </a:xfrm>
            <a:custGeom>
              <a:avLst/>
              <a:gdLst>
                <a:gd name="T0" fmla="*/ 0 w 34"/>
                <a:gd name="T1" fmla="*/ 135 h 135"/>
                <a:gd name="T2" fmla="*/ 34 w 34"/>
                <a:gd name="T3" fmla="*/ 135 h 135"/>
                <a:gd name="T4" fmla="*/ 34 w 34"/>
                <a:gd name="T5" fmla="*/ 0 h 135"/>
                <a:gd name="T6" fmla="*/ 10 w 34"/>
                <a:gd name="T7" fmla="*/ 0 h 135"/>
                <a:gd name="T8" fmla="*/ 10 w 34"/>
                <a:gd name="T9" fmla="*/ 5 h 135"/>
                <a:gd name="T10" fmla="*/ 0 w 34"/>
                <a:gd name="T11" fmla="*/ 5 h 135"/>
                <a:gd name="T12" fmla="*/ 0 w 34"/>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34" h="135">
                  <a:moveTo>
                    <a:pt x="0" y="135"/>
                  </a:moveTo>
                  <a:lnTo>
                    <a:pt x="34" y="135"/>
                  </a:lnTo>
                  <a:lnTo>
                    <a:pt x="34" y="0"/>
                  </a:lnTo>
                  <a:lnTo>
                    <a:pt x="10" y="0"/>
                  </a:lnTo>
                  <a:lnTo>
                    <a:pt x="10" y="5"/>
                  </a:lnTo>
                  <a:lnTo>
                    <a:pt x="0" y="5"/>
                  </a:lnTo>
                  <a:lnTo>
                    <a:pt x="0"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07" name="Rectangle 77"/>
            <p:cNvSpPr>
              <a:spLocks noChangeArrowheads="1"/>
            </p:cNvSpPr>
            <p:nvPr/>
          </p:nvSpPr>
          <p:spPr bwMode="auto">
            <a:xfrm>
              <a:off x="10215563" y="3224213"/>
              <a:ext cx="87313" cy="214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08" name="Rectangle 78"/>
            <p:cNvSpPr>
              <a:spLocks noChangeArrowheads="1"/>
            </p:cNvSpPr>
            <p:nvPr/>
          </p:nvSpPr>
          <p:spPr bwMode="auto">
            <a:xfrm>
              <a:off x="9883775" y="3224213"/>
              <a:ext cx="95250" cy="214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09" name="Rectangle 79"/>
            <p:cNvSpPr>
              <a:spLocks noChangeArrowheads="1"/>
            </p:cNvSpPr>
            <p:nvPr/>
          </p:nvSpPr>
          <p:spPr bwMode="auto">
            <a:xfrm>
              <a:off x="9758363" y="3224213"/>
              <a:ext cx="53975" cy="214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10" name="Rectangle 80"/>
            <p:cNvSpPr>
              <a:spLocks noChangeArrowheads="1"/>
            </p:cNvSpPr>
            <p:nvPr/>
          </p:nvSpPr>
          <p:spPr bwMode="auto">
            <a:xfrm>
              <a:off x="9221788" y="2897188"/>
              <a:ext cx="481013" cy="700088"/>
            </a:xfrm>
            <a:prstGeom prst="rect">
              <a:avLst/>
            </a:prstGeom>
            <a:solidFill>
              <a:srgbClr val="2173B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11" name="Rectangle 81"/>
            <p:cNvSpPr>
              <a:spLocks noChangeArrowheads="1"/>
            </p:cNvSpPr>
            <p:nvPr/>
          </p:nvSpPr>
          <p:spPr bwMode="auto">
            <a:xfrm>
              <a:off x="9197975" y="2833688"/>
              <a:ext cx="520700" cy="31750"/>
            </a:xfrm>
            <a:prstGeom prst="rect">
              <a:avLst/>
            </a:prstGeom>
            <a:solidFill>
              <a:srgbClr val="2173B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12" name="Rectangle 82"/>
            <p:cNvSpPr>
              <a:spLocks noChangeArrowheads="1"/>
            </p:cNvSpPr>
            <p:nvPr/>
          </p:nvSpPr>
          <p:spPr bwMode="auto">
            <a:xfrm>
              <a:off x="9575800" y="2976563"/>
              <a:ext cx="55563" cy="127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13" name="Rectangle 83"/>
            <p:cNvSpPr>
              <a:spLocks noChangeArrowheads="1"/>
            </p:cNvSpPr>
            <p:nvPr/>
          </p:nvSpPr>
          <p:spPr bwMode="auto">
            <a:xfrm>
              <a:off x="9482138" y="2976563"/>
              <a:ext cx="53975" cy="127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14" name="Rectangle 84"/>
            <p:cNvSpPr>
              <a:spLocks noChangeArrowheads="1"/>
            </p:cNvSpPr>
            <p:nvPr/>
          </p:nvSpPr>
          <p:spPr bwMode="auto">
            <a:xfrm>
              <a:off x="9386888" y="2976563"/>
              <a:ext cx="55563" cy="127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15" name="Rectangle 85"/>
            <p:cNvSpPr>
              <a:spLocks noChangeArrowheads="1"/>
            </p:cNvSpPr>
            <p:nvPr/>
          </p:nvSpPr>
          <p:spPr bwMode="auto">
            <a:xfrm>
              <a:off x="9291638" y="2976563"/>
              <a:ext cx="47625" cy="127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16" name="Rectangle 86"/>
            <p:cNvSpPr>
              <a:spLocks noChangeArrowheads="1"/>
            </p:cNvSpPr>
            <p:nvPr/>
          </p:nvSpPr>
          <p:spPr bwMode="auto">
            <a:xfrm>
              <a:off x="9575800" y="3175000"/>
              <a:ext cx="55563" cy="128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17" name="Rectangle 87"/>
            <p:cNvSpPr>
              <a:spLocks noChangeArrowheads="1"/>
            </p:cNvSpPr>
            <p:nvPr/>
          </p:nvSpPr>
          <p:spPr bwMode="auto">
            <a:xfrm>
              <a:off x="9482138" y="3175000"/>
              <a:ext cx="53975" cy="128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18" name="Rectangle 88"/>
            <p:cNvSpPr>
              <a:spLocks noChangeArrowheads="1"/>
            </p:cNvSpPr>
            <p:nvPr/>
          </p:nvSpPr>
          <p:spPr bwMode="auto">
            <a:xfrm>
              <a:off x="9386888" y="3175000"/>
              <a:ext cx="55563" cy="128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19" name="Rectangle 89"/>
            <p:cNvSpPr>
              <a:spLocks noChangeArrowheads="1"/>
            </p:cNvSpPr>
            <p:nvPr/>
          </p:nvSpPr>
          <p:spPr bwMode="auto">
            <a:xfrm>
              <a:off x="9291638" y="3175000"/>
              <a:ext cx="47625" cy="128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20" name="Rectangle 90"/>
            <p:cNvSpPr>
              <a:spLocks noChangeArrowheads="1"/>
            </p:cNvSpPr>
            <p:nvPr/>
          </p:nvSpPr>
          <p:spPr bwMode="auto">
            <a:xfrm>
              <a:off x="9575800" y="3382963"/>
              <a:ext cx="55563" cy="127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21" name="Rectangle 91"/>
            <p:cNvSpPr>
              <a:spLocks noChangeArrowheads="1"/>
            </p:cNvSpPr>
            <p:nvPr/>
          </p:nvSpPr>
          <p:spPr bwMode="auto">
            <a:xfrm>
              <a:off x="9482138" y="3382963"/>
              <a:ext cx="53975" cy="127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22" name="Rectangle 92"/>
            <p:cNvSpPr>
              <a:spLocks noChangeArrowheads="1"/>
            </p:cNvSpPr>
            <p:nvPr/>
          </p:nvSpPr>
          <p:spPr bwMode="auto">
            <a:xfrm>
              <a:off x="9386888" y="3382963"/>
              <a:ext cx="55563" cy="127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23" name="Rectangle 93"/>
            <p:cNvSpPr>
              <a:spLocks noChangeArrowheads="1"/>
            </p:cNvSpPr>
            <p:nvPr/>
          </p:nvSpPr>
          <p:spPr bwMode="auto">
            <a:xfrm>
              <a:off x="9291638" y="3382963"/>
              <a:ext cx="47625" cy="127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24" name="Freeform 94"/>
            <p:cNvSpPr>
              <a:spLocks/>
            </p:cNvSpPr>
            <p:nvPr/>
          </p:nvSpPr>
          <p:spPr bwMode="auto">
            <a:xfrm>
              <a:off x="8629650" y="2881313"/>
              <a:ext cx="608013" cy="708025"/>
            </a:xfrm>
            <a:custGeom>
              <a:avLst/>
              <a:gdLst>
                <a:gd name="T0" fmla="*/ 77 w 77"/>
                <a:gd name="T1" fmla="*/ 0 h 89"/>
                <a:gd name="T2" fmla="*/ 0 w 77"/>
                <a:gd name="T3" fmla="*/ 89 h 89"/>
                <a:gd name="T4" fmla="*/ 77 w 77"/>
                <a:gd name="T5" fmla="*/ 89 h 89"/>
              </a:gdLst>
              <a:ahLst/>
              <a:cxnLst>
                <a:cxn ang="0">
                  <a:pos x="T0" y="T1"/>
                </a:cxn>
                <a:cxn ang="0">
                  <a:pos x="T2" y="T3"/>
                </a:cxn>
                <a:cxn ang="0">
                  <a:pos x="T4" y="T5"/>
                </a:cxn>
              </a:cxnLst>
              <a:rect l="0" t="0" r="r" b="b"/>
              <a:pathLst>
                <a:path w="77" h="89">
                  <a:moveTo>
                    <a:pt x="77" y="0"/>
                  </a:moveTo>
                  <a:cubicBezTo>
                    <a:pt x="77" y="0"/>
                    <a:pt x="71" y="47"/>
                    <a:pt x="0" y="89"/>
                  </a:cubicBezTo>
                  <a:cubicBezTo>
                    <a:pt x="77" y="89"/>
                    <a:pt x="77" y="89"/>
                    <a:pt x="77" y="89"/>
                  </a:cubicBezTo>
                </a:path>
              </a:pathLst>
            </a:custGeom>
            <a:noFill/>
            <a:ln w="31750" cap="rnd">
              <a:solidFill>
                <a:srgbClr val="4DC0E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25" name="Line 95"/>
            <p:cNvSpPr>
              <a:spLocks noChangeShapeType="1"/>
            </p:cNvSpPr>
            <p:nvPr/>
          </p:nvSpPr>
          <p:spPr bwMode="auto">
            <a:xfrm>
              <a:off x="9094788" y="3190875"/>
              <a:ext cx="142875" cy="390525"/>
            </a:xfrm>
            <a:prstGeom prst="line">
              <a:avLst/>
            </a:prstGeom>
            <a:noFill/>
            <a:ln w="31750" cap="rnd">
              <a:solidFill>
                <a:srgbClr val="4DC0EF"/>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26" name="Line 96"/>
            <p:cNvSpPr>
              <a:spLocks noChangeShapeType="1"/>
            </p:cNvSpPr>
            <p:nvPr/>
          </p:nvSpPr>
          <p:spPr bwMode="auto">
            <a:xfrm>
              <a:off x="8983663" y="3319463"/>
              <a:ext cx="254000" cy="261938"/>
            </a:xfrm>
            <a:prstGeom prst="line">
              <a:avLst/>
            </a:prstGeom>
            <a:noFill/>
            <a:ln w="31750" cap="rnd">
              <a:solidFill>
                <a:srgbClr val="4DC0EF"/>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27" name="Freeform 97"/>
            <p:cNvSpPr>
              <a:spLocks/>
            </p:cNvSpPr>
            <p:nvPr/>
          </p:nvSpPr>
          <p:spPr bwMode="auto">
            <a:xfrm>
              <a:off x="8763000" y="2881313"/>
              <a:ext cx="474663" cy="708025"/>
            </a:xfrm>
            <a:custGeom>
              <a:avLst/>
              <a:gdLst>
                <a:gd name="T0" fmla="*/ 60 w 60"/>
                <a:gd name="T1" fmla="*/ 0 h 89"/>
                <a:gd name="T2" fmla="*/ 44 w 60"/>
                <a:gd name="T3" fmla="*/ 44 h 89"/>
                <a:gd name="T4" fmla="*/ 31 w 60"/>
                <a:gd name="T5" fmla="*/ 60 h 89"/>
                <a:gd name="T6" fmla="*/ 24 w 60"/>
                <a:gd name="T7" fmla="*/ 76 h 89"/>
                <a:gd name="T8" fmla="*/ 0 w 60"/>
                <a:gd name="T9" fmla="*/ 89 h 89"/>
              </a:gdLst>
              <a:ahLst/>
              <a:cxnLst>
                <a:cxn ang="0">
                  <a:pos x="T0" y="T1"/>
                </a:cxn>
                <a:cxn ang="0">
                  <a:pos x="T2" y="T3"/>
                </a:cxn>
                <a:cxn ang="0">
                  <a:pos x="T4" y="T5"/>
                </a:cxn>
                <a:cxn ang="0">
                  <a:pos x="T6" y="T7"/>
                </a:cxn>
                <a:cxn ang="0">
                  <a:pos x="T8" y="T9"/>
                </a:cxn>
              </a:cxnLst>
              <a:rect l="0" t="0" r="r" b="b"/>
              <a:pathLst>
                <a:path w="60" h="89">
                  <a:moveTo>
                    <a:pt x="60" y="0"/>
                  </a:moveTo>
                  <a:cubicBezTo>
                    <a:pt x="60" y="0"/>
                    <a:pt x="56" y="48"/>
                    <a:pt x="44" y="44"/>
                  </a:cubicBezTo>
                  <a:cubicBezTo>
                    <a:pt x="44" y="44"/>
                    <a:pt x="43" y="62"/>
                    <a:pt x="31" y="60"/>
                  </a:cubicBezTo>
                  <a:cubicBezTo>
                    <a:pt x="31" y="60"/>
                    <a:pt x="37" y="73"/>
                    <a:pt x="24" y="76"/>
                  </a:cubicBezTo>
                  <a:cubicBezTo>
                    <a:pt x="24" y="76"/>
                    <a:pt x="22" y="89"/>
                    <a:pt x="0" y="89"/>
                  </a:cubicBezTo>
                </a:path>
              </a:pathLst>
            </a:custGeom>
            <a:noFill/>
            <a:ln w="31750" cap="rnd">
              <a:solidFill>
                <a:srgbClr val="4DC0E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28" name="Freeform 98"/>
            <p:cNvSpPr>
              <a:spLocks/>
            </p:cNvSpPr>
            <p:nvPr/>
          </p:nvSpPr>
          <p:spPr bwMode="auto">
            <a:xfrm>
              <a:off x="8842375" y="2881313"/>
              <a:ext cx="417513" cy="700088"/>
            </a:xfrm>
            <a:custGeom>
              <a:avLst/>
              <a:gdLst>
                <a:gd name="T0" fmla="*/ 17 w 53"/>
                <a:gd name="T1" fmla="*/ 88 h 88"/>
                <a:gd name="T2" fmla="*/ 26 w 53"/>
                <a:gd name="T3" fmla="*/ 80 h 88"/>
                <a:gd name="T4" fmla="*/ 31 w 53"/>
                <a:gd name="T5" fmla="*/ 70 h 88"/>
                <a:gd name="T6" fmla="*/ 39 w 53"/>
                <a:gd name="T7" fmla="*/ 58 h 88"/>
                <a:gd name="T8" fmla="*/ 50 w 53"/>
                <a:gd name="T9" fmla="*/ 0 h 88"/>
                <a:gd name="T10" fmla="*/ 50 w 53"/>
                <a:gd name="T11" fmla="*/ 88 h 88"/>
                <a:gd name="T12" fmla="*/ 0 w 53"/>
                <a:gd name="T13" fmla="*/ 72 h 88"/>
              </a:gdLst>
              <a:ahLst/>
              <a:cxnLst>
                <a:cxn ang="0">
                  <a:pos x="T0" y="T1"/>
                </a:cxn>
                <a:cxn ang="0">
                  <a:pos x="T2" y="T3"/>
                </a:cxn>
                <a:cxn ang="0">
                  <a:pos x="T4" y="T5"/>
                </a:cxn>
                <a:cxn ang="0">
                  <a:pos x="T6" y="T7"/>
                </a:cxn>
                <a:cxn ang="0">
                  <a:pos x="T8" y="T9"/>
                </a:cxn>
                <a:cxn ang="0">
                  <a:pos x="T10" y="T11"/>
                </a:cxn>
                <a:cxn ang="0">
                  <a:pos x="T12" y="T13"/>
                </a:cxn>
              </a:cxnLst>
              <a:rect l="0" t="0" r="r" b="b"/>
              <a:pathLst>
                <a:path w="53" h="88">
                  <a:moveTo>
                    <a:pt x="17" y="88"/>
                  </a:moveTo>
                  <a:cubicBezTo>
                    <a:pt x="25" y="87"/>
                    <a:pt x="26" y="80"/>
                    <a:pt x="26" y="80"/>
                  </a:cubicBezTo>
                  <a:cubicBezTo>
                    <a:pt x="36" y="79"/>
                    <a:pt x="31" y="70"/>
                    <a:pt x="31" y="70"/>
                  </a:cubicBezTo>
                  <a:cubicBezTo>
                    <a:pt x="40" y="72"/>
                    <a:pt x="39" y="58"/>
                    <a:pt x="39" y="58"/>
                  </a:cubicBezTo>
                  <a:cubicBezTo>
                    <a:pt x="53" y="67"/>
                    <a:pt x="50" y="0"/>
                    <a:pt x="50" y="0"/>
                  </a:cubicBezTo>
                  <a:cubicBezTo>
                    <a:pt x="50" y="88"/>
                    <a:pt x="50" y="88"/>
                    <a:pt x="50" y="88"/>
                  </a:cubicBezTo>
                  <a:cubicBezTo>
                    <a:pt x="0" y="72"/>
                    <a:pt x="0" y="72"/>
                    <a:pt x="0" y="72"/>
                  </a:cubicBezTo>
                </a:path>
              </a:pathLst>
            </a:custGeom>
            <a:noFill/>
            <a:ln w="31750" cap="rnd">
              <a:solidFill>
                <a:srgbClr val="4DC0E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29" name="Freeform 99"/>
            <p:cNvSpPr>
              <a:spLocks/>
            </p:cNvSpPr>
            <p:nvPr/>
          </p:nvSpPr>
          <p:spPr bwMode="auto">
            <a:xfrm>
              <a:off x="10050463" y="3224213"/>
              <a:ext cx="69850" cy="214313"/>
            </a:xfrm>
            <a:custGeom>
              <a:avLst/>
              <a:gdLst>
                <a:gd name="T0" fmla="*/ 9 w 9"/>
                <a:gd name="T1" fmla="*/ 0 h 27"/>
                <a:gd name="T2" fmla="*/ 0 w 9"/>
                <a:gd name="T3" fmla="*/ 0 h 27"/>
                <a:gd name="T4" fmla="*/ 0 w 9"/>
                <a:gd name="T5" fmla="*/ 27 h 27"/>
                <a:gd name="T6" fmla="*/ 3 w 9"/>
                <a:gd name="T7" fmla="*/ 27 h 27"/>
                <a:gd name="T8" fmla="*/ 9 w 9"/>
                <a:gd name="T9" fmla="*/ 0 h 27"/>
              </a:gdLst>
              <a:ahLst/>
              <a:cxnLst>
                <a:cxn ang="0">
                  <a:pos x="T0" y="T1"/>
                </a:cxn>
                <a:cxn ang="0">
                  <a:pos x="T2" y="T3"/>
                </a:cxn>
                <a:cxn ang="0">
                  <a:pos x="T4" y="T5"/>
                </a:cxn>
                <a:cxn ang="0">
                  <a:pos x="T6" y="T7"/>
                </a:cxn>
                <a:cxn ang="0">
                  <a:pos x="T8" y="T9"/>
                </a:cxn>
              </a:cxnLst>
              <a:rect l="0" t="0" r="r" b="b"/>
              <a:pathLst>
                <a:path w="9" h="27">
                  <a:moveTo>
                    <a:pt x="9" y="0"/>
                  </a:moveTo>
                  <a:cubicBezTo>
                    <a:pt x="0" y="0"/>
                    <a:pt x="0" y="0"/>
                    <a:pt x="0" y="0"/>
                  </a:cubicBezTo>
                  <a:cubicBezTo>
                    <a:pt x="0" y="27"/>
                    <a:pt x="0" y="27"/>
                    <a:pt x="0" y="27"/>
                  </a:cubicBezTo>
                  <a:cubicBezTo>
                    <a:pt x="3" y="27"/>
                    <a:pt x="3" y="27"/>
                    <a:pt x="3" y="27"/>
                  </a:cubicBezTo>
                  <a:cubicBezTo>
                    <a:pt x="3" y="19"/>
                    <a:pt x="5" y="10"/>
                    <a:pt x="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30" name="Freeform 100"/>
            <p:cNvSpPr>
              <a:spLocks/>
            </p:cNvSpPr>
            <p:nvPr/>
          </p:nvSpPr>
          <p:spPr bwMode="auto">
            <a:xfrm>
              <a:off x="10215563" y="2889250"/>
              <a:ext cx="87313" cy="174625"/>
            </a:xfrm>
            <a:custGeom>
              <a:avLst/>
              <a:gdLst>
                <a:gd name="T0" fmla="*/ 11 w 11"/>
                <a:gd name="T1" fmla="*/ 7 h 22"/>
                <a:gd name="T2" fmla="*/ 11 w 11"/>
                <a:gd name="T3" fmla="*/ 0 h 22"/>
                <a:gd name="T4" fmla="*/ 0 w 11"/>
                <a:gd name="T5" fmla="*/ 0 h 22"/>
                <a:gd name="T6" fmla="*/ 0 w 11"/>
                <a:gd name="T7" fmla="*/ 22 h 22"/>
                <a:gd name="T8" fmla="*/ 11 w 11"/>
                <a:gd name="T9" fmla="*/ 7 h 22"/>
              </a:gdLst>
              <a:ahLst/>
              <a:cxnLst>
                <a:cxn ang="0">
                  <a:pos x="T0" y="T1"/>
                </a:cxn>
                <a:cxn ang="0">
                  <a:pos x="T2" y="T3"/>
                </a:cxn>
                <a:cxn ang="0">
                  <a:pos x="T4" y="T5"/>
                </a:cxn>
                <a:cxn ang="0">
                  <a:pos x="T6" y="T7"/>
                </a:cxn>
                <a:cxn ang="0">
                  <a:pos x="T8" y="T9"/>
                </a:cxn>
              </a:cxnLst>
              <a:rect l="0" t="0" r="r" b="b"/>
              <a:pathLst>
                <a:path w="11" h="22">
                  <a:moveTo>
                    <a:pt x="11" y="7"/>
                  </a:moveTo>
                  <a:cubicBezTo>
                    <a:pt x="11" y="0"/>
                    <a:pt x="11" y="0"/>
                    <a:pt x="11" y="0"/>
                  </a:cubicBezTo>
                  <a:cubicBezTo>
                    <a:pt x="0" y="0"/>
                    <a:pt x="0" y="0"/>
                    <a:pt x="0" y="0"/>
                  </a:cubicBezTo>
                  <a:cubicBezTo>
                    <a:pt x="0" y="22"/>
                    <a:pt x="0" y="22"/>
                    <a:pt x="0" y="22"/>
                  </a:cubicBezTo>
                  <a:cubicBezTo>
                    <a:pt x="3" y="17"/>
                    <a:pt x="7" y="12"/>
                    <a:pt x="11"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31" name="Freeform 101"/>
            <p:cNvSpPr>
              <a:spLocks/>
            </p:cNvSpPr>
            <p:nvPr/>
          </p:nvSpPr>
          <p:spPr bwMode="auto">
            <a:xfrm>
              <a:off x="10018713" y="2889250"/>
              <a:ext cx="796925" cy="803275"/>
            </a:xfrm>
            <a:custGeom>
              <a:avLst/>
              <a:gdLst>
                <a:gd name="T0" fmla="*/ 51 w 101"/>
                <a:gd name="T1" fmla="*/ 0 h 101"/>
                <a:gd name="T2" fmla="*/ 51 w 101"/>
                <a:gd name="T3" fmla="*/ 101 h 101"/>
                <a:gd name="T4" fmla="*/ 51 w 101"/>
                <a:gd name="T5" fmla="*/ 0 h 101"/>
              </a:gdLst>
              <a:ahLst/>
              <a:cxnLst>
                <a:cxn ang="0">
                  <a:pos x="T0" y="T1"/>
                </a:cxn>
                <a:cxn ang="0">
                  <a:pos x="T2" y="T3"/>
                </a:cxn>
                <a:cxn ang="0">
                  <a:pos x="T4" y="T5"/>
                </a:cxn>
              </a:cxnLst>
              <a:rect l="0" t="0" r="r" b="b"/>
              <a:pathLst>
                <a:path w="101" h="101">
                  <a:moveTo>
                    <a:pt x="51" y="0"/>
                  </a:moveTo>
                  <a:cubicBezTo>
                    <a:pt x="100" y="48"/>
                    <a:pt x="101" y="101"/>
                    <a:pt x="51" y="101"/>
                  </a:cubicBezTo>
                  <a:cubicBezTo>
                    <a:pt x="0" y="101"/>
                    <a:pt x="1" y="48"/>
                    <a:pt x="51" y="0"/>
                  </a:cubicBezTo>
                  <a:close/>
                </a:path>
              </a:pathLst>
            </a:custGeom>
            <a:solidFill>
              <a:srgbClr val="4DC0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32" name="Freeform 102"/>
            <p:cNvSpPr>
              <a:spLocks/>
            </p:cNvSpPr>
            <p:nvPr/>
          </p:nvSpPr>
          <p:spPr bwMode="auto">
            <a:xfrm>
              <a:off x="10334625" y="2833688"/>
              <a:ext cx="165100" cy="119063"/>
            </a:xfrm>
            <a:custGeom>
              <a:avLst/>
              <a:gdLst>
                <a:gd name="T0" fmla="*/ 49 w 104"/>
                <a:gd name="T1" fmla="*/ 75 h 75"/>
                <a:gd name="T2" fmla="*/ 104 w 104"/>
                <a:gd name="T3" fmla="*/ 0 h 75"/>
                <a:gd name="T4" fmla="*/ 0 w 104"/>
                <a:gd name="T5" fmla="*/ 0 h 75"/>
                <a:gd name="T6" fmla="*/ 49 w 104"/>
                <a:gd name="T7" fmla="*/ 75 h 75"/>
              </a:gdLst>
              <a:ahLst/>
              <a:cxnLst>
                <a:cxn ang="0">
                  <a:pos x="T0" y="T1"/>
                </a:cxn>
                <a:cxn ang="0">
                  <a:pos x="T2" y="T3"/>
                </a:cxn>
                <a:cxn ang="0">
                  <a:pos x="T4" y="T5"/>
                </a:cxn>
                <a:cxn ang="0">
                  <a:pos x="T6" y="T7"/>
                </a:cxn>
              </a:cxnLst>
              <a:rect l="0" t="0" r="r" b="b"/>
              <a:pathLst>
                <a:path w="104" h="75">
                  <a:moveTo>
                    <a:pt x="49" y="75"/>
                  </a:moveTo>
                  <a:lnTo>
                    <a:pt x="104" y="0"/>
                  </a:lnTo>
                  <a:lnTo>
                    <a:pt x="0" y="0"/>
                  </a:lnTo>
                  <a:lnTo>
                    <a:pt x="49" y="75"/>
                  </a:lnTo>
                  <a:close/>
                </a:path>
              </a:pathLst>
            </a:custGeom>
            <a:solidFill>
              <a:srgbClr val="4DC0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33" name="Line 103"/>
            <p:cNvSpPr>
              <a:spLocks noChangeShapeType="1"/>
            </p:cNvSpPr>
            <p:nvPr/>
          </p:nvSpPr>
          <p:spPr bwMode="auto">
            <a:xfrm>
              <a:off x="10380663" y="2921000"/>
              <a:ext cx="71438" cy="0"/>
            </a:xfrm>
            <a:prstGeom prst="line">
              <a:avLst/>
            </a:prstGeom>
            <a:noFill/>
            <a:ln w="31750" cap="rnd">
              <a:solidFill>
                <a:srgbClr val="2173B8"/>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34" name="Freeform 104"/>
            <p:cNvSpPr>
              <a:spLocks noEditPoints="1"/>
            </p:cNvSpPr>
            <p:nvPr/>
          </p:nvSpPr>
          <p:spPr bwMode="auto">
            <a:xfrm>
              <a:off x="10326688" y="3182938"/>
              <a:ext cx="180975" cy="342900"/>
            </a:xfrm>
            <a:custGeom>
              <a:avLst/>
              <a:gdLst>
                <a:gd name="T0" fmla="*/ 13 w 23"/>
                <a:gd name="T1" fmla="*/ 38 h 43"/>
                <a:gd name="T2" fmla="*/ 13 w 23"/>
                <a:gd name="T3" fmla="*/ 43 h 43"/>
                <a:gd name="T4" fmla="*/ 10 w 23"/>
                <a:gd name="T5" fmla="*/ 43 h 43"/>
                <a:gd name="T6" fmla="*/ 10 w 23"/>
                <a:gd name="T7" fmla="*/ 38 h 43"/>
                <a:gd name="T8" fmla="*/ 1 w 23"/>
                <a:gd name="T9" fmla="*/ 36 h 43"/>
                <a:gd name="T10" fmla="*/ 1 w 23"/>
                <a:gd name="T11" fmla="*/ 29 h 43"/>
                <a:gd name="T12" fmla="*/ 5 w 23"/>
                <a:gd name="T13" fmla="*/ 31 h 43"/>
                <a:gd name="T14" fmla="*/ 10 w 23"/>
                <a:gd name="T15" fmla="*/ 32 h 43"/>
                <a:gd name="T16" fmla="*/ 10 w 23"/>
                <a:gd name="T17" fmla="*/ 24 h 43"/>
                <a:gd name="T18" fmla="*/ 2 w 23"/>
                <a:gd name="T19" fmla="*/ 19 h 43"/>
                <a:gd name="T20" fmla="*/ 0 w 23"/>
                <a:gd name="T21" fmla="*/ 13 h 43"/>
                <a:gd name="T22" fmla="*/ 3 w 23"/>
                <a:gd name="T23" fmla="*/ 7 h 43"/>
                <a:gd name="T24" fmla="*/ 10 w 23"/>
                <a:gd name="T25" fmla="*/ 4 h 43"/>
                <a:gd name="T26" fmla="*/ 10 w 23"/>
                <a:gd name="T27" fmla="*/ 0 h 43"/>
                <a:gd name="T28" fmla="*/ 13 w 23"/>
                <a:gd name="T29" fmla="*/ 0 h 43"/>
                <a:gd name="T30" fmla="*/ 13 w 23"/>
                <a:gd name="T31" fmla="*/ 4 h 43"/>
                <a:gd name="T32" fmla="*/ 21 w 23"/>
                <a:gd name="T33" fmla="*/ 6 h 43"/>
                <a:gd name="T34" fmla="*/ 21 w 23"/>
                <a:gd name="T35" fmla="*/ 12 h 43"/>
                <a:gd name="T36" fmla="*/ 13 w 23"/>
                <a:gd name="T37" fmla="*/ 10 h 43"/>
                <a:gd name="T38" fmla="*/ 13 w 23"/>
                <a:gd name="T39" fmla="*/ 18 h 43"/>
                <a:gd name="T40" fmla="*/ 21 w 23"/>
                <a:gd name="T41" fmla="*/ 23 h 43"/>
                <a:gd name="T42" fmla="*/ 23 w 23"/>
                <a:gd name="T43" fmla="*/ 28 h 43"/>
                <a:gd name="T44" fmla="*/ 20 w 23"/>
                <a:gd name="T45" fmla="*/ 35 h 43"/>
                <a:gd name="T46" fmla="*/ 13 w 23"/>
                <a:gd name="T47" fmla="*/ 38 h 43"/>
                <a:gd name="T48" fmla="*/ 10 w 23"/>
                <a:gd name="T49" fmla="*/ 17 h 43"/>
                <a:gd name="T50" fmla="*/ 10 w 23"/>
                <a:gd name="T51" fmla="*/ 10 h 43"/>
                <a:gd name="T52" fmla="*/ 7 w 23"/>
                <a:gd name="T53" fmla="*/ 13 h 43"/>
                <a:gd name="T54" fmla="*/ 10 w 23"/>
                <a:gd name="T55" fmla="*/ 17 h 43"/>
                <a:gd name="T56" fmla="*/ 13 w 23"/>
                <a:gd name="T57" fmla="*/ 25 h 43"/>
                <a:gd name="T58" fmla="*/ 13 w 23"/>
                <a:gd name="T59" fmla="*/ 32 h 43"/>
                <a:gd name="T60" fmla="*/ 17 w 23"/>
                <a:gd name="T61" fmla="*/ 29 h 43"/>
                <a:gd name="T62" fmla="*/ 13 w 23"/>
                <a:gd name="T63"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 h="43">
                  <a:moveTo>
                    <a:pt x="13" y="38"/>
                  </a:moveTo>
                  <a:cubicBezTo>
                    <a:pt x="13" y="43"/>
                    <a:pt x="13" y="43"/>
                    <a:pt x="13" y="43"/>
                  </a:cubicBezTo>
                  <a:cubicBezTo>
                    <a:pt x="10" y="43"/>
                    <a:pt x="10" y="43"/>
                    <a:pt x="10" y="43"/>
                  </a:cubicBezTo>
                  <a:cubicBezTo>
                    <a:pt x="10" y="38"/>
                    <a:pt x="10" y="38"/>
                    <a:pt x="10" y="38"/>
                  </a:cubicBezTo>
                  <a:cubicBezTo>
                    <a:pt x="7" y="38"/>
                    <a:pt x="4" y="37"/>
                    <a:pt x="1" y="36"/>
                  </a:cubicBezTo>
                  <a:cubicBezTo>
                    <a:pt x="1" y="29"/>
                    <a:pt x="1" y="29"/>
                    <a:pt x="1" y="29"/>
                  </a:cubicBezTo>
                  <a:cubicBezTo>
                    <a:pt x="2" y="30"/>
                    <a:pt x="3" y="31"/>
                    <a:pt x="5" y="31"/>
                  </a:cubicBezTo>
                  <a:cubicBezTo>
                    <a:pt x="7" y="32"/>
                    <a:pt x="8" y="32"/>
                    <a:pt x="10" y="32"/>
                  </a:cubicBezTo>
                  <a:cubicBezTo>
                    <a:pt x="10" y="24"/>
                    <a:pt x="10" y="24"/>
                    <a:pt x="10" y="24"/>
                  </a:cubicBezTo>
                  <a:cubicBezTo>
                    <a:pt x="6" y="22"/>
                    <a:pt x="4" y="21"/>
                    <a:pt x="2" y="19"/>
                  </a:cubicBezTo>
                  <a:cubicBezTo>
                    <a:pt x="1" y="18"/>
                    <a:pt x="0" y="16"/>
                    <a:pt x="0" y="13"/>
                  </a:cubicBezTo>
                  <a:cubicBezTo>
                    <a:pt x="0" y="11"/>
                    <a:pt x="1" y="9"/>
                    <a:pt x="3" y="7"/>
                  </a:cubicBezTo>
                  <a:cubicBezTo>
                    <a:pt x="5" y="5"/>
                    <a:pt x="7" y="4"/>
                    <a:pt x="10" y="4"/>
                  </a:cubicBezTo>
                  <a:cubicBezTo>
                    <a:pt x="10" y="0"/>
                    <a:pt x="10" y="0"/>
                    <a:pt x="10" y="0"/>
                  </a:cubicBezTo>
                  <a:cubicBezTo>
                    <a:pt x="13" y="0"/>
                    <a:pt x="13" y="0"/>
                    <a:pt x="13" y="0"/>
                  </a:cubicBezTo>
                  <a:cubicBezTo>
                    <a:pt x="13" y="4"/>
                    <a:pt x="13" y="4"/>
                    <a:pt x="13" y="4"/>
                  </a:cubicBezTo>
                  <a:cubicBezTo>
                    <a:pt x="17" y="4"/>
                    <a:pt x="19" y="5"/>
                    <a:pt x="21" y="6"/>
                  </a:cubicBezTo>
                  <a:cubicBezTo>
                    <a:pt x="21" y="12"/>
                    <a:pt x="21" y="12"/>
                    <a:pt x="21" y="12"/>
                  </a:cubicBezTo>
                  <a:cubicBezTo>
                    <a:pt x="18" y="11"/>
                    <a:pt x="16" y="10"/>
                    <a:pt x="13" y="10"/>
                  </a:cubicBezTo>
                  <a:cubicBezTo>
                    <a:pt x="13" y="18"/>
                    <a:pt x="13" y="18"/>
                    <a:pt x="13" y="18"/>
                  </a:cubicBezTo>
                  <a:cubicBezTo>
                    <a:pt x="17" y="20"/>
                    <a:pt x="19" y="21"/>
                    <a:pt x="21" y="23"/>
                  </a:cubicBezTo>
                  <a:cubicBezTo>
                    <a:pt x="22" y="24"/>
                    <a:pt x="23" y="26"/>
                    <a:pt x="23" y="28"/>
                  </a:cubicBezTo>
                  <a:cubicBezTo>
                    <a:pt x="23" y="31"/>
                    <a:pt x="22" y="33"/>
                    <a:pt x="20" y="35"/>
                  </a:cubicBezTo>
                  <a:cubicBezTo>
                    <a:pt x="19" y="36"/>
                    <a:pt x="16" y="37"/>
                    <a:pt x="13" y="38"/>
                  </a:cubicBezTo>
                  <a:close/>
                  <a:moveTo>
                    <a:pt x="10" y="17"/>
                  </a:moveTo>
                  <a:cubicBezTo>
                    <a:pt x="10" y="10"/>
                    <a:pt x="10" y="10"/>
                    <a:pt x="10" y="10"/>
                  </a:cubicBezTo>
                  <a:cubicBezTo>
                    <a:pt x="8" y="10"/>
                    <a:pt x="7" y="11"/>
                    <a:pt x="7" y="13"/>
                  </a:cubicBezTo>
                  <a:cubicBezTo>
                    <a:pt x="7" y="15"/>
                    <a:pt x="8" y="16"/>
                    <a:pt x="10" y="17"/>
                  </a:cubicBezTo>
                  <a:close/>
                  <a:moveTo>
                    <a:pt x="13" y="25"/>
                  </a:moveTo>
                  <a:cubicBezTo>
                    <a:pt x="13" y="32"/>
                    <a:pt x="13" y="32"/>
                    <a:pt x="13" y="32"/>
                  </a:cubicBezTo>
                  <a:cubicBezTo>
                    <a:pt x="16" y="32"/>
                    <a:pt x="17" y="31"/>
                    <a:pt x="17" y="29"/>
                  </a:cubicBezTo>
                  <a:cubicBezTo>
                    <a:pt x="17" y="27"/>
                    <a:pt x="16" y="26"/>
                    <a:pt x="13" y="25"/>
                  </a:cubicBezTo>
                  <a:close/>
                </a:path>
              </a:pathLst>
            </a:custGeom>
            <a:solidFill>
              <a:srgbClr val="2173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235" name="Rectangle 234"/>
          <p:cNvSpPr/>
          <p:nvPr/>
        </p:nvSpPr>
        <p:spPr bwMode="auto">
          <a:xfrm>
            <a:off x="8621467" y="1845722"/>
            <a:ext cx="2347912" cy="200151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5" name="Group 164"/>
          <p:cNvGrpSpPr/>
          <p:nvPr/>
        </p:nvGrpSpPr>
        <p:grpSpPr>
          <a:xfrm>
            <a:off x="5094264" y="1790943"/>
            <a:ext cx="1628544" cy="1989357"/>
            <a:chOff x="4010026" y="1790700"/>
            <a:chExt cx="1628775" cy="1989639"/>
          </a:xfrm>
        </p:grpSpPr>
        <p:sp>
          <p:nvSpPr>
            <p:cNvPr id="53" name="Rectangle 52"/>
            <p:cNvSpPr/>
            <p:nvPr/>
          </p:nvSpPr>
          <p:spPr bwMode="auto">
            <a:xfrm>
              <a:off x="4010026" y="1790700"/>
              <a:ext cx="1628775" cy="19896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p:cNvGrpSpPr/>
            <p:nvPr/>
          </p:nvGrpSpPr>
          <p:grpSpPr>
            <a:xfrm>
              <a:off x="4398170" y="2024063"/>
              <a:ext cx="842962" cy="825501"/>
              <a:chOff x="5495925" y="2024063"/>
              <a:chExt cx="842962" cy="825501"/>
            </a:xfrm>
          </p:grpSpPr>
          <p:sp>
            <p:nvSpPr>
              <p:cNvPr id="55" name="Freeform 41"/>
              <p:cNvSpPr>
                <a:spLocks/>
              </p:cNvSpPr>
              <p:nvPr/>
            </p:nvSpPr>
            <p:spPr bwMode="auto">
              <a:xfrm>
                <a:off x="5495925" y="2024063"/>
                <a:ext cx="842962" cy="482600"/>
              </a:xfrm>
              <a:custGeom>
                <a:avLst/>
                <a:gdLst>
                  <a:gd name="T0" fmla="*/ 0 w 137"/>
                  <a:gd name="T1" fmla="*/ 58 h 79"/>
                  <a:gd name="T2" fmla="*/ 21 w 137"/>
                  <a:gd name="T3" fmla="*/ 38 h 79"/>
                  <a:gd name="T4" fmla="*/ 25 w 137"/>
                  <a:gd name="T5" fmla="*/ 39 h 79"/>
                  <a:gd name="T6" fmla="*/ 64 w 137"/>
                  <a:gd name="T7" fmla="*/ 0 h 79"/>
                  <a:gd name="T8" fmla="*/ 98 w 137"/>
                  <a:gd name="T9" fmla="*/ 20 h 79"/>
                  <a:gd name="T10" fmla="*/ 107 w 137"/>
                  <a:gd name="T11" fmla="*/ 19 h 79"/>
                  <a:gd name="T12" fmla="*/ 137 w 137"/>
                  <a:gd name="T13" fmla="*/ 49 h 79"/>
                  <a:gd name="T14" fmla="*/ 110 w 137"/>
                  <a:gd name="T15" fmla="*/ 79 h 79"/>
                  <a:gd name="T16" fmla="*/ 108 w 137"/>
                  <a:gd name="T17" fmla="*/ 79 h 79"/>
                  <a:gd name="T18" fmla="*/ 20 w 137"/>
                  <a:gd name="T19" fmla="*/ 79 h 79"/>
                  <a:gd name="T20" fmla="*/ 19 w 137"/>
                  <a:gd name="T21" fmla="*/ 79 h 79"/>
                  <a:gd name="T22" fmla="*/ 0 w 137"/>
                  <a:gd name="T23"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7" h="79">
                    <a:moveTo>
                      <a:pt x="0" y="58"/>
                    </a:moveTo>
                    <a:cubicBezTo>
                      <a:pt x="0" y="47"/>
                      <a:pt x="9" y="38"/>
                      <a:pt x="21" y="38"/>
                    </a:cubicBezTo>
                    <a:cubicBezTo>
                      <a:pt x="22" y="38"/>
                      <a:pt x="23" y="38"/>
                      <a:pt x="25" y="39"/>
                    </a:cubicBezTo>
                    <a:cubicBezTo>
                      <a:pt x="25" y="17"/>
                      <a:pt x="42" y="0"/>
                      <a:pt x="64" y="0"/>
                    </a:cubicBezTo>
                    <a:cubicBezTo>
                      <a:pt x="79" y="0"/>
                      <a:pt x="92" y="8"/>
                      <a:pt x="98" y="20"/>
                    </a:cubicBezTo>
                    <a:cubicBezTo>
                      <a:pt x="101" y="20"/>
                      <a:pt x="104" y="19"/>
                      <a:pt x="107" y="19"/>
                    </a:cubicBezTo>
                    <a:cubicBezTo>
                      <a:pt x="123" y="19"/>
                      <a:pt x="137" y="33"/>
                      <a:pt x="137" y="49"/>
                    </a:cubicBezTo>
                    <a:cubicBezTo>
                      <a:pt x="137" y="64"/>
                      <a:pt x="125" y="77"/>
                      <a:pt x="110" y="79"/>
                    </a:cubicBezTo>
                    <a:cubicBezTo>
                      <a:pt x="109" y="79"/>
                      <a:pt x="109" y="79"/>
                      <a:pt x="108" y="79"/>
                    </a:cubicBezTo>
                    <a:cubicBezTo>
                      <a:pt x="20" y="79"/>
                      <a:pt x="20" y="79"/>
                      <a:pt x="20" y="79"/>
                    </a:cubicBezTo>
                    <a:cubicBezTo>
                      <a:pt x="20" y="79"/>
                      <a:pt x="19" y="79"/>
                      <a:pt x="19" y="79"/>
                    </a:cubicBezTo>
                    <a:cubicBezTo>
                      <a:pt x="9" y="78"/>
                      <a:pt x="0" y="69"/>
                      <a:pt x="0" y="58"/>
                    </a:cubicBezTo>
                    <a:close/>
                  </a:path>
                </a:pathLst>
              </a:custGeom>
              <a:solidFill>
                <a:srgbClr val="4EC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56" name="Freeform 42"/>
              <p:cNvSpPr>
                <a:spLocks noEditPoints="1"/>
              </p:cNvSpPr>
              <p:nvPr/>
            </p:nvSpPr>
            <p:spPr bwMode="auto">
              <a:xfrm>
                <a:off x="6049963" y="2654301"/>
                <a:ext cx="42862" cy="184150"/>
              </a:xfrm>
              <a:custGeom>
                <a:avLst/>
                <a:gdLst>
                  <a:gd name="T0" fmla="*/ 27 w 27"/>
                  <a:gd name="T1" fmla="*/ 0 h 116"/>
                  <a:gd name="T2" fmla="*/ 27 w 27"/>
                  <a:gd name="T3" fmla="*/ 11 h 116"/>
                  <a:gd name="T4" fmla="*/ 0 w 27"/>
                  <a:gd name="T5" fmla="*/ 11 h 116"/>
                  <a:gd name="T6" fmla="*/ 0 w 27"/>
                  <a:gd name="T7" fmla="*/ 0 h 116"/>
                  <a:gd name="T8" fmla="*/ 27 w 27"/>
                  <a:gd name="T9" fmla="*/ 0 h 116"/>
                  <a:gd name="T10" fmla="*/ 27 w 27"/>
                  <a:gd name="T11" fmla="*/ 38 h 116"/>
                  <a:gd name="T12" fmla="*/ 27 w 27"/>
                  <a:gd name="T13" fmla="*/ 62 h 116"/>
                  <a:gd name="T14" fmla="*/ 0 w 27"/>
                  <a:gd name="T15" fmla="*/ 62 h 116"/>
                  <a:gd name="T16" fmla="*/ 0 w 27"/>
                  <a:gd name="T17" fmla="*/ 38 h 116"/>
                  <a:gd name="T18" fmla="*/ 27 w 27"/>
                  <a:gd name="T19" fmla="*/ 38 h 116"/>
                  <a:gd name="T20" fmla="*/ 27 w 27"/>
                  <a:gd name="T21" fmla="*/ 89 h 116"/>
                  <a:gd name="T22" fmla="*/ 27 w 27"/>
                  <a:gd name="T23" fmla="*/ 116 h 116"/>
                  <a:gd name="T24" fmla="*/ 0 w 27"/>
                  <a:gd name="T25" fmla="*/ 116 h 116"/>
                  <a:gd name="T26" fmla="*/ 0 w 27"/>
                  <a:gd name="T27" fmla="*/ 89 h 116"/>
                  <a:gd name="T28" fmla="*/ 27 w 27"/>
                  <a:gd name="T29" fmla="*/ 8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116">
                    <a:moveTo>
                      <a:pt x="27" y="0"/>
                    </a:moveTo>
                    <a:lnTo>
                      <a:pt x="27" y="11"/>
                    </a:lnTo>
                    <a:lnTo>
                      <a:pt x="0" y="11"/>
                    </a:lnTo>
                    <a:lnTo>
                      <a:pt x="0" y="0"/>
                    </a:lnTo>
                    <a:lnTo>
                      <a:pt x="27" y="0"/>
                    </a:lnTo>
                    <a:close/>
                    <a:moveTo>
                      <a:pt x="27" y="38"/>
                    </a:moveTo>
                    <a:lnTo>
                      <a:pt x="27" y="62"/>
                    </a:lnTo>
                    <a:lnTo>
                      <a:pt x="0" y="62"/>
                    </a:lnTo>
                    <a:lnTo>
                      <a:pt x="0" y="38"/>
                    </a:lnTo>
                    <a:lnTo>
                      <a:pt x="27" y="38"/>
                    </a:lnTo>
                    <a:close/>
                    <a:moveTo>
                      <a:pt x="27" y="89"/>
                    </a:moveTo>
                    <a:lnTo>
                      <a:pt x="27" y="116"/>
                    </a:lnTo>
                    <a:lnTo>
                      <a:pt x="0" y="116"/>
                    </a:lnTo>
                    <a:lnTo>
                      <a:pt x="0" y="89"/>
                    </a:lnTo>
                    <a:lnTo>
                      <a:pt x="27" y="89"/>
                    </a:lnTo>
                    <a:close/>
                  </a:path>
                </a:pathLst>
              </a:custGeom>
              <a:solidFill>
                <a:srgbClr val="4EC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57" name="Freeform 43"/>
              <p:cNvSpPr>
                <a:spLocks/>
              </p:cNvSpPr>
              <p:nvPr/>
            </p:nvSpPr>
            <p:spPr bwMode="auto">
              <a:xfrm>
                <a:off x="5981700" y="2574926"/>
                <a:ext cx="173037" cy="103188"/>
              </a:xfrm>
              <a:custGeom>
                <a:avLst/>
                <a:gdLst>
                  <a:gd name="T0" fmla="*/ 28 w 28"/>
                  <a:gd name="T1" fmla="*/ 14 h 17"/>
                  <a:gd name="T2" fmla="*/ 27 w 28"/>
                  <a:gd name="T3" fmla="*/ 16 h 17"/>
                  <a:gd name="T4" fmla="*/ 23 w 28"/>
                  <a:gd name="T5" fmla="*/ 16 h 17"/>
                  <a:gd name="T6" fmla="*/ 15 w 28"/>
                  <a:gd name="T7" fmla="*/ 7 h 17"/>
                  <a:gd name="T8" fmla="*/ 6 w 28"/>
                  <a:gd name="T9" fmla="*/ 16 h 17"/>
                  <a:gd name="T10" fmla="*/ 2 w 28"/>
                  <a:gd name="T11" fmla="*/ 16 h 17"/>
                  <a:gd name="T12" fmla="*/ 2 w 28"/>
                  <a:gd name="T13" fmla="*/ 12 h 17"/>
                  <a:gd name="T14" fmla="*/ 12 w 28"/>
                  <a:gd name="T15" fmla="*/ 1 h 17"/>
                  <a:gd name="T16" fmla="*/ 15 w 28"/>
                  <a:gd name="T17" fmla="*/ 0 h 17"/>
                  <a:gd name="T18" fmla="*/ 17 w 28"/>
                  <a:gd name="T19" fmla="*/ 1 h 17"/>
                  <a:gd name="T20" fmla="*/ 28 w 28"/>
                  <a:gd name="T21" fmla="*/ 12 h 17"/>
                  <a:gd name="T22" fmla="*/ 28 w 28"/>
                  <a:gd name="T23"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17">
                    <a:moveTo>
                      <a:pt x="28" y="14"/>
                    </a:moveTo>
                    <a:cubicBezTo>
                      <a:pt x="28" y="15"/>
                      <a:pt x="28" y="16"/>
                      <a:pt x="27" y="16"/>
                    </a:cubicBezTo>
                    <a:cubicBezTo>
                      <a:pt x="26" y="17"/>
                      <a:pt x="24" y="17"/>
                      <a:pt x="23" y="16"/>
                    </a:cubicBezTo>
                    <a:cubicBezTo>
                      <a:pt x="15" y="7"/>
                      <a:pt x="15" y="7"/>
                      <a:pt x="15" y="7"/>
                    </a:cubicBezTo>
                    <a:cubicBezTo>
                      <a:pt x="6" y="16"/>
                      <a:pt x="6" y="16"/>
                      <a:pt x="6" y="16"/>
                    </a:cubicBezTo>
                    <a:cubicBezTo>
                      <a:pt x="5" y="17"/>
                      <a:pt x="3" y="17"/>
                      <a:pt x="2" y="16"/>
                    </a:cubicBezTo>
                    <a:cubicBezTo>
                      <a:pt x="0" y="15"/>
                      <a:pt x="0" y="13"/>
                      <a:pt x="2" y="12"/>
                    </a:cubicBezTo>
                    <a:cubicBezTo>
                      <a:pt x="12" y="1"/>
                      <a:pt x="12" y="1"/>
                      <a:pt x="12" y="1"/>
                    </a:cubicBezTo>
                    <a:cubicBezTo>
                      <a:pt x="13" y="0"/>
                      <a:pt x="14" y="0"/>
                      <a:pt x="15" y="0"/>
                    </a:cubicBezTo>
                    <a:cubicBezTo>
                      <a:pt x="15" y="0"/>
                      <a:pt x="16" y="0"/>
                      <a:pt x="17" y="1"/>
                    </a:cubicBezTo>
                    <a:cubicBezTo>
                      <a:pt x="28" y="12"/>
                      <a:pt x="28" y="12"/>
                      <a:pt x="28" y="12"/>
                    </a:cubicBezTo>
                    <a:cubicBezTo>
                      <a:pt x="28" y="12"/>
                      <a:pt x="28" y="13"/>
                      <a:pt x="28" y="14"/>
                    </a:cubicBezTo>
                    <a:close/>
                  </a:path>
                </a:pathLst>
              </a:custGeom>
              <a:solidFill>
                <a:srgbClr val="4EC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58" name="Freeform 44"/>
              <p:cNvSpPr>
                <a:spLocks noEditPoints="1"/>
              </p:cNvSpPr>
              <p:nvPr/>
            </p:nvSpPr>
            <p:spPr bwMode="auto">
              <a:xfrm>
                <a:off x="5741988" y="2587626"/>
                <a:ext cx="36512" cy="176213"/>
              </a:xfrm>
              <a:custGeom>
                <a:avLst/>
                <a:gdLst>
                  <a:gd name="T0" fmla="*/ 23 w 23"/>
                  <a:gd name="T1" fmla="*/ 0 h 111"/>
                  <a:gd name="T2" fmla="*/ 23 w 23"/>
                  <a:gd name="T3" fmla="*/ 23 h 111"/>
                  <a:gd name="T4" fmla="*/ 0 w 23"/>
                  <a:gd name="T5" fmla="*/ 23 h 111"/>
                  <a:gd name="T6" fmla="*/ 0 w 23"/>
                  <a:gd name="T7" fmla="*/ 0 h 111"/>
                  <a:gd name="T8" fmla="*/ 23 w 23"/>
                  <a:gd name="T9" fmla="*/ 0 h 111"/>
                  <a:gd name="T10" fmla="*/ 23 w 23"/>
                  <a:gd name="T11" fmla="*/ 50 h 111"/>
                  <a:gd name="T12" fmla="*/ 23 w 23"/>
                  <a:gd name="T13" fmla="*/ 77 h 111"/>
                  <a:gd name="T14" fmla="*/ 0 w 23"/>
                  <a:gd name="T15" fmla="*/ 77 h 111"/>
                  <a:gd name="T16" fmla="*/ 0 w 23"/>
                  <a:gd name="T17" fmla="*/ 50 h 111"/>
                  <a:gd name="T18" fmla="*/ 23 w 23"/>
                  <a:gd name="T19" fmla="*/ 50 h 111"/>
                  <a:gd name="T20" fmla="*/ 23 w 23"/>
                  <a:gd name="T21" fmla="*/ 100 h 111"/>
                  <a:gd name="T22" fmla="*/ 23 w 23"/>
                  <a:gd name="T23" fmla="*/ 111 h 111"/>
                  <a:gd name="T24" fmla="*/ 0 w 23"/>
                  <a:gd name="T25" fmla="*/ 111 h 111"/>
                  <a:gd name="T26" fmla="*/ 0 w 23"/>
                  <a:gd name="T27" fmla="*/ 100 h 111"/>
                  <a:gd name="T28" fmla="*/ 23 w 23"/>
                  <a:gd name="T29" fmla="*/ 10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111">
                    <a:moveTo>
                      <a:pt x="23" y="0"/>
                    </a:moveTo>
                    <a:lnTo>
                      <a:pt x="23" y="23"/>
                    </a:lnTo>
                    <a:lnTo>
                      <a:pt x="0" y="23"/>
                    </a:lnTo>
                    <a:lnTo>
                      <a:pt x="0" y="0"/>
                    </a:lnTo>
                    <a:lnTo>
                      <a:pt x="23" y="0"/>
                    </a:lnTo>
                    <a:close/>
                    <a:moveTo>
                      <a:pt x="23" y="50"/>
                    </a:moveTo>
                    <a:lnTo>
                      <a:pt x="23" y="77"/>
                    </a:lnTo>
                    <a:lnTo>
                      <a:pt x="0" y="77"/>
                    </a:lnTo>
                    <a:lnTo>
                      <a:pt x="0" y="50"/>
                    </a:lnTo>
                    <a:lnTo>
                      <a:pt x="23" y="50"/>
                    </a:lnTo>
                    <a:close/>
                    <a:moveTo>
                      <a:pt x="23" y="100"/>
                    </a:moveTo>
                    <a:lnTo>
                      <a:pt x="23" y="111"/>
                    </a:lnTo>
                    <a:lnTo>
                      <a:pt x="0" y="111"/>
                    </a:lnTo>
                    <a:lnTo>
                      <a:pt x="0" y="100"/>
                    </a:lnTo>
                    <a:lnTo>
                      <a:pt x="23" y="100"/>
                    </a:lnTo>
                    <a:close/>
                  </a:path>
                </a:pathLst>
              </a:custGeom>
              <a:solidFill>
                <a:srgbClr val="4EC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59" name="Freeform 45"/>
              <p:cNvSpPr>
                <a:spLocks/>
              </p:cNvSpPr>
              <p:nvPr/>
            </p:nvSpPr>
            <p:spPr bwMode="auto">
              <a:xfrm>
                <a:off x="5673725" y="2740026"/>
                <a:ext cx="173037" cy="109538"/>
              </a:xfrm>
              <a:custGeom>
                <a:avLst/>
                <a:gdLst>
                  <a:gd name="T0" fmla="*/ 28 w 28"/>
                  <a:gd name="T1" fmla="*/ 3 h 18"/>
                  <a:gd name="T2" fmla="*/ 27 w 28"/>
                  <a:gd name="T3" fmla="*/ 6 h 18"/>
                  <a:gd name="T4" fmla="*/ 16 w 28"/>
                  <a:gd name="T5" fmla="*/ 17 h 18"/>
                  <a:gd name="T6" fmla="*/ 14 w 28"/>
                  <a:gd name="T7" fmla="*/ 18 h 18"/>
                  <a:gd name="T8" fmla="*/ 12 w 28"/>
                  <a:gd name="T9" fmla="*/ 17 h 18"/>
                  <a:gd name="T10" fmla="*/ 1 w 28"/>
                  <a:gd name="T11" fmla="*/ 6 h 18"/>
                  <a:gd name="T12" fmla="*/ 1 w 28"/>
                  <a:gd name="T13" fmla="*/ 1 h 18"/>
                  <a:gd name="T14" fmla="*/ 6 w 28"/>
                  <a:gd name="T15" fmla="*/ 1 h 18"/>
                  <a:gd name="T16" fmla="*/ 14 w 28"/>
                  <a:gd name="T17" fmla="*/ 10 h 18"/>
                  <a:gd name="T18" fmla="*/ 22 w 28"/>
                  <a:gd name="T19" fmla="*/ 1 h 18"/>
                  <a:gd name="T20" fmla="*/ 27 w 28"/>
                  <a:gd name="T21" fmla="*/ 1 h 18"/>
                  <a:gd name="T22" fmla="*/ 28 w 28"/>
                  <a:gd name="T2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18">
                    <a:moveTo>
                      <a:pt x="28" y="3"/>
                    </a:moveTo>
                    <a:cubicBezTo>
                      <a:pt x="28" y="4"/>
                      <a:pt x="28" y="5"/>
                      <a:pt x="27" y="6"/>
                    </a:cubicBezTo>
                    <a:cubicBezTo>
                      <a:pt x="16" y="17"/>
                      <a:pt x="16" y="17"/>
                      <a:pt x="16" y="17"/>
                    </a:cubicBezTo>
                    <a:cubicBezTo>
                      <a:pt x="16" y="17"/>
                      <a:pt x="15" y="18"/>
                      <a:pt x="14" y="18"/>
                    </a:cubicBezTo>
                    <a:cubicBezTo>
                      <a:pt x="13" y="18"/>
                      <a:pt x="12" y="17"/>
                      <a:pt x="12" y="17"/>
                    </a:cubicBezTo>
                    <a:cubicBezTo>
                      <a:pt x="1" y="6"/>
                      <a:pt x="1" y="6"/>
                      <a:pt x="1" y="6"/>
                    </a:cubicBezTo>
                    <a:cubicBezTo>
                      <a:pt x="0" y="4"/>
                      <a:pt x="0" y="2"/>
                      <a:pt x="1" y="1"/>
                    </a:cubicBezTo>
                    <a:cubicBezTo>
                      <a:pt x="2" y="0"/>
                      <a:pt x="4" y="0"/>
                      <a:pt x="6" y="1"/>
                    </a:cubicBezTo>
                    <a:cubicBezTo>
                      <a:pt x="14" y="10"/>
                      <a:pt x="14" y="10"/>
                      <a:pt x="14" y="10"/>
                    </a:cubicBezTo>
                    <a:cubicBezTo>
                      <a:pt x="22" y="1"/>
                      <a:pt x="22" y="1"/>
                      <a:pt x="22" y="1"/>
                    </a:cubicBezTo>
                    <a:cubicBezTo>
                      <a:pt x="24" y="0"/>
                      <a:pt x="26" y="0"/>
                      <a:pt x="27" y="1"/>
                    </a:cubicBezTo>
                    <a:cubicBezTo>
                      <a:pt x="28" y="2"/>
                      <a:pt x="28" y="3"/>
                      <a:pt x="28" y="3"/>
                    </a:cubicBezTo>
                    <a:close/>
                  </a:path>
                </a:pathLst>
              </a:custGeom>
              <a:solidFill>
                <a:srgbClr val="4EC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grpSp>
      <p:grpSp>
        <p:nvGrpSpPr>
          <p:cNvPr id="123" name="Group 122"/>
          <p:cNvGrpSpPr/>
          <p:nvPr/>
        </p:nvGrpSpPr>
        <p:grpSpPr>
          <a:xfrm>
            <a:off x="1469112" y="2384583"/>
            <a:ext cx="1193630" cy="853954"/>
            <a:chOff x="1468438" y="2384425"/>
            <a:chExt cx="1193800" cy="854075"/>
          </a:xfrm>
        </p:grpSpPr>
        <p:sp>
          <p:nvSpPr>
            <p:cNvPr id="124" name="AutoShape 3"/>
            <p:cNvSpPr>
              <a:spLocks noChangeAspect="1" noChangeArrowheads="1" noTextEdit="1"/>
            </p:cNvSpPr>
            <p:nvPr/>
          </p:nvSpPr>
          <p:spPr bwMode="auto">
            <a:xfrm>
              <a:off x="1474788" y="2384425"/>
              <a:ext cx="118745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25" name="Freeform 5"/>
            <p:cNvSpPr>
              <a:spLocks/>
            </p:cNvSpPr>
            <p:nvPr/>
          </p:nvSpPr>
          <p:spPr bwMode="auto">
            <a:xfrm>
              <a:off x="2133601" y="2852738"/>
              <a:ext cx="522288" cy="379413"/>
            </a:xfrm>
            <a:custGeom>
              <a:avLst/>
              <a:gdLst>
                <a:gd name="T0" fmla="*/ 78 w 83"/>
                <a:gd name="T1" fmla="*/ 0 h 60"/>
                <a:gd name="T2" fmla="*/ 5 w 83"/>
                <a:gd name="T3" fmla="*/ 0 h 60"/>
                <a:gd name="T4" fmla="*/ 5 w 83"/>
                <a:gd name="T5" fmla="*/ 0 h 60"/>
                <a:gd name="T6" fmla="*/ 0 w 83"/>
                <a:gd name="T7" fmla="*/ 5 h 60"/>
                <a:gd name="T8" fmla="*/ 0 w 83"/>
                <a:gd name="T9" fmla="*/ 55 h 60"/>
                <a:gd name="T10" fmla="*/ 5 w 83"/>
                <a:gd name="T11" fmla="*/ 60 h 60"/>
                <a:gd name="T12" fmla="*/ 5 w 83"/>
                <a:gd name="T13" fmla="*/ 60 h 60"/>
                <a:gd name="T14" fmla="*/ 5 w 83"/>
                <a:gd name="T15" fmla="*/ 60 h 60"/>
                <a:gd name="T16" fmla="*/ 5 w 83"/>
                <a:gd name="T17" fmla="*/ 60 h 60"/>
                <a:gd name="T18" fmla="*/ 78 w 83"/>
                <a:gd name="T19" fmla="*/ 60 h 60"/>
                <a:gd name="T20" fmla="*/ 83 w 83"/>
                <a:gd name="T21" fmla="*/ 55 h 60"/>
                <a:gd name="T22" fmla="*/ 83 w 83"/>
                <a:gd name="T23" fmla="*/ 55 h 60"/>
                <a:gd name="T24" fmla="*/ 83 w 83"/>
                <a:gd name="T25" fmla="*/ 5 h 60"/>
                <a:gd name="T26" fmla="*/ 78 w 83"/>
                <a:gd name="T2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60">
                  <a:moveTo>
                    <a:pt x="78" y="0"/>
                  </a:moveTo>
                  <a:cubicBezTo>
                    <a:pt x="5" y="0"/>
                    <a:pt x="5" y="0"/>
                    <a:pt x="5" y="0"/>
                  </a:cubicBezTo>
                  <a:cubicBezTo>
                    <a:pt x="5" y="0"/>
                    <a:pt x="5" y="0"/>
                    <a:pt x="5" y="0"/>
                  </a:cubicBezTo>
                  <a:cubicBezTo>
                    <a:pt x="2" y="0"/>
                    <a:pt x="0" y="2"/>
                    <a:pt x="0" y="5"/>
                  </a:cubicBezTo>
                  <a:cubicBezTo>
                    <a:pt x="0" y="55"/>
                    <a:pt x="0" y="55"/>
                    <a:pt x="0" y="55"/>
                  </a:cubicBezTo>
                  <a:cubicBezTo>
                    <a:pt x="0" y="58"/>
                    <a:pt x="2" y="60"/>
                    <a:pt x="5" y="60"/>
                  </a:cubicBezTo>
                  <a:cubicBezTo>
                    <a:pt x="5" y="60"/>
                    <a:pt x="5" y="60"/>
                    <a:pt x="5" y="60"/>
                  </a:cubicBezTo>
                  <a:cubicBezTo>
                    <a:pt x="5" y="60"/>
                    <a:pt x="5" y="60"/>
                    <a:pt x="5" y="60"/>
                  </a:cubicBezTo>
                  <a:cubicBezTo>
                    <a:pt x="5" y="60"/>
                    <a:pt x="5" y="60"/>
                    <a:pt x="5" y="60"/>
                  </a:cubicBezTo>
                  <a:cubicBezTo>
                    <a:pt x="78" y="60"/>
                    <a:pt x="78" y="60"/>
                    <a:pt x="78" y="60"/>
                  </a:cubicBezTo>
                  <a:cubicBezTo>
                    <a:pt x="81" y="60"/>
                    <a:pt x="83" y="58"/>
                    <a:pt x="83" y="55"/>
                  </a:cubicBezTo>
                  <a:cubicBezTo>
                    <a:pt x="83" y="55"/>
                    <a:pt x="83" y="55"/>
                    <a:pt x="83" y="55"/>
                  </a:cubicBezTo>
                  <a:cubicBezTo>
                    <a:pt x="83" y="5"/>
                    <a:pt x="83" y="5"/>
                    <a:pt x="83" y="5"/>
                  </a:cubicBezTo>
                  <a:cubicBezTo>
                    <a:pt x="83" y="2"/>
                    <a:pt x="81" y="0"/>
                    <a:pt x="78" y="0"/>
                  </a:cubicBez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26" name="Rectangle 6"/>
            <p:cNvSpPr>
              <a:spLocks noChangeArrowheads="1"/>
            </p:cNvSpPr>
            <p:nvPr/>
          </p:nvSpPr>
          <p:spPr bwMode="auto">
            <a:xfrm>
              <a:off x="2178051" y="2897188"/>
              <a:ext cx="371475" cy="31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27" name="Rectangle 7"/>
            <p:cNvSpPr>
              <a:spLocks noChangeArrowheads="1"/>
            </p:cNvSpPr>
            <p:nvPr/>
          </p:nvSpPr>
          <p:spPr bwMode="auto">
            <a:xfrm>
              <a:off x="2573338" y="2897188"/>
              <a:ext cx="38100" cy="31750"/>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28" name="Freeform 8"/>
            <p:cNvSpPr>
              <a:spLocks noEditPoints="1"/>
            </p:cNvSpPr>
            <p:nvPr/>
          </p:nvSpPr>
          <p:spPr bwMode="auto">
            <a:xfrm>
              <a:off x="2178051" y="2954338"/>
              <a:ext cx="433388" cy="233363"/>
            </a:xfrm>
            <a:custGeom>
              <a:avLst/>
              <a:gdLst>
                <a:gd name="T0" fmla="*/ 123 w 273"/>
                <a:gd name="T1" fmla="*/ 0 h 147"/>
                <a:gd name="T2" fmla="*/ 0 w 273"/>
                <a:gd name="T3" fmla="*/ 0 h 147"/>
                <a:gd name="T4" fmla="*/ 0 w 273"/>
                <a:gd name="T5" fmla="*/ 147 h 147"/>
                <a:gd name="T6" fmla="*/ 273 w 273"/>
                <a:gd name="T7" fmla="*/ 147 h 147"/>
                <a:gd name="T8" fmla="*/ 273 w 273"/>
                <a:gd name="T9" fmla="*/ 0 h 147"/>
                <a:gd name="T10" fmla="*/ 123 w 273"/>
                <a:gd name="T11" fmla="*/ 0 h 147"/>
                <a:gd name="T12" fmla="*/ 249 w 273"/>
                <a:gd name="T13" fmla="*/ 127 h 147"/>
                <a:gd name="T14" fmla="*/ 28 w 273"/>
                <a:gd name="T15" fmla="*/ 127 h 147"/>
                <a:gd name="T16" fmla="*/ 28 w 273"/>
                <a:gd name="T17" fmla="*/ 127 h 147"/>
                <a:gd name="T18" fmla="*/ 28 w 273"/>
                <a:gd name="T19" fmla="*/ 127 h 147"/>
                <a:gd name="T20" fmla="*/ 28 w 273"/>
                <a:gd name="T21" fmla="*/ 20 h 147"/>
                <a:gd name="T22" fmla="*/ 127 w 273"/>
                <a:gd name="T23" fmla="*/ 20 h 147"/>
                <a:gd name="T24" fmla="*/ 249 w 273"/>
                <a:gd name="T25" fmla="*/ 20 h 147"/>
                <a:gd name="T26" fmla="*/ 249 w 273"/>
                <a:gd name="T27" fmla="*/ 12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3" h="147">
                  <a:moveTo>
                    <a:pt x="123" y="0"/>
                  </a:moveTo>
                  <a:lnTo>
                    <a:pt x="0" y="0"/>
                  </a:lnTo>
                  <a:lnTo>
                    <a:pt x="0" y="147"/>
                  </a:lnTo>
                  <a:lnTo>
                    <a:pt x="273" y="147"/>
                  </a:lnTo>
                  <a:lnTo>
                    <a:pt x="273" y="0"/>
                  </a:lnTo>
                  <a:lnTo>
                    <a:pt x="123" y="0"/>
                  </a:lnTo>
                  <a:close/>
                  <a:moveTo>
                    <a:pt x="249" y="127"/>
                  </a:moveTo>
                  <a:lnTo>
                    <a:pt x="28" y="127"/>
                  </a:lnTo>
                  <a:lnTo>
                    <a:pt x="28" y="127"/>
                  </a:lnTo>
                  <a:lnTo>
                    <a:pt x="28" y="127"/>
                  </a:lnTo>
                  <a:lnTo>
                    <a:pt x="28" y="20"/>
                  </a:lnTo>
                  <a:lnTo>
                    <a:pt x="127" y="20"/>
                  </a:lnTo>
                  <a:lnTo>
                    <a:pt x="249" y="20"/>
                  </a:lnTo>
                  <a:lnTo>
                    <a:pt x="249" y="1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29" name="Freeform 9"/>
            <p:cNvSpPr>
              <a:spLocks/>
            </p:cNvSpPr>
            <p:nvPr/>
          </p:nvSpPr>
          <p:spPr bwMode="auto">
            <a:xfrm>
              <a:off x="2133601" y="2384425"/>
              <a:ext cx="522288" cy="379413"/>
            </a:xfrm>
            <a:custGeom>
              <a:avLst/>
              <a:gdLst>
                <a:gd name="T0" fmla="*/ 78 w 83"/>
                <a:gd name="T1" fmla="*/ 0 h 60"/>
                <a:gd name="T2" fmla="*/ 5 w 83"/>
                <a:gd name="T3" fmla="*/ 0 h 60"/>
                <a:gd name="T4" fmla="*/ 5 w 83"/>
                <a:gd name="T5" fmla="*/ 0 h 60"/>
                <a:gd name="T6" fmla="*/ 0 w 83"/>
                <a:gd name="T7" fmla="*/ 5 h 60"/>
                <a:gd name="T8" fmla="*/ 0 w 83"/>
                <a:gd name="T9" fmla="*/ 55 h 60"/>
                <a:gd name="T10" fmla="*/ 5 w 83"/>
                <a:gd name="T11" fmla="*/ 60 h 60"/>
                <a:gd name="T12" fmla="*/ 5 w 83"/>
                <a:gd name="T13" fmla="*/ 60 h 60"/>
                <a:gd name="T14" fmla="*/ 5 w 83"/>
                <a:gd name="T15" fmla="*/ 60 h 60"/>
                <a:gd name="T16" fmla="*/ 5 w 83"/>
                <a:gd name="T17" fmla="*/ 60 h 60"/>
                <a:gd name="T18" fmla="*/ 78 w 83"/>
                <a:gd name="T19" fmla="*/ 60 h 60"/>
                <a:gd name="T20" fmla="*/ 83 w 83"/>
                <a:gd name="T21" fmla="*/ 55 h 60"/>
                <a:gd name="T22" fmla="*/ 83 w 83"/>
                <a:gd name="T23" fmla="*/ 55 h 60"/>
                <a:gd name="T24" fmla="*/ 83 w 83"/>
                <a:gd name="T25" fmla="*/ 5 h 60"/>
                <a:gd name="T26" fmla="*/ 78 w 83"/>
                <a:gd name="T2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60">
                  <a:moveTo>
                    <a:pt x="78" y="0"/>
                  </a:moveTo>
                  <a:cubicBezTo>
                    <a:pt x="5" y="0"/>
                    <a:pt x="5" y="0"/>
                    <a:pt x="5" y="0"/>
                  </a:cubicBezTo>
                  <a:cubicBezTo>
                    <a:pt x="5" y="0"/>
                    <a:pt x="5" y="0"/>
                    <a:pt x="5" y="0"/>
                  </a:cubicBezTo>
                  <a:cubicBezTo>
                    <a:pt x="2" y="0"/>
                    <a:pt x="0" y="2"/>
                    <a:pt x="0" y="5"/>
                  </a:cubicBezTo>
                  <a:cubicBezTo>
                    <a:pt x="0" y="55"/>
                    <a:pt x="0" y="55"/>
                    <a:pt x="0" y="55"/>
                  </a:cubicBezTo>
                  <a:cubicBezTo>
                    <a:pt x="0" y="58"/>
                    <a:pt x="2" y="60"/>
                    <a:pt x="5" y="60"/>
                  </a:cubicBezTo>
                  <a:cubicBezTo>
                    <a:pt x="5" y="60"/>
                    <a:pt x="5" y="60"/>
                    <a:pt x="5" y="60"/>
                  </a:cubicBezTo>
                  <a:cubicBezTo>
                    <a:pt x="5" y="60"/>
                    <a:pt x="5" y="60"/>
                    <a:pt x="5" y="60"/>
                  </a:cubicBezTo>
                  <a:cubicBezTo>
                    <a:pt x="5" y="60"/>
                    <a:pt x="5" y="60"/>
                    <a:pt x="5" y="60"/>
                  </a:cubicBezTo>
                  <a:cubicBezTo>
                    <a:pt x="78" y="60"/>
                    <a:pt x="78" y="60"/>
                    <a:pt x="78" y="60"/>
                  </a:cubicBezTo>
                  <a:cubicBezTo>
                    <a:pt x="81" y="60"/>
                    <a:pt x="83" y="58"/>
                    <a:pt x="83" y="55"/>
                  </a:cubicBezTo>
                  <a:cubicBezTo>
                    <a:pt x="83" y="55"/>
                    <a:pt x="83" y="55"/>
                    <a:pt x="83" y="55"/>
                  </a:cubicBezTo>
                  <a:cubicBezTo>
                    <a:pt x="83" y="5"/>
                    <a:pt x="83" y="5"/>
                    <a:pt x="83" y="5"/>
                  </a:cubicBezTo>
                  <a:cubicBezTo>
                    <a:pt x="83" y="2"/>
                    <a:pt x="81" y="0"/>
                    <a:pt x="78" y="0"/>
                  </a:cubicBez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30" name="Rectangle 10"/>
            <p:cNvSpPr>
              <a:spLocks noChangeArrowheads="1"/>
            </p:cNvSpPr>
            <p:nvPr/>
          </p:nvSpPr>
          <p:spPr bwMode="auto">
            <a:xfrm>
              <a:off x="2178051" y="2428875"/>
              <a:ext cx="371475" cy="31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31" name="Rectangle 11"/>
            <p:cNvSpPr>
              <a:spLocks noChangeArrowheads="1"/>
            </p:cNvSpPr>
            <p:nvPr/>
          </p:nvSpPr>
          <p:spPr bwMode="auto">
            <a:xfrm>
              <a:off x="2573338" y="2428875"/>
              <a:ext cx="38100" cy="31750"/>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32" name="Freeform 12"/>
            <p:cNvSpPr>
              <a:spLocks noEditPoints="1"/>
            </p:cNvSpPr>
            <p:nvPr/>
          </p:nvSpPr>
          <p:spPr bwMode="auto">
            <a:xfrm>
              <a:off x="2178051" y="2486025"/>
              <a:ext cx="433388" cy="233363"/>
            </a:xfrm>
            <a:custGeom>
              <a:avLst/>
              <a:gdLst>
                <a:gd name="T0" fmla="*/ 123 w 273"/>
                <a:gd name="T1" fmla="*/ 0 h 147"/>
                <a:gd name="T2" fmla="*/ 0 w 273"/>
                <a:gd name="T3" fmla="*/ 0 h 147"/>
                <a:gd name="T4" fmla="*/ 0 w 273"/>
                <a:gd name="T5" fmla="*/ 147 h 147"/>
                <a:gd name="T6" fmla="*/ 273 w 273"/>
                <a:gd name="T7" fmla="*/ 147 h 147"/>
                <a:gd name="T8" fmla="*/ 273 w 273"/>
                <a:gd name="T9" fmla="*/ 0 h 147"/>
                <a:gd name="T10" fmla="*/ 123 w 273"/>
                <a:gd name="T11" fmla="*/ 0 h 147"/>
                <a:gd name="T12" fmla="*/ 249 w 273"/>
                <a:gd name="T13" fmla="*/ 127 h 147"/>
                <a:gd name="T14" fmla="*/ 28 w 273"/>
                <a:gd name="T15" fmla="*/ 127 h 147"/>
                <a:gd name="T16" fmla="*/ 28 w 273"/>
                <a:gd name="T17" fmla="*/ 127 h 147"/>
                <a:gd name="T18" fmla="*/ 28 w 273"/>
                <a:gd name="T19" fmla="*/ 127 h 147"/>
                <a:gd name="T20" fmla="*/ 28 w 273"/>
                <a:gd name="T21" fmla="*/ 20 h 147"/>
                <a:gd name="T22" fmla="*/ 127 w 273"/>
                <a:gd name="T23" fmla="*/ 20 h 147"/>
                <a:gd name="T24" fmla="*/ 249 w 273"/>
                <a:gd name="T25" fmla="*/ 20 h 147"/>
                <a:gd name="T26" fmla="*/ 249 w 273"/>
                <a:gd name="T27" fmla="*/ 12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3" h="147">
                  <a:moveTo>
                    <a:pt x="123" y="0"/>
                  </a:moveTo>
                  <a:lnTo>
                    <a:pt x="0" y="0"/>
                  </a:lnTo>
                  <a:lnTo>
                    <a:pt x="0" y="147"/>
                  </a:lnTo>
                  <a:lnTo>
                    <a:pt x="273" y="147"/>
                  </a:lnTo>
                  <a:lnTo>
                    <a:pt x="273" y="0"/>
                  </a:lnTo>
                  <a:lnTo>
                    <a:pt x="123" y="0"/>
                  </a:lnTo>
                  <a:close/>
                  <a:moveTo>
                    <a:pt x="249" y="127"/>
                  </a:moveTo>
                  <a:lnTo>
                    <a:pt x="28" y="127"/>
                  </a:lnTo>
                  <a:lnTo>
                    <a:pt x="28" y="127"/>
                  </a:lnTo>
                  <a:lnTo>
                    <a:pt x="28" y="127"/>
                  </a:lnTo>
                  <a:lnTo>
                    <a:pt x="28" y="20"/>
                  </a:lnTo>
                  <a:lnTo>
                    <a:pt x="127" y="20"/>
                  </a:lnTo>
                  <a:lnTo>
                    <a:pt x="249" y="20"/>
                  </a:lnTo>
                  <a:lnTo>
                    <a:pt x="249" y="1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33" name="Line 17"/>
            <p:cNvSpPr>
              <a:spLocks noChangeShapeType="1"/>
            </p:cNvSpPr>
            <p:nvPr/>
          </p:nvSpPr>
          <p:spPr bwMode="auto">
            <a:xfrm>
              <a:off x="2335213" y="2543175"/>
              <a:ext cx="119063" cy="119063"/>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34" name="Line 18"/>
            <p:cNvSpPr>
              <a:spLocks noChangeShapeType="1"/>
            </p:cNvSpPr>
            <p:nvPr/>
          </p:nvSpPr>
          <p:spPr bwMode="auto">
            <a:xfrm flipH="1">
              <a:off x="2335213" y="2543175"/>
              <a:ext cx="119063" cy="119063"/>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35" name="Freeform 19"/>
            <p:cNvSpPr>
              <a:spLocks/>
            </p:cNvSpPr>
            <p:nvPr/>
          </p:nvSpPr>
          <p:spPr bwMode="auto">
            <a:xfrm>
              <a:off x="1468438" y="2852738"/>
              <a:ext cx="527050" cy="379413"/>
            </a:xfrm>
            <a:custGeom>
              <a:avLst/>
              <a:gdLst>
                <a:gd name="T0" fmla="*/ 79 w 84"/>
                <a:gd name="T1" fmla="*/ 0 h 60"/>
                <a:gd name="T2" fmla="*/ 5 w 84"/>
                <a:gd name="T3" fmla="*/ 0 h 60"/>
                <a:gd name="T4" fmla="*/ 5 w 84"/>
                <a:gd name="T5" fmla="*/ 0 h 60"/>
                <a:gd name="T6" fmla="*/ 0 w 84"/>
                <a:gd name="T7" fmla="*/ 5 h 60"/>
                <a:gd name="T8" fmla="*/ 0 w 84"/>
                <a:gd name="T9" fmla="*/ 55 h 60"/>
                <a:gd name="T10" fmla="*/ 5 w 84"/>
                <a:gd name="T11" fmla="*/ 60 h 60"/>
                <a:gd name="T12" fmla="*/ 5 w 84"/>
                <a:gd name="T13" fmla="*/ 60 h 60"/>
                <a:gd name="T14" fmla="*/ 5 w 84"/>
                <a:gd name="T15" fmla="*/ 60 h 60"/>
                <a:gd name="T16" fmla="*/ 5 w 84"/>
                <a:gd name="T17" fmla="*/ 60 h 60"/>
                <a:gd name="T18" fmla="*/ 79 w 84"/>
                <a:gd name="T19" fmla="*/ 60 h 60"/>
                <a:gd name="T20" fmla="*/ 84 w 84"/>
                <a:gd name="T21" fmla="*/ 55 h 60"/>
                <a:gd name="T22" fmla="*/ 84 w 84"/>
                <a:gd name="T23" fmla="*/ 55 h 60"/>
                <a:gd name="T24" fmla="*/ 84 w 84"/>
                <a:gd name="T25" fmla="*/ 5 h 60"/>
                <a:gd name="T26" fmla="*/ 79 w 84"/>
                <a:gd name="T2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60">
                  <a:moveTo>
                    <a:pt x="79" y="0"/>
                  </a:moveTo>
                  <a:cubicBezTo>
                    <a:pt x="5" y="0"/>
                    <a:pt x="5" y="0"/>
                    <a:pt x="5" y="0"/>
                  </a:cubicBezTo>
                  <a:cubicBezTo>
                    <a:pt x="5" y="0"/>
                    <a:pt x="5" y="0"/>
                    <a:pt x="5" y="0"/>
                  </a:cubicBezTo>
                  <a:cubicBezTo>
                    <a:pt x="3" y="0"/>
                    <a:pt x="0" y="2"/>
                    <a:pt x="0" y="5"/>
                  </a:cubicBezTo>
                  <a:cubicBezTo>
                    <a:pt x="0" y="55"/>
                    <a:pt x="0" y="55"/>
                    <a:pt x="0" y="55"/>
                  </a:cubicBezTo>
                  <a:cubicBezTo>
                    <a:pt x="0" y="58"/>
                    <a:pt x="3" y="60"/>
                    <a:pt x="5" y="60"/>
                  </a:cubicBezTo>
                  <a:cubicBezTo>
                    <a:pt x="5" y="60"/>
                    <a:pt x="5" y="60"/>
                    <a:pt x="5" y="60"/>
                  </a:cubicBezTo>
                  <a:cubicBezTo>
                    <a:pt x="5" y="60"/>
                    <a:pt x="5" y="60"/>
                    <a:pt x="5" y="60"/>
                  </a:cubicBezTo>
                  <a:cubicBezTo>
                    <a:pt x="5" y="60"/>
                    <a:pt x="5" y="60"/>
                    <a:pt x="5" y="60"/>
                  </a:cubicBezTo>
                  <a:cubicBezTo>
                    <a:pt x="79" y="60"/>
                    <a:pt x="79" y="60"/>
                    <a:pt x="79" y="60"/>
                  </a:cubicBezTo>
                  <a:cubicBezTo>
                    <a:pt x="81" y="60"/>
                    <a:pt x="84" y="58"/>
                    <a:pt x="84" y="55"/>
                  </a:cubicBezTo>
                  <a:cubicBezTo>
                    <a:pt x="84" y="55"/>
                    <a:pt x="84" y="55"/>
                    <a:pt x="84" y="55"/>
                  </a:cubicBezTo>
                  <a:cubicBezTo>
                    <a:pt x="84" y="5"/>
                    <a:pt x="84" y="5"/>
                    <a:pt x="84" y="5"/>
                  </a:cubicBezTo>
                  <a:cubicBezTo>
                    <a:pt x="84" y="2"/>
                    <a:pt x="81" y="0"/>
                    <a:pt x="79" y="0"/>
                  </a:cubicBez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36" name="Rectangle 20"/>
            <p:cNvSpPr>
              <a:spLocks noChangeArrowheads="1"/>
            </p:cNvSpPr>
            <p:nvPr/>
          </p:nvSpPr>
          <p:spPr bwMode="auto">
            <a:xfrm>
              <a:off x="1519238" y="2897188"/>
              <a:ext cx="369888" cy="31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37" name="Rectangle 21"/>
            <p:cNvSpPr>
              <a:spLocks noChangeArrowheads="1"/>
            </p:cNvSpPr>
            <p:nvPr/>
          </p:nvSpPr>
          <p:spPr bwMode="auto">
            <a:xfrm>
              <a:off x="1914526" y="2897188"/>
              <a:ext cx="38100" cy="31750"/>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38" name="Freeform 22"/>
            <p:cNvSpPr>
              <a:spLocks noEditPoints="1"/>
            </p:cNvSpPr>
            <p:nvPr/>
          </p:nvSpPr>
          <p:spPr bwMode="auto">
            <a:xfrm>
              <a:off x="1519238" y="2954338"/>
              <a:ext cx="433388" cy="233363"/>
            </a:xfrm>
            <a:custGeom>
              <a:avLst/>
              <a:gdLst>
                <a:gd name="T0" fmla="*/ 122 w 273"/>
                <a:gd name="T1" fmla="*/ 0 h 147"/>
                <a:gd name="T2" fmla="*/ 0 w 273"/>
                <a:gd name="T3" fmla="*/ 0 h 147"/>
                <a:gd name="T4" fmla="*/ 0 w 273"/>
                <a:gd name="T5" fmla="*/ 147 h 147"/>
                <a:gd name="T6" fmla="*/ 273 w 273"/>
                <a:gd name="T7" fmla="*/ 147 h 147"/>
                <a:gd name="T8" fmla="*/ 273 w 273"/>
                <a:gd name="T9" fmla="*/ 0 h 147"/>
                <a:gd name="T10" fmla="*/ 122 w 273"/>
                <a:gd name="T11" fmla="*/ 0 h 147"/>
                <a:gd name="T12" fmla="*/ 245 w 273"/>
                <a:gd name="T13" fmla="*/ 127 h 147"/>
                <a:gd name="T14" fmla="*/ 23 w 273"/>
                <a:gd name="T15" fmla="*/ 127 h 147"/>
                <a:gd name="T16" fmla="*/ 23 w 273"/>
                <a:gd name="T17" fmla="*/ 127 h 147"/>
                <a:gd name="T18" fmla="*/ 23 w 273"/>
                <a:gd name="T19" fmla="*/ 127 h 147"/>
                <a:gd name="T20" fmla="*/ 23 w 273"/>
                <a:gd name="T21" fmla="*/ 20 h 147"/>
                <a:gd name="T22" fmla="*/ 126 w 273"/>
                <a:gd name="T23" fmla="*/ 20 h 147"/>
                <a:gd name="T24" fmla="*/ 245 w 273"/>
                <a:gd name="T25" fmla="*/ 20 h 147"/>
                <a:gd name="T26" fmla="*/ 245 w 273"/>
                <a:gd name="T27" fmla="*/ 12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3" h="147">
                  <a:moveTo>
                    <a:pt x="122" y="0"/>
                  </a:moveTo>
                  <a:lnTo>
                    <a:pt x="0" y="0"/>
                  </a:lnTo>
                  <a:lnTo>
                    <a:pt x="0" y="147"/>
                  </a:lnTo>
                  <a:lnTo>
                    <a:pt x="273" y="147"/>
                  </a:lnTo>
                  <a:lnTo>
                    <a:pt x="273" y="0"/>
                  </a:lnTo>
                  <a:lnTo>
                    <a:pt x="122" y="0"/>
                  </a:lnTo>
                  <a:close/>
                  <a:moveTo>
                    <a:pt x="245" y="127"/>
                  </a:moveTo>
                  <a:lnTo>
                    <a:pt x="23" y="127"/>
                  </a:lnTo>
                  <a:lnTo>
                    <a:pt x="23" y="127"/>
                  </a:lnTo>
                  <a:lnTo>
                    <a:pt x="23" y="127"/>
                  </a:lnTo>
                  <a:lnTo>
                    <a:pt x="23" y="20"/>
                  </a:lnTo>
                  <a:lnTo>
                    <a:pt x="126" y="20"/>
                  </a:lnTo>
                  <a:lnTo>
                    <a:pt x="245" y="20"/>
                  </a:lnTo>
                  <a:lnTo>
                    <a:pt x="245" y="1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39" name="Line 23"/>
            <p:cNvSpPr>
              <a:spLocks noChangeShapeType="1"/>
            </p:cNvSpPr>
            <p:nvPr/>
          </p:nvSpPr>
          <p:spPr bwMode="auto">
            <a:xfrm>
              <a:off x="1670051" y="3011488"/>
              <a:ext cx="125413" cy="119063"/>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40" name="Line 24"/>
            <p:cNvSpPr>
              <a:spLocks noChangeShapeType="1"/>
            </p:cNvSpPr>
            <p:nvPr/>
          </p:nvSpPr>
          <p:spPr bwMode="auto">
            <a:xfrm flipH="1">
              <a:off x="1670051" y="3011488"/>
              <a:ext cx="125413" cy="119063"/>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nvGrpSpPr>
            <p:cNvPr id="141" name="Group 140"/>
            <p:cNvGrpSpPr/>
            <p:nvPr/>
          </p:nvGrpSpPr>
          <p:grpSpPr>
            <a:xfrm>
              <a:off x="1468438" y="2384425"/>
              <a:ext cx="527454" cy="379413"/>
              <a:chOff x="1475192" y="2384425"/>
              <a:chExt cx="520700" cy="379413"/>
            </a:xfrm>
          </p:grpSpPr>
          <p:sp>
            <p:nvSpPr>
              <p:cNvPr id="146" name="Freeform 13"/>
              <p:cNvSpPr>
                <a:spLocks/>
              </p:cNvSpPr>
              <p:nvPr/>
            </p:nvSpPr>
            <p:spPr bwMode="auto">
              <a:xfrm>
                <a:off x="1475192" y="2384425"/>
                <a:ext cx="520700" cy="379413"/>
              </a:xfrm>
              <a:custGeom>
                <a:avLst/>
                <a:gdLst>
                  <a:gd name="T0" fmla="*/ 78 w 83"/>
                  <a:gd name="T1" fmla="*/ 0 h 60"/>
                  <a:gd name="T2" fmla="*/ 5 w 83"/>
                  <a:gd name="T3" fmla="*/ 0 h 60"/>
                  <a:gd name="T4" fmla="*/ 5 w 83"/>
                  <a:gd name="T5" fmla="*/ 0 h 60"/>
                  <a:gd name="T6" fmla="*/ 0 w 83"/>
                  <a:gd name="T7" fmla="*/ 5 h 60"/>
                  <a:gd name="T8" fmla="*/ 0 w 83"/>
                  <a:gd name="T9" fmla="*/ 55 h 60"/>
                  <a:gd name="T10" fmla="*/ 5 w 83"/>
                  <a:gd name="T11" fmla="*/ 60 h 60"/>
                  <a:gd name="T12" fmla="*/ 5 w 83"/>
                  <a:gd name="T13" fmla="*/ 60 h 60"/>
                  <a:gd name="T14" fmla="*/ 5 w 83"/>
                  <a:gd name="T15" fmla="*/ 60 h 60"/>
                  <a:gd name="T16" fmla="*/ 5 w 83"/>
                  <a:gd name="T17" fmla="*/ 60 h 60"/>
                  <a:gd name="T18" fmla="*/ 78 w 83"/>
                  <a:gd name="T19" fmla="*/ 60 h 60"/>
                  <a:gd name="T20" fmla="*/ 83 w 83"/>
                  <a:gd name="T21" fmla="*/ 55 h 60"/>
                  <a:gd name="T22" fmla="*/ 83 w 83"/>
                  <a:gd name="T23" fmla="*/ 55 h 60"/>
                  <a:gd name="T24" fmla="*/ 83 w 83"/>
                  <a:gd name="T25" fmla="*/ 5 h 60"/>
                  <a:gd name="T26" fmla="*/ 78 w 83"/>
                  <a:gd name="T2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60">
                    <a:moveTo>
                      <a:pt x="78" y="0"/>
                    </a:moveTo>
                    <a:cubicBezTo>
                      <a:pt x="5" y="0"/>
                      <a:pt x="5" y="0"/>
                      <a:pt x="5" y="0"/>
                    </a:cubicBezTo>
                    <a:cubicBezTo>
                      <a:pt x="5" y="0"/>
                      <a:pt x="5" y="0"/>
                      <a:pt x="5" y="0"/>
                    </a:cubicBezTo>
                    <a:cubicBezTo>
                      <a:pt x="2" y="0"/>
                      <a:pt x="0" y="2"/>
                      <a:pt x="0" y="5"/>
                    </a:cubicBezTo>
                    <a:cubicBezTo>
                      <a:pt x="0" y="55"/>
                      <a:pt x="0" y="55"/>
                      <a:pt x="0" y="55"/>
                    </a:cubicBezTo>
                    <a:cubicBezTo>
                      <a:pt x="0" y="58"/>
                      <a:pt x="2" y="60"/>
                      <a:pt x="5" y="60"/>
                    </a:cubicBezTo>
                    <a:cubicBezTo>
                      <a:pt x="5" y="60"/>
                      <a:pt x="5" y="60"/>
                      <a:pt x="5" y="60"/>
                    </a:cubicBezTo>
                    <a:cubicBezTo>
                      <a:pt x="5" y="60"/>
                      <a:pt x="5" y="60"/>
                      <a:pt x="5" y="60"/>
                    </a:cubicBezTo>
                    <a:cubicBezTo>
                      <a:pt x="5" y="60"/>
                      <a:pt x="5" y="60"/>
                      <a:pt x="5" y="60"/>
                    </a:cubicBezTo>
                    <a:cubicBezTo>
                      <a:pt x="78" y="60"/>
                      <a:pt x="78" y="60"/>
                      <a:pt x="78" y="60"/>
                    </a:cubicBezTo>
                    <a:cubicBezTo>
                      <a:pt x="81" y="60"/>
                      <a:pt x="83" y="58"/>
                      <a:pt x="83" y="55"/>
                    </a:cubicBezTo>
                    <a:cubicBezTo>
                      <a:pt x="83" y="55"/>
                      <a:pt x="83" y="55"/>
                      <a:pt x="83" y="55"/>
                    </a:cubicBezTo>
                    <a:cubicBezTo>
                      <a:pt x="83" y="5"/>
                      <a:pt x="83" y="5"/>
                      <a:pt x="83" y="5"/>
                    </a:cubicBezTo>
                    <a:cubicBezTo>
                      <a:pt x="83" y="2"/>
                      <a:pt x="81" y="0"/>
                      <a:pt x="78" y="0"/>
                    </a:cubicBez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47" name="Rectangle 14"/>
              <p:cNvSpPr>
                <a:spLocks noChangeArrowheads="1"/>
              </p:cNvSpPr>
              <p:nvPr/>
            </p:nvSpPr>
            <p:spPr bwMode="auto">
              <a:xfrm>
                <a:off x="1524405" y="2428875"/>
                <a:ext cx="365125" cy="31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48" name="Rectangle 15"/>
              <p:cNvSpPr>
                <a:spLocks noChangeArrowheads="1"/>
              </p:cNvSpPr>
              <p:nvPr/>
            </p:nvSpPr>
            <p:spPr bwMode="auto">
              <a:xfrm>
                <a:off x="1914930" y="2428875"/>
                <a:ext cx="36513" cy="31750"/>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49" name="Freeform 16"/>
              <p:cNvSpPr>
                <a:spLocks noEditPoints="1"/>
              </p:cNvSpPr>
              <p:nvPr/>
            </p:nvSpPr>
            <p:spPr bwMode="auto">
              <a:xfrm>
                <a:off x="1524405" y="2486025"/>
                <a:ext cx="427038" cy="233363"/>
              </a:xfrm>
              <a:custGeom>
                <a:avLst/>
                <a:gdLst>
                  <a:gd name="T0" fmla="*/ 123 w 269"/>
                  <a:gd name="T1" fmla="*/ 0 h 147"/>
                  <a:gd name="T2" fmla="*/ 0 w 269"/>
                  <a:gd name="T3" fmla="*/ 0 h 147"/>
                  <a:gd name="T4" fmla="*/ 0 w 269"/>
                  <a:gd name="T5" fmla="*/ 147 h 147"/>
                  <a:gd name="T6" fmla="*/ 269 w 269"/>
                  <a:gd name="T7" fmla="*/ 147 h 147"/>
                  <a:gd name="T8" fmla="*/ 269 w 269"/>
                  <a:gd name="T9" fmla="*/ 0 h 147"/>
                  <a:gd name="T10" fmla="*/ 123 w 269"/>
                  <a:gd name="T11" fmla="*/ 0 h 147"/>
                  <a:gd name="T12" fmla="*/ 246 w 269"/>
                  <a:gd name="T13" fmla="*/ 127 h 147"/>
                  <a:gd name="T14" fmla="*/ 24 w 269"/>
                  <a:gd name="T15" fmla="*/ 127 h 147"/>
                  <a:gd name="T16" fmla="*/ 24 w 269"/>
                  <a:gd name="T17" fmla="*/ 127 h 147"/>
                  <a:gd name="T18" fmla="*/ 24 w 269"/>
                  <a:gd name="T19" fmla="*/ 127 h 147"/>
                  <a:gd name="T20" fmla="*/ 24 w 269"/>
                  <a:gd name="T21" fmla="*/ 20 h 147"/>
                  <a:gd name="T22" fmla="*/ 123 w 269"/>
                  <a:gd name="T23" fmla="*/ 20 h 147"/>
                  <a:gd name="T24" fmla="*/ 246 w 269"/>
                  <a:gd name="T25" fmla="*/ 20 h 147"/>
                  <a:gd name="T26" fmla="*/ 246 w 269"/>
                  <a:gd name="T27" fmla="*/ 12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9" h="147">
                    <a:moveTo>
                      <a:pt x="123" y="0"/>
                    </a:moveTo>
                    <a:lnTo>
                      <a:pt x="0" y="0"/>
                    </a:lnTo>
                    <a:lnTo>
                      <a:pt x="0" y="147"/>
                    </a:lnTo>
                    <a:lnTo>
                      <a:pt x="269" y="147"/>
                    </a:lnTo>
                    <a:lnTo>
                      <a:pt x="269" y="0"/>
                    </a:lnTo>
                    <a:lnTo>
                      <a:pt x="123" y="0"/>
                    </a:lnTo>
                    <a:close/>
                    <a:moveTo>
                      <a:pt x="246" y="127"/>
                    </a:moveTo>
                    <a:lnTo>
                      <a:pt x="24" y="127"/>
                    </a:lnTo>
                    <a:lnTo>
                      <a:pt x="24" y="127"/>
                    </a:lnTo>
                    <a:lnTo>
                      <a:pt x="24" y="127"/>
                    </a:lnTo>
                    <a:lnTo>
                      <a:pt x="24" y="20"/>
                    </a:lnTo>
                    <a:lnTo>
                      <a:pt x="123" y="20"/>
                    </a:lnTo>
                    <a:lnTo>
                      <a:pt x="246" y="20"/>
                    </a:lnTo>
                    <a:lnTo>
                      <a:pt x="246" y="1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50" name="Rectangle 25"/>
              <p:cNvSpPr>
                <a:spLocks noChangeArrowheads="1"/>
              </p:cNvSpPr>
              <p:nvPr/>
            </p:nvSpPr>
            <p:spPr bwMode="auto">
              <a:xfrm>
                <a:off x="1600605" y="2586038"/>
                <a:ext cx="38100" cy="31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51" name="Rectangle 26"/>
              <p:cNvSpPr>
                <a:spLocks noChangeArrowheads="1"/>
              </p:cNvSpPr>
              <p:nvPr/>
            </p:nvSpPr>
            <p:spPr bwMode="auto">
              <a:xfrm>
                <a:off x="1832380" y="2586038"/>
                <a:ext cx="38100" cy="31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52" name="Rectangle 27"/>
              <p:cNvSpPr>
                <a:spLocks noChangeArrowheads="1"/>
              </p:cNvSpPr>
              <p:nvPr/>
            </p:nvSpPr>
            <p:spPr bwMode="auto">
              <a:xfrm>
                <a:off x="1719667" y="2586038"/>
                <a:ext cx="31750" cy="31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142" name="Freeform 28"/>
            <p:cNvSpPr>
              <a:spLocks/>
            </p:cNvSpPr>
            <p:nvPr/>
          </p:nvSpPr>
          <p:spPr bwMode="auto">
            <a:xfrm>
              <a:off x="2347913" y="3011488"/>
              <a:ext cx="100013" cy="61913"/>
            </a:xfrm>
            <a:custGeom>
              <a:avLst/>
              <a:gdLst>
                <a:gd name="T0" fmla="*/ 0 w 63"/>
                <a:gd name="T1" fmla="*/ 0 h 39"/>
                <a:gd name="T2" fmla="*/ 32 w 63"/>
                <a:gd name="T3" fmla="*/ 39 h 39"/>
                <a:gd name="T4" fmla="*/ 63 w 63"/>
                <a:gd name="T5" fmla="*/ 0 h 39"/>
                <a:gd name="T6" fmla="*/ 0 w 63"/>
                <a:gd name="T7" fmla="*/ 0 h 39"/>
              </a:gdLst>
              <a:ahLst/>
              <a:cxnLst>
                <a:cxn ang="0">
                  <a:pos x="T0" y="T1"/>
                </a:cxn>
                <a:cxn ang="0">
                  <a:pos x="T2" y="T3"/>
                </a:cxn>
                <a:cxn ang="0">
                  <a:pos x="T4" y="T5"/>
                </a:cxn>
                <a:cxn ang="0">
                  <a:pos x="T6" y="T7"/>
                </a:cxn>
              </a:cxnLst>
              <a:rect l="0" t="0" r="r" b="b"/>
              <a:pathLst>
                <a:path w="63" h="39">
                  <a:moveTo>
                    <a:pt x="0" y="0"/>
                  </a:moveTo>
                  <a:lnTo>
                    <a:pt x="32" y="39"/>
                  </a:lnTo>
                  <a:lnTo>
                    <a:pt x="6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43" name="Freeform 29"/>
            <p:cNvSpPr>
              <a:spLocks/>
            </p:cNvSpPr>
            <p:nvPr/>
          </p:nvSpPr>
          <p:spPr bwMode="auto">
            <a:xfrm>
              <a:off x="2347913" y="3067050"/>
              <a:ext cx="100013" cy="63500"/>
            </a:xfrm>
            <a:custGeom>
              <a:avLst/>
              <a:gdLst>
                <a:gd name="T0" fmla="*/ 63 w 63"/>
                <a:gd name="T1" fmla="*/ 40 h 40"/>
                <a:gd name="T2" fmla="*/ 32 w 63"/>
                <a:gd name="T3" fmla="*/ 0 h 40"/>
                <a:gd name="T4" fmla="*/ 0 w 63"/>
                <a:gd name="T5" fmla="*/ 40 h 40"/>
                <a:gd name="T6" fmla="*/ 63 w 63"/>
                <a:gd name="T7" fmla="*/ 40 h 40"/>
              </a:gdLst>
              <a:ahLst/>
              <a:cxnLst>
                <a:cxn ang="0">
                  <a:pos x="T0" y="T1"/>
                </a:cxn>
                <a:cxn ang="0">
                  <a:pos x="T2" y="T3"/>
                </a:cxn>
                <a:cxn ang="0">
                  <a:pos x="T4" y="T5"/>
                </a:cxn>
                <a:cxn ang="0">
                  <a:pos x="T6" y="T7"/>
                </a:cxn>
              </a:cxnLst>
              <a:rect l="0" t="0" r="r" b="b"/>
              <a:pathLst>
                <a:path w="63" h="40">
                  <a:moveTo>
                    <a:pt x="63" y="40"/>
                  </a:moveTo>
                  <a:lnTo>
                    <a:pt x="32" y="0"/>
                  </a:lnTo>
                  <a:lnTo>
                    <a:pt x="0" y="40"/>
                  </a:lnTo>
                  <a:lnTo>
                    <a:pt x="63"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44" name="Rectangle 30"/>
            <p:cNvSpPr>
              <a:spLocks noChangeArrowheads="1"/>
            </p:cNvSpPr>
            <p:nvPr/>
          </p:nvSpPr>
          <p:spPr bwMode="auto">
            <a:xfrm>
              <a:off x="2341563" y="3011488"/>
              <a:ext cx="112713" cy="11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45" name="Rectangle 31"/>
            <p:cNvSpPr>
              <a:spLocks noChangeArrowheads="1"/>
            </p:cNvSpPr>
            <p:nvPr/>
          </p:nvSpPr>
          <p:spPr bwMode="auto">
            <a:xfrm>
              <a:off x="2341563" y="3117850"/>
              <a:ext cx="112713"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grpSp>
        <p:nvGrpSpPr>
          <p:cNvPr id="19" name="Group 18"/>
          <p:cNvGrpSpPr/>
          <p:nvPr/>
        </p:nvGrpSpPr>
        <p:grpSpPr>
          <a:xfrm>
            <a:off x="1117143" y="2036970"/>
            <a:ext cx="1902959" cy="1560291"/>
            <a:chOff x="1116419" y="2036763"/>
            <a:chExt cx="1903228" cy="1560512"/>
          </a:xfrm>
        </p:grpSpPr>
        <p:sp>
          <p:nvSpPr>
            <p:cNvPr id="122" name="Rectangle 121"/>
            <p:cNvSpPr/>
            <p:nvPr/>
          </p:nvSpPr>
          <p:spPr bwMode="auto">
            <a:xfrm>
              <a:off x="1116419" y="2036763"/>
              <a:ext cx="1903228" cy="15605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Freeform 14"/>
            <p:cNvSpPr>
              <a:spLocks/>
            </p:cNvSpPr>
            <p:nvPr/>
          </p:nvSpPr>
          <p:spPr bwMode="auto">
            <a:xfrm>
              <a:off x="1479550" y="2387600"/>
              <a:ext cx="515938" cy="373062"/>
            </a:xfrm>
            <a:custGeom>
              <a:avLst/>
              <a:gdLst>
                <a:gd name="T0" fmla="*/ 78 w 83"/>
                <a:gd name="T1" fmla="*/ 0 h 60"/>
                <a:gd name="T2" fmla="*/ 5 w 83"/>
                <a:gd name="T3" fmla="*/ 0 h 60"/>
                <a:gd name="T4" fmla="*/ 5 w 83"/>
                <a:gd name="T5" fmla="*/ 0 h 60"/>
                <a:gd name="T6" fmla="*/ 0 w 83"/>
                <a:gd name="T7" fmla="*/ 5 h 60"/>
                <a:gd name="T8" fmla="*/ 0 w 83"/>
                <a:gd name="T9" fmla="*/ 55 h 60"/>
                <a:gd name="T10" fmla="*/ 5 w 83"/>
                <a:gd name="T11" fmla="*/ 60 h 60"/>
                <a:gd name="T12" fmla="*/ 5 w 83"/>
                <a:gd name="T13" fmla="*/ 60 h 60"/>
                <a:gd name="T14" fmla="*/ 5 w 83"/>
                <a:gd name="T15" fmla="*/ 60 h 60"/>
                <a:gd name="T16" fmla="*/ 5 w 83"/>
                <a:gd name="T17" fmla="*/ 60 h 60"/>
                <a:gd name="T18" fmla="*/ 78 w 83"/>
                <a:gd name="T19" fmla="*/ 60 h 60"/>
                <a:gd name="T20" fmla="*/ 83 w 83"/>
                <a:gd name="T21" fmla="*/ 55 h 60"/>
                <a:gd name="T22" fmla="*/ 83 w 83"/>
                <a:gd name="T23" fmla="*/ 55 h 60"/>
                <a:gd name="T24" fmla="*/ 83 w 83"/>
                <a:gd name="T25" fmla="*/ 5 h 60"/>
                <a:gd name="T26" fmla="*/ 78 w 83"/>
                <a:gd name="T2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60">
                  <a:moveTo>
                    <a:pt x="78" y="0"/>
                  </a:moveTo>
                  <a:cubicBezTo>
                    <a:pt x="5" y="0"/>
                    <a:pt x="5" y="0"/>
                    <a:pt x="5" y="0"/>
                  </a:cubicBezTo>
                  <a:cubicBezTo>
                    <a:pt x="5" y="0"/>
                    <a:pt x="5" y="0"/>
                    <a:pt x="5" y="0"/>
                  </a:cubicBezTo>
                  <a:cubicBezTo>
                    <a:pt x="2" y="0"/>
                    <a:pt x="0" y="2"/>
                    <a:pt x="0" y="5"/>
                  </a:cubicBezTo>
                  <a:cubicBezTo>
                    <a:pt x="0" y="55"/>
                    <a:pt x="0" y="55"/>
                    <a:pt x="0" y="55"/>
                  </a:cubicBezTo>
                  <a:cubicBezTo>
                    <a:pt x="0" y="58"/>
                    <a:pt x="2" y="60"/>
                    <a:pt x="5" y="60"/>
                  </a:cubicBezTo>
                  <a:cubicBezTo>
                    <a:pt x="5" y="60"/>
                    <a:pt x="5" y="60"/>
                    <a:pt x="5" y="60"/>
                  </a:cubicBezTo>
                  <a:cubicBezTo>
                    <a:pt x="5" y="60"/>
                    <a:pt x="5" y="60"/>
                    <a:pt x="5" y="60"/>
                  </a:cubicBezTo>
                  <a:cubicBezTo>
                    <a:pt x="5" y="60"/>
                    <a:pt x="5" y="60"/>
                    <a:pt x="5" y="60"/>
                  </a:cubicBezTo>
                  <a:cubicBezTo>
                    <a:pt x="78" y="60"/>
                    <a:pt x="78" y="60"/>
                    <a:pt x="78" y="60"/>
                  </a:cubicBezTo>
                  <a:cubicBezTo>
                    <a:pt x="81" y="60"/>
                    <a:pt x="83" y="58"/>
                    <a:pt x="83" y="55"/>
                  </a:cubicBezTo>
                  <a:cubicBezTo>
                    <a:pt x="83" y="55"/>
                    <a:pt x="83" y="55"/>
                    <a:pt x="83" y="55"/>
                  </a:cubicBezTo>
                  <a:cubicBezTo>
                    <a:pt x="83" y="5"/>
                    <a:pt x="83" y="5"/>
                    <a:pt x="83" y="5"/>
                  </a:cubicBezTo>
                  <a:cubicBezTo>
                    <a:pt x="83" y="2"/>
                    <a:pt x="81" y="0"/>
                    <a:pt x="78" y="0"/>
                  </a:cubicBez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6" name="Freeform 15"/>
            <p:cNvSpPr>
              <a:spLocks/>
            </p:cNvSpPr>
            <p:nvPr/>
          </p:nvSpPr>
          <p:spPr bwMode="auto">
            <a:xfrm>
              <a:off x="1528763" y="2430463"/>
              <a:ext cx="360363" cy="31750"/>
            </a:xfrm>
            <a:custGeom>
              <a:avLst/>
              <a:gdLst>
                <a:gd name="T0" fmla="*/ 227 w 227"/>
                <a:gd name="T1" fmla="*/ 20 h 20"/>
                <a:gd name="T2" fmla="*/ 0 w 227"/>
                <a:gd name="T3" fmla="*/ 20 h 20"/>
                <a:gd name="T4" fmla="*/ 0 w 227"/>
                <a:gd name="T5" fmla="*/ 0 h 20"/>
                <a:gd name="T6" fmla="*/ 227 w 227"/>
                <a:gd name="T7" fmla="*/ 0 h 20"/>
                <a:gd name="T8" fmla="*/ 227 w 227"/>
                <a:gd name="T9" fmla="*/ 20 h 20"/>
                <a:gd name="T10" fmla="*/ 227 w 227"/>
                <a:gd name="T11" fmla="*/ 20 h 20"/>
              </a:gdLst>
              <a:ahLst/>
              <a:cxnLst>
                <a:cxn ang="0">
                  <a:pos x="T0" y="T1"/>
                </a:cxn>
                <a:cxn ang="0">
                  <a:pos x="T2" y="T3"/>
                </a:cxn>
                <a:cxn ang="0">
                  <a:pos x="T4" y="T5"/>
                </a:cxn>
                <a:cxn ang="0">
                  <a:pos x="T6" y="T7"/>
                </a:cxn>
                <a:cxn ang="0">
                  <a:pos x="T8" y="T9"/>
                </a:cxn>
                <a:cxn ang="0">
                  <a:pos x="T10" y="T11"/>
                </a:cxn>
              </a:cxnLst>
              <a:rect l="0" t="0" r="r" b="b"/>
              <a:pathLst>
                <a:path w="227" h="20">
                  <a:moveTo>
                    <a:pt x="227" y="20"/>
                  </a:moveTo>
                  <a:lnTo>
                    <a:pt x="0" y="20"/>
                  </a:lnTo>
                  <a:lnTo>
                    <a:pt x="0" y="0"/>
                  </a:lnTo>
                  <a:lnTo>
                    <a:pt x="227" y="0"/>
                  </a:lnTo>
                  <a:lnTo>
                    <a:pt x="227" y="20"/>
                  </a:lnTo>
                  <a:lnTo>
                    <a:pt x="227"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7" name="Freeform 16"/>
            <p:cNvSpPr>
              <a:spLocks/>
            </p:cNvSpPr>
            <p:nvPr/>
          </p:nvSpPr>
          <p:spPr bwMode="auto">
            <a:xfrm>
              <a:off x="1914525" y="2430463"/>
              <a:ext cx="36513" cy="31750"/>
            </a:xfrm>
            <a:custGeom>
              <a:avLst/>
              <a:gdLst>
                <a:gd name="T0" fmla="*/ 23 w 23"/>
                <a:gd name="T1" fmla="*/ 20 h 20"/>
                <a:gd name="T2" fmla="*/ 0 w 23"/>
                <a:gd name="T3" fmla="*/ 20 h 20"/>
                <a:gd name="T4" fmla="*/ 0 w 23"/>
                <a:gd name="T5" fmla="*/ 0 h 20"/>
                <a:gd name="T6" fmla="*/ 23 w 23"/>
                <a:gd name="T7" fmla="*/ 0 h 20"/>
                <a:gd name="T8" fmla="*/ 23 w 23"/>
                <a:gd name="T9" fmla="*/ 20 h 20"/>
                <a:gd name="T10" fmla="*/ 23 w 23"/>
                <a:gd name="T11" fmla="*/ 20 h 20"/>
              </a:gdLst>
              <a:ahLst/>
              <a:cxnLst>
                <a:cxn ang="0">
                  <a:pos x="T0" y="T1"/>
                </a:cxn>
                <a:cxn ang="0">
                  <a:pos x="T2" y="T3"/>
                </a:cxn>
                <a:cxn ang="0">
                  <a:pos x="T4" y="T5"/>
                </a:cxn>
                <a:cxn ang="0">
                  <a:pos x="T6" y="T7"/>
                </a:cxn>
                <a:cxn ang="0">
                  <a:pos x="T8" y="T9"/>
                </a:cxn>
                <a:cxn ang="0">
                  <a:pos x="T10" y="T11"/>
                </a:cxn>
              </a:cxnLst>
              <a:rect l="0" t="0" r="r" b="b"/>
              <a:pathLst>
                <a:path w="23" h="20">
                  <a:moveTo>
                    <a:pt x="23" y="20"/>
                  </a:moveTo>
                  <a:lnTo>
                    <a:pt x="0" y="20"/>
                  </a:lnTo>
                  <a:lnTo>
                    <a:pt x="0" y="0"/>
                  </a:lnTo>
                  <a:lnTo>
                    <a:pt x="23" y="0"/>
                  </a:lnTo>
                  <a:lnTo>
                    <a:pt x="23" y="20"/>
                  </a:lnTo>
                  <a:lnTo>
                    <a:pt x="23" y="20"/>
                  </a:lnTo>
                  <a:close/>
                </a:path>
              </a:pathLst>
            </a:custGeom>
            <a:solidFill>
              <a:srgbClr val="E7E7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8" name="Freeform 17"/>
            <p:cNvSpPr>
              <a:spLocks noEditPoints="1"/>
            </p:cNvSpPr>
            <p:nvPr/>
          </p:nvSpPr>
          <p:spPr bwMode="auto">
            <a:xfrm>
              <a:off x="1528763" y="2487613"/>
              <a:ext cx="422275" cy="230187"/>
            </a:xfrm>
            <a:custGeom>
              <a:avLst/>
              <a:gdLst>
                <a:gd name="T0" fmla="*/ 121 w 266"/>
                <a:gd name="T1" fmla="*/ 0 h 145"/>
                <a:gd name="T2" fmla="*/ 0 w 266"/>
                <a:gd name="T3" fmla="*/ 0 h 145"/>
                <a:gd name="T4" fmla="*/ 0 w 266"/>
                <a:gd name="T5" fmla="*/ 145 h 145"/>
                <a:gd name="T6" fmla="*/ 266 w 266"/>
                <a:gd name="T7" fmla="*/ 145 h 145"/>
                <a:gd name="T8" fmla="*/ 266 w 266"/>
                <a:gd name="T9" fmla="*/ 0 h 145"/>
                <a:gd name="T10" fmla="*/ 121 w 266"/>
                <a:gd name="T11" fmla="*/ 0 h 145"/>
                <a:gd name="T12" fmla="*/ 121 w 266"/>
                <a:gd name="T13" fmla="*/ 0 h 145"/>
                <a:gd name="T14" fmla="*/ 243 w 266"/>
                <a:gd name="T15" fmla="*/ 125 h 145"/>
                <a:gd name="T16" fmla="*/ 23 w 266"/>
                <a:gd name="T17" fmla="*/ 125 h 145"/>
                <a:gd name="T18" fmla="*/ 23 w 266"/>
                <a:gd name="T19" fmla="*/ 125 h 145"/>
                <a:gd name="T20" fmla="*/ 23 w 266"/>
                <a:gd name="T21" fmla="*/ 125 h 145"/>
                <a:gd name="T22" fmla="*/ 23 w 266"/>
                <a:gd name="T23" fmla="*/ 19 h 145"/>
                <a:gd name="T24" fmla="*/ 121 w 266"/>
                <a:gd name="T25" fmla="*/ 19 h 145"/>
                <a:gd name="T26" fmla="*/ 243 w 266"/>
                <a:gd name="T27" fmla="*/ 19 h 145"/>
                <a:gd name="T28" fmla="*/ 243 w 266"/>
                <a:gd name="T29" fmla="*/ 125 h 145"/>
                <a:gd name="T30" fmla="*/ 243 w 266"/>
                <a:gd name="T31" fmla="*/ 12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6" h="145">
                  <a:moveTo>
                    <a:pt x="121" y="0"/>
                  </a:moveTo>
                  <a:lnTo>
                    <a:pt x="0" y="0"/>
                  </a:lnTo>
                  <a:lnTo>
                    <a:pt x="0" y="145"/>
                  </a:lnTo>
                  <a:lnTo>
                    <a:pt x="266" y="145"/>
                  </a:lnTo>
                  <a:lnTo>
                    <a:pt x="266" y="0"/>
                  </a:lnTo>
                  <a:lnTo>
                    <a:pt x="121" y="0"/>
                  </a:lnTo>
                  <a:lnTo>
                    <a:pt x="121" y="0"/>
                  </a:lnTo>
                  <a:close/>
                  <a:moveTo>
                    <a:pt x="243" y="125"/>
                  </a:moveTo>
                  <a:lnTo>
                    <a:pt x="23" y="125"/>
                  </a:lnTo>
                  <a:lnTo>
                    <a:pt x="23" y="125"/>
                  </a:lnTo>
                  <a:lnTo>
                    <a:pt x="23" y="125"/>
                  </a:lnTo>
                  <a:lnTo>
                    <a:pt x="23" y="19"/>
                  </a:lnTo>
                  <a:lnTo>
                    <a:pt x="121" y="19"/>
                  </a:lnTo>
                  <a:lnTo>
                    <a:pt x="243" y="19"/>
                  </a:lnTo>
                  <a:lnTo>
                    <a:pt x="243" y="125"/>
                  </a:lnTo>
                  <a:lnTo>
                    <a:pt x="243" y="1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9" name="Freeform 18"/>
            <p:cNvSpPr>
              <a:spLocks/>
            </p:cNvSpPr>
            <p:nvPr/>
          </p:nvSpPr>
          <p:spPr bwMode="auto">
            <a:xfrm>
              <a:off x="1628775" y="2468563"/>
              <a:ext cx="298450" cy="261937"/>
            </a:xfrm>
            <a:custGeom>
              <a:avLst/>
              <a:gdLst>
                <a:gd name="T0" fmla="*/ 62 w 188"/>
                <a:gd name="T1" fmla="*/ 165 h 165"/>
                <a:gd name="T2" fmla="*/ 0 w 188"/>
                <a:gd name="T3" fmla="*/ 90 h 165"/>
                <a:gd name="T4" fmla="*/ 39 w 188"/>
                <a:gd name="T5" fmla="*/ 59 h 165"/>
                <a:gd name="T6" fmla="*/ 62 w 188"/>
                <a:gd name="T7" fmla="*/ 94 h 165"/>
                <a:gd name="T8" fmla="*/ 156 w 188"/>
                <a:gd name="T9" fmla="*/ 0 h 165"/>
                <a:gd name="T10" fmla="*/ 188 w 188"/>
                <a:gd name="T11" fmla="*/ 31 h 165"/>
                <a:gd name="T12" fmla="*/ 62 w 188"/>
                <a:gd name="T13" fmla="*/ 165 h 165"/>
              </a:gdLst>
              <a:ahLst/>
              <a:cxnLst>
                <a:cxn ang="0">
                  <a:pos x="T0" y="T1"/>
                </a:cxn>
                <a:cxn ang="0">
                  <a:pos x="T2" y="T3"/>
                </a:cxn>
                <a:cxn ang="0">
                  <a:pos x="T4" y="T5"/>
                </a:cxn>
                <a:cxn ang="0">
                  <a:pos x="T6" y="T7"/>
                </a:cxn>
                <a:cxn ang="0">
                  <a:pos x="T8" y="T9"/>
                </a:cxn>
                <a:cxn ang="0">
                  <a:pos x="T10" y="T11"/>
                </a:cxn>
                <a:cxn ang="0">
                  <a:pos x="T12" y="T13"/>
                </a:cxn>
              </a:cxnLst>
              <a:rect l="0" t="0" r="r" b="b"/>
              <a:pathLst>
                <a:path w="188" h="165">
                  <a:moveTo>
                    <a:pt x="62" y="165"/>
                  </a:moveTo>
                  <a:lnTo>
                    <a:pt x="0" y="90"/>
                  </a:lnTo>
                  <a:lnTo>
                    <a:pt x="39" y="59"/>
                  </a:lnTo>
                  <a:lnTo>
                    <a:pt x="62" y="94"/>
                  </a:lnTo>
                  <a:lnTo>
                    <a:pt x="156" y="0"/>
                  </a:lnTo>
                  <a:lnTo>
                    <a:pt x="188" y="31"/>
                  </a:lnTo>
                  <a:lnTo>
                    <a:pt x="62" y="165"/>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30" name="Freeform 19"/>
            <p:cNvSpPr>
              <a:spLocks/>
            </p:cNvSpPr>
            <p:nvPr/>
          </p:nvSpPr>
          <p:spPr bwMode="auto">
            <a:xfrm>
              <a:off x="1652588" y="2493963"/>
              <a:ext cx="249238" cy="204787"/>
            </a:xfrm>
            <a:custGeom>
              <a:avLst/>
              <a:gdLst>
                <a:gd name="T0" fmla="*/ 47 w 157"/>
                <a:gd name="T1" fmla="*/ 129 h 129"/>
                <a:gd name="T2" fmla="*/ 0 w 157"/>
                <a:gd name="T3" fmla="*/ 74 h 129"/>
                <a:gd name="T4" fmla="*/ 16 w 157"/>
                <a:gd name="T5" fmla="*/ 58 h 129"/>
                <a:gd name="T6" fmla="*/ 47 w 157"/>
                <a:gd name="T7" fmla="*/ 98 h 129"/>
                <a:gd name="T8" fmla="*/ 141 w 157"/>
                <a:gd name="T9" fmla="*/ 0 h 129"/>
                <a:gd name="T10" fmla="*/ 157 w 157"/>
                <a:gd name="T11" fmla="*/ 15 h 129"/>
                <a:gd name="T12" fmla="*/ 47 w 157"/>
                <a:gd name="T13" fmla="*/ 129 h 129"/>
              </a:gdLst>
              <a:ahLst/>
              <a:cxnLst>
                <a:cxn ang="0">
                  <a:pos x="T0" y="T1"/>
                </a:cxn>
                <a:cxn ang="0">
                  <a:pos x="T2" y="T3"/>
                </a:cxn>
                <a:cxn ang="0">
                  <a:pos x="T4" y="T5"/>
                </a:cxn>
                <a:cxn ang="0">
                  <a:pos x="T6" y="T7"/>
                </a:cxn>
                <a:cxn ang="0">
                  <a:pos x="T8" y="T9"/>
                </a:cxn>
                <a:cxn ang="0">
                  <a:pos x="T10" y="T11"/>
                </a:cxn>
                <a:cxn ang="0">
                  <a:pos x="T12" y="T13"/>
                </a:cxn>
              </a:cxnLst>
              <a:rect l="0" t="0" r="r" b="b"/>
              <a:pathLst>
                <a:path w="157" h="129">
                  <a:moveTo>
                    <a:pt x="47" y="129"/>
                  </a:moveTo>
                  <a:lnTo>
                    <a:pt x="0" y="74"/>
                  </a:lnTo>
                  <a:lnTo>
                    <a:pt x="16" y="58"/>
                  </a:lnTo>
                  <a:lnTo>
                    <a:pt x="47" y="98"/>
                  </a:lnTo>
                  <a:lnTo>
                    <a:pt x="141" y="0"/>
                  </a:lnTo>
                  <a:lnTo>
                    <a:pt x="157" y="15"/>
                  </a:lnTo>
                  <a:lnTo>
                    <a:pt x="47" y="1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31" name="Freeform 20"/>
            <p:cNvSpPr>
              <a:spLocks/>
            </p:cNvSpPr>
            <p:nvPr/>
          </p:nvSpPr>
          <p:spPr bwMode="auto">
            <a:xfrm>
              <a:off x="2132013" y="2387600"/>
              <a:ext cx="515938" cy="373062"/>
            </a:xfrm>
            <a:custGeom>
              <a:avLst/>
              <a:gdLst>
                <a:gd name="T0" fmla="*/ 79 w 83"/>
                <a:gd name="T1" fmla="*/ 0 h 60"/>
                <a:gd name="T2" fmla="*/ 5 w 83"/>
                <a:gd name="T3" fmla="*/ 0 h 60"/>
                <a:gd name="T4" fmla="*/ 5 w 83"/>
                <a:gd name="T5" fmla="*/ 0 h 60"/>
                <a:gd name="T6" fmla="*/ 0 w 83"/>
                <a:gd name="T7" fmla="*/ 5 h 60"/>
                <a:gd name="T8" fmla="*/ 0 w 83"/>
                <a:gd name="T9" fmla="*/ 55 h 60"/>
                <a:gd name="T10" fmla="*/ 5 w 83"/>
                <a:gd name="T11" fmla="*/ 60 h 60"/>
                <a:gd name="T12" fmla="*/ 5 w 83"/>
                <a:gd name="T13" fmla="*/ 60 h 60"/>
                <a:gd name="T14" fmla="*/ 5 w 83"/>
                <a:gd name="T15" fmla="*/ 60 h 60"/>
                <a:gd name="T16" fmla="*/ 5 w 83"/>
                <a:gd name="T17" fmla="*/ 60 h 60"/>
                <a:gd name="T18" fmla="*/ 79 w 83"/>
                <a:gd name="T19" fmla="*/ 60 h 60"/>
                <a:gd name="T20" fmla="*/ 83 w 83"/>
                <a:gd name="T21" fmla="*/ 55 h 60"/>
                <a:gd name="T22" fmla="*/ 83 w 83"/>
                <a:gd name="T23" fmla="*/ 55 h 60"/>
                <a:gd name="T24" fmla="*/ 83 w 83"/>
                <a:gd name="T25" fmla="*/ 5 h 60"/>
                <a:gd name="T26" fmla="*/ 79 w 83"/>
                <a:gd name="T2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60">
                  <a:moveTo>
                    <a:pt x="79" y="0"/>
                  </a:moveTo>
                  <a:cubicBezTo>
                    <a:pt x="5" y="0"/>
                    <a:pt x="5" y="0"/>
                    <a:pt x="5" y="0"/>
                  </a:cubicBezTo>
                  <a:cubicBezTo>
                    <a:pt x="5" y="0"/>
                    <a:pt x="5" y="0"/>
                    <a:pt x="5" y="0"/>
                  </a:cubicBezTo>
                  <a:cubicBezTo>
                    <a:pt x="3" y="0"/>
                    <a:pt x="0" y="2"/>
                    <a:pt x="0" y="5"/>
                  </a:cubicBezTo>
                  <a:cubicBezTo>
                    <a:pt x="0" y="55"/>
                    <a:pt x="0" y="55"/>
                    <a:pt x="0" y="55"/>
                  </a:cubicBezTo>
                  <a:cubicBezTo>
                    <a:pt x="0" y="58"/>
                    <a:pt x="3" y="60"/>
                    <a:pt x="5" y="60"/>
                  </a:cubicBezTo>
                  <a:cubicBezTo>
                    <a:pt x="5" y="60"/>
                    <a:pt x="5" y="60"/>
                    <a:pt x="5" y="60"/>
                  </a:cubicBezTo>
                  <a:cubicBezTo>
                    <a:pt x="5" y="60"/>
                    <a:pt x="5" y="60"/>
                    <a:pt x="5" y="60"/>
                  </a:cubicBezTo>
                  <a:cubicBezTo>
                    <a:pt x="5" y="60"/>
                    <a:pt x="5" y="60"/>
                    <a:pt x="5" y="60"/>
                  </a:cubicBezTo>
                  <a:cubicBezTo>
                    <a:pt x="79" y="60"/>
                    <a:pt x="79" y="60"/>
                    <a:pt x="79" y="60"/>
                  </a:cubicBezTo>
                  <a:cubicBezTo>
                    <a:pt x="81" y="60"/>
                    <a:pt x="83" y="58"/>
                    <a:pt x="83" y="55"/>
                  </a:cubicBezTo>
                  <a:cubicBezTo>
                    <a:pt x="83" y="55"/>
                    <a:pt x="83" y="55"/>
                    <a:pt x="83" y="55"/>
                  </a:cubicBezTo>
                  <a:cubicBezTo>
                    <a:pt x="83" y="5"/>
                    <a:pt x="83" y="5"/>
                    <a:pt x="83" y="5"/>
                  </a:cubicBezTo>
                  <a:cubicBezTo>
                    <a:pt x="83" y="2"/>
                    <a:pt x="81" y="0"/>
                    <a:pt x="79" y="0"/>
                  </a:cubicBez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32" name="Freeform 21"/>
            <p:cNvSpPr>
              <a:spLocks/>
            </p:cNvSpPr>
            <p:nvPr/>
          </p:nvSpPr>
          <p:spPr bwMode="auto">
            <a:xfrm>
              <a:off x="2181225" y="2430463"/>
              <a:ext cx="366713" cy="31750"/>
            </a:xfrm>
            <a:custGeom>
              <a:avLst/>
              <a:gdLst>
                <a:gd name="T0" fmla="*/ 231 w 231"/>
                <a:gd name="T1" fmla="*/ 20 h 20"/>
                <a:gd name="T2" fmla="*/ 0 w 231"/>
                <a:gd name="T3" fmla="*/ 20 h 20"/>
                <a:gd name="T4" fmla="*/ 0 w 231"/>
                <a:gd name="T5" fmla="*/ 0 h 20"/>
                <a:gd name="T6" fmla="*/ 231 w 231"/>
                <a:gd name="T7" fmla="*/ 0 h 20"/>
                <a:gd name="T8" fmla="*/ 231 w 231"/>
                <a:gd name="T9" fmla="*/ 20 h 20"/>
                <a:gd name="T10" fmla="*/ 231 w 231"/>
                <a:gd name="T11" fmla="*/ 20 h 20"/>
              </a:gdLst>
              <a:ahLst/>
              <a:cxnLst>
                <a:cxn ang="0">
                  <a:pos x="T0" y="T1"/>
                </a:cxn>
                <a:cxn ang="0">
                  <a:pos x="T2" y="T3"/>
                </a:cxn>
                <a:cxn ang="0">
                  <a:pos x="T4" y="T5"/>
                </a:cxn>
                <a:cxn ang="0">
                  <a:pos x="T6" y="T7"/>
                </a:cxn>
                <a:cxn ang="0">
                  <a:pos x="T8" y="T9"/>
                </a:cxn>
                <a:cxn ang="0">
                  <a:pos x="T10" y="T11"/>
                </a:cxn>
              </a:cxnLst>
              <a:rect l="0" t="0" r="r" b="b"/>
              <a:pathLst>
                <a:path w="231" h="20">
                  <a:moveTo>
                    <a:pt x="231" y="20"/>
                  </a:moveTo>
                  <a:lnTo>
                    <a:pt x="0" y="20"/>
                  </a:lnTo>
                  <a:lnTo>
                    <a:pt x="0" y="0"/>
                  </a:lnTo>
                  <a:lnTo>
                    <a:pt x="231" y="0"/>
                  </a:lnTo>
                  <a:lnTo>
                    <a:pt x="231" y="20"/>
                  </a:lnTo>
                  <a:lnTo>
                    <a:pt x="231"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33" name="Freeform 22"/>
            <p:cNvSpPr>
              <a:spLocks/>
            </p:cNvSpPr>
            <p:nvPr/>
          </p:nvSpPr>
          <p:spPr bwMode="auto">
            <a:xfrm>
              <a:off x="2566988" y="2430463"/>
              <a:ext cx="42863" cy="31750"/>
            </a:xfrm>
            <a:custGeom>
              <a:avLst/>
              <a:gdLst>
                <a:gd name="T0" fmla="*/ 27 w 27"/>
                <a:gd name="T1" fmla="*/ 20 h 20"/>
                <a:gd name="T2" fmla="*/ 0 w 27"/>
                <a:gd name="T3" fmla="*/ 20 h 20"/>
                <a:gd name="T4" fmla="*/ 0 w 27"/>
                <a:gd name="T5" fmla="*/ 0 h 20"/>
                <a:gd name="T6" fmla="*/ 27 w 27"/>
                <a:gd name="T7" fmla="*/ 0 h 20"/>
                <a:gd name="T8" fmla="*/ 27 w 27"/>
                <a:gd name="T9" fmla="*/ 20 h 20"/>
                <a:gd name="T10" fmla="*/ 27 w 27"/>
                <a:gd name="T11" fmla="*/ 20 h 20"/>
              </a:gdLst>
              <a:ahLst/>
              <a:cxnLst>
                <a:cxn ang="0">
                  <a:pos x="T0" y="T1"/>
                </a:cxn>
                <a:cxn ang="0">
                  <a:pos x="T2" y="T3"/>
                </a:cxn>
                <a:cxn ang="0">
                  <a:pos x="T4" y="T5"/>
                </a:cxn>
                <a:cxn ang="0">
                  <a:pos x="T6" y="T7"/>
                </a:cxn>
                <a:cxn ang="0">
                  <a:pos x="T8" y="T9"/>
                </a:cxn>
                <a:cxn ang="0">
                  <a:pos x="T10" y="T11"/>
                </a:cxn>
              </a:cxnLst>
              <a:rect l="0" t="0" r="r" b="b"/>
              <a:pathLst>
                <a:path w="27" h="20">
                  <a:moveTo>
                    <a:pt x="27" y="20"/>
                  </a:moveTo>
                  <a:lnTo>
                    <a:pt x="0" y="20"/>
                  </a:lnTo>
                  <a:lnTo>
                    <a:pt x="0" y="0"/>
                  </a:lnTo>
                  <a:lnTo>
                    <a:pt x="27" y="0"/>
                  </a:lnTo>
                  <a:lnTo>
                    <a:pt x="27" y="20"/>
                  </a:lnTo>
                  <a:lnTo>
                    <a:pt x="27" y="20"/>
                  </a:lnTo>
                  <a:close/>
                </a:path>
              </a:pathLst>
            </a:custGeom>
            <a:solidFill>
              <a:srgbClr val="E7E7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34" name="Freeform 23"/>
            <p:cNvSpPr>
              <a:spLocks noEditPoints="1"/>
            </p:cNvSpPr>
            <p:nvPr/>
          </p:nvSpPr>
          <p:spPr bwMode="auto">
            <a:xfrm>
              <a:off x="2181225" y="2487613"/>
              <a:ext cx="428625" cy="230187"/>
            </a:xfrm>
            <a:custGeom>
              <a:avLst/>
              <a:gdLst>
                <a:gd name="T0" fmla="*/ 121 w 270"/>
                <a:gd name="T1" fmla="*/ 0 h 145"/>
                <a:gd name="T2" fmla="*/ 0 w 270"/>
                <a:gd name="T3" fmla="*/ 0 h 145"/>
                <a:gd name="T4" fmla="*/ 0 w 270"/>
                <a:gd name="T5" fmla="*/ 145 h 145"/>
                <a:gd name="T6" fmla="*/ 270 w 270"/>
                <a:gd name="T7" fmla="*/ 145 h 145"/>
                <a:gd name="T8" fmla="*/ 270 w 270"/>
                <a:gd name="T9" fmla="*/ 0 h 145"/>
                <a:gd name="T10" fmla="*/ 121 w 270"/>
                <a:gd name="T11" fmla="*/ 0 h 145"/>
                <a:gd name="T12" fmla="*/ 121 w 270"/>
                <a:gd name="T13" fmla="*/ 0 h 145"/>
                <a:gd name="T14" fmla="*/ 243 w 270"/>
                <a:gd name="T15" fmla="*/ 125 h 145"/>
                <a:gd name="T16" fmla="*/ 24 w 270"/>
                <a:gd name="T17" fmla="*/ 125 h 145"/>
                <a:gd name="T18" fmla="*/ 24 w 270"/>
                <a:gd name="T19" fmla="*/ 125 h 145"/>
                <a:gd name="T20" fmla="*/ 24 w 270"/>
                <a:gd name="T21" fmla="*/ 125 h 145"/>
                <a:gd name="T22" fmla="*/ 24 w 270"/>
                <a:gd name="T23" fmla="*/ 19 h 145"/>
                <a:gd name="T24" fmla="*/ 121 w 270"/>
                <a:gd name="T25" fmla="*/ 19 h 145"/>
                <a:gd name="T26" fmla="*/ 243 w 270"/>
                <a:gd name="T27" fmla="*/ 19 h 145"/>
                <a:gd name="T28" fmla="*/ 243 w 270"/>
                <a:gd name="T29" fmla="*/ 125 h 145"/>
                <a:gd name="T30" fmla="*/ 243 w 270"/>
                <a:gd name="T31" fmla="*/ 12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0" h="145">
                  <a:moveTo>
                    <a:pt x="121" y="0"/>
                  </a:moveTo>
                  <a:lnTo>
                    <a:pt x="0" y="0"/>
                  </a:lnTo>
                  <a:lnTo>
                    <a:pt x="0" y="145"/>
                  </a:lnTo>
                  <a:lnTo>
                    <a:pt x="270" y="145"/>
                  </a:lnTo>
                  <a:lnTo>
                    <a:pt x="270" y="0"/>
                  </a:lnTo>
                  <a:lnTo>
                    <a:pt x="121" y="0"/>
                  </a:lnTo>
                  <a:lnTo>
                    <a:pt x="121" y="0"/>
                  </a:lnTo>
                  <a:close/>
                  <a:moveTo>
                    <a:pt x="243" y="125"/>
                  </a:moveTo>
                  <a:lnTo>
                    <a:pt x="24" y="125"/>
                  </a:lnTo>
                  <a:lnTo>
                    <a:pt x="24" y="125"/>
                  </a:lnTo>
                  <a:lnTo>
                    <a:pt x="24" y="125"/>
                  </a:lnTo>
                  <a:lnTo>
                    <a:pt x="24" y="19"/>
                  </a:lnTo>
                  <a:lnTo>
                    <a:pt x="121" y="19"/>
                  </a:lnTo>
                  <a:lnTo>
                    <a:pt x="243" y="19"/>
                  </a:lnTo>
                  <a:lnTo>
                    <a:pt x="243" y="125"/>
                  </a:lnTo>
                  <a:lnTo>
                    <a:pt x="243" y="1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35" name="Freeform 24"/>
            <p:cNvSpPr>
              <a:spLocks/>
            </p:cNvSpPr>
            <p:nvPr/>
          </p:nvSpPr>
          <p:spPr bwMode="auto">
            <a:xfrm>
              <a:off x="2281238" y="2468563"/>
              <a:ext cx="298450" cy="261937"/>
            </a:xfrm>
            <a:custGeom>
              <a:avLst/>
              <a:gdLst>
                <a:gd name="T0" fmla="*/ 62 w 188"/>
                <a:gd name="T1" fmla="*/ 165 h 165"/>
                <a:gd name="T2" fmla="*/ 0 w 188"/>
                <a:gd name="T3" fmla="*/ 90 h 165"/>
                <a:gd name="T4" fmla="*/ 39 w 188"/>
                <a:gd name="T5" fmla="*/ 59 h 165"/>
                <a:gd name="T6" fmla="*/ 62 w 188"/>
                <a:gd name="T7" fmla="*/ 94 h 165"/>
                <a:gd name="T8" fmla="*/ 156 w 188"/>
                <a:gd name="T9" fmla="*/ 0 h 165"/>
                <a:gd name="T10" fmla="*/ 188 w 188"/>
                <a:gd name="T11" fmla="*/ 31 h 165"/>
                <a:gd name="T12" fmla="*/ 62 w 188"/>
                <a:gd name="T13" fmla="*/ 165 h 165"/>
              </a:gdLst>
              <a:ahLst/>
              <a:cxnLst>
                <a:cxn ang="0">
                  <a:pos x="T0" y="T1"/>
                </a:cxn>
                <a:cxn ang="0">
                  <a:pos x="T2" y="T3"/>
                </a:cxn>
                <a:cxn ang="0">
                  <a:pos x="T4" y="T5"/>
                </a:cxn>
                <a:cxn ang="0">
                  <a:pos x="T6" y="T7"/>
                </a:cxn>
                <a:cxn ang="0">
                  <a:pos x="T8" y="T9"/>
                </a:cxn>
                <a:cxn ang="0">
                  <a:pos x="T10" y="T11"/>
                </a:cxn>
                <a:cxn ang="0">
                  <a:pos x="T12" y="T13"/>
                </a:cxn>
              </a:cxnLst>
              <a:rect l="0" t="0" r="r" b="b"/>
              <a:pathLst>
                <a:path w="188" h="165">
                  <a:moveTo>
                    <a:pt x="62" y="165"/>
                  </a:moveTo>
                  <a:lnTo>
                    <a:pt x="0" y="90"/>
                  </a:lnTo>
                  <a:lnTo>
                    <a:pt x="39" y="59"/>
                  </a:lnTo>
                  <a:lnTo>
                    <a:pt x="62" y="94"/>
                  </a:lnTo>
                  <a:lnTo>
                    <a:pt x="156" y="0"/>
                  </a:lnTo>
                  <a:lnTo>
                    <a:pt x="188" y="31"/>
                  </a:lnTo>
                  <a:lnTo>
                    <a:pt x="62" y="165"/>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36" name="Freeform 25"/>
            <p:cNvSpPr>
              <a:spLocks/>
            </p:cNvSpPr>
            <p:nvPr/>
          </p:nvSpPr>
          <p:spPr bwMode="auto">
            <a:xfrm>
              <a:off x="2311400" y="2493963"/>
              <a:ext cx="242888" cy="211137"/>
            </a:xfrm>
            <a:custGeom>
              <a:avLst/>
              <a:gdLst>
                <a:gd name="T0" fmla="*/ 43 w 153"/>
                <a:gd name="T1" fmla="*/ 133 h 133"/>
                <a:gd name="T2" fmla="*/ 0 w 153"/>
                <a:gd name="T3" fmla="*/ 74 h 133"/>
                <a:gd name="T4" fmla="*/ 16 w 153"/>
                <a:gd name="T5" fmla="*/ 58 h 133"/>
                <a:gd name="T6" fmla="*/ 43 w 153"/>
                <a:gd name="T7" fmla="*/ 94 h 133"/>
                <a:gd name="T8" fmla="*/ 137 w 153"/>
                <a:gd name="T9" fmla="*/ 0 h 133"/>
                <a:gd name="T10" fmla="*/ 153 w 153"/>
                <a:gd name="T11" fmla="*/ 15 h 133"/>
                <a:gd name="T12" fmla="*/ 43 w 153"/>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153" h="133">
                  <a:moveTo>
                    <a:pt x="43" y="133"/>
                  </a:moveTo>
                  <a:lnTo>
                    <a:pt x="0" y="74"/>
                  </a:lnTo>
                  <a:lnTo>
                    <a:pt x="16" y="58"/>
                  </a:lnTo>
                  <a:lnTo>
                    <a:pt x="43" y="94"/>
                  </a:lnTo>
                  <a:lnTo>
                    <a:pt x="137" y="0"/>
                  </a:lnTo>
                  <a:lnTo>
                    <a:pt x="153" y="15"/>
                  </a:lnTo>
                  <a:lnTo>
                    <a:pt x="43" y="1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37" name="Freeform 26"/>
            <p:cNvSpPr>
              <a:spLocks/>
            </p:cNvSpPr>
            <p:nvPr/>
          </p:nvSpPr>
          <p:spPr bwMode="auto">
            <a:xfrm>
              <a:off x="1479550" y="2847975"/>
              <a:ext cx="515938" cy="374650"/>
            </a:xfrm>
            <a:custGeom>
              <a:avLst/>
              <a:gdLst>
                <a:gd name="T0" fmla="*/ 78 w 83"/>
                <a:gd name="T1" fmla="*/ 0 h 60"/>
                <a:gd name="T2" fmla="*/ 5 w 83"/>
                <a:gd name="T3" fmla="*/ 0 h 60"/>
                <a:gd name="T4" fmla="*/ 5 w 83"/>
                <a:gd name="T5" fmla="*/ 0 h 60"/>
                <a:gd name="T6" fmla="*/ 0 w 83"/>
                <a:gd name="T7" fmla="*/ 5 h 60"/>
                <a:gd name="T8" fmla="*/ 0 w 83"/>
                <a:gd name="T9" fmla="*/ 55 h 60"/>
                <a:gd name="T10" fmla="*/ 5 w 83"/>
                <a:gd name="T11" fmla="*/ 60 h 60"/>
                <a:gd name="T12" fmla="*/ 5 w 83"/>
                <a:gd name="T13" fmla="*/ 60 h 60"/>
                <a:gd name="T14" fmla="*/ 5 w 83"/>
                <a:gd name="T15" fmla="*/ 60 h 60"/>
                <a:gd name="T16" fmla="*/ 5 w 83"/>
                <a:gd name="T17" fmla="*/ 60 h 60"/>
                <a:gd name="T18" fmla="*/ 78 w 83"/>
                <a:gd name="T19" fmla="*/ 60 h 60"/>
                <a:gd name="T20" fmla="*/ 83 w 83"/>
                <a:gd name="T21" fmla="*/ 55 h 60"/>
                <a:gd name="T22" fmla="*/ 83 w 83"/>
                <a:gd name="T23" fmla="*/ 55 h 60"/>
                <a:gd name="T24" fmla="*/ 83 w 83"/>
                <a:gd name="T25" fmla="*/ 5 h 60"/>
                <a:gd name="T26" fmla="*/ 78 w 83"/>
                <a:gd name="T2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60">
                  <a:moveTo>
                    <a:pt x="78" y="0"/>
                  </a:moveTo>
                  <a:cubicBezTo>
                    <a:pt x="5" y="0"/>
                    <a:pt x="5" y="0"/>
                    <a:pt x="5" y="0"/>
                  </a:cubicBezTo>
                  <a:cubicBezTo>
                    <a:pt x="5" y="0"/>
                    <a:pt x="5" y="0"/>
                    <a:pt x="5" y="0"/>
                  </a:cubicBezTo>
                  <a:cubicBezTo>
                    <a:pt x="2" y="0"/>
                    <a:pt x="0" y="2"/>
                    <a:pt x="0" y="5"/>
                  </a:cubicBezTo>
                  <a:cubicBezTo>
                    <a:pt x="0" y="55"/>
                    <a:pt x="0" y="55"/>
                    <a:pt x="0" y="55"/>
                  </a:cubicBezTo>
                  <a:cubicBezTo>
                    <a:pt x="0" y="58"/>
                    <a:pt x="2" y="60"/>
                    <a:pt x="5" y="60"/>
                  </a:cubicBezTo>
                  <a:cubicBezTo>
                    <a:pt x="5" y="60"/>
                    <a:pt x="5" y="60"/>
                    <a:pt x="5" y="60"/>
                  </a:cubicBezTo>
                  <a:cubicBezTo>
                    <a:pt x="5" y="60"/>
                    <a:pt x="5" y="60"/>
                    <a:pt x="5" y="60"/>
                  </a:cubicBezTo>
                  <a:cubicBezTo>
                    <a:pt x="5" y="60"/>
                    <a:pt x="5" y="60"/>
                    <a:pt x="5" y="60"/>
                  </a:cubicBezTo>
                  <a:cubicBezTo>
                    <a:pt x="78" y="60"/>
                    <a:pt x="78" y="60"/>
                    <a:pt x="78" y="60"/>
                  </a:cubicBezTo>
                  <a:cubicBezTo>
                    <a:pt x="81" y="60"/>
                    <a:pt x="83" y="58"/>
                    <a:pt x="83" y="55"/>
                  </a:cubicBezTo>
                  <a:cubicBezTo>
                    <a:pt x="83" y="55"/>
                    <a:pt x="83" y="55"/>
                    <a:pt x="83" y="55"/>
                  </a:cubicBezTo>
                  <a:cubicBezTo>
                    <a:pt x="83" y="5"/>
                    <a:pt x="83" y="5"/>
                    <a:pt x="83" y="5"/>
                  </a:cubicBezTo>
                  <a:cubicBezTo>
                    <a:pt x="83" y="2"/>
                    <a:pt x="81" y="0"/>
                    <a:pt x="78" y="0"/>
                  </a:cubicBez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38" name="Freeform 27"/>
            <p:cNvSpPr>
              <a:spLocks/>
            </p:cNvSpPr>
            <p:nvPr/>
          </p:nvSpPr>
          <p:spPr bwMode="auto">
            <a:xfrm>
              <a:off x="1528763" y="2892425"/>
              <a:ext cx="360363" cy="30162"/>
            </a:xfrm>
            <a:custGeom>
              <a:avLst/>
              <a:gdLst>
                <a:gd name="T0" fmla="*/ 227 w 227"/>
                <a:gd name="T1" fmla="*/ 19 h 19"/>
                <a:gd name="T2" fmla="*/ 0 w 227"/>
                <a:gd name="T3" fmla="*/ 19 h 19"/>
                <a:gd name="T4" fmla="*/ 0 w 227"/>
                <a:gd name="T5" fmla="*/ 0 h 19"/>
                <a:gd name="T6" fmla="*/ 227 w 227"/>
                <a:gd name="T7" fmla="*/ 0 h 19"/>
                <a:gd name="T8" fmla="*/ 227 w 227"/>
                <a:gd name="T9" fmla="*/ 19 h 19"/>
                <a:gd name="T10" fmla="*/ 227 w 227"/>
                <a:gd name="T11" fmla="*/ 19 h 19"/>
              </a:gdLst>
              <a:ahLst/>
              <a:cxnLst>
                <a:cxn ang="0">
                  <a:pos x="T0" y="T1"/>
                </a:cxn>
                <a:cxn ang="0">
                  <a:pos x="T2" y="T3"/>
                </a:cxn>
                <a:cxn ang="0">
                  <a:pos x="T4" y="T5"/>
                </a:cxn>
                <a:cxn ang="0">
                  <a:pos x="T6" y="T7"/>
                </a:cxn>
                <a:cxn ang="0">
                  <a:pos x="T8" y="T9"/>
                </a:cxn>
                <a:cxn ang="0">
                  <a:pos x="T10" y="T11"/>
                </a:cxn>
              </a:cxnLst>
              <a:rect l="0" t="0" r="r" b="b"/>
              <a:pathLst>
                <a:path w="227" h="19">
                  <a:moveTo>
                    <a:pt x="227" y="19"/>
                  </a:moveTo>
                  <a:lnTo>
                    <a:pt x="0" y="19"/>
                  </a:lnTo>
                  <a:lnTo>
                    <a:pt x="0" y="0"/>
                  </a:lnTo>
                  <a:lnTo>
                    <a:pt x="227" y="0"/>
                  </a:lnTo>
                  <a:lnTo>
                    <a:pt x="227" y="19"/>
                  </a:lnTo>
                  <a:lnTo>
                    <a:pt x="2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39" name="Freeform 28"/>
            <p:cNvSpPr>
              <a:spLocks/>
            </p:cNvSpPr>
            <p:nvPr/>
          </p:nvSpPr>
          <p:spPr bwMode="auto">
            <a:xfrm>
              <a:off x="1914525" y="2892425"/>
              <a:ext cx="36513" cy="30162"/>
            </a:xfrm>
            <a:custGeom>
              <a:avLst/>
              <a:gdLst>
                <a:gd name="T0" fmla="*/ 23 w 23"/>
                <a:gd name="T1" fmla="*/ 19 h 19"/>
                <a:gd name="T2" fmla="*/ 0 w 23"/>
                <a:gd name="T3" fmla="*/ 19 h 19"/>
                <a:gd name="T4" fmla="*/ 0 w 23"/>
                <a:gd name="T5" fmla="*/ 0 h 19"/>
                <a:gd name="T6" fmla="*/ 23 w 23"/>
                <a:gd name="T7" fmla="*/ 0 h 19"/>
                <a:gd name="T8" fmla="*/ 23 w 23"/>
                <a:gd name="T9" fmla="*/ 19 h 19"/>
                <a:gd name="T10" fmla="*/ 23 w 23"/>
                <a:gd name="T11" fmla="*/ 19 h 19"/>
              </a:gdLst>
              <a:ahLst/>
              <a:cxnLst>
                <a:cxn ang="0">
                  <a:pos x="T0" y="T1"/>
                </a:cxn>
                <a:cxn ang="0">
                  <a:pos x="T2" y="T3"/>
                </a:cxn>
                <a:cxn ang="0">
                  <a:pos x="T4" y="T5"/>
                </a:cxn>
                <a:cxn ang="0">
                  <a:pos x="T6" y="T7"/>
                </a:cxn>
                <a:cxn ang="0">
                  <a:pos x="T8" y="T9"/>
                </a:cxn>
                <a:cxn ang="0">
                  <a:pos x="T10" y="T11"/>
                </a:cxn>
              </a:cxnLst>
              <a:rect l="0" t="0" r="r" b="b"/>
              <a:pathLst>
                <a:path w="23" h="19">
                  <a:moveTo>
                    <a:pt x="23" y="19"/>
                  </a:moveTo>
                  <a:lnTo>
                    <a:pt x="0" y="19"/>
                  </a:lnTo>
                  <a:lnTo>
                    <a:pt x="0" y="0"/>
                  </a:lnTo>
                  <a:lnTo>
                    <a:pt x="23" y="0"/>
                  </a:lnTo>
                  <a:lnTo>
                    <a:pt x="23" y="19"/>
                  </a:lnTo>
                  <a:lnTo>
                    <a:pt x="23" y="19"/>
                  </a:lnTo>
                  <a:close/>
                </a:path>
              </a:pathLst>
            </a:custGeom>
            <a:solidFill>
              <a:srgbClr val="E7E7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40" name="Freeform 29"/>
            <p:cNvSpPr>
              <a:spLocks noEditPoints="1"/>
            </p:cNvSpPr>
            <p:nvPr/>
          </p:nvSpPr>
          <p:spPr bwMode="auto">
            <a:xfrm>
              <a:off x="1528763" y="2947988"/>
              <a:ext cx="422275" cy="230187"/>
            </a:xfrm>
            <a:custGeom>
              <a:avLst/>
              <a:gdLst>
                <a:gd name="T0" fmla="*/ 121 w 266"/>
                <a:gd name="T1" fmla="*/ 0 h 145"/>
                <a:gd name="T2" fmla="*/ 0 w 266"/>
                <a:gd name="T3" fmla="*/ 0 h 145"/>
                <a:gd name="T4" fmla="*/ 0 w 266"/>
                <a:gd name="T5" fmla="*/ 145 h 145"/>
                <a:gd name="T6" fmla="*/ 266 w 266"/>
                <a:gd name="T7" fmla="*/ 145 h 145"/>
                <a:gd name="T8" fmla="*/ 266 w 266"/>
                <a:gd name="T9" fmla="*/ 0 h 145"/>
                <a:gd name="T10" fmla="*/ 121 w 266"/>
                <a:gd name="T11" fmla="*/ 0 h 145"/>
                <a:gd name="T12" fmla="*/ 121 w 266"/>
                <a:gd name="T13" fmla="*/ 0 h 145"/>
                <a:gd name="T14" fmla="*/ 243 w 266"/>
                <a:gd name="T15" fmla="*/ 126 h 145"/>
                <a:gd name="T16" fmla="*/ 23 w 266"/>
                <a:gd name="T17" fmla="*/ 126 h 145"/>
                <a:gd name="T18" fmla="*/ 23 w 266"/>
                <a:gd name="T19" fmla="*/ 126 h 145"/>
                <a:gd name="T20" fmla="*/ 23 w 266"/>
                <a:gd name="T21" fmla="*/ 126 h 145"/>
                <a:gd name="T22" fmla="*/ 23 w 266"/>
                <a:gd name="T23" fmla="*/ 20 h 145"/>
                <a:gd name="T24" fmla="*/ 121 w 266"/>
                <a:gd name="T25" fmla="*/ 20 h 145"/>
                <a:gd name="T26" fmla="*/ 243 w 266"/>
                <a:gd name="T27" fmla="*/ 20 h 145"/>
                <a:gd name="T28" fmla="*/ 243 w 266"/>
                <a:gd name="T29" fmla="*/ 126 h 145"/>
                <a:gd name="T30" fmla="*/ 243 w 266"/>
                <a:gd name="T31" fmla="*/ 12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6" h="145">
                  <a:moveTo>
                    <a:pt x="121" y="0"/>
                  </a:moveTo>
                  <a:lnTo>
                    <a:pt x="0" y="0"/>
                  </a:lnTo>
                  <a:lnTo>
                    <a:pt x="0" y="145"/>
                  </a:lnTo>
                  <a:lnTo>
                    <a:pt x="266" y="145"/>
                  </a:lnTo>
                  <a:lnTo>
                    <a:pt x="266" y="0"/>
                  </a:lnTo>
                  <a:lnTo>
                    <a:pt x="121" y="0"/>
                  </a:lnTo>
                  <a:lnTo>
                    <a:pt x="121" y="0"/>
                  </a:lnTo>
                  <a:close/>
                  <a:moveTo>
                    <a:pt x="243" y="126"/>
                  </a:moveTo>
                  <a:lnTo>
                    <a:pt x="23" y="126"/>
                  </a:lnTo>
                  <a:lnTo>
                    <a:pt x="23" y="126"/>
                  </a:lnTo>
                  <a:lnTo>
                    <a:pt x="23" y="126"/>
                  </a:lnTo>
                  <a:lnTo>
                    <a:pt x="23" y="20"/>
                  </a:lnTo>
                  <a:lnTo>
                    <a:pt x="121" y="20"/>
                  </a:lnTo>
                  <a:lnTo>
                    <a:pt x="243" y="20"/>
                  </a:lnTo>
                  <a:lnTo>
                    <a:pt x="243" y="126"/>
                  </a:lnTo>
                  <a:lnTo>
                    <a:pt x="243"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41" name="Freeform 30"/>
            <p:cNvSpPr>
              <a:spLocks/>
            </p:cNvSpPr>
            <p:nvPr/>
          </p:nvSpPr>
          <p:spPr bwMode="auto">
            <a:xfrm>
              <a:off x="1628775" y="2928938"/>
              <a:ext cx="298450" cy="261937"/>
            </a:xfrm>
            <a:custGeom>
              <a:avLst/>
              <a:gdLst>
                <a:gd name="T0" fmla="*/ 62 w 188"/>
                <a:gd name="T1" fmla="*/ 165 h 165"/>
                <a:gd name="T2" fmla="*/ 0 w 188"/>
                <a:gd name="T3" fmla="*/ 91 h 165"/>
                <a:gd name="T4" fmla="*/ 39 w 188"/>
                <a:gd name="T5" fmla="*/ 59 h 165"/>
                <a:gd name="T6" fmla="*/ 62 w 188"/>
                <a:gd name="T7" fmla="*/ 94 h 165"/>
                <a:gd name="T8" fmla="*/ 156 w 188"/>
                <a:gd name="T9" fmla="*/ 0 h 165"/>
                <a:gd name="T10" fmla="*/ 188 w 188"/>
                <a:gd name="T11" fmla="*/ 32 h 165"/>
                <a:gd name="T12" fmla="*/ 62 w 188"/>
                <a:gd name="T13" fmla="*/ 165 h 165"/>
              </a:gdLst>
              <a:ahLst/>
              <a:cxnLst>
                <a:cxn ang="0">
                  <a:pos x="T0" y="T1"/>
                </a:cxn>
                <a:cxn ang="0">
                  <a:pos x="T2" y="T3"/>
                </a:cxn>
                <a:cxn ang="0">
                  <a:pos x="T4" y="T5"/>
                </a:cxn>
                <a:cxn ang="0">
                  <a:pos x="T6" y="T7"/>
                </a:cxn>
                <a:cxn ang="0">
                  <a:pos x="T8" y="T9"/>
                </a:cxn>
                <a:cxn ang="0">
                  <a:pos x="T10" y="T11"/>
                </a:cxn>
                <a:cxn ang="0">
                  <a:pos x="T12" y="T13"/>
                </a:cxn>
              </a:cxnLst>
              <a:rect l="0" t="0" r="r" b="b"/>
              <a:pathLst>
                <a:path w="188" h="165">
                  <a:moveTo>
                    <a:pt x="62" y="165"/>
                  </a:moveTo>
                  <a:lnTo>
                    <a:pt x="0" y="91"/>
                  </a:lnTo>
                  <a:lnTo>
                    <a:pt x="39" y="59"/>
                  </a:lnTo>
                  <a:lnTo>
                    <a:pt x="62" y="94"/>
                  </a:lnTo>
                  <a:lnTo>
                    <a:pt x="156" y="0"/>
                  </a:lnTo>
                  <a:lnTo>
                    <a:pt x="188" y="32"/>
                  </a:lnTo>
                  <a:lnTo>
                    <a:pt x="62" y="165"/>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42" name="Freeform 31"/>
            <p:cNvSpPr>
              <a:spLocks/>
            </p:cNvSpPr>
            <p:nvPr/>
          </p:nvSpPr>
          <p:spPr bwMode="auto">
            <a:xfrm>
              <a:off x="1652588" y="2954338"/>
              <a:ext cx="249238" cy="204787"/>
            </a:xfrm>
            <a:custGeom>
              <a:avLst/>
              <a:gdLst>
                <a:gd name="T0" fmla="*/ 47 w 157"/>
                <a:gd name="T1" fmla="*/ 129 h 129"/>
                <a:gd name="T2" fmla="*/ 0 w 157"/>
                <a:gd name="T3" fmla="*/ 75 h 129"/>
                <a:gd name="T4" fmla="*/ 16 w 157"/>
                <a:gd name="T5" fmla="*/ 59 h 129"/>
                <a:gd name="T6" fmla="*/ 47 w 157"/>
                <a:gd name="T7" fmla="*/ 98 h 129"/>
                <a:gd name="T8" fmla="*/ 141 w 157"/>
                <a:gd name="T9" fmla="*/ 0 h 129"/>
                <a:gd name="T10" fmla="*/ 157 w 157"/>
                <a:gd name="T11" fmla="*/ 16 h 129"/>
                <a:gd name="T12" fmla="*/ 47 w 157"/>
                <a:gd name="T13" fmla="*/ 129 h 129"/>
              </a:gdLst>
              <a:ahLst/>
              <a:cxnLst>
                <a:cxn ang="0">
                  <a:pos x="T0" y="T1"/>
                </a:cxn>
                <a:cxn ang="0">
                  <a:pos x="T2" y="T3"/>
                </a:cxn>
                <a:cxn ang="0">
                  <a:pos x="T4" y="T5"/>
                </a:cxn>
                <a:cxn ang="0">
                  <a:pos x="T6" y="T7"/>
                </a:cxn>
                <a:cxn ang="0">
                  <a:pos x="T8" y="T9"/>
                </a:cxn>
                <a:cxn ang="0">
                  <a:pos x="T10" y="T11"/>
                </a:cxn>
                <a:cxn ang="0">
                  <a:pos x="T12" y="T13"/>
                </a:cxn>
              </a:cxnLst>
              <a:rect l="0" t="0" r="r" b="b"/>
              <a:pathLst>
                <a:path w="157" h="129">
                  <a:moveTo>
                    <a:pt x="47" y="129"/>
                  </a:moveTo>
                  <a:lnTo>
                    <a:pt x="0" y="75"/>
                  </a:lnTo>
                  <a:lnTo>
                    <a:pt x="16" y="59"/>
                  </a:lnTo>
                  <a:lnTo>
                    <a:pt x="47" y="98"/>
                  </a:lnTo>
                  <a:lnTo>
                    <a:pt x="141" y="0"/>
                  </a:lnTo>
                  <a:lnTo>
                    <a:pt x="157" y="16"/>
                  </a:lnTo>
                  <a:lnTo>
                    <a:pt x="47" y="1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43" name="Freeform 32"/>
            <p:cNvSpPr>
              <a:spLocks/>
            </p:cNvSpPr>
            <p:nvPr/>
          </p:nvSpPr>
          <p:spPr bwMode="auto">
            <a:xfrm>
              <a:off x="2132013" y="2847975"/>
              <a:ext cx="515938" cy="374650"/>
            </a:xfrm>
            <a:custGeom>
              <a:avLst/>
              <a:gdLst>
                <a:gd name="T0" fmla="*/ 79 w 83"/>
                <a:gd name="T1" fmla="*/ 0 h 60"/>
                <a:gd name="T2" fmla="*/ 5 w 83"/>
                <a:gd name="T3" fmla="*/ 0 h 60"/>
                <a:gd name="T4" fmla="*/ 5 w 83"/>
                <a:gd name="T5" fmla="*/ 0 h 60"/>
                <a:gd name="T6" fmla="*/ 0 w 83"/>
                <a:gd name="T7" fmla="*/ 5 h 60"/>
                <a:gd name="T8" fmla="*/ 0 w 83"/>
                <a:gd name="T9" fmla="*/ 55 h 60"/>
                <a:gd name="T10" fmla="*/ 5 w 83"/>
                <a:gd name="T11" fmla="*/ 60 h 60"/>
                <a:gd name="T12" fmla="*/ 5 w 83"/>
                <a:gd name="T13" fmla="*/ 60 h 60"/>
                <a:gd name="T14" fmla="*/ 5 w 83"/>
                <a:gd name="T15" fmla="*/ 60 h 60"/>
                <a:gd name="T16" fmla="*/ 5 w 83"/>
                <a:gd name="T17" fmla="*/ 60 h 60"/>
                <a:gd name="T18" fmla="*/ 79 w 83"/>
                <a:gd name="T19" fmla="*/ 60 h 60"/>
                <a:gd name="T20" fmla="*/ 83 w 83"/>
                <a:gd name="T21" fmla="*/ 55 h 60"/>
                <a:gd name="T22" fmla="*/ 83 w 83"/>
                <a:gd name="T23" fmla="*/ 55 h 60"/>
                <a:gd name="T24" fmla="*/ 83 w 83"/>
                <a:gd name="T25" fmla="*/ 5 h 60"/>
                <a:gd name="T26" fmla="*/ 79 w 83"/>
                <a:gd name="T2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60">
                  <a:moveTo>
                    <a:pt x="79" y="0"/>
                  </a:moveTo>
                  <a:cubicBezTo>
                    <a:pt x="5" y="0"/>
                    <a:pt x="5" y="0"/>
                    <a:pt x="5" y="0"/>
                  </a:cubicBezTo>
                  <a:cubicBezTo>
                    <a:pt x="5" y="0"/>
                    <a:pt x="5" y="0"/>
                    <a:pt x="5" y="0"/>
                  </a:cubicBezTo>
                  <a:cubicBezTo>
                    <a:pt x="3" y="0"/>
                    <a:pt x="0" y="2"/>
                    <a:pt x="0" y="5"/>
                  </a:cubicBezTo>
                  <a:cubicBezTo>
                    <a:pt x="0" y="55"/>
                    <a:pt x="0" y="55"/>
                    <a:pt x="0" y="55"/>
                  </a:cubicBezTo>
                  <a:cubicBezTo>
                    <a:pt x="0" y="58"/>
                    <a:pt x="3" y="60"/>
                    <a:pt x="5" y="60"/>
                  </a:cubicBezTo>
                  <a:cubicBezTo>
                    <a:pt x="5" y="60"/>
                    <a:pt x="5" y="60"/>
                    <a:pt x="5" y="60"/>
                  </a:cubicBezTo>
                  <a:cubicBezTo>
                    <a:pt x="5" y="60"/>
                    <a:pt x="5" y="60"/>
                    <a:pt x="5" y="60"/>
                  </a:cubicBezTo>
                  <a:cubicBezTo>
                    <a:pt x="5" y="60"/>
                    <a:pt x="5" y="60"/>
                    <a:pt x="5" y="60"/>
                  </a:cubicBezTo>
                  <a:cubicBezTo>
                    <a:pt x="79" y="60"/>
                    <a:pt x="79" y="60"/>
                    <a:pt x="79" y="60"/>
                  </a:cubicBezTo>
                  <a:cubicBezTo>
                    <a:pt x="81" y="60"/>
                    <a:pt x="83" y="58"/>
                    <a:pt x="83" y="55"/>
                  </a:cubicBezTo>
                  <a:cubicBezTo>
                    <a:pt x="83" y="55"/>
                    <a:pt x="83" y="55"/>
                    <a:pt x="83" y="55"/>
                  </a:cubicBezTo>
                  <a:cubicBezTo>
                    <a:pt x="83" y="5"/>
                    <a:pt x="83" y="5"/>
                    <a:pt x="83" y="5"/>
                  </a:cubicBezTo>
                  <a:cubicBezTo>
                    <a:pt x="83" y="2"/>
                    <a:pt x="81" y="0"/>
                    <a:pt x="79" y="0"/>
                  </a:cubicBez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44" name="Freeform 33"/>
            <p:cNvSpPr>
              <a:spLocks/>
            </p:cNvSpPr>
            <p:nvPr/>
          </p:nvSpPr>
          <p:spPr bwMode="auto">
            <a:xfrm>
              <a:off x="2181225" y="2892425"/>
              <a:ext cx="366713" cy="30162"/>
            </a:xfrm>
            <a:custGeom>
              <a:avLst/>
              <a:gdLst>
                <a:gd name="T0" fmla="*/ 231 w 231"/>
                <a:gd name="T1" fmla="*/ 19 h 19"/>
                <a:gd name="T2" fmla="*/ 0 w 231"/>
                <a:gd name="T3" fmla="*/ 19 h 19"/>
                <a:gd name="T4" fmla="*/ 0 w 231"/>
                <a:gd name="T5" fmla="*/ 0 h 19"/>
                <a:gd name="T6" fmla="*/ 231 w 231"/>
                <a:gd name="T7" fmla="*/ 0 h 19"/>
                <a:gd name="T8" fmla="*/ 231 w 231"/>
                <a:gd name="T9" fmla="*/ 19 h 19"/>
                <a:gd name="T10" fmla="*/ 231 w 231"/>
                <a:gd name="T11" fmla="*/ 19 h 19"/>
              </a:gdLst>
              <a:ahLst/>
              <a:cxnLst>
                <a:cxn ang="0">
                  <a:pos x="T0" y="T1"/>
                </a:cxn>
                <a:cxn ang="0">
                  <a:pos x="T2" y="T3"/>
                </a:cxn>
                <a:cxn ang="0">
                  <a:pos x="T4" y="T5"/>
                </a:cxn>
                <a:cxn ang="0">
                  <a:pos x="T6" y="T7"/>
                </a:cxn>
                <a:cxn ang="0">
                  <a:pos x="T8" y="T9"/>
                </a:cxn>
                <a:cxn ang="0">
                  <a:pos x="T10" y="T11"/>
                </a:cxn>
              </a:cxnLst>
              <a:rect l="0" t="0" r="r" b="b"/>
              <a:pathLst>
                <a:path w="231" h="19">
                  <a:moveTo>
                    <a:pt x="231" y="19"/>
                  </a:moveTo>
                  <a:lnTo>
                    <a:pt x="0" y="19"/>
                  </a:lnTo>
                  <a:lnTo>
                    <a:pt x="0" y="0"/>
                  </a:lnTo>
                  <a:lnTo>
                    <a:pt x="231" y="0"/>
                  </a:lnTo>
                  <a:lnTo>
                    <a:pt x="231" y="19"/>
                  </a:lnTo>
                  <a:lnTo>
                    <a:pt x="231"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45" name="Freeform 34"/>
            <p:cNvSpPr>
              <a:spLocks/>
            </p:cNvSpPr>
            <p:nvPr/>
          </p:nvSpPr>
          <p:spPr bwMode="auto">
            <a:xfrm>
              <a:off x="2566988" y="2892425"/>
              <a:ext cx="42863" cy="30162"/>
            </a:xfrm>
            <a:custGeom>
              <a:avLst/>
              <a:gdLst>
                <a:gd name="T0" fmla="*/ 27 w 27"/>
                <a:gd name="T1" fmla="*/ 19 h 19"/>
                <a:gd name="T2" fmla="*/ 0 w 27"/>
                <a:gd name="T3" fmla="*/ 19 h 19"/>
                <a:gd name="T4" fmla="*/ 0 w 27"/>
                <a:gd name="T5" fmla="*/ 0 h 19"/>
                <a:gd name="T6" fmla="*/ 27 w 27"/>
                <a:gd name="T7" fmla="*/ 0 h 19"/>
                <a:gd name="T8" fmla="*/ 27 w 27"/>
                <a:gd name="T9" fmla="*/ 19 h 19"/>
                <a:gd name="T10" fmla="*/ 27 w 27"/>
                <a:gd name="T11" fmla="*/ 19 h 19"/>
              </a:gdLst>
              <a:ahLst/>
              <a:cxnLst>
                <a:cxn ang="0">
                  <a:pos x="T0" y="T1"/>
                </a:cxn>
                <a:cxn ang="0">
                  <a:pos x="T2" y="T3"/>
                </a:cxn>
                <a:cxn ang="0">
                  <a:pos x="T4" y="T5"/>
                </a:cxn>
                <a:cxn ang="0">
                  <a:pos x="T6" y="T7"/>
                </a:cxn>
                <a:cxn ang="0">
                  <a:pos x="T8" y="T9"/>
                </a:cxn>
                <a:cxn ang="0">
                  <a:pos x="T10" y="T11"/>
                </a:cxn>
              </a:cxnLst>
              <a:rect l="0" t="0" r="r" b="b"/>
              <a:pathLst>
                <a:path w="27" h="19">
                  <a:moveTo>
                    <a:pt x="27" y="19"/>
                  </a:moveTo>
                  <a:lnTo>
                    <a:pt x="0" y="19"/>
                  </a:lnTo>
                  <a:lnTo>
                    <a:pt x="0" y="0"/>
                  </a:lnTo>
                  <a:lnTo>
                    <a:pt x="27" y="0"/>
                  </a:lnTo>
                  <a:lnTo>
                    <a:pt x="27" y="19"/>
                  </a:lnTo>
                  <a:lnTo>
                    <a:pt x="27" y="19"/>
                  </a:lnTo>
                  <a:close/>
                </a:path>
              </a:pathLst>
            </a:custGeom>
            <a:solidFill>
              <a:srgbClr val="E7E7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46" name="Freeform 35"/>
            <p:cNvSpPr>
              <a:spLocks noEditPoints="1"/>
            </p:cNvSpPr>
            <p:nvPr/>
          </p:nvSpPr>
          <p:spPr bwMode="auto">
            <a:xfrm>
              <a:off x="2181225" y="2947988"/>
              <a:ext cx="428625" cy="230187"/>
            </a:xfrm>
            <a:custGeom>
              <a:avLst/>
              <a:gdLst>
                <a:gd name="T0" fmla="*/ 121 w 270"/>
                <a:gd name="T1" fmla="*/ 0 h 145"/>
                <a:gd name="T2" fmla="*/ 0 w 270"/>
                <a:gd name="T3" fmla="*/ 0 h 145"/>
                <a:gd name="T4" fmla="*/ 0 w 270"/>
                <a:gd name="T5" fmla="*/ 145 h 145"/>
                <a:gd name="T6" fmla="*/ 270 w 270"/>
                <a:gd name="T7" fmla="*/ 145 h 145"/>
                <a:gd name="T8" fmla="*/ 270 w 270"/>
                <a:gd name="T9" fmla="*/ 0 h 145"/>
                <a:gd name="T10" fmla="*/ 121 w 270"/>
                <a:gd name="T11" fmla="*/ 0 h 145"/>
                <a:gd name="T12" fmla="*/ 121 w 270"/>
                <a:gd name="T13" fmla="*/ 0 h 145"/>
                <a:gd name="T14" fmla="*/ 243 w 270"/>
                <a:gd name="T15" fmla="*/ 126 h 145"/>
                <a:gd name="T16" fmla="*/ 24 w 270"/>
                <a:gd name="T17" fmla="*/ 126 h 145"/>
                <a:gd name="T18" fmla="*/ 24 w 270"/>
                <a:gd name="T19" fmla="*/ 126 h 145"/>
                <a:gd name="T20" fmla="*/ 24 w 270"/>
                <a:gd name="T21" fmla="*/ 126 h 145"/>
                <a:gd name="T22" fmla="*/ 24 w 270"/>
                <a:gd name="T23" fmla="*/ 20 h 145"/>
                <a:gd name="T24" fmla="*/ 121 w 270"/>
                <a:gd name="T25" fmla="*/ 20 h 145"/>
                <a:gd name="T26" fmla="*/ 243 w 270"/>
                <a:gd name="T27" fmla="*/ 20 h 145"/>
                <a:gd name="T28" fmla="*/ 243 w 270"/>
                <a:gd name="T29" fmla="*/ 126 h 145"/>
                <a:gd name="T30" fmla="*/ 243 w 270"/>
                <a:gd name="T31" fmla="*/ 12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0" h="145">
                  <a:moveTo>
                    <a:pt x="121" y="0"/>
                  </a:moveTo>
                  <a:lnTo>
                    <a:pt x="0" y="0"/>
                  </a:lnTo>
                  <a:lnTo>
                    <a:pt x="0" y="145"/>
                  </a:lnTo>
                  <a:lnTo>
                    <a:pt x="270" y="145"/>
                  </a:lnTo>
                  <a:lnTo>
                    <a:pt x="270" y="0"/>
                  </a:lnTo>
                  <a:lnTo>
                    <a:pt x="121" y="0"/>
                  </a:lnTo>
                  <a:lnTo>
                    <a:pt x="121" y="0"/>
                  </a:lnTo>
                  <a:close/>
                  <a:moveTo>
                    <a:pt x="243" y="126"/>
                  </a:moveTo>
                  <a:lnTo>
                    <a:pt x="24" y="126"/>
                  </a:lnTo>
                  <a:lnTo>
                    <a:pt x="24" y="126"/>
                  </a:lnTo>
                  <a:lnTo>
                    <a:pt x="24" y="126"/>
                  </a:lnTo>
                  <a:lnTo>
                    <a:pt x="24" y="20"/>
                  </a:lnTo>
                  <a:lnTo>
                    <a:pt x="121" y="20"/>
                  </a:lnTo>
                  <a:lnTo>
                    <a:pt x="243" y="20"/>
                  </a:lnTo>
                  <a:lnTo>
                    <a:pt x="243" y="126"/>
                  </a:lnTo>
                  <a:lnTo>
                    <a:pt x="243"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47" name="Freeform 36"/>
            <p:cNvSpPr>
              <a:spLocks/>
            </p:cNvSpPr>
            <p:nvPr/>
          </p:nvSpPr>
          <p:spPr bwMode="auto">
            <a:xfrm>
              <a:off x="2281238" y="2928938"/>
              <a:ext cx="298450" cy="261937"/>
            </a:xfrm>
            <a:custGeom>
              <a:avLst/>
              <a:gdLst>
                <a:gd name="T0" fmla="*/ 62 w 188"/>
                <a:gd name="T1" fmla="*/ 165 h 165"/>
                <a:gd name="T2" fmla="*/ 0 w 188"/>
                <a:gd name="T3" fmla="*/ 91 h 165"/>
                <a:gd name="T4" fmla="*/ 39 w 188"/>
                <a:gd name="T5" fmla="*/ 59 h 165"/>
                <a:gd name="T6" fmla="*/ 62 w 188"/>
                <a:gd name="T7" fmla="*/ 94 h 165"/>
                <a:gd name="T8" fmla="*/ 156 w 188"/>
                <a:gd name="T9" fmla="*/ 0 h 165"/>
                <a:gd name="T10" fmla="*/ 188 w 188"/>
                <a:gd name="T11" fmla="*/ 32 h 165"/>
                <a:gd name="T12" fmla="*/ 62 w 188"/>
                <a:gd name="T13" fmla="*/ 165 h 165"/>
              </a:gdLst>
              <a:ahLst/>
              <a:cxnLst>
                <a:cxn ang="0">
                  <a:pos x="T0" y="T1"/>
                </a:cxn>
                <a:cxn ang="0">
                  <a:pos x="T2" y="T3"/>
                </a:cxn>
                <a:cxn ang="0">
                  <a:pos x="T4" y="T5"/>
                </a:cxn>
                <a:cxn ang="0">
                  <a:pos x="T6" y="T7"/>
                </a:cxn>
                <a:cxn ang="0">
                  <a:pos x="T8" y="T9"/>
                </a:cxn>
                <a:cxn ang="0">
                  <a:pos x="T10" y="T11"/>
                </a:cxn>
                <a:cxn ang="0">
                  <a:pos x="T12" y="T13"/>
                </a:cxn>
              </a:cxnLst>
              <a:rect l="0" t="0" r="r" b="b"/>
              <a:pathLst>
                <a:path w="188" h="165">
                  <a:moveTo>
                    <a:pt x="62" y="165"/>
                  </a:moveTo>
                  <a:lnTo>
                    <a:pt x="0" y="91"/>
                  </a:lnTo>
                  <a:lnTo>
                    <a:pt x="39" y="59"/>
                  </a:lnTo>
                  <a:lnTo>
                    <a:pt x="62" y="94"/>
                  </a:lnTo>
                  <a:lnTo>
                    <a:pt x="156" y="0"/>
                  </a:lnTo>
                  <a:lnTo>
                    <a:pt x="188" y="32"/>
                  </a:lnTo>
                  <a:lnTo>
                    <a:pt x="62" y="165"/>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52" name="Freeform 37"/>
            <p:cNvSpPr>
              <a:spLocks/>
            </p:cNvSpPr>
            <p:nvPr/>
          </p:nvSpPr>
          <p:spPr bwMode="auto">
            <a:xfrm>
              <a:off x="2311400" y="2954338"/>
              <a:ext cx="242888" cy="211137"/>
            </a:xfrm>
            <a:custGeom>
              <a:avLst/>
              <a:gdLst>
                <a:gd name="T0" fmla="*/ 43 w 153"/>
                <a:gd name="T1" fmla="*/ 133 h 133"/>
                <a:gd name="T2" fmla="*/ 0 w 153"/>
                <a:gd name="T3" fmla="*/ 75 h 133"/>
                <a:gd name="T4" fmla="*/ 16 w 153"/>
                <a:gd name="T5" fmla="*/ 59 h 133"/>
                <a:gd name="T6" fmla="*/ 43 w 153"/>
                <a:gd name="T7" fmla="*/ 94 h 133"/>
                <a:gd name="T8" fmla="*/ 137 w 153"/>
                <a:gd name="T9" fmla="*/ 0 h 133"/>
                <a:gd name="T10" fmla="*/ 153 w 153"/>
                <a:gd name="T11" fmla="*/ 16 h 133"/>
                <a:gd name="T12" fmla="*/ 43 w 153"/>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153" h="133">
                  <a:moveTo>
                    <a:pt x="43" y="133"/>
                  </a:moveTo>
                  <a:lnTo>
                    <a:pt x="0" y="75"/>
                  </a:lnTo>
                  <a:lnTo>
                    <a:pt x="16" y="59"/>
                  </a:lnTo>
                  <a:lnTo>
                    <a:pt x="43" y="94"/>
                  </a:lnTo>
                  <a:lnTo>
                    <a:pt x="137" y="0"/>
                  </a:lnTo>
                  <a:lnTo>
                    <a:pt x="153" y="16"/>
                  </a:lnTo>
                  <a:lnTo>
                    <a:pt x="43" y="1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grpSp>
        <p:nvGrpSpPr>
          <p:cNvPr id="3" name="Group 2"/>
          <p:cNvGrpSpPr/>
          <p:nvPr/>
        </p:nvGrpSpPr>
        <p:grpSpPr>
          <a:xfrm>
            <a:off x="998861" y="1953325"/>
            <a:ext cx="2131711" cy="1719018"/>
            <a:chOff x="1006475" y="1963738"/>
            <a:chExt cx="2132013" cy="1719262"/>
          </a:xfrm>
        </p:grpSpPr>
        <p:sp>
          <p:nvSpPr>
            <p:cNvPr id="9" name="Freeform 5"/>
            <p:cNvSpPr>
              <a:spLocks noEditPoints="1"/>
            </p:cNvSpPr>
            <p:nvPr/>
          </p:nvSpPr>
          <p:spPr bwMode="auto">
            <a:xfrm>
              <a:off x="2051050" y="3378200"/>
              <a:ext cx="42863" cy="211137"/>
            </a:xfrm>
            <a:custGeom>
              <a:avLst/>
              <a:gdLst>
                <a:gd name="T0" fmla="*/ 0 w 27"/>
                <a:gd name="T1" fmla="*/ 133 h 133"/>
                <a:gd name="T2" fmla="*/ 0 w 27"/>
                <a:gd name="T3" fmla="*/ 121 h 133"/>
                <a:gd name="T4" fmla="*/ 27 w 27"/>
                <a:gd name="T5" fmla="*/ 121 h 133"/>
                <a:gd name="T6" fmla="*/ 27 w 27"/>
                <a:gd name="T7" fmla="*/ 133 h 133"/>
                <a:gd name="T8" fmla="*/ 0 w 27"/>
                <a:gd name="T9" fmla="*/ 133 h 133"/>
                <a:gd name="T10" fmla="*/ 0 w 27"/>
                <a:gd name="T11" fmla="*/ 133 h 133"/>
                <a:gd name="T12" fmla="*/ 0 w 27"/>
                <a:gd name="T13" fmla="*/ 90 h 133"/>
                <a:gd name="T14" fmla="*/ 0 w 27"/>
                <a:gd name="T15" fmla="*/ 59 h 133"/>
                <a:gd name="T16" fmla="*/ 27 w 27"/>
                <a:gd name="T17" fmla="*/ 59 h 133"/>
                <a:gd name="T18" fmla="*/ 27 w 27"/>
                <a:gd name="T19" fmla="*/ 90 h 133"/>
                <a:gd name="T20" fmla="*/ 0 w 27"/>
                <a:gd name="T21" fmla="*/ 90 h 133"/>
                <a:gd name="T22" fmla="*/ 0 w 27"/>
                <a:gd name="T23" fmla="*/ 90 h 133"/>
                <a:gd name="T24" fmla="*/ 0 w 27"/>
                <a:gd name="T25" fmla="*/ 31 h 133"/>
                <a:gd name="T26" fmla="*/ 0 w 27"/>
                <a:gd name="T27" fmla="*/ 0 h 133"/>
                <a:gd name="T28" fmla="*/ 27 w 27"/>
                <a:gd name="T29" fmla="*/ 0 h 133"/>
                <a:gd name="T30" fmla="*/ 27 w 27"/>
                <a:gd name="T31" fmla="*/ 31 h 133"/>
                <a:gd name="T32" fmla="*/ 0 w 27"/>
                <a:gd name="T33" fmla="*/ 31 h 133"/>
                <a:gd name="T34" fmla="*/ 0 w 27"/>
                <a:gd name="T35" fmla="*/ 3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133">
                  <a:moveTo>
                    <a:pt x="0" y="133"/>
                  </a:moveTo>
                  <a:lnTo>
                    <a:pt x="0" y="121"/>
                  </a:lnTo>
                  <a:lnTo>
                    <a:pt x="27" y="121"/>
                  </a:lnTo>
                  <a:lnTo>
                    <a:pt x="27" y="133"/>
                  </a:lnTo>
                  <a:lnTo>
                    <a:pt x="0" y="133"/>
                  </a:lnTo>
                  <a:lnTo>
                    <a:pt x="0" y="133"/>
                  </a:lnTo>
                  <a:close/>
                  <a:moveTo>
                    <a:pt x="0" y="90"/>
                  </a:moveTo>
                  <a:lnTo>
                    <a:pt x="0" y="59"/>
                  </a:lnTo>
                  <a:lnTo>
                    <a:pt x="27" y="59"/>
                  </a:lnTo>
                  <a:lnTo>
                    <a:pt x="27" y="90"/>
                  </a:lnTo>
                  <a:lnTo>
                    <a:pt x="0" y="90"/>
                  </a:lnTo>
                  <a:lnTo>
                    <a:pt x="0" y="90"/>
                  </a:lnTo>
                  <a:close/>
                  <a:moveTo>
                    <a:pt x="0" y="31"/>
                  </a:moveTo>
                  <a:lnTo>
                    <a:pt x="0" y="0"/>
                  </a:lnTo>
                  <a:lnTo>
                    <a:pt x="27" y="0"/>
                  </a:lnTo>
                  <a:lnTo>
                    <a:pt x="27" y="31"/>
                  </a:lnTo>
                  <a:lnTo>
                    <a:pt x="0" y="31"/>
                  </a:lnTo>
                  <a:lnTo>
                    <a:pt x="0" y="31"/>
                  </a:lnTo>
                  <a:close/>
                </a:path>
              </a:pathLst>
            </a:custGeom>
            <a:solidFill>
              <a:srgbClr val="4EC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1" name="Freeform 6"/>
            <p:cNvSpPr>
              <a:spLocks/>
            </p:cNvSpPr>
            <p:nvPr/>
          </p:nvSpPr>
          <p:spPr bwMode="auto">
            <a:xfrm>
              <a:off x="1976438" y="3559175"/>
              <a:ext cx="198438" cy="123825"/>
            </a:xfrm>
            <a:custGeom>
              <a:avLst/>
              <a:gdLst>
                <a:gd name="T0" fmla="*/ 0 w 32"/>
                <a:gd name="T1" fmla="*/ 4 h 20"/>
                <a:gd name="T2" fmla="*/ 1 w 32"/>
                <a:gd name="T3" fmla="*/ 1 h 20"/>
                <a:gd name="T4" fmla="*/ 6 w 32"/>
                <a:gd name="T5" fmla="*/ 1 h 20"/>
                <a:gd name="T6" fmla="*/ 15 w 32"/>
                <a:gd name="T7" fmla="*/ 11 h 20"/>
                <a:gd name="T8" fmla="*/ 25 w 32"/>
                <a:gd name="T9" fmla="*/ 1 h 20"/>
                <a:gd name="T10" fmla="*/ 30 w 32"/>
                <a:gd name="T11" fmla="*/ 1 h 20"/>
                <a:gd name="T12" fmla="*/ 30 w 32"/>
                <a:gd name="T13" fmla="*/ 6 h 20"/>
                <a:gd name="T14" fmla="*/ 18 w 32"/>
                <a:gd name="T15" fmla="*/ 19 h 20"/>
                <a:gd name="T16" fmla="*/ 15 w 32"/>
                <a:gd name="T17" fmla="*/ 20 h 20"/>
                <a:gd name="T18" fmla="*/ 13 w 32"/>
                <a:gd name="T19" fmla="*/ 19 h 20"/>
                <a:gd name="T20" fmla="*/ 1 w 32"/>
                <a:gd name="T21" fmla="*/ 6 h 20"/>
                <a:gd name="T22" fmla="*/ 0 w 32"/>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20">
                  <a:moveTo>
                    <a:pt x="0" y="4"/>
                  </a:moveTo>
                  <a:cubicBezTo>
                    <a:pt x="0" y="3"/>
                    <a:pt x="0" y="2"/>
                    <a:pt x="1" y="1"/>
                  </a:cubicBezTo>
                  <a:cubicBezTo>
                    <a:pt x="2" y="0"/>
                    <a:pt x="5" y="0"/>
                    <a:pt x="6" y="1"/>
                  </a:cubicBezTo>
                  <a:cubicBezTo>
                    <a:pt x="15" y="11"/>
                    <a:pt x="15" y="11"/>
                    <a:pt x="15" y="11"/>
                  </a:cubicBezTo>
                  <a:cubicBezTo>
                    <a:pt x="25" y="1"/>
                    <a:pt x="25" y="1"/>
                    <a:pt x="25" y="1"/>
                  </a:cubicBezTo>
                  <a:cubicBezTo>
                    <a:pt x="26" y="0"/>
                    <a:pt x="29" y="0"/>
                    <a:pt x="30" y="1"/>
                  </a:cubicBezTo>
                  <a:cubicBezTo>
                    <a:pt x="31" y="3"/>
                    <a:pt x="32" y="5"/>
                    <a:pt x="30" y="6"/>
                  </a:cubicBezTo>
                  <a:cubicBezTo>
                    <a:pt x="18" y="19"/>
                    <a:pt x="18" y="19"/>
                    <a:pt x="18" y="19"/>
                  </a:cubicBezTo>
                  <a:cubicBezTo>
                    <a:pt x="17" y="20"/>
                    <a:pt x="16" y="20"/>
                    <a:pt x="15" y="20"/>
                  </a:cubicBezTo>
                  <a:cubicBezTo>
                    <a:pt x="14" y="20"/>
                    <a:pt x="14" y="20"/>
                    <a:pt x="13" y="19"/>
                  </a:cubicBezTo>
                  <a:cubicBezTo>
                    <a:pt x="1" y="6"/>
                    <a:pt x="1" y="6"/>
                    <a:pt x="1" y="6"/>
                  </a:cubicBezTo>
                  <a:cubicBezTo>
                    <a:pt x="0" y="6"/>
                    <a:pt x="0" y="5"/>
                    <a:pt x="0" y="4"/>
                  </a:cubicBezTo>
                  <a:close/>
                </a:path>
              </a:pathLst>
            </a:custGeom>
            <a:solidFill>
              <a:srgbClr val="4EC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2" name="Freeform 7"/>
            <p:cNvSpPr>
              <a:spLocks noEditPoints="1"/>
            </p:cNvSpPr>
            <p:nvPr/>
          </p:nvSpPr>
          <p:spPr bwMode="auto">
            <a:xfrm>
              <a:off x="2051050" y="2057400"/>
              <a:ext cx="42863" cy="211137"/>
            </a:xfrm>
            <a:custGeom>
              <a:avLst/>
              <a:gdLst>
                <a:gd name="T0" fmla="*/ 0 w 27"/>
                <a:gd name="T1" fmla="*/ 133 h 133"/>
                <a:gd name="T2" fmla="*/ 0 w 27"/>
                <a:gd name="T3" fmla="*/ 102 h 133"/>
                <a:gd name="T4" fmla="*/ 27 w 27"/>
                <a:gd name="T5" fmla="*/ 102 h 133"/>
                <a:gd name="T6" fmla="*/ 27 w 27"/>
                <a:gd name="T7" fmla="*/ 133 h 133"/>
                <a:gd name="T8" fmla="*/ 0 w 27"/>
                <a:gd name="T9" fmla="*/ 133 h 133"/>
                <a:gd name="T10" fmla="*/ 0 w 27"/>
                <a:gd name="T11" fmla="*/ 133 h 133"/>
                <a:gd name="T12" fmla="*/ 0 w 27"/>
                <a:gd name="T13" fmla="*/ 74 h 133"/>
                <a:gd name="T14" fmla="*/ 0 w 27"/>
                <a:gd name="T15" fmla="*/ 43 h 133"/>
                <a:gd name="T16" fmla="*/ 27 w 27"/>
                <a:gd name="T17" fmla="*/ 43 h 133"/>
                <a:gd name="T18" fmla="*/ 27 w 27"/>
                <a:gd name="T19" fmla="*/ 74 h 133"/>
                <a:gd name="T20" fmla="*/ 0 w 27"/>
                <a:gd name="T21" fmla="*/ 74 h 133"/>
                <a:gd name="T22" fmla="*/ 0 w 27"/>
                <a:gd name="T23" fmla="*/ 74 h 133"/>
                <a:gd name="T24" fmla="*/ 0 w 27"/>
                <a:gd name="T25" fmla="*/ 12 h 133"/>
                <a:gd name="T26" fmla="*/ 0 w 27"/>
                <a:gd name="T27" fmla="*/ 0 h 133"/>
                <a:gd name="T28" fmla="*/ 27 w 27"/>
                <a:gd name="T29" fmla="*/ 0 h 133"/>
                <a:gd name="T30" fmla="*/ 27 w 27"/>
                <a:gd name="T31" fmla="*/ 12 h 133"/>
                <a:gd name="T32" fmla="*/ 0 w 27"/>
                <a:gd name="T33" fmla="*/ 12 h 133"/>
                <a:gd name="T34" fmla="*/ 0 w 27"/>
                <a:gd name="T35" fmla="*/ 1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133">
                  <a:moveTo>
                    <a:pt x="0" y="133"/>
                  </a:moveTo>
                  <a:lnTo>
                    <a:pt x="0" y="102"/>
                  </a:lnTo>
                  <a:lnTo>
                    <a:pt x="27" y="102"/>
                  </a:lnTo>
                  <a:lnTo>
                    <a:pt x="27" y="133"/>
                  </a:lnTo>
                  <a:lnTo>
                    <a:pt x="0" y="133"/>
                  </a:lnTo>
                  <a:lnTo>
                    <a:pt x="0" y="133"/>
                  </a:lnTo>
                  <a:close/>
                  <a:moveTo>
                    <a:pt x="0" y="74"/>
                  </a:moveTo>
                  <a:lnTo>
                    <a:pt x="0" y="43"/>
                  </a:lnTo>
                  <a:lnTo>
                    <a:pt x="27" y="43"/>
                  </a:lnTo>
                  <a:lnTo>
                    <a:pt x="27" y="74"/>
                  </a:lnTo>
                  <a:lnTo>
                    <a:pt x="0" y="74"/>
                  </a:lnTo>
                  <a:lnTo>
                    <a:pt x="0" y="74"/>
                  </a:lnTo>
                  <a:close/>
                  <a:moveTo>
                    <a:pt x="0" y="12"/>
                  </a:moveTo>
                  <a:lnTo>
                    <a:pt x="0" y="0"/>
                  </a:lnTo>
                  <a:lnTo>
                    <a:pt x="27" y="0"/>
                  </a:lnTo>
                  <a:lnTo>
                    <a:pt x="27" y="12"/>
                  </a:lnTo>
                  <a:lnTo>
                    <a:pt x="0" y="12"/>
                  </a:lnTo>
                  <a:lnTo>
                    <a:pt x="0" y="12"/>
                  </a:lnTo>
                  <a:close/>
                </a:path>
              </a:pathLst>
            </a:custGeom>
            <a:solidFill>
              <a:srgbClr val="4EC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4" name="Freeform 8"/>
            <p:cNvSpPr>
              <a:spLocks/>
            </p:cNvSpPr>
            <p:nvPr/>
          </p:nvSpPr>
          <p:spPr bwMode="auto">
            <a:xfrm>
              <a:off x="1976438" y="1963738"/>
              <a:ext cx="198438" cy="125412"/>
            </a:xfrm>
            <a:custGeom>
              <a:avLst/>
              <a:gdLst>
                <a:gd name="T0" fmla="*/ 0 w 32"/>
                <a:gd name="T1" fmla="*/ 16 h 20"/>
                <a:gd name="T2" fmla="*/ 1 w 32"/>
                <a:gd name="T3" fmla="*/ 14 h 20"/>
                <a:gd name="T4" fmla="*/ 13 w 32"/>
                <a:gd name="T5" fmla="*/ 1 h 20"/>
                <a:gd name="T6" fmla="*/ 15 w 32"/>
                <a:gd name="T7" fmla="*/ 0 h 20"/>
                <a:gd name="T8" fmla="*/ 18 w 32"/>
                <a:gd name="T9" fmla="*/ 1 h 20"/>
                <a:gd name="T10" fmla="*/ 30 w 32"/>
                <a:gd name="T11" fmla="*/ 14 h 20"/>
                <a:gd name="T12" fmla="*/ 30 w 32"/>
                <a:gd name="T13" fmla="*/ 19 h 20"/>
                <a:gd name="T14" fmla="*/ 25 w 32"/>
                <a:gd name="T15" fmla="*/ 19 h 20"/>
                <a:gd name="T16" fmla="*/ 15 w 32"/>
                <a:gd name="T17" fmla="*/ 9 h 20"/>
                <a:gd name="T18" fmla="*/ 6 w 32"/>
                <a:gd name="T19" fmla="*/ 19 h 20"/>
                <a:gd name="T20" fmla="*/ 1 w 32"/>
                <a:gd name="T21" fmla="*/ 19 h 20"/>
                <a:gd name="T22" fmla="*/ 0 w 32"/>
                <a:gd name="T23"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20">
                  <a:moveTo>
                    <a:pt x="0" y="16"/>
                  </a:moveTo>
                  <a:cubicBezTo>
                    <a:pt x="0" y="15"/>
                    <a:pt x="0" y="14"/>
                    <a:pt x="1" y="14"/>
                  </a:cubicBezTo>
                  <a:cubicBezTo>
                    <a:pt x="13" y="1"/>
                    <a:pt x="13" y="1"/>
                    <a:pt x="13" y="1"/>
                  </a:cubicBezTo>
                  <a:cubicBezTo>
                    <a:pt x="14" y="0"/>
                    <a:pt x="14" y="0"/>
                    <a:pt x="15" y="0"/>
                  </a:cubicBezTo>
                  <a:cubicBezTo>
                    <a:pt x="16" y="0"/>
                    <a:pt x="17" y="0"/>
                    <a:pt x="18" y="1"/>
                  </a:cubicBezTo>
                  <a:cubicBezTo>
                    <a:pt x="30" y="14"/>
                    <a:pt x="30" y="14"/>
                    <a:pt x="30" y="14"/>
                  </a:cubicBezTo>
                  <a:cubicBezTo>
                    <a:pt x="32" y="15"/>
                    <a:pt x="31" y="17"/>
                    <a:pt x="30" y="19"/>
                  </a:cubicBezTo>
                  <a:cubicBezTo>
                    <a:pt x="29" y="20"/>
                    <a:pt x="26" y="20"/>
                    <a:pt x="25" y="19"/>
                  </a:cubicBezTo>
                  <a:cubicBezTo>
                    <a:pt x="15" y="9"/>
                    <a:pt x="15" y="9"/>
                    <a:pt x="15" y="9"/>
                  </a:cubicBezTo>
                  <a:cubicBezTo>
                    <a:pt x="6" y="19"/>
                    <a:pt x="6" y="19"/>
                    <a:pt x="6" y="19"/>
                  </a:cubicBezTo>
                  <a:cubicBezTo>
                    <a:pt x="5" y="20"/>
                    <a:pt x="2" y="20"/>
                    <a:pt x="1" y="19"/>
                  </a:cubicBezTo>
                  <a:cubicBezTo>
                    <a:pt x="0" y="18"/>
                    <a:pt x="0" y="17"/>
                    <a:pt x="0" y="16"/>
                  </a:cubicBezTo>
                  <a:close/>
                </a:path>
              </a:pathLst>
            </a:custGeom>
            <a:solidFill>
              <a:srgbClr val="4EC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5" name="Freeform 9"/>
            <p:cNvSpPr>
              <a:spLocks noEditPoints="1"/>
            </p:cNvSpPr>
            <p:nvPr/>
          </p:nvSpPr>
          <p:spPr bwMode="auto">
            <a:xfrm>
              <a:off x="1106488" y="2798763"/>
              <a:ext cx="204788" cy="49212"/>
            </a:xfrm>
            <a:custGeom>
              <a:avLst/>
              <a:gdLst>
                <a:gd name="T0" fmla="*/ 0 w 129"/>
                <a:gd name="T1" fmla="*/ 31 h 31"/>
                <a:gd name="T2" fmla="*/ 0 w 129"/>
                <a:gd name="T3" fmla="*/ 0 h 31"/>
                <a:gd name="T4" fmla="*/ 11 w 129"/>
                <a:gd name="T5" fmla="*/ 0 h 31"/>
                <a:gd name="T6" fmla="*/ 11 w 129"/>
                <a:gd name="T7" fmla="*/ 31 h 31"/>
                <a:gd name="T8" fmla="*/ 0 w 129"/>
                <a:gd name="T9" fmla="*/ 31 h 31"/>
                <a:gd name="T10" fmla="*/ 0 w 129"/>
                <a:gd name="T11" fmla="*/ 31 h 31"/>
                <a:gd name="T12" fmla="*/ 39 w 129"/>
                <a:gd name="T13" fmla="*/ 31 h 31"/>
                <a:gd name="T14" fmla="*/ 39 w 129"/>
                <a:gd name="T15" fmla="*/ 0 h 31"/>
                <a:gd name="T16" fmla="*/ 70 w 129"/>
                <a:gd name="T17" fmla="*/ 0 h 31"/>
                <a:gd name="T18" fmla="*/ 70 w 129"/>
                <a:gd name="T19" fmla="*/ 31 h 31"/>
                <a:gd name="T20" fmla="*/ 39 w 129"/>
                <a:gd name="T21" fmla="*/ 31 h 31"/>
                <a:gd name="T22" fmla="*/ 39 w 129"/>
                <a:gd name="T23" fmla="*/ 31 h 31"/>
                <a:gd name="T24" fmla="*/ 101 w 129"/>
                <a:gd name="T25" fmla="*/ 31 h 31"/>
                <a:gd name="T26" fmla="*/ 101 w 129"/>
                <a:gd name="T27" fmla="*/ 0 h 31"/>
                <a:gd name="T28" fmla="*/ 129 w 129"/>
                <a:gd name="T29" fmla="*/ 0 h 31"/>
                <a:gd name="T30" fmla="*/ 129 w 129"/>
                <a:gd name="T31" fmla="*/ 31 h 31"/>
                <a:gd name="T32" fmla="*/ 101 w 129"/>
                <a:gd name="T33" fmla="*/ 31 h 31"/>
                <a:gd name="T34" fmla="*/ 101 w 129"/>
                <a:gd name="T3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9" h="31">
                  <a:moveTo>
                    <a:pt x="0" y="31"/>
                  </a:moveTo>
                  <a:lnTo>
                    <a:pt x="0" y="0"/>
                  </a:lnTo>
                  <a:lnTo>
                    <a:pt x="11" y="0"/>
                  </a:lnTo>
                  <a:lnTo>
                    <a:pt x="11" y="31"/>
                  </a:lnTo>
                  <a:lnTo>
                    <a:pt x="0" y="31"/>
                  </a:lnTo>
                  <a:lnTo>
                    <a:pt x="0" y="31"/>
                  </a:lnTo>
                  <a:close/>
                  <a:moveTo>
                    <a:pt x="39" y="31"/>
                  </a:moveTo>
                  <a:lnTo>
                    <a:pt x="39" y="0"/>
                  </a:lnTo>
                  <a:lnTo>
                    <a:pt x="70" y="0"/>
                  </a:lnTo>
                  <a:lnTo>
                    <a:pt x="70" y="31"/>
                  </a:lnTo>
                  <a:lnTo>
                    <a:pt x="39" y="31"/>
                  </a:lnTo>
                  <a:lnTo>
                    <a:pt x="39" y="31"/>
                  </a:lnTo>
                  <a:close/>
                  <a:moveTo>
                    <a:pt x="101" y="31"/>
                  </a:moveTo>
                  <a:lnTo>
                    <a:pt x="101" y="0"/>
                  </a:lnTo>
                  <a:lnTo>
                    <a:pt x="129" y="0"/>
                  </a:lnTo>
                  <a:lnTo>
                    <a:pt x="129" y="31"/>
                  </a:lnTo>
                  <a:lnTo>
                    <a:pt x="101" y="31"/>
                  </a:lnTo>
                  <a:lnTo>
                    <a:pt x="101" y="31"/>
                  </a:lnTo>
                  <a:close/>
                </a:path>
              </a:pathLst>
            </a:custGeom>
            <a:solidFill>
              <a:srgbClr val="4EC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0" name="Freeform 10"/>
            <p:cNvSpPr>
              <a:spLocks/>
            </p:cNvSpPr>
            <p:nvPr/>
          </p:nvSpPr>
          <p:spPr bwMode="auto">
            <a:xfrm>
              <a:off x="1006475" y="2724150"/>
              <a:ext cx="130175" cy="198437"/>
            </a:xfrm>
            <a:custGeom>
              <a:avLst/>
              <a:gdLst>
                <a:gd name="T0" fmla="*/ 0 w 21"/>
                <a:gd name="T1" fmla="*/ 16 h 32"/>
                <a:gd name="T2" fmla="*/ 0 w 21"/>
                <a:gd name="T3" fmla="*/ 16 h 32"/>
                <a:gd name="T4" fmla="*/ 1 w 21"/>
                <a:gd name="T5" fmla="*/ 13 h 32"/>
                <a:gd name="T6" fmla="*/ 14 w 21"/>
                <a:gd name="T7" fmla="*/ 1 h 32"/>
                <a:gd name="T8" fmla="*/ 19 w 21"/>
                <a:gd name="T9" fmla="*/ 1 h 32"/>
                <a:gd name="T10" fmla="*/ 19 w 21"/>
                <a:gd name="T11" fmla="*/ 7 h 32"/>
                <a:gd name="T12" fmla="*/ 9 w 21"/>
                <a:gd name="T13" fmla="*/ 16 h 32"/>
                <a:gd name="T14" fmla="*/ 19 w 21"/>
                <a:gd name="T15" fmla="*/ 25 h 32"/>
                <a:gd name="T16" fmla="*/ 19 w 21"/>
                <a:gd name="T17" fmla="*/ 31 h 32"/>
                <a:gd name="T18" fmla="*/ 14 w 21"/>
                <a:gd name="T19" fmla="*/ 31 h 32"/>
                <a:gd name="T20" fmla="*/ 1 w 21"/>
                <a:gd name="T21" fmla="*/ 19 h 32"/>
                <a:gd name="T22" fmla="*/ 0 w 21"/>
                <a:gd name="T23"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32">
                  <a:moveTo>
                    <a:pt x="0" y="16"/>
                  </a:moveTo>
                  <a:cubicBezTo>
                    <a:pt x="0" y="16"/>
                    <a:pt x="0" y="16"/>
                    <a:pt x="0" y="16"/>
                  </a:cubicBezTo>
                  <a:cubicBezTo>
                    <a:pt x="0" y="15"/>
                    <a:pt x="1" y="14"/>
                    <a:pt x="1" y="13"/>
                  </a:cubicBezTo>
                  <a:cubicBezTo>
                    <a:pt x="14" y="1"/>
                    <a:pt x="14" y="1"/>
                    <a:pt x="14" y="1"/>
                  </a:cubicBezTo>
                  <a:cubicBezTo>
                    <a:pt x="15" y="0"/>
                    <a:pt x="18" y="0"/>
                    <a:pt x="19" y="1"/>
                  </a:cubicBezTo>
                  <a:cubicBezTo>
                    <a:pt x="21" y="3"/>
                    <a:pt x="20" y="5"/>
                    <a:pt x="19" y="7"/>
                  </a:cubicBezTo>
                  <a:cubicBezTo>
                    <a:pt x="9" y="16"/>
                    <a:pt x="9" y="16"/>
                    <a:pt x="9" y="16"/>
                  </a:cubicBezTo>
                  <a:cubicBezTo>
                    <a:pt x="19" y="25"/>
                    <a:pt x="19" y="25"/>
                    <a:pt x="19" y="25"/>
                  </a:cubicBezTo>
                  <a:cubicBezTo>
                    <a:pt x="20" y="27"/>
                    <a:pt x="21" y="29"/>
                    <a:pt x="19" y="31"/>
                  </a:cubicBezTo>
                  <a:cubicBezTo>
                    <a:pt x="18" y="32"/>
                    <a:pt x="15" y="32"/>
                    <a:pt x="14" y="31"/>
                  </a:cubicBezTo>
                  <a:cubicBezTo>
                    <a:pt x="1" y="19"/>
                    <a:pt x="1" y="19"/>
                    <a:pt x="1" y="19"/>
                  </a:cubicBezTo>
                  <a:cubicBezTo>
                    <a:pt x="1" y="18"/>
                    <a:pt x="0" y="17"/>
                    <a:pt x="0" y="16"/>
                  </a:cubicBezTo>
                  <a:close/>
                </a:path>
              </a:pathLst>
            </a:custGeom>
            <a:solidFill>
              <a:srgbClr val="4EC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1" name="Freeform 11"/>
            <p:cNvSpPr>
              <a:spLocks noEditPoints="1"/>
            </p:cNvSpPr>
            <p:nvPr/>
          </p:nvSpPr>
          <p:spPr bwMode="auto">
            <a:xfrm>
              <a:off x="2827338" y="2798763"/>
              <a:ext cx="211138" cy="49212"/>
            </a:xfrm>
            <a:custGeom>
              <a:avLst/>
              <a:gdLst>
                <a:gd name="T0" fmla="*/ 0 w 133"/>
                <a:gd name="T1" fmla="*/ 31 h 31"/>
                <a:gd name="T2" fmla="*/ 0 w 133"/>
                <a:gd name="T3" fmla="*/ 0 h 31"/>
                <a:gd name="T4" fmla="*/ 32 w 133"/>
                <a:gd name="T5" fmla="*/ 0 h 31"/>
                <a:gd name="T6" fmla="*/ 32 w 133"/>
                <a:gd name="T7" fmla="*/ 31 h 31"/>
                <a:gd name="T8" fmla="*/ 0 w 133"/>
                <a:gd name="T9" fmla="*/ 31 h 31"/>
                <a:gd name="T10" fmla="*/ 0 w 133"/>
                <a:gd name="T11" fmla="*/ 31 h 31"/>
                <a:gd name="T12" fmla="*/ 63 w 133"/>
                <a:gd name="T13" fmla="*/ 31 h 31"/>
                <a:gd name="T14" fmla="*/ 63 w 133"/>
                <a:gd name="T15" fmla="*/ 0 h 31"/>
                <a:gd name="T16" fmla="*/ 90 w 133"/>
                <a:gd name="T17" fmla="*/ 0 h 31"/>
                <a:gd name="T18" fmla="*/ 90 w 133"/>
                <a:gd name="T19" fmla="*/ 31 h 31"/>
                <a:gd name="T20" fmla="*/ 63 w 133"/>
                <a:gd name="T21" fmla="*/ 31 h 31"/>
                <a:gd name="T22" fmla="*/ 63 w 133"/>
                <a:gd name="T23" fmla="*/ 31 h 31"/>
                <a:gd name="T24" fmla="*/ 122 w 133"/>
                <a:gd name="T25" fmla="*/ 31 h 31"/>
                <a:gd name="T26" fmla="*/ 122 w 133"/>
                <a:gd name="T27" fmla="*/ 0 h 31"/>
                <a:gd name="T28" fmla="*/ 133 w 133"/>
                <a:gd name="T29" fmla="*/ 0 h 31"/>
                <a:gd name="T30" fmla="*/ 133 w 133"/>
                <a:gd name="T31" fmla="*/ 31 h 31"/>
                <a:gd name="T32" fmla="*/ 122 w 133"/>
                <a:gd name="T33" fmla="*/ 31 h 31"/>
                <a:gd name="T34" fmla="*/ 122 w 133"/>
                <a:gd name="T3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1">
                  <a:moveTo>
                    <a:pt x="0" y="31"/>
                  </a:moveTo>
                  <a:lnTo>
                    <a:pt x="0" y="0"/>
                  </a:lnTo>
                  <a:lnTo>
                    <a:pt x="32" y="0"/>
                  </a:lnTo>
                  <a:lnTo>
                    <a:pt x="32" y="31"/>
                  </a:lnTo>
                  <a:lnTo>
                    <a:pt x="0" y="31"/>
                  </a:lnTo>
                  <a:lnTo>
                    <a:pt x="0" y="31"/>
                  </a:lnTo>
                  <a:close/>
                  <a:moveTo>
                    <a:pt x="63" y="31"/>
                  </a:moveTo>
                  <a:lnTo>
                    <a:pt x="63" y="0"/>
                  </a:lnTo>
                  <a:lnTo>
                    <a:pt x="90" y="0"/>
                  </a:lnTo>
                  <a:lnTo>
                    <a:pt x="90" y="31"/>
                  </a:lnTo>
                  <a:lnTo>
                    <a:pt x="63" y="31"/>
                  </a:lnTo>
                  <a:lnTo>
                    <a:pt x="63" y="31"/>
                  </a:lnTo>
                  <a:close/>
                  <a:moveTo>
                    <a:pt x="122" y="31"/>
                  </a:moveTo>
                  <a:lnTo>
                    <a:pt x="122" y="0"/>
                  </a:lnTo>
                  <a:lnTo>
                    <a:pt x="133" y="0"/>
                  </a:lnTo>
                  <a:lnTo>
                    <a:pt x="133" y="31"/>
                  </a:lnTo>
                  <a:lnTo>
                    <a:pt x="122" y="31"/>
                  </a:lnTo>
                  <a:lnTo>
                    <a:pt x="122" y="31"/>
                  </a:lnTo>
                  <a:close/>
                </a:path>
              </a:pathLst>
            </a:custGeom>
            <a:solidFill>
              <a:srgbClr val="4EC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3" name="Freeform 12"/>
            <p:cNvSpPr>
              <a:spLocks/>
            </p:cNvSpPr>
            <p:nvPr/>
          </p:nvSpPr>
          <p:spPr bwMode="auto">
            <a:xfrm>
              <a:off x="3008313" y="2724150"/>
              <a:ext cx="130175" cy="198437"/>
            </a:xfrm>
            <a:custGeom>
              <a:avLst/>
              <a:gdLst>
                <a:gd name="T0" fmla="*/ 1 w 21"/>
                <a:gd name="T1" fmla="*/ 4 h 32"/>
                <a:gd name="T2" fmla="*/ 2 w 21"/>
                <a:gd name="T3" fmla="*/ 1 h 32"/>
                <a:gd name="T4" fmla="*/ 7 w 21"/>
                <a:gd name="T5" fmla="*/ 1 h 32"/>
                <a:gd name="T6" fmla="*/ 19 w 21"/>
                <a:gd name="T7" fmla="*/ 13 h 32"/>
                <a:gd name="T8" fmla="*/ 19 w 21"/>
                <a:gd name="T9" fmla="*/ 19 h 32"/>
                <a:gd name="T10" fmla="*/ 7 w 21"/>
                <a:gd name="T11" fmla="*/ 31 h 32"/>
                <a:gd name="T12" fmla="*/ 2 w 21"/>
                <a:gd name="T13" fmla="*/ 31 h 32"/>
                <a:gd name="T14" fmla="*/ 2 w 21"/>
                <a:gd name="T15" fmla="*/ 25 h 32"/>
                <a:gd name="T16" fmla="*/ 12 w 21"/>
                <a:gd name="T17" fmla="*/ 16 h 32"/>
                <a:gd name="T18" fmla="*/ 2 w 21"/>
                <a:gd name="T19" fmla="*/ 7 h 32"/>
                <a:gd name="T20" fmla="*/ 1 w 21"/>
                <a:gd name="T21"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2">
                  <a:moveTo>
                    <a:pt x="1" y="4"/>
                  </a:moveTo>
                  <a:cubicBezTo>
                    <a:pt x="1" y="3"/>
                    <a:pt x="1" y="2"/>
                    <a:pt x="2" y="1"/>
                  </a:cubicBezTo>
                  <a:cubicBezTo>
                    <a:pt x="3" y="0"/>
                    <a:pt x="5" y="0"/>
                    <a:pt x="7" y="1"/>
                  </a:cubicBezTo>
                  <a:cubicBezTo>
                    <a:pt x="19" y="13"/>
                    <a:pt x="19" y="13"/>
                    <a:pt x="19" y="13"/>
                  </a:cubicBezTo>
                  <a:cubicBezTo>
                    <a:pt x="21" y="15"/>
                    <a:pt x="21" y="17"/>
                    <a:pt x="19" y="19"/>
                  </a:cubicBezTo>
                  <a:cubicBezTo>
                    <a:pt x="7" y="31"/>
                    <a:pt x="7" y="31"/>
                    <a:pt x="7" y="31"/>
                  </a:cubicBezTo>
                  <a:cubicBezTo>
                    <a:pt x="5" y="32"/>
                    <a:pt x="3" y="32"/>
                    <a:pt x="2" y="31"/>
                  </a:cubicBezTo>
                  <a:cubicBezTo>
                    <a:pt x="0" y="29"/>
                    <a:pt x="0" y="27"/>
                    <a:pt x="2" y="25"/>
                  </a:cubicBezTo>
                  <a:cubicBezTo>
                    <a:pt x="12" y="16"/>
                    <a:pt x="12" y="16"/>
                    <a:pt x="12" y="16"/>
                  </a:cubicBezTo>
                  <a:cubicBezTo>
                    <a:pt x="2" y="7"/>
                    <a:pt x="2" y="7"/>
                    <a:pt x="2" y="7"/>
                  </a:cubicBezTo>
                  <a:cubicBezTo>
                    <a:pt x="1" y="6"/>
                    <a:pt x="1" y="5"/>
                    <a:pt x="1" y="4"/>
                  </a:cubicBezTo>
                  <a:close/>
                </a:path>
              </a:pathLst>
            </a:custGeom>
            <a:solidFill>
              <a:srgbClr val="4EC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4" name="Freeform 13"/>
            <p:cNvSpPr>
              <a:spLocks noEditPoints="1"/>
            </p:cNvSpPr>
            <p:nvPr/>
          </p:nvSpPr>
          <p:spPr bwMode="auto">
            <a:xfrm>
              <a:off x="1330325" y="2293938"/>
              <a:ext cx="1485900" cy="1058862"/>
            </a:xfrm>
            <a:custGeom>
              <a:avLst/>
              <a:gdLst>
                <a:gd name="T0" fmla="*/ 228 w 239"/>
                <a:gd name="T1" fmla="*/ 162 h 170"/>
                <a:gd name="T2" fmla="*/ 204 w 239"/>
                <a:gd name="T3" fmla="*/ 162 h 170"/>
                <a:gd name="T4" fmla="*/ 188 w 239"/>
                <a:gd name="T5" fmla="*/ 170 h 170"/>
                <a:gd name="T6" fmla="*/ 180 w 239"/>
                <a:gd name="T7" fmla="*/ 170 h 170"/>
                <a:gd name="T8" fmla="*/ 180 w 239"/>
                <a:gd name="T9" fmla="*/ 170 h 170"/>
                <a:gd name="T10" fmla="*/ 164 w 239"/>
                <a:gd name="T11" fmla="*/ 162 h 170"/>
                <a:gd name="T12" fmla="*/ 140 w 239"/>
                <a:gd name="T13" fmla="*/ 162 h 170"/>
                <a:gd name="T14" fmla="*/ 124 w 239"/>
                <a:gd name="T15" fmla="*/ 170 h 170"/>
                <a:gd name="T16" fmla="*/ 116 w 239"/>
                <a:gd name="T17" fmla="*/ 170 h 170"/>
                <a:gd name="T18" fmla="*/ 116 w 239"/>
                <a:gd name="T19" fmla="*/ 170 h 170"/>
                <a:gd name="T20" fmla="*/ 100 w 239"/>
                <a:gd name="T21" fmla="*/ 162 h 170"/>
                <a:gd name="T22" fmla="*/ 76 w 239"/>
                <a:gd name="T23" fmla="*/ 162 h 170"/>
                <a:gd name="T24" fmla="*/ 60 w 239"/>
                <a:gd name="T25" fmla="*/ 170 h 170"/>
                <a:gd name="T26" fmla="*/ 52 w 239"/>
                <a:gd name="T27" fmla="*/ 170 h 170"/>
                <a:gd name="T28" fmla="*/ 52 w 239"/>
                <a:gd name="T29" fmla="*/ 170 h 170"/>
                <a:gd name="T30" fmla="*/ 36 w 239"/>
                <a:gd name="T31" fmla="*/ 162 h 170"/>
                <a:gd name="T32" fmla="*/ 12 w 239"/>
                <a:gd name="T33" fmla="*/ 162 h 170"/>
                <a:gd name="T34" fmla="*/ 0 w 239"/>
                <a:gd name="T35" fmla="*/ 166 h 170"/>
                <a:gd name="T36" fmla="*/ 239 w 239"/>
                <a:gd name="T37" fmla="*/ 165 h 170"/>
                <a:gd name="T38" fmla="*/ 239 w 239"/>
                <a:gd name="T39" fmla="*/ 165 h 170"/>
                <a:gd name="T40" fmla="*/ 8 w 239"/>
                <a:gd name="T41" fmla="*/ 142 h 170"/>
                <a:gd name="T42" fmla="*/ 231 w 239"/>
                <a:gd name="T43" fmla="*/ 141 h 170"/>
                <a:gd name="T44" fmla="*/ 0 w 239"/>
                <a:gd name="T45" fmla="*/ 134 h 170"/>
                <a:gd name="T46" fmla="*/ 239 w 239"/>
                <a:gd name="T47" fmla="*/ 133 h 170"/>
                <a:gd name="T48" fmla="*/ 239 w 239"/>
                <a:gd name="T49" fmla="*/ 133 h 170"/>
                <a:gd name="T50" fmla="*/ 8 w 239"/>
                <a:gd name="T51" fmla="*/ 110 h 170"/>
                <a:gd name="T52" fmla="*/ 231 w 239"/>
                <a:gd name="T53" fmla="*/ 109 h 170"/>
                <a:gd name="T54" fmla="*/ 0 w 239"/>
                <a:gd name="T55" fmla="*/ 102 h 170"/>
                <a:gd name="T56" fmla="*/ 239 w 239"/>
                <a:gd name="T57" fmla="*/ 101 h 170"/>
                <a:gd name="T58" fmla="*/ 239 w 239"/>
                <a:gd name="T59" fmla="*/ 101 h 170"/>
                <a:gd name="T60" fmla="*/ 8 w 239"/>
                <a:gd name="T61" fmla="*/ 78 h 170"/>
                <a:gd name="T62" fmla="*/ 231 w 239"/>
                <a:gd name="T63" fmla="*/ 77 h 170"/>
                <a:gd name="T64" fmla="*/ 0 w 239"/>
                <a:gd name="T65" fmla="*/ 70 h 170"/>
                <a:gd name="T66" fmla="*/ 239 w 239"/>
                <a:gd name="T67" fmla="*/ 69 h 170"/>
                <a:gd name="T68" fmla="*/ 239 w 239"/>
                <a:gd name="T69" fmla="*/ 69 h 170"/>
                <a:gd name="T70" fmla="*/ 8 w 239"/>
                <a:gd name="T71" fmla="*/ 46 h 170"/>
                <a:gd name="T72" fmla="*/ 231 w 239"/>
                <a:gd name="T73" fmla="*/ 45 h 170"/>
                <a:gd name="T74" fmla="*/ 0 w 239"/>
                <a:gd name="T75" fmla="*/ 38 h 170"/>
                <a:gd name="T76" fmla="*/ 239 w 239"/>
                <a:gd name="T77" fmla="*/ 37 h 170"/>
                <a:gd name="T78" fmla="*/ 239 w 239"/>
                <a:gd name="T79" fmla="*/ 37 h 170"/>
                <a:gd name="T80" fmla="*/ 8 w 239"/>
                <a:gd name="T81" fmla="*/ 14 h 170"/>
                <a:gd name="T82" fmla="*/ 231 w 239"/>
                <a:gd name="T83" fmla="*/ 13 h 170"/>
                <a:gd name="T84" fmla="*/ 228 w 239"/>
                <a:gd name="T85" fmla="*/ 8 h 170"/>
                <a:gd name="T86" fmla="*/ 239 w 239"/>
                <a:gd name="T87" fmla="*/ 5 h 170"/>
                <a:gd name="T88" fmla="*/ 212 w 239"/>
                <a:gd name="T89" fmla="*/ 8 h 170"/>
                <a:gd name="T90" fmla="*/ 204 w 239"/>
                <a:gd name="T91" fmla="*/ 8 h 170"/>
                <a:gd name="T92" fmla="*/ 204 w 239"/>
                <a:gd name="T93" fmla="*/ 8 h 170"/>
                <a:gd name="T94" fmla="*/ 188 w 239"/>
                <a:gd name="T95" fmla="*/ 0 h 170"/>
                <a:gd name="T96" fmla="*/ 164 w 239"/>
                <a:gd name="T97" fmla="*/ 0 h 170"/>
                <a:gd name="T98" fmla="*/ 148 w 239"/>
                <a:gd name="T99" fmla="*/ 8 h 170"/>
                <a:gd name="T100" fmla="*/ 140 w 239"/>
                <a:gd name="T101" fmla="*/ 8 h 170"/>
                <a:gd name="T102" fmla="*/ 140 w 239"/>
                <a:gd name="T103" fmla="*/ 8 h 170"/>
                <a:gd name="T104" fmla="*/ 124 w 239"/>
                <a:gd name="T105" fmla="*/ 0 h 170"/>
                <a:gd name="T106" fmla="*/ 100 w 239"/>
                <a:gd name="T107" fmla="*/ 0 h 170"/>
                <a:gd name="T108" fmla="*/ 84 w 239"/>
                <a:gd name="T109" fmla="*/ 8 h 170"/>
                <a:gd name="T110" fmla="*/ 76 w 239"/>
                <a:gd name="T111" fmla="*/ 8 h 170"/>
                <a:gd name="T112" fmla="*/ 76 w 239"/>
                <a:gd name="T113" fmla="*/ 8 h 170"/>
                <a:gd name="T114" fmla="*/ 60 w 239"/>
                <a:gd name="T115" fmla="*/ 0 h 170"/>
                <a:gd name="T116" fmla="*/ 36 w 239"/>
                <a:gd name="T117" fmla="*/ 0 h 170"/>
                <a:gd name="T118" fmla="*/ 20 w 239"/>
                <a:gd name="T119" fmla="*/ 8 h 170"/>
                <a:gd name="T120" fmla="*/ 12 w 239"/>
                <a:gd name="T121" fmla="*/ 8 h 170"/>
                <a:gd name="T122" fmla="*/ 0 w 239"/>
                <a:gd name="T123" fmla="*/ 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9" h="170">
                  <a:moveTo>
                    <a:pt x="228" y="170"/>
                  </a:moveTo>
                  <a:cubicBezTo>
                    <a:pt x="220" y="170"/>
                    <a:pt x="220" y="170"/>
                    <a:pt x="220" y="170"/>
                  </a:cubicBezTo>
                  <a:cubicBezTo>
                    <a:pt x="220" y="162"/>
                    <a:pt x="220" y="162"/>
                    <a:pt x="220" y="162"/>
                  </a:cubicBezTo>
                  <a:cubicBezTo>
                    <a:pt x="228" y="162"/>
                    <a:pt x="228" y="162"/>
                    <a:pt x="228" y="162"/>
                  </a:cubicBezTo>
                  <a:lnTo>
                    <a:pt x="228" y="170"/>
                  </a:lnTo>
                  <a:close/>
                  <a:moveTo>
                    <a:pt x="212" y="170"/>
                  </a:moveTo>
                  <a:cubicBezTo>
                    <a:pt x="204" y="170"/>
                    <a:pt x="204" y="170"/>
                    <a:pt x="204" y="170"/>
                  </a:cubicBezTo>
                  <a:cubicBezTo>
                    <a:pt x="204" y="162"/>
                    <a:pt x="204" y="162"/>
                    <a:pt x="204" y="162"/>
                  </a:cubicBezTo>
                  <a:cubicBezTo>
                    <a:pt x="212" y="162"/>
                    <a:pt x="212" y="162"/>
                    <a:pt x="212" y="162"/>
                  </a:cubicBezTo>
                  <a:lnTo>
                    <a:pt x="212" y="170"/>
                  </a:lnTo>
                  <a:close/>
                  <a:moveTo>
                    <a:pt x="196" y="170"/>
                  </a:moveTo>
                  <a:cubicBezTo>
                    <a:pt x="188" y="170"/>
                    <a:pt x="188" y="170"/>
                    <a:pt x="188" y="170"/>
                  </a:cubicBezTo>
                  <a:cubicBezTo>
                    <a:pt x="188" y="162"/>
                    <a:pt x="188" y="162"/>
                    <a:pt x="188" y="162"/>
                  </a:cubicBezTo>
                  <a:cubicBezTo>
                    <a:pt x="196" y="162"/>
                    <a:pt x="196" y="162"/>
                    <a:pt x="196" y="162"/>
                  </a:cubicBezTo>
                  <a:lnTo>
                    <a:pt x="196" y="170"/>
                  </a:lnTo>
                  <a:close/>
                  <a:moveTo>
                    <a:pt x="180" y="170"/>
                  </a:moveTo>
                  <a:cubicBezTo>
                    <a:pt x="172" y="170"/>
                    <a:pt x="172" y="170"/>
                    <a:pt x="172" y="170"/>
                  </a:cubicBezTo>
                  <a:cubicBezTo>
                    <a:pt x="172" y="162"/>
                    <a:pt x="172" y="162"/>
                    <a:pt x="172" y="162"/>
                  </a:cubicBezTo>
                  <a:cubicBezTo>
                    <a:pt x="180" y="162"/>
                    <a:pt x="180" y="162"/>
                    <a:pt x="180" y="162"/>
                  </a:cubicBezTo>
                  <a:lnTo>
                    <a:pt x="180" y="170"/>
                  </a:lnTo>
                  <a:close/>
                  <a:moveTo>
                    <a:pt x="164" y="170"/>
                  </a:moveTo>
                  <a:cubicBezTo>
                    <a:pt x="156" y="170"/>
                    <a:pt x="156" y="170"/>
                    <a:pt x="156" y="170"/>
                  </a:cubicBezTo>
                  <a:cubicBezTo>
                    <a:pt x="156" y="162"/>
                    <a:pt x="156" y="162"/>
                    <a:pt x="156" y="162"/>
                  </a:cubicBezTo>
                  <a:cubicBezTo>
                    <a:pt x="164" y="162"/>
                    <a:pt x="164" y="162"/>
                    <a:pt x="164" y="162"/>
                  </a:cubicBezTo>
                  <a:lnTo>
                    <a:pt x="164" y="170"/>
                  </a:lnTo>
                  <a:close/>
                  <a:moveTo>
                    <a:pt x="148" y="170"/>
                  </a:moveTo>
                  <a:cubicBezTo>
                    <a:pt x="140" y="170"/>
                    <a:pt x="140" y="170"/>
                    <a:pt x="140" y="170"/>
                  </a:cubicBezTo>
                  <a:cubicBezTo>
                    <a:pt x="140" y="162"/>
                    <a:pt x="140" y="162"/>
                    <a:pt x="140" y="162"/>
                  </a:cubicBezTo>
                  <a:cubicBezTo>
                    <a:pt x="148" y="162"/>
                    <a:pt x="148" y="162"/>
                    <a:pt x="148" y="162"/>
                  </a:cubicBezTo>
                  <a:lnTo>
                    <a:pt x="148" y="170"/>
                  </a:lnTo>
                  <a:close/>
                  <a:moveTo>
                    <a:pt x="132" y="170"/>
                  </a:moveTo>
                  <a:cubicBezTo>
                    <a:pt x="124" y="170"/>
                    <a:pt x="124" y="170"/>
                    <a:pt x="124" y="170"/>
                  </a:cubicBezTo>
                  <a:cubicBezTo>
                    <a:pt x="124" y="162"/>
                    <a:pt x="124" y="162"/>
                    <a:pt x="124" y="162"/>
                  </a:cubicBezTo>
                  <a:cubicBezTo>
                    <a:pt x="132" y="162"/>
                    <a:pt x="132" y="162"/>
                    <a:pt x="132" y="162"/>
                  </a:cubicBezTo>
                  <a:lnTo>
                    <a:pt x="132" y="170"/>
                  </a:lnTo>
                  <a:close/>
                  <a:moveTo>
                    <a:pt x="116" y="170"/>
                  </a:moveTo>
                  <a:cubicBezTo>
                    <a:pt x="108" y="170"/>
                    <a:pt x="108" y="170"/>
                    <a:pt x="108" y="170"/>
                  </a:cubicBezTo>
                  <a:cubicBezTo>
                    <a:pt x="108" y="162"/>
                    <a:pt x="108" y="162"/>
                    <a:pt x="108" y="162"/>
                  </a:cubicBezTo>
                  <a:cubicBezTo>
                    <a:pt x="116" y="162"/>
                    <a:pt x="116" y="162"/>
                    <a:pt x="116" y="162"/>
                  </a:cubicBezTo>
                  <a:lnTo>
                    <a:pt x="116" y="170"/>
                  </a:lnTo>
                  <a:close/>
                  <a:moveTo>
                    <a:pt x="100" y="170"/>
                  </a:moveTo>
                  <a:cubicBezTo>
                    <a:pt x="92" y="170"/>
                    <a:pt x="92" y="170"/>
                    <a:pt x="92" y="170"/>
                  </a:cubicBezTo>
                  <a:cubicBezTo>
                    <a:pt x="92" y="162"/>
                    <a:pt x="92" y="162"/>
                    <a:pt x="92" y="162"/>
                  </a:cubicBezTo>
                  <a:cubicBezTo>
                    <a:pt x="100" y="162"/>
                    <a:pt x="100" y="162"/>
                    <a:pt x="100" y="162"/>
                  </a:cubicBezTo>
                  <a:lnTo>
                    <a:pt x="100" y="170"/>
                  </a:lnTo>
                  <a:close/>
                  <a:moveTo>
                    <a:pt x="84" y="170"/>
                  </a:moveTo>
                  <a:cubicBezTo>
                    <a:pt x="76" y="170"/>
                    <a:pt x="76" y="170"/>
                    <a:pt x="76" y="170"/>
                  </a:cubicBezTo>
                  <a:cubicBezTo>
                    <a:pt x="76" y="162"/>
                    <a:pt x="76" y="162"/>
                    <a:pt x="76" y="162"/>
                  </a:cubicBezTo>
                  <a:cubicBezTo>
                    <a:pt x="84" y="162"/>
                    <a:pt x="84" y="162"/>
                    <a:pt x="84" y="162"/>
                  </a:cubicBezTo>
                  <a:lnTo>
                    <a:pt x="84" y="170"/>
                  </a:lnTo>
                  <a:close/>
                  <a:moveTo>
                    <a:pt x="68" y="170"/>
                  </a:moveTo>
                  <a:cubicBezTo>
                    <a:pt x="60" y="170"/>
                    <a:pt x="60" y="170"/>
                    <a:pt x="60" y="170"/>
                  </a:cubicBezTo>
                  <a:cubicBezTo>
                    <a:pt x="60" y="162"/>
                    <a:pt x="60" y="162"/>
                    <a:pt x="60" y="162"/>
                  </a:cubicBezTo>
                  <a:cubicBezTo>
                    <a:pt x="68" y="162"/>
                    <a:pt x="68" y="162"/>
                    <a:pt x="68" y="162"/>
                  </a:cubicBezTo>
                  <a:lnTo>
                    <a:pt x="68" y="170"/>
                  </a:lnTo>
                  <a:close/>
                  <a:moveTo>
                    <a:pt x="52" y="170"/>
                  </a:moveTo>
                  <a:cubicBezTo>
                    <a:pt x="44" y="170"/>
                    <a:pt x="44" y="170"/>
                    <a:pt x="44" y="170"/>
                  </a:cubicBezTo>
                  <a:cubicBezTo>
                    <a:pt x="44" y="162"/>
                    <a:pt x="44" y="162"/>
                    <a:pt x="44" y="162"/>
                  </a:cubicBezTo>
                  <a:cubicBezTo>
                    <a:pt x="52" y="162"/>
                    <a:pt x="52" y="162"/>
                    <a:pt x="52" y="162"/>
                  </a:cubicBezTo>
                  <a:lnTo>
                    <a:pt x="52" y="170"/>
                  </a:lnTo>
                  <a:close/>
                  <a:moveTo>
                    <a:pt x="36" y="170"/>
                  </a:moveTo>
                  <a:cubicBezTo>
                    <a:pt x="28" y="170"/>
                    <a:pt x="28" y="170"/>
                    <a:pt x="28" y="170"/>
                  </a:cubicBezTo>
                  <a:cubicBezTo>
                    <a:pt x="28" y="162"/>
                    <a:pt x="28" y="162"/>
                    <a:pt x="28" y="162"/>
                  </a:cubicBezTo>
                  <a:cubicBezTo>
                    <a:pt x="36" y="162"/>
                    <a:pt x="36" y="162"/>
                    <a:pt x="36" y="162"/>
                  </a:cubicBezTo>
                  <a:lnTo>
                    <a:pt x="36" y="170"/>
                  </a:lnTo>
                  <a:close/>
                  <a:moveTo>
                    <a:pt x="20" y="170"/>
                  </a:moveTo>
                  <a:cubicBezTo>
                    <a:pt x="12" y="170"/>
                    <a:pt x="12" y="170"/>
                    <a:pt x="12" y="170"/>
                  </a:cubicBezTo>
                  <a:cubicBezTo>
                    <a:pt x="12" y="162"/>
                    <a:pt x="12" y="162"/>
                    <a:pt x="12" y="162"/>
                  </a:cubicBezTo>
                  <a:cubicBezTo>
                    <a:pt x="20" y="162"/>
                    <a:pt x="20" y="162"/>
                    <a:pt x="20" y="162"/>
                  </a:cubicBezTo>
                  <a:lnTo>
                    <a:pt x="20" y="170"/>
                  </a:lnTo>
                  <a:close/>
                  <a:moveTo>
                    <a:pt x="8" y="166"/>
                  </a:moveTo>
                  <a:cubicBezTo>
                    <a:pt x="0" y="166"/>
                    <a:pt x="0" y="166"/>
                    <a:pt x="0" y="166"/>
                  </a:cubicBezTo>
                  <a:cubicBezTo>
                    <a:pt x="0" y="158"/>
                    <a:pt x="0" y="158"/>
                    <a:pt x="0" y="158"/>
                  </a:cubicBezTo>
                  <a:cubicBezTo>
                    <a:pt x="8" y="158"/>
                    <a:pt x="8" y="158"/>
                    <a:pt x="8" y="158"/>
                  </a:cubicBezTo>
                  <a:lnTo>
                    <a:pt x="8" y="166"/>
                  </a:lnTo>
                  <a:close/>
                  <a:moveTo>
                    <a:pt x="239" y="165"/>
                  </a:moveTo>
                  <a:cubicBezTo>
                    <a:pt x="231" y="165"/>
                    <a:pt x="231" y="165"/>
                    <a:pt x="231" y="165"/>
                  </a:cubicBezTo>
                  <a:cubicBezTo>
                    <a:pt x="231" y="157"/>
                    <a:pt x="231" y="157"/>
                    <a:pt x="231" y="157"/>
                  </a:cubicBezTo>
                  <a:cubicBezTo>
                    <a:pt x="239" y="157"/>
                    <a:pt x="239" y="157"/>
                    <a:pt x="239" y="157"/>
                  </a:cubicBezTo>
                  <a:lnTo>
                    <a:pt x="239" y="165"/>
                  </a:lnTo>
                  <a:close/>
                  <a:moveTo>
                    <a:pt x="8" y="150"/>
                  </a:moveTo>
                  <a:cubicBezTo>
                    <a:pt x="0" y="150"/>
                    <a:pt x="0" y="150"/>
                    <a:pt x="0" y="150"/>
                  </a:cubicBezTo>
                  <a:cubicBezTo>
                    <a:pt x="0" y="142"/>
                    <a:pt x="0" y="142"/>
                    <a:pt x="0" y="142"/>
                  </a:cubicBezTo>
                  <a:cubicBezTo>
                    <a:pt x="8" y="142"/>
                    <a:pt x="8" y="142"/>
                    <a:pt x="8" y="142"/>
                  </a:cubicBezTo>
                  <a:lnTo>
                    <a:pt x="8" y="150"/>
                  </a:lnTo>
                  <a:close/>
                  <a:moveTo>
                    <a:pt x="239" y="149"/>
                  </a:moveTo>
                  <a:cubicBezTo>
                    <a:pt x="231" y="149"/>
                    <a:pt x="231" y="149"/>
                    <a:pt x="231" y="149"/>
                  </a:cubicBezTo>
                  <a:cubicBezTo>
                    <a:pt x="231" y="141"/>
                    <a:pt x="231" y="141"/>
                    <a:pt x="231" y="141"/>
                  </a:cubicBezTo>
                  <a:cubicBezTo>
                    <a:pt x="239" y="141"/>
                    <a:pt x="239" y="141"/>
                    <a:pt x="239" y="141"/>
                  </a:cubicBezTo>
                  <a:lnTo>
                    <a:pt x="239" y="149"/>
                  </a:lnTo>
                  <a:close/>
                  <a:moveTo>
                    <a:pt x="8" y="134"/>
                  </a:moveTo>
                  <a:cubicBezTo>
                    <a:pt x="0" y="134"/>
                    <a:pt x="0" y="134"/>
                    <a:pt x="0" y="134"/>
                  </a:cubicBezTo>
                  <a:cubicBezTo>
                    <a:pt x="0" y="126"/>
                    <a:pt x="0" y="126"/>
                    <a:pt x="0" y="126"/>
                  </a:cubicBezTo>
                  <a:cubicBezTo>
                    <a:pt x="8" y="126"/>
                    <a:pt x="8" y="126"/>
                    <a:pt x="8" y="126"/>
                  </a:cubicBezTo>
                  <a:lnTo>
                    <a:pt x="8" y="134"/>
                  </a:lnTo>
                  <a:close/>
                  <a:moveTo>
                    <a:pt x="239" y="133"/>
                  </a:moveTo>
                  <a:cubicBezTo>
                    <a:pt x="231" y="133"/>
                    <a:pt x="231" y="133"/>
                    <a:pt x="231" y="133"/>
                  </a:cubicBezTo>
                  <a:cubicBezTo>
                    <a:pt x="231" y="125"/>
                    <a:pt x="231" y="125"/>
                    <a:pt x="231" y="125"/>
                  </a:cubicBezTo>
                  <a:cubicBezTo>
                    <a:pt x="239" y="125"/>
                    <a:pt x="239" y="125"/>
                    <a:pt x="239" y="125"/>
                  </a:cubicBezTo>
                  <a:lnTo>
                    <a:pt x="239" y="133"/>
                  </a:lnTo>
                  <a:close/>
                  <a:moveTo>
                    <a:pt x="8" y="118"/>
                  </a:moveTo>
                  <a:cubicBezTo>
                    <a:pt x="0" y="118"/>
                    <a:pt x="0" y="118"/>
                    <a:pt x="0" y="118"/>
                  </a:cubicBezTo>
                  <a:cubicBezTo>
                    <a:pt x="0" y="110"/>
                    <a:pt x="0" y="110"/>
                    <a:pt x="0" y="110"/>
                  </a:cubicBezTo>
                  <a:cubicBezTo>
                    <a:pt x="8" y="110"/>
                    <a:pt x="8" y="110"/>
                    <a:pt x="8" y="110"/>
                  </a:cubicBezTo>
                  <a:lnTo>
                    <a:pt x="8" y="118"/>
                  </a:lnTo>
                  <a:close/>
                  <a:moveTo>
                    <a:pt x="239" y="117"/>
                  </a:moveTo>
                  <a:cubicBezTo>
                    <a:pt x="231" y="117"/>
                    <a:pt x="231" y="117"/>
                    <a:pt x="231" y="117"/>
                  </a:cubicBezTo>
                  <a:cubicBezTo>
                    <a:pt x="231" y="109"/>
                    <a:pt x="231" y="109"/>
                    <a:pt x="231" y="109"/>
                  </a:cubicBezTo>
                  <a:cubicBezTo>
                    <a:pt x="239" y="109"/>
                    <a:pt x="239" y="109"/>
                    <a:pt x="239" y="109"/>
                  </a:cubicBezTo>
                  <a:lnTo>
                    <a:pt x="239" y="117"/>
                  </a:lnTo>
                  <a:close/>
                  <a:moveTo>
                    <a:pt x="8" y="102"/>
                  </a:moveTo>
                  <a:cubicBezTo>
                    <a:pt x="0" y="102"/>
                    <a:pt x="0" y="102"/>
                    <a:pt x="0" y="102"/>
                  </a:cubicBezTo>
                  <a:cubicBezTo>
                    <a:pt x="0" y="94"/>
                    <a:pt x="0" y="94"/>
                    <a:pt x="0" y="94"/>
                  </a:cubicBezTo>
                  <a:cubicBezTo>
                    <a:pt x="8" y="94"/>
                    <a:pt x="8" y="94"/>
                    <a:pt x="8" y="94"/>
                  </a:cubicBezTo>
                  <a:lnTo>
                    <a:pt x="8" y="102"/>
                  </a:lnTo>
                  <a:close/>
                  <a:moveTo>
                    <a:pt x="239" y="101"/>
                  </a:moveTo>
                  <a:cubicBezTo>
                    <a:pt x="231" y="101"/>
                    <a:pt x="231" y="101"/>
                    <a:pt x="231" y="101"/>
                  </a:cubicBezTo>
                  <a:cubicBezTo>
                    <a:pt x="231" y="93"/>
                    <a:pt x="231" y="93"/>
                    <a:pt x="231" y="93"/>
                  </a:cubicBezTo>
                  <a:cubicBezTo>
                    <a:pt x="239" y="93"/>
                    <a:pt x="239" y="93"/>
                    <a:pt x="239" y="93"/>
                  </a:cubicBezTo>
                  <a:lnTo>
                    <a:pt x="239" y="101"/>
                  </a:lnTo>
                  <a:close/>
                  <a:moveTo>
                    <a:pt x="8" y="86"/>
                  </a:moveTo>
                  <a:cubicBezTo>
                    <a:pt x="0" y="86"/>
                    <a:pt x="0" y="86"/>
                    <a:pt x="0" y="86"/>
                  </a:cubicBezTo>
                  <a:cubicBezTo>
                    <a:pt x="0" y="78"/>
                    <a:pt x="0" y="78"/>
                    <a:pt x="0" y="78"/>
                  </a:cubicBezTo>
                  <a:cubicBezTo>
                    <a:pt x="8" y="78"/>
                    <a:pt x="8" y="78"/>
                    <a:pt x="8" y="78"/>
                  </a:cubicBezTo>
                  <a:lnTo>
                    <a:pt x="8" y="86"/>
                  </a:lnTo>
                  <a:close/>
                  <a:moveTo>
                    <a:pt x="239" y="85"/>
                  </a:moveTo>
                  <a:cubicBezTo>
                    <a:pt x="231" y="85"/>
                    <a:pt x="231" y="85"/>
                    <a:pt x="231" y="85"/>
                  </a:cubicBezTo>
                  <a:cubicBezTo>
                    <a:pt x="231" y="77"/>
                    <a:pt x="231" y="77"/>
                    <a:pt x="231" y="77"/>
                  </a:cubicBezTo>
                  <a:cubicBezTo>
                    <a:pt x="239" y="77"/>
                    <a:pt x="239" y="77"/>
                    <a:pt x="239" y="77"/>
                  </a:cubicBezTo>
                  <a:lnTo>
                    <a:pt x="239" y="85"/>
                  </a:lnTo>
                  <a:close/>
                  <a:moveTo>
                    <a:pt x="8" y="70"/>
                  </a:moveTo>
                  <a:cubicBezTo>
                    <a:pt x="0" y="70"/>
                    <a:pt x="0" y="70"/>
                    <a:pt x="0" y="70"/>
                  </a:cubicBezTo>
                  <a:cubicBezTo>
                    <a:pt x="0" y="62"/>
                    <a:pt x="0" y="62"/>
                    <a:pt x="0" y="62"/>
                  </a:cubicBezTo>
                  <a:cubicBezTo>
                    <a:pt x="8" y="62"/>
                    <a:pt x="8" y="62"/>
                    <a:pt x="8" y="62"/>
                  </a:cubicBezTo>
                  <a:lnTo>
                    <a:pt x="8" y="70"/>
                  </a:lnTo>
                  <a:close/>
                  <a:moveTo>
                    <a:pt x="239" y="69"/>
                  </a:moveTo>
                  <a:cubicBezTo>
                    <a:pt x="231" y="69"/>
                    <a:pt x="231" y="69"/>
                    <a:pt x="231" y="69"/>
                  </a:cubicBezTo>
                  <a:cubicBezTo>
                    <a:pt x="231" y="61"/>
                    <a:pt x="231" y="61"/>
                    <a:pt x="231" y="61"/>
                  </a:cubicBezTo>
                  <a:cubicBezTo>
                    <a:pt x="239" y="61"/>
                    <a:pt x="239" y="61"/>
                    <a:pt x="239" y="61"/>
                  </a:cubicBezTo>
                  <a:lnTo>
                    <a:pt x="239" y="69"/>
                  </a:lnTo>
                  <a:close/>
                  <a:moveTo>
                    <a:pt x="8" y="54"/>
                  </a:moveTo>
                  <a:cubicBezTo>
                    <a:pt x="0" y="54"/>
                    <a:pt x="0" y="54"/>
                    <a:pt x="0" y="54"/>
                  </a:cubicBezTo>
                  <a:cubicBezTo>
                    <a:pt x="0" y="46"/>
                    <a:pt x="0" y="46"/>
                    <a:pt x="0" y="46"/>
                  </a:cubicBezTo>
                  <a:cubicBezTo>
                    <a:pt x="8" y="46"/>
                    <a:pt x="8" y="46"/>
                    <a:pt x="8" y="46"/>
                  </a:cubicBezTo>
                  <a:lnTo>
                    <a:pt x="8" y="54"/>
                  </a:lnTo>
                  <a:close/>
                  <a:moveTo>
                    <a:pt x="239" y="53"/>
                  </a:moveTo>
                  <a:cubicBezTo>
                    <a:pt x="231" y="53"/>
                    <a:pt x="231" y="53"/>
                    <a:pt x="231" y="53"/>
                  </a:cubicBezTo>
                  <a:cubicBezTo>
                    <a:pt x="231" y="45"/>
                    <a:pt x="231" y="45"/>
                    <a:pt x="231" y="45"/>
                  </a:cubicBezTo>
                  <a:cubicBezTo>
                    <a:pt x="239" y="45"/>
                    <a:pt x="239" y="45"/>
                    <a:pt x="239" y="45"/>
                  </a:cubicBezTo>
                  <a:lnTo>
                    <a:pt x="239" y="53"/>
                  </a:lnTo>
                  <a:close/>
                  <a:moveTo>
                    <a:pt x="8" y="38"/>
                  </a:moveTo>
                  <a:cubicBezTo>
                    <a:pt x="0" y="38"/>
                    <a:pt x="0" y="38"/>
                    <a:pt x="0" y="38"/>
                  </a:cubicBezTo>
                  <a:cubicBezTo>
                    <a:pt x="0" y="30"/>
                    <a:pt x="0" y="30"/>
                    <a:pt x="0" y="30"/>
                  </a:cubicBezTo>
                  <a:cubicBezTo>
                    <a:pt x="8" y="30"/>
                    <a:pt x="8" y="30"/>
                    <a:pt x="8" y="30"/>
                  </a:cubicBezTo>
                  <a:lnTo>
                    <a:pt x="8" y="38"/>
                  </a:lnTo>
                  <a:close/>
                  <a:moveTo>
                    <a:pt x="239" y="37"/>
                  </a:moveTo>
                  <a:cubicBezTo>
                    <a:pt x="231" y="37"/>
                    <a:pt x="231" y="37"/>
                    <a:pt x="231" y="37"/>
                  </a:cubicBezTo>
                  <a:cubicBezTo>
                    <a:pt x="231" y="29"/>
                    <a:pt x="231" y="29"/>
                    <a:pt x="231" y="29"/>
                  </a:cubicBezTo>
                  <a:cubicBezTo>
                    <a:pt x="239" y="29"/>
                    <a:pt x="239" y="29"/>
                    <a:pt x="239" y="29"/>
                  </a:cubicBezTo>
                  <a:lnTo>
                    <a:pt x="239" y="37"/>
                  </a:lnTo>
                  <a:close/>
                  <a:moveTo>
                    <a:pt x="8" y="22"/>
                  </a:moveTo>
                  <a:cubicBezTo>
                    <a:pt x="0" y="22"/>
                    <a:pt x="0" y="22"/>
                    <a:pt x="0" y="22"/>
                  </a:cubicBezTo>
                  <a:cubicBezTo>
                    <a:pt x="0" y="14"/>
                    <a:pt x="0" y="14"/>
                    <a:pt x="0" y="14"/>
                  </a:cubicBezTo>
                  <a:cubicBezTo>
                    <a:pt x="8" y="14"/>
                    <a:pt x="8" y="14"/>
                    <a:pt x="8" y="14"/>
                  </a:cubicBezTo>
                  <a:lnTo>
                    <a:pt x="8" y="22"/>
                  </a:lnTo>
                  <a:close/>
                  <a:moveTo>
                    <a:pt x="239" y="21"/>
                  </a:moveTo>
                  <a:cubicBezTo>
                    <a:pt x="231" y="21"/>
                    <a:pt x="231" y="21"/>
                    <a:pt x="231" y="21"/>
                  </a:cubicBezTo>
                  <a:cubicBezTo>
                    <a:pt x="231" y="13"/>
                    <a:pt x="231" y="13"/>
                    <a:pt x="231" y="13"/>
                  </a:cubicBezTo>
                  <a:cubicBezTo>
                    <a:pt x="239" y="13"/>
                    <a:pt x="239" y="13"/>
                    <a:pt x="239" y="13"/>
                  </a:cubicBezTo>
                  <a:lnTo>
                    <a:pt x="239" y="21"/>
                  </a:lnTo>
                  <a:close/>
                  <a:moveTo>
                    <a:pt x="235" y="8"/>
                  </a:moveTo>
                  <a:cubicBezTo>
                    <a:pt x="228" y="8"/>
                    <a:pt x="228" y="8"/>
                    <a:pt x="228" y="8"/>
                  </a:cubicBezTo>
                  <a:cubicBezTo>
                    <a:pt x="228" y="0"/>
                    <a:pt x="228" y="0"/>
                    <a:pt x="228" y="0"/>
                  </a:cubicBezTo>
                  <a:cubicBezTo>
                    <a:pt x="235" y="0"/>
                    <a:pt x="235" y="0"/>
                    <a:pt x="235" y="0"/>
                  </a:cubicBezTo>
                  <a:cubicBezTo>
                    <a:pt x="237" y="0"/>
                    <a:pt x="239" y="2"/>
                    <a:pt x="239" y="4"/>
                  </a:cubicBezTo>
                  <a:cubicBezTo>
                    <a:pt x="239" y="5"/>
                    <a:pt x="239" y="5"/>
                    <a:pt x="239" y="5"/>
                  </a:cubicBezTo>
                  <a:cubicBezTo>
                    <a:pt x="235" y="5"/>
                    <a:pt x="235" y="5"/>
                    <a:pt x="235" y="5"/>
                  </a:cubicBezTo>
                  <a:lnTo>
                    <a:pt x="235" y="8"/>
                  </a:lnTo>
                  <a:close/>
                  <a:moveTo>
                    <a:pt x="220" y="8"/>
                  </a:moveTo>
                  <a:cubicBezTo>
                    <a:pt x="212" y="8"/>
                    <a:pt x="212" y="8"/>
                    <a:pt x="212" y="8"/>
                  </a:cubicBezTo>
                  <a:cubicBezTo>
                    <a:pt x="212" y="0"/>
                    <a:pt x="212" y="0"/>
                    <a:pt x="212" y="0"/>
                  </a:cubicBezTo>
                  <a:cubicBezTo>
                    <a:pt x="220" y="0"/>
                    <a:pt x="220" y="0"/>
                    <a:pt x="220" y="0"/>
                  </a:cubicBezTo>
                  <a:lnTo>
                    <a:pt x="220" y="8"/>
                  </a:lnTo>
                  <a:close/>
                  <a:moveTo>
                    <a:pt x="204" y="8"/>
                  </a:moveTo>
                  <a:cubicBezTo>
                    <a:pt x="196" y="8"/>
                    <a:pt x="196" y="8"/>
                    <a:pt x="196" y="8"/>
                  </a:cubicBezTo>
                  <a:cubicBezTo>
                    <a:pt x="196" y="0"/>
                    <a:pt x="196" y="0"/>
                    <a:pt x="196" y="0"/>
                  </a:cubicBezTo>
                  <a:cubicBezTo>
                    <a:pt x="204" y="0"/>
                    <a:pt x="204" y="0"/>
                    <a:pt x="204" y="0"/>
                  </a:cubicBezTo>
                  <a:lnTo>
                    <a:pt x="204" y="8"/>
                  </a:lnTo>
                  <a:close/>
                  <a:moveTo>
                    <a:pt x="188" y="8"/>
                  </a:moveTo>
                  <a:cubicBezTo>
                    <a:pt x="180" y="8"/>
                    <a:pt x="180" y="8"/>
                    <a:pt x="180" y="8"/>
                  </a:cubicBezTo>
                  <a:cubicBezTo>
                    <a:pt x="180" y="0"/>
                    <a:pt x="180" y="0"/>
                    <a:pt x="180" y="0"/>
                  </a:cubicBezTo>
                  <a:cubicBezTo>
                    <a:pt x="188" y="0"/>
                    <a:pt x="188" y="0"/>
                    <a:pt x="188" y="0"/>
                  </a:cubicBezTo>
                  <a:lnTo>
                    <a:pt x="188" y="8"/>
                  </a:lnTo>
                  <a:close/>
                  <a:moveTo>
                    <a:pt x="172" y="8"/>
                  </a:moveTo>
                  <a:cubicBezTo>
                    <a:pt x="164" y="8"/>
                    <a:pt x="164" y="8"/>
                    <a:pt x="164" y="8"/>
                  </a:cubicBezTo>
                  <a:cubicBezTo>
                    <a:pt x="164" y="0"/>
                    <a:pt x="164" y="0"/>
                    <a:pt x="164" y="0"/>
                  </a:cubicBezTo>
                  <a:cubicBezTo>
                    <a:pt x="172" y="0"/>
                    <a:pt x="172" y="0"/>
                    <a:pt x="172" y="0"/>
                  </a:cubicBezTo>
                  <a:lnTo>
                    <a:pt x="172" y="8"/>
                  </a:lnTo>
                  <a:close/>
                  <a:moveTo>
                    <a:pt x="156" y="8"/>
                  </a:moveTo>
                  <a:cubicBezTo>
                    <a:pt x="148" y="8"/>
                    <a:pt x="148" y="8"/>
                    <a:pt x="148" y="8"/>
                  </a:cubicBezTo>
                  <a:cubicBezTo>
                    <a:pt x="148" y="0"/>
                    <a:pt x="148" y="0"/>
                    <a:pt x="148" y="0"/>
                  </a:cubicBezTo>
                  <a:cubicBezTo>
                    <a:pt x="156" y="0"/>
                    <a:pt x="156" y="0"/>
                    <a:pt x="156" y="0"/>
                  </a:cubicBezTo>
                  <a:lnTo>
                    <a:pt x="156" y="8"/>
                  </a:lnTo>
                  <a:close/>
                  <a:moveTo>
                    <a:pt x="140" y="8"/>
                  </a:moveTo>
                  <a:cubicBezTo>
                    <a:pt x="132" y="8"/>
                    <a:pt x="132" y="8"/>
                    <a:pt x="132" y="8"/>
                  </a:cubicBezTo>
                  <a:cubicBezTo>
                    <a:pt x="132" y="0"/>
                    <a:pt x="132" y="0"/>
                    <a:pt x="132" y="0"/>
                  </a:cubicBezTo>
                  <a:cubicBezTo>
                    <a:pt x="140" y="0"/>
                    <a:pt x="140" y="0"/>
                    <a:pt x="140" y="0"/>
                  </a:cubicBezTo>
                  <a:lnTo>
                    <a:pt x="140" y="8"/>
                  </a:lnTo>
                  <a:close/>
                  <a:moveTo>
                    <a:pt x="124" y="8"/>
                  </a:moveTo>
                  <a:cubicBezTo>
                    <a:pt x="116" y="8"/>
                    <a:pt x="116" y="8"/>
                    <a:pt x="116" y="8"/>
                  </a:cubicBezTo>
                  <a:cubicBezTo>
                    <a:pt x="116" y="0"/>
                    <a:pt x="116" y="0"/>
                    <a:pt x="116" y="0"/>
                  </a:cubicBezTo>
                  <a:cubicBezTo>
                    <a:pt x="124" y="0"/>
                    <a:pt x="124" y="0"/>
                    <a:pt x="124" y="0"/>
                  </a:cubicBezTo>
                  <a:lnTo>
                    <a:pt x="124" y="8"/>
                  </a:lnTo>
                  <a:close/>
                  <a:moveTo>
                    <a:pt x="108" y="8"/>
                  </a:moveTo>
                  <a:cubicBezTo>
                    <a:pt x="100" y="8"/>
                    <a:pt x="100" y="8"/>
                    <a:pt x="100" y="8"/>
                  </a:cubicBezTo>
                  <a:cubicBezTo>
                    <a:pt x="100" y="0"/>
                    <a:pt x="100" y="0"/>
                    <a:pt x="100" y="0"/>
                  </a:cubicBezTo>
                  <a:cubicBezTo>
                    <a:pt x="108" y="0"/>
                    <a:pt x="108" y="0"/>
                    <a:pt x="108" y="0"/>
                  </a:cubicBezTo>
                  <a:lnTo>
                    <a:pt x="108" y="8"/>
                  </a:lnTo>
                  <a:close/>
                  <a:moveTo>
                    <a:pt x="92" y="8"/>
                  </a:moveTo>
                  <a:cubicBezTo>
                    <a:pt x="84" y="8"/>
                    <a:pt x="84" y="8"/>
                    <a:pt x="84" y="8"/>
                  </a:cubicBezTo>
                  <a:cubicBezTo>
                    <a:pt x="84" y="0"/>
                    <a:pt x="84" y="0"/>
                    <a:pt x="84" y="0"/>
                  </a:cubicBezTo>
                  <a:cubicBezTo>
                    <a:pt x="92" y="0"/>
                    <a:pt x="92" y="0"/>
                    <a:pt x="92" y="0"/>
                  </a:cubicBezTo>
                  <a:lnTo>
                    <a:pt x="92" y="8"/>
                  </a:lnTo>
                  <a:close/>
                  <a:moveTo>
                    <a:pt x="76" y="8"/>
                  </a:moveTo>
                  <a:cubicBezTo>
                    <a:pt x="68" y="8"/>
                    <a:pt x="68" y="8"/>
                    <a:pt x="68" y="8"/>
                  </a:cubicBezTo>
                  <a:cubicBezTo>
                    <a:pt x="68" y="0"/>
                    <a:pt x="68" y="0"/>
                    <a:pt x="68" y="0"/>
                  </a:cubicBezTo>
                  <a:cubicBezTo>
                    <a:pt x="76" y="0"/>
                    <a:pt x="76" y="0"/>
                    <a:pt x="76" y="0"/>
                  </a:cubicBezTo>
                  <a:lnTo>
                    <a:pt x="76" y="8"/>
                  </a:lnTo>
                  <a:close/>
                  <a:moveTo>
                    <a:pt x="60" y="8"/>
                  </a:moveTo>
                  <a:cubicBezTo>
                    <a:pt x="52" y="8"/>
                    <a:pt x="52" y="8"/>
                    <a:pt x="52" y="8"/>
                  </a:cubicBezTo>
                  <a:cubicBezTo>
                    <a:pt x="52" y="0"/>
                    <a:pt x="52" y="0"/>
                    <a:pt x="52" y="0"/>
                  </a:cubicBezTo>
                  <a:cubicBezTo>
                    <a:pt x="60" y="0"/>
                    <a:pt x="60" y="0"/>
                    <a:pt x="60" y="0"/>
                  </a:cubicBezTo>
                  <a:lnTo>
                    <a:pt x="60" y="8"/>
                  </a:lnTo>
                  <a:close/>
                  <a:moveTo>
                    <a:pt x="44" y="8"/>
                  </a:moveTo>
                  <a:cubicBezTo>
                    <a:pt x="36" y="8"/>
                    <a:pt x="36" y="8"/>
                    <a:pt x="36" y="8"/>
                  </a:cubicBezTo>
                  <a:cubicBezTo>
                    <a:pt x="36" y="0"/>
                    <a:pt x="36" y="0"/>
                    <a:pt x="36" y="0"/>
                  </a:cubicBezTo>
                  <a:cubicBezTo>
                    <a:pt x="44" y="0"/>
                    <a:pt x="44" y="0"/>
                    <a:pt x="44" y="0"/>
                  </a:cubicBezTo>
                  <a:lnTo>
                    <a:pt x="44" y="8"/>
                  </a:lnTo>
                  <a:close/>
                  <a:moveTo>
                    <a:pt x="28" y="8"/>
                  </a:moveTo>
                  <a:cubicBezTo>
                    <a:pt x="20" y="8"/>
                    <a:pt x="20" y="8"/>
                    <a:pt x="20" y="8"/>
                  </a:cubicBezTo>
                  <a:cubicBezTo>
                    <a:pt x="20" y="0"/>
                    <a:pt x="20" y="0"/>
                    <a:pt x="20" y="0"/>
                  </a:cubicBezTo>
                  <a:cubicBezTo>
                    <a:pt x="28" y="0"/>
                    <a:pt x="28" y="0"/>
                    <a:pt x="28" y="0"/>
                  </a:cubicBezTo>
                  <a:lnTo>
                    <a:pt x="28" y="8"/>
                  </a:lnTo>
                  <a:close/>
                  <a:moveTo>
                    <a:pt x="12" y="8"/>
                  </a:moveTo>
                  <a:cubicBezTo>
                    <a:pt x="4" y="8"/>
                    <a:pt x="4" y="8"/>
                    <a:pt x="4" y="8"/>
                  </a:cubicBezTo>
                  <a:cubicBezTo>
                    <a:pt x="4" y="6"/>
                    <a:pt x="4" y="6"/>
                    <a:pt x="4" y="6"/>
                  </a:cubicBezTo>
                  <a:cubicBezTo>
                    <a:pt x="0" y="6"/>
                    <a:pt x="0" y="6"/>
                    <a:pt x="0" y="6"/>
                  </a:cubicBezTo>
                  <a:cubicBezTo>
                    <a:pt x="0" y="4"/>
                    <a:pt x="0" y="4"/>
                    <a:pt x="0" y="4"/>
                  </a:cubicBezTo>
                  <a:cubicBezTo>
                    <a:pt x="0" y="2"/>
                    <a:pt x="2" y="0"/>
                    <a:pt x="4" y="0"/>
                  </a:cubicBezTo>
                  <a:cubicBezTo>
                    <a:pt x="12" y="0"/>
                    <a:pt x="12" y="0"/>
                    <a:pt x="12" y="0"/>
                  </a:cubicBezTo>
                  <a:lnTo>
                    <a:pt x="12" y="8"/>
                  </a:lnTo>
                  <a:close/>
                </a:path>
              </a:pathLst>
            </a:custGeom>
            <a:solidFill>
              <a:srgbClr val="4EC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pic>
        <p:nvPicPr>
          <p:cNvPr id="51" name="Picture 50"/>
          <p:cNvPicPr>
            <a:picLocks noChangeAspect="1"/>
          </p:cNvPicPr>
          <p:nvPr/>
        </p:nvPicPr>
        <p:blipFill rotWithShape="1">
          <a:blip r:embed="rId3">
            <a:extLst>
              <a:ext uri="{28A0092B-C50C-407E-A947-70E740481C1C}">
                <a14:useLocalDpi xmlns:a14="http://schemas.microsoft.com/office/drawing/2010/main" val="0"/>
              </a:ext>
            </a:extLst>
          </a:blip>
          <a:srcRect l="3711" r="484"/>
          <a:stretch/>
        </p:blipFill>
        <p:spPr>
          <a:xfrm>
            <a:off x="0" y="5218472"/>
            <a:ext cx="12444235" cy="1834344"/>
          </a:xfrm>
          <a:prstGeom prst="rect">
            <a:avLst/>
          </a:prstGeom>
        </p:spPr>
      </p:pic>
      <p:sp>
        <p:nvSpPr>
          <p:cNvPr id="2" name="Title 1"/>
          <p:cNvSpPr>
            <a:spLocks noGrp="1"/>
          </p:cNvSpPr>
          <p:nvPr>
            <p:ph type="title"/>
          </p:nvPr>
        </p:nvSpPr>
        <p:spPr>
          <a:xfrm>
            <a:off x="274320" y="296898"/>
            <a:ext cx="12017326" cy="1810651"/>
          </a:xfrm>
        </p:spPr>
        <p:txBody>
          <a:bodyPr>
            <a:normAutofit fontScale="90000"/>
          </a:bodyPr>
          <a:lstStyle/>
          <a:p>
            <a:r>
              <a:rPr lang="en-US" dirty="0" smtClean="0">
                <a:solidFill>
                  <a:schemeClr val="bg1">
                    <a:lumMod val="50000"/>
                  </a:schemeClr>
                </a:solidFill>
              </a:rPr>
              <a:t>Azure is compute </a:t>
            </a:r>
            <a:r>
              <a:rPr lang="en-US" dirty="0">
                <a:solidFill>
                  <a:schemeClr val="bg1">
                    <a:lumMod val="50000"/>
                  </a:schemeClr>
                </a:solidFill>
              </a:rPr>
              <a:t>a</a:t>
            </a:r>
            <a:r>
              <a:rPr lang="en-US" dirty="0" smtClean="0">
                <a:solidFill>
                  <a:schemeClr val="bg1">
                    <a:lumMod val="50000"/>
                  </a:schemeClr>
                </a:solidFill>
              </a:rPr>
              <a:t>vailability on demand </a:t>
            </a:r>
            <a:r>
              <a:rPr lang="en-US" dirty="0" smtClean="0"/>
              <a:t/>
            </a:r>
            <a:br>
              <a:rPr lang="en-US" dirty="0" smtClean="0"/>
            </a:br>
            <a:r>
              <a:rPr lang="en-US" sz="3100" dirty="0">
                <a:solidFill>
                  <a:schemeClr val="accent1"/>
                </a:solidFill>
              </a:rPr>
              <a:t>Solves IT challenges with the power of Microsoft Azure</a:t>
            </a:r>
          </a:p>
        </p:txBody>
      </p:sp>
      <p:cxnSp>
        <p:nvCxnSpPr>
          <p:cNvPr id="4" name="Straight Connector 3"/>
          <p:cNvCxnSpPr/>
          <p:nvPr/>
        </p:nvCxnSpPr>
        <p:spPr>
          <a:xfrm>
            <a:off x="4043989" y="2254040"/>
            <a:ext cx="0" cy="2227887"/>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7803956" y="2254040"/>
            <a:ext cx="0" cy="2227887"/>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29021" y="3752580"/>
            <a:ext cx="3357404" cy="627822"/>
          </a:xfrm>
          <a:prstGeom prst="rect">
            <a:avLst/>
          </a:prstGeom>
          <a:noFill/>
        </p:spPr>
        <p:txBody>
          <a:bodyPr wrap="square" lIns="182854" tIns="146283" rIns="182854" bIns="146283" rtlCol="0" anchor="ctr">
            <a:spAutoFit/>
          </a:bodyPr>
          <a:lstStyle/>
          <a:p>
            <a:pPr algn="ctr">
              <a:lnSpc>
                <a:spcPct val="90000"/>
              </a:lnSpc>
              <a:spcAft>
                <a:spcPts val="600"/>
              </a:spcAft>
            </a:pPr>
            <a:r>
              <a:rPr lang="en-US" sz="2400" dirty="0">
                <a:solidFill>
                  <a:srgbClr val="0072C6"/>
                </a:solidFill>
                <a:latin typeface="Segoe UI Light"/>
              </a:rPr>
              <a:t>Extend Your Datacenter</a:t>
            </a:r>
          </a:p>
        </p:txBody>
      </p:sp>
      <p:sp>
        <p:nvSpPr>
          <p:cNvPr id="10" name="TextBox 9"/>
          <p:cNvSpPr txBox="1"/>
          <p:nvPr/>
        </p:nvSpPr>
        <p:spPr>
          <a:xfrm>
            <a:off x="4043989" y="3752580"/>
            <a:ext cx="3759966" cy="627822"/>
          </a:xfrm>
          <a:prstGeom prst="rect">
            <a:avLst/>
          </a:prstGeom>
          <a:noFill/>
        </p:spPr>
        <p:txBody>
          <a:bodyPr wrap="square" lIns="182854" tIns="146283" rIns="182854" bIns="146283" rtlCol="0" anchor="ctr">
            <a:spAutoFit/>
          </a:bodyPr>
          <a:lstStyle/>
          <a:p>
            <a:pPr algn="ctr">
              <a:lnSpc>
                <a:spcPct val="90000"/>
              </a:lnSpc>
              <a:spcAft>
                <a:spcPts val="600"/>
              </a:spcAft>
            </a:pPr>
            <a:r>
              <a:rPr lang="en-US" sz="2400" dirty="0">
                <a:solidFill>
                  <a:srgbClr val="0072C6"/>
                </a:solidFill>
                <a:latin typeface="Segoe UI Light"/>
              </a:rPr>
              <a:t>Achieve True Hybrid Cloud</a:t>
            </a:r>
          </a:p>
        </p:txBody>
      </p:sp>
      <p:sp>
        <p:nvSpPr>
          <p:cNvPr id="13" name="TextBox 12"/>
          <p:cNvSpPr txBox="1"/>
          <p:nvPr/>
        </p:nvSpPr>
        <p:spPr>
          <a:xfrm>
            <a:off x="7803954" y="3752580"/>
            <a:ext cx="3729094" cy="627822"/>
          </a:xfrm>
          <a:prstGeom prst="rect">
            <a:avLst/>
          </a:prstGeom>
          <a:noFill/>
        </p:spPr>
        <p:txBody>
          <a:bodyPr wrap="square" lIns="182854" tIns="146283" rIns="182854" bIns="146283" rtlCol="0" anchor="ctr">
            <a:spAutoFit/>
          </a:bodyPr>
          <a:lstStyle/>
          <a:p>
            <a:pPr algn="ctr">
              <a:lnSpc>
                <a:spcPct val="90000"/>
              </a:lnSpc>
              <a:spcAft>
                <a:spcPts val="600"/>
              </a:spcAft>
            </a:pPr>
            <a:r>
              <a:rPr lang="en-US" sz="2400" dirty="0">
                <a:solidFill>
                  <a:srgbClr val="0072C6"/>
                </a:solidFill>
                <a:latin typeface="Segoe UI Light"/>
              </a:rPr>
              <a:t>Transform Your Business </a:t>
            </a:r>
          </a:p>
        </p:txBody>
      </p:sp>
      <p:sp>
        <p:nvSpPr>
          <p:cNvPr id="48" name="Freeform 16"/>
          <p:cNvSpPr>
            <a:spLocks/>
          </p:cNvSpPr>
          <p:nvPr/>
        </p:nvSpPr>
        <p:spPr bwMode="auto">
          <a:xfrm flipH="1">
            <a:off x="6312" y="6264890"/>
            <a:ext cx="6304830" cy="922588"/>
          </a:xfrm>
          <a:custGeom>
            <a:avLst/>
            <a:gdLst>
              <a:gd name="T0" fmla="*/ 0 w 442"/>
              <a:gd name="T1" fmla="*/ 179 h 179"/>
              <a:gd name="T2" fmla="*/ 0 w 442"/>
              <a:gd name="T3" fmla="*/ 179 h 179"/>
              <a:gd name="T4" fmla="*/ 290 w 442"/>
              <a:gd name="T5" fmla="*/ 179 h 179"/>
              <a:gd name="T6" fmla="*/ 442 w 442"/>
              <a:gd name="T7" fmla="*/ 179 h 179"/>
              <a:gd name="T8" fmla="*/ 442 w 442"/>
              <a:gd name="T9" fmla="*/ 9 h 179"/>
              <a:gd name="T10" fmla="*/ 0 w 442"/>
              <a:gd name="T11" fmla="*/ 179 h 179"/>
            </a:gdLst>
            <a:ahLst/>
            <a:cxnLst>
              <a:cxn ang="0">
                <a:pos x="T0" y="T1"/>
              </a:cxn>
              <a:cxn ang="0">
                <a:pos x="T2" y="T3"/>
              </a:cxn>
              <a:cxn ang="0">
                <a:pos x="T4" y="T5"/>
              </a:cxn>
              <a:cxn ang="0">
                <a:pos x="T6" y="T7"/>
              </a:cxn>
              <a:cxn ang="0">
                <a:pos x="T8" y="T9"/>
              </a:cxn>
              <a:cxn ang="0">
                <a:pos x="T10" y="T11"/>
              </a:cxn>
            </a:cxnLst>
            <a:rect l="0" t="0" r="r" b="b"/>
            <a:pathLst>
              <a:path w="442" h="179">
                <a:moveTo>
                  <a:pt x="0" y="179"/>
                </a:moveTo>
                <a:cubicBezTo>
                  <a:pt x="0" y="179"/>
                  <a:pt x="0" y="179"/>
                  <a:pt x="0" y="179"/>
                </a:cubicBezTo>
                <a:cubicBezTo>
                  <a:pt x="290" y="179"/>
                  <a:pt x="290" y="179"/>
                  <a:pt x="290" y="179"/>
                </a:cubicBezTo>
                <a:cubicBezTo>
                  <a:pt x="442" y="179"/>
                  <a:pt x="442" y="179"/>
                  <a:pt x="442" y="179"/>
                </a:cubicBezTo>
                <a:cubicBezTo>
                  <a:pt x="442" y="9"/>
                  <a:pt x="442" y="9"/>
                  <a:pt x="442" y="9"/>
                </a:cubicBezTo>
                <a:cubicBezTo>
                  <a:pt x="283" y="0"/>
                  <a:pt x="122" y="57"/>
                  <a:pt x="0" y="17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49" name="Freeform 19"/>
          <p:cNvSpPr>
            <a:spLocks/>
          </p:cNvSpPr>
          <p:nvPr/>
        </p:nvSpPr>
        <p:spPr bwMode="auto">
          <a:xfrm>
            <a:off x="7838669" y="6105517"/>
            <a:ext cx="4615238" cy="1081961"/>
          </a:xfrm>
          <a:custGeom>
            <a:avLst/>
            <a:gdLst>
              <a:gd name="T0" fmla="*/ 0 w 1013"/>
              <a:gd name="T1" fmla="*/ 297 h 297"/>
              <a:gd name="T2" fmla="*/ 0 w 1013"/>
              <a:gd name="T3" fmla="*/ 297 h 297"/>
              <a:gd name="T4" fmla="*/ 1013 w 1013"/>
              <a:gd name="T5" fmla="*/ 297 h 297"/>
              <a:gd name="T6" fmla="*/ 1013 w 1013"/>
              <a:gd name="T7" fmla="*/ 239 h 297"/>
              <a:gd name="T8" fmla="*/ 0 w 1013"/>
              <a:gd name="T9" fmla="*/ 297 h 297"/>
            </a:gdLst>
            <a:ahLst/>
            <a:cxnLst>
              <a:cxn ang="0">
                <a:pos x="T0" y="T1"/>
              </a:cxn>
              <a:cxn ang="0">
                <a:pos x="T2" y="T3"/>
              </a:cxn>
              <a:cxn ang="0">
                <a:pos x="T4" y="T5"/>
              </a:cxn>
              <a:cxn ang="0">
                <a:pos x="T6" y="T7"/>
              </a:cxn>
              <a:cxn ang="0">
                <a:pos x="T8" y="T9"/>
              </a:cxn>
            </a:cxnLst>
            <a:rect l="0" t="0" r="r" b="b"/>
            <a:pathLst>
              <a:path w="1013" h="297">
                <a:moveTo>
                  <a:pt x="0" y="297"/>
                </a:moveTo>
                <a:cubicBezTo>
                  <a:pt x="0" y="297"/>
                  <a:pt x="0" y="297"/>
                  <a:pt x="0" y="297"/>
                </a:cubicBezTo>
                <a:cubicBezTo>
                  <a:pt x="1013" y="297"/>
                  <a:pt x="1013" y="297"/>
                  <a:pt x="1013" y="297"/>
                </a:cubicBezTo>
                <a:cubicBezTo>
                  <a:pt x="1013" y="239"/>
                  <a:pt x="1013" y="239"/>
                  <a:pt x="1013" y="239"/>
                </a:cubicBezTo>
                <a:cubicBezTo>
                  <a:pt x="714" y="0"/>
                  <a:pt x="277" y="19"/>
                  <a:pt x="0" y="29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50" name="Freeform 30"/>
          <p:cNvSpPr>
            <a:spLocks/>
          </p:cNvSpPr>
          <p:nvPr/>
        </p:nvSpPr>
        <p:spPr bwMode="auto">
          <a:xfrm>
            <a:off x="4225643" y="6354869"/>
            <a:ext cx="4481437" cy="837358"/>
          </a:xfrm>
          <a:custGeom>
            <a:avLst/>
            <a:gdLst>
              <a:gd name="T0" fmla="*/ 343 w 555"/>
              <a:gd name="T1" fmla="*/ 21 h 131"/>
              <a:gd name="T2" fmla="*/ 343 w 555"/>
              <a:gd name="T3" fmla="*/ 21 h 131"/>
              <a:gd name="T4" fmla="*/ 0 w 555"/>
              <a:gd name="T5" fmla="*/ 131 h 131"/>
              <a:gd name="T6" fmla="*/ 197 w 555"/>
              <a:gd name="T7" fmla="*/ 131 h 131"/>
              <a:gd name="T8" fmla="*/ 555 w 555"/>
              <a:gd name="T9" fmla="*/ 131 h 131"/>
              <a:gd name="T10" fmla="*/ 343 w 555"/>
              <a:gd name="T11" fmla="*/ 21 h 131"/>
            </a:gdLst>
            <a:ahLst/>
            <a:cxnLst>
              <a:cxn ang="0">
                <a:pos x="T0" y="T1"/>
              </a:cxn>
              <a:cxn ang="0">
                <a:pos x="T2" y="T3"/>
              </a:cxn>
              <a:cxn ang="0">
                <a:pos x="T4" y="T5"/>
              </a:cxn>
              <a:cxn ang="0">
                <a:pos x="T6" y="T7"/>
              </a:cxn>
              <a:cxn ang="0">
                <a:pos x="T8" y="T9"/>
              </a:cxn>
              <a:cxn ang="0">
                <a:pos x="T10" y="T11"/>
              </a:cxn>
            </a:cxnLst>
            <a:rect l="0" t="0" r="r" b="b"/>
            <a:pathLst>
              <a:path w="555" h="131">
                <a:moveTo>
                  <a:pt x="343" y="21"/>
                </a:moveTo>
                <a:cubicBezTo>
                  <a:pt x="343" y="21"/>
                  <a:pt x="343" y="21"/>
                  <a:pt x="343" y="21"/>
                </a:cubicBezTo>
                <a:cubicBezTo>
                  <a:pt x="222" y="0"/>
                  <a:pt x="93" y="37"/>
                  <a:pt x="0" y="131"/>
                </a:cubicBezTo>
                <a:cubicBezTo>
                  <a:pt x="197" y="131"/>
                  <a:pt x="197" y="131"/>
                  <a:pt x="197" y="131"/>
                </a:cubicBezTo>
                <a:cubicBezTo>
                  <a:pt x="555" y="131"/>
                  <a:pt x="555" y="131"/>
                  <a:pt x="555" y="131"/>
                </a:cubicBezTo>
                <a:cubicBezTo>
                  <a:pt x="496" y="70"/>
                  <a:pt x="421" y="34"/>
                  <a:pt x="343"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8" name="Rectangle 7"/>
          <p:cNvSpPr/>
          <p:nvPr/>
        </p:nvSpPr>
        <p:spPr>
          <a:xfrm>
            <a:off x="558857" y="4213990"/>
            <a:ext cx="3097732" cy="1015663"/>
          </a:xfrm>
          <a:prstGeom prst="rect">
            <a:avLst/>
          </a:prstGeom>
        </p:spPr>
        <p:txBody>
          <a:bodyPr wrap="square">
            <a:spAutoFit/>
          </a:bodyPr>
          <a:lstStyle/>
          <a:p>
            <a:pPr algn="ctr"/>
            <a:r>
              <a:rPr lang="en-US" sz="2000" dirty="0">
                <a:solidFill>
                  <a:srgbClr val="505050"/>
                </a:solidFill>
                <a:latin typeface="+mj-lt"/>
                <a:ea typeface="Calibri" panose="020F0502020204030204" pitchFamily="34" charset="0"/>
              </a:rPr>
              <a:t>Harness powerful cloud capabilities, turning IT into a differentiator</a:t>
            </a:r>
            <a:endParaRPr lang="en-US" sz="2000" dirty="0">
              <a:solidFill>
                <a:srgbClr val="505050"/>
              </a:solidFill>
              <a:latin typeface="+mj-lt"/>
            </a:endParaRPr>
          </a:p>
        </p:txBody>
      </p:sp>
      <p:sp>
        <p:nvSpPr>
          <p:cNvPr id="16" name="Rectangle 15"/>
          <p:cNvSpPr/>
          <p:nvPr/>
        </p:nvSpPr>
        <p:spPr>
          <a:xfrm>
            <a:off x="4301556" y="4213991"/>
            <a:ext cx="3244833" cy="1323439"/>
          </a:xfrm>
          <a:prstGeom prst="rect">
            <a:avLst/>
          </a:prstGeom>
        </p:spPr>
        <p:txBody>
          <a:bodyPr wrap="square">
            <a:spAutoFit/>
          </a:bodyPr>
          <a:lstStyle/>
          <a:p>
            <a:pPr algn="ctr"/>
            <a:r>
              <a:rPr lang="en-US" sz="2000" dirty="0">
                <a:solidFill>
                  <a:srgbClr val="505050"/>
                </a:solidFill>
                <a:latin typeface="+mj-lt"/>
                <a:ea typeface="Calibri" panose="020F0502020204030204" pitchFamily="34" charset="0"/>
              </a:rPr>
              <a:t>A unified platform across your datacenter and the cloud, making it easy to truly achieve a hybrid solution</a:t>
            </a:r>
            <a:endParaRPr lang="en-US" sz="2000" dirty="0">
              <a:solidFill>
                <a:srgbClr val="505050"/>
              </a:solidFill>
              <a:latin typeface="+mj-lt"/>
            </a:endParaRPr>
          </a:p>
        </p:txBody>
      </p:sp>
      <p:sp>
        <p:nvSpPr>
          <p:cNvPr id="17" name="Rectangle 16"/>
          <p:cNvSpPr/>
          <p:nvPr/>
        </p:nvSpPr>
        <p:spPr>
          <a:xfrm>
            <a:off x="7963380" y="4213991"/>
            <a:ext cx="3569669" cy="1631216"/>
          </a:xfrm>
          <a:prstGeom prst="rect">
            <a:avLst/>
          </a:prstGeom>
        </p:spPr>
        <p:txBody>
          <a:bodyPr wrap="square">
            <a:spAutoFit/>
          </a:bodyPr>
          <a:lstStyle/>
          <a:p>
            <a:pPr algn="ctr"/>
            <a:r>
              <a:rPr lang="en-US" sz="2000" dirty="0">
                <a:solidFill>
                  <a:srgbClr val="505050"/>
                </a:solidFill>
                <a:ea typeface="Calibri" panose="020F0502020204030204" pitchFamily="34" charset="0"/>
              </a:rPr>
              <a:t>Dynamically respond to the needs of your business with the elasticity of Azure and the convenience of a pay-as-you-go model</a:t>
            </a:r>
            <a:endParaRPr lang="en-US" sz="2000" dirty="0">
              <a:solidFill>
                <a:srgbClr val="505050"/>
              </a:solidFill>
            </a:endParaRPr>
          </a:p>
        </p:txBody>
      </p:sp>
      <p:sp>
        <p:nvSpPr>
          <p:cNvPr id="54" name="AutoShape 39"/>
          <p:cNvSpPr>
            <a:spLocks noChangeAspect="1" noChangeArrowheads="1" noTextEdit="1"/>
          </p:cNvSpPr>
          <p:nvPr/>
        </p:nvSpPr>
        <p:spPr bwMode="auto">
          <a:xfrm>
            <a:off x="5434125" y="2017923"/>
            <a:ext cx="979348" cy="1596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nvGrpSpPr>
          <p:cNvPr id="76" name="Group 63"/>
          <p:cNvGrpSpPr>
            <a:grpSpLocks noChangeAspect="1"/>
          </p:cNvGrpSpPr>
          <p:nvPr/>
        </p:nvGrpSpPr>
        <p:grpSpPr bwMode="auto">
          <a:xfrm>
            <a:off x="8667402" y="2046125"/>
            <a:ext cx="1958697" cy="1623782"/>
            <a:chOff x="5514" y="1308"/>
            <a:chExt cx="1234" cy="1023"/>
          </a:xfrm>
        </p:grpSpPr>
        <p:sp>
          <p:nvSpPr>
            <p:cNvPr id="77" name="AutoShape 62"/>
            <p:cNvSpPr>
              <a:spLocks noChangeAspect="1" noChangeArrowheads="1" noTextEdit="1"/>
            </p:cNvSpPr>
            <p:nvPr/>
          </p:nvSpPr>
          <p:spPr bwMode="auto">
            <a:xfrm>
              <a:off x="5514" y="1308"/>
              <a:ext cx="1234" cy="1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78" name="Rectangle 64"/>
            <p:cNvSpPr>
              <a:spLocks noChangeArrowheads="1"/>
            </p:cNvSpPr>
            <p:nvPr/>
          </p:nvSpPr>
          <p:spPr bwMode="auto">
            <a:xfrm>
              <a:off x="5986" y="1532"/>
              <a:ext cx="305" cy="448"/>
            </a:xfrm>
            <a:prstGeom prst="rect">
              <a:avLst/>
            </a:prstGeom>
            <a:solidFill>
              <a:srgbClr val="2173B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79" name="Rectangle 65"/>
            <p:cNvSpPr>
              <a:spLocks noChangeArrowheads="1"/>
            </p:cNvSpPr>
            <p:nvPr/>
          </p:nvSpPr>
          <p:spPr bwMode="auto">
            <a:xfrm>
              <a:off x="5971" y="1491"/>
              <a:ext cx="335" cy="20"/>
            </a:xfrm>
            <a:prstGeom prst="rect">
              <a:avLst/>
            </a:prstGeom>
            <a:solidFill>
              <a:srgbClr val="2173B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80" name="Rectangle 66"/>
            <p:cNvSpPr>
              <a:spLocks noChangeArrowheads="1"/>
            </p:cNvSpPr>
            <p:nvPr/>
          </p:nvSpPr>
          <p:spPr bwMode="auto">
            <a:xfrm>
              <a:off x="6215" y="1583"/>
              <a:ext cx="35"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81" name="Rectangle 67"/>
            <p:cNvSpPr>
              <a:spLocks noChangeArrowheads="1"/>
            </p:cNvSpPr>
            <p:nvPr/>
          </p:nvSpPr>
          <p:spPr bwMode="auto">
            <a:xfrm>
              <a:off x="6154" y="1583"/>
              <a:ext cx="30"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82" name="Rectangle 68"/>
            <p:cNvSpPr>
              <a:spLocks noChangeArrowheads="1"/>
            </p:cNvSpPr>
            <p:nvPr/>
          </p:nvSpPr>
          <p:spPr bwMode="auto">
            <a:xfrm>
              <a:off x="6088" y="1583"/>
              <a:ext cx="35"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83" name="Rectangle 69"/>
            <p:cNvSpPr>
              <a:spLocks noChangeArrowheads="1"/>
            </p:cNvSpPr>
            <p:nvPr/>
          </p:nvSpPr>
          <p:spPr bwMode="auto">
            <a:xfrm>
              <a:off x="6027" y="1583"/>
              <a:ext cx="35"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84" name="Rectangle 70"/>
            <p:cNvSpPr>
              <a:spLocks noChangeArrowheads="1"/>
            </p:cNvSpPr>
            <p:nvPr/>
          </p:nvSpPr>
          <p:spPr bwMode="auto">
            <a:xfrm>
              <a:off x="6215" y="1710"/>
              <a:ext cx="35"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85" name="Rectangle 71"/>
            <p:cNvSpPr>
              <a:spLocks noChangeArrowheads="1"/>
            </p:cNvSpPr>
            <p:nvPr/>
          </p:nvSpPr>
          <p:spPr bwMode="auto">
            <a:xfrm>
              <a:off x="6154" y="1710"/>
              <a:ext cx="30"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86" name="Rectangle 72"/>
            <p:cNvSpPr>
              <a:spLocks noChangeArrowheads="1"/>
            </p:cNvSpPr>
            <p:nvPr/>
          </p:nvSpPr>
          <p:spPr bwMode="auto">
            <a:xfrm>
              <a:off x="6088" y="1710"/>
              <a:ext cx="35"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87" name="Rectangle 73"/>
            <p:cNvSpPr>
              <a:spLocks noChangeArrowheads="1"/>
            </p:cNvSpPr>
            <p:nvPr/>
          </p:nvSpPr>
          <p:spPr bwMode="auto">
            <a:xfrm>
              <a:off x="6027" y="1710"/>
              <a:ext cx="35" cy="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88" name="Rectangle 74"/>
            <p:cNvSpPr>
              <a:spLocks noChangeArrowheads="1"/>
            </p:cNvSpPr>
            <p:nvPr/>
          </p:nvSpPr>
          <p:spPr bwMode="auto">
            <a:xfrm>
              <a:off x="6215" y="1837"/>
              <a:ext cx="35" cy="8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89" name="Rectangle 75"/>
            <p:cNvSpPr>
              <a:spLocks noChangeArrowheads="1"/>
            </p:cNvSpPr>
            <p:nvPr/>
          </p:nvSpPr>
          <p:spPr bwMode="auto">
            <a:xfrm>
              <a:off x="6154" y="1837"/>
              <a:ext cx="30" cy="8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90" name="Rectangle 76"/>
            <p:cNvSpPr>
              <a:spLocks noChangeArrowheads="1"/>
            </p:cNvSpPr>
            <p:nvPr/>
          </p:nvSpPr>
          <p:spPr bwMode="auto">
            <a:xfrm>
              <a:off x="6088" y="1837"/>
              <a:ext cx="35" cy="8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91" name="Rectangle 77"/>
            <p:cNvSpPr>
              <a:spLocks noChangeArrowheads="1"/>
            </p:cNvSpPr>
            <p:nvPr/>
          </p:nvSpPr>
          <p:spPr bwMode="auto">
            <a:xfrm>
              <a:off x="6027" y="1837"/>
              <a:ext cx="35" cy="8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92" name="Freeform 78"/>
            <p:cNvSpPr>
              <a:spLocks noEditPoints="1"/>
            </p:cNvSpPr>
            <p:nvPr/>
          </p:nvSpPr>
          <p:spPr bwMode="auto">
            <a:xfrm>
              <a:off x="5717" y="1313"/>
              <a:ext cx="848" cy="845"/>
            </a:xfrm>
            <a:custGeom>
              <a:avLst/>
              <a:gdLst>
                <a:gd name="T0" fmla="*/ 81 w 167"/>
                <a:gd name="T1" fmla="*/ 160 h 166"/>
                <a:gd name="T2" fmla="*/ 83 w 167"/>
                <a:gd name="T3" fmla="*/ 166 h 166"/>
                <a:gd name="T4" fmla="*/ 67 w 167"/>
                <a:gd name="T5" fmla="*/ 158 h 166"/>
                <a:gd name="T6" fmla="*/ 95 w 167"/>
                <a:gd name="T7" fmla="*/ 166 h 166"/>
                <a:gd name="T8" fmla="*/ 103 w 167"/>
                <a:gd name="T9" fmla="*/ 164 h 166"/>
                <a:gd name="T10" fmla="*/ 51 w 167"/>
                <a:gd name="T11" fmla="*/ 160 h 166"/>
                <a:gd name="T12" fmla="*/ 58 w 167"/>
                <a:gd name="T13" fmla="*/ 163 h 166"/>
                <a:gd name="T14" fmla="*/ 114 w 167"/>
                <a:gd name="T15" fmla="*/ 153 h 166"/>
                <a:gd name="T16" fmla="*/ 44 w 167"/>
                <a:gd name="T17" fmla="*/ 157 h 166"/>
                <a:gd name="T18" fmla="*/ 48 w 167"/>
                <a:gd name="T19" fmla="*/ 151 h 166"/>
                <a:gd name="T20" fmla="*/ 120 w 167"/>
                <a:gd name="T21" fmla="*/ 150 h 166"/>
                <a:gd name="T22" fmla="*/ 124 w 167"/>
                <a:gd name="T23" fmla="*/ 156 h 166"/>
                <a:gd name="T24" fmla="*/ 31 w 167"/>
                <a:gd name="T25" fmla="*/ 139 h 166"/>
                <a:gd name="T26" fmla="*/ 136 w 167"/>
                <a:gd name="T27" fmla="*/ 148 h 166"/>
                <a:gd name="T28" fmla="*/ 141 w 167"/>
                <a:gd name="T29" fmla="*/ 143 h 166"/>
                <a:gd name="T30" fmla="*/ 16 w 167"/>
                <a:gd name="T31" fmla="*/ 133 h 166"/>
                <a:gd name="T32" fmla="*/ 21 w 167"/>
                <a:gd name="T33" fmla="*/ 138 h 166"/>
                <a:gd name="T34" fmla="*/ 146 w 167"/>
                <a:gd name="T35" fmla="*/ 127 h 166"/>
                <a:gd name="T36" fmla="*/ 12 w 167"/>
                <a:gd name="T37" fmla="*/ 126 h 166"/>
                <a:gd name="T38" fmla="*/ 18 w 167"/>
                <a:gd name="T39" fmla="*/ 123 h 166"/>
                <a:gd name="T40" fmla="*/ 149 w 167"/>
                <a:gd name="T41" fmla="*/ 122 h 166"/>
                <a:gd name="T42" fmla="*/ 155 w 167"/>
                <a:gd name="T43" fmla="*/ 125 h 166"/>
                <a:gd name="T44" fmla="*/ 10 w 167"/>
                <a:gd name="T45" fmla="*/ 104 h 166"/>
                <a:gd name="T46" fmla="*/ 162 w 167"/>
                <a:gd name="T47" fmla="*/ 111 h 166"/>
                <a:gd name="T48" fmla="*/ 164 w 167"/>
                <a:gd name="T49" fmla="*/ 104 h 166"/>
                <a:gd name="T50" fmla="*/ 0 w 167"/>
                <a:gd name="T51" fmla="*/ 91 h 166"/>
                <a:gd name="T52" fmla="*/ 1 w 167"/>
                <a:gd name="T53" fmla="*/ 99 h 166"/>
                <a:gd name="T54" fmla="*/ 159 w 167"/>
                <a:gd name="T55" fmla="*/ 89 h 166"/>
                <a:gd name="T56" fmla="*/ 0 w 167"/>
                <a:gd name="T57" fmla="*/ 84 h 166"/>
                <a:gd name="T58" fmla="*/ 7 w 167"/>
                <a:gd name="T59" fmla="*/ 77 h 166"/>
                <a:gd name="T60" fmla="*/ 0 w 167"/>
                <a:gd name="T61" fmla="*/ 84 h 166"/>
                <a:gd name="T62" fmla="*/ 159 w 167"/>
                <a:gd name="T63" fmla="*/ 76 h 166"/>
                <a:gd name="T64" fmla="*/ 8 w 167"/>
                <a:gd name="T65" fmla="*/ 70 h 166"/>
                <a:gd name="T66" fmla="*/ 9 w 167"/>
                <a:gd name="T67" fmla="*/ 63 h 166"/>
                <a:gd name="T68" fmla="*/ 157 w 167"/>
                <a:gd name="T69" fmla="*/ 63 h 166"/>
                <a:gd name="T70" fmla="*/ 158 w 167"/>
                <a:gd name="T71" fmla="*/ 69 h 166"/>
                <a:gd name="T72" fmla="*/ 8 w 167"/>
                <a:gd name="T73" fmla="*/ 47 h 166"/>
                <a:gd name="T74" fmla="*/ 155 w 167"/>
                <a:gd name="T75" fmla="*/ 56 h 166"/>
                <a:gd name="T76" fmla="*/ 161 w 167"/>
                <a:gd name="T77" fmla="*/ 54 h 166"/>
                <a:gd name="T78" fmla="*/ 11 w 167"/>
                <a:gd name="T79" fmla="*/ 41 h 166"/>
                <a:gd name="T80" fmla="*/ 17 w 167"/>
                <a:gd name="T81" fmla="*/ 44 h 166"/>
                <a:gd name="T82" fmla="*/ 151 w 167"/>
                <a:gd name="T83" fmla="*/ 34 h 166"/>
                <a:gd name="T84" fmla="*/ 25 w 167"/>
                <a:gd name="T85" fmla="*/ 33 h 166"/>
                <a:gd name="T86" fmla="*/ 30 w 167"/>
                <a:gd name="T87" fmla="*/ 28 h 166"/>
                <a:gd name="T88" fmla="*/ 136 w 167"/>
                <a:gd name="T89" fmla="*/ 28 h 166"/>
                <a:gd name="T90" fmla="*/ 141 w 167"/>
                <a:gd name="T91" fmla="*/ 33 h 166"/>
                <a:gd name="T92" fmla="*/ 37 w 167"/>
                <a:gd name="T93" fmla="*/ 14 h 166"/>
                <a:gd name="T94" fmla="*/ 131 w 167"/>
                <a:gd name="T95" fmla="*/ 23 h 166"/>
                <a:gd name="T96" fmla="*/ 135 w 167"/>
                <a:gd name="T97" fmla="*/ 18 h 166"/>
                <a:gd name="T98" fmla="*/ 43 w 167"/>
                <a:gd name="T99" fmla="*/ 10 h 166"/>
                <a:gd name="T100" fmla="*/ 47 w 167"/>
                <a:gd name="T101" fmla="*/ 16 h 166"/>
                <a:gd name="T102" fmla="*/ 116 w 167"/>
                <a:gd name="T103" fmla="*/ 6 h 166"/>
                <a:gd name="T104" fmla="*/ 59 w 167"/>
                <a:gd name="T105" fmla="*/ 10 h 166"/>
                <a:gd name="T106" fmla="*/ 66 w 167"/>
                <a:gd name="T107" fmla="*/ 9 h 166"/>
                <a:gd name="T108" fmla="*/ 100 w 167"/>
                <a:gd name="T109" fmla="*/ 8 h 166"/>
                <a:gd name="T110" fmla="*/ 107 w 167"/>
                <a:gd name="T111" fmla="*/ 10 h 166"/>
                <a:gd name="T112" fmla="*/ 79 w 167"/>
                <a:gd name="T113" fmla="*/ 0 h 166"/>
                <a:gd name="T114" fmla="*/ 93 w 167"/>
                <a:gd name="T115" fmla="*/ 7 h 166"/>
                <a:gd name="T116" fmla="*/ 94 w 167"/>
                <a:gd name="T1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7" h="166">
                  <a:moveTo>
                    <a:pt x="83" y="166"/>
                  </a:moveTo>
                  <a:cubicBezTo>
                    <a:pt x="82" y="166"/>
                    <a:pt x="81" y="166"/>
                    <a:pt x="80" y="166"/>
                  </a:cubicBezTo>
                  <a:cubicBezTo>
                    <a:pt x="81" y="160"/>
                    <a:pt x="81" y="160"/>
                    <a:pt x="81" y="160"/>
                  </a:cubicBezTo>
                  <a:cubicBezTo>
                    <a:pt x="83" y="160"/>
                    <a:pt x="85" y="160"/>
                    <a:pt x="87" y="160"/>
                  </a:cubicBezTo>
                  <a:cubicBezTo>
                    <a:pt x="88" y="166"/>
                    <a:pt x="88" y="166"/>
                    <a:pt x="88" y="166"/>
                  </a:cubicBezTo>
                  <a:cubicBezTo>
                    <a:pt x="86" y="166"/>
                    <a:pt x="85" y="166"/>
                    <a:pt x="83" y="166"/>
                  </a:cubicBezTo>
                  <a:close/>
                  <a:moveTo>
                    <a:pt x="73" y="166"/>
                  </a:moveTo>
                  <a:cubicBezTo>
                    <a:pt x="70" y="165"/>
                    <a:pt x="68" y="165"/>
                    <a:pt x="65" y="165"/>
                  </a:cubicBezTo>
                  <a:cubicBezTo>
                    <a:pt x="67" y="158"/>
                    <a:pt x="67" y="158"/>
                    <a:pt x="67" y="158"/>
                  </a:cubicBezTo>
                  <a:cubicBezTo>
                    <a:pt x="69" y="158"/>
                    <a:pt x="71" y="159"/>
                    <a:pt x="74" y="159"/>
                  </a:cubicBezTo>
                  <a:lnTo>
                    <a:pt x="73" y="166"/>
                  </a:lnTo>
                  <a:close/>
                  <a:moveTo>
                    <a:pt x="95" y="166"/>
                  </a:moveTo>
                  <a:cubicBezTo>
                    <a:pt x="94" y="159"/>
                    <a:pt x="94" y="159"/>
                    <a:pt x="94" y="159"/>
                  </a:cubicBezTo>
                  <a:cubicBezTo>
                    <a:pt x="97" y="159"/>
                    <a:pt x="99" y="158"/>
                    <a:pt x="101" y="158"/>
                  </a:cubicBezTo>
                  <a:cubicBezTo>
                    <a:pt x="103" y="164"/>
                    <a:pt x="103" y="164"/>
                    <a:pt x="103" y="164"/>
                  </a:cubicBezTo>
                  <a:cubicBezTo>
                    <a:pt x="100" y="165"/>
                    <a:pt x="98" y="165"/>
                    <a:pt x="95" y="166"/>
                  </a:cubicBezTo>
                  <a:close/>
                  <a:moveTo>
                    <a:pt x="58" y="163"/>
                  </a:moveTo>
                  <a:cubicBezTo>
                    <a:pt x="56" y="162"/>
                    <a:pt x="53" y="161"/>
                    <a:pt x="51" y="160"/>
                  </a:cubicBezTo>
                  <a:cubicBezTo>
                    <a:pt x="54" y="154"/>
                    <a:pt x="54" y="154"/>
                    <a:pt x="54" y="154"/>
                  </a:cubicBezTo>
                  <a:cubicBezTo>
                    <a:pt x="56" y="155"/>
                    <a:pt x="58" y="155"/>
                    <a:pt x="60" y="156"/>
                  </a:cubicBezTo>
                  <a:lnTo>
                    <a:pt x="58" y="163"/>
                  </a:lnTo>
                  <a:close/>
                  <a:moveTo>
                    <a:pt x="110" y="162"/>
                  </a:moveTo>
                  <a:cubicBezTo>
                    <a:pt x="108" y="156"/>
                    <a:pt x="108" y="156"/>
                    <a:pt x="108" y="156"/>
                  </a:cubicBezTo>
                  <a:cubicBezTo>
                    <a:pt x="110" y="155"/>
                    <a:pt x="112" y="154"/>
                    <a:pt x="114" y="153"/>
                  </a:cubicBezTo>
                  <a:cubicBezTo>
                    <a:pt x="117" y="159"/>
                    <a:pt x="117" y="159"/>
                    <a:pt x="117" y="159"/>
                  </a:cubicBezTo>
                  <a:cubicBezTo>
                    <a:pt x="115" y="160"/>
                    <a:pt x="112" y="161"/>
                    <a:pt x="110" y="162"/>
                  </a:cubicBezTo>
                  <a:close/>
                  <a:moveTo>
                    <a:pt x="44" y="157"/>
                  </a:moveTo>
                  <a:cubicBezTo>
                    <a:pt x="42" y="156"/>
                    <a:pt x="40" y="154"/>
                    <a:pt x="38" y="153"/>
                  </a:cubicBezTo>
                  <a:cubicBezTo>
                    <a:pt x="42" y="147"/>
                    <a:pt x="42" y="147"/>
                    <a:pt x="42" y="147"/>
                  </a:cubicBezTo>
                  <a:cubicBezTo>
                    <a:pt x="44" y="149"/>
                    <a:pt x="46" y="150"/>
                    <a:pt x="48" y="151"/>
                  </a:cubicBezTo>
                  <a:lnTo>
                    <a:pt x="44" y="157"/>
                  </a:lnTo>
                  <a:close/>
                  <a:moveTo>
                    <a:pt x="124" y="156"/>
                  </a:moveTo>
                  <a:cubicBezTo>
                    <a:pt x="120" y="150"/>
                    <a:pt x="120" y="150"/>
                    <a:pt x="120" y="150"/>
                  </a:cubicBezTo>
                  <a:cubicBezTo>
                    <a:pt x="122" y="149"/>
                    <a:pt x="124" y="148"/>
                    <a:pt x="126" y="146"/>
                  </a:cubicBezTo>
                  <a:cubicBezTo>
                    <a:pt x="130" y="152"/>
                    <a:pt x="130" y="152"/>
                    <a:pt x="130" y="152"/>
                  </a:cubicBezTo>
                  <a:cubicBezTo>
                    <a:pt x="128" y="154"/>
                    <a:pt x="126" y="155"/>
                    <a:pt x="124" y="156"/>
                  </a:cubicBezTo>
                  <a:close/>
                  <a:moveTo>
                    <a:pt x="32" y="149"/>
                  </a:moveTo>
                  <a:cubicBezTo>
                    <a:pt x="30" y="147"/>
                    <a:pt x="28" y="146"/>
                    <a:pt x="26" y="144"/>
                  </a:cubicBezTo>
                  <a:cubicBezTo>
                    <a:pt x="31" y="139"/>
                    <a:pt x="31" y="139"/>
                    <a:pt x="31" y="139"/>
                  </a:cubicBezTo>
                  <a:cubicBezTo>
                    <a:pt x="32" y="140"/>
                    <a:pt x="34" y="142"/>
                    <a:pt x="36" y="143"/>
                  </a:cubicBezTo>
                  <a:lnTo>
                    <a:pt x="32" y="149"/>
                  </a:lnTo>
                  <a:close/>
                  <a:moveTo>
                    <a:pt x="136" y="148"/>
                  </a:moveTo>
                  <a:cubicBezTo>
                    <a:pt x="132" y="142"/>
                    <a:pt x="132" y="142"/>
                    <a:pt x="132" y="142"/>
                  </a:cubicBezTo>
                  <a:cubicBezTo>
                    <a:pt x="133" y="141"/>
                    <a:pt x="135" y="139"/>
                    <a:pt x="137" y="138"/>
                  </a:cubicBezTo>
                  <a:cubicBezTo>
                    <a:pt x="141" y="143"/>
                    <a:pt x="141" y="143"/>
                    <a:pt x="141" y="143"/>
                  </a:cubicBezTo>
                  <a:cubicBezTo>
                    <a:pt x="140" y="144"/>
                    <a:pt x="138" y="146"/>
                    <a:pt x="136" y="148"/>
                  </a:cubicBezTo>
                  <a:close/>
                  <a:moveTo>
                    <a:pt x="21" y="138"/>
                  </a:moveTo>
                  <a:cubicBezTo>
                    <a:pt x="19" y="137"/>
                    <a:pt x="18" y="135"/>
                    <a:pt x="16" y="133"/>
                  </a:cubicBezTo>
                  <a:cubicBezTo>
                    <a:pt x="22" y="129"/>
                    <a:pt x="22" y="129"/>
                    <a:pt x="22" y="129"/>
                  </a:cubicBezTo>
                  <a:cubicBezTo>
                    <a:pt x="23" y="130"/>
                    <a:pt x="24" y="132"/>
                    <a:pt x="26" y="134"/>
                  </a:cubicBezTo>
                  <a:lnTo>
                    <a:pt x="21" y="138"/>
                  </a:lnTo>
                  <a:close/>
                  <a:moveTo>
                    <a:pt x="147" y="137"/>
                  </a:moveTo>
                  <a:cubicBezTo>
                    <a:pt x="141" y="133"/>
                    <a:pt x="141" y="133"/>
                    <a:pt x="141" y="133"/>
                  </a:cubicBezTo>
                  <a:cubicBezTo>
                    <a:pt x="143" y="131"/>
                    <a:pt x="144" y="129"/>
                    <a:pt x="146" y="127"/>
                  </a:cubicBezTo>
                  <a:cubicBezTo>
                    <a:pt x="151" y="131"/>
                    <a:pt x="151" y="131"/>
                    <a:pt x="151" y="131"/>
                  </a:cubicBezTo>
                  <a:cubicBezTo>
                    <a:pt x="150" y="133"/>
                    <a:pt x="148" y="135"/>
                    <a:pt x="147" y="137"/>
                  </a:cubicBezTo>
                  <a:close/>
                  <a:moveTo>
                    <a:pt x="12" y="126"/>
                  </a:moveTo>
                  <a:cubicBezTo>
                    <a:pt x="11" y="124"/>
                    <a:pt x="9" y="122"/>
                    <a:pt x="8" y="120"/>
                  </a:cubicBezTo>
                  <a:cubicBezTo>
                    <a:pt x="14" y="117"/>
                    <a:pt x="14" y="117"/>
                    <a:pt x="14" y="117"/>
                  </a:cubicBezTo>
                  <a:cubicBezTo>
                    <a:pt x="15" y="119"/>
                    <a:pt x="17" y="121"/>
                    <a:pt x="18" y="123"/>
                  </a:cubicBezTo>
                  <a:lnTo>
                    <a:pt x="12" y="126"/>
                  </a:lnTo>
                  <a:close/>
                  <a:moveTo>
                    <a:pt x="155" y="125"/>
                  </a:moveTo>
                  <a:cubicBezTo>
                    <a:pt x="149" y="122"/>
                    <a:pt x="149" y="122"/>
                    <a:pt x="149" y="122"/>
                  </a:cubicBezTo>
                  <a:cubicBezTo>
                    <a:pt x="151" y="120"/>
                    <a:pt x="152" y="117"/>
                    <a:pt x="153" y="115"/>
                  </a:cubicBezTo>
                  <a:cubicBezTo>
                    <a:pt x="159" y="118"/>
                    <a:pt x="159" y="118"/>
                    <a:pt x="159" y="118"/>
                  </a:cubicBezTo>
                  <a:cubicBezTo>
                    <a:pt x="158" y="121"/>
                    <a:pt x="157" y="123"/>
                    <a:pt x="155" y="125"/>
                  </a:cubicBezTo>
                  <a:close/>
                  <a:moveTo>
                    <a:pt x="5" y="113"/>
                  </a:moveTo>
                  <a:cubicBezTo>
                    <a:pt x="4" y="111"/>
                    <a:pt x="4" y="108"/>
                    <a:pt x="3" y="106"/>
                  </a:cubicBezTo>
                  <a:cubicBezTo>
                    <a:pt x="10" y="104"/>
                    <a:pt x="10" y="104"/>
                    <a:pt x="10" y="104"/>
                  </a:cubicBezTo>
                  <a:cubicBezTo>
                    <a:pt x="10" y="106"/>
                    <a:pt x="11" y="108"/>
                    <a:pt x="12" y="111"/>
                  </a:cubicBezTo>
                  <a:lnTo>
                    <a:pt x="5" y="113"/>
                  </a:lnTo>
                  <a:close/>
                  <a:moveTo>
                    <a:pt x="162" y="111"/>
                  </a:moveTo>
                  <a:cubicBezTo>
                    <a:pt x="155" y="109"/>
                    <a:pt x="155" y="109"/>
                    <a:pt x="155" y="109"/>
                  </a:cubicBezTo>
                  <a:cubicBezTo>
                    <a:pt x="156" y="107"/>
                    <a:pt x="157" y="105"/>
                    <a:pt x="157" y="102"/>
                  </a:cubicBezTo>
                  <a:cubicBezTo>
                    <a:pt x="164" y="104"/>
                    <a:pt x="164" y="104"/>
                    <a:pt x="164" y="104"/>
                  </a:cubicBezTo>
                  <a:cubicBezTo>
                    <a:pt x="163" y="107"/>
                    <a:pt x="162" y="109"/>
                    <a:pt x="162" y="111"/>
                  </a:cubicBezTo>
                  <a:close/>
                  <a:moveTo>
                    <a:pt x="1" y="99"/>
                  </a:moveTo>
                  <a:cubicBezTo>
                    <a:pt x="1" y="96"/>
                    <a:pt x="0" y="94"/>
                    <a:pt x="0" y="91"/>
                  </a:cubicBezTo>
                  <a:cubicBezTo>
                    <a:pt x="7" y="90"/>
                    <a:pt x="7" y="90"/>
                    <a:pt x="7" y="90"/>
                  </a:cubicBezTo>
                  <a:cubicBezTo>
                    <a:pt x="7" y="93"/>
                    <a:pt x="8" y="95"/>
                    <a:pt x="8" y="97"/>
                  </a:cubicBezTo>
                  <a:lnTo>
                    <a:pt x="1" y="99"/>
                  </a:lnTo>
                  <a:close/>
                  <a:moveTo>
                    <a:pt x="165" y="97"/>
                  </a:moveTo>
                  <a:cubicBezTo>
                    <a:pt x="159" y="96"/>
                    <a:pt x="159" y="96"/>
                    <a:pt x="159" y="96"/>
                  </a:cubicBezTo>
                  <a:cubicBezTo>
                    <a:pt x="159" y="94"/>
                    <a:pt x="159" y="91"/>
                    <a:pt x="159" y="89"/>
                  </a:cubicBezTo>
                  <a:cubicBezTo>
                    <a:pt x="166" y="89"/>
                    <a:pt x="166" y="89"/>
                    <a:pt x="166" y="89"/>
                  </a:cubicBezTo>
                  <a:cubicBezTo>
                    <a:pt x="166" y="92"/>
                    <a:pt x="166" y="94"/>
                    <a:pt x="165" y="97"/>
                  </a:cubicBezTo>
                  <a:close/>
                  <a:moveTo>
                    <a:pt x="0" y="84"/>
                  </a:moveTo>
                  <a:cubicBezTo>
                    <a:pt x="0" y="83"/>
                    <a:pt x="0" y="83"/>
                    <a:pt x="0" y="83"/>
                  </a:cubicBezTo>
                  <a:cubicBezTo>
                    <a:pt x="0" y="81"/>
                    <a:pt x="0" y="78"/>
                    <a:pt x="0" y="76"/>
                  </a:cubicBezTo>
                  <a:cubicBezTo>
                    <a:pt x="7" y="77"/>
                    <a:pt x="7" y="77"/>
                    <a:pt x="7" y="77"/>
                  </a:cubicBezTo>
                  <a:cubicBezTo>
                    <a:pt x="7" y="79"/>
                    <a:pt x="7" y="81"/>
                    <a:pt x="7" y="83"/>
                  </a:cubicBezTo>
                  <a:cubicBezTo>
                    <a:pt x="7" y="84"/>
                    <a:pt x="7" y="84"/>
                    <a:pt x="7" y="84"/>
                  </a:cubicBezTo>
                  <a:lnTo>
                    <a:pt x="0" y="84"/>
                  </a:lnTo>
                  <a:close/>
                  <a:moveTo>
                    <a:pt x="167" y="83"/>
                  </a:moveTo>
                  <a:cubicBezTo>
                    <a:pt x="160" y="83"/>
                    <a:pt x="160" y="83"/>
                    <a:pt x="160" y="83"/>
                  </a:cubicBezTo>
                  <a:cubicBezTo>
                    <a:pt x="160" y="81"/>
                    <a:pt x="160" y="78"/>
                    <a:pt x="159" y="76"/>
                  </a:cubicBezTo>
                  <a:cubicBezTo>
                    <a:pt x="166" y="76"/>
                    <a:pt x="166" y="76"/>
                    <a:pt x="166" y="76"/>
                  </a:cubicBezTo>
                  <a:cubicBezTo>
                    <a:pt x="166" y="78"/>
                    <a:pt x="167" y="81"/>
                    <a:pt x="167" y="83"/>
                  </a:cubicBezTo>
                  <a:close/>
                  <a:moveTo>
                    <a:pt x="8" y="70"/>
                  </a:moveTo>
                  <a:cubicBezTo>
                    <a:pt x="1" y="69"/>
                    <a:pt x="1" y="69"/>
                    <a:pt x="1" y="69"/>
                  </a:cubicBezTo>
                  <a:cubicBezTo>
                    <a:pt x="1" y="66"/>
                    <a:pt x="2" y="64"/>
                    <a:pt x="3" y="61"/>
                  </a:cubicBezTo>
                  <a:cubicBezTo>
                    <a:pt x="9" y="63"/>
                    <a:pt x="9" y="63"/>
                    <a:pt x="9" y="63"/>
                  </a:cubicBezTo>
                  <a:cubicBezTo>
                    <a:pt x="9" y="65"/>
                    <a:pt x="8" y="68"/>
                    <a:pt x="8" y="70"/>
                  </a:cubicBezTo>
                  <a:close/>
                  <a:moveTo>
                    <a:pt x="158" y="69"/>
                  </a:moveTo>
                  <a:cubicBezTo>
                    <a:pt x="158" y="67"/>
                    <a:pt x="158" y="65"/>
                    <a:pt x="157" y="63"/>
                  </a:cubicBezTo>
                  <a:cubicBezTo>
                    <a:pt x="164" y="61"/>
                    <a:pt x="164" y="61"/>
                    <a:pt x="164" y="61"/>
                  </a:cubicBezTo>
                  <a:cubicBezTo>
                    <a:pt x="164" y="63"/>
                    <a:pt x="165" y="66"/>
                    <a:pt x="165" y="68"/>
                  </a:cubicBezTo>
                  <a:lnTo>
                    <a:pt x="158" y="69"/>
                  </a:lnTo>
                  <a:close/>
                  <a:moveTo>
                    <a:pt x="11" y="57"/>
                  </a:moveTo>
                  <a:cubicBezTo>
                    <a:pt x="5" y="54"/>
                    <a:pt x="5" y="54"/>
                    <a:pt x="5" y="54"/>
                  </a:cubicBezTo>
                  <a:cubicBezTo>
                    <a:pt x="6" y="52"/>
                    <a:pt x="7" y="50"/>
                    <a:pt x="8" y="47"/>
                  </a:cubicBezTo>
                  <a:cubicBezTo>
                    <a:pt x="14" y="50"/>
                    <a:pt x="14" y="50"/>
                    <a:pt x="14" y="50"/>
                  </a:cubicBezTo>
                  <a:cubicBezTo>
                    <a:pt x="13" y="52"/>
                    <a:pt x="12" y="54"/>
                    <a:pt x="11" y="57"/>
                  </a:cubicBezTo>
                  <a:close/>
                  <a:moveTo>
                    <a:pt x="155" y="56"/>
                  </a:moveTo>
                  <a:cubicBezTo>
                    <a:pt x="154" y="54"/>
                    <a:pt x="153" y="52"/>
                    <a:pt x="152" y="50"/>
                  </a:cubicBezTo>
                  <a:cubicBezTo>
                    <a:pt x="158" y="47"/>
                    <a:pt x="158" y="47"/>
                    <a:pt x="158" y="47"/>
                  </a:cubicBezTo>
                  <a:cubicBezTo>
                    <a:pt x="159" y="49"/>
                    <a:pt x="160" y="51"/>
                    <a:pt x="161" y="54"/>
                  </a:cubicBezTo>
                  <a:lnTo>
                    <a:pt x="155" y="56"/>
                  </a:lnTo>
                  <a:close/>
                  <a:moveTo>
                    <a:pt x="17" y="44"/>
                  </a:moveTo>
                  <a:cubicBezTo>
                    <a:pt x="11" y="41"/>
                    <a:pt x="11" y="41"/>
                    <a:pt x="11" y="41"/>
                  </a:cubicBezTo>
                  <a:cubicBezTo>
                    <a:pt x="13" y="39"/>
                    <a:pt x="14" y="36"/>
                    <a:pt x="15" y="34"/>
                  </a:cubicBezTo>
                  <a:cubicBezTo>
                    <a:pt x="21" y="38"/>
                    <a:pt x="21" y="38"/>
                    <a:pt x="21" y="38"/>
                  </a:cubicBezTo>
                  <a:cubicBezTo>
                    <a:pt x="20" y="40"/>
                    <a:pt x="18" y="42"/>
                    <a:pt x="17" y="44"/>
                  </a:cubicBezTo>
                  <a:close/>
                  <a:moveTo>
                    <a:pt x="149" y="44"/>
                  </a:moveTo>
                  <a:cubicBezTo>
                    <a:pt x="148" y="42"/>
                    <a:pt x="146" y="40"/>
                    <a:pt x="145" y="38"/>
                  </a:cubicBezTo>
                  <a:cubicBezTo>
                    <a:pt x="151" y="34"/>
                    <a:pt x="151" y="34"/>
                    <a:pt x="151" y="34"/>
                  </a:cubicBezTo>
                  <a:cubicBezTo>
                    <a:pt x="152" y="36"/>
                    <a:pt x="153" y="38"/>
                    <a:pt x="155" y="40"/>
                  </a:cubicBezTo>
                  <a:lnTo>
                    <a:pt x="149" y="44"/>
                  </a:lnTo>
                  <a:close/>
                  <a:moveTo>
                    <a:pt x="25" y="33"/>
                  </a:moveTo>
                  <a:cubicBezTo>
                    <a:pt x="20" y="29"/>
                    <a:pt x="20" y="29"/>
                    <a:pt x="20" y="29"/>
                  </a:cubicBezTo>
                  <a:cubicBezTo>
                    <a:pt x="22" y="27"/>
                    <a:pt x="23" y="25"/>
                    <a:pt x="25" y="23"/>
                  </a:cubicBezTo>
                  <a:cubicBezTo>
                    <a:pt x="30" y="28"/>
                    <a:pt x="30" y="28"/>
                    <a:pt x="30" y="28"/>
                  </a:cubicBezTo>
                  <a:cubicBezTo>
                    <a:pt x="28" y="30"/>
                    <a:pt x="27" y="31"/>
                    <a:pt x="25" y="33"/>
                  </a:cubicBezTo>
                  <a:close/>
                  <a:moveTo>
                    <a:pt x="141" y="33"/>
                  </a:moveTo>
                  <a:cubicBezTo>
                    <a:pt x="139" y="31"/>
                    <a:pt x="138" y="29"/>
                    <a:pt x="136" y="28"/>
                  </a:cubicBezTo>
                  <a:cubicBezTo>
                    <a:pt x="141" y="23"/>
                    <a:pt x="141" y="23"/>
                    <a:pt x="141" y="23"/>
                  </a:cubicBezTo>
                  <a:cubicBezTo>
                    <a:pt x="142" y="24"/>
                    <a:pt x="144" y="26"/>
                    <a:pt x="146" y="28"/>
                  </a:cubicBezTo>
                  <a:lnTo>
                    <a:pt x="141" y="33"/>
                  </a:lnTo>
                  <a:close/>
                  <a:moveTo>
                    <a:pt x="35" y="23"/>
                  </a:moveTo>
                  <a:cubicBezTo>
                    <a:pt x="31" y="18"/>
                    <a:pt x="31" y="18"/>
                    <a:pt x="31" y="18"/>
                  </a:cubicBezTo>
                  <a:cubicBezTo>
                    <a:pt x="33" y="17"/>
                    <a:pt x="35" y="15"/>
                    <a:pt x="37" y="14"/>
                  </a:cubicBezTo>
                  <a:cubicBezTo>
                    <a:pt x="41" y="19"/>
                    <a:pt x="41" y="19"/>
                    <a:pt x="41" y="19"/>
                  </a:cubicBezTo>
                  <a:cubicBezTo>
                    <a:pt x="39" y="21"/>
                    <a:pt x="37" y="22"/>
                    <a:pt x="35" y="23"/>
                  </a:cubicBezTo>
                  <a:close/>
                  <a:moveTo>
                    <a:pt x="131" y="23"/>
                  </a:moveTo>
                  <a:cubicBezTo>
                    <a:pt x="129" y="22"/>
                    <a:pt x="127" y="20"/>
                    <a:pt x="125" y="19"/>
                  </a:cubicBezTo>
                  <a:cubicBezTo>
                    <a:pt x="129" y="13"/>
                    <a:pt x="129" y="13"/>
                    <a:pt x="129" y="13"/>
                  </a:cubicBezTo>
                  <a:cubicBezTo>
                    <a:pt x="131" y="15"/>
                    <a:pt x="133" y="16"/>
                    <a:pt x="135" y="18"/>
                  </a:cubicBezTo>
                  <a:lnTo>
                    <a:pt x="131" y="23"/>
                  </a:lnTo>
                  <a:close/>
                  <a:moveTo>
                    <a:pt x="47" y="16"/>
                  </a:moveTo>
                  <a:cubicBezTo>
                    <a:pt x="43" y="10"/>
                    <a:pt x="43" y="10"/>
                    <a:pt x="43" y="10"/>
                  </a:cubicBezTo>
                  <a:cubicBezTo>
                    <a:pt x="46" y="9"/>
                    <a:pt x="48" y="8"/>
                    <a:pt x="50" y="7"/>
                  </a:cubicBezTo>
                  <a:cubicBezTo>
                    <a:pt x="53" y="13"/>
                    <a:pt x="53" y="13"/>
                    <a:pt x="53" y="13"/>
                  </a:cubicBezTo>
                  <a:cubicBezTo>
                    <a:pt x="51" y="14"/>
                    <a:pt x="49" y="15"/>
                    <a:pt x="47" y="16"/>
                  </a:cubicBezTo>
                  <a:close/>
                  <a:moveTo>
                    <a:pt x="119" y="16"/>
                  </a:moveTo>
                  <a:cubicBezTo>
                    <a:pt x="117" y="15"/>
                    <a:pt x="115" y="14"/>
                    <a:pt x="113" y="13"/>
                  </a:cubicBezTo>
                  <a:cubicBezTo>
                    <a:pt x="116" y="6"/>
                    <a:pt x="116" y="6"/>
                    <a:pt x="116" y="6"/>
                  </a:cubicBezTo>
                  <a:cubicBezTo>
                    <a:pt x="118" y="7"/>
                    <a:pt x="120" y="8"/>
                    <a:pt x="123" y="10"/>
                  </a:cubicBezTo>
                  <a:lnTo>
                    <a:pt x="119" y="16"/>
                  </a:lnTo>
                  <a:close/>
                  <a:moveTo>
                    <a:pt x="59" y="10"/>
                  </a:moveTo>
                  <a:cubicBezTo>
                    <a:pt x="57" y="4"/>
                    <a:pt x="57" y="4"/>
                    <a:pt x="57" y="4"/>
                  </a:cubicBezTo>
                  <a:cubicBezTo>
                    <a:pt x="59" y="3"/>
                    <a:pt x="62" y="2"/>
                    <a:pt x="64" y="2"/>
                  </a:cubicBezTo>
                  <a:cubicBezTo>
                    <a:pt x="66" y="9"/>
                    <a:pt x="66" y="9"/>
                    <a:pt x="66" y="9"/>
                  </a:cubicBezTo>
                  <a:cubicBezTo>
                    <a:pt x="64" y="9"/>
                    <a:pt x="61" y="10"/>
                    <a:pt x="59" y="10"/>
                  </a:cubicBezTo>
                  <a:close/>
                  <a:moveTo>
                    <a:pt x="107" y="10"/>
                  </a:moveTo>
                  <a:cubicBezTo>
                    <a:pt x="104" y="10"/>
                    <a:pt x="102" y="9"/>
                    <a:pt x="100" y="8"/>
                  </a:cubicBezTo>
                  <a:cubicBezTo>
                    <a:pt x="101" y="2"/>
                    <a:pt x="101" y="2"/>
                    <a:pt x="101" y="2"/>
                  </a:cubicBezTo>
                  <a:cubicBezTo>
                    <a:pt x="104" y="2"/>
                    <a:pt x="106" y="3"/>
                    <a:pt x="109" y="4"/>
                  </a:cubicBezTo>
                  <a:lnTo>
                    <a:pt x="107" y="10"/>
                  </a:lnTo>
                  <a:close/>
                  <a:moveTo>
                    <a:pt x="73" y="7"/>
                  </a:moveTo>
                  <a:cubicBezTo>
                    <a:pt x="72" y="1"/>
                    <a:pt x="72" y="1"/>
                    <a:pt x="72" y="1"/>
                  </a:cubicBezTo>
                  <a:cubicBezTo>
                    <a:pt x="74" y="0"/>
                    <a:pt x="77" y="0"/>
                    <a:pt x="79" y="0"/>
                  </a:cubicBezTo>
                  <a:cubicBezTo>
                    <a:pt x="79" y="7"/>
                    <a:pt x="79" y="7"/>
                    <a:pt x="79" y="7"/>
                  </a:cubicBezTo>
                  <a:cubicBezTo>
                    <a:pt x="77" y="7"/>
                    <a:pt x="75" y="7"/>
                    <a:pt x="73" y="7"/>
                  </a:cubicBezTo>
                  <a:close/>
                  <a:moveTo>
                    <a:pt x="93" y="7"/>
                  </a:moveTo>
                  <a:cubicBezTo>
                    <a:pt x="91" y="7"/>
                    <a:pt x="89" y="7"/>
                    <a:pt x="86" y="7"/>
                  </a:cubicBezTo>
                  <a:cubicBezTo>
                    <a:pt x="87" y="0"/>
                    <a:pt x="87" y="0"/>
                    <a:pt x="87" y="0"/>
                  </a:cubicBezTo>
                  <a:cubicBezTo>
                    <a:pt x="89" y="0"/>
                    <a:pt x="92" y="0"/>
                    <a:pt x="94" y="0"/>
                  </a:cubicBezTo>
                  <a:lnTo>
                    <a:pt x="93" y="7"/>
                  </a:lnTo>
                  <a:close/>
                </a:path>
              </a:pathLst>
            </a:custGeom>
            <a:solidFill>
              <a:srgbClr val="4EC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93" name="Freeform 79"/>
            <p:cNvSpPr>
              <a:spLocks/>
            </p:cNvSpPr>
            <p:nvPr/>
          </p:nvSpPr>
          <p:spPr bwMode="auto">
            <a:xfrm>
              <a:off x="5930" y="2117"/>
              <a:ext cx="214" cy="163"/>
            </a:xfrm>
            <a:custGeom>
              <a:avLst/>
              <a:gdLst>
                <a:gd name="T0" fmla="*/ 3 w 42"/>
                <a:gd name="T1" fmla="*/ 0 h 32"/>
                <a:gd name="T2" fmla="*/ 0 w 42"/>
                <a:gd name="T3" fmla="*/ 11 h 32"/>
                <a:gd name="T4" fmla="*/ 21 w 42"/>
                <a:gd name="T5" fmla="*/ 32 h 32"/>
                <a:gd name="T6" fmla="*/ 42 w 42"/>
                <a:gd name="T7" fmla="*/ 11 h 32"/>
                <a:gd name="T8" fmla="*/ 21 w 42"/>
                <a:gd name="T9" fmla="*/ 11 h 32"/>
                <a:gd name="T10" fmla="*/ 3 w 42"/>
                <a:gd name="T11" fmla="*/ 0 h 32"/>
              </a:gdLst>
              <a:ahLst/>
              <a:cxnLst>
                <a:cxn ang="0">
                  <a:pos x="T0" y="T1"/>
                </a:cxn>
                <a:cxn ang="0">
                  <a:pos x="T2" y="T3"/>
                </a:cxn>
                <a:cxn ang="0">
                  <a:pos x="T4" y="T5"/>
                </a:cxn>
                <a:cxn ang="0">
                  <a:pos x="T6" y="T7"/>
                </a:cxn>
                <a:cxn ang="0">
                  <a:pos x="T8" y="T9"/>
                </a:cxn>
                <a:cxn ang="0">
                  <a:pos x="T10" y="T11"/>
                </a:cxn>
              </a:cxnLst>
              <a:rect l="0" t="0" r="r" b="b"/>
              <a:pathLst>
                <a:path w="42" h="32">
                  <a:moveTo>
                    <a:pt x="3" y="0"/>
                  </a:moveTo>
                  <a:cubicBezTo>
                    <a:pt x="1" y="3"/>
                    <a:pt x="0" y="7"/>
                    <a:pt x="0" y="11"/>
                  </a:cubicBezTo>
                  <a:cubicBezTo>
                    <a:pt x="0" y="23"/>
                    <a:pt x="9" y="32"/>
                    <a:pt x="21" y="32"/>
                  </a:cubicBezTo>
                  <a:cubicBezTo>
                    <a:pt x="33" y="32"/>
                    <a:pt x="42" y="23"/>
                    <a:pt x="42" y="11"/>
                  </a:cubicBezTo>
                  <a:cubicBezTo>
                    <a:pt x="21" y="11"/>
                    <a:pt x="21" y="11"/>
                    <a:pt x="21" y="11"/>
                  </a:cubicBezTo>
                  <a:lnTo>
                    <a:pt x="3" y="0"/>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94" name="Freeform 80"/>
            <p:cNvSpPr>
              <a:spLocks noEditPoints="1"/>
            </p:cNvSpPr>
            <p:nvPr/>
          </p:nvSpPr>
          <p:spPr bwMode="auto">
            <a:xfrm>
              <a:off x="5925" y="2112"/>
              <a:ext cx="224" cy="173"/>
            </a:xfrm>
            <a:custGeom>
              <a:avLst/>
              <a:gdLst>
                <a:gd name="T0" fmla="*/ 22 w 44"/>
                <a:gd name="T1" fmla="*/ 34 h 34"/>
                <a:gd name="T2" fmla="*/ 0 w 44"/>
                <a:gd name="T3" fmla="*/ 12 h 34"/>
                <a:gd name="T4" fmla="*/ 3 w 44"/>
                <a:gd name="T5" fmla="*/ 1 h 34"/>
                <a:gd name="T6" fmla="*/ 5 w 44"/>
                <a:gd name="T7" fmla="*/ 0 h 34"/>
                <a:gd name="T8" fmla="*/ 22 w 44"/>
                <a:gd name="T9" fmla="*/ 11 h 34"/>
                <a:gd name="T10" fmla="*/ 43 w 44"/>
                <a:gd name="T11" fmla="*/ 11 h 34"/>
                <a:gd name="T12" fmla="*/ 44 w 44"/>
                <a:gd name="T13" fmla="*/ 12 h 34"/>
                <a:gd name="T14" fmla="*/ 22 w 44"/>
                <a:gd name="T15" fmla="*/ 34 h 34"/>
                <a:gd name="T16" fmla="*/ 4 w 44"/>
                <a:gd name="T17" fmla="*/ 3 h 34"/>
                <a:gd name="T18" fmla="*/ 2 w 44"/>
                <a:gd name="T19" fmla="*/ 12 h 34"/>
                <a:gd name="T20" fmla="*/ 22 w 44"/>
                <a:gd name="T21" fmla="*/ 32 h 34"/>
                <a:gd name="T22" fmla="*/ 42 w 44"/>
                <a:gd name="T23" fmla="*/ 13 h 34"/>
                <a:gd name="T24" fmla="*/ 22 w 44"/>
                <a:gd name="T25" fmla="*/ 13 h 34"/>
                <a:gd name="T26" fmla="*/ 21 w 44"/>
                <a:gd name="T27" fmla="*/ 13 h 34"/>
                <a:gd name="T28" fmla="*/ 4 w 44"/>
                <a:gd name="T29"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4">
                  <a:moveTo>
                    <a:pt x="22" y="34"/>
                  </a:moveTo>
                  <a:cubicBezTo>
                    <a:pt x="10" y="34"/>
                    <a:pt x="0" y="25"/>
                    <a:pt x="0" y="12"/>
                  </a:cubicBezTo>
                  <a:cubicBezTo>
                    <a:pt x="0" y="8"/>
                    <a:pt x="1" y="4"/>
                    <a:pt x="3" y="1"/>
                  </a:cubicBezTo>
                  <a:cubicBezTo>
                    <a:pt x="4" y="0"/>
                    <a:pt x="4" y="0"/>
                    <a:pt x="5" y="0"/>
                  </a:cubicBezTo>
                  <a:cubicBezTo>
                    <a:pt x="22" y="11"/>
                    <a:pt x="22" y="11"/>
                    <a:pt x="22" y="11"/>
                  </a:cubicBezTo>
                  <a:cubicBezTo>
                    <a:pt x="43" y="11"/>
                    <a:pt x="43" y="11"/>
                    <a:pt x="43" y="11"/>
                  </a:cubicBezTo>
                  <a:cubicBezTo>
                    <a:pt x="43" y="11"/>
                    <a:pt x="44" y="12"/>
                    <a:pt x="44" y="12"/>
                  </a:cubicBezTo>
                  <a:cubicBezTo>
                    <a:pt x="44" y="25"/>
                    <a:pt x="34" y="34"/>
                    <a:pt x="22" y="34"/>
                  </a:cubicBezTo>
                  <a:close/>
                  <a:moveTo>
                    <a:pt x="4" y="3"/>
                  </a:moveTo>
                  <a:cubicBezTo>
                    <a:pt x="3" y="6"/>
                    <a:pt x="2" y="9"/>
                    <a:pt x="2" y="12"/>
                  </a:cubicBezTo>
                  <a:cubicBezTo>
                    <a:pt x="2" y="23"/>
                    <a:pt x="11" y="32"/>
                    <a:pt x="22" y="32"/>
                  </a:cubicBezTo>
                  <a:cubicBezTo>
                    <a:pt x="33" y="32"/>
                    <a:pt x="41" y="24"/>
                    <a:pt x="42" y="13"/>
                  </a:cubicBezTo>
                  <a:cubicBezTo>
                    <a:pt x="22" y="13"/>
                    <a:pt x="22" y="13"/>
                    <a:pt x="22" y="13"/>
                  </a:cubicBezTo>
                  <a:cubicBezTo>
                    <a:pt x="22" y="13"/>
                    <a:pt x="22" y="13"/>
                    <a:pt x="21" y="13"/>
                  </a:cubicBezTo>
                  <a:lnTo>
                    <a:pt x="4"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95" name="Freeform 81"/>
            <p:cNvSpPr>
              <a:spLocks/>
            </p:cNvSpPr>
            <p:nvPr/>
          </p:nvSpPr>
          <p:spPr bwMode="auto">
            <a:xfrm>
              <a:off x="6037" y="2071"/>
              <a:ext cx="107" cy="102"/>
            </a:xfrm>
            <a:custGeom>
              <a:avLst/>
              <a:gdLst>
                <a:gd name="T0" fmla="*/ 0 w 21"/>
                <a:gd name="T1" fmla="*/ 0 h 20"/>
                <a:gd name="T2" fmla="*/ 0 w 21"/>
                <a:gd name="T3" fmla="*/ 20 h 20"/>
                <a:gd name="T4" fmla="*/ 21 w 21"/>
                <a:gd name="T5" fmla="*/ 20 h 20"/>
                <a:gd name="T6" fmla="*/ 0 w 21"/>
                <a:gd name="T7" fmla="*/ 0 h 20"/>
              </a:gdLst>
              <a:ahLst/>
              <a:cxnLst>
                <a:cxn ang="0">
                  <a:pos x="T0" y="T1"/>
                </a:cxn>
                <a:cxn ang="0">
                  <a:pos x="T2" y="T3"/>
                </a:cxn>
                <a:cxn ang="0">
                  <a:pos x="T4" y="T5"/>
                </a:cxn>
                <a:cxn ang="0">
                  <a:pos x="T6" y="T7"/>
                </a:cxn>
              </a:cxnLst>
              <a:rect l="0" t="0" r="r" b="b"/>
              <a:pathLst>
                <a:path w="21" h="20">
                  <a:moveTo>
                    <a:pt x="0" y="0"/>
                  </a:moveTo>
                  <a:cubicBezTo>
                    <a:pt x="0" y="20"/>
                    <a:pt x="0" y="20"/>
                    <a:pt x="0" y="20"/>
                  </a:cubicBezTo>
                  <a:cubicBezTo>
                    <a:pt x="21" y="20"/>
                    <a:pt x="21" y="20"/>
                    <a:pt x="21" y="20"/>
                  </a:cubicBezTo>
                  <a:cubicBezTo>
                    <a:pt x="21" y="9"/>
                    <a:pt x="12" y="0"/>
                    <a:pt x="0" y="0"/>
                  </a:cubicBez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96" name="Freeform 82"/>
            <p:cNvSpPr>
              <a:spLocks noEditPoints="1"/>
            </p:cNvSpPr>
            <p:nvPr/>
          </p:nvSpPr>
          <p:spPr bwMode="auto">
            <a:xfrm>
              <a:off x="6032" y="2061"/>
              <a:ext cx="117" cy="117"/>
            </a:xfrm>
            <a:custGeom>
              <a:avLst/>
              <a:gdLst>
                <a:gd name="T0" fmla="*/ 22 w 23"/>
                <a:gd name="T1" fmla="*/ 23 h 23"/>
                <a:gd name="T2" fmla="*/ 1 w 23"/>
                <a:gd name="T3" fmla="*/ 23 h 23"/>
                <a:gd name="T4" fmla="*/ 0 w 23"/>
                <a:gd name="T5" fmla="*/ 22 h 23"/>
                <a:gd name="T6" fmla="*/ 0 w 23"/>
                <a:gd name="T7" fmla="*/ 2 h 23"/>
                <a:gd name="T8" fmla="*/ 1 w 23"/>
                <a:gd name="T9" fmla="*/ 0 h 23"/>
                <a:gd name="T10" fmla="*/ 23 w 23"/>
                <a:gd name="T11" fmla="*/ 22 h 23"/>
                <a:gd name="T12" fmla="*/ 22 w 23"/>
                <a:gd name="T13" fmla="*/ 23 h 23"/>
                <a:gd name="T14" fmla="*/ 2 w 23"/>
                <a:gd name="T15" fmla="*/ 21 h 23"/>
                <a:gd name="T16" fmla="*/ 21 w 23"/>
                <a:gd name="T17" fmla="*/ 21 h 23"/>
                <a:gd name="T18" fmla="*/ 2 w 23"/>
                <a:gd name="T19" fmla="*/ 3 h 23"/>
                <a:gd name="T20" fmla="*/ 2 w 23"/>
                <a:gd name="T21"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3">
                  <a:moveTo>
                    <a:pt x="22" y="23"/>
                  </a:moveTo>
                  <a:cubicBezTo>
                    <a:pt x="1" y="23"/>
                    <a:pt x="1" y="23"/>
                    <a:pt x="1" y="23"/>
                  </a:cubicBezTo>
                  <a:cubicBezTo>
                    <a:pt x="0" y="23"/>
                    <a:pt x="0" y="23"/>
                    <a:pt x="0" y="22"/>
                  </a:cubicBezTo>
                  <a:cubicBezTo>
                    <a:pt x="0" y="2"/>
                    <a:pt x="0" y="2"/>
                    <a:pt x="0" y="2"/>
                  </a:cubicBezTo>
                  <a:cubicBezTo>
                    <a:pt x="0" y="1"/>
                    <a:pt x="0" y="0"/>
                    <a:pt x="1" y="0"/>
                  </a:cubicBezTo>
                  <a:cubicBezTo>
                    <a:pt x="13" y="0"/>
                    <a:pt x="23" y="10"/>
                    <a:pt x="23" y="22"/>
                  </a:cubicBezTo>
                  <a:cubicBezTo>
                    <a:pt x="23" y="23"/>
                    <a:pt x="22" y="23"/>
                    <a:pt x="22" y="23"/>
                  </a:cubicBezTo>
                  <a:close/>
                  <a:moveTo>
                    <a:pt x="2" y="21"/>
                  </a:moveTo>
                  <a:cubicBezTo>
                    <a:pt x="21" y="21"/>
                    <a:pt x="21" y="21"/>
                    <a:pt x="21" y="21"/>
                  </a:cubicBezTo>
                  <a:cubicBezTo>
                    <a:pt x="20" y="11"/>
                    <a:pt x="12" y="3"/>
                    <a:pt x="2" y="3"/>
                  </a:cubicBezTo>
                  <a:lnTo>
                    <a:pt x="2"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97" name="Freeform 83"/>
            <p:cNvSpPr>
              <a:spLocks/>
            </p:cNvSpPr>
            <p:nvPr/>
          </p:nvSpPr>
          <p:spPr bwMode="auto">
            <a:xfrm>
              <a:off x="5961" y="2071"/>
              <a:ext cx="76" cy="102"/>
            </a:xfrm>
            <a:custGeom>
              <a:avLst/>
              <a:gdLst>
                <a:gd name="T0" fmla="*/ 15 w 15"/>
                <a:gd name="T1" fmla="*/ 20 h 20"/>
                <a:gd name="T2" fmla="*/ 15 w 15"/>
                <a:gd name="T3" fmla="*/ 0 h 20"/>
                <a:gd name="T4" fmla="*/ 0 w 15"/>
                <a:gd name="T5" fmla="*/ 5 h 20"/>
                <a:gd name="T6" fmla="*/ 15 w 15"/>
                <a:gd name="T7" fmla="*/ 20 h 20"/>
              </a:gdLst>
              <a:ahLst/>
              <a:cxnLst>
                <a:cxn ang="0">
                  <a:pos x="T0" y="T1"/>
                </a:cxn>
                <a:cxn ang="0">
                  <a:pos x="T2" y="T3"/>
                </a:cxn>
                <a:cxn ang="0">
                  <a:pos x="T4" y="T5"/>
                </a:cxn>
                <a:cxn ang="0">
                  <a:pos x="T6" y="T7"/>
                </a:cxn>
              </a:cxnLst>
              <a:rect l="0" t="0" r="r" b="b"/>
              <a:pathLst>
                <a:path w="15" h="20">
                  <a:moveTo>
                    <a:pt x="15" y="20"/>
                  </a:moveTo>
                  <a:cubicBezTo>
                    <a:pt x="15" y="0"/>
                    <a:pt x="15" y="0"/>
                    <a:pt x="15" y="0"/>
                  </a:cubicBezTo>
                  <a:cubicBezTo>
                    <a:pt x="9" y="0"/>
                    <a:pt x="4" y="2"/>
                    <a:pt x="0" y="5"/>
                  </a:cubicBezTo>
                  <a:lnTo>
                    <a:pt x="15" y="20"/>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98" name="Freeform 84"/>
            <p:cNvSpPr>
              <a:spLocks noEditPoints="1"/>
            </p:cNvSpPr>
            <p:nvPr/>
          </p:nvSpPr>
          <p:spPr bwMode="auto">
            <a:xfrm>
              <a:off x="5956" y="2061"/>
              <a:ext cx="86" cy="117"/>
            </a:xfrm>
            <a:custGeom>
              <a:avLst/>
              <a:gdLst>
                <a:gd name="T0" fmla="*/ 16 w 17"/>
                <a:gd name="T1" fmla="*/ 23 h 23"/>
                <a:gd name="T2" fmla="*/ 15 w 17"/>
                <a:gd name="T3" fmla="*/ 23 h 23"/>
                <a:gd name="T4" fmla="*/ 0 w 17"/>
                <a:gd name="T5" fmla="*/ 8 h 23"/>
                <a:gd name="T6" fmla="*/ 0 w 17"/>
                <a:gd name="T7" fmla="*/ 7 h 23"/>
                <a:gd name="T8" fmla="*/ 16 w 17"/>
                <a:gd name="T9" fmla="*/ 0 h 23"/>
                <a:gd name="T10" fmla="*/ 17 w 17"/>
                <a:gd name="T11" fmla="*/ 2 h 23"/>
                <a:gd name="T12" fmla="*/ 17 w 17"/>
                <a:gd name="T13" fmla="*/ 22 h 23"/>
                <a:gd name="T14" fmla="*/ 16 w 17"/>
                <a:gd name="T15" fmla="*/ 23 h 23"/>
                <a:gd name="T16" fmla="*/ 16 w 17"/>
                <a:gd name="T17" fmla="*/ 23 h 23"/>
                <a:gd name="T18" fmla="*/ 3 w 17"/>
                <a:gd name="T19" fmla="*/ 8 h 23"/>
                <a:gd name="T20" fmla="*/ 15 w 17"/>
                <a:gd name="T21" fmla="*/ 20 h 23"/>
                <a:gd name="T22" fmla="*/ 15 w 17"/>
                <a:gd name="T23" fmla="*/ 3 h 23"/>
                <a:gd name="T24" fmla="*/ 3 w 17"/>
                <a:gd name="T25"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23">
                  <a:moveTo>
                    <a:pt x="16" y="23"/>
                  </a:moveTo>
                  <a:cubicBezTo>
                    <a:pt x="16" y="23"/>
                    <a:pt x="15" y="23"/>
                    <a:pt x="15" y="23"/>
                  </a:cubicBezTo>
                  <a:cubicBezTo>
                    <a:pt x="0" y="8"/>
                    <a:pt x="0" y="8"/>
                    <a:pt x="0" y="8"/>
                  </a:cubicBezTo>
                  <a:cubicBezTo>
                    <a:pt x="0" y="8"/>
                    <a:pt x="0" y="7"/>
                    <a:pt x="0" y="7"/>
                  </a:cubicBezTo>
                  <a:cubicBezTo>
                    <a:pt x="4" y="3"/>
                    <a:pt x="10" y="0"/>
                    <a:pt x="16" y="0"/>
                  </a:cubicBezTo>
                  <a:cubicBezTo>
                    <a:pt x="16" y="0"/>
                    <a:pt x="17" y="1"/>
                    <a:pt x="17" y="2"/>
                  </a:cubicBezTo>
                  <a:cubicBezTo>
                    <a:pt x="17" y="22"/>
                    <a:pt x="17" y="22"/>
                    <a:pt x="17" y="22"/>
                  </a:cubicBezTo>
                  <a:cubicBezTo>
                    <a:pt x="17" y="23"/>
                    <a:pt x="17" y="23"/>
                    <a:pt x="16" y="23"/>
                  </a:cubicBezTo>
                  <a:cubicBezTo>
                    <a:pt x="16" y="23"/>
                    <a:pt x="16" y="23"/>
                    <a:pt x="16" y="23"/>
                  </a:cubicBezTo>
                  <a:close/>
                  <a:moveTo>
                    <a:pt x="3" y="8"/>
                  </a:moveTo>
                  <a:cubicBezTo>
                    <a:pt x="15" y="20"/>
                    <a:pt x="15" y="20"/>
                    <a:pt x="15" y="20"/>
                  </a:cubicBezTo>
                  <a:cubicBezTo>
                    <a:pt x="15" y="3"/>
                    <a:pt x="15" y="3"/>
                    <a:pt x="15" y="3"/>
                  </a:cubicBezTo>
                  <a:cubicBezTo>
                    <a:pt x="10" y="3"/>
                    <a:pt x="6" y="5"/>
                    <a:pt x="3"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99" name="Freeform 85"/>
            <p:cNvSpPr>
              <a:spLocks/>
            </p:cNvSpPr>
            <p:nvPr/>
          </p:nvSpPr>
          <p:spPr bwMode="auto">
            <a:xfrm>
              <a:off x="6139" y="2260"/>
              <a:ext cx="30" cy="66"/>
            </a:xfrm>
            <a:custGeom>
              <a:avLst/>
              <a:gdLst>
                <a:gd name="T0" fmla="*/ 30 w 30"/>
                <a:gd name="T1" fmla="*/ 66 h 66"/>
                <a:gd name="T2" fmla="*/ 0 w 30"/>
                <a:gd name="T3" fmla="*/ 66 h 66"/>
                <a:gd name="T4" fmla="*/ 0 w 30"/>
                <a:gd name="T5" fmla="*/ 0 h 66"/>
                <a:gd name="T6" fmla="*/ 30 w 30"/>
                <a:gd name="T7" fmla="*/ 0 h 66"/>
                <a:gd name="T8" fmla="*/ 30 w 30"/>
                <a:gd name="T9" fmla="*/ 66 h 66"/>
                <a:gd name="T10" fmla="*/ 30 w 30"/>
                <a:gd name="T11" fmla="*/ 66 h 66"/>
              </a:gdLst>
              <a:ahLst/>
              <a:cxnLst>
                <a:cxn ang="0">
                  <a:pos x="T0" y="T1"/>
                </a:cxn>
                <a:cxn ang="0">
                  <a:pos x="T2" y="T3"/>
                </a:cxn>
                <a:cxn ang="0">
                  <a:pos x="T4" y="T5"/>
                </a:cxn>
                <a:cxn ang="0">
                  <a:pos x="T6" y="T7"/>
                </a:cxn>
                <a:cxn ang="0">
                  <a:pos x="T8" y="T9"/>
                </a:cxn>
                <a:cxn ang="0">
                  <a:pos x="T10" y="T11"/>
                </a:cxn>
              </a:cxnLst>
              <a:rect l="0" t="0" r="r" b="b"/>
              <a:pathLst>
                <a:path w="30" h="66">
                  <a:moveTo>
                    <a:pt x="30" y="66"/>
                  </a:moveTo>
                  <a:lnTo>
                    <a:pt x="0" y="66"/>
                  </a:lnTo>
                  <a:lnTo>
                    <a:pt x="0" y="0"/>
                  </a:lnTo>
                  <a:lnTo>
                    <a:pt x="30" y="0"/>
                  </a:lnTo>
                  <a:lnTo>
                    <a:pt x="30" y="66"/>
                  </a:lnTo>
                  <a:lnTo>
                    <a:pt x="30" y="66"/>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00" name="Freeform 86"/>
            <p:cNvSpPr>
              <a:spLocks noEditPoints="1"/>
            </p:cNvSpPr>
            <p:nvPr/>
          </p:nvSpPr>
          <p:spPr bwMode="auto">
            <a:xfrm>
              <a:off x="6133" y="2255"/>
              <a:ext cx="41" cy="76"/>
            </a:xfrm>
            <a:custGeom>
              <a:avLst/>
              <a:gdLst>
                <a:gd name="T0" fmla="*/ 7 w 8"/>
                <a:gd name="T1" fmla="*/ 15 h 15"/>
                <a:gd name="T2" fmla="*/ 1 w 8"/>
                <a:gd name="T3" fmla="*/ 15 h 15"/>
                <a:gd name="T4" fmla="*/ 0 w 8"/>
                <a:gd name="T5" fmla="*/ 14 h 15"/>
                <a:gd name="T6" fmla="*/ 0 w 8"/>
                <a:gd name="T7" fmla="*/ 1 h 15"/>
                <a:gd name="T8" fmla="*/ 1 w 8"/>
                <a:gd name="T9" fmla="*/ 0 h 15"/>
                <a:gd name="T10" fmla="*/ 7 w 8"/>
                <a:gd name="T11" fmla="*/ 0 h 15"/>
                <a:gd name="T12" fmla="*/ 8 w 8"/>
                <a:gd name="T13" fmla="*/ 1 h 15"/>
                <a:gd name="T14" fmla="*/ 8 w 8"/>
                <a:gd name="T15" fmla="*/ 14 h 15"/>
                <a:gd name="T16" fmla="*/ 7 w 8"/>
                <a:gd name="T17" fmla="*/ 15 h 15"/>
                <a:gd name="T18" fmla="*/ 2 w 8"/>
                <a:gd name="T19" fmla="*/ 13 h 15"/>
                <a:gd name="T20" fmla="*/ 6 w 8"/>
                <a:gd name="T21" fmla="*/ 13 h 15"/>
                <a:gd name="T22" fmla="*/ 6 w 8"/>
                <a:gd name="T23" fmla="*/ 2 h 15"/>
                <a:gd name="T24" fmla="*/ 2 w 8"/>
                <a:gd name="T25" fmla="*/ 2 h 15"/>
                <a:gd name="T26" fmla="*/ 2 w 8"/>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5">
                  <a:moveTo>
                    <a:pt x="7" y="15"/>
                  </a:moveTo>
                  <a:cubicBezTo>
                    <a:pt x="1" y="15"/>
                    <a:pt x="1" y="15"/>
                    <a:pt x="1" y="15"/>
                  </a:cubicBezTo>
                  <a:cubicBezTo>
                    <a:pt x="0" y="15"/>
                    <a:pt x="0" y="15"/>
                    <a:pt x="0" y="14"/>
                  </a:cubicBezTo>
                  <a:cubicBezTo>
                    <a:pt x="0" y="1"/>
                    <a:pt x="0" y="1"/>
                    <a:pt x="0" y="1"/>
                  </a:cubicBezTo>
                  <a:cubicBezTo>
                    <a:pt x="0" y="1"/>
                    <a:pt x="0" y="0"/>
                    <a:pt x="1" y="0"/>
                  </a:cubicBezTo>
                  <a:cubicBezTo>
                    <a:pt x="7" y="0"/>
                    <a:pt x="7" y="0"/>
                    <a:pt x="7" y="0"/>
                  </a:cubicBezTo>
                  <a:cubicBezTo>
                    <a:pt x="7" y="0"/>
                    <a:pt x="8" y="1"/>
                    <a:pt x="8" y="1"/>
                  </a:cubicBezTo>
                  <a:cubicBezTo>
                    <a:pt x="8" y="14"/>
                    <a:pt x="8" y="14"/>
                    <a:pt x="8" y="14"/>
                  </a:cubicBezTo>
                  <a:cubicBezTo>
                    <a:pt x="8" y="15"/>
                    <a:pt x="7" y="15"/>
                    <a:pt x="7" y="15"/>
                  </a:cubicBezTo>
                  <a:close/>
                  <a:moveTo>
                    <a:pt x="2" y="13"/>
                  </a:moveTo>
                  <a:cubicBezTo>
                    <a:pt x="6" y="13"/>
                    <a:pt x="6" y="13"/>
                    <a:pt x="6" y="13"/>
                  </a:cubicBezTo>
                  <a:cubicBezTo>
                    <a:pt x="6" y="2"/>
                    <a:pt x="6" y="2"/>
                    <a:pt x="6" y="2"/>
                  </a:cubicBezTo>
                  <a:cubicBezTo>
                    <a:pt x="2" y="2"/>
                    <a:pt x="2" y="2"/>
                    <a:pt x="2" y="2"/>
                  </a:cubicBezTo>
                  <a:lnTo>
                    <a:pt x="2"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01" name="Freeform 87"/>
            <p:cNvSpPr>
              <a:spLocks/>
            </p:cNvSpPr>
            <p:nvPr/>
          </p:nvSpPr>
          <p:spPr bwMode="auto">
            <a:xfrm>
              <a:off x="6139" y="2260"/>
              <a:ext cx="30" cy="66"/>
            </a:xfrm>
            <a:custGeom>
              <a:avLst/>
              <a:gdLst>
                <a:gd name="T0" fmla="*/ 30 w 30"/>
                <a:gd name="T1" fmla="*/ 66 h 66"/>
                <a:gd name="T2" fmla="*/ 0 w 30"/>
                <a:gd name="T3" fmla="*/ 66 h 66"/>
                <a:gd name="T4" fmla="*/ 0 w 30"/>
                <a:gd name="T5" fmla="*/ 0 h 66"/>
                <a:gd name="T6" fmla="*/ 30 w 30"/>
                <a:gd name="T7" fmla="*/ 0 h 66"/>
                <a:gd name="T8" fmla="*/ 30 w 30"/>
                <a:gd name="T9" fmla="*/ 66 h 66"/>
                <a:gd name="T10" fmla="*/ 30 w 30"/>
                <a:gd name="T11" fmla="*/ 66 h 66"/>
              </a:gdLst>
              <a:ahLst/>
              <a:cxnLst>
                <a:cxn ang="0">
                  <a:pos x="T0" y="T1"/>
                </a:cxn>
                <a:cxn ang="0">
                  <a:pos x="T2" y="T3"/>
                </a:cxn>
                <a:cxn ang="0">
                  <a:pos x="T4" y="T5"/>
                </a:cxn>
                <a:cxn ang="0">
                  <a:pos x="T6" y="T7"/>
                </a:cxn>
                <a:cxn ang="0">
                  <a:pos x="T8" y="T9"/>
                </a:cxn>
                <a:cxn ang="0">
                  <a:pos x="T10" y="T11"/>
                </a:cxn>
              </a:cxnLst>
              <a:rect l="0" t="0" r="r" b="b"/>
              <a:pathLst>
                <a:path w="30" h="66">
                  <a:moveTo>
                    <a:pt x="30" y="66"/>
                  </a:moveTo>
                  <a:lnTo>
                    <a:pt x="0" y="66"/>
                  </a:lnTo>
                  <a:lnTo>
                    <a:pt x="0" y="0"/>
                  </a:lnTo>
                  <a:lnTo>
                    <a:pt x="30" y="0"/>
                  </a:lnTo>
                  <a:lnTo>
                    <a:pt x="30" y="66"/>
                  </a:lnTo>
                  <a:lnTo>
                    <a:pt x="30" y="66"/>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02" name="Freeform 88"/>
            <p:cNvSpPr>
              <a:spLocks noEditPoints="1"/>
            </p:cNvSpPr>
            <p:nvPr/>
          </p:nvSpPr>
          <p:spPr bwMode="auto">
            <a:xfrm>
              <a:off x="6133" y="2255"/>
              <a:ext cx="41" cy="76"/>
            </a:xfrm>
            <a:custGeom>
              <a:avLst/>
              <a:gdLst>
                <a:gd name="T0" fmla="*/ 7 w 8"/>
                <a:gd name="T1" fmla="*/ 15 h 15"/>
                <a:gd name="T2" fmla="*/ 1 w 8"/>
                <a:gd name="T3" fmla="*/ 15 h 15"/>
                <a:gd name="T4" fmla="*/ 0 w 8"/>
                <a:gd name="T5" fmla="*/ 14 h 15"/>
                <a:gd name="T6" fmla="*/ 0 w 8"/>
                <a:gd name="T7" fmla="*/ 1 h 15"/>
                <a:gd name="T8" fmla="*/ 1 w 8"/>
                <a:gd name="T9" fmla="*/ 0 h 15"/>
                <a:gd name="T10" fmla="*/ 7 w 8"/>
                <a:gd name="T11" fmla="*/ 0 h 15"/>
                <a:gd name="T12" fmla="*/ 8 w 8"/>
                <a:gd name="T13" fmla="*/ 1 h 15"/>
                <a:gd name="T14" fmla="*/ 8 w 8"/>
                <a:gd name="T15" fmla="*/ 14 h 15"/>
                <a:gd name="T16" fmla="*/ 7 w 8"/>
                <a:gd name="T17" fmla="*/ 15 h 15"/>
                <a:gd name="T18" fmla="*/ 2 w 8"/>
                <a:gd name="T19" fmla="*/ 13 h 15"/>
                <a:gd name="T20" fmla="*/ 6 w 8"/>
                <a:gd name="T21" fmla="*/ 13 h 15"/>
                <a:gd name="T22" fmla="*/ 6 w 8"/>
                <a:gd name="T23" fmla="*/ 2 h 15"/>
                <a:gd name="T24" fmla="*/ 2 w 8"/>
                <a:gd name="T25" fmla="*/ 2 h 15"/>
                <a:gd name="T26" fmla="*/ 2 w 8"/>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5">
                  <a:moveTo>
                    <a:pt x="7" y="15"/>
                  </a:moveTo>
                  <a:cubicBezTo>
                    <a:pt x="1" y="15"/>
                    <a:pt x="1" y="15"/>
                    <a:pt x="1" y="15"/>
                  </a:cubicBezTo>
                  <a:cubicBezTo>
                    <a:pt x="0" y="15"/>
                    <a:pt x="0" y="15"/>
                    <a:pt x="0" y="14"/>
                  </a:cubicBezTo>
                  <a:cubicBezTo>
                    <a:pt x="0" y="1"/>
                    <a:pt x="0" y="1"/>
                    <a:pt x="0" y="1"/>
                  </a:cubicBezTo>
                  <a:cubicBezTo>
                    <a:pt x="0" y="1"/>
                    <a:pt x="0" y="0"/>
                    <a:pt x="1" y="0"/>
                  </a:cubicBezTo>
                  <a:cubicBezTo>
                    <a:pt x="7" y="0"/>
                    <a:pt x="7" y="0"/>
                    <a:pt x="7" y="0"/>
                  </a:cubicBezTo>
                  <a:cubicBezTo>
                    <a:pt x="7" y="0"/>
                    <a:pt x="8" y="1"/>
                    <a:pt x="8" y="1"/>
                  </a:cubicBezTo>
                  <a:cubicBezTo>
                    <a:pt x="8" y="14"/>
                    <a:pt x="8" y="14"/>
                    <a:pt x="8" y="14"/>
                  </a:cubicBezTo>
                  <a:cubicBezTo>
                    <a:pt x="8" y="15"/>
                    <a:pt x="7" y="15"/>
                    <a:pt x="7" y="15"/>
                  </a:cubicBezTo>
                  <a:close/>
                  <a:moveTo>
                    <a:pt x="2" y="13"/>
                  </a:moveTo>
                  <a:cubicBezTo>
                    <a:pt x="6" y="13"/>
                    <a:pt x="6" y="13"/>
                    <a:pt x="6" y="13"/>
                  </a:cubicBezTo>
                  <a:cubicBezTo>
                    <a:pt x="6" y="2"/>
                    <a:pt x="6" y="2"/>
                    <a:pt x="6" y="2"/>
                  </a:cubicBezTo>
                  <a:cubicBezTo>
                    <a:pt x="2" y="2"/>
                    <a:pt x="2" y="2"/>
                    <a:pt x="2" y="2"/>
                  </a:cubicBezTo>
                  <a:lnTo>
                    <a:pt x="2"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03" name="Freeform 89"/>
            <p:cNvSpPr>
              <a:spLocks/>
            </p:cNvSpPr>
            <p:nvPr/>
          </p:nvSpPr>
          <p:spPr bwMode="auto">
            <a:xfrm>
              <a:off x="6225" y="2239"/>
              <a:ext cx="30" cy="87"/>
            </a:xfrm>
            <a:custGeom>
              <a:avLst/>
              <a:gdLst>
                <a:gd name="T0" fmla="*/ 30 w 30"/>
                <a:gd name="T1" fmla="*/ 87 h 87"/>
                <a:gd name="T2" fmla="*/ 0 w 30"/>
                <a:gd name="T3" fmla="*/ 87 h 87"/>
                <a:gd name="T4" fmla="*/ 0 w 30"/>
                <a:gd name="T5" fmla="*/ 0 h 87"/>
                <a:gd name="T6" fmla="*/ 30 w 30"/>
                <a:gd name="T7" fmla="*/ 0 h 87"/>
                <a:gd name="T8" fmla="*/ 30 w 30"/>
                <a:gd name="T9" fmla="*/ 87 h 87"/>
                <a:gd name="T10" fmla="*/ 30 w 30"/>
                <a:gd name="T11" fmla="*/ 87 h 87"/>
              </a:gdLst>
              <a:ahLst/>
              <a:cxnLst>
                <a:cxn ang="0">
                  <a:pos x="T0" y="T1"/>
                </a:cxn>
                <a:cxn ang="0">
                  <a:pos x="T2" y="T3"/>
                </a:cxn>
                <a:cxn ang="0">
                  <a:pos x="T4" y="T5"/>
                </a:cxn>
                <a:cxn ang="0">
                  <a:pos x="T6" y="T7"/>
                </a:cxn>
                <a:cxn ang="0">
                  <a:pos x="T8" y="T9"/>
                </a:cxn>
                <a:cxn ang="0">
                  <a:pos x="T10" y="T11"/>
                </a:cxn>
              </a:cxnLst>
              <a:rect l="0" t="0" r="r" b="b"/>
              <a:pathLst>
                <a:path w="30" h="87">
                  <a:moveTo>
                    <a:pt x="30" y="87"/>
                  </a:moveTo>
                  <a:lnTo>
                    <a:pt x="0" y="87"/>
                  </a:lnTo>
                  <a:lnTo>
                    <a:pt x="0" y="0"/>
                  </a:lnTo>
                  <a:lnTo>
                    <a:pt x="30" y="0"/>
                  </a:lnTo>
                  <a:lnTo>
                    <a:pt x="30" y="87"/>
                  </a:lnTo>
                  <a:lnTo>
                    <a:pt x="30" y="87"/>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04" name="Freeform 90"/>
            <p:cNvSpPr>
              <a:spLocks noEditPoints="1"/>
            </p:cNvSpPr>
            <p:nvPr/>
          </p:nvSpPr>
          <p:spPr bwMode="auto">
            <a:xfrm>
              <a:off x="6220" y="2234"/>
              <a:ext cx="40" cy="97"/>
            </a:xfrm>
            <a:custGeom>
              <a:avLst/>
              <a:gdLst>
                <a:gd name="T0" fmla="*/ 7 w 8"/>
                <a:gd name="T1" fmla="*/ 19 h 19"/>
                <a:gd name="T2" fmla="*/ 1 w 8"/>
                <a:gd name="T3" fmla="*/ 19 h 19"/>
                <a:gd name="T4" fmla="*/ 0 w 8"/>
                <a:gd name="T5" fmla="*/ 18 h 19"/>
                <a:gd name="T6" fmla="*/ 0 w 8"/>
                <a:gd name="T7" fmla="*/ 1 h 19"/>
                <a:gd name="T8" fmla="*/ 1 w 8"/>
                <a:gd name="T9" fmla="*/ 0 h 19"/>
                <a:gd name="T10" fmla="*/ 7 w 8"/>
                <a:gd name="T11" fmla="*/ 0 h 19"/>
                <a:gd name="T12" fmla="*/ 8 w 8"/>
                <a:gd name="T13" fmla="*/ 1 h 19"/>
                <a:gd name="T14" fmla="*/ 8 w 8"/>
                <a:gd name="T15" fmla="*/ 18 h 19"/>
                <a:gd name="T16" fmla="*/ 7 w 8"/>
                <a:gd name="T17" fmla="*/ 19 h 19"/>
                <a:gd name="T18" fmla="*/ 2 w 8"/>
                <a:gd name="T19" fmla="*/ 17 h 19"/>
                <a:gd name="T20" fmla="*/ 6 w 8"/>
                <a:gd name="T21" fmla="*/ 17 h 19"/>
                <a:gd name="T22" fmla="*/ 6 w 8"/>
                <a:gd name="T23" fmla="*/ 2 h 19"/>
                <a:gd name="T24" fmla="*/ 2 w 8"/>
                <a:gd name="T25" fmla="*/ 2 h 19"/>
                <a:gd name="T26" fmla="*/ 2 w 8"/>
                <a:gd name="T2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9">
                  <a:moveTo>
                    <a:pt x="7" y="19"/>
                  </a:moveTo>
                  <a:cubicBezTo>
                    <a:pt x="1" y="19"/>
                    <a:pt x="1" y="19"/>
                    <a:pt x="1" y="19"/>
                  </a:cubicBezTo>
                  <a:cubicBezTo>
                    <a:pt x="0" y="19"/>
                    <a:pt x="0" y="19"/>
                    <a:pt x="0" y="18"/>
                  </a:cubicBezTo>
                  <a:cubicBezTo>
                    <a:pt x="0" y="1"/>
                    <a:pt x="0" y="1"/>
                    <a:pt x="0" y="1"/>
                  </a:cubicBezTo>
                  <a:cubicBezTo>
                    <a:pt x="0" y="1"/>
                    <a:pt x="0" y="0"/>
                    <a:pt x="1" y="0"/>
                  </a:cubicBezTo>
                  <a:cubicBezTo>
                    <a:pt x="7" y="0"/>
                    <a:pt x="7" y="0"/>
                    <a:pt x="7" y="0"/>
                  </a:cubicBezTo>
                  <a:cubicBezTo>
                    <a:pt x="7" y="0"/>
                    <a:pt x="8" y="1"/>
                    <a:pt x="8" y="1"/>
                  </a:cubicBezTo>
                  <a:cubicBezTo>
                    <a:pt x="8" y="18"/>
                    <a:pt x="8" y="18"/>
                    <a:pt x="8" y="18"/>
                  </a:cubicBezTo>
                  <a:cubicBezTo>
                    <a:pt x="8" y="19"/>
                    <a:pt x="7" y="19"/>
                    <a:pt x="7" y="19"/>
                  </a:cubicBezTo>
                  <a:close/>
                  <a:moveTo>
                    <a:pt x="2" y="17"/>
                  </a:moveTo>
                  <a:cubicBezTo>
                    <a:pt x="6" y="17"/>
                    <a:pt x="6" y="17"/>
                    <a:pt x="6" y="17"/>
                  </a:cubicBezTo>
                  <a:cubicBezTo>
                    <a:pt x="6" y="2"/>
                    <a:pt x="6" y="2"/>
                    <a:pt x="6" y="2"/>
                  </a:cubicBezTo>
                  <a:cubicBezTo>
                    <a:pt x="2" y="2"/>
                    <a:pt x="2" y="2"/>
                    <a:pt x="2" y="2"/>
                  </a:cubicBezTo>
                  <a:lnTo>
                    <a:pt x="2"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05" name="Freeform 91"/>
            <p:cNvSpPr>
              <a:spLocks/>
            </p:cNvSpPr>
            <p:nvPr/>
          </p:nvSpPr>
          <p:spPr bwMode="auto">
            <a:xfrm>
              <a:off x="6225" y="2239"/>
              <a:ext cx="30" cy="87"/>
            </a:xfrm>
            <a:custGeom>
              <a:avLst/>
              <a:gdLst>
                <a:gd name="T0" fmla="*/ 30 w 30"/>
                <a:gd name="T1" fmla="*/ 87 h 87"/>
                <a:gd name="T2" fmla="*/ 0 w 30"/>
                <a:gd name="T3" fmla="*/ 87 h 87"/>
                <a:gd name="T4" fmla="*/ 0 w 30"/>
                <a:gd name="T5" fmla="*/ 0 h 87"/>
                <a:gd name="T6" fmla="*/ 30 w 30"/>
                <a:gd name="T7" fmla="*/ 0 h 87"/>
                <a:gd name="T8" fmla="*/ 30 w 30"/>
                <a:gd name="T9" fmla="*/ 87 h 87"/>
                <a:gd name="T10" fmla="*/ 30 w 30"/>
                <a:gd name="T11" fmla="*/ 87 h 87"/>
              </a:gdLst>
              <a:ahLst/>
              <a:cxnLst>
                <a:cxn ang="0">
                  <a:pos x="T0" y="T1"/>
                </a:cxn>
                <a:cxn ang="0">
                  <a:pos x="T2" y="T3"/>
                </a:cxn>
                <a:cxn ang="0">
                  <a:pos x="T4" y="T5"/>
                </a:cxn>
                <a:cxn ang="0">
                  <a:pos x="T6" y="T7"/>
                </a:cxn>
                <a:cxn ang="0">
                  <a:pos x="T8" y="T9"/>
                </a:cxn>
                <a:cxn ang="0">
                  <a:pos x="T10" y="T11"/>
                </a:cxn>
              </a:cxnLst>
              <a:rect l="0" t="0" r="r" b="b"/>
              <a:pathLst>
                <a:path w="30" h="87">
                  <a:moveTo>
                    <a:pt x="30" y="87"/>
                  </a:moveTo>
                  <a:lnTo>
                    <a:pt x="0" y="87"/>
                  </a:lnTo>
                  <a:lnTo>
                    <a:pt x="0" y="0"/>
                  </a:lnTo>
                  <a:lnTo>
                    <a:pt x="30" y="0"/>
                  </a:lnTo>
                  <a:lnTo>
                    <a:pt x="30" y="87"/>
                  </a:lnTo>
                  <a:lnTo>
                    <a:pt x="30" y="87"/>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06" name="Freeform 92"/>
            <p:cNvSpPr>
              <a:spLocks noEditPoints="1"/>
            </p:cNvSpPr>
            <p:nvPr/>
          </p:nvSpPr>
          <p:spPr bwMode="auto">
            <a:xfrm>
              <a:off x="6220" y="2234"/>
              <a:ext cx="40" cy="97"/>
            </a:xfrm>
            <a:custGeom>
              <a:avLst/>
              <a:gdLst>
                <a:gd name="T0" fmla="*/ 7 w 8"/>
                <a:gd name="T1" fmla="*/ 19 h 19"/>
                <a:gd name="T2" fmla="*/ 1 w 8"/>
                <a:gd name="T3" fmla="*/ 19 h 19"/>
                <a:gd name="T4" fmla="*/ 0 w 8"/>
                <a:gd name="T5" fmla="*/ 18 h 19"/>
                <a:gd name="T6" fmla="*/ 0 w 8"/>
                <a:gd name="T7" fmla="*/ 1 h 19"/>
                <a:gd name="T8" fmla="*/ 1 w 8"/>
                <a:gd name="T9" fmla="*/ 0 h 19"/>
                <a:gd name="T10" fmla="*/ 7 w 8"/>
                <a:gd name="T11" fmla="*/ 0 h 19"/>
                <a:gd name="T12" fmla="*/ 8 w 8"/>
                <a:gd name="T13" fmla="*/ 1 h 19"/>
                <a:gd name="T14" fmla="*/ 8 w 8"/>
                <a:gd name="T15" fmla="*/ 18 h 19"/>
                <a:gd name="T16" fmla="*/ 7 w 8"/>
                <a:gd name="T17" fmla="*/ 19 h 19"/>
                <a:gd name="T18" fmla="*/ 2 w 8"/>
                <a:gd name="T19" fmla="*/ 17 h 19"/>
                <a:gd name="T20" fmla="*/ 6 w 8"/>
                <a:gd name="T21" fmla="*/ 17 h 19"/>
                <a:gd name="T22" fmla="*/ 6 w 8"/>
                <a:gd name="T23" fmla="*/ 2 h 19"/>
                <a:gd name="T24" fmla="*/ 2 w 8"/>
                <a:gd name="T25" fmla="*/ 2 h 19"/>
                <a:gd name="T26" fmla="*/ 2 w 8"/>
                <a:gd name="T2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9">
                  <a:moveTo>
                    <a:pt x="7" y="19"/>
                  </a:moveTo>
                  <a:cubicBezTo>
                    <a:pt x="1" y="19"/>
                    <a:pt x="1" y="19"/>
                    <a:pt x="1" y="19"/>
                  </a:cubicBezTo>
                  <a:cubicBezTo>
                    <a:pt x="0" y="19"/>
                    <a:pt x="0" y="19"/>
                    <a:pt x="0" y="18"/>
                  </a:cubicBezTo>
                  <a:cubicBezTo>
                    <a:pt x="0" y="1"/>
                    <a:pt x="0" y="1"/>
                    <a:pt x="0" y="1"/>
                  </a:cubicBezTo>
                  <a:cubicBezTo>
                    <a:pt x="0" y="1"/>
                    <a:pt x="0" y="0"/>
                    <a:pt x="1" y="0"/>
                  </a:cubicBezTo>
                  <a:cubicBezTo>
                    <a:pt x="7" y="0"/>
                    <a:pt x="7" y="0"/>
                    <a:pt x="7" y="0"/>
                  </a:cubicBezTo>
                  <a:cubicBezTo>
                    <a:pt x="7" y="0"/>
                    <a:pt x="8" y="1"/>
                    <a:pt x="8" y="1"/>
                  </a:cubicBezTo>
                  <a:cubicBezTo>
                    <a:pt x="8" y="18"/>
                    <a:pt x="8" y="18"/>
                    <a:pt x="8" y="18"/>
                  </a:cubicBezTo>
                  <a:cubicBezTo>
                    <a:pt x="8" y="19"/>
                    <a:pt x="7" y="19"/>
                    <a:pt x="7" y="19"/>
                  </a:cubicBezTo>
                  <a:close/>
                  <a:moveTo>
                    <a:pt x="2" y="17"/>
                  </a:moveTo>
                  <a:cubicBezTo>
                    <a:pt x="6" y="17"/>
                    <a:pt x="6" y="17"/>
                    <a:pt x="6" y="17"/>
                  </a:cubicBezTo>
                  <a:cubicBezTo>
                    <a:pt x="6" y="2"/>
                    <a:pt x="6" y="2"/>
                    <a:pt x="6" y="2"/>
                  </a:cubicBezTo>
                  <a:cubicBezTo>
                    <a:pt x="2" y="2"/>
                    <a:pt x="2" y="2"/>
                    <a:pt x="2" y="2"/>
                  </a:cubicBezTo>
                  <a:lnTo>
                    <a:pt x="2"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07" name="Freeform 93"/>
            <p:cNvSpPr>
              <a:spLocks/>
            </p:cNvSpPr>
            <p:nvPr/>
          </p:nvSpPr>
          <p:spPr bwMode="auto">
            <a:xfrm>
              <a:off x="6266" y="2183"/>
              <a:ext cx="30" cy="143"/>
            </a:xfrm>
            <a:custGeom>
              <a:avLst/>
              <a:gdLst>
                <a:gd name="T0" fmla="*/ 30 w 30"/>
                <a:gd name="T1" fmla="*/ 143 h 143"/>
                <a:gd name="T2" fmla="*/ 0 w 30"/>
                <a:gd name="T3" fmla="*/ 143 h 143"/>
                <a:gd name="T4" fmla="*/ 0 w 30"/>
                <a:gd name="T5" fmla="*/ 0 h 143"/>
                <a:gd name="T6" fmla="*/ 30 w 30"/>
                <a:gd name="T7" fmla="*/ 0 h 143"/>
                <a:gd name="T8" fmla="*/ 30 w 30"/>
                <a:gd name="T9" fmla="*/ 143 h 143"/>
                <a:gd name="T10" fmla="*/ 30 w 30"/>
                <a:gd name="T11" fmla="*/ 143 h 143"/>
              </a:gdLst>
              <a:ahLst/>
              <a:cxnLst>
                <a:cxn ang="0">
                  <a:pos x="T0" y="T1"/>
                </a:cxn>
                <a:cxn ang="0">
                  <a:pos x="T2" y="T3"/>
                </a:cxn>
                <a:cxn ang="0">
                  <a:pos x="T4" y="T5"/>
                </a:cxn>
                <a:cxn ang="0">
                  <a:pos x="T6" y="T7"/>
                </a:cxn>
                <a:cxn ang="0">
                  <a:pos x="T8" y="T9"/>
                </a:cxn>
                <a:cxn ang="0">
                  <a:pos x="T10" y="T11"/>
                </a:cxn>
              </a:cxnLst>
              <a:rect l="0" t="0" r="r" b="b"/>
              <a:pathLst>
                <a:path w="30" h="143">
                  <a:moveTo>
                    <a:pt x="30" y="143"/>
                  </a:moveTo>
                  <a:lnTo>
                    <a:pt x="0" y="143"/>
                  </a:lnTo>
                  <a:lnTo>
                    <a:pt x="0" y="0"/>
                  </a:lnTo>
                  <a:lnTo>
                    <a:pt x="30" y="0"/>
                  </a:lnTo>
                  <a:lnTo>
                    <a:pt x="30" y="143"/>
                  </a:lnTo>
                  <a:lnTo>
                    <a:pt x="30" y="143"/>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08" name="Freeform 94"/>
            <p:cNvSpPr>
              <a:spLocks noEditPoints="1"/>
            </p:cNvSpPr>
            <p:nvPr/>
          </p:nvSpPr>
          <p:spPr bwMode="auto">
            <a:xfrm>
              <a:off x="6260" y="2178"/>
              <a:ext cx="41" cy="153"/>
            </a:xfrm>
            <a:custGeom>
              <a:avLst/>
              <a:gdLst>
                <a:gd name="T0" fmla="*/ 7 w 8"/>
                <a:gd name="T1" fmla="*/ 30 h 30"/>
                <a:gd name="T2" fmla="*/ 1 w 8"/>
                <a:gd name="T3" fmla="*/ 30 h 30"/>
                <a:gd name="T4" fmla="*/ 0 w 8"/>
                <a:gd name="T5" fmla="*/ 29 h 30"/>
                <a:gd name="T6" fmla="*/ 0 w 8"/>
                <a:gd name="T7" fmla="*/ 1 h 30"/>
                <a:gd name="T8" fmla="*/ 1 w 8"/>
                <a:gd name="T9" fmla="*/ 0 h 30"/>
                <a:gd name="T10" fmla="*/ 7 w 8"/>
                <a:gd name="T11" fmla="*/ 0 h 30"/>
                <a:gd name="T12" fmla="*/ 8 w 8"/>
                <a:gd name="T13" fmla="*/ 1 h 30"/>
                <a:gd name="T14" fmla="*/ 8 w 8"/>
                <a:gd name="T15" fmla="*/ 29 h 30"/>
                <a:gd name="T16" fmla="*/ 7 w 8"/>
                <a:gd name="T17" fmla="*/ 30 h 30"/>
                <a:gd name="T18" fmla="*/ 2 w 8"/>
                <a:gd name="T19" fmla="*/ 28 h 30"/>
                <a:gd name="T20" fmla="*/ 6 w 8"/>
                <a:gd name="T21" fmla="*/ 28 h 30"/>
                <a:gd name="T22" fmla="*/ 6 w 8"/>
                <a:gd name="T23" fmla="*/ 2 h 30"/>
                <a:gd name="T24" fmla="*/ 2 w 8"/>
                <a:gd name="T25" fmla="*/ 2 h 30"/>
                <a:gd name="T26" fmla="*/ 2 w 8"/>
                <a:gd name="T27"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30">
                  <a:moveTo>
                    <a:pt x="7" y="30"/>
                  </a:moveTo>
                  <a:cubicBezTo>
                    <a:pt x="1" y="30"/>
                    <a:pt x="1" y="30"/>
                    <a:pt x="1" y="30"/>
                  </a:cubicBezTo>
                  <a:cubicBezTo>
                    <a:pt x="1" y="30"/>
                    <a:pt x="0" y="30"/>
                    <a:pt x="0" y="29"/>
                  </a:cubicBezTo>
                  <a:cubicBezTo>
                    <a:pt x="0" y="1"/>
                    <a:pt x="0" y="1"/>
                    <a:pt x="0" y="1"/>
                  </a:cubicBezTo>
                  <a:cubicBezTo>
                    <a:pt x="0" y="0"/>
                    <a:pt x="1" y="0"/>
                    <a:pt x="1" y="0"/>
                  </a:cubicBezTo>
                  <a:cubicBezTo>
                    <a:pt x="7" y="0"/>
                    <a:pt x="7" y="0"/>
                    <a:pt x="7" y="0"/>
                  </a:cubicBezTo>
                  <a:cubicBezTo>
                    <a:pt x="8" y="0"/>
                    <a:pt x="8" y="0"/>
                    <a:pt x="8" y="1"/>
                  </a:cubicBezTo>
                  <a:cubicBezTo>
                    <a:pt x="8" y="29"/>
                    <a:pt x="8" y="29"/>
                    <a:pt x="8" y="29"/>
                  </a:cubicBezTo>
                  <a:cubicBezTo>
                    <a:pt x="8" y="30"/>
                    <a:pt x="8" y="30"/>
                    <a:pt x="7" y="30"/>
                  </a:cubicBezTo>
                  <a:close/>
                  <a:moveTo>
                    <a:pt x="2" y="28"/>
                  </a:moveTo>
                  <a:cubicBezTo>
                    <a:pt x="6" y="28"/>
                    <a:pt x="6" y="28"/>
                    <a:pt x="6" y="28"/>
                  </a:cubicBezTo>
                  <a:cubicBezTo>
                    <a:pt x="6" y="2"/>
                    <a:pt x="6" y="2"/>
                    <a:pt x="6" y="2"/>
                  </a:cubicBezTo>
                  <a:cubicBezTo>
                    <a:pt x="2" y="2"/>
                    <a:pt x="2" y="2"/>
                    <a:pt x="2" y="2"/>
                  </a:cubicBezTo>
                  <a:lnTo>
                    <a:pt x="2"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09" name="Freeform 95"/>
            <p:cNvSpPr>
              <a:spLocks/>
            </p:cNvSpPr>
            <p:nvPr/>
          </p:nvSpPr>
          <p:spPr bwMode="auto">
            <a:xfrm>
              <a:off x="6266" y="2183"/>
              <a:ext cx="30" cy="143"/>
            </a:xfrm>
            <a:custGeom>
              <a:avLst/>
              <a:gdLst>
                <a:gd name="T0" fmla="*/ 30 w 30"/>
                <a:gd name="T1" fmla="*/ 143 h 143"/>
                <a:gd name="T2" fmla="*/ 0 w 30"/>
                <a:gd name="T3" fmla="*/ 143 h 143"/>
                <a:gd name="T4" fmla="*/ 0 w 30"/>
                <a:gd name="T5" fmla="*/ 0 h 143"/>
                <a:gd name="T6" fmla="*/ 30 w 30"/>
                <a:gd name="T7" fmla="*/ 0 h 143"/>
                <a:gd name="T8" fmla="*/ 30 w 30"/>
                <a:gd name="T9" fmla="*/ 143 h 143"/>
                <a:gd name="T10" fmla="*/ 30 w 30"/>
                <a:gd name="T11" fmla="*/ 143 h 143"/>
              </a:gdLst>
              <a:ahLst/>
              <a:cxnLst>
                <a:cxn ang="0">
                  <a:pos x="T0" y="T1"/>
                </a:cxn>
                <a:cxn ang="0">
                  <a:pos x="T2" y="T3"/>
                </a:cxn>
                <a:cxn ang="0">
                  <a:pos x="T4" y="T5"/>
                </a:cxn>
                <a:cxn ang="0">
                  <a:pos x="T6" y="T7"/>
                </a:cxn>
                <a:cxn ang="0">
                  <a:pos x="T8" y="T9"/>
                </a:cxn>
                <a:cxn ang="0">
                  <a:pos x="T10" y="T11"/>
                </a:cxn>
              </a:cxnLst>
              <a:rect l="0" t="0" r="r" b="b"/>
              <a:pathLst>
                <a:path w="30" h="143">
                  <a:moveTo>
                    <a:pt x="30" y="143"/>
                  </a:moveTo>
                  <a:lnTo>
                    <a:pt x="0" y="143"/>
                  </a:lnTo>
                  <a:lnTo>
                    <a:pt x="0" y="0"/>
                  </a:lnTo>
                  <a:lnTo>
                    <a:pt x="30" y="0"/>
                  </a:lnTo>
                  <a:lnTo>
                    <a:pt x="30" y="143"/>
                  </a:lnTo>
                  <a:lnTo>
                    <a:pt x="30" y="143"/>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10" name="Freeform 96"/>
            <p:cNvSpPr>
              <a:spLocks noEditPoints="1"/>
            </p:cNvSpPr>
            <p:nvPr/>
          </p:nvSpPr>
          <p:spPr bwMode="auto">
            <a:xfrm>
              <a:off x="6260" y="2178"/>
              <a:ext cx="41" cy="153"/>
            </a:xfrm>
            <a:custGeom>
              <a:avLst/>
              <a:gdLst>
                <a:gd name="T0" fmla="*/ 7 w 8"/>
                <a:gd name="T1" fmla="*/ 30 h 30"/>
                <a:gd name="T2" fmla="*/ 1 w 8"/>
                <a:gd name="T3" fmla="*/ 30 h 30"/>
                <a:gd name="T4" fmla="*/ 0 w 8"/>
                <a:gd name="T5" fmla="*/ 29 h 30"/>
                <a:gd name="T6" fmla="*/ 0 w 8"/>
                <a:gd name="T7" fmla="*/ 1 h 30"/>
                <a:gd name="T8" fmla="*/ 1 w 8"/>
                <a:gd name="T9" fmla="*/ 0 h 30"/>
                <a:gd name="T10" fmla="*/ 7 w 8"/>
                <a:gd name="T11" fmla="*/ 0 h 30"/>
                <a:gd name="T12" fmla="*/ 8 w 8"/>
                <a:gd name="T13" fmla="*/ 1 h 30"/>
                <a:gd name="T14" fmla="*/ 8 w 8"/>
                <a:gd name="T15" fmla="*/ 29 h 30"/>
                <a:gd name="T16" fmla="*/ 7 w 8"/>
                <a:gd name="T17" fmla="*/ 30 h 30"/>
                <a:gd name="T18" fmla="*/ 2 w 8"/>
                <a:gd name="T19" fmla="*/ 28 h 30"/>
                <a:gd name="T20" fmla="*/ 6 w 8"/>
                <a:gd name="T21" fmla="*/ 28 h 30"/>
                <a:gd name="T22" fmla="*/ 6 w 8"/>
                <a:gd name="T23" fmla="*/ 2 h 30"/>
                <a:gd name="T24" fmla="*/ 2 w 8"/>
                <a:gd name="T25" fmla="*/ 2 h 30"/>
                <a:gd name="T26" fmla="*/ 2 w 8"/>
                <a:gd name="T27"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30">
                  <a:moveTo>
                    <a:pt x="7" y="30"/>
                  </a:moveTo>
                  <a:cubicBezTo>
                    <a:pt x="1" y="30"/>
                    <a:pt x="1" y="30"/>
                    <a:pt x="1" y="30"/>
                  </a:cubicBezTo>
                  <a:cubicBezTo>
                    <a:pt x="1" y="30"/>
                    <a:pt x="0" y="30"/>
                    <a:pt x="0" y="29"/>
                  </a:cubicBezTo>
                  <a:cubicBezTo>
                    <a:pt x="0" y="1"/>
                    <a:pt x="0" y="1"/>
                    <a:pt x="0" y="1"/>
                  </a:cubicBezTo>
                  <a:cubicBezTo>
                    <a:pt x="0" y="0"/>
                    <a:pt x="1" y="0"/>
                    <a:pt x="1" y="0"/>
                  </a:cubicBezTo>
                  <a:cubicBezTo>
                    <a:pt x="7" y="0"/>
                    <a:pt x="7" y="0"/>
                    <a:pt x="7" y="0"/>
                  </a:cubicBezTo>
                  <a:cubicBezTo>
                    <a:pt x="8" y="0"/>
                    <a:pt x="8" y="0"/>
                    <a:pt x="8" y="1"/>
                  </a:cubicBezTo>
                  <a:cubicBezTo>
                    <a:pt x="8" y="29"/>
                    <a:pt x="8" y="29"/>
                    <a:pt x="8" y="29"/>
                  </a:cubicBezTo>
                  <a:cubicBezTo>
                    <a:pt x="8" y="30"/>
                    <a:pt x="8" y="30"/>
                    <a:pt x="7" y="30"/>
                  </a:cubicBezTo>
                  <a:close/>
                  <a:moveTo>
                    <a:pt x="2" y="28"/>
                  </a:moveTo>
                  <a:cubicBezTo>
                    <a:pt x="6" y="28"/>
                    <a:pt x="6" y="28"/>
                    <a:pt x="6" y="28"/>
                  </a:cubicBezTo>
                  <a:cubicBezTo>
                    <a:pt x="6" y="2"/>
                    <a:pt x="6" y="2"/>
                    <a:pt x="6" y="2"/>
                  </a:cubicBezTo>
                  <a:cubicBezTo>
                    <a:pt x="2" y="2"/>
                    <a:pt x="2" y="2"/>
                    <a:pt x="2" y="2"/>
                  </a:cubicBezTo>
                  <a:lnTo>
                    <a:pt x="2"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11" name="Freeform 97"/>
            <p:cNvSpPr>
              <a:spLocks/>
            </p:cNvSpPr>
            <p:nvPr/>
          </p:nvSpPr>
          <p:spPr bwMode="auto">
            <a:xfrm>
              <a:off x="6184" y="2229"/>
              <a:ext cx="26" cy="97"/>
            </a:xfrm>
            <a:custGeom>
              <a:avLst/>
              <a:gdLst>
                <a:gd name="T0" fmla="*/ 26 w 26"/>
                <a:gd name="T1" fmla="*/ 97 h 97"/>
                <a:gd name="T2" fmla="*/ 0 w 26"/>
                <a:gd name="T3" fmla="*/ 97 h 97"/>
                <a:gd name="T4" fmla="*/ 0 w 26"/>
                <a:gd name="T5" fmla="*/ 0 h 97"/>
                <a:gd name="T6" fmla="*/ 26 w 26"/>
                <a:gd name="T7" fmla="*/ 0 h 97"/>
                <a:gd name="T8" fmla="*/ 26 w 26"/>
                <a:gd name="T9" fmla="*/ 97 h 97"/>
                <a:gd name="T10" fmla="*/ 26 w 26"/>
                <a:gd name="T11" fmla="*/ 97 h 97"/>
              </a:gdLst>
              <a:ahLst/>
              <a:cxnLst>
                <a:cxn ang="0">
                  <a:pos x="T0" y="T1"/>
                </a:cxn>
                <a:cxn ang="0">
                  <a:pos x="T2" y="T3"/>
                </a:cxn>
                <a:cxn ang="0">
                  <a:pos x="T4" y="T5"/>
                </a:cxn>
                <a:cxn ang="0">
                  <a:pos x="T6" y="T7"/>
                </a:cxn>
                <a:cxn ang="0">
                  <a:pos x="T8" y="T9"/>
                </a:cxn>
                <a:cxn ang="0">
                  <a:pos x="T10" y="T11"/>
                </a:cxn>
              </a:cxnLst>
              <a:rect l="0" t="0" r="r" b="b"/>
              <a:pathLst>
                <a:path w="26" h="97">
                  <a:moveTo>
                    <a:pt x="26" y="97"/>
                  </a:moveTo>
                  <a:lnTo>
                    <a:pt x="0" y="97"/>
                  </a:lnTo>
                  <a:lnTo>
                    <a:pt x="0" y="0"/>
                  </a:lnTo>
                  <a:lnTo>
                    <a:pt x="26" y="0"/>
                  </a:lnTo>
                  <a:lnTo>
                    <a:pt x="26" y="97"/>
                  </a:lnTo>
                  <a:lnTo>
                    <a:pt x="26" y="97"/>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12" name="Freeform 98"/>
            <p:cNvSpPr>
              <a:spLocks noEditPoints="1"/>
            </p:cNvSpPr>
            <p:nvPr/>
          </p:nvSpPr>
          <p:spPr bwMode="auto">
            <a:xfrm>
              <a:off x="6174" y="2224"/>
              <a:ext cx="41" cy="107"/>
            </a:xfrm>
            <a:custGeom>
              <a:avLst/>
              <a:gdLst>
                <a:gd name="T0" fmla="*/ 7 w 8"/>
                <a:gd name="T1" fmla="*/ 21 h 21"/>
                <a:gd name="T2" fmla="*/ 2 w 8"/>
                <a:gd name="T3" fmla="*/ 21 h 21"/>
                <a:gd name="T4" fmla="*/ 0 w 8"/>
                <a:gd name="T5" fmla="*/ 20 h 21"/>
                <a:gd name="T6" fmla="*/ 0 w 8"/>
                <a:gd name="T7" fmla="*/ 1 h 21"/>
                <a:gd name="T8" fmla="*/ 2 w 8"/>
                <a:gd name="T9" fmla="*/ 0 h 21"/>
                <a:gd name="T10" fmla="*/ 7 w 8"/>
                <a:gd name="T11" fmla="*/ 0 h 21"/>
                <a:gd name="T12" fmla="*/ 8 w 8"/>
                <a:gd name="T13" fmla="*/ 1 h 21"/>
                <a:gd name="T14" fmla="*/ 8 w 8"/>
                <a:gd name="T15" fmla="*/ 20 h 21"/>
                <a:gd name="T16" fmla="*/ 7 w 8"/>
                <a:gd name="T17" fmla="*/ 21 h 21"/>
                <a:gd name="T18" fmla="*/ 3 w 8"/>
                <a:gd name="T19" fmla="*/ 19 h 21"/>
                <a:gd name="T20" fmla="*/ 6 w 8"/>
                <a:gd name="T21" fmla="*/ 19 h 21"/>
                <a:gd name="T22" fmla="*/ 6 w 8"/>
                <a:gd name="T23" fmla="*/ 2 h 21"/>
                <a:gd name="T24" fmla="*/ 3 w 8"/>
                <a:gd name="T25" fmla="*/ 2 h 21"/>
                <a:gd name="T26" fmla="*/ 3 w 8"/>
                <a:gd name="T27" fmla="*/ 1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21">
                  <a:moveTo>
                    <a:pt x="7" y="21"/>
                  </a:moveTo>
                  <a:cubicBezTo>
                    <a:pt x="2" y="21"/>
                    <a:pt x="2" y="21"/>
                    <a:pt x="2" y="21"/>
                  </a:cubicBezTo>
                  <a:cubicBezTo>
                    <a:pt x="1" y="21"/>
                    <a:pt x="0" y="21"/>
                    <a:pt x="0" y="20"/>
                  </a:cubicBezTo>
                  <a:cubicBezTo>
                    <a:pt x="0" y="1"/>
                    <a:pt x="0" y="1"/>
                    <a:pt x="0" y="1"/>
                  </a:cubicBezTo>
                  <a:cubicBezTo>
                    <a:pt x="0" y="0"/>
                    <a:pt x="1" y="0"/>
                    <a:pt x="2" y="0"/>
                  </a:cubicBezTo>
                  <a:cubicBezTo>
                    <a:pt x="7" y="0"/>
                    <a:pt x="7" y="0"/>
                    <a:pt x="7" y="0"/>
                  </a:cubicBezTo>
                  <a:cubicBezTo>
                    <a:pt x="8" y="0"/>
                    <a:pt x="8" y="0"/>
                    <a:pt x="8" y="1"/>
                  </a:cubicBezTo>
                  <a:cubicBezTo>
                    <a:pt x="8" y="20"/>
                    <a:pt x="8" y="20"/>
                    <a:pt x="8" y="20"/>
                  </a:cubicBezTo>
                  <a:cubicBezTo>
                    <a:pt x="8" y="21"/>
                    <a:pt x="8" y="21"/>
                    <a:pt x="7" y="21"/>
                  </a:cubicBezTo>
                  <a:close/>
                  <a:moveTo>
                    <a:pt x="3" y="19"/>
                  </a:moveTo>
                  <a:cubicBezTo>
                    <a:pt x="6" y="19"/>
                    <a:pt x="6" y="19"/>
                    <a:pt x="6" y="19"/>
                  </a:cubicBezTo>
                  <a:cubicBezTo>
                    <a:pt x="6" y="2"/>
                    <a:pt x="6" y="2"/>
                    <a:pt x="6" y="2"/>
                  </a:cubicBezTo>
                  <a:cubicBezTo>
                    <a:pt x="3" y="2"/>
                    <a:pt x="3" y="2"/>
                    <a:pt x="3" y="2"/>
                  </a:cubicBezTo>
                  <a:lnTo>
                    <a:pt x="3"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13" name="Freeform 99"/>
            <p:cNvSpPr>
              <a:spLocks/>
            </p:cNvSpPr>
            <p:nvPr/>
          </p:nvSpPr>
          <p:spPr bwMode="auto">
            <a:xfrm>
              <a:off x="6184" y="2229"/>
              <a:ext cx="26" cy="97"/>
            </a:xfrm>
            <a:custGeom>
              <a:avLst/>
              <a:gdLst>
                <a:gd name="T0" fmla="*/ 26 w 26"/>
                <a:gd name="T1" fmla="*/ 97 h 97"/>
                <a:gd name="T2" fmla="*/ 0 w 26"/>
                <a:gd name="T3" fmla="*/ 97 h 97"/>
                <a:gd name="T4" fmla="*/ 0 w 26"/>
                <a:gd name="T5" fmla="*/ 0 h 97"/>
                <a:gd name="T6" fmla="*/ 26 w 26"/>
                <a:gd name="T7" fmla="*/ 0 h 97"/>
                <a:gd name="T8" fmla="*/ 26 w 26"/>
                <a:gd name="T9" fmla="*/ 97 h 97"/>
                <a:gd name="T10" fmla="*/ 26 w 26"/>
                <a:gd name="T11" fmla="*/ 97 h 97"/>
              </a:gdLst>
              <a:ahLst/>
              <a:cxnLst>
                <a:cxn ang="0">
                  <a:pos x="T0" y="T1"/>
                </a:cxn>
                <a:cxn ang="0">
                  <a:pos x="T2" y="T3"/>
                </a:cxn>
                <a:cxn ang="0">
                  <a:pos x="T4" y="T5"/>
                </a:cxn>
                <a:cxn ang="0">
                  <a:pos x="T6" y="T7"/>
                </a:cxn>
                <a:cxn ang="0">
                  <a:pos x="T8" y="T9"/>
                </a:cxn>
                <a:cxn ang="0">
                  <a:pos x="T10" y="T11"/>
                </a:cxn>
              </a:cxnLst>
              <a:rect l="0" t="0" r="r" b="b"/>
              <a:pathLst>
                <a:path w="26" h="97">
                  <a:moveTo>
                    <a:pt x="26" y="97"/>
                  </a:moveTo>
                  <a:lnTo>
                    <a:pt x="0" y="97"/>
                  </a:lnTo>
                  <a:lnTo>
                    <a:pt x="0" y="0"/>
                  </a:lnTo>
                  <a:lnTo>
                    <a:pt x="26" y="0"/>
                  </a:lnTo>
                  <a:lnTo>
                    <a:pt x="26" y="97"/>
                  </a:lnTo>
                  <a:lnTo>
                    <a:pt x="26" y="97"/>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14" name="Freeform 100"/>
            <p:cNvSpPr>
              <a:spLocks noEditPoints="1"/>
            </p:cNvSpPr>
            <p:nvPr/>
          </p:nvSpPr>
          <p:spPr bwMode="auto">
            <a:xfrm>
              <a:off x="6174" y="2224"/>
              <a:ext cx="41" cy="107"/>
            </a:xfrm>
            <a:custGeom>
              <a:avLst/>
              <a:gdLst>
                <a:gd name="T0" fmla="*/ 7 w 8"/>
                <a:gd name="T1" fmla="*/ 21 h 21"/>
                <a:gd name="T2" fmla="*/ 2 w 8"/>
                <a:gd name="T3" fmla="*/ 21 h 21"/>
                <a:gd name="T4" fmla="*/ 0 w 8"/>
                <a:gd name="T5" fmla="*/ 20 h 21"/>
                <a:gd name="T6" fmla="*/ 0 w 8"/>
                <a:gd name="T7" fmla="*/ 1 h 21"/>
                <a:gd name="T8" fmla="*/ 2 w 8"/>
                <a:gd name="T9" fmla="*/ 0 h 21"/>
                <a:gd name="T10" fmla="*/ 7 w 8"/>
                <a:gd name="T11" fmla="*/ 0 h 21"/>
                <a:gd name="T12" fmla="*/ 8 w 8"/>
                <a:gd name="T13" fmla="*/ 1 h 21"/>
                <a:gd name="T14" fmla="*/ 8 w 8"/>
                <a:gd name="T15" fmla="*/ 20 h 21"/>
                <a:gd name="T16" fmla="*/ 7 w 8"/>
                <a:gd name="T17" fmla="*/ 21 h 21"/>
                <a:gd name="T18" fmla="*/ 3 w 8"/>
                <a:gd name="T19" fmla="*/ 19 h 21"/>
                <a:gd name="T20" fmla="*/ 6 w 8"/>
                <a:gd name="T21" fmla="*/ 19 h 21"/>
                <a:gd name="T22" fmla="*/ 6 w 8"/>
                <a:gd name="T23" fmla="*/ 2 h 21"/>
                <a:gd name="T24" fmla="*/ 3 w 8"/>
                <a:gd name="T25" fmla="*/ 2 h 21"/>
                <a:gd name="T26" fmla="*/ 3 w 8"/>
                <a:gd name="T27" fmla="*/ 1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21">
                  <a:moveTo>
                    <a:pt x="7" y="21"/>
                  </a:moveTo>
                  <a:cubicBezTo>
                    <a:pt x="2" y="21"/>
                    <a:pt x="2" y="21"/>
                    <a:pt x="2" y="21"/>
                  </a:cubicBezTo>
                  <a:cubicBezTo>
                    <a:pt x="1" y="21"/>
                    <a:pt x="0" y="21"/>
                    <a:pt x="0" y="20"/>
                  </a:cubicBezTo>
                  <a:cubicBezTo>
                    <a:pt x="0" y="1"/>
                    <a:pt x="0" y="1"/>
                    <a:pt x="0" y="1"/>
                  </a:cubicBezTo>
                  <a:cubicBezTo>
                    <a:pt x="0" y="0"/>
                    <a:pt x="1" y="0"/>
                    <a:pt x="2" y="0"/>
                  </a:cubicBezTo>
                  <a:cubicBezTo>
                    <a:pt x="7" y="0"/>
                    <a:pt x="7" y="0"/>
                    <a:pt x="7" y="0"/>
                  </a:cubicBezTo>
                  <a:cubicBezTo>
                    <a:pt x="8" y="0"/>
                    <a:pt x="8" y="0"/>
                    <a:pt x="8" y="1"/>
                  </a:cubicBezTo>
                  <a:cubicBezTo>
                    <a:pt x="8" y="20"/>
                    <a:pt x="8" y="20"/>
                    <a:pt x="8" y="20"/>
                  </a:cubicBezTo>
                  <a:cubicBezTo>
                    <a:pt x="8" y="21"/>
                    <a:pt x="8" y="21"/>
                    <a:pt x="7" y="21"/>
                  </a:cubicBezTo>
                  <a:close/>
                  <a:moveTo>
                    <a:pt x="3" y="19"/>
                  </a:moveTo>
                  <a:cubicBezTo>
                    <a:pt x="6" y="19"/>
                    <a:pt x="6" y="19"/>
                    <a:pt x="6" y="19"/>
                  </a:cubicBezTo>
                  <a:cubicBezTo>
                    <a:pt x="6" y="2"/>
                    <a:pt x="6" y="2"/>
                    <a:pt x="6" y="2"/>
                  </a:cubicBezTo>
                  <a:cubicBezTo>
                    <a:pt x="3" y="2"/>
                    <a:pt x="3" y="2"/>
                    <a:pt x="3" y="2"/>
                  </a:cubicBezTo>
                  <a:lnTo>
                    <a:pt x="3"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15" name="Freeform 101"/>
            <p:cNvSpPr>
              <a:spLocks/>
            </p:cNvSpPr>
            <p:nvPr/>
          </p:nvSpPr>
          <p:spPr bwMode="auto">
            <a:xfrm>
              <a:off x="6387" y="1399"/>
              <a:ext cx="356" cy="204"/>
            </a:xfrm>
            <a:custGeom>
              <a:avLst/>
              <a:gdLst>
                <a:gd name="T0" fmla="*/ 0 w 70"/>
                <a:gd name="T1" fmla="*/ 30 h 40"/>
                <a:gd name="T2" fmla="*/ 11 w 70"/>
                <a:gd name="T3" fmla="*/ 19 h 40"/>
                <a:gd name="T4" fmla="*/ 13 w 70"/>
                <a:gd name="T5" fmla="*/ 19 h 40"/>
                <a:gd name="T6" fmla="*/ 33 w 70"/>
                <a:gd name="T7" fmla="*/ 0 h 40"/>
                <a:gd name="T8" fmla="*/ 50 w 70"/>
                <a:gd name="T9" fmla="*/ 10 h 40"/>
                <a:gd name="T10" fmla="*/ 55 w 70"/>
                <a:gd name="T11" fmla="*/ 10 h 40"/>
                <a:gd name="T12" fmla="*/ 70 w 70"/>
                <a:gd name="T13" fmla="*/ 25 h 40"/>
                <a:gd name="T14" fmla="*/ 56 w 70"/>
                <a:gd name="T15" fmla="*/ 40 h 40"/>
                <a:gd name="T16" fmla="*/ 55 w 70"/>
                <a:gd name="T17" fmla="*/ 40 h 40"/>
                <a:gd name="T18" fmla="*/ 10 w 70"/>
                <a:gd name="T19" fmla="*/ 40 h 40"/>
                <a:gd name="T20" fmla="*/ 10 w 70"/>
                <a:gd name="T21" fmla="*/ 40 h 40"/>
                <a:gd name="T22" fmla="*/ 0 w 70"/>
                <a:gd name="T23"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40">
                  <a:moveTo>
                    <a:pt x="0" y="30"/>
                  </a:moveTo>
                  <a:cubicBezTo>
                    <a:pt x="0" y="24"/>
                    <a:pt x="5" y="19"/>
                    <a:pt x="11" y="19"/>
                  </a:cubicBezTo>
                  <a:cubicBezTo>
                    <a:pt x="11" y="19"/>
                    <a:pt x="12" y="19"/>
                    <a:pt x="13" y="19"/>
                  </a:cubicBezTo>
                  <a:cubicBezTo>
                    <a:pt x="13" y="8"/>
                    <a:pt x="22" y="0"/>
                    <a:pt x="33" y="0"/>
                  </a:cubicBezTo>
                  <a:cubicBezTo>
                    <a:pt x="40" y="0"/>
                    <a:pt x="47" y="4"/>
                    <a:pt x="50" y="10"/>
                  </a:cubicBezTo>
                  <a:cubicBezTo>
                    <a:pt x="52" y="10"/>
                    <a:pt x="53" y="10"/>
                    <a:pt x="55" y="10"/>
                  </a:cubicBezTo>
                  <a:cubicBezTo>
                    <a:pt x="63" y="10"/>
                    <a:pt x="70" y="16"/>
                    <a:pt x="70" y="25"/>
                  </a:cubicBezTo>
                  <a:cubicBezTo>
                    <a:pt x="70" y="33"/>
                    <a:pt x="64" y="39"/>
                    <a:pt x="56" y="40"/>
                  </a:cubicBezTo>
                  <a:cubicBezTo>
                    <a:pt x="56" y="40"/>
                    <a:pt x="56" y="40"/>
                    <a:pt x="55" y="40"/>
                  </a:cubicBezTo>
                  <a:cubicBezTo>
                    <a:pt x="10" y="40"/>
                    <a:pt x="10" y="40"/>
                    <a:pt x="10" y="40"/>
                  </a:cubicBezTo>
                  <a:cubicBezTo>
                    <a:pt x="10" y="40"/>
                    <a:pt x="10" y="40"/>
                    <a:pt x="10" y="40"/>
                  </a:cubicBezTo>
                  <a:cubicBezTo>
                    <a:pt x="4" y="39"/>
                    <a:pt x="0" y="35"/>
                    <a:pt x="0" y="30"/>
                  </a:cubicBez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16" name="Freeform 102"/>
            <p:cNvSpPr>
              <a:spLocks noEditPoints="1"/>
            </p:cNvSpPr>
            <p:nvPr/>
          </p:nvSpPr>
          <p:spPr bwMode="auto">
            <a:xfrm>
              <a:off x="6382" y="1394"/>
              <a:ext cx="366" cy="214"/>
            </a:xfrm>
            <a:custGeom>
              <a:avLst/>
              <a:gdLst>
                <a:gd name="T0" fmla="*/ 56 w 72"/>
                <a:gd name="T1" fmla="*/ 42 h 42"/>
                <a:gd name="T2" fmla="*/ 11 w 72"/>
                <a:gd name="T3" fmla="*/ 42 h 42"/>
                <a:gd name="T4" fmla="*/ 11 w 72"/>
                <a:gd name="T5" fmla="*/ 42 h 42"/>
                <a:gd name="T6" fmla="*/ 0 w 72"/>
                <a:gd name="T7" fmla="*/ 31 h 42"/>
                <a:gd name="T8" fmla="*/ 13 w 72"/>
                <a:gd name="T9" fmla="*/ 19 h 42"/>
                <a:gd name="T10" fmla="*/ 34 w 72"/>
                <a:gd name="T11" fmla="*/ 0 h 42"/>
                <a:gd name="T12" fmla="*/ 52 w 72"/>
                <a:gd name="T13" fmla="*/ 10 h 42"/>
                <a:gd name="T14" fmla="*/ 56 w 72"/>
                <a:gd name="T15" fmla="*/ 10 h 42"/>
                <a:gd name="T16" fmla="*/ 72 w 72"/>
                <a:gd name="T17" fmla="*/ 26 h 42"/>
                <a:gd name="T18" fmla="*/ 57 w 72"/>
                <a:gd name="T19" fmla="*/ 42 h 42"/>
                <a:gd name="T20" fmla="*/ 56 w 72"/>
                <a:gd name="T21" fmla="*/ 42 h 42"/>
                <a:gd name="T22" fmla="*/ 12 w 72"/>
                <a:gd name="T23" fmla="*/ 21 h 42"/>
                <a:gd name="T24" fmla="*/ 2 w 72"/>
                <a:gd name="T25" fmla="*/ 31 h 42"/>
                <a:gd name="T26" fmla="*/ 11 w 72"/>
                <a:gd name="T27" fmla="*/ 40 h 42"/>
                <a:gd name="T28" fmla="*/ 11 w 72"/>
                <a:gd name="T29" fmla="*/ 40 h 42"/>
                <a:gd name="T30" fmla="*/ 56 w 72"/>
                <a:gd name="T31" fmla="*/ 40 h 42"/>
                <a:gd name="T32" fmla="*/ 57 w 72"/>
                <a:gd name="T33" fmla="*/ 40 h 42"/>
                <a:gd name="T34" fmla="*/ 70 w 72"/>
                <a:gd name="T35" fmla="*/ 26 h 42"/>
                <a:gd name="T36" fmla="*/ 56 w 72"/>
                <a:gd name="T37" fmla="*/ 12 h 42"/>
                <a:gd name="T38" fmla="*/ 52 w 72"/>
                <a:gd name="T39" fmla="*/ 12 h 42"/>
                <a:gd name="T40" fmla="*/ 51 w 72"/>
                <a:gd name="T41" fmla="*/ 12 h 42"/>
                <a:gd name="T42" fmla="*/ 34 w 72"/>
                <a:gd name="T43" fmla="*/ 2 h 42"/>
                <a:gd name="T44" fmla="*/ 15 w 72"/>
                <a:gd name="T45" fmla="*/ 20 h 42"/>
                <a:gd name="T46" fmla="*/ 14 w 72"/>
                <a:gd name="T47" fmla="*/ 21 h 42"/>
                <a:gd name="T48" fmla="*/ 13 w 72"/>
                <a:gd name="T49" fmla="*/ 21 h 42"/>
                <a:gd name="T50" fmla="*/ 12 w 72"/>
                <a:gd name="T51"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42">
                  <a:moveTo>
                    <a:pt x="56" y="42"/>
                  </a:moveTo>
                  <a:cubicBezTo>
                    <a:pt x="11" y="42"/>
                    <a:pt x="11" y="42"/>
                    <a:pt x="11" y="42"/>
                  </a:cubicBezTo>
                  <a:cubicBezTo>
                    <a:pt x="11" y="42"/>
                    <a:pt x="11" y="42"/>
                    <a:pt x="11" y="42"/>
                  </a:cubicBezTo>
                  <a:cubicBezTo>
                    <a:pt x="5" y="41"/>
                    <a:pt x="0" y="36"/>
                    <a:pt x="0" y="31"/>
                  </a:cubicBezTo>
                  <a:cubicBezTo>
                    <a:pt x="0" y="24"/>
                    <a:pt x="6" y="19"/>
                    <a:pt x="13" y="19"/>
                  </a:cubicBezTo>
                  <a:cubicBezTo>
                    <a:pt x="14" y="8"/>
                    <a:pt x="23" y="0"/>
                    <a:pt x="34" y="0"/>
                  </a:cubicBezTo>
                  <a:cubicBezTo>
                    <a:pt x="41" y="0"/>
                    <a:pt x="48" y="4"/>
                    <a:pt x="52" y="10"/>
                  </a:cubicBezTo>
                  <a:cubicBezTo>
                    <a:pt x="53" y="10"/>
                    <a:pt x="54" y="10"/>
                    <a:pt x="56" y="10"/>
                  </a:cubicBezTo>
                  <a:cubicBezTo>
                    <a:pt x="65" y="10"/>
                    <a:pt x="72" y="17"/>
                    <a:pt x="72" y="26"/>
                  </a:cubicBezTo>
                  <a:cubicBezTo>
                    <a:pt x="72" y="34"/>
                    <a:pt x="66" y="41"/>
                    <a:pt x="57" y="42"/>
                  </a:cubicBezTo>
                  <a:cubicBezTo>
                    <a:pt x="57" y="42"/>
                    <a:pt x="57" y="42"/>
                    <a:pt x="56" y="42"/>
                  </a:cubicBezTo>
                  <a:close/>
                  <a:moveTo>
                    <a:pt x="12" y="21"/>
                  </a:moveTo>
                  <a:cubicBezTo>
                    <a:pt x="6" y="21"/>
                    <a:pt x="2" y="25"/>
                    <a:pt x="2" y="31"/>
                  </a:cubicBezTo>
                  <a:cubicBezTo>
                    <a:pt x="2" y="35"/>
                    <a:pt x="6" y="40"/>
                    <a:pt x="11" y="40"/>
                  </a:cubicBezTo>
                  <a:cubicBezTo>
                    <a:pt x="11" y="40"/>
                    <a:pt x="11" y="40"/>
                    <a:pt x="11" y="40"/>
                  </a:cubicBezTo>
                  <a:cubicBezTo>
                    <a:pt x="56" y="40"/>
                    <a:pt x="56" y="40"/>
                    <a:pt x="56" y="40"/>
                  </a:cubicBezTo>
                  <a:cubicBezTo>
                    <a:pt x="57" y="40"/>
                    <a:pt x="57" y="40"/>
                    <a:pt x="57" y="40"/>
                  </a:cubicBezTo>
                  <a:cubicBezTo>
                    <a:pt x="64" y="39"/>
                    <a:pt x="70" y="33"/>
                    <a:pt x="70" y="26"/>
                  </a:cubicBezTo>
                  <a:cubicBezTo>
                    <a:pt x="70" y="18"/>
                    <a:pt x="64" y="12"/>
                    <a:pt x="56" y="12"/>
                  </a:cubicBezTo>
                  <a:cubicBezTo>
                    <a:pt x="54" y="12"/>
                    <a:pt x="53" y="12"/>
                    <a:pt x="52" y="12"/>
                  </a:cubicBezTo>
                  <a:cubicBezTo>
                    <a:pt x="51" y="12"/>
                    <a:pt x="51" y="12"/>
                    <a:pt x="51" y="12"/>
                  </a:cubicBezTo>
                  <a:cubicBezTo>
                    <a:pt x="47" y="6"/>
                    <a:pt x="41" y="2"/>
                    <a:pt x="34" y="2"/>
                  </a:cubicBezTo>
                  <a:cubicBezTo>
                    <a:pt x="23" y="2"/>
                    <a:pt x="15" y="10"/>
                    <a:pt x="15" y="20"/>
                  </a:cubicBezTo>
                  <a:cubicBezTo>
                    <a:pt x="15" y="21"/>
                    <a:pt x="15" y="21"/>
                    <a:pt x="14" y="21"/>
                  </a:cubicBezTo>
                  <a:cubicBezTo>
                    <a:pt x="14" y="21"/>
                    <a:pt x="14" y="21"/>
                    <a:pt x="13" y="21"/>
                  </a:cubicBezTo>
                  <a:cubicBezTo>
                    <a:pt x="13" y="21"/>
                    <a:pt x="12" y="21"/>
                    <a:pt x="1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17" name="Freeform 103"/>
            <p:cNvSpPr>
              <a:spLocks noEditPoints="1"/>
            </p:cNvSpPr>
            <p:nvPr/>
          </p:nvSpPr>
          <p:spPr bwMode="auto">
            <a:xfrm>
              <a:off x="5626" y="1435"/>
              <a:ext cx="233" cy="229"/>
            </a:xfrm>
            <a:custGeom>
              <a:avLst/>
              <a:gdLst>
                <a:gd name="T0" fmla="*/ 46 w 46"/>
                <a:gd name="T1" fmla="*/ 26 h 45"/>
                <a:gd name="T2" fmla="*/ 46 w 46"/>
                <a:gd name="T3" fmla="*/ 18 h 45"/>
                <a:gd name="T4" fmla="*/ 40 w 46"/>
                <a:gd name="T5" fmla="*/ 18 h 45"/>
                <a:gd name="T6" fmla="*/ 38 w 46"/>
                <a:gd name="T7" fmla="*/ 13 h 45"/>
                <a:gd name="T8" fmla="*/ 42 w 46"/>
                <a:gd name="T9" fmla="*/ 9 h 45"/>
                <a:gd name="T10" fmla="*/ 37 w 46"/>
                <a:gd name="T11" fmla="*/ 4 h 45"/>
                <a:gd name="T12" fmla="*/ 32 w 46"/>
                <a:gd name="T13" fmla="*/ 8 h 45"/>
                <a:gd name="T14" fmla="*/ 27 w 46"/>
                <a:gd name="T15" fmla="*/ 6 h 45"/>
                <a:gd name="T16" fmla="*/ 27 w 46"/>
                <a:gd name="T17" fmla="*/ 0 h 45"/>
                <a:gd name="T18" fmla="*/ 19 w 46"/>
                <a:gd name="T19" fmla="*/ 0 h 45"/>
                <a:gd name="T20" fmla="*/ 19 w 46"/>
                <a:gd name="T21" fmla="*/ 6 h 45"/>
                <a:gd name="T22" fmla="*/ 14 w 46"/>
                <a:gd name="T23" fmla="*/ 8 h 45"/>
                <a:gd name="T24" fmla="*/ 10 w 46"/>
                <a:gd name="T25" fmla="*/ 3 h 45"/>
                <a:gd name="T26" fmla="*/ 4 w 46"/>
                <a:gd name="T27" fmla="*/ 9 h 45"/>
                <a:gd name="T28" fmla="*/ 9 w 46"/>
                <a:gd name="T29" fmla="*/ 14 h 45"/>
                <a:gd name="T30" fmla="*/ 7 w 46"/>
                <a:gd name="T31" fmla="*/ 18 h 45"/>
                <a:gd name="T32" fmla="*/ 0 w 46"/>
                <a:gd name="T33" fmla="*/ 18 h 45"/>
                <a:gd name="T34" fmla="*/ 0 w 46"/>
                <a:gd name="T35" fmla="*/ 26 h 45"/>
                <a:gd name="T36" fmla="*/ 7 w 46"/>
                <a:gd name="T37" fmla="*/ 26 h 45"/>
                <a:gd name="T38" fmla="*/ 9 w 46"/>
                <a:gd name="T39" fmla="*/ 31 h 45"/>
                <a:gd name="T40" fmla="*/ 4 w 46"/>
                <a:gd name="T41" fmla="*/ 36 h 45"/>
                <a:gd name="T42" fmla="*/ 10 w 46"/>
                <a:gd name="T43" fmla="*/ 42 h 45"/>
                <a:gd name="T44" fmla="*/ 14 w 46"/>
                <a:gd name="T45" fmla="*/ 37 h 45"/>
                <a:gd name="T46" fmla="*/ 19 w 46"/>
                <a:gd name="T47" fmla="*/ 39 h 45"/>
                <a:gd name="T48" fmla="*/ 19 w 46"/>
                <a:gd name="T49" fmla="*/ 45 h 45"/>
                <a:gd name="T50" fmla="*/ 27 w 46"/>
                <a:gd name="T51" fmla="*/ 45 h 45"/>
                <a:gd name="T52" fmla="*/ 27 w 46"/>
                <a:gd name="T53" fmla="*/ 39 h 45"/>
                <a:gd name="T54" fmla="*/ 32 w 46"/>
                <a:gd name="T55" fmla="*/ 37 h 45"/>
                <a:gd name="T56" fmla="*/ 36 w 46"/>
                <a:gd name="T57" fmla="*/ 41 h 45"/>
                <a:gd name="T58" fmla="*/ 42 w 46"/>
                <a:gd name="T59" fmla="*/ 36 h 45"/>
                <a:gd name="T60" fmla="*/ 38 w 46"/>
                <a:gd name="T61" fmla="*/ 32 h 45"/>
                <a:gd name="T62" fmla="*/ 40 w 46"/>
                <a:gd name="T63" fmla="*/ 26 h 45"/>
                <a:gd name="T64" fmla="*/ 46 w 46"/>
                <a:gd name="T65" fmla="*/ 26 h 45"/>
                <a:gd name="T66" fmla="*/ 23 w 46"/>
                <a:gd name="T67" fmla="*/ 27 h 45"/>
                <a:gd name="T68" fmla="*/ 18 w 46"/>
                <a:gd name="T69" fmla="*/ 22 h 45"/>
                <a:gd name="T70" fmla="*/ 23 w 46"/>
                <a:gd name="T71" fmla="*/ 18 h 45"/>
                <a:gd name="T72" fmla="*/ 28 w 46"/>
                <a:gd name="T73" fmla="*/ 22 h 45"/>
                <a:gd name="T74" fmla="*/ 23 w 46"/>
                <a:gd name="T75" fmla="*/ 2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6" h="45">
                  <a:moveTo>
                    <a:pt x="46" y="26"/>
                  </a:moveTo>
                  <a:cubicBezTo>
                    <a:pt x="46" y="18"/>
                    <a:pt x="46" y="18"/>
                    <a:pt x="46" y="18"/>
                  </a:cubicBezTo>
                  <a:cubicBezTo>
                    <a:pt x="40" y="18"/>
                    <a:pt x="40" y="18"/>
                    <a:pt x="40" y="18"/>
                  </a:cubicBezTo>
                  <a:cubicBezTo>
                    <a:pt x="39" y="17"/>
                    <a:pt x="39" y="15"/>
                    <a:pt x="38" y="13"/>
                  </a:cubicBezTo>
                  <a:cubicBezTo>
                    <a:pt x="42" y="9"/>
                    <a:pt x="42" y="9"/>
                    <a:pt x="42" y="9"/>
                  </a:cubicBezTo>
                  <a:cubicBezTo>
                    <a:pt x="37" y="4"/>
                    <a:pt x="37" y="4"/>
                    <a:pt x="37" y="4"/>
                  </a:cubicBezTo>
                  <a:cubicBezTo>
                    <a:pt x="32" y="8"/>
                    <a:pt x="32" y="8"/>
                    <a:pt x="32" y="8"/>
                  </a:cubicBezTo>
                  <a:cubicBezTo>
                    <a:pt x="31" y="7"/>
                    <a:pt x="29" y="6"/>
                    <a:pt x="27" y="6"/>
                  </a:cubicBezTo>
                  <a:cubicBezTo>
                    <a:pt x="27" y="0"/>
                    <a:pt x="27" y="0"/>
                    <a:pt x="27" y="0"/>
                  </a:cubicBezTo>
                  <a:cubicBezTo>
                    <a:pt x="19" y="0"/>
                    <a:pt x="19" y="0"/>
                    <a:pt x="19" y="0"/>
                  </a:cubicBezTo>
                  <a:cubicBezTo>
                    <a:pt x="19" y="6"/>
                    <a:pt x="19" y="6"/>
                    <a:pt x="19" y="6"/>
                  </a:cubicBezTo>
                  <a:cubicBezTo>
                    <a:pt x="17" y="6"/>
                    <a:pt x="16" y="7"/>
                    <a:pt x="14" y="8"/>
                  </a:cubicBezTo>
                  <a:cubicBezTo>
                    <a:pt x="10" y="3"/>
                    <a:pt x="10" y="3"/>
                    <a:pt x="10" y="3"/>
                  </a:cubicBezTo>
                  <a:cubicBezTo>
                    <a:pt x="4" y="9"/>
                    <a:pt x="4" y="9"/>
                    <a:pt x="4" y="9"/>
                  </a:cubicBezTo>
                  <a:cubicBezTo>
                    <a:pt x="9" y="14"/>
                    <a:pt x="9" y="14"/>
                    <a:pt x="9" y="14"/>
                  </a:cubicBezTo>
                  <a:cubicBezTo>
                    <a:pt x="8" y="15"/>
                    <a:pt x="7" y="17"/>
                    <a:pt x="7" y="18"/>
                  </a:cubicBezTo>
                  <a:cubicBezTo>
                    <a:pt x="0" y="18"/>
                    <a:pt x="0" y="18"/>
                    <a:pt x="0" y="18"/>
                  </a:cubicBezTo>
                  <a:cubicBezTo>
                    <a:pt x="0" y="26"/>
                    <a:pt x="0" y="26"/>
                    <a:pt x="0" y="26"/>
                  </a:cubicBezTo>
                  <a:cubicBezTo>
                    <a:pt x="7" y="26"/>
                    <a:pt x="7" y="26"/>
                    <a:pt x="7" y="26"/>
                  </a:cubicBezTo>
                  <a:cubicBezTo>
                    <a:pt x="7" y="28"/>
                    <a:pt x="8" y="30"/>
                    <a:pt x="9" y="31"/>
                  </a:cubicBezTo>
                  <a:cubicBezTo>
                    <a:pt x="4" y="36"/>
                    <a:pt x="4" y="36"/>
                    <a:pt x="4" y="36"/>
                  </a:cubicBezTo>
                  <a:cubicBezTo>
                    <a:pt x="10" y="42"/>
                    <a:pt x="10" y="42"/>
                    <a:pt x="10" y="42"/>
                  </a:cubicBezTo>
                  <a:cubicBezTo>
                    <a:pt x="14" y="37"/>
                    <a:pt x="14" y="37"/>
                    <a:pt x="14" y="37"/>
                  </a:cubicBezTo>
                  <a:cubicBezTo>
                    <a:pt x="16" y="38"/>
                    <a:pt x="17" y="39"/>
                    <a:pt x="19" y="39"/>
                  </a:cubicBezTo>
                  <a:cubicBezTo>
                    <a:pt x="19" y="45"/>
                    <a:pt x="19" y="45"/>
                    <a:pt x="19" y="45"/>
                  </a:cubicBezTo>
                  <a:cubicBezTo>
                    <a:pt x="27" y="45"/>
                    <a:pt x="27" y="45"/>
                    <a:pt x="27" y="45"/>
                  </a:cubicBezTo>
                  <a:cubicBezTo>
                    <a:pt x="27" y="39"/>
                    <a:pt x="27" y="39"/>
                    <a:pt x="27" y="39"/>
                  </a:cubicBezTo>
                  <a:cubicBezTo>
                    <a:pt x="29" y="39"/>
                    <a:pt x="30" y="38"/>
                    <a:pt x="32" y="37"/>
                  </a:cubicBezTo>
                  <a:cubicBezTo>
                    <a:pt x="36" y="41"/>
                    <a:pt x="36" y="41"/>
                    <a:pt x="36" y="41"/>
                  </a:cubicBezTo>
                  <a:cubicBezTo>
                    <a:pt x="42" y="36"/>
                    <a:pt x="42" y="36"/>
                    <a:pt x="42" y="36"/>
                  </a:cubicBezTo>
                  <a:cubicBezTo>
                    <a:pt x="38" y="32"/>
                    <a:pt x="38" y="32"/>
                    <a:pt x="38" y="32"/>
                  </a:cubicBezTo>
                  <a:cubicBezTo>
                    <a:pt x="39" y="30"/>
                    <a:pt x="39" y="28"/>
                    <a:pt x="40" y="26"/>
                  </a:cubicBezTo>
                  <a:lnTo>
                    <a:pt x="46" y="26"/>
                  </a:lnTo>
                  <a:close/>
                  <a:moveTo>
                    <a:pt x="23" y="27"/>
                  </a:moveTo>
                  <a:cubicBezTo>
                    <a:pt x="20" y="27"/>
                    <a:pt x="18" y="25"/>
                    <a:pt x="18" y="22"/>
                  </a:cubicBezTo>
                  <a:cubicBezTo>
                    <a:pt x="18" y="20"/>
                    <a:pt x="20" y="18"/>
                    <a:pt x="23" y="18"/>
                  </a:cubicBezTo>
                  <a:cubicBezTo>
                    <a:pt x="25" y="18"/>
                    <a:pt x="28" y="20"/>
                    <a:pt x="28" y="22"/>
                  </a:cubicBezTo>
                  <a:cubicBezTo>
                    <a:pt x="28" y="25"/>
                    <a:pt x="25" y="27"/>
                    <a:pt x="23" y="27"/>
                  </a:cubicBez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18" name="Freeform 104"/>
            <p:cNvSpPr>
              <a:spLocks noEditPoints="1"/>
            </p:cNvSpPr>
            <p:nvPr/>
          </p:nvSpPr>
          <p:spPr bwMode="auto">
            <a:xfrm>
              <a:off x="5621" y="1425"/>
              <a:ext cx="243" cy="244"/>
            </a:xfrm>
            <a:custGeom>
              <a:avLst/>
              <a:gdLst>
                <a:gd name="T0" fmla="*/ 20 w 48"/>
                <a:gd name="T1" fmla="*/ 48 h 48"/>
                <a:gd name="T2" fmla="*/ 19 w 48"/>
                <a:gd name="T3" fmla="*/ 42 h 48"/>
                <a:gd name="T4" fmla="*/ 11 w 48"/>
                <a:gd name="T5" fmla="*/ 44 h 48"/>
                <a:gd name="T6" fmla="*/ 4 w 48"/>
                <a:gd name="T7" fmla="*/ 39 h 48"/>
                <a:gd name="T8" fmla="*/ 8 w 48"/>
                <a:gd name="T9" fmla="*/ 33 h 48"/>
                <a:gd name="T10" fmla="*/ 1 w 48"/>
                <a:gd name="T11" fmla="*/ 29 h 48"/>
                <a:gd name="T12" fmla="*/ 0 w 48"/>
                <a:gd name="T13" fmla="*/ 20 h 48"/>
                <a:gd name="T14" fmla="*/ 7 w 48"/>
                <a:gd name="T15" fmla="*/ 19 h 48"/>
                <a:gd name="T16" fmla="*/ 4 w 48"/>
                <a:gd name="T17" fmla="*/ 12 h 48"/>
                <a:gd name="T18" fmla="*/ 10 w 48"/>
                <a:gd name="T19" fmla="*/ 5 h 48"/>
                <a:gd name="T20" fmla="*/ 15 w 48"/>
                <a:gd name="T21" fmla="*/ 9 h 48"/>
                <a:gd name="T22" fmla="*/ 19 w 48"/>
                <a:gd name="T23" fmla="*/ 2 h 48"/>
                <a:gd name="T24" fmla="*/ 28 w 48"/>
                <a:gd name="T25" fmla="*/ 0 h 48"/>
                <a:gd name="T26" fmla="*/ 29 w 48"/>
                <a:gd name="T27" fmla="*/ 7 h 48"/>
                <a:gd name="T28" fmla="*/ 37 w 48"/>
                <a:gd name="T29" fmla="*/ 5 h 48"/>
                <a:gd name="T30" fmla="*/ 44 w 48"/>
                <a:gd name="T31" fmla="*/ 10 h 48"/>
                <a:gd name="T32" fmla="*/ 44 w 48"/>
                <a:gd name="T33" fmla="*/ 12 h 48"/>
                <a:gd name="T34" fmla="*/ 42 w 48"/>
                <a:gd name="T35" fmla="*/ 19 h 48"/>
                <a:gd name="T36" fmla="*/ 48 w 48"/>
                <a:gd name="T37" fmla="*/ 20 h 48"/>
                <a:gd name="T38" fmla="*/ 47 w 48"/>
                <a:gd name="T39" fmla="*/ 29 h 48"/>
                <a:gd name="T40" fmla="*/ 40 w 48"/>
                <a:gd name="T41" fmla="*/ 33 h 48"/>
                <a:gd name="T42" fmla="*/ 44 w 48"/>
                <a:gd name="T43" fmla="*/ 39 h 48"/>
                <a:gd name="T44" fmla="*/ 37 w 48"/>
                <a:gd name="T45" fmla="*/ 44 h 48"/>
                <a:gd name="T46" fmla="*/ 29 w 48"/>
                <a:gd name="T47" fmla="*/ 42 h 48"/>
                <a:gd name="T48" fmla="*/ 28 w 48"/>
                <a:gd name="T49" fmla="*/ 48 h 48"/>
                <a:gd name="T50" fmla="*/ 27 w 48"/>
                <a:gd name="T51" fmla="*/ 46 h 48"/>
                <a:gd name="T52" fmla="*/ 28 w 48"/>
                <a:gd name="T53" fmla="*/ 40 h 48"/>
                <a:gd name="T54" fmla="*/ 34 w 48"/>
                <a:gd name="T55" fmla="*/ 38 h 48"/>
                <a:gd name="T56" fmla="*/ 41 w 48"/>
                <a:gd name="T57" fmla="*/ 38 h 48"/>
                <a:gd name="T58" fmla="*/ 38 w 48"/>
                <a:gd name="T59" fmla="*/ 33 h 48"/>
                <a:gd name="T60" fmla="*/ 41 w 48"/>
                <a:gd name="T61" fmla="*/ 27 h 48"/>
                <a:gd name="T62" fmla="*/ 46 w 48"/>
                <a:gd name="T63" fmla="*/ 22 h 48"/>
                <a:gd name="T64" fmla="*/ 40 w 48"/>
                <a:gd name="T65" fmla="*/ 21 h 48"/>
                <a:gd name="T66" fmla="*/ 38 w 48"/>
                <a:gd name="T67" fmla="*/ 15 h 48"/>
                <a:gd name="T68" fmla="*/ 38 w 48"/>
                <a:gd name="T69" fmla="*/ 7 h 48"/>
                <a:gd name="T70" fmla="*/ 33 w 48"/>
                <a:gd name="T71" fmla="*/ 11 h 48"/>
                <a:gd name="T72" fmla="*/ 27 w 48"/>
                <a:gd name="T73" fmla="*/ 8 h 48"/>
                <a:gd name="T74" fmla="*/ 21 w 48"/>
                <a:gd name="T75" fmla="*/ 3 h 48"/>
                <a:gd name="T76" fmla="*/ 21 w 48"/>
                <a:gd name="T77" fmla="*/ 9 h 48"/>
                <a:gd name="T78" fmla="*/ 14 w 48"/>
                <a:gd name="T79" fmla="*/ 11 h 48"/>
                <a:gd name="T80" fmla="*/ 6 w 48"/>
                <a:gd name="T81" fmla="*/ 11 h 48"/>
                <a:gd name="T82" fmla="*/ 10 w 48"/>
                <a:gd name="T83" fmla="*/ 16 h 48"/>
                <a:gd name="T84" fmla="*/ 8 w 48"/>
                <a:gd name="T85" fmla="*/ 22 h 48"/>
                <a:gd name="T86" fmla="*/ 2 w 48"/>
                <a:gd name="T87" fmla="*/ 27 h 48"/>
                <a:gd name="T88" fmla="*/ 9 w 48"/>
                <a:gd name="T89" fmla="*/ 28 h 48"/>
                <a:gd name="T90" fmla="*/ 10 w 48"/>
                <a:gd name="T91" fmla="*/ 34 h 48"/>
                <a:gd name="T92" fmla="*/ 11 w 48"/>
                <a:gd name="T93" fmla="*/ 42 h 48"/>
                <a:gd name="T94" fmla="*/ 16 w 48"/>
                <a:gd name="T95" fmla="*/ 38 h 48"/>
                <a:gd name="T96" fmla="*/ 21 w 48"/>
                <a:gd name="T97" fmla="*/ 41 h 48"/>
                <a:gd name="T98" fmla="*/ 24 w 48"/>
                <a:gd name="T99" fmla="*/ 30 h 48"/>
                <a:gd name="T100" fmla="*/ 24 w 48"/>
                <a:gd name="T101" fmla="*/ 19 h 48"/>
                <a:gd name="T102" fmla="*/ 24 w 48"/>
                <a:gd name="T103" fmla="*/ 30 h 48"/>
                <a:gd name="T104" fmla="*/ 20 w 48"/>
                <a:gd name="T105" fmla="*/ 24 h 48"/>
                <a:gd name="T106" fmla="*/ 28 w 48"/>
                <a:gd name="T107"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28" y="48"/>
                  </a:moveTo>
                  <a:cubicBezTo>
                    <a:pt x="20" y="48"/>
                    <a:pt x="20" y="48"/>
                    <a:pt x="20" y="48"/>
                  </a:cubicBezTo>
                  <a:cubicBezTo>
                    <a:pt x="20" y="48"/>
                    <a:pt x="19" y="48"/>
                    <a:pt x="19" y="47"/>
                  </a:cubicBezTo>
                  <a:cubicBezTo>
                    <a:pt x="19" y="42"/>
                    <a:pt x="19" y="42"/>
                    <a:pt x="19" y="42"/>
                  </a:cubicBezTo>
                  <a:cubicBezTo>
                    <a:pt x="18" y="41"/>
                    <a:pt x="17" y="41"/>
                    <a:pt x="15" y="40"/>
                  </a:cubicBezTo>
                  <a:cubicBezTo>
                    <a:pt x="11" y="44"/>
                    <a:pt x="11" y="44"/>
                    <a:pt x="11" y="44"/>
                  </a:cubicBezTo>
                  <a:cubicBezTo>
                    <a:pt x="11" y="45"/>
                    <a:pt x="10" y="45"/>
                    <a:pt x="10" y="44"/>
                  </a:cubicBezTo>
                  <a:cubicBezTo>
                    <a:pt x="4" y="39"/>
                    <a:pt x="4" y="39"/>
                    <a:pt x="4" y="39"/>
                  </a:cubicBezTo>
                  <a:cubicBezTo>
                    <a:pt x="4" y="38"/>
                    <a:pt x="4" y="38"/>
                    <a:pt x="4" y="37"/>
                  </a:cubicBezTo>
                  <a:cubicBezTo>
                    <a:pt x="8" y="33"/>
                    <a:pt x="8" y="33"/>
                    <a:pt x="8" y="33"/>
                  </a:cubicBezTo>
                  <a:cubicBezTo>
                    <a:pt x="8" y="32"/>
                    <a:pt x="7" y="31"/>
                    <a:pt x="7" y="29"/>
                  </a:cubicBezTo>
                  <a:cubicBezTo>
                    <a:pt x="1" y="29"/>
                    <a:pt x="1" y="29"/>
                    <a:pt x="1" y="29"/>
                  </a:cubicBezTo>
                  <a:cubicBezTo>
                    <a:pt x="0" y="29"/>
                    <a:pt x="0" y="29"/>
                    <a:pt x="0" y="28"/>
                  </a:cubicBezTo>
                  <a:cubicBezTo>
                    <a:pt x="0" y="20"/>
                    <a:pt x="0" y="20"/>
                    <a:pt x="0" y="20"/>
                  </a:cubicBezTo>
                  <a:cubicBezTo>
                    <a:pt x="0" y="20"/>
                    <a:pt x="0" y="19"/>
                    <a:pt x="1" y="19"/>
                  </a:cubicBezTo>
                  <a:cubicBezTo>
                    <a:pt x="7" y="19"/>
                    <a:pt x="7" y="19"/>
                    <a:pt x="7" y="19"/>
                  </a:cubicBezTo>
                  <a:cubicBezTo>
                    <a:pt x="7" y="18"/>
                    <a:pt x="8" y="17"/>
                    <a:pt x="8" y="16"/>
                  </a:cubicBezTo>
                  <a:cubicBezTo>
                    <a:pt x="4" y="12"/>
                    <a:pt x="4" y="12"/>
                    <a:pt x="4" y="12"/>
                  </a:cubicBezTo>
                  <a:cubicBezTo>
                    <a:pt x="4" y="11"/>
                    <a:pt x="4" y="11"/>
                    <a:pt x="4" y="10"/>
                  </a:cubicBezTo>
                  <a:cubicBezTo>
                    <a:pt x="10" y="5"/>
                    <a:pt x="10" y="5"/>
                    <a:pt x="10" y="5"/>
                  </a:cubicBezTo>
                  <a:cubicBezTo>
                    <a:pt x="10" y="4"/>
                    <a:pt x="11" y="4"/>
                    <a:pt x="11" y="5"/>
                  </a:cubicBezTo>
                  <a:cubicBezTo>
                    <a:pt x="15" y="9"/>
                    <a:pt x="15" y="9"/>
                    <a:pt x="15" y="9"/>
                  </a:cubicBezTo>
                  <a:cubicBezTo>
                    <a:pt x="16" y="8"/>
                    <a:pt x="18" y="7"/>
                    <a:pt x="19" y="7"/>
                  </a:cubicBezTo>
                  <a:cubicBezTo>
                    <a:pt x="19" y="2"/>
                    <a:pt x="19" y="2"/>
                    <a:pt x="19" y="2"/>
                  </a:cubicBezTo>
                  <a:cubicBezTo>
                    <a:pt x="19" y="1"/>
                    <a:pt x="20" y="0"/>
                    <a:pt x="20" y="0"/>
                  </a:cubicBezTo>
                  <a:cubicBezTo>
                    <a:pt x="28" y="0"/>
                    <a:pt x="28" y="0"/>
                    <a:pt x="28" y="0"/>
                  </a:cubicBezTo>
                  <a:cubicBezTo>
                    <a:pt x="29" y="0"/>
                    <a:pt x="29" y="1"/>
                    <a:pt x="29" y="2"/>
                  </a:cubicBezTo>
                  <a:cubicBezTo>
                    <a:pt x="29" y="7"/>
                    <a:pt x="29" y="7"/>
                    <a:pt x="29" y="7"/>
                  </a:cubicBezTo>
                  <a:cubicBezTo>
                    <a:pt x="30" y="7"/>
                    <a:pt x="32" y="8"/>
                    <a:pt x="33" y="9"/>
                  </a:cubicBezTo>
                  <a:cubicBezTo>
                    <a:pt x="37" y="5"/>
                    <a:pt x="37" y="5"/>
                    <a:pt x="37" y="5"/>
                  </a:cubicBezTo>
                  <a:cubicBezTo>
                    <a:pt x="37" y="5"/>
                    <a:pt x="38" y="5"/>
                    <a:pt x="38" y="5"/>
                  </a:cubicBezTo>
                  <a:cubicBezTo>
                    <a:pt x="44" y="10"/>
                    <a:pt x="44" y="10"/>
                    <a:pt x="44" y="10"/>
                  </a:cubicBezTo>
                  <a:cubicBezTo>
                    <a:pt x="44" y="11"/>
                    <a:pt x="44" y="11"/>
                    <a:pt x="44" y="11"/>
                  </a:cubicBezTo>
                  <a:cubicBezTo>
                    <a:pt x="44" y="11"/>
                    <a:pt x="44" y="12"/>
                    <a:pt x="44" y="12"/>
                  </a:cubicBezTo>
                  <a:cubicBezTo>
                    <a:pt x="40" y="16"/>
                    <a:pt x="40" y="16"/>
                    <a:pt x="40" y="16"/>
                  </a:cubicBezTo>
                  <a:cubicBezTo>
                    <a:pt x="41" y="17"/>
                    <a:pt x="41" y="18"/>
                    <a:pt x="42" y="19"/>
                  </a:cubicBezTo>
                  <a:cubicBezTo>
                    <a:pt x="47" y="19"/>
                    <a:pt x="47" y="19"/>
                    <a:pt x="47" y="19"/>
                  </a:cubicBezTo>
                  <a:cubicBezTo>
                    <a:pt x="47" y="19"/>
                    <a:pt x="48" y="20"/>
                    <a:pt x="48" y="20"/>
                  </a:cubicBezTo>
                  <a:cubicBezTo>
                    <a:pt x="48" y="28"/>
                    <a:pt x="48" y="28"/>
                    <a:pt x="48" y="28"/>
                  </a:cubicBezTo>
                  <a:cubicBezTo>
                    <a:pt x="48" y="29"/>
                    <a:pt x="47" y="29"/>
                    <a:pt x="47" y="29"/>
                  </a:cubicBezTo>
                  <a:cubicBezTo>
                    <a:pt x="42" y="29"/>
                    <a:pt x="42" y="29"/>
                    <a:pt x="42" y="29"/>
                  </a:cubicBezTo>
                  <a:cubicBezTo>
                    <a:pt x="41" y="31"/>
                    <a:pt x="41" y="32"/>
                    <a:pt x="40" y="33"/>
                  </a:cubicBezTo>
                  <a:cubicBezTo>
                    <a:pt x="44" y="37"/>
                    <a:pt x="44" y="37"/>
                    <a:pt x="44" y="37"/>
                  </a:cubicBezTo>
                  <a:cubicBezTo>
                    <a:pt x="44" y="38"/>
                    <a:pt x="44" y="38"/>
                    <a:pt x="44" y="39"/>
                  </a:cubicBezTo>
                  <a:cubicBezTo>
                    <a:pt x="38" y="44"/>
                    <a:pt x="38" y="44"/>
                    <a:pt x="38" y="44"/>
                  </a:cubicBezTo>
                  <a:cubicBezTo>
                    <a:pt x="38" y="44"/>
                    <a:pt x="37" y="44"/>
                    <a:pt x="37" y="44"/>
                  </a:cubicBezTo>
                  <a:cubicBezTo>
                    <a:pt x="33" y="40"/>
                    <a:pt x="33" y="40"/>
                    <a:pt x="33" y="40"/>
                  </a:cubicBezTo>
                  <a:cubicBezTo>
                    <a:pt x="32" y="41"/>
                    <a:pt x="30" y="41"/>
                    <a:pt x="29" y="42"/>
                  </a:cubicBezTo>
                  <a:cubicBezTo>
                    <a:pt x="29" y="47"/>
                    <a:pt x="29" y="47"/>
                    <a:pt x="29" y="47"/>
                  </a:cubicBezTo>
                  <a:cubicBezTo>
                    <a:pt x="29" y="48"/>
                    <a:pt x="29" y="48"/>
                    <a:pt x="28" y="48"/>
                  </a:cubicBezTo>
                  <a:close/>
                  <a:moveTo>
                    <a:pt x="21" y="46"/>
                  </a:moveTo>
                  <a:cubicBezTo>
                    <a:pt x="27" y="46"/>
                    <a:pt x="27" y="46"/>
                    <a:pt x="27" y="46"/>
                  </a:cubicBezTo>
                  <a:cubicBezTo>
                    <a:pt x="27" y="41"/>
                    <a:pt x="27" y="41"/>
                    <a:pt x="27" y="41"/>
                  </a:cubicBezTo>
                  <a:cubicBezTo>
                    <a:pt x="27" y="41"/>
                    <a:pt x="27" y="40"/>
                    <a:pt x="28" y="40"/>
                  </a:cubicBezTo>
                  <a:cubicBezTo>
                    <a:pt x="29" y="40"/>
                    <a:pt x="31" y="39"/>
                    <a:pt x="32" y="38"/>
                  </a:cubicBezTo>
                  <a:cubicBezTo>
                    <a:pt x="33" y="38"/>
                    <a:pt x="33" y="38"/>
                    <a:pt x="34" y="38"/>
                  </a:cubicBezTo>
                  <a:cubicBezTo>
                    <a:pt x="37" y="42"/>
                    <a:pt x="37" y="42"/>
                    <a:pt x="37" y="42"/>
                  </a:cubicBezTo>
                  <a:cubicBezTo>
                    <a:pt x="41" y="38"/>
                    <a:pt x="41" y="38"/>
                    <a:pt x="41" y="38"/>
                  </a:cubicBezTo>
                  <a:cubicBezTo>
                    <a:pt x="38" y="34"/>
                    <a:pt x="38" y="34"/>
                    <a:pt x="38" y="34"/>
                  </a:cubicBezTo>
                  <a:cubicBezTo>
                    <a:pt x="38" y="34"/>
                    <a:pt x="37" y="33"/>
                    <a:pt x="38" y="33"/>
                  </a:cubicBezTo>
                  <a:cubicBezTo>
                    <a:pt x="39" y="31"/>
                    <a:pt x="39" y="30"/>
                    <a:pt x="40" y="28"/>
                  </a:cubicBezTo>
                  <a:cubicBezTo>
                    <a:pt x="40" y="28"/>
                    <a:pt x="40" y="27"/>
                    <a:pt x="41" y="27"/>
                  </a:cubicBezTo>
                  <a:cubicBezTo>
                    <a:pt x="46" y="27"/>
                    <a:pt x="46" y="27"/>
                    <a:pt x="46" y="27"/>
                  </a:cubicBezTo>
                  <a:cubicBezTo>
                    <a:pt x="46" y="22"/>
                    <a:pt x="46" y="22"/>
                    <a:pt x="46" y="22"/>
                  </a:cubicBezTo>
                  <a:cubicBezTo>
                    <a:pt x="41" y="22"/>
                    <a:pt x="41" y="22"/>
                    <a:pt x="41" y="22"/>
                  </a:cubicBezTo>
                  <a:cubicBezTo>
                    <a:pt x="40" y="22"/>
                    <a:pt x="40" y="21"/>
                    <a:pt x="40" y="21"/>
                  </a:cubicBezTo>
                  <a:cubicBezTo>
                    <a:pt x="39" y="19"/>
                    <a:pt x="39" y="17"/>
                    <a:pt x="38" y="16"/>
                  </a:cubicBezTo>
                  <a:cubicBezTo>
                    <a:pt x="38" y="16"/>
                    <a:pt x="38" y="15"/>
                    <a:pt x="38" y="15"/>
                  </a:cubicBezTo>
                  <a:cubicBezTo>
                    <a:pt x="42" y="11"/>
                    <a:pt x="42" y="11"/>
                    <a:pt x="42" y="11"/>
                  </a:cubicBezTo>
                  <a:cubicBezTo>
                    <a:pt x="38" y="7"/>
                    <a:pt x="38" y="7"/>
                    <a:pt x="38" y="7"/>
                  </a:cubicBezTo>
                  <a:cubicBezTo>
                    <a:pt x="34" y="11"/>
                    <a:pt x="34" y="11"/>
                    <a:pt x="34" y="11"/>
                  </a:cubicBezTo>
                  <a:cubicBezTo>
                    <a:pt x="34" y="11"/>
                    <a:pt x="33" y="11"/>
                    <a:pt x="33" y="11"/>
                  </a:cubicBezTo>
                  <a:cubicBezTo>
                    <a:pt x="31" y="10"/>
                    <a:pt x="30" y="9"/>
                    <a:pt x="28" y="9"/>
                  </a:cubicBezTo>
                  <a:cubicBezTo>
                    <a:pt x="27" y="9"/>
                    <a:pt x="27" y="8"/>
                    <a:pt x="27" y="8"/>
                  </a:cubicBezTo>
                  <a:cubicBezTo>
                    <a:pt x="27" y="3"/>
                    <a:pt x="27" y="3"/>
                    <a:pt x="27" y="3"/>
                  </a:cubicBezTo>
                  <a:cubicBezTo>
                    <a:pt x="21" y="3"/>
                    <a:pt x="21" y="3"/>
                    <a:pt x="21" y="3"/>
                  </a:cubicBezTo>
                  <a:cubicBezTo>
                    <a:pt x="21" y="8"/>
                    <a:pt x="21" y="8"/>
                    <a:pt x="21" y="8"/>
                  </a:cubicBezTo>
                  <a:cubicBezTo>
                    <a:pt x="21" y="8"/>
                    <a:pt x="21" y="9"/>
                    <a:pt x="21" y="9"/>
                  </a:cubicBezTo>
                  <a:cubicBezTo>
                    <a:pt x="19" y="9"/>
                    <a:pt x="17" y="10"/>
                    <a:pt x="16" y="11"/>
                  </a:cubicBezTo>
                  <a:cubicBezTo>
                    <a:pt x="15" y="11"/>
                    <a:pt x="15" y="11"/>
                    <a:pt x="14" y="11"/>
                  </a:cubicBezTo>
                  <a:cubicBezTo>
                    <a:pt x="11" y="7"/>
                    <a:pt x="11" y="7"/>
                    <a:pt x="11" y="7"/>
                  </a:cubicBezTo>
                  <a:cubicBezTo>
                    <a:pt x="6" y="11"/>
                    <a:pt x="6" y="11"/>
                    <a:pt x="6" y="11"/>
                  </a:cubicBezTo>
                  <a:cubicBezTo>
                    <a:pt x="10" y="15"/>
                    <a:pt x="10" y="15"/>
                    <a:pt x="10" y="15"/>
                  </a:cubicBezTo>
                  <a:cubicBezTo>
                    <a:pt x="11" y="15"/>
                    <a:pt x="11" y="16"/>
                    <a:pt x="10" y="16"/>
                  </a:cubicBezTo>
                  <a:cubicBezTo>
                    <a:pt x="10" y="18"/>
                    <a:pt x="9" y="19"/>
                    <a:pt x="9" y="21"/>
                  </a:cubicBezTo>
                  <a:cubicBezTo>
                    <a:pt x="8" y="21"/>
                    <a:pt x="8" y="22"/>
                    <a:pt x="8" y="22"/>
                  </a:cubicBezTo>
                  <a:cubicBezTo>
                    <a:pt x="2" y="22"/>
                    <a:pt x="2" y="22"/>
                    <a:pt x="2" y="22"/>
                  </a:cubicBezTo>
                  <a:cubicBezTo>
                    <a:pt x="2" y="27"/>
                    <a:pt x="2" y="27"/>
                    <a:pt x="2" y="27"/>
                  </a:cubicBezTo>
                  <a:cubicBezTo>
                    <a:pt x="8" y="27"/>
                    <a:pt x="8" y="27"/>
                    <a:pt x="8" y="27"/>
                  </a:cubicBezTo>
                  <a:cubicBezTo>
                    <a:pt x="8" y="27"/>
                    <a:pt x="8" y="28"/>
                    <a:pt x="9" y="28"/>
                  </a:cubicBezTo>
                  <a:cubicBezTo>
                    <a:pt x="9" y="30"/>
                    <a:pt x="10" y="31"/>
                    <a:pt x="11" y="33"/>
                  </a:cubicBezTo>
                  <a:cubicBezTo>
                    <a:pt x="11" y="33"/>
                    <a:pt x="11" y="34"/>
                    <a:pt x="10" y="34"/>
                  </a:cubicBezTo>
                  <a:cubicBezTo>
                    <a:pt x="7" y="38"/>
                    <a:pt x="7" y="38"/>
                    <a:pt x="7" y="38"/>
                  </a:cubicBezTo>
                  <a:cubicBezTo>
                    <a:pt x="11" y="42"/>
                    <a:pt x="11" y="42"/>
                    <a:pt x="11" y="42"/>
                  </a:cubicBezTo>
                  <a:cubicBezTo>
                    <a:pt x="15" y="38"/>
                    <a:pt x="15" y="38"/>
                    <a:pt x="15" y="38"/>
                  </a:cubicBezTo>
                  <a:cubicBezTo>
                    <a:pt x="15" y="38"/>
                    <a:pt x="15" y="38"/>
                    <a:pt x="16" y="38"/>
                  </a:cubicBezTo>
                  <a:cubicBezTo>
                    <a:pt x="17" y="39"/>
                    <a:pt x="19" y="40"/>
                    <a:pt x="21" y="40"/>
                  </a:cubicBezTo>
                  <a:cubicBezTo>
                    <a:pt x="21" y="40"/>
                    <a:pt x="21" y="41"/>
                    <a:pt x="21" y="41"/>
                  </a:cubicBezTo>
                  <a:lnTo>
                    <a:pt x="21" y="46"/>
                  </a:lnTo>
                  <a:close/>
                  <a:moveTo>
                    <a:pt x="24" y="30"/>
                  </a:moveTo>
                  <a:cubicBezTo>
                    <a:pt x="21" y="30"/>
                    <a:pt x="18" y="28"/>
                    <a:pt x="18" y="24"/>
                  </a:cubicBezTo>
                  <a:cubicBezTo>
                    <a:pt x="18" y="21"/>
                    <a:pt x="21" y="19"/>
                    <a:pt x="24" y="19"/>
                  </a:cubicBezTo>
                  <a:cubicBezTo>
                    <a:pt x="27" y="19"/>
                    <a:pt x="30" y="21"/>
                    <a:pt x="30" y="24"/>
                  </a:cubicBezTo>
                  <a:cubicBezTo>
                    <a:pt x="30" y="28"/>
                    <a:pt x="27" y="30"/>
                    <a:pt x="24" y="30"/>
                  </a:cubicBezTo>
                  <a:close/>
                  <a:moveTo>
                    <a:pt x="24" y="21"/>
                  </a:moveTo>
                  <a:cubicBezTo>
                    <a:pt x="22" y="21"/>
                    <a:pt x="20" y="22"/>
                    <a:pt x="20" y="24"/>
                  </a:cubicBezTo>
                  <a:cubicBezTo>
                    <a:pt x="20" y="26"/>
                    <a:pt x="22" y="28"/>
                    <a:pt x="24" y="28"/>
                  </a:cubicBezTo>
                  <a:cubicBezTo>
                    <a:pt x="26" y="28"/>
                    <a:pt x="28" y="26"/>
                    <a:pt x="28" y="24"/>
                  </a:cubicBezTo>
                  <a:cubicBezTo>
                    <a:pt x="28" y="22"/>
                    <a:pt x="26" y="21"/>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19" name="Freeform 105"/>
            <p:cNvSpPr>
              <a:spLocks noEditPoints="1"/>
            </p:cNvSpPr>
            <p:nvPr/>
          </p:nvSpPr>
          <p:spPr bwMode="auto">
            <a:xfrm>
              <a:off x="5514" y="1420"/>
              <a:ext cx="107" cy="107"/>
            </a:xfrm>
            <a:custGeom>
              <a:avLst/>
              <a:gdLst>
                <a:gd name="T0" fmla="*/ 21 w 21"/>
                <a:gd name="T1" fmla="*/ 12 h 21"/>
                <a:gd name="T2" fmla="*/ 21 w 21"/>
                <a:gd name="T3" fmla="*/ 8 h 21"/>
                <a:gd name="T4" fmla="*/ 18 w 21"/>
                <a:gd name="T5" fmla="*/ 8 h 21"/>
                <a:gd name="T6" fmla="*/ 17 w 21"/>
                <a:gd name="T7" fmla="*/ 6 h 21"/>
                <a:gd name="T8" fmla="*/ 19 w 21"/>
                <a:gd name="T9" fmla="*/ 4 h 21"/>
                <a:gd name="T10" fmla="*/ 17 w 21"/>
                <a:gd name="T11" fmla="*/ 1 h 21"/>
                <a:gd name="T12" fmla="*/ 15 w 21"/>
                <a:gd name="T13" fmla="*/ 3 h 21"/>
                <a:gd name="T14" fmla="*/ 13 w 21"/>
                <a:gd name="T15" fmla="*/ 2 h 21"/>
                <a:gd name="T16" fmla="*/ 13 w 21"/>
                <a:gd name="T17" fmla="*/ 0 h 21"/>
                <a:gd name="T18" fmla="*/ 9 w 21"/>
                <a:gd name="T19" fmla="*/ 0 h 21"/>
                <a:gd name="T20" fmla="*/ 9 w 21"/>
                <a:gd name="T21" fmla="*/ 2 h 21"/>
                <a:gd name="T22" fmla="*/ 7 w 21"/>
                <a:gd name="T23" fmla="*/ 3 h 21"/>
                <a:gd name="T24" fmla="*/ 4 w 21"/>
                <a:gd name="T25" fmla="*/ 1 h 21"/>
                <a:gd name="T26" fmla="*/ 2 w 21"/>
                <a:gd name="T27" fmla="*/ 4 h 21"/>
                <a:gd name="T28" fmla="*/ 4 w 21"/>
                <a:gd name="T29" fmla="*/ 6 h 21"/>
                <a:gd name="T30" fmla="*/ 3 w 21"/>
                <a:gd name="T31" fmla="*/ 8 h 21"/>
                <a:gd name="T32" fmla="*/ 0 w 21"/>
                <a:gd name="T33" fmla="*/ 8 h 21"/>
                <a:gd name="T34" fmla="*/ 0 w 21"/>
                <a:gd name="T35" fmla="*/ 12 h 21"/>
                <a:gd name="T36" fmla="*/ 3 w 21"/>
                <a:gd name="T37" fmla="*/ 12 h 21"/>
                <a:gd name="T38" fmla="*/ 4 w 21"/>
                <a:gd name="T39" fmla="*/ 14 h 21"/>
                <a:gd name="T40" fmla="*/ 2 w 21"/>
                <a:gd name="T41" fmla="*/ 16 h 21"/>
                <a:gd name="T42" fmla="*/ 5 w 21"/>
                <a:gd name="T43" fmla="*/ 19 h 21"/>
                <a:gd name="T44" fmla="*/ 7 w 21"/>
                <a:gd name="T45" fmla="*/ 17 h 21"/>
                <a:gd name="T46" fmla="*/ 9 w 21"/>
                <a:gd name="T47" fmla="*/ 18 h 21"/>
                <a:gd name="T48" fmla="*/ 9 w 21"/>
                <a:gd name="T49" fmla="*/ 21 h 21"/>
                <a:gd name="T50" fmla="*/ 13 w 21"/>
                <a:gd name="T51" fmla="*/ 21 h 21"/>
                <a:gd name="T52" fmla="*/ 13 w 21"/>
                <a:gd name="T53" fmla="*/ 18 h 21"/>
                <a:gd name="T54" fmla="*/ 15 w 21"/>
                <a:gd name="T55" fmla="*/ 17 h 21"/>
                <a:gd name="T56" fmla="*/ 17 w 21"/>
                <a:gd name="T57" fmla="*/ 19 h 21"/>
                <a:gd name="T58" fmla="*/ 19 w 21"/>
                <a:gd name="T59" fmla="*/ 16 h 21"/>
                <a:gd name="T60" fmla="*/ 17 w 21"/>
                <a:gd name="T61" fmla="*/ 14 h 21"/>
                <a:gd name="T62" fmla="*/ 18 w 21"/>
                <a:gd name="T63" fmla="*/ 12 h 21"/>
                <a:gd name="T64" fmla="*/ 21 w 21"/>
                <a:gd name="T65" fmla="*/ 12 h 21"/>
                <a:gd name="T66" fmla="*/ 11 w 21"/>
                <a:gd name="T67" fmla="*/ 12 h 21"/>
                <a:gd name="T68" fmla="*/ 9 w 21"/>
                <a:gd name="T69" fmla="*/ 10 h 21"/>
                <a:gd name="T70" fmla="*/ 11 w 21"/>
                <a:gd name="T71" fmla="*/ 8 h 21"/>
                <a:gd name="T72" fmla="*/ 13 w 21"/>
                <a:gd name="T73" fmla="*/ 10 h 21"/>
                <a:gd name="T74" fmla="*/ 11 w 21"/>
                <a:gd name="T75"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 h="21">
                  <a:moveTo>
                    <a:pt x="21" y="12"/>
                  </a:moveTo>
                  <a:cubicBezTo>
                    <a:pt x="21" y="8"/>
                    <a:pt x="21" y="8"/>
                    <a:pt x="21" y="8"/>
                  </a:cubicBezTo>
                  <a:cubicBezTo>
                    <a:pt x="18" y="8"/>
                    <a:pt x="18" y="8"/>
                    <a:pt x="18" y="8"/>
                  </a:cubicBezTo>
                  <a:cubicBezTo>
                    <a:pt x="18" y="7"/>
                    <a:pt x="18" y="7"/>
                    <a:pt x="17" y="6"/>
                  </a:cubicBezTo>
                  <a:cubicBezTo>
                    <a:pt x="19" y="4"/>
                    <a:pt x="19" y="4"/>
                    <a:pt x="19" y="4"/>
                  </a:cubicBezTo>
                  <a:cubicBezTo>
                    <a:pt x="17" y="1"/>
                    <a:pt x="17" y="1"/>
                    <a:pt x="17" y="1"/>
                  </a:cubicBezTo>
                  <a:cubicBezTo>
                    <a:pt x="15" y="3"/>
                    <a:pt x="15" y="3"/>
                    <a:pt x="15" y="3"/>
                  </a:cubicBezTo>
                  <a:cubicBezTo>
                    <a:pt x="14" y="3"/>
                    <a:pt x="13" y="3"/>
                    <a:pt x="13" y="2"/>
                  </a:cubicBezTo>
                  <a:cubicBezTo>
                    <a:pt x="13" y="0"/>
                    <a:pt x="13" y="0"/>
                    <a:pt x="13" y="0"/>
                  </a:cubicBezTo>
                  <a:cubicBezTo>
                    <a:pt x="9" y="0"/>
                    <a:pt x="9" y="0"/>
                    <a:pt x="9" y="0"/>
                  </a:cubicBezTo>
                  <a:cubicBezTo>
                    <a:pt x="9" y="2"/>
                    <a:pt x="9" y="2"/>
                    <a:pt x="9" y="2"/>
                  </a:cubicBezTo>
                  <a:cubicBezTo>
                    <a:pt x="8" y="3"/>
                    <a:pt x="7" y="3"/>
                    <a:pt x="7" y="3"/>
                  </a:cubicBezTo>
                  <a:cubicBezTo>
                    <a:pt x="4" y="1"/>
                    <a:pt x="4" y="1"/>
                    <a:pt x="4" y="1"/>
                  </a:cubicBezTo>
                  <a:cubicBezTo>
                    <a:pt x="2" y="4"/>
                    <a:pt x="2" y="4"/>
                    <a:pt x="2" y="4"/>
                  </a:cubicBezTo>
                  <a:cubicBezTo>
                    <a:pt x="4" y="6"/>
                    <a:pt x="4" y="6"/>
                    <a:pt x="4" y="6"/>
                  </a:cubicBezTo>
                  <a:cubicBezTo>
                    <a:pt x="4" y="7"/>
                    <a:pt x="3" y="7"/>
                    <a:pt x="3" y="8"/>
                  </a:cubicBezTo>
                  <a:cubicBezTo>
                    <a:pt x="0" y="8"/>
                    <a:pt x="0" y="8"/>
                    <a:pt x="0" y="8"/>
                  </a:cubicBezTo>
                  <a:cubicBezTo>
                    <a:pt x="0" y="12"/>
                    <a:pt x="0" y="12"/>
                    <a:pt x="0" y="12"/>
                  </a:cubicBezTo>
                  <a:cubicBezTo>
                    <a:pt x="3" y="12"/>
                    <a:pt x="3" y="12"/>
                    <a:pt x="3" y="12"/>
                  </a:cubicBezTo>
                  <a:cubicBezTo>
                    <a:pt x="3" y="13"/>
                    <a:pt x="4" y="14"/>
                    <a:pt x="4" y="14"/>
                  </a:cubicBezTo>
                  <a:cubicBezTo>
                    <a:pt x="2" y="16"/>
                    <a:pt x="2" y="16"/>
                    <a:pt x="2" y="16"/>
                  </a:cubicBezTo>
                  <a:cubicBezTo>
                    <a:pt x="5" y="19"/>
                    <a:pt x="5" y="19"/>
                    <a:pt x="5" y="19"/>
                  </a:cubicBezTo>
                  <a:cubicBezTo>
                    <a:pt x="7" y="17"/>
                    <a:pt x="7" y="17"/>
                    <a:pt x="7" y="17"/>
                  </a:cubicBezTo>
                  <a:cubicBezTo>
                    <a:pt x="7" y="17"/>
                    <a:pt x="8" y="18"/>
                    <a:pt x="9" y="18"/>
                  </a:cubicBezTo>
                  <a:cubicBezTo>
                    <a:pt x="9" y="21"/>
                    <a:pt x="9" y="21"/>
                    <a:pt x="9" y="21"/>
                  </a:cubicBezTo>
                  <a:cubicBezTo>
                    <a:pt x="13" y="21"/>
                    <a:pt x="13" y="21"/>
                    <a:pt x="13" y="21"/>
                  </a:cubicBezTo>
                  <a:cubicBezTo>
                    <a:pt x="13" y="18"/>
                    <a:pt x="13" y="18"/>
                    <a:pt x="13" y="18"/>
                  </a:cubicBezTo>
                  <a:cubicBezTo>
                    <a:pt x="13" y="18"/>
                    <a:pt x="14" y="17"/>
                    <a:pt x="15" y="17"/>
                  </a:cubicBezTo>
                  <a:cubicBezTo>
                    <a:pt x="17" y="19"/>
                    <a:pt x="17" y="19"/>
                    <a:pt x="17" y="19"/>
                  </a:cubicBezTo>
                  <a:cubicBezTo>
                    <a:pt x="19" y="16"/>
                    <a:pt x="19" y="16"/>
                    <a:pt x="19" y="16"/>
                  </a:cubicBezTo>
                  <a:cubicBezTo>
                    <a:pt x="17" y="14"/>
                    <a:pt x="17" y="14"/>
                    <a:pt x="17" y="14"/>
                  </a:cubicBezTo>
                  <a:cubicBezTo>
                    <a:pt x="18" y="14"/>
                    <a:pt x="18" y="13"/>
                    <a:pt x="18" y="12"/>
                  </a:cubicBezTo>
                  <a:lnTo>
                    <a:pt x="21" y="12"/>
                  </a:lnTo>
                  <a:close/>
                  <a:moveTo>
                    <a:pt x="11" y="12"/>
                  </a:moveTo>
                  <a:cubicBezTo>
                    <a:pt x="9" y="12"/>
                    <a:pt x="9" y="11"/>
                    <a:pt x="9" y="10"/>
                  </a:cubicBezTo>
                  <a:cubicBezTo>
                    <a:pt x="9" y="9"/>
                    <a:pt x="9" y="8"/>
                    <a:pt x="11" y="8"/>
                  </a:cubicBezTo>
                  <a:cubicBezTo>
                    <a:pt x="12" y="8"/>
                    <a:pt x="13" y="9"/>
                    <a:pt x="13" y="10"/>
                  </a:cubicBezTo>
                  <a:cubicBezTo>
                    <a:pt x="13" y="11"/>
                    <a:pt x="12" y="12"/>
                    <a:pt x="11" y="12"/>
                  </a:cubicBez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20" name="Freeform 106"/>
            <p:cNvSpPr>
              <a:spLocks noEditPoints="1"/>
            </p:cNvSpPr>
            <p:nvPr/>
          </p:nvSpPr>
          <p:spPr bwMode="auto">
            <a:xfrm>
              <a:off x="5514" y="1415"/>
              <a:ext cx="112" cy="112"/>
            </a:xfrm>
            <a:custGeom>
              <a:avLst/>
              <a:gdLst>
                <a:gd name="T0" fmla="*/ 9 w 22"/>
                <a:gd name="T1" fmla="*/ 22 h 22"/>
                <a:gd name="T2" fmla="*/ 9 w 22"/>
                <a:gd name="T3" fmla="*/ 19 h 22"/>
                <a:gd name="T4" fmla="*/ 5 w 22"/>
                <a:gd name="T5" fmla="*/ 20 h 22"/>
                <a:gd name="T6" fmla="*/ 2 w 22"/>
                <a:gd name="T7" fmla="*/ 18 h 22"/>
                <a:gd name="T8" fmla="*/ 4 w 22"/>
                <a:gd name="T9" fmla="*/ 15 h 22"/>
                <a:gd name="T10" fmla="*/ 0 w 22"/>
                <a:gd name="T11" fmla="*/ 13 h 22"/>
                <a:gd name="T12" fmla="*/ 0 w 22"/>
                <a:gd name="T13" fmla="*/ 9 h 22"/>
                <a:gd name="T14" fmla="*/ 3 w 22"/>
                <a:gd name="T15" fmla="*/ 9 h 22"/>
                <a:gd name="T16" fmla="*/ 2 w 22"/>
                <a:gd name="T17" fmla="*/ 5 h 22"/>
                <a:gd name="T18" fmla="*/ 4 w 22"/>
                <a:gd name="T19" fmla="*/ 2 h 22"/>
                <a:gd name="T20" fmla="*/ 4 w 22"/>
                <a:gd name="T21" fmla="*/ 2 h 22"/>
                <a:gd name="T22" fmla="*/ 7 w 22"/>
                <a:gd name="T23" fmla="*/ 4 h 22"/>
                <a:gd name="T24" fmla="*/ 9 w 22"/>
                <a:gd name="T25" fmla="*/ 1 h 22"/>
                <a:gd name="T26" fmla="*/ 13 w 22"/>
                <a:gd name="T27" fmla="*/ 0 h 22"/>
                <a:gd name="T28" fmla="*/ 13 w 22"/>
                <a:gd name="T29" fmla="*/ 3 h 22"/>
                <a:gd name="T30" fmla="*/ 17 w 22"/>
                <a:gd name="T31" fmla="*/ 2 h 22"/>
                <a:gd name="T32" fmla="*/ 20 w 22"/>
                <a:gd name="T33" fmla="*/ 5 h 22"/>
                <a:gd name="T34" fmla="*/ 20 w 22"/>
                <a:gd name="T35" fmla="*/ 5 h 22"/>
                <a:gd name="T36" fmla="*/ 19 w 22"/>
                <a:gd name="T37" fmla="*/ 9 h 22"/>
                <a:gd name="T38" fmla="*/ 22 w 22"/>
                <a:gd name="T39" fmla="*/ 9 h 22"/>
                <a:gd name="T40" fmla="*/ 21 w 22"/>
                <a:gd name="T41" fmla="*/ 13 h 22"/>
                <a:gd name="T42" fmla="*/ 18 w 22"/>
                <a:gd name="T43" fmla="*/ 15 h 22"/>
                <a:gd name="T44" fmla="*/ 20 w 22"/>
                <a:gd name="T45" fmla="*/ 18 h 22"/>
                <a:gd name="T46" fmla="*/ 17 w 22"/>
                <a:gd name="T47" fmla="*/ 20 h 22"/>
                <a:gd name="T48" fmla="*/ 13 w 22"/>
                <a:gd name="T49" fmla="*/ 19 h 22"/>
                <a:gd name="T50" fmla="*/ 13 w 22"/>
                <a:gd name="T51" fmla="*/ 22 h 22"/>
                <a:gd name="T52" fmla="*/ 12 w 22"/>
                <a:gd name="T53" fmla="*/ 21 h 22"/>
                <a:gd name="T54" fmla="*/ 12 w 22"/>
                <a:gd name="T55" fmla="*/ 18 h 22"/>
                <a:gd name="T56" fmla="*/ 15 w 22"/>
                <a:gd name="T57" fmla="*/ 17 h 22"/>
                <a:gd name="T58" fmla="*/ 19 w 22"/>
                <a:gd name="T59" fmla="*/ 17 h 22"/>
                <a:gd name="T60" fmla="*/ 17 w 22"/>
                <a:gd name="T61" fmla="*/ 15 h 22"/>
                <a:gd name="T62" fmla="*/ 18 w 22"/>
                <a:gd name="T63" fmla="*/ 12 h 22"/>
                <a:gd name="T64" fmla="*/ 21 w 22"/>
                <a:gd name="T65" fmla="*/ 10 h 22"/>
                <a:gd name="T66" fmla="*/ 18 w 22"/>
                <a:gd name="T67" fmla="*/ 9 h 22"/>
                <a:gd name="T68" fmla="*/ 17 w 22"/>
                <a:gd name="T69" fmla="*/ 7 h 22"/>
                <a:gd name="T70" fmla="*/ 17 w 22"/>
                <a:gd name="T71" fmla="*/ 3 h 22"/>
                <a:gd name="T72" fmla="*/ 15 w 22"/>
                <a:gd name="T73" fmla="*/ 5 h 22"/>
                <a:gd name="T74" fmla="*/ 12 w 22"/>
                <a:gd name="T75" fmla="*/ 3 h 22"/>
                <a:gd name="T76" fmla="*/ 9 w 22"/>
                <a:gd name="T77" fmla="*/ 1 h 22"/>
                <a:gd name="T78" fmla="*/ 9 w 22"/>
                <a:gd name="T79" fmla="*/ 4 h 22"/>
                <a:gd name="T80" fmla="*/ 6 w 22"/>
                <a:gd name="T81" fmla="*/ 5 h 22"/>
                <a:gd name="T82" fmla="*/ 3 w 22"/>
                <a:gd name="T83" fmla="*/ 5 h 22"/>
                <a:gd name="T84" fmla="*/ 4 w 22"/>
                <a:gd name="T85" fmla="*/ 7 h 22"/>
                <a:gd name="T86" fmla="*/ 3 w 22"/>
                <a:gd name="T87" fmla="*/ 10 h 22"/>
                <a:gd name="T88" fmla="*/ 1 w 22"/>
                <a:gd name="T89" fmla="*/ 12 h 22"/>
                <a:gd name="T90" fmla="*/ 4 w 22"/>
                <a:gd name="T91" fmla="*/ 13 h 22"/>
                <a:gd name="T92" fmla="*/ 4 w 22"/>
                <a:gd name="T93" fmla="*/ 16 h 22"/>
                <a:gd name="T94" fmla="*/ 5 w 22"/>
                <a:gd name="T95" fmla="*/ 19 h 22"/>
                <a:gd name="T96" fmla="*/ 7 w 22"/>
                <a:gd name="T97" fmla="*/ 17 h 22"/>
                <a:gd name="T98" fmla="*/ 9 w 22"/>
                <a:gd name="T99" fmla="*/ 19 h 22"/>
                <a:gd name="T100" fmla="*/ 11 w 22"/>
                <a:gd name="T101" fmla="*/ 14 h 22"/>
                <a:gd name="T102" fmla="*/ 11 w 22"/>
                <a:gd name="T103" fmla="*/ 8 h 22"/>
                <a:gd name="T104" fmla="*/ 11 w 22"/>
                <a:gd name="T105" fmla="*/ 14 h 22"/>
                <a:gd name="T106" fmla="*/ 9 w 22"/>
                <a:gd name="T107" fmla="*/ 11 h 22"/>
                <a:gd name="T108" fmla="*/ 12 w 22"/>
                <a:gd name="T109"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 h="22">
                  <a:moveTo>
                    <a:pt x="13" y="22"/>
                  </a:moveTo>
                  <a:cubicBezTo>
                    <a:pt x="9" y="22"/>
                    <a:pt x="9" y="22"/>
                    <a:pt x="9" y="22"/>
                  </a:cubicBezTo>
                  <a:cubicBezTo>
                    <a:pt x="9" y="22"/>
                    <a:pt x="9" y="22"/>
                    <a:pt x="9" y="22"/>
                  </a:cubicBezTo>
                  <a:cubicBezTo>
                    <a:pt x="9" y="19"/>
                    <a:pt x="9" y="19"/>
                    <a:pt x="9" y="19"/>
                  </a:cubicBezTo>
                  <a:cubicBezTo>
                    <a:pt x="8" y="19"/>
                    <a:pt x="7" y="19"/>
                    <a:pt x="7" y="18"/>
                  </a:cubicBezTo>
                  <a:cubicBezTo>
                    <a:pt x="5" y="20"/>
                    <a:pt x="5" y="20"/>
                    <a:pt x="5" y="20"/>
                  </a:cubicBezTo>
                  <a:cubicBezTo>
                    <a:pt x="5" y="20"/>
                    <a:pt x="4" y="20"/>
                    <a:pt x="4" y="20"/>
                  </a:cubicBezTo>
                  <a:cubicBezTo>
                    <a:pt x="2" y="18"/>
                    <a:pt x="2" y="18"/>
                    <a:pt x="2" y="18"/>
                  </a:cubicBezTo>
                  <a:cubicBezTo>
                    <a:pt x="1" y="17"/>
                    <a:pt x="1" y="17"/>
                    <a:pt x="2" y="17"/>
                  </a:cubicBezTo>
                  <a:cubicBezTo>
                    <a:pt x="4" y="15"/>
                    <a:pt x="4" y="15"/>
                    <a:pt x="4" y="15"/>
                  </a:cubicBezTo>
                  <a:cubicBezTo>
                    <a:pt x="3" y="15"/>
                    <a:pt x="3" y="14"/>
                    <a:pt x="3" y="13"/>
                  </a:cubicBezTo>
                  <a:cubicBezTo>
                    <a:pt x="0" y="13"/>
                    <a:pt x="0" y="13"/>
                    <a:pt x="0" y="13"/>
                  </a:cubicBezTo>
                  <a:cubicBezTo>
                    <a:pt x="0" y="13"/>
                    <a:pt x="0" y="13"/>
                    <a:pt x="0" y="13"/>
                  </a:cubicBezTo>
                  <a:cubicBezTo>
                    <a:pt x="0" y="9"/>
                    <a:pt x="0" y="9"/>
                    <a:pt x="0" y="9"/>
                  </a:cubicBezTo>
                  <a:cubicBezTo>
                    <a:pt x="0" y="9"/>
                    <a:pt x="0" y="9"/>
                    <a:pt x="0" y="9"/>
                  </a:cubicBezTo>
                  <a:cubicBezTo>
                    <a:pt x="3" y="9"/>
                    <a:pt x="3" y="9"/>
                    <a:pt x="3" y="9"/>
                  </a:cubicBezTo>
                  <a:cubicBezTo>
                    <a:pt x="3" y="8"/>
                    <a:pt x="3" y="8"/>
                    <a:pt x="3" y="7"/>
                  </a:cubicBezTo>
                  <a:cubicBezTo>
                    <a:pt x="2" y="5"/>
                    <a:pt x="2" y="5"/>
                    <a:pt x="2" y="5"/>
                  </a:cubicBezTo>
                  <a:cubicBezTo>
                    <a:pt x="1" y="5"/>
                    <a:pt x="1" y="5"/>
                    <a:pt x="2" y="5"/>
                  </a:cubicBezTo>
                  <a:cubicBezTo>
                    <a:pt x="4" y="2"/>
                    <a:pt x="4" y="2"/>
                    <a:pt x="4" y="2"/>
                  </a:cubicBezTo>
                  <a:cubicBezTo>
                    <a:pt x="4" y="2"/>
                    <a:pt x="4" y="2"/>
                    <a:pt x="4" y="2"/>
                  </a:cubicBezTo>
                  <a:cubicBezTo>
                    <a:pt x="4" y="2"/>
                    <a:pt x="4" y="2"/>
                    <a:pt x="4" y="2"/>
                  </a:cubicBezTo>
                  <a:cubicBezTo>
                    <a:pt x="5" y="2"/>
                    <a:pt x="5" y="2"/>
                    <a:pt x="5" y="2"/>
                  </a:cubicBezTo>
                  <a:cubicBezTo>
                    <a:pt x="7" y="4"/>
                    <a:pt x="7" y="4"/>
                    <a:pt x="7" y="4"/>
                  </a:cubicBezTo>
                  <a:cubicBezTo>
                    <a:pt x="7" y="4"/>
                    <a:pt x="8" y="3"/>
                    <a:pt x="9" y="3"/>
                  </a:cubicBezTo>
                  <a:cubicBezTo>
                    <a:pt x="9" y="1"/>
                    <a:pt x="9" y="1"/>
                    <a:pt x="9" y="1"/>
                  </a:cubicBezTo>
                  <a:cubicBezTo>
                    <a:pt x="9" y="0"/>
                    <a:pt x="9" y="0"/>
                    <a:pt x="9" y="0"/>
                  </a:cubicBezTo>
                  <a:cubicBezTo>
                    <a:pt x="13" y="0"/>
                    <a:pt x="13" y="0"/>
                    <a:pt x="13" y="0"/>
                  </a:cubicBezTo>
                  <a:cubicBezTo>
                    <a:pt x="13" y="0"/>
                    <a:pt x="13" y="0"/>
                    <a:pt x="13" y="1"/>
                  </a:cubicBezTo>
                  <a:cubicBezTo>
                    <a:pt x="13" y="3"/>
                    <a:pt x="13" y="3"/>
                    <a:pt x="13" y="3"/>
                  </a:cubicBezTo>
                  <a:cubicBezTo>
                    <a:pt x="14" y="3"/>
                    <a:pt x="14" y="3"/>
                    <a:pt x="15" y="4"/>
                  </a:cubicBezTo>
                  <a:cubicBezTo>
                    <a:pt x="17" y="2"/>
                    <a:pt x="17" y="2"/>
                    <a:pt x="17" y="2"/>
                  </a:cubicBezTo>
                  <a:cubicBezTo>
                    <a:pt x="17" y="2"/>
                    <a:pt x="17" y="2"/>
                    <a:pt x="17" y="2"/>
                  </a:cubicBezTo>
                  <a:cubicBezTo>
                    <a:pt x="20" y="5"/>
                    <a:pt x="20" y="5"/>
                    <a:pt x="20" y="5"/>
                  </a:cubicBezTo>
                  <a:cubicBezTo>
                    <a:pt x="20" y="5"/>
                    <a:pt x="20" y="5"/>
                    <a:pt x="20" y="5"/>
                  </a:cubicBezTo>
                  <a:cubicBezTo>
                    <a:pt x="20" y="5"/>
                    <a:pt x="20" y="5"/>
                    <a:pt x="20" y="5"/>
                  </a:cubicBezTo>
                  <a:cubicBezTo>
                    <a:pt x="18" y="7"/>
                    <a:pt x="18" y="7"/>
                    <a:pt x="18" y="7"/>
                  </a:cubicBezTo>
                  <a:cubicBezTo>
                    <a:pt x="18" y="8"/>
                    <a:pt x="19" y="8"/>
                    <a:pt x="19" y="9"/>
                  </a:cubicBezTo>
                  <a:cubicBezTo>
                    <a:pt x="21" y="9"/>
                    <a:pt x="21" y="9"/>
                    <a:pt x="21" y="9"/>
                  </a:cubicBezTo>
                  <a:cubicBezTo>
                    <a:pt x="21" y="9"/>
                    <a:pt x="22" y="9"/>
                    <a:pt x="22" y="9"/>
                  </a:cubicBezTo>
                  <a:cubicBezTo>
                    <a:pt x="22" y="13"/>
                    <a:pt x="22" y="13"/>
                    <a:pt x="22" y="13"/>
                  </a:cubicBezTo>
                  <a:cubicBezTo>
                    <a:pt x="22" y="13"/>
                    <a:pt x="21" y="13"/>
                    <a:pt x="21" y="13"/>
                  </a:cubicBezTo>
                  <a:cubicBezTo>
                    <a:pt x="19" y="13"/>
                    <a:pt x="19" y="13"/>
                    <a:pt x="19" y="13"/>
                  </a:cubicBezTo>
                  <a:cubicBezTo>
                    <a:pt x="19" y="14"/>
                    <a:pt x="18" y="15"/>
                    <a:pt x="18" y="15"/>
                  </a:cubicBezTo>
                  <a:cubicBezTo>
                    <a:pt x="20" y="17"/>
                    <a:pt x="20" y="17"/>
                    <a:pt x="20" y="17"/>
                  </a:cubicBezTo>
                  <a:cubicBezTo>
                    <a:pt x="20" y="17"/>
                    <a:pt x="20" y="17"/>
                    <a:pt x="20" y="18"/>
                  </a:cubicBezTo>
                  <a:cubicBezTo>
                    <a:pt x="17" y="20"/>
                    <a:pt x="17" y="20"/>
                    <a:pt x="17" y="20"/>
                  </a:cubicBezTo>
                  <a:cubicBezTo>
                    <a:pt x="17" y="20"/>
                    <a:pt x="17" y="20"/>
                    <a:pt x="17" y="20"/>
                  </a:cubicBezTo>
                  <a:cubicBezTo>
                    <a:pt x="15" y="18"/>
                    <a:pt x="15" y="18"/>
                    <a:pt x="15" y="18"/>
                  </a:cubicBezTo>
                  <a:cubicBezTo>
                    <a:pt x="14" y="19"/>
                    <a:pt x="14" y="19"/>
                    <a:pt x="13" y="19"/>
                  </a:cubicBezTo>
                  <a:cubicBezTo>
                    <a:pt x="13" y="22"/>
                    <a:pt x="13" y="22"/>
                    <a:pt x="13" y="22"/>
                  </a:cubicBezTo>
                  <a:cubicBezTo>
                    <a:pt x="13" y="22"/>
                    <a:pt x="13" y="22"/>
                    <a:pt x="13" y="22"/>
                  </a:cubicBezTo>
                  <a:close/>
                  <a:moveTo>
                    <a:pt x="9" y="21"/>
                  </a:moveTo>
                  <a:cubicBezTo>
                    <a:pt x="12" y="21"/>
                    <a:pt x="12" y="21"/>
                    <a:pt x="12" y="21"/>
                  </a:cubicBezTo>
                  <a:cubicBezTo>
                    <a:pt x="12" y="19"/>
                    <a:pt x="12" y="19"/>
                    <a:pt x="12" y="19"/>
                  </a:cubicBezTo>
                  <a:cubicBezTo>
                    <a:pt x="12" y="19"/>
                    <a:pt x="12" y="18"/>
                    <a:pt x="12" y="18"/>
                  </a:cubicBezTo>
                  <a:cubicBezTo>
                    <a:pt x="13" y="18"/>
                    <a:pt x="14" y="18"/>
                    <a:pt x="15" y="17"/>
                  </a:cubicBezTo>
                  <a:cubicBezTo>
                    <a:pt x="15" y="17"/>
                    <a:pt x="15" y="17"/>
                    <a:pt x="15" y="17"/>
                  </a:cubicBezTo>
                  <a:cubicBezTo>
                    <a:pt x="17" y="19"/>
                    <a:pt x="17" y="19"/>
                    <a:pt x="17" y="19"/>
                  </a:cubicBezTo>
                  <a:cubicBezTo>
                    <a:pt x="19" y="17"/>
                    <a:pt x="19" y="17"/>
                    <a:pt x="19" y="17"/>
                  </a:cubicBezTo>
                  <a:cubicBezTo>
                    <a:pt x="17" y="16"/>
                    <a:pt x="17" y="16"/>
                    <a:pt x="17" y="16"/>
                  </a:cubicBezTo>
                  <a:cubicBezTo>
                    <a:pt x="17" y="15"/>
                    <a:pt x="17" y="15"/>
                    <a:pt x="17" y="15"/>
                  </a:cubicBezTo>
                  <a:cubicBezTo>
                    <a:pt x="17" y="14"/>
                    <a:pt x="18" y="14"/>
                    <a:pt x="18" y="13"/>
                  </a:cubicBezTo>
                  <a:cubicBezTo>
                    <a:pt x="18" y="13"/>
                    <a:pt x="18" y="12"/>
                    <a:pt x="18" y="12"/>
                  </a:cubicBezTo>
                  <a:cubicBezTo>
                    <a:pt x="21" y="12"/>
                    <a:pt x="21" y="12"/>
                    <a:pt x="21" y="12"/>
                  </a:cubicBezTo>
                  <a:cubicBezTo>
                    <a:pt x="21" y="10"/>
                    <a:pt x="21" y="10"/>
                    <a:pt x="21" y="10"/>
                  </a:cubicBezTo>
                  <a:cubicBezTo>
                    <a:pt x="18" y="10"/>
                    <a:pt x="18" y="10"/>
                    <a:pt x="18" y="10"/>
                  </a:cubicBezTo>
                  <a:cubicBezTo>
                    <a:pt x="18" y="10"/>
                    <a:pt x="18" y="10"/>
                    <a:pt x="18" y="9"/>
                  </a:cubicBezTo>
                  <a:cubicBezTo>
                    <a:pt x="18" y="9"/>
                    <a:pt x="17" y="8"/>
                    <a:pt x="17" y="7"/>
                  </a:cubicBezTo>
                  <a:cubicBezTo>
                    <a:pt x="17" y="7"/>
                    <a:pt x="17" y="7"/>
                    <a:pt x="17" y="7"/>
                  </a:cubicBezTo>
                  <a:cubicBezTo>
                    <a:pt x="19" y="5"/>
                    <a:pt x="19" y="5"/>
                    <a:pt x="19" y="5"/>
                  </a:cubicBezTo>
                  <a:cubicBezTo>
                    <a:pt x="17" y="3"/>
                    <a:pt x="17" y="3"/>
                    <a:pt x="17" y="3"/>
                  </a:cubicBezTo>
                  <a:cubicBezTo>
                    <a:pt x="15" y="5"/>
                    <a:pt x="15" y="5"/>
                    <a:pt x="15" y="5"/>
                  </a:cubicBezTo>
                  <a:cubicBezTo>
                    <a:pt x="15" y="5"/>
                    <a:pt x="15" y="5"/>
                    <a:pt x="15" y="5"/>
                  </a:cubicBezTo>
                  <a:cubicBezTo>
                    <a:pt x="14" y="4"/>
                    <a:pt x="13" y="4"/>
                    <a:pt x="12" y="4"/>
                  </a:cubicBezTo>
                  <a:cubicBezTo>
                    <a:pt x="12" y="4"/>
                    <a:pt x="12" y="4"/>
                    <a:pt x="12" y="3"/>
                  </a:cubicBezTo>
                  <a:cubicBezTo>
                    <a:pt x="12" y="1"/>
                    <a:pt x="12" y="1"/>
                    <a:pt x="12" y="1"/>
                  </a:cubicBezTo>
                  <a:cubicBezTo>
                    <a:pt x="9" y="1"/>
                    <a:pt x="9" y="1"/>
                    <a:pt x="9" y="1"/>
                  </a:cubicBezTo>
                  <a:cubicBezTo>
                    <a:pt x="9" y="3"/>
                    <a:pt x="9" y="3"/>
                    <a:pt x="9" y="3"/>
                  </a:cubicBezTo>
                  <a:cubicBezTo>
                    <a:pt x="9" y="4"/>
                    <a:pt x="9" y="4"/>
                    <a:pt x="9" y="4"/>
                  </a:cubicBezTo>
                  <a:cubicBezTo>
                    <a:pt x="8" y="4"/>
                    <a:pt x="8" y="4"/>
                    <a:pt x="7" y="5"/>
                  </a:cubicBezTo>
                  <a:cubicBezTo>
                    <a:pt x="7" y="5"/>
                    <a:pt x="6" y="5"/>
                    <a:pt x="6" y="5"/>
                  </a:cubicBezTo>
                  <a:cubicBezTo>
                    <a:pt x="4" y="3"/>
                    <a:pt x="4" y="3"/>
                    <a:pt x="4" y="3"/>
                  </a:cubicBezTo>
                  <a:cubicBezTo>
                    <a:pt x="3" y="5"/>
                    <a:pt x="3" y="5"/>
                    <a:pt x="3" y="5"/>
                  </a:cubicBezTo>
                  <a:cubicBezTo>
                    <a:pt x="4" y="7"/>
                    <a:pt x="4" y="7"/>
                    <a:pt x="4" y="7"/>
                  </a:cubicBezTo>
                  <a:cubicBezTo>
                    <a:pt x="5" y="7"/>
                    <a:pt x="5" y="7"/>
                    <a:pt x="4" y="7"/>
                  </a:cubicBezTo>
                  <a:cubicBezTo>
                    <a:pt x="4" y="8"/>
                    <a:pt x="4" y="9"/>
                    <a:pt x="4" y="9"/>
                  </a:cubicBezTo>
                  <a:cubicBezTo>
                    <a:pt x="4" y="10"/>
                    <a:pt x="3" y="10"/>
                    <a:pt x="3" y="10"/>
                  </a:cubicBezTo>
                  <a:cubicBezTo>
                    <a:pt x="1" y="10"/>
                    <a:pt x="1" y="10"/>
                    <a:pt x="1" y="10"/>
                  </a:cubicBezTo>
                  <a:cubicBezTo>
                    <a:pt x="1" y="12"/>
                    <a:pt x="1" y="12"/>
                    <a:pt x="1" y="12"/>
                  </a:cubicBezTo>
                  <a:cubicBezTo>
                    <a:pt x="3" y="12"/>
                    <a:pt x="3" y="12"/>
                    <a:pt x="3" y="12"/>
                  </a:cubicBezTo>
                  <a:cubicBezTo>
                    <a:pt x="3" y="12"/>
                    <a:pt x="4" y="13"/>
                    <a:pt x="4" y="13"/>
                  </a:cubicBezTo>
                  <a:cubicBezTo>
                    <a:pt x="4" y="14"/>
                    <a:pt x="4" y="14"/>
                    <a:pt x="5" y="15"/>
                  </a:cubicBezTo>
                  <a:cubicBezTo>
                    <a:pt x="5" y="15"/>
                    <a:pt x="5" y="15"/>
                    <a:pt x="4" y="16"/>
                  </a:cubicBezTo>
                  <a:cubicBezTo>
                    <a:pt x="3" y="17"/>
                    <a:pt x="3" y="17"/>
                    <a:pt x="3" y="17"/>
                  </a:cubicBezTo>
                  <a:cubicBezTo>
                    <a:pt x="5" y="19"/>
                    <a:pt x="5" y="19"/>
                    <a:pt x="5" y="19"/>
                  </a:cubicBezTo>
                  <a:cubicBezTo>
                    <a:pt x="6" y="17"/>
                    <a:pt x="6" y="17"/>
                    <a:pt x="6" y="17"/>
                  </a:cubicBezTo>
                  <a:cubicBezTo>
                    <a:pt x="6" y="17"/>
                    <a:pt x="7" y="17"/>
                    <a:pt x="7" y="17"/>
                  </a:cubicBezTo>
                  <a:cubicBezTo>
                    <a:pt x="8" y="18"/>
                    <a:pt x="8" y="18"/>
                    <a:pt x="9" y="18"/>
                  </a:cubicBezTo>
                  <a:cubicBezTo>
                    <a:pt x="9" y="18"/>
                    <a:pt x="9" y="19"/>
                    <a:pt x="9" y="19"/>
                  </a:cubicBezTo>
                  <a:lnTo>
                    <a:pt x="9" y="21"/>
                  </a:lnTo>
                  <a:close/>
                  <a:moveTo>
                    <a:pt x="11" y="14"/>
                  </a:moveTo>
                  <a:cubicBezTo>
                    <a:pt x="9" y="14"/>
                    <a:pt x="8" y="13"/>
                    <a:pt x="8" y="11"/>
                  </a:cubicBezTo>
                  <a:cubicBezTo>
                    <a:pt x="8" y="10"/>
                    <a:pt x="9" y="8"/>
                    <a:pt x="11" y="8"/>
                  </a:cubicBezTo>
                  <a:cubicBezTo>
                    <a:pt x="12" y="8"/>
                    <a:pt x="13" y="10"/>
                    <a:pt x="13" y="11"/>
                  </a:cubicBezTo>
                  <a:cubicBezTo>
                    <a:pt x="13" y="13"/>
                    <a:pt x="12" y="14"/>
                    <a:pt x="11" y="14"/>
                  </a:cubicBezTo>
                  <a:close/>
                  <a:moveTo>
                    <a:pt x="11" y="9"/>
                  </a:moveTo>
                  <a:cubicBezTo>
                    <a:pt x="10" y="9"/>
                    <a:pt x="9" y="10"/>
                    <a:pt x="9" y="11"/>
                  </a:cubicBezTo>
                  <a:cubicBezTo>
                    <a:pt x="9" y="12"/>
                    <a:pt x="10" y="13"/>
                    <a:pt x="11" y="13"/>
                  </a:cubicBezTo>
                  <a:cubicBezTo>
                    <a:pt x="12" y="13"/>
                    <a:pt x="12" y="12"/>
                    <a:pt x="12" y="11"/>
                  </a:cubicBezTo>
                  <a:cubicBezTo>
                    <a:pt x="12" y="10"/>
                    <a:pt x="12" y="9"/>
                    <a:pt x="11"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grpSp>
        <p:nvGrpSpPr>
          <p:cNvPr id="153" name="Group 152"/>
          <p:cNvGrpSpPr/>
          <p:nvPr/>
        </p:nvGrpSpPr>
        <p:grpSpPr>
          <a:xfrm>
            <a:off x="5399205" y="2036971"/>
            <a:ext cx="1049188" cy="1619020"/>
            <a:chOff x="5399088" y="2036763"/>
            <a:chExt cx="1049337" cy="1619250"/>
          </a:xfrm>
        </p:grpSpPr>
        <p:sp>
          <p:nvSpPr>
            <p:cNvPr id="154" name="AutoShape 33"/>
            <p:cNvSpPr>
              <a:spLocks noChangeAspect="1" noChangeArrowheads="1" noTextEdit="1"/>
            </p:cNvSpPr>
            <p:nvPr/>
          </p:nvSpPr>
          <p:spPr bwMode="auto">
            <a:xfrm>
              <a:off x="5399088" y="2036763"/>
              <a:ext cx="1049337"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55" name="Freeform 35"/>
            <p:cNvSpPr>
              <a:spLocks noEditPoints="1"/>
            </p:cNvSpPr>
            <p:nvPr/>
          </p:nvSpPr>
          <p:spPr bwMode="auto">
            <a:xfrm>
              <a:off x="6261100" y="2817813"/>
              <a:ext cx="42862" cy="204788"/>
            </a:xfrm>
            <a:custGeom>
              <a:avLst/>
              <a:gdLst>
                <a:gd name="T0" fmla="*/ 27 w 27"/>
                <a:gd name="T1" fmla="*/ 129 h 129"/>
                <a:gd name="T2" fmla="*/ 0 w 27"/>
                <a:gd name="T3" fmla="*/ 129 h 129"/>
                <a:gd name="T4" fmla="*/ 0 w 27"/>
                <a:gd name="T5" fmla="*/ 102 h 129"/>
                <a:gd name="T6" fmla="*/ 27 w 27"/>
                <a:gd name="T7" fmla="*/ 102 h 129"/>
                <a:gd name="T8" fmla="*/ 27 w 27"/>
                <a:gd name="T9" fmla="*/ 129 h 129"/>
                <a:gd name="T10" fmla="*/ 27 w 27"/>
                <a:gd name="T11" fmla="*/ 71 h 129"/>
                <a:gd name="T12" fmla="*/ 0 w 27"/>
                <a:gd name="T13" fmla="*/ 71 h 129"/>
                <a:gd name="T14" fmla="*/ 0 w 27"/>
                <a:gd name="T15" fmla="*/ 43 h 129"/>
                <a:gd name="T16" fmla="*/ 27 w 27"/>
                <a:gd name="T17" fmla="*/ 43 h 129"/>
                <a:gd name="T18" fmla="*/ 27 w 27"/>
                <a:gd name="T19" fmla="*/ 71 h 129"/>
                <a:gd name="T20" fmla="*/ 27 w 27"/>
                <a:gd name="T21" fmla="*/ 12 h 129"/>
                <a:gd name="T22" fmla="*/ 0 w 27"/>
                <a:gd name="T23" fmla="*/ 12 h 129"/>
                <a:gd name="T24" fmla="*/ 0 w 27"/>
                <a:gd name="T25" fmla="*/ 0 h 129"/>
                <a:gd name="T26" fmla="*/ 27 w 27"/>
                <a:gd name="T27" fmla="*/ 0 h 129"/>
                <a:gd name="T28" fmla="*/ 27 w 27"/>
                <a:gd name="T29" fmla="*/ 1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129">
                  <a:moveTo>
                    <a:pt x="27" y="129"/>
                  </a:moveTo>
                  <a:lnTo>
                    <a:pt x="0" y="129"/>
                  </a:lnTo>
                  <a:lnTo>
                    <a:pt x="0" y="102"/>
                  </a:lnTo>
                  <a:lnTo>
                    <a:pt x="27" y="102"/>
                  </a:lnTo>
                  <a:lnTo>
                    <a:pt x="27" y="129"/>
                  </a:lnTo>
                  <a:close/>
                  <a:moveTo>
                    <a:pt x="27" y="71"/>
                  </a:moveTo>
                  <a:lnTo>
                    <a:pt x="0" y="71"/>
                  </a:lnTo>
                  <a:lnTo>
                    <a:pt x="0" y="43"/>
                  </a:lnTo>
                  <a:lnTo>
                    <a:pt x="27" y="43"/>
                  </a:lnTo>
                  <a:lnTo>
                    <a:pt x="27" y="71"/>
                  </a:lnTo>
                  <a:close/>
                  <a:moveTo>
                    <a:pt x="27" y="12"/>
                  </a:moveTo>
                  <a:lnTo>
                    <a:pt x="0" y="12"/>
                  </a:lnTo>
                  <a:lnTo>
                    <a:pt x="0" y="0"/>
                  </a:lnTo>
                  <a:lnTo>
                    <a:pt x="27" y="0"/>
                  </a:lnTo>
                  <a:lnTo>
                    <a:pt x="27" y="12"/>
                  </a:lnTo>
                  <a:close/>
                </a:path>
              </a:pathLst>
            </a:custGeom>
            <a:solidFill>
              <a:srgbClr val="4EC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56" name="Freeform 36"/>
            <p:cNvSpPr>
              <a:spLocks/>
            </p:cNvSpPr>
            <p:nvPr/>
          </p:nvSpPr>
          <p:spPr bwMode="auto">
            <a:xfrm>
              <a:off x="6180138" y="2719388"/>
              <a:ext cx="206375" cy="130175"/>
            </a:xfrm>
            <a:custGeom>
              <a:avLst/>
              <a:gdLst>
                <a:gd name="T0" fmla="*/ 4 w 33"/>
                <a:gd name="T1" fmla="*/ 20 h 21"/>
                <a:gd name="T2" fmla="*/ 2 w 33"/>
                <a:gd name="T3" fmla="*/ 19 h 21"/>
                <a:gd name="T4" fmla="*/ 2 w 33"/>
                <a:gd name="T5" fmla="*/ 14 h 21"/>
                <a:gd name="T6" fmla="*/ 14 w 33"/>
                <a:gd name="T7" fmla="*/ 1 h 21"/>
                <a:gd name="T8" fmla="*/ 19 w 33"/>
                <a:gd name="T9" fmla="*/ 1 h 21"/>
                <a:gd name="T10" fmla="*/ 31 w 33"/>
                <a:gd name="T11" fmla="*/ 14 h 21"/>
                <a:gd name="T12" fmla="*/ 31 w 33"/>
                <a:gd name="T13" fmla="*/ 19 h 21"/>
                <a:gd name="T14" fmla="*/ 26 w 33"/>
                <a:gd name="T15" fmla="*/ 19 h 21"/>
                <a:gd name="T16" fmla="*/ 16 w 33"/>
                <a:gd name="T17" fmla="*/ 9 h 21"/>
                <a:gd name="T18" fmla="*/ 7 w 33"/>
                <a:gd name="T19" fmla="*/ 19 h 21"/>
                <a:gd name="T20" fmla="*/ 4 w 33"/>
                <a:gd name="T21"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21">
                  <a:moveTo>
                    <a:pt x="4" y="20"/>
                  </a:moveTo>
                  <a:cubicBezTo>
                    <a:pt x="4" y="20"/>
                    <a:pt x="3" y="20"/>
                    <a:pt x="2" y="19"/>
                  </a:cubicBezTo>
                  <a:cubicBezTo>
                    <a:pt x="0" y="18"/>
                    <a:pt x="0" y="16"/>
                    <a:pt x="2" y="14"/>
                  </a:cubicBezTo>
                  <a:cubicBezTo>
                    <a:pt x="14" y="1"/>
                    <a:pt x="14" y="1"/>
                    <a:pt x="14" y="1"/>
                  </a:cubicBezTo>
                  <a:cubicBezTo>
                    <a:pt x="15" y="0"/>
                    <a:pt x="18" y="0"/>
                    <a:pt x="19" y="1"/>
                  </a:cubicBezTo>
                  <a:cubicBezTo>
                    <a:pt x="31" y="14"/>
                    <a:pt x="31" y="14"/>
                    <a:pt x="31" y="14"/>
                  </a:cubicBezTo>
                  <a:cubicBezTo>
                    <a:pt x="33" y="16"/>
                    <a:pt x="33" y="18"/>
                    <a:pt x="31" y="19"/>
                  </a:cubicBezTo>
                  <a:cubicBezTo>
                    <a:pt x="30" y="21"/>
                    <a:pt x="27" y="20"/>
                    <a:pt x="26" y="19"/>
                  </a:cubicBezTo>
                  <a:cubicBezTo>
                    <a:pt x="16" y="9"/>
                    <a:pt x="16" y="9"/>
                    <a:pt x="16" y="9"/>
                  </a:cubicBezTo>
                  <a:cubicBezTo>
                    <a:pt x="7" y="19"/>
                    <a:pt x="7" y="19"/>
                    <a:pt x="7" y="19"/>
                  </a:cubicBezTo>
                  <a:cubicBezTo>
                    <a:pt x="6" y="20"/>
                    <a:pt x="5" y="20"/>
                    <a:pt x="4" y="20"/>
                  </a:cubicBezTo>
                  <a:close/>
                </a:path>
              </a:pathLst>
            </a:custGeom>
            <a:solidFill>
              <a:srgbClr val="4EC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57" name="Freeform 37"/>
            <p:cNvSpPr>
              <a:spLocks noEditPoints="1"/>
            </p:cNvSpPr>
            <p:nvPr/>
          </p:nvSpPr>
          <p:spPr bwMode="auto">
            <a:xfrm>
              <a:off x="5548313" y="2719388"/>
              <a:ext cx="44450" cy="211138"/>
            </a:xfrm>
            <a:custGeom>
              <a:avLst/>
              <a:gdLst>
                <a:gd name="T0" fmla="*/ 0 w 28"/>
                <a:gd name="T1" fmla="*/ 0 h 133"/>
                <a:gd name="T2" fmla="*/ 28 w 28"/>
                <a:gd name="T3" fmla="*/ 0 h 133"/>
                <a:gd name="T4" fmla="*/ 28 w 28"/>
                <a:gd name="T5" fmla="*/ 31 h 133"/>
                <a:gd name="T6" fmla="*/ 0 w 28"/>
                <a:gd name="T7" fmla="*/ 31 h 133"/>
                <a:gd name="T8" fmla="*/ 0 w 28"/>
                <a:gd name="T9" fmla="*/ 0 h 133"/>
                <a:gd name="T10" fmla="*/ 0 w 28"/>
                <a:gd name="T11" fmla="*/ 62 h 133"/>
                <a:gd name="T12" fmla="*/ 28 w 28"/>
                <a:gd name="T13" fmla="*/ 62 h 133"/>
                <a:gd name="T14" fmla="*/ 28 w 28"/>
                <a:gd name="T15" fmla="*/ 90 h 133"/>
                <a:gd name="T16" fmla="*/ 0 w 28"/>
                <a:gd name="T17" fmla="*/ 90 h 133"/>
                <a:gd name="T18" fmla="*/ 0 w 28"/>
                <a:gd name="T19" fmla="*/ 62 h 133"/>
                <a:gd name="T20" fmla="*/ 0 w 28"/>
                <a:gd name="T21" fmla="*/ 121 h 133"/>
                <a:gd name="T22" fmla="*/ 28 w 28"/>
                <a:gd name="T23" fmla="*/ 121 h 133"/>
                <a:gd name="T24" fmla="*/ 28 w 28"/>
                <a:gd name="T25" fmla="*/ 133 h 133"/>
                <a:gd name="T26" fmla="*/ 0 w 28"/>
                <a:gd name="T27" fmla="*/ 133 h 133"/>
                <a:gd name="T28" fmla="*/ 0 w 28"/>
                <a:gd name="T29" fmla="*/ 12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33">
                  <a:moveTo>
                    <a:pt x="0" y="0"/>
                  </a:moveTo>
                  <a:lnTo>
                    <a:pt x="28" y="0"/>
                  </a:lnTo>
                  <a:lnTo>
                    <a:pt x="28" y="31"/>
                  </a:lnTo>
                  <a:lnTo>
                    <a:pt x="0" y="31"/>
                  </a:lnTo>
                  <a:lnTo>
                    <a:pt x="0" y="0"/>
                  </a:lnTo>
                  <a:close/>
                  <a:moveTo>
                    <a:pt x="0" y="62"/>
                  </a:moveTo>
                  <a:lnTo>
                    <a:pt x="28" y="62"/>
                  </a:lnTo>
                  <a:lnTo>
                    <a:pt x="28" y="90"/>
                  </a:lnTo>
                  <a:lnTo>
                    <a:pt x="0" y="90"/>
                  </a:lnTo>
                  <a:lnTo>
                    <a:pt x="0" y="62"/>
                  </a:lnTo>
                  <a:close/>
                  <a:moveTo>
                    <a:pt x="0" y="121"/>
                  </a:moveTo>
                  <a:lnTo>
                    <a:pt x="28" y="121"/>
                  </a:lnTo>
                  <a:lnTo>
                    <a:pt x="28" y="133"/>
                  </a:lnTo>
                  <a:lnTo>
                    <a:pt x="0" y="133"/>
                  </a:lnTo>
                  <a:lnTo>
                    <a:pt x="0" y="121"/>
                  </a:lnTo>
                  <a:close/>
                </a:path>
              </a:pathLst>
            </a:custGeom>
            <a:solidFill>
              <a:srgbClr val="4EC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58" name="Freeform 38"/>
            <p:cNvSpPr>
              <a:spLocks/>
            </p:cNvSpPr>
            <p:nvPr/>
          </p:nvSpPr>
          <p:spPr bwMode="auto">
            <a:xfrm>
              <a:off x="5467350" y="2898776"/>
              <a:ext cx="200025" cy="130175"/>
            </a:xfrm>
            <a:custGeom>
              <a:avLst/>
              <a:gdLst>
                <a:gd name="T0" fmla="*/ 28 w 32"/>
                <a:gd name="T1" fmla="*/ 1 h 21"/>
                <a:gd name="T2" fmla="*/ 31 w 32"/>
                <a:gd name="T3" fmla="*/ 2 h 21"/>
                <a:gd name="T4" fmla="*/ 31 w 32"/>
                <a:gd name="T5" fmla="*/ 7 h 21"/>
                <a:gd name="T6" fmla="*/ 19 w 32"/>
                <a:gd name="T7" fmla="*/ 19 h 21"/>
                <a:gd name="T8" fmla="*/ 14 w 32"/>
                <a:gd name="T9" fmla="*/ 19 h 21"/>
                <a:gd name="T10" fmla="*/ 2 w 32"/>
                <a:gd name="T11" fmla="*/ 7 h 21"/>
                <a:gd name="T12" fmla="*/ 2 w 32"/>
                <a:gd name="T13" fmla="*/ 2 h 21"/>
                <a:gd name="T14" fmla="*/ 7 w 32"/>
                <a:gd name="T15" fmla="*/ 2 h 21"/>
                <a:gd name="T16" fmla="*/ 16 w 32"/>
                <a:gd name="T17" fmla="*/ 12 h 21"/>
                <a:gd name="T18" fmla="*/ 26 w 32"/>
                <a:gd name="T19" fmla="*/ 2 h 21"/>
                <a:gd name="T20" fmla="*/ 28 w 32"/>
                <a:gd name="T21"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1">
                  <a:moveTo>
                    <a:pt x="28" y="1"/>
                  </a:moveTo>
                  <a:cubicBezTo>
                    <a:pt x="29" y="1"/>
                    <a:pt x="30" y="1"/>
                    <a:pt x="31" y="2"/>
                  </a:cubicBezTo>
                  <a:cubicBezTo>
                    <a:pt x="32" y="3"/>
                    <a:pt x="32" y="5"/>
                    <a:pt x="31" y="7"/>
                  </a:cubicBezTo>
                  <a:cubicBezTo>
                    <a:pt x="19" y="19"/>
                    <a:pt x="19" y="19"/>
                    <a:pt x="19" y="19"/>
                  </a:cubicBezTo>
                  <a:cubicBezTo>
                    <a:pt x="18" y="21"/>
                    <a:pt x="15" y="21"/>
                    <a:pt x="14" y="19"/>
                  </a:cubicBezTo>
                  <a:cubicBezTo>
                    <a:pt x="2" y="7"/>
                    <a:pt x="2" y="7"/>
                    <a:pt x="2" y="7"/>
                  </a:cubicBezTo>
                  <a:cubicBezTo>
                    <a:pt x="0" y="5"/>
                    <a:pt x="0" y="3"/>
                    <a:pt x="2" y="2"/>
                  </a:cubicBezTo>
                  <a:cubicBezTo>
                    <a:pt x="3" y="0"/>
                    <a:pt x="5" y="0"/>
                    <a:pt x="7" y="2"/>
                  </a:cubicBezTo>
                  <a:cubicBezTo>
                    <a:pt x="16" y="12"/>
                    <a:pt x="16" y="12"/>
                    <a:pt x="16" y="12"/>
                  </a:cubicBezTo>
                  <a:cubicBezTo>
                    <a:pt x="26" y="2"/>
                    <a:pt x="26" y="2"/>
                    <a:pt x="26" y="2"/>
                  </a:cubicBezTo>
                  <a:cubicBezTo>
                    <a:pt x="27" y="1"/>
                    <a:pt x="28" y="1"/>
                    <a:pt x="28" y="1"/>
                  </a:cubicBezTo>
                  <a:close/>
                </a:path>
              </a:pathLst>
            </a:custGeom>
            <a:solidFill>
              <a:srgbClr val="4EC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59" name="Freeform 39"/>
            <p:cNvSpPr>
              <a:spLocks noEditPoints="1"/>
            </p:cNvSpPr>
            <p:nvPr/>
          </p:nvSpPr>
          <p:spPr bwMode="auto">
            <a:xfrm>
              <a:off x="5811838" y="2749551"/>
              <a:ext cx="180975" cy="180975"/>
            </a:xfrm>
            <a:custGeom>
              <a:avLst/>
              <a:gdLst>
                <a:gd name="T0" fmla="*/ 0 w 114"/>
                <a:gd name="T1" fmla="*/ 20 h 114"/>
                <a:gd name="T2" fmla="*/ 23 w 114"/>
                <a:gd name="T3" fmla="*/ 0 h 114"/>
                <a:gd name="T4" fmla="*/ 43 w 114"/>
                <a:gd name="T5" fmla="*/ 20 h 114"/>
                <a:gd name="T6" fmla="*/ 23 w 114"/>
                <a:gd name="T7" fmla="*/ 39 h 114"/>
                <a:gd name="T8" fmla="*/ 0 w 114"/>
                <a:gd name="T9" fmla="*/ 20 h 114"/>
                <a:gd name="T10" fmla="*/ 43 w 114"/>
                <a:gd name="T11" fmla="*/ 63 h 114"/>
                <a:gd name="T12" fmla="*/ 63 w 114"/>
                <a:gd name="T13" fmla="*/ 43 h 114"/>
                <a:gd name="T14" fmla="*/ 86 w 114"/>
                <a:gd name="T15" fmla="*/ 63 h 114"/>
                <a:gd name="T16" fmla="*/ 67 w 114"/>
                <a:gd name="T17" fmla="*/ 82 h 114"/>
                <a:gd name="T18" fmla="*/ 43 w 114"/>
                <a:gd name="T19" fmla="*/ 63 h 114"/>
                <a:gd name="T20" fmla="*/ 86 w 114"/>
                <a:gd name="T21" fmla="*/ 106 h 114"/>
                <a:gd name="T22" fmla="*/ 106 w 114"/>
                <a:gd name="T23" fmla="*/ 82 h 114"/>
                <a:gd name="T24" fmla="*/ 114 w 114"/>
                <a:gd name="T25" fmla="*/ 94 h 114"/>
                <a:gd name="T26" fmla="*/ 94 w 114"/>
                <a:gd name="T27" fmla="*/ 114 h 114"/>
                <a:gd name="T28" fmla="*/ 86 w 114"/>
                <a:gd name="T29" fmla="*/ 10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14">
                  <a:moveTo>
                    <a:pt x="0" y="20"/>
                  </a:moveTo>
                  <a:lnTo>
                    <a:pt x="23" y="0"/>
                  </a:lnTo>
                  <a:lnTo>
                    <a:pt x="43" y="20"/>
                  </a:lnTo>
                  <a:lnTo>
                    <a:pt x="23" y="39"/>
                  </a:lnTo>
                  <a:lnTo>
                    <a:pt x="0" y="20"/>
                  </a:lnTo>
                  <a:close/>
                  <a:moveTo>
                    <a:pt x="43" y="63"/>
                  </a:moveTo>
                  <a:lnTo>
                    <a:pt x="63" y="43"/>
                  </a:lnTo>
                  <a:lnTo>
                    <a:pt x="86" y="63"/>
                  </a:lnTo>
                  <a:lnTo>
                    <a:pt x="67" y="82"/>
                  </a:lnTo>
                  <a:lnTo>
                    <a:pt x="43" y="63"/>
                  </a:lnTo>
                  <a:close/>
                  <a:moveTo>
                    <a:pt x="86" y="106"/>
                  </a:moveTo>
                  <a:lnTo>
                    <a:pt x="106" y="82"/>
                  </a:lnTo>
                  <a:lnTo>
                    <a:pt x="114" y="94"/>
                  </a:lnTo>
                  <a:lnTo>
                    <a:pt x="94" y="114"/>
                  </a:lnTo>
                  <a:lnTo>
                    <a:pt x="86" y="106"/>
                  </a:lnTo>
                  <a:close/>
                </a:path>
              </a:pathLst>
            </a:custGeom>
            <a:solidFill>
              <a:srgbClr val="4EC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60" name="Freeform 40"/>
            <p:cNvSpPr>
              <a:spLocks/>
            </p:cNvSpPr>
            <p:nvPr/>
          </p:nvSpPr>
          <p:spPr bwMode="auto">
            <a:xfrm>
              <a:off x="5899150" y="2836863"/>
              <a:ext cx="155575" cy="149225"/>
            </a:xfrm>
            <a:custGeom>
              <a:avLst/>
              <a:gdLst>
                <a:gd name="T0" fmla="*/ 18 w 25"/>
                <a:gd name="T1" fmla="*/ 1 h 24"/>
                <a:gd name="T2" fmla="*/ 21 w 25"/>
                <a:gd name="T3" fmla="*/ 0 h 24"/>
                <a:gd name="T4" fmla="*/ 24 w 25"/>
                <a:gd name="T5" fmla="*/ 3 h 24"/>
                <a:gd name="T6" fmla="*/ 25 w 25"/>
                <a:gd name="T7" fmla="*/ 21 h 24"/>
                <a:gd name="T8" fmla="*/ 21 w 25"/>
                <a:gd name="T9" fmla="*/ 24 h 24"/>
                <a:gd name="T10" fmla="*/ 4 w 25"/>
                <a:gd name="T11" fmla="*/ 24 h 24"/>
                <a:gd name="T12" fmla="*/ 0 w 25"/>
                <a:gd name="T13" fmla="*/ 20 h 24"/>
                <a:gd name="T14" fmla="*/ 4 w 25"/>
                <a:gd name="T15" fmla="*/ 17 h 24"/>
                <a:gd name="T16" fmla="*/ 17 w 25"/>
                <a:gd name="T17" fmla="*/ 17 h 24"/>
                <a:gd name="T18" fmla="*/ 17 w 25"/>
                <a:gd name="T19" fmla="*/ 3 h 24"/>
                <a:gd name="T20" fmla="*/ 18 w 25"/>
                <a:gd name="T21"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4">
                  <a:moveTo>
                    <a:pt x="18" y="1"/>
                  </a:moveTo>
                  <a:cubicBezTo>
                    <a:pt x="19" y="0"/>
                    <a:pt x="20" y="0"/>
                    <a:pt x="21" y="0"/>
                  </a:cubicBezTo>
                  <a:cubicBezTo>
                    <a:pt x="23" y="0"/>
                    <a:pt x="24" y="1"/>
                    <a:pt x="24" y="3"/>
                  </a:cubicBezTo>
                  <a:cubicBezTo>
                    <a:pt x="25" y="21"/>
                    <a:pt x="25" y="21"/>
                    <a:pt x="25" y="21"/>
                  </a:cubicBezTo>
                  <a:cubicBezTo>
                    <a:pt x="25" y="23"/>
                    <a:pt x="23" y="24"/>
                    <a:pt x="21" y="24"/>
                  </a:cubicBezTo>
                  <a:cubicBezTo>
                    <a:pt x="4" y="24"/>
                    <a:pt x="4" y="24"/>
                    <a:pt x="4" y="24"/>
                  </a:cubicBezTo>
                  <a:cubicBezTo>
                    <a:pt x="2" y="24"/>
                    <a:pt x="0" y="22"/>
                    <a:pt x="0" y="20"/>
                  </a:cubicBezTo>
                  <a:cubicBezTo>
                    <a:pt x="0" y="18"/>
                    <a:pt x="2" y="17"/>
                    <a:pt x="4" y="17"/>
                  </a:cubicBezTo>
                  <a:cubicBezTo>
                    <a:pt x="17" y="17"/>
                    <a:pt x="17" y="17"/>
                    <a:pt x="17" y="17"/>
                  </a:cubicBezTo>
                  <a:cubicBezTo>
                    <a:pt x="17" y="3"/>
                    <a:pt x="17" y="3"/>
                    <a:pt x="17" y="3"/>
                  </a:cubicBezTo>
                  <a:cubicBezTo>
                    <a:pt x="17" y="2"/>
                    <a:pt x="17" y="1"/>
                    <a:pt x="18" y="1"/>
                  </a:cubicBezTo>
                  <a:close/>
                </a:path>
              </a:pathLst>
            </a:custGeom>
            <a:solidFill>
              <a:srgbClr val="4EC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61" name="Freeform 41"/>
            <p:cNvSpPr>
              <a:spLocks noEditPoints="1"/>
            </p:cNvSpPr>
            <p:nvPr/>
          </p:nvSpPr>
          <p:spPr bwMode="auto">
            <a:xfrm>
              <a:off x="5873750" y="2303463"/>
              <a:ext cx="206375" cy="42863"/>
            </a:xfrm>
            <a:custGeom>
              <a:avLst/>
              <a:gdLst>
                <a:gd name="T0" fmla="*/ 130 w 130"/>
                <a:gd name="T1" fmla="*/ 0 h 27"/>
                <a:gd name="T2" fmla="*/ 130 w 130"/>
                <a:gd name="T3" fmla="*/ 27 h 27"/>
                <a:gd name="T4" fmla="*/ 102 w 130"/>
                <a:gd name="T5" fmla="*/ 27 h 27"/>
                <a:gd name="T6" fmla="*/ 102 w 130"/>
                <a:gd name="T7" fmla="*/ 0 h 27"/>
                <a:gd name="T8" fmla="*/ 130 w 130"/>
                <a:gd name="T9" fmla="*/ 0 h 27"/>
                <a:gd name="T10" fmla="*/ 71 w 130"/>
                <a:gd name="T11" fmla="*/ 0 h 27"/>
                <a:gd name="T12" fmla="*/ 71 w 130"/>
                <a:gd name="T13" fmla="*/ 27 h 27"/>
                <a:gd name="T14" fmla="*/ 39 w 130"/>
                <a:gd name="T15" fmla="*/ 27 h 27"/>
                <a:gd name="T16" fmla="*/ 39 w 130"/>
                <a:gd name="T17" fmla="*/ 0 h 27"/>
                <a:gd name="T18" fmla="*/ 71 w 130"/>
                <a:gd name="T19" fmla="*/ 0 h 27"/>
                <a:gd name="T20" fmla="*/ 12 w 130"/>
                <a:gd name="T21" fmla="*/ 0 h 27"/>
                <a:gd name="T22" fmla="*/ 12 w 130"/>
                <a:gd name="T23" fmla="*/ 27 h 27"/>
                <a:gd name="T24" fmla="*/ 0 w 130"/>
                <a:gd name="T25" fmla="*/ 27 h 27"/>
                <a:gd name="T26" fmla="*/ 0 w 130"/>
                <a:gd name="T27" fmla="*/ 0 h 27"/>
                <a:gd name="T28" fmla="*/ 12 w 130"/>
                <a:gd name="T2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27">
                  <a:moveTo>
                    <a:pt x="130" y="0"/>
                  </a:moveTo>
                  <a:lnTo>
                    <a:pt x="130" y="27"/>
                  </a:lnTo>
                  <a:lnTo>
                    <a:pt x="102" y="27"/>
                  </a:lnTo>
                  <a:lnTo>
                    <a:pt x="102" y="0"/>
                  </a:lnTo>
                  <a:lnTo>
                    <a:pt x="130" y="0"/>
                  </a:lnTo>
                  <a:close/>
                  <a:moveTo>
                    <a:pt x="71" y="0"/>
                  </a:moveTo>
                  <a:lnTo>
                    <a:pt x="71" y="27"/>
                  </a:lnTo>
                  <a:lnTo>
                    <a:pt x="39" y="27"/>
                  </a:lnTo>
                  <a:lnTo>
                    <a:pt x="39" y="0"/>
                  </a:lnTo>
                  <a:lnTo>
                    <a:pt x="71" y="0"/>
                  </a:lnTo>
                  <a:close/>
                  <a:moveTo>
                    <a:pt x="12" y="0"/>
                  </a:moveTo>
                  <a:lnTo>
                    <a:pt x="12" y="27"/>
                  </a:lnTo>
                  <a:lnTo>
                    <a:pt x="0" y="27"/>
                  </a:lnTo>
                  <a:lnTo>
                    <a:pt x="0" y="0"/>
                  </a:lnTo>
                  <a:lnTo>
                    <a:pt x="12" y="0"/>
                  </a:lnTo>
                  <a:close/>
                </a:path>
              </a:pathLst>
            </a:custGeom>
            <a:solidFill>
              <a:srgbClr val="4EC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62" name="Freeform 42"/>
            <p:cNvSpPr>
              <a:spLocks/>
            </p:cNvSpPr>
            <p:nvPr/>
          </p:nvSpPr>
          <p:spPr bwMode="auto">
            <a:xfrm>
              <a:off x="5773738" y="2228851"/>
              <a:ext cx="131762" cy="198438"/>
            </a:xfrm>
            <a:custGeom>
              <a:avLst/>
              <a:gdLst>
                <a:gd name="T0" fmla="*/ 20 w 21"/>
                <a:gd name="T1" fmla="*/ 28 h 32"/>
                <a:gd name="T2" fmla="*/ 19 w 21"/>
                <a:gd name="T3" fmla="*/ 30 h 32"/>
                <a:gd name="T4" fmla="*/ 14 w 21"/>
                <a:gd name="T5" fmla="*/ 30 h 32"/>
                <a:gd name="T6" fmla="*/ 1 w 21"/>
                <a:gd name="T7" fmla="*/ 18 h 32"/>
                <a:gd name="T8" fmla="*/ 1 w 21"/>
                <a:gd name="T9" fmla="*/ 13 h 32"/>
                <a:gd name="T10" fmla="*/ 14 w 21"/>
                <a:gd name="T11" fmla="*/ 1 h 32"/>
                <a:gd name="T12" fmla="*/ 19 w 21"/>
                <a:gd name="T13" fmla="*/ 1 h 32"/>
                <a:gd name="T14" fmla="*/ 19 w 21"/>
                <a:gd name="T15" fmla="*/ 6 h 32"/>
                <a:gd name="T16" fmla="*/ 9 w 21"/>
                <a:gd name="T17" fmla="*/ 16 h 32"/>
                <a:gd name="T18" fmla="*/ 19 w 21"/>
                <a:gd name="T19" fmla="*/ 25 h 32"/>
                <a:gd name="T20" fmla="*/ 20 w 21"/>
                <a:gd name="T21"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2">
                  <a:moveTo>
                    <a:pt x="20" y="28"/>
                  </a:moveTo>
                  <a:cubicBezTo>
                    <a:pt x="20" y="29"/>
                    <a:pt x="20" y="30"/>
                    <a:pt x="19" y="30"/>
                  </a:cubicBezTo>
                  <a:cubicBezTo>
                    <a:pt x="18" y="32"/>
                    <a:pt x="15" y="32"/>
                    <a:pt x="14" y="30"/>
                  </a:cubicBezTo>
                  <a:cubicBezTo>
                    <a:pt x="1" y="18"/>
                    <a:pt x="1" y="18"/>
                    <a:pt x="1" y="18"/>
                  </a:cubicBezTo>
                  <a:cubicBezTo>
                    <a:pt x="0" y="17"/>
                    <a:pt x="0" y="14"/>
                    <a:pt x="1" y="13"/>
                  </a:cubicBezTo>
                  <a:cubicBezTo>
                    <a:pt x="14" y="1"/>
                    <a:pt x="14" y="1"/>
                    <a:pt x="14" y="1"/>
                  </a:cubicBezTo>
                  <a:cubicBezTo>
                    <a:pt x="15" y="0"/>
                    <a:pt x="18" y="0"/>
                    <a:pt x="19" y="1"/>
                  </a:cubicBezTo>
                  <a:cubicBezTo>
                    <a:pt x="21" y="2"/>
                    <a:pt x="20" y="5"/>
                    <a:pt x="19" y="6"/>
                  </a:cubicBezTo>
                  <a:cubicBezTo>
                    <a:pt x="9" y="16"/>
                    <a:pt x="9" y="16"/>
                    <a:pt x="9" y="16"/>
                  </a:cubicBezTo>
                  <a:cubicBezTo>
                    <a:pt x="19" y="25"/>
                    <a:pt x="19" y="25"/>
                    <a:pt x="19" y="25"/>
                  </a:cubicBezTo>
                  <a:cubicBezTo>
                    <a:pt x="20" y="26"/>
                    <a:pt x="20" y="27"/>
                    <a:pt x="20" y="28"/>
                  </a:cubicBezTo>
                  <a:close/>
                </a:path>
              </a:pathLst>
            </a:custGeom>
            <a:solidFill>
              <a:srgbClr val="4EC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63" name="Freeform 43"/>
            <p:cNvSpPr>
              <a:spLocks noEditPoints="1"/>
            </p:cNvSpPr>
            <p:nvPr/>
          </p:nvSpPr>
          <p:spPr bwMode="auto">
            <a:xfrm>
              <a:off x="5873750" y="3302001"/>
              <a:ext cx="206375" cy="44450"/>
            </a:xfrm>
            <a:custGeom>
              <a:avLst/>
              <a:gdLst>
                <a:gd name="T0" fmla="*/ 130 w 130"/>
                <a:gd name="T1" fmla="*/ 0 h 28"/>
                <a:gd name="T2" fmla="*/ 130 w 130"/>
                <a:gd name="T3" fmla="*/ 28 h 28"/>
                <a:gd name="T4" fmla="*/ 102 w 130"/>
                <a:gd name="T5" fmla="*/ 28 h 28"/>
                <a:gd name="T6" fmla="*/ 102 w 130"/>
                <a:gd name="T7" fmla="*/ 0 h 28"/>
                <a:gd name="T8" fmla="*/ 130 w 130"/>
                <a:gd name="T9" fmla="*/ 0 h 28"/>
                <a:gd name="T10" fmla="*/ 71 w 130"/>
                <a:gd name="T11" fmla="*/ 0 h 28"/>
                <a:gd name="T12" fmla="*/ 71 w 130"/>
                <a:gd name="T13" fmla="*/ 28 h 28"/>
                <a:gd name="T14" fmla="*/ 39 w 130"/>
                <a:gd name="T15" fmla="*/ 28 h 28"/>
                <a:gd name="T16" fmla="*/ 39 w 130"/>
                <a:gd name="T17" fmla="*/ 0 h 28"/>
                <a:gd name="T18" fmla="*/ 71 w 130"/>
                <a:gd name="T19" fmla="*/ 0 h 28"/>
                <a:gd name="T20" fmla="*/ 12 w 130"/>
                <a:gd name="T21" fmla="*/ 0 h 28"/>
                <a:gd name="T22" fmla="*/ 12 w 130"/>
                <a:gd name="T23" fmla="*/ 28 h 28"/>
                <a:gd name="T24" fmla="*/ 0 w 130"/>
                <a:gd name="T25" fmla="*/ 28 h 28"/>
                <a:gd name="T26" fmla="*/ 0 w 130"/>
                <a:gd name="T27" fmla="*/ 0 h 28"/>
                <a:gd name="T28" fmla="*/ 12 w 130"/>
                <a:gd name="T2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28">
                  <a:moveTo>
                    <a:pt x="130" y="0"/>
                  </a:moveTo>
                  <a:lnTo>
                    <a:pt x="130" y="28"/>
                  </a:lnTo>
                  <a:lnTo>
                    <a:pt x="102" y="28"/>
                  </a:lnTo>
                  <a:lnTo>
                    <a:pt x="102" y="0"/>
                  </a:lnTo>
                  <a:lnTo>
                    <a:pt x="130" y="0"/>
                  </a:lnTo>
                  <a:close/>
                  <a:moveTo>
                    <a:pt x="71" y="0"/>
                  </a:moveTo>
                  <a:lnTo>
                    <a:pt x="71" y="28"/>
                  </a:lnTo>
                  <a:lnTo>
                    <a:pt x="39" y="28"/>
                  </a:lnTo>
                  <a:lnTo>
                    <a:pt x="39" y="0"/>
                  </a:lnTo>
                  <a:lnTo>
                    <a:pt x="71" y="0"/>
                  </a:lnTo>
                  <a:close/>
                  <a:moveTo>
                    <a:pt x="12" y="0"/>
                  </a:moveTo>
                  <a:lnTo>
                    <a:pt x="12" y="28"/>
                  </a:lnTo>
                  <a:lnTo>
                    <a:pt x="0" y="28"/>
                  </a:lnTo>
                  <a:lnTo>
                    <a:pt x="0" y="0"/>
                  </a:lnTo>
                  <a:lnTo>
                    <a:pt x="12" y="0"/>
                  </a:lnTo>
                  <a:close/>
                </a:path>
              </a:pathLst>
            </a:custGeom>
            <a:solidFill>
              <a:srgbClr val="4EC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64" name="Freeform 44"/>
            <p:cNvSpPr>
              <a:spLocks/>
            </p:cNvSpPr>
            <p:nvPr/>
          </p:nvSpPr>
          <p:spPr bwMode="auto">
            <a:xfrm>
              <a:off x="5773738" y="3221038"/>
              <a:ext cx="131762" cy="200025"/>
            </a:xfrm>
            <a:custGeom>
              <a:avLst/>
              <a:gdLst>
                <a:gd name="T0" fmla="*/ 20 w 21"/>
                <a:gd name="T1" fmla="*/ 28 h 32"/>
                <a:gd name="T2" fmla="*/ 19 w 21"/>
                <a:gd name="T3" fmla="*/ 31 h 32"/>
                <a:gd name="T4" fmla="*/ 14 w 21"/>
                <a:gd name="T5" fmla="*/ 31 h 32"/>
                <a:gd name="T6" fmla="*/ 1 w 21"/>
                <a:gd name="T7" fmla="*/ 19 h 32"/>
                <a:gd name="T8" fmla="*/ 1 w 21"/>
                <a:gd name="T9" fmla="*/ 14 h 32"/>
                <a:gd name="T10" fmla="*/ 14 w 21"/>
                <a:gd name="T11" fmla="*/ 2 h 32"/>
                <a:gd name="T12" fmla="*/ 19 w 21"/>
                <a:gd name="T13" fmla="*/ 2 h 32"/>
                <a:gd name="T14" fmla="*/ 19 w 21"/>
                <a:gd name="T15" fmla="*/ 7 h 32"/>
                <a:gd name="T16" fmla="*/ 9 w 21"/>
                <a:gd name="T17" fmla="*/ 16 h 32"/>
                <a:gd name="T18" fmla="*/ 19 w 21"/>
                <a:gd name="T19" fmla="*/ 26 h 32"/>
                <a:gd name="T20" fmla="*/ 20 w 21"/>
                <a:gd name="T21"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2">
                  <a:moveTo>
                    <a:pt x="20" y="28"/>
                  </a:moveTo>
                  <a:cubicBezTo>
                    <a:pt x="20" y="29"/>
                    <a:pt x="20" y="30"/>
                    <a:pt x="19" y="31"/>
                  </a:cubicBezTo>
                  <a:cubicBezTo>
                    <a:pt x="18" y="32"/>
                    <a:pt x="15" y="32"/>
                    <a:pt x="14" y="31"/>
                  </a:cubicBezTo>
                  <a:cubicBezTo>
                    <a:pt x="1" y="19"/>
                    <a:pt x="1" y="19"/>
                    <a:pt x="1" y="19"/>
                  </a:cubicBezTo>
                  <a:cubicBezTo>
                    <a:pt x="0" y="18"/>
                    <a:pt x="0" y="15"/>
                    <a:pt x="1" y="14"/>
                  </a:cubicBezTo>
                  <a:cubicBezTo>
                    <a:pt x="14" y="2"/>
                    <a:pt x="14" y="2"/>
                    <a:pt x="14" y="2"/>
                  </a:cubicBezTo>
                  <a:cubicBezTo>
                    <a:pt x="15" y="0"/>
                    <a:pt x="18" y="0"/>
                    <a:pt x="19" y="2"/>
                  </a:cubicBezTo>
                  <a:cubicBezTo>
                    <a:pt x="21" y="3"/>
                    <a:pt x="20" y="6"/>
                    <a:pt x="19" y="7"/>
                  </a:cubicBezTo>
                  <a:cubicBezTo>
                    <a:pt x="9" y="16"/>
                    <a:pt x="9" y="16"/>
                    <a:pt x="9" y="16"/>
                  </a:cubicBezTo>
                  <a:cubicBezTo>
                    <a:pt x="19" y="26"/>
                    <a:pt x="19" y="26"/>
                    <a:pt x="19" y="26"/>
                  </a:cubicBezTo>
                  <a:cubicBezTo>
                    <a:pt x="20" y="27"/>
                    <a:pt x="20" y="28"/>
                    <a:pt x="20" y="28"/>
                  </a:cubicBezTo>
                  <a:close/>
                </a:path>
              </a:pathLst>
            </a:custGeom>
            <a:solidFill>
              <a:srgbClr val="4EC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grpSp>
        <p:nvGrpSpPr>
          <p:cNvPr id="166" name="Group 165"/>
          <p:cNvGrpSpPr/>
          <p:nvPr/>
        </p:nvGrpSpPr>
        <p:grpSpPr>
          <a:xfrm>
            <a:off x="6111891" y="3048065"/>
            <a:ext cx="342851" cy="601578"/>
            <a:chOff x="6111875" y="3048001"/>
            <a:chExt cx="342900" cy="601663"/>
          </a:xfrm>
        </p:grpSpPr>
        <p:sp>
          <p:nvSpPr>
            <p:cNvPr id="167" name="Rectangle 45"/>
            <p:cNvSpPr>
              <a:spLocks noChangeArrowheads="1"/>
            </p:cNvSpPr>
            <p:nvPr/>
          </p:nvSpPr>
          <p:spPr bwMode="auto">
            <a:xfrm>
              <a:off x="6111875" y="3048001"/>
              <a:ext cx="342900" cy="601663"/>
            </a:xfrm>
            <a:prstGeom prst="rect">
              <a:avLst/>
            </a:prstGeom>
            <a:solidFill>
              <a:srgbClr val="22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68" name="Rectangle 46"/>
            <p:cNvSpPr>
              <a:spLocks noChangeArrowheads="1"/>
            </p:cNvSpPr>
            <p:nvPr/>
          </p:nvSpPr>
          <p:spPr bwMode="auto">
            <a:xfrm>
              <a:off x="6367463" y="3340101"/>
              <a:ext cx="30162"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69" name="Rectangle 47"/>
            <p:cNvSpPr>
              <a:spLocks noChangeArrowheads="1"/>
            </p:cNvSpPr>
            <p:nvPr/>
          </p:nvSpPr>
          <p:spPr bwMode="auto">
            <a:xfrm>
              <a:off x="6167438" y="3090863"/>
              <a:ext cx="230187" cy="31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70" name="Rectangle 48"/>
            <p:cNvSpPr>
              <a:spLocks noChangeArrowheads="1"/>
            </p:cNvSpPr>
            <p:nvPr/>
          </p:nvSpPr>
          <p:spPr bwMode="auto">
            <a:xfrm>
              <a:off x="6167438" y="3171826"/>
              <a:ext cx="230187" cy="31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71" name="Rectangle 49"/>
            <p:cNvSpPr>
              <a:spLocks noChangeArrowheads="1"/>
            </p:cNvSpPr>
            <p:nvPr/>
          </p:nvSpPr>
          <p:spPr bwMode="auto">
            <a:xfrm>
              <a:off x="6167438" y="3259138"/>
              <a:ext cx="230187"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grpSp>
        <p:nvGrpSpPr>
          <p:cNvPr id="172" name="Group 171"/>
          <p:cNvGrpSpPr/>
          <p:nvPr/>
        </p:nvGrpSpPr>
        <p:grpSpPr>
          <a:xfrm>
            <a:off x="5396825" y="3048065"/>
            <a:ext cx="342851" cy="601578"/>
            <a:chOff x="6111875" y="3048001"/>
            <a:chExt cx="342900" cy="601663"/>
          </a:xfrm>
        </p:grpSpPr>
        <p:sp>
          <p:nvSpPr>
            <p:cNvPr id="173" name="Rectangle 45"/>
            <p:cNvSpPr>
              <a:spLocks noChangeArrowheads="1"/>
            </p:cNvSpPr>
            <p:nvPr/>
          </p:nvSpPr>
          <p:spPr bwMode="auto">
            <a:xfrm>
              <a:off x="6111875" y="3048001"/>
              <a:ext cx="342900" cy="601663"/>
            </a:xfrm>
            <a:prstGeom prst="rect">
              <a:avLst/>
            </a:prstGeom>
            <a:solidFill>
              <a:srgbClr val="22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74" name="Rectangle 46"/>
            <p:cNvSpPr>
              <a:spLocks noChangeArrowheads="1"/>
            </p:cNvSpPr>
            <p:nvPr/>
          </p:nvSpPr>
          <p:spPr bwMode="auto">
            <a:xfrm>
              <a:off x="6367463" y="3340101"/>
              <a:ext cx="30162"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75" name="Rectangle 47"/>
            <p:cNvSpPr>
              <a:spLocks noChangeArrowheads="1"/>
            </p:cNvSpPr>
            <p:nvPr/>
          </p:nvSpPr>
          <p:spPr bwMode="auto">
            <a:xfrm>
              <a:off x="6167438" y="3090863"/>
              <a:ext cx="230187" cy="31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76" name="Rectangle 48"/>
            <p:cNvSpPr>
              <a:spLocks noChangeArrowheads="1"/>
            </p:cNvSpPr>
            <p:nvPr/>
          </p:nvSpPr>
          <p:spPr bwMode="auto">
            <a:xfrm>
              <a:off x="6167438" y="3171826"/>
              <a:ext cx="230187" cy="31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77" name="Rectangle 49"/>
            <p:cNvSpPr>
              <a:spLocks noChangeArrowheads="1"/>
            </p:cNvSpPr>
            <p:nvPr/>
          </p:nvSpPr>
          <p:spPr bwMode="auto">
            <a:xfrm>
              <a:off x="6167438" y="3259138"/>
              <a:ext cx="230187"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grpSp>
        <p:nvGrpSpPr>
          <p:cNvPr id="178" name="Group 177"/>
          <p:cNvGrpSpPr/>
          <p:nvPr/>
        </p:nvGrpSpPr>
        <p:grpSpPr>
          <a:xfrm>
            <a:off x="6111891" y="2086175"/>
            <a:ext cx="342851" cy="601578"/>
            <a:chOff x="6111875" y="3048001"/>
            <a:chExt cx="342900" cy="601663"/>
          </a:xfrm>
        </p:grpSpPr>
        <p:sp>
          <p:nvSpPr>
            <p:cNvPr id="179" name="Rectangle 45"/>
            <p:cNvSpPr>
              <a:spLocks noChangeArrowheads="1"/>
            </p:cNvSpPr>
            <p:nvPr/>
          </p:nvSpPr>
          <p:spPr bwMode="auto">
            <a:xfrm>
              <a:off x="6111875" y="3048001"/>
              <a:ext cx="342900" cy="601663"/>
            </a:xfrm>
            <a:prstGeom prst="rect">
              <a:avLst/>
            </a:prstGeom>
            <a:solidFill>
              <a:srgbClr val="22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80" name="Rectangle 46"/>
            <p:cNvSpPr>
              <a:spLocks noChangeArrowheads="1"/>
            </p:cNvSpPr>
            <p:nvPr/>
          </p:nvSpPr>
          <p:spPr bwMode="auto">
            <a:xfrm>
              <a:off x="6367463" y="3340101"/>
              <a:ext cx="30162"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81" name="Rectangle 47"/>
            <p:cNvSpPr>
              <a:spLocks noChangeArrowheads="1"/>
            </p:cNvSpPr>
            <p:nvPr/>
          </p:nvSpPr>
          <p:spPr bwMode="auto">
            <a:xfrm>
              <a:off x="6167438" y="3090863"/>
              <a:ext cx="230187" cy="31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82" name="Rectangle 48"/>
            <p:cNvSpPr>
              <a:spLocks noChangeArrowheads="1"/>
            </p:cNvSpPr>
            <p:nvPr/>
          </p:nvSpPr>
          <p:spPr bwMode="auto">
            <a:xfrm>
              <a:off x="6167438" y="3171826"/>
              <a:ext cx="230187" cy="31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83" name="Rectangle 49"/>
            <p:cNvSpPr>
              <a:spLocks noChangeArrowheads="1"/>
            </p:cNvSpPr>
            <p:nvPr/>
          </p:nvSpPr>
          <p:spPr bwMode="auto">
            <a:xfrm>
              <a:off x="6167438" y="3259138"/>
              <a:ext cx="230187"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grpSp>
        <p:nvGrpSpPr>
          <p:cNvPr id="184" name="Group 183"/>
          <p:cNvGrpSpPr/>
          <p:nvPr/>
        </p:nvGrpSpPr>
        <p:grpSpPr>
          <a:xfrm>
            <a:off x="5396825" y="2086175"/>
            <a:ext cx="342851" cy="601578"/>
            <a:chOff x="6111875" y="3048001"/>
            <a:chExt cx="342900" cy="601663"/>
          </a:xfrm>
        </p:grpSpPr>
        <p:sp>
          <p:nvSpPr>
            <p:cNvPr id="185" name="Rectangle 45"/>
            <p:cNvSpPr>
              <a:spLocks noChangeArrowheads="1"/>
            </p:cNvSpPr>
            <p:nvPr/>
          </p:nvSpPr>
          <p:spPr bwMode="auto">
            <a:xfrm>
              <a:off x="6111875" y="3048001"/>
              <a:ext cx="342900" cy="601663"/>
            </a:xfrm>
            <a:prstGeom prst="rect">
              <a:avLst/>
            </a:prstGeom>
            <a:solidFill>
              <a:srgbClr val="22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86" name="Rectangle 46"/>
            <p:cNvSpPr>
              <a:spLocks noChangeArrowheads="1"/>
            </p:cNvSpPr>
            <p:nvPr/>
          </p:nvSpPr>
          <p:spPr bwMode="auto">
            <a:xfrm>
              <a:off x="6367463" y="3340101"/>
              <a:ext cx="30162"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87" name="Rectangle 47"/>
            <p:cNvSpPr>
              <a:spLocks noChangeArrowheads="1"/>
            </p:cNvSpPr>
            <p:nvPr/>
          </p:nvSpPr>
          <p:spPr bwMode="auto">
            <a:xfrm>
              <a:off x="6167438" y="3090863"/>
              <a:ext cx="230187" cy="31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88" name="Rectangle 48"/>
            <p:cNvSpPr>
              <a:spLocks noChangeArrowheads="1"/>
            </p:cNvSpPr>
            <p:nvPr/>
          </p:nvSpPr>
          <p:spPr bwMode="auto">
            <a:xfrm>
              <a:off x="6167438" y="3171826"/>
              <a:ext cx="230187" cy="31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89" name="Rectangle 49"/>
            <p:cNvSpPr>
              <a:spLocks noChangeArrowheads="1"/>
            </p:cNvSpPr>
            <p:nvPr/>
          </p:nvSpPr>
          <p:spPr bwMode="auto">
            <a:xfrm>
              <a:off x="6167438" y="3259138"/>
              <a:ext cx="230187"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grpSp>
        <p:nvGrpSpPr>
          <p:cNvPr id="236" name="Group 235"/>
          <p:cNvGrpSpPr/>
          <p:nvPr/>
        </p:nvGrpSpPr>
        <p:grpSpPr>
          <a:xfrm>
            <a:off x="960695" y="5998474"/>
            <a:ext cx="275938" cy="523333"/>
            <a:chOff x="7729433" y="6092616"/>
            <a:chExt cx="275977" cy="523407"/>
          </a:xfrm>
        </p:grpSpPr>
        <p:sp>
          <p:nvSpPr>
            <p:cNvPr id="237" name="Rectangle 35"/>
            <p:cNvSpPr>
              <a:spLocks noChangeArrowheads="1"/>
            </p:cNvSpPr>
            <p:nvPr/>
          </p:nvSpPr>
          <p:spPr bwMode="auto">
            <a:xfrm>
              <a:off x="7838871" y="6411418"/>
              <a:ext cx="57099" cy="20460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38" name="Oval 36"/>
            <p:cNvSpPr>
              <a:spLocks noChangeArrowheads="1"/>
            </p:cNvSpPr>
            <p:nvPr/>
          </p:nvSpPr>
          <p:spPr bwMode="auto">
            <a:xfrm>
              <a:off x="7729433" y="6230606"/>
              <a:ext cx="275977" cy="275977"/>
            </a:xfrm>
            <a:prstGeom prst="ellipse">
              <a:avLst/>
            </a:prstGeom>
            <a:solidFill>
              <a:srgbClr val="BAD80A"/>
            </a:solidFill>
            <a:ln>
              <a:noFill/>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39" name="Oval 37"/>
            <p:cNvSpPr>
              <a:spLocks noChangeArrowheads="1"/>
            </p:cNvSpPr>
            <p:nvPr/>
          </p:nvSpPr>
          <p:spPr bwMode="auto">
            <a:xfrm>
              <a:off x="7762739" y="6092616"/>
              <a:ext cx="199845" cy="199845"/>
            </a:xfrm>
            <a:prstGeom prst="ellipse">
              <a:avLst/>
            </a:prstGeom>
            <a:solidFill>
              <a:srgbClr val="BAD80A"/>
            </a:solidFill>
            <a:ln>
              <a:noFill/>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grpSp>
        <p:nvGrpSpPr>
          <p:cNvPr id="240" name="Group 239"/>
          <p:cNvGrpSpPr/>
          <p:nvPr/>
        </p:nvGrpSpPr>
        <p:grpSpPr>
          <a:xfrm>
            <a:off x="1359970" y="6123165"/>
            <a:ext cx="275938" cy="523333"/>
            <a:chOff x="7729433" y="6092616"/>
            <a:chExt cx="275977" cy="523407"/>
          </a:xfrm>
        </p:grpSpPr>
        <p:sp>
          <p:nvSpPr>
            <p:cNvPr id="241" name="Rectangle 35"/>
            <p:cNvSpPr>
              <a:spLocks noChangeArrowheads="1"/>
            </p:cNvSpPr>
            <p:nvPr/>
          </p:nvSpPr>
          <p:spPr bwMode="auto">
            <a:xfrm>
              <a:off x="7838871" y="6411418"/>
              <a:ext cx="57099" cy="20460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42" name="Oval 36"/>
            <p:cNvSpPr>
              <a:spLocks noChangeArrowheads="1"/>
            </p:cNvSpPr>
            <p:nvPr/>
          </p:nvSpPr>
          <p:spPr bwMode="auto">
            <a:xfrm>
              <a:off x="7729433" y="6230606"/>
              <a:ext cx="275977" cy="275977"/>
            </a:xfrm>
            <a:prstGeom prst="ellipse">
              <a:avLst/>
            </a:prstGeom>
            <a:solidFill>
              <a:srgbClr val="BAD80A"/>
            </a:solidFill>
            <a:ln>
              <a:noFill/>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43" name="Oval 37"/>
            <p:cNvSpPr>
              <a:spLocks noChangeArrowheads="1"/>
            </p:cNvSpPr>
            <p:nvPr/>
          </p:nvSpPr>
          <p:spPr bwMode="auto">
            <a:xfrm>
              <a:off x="7762739" y="6092616"/>
              <a:ext cx="199845" cy="199845"/>
            </a:xfrm>
            <a:prstGeom prst="ellipse">
              <a:avLst/>
            </a:prstGeom>
            <a:solidFill>
              <a:srgbClr val="BAD80A"/>
            </a:solidFill>
            <a:ln>
              <a:noFill/>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grpSp>
        <p:nvGrpSpPr>
          <p:cNvPr id="244" name="Group 243"/>
          <p:cNvGrpSpPr/>
          <p:nvPr/>
        </p:nvGrpSpPr>
        <p:grpSpPr>
          <a:xfrm>
            <a:off x="11420153" y="6317231"/>
            <a:ext cx="275938" cy="523333"/>
            <a:chOff x="7729433" y="6092616"/>
            <a:chExt cx="275977" cy="523407"/>
          </a:xfrm>
        </p:grpSpPr>
        <p:sp>
          <p:nvSpPr>
            <p:cNvPr id="245" name="Rectangle 35"/>
            <p:cNvSpPr>
              <a:spLocks noChangeArrowheads="1"/>
            </p:cNvSpPr>
            <p:nvPr/>
          </p:nvSpPr>
          <p:spPr bwMode="auto">
            <a:xfrm>
              <a:off x="7838871" y="6411418"/>
              <a:ext cx="57099" cy="20460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46" name="Oval 36"/>
            <p:cNvSpPr>
              <a:spLocks noChangeArrowheads="1"/>
            </p:cNvSpPr>
            <p:nvPr/>
          </p:nvSpPr>
          <p:spPr bwMode="auto">
            <a:xfrm>
              <a:off x="7729433" y="6230606"/>
              <a:ext cx="275977" cy="275977"/>
            </a:xfrm>
            <a:prstGeom prst="ellipse">
              <a:avLst/>
            </a:prstGeom>
            <a:solidFill>
              <a:srgbClr val="BAD80A"/>
            </a:solidFill>
            <a:ln>
              <a:noFill/>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247" name="Oval 37"/>
            <p:cNvSpPr>
              <a:spLocks noChangeArrowheads="1"/>
            </p:cNvSpPr>
            <p:nvPr/>
          </p:nvSpPr>
          <p:spPr bwMode="auto">
            <a:xfrm>
              <a:off x="7762739" y="6092616"/>
              <a:ext cx="199845" cy="199845"/>
            </a:xfrm>
            <a:prstGeom prst="ellipse">
              <a:avLst/>
            </a:prstGeom>
            <a:solidFill>
              <a:srgbClr val="BAD80A"/>
            </a:solidFill>
            <a:ln>
              <a:noFill/>
            </a:ln>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Tree>
    <p:extLst>
      <p:ext uri="{BB962C8B-B14F-4D97-AF65-F5344CB8AC3E}">
        <p14:creationId xmlns:p14="http://schemas.microsoft.com/office/powerpoint/2010/main" val="33243488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500"/>
                                        <p:tgtEl>
                                          <p:spTgt spid="3"/>
                                        </p:tgtEl>
                                      </p:cBhvr>
                                    </p:animEffect>
                                  </p:childTnLst>
                                </p:cTn>
                              </p:par>
                            </p:childTnLst>
                          </p:cTn>
                        </p:par>
                        <p:par>
                          <p:cTn id="12" fill="hold">
                            <p:stCondLst>
                              <p:cond delay="1500"/>
                            </p:stCondLst>
                            <p:childTnLst>
                              <p:par>
                                <p:cTn id="13" presetID="10" presetClass="exit" presetSubtype="0" fill="hold" nodeType="afterEffect">
                                  <p:stCondLst>
                                    <p:cond delay="0"/>
                                  </p:stCondLst>
                                  <p:childTnLst>
                                    <p:animEffect transition="out" filter="fade">
                                      <p:cBhvr>
                                        <p:cTn id="14" dur="500"/>
                                        <p:tgtEl>
                                          <p:spTgt spid="153"/>
                                        </p:tgtEl>
                                      </p:cBhvr>
                                    </p:animEffect>
                                    <p:set>
                                      <p:cBhvr>
                                        <p:cTn id="15" dur="1" fill="hold">
                                          <p:stCondLst>
                                            <p:cond delay="499"/>
                                          </p:stCondLst>
                                        </p:cTn>
                                        <p:tgtEl>
                                          <p:spTgt spid="153"/>
                                        </p:tgtEl>
                                        <p:attrNameLst>
                                          <p:attrName>style.visibility</p:attrName>
                                        </p:attrNameLst>
                                      </p:cBhvr>
                                      <p:to>
                                        <p:strVal val="hidden"/>
                                      </p:to>
                                    </p:set>
                                  </p:childTnLst>
                                </p:cTn>
                              </p:par>
                              <p:par>
                                <p:cTn id="16" presetID="63" presetClass="path" presetSubtype="0" accel="50000" decel="50000" fill="hold" nodeType="withEffect">
                                  <p:stCondLst>
                                    <p:cond delay="0"/>
                                  </p:stCondLst>
                                  <p:childTnLst>
                                    <p:animMotion origin="layout" path="M -3.59714E-6 4.5438E-6 L 0.02796 4.5438E-6 " pathEditMode="relative" rAng="0" ptsTypes="AA">
                                      <p:cBhvr>
                                        <p:cTn id="17" dur="1000" fill="hold"/>
                                        <p:tgtEl>
                                          <p:spTgt spid="166"/>
                                        </p:tgtEl>
                                        <p:attrNameLst>
                                          <p:attrName>ppt_x</p:attrName>
                                          <p:attrName>ppt_y</p:attrName>
                                        </p:attrNameLst>
                                      </p:cBhvr>
                                      <p:rCtr x="1391" y="0"/>
                                    </p:animMotion>
                                  </p:childTnLst>
                                </p:cTn>
                              </p:par>
                              <p:par>
                                <p:cTn id="18" presetID="35" presetClass="path" presetSubtype="0" accel="50000" decel="50000" fill="hold" nodeType="withEffect">
                                  <p:stCondLst>
                                    <p:cond delay="0"/>
                                  </p:stCondLst>
                                  <p:childTnLst>
                                    <p:animMotion origin="layout" path="M -1.6773E-6 4.5438E-6 L -0.02732 4.5438E-6 " pathEditMode="relative" rAng="0" ptsTypes="AA">
                                      <p:cBhvr>
                                        <p:cTn id="19" dur="1000" fill="hold"/>
                                        <p:tgtEl>
                                          <p:spTgt spid="172"/>
                                        </p:tgtEl>
                                        <p:attrNameLst>
                                          <p:attrName>ppt_x</p:attrName>
                                          <p:attrName>ppt_y</p:attrName>
                                        </p:attrNameLst>
                                      </p:cBhvr>
                                      <p:rCtr x="-1366" y="0"/>
                                    </p:animMotion>
                                  </p:childTnLst>
                                </p:cTn>
                              </p:par>
                              <p:par>
                                <p:cTn id="20" presetID="42" presetClass="path" presetSubtype="0" accel="50000" decel="50000" fill="hold" nodeType="withEffect">
                                  <p:stCondLst>
                                    <p:cond delay="0"/>
                                  </p:stCondLst>
                                  <p:childTnLst>
                                    <p:animMotion origin="layout" path="M -3.59714E-6 4.26237E-6 L -0.01034 0.13822 " pathEditMode="relative" rAng="0" ptsTypes="AA">
                                      <p:cBhvr>
                                        <p:cTn id="21" dur="1000" fill="hold"/>
                                        <p:tgtEl>
                                          <p:spTgt spid="178"/>
                                        </p:tgtEl>
                                        <p:attrNameLst>
                                          <p:attrName>ppt_x</p:attrName>
                                          <p:attrName>ppt_y</p:attrName>
                                        </p:attrNameLst>
                                      </p:cBhvr>
                                      <p:rCtr x="-523" y="6900"/>
                                    </p:animMotion>
                                  </p:childTnLst>
                                </p:cTn>
                              </p:par>
                              <p:par>
                                <p:cTn id="22" presetID="42" presetClass="path" presetSubtype="0" accel="50000" decel="50000" fill="hold" nodeType="withEffect">
                                  <p:stCondLst>
                                    <p:cond delay="0"/>
                                  </p:stCondLst>
                                  <p:childTnLst>
                                    <p:animMotion origin="layout" path="M -1.6773E-6 4.26237E-6 L 0.01047 0.13731 " pathEditMode="relative" rAng="0" ptsTypes="AA">
                                      <p:cBhvr>
                                        <p:cTn id="23" dur="1000" fill="hold"/>
                                        <p:tgtEl>
                                          <p:spTgt spid="184"/>
                                        </p:tgtEl>
                                        <p:attrNameLst>
                                          <p:attrName>ppt_x</p:attrName>
                                          <p:attrName>ppt_y</p:attrName>
                                        </p:attrNameLst>
                                      </p:cBhvr>
                                      <p:rCtr x="523" y="6854"/>
                                    </p:animMotion>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165"/>
                                        </p:tgtEl>
                                        <p:attrNameLst>
                                          <p:attrName>style.visibility</p:attrName>
                                        </p:attrNameLst>
                                      </p:cBhvr>
                                      <p:to>
                                        <p:strVal val="visible"/>
                                      </p:to>
                                    </p:set>
                                    <p:animEffect transition="in" filter="wipe(down)">
                                      <p:cBhvr>
                                        <p:cTn id="27" dur="500"/>
                                        <p:tgtEl>
                                          <p:spTgt spid="165"/>
                                        </p:tgtEl>
                                      </p:cBhvr>
                                    </p:animEffect>
                                  </p:childTnLst>
                                </p:cTn>
                              </p:par>
                            </p:childTnLst>
                          </p:cTn>
                        </p:par>
                        <p:par>
                          <p:cTn id="28" fill="hold">
                            <p:stCondLst>
                              <p:cond delay="3000"/>
                            </p:stCondLst>
                            <p:childTnLst>
                              <p:par>
                                <p:cTn id="29" presetID="10" presetClass="entr" presetSubtype="0" fill="hold" grpId="0" nodeType="afterEffect">
                                  <p:stCondLst>
                                    <p:cond delay="500"/>
                                  </p:stCondLst>
                                  <p:childTnLst>
                                    <p:set>
                                      <p:cBhvr>
                                        <p:cTn id="30" dur="1" fill="hold">
                                          <p:stCondLst>
                                            <p:cond delay="0"/>
                                          </p:stCondLst>
                                        </p:cTn>
                                        <p:tgtEl>
                                          <p:spTgt spid="235"/>
                                        </p:tgtEl>
                                        <p:attrNameLst>
                                          <p:attrName>style.visibility</p:attrName>
                                        </p:attrNameLst>
                                      </p:cBhvr>
                                      <p:to>
                                        <p:strVal val="visible"/>
                                      </p:to>
                                    </p:set>
                                    <p:animEffect transition="in" filter="fade">
                                      <p:cBhvr>
                                        <p:cTn id="31" dur="500"/>
                                        <p:tgtEl>
                                          <p:spTgt spid="235"/>
                                        </p:tgtEl>
                                      </p:cBhvr>
                                    </p:animEffect>
                                  </p:childTnLst>
                                </p:cTn>
                              </p:par>
                              <p:par>
                                <p:cTn id="32" presetID="31" presetClass="entr" presetSubtype="0" fill="hold" nodeType="withEffect">
                                  <p:stCondLst>
                                    <p:cond delay="250"/>
                                  </p:stCondLst>
                                  <p:childTnLst>
                                    <p:set>
                                      <p:cBhvr>
                                        <p:cTn id="33" dur="1" fill="hold">
                                          <p:stCondLst>
                                            <p:cond delay="0"/>
                                          </p:stCondLst>
                                        </p:cTn>
                                        <p:tgtEl>
                                          <p:spTgt spid="76"/>
                                        </p:tgtEl>
                                        <p:attrNameLst>
                                          <p:attrName>style.visibility</p:attrName>
                                        </p:attrNameLst>
                                      </p:cBhvr>
                                      <p:to>
                                        <p:strVal val="visible"/>
                                      </p:to>
                                    </p:set>
                                    <p:anim calcmode="lin" valueType="num">
                                      <p:cBhvr>
                                        <p:cTn id="34" dur="750" fill="hold"/>
                                        <p:tgtEl>
                                          <p:spTgt spid="76"/>
                                        </p:tgtEl>
                                        <p:attrNameLst>
                                          <p:attrName>ppt_w</p:attrName>
                                        </p:attrNameLst>
                                      </p:cBhvr>
                                      <p:tavLst>
                                        <p:tav tm="0">
                                          <p:val>
                                            <p:fltVal val="0"/>
                                          </p:val>
                                        </p:tav>
                                        <p:tav tm="100000">
                                          <p:val>
                                            <p:strVal val="#ppt_w"/>
                                          </p:val>
                                        </p:tav>
                                      </p:tavLst>
                                    </p:anim>
                                    <p:anim calcmode="lin" valueType="num">
                                      <p:cBhvr>
                                        <p:cTn id="35" dur="750" fill="hold"/>
                                        <p:tgtEl>
                                          <p:spTgt spid="76"/>
                                        </p:tgtEl>
                                        <p:attrNameLst>
                                          <p:attrName>ppt_h</p:attrName>
                                        </p:attrNameLst>
                                      </p:cBhvr>
                                      <p:tavLst>
                                        <p:tav tm="0">
                                          <p:val>
                                            <p:fltVal val="0"/>
                                          </p:val>
                                        </p:tav>
                                        <p:tav tm="100000">
                                          <p:val>
                                            <p:strVal val="#ppt_h"/>
                                          </p:val>
                                        </p:tav>
                                      </p:tavLst>
                                    </p:anim>
                                    <p:anim calcmode="lin" valueType="num">
                                      <p:cBhvr>
                                        <p:cTn id="36" dur="750" fill="hold"/>
                                        <p:tgtEl>
                                          <p:spTgt spid="76"/>
                                        </p:tgtEl>
                                        <p:attrNameLst>
                                          <p:attrName>style.rotation</p:attrName>
                                        </p:attrNameLst>
                                      </p:cBhvr>
                                      <p:tavLst>
                                        <p:tav tm="0">
                                          <p:val>
                                            <p:fltVal val="90"/>
                                          </p:val>
                                        </p:tav>
                                        <p:tav tm="100000">
                                          <p:val>
                                            <p:fltVal val="0"/>
                                          </p:val>
                                        </p:tav>
                                      </p:tavLst>
                                    </p:anim>
                                    <p:animEffect transition="in" filter="fade">
                                      <p:cBhvr>
                                        <p:cTn id="37" dur="75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694007" y="350548"/>
            <a:ext cx="10943617" cy="909052"/>
          </a:xfrm>
          <a:prstGeom prst="rect">
            <a:avLst/>
          </a:prstGeom>
        </p:spPr>
        <p:txBody>
          <a:bodyPr vert="horz" lIns="112014" tIns="56006" rIns="112014" bIns="56006" rtlCol="0" anchor="ctr">
            <a:noAutofit/>
          </a:bodyPr>
          <a:lstStyle/>
          <a:p>
            <a:pPr algn="ctr" defTabSz="1120150">
              <a:lnSpc>
                <a:spcPts val="6493"/>
              </a:lnSpc>
              <a:spcBef>
                <a:spcPct val="30000"/>
              </a:spcBef>
              <a:defRPr/>
            </a:pPr>
            <a:r>
              <a:rPr lang="en-US" sz="5384" spc="-184" dirty="0">
                <a:ln w="3175">
                  <a:noFill/>
                </a:ln>
                <a:latin typeface="+mj-lt"/>
                <a:cs typeface="Arial" charset="0"/>
              </a:rPr>
              <a:t>  </a:t>
            </a:r>
          </a:p>
        </p:txBody>
      </p:sp>
      <p:grpSp>
        <p:nvGrpSpPr>
          <p:cNvPr id="34" name="Group 33"/>
          <p:cNvGrpSpPr/>
          <p:nvPr/>
        </p:nvGrpSpPr>
        <p:grpSpPr>
          <a:xfrm>
            <a:off x="1045718" y="1894620"/>
            <a:ext cx="2014423" cy="4335060"/>
            <a:chOff x="338668" y="1468113"/>
            <a:chExt cx="1645920" cy="3542037"/>
          </a:xfrm>
        </p:grpSpPr>
        <p:grpSp>
          <p:nvGrpSpPr>
            <p:cNvPr id="25" name="Group 24"/>
            <p:cNvGrpSpPr/>
            <p:nvPr/>
          </p:nvGrpSpPr>
          <p:grpSpPr>
            <a:xfrm>
              <a:off x="346090" y="4023227"/>
              <a:ext cx="1638498" cy="986923"/>
              <a:chOff x="346090" y="4023227"/>
              <a:chExt cx="1638498" cy="986923"/>
            </a:xfrm>
          </p:grpSpPr>
          <p:sp>
            <p:nvSpPr>
              <p:cNvPr id="24" name="Rectangle 23"/>
              <p:cNvSpPr/>
              <p:nvPr>
                <p:custDataLst>
                  <p:tags r:id="rId7"/>
                </p:custDataLst>
              </p:nvPr>
            </p:nvSpPr>
            <p:spPr bwMode="auto">
              <a:xfrm>
                <a:off x="346090" y="4023227"/>
                <a:ext cx="1638498" cy="986923"/>
              </a:xfrm>
              <a:prstGeom prst="rect">
                <a:avLst/>
              </a:prstGeom>
              <a:solidFill>
                <a:srgbClr val="505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11878" tIns="55939" rIns="111878" bIns="55939" numCol="1" rtlCol="0" anchor="ctr" anchorCtr="0" compatLnSpc="1">
                <a:prstTxWarp prst="textNoShape">
                  <a:avLst/>
                </a:prstTxWarp>
              </a:bodyPr>
              <a:lstStyle/>
              <a:p>
                <a:pPr algn="ctr" defTabSz="840086" fontAlgn="base">
                  <a:spcBef>
                    <a:spcPct val="0"/>
                  </a:spcBef>
                  <a:spcAft>
                    <a:spcPct val="0"/>
                  </a:spcAft>
                </a:pPr>
                <a:endParaRPr lang="en-US" sz="2081" dirty="0" err="1">
                  <a:gradFill flip="none" rotWithShape="1">
                    <a:gsLst>
                      <a:gs pos="0">
                        <a:srgbClr val="FFFFFF"/>
                      </a:gs>
                      <a:gs pos="100000">
                        <a:srgbClr val="FFFFFF"/>
                      </a:gs>
                    </a:gsLst>
                    <a:lin ang="5400000" scaled="0"/>
                    <a:tileRect/>
                  </a:gradFill>
                </a:endParaRPr>
              </a:p>
            </p:txBody>
          </p:sp>
          <p:sp>
            <p:nvSpPr>
              <p:cNvPr id="58" name="Text Box 16"/>
              <p:cNvSpPr txBox="1">
                <a:spLocks noChangeArrowheads="1"/>
              </p:cNvSpPr>
              <p:nvPr/>
            </p:nvSpPr>
            <p:spPr bwMode="auto">
              <a:xfrm>
                <a:off x="469551" y="4121702"/>
                <a:ext cx="1376732" cy="498810"/>
              </a:xfrm>
              <a:prstGeom prst="rect">
                <a:avLst/>
              </a:prstGeom>
              <a:noFill/>
            </p:spPr>
            <p:txBody>
              <a:bodyPr wrap="square" lIns="0" tIns="0" rIns="0" bIns="0" rtlCol="0">
                <a:spAutoFit/>
              </a:bodyPr>
              <a:lstStyle/>
              <a:p>
                <a:pPr>
                  <a:lnSpc>
                    <a:spcPct val="90000"/>
                  </a:lnSpc>
                  <a:spcAft>
                    <a:spcPts val="245"/>
                  </a:spcAft>
                </a:pPr>
                <a:r>
                  <a:rPr lang="en-US" sz="1346" spc="-92" dirty="0">
                    <a:solidFill>
                      <a:schemeClr val="bg1"/>
                    </a:solidFill>
                    <a:latin typeface="Segoe UI" panose="020B0502040204020203" pitchFamily="34" charset="0"/>
                    <a:cs typeface="Segoe UI" panose="020B0502040204020203" pitchFamily="34" charset="0"/>
                  </a:rPr>
                  <a:t>Server</a:t>
                </a:r>
              </a:p>
              <a:p>
                <a:pPr>
                  <a:lnSpc>
                    <a:spcPct val="90000"/>
                  </a:lnSpc>
                  <a:spcAft>
                    <a:spcPts val="245"/>
                  </a:spcAft>
                </a:pPr>
                <a:r>
                  <a:rPr lang="en-US" sz="1346" spc="-92" dirty="0">
                    <a:solidFill>
                      <a:schemeClr val="bg1"/>
                    </a:solidFill>
                    <a:latin typeface="Segoe UI" panose="020B0502040204020203" pitchFamily="34" charset="0"/>
                    <a:cs typeface="Segoe UI" panose="020B0502040204020203" pitchFamily="34" charset="0"/>
                  </a:rPr>
                  <a:t>Capacity</a:t>
                </a:r>
              </a:p>
              <a:p>
                <a:pPr>
                  <a:lnSpc>
                    <a:spcPct val="90000"/>
                  </a:lnSpc>
                  <a:spcAft>
                    <a:spcPts val="245"/>
                  </a:spcAft>
                </a:pPr>
                <a:r>
                  <a:rPr lang="en-US" sz="1346" spc="-92" dirty="0">
                    <a:solidFill>
                      <a:schemeClr val="bg1"/>
                    </a:solidFill>
                    <a:latin typeface="Segoe UI" panose="020B0502040204020203" pitchFamily="34" charset="0"/>
                    <a:cs typeface="Segoe UI" panose="020B0502040204020203" pitchFamily="34" charset="0"/>
                  </a:rPr>
                  <a:t>20 year Technology</a:t>
                </a:r>
              </a:p>
            </p:txBody>
          </p:sp>
        </p:grpSp>
        <p:grpSp>
          <p:nvGrpSpPr>
            <p:cNvPr id="26" name="Group 25"/>
            <p:cNvGrpSpPr/>
            <p:nvPr/>
          </p:nvGrpSpPr>
          <p:grpSpPr>
            <a:xfrm>
              <a:off x="338668" y="1790924"/>
              <a:ext cx="1645919" cy="822746"/>
              <a:chOff x="338668" y="1790924"/>
              <a:chExt cx="1645919" cy="822746"/>
            </a:xfrm>
          </p:grpSpPr>
          <p:sp>
            <p:nvSpPr>
              <p:cNvPr id="47" name="Rectangle 46"/>
              <p:cNvSpPr/>
              <p:nvPr>
                <p:custDataLst>
                  <p:tags r:id="rId6"/>
                </p:custDataLst>
              </p:nvPr>
            </p:nvSpPr>
            <p:spPr bwMode="auto">
              <a:xfrm>
                <a:off x="338668" y="1790924"/>
                <a:ext cx="1645919" cy="822746"/>
              </a:xfrm>
              <a:prstGeom prst="rect">
                <a:avLst/>
              </a:prstGeom>
              <a:solidFill>
                <a:srgbClr val="FF8C0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11878" tIns="55939" rIns="111878" bIns="55939" numCol="1" rtlCol="0" anchor="ctr" anchorCtr="0" compatLnSpc="1">
                <a:prstTxWarp prst="textNoShape">
                  <a:avLst/>
                </a:prstTxWarp>
              </a:bodyPr>
              <a:lstStyle/>
              <a:p>
                <a:pPr algn="ctr" defTabSz="840086" fontAlgn="base">
                  <a:spcBef>
                    <a:spcPct val="0"/>
                  </a:spcBef>
                  <a:spcAft>
                    <a:spcPct val="0"/>
                  </a:spcAft>
                </a:pPr>
                <a:endParaRPr lang="en-US" sz="2081" dirty="0" err="1">
                  <a:gradFill flip="none" rotWithShape="1">
                    <a:gsLst>
                      <a:gs pos="0">
                        <a:srgbClr val="000000"/>
                      </a:gs>
                      <a:gs pos="100000">
                        <a:srgbClr val="000000"/>
                      </a:gs>
                    </a:gsLst>
                    <a:lin ang="5400000" scaled="0"/>
                    <a:tileRect/>
                  </a:gradFill>
                </a:endParaRPr>
              </a:p>
            </p:txBody>
          </p:sp>
          <p:sp>
            <p:nvSpPr>
              <p:cNvPr id="51" name="Text Box 16"/>
              <p:cNvSpPr txBox="1">
                <a:spLocks noChangeArrowheads="1"/>
              </p:cNvSpPr>
              <p:nvPr/>
            </p:nvSpPr>
            <p:spPr bwMode="auto">
              <a:xfrm>
                <a:off x="456606" y="1892762"/>
                <a:ext cx="1376732" cy="207729"/>
              </a:xfrm>
              <a:prstGeom prst="rect">
                <a:avLst/>
              </a:prstGeom>
              <a:noFill/>
            </p:spPr>
            <p:txBody>
              <a:bodyPr wrap="square" lIns="0" tIns="0" rIns="0" bIns="0" rtlCol="0">
                <a:spAutoFit/>
              </a:bodyPr>
              <a:lstStyle/>
              <a:p>
                <a:pPr algn="ctr">
                  <a:lnSpc>
                    <a:spcPct val="90000"/>
                  </a:lnSpc>
                </a:pPr>
                <a:r>
                  <a:rPr lang="en-US" sz="1836" spc="-92" dirty="0">
                    <a:solidFill>
                      <a:schemeClr val="bg1"/>
                    </a:solidFill>
                    <a:latin typeface="Segoe UI" pitchFamily="34" charset="0"/>
                    <a:ea typeface="Segoe UI" pitchFamily="34" charset="0"/>
                    <a:cs typeface="Segoe UI" pitchFamily="34" charset="0"/>
                  </a:rPr>
                  <a:t>2.0+ PUE</a:t>
                </a:r>
              </a:p>
            </p:txBody>
          </p:sp>
        </p:grpSp>
        <p:grpSp>
          <p:nvGrpSpPr>
            <p:cNvPr id="27" name="Group 26"/>
            <p:cNvGrpSpPr/>
            <p:nvPr/>
          </p:nvGrpSpPr>
          <p:grpSpPr>
            <a:xfrm>
              <a:off x="346090" y="2655522"/>
              <a:ext cx="1638498" cy="1347191"/>
              <a:chOff x="346090" y="2655522"/>
              <a:chExt cx="1638498" cy="1347191"/>
            </a:xfrm>
          </p:grpSpPr>
          <p:sp>
            <p:nvSpPr>
              <p:cNvPr id="67" name="Rectangle 66"/>
              <p:cNvSpPr/>
              <p:nvPr/>
            </p:nvSpPr>
            <p:spPr bwMode="auto">
              <a:xfrm>
                <a:off x="346090" y="3419245"/>
                <a:ext cx="1638498" cy="573239"/>
              </a:xfrm>
              <a:prstGeom prst="rect">
                <a:avLst/>
              </a:prstGeom>
              <a:gradFill>
                <a:gsLst>
                  <a:gs pos="100000">
                    <a:srgbClr val="000000">
                      <a:alpha val="84000"/>
                    </a:srgbClr>
                  </a:gs>
                  <a:gs pos="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3767" tIns="55942" rIns="55942" bIns="55942" numCol="1" spcCol="0" rtlCol="0" fromWordArt="0" anchor="ctr" anchorCtr="0" forceAA="0" compatLnSpc="1">
                <a:prstTxWarp prst="textNoShape">
                  <a:avLst/>
                </a:prstTxWarp>
                <a:noAutofit/>
              </a:bodyPr>
              <a:lstStyle/>
              <a:p>
                <a:pPr defTabSz="840086" fontAlgn="base">
                  <a:spcBef>
                    <a:spcPct val="0"/>
                  </a:spcBef>
                  <a:spcAft>
                    <a:spcPct val="0"/>
                  </a:spcAft>
                </a:pPr>
                <a:endParaRPr lang="en-US" sz="1836"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3" name="Group 22"/>
              <p:cNvGrpSpPr/>
              <p:nvPr/>
            </p:nvGrpSpPr>
            <p:grpSpPr>
              <a:xfrm>
                <a:off x="346090" y="2655522"/>
                <a:ext cx="1638498" cy="1347191"/>
                <a:chOff x="346090" y="2655522"/>
                <a:chExt cx="1638498" cy="1347191"/>
              </a:xfrm>
            </p:grpSpPr>
            <p:pic>
              <p:nvPicPr>
                <p:cNvPr id="66" name="Picture 22" descr="tour_data_center.jpg"/>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46090" y="2655522"/>
                  <a:ext cx="1638498" cy="1336962"/>
                </a:xfrm>
                <a:prstGeom prst="rect">
                  <a:avLst/>
                </a:prstGeom>
                <a:noFill/>
                <a:ln>
                  <a:noFill/>
                </a:ln>
              </p:spPr>
            </p:pic>
            <p:sp>
              <p:nvSpPr>
                <p:cNvPr id="43" name="Text Box 17"/>
                <p:cNvSpPr txBox="1">
                  <a:spLocks noChangeArrowheads="1"/>
                </p:cNvSpPr>
                <p:nvPr/>
              </p:nvSpPr>
              <p:spPr bwMode="auto">
                <a:xfrm>
                  <a:off x="346090" y="3670505"/>
                  <a:ext cx="1638498" cy="332208"/>
                </a:xfrm>
                <a:prstGeom prst="rect">
                  <a:avLst/>
                </a:prstGeom>
                <a:noFill/>
              </p:spPr>
              <p:txBody>
                <a:bodyPr wrap="square" lIns="0" tIns="0" rIns="0" bIns="0" rtlCol="0" anchor="ctr">
                  <a:spAutoFit/>
                </a:bodyPr>
                <a:lstStyle/>
                <a:p>
                  <a:pPr>
                    <a:lnSpc>
                      <a:spcPct val="90000"/>
                    </a:lnSpc>
                  </a:pPr>
                  <a:r>
                    <a:rPr lang="en-US" sz="2936" spc="-92" dirty="0">
                      <a:solidFill>
                        <a:schemeClr val="bg1"/>
                      </a:solidFill>
                      <a:latin typeface="Segoe UI Light" panose="020B0502040204020203" pitchFamily="34" charset="0"/>
                      <a:cs typeface="Segoe UI Light" panose="020B0502040204020203" pitchFamily="34" charset="0"/>
                    </a:rPr>
                    <a:t> Colocation</a:t>
                  </a:r>
                </a:p>
              </p:txBody>
            </p:sp>
          </p:grpSp>
        </p:grpSp>
        <p:sp>
          <p:nvSpPr>
            <p:cNvPr id="74" name="Text Box 17"/>
            <p:cNvSpPr txBox="1">
              <a:spLocks noChangeArrowheads="1"/>
            </p:cNvSpPr>
            <p:nvPr/>
          </p:nvSpPr>
          <p:spPr bwMode="auto">
            <a:xfrm>
              <a:off x="491412" y="1468113"/>
              <a:ext cx="1148198" cy="207729"/>
            </a:xfrm>
            <a:prstGeom prst="rect">
              <a:avLst/>
            </a:prstGeom>
            <a:noFill/>
          </p:spPr>
          <p:txBody>
            <a:bodyPr wrap="square" lIns="0" tIns="0" rIns="0" bIns="0" rtlCol="0">
              <a:spAutoFit/>
            </a:bodyPr>
            <a:lstStyle/>
            <a:p>
              <a:pPr algn="ctr" defTabSz="1118949">
                <a:lnSpc>
                  <a:spcPct val="90000"/>
                </a:lnSpc>
              </a:pPr>
              <a:r>
                <a:rPr lang="en-US" sz="1836" spc="-92" dirty="0">
                  <a:solidFill>
                    <a:srgbClr val="0070C0"/>
                  </a:solidFill>
                  <a:latin typeface="Segoe UI Light" panose="020B0502040204020203" pitchFamily="34" charset="0"/>
                  <a:cs typeface="Segoe UI Light" panose="020B0502040204020203" pitchFamily="34" charset="0"/>
                </a:rPr>
                <a:t>Generation 1</a:t>
              </a:r>
            </a:p>
          </p:txBody>
        </p:sp>
      </p:grpSp>
      <p:grpSp>
        <p:nvGrpSpPr>
          <p:cNvPr id="35" name="Group 34"/>
          <p:cNvGrpSpPr/>
          <p:nvPr/>
        </p:nvGrpSpPr>
        <p:grpSpPr>
          <a:xfrm>
            <a:off x="3125667" y="1894622"/>
            <a:ext cx="2014423" cy="4335060"/>
            <a:chOff x="2038127" y="1468113"/>
            <a:chExt cx="1645920" cy="3542037"/>
          </a:xfrm>
        </p:grpSpPr>
        <p:grpSp>
          <p:nvGrpSpPr>
            <p:cNvPr id="29" name="Group 28"/>
            <p:cNvGrpSpPr/>
            <p:nvPr/>
          </p:nvGrpSpPr>
          <p:grpSpPr>
            <a:xfrm>
              <a:off x="2045548" y="2655522"/>
              <a:ext cx="1638499" cy="1347191"/>
              <a:chOff x="2045548" y="2655522"/>
              <a:chExt cx="1638499" cy="1347191"/>
            </a:xfrm>
          </p:grpSpPr>
          <p:pic>
            <p:nvPicPr>
              <p:cNvPr id="13" name="Picture 12"/>
              <p:cNvPicPr>
                <a:picLocks/>
              </p:cNvPicPr>
              <p:nvPr/>
            </p:nvPicPr>
            <p:blipFill>
              <a:blip r:embed="rId11" cstate="email">
                <a:extLst>
                  <a:ext uri="{28A0092B-C50C-407E-A947-70E740481C1C}">
                    <a14:useLocalDpi xmlns:a14="http://schemas.microsoft.com/office/drawing/2010/main"/>
                  </a:ext>
                </a:extLst>
              </a:blip>
              <a:stretch>
                <a:fillRect/>
              </a:stretch>
            </p:blipFill>
            <p:spPr>
              <a:xfrm>
                <a:off x="2045548" y="2655522"/>
                <a:ext cx="1638499" cy="1336962"/>
              </a:xfrm>
              <a:prstGeom prst="rect">
                <a:avLst/>
              </a:prstGeom>
            </p:spPr>
          </p:pic>
          <p:sp>
            <p:nvSpPr>
              <p:cNvPr id="68" name="Rectangle 67"/>
              <p:cNvSpPr/>
              <p:nvPr/>
            </p:nvSpPr>
            <p:spPr bwMode="auto">
              <a:xfrm>
                <a:off x="2045548" y="3419245"/>
                <a:ext cx="1638499" cy="573239"/>
              </a:xfrm>
              <a:prstGeom prst="rect">
                <a:avLst/>
              </a:prstGeom>
              <a:gradFill>
                <a:gsLst>
                  <a:gs pos="100000">
                    <a:srgbClr val="000000">
                      <a:alpha val="84000"/>
                    </a:srgbClr>
                  </a:gs>
                  <a:gs pos="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3767" tIns="55942" rIns="55942" bIns="55942" numCol="1" spcCol="0" rtlCol="0" fromWordArt="0" anchor="ctr" anchorCtr="0" forceAA="0" compatLnSpc="1">
                <a:prstTxWarp prst="textNoShape">
                  <a:avLst/>
                </a:prstTxWarp>
                <a:noAutofit/>
              </a:bodyPr>
              <a:lstStyle/>
              <a:p>
                <a:pPr defTabSz="840086" fontAlgn="base">
                  <a:spcBef>
                    <a:spcPct val="0"/>
                  </a:spcBef>
                  <a:spcAft>
                    <a:spcPct val="0"/>
                  </a:spcAft>
                </a:pPr>
                <a:endParaRPr lang="en-US" sz="1836"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6" name="Text Box 17"/>
              <p:cNvSpPr txBox="1">
                <a:spLocks noChangeArrowheads="1"/>
              </p:cNvSpPr>
              <p:nvPr/>
            </p:nvSpPr>
            <p:spPr bwMode="auto">
              <a:xfrm>
                <a:off x="2045548" y="3670505"/>
                <a:ext cx="1638499" cy="332208"/>
              </a:xfrm>
              <a:prstGeom prst="rect">
                <a:avLst/>
              </a:prstGeom>
              <a:noFill/>
            </p:spPr>
            <p:txBody>
              <a:bodyPr wrap="square" lIns="0" tIns="0" rIns="0" bIns="0" rtlCol="0" anchor="ctr">
                <a:spAutoFit/>
              </a:bodyPr>
              <a:lstStyle/>
              <a:p>
                <a:pPr>
                  <a:lnSpc>
                    <a:spcPct val="90000"/>
                  </a:lnSpc>
                </a:pPr>
                <a:r>
                  <a:rPr lang="en-US" sz="2936" spc="-92" dirty="0">
                    <a:solidFill>
                      <a:schemeClr val="bg1"/>
                    </a:solidFill>
                    <a:latin typeface="Segoe UI Light" panose="020B0502040204020203" pitchFamily="34" charset="0"/>
                    <a:cs typeface="Segoe UI Light" panose="020B0502040204020203" pitchFamily="34" charset="0"/>
                  </a:rPr>
                  <a:t> Density</a:t>
                </a:r>
              </a:p>
            </p:txBody>
          </p:sp>
        </p:grpSp>
        <p:grpSp>
          <p:nvGrpSpPr>
            <p:cNvPr id="30" name="Group 29"/>
            <p:cNvGrpSpPr/>
            <p:nvPr/>
          </p:nvGrpSpPr>
          <p:grpSpPr>
            <a:xfrm>
              <a:off x="2045548" y="4023227"/>
              <a:ext cx="1638499" cy="986923"/>
              <a:chOff x="2045548" y="4023227"/>
              <a:chExt cx="1638499" cy="986923"/>
            </a:xfrm>
          </p:grpSpPr>
          <p:sp>
            <p:nvSpPr>
              <p:cNvPr id="53" name="Rectangle 52"/>
              <p:cNvSpPr/>
              <p:nvPr>
                <p:custDataLst>
                  <p:tags r:id="rId5"/>
                </p:custDataLst>
              </p:nvPr>
            </p:nvSpPr>
            <p:spPr bwMode="auto">
              <a:xfrm>
                <a:off x="2045548" y="4023227"/>
                <a:ext cx="1638499" cy="986923"/>
              </a:xfrm>
              <a:prstGeom prst="rect">
                <a:avLst/>
              </a:prstGeom>
              <a:solidFill>
                <a:srgbClr val="505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11878" tIns="55939" rIns="111878" bIns="55939" numCol="1" rtlCol="0" anchor="ctr" anchorCtr="0" compatLnSpc="1">
                <a:prstTxWarp prst="textNoShape">
                  <a:avLst/>
                </a:prstTxWarp>
              </a:bodyPr>
              <a:lstStyle/>
              <a:p>
                <a:pPr algn="ctr" defTabSz="840086" fontAlgn="base">
                  <a:spcBef>
                    <a:spcPct val="0"/>
                  </a:spcBef>
                  <a:spcAft>
                    <a:spcPct val="0"/>
                  </a:spcAft>
                </a:pPr>
                <a:endParaRPr lang="en-US" sz="2081" dirty="0" err="1">
                  <a:gradFill flip="none" rotWithShape="1">
                    <a:gsLst>
                      <a:gs pos="0">
                        <a:srgbClr val="FFFFFF"/>
                      </a:gs>
                      <a:gs pos="100000">
                        <a:srgbClr val="FFFFFF"/>
                      </a:gs>
                    </a:gsLst>
                    <a:lin ang="5400000" scaled="0"/>
                    <a:tileRect/>
                  </a:gradFill>
                </a:endParaRPr>
              </a:p>
            </p:txBody>
          </p:sp>
          <p:sp>
            <p:nvSpPr>
              <p:cNvPr id="57" name="Text Box 17"/>
              <p:cNvSpPr txBox="1">
                <a:spLocks noChangeArrowheads="1"/>
              </p:cNvSpPr>
              <p:nvPr/>
            </p:nvSpPr>
            <p:spPr bwMode="auto">
              <a:xfrm>
                <a:off x="2129379" y="4121702"/>
                <a:ext cx="1483565" cy="498810"/>
              </a:xfrm>
              <a:prstGeom prst="rect">
                <a:avLst/>
              </a:prstGeom>
              <a:noFill/>
            </p:spPr>
            <p:txBody>
              <a:bodyPr wrap="square" lIns="0" tIns="0" rIns="0" bIns="0" rtlCol="0">
                <a:spAutoFit/>
              </a:bodyPr>
              <a:lstStyle/>
              <a:p>
                <a:pPr>
                  <a:lnSpc>
                    <a:spcPct val="90000"/>
                  </a:lnSpc>
                  <a:spcAft>
                    <a:spcPts val="245"/>
                  </a:spcAft>
                </a:pPr>
                <a:r>
                  <a:rPr lang="en-US" sz="1346" spc="-92" dirty="0">
                    <a:solidFill>
                      <a:schemeClr val="bg1"/>
                    </a:solidFill>
                    <a:latin typeface="Segoe UI" panose="020B0502040204020203" pitchFamily="34" charset="0"/>
                    <a:cs typeface="Segoe UI" panose="020B0502040204020203" pitchFamily="34" charset="0"/>
                  </a:rPr>
                  <a:t>Rack </a:t>
                </a:r>
              </a:p>
              <a:p>
                <a:pPr>
                  <a:lnSpc>
                    <a:spcPct val="90000"/>
                  </a:lnSpc>
                  <a:spcAft>
                    <a:spcPts val="245"/>
                  </a:spcAft>
                </a:pPr>
                <a:r>
                  <a:rPr lang="en-US" sz="1346" spc="-92" dirty="0">
                    <a:solidFill>
                      <a:schemeClr val="bg1"/>
                    </a:solidFill>
                    <a:latin typeface="Segoe UI" panose="020B0502040204020203" pitchFamily="34" charset="0"/>
                    <a:cs typeface="Segoe UI" panose="020B0502040204020203" pitchFamily="34" charset="0"/>
                  </a:rPr>
                  <a:t>Density &amp; Deployment</a:t>
                </a:r>
              </a:p>
              <a:p>
                <a:pPr>
                  <a:lnSpc>
                    <a:spcPct val="90000"/>
                  </a:lnSpc>
                  <a:spcAft>
                    <a:spcPts val="245"/>
                  </a:spcAft>
                </a:pPr>
                <a:r>
                  <a:rPr lang="en-US" sz="1346" spc="-92" dirty="0">
                    <a:solidFill>
                      <a:schemeClr val="bg1"/>
                    </a:solidFill>
                    <a:latin typeface="Segoe UI" panose="020B0502040204020203" pitchFamily="34" charset="0"/>
                    <a:cs typeface="Segoe UI" panose="020B0502040204020203" pitchFamily="34" charset="0"/>
                  </a:rPr>
                  <a:t>Minimized Resource Impact</a:t>
                </a:r>
              </a:p>
            </p:txBody>
          </p:sp>
        </p:grpSp>
        <p:grpSp>
          <p:nvGrpSpPr>
            <p:cNvPr id="28" name="Group 27"/>
            <p:cNvGrpSpPr/>
            <p:nvPr/>
          </p:nvGrpSpPr>
          <p:grpSpPr>
            <a:xfrm>
              <a:off x="2038127" y="1996610"/>
              <a:ext cx="1638499" cy="617059"/>
              <a:chOff x="2038127" y="1996610"/>
              <a:chExt cx="1638499" cy="617059"/>
            </a:xfrm>
          </p:grpSpPr>
          <p:sp>
            <p:nvSpPr>
              <p:cNvPr id="87" name="Rectangle 86"/>
              <p:cNvSpPr/>
              <p:nvPr/>
            </p:nvSpPr>
            <p:spPr bwMode="auto">
              <a:xfrm>
                <a:off x="2038127" y="1996610"/>
                <a:ext cx="1638499" cy="617059"/>
              </a:xfrm>
              <a:prstGeom prst="rect">
                <a:avLst/>
              </a:prstGeom>
              <a:solidFill>
                <a:srgbClr val="7030A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11878" tIns="55939" rIns="111878" bIns="55939" numCol="1" rtlCol="0" anchor="ctr" anchorCtr="0" compatLnSpc="1">
                <a:prstTxWarp prst="textNoShape">
                  <a:avLst/>
                </a:prstTxWarp>
              </a:bodyPr>
              <a:lstStyle/>
              <a:p>
                <a:pPr algn="ctr" defTabSz="840086" fontAlgn="base">
                  <a:spcBef>
                    <a:spcPct val="0"/>
                  </a:spcBef>
                  <a:spcAft>
                    <a:spcPct val="0"/>
                  </a:spcAft>
                </a:pPr>
                <a:endParaRPr lang="en-US" sz="2081" dirty="0" err="1">
                  <a:gradFill>
                    <a:gsLst>
                      <a:gs pos="0">
                        <a:srgbClr val="FFFFFF"/>
                      </a:gs>
                      <a:gs pos="100000">
                        <a:srgbClr val="FFFFFF"/>
                      </a:gs>
                    </a:gsLst>
                    <a:lin ang="5400000" scaled="0"/>
                  </a:gradFill>
                </a:endParaRPr>
              </a:p>
            </p:txBody>
          </p:sp>
          <p:sp>
            <p:nvSpPr>
              <p:cNvPr id="7" name="Rectangle 6"/>
              <p:cNvSpPr/>
              <p:nvPr/>
            </p:nvSpPr>
            <p:spPr>
              <a:xfrm>
                <a:off x="2300698" y="2063834"/>
                <a:ext cx="1112669" cy="283171"/>
              </a:xfrm>
              <a:prstGeom prst="rect">
                <a:avLst/>
              </a:prstGeom>
            </p:spPr>
            <p:txBody>
              <a:bodyPr wrap="none">
                <a:spAutoFit/>
              </a:bodyPr>
              <a:lstStyle/>
              <a:p>
                <a:pPr algn="ctr">
                  <a:lnSpc>
                    <a:spcPct val="90000"/>
                  </a:lnSpc>
                </a:pPr>
                <a:r>
                  <a:rPr lang="en-US" sz="1836" spc="-92" dirty="0">
                    <a:solidFill>
                      <a:schemeClr val="bg1"/>
                    </a:solidFill>
                    <a:latin typeface="Segoe UI" pitchFamily="34" charset="0"/>
                    <a:ea typeface="Segoe UI" pitchFamily="34" charset="0"/>
                    <a:cs typeface="Segoe UI" pitchFamily="34" charset="0"/>
                  </a:rPr>
                  <a:t>1.4 – 1.6 PUE</a:t>
                </a:r>
              </a:p>
            </p:txBody>
          </p:sp>
        </p:grpSp>
        <p:sp>
          <p:nvSpPr>
            <p:cNvPr id="75" name="Text Box 17"/>
            <p:cNvSpPr txBox="1">
              <a:spLocks noChangeArrowheads="1"/>
            </p:cNvSpPr>
            <p:nvPr/>
          </p:nvSpPr>
          <p:spPr bwMode="auto">
            <a:xfrm>
              <a:off x="2209055" y="1468113"/>
              <a:ext cx="1156863" cy="207729"/>
            </a:xfrm>
            <a:prstGeom prst="rect">
              <a:avLst/>
            </a:prstGeom>
            <a:noFill/>
          </p:spPr>
          <p:txBody>
            <a:bodyPr wrap="square" lIns="0" tIns="0" rIns="0" bIns="0" rtlCol="0">
              <a:spAutoFit/>
            </a:bodyPr>
            <a:lstStyle/>
            <a:p>
              <a:pPr algn="ctr" defTabSz="1118949">
                <a:lnSpc>
                  <a:spcPct val="90000"/>
                </a:lnSpc>
              </a:pPr>
              <a:r>
                <a:rPr lang="en-US" sz="1836" spc="-92" dirty="0">
                  <a:solidFill>
                    <a:srgbClr val="0070C0"/>
                  </a:solidFill>
                  <a:latin typeface="Segoe UI Light" panose="020B0502040204020203" pitchFamily="34" charset="0"/>
                  <a:cs typeface="Segoe UI Light" panose="020B0502040204020203" pitchFamily="34" charset="0"/>
                </a:rPr>
                <a:t>Generation 2</a:t>
              </a:r>
            </a:p>
          </p:txBody>
        </p:sp>
      </p:grpSp>
      <p:sp>
        <p:nvSpPr>
          <p:cNvPr id="76" name="TextBox 75"/>
          <p:cNvSpPr txBox="1"/>
          <p:nvPr/>
        </p:nvSpPr>
        <p:spPr>
          <a:xfrm>
            <a:off x="7977795" y="1445536"/>
            <a:ext cx="586657" cy="316444"/>
          </a:xfrm>
          <a:prstGeom prst="rect">
            <a:avLst/>
          </a:prstGeom>
          <a:noFill/>
        </p:spPr>
        <p:txBody>
          <a:bodyPr wrap="none" lIns="111898" tIns="55949" rIns="111898" bIns="55949" rtlCol="0">
            <a:spAutoFit/>
          </a:bodyPr>
          <a:lstStyle/>
          <a:p>
            <a:pPr algn="ctr" defTabSz="1118949">
              <a:lnSpc>
                <a:spcPct val="90000"/>
              </a:lnSpc>
              <a:spcBef>
                <a:spcPct val="20000"/>
              </a:spcBef>
              <a:buSzPct val="90000"/>
            </a:pPr>
            <a:r>
              <a:rPr lang="en-US" sz="1469" b="1" dirty="0">
                <a:solidFill>
                  <a:schemeClr val="tx1">
                    <a:lumMod val="75000"/>
                    <a:lumOff val="25000"/>
                  </a:schemeClr>
                </a:solidFill>
                <a:effectLst>
                  <a:glow rad="101600">
                    <a:prstClr val="white">
                      <a:lumMod val="65000"/>
                      <a:lumOff val="35000"/>
                      <a:alpha val="60000"/>
                    </a:prstClr>
                  </a:glow>
                </a:effectLst>
                <a:latin typeface="Segoe UI Light" panose="020B0502040204020203" pitchFamily="34" charset="0"/>
                <a:cs typeface="Segoe UI Light" panose="020B0502040204020203" pitchFamily="34" charset="0"/>
              </a:rPr>
              <a:t>2012</a:t>
            </a:r>
          </a:p>
        </p:txBody>
      </p:sp>
      <p:sp>
        <p:nvSpPr>
          <p:cNvPr id="77" name="TextBox 76"/>
          <p:cNvSpPr txBox="1"/>
          <p:nvPr/>
        </p:nvSpPr>
        <p:spPr>
          <a:xfrm>
            <a:off x="5848357" y="1445536"/>
            <a:ext cx="617114" cy="316444"/>
          </a:xfrm>
          <a:prstGeom prst="rect">
            <a:avLst/>
          </a:prstGeom>
          <a:noFill/>
        </p:spPr>
        <p:txBody>
          <a:bodyPr wrap="none" lIns="111898" tIns="55949" rIns="111898" bIns="55949" rtlCol="0">
            <a:spAutoFit/>
          </a:bodyPr>
          <a:lstStyle/>
          <a:p>
            <a:pPr algn="ctr" defTabSz="1118949">
              <a:lnSpc>
                <a:spcPct val="90000"/>
              </a:lnSpc>
              <a:spcBef>
                <a:spcPct val="20000"/>
              </a:spcBef>
              <a:buSzPct val="90000"/>
            </a:pPr>
            <a:r>
              <a:rPr lang="en-US" sz="1469" b="1" dirty="0">
                <a:solidFill>
                  <a:schemeClr val="tx1">
                    <a:lumMod val="75000"/>
                    <a:lumOff val="25000"/>
                  </a:schemeClr>
                </a:solidFill>
                <a:effectLst>
                  <a:glow rad="101600">
                    <a:prstClr val="white">
                      <a:lumMod val="65000"/>
                      <a:lumOff val="35000"/>
                      <a:alpha val="60000"/>
                    </a:prstClr>
                  </a:glow>
                </a:effectLst>
                <a:latin typeface="Segoe UI Light" panose="020B0502040204020203" pitchFamily="34" charset="0"/>
                <a:cs typeface="Segoe UI Light" panose="020B0502040204020203" pitchFamily="34" charset="0"/>
              </a:rPr>
              <a:t>2009</a:t>
            </a:r>
          </a:p>
        </p:txBody>
      </p:sp>
      <p:sp>
        <p:nvSpPr>
          <p:cNvPr id="78" name="TextBox 77"/>
          <p:cNvSpPr txBox="1"/>
          <p:nvPr/>
        </p:nvSpPr>
        <p:spPr>
          <a:xfrm>
            <a:off x="1408731" y="1445536"/>
            <a:ext cx="1053131" cy="316444"/>
          </a:xfrm>
          <a:prstGeom prst="rect">
            <a:avLst/>
          </a:prstGeom>
          <a:noFill/>
        </p:spPr>
        <p:txBody>
          <a:bodyPr wrap="none" lIns="111898" tIns="55949" rIns="111898" bIns="55949" rtlCol="0">
            <a:spAutoFit/>
          </a:bodyPr>
          <a:lstStyle/>
          <a:p>
            <a:pPr algn="ctr" defTabSz="1118949">
              <a:lnSpc>
                <a:spcPct val="90000"/>
              </a:lnSpc>
              <a:spcBef>
                <a:spcPct val="20000"/>
              </a:spcBef>
              <a:buSzPct val="90000"/>
            </a:pPr>
            <a:r>
              <a:rPr lang="en-US" sz="1469" b="1" dirty="0">
                <a:solidFill>
                  <a:schemeClr val="tx1">
                    <a:lumMod val="75000"/>
                    <a:lumOff val="25000"/>
                  </a:schemeClr>
                </a:solidFill>
                <a:effectLst>
                  <a:glow rad="101600">
                    <a:prstClr val="white">
                      <a:lumMod val="65000"/>
                      <a:lumOff val="35000"/>
                      <a:alpha val="60000"/>
                    </a:prstClr>
                  </a:glow>
                </a:effectLst>
                <a:latin typeface="Segoe UI Light" panose="020B0502040204020203" pitchFamily="34" charset="0"/>
                <a:cs typeface="Segoe UI Light" panose="020B0502040204020203" pitchFamily="34" charset="0"/>
              </a:rPr>
              <a:t>1989-2005</a:t>
            </a:r>
          </a:p>
        </p:txBody>
      </p:sp>
      <p:sp>
        <p:nvSpPr>
          <p:cNvPr id="79" name="TextBox 78"/>
          <p:cNvSpPr txBox="1"/>
          <p:nvPr/>
        </p:nvSpPr>
        <p:spPr>
          <a:xfrm>
            <a:off x="3735845" y="1445536"/>
            <a:ext cx="613908" cy="316444"/>
          </a:xfrm>
          <a:prstGeom prst="rect">
            <a:avLst/>
          </a:prstGeom>
          <a:noFill/>
        </p:spPr>
        <p:txBody>
          <a:bodyPr wrap="none" lIns="111898" tIns="55949" rIns="111898" bIns="55949" rtlCol="0">
            <a:spAutoFit/>
          </a:bodyPr>
          <a:lstStyle/>
          <a:p>
            <a:pPr algn="ctr" defTabSz="1118949">
              <a:lnSpc>
                <a:spcPct val="90000"/>
              </a:lnSpc>
              <a:spcBef>
                <a:spcPct val="20000"/>
              </a:spcBef>
              <a:buSzPct val="90000"/>
            </a:pPr>
            <a:r>
              <a:rPr lang="en-US" sz="1469" b="1" dirty="0">
                <a:solidFill>
                  <a:schemeClr val="tx1">
                    <a:lumMod val="75000"/>
                    <a:lumOff val="25000"/>
                  </a:schemeClr>
                </a:solidFill>
                <a:effectLst>
                  <a:glow rad="101600">
                    <a:prstClr val="white">
                      <a:lumMod val="65000"/>
                      <a:lumOff val="35000"/>
                      <a:alpha val="60000"/>
                    </a:prstClr>
                  </a:glow>
                </a:effectLst>
                <a:latin typeface="Segoe UI Light" panose="020B0502040204020203" pitchFamily="34" charset="0"/>
                <a:cs typeface="Segoe UI Light" panose="020B0502040204020203" pitchFamily="34" charset="0"/>
              </a:rPr>
              <a:t>2007</a:t>
            </a:r>
          </a:p>
        </p:txBody>
      </p:sp>
      <p:grpSp>
        <p:nvGrpSpPr>
          <p:cNvPr id="36" name="Group 35"/>
          <p:cNvGrpSpPr/>
          <p:nvPr/>
        </p:nvGrpSpPr>
        <p:grpSpPr>
          <a:xfrm>
            <a:off x="5211664" y="1894620"/>
            <a:ext cx="2052682" cy="4335059"/>
            <a:chOff x="3742528" y="1468113"/>
            <a:chExt cx="1677180" cy="3542037"/>
          </a:xfrm>
        </p:grpSpPr>
        <p:grpSp>
          <p:nvGrpSpPr>
            <p:cNvPr id="32" name="Group 31"/>
            <p:cNvGrpSpPr/>
            <p:nvPr/>
          </p:nvGrpSpPr>
          <p:grpSpPr>
            <a:xfrm>
              <a:off x="3742528" y="2660769"/>
              <a:ext cx="1677180" cy="1341945"/>
              <a:chOff x="3742528" y="2660769"/>
              <a:chExt cx="1677180" cy="1341945"/>
            </a:xfrm>
          </p:grpSpPr>
          <p:pic>
            <p:nvPicPr>
              <p:cNvPr id="4" name="Picture 3"/>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3751583" y="2660769"/>
                <a:ext cx="1636749" cy="1327701"/>
              </a:xfrm>
              <a:prstGeom prst="rect">
                <a:avLst/>
              </a:prstGeom>
            </p:spPr>
          </p:pic>
          <p:sp>
            <p:nvSpPr>
              <p:cNvPr id="69" name="Rectangle 68"/>
              <p:cNvSpPr/>
              <p:nvPr/>
            </p:nvSpPr>
            <p:spPr bwMode="auto">
              <a:xfrm>
                <a:off x="3742528" y="3419245"/>
                <a:ext cx="1645920" cy="573239"/>
              </a:xfrm>
              <a:prstGeom prst="rect">
                <a:avLst/>
              </a:prstGeom>
              <a:gradFill>
                <a:gsLst>
                  <a:gs pos="100000">
                    <a:srgbClr val="000000">
                      <a:alpha val="84000"/>
                    </a:srgbClr>
                  </a:gs>
                  <a:gs pos="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3767" tIns="55942" rIns="55942" bIns="55942" numCol="1" spcCol="0" rtlCol="0" fromWordArt="0" anchor="ctr" anchorCtr="0" forceAA="0" compatLnSpc="1">
                <a:prstTxWarp prst="textNoShape">
                  <a:avLst/>
                </a:prstTxWarp>
                <a:noAutofit/>
              </a:bodyPr>
              <a:lstStyle/>
              <a:p>
                <a:pPr defTabSz="840086" fontAlgn="base">
                  <a:spcBef>
                    <a:spcPct val="0"/>
                  </a:spcBef>
                  <a:spcAft>
                    <a:spcPct val="0"/>
                  </a:spcAft>
                </a:pPr>
                <a:endParaRPr lang="en-US" sz="1836"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9" name="Text Box 17"/>
              <p:cNvSpPr txBox="1">
                <a:spLocks noChangeArrowheads="1"/>
              </p:cNvSpPr>
              <p:nvPr/>
            </p:nvSpPr>
            <p:spPr bwMode="auto">
              <a:xfrm>
                <a:off x="3773788" y="3670506"/>
                <a:ext cx="1645920" cy="332208"/>
              </a:xfrm>
              <a:prstGeom prst="rect">
                <a:avLst/>
              </a:prstGeom>
              <a:noFill/>
            </p:spPr>
            <p:txBody>
              <a:bodyPr wrap="square" lIns="0" tIns="0" rIns="0" bIns="0" rtlCol="0" anchor="ctr">
                <a:spAutoFit/>
              </a:bodyPr>
              <a:lstStyle/>
              <a:p>
                <a:pPr>
                  <a:lnSpc>
                    <a:spcPct val="90000"/>
                  </a:lnSpc>
                </a:pPr>
                <a:r>
                  <a:rPr lang="en-US" sz="2936" spc="-92" dirty="0">
                    <a:solidFill>
                      <a:schemeClr val="bg1"/>
                    </a:solidFill>
                    <a:latin typeface="Segoe UI Light" panose="020B0502040204020203" pitchFamily="34" charset="0"/>
                    <a:cs typeface="Segoe UI Light" panose="020B0502040204020203" pitchFamily="34" charset="0"/>
                  </a:rPr>
                  <a:t>Containment</a:t>
                </a:r>
              </a:p>
            </p:txBody>
          </p:sp>
        </p:grpSp>
        <p:grpSp>
          <p:nvGrpSpPr>
            <p:cNvPr id="31" name="Group 30"/>
            <p:cNvGrpSpPr/>
            <p:nvPr/>
          </p:nvGrpSpPr>
          <p:grpSpPr>
            <a:xfrm>
              <a:off x="3742528" y="2111320"/>
              <a:ext cx="1645920" cy="502350"/>
              <a:chOff x="3742528" y="2111320"/>
              <a:chExt cx="1645920" cy="502350"/>
            </a:xfrm>
          </p:grpSpPr>
          <p:sp>
            <p:nvSpPr>
              <p:cNvPr id="56" name="Rectangle 55"/>
              <p:cNvSpPr/>
              <p:nvPr>
                <p:custDataLst>
                  <p:tags r:id="rId4"/>
                </p:custDataLst>
              </p:nvPr>
            </p:nvSpPr>
            <p:spPr bwMode="auto">
              <a:xfrm>
                <a:off x="3742528" y="2111320"/>
                <a:ext cx="1645920" cy="502350"/>
              </a:xfrm>
              <a:prstGeom prst="rect">
                <a:avLst/>
              </a:prstGeom>
              <a:solidFill>
                <a:srgbClr val="7FBA0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11878" tIns="55939" rIns="111878" bIns="55939" numCol="1" rtlCol="0" anchor="ctr" anchorCtr="0" compatLnSpc="1">
                <a:prstTxWarp prst="textNoShape">
                  <a:avLst/>
                </a:prstTxWarp>
              </a:bodyPr>
              <a:lstStyle/>
              <a:p>
                <a:pPr algn="ctr" defTabSz="840086" fontAlgn="base">
                  <a:spcBef>
                    <a:spcPct val="0"/>
                  </a:spcBef>
                  <a:spcAft>
                    <a:spcPct val="0"/>
                  </a:spcAft>
                </a:pPr>
                <a:endParaRPr lang="en-US" sz="2081" dirty="0" err="1">
                  <a:gradFill flip="none" rotWithShape="1">
                    <a:gsLst>
                      <a:gs pos="0">
                        <a:srgbClr val="FFFFFF"/>
                      </a:gs>
                      <a:gs pos="100000">
                        <a:srgbClr val="FFFFFF"/>
                      </a:gs>
                    </a:gsLst>
                    <a:lin ang="5400000" scaled="0"/>
                    <a:tileRect/>
                  </a:gradFill>
                </a:endParaRPr>
              </a:p>
            </p:txBody>
          </p:sp>
          <p:sp>
            <p:nvSpPr>
              <p:cNvPr id="8" name="Rectangle 7"/>
              <p:cNvSpPr/>
              <p:nvPr/>
            </p:nvSpPr>
            <p:spPr>
              <a:xfrm>
                <a:off x="4001699" y="2224031"/>
                <a:ext cx="1112669" cy="283171"/>
              </a:xfrm>
              <a:prstGeom prst="rect">
                <a:avLst/>
              </a:prstGeom>
            </p:spPr>
            <p:txBody>
              <a:bodyPr wrap="none">
                <a:spAutoFit/>
              </a:bodyPr>
              <a:lstStyle/>
              <a:p>
                <a:pPr algn="ctr">
                  <a:lnSpc>
                    <a:spcPct val="90000"/>
                  </a:lnSpc>
                </a:pPr>
                <a:r>
                  <a:rPr lang="en-US" sz="1836" spc="-92" dirty="0">
                    <a:solidFill>
                      <a:schemeClr val="bg1"/>
                    </a:solidFill>
                    <a:latin typeface="Segoe UI" pitchFamily="34" charset="0"/>
                    <a:ea typeface="Segoe UI" pitchFamily="34" charset="0"/>
                    <a:cs typeface="Segoe UI" pitchFamily="34" charset="0"/>
                  </a:rPr>
                  <a:t>1.2 – 1.5 PUE</a:t>
                </a:r>
              </a:p>
            </p:txBody>
          </p:sp>
        </p:grpSp>
        <p:grpSp>
          <p:nvGrpSpPr>
            <p:cNvPr id="33" name="Group 32"/>
            <p:cNvGrpSpPr/>
            <p:nvPr/>
          </p:nvGrpSpPr>
          <p:grpSpPr>
            <a:xfrm>
              <a:off x="3742528" y="4023227"/>
              <a:ext cx="1645920" cy="986923"/>
              <a:chOff x="3742528" y="4023227"/>
              <a:chExt cx="1645920" cy="986923"/>
            </a:xfrm>
          </p:grpSpPr>
          <p:sp>
            <p:nvSpPr>
              <p:cNvPr id="54" name="Rectangle 53"/>
              <p:cNvSpPr/>
              <p:nvPr>
                <p:custDataLst>
                  <p:tags r:id="rId3"/>
                </p:custDataLst>
              </p:nvPr>
            </p:nvSpPr>
            <p:spPr bwMode="auto">
              <a:xfrm>
                <a:off x="3742528" y="4023227"/>
                <a:ext cx="1645920" cy="986923"/>
              </a:xfrm>
              <a:prstGeom prst="rect">
                <a:avLst/>
              </a:prstGeom>
              <a:solidFill>
                <a:srgbClr val="505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11878" tIns="55939" rIns="111878" bIns="55939" numCol="1" rtlCol="0" anchor="ctr" anchorCtr="0" compatLnSpc="1">
                <a:prstTxWarp prst="textNoShape">
                  <a:avLst/>
                </a:prstTxWarp>
              </a:bodyPr>
              <a:lstStyle/>
              <a:p>
                <a:pPr algn="ctr" defTabSz="840086" fontAlgn="base">
                  <a:spcBef>
                    <a:spcPct val="0"/>
                  </a:spcBef>
                  <a:spcAft>
                    <a:spcPct val="0"/>
                  </a:spcAft>
                </a:pPr>
                <a:endParaRPr lang="en-US" sz="2081" dirty="0" err="1">
                  <a:gradFill flip="none" rotWithShape="1">
                    <a:gsLst>
                      <a:gs pos="0">
                        <a:srgbClr val="FFFFFF"/>
                      </a:gs>
                      <a:gs pos="100000">
                        <a:srgbClr val="FFFFFF"/>
                      </a:gs>
                    </a:gsLst>
                    <a:lin ang="5400000" scaled="0"/>
                    <a:tileRect/>
                  </a:gradFill>
                </a:endParaRPr>
              </a:p>
            </p:txBody>
          </p:sp>
          <p:sp>
            <p:nvSpPr>
              <p:cNvPr id="52" name="Rectangle 51"/>
              <p:cNvSpPr/>
              <p:nvPr/>
            </p:nvSpPr>
            <p:spPr>
              <a:xfrm>
                <a:off x="3866549" y="4076597"/>
                <a:ext cx="1382968" cy="824365"/>
              </a:xfrm>
              <a:prstGeom prst="rect">
                <a:avLst/>
              </a:prstGeom>
              <a:noFill/>
            </p:spPr>
            <p:txBody>
              <a:bodyPr wrap="square" lIns="0" tIns="0" rIns="0" bIns="0" rtlCol="0">
                <a:spAutoFit/>
              </a:bodyPr>
              <a:lstStyle/>
              <a:p>
                <a:pPr>
                  <a:lnSpc>
                    <a:spcPct val="90000"/>
                  </a:lnSpc>
                  <a:spcAft>
                    <a:spcPts val="245"/>
                  </a:spcAft>
                </a:pPr>
                <a:r>
                  <a:rPr lang="en-US" sz="1346" spc="-92" dirty="0">
                    <a:solidFill>
                      <a:schemeClr val="bg1"/>
                    </a:solidFill>
                    <a:latin typeface="Segoe UI" panose="020B0502040204020203" pitchFamily="34" charset="0"/>
                    <a:cs typeface="Segoe UI" panose="020B0502040204020203" pitchFamily="34" charset="0"/>
                  </a:rPr>
                  <a:t>Containers, PODs</a:t>
                </a:r>
              </a:p>
              <a:p>
                <a:pPr>
                  <a:lnSpc>
                    <a:spcPct val="90000"/>
                  </a:lnSpc>
                  <a:spcAft>
                    <a:spcPts val="245"/>
                  </a:spcAft>
                </a:pPr>
                <a:r>
                  <a:rPr lang="en-US" sz="1346" spc="-92" dirty="0">
                    <a:solidFill>
                      <a:schemeClr val="bg1"/>
                    </a:solidFill>
                    <a:latin typeface="Segoe UI" panose="020B0502040204020203" pitchFamily="34" charset="0"/>
                    <a:cs typeface="Segoe UI" panose="020B0502040204020203" pitchFamily="34" charset="0"/>
                  </a:rPr>
                  <a:t>Scalability &amp; Sustainability</a:t>
                </a:r>
              </a:p>
              <a:p>
                <a:pPr>
                  <a:lnSpc>
                    <a:spcPct val="90000"/>
                  </a:lnSpc>
                  <a:spcAft>
                    <a:spcPts val="245"/>
                  </a:spcAft>
                </a:pPr>
                <a:r>
                  <a:rPr lang="en-US" sz="1346" spc="-92" dirty="0">
                    <a:solidFill>
                      <a:schemeClr val="bg1"/>
                    </a:solidFill>
                    <a:latin typeface="Segoe UI" panose="020B0502040204020203" pitchFamily="34" charset="0"/>
                    <a:cs typeface="Segoe UI" panose="020B0502040204020203" pitchFamily="34" charset="0"/>
                  </a:rPr>
                  <a:t>Air &amp; Water Economization</a:t>
                </a:r>
              </a:p>
              <a:p>
                <a:pPr>
                  <a:lnSpc>
                    <a:spcPct val="90000"/>
                  </a:lnSpc>
                  <a:spcAft>
                    <a:spcPts val="245"/>
                  </a:spcAft>
                </a:pPr>
                <a:r>
                  <a:rPr lang="en-US" sz="1346" spc="-92" dirty="0">
                    <a:solidFill>
                      <a:schemeClr val="bg1"/>
                    </a:solidFill>
                    <a:latin typeface="Segoe UI" panose="020B0502040204020203" pitchFamily="34" charset="0"/>
                    <a:cs typeface="Segoe UI" panose="020B0502040204020203" pitchFamily="34" charset="0"/>
                  </a:rPr>
                  <a:t>Differentiated SLAs </a:t>
                </a:r>
              </a:p>
            </p:txBody>
          </p:sp>
        </p:grpSp>
        <p:sp>
          <p:nvSpPr>
            <p:cNvPr id="80" name="Text Box 17"/>
            <p:cNvSpPr txBox="1">
              <a:spLocks noChangeArrowheads="1"/>
            </p:cNvSpPr>
            <p:nvPr/>
          </p:nvSpPr>
          <p:spPr bwMode="auto">
            <a:xfrm>
              <a:off x="3940759" y="1468113"/>
              <a:ext cx="1148198" cy="207729"/>
            </a:xfrm>
            <a:prstGeom prst="rect">
              <a:avLst/>
            </a:prstGeom>
            <a:noFill/>
          </p:spPr>
          <p:txBody>
            <a:bodyPr wrap="square" lIns="0" tIns="0" rIns="0" bIns="0" rtlCol="0">
              <a:spAutoFit/>
            </a:bodyPr>
            <a:lstStyle/>
            <a:p>
              <a:pPr algn="ctr" defTabSz="1118949">
                <a:lnSpc>
                  <a:spcPct val="90000"/>
                </a:lnSpc>
              </a:pPr>
              <a:r>
                <a:rPr lang="en-US" sz="1836" spc="-92" dirty="0">
                  <a:solidFill>
                    <a:srgbClr val="0070C0"/>
                  </a:solidFill>
                  <a:latin typeface="Segoe UI Light" panose="020B0502040204020203" pitchFamily="34" charset="0"/>
                  <a:cs typeface="Segoe UI Light" panose="020B0502040204020203" pitchFamily="34" charset="0"/>
                </a:rPr>
                <a:t>Generation 3</a:t>
              </a:r>
            </a:p>
          </p:txBody>
        </p:sp>
      </p:grpSp>
      <p:grpSp>
        <p:nvGrpSpPr>
          <p:cNvPr id="6" name="Group 5"/>
          <p:cNvGrpSpPr/>
          <p:nvPr/>
        </p:nvGrpSpPr>
        <p:grpSpPr>
          <a:xfrm>
            <a:off x="7300696" y="1894621"/>
            <a:ext cx="2014424" cy="4335060"/>
            <a:chOff x="5449408" y="1468113"/>
            <a:chExt cx="1645920" cy="3542037"/>
          </a:xfrm>
        </p:grpSpPr>
        <p:pic>
          <p:nvPicPr>
            <p:cNvPr id="3" name="Picture 2"/>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5455868" y="2655522"/>
              <a:ext cx="1639460" cy="1335024"/>
            </a:xfrm>
            <a:prstGeom prst="rect">
              <a:avLst/>
            </a:prstGeom>
          </p:spPr>
        </p:pic>
        <p:grpSp>
          <p:nvGrpSpPr>
            <p:cNvPr id="37" name="Group 36"/>
            <p:cNvGrpSpPr/>
            <p:nvPr/>
          </p:nvGrpSpPr>
          <p:grpSpPr>
            <a:xfrm>
              <a:off x="5449408" y="1468113"/>
              <a:ext cx="1645920" cy="3542037"/>
              <a:chOff x="5449408" y="1468113"/>
              <a:chExt cx="1645920" cy="3542037"/>
            </a:xfrm>
          </p:grpSpPr>
          <p:grpSp>
            <p:nvGrpSpPr>
              <p:cNvPr id="14" name="Group 13"/>
              <p:cNvGrpSpPr/>
              <p:nvPr/>
            </p:nvGrpSpPr>
            <p:grpSpPr>
              <a:xfrm>
                <a:off x="5449408" y="2267511"/>
                <a:ext cx="1645920" cy="2742639"/>
                <a:chOff x="9001663" y="2921615"/>
                <a:chExt cx="2606040" cy="3657805"/>
              </a:xfrm>
            </p:grpSpPr>
            <p:sp>
              <p:nvSpPr>
                <p:cNvPr id="88" name="Rectangle 87"/>
                <p:cNvSpPr/>
                <p:nvPr/>
              </p:nvSpPr>
              <p:spPr bwMode="auto">
                <a:xfrm>
                  <a:off x="9011891" y="2921615"/>
                  <a:ext cx="2595812" cy="461666"/>
                </a:xfrm>
                <a:prstGeom prst="rect">
                  <a:avLst/>
                </a:prstGeom>
                <a:solidFill>
                  <a:schemeClr val="accent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11878" tIns="55939" rIns="111878" bIns="55939" numCol="1" rtlCol="0" anchor="ctr" anchorCtr="0" compatLnSpc="1">
                  <a:prstTxWarp prst="textNoShape">
                    <a:avLst/>
                  </a:prstTxWarp>
                </a:bodyPr>
                <a:lstStyle/>
                <a:p>
                  <a:pPr algn="ctr" defTabSz="840086" fontAlgn="base">
                    <a:spcBef>
                      <a:spcPct val="0"/>
                    </a:spcBef>
                    <a:spcAft>
                      <a:spcPct val="0"/>
                    </a:spcAft>
                  </a:pPr>
                  <a:endParaRPr lang="en-US" sz="2081" dirty="0" err="1">
                    <a:gradFill>
                      <a:gsLst>
                        <a:gs pos="0">
                          <a:srgbClr val="FFFFFF"/>
                        </a:gs>
                        <a:gs pos="100000">
                          <a:srgbClr val="FFFFFF"/>
                        </a:gs>
                      </a:gsLst>
                      <a:lin ang="5400000" scaled="0"/>
                    </a:gradFill>
                  </a:endParaRPr>
                </a:p>
              </p:txBody>
            </p:sp>
            <p:sp>
              <p:nvSpPr>
                <p:cNvPr id="50" name="Rectangle 49"/>
                <p:cNvSpPr/>
                <p:nvPr/>
              </p:nvSpPr>
              <p:spPr bwMode="auto">
                <a:xfrm>
                  <a:off x="9001663" y="4457660"/>
                  <a:ext cx="2606040" cy="764518"/>
                </a:xfrm>
                <a:prstGeom prst="rect">
                  <a:avLst/>
                </a:prstGeom>
                <a:gradFill>
                  <a:gsLst>
                    <a:gs pos="100000">
                      <a:srgbClr val="000000">
                        <a:alpha val="84000"/>
                      </a:srgbClr>
                    </a:gs>
                    <a:gs pos="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3767" tIns="55942" rIns="55942" bIns="55942" numCol="1" spcCol="0" rtlCol="0" fromWordArt="0" anchor="ctr" anchorCtr="0" forceAA="0" compatLnSpc="1">
                  <a:prstTxWarp prst="textNoShape">
                    <a:avLst/>
                  </a:prstTxWarp>
                  <a:noAutofit/>
                </a:bodyPr>
                <a:lstStyle/>
                <a:p>
                  <a:pPr defTabSz="840086" fontAlgn="base">
                    <a:spcBef>
                      <a:spcPct val="0"/>
                    </a:spcBef>
                    <a:spcAft>
                      <a:spcPct val="0"/>
                    </a:spcAft>
                  </a:pPr>
                  <a:endParaRPr lang="en-US" sz="1836"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4" name="Text Box 17"/>
                <p:cNvSpPr txBox="1">
                  <a:spLocks noChangeArrowheads="1"/>
                </p:cNvSpPr>
                <p:nvPr/>
              </p:nvSpPr>
              <p:spPr bwMode="auto">
                <a:xfrm>
                  <a:off x="9001663" y="4771910"/>
                  <a:ext cx="2606040" cy="443060"/>
                </a:xfrm>
                <a:prstGeom prst="rect">
                  <a:avLst/>
                </a:prstGeom>
                <a:noFill/>
              </p:spPr>
              <p:txBody>
                <a:bodyPr wrap="square" lIns="0" tIns="0" rIns="0" bIns="0" rtlCol="0" anchor="ctr">
                  <a:spAutoFit/>
                </a:bodyPr>
                <a:lstStyle/>
                <a:p>
                  <a:pPr>
                    <a:lnSpc>
                      <a:spcPct val="90000"/>
                    </a:lnSpc>
                  </a:pPr>
                  <a:r>
                    <a:rPr lang="en-US" sz="2936" spc="-92" dirty="0">
                      <a:solidFill>
                        <a:schemeClr val="bg1"/>
                      </a:solidFill>
                      <a:latin typeface="Segoe UI Light" panose="020B0502040204020203" pitchFamily="34" charset="0"/>
                      <a:cs typeface="Segoe UI Light" panose="020B0502040204020203" pitchFamily="34" charset="0"/>
                    </a:rPr>
                    <a:t> Modular</a:t>
                  </a:r>
                </a:p>
              </p:txBody>
            </p:sp>
            <p:sp>
              <p:nvSpPr>
                <p:cNvPr id="9" name="Rectangle 8"/>
                <p:cNvSpPr/>
                <p:nvPr/>
              </p:nvSpPr>
              <p:spPr>
                <a:xfrm>
                  <a:off x="9229610" y="2952391"/>
                  <a:ext cx="2126546" cy="408472"/>
                </a:xfrm>
                <a:prstGeom prst="rect">
                  <a:avLst/>
                </a:prstGeom>
              </p:spPr>
              <p:txBody>
                <a:bodyPr wrap="none">
                  <a:spAutoFit/>
                </a:bodyPr>
                <a:lstStyle/>
                <a:p>
                  <a:pPr algn="ctr"/>
                  <a:r>
                    <a:rPr lang="en-US" sz="1836" spc="-92" dirty="0">
                      <a:solidFill>
                        <a:schemeClr val="bg1"/>
                      </a:solidFill>
                      <a:latin typeface="Segoe UI" pitchFamily="34" charset="0"/>
                      <a:ea typeface="Segoe UI" pitchFamily="34" charset="0"/>
                      <a:cs typeface="Segoe UI" pitchFamily="34" charset="0"/>
                    </a:rPr>
                    <a:t>1.12 – 1.20 PUE </a:t>
                  </a:r>
                </a:p>
              </p:txBody>
            </p:sp>
            <p:sp>
              <p:nvSpPr>
                <p:cNvPr id="55" name="Rectangle 54"/>
                <p:cNvSpPr/>
                <p:nvPr>
                  <p:custDataLst>
                    <p:tags r:id="rId2"/>
                  </p:custDataLst>
                </p:nvPr>
              </p:nvSpPr>
              <p:spPr bwMode="auto">
                <a:xfrm>
                  <a:off x="9001663" y="5263180"/>
                  <a:ext cx="2606040" cy="1316240"/>
                </a:xfrm>
                <a:prstGeom prst="rect">
                  <a:avLst/>
                </a:prstGeom>
                <a:solidFill>
                  <a:srgbClr val="505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11878" tIns="55939" rIns="111878" bIns="55939" numCol="1" rtlCol="0" anchor="ctr" anchorCtr="0" compatLnSpc="1">
                  <a:prstTxWarp prst="textNoShape">
                    <a:avLst/>
                  </a:prstTxWarp>
                </a:bodyPr>
                <a:lstStyle/>
                <a:p>
                  <a:pPr algn="ctr" defTabSz="840086" fontAlgn="base">
                    <a:spcBef>
                      <a:spcPct val="0"/>
                    </a:spcBef>
                    <a:spcAft>
                      <a:spcPct val="0"/>
                    </a:spcAft>
                  </a:pPr>
                  <a:endParaRPr lang="en-US" sz="2081" dirty="0" err="1">
                    <a:gradFill flip="none" rotWithShape="1">
                      <a:gsLst>
                        <a:gs pos="0">
                          <a:srgbClr val="FFFFFF"/>
                        </a:gs>
                        <a:gs pos="100000">
                          <a:srgbClr val="FFFFFF"/>
                        </a:gs>
                      </a:gsLst>
                      <a:lin ang="5400000" scaled="0"/>
                      <a:tileRect/>
                    </a:gradFill>
                  </a:endParaRPr>
                </a:p>
              </p:txBody>
            </p:sp>
            <p:sp>
              <p:nvSpPr>
                <p:cNvPr id="63" name="Rectangle 62"/>
                <p:cNvSpPr/>
                <p:nvPr/>
              </p:nvSpPr>
              <p:spPr>
                <a:xfrm>
                  <a:off x="9198030" y="5258276"/>
                  <a:ext cx="2189700" cy="1263538"/>
                </a:xfrm>
                <a:prstGeom prst="rect">
                  <a:avLst/>
                </a:prstGeom>
              </p:spPr>
              <p:txBody>
                <a:bodyPr wrap="square" lIns="0" tIns="74567" rIns="0" bIns="74567">
                  <a:spAutoFit/>
                </a:bodyPr>
                <a:lstStyle/>
                <a:p>
                  <a:pPr>
                    <a:lnSpc>
                      <a:spcPct val="90000"/>
                    </a:lnSpc>
                    <a:spcAft>
                      <a:spcPts val="245"/>
                    </a:spcAft>
                  </a:pPr>
                  <a:r>
                    <a:rPr lang="en-US" sz="1346" spc="-92" dirty="0">
                      <a:solidFill>
                        <a:schemeClr val="bg1"/>
                      </a:solidFill>
                      <a:latin typeface="Segoe UI" panose="020B0502040204020203" pitchFamily="34" charset="0"/>
                      <a:cs typeface="Segoe UI" panose="020B0502040204020203" pitchFamily="34" charset="0"/>
                    </a:rPr>
                    <a:t>ITPACs &amp; Colocations</a:t>
                  </a:r>
                </a:p>
                <a:p>
                  <a:pPr>
                    <a:lnSpc>
                      <a:spcPct val="90000"/>
                    </a:lnSpc>
                    <a:spcAft>
                      <a:spcPts val="245"/>
                    </a:spcAft>
                  </a:pPr>
                  <a:r>
                    <a:rPr lang="en-US" sz="1346" spc="-92" dirty="0">
                      <a:solidFill>
                        <a:schemeClr val="bg1"/>
                      </a:solidFill>
                      <a:latin typeface="Segoe UI" panose="020B0502040204020203" pitchFamily="34" charset="0"/>
                      <a:cs typeface="Segoe UI" panose="020B0502040204020203" pitchFamily="34" charset="0"/>
                    </a:rPr>
                    <a:t>Reduced Carbon          Right-Sized</a:t>
                  </a:r>
                </a:p>
                <a:p>
                  <a:pPr>
                    <a:lnSpc>
                      <a:spcPct val="90000"/>
                    </a:lnSpc>
                    <a:spcAft>
                      <a:spcPts val="245"/>
                    </a:spcAft>
                  </a:pPr>
                  <a:r>
                    <a:rPr lang="en-US" sz="1346" spc="-92" dirty="0">
                      <a:solidFill>
                        <a:schemeClr val="bg1"/>
                      </a:solidFill>
                      <a:latin typeface="Segoe UI" panose="020B0502040204020203" pitchFamily="34" charset="0"/>
                      <a:cs typeface="Segoe UI" panose="020B0502040204020203" pitchFamily="34" charset="0"/>
                    </a:rPr>
                    <a:t>Faster Time-to-Market </a:t>
                  </a:r>
                </a:p>
                <a:p>
                  <a:pPr>
                    <a:lnSpc>
                      <a:spcPct val="90000"/>
                    </a:lnSpc>
                    <a:spcAft>
                      <a:spcPts val="245"/>
                    </a:spcAft>
                  </a:pPr>
                  <a:r>
                    <a:rPr lang="en-US" sz="1346" spc="-92" dirty="0">
                      <a:solidFill>
                        <a:schemeClr val="bg1"/>
                      </a:solidFill>
                      <a:latin typeface="Segoe UI" panose="020B0502040204020203" pitchFamily="34" charset="0"/>
                      <a:cs typeface="Segoe UI" panose="020B0502040204020203" pitchFamily="34" charset="0"/>
                    </a:rPr>
                    <a:t>Outside Air Cooled</a:t>
                  </a:r>
                  <a:endParaRPr lang="en-US" sz="1469" dirty="0">
                    <a:solidFill>
                      <a:schemeClr val="bg1"/>
                    </a:solidFill>
                    <a:latin typeface="Segoe UI" panose="020B0502040204020203" pitchFamily="34" charset="0"/>
                    <a:cs typeface="Segoe UI" panose="020B0502040204020203" pitchFamily="34" charset="0"/>
                  </a:endParaRPr>
                </a:p>
              </p:txBody>
            </p:sp>
          </p:grpSp>
          <p:sp>
            <p:nvSpPr>
              <p:cNvPr id="84" name="Text Box 17"/>
              <p:cNvSpPr txBox="1">
                <a:spLocks noChangeArrowheads="1"/>
              </p:cNvSpPr>
              <p:nvPr/>
            </p:nvSpPr>
            <p:spPr bwMode="auto">
              <a:xfrm>
                <a:off x="5661464" y="1468113"/>
                <a:ext cx="1161699" cy="207729"/>
              </a:xfrm>
              <a:prstGeom prst="rect">
                <a:avLst/>
              </a:prstGeom>
              <a:noFill/>
            </p:spPr>
            <p:txBody>
              <a:bodyPr wrap="square" lIns="0" tIns="0" rIns="0" bIns="0" rtlCol="0">
                <a:spAutoFit/>
              </a:bodyPr>
              <a:lstStyle/>
              <a:p>
                <a:pPr algn="ctr" defTabSz="1118949">
                  <a:lnSpc>
                    <a:spcPct val="90000"/>
                  </a:lnSpc>
                </a:pPr>
                <a:r>
                  <a:rPr lang="en-US" sz="1836" spc="-92" dirty="0">
                    <a:solidFill>
                      <a:srgbClr val="0070C0"/>
                    </a:solidFill>
                    <a:latin typeface="Segoe UI Light" panose="020B0502040204020203" pitchFamily="34" charset="0"/>
                    <a:cs typeface="Segoe UI Light" panose="020B0502040204020203" pitchFamily="34" charset="0"/>
                  </a:rPr>
                  <a:t>Generation 4</a:t>
                </a:r>
              </a:p>
            </p:txBody>
          </p:sp>
        </p:grpSp>
      </p:grpSp>
      <p:grpSp>
        <p:nvGrpSpPr>
          <p:cNvPr id="38" name="Group 37"/>
          <p:cNvGrpSpPr/>
          <p:nvPr/>
        </p:nvGrpSpPr>
        <p:grpSpPr>
          <a:xfrm>
            <a:off x="9389727" y="1894620"/>
            <a:ext cx="2018991" cy="4335059"/>
            <a:chOff x="7156288" y="1468113"/>
            <a:chExt cx="1649652" cy="3542036"/>
          </a:xfrm>
        </p:grpSpPr>
        <p:pic>
          <p:nvPicPr>
            <p:cNvPr id="22" name="Picture 21"/>
            <p:cNvPicPr>
              <a:picLocks noChangeAspect="1"/>
            </p:cNvPicPr>
            <p:nvPr/>
          </p:nvPicPr>
          <p:blipFill rotWithShape="1">
            <a:blip r:embed="rId14" cstate="email">
              <a:extLst>
                <a:ext uri="{28A0092B-C50C-407E-A947-70E740481C1C}">
                  <a14:useLocalDpi xmlns:a14="http://schemas.microsoft.com/office/drawing/2010/main"/>
                </a:ext>
              </a:extLst>
            </a:blip>
            <a:srcRect l="-2"/>
            <a:stretch/>
          </p:blipFill>
          <p:spPr>
            <a:xfrm>
              <a:off x="7166693" y="2659224"/>
              <a:ext cx="1639247" cy="1333259"/>
            </a:xfrm>
            <a:prstGeom prst="rect">
              <a:avLst/>
            </a:prstGeom>
          </p:spPr>
        </p:pic>
        <p:grpSp>
          <p:nvGrpSpPr>
            <p:cNvPr id="62" name="Group 61"/>
            <p:cNvGrpSpPr/>
            <p:nvPr/>
          </p:nvGrpSpPr>
          <p:grpSpPr>
            <a:xfrm>
              <a:off x="7156288" y="2324785"/>
              <a:ext cx="1645920" cy="2685364"/>
              <a:chOff x="9001663" y="2998000"/>
              <a:chExt cx="2606040" cy="3581420"/>
            </a:xfrm>
          </p:grpSpPr>
          <p:sp>
            <p:nvSpPr>
              <p:cNvPr id="64" name="Rectangle 63"/>
              <p:cNvSpPr/>
              <p:nvPr/>
            </p:nvSpPr>
            <p:spPr bwMode="auto">
              <a:xfrm>
                <a:off x="9001663" y="3050188"/>
                <a:ext cx="2606040" cy="333092"/>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11878" tIns="55939" rIns="111878" bIns="55939" numCol="1" rtlCol="0" anchor="ctr" anchorCtr="0" compatLnSpc="1">
                <a:prstTxWarp prst="textNoShape">
                  <a:avLst/>
                </a:prstTxWarp>
              </a:bodyPr>
              <a:lstStyle/>
              <a:p>
                <a:pPr algn="ctr" defTabSz="840086" fontAlgn="base">
                  <a:spcBef>
                    <a:spcPct val="0"/>
                  </a:spcBef>
                  <a:spcAft>
                    <a:spcPct val="0"/>
                  </a:spcAft>
                </a:pPr>
                <a:endParaRPr lang="en-US" sz="2081" dirty="0" err="1">
                  <a:gradFill>
                    <a:gsLst>
                      <a:gs pos="0">
                        <a:srgbClr val="FFFFFF"/>
                      </a:gs>
                      <a:gs pos="100000">
                        <a:srgbClr val="FFFFFF"/>
                      </a:gs>
                    </a:gsLst>
                    <a:lin ang="5400000" scaled="0"/>
                  </a:gradFill>
                </a:endParaRPr>
              </a:p>
            </p:txBody>
          </p:sp>
          <p:sp>
            <p:nvSpPr>
              <p:cNvPr id="65" name="Rectangle 64"/>
              <p:cNvSpPr/>
              <p:nvPr/>
            </p:nvSpPr>
            <p:spPr bwMode="auto">
              <a:xfrm>
                <a:off x="9001663" y="4457660"/>
                <a:ext cx="2606040" cy="764518"/>
              </a:xfrm>
              <a:prstGeom prst="rect">
                <a:avLst/>
              </a:prstGeom>
              <a:gradFill>
                <a:gsLst>
                  <a:gs pos="100000">
                    <a:srgbClr val="000000">
                      <a:alpha val="84000"/>
                    </a:srgbClr>
                  </a:gs>
                  <a:gs pos="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3767" tIns="55942" rIns="55942" bIns="55942" numCol="1" spcCol="0" rtlCol="0" fromWordArt="0" anchor="ctr" anchorCtr="0" forceAA="0" compatLnSpc="1">
                <a:prstTxWarp prst="textNoShape">
                  <a:avLst/>
                </a:prstTxWarp>
                <a:noAutofit/>
              </a:bodyPr>
              <a:lstStyle/>
              <a:p>
                <a:pPr defTabSz="840086" fontAlgn="base">
                  <a:spcBef>
                    <a:spcPct val="0"/>
                  </a:spcBef>
                  <a:spcAft>
                    <a:spcPct val="0"/>
                  </a:spcAft>
                </a:pPr>
                <a:endParaRPr lang="en-US" sz="1836"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70" name="Text Box 17"/>
              <p:cNvSpPr txBox="1">
                <a:spLocks noChangeArrowheads="1"/>
              </p:cNvSpPr>
              <p:nvPr/>
            </p:nvSpPr>
            <p:spPr bwMode="auto">
              <a:xfrm>
                <a:off x="9001663" y="4740641"/>
                <a:ext cx="2606040" cy="443060"/>
              </a:xfrm>
              <a:prstGeom prst="rect">
                <a:avLst/>
              </a:prstGeom>
              <a:noFill/>
            </p:spPr>
            <p:txBody>
              <a:bodyPr wrap="square" lIns="0" tIns="0" rIns="0" bIns="0" rtlCol="0" anchor="ctr">
                <a:spAutoFit/>
              </a:bodyPr>
              <a:lstStyle/>
              <a:p>
                <a:pPr>
                  <a:lnSpc>
                    <a:spcPct val="90000"/>
                  </a:lnSpc>
                </a:pPr>
                <a:r>
                  <a:rPr lang="en-US" sz="2936" spc="-92" dirty="0">
                    <a:solidFill>
                      <a:schemeClr val="bg1"/>
                    </a:solidFill>
                    <a:latin typeface="Segoe UI Light" panose="020B0502040204020203" pitchFamily="34" charset="0"/>
                    <a:cs typeface="Segoe UI Light" panose="020B0502040204020203" pitchFamily="34" charset="0"/>
                  </a:rPr>
                  <a:t> SW-Defined</a:t>
                </a:r>
              </a:p>
            </p:txBody>
          </p:sp>
          <p:sp>
            <p:nvSpPr>
              <p:cNvPr id="71" name="Rectangle 70"/>
              <p:cNvSpPr/>
              <p:nvPr/>
            </p:nvSpPr>
            <p:spPr>
              <a:xfrm>
                <a:off x="9229613" y="2998000"/>
                <a:ext cx="2126547" cy="408473"/>
              </a:xfrm>
              <a:prstGeom prst="rect">
                <a:avLst/>
              </a:prstGeom>
            </p:spPr>
            <p:txBody>
              <a:bodyPr wrap="none">
                <a:spAutoFit/>
              </a:bodyPr>
              <a:lstStyle/>
              <a:p>
                <a:pPr algn="ctr"/>
                <a:r>
                  <a:rPr lang="en-US" sz="1836" spc="-92" dirty="0">
                    <a:solidFill>
                      <a:schemeClr val="bg1"/>
                    </a:solidFill>
                    <a:latin typeface="Segoe UI" pitchFamily="34" charset="0"/>
                    <a:ea typeface="Segoe UI" pitchFamily="34" charset="0"/>
                    <a:cs typeface="Segoe UI" pitchFamily="34" charset="0"/>
                  </a:rPr>
                  <a:t>1.07 – 1.19 PUE </a:t>
                </a:r>
              </a:p>
            </p:txBody>
          </p:sp>
          <p:sp>
            <p:nvSpPr>
              <p:cNvPr id="72" name="Rectangle 71"/>
              <p:cNvSpPr/>
              <p:nvPr>
                <p:custDataLst>
                  <p:tags r:id="rId1"/>
                </p:custDataLst>
              </p:nvPr>
            </p:nvSpPr>
            <p:spPr bwMode="auto">
              <a:xfrm>
                <a:off x="9001663" y="5263180"/>
                <a:ext cx="2606040" cy="1316240"/>
              </a:xfrm>
              <a:prstGeom prst="rect">
                <a:avLst/>
              </a:prstGeom>
              <a:solidFill>
                <a:srgbClr val="505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11878" tIns="55939" rIns="111878" bIns="55939" numCol="1" rtlCol="0" anchor="ctr" anchorCtr="0" compatLnSpc="1">
                <a:prstTxWarp prst="textNoShape">
                  <a:avLst/>
                </a:prstTxWarp>
              </a:bodyPr>
              <a:lstStyle/>
              <a:p>
                <a:pPr algn="ctr" defTabSz="840086" fontAlgn="base">
                  <a:spcBef>
                    <a:spcPct val="0"/>
                  </a:spcBef>
                  <a:spcAft>
                    <a:spcPct val="0"/>
                  </a:spcAft>
                </a:pPr>
                <a:endParaRPr lang="en-US" sz="2081" dirty="0" err="1">
                  <a:gradFill flip="none" rotWithShape="1">
                    <a:gsLst>
                      <a:gs pos="0">
                        <a:srgbClr val="FFFFFF"/>
                      </a:gs>
                      <a:gs pos="100000">
                        <a:srgbClr val="FFFFFF"/>
                      </a:gs>
                    </a:gsLst>
                    <a:lin ang="5400000" scaled="0"/>
                    <a:tileRect/>
                  </a:gradFill>
                </a:endParaRPr>
              </a:p>
            </p:txBody>
          </p:sp>
          <p:sp>
            <p:nvSpPr>
              <p:cNvPr id="73" name="Rectangle 72"/>
              <p:cNvSpPr/>
              <p:nvPr/>
            </p:nvSpPr>
            <p:spPr>
              <a:xfrm>
                <a:off x="9198028" y="5258277"/>
                <a:ext cx="2189699" cy="1291488"/>
              </a:xfrm>
              <a:prstGeom prst="rect">
                <a:avLst/>
              </a:prstGeom>
            </p:spPr>
            <p:txBody>
              <a:bodyPr wrap="square" lIns="0" tIns="74567" rIns="0" bIns="74567">
                <a:spAutoFit/>
              </a:bodyPr>
              <a:lstStyle/>
              <a:p>
                <a:pPr>
                  <a:lnSpc>
                    <a:spcPct val="90000"/>
                  </a:lnSpc>
                  <a:spcAft>
                    <a:spcPts val="245"/>
                  </a:spcAft>
                </a:pPr>
                <a:r>
                  <a:rPr lang="en-US" sz="1346" spc="-98" dirty="0">
                    <a:solidFill>
                      <a:schemeClr val="bg1"/>
                    </a:solidFill>
                    <a:latin typeface="Segoe UI" panose="020B0502040204020203" pitchFamily="34" charset="0"/>
                    <a:cs typeface="Segoe UI" panose="020B0502040204020203" pitchFamily="34" charset="0"/>
                  </a:rPr>
                  <a:t>Fully Integrated </a:t>
                </a:r>
              </a:p>
              <a:p>
                <a:pPr>
                  <a:lnSpc>
                    <a:spcPct val="90000"/>
                  </a:lnSpc>
                  <a:spcAft>
                    <a:spcPts val="245"/>
                  </a:spcAft>
                </a:pPr>
                <a:r>
                  <a:rPr lang="en-US" sz="1346" spc="-98" dirty="0">
                    <a:solidFill>
                      <a:schemeClr val="bg1"/>
                    </a:solidFill>
                    <a:latin typeface="Segoe UI" panose="020B0502040204020203" pitchFamily="34" charset="0"/>
                    <a:cs typeface="Segoe UI" panose="020B0502040204020203" pitchFamily="34" charset="0"/>
                  </a:rPr>
                  <a:t>Resilient Software</a:t>
                </a:r>
              </a:p>
              <a:p>
                <a:pPr>
                  <a:lnSpc>
                    <a:spcPct val="90000"/>
                  </a:lnSpc>
                  <a:spcAft>
                    <a:spcPts val="245"/>
                  </a:spcAft>
                </a:pPr>
                <a:r>
                  <a:rPr lang="en-US" sz="1346" spc="-98" dirty="0">
                    <a:solidFill>
                      <a:schemeClr val="bg1"/>
                    </a:solidFill>
                    <a:latin typeface="Segoe UI" panose="020B0502040204020203" pitchFamily="34" charset="0"/>
                    <a:cs typeface="Segoe UI" panose="020B0502040204020203" pitchFamily="34" charset="0"/>
                  </a:rPr>
                  <a:t>Common Infrastructure</a:t>
                </a:r>
              </a:p>
              <a:p>
                <a:pPr>
                  <a:lnSpc>
                    <a:spcPct val="90000"/>
                  </a:lnSpc>
                  <a:spcAft>
                    <a:spcPts val="245"/>
                  </a:spcAft>
                </a:pPr>
                <a:r>
                  <a:rPr lang="en-US" sz="1346" spc="-98" dirty="0">
                    <a:solidFill>
                      <a:schemeClr val="bg1"/>
                    </a:solidFill>
                    <a:latin typeface="Segoe UI" panose="020B0502040204020203" pitchFamily="34" charset="0"/>
                    <a:cs typeface="Segoe UI" panose="020B0502040204020203" pitchFamily="34" charset="0"/>
                  </a:rPr>
                  <a:t>Operational Simplicity</a:t>
                </a:r>
              </a:p>
              <a:p>
                <a:pPr>
                  <a:lnSpc>
                    <a:spcPct val="90000"/>
                  </a:lnSpc>
                  <a:spcAft>
                    <a:spcPts val="245"/>
                  </a:spcAft>
                </a:pPr>
                <a:r>
                  <a:rPr lang="en-US" sz="1346" spc="-98" dirty="0">
                    <a:solidFill>
                      <a:schemeClr val="bg1"/>
                    </a:solidFill>
                    <a:latin typeface="Segoe UI" panose="020B0502040204020203" pitchFamily="34" charset="0"/>
                    <a:cs typeface="Segoe UI" panose="020B0502040204020203" pitchFamily="34" charset="0"/>
                  </a:rPr>
                  <a:t>Flexible &amp; Scalable</a:t>
                </a:r>
              </a:p>
            </p:txBody>
          </p:sp>
        </p:grpSp>
        <p:sp>
          <p:nvSpPr>
            <p:cNvPr id="89" name="Text Box 17"/>
            <p:cNvSpPr txBox="1">
              <a:spLocks noChangeArrowheads="1"/>
            </p:cNvSpPr>
            <p:nvPr/>
          </p:nvSpPr>
          <p:spPr bwMode="auto">
            <a:xfrm>
              <a:off x="7393922" y="1468113"/>
              <a:ext cx="1161699" cy="207729"/>
            </a:xfrm>
            <a:prstGeom prst="rect">
              <a:avLst/>
            </a:prstGeom>
            <a:noFill/>
          </p:spPr>
          <p:txBody>
            <a:bodyPr wrap="square" lIns="0" tIns="0" rIns="0" bIns="0" rtlCol="0">
              <a:spAutoFit/>
            </a:bodyPr>
            <a:lstStyle/>
            <a:p>
              <a:pPr algn="ctr" defTabSz="1118949">
                <a:lnSpc>
                  <a:spcPct val="90000"/>
                </a:lnSpc>
              </a:pPr>
              <a:r>
                <a:rPr lang="en-US" sz="1836" spc="-92" dirty="0">
                  <a:solidFill>
                    <a:srgbClr val="0070C0"/>
                  </a:solidFill>
                  <a:latin typeface="Segoe UI Light" panose="020B0502040204020203" pitchFamily="34" charset="0"/>
                  <a:cs typeface="Segoe UI Light" panose="020B0502040204020203" pitchFamily="34" charset="0"/>
                </a:rPr>
                <a:t>Generation 5</a:t>
              </a:r>
            </a:p>
          </p:txBody>
        </p:sp>
      </p:grpSp>
      <p:sp>
        <p:nvSpPr>
          <p:cNvPr id="90" name="TextBox 89"/>
          <p:cNvSpPr txBox="1"/>
          <p:nvPr/>
        </p:nvSpPr>
        <p:spPr>
          <a:xfrm>
            <a:off x="10098132" y="1445536"/>
            <a:ext cx="586657" cy="316444"/>
          </a:xfrm>
          <a:prstGeom prst="rect">
            <a:avLst/>
          </a:prstGeom>
          <a:noFill/>
        </p:spPr>
        <p:txBody>
          <a:bodyPr wrap="none" lIns="111898" tIns="55949" rIns="111898" bIns="55949" rtlCol="0">
            <a:spAutoFit/>
          </a:bodyPr>
          <a:lstStyle/>
          <a:p>
            <a:pPr algn="ctr" defTabSz="1118949">
              <a:lnSpc>
                <a:spcPct val="90000"/>
              </a:lnSpc>
              <a:spcBef>
                <a:spcPct val="20000"/>
              </a:spcBef>
              <a:buSzPct val="90000"/>
            </a:pPr>
            <a:r>
              <a:rPr lang="en-US" sz="1469" b="1" dirty="0">
                <a:solidFill>
                  <a:schemeClr val="tx1">
                    <a:lumMod val="75000"/>
                    <a:lumOff val="25000"/>
                  </a:schemeClr>
                </a:solidFill>
                <a:effectLst>
                  <a:glow rad="101600">
                    <a:prstClr val="white">
                      <a:lumMod val="65000"/>
                      <a:lumOff val="35000"/>
                      <a:alpha val="60000"/>
                    </a:prstClr>
                  </a:glow>
                </a:effectLst>
                <a:latin typeface="Segoe UI Light" panose="020B0502040204020203" pitchFamily="34" charset="0"/>
                <a:cs typeface="Segoe UI Light" panose="020B0502040204020203" pitchFamily="34" charset="0"/>
              </a:rPr>
              <a:t>2015</a:t>
            </a:r>
          </a:p>
        </p:txBody>
      </p:sp>
      <p:cxnSp>
        <p:nvCxnSpPr>
          <p:cNvPr id="91" name="Straight Connector 90"/>
          <p:cNvCxnSpPr>
            <a:stCxn id="78" idx="3"/>
            <a:endCxn id="79" idx="1"/>
          </p:cNvCxnSpPr>
          <p:nvPr/>
        </p:nvCxnSpPr>
        <p:spPr>
          <a:xfrm>
            <a:off x="2461862" y="1603758"/>
            <a:ext cx="1273983" cy="0"/>
          </a:xfrm>
          <a:prstGeom prst="line">
            <a:avLst/>
          </a:prstGeom>
          <a:ln>
            <a:headEnd type="oval"/>
            <a:tailEnd type="oval"/>
          </a:ln>
        </p:spPr>
        <p:style>
          <a:lnRef idx="1">
            <a:schemeClr val="dk1"/>
          </a:lnRef>
          <a:fillRef idx="0">
            <a:schemeClr val="dk1"/>
          </a:fillRef>
          <a:effectRef idx="0">
            <a:schemeClr val="dk1"/>
          </a:effectRef>
          <a:fontRef idx="minor">
            <a:schemeClr val="tx1"/>
          </a:fontRef>
        </p:style>
      </p:cxnSp>
      <p:cxnSp>
        <p:nvCxnSpPr>
          <p:cNvPr id="92" name="Straight Connector 91"/>
          <p:cNvCxnSpPr>
            <a:stCxn id="79" idx="3"/>
            <a:endCxn id="77" idx="1"/>
          </p:cNvCxnSpPr>
          <p:nvPr/>
        </p:nvCxnSpPr>
        <p:spPr>
          <a:xfrm>
            <a:off x="4349753" y="1603758"/>
            <a:ext cx="1498604" cy="0"/>
          </a:xfrm>
          <a:prstGeom prst="line">
            <a:avLst/>
          </a:prstGeom>
          <a:ln>
            <a:headEnd type="oval"/>
            <a:tailEnd type="oval"/>
          </a:ln>
        </p:spPr>
        <p:style>
          <a:lnRef idx="1">
            <a:schemeClr val="dk1"/>
          </a:lnRef>
          <a:fillRef idx="0">
            <a:schemeClr val="dk1"/>
          </a:fillRef>
          <a:effectRef idx="0">
            <a:schemeClr val="dk1"/>
          </a:effectRef>
          <a:fontRef idx="minor">
            <a:schemeClr val="tx1"/>
          </a:fontRef>
        </p:style>
      </p:cxnSp>
      <p:cxnSp>
        <p:nvCxnSpPr>
          <p:cNvPr id="93" name="Straight Connector 92"/>
          <p:cNvCxnSpPr>
            <a:stCxn id="77" idx="3"/>
            <a:endCxn id="76" idx="1"/>
          </p:cNvCxnSpPr>
          <p:nvPr/>
        </p:nvCxnSpPr>
        <p:spPr>
          <a:xfrm>
            <a:off x="6465471" y="1603758"/>
            <a:ext cx="1512324" cy="0"/>
          </a:xfrm>
          <a:prstGeom prst="line">
            <a:avLst/>
          </a:prstGeom>
          <a:ln>
            <a:headEnd type="oval"/>
            <a:tailEnd type="oval"/>
          </a:ln>
        </p:spPr>
        <p:style>
          <a:lnRef idx="1">
            <a:schemeClr val="dk1"/>
          </a:lnRef>
          <a:fillRef idx="0">
            <a:schemeClr val="dk1"/>
          </a:fillRef>
          <a:effectRef idx="0">
            <a:schemeClr val="dk1"/>
          </a:effectRef>
          <a:fontRef idx="minor">
            <a:schemeClr val="tx1"/>
          </a:fontRef>
        </p:style>
      </p:cxnSp>
      <p:cxnSp>
        <p:nvCxnSpPr>
          <p:cNvPr id="94" name="Straight Connector 93"/>
          <p:cNvCxnSpPr>
            <a:stCxn id="76" idx="3"/>
            <a:endCxn id="90" idx="1"/>
          </p:cNvCxnSpPr>
          <p:nvPr/>
        </p:nvCxnSpPr>
        <p:spPr>
          <a:xfrm>
            <a:off x="8564452" y="1603758"/>
            <a:ext cx="1533680" cy="0"/>
          </a:xfrm>
          <a:prstGeom prst="line">
            <a:avLst/>
          </a:prstGeom>
          <a:ln>
            <a:headEnd type="oval"/>
            <a:tailEnd type="oval"/>
          </a:ln>
        </p:spPr>
        <p:style>
          <a:lnRef idx="1">
            <a:schemeClr val="dk1"/>
          </a:lnRef>
          <a:fillRef idx="0">
            <a:schemeClr val="dk1"/>
          </a:fillRef>
          <a:effectRef idx="0">
            <a:schemeClr val="dk1"/>
          </a:effectRef>
          <a:fontRef idx="minor">
            <a:schemeClr val="tx1"/>
          </a:fontRef>
        </p:style>
      </p:cxnSp>
      <p:sp>
        <p:nvSpPr>
          <p:cNvPr id="10" name="Text Placeholder 9"/>
          <p:cNvSpPr>
            <a:spLocks noGrp="1"/>
          </p:cNvSpPr>
          <p:nvPr>
            <p:ph type="body" sz="quarter" idx="13"/>
          </p:nvPr>
        </p:nvSpPr>
        <p:spPr/>
        <p:txBody>
          <a:bodyPr vert="horz" wrap="square" lIns="179060" tIns="111912" rIns="179060" bIns="111912" rtlCol="0" anchor="t">
            <a:noAutofit/>
          </a:bodyPr>
          <a:lstStyle/>
          <a:p>
            <a:r>
              <a:rPr lang="en-US" sz="4800" dirty="0">
                <a:ln w="3175">
                  <a:noFill/>
                </a:ln>
                <a:solidFill>
                  <a:schemeClr val="bg1">
                    <a:lumMod val="50000"/>
                  </a:schemeClr>
                </a:solidFill>
              </a:rPr>
              <a:t>Microsoft’s datacenter evolution</a:t>
            </a:r>
          </a:p>
        </p:txBody>
      </p:sp>
    </p:spTree>
    <p:extLst>
      <p:ext uri="{BB962C8B-B14F-4D97-AF65-F5344CB8AC3E}">
        <p14:creationId xmlns:p14="http://schemas.microsoft.com/office/powerpoint/2010/main" val="276873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anim calcmode="lin" valueType="num">
                                      <p:cBhvr>
                                        <p:cTn id="12" dur="1000" fill="hold"/>
                                        <p:tgtEl>
                                          <p:spTgt spid="34"/>
                                        </p:tgtEl>
                                        <p:attrNameLst>
                                          <p:attrName>ppt_x</p:attrName>
                                        </p:attrNameLst>
                                      </p:cBhvr>
                                      <p:tavLst>
                                        <p:tav tm="0">
                                          <p:val>
                                            <p:strVal val="#ppt_x"/>
                                          </p:val>
                                        </p:tav>
                                        <p:tav tm="100000">
                                          <p:val>
                                            <p:strVal val="#ppt_x"/>
                                          </p:val>
                                        </p:tav>
                                      </p:tavLst>
                                    </p:anim>
                                    <p:anim calcmode="lin" valueType="num">
                                      <p:cBhvr>
                                        <p:cTn id="1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91"/>
                                        </p:tgtEl>
                                        <p:attrNameLst>
                                          <p:attrName>style.visibility</p:attrName>
                                        </p:attrNameLst>
                                      </p:cBhvr>
                                      <p:to>
                                        <p:strVal val="visible"/>
                                      </p:to>
                                    </p:set>
                                    <p:animEffect transition="in" filter="wipe(left)">
                                      <p:cBhvr>
                                        <p:cTn id="18" dur="500"/>
                                        <p:tgtEl>
                                          <p:spTgt spid="91"/>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childTnLst>
                          </p:cTn>
                        </p:par>
                        <p:par>
                          <p:cTn id="23" fill="hold">
                            <p:stCondLst>
                              <p:cond delay="1000"/>
                            </p:stCondLst>
                            <p:childTnLst>
                              <p:par>
                                <p:cTn id="24" presetID="42" presetClass="entr" presetSubtype="0" fill="hold" nodeType="after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1000"/>
                                        <p:tgtEl>
                                          <p:spTgt spid="35"/>
                                        </p:tgtEl>
                                      </p:cBhvr>
                                    </p:animEffect>
                                    <p:anim calcmode="lin" valueType="num">
                                      <p:cBhvr>
                                        <p:cTn id="27" dur="1000" fill="hold"/>
                                        <p:tgtEl>
                                          <p:spTgt spid="35"/>
                                        </p:tgtEl>
                                        <p:attrNameLst>
                                          <p:attrName>ppt_x</p:attrName>
                                        </p:attrNameLst>
                                      </p:cBhvr>
                                      <p:tavLst>
                                        <p:tav tm="0">
                                          <p:val>
                                            <p:strVal val="#ppt_x"/>
                                          </p:val>
                                        </p:tav>
                                        <p:tav tm="100000">
                                          <p:val>
                                            <p:strVal val="#ppt_x"/>
                                          </p:val>
                                        </p:tav>
                                      </p:tavLst>
                                    </p:anim>
                                    <p:anim calcmode="lin" valueType="num">
                                      <p:cBhvr>
                                        <p:cTn id="28"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92"/>
                                        </p:tgtEl>
                                        <p:attrNameLst>
                                          <p:attrName>style.visibility</p:attrName>
                                        </p:attrNameLst>
                                      </p:cBhvr>
                                      <p:to>
                                        <p:strVal val="visible"/>
                                      </p:to>
                                    </p:set>
                                    <p:animEffect transition="in" filter="wipe(left)">
                                      <p:cBhvr>
                                        <p:cTn id="33" dur="500"/>
                                        <p:tgtEl>
                                          <p:spTgt spid="92"/>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77"/>
                                        </p:tgtEl>
                                        <p:attrNameLst>
                                          <p:attrName>style.visibility</p:attrName>
                                        </p:attrNameLst>
                                      </p:cBhvr>
                                      <p:to>
                                        <p:strVal val="visible"/>
                                      </p:to>
                                    </p:set>
                                    <p:animEffect transition="in" filter="fade">
                                      <p:cBhvr>
                                        <p:cTn id="37" dur="500"/>
                                        <p:tgtEl>
                                          <p:spTgt spid="77"/>
                                        </p:tgtEl>
                                      </p:cBhvr>
                                    </p:animEffect>
                                  </p:childTnLst>
                                </p:cTn>
                              </p:par>
                            </p:childTnLst>
                          </p:cTn>
                        </p:par>
                        <p:par>
                          <p:cTn id="38" fill="hold">
                            <p:stCondLst>
                              <p:cond delay="1000"/>
                            </p:stCondLst>
                            <p:childTnLst>
                              <p:par>
                                <p:cTn id="39" presetID="42" presetClass="entr" presetSubtype="0" fill="hold" nodeType="after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1000"/>
                                        <p:tgtEl>
                                          <p:spTgt spid="36"/>
                                        </p:tgtEl>
                                      </p:cBhvr>
                                    </p:animEffect>
                                    <p:anim calcmode="lin" valueType="num">
                                      <p:cBhvr>
                                        <p:cTn id="42" dur="1000" fill="hold"/>
                                        <p:tgtEl>
                                          <p:spTgt spid="36"/>
                                        </p:tgtEl>
                                        <p:attrNameLst>
                                          <p:attrName>ppt_x</p:attrName>
                                        </p:attrNameLst>
                                      </p:cBhvr>
                                      <p:tavLst>
                                        <p:tav tm="0">
                                          <p:val>
                                            <p:strVal val="#ppt_x"/>
                                          </p:val>
                                        </p:tav>
                                        <p:tav tm="100000">
                                          <p:val>
                                            <p:strVal val="#ppt_x"/>
                                          </p:val>
                                        </p:tav>
                                      </p:tavLst>
                                    </p:anim>
                                    <p:anim calcmode="lin" valueType="num">
                                      <p:cBhvr>
                                        <p:cTn id="43"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93"/>
                                        </p:tgtEl>
                                        <p:attrNameLst>
                                          <p:attrName>style.visibility</p:attrName>
                                        </p:attrNameLst>
                                      </p:cBhvr>
                                      <p:to>
                                        <p:strVal val="visible"/>
                                      </p:to>
                                    </p:set>
                                    <p:animEffect transition="in" filter="wipe(left)">
                                      <p:cBhvr>
                                        <p:cTn id="48" dur="500"/>
                                        <p:tgtEl>
                                          <p:spTgt spid="93"/>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76"/>
                                        </p:tgtEl>
                                        <p:attrNameLst>
                                          <p:attrName>style.visibility</p:attrName>
                                        </p:attrNameLst>
                                      </p:cBhvr>
                                      <p:to>
                                        <p:strVal val="visible"/>
                                      </p:to>
                                    </p:set>
                                    <p:animEffect transition="in" filter="fade">
                                      <p:cBhvr>
                                        <p:cTn id="52" dur="500"/>
                                        <p:tgtEl>
                                          <p:spTgt spid="76"/>
                                        </p:tgtEl>
                                      </p:cBhvr>
                                    </p:animEffect>
                                  </p:childTnLst>
                                </p:cTn>
                              </p:par>
                            </p:childTnLst>
                          </p:cTn>
                        </p:par>
                        <p:par>
                          <p:cTn id="53" fill="hold">
                            <p:stCondLst>
                              <p:cond delay="1000"/>
                            </p:stCondLst>
                            <p:childTnLst>
                              <p:par>
                                <p:cTn id="54" presetID="42" presetClass="entr" presetSubtype="0" fill="hold" nodeType="after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1000"/>
                                        <p:tgtEl>
                                          <p:spTgt spid="6"/>
                                        </p:tgtEl>
                                      </p:cBhvr>
                                    </p:animEffect>
                                    <p:anim calcmode="lin" valueType="num">
                                      <p:cBhvr>
                                        <p:cTn id="57" dur="1000" fill="hold"/>
                                        <p:tgtEl>
                                          <p:spTgt spid="6"/>
                                        </p:tgtEl>
                                        <p:attrNameLst>
                                          <p:attrName>ppt_x</p:attrName>
                                        </p:attrNameLst>
                                      </p:cBhvr>
                                      <p:tavLst>
                                        <p:tav tm="0">
                                          <p:val>
                                            <p:strVal val="#ppt_x"/>
                                          </p:val>
                                        </p:tav>
                                        <p:tav tm="100000">
                                          <p:val>
                                            <p:strVal val="#ppt_x"/>
                                          </p:val>
                                        </p:tav>
                                      </p:tavLst>
                                    </p:anim>
                                    <p:anim calcmode="lin" valueType="num">
                                      <p:cBhvr>
                                        <p:cTn id="5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94"/>
                                        </p:tgtEl>
                                        <p:attrNameLst>
                                          <p:attrName>style.visibility</p:attrName>
                                        </p:attrNameLst>
                                      </p:cBhvr>
                                      <p:to>
                                        <p:strVal val="visible"/>
                                      </p:to>
                                    </p:set>
                                    <p:animEffect transition="in" filter="wipe(left)">
                                      <p:cBhvr>
                                        <p:cTn id="63" dur="500"/>
                                        <p:tgtEl>
                                          <p:spTgt spid="94"/>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90"/>
                                        </p:tgtEl>
                                        <p:attrNameLst>
                                          <p:attrName>style.visibility</p:attrName>
                                        </p:attrNameLst>
                                      </p:cBhvr>
                                      <p:to>
                                        <p:strVal val="visible"/>
                                      </p:to>
                                    </p:set>
                                    <p:animEffect transition="in" filter="fade">
                                      <p:cBhvr>
                                        <p:cTn id="67" dur="500"/>
                                        <p:tgtEl>
                                          <p:spTgt spid="90"/>
                                        </p:tgtEl>
                                      </p:cBhvr>
                                    </p:animEffect>
                                  </p:childTnLst>
                                </p:cTn>
                              </p:par>
                            </p:childTnLst>
                          </p:cTn>
                        </p:par>
                        <p:par>
                          <p:cTn id="68" fill="hold">
                            <p:stCondLst>
                              <p:cond delay="1000"/>
                            </p:stCondLst>
                            <p:childTnLst>
                              <p:par>
                                <p:cTn id="69" presetID="42" presetClass="entr" presetSubtype="0" fill="hold" nodeType="after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1000"/>
                                        <p:tgtEl>
                                          <p:spTgt spid="38"/>
                                        </p:tgtEl>
                                      </p:cBhvr>
                                    </p:animEffect>
                                    <p:anim calcmode="lin" valueType="num">
                                      <p:cBhvr>
                                        <p:cTn id="72" dur="1000" fill="hold"/>
                                        <p:tgtEl>
                                          <p:spTgt spid="38"/>
                                        </p:tgtEl>
                                        <p:attrNameLst>
                                          <p:attrName>ppt_x</p:attrName>
                                        </p:attrNameLst>
                                      </p:cBhvr>
                                      <p:tavLst>
                                        <p:tav tm="0">
                                          <p:val>
                                            <p:strVal val="#ppt_x"/>
                                          </p:val>
                                        </p:tav>
                                        <p:tav tm="100000">
                                          <p:val>
                                            <p:strVal val="#ppt_x"/>
                                          </p:val>
                                        </p:tav>
                                      </p:tavLst>
                                    </p:anim>
                                    <p:anim calcmode="lin" valueType="num">
                                      <p:cBhvr>
                                        <p:cTn id="73"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P spid="79" grpId="0"/>
      <p:bldP spid="9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948" y="233150"/>
            <a:ext cx="11370961" cy="565027"/>
          </a:xfrm>
        </p:spPr>
        <p:txBody>
          <a:bodyPr/>
          <a:lstStyle/>
          <a:p>
            <a:r>
              <a:rPr lang="en-US" sz="4080" dirty="0">
                <a:solidFill>
                  <a:schemeClr val="bg1">
                    <a:lumMod val="50000"/>
                  </a:schemeClr>
                </a:solidFill>
              </a:rPr>
              <a:t>ITPAC – How Microsoft </a:t>
            </a:r>
            <a:r>
              <a:rPr lang="en-US" sz="4080" dirty="0" smtClean="0">
                <a:solidFill>
                  <a:schemeClr val="bg1">
                    <a:lumMod val="50000"/>
                  </a:schemeClr>
                </a:solidFill>
              </a:rPr>
              <a:t>builds </a:t>
            </a:r>
            <a:r>
              <a:rPr lang="en-US" sz="4080" dirty="0">
                <a:solidFill>
                  <a:schemeClr val="bg1">
                    <a:lumMod val="50000"/>
                  </a:schemeClr>
                </a:solidFill>
              </a:rPr>
              <a:t>Azure </a:t>
            </a:r>
            <a:r>
              <a:rPr lang="en-US" sz="4080" dirty="0" smtClean="0">
                <a:solidFill>
                  <a:schemeClr val="bg1">
                    <a:lumMod val="50000"/>
                  </a:schemeClr>
                </a:solidFill>
              </a:rPr>
              <a:t>datacenters</a:t>
            </a:r>
            <a:endParaRPr lang="en-US" sz="4080" dirty="0">
              <a:solidFill>
                <a:schemeClr val="bg1">
                  <a:lumMod val="50000"/>
                </a:schemeClr>
              </a:solidFill>
            </a:endParaRPr>
          </a:p>
        </p:txBody>
      </p:sp>
      <p:sp>
        <p:nvSpPr>
          <p:cNvPr id="3" name="Text Placeholder 2"/>
          <p:cNvSpPr>
            <a:spLocks noGrp="1"/>
          </p:cNvSpPr>
          <p:nvPr>
            <p:ph type="body" sz="quarter" idx="10"/>
          </p:nvPr>
        </p:nvSpPr>
        <p:spPr>
          <a:xfrm>
            <a:off x="531948" y="4934684"/>
            <a:ext cx="11370961" cy="1436087"/>
          </a:xfrm>
        </p:spPr>
        <p:txBody>
          <a:bodyPr/>
          <a:lstStyle/>
          <a:p>
            <a:r>
              <a:rPr lang="en-US" dirty="0" smtClean="0">
                <a:solidFill>
                  <a:schemeClr val="tx1"/>
                </a:solidFill>
              </a:rPr>
              <a:t>aka.ms/</a:t>
            </a:r>
            <a:r>
              <a:rPr lang="en-US" dirty="0" err="1" smtClean="0">
                <a:solidFill>
                  <a:schemeClr val="tx1"/>
                </a:solidFill>
              </a:rPr>
              <a:t>itpac</a:t>
            </a:r>
            <a:endParaRPr lang="en-US" dirty="0" smtClean="0">
              <a:solidFill>
                <a:schemeClr val="tx1"/>
              </a:solidFill>
            </a:endParaRPr>
          </a:p>
          <a:p>
            <a:r>
              <a:rPr lang="en-US" dirty="0" smtClean="0">
                <a:solidFill>
                  <a:schemeClr val="tx1"/>
                </a:solidFill>
              </a:rPr>
              <a:t>aka.ms/</a:t>
            </a:r>
            <a:r>
              <a:rPr lang="en-US" dirty="0" err="1" smtClean="0">
                <a:solidFill>
                  <a:schemeClr val="tx1"/>
                </a:solidFill>
              </a:rPr>
              <a:t>msdatacenters</a:t>
            </a:r>
            <a:r>
              <a:rPr lang="en-US" dirty="0" smtClean="0"/>
              <a:t> </a:t>
            </a:r>
            <a:endParaRPr lang="en-US" dirty="0"/>
          </a:p>
        </p:txBody>
      </p:sp>
      <p:pic>
        <p:nvPicPr>
          <p:cNvPr id="4" name="Picture 3"/>
          <p:cNvPicPr>
            <a:picLocks noChangeAspect="1"/>
          </p:cNvPicPr>
          <p:nvPr/>
        </p:nvPicPr>
        <p:blipFill>
          <a:blip r:embed="rId3"/>
          <a:stretch>
            <a:fillRect/>
          </a:stretch>
        </p:blipFill>
        <p:spPr>
          <a:xfrm>
            <a:off x="197781" y="1478207"/>
            <a:ext cx="4148142" cy="3409831"/>
          </a:xfrm>
          <a:prstGeom prst="rect">
            <a:avLst/>
          </a:prstGeom>
          <a:effectLst>
            <a:softEdge rad="317500"/>
          </a:effectLst>
        </p:spPr>
      </p:pic>
      <p:pic>
        <p:nvPicPr>
          <p:cNvPr id="5" name="Picture 4"/>
          <p:cNvPicPr>
            <a:picLocks noChangeAspect="1"/>
          </p:cNvPicPr>
          <p:nvPr/>
        </p:nvPicPr>
        <p:blipFill>
          <a:blip r:embed="rId4"/>
          <a:stretch>
            <a:fillRect/>
          </a:stretch>
        </p:blipFill>
        <p:spPr>
          <a:xfrm>
            <a:off x="6040723" y="1631924"/>
            <a:ext cx="5245894" cy="34972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ight Arrow 5"/>
          <p:cNvSpPr/>
          <p:nvPr/>
        </p:nvSpPr>
        <p:spPr bwMode="auto">
          <a:xfrm>
            <a:off x="4577166" y="2876345"/>
            <a:ext cx="873703" cy="795168"/>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7" name="TextBox 6"/>
          <p:cNvSpPr txBox="1"/>
          <p:nvPr/>
        </p:nvSpPr>
        <p:spPr>
          <a:xfrm>
            <a:off x="355908" y="1244273"/>
            <a:ext cx="5094960" cy="288137"/>
          </a:xfrm>
          <a:prstGeom prst="rect">
            <a:avLst/>
          </a:prstGeom>
          <a:noFill/>
        </p:spPr>
        <p:txBody>
          <a:bodyPr wrap="square" lIns="0" tIns="0" rIns="0" bIns="0" rtlCol="0">
            <a:spAutoFit/>
          </a:bodyPr>
          <a:lstStyle/>
          <a:p>
            <a:pPr>
              <a:lnSpc>
                <a:spcPct val="90000"/>
              </a:lnSpc>
              <a:spcBef>
                <a:spcPct val="20000"/>
              </a:spcBef>
              <a:buSzPct val="80000"/>
            </a:pPr>
            <a:r>
              <a:rPr lang="en-US" sz="2040" dirty="0">
                <a:gradFill>
                  <a:gsLst>
                    <a:gs pos="0">
                      <a:srgbClr val="292929">
                        <a:lumMod val="90000"/>
                        <a:lumOff val="10000"/>
                      </a:srgbClr>
                    </a:gs>
                    <a:gs pos="86000">
                      <a:srgbClr val="292929">
                        <a:lumMod val="90000"/>
                        <a:lumOff val="10000"/>
                      </a:srgbClr>
                    </a:gs>
                  </a:gsLst>
                  <a:lin ang="5400000" scaled="0"/>
                </a:gradFill>
              </a:rPr>
              <a:t>ITPAC ( IT Pre-Assembled Components )</a:t>
            </a:r>
          </a:p>
        </p:txBody>
      </p:sp>
      <p:sp>
        <p:nvSpPr>
          <p:cNvPr id="8" name="TextBox 7"/>
          <p:cNvSpPr txBox="1"/>
          <p:nvPr/>
        </p:nvSpPr>
        <p:spPr>
          <a:xfrm>
            <a:off x="6106963" y="1243906"/>
            <a:ext cx="5094960" cy="288137"/>
          </a:xfrm>
          <a:prstGeom prst="rect">
            <a:avLst/>
          </a:prstGeom>
          <a:noFill/>
        </p:spPr>
        <p:txBody>
          <a:bodyPr wrap="square" lIns="0" tIns="0" rIns="0" bIns="0" rtlCol="0">
            <a:spAutoFit/>
          </a:bodyPr>
          <a:lstStyle/>
          <a:p>
            <a:pPr algn="ctr">
              <a:lnSpc>
                <a:spcPct val="90000"/>
              </a:lnSpc>
              <a:spcBef>
                <a:spcPct val="20000"/>
              </a:spcBef>
              <a:buSzPct val="80000"/>
            </a:pPr>
            <a:r>
              <a:rPr lang="en-US" sz="2040" dirty="0">
                <a:gradFill>
                  <a:gsLst>
                    <a:gs pos="0">
                      <a:srgbClr val="292929">
                        <a:lumMod val="90000"/>
                        <a:lumOff val="10000"/>
                      </a:srgbClr>
                    </a:gs>
                    <a:gs pos="86000">
                      <a:srgbClr val="292929">
                        <a:lumMod val="90000"/>
                        <a:lumOff val="10000"/>
                      </a:srgbClr>
                    </a:gs>
                  </a:gsLst>
                  <a:lin ang="5400000" scaled="0"/>
                </a:gradFill>
              </a:rPr>
              <a:t>Generation 4 Cloud Datacenters</a:t>
            </a:r>
          </a:p>
        </p:txBody>
      </p:sp>
    </p:spTree>
    <p:extLst>
      <p:ext uri="{BB962C8B-B14F-4D97-AF65-F5344CB8AC3E}">
        <p14:creationId xmlns:p14="http://schemas.microsoft.com/office/powerpoint/2010/main" val="131090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y map" descr="C:\_Projects\Daily Projects\110514\P11962\Datacenter_Maps_PPT_FNL-slide1_gray.png"/>
          <p:cNvPicPr>
            <a:picLocks noChangeAspect="1" noChangeArrowheads="1"/>
          </p:cNvPicPr>
          <p:nvPr/>
        </p:nvPicPr>
        <p:blipFill rotWithShape="1">
          <a:blip r:embed="rId3">
            <a:extLst>
              <a:ext uri="{28A0092B-C50C-407E-A947-70E740481C1C}">
                <a14:useLocalDpi xmlns:a14="http://schemas.microsoft.com/office/drawing/2010/main"/>
              </a:ext>
            </a:extLst>
          </a:blip>
          <a:srcRect l="4427"/>
          <a:stretch/>
        </p:blipFill>
        <p:spPr bwMode="auto">
          <a:xfrm>
            <a:off x="622618" y="264832"/>
            <a:ext cx="10695718" cy="6311859"/>
          </a:xfrm>
          <a:prstGeom prst="rect">
            <a:avLst/>
          </a:prstGeom>
          <a:noFill/>
          <a:extLst>
            <a:ext uri="{909E8E84-426E-40DD-AFC4-6F175D3DCCD1}">
              <a14:hiddenFill xmlns:a14="http://schemas.microsoft.com/office/drawing/2010/main">
                <a:solidFill>
                  <a:srgbClr val="FFFFFF"/>
                </a:solidFill>
              </a14:hiddenFill>
            </a:ext>
          </a:extLst>
        </p:spPr>
      </p:pic>
      <p:pic>
        <p:nvPicPr>
          <p:cNvPr id="2056" name="100,000 – 4,999,999" descr="C:\_Projects\Daily Projects\110514\P11962\Datacenter_Maps_PPT_FNL_slide2_blue3.png"/>
          <p:cNvPicPr>
            <a:picLocks noChangeAspect="1" noChangeArrowheads="1"/>
          </p:cNvPicPr>
          <p:nvPr/>
        </p:nvPicPr>
        <p:blipFill rotWithShape="1">
          <a:blip r:embed="rId4">
            <a:extLst>
              <a:ext uri="{28A0092B-C50C-407E-A947-70E740481C1C}">
                <a14:useLocalDpi xmlns:a14="http://schemas.microsoft.com/office/drawing/2010/main"/>
              </a:ext>
            </a:extLst>
          </a:blip>
          <a:srcRect l="4427"/>
          <a:stretch/>
        </p:blipFill>
        <p:spPr bwMode="auto">
          <a:xfrm>
            <a:off x="622618" y="264832"/>
            <a:ext cx="10695718" cy="6311859"/>
          </a:xfrm>
          <a:prstGeom prst="rect">
            <a:avLst/>
          </a:prstGeom>
          <a:noFill/>
          <a:extLst>
            <a:ext uri="{909E8E84-426E-40DD-AFC4-6F175D3DCCD1}">
              <a14:hiddenFill xmlns:a14="http://schemas.microsoft.com/office/drawing/2010/main">
                <a:solidFill>
                  <a:srgbClr val="FFFFFF"/>
                </a:solidFill>
              </a14:hiddenFill>
            </a:ext>
          </a:extLst>
        </p:spPr>
      </p:pic>
      <p:pic>
        <p:nvPicPr>
          <p:cNvPr id="2057" name="5,000,000 – 24,999,999" descr="C:\_Projects\Daily Projects\110514\P11962\Datacenter_Maps_PPT_FNL_slide2_blue4.png"/>
          <p:cNvPicPr>
            <a:picLocks noChangeAspect="1" noChangeArrowheads="1"/>
          </p:cNvPicPr>
          <p:nvPr/>
        </p:nvPicPr>
        <p:blipFill rotWithShape="1">
          <a:blip r:embed="rId5">
            <a:extLst>
              <a:ext uri="{28A0092B-C50C-407E-A947-70E740481C1C}">
                <a14:useLocalDpi xmlns:a14="http://schemas.microsoft.com/office/drawing/2010/main"/>
              </a:ext>
            </a:extLst>
          </a:blip>
          <a:srcRect l="4427"/>
          <a:stretch/>
        </p:blipFill>
        <p:spPr bwMode="auto">
          <a:xfrm>
            <a:off x="622618" y="264832"/>
            <a:ext cx="10695718" cy="6311859"/>
          </a:xfrm>
          <a:prstGeom prst="rect">
            <a:avLst/>
          </a:prstGeom>
          <a:noFill/>
          <a:extLst>
            <a:ext uri="{909E8E84-426E-40DD-AFC4-6F175D3DCCD1}">
              <a14:hiddenFill xmlns:a14="http://schemas.microsoft.com/office/drawing/2010/main">
                <a:solidFill>
                  <a:srgbClr val="FFFFFF"/>
                </a:solidFill>
              </a14:hiddenFill>
            </a:ext>
          </a:extLst>
        </p:spPr>
      </p:pic>
      <p:pic>
        <p:nvPicPr>
          <p:cNvPr id="2058" name="25,000,000 – 49,999,999" descr="C:\_Projects\Daily Projects\110514\P11962\Datacenter_Maps_PPT_FNL_slide2_blue5.png"/>
          <p:cNvPicPr>
            <a:picLocks noChangeAspect="1" noChangeArrowheads="1"/>
          </p:cNvPicPr>
          <p:nvPr/>
        </p:nvPicPr>
        <p:blipFill rotWithShape="1">
          <a:blip r:embed="rId6">
            <a:extLst>
              <a:ext uri="{28A0092B-C50C-407E-A947-70E740481C1C}">
                <a14:useLocalDpi xmlns:a14="http://schemas.microsoft.com/office/drawing/2010/main"/>
              </a:ext>
            </a:extLst>
          </a:blip>
          <a:srcRect l="4427"/>
          <a:stretch/>
        </p:blipFill>
        <p:spPr bwMode="auto">
          <a:xfrm>
            <a:off x="622618" y="264832"/>
            <a:ext cx="10695718" cy="6311859"/>
          </a:xfrm>
          <a:prstGeom prst="rect">
            <a:avLst/>
          </a:prstGeom>
          <a:noFill/>
          <a:extLst>
            <a:ext uri="{909E8E84-426E-40DD-AFC4-6F175D3DCCD1}">
              <a14:hiddenFill xmlns:a14="http://schemas.microsoft.com/office/drawing/2010/main">
                <a:solidFill>
                  <a:srgbClr val="FFFFFF"/>
                </a:solidFill>
              </a14:hiddenFill>
            </a:ext>
          </a:extLst>
        </p:spPr>
      </p:pic>
      <p:pic>
        <p:nvPicPr>
          <p:cNvPr id="2059" name="50,000,000 – 99,999,999" descr="C:\_Projects\Daily Projects\110514\P11962\Datacenter_Maps_PPT_FNL_slide2_blue6.png"/>
          <p:cNvPicPr>
            <a:picLocks noChangeAspect="1" noChangeArrowheads="1"/>
          </p:cNvPicPr>
          <p:nvPr/>
        </p:nvPicPr>
        <p:blipFill rotWithShape="1">
          <a:blip r:embed="rId7">
            <a:extLst>
              <a:ext uri="{28A0092B-C50C-407E-A947-70E740481C1C}">
                <a14:useLocalDpi xmlns:a14="http://schemas.microsoft.com/office/drawing/2010/main"/>
              </a:ext>
            </a:extLst>
          </a:blip>
          <a:srcRect l="4427"/>
          <a:stretch/>
        </p:blipFill>
        <p:spPr bwMode="auto">
          <a:xfrm>
            <a:off x="622618" y="264832"/>
            <a:ext cx="10695718" cy="6311859"/>
          </a:xfrm>
          <a:prstGeom prst="rect">
            <a:avLst/>
          </a:prstGeom>
          <a:noFill/>
          <a:extLst>
            <a:ext uri="{909E8E84-426E-40DD-AFC4-6F175D3DCCD1}">
              <a14:hiddenFill xmlns:a14="http://schemas.microsoft.com/office/drawing/2010/main">
                <a:solidFill>
                  <a:srgbClr val="FFFFFF"/>
                </a:solidFill>
              </a14:hiddenFill>
            </a:ext>
          </a:extLst>
        </p:spPr>
      </p:pic>
      <p:pic>
        <p:nvPicPr>
          <p:cNvPr id="2060" name="100,000,000 – 499,999,999" descr="C:\_Projects\Daily Projects\110514\P11962\Datacenter_Maps_PPT_FNL_slide2_blue7.png"/>
          <p:cNvPicPr>
            <a:picLocks noChangeAspect="1" noChangeArrowheads="1"/>
          </p:cNvPicPr>
          <p:nvPr/>
        </p:nvPicPr>
        <p:blipFill rotWithShape="1">
          <a:blip r:embed="rId8">
            <a:extLst>
              <a:ext uri="{28A0092B-C50C-407E-A947-70E740481C1C}">
                <a14:useLocalDpi xmlns:a14="http://schemas.microsoft.com/office/drawing/2010/main"/>
              </a:ext>
            </a:extLst>
          </a:blip>
          <a:srcRect l="4427"/>
          <a:stretch/>
        </p:blipFill>
        <p:spPr bwMode="auto">
          <a:xfrm>
            <a:off x="622618" y="264832"/>
            <a:ext cx="10695718" cy="6311859"/>
          </a:xfrm>
          <a:prstGeom prst="rect">
            <a:avLst/>
          </a:prstGeom>
          <a:noFill/>
          <a:extLst>
            <a:ext uri="{909E8E84-426E-40DD-AFC4-6F175D3DCCD1}">
              <a14:hiddenFill xmlns:a14="http://schemas.microsoft.com/office/drawing/2010/main">
                <a:solidFill>
                  <a:srgbClr val="FFFFFF"/>
                </a:solidFill>
              </a14:hiddenFill>
            </a:ext>
          </a:extLst>
        </p:spPr>
      </p:pic>
      <p:pic>
        <p:nvPicPr>
          <p:cNvPr id="2061" name="500,000,000+" descr="C:\_Projects\Daily Projects\110514\P11962\Datacenter_Maps_PPT_FNL_slide2_blue8.png"/>
          <p:cNvPicPr>
            <a:picLocks noChangeAspect="1" noChangeArrowheads="1"/>
          </p:cNvPicPr>
          <p:nvPr/>
        </p:nvPicPr>
        <p:blipFill rotWithShape="1">
          <a:blip r:embed="rId9">
            <a:extLst>
              <a:ext uri="{28A0092B-C50C-407E-A947-70E740481C1C}">
                <a14:useLocalDpi xmlns:a14="http://schemas.microsoft.com/office/drawing/2010/main"/>
              </a:ext>
            </a:extLst>
          </a:blip>
          <a:srcRect l="4427"/>
          <a:stretch/>
        </p:blipFill>
        <p:spPr bwMode="auto">
          <a:xfrm>
            <a:off x="622618" y="264832"/>
            <a:ext cx="10695718" cy="6311859"/>
          </a:xfrm>
          <a:prstGeom prst="rect">
            <a:avLst/>
          </a:prstGeom>
          <a:noFill/>
          <a:extLst>
            <a:ext uri="{909E8E84-426E-40DD-AFC4-6F175D3DCCD1}">
              <a14:hiddenFill xmlns:a14="http://schemas.microsoft.com/office/drawing/2010/main">
                <a:solidFill>
                  <a:srgbClr val="FFFFFF"/>
                </a:solidFill>
              </a14:hiddenFill>
            </a:ext>
          </a:extLst>
        </p:spPr>
      </p:pic>
      <p:pic>
        <p:nvPicPr>
          <p:cNvPr id="1026" name="0 – 49,999" descr="C:\Users\DTota\Desktop\Datacenter_Maps_PPT_FNL_slide2_blue1.png"/>
          <p:cNvPicPr>
            <a:picLocks noChangeAspect="1" noChangeArrowheads="1"/>
          </p:cNvPicPr>
          <p:nvPr/>
        </p:nvPicPr>
        <p:blipFill rotWithShape="1">
          <a:blip r:embed="rId10">
            <a:extLst>
              <a:ext uri="{28A0092B-C50C-407E-A947-70E740481C1C}">
                <a14:useLocalDpi xmlns:a14="http://schemas.microsoft.com/office/drawing/2010/main" val="0"/>
              </a:ext>
            </a:extLst>
          </a:blip>
          <a:srcRect l="4427"/>
          <a:stretch/>
        </p:blipFill>
        <p:spPr bwMode="auto">
          <a:xfrm>
            <a:off x="622618" y="264832"/>
            <a:ext cx="10695718" cy="6311859"/>
          </a:xfrm>
          <a:prstGeom prst="rect">
            <a:avLst/>
          </a:prstGeom>
          <a:noFill/>
          <a:extLst>
            <a:ext uri="{909E8E84-426E-40DD-AFC4-6F175D3DCCD1}">
              <a14:hiddenFill xmlns:a14="http://schemas.microsoft.com/office/drawing/2010/main">
                <a:solidFill>
                  <a:srgbClr val="FFFFFF"/>
                </a:solidFill>
              </a14:hiddenFill>
            </a:ext>
          </a:extLst>
        </p:spPr>
      </p:pic>
      <p:pic>
        <p:nvPicPr>
          <p:cNvPr id="1027" name="50,000 – 999,999" descr="C:\_Projects\Daily Projects\110614\P11962\Datacenter_Maps_PPT_FNL_slide2_blue2.png"/>
          <p:cNvPicPr>
            <a:picLocks noChangeAspect="1" noChangeArrowheads="1"/>
          </p:cNvPicPr>
          <p:nvPr/>
        </p:nvPicPr>
        <p:blipFill rotWithShape="1">
          <a:blip r:embed="rId11">
            <a:extLst>
              <a:ext uri="{28A0092B-C50C-407E-A947-70E740481C1C}">
                <a14:useLocalDpi xmlns:a14="http://schemas.microsoft.com/office/drawing/2010/main" val="0"/>
              </a:ext>
            </a:extLst>
          </a:blip>
          <a:srcRect l="4427"/>
          <a:stretch/>
        </p:blipFill>
        <p:spPr bwMode="auto">
          <a:xfrm>
            <a:off x="622618" y="264832"/>
            <a:ext cx="10695718" cy="6311859"/>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1049575" y="4002695"/>
            <a:ext cx="2094625" cy="2153090"/>
            <a:chOff x="465138" y="4072116"/>
            <a:chExt cx="2281935" cy="2345626"/>
          </a:xfrm>
        </p:grpSpPr>
        <p:sp>
          <p:nvSpPr>
            <p:cNvPr id="45" name="TextBox 44"/>
            <p:cNvSpPr txBox="1"/>
            <p:nvPr/>
          </p:nvSpPr>
          <p:spPr>
            <a:xfrm>
              <a:off x="533399" y="4072116"/>
              <a:ext cx="2213674" cy="2345626"/>
            </a:xfrm>
            <a:prstGeom prst="rect">
              <a:avLst/>
            </a:prstGeom>
            <a:noFill/>
          </p:spPr>
          <p:txBody>
            <a:bodyPr wrap="none" rtlCol="0">
              <a:spAutoFit/>
            </a:bodyPr>
            <a:lstStyle/>
            <a:p>
              <a:pPr defTabSz="872925">
                <a:lnSpc>
                  <a:spcPct val="135000"/>
                </a:lnSpc>
                <a:tabLst>
                  <a:tab pos="153007" algn="l"/>
                </a:tabLst>
              </a:pPr>
              <a:r>
                <a:rPr lang="en-US" sz="1102" dirty="0">
                  <a:solidFill>
                    <a:prstClr val="black"/>
                  </a:solidFill>
                  <a:latin typeface="Segoe UI Semibold" panose="020B0702040204020203" pitchFamily="34" charset="0"/>
                </a:rPr>
                <a:t>Internet users</a:t>
              </a:r>
            </a:p>
            <a:p>
              <a:pPr defTabSz="872925">
                <a:lnSpc>
                  <a:spcPct val="135000"/>
                </a:lnSpc>
                <a:tabLst>
                  <a:tab pos="153007" algn="l"/>
                </a:tabLst>
              </a:pPr>
              <a:r>
                <a:rPr lang="en-US" sz="1102" dirty="0">
                  <a:solidFill>
                    <a:srgbClr val="002050"/>
                  </a:solidFill>
                </a:rPr>
                <a:t>■</a:t>
              </a:r>
              <a:r>
                <a:rPr lang="en-US" sz="1102" dirty="0">
                  <a:solidFill>
                    <a:prstClr val="black"/>
                  </a:solidFill>
                </a:rPr>
                <a:t>	500,000,000+</a:t>
              </a:r>
            </a:p>
            <a:p>
              <a:pPr defTabSz="872925">
                <a:lnSpc>
                  <a:spcPct val="135000"/>
                </a:lnSpc>
                <a:tabLst>
                  <a:tab pos="153007" algn="l"/>
                </a:tabLst>
              </a:pPr>
              <a:r>
                <a:rPr lang="en-US" sz="1102" dirty="0">
                  <a:solidFill>
                    <a:srgbClr val="003667"/>
                  </a:solidFill>
                </a:rPr>
                <a:t>■</a:t>
              </a:r>
              <a:r>
                <a:rPr lang="en-US" sz="1102" dirty="0">
                  <a:solidFill>
                    <a:prstClr val="black"/>
                  </a:solidFill>
                </a:rPr>
                <a:t>	100,000,000 – 499,999,999 </a:t>
              </a:r>
            </a:p>
            <a:p>
              <a:pPr defTabSz="872925">
                <a:lnSpc>
                  <a:spcPct val="135000"/>
                </a:lnSpc>
                <a:tabLst>
                  <a:tab pos="153007" algn="l"/>
                </a:tabLst>
              </a:pPr>
              <a:r>
                <a:rPr lang="en-US" sz="1102" dirty="0">
                  <a:solidFill>
                    <a:srgbClr val="004D7E"/>
                  </a:solidFill>
                </a:rPr>
                <a:t>■</a:t>
              </a:r>
              <a:r>
                <a:rPr lang="en-US" sz="1102" dirty="0">
                  <a:solidFill>
                    <a:prstClr val="black"/>
                  </a:solidFill>
                </a:rPr>
                <a:t>	50,000,000 – 99,999,999</a:t>
              </a:r>
            </a:p>
            <a:p>
              <a:pPr defTabSz="872925">
                <a:lnSpc>
                  <a:spcPct val="135000"/>
                </a:lnSpc>
                <a:tabLst>
                  <a:tab pos="153007" algn="l"/>
                </a:tabLst>
              </a:pPr>
              <a:r>
                <a:rPr lang="en-US" sz="1102" dirty="0">
                  <a:solidFill>
                    <a:srgbClr val="006395"/>
                  </a:solidFill>
                </a:rPr>
                <a:t>■</a:t>
              </a:r>
              <a:r>
                <a:rPr lang="en-US" sz="1102" dirty="0">
                  <a:solidFill>
                    <a:prstClr val="black"/>
                  </a:solidFill>
                </a:rPr>
                <a:t>	25,000,000 – 49,999,999</a:t>
              </a:r>
            </a:p>
            <a:p>
              <a:pPr defTabSz="872925">
                <a:lnSpc>
                  <a:spcPct val="135000"/>
                </a:lnSpc>
                <a:tabLst>
                  <a:tab pos="153007" algn="l"/>
                </a:tabLst>
              </a:pPr>
              <a:r>
                <a:rPr lang="en-US" sz="1102" dirty="0">
                  <a:solidFill>
                    <a:srgbClr val="0079AD"/>
                  </a:solidFill>
                </a:rPr>
                <a:t>■</a:t>
              </a:r>
              <a:r>
                <a:rPr lang="en-US" sz="1102" dirty="0">
                  <a:solidFill>
                    <a:prstClr val="black"/>
                  </a:solidFill>
                </a:rPr>
                <a:t>	5,000,000 – 24,999,999</a:t>
              </a:r>
            </a:p>
            <a:p>
              <a:pPr defTabSz="872925">
                <a:lnSpc>
                  <a:spcPct val="135000"/>
                </a:lnSpc>
                <a:tabLst>
                  <a:tab pos="153007" algn="l"/>
                </a:tabLst>
              </a:pPr>
              <a:r>
                <a:rPr lang="en-US" sz="1102" dirty="0">
                  <a:solidFill>
                    <a:srgbClr val="008FC4"/>
                  </a:solidFill>
                </a:rPr>
                <a:t>■</a:t>
              </a:r>
              <a:r>
                <a:rPr lang="en-US" sz="1102" dirty="0">
                  <a:solidFill>
                    <a:prstClr val="black"/>
                  </a:solidFill>
                </a:rPr>
                <a:t>	100,000 – 4,999,999</a:t>
              </a:r>
            </a:p>
            <a:p>
              <a:pPr defTabSz="872925">
                <a:lnSpc>
                  <a:spcPct val="135000"/>
                </a:lnSpc>
                <a:tabLst>
                  <a:tab pos="153007" algn="l"/>
                </a:tabLst>
              </a:pPr>
              <a:r>
                <a:rPr lang="en-US" sz="1102" dirty="0">
                  <a:solidFill>
                    <a:srgbClr val="00A6DB"/>
                  </a:solidFill>
                </a:rPr>
                <a:t>■</a:t>
              </a:r>
              <a:r>
                <a:rPr lang="en-US" sz="1102" dirty="0">
                  <a:solidFill>
                    <a:prstClr val="black"/>
                  </a:solidFill>
                </a:rPr>
                <a:t>	50,000 – 999,999</a:t>
              </a:r>
            </a:p>
            <a:p>
              <a:pPr defTabSz="872925">
                <a:lnSpc>
                  <a:spcPct val="135000"/>
                </a:lnSpc>
                <a:tabLst>
                  <a:tab pos="153007" algn="l"/>
                </a:tabLst>
              </a:pPr>
              <a:r>
                <a:rPr lang="en-US" sz="1102" dirty="0">
                  <a:solidFill>
                    <a:srgbClr val="00BCF2"/>
                  </a:solidFill>
                </a:rPr>
                <a:t>■</a:t>
              </a:r>
              <a:r>
                <a:rPr lang="en-US" sz="1102" dirty="0">
                  <a:solidFill>
                    <a:prstClr val="black"/>
                  </a:solidFill>
                </a:rPr>
                <a:t>	0 – 49,999</a:t>
              </a:r>
            </a:p>
          </p:txBody>
        </p:sp>
        <p:sp>
          <p:nvSpPr>
            <p:cNvPr id="46" name="Freeform 4066"/>
            <p:cNvSpPr>
              <a:spLocks/>
            </p:cNvSpPr>
            <p:nvPr/>
          </p:nvSpPr>
          <p:spPr bwMode="auto">
            <a:xfrm>
              <a:off x="465138" y="4254500"/>
              <a:ext cx="2211387" cy="2130425"/>
            </a:xfrm>
            <a:custGeom>
              <a:avLst/>
              <a:gdLst>
                <a:gd name="T0" fmla="*/ 53 w 1423"/>
                <a:gd name="T1" fmla="*/ 0 h 1342"/>
                <a:gd name="T2" fmla="*/ 0 w 1423"/>
                <a:gd name="T3" fmla="*/ 0 h 1342"/>
                <a:gd name="T4" fmla="*/ 0 w 1423"/>
                <a:gd name="T5" fmla="*/ 1342 h 1342"/>
                <a:gd name="T6" fmla="*/ 1423 w 1423"/>
                <a:gd name="T7" fmla="*/ 1342 h 1342"/>
                <a:gd name="T8" fmla="*/ 1423 w 1423"/>
                <a:gd name="T9" fmla="*/ 0 h 1342"/>
                <a:gd name="T10" fmla="*/ 1141 w 1423"/>
                <a:gd name="T11" fmla="*/ 0 h 1342"/>
                <a:gd name="connsiteX0" fmla="*/ 372 w 10000"/>
                <a:gd name="connsiteY0" fmla="*/ 0 h 10000"/>
                <a:gd name="connsiteX1" fmla="*/ 0 w 10000"/>
                <a:gd name="connsiteY1" fmla="*/ 0 h 10000"/>
                <a:gd name="connsiteX2" fmla="*/ 0 w 10000"/>
                <a:gd name="connsiteY2" fmla="*/ 10000 h 10000"/>
                <a:gd name="connsiteX3" fmla="*/ 10000 w 10000"/>
                <a:gd name="connsiteY3" fmla="*/ 10000 h 10000"/>
                <a:gd name="connsiteX4" fmla="*/ 10000 w 10000"/>
                <a:gd name="connsiteY4" fmla="*/ 0 h 10000"/>
                <a:gd name="connsiteX5" fmla="*/ 7713 w 10000"/>
                <a:gd name="connsiteY5" fmla="*/ 0 h 10000"/>
                <a:gd name="connsiteX0" fmla="*/ 372 w 10000"/>
                <a:gd name="connsiteY0" fmla="*/ 0 h 10000"/>
                <a:gd name="connsiteX1" fmla="*/ 0 w 10000"/>
                <a:gd name="connsiteY1" fmla="*/ 0 h 10000"/>
                <a:gd name="connsiteX2" fmla="*/ 0 w 10000"/>
                <a:gd name="connsiteY2" fmla="*/ 10000 h 10000"/>
                <a:gd name="connsiteX3" fmla="*/ 10000 w 10000"/>
                <a:gd name="connsiteY3" fmla="*/ 10000 h 10000"/>
                <a:gd name="connsiteX4" fmla="*/ 10000 w 10000"/>
                <a:gd name="connsiteY4" fmla="*/ 0 h 10000"/>
                <a:gd name="connsiteX5" fmla="*/ 5221 w 10000"/>
                <a:gd name="connsiteY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372" y="0"/>
                  </a:moveTo>
                  <a:lnTo>
                    <a:pt x="0" y="0"/>
                  </a:lnTo>
                  <a:lnTo>
                    <a:pt x="0" y="10000"/>
                  </a:lnTo>
                  <a:lnTo>
                    <a:pt x="10000" y="10000"/>
                  </a:lnTo>
                  <a:lnTo>
                    <a:pt x="10000" y="0"/>
                  </a:lnTo>
                  <a:lnTo>
                    <a:pt x="5221" y="0"/>
                  </a:lnTo>
                </a:path>
              </a:pathLst>
            </a:custGeom>
            <a:noFill/>
            <a:ln w="19050" cap="flat">
              <a:solidFill>
                <a:srgbClr val="CCCCC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pic>
        <p:nvPicPr>
          <p:cNvPr id="197" name="muted map"/>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607630" y="256790"/>
            <a:ext cx="11191239" cy="6311858"/>
          </a:xfrm>
          <a:prstGeom prst="rect">
            <a:avLst/>
          </a:prstGeom>
          <a:noFill/>
          <a:extLst>
            <a:ext uri="{909E8E84-426E-40DD-AFC4-6F175D3DCCD1}">
              <a14:hiddenFill xmlns:a14="http://schemas.microsoft.com/office/drawing/2010/main">
                <a:solidFill>
                  <a:srgbClr val="FFFFFF"/>
                </a:solidFill>
              </a14:hiddenFill>
            </a:ext>
          </a:extLst>
        </p:spPr>
      </p:pic>
      <p:pic>
        <p:nvPicPr>
          <p:cNvPr id="198" name="Picture 5"/>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607628" y="264834"/>
            <a:ext cx="11191240" cy="6311858"/>
          </a:xfrm>
          <a:prstGeom prst="rect">
            <a:avLst/>
          </a:prstGeom>
          <a:noFill/>
          <a:extLst>
            <a:ext uri="{909E8E84-426E-40DD-AFC4-6F175D3DCCD1}">
              <a14:hiddenFill xmlns:a14="http://schemas.microsoft.com/office/drawing/2010/main">
                <a:solidFill>
                  <a:srgbClr val="FFFFFF"/>
                </a:solidFill>
              </a14:hiddenFill>
            </a:ext>
          </a:extLst>
        </p:spPr>
      </p:pic>
      <p:pic>
        <p:nvPicPr>
          <p:cNvPr id="200"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2493156" y="2633878"/>
            <a:ext cx="229507" cy="230960"/>
          </a:xfrm>
          <a:prstGeom prst="ellipse">
            <a:avLst/>
          </a:prstGeom>
          <a:noFill/>
          <a:extLst>
            <a:ext uri="{909E8E84-426E-40DD-AFC4-6F175D3DCCD1}">
              <a14:hiddenFill xmlns:a14="http://schemas.microsoft.com/office/drawing/2010/main">
                <a:solidFill>
                  <a:srgbClr val="FFFFFF"/>
                </a:solidFill>
              </a14:hiddenFill>
            </a:ext>
          </a:extLst>
        </p:spPr>
      </p:pic>
      <p:pic>
        <p:nvPicPr>
          <p:cNvPr id="201"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2574030" y="2773769"/>
            <a:ext cx="229507" cy="230960"/>
          </a:xfrm>
          <a:prstGeom prst="ellipse">
            <a:avLst/>
          </a:prstGeom>
          <a:noFill/>
          <a:extLst>
            <a:ext uri="{909E8E84-426E-40DD-AFC4-6F175D3DCCD1}">
              <a14:hiddenFill xmlns:a14="http://schemas.microsoft.com/office/drawing/2010/main">
                <a:solidFill>
                  <a:srgbClr val="FFFFFF"/>
                </a:solidFill>
              </a14:hiddenFill>
            </a:ext>
          </a:extLst>
        </p:spPr>
      </p:pic>
      <p:pic>
        <p:nvPicPr>
          <p:cNvPr id="202"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2798495" y="3146458"/>
            <a:ext cx="229507" cy="230960"/>
          </a:xfrm>
          <a:prstGeom prst="ellipse">
            <a:avLst/>
          </a:prstGeom>
          <a:noFill/>
          <a:extLst>
            <a:ext uri="{909E8E84-426E-40DD-AFC4-6F175D3DCCD1}">
              <a14:hiddenFill xmlns:a14="http://schemas.microsoft.com/office/drawing/2010/main">
                <a:solidFill>
                  <a:srgbClr val="FFFFFF"/>
                </a:solidFill>
              </a14:hiddenFill>
            </a:ext>
          </a:extLst>
        </p:spPr>
      </p:pic>
      <p:pic>
        <p:nvPicPr>
          <p:cNvPr id="203"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3037417" y="2836076"/>
            <a:ext cx="229507" cy="230960"/>
          </a:xfrm>
          <a:prstGeom prst="ellipse">
            <a:avLst/>
          </a:prstGeom>
          <a:noFill/>
          <a:extLst>
            <a:ext uri="{909E8E84-426E-40DD-AFC4-6F175D3DCCD1}">
              <a14:hiddenFill xmlns:a14="http://schemas.microsoft.com/office/drawing/2010/main">
                <a:solidFill>
                  <a:srgbClr val="FFFFFF"/>
                </a:solidFill>
              </a14:hiddenFill>
            </a:ext>
          </a:extLst>
        </p:spPr>
      </p:pic>
      <p:pic>
        <p:nvPicPr>
          <p:cNvPr id="204"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3236323" y="2836830"/>
            <a:ext cx="229507" cy="230960"/>
          </a:xfrm>
          <a:prstGeom prst="ellipse">
            <a:avLst/>
          </a:prstGeom>
          <a:noFill/>
          <a:extLst>
            <a:ext uri="{909E8E84-426E-40DD-AFC4-6F175D3DCCD1}">
              <a14:hiddenFill xmlns:a14="http://schemas.microsoft.com/office/drawing/2010/main">
                <a:solidFill>
                  <a:srgbClr val="FFFFFF"/>
                </a:solidFill>
              </a14:hiddenFill>
            </a:ext>
          </a:extLst>
        </p:spPr>
      </p:pic>
      <p:pic>
        <p:nvPicPr>
          <p:cNvPr id="205"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3409000" y="2981091"/>
            <a:ext cx="229507" cy="230960"/>
          </a:xfrm>
          <a:prstGeom prst="ellipse">
            <a:avLst/>
          </a:prstGeom>
          <a:noFill/>
          <a:extLst>
            <a:ext uri="{909E8E84-426E-40DD-AFC4-6F175D3DCCD1}">
              <a14:hiddenFill xmlns:a14="http://schemas.microsoft.com/office/drawing/2010/main">
                <a:solidFill>
                  <a:srgbClr val="FFFFFF"/>
                </a:solidFill>
              </a14:hiddenFill>
            </a:ext>
          </a:extLst>
        </p:spPr>
      </p:pic>
      <p:pic>
        <p:nvPicPr>
          <p:cNvPr id="206"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4252715" y="4974530"/>
            <a:ext cx="229507" cy="230960"/>
          </a:xfrm>
          <a:prstGeom prst="ellipse">
            <a:avLst/>
          </a:prstGeom>
          <a:noFill/>
          <a:extLst>
            <a:ext uri="{909E8E84-426E-40DD-AFC4-6F175D3DCCD1}">
              <a14:hiddenFill xmlns:a14="http://schemas.microsoft.com/office/drawing/2010/main">
                <a:solidFill>
                  <a:srgbClr val="FFFFFF"/>
                </a:solidFill>
              </a14:hiddenFill>
            </a:ext>
          </a:extLst>
        </p:spPr>
      </p:pic>
      <p:pic>
        <p:nvPicPr>
          <p:cNvPr id="207"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5463642" y="2435022"/>
            <a:ext cx="229507" cy="230960"/>
          </a:xfrm>
          <a:prstGeom prst="ellipse">
            <a:avLst/>
          </a:prstGeom>
          <a:noFill/>
          <a:extLst>
            <a:ext uri="{909E8E84-426E-40DD-AFC4-6F175D3DCCD1}">
              <a14:hiddenFill xmlns:a14="http://schemas.microsoft.com/office/drawing/2010/main">
                <a:solidFill>
                  <a:srgbClr val="FFFFFF"/>
                </a:solidFill>
              </a14:hiddenFill>
            </a:ext>
          </a:extLst>
        </p:spPr>
      </p:pic>
      <p:pic>
        <p:nvPicPr>
          <p:cNvPr id="208"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5744516" y="2445649"/>
            <a:ext cx="229507" cy="230960"/>
          </a:xfrm>
          <a:prstGeom prst="ellipse">
            <a:avLst/>
          </a:prstGeom>
          <a:noFill/>
          <a:extLst>
            <a:ext uri="{909E8E84-426E-40DD-AFC4-6F175D3DCCD1}">
              <a14:hiddenFill xmlns:a14="http://schemas.microsoft.com/office/drawing/2010/main">
                <a:solidFill>
                  <a:srgbClr val="FFFFFF"/>
                </a:solidFill>
              </a14:hiddenFill>
            </a:ext>
          </a:extLst>
        </p:spPr>
      </p:pic>
      <p:pic>
        <p:nvPicPr>
          <p:cNvPr id="209"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643965" y="4150853"/>
            <a:ext cx="229507" cy="230960"/>
          </a:xfrm>
          <a:prstGeom prst="ellipse">
            <a:avLst/>
          </a:prstGeom>
          <a:noFill/>
          <a:extLst>
            <a:ext uri="{909E8E84-426E-40DD-AFC4-6F175D3DCCD1}">
              <a14:hiddenFill xmlns:a14="http://schemas.microsoft.com/office/drawing/2010/main">
                <a:solidFill>
                  <a:srgbClr val="FFFFFF"/>
                </a:solidFill>
              </a14:hiddenFill>
            </a:ext>
          </a:extLst>
        </p:spPr>
      </p:pic>
      <p:pic>
        <p:nvPicPr>
          <p:cNvPr id="210"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760904" y="2867078"/>
            <a:ext cx="229507" cy="230960"/>
          </a:xfrm>
          <a:prstGeom prst="ellipse">
            <a:avLst/>
          </a:prstGeom>
          <a:noFill/>
          <a:extLst>
            <a:ext uri="{909E8E84-426E-40DD-AFC4-6F175D3DCCD1}">
              <a14:hiddenFill xmlns:a14="http://schemas.microsoft.com/office/drawing/2010/main">
                <a:solidFill>
                  <a:srgbClr val="FFFFFF"/>
                </a:solidFill>
              </a14:hiddenFill>
            </a:ext>
          </a:extLst>
        </p:spPr>
      </p:pic>
      <p:pic>
        <p:nvPicPr>
          <p:cNvPr id="211"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875658" y="3419844"/>
            <a:ext cx="229507" cy="230960"/>
          </a:xfrm>
          <a:prstGeom prst="ellipse">
            <a:avLst/>
          </a:prstGeom>
          <a:noFill/>
          <a:extLst>
            <a:ext uri="{909E8E84-426E-40DD-AFC4-6F175D3DCCD1}">
              <a14:hiddenFill xmlns:a14="http://schemas.microsoft.com/office/drawing/2010/main">
                <a:solidFill>
                  <a:srgbClr val="FFFFFF"/>
                </a:solidFill>
              </a14:hiddenFill>
            </a:ext>
          </a:extLst>
        </p:spPr>
      </p:pic>
      <p:pic>
        <p:nvPicPr>
          <p:cNvPr id="212"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961497" y="3180487"/>
            <a:ext cx="229507" cy="230960"/>
          </a:xfrm>
          <a:prstGeom prst="ellipse">
            <a:avLst/>
          </a:prstGeom>
          <a:noFill/>
          <a:extLst>
            <a:ext uri="{909E8E84-426E-40DD-AFC4-6F175D3DCCD1}">
              <a14:hiddenFill xmlns:a14="http://schemas.microsoft.com/office/drawing/2010/main">
                <a:solidFill>
                  <a:srgbClr val="FFFFFF"/>
                </a:solidFill>
              </a14:hiddenFill>
            </a:ext>
          </a:extLst>
        </p:spPr>
      </p:pic>
      <p:pic>
        <p:nvPicPr>
          <p:cNvPr id="213"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9433628" y="2986741"/>
            <a:ext cx="229507" cy="230960"/>
          </a:xfrm>
          <a:prstGeom prst="ellipse">
            <a:avLst/>
          </a:prstGeom>
          <a:noFill/>
          <a:extLst>
            <a:ext uri="{909E8E84-426E-40DD-AFC4-6F175D3DCCD1}">
              <a14:hiddenFill xmlns:a14="http://schemas.microsoft.com/office/drawing/2010/main">
                <a:solidFill>
                  <a:srgbClr val="FFFFFF"/>
                </a:solidFill>
              </a14:hiddenFill>
            </a:ext>
          </a:extLst>
        </p:spPr>
      </p:pic>
      <p:pic>
        <p:nvPicPr>
          <p:cNvPr id="214"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9833626" y="5286192"/>
            <a:ext cx="229507" cy="230960"/>
          </a:xfrm>
          <a:prstGeom prst="ellipse">
            <a:avLst/>
          </a:prstGeom>
          <a:noFill/>
          <a:extLst>
            <a:ext uri="{909E8E84-426E-40DD-AFC4-6F175D3DCCD1}">
              <a14:hiddenFill xmlns:a14="http://schemas.microsoft.com/office/drawing/2010/main">
                <a:solidFill>
                  <a:srgbClr val="FFFFFF"/>
                </a:solidFill>
              </a14:hiddenFill>
            </a:ext>
          </a:extLst>
        </p:spPr>
      </p:pic>
      <p:grpSp>
        <p:nvGrpSpPr>
          <p:cNvPr id="215" name="Des Moines"/>
          <p:cNvGrpSpPr/>
          <p:nvPr/>
        </p:nvGrpSpPr>
        <p:grpSpPr>
          <a:xfrm>
            <a:off x="3147204" y="2070295"/>
            <a:ext cx="778141" cy="206922"/>
            <a:chOff x="2762250" y="1985963"/>
            <a:chExt cx="847725" cy="225425"/>
          </a:xfrm>
        </p:grpSpPr>
        <p:sp>
          <p:nvSpPr>
            <p:cNvPr id="216" name="Rectangle 10"/>
            <p:cNvSpPr>
              <a:spLocks noChangeArrowheads="1"/>
            </p:cNvSpPr>
            <p:nvPr/>
          </p:nvSpPr>
          <p:spPr bwMode="auto">
            <a:xfrm>
              <a:off x="2762250" y="1985963"/>
              <a:ext cx="847725" cy="225425"/>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17" name="Freeform 11"/>
            <p:cNvSpPr>
              <a:spLocks noEditPoints="1"/>
            </p:cNvSpPr>
            <p:nvPr/>
          </p:nvSpPr>
          <p:spPr bwMode="auto">
            <a:xfrm>
              <a:off x="2830513" y="2057400"/>
              <a:ext cx="74613" cy="80963"/>
            </a:xfrm>
            <a:custGeom>
              <a:avLst/>
              <a:gdLst>
                <a:gd name="T0" fmla="*/ 0 w 23"/>
                <a:gd name="T1" fmla="*/ 25 h 25"/>
                <a:gd name="T2" fmla="*/ 0 w 23"/>
                <a:gd name="T3" fmla="*/ 0 h 25"/>
                <a:gd name="T4" fmla="*/ 9 w 23"/>
                <a:gd name="T5" fmla="*/ 0 h 25"/>
                <a:gd name="T6" fmla="*/ 23 w 23"/>
                <a:gd name="T7" fmla="*/ 12 h 25"/>
                <a:gd name="T8" fmla="*/ 19 w 23"/>
                <a:gd name="T9" fmla="*/ 22 h 25"/>
                <a:gd name="T10" fmla="*/ 9 w 23"/>
                <a:gd name="T11" fmla="*/ 25 h 25"/>
                <a:gd name="T12" fmla="*/ 0 w 23"/>
                <a:gd name="T13" fmla="*/ 25 h 25"/>
                <a:gd name="T14" fmla="*/ 6 w 23"/>
                <a:gd name="T15" fmla="*/ 5 h 25"/>
                <a:gd name="T16" fmla="*/ 6 w 23"/>
                <a:gd name="T17" fmla="*/ 21 h 25"/>
                <a:gd name="T18" fmla="*/ 9 w 23"/>
                <a:gd name="T19" fmla="*/ 21 h 25"/>
                <a:gd name="T20" fmla="*/ 15 w 23"/>
                <a:gd name="T21" fmla="*/ 19 h 25"/>
                <a:gd name="T22" fmla="*/ 17 w 23"/>
                <a:gd name="T23" fmla="*/ 13 h 25"/>
                <a:gd name="T24" fmla="*/ 15 w 23"/>
                <a:gd name="T25" fmla="*/ 7 h 25"/>
                <a:gd name="T26" fmla="*/ 9 w 23"/>
                <a:gd name="T27" fmla="*/ 5 h 25"/>
                <a:gd name="T28" fmla="*/ 6 w 23"/>
                <a:gd name="T29"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5">
                  <a:moveTo>
                    <a:pt x="0" y="25"/>
                  </a:moveTo>
                  <a:cubicBezTo>
                    <a:pt x="0" y="0"/>
                    <a:pt x="0" y="0"/>
                    <a:pt x="0" y="0"/>
                  </a:cubicBezTo>
                  <a:cubicBezTo>
                    <a:pt x="9" y="0"/>
                    <a:pt x="9" y="0"/>
                    <a:pt x="9" y="0"/>
                  </a:cubicBezTo>
                  <a:cubicBezTo>
                    <a:pt x="18" y="0"/>
                    <a:pt x="23" y="4"/>
                    <a:pt x="23" y="12"/>
                  </a:cubicBezTo>
                  <a:cubicBezTo>
                    <a:pt x="23" y="16"/>
                    <a:pt x="21" y="20"/>
                    <a:pt x="19" y="22"/>
                  </a:cubicBezTo>
                  <a:cubicBezTo>
                    <a:pt x="17" y="24"/>
                    <a:pt x="13" y="25"/>
                    <a:pt x="9" y="25"/>
                  </a:cubicBezTo>
                  <a:lnTo>
                    <a:pt x="0" y="25"/>
                  </a:lnTo>
                  <a:close/>
                  <a:moveTo>
                    <a:pt x="6" y="5"/>
                  </a:moveTo>
                  <a:cubicBezTo>
                    <a:pt x="6" y="21"/>
                    <a:pt x="6" y="21"/>
                    <a:pt x="6" y="21"/>
                  </a:cubicBezTo>
                  <a:cubicBezTo>
                    <a:pt x="9" y="21"/>
                    <a:pt x="9" y="21"/>
                    <a:pt x="9" y="21"/>
                  </a:cubicBezTo>
                  <a:cubicBezTo>
                    <a:pt x="11" y="21"/>
                    <a:pt x="13" y="20"/>
                    <a:pt x="15" y="19"/>
                  </a:cubicBezTo>
                  <a:cubicBezTo>
                    <a:pt x="16" y="17"/>
                    <a:pt x="17" y="15"/>
                    <a:pt x="17" y="13"/>
                  </a:cubicBezTo>
                  <a:cubicBezTo>
                    <a:pt x="17" y="10"/>
                    <a:pt x="16" y="8"/>
                    <a:pt x="15" y="7"/>
                  </a:cubicBezTo>
                  <a:cubicBezTo>
                    <a:pt x="13" y="5"/>
                    <a:pt x="11" y="5"/>
                    <a:pt x="9" y="5"/>
                  </a:cubicBezTo>
                  <a:lnTo>
                    <a:pt x="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18" name="Freeform 12"/>
            <p:cNvSpPr>
              <a:spLocks/>
            </p:cNvSpPr>
            <p:nvPr/>
          </p:nvSpPr>
          <p:spPr bwMode="auto">
            <a:xfrm>
              <a:off x="2917825" y="2057400"/>
              <a:ext cx="52388" cy="80963"/>
            </a:xfrm>
            <a:custGeom>
              <a:avLst/>
              <a:gdLst>
                <a:gd name="T0" fmla="*/ 33 w 33"/>
                <a:gd name="T1" fmla="*/ 51 h 51"/>
                <a:gd name="T2" fmla="*/ 0 w 33"/>
                <a:gd name="T3" fmla="*/ 51 h 51"/>
                <a:gd name="T4" fmla="*/ 0 w 33"/>
                <a:gd name="T5" fmla="*/ 0 h 51"/>
                <a:gd name="T6" fmla="*/ 31 w 33"/>
                <a:gd name="T7" fmla="*/ 0 h 51"/>
                <a:gd name="T8" fmla="*/ 31 w 33"/>
                <a:gd name="T9" fmla="*/ 10 h 51"/>
                <a:gd name="T10" fmla="*/ 13 w 33"/>
                <a:gd name="T11" fmla="*/ 10 h 51"/>
                <a:gd name="T12" fmla="*/ 13 w 33"/>
                <a:gd name="T13" fmla="*/ 20 h 51"/>
                <a:gd name="T14" fmla="*/ 29 w 33"/>
                <a:gd name="T15" fmla="*/ 20 h 51"/>
                <a:gd name="T16" fmla="*/ 29 w 33"/>
                <a:gd name="T17" fmla="*/ 31 h 51"/>
                <a:gd name="T18" fmla="*/ 13 w 33"/>
                <a:gd name="T19" fmla="*/ 31 h 51"/>
                <a:gd name="T20" fmla="*/ 13 w 33"/>
                <a:gd name="T21" fmla="*/ 43 h 51"/>
                <a:gd name="T22" fmla="*/ 33 w 33"/>
                <a:gd name="T23" fmla="*/ 43 h 51"/>
                <a:gd name="T24" fmla="*/ 33 w 33"/>
                <a:gd name="T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51">
                  <a:moveTo>
                    <a:pt x="33" y="51"/>
                  </a:moveTo>
                  <a:lnTo>
                    <a:pt x="0" y="51"/>
                  </a:lnTo>
                  <a:lnTo>
                    <a:pt x="0" y="0"/>
                  </a:lnTo>
                  <a:lnTo>
                    <a:pt x="31" y="0"/>
                  </a:lnTo>
                  <a:lnTo>
                    <a:pt x="31" y="10"/>
                  </a:lnTo>
                  <a:lnTo>
                    <a:pt x="13" y="10"/>
                  </a:lnTo>
                  <a:lnTo>
                    <a:pt x="13" y="20"/>
                  </a:lnTo>
                  <a:lnTo>
                    <a:pt x="29" y="20"/>
                  </a:lnTo>
                  <a:lnTo>
                    <a:pt x="29" y="31"/>
                  </a:lnTo>
                  <a:lnTo>
                    <a:pt x="13" y="31"/>
                  </a:lnTo>
                  <a:lnTo>
                    <a:pt x="13" y="43"/>
                  </a:lnTo>
                  <a:lnTo>
                    <a:pt x="33" y="43"/>
                  </a:lnTo>
                  <a:lnTo>
                    <a:pt x="33"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19" name="Freeform 13"/>
            <p:cNvSpPr>
              <a:spLocks/>
            </p:cNvSpPr>
            <p:nvPr/>
          </p:nvSpPr>
          <p:spPr bwMode="auto">
            <a:xfrm>
              <a:off x="2979738" y="2057400"/>
              <a:ext cx="55563" cy="84138"/>
            </a:xfrm>
            <a:custGeom>
              <a:avLst/>
              <a:gdLst>
                <a:gd name="T0" fmla="*/ 0 w 17"/>
                <a:gd name="T1" fmla="*/ 24 h 26"/>
                <a:gd name="T2" fmla="*/ 0 w 17"/>
                <a:gd name="T3" fmla="*/ 19 h 26"/>
                <a:gd name="T4" fmla="*/ 3 w 17"/>
                <a:gd name="T5" fmla="*/ 21 h 26"/>
                <a:gd name="T6" fmla="*/ 7 w 17"/>
                <a:gd name="T7" fmla="*/ 21 h 26"/>
                <a:gd name="T8" fmla="*/ 9 w 17"/>
                <a:gd name="T9" fmla="*/ 21 h 26"/>
                <a:gd name="T10" fmla="*/ 10 w 17"/>
                <a:gd name="T11" fmla="*/ 21 h 26"/>
                <a:gd name="T12" fmla="*/ 11 w 17"/>
                <a:gd name="T13" fmla="*/ 20 h 26"/>
                <a:gd name="T14" fmla="*/ 11 w 17"/>
                <a:gd name="T15" fmla="*/ 19 h 26"/>
                <a:gd name="T16" fmla="*/ 11 w 17"/>
                <a:gd name="T17" fmla="*/ 17 h 26"/>
                <a:gd name="T18" fmla="*/ 10 w 17"/>
                <a:gd name="T19" fmla="*/ 16 h 26"/>
                <a:gd name="T20" fmla="*/ 8 w 17"/>
                <a:gd name="T21" fmla="*/ 15 h 26"/>
                <a:gd name="T22" fmla="*/ 6 w 17"/>
                <a:gd name="T23" fmla="*/ 15 h 26"/>
                <a:gd name="T24" fmla="*/ 1 w 17"/>
                <a:gd name="T25" fmla="*/ 12 h 26"/>
                <a:gd name="T26" fmla="*/ 0 w 17"/>
                <a:gd name="T27" fmla="*/ 7 h 26"/>
                <a:gd name="T28" fmla="*/ 1 w 17"/>
                <a:gd name="T29" fmla="*/ 4 h 26"/>
                <a:gd name="T30" fmla="*/ 3 w 17"/>
                <a:gd name="T31" fmla="*/ 2 h 26"/>
                <a:gd name="T32" fmla="*/ 6 w 17"/>
                <a:gd name="T33" fmla="*/ 0 h 26"/>
                <a:gd name="T34" fmla="*/ 10 w 17"/>
                <a:gd name="T35" fmla="*/ 0 h 26"/>
                <a:gd name="T36" fmla="*/ 13 w 17"/>
                <a:gd name="T37" fmla="*/ 0 h 26"/>
                <a:gd name="T38" fmla="*/ 16 w 17"/>
                <a:gd name="T39" fmla="*/ 1 h 26"/>
                <a:gd name="T40" fmla="*/ 16 w 17"/>
                <a:gd name="T41" fmla="*/ 6 h 26"/>
                <a:gd name="T42" fmla="*/ 15 w 17"/>
                <a:gd name="T43" fmla="*/ 5 h 26"/>
                <a:gd name="T44" fmla="*/ 13 w 17"/>
                <a:gd name="T45" fmla="*/ 5 h 26"/>
                <a:gd name="T46" fmla="*/ 12 w 17"/>
                <a:gd name="T47" fmla="*/ 4 h 26"/>
                <a:gd name="T48" fmla="*/ 10 w 17"/>
                <a:gd name="T49" fmla="*/ 4 h 26"/>
                <a:gd name="T50" fmla="*/ 8 w 17"/>
                <a:gd name="T51" fmla="*/ 4 h 26"/>
                <a:gd name="T52" fmla="*/ 7 w 17"/>
                <a:gd name="T53" fmla="*/ 5 h 26"/>
                <a:gd name="T54" fmla="*/ 6 w 17"/>
                <a:gd name="T55" fmla="*/ 6 h 26"/>
                <a:gd name="T56" fmla="*/ 6 w 17"/>
                <a:gd name="T57" fmla="*/ 7 h 26"/>
                <a:gd name="T58" fmla="*/ 6 w 17"/>
                <a:gd name="T59" fmla="*/ 8 h 26"/>
                <a:gd name="T60" fmla="*/ 7 w 17"/>
                <a:gd name="T61" fmla="*/ 9 h 26"/>
                <a:gd name="T62" fmla="*/ 9 w 17"/>
                <a:gd name="T63" fmla="*/ 10 h 26"/>
                <a:gd name="T64" fmla="*/ 11 w 17"/>
                <a:gd name="T65" fmla="*/ 11 h 26"/>
                <a:gd name="T66" fmla="*/ 13 w 17"/>
                <a:gd name="T67" fmla="*/ 12 h 26"/>
                <a:gd name="T68" fmla="*/ 15 w 17"/>
                <a:gd name="T69" fmla="*/ 14 h 26"/>
                <a:gd name="T70" fmla="*/ 17 w 17"/>
                <a:gd name="T71" fmla="*/ 16 h 26"/>
                <a:gd name="T72" fmla="*/ 17 w 17"/>
                <a:gd name="T73" fmla="*/ 18 h 26"/>
                <a:gd name="T74" fmla="*/ 16 w 17"/>
                <a:gd name="T75" fmla="*/ 22 h 26"/>
                <a:gd name="T76" fmla="*/ 14 w 17"/>
                <a:gd name="T77" fmla="*/ 24 h 26"/>
                <a:gd name="T78" fmla="*/ 11 w 17"/>
                <a:gd name="T79" fmla="*/ 25 h 26"/>
                <a:gd name="T80" fmla="*/ 7 w 17"/>
                <a:gd name="T81" fmla="*/ 26 h 26"/>
                <a:gd name="T82" fmla="*/ 3 w 17"/>
                <a:gd name="T83" fmla="*/ 25 h 26"/>
                <a:gd name="T84" fmla="*/ 0 w 17"/>
                <a:gd name="T85"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4"/>
                  </a:moveTo>
                  <a:cubicBezTo>
                    <a:pt x="0" y="19"/>
                    <a:pt x="0" y="19"/>
                    <a:pt x="0" y="19"/>
                  </a:cubicBezTo>
                  <a:cubicBezTo>
                    <a:pt x="1" y="20"/>
                    <a:pt x="2" y="20"/>
                    <a:pt x="3" y="21"/>
                  </a:cubicBezTo>
                  <a:cubicBezTo>
                    <a:pt x="4" y="21"/>
                    <a:pt x="6" y="21"/>
                    <a:pt x="7" y="21"/>
                  </a:cubicBezTo>
                  <a:cubicBezTo>
                    <a:pt x="8" y="21"/>
                    <a:pt x="8" y="21"/>
                    <a:pt x="9" y="21"/>
                  </a:cubicBezTo>
                  <a:cubicBezTo>
                    <a:pt x="9" y="21"/>
                    <a:pt x="10" y="21"/>
                    <a:pt x="10" y="21"/>
                  </a:cubicBezTo>
                  <a:cubicBezTo>
                    <a:pt x="10" y="20"/>
                    <a:pt x="11" y="20"/>
                    <a:pt x="11" y="20"/>
                  </a:cubicBezTo>
                  <a:cubicBezTo>
                    <a:pt x="11" y="19"/>
                    <a:pt x="11" y="19"/>
                    <a:pt x="11" y="19"/>
                  </a:cubicBezTo>
                  <a:cubicBezTo>
                    <a:pt x="11" y="18"/>
                    <a:pt x="11" y="18"/>
                    <a:pt x="11" y="17"/>
                  </a:cubicBezTo>
                  <a:cubicBezTo>
                    <a:pt x="10" y="17"/>
                    <a:pt x="10" y="17"/>
                    <a:pt x="10" y="16"/>
                  </a:cubicBezTo>
                  <a:cubicBezTo>
                    <a:pt x="9" y="16"/>
                    <a:pt x="9" y="16"/>
                    <a:pt x="8" y="15"/>
                  </a:cubicBezTo>
                  <a:cubicBezTo>
                    <a:pt x="7" y="15"/>
                    <a:pt x="6" y="15"/>
                    <a:pt x="6" y="15"/>
                  </a:cubicBezTo>
                  <a:cubicBezTo>
                    <a:pt x="4" y="14"/>
                    <a:pt x="2" y="13"/>
                    <a:pt x="1" y="12"/>
                  </a:cubicBezTo>
                  <a:cubicBezTo>
                    <a:pt x="0" y="10"/>
                    <a:pt x="0" y="9"/>
                    <a:pt x="0" y="7"/>
                  </a:cubicBezTo>
                  <a:cubicBezTo>
                    <a:pt x="0" y="6"/>
                    <a:pt x="0" y="5"/>
                    <a:pt x="1" y="4"/>
                  </a:cubicBezTo>
                  <a:cubicBezTo>
                    <a:pt x="1" y="3"/>
                    <a:pt x="2" y="2"/>
                    <a:pt x="3" y="2"/>
                  </a:cubicBezTo>
                  <a:cubicBezTo>
                    <a:pt x="4" y="1"/>
                    <a:pt x="5" y="0"/>
                    <a:pt x="6" y="0"/>
                  </a:cubicBezTo>
                  <a:cubicBezTo>
                    <a:pt x="7" y="0"/>
                    <a:pt x="8" y="0"/>
                    <a:pt x="10" y="0"/>
                  </a:cubicBezTo>
                  <a:cubicBezTo>
                    <a:pt x="11" y="0"/>
                    <a:pt x="12" y="0"/>
                    <a:pt x="13" y="0"/>
                  </a:cubicBezTo>
                  <a:cubicBezTo>
                    <a:pt x="14" y="0"/>
                    <a:pt x="15" y="0"/>
                    <a:pt x="16" y="1"/>
                  </a:cubicBezTo>
                  <a:cubicBezTo>
                    <a:pt x="16" y="6"/>
                    <a:pt x="16" y="6"/>
                    <a:pt x="16" y="6"/>
                  </a:cubicBezTo>
                  <a:cubicBezTo>
                    <a:pt x="16" y="6"/>
                    <a:pt x="15" y="5"/>
                    <a:pt x="15" y="5"/>
                  </a:cubicBezTo>
                  <a:cubicBezTo>
                    <a:pt x="14" y="5"/>
                    <a:pt x="14" y="5"/>
                    <a:pt x="13" y="5"/>
                  </a:cubicBezTo>
                  <a:cubicBezTo>
                    <a:pt x="13" y="4"/>
                    <a:pt x="12" y="4"/>
                    <a:pt x="12" y="4"/>
                  </a:cubicBezTo>
                  <a:cubicBezTo>
                    <a:pt x="11" y="4"/>
                    <a:pt x="11" y="4"/>
                    <a:pt x="10" y="4"/>
                  </a:cubicBezTo>
                  <a:cubicBezTo>
                    <a:pt x="9" y="4"/>
                    <a:pt x="9" y="4"/>
                    <a:pt x="8" y="4"/>
                  </a:cubicBezTo>
                  <a:cubicBezTo>
                    <a:pt x="8" y="5"/>
                    <a:pt x="7" y="5"/>
                    <a:pt x="7" y="5"/>
                  </a:cubicBezTo>
                  <a:cubicBezTo>
                    <a:pt x="7" y="5"/>
                    <a:pt x="6" y="5"/>
                    <a:pt x="6" y="6"/>
                  </a:cubicBezTo>
                  <a:cubicBezTo>
                    <a:pt x="6" y="6"/>
                    <a:pt x="6" y="6"/>
                    <a:pt x="6" y="7"/>
                  </a:cubicBezTo>
                  <a:cubicBezTo>
                    <a:pt x="6" y="7"/>
                    <a:pt x="6" y="8"/>
                    <a:pt x="6" y="8"/>
                  </a:cubicBezTo>
                  <a:cubicBezTo>
                    <a:pt x="6" y="8"/>
                    <a:pt x="7" y="9"/>
                    <a:pt x="7" y="9"/>
                  </a:cubicBezTo>
                  <a:cubicBezTo>
                    <a:pt x="8" y="9"/>
                    <a:pt x="8" y="9"/>
                    <a:pt x="9" y="10"/>
                  </a:cubicBezTo>
                  <a:cubicBezTo>
                    <a:pt x="9" y="10"/>
                    <a:pt x="10" y="10"/>
                    <a:pt x="11" y="11"/>
                  </a:cubicBezTo>
                  <a:cubicBezTo>
                    <a:pt x="12" y="11"/>
                    <a:pt x="13" y="11"/>
                    <a:pt x="13" y="12"/>
                  </a:cubicBezTo>
                  <a:cubicBezTo>
                    <a:pt x="14" y="12"/>
                    <a:pt x="15" y="13"/>
                    <a:pt x="15" y="14"/>
                  </a:cubicBezTo>
                  <a:cubicBezTo>
                    <a:pt x="16" y="14"/>
                    <a:pt x="16" y="15"/>
                    <a:pt x="17" y="16"/>
                  </a:cubicBezTo>
                  <a:cubicBezTo>
                    <a:pt x="17" y="16"/>
                    <a:pt x="17" y="17"/>
                    <a:pt x="17" y="18"/>
                  </a:cubicBezTo>
                  <a:cubicBezTo>
                    <a:pt x="17" y="20"/>
                    <a:pt x="17" y="21"/>
                    <a:pt x="16" y="22"/>
                  </a:cubicBezTo>
                  <a:cubicBezTo>
                    <a:pt x="16" y="23"/>
                    <a:pt x="15" y="24"/>
                    <a:pt x="14" y="24"/>
                  </a:cubicBezTo>
                  <a:cubicBezTo>
                    <a:pt x="13" y="25"/>
                    <a:pt x="12" y="25"/>
                    <a:pt x="11" y="25"/>
                  </a:cubicBezTo>
                  <a:cubicBezTo>
                    <a:pt x="10" y="26"/>
                    <a:pt x="8" y="26"/>
                    <a:pt x="7" y="26"/>
                  </a:cubicBezTo>
                  <a:cubicBezTo>
                    <a:pt x="6" y="26"/>
                    <a:pt x="4" y="26"/>
                    <a:pt x="3" y="25"/>
                  </a:cubicBezTo>
                  <a:cubicBezTo>
                    <a:pt x="2" y="25"/>
                    <a:pt x="1" y="25"/>
                    <a:pt x="0"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20" name="Freeform 14"/>
            <p:cNvSpPr>
              <a:spLocks/>
            </p:cNvSpPr>
            <p:nvPr/>
          </p:nvSpPr>
          <p:spPr bwMode="auto">
            <a:xfrm>
              <a:off x="3084513" y="2057400"/>
              <a:ext cx="95250" cy="80963"/>
            </a:xfrm>
            <a:custGeom>
              <a:avLst/>
              <a:gdLst>
                <a:gd name="T0" fmla="*/ 29 w 29"/>
                <a:gd name="T1" fmla="*/ 25 h 25"/>
                <a:gd name="T2" fmla="*/ 23 w 29"/>
                <a:gd name="T3" fmla="*/ 25 h 25"/>
                <a:gd name="T4" fmla="*/ 23 w 29"/>
                <a:gd name="T5" fmla="*/ 10 h 25"/>
                <a:gd name="T6" fmla="*/ 24 w 29"/>
                <a:gd name="T7" fmla="*/ 5 h 25"/>
                <a:gd name="T8" fmla="*/ 24 w 29"/>
                <a:gd name="T9" fmla="*/ 5 h 25"/>
                <a:gd name="T10" fmla="*/ 23 w 29"/>
                <a:gd name="T11" fmla="*/ 8 h 25"/>
                <a:gd name="T12" fmla="*/ 17 w 29"/>
                <a:gd name="T13" fmla="*/ 25 h 25"/>
                <a:gd name="T14" fmla="*/ 12 w 29"/>
                <a:gd name="T15" fmla="*/ 25 h 25"/>
                <a:gd name="T16" fmla="*/ 6 w 29"/>
                <a:gd name="T17" fmla="*/ 8 h 25"/>
                <a:gd name="T18" fmla="*/ 5 w 29"/>
                <a:gd name="T19" fmla="*/ 5 h 25"/>
                <a:gd name="T20" fmla="*/ 5 w 29"/>
                <a:gd name="T21" fmla="*/ 5 h 25"/>
                <a:gd name="T22" fmla="*/ 5 w 29"/>
                <a:gd name="T23" fmla="*/ 11 h 25"/>
                <a:gd name="T24" fmla="*/ 5 w 29"/>
                <a:gd name="T25" fmla="*/ 25 h 25"/>
                <a:gd name="T26" fmla="*/ 0 w 29"/>
                <a:gd name="T27" fmla="*/ 25 h 25"/>
                <a:gd name="T28" fmla="*/ 0 w 29"/>
                <a:gd name="T29" fmla="*/ 0 h 25"/>
                <a:gd name="T30" fmla="*/ 9 w 29"/>
                <a:gd name="T31" fmla="*/ 0 h 25"/>
                <a:gd name="T32" fmla="*/ 14 w 29"/>
                <a:gd name="T33" fmla="*/ 15 h 25"/>
                <a:gd name="T34" fmla="*/ 15 w 29"/>
                <a:gd name="T35" fmla="*/ 19 h 25"/>
                <a:gd name="T36" fmla="*/ 15 w 29"/>
                <a:gd name="T37" fmla="*/ 19 h 25"/>
                <a:gd name="T38" fmla="*/ 16 w 29"/>
                <a:gd name="T39" fmla="*/ 15 h 25"/>
                <a:gd name="T40" fmla="*/ 21 w 29"/>
                <a:gd name="T41" fmla="*/ 0 h 25"/>
                <a:gd name="T42" fmla="*/ 29 w 29"/>
                <a:gd name="T43" fmla="*/ 0 h 25"/>
                <a:gd name="T44" fmla="*/ 29 w 29"/>
                <a:gd name="T45"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25">
                  <a:moveTo>
                    <a:pt x="29" y="25"/>
                  </a:moveTo>
                  <a:cubicBezTo>
                    <a:pt x="23" y="25"/>
                    <a:pt x="23" y="25"/>
                    <a:pt x="23" y="25"/>
                  </a:cubicBezTo>
                  <a:cubicBezTo>
                    <a:pt x="23" y="10"/>
                    <a:pt x="23" y="10"/>
                    <a:pt x="23" y="10"/>
                  </a:cubicBezTo>
                  <a:cubicBezTo>
                    <a:pt x="23" y="9"/>
                    <a:pt x="24" y="7"/>
                    <a:pt x="24" y="5"/>
                  </a:cubicBezTo>
                  <a:cubicBezTo>
                    <a:pt x="24" y="5"/>
                    <a:pt x="24" y="5"/>
                    <a:pt x="24" y="5"/>
                  </a:cubicBezTo>
                  <a:cubicBezTo>
                    <a:pt x="23" y="6"/>
                    <a:pt x="23" y="8"/>
                    <a:pt x="23" y="8"/>
                  </a:cubicBezTo>
                  <a:cubicBezTo>
                    <a:pt x="17" y="25"/>
                    <a:pt x="17" y="25"/>
                    <a:pt x="17" y="25"/>
                  </a:cubicBezTo>
                  <a:cubicBezTo>
                    <a:pt x="12" y="25"/>
                    <a:pt x="12" y="25"/>
                    <a:pt x="12" y="25"/>
                  </a:cubicBezTo>
                  <a:cubicBezTo>
                    <a:pt x="6" y="8"/>
                    <a:pt x="6" y="8"/>
                    <a:pt x="6" y="8"/>
                  </a:cubicBezTo>
                  <a:cubicBezTo>
                    <a:pt x="6" y="8"/>
                    <a:pt x="6" y="7"/>
                    <a:pt x="5" y="5"/>
                  </a:cubicBezTo>
                  <a:cubicBezTo>
                    <a:pt x="5" y="5"/>
                    <a:pt x="5" y="5"/>
                    <a:pt x="5" y="5"/>
                  </a:cubicBezTo>
                  <a:cubicBezTo>
                    <a:pt x="5" y="7"/>
                    <a:pt x="5" y="10"/>
                    <a:pt x="5" y="11"/>
                  </a:cubicBezTo>
                  <a:cubicBezTo>
                    <a:pt x="5" y="25"/>
                    <a:pt x="5" y="25"/>
                    <a:pt x="5" y="25"/>
                  </a:cubicBezTo>
                  <a:cubicBezTo>
                    <a:pt x="0" y="25"/>
                    <a:pt x="0" y="25"/>
                    <a:pt x="0" y="25"/>
                  </a:cubicBezTo>
                  <a:cubicBezTo>
                    <a:pt x="0" y="0"/>
                    <a:pt x="0" y="0"/>
                    <a:pt x="0" y="0"/>
                  </a:cubicBezTo>
                  <a:cubicBezTo>
                    <a:pt x="9" y="0"/>
                    <a:pt x="9" y="0"/>
                    <a:pt x="9" y="0"/>
                  </a:cubicBezTo>
                  <a:cubicBezTo>
                    <a:pt x="14" y="15"/>
                    <a:pt x="14" y="15"/>
                    <a:pt x="14" y="15"/>
                  </a:cubicBezTo>
                  <a:cubicBezTo>
                    <a:pt x="14" y="16"/>
                    <a:pt x="14" y="17"/>
                    <a:pt x="15" y="19"/>
                  </a:cubicBezTo>
                  <a:cubicBezTo>
                    <a:pt x="15" y="19"/>
                    <a:pt x="15" y="19"/>
                    <a:pt x="15" y="19"/>
                  </a:cubicBezTo>
                  <a:cubicBezTo>
                    <a:pt x="15" y="17"/>
                    <a:pt x="15" y="16"/>
                    <a:pt x="16" y="15"/>
                  </a:cubicBezTo>
                  <a:cubicBezTo>
                    <a:pt x="21" y="0"/>
                    <a:pt x="21" y="0"/>
                    <a:pt x="21" y="0"/>
                  </a:cubicBezTo>
                  <a:cubicBezTo>
                    <a:pt x="29" y="0"/>
                    <a:pt x="29" y="0"/>
                    <a:pt x="29" y="0"/>
                  </a:cubicBezTo>
                  <a:lnTo>
                    <a:pt x="29"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21" name="Freeform 15"/>
            <p:cNvSpPr>
              <a:spLocks noEditPoints="1"/>
            </p:cNvSpPr>
            <p:nvPr/>
          </p:nvSpPr>
          <p:spPr bwMode="auto">
            <a:xfrm>
              <a:off x="3195638" y="2057400"/>
              <a:ext cx="77788" cy="84138"/>
            </a:xfrm>
            <a:custGeom>
              <a:avLst/>
              <a:gdLst>
                <a:gd name="T0" fmla="*/ 12 w 24"/>
                <a:gd name="T1" fmla="*/ 26 h 26"/>
                <a:gd name="T2" fmla="*/ 3 w 24"/>
                <a:gd name="T3" fmla="*/ 22 h 26"/>
                <a:gd name="T4" fmla="*/ 0 w 24"/>
                <a:gd name="T5" fmla="*/ 13 h 26"/>
                <a:gd name="T6" fmla="*/ 3 w 24"/>
                <a:gd name="T7" fmla="*/ 3 h 26"/>
                <a:gd name="T8" fmla="*/ 12 w 24"/>
                <a:gd name="T9" fmla="*/ 0 h 26"/>
                <a:gd name="T10" fmla="*/ 21 w 24"/>
                <a:gd name="T11" fmla="*/ 3 h 26"/>
                <a:gd name="T12" fmla="*/ 24 w 24"/>
                <a:gd name="T13" fmla="*/ 13 h 26"/>
                <a:gd name="T14" fmla="*/ 21 w 24"/>
                <a:gd name="T15" fmla="*/ 22 h 26"/>
                <a:gd name="T16" fmla="*/ 12 w 24"/>
                <a:gd name="T17" fmla="*/ 26 h 26"/>
                <a:gd name="T18" fmla="*/ 12 w 24"/>
                <a:gd name="T19" fmla="*/ 5 h 26"/>
                <a:gd name="T20" fmla="*/ 7 w 24"/>
                <a:gd name="T21" fmla="*/ 7 h 26"/>
                <a:gd name="T22" fmla="*/ 6 w 24"/>
                <a:gd name="T23" fmla="*/ 13 h 26"/>
                <a:gd name="T24" fmla="*/ 7 w 24"/>
                <a:gd name="T25" fmla="*/ 19 h 26"/>
                <a:gd name="T26" fmla="*/ 12 w 24"/>
                <a:gd name="T27" fmla="*/ 21 h 26"/>
                <a:gd name="T28" fmla="*/ 17 w 24"/>
                <a:gd name="T29" fmla="*/ 19 h 26"/>
                <a:gd name="T30" fmla="*/ 18 w 24"/>
                <a:gd name="T31" fmla="*/ 13 h 26"/>
                <a:gd name="T32" fmla="*/ 17 w 24"/>
                <a:gd name="T33" fmla="*/ 7 h 26"/>
                <a:gd name="T34" fmla="*/ 12 w 24"/>
                <a:gd name="T35"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26">
                  <a:moveTo>
                    <a:pt x="12" y="26"/>
                  </a:moveTo>
                  <a:cubicBezTo>
                    <a:pt x="8" y="26"/>
                    <a:pt x="5" y="25"/>
                    <a:pt x="3" y="22"/>
                  </a:cubicBezTo>
                  <a:cubicBezTo>
                    <a:pt x="1" y="20"/>
                    <a:pt x="0" y="17"/>
                    <a:pt x="0" y="13"/>
                  </a:cubicBezTo>
                  <a:cubicBezTo>
                    <a:pt x="0" y="9"/>
                    <a:pt x="1" y="6"/>
                    <a:pt x="3" y="3"/>
                  </a:cubicBezTo>
                  <a:cubicBezTo>
                    <a:pt x="5" y="1"/>
                    <a:pt x="9" y="0"/>
                    <a:pt x="12" y="0"/>
                  </a:cubicBezTo>
                  <a:cubicBezTo>
                    <a:pt x="16" y="0"/>
                    <a:pt x="19" y="1"/>
                    <a:pt x="21" y="3"/>
                  </a:cubicBezTo>
                  <a:cubicBezTo>
                    <a:pt x="23" y="6"/>
                    <a:pt x="24" y="9"/>
                    <a:pt x="24" y="13"/>
                  </a:cubicBezTo>
                  <a:cubicBezTo>
                    <a:pt x="24" y="17"/>
                    <a:pt x="23" y="20"/>
                    <a:pt x="21" y="22"/>
                  </a:cubicBezTo>
                  <a:cubicBezTo>
                    <a:pt x="19" y="25"/>
                    <a:pt x="16" y="26"/>
                    <a:pt x="12" y="26"/>
                  </a:cubicBezTo>
                  <a:close/>
                  <a:moveTo>
                    <a:pt x="12" y="5"/>
                  </a:moveTo>
                  <a:cubicBezTo>
                    <a:pt x="10" y="5"/>
                    <a:pt x="9" y="5"/>
                    <a:pt x="7" y="7"/>
                  </a:cubicBezTo>
                  <a:cubicBezTo>
                    <a:pt x="6" y="8"/>
                    <a:pt x="6" y="10"/>
                    <a:pt x="6" y="13"/>
                  </a:cubicBezTo>
                  <a:cubicBezTo>
                    <a:pt x="6" y="15"/>
                    <a:pt x="6" y="17"/>
                    <a:pt x="7" y="19"/>
                  </a:cubicBezTo>
                  <a:cubicBezTo>
                    <a:pt x="9" y="20"/>
                    <a:pt x="10" y="21"/>
                    <a:pt x="12" y="21"/>
                  </a:cubicBezTo>
                  <a:cubicBezTo>
                    <a:pt x="14" y="21"/>
                    <a:pt x="16" y="20"/>
                    <a:pt x="17" y="19"/>
                  </a:cubicBezTo>
                  <a:cubicBezTo>
                    <a:pt x="18" y="17"/>
                    <a:pt x="18" y="15"/>
                    <a:pt x="18" y="13"/>
                  </a:cubicBezTo>
                  <a:cubicBezTo>
                    <a:pt x="18" y="10"/>
                    <a:pt x="18" y="8"/>
                    <a:pt x="17" y="7"/>
                  </a:cubicBezTo>
                  <a:cubicBezTo>
                    <a:pt x="16" y="5"/>
                    <a:pt x="14" y="5"/>
                    <a:pt x="1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22" name="Rectangle 16"/>
            <p:cNvSpPr>
              <a:spLocks noChangeArrowheads="1"/>
            </p:cNvSpPr>
            <p:nvPr/>
          </p:nvSpPr>
          <p:spPr bwMode="auto">
            <a:xfrm>
              <a:off x="3290888" y="2057400"/>
              <a:ext cx="19050" cy="809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23" name="Freeform 17"/>
            <p:cNvSpPr>
              <a:spLocks/>
            </p:cNvSpPr>
            <p:nvPr/>
          </p:nvSpPr>
          <p:spPr bwMode="auto">
            <a:xfrm>
              <a:off x="3328988" y="2057400"/>
              <a:ext cx="76200" cy="80963"/>
            </a:xfrm>
            <a:custGeom>
              <a:avLst/>
              <a:gdLst>
                <a:gd name="T0" fmla="*/ 23 w 23"/>
                <a:gd name="T1" fmla="*/ 25 h 25"/>
                <a:gd name="T2" fmla="*/ 17 w 23"/>
                <a:gd name="T3" fmla="*/ 25 h 25"/>
                <a:gd name="T4" fmla="*/ 7 w 23"/>
                <a:gd name="T5" fmla="*/ 10 h 25"/>
                <a:gd name="T6" fmla="*/ 5 w 23"/>
                <a:gd name="T7" fmla="*/ 7 h 25"/>
                <a:gd name="T8" fmla="*/ 5 w 23"/>
                <a:gd name="T9" fmla="*/ 7 h 25"/>
                <a:gd name="T10" fmla="*/ 5 w 23"/>
                <a:gd name="T11" fmla="*/ 12 h 25"/>
                <a:gd name="T12" fmla="*/ 5 w 23"/>
                <a:gd name="T13" fmla="*/ 25 h 25"/>
                <a:gd name="T14" fmla="*/ 0 w 23"/>
                <a:gd name="T15" fmla="*/ 25 h 25"/>
                <a:gd name="T16" fmla="*/ 0 w 23"/>
                <a:gd name="T17" fmla="*/ 0 h 25"/>
                <a:gd name="T18" fmla="*/ 6 w 23"/>
                <a:gd name="T19" fmla="*/ 0 h 25"/>
                <a:gd name="T20" fmla="*/ 16 w 23"/>
                <a:gd name="T21" fmla="*/ 16 h 25"/>
                <a:gd name="T22" fmla="*/ 17 w 23"/>
                <a:gd name="T23" fmla="*/ 18 h 25"/>
                <a:gd name="T24" fmla="*/ 18 w 23"/>
                <a:gd name="T25" fmla="*/ 18 h 25"/>
                <a:gd name="T26" fmla="*/ 17 w 23"/>
                <a:gd name="T27" fmla="*/ 14 h 25"/>
                <a:gd name="T28" fmla="*/ 17 w 23"/>
                <a:gd name="T29" fmla="*/ 0 h 25"/>
                <a:gd name="T30" fmla="*/ 23 w 23"/>
                <a:gd name="T31" fmla="*/ 0 h 25"/>
                <a:gd name="T32" fmla="*/ 23 w 23"/>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5">
                  <a:moveTo>
                    <a:pt x="23" y="25"/>
                  </a:moveTo>
                  <a:cubicBezTo>
                    <a:pt x="17" y="25"/>
                    <a:pt x="17" y="25"/>
                    <a:pt x="17" y="25"/>
                  </a:cubicBezTo>
                  <a:cubicBezTo>
                    <a:pt x="7" y="10"/>
                    <a:pt x="7" y="10"/>
                    <a:pt x="7" y="10"/>
                  </a:cubicBezTo>
                  <a:cubicBezTo>
                    <a:pt x="6" y="9"/>
                    <a:pt x="6" y="8"/>
                    <a:pt x="5" y="7"/>
                  </a:cubicBezTo>
                  <a:cubicBezTo>
                    <a:pt x="5" y="7"/>
                    <a:pt x="5" y="7"/>
                    <a:pt x="5" y="7"/>
                  </a:cubicBezTo>
                  <a:cubicBezTo>
                    <a:pt x="5" y="8"/>
                    <a:pt x="5" y="10"/>
                    <a:pt x="5" y="12"/>
                  </a:cubicBezTo>
                  <a:cubicBezTo>
                    <a:pt x="5" y="25"/>
                    <a:pt x="5" y="25"/>
                    <a:pt x="5" y="25"/>
                  </a:cubicBezTo>
                  <a:cubicBezTo>
                    <a:pt x="0" y="25"/>
                    <a:pt x="0" y="25"/>
                    <a:pt x="0" y="25"/>
                  </a:cubicBezTo>
                  <a:cubicBezTo>
                    <a:pt x="0" y="0"/>
                    <a:pt x="0" y="0"/>
                    <a:pt x="0" y="0"/>
                  </a:cubicBezTo>
                  <a:cubicBezTo>
                    <a:pt x="6" y="0"/>
                    <a:pt x="6" y="0"/>
                    <a:pt x="6" y="0"/>
                  </a:cubicBezTo>
                  <a:cubicBezTo>
                    <a:pt x="16" y="16"/>
                    <a:pt x="16" y="16"/>
                    <a:pt x="16" y="16"/>
                  </a:cubicBezTo>
                  <a:cubicBezTo>
                    <a:pt x="17" y="16"/>
                    <a:pt x="17" y="17"/>
                    <a:pt x="17" y="18"/>
                  </a:cubicBezTo>
                  <a:cubicBezTo>
                    <a:pt x="18" y="18"/>
                    <a:pt x="18" y="18"/>
                    <a:pt x="18" y="18"/>
                  </a:cubicBezTo>
                  <a:cubicBezTo>
                    <a:pt x="17" y="17"/>
                    <a:pt x="17" y="16"/>
                    <a:pt x="17" y="14"/>
                  </a:cubicBezTo>
                  <a:cubicBezTo>
                    <a:pt x="17" y="0"/>
                    <a:pt x="17" y="0"/>
                    <a:pt x="17" y="0"/>
                  </a:cubicBezTo>
                  <a:cubicBezTo>
                    <a:pt x="23" y="0"/>
                    <a:pt x="23" y="0"/>
                    <a:pt x="23" y="0"/>
                  </a:cubicBezTo>
                  <a:lnTo>
                    <a:pt x="23"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24" name="Freeform 18"/>
            <p:cNvSpPr>
              <a:spLocks/>
            </p:cNvSpPr>
            <p:nvPr/>
          </p:nvSpPr>
          <p:spPr bwMode="auto">
            <a:xfrm>
              <a:off x="3424238" y="2057400"/>
              <a:ext cx="49213" cy="80963"/>
            </a:xfrm>
            <a:custGeom>
              <a:avLst/>
              <a:gdLst>
                <a:gd name="T0" fmla="*/ 31 w 31"/>
                <a:gd name="T1" fmla="*/ 51 h 51"/>
                <a:gd name="T2" fmla="*/ 0 w 31"/>
                <a:gd name="T3" fmla="*/ 51 h 51"/>
                <a:gd name="T4" fmla="*/ 0 w 31"/>
                <a:gd name="T5" fmla="*/ 0 h 51"/>
                <a:gd name="T6" fmla="*/ 31 w 31"/>
                <a:gd name="T7" fmla="*/ 0 h 51"/>
                <a:gd name="T8" fmla="*/ 31 w 31"/>
                <a:gd name="T9" fmla="*/ 10 h 51"/>
                <a:gd name="T10" fmla="*/ 12 w 31"/>
                <a:gd name="T11" fmla="*/ 10 h 51"/>
                <a:gd name="T12" fmla="*/ 12 w 31"/>
                <a:gd name="T13" fmla="*/ 20 h 51"/>
                <a:gd name="T14" fmla="*/ 29 w 31"/>
                <a:gd name="T15" fmla="*/ 20 h 51"/>
                <a:gd name="T16" fmla="*/ 29 w 31"/>
                <a:gd name="T17" fmla="*/ 31 h 51"/>
                <a:gd name="T18" fmla="*/ 12 w 31"/>
                <a:gd name="T19" fmla="*/ 31 h 51"/>
                <a:gd name="T20" fmla="*/ 12 w 31"/>
                <a:gd name="T21" fmla="*/ 43 h 51"/>
                <a:gd name="T22" fmla="*/ 31 w 31"/>
                <a:gd name="T23" fmla="*/ 43 h 51"/>
                <a:gd name="T24" fmla="*/ 31 w 31"/>
                <a:gd name="T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51">
                  <a:moveTo>
                    <a:pt x="31" y="51"/>
                  </a:moveTo>
                  <a:lnTo>
                    <a:pt x="0" y="51"/>
                  </a:lnTo>
                  <a:lnTo>
                    <a:pt x="0" y="0"/>
                  </a:lnTo>
                  <a:lnTo>
                    <a:pt x="31" y="0"/>
                  </a:lnTo>
                  <a:lnTo>
                    <a:pt x="31" y="10"/>
                  </a:lnTo>
                  <a:lnTo>
                    <a:pt x="12" y="10"/>
                  </a:lnTo>
                  <a:lnTo>
                    <a:pt x="12" y="20"/>
                  </a:lnTo>
                  <a:lnTo>
                    <a:pt x="29" y="20"/>
                  </a:lnTo>
                  <a:lnTo>
                    <a:pt x="29" y="31"/>
                  </a:lnTo>
                  <a:lnTo>
                    <a:pt x="12" y="31"/>
                  </a:lnTo>
                  <a:lnTo>
                    <a:pt x="12" y="43"/>
                  </a:lnTo>
                  <a:lnTo>
                    <a:pt x="31" y="43"/>
                  </a:lnTo>
                  <a:lnTo>
                    <a:pt x="31"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25" name="Freeform 19"/>
            <p:cNvSpPr>
              <a:spLocks/>
            </p:cNvSpPr>
            <p:nvPr/>
          </p:nvSpPr>
          <p:spPr bwMode="auto">
            <a:xfrm>
              <a:off x="3486150" y="2057400"/>
              <a:ext cx="55563" cy="84138"/>
            </a:xfrm>
            <a:custGeom>
              <a:avLst/>
              <a:gdLst>
                <a:gd name="T0" fmla="*/ 0 w 17"/>
                <a:gd name="T1" fmla="*/ 24 h 26"/>
                <a:gd name="T2" fmla="*/ 0 w 17"/>
                <a:gd name="T3" fmla="*/ 19 h 26"/>
                <a:gd name="T4" fmla="*/ 3 w 17"/>
                <a:gd name="T5" fmla="*/ 21 h 26"/>
                <a:gd name="T6" fmla="*/ 7 w 17"/>
                <a:gd name="T7" fmla="*/ 21 h 26"/>
                <a:gd name="T8" fmla="*/ 8 w 17"/>
                <a:gd name="T9" fmla="*/ 21 h 26"/>
                <a:gd name="T10" fmla="*/ 10 w 17"/>
                <a:gd name="T11" fmla="*/ 21 h 26"/>
                <a:gd name="T12" fmla="*/ 11 w 17"/>
                <a:gd name="T13" fmla="*/ 20 h 26"/>
                <a:gd name="T14" fmla="*/ 11 w 17"/>
                <a:gd name="T15" fmla="*/ 19 h 26"/>
                <a:gd name="T16" fmla="*/ 10 w 17"/>
                <a:gd name="T17" fmla="*/ 17 h 26"/>
                <a:gd name="T18" fmla="*/ 9 w 17"/>
                <a:gd name="T19" fmla="*/ 16 h 26"/>
                <a:gd name="T20" fmla="*/ 8 w 17"/>
                <a:gd name="T21" fmla="*/ 15 h 26"/>
                <a:gd name="T22" fmla="*/ 5 w 17"/>
                <a:gd name="T23" fmla="*/ 15 h 26"/>
                <a:gd name="T24" fmla="*/ 1 w 17"/>
                <a:gd name="T25" fmla="*/ 12 h 26"/>
                <a:gd name="T26" fmla="*/ 0 w 17"/>
                <a:gd name="T27" fmla="*/ 7 h 26"/>
                <a:gd name="T28" fmla="*/ 0 w 17"/>
                <a:gd name="T29" fmla="*/ 4 h 26"/>
                <a:gd name="T30" fmla="*/ 2 w 17"/>
                <a:gd name="T31" fmla="*/ 2 h 26"/>
                <a:gd name="T32" fmla="*/ 6 w 17"/>
                <a:gd name="T33" fmla="*/ 0 h 26"/>
                <a:gd name="T34" fmla="*/ 9 w 17"/>
                <a:gd name="T35" fmla="*/ 0 h 26"/>
                <a:gd name="T36" fmla="*/ 13 w 17"/>
                <a:gd name="T37" fmla="*/ 0 h 26"/>
                <a:gd name="T38" fmla="*/ 16 w 17"/>
                <a:gd name="T39" fmla="*/ 1 h 26"/>
                <a:gd name="T40" fmla="*/ 16 w 17"/>
                <a:gd name="T41" fmla="*/ 6 h 26"/>
                <a:gd name="T42" fmla="*/ 14 w 17"/>
                <a:gd name="T43" fmla="*/ 5 h 26"/>
                <a:gd name="T44" fmla="*/ 13 w 17"/>
                <a:gd name="T45" fmla="*/ 5 h 26"/>
                <a:gd name="T46" fmla="*/ 11 w 17"/>
                <a:gd name="T47" fmla="*/ 4 h 26"/>
                <a:gd name="T48" fmla="*/ 10 w 17"/>
                <a:gd name="T49" fmla="*/ 4 h 26"/>
                <a:gd name="T50" fmla="*/ 8 w 17"/>
                <a:gd name="T51" fmla="*/ 4 h 26"/>
                <a:gd name="T52" fmla="*/ 7 w 17"/>
                <a:gd name="T53" fmla="*/ 5 h 26"/>
                <a:gd name="T54" fmla="*/ 6 w 17"/>
                <a:gd name="T55" fmla="*/ 6 h 26"/>
                <a:gd name="T56" fmla="*/ 5 w 17"/>
                <a:gd name="T57" fmla="*/ 7 h 26"/>
                <a:gd name="T58" fmla="*/ 6 w 17"/>
                <a:gd name="T59" fmla="*/ 8 h 26"/>
                <a:gd name="T60" fmla="*/ 7 w 17"/>
                <a:gd name="T61" fmla="*/ 9 h 26"/>
                <a:gd name="T62" fmla="*/ 8 w 17"/>
                <a:gd name="T63" fmla="*/ 10 h 26"/>
                <a:gd name="T64" fmla="*/ 10 w 17"/>
                <a:gd name="T65" fmla="*/ 11 h 26"/>
                <a:gd name="T66" fmla="*/ 13 w 17"/>
                <a:gd name="T67" fmla="*/ 12 h 26"/>
                <a:gd name="T68" fmla="*/ 15 w 17"/>
                <a:gd name="T69" fmla="*/ 14 h 26"/>
                <a:gd name="T70" fmla="*/ 16 w 17"/>
                <a:gd name="T71" fmla="*/ 16 h 26"/>
                <a:gd name="T72" fmla="*/ 17 w 17"/>
                <a:gd name="T73" fmla="*/ 18 h 26"/>
                <a:gd name="T74" fmla="*/ 16 w 17"/>
                <a:gd name="T75" fmla="*/ 22 h 26"/>
                <a:gd name="T76" fmla="*/ 14 w 17"/>
                <a:gd name="T77" fmla="*/ 24 h 26"/>
                <a:gd name="T78" fmla="*/ 11 w 17"/>
                <a:gd name="T79" fmla="*/ 25 h 26"/>
                <a:gd name="T80" fmla="*/ 7 w 17"/>
                <a:gd name="T81" fmla="*/ 26 h 26"/>
                <a:gd name="T82" fmla="*/ 3 w 17"/>
                <a:gd name="T83" fmla="*/ 25 h 26"/>
                <a:gd name="T84" fmla="*/ 0 w 17"/>
                <a:gd name="T85"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4"/>
                  </a:moveTo>
                  <a:cubicBezTo>
                    <a:pt x="0" y="19"/>
                    <a:pt x="0" y="19"/>
                    <a:pt x="0" y="19"/>
                  </a:cubicBezTo>
                  <a:cubicBezTo>
                    <a:pt x="1" y="20"/>
                    <a:pt x="2" y="20"/>
                    <a:pt x="3" y="21"/>
                  </a:cubicBezTo>
                  <a:cubicBezTo>
                    <a:pt x="4" y="21"/>
                    <a:pt x="5" y="21"/>
                    <a:pt x="7" y="21"/>
                  </a:cubicBezTo>
                  <a:cubicBezTo>
                    <a:pt x="7" y="21"/>
                    <a:pt x="8" y="21"/>
                    <a:pt x="8" y="21"/>
                  </a:cubicBezTo>
                  <a:cubicBezTo>
                    <a:pt x="9" y="21"/>
                    <a:pt x="9" y="21"/>
                    <a:pt x="10" y="21"/>
                  </a:cubicBezTo>
                  <a:cubicBezTo>
                    <a:pt x="10" y="20"/>
                    <a:pt x="10" y="20"/>
                    <a:pt x="11" y="20"/>
                  </a:cubicBezTo>
                  <a:cubicBezTo>
                    <a:pt x="11" y="19"/>
                    <a:pt x="11" y="19"/>
                    <a:pt x="11" y="19"/>
                  </a:cubicBezTo>
                  <a:cubicBezTo>
                    <a:pt x="11" y="18"/>
                    <a:pt x="11" y="18"/>
                    <a:pt x="10" y="17"/>
                  </a:cubicBezTo>
                  <a:cubicBezTo>
                    <a:pt x="10" y="17"/>
                    <a:pt x="10" y="17"/>
                    <a:pt x="9" y="16"/>
                  </a:cubicBezTo>
                  <a:cubicBezTo>
                    <a:pt x="9" y="16"/>
                    <a:pt x="8" y="16"/>
                    <a:pt x="8" y="15"/>
                  </a:cubicBezTo>
                  <a:cubicBezTo>
                    <a:pt x="7" y="15"/>
                    <a:pt x="6" y="15"/>
                    <a:pt x="5" y="15"/>
                  </a:cubicBezTo>
                  <a:cubicBezTo>
                    <a:pt x="3" y="14"/>
                    <a:pt x="2" y="13"/>
                    <a:pt x="1" y="12"/>
                  </a:cubicBezTo>
                  <a:cubicBezTo>
                    <a:pt x="0" y="10"/>
                    <a:pt x="0" y="9"/>
                    <a:pt x="0" y="7"/>
                  </a:cubicBezTo>
                  <a:cubicBezTo>
                    <a:pt x="0" y="6"/>
                    <a:pt x="0" y="5"/>
                    <a:pt x="0" y="4"/>
                  </a:cubicBezTo>
                  <a:cubicBezTo>
                    <a:pt x="1" y="3"/>
                    <a:pt x="2" y="2"/>
                    <a:pt x="2" y="2"/>
                  </a:cubicBezTo>
                  <a:cubicBezTo>
                    <a:pt x="3" y="1"/>
                    <a:pt x="4" y="0"/>
                    <a:pt x="6" y="0"/>
                  </a:cubicBezTo>
                  <a:cubicBezTo>
                    <a:pt x="7" y="0"/>
                    <a:pt x="8" y="0"/>
                    <a:pt x="9" y="0"/>
                  </a:cubicBezTo>
                  <a:cubicBezTo>
                    <a:pt x="11" y="0"/>
                    <a:pt x="12" y="0"/>
                    <a:pt x="13" y="0"/>
                  </a:cubicBezTo>
                  <a:cubicBezTo>
                    <a:pt x="14" y="0"/>
                    <a:pt x="15" y="0"/>
                    <a:pt x="16" y="1"/>
                  </a:cubicBezTo>
                  <a:cubicBezTo>
                    <a:pt x="16" y="6"/>
                    <a:pt x="16" y="6"/>
                    <a:pt x="16" y="6"/>
                  </a:cubicBezTo>
                  <a:cubicBezTo>
                    <a:pt x="15" y="6"/>
                    <a:pt x="15" y="5"/>
                    <a:pt x="14" y="5"/>
                  </a:cubicBezTo>
                  <a:cubicBezTo>
                    <a:pt x="14" y="5"/>
                    <a:pt x="13" y="5"/>
                    <a:pt x="13" y="5"/>
                  </a:cubicBezTo>
                  <a:cubicBezTo>
                    <a:pt x="12" y="4"/>
                    <a:pt x="12" y="4"/>
                    <a:pt x="11" y="4"/>
                  </a:cubicBezTo>
                  <a:cubicBezTo>
                    <a:pt x="11" y="4"/>
                    <a:pt x="10" y="4"/>
                    <a:pt x="10" y="4"/>
                  </a:cubicBezTo>
                  <a:cubicBezTo>
                    <a:pt x="9" y="4"/>
                    <a:pt x="8" y="4"/>
                    <a:pt x="8" y="4"/>
                  </a:cubicBezTo>
                  <a:cubicBezTo>
                    <a:pt x="7" y="5"/>
                    <a:pt x="7" y="5"/>
                    <a:pt x="7" y="5"/>
                  </a:cubicBezTo>
                  <a:cubicBezTo>
                    <a:pt x="6" y="5"/>
                    <a:pt x="6" y="5"/>
                    <a:pt x="6" y="6"/>
                  </a:cubicBezTo>
                  <a:cubicBezTo>
                    <a:pt x="6" y="6"/>
                    <a:pt x="5" y="6"/>
                    <a:pt x="5" y="7"/>
                  </a:cubicBezTo>
                  <a:cubicBezTo>
                    <a:pt x="5" y="7"/>
                    <a:pt x="6" y="8"/>
                    <a:pt x="6" y="8"/>
                  </a:cubicBezTo>
                  <a:cubicBezTo>
                    <a:pt x="6" y="8"/>
                    <a:pt x="6" y="9"/>
                    <a:pt x="7" y="9"/>
                  </a:cubicBezTo>
                  <a:cubicBezTo>
                    <a:pt x="7" y="9"/>
                    <a:pt x="8" y="9"/>
                    <a:pt x="8" y="10"/>
                  </a:cubicBezTo>
                  <a:cubicBezTo>
                    <a:pt x="9" y="10"/>
                    <a:pt x="10" y="10"/>
                    <a:pt x="10" y="11"/>
                  </a:cubicBezTo>
                  <a:cubicBezTo>
                    <a:pt x="11" y="11"/>
                    <a:pt x="12" y="11"/>
                    <a:pt x="13" y="12"/>
                  </a:cubicBezTo>
                  <a:cubicBezTo>
                    <a:pt x="14" y="12"/>
                    <a:pt x="14" y="13"/>
                    <a:pt x="15" y="14"/>
                  </a:cubicBezTo>
                  <a:cubicBezTo>
                    <a:pt x="16" y="14"/>
                    <a:pt x="16" y="15"/>
                    <a:pt x="16" y="16"/>
                  </a:cubicBezTo>
                  <a:cubicBezTo>
                    <a:pt x="17" y="16"/>
                    <a:pt x="17" y="17"/>
                    <a:pt x="17" y="18"/>
                  </a:cubicBezTo>
                  <a:cubicBezTo>
                    <a:pt x="17" y="20"/>
                    <a:pt x="17" y="21"/>
                    <a:pt x="16" y="22"/>
                  </a:cubicBezTo>
                  <a:cubicBezTo>
                    <a:pt x="15" y="23"/>
                    <a:pt x="15" y="24"/>
                    <a:pt x="14" y="24"/>
                  </a:cubicBezTo>
                  <a:cubicBezTo>
                    <a:pt x="13" y="25"/>
                    <a:pt x="12" y="25"/>
                    <a:pt x="11" y="25"/>
                  </a:cubicBezTo>
                  <a:cubicBezTo>
                    <a:pt x="9" y="26"/>
                    <a:pt x="8" y="26"/>
                    <a:pt x="7" y="26"/>
                  </a:cubicBezTo>
                  <a:cubicBezTo>
                    <a:pt x="5" y="26"/>
                    <a:pt x="4" y="26"/>
                    <a:pt x="3" y="25"/>
                  </a:cubicBezTo>
                  <a:cubicBezTo>
                    <a:pt x="2" y="25"/>
                    <a:pt x="1" y="25"/>
                    <a:pt x="0"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grpSp>
        <p:nvGrpSpPr>
          <p:cNvPr id="226" name="Australia"/>
          <p:cNvGrpSpPr/>
          <p:nvPr/>
        </p:nvGrpSpPr>
        <p:grpSpPr>
          <a:xfrm>
            <a:off x="9942466" y="4904535"/>
            <a:ext cx="769398" cy="206922"/>
            <a:chOff x="10171113" y="5040313"/>
            <a:chExt cx="838200" cy="225425"/>
          </a:xfrm>
        </p:grpSpPr>
        <p:sp>
          <p:nvSpPr>
            <p:cNvPr id="227" name="Rectangle 20"/>
            <p:cNvSpPr>
              <a:spLocks noChangeArrowheads="1"/>
            </p:cNvSpPr>
            <p:nvPr/>
          </p:nvSpPr>
          <p:spPr bwMode="auto">
            <a:xfrm>
              <a:off x="10171113" y="5040313"/>
              <a:ext cx="838200" cy="225425"/>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28" name="Freeform 21"/>
            <p:cNvSpPr>
              <a:spLocks noEditPoints="1"/>
            </p:cNvSpPr>
            <p:nvPr/>
          </p:nvSpPr>
          <p:spPr bwMode="auto">
            <a:xfrm>
              <a:off x="10261600" y="5111750"/>
              <a:ext cx="82550" cy="80963"/>
            </a:xfrm>
            <a:custGeom>
              <a:avLst/>
              <a:gdLst>
                <a:gd name="T0" fmla="*/ 25 w 25"/>
                <a:gd name="T1" fmla="*/ 25 h 25"/>
                <a:gd name="T2" fmla="*/ 19 w 25"/>
                <a:gd name="T3" fmla="*/ 25 h 25"/>
                <a:gd name="T4" fmla="*/ 17 w 25"/>
                <a:gd name="T5" fmla="*/ 20 h 25"/>
                <a:gd name="T6" fmla="*/ 8 w 25"/>
                <a:gd name="T7" fmla="*/ 20 h 25"/>
                <a:gd name="T8" fmla="*/ 7 w 25"/>
                <a:gd name="T9" fmla="*/ 25 h 25"/>
                <a:gd name="T10" fmla="*/ 0 w 25"/>
                <a:gd name="T11" fmla="*/ 25 h 25"/>
                <a:gd name="T12" fmla="*/ 10 w 25"/>
                <a:gd name="T13" fmla="*/ 0 h 25"/>
                <a:gd name="T14" fmla="*/ 16 w 25"/>
                <a:gd name="T15" fmla="*/ 0 h 25"/>
                <a:gd name="T16" fmla="*/ 25 w 25"/>
                <a:gd name="T17" fmla="*/ 25 h 25"/>
                <a:gd name="T18" fmla="*/ 16 w 25"/>
                <a:gd name="T19" fmla="*/ 15 h 25"/>
                <a:gd name="T20" fmla="*/ 13 w 25"/>
                <a:gd name="T21" fmla="*/ 7 h 25"/>
                <a:gd name="T22" fmla="*/ 13 w 25"/>
                <a:gd name="T23" fmla="*/ 5 h 25"/>
                <a:gd name="T24" fmla="*/ 13 w 25"/>
                <a:gd name="T25" fmla="*/ 5 h 25"/>
                <a:gd name="T26" fmla="*/ 12 w 25"/>
                <a:gd name="T27" fmla="*/ 7 h 25"/>
                <a:gd name="T28" fmla="*/ 10 w 25"/>
                <a:gd name="T29" fmla="*/ 15 h 25"/>
                <a:gd name="T30" fmla="*/ 16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9" y="25"/>
                    <a:pt x="19" y="25"/>
                    <a:pt x="19" y="25"/>
                  </a:cubicBezTo>
                  <a:cubicBezTo>
                    <a:pt x="17" y="20"/>
                    <a:pt x="17" y="20"/>
                    <a:pt x="17" y="20"/>
                  </a:cubicBezTo>
                  <a:cubicBezTo>
                    <a:pt x="8" y="20"/>
                    <a:pt x="8" y="20"/>
                    <a:pt x="8" y="20"/>
                  </a:cubicBezTo>
                  <a:cubicBezTo>
                    <a:pt x="7" y="25"/>
                    <a:pt x="7" y="25"/>
                    <a:pt x="7" y="25"/>
                  </a:cubicBezTo>
                  <a:cubicBezTo>
                    <a:pt x="0" y="25"/>
                    <a:pt x="0" y="25"/>
                    <a:pt x="0" y="25"/>
                  </a:cubicBezTo>
                  <a:cubicBezTo>
                    <a:pt x="10" y="0"/>
                    <a:pt x="10" y="0"/>
                    <a:pt x="10" y="0"/>
                  </a:cubicBezTo>
                  <a:cubicBezTo>
                    <a:pt x="16" y="0"/>
                    <a:pt x="16" y="0"/>
                    <a:pt x="16" y="0"/>
                  </a:cubicBezTo>
                  <a:lnTo>
                    <a:pt x="25" y="25"/>
                  </a:lnTo>
                  <a:close/>
                  <a:moveTo>
                    <a:pt x="16" y="15"/>
                  </a:moveTo>
                  <a:cubicBezTo>
                    <a:pt x="13" y="7"/>
                    <a:pt x="13" y="7"/>
                    <a:pt x="13" y="7"/>
                  </a:cubicBezTo>
                  <a:cubicBezTo>
                    <a:pt x="13" y="6"/>
                    <a:pt x="13" y="6"/>
                    <a:pt x="13" y="5"/>
                  </a:cubicBezTo>
                  <a:cubicBezTo>
                    <a:pt x="13" y="5"/>
                    <a:pt x="13" y="5"/>
                    <a:pt x="13" y="5"/>
                  </a:cubicBezTo>
                  <a:cubicBezTo>
                    <a:pt x="13" y="5"/>
                    <a:pt x="13" y="6"/>
                    <a:pt x="12" y="7"/>
                  </a:cubicBezTo>
                  <a:cubicBezTo>
                    <a:pt x="10" y="15"/>
                    <a:pt x="10" y="15"/>
                    <a:pt x="10" y="15"/>
                  </a:cubicBezTo>
                  <a:lnTo>
                    <a:pt x="1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29" name="Freeform 22"/>
            <p:cNvSpPr>
              <a:spLocks/>
            </p:cNvSpPr>
            <p:nvPr/>
          </p:nvSpPr>
          <p:spPr bwMode="auto">
            <a:xfrm>
              <a:off x="10353675" y="5111750"/>
              <a:ext cx="68263" cy="84138"/>
            </a:xfrm>
            <a:custGeom>
              <a:avLst/>
              <a:gdLst>
                <a:gd name="T0" fmla="*/ 21 w 21"/>
                <a:gd name="T1" fmla="*/ 15 h 26"/>
                <a:gd name="T2" fmla="*/ 10 w 21"/>
                <a:gd name="T3" fmla="*/ 26 h 26"/>
                <a:gd name="T4" fmla="*/ 0 w 21"/>
                <a:gd name="T5" fmla="*/ 15 h 26"/>
                <a:gd name="T6" fmla="*/ 0 w 21"/>
                <a:gd name="T7" fmla="*/ 0 h 26"/>
                <a:gd name="T8" fmla="*/ 6 w 21"/>
                <a:gd name="T9" fmla="*/ 0 h 26"/>
                <a:gd name="T10" fmla="*/ 6 w 21"/>
                <a:gd name="T11" fmla="*/ 15 h 26"/>
                <a:gd name="T12" fmla="*/ 11 w 21"/>
                <a:gd name="T13" fmla="*/ 21 h 26"/>
                <a:gd name="T14" fmla="*/ 15 w 21"/>
                <a:gd name="T15" fmla="*/ 15 h 26"/>
                <a:gd name="T16" fmla="*/ 15 w 21"/>
                <a:gd name="T17" fmla="*/ 0 h 26"/>
                <a:gd name="T18" fmla="*/ 21 w 21"/>
                <a:gd name="T19" fmla="*/ 0 h 26"/>
                <a:gd name="T20" fmla="*/ 21 w 21"/>
                <a:gd name="T21" fmla="*/ 1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6">
                  <a:moveTo>
                    <a:pt x="21" y="15"/>
                  </a:moveTo>
                  <a:cubicBezTo>
                    <a:pt x="21" y="22"/>
                    <a:pt x="17" y="26"/>
                    <a:pt x="10" y="26"/>
                  </a:cubicBezTo>
                  <a:cubicBezTo>
                    <a:pt x="4" y="26"/>
                    <a:pt x="0" y="22"/>
                    <a:pt x="0" y="15"/>
                  </a:cubicBezTo>
                  <a:cubicBezTo>
                    <a:pt x="0" y="0"/>
                    <a:pt x="0" y="0"/>
                    <a:pt x="0" y="0"/>
                  </a:cubicBezTo>
                  <a:cubicBezTo>
                    <a:pt x="6" y="0"/>
                    <a:pt x="6" y="0"/>
                    <a:pt x="6" y="0"/>
                  </a:cubicBezTo>
                  <a:cubicBezTo>
                    <a:pt x="6" y="15"/>
                    <a:pt x="6" y="15"/>
                    <a:pt x="6" y="15"/>
                  </a:cubicBezTo>
                  <a:cubicBezTo>
                    <a:pt x="6" y="19"/>
                    <a:pt x="7" y="21"/>
                    <a:pt x="11" y="21"/>
                  </a:cubicBezTo>
                  <a:cubicBezTo>
                    <a:pt x="14" y="21"/>
                    <a:pt x="15" y="19"/>
                    <a:pt x="15" y="15"/>
                  </a:cubicBezTo>
                  <a:cubicBezTo>
                    <a:pt x="15" y="0"/>
                    <a:pt x="15" y="0"/>
                    <a:pt x="15" y="0"/>
                  </a:cubicBezTo>
                  <a:cubicBezTo>
                    <a:pt x="21" y="0"/>
                    <a:pt x="21" y="0"/>
                    <a:pt x="21" y="0"/>
                  </a:cubicBezTo>
                  <a:lnTo>
                    <a:pt x="21"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30" name="Freeform 23"/>
            <p:cNvSpPr>
              <a:spLocks/>
            </p:cNvSpPr>
            <p:nvPr/>
          </p:nvSpPr>
          <p:spPr bwMode="auto">
            <a:xfrm>
              <a:off x="10437813" y="5111750"/>
              <a:ext cx="55563" cy="84138"/>
            </a:xfrm>
            <a:custGeom>
              <a:avLst/>
              <a:gdLst>
                <a:gd name="T0" fmla="*/ 0 w 17"/>
                <a:gd name="T1" fmla="*/ 24 h 26"/>
                <a:gd name="T2" fmla="*/ 0 w 17"/>
                <a:gd name="T3" fmla="*/ 19 h 26"/>
                <a:gd name="T4" fmla="*/ 3 w 17"/>
                <a:gd name="T5" fmla="*/ 21 h 26"/>
                <a:gd name="T6" fmla="*/ 7 w 17"/>
                <a:gd name="T7" fmla="*/ 21 h 26"/>
                <a:gd name="T8" fmla="*/ 9 w 17"/>
                <a:gd name="T9" fmla="*/ 21 h 26"/>
                <a:gd name="T10" fmla="*/ 10 w 17"/>
                <a:gd name="T11" fmla="*/ 21 h 26"/>
                <a:gd name="T12" fmla="*/ 11 w 17"/>
                <a:gd name="T13" fmla="*/ 20 h 26"/>
                <a:gd name="T14" fmla="*/ 11 w 17"/>
                <a:gd name="T15" fmla="*/ 19 h 26"/>
                <a:gd name="T16" fmla="*/ 11 w 17"/>
                <a:gd name="T17" fmla="*/ 18 h 26"/>
                <a:gd name="T18" fmla="*/ 9 w 17"/>
                <a:gd name="T19" fmla="*/ 16 h 26"/>
                <a:gd name="T20" fmla="*/ 8 w 17"/>
                <a:gd name="T21" fmla="*/ 16 h 26"/>
                <a:gd name="T22" fmla="*/ 6 w 17"/>
                <a:gd name="T23" fmla="*/ 15 h 26"/>
                <a:gd name="T24" fmla="*/ 1 w 17"/>
                <a:gd name="T25" fmla="*/ 12 h 26"/>
                <a:gd name="T26" fmla="*/ 0 w 17"/>
                <a:gd name="T27" fmla="*/ 7 h 26"/>
                <a:gd name="T28" fmla="*/ 0 w 17"/>
                <a:gd name="T29" fmla="*/ 4 h 26"/>
                <a:gd name="T30" fmla="*/ 3 w 17"/>
                <a:gd name="T31" fmla="*/ 2 h 26"/>
                <a:gd name="T32" fmla="*/ 6 w 17"/>
                <a:gd name="T33" fmla="*/ 0 h 26"/>
                <a:gd name="T34" fmla="*/ 10 w 17"/>
                <a:gd name="T35" fmla="*/ 0 h 26"/>
                <a:gd name="T36" fmla="*/ 13 w 17"/>
                <a:gd name="T37" fmla="*/ 0 h 26"/>
                <a:gd name="T38" fmla="*/ 16 w 17"/>
                <a:gd name="T39" fmla="*/ 1 h 26"/>
                <a:gd name="T40" fmla="*/ 16 w 17"/>
                <a:gd name="T41" fmla="*/ 6 h 26"/>
                <a:gd name="T42" fmla="*/ 14 w 17"/>
                <a:gd name="T43" fmla="*/ 5 h 26"/>
                <a:gd name="T44" fmla="*/ 13 w 17"/>
                <a:gd name="T45" fmla="*/ 5 h 26"/>
                <a:gd name="T46" fmla="*/ 11 w 17"/>
                <a:gd name="T47" fmla="*/ 4 h 26"/>
                <a:gd name="T48" fmla="*/ 10 w 17"/>
                <a:gd name="T49" fmla="*/ 4 h 26"/>
                <a:gd name="T50" fmla="*/ 8 w 17"/>
                <a:gd name="T51" fmla="*/ 4 h 26"/>
                <a:gd name="T52" fmla="*/ 7 w 17"/>
                <a:gd name="T53" fmla="*/ 5 h 26"/>
                <a:gd name="T54" fmla="*/ 6 w 17"/>
                <a:gd name="T55" fmla="*/ 6 h 26"/>
                <a:gd name="T56" fmla="*/ 6 w 17"/>
                <a:gd name="T57" fmla="*/ 7 h 26"/>
                <a:gd name="T58" fmla="*/ 6 w 17"/>
                <a:gd name="T59" fmla="*/ 8 h 26"/>
                <a:gd name="T60" fmla="*/ 7 w 17"/>
                <a:gd name="T61" fmla="*/ 9 h 26"/>
                <a:gd name="T62" fmla="*/ 8 w 17"/>
                <a:gd name="T63" fmla="*/ 10 h 26"/>
                <a:gd name="T64" fmla="*/ 10 w 17"/>
                <a:gd name="T65" fmla="*/ 11 h 26"/>
                <a:gd name="T66" fmla="*/ 13 w 17"/>
                <a:gd name="T67" fmla="*/ 12 h 26"/>
                <a:gd name="T68" fmla="*/ 15 w 17"/>
                <a:gd name="T69" fmla="*/ 14 h 26"/>
                <a:gd name="T70" fmla="*/ 17 w 17"/>
                <a:gd name="T71" fmla="*/ 16 h 26"/>
                <a:gd name="T72" fmla="*/ 17 w 17"/>
                <a:gd name="T73" fmla="*/ 18 h 26"/>
                <a:gd name="T74" fmla="*/ 16 w 17"/>
                <a:gd name="T75" fmla="*/ 22 h 26"/>
                <a:gd name="T76" fmla="*/ 14 w 17"/>
                <a:gd name="T77" fmla="*/ 24 h 26"/>
                <a:gd name="T78" fmla="*/ 11 w 17"/>
                <a:gd name="T79" fmla="*/ 25 h 26"/>
                <a:gd name="T80" fmla="*/ 7 w 17"/>
                <a:gd name="T81" fmla="*/ 26 h 26"/>
                <a:gd name="T82" fmla="*/ 3 w 17"/>
                <a:gd name="T83" fmla="*/ 26 h 26"/>
                <a:gd name="T84" fmla="*/ 0 w 17"/>
                <a:gd name="T85"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4"/>
                  </a:moveTo>
                  <a:cubicBezTo>
                    <a:pt x="0" y="19"/>
                    <a:pt x="0" y="19"/>
                    <a:pt x="0" y="19"/>
                  </a:cubicBezTo>
                  <a:cubicBezTo>
                    <a:pt x="1" y="20"/>
                    <a:pt x="2" y="20"/>
                    <a:pt x="3" y="21"/>
                  </a:cubicBezTo>
                  <a:cubicBezTo>
                    <a:pt x="4" y="21"/>
                    <a:pt x="6" y="21"/>
                    <a:pt x="7" y="21"/>
                  </a:cubicBezTo>
                  <a:cubicBezTo>
                    <a:pt x="7" y="21"/>
                    <a:pt x="8" y="21"/>
                    <a:pt x="9" y="21"/>
                  </a:cubicBezTo>
                  <a:cubicBezTo>
                    <a:pt x="9" y="21"/>
                    <a:pt x="10" y="21"/>
                    <a:pt x="10" y="21"/>
                  </a:cubicBezTo>
                  <a:cubicBezTo>
                    <a:pt x="10" y="20"/>
                    <a:pt x="11" y="20"/>
                    <a:pt x="11" y="20"/>
                  </a:cubicBezTo>
                  <a:cubicBezTo>
                    <a:pt x="11" y="20"/>
                    <a:pt x="11" y="19"/>
                    <a:pt x="11" y="19"/>
                  </a:cubicBezTo>
                  <a:cubicBezTo>
                    <a:pt x="11" y="18"/>
                    <a:pt x="11" y="18"/>
                    <a:pt x="11" y="18"/>
                  </a:cubicBezTo>
                  <a:cubicBezTo>
                    <a:pt x="10" y="17"/>
                    <a:pt x="10" y="17"/>
                    <a:pt x="9" y="16"/>
                  </a:cubicBezTo>
                  <a:cubicBezTo>
                    <a:pt x="9" y="16"/>
                    <a:pt x="8" y="16"/>
                    <a:pt x="8" y="16"/>
                  </a:cubicBezTo>
                  <a:cubicBezTo>
                    <a:pt x="7" y="15"/>
                    <a:pt x="6" y="15"/>
                    <a:pt x="6" y="15"/>
                  </a:cubicBezTo>
                  <a:cubicBezTo>
                    <a:pt x="4" y="14"/>
                    <a:pt x="2" y="13"/>
                    <a:pt x="1" y="12"/>
                  </a:cubicBezTo>
                  <a:cubicBezTo>
                    <a:pt x="0" y="10"/>
                    <a:pt x="0" y="9"/>
                    <a:pt x="0" y="7"/>
                  </a:cubicBezTo>
                  <a:cubicBezTo>
                    <a:pt x="0" y="6"/>
                    <a:pt x="0" y="5"/>
                    <a:pt x="0" y="4"/>
                  </a:cubicBezTo>
                  <a:cubicBezTo>
                    <a:pt x="1" y="3"/>
                    <a:pt x="2" y="2"/>
                    <a:pt x="3" y="2"/>
                  </a:cubicBezTo>
                  <a:cubicBezTo>
                    <a:pt x="4" y="1"/>
                    <a:pt x="5" y="1"/>
                    <a:pt x="6" y="0"/>
                  </a:cubicBezTo>
                  <a:cubicBezTo>
                    <a:pt x="7" y="0"/>
                    <a:pt x="8" y="0"/>
                    <a:pt x="10" y="0"/>
                  </a:cubicBezTo>
                  <a:cubicBezTo>
                    <a:pt x="11" y="0"/>
                    <a:pt x="12" y="0"/>
                    <a:pt x="13" y="0"/>
                  </a:cubicBezTo>
                  <a:cubicBezTo>
                    <a:pt x="14" y="0"/>
                    <a:pt x="15" y="0"/>
                    <a:pt x="16" y="1"/>
                  </a:cubicBezTo>
                  <a:cubicBezTo>
                    <a:pt x="16" y="6"/>
                    <a:pt x="16" y="6"/>
                    <a:pt x="16" y="6"/>
                  </a:cubicBezTo>
                  <a:cubicBezTo>
                    <a:pt x="15" y="6"/>
                    <a:pt x="15" y="5"/>
                    <a:pt x="14" y="5"/>
                  </a:cubicBezTo>
                  <a:cubicBezTo>
                    <a:pt x="14" y="5"/>
                    <a:pt x="13" y="5"/>
                    <a:pt x="13" y="5"/>
                  </a:cubicBezTo>
                  <a:cubicBezTo>
                    <a:pt x="12" y="5"/>
                    <a:pt x="12" y="4"/>
                    <a:pt x="11" y="4"/>
                  </a:cubicBezTo>
                  <a:cubicBezTo>
                    <a:pt x="11" y="4"/>
                    <a:pt x="10" y="4"/>
                    <a:pt x="10" y="4"/>
                  </a:cubicBezTo>
                  <a:cubicBezTo>
                    <a:pt x="9" y="4"/>
                    <a:pt x="9" y="4"/>
                    <a:pt x="8" y="4"/>
                  </a:cubicBezTo>
                  <a:cubicBezTo>
                    <a:pt x="8" y="5"/>
                    <a:pt x="7" y="5"/>
                    <a:pt x="7" y="5"/>
                  </a:cubicBezTo>
                  <a:cubicBezTo>
                    <a:pt x="6" y="5"/>
                    <a:pt x="6" y="5"/>
                    <a:pt x="6" y="6"/>
                  </a:cubicBezTo>
                  <a:cubicBezTo>
                    <a:pt x="6" y="6"/>
                    <a:pt x="6" y="6"/>
                    <a:pt x="6" y="7"/>
                  </a:cubicBezTo>
                  <a:cubicBezTo>
                    <a:pt x="6" y="7"/>
                    <a:pt x="6" y="8"/>
                    <a:pt x="6" y="8"/>
                  </a:cubicBezTo>
                  <a:cubicBezTo>
                    <a:pt x="6" y="8"/>
                    <a:pt x="7" y="9"/>
                    <a:pt x="7" y="9"/>
                  </a:cubicBezTo>
                  <a:cubicBezTo>
                    <a:pt x="7" y="9"/>
                    <a:pt x="8" y="9"/>
                    <a:pt x="8" y="10"/>
                  </a:cubicBezTo>
                  <a:cubicBezTo>
                    <a:pt x="9" y="10"/>
                    <a:pt x="10" y="10"/>
                    <a:pt x="10" y="11"/>
                  </a:cubicBezTo>
                  <a:cubicBezTo>
                    <a:pt x="11" y="11"/>
                    <a:pt x="12" y="12"/>
                    <a:pt x="13" y="12"/>
                  </a:cubicBezTo>
                  <a:cubicBezTo>
                    <a:pt x="14" y="12"/>
                    <a:pt x="15" y="13"/>
                    <a:pt x="15" y="14"/>
                  </a:cubicBezTo>
                  <a:cubicBezTo>
                    <a:pt x="16" y="14"/>
                    <a:pt x="16" y="15"/>
                    <a:pt x="17" y="16"/>
                  </a:cubicBezTo>
                  <a:cubicBezTo>
                    <a:pt x="17" y="16"/>
                    <a:pt x="17" y="17"/>
                    <a:pt x="17" y="18"/>
                  </a:cubicBezTo>
                  <a:cubicBezTo>
                    <a:pt x="17" y="20"/>
                    <a:pt x="17" y="21"/>
                    <a:pt x="16" y="22"/>
                  </a:cubicBezTo>
                  <a:cubicBezTo>
                    <a:pt x="16" y="23"/>
                    <a:pt x="15" y="24"/>
                    <a:pt x="14" y="24"/>
                  </a:cubicBezTo>
                  <a:cubicBezTo>
                    <a:pt x="13" y="25"/>
                    <a:pt x="12" y="25"/>
                    <a:pt x="11" y="25"/>
                  </a:cubicBezTo>
                  <a:cubicBezTo>
                    <a:pt x="10" y="26"/>
                    <a:pt x="8" y="26"/>
                    <a:pt x="7" y="26"/>
                  </a:cubicBezTo>
                  <a:cubicBezTo>
                    <a:pt x="6" y="26"/>
                    <a:pt x="4" y="26"/>
                    <a:pt x="3" y="26"/>
                  </a:cubicBezTo>
                  <a:cubicBezTo>
                    <a:pt x="2" y="25"/>
                    <a:pt x="1" y="25"/>
                    <a:pt x="0"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31" name="Freeform 24"/>
            <p:cNvSpPr>
              <a:spLocks/>
            </p:cNvSpPr>
            <p:nvPr/>
          </p:nvSpPr>
          <p:spPr bwMode="auto">
            <a:xfrm>
              <a:off x="10499725" y="5111750"/>
              <a:ext cx="65088" cy="80963"/>
            </a:xfrm>
            <a:custGeom>
              <a:avLst/>
              <a:gdLst>
                <a:gd name="T0" fmla="*/ 41 w 41"/>
                <a:gd name="T1" fmla="*/ 10 h 51"/>
                <a:gd name="T2" fmla="*/ 27 w 41"/>
                <a:gd name="T3" fmla="*/ 10 h 51"/>
                <a:gd name="T4" fmla="*/ 27 w 41"/>
                <a:gd name="T5" fmla="*/ 51 h 51"/>
                <a:gd name="T6" fmla="*/ 15 w 41"/>
                <a:gd name="T7" fmla="*/ 51 h 51"/>
                <a:gd name="T8" fmla="*/ 15 w 41"/>
                <a:gd name="T9" fmla="*/ 10 h 51"/>
                <a:gd name="T10" fmla="*/ 0 w 41"/>
                <a:gd name="T11" fmla="*/ 10 h 51"/>
                <a:gd name="T12" fmla="*/ 0 w 41"/>
                <a:gd name="T13" fmla="*/ 0 h 51"/>
                <a:gd name="T14" fmla="*/ 41 w 41"/>
                <a:gd name="T15" fmla="*/ 0 h 51"/>
                <a:gd name="T16" fmla="*/ 41 w 41"/>
                <a:gd name="T17" fmla="*/ 1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1">
                  <a:moveTo>
                    <a:pt x="41" y="10"/>
                  </a:moveTo>
                  <a:lnTo>
                    <a:pt x="27" y="10"/>
                  </a:lnTo>
                  <a:lnTo>
                    <a:pt x="27" y="51"/>
                  </a:lnTo>
                  <a:lnTo>
                    <a:pt x="15" y="51"/>
                  </a:lnTo>
                  <a:lnTo>
                    <a:pt x="15" y="10"/>
                  </a:lnTo>
                  <a:lnTo>
                    <a:pt x="0" y="10"/>
                  </a:lnTo>
                  <a:lnTo>
                    <a:pt x="0" y="0"/>
                  </a:lnTo>
                  <a:lnTo>
                    <a:pt x="41" y="0"/>
                  </a:lnTo>
                  <a:lnTo>
                    <a:pt x="41"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32" name="Freeform 25"/>
            <p:cNvSpPr>
              <a:spLocks noEditPoints="1"/>
            </p:cNvSpPr>
            <p:nvPr/>
          </p:nvSpPr>
          <p:spPr bwMode="auto">
            <a:xfrm>
              <a:off x="10579100" y="5111750"/>
              <a:ext cx="68263" cy="80963"/>
            </a:xfrm>
            <a:custGeom>
              <a:avLst/>
              <a:gdLst>
                <a:gd name="T0" fmla="*/ 21 w 21"/>
                <a:gd name="T1" fmla="*/ 25 h 25"/>
                <a:gd name="T2" fmla="*/ 15 w 21"/>
                <a:gd name="T3" fmla="*/ 25 h 25"/>
                <a:gd name="T4" fmla="*/ 11 w 21"/>
                <a:gd name="T5" fmla="*/ 19 h 25"/>
                <a:gd name="T6" fmla="*/ 10 w 21"/>
                <a:gd name="T7" fmla="*/ 18 h 25"/>
                <a:gd name="T8" fmla="*/ 9 w 21"/>
                <a:gd name="T9" fmla="*/ 17 h 25"/>
                <a:gd name="T10" fmla="*/ 8 w 21"/>
                <a:gd name="T11" fmla="*/ 16 h 25"/>
                <a:gd name="T12" fmla="*/ 8 w 21"/>
                <a:gd name="T13" fmla="*/ 16 h 25"/>
                <a:gd name="T14" fmla="*/ 6 w 21"/>
                <a:gd name="T15" fmla="*/ 16 h 25"/>
                <a:gd name="T16" fmla="*/ 6 w 21"/>
                <a:gd name="T17" fmla="*/ 25 h 25"/>
                <a:gd name="T18" fmla="*/ 0 w 21"/>
                <a:gd name="T19" fmla="*/ 25 h 25"/>
                <a:gd name="T20" fmla="*/ 0 w 21"/>
                <a:gd name="T21" fmla="*/ 0 h 25"/>
                <a:gd name="T22" fmla="*/ 9 w 21"/>
                <a:gd name="T23" fmla="*/ 0 h 25"/>
                <a:gd name="T24" fmla="*/ 18 w 21"/>
                <a:gd name="T25" fmla="*/ 7 h 25"/>
                <a:gd name="T26" fmla="*/ 18 w 21"/>
                <a:gd name="T27" fmla="*/ 10 h 25"/>
                <a:gd name="T28" fmla="*/ 17 w 21"/>
                <a:gd name="T29" fmla="*/ 12 h 25"/>
                <a:gd name="T30" fmla="*/ 15 w 21"/>
                <a:gd name="T31" fmla="*/ 13 h 25"/>
                <a:gd name="T32" fmla="*/ 13 w 21"/>
                <a:gd name="T33" fmla="*/ 14 h 25"/>
                <a:gd name="T34" fmla="*/ 13 w 21"/>
                <a:gd name="T35" fmla="*/ 14 h 25"/>
                <a:gd name="T36" fmla="*/ 14 w 21"/>
                <a:gd name="T37" fmla="*/ 15 h 25"/>
                <a:gd name="T38" fmla="*/ 15 w 21"/>
                <a:gd name="T39" fmla="*/ 16 h 25"/>
                <a:gd name="T40" fmla="*/ 16 w 21"/>
                <a:gd name="T41" fmla="*/ 17 h 25"/>
                <a:gd name="T42" fmla="*/ 17 w 21"/>
                <a:gd name="T43" fmla="*/ 18 h 25"/>
                <a:gd name="T44" fmla="*/ 21 w 21"/>
                <a:gd name="T45" fmla="*/ 25 h 25"/>
                <a:gd name="T46" fmla="*/ 6 w 21"/>
                <a:gd name="T47" fmla="*/ 4 h 25"/>
                <a:gd name="T48" fmla="*/ 6 w 21"/>
                <a:gd name="T49" fmla="*/ 11 h 25"/>
                <a:gd name="T50" fmla="*/ 8 w 21"/>
                <a:gd name="T51" fmla="*/ 11 h 25"/>
                <a:gd name="T52" fmla="*/ 11 w 21"/>
                <a:gd name="T53" fmla="*/ 10 h 25"/>
                <a:gd name="T54" fmla="*/ 13 w 21"/>
                <a:gd name="T55" fmla="*/ 8 h 25"/>
                <a:gd name="T56" fmla="*/ 9 w 21"/>
                <a:gd name="T57" fmla="*/ 4 h 25"/>
                <a:gd name="T58" fmla="*/ 6 w 21"/>
                <a:gd name="T5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5">
                  <a:moveTo>
                    <a:pt x="21" y="25"/>
                  </a:moveTo>
                  <a:cubicBezTo>
                    <a:pt x="15" y="25"/>
                    <a:pt x="15" y="25"/>
                    <a:pt x="15" y="25"/>
                  </a:cubicBezTo>
                  <a:cubicBezTo>
                    <a:pt x="11" y="19"/>
                    <a:pt x="11" y="19"/>
                    <a:pt x="11" y="19"/>
                  </a:cubicBezTo>
                  <a:cubicBezTo>
                    <a:pt x="11" y="18"/>
                    <a:pt x="10" y="18"/>
                    <a:pt x="10" y="18"/>
                  </a:cubicBezTo>
                  <a:cubicBezTo>
                    <a:pt x="10" y="17"/>
                    <a:pt x="10" y="17"/>
                    <a:pt x="9" y="17"/>
                  </a:cubicBezTo>
                  <a:cubicBezTo>
                    <a:pt x="9" y="16"/>
                    <a:pt x="9" y="16"/>
                    <a:pt x="8" y="16"/>
                  </a:cubicBezTo>
                  <a:cubicBezTo>
                    <a:pt x="8" y="16"/>
                    <a:pt x="8" y="16"/>
                    <a:pt x="8" y="16"/>
                  </a:cubicBezTo>
                  <a:cubicBezTo>
                    <a:pt x="6" y="16"/>
                    <a:pt x="6" y="16"/>
                    <a:pt x="6" y="16"/>
                  </a:cubicBezTo>
                  <a:cubicBezTo>
                    <a:pt x="6" y="25"/>
                    <a:pt x="6" y="25"/>
                    <a:pt x="6" y="25"/>
                  </a:cubicBezTo>
                  <a:cubicBezTo>
                    <a:pt x="0" y="25"/>
                    <a:pt x="0" y="25"/>
                    <a:pt x="0" y="25"/>
                  </a:cubicBezTo>
                  <a:cubicBezTo>
                    <a:pt x="0" y="0"/>
                    <a:pt x="0" y="0"/>
                    <a:pt x="0" y="0"/>
                  </a:cubicBezTo>
                  <a:cubicBezTo>
                    <a:pt x="9" y="0"/>
                    <a:pt x="9" y="0"/>
                    <a:pt x="9" y="0"/>
                  </a:cubicBezTo>
                  <a:cubicBezTo>
                    <a:pt x="15" y="0"/>
                    <a:pt x="18" y="3"/>
                    <a:pt x="18" y="7"/>
                  </a:cubicBezTo>
                  <a:cubicBezTo>
                    <a:pt x="18" y="8"/>
                    <a:pt x="18" y="9"/>
                    <a:pt x="18" y="10"/>
                  </a:cubicBezTo>
                  <a:cubicBezTo>
                    <a:pt x="18" y="10"/>
                    <a:pt x="17" y="11"/>
                    <a:pt x="17" y="12"/>
                  </a:cubicBezTo>
                  <a:cubicBezTo>
                    <a:pt x="16" y="12"/>
                    <a:pt x="16" y="13"/>
                    <a:pt x="15" y="13"/>
                  </a:cubicBezTo>
                  <a:cubicBezTo>
                    <a:pt x="14" y="14"/>
                    <a:pt x="14" y="14"/>
                    <a:pt x="13" y="14"/>
                  </a:cubicBezTo>
                  <a:cubicBezTo>
                    <a:pt x="13" y="14"/>
                    <a:pt x="13" y="14"/>
                    <a:pt x="13" y="14"/>
                  </a:cubicBezTo>
                  <a:cubicBezTo>
                    <a:pt x="13" y="14"/>
                    <a:pt x="14" y="14"/>
                    <a:pt x="14" y="15"/>
                  </a:cubicBezTo>
                  <a:cubicBezTo>
                    <a:pt x="14" y="15"/>
                    <a:pt x="15" y="15"/>
                    <a:pt x="15" y="16"/>
                  </a:cubicBezTo>
                  <a:cubicBezTo>
                    <a:pt x="15" y="16"/>
                    <a:pt x="16" y="16"/>
                    <a:pt x="16" y="17"/>
                  </a:cubicBezTo>
                  <a:cubicBezTo>
                    <a:pt x="16" y="17"/>
                    <a:pt x="16" y="18"/>
                    <a:pt x="17" y="18"/>
                  </a:cubicBezTo>
                  <a:lnTo>
                    <a:pt x="21" y="25"/>
                  </a:lnTo>
                  <a:close/>
                  <a:moveTo>
                    <a:pt x="6" y="4"/>
                  </a:moveTo>
                  <a:cubicBezTo>
                    <a:pt x="6" y="11"/>
                    <a:pt x="6" y="11"/>
                    <a:pt x="6" y="11"/>
                  </a:cubicBezTo>
                  <a:cubicBezTo>
                    <a:pt x="8" y="11"/>
                    <a:pt x="8" y="11"/>
                    <a:pt x="8" y="11"/>
                  </a:cubicBezTo>
                  <a:cubicBezTo>
                    <a:pt x="10" y="11"/>
                    <a:pt x="11" y="11"/>
                    <a:pt x="11" y="10"/>
                  </a:cubicBezTo>
                  <a:cubicBezTo>
                    <a:pt x="12" y="10"/>
                    <a:pt x="13" y="9"/>
                    <a:pt x="13" y="8"/>
                  </a:cubicBezTo>
                  <a:cubicBezTo>
                    <a:pt x="13" y="6"/>
                    <a:pt x="11" y="4"/>
                    <a:pt x="9" y="4"/>
                  </a:cubicBezTo>
                  <a:lnTo>
                    <a:pt x="6"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33" name="Freeform 26"/>
            <p:cNvSpPr>
              <a:spLocks noEditPoints="1"/>
            </p:cNvSpPr>
            <p:nvPr/>
          </p:nvSpPr>
          <p:spPr bwMode="auto">
            <a:xfrm>
              <a:off x="10650538" y="5111750"/>
              <a:ext cx="80963" cy="80963"/>
            </a:xfrm>
            <a:custGeom>
              <a:avLst/>
              <a:gdLst>
                <a:gd name="T0" fmla="*/ 25 w 25"/>
                <a:gd name="T1" fmla="*/ 25 h 25"/>
                <a:gd name="T2" fmla="*/ 18 w 25"/>
                <a:gd name="T3" fmla="*/ 25 h 25"/>
                <a:gd name="T4" fmla="*/ 17 w 25"/>
                <a:gd name="T5" fmla="*/ 20 h 25"/>
                <a:gd name="T6" fmla="*/ 8 w 25"/>
                <a:gd name="T7" fmla="*/ 20 h 25"/>
                <a:gd name="T8" fmla="*/ 6 w 25"/>
                <a:gd name="T9" fmla="*/ 25 h 25"/>
                <a:gd name="T10" fmla="*/ 0 w 25"/>
                <a:gd name="T11" fmla="*/ 25 h 25"/>
                <a:gd name="T12" fmla="*/ 9 w 25"/>
                <a:gd name="T13" fmla="*/ 0 h 25"/>
                <a:gd name="T14" fmla="*/ 16 w 25"/>
                <a:gd name="T15" fmla="*/ 0 h 25"/>
                <a:gd name="T16" fmla="*/ 25 w 25"/>
                <a:gd name="T17" fmla="*/ 25 h 25"/>
                <a:gd name="T18" fmla="*/ 15 w 25"/>
                <a:gd name="T19" fmla="*/ 15 h 25"/>
                <a:gd name="T20" fmla="*/ 13 w 25"/>
                <a:gd name="T21" fmla="*/ 7 h 25"/>
                <a:gd name="T22" fmla="*/ 12 w 25"/>
                <a:gd name="T23" fmla="*/ 5 h 25"/>
                <a:gd name="T24" fmla="*/ 12 w 25"/>
                <a:gd name="T25" fmla="*/ 5 h 25"/>
                <a:gd name="T26" fmla="*/ 12 w 25"/>
                <a:gd name="T27" fmla="*/ 7 h 25"/>
                <a:gd name="T28" fmla="*/ 9 w 25"/>
                <a:gd name="T29" fmla="*/ 15 h 25"/>
                <a:gd name="T30" fmla="*/ 15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8" y="25"/>
                    <a:pt x="18" y="25"/>
                    <a:pt x="18" y="25"/>
                  </a:cubicBezTo>
                  <a:cubicBezTo>
                    <a:pt x="17" y="20"/>
                    <a:pt x="17" y="20"/>
                    <a:pt x="17" y="20"/>
                  </a:cubicBezTo>
                  <a:cubicBezTo>
                    <a:pt x="8" y="20"/>
                    <a:pt x="8" y="20"/>
                    <a:pt x="8" y="20"/>
                  </a:cubicBezTo>
                  <a:cubicBezTo>
                    <a:pt x="6" y="25"/>
                    <a:pt x="6" y="25"/>
                    <a:pt x="6" y="25"/>
                  </a:cubicBezTo>
                  <a:cubicBezTo>
                    <a:pt x="0" y="25"/>
                    <a:pt x="0" y="25"/>
                    <a:pt x="0" y="25"/>
                  </a:cubicBezTo>
                  <a:cubicBezTo>
                    <a:pt x="9" y="0"/>
                    <a:pt x="9" y="0"/>
                    <a:pt x="9" y="0"/>
                  </a:cubicBezTo>
                  <a:cubicBezTo>
                    <a:pt x="16" y="0"/>
                    <a:pt x="16" y="0"/>
                    <a:pt x="16" y="0"/>
                  </a:cubicBezTo>
                  <a:lnTo>
                    <a:pt x="25" y="25"/>
                  </a:lnTo>
                  <a:close/>
                  <a:moveTo>
                    <a:pt x="15" y="15"/>
                  </a:moveTo>
                  <a:cubicBezTo>
                    <a:pt x="13" y="7"/>
                    <a:pt x="13" y="7"/>
                    <a:pt x="13" y="7"/>
                  </a:cubicBezTo>
                  <a:cubicBezTo>
                    <a:pt x="12" y="6"/>
                    <a:pt x="12" y="6"/>
                    <a:pt x="12" y="5"/>
                  </a:cubicBezTo>
                  <a:cubicBezTo>
                    <a:pt x="12" y="5"/>
                    <a:pt x="12" y="5"/>
                    <a:pt x="12" y="5"/>
                  </a:cubicBezTo>
                  <a:cubicBezTo>
                    <a:pt x="12" y="5"/>
                    <a:pt x="12" y="6"/>
                    <a:pt x="12" y="7"/>
                  </a:cubicBezTo>
                  <a:cubicBezTo>
                    <a:pt x="9" y="15"/>
                    <a:pt x="9" y="15"/>
                    <a:pt x="9" y="15"/>
                  </a:cubicBezTo>
                  <a:lnTo>
                    <a:pt x="15"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34" name="Freeform 27"/>
            <p:cNvSpPr>
              <a:spLocks/>
            </p:cNvSpPr>
            <p:nvPr/>
          </p:nvSpPr>
          <p:spPr bwMode="auto">
            <a:xfrm>
              <a:off x="10741025" y="5111750"/>
              <a:ext cx="49213" cy="80963"/>
            </a:xfrm>
            <a:custGeom>
              <a:avLst/>
              <a:gdLst>
                <a:gd name="T0" fmla="*/ 31 w 31"/>
                <a:gd name="T1" fmla="*/ 51 h 51"/>
                <a:gd name="T2" fmla="*/ 0 w 31"/>
                <a:gd name="T3" fmla="*/ 51 h 51"/>
                <a:gd name="T4" fmla="*/ 0 w 31"/>
                <a:gd name="T5" fmla="*/ 0 h 51"/>
                <a:gd name="T6" fmla="*/ 13 w 31"/>
                <a:gd name="T7" fmla="*/ 0 h 51"/>
                <a:gd name="T8" fmla="*/ 13 w 31"/>
                <a:gd name="T9" fmla="*/ 43 h 51"/>
                <a:gd name="T10" fmla="*/ 31 w 31"/>
                <a:gd name="T11" fmla="*/ 43 h 51"/>
                <a:gd name="T12" fmla="*/ 31 w 31"/>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31" y="51"/>
                  </a:moveTo>
                  <a:lnTo>
                    <a:pt x="0" y="51"/>
                  </a:lnTo>
                  <a:lnTo>
                    <a:pt x="0" y="0"/>
                  </a:lnTo>
                  <a:lnTo>
                    <a:pt x="13" y="0"/>
                  </a:lnTo>
                  <a:lnTo>
                    <a:pt x="13" y="43"/>
                  </a:lnTo>
                  <a:lnTo>
                    <a:pt x="31" y="43"/>
                  </a:lnTo>
                  <a:lnTo>
                    <a:pt x="31"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35" name="Rectangle 28"/>
            <p:cNvSpPr>
              <a:spLocks noChangeArrowheads="1"/>
            </p:cNvSpPr>
            <p:nvPr/>
          </p:nvSpPr>
          <p:spPr bwMode="auto">
            <a:xfrm>
              <a:off x="10804525" y="5111750"/>
              <a:ext cx="19050" cy="809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36" name="Freeform 29"/>
            <p:cNvSpPr>
              <a:spLocks noEditPoints="1"/>
            </p:cNvSpPr>
            <p:nvPr/>
          </p:nvSpPr>
          <p:spPr bwMode="auto">
            <a:xfrm>
              <a:off x="10833100" y="5111750"/>
              <a:ext cx="80963" cy="80963"/>
            </a:xfrm>
            <a:custGeom>
              <a:avLst/>
              <a:gdLst>
                <a:gd name="T0" fmla="*/ 25 w 25"/>
                <a:gd name="T1" fmla="*/ 25 h 25"/>
                <a:gd name="T2" fmla="*/ 19 w 25"/>
                <a:gd name="T3" fmla="*/ 25 h 25"/>
                <a:gd name="T4" fmla="*/ 17 w 25"/>
                <a:gd name="T5" fmla="*/ 20 h 25"/>
                <a:gd name="T6" fmla="*/ 8 w 25"/>
                <a:gd name="T7" fmla="*/ 20 h 25"/>
                <a:gd name="T8" fmla="*/ 7 w 25"/>
                <a:gd name="T9" fmla="*/ 25 h 25"/>
                <a:gd name="T10" fmla="*/ 0 w 25"/>
                <a:gd name="T11" fmla="*/ 25 h 25"/>
                <a:gd name="T12" fmla="*/ 10 w 25"/>
                <a:gd name="T13" fmla="*/ 0 h 25"/>
                <a:gd name="T14" fmla="*/ 16 w 25"/>
                <a:gd name="T15" fmla="*/ 0 h 25"/>
                <a:gd name="T16" fmla="*/ 25 w 25"/>
                <a:gd name="T17" fmla="*/ 25 h 25"/>
                <a:gd name="T18" fmla="*/ 16 w 25"/>
                <a:gd name="T19" fmla="*/ 15 h 25"/>
                <a:gd name="T20" fmla="*/ 13 w 25"/>
                <a:gd name="T21" fmla="*/ 7 h 25"/>
                <a:gd name="T22" fmla="*/ 13 w 25"/>
                <a:gd name="T23" fmla="*/ 5 h 25"/>
                <a:gd name="T24" fmla="*/ 13 w 25"/>
                <a:gd name="T25" fmla="*/ 5 h 25"/>
                <a:gd name="T26" fmla="*/ 12 w 25"/>
                <a:gd name="T27" fmla="*/ 7 h 25"/>
                <a:gd name="T28" fmla="*/ 10 w 25"/>
                <a:gd name="T29" fmla="*/ 15 h 25"/>
                <a:gd name="T30" fmla="*/ 16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9" y="25"/>
                    <a:pt x="19" y="25"/>
                    <a:pt x="19" y="25"/>
                  </a:cubicBezTo>
                  <a:cubicBezTo>
                    <a:pt x="17" y="20"/>
                    <a:pt x="17" y="20"/>
                    <a:pt x="17" y="20"/>
                  </a:cubicBezTo>
                  <a:cubicBezTo>
                    <a:pt x="8" y="20"/>
                    <a:pt x="8" y="20"/>
                    <a:pt x="8" y="20"/>
                  </a:cubicBezTo>
                  <a:cubicBezTo>
                    <a:pt x="7" y="25"/>
                    <a:pt x="7" y="25"/>
                    <a:pt x="7" y="25"/>
                  </a:cubicBezTo>
                  <a:cubicBezTo>
                    <a:pt x="0" y="25"/>
                    <a:pt x="0" y="25"/>
                    <a:pt x="0" y="25"/>
                  </a:cubicBezTo>
                  <a:cubicBezTo>
                    <a:pt x="10" y="0"/>
                    <a:pt x="10" y="0"/>
                    <a:pt x="10" y="0"/>
                  </a:cubicBezTo>
                  <a:cubicBezTo>
                    <a:pt x="16" y="0"/>
                    <a:pt x="16" y="0"/>
                    <a:pt x="16" y="0"/>
                  </a:cubicBezTo>
                  <a:lnTo>
                    <a:pt x="25" y="25"/>
                  </a:lnTo>
                  <a:close/>
                  <a:moveTo>
                    <a:pt x="16" y="15"/>
                  </a:moveTo>
                  <a:cubicBezTo>
                    <a:pt x="13" y="7"/>
                    <a:pt x="13" y="7"/>
                    <a:pt x="13" y="7"/>
                  </a:cubicBezTo>
                  <a:cubicBezTo>
                    <a:pt x="13" y="6"/>
                    <a:pt x="13" y="6"/>
                    <a:pt x="13" y="5"/>
                  </a:cubicBezTo>
                  <a:cubicBezTo>
                    <a:pt x="13" y="5"/>
                    <a:pt x="13" y="5"/>
                    <a:pt x="13" y="5"/>
                  </a:cubicBezTo>
                  <a:cubicBezTo>
                    <a:pt x="13" y="5"/>
                    <a:pt x="13" y="6"/>
                    <a:pt x="12" y="7"/>
                  </a:cubicBezTo>
                  <a:cubicBezTo>
                    <a:pt x="10" y="15"/>
                    <a:pt x="10" y="15"/>
                    <a:pt x="10" y="15"/>
                  </a:cubicBezTo>
                  <a:lnTo>
                    <a:pt x="1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grpSp>
        <p:nvGrpSpPr>
          <p:cNvPr id="237" name="Singapore"/>
          <p:cNvGrpSpPr/>
          <p:nvPr/>
        </p:nvGrpSpPr>
        <p:grpSpPr>
          <a:xfrm>
            <a:off x="7966870" y="4567924"/>
            <a:ext cx="783969" cy="209836"/>
            <a:chOff x="8023225" y="4697413"/>
            <a:chExt cx="854075" cy="228600"/>
          </a:xfrm>
        </p:grpSpPr>
        <p:sp>
          <p:nvSpPr>
            <p:cNvPr id="238" name="Rectangle 30"/>
            <p:cNvSpPr>
              <a:spLocks noChangeArrowheads="1"/>
            </p:cNvSpPr>
            <p:nvPr/>
          </p:nvSpPr>
          <p:spPr bwMode="auto">
            <a:xfrm>
              <a:off x="8023225" y="4697413"/>
              <a:ext cx="854075" cy="228600"/>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39" name="Freeform 31"/>
            <p:cNvSpPr>
              <a:spLocks/>
            </p:cNvSpPr>
            <p:nvPr/>
          </p:nvSpPr>
          <p:spPr bwMode="auto">
            <a:xfrm>
              <a:off x="8116888" y="4768850"/>
              <a:ext cx="55563" cy="85725"/>
            </a:xfrm>
            <a:custGeom>
              <a:avLst/>
              <a:gdLst>
                <a:gd name="T0" fmla="*/ 0 w 17"/>
                <a:gd name="T1" fmla="*/ 25 h 26"/>
                <a:gd name="T2" fmla="*/ 0 w 17"/>
                <a:gd name="T3" fmla="*/ 19 h 26"/>
                <a:gd name="T4" fmla="*/ 3 w 17"/>
                <a:gd name="T5" fmla="*/ 21 h 26"/>
                <a:gd name="T6" fmla="*/ 7 w 17"/>
                <a:gd name="T7" fmla="*/ 22 h 26"/>
                <a:gd name="T8" fmla="*/ 9 w 17"/>
                <a:gd name="T9" fmla="*/ 22 h 26"/>
                <a:gd name="T10" fmla="*/ 10 w 17"/>
                <a:gd name="T11" fmla="*/ 21 h 26"/>
                <a:gd name="T12" fmla="*/ 11 w 17"/>
                <a:gd name="T13" fmla="*/ 20 h 26"/>
                <a:gd name="T14" fmla="*/ 11 w 17"/>
                <a:gd name="T15" fmla="*/ 19 h 26"/>
                <a:gd name="T16" fmla="*/ 11 w 17"/>
                <a:gd name="T17" fmla="*/ 18 h 26"/>
                <a:gd name="T18" fmla="*/ 9 w 17"/>
                <a:gd name="T19" fmla="*/ 17 h 26"/>
                <a:gd name="T20" fmla="*/ 8 w 17"/>
                <a:gd name="T21" fmla="*/ 16 h 26"/>
                <a:gd name="T22" fmla="*/ 5 w 17"/>
                <a:gd name="T23" fmla="*/ 15 h 26"/>
                <a:gd name="T24" fmla="*/ 1 w 17"/>
                <a:gd name="T25" fmla="*/ 12 h 26"/>
                <a:gd name="T26" fmla="*/ 0 w 17"/>
                <a:gd name="T27" fmla="*/ 8 h 26"/>
                <a:gd name="T28" fmla="*/ 0 w 17"/>
                <a:gd name="T29" fmla="*/ 4 h 26"/>
                <a:gd name="T30" fmla="*/ 3 w 17"/>
                <a:gd name="T31" fmla="*/ 2 h 26"/>
                <a:gd name="T32" fmla="*/ 6 w 17"/>
                <a:gd name="T33" fmla="*/ 1 h 26"/>
                <a:gd name="T34" fmla="*/ 10 w 17"/>
                <a:gd name="T35" fmla="*/ 0 h 26"/>
                <a:gd name="T36" fmla="*/ 13 w 17"/>
                <a:gd name="T37" fmla="*/ 0 h 26"/>
                <a:gd name="T38" fmla="*/ 16 w 17"/>
                <a:gd name="T39" fmla="*/ 1 h 26"/>
                <a:gd name="T40" fmla="*/ 16 w 17"/>
                <a:gd name="T41" fmla="*/ 6 h 26"/>
                <a:gd name="T42" fmla="*/ 14 w 17"/>
                <a:gd name="T43" fmla="*/ 6 h 26"/>
                <a:gd name="T44" fmla="*/ 13 w 17"/>
                <a:gd name="T45" fmla="*/ 5 h 26"/>
                <a:gd name="T46" fmla="*/ 11 w 17"/>
                <a:gd name="T47" fmla="*/ 5 h 26"/>
                <a:gd name="T48" fmla="*/ 10 w 17"/>
                <a:gd name="T49" fmla="*/ 5 h 26"/>
                <a:gd name="T50" fmla="*/ 8 w 17"/>
                <a:gd name="T51" fmla="*/ 5 h 26"/>
                <a:gd name="T52" fmla="*/ 7 w 17"/>
                <a:gd name="T53" fmla="*/ 5 h 26"/>
                <a:gd name="T54" fmla="*/ 6 w 17"/>
                <a:gd name="T55" fmla="*/ 6 h 26"/>
                <a:gd name="T56" fmla="*/ 6 w 17"/>
                <a:gd name="T57" fmla="*/ 7 h 26"/>
                <a:gd name="T58" fmla="*/ 6 w 17"/>
                <a:gd name="T59" fmla="*/ 8 h 26"/>
                <a:gd name="T60" fmla="*/ 7 w 17"/>
                <a:gd name="T61" fmla="*/ 9 h 26"/>
                <a:gd name="T62" fmla="*/ 8 w 17"/>
                <a:gd name="T63" fmla="*/ 10 h 26"/>
                <a:gd name="T64" fmla="*/ 10 w 17"/>
                <a:gd name="T65" fmla="*/ 11 h 26"/>
                <a:gd name="T66" fmla="*/ 13 w 17"/>
                <a:gd name="T67" fmla="*/ 12 h 26"/>
                <a:gd name="T68" fmla="*/ 15 w 17"/>
                <a:gd name="T69" fmla="*/ 14 h 26"/>
                <a:gd name="T70" fmla="*/ 16 w 17"/>
                <a:gd name="T71" fmla="*/ 16 h 26"/>
                <a:gd name="T72" fmla="*/ 17 w 17"/>
                <a:gd name="T73" fmla="*/ 19 h 26"/>
                <a:gd name="T74" fmla="*/ 16 w 17"/>
                <a:gd name="T75" fmla="*/ 22 h 26"/>
                <a:gd name="T76" fmla="*/ 14 w 17"/>
                <a:gd name="T77" fmla="*/ 24 h 26"/>
                <a:gd name="T78" fmla="*/ 11 w 17"/>
                <a:gd name="T79" fmla="*/ 26 h 26"/>
                <a:gd name="T80" fmla="*/ 7 w 17"/>
                <a:gd name="T81" fmla="*/ 26 h 26"/>
                <a:gd name="T82" fmla="*/ 3 w 17"/>
                <a:gd name="T83" fmla="*/ 26 h 26"/>
                <a:gd name="T84" fmla="*/ 0 w 17"/>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5"/>
                  </a:moveTo>
                  <a:cubicBezTo>
                    <a:pt x="0" y="19"/>
                    <a:pt x="0" y="19"/>
                    <a:pt x="0" y="19"/>
                  </a:cubicBezTo>
                  <a:cubicBezTo>
                    <a:pt x="1" y="20"/>
                    <a:pt x="2" y="21"/>
                    <a:pt x="3" y="21"/>
                  </a:cubicBezTo>
                  <a:cubicBezTo>
                    <a:pt x="4" y="21"/>
                    <a:pt x="5" y="22"/>
                    <a:pt x="7" y="22"/>
                  </a:cubicBezTo>
                  <a:cubicBezTo>
                    <a:pt x="7" y="22"/>
                    <a:pt x="8" y="22"/>
                    <a:pt x="9" y="22"/>
                  </a:cubicBezTo>
                  <a:cubicBezTo>
                    <a:pt x="9" y="21"/>
                    <a:pt x="10" y="21"/>
                    <a:pt x="10" y="21"/>
                  </a:cubicBezTo>
                  <a:cubicBezTo>
                    <a:pt x="10" y="21"/>
                    <a:pt x="11" y="20"/>
                    <a:pt x="11" y="20"/>
                  </a:cubicBezTo>
                  <a:cubicBezTo>
                    <a:pt x="11" y="20"/>
                    <a:pt x="11" y="20"/>
                    <a:pt x="11" y="19"/>
                  </a:cubicBezTo>
                  <a:cubicBezTo>
                    <a:pt x="11" y="19"/>
                    <a:pt x="11" y="18"/>
                    <a:pt x="11" y="18"/>
                  </a:cubicBezTo>
                  <a:cubicBezTo>
                    <a:pt x="10" y="17"/>
                    <a:pt x="10" y="17"/>
                    <a:pt x="9" y="17"/>
                  </a:cubicBezTo>
                  <a:cubicBezTo>
                    <a:pt x="9" y="16"/>
                    <a:pt x="8" y="16"/>
                    <a:pt x="8" y="16"/>
                  </a:cubicBezTo>
                  <a:cubicBezTo>
                    <a:pt x="7" y="16"/>
                    <a:pt x="6" y="15"/>
                    <a:pt x="5" y="15"/>
                  </a:cubicBezTo>
                  <a:cubicBezTo>
                    <a:pt x="4" y="14"/>
                    <a:pt x="2" y="13"/>
                    <a:pt x="1" y="12"/>
                  </a:cubicBezTo>
                  <a:cubicBezTo>
                    <a:pt x="0" y="11"/>
                    <a:pt x="0" y="9"/>
                    <a:pt x="0" y="8"/>
                  </a:cubicBezTo>
                  <a:cubicBezTo>
                    <a:pt x="0" y="6"/>
                    <a:pt x="0" y="5"/>
                    <a:pt x="0" y="4"/>
                  </a:cubicBezTo>
                  <a:cubicBezTo>
                    <a:pt x="1" y="3"/>
                    <a:pt x="2" y="2"/>
                    <a:pt x="3" y="2"/>
                  </a:cubicBezTo>
                  <a:cubicBezTo>
                    <a:pt x="3" y="1"/>
                    <a:pt x="5" y="1"/>
                    <a:pt x="6" y="1"/>
                  </a:cubicBezTo>
                  <a:cubicBezTo>
                    <a:pt x="7" y="0"/>
                    <a:pt x="8" y="0"/>
                    <a:pt x="10" y="0"/>
                  </a:cubicBezTo>
                  <a:cubicBezTo>
                    <a:pt x="11" y="0"/>
                    <a:pt x="12" y="0"/>
                    <a:pt x="13" y="0"/>
                  </a:cubicBezTo>
                  <a:cubicBezTo>
                    <a:pt x="14" y="0"/>
                    <a:pt x="15" y="1"/>
                    <a:pt x="16" y="1"/>
                  </a:cubicBezTo>
                  <a:cubicBezTo>
                    <a:pt x="16" y="6"/>
                    <a:pt x="16" y="6"/>
                    <a:pt x="16" y="6"/>
                  </a:cubicBezTo>
                  <a:cubicBezTo>
                    <a:pt x="15" y="6"/>
                    <a:pt x="15" y="6"/>
                    <a:pt x="14" y="6"/>
                  </a:cubicBezTo>
                  <a:cubicBezTo>
                    <a:pt x="14" y="5"/>
                    <a:pt x="13" y="5"/>
                    <a:pt x="13" y="5"/>
                  </a:cubicBezTo>
                  <a:cubicBezTo>
                    <a:pt x="12" y="5"/>
                    <a:pt x="12" y="5"/>
                    <a:pt x="11" y="5"/>
                  </a:cubicBezTo>
                  <a:cubicBezTo>
                    <a:pt x="11" y="5"/>
                    <a:pt x="10" y="5"/>
                    <a:pt x="10" y="5"/>
                  </a:cubicBezTo>
                  <a:cubicBezTo>
                    <a:pt x="9" y="5"/>
                    <a:pt x="9" y="5"/>
                    <a:pt x="8" y="5"/>
                  </a:cubicBezTo>
                  <a:cubicBezTo>
                    <a:pt x="8" y="5"/>
                    <a:pt x="7" y="5"/>
                    <a:pt x="7" y="5"/>
                  </a:cubicBezTo>
                  <a:cubicBezTo>
                    <a:pt x="6" y="5"/>
                    <a:pt x="6" y="6"/>
                    <a:pt x="6" y="6"/>
                  </a:cubicBezTo>
                  <a:cubicBezTo>
                    <a:pt x="6" y="6"/>
                    <a:pt x="6" y="7"/>
                    <a:pt x="6" y="7"/>
                  </a:cubicBezTo>
                  <a:cubicBezTo>
                    <a:pt x="6" y="8"/>
                    <a:pt x="6" y="8"/>
                    <a:pt x="6" y="8"/>
                  </a:cubicBezTo>
                  <a:cubicBezTo>
                    <a:pt x="6" y="9"/>
                    <a:pt x="6" y="9"/>
                    <a:pt x="7" y="9"/>
                  </a:cubicBezTo>
                  <a:cubicBezTo>
                    <a:pt x="7" y="9"/>
                    <a:pt x="8" y="10"/>
                    <a:pt x="8" y="10"/>
                  </a:cubicBezTo>
                  <a:cubicBezTo>
                    <a:pt x="9" y="10"/>
                    <a:pt x="10" y="11"/>
                    <a:pt x="10" y="11"/>
                  </a:cubicBezTo>
                  <a:cubicBezTo>
                    <a:pt x="11" y="11"/>
                    <a:pt x="12" y="12"/>
                    <a:pt x="13" y="12"/>
                  </a:cubicBezTo>
                  <a:cubicBezTo>
                    <a:pt x="14" y="13"/>
                    <a:pt x="15" y="13"/>
                    <a:pt x="15" y="14"/>
                  </a:cubicBezTo>
                  <a:cubicBezTo>
                    <a:pt x="16" y="15"/>
                    <a:pt x="16" y="15"/>
                    <a:pt x="16" y="16"/>
                  </a:cubicBezTo>
                  <a:cubicBezTo>
                    <a:pt x="17" y="17"/>
                    <a:pt x="17" y="18"/>
                    <a:pt x="17" y="19"/>
                  </a:cubicBezTo>
                  <a:cubicBezTo>
                    <a:pt x="17" y="20"/>
                    <a:pt x="17" y="21"/>
                    <a:pt x="16" y="22"/>
                  </a:cubicBezTo>
                  <a:cubicBezTo>
                    <a:pt x="16" y="23"/>
                    <a:pt x="15" y="24"/>
                    <a:pt x="14" y="24"/>
                  </a:cubicBezTo>
                  <a:cubicBezTo>
                    <a:pt x="13" y="25"/>
                    <a:pt x="12" y="26"/>
                    <a:pt x="11" y="26"/>
                  </a:cubicBezTo>
                  <a:cubicBezTo>
                    <a:pt x="10" y="26"/>
                    <a:pt x="8" y="26"/>
                    <a:pt x="7" y="26"/>
                  </a:cubicBezTo>
                  <a:cubicBezTo>
                    <a:pt x="6" y="26"/>
                    <a:pt x="4" y="26"/>
                    <a:pt x="3" y="26"/>
                  </a:cubicBezTo>
                  <a:cubicBezTo>
                    <a:pt x="2" y="26"/>
                    <a:pt x="1" y="25"/>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40" name="Rectangle 32"/>
            <p:cNvSpPr>
              <a:spLocks noChangeArrowheads="1"/>
            </p:cNvSpPr>
            <p:nvPr/>
          </p:nvSpPr>
          <p:spPr bwMode="auto">
            <a:xfrm>
              <a:off x="8189913" y="4772025"/>
              <a:ext cx="15875" cy="825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41" name="Freeform 33"/>
            <p:cNvSpPr>
              <a:spLocks/>
            </p:cNvSpPr>
            <p:nvPr/>
          </p:nvSpPr>
          <p:spPr bwMode="auto">
            <a:xfrm>
              <a:off x="8228013" y="4772025"/>
              <a:ext cx="73025" cy="82550"/>
            </a:xfrm>
            <a:custGeom>
              <a:avLst/>
              <a:gdLst>
                <a:gd name="T0" fmla="*/ 22 w 22"/>
                <a:gd name="T1" fmla="*/ 25 h 25"/>
                <a:gd name="T2" fmla="*/ 17 w 22"/>
                <a:gd name="T3" fmla="*/ 25 h 25"/>
                <a:gd name="T4" fmla="*/ 6 w 22"/>
                <a:gd name="T5" fmla="*/ 9 h 25"/>
                <a:gd name="T6" fmla="*/ 5 w 22"/>
                <a:gd name="T7" fmla="*/ 7 h 25"/>
                <a:gd name="T8" fmla="*/ 5 w 22"/>
                <a:gd name="T9" fmla="*/ 7 h 25"/>
                <a:gd name="T10" fmla="*/ 5 w 22"/>
                <a:gd name="T11" fmla="*/ 11 h 25"/>
                <a:gd name="T12" fmla="*/ 5 w 22"/>
                <a:gd name="T13" fmla="*/ 25 h 25"/>
                <a:gd name="T14" fmla="*/ 0 w 22"/>
                <a:gd name="T15" fmla="*/ 25 h 25"/>
                <a:gd name="T16" fmla="*/ 0 w 22"/>
                <a:gd name="T17" fmla="*/ 0 h 25"/>
                <a:gd name="T18" fmla="*/ 6 w 22"/>
                <a:gd name="T19" fmla="*/ 0 h 25"/>
                <a:gd name="T20" fmla="*/ 16 w 22"/>
                <a:gd name="T21" fmla="*/ 15 h 25"/>
                <a:gd name="T22" fmla="*/ 17 w 22"/>
                <a:gd name="T23" fmla="*/ 17 h 25"/>
                <a:gd name="T24" fmla="*/ 17 w 22"/>
                <a:gd name="T25" fmla="*/ 17 h 25"/>
                <a:gd name="T26" fmla="*/ 17 w 22"/>
                <a:gd name="T27" fmla="*/ 13 h 25"/>
                <a:gd name="T28" fmla="*/ 17 w 22"/>
                <a:gd name="T29" fmla="*/ 0 h 25"/>
                <a:gd name="T30" fmla="*/ 22 w 22"/>
                <a:gd name="T31" fmla="*/ 0 h 25"/>
                <a:gd name="T32" fmla="*/ 22 w 22"/>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5">
                  <a:moveTo>
                    <a:pt x="22" y="25"/>
                  </a:moveTo>
                  <a:cubicBezTo>
                    <a:pt x="17" y="25"/>
                    <a:pt x="17" y="25"/>
                    <a:pt x="17" y="25"/>
                  </a:cubicBezTo>
                  <a:cubicBezTo>
                    <a:pt x="6" y="9"/>
                    <a:pt x="6" y="9"/>
                    <a:pt x="6" y="9"/>
                  </a:cubicBezTo>
                  <a:cubicBezTo>
                    <a:pt x="6" y="8"/>
                    <a:pt x="5" y="7"/>
                    <a:pt x="5" y="7"/>
                  </a:cubicBezTo>
                  <a:cubicBezTo>
                    <a:pt x="5" y="7"/>
                    <a:pt x="5" y="7"/>
                    <a:pt x="5" y="7"/>
                  </a:cubicBezTo>
                  <a:cubicBezTo>
                    <a:pt x="5" y="8"/>
                    <a:pt x="5" y="9"/>
                    <a:pt x="5" y="11"/>
                  </a:cubicBezTo>
                  <a:cubicBezTo>
                    <a:pt x="5" y="25"/>
                    <a:pt x="5" y="25"/>
                    <a:pt x="5" y="25"/>
                  </a:cubicBezTo>
                  <a:cubicBezTo>
                    <a:pt x="0" y="25"/>
                    <a:pt x="0" y="25"/>
                    <a:pt x="0" y="25"/>
                  </a:cubicBezTo>
                  <a:cubicBezTo>
                    <a:pt x="0" y="0"/>
                    <a:pt x="0" y="0"/>
                    <a:pt x="0" y="0"/>
                  </a:cubicBezTo>
                  <a:cubicBezTo>
                    <a:pt x="6" y="0"/>
                    <a:pt x="6" y="0"/>
                    <a:pt x="6" y="0"/>
                  </a:cubicBezTo>
                  <a:cubicBezTo>
                    <a:pt x="16" y="15"/>
                    <a:pt x="16" y="15"/>
                    <a:pt x="16" y="15"/>
                  </a:cubicBezTo>
                  <a:cubicBezTo>
                    <a:pt x="16" y="16"/>
                    <a:pt x="17" y="16"/>
                    <a:pt x="17" y="17"/>
                  </a:cubicBezTo>
                  <a:cubicBezTo>
                    <a:pt x="17" y="17"/>
                    <a:pt x="17" y="17"/>
                    <a:pt x="17" y="17"/>
                  </a:cubicBezTo>
                  <a:cubicBezTo>
                    <a:pt x="17" y="16"/>
                    <a:pt x="17" y="15"/>
                    <a:pt x="17" y="13"/>
                  </a:cubicBezTo>
                  <a:cubicBezTo>
                    <a:pt x="17" y="0"/>
                    <a:pt x="17" y="0"/>
                    <a:pt x="17" y="0"/>
                  </a:cubicBezTo>
                  <a:cubicBezTo>
                    <a:pt x="22" y="0"/>
                    <a:pt x="22" y="0"/>
                    <a:pt x="22" y="0"/>
                  </a:cubicBezTo>
                  <a:lnTo>
                    <a:pt x="22"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42" name="Freeform 34"/>
            <p:cNvSpPr>
              <a:spLocks/>
            </p:cNvSpPr>
            <p:nvPr/>
          </p:nvSpPr>
          <p:spPr bwMode="auto">
            <a:xfrm>
              <a:off x="8316913" y="4768850"/>
              <a:ext cx="71438" cy="85725"/>
            </a:xfrm>
            <a:custGeom>
              <a:avLst/>
              <a:gdLst>
                <a:gd name="T0" fmla="*/ 22 w 22"/>
                <a:gd name="T1" fmla="*/ 24 h 26"/>
                <a:gd name="T2" fmla="*/ 13 w 22"/>
                <a:gd name="T3" fmla="*/ 26 h 26"/>
                <a:gd name="T4" fmla="*/ 3 w 22"/>
                <a:gd name="T5" fmla="*/ 23 h 26"/>
                <a:gd name="T6" fmla="*/ 0 w 22"/>
                <a:gd name="T7" fmla="*/ 14 h 26"/>
                <a:gd name="T8" fmla="*/ 4 w 22"/>
                <a:gd name="T9" fmla="*/ 4 h 26"/>
                <a:gd name="T10" fmla="*/ 14 w 22"/>
                <a:gd name="T11" fmla="*/ 0 h 26"/>
                <a:gd name="T12" fmla="*/ 21 w 22"/>
                <a:gd name="T13" fmla="*/ 1 h 26"/>
                <a:gd name="T14" fmla="*/ 21 w 22"/>
                <a:gd name="T15" fmla="*/ 7 h 26"/>
                <a:gd name="T16" fmla="*/ 14 w 22"/>
                <a:gd name="T17" fmla="*/ 5 h 26"/>
                <a:gd name="T18" fmla="*/ 8 w 22"/>
                <a:gd name="T19" fmla="*/ 7 h 26"/>
                <a:gd name="T20" fmla="*/ 6 w 22"/>
                <a:gd name="T21" fmla="*/ 13 h 26"/>
                <a:gd name="T22" fmla="*/ 8 w 22"/>
                <a:gd name="T23" fmla="*/ 19 h 26"/>
                <a:gd name="T24" fmla="*/ 13 w 22"/>
                <a:gd name="T25" fmla="*/ 21 h 26"/>
                <a:gd name="T26" fmla="*/ 17 w 22"/>
                <a:gd name="T27" fmla="*/ 21 h 26"/>
                <a:gd name="T28" fmla="*/ 17 w 22"/>
                <a:gd name="T29" fmla="*/ 16 h 26"/>
                <a:gd name="T30" fmla="*/ 12 w 22"/>
                <a:gd name="T31" fmla="*/ 16 h 26"/>
                <a:gd name="T32" fmla="*/ 12 w 22"/>
                <a:gd name="T33" fmla="*/ 11 h 26"/>
                <a:gd name="T34" fmla="*/ 22 w 22"/>
                <a:gd name="T35" fmla="*/ 11 h 26"/>
                <a:gd name="T36" fmla="*/ 22 w 22"/>
                <a:gd name="T37"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26">
                  <a:moveTo>
                    <a:pt x="22" y="24"/>
                  </a:moveTo>
                  <a:cubicBezTo>
                    <a:pt x="20" y="25"/>
                    <a:pt x="17" y="26"/>
                    <a:pt x="13" y="26"/>
                  </a:cubicBezTo>
                  <a:cubicBezTo>
                    <a:pt x="9" y="26"/>
                    <a:pt x="6" y="25"/>
                    <a:pt x="3" y="23"/>
                  </a:cubicBezTo>
                  <a:cubicBezTo>
                    <a:pt x="1" y="21"/>
                    <a:pt x="0" y="17"/>
                    <a:pt x="0" y="14"/>
                  </a:cubicBezTo>
                  <a:cubicBezTo>
                    <a:pt x="0" y="10"/>
                    <a:pt x="1" y="6"/>
                    <a:pt x="4" y="4"/>
                  </a:cubicBezTo>
                  <a:cubicBezTo>
                    <a:pt x="6" y="1"/>
                    <a:pt x="10" y="0"/>
                    <a:pt x="14" y="0"/>
                  </a:cubicBezTo>
                  <a:cubicBezTo>
                    <a:pt x="17" y="0"/>
                    <a:pt x="19" y="0"/>
                    <a:pt x="21" y="1"/>
                  </a:cubicBezTo>
                  <a:cubicBezTo>
                    <a:pt x="21" y="7"/>
                    <a:pt x="21" y="7"/>
                    <a:pt x="21" y="7"/>
                  </a:cubicBezTo>
                  <a:cubicBezTo>
                    <a:pt x="19" y="5"/>
                    <a:pt x="17" y="5"/>
                    <a:pt x="14" y="5"/>
                  </a:cubicBezTo>
                  <a:cubicBezTo>
                    <a:pt x="12" y="5"/>
                    <a:pt x="10" y="6"/>
                    <a:pt x="8" y="7"/>
                  </a:cubicBezTo>
                  <a:cubicBezTo>
                    <a:pt x="7" y="9"/>
                    <a:pt x="6" y="11"/>
                    <a:pt x="6" y="13"/>
                  </a:cubicBezTo>
                  <a:cubicBezTo>
                    <a:pt x="6" y="16"/>
                    <a:pt x="7" y="18"/>
                    <a:pt x="8" y="19"/>
                  </a:cubicBezTo>
                  <a:cubicBezTo>
                    <a:pt x="9" y="21"/>
                    <a:pt x="11" y="21"/>
                    <a:pt x="13" y="21"/>
                  </a:cubicBezTo>
                  <a:cubicBezTo>
                    <a:pt x="15" y="21"/>
                    <a:pt x="16" y="21"/>
                    <a:pt x="17" y="21"/>
                  </a:cubicBezTo>
                  <a:cubicBezTo>
                    <a:pt x="17" y="16"/>
                    <a:pt x="17" y="16"/>
                    <a:pt x="17" y="16"/>
                  </a:cubicBezTo>
                  <a:cubicBezTo>
                    <a:pt x="12" y="16"/>
                    <a:pt x="12" y="16"/>
                    <a:pt x="12" y="16"/>
                  </a:cubicBezTo>
                  <a:cubicBezTo>
                    <a:pt x="12" y="11"/>
                    <a:pt x="12" y="11"/>
                    <a:pt x="12" y="11"/>
                  </a:cubicBezTo>
                  <a:cubicBezTo>
                    <a:pt x="22" y="11"/>
                    <a:pt x="22" y="11"/>
                    <a:pt x="22" y="11"/>
                  </a:cubicBezTo>
                  <a:lnTo>
                    <a:pt x="22"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43" name="Freeform 35"/>
            <p:cNvSpPr>
              <a:spLocks noEditPoints="1"/>
            </p:cNvSpPr>
            <p:nvPr/>
          </p:nvSpPr>
          <p:spPr bwMode="auto">
            <a:xfrm>
              <a:off x="8397875" y="4772025"/>
              <a:ext cx="82550" cy="82550"/>
            </a:xfrm>
            <a:custGeom>
              <a:avLst/>
              <a:gdLst>
                <a:gd name="T0" fmla="*/ 25 w 25"/>
                <a:gd name="T1" fmla="*/ 25 h 25"/>
                <a:gd name="T2" fmla="*/ 19 w 25"/>
                <a:gd name="T3" fmla="*/ 25 h 25"/>
                <a:gd name="T4" fmla="*/ 17 w 25"/>
                <a:gd name="T5" fmla="*/ 19 h 25"/>
                <a:gd name="T6" fmla="*/ 8 w 25"/>
                <a:gd name="T7" fmla="*/ 19 h 25"/>
                <a:gd name="T8" fmla="*/ 6 w 25"/>
                <a:gd name="T9" fmla="*/ 25 h 25"/>
                <a:gd name="T10" fmla="*/ 0 w 25"/>
                <a:gd name="T11" fmla="*/ 25 h 25"/>
                <a:gd name="T12" fmla="*/ 9 w 25"/>
                <a:gd name="T13" fmla="*/ 0 h 25"/>
                <a:gd name="T14" fmla="*/ 16 w 25"/>
                <a:gd name="T15" fmla="*/ 0 h 25"/>
                <a:gd name="T16" fmla="*/ 25 w 25"/>
                <a:gd name="T17" fmla="*/ 25 h 25"/>
                <a:gd name="T18" fmla="*/ 16 w 25"/>
                <a:gd name="T19" fmla="*/ 15 h 25"/>
                <a:gd name="T20" fmla="*/ 13 w 25"/>
                <a:gd name="T21" fmla="*/ 6 h 25"/>
                <a:gd name="T22" fmla="*/ 12 w 25"/>
                <a:gd name="T23" fmla="*/ 4 h 25"/>
                <a:gd name="T24" fmla="*/ 12 w 25"/>
                <a:gd name="T25" fmla="*/ 4 h 25"/>
                <a:gd name="T26" fmla="*/ 12 w 25"/>
                <a:gd name="T27" fmla="*/ 6 h 25"/>
                <a:gd name="T28" fmla="*/ 9 w 25"/>
                <a:gd name="T29" fmla="*/ 15 h 25"/>
                <a:gd name="T30" fmla="*/ 16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9" y="25"/>
                    <a:pt x="19" y="25"/>
                    <a:pt x="19" y="25"/>
                  </a:cubicBezTo>
                  <a:cubicBezTo>
                    <a:pt x="17" y="19"/>
                    <a:pt x="17" y="19"/>
                    <a:pt x="17" y="19"/>
                  </a:cubicBezTo>
                  <a:cubicBezTo>
                    <a:pt x="8" y="19"/>
                    <a:pt x="8" y="19"/>
                    <a:pt x="8" y="19"/>
                  </a:cubicBezTo>
                  <a:cubicBezTo>
                    <a:pt x="6" y="25"/>
                    <a:pt x="6" y="25"/>
                    <a:pt x="6" y="25"/>
                  </a:cubicBezTo>
                  <a:cubicBezTo>
                    <a:pt x="0" y="25"/>
                    <a:pt x="0" y="25"/>
                    <a:pt x="0" y="25"/>
                  </a:cubicBezTo>
                  <a:cubicBezTo>
                    <a:pt x="9" y="0"/>
                    <a:pt x="9" y="0"/>
                    <a:pt x="9" y="0"/>
                  </a:cubicBezTo>
                  <a:cubicBezTo>
                    <a:pt x="16" y="0"/>
                    <a:pt x="16" y="0"/>
                    <a:pt x="16" y="0"/>
                  </a:cubicBezTo>
                  <a:lnTo>
                    <a:pt x="25" y="25"/>
                  </a:lnTo>
                  <a:close/>
                  <a:moveTo>
                    <a:pt x="16" y="15"/>
                  </a:moveTo>
                  <a:cubicBezTo>
                    <a:pt x="13" y="6"/>
                    <a:pt x="13" y="6"/>
                    <a:pt x="13" y="6"/>
                  </a:cubicBezTo>
                  <a:cubicBezTo>
                    <a:pt x="13" y="6"/>
                    <a:pt x="13" y="5"/>
                    <a:pt x="12" y="4"/>
                  </a:cubicBezTo>
                  <a:cubicBezTo>
                    <a:pt x="12" y="4"/>
                    <a:pt x="12" y="4"/>
                    <a:pt x="12" y="4"/>
                  </a:cubicBezTo>
                  <a:cubicBezTo>
                    <a:pt x="12" y="5"/>
                    <a:pt x="12" y="5"/>
                    <a:pt x="12" y="6"/>
                  </a:cubicBezTo>
                  <a:cubicBezTo>
                    <a:pt x="9" y="15"/>
                    <a:pt x="9" y="15"/>
                    <a:pt x="9" y="15"/>
                  </a:cubicBezTo>
                  <a:lnTo>
                    <a:pt x="1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44" name="Freeform 36"/>
            <p:cNvSpPr>
              <a:spLocks noEditPoints="1"/>
            </p:cNvSpPr>
            <p:nvPr/>
          </p:nvSpPr>
          <p:spPr bwMode="auto">
            <a:xfrm>
              <a:off x="8493125" y="4772025"/>
              <a:ext cx="58738" cy="82550"/>
            </a:xfrm>
            <a:custGeom>
              <a:avLst/>
              <a:gdLst>
                <a:gd name="T0" fmla="*/ 5 w 18"/>
                <a:gd name="T1" fmla="*/ 16 h 25"/>
                <a:gd name="T2" fmla="*/ 5 w 18"/>
                <a:gd name="T3" fmla="*/ 25 h 25"/>
                <a:gd name="T4" fmla="*/ 0 w 18"/>
                <a:gd name="T5" fmla="*/ 25 h 25"/>
                <a:gd name="T6" fmla="*/ 0 w 18"/>
                <a:gd name="T7" fmla="*/ 0 h 25"/>
                <a:gd name="T8" fmla="*/ 8 w 18"/>
                <a:gd name="T9" fmla="*/ 0 h 25"/>
                <a:gd name="T10" fmla="*/ 18 w 18"/>
                <a:gd name="T11" fmla="*/ 8 h 25"/>
                <a:gd name="T12" fmla="*/ 15 w 18"/>
                <a:gd name="T13" fmla="*/ 14 h 25"/>
                <a:gd name="T14" fmla="*/ 8 w 18"/>
                <a:gd name="T15" fmla="*/ 16 h 25"/>
                <a:gd name="T16" fmla="*/ 5 w 18"/>
                <a:gd name="T17" fmla="*/ 16 h 25"/>
                <a:gd name="T18" fmla="*/ 5 w 18"/>
                <a:gd name="T19" fmla="*/ 4 h 25"/>
                <a:gd name="T20" fmla="*/ 5 w 18"/>
                <a:gd name="T21" fmla="*/ 12 h 25"/>
                <a:gd name="T22" fmla="*/ 7 w 18"/>
                <a:gd name="T23" fmla="*/ 12 h 25"/>
                <a:gd name="T24" fmla="*/ 12 w 18"/>
                <a:gd name="T25" fmla="*/ 8 h 25"/>
                <a:gd name="T26" fmla="*/ 7 w 18"/>
                <a:gd name="T27" fmla="*/ 4 h 25"/>
                <a:gd name="T28" fmla="*/ 5 w 18"/>
                <a:gd name="T2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5">
                  <a:moveTo>
                    <a:pt x="5" y="16"/>
                  </a:moveTo>
                  <a:cubicBezTo>
                    <a:pt x="5" y="25"/>
                    <a:pt x="5" y="25"/>
                    <a:pt x="5" y="25"/>
                  </a:cubicBezTo>
                  <a:cubicBezTo>
                    <a:pt x="0" y="25"/>
                    <a:pt x="0" y="25"/>
                    <a:pt x="0" y="25"/>
                  </a:cubicBezTo>
                  <a:cubicBezTo>
                    <a:pt x="0" y="0"/>
                    <a:pt x="0" y="0"/>
                    <a:pt x="0" y="0"/>
                  </a:cubicBezTo>
                  <a:cubicBezTo>
                    <a:pt x="8" y="0"/>
                    <a:pt x="8" y="0"/>
                    <a:pt x="8" y="0"/>
                  </a:cubicBezTo>
                  <a:cubicBezTo>
                    <a:pt x="15" y="0"/>
                    <a:pt x="18" y="2"/>
                    <a:pt x="18" y="8"/>
                  </a:cubicBezTo>
                  <a:cubicBezTo>
                    <a:pt x="18" y="10"/>
                    <a:pt x="17" y="12"/>
                    <a:pt x="15" y="14"/>
                  </a:cubicBezTo>
                  <a:cubicBezTo>
                    <a:pt x="13" y="15"/>
                    <a:pt x="11" y="16"/>
                    <a:pt x="8" y="16"/>
                  </a:cubicBezTo>
                  <a:lnTo>
                    <a:pt x="5" y="16"/>
                  </a:lnTo>
                  <a:close/>
                  <a:moveTo>
                    <a:pt x="5" y="4"/>
                  </a:moveTo>
                  <a:cubicBezTo>
                    <a:pt x="5" y="12"/>
                    <a:pt x="5" y="12"/>
                    <a:pt x="5" y="12"/>
                  </a:cubicBezTo>
                  <a:cubicBezTo>
                    <a:pt x="7" y="12"/>
                    <a:pt x="7" y="12"/>
                    <a:pt x="7" y="12"/>
                  </a:cubicBezTo>
                  <a:cubicBezTo>
                    <a:pt x="10" y="12"/>
                    <a:pt x="12" y="10"/>
                    <a:pt x="12" y="8"/>
                  </a:cubicBezTo>
                  <a:cubicBezTo>
                    <a:pt x="12" y="5"/>
                    <a:pt x="10" y="4"/>
                    <a:pt x="7" y="4"/>
                  </a:cubicBezTo>
                  <a:lnTo>
                    <a:pt x="5"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45" name="Freeform 37"/>
            <p:cNvSpPr>
              <a:spLocks noEditPoints="1"/>
            </p:cNvSpPr>
            <p:nvPr/>
          </p:nvSpPr>
          <p:spPr bwMode="auto">
            <a:xfrm>
              <a:off x="8561388" y="4768850"/>
              <a:ext cx="77788" cy="85725"/>
            </a:xfrm>
            <a:custGeom>
              <a:avLst/>
              <a:gdLst>
                <a:gd name="T0" fmla="*/ 12 w 24"/>
                <a:gd name="T1" fmla="*/ 26 h 26"/>
                <a:gd name="T2" fmla="*/ 3 w 24"/>
                <a:gd name="T3" fmla="*/ 23 h 26"/>
                <a:gd name="T4" fmla="*/ 0 w 24"/>
                <a:gd name="T5" fmla="*/ 13 h 26"/>
                <a:gd name="T6" fmla="*/ 3 w 24"/>
                <a:gd name="T7" fmla="*/ 4 h 26"/>
                <a:gd name="T8" fmla="*/ 12 w 24"/>
                <a:gd name="T9" fmla="*/ 0 h 26"/>
                <a:gd name="T10" fmla="*/ 21 w 24"/>
                <a:gd name="T11" fmla="*/ 4 h 26"/>
                <a:gd name="T12" fmla="*/ 24 w 24"/>
                <a:gd name="T13" fmla="*/ 13 h 26"/>
                <a:gd name="T14" fmla="*/ 21 w 24"/>
                <a:gd name="T15" fmla="*/ 23 h 26"/>
                <a:gd name="T16" fmla="*/ 12 w 24"/>
                <a:gd name="T17" fmla="*/ 26 h 26"/>
                <a:gd name="T18" fmla="*/ 12 w 24"/>
                <a:gd name="T19" fmla="*/ 5 h 26"/>
                <a:gd name="T20" fmla="*/ 7 w 24"/>
                <a:gd name="T21" fmla="*/ 7 h 26"/>
                <a:gd name="T22" fmla="*/ 6 w 24"/>
                <a:gd name="T23" fmla="*/ 13 h 26"/>
                <a:gd name="T24" fmla="*/ 7 w 24"/>
                <a:gd name="T25" fmla="*/ 19 h 26"/>
                <a:gd name="T26" fmla="*/ 12 w 24"/>
                <a:gd name="T27" fmla="*/ 21 h 26"/>
                <a:gd name="T28" fmla="*/ 17 w 24"/>
                <a:gd name="T29" fmla="*/ 19 h 26"/>
                <a:gd name="T30" fmla="*/ 18 w 24"/>
                <a:gd name="T31" fmla="*/ 13 h 26"/>
                <a:gd name="T32" fmla="*/ 17 w 24"/>
                <a:gd name="T33" fmla="*/ 7 h 26"/>
                <a:gd name="T34" fmla="*/ 12 w 24"/>
                <a:gd name="T35"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26">
                  <a:moveTo>
                    <a:pt x="12" y="26"/>
                  </a:moveTo>
                  <a:cubicBezTo>
                    <a:pt x="8" y="26"/>
                    <a:pt x="5" y="25"/>
                    <a:pt x="3" y="23"/>
                  </a:cubicBezTo>
                  <a:cubicBezTo>
                    <a:pt x="1" y="20"/>
                    <a:pt x="0" y="17"/>
                    <a:pt x="0" y="13"/>
                  </a:cubicBezTo>
                  <a:cubicBezTo>
                    <a:pt x="0" y="9"/>
                    <a:pt x="1" y="6"/>
                    <a:pt x="3" y="4"/>
                  </a:cubicBezTo>
                  <a:cubicBezTo>
                    <a:pt x="5" y="1"/>
                    <a:pt x="8" y="0"/>
                    <a:pt x="12" y="0"/>
                  </a:cubicBezTo>
                  <a:cubicBezTo>
                    <a:pt x="16" y="0"/>
                    <a:pt x="19" y="1"/>
                    <a:pt x="21" y="4"/>
                  </a:cubicBezTo>
                  <a:cubicBezTo>
                    <a:pt x="23" y="6"/>
                    <a:pt x="24" y="9"/>
                    <a:pt x="24" y="13"/>
                  </a:cubicBezTo>
                  <a:cubicBezTo>
                    <a:pt x="24" y="17"/>
                    <a:pt x="23" y="20"/>
                    <a:pt x="21" y="23"/>
                  </a:cubicBezTo>
                  <a:cubicBezTo>
                    <a:pt x="19" y="25"/>
                    <a:pt x="16" y="26"/>
                    <a:pt x="12" y="26"/>
                  </a:cubicBezTo>
                  <a:close/>
                  <a:moveTo>
                    <a:pt x="12" y="5"/>
                  </a:moveTo>
                  <a:cubicBezTo>
                    <a:pt x="10" y="5"/>
                    <a:pt x="9" y="6"/>
                    <a:pt x="7" y="7"/>
                  </a:cubicBezTo>
                  <a:cubicBezTo>
                    <a:pt x="6" y="9"/>
                    <a:pt x="6" y="11"/>
                    <a:pt x="6" y="13"/>
                  </a:cubicBezTo>
                  <a:cubicBezTo>
                    <a:pt x="6" y="16"/>
                    <a:pt x="6" y="18"/>
                    <a:pt x="7" y="19"/>
                  </a:cubicBezTo>
                  <a:cubicBezTo>
                    <a:pt x="9" y="21"/>
                    <a:pt x="10" y="21"/>
                    <a:pt x="12" y="21"/>
                  </a:cubicBezTo>
                  <a:cubicBezTo>
                    <a:pt x="14" y="21"/>
                    <a:pt x="15" y="21"/>
                    <a:pt x="17" y="19"/>
                  </a:cubicBezTo>
                  <a:cubicBezTo>
                    <a:pt x="18" y="18"/>
                    <a:pt x="18" y="16"/>
                    <a:pt x="18" y="13"/>
                  </a:cubicBezTo>
                  <a:cubicBezTo>
                    <a:pt x="18" y="11"/>
                    <a:pt x="18" y="9"/>
                    <a:pt x="17" y="7"/>
                  </a:cubicBezTo>
                  <a:cubicBezTo>
                    <a:pt x="16" y="6"/>
                    <a:pt x="14" y="5"/>
                    <a:pt x="1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46" name="Freeform 38"/>
            <p:cNvSpPr>
              <a:spLocks noEditPoints="1"/>
            </p:cNvSpPr>
            <p:nvPr/>
          </p:nvSpPr>
          <p:spPr bwMode="auto">
            <a:xfrm>
              <a:off x="8656638" y="4772025"/>
              <a:ext cx="68263" cy="82550"/>
            </a:xfrm>
            <a:custGeom>
              <a:avLst/>
              <a:gdLst>
                <a:gd name="T0" fmla="*/ 21 w 21"/>
                <a:gd name="T1" fmla="*/ 25 h 25"/>
                <a:gd name="T2" fmla="*/ 15 w 21"/>
                <a:gd name="T3" fmla="*/ 25 h 25"/>
                <a:gd name="T4" fmla="*/ 11 w 21"/>
                <a:gd name="T5" fmla="*/ 18 h 25"/>
                <a:gd name="T6" fmla="*/ 10 w 21"/>
                <a:gd name="T7" fmla="*/ 17 h 25"/>
                <a:gd name="T8" fmla="*/ 9 w 21"/>
                <a:gd name="T9" fmla="*/ 16 h 25"/>
                <a:gd name="T10" fmla="*/ 8 w 21"/>
                <a:gd name="T11" fmla="*/ 15 h 25"/>
                <a:gd name="T12" fmla="*/ 7 w 21"/>
                <a:gd name="T13" fmla="*/ 15 h 25"/>
                <a:gd name="T14" fmla="*/ 6 w 21"/>
                <a:gd name="T15" fmla="*/ 15 h 25"/>
                <a:gd name="T16" fmla="*/ 6 w 21"/>
                <a:gd name="T17" fmla="*/ 25 h 25"/>
                <a:gd name="T18" fmla="*/ 0 w 21"/>
                <a:gd name="T19" fmla="*/ 25 h 25"/>
                <a:gd name="T20" fmla="*/ 0 w 21"/>
                <a:gd name="T21" fmla="*/ 0 h 25"/>
                <a:gd name="T22" fmla="*/ 9 w 21"/>
                <a:gd name="T23" fmla="*/ 0 h 25"/>
                <a:gd name="T24" fmla="*/ 18 w 21"/>
                <a:gd name="T25" fmla="*/ 6 h 25"/>
                <a:gd name="T26" fmla="*/ 18 w 21"/>
                <a:gd name="T27" fmla="*/ 9 h 25"/>
                <a:gd name="T28" fmla="*/ 17 w 21"/>
                <a:gd name="T29" fmla="*/ 11 h 25"/>
                <a:gd name="T30" fmla="*/ 15 w 21"/>
                <a:gd name="T31" fmla="*/ 12 h 25"/>
                <a:gd name="T32" fmla="*/ 13 w 21"/>
                <a:gd name="T33" fmla="*/ 13 h 25"/>
                <a:gd name="T34" fmla="*/ 13 w 21"/>
                <a:gd name="T35" fmla="*/ 13 h 25"/>
                <a:gd name="T36" fmla="*/ 14 w 21"/>
                <a:gd name="T37" fmla="*/ 14 h 25"/>
                <a:gd name="T38" fmla="*/ 15 w 21"/>
                <a:gd name="T39" fmla="*/ 15 h 25"/>
                <a:gd name="T40" fmla="*/ 16 w 21"/>
                <a:gd name="T41" fmla="*/ 16 h 25"/>
                <a:gd name="T42" fmla="*/ 16 w 21"/>
                <a:gd name="T43" fmla="*/ 17 h 25"/>
                <a:gd name="T44" fmla="*/ 21 w 21"/>
                <a:gd name="T45" fmla="*/ 25 h 25"/>
                <a:gd name="T46" fmla="*/ 6 w 21"/>
                <a:gd name="T47" fmla="*/ 4 h 25"/>
                <a:gd name="T48" fmla="*/ 6 w 21"/>
                <a:gd name="T49" fmla="*/ 11 h 25"/>
                <a:gd name="T50" fmla="*/ 8 w 21"/>
                <a:gd name="T51" fmla="*/ 11 h 25"/>
                <a:gd name="T52" fmla="*/ 11 w 21"/>
                <a:gd name="T53" fmla="*/ 10 h 25"/>
                <a:gd name="T54" fmla="*/ 12 w 21"/>
                <a:gd name="T55" fmla="*/ 7 h 25"/>
                <a:gd name="T56" fmla="*/ 8 w 21"/>
                <a:gd name="T57" fmla="*/ 4 h 25"/>
                <a:gd name="T58" fmla="*/ 6 w 21"/>
                <a:gd name="T5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5">
                  <a:moveTo>
                    <a:pt x="21" y="25"/>
                  </a:moveTo>
                  <a:cubicBezTo>
                    <a:pt x="15" y="25"/>
                    <a:pt x="15" y="25"/>
                    <a:pt x="15" y="25"/>
                  </a:cubicBezTo>
                  <a:cubicBezTo>
                    <a:pt x="11" y="18"/>
                    <a:pt x="11" y="18"/>
                    <a:pt x="11" y="18"/>
                  </a:cubicBezTo>
                  <a:cubicBezTo>
                    <a:pt x="10" y="18"/>
                    <a:pt x="10" y="17"/>
                    <a:pt x="10" y="17"/>
                  </a:cubicBezTo>
                  <a:cubicBezTo>
                    <a:pt x="10" y="17"/>
                    <a:pt x="9" y="16"/>
                    <a:pt x="9" y="16"/>
                  </a:cubicBezTo>
                  <a:cubicBezTo>
                    <a:pt x="9" y="16"/>
                    <a:pt x="9" y="15"/>
                    <a:pt x="8" y="15"/>
                  </a:cubicBezTo>
                  <a:cubicBezTo>
                    <a:pt x="8" y="15"/>
                    <a:pt x="8" y="15"/>
                    <a:pt x="7" y="15"/>
                  </a:cubicBezTo>
                  <a:cubicBezTo>
                    <a:pt x="6" y="15"/>
                    <a:pt x="6" y="15"/>
                    <a:pt x="6" y="15"/>
                  </a:cubicBezTo>
                  <a:cubicBezTo>
                    <a:pt x="6" y="25"/>
                    <a:pt x="6" y="25"/>
                    <a:pt x="6" y="25"/>
                  </a:cubicBezTo>
                  <a:cubicBezTo>
                    <a:pt x="0" y="25"/>
                    <a:pt x="0" y="25"/>
                    <a:pt x="0" y="25"/>
                  </a:cubicBezTo>
                  <a:cubicBezTo>
                    <a:pt x="0" y="0"/>
                    <a:pt x="0" y="0"/>
                    <a:pt x="0" y="0"/>
                  </a:cubicBezTo>
                  <a:cubicBezTo>
                    <a:pt x="9" y="0"/>
                    <a:pt x="9" y="0"/>
                    <a:pt x="9" y="0"/>
                  </a:cubicBezTo>
                  <a:cubicBezTo>
                    <a:pt x="15" y="0"/>
                    <a:pt x="18" y="2"/>
                    <a:pt x="18" y="6"/>
                  </a:cubicBezTo>
                  <a:cubicBezTo>
                    <a:pt x="18" y="7"/>
                    <a:pt x="18" y="8"/>
                    <a:pt x="18" y="9"/>
                  </a:cubicBezTo>
                  <a:cubicBezTo>
                    <a:pt x="18" y="10"/>
                    <a:pt x="17" y="10"/>
                    <a:pt x="17" y="11"/>
                  </a:cubicBezTo>
                  <a:cubicBezTo>
                    <a:pt x="16" y="11"/>
                    <a:pt x="16" y="12"/>
                    <a:pt x="15" y="12"/>
                  </a:cubicBezTo>
                  <a:cubicBezTo>
                    <a:pt x="14" y="13"/>
                    <a:pt x="13" y="13"/>
                    <a:pt x="13" y="13"/>
                  </a:cubicBezTo>
                  <a:cubicBezTo>
                    <a:pt x="13" y="13"/>
                    <a:pt x="13" y="13"/>
                    <a:pt x="13" y="13"/>
                  </a:cubicBezTo>
                  <a:cubicBezTo>
                    <a:pt x="13" y="14"/>
                    <a:pt x="13" y="14"/>
                    <a:pt x="14" y="14"/>
                  </a:cubicBezTo>
                  <a:cubicBezTo>
                    <a:pt x="14" y="14"/>
                    <a:pt x="14" y="15"/>
                    <a:pt x="15" y="15"/>
                  </a:cubicBezTo>
                  <a:cubicBezTo>
                    <a:pt x="15" y="15"/>
                    <a:pt x="15" y="16"/>
                    <a:pt x="16" y="16"/>
                  </a:cubicBezTo>
                  <a:cubicBezTo>
                    <a:pt x="16" y="16"/>
                    <a:pt x="16" y="17"/>
                    <a:pt x="16" y="17"/>
                  </a:cubicBezTo>
                  <a:lnTo>
                    <a:pt x="21" y="25"/>
                  </a:lnTo>
                  <a:close/>
                  <a:moveTo>
                    <a:pt x="6" y="4"/>
                  </a:moveTo>
                  <a:cubicBezTo>
                    <a:pt x="6" y="11"/>
                    <a:pt x="6" y="11"/>
                    <a:pt x="6" y="11"/>
                  </a:cubicBezTo>
                  <a:cubicBezTo>
                    <a:pt x="8" y="11"/>
                    <a:pt x="8" y="11"/>
                    <a:pt x="8" y="11"/>
                  </a:cubicBezTo>
                  <a:cubicBezTo>
                    <a:pt x="9" y="11"/>
                    <a:pt x="10" y="10"/>
                    <a:pt x="11" y="10"/>
                  </a:cubicBezTo>
                  <a:cubicBezTo>
                    <a:pt x="12" y="9"/>
                    <a:pt x="12" y="8"/>
                    <a:pt x="12" y="7"/>
                  </a:cubicBezTo>
                  <a:cubicBezTo>
                    <a:pt x="12" y="5"/>
                    <a:pt x="11" y="4"/>
                    <a:pt x="8" y="4"/>
                  </a:cubicBezTo>
                  <a:lnTo>
                    <a:pt x="6"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47" name="Freeform 39"/>
            <p:cNvSpPr>
              <a:spLocks/>
            </p:cNvSpPr>
            <p:nvPr/>
          </p:nvSpPr>
          <p:spPr bwMode="auto">
            <a:xfrm>
              <a:off x="8734425" y="4772025"/>
              <a:ext cx="49213" cy="82550"/>
            </a:xfrm>
            <a:custGeom>
              <a:avLst/>
              <a:gdLst>
                <a:gd name="T0" fmla="*/ 31 w 31"/>
                <a:gd name="T1" fmla="*/ 52 h 52"/>
                <a:gd name="T2" fmla="*/ 0 w 31"/>
                <a:gd name="T3" fmla="*/ 52 h 52"/>
                <a:gd name="T4" fmla="*/ 0 w 31"/>
                <a:gd name="T5" fmla="*/ 0 h 52"/>
                <a:gd name="T6" fmla="*/ 31 w 31"/>
                <a:gd name="T7" fmla="*/ 0 h 52"/>
                <a:gd name="T8" fmla="*/ 31 w 31"/>
                <a:gd name="T9" fmla="*/ 8 h 52"/>
                <a:gd name="T10" fmla="*/ 12 w 31"/>
                <a:gd name="T11" fmla="*/ 8 h 52"/>
                <a:gd name="T12" fmla="*/ 12 w 31"/>
                <a:gd name="T13" fmla="*/ 21 h 52"/>
                <a:gd name="T14" fmla="*/ 29 w 31"/>
                <a:gd name="T15" fmla="*/ 21 h 52"/>
                <a:gd name="T16" fmla="*/ 29 w 31"/>
                <a:gd name="T17" fmla="*/ 29 h 52"/>
                <a:gd name="T18" fmla="*/ 12 w 31"/>
                <a:gd name="T19" fmla="*/ 29 h 52"/>
                <a:gd name="T20" fmla="*/ 12 w 31"/>
                <a:gd name="T21" fmla="*/ 41 h 52"/>
                <a:gd name="T22" fmla="*/ 31 w 31"/>
                <a:gd name="T23" fmla="*/ 41 h 52"/>
                <a:gd name="T24" fmla="*/ 31 w 31"/>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52">
                  <a:moveTo>
                    <a:pt x="31" y="52"/>
                  </a:moveTo>
                  <a:lnTo>
                    <a:pt x="0" y="52"/>
                  </a:lnTo>
                  <a:lnTo>
                    <a:pt x="0" y="0"/>
                  </a:lnTo>
                  <a:lnTo>
                    <a:pt x="31" y="0"/>
                  </a:lnTo>
                  <a:lnTo>
                    <a:pt x="31" y="8"/>
                  </a:lnTo>
                  <a:lnTo>
                    <a:pt x="12" y="8"/>
                  </a:lnTo>
                  <a:lnTo>
                    <a:pt x="12" y="21"/>
                  </a:lnTo>
                  <a:lnTo>
                    <a:pt x="29" y="21"/>
                  </a:lnTo>
                  <a:lnTo>
                    <a:pt x="29" y="29"/>
                  </a:lnTo>
                  <a:lnTo>
                    <a:pt x="12" y="29"/>
                  </a:lnTo>
                  <a:lnTo>
                    <a:pt x="12" y="41"/>
                  </a:lnTo>
                  <a:lnTo>
                    <a:pt x="31" y="41"/>
                  </a:lnTo>
                  <a:lnTo>
                    <a:pt x="3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grpSp>
        <p:nvGrpSpPr>
          <p:cNvPr id="248" name="Dublin"/>
          <p:cNvGrpSpPr/>
          <p:nvPr/>
        </p:nvGrpSpPr>
        <p:grpSpPr>
          <a:xfrm>
            <a:off x="5024796" y="2965011"/>
            <a:ext cx="563934" cy="209836"/>
            <a:chOff x="4794250" y="2951163"/>
            <a:chExt cx="614363" cy="228600"/>
          </a:xfrm>
        </p:grpSpPr>
        <p:sp>
          <p:nvSpPr>
            <p:cNvPr id="249" name="Rectangle 40"/>
            <p:cNvSpPr>
              <a:spLocks noChangeArrowheads="1"/>
            </p:cNvSpPr>
            <p:nvPr/>
          </p:nvSpPr>
          <p:spPr bwMode="auto">
            <a:xfrm>
              <a:off x="4794250" y="2951163"/>
              <a:ext cx="614363" cy="228600"/>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50" name="Freeform 41"/>
            <p:cNvSpPr>
              <a:spLocks noEditPoints="1"/>
            </p:cNvSpPr>
            <p:nvPr/>
          </p:nvSpPr>
          <p:spPr bwMode="auto">
            <a:xfrm>
              <a:off x="4886325" y="3022600"/>
              <a:ext cx="74613" cy="82550"/>
            </a:xfrm>
            <a:custGeom>
              <a:avLst/>
              <a:gdLst>
                <a:gd name="T0" fmla="*/ 0 w 23"/>
                <a:gd name="T1" fmla="*/ 25 h 25"/>
                <a:gd name="T2" fmla="*/ 0 w 23"/>
                <a:gd name="T3" fmla="*/ 0 h 25"/>
                <a:gd name="T4" fmla="*/ 9 w 23"/>
                <a:gd name="T5" fmla="*/ 0 h 25"/>
                <a:gd name="T6" fmla="*/ 23 w 23"/>
                <a:gd name="T7" fmla="*/ 12 h 25"/>
                <a:gd name="T8" fmla="*/ 19 w 23"/>
                <a:gd name="T9" fmla="*/ 22 h 25"/>
                <a:gd name="T10" fmla="*/ 9 w 23"/>
                <a:gd name="T11" fmla="*/ 25 h 25"/>
                <a:gd name="T12" fmla="*/ 0 w 23"/>
                <a:gd name="T13" fmla="*/ 25 h 25"/>
                <a:gd name="T14" fmla="*/ 6 w 23"/>
                <a:gd name="T15" fmla="*/ 5 h 25"/>
                <a:gd name="T16" fmla="*/ 6 w 23"/>
                <a:gd name="T17" fmla="*/ 21 h 25"/>
                <a:gd name="T18" fmla="*/ 9 w 23"/>
                <a:gd name="T19" fmla="*/ 21 h 25"/>
                <a:gd name="T20" fmla="*/ 15 w 23"/>
                <a:gd name="T21" fmla="*/ 18 h 25"/>
                <a:gd name="T22" fmla="*/ 17 w 23"/>
                <a:gd name="T23" fmla="*/ 12 h 25"/>
                <a:gd name="T24" fmla="*/ 15 w 23"/>
                <a:gd name="T25" fmla="*/ 7 h 25"/>
                <a:gd name="T26" fmla="*/ 9 w 23"/>
                <a:gd name="T27" fmla="*/ 5 h 25"/>
                <a:gd name="T28" fmla="*/ 6 w 23"/>
                <a:gd name="T29"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5">
                  <a:moveTo>
                    <a:pt x="0" y="25"/>
                  </a:moveTo>
                  <a:cubicBezTo>
                    <a:pt x="0" y="0"/>
                    <a:pt x="0" y="0"/>
                    <a:pt x="0" y="0"/>
                  </a:cubicBezTo>
                  <a:cubicBezTo>
                    <a:pt x="9" y="0"/>
                    <a:pt x="9" y="0"/>
                    <a:pt x="9" y="0"/>
                  </a:cubicBezTo>
                  <a:cubicBezTo>
                    <a:pt x="18" y="0"/>
                    <a:pt x="23" y="4"/>
                    <a:pt x="23" y="12"/>
                  </a:cubicBezTo>
                  <a:cubicBezTo>
                    <a:pt x="23" y="16"/>
                    <a:pt x="21" y="19"/>
                    <a:pt x="19" y="22"/>
                  </a:cubicBezTo>
                  <a:cubicBezTo>
                    <a:pt x="17" y="24"/>
                    <a:pt x="13" y="25"/>
                    <a:pt x="9" y="25"/>
                  </a:cubicBezTo>
                  <a:lnTo>
                    <a:pt x="0" y="25"/>
                  </a:lnTo>
                  <a:close/>
                  <a:moveTo>
                    <a:pt x="6" y="5"/>
                  </a:moveTo>
                  <a:cubicBezTo>
                    <a:pt x="6" y="21"/>
                    <a:pt x="6" y="21"/>
                    <a:pt x="6" y="21"/>
                  </a:cubicBezTo>
                  <a:cubicBezTo>
                    <a:pt x="9" y="21"/>
                    <a:pt x="9" y="21"/>
                    <a:pt x="9" y="21"/>
                  </a:cubicBezTo>
                  <a:cubicBezTo>
                    <a:pt x="11" y="21"/>
                    <a:pt x="13" y="20"/>
                    <a:pt x="15" y="18"/>
                  </a:cubicBezTo>
                  <a:cubicBezTo>
                    <a:pt x="16" y="17"/>
                    <a:pt x="17" y="15"/>
                    <a:pt x="17" y="12"/>
                  </a:cubicBezTo>
                  <a:cubicBezTo>
                    <a:pt x="17" y="10"/>
                    <a:pt x="16" y="8"/>
                    <a:pt x="15" y="7"/>
                  </a:cubicBezTo>
                  <a:cubicBezTo>
                    <a:pt x="13" y="5"/>
                    <a:pt x="11" y="5"/>
                    <a:pt x="9" y="5"/>
                  </a:cubicBezTo>
                  <a:lnTo>
                    <a:pt x="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51" name="Freeform 42"/>
            <p:cNvSpPr>
              <a:spLocks/>
            </p:cNvSpPr>
            <p:nvPr/>
          </p:nvSpPr>
          <p:spPr bwMode="auto">
            <a:xfrm>
              <a:off x="4973638" y="3022600"/>
              <a:ext cx="69850" cy="85725"/>
            </a:xfrm>
            <a:custGeom>
              <a:avLst/>
              <a:gdLst>
                <a:gd name="T0" fmla="*/ 21 w 21"/>
                <a:gd name="T1" fmla="*/ 14 h 26"/>
                <a:gd name="T2" fmla="*/ 10 w 21"/>
                <a:gd name="T3" fmla="*/ 26 h 26"/>
                <a:gd name="T4" fmla="*/ 0 w 21"/>
                <a:gd name="T5" fmla="*/ 15 h 26"/>
                <a:gd name="T6" fmla="*/ 0 w 21"/>
                <a:gd name="T7" fmla="*/ 0 h 26"/>
                <a:gd name="T8" fmla="*/ 6 w 21"/>
                <a:gd name="T9" fmla="*/ 0 h 26"/>
                <a:gd name="T10" fmla="*/ 6 w 21"/>
                <a:gd name="T11" fmla="*/ 15 h 26"/>
                <a:gd name="T12" fmla="*/ 11 w 21"/>
                <a:gd name="T13" fmla="*/ 21 h 26"/>
                <a:gd name="T14" fmla="*/ 15 w 21"/>
                <a:gd name="T15" fmla="*/ 15 h 26"/>
                <a:gd name="T16" fmla="*/ 15 w 21"/>
                <a:gd name="T17" fmla="*/ 0 h 26"/>
                <a:gd name="T18" fmla="*/ 21 w 21"/>
                <a:gd name="T19" fmla="*/ 0 h 26"/>
                <a:gd name="T20" fmla="*/ 21 w 21"/>
                <a:gd name="T21"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6">
                  <a:moveTo>
                    <a:pt x="21" y="14"/>
                  </a:moveTo>
                  <a:cubicBezTo>
                    <a:pt x="21" y="22"/>
                    <a:pt x="17" y="26"/>
                    <a:pt x="10" y="26"/>
                  </a:cubicBezTo>
                  <a:cubicBezTo>
                    <a:pt x="4" y="26"/>
                    <a:pt x="0" y="22"/>
                    <a:pt x="0" y="15"/>
                  </a:cubicBezTo>
                  <a:cubicBezTo>
                    <a:pt x="0" y="0"/>
                    <a:pt x="0" y="0"/>
                    <a:pt x="0" y="0"/>
                  </a:cubicBezTo>
                  <a:cubicBezTo>
                    <a:pt x="6" y="0"/>
                    <a:pt x="6" y="0"/>
                    <a:pt x="6" y="0"/>
                  </a:cubicBezTo>
                  <a:cubicBezTo>
                    <a:pt x="6" y="15"/>
                    <a:pt x="6" y="15"/>
                    <a:pt x="6" y="15"/>
                  </a:cubicBezTo>
                  <a:cubicBezTo>
                    <a:pt x="6" y="19"/>
                    <a:pt x="7" y="21"/>
                    <a:pt x="11" y="21"/>
                  </a:cubicBezTo>
                  <a:cubicBezTo>
                    <a:pt x="14" y="21"/>
                    <a:pt x="15" y="19"/>
                    <a:pt x="15" y="15"/>
                  </a:cubicBezTo>
                  <a:cubicBezTo>
                    <a:pt x="15" y="0"/>
                    <a:pt x="15" y="0"/>
                    <a:pt x="15" y="0"/>
                  </a:cubicBezTo>
                  <a:cubicBezTo>
                    <a:pt x="21" y="0"/>
                    <a:pt x="21" y="0"/>
                    <a:pt x="21" y="0"/>
                  </a:cubicBezTo>
                  <a:lnTo>
                    <a:pt x="21"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52" name="Freeform 43"/>
            <p:cNvSpPr>
              <a:spLocks noEditPoints="1"/>
            </p:cNvSpPr>
            <p:nvPr/>
          </p:nvSpPr>
          <p:spPr bwMode="auto">
            <a:xfrm>
              <a:off x="5062538" y="3022600"/>
              <a:ext cx="61913" cy="82550"/>
            </a:xfrm>
            <a:custGeom>
              <a:avLst/>
              <a:gdLst>
                <a:gd name="T0" fmla="*/ 0 w 19"/>
                <a:gd name="T1" fmla="*/ 25 h 25"/>
                <a:gd name="T2" fmla="*/ 0 w 19"/>
                <a:gd name="T3" fmla="*/ 0 h 25"/>
                <a:gd name="T4" fmla="*/ 9 w 19"/>
                <a:gd name="T5" fmla="*/ 0 h 25"/>
                <a:gd name="T6" fmla="*/ 16 w 19"/>
                <a:gd name="T7" fmla="*/ 2 h 25"/>
                <a:gd name="T8" fmla="*/ 18 w 19"/>
                <a:gd name="T9" fmla="*/ 6 h 25"/>
                <a:gd name="T10" fmla="*/ 17 w 19"/>
                <a:gd name="T11" fmla="*/ 10 h 25"/>
                <a:gd name="T12" fmla="*/ 13 w 19"/>
                <a:gd name="T13" fmla="*/ 12 h 25"/>
                <a:gd name="T14" fmla="*/ 13 w 19"/>
                <a:gd name="T15" fmla="*/ 12 h 25"/>
                <a:gd name="T16" fmla="*/ 17 w 19"/>
                <a:gd name="T17" fmla="*/ 14 h 25"/>
                <a:gd name="T18" fmla="*/ 19 w 19"/>
                <a:gd name="T19" fmla="*/ 18 h 25"/>
                <a:gd name="T20" fmla="*/ 16 w 19"/>
                <a:gd name="T21" fmla="*/ 23 h 25"/>
                <a:gd name="T22" fmla="*/ 10 w 19"/>
                <a:gd name="T23" fmla="*/ 25 h 25"/>
                <a:gd name="T24" fmla="*/ 0 w 19"/>
                <a:gd name="T25" fmla="*/ 25 h 25"/>
                <a:gd name="T26" fmla="*/ 6 w 19"/>
                <a:gd name="T27" fmla="*/ 4 h 25"/>
                <a:gd name="T28" fmla="*/ 6 w 19"/>
                <a:gd name="T29" fmla="*/ 10 h 25"/>
                <a:gd name="T30" fmla="*/ 8 w 19"/>
                <a:gd name="T31" fmla="*/ 10 h 25"/>
                <a:gd name="T32" fmla="*/ 11 w 19"/>
                <a:gd name="T33" fmla="*/ 9 h 25"/>
                <a:gd name="T34" fmla="*/ 12 w 19"/>
                <a:gd name="T35" fmla="*/ 7 h 25"/>
                <a:gd name="T36" fmla="*/ 8 w 19"/>
                <a:gd name="T37" fmla="*/ 4 h 25"/>
                <a:gd name="T38" fmla="*/ 6 w 19"/>
                <a:gd name="T39" fmla="*/ 4 h 25"/>
                <a:gd name="T40" fmla="*/ 6 w 19"/>
                <a:gd name="T41" fmla="*/ 14 h 25"/>
                <a:gd name="T42" fmla="*/ 6 w 19"/>
                <a:gd name="T43" fmla="*/ 21 h 25"/>
                <a:gd name="T44" fmla="*/ 9 w 19"/>
                <a:gd name="T45" fmla="*/ 21 h 25"/>
                <a:gd name="T46" fmla="*/ 12 w 19"/>
                <a:gd name="T47" fmla="*/ 20 h 25"/>
                <a:gd name="T48" fmla="*/ 13 w 19"/>
                <a:gd name="T49" fmla="*/ 18 h 25"/>
                <a:gd name="T50" fmla="*/ 12 w 19"/>
                <a:gd name="T51" fmla="*/ 15 h 25"/>
                <a:gd name="T52" fmla="*/ 9 w 19"/>
                <a:gd name="T53" fmla="*/ 14 h 25"/>
                <a:gd name="T54" fmla="*/ 6 w 19"/>
                <a:gd name="T5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 h="25">
                  <a:moveTo>
                    <a:pt x="0" y="25"/>
                  </a:moveTo>
                  <a:cubicBezTo>
                    <a:pt x="0" y="0"/>
                    <a:pt x="0" y="0"/>
                    <a:pt x="0" y="0"/>
                  </a:cubicBezTo>
                  <a:cubicBezTo>
                    <a:pt x="9" y="0"/>
                    <a:pt x="9" y="0"/>
                    <a:pt x="9" y="0"/>
                  </a:cubicBezTo>
                  <a:cubicBezTo>
                    <a:pt x="12" y="0"/>
                    <a:pt x="14" y="1"/>
                    <a:pt x="16" y="2"/>
                  </a:cubicBezTo>
                  <a:cubicBezTo>
                    <a:pt x="17" y="3"/>
                    <a:pt x="18" y="4"/>
                    <a:pt x="18" y="6"/>
                  </a:cubicBezTo>
                  <a:cubicBezTo>
                    <a:pt x="18" y="7"/>
                    <a:pt x="17" y="9"/>
                    <a:pt x="17" y="10"/>
                  </a:cubicBezTo>
                  <a:cubicBezTo>
                    <a:pt x="16" y="11"/>
                    <a:pt x="14" y="11"/>
                    <a:pt x="13" y="12"/>
                  </a:cubicBezTo>
                  <a:cubicBezTo>
                    <a:pt x="13" y="12"/>
                    <a:pt x="13" y="12"/>
                    <a:pt x="13" y="12"/>
                  </a:cubicBezTo>
                  <a:cubicBezTo>
                    <a:pt x="15" y="12"/>
                    <a:pt x="16" y="13"/>
                    <a:pt x="17" y="14"/>
                  </a:cubicBezTo>
                  <a:cubicBezTo>
                    <a:pt x="18" y="15"/>
                    <a:pt x="19" y="16"/>
                    <a:pt x="19" y="18"/>
                  </a:cubicBezTo>
                  <a:cubicBezTo>
                    <a:pt x="19" y="20"/>
                    <a:pt x="18" y="22"/>
                    <a:pt x="16" y="23"/>
                  </a:cubicBezTo>
                  <a:cubicBezTo>
                    <a:pt x="15" y="25"/>
                    <a:pt x="13" y="25"/>
                    <a:pt x="10" y="25"/>
                  </a:cubicBezTo>
                  <a:lnTo>
                    <a:pt x="0" y="25"/>
                  </a:lnTo>
                  <a:close/>
                  <a:moveTo>
                    <a:pt x="6" y="4"/>
                  </a:moveTo>
                  <a:cubicBezTo>
                    <a:pt x="6" y="10"/>
                    <a:pt x="6" y="10"/>
                    <a:pt x="6" y="10"/>
                  </a:cubicBezTo>
                  <a:cubicBezTo>
                    <a:pt x="8" y="10"/>
                    <a:pt x="8" y="10"/>
                    <a:pt x="8" y="10"/>
                  </a:cubicBezTo>
                  <a:cubicBezTo>
                    <a:pt x="9" y="10"/>
                    <a:pt x="10" y="10"/>
                    <a:pt x="11" y="9"/>
                  </a:cubicBezTo>
                  <a:cubicBezTo>
                    <a:pt x="12" y="9"/>
                    <a:pt x="12" y="8"/>
                    <a:pt x="12" y="7"/>
                  </a:cubicBezTo>
                  <a:cubicBezTo>
                    <a:pt x="12" y="5"/>
                    <a:pt x="11" y="4"/>
                    <a:pt x="8" y="4"/>
                  </a:cubicBezTo>
                  <a:lnTo>
                    <a:pt x="6" y="4"/>
                  </a:lnTo>
                  <a:close/>
                  <a:moveTo>
                    <a:pt x="6" y="14"/>
                  </a:moveTo>
                  <a:cubicBezTo>
                    <a:pt x="6" y="21"/>
                    <a:pt x="6" y="21"/>
                    <a:pt x="6" y="21"/>
                  </a:cubicBezTo>
                  <a:cubicBezTo>
                    <a:pt x="9" y="21"/>
                    <a:pt x="9" y="21"/>
                    <a:pt x="9" y="21"/>
                  </a:cubicBezTo>
                  <a:cubicBezTo>
                    <a:pt x="10" y="21"/>
                    <a:pt x="11" y="21"/>
                    <a:pt x="12" y="20"/>
                  </a:cubicBezTo>
                  <a:cubicBezTo>
                    <a:pt x="13" y="20"/>
                    <a:pt x="13" y="19"/>
                    <a:pt x="13" y="18"/>
                  </a:cubicBezTo>
                  <a:cubicBezTo>
                    <a:pt x="13" y="17"/>
                    <a:pt x="13" y="16"/>
                    <a:pt x="12" y="15"/>
                  </a:cubicBezTo>
                  <a:cubicBezTo>
                    <a:pt x="11" y="15"/>
                    <a:pt x="10" y="14"/>
                    <a:pt x="9" y="14"/>
                  </a:cubicBezTo>
                  <a:lnTo>
                    <a:pt x="6"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53" name="Freeform 44"/>
            <p:cNvSpPr>
              <a:spLocks/>
            </p:cNvSpPr>
            <p:nvPr/>
          </p:nvSpPr>
          <p:spPr bwMode="auto">
            <a:xfrm>
              <a:off x="5140325" y="3022600"/>
              <a:ext cx="49213" cy="82550"/>
            </a:xfrm>
            <a:custGeom>
              <a:avLst/>
              <a:gdLst>
                <a:gd name="T0" fmla="*/ 31 w 31"/>
                <a:gd name="T1" fmla="*/ 52 h 52"/>
                <a:gd name="T2" fmla="*/ 0 w 31"/>
                <a:gd name="T3" fmla="*/ 52 h 52"/>
                <a:gd name="T4" fmla="*/ 0 w 31"/>
                <a:gd name="T5" fmla="*/ 0 h 52"/>
                <a:gd name="T6" fmla="*/ 11 w 31"/>
                <a:gd name="T7" fmla="*/ 0 h 52"/>
                <a:gd name="T8" fmla="*/ 11 w 31"/>
                <a:gd name="T9" fmla="*/ 44 h 52"/>
                <a:gd name="T10" fmla="*/ 31 w 31"/>
                <a:gd name="T11" fmla="*/ 44 h 52"/>
                <a:gd name="T12" fmla="*/ 31 w 31"/>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1" h="52">
                  <a:moveTo>
                    <a:pt x="31" y="52"/>
                  </a:moveTo>
                  <a:lnTo>
                    <a:pt x="0" y="52"/>
                  </a:lnTo>
                  <a:lnTo>
                    <a:pt x="0" y="0"/>
                  </a:lnTo>
                  <a:lnTo>
                    <a:pt x="11" y="0"/>
                  </a:lnTo>
                  <a:lnTo>
                    <a:pt x="11" y="44"/>
                  </a:lnTo>
                  <a:lnTo>
                    <a:pt x="31" y="44"/>
                  </a:lnTo>
                  <a:lnTo>
                    <a:pt x="3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54" name="Rectangle 45"/>
            <p:cNvSpPr>
              <a:spLocks noChangeArrowheads="1"/>
            </p:cNvSpPr>
            <p:nvPr/>
          </p:nvSpPr>
          <p:spPr bwMode="auto">
            <a:xfrm>
              <a:off x="5202238" y="3022600"/>
              <a:ext cx="17463" cy="825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55" name="Freeform 46"/>
            <p:cNvSpPr>
              <a:spLocks/>
            </p:cNvSpPr>
            <p:nvPr/>
          </p:nvSpPr>
          <p:spPr bwMode="auto">
            <a:xfrm>
              <a:off x="5238750" y="3022600"/>
              <a:ext cx="74613" cy="82550"/>
            </a:xfrm>
            <a:custGeom>
              <a:avLst/>
              <a:gdLst>
                <a:gd name="T0" fmla="*/ 23 w 23"/>
                <a:gd name="T1" fmla="*/ 25 h 25"/>
                <a:gd name="T2" fmla="*/ 17 w 23"/>
                <a:gd name="T3" fmla="*/ 25 h 25"/>
                <a:gd name="T4" fmla="*/ 7 w 23"/>
                <a:gd name="T5" fmla="*/ 9 h 25"/>
                <a:gd name="T6" fmla="*/ 6 w 23"/>
                <a:gd name="T7" fmla="*/ 7 h 25"/>
                <a:gd name="T8" fmla="*/ 6 w 23"/>
                <a:gd name="T9" fmla="*/ 7 h 25"/>
                <a:gd name="T10" fmla="*/ 6 w 23"/>
                <a:gd name="T11" fmla="*/ 11 h 25"/>
                <a:gd name="T12" fmla="*/ 6 w 23"/>
                <a:gd name="T13" fmla="*/ 25 h 25"/>
                <a:gd name="T14" fmla="*/ 0 w 23"/>
                <a:gd name="T15" fmla="*/ 25 h 25"/>
                <a:gd name="T16" fmla="*/ 0 w 23"/>
                <a:gd name="T17" fmla="*/ 0 h 25"/>
                <a:gd name="T18" fmla="*/ 7 w 23"/>
                <a:gd name="T19" fmla="*/ 0 h 25"/>
                <a:gd name="T20" fmla="*/ 17 w 23"/>
                <a:gd name="T21" fmla="*/ 15 h 25"/>
                <a:gd name="T22" fmla="*/ 18 w 23"/>
                <a:gd name="T23" fmla="*/ 17 h 25"/>
                <a:gd name="T24" fmla="*/ 18 w 23"/>
                <a:gd name="T25" fmla="*/ 17 h 25"/>
                <a:gd name="T26" fmla="*/ 18 w 23"/>
                <a:gd name="T27" fmla="*/ 14 h 25"/>
                <a:gd name="T28" fmla="*/ 18 w 23"/>
                <a:gd name="T29" fmla="*/ 0 h 25"/>
                <a:gd name="T30" fmla="*/ 23 w 23"/>
                <a:gd name="T31" fmla="*/ 0 h 25"/>
                <a:gd name="T32" fmla="*/ 23 w 23"/>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5">
                  <a:moveTo>
                    <a:pt x="23" y="25"/>
                  </a:moveTo>
                  <a:cubicBezTo>
                    <a:pt x="17" y="25"/>
                    <a:pt x="17" y="25"/>
                    <a:pt x="17" y="25"/>
                  </a:cubicBezTo>
                  <a:cubicBezTo>
                    <a:pt x="7" y="9"/>
                    <a:pt x="7" y="9"/>
                    <a:pt x="7" y="9"/>
                  </a:cubicBezTo>
                  <a:cubicBezTo>
                    <a:pt x="6" y="9"/>
                    <a:pt x="6" y="8"/>
                    <a:pt x="6" y="7"/>
                  </a:cubicBezTo>
                  <a:cubicBezTo>
                    <a:pt x="6" y="7"/>
                    <a:pt x="6" y="7"/>
                    <a:pt x="6" y="7"/>
                  </a:cubicBezTo>
                  <a:cubicBezTo>
                    <a:pt x="6" y="8"/>
                    <a:pt x="6" y="10"/>
                    <a:pt x="6" y="11"/>
                  </a:cubicBezTo>
                  <a:cubicBezTo>
                    <a:pt x="6" y="25"/>
                    <a:pt x="6" y="25"/>
                    <a:pt x="6" y="25"/>
                  </a:cubicBezTo>
                  <a:cubicBezTo>
                    <a:pt x="0" y="25"/>
                    <a:pt x="0" y="25"/>
                    <a:pt x="0" y="25"/>
                  </a:cubicBezTo>
                  <a:cubicBezTo>
                    <a:pt x="0" y="0"/>
                    <a:pt x="0" y="0"/>
                    <a:pt x="0" y="0"/>
                  </a:cubicBezTo>
                  <a:cubicBezTo>
                    <a:pt x="7" y="0"/>
                    <a:pt x="7" y="0"/>
                    <a:pt x="7" y="0"/>
                  </a:cubicBezTo>
                  <a:cubicBezTo>
                    <a:pt x="17" y="15"/>
                    <a:pt x="17" y="15"/>
                    <a:pt x="17" y="15"/>
                  </a:cubicBezTo>
                  <a:cubicBezTo>
                    <a:pt x="17" y="16"/>
                    <a:pt x="17" y="17"/>
                    <a:pt x="18" y="17"/>
                  </a:cubicBezTo>
                  <a:cubicBezTo>
                    <a:pt x="18" y="17"/>
                    <a:pt x="18" y="17"/>
                    <a:pt x="18" y="17"/>
                  </a:cubicBezTo>
                  <a:cubicBezTo>
                    <a:pt x="18" y="17"/>
                    <a:pt x="18" y="16"/>
                    <a:pt x="18" y="14"/>
                  </a:cubicBezTo>
                  <a:cubicBezTo>
                    <a:pt x="18" y="0"/>
                    <a:pt x="18" y="0"/>
                    <a:pt x="18" y="0"/>
                  </a:cubicBezTo>
                  <a:cubicBezTo>
                    <a:pt x="23" y="0"/>
                    <a:pt x="23" y="0"/>
                    <a:pt x="23" y="0"/>
                  </a:cubicBezTo>
                  <a:lnTo>
                    <a:pt x="23"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grpSp>
        <p:nvGrpSpPr>
          <p:cNvPr id="256" name="Amsterdam"/>
          <p:cNvGrpSpPr/>
          <p:nvPr/>
        </p:nvGrpSpPr>
        <p:grpSpPr>
          <a:xfrm>
            <a:off x="5868511" y="2051352"/>
            <a:ext cx="862658" cy="206922"/>
            <a:chOff x="5718175" y="1946275"/>
            <a:chExt cx="939800" cy="225425"/>
          </a:xfrm>
        </p:grpSpPr>
        <p:sp>
          <p:nvSpPr>
            <p:cNvPr id="257" name="Rectangle 47"/>
            <p:cNvSpPr>
              <a:spLocks noChangeArrowheads="1"/>
            </p:cNvSpPr>
            <p:nvPr/>
          </p:nvSpPr>
          <p:spPr bwMode="auto">
            <a:xfrm>
              <a:off x="5718175" y="1946275"/>
              <a:ext cx="939800" cy="225425"/>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58" name="Freeform 48"/>
            <p:cNvSpPr>
              <a:spLocks noEditPoints="1"/>
            </p:cNvSpPr>
            <p:nvPr/>
          </p:nvSpPr>
          <p:spPr bwMode="auto">
            <a:xfrm>
              <a:off x="5813425" y="2017713"/>
              <a:ext cx="80963" cy="82550"/>
            </a:xfrm>
            <a:custGeom>
              <a:avLst/>
              <a:gdLst>
                <a:gd name="T0" fmla="*/ 25 w 25"/>
                <a:gd name="T1" fmla="*/ 25 h 25"/>
                <a:gd name="T2" fmla="*/ 18 w 25"/>
                <a:gd name="T3" fmla="*/ 25 h 25"/>
                <a:gd name="T4" fmla="*/ 17 w 25"/>
                <a:gd name="T5" fmla="*/ 20 h 25"/>
                <a:gd name="T6" fmla="*/ 8 w 25"/>
                <a:gd name="T7" fmla="*/ 20 h 25"/>
                <a:gd name="T8" fmla="*/ 6 w 25"/>
                <a:gd name="T9" fmla="*/ 25 h 25"/>
                <a:gd name="T10" fmla="*/ 0 w 25"/>
                <a:gd name="T11" fmla="*/ 25 h 25"/>
                <a:gd name="T12" fmla="*/ 9 w 25"/>
                <a:gd name="T13" fmla="*/ 0 h 25"/>
                <a:gd name="T14" fmla="*/ 16 w 25"/>
                <a:gd name="T15" fmla="*/ 0 h 25"/>
                <a:gd name="T16" fmla="*/ 25 w 25"/>
                <a:gd name="T17" fmla="*/ 25 h 25"/>
                <a:gd name="T18" fmla="*/ 15 w 25"/>
                <a:gd name="T19" fmla="*/ 15 h 25"/>
                <a:gd name="T20" fmla="*/ 13 w 25"/>
                <a:gd name="T21" fmla="*/ 7 h 25"/>
                <a:gd name="T22" fmla="*/ 12 w 25"/>
                <a:gd name="T23" fmla="*/ 5 h 25"/>
                <a:gd name="T24" fmla="*/ 12 w 25"/>
                <a:gd name="T25" fmla="*/ 5 h 25"/>
                <a:gd name="T26" fmla="*/ 12 w 25"/>
                <a:gd name="T27" fmla="*/ 7 h 25"/>
                <a:gd name="T28" fmla="*/ 9 w 25"/>
                <a:gd name="T29" fmla="*/ 15 h 25"/>
                <a:gd name="T30" fmla="*/ 15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8" y="25"/>
                    <a:pt x="18" y="25"/>
                    <a:pt x="18" y="25"/>
                  </a:cubicBezTo>
                  <a:cubicBezTo>
                    <a:pt x="17" y="20"/>
                    <a:pt x="17" y="20"/>
                    <a:pt x="17" y="20"/>
                  </a:cubicBezTo>
                  <a:cubicBezTo>
                    <a:pt x="8" y="20"/>
                    <a:pt x="8" y="20"/>
                    <a:pt x="8" y="20"/>
                  </a:cubicBezTo>
                  <a:cubicBezTo>
                    <a:pt x="6" y="25"/>
                    <a:pt x="6" y="25"/>
                    <a:pt x="6" y="25"/>
                  </a:cubicBezTo>
                  <a:cubicBezTo>
                    <a:pt x="0" y="25"/>
                    <a:pt x="0" y="25"/>
                    <a:pt x="0" y="25"/>
                  </a:cubicBezTo>
                  <a:cubicBezTo>
                    <a:pt x="9" y="0"/>
                    <a:pt x="9" y="0"/>
                    <a:pt x="9" y="0"/>
                  </a:cubicBezTo>
                  <a:cubicBezTo>
                    <a:pt x="16" y="0"/>
                    <a:pt x="16" y="0"/>
                    <a:pt x="16" y="0"/>
                  </a:cubicBezTo>
                  <a:lnTo>
                    <a:pt x="25" y="25"/>
                  </a:lnTo>
                  <a:close/>
                  <a:moveTo>
                    <a:pt x="15" y="15"/>
                  </a:moveTo>
                  <a:cubicBezTo>
                    <a:pt x="13" y="7"/>
                    <a:pt x="13" y="7"/>
                    <a:pt x="13" y="7"/>
                  </a:cubicBezTo>
                  <a:cubicBezTo>
                    <a:pt x="12" y="6"/>
                    <a:pt x="12" y="5"/>
                    <a:pt x="12" y="5"/>
                  </a:cubicBezTo>
                  <a:cubicBezTo>
                    <a:pt x="12" y="5"/>
                    <a:pt x="12" y="5"/>
                    <a:pt x="12" y="5"/>
                  </a:cubicBezTo>
                  <a:cubicBezTo>
                    <a:pt x="12" y="5"/>
                    <a:pt x="12" y="6"/>
                    <a:pt x="12" y="7"/>
                  </a:cubicBezTo>
                  <a:cubicBezTo>
                    <a:pt x="9" y="15"/>
                    <a:pt x="9" y="15"/>
                    <a:pt x="9" y="15"/>
                  </a:cubicBezTo>
                  <a:lnTo>
                    <a:pt x="15"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59" name="Freeform 49"/>
            <p:cNvSpPr>
              <a:spLocks/>
            </p:cNvSpPr>
            <p:nvPr/>
          </p:nvSpPr>
          <p:spPr bwMode="auto">
            <a:xfrm>
              <a:off x="5903913" y="2017713"/>
              <a:ext cx="95250" cy="82550"/>
            </a:xfrm>
            <a:custGeom>
              <a:avLst/>
              <a:gdLst>
                <a:gd name="T0" fmla="*/ 29 w 29"/>
                <a:gd name="T1" fmla="*/ 25 h 25"/>
                <a:gd name="T2" fmla="*/ 23 w 29"/>
                <a:gd name="T3" fmla="*/ 25 h 25"/>
                <a:gd name="T4" fmla="*/ 23 w 29"/>
                <a:gd name="T5" fmla="*/ 10 h 25"/>
                <a:gd name="T6" fmla="*/ 24 w 29"/>
                <a:gd name="T7" fmla="*/ 5 h 25"/>
                <a:gd name="T8" fmla="*/ 23 w 29"/>
                <a:gd name="T9" fmla="*/ 5 h 25"/>
                <a:gd name="T10" fmla="*/ 23 w 29"/>
                <a:gd name="T11" fmla="*/ 8 h 25"/>
                <a:gd name="T12" fmla="*/ 17 w 29"/>
                <a:gd name="T13" fmla="*/ 25 h 25"/>
                <a:gd name="T14" fmla="*/ 12 w 29"/>
                <a:gd name="T15" fmla="*/ 25 h 25"/>
                <a:gd name="T16" fmla="*/ 6 w 29"/>
                <a:gd name="T17" fmla="*/ 8 h 25"/>
                <a:gd name="T18" fmla="*/ 5 w 29"/>
                <a:gd name="T19" fmla="*/ 5 h 25"/>
                <a:gd name="T20" fmla="*/ 5 w 29"/>
                <a:gd name="T21" fmla="*/ 5 h 25"/>
                <a:gd name="T22" fmla="*/ 5 w 29"/>
                <a:gd name="T23" fmla="*/ 11 h 25"/>
                <a:gd name="T24" fmla="*/ 5 w 29"/>
                <a:gd name="T25" fmla="*/ 25 h 25"/>
                <a:gd name="T26" fmla="*/ 0 w 29"/>
                <a:gd name="T27" fmla="*/ 25 h 25"/>
                <a:gd name="T28" fmla="*/ 0 w 29"/>
                <a:gd name="T29" fmla="*/ 0 h 25"/>
                <a:gd name="T30" fmla="*/ 9 w 29"/>
                <a:gd name="T31" fmla="*/ 0 h 25"/>
                <a:gd name="T32" fmla="*/ 14 w 29"/>
                <a:gd name="T33" fmla="*/ 15 h 25"/>
                <a:gd name="T34" fmla="*/ 15 w 29"/>
                <a:gd name="T35" fmla="*/ 19 h 25"/>
                <a:gd name="T36" fmla="*/ 15 w 29"/>
                <a:gd name="T37" fmla="*/ 19 h 25"/>
                <a:gd name="T38" fmla="*/ 16 w 29"/>
                <a:gd name="T39" fmla="*/ 15 h 25"/>
                <a:gd name="T40" fmla="*/ 21 w 29"/>
                <a:gd name="T41" fmla="*/ 0 h 25"/>
                <a:gd name="T42" fmla="*/ 29 w 29"/>
                <a:gd name="T43" fmla="*/ 0 h 25"/>
                <a:gd name="T44" fmla="*/ 29 w 29"/>
                <a:gd name="T45"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25">
                  <a:moveTo>
                    <a:pt x="29" y="25"/>
                  </a:moveTo>
                  <a:cubicBezTo>
                    <a:pt x="23" y="25"/>
                    <a:pt x="23" y="25"/>
                    <a:pt x="23" y="25"/>
                  </a:cubicBezTo>
                  <a:cubicBezTo>
                    <a:pt x="23" y="10"/>
                    <a:pt x="23" y="10"/>
                    <a:pt x="23" y="10"/>
                  </a:cubicBezTo>
                  <a:cubicBezTo>
                    <a:pt x="23" y="9"/>
                    <a:pt x="23" y="7"/>
                    <a:pt x="24" y="5"/>
                  </a:cubicBezTo>
                  <a:cubicBezTo>
                    <a:pt x="23" y="5"/>
                    <a:pt x="23" y="5"/>
                    <a:pt x="23" y="5"/>
                  </a:cubicBezTo>
                  <a:cubicBezTo>
                    <a:pt x="23" y="6"/>
                    <a:pt x="23" y="7"/>
                    <a:pt x="23" y="8"/>
                  </a:cubicBezTo>
                  <a:cubicBezTo>
                    <a:pt x="17" y="25"/>
                    <a:pt x="17" y="25"/>
                    <a:pt x="17" y="25"/>
                  </a:cubicBezTo>
                  <a:cubicBezTo>
                    <a:pt x="12" y="25"/>
                    <a:pt x="12" y="25"/>
                    <a:pt x="12" y="25"/>
                  </a:cubicBezTo>
                  <a:cubicBezTo>
                    <a:pt x="6" y="8"/>
                    <a:pt x="6" y="8"/>
                    <a:pt x="6" y="8"/>
                  </a:cubicBezTo>
                  <a:cubicBezTo>
                    <a:pt x="6" y="8"/>
                    <a:pt x="6" y="7"/>
                    <a:pt x="5" y="5"/>
                  </a:cubicBezTo>
                  <a:cubicBezTo>
                    <a:pt x="5" y="5"/>
                    <a:pt x="5" y="5"/>
                    <a:pt x="5" y="5"/>
                  </a:cubicBezTo>
                  <a:cubicBezTo>
                    <a:pt x="5" y="7"/>
                    <a:pt x="5" y="9"/>
                    <a:pt x="5" y="11"/>
                  </a:cubicBezTo>
                  <a:cubicBezTo>
                    <a:pt x="5" y="25"/>
                    <a:pt x="5" y="25"/>
                    <a:pt x="5" y="25"/>
                  </a:cubicBezTo>
                  <a:cubicBezTo>
                    <a:pt x="0" y="25"/>
                    <a:pt x="0" y="25"/>
                    <a:pt x="0" y="25"/>
                  </a:cubicBezTo>
                  <a:cubicBezTo>
                    <a:pt x="0" y="0"/>
                    <a:pt x="0" y="0"/>
                    <a:pt x="0" y="0"/>
                  </a:cubicBezTo>
                  <a:cubicBezTo>
                    <a:pt x="9" y="0"/>
                    <a:pt x="9" y="0"/>
                    <a:pt x="9" y="0"/>
                  </a:cubicBezTo>
                  <a:cubicBezTo>
                    <a:pt x="14" y="15"/>
                    <a:pt x="14" y="15"/>
                    <a:pt x="14" y="15"/>
                  </a:cubicBezTo>
                  <a:cubicBezTo>
                    <a:pt x="14" y="16"/>
                    <a:pt x="14" y="17"/>
                    <a:pt x="15" y="19"/>
                  </a:cubicBezTo>
                  <a:cubicBezTo>
                    <a:pt x="15" y="19"/>
                    <a:pt x="15" y="19"/>
                    <a:pt x="15" y="19"/>
                  </a:cubicBezTo>
                  <a:cubicBezTo>
                    <a:pt x="15" y="17"/>
                    <a:pt x="15" y="16"/>
                    <a:pt x="16" y="15"/>
                  </a:cubicBezTo>
                  <a:cubicBezTo>
                    <a:pt x="21" y="0"/>
                    <a:pt x="21" y="0"/>
                    <a:pt x="21" y="0"/>
                  </a:cubicBezTo>
                  <a:cubicBezTo>
                    <a:pt x="29" y="0"/>
                    <a:pt x="29" y="0"/>
                    <a:pt x="29" y="0"/>
                  </a:cubicBezTo>
                  <a:lnTo>
                    <a:pt x="29"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60" name="Freeform 50"/>
            <p:cNvSpPr>
              <a:spLocks/>
            </p:cNvSpPr>
            <p:nvPr/>
          </p:nvSpPr>
          <p:spPr bwMode="auto">
            <a:xfrm>
              <a:off x="6015038" y="2017713"/>
              <a:ext cx="55563" cy="85725"/>
            </a:xfrm>
            <a:custGeom>
              <a:avLst/>
              <a:gdLst>
                <a:gd name="T0" fmla="*/ 0 w 17"/>
                <a:gd name="T1" fmla="*/ 24 h 26"/>
                <a:gd name="T2" fmla="*/ 0 w 17"/>
                <a:gd name="T3" fmla="*/ 19 h 26"/>
                <a:gd name="T4" fmla="*/ 3 w 17"/>
                <a:gd name="T5" fmla="*/ 21 h 26"/>
                <a:gd name="T6" fmla="*/ 7 w 17"/>
                <a:gd name="T7" fmla="*/ 21 h 26"/>
                <a:gd name="T8" fmla="*/ 9 w 17"/>
                <a:gd name="T9" fmla="*/ 21 h 26"/>
                <a:gd name="T10" fmla="*/ 10 w 17"/>
                <a:gd name="T11" fmla="*/ 20 h 26"/>
                <a:gd name="T12" fmla="*/ 11 w 17"/>
                <a:gd name="T13" fmla="*/ 20 h 26"/>
                <a:gd name="T14" fmla="*/ 11 w 17"/>
                <a:gd name="T15" fmla="*/ 19 h 26"/>
                <a:gd name="T16" fmla="*/ 11 w 17"/>
                <a:gd name="T17" fmla="*/ 17 h 26"/>
                <a:gd name="T18" fmla="*/ 10 w 17"/>
                <a:gd name="T19" fmla="*/ 16 h 26"/>
                <a:gd name="T20" fmla="*/ 8 w 17"/>
                <a:gd name="T21" fmla="*/ 15 h 26"/>
                <a:gd name="T22" fmla="*/ 6 w 17"/>
                <a:gd name="T23" fmla="*/ 14 h 26"/>
                <a:gd name="T24" fmla="*/ 1 w 17"/>
                <a:gd name="T25" fmla="*/ 11 h 26"/>
                <a:gd name="T26" fmla="*/ 0 w 17"/>
                <a:gd name="T27" fmla="*/ 7 h 26"/>
                <a:gd name="T28" fmla="*/ 1 w 17"/>
                <a:gd name="T29" fmla="*/ 4 h 26"/>
                <a:gd name="T30" fmla="*/ 3 w 17"/>
                <a:gd name="T31" fmla="*/ 1 h 26"/>
                <a:gd name="T32" fmla="*/ 6 w 17"/>
                <a:gd name="T33" fmla="*/ 0 h 26"/>
                <a:gd name="T34" fmla="*/ 10 w 17"/>
                <a:gd name="T35" fmla="*/ 0 h 26"/>
                <a:gd name="T36" fmla="*/ 13 w 17"/>
                <a:gd name="T37" fmla="*/ 0 h 26"/>
                <a:gd name="T38" fmla="*/ 16 w 17"/>
                <a:gd name="T39" fmla="*/ 1 h 26"/>
                <a:gd name="T40" fmla="*/ 16 w 17"/>
                <a:gd name="T41" fmla="*/ 6 h 26"/>
                <a:gd name="T42" fmla="*/ 15 w 17"/>
                <a:gd name="T43" fmla="*/ 5 h 26"/>
                <a:gd name="T44" fmla="*/ 13 w 17"/>
                <a:gd name="T45" fmla="*/ 4 h 26"/>
                <a:gd name="T46" fmla="*/ 12 w 17"/>
                <a:gd name="T47" fmla="*/ 4 h 26"/>
                <a:gd name="T48" fmla="*/ 10 w 17"/>
                <a:gd name="T49" fmla="*/ 4 h 26"/>
                <a:gd name="T50" fmla="*/ 8 w 17"/>
                <a:gd name="T51" fmla="*/ 4 h 26"/>
                <a:gd name="T52" fmla="*/ 7 w 17"/>
                <a:gd name="T53" fmla="*/ 5 h 26"/>
                <a:gd name="T54" fmla="*/ 6 w 17"/>
                <a:gd name="T55" fmla="*/ 6 h 26"/>
                <a:gd name="T56" fmla="*/ 6 w 17"/>
                <a:gd name="T57" fmla="*/ 7 h 26"/>
                <a:gd name="T58" fmla="*/ 6 w 17"/>
                <a:gd name="T59" fmla="*/ 8 h 26"/>
                <a:gd name="T60" fmla="*/ 7 w 17"/>
                <a:gd name="T61" fmla="*/ 9 h 26"/>
                <a:gd name="T62" fmla="*/ 9 w 17"/>
                <a:gd name="T63" fmla="*/ 10 h 26"/>
                <a:gd name="T64" fmla="*/ 11 w 17"/>
                <a:gd name="T65" fmla="*/ 10 h 26"/>
                <a:gd name="T66" fmla="*/ 13 w 17"/>
                <a:gd name="T67" fmla="*/ 12 h 26"/>
                <a:gd name="T68" fmla="*/ 15 w 17"/>
                <a:gd name="T69" fmla="*/ 13 h 26"/>
                <a:gd name="T70" fmla="*/ 17 w 17"/>
                <a:gd name="T71" fmla="*/ 15 h 26"/>
                <a:gd name="T72" fmla="*/ 17 w 17"/>
                <a:gd name="T73" fmla="*/ 18 h 26"/>
                <a:gd name="T74" fmla="*/ 16 w 17"/>
                <a:gd name="T75" fmla="*/ 22 h 26"/>
                <a:gd name="T76" fmla="*/ 14 w 17"/>
                <a:gd name="T77" fmla="*/ 24 h 26"/>
                <a:gd name="T78" fmla="*/ 11 w 17"/>
                <a:gd name="T79" fmla="*/ 25 h 26"/>
                <a:gd name="T80" fmla="*/ 7 w 17"/>
                <a:gd name="T81" fmla="*/ 26 h 26"/>
                <a:gd name="T82" fmla="*/ 3 w 17"/>
                <a:gd name="T83" fmla="*/ 25 h 26"/>
                <a:gd name="T84" fmla="*/ 0 w 17"/>
                <a:gd name="T85"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4"/>
                  </a:moveTo>
                  <a:cubicBezTo>
                    <a:pt x="0" y="19"/>
                    <a:pt x="0" y="19"/>
                    <a:pt x="0" y="19"/>
                  </a:cubicBezTo>
                  <a:cubicBezTo>
                    <a:pt x="1" y="19"/>
                    <a:pt x="2" y="20"/>
                    <a:pt x="3" y="21"/>
                  </a:cubicBezTo>
                  <a:cubicBezTo>
                    <a:pt x="5" y="21"/>
                    <a:pt x="6" y="21"/>
                    <a:pt x="7" y="21"/>
                  </a:cubicBezTo>
                  <a:cubicBezTo>
                    <a:pt x="8" y="21"/>
                    <a:pt x="8" y="21"/>
                    <a:pt x="9" y="21"/>
                  </a:cubicBezTo>
                  <a:cubicBezTo>
                    <a:pt x="9" y="21"/>
                    <a:pt x="10" y="21"/>
                    <a:pt x="10" y="20"/>
                  </a:cubicBezTo>
                  <a:cubicBezTo>
                    <a:pt x="11" y="20"/>
                    <a:pt x="11" y="20"/>
                    <a:pt x="11" y="20"/>
                  </a:cubicBezTo>
                  <a:cubicBezTo>
                    <a:pt x="11" y="19"/>
                    <a:pt x="11" y="19"/>
                    <a:pt x="11" y="19"/>
                  </a:cubicBezTo>
                  <a:cubicBezTo>
                    <a:pt x="11" y="18"/>
                    <a:pt x="11" y="18"/>
                    <a:pt x="11" y="17"/>
                  </a:cubicBezTo>
                  <a:cubicBezTo>
                    <a:pt x="11" y="17"/>
                    <a:pt x="10" y="17"/>
                    <a:pt x="10" y="16"/>
                  </a:cubicBezTo>
                  <a:cubicBezTo>
                    <a:pt x="9" y="16"/>
                    <a:pt x="9" y="16"/>
                    <a:pt x="8" y="15"/>
                  </a:cubicBezTo>
                  <a:cubicBezTo>
                    <a:pt x="7" y="15"/>
                    <a:pt x="7" y="15"/>
                    <a:pt x="6" y="14"/>
                  </a:cubicBezTo>
                  <a:cubicBezTo>
                    <a:pt x="4" y="14"/>
                    <a:pt x="2" y="13"/>
                    <a:pt x="1" y="11"/>
                  </a:cubicBezTo>
                  <a:cubicBezTo>
                    <a:pt x="0" y="10"/>
                    <a:pt x="0" y="9"/>
                    <a:pt x="0" y="7"/>
                  </a:cubicBezTo>
                  <a:cubicBezTo>
                    <a:pt x="0" y="6"/>
                    <a:pt x="0" y="5"/>
                    <a:pt x="1" y="4"/>
                  </a:cubicBezTo>
                  <a:cubicBezTo>
                    <a:pt x="1" y="3"/>
                    <a:pt x="2" y="2"/>
                    <a:pt x="3" y="1"/>
                  </a:cubicBezTo>
                  <a:cubicBezTo>
                    <a:pt x="4" y="1"/>
                    <a:pt x="5" y="0"/>
                    <a:pt x="6" y="0"/>
                  </a:cubicBezTo>
                  <a:cubicBezTo>
                    <a:pt x="7" y="0"/>
                    <a:pt x="9" y="0"/>
                    <a:pt x="10" y="0"/>
                  </a:cubicBezTo>
                  <a:cubicBezTo>
                    <a:pt x="11" y="0"/>
                    <a:pt x="12" y="0"/>
                    <a:pt x="13" y="0"/>
                  </a:cubicBezTo>
                  <a:cubicBezTo>
                    <a:pt x="14" y="0"/>
                    <a:pt x="15" y="0"/>
                    <a:pt x="16" y="1"/>
                  </a:cubicBezTo>
                  <a:cubicBezTo>
                    <a:pt x="16" y="6"/>
                    <a:pt x="16" y="6"/>
                    <a:pt x="16" y="6"/>
                  </a:cubicBezTo>
                  <a:cubicBezTo>
                    <a:pt x="16" y="6"/>
                    <a:pt x="15" y="5"/>
                    <a:pt x="15" y="5"/>
                  </a:cubicBezTo>
                  <a:cubicBezTo>
                    <a:pt x="14" y="5"/>
                    <a:pt x="14" y="5"/>
                    <a:pt x="13" y="4"/>
                  </a:cubicBezTo>
                  <a:cubicBezTo>
                    <a:pt x="13" y="4"/>
                    <a:pt x="12" y="4"/>
                    <a:pt x="12" y="4"/>
                  </a:cubicBezTo>
                  <a:cubicBezTo>
                    <a:pt x="11" y="4"/>
                    <a:pt x="11" y="4"/>
                    <a:pt x="10" y="4"/>
                  </a:cubicBezTo>
                  <a:cubicBezTo>
                    <a:pt x="10" y="4"/>
                    <a:pt x="9" y="4"/>
                    <a:pt x="8" y="4"/>
                  </a:cubicBezTo>
                  <a:cubicBezTo>
                    <a:pt x="8" y="4"/>
                    <a:pt x="7" y="5"/>
                    <a:pt x="7" y="5"/>
                  </a:cubicBezTo>
                  <a:cubicBezTo>
                    <a:pt x="7" y="5"/>
                    <a:pt x="6" y="5"/>
                    <a:pt x="6" y="6"/>
                  </a:cubicBezTo>
                  <a:cubicBezTo>
                    <a:pt x="6" y="6"/>
                    <a:pt x="6" y="6"/>
                    <a:pt x="6" y="7"/>
                  </a:cubicBezTo>
                  <a:cubicBezTo>
                    <a:pt x="6" y="7"/>
                    <a:pt x="6" y="7"/>
                    <a:pt x="6" y="8"/>
                  </a:cubicBezTo>
                  <a:cubicBezTo>
                    <a:pt x="6" y="8"/>
                    <a:pt x="7" y="8"/>
                    <a:pt x="7" y="9"/>
                  </a:cubicBezTo>
                  <a:cubicBezTo>
                    <a:pt x="8" y="9"/>
                    <a:pt x="8" y="9"/>
                    <a:pt x="9" y="10"/>
                  </a:cubicBezTo>
                  <a:cubicBezTo>
                    <a:pt x="9" y="10"/>
                    <a:pt x="10" y="10"/>
                    <a:pt x="11" y="10"/>
                  </a:cubicBezTo>
                  <a:cubicBezTo>
                    <a:pt x="12" y="11"/>
                    <a:pt x="13" y="11"/>
                    <a:pt x="13" y="12"/>
                  </a:cubicBezTo>
                  <a:cubicBezTo>
                    <a:pt x="14" y="12"/>
                    <a:pt x="15" y="13"/>
                    <a:pt x="15" y="13"/>
                  </a:cubicBezTo>
                  <a:cubicBezTo>
                    <a:pt x="16" y="14"/>
                    <a:pt x="16" y="15"/>
                    <a:pt x="17" y="15"/>
                  </a:cubicBezTo>
                  <a:cubicBezTo>
                    <a:pt x="17" y="16"/>
                    <a:pt x="17" y="17"/>
                    <a:pt x="17" y="18"/>
                  </a:cubicBezTo>
                  <a:cubicBezTo>
                    <a:pt x="17" y="20"/>
                    <a:pt x="17" y="21"/>
                    <a:pt x="16" y="22"/>
                  </a:cubicBezTo>
                  <a:cubicBezTo>
                    <a:pt x="16" y="23"/>
                    <a:pt x="15" y="23"/>
                    <a:pt x="14" y="24"/>
                  </a:cubicBezTo>
                  <a:cubicBezTo>
                    <a:pt x="13" y="25"/>
                    <a:pt x="12" y="25"/>
                    <a:pt x="11" y="25"/>
                  </a:cubicBezTo>
                  <a:cubicBezTo>
                    <a:pt x="10" y="26"/>
                    <a:pt x="9" y="26"/>
                    <a:pt x="7" y="26"/>
                  </a:cubicBezTo>
                  <a:cubicBezTo>
                    <a:pt x="6" y="26"/>
                    <a:pt x="5" y="26"/>
                    <a:pt x="3" y="25"/>
                  </a:cubicBezTo>
                  <a:cubicBezTo>
                    <a:pt x="2" y="25"/>
                    <a:pt x="1" y="25"/>
                    <a:pt x="0"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61" name="Freeform 51"/>
            <p:cNvSpPr>
              <a:spLocks/>
            </p:cNvSpPr>
            <p:nvPr/>
          </p:nvSpPr>
          <p:spPr bwMode="auto">
            <a:xfrm>
              <a:off x="6080125" y="2017713"/>
              <a:ext cx="66675" cy="82550"/>
            </a:xfrm>
            <a:custGeom>
              <a:avLst/>
              <a:gdLst>
                <a:gd name="T0" fmla="*/ 42 w 42"/>
                <a:gd name="T1" fmla="*/ 11 h 52"/>
                <a:gd name="T2" fmla="*/ 25 w 42"/>
                <a:gd name="T3" fmla="*/ 11 h 52"/>
                <a:gd name="T4" fmla="*/ 25 w 42"/>
                <a:gd name="T5" fmla="*/ 52 h 52"/>
                <a:gd name="T6" fmla="*/ 15 w 42"/>
                <a:gd name="T7" fmla="*/ 52 h 52"/>
                <a:gd name="T8" fmla="*/ 15 w 42"/>
                <a:gd name="T9" fmla="*/ 11 h 52"/>
                <a:gd name="T10" fmla="*/ 0 w 42"/>
                <a:gd name="T11" fmla="*/ 11 h 52"/>
                <a:gd name="T12" fmla="*/ 0 w 42"/>
                <a:gd name="T13" fmla="*/ 0 h 52"/>
                <a:gd name="T14" fmla="*/ 42 w 42"/>
                <a:gd name="T15" fmla="*/ 0 h 52"/>
                <a:gd name="T16" fmla="*/ 42 w 42"/>
                <a:gd name="T17" fmla="*/ 1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2">
                  <a:moveTo>
                    <a:pt x="42" y="11"/>
                  </a:moveTo>
                  <a:lnTo>
                    <a:pt x="25" y="11"/>
                  </a:lnTo>
                  <a:lnTo>
                    <a:pt x="25" y="52"/>
                  </a:lnTo>
                  <a:lnTo>
                    <a:pt x="15" y="52"/>
                  </a:lnTo>
                  <a:lnTo>
                    <a:pt x="15" y="11"/>
                  </a:lnTo>
                  <a:lnTo>
                    <a:pt x="0" y="11"/>
                  </a:lnTo>
                  <a:lnTo>
                    <a:pt x="0" y="0"/>
                  </a:lnTo>
                  <a:lnTo>
                    <a:pt x="42" y="0"/>
                  </a:lnTo>
                  <a:lnTo>
                    <a:pt x="42"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62" name="Freeform 52"/>
            <p:cNvSpPr>
              <a:spLocks/>
            </p:cNvSpPr>
            <p:nvPr/>
          </p:nvSpPr>
          <p:spPr bwMode="auto">
            <a:xfrm>
              <a:off x="6159500" y="2017713"/>
              <a:ext cx="49213" cy="82550"/>
            </a:xfrm>
            <a:custGeom>
              <a:avLst/>
              <a:gdLst>
                <a:gd name="T0" fmla="*/ 31 w 31"/>
                <a:gd name="T1" fmla="*/ 52 h 52"/>
                <a:gd name="T2" fmla="*/ 0 w 31"/>
                <a:gd name="T3" fmla="*/ 52 h 52"/>
                <a:gd name="T4" fmla="*/ 0 w 31"/>
                <a:gd name="T5" fmla="*/ 0 h 52"/>
                <a:gd name="T6" fmla="*/ 29 w 31"/>
                <a:gd name="T7" fmla="*/ 0 h 52"/>
                <a:gd name="T8" fmla="*/ 29 w 31"/>
                <a:gd name="T9" fmla="*/ 11 h 52"/>
                <a:gd name="T10" fmla="*/ 10 w 31"/>
                <a:gd name="T11" fmla="*/ 11 h 52"/>
                <a:gd name="T12" fmla="*/ 10 w 31"/>
                <a:gd name="T13" fmla="*/ 21 h 52"/>
                <a:gd name="T14" fmla="*/ 29 w 31"/>
                <a:gd name="T15" fmla="*/ 21 h 52"/>
                <a:gd name="T16" fmla="*/ 29 w 31"/>
                <a:gd name="T17" fmla="*/ 31 h 52"/>
                <a:gd name="T18" fmla="*/ 10 w 31"/>
                <a:gd name="T19" fmla="*/ 31 h 52"/>
                <a:gd name="T20" fmla="*/ 10 w 31"/>
                <a:gd name="T21" fmla="*/ 43 h 52"/>
                <a:gd name="T22" fmla="*/ 31 w 31"/>
                <a:gd name="T23" fmla="*/ 43 h 52"/>
                <a:gd name="T24" fmla="*/ 31 w 31"/>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52">
                  <a:moveTo>
                    <a:pt x="31" y="52"/>
                  </a:moveTo>
                  <a:lnTo>
                    <a:pt x="0" y="52"/>
                  </a:lnTo>
                  <a:lnTo>
                    <a:pt x="0" y="0"/>
                  </a:lnTo>
                  <a:lnTo>
                    <a:pt x="29" y="0"/>
                  </a:lnTo>
                  <a:lnTo>
                    <a:pt x="29" y="11"/>
                  </a:lnTo>
                  <a:lnTo>
                    <a:pt x="10" y="11"/>
                  </a:lnTo>
                  <a:lnTo>
                    <a:pt x="10" y="21"/>
                  </a:lnTo>
                  <a:lnTo>
                    <a:pt x="29" y="21"/>
                  </a:lnTo>
                  <a:lnTo>
                    <a:pt x="29" y="31"/>
                  </a:lnTo>
                  <a:lnTo>
                    <a:pt x="10" y="31"/>
                  </a:lnTo>
                  <a:lnTo>
                    <a:pt x="10" y="43"/>
                  </a:lnTo>
                  <a:lnTo>
                    <a:pt x="31" y="43"/>
                  </a:lnTo>
                  <a:lnTo>
                    <a:pt x="3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63" name="Freeform 53"/>
            <p:cNvSpPr>
              <a:spLocks noEditPoints="1"/>
            </p:cNvSpPr>
            <p:nvPr/>
          </p:nvSpPr>
          <p:spPr bwMode="auto">
            <a:xfrm>
              <a:off x="6221413" y="2017713"/>
              <a:ext cx="68263" cy="82550"/>
            </a:xfrm>
            <a:custGeom>
              <a:avLst/>
              <a:gdLst>
                <a:gd name="T0" fmla="*/ 21 w 21"/>
                <a:gd name="T1" fmla="*/ 25 h 25"/>
                <a:gd name="T2" fmla="*/ 15 w 21"/>
                <a:gd name="T3" fmla="*/ 25 h 25"/>
                <a:gd name="T4" fmla="*/ 11 w 21"/>
                <a:gd name="T5" fmla="*/ 19 h 25"/>
                <a:gd name="T6" fmla="*/ 10 w 21"/>
                <a:gd name="T7" fmla="*/ 17 h 25"/>
                <a:gd name="T8" fmla="*/ 9 w 21"/>
                <a:gd name="T9" fmla="*/ 16 h 25"/>
                <a:gd name="T10" fmla="*/ 8 w 21"/>
                <a:gd name="T11" fmla="*/ 16 h 25"/>
                <a:gd name="T12" fmla="*/ 7 w 21"/>
                <a:gd name="T13" fmla="*/ 16 h 25"/>
                <a:gd name="T14" fmla="*/ 6 w 21"/>
                <a:gd name="T15" fmla="*/ 16 h 25"/>
                <a:gd name="T16" fmla="*/ 6 w 21"/>
                <a:gd name="T17" fmla="*/ 25 h 25"/>
                <a:gd name="T18" fmla="*/ 0 w 21"/>
                <a:gd name="T19" fmla="*/ 25 h 25"/>
                <a:gd name="T20" fmla="*/ 0 w 21"/>
                <a:gd name="T21" fmla="*/ 0 h 25"/>
                <a:gd name="T22" fmla="*/ 9 w 21"/>
                <a:gd name="T23" fmla="*/ 0 h 25"/>
                <a:gd name="T24" fmla="*/ 18 w 21"/>
                <a:gd name="T25" fmla="*/ 7 h 25"/>
                <a:gd name="T26" fmla="*/ 18 w 21"/>
                <a:gd name="T27" fmla="*/ 9 h 25"/>
                <a:gd name="T28" fmla="*/ 17 w 21"/>
                <a:gd name="T29" fmla="*/ 11 h 25"/>
                <a:gd name="T30" fmla="*/ 15 w 21"/>
                <a:gd name="T31" fmla="*/ 13 h 25"/>
                <a:gd name="T32" fmla="*/ 13 w 21"/>
                <a:gd name="T33" fmla="*/ 14 h 25"/>
                <a:gd name="T34" fmla="*/ 13 w 21"/>
                <a:gd name="T35" fmla="*/ 14 h 25"/>
                <a:gd name="T36" fmla="*/ 14 w 21"/>
                <a:gd name="T37" fmla="*/ 15 h 25"/>
                <a:gd name="T38" fmla="*/ 15 w 21"/>
                <a:gd name="T39" fmla="*/ 15 h 25"/>
                <a:gd name="T40" fmla="*/ 16 w 21"/>
                <a:gd name="T41" fmla="*/ 17 h 25"/>
                <a:gd name="T42" fmla="*/ 17 w 21"/>
                <a:gd name="T43" fmla="*/ 18 h 25"/>
                <a:gd name="T44" fmla="*/ 21 w 21"/>
                <a:gd name="T45" fmla="*/ 25 h 25"/>
                <a:gd name="T46" fmla="*/ 6 w 21"/>
                <a:gd name="T47" fmla="*/ 4 h 25"/>
                <a:gd name="T48" fmla="*/ 6 w 21"/>
                <a:gd name="T49" fmla="*/ 11 h 25"/>
                <a:gd name="T50" fmla="*/ 8 w 21"/>
                <a:gd name="T51" fmla="*/ 11 h 25"/>
                <a:gd name="T52" fmla="*/ 11 w 21"/>
                <a:gd name="T53" fmla="*/ 10 h 25"/>
                <a:gd name="T54" fmla="*/ 12 w 21"/>
                <a:gd name="T55" fmla="*/ 8 h 25"/>
                <a:gd name="T56" fmla="*/ 9 w 21"/>
                <a:gd name="T57" fmla="*/ 4 h 25"/>
                <a:gd name="T58" fmla="*/ 6 w 21"/>
                <a:gd name="T5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5">
                  <a:moveTo>
                    <a:pt x="21" y="25"/>
                  </a:moveTo>
                  <a:cubicBezTo>
                    <a:pt x="15" y="25"/>
                    <a:pt x="15" y="25"/>
                    <a:pt x="15" y="25"/>
                  </a:cubicBezTo>
                  <a:cubicBezTo>
                    <a:pt x="11" y="19"/>
                    <a:pt x="11" y="19"/>
                    <a:pt x="11" y="19"/>
                  </a:cubicBezTo>
                  <a:cubicBezTo>
                    <a:pt x="11" y="18"/>
                    <a:pt x="10" y="18"/>
                    <a:pt x="10" y="17"/>
                  </a:cubicBezTo>
                  <a:cubicBezTo>
                    <a:pt x="10" y="17"/>
                    <a:pt x="10" y="17"/>
                    <a:pt x="9" y="16"/>
                  </a:cubicBezTo>
                  <a:cubicBezTo>
                    <a:pt x="9" y="16"/>
                    <a:pt x="9" y="16"/>
                    <a:pt x="8" y="16"/>
                  </a:cubicBezTo>
                  <a:cubicBezTo>
                    <a:pt x="8" y="16"/>
                    <a:pt x="8" y="16"/>
                    <a:pt x="7" y="16"/>
                  </a:cubicBezTo>
                  <a:cubicBezTo>
                    <a:pt x="6" y="16"/>
                    <a:pt x="6" y="16"/>
                    <a:pt x="6" y="16"/>
                  </a:cubicBezTo>
                  <a:cubicBezTo>
                    <a:pt x="6" y="25"/>
                    <a:pt x="6" y="25"/>
                    <a:pt x="6" y="25"/>
                  </a:cubicBezTo>
                  <a:cubicBezTo>
                    <a:pt x="0" y="25"/>
                    <a:pt x="0" y="25"/>
                    <a:pt x="0" y="25"/>
                  </a:cubicBezTo>
                  <a:cubicBezTo>
                    <a:pt x="0" y="0"/>
                    <a:pt x="0" y="0"/>
                    <a:pt x="0" y="0"/>
                  </a:cubicBezTo>
                  <a:cubicBezTo>
                    <a:pt x="9" y="0"/>
                    <a:pt x="9" y="0"/>
                    <a:pt x="9" y="0"/>
                  </a:cubicBezTo>
                  <a:cubicBezTo>
                    <a:pt x="15" y="0"/>
                    <a:pt x="18" y="2"/>
                    <a:pt x="18" y="7"/>
                  </a:cubicBezTo>
                  <a:cubicBezTo>
                    <a:pt x="18" y="8"/>
                    <a:pt x="18" y="9"/>
                    <a:pt x="18" y="9"/>
                  </a:cubicBezTo>
                  <a:cubicBezTo>
                    <a:pt x="18" y="10"/>
                    <a:pt x="17" y="11"/>
                    <a:pt x="17" y="11"/>
                  </a:cubicBezTo>
                  <a:cubicBezTo>
                    <a:pt x="16" y="12"/>
                    <a:pt x="16" y="12"/>
                    <a:pt x="15" y="13"/>
                  </a:cubicBezTo>
                  <a:cubicBezTo>
                    <a:pt x="14" y="13"/>
                    <a:pt x="14" y="14"/>
                    <a:pt x="13" y="14"/>
                  </a:cubicBezTo>
                  <a:cubicBezTo>
                    <a:pt x="13" y="14"/>
                    <a:pt x="13" y="14"/>
                    <a:pt x="13" y="14"/>
                  </a:cubicBezTo>
                  <a:cubicBezTo>
                    <a:pt x="13" y="14"/>
                    <a:pt x="14" y="14"/>
                    <a:pt x="14" y="15"/>
                  </a:cubicBezTo>
                  <a:cubicBezTo>
                    <a:pt x="14" y="15"/>
                    <a:pt x="15" y="15"/>
                    <a:pt x="15" y="15"/>
                  </a:cubicBezTo>
                  <a:cubicBezTo>
                    <a:pt x="15" y="16"/>
                    <a:pt x="16" y="16"/>
                    <a:pt x="16" y="17"/>
                  </a:cubicBezTo>
                  <a:cubicBezTo>
                    <a:pt x="16" y="17"/>
                    <a:pt x="16" y="17"/>
                    <a:pt x="17" y="18"/>
                  </a:cubicBezTo>
                  <a:lnTo>
                    <a:pt x="21" y="25"/>
                  </a:lnTo>
                  <a:close/>
                  <a:moveTo>
                    <a:pt x="6" y="4"/>
                  </a:moveTo>
                  <a:cubicBezTo>
                    <a:pt x="6" y="11"/>
                    <a:pt x="6" y="11"/>
                    <a:pt x="6" y="11"/>
                  </a:cubicBezTo>
                  <a:cubicBezTo>
                    <a:pt x="8" y="11"/>
                    <a:pt x="8" y="11"/>
                    <a:pt x="8" y="11"/>
                  </a:cubicBezTo>
                  <a:cubicBezTo>
                    <a:pt x="10" y="11"/>
                    <a:pt x="11" y="11"/>
                    <a:pt x="11" y="10"/>
                  </a:cubicBezTo>
                  <a:cubicBezTo>
                    <a:pt x="12" y="10"/>
                    <a:pt x="12" y="9"/>
                    <a:pt x="12" y="8"/>
                  </a:cubicBezTo>
                  <a:cubicBezTo>
                    <a:pt x="12" y="5"/>
                    <a:pt x="11" y="4"/>
                    <a:pt x="9" y="4"/>
                  </a:cubicBezTo>
                  <a:lnTo>
                    <a:pt x="6"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64" name="Freeform 54"/>
            <p:cNvSpPr>
              <a:spLocks noEditPoints="1"/>
            </p:cNvSpPr>
            <p:nvPr/>
          </p:nvSpPr>
          <p:spPr bwMode="auto">
            <a:xfrm>
              <a:off x="6299200" y="2017713"/>
              <a:ext cx="76200" cy="82550"/>
            </a:xfrm>
            <a:custGeom>
              <a:avLst/>
              <a:gdLst>
                <a:gd name="T0" fmla="*/ 0 w 23"/>
                <a:gd name="T1" fmla="*/ 25 h 25"/>
                <a:gd name="T2" fmla="*/ 0 w 23"/>
                <a:gd name="T3" fmla="*/ 0 h 25"/>
                <a:gd name="T4" fmla="*/ 9 w 23"/>
                <a:gd name="T5" fmla="*/ 0 h 25"/>
                <a:gd name="T6" fmla="*/ 23 w 23"/>
                <a:gd name="T7" fmla="*/ 12 h 25"/>
                <a:gd name="T8" fmla="*/ 19 w 23"/>
                <a:gd name="T9" fmla="*/ 22 h 25"/>
                <a:gd name="T10" fmla="*/ 9 w 23"/>
                <a:gd name="T11" fmla="*/ 25 h 25"/>
                <a:gd name="T12" fmla="*/ 0 w 23"/>
                <a:gd name="T13" fmla="*/ 25 h 25"/>
                <a:gd name="T14" fmla="*/ 6 w 23"/>
                <a:gd name="T15" fmla="*/ 5 h 25"/>
                <a:gd name="T16" fmla="*/ 6 w 23"/>
                <a:gd name="T17" fmla="*/ 21 h 25"/>
                <a:gd name="T18" fmla="*/ 9 w 23"/>
                <a:gd name="T19" fmla="*/ 21 h 25"/>
                <a:gd name="T20" fmla="*/ 15 w 23"/>
                <a:gd name="T21" fmla="*/ 18 h 25"/>
                <a:gd name="T22" fmla="*/ 17 w 23"/>
                <a:gd name="T23" fmla="*/ 12 h 25"/>
                <a:gd name="T24" fmla="*/ 15 w 23"/>
                <a:gd name="T25" fmla="*/ 7 h 25"/>
                <a:gd name="T26" fmla="*/ 9 w 23"/>
                <a:gd name="T27" fmla="*/ 5 h 25"/>
                <a:gd name="T28" fmla="*/ 6 w 23"/>
                <a:gd name="T29"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5">
                  <a:moveTo>
                    <a:pt x="0" y="25"/>
                  </a:moveTo>
                  <a:cubicBezTo>
                    <a:pt x="0" y="0"/>
                    <a:pt x="0" y="0"/>
                    <a:pt x="0" y="0"/>
                  </a:cubicBezTo>
                  <a:cubicBezTo>
                    <a:pt x="9" y="0"/>
                    <a:pt x="9" y="0"/>
                    <a:pt x="9" y="0"/>
                  </a:cubicBezTo>
                  <a:cubicBezTo>
                    <a:pt x="18" y="0"/>
                    <a:pt x="23" y="4"/>
                    <a:pt x="23" y="12"/>
                  </a:cubicBezTo>
                  <a:cubicBezTo>
                    <a:pt x="23" y="16"/>
                    <a:pt x="21" y="19"/>
                    <a:pt x="19" y="22"/>
                  </a:cubicBezTo>
                  <a:cubicBezTo>
                    <a:pt x="17" y="24"/>
                    <a:pt x="13" y="25"/>
                    <a:pt x="9" y="25"/>
                  </a:cubicBezTo>
                  <a:lnTo>
                    <a:pt x="0" y="25"/>
                  </a:lnTo>
                  <a:close/>
                  <a:moveTo>
                    <a:pt x="6" y="5"/>
                  </a:moveTo>
                  <a:cubicBezTo>
                    <a:pt x="6" y="21"/>
                    <a:pt x="6" y="21"/>
                    <a:pt x="6" y="21"/>
                  </a:cubicBezTo>
                  <a:cubicBezTo>
                    <a:pt x="9" y="21"/>
                    <a:pt x="9" y="21"/>
                    <a:pt x="9" y="21"/>
                  </a:cubicBezTo>
                  <a:cubicBezTo>
                    <a:pt x="11" y="21"/>
                    <a:pt x="13" y="20"/>
                    <a:pt x="15" y="18"/>
                  </a:cubicBezTo>
                  <a:cubicBezTo>
                    <a:pt x="16" y="17"/>
                    <a:pt x="17" y="15"/>
                    <a:pt x="17" y="12"/>
                  </a:cubicBezTo>
                  <a:cubicBezTo>
                    <a:pt x="17" y="10"/>
                    <a:pt x="16" y="8"/>
                    <a:pt x="15" y="7"/>
                  </a:cubicBezTo>
                  <a:cubicBezTo>
                    <a:pt x="13" y="5"/>
                    <a:pt x="11" y="5"/>
                    <a:pt x="9" y="5"/>
                  </a:cubicBezTo>
                  <a:lnTo>
                    <a:pt x="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65" name="Freeform 55"/>
            <p:cNvSpPr>
              <a:spLocks noEditPoints="1"/>
            </p:cNvSpPr>
            <p:nvPr/>
          </p:nvSpPr>
          <p:spPr bwMode="auto">
            <a:xfrm>
              <a:off x="6378575" y="2017713"/>
              <a:ext cx="80963" cy="82550"/>
            </a:xfrm>
            <a:custGeom>
              <a:avLst/>
              <a:gdLst>
                <a:gd name="T0" fmla="*/ 25 w 25"/>
                <a:gd name="T1" fmla="*/ 25 h 25"/>
                <a:gd name="T2" fmla="*/ 19 w 25"/>
                <a:gd name="T3" fmla="*/ 25 h 25"/>
                <a:gd name="T4" fmla="*/ 17 w 25"/>
                <a:gd name="T5" fmla="*/ 20 h 25"/>
                <a:gd name="T6" fmla="*/ 8 w 25"/>
                <a:gd name="T7" fmla="*/ 20 h 25"/>
                <a:gd name="T8" fmla="*/ 6 w 25"/>
                <a:gd name="T9" fmla="*/ 25 h 25"/>
                <a:gd name="T10" fmla="*/ 0 w 25"/>
                <a:gd name="T11" fmla="*/ 25 h 25"/>
                <a:gd name="T12" fmla="*/ 9 w 25"/>
                <a:gd name="T13" fmla="*/ 0 h 25"/>
                <a:gd name="T14" fmla="*/ 16 w 25"/>
                <a:gd name="T15" fmla="*/ 0 h 25"/>
                <a:gd name="T16" fmla="*/ 25 w 25"/>
                <a:gd name="T17" fmla="*/ 25 h 25"/>
                <a:gd name="T18" fmla="*/ 16 w 25"/>
                <a:gd name="T19" fmla="*/ 15 h 25"/>
                <a:gd name="T20" fmla="*/ 13 w 25"/>
                <a:gd name="T21" fmla="*/ 7 h 25"/>
                <a:gd name="T22" fmla="*/ 13 w 25"/>
                <a:gd name="T23" fmla="*/ 5 h 25"/>
                <a:gd name="T24" fmla="*/ 12 w 25"/>
                <a:gd name="T25" fmla="*/ 5 h 25"/>
                <a:gd name="T26" fmla="*/ 12 w 25"/>
                <a:gd name="T27" fmla="*/ 7 h 25"/>
                <a:gd name="T28" fmla="*/ 9 w 25"/>
                <a:gd name="T29" fmla="*/ 15 h 25"/>
                <a:gd name="T30" fmla="*/ 16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9" y="25"/>
                    <a:pt x="19" y="25"/>
                    <a:pt x="19" y="25"/>
                  </a:cubicBezTo>
                  <a:cubicBezTo>
                    <a:pt x="17" y="20"/>
                    <a:pt x="17" y="20"/>
                    <a:pt x="17" y="20"/>
                  </a:cubicBezTo>
                  <a:cubicBezTo>
                    <a:pt x="8" y="20"/>
                    <a:pt x="8" y="20"/>
                    <a:pt x="8" y="20"/>
                  </a:cubicBezTo>
                  <a:cubicBezTo>
                    <a:pt x="6" y="25"/>
                    <a:pt x="6" y="25"/>
                    <a:pt x="6" y="25"/>
                  </a:cubicBezTo>
                  <a:cubicBezTo>
                    <a:pt x="0" y="25"/>
                    <a:pt x="0" y="25"/>
                    <a:pt x="0" y="25"/>
                  </a:cubicBezTo>
                  <a:cubicBezTo>
                    <a:pt x="9" y="0"/>
                    <a:pt x="9" y="0"/>
                    <a:pt x="9" y="0"/>
                  </a:cubicBezTo>
                  <a:cubicBezTo>
                    <a:pt x="16" y="0"/>
                    <a:pt x="16" y="0"/>
                    <a:pt x="16" y="0"/>
                  </a:cubicBezTo>
                  <a:lnTo>
                    <a:pt x="25" y="25"/>
                  </a:lnTo>
                  <a:close/>
                  <a:moveTo>
                    <a:pt x="16" y="15"/>
                  </a:moveTo>
                  <a:cubicBezTo>
                    <a:pt x="13" y="7"/>
                    <a:pt x="13" y="7"/>
                    <a:pt x="13" y="7"/>
                  </a:cubicBezTo>
                  <a:cubicBezTo>
                    <a:pt x="13" y="6"/>
                    <a:pt x="13" y="5"/>
                    <a:pt x="13" y="5"/>
                  </a:cubicBezTo>
                  <a:cubicBezTo>
                    <a:pt x="12" y="5"/>
                    <a:pt x="12" y="5"/>
                    <a:pt x="12" y="5"/>
                  </a:cubicBezTo>
                  <a:cubicBezTo>
                    <a:pt x="12" y="5"/>
                    <a:pt x="12" y="6"/>
                    <a:pt x="12" y="7"/>
                  </a:cubicBezTo>
                  <a:cubicBezTo>
                    <a:pt x="9" y="15"/>
                    <a:pt x="9" y="15"/>
                    <a:pt x="9" y="15"/>
                  </a:cubicBezTo>
                  <a:lnTo>
                    <a:pt x="1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66" name="Freeform 56"/>
            <p:cNvSpPr>
              <a:spLocks/>
            </p:cNvSpPr>
            <p:nvPr/>
          </p:nvSpPr>
          <p:spPr bwMode="auto">
            <a:xfrm>
              <a:off x="6472238" y="2017713"/>
              <a:ext cx="92075" cy="82550"/>
            </a:xfrm>
            <a:custGeom>
              <a:avLst/>
              <a:gdLst>
                <a:gd name="T0" fmla="*/ 28 w 28"/>
                <a:gd name="T1" fmla="*/ 25 h 25"/>
                <a:gd name="T2" fmla="*/ 23 w 28"/>
                <a:gd name="T3" fmla="*/ 25 h 25"/>
                <a:gd name="T4" fmla="*/ 23 w 28"/>
                <a:gd name="T5" fmla="*/ 10 h 25"/>
                <a:gd name="T6" fmla="*/ 23 w 28"/>
                <a:gd name="T7" fmla="*/ 5 h 25"/>
                <a:gd name="T8" fmla="*/ 23 w 28"/>
                <a:gd name="T9" fmla="*/ 5 h 25"/>
                <a:gd name="T10" fmla="*/ 22 w 28"/>
                <a:gd name="T11" fmla="*/ 8 h 25"/>
                <a:gd name="T12" fmla="*/ 16 w 28"/>
                <a:gd name="T13" fmla="*/ 25 h 25"/>
                <a:gd name="T14" fmla="*/ 12 w 28"/>
                <a:gd name="T15" fmla="*/ 25 h 25"/>
                <a:gd name="T16" fmla="*/ 6 w 28"/>
                <a:gd name="T17" fmla="*/ 8 h 25"/>
                <a:gd name="T18" fmla="*/ 5 w 28"/>
                <a:gd name="T19" fmla="*/ 5 h 25"/>
                <a:gd name="T20" fmla="*/ 5 w 28"/>
                <a:gd name="T21" fmla="*/ 5 h 25"/>
                <a:gd name="T22" fmla="*/ 5 w 28"/>
                <a:gd name="T23" fmla="*/ 11 h 25"/>
                <a:gd name="T24" fmla="*/ 5 w 28"/>
                <a:gd name="T25" fmla="*/ 25 h 25"/>
                <a:gd name="T26" fmla="*/ 0 w 28"/>
                <a:gd name="T27" fmla="*/ 25 h 25"/>
                <a:gd name="T28" fmla="*/ 0 w 28"/>
                <a:gd name="T29" fmla="*/ 0 h 25"/>
                <a:gd name="T30" fmla="*/ 8 w 28"/>
                <a:gd name="T31" fmla="*/ 0 h 25"/>
                <a:gd name="T32" fmla="*/ 13 w 28"/>
                <a:gd name="T33" fmla="*/ 15 h 25"/>
                <a:gd name="T34" fmla="*/ 14 w 28"/>
                <a:gd name="T35" fmla="*/ 19 h 25"/>
                <a:gd name="T36" fmla="*/ 14 w 28"/>
                <a:gd name="T37" fmla="*/ 19 h 25"/>
                <a:gd name="T38" fmla="*/ 15 w 28"/>
                <a:gd name="T39" fmla="*/ 15 h 25"/>
                <a:gd name="T40" fmla="*/ 20 w 28"/>
                <a:gd name="T41" fmla="*/ 0 h 25"/>
                <a:gd name="T42" fmla="*/ 28 w 28"/>
                <a:gd name="T43" fmla="*/ 0 h 25"/>
                <a:gd name="T44" fmla="*/ 28 w 28"/>
                <a:gd name="T45"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5">
                  <a:moveTo>
                    <a:pt x="28" y="25"/>
                  </a:moveTo>
                  <a:cubicBezTo>
                    <a:pt x="23" y="25"/>
                    <a:pt x="23" y="25"/>
                    <a:pt x="23" y="25"/>
                  </a:cubicBezTo>
                  <a:cubicBezTo>
                    <a:pt x="23" y="10"/>
                    <a:pt x="23" y="10"/>
                    <a:pt x="23" y="10"/>
                  </a:cubicBezTo>
                  <a:cubicBezTo>
                    <a:pt x="23" y="9"/>
                    <a:pt x="23" y="7"/>
                    <a:pt x="23" y="5"/>
                  </a:cubicBezTo>
                  <a:cubicBezTo>
                    <a:pt x="23" y="5"/>
                    <a:pt x="23" y="5"/>
                    <a:pt x="23" y="5"/>
                  </a:cubicBezTo>
                  <a:cubicBezTo>
                    <a:pt x="23" y="6"/>
                    <a:pt x="22" y="7"/>
                    <a:pt x="22" y="8"/>
                  </a:cubicBezTo>
                  <a:cubicBezTo>
                    <a:pt x="16" y="25"/>
                    <a:pt x="16" y="25"/>
                    <a:pt x="16" y="25"/>
                  </a:cubicBezTo>
                  <a:cubicBezTo>
                    <a:pt x="12" y="25"/>
                    <a:pt x="12" y="25"/>
                    <a:pt x="12" y="25"/>
                  </a:cubicBezTo>
                  <a:cubicBezTo>
                    <a:pt x="6" y="8"/>
                    <a:pt x="6" y="8"/>
                    <a:pt x="6" y="8"/>
                  </a:cubicBezTo>
                  <a:cubicBezTo>
                    <a:pt x="5" y="8"/>
                    <a:pt x="5" y="7"/>
                    <a:pt x="5" y="5"/>
                  </a:cubicBezTo>
                  <a:cubicBezTo>
                    <a:pt x="5" y="5"/>
                    <a:pt x="5" y="5"/>
                    <a:pt x="5" y="5"/>
                  </a:cubicBezTo>
                  <a:cubicBezTo>
                    <a:pt x="5" y="7"/>
                    <a:pt x="5" y="9"/>
                    <a:pt x="5" y="11"/>
                  </a:cubicBezTo>
                  <a:cubicBezTo>
                    <a:pt x="5" y="25"/>
                    <a:pt x="5" y="25"/>
                    <a:pt x="5" y="25"/>
                  </a:cubicBezTo>
                  <a:cubicBezTo>
                    <a:pt x="0" y="25"/>
                    <a:pt x="0" y="25"/>
                    <a:pt x="0" y="25"/>
                  </a:cubicBezTo>
                  <a:cubicBezTo>
                    <a:pt x="0" y="0"/>
                    <a:pt x="0" y="0"/>
                    <a:pt x="0" y="0"/>
                  </a:cubicBezTo>
                  <a:cubicBezTo>
                    <a:pt x="8" y="0"/>
                    <a:pt x="8" y="0"/>
                    <a:pt x="8" y="0"/>
                  </a:cubicBezTo>
                  <a:cubicBezTo>
                    <a:pt x="13" y="15"/>
                    <a:pt x="13" y="15"/>
                    <a:pt x="13" y="15"/>
                  </a:cubicBezTo>
                  <a:cubicBezTo>
                    <a:pt x="14" y="16"/>
                    <a:pt x="14" y="17"/>
                    <a:pt x="14" y="19"/>
                  </a:cubicBezTo>
                  <a:cubicBezTo>
                    <a:pt x="14" y="19"/>
                    <a:pt x="14" y="19"/>
                    <a:pt x="14" y="19"/>
                  </a:cubicBezTo>
                  <a:cubicBezTo>
                    <a:pt x="14" y="17"/>
                    <a:pt x="15" y="16"/>
                    <a:pt x="15" y="15"/>
                  </a:cubicBezTo>
                  <a:cubicBezTo>
                    <a:pt x="20" y="0"/>
                    <a:pt x="20" y="0"/>
                    <a:pt x="20" y="0"/>
                  </a:cubicBezTo>
                  <a:cubicBezTo>
                    <a:pt x="28" y="0"/>
                    <a:pt x="28" y="0"/>
                    <a:pt x="28" y="0"/>
                  </a:cubicBezTo>
                  <a:lnTo>
                    <a:pt x="28"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grpSp>
        <p:nvGrpSpPr>
          <p:cNvPr id="267" name="Brazil"/>
          <p:cNvGrpSpPr/>
          <p:nvPr/>
        </p:nvGrpSpPr>
        <p:grpSpPr>
          <a:xfrm>
            <a:off x="4372897" y="5394880"/>
            <a:ext cx="542076" cy="206922"/>
            <a:chOff x="4079875" y="5591175"/>
            <a:chExt cx="590550" cy="225425"/>
          </a:xfrm>
        </p:grpSpPr>
        <p:sp>
          <p:nvSpPr>
            <p:cNvPr id="268" name="Rectangle 57"/>
            <p:cNvSpPr>
              <a:spLocks noChangeArrowheads="1"/>
            </p:cNvSpPr>
            <p:nvPr/>
          </p:nvSpPr>
          <p:spPr bwMode="auto">
            <a:xfrm>
              <a:off x="4079875" y="5591175"/>
              <a:ext cx="590550" cy="225425"/>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69" name="Freeform 58"/>
            <p:cNvSpPr>
              <a:spLocks noEditPoints="1"/>
            </p:cNvSpPr>
            <p:nvPr/>
          </p:nvSpPr>
          <p:spPr bwMode="auto">
            <a:xfrm>
              <a:off x="4175125" y="5662613"/>
              <a:ext cx="61913" cy="82550"/>
            </a:xfrm>
            <a:custGeom>
              <a:avLst/>
              <a:gdLst>
                <a:gd name="T0" fmla="*/ 0 w 19"/>
                <a:gd name="T1" fmla="*/ 25 h 25"/>
                <a:gd name="T2" fmla="*/ 0 w 19"/>
                <a:gd name="T3" fmla="*/ 0 h 25"/>
                <a:gd name="T4" fmla="*/ 9 w 19"/>
                <a:gd name="T5" fmla="*/ 0 h 25"/>
                <a:gd name="T6" fmla="*/ 15 w 19"/>
                <a:gd name="T7" fmla="*/ 2 h 25"/>
                <a:gd name="T8" fmla="*/ 18 w 19"/>
                <a:gd name="T9" fmla="*/ 6 h 25"/>
                <a:gd name="T10" fmla="*/ 16 w 19"/>
                <a:gd name="T11" fmla="*/ 10 h 25"/>
                <a:gd name="T12" fmla="*/ 13 w 19"/>
                <a:gd name="T13" fmla="*/ 12 h 25"/>
                <a:gd name="T14" fmla="*/ 13 w 19"/>
                <a:gd name="T15" fmla="*/ 12 h 25"/>
                <a:gd name="T16" fmla="*/ 17 w 19"/>
                <a:gd name="T17" fmla="*/ 14 h 25"/>
                <a:gd name="T18" fmla="*/ 19 w 19"/>
                <a:gd name="T19" fmla="*/ 18 h 25"/>
                <a:gd name="T20" fmla="*/ 16 w 19"/>
                <a:gd name="T21" fmla="*/ 23 h 25"/>
                <a:gd name="T22" fmla="*/ 9 w 19"/>
                <a:gd name="T23" fmla="*/ 25 h 25"/>
                <a:gd name="T24" fmla="*/ 0 w 19"/>
                <a:gd name="T25" fmla="*/ 25 h 25"/>
                <a:gd name="T26" fmla="*/ 5 w 19"/>
                <a:gd name="T27" fmla="*/ 4 h 25"/>
                <a:gd name="T28" fmla="*/ 5 w 19"/>
                <a:gd name="T29" fmla="*/ 10 h 25"/>
                <a:gd name="T30" fmla="*/ 8 w 19"/>
                <a:gd name="T31" fmla="*/ 10 h 25"/>
                <a:gd name="T32" fmla="*/ 11 w 19"/>
                <a:gd name="T33" fmla="*/ 9 h 25"/>
                <a:gd name="T34" fmla="*/ 12 w 19"/>
                <a:gd name="T35" fmla="*/ 7 h 25"/>
                <a:gd name="T36" fmla="*/ 7 w 19"/>
                <a:gd name="T37" fmla="*/ 4 h 25"/>
                <a:gd name="T38" fmla="*/ 5 w 19"/>
                <a:gd name="T39" fmla="*/ 4 h 25"/>
                <a:gd name="T40" fmla="*/ 5 w 19"/>
                <a:gd name="T41" fmla="*/ 14 h 25"/>
                <a:gd name="T42" fmla="*/ 5 w 19"/>
                <a:gd name="T43" fmla="*/ 21 h 25"/>
                <a:gd name="T44" fmla="*/ 8 w 19"/>
                <a:gd name="T45" fmla="*/ 21 h 25"/>
                <a:gd name="T46" fmla="*/ 11 w 19"/>
                <a:gd name="T47" fmla="*/ 20 h 25"/>
                <a:gd name="T48" fmla="*/ 13 w 19"/>
                <a:gd name="T49" fmla="*/ 18 h 25"/>
                <a:gd name="T50" fmla="*/ 11 w 19"/>
                <a:gd name="T51" fmla="*/ 15 h 25"/>
                <a:gd name="T52" fmla="*/ 8 w 19"/>
                <a:gd name="T53" fmla="*/ 14 h 25"/>
                <a:gd name="T54" fmla="*/ 5 w 19"/>
                <a:gd name="T5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 h="25">
                  <a:moveTo>
                    <a:pt x="0" y="25"/>
                  </a:moveTo>
                  <a:cubicBezTo>
                    <a:pt x="0" y="0"/>
                    <a:pt x="0" y="0"/>
                    <a:pt x="0" y="0"/>
                  </a:cubicBezTo>
                  <a:cubicBezTo>
                    <a:pt x="9" y="0"/>
                    <a:pt x="9" y="0"/>
                    <a:pt x="9" y="0"/>
                  </a:cubicBezTo>
                  <a:cubicBezTo>
                    <a:pt x="12" y="0"/>
                    <a:pt x="14" y="1"/>
                    <a:pt x="15" y="2"/>
                  </a:cubicBezTo>
                  <a:cubicBezTo>
                    <a:pt x="17" y="3"/>
                    <a:pt x="18" y="4"/>
                    <a:pt x="18" y="6"/>
                  </a:cubicBezTo>
                  <a:cubicBezTo>
                    <a:pt x="18" y="7"/>
                    <a:pt x="17" y="9"/>
                    <a:pt x="16" y="10"/>
                  </a:cubicBezTo>
                  <a:cubicBezTo>
                    <a:pt x="15" y="11"/>
                    <a:pt x="14" y="11"/>
                    <a:pt x="13" y="12"/>
                  </a:cubicBezTo>
                  <a:cubicBezTo>
                    <a:pt x="13" y="12"/>
                    <a:pt x="13" y="12"/>
                    <a:pt x="13" y="12"/>
                  </a:cubicBezTo>
                  <a:cubicBezTo>
                    <a:pt x="14" y="12"/>
                    <a:pt x="16" y="13"/>
                    <a:pt x="17" y="14"/>
                  </a:cubicBezTo>
                  <a:cubicBezTo>
                    <a:pt x="18" y="15"/>
                    <a:pt x="19" y="16"/>
                    <a:pt x="19" y="18"/>
                  </a:cubicBezTo>
                  <a:cubicBezTo>
                    <a:pt x="19" y="20"/>
                    <a:pt x="18" y="22"/>
                    <a:pt x="16" y="23"/>
                  </a:cubicBezTo>
                  <a:cubicBezTo>
                    <a:pt x="14" y="25"/>
                    <a:pt x="12" y="25"/>
                    <a:pt x="9" y="25"/>
                  </a:cubicBezTo>
                  <a:lnTo>
                    <a:pt x="0" y="25"/>
                  </a:lnTo>
                  <a:close/>
                  <a:moveTo>
                    <a:pt x="5" y="4"/>
                  </a:moveTo>
                  <a:cubicBezTo>
                    <a:pt x="5" y="10"/>
                    <a:pt x="5" y="10"/>
                    <a:pt x="5" y="10"/>
                  </a:cubicBezTo>
                  <a:cubicBezTo>
                    <a:pt x="8" y="10"/>
                    <a:pt x="8" y="10"/>
                    <a:pt x="8" y="10"/>
                  </a:cubicBezTo>
                  <a:cubicBezTo>
                    <a:pt x="9" y="10"/>
                    <a:pt x="10" y="10"/>
                    <a:pt x="11" y="9"/>
                  </a:cubicBezTo>
                  <a:cubicBezTo>
                    <a:pt x="11" y="9"/>
                    <a:pt x="12" y="8"/>
                    <a:pt x="12" y="7"/>
                  </a:cubicBezTo>
                  <a:cubicBezTo>
                    <a:pt x="12" y="5"/>
                    <a:pt x="10" y="4"/>
                    <a:pt x="7" y="4"/>
                  </a:cubicBezTo>
                  <a:lnTo>
                    <a:pt x="5" y="4"/>
                  </a:lnTo>
                  <a:close/>
                  <a:moveTo>
                    <a:pt x="5" y="14"/>
                  </a:moveTo>
                  <a:cubicBezTo>
                    <a:pt x="5" y="21"/>
                    <a:pt x="5" y="21"/>
                    <a:pt x="5" y="21"/>
                  </a:cubicBezTo>
                  <a:cubicBezTo>
                    <a:pt x="8" y="21"/>
                    <a:pt x="8" y="21"/>
                    <a:pt x="8" y="21"/>
                  </a:cubicBezTo>
                  <a:cubicBezTo>
                    <a:pt x="10" y="21"/>
                    <a:pt x="11" y="21"/>
                    <a:pt x="11" y="20"/>
                  </a:cubicBezTo>
                  <a:cubicBezTo>
                    <a:pt x="12" y="20"/>
                    <a:pt x="13" y="19"/>
                    <a:pt x="13" y="18"/>
                  </a:cubicBezTo>
                  <a:cubicBezTo>
                    <a:pt x="13" y="17"/>
                    <a:pt x="12" y="16"/>
                    <a:pt x="11" y="15"/>
                  </a:cubicBezTo>
                  <a:cubicBezTo>
                    <a:pt x="11" y="15"/>
                    <a:pt x="10" y="14"/>
                    <a:pt x="8" y="14"/>
                  </a:cubicBezTo>
                  <a:lnTo>
                    <a:pt x="5"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70" name="Freeform 59"/>
            <p:cNvSpPr>
              <a:spLocks noEditPoints="1"/>
            </p:cNvSpPr>
            <p:nvPr/>
          </p:nvSpPr>
          <p:spPr bwMode="auto">
            <a:xfrm>
              <a:off x="4249738" y="5662613"/>
              <a:ext cx="68263" cy="82550"/>
            </a:xfrm>
            <a:custGeom>
              <a:avLst/>
              <a:gdLst>
                <a:gd name="T0" fmla="*/ 21 w 21"/>
                <a:gd name="T1" fmla="*/ 25 h 25"/>
                <a:gd name="T2" fmla="*/ 15 w 21"/>
                <a:gd name="T3" fmla="*/ 25 h 25"/>
                <a:gd name="T4" fmla="*/ 11 w 21"/>
                <a:gd name="T5" fmla="*/ 19 h 25"/>
                <a:gd name="T6" fmla="*/ 10 w 21"/>
                <a:gd name="T7" fmla="*/ 17 h 25"/>
                <a:gd name="T8" fmla="*/ 9 w 21"/>
                <a:gd name="T9" fmla="*/ 16 h 25"/>
                <a:gd name="T10" fmla="*/ 8 w 21"/>
                <a:gd name="T11" fmla="*/ 16 h 25"/>
                <a:gd name="T12" fmla="*/ 7 w 21"/>
                <a:gd name="T13" fmla="*/ 16 h 25"/>
                <a:gd name="T14" fmla="*/ 6 w 21"/>
                <a:gd name="T15" fmla="*/ 16 h 25"/>
                <a:gd name="T16" fmla="*/ 6 w 21"/>
                <a:gd name="T17" fmla="*/ 25 h 25"/>
                <a:gd name="T18" fmla="*/ 0 w 21"/>
                <a:gd name="T19" fmla="*/ 25 h 25"/>
                <a:gd name="T20" fmla="*/ 0 w 21"/>
                <a:gd name="T21" fmla="*/ 0 h 25"/>
                <a:gd name="T22" fmla="*/ 9 w 21"/>
                <a:gd name="T23" fmla="*/ 0 h 25"/>
                <a:gd name="T24" fmla="*/ 18 w 21"/>
                <a:gd name="T25" fmla="*/ 7 h 25"/>
                <a:gd name="T26" fmla="*/ 18 w 21"/>
                <a:gd name="T27" fmla="*/ 9 h 25"/>
                <a:gd name="T28" fmla="*/ 17 w 21"/>
                <a:gd name="T29" fmla="*/ 11 h 25"/>
                <a:gd name="T30" fmla="*/ 15 w 21"/>
                <a:gd name="T31" fmla="*/ 13 h 25"/>
                <a:gd name="T32" fmla="*/ 13 w 21"/>
                <a:gd name="T33" fmla="*/ 14 h 25"/>
                <a:gd name="T34" fmla="*/ 13 w 21"/>
                <a:gd name="T35" fmla="*/ 14 h 25"/>
                <a:gd name="T36" fmla="*/ 14 w 21"/>
                <a:gd name="T37" fmla="*/ 15 h 25"/>
                <a:gd name="T38" fmla="*/ 15 w 21"/>
                <a:gd name="T39" fmla="*/ 15 h 25"/>
                <a:gd name="T40" fmla="*/ 16 w 21"/>
                <a:gd name="T41" fmla="*/ 17 h 25"/>
                <a:gd name="T42" fmla="*/ 17 w 21"/>
                <a:gd name="T43" fmla="*/ 18 h 25"/>
                <a:gd name="T44" fmla="*/ 21 w 21"/>
                <a:gd name="T45" fmla="*/ 25 h 25"/>
                <a:gd name="T46" fmla="*/ 6 w 21"/>
                <a:gd name="T47" fmla="*/ 4 h 25"/>
                <a:gd name="T48" fmla="*/ 6 w 21"/>
                <a:gd name="T49" fmla="*/ 11 h 25"/>
                <a:gd name="T50" fmla="*/ 8 w 21"/>
                <a:gd name="T51" fmla="*/ 11 h 25"/>
                <a:gd name="T52" fmla="*/ 11 w 21"/>
                <a:gd name="T53" fmla="*/ 10 h 25"/>
                <a:gd name="T54" fmla="*/ 12 w 21"/>
                <a:gd name="T55" fmla="*/ 8 h 25"/>
                <a:gd name="T56" fmla="*/ 8 w 21"/>
                <a:gd name="T57" fmla="*/ 4 h 25"/>
                <a:gd name="T58" fmla="*/ 6 w 21"/>
                <a:gd name="T5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5">
                  <a:moveTo>
                    <a:pt x="21" y="25"/>
                  </a:moveTo>
                  <a:cubicBezTo>
                    <a:pt x="15" y="25"/>
                    <a:pt x="15" y="25"/>
                    <a:pt x="15" y="25"/>
                  </a:cubicBezTo>
                  <a:cubicBezTo>
                    <a:pt x="11" y="19"/>
                    <a:pt x="11" y="19"/>
                    <a:pt x="11" y="19"/>
                  </a:cubicBezTo>
                  <a:cubicBezTo>
                    <a:pt x="11" y="18"/>
                    <a:pt x="10" y="18"/>
                    <a:pt x="10" y="17"/>
                  </a:cubicBezTo>
                  <a:cubicBezTo>
                    <a:pt x="10" y="17"/>
                    <a:pt x="10" y="17"/>
                    <a:pt x="9" y="16"/>
                  </a:cubicBezTo>
                  <a:cubicBezTo>
                    <a:pt x="9" y="16"/>
                    <a:pt x="9" y="16"/>
                    <a:pt x="8" y="16"/>
                  </a:cubicBezTo>
                  <a:cubicBezTo>
                    <a:pt x="8" y="16"/>
                    <a:pt x="8" y="16"/>
                    <a:pt x="7" y="16"/>
                  </a:cubicBezTo>
                  <a:cubicBezTo>
                    <a:pt x="6" y="16"/>
                    <a:pt x="6" y="16"/>
                    <a:pt x="6" y="16"/>
                  </a:cubicBezTo>
                  <a:cubicBezTo>
                    <a:pt x="6" y="25"/>
                    <a:pt x="6" y="25"/>
                    <a:pt x="6" y="25"/>
                  </a:cubicBezTo>
                  <a:cubicBezTo>
                    <a:pt x="0" y="25"/>
                    <a:pt x="0" y="25"/>
                    <a:pt x="0" y="25"/>
                  </a:cubicBezTo>
                  <a:cubicBezTo>
                    <a:pt x="0" y="0"/>
                    <a:pt x="0" y="0"/>
                    <a:pt x="0" y="0"/>
                  </a:cubicBezTo>
                  <a:cubicBezTo>
                    <a:pt x="9" y="0"/>
                    <a:pt x="9" y="0"/>
                    <a:pt x="9" y="0"/>
                  </a:cubicBezTo>
                  <a:cubicBezTo>
                    <a:pt x="15" y="0"/>
                    <a:pt x="18" y="2"/>
                    <a:pt x="18" y="7"/>
                  </a:cubicBezTo>
                  <a:cubicBezTo>
                    <a:pt x="18" y="8"/>
                    <a:pt x="18" y="9"/>
                    <a:pt x="18" y="9"/>
                  </a:cubicBezTo>
                  <a:cubicBezTo>
                    <a:pt x="18" y="10"/>
                    <a:pt x="17" y="11"/>
                    <a:pt x="17" y="11"/>
                  </a:cubicBezTo>
                  <a:cubicBezTo>
                    <a:pt x="16" y="12"/>
                    <a:pt x="16" y="12"/>
                    <a:pt x="15" y="13"/>
                  </a:cubicBezTo>
                  <a:cubicBezTo>
                    <a:pt x="14" y="13"/>
                    <a:pt x="14" y="14"/>
                    <a:pt x="13" y="14"/>
                  </a:cubicBezTo>
                  <a:cubicBezTo>
                    <a:pt x="13" y="14"/>
                    <a:pt x="13" y="14"/>
                    <a:pt x="13" y="14"/>
                  </a:cubicBezTo>
                  <a:cubicBezTo>
                    <a:pt x="13" y="14"/>
                    <a:pt x="14" y="14"/>
                    <a:pt x="14" y="15"/>
                  </a:cubicBezTo>
                  <a:cubicBezTo>
                    <a:pt x="14" y="15"/>
                    <a:pt x="15" y="15"/>
                    <a:pt x="15" y="15"/>
                  </a:cubicBezTo>
                  <a:cubicBezTo>
                    <a:pt x="15" y="16"/>
                    <a:pt x="16" y="16"/>
                    <a:pt x="16" y="17"/>
                  </a:cubicBezTo>
                  <a:cubicBezTo>
                    <a:pt x="16" y="17"/>
                    <a:pt x="16" y="17"/>
                    <a:pt x="17" y="18"/>
                  </a:cubicBezTo>
                  <a:lnTo>
                    <a:pt x="21" y="25"/>
                  </a:lnTo>
                  <a:close/>
                  <a:moveTo>
                    <a:pt x="6" y="4"/>
                  </a:moveTo>
                  <a:cubicBezTo>
                    <a:pt x="6" y="11"/>
                    <a:pt x="6" y="11"/>
                    <a:pt x="6" y="11"/>
                  </a:cubicBezTo>
                  <a:cubicBezTo>
                    <a:pt x="8" y="11"/>
                    <a:pt x="8" y="11"/>
                    <a:pt x="8" y="11"/>
                  </a:cubicBezTo>
                  <a:cubicBezTo>
                    <a:pt x="10" y="11"/>
                    <a:pt x="11" y="11"/>
                    <a:pt x="11" y="10"/>
                  </a:cubicBezTo>
                  <a:cubicBezTo>
                    <a:pt x="12" y="10"/>
                    <a:pt x="12" y="9"/>
                    <a:pt x="12" y="8"/>
                  </a:cubicBezTo>
                  <a:cubicBezTo>
                    <a:pt x="12" y="5"/>
                    <a:pt x="11" y="4"/>
                    <a:pt x="8" y="4"/>
                  </a:cubicBezTo>
                  <a:lnTo>
                    <a:pt x="6"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71" name="Freeform 60"/>
            <p:cNvSpPr>
              <a:spLocks noEditPoints="1"/>
            </p:cNvSpPr>
            <p:nvPr/>
          </p:nvSpPr>
          <p:spPr bwMode="auto">
            <a:xfrm>
              <a:off x="4321175" y="5662613"/>
              <a:ext cx="79375" cy="82550"/>
            </a:xfrm>
            <a:custGeom>
              <a:avLst/>
              <a:gdLst>
                <a:gd name="T0" fmla="*/ 24 w 24"/>
                <a:gd name="T1" fmla="*/ 25 h 25"/>
                <a:gd name="T2" fmla="*/ 18 w 24"/>
                <a:gd name="T3" fmla="*/ 25 h 25"/>
                <a:gd name="T4" fmla="*/ 16 w 24"/>
                <a:gd name="T5" fmla="*/ 20 h 25"/>
                <a:gd name="T6" fmla="*/ 8 w 24"/>
                <a:gd name="T7" fmla="*/ 20 h 25"/>
                <a:gd name="T8" fmla="*/ 6 w 24"/>
                <a:gd name="T9" fmla="*/ 25 h 25"/>
                <a:gd name="T10" fmla="*/ 0 w 24"/>
                <a:gd name="T11" fmla="*/ 25 h 25"/>
                <a:gd name="T12" fmla="*/ 9 w 24"/>
                <a:gd name="T13" fmla="*/ 0 h 25"/>
                <a:gd name="T14" fmla="*/ 15 w 24"/>
                <a:gd name="T15" fmla="*/ 0 h 25"/>
                <a:gd name="T16" fmla="*/ 24 w 24"/>
                <a:gd name="T17" fmla="*/ 25 h 25"/>
                <a:gd name="T18" fmla="*/ 15 w 24"/>
                <a:gd name="T19" fmla="*/ 15 h 25"/>
                <a:gd name="T20" fmla="*/ 12 w 24"/>
                <a:gd name="T21" fmla="*/ 7 h 25"/>
                <a:gd name="T22" fmla="*/ 12 w 24"/>
                <a:gd name="T23" fmla="*/ 5 h 25"/>
                <a:gd name="T24" fmla="*/ 12 w 24"/>
                <a:gd name="T25" fmla="*/ 5 h 25"/>
                <a:gd name="T26" fmla="*/ 11 w 24"/>
                <a:gd name="T27" fmla="*/ 7 h 25"/>
                <a:gd name="T28" fmla="*/ 9 w 24"/>
                <a:gd name="T29" fmla="*/ 15 h 25"/>
                <a:gd name="T30" fmla="*/ 15 w 24"/>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5">
                  <a:moveTo>
                    <a:pt x="24" y="25"/>
                  </a:moveTo>
                  <a:cubicBezTo>
                    <a:pt x="18" y="25"/>
                    <a:pt x="18" y="25"/>
                    <a:pt x="18" y="25"/>
                  </a:cubicBezTo>
                  <a:cubicBezTo>
                    <a:pt x="16" y="20"/>
                    <a:pt x="16" y="20"/>
                    <a:pt x="16" y="20"/>
                  </a:cubicBezTo>
                  <a:cubicBezTo>
                    <a:pt x="8" y="20"/>
                    <a:pt x="8" y="20"/>
                    <a:pt x="8" y="20"/>
                  </a:cubicBezTo>
                  <a:cubicBezTo>
                    <a:pt x="6" y="25"/>
                    <a:pt x="6" y="25"/>
                    <a:pt x="6" y="25"/>
                  </a:cubicBezTo>
                  <a:cubicBezTo>
                    <a:pt x="0" y="25"/>
                    <a:pt x="0" y="25"/>
                    <a:pt x="0" y="25"/>
                  </a:cubicBezTo>
                  <a:cubicBezTo>
                    <a:pt x="9" y="0"/>
                    <a:pt x="9" y="0"/>
                    <a:pt x="9" y="0"/>
                  </a:cubicBezTo>
                  <a:cubicBezTo>
                    <a:pt x="15" y="0"/>
                    <a:pt x="15" y="0"/>
                    <a:pt x="15" y="0"/>
                  </a:cubicBezTo>
                  <a:lnTo>
                    <a:pt x="24" y="25"/>
                  </a:lnTo>
                  <a:close/>
                  <a:moveTo>
                    <a:pt x="15" y="15"/>
                  </a:moveTo>
                  <a:cubicBezTo>
                    <a:pt x="12" y="7"/>
                    <a:pt x="12" y="7"/>
                    <a:pt x="12" y="7"/>
                  </a:cubicBezTo>
                  <a:cubicBezTo>
                    <a:pt x="12" y="6"/>
                    <a:pt x="12" y="5"/>
                    <a:pt x="12" y="5"/>
                  </a:cubicBezTo>
                  <a:cubicBezTo>
                    <a:pt x="12" y="5"/>
                    <a:pt x="12" y="5"/>
                    <a:pt x="12" y="5"/>
                  </a:cubicBezTo>
                  <a:cubicBezTo>
                    <a:pt x="12" y="5"/>
                    <a:pt x="12" y="6"/>
                    <a:pt x="11" y="7"/>
                  </a:cubicBezTo>
                  <a:cubicBezTo>
                    <a:pt x="9" y="15"/>
                    <a:pt x="9" y="15"/>
                    <a:pt x="9" y="15"/>
                  </a:cubicBezTo>
                  <a:lnTo>
                    <a:pt x="15"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72" name="Freeform 61"/>
            <p:cNvSpPr>
              <a:spLocks/>
            </p:cNvSpPr>
            <p:nvPr/>
          </p:nvSpPr>
          <p:spPr bwMode="auto">
            <a:xfrm>
              <a:off x="4406900" y="5662613"/>
              <a:ext cx="68263" cy="82550"/>
            </a:xfrm>
            <a:custGeom>
              <a:avLst/>
              <a:gdLst>
                <a:gd name="T0" fmla="*/ 43 w 43"/>
                <a:gd name="T1" fmla="*/ 52 h 52"/>
                <a:gd name="T2" fmla="*/ 0 w 43"/>
                <a:gd name="T3" fmla="*/ 52 h 52"/>
                <a:gd name="T4" fmla="*/ 0 w 43"/>
                <a:gd name="T5" fmla="*/ 46 h 52"/>
                <a:gd name="T6" fmla="*/ 26 w 43"/>
                <a:gd name="T7" fmla="*/ 11 h 52"/>
                <a:gd name="T8" fmla="*/ 2 w 43"/>
                <a:gd name="T9" fmla="*/ 11 h 52"/>
                <a:gd name="T10" fmla="*/ 2 w 43"/>
                <a:gd name="T11" fmla="*/ 0 h 52"/>
                <a:gd name="T12" fmla="*/ 43 w 43"/>
                <a:gd name="T13" fmla="*/ 0 h 52"/>
                <a:gd name="T14" fmla="*/ 43 w 43"/>
                <a:gd name="T15" fmla="*/ 6 h 52"/>
                <a:gd name="T16" fmla="*/ 16 w 43"/>
                <a:gd name="T17" fmla="*/ 43 h 52"/>
                <a:gd name="T18" fmla="*/ 43 w 43"/>
                <a:gd name="T19" fmla="*/ 43 h 52"/>
                <a:gd name="T20" fmla="*/ 43 w 43"/>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52">
                  <a:moveTo>
                    <a:pt x="43" y="52"/>
                  </a:moveTo>
                  <a:lnTo>
                    <a:pt x="0" y="52"/>
                  </a:lnTo>
                  <a:lnTo>
                    <a:pt x="0" y="46"/>
                  </a:lnTo>
                  <a:lnTo>
                    <a:pt x="26" y="11"/>
                  </a:lnTo>
                  <a:lnTo>
                    <a:pt x="2" y="11"/>
                  </a:lnTo>
                  <a:lnTo>
                    <a:pt x="2" y="0"/>
                  </a:lnTo>
                  <a:lnTo>
                    <a:pt x="43" y="0"/>
                  </a:lnTo>
                  <a:lnTo>
                    <a:pt x="43" y="6"/>
                  </a:lnTo>
                  <a:lnTo>
                    <a:pt x="16" y="43"/>
                  </a:lnTo>
                  <a:lnTo>
                    <a:pt x="43" y="43"/>
                  </a:lnTo>
                  <a:lnTo>
                    <a:pt x="43"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73" name="Rectangle 62"/>
            <p:cNvSpPr>
              <a:spLocks noChangeArrowheads="1"/>
            </p:cNvSpPr>
            <p:nvPr/>
          </p:nvSpPr>
          <p:spPr bwMode="auto">
            <a:xfrm>
              <a:off x="4487863" y="5662613"/>
              <a:ext cx="19050" cy="825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74" name="Freeform 63"/>
            <p:cNvSpPr>
              <a:spLocks/>
            </p:cNvSpPr>
            <p:nvPr/>
          </p:nvSpPr>
          <p:spPr bwMode="auto">
            <a:xfrm>
              <a:off x="4527550" y="5662613"/>
              <a:ext cx="49213" cy="82550"/>
            </a:xfrm>
            <a:custGeom>
              <a:avLst/>
              <a:gdLst>
                <a:gd name="T0" fmla="*/ 31 w 31"/>
                <a:gd name="T1" fmla="*/ 52 h 52"/>
                <a:gd name="T2" fmla="*/ 0 w 31"/>
                <a:gd name="T3" fmla="*/ 52 h 52"/>
                <a:gd name="T4" fmla="*/ 0 w 31"/>
                <a:gd name="T5" fmla="*/ 0 h 52"/>
                <a:gd name="T6" fmla="*/ 12 w 31"/>
                <a:gd name="T7" fmla="*/ 0 h 52"/>
                <a:gd name="T8" fmla="*/ 12 w 31"/>
                <a:gd name="T9" fmla="*/ 43 h 52"/>
                <a:gd name="T10" fmla="*/ 31 w 31"/>
                <a:gd name="T11" fmla="*/ 43 h 52"/>
                <a:gd name="T12" fmla="*/ 31 w 31"/>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1" h="52">
                  <a:moveTo>
                    <a:pt x="31" y="52"/>
                  </a:moveTo>
                  <a:lnTo>
                    <a:pt x="0" y="52"/>
                  </a:lnTo>
                  <a:lnTo>
                    <a:pt x="0" y="0"/>
                  </a:lnTo>
                  <a:lnTo>
                    <a:pt x="12" y="0"/>
                  </a:lnTo>
                  <a:lnTo>
                    <a:pt x="12" y="43"/>
                  </a:lnTo>
                  <a:lnTo>
                    <a:pt x="31" y="43"/>
                  </a:lnTo>
                  <a:lnTo>
                    <a:pt x="3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grpSp>
        <p:nvGrpSpPr>
          <p:cNvPr id="275" name="Boydton"/>
          <p:cNvGrpSpPr/>
          <p:nvPr/>
        </p:nvGrpSpPr>
        <p:grpSpPr>
          <a:xfrm>
            <a:off x="3529717" y="3469930"/>
            <a:ext cx="680509" cy="205465"/>
            <a:chOff x="3162300" y="3503613"/>
            <a:chExt cx="741363" cy="223838"/>
          </a:xfrm>
        </p:grpSpPr>
        <p:sp>
          <p:nvSpPr>
            <p:cNvPr id="276" name="Rectangle 64"/>
            <p:cNvSpPr>
              <a:spLocks noChangeArrowheads="1"/>
            </p:cNvSpPr>
            <p:nvPr/>
          </p:nvSpPr>
          <p:spPr bwMode="auto">
            <a:xfrm>
              <a:off x="3162300" y="3503613"/>
              <a:ext cx="741363" cy="223838"/>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77" name="Freeform 65"/>
            <p:cNvSpPr>
              <a:spLocks noEditPoints="1"/>
            </p:cNvSpPr>
            <p:nvPr/>
          </p:nvSpPr>
          <p:spPr bwMode="auto">
            <a:xfrm>
              <a:off x="3257550" y="3575050"/>
              <a:ext cx="61913" cy="80963"/>
            </a:xfrm>
            <a:custGeom>
              <a:avLst/>
              <a:gdLst>
                <a:gd name="T0" fmla="*/ 0 w 19"/>
                <a:gd name="T1" fmla="*/ 25 h 25"/>
                <a:gd name="T2" fmla="*/ 0 w 19"/>
                <a:gd name="T3" fmla="*/ 0 h 25"/>
                <a:gd name="T4" fmla="*/ 9 w 19"/>
                <a:gd name="T5" fmla="*/ 0 h 25"/>
                <a:gd name="T6" fmla="*/ 16 w 19"/>
                <a:gd name="T7" fmla="*/ 1 h 25"/>
                <a:gd name="T8" fmla="*/ 18 w 19"/>
                <a:gd name="T9" fmla="*/ 6 h 25"/>
                <a:gd name="T10" fmla="*/ 16 w 19"/>
                <a:gd name="T11" fmla="*/ 9 h 25"/>
                <a:gd name="T12" fmla="*/ 13 w 19"/>
                <a:gd name="T13" fmla="*/ 11 h 25"/>
                <a:gd name="T14" fmla="*/ 13 w 19"/>
                <a:gd name="T15" fmla="*/ 12 h 25"/>
                <a:gd name="T16" fmla="*/ 17 w 19"/>
                <a:gd name="T17" fmla="*/ 14 h 25"/>
                <a:gd name="T18" fmla="*/ 19 w 19"/>
                <a:gd name="T19" fmla="*/ 18 h 25"/>
                <a:gd name="T20" fmla="*/ 16 w 19"/>
                <a:gd name="T21" fmla="*/ 23 h 25"/>
                <a:gd name="T22" fmla="*/ 10 w 19"/>
                <a:gd name="T23" fmla="*/ 25 h 25"/>
                <a:gd name="T24" fmla="*/ 0 w 19"/>
                <a:gd name="T25" fmla="*/ 25 h 25"/>
                <a:gd name="T26" fmla="*/ 6 w 19"/>
                <a:gd name="T27" fmla="*/ 4 h 25"/>
                <a:gd name="T28" fmla="*/ 6 w 19"/>
                <a:gd name="T29" fmla="*/ 10 h 25"/>
                <a:gd name="T30" fmla="*/ 8 w 19"/>
                <a:gd name="T31" fmla="*/ 10 h 25"/>
                <a:gd name="T32" fmla="*/ 11 w 19"/>
                <a:gd name="T33" fmla="*/ 9 h 25"/>
                <a:gd name="T34" fmla="*/ 12 w 19"/>
                <a:gd name="T35" fmla="*/ 7 h 25"/>
                <a:gd name="T36" fmla="*/ 8 w 19"/>
                <a:gd name="T37" fmla="*/ 4 h 25"/>
                <a:gd name="T38" fmla="*/ 6 w 19"/>
                <a:gd name="T39" fmla="*/ 4 h 25"/>
                <a:gd name="T40" fmla="*/ 6 w 19"/>
                <a:gd name="T41" fmla="*/ 14 h 25"/>
                <a:gd name="T42" fmla="*/ 6 w 19"/>
                <a:gd name="T43" fmla="*/ 21 h 25"/>
                <a:gd name="T44" fmla="*/ 9 w 19"/>
                <a:gd name="T45" fmla="*/ 21 h 25"/>
                <a:gd name="T46" fmla="*/ 12 w 19"/>
                <a:gd name="T47" fmla="*/ 20 h 25"/>
                <a:gd name="T48" fmla="*/ 13 w 19"/>
                <a:gd name="T49" fmla="*/ 17 h 25"/>
                <a:gd name="T50" fmla="*/ 12 w 19"/>
                <a:gd name="T51" fmla="*/ 15 h 25"/>
                <a:gd name="T52" fmla="*/ 9 w 19"/>
                <a:gd name="T53" fmla="*/ 14 h 25"/>
                <a:gd name="T54" fmla="*/ 6 w 19"/>
                <a:gd name="T5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 h="25">
                  <a:moveTo>
                    <a:pt x="0" y="25"/>
                  </a:moveTo>
                  <a:cubicBezTo>
                    <a:pt x="0" y="0"/>
                    <a:pt x="0" y="0"/>
                    <a:pt x="0" y="0"/>
                  </a:cubicBezTo>
                  <a:cubicBezTo>
                    <a:pt x="9" y="0"/>
                    <a:pt x="9" y="0"/>
                    <a:pt x="9" y="0"/>
                  </a:cubicBezTo>
                  <a:cubicBezTo>
                    <a:pt x="12" y="0"/>
                    <a:pt x="14" y="0"/>
                    <a:pt x="16" y="1"/>
                  </a:cubicBezTo>
                  <a:cubicBezTo>
                    <a:pt x="17" y="2"/>
                    <a:pt x="18" y="4"/>
                    <a:pt x="18" y="6"/>
                  </a:cubicBezTo>
                  <a:cubicBezTo>
                    <a:pt x="18" y="7"/>
                    <a:pt x="17" y="8"/>
                    <a:pt x="16" y="9"/>
                  </a:cubicBezTo>
                  <a:cubicBezTo>
                    <a:pt x="16" y="10"/>
                    <a:pt x="14" y="11"/>
                    <a:pt x="13" y="11"/>
                  </a:cubicBezTo>
                  <a:cubicBezTo>
                    <a:pt x="13" y="12"/>
                    <a:pt x="13" y="12"/>
                    <a:pt x="13" y="12"/>
                  </a:cubicBezTo>
                  <a:cubicBezTo>
                    <a:pt x="15" y="12"/>
                    <a:pt x="16" y="12"/>
                    <a:pt x="17" y="14"/>
                  </a:cubicBezTo>
                  <a:cubicBezTo>
                    <a:pt x="18" y="15"/>
                    <a:pt x="19" y="16"/>
                    <a:pt x="19" y="18"/>
                  </a:cubicBezTo>
                  <a:cubicBezTo>
                    <a:pt x="19" y="20"/>
                    <a:pt x="18" y="22"/>
                    <a:pt x="16" y="23"/>
                  </a:cubicBezTo>
                  <a:cubicBezTo>
                    <a:pt x="15" y="24"/>
                    <a:pt x="12" y="25"/>
                    <a:pt x="10" y="25"/>
                  </a:cubicBezTo>
                  <a:lnTo>
                    <a:pt x="0" y="25"/>
                  </a:lnTo>
                  <a:close/>
                  <a:moveTo>
                    <a:pt x="6" y="4"/>
                  </a:moveTo>
                  <a:cubicBezTo>
                    <a:pt x="6" y="10"/>
                    <a:pt x="6" y="10"/>
                    <a:pt x="6" y="10"/>
                  </a:cubicBezTo>
                  <a:cubicBezTo>
                    <a:pt x="8" y="10"/>
                    <a:pt x="8" y="10"/>
                    <a:pt x="8" y="10"/>
                  </a:cubicBezTo>
                  <a:cubicBezTo>
                    <a:pt x="9" y="10"/>
                    <a:pt x="10" y="10"/>
                    <a:pt x="11" y="9"/>
                  </a:cubicBezTo>
                  <a:cubicBezTo>
                    <a:pt x="12" y="9"/>
                    <a:pt x="12" y="8"/>
                    <a:pt x="12" y="7"/>
                  </a:cubicBezTo>
                  <a:cubicBezTo>
                    <a:pt x="12" y="5"/>
                    <a:pt x="10" y="4"/>
                    <a:pt x="8" y="4"/>
                  </a:cubicBezTo>
                  <a:lnTo>
                    <a:pt x="6" y="4"/>
                  </a:lnTo>
                  <a:close/>
                  <a:moveTo>
                    <a:pt x="6" y="14"/>
                  </a:moveTo>
                  <a:cubicBezTo>
                    <a:pt x="6" y="21"/>
                    <a:pt x="6" y="21"/>
                    <a:pt x="6" y="21"/>
                  </a:cubicBezTo>
                  <a:cubicBezTo>
                    <a:pt x="9" y="21"/>
                    <a:pt x="9" y="21"/>
                    <a:pt x="9" y="21"/>
                  </a:cubicBezTo>
                  <a:cubicBezTo>
                    <a:pt x="10" y="21"/>
                    <a:pt x="11" y="21"/>
                    <a:pt x="12" y="20"/>
                  </a:cubicBezTo>
                  <a:cubicBezTo>
                    <a:pt x="12" y="19"/>
                    <a:pt x="13" y="19"/>
                    <a:pt x="13" y="17"/>
                  </a:cubicBezTo>
                  <a:cubicBezTo>
                    <a:pt x="13" y="16"/>
                    <a:pt x="13" y="16"/>
                    <a:pt x="12" y="15"/>
                  </a:cubicBezTo>
                  <a:cubicBezTo>
                    <a:pt x="11" y="15"/>
                    <a:pt x="10" y="14"/>
                    <a:pt x="9" y="14"/>
                  </a:cubicBezTo>
                  <a:lnTo>
                    <a:pt x="6"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78" name="Freeform 66"/>
            <p:cNvSpPr>
              <a:spLocks noEditPoints="1"/>
            </p:cNvSpPr>
            <p:nvPr/>
          </p:nvSpPr>
          <p:spPr bwMode="auto">
            <a:xfrm>
              <a:off x="3328988" y="3571875"/>
              <a:ext cx="82550" cy="87313"/>
            </a:xfrm>
            <a:custGeom>
              <a:avLst/>
              <a:gdLst>
                <a:gd name="T0" fmla="*/ 12 w 25"/>
                <a:gd name="T1" fmla="*/ 27 h 27"/>
                <a:gd name="T2" fmla="*/ 3 w 25"/>
                <a:gd name="T3" fmla="*/ 23 h 27"/>
                <a:gd name="T4" fmla="*/ 0 w 25"/>
                <a:gd name="T5" fmla="*/ 14 h 27"/>
                <a:gd name="T6" fmla="*/ 3 w 25"/>
                <a:gd name="T7" fmla="*/ 4 h 27"/>
                <a:gd name="T8" fmla="*/ 13 w 25"/>
                <a:gd name="T9" fmla="*/ 0 h 27"/>
                <a:gd name="T10" fmla="*/ 21 w 25"/>
                <a:gd name="T11" fmla="*/ 4 h 27"/>
                <a:gd name="T12" fmla="*/ 25 w 25"/>
                <a:gd name="T13" fmla="*/ 13 h 27"/>
                <a:gd name="T14" fmla="*/ 21 w 25"/>
                <a:gd name="T15" fmla="*/ 23 h 27"/>
                <a:gd name="T16" fmla="*/ 12 w 25"/>
                <a:gd name="T17" fmla="*/ 27 h 27"/>
                <a:gd name="T18" fmla="*/ 12 w 25"/>
                <a:gd name="T19" fmla="*/ 5 h 27"/>
                <a:gd name="T20" fmla="*/ 8 w 25"/>
                <a:gd name="T21" fmla="*/ 8 h 27"/>
                <a:gd name="T22" fmla="*/ 6 w 25"/>
                <a:gd name="T23" fmla="*/ 13 h 27"/>
                <a:gd name="T24" fmla="*/ 8 w 25"/>
                <a:gd name="T25" fmla="*/ 19 h 27"/>
                <a:gd name="T26" fmla="*/ 12 w 25"/>
                <a:gd name="T27" fmla="*/ 22 h 27"/>
                <a:gd name="T28" fmla="*/ 17 w 25"/>
                <a:gd name="T29" fmla="*/ 19 h 27"/>
                <a:gd name="T30" fmla="*/ 19 w 25"/>
                <a:gd name="T31" fmla="*/ 14 h 27"/>
                <a:gd name="T32" fmla="*/ 17 w 25"/>
                <a:gd name="T33" fmla="*/ 8 h 27"/>
                <a:gd name="T34" fmla="*/ 12 w 25"/>
                <a:gd name="T35"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7">
                  <a:moveTo>
                    <a:pt x="12" y="27"/>
                  </a:moveTo>
                  <a:cubicBezTo>
                    <a:pt x="9" y="27"/>
                    <a:pt x="6" y="25"/>
                    <a:pt x="3" y="23"/>
                  </a:cubicBezTo>
                  <a:cubicBezTo>
                    <a:pt x="1" y="21"/>
                    <a:pt x="0" y="18"/>
                    <a:pt x="0" y="14"/>
                  </a:cubicBezTo>
                  <a:cubicBezTo>
                    <a:pt x="0" y="10"/>
                    <a:pt x="1" y="7"/>
                    <a:pt x="3" y="4"/>
                  </a:cubicBezTo>
                  <a:cubicBezTo>
                    <a:pt x="6" y="2"/>
                    <a:pt x="9" y="0"/>
                    <a:pt x="13" y="0"/>
                  </a:cubicBezTo>
                  <a:cubicBezTo>
                    <a:pt x="16" y="0"/>
                    <a:pt x="19" y="2"/>
                    <a:pt x="21" y="4"/>
                  </a:cubicBezTo>
                  <a:cubicBezTo>
                    <a:pt x="24" y="6"/>
                    <a:pt x="25" y="9"/>
                    <a:pt x="25" y="13"/>
                  </a:cubicBezTo>
                  <a:cubicBezTo>
                    <a:pt x="25" y="17"/>
                    <a:pt x="24" y="20"/>
                    <a:pt x="21" y="23"/>
                  </a:cubicBezTo>
                  <a:cubicBezTo>
                    <a:pt x="19" y="25"/>
                    <a:pt x="16" y="27"/>
                    <a:pt x="12" y="27"/>
                  </a:cubicBezTo>
                  <a:close/>
                  <a:moveTo>
                    <a:pt x="12" y="5"/>
                  </a:moveTo>
                  <a:cubicBezTo>
                    <a:pt x="10" y="5"/>
                    <a:pt x="9" y="6"/>
                    <a:pt x="8" y="8"/>
                  </a:cubicBezTo>
                  <a:cubicBezTo>
                    <a:pt x="7" y="9"/>
                    <a:pt x="6" y="11"/>
                    <a:pt x="6" y="13"/>
                  </a:cubicBezTo>
                  <a:cubicBezTo>
                    <a:pt x="6" y="16"/>
                    <a:pt x="7" y="18"/>
                    <a:pt x="8" y="19"/>
                  </a:cubicBezTo>
                  <a:cubicBezTo>
                    <a:pt x="9" y="21"/>
                    <a:pt x="10" y="22"/>
                    <a:pt x="12" y="22"/>
                  </a:cubicBezTo>
                  <a:cubicBezTo>
                    <a:pt x="14" y="22"/>
                    <a:pt x="16" y="21"/>
                    <a:pt x="17" y="19"/>
                  </a:cubicBezTo>
                  <a:cubicBezTo>
                    <a:pt x="18" y="18"/>
                    <a:pt x="19" y="16"/>
                    <a:pt x="19" y="14"/>
                  </a:cubicBezTo>
                  <a:cubicBezTo>
                    <a:pt x="19" y="11"/>
                    <a:pt x="18" y="9"/>
                    <a:pt x="17" y="8"/>
                  </a:cubicBezTo>
                  <a:cubicBezTo>
                    <a:pt x="16" y="6"/>
                    <a:pt x="14" y="5"/>
                    <a:pt x="1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79" name="Freeform 67"/>
            <p:cNvSpPr>
              <a:spLocks/>
            </p:cNvSpPr>
            <p:nvPr/>
          </p:nvSpPr>
          <p:spPr bwMode="auto">
            <a:xfrm>
              <a:off x="3414713" y="3575050"/>
              <a:ext cx="71438" cy="80963"/>
            </a:xfrm>
            <a:custGeom>
              <a:avLst/>
              <a:gdLst>
                <a:gd name="T0" fmla="*/ 22 w 22"/>
                <a:gd name="T1" fmla="*/ 0 h 25"/>
                <a:gd name="T2" fmla="*/ 13 w 22"/>
                <a:gd name="T3" fmla="*/ 16 h 25"/>
                <a:gd name="T4" fmla="*/ 13 w 22"/>
                <a:gd name="T5" fmla="*/ 25 h 25"/>
                <a:gd name="T6" fmla="*/ 8 w 22"/>
                <a:gd name="T7" fmla="*/ 25 h 25"/>
                <a:gd name="T8" fmla="*/ 8 w 22"/>
                <a:gd name="T9" fmla="*/ 16 h 25"/>
                <a:gd name="T10" fmla="*/ 0 w 22"/>
                <a:gd name="T11" fmla="*/ 0 h 25"/>
                <a:gd name="T12" fmla="*/ 6 w 22"/>
                <a:gd name="T13" fmla="*/ 0 h 25"/>
                <a:gd name="T14" fmla="*/ 10 w 22"/>
                <a:gd name="T15" fmla="*/ 9 h 25"/>
                <a:gd name="T16" fmla="*/ 11 w 22"/>
                <a:gd name="T17" fmla="*/ 11 h 25"/>
                <a:gd name="T18" fmla="*/ 11 w 22"/>
                <a:gd name="T19" fmla="*/ 11 h 25"/>
                <a:gd name="T20" fmla="*/ 12 w 22"/>
                <a:gd name="T21" fmla="*/ 9 h 25"/>
                <a:gd name="T22" fmla="*/ 16 w 22"/>
                <a:gd name="T23" fmla="*/ 0 h 25"/>
                <a:gd name="T24" fmla="*/ 22 w 22"/>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25">
                  <a:moveTo>
                    <a:pt x="22" y="0"/>
                  </a:moveTo>
                  <a:cubicBezTo>
                    <a:pt x="13" y="16"/>
                    <a:pt x="13" y="16"/>
                    <a:pt x="13" y="16"/>
                  </a:cubicBezTo>
                  <a:cubicBezTo>
                    <a:pt x="13" y="25"/>
                    <a:pt x="13" y="25"/>
                    <a:pt x="13" y="25"/>
                  </a:cubicBezTo>
                  <a:cubicBezTo>
                    <a:pt x="8" y="25"/>
                    <a:pt x="8" y="25"/>
                    <a:pt x="8" y="25"/>
                  </a:cubicBezTo>
                  <a:cubicBezTo>
                    <a:pt x="8" y="16"/>
                    <a:pt x="8" y="16"/>
                    <a:pt x="8" y="16"/>
                  </a:cubicBezTo>
                  <a:cubicBezTo>
                    <a:pt x="0" y="0"/>
                    <a:pt x="0" y="0"/>
                    <a:pt x="0" y="0"/>
                  </a:cubicBezTo>
                  <a:cubicBezTo>
                    <a:pt x="6" y="0"/>
                    <a:pt x="6" y="0"/>
                    <a:pt x="6" y="0"/>
                  </a:cubicBezTo>
                  <a:cubicBezTo>
                    <a:pt x="10" y="9"/>
                    <a:pt x="10" y="9"/>
                    <a:pt x="10" y="9"/>
                  </a:cubicBezTo>
                  <a:cubicBezTo>
                    <a:pt x="10" y="9"/>
                    <a:pt x="11" y="10"/>
                    <a:pt x="11" y="11"/>
                  </a:cubicBezTo>
                  <a:cubicBezTo>
                    <a:pt x="11" y="11"/>
                    <a:pt x="11" y="11"/>
                    <a:pt x="11" y="11"/>
                  </a:cubicBezTo>
                  <a:cubicBezTo>
                    <a:pt x="11" y="10"/>
                    <a:pt x="11" y="10"/>
                    <a:pt x="12" y="9"/>
                  </a:cubicBezTo>
                  <a:cubicBezTo>
                    <a:pt x="16" y="0"/>
                    <a:pt x="16" y="0"/>
                    <a:pt x="16" y="0"/>
                  </a:cubicBezTo>
                  <a:lnTo>
                    <a:pt x="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80" name="Freeform 68"/>
            <p:cNvSpPr>
              <a:spLocks noEditPoints="1"/>
            </p:cNvSpPr>
            <p:nvPr/>
          </p:nvSpPr>
          <p:spPr bwMode="auto">
            <a:xfrm>
              <a:off x="3495675" y="3575050"/>
              <a:ext cx="71438" cy="80963"/>
            </a:xfrm>
            <a:custGeom>
              <a:avLst/>
              <a:gdLst>
                <a:gd name="T0" fmla="*/ 0 w 22"/>
                <a:gd name="T1" fmla="*/ 25 h 25"/>
                <a:gd name="T2" fmla="*/ 0 w 22"/>
                <a:gd name="T3" fmla="*/ 0 h 25"/>
                <a:gd name="T4" fmla="*/ 9 w 22"/>
                <a:gd name="T5" fmla="*/ 0 h 25"/>
                <a:gd name="T6" fmla="*/ 22 w 22"/>
                <a:gd name="T7" fmla="*/ 12 h 25"/>
                <a:gd name="T8" fmla="*/ 19 w 22"/>
                <a:gd name="T9" fmla="*/ 22 h 25"/>
                <a:gd name="T10" fmla="*/ 9 w 22"/>
                <a:gd name="T11" fmla="*/ 25 h 25"/>
                <a:gd name="T12" fmla="*/ 0 w 22"/>
                <a:gd name="T13" fmla="*/ 25 h 25"/>
                <a:gd name="T14" fmla="*/ 6 w 22"/>
                <a:gd name="T15" fmla="*/ 4 h 25"/>
                <a:gd name="T16" fmla="*/ 6 w 22"/>
                <a:gd name="T17" fmla="*/ 20 h 25"/>
                <a:gd name="T18" fmla="*/ 9 w 22"/>
                <a:gd name="T19" fmla="*/ 20 h 25"/>
                <a:gd name="T20" fmla="*/ 14 w 22"/>
                <a:gd name="T21" fmla="*/ 18 h 25"/>
                <a:gd name="T22" fmla="*/ 16 w 22"/>
                <a:gd name="T23" fmla="*/ 12 h 25"/>
                <a:gd name="T24" fmla="*/ 14 w 22"/>
                <a:gd name="T25" fmla="*/ 7 h 25"/>
                <a:gd name="T26" fmla="*/ 8 w 22"/>
                <a:gd name="T27" fmla="*/ 4 h 25"/>
                <a:gd name="T28" fmla="*/ 6 w 22"/>
                <a:gd name="T2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25">
                  <a:moveTo>
                    <a:pt x="0" y="25"/>
                  </a:moveTo>
                  <a:cubicBezTo>
                    <a:pt x="0" y="0"/>
                    <a:pt x="0" y="0"/>
                    <a:pt x="0" y="0"/>
                  </a:cubicBezTo>
                  <a:cubicBezTo>
                    <a:pt x="9" y="0"/>
                    <a:pt x="9" y="0"/>
                    <a:pt x="9" y="0"/>
                  </a:cubicBezTo>
                  <a:cubicBezTo>
                    <a:pt x="18" y="0"/>
                    <a:pt x="22" y="4"/>
                    <a:pt x="22" y="12"/>
                  </a:cubicBezTo>
                  <a:cubicBezTo>
                    <a:pt x="22" y="16"/>
                    <a:pt x="21" y="19"/>
                    <a:pt x="19" y="22"/>
                  </a:cubicBezTo>
                  <a:cubicBezTo>
                    <a:pt x="16" y="24"/>
                    <a:pt x="13" y="25"/>
                    <a:pt x="9" y="25"/>
                  </a:cubicBezTo>
                  <a:lnTo>
                    <a:pt x="0" y="25"/>
                  </a:lnTo>
                  <a:close/>
                  <a:moveTo>
                    <a:pt x="6" y="4"/>
                  </a:moveTo>
                  <a:cubicBezTo>
                    <a:pt x="6" y="20"/>
                    <a:pt x="6" y="20"/>
                    <a:pt x="6" y="20"/>
                  </a:cubicBezTo>
                  <a:cubicBezTo>
                    <a:pt x="9" y="20"/>
                    <a:pt x="9" y="20"/>
                    <a:pt x="9" y="20"/>
                  </a:cubicBezTo>
                  <a:cubicBezTo>
                    <a:pt x="11" y="20"/>
                    <a:pt x="13" y="20"/>
                    <a:pt x="14" y="18"/>
                  </a:cubicBezTo>
                  <a:cubicBezTo>
                    <a:pt x="16" y="17"/>
                    <a:pt x="16" y="15"/>
                    <a:pt x="16" y="12"/>
                  </a:cubicBezTo>
                  <a:cubicBezTo>
                    <a:pt x="16" y="10"/>
                    <a:pt x="16" y="8"/>
                    <a:pt x="14" y="7"/>
                  </a:cubicBezTo>
                  <a:cubicBezTo>
                    <a:pt x="13" y="5"/>
                    <a:pt x="11" y="4"/>
                    <a:pt x="8" y="4"/>
                  </a:cubicBezTo>
                  <a:lnTo>
                    <a:pt x="6"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81" name="Freeform 69"/>
            <p:cNvSpPr>
              <a:spLocks/>
            </p:cNvSpPr>
            <p:nvPr/>
          </p:nvSpPr>
          <p:spPr bwMode="auto">
            <a:xfrm>
              <a:off x="3573463" y="3575050"/>
              <a:ext cx="66675" cy="80963"/>
            </a:xfrm>
            <a:custGeom>
              <a:avLst/>
              <a:gdLst>
                <a:gd name="T0" fmla="*/ 42 w 42"/>
                <a:gd name="T1" fmla="*/ 8 h 51"/>
                <a:gd name="T2" fmla="*/ 25 w 42"/>
                <a:gd name="T3" fmla="*/ 8 h 51"/>
                <a:gd name="T4" fmla="*/ 25 w 42"/>
                <a:gd name="T5" fmla="*/ 51 h 51"/>
                <a:gd name="T6" fmla="*/ 15 w 42"/>
                <a:gd name="T7" fmla="*/ 51 h 51"/>
                <a:gd name="T8" fmla="*/ 15 w 42"/>
                <a:gd name="T9" fmla="*/ 8 h 51"/>
                <a:gd name="T10" fmla="*/ 0 w 42"/>
                <a:gd name="T11" fmla="*/ 8 h 51"/>
                <a:gd name="T12" fmla="*/ 0 w 42"/>
                <a:gd name="T13" fmla="*/ 0 h 51"/>
                <a:gd name="T14" fmla="*/ 42 w 42"/>
                <a:gd name="T15" fmla="*/ 0 h 51"/>
                <a:gd name="T16" fmla="*/ 42 w 42"/>
                <a:gd name="T17" fmla="*/ 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1">
                  <a:moveTo>
                    <a:pt x="42" y="8"/>
                  </a:moveTo>
                  <a:lnTo>
                    <a:pt x="25" y="8"/>
                  </a:lnTo>
                  <a:lnTo>
                    <a:pt x="25" y="51"/>
                  </a:lnTo>
                  <a:lnTo>
                    <a:pt x="15" y="51"/>
                  </a:lnTo>
                  <a:lnTo>
                    <a:pt x="15" y="8"/>
                  </a:lnTo>
                  <a:lnTo>
                    <a:pt x="0" y="8"/>
                  </a:lnTo>
                  <a:lnTo>
                    <a:pt x="0" y="0"/>
                  </a:lnTo>
                  <a:lnTo>
                    <a:pt x="42" y="0"/>
                  </a:lnTo>
                  <a:lnTo>
                    <a:pt x="4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82" name="Freeform 70"/>
            <p:cNvSpPr>
              <a:spLocks noEditPoints="1"/>
            </p:cNvSpPr>
            <p:nvPr/>
          </p:nvSpPr>
          <p:spPr bwMode="auto">
            <a:xfrm>
              <a:off x="3643313" y="3571875"/>
              <a:ext cx="77788" cy="87313"/>
            </a:xfrm>
            <a:custGeom>
              <a:avLst/>
              <a:gdLst>
                <a:gd name="T0" fmla="*/ 12 w 24"/>
                <a:gd name="T1" fmla="*/ 27 h 27"/>
                <a:gd name="T2" fmla="*/ 3 w 24"/>
                <a:gd name="T3" fmla="*/ 23 h 27"/>
                <a:gd name="T4" fmla="*/ 0 w 24"/>
                <a:gd name="T5" fmla="*/ 14 h 27"/>
                <a:gd name="T6" fmla="*/ 3 w 24"/>
                <a:gd name="T7" fmla="*/ 4 h 27"/>
                <a:gd name="T8" fmla="*/ 12 w 24"/>
                <a:gd name="T9" fmla="*/ 0 h 27"/>
                <a:gd name="T10" fmla="*/ 21 w 24"/>
                <a:gd name="T11" fmla="*/ 4 h 27"/>
                <a:gd name="T12" fmla="*/ 24 w 24"/>
                <a:gd name="T13" fmla="*/ 13 h 27"/>
                <a:gd name="T14" fmla="*/ 21 w 24"/>
                <a:gd name="T15" fmla="*/ 23 h 27"/>
                <a:gd name="T16" fmla="*/ 12 w 24"/>
                <a:gd name="T17" fmla="*/ 27 h 27"/>
                <a:gd name="T18" fmla="*/ 12 w 24"/>
                <a:gd name="T19" fmla="*/ 5 h 27"/>
                <a:gd name="T20" fmla="*/ 7 w 24"/>
                <a:gd name="T21" fmla="*/ 8 h 27"/>
                <a:gd name="T22" fmla="*/ 6 w 24"/>
                <a:gd name="T23" fmla="*/ 13 h 27"/>
                <a:gd name="T24" fmla="*/ 7 w 24"/>
                <a:gd name="T25" fmla="*/ 19 h 27"/>
                <a:gd name="T26" fmla="*/ 12 w 24"/>
                <a:gd name="T27" fmla="*/ 22 h 27"/>
                <a:gd name="T28" fmla="*/ 17 w 24"/>
                <a:gd name="T29" fmla="*/ 19 h 27"/>
                <a:gd name="T30" fmla="*/ 18 w 24"/>
                <a:gd name="T31" fmla="*/ 14 h 27"/>
                <a:gd name="T32" fmla="*/ 17 w 24"/>
                <a:gd name="T33" fmla="*/ 8 h 27"/>
                <a:gd name="T34" fmla="*/ 12 w 24"/>
                <a:gd name="T35"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27">
                  <a:moveTo>
                    <a:pt x="12" y="27"/>
                  </a:moveTo>
                  <a:cubicBezTo>
                    <a:pt x="8" y="27"/>
                    <a:pt x="5" y="25"/>
                    <a:pt x="3" y="23"/>
                  </a:cubicBezTo>
                  <a:cubicBezTo>
                    <a:pt x="1" y="21"/>
                    <a:pt x="0" y="18"/>
                    <a:pt x="0" y="14"/>
                  </a:cubicBezTo>
                  <a:cubicBezTo>
                    <a:pt x="0" y="10"/>
                    <a:pt x="1" y="7"/>
                    <a:pt x="3" y="4"/>
                  </a:cubicBezTo>
                  <a:cubicBezTo>
                    <a:pt x="5" y="2"/>
                    <a:pt x="8" y="0"/>
                    <a:pt x="12" y="0"/>
                  </a:cubicBezTo>
                  <a:cubicBezTo>
                    <a:pt x="16" y="0"/>
                    <a:pt x="19" y="2"/>
                    <a:pt x="21" y="4"/>
                  </a:cubicBezTo>
                  <a:cubicBezTo>
                    <a:pt x="23" y="6"/>
                    <a:pt x="24" y="9"/>
                    <a:pt x="24" y="13"/>
                  </a:cubicBezTo>
                  <a:cubicBezTo>
                    <a:pt x="24" y="17"/>
                    <a:pt x="23" y="20"/>
                    <a:pt x="21" y="23"/>
                  </a:cubicBezTo>
                  <a:cubicBezTo>
                    <a:pt x="19" y="25"/>
                    <a:pt x="16" y="27"/>
                    <a:pt x="12" y="27"/>
                  </a:cubicBezTo>
                  <a:close/>
                  <a:moveTo>
                    <a:pt x="12" y="5"/>
                  </a:moveTo>
                  <a:cubicBezTo>
                    <a:pt x="10" y="5"/>
                    <a:pt x="8" y="6"/>
                    <a:pt x="7" y="8"/>
                  </a:cubicBezTo>
                  <a:cubicBezTo>
                    <a:pt x="6" y="9"/>
                    <a:pt x="6" y="11"/>
                    <a:pt x="6" y="13"/>
                  </a:cubicBezTo>
                  <a:cubicBezTo>
                    <a:pt x="6" y="16"/>
                    <a:pt x="6" y="18"/>
                    <a:pt x="7" y="19"/>
                  </a:cubicBezTo>
                  <a:cubicBezTo>
                    <a:pt x="8" y="21"/>
                    <a:pt x="10" y="22"/>
                    <a:pt x="12" y="22"/>
                  </a:cubicBezTo>
                  <a:cubicBezTo>
                    <a:pt x="14" y="22"/>
                    <a:pt x="15" y="21"/>
                    <a:pt x="17" y="19"/>
                  </a:cubicBezTo>
                  <a:cubicBezTo>
                    <a:pt x="18" y="18"/>
                    <a:pt x="18" y="16"/>
                    <a:pt x="18" y="14"/>
                  </a:cubicBezTo>
                  <a:cubicBezTo>
                    <a:pt x="18" y="11"/>
                    <a:pt x="18" y="9"/>
                    <a:pt x="17" y="8"/>
                  </a:cubicBezTo>
                  <a:cubicBezTo>
                    <a:pt x="16" y="6"/>
                    <a:pt x="14" y="5"/>
                    <a:pt x="1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83" name="Freeform 71"/>
            <p:cNvSpPr>
              <a:spLocks/>
            </p:cNvSpPr>
            <p:nvPr/>
          </p:nvSpPr>
          <p:spPr bwMode="auto">
            <a:xfrm>
              <a:off x="3736975" y="3575050"/>
              <a:ext cx="76200" cy="80963"/>
            </a:xfrm>
            <a:custGeom>
              <a:avLst/>
              <a:gdLst>
                <a:gd name="T0" fmla="*/ 23 w 23"/>
                <a:gd name="T1" fmla="*/ 25 h 25"/>
                <a:gd name="T2" fmla="*/ 17 w 23"/>
                <a:gd name="T3" fmla="*/ 25 h 25"/>
                <a:gd name="T4" fmla="*/ 7 w 23"/>
                <a:gd name="T5" fmla="*/ 9 h 25"/>
                <a:gd name="T6" fmla="*/ 5 w 23"/>
                <a:gd name="T7" fmla="*/ 7 h 25"/>
                <a:gd name="T8" fmla="*/ 5 w 23"/>
                <a:gd name="T9" fmla="*/ 7 h 25"/>
                <a:gd name="T10" fmla="*/ 5 w 23"/>
                <a:gd name="T11" fmla="*/ 11 h 25"/>
                <a:gd name="T12" fmla="*/ 5 w 23"/>
                <a:gd name="T13" fmla="*/ 25 h 25"/>
                <a:gd name="T14" fmla="*/ 0 w 23"/>
                <a:gd name="T15" fmla="*/ 25 h 25"/>
                <a:gd name="T16" fmla="*/ 0 w 23"/>
                <a:gd name="T17" fmla="*/ 0 h 25"/>
                <a:gd name="T18" fmla="*/ 6 w 23"/>
                <a:gd name="T19" fmla="*/ 0 h 25"/>
                <a:gd name="T20" fmla="*/ 16 w 23"/>
                <a:gd name="T21" fmla="*/ 15 h 25"/>
                <a:gd name="T22" fmla="*/ 17 w 23"/>
                <a:gd name="T23" fmla="*/ 17 h 25"/>
                <a:gd name="T24" fmla="*/ 17 w 23"/>
                <a:gd name="T25" fmla="*/ 17 h 25"/>
                <a:gd name="T26" fmla="*/ 17 w 23"/>
                <a:gd name="T27" fmla="*/ 14 h 25"/>
                <a:gd name="T28" fmla="*/ 17 w 23"/>
                <a:gd name="T29" fmla="*/ 0 h 25"/>
                <a:gd name="T30" fmla="*/ 23 w 23"/>
                <a:gd name="T31" fmla="*/ 0 h 25"/>
                <a:gd name="T32" fmla="*/ 23 w 23"/>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5">
                  <a:moveTo>
                    <a:pt x="23" y="25"/>
                  </a:moveTo>
                  <a:cubicBezTo>
                    <a:pt x="17" y="25"/>
                    <a:pt x="17" y="25"/>
                    <a:pt x="17" y="25"/>
                  </a:cubicBezTo>
                  <a:cubicBezTo>
                    <a:pt x="7" y="9"/>
                    <a:pt x="7" y="9"/>
                    <a:pt x="7" y="9"/>
                  </a:cubicBezTo>
                  <a:cubicBezTo>
                    <a:pt x="6" y="8"/>
                    <a:pt x="6" y="8"/>
                    <a:pt x="5" y="7"/>
                  </a:cubicBezTo>
                  <a:cubicBezTo>
                    <a:pt x="5" y="7"/>
                    <a:pt x="5" y="7"/>
                    <a:pt x="5" y="7"/>
                  </a:cubicBezTo>
                  <a:cubicBezTo>
                    <a:pt x="5" y="8"/>
                    <a:pt x="5" y="9"/>
                    <a:pt x="5" y="11"/>
                  </a:cubicBezTo>
                  <a:cubicBezTo>
                    <a:pt x="5" y="25"/>
                    <a:pt x="5" y="25"/>
                    <a:pt x="5" y="25"/>
                  </a:cubicBezTo>
                  <a:cubicBezTo>
                    <a:pt x="0" y="25"/>
                    <a:pt x="0" y="25"/>
                    <a:pt x="0" y="25"/>
                  </a:cubicBezTo>
                  <a:cubicBezTo>
                    <a:pt x="0" y="0"/>
                    <a:pt x="0" y="0"/>
                    <a:pt x="0" y="0"/>
                  </a:cubicBezTo>
                  <a:cubicBezTo>
                    <a:pt x="6" y="0"/>
                    <a:pt x="6" y="0"/>
                    <a:pt x="6" y="0"/>
                  </a:cubicBezTo>
                  <a:cubicBezTo>
                    <a:pt x="16" y="15"/>
                    <a:pt x="16" y="15"/>
                    <a:pt x="16" y="15"/>
                  </a:cubicBezTo>
                  <a:cubicBezTo>
                    <a:pt x="17" y="16"/>
                    <a:pt x="17" y="17"/>
                    <a:pt x="17" y="17"/>
                  </a:cubicBezTo>
                  <a:cubicBezTo>
                    <a:pt x="17" y="17"/>
                    <a:pt x="17" y="17"/>
                    <a:pt x="17" y="17"/>
                  </a:cubicBezTo>
                  <a:cubicBezTo>
                    <a:pt x="17" y="17"/>
                    <a:pt x="17" y="16"/>
                    <a:pt x="17" y="14"/>
                  </a:cubicBezTo>
                  <a:cubicBezTo>
                    <a:pt x="17" y="0"/>
                    <a:pt x="17" y="0"/>
                    <a:pt x="17" y="0"/>
                  </a:cubicBezTo>
                  <a:cubicBezTo>
                    <a:pt x="23" y="0"/>
                    <a:pt x="23" y="0"/>
                    <a:pt x="23" y="0"/>
                  </a:cubicBezTo>
                  <a:lnTo>
                    <a:pt x="23"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grpSp>
        <p:nvGrpSpPr>
          <p:cNvPr id="284" name="Japan"/>
          <p:cNvGrpSpPr/>
          <p:nvPr/>
        </p:nvGrpSpPr>
        <p:grpSpPr>
          <a:xfrm>
            <a:off x="9555210" y="2555540"/>
            <a:ext cx="510018" cy="206922"/>
            <a:chOff x="9736138" y="2524125"/>
            <a:chExt cx="555625" cy="225425"/>
          </a:xfrm>
        </p:grpSpPr>
        <p:sp>
          <p:nvSpPr>
            <p:cNvPr id="285" name="Rectangle 72"/>
            <p:cNvSpPr>
              <a:spLocks noChangeArrowheads="1"/>
            </p:cNvSpPr>
            <p:nvPr/>
          </p:nvSpPr>
          <p:spPr bwMode="auto">
            <a:xfrm>
              <a:off x="9736138" y="2524125"/>
              <a:ext cx="555625" cy="225425"/>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86" name="Freeform 73"/>
            <p:cNvSpPr>
              <a:spLocks/>
            </p:cNvSpPr>
            <p:nvPr/>
          </p:nvSpPr>
          <p:spPr bwMode="auto">
            <a:xfrm>
              <a:off x="9831388" y="2595563"/>
              <a:ext cx="38100" cy="85725"/>
            </a:xfrm>
            <a:custGeom>
              <a:avLst/>
              <a:gdLst>
                <a:gd name="T0" fmla="*/ 12 w 12"/>
                <a:gd name="T1" fmla="*/ 15 h 26"/>
                <a:gd name="T2" fmla="*/ 10 w 12"/>
                <a:gd name="T3" fmla="*/ 23 h 26"/>
                <a:gd name="T4" fmla="*/ 3 w 12"/>
                <a:gd name="T5" fmla="*/ 26 h 26"/>
                <a:gd name="T6" fmla="*/ 0 w 12"/>
                <a:gd name="T7" fmla="*/ 25 h 26"/>
                <a:gd name="T8" fmla="*/ 0 w 12"/>
                <a:gd name="T9" fmla="*/ 19 h 26"/>
                <a:gd name="T10" fmla="*/ 3 w 12"/>
                <a:gd name="T11" fmla="*/ 21 h 26"/>
                <a:gd name="T12" fmla="*/ 7 w 12"/>
                <a:gd name="T13" fmla="*/ 15 h 26"/>
                <a:gd name="T14" fmla="*/ 7 w 12"/>
                <a:gd name="T15" fmla="*/ 0 h 26"/>
                <a:gd name="T16" fmla="*/ 12 w 12"/>
                <a:gd name="T17" fmla="*/ 0 h 26"/>
                <a:gd name="T18" fmla="*/ 12 w 12"/>
                <a:gd name="T19" fmla="*/ 1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26">
                  <a:moveTo>
                    <a:pt x="12" y="15"/>
                  </a:moveTo>
                  <a:cubicBezTo>
                    <a:pt x="12" y="18"/>
                    <a:pt x="12" y="21"/>
                    <a:pt x="10" y="23"/>
                  </a:cubicBezTo>
                  <a:cubicBezTo>
                    <a:pt x="9" y="25"/>
                    <a:pt x="6" y="26"/>
                    <a:pt x="3" y="26"/>
                  </a:cubicBezTo>
                  <a:cubicBezTo>
                    <a:pt x="2" y="26"/>
                    <a:pt x="1" y="25"/>
                    <a:pt x="0" y="25"/>
                  </a:cubicBezTo>
                  <a:cubicBezTo>
                    <a:pt x="0" y="19"/>
                    <a:pt x="0" y="19"/>
                    <a:pt x="0" y="19"/>
                  </a:cubicBezTo>
                  <a:cubicBezTo>
                    <a:pt x="1" y="20"/>
                    <a:pt x="2" y="21"/>
                    <a:pt x="3" y="21"/>
                  </a:cubicBezTo>
                  <a:cubicBezTo>
                    <a:pt x="5" y="21"/>
                    <a:pt x="7" y="19"/>
                    <a:pt x="7" y="15"/>
                  </a:cubicBezTo>
                  <a:cubicBezTo>
                    <a:pt x="7" y="0"/>
                    <a:pt x="7" y="0"/>
                    <a:pt x="7" y="0"/>
                  </a:cubicBezTo>
                  <a:cubicBezTo>
                    <a:pt x="12" y="0"/>
                    <a:pt x="12" y="0"/>
                    <a:pt x="12" y="0"/>
                  </a:cubicBezTo>
                  <a:lnTo>
                    <a:pt x="12"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87" name="Freeform 74"/>
            <p:cNvSpPr>
              <a:spLocks noEditPoints="1"/>
            </p:cNvSpPr>
            <p:nvPr/>
          </p:nvSpPr>
          <p:spPr bwMode="auto">
            <a:xfrm>
              <a:off x="9880600" y="2595563"/>
              <a:ext cx="80963" cy="80963"/>
            </a:xfrm>
            <a:custGeom>
              <a:avLst/>
              <a:gdLst>
                <a:gd name="T0" fmla="*/ 25 w 25"/>
                <a:gd name="T1" fmla="*/ 25 h 25"/>
                <a:gd name="T2" fmla="*/ 18 w 25"/>
                <a:gd name="T3" fmla="*/ 25 h 25"/>
                <a:gd name="T4" fmla="*/ 17 w 25"/>
                <a:gd name="T5" fmla="*/ 19 h 25"/>
                <a:gd name="T6" fmla="*/ 8 w 25"/>
                <a:gd name="T7" fmla="*/ 19 h 25"/>
                <a:gd name="T8" fmla="*/ 6 w 25"/>
                <a:gd name="T9" fmla="*/ 25 h 25"/>
                <a:gd name="T10" fmla="*/ 0 w 25"/>
                <a:gd name="T11" fmla="*/ 25 h 25"/>
                <a:gd name="T12" fmla="*/ 9 w 25"/>
                <a:gd name="T13" fmla="*/ 0 h 25"/>
                <a:gd name="T14" fmla="*/ 16 w 25"/>
                <a:gd name="T15" fmla="*/ 0 h 25"/>
                <a:gd name="T16" fmla="*/ 25 w 25"/>
                <a:gd name="T17" fmla="*/ 25 h 25"/>
                <a:gd name="T18" fmla="*/ 15 w 25"/>
                <a:gd name="T19" fmla="*/ 15 h 25"/>
                <a:gd name="T20" fmla="*/ 13 w 25"/>
                <a:gd name="T21" fmla="*/ 7 h 25"/>
                <a:gd name="T22" fmla="*/ 12 w 25"/>
                <a:gd name="T23" fmla="*/ 4 h 25"/>
                <a:gd name="T24" fmla="*/ 12 w 25"/>
                <a:gd name="T25" fmla="*/ 4 h 25"/>
                <a:gd name="T26" fmla="*/ 12 w 25"/>
                <a:gd name="T27" fmla="*/ 7 h 25"/>
                <a:gd name="T28" fmla="*/ 9 w 25"/>
                <a:gd name="T29" fmla="*/ 15 h 25"/>
                <a:gd name="T30" fmla="*/ 15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8" y="25"/>
                    <a:pt x="18" y="25"/>
                    <a:pt x="18" y="25"/>
                  </a:cubicBezTo>
                  <a:cubicBezTo>
                    <a:pt x="17" y="19"/>
                    <a:pt x="17" y="19"/>
                    <a:pt x="17" y="19"/>
                  </a:cubicBezTo>
                  <a:cubicBezTo>
                    <a:pt x="8" y="19"/>
                    <a:pt x="8" y="19"/>
                    <a:pt x="8" y="19"/>
                  </a:cubicBezTo>
                  <a:cubicBezTo>
                    <a:pt x="6" y="25"/>
                    <a:pt x="6" y="25"/>
                    <a:pt x="6" y="25"/>
                  </a:cubicBezTo>
                  <a:cubicBezTo>
                    <a:pt x="0" y="25"/>
                    <a:pt x="0" y="25"/>
                    <a:pt x="0" y="25"/>
                  </a:cubicBezTo>
                  <a:cubicBezTo>
                    <a:pt x="9" y="0"/>
                    <a:pt x="9" y="0"/>
                    <a:pt x="9" y="0"/>
                  </a:cubicBezTo>
                  <a:cubicBezTo>
                    <a:pt x="16" y="0"/>
                    <a:pt x="16" y="0"/>
                    <a:pt x="16" y="0"/>
                  </a:cubicBezTo>
                  <a:lnTo>
                    <a:pt x="25" y="25"/>
                  </a:lnTo>
                  <a:close/>
                  <a:moveTo>
                    <a:pt x="15" y="15"/>
                  </a:moveTo>
                  <a:cubicBezTo>
                    <a:pt x="13" y="7"/>
                    <a:pt x="13" y="7"/>
                    <a:pt x="13" y="7"/>
                  </a:cubicBezTo>
                  <a:cubicBezTo>
                    <a:pt x="12" y="6"/>
                    <a:pt x="12" y="5"/>
                    <a:pt x="12" y="4"/>
                  </a:cubicBezTo>
                  <a:cubicBezTo>
                    <a:pt x="12" y="4"/>
                    <a:pt x="12" y="4"/>
                    <a:pt x="12" y="4"/>
                  </a:cubicBezTo>
                  <a:cubicBezTo>
                    <a:pt x="12" y="5"/>
                    <a:pt x="12" y="6"/>
                    <a:pt x="12" y="7"/>
                  </a:cubicBezTo>
                  <a:cubicBezTo>
                    <a:pt x="9" y="15"/>
                    <a:pt x="9" y="15"/>
                    <a:pt x="9" y="15"/>
                  </a:cubicBezTo>
                  <a:lnTo>
                    <a:pt x="15"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88" name="Freeform 75"/>
            <p:cNvSpPr>
              <a:spLocks noEditPoints="1"/>
            </p:cNvSpPr>
            <p:nvPr/>
          </p:nvSpPr>
          <p:spPr bwMode="auto">
            <a:xfrm>
              <a:off x="9971088" y="2595563"/>
              <a:ext cx="61913" cy="80963"/>
            </a:xfrm>
            <a:custGeom>
              <a:avLst/>
              <a:gdLst>
                <a:gd name="T0" fmla="*/ 6 w 19"/>
                <a:gd name="T1" fmla="*/ 16 h 25"/>
                <a:gd name="T2" fmla="*/ 6 w 19"/>
                <a:gd name="T3" fmla="*/ 25 h 25"/>
                <a:gd name="T4" fmla="*/ 0 w 19"/>
                <a:gd name="T5" fmla="*/ 25 h 25"/>
                <a:gd name="T6" fmla="*/ 0 w 19"/>
                <a:gd name="T7" fmla="*/ 0 h 25"/>
                <a:gd name="T8" fmla="*/ 9 w 19"/>
                <a:gd name="T9" fmla="*/ 0 h 25"/>
                <a:gd name="T10" fmla="*/ 19 w 19"/>
                <a:gd name="T11" fmla="*/ 8 h 25"/>
                <a:gd name="T12" fmla="*/ 16 w 19"/>
                <a:gd name="T13" fmla="*/ 14 h 25"/>
                <a:gd name="T14" fmla="*/ 9 w 19"/>
                <a:gd name="T15" fmla="*/ 16 h 25"/>
                <a:gd name="T16" fmla="*/ 6 w 19"/>
                <a:gd name="T17" fmla="*/ 16 h 25"/>
                <a:gd name="T18" fmla="*/ 6 w 19"/>
                <a:gd name="T19" fmla="*/ 4 h 25"/>
                <a:gd name="T20" fmla="*/ 6 w 19"/>
                <a:gd name="T21" fmla="*/ 12 h 25"/>
                <a:gd name="T22" fmla="*/ 8 w 19"/>
                <a:gd name="T23" fmla="*/ 12 h 25"/>
                <a:gd name="T24" fmla="*/ 13 w 19"/>
                <a:gd name="T25" fmla="*/ 8 h 25"/>
                <a:gd name="T26" fmla="*/ 8 w 19"/>
                <a:gd name="T27" fmla="*/ 4 h 25"/>
                <a:gd name="T28" fmla="*/ 6 w 19"/>
                <a:gd name="T2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6" y="16"/>
                  </a:moveTo>
                  <a:cubicBezTo>
                    <a:pt x="6" y="25"/>
                    <a:pt x="6" y="25"/>
                    <a:pt x="6" y="25"/>
                  </a:cubicBezTo>
                  <a:cubicBezTo>
                    <a:pt x="0" y="25"/>
                    <a:pt x="0" y="25"/>
                    <a:pt x="0" y="25"/>
                  </a:cubicBezTo>
                  <a:cubicBezTo>
                    <a:pt x="0" y="0"/>
                    <a:pt x="0" y="0"/>
                    <a:pt x="0" y="0"/>
                  </a:cubicBezTo>
                  <a:cubicBezTo>
                    <a:pt x="9" y="0"/>
                    <a:pt x="9" y="0"/>
                    <a:pt x="9" y="0"/>
                  </a:cubicBezTo>
                  <a:cubicBezTo>
                    <a:pt x="16" y="0"/>
                    <a:pt x="19" y="3"/>
                    <a:pt x="19" y="8"/>
                  </a:cubicBezTo>
                  <a:cubicBezTo>
                    <a:pt x="19" y="10"/>
                    <a:pt x="18" y="12"/>
                    <a:pt x="16" y="14"/>
                  </a:cubicBezTo>
                  <a:cubicBezTo>
                    <a:pt x="14" y="16"/>
                    <a:pt x="12" y="16"/>
                    <a:pt x="9" y="16"/>
                  </a:cubicBezTo>
                  <a:lnTo>
                    <a:pt x="6" y="16"/>
                  </a:lnTo>
                  <a:close/>
                  <a:moveTo>
                    <a:pt x="6" y="4"/>
                  </a:moveTo>
                  <a:cubicBezTo>
                    <a:pt x="6" y="12"/>
                    <a:pt x="6" y="12"/>
                    <a:pt x="6" y="12"/>
                  </a:cubicBezTo>
                  <a:cubicBezTo>
                    <a:pt x="8" y="12"/>
                    <a:pt x="8" y="12"/>
                    <a:pt x="8" y="12"/>
                  </a:cubicBezTo>
                  <a:cubicBezTo>
                    <a:pt x="11" y="12"/>
                    <a:pt x="13" y="11"/>
                    <a:pt x="13" y="8"/>
                  </a:cubicBezTo>
                  <a:cubicBezTo>
                    <a:pt x="13" y="6"/>
                    <a:pt x="11" y="4"/>
                    <a:pt x="8" y="4"/>
                  </a:cubicBezTo>
                  <a:lnTo>
                    <a:pt x="6"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89" name="Freeform 76"/>
            <p:cNvSpPr>
              <a:spLocks noEditPoints="1"/>
            </p:cNvSpPr>
            <p:nvPr/>
          </p:nvSpPr>
          <p:spPr bwMode="auto">
            <a:xfrm>
              <a:off x="10029825" y="2595563"/>
              <a:ext cx="82550" cy="80963"/>
            </a:xfrm>
            <a:custGeom>
              <a:avLst/>
              <a:gdLst>
                <a:gd name="T0" fmla="*/ 25 w 25"/>
                <a:gd name="T1" fmla="*/ 25 h 25"/>
                <a:gd name="T2" fmla="*/ 19 w 25"/>
                <a:gd name="T3" fmla="*/ 25 h 25"/>
                <a:gd name="T4" fmla="*/ 17 w 25"/>
                <a:gd name="T5" fmla="*/ 19 h 25"/>
                <a:gd name="T6" fmla="*/ 8 w 25"/>
                <a:gd name="T7" fmla="*/ 19 h 25"/>
                <a:gd name="T8" fmla="*/ 6 w 25"/>
                <a:gd name="T9" fmla="*/ 25 h 25"/>
                <a:gd name="T10" fmla="*/ 0 w 25"/>
                <a:gd name="T11" fmla="*/ 25 h 25"/>
                <a:gd name="T12" fmla="*/ 9 w 25"/>
                <a:gd name="T13" fmla="*/ 0 h 25"/>
                <a:gd name="T14" fmla="*/ 16 w 25"/>
                <a:gd name="T15" fmla="*/ 0 h 25"/>
                <a:gd name="T16" fmla="*/ 25 w 25"/>
                <a:gd name="T17" fmla="*/ 25 h 25"/>
                <a:gd name="T18" fmla="*/ 16 w 25"/>
                <a:gd name="T19" fmla="*/ 15 h 25"/>
                <a:gd name="T20" fmla="*/ 13 w 25"/>
                <a:gd name="T21" fmla="*/ 7 h 25"/>
                <a:gd name="T22" fmla="*/ 13 w 25"/>
                <a:gd name="T23" fmla="*/ 4 h 25"/>
                <a:gd name="T24" fmla="*/ 12 w 25"/>
                <a:gd name="T25" fmla="*/ 4 h 25"/>
                <a:gd name="T26" fmla="*/ 12 w 25"/>
                <a:gd name="T27" fmla="*/ 7 h 25"/>
                <a:gd name="T28" fmla="*/ 9 w 25"/>
                <a:gd name="T29" fmla="*/ 15 h 25"/>
                <a:gd name="T30" fmla="*/ 16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9" y="25"/>
                    <a:pt x="19" y="25"/>
                    <a:pt x="19" y="25"/>
                  </a:cubicBezTo>
                  <a:cubicBezTo>
                    <a:pt x="17" y="19"/>
                    <a:pt x="17" y="19"/>
                    <a:pt x="17" y="19"/>
                  </a:cubicBezTo>
                  <a:cubicBezTo>
                    <a:pt x="8" y="19"/>
                    <a:pt x="8" y="19"/>
                    <a:pt x="8" y="19"/>
                  </a:cubicBezTo>
                  <a:cubicBezTo>
                    <a:pt x="6" y="25"/>
                    <a:pt x="6" y="25"/>
                    <a:pt x="6" y="25"/>
                  </a:cubicBezTo>
                  <a:cubicBezTo>
                    <a:pt x="0" y="25"/>
                    <a:pt x="0" y="25"/>
                    <a:pt x="0" y="25"/>
                  </a:cubicBezTo>
                  <a:cubicBezTo>
                    <a:pt x="9" y="0"/>
                    <a:pt x="9" y="0"/>
                    <a:pt x="9" y="0"/>
                  </a:cubicBezTo>
                  <a:cubicBezTo>
                    <a:pt x="16" y="0"/>
                    <a:pt x="16" y="0"/>
                    <a:pt x="16" y="0"/>
                  </a:cubicBezTo>
                  <a:lnTo>
                    <a:pt x="25" y="25"/>
                  </a:lnTo>
                  <a:close/>
                  <a:moveTo>
                    <a:pt x="16" y="15"/>
                  </a:moveTo>
                  <a:cubicBezTo>
                    <a:pt x="13" y="7"/>
                    <a:pt x="13" y="7"/>
                    <a:pt x="13" y="7"/>
                  </a:cubicBezTo>
                  <a:cubicBezTo>
                    <a:pt x="13" y="6"/>
                    <a:pt x="13" y="5"/>
                    <a:pt x="13" y="4"/>
                  </a:cubicBezTo>
                  <a:cubicBezTo>
                    <a:pt x="12" y="4"/>
                    <a:pt x="12" y="4"/>
                    <a:pt x="12" y="4"/>
                  </a:cubicBezTo>
                  <a:cubicBezTo>
                    <a:pt x="12" y="5"/>
                    <a:pt x="12" y="6"/>
                    <a:pt x="12" y="7"/>
                  </a:cubicBezTo>
                  <a:cubicBezTo>
                    <a:pt x="9" y="15"/>
                    <a:pt x="9" y="15"/>
                    <a:pt x="9" y="15"/>
                  </a:cubicBezTo>
                  <a:lnTo>
                    <a:pt x="1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90" name="Freeform 77"/>
            <p:cNvSpPr>
              <a:spLocks/>
            </p:cNvSpPr>
            <p:nvPr/>
          </p:nvSpPr>
          <p:spPr bwMode="auto">
            <a:xfrm>
              <a:off x="10125075" y="2595563"/>
              <a:ext cx="71438" cy="80963"/>
            </a:xfrm>
            <a:custGeom>
              <a:avLst/>
              <a:gdLst>
                <a:gd name="T0" fmla="*/ 22 w 22"/>
                <a:gd name="T1" fmla="*/ 25 h 25"/>
                <a:gd name="T2" fmla="*/ 17 w 22"/>
                <a:gd name="T3" fmla="*/ 25 h 25"/>
                <a:gd name="T4" fmla="*/ 6 w 22"/>
                <a:gd name="T5" fmla="*/ 9 h 25"/>
                <a:gd name="T6" fmla="*/ 5 w 22"/>
                <a:gd name="T7" fmla="*/ 7 h 25"/>
                <a:gd name="T8" fmla="*/ 5 w 22"/>
                <a:gd name="T9" fmla="*/ 7 h 25"/>
                <a:gd name="T10" fmla="*/ 5 w 22"/>
                <a:gd name="T11" fmla="*/ 11 h 25"/>
                <a:gd name="T12" fmla="*/ 5 w 22"/>
                <a:gd name="T13" fmla="*/ 25 h 25"/>
                <a:gd name="T14" fmla="*/ 0 w 22"/>
                <a:gd name="T15" fmla="*/ 25 h 25"/>
                <a:gd name="T16" fmla="*/ 0 w 22"/>
                <a:gd name="T17" fmla="*/ 0 h 25"/>
                <a:gd name="T18" fmla="*/ 6 w 22"/>
                <a:gd name="T19" fmla="*/ 0 h 25"/>
                <a:gd name="T20" fmla="*/ 16 w 22"/>
                <a:gd name="T21" fmla="*/ 15 h 25"/>
                <a:gd name="T22" fmla="*/ 17 w 22"/>
                <a:gd name="T23" fmla="*/ 17 h 25"/>
                <a:gd name="T24" fmla="*/ 17 w 22"/>
                <a:gd name="T25" fmla="*/ 17 h 25"/>
                <a:gd name="T26" fmla="*/ 17 w 22"/>
                <a:gd name="T27" fmla="*/ 14 h 25"/>
                <a:gd name="T28" fmla="*/ 17 w 22"/>
                <a:gd name="T29" fmla="*/ 0 h 25"/>
                <a:gd name="T30" fmla="*/ 22 w 22"/>
                <a:gd name="T31" fmla="*/ 0 h 25"/>
                <a:gd name="T32" fmla="*/ 22 w 22"/>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5">
                  <a:moveTo>
                    <a:pt x="22" y="25"/>
                  </a:moveTo>
                  <a:cubicBezTo>
                    <a:pt x="17" y="25"/>
                    <a:pt x="17" y="25"/>
                    <a:pt x="17" y="25"/>
                  </a:cubicBezTo>
                  <a:cubicBezTo>
                    <a:pt x="6" y="9"/>
                    <a:pt x="6" y="9"/>
                    <a:pt x="6" y="9"/>
                  </a:cubicBezTo>
                  <a:cubicBezTo>
                    <a:pt x="6" y="8"/>
                    <a:pt x="5" y="8"/>
                    <a:pt x="5" y="7"/>
                  </a:cubicBezTo>
                  <a:cubicBezTo>
                    <a:pt x="5" y="7"/>
                    <a:pt x="5" y="7"/>
                    <a:pt x="5" y="7"/>
                  </a:cubicBezTo>
                  <a:cubicBezTo>
                    <a:pt x="5" y="8"/>
                    <a:pt x="5" y="9"/>
                    <a:pt x="5" y="11"/>
                  </a:cubicBezTo>
                  <a:cubicBezTo>
                    <a:pt x="5" y="25"/>
                    <a:pt x="5" y="25"/>
                    <a:pt x="5" y="25"/>
                  </a:cubicBezTo>
                  <a:cubicBezTo>
                    <a:pt x="0" y="25"/>
                    <a:pt x="0" y="25"/>
                    <a:pt x="0" y="25"/>
                  </a:cubicBezTo>
                  <a:cubicBezTo>
                    <a:pt x="0" y="0"/>
                    <a:pt x="0" y="0"/>
                    <a:pt x="0" y="0"/>
                  </a:cubicBezTo>
                  <a:cubicBezTo>
                    <a:pt x="6" y="0"/>
                    <a:pt x="6" y="0"/>
                    <a:pt x="6" y="0"/>
                  </a:cubicBezTo>
                  <a:cubicBezTo>
                    <a:pt x="16" y="15"/>
                    <a:pt x="16" y="15"/>
                    <a:pt x="16" y="15"/>
                  </a:cubicBezTo>
                  <a:cubicBezTo>
                    <a:pt x="16" y="16"/>
                    <a:pt x="17" y="17"/>
                    <a:pt x="17" y="17"/>
                  </a:cubicBezTo>
                  <a:cubicBezTo>
                    <a:pt x="17" y="17"/>
                    <a:pt x="17" y="17"/>
                    <a:pt x="17" y="17"/>
                  </a:cubicBezTo>
                  <a:cubicBezTo>
                    <a:pt x="17" y="17"/>
                    <a:pt x="17" y="16"/>
                    <a:pt x="17" y="14"/>
                  </a:cubicBezTo>
                  <a:cubicBezTo>
                    <a:pt x="17" y="0"/>
                    <a:pt x="17" y="0"/>
                    <a:pt x="17" y="0"/>
                  </a:cubicBezTo>
                  <a:cubicBezTo>
                    <a:pt x="22" y="0"/>
                    <a:pt x="22" y="0"/>
                    <a:pt x="22" y="0"/>
                  </a:cubicBezTo>
                  <a:lnTo>
                    <a:pt x="22"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grpSp>
        <p:nvGrpSpPr>
          <p:cNvPr id="291" name="Hong Kong"/>
          <p:cNvGrpSpPr/>
          <p:nvPr/>
        </p:nvGrpSpPr>
        <p:grpSpPr>
          <a:xfrm>
            <a:off x="8995647" y="3803627"/>
            <a:ext cx="836429" cy="205465"/>
            <a:chOff x="9136063" y="3862388"/>
            <a:chExt cx="911225" cy="223838"/>
          </a:xfrm>
        </p:grpSpPr>
        <p:sp>
          <p:nvSpPr>
            <p:cNvPr id="292" name="Rectangle 78"/>
            <p:cNvSpPr>
              <a:spLocks noChangeArrowheads="1"/>
            </p:cNvSpPr>
            <p:nvPr/>
          </p:nvSpPr>
          <p:spPr bwMode="auto">
            <a:xfrm>
              <a:off x="9136063" y="3862388"/>
              <a:ext cx="911225" cy="223838"/>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93" name="Freeform 79"/>
            <p:cNvSpPr>
              <a:spLocks/>
            </p:cNvSpPr>
            <p:nvPr/>
          </p:nvSpPr>
          <p:spPr bwMode="auto">
            <a:xfrm>
              <a:off x="9231313" y="3933825"/>
              <a:ext cx="71438" cy="80963"/>
            </a:xfrm>
            <a:custGeom>
              <a:avLst/>
              <a:gdLst>
                <a:gd name="T0" fmla="*/ 45 w 45"/>
                <a:gd name="T1" fmla="*/ 51 h 51"/>
                <a:gd name="T2" fmla="*/ 32 w 45"/>
                <a:gd name="T3" fmla="*/ 51 h 51"/>
                <a:gd name="T4" fmla="*/ 32 w 45"/>
                <a:gd name="T5" fmla="*/ 31 h 51"/>
                <a:gd name="T6" fmla="*/ 10 w 45"/>
                <a:gd name="T7" fmla="*/ 31 h 51"/>
                <a:gd name="T8" fmla="*/ 10 w 45"/>
                <a:gd name="T9" fmla="*/ 51 h 51"/>
                <a:gd name="T10" fmla="*/ 0 w 45"/>
                <a:gd name="T11" fmla="*/ 51 h 51"/>
                <a:gd name="T12" fmla="*/ 0 w 45"/>
                <a:gd name="T13" fmla="*/ 0 h 51"/>
                <a:gd name="T14" fmla="*/ 10 w 45"/>
                <a:gd name="T15" fmla="*/ 0 h 51"/>
                <a:gd name="T16" fmla="*/ 10 w 45"/>
                <a:gd name="T17" fmla="*/ 20 h 51"/>
                <a:gd name="T18" fmla="*/ 32 w 45"/>
                <a:gd name="T19" fmla="*/ 20 h 51"/>
                <a:gd name="T20" fmla="*/ 32 w 45"/>
                <a:gd name="T21" fmla="*/ 0 h 51"/>
                <a:gd name="T22" fmla="*/ 45 w 45"/>
                <a:gd name="T23" fmla="*/ 0 h 51"/>
                <a:gd name="T24" fmla="*/ 45 w 45"/>
                <a:gd name="T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51">
                  <a:moveTo>
                    <a:pt x="45" y="51"/>
                  </a:moveTo>
                  <a:lnTo>
                    <a:pt x="32" y="51"/>
                  </a:lnTo>
                  <a:lnTo>
                    <a:pt x="32" y="31"/>
                  </a:lnTo>
                  <a:lnTo>
                    <a:pt x="10" y="31"/>
                  </a:lnTo>
                  <a:lnTo>
                    <a:pt x="10" y="51"/>
                  </a:lnTo>
                  <a:lnTo>
                    <a:pt x="0" y="51"/>
                  </a:lnTo>
                  <a:lnTo>
                    <a:pt x="0" y="0"/>
                  </a:lnTo>
                  <a:lnTo>
                    <a:pt x="10" y="0"/>
                  </a:lnTo>
                  <a:lnTo>
                    <a:pt x="10" y="20"/>
                  </a:lnTo>
                  <a:lnTo>
                    <a:pt x="32" y="20"/>
                  </a:lnTo>
                  <a:lnTo>
                    <a:pt x="32" y="0"/>
                  </a:lnTo>
                  <a:lnTo>
                    <a:pt x="45" y="0"/>
                  </a:lnTo>
                  <a:lnTo>
                    <a:pt x="45"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94" name="Freeform 80"/>
            <p:cNvSpPr>
              <a:spLocks noEditPoints="1"/>
            </p:cNvSpPr>
            <p:nvPr/>
          </p:nvSpPr>
          <p:spPr bwMode="auto">
            <a:xfrm>
              <a:off x="9315450" y="3930650"/>
              <a:ext cx="80963" cy="84138"/>
            </a:xfrm>
            <a:custGeom>
              <a:avLst/>
              <a:gdLst>
                <a:gd name="T0" fmla="*/ 12 w 25"/>
                <a:gd name="T1" fmla="*/ 26 h 26"/>
                <a:gd name="T2" fmla="*/ 4 w 25"/>
                <a:gd name="T3" fmla="*/ 23 h 26"/>
                <a:gd name="T4" fmla="*/ 0 w 25"/>
                <a:gd name="T5" fmla="*/ 14 h 26"/>
                <a:gd name="T6" fmla="*/ 4 w 25"/>
                <a:gd name="T7" fmla="*/ 4 h 26"/>
                <a:gd name="T8" fmla="*/ 13 w 25"/>
                <a:gd name="T9" fmla="*/ 0 h 26"/>
                <a:gd name="T10" fmla="*/ 22 w 25"/>
                <a:gd name="T11" fmla="*/ 4 h 26"/>
                <a:gd name="T12" fmla="*/ 25 w 25"/>
                <a:gd name="T13" fmla="*/ 13 h 26"/>
                <a:gd name="T14" fmla="*/ 21 w 25"/>
                <a:gd name="T15" fmla="*/ 23 h 26"/>
                <a:gd name="T16" fmla="*/ 12 w 25"/>
                <a:gd name="T17" fmla="*/ 26 h 26"/>
                <a:gd name="T18" fmla="*/ 13 w 25"/>
                <a:gd name="T19" fmla="*/ 5 h 26"/>
                <a:gd name="T20" fmla="*/ 8 w 25"/>
                <a:gd name="T21" fmla="*/ 8 h 26"/>
                <a:gd name="T22" fmla="*/ 6 w 25"/>
                <a:gd name="T23" fmla="*/ 13 h 26"/>
                <a:gd name="T24" fmla="*/ 8 w 25"/>
                <a:gd name="T25" fmla="*/ 19 h 26"/>
                <a:gd name="T26" fmla="*/ 13 w 25"/>
                <a:gd name="T27" fmla="*/ 22 h 26"/>
                <a:gd name="T28" fmla="*/ 17 w 25"/>
                <a:gd name="T29" fmla="*/ 19 h 26"/>
                <a:gd name="T30" fmla="*/ 19 w 25"/>
                <a:gd name="T31" fmla="*/ 14 h 26"/>
                <a:gd name="T32" fmla="*/ 17 w 25"/>
                <a:gd name="T33" fmla="*/ 7 h 26"/>
                <a:gd name="T34" fmla="*/ 13 w 25"/>
                <a:gd name="T35"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6">
                  <a:moveTo>
                    <a:pt x="12" y="26"/>
                  </a:moveTo>
                  <a:cubicBezTo>
                    <a:pt x="9" y="26"/>
                    <a:pt x="6" y="25"/>
                    <a:pt x="4" y="23"/>
                  </a:cubicBezTo>
                  <a:cubicBezTo>
                    <a:pt x="1" y="21"/>
                    <a:pt x="0" y="18"/>
                    <a:pt x="0" y="14"/>
                  </a:cubicBezTo>
                  <a:cubicBezTo>
                    <a:pt x="0" y="10"/>
                    <a:pt x="1" y="7"/>
                    <a:pt x="4" y="4"/>
                  </a:cubicBezTo>
                  <a:cubicBezTo>
                    <a:pt x="6" y="2"/>
                    <a:pt x="9" y="0"/>
                    <a:pt x="13" y="0"/>
                  </a:cubicBezTo>
                  <a:cubicBezTo>
                    <a:pt x="16" y="0"/>
                    <a:pt x="19" y="2"/>
                    <a:pt x="22" y="4"/>
                  </a:cubicBezTo>
                  <a:cubicBezTo>
                    <a:pt x="24" y="6"/>
                    <a:pt x="25" y="9"/>
                    <a:pt x="25" y="13"/>
                  </a:cubicBezTo>
                  <a:cubicBezTo>
                    <a:pt x="25" y="17"/>
                    <a:pt x="24" y="20"/>
                    <a:pt x="21" y="23"/>
                  </a:cubicBezTo>
                  <a:cubicBezTo>
                    <a:pt x="19" y="25"/>
                    <a:pt x="16" y="26"/>
                    <a:pt x="12" y="26"/>
                  </a:cubicBezTo>
                  <a:close/>
                  <a:moveTo>
                    <a:pt x="13" y="5"/>
                  </a:moveTo>
                  <a:cubicBezTo>
                    <a:pt x="11" y="5"/>
                    <a:pt x="9" y="6"/>
                    <a:pt x="8" y="8"/>
                  </a:cubicBezTo>
                  <a:cubicBezTo>
                    <a:pt x="7" y="9"/>
                    <a:pt x="6" y="11"/>
                    <a:pt x="6" y="13"/>
                  </a:cubicBezTo>
                  <a:cubicBezTo>
                    <a:pt x="6" y="16"/>
                    <a:pt x="7" y="18"/>
                    <a:pt x="8" y="19"/>
                  </a:cubicBezTo>
                  <a:cubicBezTo>
                    <a:pt x="9" y="21"/>
                    <a:pt x="11" y="22"/>
                    <a:pt x="13" y="22"/>
                  </a:cubicBezTo>
                  <a:cubicBezTo>
                    <a:pt x="15" y="22"/>
                    <a:pt x="16" y="21"/>
                    <a:pt x="17" y="19"/>
                  </a:cubicBezTo>
                  <a:cubicBezTo>
                    <a:pt x="18" y="18"/>
                    <a:pt x="19" y="16"/>
                    <a:pt x="19" y="14"/>
                  </a:cubicBezTo>
                  <a:cubicBezTo>
                    <a:pt x="19" y="11"/>
                    <a:pt x="18" y="9"/>
                    <a:pt x="17" y="7"/>
                  </a:cubicBezTo>
                  <a:cubicBezTo>
                    <a:pt x="16" y="6"/>
                    <a:pt x="15" y="5"/>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95" name="Freeform 81"/>
            <p:cNvSpPr>
              <a:spLocks/>
            </p:cNvSpPr>
            <p:nvPr/>
          </p:nvSpPr>
          <p:spPr bwMode="auto">
            <a:xfrm>
              <a:off x="9413875" y="3933825"/>
              <a:ext cx="71438" cy="80963"/>
            </a:xfrm>
            <a:custGeom>
              <a:avLst/>
              <a:gdLst>
                <a:gd name="T0" fmla="*/ 22 w 22"/>
                <a:gd name="T1" fmla="*/ 25 h 25"/>
                <a:gd name="T2" fmla="*/ 17 w 22"/>
                <a:gd name="T3" fmla="*/ 25 h 25"/>
                <a:gd name="T4" fmla="*/ 6 w 22"/>
                <a:gd name="T5" fmla="*/ 9 h 25"/>
                <a:gd name="T6" fmla="*/ 5 w 22"/>
                <a:gd name="T7" fmla="*/ 7 h 25"/>
                <a:gd name="T8" fmla="*/ 5 w 22"/>
                <a:gd name="T9" fmla="*/ 7 h 25"/>
                <a:gd name="T10" fmla="*/ 5 w 22"/>
                <a:gd name="T11" fmla="*/ 11 h 25"/>
                <a:gd name="T12" fmla="*/ 5 w 22"/>
                <a:gd name="T13" fmla="*/ 25 h 25"/>
                <a:gd name="T14" fmla="*/ 0 w 22"/>
                <a:gd name="T15" fmla="*/ 25 h 25"/>
                <a:gd name="T16" fmla="*/ 0 w 22"/>
                <a:gd name="T17" fmla="*/ 0 h 25"/>
                <a:gd name="T18" fmla="*/ 6 w 22"/>
                <a:gd name="T19" fmla="*/ 0 h 25"/>
                <a:gd name="T20" fmla="*/ 16 w 22"/>
                <a:gd name="T21" fmla="*/ 15 h 25"/>
                <a:gd name="T22" fmla="*/ 17 w 22"/>
                <a:gd name="T23" fmla="*/ 17 h 25"/>
                <a:gd name="T24" fmla="*/ 17 w 22"/>
                <a:gd name="T25" fmla="*/ 17 h 25"/>
                <a:gd name="T26" fmla="*/ 17 w 22"/>
                <a:gd name="T27" fmla="*/ 14 h 25"/>
                <a:gd name="T28" fmla="*/ 17 w 22"/>
                <a:gd name="T29" fmla="*/ 0 h 25"/>
                <a:gd name="T30" fmla="*/ 22 w 22"/>
                <a:gd name="T31" fmla="*/ 0 h 25"/>
                <a:gd name="T32" fmla="*/ 22 w 22"/>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5">
                  <a:moveTo>
                    <a:pt x="22" y="25"/>
                  </a:moveTo>
                  <a:cubicBezTo>
                    <a:pt x="17" y="25"/>
                    <a:pt x="17" y="25"/>
                    <a:pt x="17" y="25"/>
                  </a:cubicBezTo>
                  <a:cubicBezTo>
                    <a:pt x="6" y="9"/>
                    <a:pt x="6" y="9"/>
                    <a:pt x="6" y="9"/>
                  </a:cubicBezTo>
                  <a:cubicBezTo>
                    <a:pt x="6" y="8"/>
                    <a:pt x="5" y="8"/>
                    <a:pt x="5" y="7"/>
                  </a:cubicBezTo>
                  <a:cubicBezTo>
                    <a:pt x="5" y="7"/>
                    <a:pt x="5" y="7"/>
                    <a:pt x="5" y="7"/>
                  </a:cubicBezTo>
                  <a:cubicBezTo>
                    <a:pt x="5" y="8"/>
                    <a:pt x="5" y="9"/>
                    <a:pt x="5" y="11"/>
                  </a:cubicBezTo>
                  <a:cubicBezTo>
                    <a:pt x="5" y="25"/>
                    <a:pt x="5" y="25"/>
                    <a:pt x="5" y="25"/>
                  </a:cubicBezTo>
                  <a:cubicBezTo>
                    <a:pt x="0" y="25"/>
                    <a:pt x="0" y="25"/>
                    <a:pt x="0" y="25"/>
                  </a:cubicBezTo>
                  <a:cubicBezTo>
                    <a:pt x="0" y="0"/>
                    <a:pt x="0" y="0"/>
                    <a:pt x="0" y="0"/>
                  </a:cubicBezTo>
                  <a:cubicBezTo>
                    <a:pt x="6" y="0"/>
                    <a:pt x="6" y="0"/>
                    <a:pt x="6" y="0"/>
                  </a:cubicBezTo>
                  <a:cubicBezTo>
                    <a:pt x="16" y="15"/>
                    <a:pt x="16" y="15"/>
                    <a:pt x="16" y="15"/>
                  </a:cubicBezTo>
                  <a:cubicBezTo>
                    <a:pt x="16" y="16"/>
                    <a:pt x="17" y="17"/>
                    <a:pt x="17" y="17"/>
                  </a:cubicBezTo>
                  <a:cubicBezTo>
                    <a:pt x="17" y="17"/>
                    <a:pt x="17" y="17"/>
                    <a:pt x="17" y="17"/>
                  </a:cubicBezTo>
                  <a:cubicBezTo>
                    <a:pt x="17" y="17"/>
                    <a:pt x="17" y="15"/>
                    <a:pt x="17" y="14"/>
                  </a:cubicBezTo>
                  <a:cubicBezTo>
                    <a:pt x="17" y="0"/>
                    <a:pt x="17" y="0"/>
                    <a:pt x="17" y="0"/>
                  </a:cubicBezTo>
                  <a:cubicBezTo>
                    <a:pt x="22" y="0"/>
                    <a:pt x="22" y="0"/>
                    <a:pt x="22" y="0"/>
                  </a:cubicBezTo>
                  <a:lnTo>
                    <a:pt x="22"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96" name="Freeform 82"/>
            <p:cNvSpPr>
              <a:spLocks/>
            </p:cNvSpPr>
            <p:nvPr/>
          </p:nvSpPr>
          <p:spPr bwMode="auto">
            <a:xfrm>
              <a:off x="9501188" y="3930650"/>
              <a:ext cx="71438" cy="84138"/>
            </a:xfrm>
            <a:custGeom>
              <a:avLst/>
              <a:gdLst>
                <a:gd name="T0" fmla="*/ 22 w 22"/>
                <a:gd name="T1" fmla="*/ 24 h 26"/>
                <a:gd name="T2" fmla="*/ 13 w 22"/>
                <a:gd name="T3" fmla="*/ 26 h 26"/>
                <a:gd name="T4" fmla="*/ 4 w 22"/>
                <a:gd name="T5" fmla="*/ 23 h 26"/>
                <a:gd name="T6" fmla="*/ 0 w 22"/>
                <a:gd name="T7" fmla="*/ 14 h 26"/>
                <a:gd name="T8" fmla="*/ 4 w 22"/>
                <a:gd name="T9" fmla="*/ 4 h 26"/>
                <a:gd name="T10" fmla="*/ 14 w 22"/>
                <a:gd name="T11" fmla="*/ 0 h 26"/>
                <a:gd name="T12" fmla="*/ 21 w 22"/>
                <a:gd name="T13" fmla="*/ 2 h 26"/>
                <a:gd name="T14" fmla="*/ 21 w 22"/>
                <a:gd name="T15" fmla="*/ 7 h 26"/>
                <a:gd name="T16" fmla="*/ 14 w 22"/>
                <a:gd name="T17" fmla="*/ 5 h 26"/>
                <a:gd name="T18" fmla="*/ 8 w 22"/>
                <a:gd name="T19" fmla="*/ 7 h 26"/>
                <a:gd name="T20" fmla="*/ 6 w 22"/>
                <a:gd name="T21" fmla="*/ 14 h 26"/>
                <a:gd name="T22" fmla="*/ 8 w 22"/>
                <a:gd name="T23" fmla="*/ 20 h 26"/>
                <a:gd name="T24" fmla="*/ 13 w 22"/>
                <a:gd name="T25" fmla="*/ 22 h 26"/>
                <a:gd name="T26" fmla="*/ 17 w 22"/>
                <a:gd name="T27" fmla="*/ 21 h 26"/>
                <a:gd name="T28" fmla="*/ 17 w 22"/>
                <a:gd name="T29" fmla="*/ 16 h 26"/>
                <a:gd name="T30" fmla="*/ 12 w 22"/>
                <a:gd name="T31" fmla="*/ 16 h 26"/>
                <a:gd name="T32" fmla="*/ 12 w 22"/>
                <a:gd name="T33" fmla="*/ 12 h 26"/>
                <a:gd name="T34" fmla="*/ 22 w 22"/>
                <a:gd name="T35" fmla="*/ 12 h 26"/>
                <a:gd name="T36" fmla="*/ 22 w 22"/>
                <a:gd name="T37"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26">
                  <a:moveTo>
                    <a:pt x="22" y="24"/>
                  </a:moveTo>
                  <a:cubicBezTo>
                    <a:pt x="20" y="26"/>
                    <a:pt x="17" y="26"/>
                    <a:pt x="13" y="26"/>
                  </a:cubicBezTo>
                  <a:cubicBezTo>
                    <a:pt x="9" y="26"/>
                    <a:pt x="6" y="25"/>
                    <a:pt x="4" y="23"/>
                  </a:cubicBezTo>
                  <a:cubicBezTo>
                    <a:pt x="1" y="21"/>
                    <a:pt x="0" y="18"/>
                    <a:pt x="0" y="14"/>
                  </a:cubicBezTo>
                  <a:cubicBezTo>
                    <a:pt x="0" y="10"/>
                    <a:pt x="1" y="7"/>
                    <a:pt x="4" y="4"/>
                  </a:cubicBezTo>
                  <a:cubicBezTo>
                    <a:pt x="6" y="2"/>
                    <a:pt x="10" y="0"/>
                    <a:pt x="14" y="0"/>
                  </a:cubicBezTo>
                  <a:cubicBezTo>
                    <a:pt x="17" y="0"/>
                    <a:pt x="19" y="1"/>
                    <a:pt x="21" y="2"/>
                  </a:cubicBezTo>
                  <a:cubicBezTo>
                    <a:pt x="21" y="7"/>
                    <a:pt x="21" y="7"/>
                    <a:pt x="21" y="7"/>
                  </a:cubicBezTo>
                  <a:cubicBezTo>
                    <a:pt x="19" y="6"/>
                    <a:pt x="17" y="5"/>
                    <a:pt x="14" y="5"/>
                  </a:cubicBezTo>
                  <a:cubicBezTo>
                    <a:pt x="12" y="5"/>
                    <a:pt x="10" y="6"/>
                    <a:pt x="8" y="7"/>
                  </a:cubicBezTo>
                  <a:cubicBezTo>
                    <a:pt x="7" y="9"/>
                    <a:pt x="6" y="11"/>
                    <a:pt x="6" y="14"/>
                  </a:cubicBezTo>
                  <a:cubicBezTo>
                    <a:pt x="6" y="16"/>
                    <a:pt x="7" y="18"/>
                    <a:pt x="8" y="20"/>
                  </a:cubicBezTo>
                  <a:cubicBezTo>
                    <a:pt x="9" y="21"/>
                    <a:pt x="11" y="22"/>
                    <a:pt x="13" y="22"/>
                  </a:cubicBezTo>
                  <a:cubicBezTo>
                    <a:pt x="15" y="22"/>
                    <a:pt x="16" y="22"/>
                    <a:pt x="17" y="21"/>
                  </a:cubicBezTo>
                  <a:cubicBezTo>
                    <a:pt x="17" y="16"/>
                    <a:pt x="17" y="16"/>
                    <a:pt x="17" y="16"/>
                  </a:cubicBezTo>
                  <a:cubicBezTo>
                    <a:pt x="12" y="16"/>
                    <a:pt x="12" y="16"/>
                    <a:pt x="12" y="16"/>
                  </a:cubicBezTo>
                  <a:cubicBezTo>
                    <a:pt x="12" y="12"/>
                    <a:pt x="12" y="12"/>
                    <a:pt x="12" y="12"/>
                  </a:cubicBezTo>
                  <a:cubicBezTo>
                    <a:pt x="22" y="12"/>
                    <a:pt x="22" y="12"/>
                    <a:pt x="22" y="12"/>
                  </a:cubicBezTo>
                  <a:lnTo>
                    <a:pt x="22"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97" name="Freeform 83"/>
            <p:cNvSpPr>
              <a:spLocks/>
            </p:cNvSpPr>
            <p:nvPr/>
          </p:nvSpPr>
          <p:spPr bwMode="auto">
            <a:xfrm>
              <a:off x="9625013" y="3933825"/>
              <a:ext cx="68263" cy="80963"/>
            </a:xfrm>
            <a:custGeom>
              <a:avLst/>
              <a:gdLst>
                <a:gd name="T0" fmla="*/ 21 w 21"/>
                <a:gd name="T1" fmla="*/ 25 h 25"/>
                <a:gd name="T2" fmla="*/ 14 w 21"/>
                <a:gd name="T3" fmla="*/ 25 h 25"/>
                <a:gd name="T4" fmla="*/ 7 w 21"/>
                <a:gd name="T5" fmla="*/ 14 h 25"/>
                <a:gd name="T6" fmla="*/ 6 w 21"/>
                <a:gd name="T7" fmla="*/ 13 h 25"/>
                <a:gd name="T8" fmla="*/ 6 w 21"/>
                <a:gd name="T9" fmla="*/ 13 h 25"/>
                <a:gd name="T10" fmla="*/ 6 w 21"/>
                <a:gd name="T11" fmla="*/ 25 h 25"/>
                <a:gd name="T12" fmla="*/ 0 w 21"/>
                <a:gd name="T13" fmla="*/ 25 h 25"/>
                <a:gd name="T14" fmla="*/ 0 w 21"/>
                <a:gd name="T15" fmla="*/ 0 h 25"/>
                <a:gd name="T16" fmla="*/ 6 w 21"/>
                <a:gd name="T17" fmla="*/ 0 h 25"/>
                <a:gd name="T18" fmla="*/ 6 w 21"/>
                <a:gd name="T19" fmla="*/ 12 h 25"/>
                <a:gd name="T20" fmla="*/ 6 w 21"/>
                <a:gd name="T21" fmla="*/ 12 h 25"/>
                <a:gd name="T22" fmla="*/ 7 w 21"/>
                <a:gd name="T23" fmla="*/ 10 h 25"/>
                <a:gd name="T24" fmla="*/ 14 w 21"/>
                <a:gd name="T25" fmla="*/ 0 h 25"/>
                <a:gd name="T26" fmla="*/ 20 w 21"/>
                <a:gd name="T27" fmla="*/ 0 h 25"/>
                <a:gd name="T28" fmla="*/ 12 w 21"/>
                <a:gd name="T29" fmla="*/ 12 h 25"/>
                <a:gd name="T30" fmla="*/ 21 w 21"/>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 h="25">
                  <a:moveTo>
                    <a:pt x="21" y="25"/>
                  </a:moveTo>
                  <a:cubicBezTo>
                    <a:pt x="14" y="25"/>
                    <a:pt x="14" y="25"/>
                    <a:pt x="14" y="25"/>
                  </a:cubicBezTo>
                  <a:cubicBezTo>
                    <a:pt x="7" y="14"/>
                    <a:pt x="7" y="14"/>
                    <a:pt x="7" y="14"/>
                  </a:cubicBezTo>
                  <a:cubicBezTo>
                    <a:pt x="7" y="14"/>
                    <a:pt x="6" y="13"/>
                    <a:pt x="6" y="13"/>
                  </a:cubicBezTo>
                  <a:cubicBezTo>
                    <a:pt x="6" y="13"/>
                    <a:pt x="6" y="13"/>
                    <a:pt x="6" y="13"/>
                  </a:cubicBezTo>
                  <a:cubicBezTo>
                    <a:pt x="6" y="25"/>
                    <a:pt x="6" y="25"/>
                    <a:pt x="6" y="25"/>
                  </a:cubicBezTo>
                  <a:cubicBezTo>
                    <a:pt x="0" y="25"/>
                    <a:pt x="0" y="25"/>
                    <a:pt x="0" y="25"/>
                  </a:cubicBezTo>
                  <a:cubicBezTo>
                    <a:pt x="0" y="0"/>
                    <a:pt x="0" y="0"/>
                    <a:pt x="0" y="0"/>
                  </a:cubicBezTo>
                  <a:cubicBezTo>
                    <a:pt x="6" y="0"/>
                    <a:pt x="6" y="0"/>
                    <a:pt x="6" y="0"/>
                  </a:cubicBezTo>
                  <a:cubicBezTo>
                    <a:pt x="6" y="12"/>
                    <a:pt x="6" y="12"/>
                    <a:pt x="6" y="12"/>
                  </a:cubicBezTo>
                  <a:cubicBezTo>
                    <a:pt x="6" y="12"/>
                    <a:pt x="6" y="12"/>
                    <a:pt x="6" y="12"/>
                  </a:cubicBezTo>
                  <a:cubicBezTo>
                    <a:pt x="6" y="11"/>
                    <a:pt x="6" y="11"/>
                    <a:pt x="7" y="10"/>
                  </a:cubicBezTo>
                  <a:cubicBezTo>
                    <a:pt x="14" y="0"/>
                    <a:pt x="14" y="0"/>
                    <a:pt x="14" y="0"/>
                  </a:cubicBezTo>
                  <a:cubicBezTo>
                    <a:pt x="20" y="0"/>
                    <a:pt x="20" y="0"/>
                    <a:pt x="20" y="0"/>
                  </a:cubicBezTo>
                  <a:cubicBezTo>
                    <a:pt x="12" y="12"/>
                    <a:pt x="12" y="12"/>
                    <a:pt x="12" y="12"/>
                  </a:cubicBezTo>
                  <a:lnTo>
                    <a:pt x="21"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98" name="Freeform 84"/>
            <p:cNvSpPr>
              <a:spLocks noEditPoints="1"/>
            </p:cNvSpPr>
            <p:nvPr/>
          </p:nvSpPr>
          <p:spPr bwMode="auto">
            <a:xfrm>
              <a:off x="9698038" y="3930650"/>
              <a:ext cx="77788" cy="84138"/>
            </a:xfrm>
            <a:custGeom>
              <a:avLst/>
              <a:gdLst>
                <a:gd name="T0" fmla="*/ 12 w 24"/>
                <a:gd name="T1" fmla="*/ 26 h 26"/>
                <a:gd name="T2" fmla="*/ 3 w 24"/>
                <a:gd name="T3" fmla="*/ 23 h 26"/>
                <a:gd name="T4" fmla="*/ 0 w 24"/>
                <a:gd name="T5" fmla="*/ 14 h 26"/>
                <a:gd name="T6" fmla="*/ 3 w 24"/>
                <a:gd name="T7" fmla="*/ 4 h 26"/>
                <a:gd name="T8" fmla="*/ 12 w 24"/>
                <a:gd name="T9" fmla="*/ 0 h 26"/>
                <a:gd name="T10" fmla="*/ 21 w 24"/>
                <a:gd name="T11" fmla="*/ 4 h 26"/>
                <a:gd name="T12" fmla="*/ 24 w 24"/>
                <a:gd name="T13" fmla="*/ 13 h 26"/>
                <a:gd name="T14" fmla="*/ 21 w 24"/>
                <a:gd name="T15" fmla="*/ 23 h 26"/>
                <a:gd name="T16" fmla="*/ 12 w 24"/>
                <a:gd name="T17" fmla="*/ 26 h 26"/>
                <a:gd name="T18" fmla="*/ 12 w 24"/>
                <a:gd name="T19" fmla="*/ 5 h 26"/>
                <a:gd name="T20" fmla="*/ 7 w 24"/>
                <a:gd name="T21" fmla="*/ 8 h 26"/>
                <a:gd name="T22" fmla="*/ 6 w 24"/>
                <a:gd name="T23" fmla="*/ 13 h 26"/>
                <a:gd name="T24" fmla="*/ 7 w 24"/>
                <a:gd name="T25" fmla="*/ 19 h 26"/>
                <a:gd name="T26" fmla="*/ 12 w 24"/>
                <a:gd name="T27" fmla="*/ 22 h 26"/>
                <a:gd name="T28" fmla="*/ 17 w 24"/>
                <a:gd name="T29" fmla="*/ 19 h 26"/>
                <a:gd name="T30" fmla="*/ 18 w 24"/>
                <a:gd name="T31" fmla="*/ 14 h 26"/>
                <a:gd name="T32" fmla="*/ 17 w 24"/>
                <a:gd name="T33" fmla="*/ 7 h 26"/>
                <a:gd name="T34" fmla="*/ 12 w 24"/>
                <a:gd name="T35"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26">
                  <a:moveTo>
                    <a:pt x="12" y="26"/>
                  </a:moveTo>
                  <a:cubicBezTo>
                    <a:pt x="8" y="26"/>
                    <a:pt x="5" y="25"/>
                    <a:pt x="3" y="23"/>
                  </a:cubicBezTo>
                  <a:cubicBezTo>
                    <a:pt x="1" y="21"/>
                    <a:pt x="0" y="18"/>
                    <a:pt x="0" y="14"/>
                  </a:cubicBezTo>
                  <a:cubicBezTo>
                    <a:pt x="0" y="10"/>
                    <a:pt x="1" y="7"/>
                    <a:pt x="3" y="4"/>
                  </a:cubicBezTo>
                  <a:cubicBezTo>
                    <a:pt x="5" y="2"/>
                    <a:pt x="8" y="0"/>
                    <a:pt x="12" y="0"/>
                  </a:cubicBezTo>
                  <a:cubicBezTo>
                    <a:pt x="16" y="0"/>
                    <a:pt x="19" y="2"/>
                    <a:pt x="21" y="4"/>
                  </a:cubicBezTo>
                  <a:cubicBezTo>
                    <a:pt x="23" y="6"/>
                    <a:pt x="24" y="9"/>
                    <a:pt x="24" y="13"/>
                  </a:cubicBezTo>
                  <a:cubicBezTo>
                    <a:pt x="24" y="17"/>
                    <a:pt x="23" y="20"/>
                    <a:pt x="21" y="23"/>
                  </a:cubicBezTo>
                  <a:cubicBezTo>
                    <a:pt x="18" y="25"/>
                    <a:pt x="15" y="26"/>
                    <a:pt x="12" y="26"/>
                  </a:cubicBezTo>
                  <a:close/>
                  <a:moveTo>
                    <a:pt x="12" y="5"/>
                  </a:moveTo>
                  <a:cubicBezTo>
                    <a:pt x="10" y="5"/>
                    <a:pt x="8" y="6"/>
                    <a:pt x="7" y="8"/>
                  </a:cubicBezTo>
                  <a:cubicBezTo>
                    <a:pt x="6" y="9"/>
                    <a:pt x="6" y="11"/>
                    <a:pt x="6" y="13"/>
                  </a:cubicBezTo>
                  <a:cubicBezTo>
                    <a:pt x="6" y="16"/>
                    <a:pt x="6" y="18"/>
                    <a:pt x="7" y="19"/>
                  </a:cubicBezTo>
                  <a:cubicBezTo>
                    <a:pt x="8" y="21"/>
                    <a:pt x="10" y="22"/>
                    <a:pt x="12" y="22"/>
                  </a:cubicBezTo>
                  <a:cubicBezTo>
                    <a:pt x="14" y="22"/>
                    <a:pt x="15" y="21"/>
                    <a:pt x="17" y="19"/>
                  </a:cubicBezTo>
                  <a:cubicBezTo>
                    <a:pt x="18" y="18"/>
                    <a:pt x="18" y="16"/>
                    <a:pt x="18" y="14"/>
                  </a:cubicBezTo>
                  <a:cubicBezTo>
                    <a:pt x="18" y="11"/>
                    <a:pt x="18" y="9"/>
                    <a:pt x="17" y="7"/>
                  </a:cubicBezTo>
                  <a:cubicBezTo>
                    <a:pt x="15" y="6"/>
                    <a:pt x="14" y="5"/>
                    <a:pt x="1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299" name="Freeform 85"/>
            <p:cNvSpPr>
              <a:spLocks/>
            </p:cNvSpPr>
            <p:nvPr/>
          </p:nvSpPr>
          <p:spPr bwMode="auto">
            <a:xfrm>
              <a:off x="9791700" y="3933825"/>
              <a:ext cx="74613" cy="80963"/>
            </a:xfrm>
            <a:custGeom>
              <a:avLst/>
              <a:gdLst>
                <a:gd name="T0" fmla="*/ 23 w 23"/>
                <a:gd name="T1" fmla="*/ 25 h 25"/>
                <a:gd name="T2" fmla="*/ 17 w 23"/>
                <a:gd name="T3" fmla="*/ 25 h 25"/>
                <a:gd name="T4" fmla="*/ 7 w 23"/>
                <a:gd name="T5" fmla="*/ 9 h 25"/>
                <a:gd name="T6" fmla="*/ 5 w 23"/>
                <a:gd name="T7" fmla="*/ 7 h 25"/>
                <a:gd name="T8" fmla="*/ 5 w 23"/>
                <a:gd name="T9" fmla="*/ 7 h 25"/>
                <a:gd name="T10" fmla="*/ 5 w 23"/>
                <a:gd name="T11" fmla="*/ 11 h 25"/>
                <a:gd name="T12" fmla="*/ 5 w 23"/>
                <a:gd name="T13" fmla="*/ 25 h 25"/>
                <a:gd name="T14" fmla="*/ 0 w 23"/>
                <a:gd name="T15" fmla="*/ 25 h 25"/>
                <a:gd name="T16" fmla="*/ 0 w 23"/>
                <a:gd name="T17" fmla="*/ 0 h 25"/>
                <a:gd name="T18" fmla="*/ 6 w 23"/>
                <a:gd name="T19" fmla="*/ 0 h 25"/>
                <a:gd name="T20" fmla="*/ 16 w 23"/>
                <a:gd name="T21" fmla="*/ 15 h 25"/>
                <a:gd name="T22" fmla="*/ 17 w 23"/>
                <a:gd name="T23" fmla="*/ 17 h 25"/>
                <a:gd name="T24" fmla="*/ 17 w 23"/>
                <a:gd name="T25" fmla="*/ 17 h 25"/>
                <a:gd name="T26" fmla="*/ 17 w 23"/>
                <a:gd name="T27" fmla="*/ 14 h 25"/>
                <a:gd name="T28" fmla="*/ 17 w 23"/>
                <a:gd name="T29" fmla="*/ 0 h 25"/>
                <a:gd name="T30" fmla="*/ 23 w 23"/>
                <a:gd name="T31" fmla="*/ 0 h 25"/>
                <a:gd name="T32" fmla="*/ 23 w 23"/>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5">
                  <a:moveTo>
                    <a:pt x="23" y="25"/>
                  </a:moveTo>
                  <a:cubicBezTo>
                    <a:pt x="17" y="25"/>
                    <a:pt x="17" y="25"/>
                    <a:pt x="17" y="25"/>
                  </a:cubicBezTo>
                  <a:cubicBezTo>
                    <a:pt x="7" y="9"/>
                    <a:pt x="7" y="9"/>
                    <a:pt x="7" y="9"/>
                  </a:cubicBezTo>
                  <a:cubicBezTo>
                    <a:pt x="6" y="8"/>
                    <a:pt x="5" y="8"/>
                    <a:pt x="5" y="7"/>
                  </a:cubicBezTo>
                  <a:cubicBezTo>
                    <a:pt x="5" y="7"/>
                    <a:pt x="5" y="7"/>
                    <a:pt x="5" y="7"/>
                  </a:cubicBezTo>
                  <a:cubicBezTo>
                    <a:pt x="5" y="8"/>
                    <a:pt x="5" y="9"/>
                    <a:pt x="5" y="11"/>
                  </a:cubicBezTo>
                  <a:cubicBezTo>
                    <a:pt x="5" y="25"/>
                    <a:pt x="5" y="25"/>
                    <a:pt x="5" y="25"/>
                  </a:cubicBezTo>
                  <a:cubicBezTo>
                    <a:pt x="0" y="25"/>
                    <a:pt x="0" y="25"/>
                    <a:pt x="0" y="25"/>
                  </a:cubicBezTo>
                  <a:cubicBezTo>
                    <a:pt x="0" y="0"/>
                    <a:pt x="0" y="0"/>
                    <a:pt x="0" y="0"/>
                  </a:cubicBezTo>
                  <a:cubicBezTo>
                    <a:pt x="6" y="0"/>
                    <a:pt x="6" y="0"/>
                    <a:pt x="6" y="0"/>
                  </a:cubicBezTo>
                  <a:cubicBezTo>
                    <a:pt x="16" y="15"/>
                    <a:pt x="16" y="15"/>
                    <a:pt x="16" y="15"/>
                  </a:cubicBezTo>
                  <a:cubicBezTo>
                    <a:pt x="17" y="16"/>
                    <a:pt x="17" y="17"/>
                    <a:pt x="17" y="17"/>
                  </a:cubicBezTo>
                  <a:cubicBezTo>
                    <a:pt x="17" y="17"/>
                    <a:pt x="17" y="17"/>
                    <a:pt x="17" y="17"/>
                  </a:cubicBezTo>
                  <a:cubicBezTo>
                    <a:pt x="17" y="17"/>
                    <a:pt x="17" y="15"/>
                    <a:pt x="17" y="14"/>
                  </a:cubicBezTo>
                  <a:cubicBezTo>
                    <a:pt x="17" y="0"/>
                    <a:pt x="17" y="0"/>
                    <a:pt x="17" y="0"/>
                  </a:cubicBezTo>
                  <a:cubicBezTo>
                    <a:pt x="23" y="0"/>
                    <a:pt x="23" y="0"/>
                    <a:pt x="23" y="0"/>
                  </a:cubicBezTo>
                  <a:lnTo>
                    <a:pt x="23"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00" name="Freeform 86"/>
            <p:cNvSpPr>
              <a:spLocks/>
            </p:cNvSpPr>
            <p:nvPr/>
          </p:nvSpPr>
          <p:spPr bwMode="auto">
            <a:xfrm>
              <a:off x="9880600" y="3930650"/>
              <a:ext cx="74613" cy="84138"/>
            </a:xfrm>
            <a:custGeom>
              <a:avLst/>
              <a:gdLst>
                <a:gd name="T0" fmla="*/ 23 w 23"/>
                <a:gd name="T1" fmla="*/ 24 h 26"/>
                <a:gd name="T2" fmla="*/ 13 w 23"/>
                <a:gd name="T3" fmla="*/ 26 h 26"/>
                <a:gd name="T4" fmla="*/ 4 w 23"/>
                <a:gd name="T5" fmla="*/ 23 h 26"/>
                <a:gd name="T6" fmla="*/ 0 w 23"/>
                <a:gd name="T7" fmla="*/ 14 h 26"/>
                <a:gd name="T8" fmla="*/ 4 w 23"/>
                <a:gd name="T9" fmla="*/ 4 h 26"/>
                <a:gd name="T10" fmla="*/ 14 w 23"/>
                <a:gd name="T11" fmla="*/ 0 h 26"/>
                <a:gd name="T12" fmla="*/ 21 w 23"/>
                <a:gd name="T13" fmla="*/ 2 h 26"/>
                <a:gd name="T14" fmla="*/ 21 w 23"/>
                <a:gd name="T15" fmla="*/ 7 h 26"/>
                <a:gd name="T16" fmla="*/ 14 w 23"/>
                <a:gd name="T17" fmla="*/ 5 h 26"/>
                <a:gd name="T18" fmla="*/ 9 w 23"/>
                <a:gd name="T19" fmla="*/ 7 h 26"/>
                <a:gd name="T20" fmla="*/ 6 w 23"/>
                <a:gd name="T21" fmla="*/ 14 h 26"/>
                <a:gd name="T22" fmla="*/ 8 w 23"/>
                <a:gd name="T23" fmla="*/ 20 h 26"/>
                <a:gd name="T24" fmla="*/ 14 w 23"/>
                <a:gd name="T25" fmla="*/ 22 h 26"/>
                <a:gd name="T26" fmla="*/ 17 w 23"/>
                <a:gd name="T27" fmla="*/ 21 h 26"/>
                <a:gd name="T28" fmla="*/ 17 w 23"/>
                <a:gd name="T29" fmla="*/ 16 h 26"/>
                <a:gd name="T30" fmla="*/ 12 w 23"/>
                <a:gd name="T31" fmla="*/ 16 h 26"/>
                <a:gd name="T32" fmla="*/ 12 w 23"/>
                <a:gd name="T33" fmla="*/ 12 h 26"/>
                <a:gd name="T34" fmla="*/ 23 w 23"/>
                <a:gd name="T35" fmla="*/ 12 h 26"/>
                <a:gd name="T36" fmla="*/ 23 w 23"/>
                <a:gd name="T37"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6">
                  <a:moveTo>
                    <a:pt x="23" y="24"/>
                  </a:moveTo>
                  <a:cubicBezTo>
                    <a:pt x="20" y="26"/>
                    <a:pt x="17" y="26"/>
                    <a:pt x="13" y="26"/>
                  </a:cubicBezTo>
                  <a:cubicBezTo>
                    <a:pt x="9" y="26"/>
                    <a:pt x="6" y="25"/>
                    <a:pt x="4" y="23"/>
                  </a:cubicBezTo>
                  <a:cubicBezTo>
                    <a:pt x="2" y="21"/>
                    <a:pt x="0" y="18"/>
                    <a:pt x="0" y="14"/>
                  </a:cubicBezTo>
                  <a:cubicBezTo>
                    <a:pt x="0" y="10"/>
                    <a:pt x="2" y="7"/>
                    <a:pt x="4" y="4"/>
                  </a:cubicBezTo>
                  <a:cubicBezTo>
                    <a:pt x="7" y="2"/>
                    <a:pt x="10" y="0"/>
                    <a:pt x="14" y="0"/>
                  </a:cubicBezTo>
                  <a:cubicBezTo>
                    <a:pt x="17" y="0"/>
                    <a:pt x="19" y="1"/>
                    <a:pt x="21" y="2"/>
                  </a:cubicBezTo>
                  <a:cubicBezTo>
                    <a:pt x="21" y="7"/>
                    <a:pt x="21" y="7"/>
                    <a:pt x="21" y="7"/>
                  </a:cubicBezTo>
                  <a:cubicBezTo>
                    <a:pt x="19" y="6"/>
                    <a:pt x="17" y="5"/>
                    <a:pt x="14" y="5"/>
                  </a:cubicBezTo>
                  <a:cubicBezTo>
                    <a:pt x="12" y="5"/>
                    <a:pt x="10" y="6"/>
                    <a:pt x="9" y="7"/>
                  </a:cubicBezTo>
                  <a:cubicBezTo>
                    <a:pt x="7" y="9"/>
                    <a:pt x="6" y="11"/>
                    <a:pt x="6" y="14"/>
                  </a:cubicBezTo>
                  <a:cubicBezTo>
                    <a:pt x="6" y="16"/>
                    <a:pt x="7" y="18"/>
                    <a:pt x="8" y="20"/>
                  </a:cubicBezTo>
                  <a:cubicBezTo>
                    <a:pt x="10" y="21"/>
                    <a:pt x="11" y="22"/>
                    <a:pt x="14" y="22"/>
                  </a:cubicBezTo>
                  <a:cubicBezTo>
                    <a:pt x="15" y="22"/>
                    <a:pt x="16" y="22"/>
                    <a:pt x="17" y="21"/>
                  </a:cubicBezTo>
                  <a:cubicBezTo>
                    <a:pt x="17" y="16"/>
                    <a:pt x="17" y="16"/>
                    <a:pt x="17" y="16"/>
                  </a:cubicBezTo>
                  <a:cubicBezTo>
                    <a:pt x="12" y="16"/>
                    <a:pt x="12" y="16"/>
                    <a:pt x="12" y="16"/>
                  </a:cubicBezTo>
                  <a:cubicBezTo>
                    <a:pt x="12" y="12"/>
                    <a:pt x="12" y="12"/>
                    <a:pt x="12" y="12"/>
                  </a:cubicBezTo>
                  <a:cubicBezTo>
                    <a:pt x="23" y="12"/>
                    <a:pt x="23" y="12"/>
                    <a:pt x="23" y="12"/>
                  </a:cubicBezTo>
                  <a:lnTo>
                    <a:pt x="23"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grpSp>
        <p:nvGrpSpPr>
          <p:cNvPr id="301" name="Cheyenne"/>
          <p:cNvGrpSpPr/>
          <p:nvPr/>
        </p:nvGrpSpPr>
        <p:grpSpPr>
          <a:xfrm>
            <a:off x="2000393" y="3210546"/>
            <a:ext cx="692167" cy="206922"/>
            <a:chOff x="1498600" y="3182938"/>
            <a:chExt cx="754063" cy="225425"/>
          </a:xfrm>
        </p:grpSpPr>
        <p:sp>
          <p:nvSpPr>
            <p:cNvPr id="302" name="Rectangle 87"/>
            <p:cNvSpPr>
              <a:spLocks noChangeArrowheads="1"/>
            </p:cNvSpPr>
            <p:nvPr/>
          </p:nvSpPr>
          <p:spPr bwMode="auto">
            <a:xfrm>
              <a:off x="1498600" y="3182938"/>
              <a:ext cx="754063" cy="225425"/>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03" name="Freeform 88"/>
            <p:cNvSpPr>
              <a:spLocks/>
            </p:cNvSpPr>
            <p:nvPr/>
          </p:nvSpPr>
          <p:spPr bwMode="auto">
            <a:xfrm>
              <a:off x="1570038" y="3254375"/>
              <a:ext cx="65088" cy="85725"/>
            </a:xfrm>
            <a:custGeom>
              <a:avLst/>
              <a:gdLst>
                <a:gd name="T0" fmla="*/ 20 w 20"/>
                <a:gd name="T1" fmla="*/ 25 h 26"/>
                <a:gd name="T2" fmla="*/ 12 w 20"/>
                <a:gd name="T3" fmla="*/ 26 h 26"/>
                <a:gd name="T4" fmla="*/ 3 w 20"/>
                <a:gd name="T5" fmla="*/ 22 h 26"/>
                <a:gd name="T6" fmla="*/ 0 w 20"/>
                <a:gd name="T7" fmla="*/ 13 h 26"/>
                <a:gd name="T8" fmla="*/ 4 w 20"/>
                <a:gd name="T9" fmla="*/ 4 h 26"/>
                <a:gd name="T10" fmla="*/ 13 w 20"/>
                <a:gd name="T11" fmla="*/ 0 h 26"/>
                <a:gd name="T12" fmla="*/ 20 w 20"/>
                <a:gd name="T13" fmla="*/ 1 h 26"/>
                <a:gd name="T14" fmla="*/ 20 w 20"/>
                <a:gd name="T15" fmla="*/ 6 h 26"/>
                <a:gd name="T16" fmla="*/ 14 w 20"/>
                <a:gd name="T17" fmla="*/ 5 h 26"/>
                <a:gd name="T18" fmla="*/ 8 w 20"/>
                <a:gd name="T19" fmla="*/ 7 h 26"/>
                <a:gd name="T20" fmla="*/ 6 w 20"/>
                <a:gd name="T21" fmla="*/ 13 h 26"/>
                <a:gd name="T22" fmla="*/ 8 w 20"/>
                <a:gd name="T23" fmla="*/ 19 h 26"/>
                <a:gd name="T24" fmla="*/ 13 w 20"/>
                <a:gd name="T25" fmla="*/ 21 h 26"/>
                <a:gd name="T26" fmla="*/ 20 w 20"/>
                <a:gd name="T27" fmla="*/ 19 h 26"/>
                <a:gd name="T28" fmla="*/ 20 w 20"/>
                <a:gd name="T29"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6">
                  <a:moveTo>
                    <a:pt x="20" y="25"/>
                  </a:moveTo>
                  <a:cubicBezTo>
                    <a:pt x="18" y="25"/>
                    <a:pt x="15" y="26"/>
                    <a:pt x="12" y="26"/>
                  </a:cubicBezTo>
                  <a:cubicBezTo>
                    <a:pt x="8" y="26"/>
                    <a:pt x="5" y="25"/>
                    <a:pt x="3" y="22"/>
                  </a:cubicBezTo>
                  <a:cubicBezTo>
                    <a:pt x="1" y="20"/>
                    <a:pt x="0" y="17"/>
                    <a:pt x="0" y="13"/>
                  </a:cubicBezTo>
                  <a:cubicBezTo>
                    <a:pt x="0" y="9"/>
                    <a:pt x="1" y="6"/>
                    <a:pt x="4" y="4"/>
                  </a:cubicBezTo>
                  <a:cubicBezTo>
                    <a:pt x="6" y="1"/>
                    <a:pt x="9" y="0"/>
                    <a:pt x="13" y="0"/>
                  </a:cubicBezTo>
                  <a:cubicBezTo>
                    <a:pt x="16" y="0"/>
                    <a:pt x="18" y="0"/>
                    <a:pt x="20" y="1"/>
                  </a:cubicBezTo>
                  <a:cubicBezTo>
                    <a:pt x="20" y="6"/>
                    <a:pt x="20" y="6"/>
                    <a:pt x="20" y="6"/>
                  </a:cubicBezTo>
                  <a:cubicBezTo>
                    <a:pt x="18" y="5"/>
                    <a:pt x="16" y="5"/>
                    <a:pt x="14" y="5"/>
                  </a:cubicBezTo>
                  <a:cubicBezTo>
                    <a:pt x="11" y="5"/>
                    <a:pt x="9" y="5"/>
                    <a:pt x="8" y="7"/>
                  </a:cubicBezTo>
                  <a:cubicBezTo>
                    <a:pt x="7" y="8"/>
                    <a:pt x="6" y="10"/>
                    <a:pt x="6" y="13"/>
                  </a:cubicBezTo>
                  <a:cubicBezTo>
                    <a:pt x="6" y="15"/>
                    <a:pt x="7" y="17"/>
                    <a:pt x="8" y="19"/>
                  </a:cubicBezTo>
                  <a:cubicBezTo>
                    <a:pt x="9" y="20"/>
                    <a:pt x="11" y="21"/>
                    <a:pt x="13" y="21"/>
                  </a:cubicBezTo>
                  <a:cubicBezTo>
                    <a:pt x="16" y="21"/>
                    <a:pt x="18" y="20"/>
                    <a:pt x="20" y="19"/>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04" name="Freeform 89"/>
            <p:cNvSpPr>
              <a:spLocks/>
            </p:cNvSpPr>
            <p:nvPr/>
          </p:nvSpPr>
          <p:spPr bwMode="auto">
            <a:xfrm>
              <a:off x="1647825" y="3254375"/>
              <a:ext cx="73025" cy="82550"/>
            </a:xfrm>
            <a:custGeom>
              <a:avLst/>
              <a:gdLst>
                <a:gd name="T0" fmla="*/ 46 w 46"/>
                <a:gd name="T1" fmla="*/ 52 h 52"/>
                <a:gd name="T2" fmla="*/ 35 w 46"/>
                <a:gd name="T3" fmla="*/ 52 h 52"/>
                <a:gd name="T4" fmla="*/ 35 w 46"/>
                <a:gd name="T5" fmla="*/ 31 h 52"/>
                <a:gd name="T6" fmla="*/ 13 w 46"/>
                <a:gd name="T7" fmla="*/ 31 h 52"/>
                <a:gd name="T8" fmla="*/ 13 w 46"/>
                <a:gd name="T9" fmla="*/ 52 h 52"/>
                <a:gd name="T10" fmla="*/ 0 w 46"/>
                <a:gd name="T11" fmla="*/ 52 h 52"/>
                <a:gd name="T12" fmla="*/ 0 w 46"/>
                <a:gd name="T13" fmla="*/ 0 h 52"/>
                <a:gd name="T14" fmla="*/ 13 w 46"/>
                <a:gd name="T15" fmla="*/ 0 h 52"/>
                <a:gd name="T16" fmla="*/ 13 w 46"/>
                <a:gd name="T17" fmla="*/ 21 h 52"/>
                <a:gd name="T18" fmla="*/ 35 w 46"/>
                <a:gd name="T19" fmla="*/ 21 h 52"/>
                <a:gd name="T20" fmla="*/ 35 w 46"/>
                <a:gd name="T21" fmla="*/ 0 h 52"/>
                <a:gd name="T22" fmla="*/ 46 w 46"/>
                <a:gd name="T23" fmla="*/ 0 h 52"/>
                <a:gd name="T24" fmla="*/ 46 w 46"/>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2">
                  <a:moveTo>
                    <a:pt x="46" y="52"/>
                  </a:moveTo>
                  <a:lnTo>
                    <a:pt x="35" y="52"/>
                  </a:lnTo>
                  <a:lnTo>
                    <a:pt x="35" y="31"/>
                  </a:lnTo>
                  <a:lnTo>
                    <a:pt x="13" y="31"/>
                  </a:lnTo>
                  <a:lnTo>
                    <a:pt x="13" y="52"/>
                  </a:lnTo>
                  <a:lnTo>
                    <a:pt x="0" y="52"/>
                  </a:lnTo>
                  <a:lnTo>
                    <a:pt x="0" y="0"/>
                  </a:lnTo>
                  <a:lnTo>
                    <a:pt x="13" y="0"/>
                  </a:lnTo>
                  <a:lnTo>
                    <a:pt x="13" y="21"/>
                  </a:lnTo>
                  <a:lnTo>
                    <a:pt x="35" y="21"/>
                  </a:lnTo>
                  <a:lnTo>
                    <a:pt x="35" y="0"/>
                  </a:lnTo>
                  <a:lnTo>
                    <a:pt x="46" y="0"/>
                  </a:lnTo>
                  <a:lnTo>
                    <a:pt x="4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05" name="Freeform 90"/>
            <p:cNvSpPr>
              <a:spLocks/>
            </p:cNvSpPr>
            <p:nvPr/>
          </p:nvSpPr>
          <p:spPr bwMode="auto">
            <a:xfrm>
              <a:off x="1743075" y="3254375"/>
              <a:ext cx="49213" cy="82550"/>
            </a:xfrm>
            <a:custGeom>
              <a:avLst/>
              <a:gdLst>
                <a:gd name="T0" fmla="*/ 31 w 31"/>
                <a:gd name="T1" fmla="*/ 52 h 52"/>
                <a:gd name="T2" fmla="*/ 0 w 31"/>
                <a:gd name="T3" fmla="*/ 52 h 52"/>
                <a:gd name="T4" fmla="*/ 0 w 31"/>
                <a:gd name="T5" fmla="*/ 0 h 52"/>
                <a:gd name="T6" fmla="*/ 29 w 31"/>
                <a:gd name="T7" fmla="*/ 0 h 52"/>
                <a:gd name="T8" fmla="*/ 29 w 31"/>
                <a:gd name="T9" fmla="*/ 11 h 52"/>
                <a:gd name="T10" fmla="*/ 10 w 31"/>
                <a:gd name="T11" fmla="*/ 11 h 52"/>
                <a:gd name="T12" fmla="*/ 10 w 31"/>
                <a:gd name="T13" fmla="*/ 21 h 52"/>
                <a:gd name="T14" fmla="*/ 29 w 31"/>
                <a:gd name="T15" fmla="*/ 21 h 52"/>
                <a:gd name="T16" fmla="*/ 29 w 31"/>
                <a:gd name="T17" fmla="*/ 31 h 52"/>
                <a:gd name="T18" fmla="*/ 10 w 31"/>
                <a:gd name="T19" fmla="*/ 31 h 52"/>
                <a:gd name="T20" fmla="*/ 10 w 31"/>
                <a:gd name="T21" fmla="*/ 43 h 52"/>
                <a:gd name="T22" fmla="*/ 31 w 31"/>
                <a:gd name="T23" fmla="*/ 43 h 52"/>
                <a:gd name="T24" fmla="*/ 31 w 31"/>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52">
                  <a:moveTo>
                    <a:pt x="31" y="52"/>
                  </a:moveTo>
                  <a:lnTo>
                    <a:pt x="0" y="52"/>
                  </a:lnTo>
                  <a:lnTo>
                    <a:pt x="0" y="0"/>
                  </a:lnTo>
                  <a:lnTo>
                    <a:pt x="29" y="0"/>
                  </a:lnTo>
                  <a:lnTo>
                    <a:pt x="29" y="11"/>
                  </a:lnTo>
                  <a:lnTo>
                    <a:pt x="10" y="11"/>
                  </a:lnTo>
                  <a:lnTo>
                    <a:pt x="10" y="21"/>
                  </a:lnTo>
                  <a:lnTo>
                    <a:pt x="29" y="21"/>
                  </a:lnTo>
                  <a:lnTo>
                    <a:pt x="29" y="31"/>
                  </a:lnTo>
                  <a:lnTo>
                    <a:pt x="10" y="31"/>
                  </a:lnTo>
                  <a:lnTo>
                    <a:pt x="10" y="43"/>
                  </a:lnTo>
                  <a:lnTo>
                    <a:pt x="31" y="43"/>
                  </a:lnTo>
                  <a:lnTo>
                    <a:pt x="3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06" name="Freeform 91"/>
            <p:cNvSpPr>
              <a:spLocks/>
            </p:cNvSpPr>
            <p:nvPr/>
          </p:nvSpPr>
          <p:spPr bwMode="auto">
            <a:xfrm>
              <a:off x="1795463" y="3254375"/>
              <a:ext cx="71438" cy="82550"/>
            </a:xfrm>
            <a:custGeom>
              <a:avLst/>
              <a:gdLst>
                <a:gd name="T0" fmla="*/ 22 w 22"/>
                <a:gd name="T1" fmla="*/ 0 h 25"/>
                <a:gd name="T2" fmla="*/ 14 w 22"/>
                <a:gd name="T3" fmla="*/ 16 h 25"/>
                <a:gd name="T4" fmla="*/ 14 w 22"/>
                <a:gd name="T5" fmla="*/ 25 h 25"/>
                <a:gd name="T6" fmla="*/ 8 w 22"/>
                <a:gd name="T7" fmla="*/ 25 h 25"/>
                <a:gd name="T8" fmla="*/ 8 w 22"/>
                <a:gd name="T9" fmla="*/ 17 h 25"/>
                <a:gd name="T10" fmla="*/ 0 w 22"/>
                <a:gd name="T11" fmla="*/ 0 h 25"/>
                <a:gd name="T12" fmla="*/ 7 w 22"/>
                <a:gd name="T13" fmla="*/ 0 h 25"/>
                <a:gd name="T14" fmla="*/ 11 w 22"/>
                <a:gd name="T15" fmla="*/ 10 h 25"/>
                <a:gd name="T16" fmla="*/ 12 w 22"/>
                <a:gd name="T17" fmla="*/ 12 h 25"/>
                <a:gd name="T18" fmla="*/ 12 w 22"/>
                <a:gd name="T19" fmla="*/ 12 h 25"/>
                <a:gd name="T20" fmla="*/ 12 w 22"/>
                <a:gd name="T21" fmla="*/ 10 h 25"/>
                <a:gd name="T22" fmla="*/ 16 w 22"/>
                <a:gd name="T23" fmla="*/ 0 h 25"/>
                <a:gd name="T24" fmla="*/ 22 w 22"/>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25">
                  <a:moveTo>
                    <a:pt x="22" y="0"/>
                  </a:moveTo>
                  <a:cubicBezTo>
                    <a:pt x="14" y="16"/>
                    <a:pt x="14" y="16"/>
                    <a:pt x="14" y="16"/>
                  </a:cubicBezTo>
                  <a:cubicBezTo>
                    <a:pt x="14" y="25"/>
                    <a:pt x="14" y="25"/>
                    <a:pt x="14" y="25"/>
                  </a:cubicBezTo>
                  <a:cubicBezTo>
                    <a:pt x="8" y="25"/>
                    <a:pt x="8" y="25"/>
                    <a:pt x="8" y="25"/>
                  </a:cubicBezTo>
                  <a:cubicBezTo>
                    <a:pt x="8" y="17"/>
                    <a:pt x="8" y="17"/>
                    <a:pt x="8" y="17"/>
                  </a:cubicBezTo>
                  <a:cubicBezTo>
                    <a:pt x="0" y="0"/>
                    <a:pt x="0" y="0"/>
                    <a:pt x="0" y="0"/>
                  </a:cubicBezTo>
                  <a:cubicBezTo>
                    <a:pt x="7" y="0"/>
                    <a:pt x="7" y="0"/>
                    <a:pt x="7" y="0"/>
                  </a:cubicBezTo>
                  <a:cubicBezTo>
                    <a:pt x="11" y="10"/>
                    <a:pt x="11" y="10"/>
                    <a:pt x="11" y="10"/>
                  </a:cubicBezTo>
                  <a:cubicBezTo>
                    <a:pt x="11" y="10"/>
                    <a:pt x="11" y="11"/>
                    <a:pt x="12" y="12"/>
                  </a:cubicBezTo>
                  <a:cubicBezTo>
                    <a:pt x="12" y="12"/>
                    <a:pt x="12" y="12"/>
                    <a:pt x="12" y="12"/>
                  </a:cubicBezTo>
                  <a:cubicBezTo>
                    <a:pt x="12" y="11"/>
                    <a:pt x="12" y="10"/>
                    <a:pt x="12" y="10"/>
                  </a:cubicBezTo>
                  <a:cubicBezTo>
                    <a:pt x="16" y="0"/>
                    <a:pt x="16" y="0"/>
                    <a:pt x="16" y="0"/>
                  </a:cubicBezTo>
                  <a:lnTo>
                    <a:pt x="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07" name="Freeform 92"/>
            <p:cNvSpPr>
              <a:spLocks/>
            </p:cNvSpPr>
            <p:nvPr/>
          </p:nvSpPr>
          <p:spPr bwMode="auto">
            <a:xfrm>
              <a:off x="1879600" y="3254375"/>
              <a:ext cx="49213" cy="82550"/>
            </a:xfrm>
            <a:custGeom>
              <a:avLst/>
              <a:gdLst>
                <a:gd name="T0" fmla="*/ 31 w 31"/>
                <a:gd name="T1" fmla="*/ 52 h 52"/>
                <a:gd name="T2" fmla="*/ 0 w 31"/>
                <a:gd name="T3" fmla="*/ 52 h 52"/>
                <a:gd name="T4" fmla="*/ 0 w 31"/>
                <a:gd name="T5" fmla="*/ 0 h 52"/>
                <a:gd name="T6" fmla="*/ 29 w 31"/>
                <a:gd name="T7" fmla="*/ 0 h 52"/>
                <a:gd name="T8" fmla="*/ 29 w 31"/>
                <a:gd name="T9" fmla="*/ 11 h 52"/>
                <a:gd name="T10" fmla="*/ 11 w 31"/>
                <a:gd name="T11" fmla="*/ 11 h 52"/>
                <a:gd name="T12" fmla="*/ 11 w 31"/>
                <a:gd name="T13" fmla="*/ 21 h 52"/>
                <a:gd name="T14" fmla="*/ 29 w 31"/>
                <a:gd name="T15" fmla="*/ 21 h 52"/>
                <a:gd name="T16" fmla="*/ 29 w 31"/>
                <a:gd name="T17" fmla="*/ 31 h 52"/>
                <a:gd name="T18" fmla="*/ 11 w 31"/>
                <a:gd name="T19" fmla="*/ 31 h 52"/>
                <a:gd name="T20" fmla="*/ 11 w 31"/>
                <a:gd name="T21" fmla="*/ 43 h 52"/>
                <a:gd name="T22" fmla="*/ 31 w 31"/>
                <a:gd name="T23" fmla="*/ 43 h 52"/>
                <a:gd name="T24" fmla="*/ 31 w 31"/>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52">
                  <a:moveTo>
                    <a:pt x="31" y="52"/>
                  </a:moveTo>
                  <a:lnTo>
                    <a:pt x="0" y="52"/>
                  </a:lnTo>
                  <a:lnTo>
                    <a:pt x="0" y="0"/>
                  </a:lnTo>
                  <a:lnTo>
                    <a:pt x="29" y="0"/>
                  </a:lnTo>
                  <a:lnTo>
                    <a:pt x="29" y="11"/>
                  </a:lnTo>
                  <a:lnTo>
                    <a:pt x="11" y="11"/>
                  </a:lnTo>
                  <a:lnTo>
                    <a:pt x="11" y="21"/>
                  </a:lnTo>
                  <a:lnTo>
                    <a:pt x="29" y="21"/>
                  </a:lnTo>
                  <a:lnTo>
                    <a:pt x="29" y="31"/>
                  </a:lnTo>
                  <a:lnTo>
                    <a:pt x="11" y="31"/>
                  </a:lnTo>
                  <a:lnTo>
                    <a:pt x="11" y="43"/>
                  </a:lnTo>
                  <a:lnTo>
                    <a:pt x="31" y="43"/>
                  </a:lnTo>
                  <a:lnTo>
                    <a:pt x="3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08" name="Freeform 93"/>
            <p:cNvSpPr>
              <a:spLocks/>
            </p:cNvSpPr>
            <p:nvPr/>
          </p:nvSpPr>
          <p:spPr bwMode="auto">
            <a:xfrm>
              <a:off x="1941513" y="3254375"/>
              <a:ext cx="76200" cy="82550"/>
            </a:xfrm>
            <a:custGeom>
              <a:avLst/>
              <a:gdLst>
                <a:gd name="T0" fmla="*/ 23 w 23"/>
                <a:gd name="T1" fmla="*/ 25 h 25"/>
                <a:gd name="T2" fmla="*/ 17 w 23"/>
                <a:gd name="T3" fmla="*/ 25 h 25"/>
                <a:gd name="T4" fmla="*/ 7 w 23"/>
                <a:gd name="T5" fmla="*/ 10 h 25"/>
                <a:gd name="T6" fmla="*/ 6 w 23"/>
                <a:gd name="T7" fmla="*/ 8 h 25"/>
                <a:gd name="T8" fmla="*/ 6 w 23"/>
                <a:gd name="T9" fmla="*/ 8 h 25"/>
                <a:gd name="T10" fmla="*/ 6 w 23"/>
                <a:gd name="T11" fmla="*/ 12 h 25"/>
                <a:gd name="T12" fmla="*/ 6 w 23"/>
                <a:gd name="T13" fmla="*/ 25 h 25"/>
                <a:gd name="T14" fmla="*/ 0 w 23"/>
                <a:gd name="T15" fmla="*/ 25 h 25"/>
                <a:gd name="T16" fmla="*/ 0 w 23"/>
                <a:gd name="T17" fmla="*/ 0 h 25"/>
                <a:gd name="T18" fmla="*/ 6 w 23"/>
                <a:gd name="T19" fmla="*/ 0 h 25"/>
                <a:gd name="T20" fmla="*/ 16 w 23"/>
                <a:gd name="T21" fmla="*/ 16 h 25"/>
                <a:gd name="T22" fmla="*/ 18 w 23"/>
                <a:gd name="T23" fmla="*/ 18 h 25"/>
                <a:gd name="T24" fmla="*/ 18 w 23"/>
                <a:gd name="T25" fmla="*/ 18 h 25"/>
                <a:gd name="T26" fmla="*/ 18 w 23"/>
                <a:gd name="T27" fmla="*/ 14 h 25"/>
                <a:gd name="T28" fmla="*/ 18 w 23"/>
                <a:gd name="T29" fmla="*/ 0 h 25"/>
                <a:gd name="T30" fmla="*/ 23 w 23"/>
                <a:gd name="T31" fmla="*/ 0 h 25"/>
                <a:gd name="T32" fmla="*/ 23 w 23"/>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5">
                  <a:moveTo>
                    <a:pt x="23" y="25"/>
                  </a:moveTo>
                  <a:cubicBezTo>
                    <a:pt x="17" y="25"/>
                    <a:pt x="17" y="25"/>
                    <a:pt x="17" y="25"/>
                  </a:cubicBezTo>
                  <a:cubicBezTo>
                    <a:pt x="7" y="10"/>
                    <a:pt x="7" y="10"/>
                    <a:pt x="7" y="10"/>
                  </a:cubicBezTo>
                  <a:cubicBezTo>
                    <a:pt x="6" y="9"/>
                    <a:pt x="6" y="8"/>
                    <a:pt x="6" y="8"/>
                  </a:cubicBezTo>
                  <a:cubicBezTo>
                    <a:pt x="6" y="8"/>
                    <a:pt x="6" y="8"/>
                    <a:pt x="6" y="8"/>
                  </a:cubicBezTo>
                  <a:cubicBezTo>
                    <a:pt x="6" y="8"/>
                    <a:pt x="6" y="10"/>
                    <a:pt x="6" y="12"/>
                  </a:cubicBezTo>
                  <a:cubicBezTo>
                    <a:pt x="6" y="25"/>
                    <a:pt x="6" y="25"/>
                    <a:pt x="6" y="25"/>
                  </a:cubicBezTo>
                  <a:cubicBezTo>
                    <a:pt x="0" y="25"/>
                    <a:pt x="0" y="25"/>
                    <a:pt x="0" y="25"/>
                  </a:cubicBezTo>
                  <a:cubicBezTo>
                    <a:pt x="0" y="0"/>
                    <a:pt x="0" y="0"/>
                    <a:pt x="0" y="0"/>
                  </a:cubicBezTo>
                  <a:cubicBezTo>
                    <a:pt x="6" y="0"/>
                    <a:pt x="6" y="0"/>
                    <a:pt x="6" y="0"/>
                  </a:cubicBezTo>
                  <a:cubicBezTo>
                    <a:pt x="16" y="16"/>
                    <a:pt x="16" y="16"/>
                    <a:pt x="16" y="16"/>
                  </a:cubicBezTo>
                  <a:cubicBezTo>
                    <a:pt x="17" y="16"/>
                    <a:pt x="17" y="17"/>
                    <a:pt x="18" y="18"/>
                  </a:cubicBezTo>
                  <a:cubicBezTo>
                    <a:pt x="18" y="18"/>
                    <a:pt x="18" y="18"/>
                    <a:pt x="18" y="18"/>
                  </a:cubicBezTo>
                  <a:cubicBezTo>
                    <a:pt x="18" y="17"/>
                    <a:pt x="18" y="16"/>
                    <a:pt x="18" y="14"/>
                  </a:cubicBezTo>
                  <a:cubicBezTo>
                    <a:pt x="18" y="0"/>
                    <a:pt x="18" y="0"/>
                    <a:pt x="18" y="0"/>
                  </a:cubicBezTo>
                  <a:cubicBezTo>
                    <a:pt x="23" y="0"/>
                    <a:pt x="23" y="0"/>
                    <a:pt x="23" y="0"/>
                  </a:cubicBezTo>
                  <a:lnTo>
                    <a:pt x="23"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09" name="Freeform 94"/>
            <p:cNvSpPr>
              <a:spLocks/>
            </p:cNvSpPr>
            <p:nvPr/>
          </p:nvSpPr>
          <p:spPr bwMode="auto">
            <a:xfrm>
              <a:off x="2036763" y="3254375"/>
              <a:ext cx="74613" cy="82550"/>
            </a:xfrm>
            <a:custGeom>
              <a:avLst/>
              <a:gdLst>
                <a:gd name="T0" fmla="*/ 23 w 23"/>
                <a:gd name="T1" fmla="*/ 25 h 25"/>
                <a:gd name="T2" fmla="*/ 17 w 23"/>
                <a:gd name="T3" fmla="*/ 25 h 25"/>
                <a:gd name="T4" fmla="*/ 7 w 23"/>
                <a:gd name="T5" fmla="*/ 10 h 25"/>
                <a:gd name="T6" fmla="*/ 6 w 23"/>
                <a:gd name="T7" fmla="*/ 8 h 25"/>
                <a:gd name="T8" fmla="*/ 6 w 23"/>
                <a:gd name="T9" fmla="*/ 8 h 25"/>
                <a:gd name="T10" fmla="*/ 6 w 23"/>
                <a:gd name="T11" fmla="*/ 12 h 25"/>
                <a:gd name="T12" fmla="*/ 6 w 23"/>
                <a:gd name="T13" fmla="*/ 25 h 25"/>
                <a:gd name="T14" fmla="*/ 0 w 23"/>
                <a:gd name="T15" fmla="*/ 25 h 25"/>
                <a:gd name="T16" fmla="*/ 0 w 23"/>
                <a:gd name="T17" fmla="*/ 0 h 25"/>
                <a:gd name="T18" fmla="*/ 6 w 23"/>
                <a:gd name="T19" fmla="*/ 0 h 25"/>
                <a:gd name="T20" fmla="*/ 16 w 23"/>
                <a:gd name="T21" fmla="*/ 16 h 25"/>
                <a:gd name="T22" fmla="*/ 18 w 23"/>
                <a:gd name="T23" fmla="*/ 18 h 25"/>
                <a:gd name="T24" fmla="*/ 18 w 23"/>
                <a:gd name="T25" fmla="*/ 18 h 25"/>
                <a:gd name="T26" fmla="*/ 18 w 23"/>
                <a:gd name="T27" fmla="*/ 14 h 25"/>
                <a:gd name="T28" fmla="*/ 18 w 23"/>
                <a:gd name="T29" fmla="*/ 0 h 25"/>
                <a:gd name="T30" fmla="*/ 23 w 23"/>
                <a:gd name="T31" fmla="*/ 0 h 25"/>
                <a:gd name="T32" fmla="*/ 23 w 23"/>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5">
                  <a:moveTo>
                    <a:pt x="23" y="25"/>
                  </a:moveTo>
                  <a:cubicBezTo>
                    <a:pt x="17" y="25"/>
                    <a:pt x="17" y="25"/>
                    <a:pt x="17" y="25"/>
                  </a:cubicBezTo>
                  <a:cubicBezTo>
                    <a:pt x="7" y="10"/>
                    <a:pt x="7" y="10"/>
                    <a:pt x="7" y="10"/>
                  </a:cubicBezTo>
                  <a:cubicBezTo>
                    <a:pt x="6" y="9"/>
                    <a:pt x="6" y="8"/>
                    <a:pt x="6" y="8"/>
                  </a:cubicBezTo>
                  <a:cubicBezTo>
                    <a:pt x="6" y="8"/>
                    <a:pt x="6" y="8"/>
                    <a:pt x="6" y="8"/>
                  </a:cubicBezTo>
                  <a:cubicBezTo>
                    <a:pt x="6" y="8"/>
                    <a:pt x="6" y="10"/>
                    <a:pt x="6" y="12"/>
                  </a:cubicBezTo>
                  <a:cubicBezTo>
                    <a:pt x="6" y="25"/>
                    <a:pt x="6" y="25"/>
                    <a:pt x="6" y="25"/>
                  </a:cubicBezTo>
                  <a:cubicBezTo>
                    <a:pt x="0" y="25"/>
                    <a:pt x="0" y="25"/>
                    <a:pt x="0" y="25"/>
                  </a:cubicBezTo>
                  <a:cubicBezTo>
                    <a:pt x="0" y="0"/>
                    <a:pt x="0" y="0"/>
                    <a:pt x="0" y="0"/>
                  </a:cubicBezTo>
                  <a:cubicBezTo>
                    <a:pt x="6" y="0"/>
                    <a:pt x="6" y="0"/>
                    <a:pt x="6" y="0"/>
                  </a:cubicBezTo>
                  <a:cubicBezTo>
                    <a:pt x="16" y="16"/>
                    <a:pt x="16" y="16"/>
                    <a:pt x="16" y="16"/>
                  </a:cubicBezTo>
                  <a:cubicBezTo>
                    <a:pt x="17" y="16"/>
                    <a:pt x="17" y="17"/>
                    <a:pt x="18" y="18"/>
                  </a:cubicBezTo>
                  <a:cubicBezTo>
                    <a:pt x="18" y="18"/>
                    <a:pt x="18" y="18"/>
                    <a:pt x="18" y="18"/>
                  </a:cubicBezTo>
                  <a:cubicBezTo>
                    <a:pt x="18" y="17"/>
                    <a:pt x="18" y="16"/>
                    <a:pt x="18" y="14"/>
                  </a:cubicBezTo>
                  <a:cubicBezTo>
                    <a:pt x="18" y="0"/>
                    <a:pt x="18" y="0"/>
                    <a:pt x="18" y="0"/>
                  </a:cubicBezTo>
                  <a:cubicBezTo>
                    <a:pt x="23" y="0"/>
                    <a:pt x="23" y="0"/>
                    <a:pt x="23" y="0"/>
                  </a:cubicBezTo>
                  <a:lnTo>
                    <a:pt x="23"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10" name="Freeform 95"/>
            <p:cNvSpPr>
              <a:spLocks/>
            </p:cNvSpPr>
            <p:nvPr/>
          </p:nvSpPr>
          <p:spPr bwMode="auto">
            <a:xfrm>
              <a:off x="2132013" y="3254375"/>
              <a:ext cx="49213" cy="82550"/>
            </a:xfrm>
            <a:custGeom>
              <a:avLst/>
              <a:gdLst>
                <a:gd name="T0" fmla="*/ 31 w 31"/>
                <a:gd name="T1" fmla="*/ 52 h 52"/>
                <a:gd name="T2" fmla="*/ 0 w 31"/>
                <a:gd name="T3" fmla="*/ 52 h 52"/>
                <a:gd name="T4" fmla="*/ 0 w 31"/>
                <a:gd name="T5" fmla="*/ 0 h 52"/>
                <a:gd name="T6" fmla="*/ 31 w 31"/>
                <a:gd name="T7" fmla="*/ 0 h 52"/>
                <a:gd name="T8" fmla="*/ 31 w 31"/>
                <a:gd name="T9" fmla="*/ 11 h 52"/>
                <a:gd name="T10" fmla="*/ 12 w 31"/>
                <a:gd name="T11" fmla="*/ 11 h 52"/>
                <a:gd name="T12" fmla="*/ 12 w 31"/>
                <a:gd name="T13" fmla="*/ 21 h 52"/>
                <a:gd name="T14" fmla="*/ 28 w 31"/>
                <a:gd name="T15" fmla="*/ 21 h 52"/>
                <a:gd name="T16" fmla="*/ 28 w 31"/>
                <a:gd name="T17" fmla="*/ 31 h 52"/>
                <a:gd name="T18" fmla="*/ 12 w 31"/>
                <a:gd name="T19" fmla="*/ 31 h 52"/>
                <a:gd name="T20" fmla="*/ 12 w 31"/>
                <a:gd name="T21" fmla="*/ 43 h 52"/>
                <a:gd name="T22" fmla="*/ 31 w 31"/>
                <a:gd name="T23" fmla="*/ 43 h 52"/>
                <a:gd name="T24" fmla="*/ 31 w 31"/>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52">
                  <a:moveTo>
                    <a:pt x="31" y="52"/>
                  </a:moveTo>
                  <a:lnTo>
                    <a:pt x="0" y="52"/>
                  </a:lnTo>
                  <a:lnTo>
                    <a:pt x="0" y="0"/>
                  </a:lnTo>
                  <a:lnTo>
                    <a:pt x="31" y="0"/>
                  </a:lnTo>
                  <a:lnTo>
                    <a:pt x="31" y="11"/>
                  </a:lnTo>
                  <a:lnTo>
                    <a:pt x="12" y="11"/>
                  </a:lnTo>
                  <a:lnTo>
                    <a:pt x="12" y="21"/>
                  </a:lnTo>
                  <a:lnTo>
                    <a:pt x="28" y="21"/>
                  </a:lnTo>
                  <a:lnTo>
                    <a:pt x="28" y="31"/>
                  </a:lnTo>
                  <a:lnTo>
                    <a:pt x="12" y="31"/>
                  </a:lnTo>
                  <a:lnTo>
                    <a:pt x="12" y="43"/>
                  </a:lnTo>
                  <a:lnTo>
                    <a:pt x="31" y="43"/>
                  </a:lnTo>
                  <a:lnTo>
                    <a:pt x="3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grpSp>
        <p:nvGrpSpPr>
          <p:cNvPr id="311" name="San Antonio"/>
          <p:cNvGrpSpPr/>
          <p:nvPr/>
        </p:nvGrpSpPr>
        <p:grpSpPr>
          <a:xfrm>
            <a:off x="2021522" y="3651348"/>
            <a:ext cx="893260" cy="205465"/>
            <a:chOff x="1520825" y="3679825"/>
            <a:chExt cx="973138" cy="223838"/>
          </a:xfrm>
        </p:grpSpPr>
        <p:sp>
          <p:nvSpPr>
            <p:cNvPr id="312" name="Rectangle 96"/>
            <p:cNvSpPr>
              <a:spLocks noChangeArrowheads="1"/>
            </p:cNvSpPr>
            <p:nvPr/>
          </p:nvSpPr>
          <p:spPr bwMode="auto">
            <a:xfrm>
              <a:off x="1520825" y="3679825"/>
              <a:ext cx="973138" cy="223838"/>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13" name="Freeform 97"/>
            <p:cNvSpPr>
              <a:spLocks/>
            </p:cNvSpPr>
            <p:nvPr/>
          </p:nvSpPr>
          <p:spPr bwMode="auto">
            <a:xfrm>
              <a:off x="1592263" y="3751263"/>
              <a:ext cx="55563" cy="84138"/>
            </a:xfrm>
            <a:custGeom>
              <a:avLst/>
              <a:gdLst>
                <a:gd name="T0" fmla="*/ 0 w 17"/>
                <a:gd name="T1" fmla="*/ 24 h 26"/>
                <a:gd name="T2" fmla="*/ 0 w 17"/>
                <a:gd name="T3" fmla="*/ 19 h 26"/>
                <a:gd name="T4" fmla="*/ 3 w 17"/>
                <a:gd name="T5" fmla="*/ 21 h 26"/>
                <a:gd name="T6" fmla="*/ 7 w 17"/>
                <a:gd name="T7" fmla="*/ 21 h 26"/>
                <a:gd name="T8" fmla="*/ 9 w 17"/>
                <a:gd name="T9" fmla="*/ 21 h 26"/>
                <a:gd name="T10" fmla="*/ 10 w 17"/>
                <a:gd name="T11" fmla="*/ 21 h 26"/>
                <a:gd name="T12" fmla="*/ 11 w 17"/>
                <a:gd name="T13" fmla="*/ 20 h 26"/>
                <a:gd name="T14" fmla="*/ 11 w 17"/>
                <a:gd name="T15" fmla="*/ 19 h 26"/>
                <a:gd name="T16" fmla="*/ 11 w 17"/>
                <a:gd name="T17" fmla="*/ 17 h 26"/>
                <a:gd name="T18" fmla="*/ 10 w 17"/>
                <a:gd name="T19" fmla="*/ 16 h 26"/>
                <a:gd name="T20" fmla="*/ 8 w 17"/>
                <a:gd name="T21" fmla="*/ 15 h 26"/>
                <a:gd name="T22" fmla="*/ 6 w 17"/>
                <a:gd name="T23" fmla="*/ 14 h 26"/>
                <a:gd name="T24" fmla="*/ 1 w 17"/>
                <a:gd name="T25" fmla="*/ 11 h 26"/>
                <a:gd name="T26" fmla="*/ 0 w 17"/>
                <a:gd name="T27" fmla="*/ 7 h 26"/>
                <a:gd name="T28" fmla="*/ 1 w 17"/>
                <a:gd name="T29" fmla="*/ 4 h 26"/>
                <a:gd name="T30" fmla="*/ 3 w 17"/>
                <a:gd name="T31" fmla="*/ 1 h 26"/>
                <a:gd name="T32" fmla="*/ 6 w 17"/>
                <a:gd name="T33" fmla="*/ 0 h 26"/>
                <a:gd name="T34" fmla="*/ 10 w 17"/>
                <a:gd name="T35" fmla="*/ 0 h 26"/>
                <a:gd name="T36" fmla="*/ 13 w 17"/>
                <a:gd name="T37" fmla="*/ 0 h 26"/>
                <a:gd name="T38" fmla="*/ 16 w 17"/>
                <a:gd name="T39" fmla="*/ 1 h 26"/>
                <a:gd name="T40" fmla="*/ 16 w 17"/>
                <a:gd name="T41" fmla="*/ 6 h 26"/>
                <a:gd name="T42" fmla="*/ 15 w 17"/>
                <a:gd name="T43" fmla="*/ 5 h 26"/>
                <a:gd name="T44" fmla="*/ 13 w 17"/>
                <a:gd name="T45" fmla="*/ 5 h 26"/>
                <a:gd name="T46" fmla="*/ 12 w 17"/>
                <a:gd name="T47" fmla="*/ 4 h 26"/>
                <a:gd name="T48" fmla="*/ 10 w 17"/>
                <a:gd name="T49" fmla="*/ 4 h 26"/>
                <a:gd name="T50" fmla="*/ 8 w 17"/>
                <a:gd name="T51" fmla="*/ 4 h 26"/>
                <a:gd name="T52" fmla="*/ 7 w 17"/>
                <a:gd name="T53" fmla="*/ 5 h 26"/>
                <a:gd name="T54" fmla="*/ 6 w 17"/>
                <a:gd name="T55" fmla="*/ 6 h 26"/>
                <a:gd name="T56" fmla="*/ 6 w 17"/>
                <a:gd name="T57" fmla="*/ 7 h 26"/>
                <a:gd name="T58" fmla="*/ 6 w 17"/>
                <a:gd name="T59" fmla="*/ 8 h 26"/>
                <a:gd name="T60" fmla="*/ 7 w 17"/>
                <a:gd name="T61" fmla="*/ 9 h 26"/>
                <a:gd name="T62" fmla="*/ 9 w 17"/>
                <a:gd name="T63" fmla="*/ 10 h 26"/>
                <a:gd name="T64" fmla="*/ 11 w 17"/>
                <a:gd name="T65" fmla="*/ 11 h 26"/>
                <a:gd name="T66" fmla="*/ 13 w 17"/>
                <a:gd name="T67" fmla="*/ 12 h 26"/>
                <a:gd name="T68" fmla="*/ 15 w 17"/>
                <a:gd name="T69" fmla="*/ 13 h 26"/>
                <a:gd name="T70" fmla="*/ 17 w 17"/>
                <a:gd name="T71" fmla="*/ 16 h 26"/>
                <a:gd name="T72" fmla="*/ 17 w 17"/>
                <a:gd name="T73" fmla="*/ 18 h 26"/>
                <a:gd name="T74" fmla="*/ 16 w 17"/>
                <a:gd name="T75" fmla="*/ 22 h 26"/>
                <a:gd name="T76" fmla="*/ 14 w 17"/>
                <a:gd name="T77" fmla="*/ 24 h 26"/>
                <a:gd name="T78" fmla="*/ 11 w 17"/>
                <a:gd name="T79" fmla="*/ 25 h 26"/>
                <a:gd name="T80" fmla="*/ 7 w 17"/>
                <a:gd name="T81" fmla="*/ 26 h 26"/>
                <a:gd name="T82" fmla="*/ 3 w 17"/>
                <a:gd name="T83" fmla="*/ 25 h 26"/>
                <a:gd name="T84" fmla="*/ 0 w 17"/>
                <a:gd name="T85"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4"/>
                  </a:moveTo>
                  <a:cubicBezTo>
                    <a:pt x="0" y="19"/>
                    <a:pt x="0" y="19"/>
                    <a:pt x="0" y="19"/>
                  </a:cubicBezTo>
                  <a:cubicBezTo>
                    <a:pt x="1" y="20"/>
                    <a:pt x="2" y="20"/>
                    <a:pt x="3" y="21"/>
                  </a:cubicBezTo>
                  <a:cubicBezTo>
                    <a:pt x="4" y="21"/>
                    <a:pt x="6" y="21"/>
                    <a:pt x="7" y="21"/>
                  </a:cubicBezTo>
                  <a:cubicBezTo>
                    <a:pt x="8" y="21"/>
                    <a:pt x="8" y="21"/>
                    <a:pt x="9" y="21"/>
                  </a:cubicBezTo>
                  <a:cubicBezTo>
                    <a:pt x="9" y="21"/>
                    <a:pt x="10" y="21"/>
                    <a:pt x="10" y="21"/>
                  </a:cubicBezTo>
                  <a:cubicBezTo>
                    <a:pt x="10" y="20"/>
                    <a:pt x="11" y="20"/>
                    <a:pt x="11" y="20"/>
                  </a:cubicBezTo>
                  <a:cubicBezTo>
                    <a:pt x="11" y="19"/>
                    <a:pt x="11" y="19"/>
                    <a:pt x="11" y="19"/>
                  </a:cubicBezTo>
                  <a:cubicBezTo>
                    <a:pt x="11" y="18"/>
                    <a:pt x="11" y="18"/>
                    <a:pt x="11" y="17"/>
                  </a:cubicBezTo>
                  <a:cubicBezTo>
                    <a:pt x="10" y="17"/>
                    <a:pt x="10" y="17"/>
                    <a:pt x="10" y="16"/>
                  </a:cubicBezTo>
                  <a:cubicBezTo>
                    <a:pt x="9" y="16"/>
                    <a:pt x="9" y="16"/>
                    <a:pt x="8" y="15"/>
                  </a:cubicBezTo>
                  <a:cubicBezTo>
                    <a:pt x="7" y="15"/>
                    <a:pt x="6" y="15"/>
                    <a:pt x="6" y="14"/>
                  </a:cubicBezTo>
                  <a:cubicBezTo>
                    <a:pt x="4" y="14"/>
                    <a:pt x="2" y="13"/>
                    <a:pt x="1" y="11"/>
                  </a:cubicBezTo>
                  <a:cubicBezTo>
                    <a:pt x="0" y="10"/>
                    <a:pt x="0" y="9"/>
                    <a:pt x="0" y="7"/>
                  </a:cubicBezTo>
                  <a:cubicBezTo>
                    <a:pt x="0" y="6"/>
                    <a:pt x="0" y="5"/>
                    <a:pt x="1" y="4"/>
                  </a:cubicBezTo>
                  <a:cubicBezTo>
                    <a:pt x="1" y="3"/>
                    <a:pt x="2" y="2"/>
                    <a:pt x="3" y="1"/>
                  </a:cubicBezTo>
                  <a:cubicBezTo>
                    <a:pt x="4" y="1"/>
                    <a:pt x="5" y="0"/>
                    <a:pt x="6" y="0"/>
                  </a:cubicBezTo>
                  <a:cubicBezTo>
                    <a:pt x="7" y="0"/>
                    <a:pt x="8" y="0"/>
                    <a:pt x="10" y="0"/>
                  </a:cubicBezTo>
                  <a:cubicBezTo>
                    <a:pt x="11" y="0"/>
                    <a:pt x="12" y="0"/>
                    <a:pt x="13" y="0"/>
                  </a:cubicBezTo>
                  <a:cubicBezTo>
                    <a:pt x="14" y="0"/>
                    <a:pt x="15" y="0"/>
                    <a:pt x="16" y="1"/>
                  </a:cubicBezTo>
                  <a:cubicBezTo>
                    <a:pt x="16" y="6"/>
                    <a:pt x="16" y="6"/>
                    <a:pt x="16" y="6"/>
                  </a:cubicBezTo>
                  <a:cubicBezTo>
                    <a:pt x="16" y="6"/>
                    <a:pt x="15" y="5"/>
                    <a:pt x="15" y="5"/>
                  </a:cubicBezTo>
                  <a:cubicBezTo>
                    <a:pt x="14" y="5"/>
                    <a:pt x="14" y="5"/>
                    <a:pt x="13" y="5"/>
                  </a:cubicBezTo>
                  <a:cubicBezTo>
                    <a:pt x="13" y="4"/>
                    <a:pt x="12" y="4"/>
                    <a:pt x="12" y="4"/>
                  </a:cubicBezTo>
                  <a:cubicBezTo>
                    <a:pt x="11" y="4"/>
                    <a:pt x="11" y="4"/>
                    <a:pt x="10" y="4"/>
                  </a:cubicBezTo>
                  <a:cubicBezTo>
                    <a:pt x="9" y="4"/>
                    <a:pt x="9" y="4"/>
                    <a:pt x="8" y="4"/>
                  </a:cubicBezTo>
                  <a:cubicBezTo>
                    <a:pt x="8" y="4"/>
                    <a:pt x="7" y="5"/>
                    <a:pt x="7" y="5"/>
                  </a:cubicBezTo>
                  <a:cubicBezTo>
                    <a:pt x="7" y="5"/>
                    <a:pt x="6" y="5"/>
                    <a:pt x="6" y="6"/>
                  </a:cubicBezTo>
                  <a:cubicBezTo>
                    <a:pt x="6" y="6"/>
                    <a:pt x="6" y="6"/>
                    <a:pt x="6" y="7"/>
                  </a:cubicBezTo>
                  <a:cubicBezTo>
                    <a:pt x="6" y="7"/>
                    <a:pt x="6" y="7"/>
                    <a:pt x="6" y="8"/>
                  </a:cubicBezTo>
                  <a:cubicBezTo>
                    <a:pt x="6" y="8"/>
                    <a:pt x="7" y="8"/>
                    <a:pt x="7" y="9"/>
                  </a:cubicBezTo>
                  <a:cubicBezTo>
                    <a:pt x="8" y="9"/>
                    <a:pt x="8" y="9"/>
                    <a:pt x="9" y="10"/>
                  </a:cubicBezTo>
                  <a:cubicBezTo>
                    <a:pt x="9" y="10"/>
                    <a:pt x="10" y="10"/>
                    <a:pt x="11" y="11"/>
                  </a:cubicBezTo>
                  <a:cubicBezTo>
                    <a:pt x="12" y="11"/>
                    <a:pt x="12" y="11"/>
                    <a:pt x="13" y="12"/>
                  </a:cubicBezTo>
                  <a:cubicBezTo>
                    <a:pt x="14" y="12"/>
                    <a:pt x="15" y="13"/>
                    <a:pt x="15" y="13"/>
                  </a:cubicBezTo>
                  <a:cubicBezTo>
                    <a:pt x="16" y="14"/>
                    <a:pt x="16" y="15"/>
                    <a:pt x="17" y="16"/>
                  </a:cubicBezTo>
                  <a:cubicBezTo>
                    <a:pt x="17" y="16"/>
                    <a:pt x="17" y="17"/>
                    <a:pt x="17" y="18"/>
                  </a:cubicBezTo>
                  <a:cubicBezTo>
                    <a:pt x="17" y="20"/>
                    <a:pt x="17" y="21"/>
                    <a:pt x="16" y="22"/>
                  </a:cubicBezTo>
                  <a:cubicBezTo>
                    <a:pt x="16" y="23"/>
                    <a:pt x="15" y="23"/>
                    <a:pt x="14" y="24"/>
                  </a:cubicBezTo>
                  <a:cubicBezTo>
                    <a:pt x="13" y="25"/>
                    <a:pt x="12" y="25"/>
                    <a:pt x="11" y="25"/>
                  </a:cubicBezTo>
                  <a:cubicBezTo>
                    <a:pt x="10" y="26"/>
                    <a:pt x="8" y="26"/>
                    <a:pt x="7" y="26"/>
                  </a:cubicBezTo>
                  <a:cubicBezTo>
                    <a:pt x="6" y="26"/>
                    <a:pt x="4" y="26"/>
                    <a:pt x="3" y="25"/>
                  </a:cubicBezTo>
                  <a:cubicBezTo>
                    <a:pt x="2" y="25"/>
                    <a:pt x="1" y="25"/>
                    <a:pt x="0"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14" name="Freeform 98"/>
            <p:cNvSpPr>
              <a:spLocks noEditPoints="1"/>
            </p:cNvSpPr>
            <p:nvPr/>
          </p:nvSpPr>
          <p:spPr bwMode="auto">
            <a:xfrm>
              <a:off x="1655763" y="3751263"/>
              <a:ext cx="80963" cy="80963"/>
            </a:xfrm>
            <a:custGeom>
              <a:avLst/>
              <a:gdLst>
                <a:gd name="T0" fmla="*/ 25 w 25"/>
                <a:gd name="T1" fmla="*/ 25 h 25"/>
                <a:gd name="T2" fmla="*/ 19 w 25"/>
                <a:gd name="T3" fmla="*/ 25 h 25"/>
                <a:gd name="T4" fmla="*/ 17 w 25"/>
                <a:gd name="T5" fmla="*/ 20 h 25"/>
                <a:gd name="T6" fmla="*/ 8 w 25"/>
                <a:gd name="T7" fmla="*/ 20 h 25"/>
                <a:gd name="T8" fmla="*/ 6 w 25"/>
                <a:gd name="T9" fmla="*/ 25 h 25"/>
                <a:gd name="T10" fmla="*/ 0 w 25"/>
                <a:gd name="T11" fmla="*/ 25 h 25"/>
                <a:gd name="T12" fmla="*/ 9 w 25"/>
                <a:gd name="T13" fmla="*/ 0 h 25"/>
                <a:gd name="T14" fmla="*/ 16 w 25"/>
                <a:gd name="T15" fmla="*/ 0 h 25"/>
                <a:gd name="T16" fmla="*/ 25 w 25"/>
                <a:gd name="T17" fmla="*/ 25 h 25"/>
                <a:gd name="T18" fmla="*/ 16 w 25"/>
                <a:gd name="T19" fmla="*/ 15 h 25"/>
                <a:gd name="T20" fmla="*/ 13 w 25"/>
                <a:gd name="T21" fmla="*/ 7 h 25"/>
                <a:gd name="T22" fmla="*/ 13 w 25"/>
                <a:gd name="T23" fmla="*/ 5 h 25"/>
                <a:gd name="T24" fmla="*/ 12 w 25"/>
                <a:gd name="T25" fmla="*/ 5 h 25"/>
                <a:gd name="T26" fmla="*/ 12 w 25"/>
                <a:gd name="T27" fmla="*/ 7 h 25"/>
                <a:gd name="T28" fmla="*/ 9 w 25"/>
                <a:gd name="T29" fmla="*/ 15 h 25"/>
                <a:gd name="T30" fmla="*/ 16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9" y="25"/>
                    <a:pt x="19" y="25"/>
                    <a:pt x="19" y="25"/>
                  </a:cubicBezTo>
                  <a:cubicBezTo>
                    <a:pt x="17" y="20"/>
                    <a:pt x="17" y="20"/>
                    <a:pt x="17" y="20"/>
                  </a:cubicBezTo>
                  <a:cubicBezTo>
                    <a:pt x="8" y="20"/>
                    <a:pt x="8" y="20"/>
                    <a:pt x="8" y="20"/>
                  </a:cubicBezTo>
                  <a:cubicBezTo>
                    <a:pt x="6" y="25"/>
                    <a:pt x="6" y="25"/>
                    <a:pt x="6" y="25"/>
                  </a:cubicBezTo>
                  <a:cubicBezTo>
                    <a:pt x="0" y="25"/>
                    <a:pt x="0" y="25"/>
                    <a:pt x="0" y="25"/>
                  </a:cubicBezTo>
                  <a:cubicBezTo>
                    <a:pt x="9" y="0"/>
                    <a:pt x="9" y="0"/>
                    <a:pt x="9" y="0"/>
                  </a:cubicBezTo>
                  <a:cubicBezTo>
                    <a:pt x="16" y="0"/>
                    <a:pt x="16" y="0"/>
                    <a:pt x="16" y="0"/>
                  </a:cubicBezTo>
                  <a:lnTo>
                    <a:pt x="25" y="25"/>
                  </a:lnTo>
                  <a:close/>
                  <a:moveTo>
                    <a:pt x="16" y="15"/>
                  </a:moveTo>
                  <a:cubicBezTo>
                    <a:pt x="13" y="7"/>
                    <a:pt x="13" y="7"/>
                    <a:pt x="13" y="7"/>
                  </a:cubicBezTo>
                  <a:cubicBezTo>
                    <a:pt x="13" y="6"/>
                    <a:pt x="13" y="5"/>
                    <a:pt x="13" y="5"/>
                  </a:cubicBezTo>
                  <a:cubicBezTo>
                    <a:pt x="12" y="5"/>
                    <a:pt x="12" y="5"/>
                    <a:pt x="12" y="5"/>
                  </a:cubicBezTo>
                  <a:cubicBezTo>
                    <a:pt x="12" y="5"/>
                    <a:pt x="12" y="6"/>
                    <a:pt x="12" y="7"/>
                  </a:cubicBezTo>
                  <a:cubicBezTo>
                    <a:pt x="9" y="15"/>
                    <a:pt x="9" y="15"/>
                    <a:pt x="9" y="15"/>
                  </a:cubicBezTo>
                  <a:lnTo>
                    <a:pt x="1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15" name="Freeform 99"/>
            <p:cNvSpPr>
              <a:spLocks/>
            </p:cNvSpPr>
            <p:nvPr/>
          </p:nvSpPr>
          <p:spPr bwMode="auto">
            <a:xfrm>
              <a:off x="1749425" y="3751263"/>
              <a:ext cx="71438" cy="80963"/>
            </a:xfrm>
            <a:custGeom>
              <a:avLst/>
              <a:gdLst>
                <a:gd name="T0" fmla="*/ 22 w 22"/>
                <a:gd name="T1" fmla="*/ 25 h 25"/>
                <a:gd name="T2" fmla="*/ 17 w 22"/>
                <a:gd name="T3" fmla="*/ 25 h 25"/>
                <a:gd name="T4" fmla="*/ 6 w 22"/>
                <a:gd name="T5" fmla="*/ 9 h 25"/>
                <a:gd name="T6" fmla="*/ 5 w 22"/>
                <a:gd name="T7" fmla="*/ 7 h 25"/>
                <a:gd name="T8" fmla="*/ 5 w 22"/>
                <a:gd name="T9" fmla="*/ 7 h 25"/>
                <a:gd name="T10" fmla="*/ 5 w 22"/>
                <a:gd name="T11" fmla="*/ 11 h 25"/>
                <a:gd name="T12" fmla="*/ 5 w 22"/>
                <a:gd name="T13" fmla="*/ 25 h 25"/>
                <a:gd name="T14" fmla="*/ 0 w 22"/>
                <a:gd name="T15" fmla="*/ 25 h 25"/>
                <a:gd name="T16" fmla="*/ 0 w 22"/>
                <a:gd name="T17" fmla="*/ 0 h 25"/>
                <a:gd name="T18" fmla="*/ 6 w 22"/>
                <a:gd name="T19" fmla="*/ 0 h 25"/>
                <a:gd name="T20" fmla="*/ 16 w 22"/>
                <a:gd name="T21" fmla="*/ 15 h 25"/>
                <a:gd name="T22" fmla="*/ 17 w 22"/>
                <a:gd name="T23" fmla="*/ 17 h 25"/>
                <a:gd name="T24" fmla="*/ 17 w 22"/>
                <a:gd name="T25" fmla="*/ 17 h 25"/>
                <a:gd name="T26" fmla="*/ 17 w 22"/>
                <a:gd name="T27" fmla="*/ 14 h 25"/>
                <a:gd name="T28" fmla="*/ 17 w 22"/>
                <a:gd name="T29" fmla="*/ 0 h 25"/>
                <a:gd name="T30" fmla="*/ 22 w 22"/>
                <a:gd name="T31" fmla="*/ 0 h 25"/>
                <a:gd name="T32" fmla="*/ 22 w 22"/>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5">
                  <a:moveTo>
                    <a:pt x="22" y="25"/>
                  </a:moveTo>
                  <a:cubicBezTo>
                    <a:pt x="17" y="25"/>
                    <a:pt x="17" y="25"/>
                    <a:pt x="17" y="25"/>
                  </a:cubicBezTo>
                  <a:cubicBezTo>
                    <a:pt x="6" y="9"/>
                    <a:pt x="6" y="9"/>
                    <a:pt x="6" y="9"/>
                  </a:cubicBezTo>
                  <a:cubicBezTo>
                    <a:pt x="6" y="9"/>
                    <a:pt x="5" y="8"/>
                    <a:pt x="5" y="7"/>
                  </a:cubicBezTo>
                  <a:cubicBezTo>
                    <a:pt x="5" y="7"/>
                    <a:pt x="5" y="7"/>
                    <a:pt x="5" y="7"/>
                  </a:cubicBezTo>
                  <a:cubicBezTo>
                    <a:pt x="5" y="8"/>
                    <a:pt x="5" y="10"/>
                    <a:pt x="5" y="11"/>
                  </a:cubicBezTo>
                  <a:cubicBezTo>
                    <a:pt x="5" y="25"/>
                    <a:pt x="5" y="25"/>
                    <a:pt x="5" y="25"/>
                  </a:cubicBezTo>
                  <a:cubicBezTo>
                    <a:pt x="0" y="25"/>
                    <a:pt x="0" y="25"/>
                    <a:pt x="0" y="25"/>
                  </a:cubicBezTo>
                  <a:cubicBezTo>
                    <a:pt x="0" y="0"/>
                    <a:pt x="0" y="0"/>
                    <a:pt x="0" y="0"/>
                  </a:cubicBezTo>
                  <a:cubicBezTo>
                    <a:pt x="6" y="0"/>
                    <a:pt x="6" y="0"/>
                    <a:pt x="6" y="0"/>
                  </a:cubicBezTo>
                  <a:cubicBezTo>
                    <a:pt x="16" y="15"/>
                    <a:pt x="16" y="15"/>
                    <a:pt x="16" y="15"/>
                  </a:cubicBezTo>
                  <a:cubicBezTo>
                    <a:pt x="16" y="16"/>
                    <a:pt x="17" y="17"/>
                    <a:pt x="17" y="17"/>
                  </a:cubicBezTo>
                  <a:cubicBezTo>
                    <a:pt x="17" y="17"/>
                    <a:pt x="17" y="17"/>
                    <a:pt x="17" y="17"/>
                  </a:cubicBezTo>
                  <a:cubicBezTo>
                    <a:pt x="17" y="17"/>
                    <a:pt x="17" y="16"/>
                    <a:pt x="17" y="14"/>
                  </a:cubicBezTo>
                  <a:cubicBezTo>
                    <a:pt x="17" y="0"/>
                    <a:pt x="17" y="0"/>
                    <a:pt x="17" y="0"/>
                  </a:cubicBezTo>
                  <a:cubicBezTo>
                    <a:pt x="22" y="0"/>
                    <a:pt x="22" y="0"/>
                    <a:pt x="22" y="0"/>
                  </a:cubicBezTo>
                  <a:lnTo>
                    <a:pt x="22"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16" name="Freeform 100"/>
            <p:cNvSpPr>
              <a:spLocks noEditPoints="1"/>
            </p:cNvSpPr>
            <p:nvPr/>
          </p:nvSpPr>
          <p:spPr bwMode="auto">
            <a:xfrm>
              <a:off x="1866900" y="3751263"/>
              <a:ext cx="82550" cy="80963"/>
            </a:xfrm>
            <a:custGeom>
              <a:avLst/>
              <a:gdLst>
                <a:gd name="T0" fmla="*/ 25 w 25"/>
                <a:gd name="T1" fmla="*/ 25 h 25"/>
                <a:gd name="T2" fmla="*/ 19 w 25"/>
                <a:gd name="T3" fmla="*/ 25 h 25"/>
                <a:gd name="T4" fmla="*/ 17 w 25"/>
                <a:gd name="T5" fmla="*/ 20 h 25"/>
                <a:gd name="T6" fmla="*/ 8 w 25"/>
                <a:gd name="T7" fmla="*/ 20 h 25"/>
                <a:gd name="T8" fmla="*/ 7 w 25"/>
                <a:gd name="T9" fmla="*/ 25 h 25"/>
                <a:gd name="T10" fmla="*/ 0 w 25"/>
                <a:gd name="T11" fmla="*/ 25 h 25"/>
                <a:gd name="T12" fmla="*/ 10 w 25"/>
                <a:gd name="T13" fmla="*/ 0 h 25"/>
                <a:gd name="T14" fmla="*/ 16 w 25"/>
                <a:gd name="T15" fmla="*/ 0 h 25"/>
                <a:gd name="T16" fmla="*/ 25 w 25"/>
                <a:gd name="T17" fmla="*/ 25 h 25"/>
                <a:gd name="T18" fmla="*/ 16 w 25"/>
                <a:gd name="T19" fmla="*/ 15 h 25"/>
                <a:gd name="T20" fmla="*/ 13 w 25"/>
                <a:gd name="T21" fmla="*/ 7 h 25"/>
                <a:gd name="T22" fmla="*/ 13 w 25"/>
                <a:gd name="T23" fmla="*/ 5 h 25"/>
                <a:gd name="T24" fmla="*/ 13 w 25"/>
                <a:gd name="T25" fmla="*/ 5 h 25"/>
                <a:gd name="T26" fmla="*/ 12 w 25"/>
                <a:gd name="T27" fmla="*/ 7 h 25"/>
                <a:gd name="T28" fmla="*/ 10 w 25"/>
                <a:gd name="T29" fmla="*/ 15 h 25"/>
                <a:gd name="T30" fmla="*/ 16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9" y="25"/>
                    <a:pt x="19" y="25"/>
                    <a:pt x="19" y="25"/>
                  </a:cubicBezTo>
                  <a:cubicBezTo>
                    <a:pt x="17" y="20"/>
                    <a:pt x="17" y="20"/>
                    <a:pt x="17" y="20"/>
                  </a:cubicBezTo>
                  <a:cubicBezTo>
                    <a:pt x="8" y="20"/>
                    <a:pt x="8" y="20"/>
                    <a:pt x="8" y="20"/>
                  </a:cubicBezTo>
                  <a:cubicBezTo>
                    <a:pt x="7" y="25"/>
                    <a:pt x="7" y="25"/>
                    <a:pt x="7" y="25"/>
                  </a:cubicBezTo>
                  <a:cubicBezTo>
                    <a:pt x="0" y="25"/>
                    <a:pt x="0" y="25"/>
                    <a:pt x="0" y="25"/>
                  </a:cubicBezTo>
                  <a:cubicBezTo>
                    <a:pt x="10" y="0"/>
                    <a:pt x="10" y="0"/>
                    <a:pt x="10" y="0"/>
                  </a:cubicBezTo>
                  <a:cubicBezTo>
                    <a:pt x="16" y="0"/>
                    <a:pt x="16" y="0"/>
                    <a:pt x="16" y="0"/>
                  </a:cubicBezTo>
                  <a:lnTo>
                    <a:pt x="25" y="25"/>
                  </a:lnTo>
                  <a:close/>
                  <a:moveTo>
                    <a:pt x="16" y="15"/>
                  </a:moveTo>
                  <a:cubicBezTo>
                    <a:pt x="13" y="7"/>
                    <a:pt x="13" y="7"/>
                    <a:pt x="13" y="7"/>
                  </a:cubicBezTo>
                  <a:cubicBezTo>
                    <a:pt x="13" y="6"/>
                    <a:pt x="13" y="5"/>
                    <a:pt x="13" y="5"/>
                  </a:cubicBezTo>
                  <a:cubicBezTo>
                    <a:pt x="13" y="5"/>
                    <a:pt x="13" y="5"/>
                    <a:pt x="13" y="5"/>
                  </a:cubicBezTo>
                  <a:cubicBezTo>
                    <a:pt x="13" y="5"/>
                    <a:pt x="13" y="6"/>
                    <a:pt x="12" y="7"/>
                  </a:cubicBezTo>
                  <a:cubicBezTo>
                    <a:pt x="10" y="15"/>
                    <a:pt x="10" y="15"/>
                    <a:pt x="10" y="15"/>
                  </a:cubicBezTo>
                  <a:lnTo>
                    <a:pt x="1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17" name="Freeform 101"/>
            <p:cNvSpPr>
              <a:spLocks/>
            </p:cNvSpPr>
            <p:nvPr/>
          </p:nvSpPr>
          <p:spPr bwMode="auto">
            <a:xfrm>
              <a:off x="1962150" y="3751263"/>
              <a:ext cx="74613" cy="80963"/>
            </a:xfrm>
            <a:custGeom>
              <a:avLst/>
              <a:gdLst>
                <a:gd name="T0" fmla="*/ 23 w 23"/>
                <a:gd name="T1" fmla="*/ 25 h 25"/>
                <a:gd name="T2" fmla="*/ 17 w 23"/>
                <a:gd name="T3" fmla="*/ 25 h 25"/>
                <a:gd name="T4" fmla="*/ 7 w 23"/>
                <a:gd name="T5" fmla="*/ 9 h 25"/>
                <a:gd name="T6" fmla="*/ 5 w 23"/>
                <a:gd name="T7" fmla="*/ 7 h 25"/>
                <a:gd name="T8" fmla="*/ 5 w 23"/>
                <a:gd name="T9" fmla="*/ 7 h 25"/>
                <a:gd name="T10" fmla="*/ 5 w 23"/>
                <a:gd name="T11" fmla="*/ 11 h 25"/>
                <a:gd name="T12" fmla="*/ 5 w 23"/>
                <a:gd name="T13" fmla="*/ 25 h 25"/>
                <a:gd name="T14" fmla="*/ 0 w 23"/>
                <a:gd name="T15" fmla="*/ 25 h 25"/>
                <a:gd name="T16" fmla="*/ 0 w 23"/>
                <a:gd name="T17" fmla="*/ 0 h 25"/>
                <a:gd name="T18" fmla="*/ 6 w 23"/>
                <a:gd name="T19" fmla="*/ 0 h 25"/>
                <a:gd name="T20" fmla="*/ 16 w 23"/>
                <a:gd name="T21" fmla="*/ 15 h 25"/>
                <a:gd name="T22" fmla="*/ 17 w 23"/>
                <a:gd name="T23" fmla="*/ 17 h 25"/>
                <a:gd name="T24" fmla="*/ 17 w 23"/>
                <a:gd name="T25" fmla="*/ 17 h 25"/>
                <a:gd name="T26" fmla="*/ 17 w 23"/>
                <a:gd name="T27" fmla="*/ 14 h 25"/>
                <a:gd name="T28" fmla="*/ 17 w 23"/>
                <a:gd name="T29" fmla="*/ 0 h 25"/>
                <a:gd name="T30" fmla="*/ 23 w 23"/>
                <a:gd name="T31" fmla="*/ 0 h 25"/>
                <a:gd name="T32" fmla="*/ 23 w 23"/>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5">
                  <a:moveTo>
                    <a:pt x="23" y="25"/>
                  </a:moveTo>
                  <a:cubicBezTo>
                    <a:pt x="17" y="25"/>
                    <a:pt x="17" y="25"/>
                    <a:pt x="17" y="25"/>
                  </a:cubicBezTo>
                  <a:cubicBezTo>
                    <a:pt x="7" y="9"/>
                    <a:pt x="7" y="9"/>
                    <a:pt x="7" y="9"/>
                  </a:cubicBezTo>
                  <a:cubicBezTo>
                    <a:pt x="6" y="9"/>
                    <a:pt x="6" y="8"/>
                    <a:pt x="5" y="7"/>
                  </a:cubicBezTo>
                  <a:cubicBezTo>
                    <a:pt x="5" y="7"/>
                    <a:pt x="5" y="7"/>
                    <a:pt x="5" y="7"/>
                  </a:cubicBezTo>
                  <a:cubicBezTo>
                    <a:pt x="5" y="8"/>
                    <a:pt x="5" y="10"/>
                    <a:pt x="5" y="11"/>
                  </a:cubicBezTo>
                  <a:cubicBezTo>
                    <a:pt x="5" y="25"/>
                    <a:pt x="5" y="25"/>
                    <a:pt x="5" y="25"/>
                  </a:cubicBezTo>
                  <a:cubicBezTo>
                    <a:pt x="0" y="25"/>
                    <a:pt x="0" y="25"/>
                    <a:pt x="0" y="25"/>
                  </a:cubicBezTo>
                  <a:cubicBezTo>
                    <a:pt x="0" y="0"/>
                    <a:pt x="0" y="0"/>
                    <a:pt x="0" y="0"/>
                  </a:cubicBezTo>
                  <a:cubicBezTo>
                    <a:pt x="6" y="0"/>
                    <a:pt x="6" y="0"/>
                    <a:pt x="6" y="0"/>
                  </a:cubicBezTo>
                  <a:cubicBezTo>
                    <a:pt x="16" y="15"/>
                    <a:pt x="16" y="15"/>
                    <a:pt x="16" y="15"/>
                  </a:cubicBezTo>
                  <a:cubicBezTo>
                    <a:pt x="17" y="16"/>
                    <a:pt x="17" y="17"/>
                    <a:pt x="17" y="17"/>
                  </a:cubicBezTo>
                  <a:cubicBezTo>
                    <a:pt x="17" y="17"/>
                    <a:pt x="17" y="17"/>
                    <a:pt x="17" y="17"/>
                  </a:cubicBezTo>
                  <a:cubicBezTo>
                    <a:pt x="17" y="17"/>
                    <a:pt x="17" y="16"/>
                    <a:pt x="17" y="14"/>
                  </a:cubicBezTo>
                  <a:cubicBezTo>
                    <a:pt x="17" y="0"/>
                    <a:pt x="17" y="0"/>
                    <a:pt x="17" y="0"/>
                  </a:cubicBezTo>
                  <a:cubicBezTo>
                    <a:pt x="23" y="0"/>
                    <a:pt x="23" y="0"/>
                    <a:pt x="23" y="0"/>
                  </a:cubicBezTo>
                  <a:lnTo>
                    <a:pt x="23"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18" name="Freeform 102"/>
            <p:cNvSpPr>
              <a:spLocks/>
            </p:cNvSpPr>
            <p:nvPr/>
          </p:nvSpPr>
          <p:spPr bwMode="auto">
            <a:xfrm>
              <a:off x="2049463" y="3751263"/>
              <a:ext cx="65088" cy="80963"/>
            </a:xfrm>
            <a:custGeom>
              <a:avLst/>
              <a:gdLst>
                <a:gd name="T0" fmla="*/ 41 w 41"/>
                <a:gd name="T1" fmla="*/ 10 h 51"/>
                <a:gd name="T2" fmla="*/ 25 w 41"/>
                <a:gd name="T3" fmla="*/ 10 h 51"/>
                <a:gd name="T4" fmla="*/ 25 w 41"/>
                <a:gd name="T5" fmla="*/ 51 h 51"/>
                <a:gd name="T6" fmla="*/ 15 w 41"/>
                <a:gd name="T7" fmla="*/ 51 h 51"/>
                <a:gd name="T8" fmla="*/ 15 w 41"/>
                <a:gd name="T9" fmla="*/ 10 h 51"/>
                <a:gd name="T10" fmla="*/ 0 w 41"/>
                <a:gd name="T11" fmla="*/ 10 h 51"/>
                <a:gd name="T12" fmla="*/ 0 w 41"/>
                <a:gd name="T13" fmla="*/ 0 h 51"/>
                <a:gd name="T14" fmla="*/ 41 w 41"/>
                <a:gd name="T15" fmla="*/ 0 h 51"/>
                <a:gd name="T16" fmla="*/ 41 w 41"/>
                <a:gd name="T17" fmla="*/ 1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1">
                  <a:moveTo>
                    <a:pt x="41" y="10"/>
                  </a:moveTo>
                  <a:lnTo>
                    <a:pt x="25" y="10"/>
                  </a:lnTo>
                  <a:lnTo>
                    <a:pt x="25" y="51"/>
                  </a:lnTo>
                  <a:lnTo>
                    <a:pt x="15" y="51"/>
                  </a:lnTo>
                  <a:lnTo>
                    <a:pt x="15" y="10"/>
                  </a:lnTo>
                  <a:lnTo>
                    <a:pt x="0" y="10"/>
                  </a:lnTo>
                  <a:lnTo>
                    <a:pt x="0" y="0"/>
                  </a:lnTo>
                  <a:lnTo>
                    <a:pt x="41" y="0"/>
                  </a:lnTo>
                  <a:lnTo>
                    <a:pt x="41"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19" name="Freeform 103"/>
            <p:cNvSpPr>
              <a:spLocks noEditPoints="1"/>
            </p:cNvSpPr>
            <p:nvPr/>
          </p:nvSpPr>
          <p:spPr bwMode="auto">
            <a:xfrm>
              <a:off x="2117725" y="3751263"/>
              <a:ext cx="79375" cy="84138"/>
            </a:xfrm>
            <a:custGeom>
              <a:avLst/>
              <a:gdLst>
                <a:gd name="T0" fmla="*/ 12 w 24"/>
                <a:gd name="T1" fmla="*/ 26 h 26"/>
                <a:gd name="T2" fmla="*/ 3 w 24"/>
                <a:gd name="T3" fmla="*/ 22 h 26"/>
                <a:gd name="T4" fmla="*/ 0 w 24"/>
                <a:gd name="T5" fmla="*/ 13 h 26"/>
                <a:gd name="T6" fmla="*/ 3 w 24"/>
                <a:gd name="T7" fmla="*/ 3 h 26"/>
                <a:gd name="T8" fmla="*/ 12 w 24"/>
                <a:gd name="T9" fmla="*/ 0 h 26"/>
                <a:gd name="T10" fmla="*/ 21 w 24"/>
                <a:gd name="T11" fmla="*/ 3 h 26"/>
                <a:gd name="T12" fmla="*/ 24 w 24"/>
                <a:gd name="T13" fmla="*/ 13 h 26"/>
                <a:gd name="T14" fmla="*/ 21 w 24"/>
                <a:gd name="T15" fmla="*/ 22 h 26"/>
                <a:gd name="T16" fmla="*/ 12 w 24"/>
                <a:gd name="T17" fmla="*/ 26 h 26"/>
                <a:gd name="T18" fmla="*/ 12 w 24"/>
                <a:gd name="T19" fmla="*/ 5 h 26"/>
                <a:gd name="T20" fmla="*/ 7 w 24"/>
                <a:gd name="T21" fmla="*/ 7 h 26"/>
                <a:gd name="T22" fmla="*/ 6 w 24"/>
                <a:gd name="T23" fmla="*/ 13 h 26"/>
                <a:gd name="T24" fmla="*/ 7 w 24"/>
                <a:gd name="T25" fmla="*/ 19 h 26"/>
                <a:gd name="T26" fmla="*/ 12 w 24"/>
                <a:gd name="T27" fmla="*/ 21 h 26"/>
                <a:gd name="T28" fmla="*/ 17 w 24"/>
                <a:gd name="T29" fmla="*/ 19 h 26"/>
                <a:gd name="T30" fmla="*/ 18 w 24"/>
                <a:gd name="T31" fmla="*/ 13 h 26"/>
                <a:gd name="T32" fmla="*/ 17 w 24"/>
                <a:gd name="T33" fmla="*/ 7 h 26"/>
                <a:gd name="T34" fmla="*/ 12 w 24"/>
                <a:gd name="T35"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26">
                  <a:moveTo>
                    <a:pt x="12" y="26"/>
                  </a:moveTo>
                  <a:cubicBezTo>
                    <a:pt x="8" y="26"/>
                    <a:pt x="5" y="25"/>
                    <a:pt x="3" y="22"/>
                  </a:cubicBezTo>
                  <a:cubicBezTo>
                    <a:pt x="1" y="20"/>
                    <a:pt x="0" y="17"/>
                    <a:pt x="0" y="13"/>
                  </a:cubicBezTo>
                  <a:cubicBezTo>
                    <a:pt x="0" y="9"/>
                    <a:pt x="1" y="6"/>
                    <a:pt x="3" y="3"/>
                  </a:cubicBezTo>
                  <a:cubicBezTo>
                    <a:pt x="5" y="1"/>
                    <a:pt x="9" y="0"/>
                    <a:pt x="12" y="0"/>
                  </a:cubicBezTo>
                  <a:cubicBezTo>
                    <a:pt x="16" y="0"/>
                    <a:pt x="19" y="1"/>
                    <a:pt x="21" y="3"/>
                  </a:cubicBezTo>
                  <a:cubicBezTo>
                    <a:pt x="23" y="6"/>
                    <a:pt x="24" y="9"/>
                    <a:pt x="24" y="13"/>
                  </a:cubicBezTo>
                  <a:cubicBezTo>
                    <a:pt x="24" y="16"/>
                    <a:pt x="23" y="20"/>
                    <a:pt x="21" y="22"/>
                  </a:cubicBezTo>
                  <a:cubicBezTo>
                    <a:pt x="19" y="25"/>
                    <a:pt x="16" y="26"/>
                    <a:pt x="12" y="26"/>
                  </a:cubicBezTo>
                  <a:close/>
                  <a:moveTo>
                    <a:pt x="12" y="5"/>
                  </a:moveTo>
                  <a:cubicBezTo>
                    <a:pt x="10" y="5"/>
                    <a:pt x="9" y="5"/>
                    <a:pt x="7" y="7"/>
                  </a:cubicBezTo>
                  <a:cubicBezTo>
                    <a:pt x="6" y="8"/>
                    <a:pt x="6" y="10"/>
                    <a:pt x="6" y="13"/>
                  </a:cubicBezTo>
                  <a:cubicBezTo>
                    <a:pt x="6" y="15"/>
                    <a:pt x="6" y="17"/>
                    <a:pt x="7" y="19"/>
                  </a:cubicBezTo>
                  <a:cubicBezTo>
                    <a:pt x="9" y="20"/>
                    <a:pt x="10" y="21"/>
                    <a:pt x="12" y="21"/>
                  </a:cubicBezTo>
                  <a:cubicBezTo>
                    <a:pt x="14" y="21"/>
                    <a:pt x="16" y="20"/>
                    <a:pt x="17" y="19"/>
                  </a:cubicBezTo>
                  <a:cubicBezTo>
                    <a:pt x="18" y="17"/>
                    <a:pt x="18" y="15"/>
                    <a:pt x="18" y="13"/>
                  </a:cubicBezTo>
                  <a:cubicBezTo>
                    <a:pt x="18" y="10"/>
                    <a:pt x="18" y="8"/>
                    <a:pt x="17" y="7"/>
                  </a:cubicBezTo>
                  <a:cubicBezTo>
                    <a:pt x="16" y="5"/>
                    <a:pt x="14" y="5"/>
                    <a:pt x="1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20" name="Freeform 104"/>
            <p:cNvSpPr>
              <a:spLocks/>
            </p:cNvSpPr>
            <p:nvPr/>
          </p:nvSpPr>
          <p:spPr bwMode="auto">
            <a:xfrm>
              <a:off x="2212975" y="3751263"/>
              <a:ext cx="74613" cy="80963"/>
            </a:xfrm>
            <a:custGeom>
              <a:avLst/>
              <a:gdLst>
                <a:gd name="T0" fmla="*/ 23 w 23"/>
                <a:gd name="T1" fmla="*/ 25 h 25"/>
                <a:gd name="T2" fmla="*/ 17 w 23"/>
                <a:gd name="T3" fmla="*/ 25 h 25"/>
                <a:gd name="T4" fmla="*/ 7 w 23"/>
                <a:gd name="T5" fmla="*/ 9 h 25"/>
                <a:gd name="T6" fmla="*/ 5 w 23"/>
                <a:gd name="T7" fmla="*/ 7 h 25"/>
                <a:gd name="T8" fmla="*/ 5 w 23"/>
                <a:gd name="T9" fmla="*/ 7 h 25"/>
                <a:gd name="T10" fmla="*/ 5 w 23"/>
                <a:gd name="T11" fmla="*/ 11 h 25"/>
                <a:gd name="T12" fmla="*/ 5 w 23"/>
                <a:gd name="T13" fmla="*/ 25 h 25"/>
                <a:gd name="T14" fmla="*/ 0 w 23"/>
                <a:gd name="T15" fmla="*/ 25 h 25"/>
                <a:gd name="T16" fmla="*/ 0 w 23"/>
                <a:gd name="T17" fmla="*/ 0 h 25"/>
                <a:gd name="T18" fmla="*/ 6 w 23"/>
                <a:gd name="T19" fmla="*/ 0 h 25"/>
                <a:gd name="T20" fmla="*/ 16 w 23"/>
                <a:gd name="T21" fmla="*/ 15 h 25"/>
                <a:gd name="T22" fmla="*/ 17 w 23"/>
                <a:gd name="T23" fmla="*/ 17 h 25"/>
                <a:gd name="T24" fmla="*/ 18 w 23"/>
                <a:gd name="T25" fmla="*/ 17 h 25"/>
                <a:gd name="T26" fmla="*/ 17 w 23"/>
                <a:gd name="T27" fmla="*/ 14 h 25"/>
                <a:gd name="T28" fmla="*/ 17 w 23"/>
                <a:gd name="T29" fmla="*/ 0 h 25"/>
                <a:gd name="T30" fmla="*/ 23 w 23"/>
                <a:gd name="T31" fmla="*/ 0 h 25"/>
                <a:gd name="T32" fmla="*/ 23 w 23"/>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5">
                  <a:moveTo>
                    <a:pt x="23" y="25"/>
                  </a:moveTo>
                  <a:cubicBezTo>
                    <a:pt x="17" y="25"/>
                    <a:pt x="17" y="25"/>
                    <a:pt x="17" y="25"/>
                  </a:cubicBezTo>
                  <a:cubicBezTo>
                    <a:pt x="7" y="9"/>
                    <a:pt x="7" y="9"/>
                    <a:pt x="7" y="9"/>
                  </a:cubicBezTo>
                  <a:cubicBezTo>
                    <a:pt x="6" y="9"/>
                    <a:pt x="6" y="8"/>
                    <a:pt x="5" y="7"/>
                  </a:cubicBezTo>
                  <a:cubicBezTo>
                    <a:pt x="5" y="7"/>
                    <a:pt x="5" y="7"/>
                    <a:pt x="5" y="7"/>
                  </a:cubicBezTo>
                  <a:cubicBezTo>
                    <a:pt x="5" y="8"/>
                    <a:pt x="5" y="10"/>
                    <a:pt x="5" y="11"/>
                  </a:cubicBezTo>
                  <a:cubicBezTo>
                    <a:pt x="5" y="25"/>
                    <a:pt x="5" y="25"/>
                    <a:pt x="5" y="25"/>
                  </a:cubicBezTo>
                  <a:cubicBezTo>
                    <a:pt x="0" y="25"/>
                    <a:pt x="0" y="25"/>
                    <a:pt x="0" y="25"/>
                  </a:cubicBezTo>
                  <a:cubicBezTo>
                    <a:pt x="0" y="0"/>
                    <a:pt x="0" y="0"/>
                    <a:pt x="0" y="0"/>
                  </a:cubicBezTo>
                  <a:cubicBezTo>
                    <a:pt x="6" y="0"/>
                    <a:pt x="6" y="0"/>
                    <a:pt x="6" y="0"/>
                  </a:cubicBezTo>
                  <a:cubicBezTo>
                    <a:pt x="16" y="15"/>
                    <a:pt x="16" y="15"/>
                    <a:pt x="16" y="15"/>
                  </a:cubicBezTo>
                  <a:cubicBezTo>
                    <a:pt x="17" y="16"/>
                    <a:pt x="17" y="17"/>
                    <a:pt x="17" y="17"/>
                  </a:cubicBezTo>
                  <a:cubicBezTo>
                    <a:pt x="18" y="17"/>
                    <a:pt x="18" y="17"/>
                    <a:pt x="18" y="17"/>
                  </a:cubicBezTo>
                  <a:cubicBezTo>
                    <a:pt x="17" y="17"/>
                    <a:pt x="17" y="16"/>
                    <a:pt x="17" y="14"/>
                  </a:cubicBezTo>
                  <a:cubicBezTo>
                    <a:pt x="17" y="0"/>
                    <a:pt x="17" y="0"/>
                    <a:pt x="17" y="0"/>
                  </a:cubicBezTo>
                  <a:cubicBezTo>
                    <a:pt x="23" y="0"/>
                    <a:pt x="23" y="0"/>
                    <a:pt x="23" y="0"/>
                  </a:cubicBezTo>
                  <a:lnTo>
                    <a:pt x="23"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21" name="Rectangle 105"/>
            <p:cNvSpPr>
              <a:spLocks noChangeArrowheads="1"/>
            </p:cNvSpPr>
            <p:nvPr/>
          </p:nvSpPr>
          <p:spPr bwMode="auto">
            <a:xfrm>
              <a:off x="2308225" y="3751263"/>
              <a:ext cx="19050" cy="809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22" name="Freeform 106"/>
            <p:cNvSpPr>
              <a:spLocks noEditPoints="1"/>
            </p:cNvSpPr>
            <p:nvPr/>
          </p:nvSpPr>
          <p:spPr bwMode="auto">
            <a:xfrm>
              <a:off x="2339975" y="3751263"/>
              <a:ext cx="82550" cy="84138"/>
            </a:xfrm>
            <a:custGeom>
              <a:avLst/>
              <a:gdLst>
                <a:gd name="T0" fmla="*/ 13 w 25"/>
                <a:gd name="T1" fmla="*/ 26 h 26"/>
                <a:gd name="T2" fmla="*/ 4 w 25"/>
                <a:gd name="T3" fmla="*/ 22 h 26"/>
                <a:gd name="T4" fmla="*/ 0 w 25"/>
                <a:gd name="T5" fmla="*/ 13 h 26"/>
                <a:gd name="T6" fmla="*/ 4 w 25"/>
                <a:gd name="T7" fmla="*/ 3 h 26"/>
                <a:gd name="T8" fmla="*/ 13 w 25"/>
                <a:gd name="T9" fmla="*/ 0 h 26"/>
                <a:gd name="T10" fmla="*/ 22 w 25"/>
                <a:gd name="T11" fmla="*/ 3 h 26"/>
                <a:gd name="T12" fmla="*/ 25 w 25"/>
                <a:gd name="T13" fmla="*/ 13 h 26"/>
                <a:gd name="T14" fmla="*/ 22 w 25"/>
                <a:gd name="T15" fmla="*/ 22 h 26"/>
                <a:gd name="T16" fmla="*/ 13 w 25"/>
                <a:gd name="T17" fmla="*/ 26 h 26"/>
                <a:gd name="T18" fmla="*/ 13 w 25"/>
                <a:gd name="T19" fmla="*/ 5 h 26"/>
                <a:gd name="T20" fmla="*/ 8 w 25"/>
                <a:gd name="T21" fmla="*/ 7 h 26"/>
                <a:gd name="T22" fmla="*/ 6 w 25"/>
                <a:gd name="T23" fmla="*/ 13 h 26"/>
                <a:gd name="T24" fmla="*/ 8 w 25"/>
                <a:gd name="T25" fmla="*/ 19 h 26"/>
                <a:gd name="T26" fmla="*/ 13 w 25"/>
                <a:gd name="T27" fmla="*/ 21 h 26"/>
                <a:gd name="T28" fmla="*/ 17 w 25"/>
                <a:gd name="T29" fmla="*/ 19 h 26"/>
                <a:gd name="T30" fmla="*/ 19 w 25"/>
                <a:gd name="T31" fmla="*/ 13 h 26"/>
                <a:gd name="T32" fmla="*/ 17 w 25"/>
                <a:gd name="T33" fmla="*/ 7 h 26"/>
                <a:gd name="T34" fmla="*/ 13 w 25"/>
                <a:gd name="T35"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6">
                  <a:moveTo>
                    <a:pt x="13" y="26"/>
                  </a:moveTo>
                  <a:cubicBezTo>
                    <a:pt x="9" y="26"/>
                    <a:pt x="6" y="25"/>
                    <a:pt x="4" y="22"/>
                  </a:cubicBezTo>
                  <a:cubicBezTo>
                    <a:pt x="2" y="20"/>
                    <a:pt x="0" y="17"/>
                    <a:pt x="0" y="13"/>
                  </a:cubicBezTo>
                  <a:cubicBezTo>
                    <a:pt x="0" y="9"/>
                    <a:pt x="2" y="6"/>
                    <a:pt x="4" y="3"/>
                  </a:cubicBezTo>
                  <a:cubicBezTo>
                    <a:pt x="6" y="1"/>
                    <a:pt x="9" y="0"/>
                    <a:pt x="13" y="0"/>
                  </a:cubicBezTo>
                  <a:cubicBezTo>
                    <a:pt x="17" y="0"/>
                    <a:pt x="20" y="1"/>
                    <a:pt x="22" y="3"/>
                  </a:cubicBezTo>
                  <a:cubicBezTo>
                    <a:pt x="24" y="6"/>
                    <a:pt x="25" y="9"/>
                    <a:pt x="25" y="13"/>
                  </a:cubicBezTo>
                  <a:cubicBezTo>
                    <a:pt x="25" y="16"/>
                    <a:pt x="24" y="20"/>
                    <a:pt x="22" y="22"/>
                  </a:cubicBezTo>
                  <a:cubicBezTo>
                    <a:pt x="19" y="25"/>
                    <a:pt x="16" y="26"/>
                    <a:pt x="13" y="26"/>
                  </a:cubicBezTo>
                  <a:close/>
                  <a:moveTo>
                    <a:pt x="13" y="5"/>
                  </a:moveTo>
                  <a:cubicBezTo>
                    <a:pt x="11" y="5"/>
                    <a:pt x="9" y="5"/>
                    <a:pt x="8" y="7"/>
                  </a:cubicBezTo>
                  <a:cubicBezTo>
                    <a:pt x="7" y="8"/>
                    <a:pt x="6" y="10"/>
                    <a:pt x="6" y="13"/>
                  </a:cubicBezTo>
                  <a:cubicBezTo>
                    <a:pt x="6" y="15"/>
                    <a:pt x="7" y="17"/>
                    <a:pt x="8" y="19"/>
                  </a:cubicBezTo>
                  <a:cubicBezTo>
                    <a:pt x="9" y="20"/>
                    <a:pt x="11" y="21"/>
                    <a:pt x="13" y="21"/>
                  </a:cubicBezTo>
                  <a:cubicBezTo>
                    <a:pt x="15" y="21"/>
                    <a:pt x="16" y="20"/>
                    <a:pt x="17" y="19"/>
                  </a:cubicBezTo>
                  <a:cubicBezTo>
                    <a:pt x="19" y="17"/>
                    <a:pt x="19" y="15"/>
                    <a:pt x="19" y="13"/>
                  </a:cubicBezTo>
                  <a:cubicBezTo>
                    <a:pt x="19" y="10"/>
                    <a:pt x="19" y="8"/>
                    <a:pt x="17" y="7"/>
                  </a:cubicBezTo>
                  <a:cubicBezTo>
                    <a:pt x="16" y="5"/>
                    <a:pt x="15" y="5"/>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grpSp>
        <p:nvGrpSpPr>
          <p:cNvPr id="323" name="Chicago"/>
          <p:cNvGrpSpPr/>
          <p:nvPr/>
        </p:nvGrpSpPr>
        <p:grpSpPr>
          <a:xfrm>
            <a:off x="3350482" y="2468108"/>
            <a:ext cx="658652" cy="206922"/>
            <a:chOff x="3122613" y="2400300"/>
            <a:chExt cx="717550" cy="225425"/>
          </a:xfrm>
        </p:grpSpPr>
        <p:sp>
          <p:nvSpPr>
            <p:cNvPr id="324" name="Rectangle 107"/>
            <p:cNvSpPr>
              <a:spLocks noChangeArrowheads="1"/>
            </p:cNvSpPr>
            <p:nvPr/>
          </p:nvSpPr>
          <p:spPr bwMode="auto">
            <a:xfrm>
              <a:off x="3122613" y="2400300"/>
              <a:ext cx="717550" cy="225425"/>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25" name="Freeform 108"/>
            <p:cNvSpPr>
              <a:spLocks/>
            </p:cNvSpPr>
            <p:nvPr/>
          </p:nvSpPr>
          <p:spPr bwMode="auto">
            <a:xfrm>
              <a:off x="3222626" y="2468563"/>
              <a:ext cx="61913" cy="87313"/>
            </a:xfrm>
            <a:custGeom>
              <a:avLst/>
              <a:gdLst>
                <a:gd name="T0" fmla="*/ 19 w 19"/>
                <a:gd name="T1" fmla="*/ 25 h 27"/>
                <a:gd name="T2" fmla="*/ 12 w 19"/>
                <a:gd name="T3" fmla="*/ 27 h 27"/>
                <a:gd name="T4" fmla="*/ 3 w 19"/>
                <a:gd name="T5" fmla="*/ 23 h 27"/>
                <a:gd name="T6" fmla="*/ 0 w 19"/>
                <a:gd name="T7" fmla="*/ 14 h 27"/>
                <a:gd name="T8" fmla="*/ 3 w 19"/>
                <a:gd name="T9" fmla="*/ 4 h 27"/>
                <a:gd name="T10" fmla="*/ 13 w 19"/>
                <a:gd name="T11" fmla="*/ 0 h 27"/>
                <a:gd name="T12" fmla="*/ 19 w 19"/>
                <a:gd name="T13" fmla="*/ 1 h 27"/>
                <a:gd name="T14" fmla="*/ 19 w 19"/>
                <a:gd name="T15" fmla="*/ 7 h 27"/>
                <a:gd name="T16" fmla="*/ 13 w 19"/>
                <a:gd name="T17" fmla="*/ 5 h 27"/>
                <a:gd name="T18" fmla="*/ 8 w 19"/>
                <a:gd name="T19" fmla="*/ 8 h 27"/>
                <a:gd name="T20" fmla="*/ 6 w 19"/>
                <a:gd name="T21" fmla="*/ 14 h 27"/>
                <a:gd name="T22" fmla="*/ 8 w 19"/>
                <a:gd name="T23" fmla="*/ 19 h 27"/>
                <a:gd name="T24" fmla="*/ 13 w 19"/>
                <a:gd name="T25" fmla="*/ 22 h 27"/>
                <a:gd name="T26" fmla="*/ 19 w 19"/>
                <a:gd name="T27" fmla="*/ 20 h 27"/>
                <a:gd name="T28" fmla="*/ 19 w 19"/>
                <a:gd name="T29"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7">
                  <a:moveTo>
                    <a:pt x="19" y="25"/>
                  </a:moveTo>
                  <a:cubicBezTo>
                    <a:pt x="17" y="26"/>
                    <a:pt x="15" y="27"/>
                    <a:pt x="12" y="27"/>
                  </a:cubicBezTo>
                  <a:cubicBezTo>
                    <a:pt x="8" y="27"/>
                    <a:pt x="5" y="25"/>
                    <a:pt x="3" y="23"/>
                  </a:cubicBezTo>
                  <a:cubicBezTo>
                    <a:pt x="1" y="21"/>
                    <a:pt x="0" y="18"/>
                    <a:pt x="0" y="14"/>
                  </a:cubicBezTo>
                  <a:cubicBezTo>
                    <a:pt x="0" y="10"/>
                    <a:pt x="1" y="7"/>
                    <a:pt x="3" y="4"/>
                  </a:cubicBezTo>
                  <a:cubicBezTo>
                    <a:pt x="6" y="2"/>
                    <a:pt x="9" y="0"/>
                    <a:pt x="13" y="0"/>
                  </a:cubicBezTo>
                  <a:cubicBezTo>
                    <a:pt x="15" y="0"/>
                    <a:pt x="18" y="1"/>
                    <a:pt x="19" y="1"/>
                  </a:cubicBezTo>
                  <a:cubicBezTo>
                    <a:pt x="19" y="7"/>
                    <a:pt x="19" y="7"/>
                    <a:pt x="19" y="7"/>
                  </a:cubicBezTo>
                  <a:cubicBezTo>
                    <a:pt x="18" y="6"/>
                    <a:pt x="16" y="5"/>
                    <a:pt x="13" y="5"/>
                  </a:cubicBezTo>
                  <a:cubicBezTo>
                    <a:pt x="11" y="5"/>
                    <a:pt x="9" y="6"/>
                    <a:pt x="8" y="8"/>
                  </a:cubicBezTo>
                  <a:cubicBezTo>
                    <a:pt x="6" y="9"/>
                    <a:pt x="6" y="11"/>
                    <a:pt x="6" y="14"/>
                  </a:cubicBezTo>
                  <a:cubicBezTo>
                    <a:pt x="6" y="16"/>
                    <a:pt x="6" y="18"/>
                    <a:pt x="8" y="19"/>
                  </a:cubicBezTo>
                  <a:cubicBezTo>
                    <a:pt x="9" y="21"/>
                    <a:pt x="11" y="22"/>
                    <a:pt x="13" y="22"/>
                  </a:cubicBezTo>
                  <a:cubicBezTo>
                    <a:pt x="15" y="22"/>
                    <a:pt x="17" y="21"/>
                    <a:pt x="19" y="20"/>
                  </a:cubicBezTo>
                  <a:lnTo>
                    <a:pt x="19"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26" name="Freeform 109"/>
            <p:cNvSpPr>
              <a:spLocks/>
            </p:cNvSpPr>
            <p:nvPr/>
          </p:nvSpPr>
          <p:spPr bwMode="auto">
            <a:xfrm>
              <a:off x="3300413" y="2471738"/>
              <a:ext cx="71438" cy="80963"/>
            </a:xfrm>
            <a:custGeom>
              <a:avLst/>
              <a:gdLst>
                <a:gd name="T0" fmla="*/ 45 w 45"/>
                <a:gd name="T1" fmla="*/ 51 h 51"/>
                <a:gd name="T2" fmla="*/ 33 w 45"/>
                <a:gd name="T3" fmla="*/ 51 h 51"/>
                <a:gd name="T4" fmla="*/ 33 w 45"/>
                <a:gd name="T5" fmla="*/ 31 h 51"/>
                <a:gd name="T6" fmla="*/ 12 w 45"/>
                <a:gd name="T7" fmla="*/ 31 h 51"/>
                <a:gd name="T8" fmla="*/ 12 w 45"/>
                <a:gd name="T9" fmla="*/ 51 h 51"/>
                <a:gd name="T10" fmla="*/ 0 w 45"/>
                <a:gd name="T11" fmla="*/ 51 h 51"/>
                <a:gd name="T12" fmla="*/ 0 w 45"/>
                <a:gd name="T13" fmla="*/ 0 h 51"/>
                <a:gd name="T14" fmla="*/ 12 w 45"/>
                <a:gd name="T15" fmla="*/ 0 h 51"/>
                <a:gd name="T16" fmla="*/ 12 w 45"/>
                <a:gd name="T17" fmla="*/ 21 h 51"/>
                <a:gd name="T18" fmla="*/ 33 w 45"/>
                <a:gd name="T19" fmla="*/ 21 h 51"/>
                <a:gd name="T20" fmla="*/ 33 w 45"/>
                <a:gd name="T21" fmla="*/ 0 h 51"/>
                <a:gd name="T22" fmla="*/ 45 w 45"/>
                <a:gd name="T23" fmla="*/ 0 h 51"/>
                <a:gd name="T24" fmla="*/ 45 w 45"/>
                <a:gd name="T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51">
                  <a:moveTo>
                    <a:pt x="45" y="51"/>
                  </a:moveTo>
                  <a:lnTo>
                    <a:pt x="33" y="51"/>
                  </a:lnTo>
                  <a:lnTo>
                    <a:pt x="33" y="31"/>
                  </a:lnTo>
                  <a:lnTo>
                    <a:pt x="12" y="31"/>
                  </a:lnTo>
                  <a:lnTo>
                    <a:pt x="12" y="51"/>
                  </a:lnTo>
                  <a:lnTo>
                    <a:pt x="0" y="51"/>
                  </a:lnTo>
                  <a:lnTo>
                    <a:pt x="0" y="0"/>
                  </a:lnTo>
                  <a:lnTo>
                    <a:pt x="12" y="0"/>
                  </a:lnTo>
                  <a:lnTo>
                    <a:pt x="12" y="21"/>
                  </a:lnTo>
                  <a:lnTo>
                    <a:pt x="33" y="21"/>
                  </a:lnTo>
                  <a:lnTo>
                    <a:pt x="33" y="0"/>
                  </a:lnTo>
                  <a:lnTo>
                    <a:pt x="45" y="0"/>
                  </a:lnTo>
                  <a:lnTo>
                    <a:pt x="45"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27" name="Rectangle 110"/>
            <p:cNvSpPr>
              <a:spLocks noChangeArrowheads="1"/>
            </p:cNvSpPr>
            <p:nvPr/>
          </p:nvSpPr>
          <p:spPr bwMode="auto">
            <a:xfrm>
              <a:off x="3392488" y="2471738"/>
              <a:ext cx="19050" cy="809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28" name="Freeform 111"/>
            <p:cNvSpPr>
              <a:spLocks/>
            </p:cNvSpPr>
            <p:nvPr/>
          </p:nvSpPr>
          <p:spPr bwMode="auto">
            <a:xfrm>
              <a:off x="3427413" y="2468563"/>
              <a:ext cx="61913" cy="87313"/>
            </a:xfrm>
            <a:custGeom>
              <a:avLst/>
              <a:gdLst>
                <a:gd name="T0" fmla="*/ 19 w 19"/>
                <a:gd name="T1" fmla="*/ 25 h 27"/>
                <a:gd name="T2" fmla="*/ 12 w 19"/>
                <a:gd name="T3" fmla="*/ 27 h 27"/>
                <a:gd name="T4" fmla="*/ 3 w 19"/>
                <a:gd name="T5" fmla="*/ 23 h 27"/>
                <a:gd name="T6" fmla="*/ 0 w 19"/>
                <a:gd name="T7" fmla="*/ 14 h 27"/>
                <a:gd name="T8" fmla="*/ 3 w 19"/>
                <a:gd name="T9" fmla="*/ 4 h 27"/>
                <a:gd name="T10" fmla="*/ 13 w 19"/>
                <a:gd name="T11" fmla="*/ 0 h 27"/>
                <a:gd name="T12" fmla="*/ 19 w 19"/>
                <a:gd name="T13" fmla="*/ 1 h 27"/>
                <a:gd name="T14" fmla="*/ 19 w 19"/>
                <a:gd name="T15" fmla="*/ 7 h 27"/>
                <a:gd name="T16" fmla="*/ 13 w 19"/>
                <a:gd name="T17" fmla="*/ 5 h 27"/>
                <a:gd name="T18" fmla="*/ 8 w 19"/>
                <a:gd name="T19" fmla="*/ 8 h 27"/>
                <a:gd name="T20" fmla="*/ 6 w 19"/>
                <a:gd name="T21" fmla="*/ 14 h 27"/>
                <a:gd name="T22" fmla="*/ 8 w 19"/>
                <a:gd name="T23" fmla="*/ 19 h 27"/>
                <a:gd name="T24" fmla="*/ 13 w 19"/>
                <a:gd name="T25" fmla="*/ 22 h 27"/>
                <a:gd name="T26" fmla="*/ 19 w 19"/>
                <a:gd name="T27" fmla="*/ 20 h 27"/>
                <a:gd name="T28" fmla="*/ 19 w 19"/>
                <a:gd name="T29"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7">
                  <a:moveTo>
                    <a:pt x="19" y="25"/>
                  </a:moveTo>
                  <a:cubicBezTo>
                    <a:pt x="17" y="26"/>
                    <a:pt x="15" y="27"/>
                    <a:pt x="12" y="27"/>
                  </a:cubicBezTo>
                  <a:cubicBezTo>
                    <a:pt x="8" y="27"/>
                    <a:pt x="5" y="25"/>
                    <a:pt x="3" y="23"/>
                  </a:cubicBezTo>
                  <a:cubicBezTo>
                    <a:pt x="1" y="21"/>
                    <a:pt x="0" y="18"/>
                    <a:pt x="0" y="14"/>
                  </a:cubicBezTo>
                  <a:cubicBezTo>
                    <a:pt x="0" y="10"/>
                    <a:pt x="1" y="7"/>
                    <a:pt x="3" y="4"/>
                  </a:cubicBezTo>
                  <a:cubicBezTo>
                    <a:pt x="6" y="2"/>
                    <a:pt x="9" y="0"/>
                    <a:pt x="13" y="0"/>
                  </a:cubicBezTo>
                  <a:cubicBezTo>
                    <a:pt x="16" y="0"/>
                    <a:pt x="18" y="1"/>
                    <a:pt x="19" y="1"/>
                  </a:cubicBezTo>
                  <a:cubicBezTo>
                    <a:pt x="19" y="7"/>
                    <a:pt x="19" y="7"/>
                    <a:pt x="19" y="7"/>
                  </a:cubicBezTo>
                  <a:cubicBezTo>
                    <a:pt x="18" y="6"/>
                    <a:pt x="16" y="5"/>
                    <a:pt x="13" y="5"/>
                  </a:cubicBezTo>
                  <a:cubicBezTo>
                    <a:pt x="11" y="5"/>
                    <a:pt x="9" y="6"/>
                    <a:pt x="8" y="8"/>
                  </a:cubicBezTo>
                  <a:cubicBezTo>
                    <a:pt x="6" y="9"/>
                    <a:pt x="6" y="11"/>
                    <a:pt x="6" y="14"/>
                  </a:cubicBezTo>
                  <a:cubicBezTo>
                    <a:pt x="6" y="16"/>
                    <a:pt x="6" y="18"/>
                    <a:pt x="8" y="19"/>
                  </a:cubicBezTo>
                  <a:cubicBezTo>
                    <a:pt x="9" y="21"/>
                    <a:pt x="11" y="22"/>
                    <a:pt x="13" y="22"/>
                  </a:cubicBezTo>
                  <a:cubicBezTo>
                    <a:pt x="15" y="22"/>
                    <a:pt x="17" y="21"/>
                    <a:pt x="19" y="20"/>
                  </a:cubicBezTo>
                  <a:lnTo>
                    <a:pt x="19"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29" name="Freeform 112"/>
            <p:cNvSpPr>
              <a:spLocks noEditPoints="1"/>
            </p:cNvSpPr>
            <p:nvPr/>
          </p:nvSpPr>
          <p:spPr bwMode="auto">
            <a:xfrm>
              <a:off x="3495676" y="2471738"/>
              <a:ext cx="82550" cy="80963"/>
            </a:xfrm>
            <a:custGeom>
              <a:avLst/>
              <a:gdLst>
                <a:gd name="T0" fmla="*/ 25 w 25"/>
                <a:gd name="T1" fmla="*/ 25 h 25"/>
                <a:gd name="T2" fmla="*/ 19 w 25"/>
                <a:gd name="T3" fmla="*/ 25 h 25"/>
                <a:gd name="T4" fmla="*/ 17 w 25"/>
                <a:gd name="T5" fmla="*/ 20 h 25"/>
                <a:gd name="T6" fmla="*/ 8 w 25"/>
                <a:gd name="T7" fmla="*/ 20 h 25"/>
                <a:gd name="T8" fmla="*/ 7 w 25"/>
                <a:gd name="T9" fmla="*/ 25 h 25"/>
                <a:gd name="T10" fmla="*/ 0 w 25"/>
                <a:gd name="T11" fmla="*/ 25 h 25"/>
                <a:gd name="T12" fmla="*/ 10 w 25"/>
                <a:gd name="T13" fmla="*/ 0 h 25"/>
                <a:gd name="T14" fmla="*/ 16 w 25"/>
                <a:gd name="T15" fmla="*/ 0 h 25"/>
                <a:gd name="T16" fmla="*/ 25 w 25"/>
                <a:gd name="T17" fmla="*/ 25 h 25"/>
                <a:gd name="T18" fmla="*/ 16 w 25"/>
                <a:gd name="T19" fmla="*/ 15 h 25"/>
                <a:gd name="T20" fmla="*/ 13 w 25"/>
                <a:gd name="T21" fmla="*/ 7 h 25"/>
                <a:gd name="T22" fmla="*/ 13 w 25"/>
                <a:gd name="T23" fmla="*/ 4 h 25"/>
                <a:gd name="T24" fmla="*/ 13 w 25"/>
                <a:gd name="T25" fmla="*/ 4 h 25"/>
                <a:gd name="T26" fmla="*/ 12 w 25"/>
                <a:gd name="T27" fmla="*/ 7 h 25"/>
                <a:gd name="T28" fmla="*/ 10 w 25"/>
                <a:gd name="T29" fmla="*/ 15 h 25"/>
                <a:gd name="T30" fmla="*/ 16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9" y="25"/>
                    <a:pt x="19" y="25"/>
                    <a:pt x="19" y="25"/>
                  </a:cubicBezTo>
                  <a:cubicBezTo>
                    <a:pt x="17" y="20"/>
                    <a:pt x="17" y="20"/>
                    <a:pt x="17" y="20"/>
                  </a:cubicBezTo>
                  <a:cubicBezTo>
                    <a:pt x="8" y="20"/>
                    <a:pt x="8" y="20"/>
                    <a:pt x="8" y="20"/>
                  </a:cubicBezTo>
                  <a:cubicBezTo>
                    <a:pt x="7" y="25"/>
                    <a:pt x="7" y="25"/>
                    <a:pt x="7" y="25"/>
                  </a:cubicBezTo>
                  <a:cubicBezTo>
                    <a:pt x="0" y="25"/>
                    <a:pt x="0" y="25"/>
                    <a:pt x="0" y="25"/>
                  </a:cubicBezTo>
                  <a:cubicBezTo>
                    <a:pt x="10" y="0"/>
                    <a:pt x="10" y="0"/>
                    <a:pt x="10" y="0"/>
                  </a:cubicBezTo>
                  <a:cubicBezTo>
                    <a:pt x="16" y="0"/>
                    <a:pt x="16" y="0"/>
                    <a:pt x="16" y="0"/>
                  </a:cubicBezTo>
                  <a:lnTo>
                    <a:pt x="25" y="25"/>
                  </a:lnTo>
                  <a:close/>
                  <a:moveTo>
                    <a:pt x="16" y="15"/>
                  </a:moveTo>
                  <a:cubicBezTo>
                    <a:pt x="13" y="7"/>
                    <a:pt x="13" y="7"/>
                    <a:pt x="13" y="7"/>
                  </a:cubicBezTo>
                  <a:cubicBezTo>
                    <a:pt x="13" y="6"/>
                    <a:pt x="13" y="5"/>
                    <a:pt x="13" y="4"/>
                  </a:cubicBezTo>
                  <a:cubicBezTo>
                    <a:pt x="13" y="4"/>
                    <a:pt x="13" y="4"/>
                    <a:pt x="13" y="4"/>
                  </a:cubicBezTo>
                  <a:cubicBezTo>
                    <a:pt x="13" y="5"/>
                    <a:pt x="13" y="6"/>
                    <a:pt x="12" y="7"/>
                  </a:cubicBezTo>
                  <a:cubicBezTo>
                    <a:pt x="10" y="15"/>
                    <a:pt x="10" y="15"/>
                    <a:pt x="10" y="15"/>
                  </a:cubicBezTo>
                  <a:lnTo>
                    <a:pt x="1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30" name="Freeform 113"/>
            <p:cNvSpPr>
              <a:spLocks/>
            </p:cNvSpPr>
            <p:nvPr/>
          </p:nvSpPr>
          <p:spPr bwMode="auto">
            <a:xfrm>
              <a:off x="3584576" y="2468563"/>
              <a:ext cx="71438" cy="87313"/>
            </a:xfrm>
            <a:custGeom>
              <a:avLst/>
              <a:gdLst>
                <a:gd name="T0" fmla="*/ 22 w 22"/>
                <a:gd name="T1" fmla="*/ 24 h 27"/>
                <a:gd name="T2" fmla="*/ 13 w 22"/>
                <a:gd name="T3" fmla="*/ 27 h 27"/>
                <a:gd name="T4" fmla="*/ 4 w 22"/>
                <a:gd name="T5" fmla="*/ 23 h 27"/>
                <a:gd name="T6" fmla="*/ 0 w 22"/>
                <a:gd name="T7" fmla="*/ 14 h 27"/>
                <a:gd name="T8" fmla="*/ 4 w 22"/>
                <a:gd name="T9" fmla="*/ 4 h 27"/>
                <a:gd name="T10" fmla="*/ 14 w 22"/>
                <a:gd name="T11" fmla="*/ 0 h 27"/>
                <a:gd name="T12" fmla="*/ 21 w 22"/>
                <a:gd name="T13" fmla="*/ 2 h 27"/>
                <a:gd name="T14" fmla="*/ 21 w 22"/>
                <a:gd name="T15" fmla="*/ 7 h 27"/>
                <a:gd name="T16" fmla="*/ 14 w 22"/>
                <a:gd name="T17" fmla="*/ 5 h 27"/>
                <a:gd name="T18" fmla="*/ 8 w 22"/>
                <a:gd name="T19" fmla="*/ 8 h 27"/>
                <a:gd name="T20" fmla="*/ 6 w 22"/>
                <a:gd name="T21" fmla="*/ 14 h 27"/>
                <a:gd name="T22" fmla="*/ 8 w 22"/>
                <a:gd name="T23" fmla="*/ 20 h 27"/>
                <a:gd name="T24" fmla="*/ 13 w 22"/>
                <a:gd name="T25" fmla="*/ 22 h 27"/>
                <a:gd name="T26" fmla="*/ 17 w 22"/>
                <a:gd name="T27" fmla="*/ 21 h 27"/>
                <a:gd name="T28" fmla="*/ 17 w 22"/>
                <a:gd name="T29" fmla="*/ 16 h 27"/>
                <a:gd name="T30" fmla="*/ 12 w 22"/>
                <a:gd name="T31" fmla="*/ 16 h 27"/>
                <a:gd name="T32" fmla="*/ 12 w 22"/>
                <a:gd name="T33" fmla="*/ 12 h 27"/>
                <a:gd name="T34" fmla="*/ 22 w 22"/>
                <a:gd name="T35" fmla="*/ 12 h 27"/>
                <a:gd name="T36" fmla="*/ 22 w 22"/>
                <a:gd name="T37" fmla="*/ 2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27">
                  <a:moveTo>
                    <a:pt x="22" y="24"/>
                  </a:moveTo>
                  <a:cubicBezTo>
                    <a:pt x="20" y="26"/>
                    <a:pt x="17" y="27"/>
                    <a:pt x="13" y="27"/>
                  </a:cubicBezTo>
                  <a:cubicBezTo>
                    <a:pt x="9" y="27"/>
                    <a:pt x="6" y="25"/>
                    <a:pt x="4" y="23"/>
                  </a:cubicBezTo>
                  <a:cubicBezTo>
                    <a:pt x="1" y="21"/>
                    <a:pt x="0" y="18"/>
                    <a:pt x="0" y="14"/>
                  </a:cubicBezTo>
                  <a:cubicBezTo>
                    <a:pt x="0" y="10"/>
                    <a:pt x="1" y="7"/>
                    <a:pt x="4" y="4"/>
                  </a:cubicBezTo>
                  <a:cubicBezTo>
                    <a:pt x="7" y="2"/>
                    <a:pt x="10" y="0"/>
                    <a:pt x="14" y="0"/>
                  </a:cubicBezTo>
                  <a:cubicBezTo>
                    <a:pt x="17" y="0"/>
                    <a:pt x="19" y="1"/>
                    <a:pt x="21" y="2"/>
                  </a:cubicBezTo>
                  <a:cubicBezTo>
                    <a:pt x="21" y="7"/>
                    <a:pt x="21" y="7"/>
                    <a:pt x="21" y="7"/>
                  </a:cubicBezTo>
                  <a:cubicBezTo>
                    <a:pt x="19" y="6"/>
                    <a:pt x="17" y="5"/>
                    <a:pt x="14" y="5"/>
                  </a:cubicBezTo>
                  <a:cubicBezTo>
                    <a:pt x="12" y="5"/>
                    <a:pt x="10" y="6"/>
                    <a:pt x="8" y="8"/>
                  </a:cubicBezTo>
                  <a:cubicBezTo>
                    <a:pt x="7" y="9"/>
                    <a:pt x="6" y="11"/>
                    <a:pt x="6" y="14"/>
                  </a:cubicBezTo>
                  <a:cubicBezTo>
                    <a:pt x="6" y="16"/>
                    <a:pt x="7" y="18"/>
                    <a:pt x="8" y="20"/>
                  </a:cubicBezTo>
                  <a:cubicBezTo>
                    <a:pt x="9" y="21"/>
                    <a:pt x="11" y="22"/>
                    <a:pt x="13" y="22"/>
                  </a:cubicBezTo>
                  <a:cubicBezTo>
                    <a:pt x="15" y="22"/>
                    <a:pt x="16" y="22"/>
                    <a:pt x="17" y="21"/>
                  </a:cubicBezTo>
                  <a:cubicBezTo>
                    <a:pt x="17" y="16"/>
                    <a:pt x="17" y="16"/>
                    <a:pt x="17" y="16"/>
                  </a:cubicBezTo>
                  <a:cubicBezTo>
                    <a:pt x="12" y="16"/>
                    <a:pt x="12" y="16"/>
                    <a:pt x="12" y="16"/>
                  </a:cubicBezTo>
                  <a:cubicBezTo>
                    <a:pt x="12" y="12"/>
                    <a:pt x="12" y="12"/>
                    <a:pt x="12" y="12"/>
                  </a:cubicBezTo>
                  <a:cubicBezTo>
                    <a:pt x="22" y="12"/>
                    <a:pt x="22" y="12"/>
                    <a:pt x="22" y="12"/>
                  </a:cubicBezTo>
                  <a:lnTo>
                    <a:pt x="22"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31" name="Freeform 114"/>
            <p:cNvSpPr>
              <a:spLocks noEditPoints="1"/>
            </p:cNvSpPr>
            <p:nvPr/>
          </p:nvSpPr>
          <p:spPr bwMode="auto">
            <a:xfrm>
              <a:off x="3668713" y="2468563"/>
              <a:ext cx="82550" cy="87313"/>
            </a:xfrm>
            <a:custGeom>
              <a:avLst/>
              <a:gdLst>
                <a:gd name="T0" fmla="*/ 12 w 25"/>
                <a:gd name="T1" fmla="*/ 27 h 27"/>
                <a:gd name="T2" fmla="*/ 4 w 25"/>
                <a:gd name="T3" fmla="*/ 23 h 27"/>
                <a:gd name="T4" fmla="*/ 0 w 25"/>
                <a:gd name="T5" fmla="*/ 14 h 27"/>
                <a:gd name="T6" fmla="*/ 4 w 25"/>
                <a:gd name="T7" fmla="*/ 4 h 27"/>
                <a:gd name="T8" fmla="*/ 13 w 25"/>
                <a:gd name="T9" fmla="*/ 0 h 27"/>
                <a:gd name="T10" fmla="*/ 22 w 25"/>
                <a:gd name="T11" fmla="*/ 4 h 27"/>
                <a:gd name="T12" fmla="*/ 25 w 25"/>
                <a:gd name="T13" fmla="*/ 13 h 27"/>
                <a:gd name="T14" fmla="*/ 21 w 25"/>
                <a:gd name="T15" fmla="*/ 23 h 27"/>
                <a:gd name="T16" fmla="*/ 12 w 25"/>
                <a:gd name="T17" fmla="*/ 27 h 27"/>
                <a:gd name="T18" fmla="*/ 13 w 25"/>
                <a:gd name="T19" fmla="*/ 5 h 27"/>
                <a:gd name="T20" fmla="*/ 8 w 25"/>
                <a:gd name="T21" fmla="*/ 8 h 27"/>
                <a:gd name="T22" fmla="*/ 6 w 25"/>
                <a:gd name="T23" fmla="*/ 14 h 27"/>
                <a:gd name="T24" fmla="*/ 8 w 25"/>
                <a:gd name="T25" fmla="*/ 19 h 27"/>
                <a:gd name="T26" fmla="*/ 13 w 25"/>
                <a:gd name="T27" fmla="*/ 22 h 27"/>
                <a:gd name="T28" fmla="*/ 17 w 25"/>
                <a:gd name="T29" fmla="*/ 20 h 27"/>
                <a:gd name="T30" fmla="*/ 19 w 25"/>
                <a:gd name="T31" fmla="*/ 14 h 27"/>
                <a:gd name="T32" fmla="*/ 17 w 25"/>
                <a:gd name="T33" fmla="*/ 8 h 27"/>
                <a:gd name="T34" fmla="*/ 13 w 25"/>
                <a:gd name="T35"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7">
                  <a:moveTo>
                    <a:pt x="12" y="27"/>
                  </a:moveTo>
                  <a:cubicBezTo>
                    <a:pt x="9" y="27"/>
                    <a:pt x="6" y="25"/>
                    <a:pt x="4" y="23"/>
                  </a:cubicBezTo>
                  <a:cubicBezTo>
                    <a:pt x="1" y="21"/>
                    <a:pt x="0" y="18"/>
                    <a:pt x="0" y="14"/>
                  </a:cubicBezTo>
                  <a:cubicBezTo>
                    <a:pt x="0" y="10"/>
                    <a:pt x="1" y="7"/>
                    <a:pt x="4" y="4"/>
                  </a:cubicBezTo>
                  <a:cubicBezTo>
                    <a:pt x="6" y="2"/>
                    <a:pt x="9" y="0"/>
                    <a:pt x="13" y="0"/>
                  </a:cubicBezTo>
                  <a:cubicBezTo>
                    <a:pt x="16" y="0"/>
                    <a:pt x="19" y="2"/>
                    <a:pt x="22" y="4"/>
                  </a:cubicBezTo>
                  <a:cubicBezTo>
                    <a:pt x="24" y="6"/>
                    <a:pt x="25" y="9"/>
                    <a:pt x="25" y="13"/>
                  </a:cubicBezTo>
                  <a:cubicBezTo>
                    <a:pt x="25" y="17"/>
                    <a:pt x="24" y="20"/>
                    <a:pt x="21" y="23"/>
                  </a:cubicBezTo>
                  <a:cubicBezTo>
                    <a:pt x="19" y="25"/>
                    <a:pt x="16" y="27"/>
                    <a:pt x="12" y="27"/>
                  </a:cubicBezTo>
                  <a:close/>
                  <a:moveTo>
                    <a:pt x="13" y="5"/>
                  </a:moveTo>
                  <a:cubicBezTo>
                    <a:pt x="11" y="5"/>
                    <a:pt x="9" y="6"/>
                    <a:pt x="8" y="8"/>
                  </a:cubicBezTo>
                  <a:cubicBezTo>
                    <a:pt x="7" y="9"/>
                    <a:pt x="6" y="11"/>
                    <a:pt x="6" y="14"/>
                  </a:cubicBezTo>
                  <a:cubicBezTo>
                    <a:pt x="6" y="16"/>
                    <a:pt x="7" y="18"/>
                    <a:pt x="8" y="19"/>
                  </a:cubicBezTo>
                  <a:cubicBezTo>
                    <a:pt x="9" y="21"/>
                    <a:pt x="11" y="22"/>
                    <a:pt x="13" y="22"/>
                  </a:cubicBezTo>
                  <a:cubicBezTo>
                    <a:pt x="15" y="22"/>
                    <a:pt x="16" y="21"/>
                    <a:pt x="17" y="20"/>
                  </a:cubicBezTo>
                  <a:cubicBezTo>
                    <a:pt x="18" y="18"/>
                    <a:pt x="19" y="16"/>
                    <a:pt x="19" y="14"/>
                  </a:cubicBezTo>
                  <a:cubicBezTo>
                    <a:pt x="19" y="11"/>
                    <a:pt x="18" y="9"/>
                    <a:pt x="17" y="8"/>
                  </a:cubicBezTo>
                  <a:cubicBezTo>
                    <a:pt x="16" y="6"/>
                    <a:pt x="15" y="5"/>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grpSp>
        <p:nvGrpSpPr>
          <p:cNvPr id="332" name="Shanghai"/>
          <p:cNvGrpSpPr/>
          <p:nvPr/>
        </p:nvGrpSpPr>
        <p:grpSpPr>
          <a:xfrm>
            <a:off x="9071419" y="2207999"/>
            <a:ext cx="782513" cy="209836"/>
            <a:chOff x="9223375" y="2109788"/>
            <a:chExt cx="852488" cy="228600"/>
          </a:xfrm>
        </p:grpSpPr>
        <p:sp>
          <p:nvSpPr>
            <p:cNvPr id="333" name="Rectangle 115"/>
            <p:cNvSpPr>
              <a:spLocks noChangeArrowheads="1"/>
            </p:cNvSpPr>
            <p:nvPr/>
          </p:nvSpPr>
          <p:spPr bwMode="auto">
            <a:xfrm>
              <a:off x="9223375" y="2109788"/>
              <a:ext cx="852488" cy="228600"/>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34" name="Freeform 116"/>
            <p:cNvSpPr>
              <a:spLocks/>
            </p:cNvSpPr>
            <p:nvPr/>
          </p:nvSpPr>
          <p:spPr bwMode="auto">
            <a:xfrm>
              <a:off x="9318625" y="2181225"/>
              <a:ext cx="58738" cy="84138"/>
            </a:xfrm>
            <a:custGeom>
              <a:avLst/>
              <a:gdLst>
                <a:gd name="T0" fmla="*/ 0 w 18"/>
                <a:gd name="T1" fmla="*/ 25 h 26"/>
                <a:gd name="T2" fmla="*/ 0 w 18"/>
                <a:gd name="T3" fmla="*/ 19 h 26"/>
                <a:gd name="T4" fmla="*/ 4 w 18"/>
                <a:gd name="T5" fmla="*/ 21 h 26"/>
                <a:gd name="T6" fmla="*/ 7 w 18"/>
                <a:gd name="T7" fmla="*/ 22 h 26"/>
                <a:gd name="T8" fmla="*/ 9 w 18"/>
                <a:gd name="T9" fmla="*/ 22 h 26"/>
                <a:gd name="T10" fmla="*/ 10 w 18"/>
                <a:gd name="T11" fmla="*/ 21 h 26"/>
                <a:gd name="T12" fmla="*/ 11 w 18"/>
                <a:gd name="T13" fmla="*/ 20 h 26"/>
                <a:gd name="T14" fmla="*/ 12 w 18"/>
                <a:gd name="T15" fmla="*/ 19 h 26"/>
                <a:gd name="T16" fmla="*/ 11 w 18"/>
                <a:gd name="T17" fmla="*/ 18 h 26"/>
                <a:gd name="T18" fmla="*/ 10 w 18"/>
                <a:gd name="T19" fmla="*/ 17 h 26"/>
                <a:gd name="T20" fmla="*/ 8 w 18"/>
                <a:gd name="T21" fmla="*/ 16 h 26"/>
                <a:gd name="T22" fmla="*/ 6 w 18"/>
                <a:gd name="T23" fmla="*/ 15 h 26"/>
                <a:gd name="T24" fmla="*/ 2 w 18"/>
                <a:gd name="T25" fmla="*/ 12 h 26"/>
                <a:gd name="T26" fmla="*/ 0 w 18"/>
                <a:gd name="T27" fmla="*/ 8 h 26"/>
                <a:gd name="T28" fmla="*/ 1 w 18"/>
                <a:gd name="T29" fmla="*/ 5 h 26"/>
                <a:gd name="T30" fmla="*/ 3 w 18"/>
                <a:gd name="T31" fmla="*/ 2 h 26"/>
                <a:gd name="T32" fmla="*/ 6 w 18"/>
                <a:gd name="T33" fmla="*/ 1 h 26"/>
                <a:gd name="T34" fmla="*/ 10 w 18"/>
                <a:gd name="T35" fmla="*/ 0 h 26"/>
                <a:gd name="T36" fmla="*/ 14 w 18"/>
                <a:gd name="T37" fmla="*/ 1 h 26"/>
                <a:gd name="T38" fmla="*/ 16 w 18"/>
                <a:gd name="T39" fmla="*/ 1 h 26"/>
                <a:gd name="T40" fmla="*/ 16 w 18"/>
                <a:gd name="T41" fmla="*/ 7 h 26"/>
                <a:gd name="T42" fmla="*/ 15 w 18"/>
                <a:gd name="T43" fmla="*/ 6 h 26"/>
                <a:gd name="T44" fmla="*/ 13 w 18"/>
                <a:gd name="T45" fmla="*/ 5 h 26"/>
                <a:gd name="T46" fmla="*/ 12 w 18"/>
                <a:gd name="T47" fmla="*/ 5 h 26"/>
                <a:gd name="T48" fmla="*/ 10 w 18"/>
                <a:gd name="T49" fmla="*/ 5 h 26"/>
                <a:gd name="T50" fmla="*/ 9 w 18"/>
                <a:gd name="T51" fmla="*/ 5 h 26"/>
                <a:gd name="T52" fmla="*/ 7 w 18"/>
                <a:gd name="T53" fmla="*/ 6 h 26"/>
                <a:gd name="T54" fmla="*/ 6 w 18"/>
                <a:gd name="T55" fmla="*/ 6 h 26"/>
                <a:gd name="T56" fmla="*/ 6 w 18"/>
                <a:gd name="T57" fmla="*/ 7 h 26"/>
                <a:gd name="T58" fmla="*/ 7 w 18"/>
                <a:gd name="T59" fmla="*/ 9 h 26"/>
                <a:gd name="T60" fmla="*/ 7 w 18"/>
                <a:gd name="T61" fmla="*/ 9 h 26"/>
                <a:gd name="T62" fmla="*/ 9 w 18"/>
                <a:gd name="T63" fmla="*/ 10 h 26"/>
                <a:gd name="T64" fmla="*/ 11 w 18"/>
                <a:gd name="T65" fmla="*/ 11 h 26"/>
                <a:gd name="T66" fmla="*/ 14 w 18"/>
                <a:gd name="T67" fmla="*/ 13 h 26"/>
                <a:gd name="T68" fmla="*/ 16 w 18"/>
                <a:gd name="T69" fmla="*/ 14 h 26"/>
                <a:gd name="T70" fmla="*/ 17 w 18"/>
                <a:gd name="T71" fmla="*/ 16 h 26"/>
                <a:gd name="T72" fmla="*/ 18 w 18"/>
                <a:gd name="T73" fmla="*/ 19 h 26"/>
                <a:gd name="T74" fmla="*/ 17 w 18"/>
                <a:gd name="T75" fmla="*/ 22 h 26"/>
                <a:gd name="T76" fmla="*/ 15 w 18"/>
                <a:gd name="T77" fmla="*/ 25 h 26"/>
                <a:gd name="T78" fmla="*/ 11 w 18"/>
                <a:gd name="T79" fmla="*/ 26 h 26"/>
                <a:gd name="T80" fmla="*/ 8 w 18"/>
                <a:gd name="T81" fmla="*/ 26 h 26"/>
                <a:gd name="T82" fmla="*/ 4 w 18"/>
                <a:gd name="T83" fmla="*/ 26 h 26"/>
                <a:gd name="T84" fmla="*/ 0 w 18"/>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 h="26">
                  <a:moveTo>
                    <a:pt x="0" y="25"/>
                  </a:moveTo>
                  <a:cubicBezTo>
                    <a:pt x="0" y="19"/>
                    <a:pt x="0" y="19"/>
                    <a:pt x="0" y="19"/>
                  </a:cubicBezTo>
                  <a:cubicBezTo>
                    <a:pt x="1" y="20"/>
                    <a:pt x="2" y="21"/>
                    <a:pt x="4" y="21"/>
                  </a:cubicBezTo>
                  <a:cubicBezTo>
                    <a:pt x="5" y="22"/>
                    <a:pt x="6" y="22"/>
                    <a:pt x="7" y="22"/>
                  </a:cubicBezTo>
                  <a:cubicBezTo>
                    <a:pt x="8" y="22"/>
                    <a:pt x="9" y="22"/>
                    <a:pt x="9" y="22"/>
                  </a:cubicBezTo>
                  <a:cubicBezTo>
                    <a:pt x="10" y="22"/>
                    <a:pt x="10" y="22"/>
                    <a:pt x="10" y="21"/>
                  </a:cubicBezTo>
                  <a:cubicBezTo>
                    <a:pt x="11" y="21"/>
                    <a:pt x="11" y="21"/>
                    <a:pt x="11" y="20"/>
                  </a:cubicBezTo>
                  <a:cubicBezTo>
                    <a:pt x="11" y="20"/>
                    <a:pt x="12" y="20"/>
                    <a:pt x="12" y="19"/>
                  </a:cubicBezTo>
                  <a:cubicBezTo>
                    <a:pt x="12" y="19"/>
                    <a:pt x="11" y="19"/>
                    <a:pt x="11" y="18"/>
                  </a:cubicBezTo>
                  <a:cubicBezTo>
                    <a:pt x="11" y="18"/>
                    <a:pt x="10" y="17"/>
                    <a:pt x="10" y="17"/>
                  </a:cubicBezTo>
                  <a:cubicBezTo>
                    <a:pt x="9" y="17"/>
                    <a:pt x="9" y="16"/>
                    <a:pt x="8" y="16"/>
                  </a:cubicBezTo>
                  <a:cubicBezTo>
                    <a:pt x="8" y="16"/>
                    <a:pt x="7" y="15"/>
                    <a:pt x="6" y="15"/>
                  </a:cubicBezTo>
                  <a:cubicBezTo>
                    <a:pt x="4" y="14"/>
                    <a:pt x="3" y="13"/>
                    <a:pt x="2" y="12"/>
                  </a:cubicBezTo>
                  <a:cubicBezTo>
                    <a:pt x="1" y="11"/>
                    <a:pt x="0" y="10"/>
                    <a:pt x="0" y="8"/>
                  </a:cubicBezTo>
                  <a:cubicBezTo>
                    <a:pt x="0" y="7"/>
                    <a:pt x="0" y="5"/>
                    <a:pt x="1" y="5"/>
                  </a:cubicBezTo>
                  <a:cubicBezTo>
                    <a:pt x="2" y="4"/>
                    <a:pt x="2" y="3"/>
                    <a:pt x="3" y="2"/>
                  </a:cubicBezTo>
                  <a:cubicBezTo>
                    <a:pt x="4" y="2"/>
                    <a:pt x="5" y="1"/>
                    <a:pt x="6" y="1"/>
                  </a:cubicBezTo>
                  <a:cubicBezTo>
                    <a:pt x="8" y="1"/>
                    <a:pt x="9" y="0"/>
                    <a:pt x="10" y="0"/>
                  </a:cubicBezTo>
                  <a:cubicBezTo>
                    <a:pt x="11" y="0"/>
                    <a:pt x="13" y="0"/>
                    <a:pt x="14" y="1"/>
                  </a:cubicBezTo>
                  <a:cubicBezTo>
                    <a:pt x="15" y="1"/>
                    <a:pt x="16" y="1"/>
                    <a:pt x="16" y="1"/>
                  </a:cubicBezTo>
                  <a:cubicBezTo>
                    <a:pt x="16" y="7"/>
                    <a:pt x="16" y="7"/>
                    <a:pt x="16" y="7"/>
                  </a:cubicBezTo>
                  <a:cubicBezTo>
                    <a:pt x="16" y="6"/>
                    <a:pt x="16" y="6"/>
                    <a:pt x="15" y="6"/>
                  </a:cubicBezTo>
                  <a:cubicBezTo>
                    <a:pt x="15" y="6"/>
                    <a:pt x="14" y="5"/>
                    <a:pt x="13" y="5"/>
                  </a:cubicBezTo>
                  <a:cubicBezTo>
                    <a:pt x="13" y="5"/>
                    <a:pt x="12" y="5"/>
                    <a:pt x="12" y="5"/>
                  </a:cubicBezTo>
                  <a:cubicBezTo>
                    <a:pt x="11" y="5"/>
                    <a:pt x="11" y="5"/>
                    <a:pt x="10" y="5"/>
                  </a:cubicBezTo>
                  <a:cubicBezTo>
                    <a:pt x="10" y="5"/>
                    <a:pt x="9" y="5"/>
                    <a:pt x="9" y="5"/>
                  </a:cubicBezTo>
                  <a:cubicBezTo>
                    <a:pt x="8" y="5"/>
                    <a:pt x="8" y="5"/>
                    <a:pt x="7" y="6"/>
                  </a:cubicBezTo>
                  <a:cubicBezTo>
                    <a:pt x="7" y="6"/>
                    <a:pt x="7" y="6"/>
                    <a:pt x="6" y="6"/>
                  </a:cubicBezTo>
                  <a:cubicBezTo>
                    <a:pt x="6" y="7"/>
                    <a:pt x="6" y="7"/>
                    <a:pt x="6" y="7"/>
                  </a:cubicBezTo>
                  <a:cubicBezTo>
                    <a:pt x="6" y="8"/>
                    <a:pt x="6" y="8"/>
                    <a:pt x="7" y="9"/>
                  </a:cubicBezTo>
                  <a:cubicBezTo>
                    <a:pt x="7" y="9"/>
                    <a:pt x="7" y="9"/>
                    <a:pt x="7" y="9"/>
                  </a:cubicBezTo>
                  <a:cubicBezTo>
                    <a:pt x="8" y="10"/>
                    <a:pt x="8" y="10"/>
                    <a:pt x="9" y="10"/>
                  </a:cubicBezTo>
                  <a:cubicBezTo>
                    <a:pt x="10" y="11"/>
                    <a:pt x="10" y="11"/>
                    <a:pt x="11" y="11"/>
                  </a:cubicBezTo>
                  <a:cubicBezTo>
                    <a:pt x="12" y="12"/>
                    <a:pt x="13" y="12"/>
                    <a:pt x="14" y="13"/>
                  </a:cubicBezTo>
                  <a:cubicBezTo>
                    <a:pt x="14" y="13"/>
                    <a:pt x="15" y="14"/>
                    <a:pt x="16" y="14"/>
                  </a:cubicBezTo>
                  <a:cubicBezTo>
                    <a:pt x="16" y="15"/>
                    <a:pt x="17" y="15"/>
                    <a:pt x="17" y="16"/>
                  </a:cubicBezTo>
                  <a:cubicBezTo>
                    <a:pt x="17" y="17"/>
                    <a:pt x="18" y="18"/>
                    <a:pt x="18" y="19"/>
                  </a:cubicBezTo>
                  <a:cubicBezTo>
                    <a:pt x="18" y="20"/>
                    <a:pt x="17" y="22"/>
                    <a:pt x="17" y="22"/>
                  </a:cubicBezTo>
                  <a:cubicBezTo>
                    <a:pt x="16" y="23"/>
                    <a:pt x="15" y="24"/>
                    <a:pt x="15" y="25"/>
                  </a:cubicBezTo>
                  <a:cubicBezTo>
                    <a:pt x="14" y="25"/>
                    <a:pt x="13" y="26"/>
                    <a:pt x="11" y="26"/>
                  </a:cubicBezTo>
                  <a:cubicBezTo>
                    <a:pt x="10" y="26"/>
                    <a:pt x="9" y="26"/>
                    <a:pt x="8" y="26"/>
                  </a:cubicBezTo>
                  <a:cubicBezTo>
                    <a:pt x="6" y="26"/>
                    <a:pt x="5" y="26"/>
                    <a:pt x="4" y="26"/>
                  </a:cubicBezTo>
                  <a:cubicBezTo>
                    <a:pt x="2" y="26"/>
                    <a:pt x="1" y="26"/>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35" name="Freeform 117"/>
            <p:cNvSpPr>
              <a:spLocks/>
            </p:cNvSpPr>
            <p:nvPr/>
          </p:nvSpPr>
          <p:spPr bwMode="auto">
            <a:xfrm>
              <a:off x="9390063" y="2184400"/>
              <a:ext cx="71438" cy="80963"/>
            </a:xfrm>
            <a:custGeom>
              <a:avLst/>
              <a:gdLst>
                <a:gd name="T0" fmla="*/ 45 w 45"/>
                <a:gd name="T1" fmla="*/ 51 h 51"/>
                <a:gd name="T2" fmla="*/ 33 w 45"/>
                <a:gd name="T3" fmla="*/ 51 h 51"/>
                <a:gd name="T4" fmla="*/ 33 w 45"/>
                <a:gd name="T5" fmla="*/ 31 h 51"/>
                <a:gd name="T6" fmla="*/ 13 w 45"/>
                <a:gd name="T7" fmla="*/ 31 h 51"/>
                <a:gd name="T8" fmla="*/ 13 w 45"/>
                <a:gd name="T9" fmla="*/ 51 h 51"/>
                <a:gd name="T10" fmla="*/ 0 w 45"/>
                <a:gd name="T11" fmla="*/ 51 h 51"/>
                <a:gd name="T12" fmla="*/ 0 w 45"/>
                <a:gd name="T13" fmla="*/ 0 h 51"/>
                <a:gd name="T14" fmla="*/ 13 w 45"/>
                <a:gd name="T15" fmla="*/ 0 h 51"/>
                <a:gd name="T16" fmla="*/ 13 w 45"/>
                <a:gd name="T17" fmla="*/ 21 h 51"/>
                <a:gd name="T18" fmla="*/ 33 w 45"/>
                <a:gd name="T19" fmla="*/ 21 h 51"/>
                <a:gd name="T20" fmla="*/ 33 w 45"/>
                <a:gd name="T21" fmla="*/ 0 h 51"/>
                <a:gd name="T22" fmla="*/ 45 w 45"/>
                <a:gd name="T23" fmla="*/ 0 h 51"/>
                <a:gd name="T24" fmla="*/ 45 w 45"/>
                <a:gd name="T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51">
                  <a:moveTo>
                    <a:pt x="45" y="51"/>
                  </a:moveTo>
                  <a:lnTo>
                    <a:pt x="33" y="51"/>
                  </a:lnTo>
                  <a:lnTo>
                    <a:pt x="33" y="31"/>
                  </a:lnTo>
                  <a:lnTo>
                    <a:pt x="13" y="31"/>
                  </a:lnTo>
                  <a:lnTo>
                    <a:pt x="13" y="51"/>
                  </a:lnTo>
                  <a:lnTo>
                    <a:pt x="0" y="51"/>
                  </a:lnTo>
                  <a:lnTo>
                    <a:pt x="0" y="0"/>
                  </a:lnTo>
                  <a:lnTo>
                    <a:pt x="13" y="0"/>
                  </a:lnTo>
                  <a:lnTo>
                    <a:pt x="13" y="21"/>
                  </a:lnTo>
                  <a:lnTo>
                    <a:pt x="33" y="21"/>
                  </a:lnTo>
                  <a:lnTo>
                    <a:pt x="33" y="0"/>
                  </a:lnTo>
                  <a:lnTo>
                    <a:pt x="45" y="0"/>
                  </a:lnTo>
                  <a:lnTo>
                    <a:pt x="45"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36" name="Freeform 118"/>
            <p:cNvSpPr>
              <a:spLocks noEditPoints="1"/>
            </p:cNvSpPr>
            <p:nvPr/>
          </p:nvSpPr>
          <p:spPr bwMode="auto">
            <a:xfrm>
              <a:off x="9475788" y="2184400"/>
              <a:ext cx="77788" cy="80963"/>
            </a:xfrm>
            <a:custGeom>
              <a:avLst/>
              <a:gdLst>
                <a:gd name="T0" fmla="*/ 24 w 24"/>
                <a:gd name="T1" fmla="*/ 25 h 25"/>
                <a:gd name="T2" fmla="*/ 18 w 24"/>
                <a:gd name="T3" fmla="*/ 25 h 25"/>
                <a:gd name="T4" fmla="*/ 17 w 24"/>
                <a:gd name="T5" fmla="*/ 19 h 25"/>
                <a:gd name="T6" fmla="*/ 8 w 24"/>
                <a:gd name="T7" fmla="*/ 19 h 25"/>
                <a:gd name="T8" fmla="*/ 6 w 24"/>
                <a:gd name="T9" fmla="*/ 25 h 25"/>
                <a:gd name="T10" fmla="*/ 0 w 24"/>
                <a:gd name="T11" fmla="*/ 25 h 25"/>
                <a:gd name="T12" fmla="*/ 9 w 24"/>
                <a:gd name="T13" fmla="*/ 0 h 25"/>
                <a:gd name="T14" fmla="*/ 16 w 24"/>
                <a:gd name="T15" fmla="*/ 0 h 25"/>
                <a:gd name="T16" fmla="*/ 24 w 24"/>
                <a:gd name="T17" fmla="*/ 25 h 25"/>
                <a:gd name="T18" fmla="*/ 15 w 24"/>
                <a:gd name="T19" fmla="*/ 15 h 25"/>
                <a:gd name="T20" fmla="*/ 13 w 24"/>
                <a:gd name="T21" fmla="*/ 7 h 25"/>
                <a:gd name="T22" fmla="*/ 12 w 24"/>
                <a:gd name="T23" fmla="*/ 4 h 25"/>
                <a:gd name="T24" fmla="*/ 12 w 24"/>
                <a:gd name="T25" fmla="*/ 4 h 25"/>
                <a:gd name="T26" fmla="*/ 11 w 24"/>
                <a:gd name="T27" fmla="*/ 7 h 25"/>
                <a:gd name="T28" fmla="*/ 9 w 24"/>
                <a:gd name="T29" fmla="*/ 15 h 25"/>
                <a:gd name="T30" fmla="*/ 15 w 24"/>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5">
                  <a:moveTo>
                    <a:pt x="24" y="25"/>
                  </a:moveTo>
                  <a:cubicBezTo>
                    <a:pt x="18" y="25"/>
                    <a:pt x="18" y="25"/>
                    <a:pt x="18" y="25"/>
                  </a:cubicBezTo>
                  <a:cubicBezTo>
                    <a:pt x="17" y="19"/>
                    <a:pt x="17" y="19"/>
                    <a:pt x="17" y="19"/>
                  </a:cubicBezTo>
                  <a:cubicBezTo>
                    <a:pt x="8" y="19"/>
                    <a:pt x="8" y="19"/>
                    <a:pt x="8" y="19"/>
                  </a:cubicBezTo>
                  <a:cubicBezTo>
                    <a:pt x="6" y="25"/>
                    <a:pt x="6" y="25"/>
                    <a:pt x="6" y="25"/>
                  </a:cubicBezTo>
                  <a:cubicBezTo>
                    <a:pt x="0" y="25"/>
                    <a:pt x="0" y="25"/>
                    <a:pt x="0" y="25"/>
                  </a:cubicBezTo>
                  <a:cubicBezTo>
                    <a:pt x="9" y="0"/>
                    <a:pt x="9" y="0"/>
                    <a:pt x="9" y="0"/>
                  </a:cubicBezTo>
                  <a:cubicBezTo>
                    <a:pt x="16" y="0"/>
                    <a:pt x="16" y="0"/>
                    <a:pt x="16" y="0"/>
                  </a:cubicBezTo>
                  <a:lnTo>
                    <a:pt x="24" y="25"/>
                  </a:lnTo>
                  <a:close/>
                  <a:moveTo>
                    <a:pt x="15" y="15"/>
                  </a:moveTo>
                  <a:cubicBezTo>
                    <a:pt x="13" y="7"/>
                    <a:pt x="13" y="7"/>
                    <a:pt x="13" y="7"/>
                  </a:cubicBezTo>
                  <a:cubicBezTo>
                    <a:pt x="12" y="6"/>
                    <a:pt x="12" y="5"/>
                    <a:pt x="12" y="4"/>
                  </a:cubicBezTo>
                  <a:cubicBezTo>
                    <a:pt x="12" y="4"/>
                    <a:pt x="12" y="4"/>
                    <a:pt x="12" y="4"/>
                  </a:cubicBezTo>
                  <a:cubicBezTo>
                    <a:pt x="12" y="5"/>
                    <a:pt x="12" y="6"/>
                    <a:pt x="11" y="7"/>
                  </a:cubicBezTo>
                  <a:cubicBezTo>
                    <a:pt x="9" y="15"/>
                    <a:pt x="9" y="15"/>
                    <a:pt x="9" y="15"/>
                  </a:cubicBezTo>
                  <a:lnTo>
                    <a:pt x="15"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37" name="Freeform 119"/>
            <p:cNvSpPr>
              <a:spLocks/>
            </p:cNvSpPr>
            <p:nvPr/>
          </p:nvSpPr>
          <p:spPr bwMode="auto">
            <a:xfrm>
              <a:off x="9566275" y="2184400"/>
              <a:ext cx="76200" cy="80963"/>
            </a:xfrm>
            <a:custGeom>
              <a:avLst/>
              <a:gdLst>
                <a:gd name="T0" fmla="*/ 23 w 23"/>
                <a:gd name="T1" fmla="*/ 25 h 25"/>
                <a:gd name="T2" fmla="*/ 17 w 23"/>
                <a:gd name="T3" fmla="*/ 25 h 25"/>
                <a:gd name="T4" fmla="*/ 7 w 23"/>
                <a:gd name="T5" fmla="*/ 9 h 25"/>
                <a:gd name="T6" fmla="*/ 5 w 23"/>
                <a:gd name="T7" fmla="*/ 7 h 25"/>
                <a:gd name="T8" fmla="*/ 5 w 23"/>
                <a:gd name="T9" fmla="*/ 7 h 25"/>
                <a:gd name="T10" fmla="*/ 6 w 23"/>
                <a:gd name="T11" fmla="*/ 11 h 25"/>
                <a:gd name="T12" fmla="*/ 6 w 23"/>
                <a:gd name="T13" fmla="*/ 25 h 25"/>
                <a:gd name="T14" fmla="*/ 0 w 23"/>
                <a:gd name="T15" fmla="*/ 25 h 25"/>
                <a:gd name="T16" fmla="*/ 0 w 23"/>
                <a:gd name="T17" fmla="*/ 0 h 25"/>
                <a:gd name="T18" fmla="*/ 6 w 23"/>
                <a:gd name="T19" fmla="*/ 0 h 25"/>
                <a:gd name="T20" fmla="*/ 16 w 23"/>
                <a:gd name="T21" fmla="*/ 15 h 25"/>
                <a:gd name="T22" fmla="*/ 18 w 23"/>
                <a:gd name="T23" fmla="*/ 17 h 25"/>
                <a:gd name="T24" fmla="*/ 18 w 23"/>
                <a:gd name="T25" fmla="*/ 17 h 25"/>
                <a:gd name="T26" fmla="*/ 17 w 23"/>
                <a:gd name="T27" fmla="*/ 14 h 25"/>
                <a:gd name="T28" fmla="*/ 17 w 23"/>
                <a:gd name="T29" fmla="*/ 0 h 25"/>
                <a:gd name="T30" fmla="*/ 23 w 23"/>
                <a:gd name="T31" fmla="*/ 0 h 25"/>
                <a:gd name="T32" fmla="*/ 23 w 23"/>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5">
                  <a:moveTo>
                    <a:pt x="23" y="25"/>
                  </a:moveTo>
                  <a:cubicBezTo>
                    <a:pt x="17" y="25"/>
                    <a:pt x="17" y="25"/>
                    <a:pt x="17" y="25"/>
                  </a:cubicBezTo>
                  <a:cubicBezTo>
                    <a:pt x="7" y="9"/>
                    <a:pt x="7" y="9"/>
                    <a:pt x="7" y="9"/>
                  </a:cubicBezTo>
                  <a:cubicBezTo>
                    <a:pt x="6" y="8"/>
                    <a:pt x="6" y="8"/>
                    <a:pt x="5" y="7"/>
                  </a:cubicBezTo>
                  <a:cubicBezTo>
                    <a:pt x="5" y="7"/>
                    <a:pt x="5" y="7"/>
                    <a:pt x="5" y="7"/>
                  </a:cubicBezTo>
                  <a:cubicBezTo>
                    <a:pt x="5" y="8"/>
                    <a:pt x="6" y="9"/>
                    <a:pt x="6" y="11"/>
                  </a:cubicBezTo>
                  <a:cubicBezTo>
                    <a:pt x="6" y="25"/>
                    <a:pt x="6" y="25"/>
                    <a:pt x="6" y="25"/>
                  </a:cubicBezTo>
                  <a:cubicBezTo>
                    <a:pt x="0" y="25"/>
                    <a:pt x="0" y="25"/>
                    <a:pt x="0" y="25"/>
                  </a:cubicBezTo>
                  <a:cubicBezTo>
                    <a:pt x="0" y="0"/>
                    <a:pt x="0" y="0"/>
                    <a:pt x="0" y="0"/>
                  </a:cubicBezTo>
                  <a:cubicBezTo>
                    <a:pt x="6" y="0"/>
                    <a:pt x="6" y="0"/>
                    <a:pt x="6" y="0"/>
                  </a:cubicBezTo>
                  <a:cubicBezTo>
                    <a:pt x="16" y="15"/>
                    <a:pt x="16" y="15"/>
                    <a:pt x="16" y="15"/>
                  </a:cubicBezTo>
                  <a:cubicBezTo>
                    <a:pt x="17" y="16"/>
                    <a:pt x="17" y="17"/>
                    <a:pt x="18" y="17"/>
                  </a:cubicBezTo>
                  <a:cubicBezTo>
                    <a:pt x="18" y="17"/>
                    <a:pt x="18" y="17"/>
                    <a:pt x="18" y="17"/>
                  </a:cubicBezTo>
                  <a:cubicBezTo>
                    <a:pt x="18" y="17"/>
                    <a:pt x="17" y="15"/>
                    <a:pt x="17" y="14"/>
                  </a:cubicBezTo>
                  <a:cubicBezTo>
                    <a:pt x="17" y="0"/>
                    <a:pt x="17" y="0"/>
                    <a:pt x="17" y="0"/>
                  </a:cubicBezTo>
                  <a:cubicBezTo>
                    <a:pt x="23" y="0"/>
                    <a:pt x="23" y="0"/>
                    <a:pt x="23" y="0"/>
                  </a:cubicBezTo>
                  <a:lnTo>
                    <a:pt x="23"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38" name="Freeform 120"/>
            <p:cNvSpPr>
              <a:spLocks/>
            </p:cNvSpPr>
            <p:nvPr/>
          </p:nvSpPr>
          <p:spPr bwMode="auto">
            <a:xfrm>
              <a:off x="9658350" y="2181225"/>
              <a:ext cx="71438" cy="84138"/>
            </a:xfrm>
            <a:custGeom>
              <a:avLst/>
              <a:gdLst>
                <a:gd name="T0" fmla="*/ 22 w 22"/>
                <a:gd name="T1" fmla="*/ 24 h 26"/>
                <a:gd name="T2" fmla="*/ 13 w 22"/>
                <a:gd name="T3" fmla="*/ 26 h 26"/>
                <a:gd name="T4" fmla="*/ 3 w 22"/>
                <a:gd name="T5" fmla="*/ 23 h 26"/>
                <a:gd name="T6" fmla="*/ 0 w 22"/>
                <a:gd name="T7" fmla="*/ 14 h 26"/>
                <a:gd name="T8" fmla="*/ 3 w 22"/>
                <a:gd name="T9" fmla="*/ 4 h 26"/>
                <a:gd name="T10" fmla="*/ 14 w 22"/>
                <a:gd name="T11" fmla="*/ 0 h 26"/>
                <a:gd name="T12" fmla="*/ 21 w 22"/>
                <a:gd name="T13" fmla="*/ 2 h 26"/>
                <a:gd name="T14" fmla="*/ 21 w 22"/>
                <a:gd name="T15" fmla="*/ 7 h 26"/>
                <a:gd name="T16" fmla="*/ 14 w 22"/>
                <a:gd name="T17" fmla="*/ 5 h 26"/>
                <a:gd name="T18" fmla="*/ 8 w 22"/>
                <a:gd name="T19" fmla="*/ 7 h 26"/>
                <a:gd name="T20" fmla="*/ 6 w 22"/>
                <a:gd name="T21" fmla="*/ 14 h 26"/>
                <a:gd name="T22" fmla="*/ 8 w 22"/>
                <a:gd name="T23" fmla="*/ 20 h 26"/>
                <a:gd name="T24" fmla="*/ 13 w 22"/>
                <a:gd name="T25" fmla="*/ 22 h 26"/>
                <a:gd name="T26" fmla="*/ 16 w 22"/>
                <a:gd name="T27" fmla="*/ 21 h 26"/>
                <a:gd name="T28" fmla="*/ 16 w 22"/>
                <a:gd name="T29" fmla="*/ 16 h 26"/>
                <a:gd name="T30" fmla="*/ 11 w 22"/>
                <a:gd name="T31" fmla="*/ 16 h 26"/>
                <a:gd name="T32" fmla="*/ 11 w 22"/>
                <a:gd name="T33" fmla="*/ 12 h 26"/>
                <a:gd name="T34" fmla="*/ 22 w 22"/>
                <a:gd name="T35" fmla="*/ 12 h 26"/>
                <a:gd name="T36" fmla="*/ 22 w 22"/>
                <a:gd name="T37"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26">
                  <a:moveTo>
                    <a:pt x="22" y="24"/>
                  </a:moveTo>
                  <a:cubicBezTo>
                    <a:pt x="19" y="26"/>
                    <a:pt x="16" y="26"/>
                    <a:pt x="13" y="26"/>
                  </a:cubicBezTo>
                  <a:cubicBezTo>
                    <a:pt x="9" y="26"/>
                    <a:pt x="5" y="25"/>
                    <a:pt x="3" y="23"/>
                  </a:cubicBezTo>
                  <a:cubicBezTo>
                    <a:pt x="1" y="21"/>
                    <a:pt x="0" y="18"/>
                    <a:pt x="0" y="14"/>
                  </a:cubicBezTo>
                  <a:cubicBezTo>
                    <a:pt x="0" y="10"/>
                    <a:pt x="1" y="7"/>
                    <a:pt x="3" y="4"/>
                  </a:cubicBezTo>
                  <a:cubicBezTo>
                    <a:pt x="6" y="2"/>
                    <a:pt x="9" y="0"/>
                    <a:pt x="14" y="0"/>
                  </a:cubicBezTo>
                  <a:cubicBezTo>
                    <a:pt x="16" y="0"/>
                    <a:pt x="19" y="1"/>
                    <a:pt x="21" y="2"/>
                  </a:cubicBezTo>
                  <a:cubicBezTo>
                    <a:pt x="21" y="7"/>
                    <a:pt x="21" y="7"/>
                    <a:pt x="21" y="7"/>
                  </a:cubicBezTo>
                  <a:cubicBezTo>
                    <a:pt x="19" y="6"/>
                    <a:pt x="16" y="5"/>
                    <a:pt x="14" y="5"/>
                  </a:cubicBezTo>
                  <a:cubicBezTo>
                    <a:pt x="11" y="5"/>
                    <a:pt x="9" y="6"/>
                    <a:pt x="8" y="7"/>
                  </a:cubicBezTo>
                  <a:cubicBezTo>
                    <a:pt x="6" y="9"/>
                    <a:pt x="6" y="11"/>
                    <a:pt x="6" y="14"/>
                  </a:cubicBezTo>
                  <a:cubicBezTo>
                    <a:pt x="6" y="16"/>
                    <a:pt x="6" y="18"/>
                    <a:pt x="8" y="20"/>
                  </a:cubicBezTo>
                  <a:cubicBezTo>
                    <a:pt x="9" y="21"/>
                    <a:pt x="11" y="22"/>
                    <a:pt x="13" y="22"/>
                  </a:cubicBezTo>
                  <a:cubicBezTo>
                    <a:pt x="14" y="22"/>
                    <a:pt x="15" y="22"/>
                    <a:pt x="16" y="21"/>
                  </a:cubicBezTo>
                  <a:cubicBezTo>
                    <a:pt x="16" y="16"/>
                    <a:pt x="16" y="16"/>
                    <a:pt x="16" y="16"/>
                  </a:cubicBezTo>
                  <a:cubicBezTo>
                    <a:pt x="11" y="16"/>
                    <a:pt x="11" y="16"/>
                    <a:pt x="11" y="16"/>
                  </a:cubicBezTo>
                  <a:cubicBezTo>
                    <a:pt x="11" y="12"/>
                    <a:pt x="11" y="12"/>
                    <a:pt x="11" y="12"/>
                  </a:cubicBezTo>
                  <a:cubicBezTo>
                    <a:pt x="22" y="12"/>
                    <a:pt x="22" y="12"/>
                    <a:pt x="22" y="12"/>
                  </a:cubicBezTo>
                  <a:lnTo>
                    <a:pt x="22"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39" name="Freeform 121"/>
            <p:cNvSpPr>
              <a:spLocks/>
            </p:cNvSpPr>
            <p:nvPr/>
          </p:nvSpPr>
          <p:spPr bwMode="auto">
            <a:xfrm>
              <a:off x="9745663" y="2184400"/>
              <a:ext cx="73025" cy="80963"/>
            </a:xfrm>
            <a:custGeom>
              <a:avLst/>
              <a:gdLst>
                <a:gd name="T0" fmla="*/ 46 w 46"/>
                <a:gd name="T1" fmla="*/ 51 h 51"/>
                <a:gd name="T2" fmla="*/ 33 w 46"/>
                <a:gd name="T3" fmla="*/ 51 h 51"/>
                <a:gd name="T4" fmla="*/ 33 w 46"/>
                <a:gd name="T5" fmla="*/ 31 h 51"/>
                <a:gd name="T6" fmla="*/ 13 w 46"/>
                <a:gd name="T7" fmla="*/ 31 h 51"/>
                <a:gd name="T8" fmla="*/ 13 w 46"/>
                <a:gd name="T9" fmla="*/ 51 h 51"/>
                <a:gd name="T10" fmla="*/ 0 w 46"/>
                <a:gd name="T11" fmla="*/ 51 h 51"/>
                <a:gd name="T12" fmla="*/ 0 w 46"/>
                <a:gd name="T13" fmla="*/ 0 h 51"/>
                <a:gd name="T14" fmla="*/ 13 w 46"/>
                <a:gd name="T15" fmla="*/ 0 h 51"/>
                <a:gd name="T16" fmla="*/ 13 w 46"/>
                <a:gd name="T17" fmla="*/ 21 h 51"/>
                <a:gd name="T18" fmla="*/ 33 w 46"/>
                <a:gd name="T19" fmla="*/ 21 h 51"/>
                <a:gd name="T20" fmla="*/ 33 w 46"/>
                <a:gd name="T21" fmla="*/ 0 h 51"/>
                <a:gd name="T22" fmla="*/ 46 w 46"/>
                <a:gd name="T23" fmla="*/ 0 h 51"/>
                <a:gd name="T24" fmla="*/ 46 w 46"/>
                <a:gd name="T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1">
                  <a:moveTo>
                    <a:pt x="46" y="51"/>
                  </a:moveTo>
                  <a:lnTo>
                    <a:pt x="33" y="51"/>
                  </a:lnTo>
                  <a:lnTo>
                    <a:pt x="33" y="31"/>
                  </a:lnTo>
                  <a:lnTo>
                    <a:pt x="13" y="31"/>
                  </a:lnTo>
                  <a:lnTo>
                    <a:pt x="13" y="51"/>
                  </a:lnTo>
                  <a:lnTo>
                    <a:pt x="0" y="51"/>
                  </a:lnTo>
                  <a:lnTo>
                    <a:pt x="0" y="0"/>
                  </a:lnTo>
                  <a:lnTo>
                    <a:pt x="13" y="0"/>
                  </a:lnTo>
                  <a:lnTo>
                    <a:pt x="13" y="21"/>
                  </a:lnTo>
                  <a:lnTo>
                    <a:pt x="33" y="21"/>
                  </a:lnTo>
                  <a:lnTo>
                    <a:pt x="33" y="0"/>
                  </a:lnTo>
                  <a:lnTo>
                    <a:pt x="46" y="0"/>
                  </a:lnTo>
                  <a:lnTo>
                    <a:pt x="46"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40" name="Freeform 122"/>
            <p:cNvSpPr>
              <a:spLocks noEditPoints="1"/>
            </p:cNvSpPr>
            <p:nvPr/>
          </p:nvSpPr>
          <p:spPr bwMode="auto">
            <a:xfrm>
              <a:off x="9831388" y="2184400"/>
              <a:ext cx="80963" cy="80963"/>
            </a:xfrm>
            <a:custGeom>
              <a:avLst/>
              <a:gdLst>
                <a:gd name="T0" fmla="*/ 25 w 25"/>
                <a:gd name="T1" fmla="*/ 25 h 25"/>
                <a:gd name="T2" fmla="*/ 18 w 25"/>
                <a:gd name="T3" fmla="*/ 25 h 25"/>
                <a:gd name="T4" fmla="*/ 17 w 25"/>
                <a:gd name="T5" fmla="*/ 19 h 25"/>
                <a:gd name="T6" fmla="*/ 8 w 25"/>
                <a:gd name="T7" fmla="*/ 19 h 25"/>
                <a:gd name="T8" fmla="*/ 6 w 25"/>
                <a:gd name="T9" fmla="*/ 25 h 25"/>
                <a:gd name="T10" fmla="*/ 0 w 25"/>
                <a:gd name="T11" fmla="*/ 25 h 25"/>
                <a:gd name="T12" fmla="*/ 9 w 25"/>
                <a:gd name="T13" fmla="*/ 0 h 25"/>
                <a:gd name="T14" fmla="*/ 16 w 25"/>
                <a:gd name="T15" fmla="*/ 0 h 25"/>
                <a:gd name="T16" fmla="*/ 25 w 25"/>
                <a:gd name="T17" fmla="*/ 25 h 25"/>
                <a:gd name="T18" fmla="*/ 15 w 25"/>
                <a:gd name="T19" fmla="*/ 15 h 25"/>
                <a:gd name="T20" fmla="*/ 13 w 25"/>
                <a:gd name="T21" fmla="*/ 7 h 25"/>
                <a:gd name="T22" fmla="*/ 12 w 25"/>
                <a:gd name="T23" fmla="*/ 4 h 25"/>
                <a:gd name="T24" fmla="*/ 12 w 25"/>
                <a:gd name="T25" fmla="*/ 4 h 25"/>
                <a:gd name="T26" fmla="*/ 12 w 25"/>
                <a:gd name="T27" fmla="*/ 7 h 25"/>
                <a:gd name="T28" fmla="*/ 9 w 25"/>
                <a:gd name="T29" fmla="*/ 15 h 25"/>
                <a:gd name="T30" fmla="*/ 15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8" y="25"/>
                    <a:pt x="18" y="25"/>
                    <a:pt x="18" y="25"/>
                  </a:cubicBezTo>
                  <a:cubicBezTo>
                    <a:pt x="17" y="19"/>
                    <a:pt x="17" y="19"/>
                    <a:pt x="17" y="19"/>
                  </a:cubicBezTo>
                  <a:cubicBezTo>
                    <a:pt x="8" y="19"/>
                    <a:pt x="8" y="19"/>
                    <a:pt x="8" y="19"/>
                  </a:cubicBezTo>
                  <a:cubicBezTo>
                    <a:pt x="6" y="25"/>
                    <a:pt x="6" y="25"/>
                    <a:pt x="6" y="25"/>
                  </a:cubicBezTo>
                  <a:cubicBezTo>
                    <a:pt x="0" y="25"/>
                    <a:pt x="0" y="25"/>
                    <a:pt x="0" y="25"/>
                  </a:cubicBezTo>
                  <a:cubicBezTo>
                    <a:pt x="9" y="0"/>
                    <a:pt x="9" y="0"/>
                    <a:pt x="9" y="0"/>
                  </a:cubicBezTo>
                  <a:cubicBezTo>
                    <a:pt x="16" y="0"/>
                    <a:pt x="16" y="0"/>
                    <a:pt x="16" y="0"/>
                  </a:cubicBezTo>
                  <a:lnTo>
                    <a:pt x="25" y="25"/>
                  </a:lnTo>
                  <a:close/>
                  <a:moveTo>
                    <a:pt x="15" y="15"/>
                  </a:moveTo>
                  <a:cubicBezTo>
                    <a:pt x="13" y="7"/>
                    <a:pt x="13" y="7"/>
                    <a:pt x="13" y="7"/>
                  </a:cubicBezTo>
                  <a:cubicBezTo>
                    <a:pt x="12" y="6"/>
                    <a:pt x="12" y="5"/>
                    <a:pt x="12" y="4"/>
                  </a:cubicBezTo>
                  <a:cubicBezTo>
                    <a:pt x="12" y="4"/>
                    <a:pt x="12" y="4"/>
                    <a:pt x="12" y="4"/>
                  </a:cubicBezTo>
                  <a:cubicBezTo>
                    <a:pt x="12" y="5"/>
                    <a:pt x="12" y="6"/>
                    <a:pt x="12" y="7"/>
                  </a:cubicBezTo>
                  <a:cubicBezTo>
                    <a:pt x="9" y="15"/>
                    <a:pt x="9" y="15"/>
                    <a:pt x="9" y="15"/>
                  </a:cubicBezTo>
                  <a:lnTo>
                    <a:pt x="15"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41" name="Rectangle 123"/>
            <p:cNvSpPr>
              <a:spLocks noChangeArrowheads="1"/>
            </p:cNvSpPr>
            <p:nvPr/>
          </p:nvSpPr>
          <p:spPr bwMode="auto">
            <a:xfrm>
              <a:off x="9921875" y="2184400"/>
              <a:ext cx="20638" cy="809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42" name="Freeform 124"/>
            <p:cNvSpPr>
              <a:spLocks/>
            </p:cNvSpPr>
            <p:nvPr/>
          </p:nvSpPr>
          <p:spPr bwMode="auto">
            <a:xfrm>
              <a:off x="9955213" y="2178050"/>
              <a:ext cx="25400" cy="25400"/>
            </a:xfrm>
            <a:custGeom>
              <a:avLst/>
              <a:gdLst>
                <a:gd name="T0" fmla="*/ 16 w 16"/>
                <a:gd name="T1" fmla="*/ 8 h 16"/>
                <a:gd name="T2" fmla="*/ 10 w 16"/>
                <a:gd name="T3" fmla="*/ 10 h 16"/>
                <a:gd name="T4" fmla="*/ 14 w 16"/>
                <a:gd name="T5" fmla="*/ 14 h 16"/>
                <a:gd name="T6" fmla="*/ 12 w 16"/>
                <a:gd name="T7" fmla="*/ 16 h 16"/>
                <a:gd name="T8" fmla="*/ 8 w 16"/>
                <a:gd name="T9" fmla="*/ 10 h 16"/>
                <a:gd name="T10" fmla="*/ 6 w 16"/>
                <a:gd name="T11" fmla="*/ 16 h 16"/>
                <a:gd name="T12" fmla="*/ 2 w 16"/>
                <a:gd name="T13" fmla="*/ 14 h 16"/>
                <a:gd name="T14" fmla="*/ 6 w 16"/>
                <a:gd name="T15" fmla="*/ 10 h 16"/>
                <a:gd name="T16" fmla="*/ 0 w 16"/>
                <a:gd name="T17" fmla="*/ 8 h 16"/>
                <a:gd name="T18" fmla="*/ 2 w 16"/>
                <a:gd name="T19" fmla="*/ 4 h 16"/>
                <a:gd name="T20" fmla="*/ 6 w 16"/>
                <a:gd name="T21" fmla="*/ 6 h 16"/>
                <a:gd name="T22" fmla="*/ 6 w 16"/>
                <a:gd name="T23" fmla="*/ 0 h 16"/>
                <a:gd name="T24" fmla="*/ 10 w 16"/>
                <a:gd name="T25" fmla="*/ 0 h 16"/>
                <a:gd name="T26" fmla="*/ 10 w 16"/>
                <a:gd name="T27" fmla="*/ 6 h 16"/>
                <a:gd name="T28" fmla="*/ 14 w 16"/>
                <a:gd name="T29" fmla="*/ 4 h 16"/>
                <a:gd name="T30" fmla="*/ 16 w 16"/>
                <a:gd name="T3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16">
                  <a:moveTo>
                    <a:pt x="16" y="8"/>
                  </a:moveTo>
                  <a:lnTo>
                    <a:pt x="10" y="10"/>
                  </a:lnTo>
                  <a:lnTo>
                    <a:pt x="14" y="14"/>
                  </a:lnTo>
                  <a:lnTo>
                    <a:pt x="12" y="16"/>
                  </a:lnTo>
                  <a:lnTo>
                    <a:pt x="8" y="10"/>
                  </a:lnTo>
                  <a:lnTo>
                    <a:pt x="6" y="16"/>
                  </a:lnTo>
                  <a:lnTo>
                    <a:pt x="2" y="14"/>
                  </a:lnTo>
                  <a:lnTo>
                    <a:pt x="6" y="10"/>
                  </a:lnTo>
                  <a:lnTo>
                    <a:pt x="0" y="8"/>
                  </a:lnTo>
                  <a:lnTo>
                    <a:pt x="2" y="4"/>
                  </a:lnTo>
                  <a:lnTo>
                    <a:pt x="6" y="6"/>
                  </a:lnTo>
                  <a:lnTo>
                    <a:pt x="6" y="0"/>
                  </a:lnTo>
                  <a:lnTo>
                    <a:pt x="10" y="0"/>
                  </a:lnTo>
                  <a:lnTo>
                    <a:pt x="10" y="6"/>
                  </a:lnTo>
                  <a:lnTo>
                    <a:pt x="14" y="4"/>
                  </a:lnTo>
                  <a:lnTo>
                    <a:pt x="16"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grpSp>
        <p:nvGrpSpPr>
          <p:cNvPr id="343" name="Beijing"/>
          <p:cNvGrpSpPr/>
          <p:nvPr/>
        </p:nvGrpSpPr>
        <p:grpSpPr>
          <a:xfrm>
            <a:off x="8273609" y="2473207"/>
            <a:ext cx="604736" cy="209836"/>
            <a:chOff x="8332788" y="2403475"/>
            <a:chExt cx="658813" cy="228600"/>
          </a:xfrm>
        </p:grpSpPr>
        <p:sp>
          <p:nvSpPr>
            <p:cNvPr id="344" name="Rectangle 125"/>
            <p:cNvSpPr>
              <a:spLocks noChangeArrowheads="1"/>
            </p:cNvSpPr>
            <p:nvPr/>
          </p:nvSpPr>
          <p:spPr bwMode="auto">
            <a:xfrm>
              <a:off x="8332788" y="2403475"/>
              <a:ext cx="658813" cy="228600"/>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45" name="Freeform 126"/>
            <p:cNvSpPr>
              <a:spLocks noEditPoints="1"/>
            </p:cNvSpPr>
            <p:nvPr/>
          </p:nvSpPr>
          <p:spPr bwMode="auto">
            <a:xfrm>
              <a:off x="8428038" y="2478088"/>
              <a:ext cx="61913" cy="80963"/>
            </a:xfrm>
            <a:custGeom>
              <a:avLst/>
              <a:gdLst>
                <a:gd name="T0" fmla="*/ 0 w 19"/>
                <a:gd name="T1" fmla="*/ 25 h 25"/>
                <a:gd name="T2" fmla="*/ 0 w 19"/>
                <a:gd name="T3" fmla="*/ 0 h 25"/>
                <a:gd name="T4" fmla="*/ 9 w 19"/>
                <a:gd name="T5" fmla="*/ 0 h 25"/>
                <a:gd name="T6" fmla="*/ 15 w 19"/>
                <a:gd name="T7" fmla="*/ 1 h 25"/>
                <a:gd name="T8" fmla="*/ 18 w 19"/>
                <a:gd name="T9" fmla="*/ 6 h 25"/>
                <a:gd name="T10" fmla="*/ 16 w 19"/>
                <a:gd name="T11" fmla="*/ 9 h 25"/>
                <a:gd name="T12" fmla="*/ 13 w 19"/>
                <a:gd name="T13" fmla="*/ 11 h 25"/>
                <a:gd name="T14" fmla="*/ 13 w 19"/>
                <a:gd name="T15" fmla="*/ 12 h 25"/>
                <a:gd name="T16" fmla="*/ 17 w 19"/>
                <a:gd name="T17" fmla="*/ 14 h 25"/>
                <a:gd name="T18" fmla="*/ 19 w 19"/>
                <a:gd name="T19" fmla="*/ 18 h 25"/>
                <a:gd name="T20" fmla="*/ 16 w 19"/>
                <a:gd name="T21" fmla="*/ 23 h 25"/>
                <a:gd name="T22" fmla="*/ 9 w 19"/>
                <a:gd name="T23" fmla="*/ 25 h 25"/>
                <a:gd name="T24" fmla="*/ 0 w 19"/>
                <a:gd name="T25" fmla="*/ 25 h 25"/>
                <a:gd name="T26" fmla="*/ 5 w 19"/>
                <a:gd name="T27" fmla="*/ 4 h 25"/>
                <a:gd name="T28" fmla="*/ 5 w 19"/>
                <a:gd name="T29" fmla="*/ 10 h 25"/>
                <a:gd name="T30" fmla="*/ 8 w 19"/>
                <a:gd name="T31" fmla="*/ 10 h 25"/>
                <a:gd name="T32" fmla="*/ 11 w 19"/>
                <a:gd name="T33" fmla="*/ 9 h 25"/>
                <a:gd name="T34" fmla="*/ 12 w 19"/>
                <a:gd name="T35" fmla="*/ 7 h 25"/>
                <a:gd name="T36" fmla="*/ 7 w 19"/>
                <a:gd name="T37" fmla="*/ 4 h 25"/>
                <a:gd name="T38" fmla="*/ 5 w 19"/>
                <a:gd name="T39" fmla="*/ 4 h 25"/>
                <a:gd name="T40" fmla="*/ 5 w 19"/>
                <a:gd name="T41" fmla="*/ 14 h 25"/>
                <a:gd name="T42" fmla="*/ 5 w 19"/>
                <a:gd name="T43" fmla="*/ 21 h 25"/>
                <a:gd name="T44" fmla="*/ 8 w 19"/>
                <a:gd name="T45" fmla="*/ 21 h 25"/>
                <a:gd name="T46" fmla="*/ 12 w 19"/>
                <a:gd name="T47" fmla="*/ 20 h 25"/>
                <a:gd name="T48" fmla="*/ 13 w 19"/>
                <a:gd name="T49" fmla="*/ 17 h 25"/>
                <a:gd name="T50" fmla="*/ 12 w 19"/>
                <a:gd name="T51" fmla="*/ 15 h 25"/>
                <a:gd name="T52" fmla="*/ 8 w 19"/>
                <a:gd name="T53" fmla="*/ 14 h 25"/>
                <a:gd name="T54" fmla="*/ 5 w 19"/>
                <a:gd name="T5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 h="25">
                  <a:moveTo>
                    <a:pt x="0" y="25"/>
                  </a:moveTo>
                  <a:cubicBezTo>
                    <a:pt x="0" y="0"/>
                    <a:pt x="0" y="0"/>
                    <a:pt x="0" y="0"/>
                  </a:cubicBezTo>
                  <a:cubicBezTo>
                    <a:pt x="9" y="0"/>
                    <a:pt x="9" y="0"/>
                    <a:pt x="9" y="0"/>
                  </a:cubicBezTo>
                  <a:cubicBezTo>
                    <a:pt x="12" y="0"/>
                    <a:pt x="14" y="0"/>
                    <a:pt x="15" y="1"/>
                  </a:cubicBezTo>
                  <a:cubicBezTo>
                    <a:pt x="17" y="2"/>
                    <a:pt x="18" y="4"/>
                    <a:pt x="18" y="6"/>
                  </a:cubicBezTo>
                  <a:cubicBezTo>
                    <a:pt x="18" y="7"/>
                    <a:pt x="17" y="8"/>
                    <a:pt x="16" y="9"/>
                  </a:cubicBezTo>
                  <a:cubicBezTo>
                    <a:pt x="15" y="10"/>
                    <a:pt x="14" y="11"/>
                    <a:pt x="13" y="11"/>
                  </a:cubicBezTo>
                  <a:cubicBezTo>
                    <a:pt x="13" y="12"/>
                    <a:pt x="13" y="12"/>
                    <a:pt x="13" y="12"/>
                  </a:cubicBezTo>
                  <a:cubicBezTo>
                    <a:pt x="14" y="12"/>
                    <a:pt x="16" y="12"/>
                    <a:pt x="17" y="14"/>
                  </a:cubicBezTo>
                  <a:cubicBezTo>
                    <a:pt x="18" y="15"/>
                    <a:pt x="19" y="16"/>
                    <a:pt x="19" y="18"/>
                  </a:cubicBezTo>
                  <a:cubicBezTo>
                    <a:pt x="19" y="20"/>
                    <a:pt x="18" y="22"/>
                    <a:pt x="16" y="23"/>
                  </a:cubicBezTo>
                  <a:cubicBezTo>
                    <a:pt x="14" y="24"/>
                    <a:pt x="12" y="25"/>
                    <a:pt x="9" y="25"/>
                  </a:cubicBezTo>
                  <a:lnTo>
                    <a:pt x="0" y="25"/>
                  </a:lnTo>
                  <a:close/>
                  <a:moveTo>
                    <a:pt x="5" y="4"/>
                  </a:moveTo>
                  <a:cubicBezTo>
                    <a:pt x="5" y="10"/>
                    <a:pt x="5" y="10"/>
                    <a:pt x="5" y="10"/>
                  </a:cubicBezTo>
                  <a:cubicBezTo>
                    <a:pt x="8" y="10"/>
                    <a:pt x="8" y="10"/>
                    <a:pt x="8" y="10"/>
                  </a:cubicBezTo>
                  <a:cubicBezTo>
                    <a:pt x="9" y="10"/>
                    <a:pt x="10" y="10"/>
                    <a:pt x="11" y="9"/>
                  </a:cubicBezTo>
                  <a:cubicBezTo>
                    <a:pt x="11" y="9"/>
                    <a:pt x="12" y="8"/>
                    <a:pt x="12" y="7"/>
                  </a:cubicBezTo>
                  <a:cubicBezTo>
                    <a:pt x="12" y="5"/>
                    <a:pt x="10" y="4"/>
                    <a:pt x="7" y="4"/>
                  </a:cubicBezTo>
                  <a:lnTo>
                    <a:pt x="5" y="4"/>
                  </a:lnTo>
                  <a:close/>
                  <a:moveTo>
                    <a:pt x="5" y="14"/>
                  </a:moveTo>
                  <a:cubicBezTo>
                    <a:pt x="5" y="21"/>
                    <a:pt x="5" y="21"/>
                    <a:pt x="5" y="21"/>
                  </a:cubicBezTo>
                  <a:cubicBezTo>
                    <a:pt x="8" y="21"/>
                    <a:pt x="8" y="21"/>
                    <a:pt x="8" y="21"/>
                  </a:cubicBezTo>
                  <a:cubicBezTo>
                    <a:pt x="10" y="21"/>
                    <a:pt x="11" y="21"/>
                    <a:pt x="12" y="20"/>
                  </a:cubicBezTo>
                  <a:cubicBezTo>
                    <a:pt x="12" y="19"/>
                    <a:pt x="13" y="19"/>
                    <a:pt x="13" y="17"/>
                  </a:cubicBezTo>
                  <a:cubicBezTo>
                    <a:pt x="13" y="16"/>
                    <a:pt x="12" y="16"/>
                    <a:pt x="12" y="15"/>
                  </a:cubicBezTo>
                  <a:cubicBezTo>
                    <a:pt x="11" y="15"/>
                    <a:pt x="10" y="14"/>
                    <a:pt x="8" y="14"/>
                  </a:cubicBezTo>
                  <a:lnTo>
                    <a:pt x="5"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46" name="Freeform 127"/>
            <p:cNvSpPr>
              <a:spLocks/>
            </p:cNvSpPr>
            <p:nvPr/>
          </p:nvSpPr>
          <p:spPr bwMode="auto">
            <a:xfrm>
              <a:off x="8502650" y="2478088"/>
              <a:ext cx="49213" cy="80963"/>
            </a:xfrm>
            <a:custGeom>
              <a:avLst/>
              <a:gdLst>
                <a:gd name="T0" fmla="*/ 31 w 31"/>
                <a:gd name="T1" fmla="*/ 51 h 51"/>
                <a:gd name="T2" fmla="*/ 0 w 31"/>
                <a:gd name="T3" fmla="*/ 51 h 51"/>
                <a:gd name="T4" fmla="*/ 0 w 31"/>
                <a:gd name="T5" fmla="*/ 0 h 51"/>
                <a:gd name="T6" fmla="*/ 31 w 31"/>
                <a:gd name="T7" fmla="*/ 0 h 51"/>
                <a:gd name="T8" fmla="*/ 31 w 31"/>
                <a:gd name="T9" fmla="*/ 8 h 51"/>
                <a:gd name="T10" fmla="*/ 12 w 31"/>
                <a:gd name="T11" fmla="*/ 8 h 51"/>
                <a:gd name="T12" fmla="*/ 12 w 31"/>
                <a:gd name="T13" fmla="*/ 21 h 51"/>
                <a:gd name="T14" fmla="*/ 29 w 31"/>
                <a:gd name="T15" fmla="*/ 21 h 51"/>
                <a:gd name="T16" fmla="*/ 29 w 31"/>
                <a:gd name="T17" fmla="*/ 31 h 51"/>
                <a:gd name="T18" fmla="*/ 12 w 31"/>
                <a:gd name="T19" fmla="*/ 31 h 51"/>
                <a:gd name="T20" fmla="*/ 12 w 31"/>
                <a:gd name="T21" fmla="*/ 41 h 51"/>
                <a:gd name="T22" fmla="*/ 31 w 31"/>
                <a:gd name="T23" fmla="*/ 41 h 51"/>
                <a:gd name="T24" fmla="*/ 31 w 31"/>
                <a:gd name="T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51">
                  <a:moveTo>
                    <a:pt x="31" y="51"/>
                  </a:moveTo>
                  <a:lnTo>
                    <a:pt x="0" y="51"/>
                  </a:lnTo>
                  <a:lnTo>
                    <a:pt x="0" y="0"/>
                  </a:lnTo>
                  <a:lnTo>
                    <a:pt x="31" y="0"/>
                  </a:lnTo>
                  <a:lnTo>
                    <a:pt x="31" y="8"/>
                  </a:lnTo>
                  <a:lnTo>
                    <a:pt x="12" y="8"/>
                  </a:lnTo>
                  <a:lnTo>
                    <a:pt x="12" y="21"/>
                  </a:lnTo>
                  <a:lnTo>
                    <a:pt x="29" y="21"/>
                  </a:lnTo>
                  <a:lnTo>
                    <a:pt x="29" y="31"/>
                  </a:lnTo>
                  <a:lnTo>
                    <a:pt x="12" y="31"/>
                  </a:lnTo>
                  <a:lnTo>
                    <a:pt x="12" y="41"/>
                  </a:lnTo>
                  <a:lnTo>
                    <a:pt x="31" y="41"/>
                  </a:lnTo>
                  <a:lnTo>
                    <a:pt x="31"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47" name="Rectangle 128"/>
            <p:cNvSpPr>
              <a:spLocks noChangeArrowheads="1"/>
            </p:cNvSpPr>
            <p:nvPr/>
          </p:nvSpPr>
          <p:spPr bwMode="auto">
            <a:xfrm>
              <a:off x="8567738" y="2478088"/>
              <a:ext cx="19050" cy="809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48" name="Freeform 129"/>
            <p:cNvSpPr>
              <a:spLocks/>
            </p:cNvSpPr>
            <p:nvPr/>
          </p:nvSpPr>
          <p:spPr bwMode="auto">
            <a:xfrm>
              <a:off x="8601075" y="2478088"/>
              <a:ext cx="38100" cy="85725"/>
            </a:xfrm>
            <a:custGeom>
              <a:avLst/>
              <a:gdLst>
                <a:gd name="T0" fmla="*/ 12 w 12"/>
                <a:gd name="T1" fmla="*/ 15 h 26"/>
                <a:gd name="T2" fmla="*/ 10 w 12"/>
                <a:gd name="T3" fmla="*/ 23 h 26"/>
                <a:gd name="T4" fmla="*/ 3 w 12"/>
                <a:gd name="T5" fmla="*/ 26 h 26"/>
                <a:gd name="T6" fmla="*/ 0 w 12"/>
                <a:gd name="T7" fmla="*/ 25 h 26"/>
                <a:gd name="T8" fmla="*/ 0 w 12"/>
                <a:gd name="T9" fmla="*/ 20 h 26"/>
                <a:gd name="T10" fmla="*/ 3 w 12"/>
                <a:gd name="T11" fmla="*/ 21 h 26"/>
                <a:gd name="T12" fmla="*/ 7 w 12"/>
                <a:gd name="T13" fmla="*/ 15 h 26"/>
                <a:gd name="T14" fmla="*/ 7 w 12"/>
                <a:gd name="T15" fmla="*/ 0 h 26"/>
                <a:gd name="T16" fmla="*/ 12 w 12"/>
                <a:gd name="T17" fmla="*/ 0 h 26"/>
                <a:gd name="T18" fmla="*/ 12 w 12"/>
                <a:gd name="T19" fmla="*/ 1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26">
                  <a:moveTo>
                    <a:pt x="12" y="15"/>
                  </a:moveTo>
                  <a:cubicBezTo>
                    <a:pt x="12" y="18"/>
                    <a:pt x="12" y="21"/>
                    <a:pt x="10" y="23"/>
                  </a:cubicBezTo>
                  <a:cubicBezTo>
                    <a:pt x="9" y="25"/>
                    <a:pt x="6" y="26"/>
                    <a:pt x="3" y="26"/>
                  </a:cubicBezTo>
                  <a:cubicBezTo>
                    <a:pt x="2" y="26"/>
                    <a:pt x="1" y="25"/>
                    <a:pt x="0" y="25"/>
                  </a:cubicBezTo>
                  <a:cubicBezTo>
                    <a:pt x="0" y="20"/>
                    <a:pt x="0" y="20"/>
                    <a:pt x="0" y="20"/>
                  </a:cubicBezTo>
                  <a:cubicBezTo>
                    <a:pt x="1" y="20"/>
                    <a:pt x="2" y="21"/>
                    <a:pt x="3" y="21"/>
                  </a:cubicBezTo>
                  <a:cubicBezTo>
                    <a:pt x="5" y="21"/>
                    <a:pt x="7" y="19"/>
                    <a:pt x="7" y="15"/>
                  </a:cubicBezTo>
                  <a:cubicBezTo>
                    <a:pt x="7" y="0"/>
                    <a:pt x="7" y="0"/>
                    <a:pt x="7" y="0"/>
                  </a:cubicBezTo>
                  <a:cubicBezTo>
                    <a:pt x="12" y="0"/>
                    <a:pt x="12" y="0"/>
                    <a:pt x="12" y="0"/>
                  </a:cubicBezTo>
                  <a:lnTo>
                    <a:pt x="12"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49" name="Rectangle 130"/>
            <p:cNvSpPr>
              <a:spLocks noChangeArrowheads="1"/>
            </p:cNvSpPr>
            <p:nvPr/>
          </p:nvSpPr>
          <p:spPr bwMode="auto">
            <a:xfrm>
              <a:off x="8662988" y="2478088"/>
              <a:ext cx="15875" cy="809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50" name="Freeform 131"/>
            <p:cNvSpPr>
              <a:spLocks/>
            </p:cNvSpPr>
            <p:nvPr/>
          </p:nvSpPr>
          <p:spPr bwMode="auto">
            <a:xfrm>
              <a:off x="8697913" y="2478088"/>
              <a:ext cx="76200" cy="80963"/>
            </a:xfrm>
            <a:custGeom>
              <a:avLst/>
              <a:gdLst>
                <a:gd name="T0" fmla="*/ 23 w 23"/>
                <a:gd name="T1" fmla="*/ 25 h 25"/>
                <a:gd name="T2" fmla="*/ 17 w 23"/>
                <a:gd name="T3" fmla="*/ 25 h 25"/>
                <a:gd name="T4" fmla="*/ 7 w 23"/>
                <a:gd name="T5" fmla="*/ 9 h 25"/>
                <a:gd name="T6" fmla="*/ 6 w 23"/>
                <a:gd name="T7" fmla="*/ 7 h 25"/>
                <a:gd name="T8" fmla="*/ 6 w 23"/>
                <a:gd name="T9" fmla="*/ 7 h 25"/>
                <a:gd name="T10" fmla="*/ 6 w 23"/>
                <a:gd name="T11" fmla="*/ 11 h 25"/>
                <a:gd name="T12" fmla="*/ 6 w 23"/>
                <a:gd name="T13" fmla="*/ 25 h 25"/>
                <a:gd name="T14" fmla="*/ 0 w 23"/>
                <a:gd name="T15" fmla="*/ 25 h 25"/>
                <a:gd name="T16" fmla="*/ 0 w 23"/>
                <a:gd name="T17" fmla="*/ 0 h 25"/>
                <a:gd name="T18" fmla="*/ 7 w 23"/>
                <a:gd name="T19" fmla="*/ 0 h 25"/>
                <a:gd name="T20" fmla="*/ 17 w 23"/>
                <a:gd name="T21" fmla="*/ 15 h 25"/>
                <a:gd name="T22" fmla="*/ 18 w 23"/>
                <a:gd name="T23" fmla="*/ 17 h 25"/>
                <a:gd name="T24" fmla="*/ 18 w 23"/>
                <a:gd name="T25" fmla="*/ 17 h 25"/>
                <a:gd name="T26" fmla="*/ 18 w 23"/>
                <a:gd name="T27" fmla="*/ 14 h 25"/>
                <a:gd name="T28" fmla="*/ 18 w 23"/>
                <a:gd name="T29" fmla="*/ 0 h 25"/>
                <a:gd name="T30" fmla="*/ 23 w 23"/>
                <a:gd name="T31" fmla="*/ 0 h 25"/>
                <a:gd name="T32" fmla="*/ 23 w 23"/>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5">
                  <a:moveTo>
                    <a:pt x="23" y="25"/>
                  </a:moveTo>
                  <a:cubicBezTo>
                    <a:pt x="17" y="25"/>
                    <a:pt x="17" y="25"/>
                    <a:pt x="17" y="25"/>
                  </a:cubicBezTo>
                  <a:cubicBezTo>
                    <a:pt x="7" y="9"/>
                    <a:pt x="7" y="9"/>
                    <a:pt x="7" y="9"/>
                  </a:cubicBezTo>
                  <a:cubicBezTo>
                    <a:pt x="6" y="8"/>
                    <a:pt x="6" y="8"/>
                    <a:pt x="6" y="7"/>
                  </a:cubicBezTo>
                  <a:cubicBezTo>
                    <a:pt x="6" y="7"/>
                    <a:pt x="6" y="7"/>
                    <a:pt x="6" y="7"/>
                  </a:cubicBezTo>
                  <a:cubicBezTo>
                    <a:pt x="6" y="8"/>
                    <a:pt x="6" y="9"/>
                    <a:pt x="6" y="11"/>
                  </a:cubicBezTo>
                  <a:cubicBezTo>
                    <a:pt x="6" y="25"/>
                    <a:pt x="6" y="25"/>
                    <a:pt x="6" y="25"/>
                  </a:cubicBezTo>
                  <a:cubicBezTo>
                    <a:pt x="0" y="25"/>
                    <a:pt x="0" y="25"/>
                    <a:pt x="0" y="25"/>
                  </a:cubicBezTo>
                  <a:cubicBezTo>
                    <a:pt x="0" y="0"/>
                    <a:pt x="0" y="0"/>
                    <a:pt x="0" y="0"/>
                  </a:cubicBezTo>
                  <a:cubicBezTo>
                    <a:pt x="7" y="0"/>
                    <a:pt x="7" y="0"/>
                    <a:pt x="7" y="0"/>
                  </a:cubicBezTo>
                  <a:cubicBezTo>
                    <a:pt x="17" y="15"/>
                    <a:pt x="17" y="15"/>
                    <a:pt x="17" y="15"/>
                  </a:cubicBezTo>
                  <a:cubicBezTo>
                    <a:pt x="17" y="16"/>
                    <a:pt x="17" y="17"/>
                    <a:pt x="18" y="17"/>
                  </a:cubicBezTo>
                  <a:cubicBezTo>
                    <a:pt x="18" y="17"/>
                    <a:pt x="18" y="17"/>
                    <a:pt x="18" y="17"/>
                  </a:cubicBezTo>
                  <a:cubicBezTo>
                    <a:pt x="18" y="17"/>
                    <a:pt x="18" y="16"/>
                    <a:pt x="18" y="14"/>
                  </a:cubicBezTo>
                  <a:cubicBezTo>
                    <a:pt x="18" y="0"/>
                    <a:pt x="18" y="0"/>
                    <a:pt x="18" y="0"/>
                  </a:cubicBezTo>
                  <a:cubicBezTo>
                    <a:pt x="23" y="0"/>
                    <a:pt x="23" y="0"/>
                    <a:pt x="23" y="0"/>
                  </a:cubicBezTo>
                  <a:lnTo>
                    <a:pt x="23"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51" name="Freeform 132"/>
            <p:cNvSpPr>
              <a:spLocks/>
            </p:cNvSpPr>
            <p:nvPr/>
          </p:nvSpPr>
          <p:spPr bwMode="auto">
            <a:xfrm>
              <a:off x="8789988" y="2474913"/>
              <a:ext cx="71438" cy="88900"/>
            </a:xfrm>
            <a:custGeom>
              <a:avLst/>
              <a:gdLst>
                <a:gd name="T0" fmla="*/ 22 w 22"/>
                <a:gd name="T1" fmla="*/ 24 h 27"/>
                <a:gd name="T2" fmla="*/ 13 w 22"/>
                <a:gd name="T3" fmla="*/ 27 h 27"/>
                <a:gd name="T4" fmla="*/ 3 w 22"/>
                <a:gd name="T5" fmla="*/ 23 h 27"/>
                <a:gd name="T6" fmla="*/ 0 w 22"/>
                <a:gd name="T7" fmla="*/ 14 h 27"/>
                <a:gd name="T8" fmla="*/ 4 w 22"/>
                <a:gd name="T9" fmla="*/ 4 h 27"/>
                <a:gd name="T10" fmla="*/ 14 w 22"/>
                <a:gd name="T11" fmla="*/ 0 h 27"/>
                <a:gd name="T12" fmla="*/ 21 w 22"/>
                <a:gd name="T13" fmla="*/ 2 h 27"/>
                <a:gd name="T14" fmla="*/ 21 w 22"/>
                <a:gd name="T15" fmla="*/ 7 h 27"/>
                <a:gd name="T16" fmla="*/ 14 w 22"/>
                <a:gd name="T17" fmla="*/ 5 h 27"/>
                <a:gd name="T18" fmla="*/ 8 w 22"/>
                <a:gd name="T19" fmla="*/ 7 h 27"/>
                <a:gd name="T20" fmla="*/ 6 w 22"/>
                <a:gd name="T21" fmla="*/ 14 h 27"/>
                <a:gd name="T22" fmla="*/ 8 w 22"/>
                <a:gd name="T23" fmla="*/ 20 h 27"/>
                <a:gd name="T24" fmla="*/ 13 w 22"/>
                <a:gd name="T25" fmla="*/ 22 h 27"/>
                <a:gd name="T26" fmla="*/ 16 w 22"/>
                <a:gd name="T27" fmla="*/ 21 h 27"/>
                <a:gd name="T28" fmla="*/ 16 w 22"/>
                <a:gd name="T29" fmla="*/ 16 h 27"/>
                <a:gd name="T30" fmla="*/ 11 w 22"/>
                <a:gd name="T31" fmla="*/ 16 h 27"/>
                <a:gd name="T32" fmla="*/ 11 w 22"/>
                <a:gd name="T33" fmla="*/ 12 h 27"/>
                <a:gd name="T34" fmla="*/ 22 w 22"/>
                <a:gd name="T35" fmla="*/ 12 h 27"/>
                <a:gd name="T36" fmla="*/ 22 w 22"/>
                <a:gd name="T37" fmla="*/ 2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27">
                  <a:moveTo>
                    <a:pt x="22" y="24"/>
                  </a:moveTo>
                  <a:cubicBezTo>
                    <a:pt x="20" y="26"/>
                    <a:pt x="17" y="27"/>
                    <a:pt x="13" y="27"/>
                  </a:cubicBezTo>
                  <a:cubicBezTo>
                    <a:pt x="9" y="27"/>
                    <a:pt x="6" y="25"/>
                    <a:pt x="3" y="23"/>
                  </a:cubicBezTo>
                  <a:cubicBezTo>
                    <a:pt x="1" y="21"/>
                    <a:pt x="0" y="18"/>
                    <a:pt x="0" y="14"/>
                  </a:cubicBezTo>
                  <a:cubicBezTo>
                    <a:pt x="0" y="10"/>
                    <a:pt x="1" y="7"/>
                    <a:pt x="4" y="4"/>
                  </a:cubicBezTo>
                  <a:cubicBezTo>
                    <a:pt x="6" y="2"/>
                    <a:pt x="10" y="0"/>
                    <a:pt x="14" y="0"/>
                  </a:cubicBezTo>
                  <a:cubicBezTo>
                    <a:pt x="17" y="0"/>
                    <a:pt x="19" y="1"/>
                    <a:pt x="21" y="2"/>
                  </a:cubicBezTo>
                  <a:cubicBezTo>
                    <a:pt x="21" y="7"/>
                    <a:pt x="21" y="7"/>
                    <a:pt x="21" y="7"/>
                  </a:cubicBezTo>
                  <a:cubicBezTo>
                    <a:pt x="19" y="6"/>
                    <a:pt x="17" y="5"/>
                    <a:pt x="14" y="5"/>
                  </a:cubicBezTo>
                  <a:cubicBezTo>
                    <a:pt x="11" y="5"/>
                    <a:pt x="10" y="6"/>
                    <a:pt x="8" y="7"/>
                  </a:cubicBezTo>
                  <a:cubicBezTo>
                    <a:pt x="7" y="9"/>
                    <a:pt x="6" y="11"/>
                    <a:pt x="6" y="14"/>
                  </a:cubicBezTo>
                  <a:cubicBezTo>
                    <a:pt x="6" y="16"/>
                    <a:pt x="6" y="18"/>
                    <a:pt x="8" y="20"/>
                  </a:cubicBezTo>
                  <a:cubicBezTo>
                    <a:pt x="9" y="21"/>
                    <a:pt x="11" y="22"/>
                    <a:pt x="13" y="22"/>
                  </a:cubicBezTo>
                  <a:cubicBezTo>
                    <a:pt x="15" y="22"/>
                    <a:pt x="16" y="22"/>
                    <a:pt x="16" y="21"/>
                  </a:cubicBezTo>
                  <a:cubicBezTo>
                    <a:pt x="16" y="16"/>
                    <a:pt x="16" y="16"/>
                    <a:pt x="16" y="16"/>
                  </a:cubicBezTo>
                  <a:cubicBezTo>
                    <a:pt x="11" y="16"/>
                    <a:pt x="11" y="16"/>
                    <a:pt x="11" y="16"/>
                  </a:cubicBezTo>
                  <a:cubicBezTo>
                    <a:pt x="11" y="12"/>
                    <a:pt x="11" y="12"/>
                    <a:pt x="11" y="12"/>
                  </a:cubicBezTo>
                  <a:cubicBezTo>
                    <a:pt x="22" y="12"/>
                    <a:pt x="22" y="12"/>
                    <a:pt x="22" y="12"/>
                  </a:cubicBezTo>
                  <a:lnTo>
                    <a:pt x="22"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52" name="Freeform 133"/>
            <p:cNvSpPr>
              <a:spLocks/>
            </p:cNvSpPr>
            <p:nvPr/>
          </p:nvSpPr>
          <p:spPr bwMode="auto">
            <a:xfrm>
              <a:off x="8870950" y="2471738"/>
              <a:ext cx="30163" cy="25400"/>
            </a:xfrm>
            <a:custGeom>
              <a:avLst/>
              <a:gdLst>
                <a:gd name="T0" fmla="*/ 19 w 19"/>
                <a:gd name="T1" fmla="*/ 8 h 16"/>
                <a:gd name="T2" fmla="*/ 13 w 19"/>
                <a:gd name="T3" fmla="*/ 10 h 16"/>
                <a:gd name="T4" fmla="*/ 17 w 19"/>
                <a:gd name="T5" fmla="*/ 14 h 16"/>
                <a:gd name="T6" fmla="*/ 13 w 19"/>
                <a:gd name="T7" fmla="*/ 16 h 16"/>
                <a:gd name="T8" fmla="*/ 9 w 19"/>
                <a:gd name="T9" fmla="*/ 12 h 16"/>
                <a:gd name="T10" fmla="*/ 7 w 19"/>
                <a:gd name="T11" fmla="*/ 16 h 16"/>
                <a:gd name="T12" fmla="*/ 2 w 19"/>
                <a:gd name="T13" fmla="*/ 14 h 16"/>
                <a:gd name="T14" fmla="*/ 7 w 19"/>
                <a:gd name="T15" fmla="*/ 10 h 16"/>
                <a:gd name="T16" fmla="*/ 0 w 19"/>
                <a:gd name="T17" fmla="*/ 8 h 16"/>
                <a:gd name="T18" fmla="*/ 2 w 19"/>
                <a:gd name="T19" fmla="*/ 4 h 16"/>
                <a:gd name="T20" fmla="*/ 9 w 19"/>
                <a:gd name="T21" fmla="*/ 6 h 16"/>
                <a:gd name="T22" fmla="*/ 7 w 19"/>
                <a:gd name="T23" fmla="*/ 0 h 16"/>
                <a:gd name="T24" fmla="*/ 13 w 19"/>
                <a:gd name="T25" fmla="*/ 0 h 16"/>
                <a:gd name="T26" fmla="*/ 11 w 19"/>
                <a:gd name="T27" fmla="*/ 6 h 16"/>
                <a:gd name="T28" fmla="*/ 17 w 19"/>
                <a:gd name="T29" fmla="*/ 4 h 16"/>
                <a:gd name="T30" fmla="*/ 19 w 19"/>
                <a:gd name="T3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16">
                  <a:moveTo>
                    <a:pt x="19" y="8"/>
                  </a:moveTo>
                  <a:lnTo>
                    <a:pt x="13" y="10"/>
                  </a:lnTo>
                  <a:lnTo>
                    <a:pt x="17" y="14"/>
                  </a:lnTo>
                  <a:lnTo>
                    <a:pt x="13" y="16"/>
                  </a:lnTo>
                  <a:lnTo>
                    <a:pt x="9" y="12"/>
                  </a:lnTo>
                  <a:lnTo>
                    <a:pt x="7" y="16"/>
                  </a:lnTo>
                  <a:lnTo>
                    <a:pt x="2" y="14"/>
                  </a:lnTo>
                  <a:lnTo>
                    <a:pt x="7" y="10"/>
                  </a:lnTo>
                  <a:lnTo>
                    <a:pt x="0" y="8"/>
                  </a:lnTo>
                  <a:lnTo>
                    <a:pt x="2" y="4"/>
                  </a:lnTo>
                  <a:lnTo>
                    <a:pt x="9" y="6"/>
                  </a:lnTo>
                  <a:lnTo>
                    <a:pt x="7" y="0"/>
                  </a:lnTo>
                  <a:lnTo>
                    <a:pt x="13" y="0"/>
                  </a:lnTo>
                  <a:lnTo>
                    <a:pt x="11" y="6"/>
                  </a:lnTo>
                  <a:lnTo>
                    <a:pt x="17" y="4"/>
                  </a:lnTo>
                  <a:lnTo>
                    <a:pt x="1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grpSp>
        <p:nvGrpSpPr>
          <p:cNvPr id="353" name="Quincy"/>
          <p:cNvGrpSpPr/>
          <p:nvPr/>
        </p:nvGrpSpPr>
        <p:grpSpPr>
          <a:xfrm>
            <a:off x="2017150" y="2355177"/>
            <a:ext cx="590164" cy="206922"/>
            <a:chOff x="1514475" y="2289175"/>
            <a:chExt cx="642938" cy="225425"/>
          </a:xfrm>
        </p:grpSpPr>
        <p:sp>
          <p:nvSpPr>
            <p:cNvPr id="354" name="Rectangle 134"/>
            <p:cNvSpPr>
              <a:spLocks noChangeArrowheads="1"/>
            </p:cNvSpPr>
            <p:nvPr/>
          </p:nvSpPr>
          <p:spPr bwMode="auto">
            <a:xfrm>
              <a:off x="1514475" y="2289175"/>
              <a:ext cx="642938" cy="225425"/>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55" name="Freeform 135"/>
            <p:cNvSpPr>
              <a:spLocks noEditPoints="1"/>
            </p:cNvSpPr>
            <p:nvPr/>
          </p:nvSpPr>
          <p:spPr bwMode="auto">
            <a:xfrm>
              <a:off x="1609725" y="2354263"/>
              <a:ext cx="87313" cy="95250"/>
            </a:xfrm>
            <a:custGeom>
              <a:avLst/>
              <a:gdLst>
                <a:gd name="T0" fmla="*/ 12 w 27"/>
                <a:gd name="T1" fmla="*/ 26 h 29"/>
                <a:gd name="T2" fmla="*/ 4 w 27"/>
                <a:gd name="T3" fmla="*/ 22 h 29"/>
                <a:gd name="T4" fmla="*/ 0 w 27"/>
                <a:gd name="T5" fmla="*/ 13 h 29"/>
                <a:gd name="T6" fmla="*/ 4 w 27"/>
                <a:gd name="T7" fmla="*/ 3 h 29"/>
                <a:gd name="T8" fmla="*/ 13 w 27"/>
                <a:gd name="T9" fmla="*/ 0 h 29"/>
                <a:gd name="T10" fmla="*/ 21 w 27"/>
                <a:gd name="T11" fmla="*/ 3 h 29"/>
                <a:gd name="T12" fmla="*/ 25 w 27"/>
                <a:gd name="T13" fmla="*/ 13 h 29"/>
                <a:gd name="T14" fmla="*/ 21 w 27"/>
                <a:gd name="T15" fmla="*/ 22 h 29"/>
                <a:gd name="T16" fmla="*/ 21 w 27"/>
                <a:gd name="T17" fmla="*/ 22 h 29"/>
                <a:gd name="T18" fmla="*/ 21 w 27"/>
                <a:gd name="T19" fmla="*/ 23 h 29"/>
                <a:gd name="T20" fmla="*/ 27 w 27"/>
                <a:gd name="T21" fmla="*/ 29 h 29"/>
                <a:gd name="T22" fmla="*/ 19 w 27"/>
                <a:gd name="T23" fmla="*/ 29 h 29"/>
                <a:gd name="T24" fmla="*/ 16 w 27"/>
                <a:gd name="T25" fmla="*/ 25 h 29"/>
                <a:gd name="T26" fmla="*/ 12 w 27"/>
                <a:gd name="T27" fmla="*/ 26 h 29"/>
                <a:gd name="T28" fmla="*/ 13 w 27"/>
                <a:gd name="T29" fmla="*/ 5 h 29"/>
                <a:gd name="T30" fmla="*/ 8 w 27"/>
                <a:gd name="T31" fmla="*/ 7 h 29"/>
                <a:gd name="T32" fmla="*/ 6 w 27"/>
                <a:gd name="T33" fmla="*/ 13 h 29"/>
                <a:gd name="T34" fmla="*/ 8 w 27"/>
                <a:gd name="T35" fmla="*/ 19 h 29"/>
                <a:gd name="T36" fmla="*/ 12 w 27"/>
                <a:gd name="T37" fmla="*/ 21 h 29"/>
                <a:gd name="T38" fmla="*/ 17 w 27"/>
                <a:gd name="T39" fmla="*/ 19 h 29"/>
                <a:gd name="T40" fmla="*/ 19 w 27"/>
                <a:gd name="T41" fmla="*/ 13 h 29"/>
                <a:gd name="T42" fmla="*/ 17 w 27"/>
                <a:gd name="T43" fmla="*/ 7 h 29"/>
                <a:gd name="T44" fmla="*/ 13 w 27"/>
                <a:gd name="T45"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 h="29">
                  <a:moveTo>
                    <a:pt x="12" y="26"/>
                  </a:moveTo>
                  <a:cubicBezTo>
                    <a:pt x="9" y="26"/>
                    <a:pt x="6" y="25"/>
                    <a:pt x="4" y="22"/>
                  </a:cubicBezTo>
                  <a:cubicBezTo>
                    <a:pt x="1" y="20"/>
                    <a:pt x="0" y="17"/>
                    <a:pt x="0" y="13"/>
                  </a:cubicBezTo>
                  <a:cubicBezTo>
                    <a:pt x="0" y="9"/>
                    <a:pt x="1" y="6"/>
                    <a:pt x="4" y="3"/>
                  </a:cubicBezTo>
                  <a:cubicBezTo>
                    <a:pt x="6" y="1"/>
                    <a:pt x="9" y="0"/>
                    <a:pt x="13" y="0"/>
                  </a:cubicBezTo>
                  <a:cubicBezTo>
                    <a:pt x="16" y="0"/>
                    <a:pt x="19" y="1"/>
                    <a:pt x="21" y="3"/>
                  </a:cubicBezTo>
                  <a:cubicBezTo>
                    <a:pt x="24" y="6"/>
                    <a:pt x="25" y="9"/>
                    <a:pt x="25" y="13"/>
                  </a:cubicBezTo>
                  <a:cubicBezTo>
                    <a:pt x="25" y="17"/>
                    <a:pt x="24" y="20"/>
                    <a:pt x="21" y="22"/>
                  </a:cubicBezTo>
                  <a:cubicBezTo>
                    <a:pt x="21" y="22"/>
                    <a:pt x="21" y="22"/>
                    <a:pt x="21" y="22"/>
                  </a:cubicBezTo>
                  <a:cubicBezTo>
                    <a:pt x="21" y="23"/>
                    <a:pt x="21" y="23"/>
                    <a:pt x="21" y="23"/>
                  </a:cubicBezTo>
                  <a:cubicBezTo>
                    <a:pt x="27" y="29"/>
                    <a:pt x="27" y="29"/>
                    <a:pt x="27" y="29"/>
                  </a:cubicBezTo>
                  <a:cubicBezTo>
                    <a:pt x="19" y="29"/>
                    <a:pt x="19" y="29"/>
                    <a:pt x="19" y="29"/>
                  </a:cubicBezTo>
                  <a:cubicBezTo>
                    <a:pt x="16" y="25"/>
                    <a:pt x="16" y="25"/>
                    <a:pt x="16" y="25"/>
                  </a:cubicBezTo>
                  <a:cubicBezTo>
                    <a:pt x="15" y="26"/>
                    <a:pt x="14" y="26"/>
                    <a:pt x="12" y="26"/>
                  </a:cubicBezTo>
                  <a:close/>
                  <a:moveTo>
                    <a:pt x="13" y="5"/>
                  </a:moveTo>
                  <a:cubicBezTo>
                    <a:pt x="11" y="5"/>
                    <a:pt x="9" y="5"/>
                    <a:pt x="8" y="7"/>
                  </a:cubicBezTo>
                  <a:cubicBezTo>
                    <a:pt x="7" y="8"/>
                    <a:pt x="6" y="10"/>
                    <a:pt x="6" y="13"/>
                  </a:cubicBezTo>
                  <a:cubicBezTo>
                    <a:pt x="6" y="15"/>
                    <a:pt x="7" y="17"/>
                    <a:pt x="8" y="19"/>
                  </a:cubicBezTo>
                  <a:cubicBezTo>
                    <a:pt x="9" y="20"/>
                    <a:pt x="11" y="21"/>
                    <a:pt x="12" y="21"/>
                  </a:cubicBezTo>
                  <a:cubicBezTo>
                    <a:pt x="14" y="21"/>
                    <a:pt x="16" y="20"/>
                    <a:pt x="17" y="19"/>
                  </a:cubicBezTo>
                  <a:cubicBezTo>
                    <a:pt x="18" y="17"/>
                    <a:pt x="19" y="15"/>
                    <a:pt x="19" y="13"/>
                  </a:cubicBezTo>
                  <a:cubicBezTo>
                    <a:pt x="19" y="10"/>
                    <a:pt x="18" y="8"/>
                    <a:pt x="17" y="7"/>
                  </a:cubicBezTo>
                  <a:cubicBezTo>
                    <a:pt x="16" y="5"/>
                    <a:pt x="15" y="5"/>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56" name="Freeform 136"/>
            <p:cNvSpPr>
              <a:spLocks/>
            </p:cNvSpPr>
            <p:nvPr/>
          </p:nvSpPr>
          <p:spPr bwMode="auto">
            <a:xfrm>
              <a:off x="1703388" y="2354263"/>
              <a:ext cx="69850" cy="84138"/>
            </a:xfrm>
            <a:custGeom>
              <a:avLst/>
              <a:gdLst>
                <a:gd name="T0" fmla="*/ 21 w 21"/>
                <a:gd name="T1" fmla="*/ 15 h 26"/>
                <a:gd name="T2" fmla="*/ 10 w 21"/>
                <a:gd name="T3" fmla="*/ 26 h 26"/>
                <a:gd name="T4" fmla="*/ 0 w 21"/>
                <a:gd name="T5" fmla="*/ 15 h 26"/>
                <a:gd name="T6" fmla="*/ 0 w 21"/>
                <a:gd name="T7" fmla="*/ 0 h 26"/>
                <a:gd name="T8" fmla="*/ 6 w 21"/>
                <a:gd name="T9" fmla="*/ 0 h 26"/>
                <a:gd name="T10" fmla="*/ 6 w 21"/>
                <a:gd name="T11" fmla="*/ 15 h 26"/>
                <a:gd name="T12" fmla="*/ 11 w 21"/>
                <a:gd name="T13" fmla="*/ 21 h 26"/>
                <a:gd name="T14" fmla="*/ 15 w 21"/>
                <a:gd name="T15" fmla="*/ 15 h 26"/>
                <a:gd name="T16" fmla="*/ 15 w 21"/>
                <a:gd name="T17" fmla="*/ 0 h 26"/>
                <a:gd name="T18" fmla="*/ 21 w 21"/>
                <a:gd name="T19" fmla="*/ 0 h 26"/>
                <a:gd name="T20" fmla="*/ 21 w 21"/>
                <a:gd name="T21" fmla="*/ 1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6">
                  <a:moveTo>
                    <a:pt x="21" y="15"/>
                  </a:moveTo>
                  <a:cubicBezTo>
                    <a:pt x="21" y="22"/>
                    <a:pt x="18" y="26"/>
                    <a:pt x="10" y="26"/>
                  </a:cubicBezTo>
                  <a:cubicBezTo>
                    <a:pt x="4" y="26"/>
                    <a:pt x="0" y="22"/>
                    <a:pt x="0" y="15"/>
                  </a:cubicBezTo>
                  <a:cubicBezTo>
                    <a:pt x="0" y="0"/>
                    <a:pt x="0" y="0"/>
                    <a:pt x="0" y="0"/>
                  </a:cubicBezTo>
                  <a:cubicBezTo>
                    <a:pt x="6" y="0"/>
                    <a:pt x="6" y="0"/>
                    <a:pt x="6" y="0"/>
                  </a:cubicBezTo>
                  <a:cubicBezTo>
                    <a:pt x="6" y="15"/>
                    <a:pt x="6" y="15"/>
                    <a:pt x="6" y="15"/>
                  </a:cubicBezTo>
                  <a:cubicBezTo>
                    <a:pt x="6" y="19"/>
                    <a:pt x="8" y="21"/>
                    <a:pt x="11" y="21"/>
                  </a:cubicBezTo>
                  <a:cubicBezTo>
                    <a:pt x="14" y="21"/>
                    <a:pt x="15" y="19"/>
                    <a:pt x="15" y="15"/>
                  </a:cubicBezTo>
                  <a:cubicBezTo>
                    <a:pt x="15" y="0"/>
                    <a:pt x="15" y="0"/>
                    <a:pt x="15" y="0"/>
                  </a:cubicBezTo>
                  <a:cubicBezTo>
                    <a:pt x="21" y="0"/>
                    <a:pt x="21" y="0"/>
                    <a:pt x="21" y="0"/>
                  </a:cubicBezTo>
                  <a:lnTo>
                    <a:pt x="21"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57" name="Rectangle 137"/>
            <p:cNvSpPr>
              <a:spLocks noChangeArrowheads="1"/>
            </p:cNvSpPr>
            <p:nvPr/>
          </p:nvSpPr>
          <p:spPr bwMode="auto">
            <a:xfrm>
              <a:off x="1792288" y="2354263"/>
              <a:ext cx="19050" cy="809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58" name="Freeform 138"/>
            <p:cNvSpPr>
              <a:spLocks/>
            </p:cNvSpPr>
            <p:nvPr/>
          </p:nvSpPr>
          <p:spPr bwMode="auto">
            <a:xfrm>
              <a:off x="1831975" y="2354263"/>
              <a:ext cx="74613" cy="80963"/>
            </a:xfrm>
            <a:custGeom>
              <a:avLst/>
              <a:gdLst>
                <a:gd name="T0" fmla="*/ 23 w 23"/>
                <a:gd name="T1" fmla="*/ 25 h 25"/>
                <a:gd name="T2" fmla="*/ 17 w 23"/>
                <a:gd name="T3" fmla="*/ 25 h 25"/>
                <a:gd name="T4" fmla="*/ 7 w 23"/>
                <a:gd name="T5" fmla="*/ 10 h 25"/>
                <a:gd name="T6" fmla="*/ 5 w 23"/>
                <a:gd name="T7" fmla="*/ 8 h 25"/>
                <a:gd name="T8" fmla="*/ 5 w 23"/>
                <a:gd name="T9" fmla="*/ 8 h 25"/>
                <a:gd name="T10" fmla="*/ 5 w 23"/>
                <a:gd name="T11" fmla="*/ 12 h 25"/>
                <a:gd name="T12" fmla="*/ 5 w 23"/>
                <a:gd name="T13" fmla="*/ 25 h 25"/>
                <a:gd name="T14" fmla="*/ 0 w 23"/>
                <a:gd name="T15" fmla="*/ 25 h 25"/>
                <a:gd name="T16" fmla="*/ 0 w 23"/>
                <a:gd name="T17" fmla="*/ 0 h 25"/>
                <a:gd name="T18" fmla="*/ 6 w 23"/>
                <a:gd name="T19" fmla="*/ 0 h 25"/>
                <a:gd name="T20" fmla="*/ 16 w 23"/>
                <a:gd name="T21" fmla="*/ 16 h 25"/>
                <a:gd name="T22" fmla="*/ 17 w 23"/>
                <a:gd name="T23" fmla="*/ 18 h 25"/>
                <a:gd name="T24" fmla="*/ 17 w 23"/>
                <a:gd name="T25" fmla="*/ 18 h 25"/>
                <a:gd name="T26" fmla="*/ 17 w 23"/>
                <a:gd name="T27" fmla="*/ 14 h 25"/>
                <a:gd name="T28" fmla="*/ 17 w 23"/>
                <a:gd name="T29" fmla="*/ 0 h 25"/>
                <a:gd name="T30" fmla="*/ 23 w 23"/>
                <a:gd name="T31" fmla="*/ 0 h 25"/>
                <a:gd name="T32" fmla="*/ 23 w 23"/>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5">
                  <a:moveTo>
                    <a:pt x="23" y="25"/>
                  </a:moveTo>
                  <a:cubicBezTo>
                    <a:pt x="17" y="25"/>
                    <a:pt x="17" y="25"/>
                    <a:pt x="17" y="25"/>
                  </a:cubicBezTo>
                  <a:cubicBezTo>
                    <a:pt x="7" y="10"/>
                    <a:pt x="7" y="10"/>
                    <a:pt x="7" y="10"/>
                  </a:cubicBezTo>
                  <a:cubicBezTo>
                    <a:pt x="6" y="9"/>
                    <a:pt x="6" y="8"/>
                    <a:pt x="5" y="8"/>
                  </a:cubicBezTo>
                  <a:cubicBezTo>
                    <a:pt x="5" y="8"/>
                    <a:pt x="5" y="8"/>
                    <a:pt x="5" y="8"/>
                  </a:cubicBezTo>
                  <a:cubicBezTo>
                    <a:pt x="5" y="8"/>
                    <a:pt x="5" y="10"/>
                    <a:pt x="5" y="12"/>
                  </a:cubicBezTo>
                  <a:cubicBezTo>
                    <a:pt x="5" y="25"/>
                    <a:pt x="5" y="25"/>
                    <a:pt x="5" y="25"/>
                  </a:cubicBezTo>
                  <a:cubicBezTo>
                    <a:pt x="0" y="25"/>
                    <a:pt x="0" y="25"/>
                    <a:pt x="0" y="25"/>
                  </a:cubicBezTo>
                  <a:cubicBezTo>
                    <a:pt x="0" y="0"/>
                    <a:pt x="0" y="0"/>
                    <a:pt x="0" y="0"/>
                  </a:cubicBezTo>
                  <a:cubicBezTo>
                    <a:pt x="6" y="0"/>
                    <a:pt x="6" y="0"/>
                    <a:pt x="6" y="0"/>
                  </a:cubicBezTo>
                  <a:cubicBezTo>
                    <a:pt x="16" y="16"/>
                    <a:pt x="16" y="16"/>
                    <a:pt x="16" y="16"/>
                  </a:cubicBezTo>
                  <a:cubicBezTo>
                    <a:pt x="17" y="16"/>
                    <a:pt x="17" y="17"/>
                    <a:pt x="17" y="18"/>
                  </a:cubicBezTo>
                  <a:cubicBezTo>
                    <a:pt x="17" y="18"/>
                    <a:pt x="17" y="18"/>
                    <a:pt x="17" y="18"/>
                  </a:cubicBezTo>
                  <a:cubicBezTo>
                    <a:pt x="17" y="17"/>
                    <a:pt x="17" y="16"/>
                    <a:pt x="17" y="14"/>
                  </a:cubicBezTo>
                  <a:cubicBezTo>
                    <a:pt x="17" y="0"/>
                    <a:pt x="17" y="0"/>
                    <a:pt x="17" y="0"/>
                  </a:cubicBezTo>
                  <a:cubicBezTo>
                    <a:pt x="23" y="0"/>
                    <a:pt x="23" y="0"/>
                    <a:pt x="23" y="0"/>
                  </a:cubicBezTo>
                  <a:lnTo>
                    <a:pt x="23"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59" name="Freeform 139"/>
            <p:cNvSpPr>
              <a:spLocks/>
            </p:cNvSpPr>
            <p:nvPr/>
          </p:nvSpPr>
          <p:spPr bwMode="auto">
            <a:xfrm>
              <a:off x="1919288" y="2354263"/>
              <a:ext cx="65088" cy="84138"/>
            </a:xfrm>
            <a:custGeom>
              <a:avLst/>
              <a:gdLst>
                <a:gd name="T0" fmla="*/ 20 w 20"/>
                <a:gd name="T1" fmla="*/ 25 h 26"/>
                <a:gd name="T2" fmla="*/ 13 w 20"/>
                <a:gd name="T3" fmla="*/ 26 h 26"/>
                <a:gd name="T4" fmla="*/ 4 w 20"/>
                <a:gd name="T5" fmla="*/ 22 h 26"/>
                <a:gd name="T6" fmla="*/ 0 w 20"/>
                <a:gd name="T7" fmla="*/ 13 h 26"/>
                <a:gd name="T8" fmla="*/ 4 w 20"/>
                <a:gd name="T9" fmla="*/ 4 h 26"/>
                <a:gd name="T10" fmla="*/ 14 w 20"/>
                <a:gd name="T11" fmla="*/ 0 h 26"/>
                <a:gd name="T12" fmla="*/ 20 w 20"/>
                <a:gd name="T13" fmla="*/ 1 h 26"/>
                <a:gd name="T14" fmla="*/ 20 w 20"/>
                <a:gd name="T15" fmla="*/ 6 h 26"/>
                <a:gd name="T16" fmla="*/ 14 w 20"/>
                <a:gd name="T17" fmla="*/ 5 h 26"/>
                <a:gd name="T18" fmla="*/ 9 w 20"/>
                <a:gd name="T19" fmla="*/ 7 h 26"/>
                <a:gd name="T20" fmla="*/ 6 w 20"/>
                <a:gd name="T21" fmla="*/ 13 h 26"/>
                <a:gd name="T22" fmla="*/ 8 w 20"/>
                <a:gd name="T23" fmla="*/ 19 h 26"/>
                <a:gd name="T24" fmla="*/ 14 w 20"/>
                <a:gd name="T25" fmla="*/ 21 h 26"/>
                <a:gd name="T26" fmla="*/ 20 w 20"/>
                <a:gd name="T27" fmla="*/ 19 h 26"/>
                <a:gd name="T28" fmla="*/ 20 w 20"/>
                <a:gd name="T29"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6">
                  <a:moveTo>
                    <a:pt x="20" y="25"/>
                  </a:moveTo>
                  <a:cubicBezTo>
                    <a:pt x="18" y="25"/>
                    <a:pt x="16" y="26"/>
                    <a:pt x="13" y="26"/>
                  </a:cubicBezTo>
                  <a:cubicBezTo>
                    <a:pt x="9" y="26"/>
                    <a:pt x="6" y="25"/>
                    <a:pt x="4" y="22"/>
                  </a:cubicBezTo>
                  <a:cubicBezTo>
                    <a:pt x="2" y="20"/>
                    <a:pt x="0" y="17"/>
                    <a:pt x="0" y="13"/>
                  </a:cubicBezTo>
                  <a:cubicBezTo>
                    <a:pt x="0" y="9"/>
                    <a:pt x="2" y="6"/>
                    <a:pt x="4" y="4"/>
                  </a:cubicBezTo>
                  <a:cubicBezTo>
                    <a:pt x="7" y="1"/>
                    <a:pt x="10" y="0"/>
                    <a:pt x="14" y="0"/>
                  </a:cubicBezTo>
                  <a:cubicBezTo>
                    <a:pt x="16" y="0"/>
                    <a:pt x="18" y="0"/>
                    <a:pt x="20" y="1"/>
                  </a:cubicBezTo>
                  <a:cubicBezTo>
                    <a:pt x="20" y="6"/>
                    <a:pt x="20" y="6"/>
                    <a:pt x="20" y="6"/>
                  </a:cubicBezTo>
                  <a:cubicBezTo>
                    <a:pt x="18" y="5"/>
                    <a:pt x="16" y="5"/>
                    <a:pt x="14" y="5"/>
                  </a:cubicBezTo>
                  <a:cubicBezTo>
                    <a:pt x="12" y="5"/>
                    <a:pt x="10" y="5"/>
                    <a:pt x="9" y="7"/>
                  </a:cubicBezTo>
                  <a:cubicBezTo>
                    <a:pt x="7" y="8"/>
                    <a:pt x="6" y="10"/>
                    <a:pt x="6" y="13"/>
                  </a:cubicBezTo>
                  <a:cubicBezTo>
                    <a:pt x="6" y="15"/>
                    <a:pt x="7" y="17"/>
                    <a:pt x="8" y="19"/>
                  </a:cubicBezTo>
                  <a:cubicBezTo>
                    <a:pt x="10" y="20"/>
                    <a:pt x="12" y="21"/>
                    <a:pt x="14" y="21"/>
                  </a:cubicBezTo>
                  <a:cubicBezTo>
                    <a:pt x="16" y="21"/>
                    <a:pt x="18" y="20"/>
                    <a:pt x="20" y="19"/>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60" name="Freeform 140"/>
            <p:cNvSpPr>
              <a:spLocks/>
            </p:cNvSpPr>
            <p:nvPr/>
          </p:nvSpPr>
          <p:spPr bwMode="auto">
            <a:xfrm>
              <a:off x="1990725" y="2354263"/>
              <a:ext cx="73025" cy="80963"/>
            </a:xfrm>
            <a:custGeom>
              <a:avLst/>
              <a:gdLst>
                <a:gd name="T0" fmla="*/ 22 w 22"/>
                <a:gd name="T1" fmla="*/ 0 h 25"/>
                <a:gd name="T2" fmla="*/ 14 w 22"/>
                <a:gd name="T3" fmla="*/ 16 h 25"/>
                <a:gd name="T4" fmla="*/ 14 w 22"/>
                <a:gd name="T5" fmla="*/ 25 h 25"/>
                <a:gd name="T6" fmla="*/ 8 w 22"/>
                <a:gd name="T7" fmla="*/ 25 h 25"/>
                <a:gd name="T8" fmla="*/ 8 w 22"/>
                <a:gd name="T9" fmla="*/ 17 h 25"/>
                <a:gd name="T10" fmla="*/ 0 w 22"/>
                <a:gd name="T11" fmla="*/ 0 h 25"/>
                <a:gd name="T12" fmla="*/ 7 w 22"/>
                <a:gd name="T13" fmla="*/ 0 h 25"/>
                <a:gd name="T14" fmla="*/ 11 w 22"/>
                <a:gd name="T15" fmla="*/ 10 h 25"/>
                <a:gd name="T16" fmla="*/ 11 w 22"/>
                <a:gd name="T17" fmla="*/ 12 h 25"/>
                <a:gd name="T18" fmla="*/ 11 w 22"/>
                <a:gd name="T19" fmla="*/ 12 h 25"/>
                <a:gd name="T20" fmla="*/ 12 w 22"/>
                <a:gd name="T21" fmla="*/ 10 h 25"/>
                <a:gd name="T22" fmla="*/ 16 w 22"/>
                <a:gd name="T23" fmla="*/ 0 h 25"/>
                <a:gd name="T24" fmla="*/ 22 w 22"/>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25">
                  <a:moveTo>
                    <a:pt x="22" y="0"/>
                  </a:moveTo>
                  <a:cubicBezTo>
                    <a:pt x="14" y="16"/>
                    <a:pt x="14" y="16"/>
                    <a:pt x="14" y="16"/>
                  </a:cubicBezTo>
                  <a:cubicBezTo>
                    <a:pt x="14" y="25"/>
                    <a:pt x="14" y="25"/>
                    <a:pt x="14" y="25"/>
                  </a:cubicBezTo>
                  <a:cubicBezTo>
                    <a:pt x="8" y="25"/>
                    <a:pt x="8" y="25"/>
                    <a:pt x="8" y="25"/>
                  </a:cubicBezTo>
                  <a:cubicBezTo>
                    <a:pt x="8" y="17"/>
                    <a:pt x="8" y="17"/>
                    <a:pt x="8" y="17"/>
                  </a:cubicBezTo>
                  <a:cubicBezTo>
                    <a:pt x="0" y="0"/>
                    <a:pt x="0" y="0"/>
                    <a:pt x="0" y="0"/>
                  </a:cubicBezTo>
                  <a:cubicBezTo>
                    <a:pt x="7" y="0"/>
                    <a:pt x="7" y="0"/>
                    <a:pt x="7" y="0"/>
                  </a:cubicBezTo>
                  <a:cubicBezTo>
                    <a:pt x="11" y="10"/>
                    <a:pt x="11" y="10"/>
                    <a:pt x="11" y="10"/>
                  </a:cubicBezTo>
                  <a:cubicBezTo>
                    <a:pt x="11" y="10"/>
                    <a:pt x="11" y="10"/>
                    <a:pt x="11" y="12"/>
                  </a:cubicBezTo>
                  <a:cubicBezTo>
                    <a:pt x="11" y="12"/>
                    <a:pt x="11" y="12"/>
                    <a:pt x="11" y="12"/>
                  </a:cubicBezTo>
                  <a:cubicBezTo>
                    <a:pt x="11" y="11"/>
                    <a:pt x="12" y="10"/>
                    <a:pt x="12" y="10"/>
                  </a:cubicBezTo>
                  <a:cubicBezTo>
                    <a:pt x="16" y="0"/>
                    <a:pt x="16" y="0"/>
                    <a:pt x="16" y="0"/>
                  </a:cubicBezTo>
                  <a:lnTo>
                    <a:pt x="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cxnSp>
        <p:nvCxnSpPr>
          <p:cNvPr id="361" name="Straight Connector 360"/>
          <p:cNvCxnSpPr/>
          <p:nvPr/>
        </p:nvCxnSpPr>
        <p:spPr>
          <a:xfrm>
            <a:off x="2607985" y="2339876"/>
            <a:ext cx="0" cy="407108"/>
          </a:xfrm>
          <a:prstGeom prst="line">
            <a:avLst/>
          </a:prstGeom>
          <a:ln w="12700" cap="rnd">
            <a:solidFill>
              <a:srgbClr val="00188F"/>
            </a:solidFill>
            <a:round/>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a:off x="2688861" y="2893056"/>
            <a:ext cx="0" cy="535528"/>
          </a:xfrm>
          <a:prstGeom prst="line">
            <a:avLst/>
          </a:prstGeom>
          <a:ln w="12700" cap="rnd">
            <a:solidFill>
              <a:srgbClr val="00188F"/>
            </a:solidFill>
            <a:round/>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p:nvPr/>
        </p:nvCxnSpPr>
        <p:spPr>
          <a:xfrm>
            <a:off x="2911733" y="3263188"/>
            <a:ext cx="0" cy="605283"/>
          </a:xfrm>
          <a:prstGeom prst="line">
            <a:avLst/>
          </a:prstGeom>
          <a:ln w="12700" cap="rnd">
            <a:solidFill>
              <a:srgbClr val="00188F"/>
            </a:solidFill>
            <a:round/>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p:nvPr/>
        </p:nvCxnSpPr>
        <p:spPr>
          <a:xfrm>
            <a:off x="3152169" y="2055723"/>
            <a:ext cx="0" cy="889704"/>
          </a:xfrm>
          <a:prstGeom prst="line">
            <a:avLst/>
          </a:prstGeom>
          <a:ln w="12700" cap="rnd">
            <a:solidFill>
              <a:srgbClr val="00188F"/>
            </a:solidFill>
            <a:round/>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p:nvCxnSpPr>
        <p:spPr>
          <a:xfrm>
            <a:off x="3349619" y="2452857"/>
            <a:ext cx="0" cy="497267"/>
          </a:xfrm>
          <a:prstGeom prst="line">
            <a:avLst/>
          </a:prstGeom>
          <a:ln w="12700" cap="rnd">
            <a:solidFill>
              <a:srgbClr val="00188F"/>
            </a:solidFill>
            <a:round/>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p:nvPr/>
        </p:nvCxnSpPr>
        <p:spPr>
          <a:xfrm>
            <a:off x="3526017" y="3096573"/>
            <a:ext cx="0" cy="589750"/>
          </a:xfrm>
          <a:prstGeom prst="line">
            <a:avLst/>
          </a:prstGeom>
          <a:ln w="12700" cap="rnd">
            <a:solidFill>
              <a:srgbClr val="00188F"/>
            </a:solidFill>
            <a:round/>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p:nvCxnSpPr>
        <p:spPr>
          <a:xfrm>
            <a:off x="5586410" y="2557954"/>
            <a:ext cx="0" cy="628550"/>
          </a:xfrm>
          <a:prstGeom prst="line">
            <a:avLst/>
          </a:prstGeom>
          <a:ln w="12700" cap="rnd">
            <a:solidFill>
              <a:srgbClr val="00188F"/>
            </a:solidFill>
            <a:round/>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p:nvPr/>
        </p:nvCxnSpPr>
        <p:spPr>
          <a:xfrm>
            <a:off x="5857677" y="2038237"/>
            <a:ext cx="0" cy="522892"/>
          </a:xfrm>
          <a:prstGeom prst="line">
            <a:avLst/>
          </a:prstGeom>
          <a:ln w="12700" cap="rnd">
            <a:solidFill>
              <a:srgbClr val="00188F"/>
            </a:solidFill>
            <a:round/>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p:nvCxnSpPr>
        <p:spPr>
          <a:xfrm>
            <a:off x="8758717" y="4268519"/>
            <a:ext cx="0" cy="520169"/>
          </a:xfrm>
          <a:prstGeom prst="line">
            <a:avLst/>
          </a:prstGeom>
          <a:ln w="12700" cap="rnd">
            <a:solidFill>
              <a:srgbClr val="00188F"/>
            </a:solidFill>
            <a:round/>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a:off x="4367602" y="5091534"/>
            <a:ext cx="0" cy="521197"/>
          </a:xfrm>
          <a:prstGeom prst="line">
            <a:avLst/>
          </a:prstGeom>
          <a:ln w="12700" cap="rnd">
            <a:solidFill>
              <a:srgbClr val="00188F"/>
            </a:solidFill>
            <a:round/>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p:nvCxnSpPr>
        <p:spPr>
          <a:xfrm>
            <a:off x="8873971" y="2459365"/>
            <a:ext cx="0" cy="522892"/>
          </a:xfrm>
          <a:prstGeom prst="line">
            <a:avLst/>
          </a:prstGeom>
          <a:ln w="12700" cap="rnd">
            <a:solidFill>
              <a:srgbClr val="00188F"/>
            </a:solidFill>
            <a:round/>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a:off x="8992596" y="3537188"/>
            <a:ext cx="0" cy="482830"/>
          </a:xfrm>
          <a:prstGeom prst="line">
            <a:avLst/>
          </a:prstGeom>
          <a:ln w="12700" cap="rnd">
            <a:solidFill>
              <a:srgbClr val="00188F"/>
            </a:solidFill>
            <a:round/>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a:off x="9074335" y="2195614"/>
            <a:ext cx="0" cy="1095808"/>
          </a:xfrm>
          <a:prstGeom prst="line">
            <a:avLst/>
          </a:prstGeom>
          <a:ln w="12700" cap="rnd">
            <a:solidFill>
              <a:srgbClr val="00188F"/>
            </a:solidFill>
            <a:round/>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a:off x="9548650" y="2542655"/>
            <a:ext cx="0" cy="557147"/>
          </a:xfrm>
          <a:prstGeom prst="line">
            <a:avLst/>
          </a:prstGeom>
          <a:ln w="12700" cap="rnd">
            <a:solidFill>
              <a:srgbClr val="00188F"/>
            </a:solidFill>
            <a:round/>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a:off x="9946923" y="4891420"/>
            <a:ext cx="0" cy="505646"/>
          </a:xfrm>
          <a:prstGeom prst="line">
            <a:avLst/>
          </a:prstGeom>
          <a:ln w="12700" cap="rnd">
            <a:solidFill>
              <a:srgbClr val="00188F"/>
            </a:solidFill>
            <a:round/>
          </a:ln>
        </p:spPr>
        <p:style>
          <a:lnRef idx="1">
            <a:schemeClr val="accent1"/>
          </a:lnRef>
          <a:fillRef idx="0">
            <a:schemeClr val="accent1"/>
          </a:fillRef>
          <a:effectRef idx="0">
            <a:schemeClr val="accent1"/>
          </a:effectRef>
          <a:fontRef idx="minor">
            <a:schemeClr val="tx1"/>
          </a:fontRef>
        </p:style>
      </p:cxnSp>
      <p:sp>
        <p:nvSpPr>
          <p:cNvPr id="376" name="Text: *Operated by 21Vianet"/>
          <p:cNvSpPr txBox="1"/>
          <p:nvPr/>
        </p:nvSpPr>
        <p:spPr>
          <a:xfrm>
            <a:off x="960286" y="6156563"/>
            <a:ext cx="1257075" cy="219419"/>
          </a:xfrm>
          <a:prstGeom prst="rect">
            <a:avLst/>
          </a:prstGeom>
          <a:noFill/>
        </p:spPr>
        <p:txBody>
          <a:bodyPr wrap="none" rtlCol="0">
            <a:spAutoFit/>
          </a:bodyPr>
          <a:lstStyle/>
          <a:p>
            <a:pPr defTabSz="872925"/>
            <a:r>
              <a:rPr lang="en-US" sz="826" dirty="0">
                <a:solidFill>
                  <a:srgbClr val="E7E6E6">
                    <a:lumMod val="50000"/>
                  </a:srgbClr>
                </a:solidFill>
              </a:rPr>
              <a:t>*Operated by 21Vianet</a:t>
            </a:r>
          </a:p>
        </p:txBody>
      </p:sp>
      <p:pic>
        <p:nvPicPr>
          <p:cNvPr id="378"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2322664" y="2948632"/>
            <a:ext cx="229507" cy="230960"/>
          </a:xfrm>
          <a:prstGeom prst="ellipse">
            <a:avLst/>
          </a:prstGeom>
          <a:noFill/>
          <a:extLst>
            <a:ext uri="{909E8E84-426E-40DD-AFC4-6F175D3DCCD1}">
              <a14:hiddenFill xmlns:a14="http://schemas.microsoft.com/office/drawing/2010/main">
                <a:solidFill>
                  <a:srgbClr val="FFFFFF"/>
                </a:solidFill>
              </a14:hiddenFill>
            </a:ext>
          </a:extLst>
        </p:spPr>
      </p:pic>
      <p:pic>
        <p:nvPicPr>
          <p:cNvPr id="379" name="radiating circle"/>
          <p:cNvPicPr>
            <a:picLocks noChangeAspect="1" noChangeArrowheads="1"/>
          </p:cNvPicPr>
          <p:nvPr/>
        </p:nvPicPr>
        <p:blipFill>
          <a:blip r:embed="rId15" cstate="print">
            <a:extLst>
              <a:ext uri="{28A0092B-C50C-407E-A947-70E740481C1C}">
                <a14:useLocalDpi xmlns:a14="http://schemas.microsoft.com/office/drawing/2010/main" val="0"/>
              </a:ext>
            </a:extLst>
          </a:blip>
          <a:stretch>
            <a:fillRect/>
          </a:stretch>
        </p:blipFill>
        <p:spPr bwMode="auto">
          <a:xfrm>
            <a:off x="2806296" y="3154175"/>
            <a:ext cx="225197" cy="226621"/>
          </a:xfrm>
          <a:prstGeom prst="ellipse">
            <a:avLst/>
          </a:prstGeom>
          <a:noFill/>
          <a:extLst>
            <a:ext uri="{909E8E84-426E-40DD-AFC4-6F175D3DCCD1}">
              <a14:hiddenFill xmlns:a14="http://schemas.microsoft.com/office/drawing/2010/main">
                <a:solidFill>
                  <a:srgbClr val="FFFFFF"/>
                </a:solidFill>
              </a14:hiddenFill>
            </a:ext>
          </a:extLst>
        </p:spPr>
      </p:pic>
      <p:pic>
        <p:nvPicPr>
          <p:cNvPr id="380"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3049756" y="2837521"/>
            <a:ext cx="229507" cy="230960"/>
          </a:xfrm>
          <a:prstGeom prst="ellipse">
            <a:avLst/>
          </a:prstGeom>
          <a:noFill/>
          <a:extLst>
            <a:ext uri="{909E8E84-426E-40DD-AFC4-6F175D3DCCD1}">
              <a14:hiddenFill xmlns:a14="http://schemas.microsoft.com/office/drawing/2010/main">
                <a:solidFill>
                  <a:srgbClr val="FFFFFF"/>
                </a:solidFill>
              </a14:hiddenFill>
            </a:ext>
          </a:extLst>
        </p:spPr>
      </p:pic>
      <p:pic>
        <p:nvPicPr>
          <p:cNvPr id="381"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3242107" y="2841894"/>
            <a:ext cx="229507" cy="230960"/>
          </a:xfrm>
          <a:prstGeom prst="ellipse">
            <a:avLst/>
          </a:prstGeom>
          <a:noFill/>
          <a:extLst>
            <a:ext uri="{909E8E84-426E-40DD-AFC4-6F175D3DCCD1}">
              <a14:hiddenFill xmlns:a14="http://schemas.microsoft.com/office/drawing/2010/main">
                <a:solidFill>
                  <a:srgbClr val="FFFFFF"/>
                </a:solidFill>
              </a14:hiddenFill>
            </a:ext>
          </a:extLst>
        </p:spPr>
      </p:pic>
      <p:pic>
        <p:nvPicPr>
          <p:cNvPr id="382"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3476900" y="2941335"/>
            <a:ext cx="229507" cy="230960"/>
          </a:xfrm>
          <a:prstGeom prst="ellipse">
            <a:avLst/>
          </a:prstGeom>
          <a:noFill/>
          <a:extLst>
            <a:ext uri="{909E8E84-426E-40DD-AFC4-6F175D3DCCD1}">
              <a14:hiddenFill xmlns:a14="http://schemas.microsoft.com/office/drawing/2010/main">
                <a:solidFill>
                  <a:srgbClr val="FFFFFF"/>
                </a:solidFill>
              </a14:hiddenFill>
            </a:ext>
          </a:extLst>
        </p:spPr>
      </p:pic>
      <p:pic>
        <p:nvPicPr>
          <p:cNvPr id="383"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4255042" y="4978489"/>
            <a:ext cx="229507" cy="230960"/>
          </a:xfrm>
          <a:prstGeom prst="ellipse">
            <a:avLst/>
          </a:prstGeom>
          <a:noFill/>
          <a:extLst>
            <a:ext uri="{909E8E84-426E-40DD-AFC4-6F175D3DCCD1}">
              <a14:hiddenFill xmlns:a14="http://schemas.microsoft.com/office/drawing/2010/main">
                <a:solidFill>
                  <a:srgbClr val="FFFFFF"/>
                </a:solidFill>
              </a14:hiddenFill>
            </a:ext>
          </a:extLst>
        </p:spPr>
      </p:pic>
      <p:pic>
        <p:nvPicPr>
          <p:cNvPr id="384"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5470340" y="2438603"/>
            <a:ext cx="229507" cy="230960"/>
          </a:xfrm>
          <a:prstGeom prst="ellipse">
            <a:avLst/>
          </a:prstGeom>
          <a:noFill/>
          <a:extLst>
            <a:ext uri="{909E8E84-426E-40DD-AFC4-6F175D3DCCD1}">
              <a14:hiddenFill xmlns:a14="http://schemas.microsoft.com/office/drawing/2010/main">
                <a:solidFill>
                  <a:srgbClr val="FFFFFF"/>
                </a:solidFill>
              </a14:hiddenFill>
            </a:ext>
          </a:extLst>
        </p:spPr>
      </p:pic>
      <p:pic>
        <p:nvPicPr>
          <p:cNvPr id="385"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5758865" y="2454268"/>
            <a:ext cx="229507" cy="230960"/>
          </a:xfrm>
          <a:prstGeom prst="ellipse">
            <a:avLst/>
          </a:prstGeom>
          <a:noFill/>
          <a:extLst>
            <a:ext uri="{909E8E84-426E-40DD-AFC4-6F175D3DCCD1}">
              <a14:hiddenFill xmlns:a14="http://schemas.microsoft.com/office/drawing/2010/main">
                <a:solidFill>
                  <a:srgbClr val="FFFFFF"/>
                </a:solidFill>
              </a14:hiddenFill>
            </a:ext>
          </a:extLst>
        </p:spPr>
      </p:pic>
      <p:pic>
        <p:nvPicPr>
          <p:cNvPr id="386"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7721703" y="3516560"/>
            <a:ext cx="229507" cy="230960"/>
          </a:xfrm>
          <a:prstGeom prst="ellipse">
            <a:avLst/>
          </a:prstGeom>
          <a:noFill/>
          <a:extLst>
            <a:ext uri="{909E8E84-426E-40DD-AFC4-6F175D3DCCD1}">
              <a14:hiddenFill xmlns:a14="http://schemas.microsoft.com/office/drawing/2010/main">
                <a:solidFill>
                  <a:srgbClr val="FFFFFF"/>
                </a:solidFill>
              </a14:hiddenFill>
            </a:ext>
          </a:extLst>
        </p:spPr>
      </p:pic>
      <p:pic>
        <p:nvPicPr>
          <p:cNvPr id="387"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010228" y="3573389"/>
            <a:ext cx="229507" cy="230960"/>
          </a:xfrm>
          <a:prstGeom prst="ellipse">
            <a:avLst/>
          </a:prstGeom>
          <a:noFill/>
          <a:extLst>
            <a:ext uri="{909E8E84-426E-40DD-AFC4-6F175D3DCCD1}">
              <a14:hiddenFill xmlns:a14="http://schemas.microsoft.com/office/drawing/2010/main">
                <a:solidFill>
                  <a:srgbClr val="FFFFFF"/>
                </a:solidFill>
              </a14:hiddenFill>
            </a:ext>
          </a:extLst>
        </p:spPr>
      </p:pic>
      <p:pic>
        <p:nvPicPr>
          <p:cNvPr id="388"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648122" y="4154462"/>
            <a:ext cx="229507" cy="230960"/>
          </a:xfrm>
          <a:prstGeom prst="ellipse">
            <a:avLst/>
          </a:prstGeom>
          <a:noFill/>
          <a:extLst>
            <a:ext uri="{909E8E84-426E-40DD-AFC4-6F175D3DCCD1}">
              <a14:hiddenFill xmlns:a14="http://schemas.microsoft.com/office/drawing/2010/main">
                <a:solidFill>
                  <a:srgbClr val="FFFFFF"/>
                </a:solidFill>
              </a14:hiddenFill>
            </a:ext>
          </a:extLst>
        </p:spPr>
      </p:pic>
      <p:pic>
        <p:nvPicPr>
          <p:cNvPr id="389"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753040" y="2876137"/>
            <a:ext cx="229507" cy="230960"/>
          </a:xfrm>
          <a:prstGeom prst="ellipse">
            <a:avLst/>
          </a:prstGeom>
          <a:noFill/>
          <a:extLst>
            <a:ext uri="{909E8E84-426E-40DD-AFC4-6F175D3DCCD1}">
              <a14:hiddenFill xmlns:a14="http://schemas.microsoft.com/office/drawing/2010/main">
                <a:solidFill>
                  <a:srgbClr val="FFFFFF"/>
                </a:solidFill>
              </a14:hiddenFill>
            </a:ext>
          </a:extLst>
        </p:spPr>
      </p:pic>
      <p:pic>
        <p:nvPicPr>
          <p:cNvPr id="390"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884567" y="3429482"/>
            <a:ext cx="229507" cy="230960"/>
          </a:xfrm>
          <a:prstGeom prst="ellipse">
            <a:avLst/>
          </a:prstGeom>
          <a:noFill/>
          <a:extLst>
            <a:ext uri="{909E8E84-426E-40DD-AFC4-6F175D3DCCD1}">
              <a14:hiddenFill xmlns:a14="http://schemas.microsoft.com/office/drawing/2010/main">
                <a:solidFill>
                  <a:srgbClr val="FFFFFF"/>
                </a:solidFill>
              </a14:hiddenFill>
            </a:ext>
          </a:extLst>
        </p:spPr>
      </p:pic>
      <p:pic>
        <p:nvPicPr>
          <p:cNvPr id="391"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965059" y="3161369"/>
            <a:ext cx="229507" cy="230960"/>
          </a:xfrm>
          <a:prstGeom prst="ellipse">
            <a:avLst/>
          </a:prstGeom>
          <a:noFill/>
          <a:extLst>
            <a:ext uri="{909E8E84-426E-40DD-AFC4-6F175D3DCCD1}">
              <a14:hiddenFill xmlns:a14="http://schemas.microsoft.com/office/drawing/2010/main">
                <a:solidFill>
                  <a:srgbClr val="FFFFFF"/>
                </a:solidFill>
              </a14:hiddenFill>
            </a:ext>
          </a:extLst>
        </p:spPr>
      </p:pic>
      <p:pic>
        <p:nvPicPr>
          <p:cNvPr id="392"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9367243" y="3043701"/>
            <a:ext cx="229507" cy="230960"/>
          </a:xfrm>
          <a:prstGeom prst="ellipse">
            <a:avLst/>
          </a:prstGeom>
          <a:noFill/>
          <a:extLst>
            <a:ext uri="{909E8E84-426E-40DD-AFC4-6F175D3DCCD1}">
              <a14:hiddenFill xmlns:a14="http://schemas.microsoft.com/office/drawing/2010/main">
                <a:solidFill>
                  <a:srgbClr val="FFFFFF"/>
                </a:solidFill>
              </a14:hiddenFill>
            </a:ext>
          </a:extLst>
        </p:spPr>
      </p:pic>
      <p:pic>
        <p:nvPicPr>
          <p:cNvPr id="393"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9475815" y="2995991"/>
            <a:ext cx="229507" cy="230960"/>
          </a:xfrm>
          <a:prstGeom prst="ellipse">
            <a:avLst/>
          </a:prstGeom>
          <a:noFill/>
          <a:extLst>
            <a:ext uri="{909E8E84-426E-40DD-AFC4-6F175D3DCCD1}">
              <a14:hiddenFill xmlns:a14="http://schemas.microsoft.com/office/drawing/2010/main">
                <a:solidFill>
                  <a:srgbClr val="FFFFFF"/>
                </a:solidFill>
              </a14:hiddenFill>
            </a:ext>
          </a:extLst>
        </p:spPr>
      </p:pic>
      <p:pic>
        <p:nvPicPr>
          <p:cNvPr id="394"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9596750" y="5439705"/>
            <a:ext cx="229507" cy="230960"/>
          </a:xfrm>
          <a:prstGeom prst="ellipse">
            <a:avLst/>
          </a:prstGeom>
          <a:noFill/>
          <a:extLst>
            <a:ext uri="{909E8E84-426E-40DD-AFC4-6F175D3DCCD1}">
              <a14:hiddenFill xmlns:a14="http://schemas.microsoft.com/office/drawing/2010/main">
                <a:solidFill>
                  <a:srgbClr val="FFFFFF"/>
                </a:solidFill>
              </a14:hiddenFill>
            </a:ext>
          </a:extLst>
        </p:spPr>
      </p:pic>
      <p:pic>
        <p:nvPicPr>
          <p:cNvPr id="395" name="radiating circle"/>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9826632" y="5291071"/>
            <a:ext cx="229507" cy="230960"/>
          </a:xfrm>
          <a:prstGeom prst="ellipse">
            <a:avLst/>
          </a:prstGeom>
          <a:noFill/>
          <a:extLst>
            <a:ext uri="{909E8E84-426E-40DD-AFC4-6F175D3DCCD1}">
              <a14:hiddenFill xmlns:a14="http://schemas.microsoft.com/office/drawing/2010/main">
                <a:solidFill>
                  <a:srgbClr val="FFFFFF"/>
                </a:solidFill>
              </a14:hiddenFill>
            </a:ext>
          </a:extLst>
        </p:spPr>
      </p:pic>
      <p:grpSp>
        <p:nvGrpSpPr>
          <p:cNvPr id="396" name="US GOV Iowa"/>
          <p:cNvGrpSpPr/>
          <p:nvPr/>
        </p:nvGrpSpPr>
        <p:grpSpPr>
          <a:xfrm>
            <a:off x="3158802" y="1557186"/>
            <a:ext cx="569266" cy="377599"/>
            <a:chOff x="2748689" y="1364140"/>
            <a:chExt cx="620172" cy="411365"/>
          </a:xfrm>
        </p:grpSpPr>
        <p:sp>
          <p:nvSpPr>
            <p:cNvPr id="397" name="Rectangle 18"/>
            <p:cNvSpPr>
              <a:spLocks noChangeArrowheads="1"/>
            </p:cNvSpPr>
            <p:nvPr/>
          </p:nvSpPr>
          <p:spPr bwMode="auto">
            <a:xfrm>
              <a:off x="2748689" y="1364140"/>
              <a:ext cx="620172" cy="411365"/>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98" name="Freeform 39"/>
            <p:cNvSpPr>
              <a:spLocks/>
            </p:cNvSpPr>
            <p:nvPr/>
          </p:nvSpPr>
          <p:spPr bwMode="auto">
            <a:xfrm>
              <a:off x="2843740" y="1459190"/>
              <a:ext cx="65445" cy="81026"/>
            </a:xfrm>
            <a:custGeom>
              <a:avLst/>
              <a:gdLst>
                <a:gd name="T0" fmla="*/ 20 w 20"/>
                <a:gd name="T1" fmla="*/ 14 h 25"/>
                <a:gd name="T2" fmla="*/ 10 w 20"/>
                <a:gd name="T3" fmla="*/ 25 h 25"/>
                <a:gd name="T4" fmla="*/ 0 w 20"/>
                <a:gd name="T5" fmla="*/ 14 h 25"/>
                <a:gd name="T6" fmla="*/ 0 w 20"/>
                <a:gd name="T7" fmla="*/ 0 h 25"/>
                <a:gd name="T8" fmla="*/ 5 w 20"/>
                <a:gd name="T9" fmla="*/ 0 h 25"/>
                <a:gd name="T10" fmla="*/ 5 w 20"/>
                <a:gd name="T11" fmla="*/ 14 h 25"/>
                <a:gd name="T12" fmla="*/ 10 w 20"/>
                <a:gd name="T13" fmla="*/ 21 h 25"/>
                <a:gd name="T14" fmla="*/ 15 w 20"/>
                <a:gd name="T15" fmla="*/ 15 h 25"/>
                <a:gd name="T16" fmla="*/ 15 w 20"/>
                <a:gd name="T17" fmla="*/ 0 h 25"/>
                <a:gd name="T18" fmla="*/ 20 w 20"/>
                <a:gd name="T19" fmla="*/ 0 h 25"/>
                <a:gd name="T20" fmla="*/ 20 w 20"/>
                <a:gd name="T2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5">
                  <a:moveTo>
                    <a:pt x="20" y="14"/>
                  </a:moveTo>
                  <a:cubicBezTo>
                    <a:pt x="20" y="22"/>
                    <a:pt x="17" y="25"/>
                    <a:pt x="10" y="25"/>
                  </a:cubicBezTo>
                  <a:cubicBezTo>
                    <a:pt x="3" y="25"/>
                    <a:pt x="0" y="22"/>
                    <a:pt x="0" y="14"/>
                  </a:cubicBezTo>
                  <a:cubicBezTo>
                    <a:pt x="0" y="0"/>
                    <a:pt x="0" y="0"/>
                    <a:pt x="0" y="0"/>
                  </a:cubicBezTo>
                  <a:cubicBezTo>
                    <a:pt x="5" y="0"/>
                    <a:pt x="5" y="0"/>
                    <a:pt x="5" y="0"/>
                  </a:cubicBezTo>
                  <a:cubicBezTo>
                    <a:pt x="5" y="14"/>
                    <a:pt x="5" y="14"/>
                    <a:pt x="5" y="14"/>
                  </a:cubicBezTo>
                  <a:cubicBezTo>
                    <a:pt x="5" y="18"/>
                    <a:pt x="7" y="21"/>
                    <a:pt x="10" y="21"/>
                  </a:cubicBezTo>
                  <a:cubicBezTo>
                    <a:pt x="13" y="21"/>
                    <a:pt x="15" y="19"/>
                    <a:pt x="15" y="15"/>
                  </a:cubicBezTo>
                  <a:cubicBezTo>
                    <a:pt x="15" y="0"/>
                    <a:pt x="15" y="0"/>
                    <a:pt x="15" y="0"/>
                  </a:cubicBezTo>
                  <a:cubicBezTo>
                    <a:pt x="20" y="0"/>
                    <a:pt x="20" y="0"/>
                    <a:pt x="20" y="0"/>
                  </a:cubicBezTo>
                  <a:lnTo>
                    <a:pt x="2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399" name="Freeform 40"/>
            <p:cNvSpPr>
              <a:spLocks/>
            </p:cNvSpPr>
            <p:nvPr/>
          </p:nvSpPr>
          <p:spPr bwMode="auto">
            <a:xfrm>
              <a:off x="2924768" y="1456074"/>
              <a:ext cx="56096" cy="84143"/>
            </a:xfrm>
            <a:custGeom>
              <a:avLst/>
              <a:gdLst>
                <a:gd name="T0" fmla="*/ 0 w 17"/>
                <a:gd name="T1" fmla="*/ 25 h 26"/>
                <a:gd name="T2" fmla="*/ 0 w 17"/>
                <a:gd name="T3" fmla="*/ 19 h 26"/>
                <a:gd name="T4" fmla="*/ 4 w 17"/>
                <a:gd name="T5" fmla="*/ 21 h 26"/>
                <a:gd name="T6" fmla="*/ 7 w 17"/>
                <a:gd name="T7" fmla="*/ 22 h 26"/>
                <a:gd name="T8" fmla="*/ 9 w 17"/>
                <a:gd name="T9" fmla="*/ 22 h 26"/>
                <a:gd name="T10" fmla="*/ 10 w 17"/>
                <a:gd name="T11" fmla="*/ 21 h 26"/>
                <a:gd name="T12" fmla="*/ 11 w 17"/>
                <a:gd name="T13" fmla="*/ 20 h 26"/>
                <a:gd name="T14" fmla="*/ 11 w 17"/>
                <a:gd name="T15" fmla="*/ 19 h 26"/>
                <a:gd name="T16" fmla="*/ 11 w 17"/>
                <a:gd name="T17" fmla="*/ 18 h 26"/>
                <a:gd name="T18" fmla="*/ 10 w 17"/>
                <a:gd name="T19" fmla="*/ 17 h 26"/>
                <a:gd name="T20" fmla="*/ 8 w 17"/>
                <a:gd name="T21" fmla="*/ 16 h 26"/>
                <a:gd name="T22" fmla="*/ 6 w 17"/>
                <a:gd name="T23" fmla="*/ 15 h 26"/>
                <a:gd name="T24" fmla="*/ 2 w 17"/>
                <a:gd name="T25" fmla="*/ 12 h 26"/>
                <a:gd name="T26" fmla="*/ 0 w 17"/>
                <a:gd name="T27" fmla="*/ 8 h 26"/>
                <a:gd name="T28" fmla="*/ 1 w 17"/>
                <a:gd name="T29" fmla="*/ 4 h 26"/>
                <a:gd name="T30" fmla="*/ 3 w 17"/>
                <a:gd name="T31" fmla="*/ 2 h 26"/>
                <a:gd name="T32" fmla="*/ 6 w 17"/>
                <a:gd name="T33" fmla="*/ 1 h 26"/>
                <a:gd name="T34" fmla="*/ 10 w 17"/>
                <a:gd name="T35" fmla="*/ 0 h 26"/>
                <a:gd name="T36" fmla="*/ 14 w 17"/>
                <a:gd name="T37" fmla="*/ 1 h 26"/>
                <a:gd name="T38" fmla="*/ 16 w 17"/>
                <a:gd name="T39" fmla="*/ 1 h 26"/>
                <a:gd name="T40" fmla="*/ 16 w 17"/>
                <a:gd name="T41" fmla="*/ 7 h 26"/>
                <a:gd name="T42" fmla="*/ 15 w 17"/>
                <a:gd name="T43" fmla="*/ 6 h 26"/>
                <a:gd name="T44" fmla="*/ 13 w 17"/>
                <a:gd name="T45" fmla="*/ 5 h 26"/>
                <a:gd name="T46" fmla="*/ 12 w 17"/>
                <a:gd name="T47" fmla="*/ 5 h 26"/>
                <a:gd name="T48" fmla="*/ 10 w 17"/>
                <a:gd name="T49" fmla="*/ 5 h 26"/>
                <a:gd name="T50" fmla="*/ 9 w 17"/>
                <a:gd name="T51" fmla="*/ 5 h 26"/>
                <a:gd name="T52" fmla="*/ 7 w 17"/>
                <a:gd name="T53" fmla="*/ 6 h 26"/>
                <a:gd name="T54" fmla="*/ 6 w 17"/>
                <a:gd name="T55" fmla="*/ 6 h 26"/>
                <a:gd name="T56" fmla="*/ 6 w 17"/>
                <a:gd name="T57" fmla="*/ 7 h 26"/>
                <a:gd name="T58" fmla="*/ 6 w 17"/>
                <a:gd name="T59" fmla="*/ 9 h 26"/>
                <a:gd name="T60" fmla="*/ 7 w 17"/>
                <a:gd name="T61" fmla="*/ 9 h 26"/>
                <a:gd name="T62" fmla="*/ 9 w 17"/>
                <a:gd name="T63" fmla="*/ 10 h 26"/>
                <a:gd name="T64" fmla="*/ 11 w 17"/>
                <a:gd name="T65" fmla="*/ 11 h 26"/>
                <a:gd name="T66" fmla="*/ 14 w 17"/>
                <a:gd name="T67" fmla="*/ 13 h 26"/>
                <a:gd name="T68" fmla="*/ 16 w 17"/>
                <a:gd name="T69" fmla="*/ 14 h 26"/>
                <a:gd name="T70" fmla="*/ 17 w 17"/>
                <a:gd name="T71" fmla="*/ 16 h 26"/>
                <a:gd name="T72" fmla="*/ 17 w 17"/>
                <a:gd name="T73" fmla="*/ 19 h 26"/>
                <a:gd name="T74" fmla="*/ 17 w 17"/>
                <a:gd name="T75" fmla="*/ 22 h 26"/>
                <a:gd name="T76" fmla="*/ 14 w 17"/>
                <a:gd name="T77" fmla="*/ 25 h 26"/>
                <a:gd name="T78" fmla="*/ 11 w 17"/>
                <a:gd name="T79" fmla="*/ 26 h 26"/>
                <a:gd name="T80" fmla="*/ 7 w 17"/>
                <a:gd name="T81" fmla="*/ 26 h 26"/>
                <a:gd name="T82" fmla="*/ 3 w 17"/>
                <a:gd name="T83" fmla="*/ 26 h 26"/>
                <a:gd name="T84" fmla="*/ 0 w 17"/>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5"/>
                  </a:moveTo>
                  <a:cubicBezTo>
                    <a:pt x="0" y="19"/>
                    <a:pt x="0" y="19"/>
                    <a:pt x="0" y="19"/>
                  </a:cubicBezTo>
                  <a:cubicBezTo>
                    <a:pt x="1" y="20"/>
                    <a:pt x="2" y="21"/>
                    <a:pt x="4" y="21"/>
                  </a:cubicBezTo>
                  <a:cubicBezTo>
                    <a:pt x="5" y="22"/>
                    <a:pt x="6" y="22"/>
                    <a:pt x="7" y="22"/>
                  </a:cubicBezTo>
                  <a:cubicBezTo>
                    <a:pt x="8" y="22"/>
                    <a:pt x="9" y="22"/>
                    <a:pt x="9" y="22"/>
                  </a:cubicBezTo>
                  <a:cubicBezTo>
                    <a:pt x="10" y="22"/>
                    <a:pt x="10" y="21"/>
                    <a:pt x="10" y="21"/>
                  </a:cubicBezTo>
                  <a:cubicBezTo>
                    <a:pt x="11" y="21"/>
                    <a:pt x="11" y="21"/>
                    <a:pt x="11" y="20"/>
                  </a:cubicBezTo>
                  <a:cubicBezTo>
                    <a:pt x="11" y="20"/>
                    <a:pt x="11" y="20"/>
                    <a:pt x="11" y="19"/>
                  </a:cubicBezTo>
                  <a:cubicBezTo>
                    <a:pt x="11" y="19"/>
                    <a:pt x="11" y="18"/>
                    <a:pt x="11" y="18"/>
                  </a:cubicBezTo>
                  <a:cubicBezTo>
                    <a:pt x="11" y="18"/>
                    <a:pt x="10" y="17"/>
                    <a:pt x="10" y="17"/>
                  </a:cubicBezTo>
                  <a:cubicBezTo>
                    <a:pt x="9" y="17"/>
                    <a:pt x="9" y="16"/>
                    <a:pt x="8" y="16"/>
                  </a:cubicBezTo>
                  <a:cubicBezTo>
                    <a:pt x="7" y="16"/>
                    <a:pt x="7" y="15"/>
                    <a:pt x="6" y="15"/>
                  </a:cubicBezTo>
                  <a:cubicBezTo>
                    <a:pt x="4" y="14"/>
                    <a:pt x="3" y="13"/>
                    <a:pt x="2" y="12"/>
                  </a:cubicBezTo>
                  <a:cubicBezTo>
                    <a:pt x="1" y="11"/>
                    <a:pt x="0" y="10"/>
                    <a:pt x="0" y="8"/>
                  </a:cubicBezTo>
                  <a:cubicBezTo>
                    <a:pt x="0" y="7"/>
                    <a:pt x="0" y="5"/>
                    <a:pt x="1" y="4"/>
                  </a:cubicBezTo>
                  <a:cubicBezTo>
                    <a:pt x="1" y="4"/>
                    <a:pt x="2" y="3"/>
                    <a:pt x="3" y="2"/>
                  </a:cubicBezTo>
                  <a:cubicBezTo>
                    <a:pt x="4" y="2"/>
                    <a:pt x="5" y="1"/>
                    <a:pt x="6" y="1"/>
                  </a:cubicBezTo>
                  <a:cubicBezTo>
                    <a:pt x="7" y="1"/>
                    <a:pt x="9" y="0"/>
                    <a:pt x="10" y="0"/>
                  </a:cubicBezTo>
                  <a:cubicBezTo>
                    <a:pt x="11" y="0"/>
                    <a:pt x="13" y="0"/>
                    <a:pt x="14" y="1"/>
                  </a:cubicBezTo>
                  <a:cubicBezTo>
                    <a:pt x="15" y="1"/>
                    <a:pt x="15" y="1"/>
                    <a:pt x="16" y="1"/>
                  </a:cubicBezTo>
                  <a:cubicBezTo>
                    <a:pt x="16" y="7"/>
                    <a:pt x="16" y="7"/>
                    <a:pt x="16" y="7"/>
                  </a:cubicBezTo>
                  <a:cubicBezTo>
                    <a:pt x="16" y="6"/>
                    <a:pt x="15" y="6"/>
                    <a:pt x="15" y="6"/>
                  </a:cubicBezTo>
                  <a:cubicBezTo>
                    <a:pt x="14" y="6"/>
                    <a:pt x="14" y="5"/>
                    <a:pt x="13" y="5"/>
                  </a:cubicBezTo>
                  <a:cubicBezTo>
                    <a:pt x="13" y="5"/>
                    <a:pt x="12" y="5"/>
                    <a:pt x="12" y="5"/>
                  </a:cubicBezTo>
                  <a:cubicBezTo>
                    <a:pt x="11" y="5"/>
                    <a:pt x="11" y="5"/>
                    <a:pt x="10" y="5"/>
                  </a:cubicBezTo>
                  <a:cubicBezTo>
                    <a:pt x="10" y="5"/>
                    <a:pt x="9" y="5"/>
                    <a:pt x="9" y="5"/>
                  </a:cubicBezTo>
                  <a:cubicBezTo>
                    <a:pt x="8" y="5"/>
                    <a:pt x="8" y="5"/>
                    <a:pt x="7" y="6"/>
                  </a:cubicBezTo>
                  <a:cubicBezTo>
                    <a:pt x="7" y="6"/>
                    <a:pt x="7" y="6"/>
                    <a:pt x="6" y="6"/>
                  </a:cubicBezTo>
                  <a:cubicBezTo>
                    <a:pt x="6" y="7"/>
                    <a:pt x="6" y="7"/>
                    <a:pt x="6" y="7"/>
                  </a:cubicBezTo>
                  <a:cubicBezTo>
                    <a:pt x="6" y="8"/>
                    <a:pt x="6" y="8"/>
                    <a:pt x="6" y="9"/>
                  </a:cubicBezTo>
                  <a:cubicBezTo>
                    <a:pt x="7" y="9"/>
                    <a:pt x="7" y="9"/>
                    <a:pt x="7" y="9"/>
                  </a:cubicBezTo>
                  <a:cubicBezTo>
                    <a:pt x="8" y="10"/>
                    <a:pt x="8" y="10"/>
                    <a:pt x="9" y="10"/>
                  </a:cubicBezTo>
                  <a:cubicBezTo>
                    <a:pt x="9" y="11"/>
                    <a:pt x="10" y="11"/>
                    <a:pt x="11" y="11"/>
                  </a:cubicBezTo>
                  <a:cubicBezTo>
                    <a:pt x="12" y="12"/>
                    <a:pt x="13" y="12"/>
                    <a:pt x="14" y="13"/>
                  </a:cubicBezTo>
                  <a:cubicBezTo>
                    <a:pt x="14" y="13"/>
                    <a:pt x="15" y="14"/>
                    <a:pt x="16" y="14"/>
                  </a:cubicBezTo>
                  <a:cubicBezTo>
                    <a:pt x="16" y="15"/>
                    <a:pt x="17" y="15"/>
                    <a:pt x="17" y="16"/>
                  </a:cubicBezTo>
                  <a:cubicBezTo>
                    <a:pt x="17" y="17"/>
                    <a:pt x="17" y="18"/>
                    <a:pt x="17" y="19"/>
                  </a:cubicBezTo>
                  <a:cubicBezTo>
                    <a:pt x="17" y="20"/>
                    <a:pt x="17" y="22"/>
                    <a:pt x="17" y="22"/>
                  </a:cubicBezTo>
                  <a:cubicBezTo>
                    <a:pt x="16" y="23"/>
                    <a:pt x="15" y="24"/>
                    <a:pt x="14" y="25"/>
                  </a:cubicBezTo>
                  <a:cubicBezTo>
                    <a:pt x="14" y="25"/>
                    <a:pt x="12" y="26"/>
                    <a:pt x="11" y="26"/>
                  </a:cubicBezTo>
                  <a:cubicBezTo>
                    <a:pt x="10" y="26"/>
                    <a:pt x="9" y="26"/>
                    <a:pt x="7" y="26"/>
                  </a:cubicBezTo>
                  <a:cubicBezTo>
                    <a:pt x="6" y="26"/>
                    <a:pt x="5" y="26"/>
                    <a:pt x="3" y="26"/>
                  </a:cubicBezTo>
                  <a:cubicBezTo>
                    <a:pt x="2" y="26"/>
                    <a:pt x="1" y="26"/>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00" name="Freeform 41"/>
            <p:cNvSpPr>
              <a:spLocks/>
            </p:cNvSpPr>
            <p:nvPr/>
          </p:nvSpPr>
          <p:spPr bwMode="auto">
            <a:xfrm>
              <a:off x="3026052" y="1456074"/>
              <a:ext cx="73236" cy="84143"/>
            </a:xfrm>
            <a:custGeom>
              <a:avLst/>
              <a:gdLst>
                <a:gd name="T0" fmla="*/ 22 w 22"/>
                <a:gd name="T1" fmla="*/ 24 h 26"/>
                <a:gd name="T2" fmla="*/ 13 w 22"/>
                <a:gd name="T3" fmla="*/ 26 h 26"/>
                <a:gd name="T4" fmla="*/ 4 w 22"/>
                <a:gd name="T5" fmla="*/ 23 h 26"/>
                <a:gd name="T6" fmla="*/ 0 w 22"/>
                <a:gd name="T7" fmla="*/ 14 h 26"/>
                <a:gd name="T8" fmla="*/ 4 w 22"/>
                <a:gd name="T9" fmla="*/ 4 h 26"/>
                <a:gd name="T10" fmla="*/ 14 w 22"/>
                <a:gd name="T11" fmla="*/ 0 h 26"/>
                <a:gd name="T12" fmla="*/ 21 w 22"/>
                <a:gd name="T13" fmla="*/ 1 h 26"/>
                <a:gd name="T14" fmla="*/ 21 w 22"/>
                <a:gd name="T15" fmla="*/ 7 h 26"/>
                <a:gd name="T16" fmla="*/ 14 w 22"/>
                <a:gd name="T17" fmla="*/ 5 h 26"/>
                <a:gd name="T18" fmla="*/ 8 w 22"/>
                <a:gd name="T19" fmla="*/ 7 h 26"/>
                <a:gd name="T20" fmla="*/ 6 w 22"/>
                <a:gd name="T21" fmla="*/ 14 h 26"/>
                <a:gd name="T22" fmla="*/ 8 w 22"/>
                <a:gd name="T23" fmla="*/ 20 h 26"/>
                <a:gd name="T24" fmla="*/ 13 w 22"/>
                <a:gd name="T25" fmla="*/ 22 h 26"/>
                <a:gd name="T26" fmla="*/ 17 w 22"/>
                <a:gd name="T27" fmla="*/ 21 h 26"/>
                <a:gd name="T28" fmla="*/ 17 w 22"/>
                <a:gd name="T29" fmla="*/ 16 h 26"/>
                <a:gd name="T30" fmla="*/ 12 w 22"/>
                <a:gd name="T31" fmla="*/ 16 h 26"/>
                <a:gd name="T32" fmla="*/ 12 w 22"/>
                <a:gd name="T33" fmla="*/ 12 h 26"/>
                <a:gd name="T34" fmla="*/ 22 w 22"/>
                <a:gd name="T35" fmla="*/ 12 h 26"/>
                <a:gd name="T36" fmla="*/ 22 w 22"/>
                <a:gd name="T37"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26">
                  <a:moveTo>
                    <a:pt x="22" y="24"/>
                  </a:moveTo>
                  <a:cubicBezTo>
                    <a:pt x="20" y="26"/>
                    <a:pt x="17" y="26"/>
                    <a:pt x="13" y="26"/>
                  </a:cubicBezTo>
                  <a:cubicBezTo>
                    <a:pt x="9" y="26"/>
                    <a:pt x="6" y="25"/>
                    <a:pt x="4" y="23"/>
                  </a:cubicBezTo>
                  <a:cubicBezTo>
                    <a:pt x="1" y="21"/>
                    <a:pt x="0" y="18"/>
                    <a:pt x="0" y="14"/>
                  </a:cubicBezTo>
                  <a:cubicBezTo>
                    <a:pt x="0" y="10"/>
                    <a:pt x="1" y="7"/>
                    <a:pt x="4" y="4"/>
                  </a:cubicBezTo>
                  <a:cubicBezTo>
                    <a:pt x="6" y="2"/>
                    <a:pt x="10" y="0"/>
                    <a:pt x="14" y="0"/>
                  </a:cubicBezTo>
                  <a:cubicBezTo>
                    <a:pt x="17" y="0"/>
                    <a:pt x="19" y="1"/>
                    <a:pt x="21" y="1"/>
                  </a:cubicBezTo>
                  <a:cubicBezTo>
                    <a:pt x="21" y="7"/>
                    <a:pt x="21" y="7"/>
                    <a:pt x="21" y="7"/>
                  </a:cubicBezTo>
                  <a:cubicBezTo>
                    <a:pt x="19" y="6"/>
                    <a:pt x="17" y="5"/>
                    <a:pt x="14" y="5"/>
                  </a:cubicBezTo>
                  <a:cubicBezTo>
                    <a:pt x="12" y="5"/>
                    <a:pt x="10" y="6"/>
                    <a:pt x="8" y="7"/>
                  </a:cubicBezTo>
                  <a:cubicBezTo>
                    <a:pt x="7" y="9"/>
                    <a:pt x="6" y="11"/>
                    <a:pt x="6" y="14"/>
                  </a:cubicBezTo>
                  <a:cubicBezTo>
                    <a:pt x="6" y="16"/>
                    <a:pt x="7" y="18"/>
                    <a:pt x="8" y="20"/>
                  </a:cubicBezTo>
                  <a:cubicBezTo>
                    <a:pt x="9" y="21"/>
                    <a:pt x="11" y="22"/>
                    <a:pt x="13" y="22"/>
                  </a:cubicBezTo>
                  <a:cubicBezTo>
                    <a:pt x="15" y="22"/>
                    <a:pt x="16" y="21"/>
                    <a:pt x="17" y="21"/>
                  </a:cubicBezTo>
                  <a:cubicBezTo>
                    <a:pt x="17" y="16"/>
                    <a:pt x="17" y="16"/>
                    <a:pt x="17" y="16"/>
                  </a:cubicBezTo>
                  <a:cubicBezTo>
                    <a:pt x="12" y="16"/>
                    <a:pt x="12" y="16"/>
                    <a:pt x="12" y="16"/>
                  </a:cubicBezTo>
                  <a:cubicBezTo>
                    <a:pt x="12" y="12"/>
                    <a:pt x="12" y="12"/>
                    <a:pt x="12" y="12"/>
                  </a:cubicBezTo>
                  <a:cubicBezTo>
                    <a:pt x="22" y="12"/>
                    <a:pt x="22" y="12"/>
                    <a:pt x="22" y="12"/>
                  </a:cubicBezTo>
                  <a:lnTo>
                    <a:pt x="22"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01" name="Freeform 42"/>
            <p:cNvSpPr>
              <a:spLocks noEditPoints="1"/>
            </p:cNvSpPr>
            <p:nvPr/>
          </p:nvSpPr>
          <p:spPr bwMode="auto">
            <a:xfrm>
              <a:off x="3111754" y="1456074"/>
              <a:ext cx="81027" cy="84143"/>
            </a:xfrm>
            <a:custGeom>
              <a:avLst/>
              <a:gdLst>
                <a:gd name="T0" fmla="*/ 12 w 25"/>
                <a:gd name="T1" fmla="*/ 26 h 26"/>
                <a:gd name="T2" fmla="*/ 4 w 25"/>
                <a:gd name="T3" fmla="*/ 23 h 26"/>
                <a:gd name="T4" fmla="*/ 0 w 25"/>
                <a:gd name="T5" fmla="*/ 14 h 26"/>
                <a:gd name="T6" fmla="*/ 4 w 25"/>
                <a:gd name="T7" fmla="*/ 4 h 26"/>
                <a:gd name="T8" fmla="*/ 13 w 25"/>
                <a:gd name="T9" fmla="*/ 0 h 26"/>
                <a:gd name="T10" fmla="*/ 22 w 25"/>
                <a:gd name="T11" fmla="*/ 4 h 26"/>
                <a:gd name="T12" fmla="*/ 25 w 25"/>
                <a:gd name="T13" fmla="*/ 13 h 26"/>
                <a:gd name="T14" fmla="*/ 21 w 25"/>
                <a:gd name="T15" fmla="*/ 23 h 26"/>
                <a:gd name="T16" fmla="*/ 12 w 25"/>
                <a:gd name="T17" fmla="*/ 26 h 26"/>
                <a:gd name="T18" fmla="*/ 13 w 25"/>
                <a:gd name="T19" fmla="*/ 5 h 26"/>
                <a:gd name="T20" fmla="*/ 8 w 25"/>
                <a:gd name="T21" fmla="*/ 8 h 26"/>
                <a:gd name="T22" fmla="*/ 6 w 25"/>
                <a:gd name="T23" fmla="*/ 13 h 26"/>
                <a:gd name="T24" fmla="*/ 8 w 25"/>
                <a:gd name="T25" fmla="*/ 19 h 26"/>
                <a:gd name="T26" fmla="*/ 12 w 25"/>
                <a:gd name="T27" fmla="*/ 22 h 26"/>
                <a:gd name="T28" fmla="*/ 17 w 25"/>
                <a:gd name="T29" fmla="*/ 19 h 26"/>
                <a:gd name="T30" fmla="*/ 19 w 25"/>
                <a:gd name="T31" fmla="*/ 14 h 26"/>
                <a:gd name="T32" fmla="*/ 17 w 25"/>
                <a:gd name="T33" fmla="*/ 7 h 26"/>
                <a:gd name="T34" fmla="*/ 13 w 25"/>
                <a:gd name="T35"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6">
                  <a:moveTo>
                    <a:pt x="12" y="26"/>
                  </a:moveTo>
                  <a:cubicBezTo>
                    <a:pt x="9" y="26"/>
                    <a:pt x="6" y="25"/>
                    <a:pt x="4" y="23"/>
                  </a:cubicBezTo>
                  <a:cubicBezTo>
                    <a:pt x="1" y="21"/>
                    <a:pt x="0" y="18"/>
                    <a:pt x="0" y="14"/>
                  </a:cubicBezTo>
                  <a:cubicBezTo>
                    <a:pt x="0" y="10"/>
                    <a:pt x="1" y="7"/>
                    <a:pt x="4" y="4"/>
                  </a:cubicBezTo>
                  <a:cubicBezTo>
                    <a:pt x="6" y="2"/>
                    <a:pt x="9" y="0"/>
                    <a:pt x="13" y="0"/>
                  </a:cubicBezTo>
                  <a:cubicBezTo>
                    <a:pt x="16" y="0"/>
                    <a:pt x="19" y="2"/>
                    <a:pt x="22" y="4"/>
                  </a:cubicBezTo>
                  <a:cubicBezTo>
                    <a:pt x="24" y="6"/>
                    <a:pt x="25" y="9"/>
                    <a:pt x="25" y="13"/>
                  </a:cubicBezTo>
                  <a:cubicBezTo>
                    <a:pt x="25" y="17"/>
                    <a:pt x="24" y="20"/>
                    <a:pt x="21" y="23"/>
                  </a:cubicBezTo>
                  <a:cubicBezTo>
                    <a:pt x="19" y="25"/>
                    <a:pt x="16" y="26"/>
                    <a:pt x="12" y="26"/>
                  </a:cubicBezTo>
                  <a:close/>
                  <a:moveTo>
                    <a:pt x="13" y="5"/>
                  </a:moveTo>
                  <a:cubicBezTo>
                    <a:pt x="11" y="5"/>
                    <a:pt x="9" y="6"/>
                    <a:pt x="8" y="8"/>
                  </a:cubicBezTo>
                  <a:cubicBezTo>
                    <a:pt x="7" y="9"/>
                    <a:pt x="6" y="11"/>
                    <a:pt x="6" y="13"/>
                  </a:cubicBezTo>
                  <a:cubicBezTo>
                    <a:pt x="6" y="16"/>
                    <a:pt x="7" y="18"/>
                    <a:pt x="8" y="19"/>
                  </a:cubicBezTo>
                  <a:cubicBezTo>
                    <a:pt x="9" y="21"/>
                    <a:pt x="11" y="22"/>
                    <a:pt x="12" y="22"/>
                  </a:cubicBezTo>
                  <a:cubicBezTo>
                    <a:pt x="14" y="22"/>
                    <a:pt x="16" y="21"/>
                    <a:pt x="17" y="19"/>
                  </a:cubicBezTo>
                  <a:cubicBezTo>
                    <a:pt x="18" y="18"/>
                    <a:pt x="19" y="16"/>
                    <a:pt x="19" y="14"/>
                  </a:cubicBezTo>
                  <a:cubicBezTo>
                    <a:pt x="19" y="11"/>
                    <a:pt x="18" y="9"/>
                    <a:pt x="17" y="7"/>
                  </a:cubicBezTo>
                  <a:cubicBezTo>
                    <a:pt x="16" y="6"/>
                    <a:pt x="15" y="5"/>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02" name="Freeform 43"/>
            <p:cNvSpPr>
              <a:spLocks/>
            </p:cNvSpPr>
            <p:nvPr/>
          </p:nvSpPr>
          <p:spPr bwMode="auto">
            <a:xfrm>
              <a:off x="3199014" y="1459190"/>
              <a:ext cx="79469" cy="81026"/>
            </a:xfrm>
            <a:custGeom>
              <a:avLst/>
              <a:gdLst>
                <a:gd name="T0" fmla="*/ 24 w 24"/>
                <a:gd name="T1" fmla="*/ 0 h 25"/>
                <a:gd name="T2" fmla="*/ 15 w 24"/>
                <a:gd name="T3" fmla="*/ 25 h 25"/>
                <a:gd name="T4" fmla="*/ 8 w 24"/>
                <a:gd name="T5" fmla="*/ 25 h 25"/>
                <a:gd name="T6" fmla="*/ 0 w 24"/>
                <a:gd name="T7" fmla="*/ 0 h 25"/>
                <a:gd name="T8" fmla="*/ 6 w 24"/>
                <a:gd name="T9" fmla="*/ 0 h 25"/>
                <a:gd name="T10" fmla="*/ 11 w 24"/>
                <a:gd name="T11" fmla="*/ 17 h 25"/>
                <a:gd name="T12" fmla="*/ 12 w 24"/>
                <a:gd name="T13" fmla="*/ 20 h 25"/>
                <a:gd name="T14" fmla="*/ 12 w 24"/>
                <a:gd name="T15" fmla="*/ 20 h 25"/>
                <a:gd name="T16" fmla="*/ 12 w 24"/>
                <a:gd name="T17" fmla="*/ 17 h 25"/>
                <a:gd name="T18" fmla="*/ 18 w 24"/>
                <a:gd name="T19" fmla="*/ 0 h 25"/>
                <a:gd name="T20" fmla="*/ 24 w 24"/>
                <a:gd name="T21"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5">
                  <a:moveTo>
                    <a:pt x="24" y="0"/>
                  </a:moveTo>
                  <a:cubicBezTo>
                    <a:pt x="15" y="25"/>
                    <a:pt x="15" y="25"/>
                    <a:pt x="15" y="25"/>
                  </a:cubicBezTo>
                  <a:cubicBezTo>
                    <a:pt x="8" y="25"/>
                    <a:pt x="8" y="25"/>
                    <a:pt x="8" y="25"/>
                  </a:cubicBezTo>
                  <a:cubicBezTo>
                    <a:pt x="0" y="0"/>
                    <a:pt x="0" y="0"/>
                    <a:pt x="0" y="0"/>
                  </a:cubicBezTo>
                  <a:cubicBezTo>
                    <a:pt x="6" y="0"/>
                    <a:pt x="6" y="0"/>
                    <a:pt x="6" y="0"/>
                  </a:cubicBezTo>
                  <a:cubicBezTo>
                    <a:pt x="11" y="17"/>
                    <a:pt x="11" y="17"/>
                    <a:pt x="11" y="17"/>
                  </a:cubicBezTo>
                  <a:cubicBezTo>
                    <a:pt x="12" y="18"/>
                    <a:pt x="12" y="19"/>
                    <a:pt x="12" y="20"/>
                  </a:cubicBezTo>
                  <a:cubicBezTo>
                    <a:pt x="12" y="20"/>
                    <a:pt x="12" y="20"/>
                    <a:pt x="12" y="20"/>
                  </a:cubicBezTo>
                  <a:cubicBezTo>
                    <a:pt x="12" y="19"/>
                    <a:pt x="12" y="18"/>
                    <a:pt x="12" y="17"/>
                  </a:cubicBezTo>
                  <a:cubicBezTo>
                    <a:pt x="18" y="0"/>
                    <a:pt x="18" y="0"/>
                    <a:pt x="18" y="0"/>
                  </a:cubicBez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03" name="Freeform 44"/>
            <p:cNvSpPr>
              <a:spLocks/>
            </p:cNvSpPr>
            <p:nvPr/>
          </p:nvSpPr>
          <p:spPr bwMode="auto">
            <a:xfrm>
              <a:off x="2909186" y="1599428"/>
              <a:ext cx="26490" cy="81026"/>
            </a:xfrm>
            <a:custGeom>
              <a:avLst/>
              <a:gdLst>
                <a:gd name="T0" fmla="*/ 6 w 17"/>
                <a:gd name="T1" fmla="*/ 52 h 52"/>
                <a:gd name="T2" fmla="*/ 0 w 17"/>
                <a:gd name="T3" fmla="*/ 52 h 52"/>
                <a:gd name="T4" fmla="*/ 10 w 17"/>
                <a:gd name="T5" fmla="*/ 0 h 52"/>
                <a:gd name="T6" fmla="*/ 17 w 17"/>
                <a:gd name="T7" fmla="*/ 0 h 52"/>
                <a:gd name="T8" fmla="*/ 6 w 17"/>
                <a:gd name="T9" fmla="*/ 52 h 52"/>
              </a:gdLst>
              <a:ahLst/>
              <a:cxnLst>
                <a:cxn ang="0">
                  <a:pos x="T0" y="T1"/>
                </a:cxn>
                <a:cxn ang="0">
                  <a:pos x="T2" y="T3"/>
                </a:cxn>
                <a:cxn ang="0">
                  <a:pos x="T4" y="T5"/>
                </a:cxn>
                <a:cxn ang="0">
                  <a:pos x="T6" y="T7"/>
                </a:cxn>
                <a:cxn ang="0">
                  <a:pos x="T8" y="T9"/>
                </a:cxn>
              </a:cxnLst>
              <a:rect l="0" t="0" r="r" b="b"/>
              <a:pathLst>
                <a:path w="17" h="52">
                  <a:moveTo>
                    <a:pt x="6" y="52"/>
                  </a:moveTo>
                  <a:lnTo>
                    <a:pt x="0" y="52"/>
                  </a:lnTo>
                  <a:lnTo>
                    <a:pt x="10" y="0"/>
                  </a:lnTo>
                  <a:lnTo>
                    <a:pt x="17" y="0"/>
                  </a:lnTo>
                  <a:lnTo>
                    <a:pt x="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04" name="Freeform 45"/>
            <p:cNvSpPr>
              <a:spLocks noEditPoints="1"/>
            </p:cNvSpPr>
            <p:nvPr/>
          </p:nvSpPr>
          <p:spPr bwMode="auto">
            <a:xfrm>
              <a:off x="2945025" y="1599428"/>
              <a:ext cx="74795" cy="84143"/>
            </a:xfrm>
            <a:custGeom>
              <a:avLst/>
              <a:gdLst>
                <a:gd name="T0" fmla="*/ 23 w 23"/>
                <a:gd name="T1" fmla="*/ 10 h 26"/>
                <a:gd name="T2" fmla="*/ 23 w 23"/>
                <a:gd name="T3" fmla="*/ 13 h 26"/>
                <a:gd name="T4" fmla="*/ 22 w 23"/>
                <a:gd name="T5" fmla="*/ 17 h 26"/>
                <a:gd name="T6" fmla="*/ 21 w 23"/>
                <a:gd name="T7" fmla="*/ 19 h 26"/>
                <a:gd name="T8" fmla="*/ 19 w 23"/>
                <a:gd name="T9" fmla="*/ 22 h 26"/>
                <a:gd name="T10" fmla="*/ 17 w 23"/>
                <a:gd name="T11" fmla="*/ 23 h 26"/>
                <a:gd name="T12" fmla="*/ 15 w 23"/>
                <a:gd name="T13" fmla="*/ 25 h 26"/>
                <a:gd name="T14" fmla="*/ 13 w 23"/>
                <a:gd name="T15" fmla="*/ 25 h 26"/>
                <a:gd name="T16" fmla="*/ 10 w 23"/>
                <a:gd name="T17" fmla="*/ 26 h 26"/>
                <a:gd name="T18" fmla="*/ 6 w 23"/>
                <a:gd name="T19" fmla="*/ 25 h 26"/>
                <a:gd name="T20" fmla="*/ 2 w 23"/>
                <a:gd name="T21" fmla="*/ 23 h 26"/>
                <a:gd name="T22" fmla="*/ 0 w 23"/>
                <a:gd name="T23" fmla="*/ 19 h 26"/>
                <a:gd name="T24" fmla="*/ 0 w 23"/>
                <a:gd name="T25" fmla="*/ 15 h 26"/>
                <a:gd name="T26" fmla="*/ 1 w 23"/>
                <a:gd name="T27" fmla="*/ 8 h 26"/>
                <a:gd name="T28" fmla="*/ 4 w 23"/>
                <a:gd name="T29" fmla="*/ 3 h 26"/>
                <a:gd name="T30" fmla="*/ 8 w 23"/>
                <a:gd name="T31" fmla="*/ 1 h 26"/>
                <a:gd name="T32" fmla="*/ 13 w 23"/>
                <a:gd name="T33" fmla="*/ 0 h 26"/>
                <a:gd name="T34" fmla="*/ 18 w 23"/>
                <a:gd name="T35" fmla="*/ 0 h 26"/>
                <a:gd name="T36" fmla="*/ 21 w 23"/>
                <a:gd name="T37" fmla="*/ 3 h 26"/>
                <a:gd name="T38" fmla="*/ 23 w 23"/>
                <a:gd name="T39" fmla="*/ 6 h 26"/>
                <a:gd name="T40" fmla="*/ 23 w 23"/>
                <a:gd name="T41" fmla="*/ 10 h 26"/>
                <a:gd name="T42" fmla="*/ 20 w 23"/>
                <a:gd name="T43" fmla="*/ 10 h 26"/>
                <a:gd name="T44" fmla="*/ 20 w 23"/>
                <a:gd name="T45" fmla="*/ 7 h 26"/>
                <a:gd name="T46" fmla="*/ 18 w 23"/>
                <a:gd name="T47" fmla="*/ 4 h 26"/>
                <a:gd name="T48" fmla="*/ 16 w 23"/>
                <a:gd name="T49" fmla="*/ 3 h 26"/>
                <a:gd name="T50" fmla="*/ 13 w 23"/>
                <a:gd name="T51" fmla="*/ 2 h 26"/>
                <a:gd name="T52" fmla="*/ 9 w 23"/>
                <a:gd name="T53" fmla="*/ 3 h 26"/>
                <a:gd name="T54" fmla="*/ 6 w 23"/>
                <a:gd name="T55" fmla="*/ 5 h 26"/>
                <a:gd name="T56" fmla="*/ 5 w 23"/>
                <a:gd name="T57" fmla="*/ 7 h 26"/>
                <a:gd name="T58" fmla="*/ 4 w 23"/>
                <a:gd name="T59" fmla="*/ 10 h 26"/>
                <a:gd name="T60" fmla="*/ 3 w 23"/>
                <a:gd name="T61" fmla="*/ 12 h 26"/>
                <a:gd name="T62" fmla="*/ 3 w 23"/>
                <a:gd name="T63" fmla="*/ 15 h 26"/>
                <a:gd name="T64" fmla="*/ 3 w 23"/>
                <a:gd name="T65" fmla="*/ 18 h 26"/>
                <a:gd name="T66" fmla="*/ 5 w 23"/>
                <a:gd name="T67" fmla="*/ 21 h 26"/>
                <a:gd name="T68" fmla="*/ 7 w 23"/>
                <a:gd name="T69" fmla="*/ 22 h 26"/>
                <a:gd name="T70" fmla="*/ 10 w 23"/>
                <a:gd name="T71" fmla="*/ 23 h 26"/>
                <a:gd name="T72" fmla="*/ 14 w 23"/>
                <a:gd name="T73" fmla="*/ 22 h 26"/>
                <a:gd name="T74" fmla="*/ 17 w 23"/>
                <a:gd name="T75" fmla="*/ 20 h 26"/>
                <a:gd name="T76" fmla="*/ 18 w 23"/>
                <a:gd name="T77" fmla="*/ 18 h 26"/>
                <a:gd name="T78" fmla="*/ 20 w 23"/>
                <a:gd name="T79" fmla="*/ 15 h 26"/>
                <a:gd name="T80" fmla="*/ 20 w 23"/>
                <a:gd name="T81" fmla="*/ 13 h 26"/>
                <a:gd name="T82" fmla="*/ 20 w 23"/>
                <a:gd name="T83"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6">
                  <a:moveTo>
                    <a:pt x="23" y="10"/>
                  </a:moveTo>
                  <a:cubicBezTo>
                    <a:pt x="23" y="11"/>
                    <a:pt x="23" y="12"/>
                    <a:pt x="23" y="13"/>
                  </a:cubicBezTo>
                  <a:cubicBezTo>
                    <a:pt x="23" y="15"/>
                    <a:pt x="23" y="16"/>
                    <a:pt x="22" y="17"/>
                  </a:cubicBezTo>
                  <a:cubicBezTo>
                    <a:pt x="22" y="18"/>
                    <a:pt x="21" y="19"/>
                    <a:pt x="21" y="19"/>
                  </a:cubicBezTo>
                  <a:cubicBezTo>
                    <a:pt x="20" y="20"/>
                    <a:pt x="20" y="21"/>
                    <a:pt x="19" y="22"/>
                  </a:cubicBezTo>
                  <a:cubicBezTo>
                    <a:pt x="19" y="22"/>
                    <a:pt x="18" y="23"/>
                    <a:pt x="17" y="23"/>
                  </a:cubicBezTo>
                  <a:cubicBezTo>
                    <a:pt x="17" y="24"/>
                    <a:pt x="16" y="24"/>
                    <a:pt x="15" y="25"/>
                  </a:cubicBezTo>
                  <a:cubicBezTo>
                    <a:pt x="14" y="25"/>
                    <a:pt x="14" y="25"/>
                    <a:pt x="13" y="25"/>
                  </a:cubicBezTo>
                  <a:cubicBezTo>
                    <a:pt x="12" y="26"/>
                    <a:pt x="11" y="26"/>
                    <a:pt x="10" y="26"/>
                  </a:cubicBezTo>
                  <a:cubicBezTo>
                    <a:pt x="8" y="26"/>
                    <a:pt x="7" y="25"/>
                    <a:pt x="6" y="25"/>
                  </a:cubicBezTo>
                  <a:cubicBezTo>
                    <a:pt x="4" y="24"/>
                    <a:pt x="3" y="24"/>
                    <a:pt x="2" y="23"/>
                  </a:cubicBezTo>
                  <a:cubicBezTo>
                    <a:pt x="2" y="22"/>
                    <a:pt x="1" y="20"/>
                    <a:pt x="0" y="19"/>
                  </a:cubicBezTo>
                  <a:cubicBezTo>
                    <a:pt x="0" y="18"/>
                    <a:pt x="0" y="16"/>
                    <a:pt x="0" y="15"/>
                  </a:cubicBezTo>
                  <a:cubicBezTo>
                    <a:pt x="0" y="12"/>
                    <a:pt x="0" y="10"/>
                    <a:pt x="1" y="8"/>
                  </a:cubicBezTo>
                  <a:cubicBezTo>
                    <a:pt x="2" y="6"/>
                    <a:pt x="3" y="5"/>
                    <a:pt x="4" y="3"/>
                  </a:cubicBezTo>
                  <a:cubicBezTo>
                    <a:pt x="5" y="2"/>
                    <a:pt x="7" y="1"/>
                    <a:pt x="8" y="1"/>
                  </a:cubicBezTo>
                  <a:cubicBezTo>
                    <a:pt x="10" y="0"/>
                    <a:pt x="11" y="0"/>
                    <a:pt x="13" y="0"/>
                  </a:cubicBezTo>
                  <a:cubicBezTo>
                    <a:pt x="15" y="0"/>
                    <a:pt x="16" y="0"/>
                    <a:pt x="18" y="0"/>
                  </a:cubicBezTo>
                  <a:cubicBezTo>
                    <a:pt x="19" y="1"/>
                    <a:pt x="20" y="2"/>
                    <a:pt x="21" y="3"/>
                  </a:cubicBezTo>
                  <a:cubicBezTo>
                    <a:pt x="22" y="4"/>
                    <a:pt x="22" y="5"/>
                    <a:pt x="23" y="6"/>
                  </a:cubicBezTo>
                  <a:cubicBezTo>
                    <a:pt x="23" y="7"/>
                    <a:pt x="23" y="9"/>
                    <a:pt x="23" y="10"/>
                  </a:cubicBezTo>
                  <a:close/>
                  <a:moveTo>
                    <a:pt x="20" y="10"/>
                  </a:moveTo>
                  <a:cubicBezTo>
                    <a:pt x="20" y="9"/>
                    <a:pt x="20" y="8"/>
                    <a:pt x="20" y="7"/>
                  </a:cubicBezTo>
                  <a:cubicBezTo>
                    <a:pt x="20" y="6"/>
                    <a:pt x="19" y="5"/>
                    <a:pt x="18" y="4"/>
                  </a:cubicBezTo>
                  <a:cubicBezTo>
                    <a:pt x="18" y="4"/>
                    <a:pt x="17" y="3"/>
                    <a:pt x="16" y="3"/>
                  </a:cubicBezTo>
                  <a:cubicBezTo>
                    <a:pt x="15" y="2"/>
                    <a:pt x="14" y="2"/>
                    <a:pt x="13" y="2"/>
                  </a:cubicBezTo>
                  <a:cubicBezTo>
                    <a:pt x="12" y="2"/>
                    <a:pt x="11" y="3"/>
                    <a:pt x="9" y="3"/>
                  </a:cubicBezTo>
                  <a:cubicBezTo>
                    <a:pt x="8" y="4"/>
                    <a:pt x="7" y="4"/>
                    <a:pt x="6" y="5"/>
                  </a:cubicBezTo>
                  <a:cubicBezTo>
                    <a:pt x="6" y="6"/>
                    <a:pt x="5" y="7"/>
                    <a:pt x="5" y="7"/>
                  </a:cubicBezTo>
                  <a:cubicBezTo>
                    <a:pt x="4" y="8"/>
                    <a:pt x="4" y="9"/>
                    <a:pt x="4" y="10"/>
                  </a:cubicBezTo>
                  <a:cubicBezTo>
                    <a:pt x="3" y="10"/>
                    <a:pt x="3" y="11"/>
                    <a:pt x="3" y="12"/>
                  </a:cubicBezTo>
                  <a:cubicBezTo>
                    <a:pt x="3" y="13"/>
                    <a:pt x="3" y="14"/>
                    <a:pt x="3" y="15"/>
                  </a:cubicBezTo>
                  <a:cubicBezTo>
                    <a:pt x="3" y="16"/>
                    <a:pt x="3" y="17"/>
                    <a:pt x="3" y="18"/>
                  </a:cubicBezTo>
                  <a:cubicBezTo>
                    <a:pt x="4" y="19"/>
                    <a:pt x="4" y="20"/>
                    <a:pt x="5" y="21"/>
                  </a:cubicBezTo>
                  <a:cubicBezTo>
                    <a:pt x="5" y="21"/>
                    <a:pt x="6" y="22"/>
                    <a:pt x="7" y="22"/>
                  </a:cubicBezTo>
                  <a:cubicBezTo>
                    <a:pt x="8" y="23"/>
                    <a:pt x="9" y="23"/>
                    <a:pt x="10" y="23"/>
                  </a:cubicBezTo>
                  <a:cubicBezTo>
                    <a:pt x="11" y="23"/>
                    <a:pt x="13" y="23"/>
                    <a:pt x="14" y="22"/>
                  </a:cubicBezTo>
                  <a:cubicBezTo>
                    <a:pt x="15" y="22"/>
                    <a:pt x="16" y="21"/>
                    <a:pt x="17" y="20"/>
                  </a:cubicBezTo>
                  <a:cubicBezTo>
                    <a:pt x="18" y="19"/>
                    <a:pt x="18" y="19"/>
                    <a:pt x="18" y="18"/>
                  </a:cubicBezTo>
                  <a:cubicBezTo>
                    <a:pt x="19" y="17"/>
                    <a:pt x="19" y="16"/>
                    <a:pt x="20" y="15"/>
                  </a:cubicBezTo>
                  <a:cubicBezTo>
                    <a:pt x="20" y="14"/>
                    <a:pt x="20" y="14"/>
                    <a:pt x="20" y="13"/>
                  </a:cubicBezTo>
                  <a:cubicBezTo>
                    <a:pt x="20" y="12"/>
                    <a:pt x="20" y="11"/>
                    <a:pt x="2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05" name="Freeform 46"/>
            <p:cNvSpPr>
              <a:spLocks/>
            </p:cNvSpPr>
            <p:nvPr/>
          </p:nvSpPr>
          <p:spPr bwMode="auto">
            <a:xfrm>
              <a:off x="3036960" y="1599428"/>
              <a:ext cx="107517" cy="81026"/>
            </a:xfrm>
            <a:custGeom>
              <a:avLst/>
              <a:gdLst>
                <a:gd name="T0" fmla="*/ 20 w 33"/>
                <a:gd name="T1" fmla="*/ 25 h 25"/>
                <a:gd name="T2" fmla="*/ 17 w 33"/>
                <a:gd name="T3" fmla="*/ 25 h 25"/>
                <a:gd name="T4" fmla="*/ 15 w 33"/>
                <a:gd name="T5" fmla="*/ 7 h 25"/>
                <a:gd name="T6" fmla="*/ 15 w 33"/>
                <a:gd name="T7" fmla="*/ 5 h 25"/>
                <a:gd name="T8" fmla="*/ 16 w 33"/>
                <a:gd name="T9" fmla="*/ 4 h 25"/>
                <a:gd name="T10" fmla="*/ 15 w 33"/>
                <a:gd name="T11" fmla="*/ 4 h 25"/>
                <a:gd name="T12" fmla="*/ 15 w 33"/>
                <a:gd name="T13" fmla="*/ 5 h 25"/>
                <a:gd name="T14" fmla="*/ 14 w 33"/>
                <a:gd name="T15" fmla="*/ 6 h 25"/>
                <a:gd name="T16" fmla="*/ 5 w 33"/>
                <a:gd name="T17" fmla="*/ 25 h 25"/>
                <a:gd name="T18" fmla="*/ 2 w 33"/>
                <a:gd name="T19" fmla="*/ 25 h 25"/>
                <a:gd name="T20" fmla="*/ 0 w 33"/>
                <a:gd name="T21" fmla="*/ 0 h 25"/>
                <a:gd name="T22" fmla="*/ 3 w 33"/>
                <a:gd name="T23" fmla="*/ 0 h 25"/>
                <a:gd name="T24" fmla="*/ 4 w 33"/>
                <a:gd name="T25" fmla="*/ 19 h 25"/>
                <a:gd name="T26" fmla="*/ 4 w 33"/>
                <a:gd name="T27" fmla="*/ 20 h 25"/>
                <a:gd name="T28" fmla="*/ 4 w 33"/>
                <a:gd name="T29" fmla="*/ 22 h 25"/>
                <a:gd name="T30" fmla="*/ 4 w 33"/>
                <a:gd name="T31" fmla="*/ 22 h 25"/>
                <a:gd name="T32" fmla="*/ 4 w 33"/>
                <a:gd name="T33" fmla="*/ 21 h 25"/>
                <a:gd name="T34" fmla="*/ 5 w 33"/>
                <a:gd name="T35" fmla="*/ 20 h 25"/>
                <a:gd name="T36" fmla="*/ 5 w 33"/>
                <a:gd name="T37" fmla="*/ 20 h 25"/>
                <a:gd name="T38" fmla="*/ 5 w 33"/>
                <a:gd name="T39" fmla="*/ 19 h 25"/>
                <a:gd name="T40" fmla="*/ 15 w 33"/>
                <a:gd name="T41" fmla="*/ 0 h 25"/>
                <a:gd name="T42" fmla="*/ 18 w 33"/>
                <a:gd name="T43" fmla="*/ 0 h 25"/>
                <a:gd name="T44" fmla="*/ 19 w 33"/>
                <a:gd name="T45" fmla="*/ 19 h 25"/>
                <a:gd name="T46" fmla="*/ 19 w 33"/>
                <a:gd name="T47" fmla="*/ 20 h 25"/>
                <a:gd name="T48" fmla="*/ 19 w 33"/>
                <a:gd name="T49" fmla="*/ 22 h 25"/>
                <a:gd name="T50" fmla="*/ 19 w 33"/>
                <a:gd name="T51" fmla="*/ 22 h 25"/>
                <a:gd name="T52" fmla="*/ 19 w 33"/>
                <a:gd name="T53" fmla="*/ 21 h 25"/>
                <a:gd name="T54" fmla="*/ 20 w 33"/>
                <a:gd name="T55" fmla="*/ 20 h 25"/>
                <a:gd name="T56" fmla="*/ 20 w 33"/>
                <a:gd name="T57" fmla="*/ 20 h 25"/>
                <a:gd name="T58" fmla="*/ 20 w 33"/>
                <a:gd name="T59" fmla="*/ 19 h 25"/>
                <a:gd name="T60" fmla="*/ 29 w 33"/>
                <a:gd name="T61" fmla="*/ 0 h 25"/>
                <a:gd name="T62" fmla="*/ 33 w 33"/>
                <a:gd name="T63" fmla="*/ 0 h 25"/>
                <a:gd name="T64" fmla="*/ 20 w 33"/>
                <a:gd name="T65"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 h="25">
                  <a:moveTo>
                    <a:pt x="20" y="25"/>
                  </a:moveTo>
                  <a:cubicBezTo>
                    <a:pt x="17" y="25"/>
                    <a:pt x="17" y="25"/>
                    <a:pt x="17" y="25"/>
                  </a:cubicBezTo>
                  <a:cubicBezTo>
                    <a:pt x="15" y="7"/>
                    <a:pt x="15" y="7"/>
                    <a:pt x="15" y="7"/>
                  </a:cubicBezTo>
                  <a:cubicBezTo>
                    <a:pt x="15" y="6"/>
                    <a:pt x="15" y="6"/>
                    <a:pt x="15" y="5"/>
                  </a:cubicBezTo>
                  <a:cubicBezTo>
                    <a:pt x="15" y="5"/>
                    <a:pt x="15" y="4"/>
                    <a:pt x="16" y="4"/>
                  </a:cubicBezTo>
                  <a:cubicBezTo>
                    <a:pt x="15" y="4"/>
                    <a:pt x="15" y="4"/>
                    <a:pt x="15" y="4"/>
                  </a:cubicBezTo>
                  <a:cubicBezTo>
                    <a:pt x="15" y="4"/>
                    <a:pt x="15" y="5"/>
                    <a:pt x="15" y="5"/>
                  </a:cubicBezTo>
                  <a:cubicBezTo>
                    <a:pt x="15" y="6"/>
                    <a:pt x="15" y="6"/>
                    <a:pt x="14" y="6"/>
                  </a:cubicBezTo>
                  <a:cubicBezTo>
                    <a:pt x="5" y="25"/>
                    <a:pt x="5" y="25"/>
                    <a:pt x="5" y="25"/>
                  </a:cubicBezTo>
                  <a:cubicBezTo>
                    <a:pt x="2" y="25"/>
                    <a:pt x="2" y="25"/>
                    <a:pt x="2" y="25"/>
                  </a:cubicBezTo>
                  <a:cubicBezTo>
                    <a:pt x="0" y="0"/>
                    <a:pt x="0" y="0"/>
                    <a:pt x="0" y="0"/>
                  </a:cubicBezTo>
                  <a:cubicBezTo>
                    <a:pt x="3" y="0"/>
                    <a:pt x="3" y="0"/>
                    <a:pt x="3" y="0"/>
                  </a:cubicBezTo>
                  <a:cubicBezTo>
                    <a:pt x="4" y="19"/>
                    <a:pt x="4" y="19"/>
                    <a:pt x="4" y="19"/>
                  </a:cubicBezTo>
                  <a:cubicBezTo>
                    <a:pt x="4" y="20"/>
                    <a:pt x="4" y="20"/>
                    <a:pt x="4" y="20"/>
                  </a:cubicBezTo>
                  <a:cubicBezTo>
                    <a:pt x="4" y="21"/>
                    <a:pt x="4" y="21"/>
                    <a:pt x="4" y="22"/>
                  </a:cubicBezTo>
                  <a:cubicBezTo>
                    <a:pt x="4" y="22"/>
                    <a:pt x="4" y="22"/>
                    <a:pt x="4" y="22"/>
                  </a:cubicBezTo>
                  <a:cubicBezTo>
                    <a:pt x="4" y="22"/>
                    <a:pt x="4" y="21"/>
                    <a:pt x="4" y="21"/>
                  </a:cubicBezTo>
                  <a:cubicBezTo>
                    <a:pt x="4" y="21"/>
                    <a:pt x="4" y="21"/>
                    <a:pt x="5" y="20"/>
                  </a:cubicBezTo>
                  <a:cubicBezTo>
                    <a:pt x="5" y="20"/>
                    <a:pt x="5" y="20"/>
                    <a:pt x="5" y="20"/>
                  </a:cubicBezTo>
                  <a:cubicBezTo>
                    <a:pt x="5" y="20"/>
                    <a:pt x="5" y="19"/>
                    <a:pt x="5" y="19"/>
                  </a:cubicBezTo>
                  <a:cubicBezTo>
                    <a:pt x="15" y="0"/>
                    <a:pt x="15" y="0"/>
                    <a:pt x="15" y="0"/>
                  </a:cubicBezTo>
                  <a:cubicBezTo>
                    <a:pt x="18" y="0"/>
                    <a:pt x="18" y="0"/>
                    <a:pt x="18" y="0"/>
                  </a:cubicBezTo>
                  <a:cubicBezTo>
                    <a:pt x="19" y="19"/>
                    <a:pt x="19" y="19"/>
                    <a:pt x="19" y="19"/>
                  </a:cubicBezTo>
                  <a:cubicBezTo>
                    <a:pt x="19" y="20"/>
                    <a:pt x="19" y="20"/>
                    <a:pt x="19" y="20"/>
                  </a:cubicBezTo>
                  <a:cubicBezTo>
                    <a:pt x="19" y="21"/>
                    <a:pt x="19" y="21"/>
                    <a:pt x="19" y="22"/>
                  </a:cubicBezTo>
                  <a:cubicBezTo>
                    <a:pt x="19" y="22"/>
                    <a:pt x="19" y="22"/>
                    <a:pt x="19" y="22"/>
                  </a:cubicBezTo>
                  <a:cubicBezTo>
                    <a:pt x="19" y="22"/>
                    <a:pt x="19" y="21"/>
                    <a:pt x="19" y="21"/>
                  </a:cubicBezTo>
                  <a:cubicBezTo>
                    <a:pt x="19" y="21"/>
                    <a:pt x="20" y="21"/>
                    <a:pt x="20" y="20"/>
                  </a:cubicBezTo>
                  <a:cubicBezTo>
                    <a:pt x="20" y="20"/>
                    <a:pt x="20" y="20"/>
                    <a:pt x="20" y="20"/>
                  </a:cubicBezTo>
                  <a:cubicBezTo>
                    <a:pt x="20" y="20"/>
                    <a:pt x="20" y="19"/>
                    <a:pt x="20" y="19"/>
                  </a:cubicBezTo>
                  <a:cubicBezTo>
                    <a:pt x="29" y="0"/>
                    <a:pt x="29" y="0"/>
                    <a:pt x="29" y="0"/>
                  </a:cubicBezTo>
                  <a:cubicBezTo>
                    <a:pt x="33" y="0"/>
                    <a:pt x="33" y="0"/>
                    <a:pt x="33" y="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06" name="Freeform 47"/>
            <p:cNvSpPr>
              <a:spLocks noEditPoints="1"/>
            </p:cNvSpPr>
            <p:nvPr/>
          </p:nvSpPr>
          <p:spPr bwMode="auto">
            <a:xfrm>
              <a:off x="3127336" y="1599428"/>
              <a:ext cx="71678" cy="81026"/>
            </a:xfrm>
            <a:custGeom>
              <a:avLst/>
              <a:gdLst>
                <a:gd name="T0" fmla="*/ 19 w 22"/>
                <a:gd name="T1" fmla="*/ 25 h 25"/>
                <a:gd name="T2" fmla="*/ 18 w 22"/>
                <a:gd name="T3" fmla="*/ 18 h 25"/>
                <a:gd name="T4" fmla="*/ 7 w 22"/>
                <a:gd name="T5" fmla="*/ 18 h 25"/>
                <a:gd name="T6" fmla="*/ 3 w 22"/>
                <a:gd name="T7" fmla="*/ 25 h 25"/>
                <a:gd name="T8" fmla="*/ 0 w 22"/>
                <a:gd name="T9" fmla="*/ 25 h 25"/>
                <a:gd name="T10" fmla="*/ 15 w 22"/>
                <a:gd name="T11" fmla="*/ 0 h 25"/>
                <a:gd name="T12" fmla="*/ 18 w 22"/>
                <a:gd name="T13" fmla="*/ 0 h 25"/>
                <a:gd name="T14" fmla="*/ 22 w 22"/>
                <a:gd name="T15" fmla="*/ 25 h 25"/>
                <a:gd name="T16" fmla="*/ 19 w 22"/>
                <a:gd name="T17" fmla="*/ 25 h 25"/>
                <a:gd name="T18" fmla="*/ 16 w 22"/>
                <a:gd name="T19" fmla="*/ 5 h 25"/>
                <a:gd name="T20" fmla="*/ 16 w 22"/>
                <a:gd name="T21" fmla="*/ 4 h 25"/>
                <a:gd name="T22" fmla="*/ 16 w 22"/>
                <a:gd name="T23" fmla="*/ 4 h 25"/>
                <a:gd name="T24" fmla="*/ 16 w 22"/>
                <a:gd name="T25" fmla="*/ 3 h 25"/>
                <a:gd name="T26" fmla="*/ 16 w 22"/>
                <a:gd name="T27" fmla="*/ 3 h 25"/>
                <a:gd name="T28" fmla="*/ 16 w 22"/>
                <a:gd name="T29" fmla="*/ 3 h 25"/>
                <a:gd name="T30" fmla="*/ 16 w 22"/>
                <a:gd name="T31" fmla="*/ 3 h 25"/>
                <a:gd name="T32" fmla="*/ 16 w 22"/>
                <a:gd name="T33" fmla="*/ 4 h 25"/>
                <a:gd name="T34" fmla="*/ 15 w 22"/>
                <a:gd name="T35" fmla="*/ 4 h 25"/>
                <a:gd name="T36" fmla="*/ 15 w 22"/>
                <a:gd name="T37" fmla="*/ 5 h 25"/>
                <a:gd name="T38" fmla="*/ 9 w 22"/>
                <a:gd name="T39" fmla="*/ 15 h 25"/>
                <a:gd name="T40" fmla="*/ 18 w 22"/>
                <a:gd name="T41" fmla="*/ 15 h 25"/>
                <a:gd name="T42" fmla="*/ 16 w 22"/>
                <a:gd name="T4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5">
                  <a:moveTo>
                    <a:pt x="19" y="25"/>
                  </a:moveTo>
                  <a:cubicBezTo>
                    <a:pt x="18" y="18"/>
                    <a:pt x="18" y="18"/>
                    <a:pt x="18" y="18"/>
                  </a:cubicBezTo>
                  <a:cubicBezTo>
                    <a:pt x="7" y="18"/>
                    <a:pt x="7" y="18"/>
                    <a:pt x="7" y="18"/>
                  </a:cubicBezTo>
                  <a:cubicBezTo>
                    <a:pt x="3" y="25"/>
                    <a:pt x="3" y="25"/>
                    <a:pt x="3" y="25"/>
                  </a:cubicBezTo>
                  <a:cubicBezTo>
                    <a:pt x="0" y="25"/>
                    <a:pt x="0" y="25"/>
                    <a:pt x="0" y="25"/>
                  </a:cubicBezTo>
                  <a:cubicBezTo>
                    <a:pt x="15" y="0"/>
                    <a:pt x="15" y="0"/>
                    <a:pt x="15" y="0"/>
                  </a:cubicBezTo>
                  <a:cubicBezTo>
                    <a:pt x="18" y="0"/>
                    <a:pt x="18" y="0"/>
                    <a:pt x="18" y="0"/>
                  </a:cubicBezTo>
                  <a:cubicBezTo>
                    <a:pt x="22" y="25"/>
                    <a:pt x="22" y="25"/>
                    <a:pt x="22" y="25"/>
                  </a:cubicBezTo>
                  <a:lnTo>
                    <a:pt x="19" y="25"/>
                  </a:lnTo>
                  <a:close/>
                  <a:moveTo>
                    <a:pt x="16" y="5"/>
                  </a:moveTo>
                  <a:cubicBezTo>
                    <a:pt x="16" y="5"/>
                    <a:pt x="16" y="5"/>
                    <a:pt x="16" y="4"/>
                  </a:cubicBezTo>
                  <a:cubicBezTo>
                    <a:pt x="16" y="4"/>
                    <a:pt x="16" y="4"/>
                    <a:pt x="16" y="4"/>
                  </a:cubicBezTo>
                  <a:cubicBezTo>
                    <a:pt x="16" y="4"/>
                    <a:pt x="16" y="4"/>
                    <a:pt x="16" y="3"/>
                  </a:cubicBezTo>
                  <a:cubicBezTo>
                    <a:pt x="16" y="3"/>
                    <a:pt x="16" y="3"/>
                    <a:pt x="16" y="3"/>
                  </a:cubicBezTo>
                  <a:cubicBezTo>
                    <a:pt x="16" y="3"/>
                    <a:pt x="16" y="3"/>
                    <a:pt x="16" y="3"/>
                  </a:cubicBezTo>
                  <a:cubicBezTo>
                    <a:pt x="16" y="3"/>
                    <a:pt x="16" y="3"/>
                    <a:pt x="16" y="3"/>
                  </a:cubicBezTo>
                  <a:cubicBezTo>
                    <a:pt x="16" y="4"/>
                    <a:pt x="16" y="4"/>
                    <a:pt x="16" y="4"/>
                  </a:cubicBezTo>
                  <a:cubicBezTo>
                    <a:pt x="16" y="4"/>
                    <a:pt x="15" y="4"/>
                    <a:pt x="15" y="4"/>
                  </a:cubicBezTo>
                  <a:cubicBezTo>
                    <a:pt x="15" y="5"/>
                    <a:pt x="15" y="5"/>
                    <a:pt x="15" y="5"/>
                  </a:cubicBezTo>
                  <a:cubicBezTo>
                    <a:pt x="9" y="15"/>
                    <a:pt x="9" y="15"/>
                    <a:pt x="9" y="15"/>
                  </a:cubicBezTo>
                  <a:cubicBezTo>
                    <a:pt x="18" y="15"/>
                    <a:pt x="18" y="15"/>
                    <a:pt x="18" y="15"/>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grpSp>
        <p:nvGrpSpPr>
          <p:cNvPr id="407" name="Central US"/>
          <p:cNvGrpSpPr/>
          <p:nvPr/>
        </p:nvGrpSpPr>
        <p:grpSpPr>
          <a:xfrm>
            <a:off x="2339311" y="1934784"/>
            <a:ext cx="823862" cy="380461"/>
            <a:chOff x="1851154" y="1775505"/>
            <a:chExt cx="897535" cy="414482"/>
          </a:xfrm>
        </p:grpSpPr>
        <p:sp>
          <p:nvSpPr>
            <p:cNvPr id="408" name="Rectangle 19"/>
            <p:cNvSpPr>
              <a:spLocks noChangeArrowheads="1"/>
            </p:cNvSpPr>
            <p:nvPr/>
          </p:nvSpPr>
          <p:spPr bwMode="auto">
            <a:xfrm>
              <a:off x="1851154" y="1775505"/>
              <a:ext cx="897535" cy="414482"/>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09" name="Freeform 48"/>
            <p:cNvSpPr>
              <a:spLocks/>
            </p:cNvSpPr>
            <p:nvPr/>
          </p:nvSpPr>
          <p:spPr bwMode="auto">
            <a:xfrm>
              <a:off x="1946206" y="1870556"/>
              <a:ext cx="65445" cy="84143"/>
            </a:xfrm>
            <a:custGeom>
              <a:avLst/>
              <a:gdLst>
                <a:gd name="T0" fmla="*/ 20 w 20"/>
                <a:gd name="T1" fmla="*/ 25 h 26"/>
                <a:gd name="T2" fmla="*/ 13 w 20"/>
                <a:gd name="T3" fmla="*/ 26 h 26"/>
                <a:gd name="T4" fmla="*/ 3 w 20"/>
                <a:gd name="T5" fmla="*/ 23 h 26"/>
                <a:gd name="T6" fmla="*/ 0 w 20"/>
                <a:gd name="T7" fmla="*/ 14 h 26"/>
                <a:gd name="T8" fmla="*/ 4 w 20"/>
                <a:gd name="T9" fmla="*/ 4 h 26"/>
                <a:gd name="T10" fmla="*/ 14 w 20"/>
                <a:gd name="T11" fmla="*/ 0 h 26"/>
                <a:gd name="T12" fmla="*/ 20 w 20"/>
                <a:gd name="T13" fmla="*/ 1 h 26"/>
                <a:gd name="T14" fmla="*/ 20 w 20"/>
                <a:gd name="T15" fmla="*/ 7 h 26"/>
                <a:gd name="T16" fmla="*/ 14 w 20"/>
                <a:gd name="T17" fmla="*/ 5 h 26"/>
                <a:gd name="T18" fmla="*/ 8 w 20"/>
                <a:gd name="T19" fmla="*/ 7 h 26"/>
                <a:gd name="T20" fmla="*/ 6 w 20"/>
                <a:gd name="T21" fmla="*/ 13 h 26"/>
                <a:gd name="T22" fmla="*/ 8 w 20"/>
                <a:gd name="T23" fmla="*/ 19 h 26"/>
                <a:gd name="T24" fmla="*/ 14 w 20"/>
                <a:gd name="T25" fmla="*/ 21 h 26"/>
                <a:gd name="T26" fmla="*/ 20 w 20"/>
                <a:gd name="T27" fmla="*/ 20 h 26"/>
                <a:gd name="T28" fmla="*/ 20 w 20"/>
                <a:gd name="T29"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6">
                  <a:moveTo>
                    <a:pt x="20" y="25"/>
                  </a:moveTo>
                  <a:cubicBezTo>
                    <a:pt x="18" y="26"/>
                    <a:pt x="16" y="26"/>
                    <a:pt x="13" y="26"/>
                  </a:cubicBezTo>
                  <a:cubicBezTo>
                    <a:pt x="9" y="26"/>
                    <a:pt x="6" y="25"/>
                    <a:pt x="3" y="23"/>
                  </a:cubicBezTo>
                  <a:cubicBezTo>
                    <a:pt x="1" y="21"/>
                    <a:pt x="0" y="18"/>
                    <a:pt x="0" y="14"/>
                  </a:cubicBezTo>
                  <a:cubicBezTo>
                    <a:pt x="0" y="10"/>
                    <a:pt x="1" y="7"/>
                    <a:pt x="4" y="4"/>
                  </a:cubicBezTo>
                  <a:cubicBezTo>
                    <a:pt x="6" y="1"/>
                    <a:pt x="10" y="0"/>
                    <a:pt x="14" y="0"/>
                  </a:cubicBezTo>
                  <a:cubicBezTo>
                    <a:pt x="16" y="0"/>
                    <a:pt x="18" y="1"/>
                    <a:pt x="20" y="1"/>
                  </a:cubicBezTo>
                  <a:cubicBezTo>
                    <a:pt x="20" y="7"/>
                    <a:pt x="20" y="7"/>
                    <a:pt x="20" y="7"/>
                  </a:cubicBezTo>
                  <a:cubicBezTo>
                    <a:pt x="18" y="6"/>
                    <a:pt x="16" y="5"/>
                    <a:pt x="14" y="5"/>
                  </a:cubicBezTo>
                  <a:cubicBezTo>
                    <a:pt x="12" y="5"/>
                    <a:pt x="10" y="6"/>
                    <a:pt x="8" y="7"/>
                  </a:cubicBezTo>
                  <a:cubicBezTo>
                    <a:pt x="7" y="9"/>
                    <a:pt x="6" y="11"/>
                    <a:pt x="6" y="13"/>
                  </a:cubicBezTo>
                  <a:cubicBezTo>
                    <a:pt x="6" y="16"/>
                    <a:pt x="7" y="18"/>
                    <a:pt x="8" y="19"/>
                  </a:cubicBezTo>
                  <a:cubicBezTo>
                    <a:pt x="10" y="21"/>
                    <a:pt x="11" y="21"/>
                    <a:pt x="14" y="21"/>
                  </a:cubicBezTo>
                  <a:cubicBezTo>
                    <a:pt x="16" y="21"/>
                    <a:pt x="18" y="21"/>
                    <a:pt x="20" y="2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10" name="Freeform 49"/>
            <p:cNvSpPr>
              <a:spLocks/>
            </p:cNvSpPr>
            <p:nvPr/>
          </p:nvSpPr>
          <p:spPr bwMode="auto">
            <a:xfrm>
              <a:off x="2027233" y="1873672"/>
              <a:ext cx="49863" cy="81026"/>
            </a:xfrm>
            <a:custGeom>
              <a:avLst/>
              <a:gdLst>
                <a:gd name="T0" fmla="*/ 32 w 32"/>
                <a:gd name="T1" fmla="*/ 52 h 52"/>
                <a:gd name="T2" fmla="*/ 0 w 32"/>
                <a:gd name="T3" fmla="*/ 52 h 52"/>
                <a:gd name="T4" fmla="*/ 0 w 32"/>
                <a:gd name="T5" fmla="*/ 0 h 52"/>
                <a:gd name="T6" fmla="*/ 29 w 32"/>
                <a:gd name="T7" fmla="*/ 0 h 52"/>
                <a:gd name="T8" fmla="*/ 29 w 32"/>
                <a:gd name="T9" fmla="*/ 8 h 52"/>
                <a:gd name="T10" fmla="*/ 11 w 32"/>
                <a:gd name="T11" fmla="*/ 8 h 52"/>
                <a:gd name="T12" fmla="*/ 11 w 32"/>
                <a:gd name="T13" fmla="*/ 21 h 52"/>
                <a:gd name="T14" fmla="*/ 29 w 32"/>
                <a:gd name="T15" fmla="*/ 21 h 52"/>
                <a:gd name="T16" fmla="*/ 29 w 32"/>
                <a:gd name="T17" fmla="*/ 29 h 52"/>
                <a:gd name="T18" fmla="*/ 11 w 32"/>
                <a:gd name="T19" fmla="*/ 29 h 52"/>
                <a:gd name="T20" fmla="*/ 11 w 32"/>
                <a:gd name="T21" fmla="*/ 42 h 52"/>
                <a:gd name="T22" fmla="*/ 32 w 32"/>
                <a:gd name="T23" fmla="*/ 42 h 52"/>
                <a:gd name="T24" fmla="*/ 32 w 32"/>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52">
                  <a:moveTo>
                    <a:pt x="32" y="52"/>
                  </a:moveTo>
                  <a:lnTo>
                    <a:pt x="0" y="52"/>
                  </a:lnTo>
                  <a:lnTo>
                    <a:pt x="0" y="0"/>
                  </a:lnTo>
                  <a:lnTo>
                    <a:pt x="29" y="0"/>
                  </a:lnTo>
                  <a:lnTo>
                    <a:pt x="29" y="8"/>
                  </a:lnTo>
                  <a:lnTo>
                    <a:pt x="11" y="8"/>
                  </a:lnTo>
                  <a:lnTo>
                    <a:pt x="11" y="21"/>
                  </a:lnTo>
                  <a:lnTo>
                    <a:pt x="29" y="21"/>
                  </a:lnTo>
                  <a:lnTo>
                    <a:pt x="29" y="29"/>
                  </a:lnTo>
                  <a:lnTo>
                    <a:pt x="11" y="29"/>
                  </a:lnTo>
                  <a:lnTo>
                    <a:pt x="11" y="42"/>
                  </a:lnTo>
                  <a:lnTo>
                    <a:pt x="32" y="42"/>
                  </a:lnTo>
                  <a:lnTo>
                    <a:pt x="32"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11" name="Freeform 50"/>
            <p:cNvSpPr>
              <a:spLocks/>
            </p:cNvSpPr>
            <p:nvPr/>
          </p:nvSpPr>
          <p:spPr bwMode="auto">
            <a:xfrm>
              <a:off x="2089562" y="1873672"/>
              <a:ext cx="74795" cy="81026"/>
            </a:xfrm>
            <a:custGeom>
              <a:avLst/>
              <a:gdLst>
                <a:gd name="T0" fmla="*/ 23 w 23"/>
                <a:gd name="T1" fmla="*/ 25 h 25"/>
                <a:gd name="T2" fmla="*/ 17 w 23"/>
                <a:gd name="T3" fmla="*/ 25 h 25"/>
                <a:gd name="T4" fmla="*/ 7 w 23"/>
                <a:gd name="T5" fmla="*/ 9 h 25"/>
                <a:gd name="T6" fmla="*/ 6 w 23"/>
                <a:gd name="T7" fmla="*/ 7 h 25"/>
                <a:gd name="T8" fmla="*/ 6 w 23"/>
                <a:gd name="T9" fmla="*/ 7 h 25"/>
                <a:gd name="T10" fmla="*/ 6 w 23"/>
                <a:gd name="T11" fmla="*/ 11 h 25"/>
                <a:gd name="T12" fmla="*/ 6 w 23"/>
                <a:gd name="T13" fmla="*/ 25 h 25"/>
                <a:gd name="T14" fmla="*/ 0 w 23"/>
                <a:gd name="T15" fmla="*/ 25 h 25"/>
                <a:gd name="T16" fmla="*/ 0 w 23"/>
                <a:gd name="T17" fmla="*/ 0 h 25"/>
                <a:gd name="T18" fmla="*/ 7 w 23"/>
                <a:gd name="T19" fmla="*/ 0 h 25"/>
                <a:gd name="T20" fmla="*/ 17 w 23"/>
                <a:gd name="T21" fmla="*/ 15 h 25"/>
                <a:gd name="T22" fmla="*/ 18 w 23"/>
                <a:gd name="T23" fmla="*/ 17 h 25"/>
                <a:gd name="T24" fmla="*/ 18 w 23"/>
                <a:gd name="T25" fmla="*/ 17 h 25"/>
                <a:gd name="T26" fmla="*/ 18 w 23"/>
                <a:gd name="T27" fmla="*/ 14 h 25"/>
                <a:gd name="T28" fmla="*/ 18 w 23"/>
                <a:gd name="T29" fmla="*/ 0 h 25"/>
                <a:gd name="T30" fmla="*/ 23 w 23"/>
                <a:gd name="T31" fmla="*/ 0 h 25"/>
                <a:gd name="T32" fmla="*/ 23 w 23"/>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5">
                  <a:moveTo>
                    <a:pt x="23" y="25"/>
                  </a:moveTo>
                  <a:cubicBezTo>
                    <a:pt x="17" y="25"/>
                    <a:pt x="17" y="25"/>
                    <a:pt x="17" y="25"/>
                  </a:cubicBezTo>
                  <a:cubicBezTo>
                    <a:pt x="7" y="9"/>
                    <a:pt x="7" y="9"/>
                    <a:pt x="7" y="9"/>
                  </a:cubicBezTo>
                  <a:cubicBezTo>
                    <a:pt x="6" y="8"/>
                    <a:pt x="6" y="7"/>
                    <a:pt x="6" y="7"/>
                  </a:cubicBezTo>
                  <a:cubicBezTo>
                    <a:pt x="6" y="7"/>
                    <a:pt x="6" y="7"/>
                    <a:pt x="6" y="7"/>
                  </a:cubicBezTo>
                  <a:cubicBezTo>
                    <a:pt x="6" y="8"/>
                    <a:pt x="6" y="9"/>
                    <a:pt x="6" y="11"/>
                  </a:cubicBezTo>
                  <a:cubicBezTo>
                    <a:pt x="6" y="25"/>
                    <a:pt x="6" y="25"/>
                    <a:pt x="6" y="25"/>
                  </a:cubicBezTo>
                  <a:cubicBezTo>
                    <a:pt x="0" y="25"/>
                    <a:pt x="0" y="25"/>
                    <a:pt x="0" y="25"/>
                  </a:cubicBezTo>
                  <a:cubicBezTo>
                    <a:pt x="0" y="0"/>
                    <a:pt x="0" y="0"/>
                    <a:pt x="0" y="0"/>
                  </a:cubicBezTo>
                  <a:cubicBezTo>
                    <a:pt x="7" y="0"/>
                    <a:pt x="7" y="0"/>
                    <a:pt x="7" y="0"/>
                  </a:cubicBezTo>
                  <a:cubicBezTo>
                    <a:pt x="17" y="15"/>
                    <a:pt x="17" y="15"/>
                    <a:pt x="17" y="15"/>
                  </a:cubicBezTo>
                  <a:cubicBezTo>
                    <a:pt x="17" y="16"/>
                    <a:pt x="17" y="16"/>
                    <a:pt x="18" y="17"/>
                  </a:cubicBezTo>
                  <a:cubicBezTo>
                    <a:pt x="18" y="17"/>
                    <a:pt x="18" y="17"/>
                    <a:pt x="18" y="17"/>
                  </a:cubicBezTo>
                  <a:cubicBezTo>
                    <a:pt x="18" y="16"/>
                    <a:pt x="18" y="15"/>
                    <a:pt x="18" y="14"/>
                  </a:cubicBezTo>
                  <a:cubicBezTo>
                    <a:pt x="18" y="0"/>
                    <a:pt x="18" y="0"/>
                    <a:pt x="18" y="0"/>
                  </a:cubicBezTo>
                  <a:cubicBezTo>
                    <a:pt x="23" y="0"/>
                    <a:pt x="23" y="0"/>
                    <a:pt x="23" y="0"/>
                  </a:cubicBezTo>
                  <a:lnTo>
                    <a:pt x="23"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12" name="Freeform 51"/>
            <p:cNvSpPr>
              <a:spLocks/>
            </p:cNvSpPr>
            <p:nvPr/>
          </p:nvSpPr>
          <p:spPr bwMode="auto">
            <a:xfrm>
              <a:off x="2178380" y="1873672"/>
              <a:ext cx="63887" cy="81026"/>
            </a:xfrm>
            <a:custGeom>
              <a:avLst/>
              <a:gdLst>
                <a:gd name="T0" fmla="*/ 41 w 41"/>
                <a:gd name="T1" fmla="*/ 8 h 52"/>
                <a:gd name="T2" fmla="*/ 27 w 41"/>
                <a:gd name="T3" fmla="*/ 8 h 52"/>
                <a:gd name="T4" fmla="*/ 27 w 41"/>
                <a:gd name="T5" fmla="*/ 52 h 52"/>
                <a:gd name="T6" fmla="*/ 14 w 41"/>
                <a:gd name="T7" fmla="*/ 52 h 52"/>
                <a:gd name="T8" fmla="*/ 14 w 41"/>
                <a:gd name="T9" fmla="*/ 8 h 52"/>
                <a:gd name="T10" fmla="*/ 0 w 41"/>
                <a:gd name="T11" fmla="*/ 8 h 52"/>
                <a:gd name="T12" fmla="*/ 0 w 41"/>
                <a:gd name="T13" fmla="*/ 0 h 52"/>
                <a:gd name="T14" fmla="*/ 41 w 41"/>
                <a:gd name="T15" fmla="*/ 0 h 52"/>
                <a:gd name="T16" fmla="*/ 41 w 41"/>
                <a:gd name="T17"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2">
                  <a:moveTo>
                    <a:pt x="41" y="8"/>
                  </a:moveTo>
                  <a:lnTo>
                    <a:pt x="27" y="8"/>
                  </a:lnTo>
                  <a:lnTo>
                    <a:pt x="27" y="52"/>
                  </a:lnTo>
                  <a:lnTo>
                    <a:pt x="14" y="52"/>
                  </a:lnTo>
                  <a:lnTo>
                    <a:pt x="14" y="8"/>
                  </a:lnTo>
                  <a:lnTo>
                    <a:pt x="0" y="8"/>
                  </a:lnTo>
                  <a:lnTo>
                    <a:pt x="0" y="0"/>
                  </a:lnTo>
                  <a:lnTo>
                    <a:pt x="41" y="0"/>
                  </a:lnTo>
                  <a:lnTo>
                    <a:pt x="4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13" name="Freeform 52"/>
            <p:cNvSpPr>
              <a:spLocks noEditPoints="1"/>
            </p:cNvSpPr>
            <p:nvPr/>
          </p:nvSpPr>
          <p:spPr bwMode="auto">
            <a:xfrm>
              <a:off x="2256291" y="1873672"/>
              <a:ext cx="68562" cy="81026"/>
            </a:xfrm>
            <a:custGeom>
              <a:avLst/>
              <a:gdLst>
                <a:gd name="T0" fmla="*/ 21 w 21"/>
                <a:gd name="T1" fmla="*/ 25 h 25"/>
                <a:gd name="T2" fmla="*/ 15 w 21"/>
                <a:gd name="T3" fmla="*/ 25 h 25"/>
                <a:gd name="T4" fmla="*/ 11 w 21"/>
                <a:gd name="T5" fmla="*/ 18 h 25"/>
                <a:gd name="T6" fmla="*/ 10 w 21"/>
                <a:gd name="T7" fmla="*/ 17 h 25"/>
                <a:gd name="T8" fmla="*/ 9 w 21"/>
                <a:gd name="T9" fmla="*/ 16 h 25"/>
                <a:gd name="T10" fmla="*/ 8 w 21"/>
                <a:gd name="T11" fmla="*/ 15 h 25"/>
                <a:gd name="T12" fmla="*/ 7 w 21"/>
                <a:gd name="T13" fmla="*/ 15 h 25"/>
                <a:gd name="T14" fmla="*/ 6 w 21"/>
                <a:gd name="T15" fmla="*/ 15 h 25"/>
                <a:gd name="T16" fmla="*/ 6 w 21"/>
                <a:gd name="T17" fmla="*/ 25 h 25"/>
                <a:gd name="T18" fmla="*/ 0 w 21"/>
                <a:gd name="T19" fmla="*/ 25 h 25"/>
                <a:gd name="T20" fmla="*/ 0 w 21"/>
                <a:gd name="T21" fmla="*/ 0 h 25"/>
                <a:gd name="T22" fmla="*/ 9 w 21"/>
                <a:gd name="T23" fmla="*/ 0 h 25"/>
                <a:gd name="T24" fmla="*/ 18 w 21"/>
                <a:gd name="T25" fmla="*/ 7 h 25"/>
                <a:gd name="T26" fmla="*/ 18 w 21"/>
                <a:gd name="T27" fmla="*/ 9 h 25"/>
                <a:gd name="T28" fmla="*/ 17 w 21"/>
                <a:gd name="T29" fmla="*/ 11 h 25"/>
                <a:gd name="T30" fmla="*/ 15 w 21"/>
                <a:gd name="T31" fmla="*/ 13 h 25"/>
                <a:gd name="T32" fmla="*/ 13 w 21"/>
                <a:gd name="T33" fmla="*/ 14 h 25"/>
                <a:gd name="T34" fmla="*/ 13 w 21"/>
                <a:gd name="T35" fmla="*/ 14 h 25"/>
                <a:gd name="T36" fmla="*/ 14 w 21"/>
                <a:gd name="T37" fmla="*/ 14 h 25"/>
                <a:gd name="T38" fmla="*/ 15 w 21"/>
                <a:gd name="T39" fmla="*/ 15 h 25"/>
                <a:gd name="T40" fmla="*/ 16 w 21"/>
                <a:gd name="T41" fmla="*/ 16 h 25"/>
                <a:gd name="T42" fmla="*/ 16 w 21"/>
                <a:gd name="T43" fmla="*/ 17 h 25"/>
                <a:gd name="T44" fmla="*/ 21 w 21"/>
                <a:gd name="T45" fmla="*/ 25 h 25"/>
                <a:gd name="T46" fmla="*/ 6 w 21"/>
                <a:gd name="T47" fmla="*/ 4 h 25"/>
                <a:gd name="T48" fmla="*/ 6 w 21"/>
                <a:gd name="T49" fmla="*/ 11 h 25"/>
                <a:gd name="T50" fmla="*/ 8 w 21"/>
                <a:gd name="T51" fmla="*/ 11 h 25"/>
                <a:gd name="T52" fmla="*/ 11 w 21"/>
                <a:gd name="T53" fmla="*/ 10 h 25"/>
                <a:gd name="T54" fmla="*/ 12 w 21"/>
                <a:gd name="T55" fmla="*/ 7 h 25"/>
                <a:gd name="T56" fmla="*/ 8 w 21"/>
                <a:gd name="T57" fmla="*/ 4 h 25"/>
                <a:gd name="T58" fmla="*/ 6 w 21"/>
                <a:gd name="T5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5">
                  <a:moveTo>
                    <a:pt x="21" y="25"/>
                  </a:moveTo>
                  <a:cubicBezTo>
                    <a:pt x="15" y="25"/>
                    <a:pt x="15" y="25"/>
                    <a:pt x="15" y="25"/>
                  </a:cubicBezTo>
                  <a:cubicBezTo>
                    <a:pt x="11" y="18"/>
                    <a:pt x="11" y="18"/>
                    <a:pt x="11" y="18"/>
                  </a:cubicBezTo>
                  <a:cubicBezTo>
                    <a:pt x="10" y="18"/>
                    <a:pt x="10" y="17"/>
                    <a:pt x="10" y="17"/>
                  </a:cubicBezTo>
                  <a:cubicBezTo>
                    <a:pt x="10" y="17"/>
                    <a:pt x="9" y="16"/>
                    <a:pt x="9" y="16"/>
                  </a:cubicBezTo>
                  <a:cubicBezTo>
                    <a:pt x="9" y="16"/>
                    <a:pt x="9" y="16"/>
                    <a:pt x="8" y="15"/>
                  </a:cubicBezTo>
                  <a:cubicBezTo>
                    <a:pt x="8" y="15"/>
                    <a:pt x="8" y="15"/>
                    <a:pt x="7" y="15"/>
                  </a:cubicBezTo>
                  <a:cubicBezTo>
                    <a:pt x="6" y="15"/>
                    <a:pt x="6" y="15"/>
                    <a:pt x="6" y="15"/>
                  </a:cubicBezTo>
                  <a:cubicBezTo>
                    <a:pt x="6" y="25"/>
                    <a:pt x="6" y="25"/>
                    <a:pt x="6" y="25"/>
                  </a:cubicBezTo>
                  <a:cubicBezTo>
                    <a:pt x="0" y="25"/>
                    <a:pt x="0" y="25"/>
                    <a:pt x="0" y="25"/>
                  </a:cubicBezTo>
                  <a:cubicBezTo>
                    <a:pt x="0" y="0"/>
                    <a:pt x="0" y="0"/>
                    <a:pt x="0" y="0"/>
                  </a:cubicBezTo>
                  <a:cubicBezTo>
                    <a:pt x="9" y="0"/>
                    <a:pt x="9" y="0"/>
                    <a:pt x="9" y="0"/>
                  </a:cubicBezTo>
                  <a:cubicBezTo>
                    <a:pt x="15" y="0"/>
                    <a:pt x="18" y="2"/>
                    <a:pt x="18" y="7"/>
                  </a:cubicBezTo>
                  <a:cubicBezTo>
                    <a:pt x="18" y="7"/>
                    <a:pt x="18" y="8"/>
                    <a:pt x="18" y="9"/>
                  </a:cubicBezTo>
                  <a:cubicBezTo>
                    <a:pt x="18" y="10"/>
                    <a:pt x="17" y="10"/>
                    <a:pt x="17" y="11"/>
                  </a:cubicBezTo>
                  <a:cubicBezTo>
                    <a:pt x="16" y="12"/>
                    <a:pt x="16" y="12"/>
                    <a:pt x="15" y="13"/>
                  </a:cubicBezTo>
                  <a:cubicBezTo>
                    <a:pt x="14" y="13"/>
                    <a:pt x="13" y="13"/>
                    <a:pt x="13" y="14"/>
                  </a:cubicBezTo>
                  <a:cubicBezTo>
                    <a:pt x="13" y="14"/>
                    <a:pt x="13" y="14"/>
                    <a:pt x="13" y="14"/>
                  </a:cubicBezTo>
                  <a:cubicBezTo>
                    <a:pt x="13" y="14"/>
                    <a:pt x="13" y="14"/>
                    <a:pt x="14" y="14"/>
                  </a:cubicBezTo>
                  <a:cubicBezTo>
                    <a:pt x="14" y="14"/>
                    <a:pt x="14" y="15"/>
                    <a:pt x="15" y="15"/>
                  </a:cubicBezTo>
                  <a:cubicBezTo>
                    <a:pt x="15" y="15"/>
                    <a:pt x="15" y="16"/>
                    <a:pt x="16" y="16"/>
                  </a:cubicBezTo>
                  <a:cubicBezTo>
                    <a:pt x="16" y="17"/>
                    <a:pt x="16" y="17"/>
                    <a:pt x="16" y="17"/>
                  </a:cubicBezTo>
                  <a:lnTo>
                    <a:pt x="21" y="25"/>
                  </a:lnTo>
                  <a:close/>
                  <a:moveTo>
                    <a:pt x="6" y="4"/>
                  </a:moveTo>
                  <a:cubicBezTo>
                    <a:pt x="6" y="11"/>
                    <a:pt x="6" y="11"/>
                    <a:pt x="6" y="11"/>
                  </a:cubicBezTo>
                  <a:cubicBezTo>
                    <a:pt x="8" y="11"/>
                    <a:pt x="8" y="11"/>
                    <a:pt x="8" y="11"/>
                  </a:cubicBezTo>
                  <a:cubicBezTo>
                    <a:pt x="9" y="11"/>
                    <a:pt x="10" y="11"/>
                    <a:pt x="11" y="10"/>
                  </a:cubicBezTo>
                  <a:cubicBezTo>
                    <a:pt x="12" y="9"/>
                    <a:pt x="12" y="8"/>
                    <a:pt x="12" y="7"/>
                  </a:cubicBezTo>
                  <a:cubicBezTo>
                    <a:pt x="12" y="5"/>
                    <a:pt x="11" y="4"/>
                    <a:pt x="8" y="4"/>
                  </a:cubicBezTo>
                  <a:lnTo>
                    <a:pt x="6"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14" name="Freeform 53"/>
            <p:cNvSpPr>
              <a:spLocks noEditPoints="1"/>
            </p:cNvSpPr>
            <p:nvPr/>
          </p:nvSpPr>
          <p:spPr bwMode="auto">
            <a:xfrm>
              <a:off x="2324853" y="1873672"/>
              <a:ext cx="81027" cy="81026"/>
            </a:xfrm>
            <a:custGeom>
              <a:avLst/>
              <a:gdLst>
                <a:gd name="T0" fmla="*/ 25 w 25"/>
                <a:gd name="T1" fmla="*/ 25 h 25"/>
                <a:gd name="T2" fmla="*/ 19 w 25"/>
                <a:gd name="T3" fmla="*/ 25 h 25"/>
                <a:gd name="T4" fmla="*/ 17 w 25"/>
                <a:gd name="T5" fmla="*/ 19 h 25"/>
                <a:gd name="T6" fmla="*/ 8 w 25"/>
                <a:gd name="T7" fmla="*/ 19 h 25"/>
                <a:gd name="T8" fmla="*/ 7 w 25"/>
                <a:gd name="T9" fmla="*/ 25 h 25"/>
                <a:gd name="T10" fmla="*/ 0 w 25"/>
                <a:gd name="T11" fmla="*/ 25 h 25"/>
                <a:gd name="T12" fmla="*/ 10 w 25"/>
                <a:gd name="T13" fmla="*/ 0 h 25"/>
                <a:gd name="T14" fmla="*/ 16 w 25"/>
                <a:gd name="T15" fmla="*/ 0 h 25"/>
                <a:gd name="T16" fmla="*/ 25 w 25"/>
                <a:gd name="T17" fmla="*/ 25 h 25"/>
                <a:gd name="T18" fmla="*/ 16 w 25"/>
                <a:gd name="T19" fmla="*/ 15 h 25"/>
                <a:gd name="T20" fmla="*/ 13 w 25"/>
                <a:gd name="T21" fmla="*/ 6 h 25"/>
                <a:gd name="T22" fmla="*/ 13 w 25"/>
                <a:gd name="T23" fmla="*/ 4 h 25"/>
                <a:gd name="T24" fmla="*/ 13 w 25"/>
                <a:gd name="T25" fmla="*/ 4 h 25"/>
                <a:gd name="T26" fmla="*/ 12 w 25"/>
                <a:gd name="T27" fmla="*/ 6 h 25"/>
                <a:gd name="T28" fmla="*/ 10 w 25"/>
                <a:gd name="T29" fmla="*/ 15 h 25"/>
                <a:gd name="T30" fmla="*/ 16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9" y="25"/>
                    <a:pt x="19" y="25"/>
                    <a:pt x="19" y="25"/>
                  </a:cubicBezTo>
                  <a:cubicBezTo>
                    <a:pt x="17" y="19"/>
                    <a:pt x="17" y="19"/>
                    <a:pt x="17" y="19"/>
                  </a:cubicBezTo>
                  <a:cubicBezTo>
                    <a:pt x="8" y="19"/>
                    <a:pt x="8" y="19"/>
                    <a:pt x="8" y="19"/>
                  </a:cubicBezTo>
                  <a:cubicBezTo>
                    <a:pt x="7" y="25"/>
                    <a:pt x="7" y="25"/>
                    <a:pt x="7" y="25"/>
                  </a:cubicBezTo>
                  <a:cubicBezTo>
                    <a:pt x="0" y="25"/>
                    <a:pt x="0" y="25"/>
                    <a:pt x="0" y="25"/>
                  </a:cubicBezTo>
                  <a:cubicBezTo>
                    <a:pt x="10" y="0"/>
                    <a:pt x="10" y="0"/>
                    <a:pt x="10" y="0"/>
                  </a:cubicBezTo>
                  <a:cubicBezTo>
                    <a:pt x="16" y="0"/>
                    <a:pt x="16" y="0"/>
                    <a:pt x="16" y="0"/>
                  </a:cubicBezTo>
                  <a:lnTo>
                    <a:pt x="25" y="25"/>
                  </a:lnTo>
                  <a:close/>
                  <a:moveTo>
                    <a:pt x="16" y="15"/>
                  </a:moveTo>
                  <a:cubicBezTo>
                    <a:pt x="13" y="6"/>
                    <a:pt x="13" y="6"/>
                    <a:pt x="13" y="6"/>
                  </a:cubicBezTo>
                  <a:cubicBezTo>
                    <a:pt x="13" y="6"/>
                    <a:pt x="13" y="5"/>
                    <a:pt x="13" y="4"/>
                  </a:cubicBezTo>
                  <a:cubicBezTo>
                    <a:pt x="13" y="4"/>
                    <a:pt x="13" y="4"/>
                    <a:pt x="13" y="4"/>
                  </a:cubicBezTo>
                  <a:cubicBezTo>
                    <a:pt x="13" y="5"/>
                    <a:pt x="12" y="6"/>
                    <a:pt x="12" y="6"/>
                  </a:cubicBezTo>
                  <a:cubicBezTo>
                    <a:pt x="10" y="15"/>
                    <a:pt x="10" y="15"/>
                    <a:pt x="10" y="15"/>
                  </a:cubicBezTo>
                  <a:lnTo>
                    <a:pt x="1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15" name="Freeform 54"/>
            <p:cNvSpPr>
              <a:spLocks/>
            </p:cNvSpPr>
            <p:nvPr/>
          </p:nvSpPr>
          <p:spPr bwMode="auto">
            <a:xfrm>
              <a:off x="2419904" y="1873672"/>
              <a:ext cx="48305" cy="81026"/>
            </a:xfrm>
            <a:custGeom>
              <a:avLst/>
              <a:gdLst>
                <a:gd name="T0" fmla="*/ 31 w 31"/>
                <a:gd name="T1" fmla="*/ 52 h 52"/>
                <a:gd name="T2" fmla="*/ 0 w 31"/>
                <a:gd name="T3" fmla="*/ 52 h 52"/>
                <a:gd name="T4" fmla="*/ 0 w 31"/>
                <a:gd name="T5" fmla="*/ 0 h 52"/>
                <a:gd name="T6" fmla="*/ 12 w 31"/>
                <a:gd name="T7" fmla="*/ 0 h 52"/>
                <a:gd name="T8" fmla="*/ 12 w 31"/>
                <a:gd name="T9" fmla="*/ 42 h 52"/>
                <a:gd name="T10" fmla="*/ 31 w 31"/>
                <a:gd name="T11" fmla="*/ 42 h 52"/>
                <a:gd name="T12" fmla="*/ 31 w 31"/>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1" h="52">
                  <a:moveTo>
                    <a:pt x="31" y="52"/>
                  </a:moveTo>
                  <a:lnTo>
                    <a:pt x="0" y="52"/>
                  </a:lnTo>
                  <a:lnTo>
                    <a:pt x="0" y="0"/>
                  </a:lnTo>
                  <a:lnTo>
                    <a:pt x="12" y="0"/>
                  </a:lnTo>
                  <a:lnTo>
                    <a:pt x="12" y="42"/>
                  </a:lnTo>
                  <a:lnTo>
                    <a:pt x="31" y="42"/>
                  </a:lnTo>
                  <a:lnTo>
                    <a:pt x="3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16" name="Freeform 55"/>
            <p:cNvSpPr>
              <a:spLocks/>
            </p:cNvSpPr>
            <p:nvPr/>
          </p:nvSpPr>
          <p:spPr bwMode="auto">
            <a:xfrm>
              <a:off x="2513398" y="1873672"/>
              <a:ext cx="68562" cy="81026"/>
            </a:xfrm>
            <a:custGeom>
              <a:avLst/>
              <a:gdLst>
                <a:gd name="T0" fmla="*/ 21 w 21"/>
                <a:gd name="T1" fmla="*/ 14 h 25"/>
                <a:gd name="T2" fmla="*/ 10 w 21"/>
                <a:gd name="T3" fmla="*/ 25 h 25"/>
                <a:gd name="T4" fmla="*/ 0 w 21"/>
                <a:gd name="T5" fmla="*/ 14 h 25"/>
                <a:gd name="T6" fmla="*/ 0 w 21"/>
                <a:gd name="T7" fmla="*/ 0 h 25"/>
                <a:gd name="T8" fmla="*/ 6 w 21"/>
                <a:gd name="T9" fmla="*/ 0 h 25"/>
                <a:gd name="T10" fmla="*/ 6 w 21"/>
                <a:gd name="T11" fmla="*/ 14 h 25"/>
                <a:gd name="T12" fmla="*/ 11 w 21"/>
                <a:gd name="T13" fmla="*/ 20 h 25"/>
                <a:gd name="T14" fmla="*/ 15 w 21"/>
                <a:gd name="T15" fmla="*/ 14 h 25"/>
                <a:gd name="T16" fmla="*/ 15 w 21"/>
                <a:gd name="T17" fmla="*/ 0 h 25"/>
                <a:gd name="T18" fmla="*/ 21 w 21"/>
                <a:gd name="T19" fmla="*/ 0 h 25"/>
                <a:gd name="T20" fmla="*/ 21 w 21"/>
                <a:gd name="T2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5">
                  <a:moveTo>
                    <a:pt x="21" y="14"/>
                  </a:moveTo>
                  <a:cubicBezTo>
                    <a:pt x="21" y="22"/>
                    <a:pt x="17" y="25"/>
                    <a:pt x="10" y="25"/>
                  </a:cubicBezTo>
                  <a:cubicBezTo>
                    <a:pt x="3" y="25"/>
                    <a:pt x="0" y="22"/>
                    <a:pt x="0" y="14"/>
                  </a:cubicBezTo>
                  <a:cubicBezTo>
                    <a:pt x="0" y="0"/>
                    <a:pt x="0" y="0"/>
                    <a:pt x="0" y="0"/>
                  </a:cubicBezTo>
                  <a:cubicBezTo>
                    <a:pt x="6" y="0"/>
                    <a:pt x="6" y="0"/>
                    <a:pt x="6" y="0"/>
                  </a:cubicBezTo>
                  <a:cubicBezTo>
                    <a:pt x="6" y="14"/>
                    <a:pt x="6" y="14"/>
                    <a:pt x="6" y="14"/>
                  </a:cubicBezTo>
                  <a:cubicBezTo>
                    <a:pt x="6" y="18"/>
                    <a:pt x="7" y="20"/>
                    <a:pt x="11" y="20"/>
                  </a:cubicBezTo>
                  <a:cubicBezTo>
                    <a:pt x="14" y="20"/>
                    <a:pt x="15" y="18"/>
                    <a:pt x="15" y="14"/>
                  </a:cubicBezTo>
                  <a:cubicBezTo>
                    <a:pt x="15" y="0"/>
                    <a:pt x="15" y="0"/>
                    <a:pt x="15" y="0"/>
                  </a:cubicBezTo>
                  <a:cubicBezTo>
                    <a:pt x="21" y="0"/>
                    <a:pt x="21" y="0"/>
                    <a:pt x="21" y="0"/>
                  </a:cubicBezTo>
                  <a:lnTo>
                    <a:pt x="21"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17" name="Freeform 56"/>
            <p:cNvSpPr>
              <a:spLocks/>
            </p:cNvSpPr>
            <p:nvPr/>
          </p:nvSpPr>
          <p:spPr bwMode="auto">
            <a:xfrm>
              <a:off x="2599100" y="1870556"/>
              <a:ext cx="54538" cy="84143"/>
            </a:xfrm>
            <a:custGeom>
              <a:avLst/>
              <a:gdLst>
                <a:gd name="T0" fmla="*/ 0 w 17"/>
                <a:gd name="T1" fmla="*/ 25 h 26"/>
                <a:gd name="T2" fmla="*/ 0 w 17"/>
                <a:gd name="T3" fmla="*/ 19 h 26"/>
                <a:gd name="T4" fmla="*/ 3 w 17"/>
                <a:gd name="T5" fmla="*/ 21 h 26"/>
                <a:gd name="T6" fmla="*/ 7 w 17"/>
                <a:gd name="T7" fmla="*/ 22 h 26"/>
                <a:gd name="T8" fmla="*/ 9 w 17"/>
                <a:gd name="T9" fmla="*/ 22 h 26"/>
                <a:gd name="T10" fmla="*/ 10 w 17"/>
                <a:gd name="T11" fmla="*/ 21 h 26"/>
                <a:gd name="T12" fmla="*/ 11 w 17"/>
                <a:gd name="T13" fmla="*/ 20 h 26"/>
                <a:gd name="T14" fmla="*/ 11 w 17"/>
                <a:gd name="T15" fmla="*/ 19 h 26"/>
                <a:gd name="T16" fmla="*/ 11 w 17"/>
                <a:gd name="T17" fmla="*/ 18 h 26"/>
                <a:gd name="T18" fmla="*/ 9 w 17"/>
                <a:gd name="T19" fmla="*/ 17 h 26"/>
                <a:gd name="T20" fmla="*/ 8 w 17"/>
                <a:gd name="T21" fmla="*/ 16 h 26"/>
                <a:gd name="T22" fmla="*/ 5 w 17"/>
                <a:gd name="T23" fmla="*/ 15 h 26"/>
                <a:gd name="T24" fmla="*/ 1 w 17"/>
                <a:gd name="T25" fmla="*/ 12 h 26"/>
                <a:gd name="T26" fmla="*/ 0 w 17"/>
                <a:gd name="T27" fmla="*/ 8 h 26"/>
                <a:gd name="T28" fmla="*/ 0 w 17"/>
                <a:gd name="T29" fmla="*/ 4 h 26"/>
                <a:gd name="T30" fmla="*/ 3 w 17"/>
                <a:gd name="T31" fmla="*/ 2 h 26"/>
                <a:gd name="T32" fmla="*/ 6 w 17"/>
                <a:gd name="T33" fmla="*/ 1 h 26"/>
                <a:gd name="T34" fmla="*/ 10 w 17"/>
                <a:gd name="T35" fmla="*/ 0 h 26"/>
                <a:gd name="T36" fmla="*/ 13 w 17"/>
                <a:gd name="T37" fmla="*/ 0 h 26"/>
                <a:gd name="T38" fmla="*/ 16 w 17"/>
                <a:gd name="T39" fmla="*/ 1 h 26"/>
                <a:gd name="T40" fmla="*/ 16 w 17"/>
                <a:gd name="T41" fmla="*/ 6 h 26"/>
                <a:gd name="T42" fmla="*/ 14 w 17"/>
                <a:gd name="T43" fmla="*/ 6 h 26"/>
                <a:gd name="T44" fmla="*/ 13 w 17"/>
                <a:gd name="T45" fmla="*/ 5 h 26"/>
                <a:gd name="T46" fmla="*/ 11 w 17"/>
                <a:gd name="T47" fmla="*/ 5 h 26"/>
                <a:gd name="T48" fmla="*/ 10 w 17"/>
                <a:gd name="T49" fmla="*/ 5 h 26"/>
                <a:gd name="T50" fmla="*/ 8 w 17"/>
                <a:gd name="T51" fmla="*/ 5 h 26"/>
                <a:gd name="T52" fmla="*/ 7 w 17"/>
                <a:gd name="T53" fmla="*/ 5 h 26"/>
                <a:gd name="T54" fmla="*/ 6 w 17"/>
                <a:gd name="T55" fmla="*/ 6 h 26"/>
                <a:gd name="T56" fmla="*/ 6 w 17"/>
                <a:gd name="T57" fmla="*/ 7 h 26"/>
                <a:gd name="T58" fmla="*/ 6 w 17"/>
                <a:gd name="T59" fmla="*/ 8 h 26"/>
                <a:gd name="T60" fmla="*/ 7 w 17"/>
                <a:gd name="T61" fmla="*/ 9 h 26"/>
                <a:gd name="T62" fmla="*/ 8 w 17"/>
                <a:gd name="T63" fmla="*/ 10 h 26"/>
                <a:gd name="T64" fmla="*/ 10 w 17"/>
                <a:gd name="T65" fmla="*/ 11 h 26"/>
                <a:gd name="T66" fmla="*/ 13 w 17"/>
                <a:gd name="T67" fmla="*/ 12 h 26"/>
                <a:gd name="T68" fmla="*/ 15 w 17"/>
                <a:gd name="T69" fmla="*/ 14 h 26"/>
                <a:gd name="T70" fmla="*/ 16 w 17"/>
                <a:gd name="T71" fmla="*/ 16 h 26"/>
                <a:gd name="T72" fmla="*/ 17 w 17"/>
                <a:gd name="T73" fmla="*/ 19 h 26"/>
                <a:gd name="T74" fmla="*/ 16 w 17"/>
                <a:gd name="T75" fmla="*/ 22 h 26"/>
                <a:gd name="T76" fmla="*/ 14 w 17"/>
                <a:gd name="T77" fmla="*/ 25 h 26"/>
                <a:gd name="T78" fmla="*/ 11 w 17"/>
                <a:gd name="T79" fmla="*/ 26 h 26"/>
                <a:gd name="T80" fmla="*/ 7 w 17"/>
                <a:gd name="T81" fmla="*/ 26 h 26"/>
                <a:gd name="T82" fmla="*/ 3 w 17"/>
                <a:gd name="T83" fmla="*/ 26 h 26"/>
                <a:gd name="T84" fmla="*/ 0 w 17"/>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5"/>
                  </a:moveTo>
                  <a:cubicBezTo>
                    <a:pt x="0" y="19"/>
                    <a:pt x="0" y="19"/>
                    <a:pt x="0" y="19"/>
                  </a:cubicBezTo>
                  <a:cubicBezTo>
                    <a:pt x="1" y="20"/>
                    <a:pt x="2" y="21"/>
                    <a:pt x="3" y="21"/>
                  </a:cubicBezTo>
                  <a:cubicBezTo>
                    <a:pt x="4" y="22"/>
                    <a:pt x="5" y="22"/>
                    <a:pt x="7" y="22"/>
                  </a:cubicBezTo>
                  <a:cubicBezTo>
                    <a:pt x="7" y="22"/>
                    <a:pt x="8" y="22"/>
                    <a:pt x="9" y="22"/>
                  </a:cubicBezTo>
                  <a:cubicBezTo>
                    <a:pt x="9" y="22"/>
                    <a:pt x="10" y="21"/>
                    <a:pt x="10" y="21"/>
                  </a:cubicBezTo>
                  <a:cubicBezTo>
                    <a:pt x="10" y="21"/>
                    <a:pt x="11" y="21"/>
                    <a:pt x="11" y="20"/>
                  </a:cubicBezTo>
                  <a:cubicBezTo>
                    <a:pt x="11" y="20"/>
                    <a:pt x="11" y="20"/>
                    <a:pt x="11" y="19"/>
                  </a:cubicBezTo>
                  <a:cubicBezTo>
                    <a:pt x="11" y="19"/>
                    <a:pt x="11" y="18"/>
                    <a:pt x="11" y="18"/>
                  </a:cubicBezTo>
                  <a:cubicBezTo>
                    <a:pt x="10" y="18"/>
                    <a:pt x="10" y="17"/>
                    <a:pt x="9" y="17"/>
                  </a:cubicBezTo>
                  <a:cubicBezTo>
                    <a:pt x="9" y="17"/>
                    <a:pt x="8" y="16"/>
                    <a:pt x="8" y="16"/>
                  </a:cubicBezTo>
                  <a:cubicBezTo>
                    <a:pt x="7" y="16"/>
                    <a:pt x="6" y="15"/>
                    <a:pt x="5" y="15"/>
                  </a:cubicBezTo>
                  <a:cubicBezTo>
                    <a:pt x="4" y="14"/>
                    <a:pt x="2" y="13"/>
                    <a:pt x="1" y="12"/>
                  </a:cubicBezTo>
                  <a:cubicBezTo>
                    <a:pt x="0" y="11"/>
                    <a:pt x="0" y="9"/>
                    <a:pt x="0" y="8"/>
                  </a:cubicBezTo>
                  <a:cubicBezTo>
                    <a:pt x="0" y="6"/>
                    <a:pt x="0" y="5"/>
                    <a:pt x="0" y="4"/>
                  </a:cubicBezTo>
                  <a:cubicBezTo>
                    <a:pt x="1" y="3"/>
                    <a:pt x="2" y="3"/>
                    <a:pt x="3" y="2"/>
                  </a:cubicBezTo>
                  <a:cubicBezTo>
                    <a:pt x="3" y="1"/>
                    <a:pt x="5" y="1"/>
                    <a:pt x="6" y="1"/>
                  </a:cubicBezTo>
                  <a:cubicBezTo>
                    <a:pt x="7" y="0"/>
                    <a:pt x="8" y="0"/>
                    <a:pt x="10" y="0"/>
                  </a:cubicBezTo>
                  <a:cubicBezTo>
                    <a:pt x="11" y="0"/>
                    <a:pt x="12" y="0"/>
                    <a:pt x="13" y="0"/>
                  </a:cubicBezTo>
                  <a:cubicBezTo>
                    <a:pt x="14" y="1"/>
                    <a:pt x="15" y="1"/>
                    <a:pt x="16" y="1"/>
                  </a:cubicBezTo>
                  <a:cubicBezTo>
                    <a:pt x="16" y="6"/>
                    <a:pt x="16" y="6"/>
                    <a:pt x="16" y="6"/>
                  </a:cubicBezTo>
                  <a:cubicBezTo>
                    <a:pt x="15" y="6"/>
                    <a:pt x="15" y="6"/>
                    <a:pt x="14" y="6"/>
                  </a:cubicBezTo>
                  <a:cubicBezTo>
                    <a:pt x="14" y="5"/>
                    <a:pt x="13" y="5"/>
                    <a:pt x="13" y="5"/>
                  </a:cubicBezTo>
                  <a:cubicBezTo>
                    <a:pt x="12" y="5"/>
                    <a:pt x="12" y="5"/>
                    <a:pt x="11" y="5"/>
                  </a:cubicBezTo>
                  <a:cubicBezTo>
                    <a:pt x="11" y="5"/>
                    <a:pt x="10" y="5"/>
                    <a:pt x="10" y="5"/>
                  </a:cubicBezTo>
                  <a:cubicBezTo>
                    <a:pt x="9" y="5"/>
                    <a:pt x="9" y="5"/>
                    <a:pt x="8" y="5"/>
                  </a:cubicBezTo>
                  <a:cubicBezTo>
                    <a:pt x="8" y="5"/>
                    <a:pt x="7" y="5"/>
                    <a:pt x="7" y="5"/>
                  </a:cubicBezTo>
                  <a:cubicBezTo>
                    <a:pt x="6" y="6"/>
                    <a:pt x="6" y="6"/>
                    <a:pt x="6" y="6"/>
                  </a:cubicBezTo>
                  <a:cubicBezTo>
                    <a:pt x="6" y="7"/>
                    <a:pt x="6" y="7"/>
                    <a:pt x="6" y="7"/>
                  </a:cubicBezTo>
                  <a:cubicBezTo>
                    <a:pt x="6" y="8"/>
                    <a:pt x="6" y="8"/>
                    <a:pt x="6" y="8"/>
                  </a:cubicBezTo>
                  <a:cubicBezTo>
                    <a:pt x="6" y="9"/>
                    <a:pt x="6" y="9"/>
                    <a:pt x="7" y="9"/>
                  </a:cubicBezTo>
                  <a:cubicBezTo>
                    <a:pt x="7" y="10"/>
                    <a:pt x="8" y="10"/>
                    <a:pt x="8" y="10"/>
                  </a:cubicBezTo>
                  <a:cubicBezTo>
                    <a:pt x="9" y="10"/>
                    <a:pt x="10" y="11"/>
                    <a:pt x="10" y="11"/>
                  </a:cubicBezTo>
                  <a:cubicBezTo>
                    <a:pt x="11" y="12"/>
                    <a:pt x="12" y="12"/>
                    <a:pt x="13" y="12"/>
                  </a:cubicBezTo>
                  <a:cubicBezTo>
                    <a:pt x="14" y="13"/>
                    <a:pt x="15" y="13"/>
                    <a:pt x="15" y="14"/>
                  </a:cubicBezTo>
                  <a:cubicBezTo>
                    <a:pt x="16" y="15"/>
                    <a:pt x="16" y="15"/>
                    <a:pt x="16" y="16"/>
                  </a:cubicBezTo>
                  <a:cubicBezTo>
                    <a:pt x="17" y="17"/>
                    <a:pt x="17" y="18"/>
                    <a:pt x="17" y="19"/>
                  </a:cubicBezTo>
                  <a:cubicBezTo>
                    <a:pt x="17" y="20"/>
                    <a:pt x="17" y="21"/>
                    <a:pt x="16" y="22"/>
                  </a:cubicBezTo>
                  <a:cubicBezTo>
                    <a:pt x="16" y="23"/>
                    <a:pt x="15" y="24"/>
                    <a:pt x="14" y="25"/>
                  </a:cubicBezTo>
                  <a:cubicBezTo>
                    <a:pt x="13" y="25"/>
                    <a:pt x="12" y="26"/>
                    <a:pt x="11" y="26"/>
                  </a:cubicBezTo>
                  <a:cubicBezTo>
                    <a:pt x="10" y="26"/>
                    <a:pt x="8" y="26"/>
                    <a:pt x="7" y="26"/>
                  </a:cubicBezTo>
                  <a:cubicBezTo>
                    <a:pt x="6" y="26"/>
                    <a:pt x="4" y="26"/>
                    <a:pt x="3" y="26"/>
                  </a:cubicBezTo>
                  <a:cubicBezTo>
                    <a:pt x="2" y="26"/>
                    <a:pt x="1" y="25"/>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18" name="Freeform 57"/>
            <p:cNvSpPr>
              <a:spLocks/>
            </p:cNvSpPr>
            <p:nvPr/>
          </p:nvSpPr>
          <p:spPr bwMode="auto">
            <a:xfrm>
              <a:off x="2151891" y="2013910"/>
              <a:ext cx="29606" cy="81026"/>
            </a:xfrm>
            <a:custGeom>
              <a:avLst/>
              <a:gdLst>
                <a:gd name="T0" fmla="*/ 6 w 19"/>
                <a:gd name="T1" fmla="*/ 52 h 52"/>
                <a:gd name="T2" fmla="*/ 0 w 19"/>
                <a:gd name="T3" fmla="*/ 52 h 52"/>
                <a:gd name="T4" fmla="*/ 12 w 19"/>
                <a:gd name="T5" fmla="*/ 0 h 52"/>
                <a:gd name="T6" fmla="*/ 19 w 19"/>
                <a:gd name="T7" fmla="*/ 0 h 52"/>
                <a:gd name="T8" fmla="*/ 6 w 19"/>
                <a:gd name="T9" fmla="*/ 52 h 52"/>
              </a:gdLst>
              <a:ahLst/>
              <a:cxnLst>
                <a:cxn ang="0">
                  <a:pos x="T0" y="T1"/>
                </a:cxn>
                <a:cxn ang="0">
                  <a:pos x="T2" y="T3"/>
                </a:cxn>
                <a:cxn ang="0">
                  <a:pos x="T4" y="T5"/>
                </a:cxn>
                <a:cxn ang="0">
                  <a:pos x="T6" y="T7"/>
                </a:cxn>
                <a:cxn ang="0">
                  <a:pos x="T8" y="T9"/>
                </a:cxn>
              </a:cxnLst>
              <a:rect l="0" t="0" r="r" b="b"/>
              <a:pathLst>
                <a:path w="19" h="52">
                  <a:moveTo>
                    <a:pt x="6" y="52"/>
                  </a:moveTo>
                  <a:lnTo>
                    <a:pt x="0" y="52"/>
                  </a:lnTo>
                  <a:lnTo>
                    <a:pt x="12" y="0"/>
                  </a:lnTo>
                  <a:lnTo>
                    <a:pt x="19" y="0"/>
                  </a:lnTo>
                  <a:lnTo>
                    <a:pt x="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19" name="Freeform 58"/>
            <p:cNvSpPr>
              <a:spLocks noEditPoints="1"/>
            </p:cNvSpPr>
            <p:nvPr/>
          </p:nvSpPr>
          <p:spPr bwMode="auto">
            <a:xfrm>
              <a:off x="2187730" y="2010794"/>
              <a:ext cx="77911" cy="87259"/>
            </a:xfrm>
            <a:custGeom>
              <a:avLst/>
              <a:gdLst>
                <a:gd name="T0" fmla="*/ 24 w 24"/>
                <a:gd name="T1" fmla="*/ 11 h 27"/>
                <a:gd name="T2" fmla="*/ 24 w 24"/>
                <a:gd name="T3" fmla="*/ 14 h 27"/>
                <a:gd name="T4" fmla="*/ 23 w 24"/>
                <a:gd name="T5" fmla="*/ 17 h 27"/>
                <a:gd name="T6" fmla="*/ 22 w 24"/>
                <a:gd name="T7" fmla="*/ 20 h 27"/>
                <a:gd name="T8" fmla="*/ 20 w 24"/>
                <a:gd name="T9" fmla="*/ 23 h 27"/>
                <a:gd name="T10" fmla="*/ 18 w 24"/>
                <a:gd name="T11" fmla="*/ 24 h 27"/>
                <a:gd name="T12" fmla="*/ 16 w 24"/>
                <a:gd name="T13" fmla="*/ 25 h 27"/>
                <a:gd name="T14" fmla="*/ 13 w 24"/>
                <a:gd name="T15" fmla="*/ 26 h 27"/>
                <a:gd name="T16" fmla="*/ 11 w 24"/>
                <a:gd name="T17" fmla="*/ 27 h 27"/>
                <a:gd name="T18" fmla="*/ 6 w 24"/>
                <a:gd name="T19" fmla="*/ 26 h 27"/>
                <a:gd name="T20" fmla="*/ 3 w 24"/>
                <a:gd name="T21" fmla="*/ 23 h 27"/>
                <a:gd name="T22" fmla="*/ 1 w 24"/>
                <a:gd name="T23" fmla="*/ 20 h 27"/>
                <a:gd name="T24" fmla="*/ 0 w 24"/>
                <a:gd name="T25" fmla="*/ 16 h 27"/>
                <a:gd name="T26" fmla="*/ 2 w 24"/>
                <a:gd name="T27" fmla="*/ 9 h 27"/>
                <a:gd name="T28" fmla="*/ 5 w 24"/>
                <a:gd name="T29" fmla="*/ 4 h 27"/>
                <a:gd name="T30" fmla="*/ 9 w 24"/>
                <a:gd name="T31" fmla="*/ 1 h 27"/>
                <a:gd name="T32" fmla="*/ 14 w 24"/>
                <a:gd name="T33" fmla="*/ 0 h 27"/>
                <a:gd name="T34" fmla="*/ 18 w 24"/>
                <a:gd name="T35" fmla="*/ 1 h 27"/>
                <a:gd name="T36" fmla="*/ 21 w 24"/>
                <a:gd name="T37" fmla="*/ 3 h 27"/>
                <a:gd name="T38" fmla="*/ 23 w 24"/>
                <a:gd name="T39" fmla="*/ 7 h 27"/>
                <a:gd name="T40" fmla="*/ 24 w 24"/>
                <a:gd name="T41" fmla="*/ 11 h 27"/>
                <a:gd name="T42" fmla="*/ 21 w 24"/>
                <a:gd name="T43" fmla="*/ 11 h 27"/>
                <a:gd name="T44" fmla="*/ 21 w 24"/>
                <a:gd name="T45" fmla="*/ 8 h 27"/>
                <a:gd name="T46" fmla="*/ 19 w 24"/>
                <a:gd name="T47" fmla="*/ 5 h 27"/>
                <a:gd name="T48" fmla="*/ 17 w 24"/>
                <a:gd name="T49" fmla="*/ 4 h 27"/>
                <a:gd name="T50" fmla="*/ 14 w 24"/>
                <a:gd name="T51" fmla="*/ 3 h 27"/>
                <a:gd name="T52" fmla="*/ 10 w 24"/>
                <a:gd name="T53" fmla="*/ 4 h 27"/>
                <a:gd name="T54" fmla="*/ 7 w 24"/>
                <a:gd name="T55" fmla="*/ 6 h 27"/>
                <a:gd name="T56" fmla="*/ 6 w 24"/>
                <a:gd name="T57" fmla="*/ 8 h 27"/>
                <a:gd name="T58" fmla="*/ 4 w 24"/>
                <a:gd name="T59" fmla="*/ 11 h 27"/>
                <a:gd name="T60" fmla="*/ 4 w 24"/>
                <a:gd name="T61" fmla="*/ 13 h 27"/>
                <a:gd name="T62" fmla="*/ 4 w 24"/>
                <a:gd name="T63" fmla="*/ 16 h 27"/>
                <a:gd name="T64" fmla="*/ 4 w 24"/>
                <a:gd name="T65" fmla="*/ 19 h 27"/>
                <a:gd name="T66" fmla="*/ 5 w 24"/>
                <a:gd name="T67" fmla="*/ 22 h 27"/>
                <a:gd name="T68" fmla="*/ 8 w 24"/>
                <a:gd name="T69" fmla="*/ 23 h 27"/>
                <a:gd name="T70" fmla="*/ 11 w 24"/>
                <a:gd name="T71" fmla="*/ 24 h 27"/>
                <a:gd name="T72" fmla="*/ 15 w 24"/>
                <a:gd name="T73" fmla="*/ 23 h 27"/>
                <a:gd name="T74" fmla="*/ 18 w 24"/>
                <a:gd name="T75" fmla="*/ 21 h 27"/>
                <a:gd name="T76" fmla="*/ 19 w 24"/>
                <a:gd name="T77" fmla="*/ 19 h 27"/>
                <a:gd name="T78" fmla="*/ 20 w 24"/>
                <a:gd name="T79" fmla="*/ 16 h 27"/>
                <a:gd name="T80" fmla="*/ 21 w 24"/>
                <a:gd name="T81" fmla="*/ 14 h 27"/>
                <a:gd name="T82" fmla="*/ 21 w 24"/>
                <a:gd name="T83"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27">
                  <a:moveTo>
                    <a:pt x="24" y="11"/>
                  </a:moveTo>
                  <a:cubicBezTo>
                    <a:pt x="24" y="12"/>
                    <a:pt x="24" y="13"/>
                    <a:pt x="24" y="14"/>
                  </a:cubicBezTo>
                  <a:cubicBezTo>
                    <a:pt x="24" y="15"/>
                    <a:pt x="23" y="16"/>
                    <a:pt x="23" y="17"/>
                  </a:cubicBezTo>
                  <a:cubicBezTo>
                    <a:pt x="23" y="18"/>
                    <a:pt x="22" y="19"/>
                    <a:pt x="22" y="20"/>
                  </a:cubicBezTo>
                  <a:cubicBezTo>
                    <a:pt x="21" y="21"/>
                    <a:pt x="20" y="22"/>
                    <a:pt x="20" y="23"/>
                  </a:cubicBezTo>
                  <a:cubicBezTo>
                    <a:pt x="19" y="23"/>
                    <a:pt x="19" y="24"/>
                    <a:pt x="18" y="24"/>
                  </a:cubicBezTo>
                  <a:cubicBezTo>
                    <a:pt x="17" y="25"/>
                    <a:pt x="17" y="25"/>
                    <a:pt x="16" y="25"/>
                  </a:cubicBezTo>
                  <a:cubicBezTo>
                    <a:pt x="15" y="26"/>
                    <a:pt x="14" y="26"/>
                    <a:pt x="13" y="26"/>
                  </a:cubicBezTo>
                  <a:cubicBezTo>
                    <a:pt x="13" y="26"/>
                    <a:pt x="12" y="27"/>
                    <a:pt x="11" y="27"/>
                  </a:cubicBezTo>
                  <a:cubicBezTo>
                    <a:pt x="9" y="27"/>
                    <a:pt x="8" y="26"/>
                    <a:pt x="6" y="26"/>
                  </a:cubicBezTo>
                  <a:cubicBezTo>
                    <a:pt x="5" y="25"/>
                    <a:pt x="4" y="24"/>
                    <a:pt x="3" y="23"/>
                  </a:cubicBezTo>
                  <a:cubicBezTo>
                    <a:pt x="2" y="22"/>
                    <a:pt x="2" y="21"/>
                    <a:pt x="1" y="20"/>
                  </a:cubicBezTo>
                  <a:cubicBezTo>
                    <a:pt x="1" y="19"/>
                    <a:pt x="0" y="17"/>
                    <a:pt x="0" y="16"/>
                  </a:cubicBezTo>
                  <a:cubicBezTo>
                    <a:pt x="0" y="13"/>
                    <a:pt x="1" y="11"/>
                    <a:pt x="2" y="9"/>
                  </a:cubicBezTo>
                  <a:cubicBezTo>
                    <a:pt x="2" y="7"/>
                    <a:pt x="4" y="6"/>
                    <a:pt x="5" y="4"/>
                  </a:cubicBezTo>
                  <a:cubicBezTo>
                    <a:pt x="6" y="3"/>
                    <a:pt x="7" y="2"/>
                    <a:pt x="9" y="1"/>
                  </a:cubicBezTo>
                  <a:cubicBezTo>
                    <a:pt x="10" y="1"/>
                    <a:pt x="12" y="0"/>
                    <a:pt x="14" y="0"/>
                  </a:cubicBezTo>
                  <a:cubicBezTo>
                    <a:pt x="16" y="0"/>
                    <a:pt x="17" y="1"/>
                    <a:pt x="18" y="1"/>
                  </a:cubicBezTo>
                  <a:cubicBezTo>
                    <a:pt x="19" y="2"/>
                    <a:pt x="21" y="2"/>
                    <a:pt x="21" y="3"/>
                  </a:cubicBezTo>
                  <a:cubicBezTo>
                    <a:pt x="22" y="4"/>
                    <a:pt x="23" y="6"/>
                    <a:pt x="23" y="7"/>
                  </a:cubicBezTo>
                  <a:cubicBezTo>
                    <a:pt x="24" y="8"/>
                    <a:pt x="24" y="10"/>
                    <a:pt x="24" y="11"/>
                  </a:cubicBezTo>
                  <a:close/>
                  <a:moveTo>
                    <a:pt x="21" y="11"/>
                  </a:moveTo>
                  <a:cubicBezTo>
                    <a:pt x="21" y="10"/>
                    <a:pt x="21" y="9"/>
                    <a:pt x="21" y="8"/>
                  </a:cubicBezTo>
                  <a:cubicBezTo>
                    <a:pt x="20" y="7"/>
                    <a:pt x="20" y="6"/>
                    <a:pt x="19" y="5"/>
                  </a:cubicBezTo>
                  <a:cubicBezTo>
                    <a:pt x="18" y="5"/>
                    <a:pt x="18" y="4"/>
                    <a:pt x="17" y="4"/>
                  </a:cubicBezTo>
                  <a:cubicBezTo>
                    <a:pt x="16" y="3"/>
                    <a:pt x="15" y="3"/>
                    <a:pt x="14" y="3"/>
                  </a:cubicBezTo>
                  <a:cubicBezTo>
                    <a:pt x="13" y="3"/>
                    <a:pt x="11" y="3"/>
                    <a:pt x="10" y="4"/>
                  </a:cubicBezTo>
                  <a:cubicBezTo>
                    <a:pt x="9" y="4"/>
                    <a:pt x="8" y="5"/>
                    <a:pt x="7" y="6"/>
                  </a:cubicBezTo>
                  <a:cubicBezTo>
                    <a:pt x="6" y="7"/>
                    <a:pt x="6" y="7"/>
                    <a:pt x="6" y="8"/>
                  </a:cubicBezTo>
                  <a:cubicBezTo>
                    <a:pt x="5" y="9"/>
                    <a:pt x="5" y="10"/>
                    <a:pt x="4" y="11"/>
                  </a:cubicBezTo>
                  <a:cubicBezTo>
                    <a:pt x="4" y="11"/>
                    <a:pt x="4" y="12"/>
                    <a:pt x="4" y="13"/>
                  </a:cubicBezTo>
                  <a:cubicBezTo>
                    <a:pt x="4" y="14"/>
                    <a:pt x="4" y="15"/>
                    <a:pt x="4" y="16"/>
                  </a:cubicBezTo>
                  <a:cubicBezTo>
                    <a:pt x="4" y="17"/>
                    <a:pt x="4" y="18"/>
                    <a:pt x="4" y="19"/>
                  </a:cubicBezTo>
                  <a:cubicBezTo>
                    <a:pt x="4" y="20"/>
                    <a:pt x="5" y="21"/>
                    <a:pt x="5" y="22"/>
                  </a:cubicBezTo>
                  <a:cubicBezTo>
                    <a:pt x="6" y="22"/>
                    <a:pt x="7" y="23"/>
                    <a:pt x="8" y="23"/>
                  </a:cubicBezTo>
                  <a:cubicBezTo>
                    <a:pt x="9" y="24"/>
                    <a:pt x="10" y="24"/>
                    <a:pt x="11" y="24"/>
                  </a:cubicBezTo>
                  <a:cubicBezTo>
                    <a:pt x="12" y="24"/>
                    <a:pt x="13" y="24"/>
                    <a:pt x="15" y="23"/>
                  </a:cubicBezTo>
                  <a:cubicBezTo>
                    <a:pt x="16" y="23"/>
                    <a:pt x="17" y="22"/>
                    <a:pt x="18" y="21"/>
                  </a:cubicBezTo>
                  <a:cubicBezTo>
                    <a:pt x="18" y="20"/>
                    <a:pt x="19" y="19"/>
                    <a:pt x="19" y="19"/>
                  </a:cubicBezTo>
                  <a:cubicBezTo>
                    <a:pt x="20" y="18"/>
                    <a:pt x="20" y="17"/>
                    <a:pt x="20" y="16"/>
                  </a:cubicBezTo>
                  <a:cubicBezTo>
                    <a:pt x="20" y="15"/>
                    <a:pt x="21" y="15"/>
                    <a:pt x="21" y="14"/>
                  </a:cubicBezTo>
                  <a:cubicBezTo>
                    <a:pt x="21" y="13"/>
                    <a:pt x="21" y="12"/>
                    <a:pt x="21"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20" name="Freeform 59"/>
            <p:cNvSpPr>
              <a:spLocks/>
            </p:cNvSpPr>
            <p:nvPr/>
          </p:nvSpPr>
          <p:spPr bwMode="auto">
            <a:xfrm>
              <a:off x="2278106" y="2013910"/>
              <a:ext cx="109075" cy="81026"/>
            </a:xfrm>
            <a:custGeom>
              <a:avLst/>
              <a:gdLst>
                <a:gd name="T0" fmla="*/ 21 w 33"/>
                <a:gd name="T1" fmla="*/ 25 h 25"/>
                <a:gd name="T2" fmla="*/ 18 w 33"/>
                <a:gd name="T3" fmla="*/ 25 h 25"/>
                <a:gd name="T4" fmla="*/ 16 w 33"/>
                <a:gd name="T5" fmla="*/ 6 h 25"/>
                <a:gd name="T6" fmla="*/ 16 w 33"/>
                <a:gd name="T7" fmla="*/ 5 h 25"/>
                <a:gd name="T8" fmla="*/ 16 w 33"/>
                <a:gd name="T9" fmla="*/ 4 h 25"/>
                <a:gd name="T10" fmla="*/ 16 w 33"/>
                <a:gd name="T11" fmla="*/ 4 h 25"/>
                <a:gd name="T12" fmla="*/ 16 w 33"/>
                <a:gd name="T13" fmla="*/ 5 h 25"/>
                <a:gd name="T14" fmla="*/ 15 w 33"/>
                <a:gd name="T15" fmla="*/ 6 h 25"/>
                <a:gd name="T16" fmla="*/ 6 w 33"/>
                <a:gd name="T17" fmla="*/ 25 h 25"/>
                <a:gd name="T18" fmla="*/ 2 w 33"/>
                <a:gd name="T19" fmla="*/ 25 h 25"/>
                <a:gd name="T20" fmla="*/ 0 w 33"/>
                <a:gd name="T21" fmla="*/ 0 h 25"/>
                <a:gd name="T22" fmla="*/ 3 w 33"/>
                <a:gd name="T23" fmla="*/ 0 h 25"/>
                <a:gd name="T24" fmla="*/ 5 w 33"/>
                <a:gd name="T25" fmla="*/ 19 h 25"/>
                <a:gd name="T26" fmla="*/ 5 w 33"/>
                <a:gd name="T27" fmla="*/ 20 h 25"/>
                <a:gd name="T28" fmla="*/ 5 w 33"/>
                <a:gd name="T29" fmla="*/ 22 h 25"/>
                <a:gd name="T30" fmla="*/ 5 w 33"/>
                <a:gd name="T31" fmla="*/ 22 h 25"/>
                <a:gd name="T32" fmla="*/ 5 w 33"/>
                <a:gd name="T33" fmla="*/ 21 h 25"/>
                <a:gd name="T34" fmla="*/ 5 w 33"/>
                <a:gd name="T35" fmla="*/ 20 h 25"/>
                <a:gd name="T36" fmla="*/ 5 w 33"/>
                <a:gd name="T37" fmla="*/ 20 h 25"/>
                <a:gd name="T38" fmla="*/ 6 w 33"/>
                <a:gd name="T39" fmla="*/ 19 h 25"/>
                <a:gd name="T40" fmla="*/ 16 w 33"/>
                <a:gd name="T41" fmla="*/ 0 h 25"/>
                <a:gd name="T42" fmla="*/ 18 w 33"/>
                <a:gd name="T43" fmla="*/ 0 h 25"/>
                <a:gd name="T44" fmla="*/ 20 w 33"/>
                <a:gd name="T45" fmla="*/ 19 h 25"/>
                <a:gd name="T46" fmla="*/ 20 w 33"/>
                <a:gd name="T47" fmla="*/ 20 h 25"/>
                <a:gd name="T48" fmla="*/ 20 w 33"/>
                <a:gd name="T49" fmla="*/ 22 h 25"/>
                <a:gd name="T50" fmla="*/ 20 w 33"/>
                <a:gd name="T51" fmla="*/ 22 h 25"/>
                <a:gd name="T52" fmla="*/ 20 w 33"/>
                <a:gd name="T53" fmla="*/ 21 h 25"/>
                <a:gd name="T54" fmla="*/ 20 w 33"/>
                <a:gd name="T55" fmla="*/ 20 h 25"/>
                <a:gd name="T56" fmla="*/ 21 w 33"/>
                <a:gd name="T57" fmla="*/ 20 h 25"/>
                <a:gd name="T58" fmla="*/ 21 w 33"/>
                <a:gd name="T59" fmla="*/ 19 h 25"/>
                <a:gd name="T60" fmla="*/ 30 w 33"/>
                <a:gd name="T61" fmla="*/ 0 h 25"/>
                <a:gd name="T62" fmla="*/ 33 w 33"/>
                <a:gd name="T63" fmla="*/ 0 h 25"/>
                <a:gd name="T64" fmla="*/ 21 w 33"/>
                <a:gd name="T65"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 h="25">
                  <a:moveTo>
                    <a:pt x="21" y="25"/>
                  </a:moveTo>
                  <a:cubicBezTo>
                    <a:pt x="18" y="25"/>
                    <a:pt x="18" y="25"/>
                    <a:pt x="18" y="25"/>
                  </a:cubicBezTo>
                  <a:cubicBezTo>
                    <a:pt x="16" y="6"/>
                    <a:pt x="16" y="6"/>
                    <a:pt x="16" y="6"/>
                  </a:cubicBezTo>
                  <a:cubicBezTo>
                    <a:pt x="16" y="6"/>
                    <a:pt x="16" y="6"/>
                    <a:pt x="16" y="5"/>
                  </a:cubicBezTo>
                  <a:cubicBezTo>
                    <a:pt x="16" y="5"/>
                    <a:pt x="16" y="4"/>
                    <a:pt x="16" y="4"/>
                  </a:cubicBezTo>
                  <a:cubicBezTo>
                    <a:pt x="16" y="4"/>
                    <a:pt x="16" y="4"/>
                    <a:pt x="16" y="4"/>
                  </a:cubicBezTo>
                  <a:cubicBezTo>
                    <a:pt x="16" y="4"/>
                    <a:pt x="16" y="5"/>
                    <a:pt x="16" y="5"/>
                  </a:cubicBezTo>
                  <a:cubicBezTo>
                    <a:pt x="16" y="6"/>
                    <a:pt x="15" y="6"/>
                    <a:pt x="15" y="6"/>
                  </a:cubicBezTo>
                  <a:cubicBezTo>
                    <a:pt x="6" y="25"/>
                    <a:pt x="6" y="25"/>
                    <a:pt x="6" y="25"/>
                  </a:cubicBezTo>
                  <a:cubicBezTo>
                    <a:pt x="2" y="25"/>
                    <a:pt x="2" y="25"/>
                    <a:pt x="2" y="25"/>
                  </a:cubicBezTo>
                  <a:cubicBezTo>
                    <a:pt x="0" y="0"/>
                    <a:pt x="0" y="0"/>
                    <a:pt x="0" y="0"/>
                  </a:cubicBezTo>
                  <a:cubicBezTo>
                    <a:pt x="3" y="0"/>
                    <a:pt x="3" y="0"/>
                    <a:pt x="3" y="0"/>
                  </a:cubicBezTo>
                  <a:cubicBezTo>
                    <a:pt x="5" y="19"/>
                    <a:pt x="5" y="19"/>
                    <a:pt x="5" y="19"/>
                  </a:cubicBezTo>
                  <a:cubicBezTo>
                    <a:pt x="5" y="19"/>
                    <a:pt x="5" y="20"/>
                    <a:pt x="5" y="20"/>
                  </a:cubicBezTo>
                  <a:cubicBezTo>
                    <a:pt x="5" y="21"/>
                    <a:pt x="5" y="21"/>
                    <a:pt x="5" y="22"/>
                  </a:cubicBezTo>
                  <a:cubicBezTo>
                    <a:pt x="5" y="22"/>
                    <a:pt x="5" y="22"/>
                    <a:pt x="5" y="22"/>
                  </a:cubicBezTo>
                  <a:cubicBezTo>
                    <a:pt x="5" y="21"/>
                    <a:pt x="5" y="21"/>
                    <a:pt x="5" y="21"/>
                  </a:cubicBezTo>
                  <a:cubicBezTo>
                    <a:pt x="5" y="21"/>
                    <a:pt x="5" y="21"/>
                    <a:pt x="5" y="20"/>
                  </a:cubicBezTo>
                  <a:cubicBezTo>
                    <a:pt x="5" y="20"/>
                    <a:pt x="5" y="20"/>
                    <a:pt x="5" y="20"/>
                  </a:cubicBezTo>
                  <a:cubicBezTo>
                    <a:pt x="6" y="19"/>
                    <a:pt x="6" y="19"/>
                    <a:pt x="6" y="19"/>
                  </a:cubicBezTo>
                  <a:cubicBezTo>
                    <a:pt x="16" y="0"/>
                    <a:pt x="16" y="0"/>
                    <a:pt x="16" y="0"/>
                  </a:cubicBezTo>
                  <a:cubicBezTo>
                    <a:pt x="18" y="0"/>
                    <a:pt x="18" y="0"/>
                    <a:pt x="18" y="0"/>
                  </a:cubicBezTo>
                  <a:cubicBezTo>
                    <a:pt x="20" y="19"/>
                    <a:pt x="20" y="19"/>
                    <a:pt x="20" y="19"/>
                  </a:cubicBezTo>
                  <a:cubicBezTo>
                    <a:pt x="20" y="20"/>
                    <a:pt x="20" y="20"/>
                    <a:pt x="20" y="20"/>
                  </a:cubicBezTo>
                  <a:cubicBezTo>
                    <a:pt x="20" y="21"/>
                    <a:pt x="20" y="21"/>
                    <a:pt x="20" y="22"/>
                  </a:cubicBezTo>
                  <a:cubicBezTo>
                    <a:pt x="20" y="22"/>
                    <a:pt x="20" y="22"/>
                    <a:pt x="20" y="22"/>
                  </a:cubicBezTo>
                  <a:cubicBezTo>
                    <a:pt x="20" y="21"/>
                    <a:pt x="20" y="21"/>
                    <a:pt x="20" y="21"/>
                  </a:cubicBezTo>
                  <a:cubicBezTo>
                    <a:pt x="20" y="21"/>
                    <a:pt x="20" y="21"/>
                    <a:pt x="20" y="20"/>
                  </a:cubicBezTo>
                  <a:cubicBezTo>
                    <a:pt x="20" y="20"/>
                    <a:pt x="21" y="20"/>
                    <a:pt x="21" y="20"/>
                  </a:cubicBezTo>
                  <a:cubicBezTo>
                    <a:pt x="21" y="19"/>
                    <a:pt x="21" y="19"/>
                    <a:pt x="21" y="19"/>
                  </a:cubicBezTo>
                  <a:cubicBezTo>
                    <a:pt x="30" y="0"/>
                    <a:pt x="30" y="0"/>
                    <a:pt x="30" y="0"/>
                  </a:cubicBezTo>
                  <a:cubicBezTo>
                    <a:pt x="33" y="0"/>
                    <a:pt x="33" y="0"/>
                    <a:pt x="33" y="0"/>
                  </a:cubicBezTo>
                  <a:lnTo>
                    <a:pt x="21"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21" name="Freeform 60"/>
            <p:cNvSpPr>
              <a:spLocks noEditPoints="1"/>
            </p:cNvSpPr>
            <p:nvPr/>
          </p:nvSpPr>
          <p:spPr bwMode="auto">
            <a:xfrm>
              <a:off x="2373158" y="2013910"/>
              <a:ext cx="71678" cy="81026"/>
            </a:xfrm>
            <a:custGeom>
              <a:avLst/>
              <a:gdLst>
                <a:gd name="T0" fmla="*/ 19 w 22"/>
                <a:gd name="T1" fmla="*/ 25 h 25"/>
                <a:gd name="T2" fmla="*/ 18 w 22"/>
                <a:gd name="T3" fmla="*/ 18 h 25"/>
                <a:gd name="T4" fmla="*/ 7 w 22"/>
                <a:gd name="T5" fmla="*/ 18 h 25"/>
                <a:gd name="T6" fmla="*/ 3 w 22"/>
                <a:gd name="T7" fmla="*/ 25 h 25"/>
                <a:gd name="T8" fmla="*/ 0 w 22"/>
                <a:gd name="T9" fmla="*/ 25 h 25"/>
                <a:gd name="T10" fmla="*/ 15 w 22"/>
                <a:gd name="T11" fmla="*/ 0 h 25"/>
                <a:gd name="T12" fmla="*/ 18 w 22"/>
                <a:gd name="T13" fmla="*/ 0 h 25"/>
                <a:gd name="T14" fmla="*/ 22 w 22"/>
                <a:gd name="T15" fmla="*/ 25 h 25"/>
                <a:gd name="T16" fmla="*/ 19 w 22"/>
                <a:gd name="T17" fmla="*/ 25 h 25"/>
                <a:gd name="T18" fmla="*/ 16 w 22"/>
                <a:gd name="T19" fmla="*/ 5 h 25"/>
                <a:gd name="T20" fmla="*/ 16 w 22"/>
                <a:gd name="T21" fmla="*/ 4 h 25"/>
                <a:gd name="T22" fmla="*/ 16 w 22"/>
                <a:gd name="T23" fmla="*/ 4 h 25"/>
                <a:gd name="T24" fmla="*/ 16 w 22"/>
                <a:gd name="T25" fmla="*/ 3 h 25"/>
                <a:gd name="T26" fmla="*/ 16 w 22"/>
                <a:gd name="T27" fmla="*/ 3 h 25"/>
                <a:gd name="T28" fmla="*/ 16 w 22"/>
                <a:gd name="T29" fmla="*/ 3 h 25"/>
                <a:gd name="T30" fmla="*/ 15 w 22"/>
                <a:gd name="T31" fmla="*/ 3 h 25"/>
                <a:gd name="T32" fmla="*/ 15 w 22"/>
                <a:gd name="T33" fmla="*/ 4 h 25"/>
                <a:gd name="T34" fmla="*/ 15 w 22"/>
                <a:gd name="T35" fmla="*/ 4 h 25"/>
                <a:gd name="T36" fmla="*/ 15 w 22"/>
                <a:gd name="T37" fmla="*/ 5 h 25"/>
                <a:gd name="T38" fmla="*/ 9 w 22"/>
                <a:gd name="T39" fmla="*/ 15 h 25"/>
                <a:gd name="T40" fmla="*/ 17 w 22"/>
                <a:gd name="T41" fmla="*/ 15 h 25"/>
                <a:gd name="T42" fmla="*/ 16 w 22"/>
                <a:gd name="T4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5">
                  <a:moveTo>
                    <a:pt x="19" y="25"/>
                  </a:moveTo>
                  <a:cubicBezTo>
                    <a:pt x="18" y="18"/>
                    <a:pt x="18" y="18"/>
                    <a:pt x="18" y="18"/>
                  </a:cubicBezTo>
                  <a:cubicBezTo>
                    <a:pt x="7" y="18"/>
                    <a:pt x="7" y="18"/>
                    <a:pt x="7" y="18"/>
                  </a:cubicBezTo>
                  <a:cubicBezTo>
                    <a:pt x="3" y="25"/>
                    <a:pt x="3" y="25"/>
                    <a:pt x="3" y="25"/>
                  </a:cubicBezTo>
                  <a:cubicBezTo>
                    <a:pt x="0" y="25"/>
                    <a:pt x="0" y="25"/>
                    <a:pt x="0" y="25"/>
                  </a:cubicBezTo>
                  <a:cubicBezTo>
                    <a:pt x="15" y="0"/>
                    <a:pt x="15" y="0"/>
                    <a:pt x="15" y="0"/>
                  </a:cubicBezTo>
                  <a:cubicBezTo>
                    <a:pt x="18" y="0"/>
                    <a:pt x="18" y="0"/>
                    <a:pt x="18" y="0"/>
                  </a:cubicBezTo>
                  <a:cubicBezTo>
                    <a:pt x="22" y="25"/>
                    <a:pt x="22" y="25"/>
                    <a:pt x="22" y="25"/>
                  </a:cubicBezTo>
                  <a:lnTo>
                    <a:pt x="19" y="25"/>
                  </a:lnTo>
                  <a:close/>
                  <a:moveTo>
                    <a:pt x="16" y="5"/>
                  </a:moveTo>
                  <a:cubicBezTo>
                    <a:pt x="16" y="5"/>
                    <a:pt x="16" y="4"/>
                    <a:pt x="16" y="4"/>
                  </a:cubicBezTo>
                  <a:cubicBezTo>
                    <a:pt x="16" y="4"/>
                    <a:pt x="16" y="4"/>
                    <a:pt x="16" y="4"/>
                  </a:cubicBezTo>
                  <a:cubicBezTo>
                    <a:pt x="16" y="4"/>
                    <a:pt x="16" y="3"/>
                    <a:pt x="16" y="3"/>
                  </a:cubicBezTo>
                  <a:cubicBezTo>
                    <a:pt x="16" y="3"/>
                    <a:pt x="16" y="3"/>
                    <a:pt x="16" y="3"/>
                  </a:cubicBezTo>
                  <a:cubicBezTo>
                    <a:pt x="16" y="3"/>
                    <a:pt x="16" y="3"/>
                    <a:pt x="16" y="3"/>
                  </a:cubicBezTo>
                  <a:cubicBezTo>
                    <a:pt x="16" y="3"/>
                    <a:pt x="16" y="3"/>
                    <a:pt x="15" y="3"/>
                  </a:cubicBezTo>
                  <a:cubicBezTo>
                    <a:pt x="15" y="3"/>
                    <a:pt x="15" y="4"/>
                    <a:pt x="15" y="4"/>
                  </a:cubicBezTo>
                  <a:cubicBezTo>
                    <a:pt x="15" y="4"/>
                    <a:pt x="15" y="4"/>
                    <a:pt x="15" y="4"/>
                  </a:cubicBezTo>
                  <a:cubicBezTo>
                    <a:pt x="15" y="4"/>
                    <a:pt x="15" y="5"/>
                    <a:pt x="15" y="5"/>
                  </a:cubicBezTo>
                  <a:cubicBezTo>
                    <a:pt x="9" y="15"/>
                    <a:pt x="9" y="15"/>
                    <a:pt x="9" y="15"/>
                  </a:cubicBezTo>
                  <a:cubicBezTo>
                    <a:pt x="17" y="15"/>
                    <a:pt x="17" y="15"/>
                    <a:pt x="17" y="15"/>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grpSp>
        <p:nvGrpSpPr>
          <p:cNvPr id="422" name="West US"/>
          <p:cNvGrpSpPr/>
          <p:nvPr/>
        </p:nvGrpSpPr>
        <p:grpSpPr>
          <a:xfrm>
            <a:off x="1629441" y="2436585"/>
            <a:ext cx="812420" cy="377599"/>
            <a:chOff x="1064253" y="2336458"/>
            <a:chExt cx="885069" cy="411365"/>
          </a:xfrm>
        </p:grpSpPr>
        <p:sp>
          <p:nvSpPr>
            <p:cNvPr id="423" name="Rectangle 37"/>
            <p:cNvSpPr>
              <a:spLocks noChangeArrowheads="1"/>
            </p:cNvSpPr>
            <p:nvPr/>
          </p:nvSpPr>
          <p:spPr bwMode="auto">
            <a:xfrm>
              <a:off x="1064253" y="2336458"/>
              <a:ext cx="885069" cy="411365"/>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24" name="Freeform 61"/>
            <p:cNvSpPr>
              <a:spLocks/>
            </p:cNvSpPr>
            <p:nvPr/>
          </p:nvSpPr>
          <p:spPr bwMode="auto">
            <a:xfrm>
              <a:off x="1252798" y="2431508"/>
              <a:ext cx="118425" cy="81026"/>
            </a:xfrm>
            <a:custGeom>
              <a:avLst/>
              <a:gdLst>
                <a:gd name="T0" fmla="*/ 36 w 36"/>
                <a:gd name="T1" fmla="*/ 0 h 25"/>
                <a:gd name="T2" fmla="*/ 29 w 36"/>
                <a:gd name="T3" fmla="*/ 25 h 25"/>
                <a:gd name="T4" fmla="*/ 23 w 36"/>
                <a:gd name="T5" fmla="*/ 25 h 25"/>
                <a:gd name="T6" fmla="*/ 18 w 36"/>
                <a:gd name="T7" fmla="*/ 9 h 25"/>
                <a:gd name="T8" fmla="*/ 18 w 36"/>
                <a:gd name="T9" fmla="*/ 6 h 25"/>
                <a:gd name="T10" fmla="*/ 18 w 36"/>
                <a:gd name="T11" fmla="*/ 6 h 25"/>
                <a:gd name="T12" fmla="*/ 18 w 36"/>
                <a:gd name="T13" fmla="*/ 9 h 25"/>
                <a:gd name="T14" fmla="*/ 13 w 36"/>
                <a:gd name="T15" fmla="*/ 25 h 25"/>
                <a:gd name="T16" fmla="*/ 7 w 36"/>
                <a:gd name="T17" fmla="*/ 25 h 25"/>
                <a:gd name="T18" fmla="*/ 0 w 36"/>
                <a:gd name="T19" fmla="*/ 0 h 25"/>
                <a:gd name="T20" fmla="*/ 6 w 36"/>
                <a:gd name="T21" fmla="*/ 0 h 25"/>
                <a:gd name="T22" fmla="*/ 10 w 36"/>
                <a:gd name="T23" fmla="*/ 17 h 25"/>
                <a:gd name="T24" fmla="*/ 10 w 36"/>
                <a:gd name="T25" fmla="*/ 20 h 25"/>
                <a:gd name="T26" fmla="*/ 10 w 36"/>
                <a:gd name="T27" fmla="*/ 20 h 25"/>
                <a:gd name="T28" fmla="*/ 11 w 36"/>
                <a:gd name="T29" fmla="*/ 17 h 25"/>
                <a:gd name="T30" fmla="*/ 15 w 36"/>
                <a:gd name="T31" fmla="*/ 0 h 25"/>
                <a:gd name="T32" fmla="*/ 21 w 36"/>
                <a:gd name="T33" fmla="*/ 0 h 25"/>
                <a:gd name="T34" fmla="*/ 26 w 36"/>
                <a:gd name="T35" fmla="*/ 17 h 25"/>
                <a:gd name="T36" fmla="*/ 26 w 36"/>
                <a:gd name="T37" fmla="*/ 19 h 25"/>
                <a:gd name="T38" fmla="*/ 26 w 36"/>
                <a:gd name="T39" fmla="*/ 19 h 25"/>
                <a:gd name="T40" fmla="*/ 26 w 36"/>
                <a:gd name="T41" fmla="*/ 17 h 25"/>
                <a:gd name="T42" fmla="*/ 30 w 36"/>
                <a:gd name="T43" fmla="*/ 0 h 25"/>
                <a:gd name="T44" fmla="*/ 36 w 36"/>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5">
                  <a:moveTo>
                    <a:pt x="36" y="0"/>
                  </a:moveTo>
                  <a:cubicBezTo>
                    <a:pt x="29" y="25"/>
                    <a:pt x="29" y="25"/>
                    <a:pt x="29" y="25"/>
                  </a:cubicBezTo>
                  <a:cubicBezTo>
                    <a:pt x="23" y="25"/>
                    <a:pt x="23" y="25"/>
                    <a:pt x="23" y="25"/>
                  </a:cubicBezTo>
                  <a:cubicBezTo>
                    <a:pt x="18" y="9"/>
                    <a:pt x="18" y="9"/>
                    <a:pt x="18" y="9"/>
                  </a:cubicBezTo>
                  <a:cubicBezTo>
                    <a:pt x="18" y="8"/>
                    <a:pt x="18" y="7"/>
                    <a:pt x="18" y="6"/>
                  </a:cubicBezTo>
                  <a:cubicBezTo>
                    <a:pt x="18" y="6"/>
                    <a:pt x="18" y="6"/>
                    <a:pt x="18" y="6"/>
                  </a:cubicBezTo>
                  <a:cubicBezTo>
                    <a:pt x="18" y="7"/>
                    <a:pt x="18" y="8"/>
                    <a:pt x="18" y="9"/>
                  </a:cubicBezTo>
                  <a:cubicBezTo>
                    <a:pt x="13" y="25"/>
                    <a:pt x="13" y="25"/>
                    <a:pt x="13" y="25"/>
                  </a:cubicBezTo>
                  <a:cubicBezTo>
                    <a:pt x="7" y="25"/>
                    <a:pt x="7" y="25"/>
                    <a:pt x="7" y="25"/>
                  </a:cubicBezTo>
                  <a:cubicBezTo>
                    <a:pt x="0" y="0"/>
                    <a:pt x="0" y="0"/>
                    <a:pt x="0" y="0"/>
                  </a:cubicBezTo>
                  <a:cubicBezTo>
                    <a:pt x="6" y="0"/>
                    <a:pt x="6" y="0"/>
                    <a:pt x="6" y="0"/>
                  </a:cubicBezTo>
                  <a:cubicBezTo>
                    <a:pt x="10" y="17"/>
                    <a:pt x="10" y="17"/>
                    <a:pt x="10" y="17"/>
                  </a:cubicBezTo>
                  <a:cubicBezTo>
                    <a:pt x="10" y="17"/>
                    <a:pt x="10" y="18"/>
                    <a:pt x="10" y="20"/>
                  </a:cubicBezTo>
                  <a:cubicBezTo>
                    <a:pt x="10" y="20"/>
                    <a:pt x="10" y="20"/>
                    <a:pt x="10" y="20"/>
                  </a:cubicBezTo>
                  <a:cubicBezTo>
                    <a:pt x="10" y="19"/>
                    <a:pt x="10" y="18"/>
                    <a:pt x="11" y="17"/>
                  </a:cubicBezTo>
                  <a:cubicBezTo>
                    <a:pt x="15" y="0"/>
                    <a:pt x="15" y="0"/>
                    <a:pt x="15" y="0"/>
                  </a:cubicBezTo>
                  <a:cubicBezTo>
                    <a:pt x="21" y="0"/>
                    <a:pt x="21" y="0"/>
                    <a:pt x="21" y="0"/>
                  </a:cubicBezTo>
                  <a:cubicBezTo>
                    <a:pt x="26" y="17"/>
                    <a:pt x="26" y="17"/>
                    <a:pt x="26" y="17"/>
                  </a:cubicBezTo>
                  <a:cubicBezTo>
                    <a:pt x="26" y="17"/>
                    <a:pt x="26" y="18"/>
                    <a:pt x="26" y="19"/>
                  </a:cubicBezTo>
                  <a:cubicBezTo>
                    <a:pt x="26" y="19"/>
                    <a:pt x="26" y="19"/>
                    <a:pt x="26" y="19"/>
                  </a:cubicBezTo>
                  <a:cubicBezTo>
                    <a:pt x="26" y="19"/>
                    <a:pt x="26" y="18"/>
                    <a:pt x="26" y="17"/>
                  </a:cubicBezTo>
                  <a:cubicBezTo>
                    <a:pt x="30" y="0"/>
                    <a:pt x="30" y="0"/>
                    <a:pt x="30" y="0"/>
                  </a:cubicBezTo>
                  <a:lnTo>
                    <a:pt x="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25" name="Freeform 62"/>
            <p:cNvSpPr>
              <a:spLocks/>
            </p:cNvSpPr>
            <p:nvPr/>
          </p:nvSpPr>
          <p:spPr bwMode="auto">
            <a:xfrm>
              <a:off x="1380572" y="2431508"/>
              <a:ext cx="49863" cy="81026"/>
            </a:xfrm>
            <a:custGeom>
              <a:avLst/>
              <a:gdLst>
                <a:gd name="T0" fmla="*/ 32 w 32"/>
                <a:gd name="T1" fmla="*/ 52 h 52"/>
                <a:gd name="T2" fmla="*/ 0 w 32"/>
                <a:gd name="T3" fmla="*/ 52 h 52"/>
                <a:gd name="T4" fmla="*/ 0 w 32"/>
                <a:gd name="T5" fmla="*/ 0 h 52"/>
                <a:gd name="T6" fmla="*/ 32 w 32"/>
                <a:gd name="T7" fmla="*/ 0 h 52"/>
                <a:gd name="T8" fmla="*/ 32 w 32"/>
                <a:gd name="T9" fmla="*/ 8 h 52"/>
                <a:gd name="T10" fmla="*/ 13 w 32"/>
                <a:gd name="T11" fmla="*/ 8 h 52"/>
                <a:gd name="T12" fmla="*/ 13 w 32"/>
                <a:gd name="T13" fmla="*/ 21 h 52"/>
                <a:gd name="T14" fmla="*/ 29 w 32"/>
                <a:gd name="T15" fmla="*/ 21 h 52"/>
                <a:gd name="T16" fmla="*/ 29 w 32"/>
                <a:gd name="T17" fmla="*/ 32 h 52"/>
                <a:gd name="T18" fmla="*/ 13 w 32"/>
                <a:gd name="T19" fmla="*/ 32 h 52"/>
                <a:gd name="T20" fmla="*/ 13 w 32"/>
                <a:gd name="T21" fmla="*/ 42 h 52"/>
                <a:gd name="T22" fmla="*/ 32 w 32"/>
                <a:gd name="T23" fmla="*/ 42 h 52"/>
                <a:gd name="T24" fmla="*/ 32 w 32"/>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52">
                  <a:moveTo>
                    <a:pt x="32" y="52"/>
                  </a:moveTo>
                  <a:lnTo>
                    <a:pt x="0" y="52"/>
                  </a:lnTo>
                  <a:lnTo>
                    <a:pt x="0" y="0"/>
                  </a:lnTo>
                  <a:lnTo>
                    <a:pt x="32" y="0"/>
                  </a:lnTo>
                  <a:lnTo>
                    <a:pt x="32" y="8"/>
                  </a:lnTo>
                  <a:lnTo>
                    <a:pt x="13" y="8"/>
                  </a:lnTo>
                  <a:lnTo>
                    <a:pt x="13" y="21"/>
                  </a:lnTo>
                  <a:lnTo>
                    <a:pt x="29" y="21"/>
                  </a:lnTo>
                  <a:lnTo>
                    <a:pt x="29" y="32"/>
                  </a:lnTo>
                  <a:lnTo>
                    <a:pt x="13" y="32"/>
                  </a:lnTo>
                  <a:lnTo>
                    <a:pt x="13" y="42"/>
                  </a:lnTo>
                  <a:lnTo>
                    <a:pt x="32" y="42"/>
                  </a:lnTo>
                  <a:lnTo>
                    <a:pt x="32"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26" name="Freeform 63"/>
            <p:cNvSpPr>
              <a:spLocks/>
            </p:cNvSpPr>
            <p:nvPr/>
          </p:nvSpPr>
          <p:spPr bwMode="auto">
            <a:xfrm>
              <a:off x="1442900" y="2428392"/>
              <a:ext cx="56096" cy="84143"/>
            </a:xfrm>
            <a:custGeom>
              <a:avLst/>
              <a:gdLst>
                <a:gd name="T0" fmla="*/ 0 w 17"/>
                <a:gd name="T1" fmla="*/ 25 h 26"/>
                <a:gd name="T2" fmla="*/ 0 w 17"/>
                <a:gd name="T3" fmla="*/ 19 h 26"/>
                <a:gd name="T4" fmla="*/ 3 w 17"/>
                <a:gd name="T5" fmla="*/ 21 h 26"/>
                <a:gd name="T6" fmla="*/ 7 w 17"/>
                <a:gd name="T7" fmla="*/ 22 h 26"/>
                <a:gd name="T8" fmla="*/ 9 w 17"/>
                <a:gd name="T9" fmla="*/ 22 h 26"/>
                <a:gd name="T10" fmla="*/ 10 w 17"/>
                <a:gd name="T11" fmla="*/ 21 h 26"/>
                <a:gd name="T12" fmla="*/ 11 w 17"/>
                <a:gd name="T13" fmla="*/ 20 h 26"/>
                <a:gd name="T14" fmla="*/ 11 w 17"/>
                <a:gd name="T15" fmla="*/ 19 h 26"/>
                <a:gd name="T16" fmla="*/ 11 w 17"/>
                <a:gd name="T17" fmla="*/ 18 h 26"/>
                <a:gd name="T18" fmla="*/ 10 w 17"/>
                <a:gd name="T19" fmla="*/ 17 h 26"/>
                <a:gd name="T20" fmla="*/ 8 w 17"/>
                <a:gd name="T21" fmla="*/ 16 h 26"/>
                <a:gd name="T22" fmla="*/ 6 w 17"/>
                <a:gd name="T23" fmla="*/ 15 h 26"/>
                <a:gd name="T24" fmla="*/ 1 w 17"/>
                <a:gd name="T25" fmla="*/ 12 h 26"/>
                <a:gd name="T26" fmla="*/ 0 w 17"/>
                <a:gd name="T27" fmla="*/ 8 h 26"/>
                <a:gd name="T28" fmla="*/ 1 w 17"/>
                <a:gd name="T29" fmla="*/ 5 h 26"/>
                <a:gd name="T30" fmla="*/ 3 w 17"/>
                <a:gd name="T31" fmla="*/ 2 h 26"/>
                <a:gd name="T32" fmla="*/ 6 w 17"/>
                <a:gd name="T33" fmla="*/ 1 h 26"/>
                <a:gd name="T34" fmla="*/ 10 w 17"/>
                <a:gd name="T35" fmla="*/ 0 h 26"/>
                <a:gd name="T36" fmla="*/ 13 w 17"/>
                <a:gd name="T37" fmla="*/ 1 h 26"/>
                <a:gd name="T38" fmla="*/ 16 w 17"/>
                <a:gd name="T39" fmla="*/ 1 h 26"/>
                <a:gd name="T40" fmla="*/ 16 w 17"/>
                <a:gd name="T41" fmla="*/ 7 h 26"/>
                <a:gd name="T42" fmla="*/ 15 w 17"/>
                <a:gd name="T43" fmla="*/ 6 h 26"/>
                <a:gd name="T44" fmla="*/ 13 w 17"/>
                <a:gd name="T45" fmla="*/ 5 h 26"/>
                <a:gd name="T46" fmla="*/ 11 w 17"/>
                <a:gd name="T47" fmla="*/ 5 h 26"/>
                <a:gd name="T48" fmla="*/ 10 w 17"/>
                <a:gd name="T49" fmla="*/ 5 h 26"/>
                <a:gd name="T50" fmla="*/ 8 w 17"/>
                <a:gd name="T51" fmla="*/ 5 h 26"/>
                <a:gd name="T52" fmla="*/ 7 w 17"/>
                <a:gd name="T53" fmla="*/ 6 h 26"/>
                <a:gd name="T54" fmla="*/ 6 w 17"/>
                <a:gd name="T55" fmla="*/ 6 h 26"/>
                <a:gd name="T56" fmla="*/ 6 w 17"/>
                <a:gd name="T57" fmla="*/ 7 h 26"/>
                <a:gd name="T58" fmla="*/ 6 w 17"/>
                <a:gd name="T59" fmla="*/ 9 h 26"/>
                <a:gd name="T60" fmla="*/ 7 w 17"/>
                <a:gd name="T61" fmla="*/ 10 h 26"/>
                <a:gd name="T62" fmla="*/ 9 w 17"/>
                <a:gd name="T63" fmla="*/ 10 h 26"/>
                <a:gd name="T64" fmla="*/ 11 w 17"/>
                <a:gd name="T65" fmla="*/ 11 h 26"/>
                <a:gd name="T66" fmla="*/ 13 w 17"/>
                <a:gd name="T67" fmla="*/ 13 h 26"/>
                <a:gd name="T68" fmla="*/ 15 w 17"/>
                <a:gd name="T69" fmla="*/ 14 h 26"/>
                <a:gd name="T70" fmla="*/ 17 w 17"/>
                <a:gd name="T71" fmla="*/ 16 h 26"/>
                <a:gd name="T72" fmla="*/ 17 w 17"/>
                <a:gd name="T73" fmla="*/ 19 h 26"/>
                <a:gd name="T74" fmla="*/ 16 w 17"/>
                <a:gd name="T75" fmla="*/ 23 h 26"/>
                <a:gd name="T76" fmla="*/ 14 w 17"/>
                <a:gd name="T77" fmla="*/ 25 h 26"/>
                <a:gd name="T78" fmla="*/ 11 w 17"/>
                <a:gd name="T79" fmla="*/ 26 h 26"/>
                <a:gd name="T80" fmla="*/ 7 w 17"/>
                <a:gd name="T81" fmla="*/ 26 h 26"/>
                <a:gd name="T82" fmla="*/ 3 w 17"/>
                <a:gd name="T83" fmla="*/ 26 h 26"/>
                <a:gd name="T84" fmla="*/ 0 w 17"/>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5"/>
                  </a:moveTo>
                  <a:cubicBezTo>
                    <a:pt x="0" y="19"/>
                    <a:pt x="0" y="19"/>
                    <a:pt x="0" y="19"/>
                  </a:cubicBezTo>
                  <a:cubicBezTo>
                    <a:pt x="1" y="20"/>
                    <a:pt x="2" y="21"/>
                    <a:pt x="3" y="21"/>
                  </a:cubicBezTo>
                  <a:cubicBezTo>
                    <a:pt x="4" y="22"/>
                    <a:pt x="6" y="22"/>
                    <a:pt x="7" y="22"/>
                  </a:cubicBezTo>
                  <a:cubicBezTo>
                    <a:pt x="8" y="22"/>
                    <a:pt x="8" y="22"/>
                    <a:pt x="9" y="22"/>
                  </a:cubicBezTo>
                  <a:cubicBezTo>
                    <a:pt x="9" y="22"/>
                    <a:pt x="10" y="22"/>
                    <a:pt x="10" y="21"/>
                  </a:cubicBezTo>
                  <a:cubicBezTo>
                    <a:pt x="10" y="21"/>
                    <a:pt x="11" y="21"/>
                    <a:pt x="11" y="20"/>
                  </a:cubicBezTo>
                  <a:cubicBezTo>
                    <a:pt x="11" y="20"/>
                    <a:pt x="11" y="20"/>
                    <a:pt x="11" y="19"/>
                  </a:cubicBezTo>
                  <a:cubicBezTo>
                    <a:pt x="11" y="19"/>
                    <a:pt x="11" y="19"/>
                    <a:pt x="11" y="18"/>
                  </a:cubicBezTo>
                  <a:cubicBezTo>
                    <a:pt x="10" y="18"/>
                    <a:pt x="10" y="17"/>
                    <a:pt x="10" y="17"/>
                  </a:cubicBezTo>
                  <a:cubicBezTo>
                    <a:pt x="9" y="17"/>
                    <a:pt x="8" y="16"/>
                    <a:pt x="8" y="16"/>
                  </a:cubicBezTo>
                  <a:cubicBezTo>
                    <a:pt x="7" y="16"/>
                    <a:pt x="6" y="16"/>
                    <a:pt x="6" y="15"/>
                  </a:cubicBezTo>
                  <a:cubicBezTo>
                    <a:pt x="4" y="14"/>
                    <a:pt x="2" y="13"/>
                    <a:pt x="1" y="12"/>
                  </a:cubicBezTo>
                  <a:cubicBezTo>
                    <a:pt x="0" y="11"/>
                    <a:pt x="0" y="10"/>
                    <a:pt x="0" y="8"/>
                  </a:cubicBezTo>
                  <a:cubicBezTo>
                    <a:pt x="0" y="7"/>
                    <a:pt x="0" y="5"/>
                    <a:pt x="1" y="5"/>
                  </a:cubicBezTo>
                  <a:cubicBezTo>
                    <a:pt x="1" y="4"/>
                    <a:pt x="2" y="3"/>
                    <a:pt x="3" y="2"/>
                  </a:cubicBezTo>
                  <a:cubicBezTo>
                    <a:pt x="4" y="2"/>
                    <a:pt x="5" y="1"/>
                    <a:pt x="6" y="1"/>
                  </a:cubicBezTo>
                  <a:cubicBezTo>
                    <a:pt x="7" y="1"/>
                    <a:pt x="8" y="0"/>
                    <a:pt x="10" y="0"/>
                  </a:cubicBezTo>
                  <a:cubicBezTo>
                    <a:pt x="11" y="0"/>
                    <a:pt x="12" y="1"/>
                    <a:pt x="13" y="1"/>
                  </a:cubicBezTo>
                  <a:cubicBezTo>
                    <a:pt x="14" y="1"/>
                    <a:pt x="15" y="1"/>
                    <a:pt x="16" y="1"/>
                  </a:cubicBezTo>
                  <a:cubicBezTo>
                    <a:pt x="16" y="7"/>
                    <a:pt x="16" y="7"/>
                    <a:pt x="16" y="7"/>
                  </a:cubicBezTo>
                  <a:cubicBezTo>
                    <a:pt x="16" y="6"/>
                    <a:pt x="15" y="6"/>
                    <a:pt x="15" y="6"/>
                  </a:cubicBezTo>
                  <a:cubicBezTo>
                    <a:pt x="14" y="6"/>
                    <a:pt x="14" y="5"/>
                    <a:pt x="13" y="5"/>
                  </a:cubicBezTo>
                  <a:cubicBezTo>
                    <a:pt x="13" y="5"/>
                    <a:pt x="12" y="5"/>
                    <a:pt x="11" y="5"/>
                  </a:cubicBezTo>
                  <a:cubicBezTo>
                    <a:pt x="11" y="5"/>
                    <a:pt x="10" y="5"/>
                    <a:pt x="10" y="5"/>
                  </a:cubicBezTo>
                  <a:cubicBezTo>
                    <a:pt x="9" y="5"/>
                    <a:pt x="9" y="5"/>
                    <a:pt x="8" y="5"/>
                  </a:cubicBezTo>
                  <a:cubicBezTo>
                    <a:pt x="8" y="5"/>
                    <a:pt x="7" y="5"/>
                    <a:pt x="7" y="6"/>
                  </a:cubicBezTo>
                  <a:cubicBezTo>
                    <a:pt x="7" y="6"/>
                    <a:pt x="6" y="6"/>
                    <a:pt x="6" y="6"/>
                  </a:cubicBezTo>
                  <a:cubicBezTo>
                    <a:pt x="6" y="7"/>
                    <a:pt x="6" y="7"/>
                    <a:pt x="6" y="7"/>
                  </a:cubicBezTo>
                  <a:cubicBezTo>
                    <a:pt x="6" y="8"/>
                    <a:pt x="6" y="8"/>
                    <a:pt x="6" y="9"/>
                  </a:cubicBezTo>
                  <a:cubicBezTo>
                    <a:pt x="6" y="9"/>
                    <a:pt x="7" y="9"/>
                    <a:pt x="7" y="10"/>
                  </a:cubicBezTo>
                  <a:cubicBezTo>
                    <a:pt x="7" y="10"/>
                    <a:pt x="8" y="10"/>
                    <a:pt x="9" y="10"/>
                  </a:cubicBezTo>
                  <a:cubicBezTo>
                    <a:pt x="9" y="11"/>
                    <a:pt x="10" y="11"/>
                    <a:pt x="11" y="11"/>
                  </a:cubicBezTo>
                  <a:cubicBezTo>
                    <a:pt x="12" y="12"/>
                    <a:pt x="12" y="12"/>
                    <a:pt x="13" y="13"/>
                  </a:cubicBezTo>
                  <a:cubicBezTo>
                    <a:pt x="14" y="13"/>
                    <a:pt x="15" y="14"/>
                    <a:pt x="15" y="14"/>
                  </a:cubicBezTo>
                  <a:cubicBezTo>
                    <a:pt x="16" y="15"/>
                    <a:pt x="16" y="16"/>
                    <a:pt x="17" y="16"/>
                  </a:cubicBezTo>
                  <a:cubicBezTo>
                    <a:pt x="17" y="17"/>
                    <a:pt x="17" y="18"/>
                    <a:pt x="17" y="19"/>
                  </a:cubicBezTo>
                  <a:cubicBezTo>
                    <a:pt x="17" y="20"/>
                    <a:pt x="17" y="22"/>
                    <a:pt x="16" y="23"/>
                  </a:cubicBezTo>
                  <a:cubicBezTo>
                    <a:pt x="16" y="23"/>
                    <a:pt x="15" y="24"/>
                    <a:pt x="14" y="25"/>
                  </a:cubicBezTo>
                  <a:cubicBezTo>
                    <a:pt x="13" y="25"/>
                    <a:pt x="12" y="26"/>
                    <a:pt x="11" y="26"/>
                  </a:cubicBezTo>
                  <a:cubicBezTo>
                    <a:pt x="10" y="26"/>
                    <a:pt x="8" y="26"/>
                    <a:pt x="7" y="26"/>
                  </a:cubicBezTo>
                  <a:cubicBezTo>
                    <a:pt x="6" y="26"/>
                    <a:pt x="4" y="26"/>
                    <a:pt x="3" y="26"/>
                  </a:cubicBezTo>
                  <a:cubicBezTo>
                    <a:pt x="2" y="26"/>
                    <a:pt x="1" y="26"/>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27" name="Freeform 64"/>
            <p:cNvSpPr>
              <a:spLocks/>
            </p:cNvSpPr>
            <p:nvPr/>
          </p:nvSpPr>
          <p:spPr bwMode="auto">
            <a:xfrm>
              <a:off x="1505229" y="2431508"/>
              <a:ext cx="65445" cy="81026"/>
            </a:xfrm>
            <a:custGeom>
              <a:avLst/>
              <a:gdLst>
                <a:gd name="T0" fmla="*/ 42 w 42"/>
                <a:gd name="T1" fmla="*/ 8 h 52"/>
                <a:gd name="T2" fmla="*/ 27 w 42"/>
                <a:gd name="T3" fmla="*/ 8 h 52"/>
                <a:gd name="T4" fmla="*/ 27 w 42"/>
                <a:gd name="T5" fmla="*/ 52 h 52"/>
                <a:gd name="T6" fmla="*/ 17 w 42"/>
                <a:gd name="T7" fmla="*/ 52 h 52"/>
                <a:gd name="T8" fmla="*/ 17 w 42"/>
                <a:gd name="T9" fmla="*/ 8 h 52"/>
                <a:gd name="T10" fmla="*/ 0 w 42"/>
                <a:gd name="T11" fmla="*/ 8 h 52"/>
                <a:gd name="T12" fmla="*/ 0 w 42"/>
                <a:gd name="T13" fmla="*/ 0 h 52"/>
                <a:gd name="T14" fmla="*/ 42 w 42"/>
                <a:gd name="T15" fmla="*/ 0 h 52"/>
                <a:gd name="T16" fmla="*/ 42 w 42"/>
                <a:gd name="T17"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2">
                  <a:moveTo>
                    <a:pt x="42" y="8"/>
                  </a:moveTo>
                  <a:lnTo>
                    <a:pt x="27" y="8"/>
                  </a:lnTo>
                  <a:lnTo>
                    <a:pt x="27" y="52"/>
                  </a:lnTo>
                  <a:lnTo>
                    <a:pt x="17" y="52"/>
                  </a:lnTo>
                  <a:lnTo>
                    <a:pt x="17" y="8"/>
                  </a:lnTo>
                  <a:lnTo>
                    <a:pt x="0" y="8"/>
                  </a:lnTo>
                  <a:lnTo>
                    <a:pt x="0" y="0"/>
                  </a:lnTo>
                  <a:lnTo>
                    <a:pt x="42" y="0"/>
                  </a:lnTo>
                  <a:lnTo>
                    <a:pt x="4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28" name="Freeform 65"/>
            <p:cNvSpPr>
              <a:spLocks/>
            </p:cNvSpPr>
            <p:nvPr/>
          </p:nvSpPr>
          <p:spPr bwMode="auto">
            <a:xfrm>
              <a:off x="1618979" y="2431508"/>
              <a:ext cx="65445" cy="81026"/>
            </a:xfrm>
            <a:custGeom>
              <a:avLst/>
              <a:gdLst>
                <a:gd name="T0" fmla="*/ 20 w 20"/>
                <a:gd name="T1" fmla="*/ 14 h 25"/>
                <a:gd name="T2" fmla="*/ 10 w 20"/>
                <a:gd name="T3" fmla="*/ 25 h 25"/>
                <a:gd name="T4" fmla="*/ 0 w 20"/>
                <a:gd name="T5" fmla="*/ 14 h 25"/>
                <a:gd name="T6" fmla="*/ 0 w 20"/>
                <a:gd name="T7" fmla="*/ 0 h 25"/>
                <a:gd name="T8" fmla="*/ 5 w 20"/>
                <a:gd name="T9" fmla="*/ 0 h 25"/>
                <a:gd name="T10" fmla="*/ 5 w 20"/>
                <a:gd name="T11" fmla="*/ 14 h 25"/>
                <a:gd name="T12" fmla="*/ 10 w 20"/>
                <a:gd name="T13" fmla="*/ 21 h 25"/>
                <a:gd name="T14" fmla="*/ 15 w 20"/>
                <a:gd name="T15" fmla="*/ 15 h 25"/>
                <a:gd name="T16" fmla="*/ 15 w 20"/>
                <a:gd name="T17" fmla="*/ 0 h 25"/>
                <a:gd name="T18" fmla="*/ 20 w 20"/>
                <a:gd name="T19" fmla="*/ 0 h 25"/>
                <a:gd name="T20" fmla="*/ 20 w 20"/>
                <a:gd name="T2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5">
                  <a:moveTo>
                    <a:pt x="20" y="14"/>
                  </a:moveTo>
                  <a:cubicBezTo>
                    <a:pt x="20" y="22"/>
                    <a:pt x="17" y="25"/>
                    <a:pt x="10" y="25"/>
                  </a:cubicBezTo>
                  <a:cubicBezTo>
                    <a:pt x="3" y="25"/>
                    <a:pt x="0" y="22"/>
                    <a:pt x="0" y="14"/>
                  </a:cubicBezTo>
                  <a:cubicBezTo>
                    <a:pt x="0" y="0"/>
                    <a:pt x="0" y="0"/>
                    <a:pt x="0" y="0"/>
                  </a:cubicBezTo>
                  <a:cubicBezTo>
                    <a:pt x="5" y="0"/>
                    <a:pt x="5" y="0"/>
                    <a:pt x="5" y="0"/>
                  </a:cubicBezTo>
                  <a:cubicBezTo>
                    <a:pt x="5" y="14"/>
                    <a:pt x="5" y="14"/>
                    <a:pt x="5" y="14"/>
                  </a:cubicBezTo>
                  <a:cubicBezTo>
                    <a:pt x="5" y="19"/>
                    <a:pt x="7" y="21"/>
                    <a:pt x="10" y="21"/>
                  </a:cubicBezTo>
                  <a:cubicBezTo>
                    <a:pt x="13" y="21"/>
                    <a:pt x="15" y="19"/>
                    <a:pt x="15" y="15"/>
                  </a:cubicBezTo>
                  <a:cubicBezTo>
                    <a:pt x="15" y="0"/>
                    <a:pt x="15" y="0"/>
                    <a:pt x="15" y="0"/>
                  </a:cubicBezTo>
                  <a:cubicBezTo>
                    <a:pt x="20" y="0"/>
                    <a:pt x="20" y="0"/>
                    <a:pt x="20" y="0"/>
                  </a:cubicBezTo>
                  <a:lnTo>
                    <a:pt x="2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29" name="Freeform 66"/>
            <p:cNvSpPr>
              <a:spLocks/>
            </p:cNvSpPr>
            <p:nvPr/>
          </p:nvSpPr>
          <p:spPr bwMode="auto">
            <a:xfrm>
              <a:off x="1701565" y="2428392"/>
              <a:ext cx="54538" cy="84143"/>
            </a:xfrm>
            <a:custGeom>
              <a:avLst/>
              <a:gdLst>
                <a:gd name="T0" fmla="*/ 0 w 17"/>
                <a:gd name="T1" fmla="*/ 25 h 26"/>
                <a:gd name="T2" fmla="*/ 0 w 17"/>
                <a:gd name="T3" fmla="*/ 19 h 26"/>
                <a:gd name="T4" fmla="*/ 4 w 17"/>
                <a:gd name="T5" fmla="*/ 21 h 26"/>
                <a:gd name="T6" fmla="*/ 7 w 17"/>
                <a:gd name="T7" fmla="*/ 22 h 26"/>
                <a:gd name="T8" fmla="*/ 9 w 17"/>
                <a:gd name="T9" fmla="*/ 22 h 26"/>
                <a:gd name="T10" fmla="*/ 10 w 17"/>
                <a:gd name="T11" fmla="*/ 21 h 26"/>
                <a:gd name="T12" fmla="*/ 11 w 17"/>
                <a:gd name="T13" fmla="*/ 20 h 26"/>
                <a:gd name="T14" fmla="*/ 12 w 17"/>
                <a:gd name="T15" fmla="*/ 19 h 26"/>
                <a:gd name="T16" fmla="*/ 11 w 17"/>
                <a:gd name="T17" fmla="*/ 18 h 26"/>
                <a:gd name="T18" fmla="*/ 10 w 17"/>
                <a:gd name="T19" fmla="*/ 17 h 26"/>
                <a:gd name="T20" fmla="*/ 8 w 17"/>
                <a:gd name="T21" fmla="*/ 16 h 26"/>
                <a:gd name="T22" fmla="*/ 6 w 17"/>
                <a:gd name="T23" fmla="*/ 15 h 26"/>
                <a:gd name="T24" fmla="*/ 2 w 17"/>
                <a:gd name="T25" fmla="*/ 12 h 26"/>
                <a:gd name="T26" fmla="*/ 0 w 17"/>
                <a:gd name="T27" fmla="*/ 8 h 26"/>
                <a:gd name="T28" fmla="*/ 1 w 17"/>
                <a:gd name="T29" fmla="*/ 5 h 26"/>
                <a:gd name="T30" fmla="*/ 3 w 17"/>
                <a:gd name="T31" fmla="*/ 2 h 26"/>
                <a:gd name="T32" fmla="*/ 6 w 17"/>
                <a:gd name="T33" fmla="*/ 1 h 26"/>
                <a:gd name="T34" fmla="*/ 10 w 17"/>
                <a:gd name="T35" fmla="*/ 0 h 26"/>
                <a:gd name="T36" fmla="*/ 14 w 17"/>
                <a:gd name="T37" fmla="*/ 1 h 26"/>
                <a:gd name="T38" fmla="*/ 16 w 17"/>
                <a:gd name="T39" fmla="*/ 1 h 26"/>
                <a:gd name="T40" fmla="*/ 16 w 17"/>
                <a:gd name="T41" fmla="*/ 7 h 26"/>
                <a:gd name="T42" fmla="*/ 15 w 17"/>
                <a:gd name="T43" fmla="*/ 6 h 26"/>
                <a:gd name="T44" fmla="*/ 13 w 17"/>
                <a:gd name="T45" fmla="*/ 5 h 26"/>
                <a:gd name="T46" fmla="*/ 12 w 17"/>
                <a:gd name="T47" fmla="*/ 5 h 26"/>
                <a:gd name="T48" fmla="*/ 10 w 17"/>
                <a:gd name="T49" fmla="*/ 5 h 26"/>
                <a:gd name="T50" fmla="*/ 9 w 17"/>
                <a:gd name="T51" fmla="*/ 5 h 26"/>
                <a:gd name="T52" fmla="*/ 7 w 17"/>
                <a:gd name="T53" fmla="*/ 6 h 26"/>
                <a:gd name="T54" fmla="*/ 6 w 17"/>
                <a:gd name="T55" fmla="*/ 6 h 26"/>
                <a:gd name="T56" fmla="*/ 6 w 17"/>
                <a:gd name="T57" fmla="*/ 7 h 26"/>
                <a:gd name="T58" fmla="*/ 7 w 17"/>
                <a:gd name="T59" fmla="*/ 9 h 26"/>
                <a:gd name="T60" fmla="*/ 7 w 17"/>
                <a:gd name="T61" fmla="*/ 10 h 26"/>
                <a:gd name="T62" fmla="*/ 9 w 17"/>
                <a:gd name="T63" fmla="*/ 10 h 26"/>
                <a:gd name="T64" fmla="*/ 11 w 17"/>
                <a:gd name="T65" fmla="*/ 11 h 26"/>
                <a:gd name="T66" fmla="*/ 14 w 17"/>
                <a:gd name="T67" fmla="*/ 13 h 26"/>
                <a:gd name="T68" fmla="*/ 16 w 17"/>
                <a:gd name="T69" fmla="*/ 14 h 26"/>
                <a:gd name="T70" fmla="*/ 17 w 17"/>
                <a:gd name="T71" fmla="*/ 16 h 26"/>
                <a:gd name="T72" fmla="*/ 17 w 17"/>
                <a:gd name="T73" fmla="*/ 19 h 26"/>
                <a:gd name="T74" fmla="*/ 17 w 17"/>
                <a:gd name="T75" fmla="*/ 23 h 26"/>
                <a:gd name="T76" fmla="*/ 15 w 17"/>
                <a:gd name="T77" fmla="*/ 25 h 26"/>
                <a:gd name="T78" fmla="*/ 11 w 17"/>
                <a:gd name="T79" fmla="*/ 26 h 26"/>
                <a:gd name="T80" fmla="*/ 7 w 17"/>
                <a:gd name="T81" fmla="*/ 26 h 26"/>
                <a:gd name="T82" fmla="*/ 4 w 17"/>
                <a:gd name="T83" fmla="*/ 26 h 26"/>
                <a:gd name="T84" fmla="*/ 0 w 17"/>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5"/>
                  </a:moveTo>
                  <a:cubicBezTo>
                    <a:pt x="0" y="19"/>
                    <a:pt x="0" y="19"/>
                    <a:pt x="0" y="19"/>
                  </a:cubicBezTo>
                  <a:cubicBezTo>
                    <a:pt x="1" y="20"/>
                    <a:pt x="2" y="21"/>
                    <a:pt x="4" y="21"/>
                  </a:cubicBezTo>
                  <a:cubicBezTo>
                    <a:pt x="5" y="22"/>
                    <a:pt x="6" y="22"/>
                    <a:pt x="7" y="22"/>
                  </a:cubicBezTo>
                  <a:cubicBezTo>
                    <a:pt x="8" y="22"/>
                    <a:pt x="9" y="22"/>
                    <a:pt x="9" y="22"/>
                  </a:cubicBezTo>
                  <a:cubicBezTo>
                    <a:pt x="10" y="22"/>
                    <a:pt x="10" y="22"/>
                    <a:pt x="10" y="21"/>
                  </a:cubicBezTo>
                  <a:cubicBezTo>
                    <a:pt x="11" y="21"/>
                    <a:pt x="11" y="21"/>
                    <a:pt x="11" y="20"/>
                  </a:cubicBezTo>
                  <a:cubicBezTo>
                    <a:pt x="11" y="20"/>
                    <a:pt x="12" y="20"/>
                    <a:pt x="12" y="19"/>
                  </a:cubicBezTo>
                  <a:cubicBezTo>
                    <a:pt x="12" y="19"/>
                    <a:pt x="11" y="19"/>
                    <a:pt x="11" y="18"/>
                  </a:cubicBezTo>
                  <a:cubicBezTo>
                    <a:pt x="11" y="18"/>
                    <a:pt x="10" y="17"/>
                    <a:pt x="10" y="17"/>
                  </a:cubicBezTo>
                  <a:cubicBezTo>
                    <a:pt x="9" y="17"/>
                    <a:pt x="9" y="16"/>
                    <a:pt x="8" y="16"/>
                  </a:cubicBezTo>
                  <a:cubicBezTo>
                    <a:pt x="8" y="16"/>
                    <a:pt x="7" y="16"/>
                    <a:pt x="6" y="15"/>
                  </a:cubicBezTo>
                  <a:cubicBezTo>
                    <a:pt x="4" y="14"/>
                    <a:pt x="3" y="13"/>
                    <a:pt x="2" y="12"/>
                  </a:cubicBezTo>
                  <a:cubicBezTo>
                    <a:pt x="1" y="11"/>
                    <a:pt x="0" y="10"/>
                    <a:pt x="0" y="8"/>
                  </a:cubicBezTo>
                  <a:cubicBezTo>
                    <a:pt x="0" y="7"/>
                    <a:pt x="0" y="5"/>
                    <a:pt x="1" y="5"/>
                  </a:cubicBezTo>
                  <a:cubicBezTo>
                    <a:pt x="2" y="4"/>
                    <a:pt x="2" y="3"/>
                    <a:pt x="3" y="2"/>
                  </a:cubicBezTo>
                  <a:cubicBezTo>
                    <a:pt x="4" y="2"/>
                    <a:pt x="5" y="1"/>
                    <a:pt x="6" y="1"/>
                  </a:cubicBezTo>
                  <a:cubicBezTo>
                    <a:pt x="7" y="1"/>
                    <a:pt x="9" y="0"/>
                    <a:pt x="10" y="0"/>
                  </a:cubicBezTo>
                  <a:cubicBezTo>
                    <a:pt x="11" y="0"/>
                    <a:pt x="13" y="1"/>
                    <a:pt x="14" y="1"/>
                  </a:cubicBezTo>
                  <a:cubicBezTo>
                    <a:pt x="15" y="1"/>
                    <a:pt x="16" y="1"/>
                    <a:pt x="16" y="1"/>
                  </a:cubicBezTo>
                  <a:cubicBezTo>
                    <a:pt x="16" y="7"/>
                    <a:pt x="16" y="7"/>
                    <a:pt x="16" y="7"/>
                  </a:cubicBezTo>
                  <a:cubicBezTo>
                    <a:pt x="16" y="6"/>
                    <a:pt x="16" y="6"/>
                    <a:pt x="15" y="6"/>
                  </a:cubicBezTo>
                  <a:cubicBezTo>
                    <a:pt x="15" y="6"/>
                    <a:pt x="14" y="5"/>
                    <a:pt x="13" y="5"/>
                  </a:cubicBezTo>
                  <a:cubicBezTo>
                    <a:pt x="13" y="5"/>
                    <a:pt x="12" y="5"/>
                    <a:pt x="12" y="5"/>
                  </a:cubicBezTo>
                  <a:cubicBezTo>
                    <a:pt x="11" y="5"/>
                    <a:pt x="11" y="5"/>
                    <a:pt x="10" y="5"/>
                  </a:cubicBezTo>
                  <a:cubicBezTo>
                    <a:pt x="10" y="5"/>
                    <a:pt x="9" y="5"/>
                    <a:pt x="9" y="5"/>
                  </a:cubicBezTo>
                  <a:cubicBezTo>
                    <a:pt x="8" y="5"/>
                    <a:pt x="8" y="5"/>
                    <a:pt x="7" y="6"/>
                  </a:cubicBezTo>
                  <a:cubicBezTo>
                    <a:pt x="7" y="6"/>
                    <a:pt x="7" y="6"/>
                    <a:pt x="6" y="6"/>
                  </a:cubicBezTo>
                  <a:cubicBezTo>
                    <a:pt x="6" y="7"/>
                    <a:pt x="6" y="7"/>
                    <a:pt x="6" y="7"/>
                  </a:cubicBezTo>
                  <a:cubicBezTo>
                    <a:pt x="6" y="8"/>
                    <a:pt x="6" y="8"/>
                    <a:pt x="7" y="9"/>
                  </a:cubicBezTo>
                  <a:cubicBezTo>
                    <a:pt x="7" y="9"/>
                    <a:pt x="7" y="9"/>
                    <a:pt x="7" y="10"/>
                  </a:cubicBezTo>
                  <a:cubicBezTo>
                    <a:pt x="8" y="10"/>
                    <a:pt x="8" y="10"/>
                    <a:pt x="9" y="10"/>
                  </a:cubicBezTo>
                  <a:cubicBezTo>
                    <a:pt x="10" y="11"/>
                    <a:pt x="10" y="11"/>
                    <a:pt x="11" y="11"/>
                  </a:cubicBezTo>
                  <a:cubicBezTo>
                    <a:pt x="12" y="12"/>
                    <a:pt x="13" y="12"/>
                    <a:pt x="14" y="13"/>
                  </a:cubicBezTo>
                  <a:cubicBezTo>
                    <a:pt x="14" y="13"/>
                    <a:pt x="15" y="14"/>
                    <a:pt x="16" y="14"/>
                  </a:cubicBezTo>
                  <a:cubicBezTo>
                    <a:pt x="16" y="15"/>
                    <a:pt x="17" y="16"/>
                    <a:pt x="17" y="16"/>
                  </a:cubicBezTo>
                  <a:cubicBezTo>
                    <a:pt x="17" y="17"/>
                    <a:pt x="17" y="18"/>
                    <a:pt x="17" y="19"/>
                  </a:cubicBezTo>
                  <a:cubicBezTo>
                    <a:pt x="17" y="20"/>
                    <a:pt x="17" y="22"/>
                    <a:pt x="17" y="23"/>
                  </a:cubicBezTo>
                  <a:cubicBezTo>
                    <a:pt x="16" y="23"/>
                    <a:pt x="15" y="24"/>
                    <a:pt x="15" y="25"/>
                  </a:cubicBezTo>
                  <a:cubicBezTo>
                    <a:pt x="14" y="25"/>
                    <a:pt x="13" y="26"/>
                    <a:pt x="11" y="26"/>
                  </a:cubicBezTo>
                  <a:cubicBezTo>
                    <a:pt x="10" y="26"/>
                    <a:pt x="9" y="26"/>
                    <a:pt x="7" y="26"/>
                  </a:cubicBezTo>
                  <a:cubicBezTo>
                    <a:pt x="6" y="26"/>
                    <a:pt x="5" y="26"/>
                    <a:pt x="4" y="26"/>
                  </a:cubicBezTo>
                  <a:cubicBezTo>
                    <a:pt x="2" y="26"/>
                    <a:pt x="1" y="26"/>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30" name="Freeform 67"/>
            <p:cNvSpPr>
              <a:spLocks/>
            </p:cNvSpPr>
            <p:nvPr/>
          </p:nvSpPr>
          <p:spPr bwMode="auto">
            <a:xfrm>
              <a:off x="1184236" y="2571746"/>
              <a:ext cx="71678" cy="85701"/>
            </a:xfrm>
            <a:custGeom>
              <a:avLst/>
              <a:gdLst>
                <a:gd name="T0" fmla="*/ 21 w 22"/>
                <a:gd name="T1" fmla="*/ 4 h 26"/>
                <a:gd name="T2" fmla="*/ 20 w 22"/>
                <a:gd name="T3" fmla="*/ 4 h 26"/>
                <a:gd name="T4" fmla="*/ 18 w 22"/>
                <a:gd name="T5" fmla="*/ 3 h 26"/>
                <a:gd name="T6" fmla="*/ 17 w 22"/>
                <a:gd name="T7" fmla="*/ 2 h 26"/>
                <a:gd name="T8" fmla="*/ 15 w 22"/>
                <a:gd name="T9" fmla="*/ 2 h 26"/>
                <a:gd name="T10" fmla="*/ 10 w 22"/>
                <a:gd name="T11" fmla="*/ 3 h 26"/>
                <a:gd name="T12" fmla="*/ 6 w 22"/>
                <a:gd name="T13" fmla="*/ 6 h 26"/>
                <a:gd name="T14" fmla="*/ 4 w 22"/>
                <a:gd name="T15" fmla="*/ 10 h 26"/>
                <a:gd name="T16" fmla="*/ 3 w 22"/>
                <a:gd name="T17" fmla="*/ 14 h 26"/>
                <a:gd name="T18" fmla="*/ 4 w 22"/>
                <a:gd name="T19" fmla="*/ 18 h 26"/>
                <a:gd name="T20" fmla="*/ 6 w 22"/>
                <a:gd name="T21" fmla="*/ 21 h 26"/>
                <a:gd name="T22" fmla="*/ 8 w 22"/>
                <a:gd name="T23" fmla="*/ 22 h 26"/>
                <a:gd name="T24" fmla="*/ 11 w 22"/>
                <a:gd name="T25" fmla="*/ 23 h 26"/>
                <a:gd name="T26" fmla="*/ 14 w 22"/>
                <a:gd name="T27" fmla="*/ 23 h 26"/>
                <a:gd name="T28" fmla="*/ 15 w 22"/>
                <a:gd name="T29" fmla="*/ 23 h 26"/>
                <a:gd name="T30" fmla="*/ 17 w 22"/>
                <a:gd name="T31" fmla="*/ 22 h 26"/>
                <a:gd name="T32" fmla="*/ 18 w 22"/>
                <a:gd name="T33" fmla="*/ 21 h 26"/>
                <a:gd name="T34" fmla="*/ 17 w 22"/>
                <a:gd name="T35" fmla="*/ 24 h 26"/>
                <a:gd name="T36" fmla="*/ 14 w 22"/>
                <a:gd name="T37" fmla="*/ 25 h 26"/>
                <a:gd name="T38" fmla="*/ 11 w 22"/>
                <a:gd name="T39" fmla="*/ 26 h 26"/>
                <a:gd name="T40" fmla="*/ 6 w 22"/>
                <a:gd name="T41" fmla="*/ 25 h 26"/>
                <a:gd name="T42" fmla="*/ 3 w 22"/>
                <a:gd name="T43" fmla="*/ 23 h 26"/>
                <a:gd name="T44" fmla="*/ 1 w 22"/>
                <a:gd name="T45" fmla="*/ 19 h 26"/>
                <a:gd name="T46" fmla="*/ 0 w 22"/>
                <a:gd name="T47" fmla="*/ 15 h 26"/>
                <a:gd name="T48" fmla="*/ 1 w 22"/>
                <a:gd name="T49" fmla="*/ 9 h 26"/>
                <a:gd name="T50" fmla="*/ 4 w 22"/>
                <a:gd name="T51" fmla="*/ 4 h 26"/>
                <a:gd name="T52" fmla="*/ 9 w 22"/>
                <a:gd name="T53" fmla="*/ 1 h 26"/>
                <a:gd name="T54" fmla="*/ 15 w 22"/>
                <a:gd name="T55" fmla="*/ 0 h 26"/>
                <a:gd name="T56" fmla="*/ 19 w 22"/>
                <a:gd name="T57" fmla="*/ 0 h 26"/>
                <a:gd name="T58" fmla="*/ 22 w 22"/>
                <a:gd name="T59" fmla="*/ 1 h 26"/>
                <a:gd name="T60" fmla="*/ 21 w 22"/>
                <a:gd name="T61"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 h="26">
                  <a:moveTo>
                    <a:pt x="21" y="4"/>
                  </a:moveTo>
                  <a:cubicBezTo>
                    <a:pt x="21" y="4"/>
                    <a:pt x="20" y="4"/>
                    <a:pt x="20" y="4"/>
                  </a:cubicBezTo>
                  <a:cubicBezTo>
                    <a:pt x="19" y="3"/>
                    <a:pt x="19" y="3"/>
                    <a:pt x="18" y="3"/>
                  </a:cubicBezTo>
                  <a:cubicBezTo>
                    <a:pt x="18" y="3"/>
                    <a:pt x="17" y="3"/>
                    <a:pt x="17" y="2"/>
                  </a:cubicBezTo>
                  <a:cubicBezTo>
                    <a:pt x="16" y="2"/>
                    <a:pt x="15" y="2"/>
                    <a:pt x="15" y="2"/>
                  </a:cubicBezTo>
                  <a:cubicBezTo>
                    <a:pt x="13" y="2"/>
                    <a:pt x="11" y="3"/>
                    <a:pt x="10" y="3"/>
                  </a:cubicBezTo>
                  <a:cubicBezTo>
                    <a:pt x="9" y="4"/>
                    <a:pt x="7" y="5"/>
                    <a:pt x="6" y="6"/>
                  </a:cubicBezTo>
                  <a:cubicBezTo>
                    <a:pt x="5" y="7"/>
                    <a:pt x="5" y="8"/>
                    <a:pt x="4" y="10"/>
                  </a:cubicBezTo>
                  <a:cubicBezTo>
                    <a:pt x="4" y="11"/>
                    <a:pt x="3" y="13"/>
                    <a:pt x="3" y="14"/>
                  </a:cubicBezTo>
                  <a:cubicBezTo>
                    <a:pt x="3" y="16"/>
                    <a:pt x="4" y="17"/>
                    <a:pt x="4" y="18"/>
                  </a:cubicBezTo>
                  <a:cubicBezTo>
                    <a:pt x="4" y="19"/>
                    <a:pt x="5" y="20"/>
                    <a:pt x="6" y="21"/>
                  </a:cubicBezTo>
                  <a:cubicBezTo>
                    <a:pt x="6" y="22"/>
                    <a:pt x="7" y="22"/>
                    <a:pt x="8" y="22"/>
                  </a:cubicBezTo>
                  <a:cubicBezTo>
                    <a:pt x="9" y="23"/>
                    <a:pt x="10" y="23"/>
                    <a:pt x="11" y="23"/>
                  </a:cubicBezTo>
                  <a:cubicBezTo>
                    <a:pt x="12" y="23"/>
                    <a:pt x="13" y="23"/>
                    <a:pt x="14" y="23"/>
                  </a:cubicBezTo>
                  <a:cubicBezTo>
                    <a:pt x="14" y="23"/>
                    <a:pt x="15" y="23"/>
                    <a:pt x="15" y="23"/>
                  </a:cubicBezTo>
                  <a:cubicBezTo>
                    <a:pt x="16" y="22"/>
                    <a:pt x="16" y="22"/>
                    <a:pt x="17" y="22"/>
                  </a:cubicBezTo>
                  <a:cubicBezTo>
                    <a:pt x="17" y="22"/>
                    <a:pt x="18" y="22"/>
                    <a:pt x="18" y="21"/>
                  </a:cubicBezTo>
                  <a:cubicBezTo>
                    <a:pt x="17" y="24"/>
                    <a:pt x="17" y="24"/>
                    <a:pt x="17" y="24"/>
                  </a:cubicBezTo>
                  <a:cubicBezTo>
                    <a:pt x="17" y="25"/>
                    <a:pt x="16" y="25"/>
                    <a:pt x="14" y="25"/>
                  </a:cubicBezTo>
                  <a:cubicBezTo>
                    <a:pt x="13" y="26"/>
                    <a:pt x="12" y="26"/>
                    <a:pt x="11" y="26"/>
                  </a:cubicBezTo>
                  <a:cubicBezTo>
                    <a:pt x="9" y="26"/>
                    <a:pt x="8" y="25"/>
                    <a:pt x="6" y="25"/>
                  </a:cubicBezTo>
                  <a:cubicBezTo>
                    <a:pt x="5" y="24"/>
                    <a:pt x="4" y="24"/>
                    <a:pt x="3" y="23"/>
                  </a:cubicBezTo>
                  <a:cubicBezTo>
                    <a:pt x="2" y="22"/>
                    <a:pt x="1" y="21"/>
                    <a:pt x="1" y="19"/>
                  </a:cubicBezTo>
                  <a:cubicBezTo>
                    <a:pt x="0" y="18"/>
                    <a:pt x="0" y="16"/>
                    <a:pt x="0" y="15"/>
                  </a:cubicBezTo>
                  <a:cubicBezTo>
                    <a:pt x="0" y="12"/>
                    <a:pt x="1" y="10"/>
                    <a:pt x="1" y="9"/>
                  </a:cubicBezTo>
                  <a:cubicBezTo>
                    <a:pt x="2" y="7"/>
                    <a:pt x="3" y="5"/>
                    <a:pt x="4" y="4"/>
                  </a:cubicBezTo>
                  <a:cubicBezTo>
                    <a:pt x="6" y="3"/>
                    <a:pt x="7" y="1"/>
                    <a:pt x="9" y="1"/>
                  </a:cubicBezTo>
                  <a:cubicBezTo>
                    <a:pt x="11" y="0"/>
                    <a:pt x="13" y="0"/>
                    <a:pt x="15" y="0"/>
                  </a:cubicBezTo>
                  <a:cubicBezTo>
                    <a:pt x="16" y="0"/>
                    <a:pt x="18" y="0"/>
                    <a:pt x="19" y="0"/>
                  </a:cubicBezTo>
                  <a:cubicBezTo>
                    <a:pt x="20" y="0"/>
                    <a:pt x="21" y="1"/>
                    <a:pt x="22" y="1"/>
                  </a:cubicBezTo>
                  <a:lnTo>
                    <a:pt x="21"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31" name="Freeform 68"/>
            <p:cNvSpPr>
              <a:spLocks noEditPoints="1"/>
            </p:cNvSpPr>
            <p:nvPr/>
          </p:nvSpPr>
          <p:spPr bwMode="auto">
            <a:xfrm>
              <a:off x="1249681" y="2571746"/>
              <a:ext cx="71678" cy="82585"/>
            </a:xfrm>
            <a:custGeom>
              <a:avLst/>
              <a:gdLst>
                <a:gd name="T0" fmla="*/ 19 w 22"/>
                <a:gd name="T1" fmla="*/ 25 h 25"/>
                <a:gd name="T2" fmla="*/ 18 w 22"/>
                <a:gd name="T3" fmla="*/ 18 h 25"/>
                <a:gd name="T4" fmla="*/ 7 w 22"/>
                <a:gd name="T5" fmla="*/ 18 h 25"/>
                <a:gd name="T6" fmla="*/ 3 w 22"/>
                <a:gd name="T7" fmla="*/ 25 h 25"/>
                <a:gd name="T8" fmla="*/ 0 w 22"/>
                <a:gd name="T9" fmla="*/ 25 h 25"/>
                <a:gd name="T10" fmla="*/ 15 w 22"/>
                <a:gd name="T11" fmla="*/ 0 h 25"/>
                <a:gd name="T12" fmla="*/ 18 w 22"/>
                <a:gd name="T13" fmla="*/ 0 h 25"/>
                <a:gd name="T14" fmla="*/ 22 w 22"/>
                <a:gd name="T15" fmla="*/ 25 h 25"/>
                <a:gd name="T16" fmla="*/ 19 w 22"/>
                <a:gd name="T17" fmla="*/ 25 h 25"/>
                <a:gd name="T18" fmla="*/ 16 w 22"/>
                <a:gd name="T19" fmla="*/ 5 h 25"/>
                <a:gd name="T20" fmla="*/ 16 w 22"/>
                <a:gd name="T21" fmla="*/ 4 h 25"/>
                <a:gd name="T22" fmla="*/ 16 w 22"/>
                <a:gd name="T23" fmla="*/ 4 h 25"/>
                <a:gd name="T24" fmla="*/ 16 w 22"/>
                <a:gd name="T25" fmla="*/ 3 h 25"/>
                <a:gd name="T26" fmla="*/ 16 w 22"/>
                <a:gd name="T27" fmla="*/ 3 h 25"/>
                <a:gd name="T28" fmla="*/ 16 w 22"/>
                <a:gd name="T29" fmla="*/ 3 h 25"/>
                <a:gd name="T30" fmla="*/ 15 w 22"/>
                <a:gd name="T31" fmla="*/ 3 h 25"/>
                <a:gd name="T32" fmla="*/ 15 w 22"/>
                <a:gd name="T33" fmla="*/ 4 h 25"/>
                <a:gd name="T34" fmla="*/ 15 w 22"/>
                <a:gd name="T35" fmla="*/ 4 h 25"/>
                <a:gd name="T36" fmla="*/ 15 w 22"/>
                <a:gd name="T37" fmla="*/ 5 h 25"/>
                <a:gd name="T38" fmla="*/ 9 w 22"/>
                <a:gd name="T39" fmla="*/ 16 h 25"/>
                <a:gd name="T40" fmla="*/ 17 w 22"/>
                <a:gd name="T41" fmla="*/ 16 h 25"/>
                <a:gd name="T42" fmla="*/ 16 w 22"/>
                <a:gd name="T4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5">
                  <a:moveTo>
                    <a:pt x="19" y="25"/>
                  </a:moveTo>
                  <a:cubicBezTo>
                    <a:pt x="18" y="18"/>
                    <a:pt x="18" y="18"/>
                    <a:pt x="18" y="18"/>
                  </a:cubicBezTo>
                  <a:cubicBezTo>
                    <a:pt x="7" y="18"/>
                    <a:pt x="7" y="18"/>
                    <a:pt x="7" y="18"/>
                  </a:cubicBezTo>
                  <a:cubicBezTo>
                    <a:pt x="3" y="25"/>
                    <a:pt x="3" y="25"/>
                    <a:pt x="3" y="25"/>
                  </a:cubicBezTo>
                  <a:cubicBezTo>
                    <a:pt x="0" y="25"/>
                    <a:pt x="0" y="25"/>
                    <a:pt x="0" y="25"/>
                  </a:cubicBezTo>
                  <a:cubicBezTo>
                    <a:pt x="15" y="0"/>
                    <a:pt x="15" y="0"/>
                    <a:pt x="15" y="0"/>
                  </a:cubicBezTo>
                  <a:cubicBezTo>
                    <a:pt x="18" y="0"/>
                    <a:pt x="18" y="0"/>
                    <a:pt x="18" y="0"/>
                  </a:cubicBezTo>
                  <a:cubicBezTo>
                    <a:pt x="22" y="25"/>
                    <a:pt x="22" y="25"/>
                    <a:pt x="22" y="25"/>
                  </a:cubicBezTo>
                  <a:lnTo>
                    <a:pt x="19" y="25"/>
                  </a:lnTo>
                  <a:close/>
                  <a:moveTo>
                    <a:pt x="16" y="5"/>
                  </a:moveTo>
                  <a:cubicBezTo>
                    <a:pt x="16" y="5"/>
                    <a:pt x="16" y="5"/>
                    <a:pt x="16" y="4"/>
                  </a:cubicBezTo>
                  <a:cubicBezTo>
                    <a:pt x="16" y="4"/>
                    <a:pt x="16" y="4"/>
                    <a:pt x="16" y="4"/>
                  </a:cubicBezTo>
                  <a:cubicBezTo>
                    <a:pt x="16" y="4"/>
                    <a:pt x="16" y="4"/>
                    <a:pt x="16" y="3"/>
                  </a:cubicBezTo>
                  <a:cubicBezTo>
                    <a:pt x="16" y="3"/>
                    <a:pt x="16" y="3"/>
                    <a:pt x="16" y="3"/>
                  </a:cubicBezTo>
                  <a:cubicBezTo>
                    <a:pt x="16" y="3"/>
                    <a:pt x="16" y="3"/>
                    <a:pt x="16" y="3"/>
                  </a:cubicBezTo>
                  <a:cubicBezTo>
                    <a:pt x="16" y="3"/>
                    <a:pt x="15" y="3"/>
                    <a:pt x="15" y="3"/>
                  </a:cubicBezTo>
                  <a:cubicBezTo>
                    <a:pt x="15" y="4"/>
                    <a:pt x="15" y="4"/>
                    <a:pt x="15" y="4"/>
                  </a:cubicBezTo>
                  <a:cubicBezTo>
                    <a:pt x="15" y="4"/>
                    <a:pt x="15" y="4"/>
                    <a:pt x="15" y="4"/>
                  </a:cubicBezTo>
                  <a:cubicBezTo>
                    <a:pt x="15" y="5"/>
                    <a:pt x="15" y="5"/>
                    <a:pt x="15" y="5"/>
                  </a:cubicBezTo>
                  <a:cubicBezTo>
                    <a:pt x="9" y="16"/>
                    <a:pt x="9" y="16"/>
                    <a:pt x="9" y="16"/>
                  </a:cubicBezTo>
                  <a:cubicBezTo>
                    <a:pt x="17" y="16"/>
                    <a:pt x="17" y="16"/>
                    <a:pt x="17" y="16"/>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32" name="Freeform 69"/>
            <p:cNvSpPr>
              <a:spLocks/>
            </p:cNvSpPr>
            <p:nvPr/>
          </p:nvSpPr>
          <p:spPr bwMode="auto">
            <a:xfrm>
              <a:off x="1335383" y="2571746"/>
              <a:ext cx="45188" cy="82585"/>
            </a:xfrm>
            <a:custGeom>
              <a:avLst/>
              <a:gdLst>
                <a:gd name="T0" fmla="*/ 27 w 29"/>
                <a:gd name="T1" fmla="*/ 53 h 53"/>
                <a:gd name="T2" fmla="*/ 0 w 29"/>
                <a:gd name="T3" fmla="*/ 53 h 53"/>
                <a:gd name="T4" fmla="*/ 10 w 29"/>
                <a:gd name="T5" fmla="*/ 0 h 53"/>
                <a:gd name="T6" fmla="*/ 17 w 29"/>
                <a:gd name="T7" fmla="*/ 0 h 53"/>
                <a:gd name="T8" fmla="*/ 8 w 29"/>
                <a:gd name="T9" fmla="*/ 48 h 53"/>
                <a:gd name="T10" fmla="*/ 29 w 29"/>
                <a:gd name="T11" fmla="*/ 48 h 53"/>
                <a:gd name="T12" fmla="*/ 27 w 29"/>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29" h="53">
                  <a:moveTo>
                    <a:pt x="27" y="53"/>
                  </a:moveTo>
                  <a:lnTo>
                    <a:pt x="0" y="53"/>
                  </a:lnTo>
                  <a:lnTo>
                    <a:pt x="10" y="0"/>
                  </a:lnTo>
                  <a:lnTo>
                    <a:pt x="17" y="0"/>
                  </a:lnTo>
                  <a:lnTo>
                    <a:pt x="8" y="48"/>
                  </a:lnTo>
                  <a:lnTo>
                    <a:pt x="29" y="48"/>
                  </a:lnTo>
                  <a:lnTo>
                    <a:pt x="27"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33" name="Freeform 70"/>
            <p:cNvSpPr>
              <a:spLocks/>
            </p:cNvSpPr>
            <p:nvPr/>
          </p:nvSpPr>
          <p:spPr bwMode="auto">
            <a:xfrm>
              <a:off x="1389921" y="2571746"/>
              <a:ext cx="29606" cy="82585"/>
            </a:xfrm>
            <a:custGeom>
              <a:avLst/>
              <a:gdLst>
                <a:gd name="T0" fmla="*/ 7 w 19"/>
                <a:gd name="T1" fmla="*/ 53 h 53"/>
                <a:gd name="T2" fmla="*/ 0 w 19"/>
                <a:gd name="T3" fmla="*/ 53 h 53"/>
                <a:gd name="T4" fmla="*/ 11 w 19"/>
                <a:gd name="T5" fmla="*/ 0 h 53"/>
                <a:gd name="T6" fmla="*/ 19 w 19"/>
                <a:gd name="T7" fmla="*/ 0 h 53"/>
                <a:gd name="T8" fmla="*/ 7 w 19"/>
                <a:gd name="T9" fmla="*/ 53 h 53"/>
              </a:gdLst>
              <a:ahLst/>
              <a:cxnLst>
                <a:cxn ang="0">
                  <a:pos x="T0" y="T1"/>
                </a:cxn>
                <a:cxn ang="0">
                  <a:pos x="T2" y="T3"/>
                </a:cxn>
                <a:cxn ang="0">
                  <a:pos x="T4" y="T5"/>
                </a:cxn>
                <a:cxn ang="0">
                  <a:pos x="T6" y="T7"/>
                </a:cxn>
                <a:cxn ang="0">
                  <a:pos x="T8" y="T9"/>
                </a:cxn>
              </a:cxnLst>
              <a:rect l="0" t="0" r="r" b="b"/>
              <a:pathLst>
                <a:path w="19" h="53">
                  <a:moveTo>
                    <a:pt x="7" y="53"/>
                  </a:moveTo>
                  <a:lnTo>
                    <a:pt x="0" y="53"/>
                  </a:lnTo>
                  <a:lnTo>
                    <a:pt x="11" y="0"/>
                  </a:lnTo>
                  <a:lnTo>
                    <a:pt x="19" y="0"/>
                  </a:lnTo>
                  <a:lnTo>
                    <a:pt x="7"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34" name="Freeform 71"/>
            <p:cNvSpPr>
              <a:spLocks/>
            </p:cNvSpPr>
            <p:nvPr/>
          </p:nvSpPr>
          <p:spPr bwMode="auto">
            <a:xfrm>
              <a:off x="1422644" y="2571746"/>
              <a:ext cx="59212" cy="82585"/>
            </a:xfrm>
            <a:custGeom>
              <a:avLst/>
              <a:gdLst>
                <a:gd name="T0" fmla="*/ 38 w 38"/>
                <a:gd name="T1" fmla="*/ 6 h 53"/>
                <a:gd name="T2" fmla="*/ 17 w 38"/>
                <a:gd name="T3" fmla="*/ 6 h 53"/>
                <a:gd name="T4" fmla="*/ 13 w 38"/>
                <a:gd name="T5" fmla="*/ 23 h 53"/>
                <a:gd name="T6" fmla="*/ 32 w 38"/>
                <a:gd name="T7" fmla="*/ 23 h 53"/>
                <a:gd name="T8" fmla="*/ 32 w 38"/>
                <a:gd name="T9" fmla="*/ 30 h 53"/>
                <a:gd name="T10" fmla="*/ 13 w 38"/>
                <a:gd name="T11" fmla="*/ 30 h 53"/>
                <a:gd name="T12" fmla="*/ 7 w 38"/>
                <a:gd name="T13" fmla="*/ 53 h 53"/>
                <a:gd name="T14" fmla="*/ 0 w 38"/>
                <a:gd name="T15" fmla="*/ 53 h 53"/>
                <a:gd name="T16" fmla="*/ 13 w 38"/>
                <a:gd name="T17" fmla="*/ 0 h 53"/>
                <a:gd name="T18" fmla="*/ 38 w 38"/>
                <a:gd name="T19" fmla="*/ 0 h 53"/>
                <a:gd name="T20" fmla="*/ 38 w 38"/>
                <a:gd name="T21" fmla="*/ 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53">
                  <a:moveTo>
                    <a:pt x="38" y="6"/>
                  </a:moveTo>
                  <a:lnTo>
                    <a:pt x="17" y="6"/>
                  </a:lnTo>
                  <a:lnTo>
                    <a:pt x="13" y="23"/>
                  </a:lnTo>
                  <a:lnTo>
                    <a:pt x="32" y="23"/>
                  </a:lnTo>
                  <a:lnTo>
                    <a:pt x="32" y="30"/>
                  </a:lnTo>
                  <a:lnTo>
                    <a:pt x="13" y="30"/>
                  </a:lnTo>
                  <a:lnTo>
                    <a:pt x="7" y="53"/>
                  </a:lnTo>
                  <a:lnTo>
                    <a:pt x="0" y="53"/>
                  </a:lnTo>
                  <a:lnTo>
                    <a:pt x="13" y="0"/>
                  </a:lnTo>
                  <a:lnTo>
                    <a:pt x="38" y="0"/>
                  </a:lnTo>
                  <a:lnTo>
                    <a:pt x="3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35" name="Freeform 72"/>
            <p:cNvSpPr>
              <a:spLocks noEditPoints="1"/>
            </p:cNvSpPr>
            <p:nvPr/>
          </p:nvSpPr>
          <p:spPr bwMode="auto">
            <a:xfrm>
              <a:off x="1488089" y="2571746"/>
              <a:ext cx="74795" cy="85701"/>
            </a:xfrm>
            <a:custGeom>
              <a:avLst/>
              <a:gdLst>
                <a:gd name="T0" fmla="*/ 23 w 23"/>
                <a:gd name="T1" fmla="*/ 10 h 26"/>
                <a:gd name="T2" fmla="*/ 23 w 23"/>
                <a:gd name="T3" fmla="*/ 14 h 26"/>
                <a:gd name="T4" fmla="*/ 22 w 23"/>
                <a:gd name="T5" fmla="*/ 17 h 26"/>
                <a:gd name="T6" fmla="*/ 21 w 23"/>
                <a:gd name="T7" fmla="*/ 19 h 26"/>
                <a:gd name="T8" fmla="*/ 19 w 23"/>
                <a:gd name="T9" fmla="*/ 22 h 26"/>
                <a:gd name="T10" fmla="*/ 17 w 23"/>
                <a:gd name="T11" fmla="*/ 23 h 26"/>
                <a:gd name="T12" fmla="*/ 15 w 23"/>
                <a:gd name="T13" fmla="*/ 25 h 26"/>
                <a:gd name="T14" fmla="*/ 13 w 23"/>
                <a:gd name="T15" fmla="*/ 25 h 26"/>
                <a:gd name="T16" fmla="*/ 10 w 23"/>
                <a:gd name="T17" fmla="*/ 26 h 26"/>
                <a:gd name="T18" fmla="*/ 5 w 23"/>
                <a:gd name="T19" fmla="*/ 25 h 26"/>
                <a:gd name="T20" fmla="*/ 2 w 23"/>
                <a:gd name="T21" fmla="*/ 23 h 26"/>
                <a:gd name="T22" fmla="*/ 0 w 23"/>
                <a:gd name="T23" fmla="*/ 19 h 26"/>
                <a:gd name="T24" fmla="*/ 0 w 23"/>
                <a:gd name="T25" fmla="*/ 15 h 26"/>
                <a:gd name="T26" fmla="*/ 1 w 23"/>
                <a:gd name="T27" fmla="*/ 8 h 26"/>
                <a:gd name="T28" fmla="*/ 4 w 23"/>
                <a:gd name="T29" fmla="*/ 3 h 26"/>
                <a:gd name="T30" fmla="*/ 8 w 23"/>
                <a:gd name="T31" fmla="*/ 1 h 26"/>
                <a:gd name="T32" fmla="*/ 13 w 23"/>
                <a:gd name="T33" fmla="*/ 0 h 26"/>
                <a:gd name="T34" fmla="*/ 17 w 23"/>
                <a:gd name="T35" fmla="*/ 0 h 26"/>
                <a:gd name="T36" fmla="*/ 21 w 23"/>
                <a:gd name="T37" fmla="*/ 3 h 26"/>
                <a:gd name="T38" fmla="*/ 23 w 23"/>
                <a:gd name="T39" fmla="*/ 6 h 26"/>
                <a:gd name="T40" fmla="*/ 23 w 23"/>
                <a:gd name="T41" fmla="*/ 10 h 26"/>
                <a:gd name="T42" fmla="*/ 20 w 23"/>
                <a:gd name="T43" fmla="*/ 10 h 26"/>
                <a:gd name="T44" fmla="*/ 20 w 23"/>
                <a:gd name="T45" fmla="*/ 7 h 26"/>
                <a:gd name="T46" fmla="*/ 18 w 23"/>
                <a:gd name="T47" fmla="*/ 4 h 26"/>
                <a:gd name="T48" fmla="*/ 16 w 23"/>
                <a:gd name="T49" fmla="*/ 3 h 26"/>
                <a:gd name="T50" fmla="*/ 13 w 23"/>
                <a:gd name="T51" fmla="*/ 2 h 26"/>
                <a:gd name="T52" fmla="*/ 9 w 23"/>
                <a:gd name="T53" fmla="*/ 3 h 26"/>
                <a:gd name="T54" fmla="*/ 6 w 23"/>
                <a:gd name="T55" fmla="*/ 5 h 26"/>
                <a:gd name="T56" fmla="*/ 5 w 23"/>
                <a:gd name="T57" fmla="*/ 7 h 26"/>
                <a:gd name="T58" fmla="*/ 4 w 23"/>
                <a:gd name="T59" fmla="*/ 10 h 26"/>
                <a:gd name="T60" fmla="*/ 3 w 23"/>
                <a:gd name="T61" fmla="*/ 12 h 26"/>
                <a:gd name="T62" fmla="*/ 3 w 23"/>
                <a:gd name="T63" fmla="*/ 15 h 26"/>
                <a:gd name="T64" fmla="*/ 3 w 23"/>
                <a:gd name="T65" fmla="*/ 18 h 26"/>
                <a:gd name="T66" fmla="*/ 4 w 23"/>
                <a:gd name="T67" fmla="*/ 21 h 26"/>
                <a:gd name="T68" fmla="*/ 7 w 23"/>
                <a:gd name="T69" fmla="*/ 22 h 26"/>
                <a:gd name="T70" fmla="*/ 10 w 23"/>
                <a:gd name="T71" fmla="*/ 23 h 26"/>
                <a:gd name="T72" fmla="*/ 14 w 23"/>
                <a:gd name="T73" fmla="*/ 22 h 26"/>
                <a:gd name="T74" fmla="*/ 17 w 23"/>
                <a:gd name="T75" fmla="*/ 20 h 26"/>
                <a:gd name="T76" fmla="*/ 18 w 23"/>
                <a:gd name="T77" fmla="*/ 18 h 26"/>
                <a:gd name="T78" fmla="*/ 19 w 23"/>
                <a:gd name="T79" fmla="*/ 15 h 26"/>
                <a:gd name="T80" fmla="*/ 20 w 23"/>
                <a:gd name="T81" fmla="*/ 13 h 26"/>
                <a:gd name="T82" fmla="*/ 20 w 23"/>
                <a:gd name="T83"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6">
                  <a:moveTo>
                    <a:pt x="23" y="10"/>
                  </a:moveTo>
                  <a:cubicBezTo>
                    <a:pt x="23" y="11"/>
                    <a:pt x="23" y="12"/>
                    <a:pt x="23" y="14"/>
                  </a:cubicBezTo>
                  <a:cubicBezTo>
                    <a:pt x="23" y="15"/>
                    <a:pt x="22" y="16"/>
                    <a:pt x="22" y="17"/>
                  </a:cubicBezTo>
                  <a:cubicBezTo>
                    <a:pt x="22" y="18"/>
                    <a:pt x="21" y="19"/>
                    <a:pt x="21" y="19"/>
                  </a:cubicBezTo>
                  <a:cubicBezTo>
                    <a:pt x="20" y="20"/>
                    <a:pt x="20" y="21"/>
                    <a:pt x="19" y="22"/>
                  </a:cubicBezTo>
                  <a:cubicBezTo>
                    <a:pt x="18" y="22"/>
                    <a:pt x="18" y="23"/>
                    <a:pt x="17" y="23"/>
                  </a:cubicBezTo>
                  <a:cubicBezTo>
                    <a:pt x="16" y="24"/>
                    <a:pt x="16" y="24"/>
                    <a:pt x="15" y="25"/>
                  </a:cubicBezTo>
                  <a:cubicBezTo>
                    <a:pt x="14" y="25"/>
                    <a:pt x="13" y="25"/>
                    <a:pt x="13" y="25"/>
                  </a:cubicBezTo>
                  <a:cubicBezTo>
                    <a:pt x="12" y="26"/>
                    <a:pt x="11" y="26"/>
                    <a:pt x="10" y="26"/>
                  </a:cubicBezTo>
                  <a:cubicBezTo>
                    <a:pt x="8" y="26"/>
                    <a:pt x="7" y="25"/>
                    <a:pt x="5" y="25"/>
                  </a:cubicBezTo>
                  <a:cubicBezTo>
                    <a:pt x="4" y="24"/>
                    <a:pt x="3" y="24"/>
                    <a:pt x="2" y="23"/>
                  </a:cubicBezTo>
                  <a:cubicBezTo>
                    <a:pt x="1" y="22"/>
                    <a:pt x="1" y="21"/>
                    <a:pt x="0" y="19"/>
                  </a:cubicBezTo>
                  <a:cubicBezTo>
                    <a:pt x="0" y="18"/>
                    <a:pt x="0" y="16"/>
                    <a:pt x="0" y="15"/>
                  </a:cubicBezTo>
                  <a:cubicBezTo>
                    <a:pt x="0" y="13"/>
                    <a:pt x="0" y="10"/>
                    <a:pt x="1" y="8"/>
                  </a:cubicBezTo>
                  <a:cubicBezTo>
                    <a:pt x="1" y="6"/>
                    <a:pt x="3" y="5"/>
                    <a:pt x="4" y="3"/>
                  </a:cubicBezTo>
                  <a:cubicBezTo>
                    <a:pt x="5" y="2"/>
                    <a:pt x="6" y="1"/>
                    <a:pt x="8" y="1"/>
                  </a:cubicBezTo>
                  <a:cubicBezTo>
                    <a:pt x="9" y="0"/>
                    <a:pt x="11" y="0"/>
                    <a:pt x="13" y="0"/>
                  </a:cubicBezTo>
                  <a:cubicBezTo>
                    <a:pt x="15" y="0"/>
                    <a:pt x="16" y="0"/>
                    <a:pt x="17" y="0"/>
                  </a:cubicBezTo>
                  <a:cubicBezTo>
                    <a:pt x="19" y="1"/>
                    <a:pt x="20" y="2"/>
                    <a:pt x="21" y="3"/>
                  </a:cubicBezTo>
                  <a:cubicBezTo>
                    <a:pt x="21" y="4"/>
                    <a:pt x="22" y="5"/>
                    <a:pt x="23" y="6"/>
                  </a:cubicBezTo>
                  <a:cubicBezTo>
                    <a:pt x="23" y="7"/>
                    <a:pt x="23" y="9"/>
                    <a:pt x="23" y="10"/>
                  </a:cubicBezTo>
                  <a:close/>
                  <a:moveTo>
                    <a:pt x="20" y="10"/>
                  </a:moveTo>
                  <a:cubicBezTo>
                    <a:pt x="20" y="9"/>
                    <a:pt x="20" y="8"/>
                    <a:pt x="20" y="7"/>
                  </a:cubicBezTo>
                  <a:cubicBezTo>
                    <a:pt x="19" y="6"/>
                    <a:pt x="19" y="5"/>
                    <a:pt x="18" y="4"/>
                  </a:cubicBezTo>
                  <a:cubicBezTo>
                    <a:pt x="18" y="4"/>
                    <a:pt x="17" y="3"/>
                    <a:pt x="16" y="3"/>
                  </a:cubicBezTo>
                  <a:cubicBezTo>
                    <a:pt x="15" y="2"/>
                    <a:pt x="14" y="2"/>
                    <a:pt x="13" y="2"/>
                  </a:cubicBezTo>
                  <a:cubicBezTo>
                    <a:pt x="12" y="2"/>
                    <a:pt x="10" y="3"/>
                    <a:pt x="9" y="3"/>
                  </a:cubicBezTo>
                  <a:cubicBezTo>
                    <a:pt x="8" y="4"/>
                    <a:pt x="7" y="4"/>
                    <a:pt x="6" y="5"/>
                  </a:cubicBezTo>
                  <a:cubicBezTo>
                    <a:pt x="5" y="6"/>
                    <a:pt x="5" y="7"/>
                    <a:pt x="5" y="7"/>
                  </a:cubicBezTo>
                  <a:cubicBezTo>
                    <a:pt x="4" y="8"/>
                    <a:pt x="4" y="9"/>
                    <a:pt x="4" y="10"/>
                  </a:cubicBezTo>
                  <a:cubicBezTo>
                    <a:pt x="3" y="11"/>
                    <a:pt x="3" y="11"/>
                    <a:pt x="3" y="12"/>
                  </a:cubicBezTo>
                  <a:cubicBezTo>
                    <a:pt x="3" y="13"/>
                    <a:pt x="3" y="14"/>
                    <a:pt x="3" y="15"/>
                  </a:cubicBezTo>
                  <a:cubicBezTo>
                    <a:pt x="3" y="16"/>
                    <a:pt x="3" y="17"/>
                    <a:pt x="3" y="18"/>
                  </a:cubicBezTo>
                  <a:cubicBezTo>
                    <a:pt x="3" y="19"/>
                    <a:pt x="4" y="20"/>
                    <a:pt x="4" y="21"/>
                  </a:cubicBezTo>
                  <a:cubicBezTo>
                    <a:pt x="5" y="21"/>
                    <a:pt x="6" y="22"/>
                    <a:pt x="7" y="22"/>
                  </a:cubicBezTo>
                  <a:cubicBezTo>
                    <a:pt x="8" y="23"/>
                    <a:pt x="9" y="23"/>
                    <a:pt x="10" y="23"/>
                  </a:cubicBezTo>
                  <a:cubicBezTo>
                    <a:pt x="11" y="23"/>
                    <a:pt x="12" y="23"/>
                    <a:pt x="14" y="22"/>
                  </a:cubicBezTo>
                  <a:cubicBezTo>
                    <a:pt x="15" y="22"/>
                    <a:pt x="16" y="21"/>
                    <a:pt x="17" y="20"/>
                  </a:cubicBezTo>
                  <a:cubicBezTo>
                    <a:pt x="17" y="19"/>
                    <a:pt x="18" y="19"/>
                    <a:pt x="18" y="18"/>
                  </a:cubicBezTo>
                  <a:cubicBezTo>
                    <a:pt x="19" y="17"/>
                    <a:pt x="19" y="16"/>
                    <a:pt x="19" y="15"/>
                  </a:cubicBezTo>
                  <a:cubicBezTo>
                    <a:pt x="20" y="15"/>
                    <a:pt x="20" y="14"/>
                    <a:pt x="20" y="13"/>
                  </a:cubicBezTo>
                  <a:cubicBezTo>
                    <a:pt x="20" y="12"/>
                    <a:pt x="20" y="11"/>
                    <a:pt x="2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36" name="Freeform 73"/>
            <p:cNvSpPr>
              <a:spLocks noEditPoints="1"/>
            </p:cNvSpPr>
            <p:nvPr/>
          </p:nvSpPr>
          <p:spPr bwMode="auto">
            <a:xfrm>
              <a:off x="1573791" y="2571746"/>
              <a:ext cx="62329" cy="82585"/>
            </a:xfrm>
            <a:custGeom>
              <a:avLst/>
              <a:gdLst>
                <a:gd name="T0" fmla="*/ 19 w 19"/>
                <a:gd name="T1" fmla="*/ 6 h 25"/>
                <a:gd name="T2" fmla="*/ 19 w 19"/>
                <a:gd name="T3" fmla="*/ 9 h 25"/>
                <a:gd name="T4" fmla="*/ 17 w 19"/>
                <a:gd name="T5" fmla="*/ 12 h 25"/>
                <a:gd name="T6" fmla="*/ 15 w 19"/>
                <a:gd name="T7" fmla="*/ 13 h 25"/>
                <a:gd name="T8" fmla="*/ 12 w 19"/>
                <a:gd name="T9" fmla="*/ 14 h 25"/>
                <a:gd name="T10" fmla="*/ 12 w 19"/>
                <a:gd name="T11" fmla="*/ 14 h 25"/>
                <a:gd name="T12" fmla="*/ 13 w 19"/>
                <a:gd name="T13" fmla="*/ 15 h 25"/>
                <a:gd name="T14" fmla="*/ 14 w 19"/>
                <a:gd name="T15" fmla="*/ 17 h 25"/>
                <a:gd name="T16" fmla="*/ 16 w 19"/>
                <a:gd name="T17" fmla="*/ 25 h 25"/>
                <a:gd name="T18" fmla="*/ 13 w 19"/>
                <a:gd name="T19" fmla="*/ 25 h 25"/>
                <a:gd name="T20" fmla="*/ 11 w 19"/>
                <a:gd name="T21" fmla="*/ 18 h 25"/>
                <a:gd name="T22" fmla="*/ 10 w 19"/>
                <a:gd name="T23" fmla="*/ 15 h 25"/>
                <a:gd name="T24" fmla="*/ 8 w 19"/>
                <a:gd name="T25" fmla="*/ 15 h 25"/>
                <a:gd name="T26" fmla="*/ 5 w 19"/>
                <a:gd name="T27" fmla="*/ 15 h 25"/>
                <a:gd name="T28" fmla="*/ 3 w 19"/>
                <a:gd name="T29" fmla="*/ 25 h 25"/>
                <a:gd name="T30" fmla="*/ 0 w 19"/>
                <a:gd name="T31" fmla="*/ 25 h 25"/>
                <a:gd name="T32" fmla="*/ 5 w 19"/>
                <a:gd name="T33" fmla="*/ 0 h 25"/>
                <a:gd name="T34" fmla="*/ 12 w 19"/>
                <a:gd name="T35" fmla="*/ 0 h 25"/>
                <a:gd name="T36" fmla="*/ 16 w 19"/>
                <a:gd name="T37" fmla="*/ 1 h 25"/>
                <a:gd name="T38" fmla="*/ 18 w 19"/>
                <a:gd name="T39" fmla="*/ 2 h 25"/>
                <a:gd name="T40" fmla="*/ 19 w 19"/>
                <a:gd name="T41" fmla="*/ 4 h 25"/>
                <a:gd name="T42" fmla="*/ 19 w 19"/>
                <a:gd name="T43" fmla="*/ 6 h 25"/>
                <a:gd name="T44" fmla="*/ 16 w 19"/>
                <a:gd name="T45" fmla="*/ 7 h 25"/>
                <a:gd name="T46" fmla="*/ 16 w 19"/>
                <a:gd name="T47" fmla="*/ 5 h 25"/>
                <a:gd name="T48" fmla="*/ 15 w 19"/>
                <a:gd name="T49" fmla="*/ 4 h 25"/>
                <a:gd name="T50" fmla="*/ 14 w 19"/>
                <a:gd name="T51" fmla="*/ 3 h 25"/>
                <a:gd name="T52" fmla="*/ 12 w 19"/>
                <a:gd name="T53" fmla="*/ 3 h 25"/>
                <a:gd name="T54" fmla="*/ 8 w 19"/>
                <a:gd name="T55" fmla="*/ 3 h 25"/>
                <a:gd name="T56" fmla="*/ 6 w 19"/>
                <a:gd name="T57" fmla="*/ 12 h 25"/>
                <a:gd name="T58" fmla="*/ 9 w 19"/>
                <a:gd name="T59" fmla="*/ 12 h 25"/>
                <a:gd name="T60" fmla="*/ 13 w 19"/>
                <a:gd name="T61" fmla="*/ 11 h 25"/>
                <a:gd name="T62" fmla="*/ 15 w 19"/>
                <a:gd name="T63" fmla="*/ 10 h 25"/>
                <a:gd name="T64" fmla="*/ 16 w 19"/>
                <a:gd name="T65" fmla="*/ 9 h 25"/>
                <a:gd name="T66" fmla="*/ 16 w 19"/>
                <a:gd name="T67"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5">
                  <a:moveTo>
                    <a:pt x="19" y="6"/>
                  </a:moveTo>
                  <a:cubicBezTo>
                    <a:pt x="19" y="7"/>
                    <a:pt x="19" y="8"/>
                    <a:pt x="19" y="9"/>
                  </a:cubicBezTo>
                  <a:cubicBezTo>
                    <a:pt x="18" y="10"/>
                    <a:pt x="18" y="11"/>
                    <a:pt x="17" y="12"/>
                  </a:cubicBezTo>
                  <a:cubicBezTo>
                    <a:pt x="17" y="12"/>
                    <a:pt x="16" y="13"/>
                    <a:pt x="15" y="13"/>
                  </a:cubicBezTo>
                  <a:cubicBezTo>
                    <a:pt x="14" y="13"/>
                    <a:pt x="13" y="14"/>
                    <a:pt x="12" y="14"/>
                  </a:cubicBezTo>
                  <a:cubicBezTo>
                    <a:pt x="12" y="14"/>
                    <a:pt x="12" y="14"/>
                    <a:pt x="12" y="14"/>
                  </a:cubicBezTo>
                  <a:cubicBezTo>
                    <a:pt x="12" y="14"/>
                    <a:pt x="13" y="14"/>
                    <a:pt x="13" y="15"/>
                  </a:cubicBezTo>
                  <a:cubicBezTo>
                    <a:pt x="14" y="15"/>
                    <a:pt x="14" y="16"/>
                    <a:pt x="14" y="17"/>
                  </a:cubicBezTo>
                  <a:cubicBezTo>
                    <a:pt x="16" y="25"/>
                    <a:pt x="16" y="25"/>
                    <a:pt x="16" y="25"/>
                  </a:cubicBezTo>
                  <a:cubicBezTo>
                    <a:pt x="13" y="25"/>
                    <a:pt x="13" y="25"/>
                    <a:pt x="13" y="25"/>
                  </a:cubicBezTo>
                  <a:cubicBezTo>
                    <a:pt x="11" y="18"/>
                    <a:pt x="11" y="18"/>
                    <a:pt x="11" y="18"/>
                  </a:cubicBezTo>
                  <a:cubicBezTo>
                    <a:pt x="11" y="17"/>
                    <a:pt x="11" y="16"/>
                    <a:pt x="10" y="15"/>
                  </a:cubicBezTo>
                  <a:cubicBezTo>
                    <a:pt x="9" y="15"/>
                    <a:pt x="9" y="15"/>
                    <a:pt x="8" y="15"/>
                  </a:cubicBezTo>
                  <a:cubicBezTo>
                    <a:pt x="5" y="15"/>
                    <a:pt x="5" y="15"/>
                    <a:pt x="5" y="15"/>
                  </a:cubicBezTo>
                  <a:cubicBezTo>
                    <a:pt x="3" y="25"/>
                    <a:pt x="3" y="25"/>
                    <a:pt x="3" y="25"/>
                  </a:cubicBezTo>
                  <a:cubicBezTo>
                    <a:pt x="0" y="25"/>
                    <a:pt x="0" y="25"/>
                    <a:pt x="0" y="25"/>
                  </a:cubicBezTo>
                  <a:cubicBezTo>
                    <a:pt x="5" y="0"/>
                    <a:pt x="5" y="0"/>
                    <a:pt x="5" y="0"/>
                  </a:cubicBezTo>
                  <a:cubicBezTo>
                    <a:pt x="12" y="0"/>
                    <a:pt x="12" y="0"/>
                    <a:pt x="12" y="0"/>
                  </a:cubicBezTo>
                  <a:cubicBezTo>
                    <a:pt x="14" y="0"/>
                    <a:pt x="15" y="0"/>
                    <a:pt x="16" y="1"/>
                  </a:cubicBezTo>
                  <a:cubicBezTo>
                    <a:pt x="16" y="1"/>
                    <a:pt x="17" y="1"/>
                    <a:pt x="18" y="2"/>
                  </a:cubicBezTo>
                  <a:cubicBezTo>
                    <a:pt x="18" y="2"/>
                    <a:pt x="19" y="3"/>
                    <a:pt x="19" y="4"/>
                  </a:cubicBezTo>
                  <a:cubicBezTo>
                    <a:pt x="19" y="5"/>
                    <a:pt x="19" y="5"/>
                    <a:pt x="19" y="6"/>
                  </a:cubicBezTo>
                  <a:close/>
                  <a:moveTo>
                    <a:pt x="16" y="7"/>
                  </a:moveTo>
                  <a:cubicBezTo>
                    <a:pt x="16" y="6"/>
                    <a:pt x="16" y="6"/>
                    <a:pt x="16" y="5"/>
                  </a:cubicBezTo>
                  <a:cubicBezTo>
                    <a:pt x="16" y="5"/>
                    <a:pt x="16" y="4"/>
                    <a:pt x="15" y="4"/>
                  </a:cubicBezTo>
                  <a:cubicBezTo>
                    <a:pt x="15" y="3"/>
                    <a:pt x="14" y="3"/>
                    <a:pt x="14" y="3"/>
                  </a:cubicBezTo>
                  <a:cubicBezTo>
                    <a:pt x="13" y="3"/>
                    <a:pt x="13" y="3"/>
                    <a:pt x="12" y="3"/>
                  </a:cubicBezTo>
                  <a:cubicBezTo>
                    <a:pt x="8" y="3"/>
                    <a:pt x="8" y="3"/>
                    <a:pt x="8" y="3"/>
                  </a:cubicBezTo>
                  <a:cubicBezTo>
                    <a:pt x="6" y="12"/>
                    <a:pt x="6" y="12"/>
                    <a:pt x="6" y="12"/>
                  </a:cubicBezTo>
                  <a:cubicBezTo>
                    <a:pt x="9" y="12"/>
                    <a:pt x="9" y="12"/>
                    <a:pt x="9" y="12"/>
                  </a:cubicBezTo>
                  <a:cubicBezTo>
                    <a:pt x="11" y="12"/>
                    <a:pt x="12" y="12"/>
                    <a:pt x="13" y="11"/>
                  </a:cubicBezTo>
                  <a:cubicBezTo>
                    <a:pt x="13" y="11"/>
                    <a:pt x="14" y="11"/>
                    <a:pt x="15" y="10"/>
                  </a:cubicBezTo>
                  <a:cubicBezTo>
                    <a:pt x="15" y="10"/>
                    <a:pt x="16" y="9"/>
                    <a:pt x="16" y="9"/>
                  </a:cubicBezTo>
                  <a:cubicBezTo>
                    <a:pt x="16" y="8"/>
                    <a:pt x="16" y="7"/>
                    <a:pt x="1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37" name="Freeform 74"/>
            <p:cNvSpPr>
              <a:spLocks/>
            </p:cNvSpPr>
            <p:nvPr/>
          </p:nvSpPr>
          <p:spPr bwMode="auto">
            <a:xfrm>
              <a:off x="1645469" y="2571746"/>
              <a:ext cx="81027" cy="82585"/>
            </a:xfrm>
            <a:custGeom>
              <a:avLst/>
              <a:gdLst>
                <a:gd name="T0" fmla="*/ 20 w 25"/>
                <a:gd name="T1" fmla="*/ 25 h 25"/>
                <a:gd name="T2" fmla="*/ 17 w 25"/>
                <a:gd name="T3" fmla="*/ 25 h 25"/>
                <a:gd name="T4" fmla="*/ 8 w 25"/>
                <a:gd name="T5" fmla="*/ 5 h 25"/>
                <a:gd name="T6" fmla="*/ 7 w 25"/>
                <a:gd name="T7" fmla="*/ 5 h 25"/>
                <a:gd name="T8" fmla="*/ 7 w 25"/>
                <a:gd name="T9" fmla="*/ 4 h 25"/>
                <a:gd name="T10" fmla="*/ 7 w 25"/>
                <a:gd name="T11" fmla="*/ 4 h 25"/>
                <a:gd name="T12" fmla="*/ 7 w 25"/>
                <a:gd name="T13" fmla="*/ 4 h 25"/>
                <a:gd name="T14" fmla="*/ 7 w 25"/>
                <a:gd name="T15" fmla="*/ 4 h 25"/>
                <a:gd name="T16" fmla="*/ 7 w 25"/>
                <a:gd name="T17" fmla="*/ 4 h 25"/>
                <a:gd name="T18" fmla="*/ 7 w 25"/>
                <a:gd name="T19" fmla="*/ 4 h 25"/>
                <a:gd name="T20" fmla="*/ 7 w 25"/>
                <a:gd name="T21" fmla="*/ 5 h 25"/>
                <a:gd name="T22" fmla="*/ 7 w 25"/>
                <a:gd name="T23" fmla="*/ 5 h 25"/>
                <a:gd name="T24" fmla="*/ 2 w 25"/>
                <a:gd name="T25" fmla="*/ 25 h 25"/>
                <a:gd name="T26" fmla="*/ 0 w 25"/>
                <a:gd name="T27" fmla="*/ 25 h 25"/>
                <a:gd name="T28" fmla="*/ 5 w 25"/>
                <a:gd name="T29" fmla="*/ 0 h 25"/>
                <a:gd name="T30" fmla="*/ 8 w 25"/>
                <a:gd name="T31" fmla="*/ 0 h 25"/>
                <a:gd name="T32" fmla="*/ 17 w 25"/>
                <a:gd name="T33" fmla="*/ 20 h 25"/>
                <a:gd name="T34" fmla="*/ 18 w 25"/>
                <a:gd name="T35" fmla="*/ 20 h 25"/>
                <a:gd name="T36" fmla="*/ 18 w 25"/>
                <a:gd name="T37" fmla="*/ 21 h 25"/>
                <a:gd name="T38" fmla="*/ 18 w 25"/>
                <a:gd name="T39" fmla="*/ 21 h 25"/>
                <a:gd name="T40" fmla="*/ 18 w 25"/>
                <a:gd name="T41" fmla="*/ 22 h 25"/>
                <a:gd name="T42" fmla="*/ 18 w 25"/>
                <a:gd name="T43" fmla="*/ 22 h 25"/>
                <a:gd name="T44" fmla="*/ 18 w 25"/>
                <a:gd name="T45" fmla="*/ 21 h 25"/>
                <a:gd name="T46" fmla="*/ 18 w 25"/>
                <a:gd name="T47" fmla="*/ 20 h 25"/>
                <a:gd name="T48" fmla="*/ 18 w 25"/>
                <a:gd name="T49" fmla="*/ 20 h 25"/>
                <a:gd name="T50" fmla="*/ 18 w 25"/>
                <a:gd name="T51" fmla="*/ 19 h 25"/>
                <a:gd name="T52" fmla="*/ 22 w 25"/>
                <a:gd name="T53" fmla="*/ 0 h 25"/>
                <a:gd name="T54" fmla="*/ 25 w 25"/>
                <a:gd name="T55" fmla="*/ 0 h 25"/>
                <a:gd name="T56" fmla="*/ 20 w 25"/>
                <a:gd name="T5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 h="25">
                  <a:moveTo>
                    <a:pt x="20" y="25"/>
                  </a:moveTo>
                  <a:cubicBezTo>
                    <a:pt x="17" y="25"/>
                    <a:pt x="17" y="25"/>
                    <a:pt x="17" y="25"/>
                  </a:cubicBezTo>
                  <a:cubicBezTo>
                    <a:pt x="8" y="5"/>
                    <a:pt x="8" y="5"/>
                    <a:pt x="8" y="5"/>
                  </a:cubicBezTo>
                  <a:cubicBezTo>
                    <a:pt x="7" y="5"/>
                    <a:pt x="7" y="5"/>
                    <a:pt x="7" y="5"/>
                  </a:cubicBezTo>
                  <a:cubicBezTo>
                    <a:pt x="7" y="5"/>
                    <a:pt x="7" y="4"/>
                    <a:pt x="7" y="4"/>
                  </a:cubicBezTo>
                  <a:cubicBezTo>
                    <a:pt x="7" y="4"/>
                    <a:pt x="7" y="4"/>
                    <a:pt x="7" y="4"/>
                  </a:cubicBezTo>
                  <a:cubicBezTo>
                    <a:pt x="7" y="4"/>
                    <a:pt x="7" y="4"/>
                    <a:pt x="7" y="4"/>
                  </a:cubicBezTo>
                  <a:cubicBezTo>
                    <a:pt x="7" y="4"/>
                    <a:pt x="7" y="4"/>
                    <a:pt x="7" y="4"/>
                  </a:cubicBezTo>
                  <a:cubicBezTo>
                    <a:pt x="7" y="4"/>
                    <a:pt x="7" y="4"/>
                    <a:pt x="7" y="4"/>
                  </a:cubicBezTo>
                  <a:cubicBezTo>
                    <a:pt x="7" y="4"/>
                    <a:pt x="7" y="4"/>
                    <a:pt x="7" y="4"/>
                  </a:cubicBezTo>
                  <a:cubicBezTo>
                    <a:pt x="7" y="5"/>
                    <a:pt x="7" y="5"/>
                    <a:pt x="7" y="5"/>
                  </a:cubicBezTo>
                  <a:cubicBezTo>
                    <a:pt x="7" y="5"/>
                    <a:pt x="7" y="5"/>
                    <a:pt x="7" y="5"/>
                  </a:cubicBezTo>
                  <a:cubicBezTo>
                    <a:pt x="2" y="25"/>
                    <a:pt x="2" y="25"/>
                    <a:pt x="2" y="25"/>
                  </a:cubicBezTo>
                  <a:cubicBezTo>
                    <a:pt x="0" y="25"/>
                    <a:pt x="0" y="25"/>
                    <a:pt x="0" y="25"/>
                  </a:cubicBezTo>
                  <a:cubicBezTo>
                    <a:pt x="5" y="0"/>
                    <a:pt x="5" y="0"/>
                    <a:pt x="5" y="0"/>
                  </a:cubicBezTo>
                  <a:cubicBezTo>
                    <a:pt x="8" y="0"/>
                    <a:pt x="8" y="0"/>
                    <a:pt x="8" y="0"/>
                  </a:cubicBezTo>
                  <a:cubicBezTo>
                    <a:pt x="17" y="20"/>
                    <a:pt x="17" y="20"/>
                    <a:pt x="17" y="20"/>
                  </a:cubicBezTo>
                  <a:cubicBezTo>
                    <a:pt x="17" y="20"/>
                    <a:pt x="17" y="20"/>
                    <a:pt x="18" y="20"/>
                  </a:cubicBezTo>
                  <a:cubicBezTo>
                    <a:pt x="18" y="20"/>
                    <a:pt x="18" y="20"/>
                    <a:pt x="18" y="21"/>
                  </a:cubicBezTo>
                  <a:cubicBezTo>
                    <a:pt x="18" y="21"/>
                    <a:pt x="18" y="21"/>
                    <a:pt x="18" y="21"/>
                  </a:cubicBezTo>
                  <a:cubicBezTo>
                    <a:pt x="18" y="21"/>
                    <a:pt x="18" y="21"/>
                    <a:pt x="18" y="22"/>
                  </a:cubicBezTo>
                  <a:cubicBezTo>
                    <a:pt x="18" y="22"/>
                    <a:pt x="18" y="22"/>
                    <a:pt x="18" y="22"/>
                  </a:cubicBezTo>
                  <a:cubicBezTo>
                    <a:pt x="18" y="21"/>
                    <a:pt x="18" y="21"/>
                    <a:pt x="18" y="21"/>
                  </a:cubicBezTo>
                  <a:cubicBezTo>
                    <a:pt x="18" y="21"/>
                    <a:pt x="18" y="21"/>
                    <a:pt x="18" y="20"/>
                  </a:cubicBezTo>
                  <a:cubicBezTo>
                    <a:pt x="18" y="20"/>
                    <a:pt x="18" y="20"/>
                    <a:pt x="18" y="20"/>
                  </a:cubicBezTo>
                  <a:cubicBezTo>
                    <a:pt x="18" y="20"/>
                    <a:pt x="18" y="19"/>
                    <a:pt x="18" y="19"/>
                  </a:cubicBezTo>
                  <a:cubicBezTo>
                    <a:pt x="22" y="0"/>
                    <a:pt x="22" y="0"/>
                    <a:pt x="22" y="0"/>
                  </a:cubicBezTo>
                  <a:cubicBezTo>
                    <a:pt x="25" y="0"/>
                    <a:pt x="25" y="0"/>
                    <a:pt x="25" y="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38" name="Freeform 75"/>
            <p:cNvSpPr>
              <a:spLocks/>
            </p:cNvSpPr>
            <p:nvPr/>
          </p:nvSpPr>
          <p:spPr bwMode="auto">
            <a:xfrm>
              <a:off x="1732729" y="2571746"/>
              <a:ext cx="29606" cy="82585"/>
            </a:xfrm>
            <a:custGeom>
              <a:avLst/>
              <a:gdLst>
                <a:gd name="T0" fmla="*/ 7 w 19"/>
                <a:gd name="T1" fmla="*/ 53 h 53"/>
                <a:gd name="T2" fmla="*/ 0 w 19"/>
                <a:gd name="T3" fmla="*/ 53 h 53"/>
                <a:gd name="T4" fmla="*/ 11 w 19"/>
                <a:gd name="T5" fmla="*/ 0 h 53"/>
                <a:gd name="T6" fmla="*/ 19 w 19"/>
                <a:gd name="T7" fmla="*/ 0 h 53"/>
                <a:gd name="T8" fmla="*/ 7 w 19"/>
                <a:gd name="T9" fmla="*/ 53 h 53"/>
              </a:gdLst>
              <a:ahLst/>
              <a:cxnLst>
                <a:cxn ang="0">
                  <a:pos x="T0" y="T1"/>
                </a:cxn>
                <a:cxn ang="0">
                  <a:pos x="T2" y="T3"/>
                </a:cxn>
                <a:cxn ang="0">
                  <a:pos x="T4" y="T5"/>
                </a:cxn>
                <a:cxn ang="0">
                  <a:pos x="T6" y="T7"/>
                </a:cxn>
                <a:cxn ang="0">
                  <a:pos x="T8" y="T9"/>
                </a:cxn>
              </a:cxnLst>
              <a:rect l="0" t="0" r="r" b="b"/>
              <a:pathLst>
                <a:path w="19" h="53">
                  <a:moveTo>
                    <a:pt x="7" y="53"/>
                  </a:moveTo>
                  <a:lnTo>
                    <a:pt x="0" y="53"/>
                  </a:lnTo>
                  <a:lnTo>
                    <a:pt x="11" y="0"/>
                  </a:lnTo>
                  <a:lnTo>
                    <a:pt x="19" y="0"/>
                  </a:lnTo>
                  <a:lnTo>
                    <a:pt x="7"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39" name="Freeform 76"/>
            <p:cNvSpPr>
              <a:spLocks noEditPoints="1"/>
            </p:cNvSpPr>
            <p:nvPr/>
          </p:nvSpPr>
          <p:spPr bwMode="auto">
            <a:xfrm>
              <a:off x="1756103" y="2571746"/>
              <a:ext cx="74795" cy="82585"/>
            </a:xfrm>
            <a:custGeom>
              <a:avLst/>
              <a:gdLst>
                <a:gd name="T0" fmla="*/ 20 w 23"/>
                <a:gd name="T1" fmla="*/ 25 h 25"/>
                <a:gd name="T2" fmla="*/ 18 w 23"/>
                <a:gd name="T3" fmla="*/ 18 h 25"/>
                <a:gd name="T4" fmla="*/ 8 w 23"/>
                <a:gd name="T5" fmla="*/ 18 h 25"/>
                <a:gd name="T6" fmla="*/ 4 w 23"/>
                <a:gd name="T7" fmla="*/ 25 h 25"/>
                <a:gd name="T8" fmla="*/ 0 w 23"/>
                <a:gd name="T9" fmla="*/ 25 h 25"/>
                <a:gd name="T10" fmla="*/ 15 w 23"/>
                <a:gd name="T11" fmla="*/ 0 h 25"/>
                <a:gd name="T12" fmla="*/ 18 w 23"/>
                <a:gd name="T13" fmla="*/ 0 h 25"/>
                <a:gd name="T14" fmla="*/ 23 w 23"/>
                <a:gd name="T15" fmla="*/ 25 h 25"/>
                <a:gd name="T16" fmla="*/ 20 w 23"/>
                <a:gd name="T17" fmla="*/ 25 h 25"/>
                <a:gd name="T18" fmla="*/ 16 w 23"/>
                <a:gd name="T19" fmla="*/ 5 h 25"/>
                <a:gd name="T20" fmla="*/ 16 w 23"/>
                <a:gd name="T21" fmla="*/ 4 h 25"/>
                <a:gd name="T22" fmla="*/ 16 w 23"/>
                <a:gd name="T23" fmla="*/ 4 h 25"/>
                <a:gd name="T24" fmla="*/ 16 w 23"/>
                <a:gd name="T25" fmla="*/ 3 h 25"/>
                <a:gd name="T26" fmla="*/ 16 w 23"/>
                <a:gd name="T27" fmla="*/ 3 h 25"/>
                <a:gd name="T28" fmla="*/ 16 w 23"/>
                <a:gd name="T29" fmla="*/ 3 h 25"/>
                <a:gd name="T30" fmla="*/ 16 w 23"/>
                <a:gd name="T31" fmla="*/ 3 h 25"/>
                <a:gd name="T32" fmla="*/ 16 w 23"/>
                <a:gd name="T33" fmla="*/ 4 h 25"/>
                <a:gd name="T34" fmla="*/ 16 w 23"/>
                <a:gd name="T35" fmla="*/ 4 h 25"/>
                <a:gd name="T36" fmla="*/ 15 w 23"/>
                <a:gd name="T37" fmla="*/ 5 h 25"/>
                <a:gd name="T38" fmla="*/ 9 w 23"/>
                <a:gd name="T39" fmla="*/ 16 h 25"/>
                <a:gd name="T40" fmla="*/ 18 w 23"/>
                <a:gd name="T41" fmla="*/ 16 h 25"/>
                <a:gd name="T42" fmla="*/ 16 w 23"/>
                <a:gd name="T4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5">
                  <a:moveTo>
                    <a:pt x="20" y="25"/>
                  </a:moveTo>
                  <a:cubicBezTo>
                    <a:pt x="18" y="18"/>
                    <a:pt x="18" y="18"/>
                    <a:pt x="18" y="18"/>
                  </a:cubicBezTo>
                  <a:cubicBezTo>
                    <a:pt x="8" y="18"/>
                    <a:pt x="8" y="18"/>
                    <a:pt x="8" y="18"/>
                  </a:cubicBezTo>
                  <a:cubicBezTo>
                    <a:pt x="4" y="25"/>
                    <a:pt x="4" y="25"/>
                    <a:pt x="4" y="25"/>
                  </a:cubicBezTo>
                  <a:cubicBezTo>
                    <a:pt x="0" y="25"/>
                    <a:pt x="0" y="25"/>
                    <a:pt x="0" y="25"/>
                  </a:cubicBezTo>
                  <a:cubicBezTo>
                    <a:pt x="15" y="0"/>
                    <a:pt x="15" y="0"/>
                    <a:pt x="15" y="0"/>
                  </a:cubicBezTo>
                  <a:cubicBezTo>
                    <a:pt x="18" y="0"/>
                    <a:pt x="18" y="0"/>
                    <a:pt x="18" y="0"/>
                  </a:cubicBezTo>
                  <a:cubicBezTo>
                    <a:pt x="23" y="25"/>
                    <a:pt x="23" y="25"/>
                    <a:pt x="23" y="25"/>
                  </a:cubicBezTo>
                  <a:lnTo>
                    <a:pt x="20" y="25"/>
                  </a:lnTo>
                  <a:close/>
                  <a:moveTo>
                    <a:pt x="16" y="5"/>
                  </a:moveTo>
                  <a:cubicBezTo>
                    <a:pt x="16" y="5"/>
                    <a:pt x="16" y="5"/>
                    <a:pt x="16" y="4"/>
                  </a:cubicBezTo>
                  <a:cubicBezTo>
                    <a:pt x="16" y="4"/>
                    <a:pt x="16" y="4"/>
                    <a:pt x="16" y="4"/>
                  </a:cubicBezTo>
                  <a:cubicBezTo>
                    <a:pt x="16" y="4"/>
                    <a:pt x="16" y="4"/>
                    <a:pt x="16" y="3"/>
                  </a:cubicBezTo>
                  <a:cubicBezTo>
                    <a:pt x="16" y="3"/>
                    <a:pt x="16" y="3"/>
                    <a:pt x="16" y="3"/>
                  </a:cubicBezTo>
                  <a:cubicBezTo>
                    <a:pt x="16" y="3"/>
                    <a:pt x="16" y="3"/>
                    <a:pt x="16" y="3"/>
                  </a:cubicBezTo>
                  <a:cubicBezTo>
                    <a:pt x="16" y="3"/>
                    <a:pt x="16" y="3"/>
                    <a:pt x="16" y="3"/>
                  </a:cubicBezTo>
                  <a:cubicBezTo>
                    <a:pt x="16" y="4"/>
                    <a:pt x="16" y="4"/>
                    <a:pt x="16" y="4"/>
                  </a:cubicBezTo>
                  <a:cubicBezTo>
                    <a:pt x="16" y="4"/>
                    <a:pt x="16" y="4"/>
                    <a:pt x="16" y="4"/>
                  </a:cubicBezTo>
                  <a:cubicBezTo>
                    <a:pt x="16" y="5"/>
                    <a:pt x="15" y="5"/>
                    <a:pt x="15" y="5"/>
                  </a:cubicBezTo>
                  <a:cubicBezTo>
                    <a:pt x="9" y="16"/>
                    <a:pt x="9" y="16"/>
                    <a:pt x="9" y="16"/>
                  </a:cubicBezTo>
                  <a:cubicBezTo>
                    <a:pt x="18" y="16"/>
                    <a:pt x="18" y="16"/>
                    <a:pt x="18" y="16"/>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grpSp>
        <p:nvGrpSpPr>
          <p:cNvPr id="440" name="West Europe"/>
          <p:cNvGrpSpPr/>
          <p:nvPr/>
        </p:nvGrpSpPr>
        <p:grpSpPr>
          <a:xfrm>
            <a:off x="5870601" y="1828865"/>
            <a:ext cx="913972" cy="380461"/>
            <a:chOff x="5707749" y="1664873"/>
            <a:chExt cx="995703" cy="414482"/>
          </a:xfrm>
        </p:grpSpPr>
        <p:sp>
          <p:nvSpPr>
            <p:cNvPr id="441" name="Rectangle 26"/>
            <p:cNvSpPr>
              <a:spLocks noChangeArrowheads="1"/>
            </p:cNvSpPr>
            <p:nvPr/>
          </p:nvSpPr>
          <p:spPr bwMode="auto">
            <a:xfrm>
              <a:off x="5707749" y="1664873"/>
              <a:ext cx="995703" cy="414482"/>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42" name="Freeform 77"/>
            <p:cNvSpPr>
              <a:spLocks/>
            </p:cNvSpPr>
            <p:nvPr/>
          </p:nvSpPr>
          <p:spPr bwMode="auto">
            <a:xfrm>
              <a:off x="5802800" y="1758365"/>
              <a:ext cx="113750" cy="82585"/>
            </a:xfrm>
            <a:custGeom>
              <a:avLst/>
              <a:gdLst>
                <a:gd name="T0" fmla="*/ 35 w 35"/>
                <a:gd name="T1" fmla="*/ 0 h 25"/>
                <a:gd name="T2" fmla="*/ 29 w 35"/>
                <a:gd name="T3" fmla="*/ 25 h 25"/>
                <a:gd name="T4" fmla="*/ 22 w 35"/>
                <a:gd name="T5" fmla="*/ 25 h 25"/>
                <a:gd name="T6" fmla="*/ 18 w 35"/>
                <a:gd name="T7" fmla="*/ 9 h 25"/>
                <a:gd name="T8" fmla="*/ 18 w 35"/>
                <a:gd name="T9" fmla="*/ 6 h 25"/>
                <a:gd name="T10" fmla="*/ 18 w 35"/>
                <a:gd name="T11" fmla="*/ 6 h 25"/>
                <a:gd name="T12" fmla="*/ 17 w 35"/>
                <a:gd name="T13" fmla="*/ 9 h 25"/>
                <a:gd name="T14" fmla="*/ 13 w 35"/>
                <a:gd name="T15" fmla="*/ 25 h 25"/>
                <a:gd name="T16" fmla="*/ 6 w 35"/>
                <a:gd name="T17" fmla="*/ 25 h 25"/>
                <a:gd name="T18" fmla="*/ 0 w 35"/>
                <a:gd name="T19" fmla="*/ 0 h 25"/>
                <a:gd name="T20" fmla="*/ 6 w 35"/>
                <a:gd name="T21" fmla="*/ 0 h 25"/>
                <a:gd name="T22" fmla="*/ 9 w 35"/>
                <a:gd name="T23" fmla="*/ 17 h 25"/>
                <a:gd name="T24" fmla="*/ 10 w 35"/>
                <a:gd name="T25" fmla="*/ 20 h 25"/>
                <a:gd name="T26" fmla="*/ 10 w 35"/>
                <a:gd name="T27" fmla="*/ 20 h 25"/>
                <a:gd name="T28" fmla="*/ 10 w 35"/>
                <a:gd name="T29" fmla="*/ 17 h 25"/>
                <a:gd name="T30" fmla="*/ 15 w 35"/>
                <a:gd name="T31" fmla="*/ 0 h 25"/>
                <a:gd name="T32" fmla="*/ 21 w 35"/>
                <a:gd name="T33" fmla="*/ 0 h 25"/>
                <a:gd name="T34" fmla="*/ 25 w 35"/>
                <a:gd name="T35" fmla="*/ 17 h 25"/>
                <a:gd name="T36" fmla="*/ 26 w 35"/>
                <a:gd name="T37" fmla="*/ 20 h 25"/>
                <a:gd name="T38" fmla="*/ 26 w 35"/>
                <a:gd name="T39" fmla="*/ 20 h 25"/>
                <a:gd name="T40" fmla="*/ 26 w 35"/>
                <a:gd name="T41" fmla="*/ 17 h 25"/>
                <a:gd name="T42" fmla="*/ 29 w 35"/>
                <a:gd name="T43" fmla="*/ 0 h 25"/>
                <a:gd name="T44" fmla="*/ 35 w 35"/>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 h="25">
                  <a:moveTo>
                    <a:pt x="35" y="0"/>
                  </a:moveTo>
                  <a:cubicBezTo>
                    <a:pt x="29" y="25"/>
                    <a:pt x="29" y="25"/>
                    <a:pt x="29" y="25"/>
                  </a:cubicBezTo>
                  <a:cubicBezTo>
                    <a:pt x="22" y="25"/>
                    <a:pt x="22" y="25"/>
                    <a:pt x="22" y="25"/>
                  </a:cubicBezTo>
                  <a:cubicBezTo>
                    <a:pt x="18" y="9"/>
                    <a:pt x="18" y="9"/>
                    <a:pt x="18" y="9"/>
                  </a:cubicBezTo>
                  <a:cubicBezTo>
                    <a:pt x="18" y="8"/>
                    <a:pt x="18" y="7"/>
                    <a:pt x="18" y="6"/>
                  </a:cubicBezTo>
                  <a:cubicBezTo>
                    <a:pt x="18" y="6"/>
                    <a:pt x="18" y="6"/>
                    <a:pt x="18" y="6"/>
                  </a:cubicBezTo>
                  <a:cubicBezTo>
                    <a:pt x="18" y="8"/>
                    <a:pt x="17" y="9"/>
                    <a:pt x="17" y="9"/>
                  </a:cubicBezTo>
                  <a:cubicBezTo>
                    <a:pt x="13" y="25"/>
                    <a:pt x="13" y="25"/>
                    <a:pt x="13" y="25"/>
                  </a:cubicBezTo>
                  <a:cubicBezTo>
                    <a:pt x="6" y="25"/>
                    <a:pt x="6" y="25"/>
                    <a:pt x="6" y="25"/>
                  </a:cubicBezTo>
                  <a:cubicBezTo>
                    <a:pt x="0" y="0"/>
                    <a:pt x="0" y="0"/>
                    <a:pt x="0" y="0"/>
                  </a:cubicBezTo>
                  <a:cubicBezTo>
                    <a:pt x="6" y="0"/>
                    <a:pt x="6" y="0"/>
                    <a:pt x="6" y="0"/>
                  </a:cubicBezTo>
                  <a:cubicBezTo>
                    <a:pt x="9" y="17"/>
                    <a:pt x="9" y="17"/>
                    <a:pt x="9" y="17"/>
                  </a:cubicBezTo>
                  <a:cubicBezTo>
                    <a:pt x="10" y="18"/>
                    <a:pt x="10" y="19"/>
                    <a:pt x="10" y="20"/>
                  </a:cubicBezTo>
                  <a:cubicBezTo>
                    <a:pt x="10" y="20"/>
                    <a:pt x="10" y="20"/>
                    <a:pt x="10" y="20"/>
                  </a:cubicBezTo>
                  <a:cubicBezTo>
                    <a:pt x="10" y="19"/>
                    <a:pt x="10" y="18"/>
                    <a:pt x="10" y="17"/>
                  </a:cubicBezTo>
                  <a:cubicBezTo>
                    <a:pt x="15" y="0"/>
                    <a:pt x="15" y="0"/>
                    <a:pt x="15" y="0"/>
                  </a:cubicBezTo>
                  <a:cubicBezTo>
                    <a:pt x="21" y="0"/>
                    <a:pt x="21" y="0"/>
                    <a:pt x="21" y="0"/>
                  </a:cubicBezTo>
                  <a:cubicBezTo>
                    <a:pt x="25" y="17"/>
                    <a:pt x="25" y="17"/>
                    <a:pt x="25" y="17"/>
                  </a:cubicBezTo>
                  <a:cubicBezTo>
                    <a:pt x="25" y="18"/>
                    <a:pt x="25" y="19"/>
                    <a:pt x="26" y="20"/>
                  </a:cubicBezTo>
                  <a:cubicBezTo>
                    <a:pt x="26" y="20"/>
                    <a:pt x="26" y="20"/>
                    <a:pt x="26" y="20"/>
                  </a:cubicBezTo>
                  <a:cubicBezTo>
                    <a:pt x="26" y="19"/>
                    <a:pt x="26" y="18"/>
                    <a:pt x="26" y="17"/>
                  </a:cubicBezTo>
                  <a:cubicBezTo>
                    <a:pt x="29" y="0"/>
                    <a:pt x="29" y="0"/>
                    <a:pt x="29" y="0"/>
                  </a:cubicBezTo>
                  <a:lnTo>
                    <a:pt x="3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43" name="Freeform 78"/>
            <p:cNvSpPr>
              <a:spLocks/>
            </p:cNvSpPr>
            <p:nvPr/>
          </p:nvSpPr>
          <p:spPr bwMode="auto">
            <a:xfrm>
              <a:off x="5930574" y="1758365"/>
              <a:ext cx="48305" cy="82585"/>
            </a:xfrm>
            <a:custGeom>
              <a:avLst/>
              <a:gdLst>
                <a:gd name="T0" fmla="*/ 31 w 31"/>
                <a:gd name="T1" fmla="*/ 53 h 53"/>
                <a:gd name="T2" fmla="*/ 0 w 31"/>
                <a:gd name="T3" fmla="*/ 53 h 53"/>
                <a:gd name="T4" fmla="*/ 0 w 31"/>
                <a:gd name="T5" fmla="*/ 0 h 53"/>
                <a:gd name="T6" fmla="*/ 29 w 31"/>
                <a:gd name="T7" fmla="*/ 0 h 53"/>
                <a:gd name="T8" fmla="*/ 29 w 31"/>
                <a:gd name="T9" fmla="*/ 11 h 53"/>
                <a:gd name="T10" fmla="*/ 12 w 31"/>
                <a:gd name="T11" fmla="*/ 11 h 53"/>
                <a:gd name="T12" fmla="*/ 12 w 31"/>
                <a:gd name="T13" fmla="*/ 21 h 53"/>
                <a:gd name="T14" fmla="*/ 29 w 31"/>
                <a:gd name="T15" fmla="*/ 21 h 53"/>
                <a:gd name="T16" fmla="*/ 29 w 31"/>
                <a:gd name="T17" fmla="*/ 32 h 53"/>
                <a:gd name="T18" fmla="*/ 12 w 31"/>
                <a:gd name="T19" fmla="*/ 32 h 53"/>
                <a:gd name="T20" fmla="*/ 12 w 31"/>
                <a:gd name="T21" fmla="*/ 44 h 53"/>
                <a:gd name="T22" fmla="*/ 31 w 31"/>
                <a:gd name="T23" fmla="*/ 44 h 53"/>
                <a:gd name="T24" fmla="*/ 31 w 31"/>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53">
                  <a:moveTo>
                    <a:pt x="31" y="53"/>
                  </a:moveTo>
                  <a:lnTo>
                    <a:pt x="0" y="53"/>
                  </a:lnTo>
                  <a:lnTo>
                    <a:pt x="0" y="0"/>
                  </a:lnTo>
                  <a:lnTo>
                    <a:pt x="29" y="0"/>
                  </a:lnTo>
                  <a:lnTo>
                    <a:pt x="29" y="11"/>
                  </a:lnTo>
                  <a:lnTo>
                    <a:pt x="12" y="11"/>
                  </a:lnTo>
                  <a:lnTo>
                    <a:pt x="12" y="21"/>
                  </a:lnTo>
                  <a:lnTo>
                    <a:pt x="29" y="21"/>
                  </a:lnTo>
                  <a:lnTo>
                    <a:pt x="29" y="32"/>
                  </a:lnTo>
                  <a:lnTo>
                    <a:pt x="12" y="32"/>
                  </a:lnTo>
                  <a:lnTo>
                    <a:pt x="12" y="44"/>
                  </a:lnTo>
                  <a:lnTo>
                    <a:pt x="31" y="44"/>
                  </a:lnTo>
                  <a:lnTo>
                    <a:pt x="31"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44" name="Freeform 79"/>
            <p:cNvSpPr>
              <a:spLocks/>
            </p:cNvSpPr>
            <p:nvPr/>
          </p:nvSpPr>
          <p:spPr bwMode="auto">
            <a:xfrm>
              <a:off x="5988228" y="1758365"/>
              <a:ext cx="59212" cy="85701"/>
            </a:xfrm>
            <a:custGeom>
              <a:avLst/>
              <a:gdLst>
                <a:gd name="T0" fmla="*/ 0 w 18"/>
                <a:gd name="T1" fmla="*/ 24 h 26"/>
                <a:gd name="T2" fmla="*/ 0 w 18"/>
                <a:gd name="T3" fmla="*/ 19 h 26"/>
                <a:gd name="T4" fmla="*/ 4 w 18"/>
                <a:gd name="T5" fmla="*/ 21 h 26"/>
                <a:gd name="T6" fmla="*/ 7 w 18"/>
                <a:gd name="T7" fmla="*/ 21 h 26"/>
                <a:gd name="T8" fmla="*/ 9 w 18"/>
                <a:gd name="T9" fmla="*/ 21 h 26"/>
                <a:gd name="T10" fmla="*/ 11 w 18"/>
                <a:gd name="T11" fmla="*/ 21 h 26"/>
                <a:gd name="T12" fmla="*/ 11 w 18"/>
                <a:gd name="T13" fmla="*/ 20 h 26"/>
                <a:gd name="T14" fmla="*/ 12 w 18"/>
                <a:gd name="T15" fmla="*/ 19 h 26"/>
                <a:gd name="T16" fmla="*/ 11 w 18"/>
                <a:gd name="T17" fmla="*/ 18 h 26"/>
                <a:gd name="T18" fmla="*/ 10 w 18"/>
                <a:gd name="T19" fmla="*/ 16 h 26"/>
                <a:gd name="T20" fmla="*/ 8 w 18"/>
                <a:gd name="T21" fmla="*/ 16 h 26"/>
                <a:gd name="T22" fmla="*/ 6 w 18"/>
                <a:gd name="T23" fmla="*/ 15 h 26"/>
                <a:gd name="T24" fmla="*/ 2 w 18"/>
                <a:gd name="T25" fmla="*/ 12 h 26"/>
                <a:gd name="T26" fmla="*/ 0 w 18"/>
                <a:gd name="T27" fmla="*/ 7 h 26"/>
                <a:gd name="T28" fmla="*/ 1 w 18"/>
                <a:gd name="T29" fmla="*/ 4 h 26"/>
                <a:gd name="T30" fmla="*/ 3 w 18"/>
                <a:gd name="T31" fmla="*/ 2 h 26"/>
                <a:gd name="T32" fmla="*/ 6 w 18"/>
                <a:gd name="T33" fmla="*/ 0 h 26"/>
                <a:gd name="T34" fmla="*/ 10 w 18"/>
                <a:gd name="T35" fmla="*/ 0 h 26"/>
                <a:gd name="T36" fmla="*/ 14 w 18"/>
                <a:gd name="T37" fmla="*/ 0 h 26"/>
                <a:gd name="T38" fmla="*/ 17 w 18"/>
                <a:gd name="T39" fmla="*/ 1 h 26"/>
                <a:gd name="T40" fmla="*/ 17 w 18"/>
                <a:gd name="T41" fmla="*/ 6 h 26"/>
                <a:gd name="T42" fmla="*/ 15 w 18"/>
                <a:gd name="T43" fmla="*/ 5 h 26"/>
                <a:gd name="T44" fmla="*/ 14 w 18"/>
                <a:gd name="T45" fmla="*/ 5 h 26"/>
                <a:gd name="T46" fmla="*/ 12 w 18"/>
                <a:gd name="T47" fmla="*/ 4 h 26"/>
                <a:gd name="T48" fmla="*/ 11 w 18"/>
                <a:gd name="T49" fmla="*/ 4 h 26"/>
                <a:gd name="T50" fmla="*/ 9 w 18"/>
                <a:gd name="T51" fmla="*/ 4 h 26"/>
                <a:gd name="T52" fmla="*/ 8 w 18"/>
                <a:gd name="T53" fmla="*/ 5 h 26"/>
                <a:gd name="T54" fmla="*/ 7 w 18"/>
                <a:gd name="T55" fmla="*/ 6 h 26"/>
                <a:gd name="T56" fmla="*/ 6 w 18"/>
                <a:gd name="T57" fmla="*/ 7 h 26"/>
                <a:gd name="T58" fmla="*/ 7 w 18"/>
                <a:gd name="T59" fmla="*/ 8 h 26"/>
                <a:gd name="T60" fmla="*/ 8 w 18"/>
                <a:gd name="T61" fmla="*/ 9 h 26"/>
                <a:gd name="T62" fmla="*/ 9 w 18"/>
                <a:gd name="T63" fmla="*/ 10 h 26"/>
                <a:gd name="T64" fmla="*/ 11 w 18"/>
                <a:gd name="T65" fmla="*/ 11 h 26"/>
                <a:gd name="T66" fmla="*/ 14 w 18"/>
                <a:gd name="T67" fmla="*/ 12 h 26"/>
                <a:gd name="T68" fmla="*/ 16 w 18"/>
                <a:gd name="T69" fmla="*/ 14 h 26"/>
                <a:gd name="T70" fmla="*/ 17 w 18"/>
                <a:gd name="T71" fmla="*/ 16 h 26"/>
                <a:gd name="T72" fmla="*/ 18 w 18"/>
                <a:gd name="T73" fmla="*/ 18 h 26"/>
                <a:gd name="T74" fmla="*/ 17 w 18"/>
                <a:gd name="T75" fmla="*/ 22 h 26"/>
                <a:gd name="T76" fmla="*/ 15 w 18"/>
                <a:gd name="T77" fmla="*/ 24 h 26"/>
                <a:gd name="T78" fmla="*/ 12 w 18"/>
                <a:gd name="T79" fmla="*/ 25 h 26"/>
                <a:gd name="T80" fmla="*/ 8 w 18"/>
                <a:gd name="T81" fmla="*/ 26 h 26"/>
                <a:gd name="T82" fmla="*/ 4 w 18"/>
                <a:gd name="T83" fmla="*/ 26 h 26"/>
                <a:gd name="T84" fmla="*/ 0 w 18"/>
                <a:gd name="T85"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 h="26">
                  <a:moveTo>
                    <a:pt x="0" y="24"/>
                  </a:moveTo>
                  <a:cubicBezTo>
                    <a:pt x="0" y="19"/>
                    <a:pt x="0" y="19"/>
                    <a:pt x="0" y="19"/>
                  </a:cubicBezTo>
                  <a:cubicBezTo>
                    <a:pt x="2" y="20"/>
                    <a:pt x="3" y="20"/>
                    <a:pt x="4" y="21"/>
                  </a:cubicBezTo>
                  <a:cubicBezTo>
                    <a:pt x="5" y="21"/>
                    <a:pt x="6" y="21"/>
                    <a:pt x="7" y="21"/>
                  </a:cubicBezTo>
                  <a:cubicBezTo>
                    <a:pt x="8" y="21"/>
                    <a:pt x="9" y="21"/>
                    <a:pt x="9" y="21"/>
                  </a:cubicBezTo>
                  <a:cubicBezTo>
                    <a:pt x="10" y="21"/>
                    <a:pt x="10" y="21"/>
                    <a:pt x="11" y="21"/>
                  </a:cubicBezTo>
                  <a:cubicBezTo>
                    <a:pt x="11" y="20"/>
                    <a:pt x="11" y="20"/>
                    <a:pt x="11" y="20"/>
                  </a:cubicBezTo>
                  <a:cubicBezTo>
                    <a:pt x="12" y="20"/>
                    <a:pt x="12" y="19"/>
                    <a:pt x="12" y="19"/>
                  </a:cubicBezTo>
                  <a:cubicBezTo>
                    <a:pt x="12" y="18"/>
                    <a:pt x="12" y="18"/>
                    <a:pt x="11" y="18"/>
                  </a:cubicBezTo>
                  <a:cubicBezTo>
                    <a:pt x="11" y="17"/>
                    <a:pt x="11" y="17"/>
                    <a:pt x="10" y="16"/>
                  </a:cubicBezTo>
                  <a:cubicBezTo>
                    <a:pt x="10" y="16"/>
                    <a:pt x="9" y="16"/>
                    <a:pt x="8" y="16"/>
                  </a:cubicBezTo>
                  <a:cubicBezTo>
                    <a:pt x="8" y="15"/>
                    <a:pt x="7" y="15"/>
                    <a:pt x="6" y="15"/>
                  </a:cubicBezTo>
                  <a:cubicBezTo>
                    <a:pt x="4" y="14"/>
                    <a:pt x="3" y="13"/>
                    <a:pt x="2" y="12"/>
                  </a:cubicBezTo>
                  <a:cubicBezTo>
                    <a:pt x="1" y="10"/>
                    <a:pt x="0" y="9"/>
                    <a:pt x="0" y="7"/>
                  </a:cubicBezTo>
                  <a:cubicBezTo>
                    <a:pt x="0" y="6"/>
                    <a:pt x="1" y="5"/>
                    <a:pt x="1" y="4"/>
                  </a:cubicBezTo>
                  <a:cubicBezTo>
                    <a:pt x="2" y="3"/>
                    <a:pt x="2" y="2"/>
                    <a:pt x="3" y="2"/>
                  </a:cubicBezTo>
                  <a:cubicBezTo>
                    <a:pt x="4" y="1"/>
                    <a:pt x="5" y="1"/>
                    <a:pt x="6" y="0"/>
                  </a:cubicBezTo>
                  <a:cubicBezTo>
                    <a:pt x="8" y="0"/>
                    <a:pt x="9" y="0"/>
                    <a:pt x="10" y="0"/>
                  </a:cubicBezTo>
                  <a:cubicBezTo>
                    <a:pt x="12" y="0"/>
                    <a:pt x="13" y="0"/>
                    <a:pt x="14" y="0"/>
                  </a:cubicBezTo>
                  <a:cubicBezTo>
                    <a:pt x="15" y="0"/>
                    <a:pt x="16" y="0"/>
                    <a:pt x="17" y="1"/>
                  </a:cubicBezTo>
                  <a:cubicBezTo>
                    <a:pt x="17" y="6"/>
                    <a:pt x="17" y="6"/>
                    <a:pt x="17" y="6"/>
                  </a:cubicBezTo>
                  <a:cubicBezTo>
                    <a:pt x="16" y="6"/>
                    <a:pt x="16" y="5"/>
                    <a:pt x="15" y="5"/>
                  </a:cubicBezTo>
                  <a:cubicBezTo>
                    <a:pt x="15" y="5"/>
                    <a:pt x="14" y="5"/>
                    <a:pt x="14" y="5"/>
                  </a:cubicBezTo>
                  <a:cubicBezTo>
                    <a:pt x="13" y="5"/>
                    <a:pt x="13" y="4"/>
                    <a:pt x="12" y="4"/>
                  </a:cubicBezTo>
                  <a:cubicBezTo>
                    <a:pt x="12" y="4"/>
                    <a:pt x="11" y="4"/>
                    <a:pt x="11" y="4"/>
                  </a:cubicBezTo>
                  <a:cubicBezTo>
                    <a:pt x="10" y="4"/>
                    <a:pt x="9" y="4"/>
                    <a:pt x="9" y="4"/>
                  </a:cubicBezTo>
                  <a:cubicBezTo>
                    <a:pt x="8" y="5"/>
                    <a:pt x="8" y="5"/>
                    <a:pt x="8" y="5"/>
                  </a:cubicBezTo>
                  <a:cubicBezTo>
                    <a:pt x="7" y="5"/>
                    <a:pt x="7" y="5"/>
                    <a:pt x="7" y="6"/>
                  </a:cubicBezTo>
                  <a:cubicBezTo>
                    <a:pt x="6" y="6"/>
                    <a:pt x="6" y="6"/>
                    <a:pt x="6" y="7"/>
                  </a:cubicBezTo>
                  <a:cubicBezTo>
                    <a:pt x="6" y="7"/>
                    <a:pt x="6" y="8"/>
                    <a:pt x="7" y="8"/>
                  </a:cubicBezTo>
                  <a:cubicBezTo>
                    <a:pt x="7" y="8"/>
                    <a:pt x="7" y="9"/>
                    <a:pt x="8" y="9"/>
                  </a:cubicBezTo>
                  <a:cubicBezTo>
                    <a:pt x="8" y="9"/>
                    <a:pt x="9" y="9"/>
                    <a:pt x="9" y="10"/>
                  </a:cubicBezTo>
                  <a:cubicBezTo>
                    <a:pt x="10" y="10"/>
                    <a:pt x="10" y="10"/>
                    <a:pt x="11" y="11"/>
                  </a:cubicBezTo>
                  <a:cubicBezTo>
                    <a:pt x="12" y="11"/>
                    <a:pt x="13" y="12"/>
                    <a:pt x="14" y="12"/>
                  </a:cubicBezTo>
                  <a:cubicBezTo>
                    <a:pt x="15" y="12"/>
                    <a:pt x="15" y="13"/>
                    <a:pt x="16" y="14"/>
                  </a:cubicBezTo>
                  <a:cubicBezTo>
                    <a:pt x="16" y="14"/>
                    <a:pt x="17" y="15"/>
                    <a:pt x="17" y="16"/>
                  </a:cubicBezTo>
                  <a:cubicBezTo>
                    <a:pt x="18" y="16"/>
                    <a:pt x="18" y="17"/>
                    <a:pt x="18" y="18"/>
                  </a:cubicBezTo>
                  <a:cubicBezTo>
                    <a:pt x="18" y="20"/>
                    <a:pt x="17" y="21"/>
                    <a:pt x="17" y="22"/>
                  </a:cubicBezTo>
                  <a:cubicBezTo>
                    <a:pt x="16" y="23"/>
                    <a:pt x="16" y="24"/>
                    <a:pt x="15" y="24"/>
                  </a:cubicBezTo>
                  <a:cubicBezTo>
                    <a:pt x="14" y="25"/>
                    <a:pt x="13" y="25"/>
                    <a:pt x="12" y="25"/>
                  </a:cubicBezTo>
                  <a:cubicBezTo>
                    <a:pt x="10" y="26"/>
                    <a:pt x="9" y="26"/>
                    <a:pt x="8" y="26"/>
                  </a:cubicBezTo>
                  <a:cubicBezTo>
                    <a:pt x="6" y="26"/>
                    <a:pt x="5" y="26"/>
                    <a:pt x="4" y="26"/>
                  </a:cubicBezTo>
                  <a:cubicBezTo>
                    <a:pt x="2" y="25"/>
                    <a:pt x="1" y="25"/>
                    <a:pt x="0"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45" name="Freeform 80"/>
            <p:cNvSpPr>
              <a:spLocks/>
            </p:cNvSpPr>
            <p:nvPr/>
          </p:nvSpPr>
          <p:spPr bwMode="auto">
            <a:xfrm>
              <a:off x="6053674" y="1758365"/>
              <a:ext cx="65445" cy="82585"/>
            </a:xfrm>
            <a:custGeom>
              <a:avLst/>
              <a:gdLst>
                <a:gd name="T0" fmla="*/ 42 w 42"/>
                <a:gd name="T1" fmla="*/ 11 h 53"/>
                <a:gd name="T2" fmla="*/ 27 w 42"/>
                <a:gd name="T3" fmla="*/ 11 h 53"/>
                <a:gd name="T4" fmla="*/ 27 w 42"/>
                <a:gd name="T5" fmla="*/ 53 h 53"/>
                <a:gd name="T6" fmla="*/ 15 w 42"/>
                <a:gd name="T7" fmla="*/ 53 h 53"/>
                <a:gd name="T8" fmla="*/ 15 w 42"/>
                <a:gd name="T9" fmla="*/ 11 h 53"/>
                <a:gd name="T10" fmla="*/ 0 w 42"/>
                <a:gd name="T11" fmla="*/ 11 h 53"/>
                <a:gd name="T12" fmla="*/ 0 w 42"/>
                <a:gd name="T13" fmla="*/ 0 h 53"/>
                <a:gd name="T14" fmla="*/ 42 w 42"/>
                <a:gd name="T15" fmla="*/ 0 h 53"/>
                <a:gd name="T16" fmla="*/ 42 w 42"/>
                <a:gd name="T1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3">
                  <a:moveTo>
                    <a:pt x="42" y="11"/>
                  </a:moveTo>
                  <a:lnTo>
                    <a:pt x="27" y="11"/>
                  </a:lnTo>
                  <a:lnTo>
                    <a:pt x="27" y="53"/>
                  </a:lnTo>
                  <a:lnTo>
                    <a:pt x="15" y="53"/>
                  </a:lnTo>
                  <a:lnTo>
                    <a:pt x="15" y="11"/>
                  </a:lnTo>
                  <a:lnTo>
                    <a:pt x="0" y="11"/>
                  </a:lnTo>
                  <a:lnTo>
                    <a:pt x="0" y="0"/>
                  </a:lnTo>
                  <a:lnTo>
                    <a:pt x="42" y="0"/>
                  </a:lnTo>
                  <a:lnTo>
                    <a:pt x="42"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46" name="Freeform 81"/>
            <p:cNvSpPr>
              <a:spLocks/>
            </p:cNvSpPr>
            <p:nvPr/>
          </p:nvSpPr>
          <p:spPr bwMode="auto">
            <a:xfrm>
              <a:off x="6164307" y="1758365"/>
              <a:ext cx="52979" cy="82585"/>
            </a:xfrm>
            <a:custGeom>
              <a:avLst/>
              <a:gdLst>
                <a:gd name="T0" fmla="*/ 34 w 34"/>
                <a:gd name="T1" fmla="*/ 53 h 53"/>
                <a:gd name="T2" fmla="*/ 0 w 34"/>
                <a:gd name="T3" fmla="*/ 53 h 53"/>
                <a:gd name="T4" fmla="*/ 0 w 34"/>
                <a:gd name="T5" fmla="*/ 0 h 53"/>
                <a:gd name="T6" fmla="*/ 32 w 34"/>
                <a:gd name="T7" fmla="*/ 0 h 53"/>
                <a:gd name="T8" fmla="*/ 32 w 34"/>
                <a:gd name="T9" fmla="*/ 11 h 53"/>
                <a:gd name="T10" fmla="*/ 13 w 34"/>
                <a:gd name="T11" fmla="*/ 11 h 53"/>
                <a:gd name="T12" fmla="*/ 13 w 34"/>
                <a:gd name="T13" fmla="*/ 21 h 53"/>
                <a:gd name="T14" fmla="*/ 30 w 34"/>
                <a:gd name="T15" fmla="*/ 21 h 53"/>
                <a:gd name="T16" fmla="*/ 30 w 34"/>
                <a:gd name="T17" fmla="*/ 32 h 53"/>
                <a:gd name="T18" fmla="*/ 13 w 34"/>
                <a:gd name="T19" fmla="*/ 32 h 53"/>
                <a:gd name="T20" fmla="*/ 13 w 34"/>
                <a:gd name="T21" fmla="*/ 44 h 53"/>
                <a:gd name="T22" fmla="*/ 34 w 34"/>
                <a:gd name="T23" fmla="*/ 44 h 53"/>
                <a:gd name="T24" fmla="*/ 34 w 3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53">
                  <a:moveTo>
                    <a:pt x="34" y="53"/>
                  </a:moveTo>
                  <a:lnTo>
                    <a:pt x="0" y="53"/>
                  </a:lnTo>
                  <a:lnTo>
                    <a:pt x="0" y="0"/>
                  </a:lnTo>
                  <a:lnTo>
                    <a:pt x="32" y="0"/>
                  </a:lnTo>
                  <a:lnTo>
                    <a:pt x="32" y="11"/>
                  </a:lnTo>
                  <a:lnTo>
                    <a:pt x="13" y="11"/>
                  </a:lnTo>
                  <a:lnTo>
                    <a:pt x="13" y="21"/>
                  </a:lnTo>
                  <a:lnTo>
                    <a:pt x="30" y="21"/>
                  </a:lnTo>
                  <a:lnTo>
                    <a:pt x="30" y="32"/>
                  </a:lnTo>
                  <a:lnTo>
                    <a:pt x="13" y="32"/>
                  </a:lnTo>
                  <a:lnTo>
                    <a:pt x="13" y="44"/>
                  </a:lnTo>
                  <a:lnTo>
                    <a:pt x="34" y="44"/>
                  </a:lnTo>
                  <a:lnTo>
                    <a:pt x="34"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47" name="Freeform 82"/>
            <p:cNvSpPr>
              <a:spLocks/>
            </p:cNvSpPr>
            <p:nvPr/>
          </p:nvSpPr>
          <p:spPr bwMode="auto">
            <a:xfrm>
              <a:off x="6229752" y="1758365"/>
              <a:ext cx="68562" cy="85701"/>
            </a:xfrm>
            <a:custGeom>
              <a:avLst/>
              <a:gdLst>
                <a:gd name="T0" fmla="*/ 21 w 21"/>
                <a:gd name="T1" fmla="*/ 15 h 26"/>
                <a:gd name="T2" fmla="*/ 10 w 21"/>
                <a:gd name="T3" fmla="*/ 26 h 26"/>
                <a:gd name="T4" fmla="*/ 0 w 21"/>
                <a:gd name="T5" fmla="*/ 15 h 26"/>
                <a:gd name="T6" fmla="*/ 0 w 21"/>
                <a:gd name="T7" fmla="*/ 0 h 26"/>
                <a:gd name="T8" fmla="*/ 6 w 21"/>
                <a:gd name="T9" fmla="*/ 0 h 26"/>
                <a:gd name="T10" fmla="*/ 6 w 21"/>
                <a:gd name="T11" fmla="*/ 15 h 26"/>
                <a:gd name="T12" fmla="*/ 10 w 21"/>
                <a:gd name="T13" fmla="*/ 21 h 26"/>
                <a:gd name="T14" fmla="*/ 15 w 21"/>
                <a:gd name="T15" fmla="*/ 15 h 26"/>
                <a:gd name="T16" fmla="*/ 15 w 21"/>
                <a:gd name="T17" fmla="*/ 0 h 26"/>
                <a:gd name="T18" fmla="*/ 21 w 21"/>
                <a:gd name="T19" fmla="*/ 0 h 26"/>
                <a:gd name="T20" fmla="*/ 21 w 21"/>
                <a:gd name="T21" fmla="*/ 1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6">
                  <a:moveTo>
                    <a:pt x="21" y="15"/>
                  </a:moveTo>
                  <a:cubicBezTo>
                    <a:pt x="21" y="22"/>
                    <a:pt x="17" y="26"/>
                    <a:pt x="10" y="26"/>
                  </a:cubicBezTo>
                  <a:cubicBezTo>
                    <a:pt x="3" y="26"/>
                    <a:pt x="0" y="22"/>
                    <a:pt x="0" y="15"/>
                  </a:cubicBezTo>
                  <a:cubicBezTo>
                    <a:pt x="0" y="0"/>
                    <a:pt x="0" y="0"/>
                    <a:pt x="0" y="0"/>
                  </a:cubicBezTo>
                  <a:cubicBezTo>
                    <a:pt x="6" y="0"/>
                    <a:pt x="6" y="0"/>
                    <a:pt x="6" y="0"/>
                  </a:cubicBezTo>
                  <a:cubicBezTo>
                    <a:pt x="6" y="15"/>
                    <a:pt x="6" y="15"/>
                    <a:pt x="6" y="15"/>
                  </a:cubicBezTo>
                  <a:cubicBezTo>
                    <a:pt x="6" y="19"/>
                    <a:pt x="7" y="21"/>
                    <a:pt x="10" y="21"/>
                  </a:cubicBezTo>
                  <a:cubicBezTo>
                    <a:pt x="13" y="21"/>
                    <a:pt x="15" y="19"/>
                    <a:pt x="15" y="15"/>
                  </a:cubicBezTo>
                  <a:cubicBezTo>
                    <a:pt x="15" y="0"/>
                    <a:pt x="15" y="0"/>
                    <a:pt x="15" y="0"/>
                  </a:cubicBezTo>
                  <a:cubicBezTo>
                    <a:pt x="21" y="0"/>
                    <a:pt x="21" y="0"/>
                    <a:pt x="21" y="0"/>
                  </a:cubicBezTo>
                  <a:lnTo>
                    <a:pt x="21"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48" name="Freeform 83"/>
            <p:cNvSpPr>
              <a:spLocks noEditPoints="1"/>
            </p:cNvSpPr>
            <p:nvPr/>
          </p:nvSpPr>
          <p:spPr bwMode="auto">
            <a:xfrm>
              <a:off x="6318571" y="1758365"/>
              <a:ext cx="68562" cy="82585"/>
            </a:xfrm>
            <a:custGeom>
              <a:avLst/>
              <a:gdLst>
                <a:gd name="T0" fmla="*/ 21 w 21"/>
                <a:gd name="T1" fmla="*/ 25 h 25"/>
                <a:gd name="T2" fmla="*/ 14 w 21"/>
                <a:gd name="T3" fmla="*/ 25 h 25"/>
                <a:gd name="T4" fmla="*/ 10 w 21"/>
                <a:gd name="T5" fmla="*/ 19 h 25"/>
                <a:gd name="T6" fmla="*/ 10 w 21"/>
                <a:gd name="T7" fmla="*/ 18 h 25"/>
                <a:gd name="T8" fmla="*/ 9 w 21"/>
                <a:gd name="T9" fmla="*/ 17 h 25"/>
                <a:gd name="T10" fmla="*/ 8 w 21"/>
                <a:gd name="T11" fmla="*/ 16 h 25"/>
                <a:gd name="T12" fmla="*/ 7 w 21"/>
                <a:gd name="T13" fmla="*/ 16 h 25"/>
                <a:gd name="T14" fmla="*/ 5 w 21"/>
                <a:gd name="T15" fmla="*/ 16 h 25"/>
                <a:gd name="T16" fmla="*/ 5 w 21"/>
                <a:gd name="T17" fmla="*/ 25 h 25"/>
                <a:gd name="T18" fmla="*/ 0 w 21"/>
                <a:gd name="T19" fmla="*/ 25 h 25"/>
                <a:gd name="T20" fmla="*/ 0 w 21"/>
                <a:gd name="T21" fmla="*/ 0 h 25"/>
                <a:gd name="T22" fmla="*/ 9 w 21"/>
                <a:gd name="T23" fmla="*/ 0 h 25"/>
                <a:gd name="T24" fmla="*/ 18 w 21"/>
                <a:gd name="T25" fmla="*/ 7 h 25"/>
                <a:gd name="T26" fmla="*/ 18 w 21"/>
                <a:gd name="T27" fmla="*/ 10 h 25"/>
                <a:gd name="T28" fmla="*/ 16 w 21"/>
                <a:gd name="T29" fmla="*/ 12 h 25"/>
                <a:gd name="T30" fmla="*/ 15 w 21"/>
                <a:gd name="T31" fmla="*/ 13 h 25"/>
                <a:gd name="T32" fmla="*/ 12 w 21"/>
                <a:gd name="T33" fmla="*/ 14 h 25"/>
                <a:gd name="T34" fmla="*/ 12 w 21"/>
                <a:gd name="T35" fmla="*/ 14 h 25"/>
                <a:gd name="T36" fmla="*/ 13 w 21"/>
                <a:gd name="T37" fmla="*/ 15 h 25"/>
                <a:gd name="T38" fmla="*/ 14 w 21"/>
                <a:gd name="T39" fmla="*/ 16 h 25"/>
                <a:gd name="T40" fmla="*/ 15 w 21"/>
                <a:gd name="T41" fmla="*/ 17 h 25"/>
                <a:gd name="T42" fmla="*/ 16 w 21"/>
                <a:gd name="T43" fmla="*/ 18 h 25"/>
                <a:gd name="T44" fmla="*/ 21 w 21"/>
                <a:gd name="T45" fmla="*/ 25 h 25"/>
                <a:gd name="T46" fmla="*/ 5 w 21"/>
                <a:gd name="T47" fmla="*/ 4 h 25"/>
                <a:gd name="T48" fmla="*/ 5 w 21"/>
                <a:gd name="T49" fmla="*/ 11 h 25"/>
                <a:gd name="T50" fmla="*/ 8 w 21"/>
                <a:gd name="T51" fmla="*/ 11 h 25"/>
                <a:gd name="T52" fmla="*/ 11 w 21"/>
                <a:gd name="T53" fmla="*/ 10 h 25"/>
                <a:gd name="T54" fmla="*/ 12 w 21"/>
                <a:gd name="T55" fmla="*/ 8 h 25"/>
                <a:gd name="T56" fmla="*/ 8 w 21"/>
                <a:gd name="T57" fmla="*/ 4 h 25"/>
                <a:gd name="T58" fmla="*/ 5 w 21"/>
                <a:gd name="T5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5">
                  <a:moveTo>
                    <a:pt x="21" y="25"/>
                  </a:moveTo>
                  <a:cubicBezTo>
                    <a:pt x="14" y="25"/>
                    <a:pt x="14" y="25"/>
                    <a:pt x="14" y="25"/>
                  </a:cubicBezTo>
                  <a:cubicBezTo>
                    <a:pt x="10" y="19"/>
                    <a:pt x="10" y="19"/>
                    <a:pt x="10" y="19"/>
                  </a:cubicBezTo>
                  <a:cubicBezTo>
                    <a:pt x="10" y="18"/>
                    <a:pt x="10" y="18"/>
                    <a:pt x="10" y="18"/>
                  </a:cubicBezTo>
                  <a:cubicBezTo>
                    <a:pt x="9" y="17"/>
                    <a:pt x="9" y="17"/>
                    <a:pt x="9" y="17"/>
                  </a:cubicBezTo>
                  <a:cubicBezTo>
                    <a:pt x="9" y="16"/>
                    <a:pt x="8" y="16"/>
                    <a:pt x="8" y="16"/>
                  </a:cubicBezTo>
                  <a:cubicBezTo>
                    <a:pt x="8" y="16"/>
                    <a:pt x="7" y="16"/>
                    <a:pt x="7" y="16"/>
                  </a:cubicBezTo>
                  <a:cubicBezTo>
                    <a:pt x="5" y="16"/>
                    <a:pt x="5" y="16"/>
                    <a:pt x="5" y="16"/>
                  </a:cubicBezTo>
                  <a:cubicBezTo>
                    <a:pt x="5" y="25"/>
                    <a:pt x="5" y="25"/>
                    <a:pt x="5" y="25"/>
                  </a:cubicBezTo>
                  <a:cubicBezTo>
                    <a:pt x="0" y="25"/>
                    <a:pt x="0" y="25"/>
                    <a:pt x="0" y="25"/>
                  </a:cubicBezTo>
                  <a:cubicBezTo>
                    <a:pt x="0" y="0"/>
                    <a:pt x="0" y="0"/>
                    <a:pt x="0" y="0"/>
                  </a:cubicBezTo>
                  <a:cubicBezTo>
                    <a:pt x="9" y="0"/>
                    <a:pt x="9" y="0"/>
                    <a:pt x="9" y="0"/>
                  </a:cubicBezTo>
                  <a:cubicBezTo>
                    <a:pt x="15" y="0"/>
                    <a:pt x="18" y="2"/>
                    <a:pt x="18" y="7"/>
                  </a:cubicBezTo>
                  <a:cubicBezTo>
                    <a:pt x="18" y="8"/>
                    <a:pt x="18" y="9"/>
                    <a:pt x="18" y="10"/>
                  </a:cubicBezTo>
                  <a:cubicBezTo>
                    <a:pt x="17" y="10"/>
                    <a:pt x="17" y="11"/>
                    <a:pt x="16" y="12"/>
                  </a:cubicBezTo>
                  <a:cubicBezTo>
                    <a:pt x="16" y="12"/>
                    <a:pt x="15" y="13"/>
                    <a:pt x="15" y="13"/>
                  </a:cubicBezTo>
                  <a:cubicBezTo>
                    <a:pt x="14" y="13"/>
                    <a:pt x="13" y="14"/>
                    <a:pt x="12" y="14"/>
                  </a:cubicBezTo>
                  <a:cubicBezTo>
                    <a:pt x="12" y="14"/>
                    <a:pt x="12" y="14"/>
                    <a:pt x="12" y="14"/>
                  </a:cubicBezTo>
                  <a:cubicBezTo>
                    <a:pt x="13" y="14"/>
                    <a:pt x="13" y="14"/>
                    <a:pt x="13" y="15"/>
                  </a:cubicBezTo>
                  <a:cubicBezTo>
                    <a:pt x="14" y="15"/>
                    <a:pt x="14" y="15"/>
                    <a:pt x="14" y="16"/>
                  </a:cubicBezTo>
                  <a:cubicBezTo>
                    <a:pt x="15" y="16"/>
                    <a:pt x="15" y="16"/>
                    <a:pt x="15" y="17"/>
                  </a:cubicBezTo>
                  <a:cubicBezTo>
                    <a:pt x="16" y="17"/>
                    <a:pt x="16" y="18"/>
                    <a:pt x="16" y="18"/>
                  </a:cubicBezTo>
                  <a:lnTo>
                    <a:pt x="21" y="25"/>
                  </a:lnTo>
                  <a:close/>
                  <a:moveTo>
                    <a:pt x="5" y="4"/>
                  </a:moveTo>
                  <a:cubicBezTo>
                    <a:pt x="5" y="11"/>
                    <a:pt x="5" y="11"/>
                    <a:pt x="5" y="11"/>
                  </a:cubicBezTo>
                  <a:cubicBezTo>
                    <a:pt x="8" y="11"/>
                    <a:pt x="8" y="11"/>
                    <a:pt x="8" y="11"/>
                  </a:cubicBezTo>
                  <a:cubicBezTo>
                    <a:pt x="9" y="11"/>
                    <a:pt x="10" y="11"/>
                    <a:pt x="11" y="10"/>
                  </a:cubicBezTo>
                  <a:cubicBezTo>
                    <a:pt x="12" y="10"/>
                    <a:pt x="12" y="9"/>
                    <a:pt x="12" y="8"/>
                  </a:cubicBezTo>
                  <a:cubicBezTo>
                    <a:pt x="12" y="6"/>
                    <a:pt x="11" y="4"/>
                    <a:pt x="8" y="4"/>
                  </a:cubicBezTo>
                  <a:lnTo>
                    <a:pt x="5"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49" name="Freeform 84"/>
            <p:cNvSpPr>
              <a:spLocks noEditPoints="1"/>
            </p:cNvSpPr>
            <p:nvPr/>
          </p:nvSpPr>
          <p:spPr bwMode="auto">
            <a:xfrm>
              <a:off x="6390249" y="1758365"/>
              <a:ext cx="82586" cy="85701"/>
            </a:xfrm>
            <a:custGeom>
              <a:avLst/>
              <a:gdLst>
                <a:gd name="T0" fmla="*/ 12 w 25"/>
                <a:gd name="T1" fmla="*/ 26 h 26"/>
                <a:gd name="T2" fmla="*/ 3 w 25"/>
                <a:gd name="T3" fmla="*/ 22 h 26"/>
                <a:gd name="T4" fmla="*/ 0 w 25"/>
                <a:gd name="T5" fmla="*/ 13 h 26"/>
                <a:gd name="T6" fmla="*/ 3 w 25"/>
                <a:gd name="T7" fmla="*/ 3 h 26"/>
                <a:gd name="T8" fmla="*/ 13 w 25"/>
                <a:gd name="T9" fmla="*/ 0 h 26"/>
                <a:gd name="T10" fmla="*/ 21 w 25"/>
                <a:gd name="T11" fmla="*/ 3 h 26"/>
                <a:gd name="T12" fmla="*/ 25 w 25"/>
                <a:gd name="T13" fmla="*/ 13 h 26"/>
                <a:gd name="T14" fmla="*/ 21 w 25"/>
                <a:gd name="T15" fmla="*/ 22 h 26"/>
                <a:gd name="T16" fmla="*/ 12 w 25"/>
                <a:gd name="T17" fmla="*/ 26 h 26"/>
                <a:gd name="T18" fmla="*/ 12 w 25"/>
                <a:gd name="T19" fmla="*/ 5 h 26"/>
                <a:gd name="T20" fmla="*/ 8 w 25"/>
                <a:gd name="T21" fmla="*/ 7 h 26"/>
                <a:gd name="T22" fmla="*/ 6 w 25"/>
                <a:gd name="T23" fmla="*/ 13 h 26"/>
                <a:gd name="T24" fmla="*/ 8 w 25"/>
                <a:gd name="T25" fmla="*/ 19 h 26"/>
                <a:gd name="T26" fmla="*/ 12 w 25"/>
                <a:gd name="T27" fmla="*/ 21 h 26"/>
                <a:gd name="T28" fmla="*/ 17 w 25"/>
                <a:gd name="T29" fmla="*/ 19 h 26"/>
                <a:gd name="T30" fmla="*/ 19 w 25"/>
                <a:gd name="T31" fmla="*/ 13 h 26"/>
                <a:gd name="T32" fmla="*/ 17 w 25"/>
                <a:gd name="T33" fmla="*/ 7 h 26"/>
                <a:gd name="T34" fmla="*/ 12 w 25"/>
                <a:gd name="T35"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6">
                  <a:moveTo>
                    <a:pt x="12" y="26"/>
                  </a:moveTo>
                  <a:cubicBezTo>
                    <a:pt x="8" y="26"/>
                    <a:pt x="6" y="25"/>
                    <a:pt x="3" y="22"/>
                  </a:cubicBezTo>
                  <a:cubicBezTo>
                    <a:pt x="1" y="20"/>
                    <a:pt x="0" y="17"/>
                    <a:pt x="0" y="13"/>
                  </a:cubicBezTo>
                  <a:cubicBezTo>
                    <a:pt x="0" y="9"/>
                    <a:pt x="1" y="6"/>
                    <a:pt x="3" y="3"/>
                  </a:cubicBezTo>
                  <a:cubicBezTo>
                    <a:pt x="6" y="1"/>
                    <a:pt x="9" y="0"/>
                    <a:pt x="13" y="0"/>
                  </a:cubicBezTo>
                  <a:cubicBezTo>
                    <a:pt x="16" y="0"/>
                    <a:pt x="19" y="1"/>
                    <a:pt x="21" y="3"/>
                  </a:cubicBezTo>
                  <a:cubicBezTo>
                    <a:pt x="23" y="6"/>
                    <a:pt x="25" y="9"/>
                    <a:pt x="25" y="13"/>
                  </a:cubicBezTo>
                  <a:cubicBezTo>
                    <a:pt x="25" y="17"/>
                    <a:pt x="23" y="20"/>
                    <a:pt x="21" y="22"/>
                  </a:cubicBezTo>
                  <a:cubicBezTo>
                    <a:pt x="19" y="25"/>
                    <a:pt x="16" y="26"/>
                    <a:pt x="12" y="26"/>
                  </a:cubicBezTo>
                  <a:close/>
                  <a:moveTo>
                    <a:pt x="12" y="5"/>
                  </a:moveTo>
                  <a:cubicBezTo>
                    <a:pt x="10" y="5"/>
                    <a:pt x="9" y="5"/>
                    <a:pt x="8" y="7"/>
                  </a:cubicBezTo>
                  <a:cubicBezTo>
                    <a:pt x="6" y="8"/>
                    <a:pt x="6" y="10"/>
                    <a:pt x="6" y="13"/>
                  </a:cubicBezTo>
                  <a:cubicBezTo>
                    <a:pt x="6" y="15"/>
                    <a:pt x="6" y="17"/>
                    <a:pt x="8" y="19"/>
                  </a:cubicBezTo>
                  <a:cubicBezTo>
                    <a:pt x="9" y="20"/>
                    <a:pt x="10" y="21"/>
                    <a:pt x="12" y="21"/>
                  </a:cubicBezTo>
                  <a:cubicBezTo>
                    <a:pt x="14" y="21"/>
                    <a:pt x="16" y="20"/>
                    <a:pt x="17" y="19"/>
                  </a:cubicBezTo>
                  <a:cubicBezTo>
                    <a:pt x="18" y="17"/>
                    <a:pt x="19" y="15"/>
                    <a:pt x="19" y="13"/>
                  </a:cubicBezTo>
                  <a:cubicBezTo>
                    <a:pt x="19" y="10"/>
                    <a:pt x="18" y="8"/>
                    <a:pt x="17" y="7"/>
                  </a:cubicBezTo>
                  <a:cubicBezTo>
                    <a:pt x="16" y="5"/>
                    <a:pt x="14" y="5"/>
                    <a:pt x="1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50" name="Freeform 85"/>
            <p:cNvSpPr>
              <a:spLocks noEditPoints="1"/>
            </p:cNvSpPr>
            <p:nvPr/>
          </p:nvSpPr>
          <p:spPr bwMode="auto">
            <a:xfrm>
              <a:off x="6485301" y="1758365"/>
              <a:ext cx="62329" cy="82585"/>
            </a:xfrm>
            <a:custGeom>
              <a:avLst/>
              <a:gdLst>
                <a:gd name="T0" fmla="*/ 6 w 19"/>
                <a:gd name="T1" fmla="*/ 17 h 25"/>
                <a:gd name="T2" fmla="*/ 6 w 19"/>
                <a:gd name="T3" fmla="*/ 25 h 25"/>
                <a:gd name="T4" fmla="*/ 0 w 19"/>
                <a:gd name="T5" fmla="*/ 25 h 25"/>
                <a:gd name="T6" fmla="*/ 0 w 19"/>
                <a:gd name="T7" fmla="*/ 0 h 25"/>
                <a:gd name="T8" fmla="*/ 9 w 19"/>
                <a:gd name="T9" fmla="*/ 0 h 25"/>
                <a:gd name="T10" fmla="*/ 19 w 19"/>
                <a:gd name="T11" fmla="*/ 8 h 25"/>
                <a:gd name="T12" fmla="*/ 16 w 19"/>
                <a:gd name="T13" fmla="*/ 14 h 25"/>
                <a:gd name="T14" fmla="*/ 9 w 19"/>
                <a:gd name="T15" fmla="*/ 17 h 25"/>
                <a:gd name="T16" fmla="*/ 6 w 19"/>
                <a:gd name="T17" fmla="*/ 17 h 25"/>
                <a:gd name="T18" fmla="*/ 6 w 19"/>
                <a:gd name="T19" fmla="*/ 5 h 25"/>
                <a:gd name="T20" fmla="*/ 6 w 19"/>
                <a:gd name="T21" fmla="*/ 12 h 25"/>
                <a:gd name="T22" fmla="*/ 8 w 19"/>
                <a:gd name="T23" fmla="*/ 12 h 25"/>
                <a:gd name="T24" fmla="*/ 13 w 19"/>
                <a:gd name="T25" fmla="*/ 8 h 25"/>
                <a:gd name="T26" fmla="*/ 8 w 19"/>
                <a:gd name="T27" fmla="*/ 5 h 25"/>
                <a:gd name="T28" fmla="*/ 6 w 19"/>
                <a:gd name="T29"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6" y="17"/>
                  </a:moveTo>
                  <a:cubicBezTo>
                    <a:pt x="6" y="25"/>
                    <a:pt x="6" y="25"/>
                    <a:pt x="6" y="25"/>
                  </a:cubicBezTo>
                  <a:cubicBezTo>
                    <a:pt x="0" y="25"/>
                    <a:pt x="0" y="25"/>
                    <a:pt x="0" y="25"/>
                  </a:cubicBezTo>
                  <a:cubicBezTo>
                    <a:pt x="0" y="0"/>
                    <a:pt x="0" y="0"/>
                    <a:pt x="0" y="0"/>
                  </a:cubicBezTo>
                  <a:cubicBezTo>
                    <a:pt x="9" y="0"/>
                    <a:pt x="9" y="0"/>
                    <a:pt x="9" y="0"/>
                  </a:cubicBezTo>
                  <a:cubicBezTo>
                    <a:pt x="16" y="0"/>
                    <a:pt x="19" y="3"/>
                    <a:pt x="19" y="8"/>
                  </a:cubicBezTo>
                  <a:cubicBezTo>
                    <a:pt x="19" y="11"/>
                    <a:pt x="18" y="13"/>
                    <a:pt x="16" y="14"/>
                  </a:cubicBezTo>
                  <a:cubicBezTo>
                    <a:pt x="14" y="16"/>
                    <a:pt x="12" y="17"/>
                    <a:pt x="9" y="17"/>
                  </a:cubicBezTo>
                  <a:lnTo>
                    <a:pt x="6" y="17"/>
                  </a:lnTo>
                  <a:close/>
                  <a:moveTo>
                    <a:pt x="6" y="5"/>
                  </a:moveTo>
                  <a:cubicBezTo>
                    <a:pt x="6" y="12"/>
                    <a:pt x="6" y="12"/>
                    <a:pt x="6" y="12"/>
                  </a:cubicBezTo>
                  <a:cubicBezTo>
                    <a:pt x="8" y="12"/>
                    <a:pt x="8" y="12"/>
                    <a:pt x="8" y="12"/>
                  </a:cubicBezTo>
                  <a:cubicBezTo>
                    <a:pt x="11" y="12"/>
                    <a:pt x="13" y="11"/>
                    <a:pt x="13" y="8"/>
                  </a:cubicBezTo>
                  <a:cubicBezTo>
                    <a:pt x="13" y="6"/>
                    <a:pt x="11" y="5"/>
                    <a:pt x="8" y="5"/>
                  </a:cubicBezTo>
                  <a:lnTo>
                    <a:pt x="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51" name="Freeform 86"/>
            <p:cNvSpPr>
              <a:spLocks/>
            </p:cNvSpPr>
            <p:nvPr/>
          </p:nvSpPr>
          <p:spPr bwMode="auto">
            <a:xfrm>
              <a:off x="6560095" y="1758365"/>
              <a:ext cx="49863" cy="82585"/>
            </a:xfrm>
            <a:custGeom>
              <a:avLst/>
              <a:gdLst>
                <a:gd name="T0" fmla="*/ 32 w 32"/>
                <a:gd name="T1" fmla="*/ 53 h 53"/>
                <a:gd name="T2" fmla="*/ 0 w 32"/>
                <a:gd name="T3" fmla="*/ 53 h 53"/>
                <a:gd name="T4" fmla="*/ 0 w 32"/>
                <a:gd name="T5" fmla="*/ 0 h 53"/>
                <a:gd name="T6" fmla="*/ 29 w 32"/>
                <a:gd name="T7" fmla="*/ 0 h 53"/>
                <a:gd name="T8" fmla="*/ 29 w 32"/>
                <a:gd name="T9" fmla="*/ 11 h 53"/>
                <a:gd name="T10" fmla="*/ 13 w 32"/>
                <a:gd name="T11" fmla="*/ 11 h 53"/>
                <a:gd name="T12" fmla="*/ 13 w 32"/>
                <a:gd name="T13" fmla="*/ 21 h 53"/>
                <a:gd name="T14" fmla="*/ 29 w 32"/>
                <a:gd name="T15" fmla="*/ 21 h 53"/>
                <a:gd name="T16" fmla="*/ 29 w 32"/>
                <a:gd name="T17" fmla="*/ 32 h 53"/>
                <a:gd name="T18" fmla="*/ 13 w 32"/>
                <a:gd name="T19" fmla="*/ 32 h 53"/>
                <a:gd name="T20" fmla="*/ 13 w 32"/>
                <a:gd name="T21" fmla="*/ 44 h 53"/>
                <a:gd name="T22" fmla="*/ 32 w 32"/>
                <a:gd name="T23" fmla="*/ 44 h 53"/>
                <a:gd name="T24" fmla="*/ 32 w 32"/>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53">
                  <a:moveTo>
                    <a:pt x="32" y="53"/>
                  </a:moveTo>
                  <a:lnTo>
                    <a:pt x="0" y="53"/>
                  </a:lnTo>
                  <a:lnTo>
                    <a:pt x="0" y="0"/>
                  </a:lnTo>
                  <a:lnTo>
                    <a:pt x="29" y="0"/>
                  </a:lnTo>
                  <a:lnTo>
                    <a:pt x="29" y="11"/>
                  </a:lnTo>
                  <a:lnTo>
                    <a:pt x="13" y="11"/>
                  </a:lnTo>
                  <a:lnTo>
                    <a:pt x="13" y="21"/>
                  </a:lnTo>
                  <a:lnTo>
                    <a:pt x="29" y="21"/>
                  </a:lnTo>
                  <a:lnTo>
                    <a:pt x="29" y="32"/>
                  </a:lnTo>
                  <a:lnTo>
                    <a:pt x="13" y="32"/>
                  </a:lnTo>
                  <a:lnTo>
                    <a:pt x="13" y="44"/>
                  </a:lnTo>
                  <a:lnTo>
                    <a:pt x="32" y="44"/>
                  </a:lnTo>
                  <a:lnTo>
                    <a:pt x="32"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52" name="Freeform 87"/>
            <p:cNvSpPr>
              <a:spLocks/>
            </p:cNvSpPr>
            <p:nvPr/>
          </p:nvSpPr>
          <p:spPr bwMode="auto">
            <a:xfrm>
              <a:off x="5812149" y="1900161"/>
              <a:ext cx="85702" cy="84143"/>
            </a:xfrm>
            <a:custGeom>
              <a:avLst/>
              <a:gdLst>
                <a:gd name="T0" fmla="*/ 20 w 26"/>
                <a:gd name="T1" fmla="*/ 26 h 26"/>
                <a:gd name="T2" fmla="*/ 17 w 26"/>
                <a:gd name="T3" fmla="*/ 26 h 26"/>
                <a:gd name="T4" fmla="*/ 8 w 26"/>
                <a:gd name="T5" fmla="*/ 5 h 26"/>
                <a:gd name="T6" fmla="*/ 8 w 26"/>
                <a:gd name="T7" fmla="*/ 5 h 26"/>
                <a:gd name="T8" fmla="*/ 7 w 26"/>
                <a:gd name="T9" fmla="*/ 5 h 26"/>
                <a:gd name="T10" fmla="*/ 7 w 26"/>
                <a:gd name="T11" fmla="*/ 4 h 26"/>
                <a:gd name="T12" fmla="*/ 7 w 26"/>
                <a:gd name="T13" fmla="*/ 4 h 26"/>
                <a:gd name="T14" fmla="*/ 7 w 26"/>
                <a:gd name="T15" fmla="*/ 4 h 26"/>
                <a:gd name="T16" fmla="*/ 7 w 26"/>
                <a:gd name="T17" fmla="*/ 4 h 26"/>
                <a:gd name="T18" fmla="*/ 7 w 26"/>
                <a:gd name="T19" fmla="*/ 5 h 26"/>
                <a:gd name="T20" fmla="*/ 7 w 26"/>
                <a:gd name="T21" fmla="*/ 5 h 26"/>
                <a:gd name="T22" fmla="*/ 7 w 26"/>
                <a:gd name="T23" fmla="*/ 6 h 26"/>
                <a:gd name="T24" fmla="*/ 3 w 26"/>
                <a:gd name="T25" fmla="*/ 26 h 26"/>
                <a:gd name="T26" fmla="*/ 0 w 26"/>
                <a:gd name="T27" fmla="*/ 26 h 26"/>
                <a:gd name="T28" fmla="*/ 5 w 26"/>
                <a:gd name="T29" fmla="*/ 0 h 26"/>
                <a:gd name="T30" fmla="*/ 9 w 26"/>
                <a:gd name="T31" fmla="*/ 0 h 26"/>
                <a:gd name="T32" fmla="*/ 18 w 26"/>
                <a:gd name="T33" fmla="*/ 20 h 26"/>
                <a:gd name="T34" fmla="*/ 18 w 26"/>
                <a:gd name="T35" fmla="*/ 21 h 26"/>
                <a:gd name="T36" fmla="*/ 18 w 26"/>
                <a:gd name="T37" fmla="*/ 21 h 26"/>
                <a:gd name="T38" fmla="*/ 18 w 26"/>
                <a:gd name="T39" fmla="*/ 21 h 26"/>
                <a:gd name="T40" fmla="*/ 18 w 26"/>
                <a:gd name="T41" fmla="*/ 22 h 26"/>
                <a:gd name="T42" fmla="*/ 18 w 26"/>
                <a:gd name="T43" fmla="*/ 22 h 26"/>
                <a:gd name="T44" fmla="*/ 18 w 26"/>
                <a:gd name="T45" fmla="*/ 21 h 26"/>
                <a:gd name="T46" fmla="*/ 18 w 26"/>
                <a:gd name="T47" fmla="*/ 21 h 26"/>
                <a:gd name="T48" fmla="*/ 18 w 26"/>
                <a:gd name="T49" fmla="*/ 20 h 26"/>
                <a:gd name="T50" fmla="*/ 19 w 26"/>
                <a:gd name="T51" fmla="*/ 20 h 26"/>
                <a:gd name="T52" fmla="*/ 23 w 26"/>
                <a:gd name="T53" fmla="*/ 0 h 26"/>
                <a:gd name="T54" fmla="*/ 26 w 26"/>
                <a:gd name="T55" fmla="*/ 0 h 26"/>
                <a:gd name="T56" fmla="*/ 20 w 26"/>
                <a:gd name="T5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 h="26">
                  <a:moveTo>
                    <a:pt x="20" y="26"/>
                  </a:moveTo>
                  <a:cubicBezTo>
                    <a:pt x="17" y="26"/>
                    <a:pt x="17" y="26"/>
                    <a:pt x="17" y="26"/>
                  </a:cubicBezTo>
                  <a:cubicBezTo>
                    <a:pt x="8" y="5"/>
                    <a:pt x="8" y="5"/>
                    <a:pt x="8" y="5"/>
                  </a:cubicBezTo>
                  <a:cubicBezTo>
                    <a:pt x="8" y="5"/>
                    <a:pt x="8" y="5"/>
                    <a:pt x="8" y="5"/>
                  </a:cubicBezTo>
                  <a:cubicBezTo>
                    <a:pt x="8" y="5"/>
                    <a:pt x="7" y="5"/>
                    <a:pt x="7" y="5"/>
                  </a:cubicBezTo>
                  <a:cubicBezTo>
                    <a:pt x="7" y="4"/>
                    <a:pt x="7" y="4"/>
                    <a:pt x="7" y="4"/>
                  </a:cubicBezTo>
                  <a:cubicBezTo>
                    <a:pt x="7" y="4"/>
                    <a:pt x="7" y="4"/>
                    <a:pt x="7" y="4"/>
                  </a:cubicBezTo>
                  <a:cubicBezTo>
                    <a:pt x="7" y="4"/>
                    <a:pt x="7" y="4"/>
                    <a:pt x="7" y="4"/>
                  </a:cubicBezTo>
                  <a:cubicBezTo>
                    <a:pt x="7" y="4"/>
                    <a:pt x="7" y="4"/>
                    <a:pt x="7" y="4"/>
                  </a:cubicBezTo>
                  <a:cubicBezTo>
                    <a:pt x="7" y="4"/>
                    <a:pt x="7" y="5"/>
                    <a:pt x="7" y="5"/>
                  </a:cubicBezTo>
                  <a:cubicBezTo>
                    <a:pt x="7" y="5"/>
                    <a:pt x="7" y="5"/>
                    <a:pt x="7" y="5"/>
                  </a:cubicBezTo>
                  <a:cubicBezTo>
                    <a:pt x="7" y="6"/>
                    <a:pt x="7" y="6"/>
                    <a:pt x="7" y="6"/>
                  </a:cubicBezTo>
                  <a:cubicBezTo>
                    <a:pt x="3" y="26"/>
                    <a:pt x="3" y="26"/>
                    <a:pt x="3" y="26"/>
                  </a:cubicBezTo>
                  <a:cubicBezTo>
                    <a:pt x="0" y="26"/>
                    <a:pt x="0" y="26"/>
                    <a:pt x="0" y="26"/>
                  </a:cubicBezTo>
                  <a:cubicBezTo>
                    <a:pt x="5" y="0"/>
                    <a:pt x="5" y="0"/>
                    <a:pt x="5" y="0"/>
                  </a:cubicBezTo>
                  <a:cubicBezTo>
                    <a:pt x="9" y="0"/>
                    <a:pt x="9" y="0"/>
                    <a:pt x="9" y="0"/>
                  </a:cubicBezTo>
                  <a:cubicBezTo>
                    <a:pt x="18" y="20"/>
                    <a:pt x="18" y="20"/>
                    <a:pt x="18" y="20"/>
                  </a:cubicBezTo>
                  <a:cubicBezTo>
                    <a:pt x="18" y="20"/>
                    <a:pt x="18" y="20"/>
                    <a:pt x="18" y="21"/>
                  </a:cubicBezTo>
                  <a:cubicBezTo>
                    <a:pt x="18" y="21"/>
                    <a:pt x="18" y="21"/>
                    <a:pt x="18" y="21"/>
                  </a:cubicBezTo>
                  <a:cubicBezTo>
                    <a:pt x="18" y="21"/>
                    <a:pt x="18" y="21"/>
                    <a:pt x="18" y="21"/>
                  </a:cubicBezTo>
                  <a:cubicBezTo>
                    <a:pt x="18" y="22"/>
                    <a:pt x="18" y="22"/>
                    <a:pt x="18" y="22"/>
                  </a:cubicBezTo>
                  <a:cubicBezTo>
                    <a:pt x="18" y="22"/>
                    <a:pt x="18" y="22"/>
                    <a:pt x="18" y="22"/>
                  </a:cubicBezTo>
                  <a:cubicBezTo>
                    <a:pt x="18" y="22"/>
                    <a:pt x="18" y="22"/>
                    <a:pt x="18" y="21"/>
                  </a:cubicBezTo>
                  <a:cubicBezTo>
                    <a:pt x="18" y="21"/>
                    <a:pt x="18" y="21"/>
                    <a:pt x="18" y="21"/>
                  </a:cubicBezTo>
                  <a:cubicBezTo>
                    <a:pt x="18" y="21"/>
                    <a:pt x="18" y="20"/>
                    <a:pt x="18" y="20"/>
                  </a:cubicBezTo>
                  <a:cubicBezTo>
                    <a:pt x="18" y="20"/>
                    <a:pt x="19" y="20"/>
                    <a:pt x="19" y="20"/>
                  </a:cubicBezTo>
                  <a:cubicBezTo>
                    <a:pt x="23" y="0"/>
                    <a:pt x="23" y="0"/>
                    <a:pt x="23" y="0"/>
                  </a:cubicBezTo>
                  <a:cubicBezTo>
                    <a:pt x="26" y="0"/>
                    <a:pt x="26" y="0"/>
                    <a:pt x="26" y="0"/>
                  </a:cubicBezTo>
                  <a:lnTo>
                    <a:pt x="20"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53" name="Freeform 88"/>
            <p:cNvSpPr>
              <a:spLocks/>
            </p:cNvSpPr>
            <p:nvPr/>
          </p:nvSpPr>
          <p:spPr bwMode="auto">
            <a:xfrm>
              <a:off x="5900968" y="1900161"/>
              <a:ext cx="57654" cy="84143"/>
            </a:xfrm>
            <a:custGeom>
              <a:avLst/>
              <a:gdLst>
                <a:gd name="T0" fmla="*/ 37 w 37"/>
                <a:gd name="T1" fmla="*/ 6 h 54"/>
                <a:gd name="T2" fmla="*/ 17 w 37"/>
                <a:gd name="T3" fmla="*/ 6 h 54"/>
                <a:gd name="T4" fmla="*/ 12 w 37"/>
                <a:gd name="T5" fmla="*/ 25 h 54"/>
                <a:gd name="T6" fmla="*/ 31 w 37"/>
                <a:gd name="T7" fmla="*/ 25 h 54"/>
                <a:gd name="T8" fmla="*/ 31 w 37"/>
                <a:gd name="T9" fmla="*/ 29 h 54"/>
                <a:gd name="T10" fmla="*/ 12 w 37"/>
                <a:gd name="T11" fmla="*/ 29 h 54"/>
                <a:gd name="T12" fmla="*/ 8 w 37"/>
                <a:gd name="T13" fmla="*/ 48 h 54"/>
                <a:gd name="T14" fmla="*/ 29 w 37"/>
                <a:gd name="T15" fmla="*/ 48 h 54"/>
                <a:gd name="T16" fmla="*/ 29 w 37"/>
                <a:gd name="T17" fmla="*/ 54 h 54"/>
                <a:gd name="T18" fmla="*/ 0 w 37"/>
                <a:gd name="T19" fmla="*/ 54 h 54"/>
                <a:gd name="T20" fmla="*/ 12 w 37"/>
                <a:gd name="T21" fmla="*/ 0 h 54"/>
                <a:gd name="T22" fmla="*/ 37 w 37"/>
                <a:gd name="T23" fmla="*/ 0 h 54"/>
                <a:gd name="T24" fmla="*/ 37 w 37"/>
                <a:gd name="T25" fmla="*/ 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4">
                  <a:moveTo>
                    <a:pt x="37" y="6"/>
                  </a:moveTo>
                  <a:lnTo>
                    <a:pt x="17" y="6"/>
                  </a:lnTo>
                  <a:lnTo>
                    <a:pt x="12" y="25"/>
                  </a:lnTo>
                  <a:lnTo>
                    <a:pt x="31" y="25"/>
                  </a:lnTo>
                  <a:lnTo>
                    <a:pt x="31" y="29"/>
                  </a:lnTo>
                  <a:lnTo>
                    <a:pt x="12" y="29"/>
                  </a:lnTo>
                  <a:lnTo>
                    <a:pt x="8" y="48"/>
                  </a:lnTo>
                  <a:lnTo>
                    <a:pt x="29" y="48"/>
                  </a:lnTo>
                  <a:lnTo>
                    <a:pt x="29" y="54"/>
                  </a:lnTo>
                  <a:lnTo>
                    <a:pt x="0" y="54"/>
                  </a:lnTo>
                  <a:lnTo>
                    <a:pt x="12" y="0"/>
                  </a:lnTo>
                  <a:lnTo>
                    <a:pt x="37" y="0"/>
                  </a:lnTo>
                  <a:lnTo>
                    <a:pt x="37"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54" name="Freeform 89"/>
            <p:cNvSpPr>
              <a:spLocks/>
            </p:cNvSpPr>
            <p:nvPr/>
          </p:nvSpPr>
          <p:spPr bwMode="auto">
            <a:xfrm>
              <a:off x="5969530" y="1900161"/>
              <a:ext cx="57654" cy="84143"/>
            </a:xfrm>
            <a:custGeom>
              <a:avLst/>
              <a:gdLst>
                <a:gd name="T0" fmla="*/ 35 w 37"/>
                <a:gd name="T1" fmla="*/ 6 h 54"/>
                <a:gd name="T2" fmla="*/ 21 w 37"/>
                <a:gd name="T3" fmla="*/ 6 h 54"/>
                <a:gd name="T4" fmla="*/ 10 w 37"/>
                <a:gd name="T5" fmla="*/ 54 h 54"/>
                <a:gd name="T6" fmla="*/ 4 w 37"/>
                <a:gd name="T7" fmla="*/ 54 h 54"/>
                <a:gd name="T8" fmla="*/ 14 w 37"/>
                <a:gd name="T9" fmla="*/ 6 h 54"/>
                <a:gd name="T10" fmla="*/ 0 w 37"/>
                <a:gd name="T11" fmla="*/ 6 h 54"/>
                <a:gd name="T12" fmla="*/ 0 w 37"/>
                <a:gd name="T13" fmla="*/ 0 h 54"/>
                <a:gd name="T14" fmla="*/ 37 w 37"/>
                <a:gd name="T15" fmla="*/ 0 h 54"/>
                <a:gd name="T16" fmla="*/ 35 w 37"/>
                <a:gd name="T17" fmla="*/ 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54">
                  <a:moveTo>
                    <a:pt x="35" y="6"/>
                  </a:moveTo>
                  <a:lnTo>
                    <a:pt x="21" y="6"/>
                  </a:lnTo>
                  <a:lnTo>
                    <a:pt x="10" y="54"/>
                  </a:lnTo>
                  <a:lnTo>
                    <a:pt x="4" y="54"/>
                  </a:lnTo>
                  <a:lnTo>
                    <a:pt x="14" y="6"/>
                  </a:lnTo>
                  <a:lnTo>
                    <a:pt x="0" y="6"/>
                  </a:lnTo>
                  <a:lnTo>
                    <a:pt x="0" y="0"/>
                  </a:lnTo>
                  <a:lnTo>
                    <a:pt x="37" y="0"/>
                  </a:lnTo>
                  <a:lnTo>
                    <a:pt x="3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55" name="Freeform 90"/>
            <p:cNvSpPr>
              <a:spLocks/>
            </p:cNvSpPr>
            <p:nvPr/>
          </p:nvSpPr>
          <p:spPr bwMode="auto">
            <a:xfrm>
              <a:off x="6024067" y="1900161"/>
              <a:ext cx="82586" cy="84143"/>
            </a:xfrm>
            <a:custGeom>
              <a:avLst/>
              <a:gdLst>
                <a:gd name="T0" fmla="*/ 40 w 53"/>
                <a:gd name="T1" fmla="*/ 54 h 54"/>
                <a:gd name="T2" fmla="*/ 34 w 53"/>
                <a:gd name="T3" fmla="*/ 54 h 54"/>
                <a:gd name="T4" fmla="*/ 40 w 53"/>
                <a:gd name="T5" fmla="*/ 29 h 54"/>
                <a:gd name="T6" fmla="*/ 13 w 53"/>
                <a:gd name="T7" fmla="*/ 29 h 54"/>
                <a:gd name="T8" fmla="*/ 7 w 53"/>
                <a:gd name="T9" fmla="*/ 54 h 54"/>
                <a:gd name="T10" fmla="*/ 0 w 53"/>
                <a:gd name="T11" fmla="*/ 54 h 54"/>
                <a:gd name="T12" fmla="*/ 13 w 53"/>
                <a:gd name="T13" fmla="*/ 0 h 54"/>
                <a:gd name="T14" fmla="*/ 19 w 53"/>
                <a:gd name="T15" fmla="*/ 0 h 54"/>
                <a:gd name="T16" fmla="*/ 13 w 53"/>
                <a:gd name="T17" fmla="*/ 23 h 54"/>
                <a:gd name="T18" fmla="*/ 40 w 53"/>
                <a:gd name="T19" fmla="*/ 23 h 54"/>
                <a:gd name="T20" fmla="*/ 44 w 53"/>
                <a:gd name="T21" fmla="*/ 0 h 54"/>
                <a:gd name="T22" fmla="*/ 53 w 53"/>
                <a:gd name="T23" fmla="*/ 0 h 54"/>
                <a:gd name="T24" fmla="*/ 40 w 53"/>
                <a:gd name="T2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 h="54">
                  <a:moveTo>
                    <a:pt x="40" y="54"/>
                  </a:moveTo>
                  <a:lnTo>
                    <a:pt x="34" y="54"/>
                  </a:lnTo>
                  <a:lnTo>
                    <a:pt x="40" y="29"/>
                  </a:lnTo>
                  <a:lnTo>
                    <a:pt x="13" y="29"/>
                  </a:lnTo>
                  <a:lnTo>
                    <a:pt x="7" y="54"/>
                  </a:lnTo>
                  <a:lnTo>
                    <a:pt x="0" y="54"/>
                  </a:lnTo>
                  <a:lnTo>
                    <a:pt x="13" y="0"/>
                  </a:lnTo>
                  <a:lnTo>
                    <a:pt x="19" y="0"/>
                  </a:lnTo>
                  <a:lnTo>
                    <a:pt x="13" y="23"/>
                  </a:lnTo>
                  <a:lnTo>
                    <a:pt x="40" y="23"/>
                  </a:lnTo>
                  <a:lnTo>
                    <a:pt x="44" y="0"/>
                  </a:lnTo>
                  <a:lnTo>
                    <a:pt x="53" y="0"/>
                  </a:lnTo>
                  <a:lnTo>
                    <a:pt x="40"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56" name="Freeform 91"/>
            <p:cNvSpPr>
              <a:spLocks/>
            </p:cNvSpPr>
            <p:nvPr/>
          </p:nvSpPr>
          <p:spPr bwMode="auto">
            <a:xfrm>
              <a:off x="6109770" y="1900161"/>
              <a:ext cx="59212" cy="84143"/>
            </a:xfrm>
            <a:custGeom>
              <a:avLst/>
              <a:gdLst>
                <a:gd name="T0" fmla="*/ 38 w 38"/>
                <a:gd name="T1" fmla="*/ 6 h 54"/>
                <a:gd name="T2" fmla="*/ 17 w 38"/>
                <a:gd name="T3" fmla="*/ 6 h 54"/>
                <a:gd name="T4" fmla="*/ 12 w 38"/>
                <a:gd name="T5" fmla="*/ 25 h 54"/>
                <a:gd name="T6" fmla="*/ 31 w 38"/>
                <a:gd name="T7" fmla="*/ 25 h 54"/>
                <a:gd name="T8" fmla="*/ 31 w 38"/>
                <a:gd name="T9" fmla="*/ 29 h 54"/>
                <a:gd name="T10" fmla="*/ 12 w 38"/>
                <a:gd name="T11" fmla="*/ 29 h 54"/>
                <a:gd name="T12" fmla="*/ 8 w 38"/>
                <a:gd name="T13" fmla="*/ 48 h 54"/>
                <a:gd name="T14" fmla="*/ 29 w 38"/>
                <a:gd name="T15" fmla="*/ 48 h 54"/>
                <a:gd name="T16" fmla="*/ 29 w 38"/>
                <a:gd name="T17" fmla="*/ 54 h 54"/>
                <a:gd name="T18" fmla="*/ 0 w 38"/>
                <a:gd name="T19" fmla="*/ 54 h 54"/>
                <a:gd name="T20" fmla="*/ 12 w 38"/>
                <a:gd name="T21" fmla="*/ 0 h 54"/>
                <a:gd name="T22" fmla="*/ 38 w 38"/>
                <a:gd name="T23" fmla="*/ 0 h 54"/>
                <a:gd name="T24" fmla="*/ 38 w 38"/>
                <a:gd name="T25" fmla="*/ 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54">
                  <a:moveTo>
                    <a:pt x="38" y="6"/>
                  </a:moveTo>
                  <a:lnTo>
                    <a:pt x="17" y="6"/>
                  </a:lnTo>
                  <a:lnTo>
                    <a:pt x="12" y="25"/>
                  </a:lnTo>
                  <a:lnTo>
                    <a:pt x="31" y="25"/>
                  </a:lnTo>
                  <a:lnTo>
                    <a:pt x="31" y="29"/>
                  </a:lnTo>
                  <a:lnTo>
                    <a:pt x="12" y="29"/>
                  </a:lnTo>
                  <a:lnTo>
                    <a:pt x="8" y="48"/>
                  </a:lnTo>
                  <a:lnTo>
                    <a:pt x="29" y="48"/>
                  </a:lnTo>
                  <a:lnTo>
                    <a:pt x="29" y="54"/>
                  </a:lnTo>
                  <a:lnTo>
                    <a:pt x="0" y="54"/>
                  </a:lnTo>
                  <a:lnTo>
                    <a:pt x="12" y="0"/>
                  </a:lnTo>
                  <a:lnTo>
                    <a:pt x="38" y="0"/>
                  </a:lnTo>
                  <a:lnTo>
                    <a:pt x="3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57" name="Freeform 92"/>
            <p:cNvSpPr>
              <a:spLocks noEditPoints="1"/>
            </p:cNvSpPr>
            <p:nvPr/>
          </p:nvSpPr>
          <p:spPr bwMode="auto">
            <a:xfrm>
              <a:off x="6172098" y="1900161"/>
              <a:ext cx="62329" cy="84143"/>
            </a:xfrm>
            <a:custGeom>
              <a:avLst/>
              <a:gdLst>
                <a:gd name="T0" fmla="*/ 19 w 19"/>
                <a:gd name="T1" fmla="*/ 7 h 26"/>
                <a:gd name="T2" fmla="*/ 18 w 19"/>
                <a:gd name="T3" fmla="*/ 10 h 26"/>
                <a:gd name="T4" fmla="*/ 17 w 19"/>
                <a:gd name="T5" fmla="*/ 12 h 26"/>
                <a:gd name="T6" fmla="*/ 14 w 19"/>
                <a:gd name="T7" fmla="*/ 13 h 26"/>
                <a:gd name="T8" fmla="*/ 11 w 19"/>
                <a:gd name="T9" fmla="*/ 14 h 26"/>
                <a:gd name="T10" fmla="*/ 11 w 19"/>
                <a:gd name="T11" fmla="*/ 14 h 26"/>
                <a:gd name="T12" fmla="*/ 13 w 19"/>
                <a:gd name="T13" fmla="*/ 15 h 26"/>
                <a:gd name="T14" fmla="*/ 14 w 19"/>
                <a:gd name="T15" fmla="*/ 18 h 26"/>
                <a:gd name="T16" fmla="*/ 16 w 19"/>
                <a:gd name="T17" fmla="*/ 26 h 26"/>
                <a:gd name="T18" fmla="*/ 13 w 19"/>
                <a:gd name="T19" fmla="*/ 26 h 26"/>
                <a:gd name="T20" fmla="*/ 11 w 19"/>
                <a:gd name="T21" fmla="*/ 18 h 26"/>
                <a:gd name="T22" fmla="*/ 10 w 19"/>
                <a:gd name="T23" fmla="*/ 16 h 26"/>
                <a:gd name="T24" fmla="*/ 7 w 19"/>
                <a:gd name="T25" fmla="*/ 15 h 26"/>
                <a:gd name="T26" fmla="*/ 5 w 19"/>
                <a:gd name="T27" fmla="*/ 15 h 26"/>
                <a:gd name="T28" fmla="*/ 3 w 19"/>
                <a:gd name="T29" fmla="*/ 26 h 26"/>
                <a:gd name="T30" fmla="*/ 0 w 19"/>
                <a:gd name="T31" fmla="*/ 26 h 26"/>
                <a:gd name="T32" fmla="*/ 5 w 19"/>
                <a:gd name="T33" fmla="*/ 0 h 26"/>
                <a:gd name="T34" fmla="*/ 12 w 19"/>
                <a:gd name="T35" fmla="*/ 0 h 26"/>
                <a:gd name="T36" fmla="*/ 15 w 19"/>
                <a:gd name="T37" fmla="*/ 1 h 26"/>
                <a:gd name="T38" fmla="*/ 17 w 19"/>
                <a:gd name="T39" fmla="*/ 2 h 26"/>
                <a:gd name="T40" fmla="*/ 19 w 19"/>
                <a:gd name="T41" fmla="*/ 4 h 26"/>
                <a:gd name="T42" fmla="*/ 19 w 19"/>
                <a:gd name="T43" fmla="*/ 7 h 26"/>
                <a:gd name="T44" fmla="*/ 16 w 19"/>
                <a:gd name="T45" fmla="*/ 7 h 26"/>
                <a:gd name="T46" fmla="*/ 16 w 19"/>
                <a:gd name="T47" fmla="*/ 5 h 26"/>
                <a:gd name="T48" fmla="*/ 15 w 19"/>
                <a:gd name="T49" fmla="*/ 4 h 26"/>
                <a:gd name="T50" fmla="*/ 13 w 19"/>
                <a:gd name="T51" fmla="*/ 3 h 26"/>
                <a:gd name="T52" fmla="*/ 11 w 19"/>
                <a:gd name="T53" fmla="*/ 3 h 26"/>
                <a:gd name="T54" fmla="*/ 8 w 19"/>
                <a:gd name="T55" fmla="*/ 3 h 26"/>
                <a:gd name="T56" fmla="*/ 6 w 19"/>
                <a:gd name="T57" fmla="*/ 12 h 26"/>
                <a:gd name="T58" fmla="*/ 9 w 19"/>
                <a:gd name="T59" fmla="*/ 12 h 26"/>
                <a:gd name="T60" fmla="*/ 12 w 19"/>
                <a:gd name="T61" fmla="*/ 12 h 26"/>
                <a:gd name="T62" fmla="*/ 14 w 19"/>
                <a:gd name="T63" fmla="*/ 11 h 26"/>
                <a:gd name="T64" fmla="*/ 16 w 19"/>
                <a:gd name="T65" fmla="*/ 9 h 26"/>
                <a:gd name="T66" fmla="*/ 16 w 19"/>
                <a:gd name="T6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6">
                  <a:moveTo>
                    <a:pt x="19" y="7"/>
                  </a:moveTo>
                  <a:cubicBezTo>
                    <a:pt x="19" y="8"/>
                    <a:pt x="19" y="9"/>
                    <a:pt x="18" y="10"/>
                  </a:cubicBezTo>
                  <a:cubicBezTo>
                    <a:pt x="18" y="10"/>
                    <a:pt x="18" y="11"/>
                    <a:pt x="17" y="12"/>
                  </a:cubicBezTo>
                  <a:cubicBezTo>
                    <a:pt x="16" y="13"/>
                    <a:pt x="15" y="13"/>
                    <a:pt x="14" y="13"/>
                  </a:cubicBezTo>
                  <a:cubicBezTo>
                    <a:pt x="14" y="14"/>
                    <a:pt x="13" y="14"/>
                    <a:pt x="11" y="14"/>
                  </a:cubicBezTo>
                  <a:cubicBezTo>
                    <a:pt x="11" y="14"/>
                    <a:pt x="11" y="14"/>
                    <a:pt x="11" y="14"/>
                  </a:cubicBezTo>
                  <a:cubicBezTo>
                    <a:pt x="12" y="14"/>
                    <a:pt x="12" y="15"/>
                    <a:pt x="13" y="15"/>
                  </a:cubicBezTo>
                  <a:cubicBezTo>
                    <a:pt x="13" y="16"/>
                    <a:pt x="14" y="17"/>
                    <a:pt x="14" y="18"/>
                  </a:cubicBezTo>
                  <a:cubicBezTo>
                    <a:pt x="16" y="26"/>
                    <a:pt x="16" y="26"/>
                    <a:pt x="16" y="26"/>
                  </a:cubicBezTo>
                  <a:cubicBezTo>
                    <a:pt x="13" y="26"/>
                    <a:pt x="13" y="26"/>
                    <a:pt x="13" y="26"/>
                  </a:cubicBezTo>
                  <a:cubicBezTo>
                    <a:pt x="11" y="18"/>
                    <a:pt x="11" y="18"/>
                    <a:pt x="11" y="18"/>
                  </a:cubicBezTo>
                  <a:cubicBezTo>
                    <a:pt x="11" y="17"/>
                    <a:pt x="10" y="16"/>
                    <a:pt x="10" y="16"/>
                  </a:cubicBezTo>
                  <a:cubicBezTo>
                    <a:pt x="9" y="15"/>
                    <a:pt x="8" y="15"/>
                    <a:pt x="7" y="15"/>
                  </a:cubicBezTo>
                  <a:cubicBezTo>
                    <a:pt x="5" y="15"/>
                    <a:pt x="5" y="15"/>
                    <a:pt x="5" y="15"/>
                  </a:cubicBezTo>
                  <a:cubicBezTo>
                    <a:pt x="3" y="26"/>
                    <a:pt x="3" y="26"/>
                    <a:pt x="3" y="26"/>
                  </a:cubicBezTo>
                  <a:cubicBezTo>
                    <a:pt x="0" y="26"/>
                    <a:pt x="0" y="26"/>
                    <a:pt x="0" y="26"/>
                  </a:cubicBezTo>
                  <a:cubicBezTo>
                    <a:pt x="5" y="0"/>
                    <a:pt x="5" y="0"/>
                    <a:pt x="5" y="0"/>
                  </a:cubicBezTo>
                  <a:cubicBezTo>
                    <a:pt x="12" y="0"/>
                    <a:pt x="12" y="0"/>
                    <a:pt x="12" y="0"/>
                  </a:cubicBezTo>
                  <a:cubicBezTo>
                    <a:pt x="13" y="0"/>
                    <a:pt x="14" y="1"/>
                    <a:pt x="15" y="1"/>
                  </a:cubicBezTo>
                  <a:cubicBezTo>
                    <a:pt x="16" y="1"/>
                    <a:pt x="17" y="2"/>
                    <a:pt x="17" y="2"/>
                  </a:cubicBezTo>
                  <a:cubicBezTo>
                    <a:pt x="18" y="3"/>
                    <a:pt x="18" y="3"/>
                    <a:pt x="19" y="4"/>
                  </a:cubicBezTo>
                  <a:cubicBezTo>
                    <a:pt x="19" y="5"/>
                    <a:pt x="19" y="6"/>
                    <a:pt x="19" y="7"/>
                  </a:cubicBezTo>
                  <a:close/>
                  <a:moveTo>
                    <a:pt x="16" y="7"/>
                  </a:moveTo>
                  <a:cubicBezTo>
                    <a:pt x="16" y="6"/>
                    <a:pt x="16" y="6"/>
                    <a:pt x="16" y="5"/>
                  </a:cubicBezTo>
                  <a:cubicBezTo>
                    <a:pt x="15" y="5"/>
                    <a:pt x="15" y="5"/>
                    <a:pt x="15" y="4"/>
                  </a:cubicBezTo>
                  <a:cubicBezTo>
                    <a:pt x="14" y="4"/>
                    <a:pt x="14" y="4"/>
                    <a:pt x="13" y="3"/>
                  </a:cubicBezTo>
                  <a:cubicBezTo>
                    <a:pt x="13" y="3"/>
                    <a:pt x="12" y="3"/>
                    <a:pt x="11" y="3"/>
                  </a:cubicBezTo>
                  <a:cubicBezTo>
                    <a:pt x="8" y="3"/>
                    <a:pt x="8" y="3"/>
                    <a:pt x="8" y="3"/>
                  </a:cubicBezTo>
                  <a:cubicBezTo>
                    <a:pt x="6" y="12"/>
                    <a:pt x="6" y="12"/>
                    <a:pt x="6" y="12"/>
                  </a:cubicBezTo>
                  <a:cubicBezTo>
                    <a:pt x="9" y="12"/>
                    <a:pt x="9" y="12"/>
                    <a:pt x="9" y="12"/>
                  </a:cubicBezTo>
                  <a:cubicBezTo>
                    <a:pt x="10" y="12"/>
                    <a:pt x="11" y="12"/>
                    <a:pt x="12" y="12"/>
                  </a:cubicBezTo>
                  <a:cubicBezTo>
                    <a:pt x="13" y="11"/>
                    <a:pt x="14" y="11"/>
                    <a:pt x="14" y="11"/>
                  </a:cubicBezTo>
                  <a:cubicBezTo>
                    <a:pt x="15" y="10"/>
                    <a:pt x="15" y="10"/>
                    <a:pt x="16" y="9"/>
                  </a:cubicBezTo>
                  <a:cubicBezTo>
                    <a:pt x="16" y="8"/>
                    <a:pt x="16" y="8"/>
                    <a:pt x="1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58" name="Freeform 93"/>
            <p:cNvSpPr>
              <a:spLocks/>
            </p:cNvSpPr>
            <p:nvPr/>
          </p:nvSpPr>
          <p:spPr bwMode="auto">
            <a:xfrm>
              <a:off x="6240660" y="1900161"/>
              <a:ext cx="45188" cy="84143"/>
            </a:xfrm>
            <a:custGeom>
              <a:avLst/>
              <a:gdLst>
                <a:gd name="T0" fmla="*/ 27 w 29"/>
                <a:gd name="T1" fmla="*/ 54 h 54"/>
                <a:gd name="T2" fmla="*/ 0 w 29"/>
                <a:gd name="T3" fmla="*/ 54 h 54"/>
                <a:gd name="T4" fmla="*/ 12 w 29"/>
                <a:gd name="T5" fmla="*/ 0 h 54"/>
                <a:gd name="T6" fmla="*/ 19 w 29"/>
                <a:gd name="T7" fmla="*/ 0 h 54"/>
                <a:gd name="T8" fmla="*/ 8 w 29"/>
                <a:gd name="T9" fmla="*/ 48 h 54"/>
                <a:gd name="T10" fmla="*/ 29 w 29"/>
                <a:gd name="T11" fmla="*/ 48 h 54"/>
                <a:gd name="T12" fmla="*/ 27 w 29"/>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29" h="54">
                  <a:moveTo>
                    <a:pt x="27" y="54"/>
                  </a:moveTo>
                  <a:lnTo>
                    <a:pt x="0" y="54"/>
                  </a:lnTo>
                  <a:lnTo>
                    <a:pt x="12" y="0"/>
                  </a:lnTo>
                  <a:lnTo>
                    <a:pt x="19" y="0"/>
                  </a:lnTo>
                  <a:lnTo>
                    <a:pt x="8" y="48"/>
                  </a:lnTo>
                  <a:lnTo>
                    <a:pt x="29" y="48"/>
                  </a:lnTo>
                  <a:lnTo>
                    <a:pt x="27"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59" name="Freeform 94"/>
            <p:cNvSpPr>
              <a:spLocks noEditPoints="1"/>
            </p:cNvSpPr>
            <p:nvPr/>
          </p:nvSpPr>
          <p:spPr bwMode="auto">
            <a:xfrm>
              <a:off x="6288965" y="1900161"/>
              <a:ext cx="74795" cy="84143"/>
            </a:xfrm>
            <a:custGeom>
              <a:avLst/>
              <a:gdLst>
                <a:gd name="T0" fmla="*/ 20 w 23"/>
                <a:gd name="T1" fmla="*/ 26 h 26"/>
                <a:gd name="T2" fmla="*/ 19 w 23"/>
                <a:gd name="T3" fmla="*/ 19 h 26"/>
                <a:gd name="T4" fmla="*/ 8 w 23"/>
                <a:gd name="T5" fmla="*/ 19 h 26"/>
                <a:gd name="T6" fmla="*/ 4 w 23"/>
                <a:gd name="T7" fmla="*/ 26 h 26"/>
                <a:gd name="T8" fmla="*/ 0 w 23"/>
                <a:gd name="T9" fmla="*/ 26 h 26"/>
                <a:gd name="T10" fmla="*/ 15 w 23"/>
                <a:gd name="T11" fmla="*/ 0 h 26"/>
                <a:gd name="T12" fmla="*/ 18 w 23"/>
                <a:gd name="T13" fmla="*/ 0 h 26"/>
                <a:gd name="T14" fmla="*/ 23 w 23"/>
                <a:gd name="T15" fmla="*/ 26 h 26"/>
                <a:gd name="T16" fmla="*/ 20 w 23"/>
                <a:gd name="T17" fmla="*/ 26 h 26"/>
                <a:gd name="T18" fmla="*/ 17 w 23"/>
                <a:gd name="T19" fmla="*/ 5 h 26"/>
                <a:gd name="T20" fmla="*/ 17 w 23"/>
                <a:gd name="T21" fmla="*/ 5 h 26"/>
                <a:gd name="T22" fmla="*/ 17 w 23"/>
                <a:gd name="T23" fmla="*/ 4 h 26"/>
                <a:gd name="T24" fmla="*/ 17 w 23"/>
                <a:gd name="T25" fmla="*/ 4 h 26"/>
                <a:gd name="T26" fmla="*/ 17 w 23"/>
                <a:gd name="T27" fmla="*/ 3 h 26"/>
                <a:gd name="T28" fmla="*/ 16 w 23"/>
                <a:gd name="T29" fmla="*/ 3 h 26"/>
                <a:gd name="T30" fmla="*/ 16 w 23"/>
                <a:gd name="T31" fmla="*/ 4 h 26"/>
                <a:gd name="T32" fmla="*/ 16 w 23"/>
                <a:gd name="T33" fmla="*/ 4 h 26"/>
                <a:gd name="T34" fmla="*/ 16 w 23"/>
                <a:gd name="T35" fmla="*/ 5 h 26"/>
                <a:gd name="T36" fmla="*/ 16 w 23"/>
                <a:gd name="T37" fmla="*/ 5 h 26"/>
                <a:gd name="T38" fmla="*/ 9 w 23"/>
                <a:gd name="T39" fmla="*/ 16 h 26"/>
                <a:gd name="T40" fmla="*/ 18 w 23"/>
                <a:gd name="T41" fmla="*/ 16 h 26"/>
                <a:gd name="T42" fmla="*/ 17 w 23"/>
                <a:gd name="T43"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6">
                  <a:moveTo>
                    <a:pt x="20" y="26"/>
                  </a:moveTo>
                  <a:cubicBezTo>
                    <a:pt x="19" y="19"/>
                    <a:pt x="19" y="19"/>
                    <a:pt x="19" y="19"/>
                  </a:cubicBezTo>
                  <a:cubicBezTo>
                    <a:pt x="8" y="19"/>
                    <a:pt x="8" y="19"/>
                    <a:pt x="8" y="19"/>
                  </a:cubicBezTo>
                  <a:cubicBezTo>
                    <a:pt x="4" y="26"/>
                    <a:pt x="4" y="26"/>
                    <a:pt x="4" y="26"/>
                  </a:cubicBezTo>
                  <a:cubicBezTo>
                    <a:pt x="0" y="26"/>
                    <a:pt x="0" y="26"/>
                    <a:pt x="0" y="26"/>
                  </a:cubicBezTo>
                  <a:cubicBezTo>
                    <a:pt x="15" y="0"/>
                    <a:pt x="15" y="0"/>
                    <a:pt x="15" y="0"/>
                  </a:cubicBezTo>
                  <a:cubicBezTo>
                    <a:pt x="18" y="0"/>
                    <a:pt x="18" y="0"/>
                    <a:pt x="18" y="0"/>
                  </a:cubicBezTo>
                  <a:cubicBezTo>
                    <a:pt x="23" y="26"/>
                    <a:pt x="23" y="26"/>
                    <a:pt x="23" y="26"/>
                  </a:cubicBezTo>
                  <a:lnTo>
                    <a:pt x="20" y="26"/>
                  </a:lnTo>
                  <a:close/>
                  <a:moveTo>
                    <a:pt x="17" y="5"/>
                  </a:moveTo>
                  <a:cubicBezTo>
                    <a:pt x="17" y="5"/>
                    <a:pt x="17" y="5"/>
                    <a:pt x="17" y="5"/>
                  </a:cubicBezTo>
                  <a:cubicBezTo>
                    <a:pt x="17" y="5"/>
                    <a:pt x="17" y="4"/>
                    <a:pt x="17" y="4"/>
                  </a:cubicBezTo>
                  <a:cubicBezTo>
                    <a:pt x="17" y="4"/>
                    <a:pt x="17" y="4"/>
                    <a:pt x="17" y="4"/>
                  </a:cubicBezTo>
                  <a:cubicBezTo>
                    <a:pt x="17" y="4"/>
                    <a:pt x="17" y="4"/>
                    <a:pt x="17" y="3"/>
                  </a:cubicBezTo>
                  <a:cubicBezTo>
                    <a:pt x="16" y="3"/>
                    <a:pt x="16" y="3"/>
                    <a:pt x="16" y="3"/>
                  </a:cubicBezTo>
                  <a:cubicBezTo>
                    <a:pt x="16" y="4"/>
                    <a:pt x="16" y="4"/>
                    <a:pt x="16" y="4"/>
                  </a:cubicBezTo>
                  <a:cubicBezTo>
                    <a:pt x="16" y="4"/>
                    <a:pt x="16" y="4"/>
                    <a:pt x="16" y="4"/>
                  </a:cubicBezTo>
                  <a:cubicBezTo>
                    <a:pt x="16" y="4"/>
                    <a:pt x="16" y="5"/>
                    <a:pt x="16" y="5"/>
                  </a:cubicBezTo>
                  <a:cubicBezTo>
                    <a:pt x="16" y="5"/>
                    <a:pt x="16" y="5"/>
                    <a:pt x="16" y="5"/>
                  </a:cubicBezTo>
                  <a:cubicBezTo>
                    <a:pt x="9" y="16"/>
                    <a:pt x="9" y="16"/>
                    <a:pt x="9" y="16"/>
                  </a:cubicBezTo>
                  <a:cubicBezTo>
                    <a:pt x="18" y="16"/>
                    <a:pt x="18" y="16"/>
                    <a:pt x="18" y="16"/>
                  </a:cubicBezTo>
                  <a:lnTo>
                    <a:pt x="17"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60" name="Freeform 95"/>
            <p:cNvSpPr>
              <a:spLocks/>
            </p:cNvSpPr>
            <p:nvPr/>
          </p:nvSpPr>
          <p:spPr bwMode="auto">
            <a:xfrm>
              <a:off x="6377783" y="1900161"/>
              <a:ext cx="84144" cy="84143"/>
            </a:xfrm>
            <a:custGeom>
              <a:avLst/>
              <a:gdLst>
                <a:gd name="T0" fmla="*/ 20 w 26"/>
                <a:gd name="T1" fmla="*/ 26 h 26"/>
                <a:gd name="T2" fmla="*/ 17 w 26"/>
                <a:gd name="T3" fmla="*/ 26 h 26"/>
                <a:gd name="T4" fmla="*/ 8 w 26"/>
                <a:gd name="T5" fmla="*/ 5 h 26"/>
                <a:gd name="T6" fmla="*/ 8 w 26"/>
                <a:gd name="T7" fmla="*/ 5 h 26"/>
                <a:gd name="T8" fmla="*/ 7 w 26"/>
                <a:gd name="T9" fmla="*/ 5 h 26"/>
                <a:gd name="T10" fmla="*/ 7 w 26"/>
                <a:gd name="T11" fmla="*/ 4 h 26"/>
                <a:gd name="T12" fmla="*/ 7 w 26"/>
                <a:gd name="T13" fmla="*/ 4 h 26"/>
                <a:gd name="T14" fmla="*/ 7 w 26"/>
                <a:gd name="T15" fmla="*/ 4 h 26"/>
                <a:gd name="T16" fmla="*/ 7 w 26"/>
                <a:gd name="T17" fmla="*/ 4 h 26"/>
                <a:gd name="T18" fmla="*/ 7 w 26"/>
                <a:gd name="T19" fmla="*/ 5 h 26"/>
                <a:gd name="T20" fmla="*/ 7 w 26"/>
                <a:gd name="T21" fmla="*/ 5 h 26"/>
                <a:gd name="T22" fmla="*/ 7 w 26"/>
                <a:gd name="T23" fmla="*/ 6 h 26"/>
                <a:gd name="T24" fmla="*/ 3 w 26"/>
                <a:gd name="T25" fmla="*/ 26 h 26"/>
                <a:gd name="T26" fmla="*/ 0 w 26"/>
                <a:gd name="T27" fmla="*/ 26 h 26"/>
                <a:gd name="T28" fmla="*/ 5 w 26"/>
                <a:gd name="T29" fmla="*/ 0 h 26"/>
                <a:gd name="T30" fmla="*/ 9 w 26"/>
                <a:gd name="T31" fmla="*/ 0 h 26"/>
                <a:gd name="T32" fmla="*/ 18 w 26"/>
                <a:gd name="T33" fmla="*/ 20 h 26"/>
                <a:gd name="T34" fmla="*/ 18 w 26"/>
                <a:gd name="T35" fmla="*/ 21 h 26"/>
                <a:gd name="T36" fmla="*/ 18 w 26"/>
                <a:gd name="T37" fmla="*/ 21 h 26"/>
                <a:gd name="T38" fmla="*/ 18 w 26"/>
                <a:gd name="T39" fmla="*/ 21 h 26"/>
                <a:gd name="T40" fmla="*/ 18 w 26"/>
                <a:gd name="T41" fmla="*/ 22 h 26"/>
                <a:gd name="T42" fmla="*/ 18 w 26"/>
                <a:gd name="T43" fmla="*/ 22 h 26"/>
                <a:gd name="T44" fmla="*/ 18 w 26"/>
                <a:gd name="T45" fmla="*/ 21 h 26"/>
                <a:gd name="T46" fmla="*/ 18 w 26"/>
                <a:gd name="T47" fmla="*/ 21 h 26"/>
                <a:gd name="T48" fmla="*/ 19 w 26"/>
                <a:gd name="T49" fmla="*/ 20 h 26"/>
                <a:gd name="T50" fmla="*/ 19 w 26"/>
                <a:gd name="T51" fmla="*/ 20 h 26"/>
                <a:gd name="T52" fmla="*/ 23 w 26"/>
                <a:gd name="T53" fmla="*/ 0 h 26"/>
                <a:gd name="T54" fmla="*/ 26 w 26"/>
                <a:gd name="T55" fmla="*/ 0 h 26"/>
                <a:gd name="T56" fmla="*/ 20 w 26"/>
                <a:gd name="T5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 h="26">
                  <a:moveTo>
                    <a:pt x="20" y="26"/>
                  </a:moveTo>
                  <a:cubicBezTo>
                    <a:pt x="17" y="26"/>
                    <a:pt x="17" y="26"/>
                    <a:pt x="17" y="26"/>
                  </a:cubicBezTo>
                  <a:cubicBezTo>
                    <a:pt x="8" y="5"/>
                    <a:pt x="8" y="5"/>
                    <a:pt x="8" y="5"/>
                  </a:cubicBezTo>
                  <a:cubicBezTo>
                    <a:pt x="8" y="5"/>
                    <a:pt x="8" y="5"/>
                    <a:pt x="8" y="5"/>
                  </a:cubicBezTo>
                  <a:cubicBezTo>
                    <a:pt x="8" y="5"/>
                    <a:pt x="8" y="5"/>
                    <a:pt x="7" y="5"/>
                  </a:cubicBezTo>
                  <a:cubicBezTo>
                    <a:pt x="7" y="4"/>
                    <a:pt x="7" y="4"/>
                    <a:pt x="7" y="4"/>
                  </a:cubicBezTo>
                  <a:cubicBezTo>
                    <a:pt x="7" y="4"/>
                    <a:pt x="7" y="4"/>
                    <a:pt x="7" y="4"/>
                  </a:cubicBezTo>
                  <a:cubicBezTo>
                    <a:pt x="7" y="4"/>
                    <a:pt x="7" y="4"/>
                    <a:pt x="7" y="4"/>
                  </a:cubicBezTo>
                  <a:cubicBezTo>
                    <a:pt x="7" y="4"/>
                    <a:pt x="7" y="4"/>
                    <a:pt x="7" y="4"/>
                  </a:cubicBezTo>
                  <a:cubicBezTo>
                    <a:pt x="7" y="4"/>
                    <a:pt x="7" y="5"/>
                    <a:pt x="7" y="5"/>
                  </a:cubicBezTo>
                  <a:cubicBezTo>
                    <a:pt x="7" y="5"/>
                    <a:pt x="7" y="5"/>
                    <a:pt x="7" y="5"/>
                  </a:cubicBezTo>
                  <a:cubicBezTo>
                    <a:pt x="7" y="6"/>
                    <a:pt x="7" y="6"/>
                    <a:pt x="7" y="6"/>
                  </a:cubicBezTo>
                  <a:cubicBezTo>
                    <a:pt x="3" y="26"/>
                    <a:pt x="3" y="26"/>
                    <a:pt x="3" y="26"/>
                  </a:cubicBezTo>
                  <a:cubicBezTo>
                    <a:pt x="0" y="26"/>
                    <a:pt x="0" y="26"/>
                    <a:pt x="0" y="26"/>
                  </a:cubicBezTo>
                  <a:cubicBezTo>
                    <a:pt x="5" y="0"/>
                    <a:pt x="5" y="0"/>
                    <a:pt x="5" y="0"/>
                  </a:cubicBezTo>
                  <a:cubicBezTo>
                    <a:pt x="9" y="0"/>
                    <a:pt x="9" y="0"/>
                    <a:pt x="9" y="0"/>
                  </a:cubicBezTo>
                  <a:cubicBezTo>
                    <a:pt x="18" y="20"/>
                    <a:pt x="18" y="20"/>
                    <a:pt x="18" y="20"/>
                  </a:cubicBezTo>
                  <a:cubicBezTo>
                    <a:pt x="18" y="20"/>
                    <a:pt x="18" y="20"/>
                    <a:pt x="18" y="21"/>
                  </a:cubicBezTo>
                  <a:cubicBezTo>
                    <a:pt x="18" y="21"/>
                    <a:pt x="18" y="21"/>
                    <a:pt x="18" y="21"/>
                  </a:cubicBezTo>
                  <a:cubicBezTo>
                    <a:pt x="18" y="21"/>
                    <a:pt x="18" y="21"/>
                    <a:pt x="18" y="21"/>
                  </a:cubicBezTo>
                  <a:cubicBezTo>
                    <a:pt x="18" y="22"/>
                    <a:pt x="18" y="22"/>
                    <a:pt x="18" y="22"/>
                  </a:cubicBezTo>
                  <a:cubicBezTo>
                    <a:pt x="18" y="22"/>
                    <a:pt x="18" y="22"/>
                    <a:pt x="18" y="22"/>
                  </a:cubicBezTo>
                  <a:cubicBezTo>
                    <a:pt x="18" y="22"/>
                    <a:pt x="18" y="22"/>
                    <a:pt x="18" y="21"/>
                  </a:cubicBezTo>
                  <a:cubicBezTo>
                    <a:pt x="18" y="21"/>
                    <a:pt x="18" y="21"/>
                    <a:pt x="18" y="21"/>
                  </a:cubicBezTo>
                  <a:cubicBezTo>
                    <a:pt x="18" y="21"/>
                    <a:pt x="18" y="20"/>
                    <a:pt x="19" y="20"/>
                  </a:cubicBezTo>
                  <a:cubicBezTo>
                    <a:pt x="19" y="20"/>
                    <a:pt x="19" y="20"/>
                    <a:pt x="19" y="20"/>
                  </a:cubicBezTo>
                  <a:cubicBezTo>
                    <a:pt x="23" y="0"/>
                    <a:pt x="23" y="0"/>
                    <a:pt x="23" y="0"/>
                  </a:cubicBezTo>
                  <a:cubicBezTo>
                    <a:pt x="26" y="0"/>
                    <a:pt x="26" y="0"/>
                    <a:pt x="26" y="0"/>
                  </a:cubicBezTo>
                  <a:lnTo>
                    <a:pt x="20"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61" name="Freeform 96"/>
            <p:cNvSpPr>
              <a:spLocks noEditPoints="1"/>
            </p:cNvSpPr>
            <p:nvPr/>
          </p:nvSpPr>
          <p:spPr bwMode="auto">
            <a:xfrm>
              <a:off x="6465044" y="1900161"/>
              <a:ext cx="79469" cy="84143"/>
            </a:xfrm>
            <a:custGeom>
              <a:avLst/>
              <a:gdLst>
                <a:gd name="T0" fmla="*/ 24 w 24"/>
                <a:gd name="T1" fmla="*/ 11 h 26"/>
                <a:gd name="T2" fmla="*/ 23 w 24"/>
                <a:gd name="T3" fmla="*/ 14 h 26"/>
                <a:gd name="T4" fmla="*/ 22 w 24"/>
                <a:gd name="T5" fmla="*/ 18 h 26"/>
                <a:gd name="T6" fmla="*/ 20 w 24"/>
                <a:gd name="T7" fmla="*/ 21 h 26"/>
                <a:gd name="T8" fmla="*/ 17 w 24"/>
                <a:gd name="T9" fmla="*/ 23 h 26"/>
                <a:gd name="T10" fmla="*/ 13 w 24"/>
                <a:gd name="T11" fmla="*/ 25 h 26"/>
                <a:gd name="T12" fmla="*/ 8 w 24"/>
                <a:gd name="T13" fmla="*/ 26 h 26"/>
                <a:gd name="T14" fmla="*/ 0 w 24"/>
                <a:gd name="T15" fmla="*/ 26 h 26"/>
                <a:gd name="T16" fmla="*/ 6 w 24"/>
                <a:gd name="T17" fmla="*/ 0 h 26"/>
                <a:gd name="T18" fmla="*/ 13 w 24"/>
                <a:gd name="T19" fmla="*/ 0 h 26"/>
                <a:gd name="T20" fmla="*/ 17 w 24"/>
                <a:gd name="T21" fmla="*/ 1 h 26"/>
                <a:gd name="T22" fmla="*/ 21 w 24"/>
                <a:gd name="T23" fmla="*/ 3 h 26"/>
                <a:gd name="T24" fmla="*/ 23 w 24"/>
                <a:gd name="T25" fmla="*/ 6 h 26"/>
                <a:gd name="T26" fmla="*/ 24 w 24"/>
                <a:gd name="T27" fmla="*/ 11 h 26"/>
                <a:gd name="T28" fmla="*/ 21 w 24"/>
                <a:gd name="T29" fmla="*/ 11 h 26"/>
                <a:gd name="T30" fmla="*/ 18 w 24"/>
                <a:gd name="T31" fmla="*/ 5 h 26"/>
                <a:gd name="T32" fmla="*/ 12 w 24"/>
                <a:gd name="T33" fmla="*/ 3 h 26"/>
                <a:gd name="T34" fmla="*/ 8 w 24"/>
                <a:gd name="T35" fmla="*/ 3 h 26"/>
                <a:gd name="T36" fmla="*/ 4 w 24"/>
                <a:gd name="T37" fmla="*/ 23 h 26"/>
                <a:gd name="T38" fmla="*/ 9 w 24"/>
                <a:gd name="T39" fmla="*/ 23 h 26"/>
                <a:gd name="T40" fmla="*/ 14 w 24"/>
                <a:gd name="T41" fmla="*/ 22 h 26"/>
                <a:gd name="T42" fmla="*/ 18 w 24"/>
                <a:gd name="T43" fmla="*/ 19 h 26"/>
                <a:gd name="T44" fmla="*/ 20 w 24"/>
                <a:gd name="T45" fmla="*/ 16 h 26"/>
                <a:gd name="T46" fmla="*/ 21 w 24"/>
                <a:gd name="T47"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 h="26">
                  <a:moveTo>
                    <a:pt x="24" y="11"/>
                  </a:moveTo>
                  <a:cubicBezTo>
                    <a:pt x="24" y="12"/>
                    <a:pt x="24" y="13"/>
                    <a:pt x="23" y="14"/>
                  </a:cubicBezTo>
                  <a:cubicBezTo>
                    <a:pt x="23" y="16"/>
                    <a:pt x="23" y="17"/>
                    <a:pt x="22" y="18"/>
                  </a:cubicBezTo>
                  <a:cubicBezTo>
                    <a:pt x="22" y="19"/>
                    <a:pt x="21" y="20"/>
                    <a:pt x="20" y="21"/>
                  </a:cubicBezTo>
                  <a:cubicBezTo>
                    <a:pt x="19" y="22"/>
                    <a:pt x="18" y="23"/>
                    <a:pt x="17" y="23"/>
                  </a:cubicBezTo>
                  <a:cubicBezTo>
                    <a:pt x="16" y="24"/>
                    <a:pt x="15" y="25"/>
                    <a:pt x="13" y="25"/>
                  </a:cubicBezTo>
                  <a:cubicBezTo>
                    <a:pt x="12" y="25"/>
                    <a:pt x="10" y="26"/>
                    <a:pt x="8" y="26"/>
                  </a:cubicBezTo>
                  <a:cubicBezTo>
                    <a:pt x="0" y="26"/>
                    <a:pt x="0" y="26"/>
                    <a:pt x="0" y="26"/>
                  </a:cubicBezTo>
                  <a:cubicBezTo>
                    <a:pt x="6" y="0"/>
                    <a:pt x="6" y="0"/>
                    <a:pt x="6" y="0"/>
                  </a:cubicBezTo>
                  <a:cubicBezTo>
                    <a:pt x="13" y="0"/>
                    <a:pt x="13" y="0"/>
                    <a:pt x="13" y="0"/>
                  </a:cubicBezTo>
                  <a:cubicBezTo>
                    <a:pt x="14" y="0"/>
                    <a:pt x="16" y="1"/>
                    <a:pt x="17" y="1"/>
                  </a:cubicBezTo>
                  <a:cubicBezTo>
                    <a:pt x="19" y="2"/>
                    <a:pt x="20" y="2"/>
                    <a:pt x="21" y="3"/>
                  </a:cubicBezTo>
                  <a:cubicBezTo>
                    <a:pt x="22" y="4"/>
                    <a:pt x="22" y="5"/>
                    <a:pt x="23" y="6"/>
                  </a:cubicBezTo>
                  <a:cubicBezTo>
                    <a:pt x="23" y="8"/>
                    <a:pt x="24" y="9"/>
                    <a:pt x="24" y="11"/>
                  </a:cubicBezTo>
                  <a:close/>
                  <a:moveTo>
                    <a:pt x="21" y="11"/>
                  </a:moveTo>
                  <a:cubicBezTo>
                    <a:pt x="21" y="8"/>
                    <a:pt x="20" y="6"/>
                    <a:pt x="18" y="5"/>
                  </a:cubicBezTo>
                  <a:cubicBezTo>
                    <a:pt x="17" y="4"/>
                    <a:pt x="15" y="3"/>
                    <a:pt x="12" y="3"/>
                  </a:cubicBezTo>
                  <a:cubicBezTo>
                    <a:pt x="8" y="3"/>
                    <a:pt x="8" y="3"/>
                    <a:pt x="8" y="3"/>
                  </a:cubicBezTo>
                  <a:cubicBezTo>
                    <a:pt x="4" y="23"/>
                    <a:pt x="4" y="23"/>
                    <a:pt x="4" y="23"/>
                  </a:cubicBezTo>
                  <a:cubicBezTo>
                    <a:pt x="9" y="23"/>
                    <a:pt x="9" y="23"/>
                    <a:pt x="9" y="23"/>
                  </a:cubicBezTo>
                  <a:cubicBezTo>
                    <a:pt x="11" y="23"/>
                    <a:pt x="12" y="23"/>
                    <a:pt x="14" y="22"/>
                  </a:cubicBezTo>
                  <a:cubicBezTo>
                    <a:pt x="15" y="21"/>
                    <a:pt x="17" y="20"/>
                    <a:pt x="18" y="19"/>
                  </a:cubicBezTo>
                  <a:cubicBezTo>
                    <a:pt x="19" y="18"/>
                    <a:pt x="19" y="17"/>
                    <a:pt x="20" y="16"/>
                  </a:cubicBezTo>
                  <a:cubicBezTo>
                    <a:pt x="20" y="14"/>
                    <a:pt x="21" y="12"/>
                    <a:pt x="21"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62" name="Freeform 97"/>
            <p:cNvSpPr>
              <a:spLocks/>
            </p:cNvSpPr>
            <p:nvPr/>
          </p:nvSpPr>
          <p:spPr bwMode="auto">
            <a:xfrm>
              <a:off x="6550746" y="1900161"/>
              <a:ext cx="54538" cy="84143"/>
            </a:xfrm>
            <a:custGeom>
              <a:avLst/>
              <a:gdLst>
                <a:gd name="T0" fmla="*/ 17 w 17"/>
                <a:gd name="T1" fmla="*/ 4 h 26"/>
                <a:gd name="T2" fmla="*/ 16 w 17"/>
                <a:gd name="T3" fmla="*/ 4 h 26"/>
                <a:gd name="T4" fmla="*/ 14 w 17"/>
                <a:gd name="T5" fmla="*/ 3 h 26"/>
                <a:gd name="T6" fmla="*/ 13 w 17"/>
                <a:gd name="T7" fmla="*/ 3 h 26"/>
                <a:gd name="T8" fmla="*/ 11 w 17"/>
                <a:gd name="T9" fmla="*/ 3 h 26"/>
                <a:gd name="T10" fmla="*/ 9 w 17"/>
                <a:gd name="T11" fmla="*/ 3 h 26"/>
                <a:gd name="T12" fmla="*/ 7 w 17"/>
                <a:gd name="T13" fmla="*/ 4 h 26"/>
                <a:gd name="T14" fmla="*/ 7 w 17"/>
                <a:gd name="T15" fmla="*/ 5 h 26"/>
                <a:gd name="T16" fmla="*/ 6 w 17"/>
                <a:gd name="T17" fmla="*/ 7 h 26"/>
                <a:gd name="T18" fmla="*/ 7 w 17"/>
                <a:gd name="T19" fmla="*/ 8 h 26"/>
                <a:gd name="T20" fmla="*/ 7 w 17"/>
                <a:gd name="T21" fmla="*/ 10 h 26"/>
                <a:gd name="T22" fmla="*/ 8 w 17"/>
                <a:gd name="T23" fmla="*/ 11 h 26"/>
                <a:gd name="T24" fmla="*/ 10 w 17"/>
                <a:gd name="T25" fmla="*/ 12 h 26"/>
                <a:gd name="T26" fmla="*/ 12 w 17"/>
                <a:gd name="T27" fmla="*/ 14 h 26"/>
                <a:gd name="T28" fmla="*/ 14 w 17"/>
                <a:gd name="T29" fmla="*/ 15 h 26"/>
                <a:gd name="T30" fmla="*/ 14 w 17"/>
                <a:gd name="T31" fmla="*/ 17 h 26"/>
                <a:gd name="T32" fmla="*/ 15 w 17"/>
                <a:gd name="T33" fmla="*/ 19 h 26"/>
                <a:gd name="T34" fmla="*/ 15 w 17"/>
                <a:gd name="T35" fmla="*/ 20 h 26"/>
                <a:gd name="T36" fmla="*/ 14 w 17"/>
                <a:gd name="T37" fmla="*/ 22 h 26"/>
                <a:gd name="T38" fmla="*/ 13 w 17"/>
                <a:gd name="T39" fmla="*/ 23 h 26"/>
                <a:gd name="T40" fmla="*/ 12 w 17"/>
                <a:gd name="T41" fmla="*/ 25 h 26"/>
                <a:gd name="T42" fmla="*/ 9 w 17"/>
                <a:gd name="T43" fmla="*/ 26 h 26"/>
                <a:gd name="T44" fmla="*/ 6 w 17"/>
                <a:gd name="T45" fmla="*/ 26 h 26"/>
                <a:gd name="T46" fmla="*/ 4 w 17"/>
                <a:gd name="T47" fmla="*/ 26 h 26"/>
                <a:gd name="T48" fmla="*/ 3 w 17"/>
                <a:gd name="T49" fmla="*/ 26 h 26"/>
                <a:gd name="T50" fmla="*/ 1 w 17"/>
                <a:gd name="T51" fmla="*/ 25 h 26"/>
                <a:gd name="T52" fmla="*/ 0 w 17"/>
                <a:gd name="T53" fmla="*/ 24 h 26"/>
                <a:gd name="T54" fmla="*/ 0 w 17"/>
                <a:gd name="T55" fmla="*/ 21 h 26"/>
                <a:gd name="T56" fmla="*/ 2 w 17"/>
                <a:gd name="T57" fmla="*/ 22 h 26"/>
                <a:gd name="T58" fmla="*/ 3 w 17"/>
                <a:gd name="T59" fmla="*/ 23 h 26"/>
                <a:gd name="T60" fmla="*/ 5 w 17"/>
                <a:gd name="T61" fmla="*/ 23 h 26"/>
                <a:gd name="T62" fmla="*/ 7 w 17"/>
                <a:gd name="T63" fmla="*/ 23 h 26"/>
                <a:gd name="T64" fmla="*/ 9 w 17"/>
                <a:gd name="T65" fmla="*/ 23 h 26"/>
                <a:gd name="T66" fmla="*/ 10 w 17"/>
                <a:gd name="T67" fmla="*/ 22 h 26"/>
                <a:gd name="T68" fmla="*/ 11 w 17"/>
                <a:gd name="T69" fmla="*/ 21 h 26"/>
                <a:gd name="T70" fmla="*/ 12 w 17"/>
                <a:gd name="T71" fmla="*/ 19 h 26"/>
                <a:gd name="T72" fmla="*/ 11 w 17"/>
                <a:gd name="T73" fmla="*/ 18 h 26"/>
                <a:gd name="T74" fmla="*/ 11 w 17"/>
                <a:gd name="T75" fmla="*/ 17 h 26"/>
                <a:gd name="T76" fmla="*/ 9 w 17"/>
                <a:gd name="T77" fmla="*/ 15 h 26"/>
                <a:gd name="T78" fmla="*/ 8 w 17"/>
                <a:gd name="T79" fmla="*/ 14 h 26"/>
                <a:gd name="T80" fmla="*/ 6 w 17"/>
                <a:gd name="T81" fmla="*/ 13 h 26"/>
                <a:gd name="T82" fmla="*/ 5 w 17"/>
                <a:gd name="T83" fmla="*/ 11 h 26"/>
                <a:gd name="T84" fmla="*/ 4 w 17"/>
                <a:gd name="T85" fmla="*/ 9 h 26"/>
                <a:gd name="T86" fmla="*/ 3 w 17"/>
                <a:gd name="T87" fmla="*/ 7 h 26"/>
                <a:gd name="T88" fmla="*/ 4 w 17"/>
                <a:gd name="T89" fmla="*/ 4 h 26"/>
                <a:gd name="T90" fmla="*/ 5 w 17"/>
                <a:gd name="T91" fmla="*/ 2 h 26"/>
                <a:gd name="T92" fmla="*/ 8 w 17"/>
                <a:gd name="T93" fmla="*/ 1 h 26"/>
                <a:gd name="T94" fmla="*/ 12 w 17"/>
                <a:gd name="T95" fmla="*/ 0 h 26"/>
                <a:gd name="T96" fmla="*/ 13 w 17"/>
                <a:gd name="T97" fmla="*/ 0 h 26"/>
                <a:gd name="T98" fmla="*/ 15 w 17"/>
                <a:gd name="T99" fmla="*/ 0 h 26"/>
                <a:gd name="T100" fmla="*/ 16 w 17"/>
                <a:gd name="T101" fmla="*/ 1 h 26"/>
                <a:gd name="T102" fmla="*/ 17 w 17"/>
                <a:gd name="T103" fmla="*/ 1 h 26"/>
                <a:gd name="T104" fmla="*/ 17 w 17"/>
                <a:gd name="T105"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 h="26">
                  <a:moveTo>
                    <a:pt x="17" y="4"/>
                  </a:moveTo>
                  <a:cubicBezTo>
                    <a:pt x="16" y="4"/>
                    <a:pt x="16" y="4"/>
                    <a:pt x="16" y="4"/>
                  </a:cubicBezTo>
                  <a:cubicBezTo>
                    <a:pt x="15" y="3"/>
                    <a:pt x="15" y="3"/>
                    <a:pt x="14" y="3"/>
                  </a:cubicBezTo>
                  <a:cubicBezTo>
                    <a:pt x="14" y="3"/>
                    <a:pt x="13" y="3"/>
                    <a:pt x="13" y="3"/>
                  </a:cubicBezTo>
                  <a:cubicBezTo>
                    <a:pt x="12" y="3"/>
                    <a:pt x="12" y="3"/>
                    <a:pt x="11" y="3"/>
                  </a:cubicBezTo>
                  <a:cubicBezTo>
                    <a:pt x="10" y="3"/>
                    <a:pt x="10" y="3"/>
                    <a:pt x="9" y="3"/>
                  </a:cubicBezTo>
                  <a:cubicBezTo>
                    <a:pt x="8" y="3"/>
                    <a:pt x="8" y="4"/>
                    <a:pt x="7" y="4"/>
                  </a:cubicBezTo>
                  <a:cubicBezTo>
                    <a:pt x="7" y="4"/>
                    <a:pt x="7" y="5"/>
                    <a:pt x="7" y="5"/>
                  </a:cubicBezTo>
                  <a:cubicBezTo>
                    <a:pt x="6" y="6"/>
                    <a:pt x="6" y="6"/>
                    <a:pt x="6" y="7"/>
                  </a:cubicBezTo>
                  <a:cubicBezTo>
                    <a:pt x="6" y="7"/>
                    <a:pt x="6" y="8"/>
                    <a:pt x="7" y="8"/>
                  </a:cubicBezTo>
                  <a:cubicBezTo>
                    <a:pt x="7" y="9"/>
                    <a:pt x="7" y="9"/>
                    <a:pt x="7" y="10"/>
                  </a:cubicBezTo>
                  <a:cubicBezTo>
                    <a:pt x="8" y="10"/>
                    <a:pt x="8" y="10"/>
                    <a:pt x="8" y="11"/>
                  </a:cubicBezTo>
                  <a:cubicBezTo>
                    <a:pt x="9" y="11"/>
                    <a:pt x="10" y="12"/>
                    <a:pt x="10" y="12"/>
                  </a:cubicBezTo>
                  <a:cubicBezTo>
                    <a:pt x="11" y="13"/>
                    <a:pt x="12" y="13"/>
                    <a:pt x="12" y="14"/>
                  </a:cubicBezTo>
                  <a:cubicBezTo>
                    <a:pt x="13" y="14"/>
                    <a:pt x="13" y="15"/>
                    <a:pt x="14" y="15"/>
                  </a:cubicBezTo>
                  <a:cubicBezTo>
                    <a:pt x="14" y="16"/>
                    <a:pt x="14" y="16"/>
                    <a:pt x="14" y="17"/>
                  </a:cubicBezTo>
                  <a:cubicBezTo>
                    <a:pt x="15" y="18"/>
                    <a:pt x="15" y="18"/>
                    <a:pt x="15" y="19"/>
                  </a:cubicBezTo>
                  <a:cubicBezTo>
                    <a:pt x="15" y="19"/>
                    <a:pt x="15" y="20"/>
                    <a:pt x="15" y="20"/>
                  </a:cubicBezTo>
                  <a:cubicBezTo>
                    <a:pt x="15" y="21"/>
                    <a:pt x="14" y="21"/>
                    <a:pt x="14" y="22"/>
                  </a:cubicBezTo>
                  <a:cubicBezTo>
                    <a:pt x="14" y="22"/>
                    <a:pt x="14" y="23"/>
                    <a:pt x="13" y="23"/>
                  </a:cubicBezTo>
                  <a:cubicBezTo>
                    <a:pt x="13" y="24"/>
                    <a:pt x="12" y="24"/>
                    <a:pt x="12" y="25"/>
                  </a:cubicBezTo>
                  <a:cubicBezTo>
                    <a:pt x="11" y="25"/>
                    <a:pt x="10" y="25"/>
                    <a:pt x="9" y="26"/>
                  </a:cubicBezTo>
                  <a:cubicBezTo>
                    <a:pt x="9" y="26"/>
                    <a:pt x="8" y="26"/>
                    <a:pt x="6" y="26"/>
                  </a:cubicBezTo>
                  <a:cubicBezTo>
                    <a:pt x="6" y="26"/>
                    <a:pt x="5" y="26"/>
                    <a:pt x="4" y="26"/>
                  </a:cubicBezTo>
                  <a:cubicBezTo>
                    <a:pt x="4" y="26"/>
                    <a:pt x="3" y="26"/>
                    <a:pt x="3" y="26"/>
                  </a:cubicBezTo>
                  <a:cubicBezTo>
                    <a:pt x="2" y="25"/>
                    <a:pt x="2" y="25"/>
                    <a:pt x="1" y="25"/>
                  </a:cubicBezTo>
                  <a:cubicBezTo>
                    <a:pt x="1" y="25"/>
                    <a:pt x="0" y="25"/>
                    <a:pt x="0" y="24"/>
                  </a:cubicBezTo>
                  <a:cubicBezTo>
                    <a:pt x="0" y="21"/>
                    <a:pt x="0" y="21"/>
                    <a:pt x="0" y="21"/>
                  </a:cubicBezTo>
                  <a:cubicBezTo>
                    <a:pt x="1" y="22"/>
                    <a:pt x="1" y="22"/>
                    <a:pt x="2" y="22"/>
                  </a:cubicBezTo>
                  <a:cubicBezTo>
                    <a:pt x="2" y="22"/>
                    <a:pt x="3" y="23"/>
                    <a:pt x="3" y="23"/>
                  </a:cubicBezTo>
                  <a:cubicBezTo>
                    <a:pt x="4" y="23"/>
                    <a:pt x="4" y="23"/>
                    <a:pt x="5" y="23"/>
                  </a:cubicBezTo>
                  <a:cubicBezTo>
                    <a:pt x="5" y="23"/>
                    <a:pt x="6" y="23"/>
                    <a:pt x="7" y="23"/>
                  </a:cubicBezTo>
                  <a:cubicBezTo>
                    <a:pt x="7" y="23"/>
                    <a:pt x="8" y="23"/>
                    <a:pt x="9" y="23"/>
                  </a:cubicBezTo>
                  <a:cubicBezTo>
                    <a:pt x="10" y="23"/>
                    <a:pt x="10" y="23"/>
                    <a:pt x="10" y="22"/>
                  </a:cubicBezTo>
                  <a:cubicBezTo>
                    <a:pt x="11" y="22"/>
                    <a:pt x="11" y="21"/>
                    <a:pt x="11" y="21"/>
                  </a:cubicBezTo>
                  <a:cubicBezTo>
                    <a:pt x="12" y="20"/>
                    <a:pt x="12" y="20"/>
                    <a:pt x="12" y="19"/>
                  </a:cubicBezTo>
                  <a:cubicBezTo>
                    <a:pt x="12" y="19"/>
                    <a:pt x="12" y="18"/>
                    <a:pt x="11" y="18"/>
                  </a:cubicBezTo>
                  <a:cubicBezTo>
                    <a:pt x="11" y="17"/>
                    <a:pt x="11" y="17"/>
                    <a:pt x="11" y="17"/>
                  </a:cubicBezTo>
                  <a:cubicBezTo>
                    <a:pt x="10" y="16"/>
                    <a:pt x="10" y="16"/>
                    <a:pt x="9" y="15"/>
                  </a:cubicBezTo>
                  <a:cubicBezTo>
                    <a:pt x="9" y="15"/>
                    <a:pt x="8" y="14"/>
                    <a:pt x="8" y="14"/>
                  </a:cubicBezTo>
                  <a:cubicBezTo>
                    <a:pt x="7" y="14"/>
                    <a:pt x="6" y="13"/>
                    <a:pt x="6" y="13"/>
                  </a:cubicBezTo>
                  <a:cubicBezTo>
                    <a:pt x="5" y="12"/>
                    <a:pt x="5" y="12"/>
                    <a:pt x="5" y="11"/>
                  </a:cubicBezTo>
                  <a:cubicBezTo>
                    <a:pt x="4" y="11"/>
                    <a:pt x="4" y="10"/>
                    <a:pt x="4" y="9"/>
                  </a:cubicBezTo>
                  <a:cubicBezTo>
                    <a:pt x="3" y="9"/>
                    <a:pt x="3" y="8"/>
                    <a:pt x="3" y="7"/>
                  </a:cubicBezTo>
                  <a:cubicBezTo>
                    <a:pt x="3" y="6"/>
                    <a:pt x="3" y="5"/>
                    <a:pt x="4" y="4"/>
                  </a:cubicBezTo>
                  <a:cubicBezTo>
                    <a:pt x="4" y="4"/>
                    <a:pt x="5" y="3"/>
                    <a:pt x="5" y="2"/>
                  </a:cubicBezTo>
                  <a:cubicBezTo>
                    <a:pt x="6" y="1"/>
                    <a:pt x="7" y="1"/>
                    <a:pt x="8" y="1"/>
                  </a:cubicBezTo>
                  <a:cubicBezTo>
                    <a:pt x="9" y="0"/>
                    <a:pt x="10" y="0"/>
                    <a:pt x="12" y="0"/>
                  </a:cubicBezTo>
                  <a:cubicBezTo>
                    <a:pt x="12" y="0"/>
                    <a:pt x="13" y="0"/>
                    <a:pt x="13" y="0"/>
                  </a:cubicBezTo>
                  <a:cubicBezTo>
                    <a:pt x="14" y="0"/>
                    <a:pt x="14" y="0"/>
                    <a:pt x="15" y="0"/>
                  </a:cubicBezTo>
                  <a:cubicBezTo>
                    <a:pt x="15" y="0"/>
                    <a:pt x="16" y="1"/>
                    <a:pt x="16" y="1"/>
                  </a:cubicBezTo>
                  <a:cubicBezTo>
                    <a:pt x="17" y="1"/>
                    <a:pt x="17" y="1"/>
                    <a:pt x="17" y="1"/>
                  </a:cubicBezTo>
                  <a:lnTo>
                    <a:pt x="17"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grpSp>
        <p:nvGrpSpPr>
          <p:cNvPr id="463" name="North Europe"/>
          <p:cNvGrpSpPr/>
          <p:nvPr/>
        </p:nvGrpSpPr>
        <p:grpSpPr>
          <a:xfrm>
            <a:off x="4589116" y="2911790"/>
            <a:ext cx="1001222" cy="380461"/>
            <a:chOff x="4306909" y="2875596"/>
            <a:chExt cx="1090754" cy="414482"/>
          </a:xfrm>
        </p:grpSpPr>
        <p:sp>
          <p:nvSpPr>
            <p:cNvPr id="464" name="Rectangle 25"/>
            <p:cNvSpPr>
              <a:spLocks noChangeArrowheads="1"/>
            </p:cNvSpPr>
            <p:nvPr/>
          </p:nvSpPr>
          <p:spPr bwMode="auto">
            <a:xfrm>
              <a:off x="4306909" y="2875596"/>
              <a:ext cx="1090754" cy="414482"/>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65" name="Freeform 98"/>
            <p:cNvSpPr>
              <a:spLocks/>
            </p:cNvSpPr>
            <p:nvPr/>
          </p:nvSpPr>
          <p:spPr bwMode="auto">
            <a:xfrm>
              <a:off x="4401960" y="2970646"/>
              <a:ext cx="74795" cy="81026"/>
            </a:xfrm>
            <a:custGeom>
              <a:avLst/>
              <a:gdLst>
                <a:gd name="T0" fmla="*/ 23 w 23"/>
                <a:gd name="T1" fmla="*/ 25 h 25"/>
                <a:gd name="T2" fmla="*/ 17 w 23"/>
                <a:gd name="T3" fmla="*/ 25 h 25"/>
                <a:gd name="T4" fmla="*/ 7 w 23"/>
                <a:gd name="T5" fmla="*/ 9 h 25"/>
                <a:gd name="T6" fmla="*/ 5 w 23"/>
                <a:gd name="T7" fmla="*/ 7 h 25"/>
                <a:gd name="T8" fmla="*/ 5 w 23"/>
                <a:gd name="T9" fmla="*/ 7 h 25"/>
                <a:gd name="T10" fmla="*/ 6 w 23"/>
                <a:gd name="T11" fmla="*/ 11 h 25"/>
                <a:gd name="T12" fmla="*/ 6 w 23"/>
                <a:gd name="T13" fmla="*/ 25 h 25"/>
                <a:gd name="T14" fmla="*/ 0 w 23"/>
                <a:gd name="T15" fmla="*/ 25 h 25"/>
                <a:gd name="T16" fmla="*/ 0 w 23"/>
                <a:gd name="T17" fmla="*/ 0 h 25"/>
                <a:gd name="T18" fmla="*/ 6 w 23"/>
                <a:gd name="T19" fmla="*/ 0 h 25"/>
                <a:gd name="T20" fmla="*/ 16 w 23"/>
                <a:gd name="T21" fmla="*/ 15 h 25"/>
                <a:gd name="T22" fmla="*/ 18 w 23"/>
                <a:gd name="T23" fmla="*/ 17 h 25"/>
                <a:gd name="T24" fmla="*/ 18 w 23"/>
                <a:gd name="T25" fmla="*/ 17 h 25"/>
                <a:gd name="T26" fmla="*/ 18 w 23"/>
                <a:gd name="T27" fmla="*/ 14 h 25"/>
                <a:gd name="T28" fmla="*/ 18 w 23"/>
                <a:gd name="T29" fmla="*/ 0 h 25"/>
                <a:gd name="T30" fmla="*/ 23 w 23"/>
                <a:gd name="T31" fmla="*/ 0 h 25"/>
                <a:gd name="T32" fmla="*/ 23 w 23"/>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5">
                  <a:moveTo>
                    <a:pt x="23" y="25"/>
                  </a:moveTo>
                  <a:cubicBezTo>
                    <a:pt x="17" y="25"/>
                    <a:pt x="17" y="25"/>
                    <a:pt x="17" y="25"/>
                  </a:cubicBezTo>
                  <a:cubicBezTo>
                    <a:pt x="7" y="9"/>
                    <a:pt x="7" y="9"/>
                    <a:pt x="7" y="9"/>
                  </a:cubicBezTo>
                  <a:cubicBezTo>
                    <a:pt x="6" y="9"/>
                    <a:pt x="6" y="8"/>
                    <a:pt x="5" y="7"/>
                  </a:cubicBezTo>
                  <a:cubicBezTo>
                    <a:pt x="5" y="7"/>
                    <a:pt x="5" y="7"/>
                    <a:pt x="5" y="7"/>
                  </a:cubicBezTo>
                  <a:cubicBezTo>
                    <a:pt x="6" y="8"/>
                    <a:pt x="6" y="10"/>
                    <a:pt x="6" y="11"/>
                  </a:cubicBezTo>
                  <a:cubicBezTo>
                    <a:pt x="6" y="25"/>
                    <a:pt x="6" y="25"/>
                    <a:pt x="6" y="25"/>
                  </a:cubicBezTo>
                  <a:cubicBezTo>
                    <a:pt x="0" y="25"/>
                    <a:pt x="0" y="25"/>
                    <a:pt x="0" y="25"/>
                  </a:cubicBezTo>
                  <a:cubicBezTo>
                    <a:pt x="0" y="0"/>
                    <a:pt x="0" y="0"/>
                    <a:pt x="0" y="0"/>
                  </a:cubicBezTo>
                  <a:cubicBezTo>
                    <a:pt x="6" y="0"/>
                    <a:pt x="6" y="0"/>
                    <a:pt x="6" y="0"/>
                  </a:cubicBezTo>
                  <a:cubicBezTo>
                    <a:pt x="16" y="15"/>
                    <a:pt x="16" y="15"/>
                    <a:pt x="16" y="15"/>
                  </a:cubicBezTo>
                  <a:cubicBezTo>
                    <a:pt x="17" y="16"/>
                    <a:pt x="17" y="17"/>
                    <a:pt x="18" y="17"/>
                  </a:cubicBezTo>
                  <a:cubicBezTo>
                    <a:pt x="18" y="17"/>
                    <a:pt x="18" y="17"/>
                    <a:pt x="18" y="17"/>
                  </a:cubicBezTo>
                  <a:cubicBezTo>
                    <a:pt x="18" y="17"/>
                    <a:pt x="18" y="16"/>
                    <a:pt x="18" y="14"/>
                  </a:cubicBezTo>
                  <a:cubicBezTo>
                    <a:pt x="18" y="0"/>
                    <a:pt x="18" y="0"/>
                    <a:pt x="18" y="0"/>
                  </a:cubicBezTo>
                  <a:cubicBezTo>
                    <a:pt x="23" y="0"/>
                    <a:pt x="23" y="0"/>
                    <a:pt x="23" y="0"/>
                  </a:cubicBezTo>
                  <a:lnTo>
                    <a:pt x="23"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66" name="Freeform 99"/>
            <p:cNvSpPr>
              <a:spLocks noEditPoints="1"/>
            </p:cNvSpPr>
            <p:nvPr/>
          </p:nvSpPr>
          <p:spPr bwMode="auto">
            <a:xfrm>
              <a:off x="4492337" y="2970646"/>
              <a:ext cx="79469" cy="84143"/>
            </a:xfrm>
            <a:custGeom>
              <a:avLst/>
              <a:gdLst>
                <a:gd name="T0" fmla="*/ 12 w 24"/>
                <a:gd name="T1" fmla="*/ 26 h 26"/>
                <a:gd name="T2" fmla="*/ 3 w 24"/>
                <a:gd name="T3" fmla="*/ 22 h 26"/>
                <a:gd name="T4" fmla="*/ 0 w 24"/>
                <a:gd name="T5" fmla="*/ 13 h 26"/>
                <a:gd name="T6" fmla="*/ 3 w 24"/>
                <a:gd name="T7" fmla="*/ 3 h 26"/>
                <a:gd name="T8" fmla="*/ 12 w 24"/>
                <a:gd name="T9" fmla="*/ 0 h 26"/>
                <a:gd name="T10" fmla="*/ 21 w 24"/>
                <a:gd name="T11" fmla="*/ 3 h 26"/>
                <a:gd name="T12" fmla="*/ 24 w 24"/>
                <a:gd name="T13" fmla="*/ 13 h 26"/>
                <a:gd name="T14" fmla="*/ 21 w 24"/>
                <a:gd name="T15" fmla="*/ 22 h 26"/>
                <a:gd name="T16" fmla="*/ 12 w 24"/>
                <a:gd name="T17" fmla="*/ 26 h 26"/>
                <a:gd name="T18" fmla="*/ 12 w 24"/>
                <a:gd name="T19" fmla="*/ 5 h 26"/>
                <a:gd name="T20" fmla="*/ 7 w 24"/>
                <a:gd name="T21" fmla="*/ 7 h 26"/>
                <a:gd name="T22" fmla="*/ 6 w 24"/>
                <a:gd name="T23" fmla="*/ 13 h 26"/>
                <a:gd name="T24" fmla="*/ 7 w 24"/>
                <a:gd name="T25" fmla="*/ 19 h 26"/>
                <a:gd name="T26" fmla="*/ 12 w 24"/>
                <a:gd name="T27" fmla="*/ 21 h 26"/>
                <a:gd name="T28" fmla="*/ 17 w 24"/>
                <a:gd name="T29" fmla="*/ 19 h 26"/>
                <a:gd name="T30" fmla="*/ 18 w 24"/>
                <a:gd name="T31" fmla="*/ 13 h 26"/>
                <a:gd name="T32" fmla="*/ 17 w 24"/>
                <a:gd name="T33" fmla="*/ 7 h 26"/>
                <a:gd name="T34" fmla="*/ 12 w 24"/>
                <a:gd name="T35"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26">
                  <a:moveTo>
                    <a:pt x="12" y="26"/>
                  </a:moveTo>
                  <a:cubicBezTo>
                    <a:pt x="8" y="26"/>
                    <a:pt x="5" y="25"/>
                    <a:pt x="3" y="22"/>
                  </a:cubicBezTo>
                  <a:cubicBezTo>
                    <a:pt x="1" y="20"/>
                    <a:pt x="0" y="17"/>
                    <a:pt x="0" y="13"/>
                  </a:cubicBezTo>
                  <a:cubicBezTo>
                    <a:pt x="0" y="9"/>
                    <a:pt x="1" y="6"/>
                    <a:pt x="3" y="3"/>
                  </a:cubicBezTo>
                  <a:cubicBezTo>
                    <a:pt x="5" y="1"/>
                    <a:pt x="8" y="0"/>
                    <a:pt x="12" y="0"/>
                  </a:cubicBezTo>
                  <a:cubicBezTo>
                    <a:pt x="16" y="0"/>
                    <a:pt x="19" y="1"/>
                    <a:pt x="21" y="3"/>
                  </a:cubicBezTo>
                  <a:cubicBezTo>
                    <a:pt x="23" y="6"/>
                    <a:pt x="24" y="9"/>
                    <a:pt x="24" y="13"/>
                  </a:cubicBezTo>
                  <a:cubicBezTo>
                    <a:pt x="24" y="16"/>
                    <a:pt x="23" y="20"/>
                    <a:pt x="21" y="22"/>
                  </a:cubicBezTo>
                  <a:cubicBezTo>
                    <a:pt x="19" y="25"/>
                    <a:pt x="16" y="26"/>
                    <a:pt x="12" y="26"/>
                  </a:cubicBezTo>
                  <a:close/>
                  <a:moveTo>
                    <a:pt x="12" y="5"/>
                  </a:moveTo>
                  <a:cubicBezTo>
                    <a:pt x="10" y="5"/>
                    <a:pt x="9" y="5"/>
                    <a:pt x="7" y="7"/>
                  </a:cubicBezTo>
                  <a:cubicBezTo>
                    <a:pt x="6" y="8"/>
                    <a:pt x="6" y="10"/>
                    <a:pt x="6" y="13"/>
                  </a:cubicBezTo>
                  <a:cubicBezTo>
                    <a:pt x="6" y="15"/>
                    <a:pt x="6" y="17"/>
                    <a:pt x="7" y="19"/>
                  </a:cubicBezTo>
                  <a:cubicBezTo>
                    <a:pt x="9" y="20"/>
                    <a:pt x="10" y="21"/>
                    <a:pt x="12" y="21"/>
                  </a:cubicBezTo>
                  <a:cubicBezTo>
                    <a:pt x="14" y="21"/>
                    <a:pt x="15" y="20"/>
                    <a:pt x="17" y="19"/>
                  </a:cubicBezTo>
                  <a:cubicBezTo>
                    <a:pt x="18" y="17"/>
                    <a:pt x="18" y="15"/>
                    <a:pt x="18" y="13"/>
                  </a:cubicBezTo>
                  <a:cubicBezTo>
                    <a:pt x="18" y="10"/>
                    <a:pt x="18" y="8"/>
                    <a:pt x="17" y="7"/>
                  </a:cubicBezTo>
                  <a:cubicBezTo>
                    <a:pt x="16" y="5"/>
                    <a:pt x="14" y="5"/>
                    <a:pt x="1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67" name="Freeform 100"/>
            <p:cNvSpPr>
              <a:spLocks noEditPoints="1"/>
            </p:cNvSpPr>
            <p:nvPr/>
          </p:nvSpPr>
          <p:spPr bwMode="auto">
            <a:xfrm>
              <a:off x="4587389" y="2970646"/>
              <a:ext cx="68562" cy="81026"/>
            </a:xfrm>
            <a:custGeom>
              <a:avLst/>
              <a:gdLst>
                <a:gd name="T0" fmla="*/ 21 w 21"/>
                <a:gd name="T1" fmla="*/ 25 h 25"/>
                <a:gd name="T2" fmla="*/ 15 w 21"/>
                <a:gd name="T3" fmla="*/ 25 h 25"/>
                <a:gd name="T4" fmla="*/ 11 w 21"/>
                <a:gd name="T5" fmla="*/ 19 h 25"/>
                <a:gd name="T6" fmla="*/ 10 w 21"/>
                <a:gd name="T7" fmla="*/ 17 h 25"/>
                <a:gd name="T8" fmla="*/ 9 w 21"/>
                <a:gd name="T9" fmla="*/ 17 h 25"/>
                <a:gd name="T10" fmla="*/ 8 w 21"/>
                <a:gd name="T11" fmla="*/ 16 h 25"/>
                <a:gd name="T12" fmla="*/ 7 w 21"/>
                <a:gd name="T13" fmla="*/ 16 h 25"/>
                <a:gd name="T14" fmla="*/ 6 w 21"/>
                <a:gd name="T15" fmla="*/ 16 h 25"/>
                <a:gd name="T16" fmla="*/ 6 w 21"/>
                <a:gd name="T17" fmla="*/ 25 h 25"/>
                <a:gd name="T18" fmla="*/ 0 w 21"/>
                <a:gd name="T19" fmla="*/ 25 h 25"/>
                <a:gd name="T20" fmla="*/ 0 w 21"/>
                <a:gd name="T21" fmla="*/ 0 h 25"/>
                <a:gd name="T22" fmla="*/ 9 w 21"/>
                <a:gd name="T23" fmla="*/ 0 h 25"/>
                <a:gd name="T24" fmla="*/ 18 w 21"/>
                <a:gd name="T25" fmla="*/ 7 h 25"/>
                <a:gd name="T26" fmla="*/ 18 w 21"/>
                <a:gd name="T27" fmla="*/ 9 h 25"/>
                <a:gd name="T28" fmla="*/ 17 w 21"/>
                <a:gd name="T29" fmla="*/ 11 h 25"/>
                <a:gd name="T30" fmla="*/ 15 w 21"/>
                <a:gd name="T31" fmla="*/ 13 h 25"/>
                <a:gd name="T32" fmla="*/ 13 w 21"/>
                <a:gd name="T33" fmla="*/ 14 h 25"/>
                <a:gd name="T34" fmla="*/ 13 w 21"/>
                <a:gd name="T35" fmla="*/ 14 h 25"/>
                <a:gd name="T36" fmla="*/ 14 w 21"/>
                <a:gd name="T37" fmla="*/ 15 h 25"/>
                <a:gd name="T38" fmla="*/ 15 w 21"/>
                <a:gd name="T39" fmla="*/ 16 h 25"/>
                <a:gd name="T40" fmla="*/ 16 w 21"/>
                <a:gd name="T41" fmla="*/ 17 h 25"/>
                <a:gd name="T42" fmla="*/ 16 w 21"/>
                <a:gd name="T43" fmla="*/ 18 h 25"/>
                <a:gd name="T44" fmla="*/ 21 w 21"/>
                <a:gd name="T45" fmla="*/ 25 h 25"/>
                <a:gd name="T46" fmla="*/ 6 w 21"/>
                <a:gd name="T47" fmla="*/ 4 h 25"/>
                <a:gd name="T48" fmla="*/ 6 w 21"/>
                <a:gd name="T49" fmla="*/ 11 h 25"/>
                <a:gd name="T50" fmla="*/ 8 w 21"/>
                <a:gd name="T51" fmla="*/ 11 h 25"/>
                <a:gd name="T52" fmla="*/ 11 w 21"/>
                <a:gd name="T53" fmla="*/ 10 h 25"/>
                <a:gd name="T54" fmla="*/ 12 w 21"/>
                <a:gd name="T55" fmla="*/ 8 h 25"/>
                <a:gd name="T56" fmla="*/ 8 w 21"/>
                <a:gd name="T57" fmla="*/ 4 h 25"/>
                <a:gd name="T58" fmla="*/ 6 w 21"/>
                <a:gd name="T5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5">
                  <a:moveTo>
                    <a:pt x="21" y="25"/>
                  </a:moveTo>
                  <a:cubicBezTo>
                    <a:pt x="15" y="25"/>
                    <a:pt x="15" y="25"/>
                    <a:pt x="15" y="25"/>
                  </a:cubicBezTo>
                  <a:cubicBezTo>
                    <a:pt x="11" y="19"/>
                    <a:pt x="11" y="19"/>
                    <a:pt x="11" y="19"/>
                  </a:cubicBezTo>
                  <a:cubicBezTo>
                    <a:pt x="10" y="18"/>
                    <a:pt x="10" y="18"/>
                    <a:pt x="10" y="17"/>
                  </a:cubicBezTo>
                  <a:cubicBezTo>
                    <a:pt x="10" y="17"/>
                    <a:pt x="9" y="17"/>
                    <a:pt x="9" y="17"/>
                  </a:cubicBezTo>
                  <a:cubicBezTo>
                    <a:pt x="9" y="16"/>
                    <a:pt x="9" y="16"/>
                    <a:pt x="8" y="16"/>
                  </a:cubicBezTo>
                  <a:cubicBezTo>
                    <a:pt x="8" y="16"/>
                    <a:pt x="8" y="16"/>
                    <a:pt x="7" y="16"/>
                  </a:cubicBezTo>
                  <a:cubicBezTo>
                    <a:pt x="6" y="16"/>
                    <a:pt x="6" y="16"/>
                    <a:pt x="6" y="16"/>
                  </a:cubicBezTo>
                  <a:cubicBezTo>
                    <a:pt x="6" y="25"/>
                    <a:pt x="6" y="25"/>
                    <a:pt x="6" y="25"/>
                  </a:cubicBezTo>
                  <a:cubicBezTo>
                    <a:pt x="0" y="25"/>
                    <a:pt x="0" y="25"/>
                    <a:pt x="0" y="25"/>
                  </a:cubicBezTo>
                  <a:cubicBezTo>
                    <a:pt x="0" y="0"/>
                    <a:pt x="0" y="0"/>
                    <a:pt x="0" y="0"/>
                  </a:cubicBezTo>
                  <a:cubicBezTo>
                    <a:pt x="9" y="0"/>
                    <a:pt x="9" y="0"/>
                    <a:pt x="9" y="0"/>
                  </a:cubicBezTo>
                  <a:cubicBezTo>
                    <a:pt x="15" y="0"/>
                    <a:pt x="18" y="2"/>
                    <a:pt x="18" y="7"/>
                  </a:cubicBezTo>
                  <a:cubicBezTo>
                    <a:pt x="18" y="8"/>
                    <a:pt x="18" y="9"/>
                    <a:pt x="18" y="9"/>
                  </a:cubicBezTo>
                  <a:cubicBezTo>
                    <a:pt x="18" y="10"/>
                    <a:pt x="17" y="11"/>
                    <a:pt x="17" y="11"/>
                  </a:cubicBezTo>
                  <a:cubicBezTo>
                    <a:pt x="16" y="12"/>
                    <a:pt x="16" y="13"/>
                    <a:pt x="15" y="13"/>
                  </a:cubicBezTo>
                  <a:cubicBezTo>
                    <a:pt x="14" y="13"/>
                    <a:pt x="13" y="14"/>
                    <a:pt x="13" y="14"/>
                  </a:cubicBezTo>
                  <a:cubicBezTo>
                    <a:pt x="13" y="14"/>
                    <a:pt x="13" y="14"/>
                    <a:pt x="13" y="14"/>
                  </a:cubicBezTo>
                  <a:cubicBezTo>
                    <a:pt x="13" y="14"/>
                    <a:pt x="13" y="14"/>
                    <a:pt x="14" y="15"/>
                  </a:cubicBezTo>
                  <a:cubicBezTo>
                    <a:pt x="14" y="15"/>
                    <a:pt x="14" y="15"/>
                    <a:pt x="15" y="16"/>
                  </a:cubicBezTo>
                  <a:cubicBezTo>
                    <a:pt x="15" y="16"/>
                    <a:pt x="15" y="16"/>
                    <a:pt x="16" y="17"/>
                  </a:cubicBezTo>
                  <a:cubicBezTo>
                    <a:pt x="16" y="17"/>
                    <a:pt x="16" y="17"/>
                    <a:pt x="16" y="18"/>
                  </a:cubicBezTo>
                  <a:lnTo>
                    <a:pt x="21" y="25"/>
                  </a:lnTo>
                  <a:close/>
                  <a:moveTo>
                    <a:pt x="6" y="4"/>
                  </a:moveTo>
                  <a:cubicBezTo>
                    <a:pt x="6" y="11"/>
                    <a:pt x="6" y="11"/>
                    <a:pt x="6" y="11"/>
                  </a:cubicBezTo>
                  <a:cubicBezTo>
                    <a:pt x="8" y="11"/>
                    <a:pt x="8" y="11"/>
                    <a:pt x="8" y="11"/>
                  </a:cubicBezTo>
                  <a:cubicBezTo>
                    <a:pt x="9" y="11"/>
                    <a:pt x="10" y="11"/>
                    <a:pt x="11" y="10"/>
                  </a:cubicBezTo>
                  <a:cubicBezTo>
                    <a:pt x="12" y="10"/>
                    <a:pt x="12" y="9"/>
                    <a:pt x="12" y="8"/>
                  </a:cubicBezTo>
                  <a:cubicBezTo>
                    <a:pt x="12" y="5"/>
                    <a:pt x="11" y="4"/>
                    <a:pt x="8" y="4"/>
                  </a:cubicBezTo>
                  <a:lnTo>
                    <a:pt x="6"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68" name="Freeform 101"/>
            <p:cNvSpPr>
              <a:spLocks/>
            </p:cNvSpPr>
            <p:nvPr/>
          </p:nvSpPr>
          <p:spPr bwMode="auto">
            <a:xfrm>
              <a:off x="4655950" y="2970646"/>
              <a:ext cx="65445" cy="81026"/>
            </a:xfrm>
            <a:custGeom>
              <a:avLst/>
              <a:gdLst>
                <a:gd name="T0" fmla="*/ 42 w 42"/>
                <a:gd name="T1" fmla="*/ 10 h 52"/>
                <a:gd name="T2" fmla="*/ 27 w 42"/>
                <a:gd name="T3" fmla="*/ 10 h 52"/>
                <a:gd name="T4" fmla="*/ 27 w 42"/>
                <a:gd name="T5" fmla="*/ 52 h 52"/>
                <a:gd name="T6" fmla="*/ 15 w 42"/>
                <a:gd name="T7" fmla="*/ 52 h 52"/>
                <a:gd name="T8" fmla="*/ 15 w 42"/>
                <a:gd name="T9" fmla="*/ 10 h 52"/>
                <a:gd name="T10" fmla="*/ 0 w 42"/>
                <a:gd name="T11" fmla="*/ 10 h 52"/>
                <a:gd name="T12" fmla="*/ 0 w 42"/>
                <a:gd name="T13" fmla="*/ 0 h 52"/>
                <a:gd name="T14" fmla="*/ 42 w 42"/>
                <a:gd name="T15" fmla="*/ 0 h 52"/>
                <a:gd name="T16" fmla="*/ 42 w 42"/>
                <a:gd name="T17" fmla="*/ 1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2">
                  <a:moveTo>
                    <a:pt x="42" y="10"/>
                  </a:moveTo>
                  <a:lnTo>
                    <a:pt x="27" y="10"/>
                  </a:lnTo>
                  <a:lnTo>
                    <a:pt x="27" y="52"/>
                  </a:lnTo>
                  <a:lnTo>
                    <a:pt x="15" y="52"/>
                  </a:lnTo>
                  <a:lnTo>
                    <a:pt x="15" y="10"/>
                  </a:lnTo>
                  <a:lnTo>
                    <a:pt x="0" y="10"/>
                  </a:lnTo>
                  <a:lnTo>
                    <a:pt x="0" y="0"/>
                  </a:lnTo>
                  <a:lnTo>
                    <a:pt x="42" y="0"/>
                  </a:lnTo>
                  <a:lnTo>
                    <a:pt x="42"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69" name="Freeform 102"/>
            <p:cNvSpPr>
              <a:spLocks/>
            </p:cNvSpPr>
            <p:nvPr/>
          </p:nvSpPr>
          <p:spPr bwMode="auto">
            <a:xfrm>
              <a:off x="4735419" y="2970646"/>
              <a:ext cx="71678" cy="81026"/>
            </a:xfrm>
            <a:custGeom>
              <a:avLst/>
              <a:gdLst>
                <a:gd name="T0" fmla="*/ 46 w 46"/>
                <a:gd name="T1" fmla="*/ 52 h 52"/>
                <a:gd name="T2" fmla="*/ 33 w 46"/>
                <a:gd name="T3" fmla="*/ 52 h 52"/>
                <a:gd name="T4" fmla="*/ 33 w 46"/>
                <a:gd name="T5" fmla="*/ 31 h 52"/>
                <a:gd name="T6" fmla="*/ 12 w 46"/>
                <a:gd name="T7" fmla="*/ 31 h 52"/>
                <a:gd name="T8" fmla="*/ 12 w 46"/>
                <a:gd name="T9" fmla="*/ 52 h 52"/>
                <a:gd name="T10" fmla="*/ 0 w 46"/>
                <a:gd name="T11" fmla="*/ 52 h 52"/>
                <a:gd name="T12" fmla="*/ 0 w 46"/>
                <a:gd name="T13" fmla="*/ 0 h 52"/>
                <a:gd name="T14" fmla="*/ 12 w 46"/>
                <a:gd name="T15" fmla="*/ 0 h 52"/>
                <a:gd name="T16" fmla="*/ 12 w 46"/>
                <a:gd name="T17" fmla="*/ 21 h 52"/>
                <a:gd name="T18" fmla="*/ 33 w 46"/>
                <a:gd name="T19" fmla="*/ 21 h 52"/>
                <a:gd name="T20" fmla="*/ 33 w 46"/>
                <a:gd name="T21" fmla="*/ 0 h 52"/>
                <a:gd name="T22" fmla="*/ 46 w 46"/>
                <a:gd name="T23" fmla="*/ 0 h 52"/>
                <a:gd name="T24" fmla="*/ 46 w 46"/>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2">
                  <a:moveTo>
                    <a:pt x="46" y="52"/>
                  </a:moveTo>
                  <a:lnTo>
                    <a:pt x="33" y="52"/>
                  </a:lnTo>
                  <a:lnTo>
                    <a:pt x="33" y="31"/>
                  </a:lnTo>
                  <a:lnTo>
                    <a:pt x="12" y="31"/>
                  </a:lnTo>
                  <a:lnTo>
                    <a:pt x="12" y="52"/>
                  </a:lnTo>
                  <a:lnTo>
                    <a:pt x="0" y="52"/>
                  </a:lnTo>
                  <a:lnTo>
                    <a:pt x="0" y="0"/>
                  </a:lnTo>
                  <a:lnTo>
                    <a:pt x="12" y="0"/>
                  </a:lnTo>
                  <a:lnTo>
                    <a:pt x="12" y="21"/>
                  </a:lnTo>
                  <a:lnTo>
                    <a:pt x="33" y="21"/>
                  </a:lnTo>
                  <a:lnTo>
                    <a:pt x="33" y="0"/>
                  </a:lnTo>
                  <a:lnTo>
                    <a:pt x="46" y="0"/>
                  </a:lnTo>
                  <a:lnTo>
                    <a:pt x="4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70" name="Freeform 103"/>
            <p:cNvSpPr>
              <a:spLocks/>
            </p:cNvSpPr>
            <p:nvPr/>
          </p:nvSpPr>
          <p:spPr bwMode="auto">
            <a:xfrm>
              <a:off x="4861635" y="2970646"/>
              <a:ext cx="49863" cy="81026"/>
            </a:xfrm>
            <a:custGeom>
              <a:avLst/>
              <a:gdLst>
                <a:gd name="T0" fmla="*/ 32 w 32"/>
                <a:gd name="T1" fmla="*/ 52 h 52"/>
                <a:gd name="T2" fmla="*/ 0 w 32"/>
                <a:gd name="T3" fmla="*/ 52 h 52"/>
                <a:gd name="T4" fmla="*/ 0 w 32"/>
                <a:gd name="T5" fmla="*/ 0 h 52"/>
                <a:gd name="T6" fmla="*/ 30 w 32"/>
                <a:gd name="T7" fmla="*/ 0 h 52"/>
                <a:gd name="T8" fmla="*/ 30 w 32"/>
                <a:gd name="T9" fmla="*/ 10 h 52"/>
                <a:gd name="T10" fmla="*/ 11 w 32"/>
                <a:gd name="T11" fmla="*/ 10 h 52"/>
                <a:gd name="T12" fmla="*/ 11 w 32"/>
                <a:gd name="T13" fmla="*/ 21 h 52"/>
                <a:gd name="T14" fmla="*/ 28 w 32"/>
                <a:gd name="T15" fmla="*/ 21 h 52"/>
                <a:gd name="T16" fmla="*/ 28 w 32"/>
                <a:gd name="T17" fmla="*/ 31 h 52"/>
                <a:gd name="T18" fmla="*/ 11 w 32"/>
                <a:gd name="T19" fmla="*/ 31 h 52"/>
                <a:gd name="T20" fmla="*/ 11 w 32"/>
                <a:gd name="T21" fmla="*/ 44 h 52"/>
                <a:gd name="T22" fmla="*/ 32 w 32"/>
                <a:gd name="T23" fmla="*/ 44 h 52"/>
                <a:gd name="T24" fmla="*/ 32 w 32"/>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52">
                  <a:moveTo>
                    <a:pt x="32" y="52"/>
                  </a:moveTo>
                  <a:lnTo>
                    <a:pt x="0" y="52"/>
                  </a:lnTo>
                  <a:lnTo>
                    <a:pt x="0" y="0"/>
                  </a:lnTo>
                  <a:lnTo>
                    <a:pt x="30" y="0"/>
                  </a:lnTo>
                  <a:lnTo>
                    <a:pt x="30" y="10"/>
                  </a:lnTo>
                  <a:lnTo>
                    <a:pt x="11" y="10"/>
                  </a:lnTo>
                  <a:lnTo>
                    <a:pt x="11" y="21"/>
                  </a:lnTo>
                  <a:lnTo>
                    <a:pt x="28" y="21"/>
                  </a:lnTo>
                  <a:lnTo>
                    <a:pt x="28" y="31"/>
                  </a:lnTo>
                  <a:lnTo>
                    <a:pt x="11" y="31"/>
                  </a:lnTo>
                  <a:lnTo>
                    <a:pt x="11" y="44"/>
                  </a:lnTo>
                  <a:lnTo>
                    <a:pt x="32" y="44"/>
                  </a:lnTo>
                  <a:lnTo>
                    <a:pt x="32"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71" name="Freeform 104"/>
            <p:cNvSpPr>
              <a:spLocks/>
            </p:cNvSpPr>
            <p:nvPr/>
          </p:nvSpPr>
          <p:spPr bwMode="auto">
            <a:xfrm>
              <a:off x="4923964" y="2970646"/>
              <a:ext cx="68562" cy="84143"/>
            </a:xfrm>
            <a:custGeom>
              <a:avLst/>
              <a:gdLst>
                <a:gd name="T0" fmla="*/ 21 w 21"/>
                <a:gd name="T1" fmla="*/ 14 h 26"/>
                <a:gd name="T2" fmla="*/ 10 w 21"/>
                <a:gd name="T3" fmla="*/ 26 h 26"/>
                <a:gd name="T4" fmla="*/ 0 w 21"/>
                <a:gd name="T5" fmla="*/ 15 h 26"/>
                <a:gd name="T6" fmla="*/ 0 w 21"/>
                <a:gd name="T7" fmla="*/ 0 h 26"/>
                <a:gd name="T8" fmla="*/ 6 w 21"/>
                <a:gd name="T9" fmla="*/ 0 h 26"/>
                <a:gd name="T10" fmla="*/ 6 w 21"/>
                <a:gd name="T11" fmla="*/ 15 h 26"/>
                <a:gd name="T12" fmla="*/ 10 w 21"/>
                <a:gd name="T13" fmla="*/ 21 h 26"/>
                <a:gd name="T14" fmla="*/ 15 w 21"/>
                <a:gd name="T15" fmla="*/ 15 h 26"/>
                <a:gd name="T16" fmla="*/ 15 w 21"/>
                <a:gd name="T17" fmla="*/ 0 h 26"/>
                <a:gd name="T18" fmla="*/ 21 w 21"/>
                <a:gd name="T19" fmla="*/ 0 h 26"/>
                <a:gd name="T20" fmla="*/ 21 w 21"/>
                <a:gd name="T21"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6">
                  <a:moveTo>
                    <a:pt x="21" y="14"/>
                  </a:moveTo>
                  <a:cubicBezTo>
                    <a:pt x="21" y="22"/>
                    <a:pt x="17" y="26"/>
                    <a:pt x="10" y="26"/>
                  </a:cubicBezTo>
                  <a:cubicBezTo>
                    <a:pt x="3" y="26"/>
                    <a:pt x="0" y="22"/>
                    <a:pt x="0" y="15"/>
                  </a:cubicBezTo>
                  <a:cubicBezTo>
                    <a:pt x="0" y="0"/>
                    <a:pt x="0" y="0"/>
                    <a:pt x="0" y="0"/>
                  </a:cubicBezTo>
                  <a:cubicBezTo>
                    <a:pt x="6" y="0"/>
                    <a:pt x="6" y="0"/>
                    <a:pt x="6" y="0"/>
                  </a:cubicBezTo>
                  <a:cubicBezTo>
                    <a:pt x="6" y="15"/>
                    <a:pt x="6" y="15"/>
                    <a:pt x="6" y="15"/>
                  </a:cubicBezTo>
                  <a:cubicBezTo>
                    <a:pt x="6" y="19"/>
                    <a:pt x="7" y="21"/>
                    <a:pt x="10" y="21"/>
                  </a:cubicBezTo>
                  <a:cubicBezTo>
                    <a:pt x="14" y="21"/>
                    <a:pt x="15" y="19"/>
                    <a:pt x="15" y="15"/>
                  </a:cubicBezTo>
                  <a:cubicBezTo>
                    <a:pt x="15" y="0"/>
                    <a:pt x="15" y="0"/>
                    <a:pt x="15" y="0"/>
                  </a:cubicBezTo>
                  <a:cubicBezTo>
                    <a:pt x="21" y="0"/>
                    <a:pt x="21" y="0"/>
                    <a:pt x="21" y="0"/>
                  </a:cubicBezTo>
                  <a:lnTo>
                    <a:pt x="21"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72" name="Freeform 105"/>
            <p:cNvSpPr>
              <a:spLocks noEditPoints="1"/>
            </p:cNvSpPr>
            <p:nvPr/>
          </p:nvSpPr>
          <p:spPr bwMode="auto">
            <a:xfrm>
              <a:off x="5012783" y="2970646"/>
              <a:ext cx="68562" cy="81026"/>
            </a:xfrm>
            <a:custGeom>
              <a:avLst/>
              <a:gdLst>
                <a:gd name="T0" fmla="*/ 21 w 21"/>
                <a:gd name="T1" fmla="*/ 25 h 25"/>
                <a:gd name="T2" fmla="*/ 14 w 21"/>
                <a:gd name="T3" fmla="*/ 25 h 25"/>
                <a:gd name="T4" fmla="*/ 11 w 21"/>
                <a:gd name="T5" fmla="*/ 19 h 25"/>
                <a:gd name="T6" fmla="*/ 10 w 21"/>
                <a:gd name="T7" fmla="*/ 17 h 25"/>
                <a:gd name="T8" fmla="*/ 9 w 21"/>
                <a:gd name="T9" fmla="*/ 17 h 25"/>
                <a:gd name="T10" fmla="*/ 8 w 21"/>
                <a:gd name="T11" fmla="*/ 16 h 25"/>
                <a:gd name="T12" fmla="*/ 7 w 21"/>
                <a:gd name="T13" fmla="*/ 16 h 25"/>
                <a:gd name="T14" fmla="*/ 6 w 21"/>
                <a:gd name="T15" fmla="*/ 16 h 25"/>
                <a:gd name="T16" fmla="*/ 6 w 21"/>
                <a:gd name="T17" fmla="*/ 25 h 25"/>
                <a:gd name="T18" fmla="*/ 0 w 21"/>
                <a:gd name="T19" fmla="*/ 25 h 25"/>
                <a:gd name="T20" fmla="*/ 0 w 21"/>
                <a:gd name="T21" fmla="*/ 0 h 25"/>
                <a:gd name="T22" fmla="*/ 9 w 21"/>
                <a:gd name="T23" fmla="*/ 0 h 25"/>
                <a:gd name="T24" fmla="*/ 18 w 21"/>
                <a:gd name="T25" fmla="*/ 7 h 25"/>
                <a:gd name="T26" fmla="*/ 18 w 21"/>
                <a:gd name="T27" fmla="*/ 9 h 25"/>
                <a:gd name="T28" fmla="*/ 16 w 21"/>
                <a:gd name="T29" fmla="*/ 11 h 25"/>
                <a:gd name="T30" fmla="*/ 15 w 21"/>
                <a:gd name="T31" fmla="*/ 13 h 25"/>
                <a:gd name="T32" fmla="*/ 12 w 21"/>
                <a:gd name="T33" fmla="*/ 14 h 25"/>
                <a:gd name="T34" fmla="*/ 12 w 21"/>
                <a:gd name="T35" fmla="*/ 14 h 25"/>
                <a:gd name="T36" fmla="*/ 13 w 21"/>
                <a:gd name="T37" fmla="*/ 15 h 25"/>
                <a:gd name="T38" fmla="*/ 14 w 21"/>
                <a:gd name="T39" fmla="*/ 16 h 25"/>
                <a:gd name="T40" fmla="*/ 15 w 21"/>
                <a:gd name="T41" fmla="*/ 17 h 25"/>
                <a:gd name="T42" fmla="*/ 16 w 21"/>
                <a:gd name="T43" fmla="*/ 18 h 25"/>
                <a:gd name="T44" fmla="*/ 21 w 21"/>
                <a:gd name="T45" fmla="*/ 25 h 25"/>
                <a:gd name="T46" fmla="*/ 6 w 21"/>
                <a:gd name="T47" fmla="*/ 4 h 25"/>
                <a:gd name="T48" fmla="*/ 6 w 21"/>
                <a:gd name="T49" fmla="*/ 11 h 25"/>
                <a:gd name="T50" fmla="*/ 8 w 21"/>
                <a:gd name="T51" fmla="*/ 11 h 25"/>
                <a:gd name="T52" fmla="*/ 11 w 21"/>
                <a:gd name="T53" fmla="*/ 10 h 25"/>
                <a:gd name="T54" fmla="*/ 12 w 21"/>
                <a:gd name="T55" fmla="*/ 8 h 25"/>
                <a:gd name="T56" fmla="*/ 8 w 21"/>
                <a:gd name="T57" fmla="*/ 4 h 25"/>
                <a:gd name="T58" fmla="*/ 6 w 21"/>
                <a:gd name="T5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5">
                  <a:moveTo>
                    <a:pt x="21" y="25"/>
                  </a:moveTo>
                  <a:cubicBezTo>
                    <a:pt x="14" y="25"/>
                    <a:pt x="14" y="25"/>
                    <a:pt x="14" y="25"/>
                  </a:cubicBezTo>
                  <a:cubicBezTo>
                    <a:pt x="11" y="19"/>
                    <a:pt x="11" y="19"/>
                    <a:pt x="11" y="19"/>
                  </a:cubicBezTo>
                  <a:cubicBezTo>
                    <a:pt x="10" y="18"/>
                    <a:pt x="10" y="18"/>
                    <a:pt x="10" y="17"/>
                  </a:cubicBezTo>
                  <a:cubicBezTo>
                    <a:pt x="9" y="17"/>
                    <a:pt x="9" y="17"/>
                    <a:pt x="9" y="17"/>
                  </a:cubicBezTo>
                  <a:cubicBezTo>
                    <a:pt x="9" y="16"/>
                    <a:pt x="8" y="16"/>
                    <a:pt x="8" y="16"/>
                  </a:cubicBezTo>
                  <a:cubicBezTo>
                    <a:pt x="8" y="16"/>
                    <a:pt x="7" y="16"/>
                    <a:pt x="7" y="16"/>
                  </a:cubicBezTo>
                  <a:cubicBezTo>
                    <a:pt x="6" y="16"/>
                    <a:pt x="6" y="16"/>
                    <a:pt x="6" y="16"/>
                  </a:cubicBezTo>
                  <a:cubicBezTo>
                    <a:pt x="6" y="25"/>
                    <a:pt x="6" y="25"/>
                    <a:pt x="6" y="25"/>
                  </a:cubicBezTo>
                  <a:cubicBezTo>
                    <a:pt x="0" y="25"/>
                    <a:pt x="0" y="25"/>
                    <a:pt x="0" y="25"/>
                  </a:cubicBezTo>
                  <a:cubicBezTo>
                    <a:pt x="0" y="0"/>
                    <a:pt x="0" y="0"/>
                    <a:pt x="0" y="0"/>
                  </a:cubicBezTo>
                  <a:cubicBezTo>
                    <a:pt x="9" y="0"/>
                    <a:pt x="9" y="0"/>
                    <a:pt x="9" y="0"/>
                  </a:cubicBezTo>
                  <a:cubicBezTo>
                    <a:pt x="15" y="0"/>
                    <a:pt x="18" y="2"/>
                    <a:pt x="18" y="7"/>
                  </a:cubicBezTo>
                  <a:cubicBezTo>
                    <a:pt x="18" y="8"/>
                    <a:pt x="18" y="9"/>
                    <a:pt x="18" y="9"/>
                  </a:cubicBezTo>
                  <a:cubicBezTo>
                    <a:pt x="17" y="10"/>
                    <a:pt x="17" y="11"/>
                    <a:pt x="16" y="11"/>
                  </a:cubicBezTo>
                  <a:cubicBezTo>
                    <a:pt x="16" y="12"/>
                    <a:pt x="15" y="13"/>
                    <a:pt x="15" y="13"/>
                  </a:cubicBezTo>
                  <a:cubicBezTo>
                    <a:pt x="14" y="13"/>
                    <a:pt x="13" y="14"/>
                    <a:pt x="12" y="14"/>
                  </a:cubicBezTo>
                  <a:cubicBezTo>
                    <a:pt x="12" y="14"/>
                    <a:pt x="12" y="14"/>
                    <a:pt x="12" y="14"/>
                  </a:cubicBezTo>
                  <a:cubicBezTo>
                    <a:pt x="13" y="14"/>
                    <a:pt x="13" y="14"/>
                    <a:pt x="13" y="15"/>
                  </a:cubicBezTo>
                  <a:cubicBezTo>
                    <a:pt x="14" y="15"/>
                    <a:pt x="14" y="15"/>
                    <a:pt x="14" y="16"/>
                  </a:cubicBezTo>
                  <a:cubicBezTo>
                    <a:pt x="15" y="16"/>
                    <a:pt x="15" y="16"/>
                    <a:pt x="15" y="17"/>
                  </a:cubicBezTo>
                  <a:cubicBezTo>
                    <a:pt x="16" y="17"/>
                    <a:pt x="16" y="17"/>
                    <a:pt x="16" y="18"/>
                  </a:cubicBezTo>
                  <a:lnTo>
                    <a:pt x="21" y="25"/>
                  </a:lnTo>
                  <a:close/>
                  <a:moveTo>
                    <a:pt x="6" y="4"/>
                  </a:moveTo>
                  <a:cubicBezTo>
                    <a:pt x="6" y="11"/>
                    <a:pt x="6" y="11"/>
                    <a:pt x="6" y="11"/>
                  </a:cubicBezTo>
                  <a:cubicBezTo>
                    <a:pt x="8" y="11"/>
                    <a:pt x="8" y="11"/>
                    <a:pt x="8" y="11"/>
                  </a:cubicBezTo>
                  <a:cubicBezTo>
                    <a:pt x="9" y="11"/>
                    <a:pt x="10" y="11"/>
                    <a:pt x="11" y="10"/>
                  </a:cubicBezTo>
                  <a:cubicBezTo>
                    <a:pt x="12" y="10"/>
                    <a:pt x="12" y="9"/>
                    <a:pt x="12" y="8"/>
                  </a:cubicBezTo>
                  <a:cubicBezTo>
                    <a:pt x="12" y="5"/>
                    <a:pt x="11" y="4"/>
                    <a:pt x="8" y="4"/>
                  </a:cubicBezTo>
                  <a:lnTo>
                    <a:pt x="6"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73" name="Freeform 106"/>
            <p:cNvSpPr>
              <a:spLocks noEditPoints="1"/>
            </p:cNvSpPr>
            <p:nvPr/>
          </p:nvSpPr>
          <p:spPr bwMode="auto">
            <a:xfrm>
              <a:off x="5084461" y="2970646"/>
              <a:ext cx="81027" cy="84143"/>
            </a:xfrm>
            <a:custGeom>
              <a:avLst/>
              <a:gdLst>
                <a:gd name="T0" fmla="*/ 12 w 25"/>
                <a:gd name="T1" fmla="*/ 26 h 26"/>
                <a:gd name="T2" fmla="*/ 3 w 25"/>
                <a:gd name="T3" fmla="*/ 22 h 26"/>
                <a:gd name="T4" fmla="*/ 0 w 25"/>
                <a:gd name="T5" fmla="*/ 13 h 26"/>
                <a:gd name="T6" fmla="*/ 3 w 25"/>
                <a:gd name="T7" fmla="*/ 3 h 26"/>
                <a:gd name="T8" fmla="*/ 13 w 25"/>
                <a:gd name="T9" fmla="*/ 0 h 26"/>
                <a:gd name="T10" fmla="*/ 21 w 25"/>
                <a:gd name="T11" fmla="*/ 3 h 26"/>
                <a:gd name="T12" fmla="*/ 25 w 25"/>
                <a:gd name="T13" fmla="*/ 13 h 26"/>
                <a:gd name="T14" fmla="*/ 21 w 25"/>
                <a:gd name="T15" fmla="*/ 22 h 26"/>
                <a:gd name="T16" fmla="*/ 12 w 25"/>
                <a:gd name="T17" fmla="*/ 26 h 26"/>
                <a:gd name="T18" fmla="*/ 12 w 25"/>
                <a:gd name="T19" fmla="*/ 5 h 26"/>
                <a:gd name="T20" fmla="*/ 8 w 25"/>
                <a:gd name="T21" fmla="*/ 7 h 26"/>
                <a:gd name="T22" fmla="*/ 6 w 25"/>
                <a:gd name="T23" fmla="*/ 13 h 26"/>
                <a:gd name="T24" fmla="*/ 8 w 25"/>
                <a:gd name="T25" fmla="*/ 19 h 26"/>
                <a:gd name="T26" fmla="*/ 12 w 25"/>
                <a:gd name="T27" fmla="*/ 21 h 26"/>
                <a:gd name="T28" fmla="*/ 17 w 25"/>
                <a:gd name="T29" fmla="*/ 19 h 26"/>
                <a:gd name="T30" fmla="*/ 19 w 25"/>
                <a:gd name="T31" fmla="*/ 13 h 26"/>
                <a:gd name="T32" fmla="*/ 17 w 25"/>
                <a:gd name="T33" fmla="*/ 7 h 26"/>
                <a:gd name="T34" fmla="*/ 12 w 25"/>
                <a:gd name="T35"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6">
                  <a:moveTo>
                    <a:pt x="12" y="26"/>
                  </a:moveTo>
                  <a:cubicBezTo>
                    <a:pt x="9" y="26"/>
                    <a:pt x="6" y="25"/>
                    <a:pt x="3" y="22"/>
                  </a:cubicBezTo>
                  <a:cubicBezTo>
                    <a:pt x="1" y="20"/>
                    <a:pt x="0" y="17"/>
                    <a:pt x="0" y="13"/>
                  </a:cubicBezTo>
                  <a:cubicBezTo>
                    <a:pt x="0" y="9"/>
                    <a:pt x="1" y="6"/>
                    <a:pt x="3" y="3"/>
                  </a:cubicBezTo>
                  <a:cubicBezTo>
                    <a:pt x="6" y="1"/>
                    <a:pt x="9" y="0"/>
                    <a:pt x="13" y="0"/>
                  </a:cubicBezTo>
                  <a:cubicBezTo>
                    <a:pt x="16" y="0"/>
                    <a:pt x="19" y="1"/>
                    <a:pt x="21" y="3"/>
                  </a:cubicBezTo>
                  <a:cubicBezTo>
                    <a:pt x="24" y="6"/>
                    <a:pt x="25" y="9"/>
                    <a:pt x="25" y="13"/>
                  </a:cubicBezTo>
                  <a:cubicBezTo>
                    <a:pt x="25" y="16"/>
                    <a:pt x="24" y="20"/>
                    <a:pt x="21" y="22"/>
                  </a:cubicBezTo>
                  <a:cubicBezTo>
                    <a:pt x="19" y="25"/>
                    <a:pt x="16" y="26"/>
                    <a:pt x="12" y="26"/>
                  </a:cubicBezTo>
                  <a:close/>
                  <a:moveTo>
                    <a:pt x="12" y="5"/>
                  </a:moveTo>
                  <a:cubicBezTo>
                    <a:pt x="10" y="5"/>
                    <a:pt x="9" y="5"/>
                    <a:pt x="8" y="7"/>
                  </a:cubicBezTo>
                  <a:cubicBezTo>
                    <a:pt x="7" y="8"/>
                    <a:pt x="6" y="10"/>
                    <a:pt x="6" y="13"/>
                  </a:cubicBezTo>
                  <a:cubicBezTo>
                    <a:pt x="6" y="15"/>
                    <a:pt x="7" y="17"/>
                    <a:pt x="8" y="19"/>
                  </a:cubicBezTo>
                  <a:cubicBezTo>
                    <a:pt x="9" y="20"/>
                    <a:pt x="10" y="21"/>
                    <a:pt x="12" y="21"/>
                  </a:cubicBezTo>
                  <a:cubicBezTo>
                    <a:pt x="14" y="21"/>
                    <a:pt x="16" y="20"/>
                    <a:pt x="17" y="19"/>
                  </a:cubicBezTo>
                  <a:cubicBezTo>
                    <a:pt x="18" y="17"/>
                    <a:pt x="19" y="15"/>
                    <a:pt x="19" y="13"/>
                  </a:cubicBezTo>
                  <a:cubicBezTo>
                    <a:pt x="19" y="10"/>
                    <a:pt x="18" y="8"/>
                    <a:pt x="17" y="7"/>
                  </a:cubicBezTo>
                  <a:cubicBezTo>
                    <a:pt x="16" y="5"/>
                    <a:pt x="14" y="5"/>
                    <a:pt x="1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74" name="Freeform 107"/>
            <p:cNvSpPr>
              <a:spLocks noEditPoints="1"/>
            </p:cNvSpPr>
            <p:nvPr/>
          </p:nvSpPr>
          <p:spPr bwMode="auto">
            <a:xfrm>
              <a:off x="5179512" y="2970646"/>
              <a:ext cx="60771" cy="81026"/>
            </a:xfrm>
            <a:custGeom>
              <a:avLst/>
              <a:gdLst>
                <a:gd name="T0" fmla="*/ 6 w 19"/>
                <a:gd name="T1" fmla="*/ 17 h 25"/>
                <a:gd name="T2" fmla="*/ 6 w 19"/>
                <a:gd name="T3" fmla="*/ 25 h 25"/>
                <a:gd name="T4" fmla="*/ 0 w 19"/>
                <a:gd name="T5" fmla="*/ 25 h 25"/>
                <a:gd name="T6" fmla="*/ 0 w 19"/>
                <a:gd name="T7" fmla="*/ 0 h 25"/>
                <a:gd name="T8" fmla="*/ 9 w 19"/>
                <a:gd name="T9" fmla="*/ 0 h 25"/>
                <a:gd name="T10" fmla="*/ 19 w 19"/>
                <a:gd name="T11" fmla="*/ 8 h 25"/>
                <a:gd name="T12" fmla="*/ 16 w 19"/>
                <a:gd name="T13" fmla="*/ 14 h 25"/>
                <a:gd name="T14" fmla="*/ 9 w 19"/>
                <a:gd name="T15" fmla="*/ 17 h 25"/>
                <a:gd name="T16" fmla="*/ 6 w 19"/>
                <a:gd name="T17" fmla="*/ 17 h 25"/>
                <a:gd name="T18" fmla="*/ 6 w 19"/>
                <a:gd name="T19" fmla="*/ 4 h 25"/>
                <a:gd name="T20" fmla="*/ 6 w 19"/>
                <a:gd name="T21" fmla="*/ 12 h 25"/>
                <a:gd name="T22" fmla="*/ 8 w 19"/>
                <a:gd name="T23" fmla="*/ 12 h 25"/>
                <a:gd name="T24" fmla="*/ 13 w 19"/>
                <a:gd name="T25" fmla="*/ 8 h 25"/>
                <a:gd name="T26" fmla="*/ 8 w 19"/>
                <a:gd name="T27" fmla="*/ 4 h 25"/>
                <a:gd name="T28" fmla="*/ 6 w 19"/>
                <a:gd name="T2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6" y="17"/>
                  </a:moveTo>
                  <a:cubicBezTo>
                    <a:pt x="6" y="25"/>
                    <a:pt x="6" y="25"/>
                    <a:pt x="6" y="25"/>
                  </a:cubicBezTo>
                  <a:cubicBezTo>
                    <a:pt x="0" y="25"/>
                    <a:pt x="0" y="25"/>
                    <a:pt x="0" y="25"/>
                  </a:cubicBezTo>
                  <a:cubicBezTo>
                    <a:pt x="0" y="0"/>
                    <a:pt x="0" y="0"/>
                    <a:pt x="0" y="0"/>
                  </a:cubicBezTo>
                  <a:cubicBezTo>
                    <a:pt x="9" y="0"/>
                    <a:pt x="9" y="0"/>
                    <a:pt x="9" y="0"/>
                  </a:cubicBezTo>
                  <a:cubicBezTo>
                    <a:pt x="16" y="0"/>
                    <a:pt x="19" y="3"/>
                    <a:pt x="19" y="8"/>
                  </a:cubicBezTo>
                  <a:cubicBezTo>
                    <a:pt x="19" y="11"/>
                    <a:pt x="18" y="13"/>
                    <a:pt x="16" y="14"/>
                  </a:cubicBezTo>
                  <a:cubicBezTo>
                    <a:pt x="14" y="16"/>
                    <a:pt x="12" y="17"/>
                    <a:pt x="9" y="17"/>
                  </a:cubicBezTo>
                  <a:lnTo>
                    <a:pt x="6" y="17"/>
                  </a:lnTo>
                  <a:close/>
                  <a:moveTo>
                    <a:pt x="6" y="4"/>
                  </a:moveTo>
                  <a:cubicBezTo>
                    <a:pt x="6" y="12"/>
                    <a:pt x="6" y="12"/>
                    <a:pt x="6" y="12"/>
                  </a:cubicBezTo>
                  <a:cubicBezTo>
                    <a:pt x="8" y="12"/>
                    <a:pt x="8" y="12"/>
                    <a:pt x="8" y="12"/>
                  </a:cubicBezTo>
                  <a:cubicBezTo>
                    <a:pt x="11" y="12"/>
                    <a:pt x="13" y="11"/>
                    <a:pt x="13" y="8"/>
                  </a:cubicBezTo>
                  <a:cubicBezTo>
                    <a:pt x="13" y="6"/>
                    <a:pt x="11" y="4"/>
                    <a:pt x="8" y="4"/>
                  </a:cubicBezTo>
                  <a:lnTo>
                    <a:pt x="6"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75" name="Freeform 108"/>
            <p:cNvSpPr>
              <a:spLocks/>
            </p:cNvSpPr>
            <p:nvPr/>
          </p:nvSpPr>
          <p:spPr bwMode="auto">
            <a:xfrm>
              <a:off x="5254307" y="2970646"/>
              <a:ext cx="48305" cy="81026"/>
            </a:xfrm>
            <a:custGeom>
              <a:avLst/>
              <a:gdLst>
                <a:gd name="T0" fmla="*/ 31 w 31"/>
                <a:gd name="T1" fmla="*/ 52 h 52"/>
                <a:gd name="T2" fmla="*/ 0 w 31"/>
                <a:gd name="T3" fmla="*/ 52 h 52"/>
                <a:gd name="T4" fmla="*/ 0 w 31"/>
                <a:gd name="T5" fmla="*/ 0 h 52"/>
                <a:gd name="T6" fmla="*/ 31 w 31"/>
                <a:gd name="T7" fmla="*/ 0 h 52"/>
                <a:gd name="T8" fmla="*/ 31 w 31"/>
                <a:gd name="T9" fmla="*/ 10 h 52"/>
                <a:gd name="T10" fmla="*/ 12 w 31"/>
                <a:gd name="T11" fmla="*/ 10 h 52"/>
                <a:gd name="T12" fmla="*/ 12 w 31"/>
                <a:gd name="T13" fmla="*/ 21 h 52"/>
                <a:gd name="T14" fmla="*/ 29 w 31"/>
                <a:gd name="T15" fmla="*/ 21 h 52"/>
                <a:gd name="T16" fmla="*/ 29 w 31"/>
                <a:gd name="T17" fmla="*/ 31 h 52"/>
                <a:gd name="T18" fmla="*/ 12 w 31"/>
                <a:gd name="T19" fmla="*/ 31 h 52"/>
                <a:gd name="T20" fmla="*/ 12 w 31"/>
                <a:gd name="T21" fmla="*/ 44 h 52"/>
                <a:gd name="T22" fmla="*/ 31 w 31"/>
                <a:gd name="T23" fmla="*/ 44 h 52"/>
                <a:gd name="T24" fmla="*/ 31 w 31"/>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52">
                  <a:moveTo>
                    <a:pt x="31" y="52"/>
                  </a:moveTo>
                  <a:lnTo>
                    <a:pt x="0" y="52"/>
                  </a:lnTo>
                  <a:lnTo>
                    <a:pt x="0" y="0"/>
                  </a:lnTo>
                  <a:lnTo>
                    <a:pt x="31" y="0"/>
                  </a:lnTo>
                  <a:lnTo>
                    <a:pt x="31" y="10"/>
                  </a:lnTo>
                  <a:lnTo>
                    <a:pt x="12" y="10"/>
                  </a:lnTo>
                  <a:lnTo>
                    <a:pt x="12" y="21"/>
                  </a:lnTo>
                  <a:lnTo>
                    <a:pt x="29" y="21"/>
                  </a:lnTo>
                  <a:lnTo>
                    <a:pt x="29" y="31"/>
                  </a:lnTo>
                  <a:lnTo>
                    <a:pt x="12" y="31"/>
                  </a:lnTo>
                  <a:lnTo>
                    <a:pt x="12" y="44"/>
                  </a:lnTo>
                  <a:lnTo>
                    <a:pt x="31" y="44"/>
                  </a:lnTo>
                  <a:lnTo>
                    <a:pt x="3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76" name="Freeform 109"/>
            <p:cNvSpPr>
              <a:spLocks/>
            </p:cNvSpPr>
            <p:nvPr/>
          </p:nvSpPr>
          <p:spPr bwMode="auto">
            <a:xfrm>
              <a:off x="4616995" y="3110884"/>
              <a:ext cx="29606" cy="84143"/>
            </a:xfrm>
            <a:custGeom>
              <a:avLst/>
              <a:gdLst>
                <a:gd name="T0" fmla="*/ 6 w 19"/>
                <a:gd name="T1" fmla="*/ 54 h 54"/>
                <a:gd name="T2" fmla="*/ 0 w 19"/>
                <a:gd name="T3" fmla="*/ 54 h 54"/>
                <a:gd name="T4" fmla="*/ 13 w 19"/>
                <a:gd name="T5" fmla="*/ 0 h 54"/>
                <a:gd name="T6" fmla="*/ 19 w 19"/>
                <a:gd name="T7" fmla="*/ 0 h 54"/>
                <a:gd name="T8" fmla="*/ 6 w 19"/>
                <a:gd name="T9" fmla="*/ 54 h 54"/>
              </a:gdLst>
              <a:ahLst/>
              <a:cxnLst>
                <a:cxn ang="0">
                  <a:pos x="T0" y="T1"/>
                </a:cxn>
                <a:cxn ang="0">
                  <a:pos x="T2" y="T3"/>
                </a:cxn>
                <a:cxn ang="0">
                  <a:pos x="T4" y="T5"/>
                </a:cxn>
                <a:cxn ang="0">
                  <a:pos x="T6" y="T7"/>
                </a:cxn>
                <a:cxn ang="0">
                  <a:pos x="T8" y="T9"/>
                </a:cxn>
              </a:cxnLst>
              <a:rect l="0" t="0" r="r" b="b"/>
              <a:pathLst>
                <a:path w="19" h="54">
                  <a:moveTo>
                    <a:pt x="6" y="54"/>
                  </a:moveTo>
                  <a:lnTo>
                    <a:pt x="0" y="54"/>
                  </a:lnTo>
                  <a:lnTo>
                    <a:pt x="13" y="0"/>
                  </a:lnTo>
                  <a:lnTo>
                    <a:pt x="19" y="0"/>
                  </a:lnTo>
                  <a:lnTo>
                    <a:pt x="6"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77" name="Freeform 110"/>
            <p:cNvSpPr>
              <a:spLocks noEditPoints="1"/>
            </p:cNvSpPr>
            <p:nvPr/>
          </p:nvSpPr>
          <p:spPr bwMode="auto">
            <a:xfrm>
              <a:off x="4649717" y="3110884"/>
              <a:ext cx="65445" cy="84143"/>
            </a:xfrm>
            <a:custGeom>
              <a:avLst/>
              <a:gdLst>
                <a:gd name="T0" fmla="*/ 20 w 20"/>
                <a:gd name="T1" fmla="*/ 7 h 26"/>
                <a:gd name="T2" fmla="*/ 19 w 20"/>
                <a:gd name="T3" fmla="*/ 9 h 26"/>
                <a:gd name="T4" fmla="*/ 17 w 20"/>
                <a:gd name="T5" fmla="*/ 12 h 26"/>
                <a:gd name="T6" fmla="*/ 15 w 20"/>
                <a:gd name="T7" fmla="*/ 13 h 26"/>
                <a:gd name="T8" fmla="*/ 12 w 20"/>
                <a:gd name="T9" fmla="*/ 14 h 26"/>
                <a:gd name="T10" fmla="*/ 12 w 20"/>
                <a:gd name="T11" fmla="*/ 14 h 26"/>
                <a:gd name="T12" fmla="*/ 13 w 20"/>
                <a:gd name="T13" fmla="*/ 15 h 26"/>
                <a:gd name="T14" fmla="*/ 14 w 20"/>
                <a:gd name="T15" fmla="*/ 17 h 26"/>
                <a:gd name="T16" fmla="*/ 17 w 20"/>
                <a:gd name="T17" fmla="*/ 26 h 26"/>
                <a:gd name="T18" fmla="*/ 13 w 20"/>
                <a:gd name="T19" fmla="*/ 26 h 26"/>
                <a:gd name="T20" fmla="*/ 11 w 20"/>
                <a:gd name="T21" fmla="*/ 18 h 26"/>
                <a:gd name="T22" fmla="*/ 10 w 20"/>
                <a:gd name="T23" fmla="*/ 16 h 26"/>
                <a:gd name="T24" fmla="*/ 8 w 20"/>
                <a:gd name="T25" fmla="*/ 15 h 26"/>
                <a:gd name="T26" fmla="*/ 6 w 20"/>
                <a:gd name="T27" fmla="*/ 15 h 26"/>
                <a:gd name="T28" fmla="*/ 3 w 20"/>
                <a:gd name="T29" fmla="*/ 26 h 26"/>
                <a:gd name="T30" fmla="*/ 0 w 20"/>
                <a:gd name="T31" fmla="*/ 26 h 26"/>
                <a:gd name="T32" fmla="*/ 6 w 20"/>
                <a:gd name="T33" fmla="*/ 0 h 26"/>
                <a:gd name="T34" fmla="*/ 13 w 20"/>
                <a:gd name="T35" fmla="*/ 0 h 26"/>
                <a:gd name="T36" fmla="*/ 16 w 20"/>
                <a:gd name="T37" fmla="*/ 1 h 26"/>
                <a:gd name="T38" fmla="*/ 18 w 20"/>
                <a:gd name="T39" fmla="*/ 2 h 26"/>
                <a:gd name="T40" fmla="*/ 19 w 20"/>
                <a:gd name="T41" fmla="*/ 4 h 26"/>
                <a:gd name="T42" fmla="*/ 20 w 20"/>
                <a:gd name="T43" fmla="*/ 7 h 26"/>
                <a:gd name="T44" fmla="*/ 16 w 20"/>
                <a:gd name="T45" fmla="*/ 7 h 26"/>
                <a:gd name="T46" fmla="*/ 16 w 20"/>
                <a:gd name="T47" fmla="*/ 5 h 26"/>
                <a:gd name="T48" fmla="*/ 15 w 20"/>
                <a:gd name="T49" fmla="*/ 4 h 26"/>
                <a:gd name="T50" fmla="*/ 14 w 20"/>
                <a:gd name="T51" fmla="*/ 3 h 26"/>
                <a:gd name="T52" fmla="*/ 12 w 20"/>
                <a:gd name="T53" fmla="*/ 3 h 26"/>
                <a:gd name="T54" fmla="*/ 8 w 20"/>
                <a:gd name="T55" fmla="*/ 3 h 26"/>
                <a:gd name="T56" fmla="*/ 6 w 20"/>
                <a:gd name="T57" fmla="*/ 12 h 26"/>
                <a:gd name="T58" fmla="*/ 10 w 20"/>
                <a:gd name="T59" fmla="*/ 12 h 26"/>
                <a:gd name="T60" fmla="*/ 13 w 20"/>
                <a:gd name="T61" fmla="*/ 12 h 26"/>
                <a:gd name="T62" fmla="*/ 15 w 20"/>
                <a:gd name="T63" fmla="*/ 11 h 26"/>
                <a:gd name="T64" fmla="*/ 16 w 20"/>
                <a:gd name="T65" fmla="*/ 9 h 26"/>
                <a:gd name="T66" fmla="*/ 16 w 20"/>
                <a:gd name="T6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 h="26">
                  <a:moveTo>
                    <a:pt x="20" y="7"/>
                  </a:moveTo>
                  <a:cubicBezTo>
                    <a:pt x="20" y="8"/>
                    <a:pt x="19" y="9"/>
                    <a:pt x="19" y="9"/>
                  </a:cubicBezTo>
                  <a:cubicBezTo>
                    <a:pt x="19" y="10"/>
                    <a:pt x="18" y="11"/>
                    <a:pt x="17" y="12"/>
                  </a:cubicBezTo>
                  <a:cubicBezTo>
                    <a:pt x="17" y="12"/>
                    <a:pt x="16" y="13"/>
                    <a:pt x="15" y="13"/>
                  </a:cubicBezTo>
                  <a:cubicBezTo>
                    <a:pt x="14" y="14"/>
                    <a:pt x="13" y="14"/>
                    <a:pt x="12" y="14"/>
                  </a:cubicBezTo>
                  <a:cubicBezTo>
                    <a:pt x="12" y="14"/>
                    <a:pt x="12" y="14"/>
                    <a:pt x="12" y="14"/>
                  </a:cubicBezTo>
                  <a:cubicBezTo>
                    <a:pt x="13" y="14"/>
                    <a:pt x="13" y="15"/>
                    <a:pt x="13" y="15"/>
                  </a:cubicBezTo>
                  <a:cubicBezTo>
                    <a:pt x="14" y="16"/>
                    <a:pt x="14" y="16"/>
                    <a:pt x="14" y="17"/>
                  </a:cubicBezTo>
                  <a:cubicBezTo>
                    <a:pt x="17" y="26"/>
                    <a:pt x="17" y="26"/>
                    <a:pt x="17" y="26"/>
                  </a:cubicBezTo>
                  <a:cubicBezTo>
                    <a:pt x="13" y="26"/>
                    <a:pt x="13" y="26"/>
                    <a:pt x="13" y="26"/>
                  </a:cubicBezTo>
                  <a:cubicBezTo>
                    <a:pt x="11" y="18"/>
                    <a:pt x="11" y="18"/>
                    <a:pt x="11" y="18"/>
                  </a:cubicBezTo>
                  <a:cubicBezTo>
                    <a:pt x="11" y="17"/>
                    <a:pt x="11" y="16"/>
                    <a:pt x="10" y="16"/>
                  </a:cubicBezTo>
                  <a:cubicBezTo>
                    <a:pt x="10" y="15"/>
                    <a:pt x="9" y="15"/>
                    <a:pt x="8" y="15"/>
                  </a:cubicBezTo>
                  <a:cubicBezTo>
                    <a:pt x="6" y="15"/>
                    <a:pt x="6" y="15"/>
                    <a:pt x="6" y="15"/>
                  </a:cubicBezTo>
                  <a:cubicBezTo>
                    <a:pt x="3" y="26"/>
                    <a:pt x="3" y="26"/>
                    <a:pt x="3" y="26"/>
                  </a:cubicBezTo>
                  <a:cubicBezTo>
                    <a:pt x="0" y="26"/>
                    <a:pt x="0" y="26"/>
                    <a:pt x="0" y="26"/>
                  </a:cubicBezTo>
                  <a:cubicBezTo>
                    <a:pt x="6" y="0"/>
                    <a:pt x="6" y="0"/>
                    <a:pt x="6" y="0"/>
                  </a:cubicBezTo>
                  <a:cubicBezTo>
                    <a:pt x="13" y="0"/>
                    <a:pt x="13" y="0"/>
                    <a:pt x="13" y="0"/>
                  </a:cubicBezTo>
                  <a:cubicBezTo>
                    <a:pt x="14" y="0"/>
                    <a:pt x="15" y="0"/>
                    <a:pt x="16" y="1"/>
                  </a:cubicBezTo>
                  <a:cubicBezTo>
                    <a:pt x="17" y="1"/>
                    <a:pt x="17" y="2"/>
                    <a:pt x="18" y="2"/>
                  </a:cubicBezTo>
                  <a:cubicBezTo>
                    <a:pt x="18" y="3"/>
                    <a:pt x="19" y="3"/>
                    <a:pt x="19" y="4"/>
                  </a:cubicBezTo>
                  <a:cubicBezTo>
                    <a:pt x="19" y="5"/>
                    <a:pt x="20" y="6"/>
                    <a:pt x="20" y="7"/>
                  </a:cubicBezTo>
                  <a:close/>
                  <a:moveTo>
                    <a:pt x="16" y="7"/>
                  </a:moveTo>
                  <a:cubicBezTo>
                    <a:pt x="16" y="6"/>
                    <a:pt x="16" y="6"/>
                    <a:pt x="16" y="5"/>
                  </a:cubicBezTo>
                  <a:cubicBezTo>
                    <a:pt x="16" y="5"/>
                    <a:pt x="16" y="4"/>
                    <a:pt x="15" y="4"/>
                  </a:cubicBezTo>
                  <a:cubicBezTo>
                    <a:pt x="15" y="4"/>
                    <a:pt x="15" y="3"/>
                    <a:pt x="14" y="3"/>
                  </a:cubicBezTo>
                  <a:cubicBezTo>
                    <a:pt x="13" y="3"/>
                    <a:pt x="13" y="3"/>
                    <a:pt x="12" y="3"/>
                  </a:cubicBezTo>
                  <a:cubicBezTo>
                    <a:pt x="8" y="3"/>
                    <a:pt x="8" y="3"/>
                    <a:pt x="8" y="3"/>
                  </a:cubicBezTo>
                  <a:cubicBezTo>
                    <a:pt x="6" y="12"/>
                    <a:pt x="6" y="12"/>
                    <a:pt x="6" y="12"/>
                  </a:cubicBezTo>
                  <a:cubicBezTo>
                    <a:pt x="10" y="12"/>
                    <a:pt x="10" y="12"/>
                    <a:pt x="10" y="12"/>
                  </a:cubicBezTo>
                  <a:cubicBezTo>
                    <a:pt x="11" y="12"/>
                    <a:pt x="12" y="12"/>
                    <a:pt x="13" y="12"/>
                  </a:cubicBezTo>
                  <a:cubicBezTo>
                    <a:pt x="14" y="11"/>
                    <a:pt x="14" y="11"/>
                    <a:pt x="15" y="11"/>
                  </a:cubicBezTo>
                  <a:cubicBezTo>
                    <a:pt x="15" y="10"/>
                    <a:pt x="16" y="9"/>
                    <a:pt x="16" y="9"/>
                  </a:cubicBezTo>
                  <a:cubicBezTo>
                    <a:pt x="16" y="8"/>
                    <a:pt x="16" y="8"/>
                    <a:pt x="1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78" name="Freeform 111"/>
            <p:cNvSpPr>
              <a:spLocks/>
            </p:cNvSpPr>
            <p:nvPr/>
          </p:nvSpPr>
          <p:spPr bwMode="auto">
            <a:xfrm>
              <a:off x="4721395" y="3110884"/>
              <a:ext cx="59212" cy="84143"/>
            </a:xfrm>
            <a:custGeom>
              <a:avLst/>
              <a:gdLst>
                <a:gd name="T0" fmla="*/ 36 w 38"/>
                <a:gd name="T1" fmla="*/ 6 h 54"/>
                <a:gd name="T2" fmla="*/ 17 w 38"/>
                <a:gd name="T3" fmla="*/ 6 h 54"/>
                <a:gd name="T4" fmla="*/ 13 w 38"/>
                <a:gd name="T5" fmla="*/ 25 h 54"/>
                <a:gd name="T6" fmla="*/ 32 w 38"/>
                <a:gd name="T7" fmla="*/ 25 h 54"/>
                <a:gd name="T8" fmla="*/ 29 w 38"/>
                <a:gd name="T9" fmla="*/ 29 h 54"/>
                <a:gd name="T10" fmla="*/ 11 w 38"/>
                <a:gd name="T11" fmla="*/ 29 h 54"/>
                <a:gd name="T12" fmla="*/ 6 w 38"/>
                <a:gd name="T13" fmla="*/ 48 h 54"/>
                <a:gd name="T14" fmla="*/ 29 w 38"/>
                <a:gd name="T15" fmla="*/ 48 h 54"/>
                <a:gd name="T16" fmla="*/ 27 w 38"/>
                <a:gd name="T17" fmla="*/ 54 h 54"/>
                <a:gd name="T18" fmla="*/ 0 w 38"/>
                <a:gd name="T19" fmla="*/ 54 h 54"/>
                <a:gd name="T20" fmla="*/ 11 w 38"/>
                <a:gd name="T21" fmla="*/ 0 h 54"/>
                <a:gd name="T22" fmla="*/ 38 w 38"/>
                <a:gd name="T23" fmla="*/ 0 h 54"/>
                <a:gd name="T24" fmla="*/ 36 w 38"/>
                <a:gd name="T25" fmla="*/ 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54">
                  <a:moveTo>
                    <a:pt x="36" y="6"/>
                  </a:moveTo>
                  <a:lnTo>
                    <a:pt x="17" y="6"/>
                  </a:lnTo>
                  <a:lnTo>
                    <a:pt x="13" y="25"/>
                  </a:lnTo>
                  <a:lnTo>
                    <a:pt x="32" y="25"/>
                  </a:lnTo>
                  <a:lnTo>
                    <a:pt x="29" y="29"/>
                  </a:lnTo>
                  <a:lnTo>
                    <a:pt x="11" y="29"/>
                  </a:lnTo>
                  <a:lnTo>
                    <a:pt x="6" y="48"/>
                  </a:lnTo>
                  <a:lnTo>
                    <a:pt x="29" y="48"/>
                  </a:lnTo>
                  <a:lnTo>
                    <a:pt x="27" y="54"/>
                  </a:lnTo>
                  <a:lnTo>
                    <a:pt x="0" y="54"/>
                  </a:lnTo>
                  <a:lnTo>
                    <a:pt x="11" y="0"/>
                  </a:lnTo>
                  <a:lnTo>
                    <a:pt x="38" y="0"/>
                  </a:lnTo>
                  <a:lnTo>
                    <a:pt x="3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79" name="Freeform 112"/>
            <p:cNvSpPr>
              <a:spLocks/>
            </p:cNvSpPr>
            <p:nvPr/>
          </p:nvSpPr>
          <p:spPr bwMode="auto">
            <a:xfrm>
              <a:off x="4780608" y="3110884"/>
              <a:ext cx="45188" cy="84143"/>
            </a:xfrm>
            <a:custGeom>
              <a:avLst/>
              <a:gdLst>
                <a:gd name="T0" fmla="*/ 27 w 29"/>
                <a:gd name="T1" fmla="*/ 54 h 54"/>
                <a:gd name="T2" fmla="*/ 0 w 29"/>
                <a:gd name="T3" fmla="*/ 54 h 54"/>
                <a:gd name="T4" fmla="*/ 12 w 29"/>
                <a:gd name="T5" fmla="*/ 0 h 54"/>
                <a:gd name="T6" fmla="*/ 19 w 29"/>
                <a:gd name="T7" fmla="*/ 0 h 54"/>
                <a:gd name="T8" fmla="*/ 8 w 29"/>
                <a:gd name="T9" fmla="*/ 48 h 54"/>
                <a:gd name="T10" fmla="*/ 29 w 29"/>
                <a:gd name="T11" fmla="*/ 48 h 54"/>
                <a:gd name="T12" fmla="*/ 27 w 29"/>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29" h="54">
                  <a:moveTo>
                    <a:pt x="27" y="54"/>
                  </a:moveTo>
                  <a:lnTo>
                    <a:pt x="0" y="54"/>
                  </a:lnTo>
                  <a:lnTo>
                    <a:pt x="12" y="0"/>
                  </a:lnTo>
                  <a:lnTo>
                    <a:pt x="19" y="0"/>
                  </a:lnTo>
                  <a:lnTo>
                    <a:pt x="8" y="48"/>
                  </a:lnTo>
                  <a:lnTo>
                    <a:pt x="29" y="48"/>
                  </a:lnTo>
                  <a:lnTo>
                    <a:pt x="27"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80" name="Freeform 113"/>
            <p:cNvSpPr>
              <a:spLocks noEditPoints="1"/>
            </p:cNvSpPr>
            <p:nvPr/>
          </p:nvSpPr>
          <p:spPr bwMode="auto">
            <a:xfrm>
              <a:off x="4828913" y="3110884"/>
              <a:ext cx="76353" cy="84143"/>
            </a:xfrm>
            <a:custGeom>
              <a:avLst/>
              <a:gdLst>
                <a:gd name="T0" fmla="*/ 20 w 23"/>
                <a:gd name="T1" fmla="*/ 26 h 26"/>
                <a:gd name="T2" fmla="*/ 19 w 23"/>
                <a:gd name="T3" fmla="*/ 18 h 26"/>
                <a:gd name="T4" fmla="*/ 8 w 23"/>
                <a:gd name="T5" fmla="*/ 18 h 26"/>
                <a:gd name="T6" fmla="*/ 4 w 23"/>
                <a:gd name="T7" fmla="*/ 26 h 26"/>
                <a:gd name="T8" fmla="*/ 0 w 23"/>
                <a:gd name="T9" fmla="*/ 26 h 26"/>
                <a:gd name="T10" fmla="*/ 15 w 23"/>
                <a:gd name="T11" fmla="*/ 0 h 26"/>
                <a:gd name="T12" fmla="*/ 19 w 23"/>
                <a:gd name="T13" fmla="*/ 0 h 26"/>
                <a:gd name="T14" fmla="*/ 23 w 23"/>
                <a:gd name="T15" fmla="*/ 26 h 26"/>
                <a:gd name="T16" fmla="*/ 20 w 23"/>
                <a:gd name="T17" fmla="*/ 26 h 26"/>
                <a:gd name="T18" fmla="*/ 17 w 23"/>
                <a:gd name="T19" fmla="*/ 5 h 26"/>
                <a:gd name="T20" fmla="*/ 17 w 23"/>
                <a:gd name="T21" fmla="*/ 5 h 26"/>
                <a:gd name="T22" fmla="*/ 17 w 23"/>
                <a:gd name="T23" fmla="*/ 4 h 26"/>
                <a:gd name="T24" fmla="*/ 17 w 23"/>
                <a:gd name="T25" fmla="*/ 4 h 26"/>
                <a:gd name="T26" fmla="*/ 17 w 23"/>
                <a:gd name="T27" fmla="*/ 3 h 26"/>
                <a:gd name="T28" fmla="*/ 16 w 23"/>
                <a:gd name="T29" fmla="*/ 3 h 26"/>
                <a:gd name="T30" fmla="*/ 16 w 23"/>
                <a:gd name="T31" fmla="*/ 4 h 26"/>
                <a:gd name="T32" fmla="*/ 16 w 23"/>
                <a:gd name="T33" fmla="*/ 4 h 26"/>
                <a:gd name="T34" fmla="*/ 16 w 23"/>
                <a:gd name="T35" fmla="*/ 5 h 26"/>
                <a:gd name="T36" fmla="*/ 16 w 23"/>
                <a:gd name="T37" fmla="*/ 5 h 26"/>
                <a:gd name="T38" fmla="*/ 10 w 23"/>
                <a:gd name="T39" fmla="*/ 16 h 26"/>
                <a:gd name="T40" fmla="*/ 18 w 23"/>
                <a:gd name="T41" fmla="*/ 16 h 26"/>
                <a:gd name="T42" fmla="*/ 17 w 23"/>
                <a:gd name="T43"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6">
                  <a:moveTo>
                    <a:pt x="20" y="26"/>
                  </a:moveTo>
                  <a:cubicBezTo>
                    <a:pt x="19" y="18"/>
                    <a:pt x="19" y="18"/>
                    <a:pt x="19" y="18"/>
                  </a:cubicBezTo>
                  <a:cubicBezTo>
                    <a:pt x="8" y="18"/>
                    <a:pt x="8" y="18"/>
                    <a:pt x="8" y="18"/>
                  </a:cubicBezTo>
                  <a:cubicBezTo>
                    <a:pt x="4" y="26"/>
                    <a:pt x="4" y="26"/>
                    <a:pt x="4" y="26"/>
                  </a:cubicBezTo>
                  <a:cubicBezTo>
                    <a:pt x="0" y="26"/>
                    <a:pt x="0" y="26"/>
                    <a:pt x="0" y="26"/>
                  </a:cubicBezTo>
                  <a:cubicBezTo>
                    <a:pt x="15" y="0"/>
                    <a:pt x="15" y="0"/>
                    <a:pt x="15" y="0"/>
                  </a:cubicBezTo>
                  <a:cubicBezTo>
                    <a:pt x="19" y="0"/>
                    <a:pt x="19" y="0"/>
                    <a:pt x="19" y="0"/>
                  </a:cubicBezTo>
                  <a:cubicBezTo>
                    <a:pt x="23" y="26"/>
                    <a:pt x="23" y="26"/>
                    <a:pt x="23" y="26"/>
                  </a:cubicBezTo>
                  <a:lnTo>
                    <a:pt x="20" y="26"/>
                  </a:lnTo>
                  <a:close/>
                  <a:moveTo>
                    <a:pt x="17" y="5"/>
                  </a:moveTo>
                  <a:cubicBezTo>
                    <a:pt x="17" y="5"/>
                    <a:pt x="17" y="5"/>
                    <a:pt x="17" y="5"/>
                  </a:cubicBezTo>
                  <a:cubicBezTo>
                    <a:pt x="17" y="5"/>
                    <a:pt x="17" y="4"/>
                    <a:pt x="17" y="4"/>
                  </a:cubicBezTo>
                  <a:cubicBezTo>
                    <a:pt x="17" y="4"/>
                    <a:pt x="17" y="4"/>
                    <a:pt x="17" y="4"/>
                  </a:cubicBezTo>
                  <a:cubicBezTo>
                    <a:pt x="17" y="4"/>
                    <a:pt x="17" y="3"/>
                    <a:pt x="17" y="3"/>
                  </a:cubicBezTo>
                  <a:cubicBezTo>
                    <a:pt x="16" y="3"/>
                    <a:pt x="16" y="3"/>
                    <a:pt x="16" y="3"/>
                  </a:cubicBezTo>
                  <a:cubicBezTo>
                    <a:pt x="16" y="3"/>
                    <a:pt x="16" y="4"/>
                    <a:pt x="16" y="4"/>
                  </a:cubicBezTo>
                  <a:cubicBezTo>
                    <a:pt x="16" y="4"/>
                    <a:pt x="16" y="4"/>
                    <a:pt x="16" y="4"/>
                  </a:cubicBezTo>
                  <a:cubicBezTo>
                    <a:pt x="16" y="4"/>
                    <a:pt x="16" y="5"/>
                    <a:pt x="16" y="5"/>
                  </a:cubicBezTo>
                  <a:cubicBezTo>
                    <a:pt x="16" y="5"/>
                    <a:pt x="16" y="5"/>
                    <a:pt x="16" y="5"/>
                  </a:cubicBezTo>
                  <a:cubicBezTo>
                    <a:pt x="10" y="16"/>
                    <a:pt x="10" y="16"/>
                    <a:pt x="10" y="16"/>
                  </a:cubicBezTo>
                  <a:cubicBezTo>
                    <a:pt x="18" y="16"/>
                    <a:pt x="18" y="16"/>
                    <a:pt x="18" y="16"/>
                  </a:cubicBezTo>
                  <a:lnTo>
                    <a:pt x="17"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81" name="Freeform 114"/>
            <p:cNvSpPr>
              <a:spLocks/>
            </p:cNvSpPr>
            <p:nvPr/>
          </p:nvSpPr>
          <p:spPr bwMode="auto">
            <a:xfrm>
              <a:off x="4917731" y="3110884"/>
              <a:ext cx="84144" cy="84143"/>
            </a:xfrm>
            <a:custGeom>
              <a:avLst/>
              <a:gdLst>
                <a:gd name="T0" fmla="*/ 20 w 26"/>
                <a:gd name="T1" fmla="*/ 26 h 26"/>
                <a:gd name="T2" fmla="*/ 17 w 26"/>
                <a:gd name="T3" fmla="*/ 26 h 26"/>
                <a:gd name="T4" fmla="*/ 8 w 26"/>
                <a:gd name="T5" fmla="*/ 5 h 26"/>
                <a:gd name="T6" fmla="*/ 8 w 26"/>
                <a:gd name="T7" fmla="*/ 5 h 26"/>
                <a:gd name="T8" fmla="*/ 8 w 26"/>
                <a:gd name="T9" fmla="*/ 5 h 26"/>
                <a:gd name="T10" fmla="*/ 7 w 26"/>
                <a:gd name="T11" fmla="*/ 4 h 26"/>
                <a:gd name="T12" fmla="*/ 7 w 26"/>
                <a:gd name="T13" fmla="*/ 4 h 26"/>
                <a:gd name="T14" fmla="*/ 7 w 26"/>
                <a:gd name="T15" fmla="*/ 4 h 26"/>
                <a:gd name="T16" fmla="*/ 7 w 26"/>
                <a:gd name="T17" fmla="*/ 4 h 26"/>
                <a:gd name="T18" fmla="*/ 7 w 26"/>
                <a:gd name="T19" fmla="*/ 5 h 26"/>
                <a:gd name="T20" fmla="*/ 7 w 26"/>
                <a:gd name="T21" fmla="*/ 5 h 26"/>
                <a:gd name="T22" fmla="*/ 7 w 26"/>
                <a:gd name="T23" fmla="*/ 6 h 26"/>
                <a:gd name="T24" fmla="*/ 3 w 26"/>
                <a:gd name="T25" fmla="*/ 26 h 26"/>
                <a:gd name="T26" fmla="*/ 0 w 26"/>
                <a:gd name="T27" fmla="*/ 26 h 26"/>
                <a:gd name="T28" fmla="*/ 5 w 26"/>
                <a:gd name="T29" fmla="*/ 0 h 26"/>
                <a:gd name="T30" fmla="*/ 9 w 26"/>
                <a:gd name="T31" fmla="*/ 0 h 26"/>
                <a:gd name="T32" fmla="*/ 18 w 26"/>
                <a:gd name="T33" fmla="*/ 20 h 26"/>
                <a:gd name="T34" fmla="*/ 18 w 26"/>
                <a:gd name="T35" fmla="*/ 20 h 26"/>
                <a:gd name="T36" fmla="*/ 18 w 26"/>
                <a:gd name="T37" fmla="*/ 21 h 26"/>
                <a:gd name="T38" fmla="*/ 18 w 26"/>
                <a:gd name="T39" fmla="*/ 21 h 26"/>
                <a:gd name="T40" fmla="*/ 18 w 26"/>
                <a:gd name="T41" fmla="*/ 22 h 26"/>
                <a:gd name="T42" fmla="*/ 18 w 26"/>
                <a:gd name="T43" fmla="*/ 22 h 26"/>
                <a:gd name="T44" fmla="*/ 18 w 26"/>
                <a:gd name="T45" fmla="*/ 21 h 26"/>
                <a:gd name="T46" fmla="*/ 18 w 26"/>
                <a:gd name="T47" fmla="*/ 21 h 26"/>
                <a:gd name="T48" fmla="*/ 19 w 26"/>
                <a:gd name="T49" fmla="*/ 20 h 26"/>
                <a:gd name="T50" fmla="*/ 19 w 26"/>
                <a:gd name="T51" fmla="*/ 20 h 26"/>
                <a:gd name="T52" fmla="*/ 23 w 26"/>
                <a:gd name="T53" fmla="*/ 0 h 26"/>
                <a:gd name="T54" fmla="*/ 26 w 26"/>
                <a:gd name="T55" fmla="*/ 0 h 26"/>
                <a:gd name="T56" fmla="*/ 20 w 26"/>
                <a:gd name="T5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 h="26">
                  <a:moveTo>
                    <a:pt x="20" y="26"/>
                  </a:moveTo>
                  <a:cubicBezTo>
                    <a:pt x="17" y="26"/>
                    <a:pt x="17" y="26"/>
                    <a:pt x="17" y="26"/>
                  </a:cubicBezTo>
                  <a:cubicBezTo>
                    <a:pt x="8" y="5"/>
                    <a:pt x="8" y="5"/>
                    <a:pt x="8" y="5"/>
                  </a:cubicBezTo>
                  <a:cubicBezTo>
                    <a:pt x="8" y="5"/>
                    <a:pt x="8" y="5"/>
                    <a:pt x="8" y="5"/>
                  </a:cubicBezTo>
                  <a:cubicBezTo>
                    <a:pt x="8" y="5"/>
                    <a:pt x="8" y="5"/>
                    <a:pt x="8" y="5"/>
                  </a:cubicBezTo>
                  <a:cubicBezTo>
                    <a:pt x="7" y="4"/>
                    <a:pt x="7" y="4"/>
                    <a:pt x="7" y="4"/>
                  </a:cubicBezTo>
                  <a:cubicBezTo>
                    <a:pt x="7" y="4"/>
                    <a:pt x="7" y="4"/>
                    <a:pt x="7" y="4"/>
                  </a:cubicBezTo>
                  <a:cubicBezTo>
                    <a:pt x="7" y="4"/>
                    <a:pt x="7" y="4"/>
                    <a:pt x="7" y="4"/>
                  </a:cubicBezTo>
                  <a:cubicBezTo>
                    <a:pt x="7" y="4"/>
                    <a:pt x="7" y="4"/>
                    <a:pt x="7" y="4"/>
                  </a:cubicBezTo>
                  <a:cubicBezTo>
                    <a:pt x="7" y="4"/>
                    <a:pt x="7" y="5"/>
                    <a:pt x="7" y="5"/>
                  </a:cubicBezTo>
                  <a:cubicBezTo>
                    <a:pt x="7" y="5"/>
                    <a:pt x="7" y="5"/>
                    <a:pt x="7" y="5"/>
                  </a:cubicBezTo>
                  <a:cubicBezTo>
                    <a:pt x="7" y="5"/>
                    <a:pt x="7" y="6"/>
                    <a:pt x="7" y="6"/>
                  </a:cubicBezTo>
                  <a:cubicBezTo>
                    <a:pt x="3" y="26"/>
                    <a:pt x="3" y="26"/>
                    <a:pt x="3" y="26"/>
                  </a:cubicBezTo>
                  <a:cubicBezTo>
                    <a:pt x="0" y="26"/>
                    <a:pt x="0" y="26"/>
                    <a:pt x="0" y="26"/>
                  </a:cubicBezTo>
                  <a:cubicBezTo>
                    <a:pt x="5" y="0"/>
                    <a:pt x="5" y="0"/>
                    <a:pt x="5" y="0"/>
                  </a:cubicBezTo>
                  <a:cubicBezTo>
                    <a:pt x="9" y="0"/>
                    <a:pt x="9" y="0"/>
                    <a:pt x="9" y="0"/>
                  </a:cubicBezTo>
                  <a:cubicBezTo>
                    <a:pt x="18" y="20"/>
                    <a:pt x="18" y="20"/>
                    <a:pt x="18" y="20"/>
                  </a:cubicBezTo>
                  <a:cubicBezTo>
                    <a:pt x="18" y="20"/>
                    <a:pt x="18" y="20"/>
                    <a:pt x="18" y="20"/>
                  </a:cubicBezTo>
                  <a:cubicBezTo>
                    <a:pt x="18" y="21"/>
                    <a:pt x="18" y="21"/>
                    <a:pt x="18" y="21"/>
                  </a:cubicBezTo>
                  <a:cubicBezTo>
                    <a:pt x="18" y="21"/>
                    <a:pt x="18" y="21"/>
                    <a:pt x="18" y="21"/>
                  </a:cubicBezTo>
                  <a:cubicBezTo>
                    <a:pt x="18" y="22"/>
                    <a:pt x="18" y="22"/>
                    <a:pt x="18" y="22"/>
                  </a:cubicBezTo>
                  <a:cubicBezTo>
                    <a:pt x="18" y="22"/>
                    <a:pt x="18" y="22"/>
                    <a:pt x="18" y="22"/>
                  </a:cubicBezTo>
                  <a:cubicBezTo>
                    <a:pt x="18" y="22"/>
                    <a:pt x="18" y="21"/>
                    <a:pt x="18" y="21"/>
                  </a:cubicBezTo>
                  <a:cubicBezTo>
                    <a:pt x="18" y="21"/>
                    <a:pt x="18" y="21"/>
                    <a:pt x="18" y="21"/>
                  </a:cubicBezTo>
                  <a:cubicBezTo>
                    <a:pt x="18" y="20"/>
                    <a:pt x="19" y="20"/>
                    <a:pt x="19" y="20"/>
                  </a:cubicBezTo>
                  <a:cubicBezTo>
                    <a:pt x="19" y="20"/>
                    <a:pt x="19" y="20"/>
                    <a:pt x="19" y="20"/>
                  </a:cubicBezTo>
                  <a:cubicBezTo>
                    <a:pt x="23" y="0"/>
                    <a:pt x="23" y="0"/>
                    <a:pt x="23" y="0"/>
                  </a:cubicBezTo>
                  <a:cubicBezTo>
                    <a:pt x="26" y="0"/>
                    <a:pt x="26" y="0"/>
                    <a:pt x="26" y="0"/>
                  </a:cubicBezTo>
                  <a:lnTo>
                    <a:pt x="20"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82" name="Freeform 115"/>
            <p:cNvSpPr>
              <a:spLocks noEditPoints="1"/>
            </p:cNvSpPr>
            <p:nvPr/>
          </p:nvSpPr>
          <p:spPr bwMode="auto">
            <a:xfrm>
              <a:off x="5004991" y="3110884"/>
              <a:ext cx="79469" cy="84143"/>
            </a:xfrm>
            <a:custGeom>
              <a:avLst/>
              <a:gdLst>
                <a:gd name="T0" fmla="*/ 24 w 24"/>
                <a:gd name="T1" fmla="*/ 10 h 26"/>
                <a:gd name="T2" fmla="*/ 23 w 24"/>
                <a:gd name="T3" fmla="*/ 14 h 26"/>
                <a:gd name="T4" fmla="*/ 22 w 24"/>
                <a:gd name="T5" fmla="*/ 18 h 26"/>
                <a:gd name="T6" fmla="*/ 20 w 24"/>
                <a:gd name="T7" fmla="*/ 21 h 26"/>
                <a:gd name="T8" fmla="*/ 17 w 24"/>
                <a:gd name="T9" fmla="*/ 23 h 26"/>
                <a:gd name="T10" fmla="*/ 13 w 24"/>
                <a:gd name="T11" fmla="*/ 25 h 26"/>
                <a:gd name="T12" fmla="*/ 8 w 24"/>
                <a:gd name="T13" fmla="*/ 26 h 26"/>
                <a:gd name="T14" fmla="*/ 0 w 24"/>
                <a:gd name="T15" fmla="*/ 26 h 26"/>
                <a:gd name="T16" fmla="*/ 6 w 24"/>
                <a:gd name="T17" fmla="*/ 0 h 26"/>
                <a:gd name="T18" fmla="*/ 13 w 24"/>
                <a:gd name="T19" fmla="*/ 0 h 26"/>
                <a:gd name="T20" fmla="*/ 17 w 24"/>
                <a:gd name="T21" fmla="*/ 1 h 26"/>
                <a:gd name="T22" fmla="*/ 21 w 24"/>
                <a:gd name="T23" fmla="*/ 3 h 26"/>
                <a:gd name="T24" fmla="*/ 23 w 24"/>
                <a:gd name="T25" fmla="*/ 6 h 26"/>
                <a:gd name="T26" fmla="*/ 24 w 24"/>
                <a:gd name="T27" fmla="*/ 10 h 26"/>
                <a:gd name="T28" fmla="*/ 21 w 24"/>
                <a:gd name="T29" fmla="*/ 11 h 26"/>
                <a:gd name="T30" fmla="*/ 19 w 24"/>
                <a:gd name="T31" fmla="*/ 5 h 26"/>
                <a:gd name="T32" fmla="*/ 12 w 24"/>
                <a:gd name="T33" fmla="*/ 3 h 26"/>
                <a:gd name="T34" fmla="*/ 8 w 24"/>
                <a:gd name="T35" fmla="*/ 3 h 26"/>
                <a:gd name="T36" fmla="*/ 4 w 24"/>
                <a:gd name="T37" fmla="*/ 23 h 26"/>
                <a:gd name="T38" fmla="*/ 9 w 24"/>
                <a:gd name="T39" fmla="*/ 23 h 26"/>
                <a:gd name="T40" fmla="*/ 14 w 24"/>
                <a:gd name="T41" fmla="*/ 22 h 26"/>
                <a:gd name="T42" fmla="*/ 18 w 24"/>
                <a:gd name="T43" fmla="*/ 19 h 26"/>
                <a:gd name="T44" fmla="*/ 20 w 24"/>
                <a:gd name="T45" fmla="*/ 15 h 26"/>
                <a:gd name="T46" fmla="*/ 21 w 24"/>
                <a:gd name="T47"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 h="26">
                  <a:moveTo>
                    <a:pt x="24" y="10"/>
                  </a:moveTo>
                  <a:cubicBezTo>
                    <a:pt x="24" y="12"/>
                    <a:pt x="24" y="13"/>
                    <a:pt x="23" y="14"/>
                  </a:cubicBezTo>
                  <a:cubicBezTo>
                    <a:pt x="23" y="15"/>
                    <a:pt x="23" y="17"/>
                    <a:pt x="22" y="18"/>
                  </a:cubicBezTo>
                  <a:cubicBezTo>
                    <a:pt x="22" y="19"/>
                    <a:pt x="21" y="20"/>
                    <a:pt x="20" y="21"/>
                  </a:cubicBezTo>
                  <a:cubicBezTo>
                    <a:pt x="19" y="22"/>
                    <a:pt x="18" y="23"/>
                    <a:pt x="17" y="23"/>
                  </a:cubicBezTo>
                  <a:cubicBezTo>
                    <a:pt x="16" y="24"/>
                    <a:pt x="15" y="25"/>
                    <a:pt x="13" y="25"/>
                  </a:cubicBezTo>
                  <a:cubicBezTo>
                    <a:pt x="12" y="25"/>
                    <a:pt x="10" y="26"/>
                    <a:pt x="8" y="26"/>
                  </a:cubicBezTo>
                  <a:cubicBezTo>
                    <a:pt x="0" y="26"/>
                    <a:pt x="0" y="26"/>
                    <a:pt x="0" y="26"/>
                  </a:cubicBezTo>
                  <a:cubicBezTo>
                    <a:pt x="6" y="0"/>
                    <a:pt x="6" y="0"/>
                    <a:pt x="6" y="0"/>
                  </a:cubicBezTo>
                  <a:cubicBezTo>
                    <a:pt x="13" y="0"/>
                    <a:pt x="13" y="0"/>
                    <a:pt x="13" y="0"/>
                  </a:cubicBezTo>
                  <a:cubicBezTo>
                    <a:pt x="14" y="0"/>
                    <a:pt x="16" y="1"/>
                    <a:pt x="17" y="1"/>
                  </a:cubicBezTo>
                  <a:cubicBezTo>
                    <a:pt x="19" y="1"/>
                    <a:pt x="20" y="2"/>
                    <a:pt x="21" y="3"/>
                  </a:cubicBezTo>
                  <a:cubicBezTo>
                    <a:pt x="22" y="4"/>
                    <a:pt x="22" y="5"/>
                    <a:pt x="23" y="6"/>
                  </a:cubicBezTo>
                  <a:cubicBezTo>
                    <a:pt x="23" y="7"/>
                    <a:pt x="24" y="9"/>
                    <a:pt x="24" y="10"/>
                  </a:cubicBezTo>
                  <a:close/>
                  <a:moveTo>
                    <a:pt x="21" y="11"/>
                  </a:moveTo>
                  <a:cubicBezTo>
                    <a:pt x="21" y="8"/>
                    <a:pt x="20" y="6"/>
                    <a:pt x="19" y="5"/>
                  </a:cubicBezTo>
                  <a:cubicBezTo>
                    <a:pt x="17" y="4"/>
                    <a:pt x="15" y="3"/>
                    <a:pt x="12" y="3"/>
                  </a:cubicBezTo>
                  <a:cubicBezTo>
                    <a:pt x="8" y="3"/>
                    <a:pt x="8" y="3"/>
                    <a:pt x="8" y="3"/>
                  </a:cubicBezTo>
                  <a:cubicBezTo>
                    <a:pt x="4" y="23"/>
                    <a:pt x="4" y="23"/>
                    <a:pt x="4" y="23"/>
                  </a:cubicBezTo>
                  <a:cubicBezTo>
                    <a:pt x="9" y="23"/>
                    <a:pt x="9" y="23"/>
                    <a:pt x="9" y="23"/>
                  </a:cubicBezTo>
                  <a:cubicBezTo>
                    <a:pt x="11" y="23"/>
                    <a:pt x="12" y="23"/>
                    <a:pt x="14" y="22"/>
                  </a:cubicBezTo>
                  <a:cubicBezTo>
                    <a:pt x="15" y="21"/>
                    <a:pt x="17" y="20"/>
                    <a:pt x="18" y="19"/>
                  </a:cubicBezTo>
                  <a:cubicBezTo>
                    <a:pt x="19" y="18"/>
                    <a:pt x="19" y="17"/>
                    <a:pt x="20" y="15"/>
                  </a:cubicBezTo>
                  <a:cubicBezTo>
                    <a:pt x="20" y="14"/>
                    <a:pt x="21" y="12"/>
                    <a:pt x="21"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grpSp>
        <p:nvGrpSpPr>
          <p:cNvPr id="483" name="Brazil South"/>
          <p:cNvGrpSpPr/>
          <p:nvPr/>
        </p:nvGrpSpPr>
        <p:grpSpPr>
          <a:xfrm>
            <a:off x="4365907" y="5355145"/>
            <a:ext cx="941149" cy="380461"/>
            <a:chOff x="4068501" y="5513631"/>
            <a:chExt cx="1025309" cy="414482"/>
          </a:xfrm>
        </p:grpSpPr>
        <p:sp>
          <p:nvSpPr>
            <p:cNvPr id="484" name="Rectangle 24"/>
            <p:cNvSpPr>
              <a:spLocks noChangeArrowheads="1"/>
            </p:cNvSpPr>
            <p:nvPr/>
          </p:nvSpPr>
          <p:spPr bwMode="auto">
            <a:xfrm>
              <a:off x="4068501" y="5513631"/>
              <a:ext cx="1025309" cy="414482"/>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85" name="Freeform 116"/>
            <p:cNvSpPr>
              <a:spLocks noEditPoints="1"/>
            </p:cNvSpPr>
            <p:nvPr/>
          </p:nvSpPr>
          <p:spPr bwMode="auto">
            <a:xfrm>
              <a:off x="4163553" y="5611797"/>
              <a:ext cx="62329" cy="81026"/>
            </a:xfrm>
            <a:custGeom>
              <a:avLst/>
              <a:gdLst>
                <a:gd name="T0" fmla="*/ 0 w 19"/>
                <a:gd name="T1" fmla="*/ 25 h 25"/>
                <a:gd name="T2" fmla="*/ 0 w 19"/>
                <a:gd name="T3" fmla="*/ 0 h 25"/>
                <a:gd name="T4" fmla="*/ 9 w 19"/>
                <a:gd name="T5" fmla="*/ 0 h 25"/>
                <a:gd name="T6" fmla="*/ 15 w 19"/>
                <a:gd name="T7" fmla="*/ 1 h 25"/>
                <a:gd name="T8" fmla="*/ 18 w 19"/>
                <a:gd name="T9" fmla="*/ 6 h 25"/>
                <a:gd name="T10" fmla="*/ 16 w 19"/>
                <a:gd name="T11" fmla="*/ 9 h 25"/>
                <a:gd name="T12" fmla="*/ 13 w 19"/>
                <a:gd name="T13" fmla="*/ 11 h 25"/>
                <a:gd name="T14" fmla="*/ 13 w 19"/>
                <a:gd name="T15" fmla="*/ 11 h 25"/>
                <a:gd name="T16" fmla="*/ 17 w 19"/>
                <a:gd name="T17" fmla="*/ 13 h 25"/>
                <a:gd name="T18" fmla="*/ 19 w 19"/>
                <a:gd name="T19" fmla="*/ 17 h 25"/>
                <a:gd name="T20" fmla="*/ 16 w 19"/>
                <a:gd name="T21" fmla="*/ 23 h 25"/>
                <a:gd name="T22" fmla="*/ 9 w 19"/>
                <a:gd name="T23" fmla="*/ 25 h 25"/>
                <a:gd name="T24" fmla="*/ 0 w 19"/>
                <a:gd name="T25" fmla="*/ 25 h 25"/>
                <a:gd name="T26" fmla="*/ 5 w 19"/>
                <a:gd name="T27" fmla="*/ 4 h 25"/>
                <a:gd name="T28" fmla="*/ 5 w 19"/>
                <a:gd name="T29" fmla="*/ 10 h 25"/>
                <a:gd name="T30" fmla="*/ 8 w 19"/>
                <a:gd name="T31" fmla="*/ 10 h 25"/>
                <a:gd name="T32" fmla="*/ 11 w 19"/>
                <a:gd name="T33" fmla="*/ 9 h 25"/>
                <a:gd name="T34" fmla="*/ 12 w 19"/>
                <a:gd name="T35" fmla="*/ 7 h 25"/>
                <a:gd name="T36" fmla="*/ 7 w 19"/>
                <a:gd name="T37" fmla="*/ 4 h 25"/>
                <a:gd name="T38" fmla="*/ 5 w 19"/>
                <a:gd name="T39" fmla="*/ 4 h 25"/>
                <a:gd name="T40" fmla="*/ 5 w 19"/>
                <a:gd name="T41" fmla="*/ 14 h 25"/>
                <a:gd name="T42" fmla="*/ 5 w 19"/>
                <a:gd name="T43" fmla="*/ 21 h 25"/>
                <a:gd name="T44" fmla="*/ 8 w 19"/>
                <a:gd name="T45" fmla="*/ 21 h 25"/>
                <a:gd name="T46" fmla="*/ 11 w 19"/>
                <a:gd name="T47" fmla="*/ 20 h 25"/>
                <a:gd name="T48" fmla="*/ 13 w 19"/>
                <a:gd name="T49" fmla="*/ 17 h 25"/>
                <a:gd name="T50" fmla="*/ 11 w 19"/>
                <a:gd name="T51" fmla="*/ 15 h 25"/>
                <a:gd name="T52" fmla="*/ 8 w 19"/>
                <a:gd name="T53" fmla="*/ 14 h 25"/>
                <a:gd name="T54" fmla="*/ 5 w 19"/>
                <a:gd name="T5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 h="25">
                  <a:moveTo>
                    <a:pt x="0" y="25"/>
                  </a:moveTo>
                  <a:cubicBezTo>
                    <a:pt x="0" y="0"/>
                    <a:pt x="0" y="0"/>
                    <a:pt x="0" y="0"/>
                  </a:cubicBezTo>
                  <a:cubicBezTo>
                    <a:pt x="9" y="0"/>
                    <a:pt x="9" y="0"/>
                    <a:pt x="9" y="0"/>
                  </a:cubicBezTo>
                  <a:cubicBezTo>
                    <a:pt x="12" y="0"/>
                    <a:pt x="14" y="0"/>
                    <a:pt x="15" y="1"/>
                  </a:cubicBezTo>
                  <a:cubicBezTo>
                    <a:pt x="17" y="2"/>
                    <a:pt x="18" y="4"/>
                    <a:pt x="18" y="6"/>
                  </a:cubicBezTo>
                  <a:cubicBezTo>
                    <a:pt x="18" y="7"/>
                    <a:pt x="17" y="8"/>
                    <a:pt x="16" y="9"/>
                  </a:cubicBezTo>
                  <a:cubicBezTo>
                    <a:pt x="15" y="10"/>
                    <a:pt x="14" y="11"/>
                    <a:pt x="13" y="11"/>
                  </a:cubicBezTo>
                  <a:cubicBezTo>
                    <a:pt x="13" y="11"/>
                    <a:pt x="13" y="11"/>
                    <a:pt x="13" y="11"/>
                  </a:cubicBezTo>
                  <a:cubicBezTo>
                    <a:pt x="14" y="12"/>
                    <a:pt x="16" y="12"/>
                    <a:pt x="17" y="13"/>
                  </a:cubicBezTo>
                  <a:cubicBezTo>
                    <a:pt x="18" y="14"/>
                    <a:pt x="19" y="16"/>
                    <a:pt x="19" y="17"/>
                  </a:cubicBezTo>
                  <a:cubicBezTo>
                    <a:pt x="19" y="20"/>
                    <a:pt x="18" y="21"/>
                    <a:pt x="16" y="23"/>
                  </a:cubicBezTo>
                  <a:cubicBezTo>
                    <a:pt x="14" y="24"/>
                    <a:pt x="12" y="25"/>
                    <a:pt x="9" y="25"/>
                  </a:cubicBezTo>
                  <a:lnTo>
                    <a:pt x="0" y="25"/>
                  </a:lnTo>
                  <a:close/>
                  <a:moveTo>
                    <a:pt x="5" y="4"/>
                  </a:moveTo>
                  <a:cubicBezTo>
                    <a:pt x="5" y="10"/>
                    <a:pt x="5" y="10"/>
                    <a:pt x="5" y="10"/>
                  </a:cubicBezTo>
                  <a:cubicBezTo>
                    <a:pt x="8" y="10"/>
                    <a:pt x="8" y="10"/>
                    <a:pt x="8" y="10"/>
                  </a:cubicBezTo>
                  <a:cubicBezTo>
                    <a:pt x="9" y="10"/>
                    <a:pt x="10" y="10"/>
                    <a:pt x="11" y="9"/>
                  </a:cubicBezTo>
                  <a:cubicBezTo>
                    <a:pt x="11" y="8"/>
                    <a:pt x="12" y="8"/>
                    <a:pt x="12" y="7"/>
                  </a:cubicBezTo>
                  <a:cubicBezTo>
                    <a:pt x="12" y="5"/>
                    <a:pt x="10" y="4"/>
                    <a:pt x="7" y="4"/>
                  </a:cubicBezTo>
                  <a:lnTo>
                    <a:pt x="5" y="4"/>
                  </a:lnTo>
                  <a:close/>
                  <a:moveTo>
                    <a:pt x="5" y="14"/>
                  </a:moveTo>
                  <a:cubicBezTo>
                    <a:pt x="5" y="21"/>
                    <a:pt x="5" y="21"/>
                    <a:pt x="5" y="21"/>
                  </a:cubicBezTo>
                  <a:cubicBezTo>
                    <a:pt x="8" y="21"/>
                    <a:pt x="8" y="21"/>
                    <a:pt x="8" y="21"/>
                  </a:cubicBezTo>
                  <a:cubicBezTo>
                    <a:pt x="10" y="21"/>
                    <a:pt x="11" y="20"/>
                    <a:pt x="11" y="20"/>
                  </a:cubicBezTo>
                  <a:cubicBezTo>
                    <a:pt x="12" y="19"/>
                    <a:pt x="13" y="18"/>
                    <a:pt x="13" y="17"/>
                  </a:cubicBezTo>
                  <a:cubicBezTo>
                    <a:pt x="13" y="16"/>
                    <a:pt x="12" y="15"/>
                    <a:pt x="11" y="15"/>
                  </a:cubicBezTo>
                  <a:cubicBezTo>
                    <a:pt x="11" y="14"/>
                    <a:pt x="10" y="14"/>
                    <a:pt x="8" y="14"/>
                  </a:cubicBezTo>
                  <a:lnTo>
                    <a:pt x="5"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86" name="Freeform 117"/>
            <p:cNvSpPr>
              <a:spLocks noEditPoints="1"/>
            </p:cNvSpPr>
            <p:nvPr/>
          </p:nvSpPr>
          <p:spPr bwMode="auto">
            <a:xfrm>
              <a:off x="4238347" y="5611797"/>
              <a:ext cx="68562" cy="81026"/>
            </a:xfrm>
            <a:custGeom>
              <a:avLst/>
              <a:gdLst>
                <a:gd name="T0" fmla="*/ 21 w 21"/>
                <a:gd name="T1" fmla="*/ 25 h 25"/>
                <a:gd name="T2" fmla="*/ 15 w 21"/>
                <a:gd name="T3" fmla="*/ 25 h 25"/>
                <a:gd name="T4" fmla="*/ 11 w 21"/>
                <a:gd name="T5" fmla="*/ 18 h 25"/>
                <a:gd name="T6" fmla="*/ 10 w 21"/>
                <a:gd name="T7" fmla="*/ 17 h 25"/>
                <a:gd name="T8" fmla="*/ 9 w 21"/>
                <a:gd name="T9" fmla="*/ 16 h 25"/>
                <a:gd name="T10" fmla="*/ 8 w 21"/>
                <a:gd name="T11" fmla="*/ 15 h 25"/>
                <a:gd name="T12" fmla="*/ 7 w 21"/>
                <a:gd name="T13" fmla="*/ 15 h 25"/>
                <a:gd name="T14" fmla="*/ 6 w 21"/>
                <a:gd name="T15" fmla="*/ 15 h 25"/>
                <a:gd name="T16" fmla="*/ 6 w 21"/>
                <a:gd name="T17" fmla="*/ 25 h 25"/>
                <a:gd name="T18" fmla="*/ 0 w 21"/>
                <a:gd name="T19" fmla="*/ 25 h 25"/>
                <a:gd name="T20" fmla="*/ 0 w 21"/>
                <a:gd name="T21" fmla="*/ 0 h 25"/>
                <a:gd name="T22" fmla="*/ 9 w 21"/>
                <a:gd name="T23" fmla="*/ 0 h 25"/>
                <a:gd name="T24" fmla="*/ 18 w 21"/>
                <a:gd name="T25" fmla="*/ 7 h 25"/>
                <a:gd name="T26" fmla="*/ 18 w 21"/>
                <a:gd name="T27" fmla="*/ 9 h 25"/>
                <a:gd name="T28" fmla="*/ 17 w 21"/>
                <a:gd name="T29" fmla="*/ 11 h 25"/>
                <a:gd name="T30" fmla="*/ 15 w 21"/>
                <a:gd name="T31" fmla="*/ 12 h 25"/>
                <a:gd name="T32" fmla="*/ 13 w 21"/>
                <a:gd name="T33" fmla="*/ 14 h 25"/>
                <a:gd name="T34" fmla="*/ 13 w 21"/>
                <a:gd name="T35" fmla="*/ 14 h 25"/>
                <a:gd name="T36" fmla="*/ 14 w 21"/>
                <a:gd name="T37" fmla="*/ 14 h 25"/>
                <a:gd name="T38" fmla="*/ 15 w 21"/>
                <a:gd name="T39" fmla="*/ 15 h 25"/>
                <a:gd name="T40" fmla="*/ 16 w 21"/>
                <a:gd name="T41" fmla="*/ 16 h 25"/>
                <a:gd name="T42" fmla="*/ 17 w 21"/>
                <a:gd name="T43" fmla="*/ 17 h 25"/>
                <a:gd name="T44" fmla="*/ 21 w 21"/>
                <a:gd name="T45" fmla="*/ 25 h 25"/>
                <a:gd name="T46" fmla="*/ 6 w 21"/>
                <a:gd name="T47" fmla="*/ 4 h 25"/>
                <a:gd name="T48" fmla="*/ 6 w 21"/>
                <a:gd name="T49" fmla="*/ 11 h 25"/>
                <a:gd name="T50" fmla="*/ 8 w 21"/>
                <a:gd name="T51" fmla="*/ 11 h 25"/>
                <a:gd name="T52" fmla="*/ 11 w 21"/>
                <a:gd name="T53" fmla="*/ 10 h 25"/>
                <a:gd name="T54" fmla="*/ 12 w 21"/>
                <a:gd name="T55" fmla="*/ 7 h 25"/>
                <a:gd name="T56" fmla="*/ 8 w 21"/>
                <a:gd name="T57" fmla="*/ 4 h 25"/>
                <a:gd name="T58" fmla="*/ 6 w 21"/>
                <a:gd name="T5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5">
                  <a:moveTo>
                    <a:pt x="21" y="25"/>
                  </a:moveTo>
                  <a:cubicBezTo>
                    <a:pt x="15" y="25"/>
                    <a:pt x="15" y="25"/>
                    <a:pt x="15" y="25"/>
                  </a:cubicBezTo>
                  <a:cubicBezTo>
                    <a:pt x="11" y="18"/>
                    <a:pt x="11" y="18"/>
                    <a:pt x="11" y="18"/>
                  </a:cubicBezTo>
                  <a:cubicBezTo>
                    <a:pt x="11" y="18"/>
                    <a:pt x="10" y="17"/>
                    <a:pt x="10" y="17"/>
                  </a:cubicBezTo>
                  <a:cubicBezTo>
                    <a:pt x="10" y="17"/>
                    <a:pt x="10" y="16"/>
                    <a:pt x="9" y="16"/>
                  </a:cubicBezTo>
                  <a:cubicBezTo>
                    <a:pt x="9" y="16"/>
                    <a:pt x="9" y="16"/>
                    <a:pt x="8" y="15"/>
                  </a:cubicBezTo>
                  <a:cubicBezTo>
                    <a:pt x="8" y="15"/>
                    <a:pt x="8" y="15"/>
                    <a:pt x="7" y="15"/>
                  </a:cubicBezTo>
                  <a:cubicBezTo>
                    <a:pt x="6" y="15"/>
                    <a:pt x="6" y="15"/>
                    <a:pt x="6" y="15"/>
                  </a:cubicBezTo>
                  <a:cubicBezTo>
                    <a:pt x="6" y="25"/>
                    <a:pt x="6" y="25"/>
                    <a:pt x="6" y="25"/>
                  </a:cubicBezTo>
                  <a:cubicBezTo>
                    <a:pt x="0" y="25"/>
                    <a:pt x="0" y="25"/>
                    <a:pt x="0" y="25"/>
                  </a:cubicBezTo>
                  <a:cubicBezTo>
                    <a:pt x="0" y="0"/>
                    <a:pt x="0" y="0"/>
                    <a:pt x="0" y="0"/>
                  </a:cubicBezTo>
                  <a:cubicBezTo>
                    <a:pt x="9" y="0"/>
                    <a:pt x="9" y="0"/>
                    <a:pt x="9" y="0"/>
                  </a:cubicBezTo>
                  <a:cubicBezTo>
                    <a:pt x="15" y="0"/>
                    <a:pt x="18" y="2"/>
                    <a:pt x="18" y="7"/>
                  </a:cubicBezTo>
                  <a:cubicBezTo>
                    <a:pt x="18" y="7"/>
                    <a:pt x="18" y="8"/>
                    <a:pt x="18" y="9"/>
                  </a:cubicBezTo>
                  <a:cubicBezTo>
                    <a:pt x="18" y="10"/>
                    <a:pt x="17" y="10"/>
                    <a:pt x="17" y="11"/>
                  </a:cubicBezTo>
                  <a:cubicBezTo>
                    <a:pt x="16" y="12"/>
                    <a:pt x="16" y="12"/>
                    <a:pt x="15" y="12"/>
                  </a:cubicBezTo>
                  <a:cubicBezTo>
                    <a:pt x="14" y="13"/>
                    <a:pt x="14" y="13"/>
                    <a:pt x="13" y="14"/>
                  </a:cubicBezTo>
                  <a:cubicBezTo>
                    <a:pt x="13" y="14"/>
                    <a:pt x="13" y="14"/>
                    <a:pt x="13" y="14"/>
                  </a:cubicBezTo>
                  <a:cubicBezTo>
                    <a:pt x="13" y="14"/>
                    <a:pt x="14" y="14"/>
                    <a:pt x="14" y="14"/>
                  </a:cubicBezTo>
                  <a:cubicBezTo>
                    <a:pt x="14" y="14"/>
                    <a:pt x="15" y="15"/>
                    <a:pt x="15" y="15"/>
                  </a:cubicBezTo>
                  <a:cubicBezTo>
                    <a:pt x="15" y="15"/>
                    <a:pt x="16" y="16"/>
                    <a:pt x="16" y="16"/>
                  </a:cubicBezTo>
                  <a:cubicBezTo>
                    <a:pt x="16" y="17"/>
                    <a:pt x="16" y="17"/>
                    <a:pt x="17" y="17"/>
                  </a:cubicBezTo>
                  <a:lnTo>
                    <a:pt x="21" y="25"/>
                  </a:lnTo>
                  <a:close/>
                  <a:moveTo>
                    <a:pt x="6" y="4"/>
                  </a:moveTo>
                  <a:cubicBezTo>
                    <a:pt x="6" y="11"/>
                    <a:pt x="6" y="11"/>
                    <a:pt x="6" y="11"/>
                  </a:cubicBezTo>
                  <a:cubicBezTo>
                    <a:pt x="8" y="11"/>
                    <a:pt x="8" y="11"/>
                    <a:pt x="8" y="11"/>
                  </a:cubicBezTo>
                  <a:cubicBezTo>
                    <a:pt x="10" y="11"/>
                    <a:pt x="11" y="11"/>
                    <a:pt x="11" y="10"/>
                  </a:cubicBezTo>
                  <a:cubicBezTo>
                    <a:pt x="12" y="9"/>
                    <a:pt x="12" y="8"/>
                    <a:pt x="12" y="7"/>
                  </a:cubicBezTo>
                  <a:cubicBezTo>
                    <a:pt x="12" y="5"/>
                    <a:pt x="11" y="4"/>
                    <a:pt x="8" y="4"/>
                  </a:cubicBezTo>
                  <a:lnTo>
                    <a:pt x="6"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87" name="Freeform 118"/>
            <p:cNvSpPr>
              <a:spLocks noEditPoints="1"/>
            </p:cNvSpPr>
            <p:nvPr/>
          </p:nvSpPr>
          <p:spPr bwMode="auto">
            <a:xfrm>
              <a:off x="4310025" y="5611797"/>
              <a:ext cx="77911" cy="81026"/>
            </a:xfrm>
            <a:custGeom>
              <a:avLst/>
              <a:gdLst>
                <a:gd name="T0" fmla="*/ 24 w 24"/>
                <a:gd name="T1" fmla="*/ 25 h 25"/>
                <a:gd name="T2" fmla="*/ 18 w 24"/>
                <a:gd name="T3" fmla="*/ 25 h 25"/>
                <a:gd name="T4" fmla="*/ 16 w 24"/>
                <a:gd name="T5" fmla="*/ 19 h 25"/>
                <a:gd name="T6" fmla="*/ 8 w 24"/>
                <a:gd name="T7" fmla="*/ 19 h 25"/>
                <a:gd name="T8" fmla="*/ 6 w 24"/>
                <a:gd name="T9" fmla="*/ 25 h 25"/>
                <a:gd name="T10" fmla="*/ 0 w 24"/>
                <a:gd name="T11" fmla="*/ 25 h 25"/>
                <a:gd name="T12" fmla="*/ 9 w 24"/>
                <a:gd name="T13" fmla="*/ 0 h 25"/>
                <a:gd name="T14" fmla="*/ 15 w 24"/>
                <a:gd name="T15" fmla="*/ 0 h 25"/>
                <a:gd name="T16" fmla="*/ 24 w 24"/>
                <a:gd name="T17" fmla="*/ 25 h 25"/>
                <a:gd name="T18" fmla="*/ 15 w 24"/>
                <a:gd name="T19" fmla="*/ 15 h 25"/>
                <a:gd name="T20" fmla="*/ 12 w 24"/>
                <a:gd name="T21" fmla="*/ 6 h 25"/>
                <a:gd name="T22" fmla="*/ 12 w 24"/>
                <a:gd name="T23" fmla="*/ 4 h 25"/>
                <a:gd name="T24" fmla="*/ 12 w 24"/>
                <a:gd name="T25" fmla="*/ 4 h 25"/>
                <a:gd name="T26" fmla="*/ 11 w 24"/>
                <a:gd name="T27" fmla="*/ 6 h 25"/>
                <a:gd name="T28" fmla="*/ 9 w 24"/>
                <a:gd name="T29" fmla="*/ 15 h 25"/>
                <a:gd name="T30" fmla="*/ 15 w 24"/>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5">
                  <a:moveTo>
                    <a:pt x="24" y="25"/>
                  </a:moveTo>
                  <a:cubicBezTo>
                    <a:pt x="18" y="25"/>
                    <a:pt x="18" y="25"/>
                    <a:pt x="18" y="25"/>
                  </a:cubicBezTo>
                  <a:cubicBezTo>
                    <a:pt x="16" y="19"/>
                    <a:pt x="16" y="19"/>
                    <a:pt x="16" y="19"/>
                  </a:cubicBezTo>
                  <a:cubicBezTo>
                    <a:pt x="8" y="19"/>
                    <a:pt x="8" y="19"/>
                    <a:pt x="8" y="19"/>
                  </a:cubicBezTo>
                  <a:cubicBezTo>
                    <a:pt x="6" y="25"/>
                    <a:pt x="6" y="25"/>
                    <a:pt x="6" y="25"/>
                  </a:cubicBezTo>
                  <a:cubicBezTo>
                    <a:pt x="0" y="25"/>
                    <a:pt x="0" y="25"/>
                    <a:pt x="0" y="25"/>
                  </a:cubicBezTo>
                  <a:cubicBezTo>
                    <a:pt x="9" y="0"/>
                    <a:pt x="9" y="0"/>
                    <a:pt x="9" y="0"/>
                  </a:cubicBezTo>
                  <a:cubicBezTo>
                    <a:pt x="15" y="0"/>
                    <a:pt x="15" y="0"/>
                    <a:pt x="15" y="0"/>
                  </a:cubicBezTo>
                  <a:lnTo>
                    <a:pt x="24" y="25"/>
                  </a:lnTo>
                  <a:close/>
                  <a:moveTo>
                    <a:pt x="15" y="15"/>
                  </a:moveTo>
                  <a:cubicBezTo>
                    <a:pt x="12" y="6"/>
                    <a:pt x="12" y="6"/>
                    <a:pt x="12" y="6"/>
                  </a:cubicBezTo>
                  <a:cubicBezTo>
                    <a:pt x="12" y="6"/>
                    <a:pt x="12" y="5"/>
                    <a:pt x="12" y="4"/>
                  </a:cubicBezTo>
                  <a:cubicBezTo>
                    <a:pt x="12" y="4"/>
                    <a:pt x="12" y="4"/>
                    <a:pt x="12" y="4"/>
                  </a:cubicBezTo>
                  <a:cubicBezTo>
                    <a:pt x="12" y="5"/>
                    <a:pt x="12" y="6"/>
                    <a:pt x="11" y="6"/>
                  </a:cubicBezTo>
                  <a:cubicBezTo>
                    <a:pt x="9" y="15"/>
                    <a:pt x="9" y="15"/>
                    <a:pt x="9" y="15"/>
                  </a:cubicBezTo>
                  <a:lnTo>
                    <a:pt x="15"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88" name="Freeform 119"/>
            <p:cNvSpPr>
              <a:spLocks/>
            </p:cNvSpPr>
            <p:nvPr/>
          </p:nvSpPr>
          <p:spPr bwMode="auto">
            <a:xfrm>
              <a:off x="4395727" y="5611797"/>
              <a:ext cx="68562" cy="81026"/>
            </a:xfrm>
            <a:custGeom>
              <a:avLst/>
              <a:gdLst>
                <a:gd name="T0" fmla="*/ 44 w 44"/>
                <a:gd name="T1" fmla="*/ 52 h 52"/>
                <a:gd name="T2" fmla="*/ 0 w 44"/>
                <a:gd name="T3" fmla="*/ 52 h 52"/>
                <a:gd name="T4" fmla="*/ 0 w 44"/>
                <a:gd name="T5" fmla="*/ 46 h 52"/>
                <a:gd name="T6" fmla="*/ 27 w 44"/>
                <a:gd name="T7" fmla="*/ 8 h 52"/>
                <a:gd name="T8" fmla="*/ 2 w 44"/>
                <a:gd name="T9" fmla="*/ 8 h 52"/>
                <a:gd name="T10" fmla="*/ 2 w 44"/>
                <a:gd name="T11" fmla="*/ 0 h 52"/>
                <a:gd name="T12" fmla="*/ 44 w 44"/>
                <a:gd name="T13" fmla="*/ 0 h 52"/>
                <a:gd name="T14" fmla="*/ 44 w 44"/>
                <a:gd name="T15" fmla="*/ 6 h 52"/>
                <a:gd name="T16" fmla="*/ 16 w 44"/>
                <a:gd name="T17" fmla="*/ 42 h 52"/>
                <a:gd name="T18" fmla="*/ 44 w 44"/>
                <a:gd name="T19" fmla="*/ 42 h 52"/>
                <a:gd name="T20" fmla="*/ 44 w 44"/>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52">
                  <a:moveTo>
                    <a:pt x="44" y="52"/>
                  </a:moveTo>
                  <a:lnTo>
                    <a:pt x="0" y="52"/>
                  </a:lnTo>
                  <a:lnTo>
                    <a:pt x="0" y="46"/>
                  </a:lnTo>
                  <a:lnTo>
                    <a:pt x="27" y="8"/>
                  </a:lnTo>
                  <a:lnTo>
                    <a:pt x="2" y="8"/>
                  </a:lnTo>
                  <a:lnTo>
                    <a:pt x="2" y="0"/>
                  </a:lnTo>
                  <a:lnTo>
                    <a:pt x="44" y="0"/>
                  </a:lnTo>
                  <a:lnTo>
                    <a:pt x="44" y="6"/>
                  </a:lnTo>
                  <a:lnTo>
                    <a:pt x="16" y="42"/>
                  </a:lnTo>
                  <a:lnTo>
                    <a:pt x="44" y="42"/>
                  </a:lnTo>
                  <a:lnTo>
                    <a:pt x="44"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89" name="Rectangle 120"/>
            <p:cNvSpPr>
              <a:spLocks noChangeArrowheads="1"/>
            </p:cNvSpPr>
            <p:nvPr/>
          </p:nvSpPr>
          <p:spPr bwMode="auto">
            <a:xfrm>
              <a:off x="4476755" y="5611797"/>
              <a:ext cx="20257" cy="810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90" name="Freeform 121"/>
            <p:cNvSpPr>
              <a:spLocks/>
            </p:cNvSpPr>
            <p:nvPr/>
          </p:nvSpPr>
          <p:spPr bwMode="auto">
            <a:xfrm>
              <a:off x="4515710" y="5611797"/>
              <a:ext cx="49863" cy="81026"/>
            </a:xfrm>
            <a:custGeom>
              <a:avLst/>
              <a:gdLst>
                <a:gd name="T0" fmla="*/ 32 w 32"/>
                <a:gd name="T1" fmla="*/ 52 h 52"/>
                <a:gd name="T2" fmla="*/ 0 w 32"/>
                <a:gd name="T3" fmla="*/ 52 h 52"/>
                <a:gd name="T4" fmla="*/ 0 w 32"/>
                <a:gd name="T5" fmla="*/ 0 h 52"/>
                <a:gd name="T6" fmla="*/ 13 w 32"/>
                <a:gd name="T7" fmla="*/ 0 h 52"/>
                <a:gd name="T8" fmla="*/ 13 w 32"/>
                <a:gd name="T9" fmla="*/ 42 h 52"/>
                <a:gd name="T10" fmla="*/ 32 w 32"/>
                <a:gd name="T11" fmla="*/ 42 h 52"/>
                <a:gd name="T12" fmla="*/ 3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32" y="52"/>
                  </a:moveTo>
                  <a:lnTo>
                    <a:pt x="0" y="52"/>
                  </a:lnTo>
                  <a:lnTo>
                    <a:pt x="0" y="0"/>
                  </a:lnTo>
                  <a:lnTo>
                    <a:pt x="13" y="0"/>
                  </a:lnTo>
                  <a:lnTo>
                    <a:pt x="13" y="42"/>
                  </a:lnTo>
                  <a:lnTo>
                    <a:pt x="32" y="42"/>
                  </a:lnTo>
                  <a:lnTo>
                    <a:pt x="32"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91" name="Freeform 122"/>
            <p:cNvSpPr>
              <a:spLocks/>
            </p:cNvSpPr>
            <p:nvPr/>
          </p:nvSpPr>
          <p:spPr bwMode="auto">
            <a:xfrm>
              <a:off x="4607645" y="5608681"/>
              <a:ext cx="54538" cy="84143"/>
            </a:xfrm>
            <a:custGeom>
              <a:avLst/>
              <a:gdLst>
                <a:gd name="T0" fmla="*/ 0 w 17"/>
                <a:gd name="T1" fmla="*/ 25 h 26"/>
                <a:gd name="T2" fmla="*/ 0 w 17"/>
                <a:gd name="T3" fmla="*/ 19 h 26"/>
                <a:gd name="T4" fmla="*/ 3 w 17"/>
                <a:gd name="T5" fmla="*/ 21 h 26"/>
                <a:gd name="T6" fmla="*/ 7 w 17"/>
                <a:gd name="T7" fmla="*/ 22 h 26"/>
                <a:gd name="T8" fmla="*/ 9 w 17"/>
                <a:gd name="T9" fmla="*/ 22 h 26"/>
                <a:gd name="T10" fmla="*/ 10 w 17"/>
                <a:gd name="T11" fmla="*/ 21 h 26"/>
                <a:gd name="T12" fmla="*/ 11 w 17"/>
                <a:gd name="T13" fmla="*/ 20 h 26"/>
                <a:gd name="T14" fmla="*/ 11 w 17"/>
                <a:gd name="T15" fmla="*/ 19 h 26"/>
                <a:gd name="T16" fmla="*/ 11 w 17"/>
                <a:gd name="T17" fmla="*/ 18 h 26"/>
                <a:gd name="T18" fmla="*/ 10 w 17"/>
                <a:gd name="T19" fmla="*/ 17 h 26"/>
                <a:gd name="T20" fmla="*/ 8 w 17"/>
                <a:gd name="T21" fmla="*/ 16 h 26"/>
                <a:gd name="T22" fmla="*/ 6 w 17"/>
                <a:gd name="T23" fmla="*/ 15 h 26"/>
                <a:gd name="T24" fmla="*/ 1 w 17"/>
                <a:gd name="T25" fmla="*/ 12 h 26"/>
                <a:gd name="T26" fmla="*/ 0 w 17"/>
                <a:gd name="T27" fmla="*/ 8 h 26"/>
                <a:gd name="T28" fmla="*/ 1 w 17"/>
                <a:gd name="T29" fmla="*/ 4 h 26"/>
                <a:gd name="T30" fmla="*/ 3 w 17"/>
                <a:gd name="T31" fmla="*/ 2 h 26"/>
                <a:gd name="T32" fmla="*/ 6 w 17"/>
                <a:gd name="T33" fmla="*/ 1 h 26"/>
                <a:gd name="T34" fmla="*/ 10 w 17"/>
                <a:gd name="T35" fmla="*/ 0 h 26"/>
                <a:gd name="T36" fmla="*/ 13 w 17"/>
                <a:gd name="T37" fmla="*/ 0 h 26"/>
                <a:gd name="T38" fmla="*/ 16 w 17"/>
                <a:gd name="T39" fmla="*/ 1 h 26"/>
                <a:gd name="T40" fmla="*/ 16 w 17"/>
                <a:gd name="T41" fmla="*/ 6 h 26"/>
                <a:gd name="T42" fmla="*/ 15 w 17"/>
                <a:gd name="T43" fmla="*/ 6 h 26"/>
                <a:gd name="T44" fmla="*/ 13 w 17"/>
                <a:gd name="T45" fmla="*/ 5 h 26"/>
                <a:gd name="T46" fmla="*/ 12 w 17"/>
                <a:gd name="T47" fmla="*/ 5 h 26"/>
                <a:gd name="T48" fmla="*/ 10 w 17"/>
                <a:gd name="T49" fmla="*/ 5 h 26"/>
                <a:gd name="T50" fmla="*/ 8 w 17"/>
                <a:gd name="T51" fmla="*/ 5 h 26"/>
                <a:gd name="T52" fmla="*/ 7 w 17"/>
                <a:gd name="T53" fmla="*/ 5 h 26"/>
                <a:gd name="T54" fmla="*/ 6 w 17"/>
                <a:gd name="T55" fmla="*/ 6 h 26"/>
                <a:gd name="T56" fmla="*/ 6 w 17"/>
                <a:gd name="T57" fmla="*/ 7 h 26"/>
                <a:gd name="T58" fmla="*/ 6 w 17"/>
                <a:gd name="T59" fmla="*/ 8 h 26"/>
                <a:gd name="T60" fmla="*/ 7 w 17"/>
                <a:gd name="T61" fmla="*/ 9 h 26"/>
                <a:gd name="T62" fmla="*/ 9 w 17"/>
                <a:gd name="T63" fmla="*/ 10 h 26"/>
                <a:gd name="T64" fmla="*/ 11 w 17"/>
                <a:gd name="T65" fmla="*/ 11 h 26"/>
                <a:gd name="T66" fmla="*/ 13 w 17"/>
                <a:gd name="T67" fmla="*/ 12 h 26"/>
                <a:gd name="T68" fmla="*/ 16 w 17"/>
                <a:gd name="T69" fmla="*/ 14 h 26"/>
                <a:gd name="T70" fmla="*/ 17 w 17"/>
                <a:gd name="T71" fmla="*/ 16 h 26"/>
                <a:gd name="T72" fmla="*/ 17 w 17"/>
                <a:gd name="T73" fmla="*/ 19 h 26"/>
                <a:gd name="T74" fmla="*/ 17 w 17"/>
                <a:gd name="T75" fmla="*/ 22 h 26"/>
                <a:gd name="T76" fmla="*/ 14 w 17"/>
                <a:gd name="T77" fmla="*/ 25 h 26"/>
                <a:gd name="T78" fmla="*/ 11 w 17"/>
                <a:gd name="T79" fmla="*/ 26 h 26"/>
                <a:gd name="T80" fmla="*/ 7 w 17"/>
                <a:gd name="T81" fmla="*/ 26 h 26"/>
                <a:gd name="T82" fmla="*/ 3 w 17"/>
                <a:gd name="T83" fmla="*/ 26 h 26"/>
                <a:gd name="T84" fmla="*/ 0 w 17"/>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5"/>
                  </a:moveTo>
                  <a:cubicBezTo>
                    <a:pt x="0" y="19"/>
                    <a:pt x="0" y="19"/>
                    <a:pt x="0" y="19"/>
                  </a:cubicBezTo>
                  <a:cubicBezTo>
                    <a:pt x="1" y="20"/>
                    <a:pt x="2" y="21"/>
                    <a:pt x="3" y="21"/>
                  </a:cubicBezTo>
                  <a:cubicBezTo>
                    <a:pt x="5" y="22"/>
                    <a:pt x="6" y="22"/>
                    <a:pt x="7" y="22"/>
                  </a:cubicBezTo>
                  <a:cubicBezTo>
                    <a:pt x="8" y="22"/>
                    <a:pt x="8" y="22"/>
                    <a:pt x="9" y="22"/>
                  </a:cubicBezTo>
                  <a:cubicBezTo>
                    <a:pt x="9" y="22"/>
                    <a:pt x="10" y="21"/>
                    <a:pt x="10" y="21"/>
                  </a:cubicBezTo>
                  <a:cubicBezTo>
                    <a:pt x="11" y="21"/>
                    <a:pt x="11" y="21"/>
                    <a:pt x="11" y="20"/>
                  </a:cubicBezTo>
                  <a:cubicBezTo>
                    <a:pt x="11" y="20"/>
                    <a:pt x="11" y="20"/>
                    <a:pt x="11" y="19"/>
                  </a:cubicBezTo>
                  <a:cubicBezTo>
                    <a:pt x="11" y="19"/>
                    <a:pt x="11" y="18"/>
                    <a:pt x="11" y="18"/>
                  </a:cubicBezTo>
                  <a:cubicBezTo>
                    <a:pt x="11" y="18"/>
                    <a:pt x="10" y="17"/>
                    <a:pt x="10" y="17"/>
                  </a:cubicBezTo>
                  <a:cubicBezTo>
                    <a:pt x="9" y="17"/>
                    <a:pt x="9" y="16"/>
                    <a:pt x="8" y="16"/>
                  </a:cubicBezTo>
                  <a:cubicBezTo>
                    <a:pt x="7" y="16"/>
                    <a:pt x="7" y="15"/>
                    <a:pt x="6" y="15"/>
                  </a:cubicBezTo>
                  <a:cubicBezTo>
                    <a:pt x="4" y="14"/>
                    <a:pt x="2" y="13"/>
                    <a:pt x="1" y="12"/>
                  </a:cubicBezTo>
                  <a:cubicBezTo>
                    <a:pt x="1" y="11"/>
                    <a:pt x="0" y="9"/>
                    <a:pt x="0" y="8"/>
                  </a:cubicBezTo>
                  <a:cubicBezTo>
                    <a:pt x="0" y="6"/>
                    <a:pt x="0" y="5"/>
                    <a:pt x="1" y="4"/>
                  </a:cubicBezTo>
                  <a:cubicBezTo>
                    <a:pt x="1" y="3"/>
                    <a:pt x="2" y="3"/>
                    <a:pt x="3" y="2"/>
                  </a:cubicBezTo>
                  <a:cubicBezTo>
                    <a:pt x="4" y="1"/>
                    <a:pt x="5" y="1"/>
                    <a:pt x="6" y="1"/>
                  </a:cubicBezTo>
                  <a:cubicBezTo>
                    <a:pt x="7" y="0"/>
                    <a:pt x="9" y="0"/>
                    <a:pt x="10" y="0"/>
                  </a:cubicBezTo>
                  <a:cubicBezTo>
                    <a:pt x="11" y="0"/>
                    <a:pt x="12" y="0"/>
                    <a:pt x="13" y="0"/>
                  </a:cubicBezTo>
                  <a:cubicBezTo>
                    <a:pt x="14" y="1"/>
                    <a:pt x="15" y="1"/>
                    <a:pt x="16" y="1"/>
                  </a:cubicBezTo>
                  <a:cubicBezTo>
                    <a:pt x="16" y="6"/>
                    <a:pt x="16" y="6"/>
                    <a:pt x="16" y="6"/>
                  </a:cubicBezTo>
                  <a:cubicBezTo>
                    <a:pt x="16" y="6"/>
                    <a:pt x="15" y="6"/>
                    <a:pt x="15" y="6"/>
                  </a:cubicBezTo>
                  <a:cubicBezTo>
                    <a:pt x="14" y="5"/>
                    <a:pt x="14" y="5"/>
                    <a:pt x="13" y="5"/>
                  </a:cubicBezTo>
                  <a:cubicBezTo>
                    <a:pt x="13" y="5"/>
                    <a:pt x="12" y="5"/>
                    <a:pt x="12" y="5"/>
                  </a:cubicBezTo>
                  <a:cubicBezTo>
                    <a:pt x="11" y="5"/>
                    <a:pt x="11" y="5"/>
                    <a:pt x="10" y="5"/>
                  </a:cubicBezTo>
                  <a:cubicBezTo>
                    <a:pt x="10" y="5"/>
                    <a:pt x="9" y="5"/>
                    <a:pt x="8" y="5"/>
                  </a:cubicBezTo>
                  <a:cubicBezTo>
                    <a:pt x="8" y="5"/>
                    <a:pt x="8" y="5"/>
                    <a:pt x="7" y="5"/>
                  </a:cubicBezTo>
                  <a:cubicBezTo>
                    <a:pt x="7" y="6"/>
                    <a:pt x="7" y="6"/>
                    <a:pt x="6" y="6"/>
                  </a:cubicBezTo>
                  <a:cubicBezTo>
                    <a:pt x="6" y="7"/>
                    <a:pt x="6" y="7"/>
                    <a:pt x="6" y="7"/>
                  </a:cubicBezTo>
                  <a:cubicBezTo>
                    <a:pt x="6" y="8"/>
                    <a:pt x="6" y="8"/>
                    <a:pt x="6" y="8"/>
                  </a:cubicBezTo>
                  <a:cubicBezTo>
                    <a:pt x="7" y="9"/>
                    <a:pt x="7" y="9"/>
                    <a:pt x="7" y="9"/>
                  </a:cubicBezTo>
                  <a:cubicBezTo>
                    <a:pt x="8" y="10"/>
                    <a:pt x="8" y="10"/>
                    <a:pt x="9" y="10"/>
                  </a:cubicBezTo>
                  <a:cubicBezTo>
                    <a:pt x="9" y="10"/>
                    <a:pt x="10" y="11"/>
                    <a:pt x="11" y="11"/>
                  </a:cubicBezTo>
                  <a:cubicBezTo>
                    <a:pt x="12" y="12"/>
                    <a:pt x="13" y="12"/>
                    <a:pt x="13" y="12"/>
                  </a:cubicBezTo>
                  <a:cubicBezTo>
                    <a:pt x="14" y="13"/>
                    <a:pt x="15" y="13"/>
                    <a:pt x="16" y="14"/>
                  </a:cubicBezTo>
                  <a:cubicBezTo>
                    <a:pt x="16" y="15"/>
                    <a:pt x="17" y="15"/>
                    <a:pt x="17" y="16"/>
                  </a:cubicBezTo>
                  <a:cubicBezTo>
                    <a:pt x="17" y="17"/>
                    <a:pt x="17" y="18"/>
                    <a:pt x="17" y="19"/>
                  </a:cubicBezTo>
                  <a:cubicBezTo>
                    <a:pt x="17" y="20"/>
                    <a:pt x="17" y="21"/>
                    <a:pt x="17" y="22"/>
                  </a:cubicBezTo>
                  <a:cubicBezTo>
                    <a:pt x="16" y="23"/>
                    <a:pt x="15" y="24"/>
                    <a:pt x="14" y="25"/>
                  </a:cubicBezTo>
                  <a:cubicBezTo>
                    <a:pt x="13" y="25"/>
                    <a:pt x="12" y="26"/>
                    <a:pt x="11" y="26"/>
                  </a:cubicBezTo>
                  <a:cubicBezTo>
                    <a:pt x="10" y="26"/>
                    <a:pt x="9" y="26"/>
                    <a:pt x="7" y="26"/>
                  </a:cubicBezTo>
                  <a:cubicBezTo>
                    <a:pt x="6" y="26"/>
                    <a:pt x="5" y="26"/>
                    <a:pt x="3" y="26"/>
                  </a:cubicBezTo>
                  <a:cubicBezTo>
                    <a:pt x="2" y="26"/>
                    <a:pt x="1" y="25"/>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92" name="Freeform 123"/>
            <p:cNvSpPr>
              <a:spLocks noEditPoints="1"/>
            </p:cNvSpPr>
            <p:nvPr/>
          </p:nvSpPr>
          <p:spPr bwMode="auto">
            <a:xfrm>
              <a:off x="4673091" y="5608681"/>
              <a:ext cx="81027" cy="84143"/>
            </a:xfrm>
            <a:custGeom>
              <a:avLst/>
              <a:gdLst>
                <a:gd name="T0" fmla="*/ 13 w 25"/>
                <a:gd name="T1" fmla="*/ 26 h 26"/>
                <a:gd name="T2" fmla="*/ 4 w 25"/>
                <a:gd name="T3" fmla="*/ 23 h 26"/>
                <a:gd name="T4" fmla="*/ 0 w 25"/>
                <a:gd name="T5" fmla="*/ 14 h 26"/>
                <a:gd name="T6" fmla="*/ 4 w 25"/>
                <a:gd name="T7" fmla="*/ 4 h 26"/>
                <a:gd name="T8" fmla="*/ 13 w 25"/>
                <a:gd name="T9" fmla="*/ 0 h 26"/>
                <a:gd name="T10" fmla="*/ 22 w 25"/>
                <a:gd name="T11" fmla="*/ 4 h 26"/>
                <a:gd name="T12" fmla="*/ 25 w 25"/>
                <a:gd name="T13" fmla="*/ 13 h 26"/>
                <a:gd name="T14" fmla="*/ 22 w 25"/>
                <a:gd name="T15" fmla="*/ 23 h 26"/>
                <a:gd name="T16" fmla="*/ 13 w 25"/>
                <a:gd name="T17" fmla="*/ 26 h 26"/>
                <a:gd name="T18" fmla="*/ 13 w 25"/>
                <a:gd name="T19" fmla="*/ 5 h 26"/>
                <a:gd name="T20" fmla="*/ 8 w 25"/>
                <a:gd name="T21" fmla="*/ 7 h 26"/>
                <a:gd name="T22" fmla="*/ 6 w 25"/>
                <a:gd name="T23" fmla="*/ 13 h 26"/>
                <a:gd name="T24" fmla="*/ 8 w 25"/>
                <a:gd name="T25" fmla="*/ 19 h 26"/>
                <a:gd name="T26" fmla="*/ 13 w 25"/>
                <a:gd name="T27" fmla="*/ 21 h 26"/>
                <a:gd name="T28" fmla="*/ 17 w 25"/>
                <a:gd name="T29" fmla="*/ 19 h 26"/>
                <a:gd name="T30" fmla="*/ 19 w 25"/>
                <a:gd name="T31" fmla="*/ 13 h 26"/>
                <a:gd name="T32" fmla="*/ 17 w 25"/>
                <a:gd name="T33" fmla="*/ 7 h 26"/>
                <a:gd name="T34" fmla="*/ 13 w 25"/>
                <a:gd name="T35"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6">
                  <a:moveTo>
                    <a:pt x="13" y="26"/>
                  </a:moveTo>
                  <a:cubicBezTo>
                    <a:pt x="9" y="26"/>
                    <a:pt x="6" y="25"/>
                    <a:pt x="4" y="23"/>
                  </a:cubicBezTo>
                  <a:cubicBezTo>
                    <a:pt x="2" y="20"/>
                    <a:pt x="0" y="17"/>
                    <a:pt x="0" y="14"/>
                  </a:cubicBezTo>
                  <a:cubicBezTo>
                    <a:pt x="0" y="10"/>
                    <a:pt x="2" y="6"/>
                    <a:pt x="4" y="4"/>
                  </a:cubicBezTo>
                  <a:cubicBezTo>
                    <a:pt x="6" y="1"/>
                    <a:pt x="9" y="0"/>
                    <a:pt x="13" y="0"/>
                  </a:cubicBezTo>
                  <a:cubicBezTo>
                    <a:pt x="17" y="0"/>
                    <a:pt x="20" y="1"/>
                    <a:pt x="22" y="4"/>
                  </a:cubicBezTo>
                  <a:cubicBezTo>
                    <a:pt x="24" y="6"/>
                    <a:pt x="25" y="9"/>
                    <a:pt x="25" y="13"/>
                  </a:cubicBezTo>
                  <a:cubicBezTo>
                    <a:pt x="25" y="17"/>
                    <a:pt x="24" y="20"/>
                    <a:pt x="22" y="23"/>
                  </a:cubicBezTo>
                  <a:cubicBezTo>
                    <a:pt x="19" y="25"/>
                    <a:pt x="16" y="26"/>
                    <a:pt x="13" y="26"/>
                  </a:cubicBezTo>
                  <a:close/>
                  <a:moveTo>
                    <a:pt x="13" y="5"/>
                  </a:moveTo>
                  <a:cubicBezTo>
                    <a:pt x="11" y="5"/>
                    <a:pt x="9" y="6"/>
                    <a:pt x="8" y="7"/>
                  </a:cubicBezTo>
                  <a:cubicBezTo>
                    <a:pt x="7" y="9"/>
                    <a:pt x="6" y="11"/>
                    <a:pt x="6" y="13"/>
                  </a:cubicBezTo>
                  <a:cubicBezTo>
                    <a:pt x="6" y="16"/>
                    <a:pt x="7" y="18"/>
                    <a:pt x="8" y="19"/>
                  </a:cubicBezTo>
                  <a:cubicBezTo>
                    <a:pt x="9" y="21"/>
                    <a:pt x="11" y="21"/>
                    <a:pt x="13" y="21"/>
                  </a:cubicBezTo>
                  <a:cubicBezTo>
                    <a:pt x="15" y="21"/>
                    <a:pt x="16" y="21"/>
                    <a:pt x="17" y="19"/>
                  </a:cubicBezTo>
                  <a:cubicBezTo>
                    <a:pt x="19" y="18"/>
                    <a:pt x="19" y="16"/>
                    <a:pt x="19" y="13"/>
                  </a:cubicBezTo>
                  <a:cubicBezTo>
                    <a:pt x="19" y="11"/>
                    <a:pt x="19" y="9"/>
                    <a:pt x="17" y="7"/>
                  </a:cubicBezTo>
                  <a:cubicBezTo>
                    <a:pt x="16" y="6"/>
                    <a:pt x="15" y="5"/>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93" name="Freeform 124"/>
            <p:cNvSpPr>
              <a:spLocks/>
            </p:cNvSpPr>
            <p:nvPr/>
          </p:nvSpPr>
          <p:spPr bwMode="auto">
            <a:xfrm>
              <a:off x="4771258" y="5611797"/>
              <a:ext cx="63887" cy="81026"/>
            </a:xfrm>
            <a:custGeom>
              <a:avLst/>
              <a:gdLst>
                <a:gd name="T0" fmla="*/ 20 w 20"/>
                <a:gd name="T1" fmla="*/ 14 h 25"/>
                <a:gd name="T2" fmla="*/ 10 w 20"/>
                <a:gd name="T3" fmla="*/ 25 h 25"/>
                <a:gd name="T4" fmla="*/ 0 w 20"/>
                <a:gd name="T5" fmla="*/ 14 h 25"/>
                <a:gd name="T6" fmla="*/ 0 w 20"/>
                <a:gd name="T7" fmla="*/ 0 h 25"/>
                <a:gd name="T8" fmla="*/ 5 w 20"/>
                <a:gd name="T9" fmla="*/ 0 h 25"/>
                <a:gd name="T10" fmla="*/ 5 w 20"/>
                <a:gd name="T11" fmla="*/ 14 h 25"/>
                <a:gd name="T12" fmla="*/ 10 w 20"/>
                <a:gd name="T13" fmla="*/ 20 h 25"/>
                <a:gd name="T14" fmla="*/ 15 w 20"/>
                <a:gd name="T15" fmla="*/ 14 h 25"/>
                <a:gd name="T16" fmla="*/ 15 w 20"/>
                <a:gd name="T17" fmla="*/ 0 h 25"/>
                <a:gd name="T18" fmla="*/ 20 w 20"/>
                <a:gd name="T19" fmla="*/ 0 h 25"/>
                <a:gd name="T20" fmla="*/ 20 w 20"/>
                <a:gd name="T2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5">
                  <a:moveTo>
                    <a:pt x="20" y="14"/>
                  </a:moveTo>
                  <a:cubicBezTo>
                    <a:pt x="20" y="22"/>
                    <a:pt x="17" y="25"/>
                    <a:pt x="10" y="25"/>
                  </a:cubicBezTo>
                  <a:cubicBezTo>
                    <a:pt x="3" y="25"/>
                    <a:pt x="0" y="22"/>
                    <a:pt x="0" y="14"/>
                  </a:cubicBezTo>
                  <a:cubicBezTo>
                    <a:pt x="0" y="0"/>
                    <a:pt x="0" y="0"/>
                    <a:pt x="0" y="0"/>
                  </a:cubicBezTo>
                  <a:cubicBezTo>
                    <a:pt x="5" y="0"/>
                    <a:pt x="5" y="0"/>
                    <a:pt x="5" y="0"/>
                  </a:cubicBezTo>
                  <a:cubicBezTo>
                    <a:pt x="5" y="14"/>
                    <a:pt x="5" y="14"/>
                    <a:pt x="5" y="14"/>
                  </a:cubicBezTo>
                  <a:cubicBezTo>
                    <a:pt x="5" y="18"/>
                    <a:pt x="7" y="20"/>
                    <a:pt x="10" y="20"/>
                  </a:cubicBezTo>
                  <a:cubicBezTo>
                    <a:pt x="13" y="20"/>
                    <a:pt x="15" y="18"/>
                    <a:pt x="15" y="14"/>
                  </a:cubicBezTo>
                  <a:cubicBezTo>
                    <a:pt x="15" y="0"/>
                    <a:pt x="15" y="0"/>
                    <a:pt x="15" y="0"/>
                  </a:cubicBezTo>
                  <a:cubicBezTo>
                    <a:pt x="20" y="0"/>
                    <a:pt x="20" y="0"/>
                    <a:pt x="20" y="0"/>
                  </a:cubicBezTo>
                  <a:lnTo>
                    <a:pt x="2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94" name="Freeform 125"/>
            <p:cNvSpPr>
              <a:spLocks/>
            </p:cNvSpPr>
            <p:nvPr/>
          </p:nvSpPr>
          <p:spPr bwMode="auto">
            <a:xfrm>
              <a:off x="4849169" y="5611797"/>
              <a:ext cx="65445" cy="81026"/>
            </a:xfrm>
            <a:custGeom>
              <a:avLst/>
              <a:gdLst>
                <a:gd name="T0" fmla="*/ 42 w 42"/>
                <a:gd name="T1" fmla="*/ 8 h 52"/>
                <a:gd name="T2" fmla="*/ 27 w 42"/>
                <a:gd name="T3" fmla="*/ 8 h 52"/>
                <a:gd name="T4" fmla="*/ 27 w 42"/>
                <a:gd name="T5" fmla="*/ 52 h 52"/>
                <a:gd name="T6" fmla="*/ 15 w 42"/>
                <a:gd name="T7" fmla="*/ 52 h 52"/>
                <a:gd name="T8" fmla="*/ 15 w 42"/>
                <a:gd name="T9" fmla="*/ 8 h 52"/>
                <a:gd name="T10" fmla="*/ 0 w 42"/>
                <a:gd name="T11" fmla="*/ 8 h 52"/>
                <a:gd name="T12" fmla="*/ 0 w 42"/>
                <a:gd name="T13" fmla="*/ 0 h 52"/>
                <a:gd name="T14" fmla="*/ 42 w 42"/>
                <a:gd name="T15" fmla="*/ 0 h 52"/>
                <a:gd name="T16" fmla="*/ 42 w 42"/>
                <a:gd name="T17"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2">
                  <a:moveTo>
                    <a:pt x="42" y="8"/>
                  </a:moveTo>
                  <a:lnTo>
                    <a:pt x="27" y="8"/>
                  </a:lnTo>
                  <a:lnTo>
                    <a:pt x="27" y="52"/>
                  </a:lnTo>
                  <a:lnTo>
                    <a:pt x="15" y="52"/>
                  </a:lnTo>
                  <a:lnTo>
                    <a:pt x="15" y="8"/>
                  </a:lnTo>
                  <a:lnTo>
                    <a:pt x="0" y="8"/>
                  </a:lnTo>
                  <a:lnTo>
                    <a:pt x="0" y="0"/>
                  </a:lnTo>
                  <a:lnTo>
                    <a:pt x="42" y="0"/>
                  </a:lnTo>
                  <a:lnTo>
                    <a:pt x="4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95" name="Freeform 126"/>
            <p:cNvSpPr>
              <a:spLocks/>
            </p:cNvSpPr>
            <p:nvPr/>
          </p:nvSpPr>
          <p:spPr bwMode="auto">
            <a:xfrm>
              <a:off x="4927080" y="5611797"/>
              <a:ext cx="71678" cy="81026"/>
            </a:xfrm>
            <a:custGeom>
              <a:avLst/>
              <a:gdLst>
                <a:gd name="T0" fmla="*/ 46 w 46"/>
                <a:gd name="T1" fmla="*/ 52 h 52"/>
                <a:gd name="T2" fmla="*/ 34 w 46"/>
                <a:gd name="T3" fmla="*/ 52 h 52"/>
                <a:gd name="T4" fmla="*/ 34 w 46"/>
                <a:gd name="T5" fmla="*/ 31 h 52"/>
                <a:gd name="T6" fmla="*/ 13 w 46"/>
                <a:gd name="T7" fmla="*/ 31 h 52"/>
                <a:gd name="T8" fmla="*/ 13 w 46"/>
                <a:gd name="T9" fmla="*/ 52 h 52"/>
                <a:gd name="T10" fmla="*/ 0 w 46"/>
                <a:gd name="T11" fmla="*/ 52 h 52"/>
                <a:gd name="T12" fmla="*/ 0 w 46"/>
                <a:gd name="T13" fmla="*/ 0 h 52"/>
                <a:gd name="T14" fmla="*/ 13 w 46"/>
                <a:gd name="T15" fmla="*/ 0 h 52"/>
                <a:gd name="T16" fmla="*/ 13 w 46"/>
                <a:gd name="T17" fmla="*/ 21 h 52"/>
                <a:gd name="T18" fmla="*/ 34 w 46"/>
                <a:gd name="T19" fmla="*/ 21 h 52"/>
                <a:gd name="T20" fmla="*/ 34 w 46"/>
                <a:gd name="T21" fmla="*/ 0 h 52"/>
                <a:gd name="T22" fmla="*/ 46 w 46"/>
                <a:gd name="T23" fmla="*/ 0 h 52"/>
                <a:gd name="T24" fmla="*/ 46 w 46"/>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2">
                  <a:moveTo>
                    <a:pt x="46" y="52"/>
                  </a:moveTo>
                  <a:lnTo>
                    <a:pt x="34" y="52"/>
                  </a:lnTo>
                  <a:lnTo>
                    <a:pt x="34" y="31"/>
                  </a:lnTo>
                  <a:lnTo>
                    <a:pt x="13" y="31"/>
                  </a:lnTo>
                  <a:lnTo>
                    <a:pt x="13" y="52"/>
                  </a:lnTo>
                  <a:lnTo>
                    <a:pt x="0" y="52"/>
                  </a:lnTo>
                  <a:lnTo>
                    <a:pt x="0" y="0"/>
                  </a:lnTo>
                  <a:lnTo>
                    <a:pt x="13" y="0"/>
                  </a:lnTo>
                  <a:lnTo>
                    <a:pt x="13" y="21"/>
                  </a:lnTo>
                  <a:lnTo>
                    <a:pt x="34" y="21"/>
                  </a:lnTo>
                  <a:lnTo>
                    <a:pt x="34" y="0"/>
                  </a:lnTo>
                  <a:lnTo>
                    <a:pt x="46" y="0"/>
                  </a:lnTo>
                  <a:lnTo>
                    <a:pt x="4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96" name="Freeform 127"/>
            <p:cNvSpPr>
              <a:spLocks/>
            </p:cNvSpPr>
            <p:nvPr/>
          </p:nvSpPr>
          <p:spPr bwMode="auto">
            <a:xfrm>
              <a:off x="4277303" y="5748919"/>
              <a:ext cx="56096" cy="84143"/>
            </a:xfrm>
            <a:custGeom>
              <a:avLst/>
              <a:gdLst>
                <a:gd name="T0" fmla="*/ 16 w 17"/>
                <a:gd name="T1" fmla="*/ 5 h 26"/>
                <a:gd name="T2" fmla="*/ 15 w 17"/>
                <a:gd name="T3" fmla="*/ 4 h 26"/>
                <a:gd name="T4" fmla="*/ 14 w 17"/>
                <a:gd name="T5" fmla="*/ 4 h 26"/>
                <a:gd name="T6" fmla="*/ 13 w 17"/>
                <a:gd name="T7" fmla="*/ 3 h 26"/>
                <a:gd name="T8" fmla="*/ 11 w 17"/>
                <a:gd name="T9" fmla="*/ 3 h 26"/>
                <a:gd name="T10" fmla="*/ 9 w 17"/>
                <a:gd name="T11" fmla="*/ 3 h 26"/>
                <a:gd name="T12" fmla="*/ 7 w 17"/>
                <a:gd name="T13" fmla="*/ 4 h 26"/>
                <a:gd name="T14" fmla="*/ 6 w 17"/>
                <a:gd name="T15" fmla="*/ 6 h 26"/>
                <a:gd name="T16" fmla="*/ 6 w 17"/>
                <a:gd name="T17" fmla="*/ 7 h 26"/>
                <a:gd name="T18" fmla="*/ 6 w 17"/>
                <a:gd name="T19" fmla="*/ 9 h 26"/>
                <a:gd name="T20" fmla="*/ 7 w 17"/>
                <a:gd name="T21" fmla="*/ 10 h 26"/>
                <a:gd name="T22" fmla="*/ 8 w 17"/>
                <a:gd name="T23" fmla="*/ 11 h 26"/>
                <a:gd name="T24" fmla="*/ 10 w 17"/>
                <a:gd name="T25" fmla="*/ 12 h 26"/>
                <a:gd name="T26" fmla="*/ 12 w 17"/>
                <a:gd name="T27" fmla="*/ 14 h 26"/>
                <a:gd name="T28" fmla="*/ 13 w 17"/>
                <a:gd name="T29" fmla="*/ 16 h 26"/>
                <a:gd name="T30" fmla="*/ 14 w 17"/>
                <a:gd name="T31" fmla="*/ 17 h 26"/>
                <a:gd name="T32" fmla="*/ 14 w 17"/>
                <a:gd name="T33" fmla="*/ 19 h 26"/>
                <a:gd name="T34" fmla="*/ 14 w 17"/>
                <a:gd name="T35" fmla="*/ 21 h 26"/>
                <a:gd name="T36" fmla="*/ 14 w 17"/>
                <a:gd name="T37" fmla="*/ 22 h 26"/>
                <a:gd name="T38" fmla="*/ 13 w 17"/>
                <a:gd name="T39" fmla="*/ 24 h 26"/>
                <a:gd name="T40" fmla="*/ 11 w 17"/>
                <a:gd name="T41" fmla="*/ 25 h 26"/>
                <a:gd name="T42" fmla="*/ 9 w 17"/>
                <a:gd name="T43" fmla="*/ 26 h 26"/>
                <a:gd name="T44" fmla="*/ 6 w 17"/>
                <a:gd name="T45" fmla="*/ 26 h 26"/>
                <a:gd name="T46" fmla="*/ 4 w 17"/>
                <a:gd name="T47" fmla="*/ 26 h 26"/>
                <a:gd name="T48" fmla="*/ 2 w 17"/>
                <a:gd name="T49" fmla="*/ 26 h 26"/>
                <a:gd name="T50" fmla="*/ 1 w 17"/>
                <a:gd name="T51" fmla="*/ 25 h 26"/>
                <a:gd name="T52" fmla="*/ 0 w 17"/>
                <a:gd name="T53" fmla="*/ 25 h 26"/>
                <a:gd name="T54" fmla="*/ 0 w 17"/>
                <a:gd name="T55" fmla="*/ 22 h 26"/>
                <a:gd name="T56" fmla="*/ 1 w 17"/>
                <a:gd name="T57" fmla="*/ 23 h 26"/>
                <a:gd name="T58" fmla="*/ 3 w 17"/>
                <a:gd name="T59" fmla="*/ 23 h 26"/>
                <a:gd name="T60" fmla="*/ 5 w 17"/>
                <a:gd name="T61" fmla="*/ 24 h 26"/>
                <a:gd name="T62" fmla="*/ 6 w 17"/>
                <a:gd name="T63" fmla="*/ 24 h 26"/>
                <a:gd name="T64" fmla="*/ 9 w 17"/>
                <a:gd name="T65" fmla="*/ 24 h 26"/>
                <a:gd name="T66" fmla="*/ 10 w 17"/>
                <a:gd name="T67" fmla="*/ 23 h 26"/>
                <a:gd name="T68" fmla="*/ 11 w 17"/>
                <a:gd name="T69" fmla="*/ 21 h 26"/>
                <a:gd name="T70" fmla="*/ 11 w 17"/>
                <a:gd name="T71" fmla="*/ 20 h 26"/>
                <a:gd name="T72" fmla="*/ 11 w 17"/>
                <a:gd name="T73" fmla="*/ 18 h 26"/>
                <a:gd name="T74" fmla="*/ 10 w 17"/>
                <a:gd name="T75" fmla="*/ 17 h 26"/>
                <a:gd name="T76" fmla="*/ 9 w 17"/>
                <a:gd name="T77" fmla="*/ 16 h 26"/>
                <a:gd name="T78" fmla="*/ 7 w 17"/>
                <a:gd name="T79" fmla="*/ 14 h 26"/>
                <a:gd name="T80" fmla="*/ 6 w 17"/>
                <a:gd name="T81" fmla="*/ 13 h 26"/>
                <a:gd name="T82" fmla="*/ 4 w 17"/>
                <a:gd name="T83" fmla="*/ 12 h 26"/>
                <a:gd name="T84" fmla="*/ 3 w 17"/>
                <a:gd name="T85" fmla="*/ 10 h 26"/>
                <a:gd name="T86" fmla="*/ 3 w 17"/>
                <a:gd name="T87" fmla="*/ 8 h 26"/>
                <a:gd name="T88" fmla="*/ 3 w 17"/>
                <a:gd name="T89" fmla="*/ 5 h 26"/>
                <a:gd name="T90" fmla="*/ 5 w 17"/>
                <a:gd name="T91" fmla="*/ 3 h 26"/>
                <a:gd name="T92" fmla="*/ 8 w 17"/>
                <a:gd name="T93" fmla="*/ 1 h 26"/>
                <a:gd name="T94" fmla="*/ 11 w 17"/>
                <a:gd name="T95" fmla="*/ 0 h 26"/>
                <a:gd name="T96" fmla="*/ 13 w 17"/>
                <a:gd name="T97" fmla="*/ 1 h 26"/>
                <a:gd name="T98" fmla="*/ 14 w 17"/>
                <a:gd name="T99" fmla="*/ 1 h 26"/>
                <a:gd name="T100" fmla="*/ 16 w 17"/>
                <a:gd name="T101" fmla="*/ 1 h 26"/>
                <a:gd name="T102" fmla="*/ 17 w 17"/>
                <a:gd name="T103" fmla="*/ 2 h 26"/>
                <a:gd name="T104" fmla="*/ 16 w 17"/>
                <a:gd name="T105"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 h="26">
                  <a:moveTo>
                    <a:pt x="16" y="5"/>
                  </a:moveTo>
                  <a:cubicBezTo>
                    <a:pt x="16" y="4"/>
                    <a:pt x="16" y="4"/>
                    <a:pt x="15" y="4"/>
                  </a:cubicBezTo>
                  <a:cubicBezTo>
                    <a:pt x="15" y="4"/>
                    <a:pt x="14" y="4"/>
                    <a:pt x="14" y="4"/>
                  </a:cubicBezTo>
                  <a:cubicBezTo>
                    <a:pt x="14" y="3"/>
                    <a:pt x="13" y="3"/>
                    <a:pt x="13" y="3"/>
                  </a:cubicBezTo>
                  <a:cubicBezTo>
                    <a:pt x="12" y="3"/>
                    <a:pt x="12" y="3"/>
                    <a:pt x="11" y="3"/>
                  </a:cubicBezTo>
                  <a:cubicBezTo>
                    <a:pt x="10" y="3"/>
                    <a:pt x="9" y="3"/>
                    <a:pt x="9" y="3"/>
                  </a:cubicBezTo>
                  <a:cubicBezTo>
                    <a:pt x="8" y="4"/>
                    <a:pt x="8" y="4"/>
                    <a:pt x="7" y="4"/>
                  </a:cubicBezTo>
                  <a:cubicBezTo>
                    <a:pt x="7" y="5"/>
                    <a:pt x="7" y="5"/>
                    <a:pt x="6" y="6"/>
                  </a:cubicBezTo>
                  <a:cubicBezTo>
                    <a:pt x="6" y="6"/>
                    <a:pt x="6" y="7"/>
                    <a:pt x="6" y="7"/>
                  </a:cubicBezTo>
                  <a:cubicBezTo>
                    <a:pt x="6" y="8"/>
                    <a:pt x="6" y="8"/>
                    <a:pt x="6" y="9"/>
                  </a:cubicBezTo>
                  <a:cubicBezTo>
                    <a:pt x="6" y="9"/>
                    <a:pt x="7" y="10"/>
                    <a:pt x="7" y="10"/>
                  </a:cubicBezTo>
                  <a:cubicBezTo>
                    <a:pt x="7" y="10"/>
                    <a:pt x="8" y="11"/>
                    <a:pt x="8" y="11"/>
                  </a:cubicBezTo>
                  <a:cubicBezTo>
                    <a:pt x="9" y="12"/>
                    <a:pt x="9" y="12"/>
                    <a:pt x="10" y="12"/>
                  </a:cubicBezTo>
                  <a:cubicBezTo>
                    <a:pt x="11" y="13"/>
                    <a:pt x="11" y="14"/>
                    <a:pt x="12" y="14"/>
                  </a:cubicBezTo>
                  <a:cubicBezTo>
                    <a:pt x="12" y="15"/>
                    <a:pt x="13" y="15"/>
                    <a:pt x="13" y="16"/>
                  </a:cubicBezTo>
                  <a:cubicBezTo>
                    <a:pt x="14" y="16"/>
                    <a:pt x="14" y="17"/>
                    <a:pt x="14" y="17"/>
                  </a:cubicBezTo>
                  <a:cubicBezTo>
                    <a:pt x="14" y="18"/>
                    <a:pt x="14" y="19"/>
                    <a:pt x="14" y="19"/>
                  </a:cubicBezTo>
                  <a:cubicBezTo>
                    <a:pt x="14" y="20"/>
                    <a:pt x="14" y="20"/>
                    <a:pt x="14" y="21"/>
                  </a:cubicBezTo>
                  <a:cubicBezTo>
                    <a:pt x="14" y="21"/>
                    <a:pt x="14" y="22"/>
                    <a:pt x="14" y="22"/>
                  </a:cubicBezTo>
                  <a:cubicBezTo>
                    <a:pt x="14" y="23"/>
                    <a:pt x="13" y="23"/>
                    <a:pt x="13" y="24"/>
                  </a:cubicBezTo>
                  <a:cubicBezTo>
                    <a:pt x="13" y="24"/>
                    <a:pt x="12" y="25"/>
                    <a:pt x="11" y="25"/>
                  </a:cubicBezTo>
                  <a:cubicBezTo>
                    <a:pt x="11" y="26"/>
                    <a:pt x="10" y="26"/>
                    <a:pt x="9" y="26"/>
                  </a:cubicBezTo>
                  <a:cubicBezTo>
                    <a:pt x="8" y="26"/>
                    <a:pt x="7" y="26"/>
                    <a:pt x="6" y="26"/>
                  </a:cubicBezTo>
                  <a:cubicBezTo>
                    <a:pt x="5" y="26"/>
                    <a:pt x="5" y="26"/>
                    <a:pt x="4" y="26"/>
                  </a:cubicBezTo>
                  <a:cubicBezTo>
                    <a:pt x="4" y="26"/>
                    <a:pt x="3" y="26"/>
                    <a:pt x="2" y="26"/>
                  </a:cubicBezTo>
                  <a:cubicBezTo>
                    <a:pt x="2" y="26"/>
                    <a:pt x="1" y="26"/>
                    <a:pt x="1" y="25"/>
                  </a:cubicBezTo>
                  <a:cubicBezTo>
                    <a:pt x="0" y="25"/>
                    <a:pt x="0" y="25"/>
                    <a:pt x="0" y="25"/>
                  </a:cubicBezTo>
                  <a:cubicBezTo>
                    <a:pt x="0" y="22"/>
                    <a:pt x="0" y="22"/>
                    <a:pt x="0" y="22"/>
                  </a:cubicBezTo>
                  <a:cubicBezTo>
                    <a:pt x="0" y="22"/>
                    <a:pt x="1" y="22"/>
                    <a:pt x="1" y="23"/>
                  </a:cubicBezTo>
                  <a:cubicBezTo>
                    <a:pt x="2" y="23"/>
                    <a:pt x="2" y="23"/>
                    <a:pt x="3" y="23"/>
                  </a:cubicBezTo>
                  <a:cubicBezTo>
                    <a:pt x="3" y="23"/>
                    <a:pt x="4" y="24"/>
                    <a:pt x="5" y="24"/>
                  </a:cubicBezTo>
                  <a:cubicBezTo>
                    <a:pt x="5" y="24"/>
                    <a:pt x="6" y="24"/>
                    <a:pt x="6" y="24"/>
                  </a:cubicBezTo>
                  <a:cubicBezTo>
                    <a:pt x="7" y="24"/>
                    <a:pt x="8" y="24"/>
                    <a:pt x="9" y="24"/>
                  </a:cubicBezTo>
                  <a:cubicBezTo>
                    <a:pt x="9" y="23"/>
                    <a:pt x="10" y="23"/>
                    <a:pt x="10" y="23"/>
                  </a:cubicBezTo>
                  <a:cubicBezTo>
                    <a:pt x="11" y="22"/>
                    <a:pt x="11" y="22"/>
                    <a:pt x="11" y="21"/>
                  </a:cubicBezTo>
                  <a:cubicBezTo>
                    <a:pt x="11" y="21"/>
                    <a:pt x="11" y="20"/>
                    <a:pt x="11" y="20"/>
                  </a:cubicBezTo>
                  <a:cubicBezTo>
                    <a:pt x="11" y="19"/>
                    <a:pt x="11" y="19"/>
                    <a:pt x="11" y="18"/>
                  </a:cubicBezTo>
                  <a:cubicBezTo>
                    <a:pt x="11" y="18"/>
                    <a:pt x="11" y="17"/>
                    <a:pt x="10" y="17"/>
                  </a:cubicBezTo>
                  <a:cubicBezTo>
                    <a:pt x="10" y="17"/>
                    <a:pt x="10" y="16"/>
                    <a:pt x="9" y="16"/>
                  </a:cubicBezTo>
                  <a:cubicBezTo>
                    <a:pt x="9" y="15"/>
                    <a:pt x="8" y="15"/>
                    <a:pt x="7" y="14"/>
                  </a:cubicBezTo>
                  <a:cubicBezTo>
                    <a:pt x="7" y="14"/>
                    <a:pt x="6" y="14"/>
                    <a:pt x="6" y="13"/>
                  </a:cubicBezTo>
                  <a:cubicBezTo>
                    <a:pt x="5" y="13"/>
                    <a:pt x="5" y="12"/>
                    <a:pt x="4" y="12"/>
                  </a:cubicBezTo>
                  <a:cubicBezTo>
                    <a:pt x="4" y="11"/>
                    <a:pt x="4" y="10"/>
                    <a:pt x="3" y="10"/>
                  </a:cubicBezTo>
                  <a:cubicBezTo>
                    <a:pt x="3" y="9"/>
                    <a:pt x="3" y="8"/>
                    <a:pt x="3" y="8"/>
                  </a:cubicBezTo>
                  <a:cubicBezTo>
                    <a:pt x="3" y="7"/>
                    <a:pt x="3" y="6"/>
                    <a:pt x="3" y="5"/>
                  </a:cubicBezTo>
                  <a:cubicBezTo>
                    <a:pt x="4" y="4"/>
                    <a:pt x="4" y="3"/>
                    <a:pt x="5" y="3"/>
                  </a:cubicBezTo>
                  <a:cubicBezTo>
                    <a:pt x="6" y="2"/>
                    <a:pt x="7" y="1"/>
                    <a:pt x="8" y="1"/>
                  </a:cubicBezTo>
                  <a:cubicBezTo>
                    <a:pt x="9" y="1"/>
                    <a:pt x="10" y="0"/>
                    <a:pt x="11" y="0"/>
                  </a:cubicBezTo>
                  <a:cubicBezTo>
                    <a:pt x="12" y="0"/>
                    <a:pt x="12" y="0"/>
                    <a:pt x="13" y="1"/>
                  </a:cubicBezTo>
                  <a:cubicBezTo>
                    <a:pt x="13" y="1"/>
                    <a:pt x="14" y="1"/>
                    <a:pt x="14" y="1"/>
                  </a:cubicBezTo>
                  <a:cubicBezTo>
                    <a:pt x="15" y="1"/>
                    <a:pt x="15" y="1"/>
                    <a:pt x="16" y="1"/>
                  </a:cubicBezTo>
                  <a:cubicBezTo>
                    <a:pt x="16" y="1"/>
                    <a:pt x="17" y="1"/>
                    <a:pt x="17" y="2"/>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97" name="Freeform 128"/>
            <p:cNvSpPr>
              <a:spLocks noEditPoints="1"/>
            </p:cNvSpPr>
            <p:nvPr/>
          </p:nvSpPr>
          <p:spPr bwMode="auto">
            <a:xfrm>
              <a:off x="4330282" y="5752036"/>
              <a:ext cx="71678" cy="81026"/>
            </a:xfrm>
            <a:custGeom>
              <a:avLst/>
              <a:gdLst>
                <a:gd name="T0" fmla="*/ 19 w 22"/>
                <a:gd name="T1" fmla="*/ 25 h 25"/>
                <a:gd name="T2" fmla="*/ 18 w 22"/>
                <a:gd name="T3" fmla="*/ 18 h 25"/>
                <a:gd name="T4" fmla="*/ 7 w 22"/>
                <a:gd name="T5" fmla="*/ 18 h 25"/>
                <a:gd name="T6" fmla="*/ 3 w 22"/>
                <a:gd name="T7" fmla="*/ 25 h 25"/>
                <a:gd name="T8" fmla="*/ 0 w 22"/>
                <a:gd name="T9" fmla="*/ 25 h 25"/>
                <a:gd name="T10" fmla="*/ 15 w 22"/>
                <a:gd name="T11" fmla="*/ 0 h 25"/>
                <a:gd name="T12" fmla="*/ 18 w 22"/>
                <a:gd name="T13" fmla="*/ 0 h 25"/>
                <a:gd name="T14" fmla="*/ 22 w 22"/>
                <a:gd name="T15" fmla="*/ 25 h 25"/>
                <a:gd name="T16" fmla="*/ 19 w 22"/>
                <a:gd name="T17" fmla="*/ 25 h 25"/>
                <a:gd name="T18" fmla="*/ 16 w 22"/>
                <a:gd name="T19" fmla="*/ 5 h 25"/>
                <a:gd name="T20" fmla="*/ 16 w 22"/>
                <a:gd name="T21" fmla="*/ 4 h 25"/>
                <a:gd name="T22" fmla="*/ 16 w 22"/>
                <a:gd name="T23" fmla="*/ 4 h 25"/>
                <a:gd name="T24" fmla="*/ 16 w 22"/>
                <a:gd name="T25" fmla="*/ 3 h 25"/>
                <a:gd name="T26" fmla="*/ 16 w 22"/>
                <a:gd name="T27" fmla="*/ 3 h 25"/>
                <a:gd name="T28" fmla="*/ 16 w 22"/>
                <a:gd name="T29" fmla="*/ 3 h 25"/>
                <a:gd name="T30" fmla="*/ 15 w 22"/>
                <a:gd name="T31" fmla="*/ 3 h 25"/>
                <a:gd name="T32" fmla="*/ 15 w 22"/>
                <a:gd name="T33" fmla="*/ 4 h 25"/>
                <a:gd name="T34" fmla="*/ 15 w 22"/>
                <a:gd name="T35" fmla="*/ 4 h 25"/>
                <a:gd name="T36" fmla="*/ 15 w 22"/>
                <a:gd name="T37" fmla="*/ 5 h 25"/>
                <a:gd name="T38" fmla="*/ 9 w 22"/>
                <a:gd name="T39" fmla="*/ 15 h 25"/>
                <a:gd name="T40" fmla="*/ 17 w 22"/>
                <a:gd name="T41" fmla="*/ 15 h 25"/>
                <a:gd name="T42" fmla="*/ 16 w 22"/>
                <a:gd name="T4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5">
                  <a:moveTo>
                    <a:pt x="19" y="25"/>
                  </a:moveTo>
                  <a:cubicBezTo>
                    <a:pt x="18" y="18"/>
                    <a:pt x="18" y="18"/>
                    <a:pt x="18" y="18"/>
                  </a:cubicBezTo>
                  <a:cubicBezTo>
                    <a:pt x="7" y="18"/>
                    <a:pt x="7" y="18"/>
                    <a:pt x="7" y="18"/>
                  </a:cubicBezTo>
                  <a:cubicBezTo>
                    <a:pt x="3" y="25"/>
                    <a:pt x="3" y="25"/>
                    <a:pt x="3" y="25"/>
                  </a:cubicBezTo>
                  <a:cubicBezTo>
                    <a:pt x="0" y="25"/>
                    <a:pt x="0" y="25"/>
                    <a:pt x="0" y="25"/>
                  </a:cubicBezTo>
                  <a:cubicBezTo>
                    <a:pt x="15" y="0"/>
                    <a:pt x="15" y="0"/>
                    <a:pt x="15" y="0"/>
                  </a:cubicBezTo>
                  <a:cubicBezTo>
                    <a:pt x="18" y="0"/>
                    <a:pt x="18" y="0"/>
                    <a:pt x="18" y="0"/>
                  </a:cubicBezTo>
                  <a:cubicBezTo>
                    <a:pt x="22" y="25"/>
                    <a:pt x="22" y="25"/>
                    <a:pt x="22" y="25"/>
                  </a:cubicBezTo>
                  <a:lnTo>
                    <a:pt x="19" y="25"/>
                  </a:lnTo>
                  <a:close/>
                  <a:moveTo>
                    <a:pt x="16" y="5"/>
                  </a:moveTo>
                  <a:cubicBezTo>
                    <a:pt x="16" y="4"/>
                    <a:pt x="16" y="4"/>
                    <a:pt x="16" y="4"/>
                  </a:cubicBezTo>
                  <a:cubicBezTo>
                    <a:pt x="16" y="4"/>
                    <a:pt x="16" y="4"/>
                    <a:pt x="16" y="4"/>
                  </a:cubicBezTo>
                  <a:cubicBezTo>
                    <a:pt x="16" y="4"/>
                    <a:pt x="16" y="3"/>
                    <a:pt x="16" y="3"/>
                  </a:cubicBezTo>
                  <a:cubicBezTo>
                    <a:pt x="16" y="3"/>
                    <a:pt x="16" y="3"/>
                    <a:pt x="16" y="3"/>
                  </a:cubicBezTo>
                  <a:cubicBezTo>
                    <a:pt x="16" y="3"/>
                    <a:pt x="16" y="3"/>
                    <a:pt x="16" y="3"/>
                  </a:cubicBezTo>
                  <a:cubicBezTo>
                    <a:pt x="16" y="3"/>
                    <a:pt x="16" y="3"/>
                    <a:pt x="15" y="3"/>
                  </a:cubicBezTo>
                  <a:cubicBezTo>
                    <a:pt x="15" y="3"/>
                    <a:pt x="15" y="4"/>
                    <a:pt x="15" y="4"/>
                  </a:cubicBezTo>
                  <a:cubicBezTo>
                    <a:pt x="15" y="4"/>
                    <a:pt x="15" y="4"/>
                    <a:pt x="15" y="4"/>
                  </a:cubicBezTo>
                  <a:cubicBezTo>
                    <a:pt x="15" y="4"/>
                    <a:pt x="15" y="4"/>
                    <a:pt x="15" y="5"/>
                  </a:cubicBezTo>
                  <a:cubicBezTo>
                    <a:pt x="9" y="15"/>
                    <a:pt x="9" y="15"/>
                    <a:pt x="9" y="15"/>
                  </a:cubicBezTo>
                  <a:cubicBezTo>
                    <a:pt x="17" y="15"/>
                    <a:pt x="17" y="15"/>
                    <a:pt x="17" y="15"/>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98" name="Freeform 129"/>
            <p:cNvSpPr>
              <a:spLocks noEditPoints="1"/>
            </p:cNvSpPr>
            <p:nvPr/>
          </p:nvSpPr>
          <p:spPr bwMode="auto">
            <a:xfrm>
              <a:off x="4414426" y="5748919"/>
              <a:ext cx="74795" cy="84143"/>
            </a:xfrm>
            <a:custGeom>
              <a:avLst/>
              <a:gdLst>
                <a:gd name="T0" fmla="*/ 23 w 23"/>
                <a:gd name="T1" fmla="*/ 11 h 26"/>
                <a:gd name="T2" fmla="*/ 23 w 23"/>
                <a:gd name="T3" fmla="*/ 14 h 26"/>
                <a:gd name="T4" fmla="*/ 22 w 23"/>
                <a:gd name="T5" fmla="*/ 17 h 26"/>
                <a:gd name="T6" fmla="*/ 21 w 23"/>
                <a:gd name="T7" fmla="*/ 20 h 26"/>
                <a:gd name="T8" fmla="*/ 19 w 23"/>
                <a:gd name="T9" fmla="*/ 23 h 26"/>
                <a:gd name="T10" fmla="*/ 17 w 23"/>
                <a:gd name="T11" fmla="*/ 24 h 26"/>
                <a:gd name="T12" fmla="*/ 15 w 23"/>
                <a:gd name="T13" fmla="*/ 25 h 26"/>
                <a:gd name="T14" fmla="*/ 13 w 23"/>
                <a:gd name="T15" fmla="*/ 26 h 26"/>
                <a:gd name="T16" fmla="*/ 10 w 23"/>
                <a:gd name="T17" fmla="*/ 26 h 26"/>
                <a:gd name="T18" fmla="*/ 6 w 23"/>
                <a:gd name="T19" fmla="*/ 26 h 26"/>
                <a:gd name="T20" fmla="*/ 2 w 23"/>
                <a:gd name="T21" fmla="*/ 23 h 26"/>
                <a:gd name="T22" fmla="*/ 0 w 23"/>
                <a:gd name="T23" fmla="*/ 20 h 26"/>
                <a:gd name="T24" fmla="*/ 0 w 23"/>
                <a:gd name="T25" fmla="*/ 16 h 26"/>
                <a:gd name="T26" fmla="*/ 1 w 23"/>
                <a:gd name="T27" fmla="*/ 9 h 26"/>
                <a:gd name="T28" fmla="*/ 4 w 23"/>
                <a:gd name="T29" fmla="*/ 4 h 26"/>
                <a:gd name="T30" fmla="*/ 8 w 23"/>
                <a:gd name="T31" fmla="*/ 1 h 26"/>
                <a:gd name="T32" fmla="*/ 13 w 23"/>
                <a:gd name="T33" fmla="*/ 0 h 26"/>
                <a:gd name="T34" fmla="*/ 18 w 23"/>
                <a:gd name="T35" fmla="*/ 1 h 26"/>
                <a:gd name="T36" fmla="*/ 21 w 23"/>
                <a:gd name="T37" fmla="*/ 3 h 26"/>
                <a:gd name="T38" fmla="*/ 23 w 23"/>
                <a:gd name="T39" fmla="*/ 7 h 26"/>
                <a:gd name="T40" fmla="*/ 23 w 23"/>
                <a:gd name="T41" fmla="*/ 11 h 26"/>
                <a:gd name="T42" fmla="*/ 20 w 23"/>
                <a:gd name="T43" fmla="*/ 11 h 26"/>
                <a:gd name="T44" fmla="*/ 20 w 23"/>
                <a:gd name="T45" fmla="*/ 8 h 26"/>
                <a:gd name="T46" fmla="*/ 18 w 23"/>
                <a:gd name="T47" fmla="*/ 5 h 26"/>
                <a:gd name="T48" fmla="*/ 16 w 23"/>
                <a:gd name="T49" fmla="*/ 4 h 26"/>
                <a:gd name="T50" fmla="*/ 13 w 23"/>
                <a:gd name="T51" fmla="*/ 3 h 26"/>
                <a:gd name="T52" fmla="*/ 9 w 23"/>
                <a:gd name="T53" fmla="*/ 4 h 26"/>
                <a:gd name="T54" fmla="*/ 6 w 23"/>
                <a:gd name="T55" fmla="*/ 6 h 26"/>
                <a:gd name="T56" fmla="*/ 5 w 23"/>
                <a:gd name="T57" fmla="*/ 8 h 26"/>
                <a:gd name="T58" fmla="*/ 4 w 23"/>
                <a:gd name="T59" fmla="*/ 11 h 26"/>
                <a:gd name="T60" fmla="*/ 3 w 23"/>
                <a:gd name="T61" fmla="*/ 13 h 26"/>
                <a:gd name="T62" fmla="*/ 3 w 23"/>
                <a:gd name="T63" fmla="*/ 16 h 26"/>
                <a:gd name="T64" fmla="*/ 3 w 23"/>
                <a:gd name="T65" fmla="*/ 19 h 26"/>
                <a:gd name="T66" fmla="*/ 5 w 23"/>
                <a:gd name="T67" fmla="*/ 22 h 26"/>
                <a:gd name="T68" fmla="*/ 7 w 23"/>
                <a:gd name="T69" fmla="*/ 23 h 26"/>
                <a:gd name="T70" fmla="*/ 10 w 23"/>
                <a:gd name="T71" fmla="*/ 24 h 26"/>
                <a:gd name="T72" fmla="*/ 14 w 23"/>
                <a:gd name="T73" fmla="*/ 23 h 26"/>
                <a:gd name="T74" fmla="*/ 17 w 23"/>
                <a:gd name="T75" fmla="*/ 21 h 26"/>
                <a:gd name="T76" fmla="*/ 18 w 23"/>
                <a:gd name="T77" fmla="*/ 19 h 26"/>
                <a:gd name="T78" fmla="*/ 19 w 23"/>
                <a:gd name="T79" fmla="*/ 16 h 26"/>
                <a:gd name="T80" fmla="*/ 20 w 23"/>
                <a:gd name="T81" fmla="*/ 14 h 26"/>
                <a:gd name="T82" fmla="*/ 20 w 23"/>
                <a:gd name="T83"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6">
                  <a:moveTo>
                    <a:pt x="23" y="11"/>
                  </a:moveTo>
                  <a:cubicBezTo>
                    <a:pt x="23" y="12"/>
                    <a:pt x="23" y="13"/>
                    <a:pt x="23" y="14"/>
                  </a:cubicBezTo>
                  <a:cubicBezTo>
                    <a:pt x="23" y="15"/>
                    <a:pt x="23" y="16"/>
                    <a:pt x="22" y="17"/>
                  </a:cubicBezTo>
                  <a:cubicBezTo>
                    <a:pt x="22" y="18"/>
                    <a:pt x="21" y="19"/>
                    <a:pt x="21" y="20"/>
                  </a:cubicBezTo>
                  <a:cubicBezTo>
                    <a:pt x="20" y="21"/>
                    <a:pt x="20" y="22"/>
                    <a:pt x="19" y="23"/>
                  </a:cubicBezTo>
                  <a:cubicBezTo>
                    <a:pt x="18" y="23"/>
                    <a:pt x="18" y="24"/>
                    <a:pt x="17" y="24"/>
                  </a:cubicBezTo>
                  <a:cubicBezTo>
                    <a:pt x="17" y="25"/>
                    <a:pt x="16" y="25"/>
                    <a:pt x="15" y="25"/>
                  </a:cubicBezTo>
                  <a:cubicBezTo>
                    <a:pt x="14" y="26"/>
                    <a:pt x="14" y="26"/>
                    <a:pt x="13" y="26"/>
                  </a:cubicBezTo>
                  <a:cubicBezTo>
                    <a:pt x="12" y="26"/>
                    <a:pt x="11" y="26"/>
                    <a:pt x="10" y="26"/>
                  </a:cubicBezTo>
                  <a:cubicBezTo>
                    <a:pt x="8" y="26"/>
                    <a:pt x="7" y="26"/>
                    <a:pt x="6" y="26"/>
                  </a:cubicBezTo>
                  <a:cubicBezTo>
                    <a:pt x="4" y="25"/>
                    <a:pt x="3" y="24"/>
                    <a:pt x="2" y="23"/>
                  </a:cubicBezTo>
                  <a:cubicBezTo>
                    <a:pt x="2" y="22"/>
                    <a:pt x="1" y="21"/>
                    <a:pt x="0" y="20"/>
                  </a:cubicBezTo>
                  <a:cubicBezTo>
                    <a:pt x="0" y="19"/>
                    <a:pt x="0" y="17"/>
                    <a:pt x="0" y="16"/>
                  </a:cubicBezTo>
                  <a:cubicBezTo>
                    <a:pt x="0" y="13"/>
                    <a:pt x="0" y="11"/>
                    <a:pt x="1" y="9"/>
                  </a:cubicBezTo>
                  <a:cubicBezTo>
                    <a:pt x="2" y="7"/>
                    <a:pt x="3" y="6"/>
                    <a:pt x="4" y="4"/>
                  </a:cubicBezTo>
                  <a:cubicBezTo>
                    <a:pt x="5" y="3"/>
                    <a:pt x="7" y="2"/>
                    <a:pt x="8" y="1"/>
                  </a:cubicBezTo>
                  <a:cubicBezTo>
                    <a:pt x="10" y="1"/>
                    <a:pt x="11" y="0"/>
                    <a:pt x="13" y="0"/>
                  </a:cubicBezTo>
                  <a:cubicBezTo>
                    <a:pt x="15" y="0"/>
                    <a:pt x="16" y="1"/>
                    <a:pt x="18" y="1"/>
                  </a:cubicBezTo>
                  <a:cubicBezTo>
                    <a:pt x="19" y="2"/>
                    <a:pt x="20" y="2"/>
                    <a:pt x="21" y="3"/>
                  </a:cubicBezTo>
                  <a:cubicBezTo>
                    <a:pt x="22" y="4"/>
                    <a:pt x="22" y="6"/>
                    <a:pt x="23" y="7"/>
                  </a:cubicBezTo>
                  <a:cubicBezTo>
                    <a:pt x="23" y="8"/>
                    <a:pt x="23" y="10"/>
                    <a:pt x="23" y="11"/>
                  </a:cubicBezTo>
                  <a:close/>
                  <a:moveTo>
                    <a:pt x="20" y="11"/>
                  </a:moveTo>
                  <a:cubicBezTo>
                    <a:pt x="20" y="10"/>
                    <a:pt x="20" y="9"/>
                    <a:pt x="20" y="8"/>
                  </a:cubicBezTo>
                  <a:cubicBezTo>
                    <a:pt x="19" y="7"/>
                    <a:pt x="19" y="6"/>
                    <a:pt x="18" y="5"/>
                  </a:cubicBezTo>
                  <a:cubicBezTo>
                    <a:pt x="18" y="5"/>
                    <a:pt x="17" y="4"/>
                    <a:pt x="16" y="4"/>
                  </a:cubicBezTo>
                  <a:cubicBezTo>
                    <a:pt x="15" y="3"/>
                    <a:pt x="14" y="3"/>
                    <a:pt x="13" y="3"/>
                  </a:cubicBezTo>
                  <a:cubicBezTo>
                    <a:pt x="12" y="3"/>
                    <a:pt x="11" y="3"/>
                    <a:pt x="9" y="4"/>
                  </a:cubicBezTo>
                  <a:cubicBezTo>
                    <a:pt x="8" y="4"/>
                    <a:pt x="7" y="5"/>
                    <a:pt x="6" y="6"/>
                  </a:cubicBezTo>
                  <a:cubicBezTo>
                    <a:pt x="6" y="7"/>
                    <a:pt x="5" y="7"/>
                    <a:pt x="5" y="8"/>
                  </a:cubicBezTo>
                  <a:cubicBezTo>
                    <a:pt x="4" y="9"/>
                    <a:pt x="4" y="10"/>
                    <a:pt x="4" y="11"/>
                  </a:cubicBezTo>
                  <a:cubicBezTo>
                    <a:pt x="3" y="11"/>
                    <a:pt x="3" y="12"/>
                    <a:pt x="3" y="13"/>
                  </a:cubicBezTo>
                  <a:cubicBezTo>
                    <a:pt x="3" y="14"/>
                    <a:pt x="3" y="15"/>
                    <a:pt x="3" y="16"/>
                  </a:cubicBezTo>
                  <a:cubicBezTo>
                    <a:pt x="3" y="17"/>
                    <a:pt x="3" y="18"/>
                    <a:pt x="3" y="19"/>
                  </a:cubicBezTo>
                  <a:cubicBezTo>
                    <a:pt x="4" y="20"/>
                    <a:pt x="4" y="21"/>
                    <a:pt x="5" y="22"/>
                  </a:cubicBezTo>
                  <a:cubicBezTo>
                    <a:pt x="5" y="22"/>
                    <a:pt x="6" y="23"/>
                    <a:pt x="7" y="23"/>
                  </a:cubicBezTo>
                  <a:cubicBezTo>
                    <a:pt x="8" y="24"/>
                    <a:pt x="9" y="24"/>
                    <a:pt x="10" y="24"/>
                  </a:cubicBezTo>
                  <a:cubicBezTo>
                    <a:pt x="11" y="24"/>
                    <a:pt x="13" y="24"/>
                    <a:pt x="14" y="23"/>
                  </a:cubicBezTo>
                  <a:cubicBezTo>
                    <a:pt x="15" y="23"/>
                    <a:pt x="16" y="22"/>
                    <a:pt x="17" y="21"/>
                  </a:cubicBezTo>
                  <a:cubicBezTo>
                    <a:pt x="18" y="20"/>
                    <a:pt x="18" y="19"/>
                    <a:pt x="18" y="19"/>
                  </a:cubicBezTo>
                  <a:cubicBezTo>
                    <a:pt x="19" y="18"/>
                    <a:pt x="19" y="17"/>
                    <a:pt x="19" y="16"/>
                  </a:cubicBezTo>
                  <a:cubicBezTo>
                    <a:pt x="20" y="15"/>
                    <a:pt x="20" y="14"/>
                    <a:pt x="20" y="14"/>
                  </a:cubicBezTo>
                  <a:cubicBezTo>
                    <a:pt x="20" y="13"/>
                    <a:pt x="20" y="12"/>
                    <a:pt x="20"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499" name="Freeform 130"/>
            <p:cNvSpPr>
              <a:spLocks noEditPoints="1"/>
            </p:cNvSpPr>
            <p:nvPr/>
          </p:nvSpPr>
          <p:spPr bwMode="auto">
            <a:xfrm>
              <a:off x="4535967" y="5752036"/>
              <a:ext cx="62329" cy="81026"/>
            </a:xfrm>
            <a:custGeom>
              <a:avLst/>
              <a:gdLst>
                <a:gd name="T0" fmla="*/ 19 w 19"/>
                <a:gd name="T1" fmla="*/ 6 h 25"/>
                <a:gd name="T2" fmla="*/ 18 w 19"/>
                <a:gd name="T3" fmla="*/ 10 h 25"/>
                <a:gd name="T4" fmla="*/ 17 w 19"/>
                <a:gd name="T5" fmla="*/ 13 h 25"/>
                <a:gd name="T6" fmla="*/ 13 w 19"/>
                <a:gd name="T7" fmla="*/ 15 h 25"/>
                <a:gd name="T8" fmla="*/ 9 w 19"/>
                <a:gd name="T9" fmla="*/ 16 h 25"/>
                <a:gd name="T10" fmla="*/ 5 w 19"/>
                <a:gd name="T11" fmla="*/ 16 h 25"/>
                <a:gd name="T12" fmla="*/ 3 w 19"/>
                <a:gd name="T13" fmla="*/ 25 h 25"/>
                <a:gd name="T14" fmla="*/ 0 w 19"/>
                <a:gd name="T15" fmla="*/ 25 h 25"/>
                <a:gd name="T16" fmla="*/ 5 w 19"/>
                <a:gd name="T17" fmla="*/ 0 h 25"/>
                <a:gd name="T18" fmla="*/ 12 w 19"/>
                <a:gd name="T19" fmla="*/ 0 h 25"/>
                <a:gd name="T20" fmla="*/ 15 w 19"/>
                <a:gd name="T21" fmla="*/ 0 h 25"/>
                <a:gd name="T22" fmla="*/ 17 w 19"/>
                <a:gd name="T23" fmla="*/ 2 h 25"/>
                <a:gd name="T24" fmla="*/ 19 w 19"/>
                <a:gd name="T25" fmla="*/ 4 h 25"/>
                <a:gd name="T26" fmla="*/ 19 w 19"/>
                <a:gd name="T27" fmla="*/ 6 h 25"/>
                <a:gd name="T28" fmla="*/ 16 w 19"/>
                <a:gd name="T29" fmla="*/ 7 h 25"/>
                <a:gd name="T30" fmla="*/ 16 w 19"/>
                <a:gd name="T31" fmla="*/ 5 h 25"/>
                <a:gd name="T32" fmla="*/ 15 w 19"/>
                <a:gd name="T33" fmla="*/ 4 h 25"/>
                <a:gd name="T34" fmla="*/ 13 w 19"/>
                <a:gd name="T35" fmla="*/ 3 h 25"/>
                <a:gd name="T36" fmla="*/ 11 w 19"/>
                <a:gd name="T37" fmla="*/ 3 h 25"/>
                <a:gd name="T38" fmla="*/ 8 w 19"/>
                <a:gd name="T39" fmla="*/ 3 h 25"/>
                <a:gd name="T40" fmla="*/ 5 w 19"/>
                <a:gd name="T41" fmla="*/ 13 h 25"/>
                <a:gd name="T42" fmla="*/ 9 w 19"/>
                <a:gd name="T43" fmla="*/ 13 h 25"/>
                <a:gd name="T44" fmla="*/ 12 w 19"/>
                <a:gd name="T45" fmla="*/ 12 h 25"/>
                <a:gd name="T46" fmla="*/ 14 w 19"/>
                <a:gd name="T47" fmla="*/ 11 h 25"/>
                <a:gd name="T48" fmla="*/ 16 w 19"/>
                <a:gd name="T49" fmla="*/ 9 h 25"/>
                <a:gd name="T50" fmla="*/ 16 w 19"/>
                <a:gd name="T51"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5">
                  <a:moveTo>
                    <a:pt x="19" y="6"/>
                  </a:moveTo>
                  <a:cubicBezTo>
                    <a:pt x="19" y="8"/>
                    <a:pt x="19" y="9"/>
                    <a:pt x="18" y="10"/>
                  </a:cubicBezTo>
                  <a:cubicBezTo>
                    <a:pt x="18" y="11"/>
                    <a:pt x="17" y="12"/>
                    <a:pt x="17" y="13"/>
                  </a:cubicBezTo>
                  <a:cubicBezTo>
                    <a:pt x="16" y="14"/>
                    <a:pt x="15" y="14"/>
                    <a:pt x="13" y="15"/>
                  </a:cubicBezTo>
                  <a:cubicBezTo>
                    <a:pt x="12" y="15"/>
                    <a:pt x="10" y="16"/>
                    <a:pt x="9" y="16"/>
                  </a:cubicBezTo>
                  <a:cubicBezTo>
                    <a:pt x="5" y="16"/>
                    <a:pt x="5" y="16"/>
                    <a:pt x="5" y="16"/>
                  </a:cubicBezTo>
                  <a:cubicBezTo>
                    <a:pt x="3" y="25"/>
                    <a:pt x="3" y="25"/>
                    <a:pt x="3" y="25"/>
                  </a:cubicBezTo>
                  <a:cubicBezTo>
                    <a:pt x="0" y="25"/>
                    <a:pt x="0" y="25"/>
                    <a:pt x="0" y="25"/>
                  </a:cubicBezTo>
                  <a:cubicBezTo>
                    <a:pt x="5" y="0"/>
                    <a:pt x="5" y="0"/>
                    <a:pt x="5" y="0"/>
                  </a:cubicBezTo>
                  <a:cubicBezTo>
                    <a:pt x="12" y="0"/>
                    <a:pt x="12" y="0"/>
                    <a:pt x="12" y="0"/>
                  </a:cubicBezTo>
                  <a:cubicBezTo>
                    <a:pt x="13" y="0"/>
                    <a:pt x="14" y="0"/>
                    <a:pt x="15" y="0"/>
                  </a:cubicBezTo>
                  <a:cubicBezTo>
                    <a:pt x="16" y="1"/>
                    <a:pt x="17" y="1"/>
                    <a:pt x="17" y="2"/>
                  </a:cubicBezTo>
                  <a:cubicBezTo>
                    <a:pt x="18" y="2"/>
                    <a:pt x="18" y="3"/>
                    <a:pt x="19" y="4"/>
                  </a:cubicBezTo>
                  <a:cubicBezTo>
                    <a:pt x="19" y="5"/>
                    <a:pt x="19" y="6"/>
                    <a:pt x="19" y="6"/>
                  </a:cubicBezTo>
                  <a:close/>
                  <a:moveTo>
                    <a:pt x="16" y="7"/>
                  </a:moveTo>
                  <a:cubicBezTo>
                    <a:pt x="16" y="6"/>
                    <a:pt x="16" y="6"/>
                    <a:pt x="16" y="5"/>
                  </a:cubicBezTo>
                  <a:cubicBezTo>
                    <a:pt x="15" y="4"/>
                    <a:pt x="15" y="4"/>
                    <a:pt x="15" y="4"/>
                  </a:cubicBezTo>
                  <a:cubicBezTo>
                    <a:pt x="14" y="3"/>
                    <a:pt x="14" y="3"/>
                    <a:pt x="13" y="3"/>
                  </a:cubicBezTo>
                  <a:cubicBezTo>
                    <a:pt x="12" y="3"/>
                    <a:pt x="12" y="3"/>
                    <a:pt x="11" y="3"/>
                  </a:cubicBezTo>
                  <a:cubicBezTo>
                    <a:pt x="8" y="3"/>
                    <a:pt x="8" y="3"/>
                    <a:pt x="8" y="3"/>
                  </a:cubicBezTo>
                  <a:cubicBezTo>
                    <a:pt x="5" y="13"/>
                    <a:pt x="5" y="13"/>
                    <a:pt x="5" y="13"/>
                  </a:cubicBezTo>
                  <a:cubicBezTo>
                    <a:pt x="9" y="13"/>
                    <a:pt x="9" y="13"/>
                    <a:pt x="9" y="13"/>
                  </a:cubicBezTo>
                  <a:cubicBezTo>
                    <a:pt x="10" y="13"/>
                    <a:pt x="11" y="13"/>
                    <a:pt x="12" y="12"/>
                  </a:cubicBezTo>
                  <a:cubicBezTo>
                    <a:pt x="13" y="12"/>
                    <a:pt x="14" y="12"/>
                    <a:pt x="14" y="11"/>
                  </a:cubicBezTo>
                  <a:cubicBezTo>
                    <a:pt x="15" y="11"/>
                    <a:pt x="15" y="10"/>
                    <a:pt x="16" y="9"/>
                  </a:cubicBezTo>
                  <a:cubicBezTo>
                    <a:pt x="16" y="8"/>
                    <a:pt x="16" y="8"/>
                    <a:pt x="1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00" name="Freeform 131"/>
            <p:cNvSpPr>
              <a:spLocks noEditPoints="1"/>
            </p:cNvSpPr>
            <p:nvPr/>
          </p:nvSpPr>
          <p:spPr bwMode="auto">
            <a:xfrm>
              <a:off x="4587389" y="5752036"/>
              <a:ext cx="71678" cy="81026"/>
            </a:xfrm>
            <a:custGeom>
              <a:avLst/>
              <a:gdLst>
                <a:gd name="T0" fmla="*/ 19 w 22"/>
                <a:gd name="T1" fmla="*/ 25 h 25"/>
                <a:gd name="T2" fmla="*/ 18 w 22"/>
                <a:gd name="T3" fmla="*/ 18 h 25"/>
                <a:gd name="T4" fmla="*/ 7 w 22"/>
                <a:gd name="T5" fmla="*/ 18 h 25"/>
                <a:gd name="T6" fmla="*/ 3 w 22"/>
                <a:gd name="T7" fmla="*/ 25 h 25"/>
                <a:gd name="T8" fmla="*/ 0 w 22"/>
                <a:gd name="T9" fmla="*/ 25 h 25"/>
                <a:gd name="T10" fmla="*/ 15 w 22"/>
                <a:gd name="T11" fmla="*/ 0 h 25"/>
                <a:gd name="T12" fmla="*/ 18 w 22"/>
                <a:gd name="T13" fmla="*/ 0 h 25"/>
                <a:gd name="T14" fmla="*/ 22 w 22"/>
                <a:gd name="T15" fmla="*/ 25 h 25"/>
                <a:gd name="T16" fmla="*/ 19 w 22"/>
                <a:gd name="T17" fmla="*/ 25 h 25"/>
                <a:gd name="T18" fmla="*/ 16 w 22"/>
                <a:gd name="T19" fmla="*/ 5 h 25"/>
                <a:gd name="T20" fmla="*/ 16 w 22"/>
                <a:gd name="T21" fmla="*/ 4 h 25"/>
                <a:gd name="T22" fmla="*/ 16 w 22"/>
                <a:gd name="T23" fmla="*/ 4 h 25"/>
                <a:gd name="T24" fmla="*/ 16 w 22"/>
                <a:gd name="T25" fmla="*/ 3 h 25"/>
                <a:gd name="T26" fmla="*/ 16 w 22"/>
                <a:gd name="T27" fmla="*/ 3 h 25"/>
                <a:gd name="T28" fmla="*/ 16 w 22"/>
                <a:gd name="T29" fmla="*/ 3 h 25"/>
                <a:gd name="T30" fmla="*/ 16 w 22"/>
                <a:gd name="T31" fmla="*/ 3 h 25"/>
                <a:gd name="T32" fmla="*/ 16 w 22"/>
                <a:gd name="T33" fmla="*/ 4 h 25"/>
                <a:gd name="T34" fmla="*/ 15 w 22"/>
                <a:gd name="T35" fmla="*/ 4 h 25"/>
                <a:gd name="T36" fmla="*/ 15 w 22"/>
                <a:gd name="T37" fmla="*/ 5 h 25"/>
                <a:gd name="T38" fmla="*/ 9 w 22"/>
                <a:gd name="T39" fmla="*/ 15 h 25"/>
                <a:gd name="T40" fmla="*/ 18 w 22"/>
                <a:gd name="T41" fmla="*/ 15 h 25"/>
                <a:gd name="T42" fmla="*/ 16 w 22"/>
                <a:gd name="T4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5">
                  <a:moveTo>
                    <a:pt x="19" y="25"/>
                  </a:moveTo>
                  <a:cubicBezTo>
                    <a:pt x="18" y="18"/>
                    <a:pt x="18" y="18"/>
                    <a:pt x="18" y="18"/>
                  </a:cubicBezTo>
                  <a:cubicBezTo>
                    <a:pt x="7" y="18"/>
                    <a:pt x="7" y="18"/>
                    <a:pt x="7" y="18"/>
                  </a:cubicBezTo>
                  <a:cubicBezTo>
                    <a:pt x="3" y="25"/>
                    <a:pt x="3" y="25"/>
                    <a:pt x="3" y="25"/>
                  </a:cubicBezTo>
                  <a:cubicBezTo>
                    <a:pt x="0" y="25"/>
                    <a:pt x="0" y="25"/>
                    <a:pt x="0" y="25"/>
                  </a:cubicBezTo>
                  <a:cubicBezTo>
                    <a:pt x="15" y="0"/>
                    <a:pt x="15" y="0"/>
                    <a:pt x="15" y="0"/>
                  </a:cubicBezTo>
                  <a:cubicBezTo>
                    <a:pt x="18" y="0"/>
                    <a:pt x="18" y="0"/>
                    <a:pt x="18" y="0"/>
                  </a:cubicBezTo>
                  <a:cubicBezTo>
                    <a:pt x="22" y="25"/>
                    <a:pt x="22" y="25"/>
                    <a:pt x="22" y="25"/>
                  </a:cubicBezTo>
                  <a:lnTo>
                    <a:pt x="19" y="25"/>
                  </a:lnTo>
                  <a:close/>
                  <a:moveTo>
                    <a:pt x="16" y="5"/>
                  </a:moveTo>
                  <a:cubicBezTo>
                    <a:pt x="16" y="4"/>
                    <a:pt x="16" y="4"/>
                    <a:pt x="16" y="4"/>
                  </a:cubicBezTo>
                  <a:cubicBezTo>
                    <a:pt x="16" y="4"/>
                    <a:pt x="16" y="4"/>
                    <a:pt x="16" y="4"/>
                  </a:cubicBezTo>
                  <a:cubicBezTo>
                    <a:pt x="16" y="4"/>
                    <a:pt x="16" y="3"/>
                    <a:pt x="16" y="3"/>
                  </a:cubicBezTo>
                  <a:cubicBezTo>
                    <a:pt x="16" y="3"/>
                    <a:pt x="16" y="3"/>
                    <a:pt x="16" y="3"/>
                  </a:cubicBezTo>
                  <a:cubicBezTo>
                    <a:pt x="16" y="3"/>
                    <a:pt x="16" y="3"/>
                    <a:pt x="16" y="3"/>
                  </a:cubicBezTo>
                  <a:cubicBezTo>
                    <a:pt x="16" y="3"/>
                    <a:pt x="16" y="3"/>
                    <a:pt x="16" y="3"/>
                  </a:cubicBezTo>
                  <a:cubicBezTo>
                    <a:pt x="16" y="3"/>
                    <a:pt x="16" y="4"/>
                    <a:pt x="16" y="4"/>
                  </a:cubicBezTo>
                  <a:cubicBezTo>
                    <a:pt x="15" y="4"/>
                    <a:pt x="15" y="4"/>
                    <a:pt x="15" y="4"/>
                  </a:cubicBezTo>
                  <a:cubicBezTo>
                    <a:pt x="15" y="4"/>
                    <a:pt x="15" y="4"/>
                    <a:pt x="15" y="5"/>
                  </a:cubicBezTo>
                  <a:cubicBezTo>
                    <a:pt x="9" y="15"/>
                    <a:pt x="9" y="15"/>
                    <a:pt x="9" y="15"/>
                  </a:cubicBezTo>
                  <a:cubicBezTo>
                    <a:pt x="18" y="15"/>
                    <a:pt x="18" y="15"/>
                    <a:pt x="18" y="15"/>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01" name="Freeform 132"/>
            <p:cNvSpPr>
              <a:spLocks/>
            </p:cNvSpPr>
            <p:nvPr/>
          </p:nvSpPr>
          <p:spPr bwMode="auto">
            <a:xfrm>
              <a:off x="4676207" y="5752036"/>
              <a:ext cx="71678" cy="81026"/>
            </a:xfrm>
            <a:custGeom>
              <a:avLst/>
              <a:gdLst>
                <a:gd name="T0" fmla="*/ 19 w 22"/>
                <a:gd name="T1" fmla="*/ 15 h 25"/>
                <a:gd name="T2" fmla="*/ 18 w 22"/>
                <a:gd name="T3" fmla="*/ 20 h 25"/>
                <a:gd name="T4" fmla="*/ 16 w 22"/>
                <a:gd name="T5" fmla="*/ 23 h 25"/>
                <a:gd name="T6" fmla="*/ 13 w 22"/>
                <a:gd name="T7" fmla="*/ 25 h 25"/>
                <a:gd name="T8" fmla="*/ 8 w 22"/>
                <a:gd name="T9" fmla="*/ 25 h 25"/>
                <a:gd name="T10" fmla="*/ 5 w 22"/>
                <a:gd name="T11" fmla="*/ 25 h 25"/>
                <a:gd name="T12" fmla="*/ 2 w 22"/>
                <a:gd name="T13" fmla="*/ 23 h 25"/>
                <a:gd name="T14" fmla="*/ 1 w 22"/>
                <a:gd name="T15" fmla="*/ 21 h 25"/>
                <a:gd name="T16" fmla="*/ 0 w 22"/>
                <a:gd name="T17" fmla="*/ 17 h 25"/>
                <a:gd name="T18" fmla="*/ 0 w 22"/>
                <a:gd name="T19" fmla="*/ 16 h 25"/>
                <a:gd name="T20" fmla="*/ 0 w 22"/>
                <a:gd name="T21" fmla="*/ 14 h 25"/>
                <a:gd name="T22" fmla="*/ 3 w 22"/>
                <a:gd name="T23" fmla="*/ 0 h 25"/>
                <a:gd name="T24" fmla="*/ 6 w 22"/>
                <a:gd name="T25" fmla="*/ 0 h 25"/>
                <a:gd name="T26" fmla="*/ 3 w 22"/>
                <a:gd name="T27" fmla="*/ 14 h 25"/>
                <a:gd name="T28" fmla="*/ 3 w 22"/>
                <a:gd name="T29" fmla="*/ 15 h 25"/>
                <a:gd name="T30" fmla="*/ 3 w 22"/>
                <a:gd name="T31" fmla="*/ 16 h 25"/>
                <a:gd name="T32" fmla="*/ 3 w 22"/>
                <a:gd name="T33" fmla="*/ 17 h 25"/>
                <a:gd name="T34" fmla="*/ 3 w 22"/>
                <a:gd name="T35" fmla="*/ 17 h 25"/>
                <a:gd name="T36" fmla="*/ 3 w 22"/>
                <a:gd name="T37" fmla="*/ 20 h 25"/>
                <a:gd name="T38" fmla="*/ 5 w 22"/>
                <a:gd name="T39" fmla="*/ 21 h 25"/>
                <a:gd name="T40" fmla="*/ 6 w 22"/>
                <a:gd name="T41" fmla="*/ 22 h 25"/>
                <a:gd name="T42" fmla="*/ 9 w 22"/>
                <a:gd name="T43" fmla="*/ 23 h 25"/>
                <a:gd name="T44" fmla="*/ 11 w 22"/>
                <a:gd name="T45" fmla="*/ 22 h 25"/>
                <a:gd name="T46" fmla="*/ 13 w 22"/>
                <a:gd name="T47" fmla="*/ 21 h 25"/>
                <a:gd name="T48" fmla="*/ 15 w 22"/>
                <a:gd name="T49" fmla="*/ 19 h 25"/>
                <a:gd name="T50" fmla="*/ 16 w 22"/>
                <a:gd name="T51" fmla="*/ 15 h 25"/>
                <a:gd name="T52" fmla="*/ 19 w 22"/>
                <a:gd name="T53" fmla="*/ 0 h 25"/>
                <a:gd name="T54" fmla="*/ 22 w 22"/>
                <a:gd name="T55" fmla="*/ 0 h 25"/>
                <a:gd name="T56" fmla="*/ 19 w 22"/>
                <a:gd name="T57"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 h="25">
                  <a:moveTo>
                    <a:pt x="19" y="15"/>
                  </a:moveTo>
                  <a:cubicBezTo>
                    <a:pt x="19" y="17"/>
                    <a:pt x="18" y="18"/>
                    <a:pt x="18" y="20"/>
                  </a:cubicBezTo>
                  <a:cubicBezTo>
                    <a:pt x="17" y="21"/>
                    <a:pt x="16" y="22"/>
                    <a:pt x="16" y="23"/>
                  </a:cubicBezTo>
                  <a:cubicBezTo>
                    <a:pt x="15" y="24"/>
                    <a:pt x="14" y="24"/>
                    <a:pt x="13" y="25"/>
                  </a:cubicBezTo>
                  <a:cubicBezTo>
                    <a:pt x="11" y="25"/>
                    <a:pt x="10" y="25"/>
                    <a:pt x="8" y="25"/>
                  </a:cubicBezTo>
                  <a:cubicBezTo>
                    <a:pt x="7" y="25"/>
                    <a:pt x="6" y="25"/>
                    <a:pt x="5" y="25"/>
                  </a:cubicBezTo>
                  <a:cubicBezTo>
                    <a:pt x="4" y="24"/>
                    <a:pt x="3" y="24"/>
                    <a:pt x="2" y="23"/>
                  </a:cubicBezTo>
                  <a:cubicBezTo>
                    <a:pt x="1" y="22"/>
                    <a:pt x="1" y="22"/>
                    <a:pt x="1" y="21"/>
                  </a:cubicBezTo>
                  <a:cubicBezTo>
                    <a:pt x="0" y="20"/>
                    <a:pt x="0" y="19"/>
                    <a:pt x="0" y="17"/>
                  </a:cubicBezTo>
                  <a:cubicBezTo>
                    <a:pt x="0" y="17"/>
                    <a:pt x="0" y="16"/>
                    <a:pt x="0" y="16"/>
                  </a:cubicBezTo>
                  <a:cubicBezTo>
                    <a:pt x="0" y="15"/>
                    <a:pt x="0" y="15"/>
                    <a:pt x="0" y="14"/>
                  </a:cubicBezTo>
                  <a:cubicBezTo>
                    <a:pt x="3" y="0"/>
                    <a:pt x="3" y="0"/>
                    <a:pt x="3" y="0"/>
                  </a:cubicBezTo>
                  <a:cubicBezTo>
                    <a:pt x="6" y="0"/>
                    <a:pt x="6" y="0"/>
                    <a:pt x="6" y="0"/>
                  </a:cubicBezTo>
                  <a:cubicBezTo>
                    <a:pt x="3" y="14"/>
                    <a:pt x="3" y="14"/>
                    <a:pt x="3" y="14"/>
                  </a:cubicBezTo>
                  <a:cubicBezTo>
                    <a:pt x="3" y="14"/>
                    <a:pt x="3" y="14"/>
                    <a:pt x="3" y="15"/>
                  </a:cubicBezTo>
                  <a:cubicBezTo>
                    <a:pt x="3" y="15"/>
                    <a:pt x="3" y="15"/>
                    <a:pt x="3" y="16"/>
                  </a:cubicBezTo>
                  <a:cubicBezTo>
                    <a:pt x="3" y="16"/>
                    <a:pt x="3" y="16"/>
                    <a:pt x="3" y="17"/>
                  </a:cubicBezTo>
                  <a:cubicBezTo>
                    <a:pt x="3" y="17"/>
                    <a:pt x="3" y="17"/>
                    <a:pt x="3" y="17"/>
                  </a:cubicBezTo>
                  <a:cubicBezTo>
                    <a:pt x="3" y="18"/>
                    <a:pt x="3" y="19"/>
                    <a:pt x="3" y="20"/>
                  </a:cubicBezTo>
                  <a:cubicBezTo>
                    <a:pt x="4" y="20"/>
                    <a:pt x="4" y="21"/>
                    <a:pt x="5" y="21"/>
                  </a:cubicBezTo>
                  <a:cubicBezTo>
                    <a:pt x="5" y="22"/>
                    <a:pt x="6" y="22"/>
                    <a:pt x="6" y="22"/>
                  </a:cubicBezTo>
                  <a:cubicBezTo>
                    <a:pt x="7" y="23"/>
                    <a:pt x="8" y="23"/>
                    <a:pt x="9" y="23"/>
                  </a:cubicBezTo>
                  <a:cubicBezTo>
                    <a:pt x="10" y="23"/>
                    <a:pt x="10" y="23"/>
                    <a:pt x="11" y="22"/>
                  </a:cubicBezTo>
                  <a:cubicBezTo>
                    <a:pt x="12" y="22"/>
                    <a:pt x="13" y="22"/>
                    <a:pt x="13" y="21"/>
                  </a:cubicBezTo>
                  <a:cubicBezTo>
                    <a:pt x="14" y="20"/>
                    <a:pt x="14" y="20"/>
                    <a:pt x="15" y="19"/>
                  </a:cubicBezTo>
                  <a:cubicBezTo>
                    <a:pt x="15" y="18"/>
                    <a:pt x="16" y="17"/>
                    <a:pt x="16" y="15"/>
                  </a:cubicBezTo>
                  <a:cubicBezTo>
                    <a:pt x="19" y="0"/>
                    <a:pt x="19" y="0"/>
                    <a:pt x="19" y="0"/>
                  </a:cubicBezTo>
                  <a:cubicBezTo>
                    <a:pt x="22" y="0"/>
                    <a:pt x="22" y="0"/>
                    <a:pt x="22" y="0"/>
                  </a:cubicBezTo>
                  <a:lnTo>
                    <a:pt x="19"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02" name="Freeform 133"/>
            <p:cNvSpPr>
              <a:spLocks/>
            </p:cNvSpPr>
            <p:nvPr/>
          </p:nvSpPr>
          <p:spPr bwMode="auto">
            <a:xfrm>
              <a:off x="4754118" y="5752036"/>
              <a:ext cx="42072" cy="81026"/>
            </a:xfrm>
            <a:custGeom>
              <a:avLst/>
              <a:gdLst>
                <a:gd name="T0" fmla="*/ 27 w 27"/>
                <a:gd name="T1" fmla="*/ 52 h 52"/>
                <a:gd name="T2" fmla="*/ 0 w 27"/>
                <a:gd name="T3" fmla="*/ 52 h 52"/>
                <a:gd name="T4" fmla="*/ 11 w 27"/>
                <a:gd name="T5" fmla="*/ 0 h 52"/>
                <a:gd name="T6" fmla="*/ 17 w 27"/>
                <a:gd name="T7" fmla="*/ 0 h 52"/>
                <a:gd name="T8" fmla="*/ 6 w 27"/>
                <a:gd name="T9" fmla="*/ 46 h 52"/>
                <a:gd name="T10" fmla="*/ 27 w 27"/>
                <a:gd name="T11" fmla="*/ 46 h 52"/>
                <a:gd name="T12" fmla="*/ 27 w 2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27" h="52">
                  <a:moveTo>
                    <a:pt x="27" y="52"/>
                  </a:moveTo>
                  <a:lnTo>
                    <a:pt x="0" y="52"/>
                  </a:lnTo>
                  <a:lnTo>
                    <a:pt x="11" y="0"/>
                  </a:lnTo>
                  <a:lnTo>
                    <a:pt x="17" y="0"/>
                  </a:lnTo>
                  <a:lnTo>
                    <a:pt x="6" y="46"/>
                  </a:lnTo>
                  <a:lnTo>
                    <a:pt x="27" y="46"/>
                  </a:lnTo>
                  <a:lnTo>
                    <a:pt x="27"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03" name="Freeform 134"/>
            <p:cNvSpPr>
              <a:spLocks noEditPoints="1"/>
            </p:cNvSpPr>
            <p:nvPr/>
          </p:nvSpPr>
          <p:spPr bwMode="auto">
            <a:xfrm>
              <a:off x="4807098" y="5748919"/>
              <a:ext cx="77911" cy="84143"/>
            </a:xfrm>
            <a:custGeom>
              <a:avLst/>
              <a:gdLst>
                <a:gd name="T0" fmla="*/ 24 w 24"/>
                <a:gd name="T1" fmla="*/ 11 h 26"/>
                <a:gd name="T2" fmla="*/ 23 w 24"/>
                <a:gd name="T3" fmla="*/ 14 h 26"/>
                <a:gd name="T4" fmla="*/ 22 w 24"/>
                <a:gd name="T5" fmla="*/ 17 h 26"/>
                <a:gd name="T6" fmla="*/ 21 w 24"/>
                <a:gd name="T7" fmla="*/ 20 h 26"/>
                <a:gd name="T8" fmla="*/ 19 w 24"/>
                <a:gd name="T9" fmla="*/ 23 h 26"/>
                <a:gd name="T10" fmla="*/ 17 w 24"/>
                <a:gd name="T11" fmla="*/ 24 h 26"/>
                <a:gd name="T12" fmla="*/ 15 w 24"/>
                <a:gd name="T13" fmla="*/ 25 h 26"/>
                <a:gd name="T14" fmla="*/ 13 w 24"/>
                <a:gd name="T15" fmla="*/ 26 h 26"/>
                <a:gd name="T16" fmla="*/ 10 w 24"/>
                <a:gd name="T17" fmla="*/ 26 h 26"/>
                <a:gd name="T18" fmla="*/ 6 w 24"/>
                <a:gd name="T19" fmla="*/ 26 h 26"/>
                <a:gd name="T20" fmla="*/ 3 w 24"/>
                <a:gd name="T21" fmla="*/ 23 h 26"/>
                <a:gd name="T22" fmla="*/ 1 w 24"/>
                <a:gd name="T23" fmla="*/ 20 h 26"/>
                <a:gd name="T24" fmla="*/ 0 w 24"/>
                <a:gd name="T25" fmla="*/ 16 h 26"/>
                <a:gd name="T26" fmla="*/ 1 w 24"/>
                <a:gd name="T27" fmla="*/ 9 h 26"/>
                <a:gd name="T28" fmla="*/ 4 w 24"/>
                <a:gd name="T29" fmla="*/ 4 h 26"/>
                <a:gd name="T30" fmla="*/ 8 w 24"/>
                <a:gd name="T31" fmla="*/ 1 h 26"/>
                <a:gd name="T32" fmla="*/ 13 w 24"/>
                <a:gd name="T33" fmla="*/ 0 h 26"/>
                <a:gd name="T34" fmla="*/ 18 w 24"/>
                <a:gd name="T35" fmla="*/ 1 h 26"/>
                <a:gd name="T36" fmla="*/ 21 w 24"/>
                <a:gd name="T37" fmla="*/ 3 h 26"/>
                <a:gd name="T38" fmla="*/ 23 w 24"/>
                <a:gd name="T39" fmla="*/ 7 h 26"/>
                <a:gd name="T40" fmla="*/ 24 w 24"/>
                <a:gd name="T41" fmla="*/ 11 h 26"/>
                <a:gd name="T42" fmla="*/ 20 w 24"/>
                <a:gd name="T43" fmla="*/ 11 h 26"/>
                <a:gd name="T44" fmla="*/ 20 w 24"/>
                <a:gd name="T45" fmla="*/ 8 h 26"/>
                <a:gd name="T46" fmla="*/ 18 w 24"/>
                <a:gd name="T47" fmla="*/ 5 h 26"/>
                <a:gd name="T48" fmla="*/ 16 w 24"/>
                <a:gd name="T49" fmla="*/ 4 h 26"/>
                <a:gd name="T50" fmla="*/ 13 w 24"/>
                <a:gd name="T51" fmla="*/ 3 h 26"/>
                <a:gd name="T52" fmla="*/ 9 w 24"/>
                <a:gd name="T53" fmla="*/ 4 h 26"/>
                <a:gd name="T54" fmla="*/ 6 w 24"/>
                <a:gd name="T55" fmla="*/ 6 h 26"/>
                <a:gd name="T56" fmla="*/ 5 w 24"/>
                <a:gd name="T57" fmla="*/ 8 h 26"/>
                <a:gd name="T58" fmla="*/ 4 w 24"/>
                <a:gd name="T59" fmla="*/ 11 h 26"/>
                <a:gd name="T60" fmla="*/ 3 w 24"/>
                <a:gd name="T61" fmla="*/ 13 h 26"/>
                <a:gd name="T62" fmla="*/ 3 w 24"/>
                <a:gd name="T63" fmla="*/ 16 h 26"/>
                <a:gd name="T64" fmla="*/ 3 w 24"/>
                <a:gd name="T65" fmla="*/ 19 h 26"/>
                <a:gd name="T66" fmla="*/ 5 w 24"/>
                <a:gd name="T67" fmla="*/ 22 h 26"/>
                <a:gd name="T68" fmla="*/ 7 w 24"/>
                <a:gd name="T69" fmla="*/ 23 h 26"/>
                <a:gd name="T70" fmla="*/ 10 w 24"/>
                <a:gd name="T71" fmla="*/ 24 h 26"/>
                <a:gd name="T72" fmla="*/ 14 w 24"/>
                <a:gd name="T73" fmla="*/ 23 h 26"/>
                <a:gd name="T74" fmla="*/ 17 w 24"/>
                <a:gd name="T75" fmla="*/ 21 h 26"/>
                <a:gd name="T76" fmla="*/ 19 w 24"/>
                <a:gd name="T77" fmla="*/ 19 h 26"/>
                <a:gd name="T78" fmla="*/ 20 w 24"/>
                <a:gd name="T79" fmla="*/ 16 h 26"/>
                <a:gd name="T80" fmla="*/ 20 w 24"/>
                <a:gd name="T81" fmla="*/ 14 h 26"/>
                <a:gd name="T82" fmla="*/ 20 w 24"/>
                <a:gd name="T83"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26">
                  <a:moveTo>
                    <a:pt x="24" y="11"/>
                  </a:moveTo>
                  <a:cubicBezTo>
                    <a:pt x="24" y="12"/>
                    <a:pt x="23" y="13"/>
                    <a:pt x="23" y="14"/>
                  </a:cubicBezTo>
                  <a:cubicBezTo>
                    <a:pt x="23" y="15"/>
                    <a:pt x="23" y="16"/>
                    <a:pt x="22" y="17"/>
                  </a:cubicBezTo>
                  <a:cubicBezTo>
                    <a:pt x="22" y="18"/>
                    <a:pt x="22" y="19"/>
                    <a:pt x="21" y="20"/>
                  </a:cubicBezTo>
                  <a:cubicBezTo>
                    <a:pt x="20" y="21"/>
                    <a:pt x="20" y="22"/>
                    <a:pt x="19" y="23"/>
                  </a:cubicBezTo>
                  <a:cubicBezTo>
                    <a:pt x="19" y="23"/>
                    <a:pt x="18" y="24"/>
                    <a:pt x="17" y="24"/>
                  </a:cubicBezTo>
                  <a:cubicBezTo>
                    <a:pt x="17" y="25"/>
                    <a:pt x="16" y="25"/>
                    <a:pt x="15" y="25"/>
                  </a:cubicBezTo>
                  <a:cubicBezTo>
                    <a:pt x="14" y="26"/>
                    <a:pt x="14" y="26"/>
                    <a:pt x="13" y="26"/>
                  </a:cubicBezTo>
                  <a:cubicBezTo>
                    <a:pt x="12" y="26"/>
                    <a:pt x="11" y="26"/>
                    <a:pt x="10" y="26"/>
                  </a:cubicBezTo>
                  <a:cubicBezTo>
                    <a:pt x="8" y="26"/>
                    <a:pt x="7" y="26"/>
                    <a:pt x="6" y="26"/>
                  </a:cubicBezTo>
                  <a:cubicBezTo>
                    <a:pt x="5" y="25"/>
                    <a:pt x="3" y="24"/>
                    <a:pt x="3" y="23"/>
                  </a:cubicBezTo>
                  <a:cubicBezTo>
                    <a:pt x="2" y="22"/>
                    <a:pt x="1" y="21"/>
                    <a:pt x="1" y="20"/>
                  </a:cubicBezTo>
                  <a:cubicBezTo>
                    <a:pt x="0" y="19"/>
                    <a:pt x="0" y="17"/>
                    <a:pt x="0" y="16"/>
                  </a:cubicBezTo>
                  <a:cubicBezTo>
                    <a:pt x="0" y="13"/>
                    <a:pt x="0" y="11"/>
                    <a:pt x="1" y="9"/>
                  </a:cubicBezTo>
                  <a:cubicBezTo>
                    <a:pt x="2" y="7"/>
                    <a:pt x="3" y="6"/>
                    <a:pt x="4" y="4"/>
                  </a:cubicBezTo>
                  <a:cubicBezTo>
                    <a:pt x="5" y="3"/>
                    <a:pt x="7" y="2"/>
                    <a:pt x="8" y="1"/>
                  </a:cubicBezTo>
                  <a:cubicBezTo>
                    <a:pt x="10" y="1"/>
                    <a:pt x="12" y="0"/>
                    <a:pt x="13" y="0"/>
                  </a:cubicBezTo>
                  <a:cubicBezTo>
                    <a:pt x="15" y="0"/>
                    <a:pt x="16" y="1"/>
                    <a:pt x="18" y="1"/>
                  </a:cubicBezTo>
                  <a:cubicBezTo>
                    <a:pt x="19" y="2"/>
                    <a:pt x="20" y="2"/>
                    <a:pt x="21" y="3"/>
                  </a:cubicBezTo>
                  <a:cubicBezTo>
                    <a:pt x="22" y="4"/>
                    <a:pt x="22" y="6"/>
                    <a:pt x="23" y="7"/>
                  </a:cubicBezTo>
                  <a:cubicBezTo>
                    <a:pt x="23" y="8"/>
                    <a:pt x="24" y="10"/>
                    <a:pt x="24" y="11"/>
                  </a:cubicBezTo>
                  <a:close/>
                  <a:moveTo>
                    <a:pt x="20" y="11"/>
                  </a:moveTo>
                  <a:cubicBezTo>
                    <a:pt x="20" y="10"/>
                    <a:pt x="20" y="9"/>
                    <a:pt x="20" y="8"/>
                  </a:cubicBezTo>
                  <a:cubicBezTo>
                    <a:pt x="20" y="7"/>
                    <a:pt x="19" y="6"/>
                    <a:pt x="18" y="5"/>
                  </a:cubicBezTo>
                  <a:cubicBezTo>
                    <a:pt x="18" y="5"/>
                    <a:pt x="17" y="4"/>
                    <a:pt x="16" y="4"/>
                  </a:cubicBezTo>
                  <a:cubicBezTo>
                    <a:pt x="15" y="3"/>
                    <a:pt x="14" y="3"/>
                    <a:pt x="13" y="3"/>
                  </a:cubicBezTo>
                  <a:cubicBezTo>
                    <a:pt x="12" y="3"/>
                    <a:pt x="11" y="3"/>
                    <a:pt x="9" y="4"/>
                  </a:cubicBezTo>
                  <a:cubicBezTo>
                    <a:pt x="8" y="4"/>
                    <a:pt x="7" y="5"/>
                    <a:pt x="6" y="6"/>
                  </a:cubicBezTo>
                  <a:cubicBezTo>
                    <a:pt x="6" y="7"/>
                    <a:pt x="5" y="7"/>
                    <a:pt x="5" y="8"/>
                  </a:cubicBezTo>
                  <a:cubicBezTo>
                    <a:pt x="5" y="9"/>
                    <a:pt x="4" y="10"/>
                    <a:pt x="4" y="11"/>
                  </a:cubicBezTo>
                  <a:cubicBezTo>
                    <a:pt x="4" y="11"/>
                    <a:pt x="3" y="12"/>
                    <a:pt x="3" y="13"/>
                  </a:cubicBezTo>
                  <a:cubicBezTo>
                    <a:pt x="3" y="14"/>
                    <a:pt x="3" y="15"/>
                    <a:pt x="3" y="16"/>
                  </a:cubicBezTo>
                  <a:cubicBezTo>
                    <a:pt x="3" y="17"/>
                    <a:pt x="3" y="18"/>
                    <a:pt x="3" y="19"/>
                  </a:cubicBezTo>
                  <a:cubicBezTo>
                    <a:pt x="4" y="20"/>
                    <a:pt x="4" y="21"/>
                    <a:pt x="5" y="22"/>
                  </a:cubicBezTo>
                  <a:cubicBezTo>
                    <a:pt x="5" y="22"/>
                    <a:pt x="6" y="23"/>
                    <a:pt x="7" y="23"/>
                  </a:cubicBezTo>
                  <a:cubicBezTo>
                    <a:pt x="8" y="24"/>
                    <a:pt x="9" y="24"/>
                    <a:pt x="10" y="24"/>
                  </a:cubicBezTo>
                  <a:cubicBezTo>
                    <a:pt x="11" y="24"/>
                    <a:pt x="13" y="24"/>
                    <a:pt x="14" y="23"/>
                  </a:cubicBezTo>
                  <a:cubicBezTo>
                    <a:pt x="15" y="23"/>
                    <a:pt x="16" y="22"/>
                    <a:pt x="17" y="21"/>
                  </a:cubicBezTo>
                  <a:cubicBezTo>
                    <a:pt x="18" y="20"/>
                    <a:pt x="18" y="19"/>
                    <a:pt x="19" y="19"/>
                  </a:cubicBezTo>
                  <a:cubicBezTo>
                    <a:pt x="19" y="18"/>
                    <a:pt x="19" y="17"/>
                    <a:pt x="20" y="16"/>
                  </a:cubicBezTo>
                  <a:cubicBezTo>
                    <a:pt x="20" y="15"/>
                    <a:pt x="20" y="14"/>
                    <a:pt x="20" y="14"/>
                  </a:cubicBezTo>
                  <a:cubicBezTo>
                    <a:pt x="20" y="13"/>
                    <a:pt x="20" y="12"/>
                    <a:pt x="20"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grpSp>
        <p:nvGrpSpPr>
          <p:cNvPr id="504" name="India West"/>
          <p:cNvGrpSpPr/>
          <p:nvPr/>
        </p:nvGrpSpPr>
        <p:grpSpPr>
          <a:xfrm>
            <a:off x="7032610" y="3889007"/>
            <a:ext cx="806698" cy="380461"/>
            <a:chOff x="6980815" y="3921149"/>
            <a:chExt cx="878836" cy="414482"/>
          </a:xfrm>
        </p:grpSpPr>
        <p:sp>
          <p:nvSpPr>
            <p:cNvPr id="505" name="Rectangle 27"/>
            <p:cNvSpPr>
              <a:spLocks noChangeArrowheads="1"/>
            </p:cNvSpPr>
            <p:nvPr/>
          </p:nvSpPr>
          <p:spPr bwMode="auto">
            <a:xfrm>
              <a:off x="6980815" y="3921149"/>
              <a:ext cx="878836" cy="414482"/>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06" name="Rectangle 135"/>
            <p:cNvSpPr>
              <a:spLocks noChangeArrowheads="1"/>
            </p:cNvSpPr>
            <p:nvPr/>
          </p:nvSpPr>
          <p:spPr bwMode="auto">
            <a:xfrm>
              <a:off x="7075866" y="4017757"/>
              <a:ext cx="17140" cy="825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07" name="Freeform 136"/>
            <p:cNvSpPr>
              <a:spLocks/>
            </p:cNvSpPr>
            <p:nvPr/>
          </p:nvSpPr>
          <p:spPr bwMode="auto">
            <a:xfrm>
              <a:off x="7114821" y="4017757"/>
              <a:ext cx="71678" cy="82585"/>
            </a:xfrm>
            <a:custGeom>
              <a:avLst/>
              <a:gdLst>
                <a:gd name="T0" fmla="*/ 22 w 22"/>
                <a:gd name="T1" fmla="*/ 25 h 25"/>
                <a:gd name="T2" fmla="*/ 17 w 22"/>
                <a:gd name="T3" fmla="*/ 25 h 25"/>
                <a:gd name="T4" fmla="*/ 6 w 22"/>
                <a:gd name="T5" fmla="*/ 9 h 25"/>
                <a:gd name="T6" fmla="*/ 5 w 22"/>
                <a:gd name="T7" fmla="*/ 7 h 25"/>
                <a:gd name="T8" fmla="*/ 5 w 22"/>
                <a:gd name="T9" fmla="*/ 7 h 25"/>
                <a:gd name="T10" fmla="*/ 5 w 22"/>
                <a:gd name="T11" fmla="*/ 11 h 25"/>
                <a:gd name="T12" fmla="*/ 5 w 22"/>
                <a:gd name="T13" fmla="*/ 25 h 25"/>
                <a:gd name="T14" fmla="*/ 0 w 22"/>
                <a:gd name="T15" fmla="*/ 25 h 25"/>
                <a:gd name="T16" fmla="*/ 0 w 22"/>
                <a:gd name="T17" fmla="*/ 0 h 25"/>
                <a:gd name="T18" fmla="*/ 6 w 22"/>
                <a:gd name="T19" fmla="*/ 0 h 25"/>
                <a:gd name="T20" fmla="*/ 16 w 22"/>
                <a:gd name="T21" fmla="*/ 15 h 25"/>
                <a:gd name="T22" fmla="*/ 17 w 22"/>
                <a:gd name="T23" fmla="*/ 17 h 25"/>
                <a:gd name="T24" fmla="*/ 17 w 22"/>
                <a:gd name="T25" fmla="*/ 17 h 25"/>
                <a:gd name="T26" fmla="*/ 17 w 22"/>
                <a:gd name="T27" fmla="*/ 13 h 25"/>
                <a:gd name="T28" fmla="*/ 17 w 22"/>
                <a:gd name="T29" fmla="*/ 0 h 25"/>
                <a:gd name="T30" fmla="*/ 22 w 22"/>
                <a:gd name="T31" fmla="*/ 0 h 25"/>
                <a:gd name="T32" fmla="*/ 22 w 22"/>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5">
                  <a:moveTo>
                    <a:pt x="22" y="25"/>
                  </a:moveTo>
                  <a:cubicBezTo>
                    <a:pt x="17" y="25"/>
                    <a:pt x="17" y="25"/>
                    <a:pt x="17" y="25"/>
                  </a:cubicBezTo>
                  <a:cubicBezTo>
                    <a:pt x="6" y="9"/>
                    <a:pt x="6" y="9"/>
                    <a:pt x="6" y="9"/>
                  </a:cubicBezTo>
                  <a:cubicBezTo>
                    <a:pt x="6" y="8"/>
                    <a:pt x="5" y="7"/>
                    <a:pt x="5" y="7"/>
                  </a:cubicBezTo>
                  <a:cubicBezTo>
                    <a:pt x="5" y="7"/>
                    <a:pt x="5" y="7"/>
                    <a:pt x="5" y="7"/>
                  </a:cubicBezTo>
                  <a:cubicBezTo>
                    <a:pt x="5" y="8"/>
                    <a:pt x="5" y="9"/>
                    <a:pt x="5" y="11"/>
                  </a:cubicBezTo>
                  <a:cubicBezTo>
                    <a:pt x="5" y="25"/>
                    <a:pt x="5" y="25"/>
                    <a:pt x="5" y="25"/>
                  </a:cubicBezTo>
                  <a:cubicBezTo>
                    <a:pt x="0" y="25"/>
                    <a:pt x="0" y="25"/>
                    <a:pt x="0" y="25"/>
                  </a:cubicBezTo>
                  <a:cubicBezTo>
                    <a:pt x="0" y="0"/>
                    <a:pt x="0" y="0"/>
                    <a:pt x="0" y="0"/>
                  </a:cubicBezTo>
                  <a:cubicBezTo>
                    <a:pt x="6" y="0"/>
                    <a:pt x="6" y="0"/>
                    <a:pt x="6" y="0"/>
                  </a:cubicBezTo>
                  <a:cubicBezTo>
                    <a:pt x="16" y="15"/>
                    <a:pt x="16" y="15"/>
                    <a:pt x="16" y="15"/>
                  </a:cubicBezTo>
                  <a:cubicBezTo>
                    <a:pt x="16" y="16"/>
                    <a:pt x="17" y="16"/>
                    <a:pt x="17" y="17"/>
                  </a:cubicBezTo>
                  <a:cubicBezTo>
                    <a:pt x="17" y="17"/>
                    <a:pt x="17" y="17"/>
                    <a:pt x="17" y="17"/>
                  </a:cubicBezTo>
                  <a:cubicBezTo>
                    <a:pt x="17" y="16"/>
                    <a:pt x="17" y="15"/>
                    <a:pt x="17" y="13"/>
                  </a:cubicBezTo>
                  <a:cubicBezTo>
                    <a:pt x="17" y="0"/>
                    <a:pt x="17" y="0"/>
                    <a:pt x="17" y="0"/>
                  </a:cubicBezTo>
                  <a:cubicBezTo>
                    <a:pt x="22" y="0"/>
                    <a:pt x="22" y="0"/>
                    <a:pt x="22" y="0"/>
                  </a:cubicBezTo>
                  <a:lnTo>
                    <a:pt x="22"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08" name="Freeform 137"/>
            <p:cNvSpPr>
              <a:spLocks noEditPoints="1"/>
            </p:cNvSpPr>
            <p:nvPr/>
          </p:nvSpPr>
          <p:spPr bwMode="auto">
            <a:xfrm>
              <a:off x="7209873" y="4017757"/>
              <a:ext cx="71678" cy="82585"/>
            </a:xfrm>
            <a:custGeom>
              <a:avLst/>
              <a:gdLst>
                <a:gd name="T0" fmla="*/ 0 w 22"/>
                <a:gd name="T1" fmla="*/ 25 h 25"/>
                <a:gd name="T2" fmla="*/ 0 w 22"/>
                <a:gd name="T3" fmla="*/ 0 h 25"/>
                <a:gd name="T4" fmla="*/ 9 w 22"/>
                <a:gd name="T5" fmla="*/ 0 h 25"/>
                <a:gd name="T6" fmla="*/ 22 w 22"/>
                <a:gd name="T7" fmla="*/ 12 h 25"/>
                <a:gd name="T8" fmla="*/ 18 w 22"/>
                <a:gd name="T9" fmla="*/ 21 h 25"/>
                <a:gd name="T10" fmla="*/ 9 w 22"/>
                <a:gd name="T11" fmla="*/ 25 h 25"/>
                <a:gd name="T12" fmla="*/ 0 w 22"/>
                <a:gd name="T13" fmla="*/ 25 h 25"/>
                <a:gd name="T14" fmla="*/ 5 w 22"/>
                <a:gd name="T15" fmla="*/ 4 h 25"/>
                <a:gd name="T16" fmla="*/ 5 w 22"/>
                <a:gd name="T17" fmla="*/ 20 h 25"/>
                <a:gd name="T18" fmla="*/ 8 w 22"/>
                <a:gd name="T19" fmla="*/ 20 h 25"/>
                <a:gd name="T20" fmla="*/ 14 w 22"/>
                <a:gd name="T21" fmla="*/ 18 h 25"/>
                <a:gd name="T22" fmla="*/ 16 w 22"/>
                <a:gd name="T23" fmla="*/ 12 h 25"/>
                <a:gd name="T24" fmla="*/ 14 w 22"/>
                <a:gd name="T25" fmla="*/ 6 h 25"/>
                <a:gd name="T26" fmla="*/ 8 w 22"/>
                <a:gd name="T27" fmla="*/ 4 h 25"/>
                <a:gd name="T28" fmla="*/ 5 w 22"/>
                <a:gd name="T2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25">
                  <a:moveTo>
                    <a:pt x="0" y="25"/>
                  </a:moveTo>
                  <a:cubicBezTo>
                    <a:pt x="0" y="0"/>
                    <a:pt x="0" y="0"/>
                    <a:pt x="0" y="0"/>
                  </a:cubicBezTo>
                  <a:cubicBezTo>
                    <a:pt x="9" y="0"/>
                    <a:pt x="9" y="0"/>
                    <a:pt x="9" y="0"/>
                  </a:cubicBezTo>
                  <a:cubicBezTo>
                    <a:pt x="18" y="0"/>
                    <a:pt x="22" y="4"/>
                    <a:pt x="22" y="12"/>
                  </a:cubicBezTo>
                  <a:cubicBezTo>
                    <a:pt x="22" y="16"/>
                    <a:pt x="21" y="19"/>
                    <a:pt x="18" y="21"/>
                  </a:cubicBezTo>
                  <a:cubicBezTo>
                    <a:pt x="16" y="24"/>
                    <a:pt x="13" y="25"/>
                    <a:pt x="9" y="25"/>
                  </a:cubicBezTo>
                  <a:lnTo>
                    <a:pt x="0" y="25"/>
                  </a:lnTo>
                  <a:close/>
                  <a:moveTo>
                    <a:pt x="5" y="4"/>
                  </a:moveTo>
                  <a:cubicBezTo>
                    <a:pt x="5" y="20"/>
                    <a:pt x="5" y="20"/>
                    <a:pt x="5" y="20"/>
                  </a:cubicBezTo>
                  <a:cubicBezTo>
                    <a:pt x="8" y="20"/>
                    <a:pt x="8" y="20"/>
                    <a:pt x="8" y="20"/>
                  </a:cubicBezTo>
                  <a:cubicBezTo>
                    <a:pt x="11" y="20"/>
                    <a:pt x="13" y="19"/>
                    <a:pt x="14" y="18"/>
                  </a:cubicBezTo>
                  <a:cubicBezTo>
                    <a:pt x="15" y="16"/>
                    <a:pt x="16" y="14"/>
                    <a:pt x="16" y="12"/>
                  </a:cubicBezTo>
                  <a:cubicBezTo>
                    <a:pt x="16" y="9"/>
                    <a:pt x="15" y="8"/>
                    <a:pt x="14" y="6"/>
                  </a:cubicBezTo>
                  <a:cubicBezTo>
                    <a:pt x="13" y="5"/>
                    <a:pt x="11" y="4"/>
                    <a:pt x="8" y="4"/>
                  </a:cubicBezTo>
                  <a:lnTo>
                    <a:pt x="5"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09" name="Rectangle 138"/>
            <p:cNvSpPr>
              <a:spLocks noChangeArrowheads="1"/>
            </p:cNvSpPr>
            <p:nvPr/>
          </p:nvSpPr>
          <p:spPr bwMode="auto">
            <a:xfrm>
              <a:off x="7298691" y="4017757"/>
              <a:ext cx="15582" cy="825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10" name="Freeform 139"/>
            <p:cNvSpPr>
              <a:spLocks noEditPoints="1"/>
            </p:cNvSpPr>
            <p:nvPr/>
          </p:nvSpPr>
          <p:spPr bwMode="auto">
            <a:xfrm>
              <a:off x="7328298" y="4017757"/>
              <a:ext cx="81027" cy="82585"/>
            </a:xfrm>
            <a:custGeom>
              <a:avLst/>
              <a:gdLst>
                <a:gd name="T0" fmla="*/ 25 w 25"/>
                <a:gd name="T1" fmla="*/ 25 h 25"/>
                <a:gd name="T2" fmla="*/ 19 w 25"/>
                <a:gd name="T3" fmla="*/ 25 h 25"/>
                <a:gd name="T4" fmla="*/ 17 w 25"/>
                <a:gd name="T5" fmla="*/ 19 h 25"/>
                <a:gd name="T6" fmla="*/ 8 w 25"/>
                <a:gd name="T7" fmla="*/ 19 h 25"/>
                <a:gd name="T8" fmla="*/ 6 w 25"/>
                <a:gd name="T9" fmla="*/ 25 h 25"/>
                <a:gd name="T10" fmla="*/ 0 w 25"/>
                <a:gd name="T11" fmla="*/ 25 h 25"/>
                <a:gd name="T12" fmla="*/ 9 w 25"/>
                <a:gd name="T13" fmla="*/ 0 h 25"/>
                <a:gd name="T14" fmla="*/ 16 w 25"/>
                <a:gd name="T15" fmla="*/ 0 h 25"/>
                <a:gd name="T16" fmla="*/ 25 w 25"/>
                <a:gd name="T17" fmla="*/ 25 h 25"/>
                <a:gd name="T18" fmla="*/ 16 w 25"/>
                <a:gd name="T19" fmla="*/ 15 h 25"/>
                <a:gd name="T20" fmla="*/ 13 w 25"/>
                <a:gd name="T21" fmla="*/ 6 h 25"/>
                <a:gd name="T22" fmla="*/ 12 w 25"/>
                <a:gd name="T23" fmla="*/ 4 h 25"/>
                <a:gd name="T24" fmla="*/ 12 w 25"/>
                <a:gd name="T25" fmla="*/ 4 h 25"/>
                <a:gd name="T26" fmla="*/ 12 w 25"/>
                <a:gd name="T27" fmla="*/ 6 h 25"/>
                <a:gd name="T28" fmla="*/ 9 w 25"/>
                <a:gd name="T29" fmla="*/ 15 h 25"/>
                <a:gd name="T30" fmla="*/ 16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9" y="25"/>
                    <a:pt x="19" y="25"/>
                    <a:pt x="19" y="25"/>
                  </a:cubicBezTo>
                  <a:cubicBezTo>
                    <a:pt x="17" y="19"/>
                    <a:pt x="17" y="19"/>
                    <a:pt x="17" y="19"/>
                  </a:cubicBezTo>
                  <a:cubicBezTo>
                    <a:pt x="8" y="19"/>
                    <a:pt x="8" y="19"/>
                    <a:pt x="8" y="19"/>
                  </a:cubicBezTo>
                  <a:cubicBezTo>
                    <a:pt x="6" y="25"/>
                    <a:pt x="6" y="25"/>
                    <a:pt x="6" y="25"/>
                  </a:cubicBezTo>
                  <a:cubicBezTo>
                    <a:pt x="0" y="25"/>
                    <a:pt x="0" y="25"/>
                    <a:pt x="0" y="25"/>
                  </a:cubicBezTo>
                  <a:cubicBezTo>
                    <a:pt x="9" y="0"/>
                    <a:pt x="9" y="0"/>
                    <a:pt x="9" y="0"/>
                  </a:cubicBezTo>
                  <a:cubicBezTo>
                    <a:pt x="16" y="0"/>
                    <a:pt x="16" y="0"/>
                    <a:pt x="16" y="0"/>
                  </a:cubicBezTo>
                  <a:lnTo>
                    <a:pt x="25" y="25"/>
                  </a:lnTo>
                  <a:close/>
                  <a:moveTo>
                    <a:pt x="16" y="15"/>
                  </a:moveTo>
                  <a:cubicBezTo>
                    <a:pt x="13" y="6"/>
                    <a:pt x="13" y="6"/>
                    <a:pt x="13" y="6"/>
                  </a:cubicBezTo>
                  <a:cubicBezTo>
                    <a:pt x="13" y="6"/>
                    <a:pt x="12" y="5"/>
                    <a:pt x="12" y="4"/>
                  </a:cubicBezTo>
                  <a:cubicBezTo>
                    <a:pt x="12" y="4"/>
                    <a:pt x="12" y="4"/>
                    <a:pt x="12" y="4"/>
                  </a:cubicBezTo>
                  <a:cubicBezTo>
                    <a:pt x="12" y="5"/>
                    <a:pt x="12" y="5"/>
                    <a:pt x="12" y="6"/>
                  </a:cubicBezTo>
                  <a:cubicBezTo>
                    <a:pt x="9" y="15"/>
                    <a:pt x="9" y="15"/>
                    <a:pt x="9" y="15"/>
                  </a:cubicBezTo>
                  <a:lnTo>
                    <a:pt x="1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11" name="Freeform 140"/>
            <p:cNvSpPr>
              <a:spLocks/>
            </p:cNvSpPr>
            <p:nvPr/>
          </p:nvSpPr>
          <p:spPr bwMode="auto">
            <a:xfrm>
              <a:off x="7445164" y="4017757"/>
              <a:ext cx="118425" cy="82585"/>
            </a:xfrm>
            <a:custGeom>
              <a:avLst/>
              <a:gdLst>
                <a:gd name="T0" fmla="*/ 36 w 36"/>
                <a:gd name="T1" fmla="*/ 0 h 25"/>
                <a:gd name="T2" fmla="*/ 29 w 36"/>
                <a:gd name="T3" fmla="*/ 25 h 25"/>
                <a:gd name="T4" fmla="*/ 23 w 36"/>
                <a:gd name="T5" fmla="*/ 25 h 25"/>
                <a:gd name="T6" fmla="*/ 19 w 36"/>
                <a:gd name="T7" fmla="*/ 9 h 25"/>
                <a:gd name="T8" fmla="*/ 18 w 36"/>
                <a:gd name="T9" fmla="*/ 6 h 25"/>
                <a:gd name="T10" fmla="*/ 18 w 36"/>
                <a:gd name="T11" fmla="*/ 6 h 25"/>
                <a:gd name="T12" fmla="*/ 18 w 36"/>
                <a:gd name="T13" fmla="*/ 9 h 25"/>
                <a:gd name="T14" fmla="*/ 14 w 36"/>
                <a:gd name="T15" fmla="*/ 25 h 25"/>
                <a:gd name="T16" fmla="*/ 7 w 36"/>
                <a:gd name="T17" fmla="*/ 25 h 25"/>
                <a:gd name="T18" fmla="*/ 0 w 36"/>
                <a:gd name="T19" fmla="*/ 0 h 25"/>
                <a:gd name="T20" fmla="*/ 7 w 36"/>
                <a:gd name="T21" fmla="*/ 0 h 25"/>
                <a:gd name="T22" fmla="*/ 10 w 36"/>
                <a:gd name="T23" fmla="*/ 16 h 25"/>
                <a:gd name="T24" fmla="*/ 11 w 36"/>
                <a:gd name="T25" fmla="*/ 19 h 25"/>
                <a:gd name="T26" fmla="*/ 11 w 36"/>
                <a:gd name="T27" fmla="*/ 19 h 25"/>
                <a:gd name="T28" fmla="*/ 11 w 36"/>
                <a:gd name="T29" fmla="*/ 16 h 25"/>
                <a:gd name="T30" fmla="*/ 16 w 36"/>
                <a:gd name="T31" fmla="*/ 0 h 25"/>
                <a:gd name="T32" fmla="*/ 22 w 36"/>
                <a:gd name="T33" fmla="*/ 0 h 25"/>
                <a:gd name="T34" fmla="*/ 26 w 36"/>
                <a:gd name="T35" fmla="*/ 16 h 25"/>
                <a:gd name="T36" fmla="*/ 26 w 36"/>
                <a:gd name="T37" fmla="*/ 19 h 25"/>
                <a:gd name="T38" fmla="*/ 26 w 36"/>
                <a:gd name="T39" fmla="*/ 19 h 25"/>
                <a:gd name="T40" fmla="*/ 27 w 36"/>
                <a:gd name="T41" fmla="*/ 16 h 25"/>
                <a:gd name="T42" fmla="*/ 30 w 36"/>
                <a:gd name="T43" fmla="*/ 0 h 25"/>
                <a:gd name="T44" fmla="*/ 36 w 36"/>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5">
                  <a:moveTo>
                    <a:pt x="36" y="0"/>
                  </a:moveTo>
                  <a:cubicBezTo>
                    <a:pt x="29" y="25"/>
                    <a:pt x="29" y="25"/>
                    <a:pt x="29" y="25"/>
                  </a:cubicBezTo>
                  <a:cubicBezTo>
                    <a:pt x="23" y="25"/>
                    <a:pt x="23" y="25"/>
                    <a:pt x="23" y="25"/>
                  </a:cubicBezTo>
                  <a:cubicBezTo>
                    <a:pt x="19" y="9"/>
                    <a:pt x="19" y="9"/>
                    <a:pt x="19" y="9"/>
                  </a:cubicBezTo>
                  <a:cubicBezTo>
                    <a:pt x="19" y="8"/>
                    <a:pt x="18" y="7"/>
                    <a:pt x="18" y="6"/>
                  </a:cubicBezTo>
                  <a:cubicBezTo>
                    <a:pt x="18" y="6"/>
                    <a:pt x="18" y="6"/>
                    <a:pt x="18" y="6"/>
                  </a:cubicBezTo>
                  <a:cubicBezTo>
                    <a:pt x="18" y="7"/>
                    <a:pt x="18" y="8"/>
                    <a:pt x="18" y="9"/>
                  </a:cubicBezTo>
                  <a:cubicBezTo>
                    <a:pt x="14" y="25"/>
                    <a:pt x="14" y="25"/>
                    <a:pt x="14" y="25"/>
                  </a:cubicBezTo>
                  <a:cubicBezTo>
                    <a:pt x="7" y="25"/>
                    <a:pt x="7" y="25"/>
                    <a:pt x="7" y="25"/>
                  </a:cubicBezTo>
                  <a:cubicBezTo>
                    <a:pt x="0" y="0"/>
                    <a:pt x="0" y="0"/>
                    <a:pt x="0" y="0"/>
                  </a:cubicBezTo>
                  <a:cubicBezTo>
                    <a:pt x="7" y="0"/>
                    <a:pt x="7" y="0"/>
                    <a:pt x="7" y="0"/>
                  </a:cubicBezTo>
                  <a:cubicBezTo>
                    <a:pt x="10" y="16"/>
                    <a:pt x="10" y="16"/>
                    <a:pt x="10" y="16"/>
                  </a:cubicBezTo>
                  <a:cubicBezTo>
                    <a:pt x="10" y="17"/>
                    <a:pt x="10" y="18"/>
                    <a:pt x="11" y="19"/>
                  </a:cubicBezTo>
                  <a:cubicBezTo>
                    <a:pt x="11" y="19"/>
                    <a:pt x="11" y="19"/>
                    <a:pt x="11" y="19"/>
                  </a:cubicBezTo>
                  <a:cubicBezTo>
                    <a:pt x="11" y="18"/>
                    <a:pt x="11" y="17"/>
                    <a:pt x="11" y="16"/>
                  </a:cubicBezTo>
                  <a:cubicBezTo>
                    <a:pt x="16" y="0"/>
                    <a:pt x="16" y="0"/>
                    <a:pt x="16" y="0"/>
                  </a:cubicBezTo>
                  <a:cubicBezTo>
                    <a:pt x="22" y="0"/>
                    <a:pt x="22" y="0"/>
                    <a:pt x="22" y="0"/>
                  </a:cubicBezTo>
                  <a:cubicBezTo>
                    <a:pt x="26" y="16"/>
                    <a:pt x="26" y="16"/>
                    <a:pt x="26" y="16"/>
                  </a:cubicBezTo>
                  <a:cubicBezTo>
                    <a:pt x="26" y="17"/>
                    <a:pt x="26" y="18"/>
                    <a:pt x="26" y="19"/>
                  </a:cubicBezTo>
                  <a:cubicBezTo>
                    <a:pt x="26" y="19"/>
                    <a:pt x="26" y="19"/>
                    <a:pt x="26" y="19"/>
                  </a:cubicBezTo>
                  <a:cubicBezTo>
                    <a:pt x="26" y="18"/>
                    <a:pt x="27" y="17"/>
                    <a:pt x="27" y="16"/>
                  </a:cubicBezTo>
                  <a:cubicBezTo>
                    <a:pt x="30" y="0"/>
                    <a:pt x="30" y="0"/>
                    <a:pt x="30" y="0"/>
                  </a:cubicBezTo>
                  <a:lnTo>
                    <a:pt x="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12" name="Freeform 141"/>
            <p:cNvSpPr>
              <a:spLocks/>
            </p:cNvSpPr>
            <p:nvPr/>
          </p:nvSpPr>
          <p:spPr bwMode="auto">
            <a:xfrm>
              <a:off x="7576055" y="4017757"/>
              <a:ext cx="48305" cy="82585"/>
            </a:xfrm>
            <a:custGeom>
              <a:avLst/>
              <a:gdLst>
                <a:gd name="T0" fmla="*/ 31 w 31"/>
                <a:gd name="T1" fmla="*/ 53 h 53"/>
                <a:gd name="T2" fmla="*/ 0 w 31"/>
                <a:gd name="T3" fmla="*/ 53 h 53"/>
                <a:gd name="T4" fmla="*/ 0 w 31"/>
                <a:gd name="T5" fmla="*/ 0 h 53"/>
                <a:gd name="T6" fmla="*/ 29 w 31"/>
                <a:gd name="T7" fmla="*/ 0 h 53"/>
                <a:gd name="T8" fmla="*/ 29 w 31"/>
                <a:gd name="T9" fmla="*/ 9 h 53"/>
                <a:gd name="T10" fmla="*/ 10 w 31"/>
                <a:gd name="T11" fmla="*/ 9 h 53"/>
                <a:gd name="T12" fmla="*/ 10 w 31"/>
                <a:gd name="T13" fmla="*/ 21 h 53"/>
                <a:gd name="T14" fmla="*/ 29 w 31"/>
                <a:gd name="T15" fmla="*/ 21 h 53"/>
                <a:gd name="T16" fmla="*/ 29 w 31"/>
                <a:gd name="T17" fmla="*/ 30 h 53"/>
                <a:gd name="T18" fmla="*/ 10 w 31"/>
                <a:gd name="T19" fmla="*/ 30 h 53"/>
                <a:gd name="T20" fmla="*/ 10 w 31"/>
                <a:gd name="T21" fmla="*/ 42 h 53"/>
                <a:gd name="T22" fmla="*/ 31 w 31"/>
                <a:gd name="T23" fmla="*/ 42 h 53"/>
                <a:gd name="T24" fmla="*/ 31 w 31"/>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53">
                  <a:moveTo>
                    <a:pt x="31" y="53"/>
                  </a:moveTo>
                  <a:lnTo>
                    <a:pt x="0" y="53"/>
                  </a:lnTo>
                  <a:lnTo>
                    <a:pt x="0" y="0"/>
                  </a:lnTo>
                  <a:lnTo>
                    <a:pt x="29" y="0"/>
                  </a:lnTo>
                  <a:lnTo>
                    <a:pt x="29" y="9"/>
                  </a:lnTo>
                  <a:lnTo>
                    <a:pt x="10" y="9"/>
                  </a:lnTo>
                  <a:lnTo>
                    <a:pt x="10" y="21"/>
                  </a:lnTo>
                  <a:lnTo>
                    <a:pt x="29" y="21"/>
                  </a:lnTo>
                  <a:lnTo>
                    <a:pt x="29" y="30"/>
                  </a:lnTo>
                  <a:lnTo>
                    <a:pt x="10" y="30"/>
                  </a:lnTo>
                  <a:lnTo>
                    <a:pt x="10" y="42"/>
                  </a:lnTo>
                  <a:lnTo>
                    <a:pt x="31" y="42"/>
                  </a:lnTo>
                  <a:lnTo>
                    <a:pt x="31"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13" name="Freeform 142"/>
            <p:cNvSpPr>
              <a:spLocks/>
            </p:cNvSpPr>
            <p:nvPr/>
          </p:nvSpPr>
          <p:spPr bwMode="auto">
            <a:xfrm>
              <a:off x="7635267" y="4014641"/>
              <a:ext cx="54538" cy="85701"/>
            </a:xfrm>
            <a:custGeom>
              <a:avLst/>
              <a:gdLst>
                <a:gd name="T0" fmla="*/ 0 w 17"/>
                <a:gd name="T1" fmla="*/ 25 h 26"/>
                <a:gd name="T2" fmla="*/ 0 w 17"/>
                <a:gd name="T3" fmla="*/ 19 h 26"/>
                <a:gd name="T4" fmla="*/ 4 w 17"/>
                <a:gd name="T5" fmla="*/ 21 h 26"/>
                <a:gd name="T6" fmla="*/ 7 w 17"/>
                <a:gd name="T7" fmla="*/ 22 h 26"/>
                <a:gd name="T8" fmla="*/ 9 w 17"/>
                <a:gd name="T9" fmla="*/ 21 h 26"/>
                <a:gd name="T10" fmla="*/ 10 w 17"/>
                <a:gd name="T11" fmla="*/ 21 h 26"/>
                <a:gd name="T12" fmla="*/ 11 w 17"/>
                <a:gd name="T13" fmla="*/ 20 h 26"/>
                <a:gd name="T14" fmla="*/ 11 w 17"/>
                <a:gd name="T15" fmla="*/ 19 h 26"/>
                <a:gd name="T16" fmla="*/ 11 w 17"/>
                <a:gd name="T17" fmla="*/ 18 h 26"/>
                <a:gd name="T18" fmla="*/ 10 w 17"/>
                <a:gd name="T19" fmla="*/ 17 h 26"/>
                <a:gd name="T20" fmla="*/ 8 w 17"/>
                <a:gd name="T21" fmla="*/ 16 h 26"/>
                <a:gd name="T22" fmla="*/ 6 w 17"/>
                <a:gd name="T23" fmla="*/ 15 h 26"/>
                <a:gd name="T24" fmla="*/ 2 w 17"/>
                <a:gd name="T25" fmla="*/ 12 h 26"/>
                <a:gd name="T26" fmla="*/ 0 w 17"/>
                <a:gd name="T27" fmla="*/ 8 h 26"/>
                <a:gd name="T28" fmla="*/ 1 w 17"/>
                <a:gd name="T29" fmla="*/ 4 h 26"/>
                <a:gd name="T30" fmla="*/ 3 w 17"/>
                <a:gd name="T31" fmla="*/ 2 h 26"/>
                <a:gd name="T32" fmla="*/ 6 w 17"/>
                <a:gd name="T33" fmla="*/ 1 h 26"/>
                <a:gd name="T34" fmla="*/ 10 w 17"/>
                <a:gd name="T35" fmla="*/ 0 h 26"/>
                <a:gd name="T36" fmla="*/ 14 w 17"/>
                <a:gd name="T37" fmla="*/ 0 h 26"/>
                <a:gd name="T38" fmla="*/ 16 w 17"/>
                <a:gd name="T39" fmla="*/ 1 h 26"/>
                <a:gd name="T40" fmla="*/ 16 w 17"/>
                <a:gd name="T41" fmla="*/ 6 h 26"/>
                <a:gd name="T42" fmla="*/ 15 w 17"/>
                <a:gd name="T43" fmla="*/ 6 h 26"/>
                <a:gd name="T44" fmla="*/ 13 w 17"/>
                <a:gd name="T45" fmla="*/ 5 h 26"/>
                <a:gd name="T46" fmla="*/ 12 w 17"/>
                <a:gd name="T47" fmla="*/ 5 h 26"/>
                <a:gd name="T48" fmla="*/ 10 w 17"/>
                <a:gd name="T49" fmla="*/ 5 h 26"/>
                <a:gd name="T50" fmla="*/ 9 w 17"/>
                <a:gd name="T51" fmla="*/ 5 h 26"/>
                <a:gd name="T52" fmla="*/ 7 w 17"/>
                <a:gd name="T53" fmla="*/ 5 h 26"/>
                <a:gd name="T54" fmla="*/ 6 w 17"/>
                <a:gd name="T55" fmla="*/ 6 h 26"/>
                <a:gd name="T56" fmla="*/ 6 w 17"/>
                <a:gd name="T57" fmla="*/ 7 h 26"/>
                <a:gd name="T58" fmla="*/ 6 w 17"/>
                <a:gd name="T59" fmla="*/ 8 h 26"/>
                <a:gd name="T60" fmla="*/ 7 w 17"/>
                <a:gd name="T61" fmla="*/ 9 h 26"/>
                <a:gd name="T62" fmla="*/ 9 w 17"/>
                <a:gd name="T63" fmla="*/ 10 h 26"/>
                <a:gd name="T64" fmla="*/ 11 w 17"/>
                <a:gd name="T65" fmla="*/ 11 h 26"/>
                <a:gd name="T66" fmla="*/ 14 w 17"/>
                <a:gd name="T67" fmla="*/ 12 h 26"/>
                <a:gd name="T68" fmla="*/ 16 w 17"/>
                <a:gd name="T69" fmla="*/ 14 h 26"/>
                <a:gd name="T70" fmla="*/ 17 w 17"/>
                <a:gd name="T71" fmla="*/ 16 h 26"/>
                <a:gd name="T72" fmla="*/ 17 w 17"/>
                <a:gd name="T73" fmla="*/ 19 h 26"/>
                <a:gd name="T74" fmla="*/ 17 w 17"/>
                <a:gd name="T75" fmla="*/ 22 h 26"/>
                <a:gd name="T76" fmla="*/ 14 w 17"/>
                <a:gd name="T77" fmla="*/ 24 h 26"/>
                <a:gd name="T78" fmla="*/ 11 w 17"/>
                <a:gd name="T79" fmla="*/ 26 h 26"/>
                <a:gd name="T80" fmla="*/ 7 w 17"/>
                <a:gd name="T81" fmla="*/ 26 h 26"/>
                <a:gd name="T82" fmla="*/ 3 w 17"/>
                <a:gd name="T83" fmla="*/ 26 h 26"/>
                <a:gd name="T84" fmla="*/ 0 w 17"/>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5"/>
                  </a:moveTo>
                  <a:cubicBezTo>
                    <a:pt x="0" y="19"/>
                    <a:pt x="0" y="19"/>
                    <a:pt x="0" y="19"/>
                  </a:cubicBezTo>
                  <a:cubicBezTo>
                    <a:pt x="1" y="20"/>
                    <a:pt x="2" y="21"/>
                    <a:pt x="4" y="21"/>
                  </a:cubicBezTo>
                  <a:cubicBezTo>
                    <a:pt x="5" y="21"/>
                    <a:pt x="6" y="22"/>
                    <a:pt x="7" y="22"/>
                  </a:cubicBezTo>
                  <a:cubicBezTo>
                    <a:pt x="8" y="22"/>
                    <a:pt x="9" y="22"/>
                    <a:pt x="9" y="21"/>
                  </a:cubicBezTo>
                  <a:cubicBezTo>
                    <a:pt x="10" y="21"/>
                    <a:pt x="10" y="21"/>
                    <a:pt x="10" y="21"/>
                  </a:cubicBezTo>
                  <a:cubicBezTo>
                    <a:pt x="11" y="21"/>
                    <a:pt x="11" y="20"/>
                    <a:pt x="11" y="20"/>
                  </a:cubicBezTo>
                  <a:cubicBezTo>
                    <a:pt x="11" y="20"/>
                    <a:pt x="11" y="19"/>
                    <a:pt x="11" y="19"/>
                  </a:cubicBezTo>
                  <a:cubicBezTo>
                    <a:pt x="11" y="19"/>
                    <a:pt x="11" y="18"/>
                    <a:pt x="11" y="18"/>
                  </a:cubicBezTo>
                  <a:cubicBezTo>
                    <a:pt x="11" y="17"/>
                    <a:pt x="10" y="17"/>
                    <a:pt x="10" y="17"/>
                  </a:cubicBezTo>
                  <a:cubicBezTo>
                    <a:pt x="9" y="16"/>
                    <a:pt x="9" y="16"/>
                    <a:pt x="8" y="16"/>
                  </a:cubicBezTo>
                  <a:cubicBezTo>
                    <a:pt x="7" y="15"/>
                    <a:pt x="7" y="15"/>
                    <a:pt x="6" y="15"/>
                  </a:cubicBezTo>
                  <a:cubicBezTo>
                    <a:pt x="4" y="14"/>
                    <a:pt x="3" y="13"/>
                    <a:pt x="2" y="12"/>
                  </a:cubicBezTo>
                  <a:cubicBezTo>
                    <a:pt x="1" y="11"/>
                    <a:pt x="0" y="9"/>
                    <a:pt x="0" y="8"/>
                  </a:cubicBezTo>
                  <a:cubicBezTo>
                    <a:pt x="0" y="6"/>
                    <a:pt x="0" y="5"/>
                    <a:pt x="1" y="4"/>
                  </a:cubicBezTo>
                  <a:cubicBezTo>
                    <a:pt x="1" y="3"/>
                    <a:pt x="2" y="2"/>
                    <a:pt x="3" y="2"/>
                  </a:cubicBezTo>
                  <a:cubicBezTo>
                    <a:pt x="4" y="1"/>
                    <a:pt x="5" y="1"/>
                    <a:pt x="6" y="1"/>
                  </a:cubicBezTo>
                  <a:cubicBezTo>
                    <a:pt x="7" y="0"/>
                    <a:pt x="9" y="0"/>
                    <a:pt x="10" y="0"/>
                  </a:cubicBezTo>
                  <a:cubicBezTo>
                    <a:pt x="11" y="0"/>
                    <a:pt x="12" y="0"/>
                    <a:pt x="14" y="0"/>
                  </a:cubicBezTo>
                  <a:cubicBezTo>
                    <a:pt x="15" y="0"/>
                    <a:pt x="15" y="1"/>
                    <a:pt x="16" y="1"/>
                  </a:cubicBezTo>
                  <a:cubicBezTo>
                    <a:pt x="16" y="6"/>
                    <a:pt x="16" y="6"/>
                    <a:pt x="16" y="6"/>
                  </a:cubicBezTo>
                  <a:cubicBezTo>
                    <a:pt x="16" y="6"/>
                    <a:pt x="15" y="6"/>
                    <a:pt x="15" y="6"/>
                  </a:cubicBezTo>
                  <a:cubicBezTo>
                    <a:pt x="14" y="5"/>
                    <a:pt x="14" y="5"/>
                    <a:pt x="13" y="5"/>
                  </a:cubicBezTo>
                  <a:cubicBezTo>
                    <a:pt x="13" y="5"/>
                    <a:pt x="12" y="5"/>
                    <a:pt x="12" y="5"/>
                  </a:cubicBezTo>
                  <a:cubicBezTo>
                    <a:pt x="11" y="5"/>
                    <a:pt x="11" y="5"/>
                    <a:pt x="10" y="5"/>
                  </a:cubicBezTo>
                  <a:cubicBezTo>
                    <a:pt x="10" y="5"/>
                    <a:pt x="9" y="5"/>
                    <a:pt x="9" y="5"/>
                  </a:cubicBezTo>
                  <a:cubicBezTo>
                    <a:pt x="8" y="5"/>
                    <a:pt x="8" y="5"/>
                    <a:pt x="7" y="5"/>
                  </a:cubicBezTo>
                  <a:cubicBezTo>
                    <a:pt x="7" y="5"/>
                    <a:pt x="7" y="6"/>
                    <a:pt x="6" y="6"/>
                  </a:cubicBezTo>
                  <a:cubicBezTo>
                    <a:pt x="6" y="6"/>
                    <a:pt x="6" y="7"/>
                    <a:pt x="6" y="7"/>
                  </a:cubicBezTo>
                  <a:cubicBezTo>
                    <a:pt x="6" y="8"/>
                    <a:pt x="6" y="8"/>
                    <a:pt x="6" y="8"/>
                  </a:cubicBezTo>
                  <a:cubicBezTo>
                    <a:pt x="7" y="9"/>
                    <a:pt x="7" y="9"/>
                    <a:pt x="7" y="9"/>
                  </a:cubicBezTo>
                  <a:cubicBezTo>
                    <a:pt x="8" y="9"/>
                    <a:pt x="8" y="10"/>
                    <a:pt x="9" y="10"/>
                  </a:cubicBezTo>
                  <a:cubicBezTo>
                    <a:pt x="9" y="10"/>
                    <a:pt x="10" y="11"/>
                    <a:pt x="11" y="11"/>
                  </a:cubicBezTo>
                  <a:cubicBezTo>
                    <a:pt x="12" y="11"/>
                    <a:pt x="13" y="12"/>
                    <a:pt x="14" y="12"/>
                  </a:cubicBezTo>
                  <a:cubicBezTo>
                    <a:pt x="14" y="13"/>
                    <a:pt x="15" y="13"/>
                    <a:pt x="16" y="14"/>
                  </a:cubicBezTo>
                  <a:cubicBezTo>
                    <a:pt x="16" y="14"/>
                    <a:pt x="17" y="15"/>
                    <a:pt x="17" y="16"/>
                  </a:cubicBezTo>
                  <a:cubicBezTo>
                    <a:pt x="17" y="17"/>
                    <a:pt x="17" y="18"/>
                    <a:pt x="17" y="19"/>
                  </a:cubicBezTo>
                  <a:cubicBezTo>
                    <a:pt x="17" y="20"/>
                    <a:pt x="17" y="21"/>
                    <a:pt x="17" y="22"/>
                  </a:cubicBezTo>
                  <a:cubicBezTo>
                    <a:pt x="16" y="23"/>
                    <a:pt x="15" y="24"/>
                    <a:pt x="14" y="24"/>
                  </a:cubicBezTo>
                  <a:cubicBezTo>
                    <a:pt x="14" y="25"/>
                    <a:pt x="12" y="26"/>
                    <a:pt x="11" y="26"/>
                  </a:cubicBezTo>
                  <a:cubicBezTo>
                    <a:pt x="10" y="26"/>
                    <a:pt x="9" y="26"/>
                    <a:pt x="7" y="26"/>
                  </a:cubicBezTo>
                  <a:cubicBezTo>
                    <a:pt x="6" y="26"/>
                    <a:pt x="5" y="26"/>
                    <a:pt x="3" y="26"/>
                  </a:cubicBezTo>
                  <a:cubicBezTo>
                    <a:pt x="2" y="26"/>
                    <a:pt x="1" y="25"/>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14" name="Freeform 143"/>
            <p:cNvSpPr>
              <a:spLocks/>
            </p:cNvSpPr>
            <p:nvPr/>
          </p:nvSpPr>
          <p:spPr bwMode="auto">
            <a:xfrm>
              <a:off x="7700712" y="4017757"/>
              <a:ext cx="63887" cy="82585"/>
            </a:xfrm>
            <a:custGeom>
              <a:avLst/>
              <a:gdLst>
                <a:gd name="T0" fmla="*/ 41 w 41"/>
                <a:gd name="T1" fmla="*/ 9 h 53"/>
                <a:gd name="T2" fmla="*/ 27 w 41"/>
                <a:gd name="T3" fmla="*/ 9 h 53"/>
                <a:gd name="T4" fmla="*/ 27 w 41"/>
                <a:gd name="T5" fmla="*/ 53 h 53"/>
                <a:gd name="T6" fmla="*/ 14 w 41"/>
                <a:gd name="T7" fmla="*/ 53 h 53"/>
                <a:gd name="T8" fmla="*/ 14 w 41"/>
                <a:gd name="T9" fmla="*/ 9 h 53"/>
                <a:gd name="T10" fmla="*/ 0 w 41"/>
                <a:gd name="T11" fmla="*/ 9 h 53"/>
                <a:gd name="T12" fmla="*/ 0 w 41"/>
                <a:gd name="T13" fmla="*/ 0 h 53"/>
                <a:gd name="T14" fmla="*/ 41 w 41"/>
                <a:gd name="T15" fmla="*/ 0 h 53"/>
                <a:gd name="T16" fmla="*/ 41 w 41"/>
                <a:gd name="T17"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3">
                  <a:moveTo>
                    <a:pt x="41" y="9"/>
                  </a:moveTo>
                  <a:lnTo>
                    <a:pt x="27" y="9"/>
                  </a:lnTo>
                  <a:lnTo>
                    <a:pt x="27" y="53"/>
                  </a:lnTo>
                  <a:lnTo>
                    <a:pt x="14" y="53"/>
                  </a:lnTo>
                  <a:lnTo>
                    <a:pt x="14" y="9"/>
                  </a:lnTo>
                  <a:lnTo>
                    <a:pt x="0" y="9"/>
                  </a:lnTo>
                  <a:lnTo>
                    <a:pt x="0" y="0"/>
                  </a:lnTo>
                  <a:lnTo>
                    <a:pt x="41" y="0"/>
                  </a:lnTo>
                  <a:lnTo>
                    <a:pt x="41"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15" name="Freeform 144"/>
            <p:cNvSpPr>
              <a:spLocks/>
            </p:cNvSpPr>
            <p:nvPr/>
          </p:nvSpPr>
          <p:spPr bwMode="auto">
            <a:xfrm>
              <a:off x="7317390" y="4159554"/>
              <a:ext cx="59212" cy="81026"/>
            </a:xfrm>
            <a:custGeom>
              <a:avLst/>
              <a:gdLst>
                <a:gd name="T0" fmla="*/ 38 w 38"/>
                <a:gd name="T1" fmla="*/ 4 h 52"/>
                <a:gd name="T2" fmla="*/ 23 w 38"/>
                <a:gd name="T3" fmla="*/ 4 h 52"/>
                <a:gd name="T4" fmla="*/ 13 w 38"/>
                <a:gd name="T5" fmla="*/ 52 h 52"/>
                <a:gd name="T6" fmla="*/ 7 w 38"/>
                <a:gd name="T7" fmla="*/ 52 h 52"/>
                <a:gd name="T8" fmla="*/ 17 w 38"/>
                <a:gd name="T9" fmla="*/ 4 h 52"/>
                <a:gd name="T10" fmla="*/ 0 w 38"/>
                <a:gd name="T11" fmla="*/ 4 h 52"/>
                <a:gd name="T12" fmla="*/ 2 w 38"/>
                <a:gd name="T13" fmla="*/ 0 h 52"/>
                <a:gd name="T14" fmla="*/ 38 w 38"/>
                <a:gd name="T15" fmla="*/ 0 h 52"/>
                <a:gd name="T16" fmla="*/ 38 w 38"/>
                <a:gd name="T17" fmla="*/ 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2">
                  <a:moveTo>
                    <a:pt x="38" y="4"/>
                  </a:moveTo>
                  <a:lnTo>
                    <a:pt x="23" y="4"/>
                  </a:lnTo>
                  <a:lnTo>
                    <a:pt x="13" y="52"/>
                  </a:lnTo>
                  <a:lnTo>
                    <a:pt x="7" y="52"/>
                  </a:lnTo>
                  <a:lnTo>
                    <a:pt x="17" y="4"/>
                  </a:lnTo>
                  <a:lnTo>
                    <a:pt x="0" y="4"/>
                  </a:lnTo>
                  <a:lnTo>
                    <a:pt x="2" y="0"/>
                  </a:lnTo>
                  <a:lnTo>
                    <a:pt x="38" y="0"/>
                  </a:lnTo>
                  <a:lnTo>
                    <a:pt x="38"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16" name="Freeform 145"/>
            <p:cNvSpPr>
              <a:spLocks noEditPoints="1"/>
            </p:cNvSpPr>
            <p:nvPr/>
          </p:nvSpPr>
          <p:spPr bwMode="auto">
            <a:xfrm>
              <a:off x="7376602" y="4159554"/>
              <a:ext cx="59212" cy="81026"/>
            </a:xfrm>
            <a:custGeom>
              <a:avLst/>
              <a:gdLst>
                <a:gd name="T0" fmla="*/ 18 w 18"/>
                <a:gd name="T1" fmla="*/ 5 h 25"/>
                <a:gd name="T2" fmla="*/ 18 w 18"/>
                <a:gd name="T3" fmla="*/ 7 h 25"/>
                <a:gd name="T4" fmla="*/ 17 w 18"/>
                <a:gd name="T5" fmla="*/ 9 h 25"/>
                <a:gd name="T6" fmla="*/ 15 w 18"/>
                <a:gd name="T7" fmla="*/ 11 h 25"/>
                <a:gd name="T8" fmla="*/ 12 w 18"/>
                <a:gd name="T9" fmla="*/ 12 h 25"/>
                <a:gd name="T10" fmla="*/ 12 w 18"/>
                <a:gd name="T11" fmla="*/ 12 h 25"/>
                <a:gd name="T12" fmla="*/ 14 w 18"/>
                <a:gd name="T13" fmla="*/ 13 h 25"/>
                <a:gd name="T14" fmla="*/ 16 w 18"/>
                <a:gd name="T15" fmla="*/ 14 h 25"/>
                <a:gd name="T16" fmla="*/ 17 w 18"/>
                <a:gd name="T17" fmla="*/ 15 h 25"/>
                <a:gd name="T18" fmla="*/ 17 w 18"/>
                <a:gd name="T19" fmla="*/ 17 h 25"/>
                <a:gd name="T20" fmla="*/ 16 w 18"/>
                <a:gd name="T21" fmla="*/ 20 h 25"/>
                <a:gd name="T22" fmla="*/ 14 w 18"/>
                <a:gd name="T23" fmla="*/ 23 h 25"/>
                <a:gd name="T24" fmla="*/ 11 w 18"/>
                <a:gd name="T25" fmla="*/ 24 h 25"/>
                <a:gd name="T26" fmla="*/ 7 w 18"/>
                <a:gd name="T27" fmla="*/ 25 h 25"/>
                <a:gd name="T28" fmla="*/ 0 w 18"/>
                <a:gd name="T29" fmla="*/ 25 h 25"/>
                <a:gd name="T30" fmla="*/ 5 w 18"/>
                <a:gd name="T31" fmla="*/ 0 h 25"/>
                <a:gd name="T32" fmla="*/ 12 w 18"/>
                <a:gd name="T33" fmla="*/ 0 h 25"/>
                <a:gd name="T34" fmla="*/ 15 w 18"/>
                <a:gd name="T35" fmla="*/ 0 h 25"/>
                <a:gd name="T36" fmla="*/ 17 w 18"/>
                <a:gd name="T37" fmla="*/ 1 h 25"/>
                <a:gd name="T38" fmla="*/ 18 w 18"/>
                <a:gd name="T39" fmla="*/ 3 h 25"/>
                <a:gd name="T40" fmla="*/ 18 w 18"/>
                <a:gd name="T41" fmla="*/ 5 h 25"/>
                <a:gd name="T42" fmla="*/ 14 w 18"/>
                <a:gd name="T43" fmla="*/ 17 h 25"/>
                <a:gd name="T44" fmla="*/ 12 w 18"/>
                <a:gd name="T45" fmla="*/ 14 h 25"/>
                <a:gd name="T46" fmla="*/ 9 w 18"/>
                <a:gd name="T47" fmla="*/ 13 h 25"/>
                <a:gd name="T48" fmla="*/ 5 w 18"/>
                <a:gd name="T49" fmla="*/ 13 h 25"/>
                <a:gd name="T50" fmla="*/ 3 w 18"/>
                <a:gd name="T51" fmla="*/ 22 h 25"/>
                <a:gd name="T52" fmla="*/ 7 w 18"/>
                <a:gd name="T53" fmla="*/ 22 h 25"/>
                <a:gd name="T54" fmla="*/ 10 w 18"/>
                <a:gd name="T55" fmla="*/ 22 h 25"/>
                <a:gd name="T56" fmla="*/ 12 w 18"/>
                <a:gd name="T57" fmla="*/ 21 h 25"/>
                <a:gd name="T58" fmla="*/ 13 w 18"/>
                <a:gd name="T59" fmla="*/ 19 h 25"/>
                <a:gd name="T60" fmla="*/ 14 w 18"/>
                <a:gd name="T61" fmla="*/ 17 h 25"/>
                <a:gd name="T62" fmla="*/ 15 w 18"/>
                <a:gd name="T63" fmla="*/ 6 h 25"/>
                <a:gd name="T64" fmla="*/ 15 w 18"/>
                <a:gd name="T65" fmla="*/ 4 h 25"/>
                <a:gd name="T66" fmla="*/ 14 w 18"/>
                <a:gd name="T67" fmla="*/ 3 h 25"/>
                <a:gd name="T68" fmla="*/ 13 w 18"/>
                <a:gd name="T69" fmla="*/ 3 h 25"/>
                <a:gd name="T70" fmla="*/ 11 w 18"/>
                <a:gd name="T71" fmla="*/ 2 h 25"/>
                <a:gd name="T72" fmla="*/ 8 w 18"/>
                <a:gd name="T73" fmla="*/ 2 h 25"/>
                <a:gd name="T74" fmla="*/ 6 w 18"/>
                <a:gd name="T75" fmla="*/ 11 h 25"/>
                <a:gd name="T76" fmla="*/ 9 w 18"/>
                <a:gd name="T77" fmla="*/ 11 h 25"/>
                <a:gd name="T78" fmla="*/ 12 w 18"/>
                <a:gd name="T79" fmla="*/ 10 h 25"/>
                <a:gd name="T80" fmla="*/ 14 w 18"/>
                <a:gd name="T81" fmla="*/ 9 h 25"/>
                <a:gd name="T82" fmla="*/ 15 w 18"/>
                <a:gd name="T83" fmla="*/ 8 h 25"/>
                <a:gd name="T84" fmla="*/ 15 w 18"/>
                <a:gd name="T85"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 h="25">
                  <a:moveTo>
                    <a:pt x="18" y="5"/>
                  </a:moveTo>
                  <a:cubicBezTo>
                    <a:pt x="18" y="6"/>
                    <a:pt x="18" y="7"/>
                    <a:pt x="18" y="7"/>
                  </a:cubicBezTo>
                  <a:cubicBezTo>
                    <a:pt x="18" y="8"/>
                    <a:pt x="17" y="9"/>
                    <a:pt x="17" y="9"/>
                  </a:cubicBezTo>
                  <a:cubicBezTo>
                    <a:pt x="16" y="10"/>
                    <a:pt x="16" y="10"/>
                    <a:pt x="15" y="11"/>
                  </a:cubicBezTo>
                  <a:cubicBezTo>
                    <a:pt x="14" y="11"/>
                    <a:pt x="13" y="12"/>
                    <a:pt x="12" y="12"/>
                  </a:cubicBezTo>
                  <a:cubicBezTo>
                    <a:pt x="12" y="12"/>
                    <a:pt x="12" y="12"/>
                    <a:pt x="12" y="12"/>
                  </a:cubicBezTo>
                  <a:cubicBezTo>
                    <a:pt x="13" y="12"/>
                    <a:pt x="14" y="12"/>
                    <a:pt x="14" y="13"/>
                  </a:cubicBezTo>
                  <a:cubicBezTo>
                    <a:pt x="15" y="13"/>
                    <a:pt x="15" y="13"/>
                    <a:pt x="16" y="14"/>
                  </a:cubicBezTo>
                  <a:cubicBezTo>
                    <a:pt x="16" y="14"/>
                    <a:pt x="16" y="15"/>
                    <a:pt x="17" y="15"/>
                  </a:cubicBezTo>
                  <a:cubicBezTo>
                    <a:pt x="17" y="16"/>
                    <a:pt x="17" y="16"/>
                    <a:pt x="17" y="17"/>
                  </a:cubicBezTo>
                  <a:cubicBezTo>
                    <a:pt x="17" y="18"/>
                    <a:pt x="17" y="19"/>
                    <a:pt x="16" y="20"/>
                  </a:cubicBezTo>
                  <a:cubicBezTo>
                    <a:pt x="16" y="21"/>
                    <a:pt x="15" y="22"/>
                    <a:pt x="14" y="23"/>
                  </a:cubicBezTo>
                  <a:cubicBezTo>
                    <a:pt x="13" y="24"/>
                    <a:pt x="12" y="24"/>
                    <a:pt x="11" y="24"/>
                  </a:cubicBezTo>
                  <a:cubicBezTo>
                    <a:pt x="10" y="25"/>
                    <a:pt x="9" y="25"/>
                    <a:pt x="7" y="25"/>
                  </a:cubicBezTo>
                  <a:cubicBezTo>
                    <a:pt x="0" y="25"/>
                    <a:pt x="0" y="25"/>
                    <a:pt x="0" y="25"/>
                  </a:cubicBezTo>
                  <a:cubicBezTo>
                    <a:pt x="5" y="0"/>
                    <a:pt x="5" y="0"/>
                    <a:pt x="5" y="0"/>
                  </a:cubicBezTo>
                  <a:cubicBezTo>
                    <a:pt x="12" y="0"/>
                    <a:pt x="12" y="0"/>
                    <a:pt x="12" y="0"/>
                  </a:cubicBezTo>
                  <a:cubicBezTo>
                    <a:pt x="13" y="0"/>
                    <a:pt x="14" y="0"/>
                    <a:pt x="15" y="0"/>
                  </a:cubicBezTo>
                  <a:cubicBezTo>
                    <a:pt x="15" y="0"/>
                    <a:pt x="16" y="1"/>
                    <a:pt x="17" y="1"/>
                  </a:cubicBezTo>
                  <a:cubicBezTo>
                    <a:pt x="17" y="2"/>
                    <a:pt x="18" y="2"/>
                    <a:pt x="18" y="3"/>
                  </a:cubicBezTo>
                  <a:cubicBezTo>
                    <a:pt x="18" y="4"/>
                    <a:pt x="18" y="4"/>
                    <a:pt x="18" y="5"/>
                  </a:cubicBezTo>
                  <a:close/>
                  <a:moveTo>
                    <a:pt x="14" y="17"/>
                  </a:moveTo>
                  <a:cubicBezTo>
                    <a:pt x="14" y="16"/>
                    <a:pt x="13" y="15"/>
                    <a:pt x="12" y="14"/>
                  </a:cubicBezTo>
                  <a:cubicBezTo>
                    <a:pt x="12" y="14"/>
                    <a:pt x="10" y="13"/>
                    <a:pt x="9" y="13"/>
                  </a:cubicBezTo>
                  <a:cubicBezTo>
                    <a:pt x="5" y="13"/>
                    <a:pt x="5" y="13"/>
                    <a:pt x="5" y="13"/>
                  </a:cubicBezTo>
                  <a:cubicBezTo>
                    <a:pt x="3" y="22"/>
                    <a:pt x="3" y="22"/>
                    <a:pt x="3" y="22"/>
                  </a:cubicBezTo>
                  <a:cubicBezTo>
                    <a:pt x="7" y="22"/>
                    <a:pt x="7" y="22"/>
                    <a:pt x="7" y="22"/>
                  </a:cubicBezTo>
                  <a:cubicBezTo>
                    <a:pt x="8" y="22"/>
                    <a:pt x="9" y="22"/>
                    <a:pt x="10" y="22"/>
                  </a:cubicBezTo>
                  <a:cubicBezTo>
                    <a:pt x="11" y="22"/>
                    <a:pt x="12" y="21"/>
                    <a:pt x="12" y="21"/>
                  </a:cubicBezTo>
                  <a:cubicBezTo>
                    <a:pt x="13" y="20"/>
                    <a:pt x="13" y="20"/>
                    <a:pt x="13" y="19"/>
                  </a:cubicBezTo>
                  <a:cubicBezTo>
                    <a:pt x="14" y="19"/>
                    <a:pt x="14" y="18"/>
                    <a:pt x="14" y="17"/>
                  </a:cubicBezTo>
                  <a:close/>
                  <a:moveTo>
                    <a:pt x="15" y="6"/>
                  </a:moveTo>
                  <a:cubicBezTo>
                    <a:pt x="15" y="5"/>
                    <a:pt x="15" y="5"/>
                    <a:pt x="15" y="4"/>
                  </a:cubicBezTo>
                  <a:cubicBezTo>
                    <a:pt x="15" y="4"/>
                    <a:pt x="15" y="4"/>
                    <a:pt x="14" y="3"/>
                  </a:cubicBezTo>
                  <a:cubicBezTo>
                    <a:pt x="14" y="3"/>
                    <a:pt x="14" y="3"/>
                    <a:pt x="13" y="3"/>
                  </a:cubicBezTo>
                  <a:cubicBezTo>
                    <a:pt x="13" y="2"/>
                    <a:pt x="12" y="2"/>
                    <a:pt x="11" y="2"/>
                  </a:cubicBezTo>
                  <a:cubicBezTo>
                    <a:pt x="8" y="2"/>
                    <a:pt x="8" y="2"/>
                    <a:pt x="8" y="2"/>
                  </a:cubicBezTo>
                  <a:cubicBezTo>
                    <a:pt x="6" y="11"/>
                    <a:pt x="6" y="11"/>
                    <a:pt x="6" y="11"/>
                  </a:cubicBezTo>
                  <a:cubicBezTo>
                    <a:pt x="9" y="11"/>
                    <a:pt x="9" y="11"/>
                    <a:pt x="9" y="11"/>
                  </a:cubicBezTo>
                  <a:cubicBezTo>
                    <a:pt x="10" y="11"/>
                    <a:pt x="11" y="10"/>
                    <a:pt x="12" y="10"/>
                  </a:cubicBezTo>
                  <a:cubicBezTo>
                    <a:pt x="12" y="10"/>
                    <a:pt x="13" y="10"/>
                    <a:pt x="14" y="9"/>
                  </a:cubicBezTo>
                  <a:cubicBezTo>
                    <a:pt x="14" y="9"/>
                    <a:pt x="14" y="8"/>
                    <a:pt x="15" y="8"/>
                  </a:cubicBezTo>
                  <a:cubicBezTo>
                    <a:pt x="15" y="7"/>
                    <a:pt x="15" y="6"/>
                    <a:pt x="15"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17" name="Freeform 146"/>
            <p:cNvSpPr>
              <a:spLocks noEditPoints="1"/>
            </p:cNvSpPr>
            <p:nvPr/>
          </p:nvSpPr>
          <p:spPr bwMode="auto">
            <a:xfrm>
              <a:off x="7445164" y="4159554"/>
              <a:ext cx="74795" cy="81026"/>
            </a:xfrm>
            <a:custGeom>
              <a:avLst/>
              <a:gdLst>
                <a:gd name="T0" fmla="*/ 23 w 23"/>
                <a:gd name="T1" fmla="*/ 10 h 25"/>
                <a:gd name="T2" fmla="*/ 23 w 23"/>
                <a:gd name="T3" fmla="*/ 14 h 25"/>
                <a:gd name="T4" fmla="*/ 22 w 23"/>
                <a:gd name="T5" fmla="*/ 17 h 25"/>
                <a:gd name="T6" fmla="*/ 20 w 23"/>
                <a:gd name="T7" fmla="*/ 20 h 25"/>
                <a:gd name="T8" fmla="*/ 17 w 23"/>
                <a:gd name="T9" fmla="*/ 23 h 25"/>
                <a:gd name="T10" fmla="*/ 13 w 23"/>
                <a:gd name="T11" fmla="*/ 24 h 25"/>
                <a:gd name="T12" fmla="*/ 8 w 23"/>
                <a:gd name="T13" fmla="*/ 25 h 25"/>
                <a:gd name="T14" fmla="*/ 0 w 23"/>
                <a:gd name="T15" fmla="*/ 25 h 25"/>
                <a:gd name="T16" fmla="*/ 5 w 23"/>
                <a:gd name="T17" fmla="*/ 0 h 25"/>
                <a:gd name="T18" fmla="*/ 12 w 23"/>
                <a:gd name="T19" fmla="*/ 0 h 25"/>
                <a:gd name="T20" fmla="*/ 17 w 23"/>
                <a:gd name="T21" fmla="*/ 0 h 25"/>
                <a:gd name="T22" fmla="*/ 20 w 23"/>
                <a:gd name="T23" fmla="*/ 2 h 25"/>
                <a:gd name="T24" fmla="*/ 22 w 23"/>
                <a:gd name="T25" fmla="*/ 6 h 25"/>
                <a:gd name="T26" fmla="*/ 23 w 23"/>
                <a:gd name="T27" fmla="*/ 10 h 25"/>
                <a:gd name="T28" fmla="*/ 20 w 23"/>
                <a:gd name="T29" fmla="*/ 10 h 25"/>
                <a:gd name="T30" fmla="*/ 18 w 23"/>
                <a:gd name="T31" fmla="*/ 4 h 25"/>
                <a:gd name="T32" fmla="*/ 12 w 23"/>
                <a:gd name="T33" fmla="*/ 2 h 25"/>
                <a:gd name="T34" fmla="*/ 8 w 23"/>
                <a:gd name="T35" fmla="*/ 2 h 25"/>
                <a:gd name="T36" fmla="*/ 3 w 23"/>
                <a:gd name="T37" fmla="*/ 22 h 25"/>
                <a:gd name="T38" fmla="*/ 8 w 23"/>
                <a:gd name="T39" fmla="*/ 22 h 25"/>
                <a:gd name="T40" fmla="*/ 13 w 23"/>
                <a:gd name="T41" fmla="*/ 21 h 25"/>
                <a:gd name="T42" fmla="*/ 17 w 23"/>
                <a:gd name="T43" fmla="*/ 19 h 25"/>
                <a:gd name="T44" fmla="*/ 19 w 23"/>
                <a:gd name="T45" fmla="*/ 15 h 25"/>
                <a:gd name="T46" fmla="*/ 20 w 23"/>
                <a:gd name="T47"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25">
                  <a:moveTo>
                    <a:pt x="23" y="10"/>
                  </a:moveTo>
                  <a:cubicBezTo>
                    <a:pt x="23" y="11"/>
                    <a:pt x="23" y="12"/>
                    <a:pt x="23" y="14"/>
                  </a:cubicBezTo>
                  <a:cubicBezTo>
                    <a:pt x="23" y="15"/>
                    <a:pt x="22" y="16"/>
                    <a:pt x="22" y="17"/>
                  </a:cubicBezTo>
                  <a:cubicBezTo>
                    <a:pt x="21" y="18"/>
                    <a:pt x="20" y="19"/>
                    <a:pt x="20" y="20"/>
                  </a:cubicBezTo>
                  <a:cubicBezTo>
                    <a:pt x="19" y="21"/>
                    <a:pt x="18" y="22"/>
                    <a:pt x="17" y="23"/>
                  </a:cubicBezTo>
                  <a:cubicBezTo>
                    <a:pt x="16" y="23"/>
                    <a:pt x="14" y="24"/>
                    <a:pt x="13" y="24"/>
                  </a:cubicBezTo>
                  <a:cubicBezTo>
                    <a:pt x="11" y="25"/>
                    <a:pt x="10" y="25"/>
                    <a:pt x="8" y="25"/>
                  </a:cubicBezTo>
                  <a:cubicBezTo>
                    <a:pt x="0" y="25"/>
                    <a:pt x="0" y="25"/>
                    <a:pt x="0" y="25"/>
                  </a:cubicBezTo>
                  <a:cubicBezTo>
                    <a:pt x="5" y="0"/>
                    <a:pt x="5" y="0"/>
                    <a:pt x="5" y="0"/>
                  </a:cubicBezTo>
                  <a:cubicBezTo>
                    <a:pt x="12" y="0"/>
                    <a:pt x="12" y="0"/>
                    <a:pt x="12" y="0"/>
                  </a:cubicBezTo>
                  <a:cubicBezTo>
                    <a:pt x="14" y="0"/>
                    <a:pt x="15" y="0"/>
                    <a:pt x="17" y="0"/>
                  </a:cubicBezTo>
                  <a:cubicBezTo>
                    <a:pt x="18" y="1"/>
                    <a:pt x="19" y="2"/>
                    <a:pt x="20" y="2"/>
                  </a:cubicBezTo>
                  <a:cubicBezTo>
                    <a:pt x="21" y="3"/>
                    <a:pt x="22" y="4"/>
                    <a:pt x="22" y="6"/>
                  </a:cubicBezTo>
                  <a:cubicBezTo>
                    <a:pt x="23" y="7"/>
                    <a:pt x="23" y="8"/>
                    <a:pt x="23" y="10"/>
                  </a:cubicBezTo>
                  <a:close/>
                  <a:moveTo>
                    <a:pt x="20" y="10"/>
                  </a:moveTo>
                  <a:cubicBezTo>
                    <a:pt x="20" y="8"/>
                    <a:pt x="19" y="6"/>
                    <a:pt x="18" y="4"/>
                  </a:cubicBezTo>
                  <a:cubicBezTo>
                    <a:pt x="17" y="3"/>
                    <a:pt x="14" y="2"/>
                    <a:pt x="12" y="2"/>
                  </a:cubicBezTo>
                  <a:cubicBezTo>
                    <a:pt x="8" y="2"/>
                    <a:pt x="8" y="2"/>
                    <a:pt x="8" y="2"/>
                  </a:cubicBezTo>
                  <a:cubicBezTo>
                    <a:pt x="3" y="22"/>
                    <a:pt x="3" y="22"/>
                    <a:pt x="3" y="22"/>
                  </a:cubicBezTo>
                  <a:cubicBezTo>
                    <a:pt x="8" y="22"/>
                    <a:pt x="8" y="22"/>
                    <a:pt x="8" y="22"/>
                  </a:cubicBezTo>
                  <a:cubicBezTo>
                    <a:pt x="10" y="22"/>
                    <a:pt x="12" y="22"/>
                    <a:pt x="13" y="21"/>
                  </a:cubicBezTo>
                  <a:cubicBezTo>
                    <a:pt x="15" y="21"/>
                    <a:pt x="16" y="20"/>
                    <a:pt x="17" y="19"/>
                  </a:cubicBezTo>
                  <a:cubicBezTo>
                    <a:pt x="18" y="18"/>
                    <a:pt x="19" y="16"/>
                    <a:pt x="19" y="15"/>
                  </a:cubicBezTo>
                  <a:cubicBezTo>
                    <a:pt x="20" y="13"/>
                    <a:pt x="20" y="12"/>
                    <a:pt x="2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grpSp>
        <p:nvGrpSpPr>
          <p:cNvPr id="518" name="SE Asia"/>
          <p:cNvGrpSpPr/>
          <p:nvPr/>
        </p:nvGrpSpPr>
        <p:grpSpPr>
          <a:xfrm>
            <a:off x="7968037" y="4528269"/>
            <a:ext cx="798116" cy="380461"/>
            <a:chOff x="7999890" y="4622339"/>
            <a:chExt cx="869487" cy="414482"/>
          </a:xfrm>
        </p:grpSpPr>
        <p:sp>
          <p:nvSpPr>
            <p:cNvPr id="519" name="Rectangle 29"/>
            <p:cNvSpPr>
              <a:spLocks noChangeArrowheads="1"/>
            </p:cNvSpPr>
            <p:nvPr/>
          </p:nvSpPr>
          <p:spPr bwMode="auto">
            <a:xfrm>
              <a:off x="7999890" y="4622339"/>
              <a:ext cx="869487" cy="414482"/>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20" name="Freeform 147"/>
            <p:cNvSpPr>
              <a:spLocks/>
            </p:cNvSpPr>
            <p:nvPr/>
          </p:nvSpPr>
          <p:spPr bwMode="auto">
            <a:xfrm>
              <a:off x="8216483" y="4717390"/>
              <a:ext cx="57654" cy="84143"/>
            </a:xfrm>
            <a:custGeom>
              <a:avLst/>
              <a:gdLst>
                <a:gd name="T0" fmla="*/ 1 w 18"/>
                <a:gd name="T1" fmla="*/ 24 h 26"/>
                <a:gd name="T2" fmla="*/ 1 w 18"/>
                <a:gd name="T3" fmla="*/ 19 h 26"/>
                <a:gd name="T4" fmla="*/ 4 w 18"/>
                <a:gd name="T5" fmla="*/ 21 h 26"/>
                <a:gd name="T6" fmla="*/ 7 w 18"/>
                <a:gd name="T7" fmla="*/ 21 h 26"/>
                <a:gd name="T8" fmla="*/ 9 w 18"/>
                <a:gd name="T9" fmla="*/ 21 h 26"/>
                <a:gd name="T10" fmla="*/ 11 w 18"/>
                <a:gd name="T11" fmla="*/ 21 h 26"/>
                <a:gd name="T12" fmla="*/ 11 w 18"/>
                <a:gd name="T13" fmla="*/ 20 h 26"/>
                <a:gd name="T14" fmla="*/ 12 w 18"/>
                <a:gd name="T15" fmla="*/ 19 h 26"/>
                <a:gd name="T16" fmla="*/ 11 w 18"/>
                <a:gd name="T17" fmla="*/ 17 h 26"/>
                <a:gd name="T18" fmla="*/ 10 w 18"/>
                <a:gd name="T19" fmla="*/ 16 h 26"/>
                <a:gd name="T20" fmla="*/ 8 w 18"/>
                <a:gd name="T21" fmla="*/ 15 h 26"/>
                <a:gd name="T22" fmla="*/ 6 w 18"/>
                <a:gd name="T23" fmla="*/ 14 h 26"/>
                <a:gd name="T24" fmla="*/ 2 w 18"/>
                <a:gd name="T25" fmla="*/ 11 h 26"/>
                <a:gd name="T26" fmla="*/ 0 w 18"/>
                <a:gd name="T27" fmla="*/ 7 h 26"/>
                <a:gd name="T28" fmla="*/ 1 w 18"/>
                <a:gd name="T29" fmla="*/ 4 h 26"/>
                <a:gd name="T30" fmla="*/ 3 w 18"/>
                <a:gd name="T31" fmla="*/ 1 h 26"/>
                <a:gd name="T32" fmla="*/ 7 w 18"/>
                <a:gd name="T33" fmla="*/ 0 h 26"/>
                <a:gd name="T34" fmla="*/ 10 w 18"/>
                <a:gd name="T35" fmla="*/ 0 h 26"/>
                <a:gd name="T36" fmla="*/ 14 w 18"/>
                <a:gd name="T37" fmla="*/ 0 h 26"/>
                <a:gd name="T38" fmla="*/ 17 w 18"/>
                <a:gd name="T39" fmla="*/ 1 h 26"/>
                <a:gd name="T40" fmla="*/ 17 w 18"/>
                <a:gd name="T41" fmla="*/ 6 h 26"/>
                <a:gd name="T42" fmla="*/ 15 w 18"/>
                <a:gd name="T43" fmla="*/ 5 h 26"/>
                <a:gd name="T44" fmla="*/ 14 w 18"/>
                <a:gd name="T45" fmla="*/ 5 h 26"/>
                <a:gd name="T46" fmla="*/ 12 w 18"/>
                <a:gd name="T47" fmla="*/ 4 h 26"/>
                <a:gd name="T48" fmla="*/ 11 w 18"/>
                <a:gd name="T49" fmla="*/ 4 h 26"/>
                <a:gd name="T50" fmla="*/ 9 w 18"/>
                <a:gd name="T51" fmla="*/ 4 h 26"/>
                <a:gd name="T52" fmla="*/ 8 w 18"/>
                <a:gd name="T53" fmla="*/ 5 h 26"/>
                <a:gd name="T54" fmla="*/ 7 w 18"/>
                <a:gd name="T55" fmla="*/ 6 h 26"/>
                <a:gd name="T56" fmla="*/ 6 w 18"/>
                <a:gd name="T57" fmla="*/ 7 h 26"/>
                <a:gd name="T58" fmla="*/ 7 w 18"/>
                <a:gd name="T59" fmla="*/ 8 h 26"/>
                <a:gd name="T60" fmla="*/ 8 w 18"/>
                <a:gd name="T61" fmla="*/ 9 h 26"/>
                <a:gd name="T62" fmla="*/ 9 w 18"/>
                <a:gd name="T63" fmla="*/ 10 h 26"/>
                <a:gd name="T64" fmla="*/ 11 w 18"/>
                <a:gd name="T65" fmla="*/ 11 h 26"/>
                <a:gd name="T66" fmla="*/ 14 w 18"/>
                <a:gd name="T67" fmla="*/ 12 h 26"/>
                <a:gd name="T68" fmla="*/ 16 w 18"/>
                <a:gd name="T69" fmla="*/ 13 h 26"/>
                <a:gd name="T70" fmla="*/ 17 w 18"/>
                <a:gd name="T71" fmla="*/ 16 h 26"/>
                <a:gd name="T72" fmla="*/ 18 w 18"/>
                <a:gd name="T73" fmla="*/ 18 h 26"/>
                <a:gd name="T74" fmla="*/ 17 w 18"/>
                <a:gd name="T75" fmla="*/ 22 h 26"/>
                <a:gd name="T76" fmla="*/ 15 w 18"/>
                <a:gd name="T77" fmla="*/ 24 h 26"/>
                <a:gd name="T78" fmla="*/ 12 w 18"/>
                <a:gd name="T79" fmla="*/ 25 h 26"/>
                <a:gd name="T80" fmla="*/ 8 w 18"/>
                <a:gd name="T81" fmla="*/ 26 h 26"/>
                <a:gd name="T82" fmla="*/ 4 w 18"/>
                <a:gd name="T83" fmla="*/ 25 h 26"/>
                <a:gd name="T84" fmla="*/ 1 w 18"/>
                <a:gd name="T85"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 h="26">
                  <a:moveTo>
                    <a:pt x="1" y="24"/>
                  </a:moveTo>
                  <a:cubicBezTo>
                    <a:pt x="1" y="19"/>
                    <a:pt x="1" y="19"/>
                    <a:pt x="1" y="19"/>
                  </a:cubicBezTo>
                  <a:cubicBezTo>
                    <a:pt x="2" y="20"/>
                    <a:pt x="3" y="20"/>
                    <a:pt x="4" y="21"/>
                  </a:cubicBezTo>
                  <a:cubicBezTo>
                    <a:pt x="5" y="21"/>
                    <a:pt x="6" y="21"/>
                    <a:pt x="7" y="21"/>
                  </a:cubicBezTo>
                  <a:cubicBezTo>
                    <a:pt x="8" y="21"/>
                    <a:pt x="9" y="21"/>
                    <a:pt x="9" y="21"/>
                  </a:cubicBezTo>
                  <a:cubicBezTo>
                    <a:pt x="10" y="21"/>
                    <a:pt x="10" y="21"/>
                    <a:pt x="11" y="21"/>
                  </a:cubicBezTo>
                  <a:cubicBezTo>
                    <a:pt x="11" y="20"/>
                    <a:pt x="11" y="20"/>
                    <a:pt x="11" y="20"/>
                  </a:cubicBezTo>
                  <a:cubicBezTo>
                    <a:pt x="12" y="19"/>
                    <a:pt x="12" y="19"/>
                    <a:pt x="12" y="19"/>
                  </a:cubicBezTo>
                  <a:cubicBezTo>
                    <a:pt x="12" y="18"/>
                    <a:pt x="12" y="18"/>
                    <a:pt x="11" y="17"/>
                  </a:cubicBezTo>
                  <a:cubicBezTo>
                    <a:pt x="11" y="17"/>
                    <a:pt x="11" y="17"/>
                    <a:pt x="10" y="16"/>
                  </a:cubicBezTo>
                  <a:cubicBezTo>
                    <a:pt x="10" y="16"/>
                    <a:pt x="9" y="16"/>
                    <a:pt x="8" y="15"/>
                  </a:cubicBezTo>
                  <a:cubicBezTo>
                    <a:pt x="8" y="15"/>
                    <a:pt x="7" y="15"/>
                    <a:pt x="6" y="14"/>
                  </a:cubicBezTo>
                  <a:cubicBezTo>
                    <a:pt x="4" y="14"/>
                    <a:pt x="3" y="13"/>
                    <a:pt x="2" y="11"/>
                  </a:cubicBezTo>
                  <a:cubicBezTo>
                    <a:pt x="1" y="10"/>
                    <a:pt x="0" y="9"/>
                    <a:pt x="0" y="7"/>
                  </a:cubicBezTo>
                  <a:cubicBezTo>
                    <a:pt x="0" y="6"/>
                    <a:pt x="1" y="5"/>
                    <a:pt x="1" y="4"/>
                  </a:cubicBezTo>
                  <a:cubicBezTo>
                    <a:pt x="2" y="3"/>
                    <a:pt x="2" y="2"/>
                    <a:pt x="3" y="1"/>
                  </a:cubicBezTo>
                  <a:cubicBezTo>
                    <a:pt x="4" y="1"/>
                    <a:pt x="5" y="0"/>
                    <a:pt x="7" y="0"/>
                  </a:cubicBezTo>
                  <a:cubicBezTo>
                    <a:pt x="8" y="0"/>
                    <a:pt x="9" y="0"/>
                    <a:pt x="10" y="0"/>
                  </a:cubicBezTo>
                  <a:cubicBezTo>
                    <a:pt x="12" y="0"/>
                    <a:pt x="13" y="0"/>
                    <a:pt x="14" y="0"/>
                  </a:cubicBezTo>
                  <a:cubicBezTo>
                    <a:pt x="15" y="0"/>
                    <a:pt x="16" y="0"/>
                    <a:pt x="17" y="1"/>
                  </a:cubicBezTo>
                  <a:cubicBezTo>
                    <a:pt x="17" y="6"/>
                    <a:pt x="17" y="6"/>
                    <a:pt x="17" y="6"/>
                  </a:cubicBezTo>
                  <a:cubicBezTo>
                    <a:pt x="16" y="6"/>
                    <a:pt x="16" y="5"/>
                    <a:pt x="15" y="5"/>
                  </a:cubicBezTo>
                  <a:cubicBezTo>
                    <a:pt x="15" y="5"/>
                    <a:pt x="14" y="5"/>
                    <a:pt x="14" y="5"/>
                  </a:cubicBezTo>
                  <a:cubicBezTo>
                    <a:pt x="13" y="4"/>
                    <a:pt x="13" y="4"/>
                    <a:pt x="12" y="4"/>
                  </a:cubicBezTo>
                  <a:cubicBezTo>
                    <a:pt x="12" y="4"/>
                    <a:pt x="11" y="4"/>
                    <a:pt x="11" y="4"/>
                  </a:cubicBezTo>
                  <a:cubicBezTo>
                    <a:pt x="10" y="4"/>
                    <a:pt x="9" y="4"/>
                    <a:pt x="9" y="4"/>
                  </a:cubicBezTo>
                  <a:cubicBezTo>
                    <a:pt x="8" y="4"/>
                    <a:pt x="8" y="5"/>
                    <a:pt x="8" y="5"/>
                  </a:cubicBezTo>
                  <a:cubicBezTo>
                    <a:pt x="7" y="5"/>
                    <a:pt x="7" y="5"/>
                    <a:pt x="7" y="6"/>
                  </a:cubicBezTo>
                  <a:cubicBezTo>
                    <a:pt x="7" y="6"/>
                    <a:pt x="6" y="6"/>
                    <a:pt x="6" y="7"/>
                  </a:cubicBezTo>
                  <a:cubicBezTo>
                    <a:pt x="6" y="7"/>
                    <a:pt x="7" y="7"/>
                    <a:pt x="7" y="8"/>
                  </a:cubicBezTo>
                  <a:cubicBezTo>
                    <a:pt x="7" y="8"/>
                    <a:pt x="7" y="8"/>
                    <a:pt x="8" y="9"/>
                  </a:cubicBezTo>
                  <a:cubicBezTo>
                    <a:pt x="8" y="9"/>
                    <a:pt x="9" y="9"/>
                    <a:pt x="9" y="10"/>
                  </a:cubicBezTo>
                  <a:cubicBezTo>
                    <a:pt x="10" y="10"/>
                    <a:pt x="10" y="10"/>
                    <a:pt x="11" y="11"/>
                  </a:cubicBezTo>
                  <a:cubicBezTo>
                    <a:pt x="12" y="11"/>
                    <a:pt x="13" y="11"/>
                    <a:pt x="14" y="12"/>
                  </a:cubicBezTo>
                  <a:cubicBezTo>
                    <a:pt x="15" y="12"/>
                    <a:pt x="15" y="13"/>
                    <a:pt x="16" y="13"/>
                  </a:cubicBezTo>
                  <a:cubicBezTo>
                    <a:pt x="17" y="14"/>
                    <a:pt x="17" y="15"/>
                    <a:pt x="17" y="16"/>
                  </a:cubicBezTo>
                  <a:cubicBezTo>
                    <a:pt x="18" y="16"/>
                    <a:pt x="18" y="17"/>
                    <a:pt x="18" y="18"/>
                  </a:cubicBezTo>
                  <a:cubicBezTo>
                    <a:pt x="18" y="20"/>
                    <a:pt x="17" y="21"/>
                    <a:pt x="17" y="22"/>
                  </a:cubicBezTo>
                  <a:cubicBezTo>
                    <a:pt x="16" y="23"/>
                    <a:pt x="16" y="23"/>
                    <a:pt x="15" y="24"/>
                  </a:cubicBezTo>
                  <a:cubicBezTo>
                    <a:pt x="14" y="25"/>
                    <a:pt x="13" y="25"/>
                    <a:pt x="12" y="25"/>
                  </a:cubicBezTo>
                  <a:cubicBezTo>
                    <a:pt x="10" y="26"/>
                    <a:pt x="9" y="26"/>
                    <a:pt x="8" y="26"/>
                  </a:cubicBezTo>
                  <a:cubicBezTo>
                    <a:pt x="6" y="26"/>
                    <a:pt x="5" y="26"/>
                    <a:pt x="4" y="25"/>
                  </a:cubicBezTo>
                  <a:cubicBezTo>
                    <a:pt x="3" y="25"/>
                    <a:pt x="1" y="25"/>
                    <a:pt x="1"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21" name="Freeform 148"/>
            <p:cNvSpPr>
              <a:spLocks/>
            </p:cNvSpPr>
            <p:nvPr/>
          </p:nvSpPr>
          <p:spPr bwMode="auto">
            <a:xfrm>
              <a:off x="8288161" y="4717390"/>
              <a:ext cx="51421" cy="81026"/>
            </a:xfrm>
            <a:custGeom>
              <a:avLst/>
              <a:gdLst>
                <a:gd name="T0" fmla="*/ 33 w 33"/>
                <a:gd name="T1" fmla="*/ 52 h 52"/>
                <a:gd name="T2" fmla="*/ 0 w 33"/>
                <a:gd name="T3" fmla="*/ 52 h 52"/>
                <a:gd name="T4" fmla="*/ 0 w 33"/>
                <a:gd name="T5" fmla="*/ 0 h 52"/>
                <a:gd name="T6" fmla="*/ 31 w 33"/>
                <a:gd name="T7" fmla="*/ 0 h 52"/>
                <a:gd name="T8" fmla="*/ 31 w 33"/>
                <a:gd name="T9" fmla="*/ 10 h 52"/>
                <a:gd name="T10" fmla="*/ 12 w 33"/>
                <a:gd name="T11" fmla="*/ 10 h 52"/>
                <a:gd name="T12" fmla="*/ 12 w 33"/>
                <a:gd name="T13" fmla="*/ 21 h 52"/>
                <a:gd name="T14" fmla="*/ 29 w 33"/>
                <a:gd name="T15" fmla="*/ 21 h 52"/>
                <a:gd name="T16" fmla="*/ 29 w 33"/>
                <a:gd name="T17" fmla="*/ 31 h 52"/>
                <a:gd name="T18" fmla="*/ 12 w 33"/>
                <a:gd name="T19" fmla="*/ 31 h 52"/>
                <a:gd name="T20" fmla="*/ 12 w 33"/>
                <a:gd name="T21" fmla="*/ 44 h 52"/>
                <a:gd name="T22" fmla="*/ 33 w 33"/>
                <a:gd name="T23" fmla="*/ 44 h 52"/>
                <a:gd name="T24" fmla="*/ 33 w 33"/>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52">
                  <a:moveTo>
                    <a:pt x="33" y="52"/>
                  </a:moveTo>
                  <a:lnTo>
                    <a:pt x="0" y="52"/>
                  </a:lnTo>
                  <a:lnTo>
                    <a:pt x="0" y="0"/>
                  </a:lnTo>
                  <a:lnTo>
                    <a:pt x="31" y="0"/>
                  </a:lnTo>
                  <a:lnTo>
                    <a:pt x="31" y="10"/>
                  </a:lnTo>
                  <a:lnTo>
                    <a:pt x="12" y="10"/>
                  </a:lnTo>
                  <a:lnTo>
                    <a:pt x="12" y="21"/>
                  </a:lnTo>
                  <a:lnTo>
                    <a:pt x="29" y="21"/>
                  </a:lnTo>
                  <a:lnTo>
                    <a:pt x="29" y="31"/>
                  </a:lnTo>
                  <a:lnTo>
                    <a:pt x="12" y="31"/>
                  </a:lnTo>
                  <a:lnTo>
                    <a:pt x="12" y="44"/>
                  </a:lnTo>
                  <a:lnTo>
                    <a:pt x="33" y="44"/>
                  </a:lnTo>
                  <a:lnTo>
                    <a:pt x="33"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22" name="Freeform 149"/>
            <p:cNvSpPr>
              <a:spLocks noEditPoints="1"/>
            </p:cNvSpPr>
            <p:nvPr/>
          </p:nvSpPr>
          <p:spPr bwMode="auto">
            <a:xfrm>
              <a:off x="8378538" y="4717390"/>
              <a:ext cx="82586" cy="81026"/>
            </a:xfrm>
            <a:custGeom>
              <a:avLst/>
              <a:gdLst>
                <a:gd name="T0" fmla="*/ 25 w 25"/>
                <a:gd name="T1" fmla="*/ 25 h 25"/>
                <a:gd name="T2" fmla="*/ 19 w 25"/>
                <a:gd name="T3" fmla="*/ 25 h 25"/>
                <a:gd name="T4" fmla="*/ 17 w 25"/>
                <a:gd name="T5" fmla="*/ 20 h 25"/>
                <a:gd name="T6" fmla="*/ 8 w 25"/>
                <a:gd name="T7" fmla="*/ 20 h 25"/>
                <a:gd name="T8" fmla="*/ 6 w 25"/>
                <a:gd name="T9" fmla="*/ 25 h 25"/>
                <a:gd name="T10" fmla="*/ 0 w 25"/>
                <a:gd name="T11" fmla="*/ 25 h 25"/>
                <a:gd name="T12" fmla="*/ 9 w 25"/>
                <a:gd name="T13" fmla="*/ 0 h 25"/>
                <a:gd name="T14" fmla="*/ 16 w 25"/>
                <a:gd name="T15" fmla="*/ 0 h 25"/>
                <a:gd name="T16" fmla="*/ 25 w 25"/>
                <a:gd name="T17" fmla="*/ 25 h 25"/>
                <a:gd name="T18" fmla="*/ 15 w 25"/>
                <a:gd name="T19" fmla="*/ 15 h 25"/>
                <a:gd name="T20" fmla="*/ 13 w 25"/>
                <a:gd name="T21" fmla="*/ 7 h 25"/>
                <a:gd name="T22" fmla="*/ 12 w 25"/>
                <a:gd name="T23" fmla="*/ 5 h 25"/>
                <a:gd name="T24" fmla="*/ 12 w 25"/>
                <a:gd name="T25" fmla="*/ 5 h 25"/>
                <a:gd name="T26" fmla="*/ 12 w 25"/>
                <a:gd name="T27" fmla="*/ 7 h 25"/>
                <a:gd name="T28" fmla="*/ 9 w 25"/>
                <a:gd name="T29" fmla="*/ 15 h 25"/>
                <a:gd name="T30" fmla="*/ 15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9" y="25"/>
                    <a:pt x="19" y="25"/>
                    <a:pt x="19" y="25"/>
                  </a:cubicBezTo>
                  <a:cubicBezTo>
                    <a:pt x="17" y="20"/>
                    <a:pt x="17" y="20"/>
                    <a:pt x="17" y="20"/>
                  </a:cubicBezTo>
                  <a:cubicBezTo>
                    <a:pt x="8" y="20"/>
                    <a:pt x="8" y="20"/>
                    <a:pt x="8" y="20"/>
                  </a:cubicBezTo>
                  <a:cubicBezTo>
                    <a:pt x="6" y="25"/>
                    <a:pt x="6" y="25"/>
                    <a:pt x="6" y="25"/>
                  </a:cubicBezTo>
                  <a:cubicBezTo>
                    <a:pt x="0" y="25"/>
                    <a:pt x="0" y="25"/>
                    <a:pt x="0" y="25"/>
                  </a:cubicBezTo>
                  <a:cubicBezTo>
                    <a:pt x="9" y="0"/>
                    <a:pt x="9" y="0"/>
                    <a:pt x="9" y="0"/>
                  </a:cubicBezTo>
                  <a:cubicBezTo>
                    <a:pt x="16" y="0"/>
                    <a:pt x="16" y="0"/>
                    <a:pt x="16" y="0"/>
                  </a:cubicBezTo>
                  <a:lnTo>
                    <a:pt x="25" y="25"/>
                  </a:lnTo>
                  <a:close/>
                  <a:moveTo>
                    <a:pt x="15" y="15"/>
                  </a:moveTo>
                  <a:cubicBezTo>
                    <a:pt x="13" y="7"/>
                    <a:pt x="13" y="7"/>
                    <a:pt x="13" y="7"/>
                  </a:cubicBezTo>
                  <a:cubicBezTo>
                    <a:pt x="13" y="6"/>
                    <a:pt x="12" y="5"/>
                    <a:pt x="12" y="5"/>
                  </a:cubicBezTo>
                  <a:cubicBezTo>
                    <a:pt x="12" y="5"/>
                    <a:pt x="12" y="5"/>
                    <a:pt x="12" y="5"/>
                  </a:cubicBezTo>
                  <a:cubicBezTo>
                    <a:pt x="12" y="5"/>
                    <a:pt x="12" y="6"/>
                    <a:pt x="12" y="7"/>
                  </a:cubicBezTo>
                  <a:cubicBezTo>
                    <a:pt x="9" y="15"/>
                    <a:pt x="9" y="15"/>
                    <a:pt x="9" y="15"/>
                  </a:cubicBezTo>
                  <a:lnTo>
                    <a:pt x="15"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23" name="Freeform 150"/>
            <p:cNvSpPr>
              <a:spLocks/>
            </p:cNvSpPr>
            <p:nvPr/>
          </p:nvSpPr>
          <p:spPr bwMode="auto">
            <a:xfrm>
              <a:off x="8467356" y="4717390"/>
              <a:ext cx="56096" cy="84143"/>
            </a:xfrm>
            <a:custGeom>
              <a:avLst/>
              <a:gdLst>
                <a:gd name="T0" fmla="*/ 0 w 17"/>
                <a:gd name="T1" fmla="*/ 24 h 26"/>
                <a:gd name="T2" fmla="*/ 0 w 17"/>
                <a:gd name="T3" fmla="*/ 19 h 26"/>
                <a:gd name="T4" fmla="*/ 4 w 17"/>
                <a:gd name="T5" fmla="*/ 21 h 26"/>
                <a:gd name="T6" fmla="*/ 7 w 17"/>
                <a:gd name="T7" fmla="*/ 21 h 26"/>
                <a:gd name="T8" fmla="*/ 9 w 17"/>
                <a:gd name="T9" fmla="*/ 21 h 26"/>
                <a:gd name="T10" fmla="*/ 10 w 17"/>
                <a:gd name="T11" fmla="*/ 21 h 26"/>
                <a:gd name="T12" fmla="*/ 11 w 17"/>
                <a:gd name="T13" fmla="*/ 20 h 26"/>
                <a:gd name="T14" fmla="*/ 11 w 17"/>
                <a:gd name="T15" fmla="*/ 19 h 26"/>
                <a:gd name="T16" fmla="*/ 11 w 17"/>
                <a:gd name="T17" fmla="*/ 17 h 26"/>
                <a:gd name="T18" fmla="*/ 10 w 17"/>
                <a:gd name="T19" fmla="*/ 16 h 26"/>
                <a:gd name="T20" fmla="*/ 8 w 17"/>
                <a:gd name="T21" fmla="*/ 15 h 26"/>
                <a:gd name="T22" fmla="*/ 6 w 17"/>
                <a:gd name="T23" fmla="*/ 14 h 26"/>
                <a:gd name="T24" fmla="*/ 2 w 17"/>
                <a:gd name="T25" fmla="*/ 11 h 26"/>
                <a:gd name="T26" fmla="*/ 0 w 17"/>
                <a:gd name="T27" fmla="*/ 7 h 26"/>
                <a:gd name="T28" fmla="*/ 1 w 17"/>
                <a:gd name="T29" fmla="*/ 4 h 26"/>
                <a:gd name="T30" fmla="*/ 3 w 17"/>
                <a:gd name="T31" fmla="*/ 1 h 26"/>
                <a:gd name="T32" fmla="*/ 6 w 17"/>
                <a:gd name="T33" fmla="*/ 0 h 26"/>
                <a:gd name="T34" fmla="*/ 10 w 17"/>
                <a:gd name="T35" fmla="*/ 0 h 26"/>
                <a:gd name="T36" fmla="*/ 14 w 17"/>
                <a:gd name="T37" fmla="*/ 0 h 26"/>
                <a:gd name="T38" fmla="*/ 16 w 17"/>
                <a:gd name="T39" fmla="*/ 1 h 26"/>
                <a:gd name="T40" fmla="*/ 16 w 17"/>
                <a:gd name="T41" fmla="*/ 6 h 26"/>
                <a:gd name="T42" fmla="*/ 15 w 17"/>
                <a:gd name="T43" fmla="*/ 5 h 26"/>
                <a:gd name="T44" fmla="*/ 13 w 17"/>
                <a:gd name="T45" fmla="*/ 5 h 26"/>
                <a:gd name="T46" fmla="*/ 12 w 17"/>
                <a:gd name="T47" fmla="*/ 4 h 26"/>
                <a:gd name="T48" fmla="*/ 10 w 17"/>
                <a:gd name="T49" fmla="*/ 4 h 26"/>
                <a:gd name="T50" fmla="*/ 9 w 17"/>
                <a:gd name="T51" fmla="*/ 4 h 26"/>
                <a:gd name="T52" fmla="*/ 7 w 17"/>
                <a:gd name="T53" fmla="*/ 5 h 26"/>
                <a:gd name="T54" fmla="*/ 6 w 17"/>
                <a:gd name="T55" fmla="*/ 6 h 26"/>
                <a:gd name="T56" fmla="*/ 6 w 17"/>
                <a:gd name="T57" fmla="*/ 7 h 26"/>
                <a:gd name="T58" fmla="*/ 6 w 17"/>
                <a:gd name="T59" fmla="*/ 8 h 26"/>
                <a:gd name="T60" fmla="*/ 7 w 17"/>
                <a:gd name="T61" fmla="*/ 9 h 26"/>
                <a:gd name="T62" fmla="*/ 9 w 17"/>
                <a:gd name="T63" fmla="*/ 10 h 26"/>
                <a:gd name="T64" fmla="*/ 11 w 17"/>
                <a:gd name="T65" fmla="*/ 11 h 26"/>
                <a:gd name="T66" fmla="*/ 14 w 17"/>
                <a:gd name="T67" fmla="*/ 12 h 26"/>
                <a:gd name="T68" fmla="*/ 16 w 17"/>
                <a:gd name="T69" fmla="*/ 13 h 26"/>
                <a:gd name="T70" fmla="*/ 17 w 17"/>
                <a:gd name="T71" fmla="*/ 16 h 26"/>
                <a:gd name="T72" fmla="*/ 17 w 17"/>
                <a:gd name="T73" fmla="*/ 18 h 26"/>
                <a:gd name="T74" fmla="*/ 17 w 17"/>
                <a:gd name="T75" fmla="*/ 22 h 26"/>
                <a:gd name="T76" fmla="*/ 14 w 17"/>
                <a:gd name="T77" fmla="*/ 24 h 26"/>
                <a:gd name="T78" fmla="*/ 11 w 17"/>
                <a:gd name="T79" fmla="*/ 25 h 26"/>
                <a:gd name="T80" fmla="*/ 7 w 17"/>
                <a:gd name="T81" fmla="*/ 26 h 26"/>
                <a:gd name="T82" fmla="*/ 4 w 17"/>
                <a:gd name="T83" fmla="*/ 25 h 26"/>
                <a:gd name="T84" fmla="*/ 0 w 17"/>
                <a:gd name="T85"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4"/>
                  </a:moveTo>
                  <a:cubicBezTo>
                    <a:pt x="0" y="19"/>
                    <a:pt x="0" y="19"/>
                    <a:pt x="0" y="19"/>
                  </a:cubicBezTo>
                  <a:cubicBezTo>
                    <a:pt x="1" y="20"/>
                    <a:pt x="2" y="20"/>
                    <a:pt x="4" y="21"/>
                  </a:cubicBezTo>
                  <a:cubicBezTo>
                    <a:pt x="5" y="21"/>
                    <a:pt x="6" y="21"/>
                    <a:pt x="7" y="21"/>
                  </a:cubicBezTo>
                  <a:cubicBezTo>
                    <a:pt x="8" y="21"/>
                    <a:pt x="9" y="21"/>
                    <a:pt x="9" y="21"/>
                  </a:cubicBezTo>
                  <a:cubicBezTo>
                    <a:pt x="10" y="21"/>
                    <a:pt x="10" y="21"/>
                    <a:pt x="10" y="21"/>
                  </a:cubicBezTo>
                  <a:cubicBezTo>
                    <a:pt x="11" y="20"/>
                    <a:pt x="11" y="20"/>
                    <a:pt x="11" y="20"/>
                  </a:cubicBezTo>
                  <a:cubicBezTo>
                    <a:pt x="11" y="19"/>
                    <a:pt x="11" y="19"/>
                    <a:pt x="11" y="19"/>
                  </a:cubicBezTo>
                  <a:cubicBezTo>
                    <a:pt x="11" y="18"/>
                    <a:pt x="11" y="18"/>
                    <a:pt x="11" y="17"/>
                  </a:cubicBezTo>
                  <a:cubicBezTo>
                    <a:pt x="11" y="17"/>
                    <a:pt x="10" y="17"/>
                    <a:pt x="10" y="16"/>
                  </a:cubicBezTo>
                  <a:cubicBezTo>
                    <a:pt x="9" y="16"/>
                    <a:pt x="9" y="16"/>
                    <a:pt x="8" y="15"/>
                  </a:cubicBezTo>
                  <a:cubicBezTo>
                    <a:pt x="8" y="15"/>
                    <a:pt x="7" y="15"/>
                    <a:pt x="6" y="14"/>
                  </a:cubicBezTo>
                  <a:cubicBezTo>
                    <a:pt x="4" y="14"/>
                    <a:pt x="3" y="13"/>
                    <a:pt x="2" y="11"/>
                  </a:cubicBezTo>
                  <a:cubicBezTo>
                    <a:pt x="1" y="10"/>
                    <a:pt x="0" y="9"/>
                    <a:pt x="0" y="7"/>
                  </a:cubicBezTo>
                  <a:cubicBezTo>
                    <a:pt x="0" y="6"/>
                    <a:pt x="0" y="5"/>
                    <a:pt x="1" y="4"/>
                  </a:cubicBezTo>
                  <a:cubicBezTo>
                    <a:pt x="1" y="3"/>
                    <a:pt x="2" y="2"/>
                    <a:pt x="3" y="1"/>
                  </a:cubicBezTo>
                  <a:cubicBezTo>
                    <a:pt x="4" y="1"/>
                    <a:pt x="5" y="0"/>
                    <a:pt x="6" y="0"/>
                  </a:cubicBezTo>
                  <a:cubicBezTo>
                    <a:pt x="7" y="0"/>
                    <a:pt x="9" y="0"/>
                    <a:pt x="10" y="0"/>
                  </a:cubicBezTo>
                  <a:cubicBezTo>
                    <a:pt x="11" y="0"/>
                    <a:pt x="13" y="0"/>
                    <a:pt x="14" y="0"/>
                  </a:cubicBezTo>
                  <a:cubicBezTo>
                    <a:pt x="15" y="0"/>
                    <a:pt x="16" y="0"/>
                    <a:pt x="16" y="1"/>
                  </a:cubicBezTo>
                  <a:cubicBezTo>
                    <a:pt x="16" y="6"/>
                    <a:pt x="16" y="6"/>
                    <a:pt x="16" y="6"/>
                  </a:cubicBezTo>
                  <a:cubicBezTo>
                    <a:pt x="16" y="6"/>
                    <a:pt x="15" y="5"/>
                    <a:pt x="15" y="5"/>
                  </a:cubicBezTo>
                  <a:cubicBezTo>
                    <a:pt x="14" y="5"/>
                    <a:pt x="14" y="5"/>
                    <a:pt x="13" y="5"/>
                  </a:cubicBezTo>
                  <a:cubicBezTo>
                    <a:pt x="13" y="4"/>
                    <a:pt x="12" y="4"/>
                    <a:pt x="12" y="4"/>
                  </a:cubicBezTo>
                  <a:cubicBezTo>
                    <a:pt x="11" y="4"/>
                    <a:pt x="11" y="4"/>
                    <a:pt x="10" y="4"/>
                  </a:cubicBezTo>
                  <a:cubicBezTo>
                    <a:pt x="10" y="4"/>
                    <a:pt x="9" y="4"/>
                    <a:pt x="9" y="4"/>
                  </a:cubicBezTo>
                  <a:cubicBezTo>
                    <a:pt x="8" y="4"/>
                    <a:pt x="8" y="5"/>
                    <a:pt x="7" y="5"/>
                  </a:cubicBezTo>
                  <a:cubicBezTo>
                    <a:pt x="7" y="5"/>
                    <a:pt x="7" y="5"/>
                    <a:pt x="6" y="6"/>
                  </a:cubicBezTo>
                  <a:cubicBezTo>
                    <a:pt x="6" y="6"/>
                    <a:pt x="6" y="6"/>
                    <a:pt x="6" y="7"/>
                  </a:cubicBezTo>
                  <a:cubicBezTo>
                    <a:pt x="6" y="7"/>
                    <a:pt x="6" y="7"/>
                    <a:pt x="6" y="8"/>
                  </a:cubicBezTo>
                  <a:cubicBezTo>
                    <a:pt x="7" y="8"/>
                    <a:pt x="7" y="8"/>
                    <a:pt x="7" y="9"/>
                  </a:cubicBezTo>
                  <a:cubicBezTo>
                    <a:pt x="8" y="9"/>
                    <a:pt x="8" y="9"/>
                    <a:pt x="9" y="10"/>
                  </a:cubicBezTo>
                  <a:cubicBezTo>
                    <a:pt x="10" y="10"/>
                    <a:pt x="10" y="10"/>
                    <a:pt x="11" y="11"/>
                  </a:cubicBezTo>
                  <a:cubicBezTo>
                    <a:pt x="12" y="11"/>
                    <a:pt x="13" y="11"/>
                    <a:pt x="14" y="12"/>
                  </a:cubicBezTo>
                  <a:cubicBezTo>
                    <a:pt x="14" y="12"/>
                    <a:pt x="15" y="13"/>
                    <a:pt x="16" y="13"/>
                  </a:cubicBezTo>
                  <a:cubicBezTo>
                    <a:pt x="16" y="14"/>
                    <a:pt x="17" y="15"/>
                    <a:pt x="17" y="16"/>
                  </a:cubicBezTo>
                  <a:cubicBezTo>
                    <a:pt x="17" y="16"/>
                    <a:pt x="17" y="17"/>
                    <a:pt x="17" y="18"/>
                  </a:cubicBezTo>
                  <a:cubicBezTo>
                    <a:pt x="17" y="20"/>
                    <a:pt x="17" y="21"/>
                    <a:pt x="17" y="22"/>
                  </a:cubicBezTo>
                  <a:cubicBezTo>
                    <a:pt x="16" y="23"/>
                    <a:pt x="15" y="23"/>
                    <a:pt x="14" y="24"/>
                  </a:cubicBezTo>
                  <a:cubicBezTo>
                    <a:pt x="14" y="25"/>
                    <a:pt x="13" y="25"/>
                    <a:pt x="11" y="25"/>
                  </a:cubicBezTo>
                  <a:cubicBezTo>
                    <a:pt x="10" y="26"/>
                    <a:pt x="9" y="26"/>
                    <a:pt x="7" y="26"/>
                  </a:cubicBezTo>
                  <a:cubicBezTo>
                    <a:pt x="6" y="26"/>
                    <a:pt x="5" y="26"/>
                    <a:pt x="4" y="25"/>
                  </a:cubicBezTo>
                  <a:cubicBezTo>
                    <a:pt x="2" y="25"/>
                    <a:pt x="1" y="25"/>
                    <a:pt x="0"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24" name="Rectangle 151"/>
            <p:cNvSpPr>
              <a:spLocks noChangeArrowheads="1"/>
            </p:cNvSpPr>
            <p:nvPr/>
          </p:nvSpPr>
          <p:spPr bwMode="auto">
            <a:xfrm>
              <a:off x="8539035" y="4717390"/>
              <a:ext cx="20257" cy="810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25" name="Freeform 152"/>
            <p:cNvSpPr>
              <a:spLocks noEditPoints="1"/>
            </p:cNvSpPr>
            <p:nvPr/>
          </p:nvSpPr>
          <p:spPr bwMode="auto">
            <a:xfrm>
              <a:off x="8568641" y="4717390"/>
              <a:ext cx="81027" cy="81026"/>
            </a:xfrm>
            <a:custGeom>
              <a:avLst/>
              <a:gdLst>
                <a:gd name="T0" fmla="*/ 25 w 25"/>
                <a:gd name="T1" fmla="*/ 25 h 25"/>
                <a:gd name="T2" fmla="*/ 19 w 25"/>
                <a:gd name="T3" fmla="*/ 25 h 25"/>
                <a:gd name="T4" fmla="*/ 17 w 25"/>
                <a:gd name="T5" fmla="*/ 20 h 25"/>
                <a:gd name="T6" fmla="*/ 8 w 25"/>
                <a:gd name="T7" fmla="*/ 20 h 25"/>
                <a:gd name="T8" fmla="*/ 7 w 25"/>
                <a:gd name="T9" fmla="*/ 25 h 25"/>
                <a:gd name="T10" fmla="*/ 0 w 25"/>
                <a:gd name="T11" fmla="*/ 25 h 25"/>
                <a:gd name="T12" fmla="*/ 10 w 25"/>
                <a:gd name="T13" fmla="*/ 0 h 25"/>
                <a:gd name="T14" fmla="*/ 16 w 25"/>
                <a:gd name="T15" fmla="*/ 0 h 25"/>
                <a:gd name="T16" fmla="*/ 25 w 25"/>
                <a:gd name="T17" fmla="*/ 25 h 25"/>
                <a:gd name="T18" fmla="*/ 16 w 25"/>
                <a:gd name="T19" fmla="*/ 15 h 25"/>
                <a:gd name="T20" fmla="*/ 13 w 25"/>
                <a:gd name="T21" fmla="*/ 7 h 25"/>
                <a:gd name="T22" fmla="*/ 13 w 25"/>
                <a:gd name="T23" fmla="*/ 5 h 25"/>
                <a:gd name="T24" fmla="*/ 13 w 25"/>
                <a:gd name="T25" fmla="*/ 5 h 25"/>
                <a:gd name="T26" fmla="*/ 12 w 25"/>
                <a:gd name="T27" fmla="*/ 7 h 25"/>
                <a:gd name="T28" fmla="*/ 10 w 25"/>
                <a:gd name="T29" fmla="*/ 15 h 25"/>
                <a:gd name="T30" fmla="*/ 16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9" y="25"/>
                    <a:pt x="19" y="25"/>
                    <a:pt x="19" y="25"/>
                  </a:cubicBezTo>
                  <a:cubicBezTo>
                    <a:pt x="17" y="20"/>
                    <a:pt x="17" y="20"/>
                    <a:pt x="17" y="20"/>
                  </a:cubicBezTo>
                  <a:cubicBezTo>
                    <a:pt x="8" y="20"/>
                    <a:pt x="8" y="20"/>
                    <a:pt x="8" y="20"/>
                  </a:cubicBezTo>
                  <a:cubicBezTo>
                    <a:pt x="7" y="25"/>
                    <a:pt x="7" y="25"/>
                    <a:pt x="7" y="25"/>
                  </a:cubicBezTo>
                  <a:cubicBezTo>
                    <a:pt x="0" y="25"/>
                    <a:pt x="0" y="25"/>
                    <a:pt x="0" y="25"/>
                  </a:cubicBezTo>
                  <a:cubicBezTo>
                    <a:pt x="10" y="0"/>
                    <a:pt x="10" y="0"/>
                    <a:pt x="10" y="0"/>
                  </a:cubicBezTo>
                  <a:cubicBezTo>
                    <a:pt x="16" y="0"/>
                    <a:pt x="16" y="0"/>
                    <a:pt x="16" y="0"/>
                  </a:cubicBezTo>
                  <a:lnTo>
                    <a:pt x="25" y="25"/>
                  </a:lnTo>
                  <a:close/>
                  <a:moveTo>
                    <a:pt x="16" y="15"/>
                  </a:moveTo>
                  <a:cubicBezTo>
                    <a:pt x="13" y="7"/>
                    <a:pt x="13" y="7"/>
                    <a:pt x="13" y="7"/>
                  </a:cubicBezTo>
                  <a:cubicBezTo>
                    <a:pt x="13" y="6"/>
                    <a:pt x="13" y="5"/>
                    <a:pt x="13" y="5"/>
                  </a:cubicBezTo>
                  <a:cubicBezTo>
                    <a:pt x="13" y="5"/>
                    <a:pt x="13" y="5"/>
                    <a:pt x="13" y="5"/>
                  </a:cubicBezTo>
                  <a:cubicBezTo>
                    <a:pt x="13" y="5"/>
                    <a:pt x="13" y="6"/>
                    <a:pt x="12" y="7"/>
                  </a:cubicBezTo>
                  <a:cubicBezTo>
                    <a:pt x="10" y="15"/>
                    <a:pt x="10" y="15"/>
                    <a:pt x="10" y="15"/>
                  </a:cubicBezTo>
                  <a:lnTo>
                    <a:pt x="1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26" name="Freeform 153"/>
            <p:cNvSpPr>
              <a:spLocks/>
            </p:cNvSpPr>
            <p:nvPr/>
          </p:nvSpPr>
          <p:spPr bwMode="auto">
            <a:xfrm>
              <a:off x="8118315" y="4857628"/>
              <a:ext cx="59212" cy="84143"/>
            </a:xfrm>
            <a:custGeom>
              <a:avLst/>
              <a:gdLst>
                <a:gd name="T0" fmla="*/ 17 w 18"/>
                <a:gd name="T1" fmla="*/ 4 h 26"/>
                <a:gd name="T2" fmla="*/ 16 w 18"/>
                <a:gd name="T3" fmla="*/ 3 h 26"/>
                <a:gd name="T4" fmla="*/ 15 w 18"/>
                <a:gd name="T5" fmla="*/ 3 h 26"/>
                <a:gd name="T6" fmla="*/ 13 w 18"/>
                <a:gd name="T7" fmla="*/ 3 h 26"/>
                <a:gd name="T8" fmla="*/ 12 w 18"/>
                <a:gd name="T9" fmla="*/ 3 h 26"/>
                <a:gd name="T10" fmla="*/ 9 w 18"/>
                <a:gd name="T11" fmla="*/ 3 h 26"/>
                <a:gd name="T12" fmla="*/ 8 w 18"/>
                <a:gd name="T13" fmla="*/ 4 h 26"/>
                <a:gd name="T14" fmla="*/ 7 w 18"/>
                <a:gd name="T15" fmla="*/ 5 h 26"/>
                <a:gd name="T16" fmla="*/ 7 w 18"/>
                <a:gd name="T17" fmla="*/ 7 h 26"/>
                <a:gd name="T18" fmla="*/ 7 w 18"/>
                <a:gd name="T19" fmla="*/ 8 h 26"/>
                <a:gd name="T20" fmla="*/ 8 w 18"/>
                <a:gd name="T21" fmla="*/ 9 h 26"/>
                <a:gd name="T22" fmla="*/ 9 w 18"/>
                <a:gd name="T23" fmla="*/ 11 h 26"/>
                <a:gd name="T24" fmla="*/ 11 w 18"/>
                <a:gd name="T25" fmla="*/ 12 h 26"/>
                <a:gd name="T26" fmla="*/ 12 w 18"/>
                <a:gd name="T27" fmla="*/ 13 h 26"/>
                <a:gd name="T28" fmla="*/ 14 w 18"/>
                <a:gd name="T29" fmla="*/ 15 h 26"/>
                <a:gd name="T30" fmla="*/ 15 w 18"/>
                <a:gd name="T31" fmla="*/ 17 h 26"/>
                <a:gd name="T32" fmla="*/ 15 w 18"/>
                <a:gd name="T33" fmla="*/ 19 h 26"/>
                <a:gd name="T34" fmla="*/ 15 w 18"/>
                <a:gd name="T35" fmla="*/ 20 h 26"/>
                <a:gd name="T36" fmla="*/ 15 w 18"/>
                <a:gd name="T37" fmla="*/ 22 h 26"/>
                <a:gd name="T38" fmla="*/ 14 w 18"/>
                <a:gd name="T39" fmla="*/ 23 h 26"/>
                <a:gd name="T40" fmla="*/ 12 w 18"/>
                <a:gd name="T41" fmla="*/ 25 h 26"/>
                <a:gd name="T42" fmla="*/ 10 w 18"/>
                <a:gd name="T43" fmla="*/ 26 h 26"/>
                <a:gd name="T44" fmla="*/ 7 w 18"/>
                <a:gd name="T45" fmla="*/ 26 h 26"/>
                <a:gd name="T46" fmla="*/ 5 w 18"/>
                <a:gd name="T47" fmla="*/ 26 h 26"/>
                <a:gd name="T48" fmla="*/ 3 w 18"/>
                <a:gd name="T49" fmla="*/ 25 h 26"/>
                <a:gd name="T50" fmla="*/ 1 w 18"/>
                <a:gd name="T51" fmla="*/ 25 h 26"/>
                <a:gd name="T52" fmla="*/ 0 w 18"/>
                <a:gd name="T53" fmla="*/ 24 h 26"/>
                <a:gd name="T54" fmla="*/ 1 w 18"/>
                <a:gd name="T55" fmla="*/ 21 h 26"/>
                <a:gd name="T56" fmla="*/ 2 w 18"/>
                <a:gd name="T57" fmla="*/ 22 h 26"/>
                <a:gd name="T58" fmla="*/ 4 w 18"/>
                <a:gd name="T59" fmla="*/ 23 h 26"/>
                <a:gd name="T60" fmla="*/ 5 w 18"/>
                <a:gd name="T61" fmla="*/ 23 h 26"/>
                <a:gd name="T62" fmla="*/ 7 w 18"/>
                <a:gd name="T63" fmla="*/ 23 h 26"/>
                <a:gd name="T64" fmla="*/ 9 w 18"/>
                <a:gd name="T65" fmla="*/ 23 h 26"/>
                <a:gd name="T66" fmla="*/ 11 w 18"/>
                <a:gd name="T67" fmla="*/ 22 h 26"/>
                <a:gd name="T68" fmla="*/ 12 w 18"/>
                <a:gd name="T69" fmla="*/ 21 h 26"/>
                <a:gd name="T70" fmla="*/ 12 w 18"/>
                <a:gd name="T71" fmla="*/ 19 h 26"/>
                <a:gd name="T72" fmla="*/ 12 w 18"/>
                <a:gd name="T73" fmla="*/ 18 h 26"/>
                <a:gd name="T74" fmla="*/ 11 w 18"/>
                <a:gd name="T75" fmla="*/ 16 h 26"/>
                <a:gd name="T76" fmla="*/ 10 w 18"/>
                <a:gd name="T77" fmla="*/ 15 h 26"/>
                <a:gd name="T78" fmla="*/ 8 w 18"/>
                <a:gd name="T79" fmla="*/ 14 h 26"/>
                <a:gd name="T80" fmla="*/ 6 w 18"/>
                <a:gd name="T81" fmla="*/ 13 h 26"/>
                <a:gd name="T82" fmla="*/ 5 w 18"/>
                <a:gd name="T83" fmla="*/ 11 h 26"/>
                <a:gd name="T84" fmla="*/ 4 w 18"/>
                <a:gd name="T85" fmla="*/ 9 h 26"/>
                <a:gd name="T86" fmla="*/ 4 w 18"/>
                <a:gd name="T87" fmla="*/ 7 h 26"/>
                <a:gd name="T88" fmla="*/ 4 w 18"/>
                <a:gd name="T89" fmla="*/ 4 h 26"/>
                <a:gd name="T90" fmla="*/ 6 w 18"/>
                <a:gd name="T91" fmla="*/ 2 h 26"/>
                <a:gd name="T92" fmla="*/ 8 w 18"/>
                <a:gd name="T93" fmla="*/ 0 h 26"/>
                <a:gd name="T94" fmla="*/ 12 w 18"/>
                <a:gd name="T95" fmla="*/ 0 h 26"/>
                <a:gd name="T96" fmla="*/ 14 w 18"/>
                <a:gd name="T97" fmla="*/ 0 h 26"/>
                <a:gd name="T98" fmla="*/ 15 w 18"/>
                <a:gd name="T99" fmla="*/ 0 h 26"/>
                <a:gd name="T100" fmla="*/ 16 w 18"/>
                <a:gd name="T101" fmla="*/ 1 h 26"/>
                <a:gd name="T102" fmla="*/ 18 w 18"/>
                <a:gd name="T103" fmla="*/ 1 h 26"/>
                <a:gd name="T104" fmla="*/ 17 w 18"/>
                <a:gd name="T105"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 h="26">
                  <a:moveTo>
                    <a:pt x="17" y="4"/>
                  </a:moveTo>
                  <a:cubicBezTo>
                    <a:pt x="17" y="4"/>
                    <a:pt x="16" y="4"/>
                    <a:pt x="16" y="3"/>
                  </a:cubicBezTo>
                  <a:cubicBezTo>
                    <a:pt x="16" y="3"/>
                    <a:pt x="15" y="3"/>
                    <a:pt x="15" y="3"/>
                  </a:cubicBezTo>
                  <a:cubicBezTo>
                    <a:pt x="14" y="3"/>
                    <a:pt x="14" y="3"/>
                    <a:pt x="13" y="3"/>
                  </a:cubicBezTo>
                  <a:cubicBezTo>
                    <a:pt x="13" y="3"/>
                    <a:pt x="12" y="3"/>
                    <a:pt x="12" y="3"/>
                  </a:cubicBezTo>
                  <a:cubicBezTo>
                    <a:pt x="11" y="3"/>
                    <a:pt x="10" y="3"/>
                    <a:pt x="9" y="3"/>
                  </a:cubicBezTo>
                  <a:cubicBezTo>
                    <a:pt x="9" y="3"/>
                    <a:pt x="8" y="4"/>
                    <a:pt x="8" y="4"/>
                  </a:cubicBezTo>
                  <a:cubicBezTo>
                    <a:pt x="7" y="4"/>
                    <a:pt x="7" y="5"/>
                    <a:pt x="7" y="5"/>
                  </a:cubicBezTo>
                  <a:cubicBezTo>
                    <a:pt x="7" y="6"/>
                    <a:pt x="7" y="6"/>
                    <a:pt x="7" y="7"/>
                  </a:cubicBezTo>
                  <a:cubicBezTo>
                    <a:pt x="7" y="7"/>
                    <a:pt x="7" y="8"/>
                    <a:pt x="7" y="8"/>
                  </a:cubicBezTo>
                  <a:cubicBezTo>
                    <a:pt x="7" y="9"/>
                    <a:pt x="7" y="9"/>
                    <a:pt x="8" y="9"/>
                  </a:cubicBezTo>
                  <a:cubicBezTo>
                    <a:pt x="8" y="10"/>
                    <a:pt x="8" y="10"/>
                    <a:pt x="9" y="11"/>
                  </a:cubicBezTo>
                  <a:cubicBezTo>
                    <a:pt x="9" y="11"/>
                    <a:pt x="10" y="11"/>
                    <a:pt x="11" y="12"/>
                  </a:cubicBezTo>
                  <a:cubicBezTo>
                    <a:pt x="11" y="12"/>
                    <a:pt x="12" y="13"/>
                    <a:pt x="12" y="13"/>
                  </a:cubicBezTo>
                  <a:cubicBezTo>
                    <a:pt x="13" y="14"/>
                    <a:pt x="14" y="15"/>
                    <a:pt x="14" y="15"/>
                  </a:cubicBezTo>
                  <a:cubicBezTo>
                    <a:pt x="14" y="16"/>
                    <a:pt x="15" y="16"/>
                    <a:pt x="15" y="17"/>
                  </a:cubicBezTo>
                  <a:cubicBezTo>
                    <a:pt x="15" y="17"/>
                    <a:pt x="15" y="18"/>
                    <a:pt x="15" y="19"/>
                  </a:cubicBezTo>
                  <a:cubicBezTo>
                    <a:pt x="15" y="19"/>
                    <a:pt x="15" y="20"/>
                    <a:pt x="15" y="20"/>
                  </a:cubicBezTo>
                  <a:cubicBezTo>
                    <a:pt x="15" y="21"/>
                    <a:pt x="15" y="21"/>
                    <a:pt x="15" y="22"/>
                  </a:cubicBezTo>
                  <a:cubicBezTo>
                    <a:pt x="14" y="22"/>
                    <a:pt x="14" y="23"/>
                    <a:pt x="14" y="23"/>
                  </a:cubicBezTo>
                  <a:cubicBezTo>
                    <a:pt x="13" y="24"/>
                    <a:pt x="13" y="24"/>
                    <a:pt x="12" y="25"/>
                  </a:cubicBezTo>
                  <a:cubicBezTo>
                    <a:pt x="11" y="25"/>
                    <a:pt x="11" y="25"/>
                    <a:pt x="10" y="26"/>
                  </a:cubicBezTo>
                  <a:cubicBezTo>
                    <a:pt x="9" y="26"/>
                    <a:pt x="8" y="26"/>
                    <a:pt x="7" y="26"/>
                  </a:cubicBezTo>
                  <a:cubicBezTo>
                    <a:pt x="6" y="26"/>
                    <a:pt x="5" y="26"/>
                    <a:pt x="5" y="26"/>
                  </a:cubicBezTo>
                  <a:cubicBezTo>
                    <a:pt x="4" y="26"/>
                    <a:pt x="4" y="26"/>
                    <a:pt x="3" y="25"/>
                  </a:cubicBezTo>
                  <a:cubicBezTo>
                    <a:pt x="2" y="25"/>
                    <a:pt x="2" y="25"/>
                    <a:pt x="1" y="25"/>
                  </a:cubicBezTo>
                  <a:cubicBezTo>
                    <a:pt x="1" y="25"/>
                    <a:pt x="1" y="25"/>
                    <a:pt x="0" y="24"/>
                  </a:cubicBezTo>
                  <a:cubicBezTo>
                    <a:pt x="1" y="21"/>
                    <a:pt x="1" y="21"/>
                    <a:pt x="1" y="21"/>
                  </a:cubicBezTo>
                  <a:cubicBezTo>
                    <a:pt x="1" y="22"/>
                    <a:pt x="2" y="22"/>
                    <a:pt x="2" y="22"/>
                  </a:cubicBezTo>
                  <a:cubicBezTo>
                    <a:pt x="3" y="22"/>
                    <a:pt x="3" y="22"/>
                    <a:pt x="4" y="23"/>
                  </a:cubicBezTo>
                  <a:cubicBezTo>
                    <a:pt x="4" y="23"/>
                    <a:pt x="5" y="23"/>
                    <a:pt x="5" y="23"/>
                  </a:cubicBezTo>
                  <a:cubicBezTo>
                    <a:pt x="6" y="23"/>
                    <a:pt x="6" y="23"/>
                    <a:pt x="7" y="23"/>
                  </a:cubicBezTo>
                  <a:cubicBezTo>
                    <a:pt x="8" y="23"/>
                    <a:pt x="9" y="23"/>
                    <a:pt x="9" y="23"/>
                  </a:cubicBezTo>
                  <a:cubicBezTo>
                    <a:pt x="10" y="23"/>
                    <a:pt x="10" y="22"/>
                    <a:pt x="11" y="22"/>
                  </a:cubicBezTo>
                  <a:cubicBezTo>
                    <a:pt x="11" y="22"/>
                    <a:pt x="12" y="21"/>
                    <a:pt x="12" y="21"/>
                  </a:cubicBezTo>
                  <a:cubicBezTo>
                    <a:pt x="12" y="20"/>
                    <a:pt x="12" y="20"/>
                    <a:pt x="12" y="19"/>
                  </a:cubicBezTo>
                  <a:cubicBezTo>
                    <a:pt x="12" y="19"/>
                    <a:pt x="12" y="18"/>
                    <a:pt x="12" y="18"/>
                  </a:cubicBezTo>
                  <a:cubicBezTo>
                    <a:pt x="12" y="17"/>
                    <a:pt x="11" y="17"/>
                    <a:pt x="11" y="16"/>
                  </a:cubicBezTo>
                  <a:cubicBezTo>
                    <a:pt x="11" y="16"/>
                    <a:pt x="10" y="16"/>
                    <a:pt x="10" y="15"/>
                  </a:cubicBezTo>
                  <a:cubicBezTo>
                    <a:pt x="9" y="15"/>
                    <a:pt x="9" y="14"/>
                    <a:pt x="8" y="14"/>
                  </a:cubicBezTo>
                  <a:cubicBezTo>
                    <a:pt x="7" y="13"/>
                    <a:pt x="7" y="13"/>
                    <a:pt x="6" y="13"/>
                  </a:cubicBezTo>
                  <a:cubicBezTo>
                    <a:pt x="6" y="12"/>
                    <a:pt x="5" y="12"/>
                    <a:pt x="5" y="11"/>
                  </a:cubicBezTo>
                  <a:cubicBezTo>
                    <a:pt x="4" y="10"/>
                    <a:pt x="4" y="10"/>
                    <a:pt x="4" y="9"/>
                  </a:cubicBezTo>
                  <a:cubicBezTo>
                    <a:pt x="4" y="8"/>
                    <a:pt x="4" y="8"/>
                    <a:pt x="4" y="7"/>
                  </a:cubicBezTo>
                  <a:cubicBezTo>
                    <a:pt x="4" y="6"/>
                    <a:pt x="4" y="5"/>
                    <a:pt x="4" y="4"/>
                  </a:cubicBezTo>
                  <a:cubicBezTo>
                    <a:pt x="5" y="3"/>
                    <a:pt x="5" y="3"/>
                    <a:pt x="6" y="2"/>
                  </a:cubicBezTo>
                  <a:cubicBezTo>
                    <a:pt x="6" y="1"/>
                    <a:pt x="7" y="1"/>
                    <a:pt x="8" y="0"/>
                  </a:cubicBezTo>
                  <a:cubicBezTo>
                    <a:pt x="9" y="0"/>
                    <a:pt x="11" y="0"/>
                    <a:pt x="12" y="0"/>
                  </a:cubicBezTo>
                  <a:cubicBezTo>
                    <a:pt x="12" y="0"/>
                    <a:pt x="13" y="0"/>
                    <a:pt x="14" y="0"/>
                  </a:cubicBezTo>
                  <a:cubicBezTo>
                    <a:pt x="14" y="0"/>
                    <a:pt x="15" y="0"/>
                    <a:pt x="15" y="0"/>
                  </a:cubicBezTo>
                  <a:cubicBezTo>
                    <a:pt x="16" y="0"/>
                    <a:pt x="16" y="0"/>
                    <a:pt x="16" y="1"/>
                  </a:cubicBezTo>
                  <a:cubicBezTo>
                    <a:pt x="17" y="1"/>
                    <a:pt x="17" y="1"/>
                    <a:pt x="18" y="1"/>
                  </a:cubicBezTo>
                  <a:lnTo>
                    <a:pt x="17"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27" name="Freeform 154"/>
            <p:cNvSpPr>
              <a:spLocks/>
            </p:cNvSpPr>
            <p:nvPr/>
          </p:nvSpPr>
          <p:spPr bwMode="auto">
            <a:xfrm>
              <a:off x="8180644" y="4857628"/>
              <a:ext cx="28048" cy="84143"/>
            </a:xfrm>
            <a:custGeom>
              <a:avLst/>
              <a:gdLst>
                <a:gd name="T0" fmla="*/ 6 w 18"/>
                <a:gd name="T1" fmla="*/ 54 h 54"/>
                <a:gd name="T2" fmla="*/ 0 w 18"/>
                <a:gd name="T3" fmla="*/ 54 h 54"/>
                <a:gd name="T4" fmla="*/ 12 w 18"/>
                <a:gd name="T5" fmla="*/ 0 h 54"/>
                <a:gd name="T6" fmla="*/ 18 w 18"/>
                <a:gd name="T7" fmla="*/ 0 h 54"/>
                <a:gd name="T8" fmla="*/ 6 w 18"/>
                <a:gd name="T9" fmla="*/ 54 h 54"/>
              </a:gdLst>
              <a:ahLst/>
              <a:cxnLst>
                <a:cxn ang="0">
                  <a:pos x="T0" y="T1"/>
                </a:cxn>
                <a:cxn ang="0">
                  <a:pos x="T2" y="T3"/>
                </a:cxn>
                <a:cxn ang="0">
                  <a:pos x="T4" y="T5"/>
                </a:cxn>
                <a:cxn ang="0">
                  <a:pos x="T6" y="T7"/>
                </a:cxn>
                <a:cxn ang="0">
                  <a:pos x="T8" y="T9"/>
                </a:cxn>
              </a:cxnLst>
              <a:rect l="0" t="0" r="r" b="b"/>
              <a:pathLst>
                <a:path w="18" h="54">
                  <a:moveTo>
                    <a:pt x="6" y="54"/>
                  </a:moveTo>
                  <a:lnTo>
                    <a:pt x="0" y="54"/>
                  </a:lnTo>
                  <a:lnTo>
                    <a:pt x="12" y="0"/>
                  </a:lnTo>
                  <a:lnTo>
                    <a:pt x="18" y="0"/>
                  </a:lnTo>
                  <a:lnTo>
                    <a:pt x="6"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28" name="Freeform 155"/>
            <p:cNvSpPr>
              <a:spLocks/>
            </p:cNvSpPr>
            <p:nvPr/>
          </p:nvSpPr>
          <p:spPr bwMode="auto">
            <a:xfrm>
              <a:off x="8213367" y="4857628"/>
              <a:ext cx="84144" cy="84143"/>
            </a:xfrm>
            <a:custGeom>
              <a:avLst/>
              <a:gdLst>
                <a:gd name="T0" fmla="*/ 21 w 26"/>
                <a:gd name="T1" fmla="*/ 26 h 26"/>
                <a:gd name="T2" fmla="*/ 18 w 26"/>
                <a:gd name="T3" fmla="*/ 26 h 26"/>
                <a:gd name="T4" fmla="*/ 8 w 26"/>
                <a:gd name="T5" fmla="*/ 5 h 26"/>
                <a:gd name="T6" fmla="*/ 8 w 26"/>
                <a:gd name="T7" fmla="*/ 5 h 26"/>
                <a:gd name="T8" fmla="*/ 8 w 26"/>
                <a:gd name="T9" fmla="*/ 5 h 26"/>
                <a:gd name="T10" fmla="*/ 8 w 26"/>
                <a:gd name="T11" fmla="*/ 4 h 26"/>
                <a:gd name="T12" fmla="*/ 8 w 26"/>
                <a:gd name="T13" fmla="*/ 4 h 26"/>
                <a:gd name="T14" fmla="*/ 8 w 26"/>
                <a:gd name="T15" fmla="*/ 4 h 26"/>
                <a:gd name="T16" fmla="*/ 8 w 26"/>
                <a:gd name="T17" fmla="*/ 4 h 26"/>
                <a:gd name="T18" fmla="*/ 8 w 26"/>
                <a:gd name="T19" fmla="*/ 5 h 26"/>
                <a:gd name="T20" fmla="*/ 8 w 26"/>
                <a:gd name="T21" fmla="*/ 5 h 26"/>
                <a:gd name="T22" fmla="*/ 8 w 26"/>
                <a:gd name="T23" fmla="*/ 6 h 26"/>
                <a:gd name="T24" fmla="*/ 3 w 26"/>
                <a:gd name="T25" fmla="*/ 26 h 26"/>
                <a:gd name="T26" fmla="*/ 0 w 26"/>
                <a:gd name="T27" fmla="*/ 26 h 26"/>
                <a:gd name="T28" fmla="*/ 6 w 26"/>
                <a:gd name="T29" fmla="*/ 0 h 26"/>
                <a:gd name="T30" fmla="*/ 9 w 26"/>
                <a:gd name="T31" fmla="*/ 0 h 26"/>
                <a:gd name="T32" fmla="*/ 18 w 26"/>
                <a:gd name="T33" fmla="*/ 20 h 26"/>
                <a:gd name="T34" fmla="*/ 18 w 26"/>
                <a:gd name="T35" fmla="*/ 20 h 26"/>
                <a:gd name="T36" fmla="*/ 19 w 26"/>
                <a:gd name="T37" fmla="*/ 21 h 26"/>
                <a:gd name="T38" fmla="*/ 19 w 26"/>
                <a:gd name="T39" fmla="*/ 21 h 26"/>
                <a:gd name="T40" fmla="*/ 19 w 26"/>
                <a:gd name="T41" fmla="*/ 22 h 26"/>
                <a:gd name="T42" fmla="*/ 19 w 26"/>
                <a:gd name="T43" fmla="*/ 22 h 26"/>
                <a:gd name="T44" fmla="*/ 19 w 26"/>
                <a:gd name="T45" fmla="*/ 21 h 26"/>
                <a:gd name="T46" fmla="*/ 19 w 26"/>
                <a:gd name="T47" fmla="*/ 21 h 26"/>
                <a:gd name="T48" fmla="*/ 19 w 26"/>
                <a:gd name="T49" fmla="*/ 20 h 26"/>
                <a:gd name="T50" fmla="*/ 19 w 26"/>
                <a:gd name="T51" fmla="*/ 20 h 26"/>
                <a:gd name="T52" fmla="*/ 23 w 26"/>
                <a:gd name="T53" fmla="*/ 0 h 26"/>
                <a:gd name="T54" fmla="*/ 26 w 26"/>
                <a:gd name="T55" fmla="*/ 0 h 26"/>
                <a:gd name="T56" fmla="*/ 21 w 26"/>
                <a:gd name="T5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 h="26">
                  <a:moveTo>
                    <a:pt x="21" y="26"/>
                  </a:moveTo>
                  <a:cubicBezTo>
                    <a:pt x="18" y="26"/>
                    <a:pt x="18" y="26"/>
                    <a:pt x="18" y="26"/>
                  </a:cubicBezTo>
                  <a:cubicBezTo>
                    <a:pt x="8" y="5"/>
                    <a:pt x="8" y="5"/>
                    <a:pt x="8" y="5"/>
                  </a:cubicBezTo>
                  <a:cubicBezTo>
                    <a:pt x="8" y="5"/>
                    <a:pt x="8" y="5"/>
                    <a:pt x="8" y="5"/>
                  </a:cubicBezTo>
                  <a:cubicBezTo>
                    <a:pt x="8" y="5"/>
                    <a:pt x="8" y="5"/>
                    <a:pt x="8" y="5"/>
                  </a:cubicBezTo>
                  <a:cubicBezTo>
                    <a:pt x="8" y="4"/>
                    <a:pt x="8" y="4"/>
                    <a:pt x="8" y="4"/>
                  </a:cubicBezTo>
                  <a:cubicBezTo>
                    <a:pt x="8" y="4"/>
                    <a:pt x="8" y="4"/>
                    <a:pt x="8" y="4"/>
                  </a:cubicBezTo>
                  <a:cubicBezTo>
                    <a:pt x="8" y="4"/>
                    <a:pt x="8" y="4"/>
                    <a:pt x="8" y="4"/>
                  </a:cubicBezTo>
                  <a:cubicBezTo>
                    <a:pt x="8" y="4"/>
                    <a:pt x="8" y="4"/>
                    <a:pt x="8" y="4"/>
                  </a:cubicBezTo>
                  <a:cubicBezTo>
                    <a:pt x="8" y="4"/>
                    <a:pt x="8" y="5"/>
                    <a:pt x="8" y="5"/>
                  </a:cubicBezTo>
                  <a:cubicBezTo>
                    <a:pt x="8" y="5"/>
                    <a:pt x="8" y="5"/>
                    <a:pt x="8" y="5"/>
                  </a:cubicBezTo>
                  <a:cubicBezTo>
                    <a:pt x="8" y="5"/>
                    <a:pt x="8" y="6"/>
                    <a:pt x="8" y="6"/>
                  </a:cubicBezTo>
                  <a:cubicBezTo>
                    <a:pt x="3" y="26"/>
                    <a:pt x="3" y="26"/>
                    <a:pt x="3" y="26"/>
                  </a:cubicBezTo>
                  <a:cubicBezTo>
                    <a:pt x="0" y="26"/>
                    <a:pt x="0" y="26"/>
                    <a:pt x="0" y="26"/>
                  </a:cubicBezTo>
                  <a:cubicBezTo>
                    <a:pt x="6" y="0"/>
                    <a:pt x="6" y="0"/>
                    <a:pt x="6" y="0"/>
                  </a:cubicBezTo>
                  <a:cubicBezTo>
                    <a:pt x="9" y="0"/>
                    <a:pt x="9" y="0"/>
                    <a:pt x="9" y="0"/>
                  </a:cubicBezTo>
                  <a:cubicBezTo>
                    <a:pt x="18" y="20"/>
                    <a:pt x="18" y="20"/>
                    <a:pt x="18" y="20"/>
                  </a:cubicBezTo>
                  <a:cubicBezTo>
                    <a:pt x="18" y="20"/>
                    <a:pt x="18" y="20"/>
                    <a:pt x="18" y="20"/>
                  </a:cubicBezTo>
                  <a:cubicBezTo>
                    <a:pt x="18" y="21"/>
                    <a:pt x="19" y="21"/>
                    <a:pt x="19" y="21"/>
                  </a:cubicBezTo>
                  <a:cubicBezTo>
                    <a:pt x="19" y="21"/>
                    <a:pt x="19" y="21"/>
                    <a:pt x="19" y="21"/>
                  </a:cubicBezTo>
                  <a:cubicBezTo>
                    <a:pt x="19" y="22"/>
                    <a:pt x="19" y="22"/>
                    <a:pt x="19" y="22"/>
                  </a:cubicBezTo>
                  <a:cubicBezTo>
                    <a:pt x="19" y="22"/>
                    <a:pt x="19" y="22"/>
                    <a:pt x="19" y="22"/>
                  </a:cubicBezTo>
                  <a:cubicBezTo>
                    <a:pt x="19" y="22"/>
                    <a:pt x="19" y="21"/>
                    <a:pt x="19" y="21"/>
                  </a:cubicBezTo>
                  <a:cubicBezTo>
                    <a:pt x="19" y="21"/>
                    <a:pt x="19" y="21"/>
                    <a:pt x="19" y="21"/>
                  </a:cubicBezTo>
                  <a:cubicBezTo>
                    <a:pt x="19" y="20"/>
                    <a:pt x="19" y="20"/>
                    <a:pt x="19" y="20"/>
                  </a:cubicBezTo>
                  <a:cubicBezTo>
                    <a:pt x="19" y="20"/>
                    <a:pt x="19" y="20"/>
                    <a:pt x="19" y="20"/>
                  </a:cubicBezTo>
                  <a:cubicBezTo>
                    <a:pt x="23" y="0"/>
                    <a:pt x="23" y="0"/>
                    <a:pt x="23" y="0"/>
                  </a:cubicBezTo>
                  <a:cubicBezTo>
                    <a:pt x="26" y="0"/>
                    <a:pt x="26" y="0"/>
                    <a:pt x="26" y="0"/>
                  </a:cubicBezTo>
                  <a:lnTo>
                    <a:pt x="2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29" name="Freeform 156"/>
            <p:cNvSpPr>
              <a:spLocks/>
            </p:cNvSpPr>
            <p:nvPr/>
          </p:nvSpPr>
          <p:spPr bwMode="auto">
            <a:xfrm>
              <a:off x="8306860" y="4857628"/>
              <a:ext cx="71678" cy="84143"/>
            </a:xfrm>
            <a:custGeom>
              <a:avLst/>
              <a:gdLst>
                <a:gd name="T0" fmla="*/ 21 w 22"/>
                <a:gd name="T1" fmla="*/ 5 h 26"/>
                <a:gd name="T2" fmla="*/ 20 w 22"/>
                <a:gd name="T3" fmla="*/ 4 h 26"/>
                <a:gd name="T4" fmla="*/ 19 w 22"/>
                <a:gd name="T5" fmla="*/ 3 h 26"/>
                <a:gd name="T6" fmla="*/ 17 w 22"/>
                <a:gd name="T7" fmla="*/ 3 h 26"/>
                <a:gd name="T8" fmla="*/ 14 w 22"/>
                <a:gd name="T9" fmla="*/ 3 h 26"/>
                <a:gd name="T10" fmla="*/ 10 w 22"/>
                <a:gd name="T11" fmla="*/ 3 h 26"/>
                <a:gd name="T12" fmla="*/ 6 w 22"/>
                <a:gd name="T13" fmla="*/ 6 h 26"/>
                <a:gd name="T14" fmla="*/ 4 w 22"/>
                <a:gd name="T15" fmla="*/ 10 h 26"/>
                <a:gd name="T16" fmla="*/ 3 w 22"/>
                <a:gd name="T17" fmla="*/ 14 h 26"/>
                <a:gd name="T18" fmla="*/ 4 w 22"/>
                <a:gd name="T19" fmla="*/ 18 h 26"/>
                <a:gd name="T20" fmla="*/ 5 w 22"/>
                <a:gd name="T21" fmla="*/ 21 h 26"/>
                <a:gd name="T22" fmla="*/ 8 w 22"/>
                <a:gd name="T23" fmla="*/ 23 h 26"/>
                <a:gd name="T24" fmla="*/ 11 w 22"/>
                <a:gd name="T25" fmla="*/ 23 h 26"/>
                <a:gd name="T26" fmla="*/ 14 w 22"/>
                <a:gd name="T27" fmla="*/ 23 h 26"/>
                <a:gd name="T28" fmla="*/ 16 w 22"/>
                <a:gd name="T29" fmla="*/ 22 h 26"/>
                <a:gd name="T30" fmla="*/ 17 w 22"/>
                <a:gd name="T31" fmla="*/ 15 h 26"/>
                <a:gd name="T32" fmla="*/ 12 w 22"/>
                <a:gd name="T33" fmla="*/ 15 h 26"/>
                <a:gd name="T34" fmla="*/ 12 w 22"/>
                <a:gd name="T35" fmla="*/ 13 h 26"/>
                <a:gd name="T36" fmla="*/ 21 w 22"/>
                <a:gd name="T37" fmla="*/ 13 h 26"/>
                <a:gd name="T38" fmla="*/ 18 w 22"/>
                <a:gd name="T39" fmla="*/ 24 h 26"/>
                <a:gd name="T40" fmla="*/ 15 w 22"/>
                <a:gd name="T41" fmla="*/ 25 h 26"/>
                <a:gd name="T42" fmla="*/ 11 w 22"/>
                <a:gd name="T43" fmla="*/ 26 h 26"/>
                <a:gd name="T44" fmla="*/ 7 w 22"/>
                <a:gd name="T45" fmla="*/ 25 h 26"/>
                <a:gd name="T46" fmla="*/ 3 w 22"/>
                <a:gd name="T47" fmla="*/ 23 h 26"/>
                <a:gd name="T48" fmla="*/ 1 w 22"/>
                <a:gd name="T49" fmla="*/ 19 h 26"/>
                <a:gd name="T50" fmla="*/ 0 w 22"/>
                <a:gd name="T51" fmla="*/ 15 h 26"/>
                <a:gd name="T52" fmla="*/ 1 w 22"/>
                <a:gd name="T53" fmla="*/ 11 h 26"/>
                <a:gd name="T54" fmla="*/ 2 w 22"/>
                <a:gd name="T55" fmla="*/ 7 h 26"/>
                <a:gd name="T56" fmla="*/ 4 w 22"/>
                <a:gd name="T57" fmla="*/ 4 h 26"/>
                <a:gd name="T58" fmla="*/ 7 w 22"/>
                <a:gd name="T59" fmla="*/ 2 h 26"/>
                <a:gd name="T60" fmla="*/ 10 w 22"/>
                <a:gd name="T61" fmla="*/ 0 h 26"/>
                <a:gd name="T62" fmla="*/ 15 w 22"/>
                <a:gd name="T63" fmla="*/ 0 h 26"/>
                <a:gd name="T64" fmla="*/ 17 w 22"/>
                <a:gd name="T65" fmla="*/ 0 h 26"/>
                <a:gd name="T66" fmla="*/ 19 w 22"/>
                <a:gd name="T67" fmla="*/ 0 h 26"/>
                <a:gd name="T68" fmla="*/ 21 w 22"/>
                <a:gd name="T69" fmla="*/ 1 h 26"/>
                <a:gd name="T70" fmla="*/ 22 w 22"/>
                <a:gd name="T71" fmla="*/ 2 h 26"/>
                <a:gd name="T72" fmla="*/ 21 w 22"/>
                <a:gd name="T73"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 h="26">
                  <a:moveTo>
                    <a:pt x="21" y="5"/>
                  </a:moveTo>
                  <a:cubicBezTo>
                    <a:pt x="21" y="4"/>
                    <a:pt x="21" y="4"/>
                    <a:pt x="20" y="4"/>
                  </a:cubicBezTo>
                  <a:cubicBezTo>
                    <a:pt x="20" y="4"/>
                    <a:pt x="19" y="3"/>
                    <a:pt x="19" y="3"/>
                  </a:cubicBezTo>
                  <a:cubicBezTo>
                    <a:pt x="18" y="3"/>
                    <a:pt x="17" y="3"/>
                    <a:pt x="17" y="3"/>
                  </a:cubicBezTo>
                  <a:cubicBezTo>
                    <a:pt x="16" y="3"/>
                    <a:pt x="15" y="3"/>
                    <a:pt x="14" y="3"/>
                  </a:cubicBezTo>
                  <a:cubicBezTo>
                    <a:pt x="13" y="3"/>
                    <a:pt x="11" y="3"/>
                    <a:pt x="10" y="3"/>
                  </a:cubicBezTo>
                  <a:cubicBezTo>
                    <a:pt x="8" y="4"/>
                    <a:pt x="7" y="5"/>
                    <a:pt x="6" y="6"/>
                  </a:cubicBezTo>
                  <a:cubicBezTo>
                    <a:pt x="5" y="7"/>
                    <a:pt x="5" y="8"/>
                    <a:pt x="4" y="10"/>
                  </a:cubicBezTo>
                  <a:cubicBezTo>
                    <a:pt x="4" y="11"/>
                    <a:pt x="3" y="13"/>
                    <a:pt x="3" y="14"/>
                  </a:cubicBezTo>
                  <a:cubicBezTo>
                    <a:pt x="3" y="16"/>
                    <a:pt x="3" y="17"/>
                    <a:pt x="4" y="18"/>
                  </a:cubicBezTo>
                  <a:cubicBezTo>
                    <a:pt x="4" y="19"/>
                    <a:pt x="5" y="20"/>
                    <a:pt x="5" y="21"/>
                  </a:cubicBezTo>
                  <a:cubicBezTo>
                    <a:pt x="6" y="22"/>
                    <a:pt x="7" y="22"/>
                    <a:pt x="8" y="23"/>
                  </a:cubicBezTo>
                  <a:cubicBezTo>
                    <a:pt x="9" y="23"/>
                    <a:pt x="10" y="23"/>
                    <a:pt x="11" y="23"/>
                  </a:cubicBezTo>
                  <a:cubicBezTo>
                    <a:pt x="12" y="23"/>
                    <a:pt x="13" y="23"/>
                    <a:pt x="14" y="23"/>
                  </a:cubicBezTo>
                  <a:cubicBezTo>
                    <a:pt x="15" y="23"/>
                    <a:pt x="15" y="23"/>
                    <a:pt x="16" y="22"/>
                  </a:cubicBezTo>
                  <a:cubicBezTo>
                    <a:pt x="17" y="15"/>
                    <a:pt x="17" y="15"/>
                    <a:pt x="17" y="15"/>
                  </a:cubicBezTo>
                  <a:cubicBezTo>
                    <a:pt x="12" y="15"/>
                    <a:pt x="12" y="15"/>
                    <a:pt x="12" y="15"/>
                  </a:cubicBezTo>
                  <a:cubicBezTo>
                    <a:pt x="12" y="13"/>
                    <a:pt x="12" y="13"/>
                    <a:pt x="12" y="13"/>
                  </a:cubicBezTo>
                  <a:cubicBezTo>
                    <a:pt x="21" y="13"/>
                    <a:pt x="21" y="13"/>
                    <a:pt x="21" y="13"/>
                  </a:cubicBezTo>
                  <a:cubicBezTo>
                    <a:pt x="18" y="24"/>
                    <a:pt x="18" y="24"/>
                    <a:pt x="18" y="24"/>
                  </a:cubicBezTo>
                  <a:cubicBezTo>
                    <a:pt x="17" y="25"/>
                    <a:pt x="16" y="25"/>
                    <a:pt x="15" y="25"/>
                  </a:cubicBezTo>
                  <a:cubicBezTo>
                    <a:pt x="14" y="26"/>
                    <a:pt x="13" y="26"/>
                    <a:pt x="11" y="26"/>
                  </a:cubicBezTo>
                  <a:cubicBezTo>
                    <a:pt x="9" y="26"/>
                    <a:pt x="8" y="26"/>
                    <a:pt x="7" y="25"/>
                  </a:cubicBezTo>
                  <a:cubicBezTo>
                    <a:pt x="5" y="25"/>
                    <a:pt x="4" y="24"/>
                    <a:pt x="3" y="23"/>
                  </a:cubicBezTo>
                  <a:cubicBezTo>
                    <a:pt x="2" y="22"/>
                    <a:pt x="1" y="21"/>
                    <a:pt x="1" y="19"/>
                  </a:cubicBezTo>
                  <a:cubicBezTo>
                    <a:pt x="0" y="18"/>
                    <a:pt x="0" y="16"/>
                    <a:pt x="0" y="15"/>
                  </a:cubicBezTo>
                  <a:cubicBezTo>
                    <a:pt x="0" y="13"/>
                    <a:pt x="0" y="12"/>
                    <a:pt x="1" y="11"/>
                  </a:cubicBezTo>
                  <a:cubicBezTo>
                    <a:pt x="1" y="10"/>
                    <a:pt x="1" y="8"/>
                    <a:pt x="2" y="7"/>
                  </a:cubicBezTo>
                  <a:cubicBezTo>
                    <a:pt x="2" y="6"/>
                    <a:pt x="3" y="5"/>
                    <a:pt x="4" y="4"/>
                  </a:cubicBezTo>
                  <a:cubicBezTo>
                    <a:pt x="5" y="3"/>
                    <a:pt x="6" y="3"/>
                    <a:pt x="7" y="2"/>
                  </a:cubicBezTo>
                  <a:cubicBezTo>
                    <a:pt x="8" y="1"/>
                    <a:pt x="9" y="1"/>
                    <a:pt x="10" y="0"/>
                  </a:cubicBezTo>
                  <a:cubicBezTo>
                    <a:pt x="12" y="0"/>
                    <a:pt x="13" y="0"/>
                    <a:pt x="15" y="0"/>
                  </a:cubicBezTo>
                  <a:cubicBezTo>
                    <a:pt x="16" y="0"/>
                    <a:pt x="16" y="0"/>
                    <a:pt x="17" y="0"/>
                  </a:cubicBezTo>
                  <a:cubicBezTo>
                    <a:pt x="18" y="0"/>
                    <a:pt x="19" y="0"/>
                    <a:pt x="19" y="0"/>
                  </a:cubicBezTo>
                  <a:cubicBezTo>
                    <a:pt x="20" y="1"/>
                    <a:pt x="20" y="1"/>
                    <a:pt x="21" y="1"/>
                  </a:cubicBezTo>
                  <a:cubicBezTo>
                    <a:pt x="21" y="1"/>
                    <a:pt x="22" y="1"/>
                    <a:pt x="22" y="2"/>
                  </a:cubicBezTo>
                  <a:lnTo>
                    <a:pt x="21"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30" name="Freeform 157"/>
            <p:cNvSpPr>
              <a:spLocks noEditPoints="1"/>
            </p:cNvSpPr>
            <p:nvPr/>
          </p:nvSpPr>
          <p:spPr bwMode="auto">
            <a:xfrm>
              <a:off x="8375421" y="4857628"/>
              <a:ext cx="76353" cy="84143"/>
            </a:xfrm>
            <a:custGeom>
              <a:avLst/>
              <a:gdLst>
                <a:gd name="T0" fmla="*/ 20 w 23"/>
                <a:gd name="T1" fmla="*/ 26 h 26"/>
                <a:gd name="T2" fmla="*/ 18 w 23"/>
                <a:gd name="T3" fmla="*/ 18 h 26"/>
                <a:gd name="T4" fmla="*/ 8 w 23"/>
                <a:gd name="T5" fmla="*/ 18 h 26"/>
                <a:gd name="T6" fmla="*/ 4 w 23"/>
                <a:gd name="T7" fmla="*/ 26 h 26"/>
                <a:gd name="T8" fmla="*/ 0 w 23"/>
                <a:gd name="T9" fmla="*/ 26 h 26"/>
                <a:gd name="T10" fmla="*/ 15 w 23"/>
                <a:gd name="T11" fmla="*/ 0 h 26"/>
                <a:gd name="T12" fmla="*/ 18 w 23"/>
                <a:gd name="T13" fmla="*/ 0 h 26"/>
                <a:gd name="T14" fmla="*/ 23 w 23"/>
                <a:gd name="T15" fmla="*/ 26 h 26"/>
                <a:gd name="T16" fmla="*/ 20 w 23"/>
                <a:gd name="T17" fmla="*/ 26 h 26"/>
                <a:gd name="T18" fmla="*/ 16 w 23"/>
                <a:gd name="T19" fmla="*/ 5 h 26"/>
                <a:gd name="T20" fmla="*/ 16 w 23"/>
                <a:gd name="T21" fmla="*/ 5 h 26"/>
                <a:gd name="T22" fmla="*/ 16 w 23"/>
                <a:gd name="T23" fmla="*/ 4 h 26"/>
                <a:gd name="T24" fmla="*/ 16 w 23"/>
                <a:gd name="T25" fmla="*/ 4 h 26"/>
                <a:gd name="T26" fmla="*/ 16 w 23"/>
                <a:gd name="T27" fmla="*/ 3 h 26"/>
                <a:gd name="T28" fmla="*/ 16 w 23"/>
                <a:gd name="T29" fmla="*/ 3 h 26"/>
                <a:gd name="T30" fmla="*/ 16 w 23"/>
                <a:gd name="T31" fmla="*/ 4 h 26"/>
                <a:gd name="T32" fmla="*/ 16 w 23"/>
                <a:gd name="T33" fmla="*/ 4 h 26"/>
                <a:gd name="T34" fmla="*/ 16 w 23"/>
                <a:gd name="T35" fmla="*/ 5 h 26"/>
                <a:gd name="T36" fmla="*/ 16 w 23"/>
                <a:gd name="T37" fmla="*/ 5 h 26"/>
                <a:gd name="T38" fmla="*/ 9 w 23"/>
                <a:gd name="T39" fmla="*/ 16 h 26"/>
                <a:gd name="T40" fmla="*/ 18 w 23"/>
                <a:gd name="T41" fmla="*/ 16 h 26"/>
                <a:gd name="T42" fmla="*/ 16 w 23"/>
                <a:gd name="T43"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6">
                  <a:moveTo>
                    <a:pt x="20" y="26"/>
                  </a:moveTo>
                  <a:cubicBezTo>
                    <a:pt x="18" y="18"/>
                    <a:pt x="18" y="18"/>
                    <a:pt x="18" y="18"/>
                  </a:cubicBezTo>
                  <a:cubicBezTo>
                    <a:pt x="8" y="18"/>
                    <a:pt x="8" y="18"/>
                    <a:pt x="8" y="18"/>
                  </a:cubicBezTo>
                  <a:cubicBezTo>
                    <a:pt x="4" y="26"/>
                    <a:pt x="4" y="26"/>
                    <a:pt x="4" y="26"/>
                  </a:cubicBezTo>
                  <a:cubicBezTo>
                    <a:pt x="0" y="26"/>
                    <a:pt x="0" y="26"/>
                    <a:pt x="0" y="26"/>
                  </a:cubicBezTo>
                  <a:cubicBezTo>
                    <a:pt x="15" y="0"/>
                    <a:pt x="15" y="0"/>
                    <a:pt x="15" y="0"/>
                  </a:cubicBezTo>
                  <a:cubicBezTo>
                    <a:pt x="18" y="0"/>
                    <a:pt x="18" y="0"/>
                    <a:pt x="18" y="0"/>
                  </a:cubicBezTo>
                  <a:cubicBezTo>
                    <a:pt x="23" y="26"/>
                    <a:pt x="23" y="26"/>
                    <a:pt x="23" y="26"/>
                  </a:cubicBezTo>
                  <a:lnTo>
                    <a:pt x="20" y="26"/>
                  </a:lnTo>
                  <a:close/>
                  <a:moveTo>
                    <a:pt x="16" y="5"/>
                  </a:moveTo>
                  <a:cubicBezTo>
                    <a:pt x="16" y="5"/>
                    <a:pt x="16" y="5"/>
                    <a:pt x="16" y="5"/>
                  </a:cubicBezTo>
                  <a:cubicBezTo>
                    <a:pt x="16" y="5"/>
                    <a:pt x="16" y="4"/>
                    <a:pt x="16" y="4"/>
                  </a:cubicBezTo>
                  <a:cubicBezTo>
                    <a:pt x="16" y="4"/>
                    <a:pt x="16" y="4"/>
                    <a:pt x="16" y="4"/>
                  </a:cubicBezTo>
                  <a:cubicBezTo>
                    <a:pt x="16" y="4"/>
                    <a:pt x="16" y="3"/>
                    <a:pt x="16" y="3"/>
                  </a:cubicBezTo>
                  <a:cubicBezTo>
                    <a:pt x="16" y="3"/>
                    <a:pt x="16" y="3"/>
                    <a:pt x="16" y="3"/>
                  </a:cubicBezTo>
                  <a:cubicBezTo>
                    <a:pt x="16" y="3"/>
                    <a:pt x="16" y="4"/>
                    <a:pt x="16" y="4"/>
                  </a:cubicBezTo>
                  <a:cubicBezTo>
                    <a:pt x="16" y="4"/>
                    <a:pt x="16" y="4"/>
                    <a:pt x="16" y="4"/>
                  </a:cubicBezTo>
                  <a:cubicBezTo>
                    <a:pt x="16" y="4"/>
                    <a:pt x="16" y="5"/>
                    <a:pt x="16" y="5"/>
                  </a:cubicBezTo>
                  <a:cubicBezTo>
                    <a:pt x="16" y="5"/>
                    <a:pt x="16" y="5"/>
                    <a:pt x="16" y="5"/>
                  </a:cubicBezTo>
                  <a:cubicBezTo>
                    <a:pt x="9" y="16"/>
                    <a:pt x="9" y="16"/>
                    <a:pt x="9" y="16"/>
                  </a:cubicBezTo>
                  <a:cubicBezTo>
                    <a:pt x="18" y="16"/>
                    <a:pt x="18" y="16"/>
                    <a:pt x="18" y="16"/>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31" name="Freeform 158"/>
            <p:cNvSpPr>
              <a:spLocks noEditPoints="1"/>
            </p:cNvSpPr>
            <p:nvPr/>
          </p:nvSpPr>
          <p:spPr bwMode="auto">
            <a:xfrm>
              <a:off x="8464240" y="4857628"/>
              <a:ext cx="62329" cy="84143"/>
            </a:xfrm>
            <a:custGeom>
              <a:avLst/>
              <a:gdLst>
                <a:gd name="T0" fmla="*/ 19 w 19"/>
                <a:gd name="T1" fmla="*/ 7 h 26"/>
                <a:gd name="T2" fmla="*/ 18 w 19"/>
                <a:gd name="T3" fmla="*/ 10 h 26"/>
                <a:gd name="T4" fmla="*/ 16 w 19"/>
                <a:gd name="T5" fmla="*/ 13 h 26"/>
                <a:gd name="T6" fmla="*/ 13 w 19"/>
                <a:gd name="T7" fmla="*/ 15 h 26"/>
                <a:gd name="T8" fmla="*/ 9 w 19"/>
                <a:gd name="T9" fmla="*/ 16 h 26"/>
                <a:gd name="T10" fmla="*/ 5 w 19"/>
                <a:gd name="T11" fmla="*/ 16 h 26"/>
                <a:gd name="T12" fmla="*/ 3 w 19"/>
                <a:gd name="T13" fmla="*/ 26 h 26"/>
                <a:gd name="T14" fmla="*/ 0 w 19"/>
                <a:gd name="T15" fmla="*/ 26 h 26"/>
                <a:gd name="T16" fmla="*/ 5 w 19"/>
                <a:gd name="T17" fmla="*/ 0 h 26"/>
                <a:gd name="T18" fmla="*/ 11 w 19"/>
                <a:gd name="T19" fmla="*/ 0 h 26"/>
                <a:gd name="T20" fmla="*/ 15 w 19"/>
                <a:gd name="T21" fmla="*/ 1 h 26"/>
                <a:gd name="T22" fmla="*/ 17 w 19"/>
                <a:gd name="T23" fmla="*/ 2 h 26"/>
                <a:gd name="T24" fmla="*/ 19 w 19"/>
                <a:gd name="T25" fmla="*/ 4 h 26"/>
                <a:gd name="T26" fmla="*/ 19 w 19"/>
                <a:gd name="T27" fmla="*/ 7 h 26"/>
                <a:gd name="T28" fmla="*/ 16 w 19"/>
                <a:gd name="T29" fmla="*/ 7 h 26"/>
                <a:gd name="T30" fmla="*/ 16 w 19"/>
                <a:gd name="T31" fmla="*/ 5 h 26"/>
                <a:gd name="T32" fmla="*/ 15 w 19"/>
                <a:gd name="T33" fmla="*/ 4 h 26"/>
                <a:gd name="T34" fmla="*/ 13 w 19"/>
                <a:gd name="T35" fmla="*/ 3 h 26"/>
                <a:gd name="T36" fmla="*/ 11 w 19"/>
                <a:gd name="T37" fmla="*/ 3 h 26"/>
                <a:gd name="T38" fmla="*/ 7 w 19"/>
                <a:gd name="T39" fmla="*/ 3 h 26"/>
                <a:gd name="T40" fmla="*/ 5 w 19"/>
                <a:gd name="T41" fmla="*/ 13 h 26"/>
                <a:gd name="T42" fmla="*/ 9 w 19"/>
                <a:gd name="T43" fmla="*/ 13 h 26"/>
                <a:gd name="T44" fmla="*/ 12 w 19"/>
                <a:gd name="T45" fmla="*/ 13 h 26"/>
                <a:gd name="T46" fmla="*/ 14 w 19"/>
                <a:gd name="T47" fmla="*/ 12 h 26"/>
                <a:gd name="T48" fmla="*/ 15 w 19"/>
                <a:gd name="T49" fmla="*/ 10 h 26"/>
                <a:gd name="T50" fmla="*/ 16 w 19"/>
                <a:gd name="T51"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6">
                  <a:moveTo>
                    <a:pt x="19" y="7"/>
                  </a:moveTo>
                  <a:cubicBezTo>
                    <a:pt x="19" y="8"/>
                    <a:pt x="19" y="9"/>
                    <a:pt x="18" y="10"/>
                  </a:cubicBezTo>
                  <a:cubicBezTo>
                    <a:pt x="18" y="12"/>
                    <a:pt x="17" y="12"/>
                    <a:pt x="16" y="13"/>
                  </a:cubicBezTo>
                  <a:cubicBezTo>
                    <a:pt x="16" y="14"/>
                    <a:pt x="15" y="15"/>
                    <a:pt x="13" y="15"/>
                  </a:cubicBezTo>
                  <a:cubicBezTo>
                    <a:pt x="12" y="16"/>
                    <a:pt x="10" y="16"/>
                    <a:pt x="9" y="16"/>
                  </a:cubicBezTo>
                  <a:cubicBezTo>
                    <a:pt x="5" y="16"/>
                    <a:pt x="5" y="16"/>
                    <a:pt x="5" y="16"/>
                  </a:cubicBezTo>
                  <a:cubicBezTo>
                    <a:pt x="3" y="26"/>
                    <a:pt x="3" y="26"/>
                    <a:pt x="3" y="26"/>
                  </a:cubicBezTo>
                  <a:cubicBezTo>
                    <a:pt x="0" y="26"/>
                    <a:pt x="0" y="26"/>
                    <a:pt x="0" y="26"/>
                  </a:cubicBezTo>
                  <a:cubicBezTo>
                    <a:pt x="5" y="0"/>
                    <a:pt x="5" y="0"/>
                    <a:pt x="5" y="0"/>
                  </a:cubicBezTo>
                  <a:cubicBezTo>
                    <a:pt x="11" y="0"/>
                    <a:pt x="11" y="0"/>
                    <a:pt x="11" y="0"/>
                  </a:cubicBezTo>
                  <a:cubicBezTo>
                    <a:pt x="13" y="0"/>
                    <a:pt x="14" y="0"/>
                    <a:pt x="15" y="1"/>
                  </a:cubicBezTo>
                  <a:cubicBezTo>
                    <a:pt x="16" y="1"/>
                    <a:pt x="17" y="2"/>
                    <a:pt x="17" y="2"/>
                  </a:cubicBezTo>
                  <a:cubicBezTo>
                    <a:pt x="18" y="3"/>
                    <a:pt x="18" y="4"/>
                    <a:pt x="19" y="4"/>
                  </a:cubicBezTo>
                  <a:cubicBezTo>
                    <a:pt x="19" y="5"/>
                    <a:pt x="19" y="6"/>
                    <a:pt x="19" y="7"/>
                  </a:cubicBezTo>
                  <a:close/>
                  <a:moveTo>
                    <a:pt x="16" y="7"/>
                  </a:moveTo>
                  <a:cubicBezTo>
                    <a:pt x="16" y="7"/>
                    <a:pt x="16" y="6"/>
                    <a:pt x="16" y="5"/>
                  </a:cubicBezTo>
                  <a:cubicBezTo>
                    <a:pt x="15" y="5"/>
                    <a:pt x="15" y="4"/>
                    <a:pt x="15" y="4"/>
                  </a:cubicBezTo>
                  <a:cubicBezTo>
                    <a:pt x="14" y="4"/>
                    <a:pt x="14" y="3"/>
                    <a:pt x="13" y="3"/>
                  </a:cubicBezTo>
                  <a:cubicBezTo>
                    <a:pt x="12" y="3"/>
                    <a:pt x="12" y="3"/>
                    <a:pt x="11" y="3"/>
                  </a:cubicBezTo>
                  <a:cubicBezTo>
                    <a:pt x="7" y="3"/>
                    <a:pt x="7" y="3"/>
                    <a:pt x="7" y="3"/>
                  </a:cubicBezTo>
                  <a:cubicBezTo>
                    <a:pt x="5" y="13"/>
                    <a:pt x="5" y="13"/>
                    <a:pt x="5" y="13"/>
                  </a:cubicBezTo>
                  <a:cubicBezTo>
                    <a:pt x="9" y="13"/>
                    <a:pt x="9" y="13"/>
                    <a:pt x="9" y="13"/>
                  </a:cubicBezTo>
                  <a:cubicBezTo>
                    <a:pt x="10" y="13"/>
                    <a:pt x="11" y="13"/>
                    <a:pt x="12" y="13"/>
                  </a:cubicBezTo>
                  <a:cubicBezTo>
                    <a:pt x="13" y="13"/>
                    <a:pt x="14" y="12"/>
                    <a:pt x="14" y="12"/>
                  </a:cubicBezTo>
                  <a:cubicBezTo>
                    <a:pt x="15" y="11"/>
                    <a:pt x="15" y="10"/>
                    <a:pt x="15" y="10"/>
                  </a:cubicBezTo>
                  <a:cubicBezTo>
                    <a:pt x="16" y="9"/>
                    <a:pt x="16" y="8"/>
                    <a:pt x="1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32" name="Freeform 159"/>
            <p:cNvSpPr>
              <a:spLocks noEditPoints="1"/>
            </p:cNvSpPr>
            <p:nvPr/>
          </p:nvSpPr>
          <p:spPr bwMode="auto">
            <a:xfrm>
              <a:off x="8535918" y="4857628"/>
              <a:ext cx="77911" cy="84143"/>
            </a:xfrm>
            <a:custGeom>
              <a:avLst/>
              <a:gdLst>
                <a:gd name="T0" fmla="*/ 24 w 24"/>
                <a:gd name="T1" fmla="*/ 11 h 26"/>
                <a:gd name="T2" fmla="*/ 23 w 24"/>
                <a:gd name="T3" fmla="*/ 14 h 26"/>
                <a:gd name="T4" fmla="*/ 23 w 24"/>
                <a:gd name="T5" fmla="*/ 17 h 26"/>
                <a:gd name="T6" fmla="*/ 21 w 24"/>
                <a:gd name="T7" fmla="*/ 20 h 26"/>
                <a:gd name="T8" fmla="*/ 19 w 24"/>
                <a:gd name="T9" fmla="*/ 22 h 26"/>
                <a:gd name="T10" fmla="*/ 18 w 24"/>
                <a:gd name="T11" fmla="*/ 24 h 26"/>
                <a:gd name="T12" fmla="*/ 15 w 24"/>
                <a:gd name="T13" fmla="*/ 25 h 26"/>
                <a:gd name="T14" fmla="*/ 13 w 24"/>
                <a:gd name="T15" fmla="*/ 26 h 26"/>
                <a:gd name="T16" fmla="*/ 10 w 24"/>
                <a:gd name="T17" fmla="*/ 26 h 26"/>
                <a:gd name="T18" fmla="*/ 6 w 24"/>
                <a:gd name="T19" fmla="*/ 25 h 26"/>
                <a:gd name="T20" fmla="*/ 3 w 24"/>
                <a:gd name="T21" fmla="*/ 23 h 26"/>
                <a:gd name="T22" fmla="*/ 1 w 24"/>
                <a:gd name="T23" fmla="*/ 19 h 26"/>
                <a:gd name="T24" fmla="*/ 0 w 24"/>
                <a:gd name="T25" fmla="*/ 15 h 26"/>
                <a:gd name="T26" fmla="*/ 1 w 24"/>
                <a:gd name="T27" fmla="*/ 9 h 26"/>
                <a:gd name="T28" fmla="*/ 4 w 24"/>
                <a:gd name="T29" fmla="*/ 4 h 26"/>
                <a:gd name="T30" fmla="*/ 8 w 24"/>
                <a:gd name="T31" fmla="*/ 1 h 26"/>
                <a:gd name="T32" fmla="*/ 14 w 24"/>
                <a:gd name="T33" fmla="*/ 0 h 26"/>
                <a:gd name="T34" fmla="*/ 18 w 24"/>
                <a:gd name="T35" fmla="*/ 1 h 26"/>
                <a:gd name="T36" fmla="*/ 21 w 24"/>
                <a:gd name="T37" fmla="*/ 3 h 26"/>
                <a:gd name="T38" fmla="*/ 23 w 24"/>
                <a:gd name="T39" fmla="*/ 6 h 26"/>
                <a:gd name="T40" fmla="*/ 24 w 24"/>
                <a:gd name="T41" fmla="*/ 11 h 26"/>
                <a:gd name="T42" fmla="*/ 21 w 24"/>
                <a:gd name="T43" fmla="*/ 11 h 26"/>
                <a:gd name="T44" fmla="*/ 20 w 24"/>
                <a:gd name="T45" fmla="*/ 7 h 26"/>
                <a:gd name="T46" fmla="*/ 19 w 24"/>
                <a:gd name="T47" fmla="*/ 5 h 26"/>
                <a:gd name="T48" fmla="*/ 16 w 24"/>
                <a:gd name="T49" fmla="*/ 3 h 26"/>
                <a:gd name="T50" fmla="*/ 13 w 24"/>
                <a:gd name="T51" fmla="*/ 3 h 26"/>
                <a:gd name="T52" fmla="*/ 10 w 24"/>
                <a:gd name="T53" fmla="*/ 3 h 26"/>
                <a:gd name="T54" fmla="*/ 6 w 24"/>
                <a:gd name="T55" fmla="*/ 6 h 26"/>
                <a:gd name="T56" fmla="*/ 5 w 24"/>
                <a:gd name="T57" fmla="*/ 8 h 26"/>
                <a:gd name="T58" fmla="*/ 4 w 24"/>
                <a:gd name="T59" fmla="*/ 10 h 26"/>
                <a:gd name="T60" fmla="*/ 3 w 24"/>
                <a:gd name="T61" fmla="*/ 13 h 26"/>
                <a:gd name="T62" fmla="*/ 3 w 24"/>
                <a:gd name="T63" fmla="*/ 15 h 26"/>
                <a:gd name="T64" fmla="*/ 4 w 24"/>
                <a:gd name="T65" fmla="*/ 18 h 26"/>
                <a:gd name="T66" fmla="*/ 5 w 24"/>
                <a:gd name="T67" fmla="*/ 21 h 26"/>
                <a:gd name="T68" fmla="*/ 7 w 24"/>
                <a:gd name="T69" fmla="*/ 23 h 26"/>
                <a:gd name="T70" fmla="*/ 10 w 24"/>
                <a:gd name="T71" fmla="*/ 23 h 26"/>
                <a:gd name="T72" fmla="*/ 14 w 24"/>
                <a:gd name="T73" fmla="*/ 22 h 26"/>
                <a:gd name="T74" fmla="*/ 17 w 24"/>
                <a:gd name="T75" fmla="*/ 20 h 26"/>
                <a:gd name="T76" fmla="*/ 19 w 24"/>
                <a:gd name="T77" fmla="*/ 18 h 26"/>
                <a:gd name="T78" fmla="*/ 20 w 24"/>
                <a:gd name="T79" fmla="*/ 16 h 26"/>
                <a:gd name="T80" fmla="*/ 20 w 24"/>
                <a:gd name="T81" fmla="*/ 13 h 26"/>
                <a:gd name="T82" fmla="*/ 21 w 24"/>
                <a:gd name="T83"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26">
                  <a:moveTo>
                    <a:pt x="24" y="11"/>
                  </a:moveTo>
                  <a:cubicBezTo>
                    <a:pt x="24" y="12"/>
                    <a:pt x="24" y="13"/>
                    <a:pt x="23" y="14"/>
                  </a:cubicBezTo>
                  <a:cubicBezTo>
                    <a:pt x="23" y="15"/>
                    <a:pt x="23" y="16"/>
                    <a:pt x="23" y="17"/>
                  </a:cubicBezTo>
                  <a:cubicBezTo>
                    <a:pt x="22" y="18"/>
                    <a:pt x="22" y="19"/>
                    <a:pt x="21" y="20"/>
                  </a:cubicBezTo>
                  <a:cubicBezTo>
                    <a:pt x="21" y="21"/>
                    <a:pt x="20" y="21"/>
                    <a:pt x="19" y="22"/>
                  </a:cubicBezTo>
                  <a:cubicBezTo>
                    <a:pt x="19" y="23"/>
                    <a:pt x="18" y="23"/>
                    <a:pt x="18" y="24"/>
                  </a:cubicBezTo>
                  <a:cubicBezTo>
                    <a:pt x="17" y="24"/>
                    <a:pt x="16" y="25"/>
                    <a:pt x="15" y="25"/>
                  </a:cubicBezTo>
                  <a:cubicBezTo>
                    <a:pt x="15" y="25"/>
                    <a:pt x="14" y="26"/>
                    <a:pt x="13" y="26"/>
                  </a:cubicBezTo>
                  <a:cubicBezTo>
                    <a:pt x="12" y="26"/>
                    <a:pt x="11" y="26"/>
                    <a:pt x="10" y="26"/>
                  </a:cubicBezTo>
                  <a:cubicBezTo>
                    <a:pt x="9" y="26"/>
                    <a:pt x="7" y="26"/>
                    <a:pt x="6" y="25"/>
                  </a:cubicBezTo>
                  <a:cubicBezTo>
                    <a:pt x="5" y="25"/>
                    <a:pt x="4" y="24"/>
                    <a:pt x="3" y="23"/>
                  </a:cubicBezTo>
                  <a:cubicBezTo>
                    <a:pt x="2" y="22"/>
                    <a:pt x="1" y="21"/>
                    <a:pt x="1" y="19"/>
                  </a:cubicBezTo>
                  <a:cubicBezTo>
                    <a:pt x="0" y="18"/>
                    <a:pt x="0" y="17"/>
                    <a:pt x="0" y="15"/>
                  </a:cubicBezTo>
                  <a:cubicBezTo>
                    <a:pt x="0" y="13"/>
                    <a:pt x="0" y="11"/>
                    <a:pt x="1" y="9"/>
                  </a:cubicBezTo>
                  <a:cubicBezTo>
                    <a:pt x="2" y="7"/>
                    <a:pt x="3" y="5"/>
                    <a:pt x="4" y="4"/>
                  </a:cubicBezTo>
                  <a:cubicBezTo>
                    <a:pt x="6" y="2"/>
                    <a:pt x="7" y="2"/>
                    <a:pt x="8" y="1"/>
                  </a:cubicBezTo>
                  <a:cubicBezTo>
                    <a:pt x="10" y="0"/>
                    <a:pt x="12" y="0"/>
                    <a:pt x="14" y="0"/>
                  </a:cubicBezTo>
                  <a:cubicBezTo>
                    <a:pt x="15" y="0"/>
                    <a:pt x="17" y="0"/>
                    <a:pt x="18" y="1"/>
                  </a:cubicBezTo>
                  <a:cubicBezTo>
                    <a:pt x="19" y="1"/>
                    <a:pt x="20" y="2"/>
                    <a:pt x="21" y="3"/>
                  </a:cubicBezTo>
                  <a:cubicBezTo>
                    <a:pt x="22" y="4"/>
                    <a:pt x="23" y="5"/>
                    <a:pt x="23" y="6"/>
                  </a:cubicBezTo>
                  <a:cubicBezTo>
                    <a:pt x="23" y="8"/>
                    <a:pt x="24" y="9"/>
                    <a:pt x="24" y="11"/>
                  </a:cubicBezTo>
                  <a:close/>
                  <a:moveTo>
                    <a:pt x="21" y="11"/>
                  </a:moveTo>
                  <a:cubicBezTo>
                    <a:pt x="21" y="9"/>
                    <a:pt x="20" y="8"/>
                    <a:pt x="20" y="7"/>
                  </a:cubicBezTo>
                  <a:cubicBezTo>
                    <a:pt x="20" y="6"/>
                    <a:pt x="19" y="5"/>
                    <a:pt x="19" y="5"/>
                  </a:cubicBezTo>
                  <a:cubicBezTo>
                    <a:pt x="18" y="4"/>
                    <a:pt x="17" y="3"/>
                    <a:pt x="16" y="3"/>
                  </a:cubicBezTo>
                  <a:cubicBezTo>
                    <a:pt x="15" y="3"/>
                    <a:pt x="14" y="3"/>
                    <a:pt x="13" y="3"/>
                  </a:cubicBezTo>
                  <a:cubicBezTo>
                    <a:pt x="12" y="3"/>
                    <a:pt x="11" y="3"/>
                    <a:pt x="10" y="3"/>
                  </a:cubicBezTo>
                  <a:cubicBezTo>
                    <a:pt x="8" y="4"/>
                    <a:pt x="7" y="5"/>
                    <a:pt x="6" y="6"/>
                  </a:cubicBezTo>
                  <a:cubicBezTo>
                    <a:pt x="6" y="6"/>
                    <a:pt x="6" y="7"/>
                    <a:pt x="5" y="8"/>
                  </a:cubicBezTo>
                  <a:cubicBezTo>
                    <a:pt x="5" y="8"/>
                    <a:pt x="4" y="9"/>
                    <a:pt x="4" y="10"/>
                  </a:cubicBezTo>
                  <a:cubicBezTo>
                    <a:pt x="4" y="11"/>
                    <a:pt x="3" y="12"/>
                    <a:pt x="3" y="13"/>
                  </a:cubicBezTo>
                  <a:cubicBezTo>
                    <a:pt x="3" y="13"/>
                    <a:pt x="3" y="14"/>
                    <a:pt x="3" y="15"/>
                  </a:cubicBezTo>
                  <a:cubicBezTo>
                    <a:pt x="3" y="16"/>
                    <a:pt x="3" y="17"/>
                    <a:pt x="4" y="18"/>
                  </a:cubicBezTo>
                  <a:cubicBezTo>
                    <a:pt x="4" y="19"/>
                    <a:pt x="4" y="20"/>
                    <a:pt x="5" y="21"/>
                  </a:cubicBezTo>
                  <a:cubicBezTo>
                    <a:pt x="6" y="22"/>
                    <a:pt x="6" y="22"/>
                    <a:pt x="7" y="23"/>
                  </a:cubicBezTo>
                  <a:cubicBezTo>
                    <a:pt x="8" y="23"/>
                    <a:pt x="9" y="23"/>
                    <a:pt x="10" y="23"/>
                  </a:cubicBezTo>
                  <a:cubicBezTo>
                    <a:pt x="12" y="23"/>
                    <a:pt x="13" y="23"/>
                    <a:pt x="14" y="22"/>
                  </a:cubicBezTo>
                  <a:cubicBezTo>
                    <a:pt x="15" y="22"/>
                    <a:pt x="16" y="21"/>
                    <a:pt x="17" y="20"/>
                  </a:cubicBezTo>
                  <a:cubicBezTo>
                    <a:pt x="18" y="20"/>
                    <a:pt x="18" y="19"/>
                    <a:pt x="19" y="18"/>
                  </a:cubicBezTo>
                  <a:cubicBezTo>
                    <a:pt x="19" y="17"/>
                    <a:pt x="19" y="16"/>
                    <a:pt x="20" y="16"/>
                  </a:cubicBezTo>
                  <a:cubicBezTo>
                    <a:pt x="20" y="15"/>
                    <a:pt x="20" y="14"/>
                    <a:pt x="20" y="13"/>
                  </a:cubicBezTo>
                  <a:cubicBezTo>
                    <a:pt x="21" y="12"/>
                    <a:pt x="21" y="11"/>
                    <a:pt x="21"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33" name="Freeform 160"/>
            <p:cNvSpPr>
              <a:spLocks noEditPoints="1"/>
            </p:cNvSpPr>
            <p:nvPr/>
          </p:nvSpPr>
          <p:spPr bwMode="auto">
            <a:xfrm>
              <a:off x="8624737" y="4857628"/>
              <a:ext cx="60771" cy="84143"/>
            </a:xfrm>
            <a:custGeom>
              <a:avLst/>
              <a:gdLst>
                <a:gd name="T0" fmla="*/ 19 w 19"/>
                <a:gd name="T1" fmla="*/ 7 h 26"/>
                <a:gd name="T2" fmla="*/ 18 w 19"/>
                <a:gd name="T3" fmla="*/ 9 h 26"/>
                <a:gd name="T4" fmla="*/ 17 w 19"/>
                <a:gd name="T5" fmla="*/ 12 h 26"/>
                <a:gd name="T6" fmla="*/ 14 w 19"/>
                <a:gd name="T7" fmla="*/ 13 h 26"/>
                <a:gd name="T8" fmla="*/ 11 w 19"/>
                <a:gd name="T9" fmla="*/ 14 h 26"/>
                <a:gd name="T10" fmla="*/ 11 w 19"/>
                <a:gd name="T11" fmla="*/ 14 h 26"/>
                <a:gd name="T12" fmla="*/ 13 w 19"/>
                <a:gd name="T13" fmla="*/ 15 h 26"/>
                <a:gd name="T14" fmla="*/ 14 w 19"/>
                <a:gd name="T15" fmla="*/ 17 h 26"/>
                <a:gd name="T16" fmla="*/ 16 w 19"/>
                <a:gd name="T17" fmla="*/ 26 h 26"/>
                <a:gd name="T18" fmla="*/ 13 w 19"/>
                <a:gd name="T19" fmla="*/ 26 h 26"/>
                <a:gd name="T20" fmla="*/ 11 w 19"/>
                <a:gd name="T21" fmla="*/ 18 h 26"/>
                <a:gd name="T22" fmla="*/ 9 w 19"/>
                <a:gd name="T23" fmla="*/ 16 h 26"/>
                <a:gd name="T24" fmla="*/ 7 w 19"/>
                <a:gd name="T25" fmla="*/ 15 h 26"/>
                <a:gd name="T26" fmla="*/ 5 w 19"/>
                <a:gd name="T27" fmla="*/ 15 h 26"/>
                <a:gd name="T28" fmla="*/ 3 w 19"/>
                <a:gd name="T29" fmla="*/ 26 h 26"/>
                <a:gd name="T30" fmla="*/ 0 w 19"/>
                <a:gd name="T31" fmla="*/ 26 h 26"/>
                <a:gd name="T32" fmla="*/ 5 w 19"/>
                <a:gd name="T33" fmla="*/ 0 h 26"/>
                <a:gd name="T34" fmla="*/ 12 w 19"/>
                <a:gd name="T35" fmla="*/ 0 h 26"/>
                <a:gd name="T36" fmla="*/ 15 w 19"/>
                <a:gd name="T37" fmla="*/ 1 h 26"/>
                <a:gd name="T38" fmla="*/ 17 w 19"/>
                <a:gd name="T39" fmla="*/ 2 h 26"/>
                <a:gd name="T40" fmla="*/ 18 w 19"/>
                <a:gd name="T41" fmla="*/ 4 h 26"/>
                <a:gd name="T42" fmla="*/ 19 w 19"/>
                <a:gd name="T43" fmla="*/ 7 h 26"/>
                <a:gd name="T44" fmla="*/ 16 w 19"/>
                <a:gd name="T45" fmla="*/ 7 h 26"/>
                <a:gd name="T46" fmla="*/ 15 w 19"/>
                <a:gd name="T47" fmla="*/ 5 h 26"/>
                <a:gd name="T48" fmla="*/ 15 w 19"/>
                <a:gd name="T49" fmla="*/ 4 h 26"/>
                <a:gd name="T50" fmla="*/ 13 w 19"/>
                <a:gd name="T51" fmla="*/ 3 h 26"/>
                <a:gd name="T52" fmla="*/ 11 w 19"/>
                <a:gd name="T53" fmla="*/ 3 h 26"/>
                <a:gd name="T54" fmla="*/ 7 w 19"/>
                <a:gd name="T55" fmla="*/ 3 h 26"/>
                <a:gd name="T56" fmla="*/ 5 w 19"/>
                <a:gd name="T57" fmla="*/ 12 h 26"/>
                <a:gd name="T58" fmla="*/ 9 w 19"/>
                <a:gd name="T59" fmla="*/ 12 h 26"/>
                <a:gd name="T60" fmla="*/ 12 w 19"/>
                <a:gd name="T61" fmla="*/ 12 h 26"/>
                <a:gd name="T62" fmla="*/ 14 w 19"/>
                <a:gd name="T63" fmla="*/ 11 h 26"/>
                <a:gd name="T64" fmla="*/ 15 w 19"/>
                <a:gd name="T65" fmla="*/ 9 h 26"/>
                <a:gd name="T66" fmla="*/ 16 w 19"/>
                <a:gd name="T6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6">
                  <a:moveTo>
                    <a:pt x="19" y="7"/>
                  </a:moveTo>
                  <a:cubicBezTo>
                    <a:pt x="19" y="8"/>
                    <a:pt x="19" y="9"/>
                    <a:pt x="18" y="9"/>
                  </a:cubicBezTo>
                  <a:cubicBezTo>
                    <a:pt x="18" y="10"/>
                    <a:pt x="17" y="11"/>
                    <a:pt x="17" y="12"/>
                  </a:cubicBezTo>
                  <a:cubicBezTo>
                    <a:pt x="16" y="12"/>
                    <a:pt x="15" y="13"/>
                    <a:pt x="14" y="13"/>
                  </a:cubicBezTo>
                  <a:cubicBezTo>
                    <a:pt x="13" y="14"/>
                    <a:pt x="12" y="14"/>
                    <a:pt x="11" y="14"/>
                  </a:cubicBezTo>
                  <a:cubicBezTo>
                    <a:pt x="11" y="14"/>
                    <a:pt x="11" y="14"/>
                    <a:pt x="11" y="14"/>
                  </a:cubicBezTo>
                  <a:cubicBezTo>
                    <a:pt x="12" y="14"/>
                    <a:pt x="12" y="15"/>
                    <a:pt x="13" y="15"/>
                  </a:cubicBezTo>
                  <a:cubicBezTo>
                    <a:pt x="13" y="16"/>
                    <a:pt x="13" y="16"/>
                    <a:pt x="14" y="17"/>
                  </a:cubicBezTo>
                  <a:cubicBezTo>
                    <a:pt x="16" y="26"/>
                    <a:pt x="16" y="26"/>
                    <a:pt x="16" y="26"/>
                  </a:cubicBezTo>
                  <a:cubicBezTo>
                    <a:pt x="13" y="26"/>
                    <a:pt x="13" y="26"/>
                    <a:pt x="13" y="26"/>
                  </a:cubicBezTo>
                  <a:cubicBezTo>
                    <a:pt x="11" y="18"/>
                    <a:pt x="11" y="18"/>
                    <a:pt x="11" y="18"/>
                  </a:cubicBezTo>
                  <a:cubicBezTo>
                    <a:pt x="10" y="17"/>
                    <a:pt x="10" y="16"/>
                    <a:pt x="9" y="16"/>
                  </a:cubicBezTo>
                  <a:cubicBezTo>
                    <a:pt x="9" y="15"/>
                    <a:pt x="8" y="15"/>
                    <a:pt x="7" y="15"/>
                  </a:cubicBezTo>
                  <a:cubicBezTo>
                    <a:pt x="5" y="15"/>
                    <a:pt x="5" y="15"/>
                    <a:pt x="5" y="15"/>
                  </a:cubicBezTo>
                  <a:cubicBezTo>
                    <a:pt x="3" y="26"/>
                    <a:pt x="3" y="26"/>
                    <a:pt x="3" y="26"/>
                  </a:cubicBezTo>
                  <a:cubicBezTo>
                    <a:pt x="0" y="26"/>
                    <a:pt x="0" y="26"/>
                    <a:pt x="0" y="26"/>
                  </a:cubicBezTo>
                  <a:cubicBezTo>
                    <a:pt x="5" y="0"/>
                    <a:pt x="5" y="0"/>
                    <a:pt x="5" y="0"/>
                  </a:cubicBezTo>
                  <a:cubicBezTo>
                    <a:pt x="12" y="0"/>
                    <a:pt x="12" y="0"/>
                    <a:pt x="12" y="0"/>
                  </a:cubicBezTo>
                  <a:cubicBezTo>
                    <a:pt x="13" y="0"/>
                    <a:pt x="14" y="0"/>
                    <a:pt x="15" y="1"/>
                  </a:cubicBezTo>
                  <a:cubicBezTo>
                    <a:pt x="16" y="1"/>
                    <a:pt x="17" y="2"/>
                    <a:pt x="17" y="2"/>
                  </a:cubicBezTo>
                  <a:cubicBezTo>
                    <a:pt x="18" y="3"/>
                    <a:pt x="18" y="3"/>
                    <a:pt x="18" y="4"/>
                  </a:cubicBezTo>
                  <a:cubicBezTo>
                    <a:pt x="19" y="5"/>
                    <a:pt x="19" y="6"/>
                    <a:pt x="19" y="7"/>
                  </a:cubicBezTo>
                  <a:close/>
                  <a:moveTo>
                    <a:pt x="16" y="7"/>
                  </a:moveTo>
                  <a:cubicBezTo>
                    <a:pt x="16" y="6"/>
                    <a:pt x="16" y="6"/>
                    <a:pt x="15" y="5"/>
                  </a:cubicBezTo>
                  <a:cubicBezTo>
                    <a:pt x="15" y="5"/>
                    <a:pt x="15" y="4"/>
                    <a:pt x="15" y="4"/>
                  </a:cubicBezTo>
                  <a:cubicBezTo>
                    <a:pt x="14" y="4"/>
                    <a:pt x="14" y="3"/>
                    <a:pt x="13" y="3"/>
                  </a:cubicBezTo>
                  <a:cubicBezTo>
                    <a:pt x="13" y="3"/>
                    <a:pt x="12" y="3"/>
                    <a:pt x="11" y="3"/>
                  </a:cubicBezTo>
                  <a:cubicBezTo>
                    <a:pt x="7" y="3"/>
                    <a:pt x="7" y="3"/>
                    <a:pt x="7" y="3"/>
                  </a:cubicBezTo>
                  <a:cubicBezTo>
                    <a:pt x="5" y="12"/>
                    <a:pt x="5" y="12"/>
                    <a:pt x="5" y="12"/>
                  </a:cubicBezTo>
                  <a:cubicBezTo>
                    <a:pt x="9" y="12"/>
                    <a:pt x="9" y="12"/>
                    <a:pt x="9" y="12"/>
                  </a:cubicBezTo>
                  <a:cubicBezTo>
                    <a:pt x="10" y="12"/>
                    <a:pt x="11" y="12"/>
                    <a:pt x="12" y="12"/>
                  </a:cubicBezTo>
                  <a:cubicBezTo>
                    <a:pt x="13" y="11"/>
                    <a:pt x="14" y="11"/>
                    <a:pt x="14" y="11"/>
                  </a:cubicBezTo>
                  <a:cubicBezTo>
                    <a:pt x="15" y="10"/>
                    <a:pt x="15" y="9"/>
                    <a:pt x="15" y="9"/>
                  </a:cubicBezTo>
                  <a:cubicBezTo>
                    <a:pt x="16" y="8"/>
                    <a:pt x="16" y="8"/>
                    <a:pt x="1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34" name="Freeform 161"/>
            <p:cNvSpPr>
              <a:spLocks/>
            </p:cNvSpPr>
            <p:nvPr/>
          </p:nvSpPr>
          <p:spPr bwMode="auto">
            <a:xfrm>
              <a:off x="8693298" y="4857628"/>
              <a:ext cx="57654" cy="84143"/>
            </a:xfrm>
            <a:custGeom>
              <a:avLst/>
              <a:gdLst>
                <a:gd name="T0" fmla="*/ 37 w 37"/>
                <a:gd name="T1" fmla="*/ 6 h 54"/>
                <a:gd name="T2" fmla="*/ 16 w 37"/>
                <a:gd name="T3" fmla="*/ 6 h 54"/>
                <a:gd name="T4" fmla="*/ 12 w 37"/>
                <a:gd name="T5" fmla="*/ 25 h 54"/>
                <a:gd name="T6" fmla="*/ 31 w 37"/>
                <a:gd name="T7" fmla="*/ 25 h 54"/>
                <a:gd name="T8" fmla="*/ 29 w 37"/>
                <a:gd name="T9" fmla="*/ 29 h 54"/>
                <a:gd name="T10" fmla="*/ 10 w 37"/>
                <a:gd name="T11" fmla="*/ 29 h 54"/>
                <a:gd name="T12" fmla="*/ 8 w 37"/>
                <a:gd name="T13" fmla="*/ 48 h 54"/>
                <a:gd name="T14" fmla="*/ 29 w 37"/>
                <a:gd name="T15" fmla="*/ 48 h 54"/>
                <a:gd name="T16" fmla="*/ 27 w 37"/>
                <a:gd name="T17" fmla="*/ 54 h 54"/>
                <a:gd name="T18" fmla="*/ 0 w 37"/>
                <a:gd name="T19" fmla="*/ 54 h 54"/>
                <a:gd name="T20" fmla="*/ 10 w 37"/>
                <a:gd name="T21" fmla="*/ 0 h 54"/>
                <a:gd name="T22" fmla="*/ 37 w 37"/>
                <a:gd name="T23" fmla="*/ 0 h 54"/>
                <a:gd name="T24" fmla="*/ 37 w 37"/>
                <a:gd name="T25" fmla="*/ 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4">
                  <a:moveTo>
                    <a:pt x="37" y="6"/>
                  </a:moveTo>
                  <a:lnTo>
                    <a:pt x="16" y="6"/>
                  </a:lnTo>
                  <a:lnTo>
                    <a:pt x="12" y="25"/>
                  </a:lnTo>
                  <a:lnTo>
                    <a:pt x="31" y="25"/>
                  </a:lnTo>
                  <a:lnTo>
                    <a:pt x="29" y="29"/>
                  </a:lnTo>
                  <a:lnTo>
                    <a:pt x="10" y="29"/>
                  </a:lnTo>
                  <a:lnTo>
                    <a:pt x="8" y="48"/>
                  </a:lnTo>
                  <a:lnTo>
                    <a:pt x="29" y="48"/>
                  </a:lnTo>
                  <a:lnTo>
                    <a:pt x="27" y="54"/>
                  </a:lnTo>
                  <a:lnTo>
                    <a:pt x="0" y="54"/>
                  </a:lnTo>
                  <a:lnTo>
                    <a:pt x="10" y="0"/>
                  </a:lnTo>
                  <a:lnTo>
                    <a:pt x="37" y="0"/>
                  </a:lnTo>
                  <a:lnTo>
                    <a:pt x="37"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grpSp>
        <p:nvGrpSpPr>
          <p:cNvPr id="535" name="East Asia"/>
          <p:cNvGrpSpPr/>
          <p:nvPr/>
        </p:nvGrpSpPr>
        <p:grpSpPr>
          <a:xfrm>
            <a:off x="8997785" y="4100287"/>
            <a:ext cx="849608" cy="380461"/>
            <a:chOff x="9126484" y="4175136"/>
            <a:chExt cx="925583" cy="414482"/>
          </a:xfrm>
        </p:grpSpPr>
        <p:sp>
          <p:nvSpPr>
            <p:cNvPr id="536" name="Rectangle 32"/>
            <p:cNvSpPr>
              <a:spLocks noChangeArrowheads="1"/>
            </p:cNvSpPr>
            <p:nvPr/>
          </p:nvSpPr>
          <p:spPr bwMode="auto">
            <a:xfrm>
              <a:off x="9126484" y="4175136"/>
              <a:ext cx="925583" cy="414482"/>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37" name="Freeform 162"/>
            <p:cNvSpPr>
              <a:spLocks/>
            </p:cNvSpPr>
            <p:nvPr/>
          </p:nvSpPr>
          <p:spPr bwMode="auto">
            <a:xfrm>
              <a:off x="9299446" y="4270186"/>
              <a:ext cx="49863" cy="84143"/>
            </a:xfrm>
            <a:custGeom>
              <a:avLst/>
              <a:gdLst>
                <a:gd name="T0" fmla="*/ 32 w 32"/>
                <a:gd name="T1" fmla="*/ 54 h 54"/>
                <a:gd name="T2" fmla="*/ 0 w 32"/>
                <a:gd name="T3" fmla="*/ 54 h 54"/>
                <a:gd name="T4" fmla="*/ 0 w 32"/>
                <a:gd name="T5" fmla="*/ 0 h 54"/>
                <a:gd name="T6" fmla="*/ 30 w 32"/>
                <a:gd name="T7" fmla="*/ 0 h 54"/>
                <a:gd name="T8" fmla="*/ 30 w 32"/>
                <a:gd name="T9" fmla="*/ 10 h 54"/>
                <a:gd name="T10" fmla="*/ 11 w 32"/>
                <a:gd name="T11" fmla="*/ 10 h 54"/>
                <a:gd name="T12" fmla="*/ 11 w 32"/>
                <a:gd name="T13" fmla="*/ 23 h 54"/>
                <a:gd name="T14" fmla="*/ 28 w 32"/>
                <a:gd name="T15" fmla="*/ 23 h 54"/>
                <a:gd name="T16" fmla="*/ 28 w 32"/>
                <a:gd name="T17" fmla="*/ 31 h 54"/>
                <a:gd name="T18" fmla="*/ 11 w 32"/>
                <a:gd name="T19" fmla="*/ 31 h 54"/>
                <a:gd name="T20" fmla="*/ 11 w 32"/>
                <a:gd name="T21" fmla="*/ 44 h 54"/>
                <a:gd name="T22" fmla="*/ 32 w 32"/>
                <a:gd name="T23" fmla="*/ 44 h 54"/>
                <a:gd name="T24" fmla="*/ 32 w 32"/>
                <a:gd name="T2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54">
                  <a:moveTo>
                    <a:pt x="32" y="54"/>
                  </a:moveTo>
                  <a:lnTo>
                    <a:pt x="0" y="54"/>
                  </a:lnTo>
                  <a:lnTo>
                    <a:pt x="0" y="0"/>
                  </a:lnTo>
                  <a:lnTo>
                    <a:pt x="30" y="0"/>
                  </a:lnTo>
                  <a:lnTo>
                    <a:pt x="30" y="10"/>
                  </a:lnTo>
                  <a:lnTo>
                    <a:pt x="11" y="10"/>
                  </a:lnTo>
                  <a:lnTo>
                    <a:pt x="11" y="23"/>
                  </a:lnTo>
                  <a:lnTo>
                    <a:pt x="28" y="23"/>
                  </a:lnTo>
                  <a:lnTo>
                    <a:pt x="28" y="31"/>
                  </a:lnTo>
                  <a:lnTo>
                    <a:pt x="11" y="31"/>
                  </a:lnTo>
                  <a:lnTo>
                    <a:pt x="11" y="44"/>
                  </a:lnTo>
                  <a:lnTo>
                    <a:pt x="32" y="44"/>
                  </a:lnTo>
                  <a:lnTo>
                    <a:pt x="32"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38" name="Freeform 163"/>
            <p:cNvSpPr>
              <a:spLocks noEditPoints="1"/>
            </p:cNvSpPr>
            <p:nvPr/>
          </p:nvSpPr>
          <p:spPr bwMode="auto">
            <a:xfrm>
              <a:off x="9355542" y="4270186"/>
              <a:ext cx="81027" cy="84143"/>
            </a:xfrm>
            <a:custGeom>
              <a:avLst/>
              <a:gdLst>
                <a:gd name="T0" fmla="*/ 25 w 25"/>
                <a:gd name="T1" fmla="*/ 26 h 26"/>
                <a:gd name="T2" fmla="*/ 19 w 25"/>
                <a:gd name="T3" fmla="*/ 26 h 26"/>
                <a:gd name="T4" fmla="*/ 17 w 25"/>
                <a:gd name="T5" fmla="*/ 20 h 26"/>
                <a:gd name="T6" fmla="*/ 8 w 25"/>
                <a:gd name="T7" fmla="*/ 20 h 26"/>
                <a:gd name="T8" fmla="*/ 6 w 25"/>
                <a:gd name="T9" fmla="*/ 26 h 26"/>
                <a:gd name="T10" fmla="*/ 0 w 25"/>
                <a:gd name="T11" fmla="*/ 26 h 26"/>
                <a:gd name="T12" fmla="*/ 9 w 25"/>
                <a:gd name="T13" fmla="*/ 0 h 26"/>
                <a:gd name="T14" fmla="*/ 16 w 25"/>
                <a:gd name="T15" fmla="*/ 0 h 26"/>
                <a:gd name="T16" fmla="*/ 25 w 25"/>
                <a:gd name="T17" fmla="*/ 26 h 26"/>
                <a:gd name="T18" fmla="*/ 16 w 25"/>
                <a:gd name="T19" fmla="*/ 16 h 26"/>
                <a:gd name="T20" fmla="*/ 13 w 25"/>
                <a:gd name="T21" fmla="*/ 7 h 26"/>
                <a:gd name="T22" fmla="*/ 12 w 25"/>
                <a:gd name="T23" fmla="*/ 5 h 26"/>
                <a:gd name="T24" fmla="*/ 12 w 25"/>
                <a:gd name="T25" fmla="*/ 5 h 26"/>
                <a:gd name="T26" fmla="*/ 12 w 25"/>
                <a:gd name="T27" fmla="*/ 7 h 26"/>
                <a:gd name="T28" fmla="*/ 9 w 25"/>
                <a:gd name="T29" fmla="*/ 16 h 26"/>
                <a:gd name="T30" fmla="*/ 16 w 25"/>
                <a:gd name="T31"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6">
                  <a:moveTo>
                    <a:pt x="25" y="26"/>
                  </a:moveTo>
                  <a:cubicBezTo>
                    <a:pt x="19" y="26"/>
                    <a:pt x="19" y="26"/>
                    <a:pt x="19" y="26"/>
                  </a:cubicBezTo>
                  <a:cubicBezTo>
                    <a:pt x="17" y="20"/>
                    <a:pt x="17" y="20"/>
                    <a:pt x="17" y="20"/>
                  </a:cubicBezTo>
                  <a:cubicBezTo>
                    <a:pt x="8" y="20"/>
                    <a:pt x="8" y="20"/>
                    <a:pt x="8" y="20"/>
                  </a:cubicBezTo>
                  <a:cubicBezTo>
                    <a:pt x="6" y="26"/>
                    <a:pt x="6" y="26"/>
                    <a:pt x="6" y="26"/>
                  </a:cubicBezTo>
                  <a:cubicBezTo>
                    <a:pt x="0" y="26"/>
                    <a:pt x="0" y="26"/>
                    <a:pt x="0" y="26"/>
                  </a:cubicBezTo>
                  <a:cubicBezTo>
                    <a:pt x="9" y="0"/>
                    <a:pt x="9" y="0"/>
                    <a:pt x="9" y="0"/>
                  </a:cubicBezTo>
                  <a:cubicBezTo>
                    <a:pt x="16" y="0"/>
                    <a:pt x="16" y="0"/>
                    <a:pt x="16" y="0"/>
                  </a:cubicBezTo>
                  <a:lnTo>
                    <a:pt x="25" y="26"/>
                  </a:lnTo>
                  <a:close/>
                  <a:moveTo>
                    <a:pt x="16" y="16"/>
                  </a:moveTo>
                  <a:cubicBezTo>
                    <a:pt x="13" y="7"/>
                    <a:pt x="13" y="7"/>
                    <a:pt x="13" y="7"/>
                  </a:cubicBezTo>
                  <a:cubicBezTo>
                    <a:pt x="13" y="7"/>
                    <a:pt x="13" y="6"/>
                    <a:pt x="12" y="5"/>
                  </a:cubicBezTo>
                  <a:cubicBezTo>
                    <a:pt x="12" y="5"/>
                    <a:pt x="12" y="5"/>
                    <a:pt x="12" y="5"/>
                  </a:cubicBezTo>
                  <a:cubicBezTo>
                    <a:pt x="12" y="6"/>
                    <a:pt x="12" y="6"/>
                    <a:pt x="12" y="7"/>
                  </a:cubicBezTo>
                  <a:cubicBezTo>
                    <a:pt x="9" y="16"/>
                    <a:pt x="9" y="16"/>
                    <a:pt x="9" y="16"/>
                  </a:cubicBezTo>
                  <a:lnTo>
                    <a:pt x="16"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39" name="Freeform 164"/>
            <p:cNvSpPr>
              <a:spLocks/>
            </p:cNvSpPr>
            <p:nvPr/>
          </p:nvSpPr>
          <p:spPr bwMode="auto">
            <a:xfrm>
              <a:off x="9444360" y="4270186"/>
              <a:ext cx="57654" cy="84143"/>
            </a:xfrm>
            <a:custGeom>
              <a:avLst/>
              <a:gdLst>
                <a:gd name="T0" fmla="*/ 0 w 18"/>
                <a:gd name="T1" fmla="*/ 25 h 26"/>
                <a:gd name="T2" fmla="*/ 0 w 18"/>
                <a:gd name="T3" fmla="*/ 19 h 26"/>
                <a:gd name="T4" fmla="*/ 4 w 18"/>
                <a:gd name="T5" fmla="*/ 21 h 26"/>
                <a:gd name="T6" fmla="*/ 7 w 18"/>
                <a:gd name="T7" fmla="*/ 22 h 26"/>
                <a:gd name="T8" fmla="*/ 9 w 18"/>
                <a:gd name="T9" fmla="*/ 21 h 26"/>
                <a:gd name="T10" fmla="*/ 11 w 18"/>
                <a:gd name="T11" fmla="*/ 21 h 26"/>
                <a:gd name="T12" fmla="*/ 11 w 18"/>
                <a:gd name="T13" fmla="*/ 20 h 26"/>
                <a:gd name="T14" fmla="*/ 12 w 18"/>
                <a:gd name="T15" fmla="*/ 19 h 26"/>
                <a:gd name="T16" fmla="*/ 11 w 18"/>
                <a:gd name="T17" fmla="*/ 18 h 26"/>
                <a:gd name="T18" fmla="*/ 10 w 18"/>
                <a:gd name="T19" fmla="*/ 17 h 26"/>
                <a:gd name="T20" fmla="*/ 8 w 18"/>
                <a:gd name="T21" fmla="*/ 16 h 26"/>
                <a:gd name="T22" fmla="*/ 6 w 18"/>
                <a:gd name="T23" fmla="*/ 15 h 26"/>
                <a:gd name="T24" fmla="*/ 2 w 18"/>
                <a:gd name="T25" fmla="*/ 12 h 26"/>
                <a:gd name="T26" fmla="*/ 0 w 18"/>
                <a:gd name="T27" fmla="*/ 7 h 26"/>
                <a:gd name="T28" fmla="*/ 1 w 18"/>
                <a:gd name="T29" fmla="*/ 4 h 26"/>
                <a:gd name="T30" fmla="*/ 3 w 18"/>
                <a:gd name="T31" fmla="*/ 2 h 26"/>
                <a:gd name="T32" fmla="*/ 6 w 18"/>
                <a:gd name="T33" fmla="*/ 0 h 26"/>
                <a:gd name="T34" fmla="*/ 10 w 18"/>
                <a:gd name="T35" fmla="*/ 0 h 26"/>
                <a:gd name="T36" fmla="*/ 14 w 18"/>
                <a:gd name="T37" fmla="*/ 0 h 26"/>
                <a:gd name="T38" fmla="*/ 16 w 18"/>
                <a:gd name="T39" fmla="*/ 1 h 26"/>
                <a:gd name="T40" fmla="*/ 16 w 18"/>
                <a:gd name="T41" fmla="*/ 6 h 26"/>
                <a:gd name="T42" fmla="*/ 15 w 18"/>
                <a:gd name="T43" fmla="*/ 5 h 26"/>
                <a:gd name="T44" fmla="*/ 14 w 18"/>
                <a:gd name="T45" fmla="*/ 5 h 26"/>
                <a:gd name="T46" fmla="*/ 12 w 18"/>
                <a:gd name="T47" fmla="*/ 5 h 26"/>
                <a:gd name="T48" fmla="*/ 11 w 18"/>
                <a:gd name="T49" fmla="*/ 4 h 26"/>
                <a:gd name="T50" fmla="*/ 9 w 18"/>
                <a:gd name="T51" fmla="*/ 5 h 26"/>
                <a:gd name="T52" fmla="*/ 7 w 18"/>
                <a:gd name="T53" fmla="*/ 5 h 26"/>
                <a:gd name="T54" fmla="*/ 7 w 18"/>
                <a:gd name="T55" fmla="*/ 6 h 26"/>
                <a:gd name="T56" fmla="*/ 6 w 18"/>
                <a:gd name="T57" fmla="*/ 7 h 26"/>
                <a:gd name="T58" fmla="*/ 7 w 18"/>
                <a:gd name="T59" fmla="*/ 8 h 26"/>
                <a:gd name="T60" fmla="*/ 8 w 18"/>
                <a:gd name="T61" fmla="*/ 9 h 26"/>
                <a:gd name="T62" fmla="*/ 9 w 18"/>
                <a:gd name="T63" fmla="*/ 10 h 26"/>
                <a:gd name="T64" fmla="*/ 11 w 18"/>
                <a:gd name="T65" fmla="*/ 11 h 26"/>
                <a:gd name="T66" fmla="*/ 14 w 18"/>
                <a:gd name="T67" fmla="*/ 12 h 26"/>
                <a:gd name="T68" fmla="*/ 16 w 18"/>
                <a:gd name="T69" fmla="*/ 14 h 26"/>
                <a:gd name="T70" fmla="*/ 17 w 18"/>
                <a:gd name="T71" fmla="*/ 16 h 26"/>
                <a:gd name="T72" fmla="*/ 18 w 18"/>
                <a:gd name="T73" fmla="*/ 19 h 26"/>
                <a:gd name="T74" fmla="*/ 17 w 18"/>
                <a:gd name="T75" fmla="*/ 22 h 26"/>
                <a:gd name="T76" fmla="*/ 15 w 18"/>
                <a:gd name="T77" fmla="*/ 24 h 26"/>
                <a:gd name="T78" fmla="*/ 11 w 18"/>
                <a:gd name="T79" fmla="*/ 26 h 26"/>
                <a:gd name="T80" fmla="*/ 8 w 18"/>
                <a:gd name="T81" fmla="*/ 26 h 26"/>
                <a:gd name="T82" fmla="*/ 4 w 18"/>
                <a:gd name="T83" fmla="*/ 26 h 26"/>
                <a:gd name="T84" fmla="*/ 0 w 18"/>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 h="26">
                  <a:moveTo>
                    <a:pt x="0" y="25"/>
                  </a:moveTo>
                  <a:cubicBezTo>
                    <a:pt x="0" y="19"/>
                    <a:pt x="0" y="19"/>
                    <a:pt x="0" y="19"/>
                  </a:cubicBezTo>
                  <a:cubicBezTo>
                    <a:pt x="1" y="20"/>
                    <a:pt x="3" y="21"/>
                    <a:pt x="4" y="21"/>
                  </a:cubicBezTo>
                  <a:cubicBezTo>
                    <a:pt x="5" y="21"/>
                    <a:pt x="6" y="22"/>
                    <a:pt x="7" y="22"/>
                  </a:cubicBezTo>
                  <a:cubicBezTo>
                    <a:pt x="8" y="22"/>
                    <a:pt x="9" y="22"/>
                    <a:pt x="9" y="21"/>
                  </a:cubicBezTo>
                  <a:cubicBezTo>
                    <a:pt x="10" y="21"/>
                    <a:pt x="10" y="21"/>
                    <a:pt x="11" y="21"/>
                  </a:cubicBezTo>
                  <a:cubicBezTo>
                    <a:pt x="11" y="21"/>
                    <a:pt x="11" y="20"/>
                    <a:pt x="11" y="20"/>
                  </a:cubicBezTo>
                  <a:cubicBezTo>
                    <a:pt x="12" y="20"/>
                    <a:pt x="12" y="19"/>
                    <a:pt x="12" y="19"/>
                  </a:cubicBezTo>
                  <a:cubicBezTo>
                    <a:pt x="12" y="19"/>
                    <a:pt x="11" y="18"/>
                    <a:pt x="11" y="18"/>
                  </a:cubicBezTo>
                  <a:cubicBezTo>
                    <a:pt x="11" y="17"/>
                    <a:pt x="11" y="17"/>
                    <a:pt x="10" y="17"/>
                  </a:cubicBezTo>
                  <a:cubicBezTo>
                    <a:pt x="10" y="16"/>
                    <a:pt x="9" y="16"/>
                    <a:pt x="8" y="16"/>
                  </a:cubicBezTo>
                  <a:cubicBezTo>
                    <a:pt x="8" y="15"/>
                    <a:pt x="7" y="15"/>
                    <a:pt x="6" y="15"/>
                  </a:cubicBezTo>
                  <a:cubicBezTo>
                    <a:pt x="4" y="14"/>
                    <a:pt x="3" y="13"/>
                    <a:pt x="2" y="12"/>
                  </a:cubicBezTo>
                  <a:cubicBezTo>
                    <a:pt x="1" y="11"/>
                    <a:pt x="0" y="9"/>
                    <a:pt x="0" y="7"/>
                  </a:cubicBezTo>
                  <a:cubicBezTo>
                    <a:pt x="0" y="6"/>
                    <a:pt x="1" y="5"/>
                    <a:pt x="1" y="4"/>
                  </a:cubicBezTo>
                  <a:cubicBezTo>
                    <a:pt x="2" y="3"/>
                    <a:pt x="2" y="2"/>
                    <a:pt x="3" y="2"/>
                  </a:cubicBezTo>
                  <a:cubicBezTo>
                    <a:pt x="4" y="1"/>
                    <a:pt x="5" y="1"/>
                    <a:pt x="6" y="0"/>
                  </a:cubicBezTo>
                  <a:cubicBezTo>
                    <a:pt x="8" y="0"/>
                    <a:pt x="9" y="0"/>
                    <a:pt x="10" y="0"/>
                  </a:cubicBezTo>
                  <a:cubicBezTo>
                    <a:pt x="12" y="0"/>
                    <a:pt x="13" y="0"/>
                    <a:pt x="14" y="0"/>
                  </a:cubicBezTo>
                  <a:cubicBezTo>
                    <a:pt x="15" y="0"/>
                    <a:pt x="16" y="1"/>
                    <a:pt x="16" y="1"/>
                  </a:cubicBezTo>
                  <a:cubicBezTo>
                    <a:pt x="16" y="6"/>
                    <a:pt x="16" y="6"/>
                    <a:pt x="16" y="6"/>
                  </a:cubicBezTo>
                  <a:cubicBezTo>
                    <a:pt x="16" y="6"/>
                    <a:pt x="16" y="6"/>
                    <a:pt x="15" y="5"/>
                  </a:cubicBezTo>
                  <a:cubicBezTo>
                    <a:pt x="15" y="5"/>
                    <a:pt x="14" y="5"/>
                    <a:pt x="14" y="5"/>
                  </a:cubicBezTo>
                  <a:cubicBezTo>
                    <a:pt x="13" y="5"/>
                    <a:pt x="13" y="5"/>
                    <a:pt x="12" y="5"/>
                  </a:cubicBezTo>
                  <a:cubicBezTo>
                    <a:pt x="11" y="4"/>
                    <a:pt x="11" y="4"/>
                    <a:pt x="11" y="4"/>
                  </a:cubicBezTo>
                  <a:cubicBezTo>
                    <a:pt x="10" y="4"/>
                    <a:pt x="9" y="5"/>
                    <a:pt x="9" y="5"/>
                  </a:cubicBezTo>
                  <a:cubicBezTo>
                    <a:pt x="8" y="5"/>
                    <a:pt x="8" y="5"/>
                    <a:pt x="7" y="5"/>
                  </a:cubicBezTo>
                  <a:cubicBezTo>
                    <a:pt x="7" y="5"/>
                    <a:pt x="7" y="6"/>
                    <a:pt x="7" y="6"/>
                  </a:cubicBezTo>
                  <a:cubicBezTo>
                    <a:pt x="6" y="6"/>
                    <a:pt x="6" y="7"/>
                    <a:pt x="6" y="7"/>
                  </a:cubicBezTo>
                  <a:cubicBezTo>
                    <a:pt x="6" y="7"/>
                    <a:pt x="6" y="8"/>
                    <a:pt x="7" y="8"/>
                  </a:cubicBezTo>
                  <a:cubicBezTo>
                    <a:pt x="7" y="8"/>
                    <a:pt x="7" y="9"/>
                    <a:pt x="8" y="9"/>
                  </a:cubicBezTo>
                  <a:cubicBezTo>
                    <a:pt x="8" y="9"/>
                    <a:pt x="8" y="10"/>
                    <a:pt x="9" y="10"/>
                  </a:cubicBezTo>
                  <a:cubicBezTo>
                    <a:pt x="10" y="10"/>
                    <a:pt x="10" y="11"/>
                    <a:pt x="11" y="11"/>
                  </a:cubicBezTo>
                  <a:cubicBezTo>
                    <a:pt x="12" y="11"/>
                    <a:pt x="13" y="12"/>
                    <a:pt x="14" y="12"/>
                  </a:cubicBezTo>
                  <a:cubicBezTo>
                    <a:pt x="15" y="13"/>
                    <a:pt x="15" y="13"/>
                    <a:pt x="16" y="14"/>
                  </a:cubicBezTo>
                  <a:cubicBezTo>
                    <a:pt x="16" y="14"/>
                    <a:pt x="17" y="15"/>
                    <a:pt x="17" y="16"/>
                  </a:cubicBezTo>
                  <a:cubicBezTo>
                    <a:pt x="17" y="17"/>
                    <a:pt x="18" y="18"/>
                    <a:pt x="18" y="19"/>
                  </a:cubicBezTo>
                  <a:cubicBezTo>
                    <a:pt x="18" y="20"/>
                    <a:pt x="17" y="21"/>
                    <a:pt x="17" y="22"/>
                  </a:cubicBezTo>
                  <a:cubicBezTo>
                    <a:pt x="16" y="23"/>
                    <a:pt x="16" y="24"/>
                    <a:pt x="15" y="24"/>
                  </a:cubicBezTo>
                  <a:cubicBezTo>
                    <a:pt x="14" y="25"/>
                    <a:pt x="13" y="25"/>
                    <a:pt x="11" y="26"/>
                  </a:cubicBezTo>
                  <a:cubicBezTo>
                    <a:pt x="10" y="26"/>
                    <a:pt x="9" y="26"/>
                    <a:pt x="8" y="26"/>
                  </a:cubicBezTo>
                  <a:cubicBezTo>
                    <a:pt x="6" y="26"/>
                    <a:pt x="5" y="26"/>
                    <a:pt x="4" y="26"/>
                  </a:cubicBezTo>
                  <a:cubicBezTo>
                    <a:pt x="2" y="25"/>
                    <a:pt x="1" y="25"/>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40" name="Freeform 165"/>
            <p:cNvSpPr>
              <a:spLocks/>
            </p:cNvSpPr>
            <p:nvPr/>
          </p:nvSpPr>
          <p:spPr bwMode="auto">
            <a:xfrm>
              <a:off x="9509806" y="4270186"/>
              <a:ext cx="65445" cy="84143"/>
            </a:xfrm>
            <a:custGeom>
              <a:avLst/>
              <a:gdLst>
                <a:gd name="T0" fmla="*/ 42 w 42"/>
                <a:gd name="T1" fmla="*/ 10 h 54"/>
                <a:gd name="T2" fmla="*/ 27 w 42"/>
                <a:gd name="T3" fmla="*/ 10 h 54"/>
                <a:gd name="T4" fmla="*/ 27 w 42"/>
                <a:gd name="T5" fmla="*/ 54 h 54"/>
                <a:gd name="T6" fmla="*/ 14 w 42"/>
                <a:gd name="T7" fmla="*/ 54 h 54"/>
                <a:gd name="T8" fmla="*/ 14 w 42"/>
                <a:gd name="T9" fmla="*/ 10 h 54"/>
                <a:gd name="T10" fmla="*/ 0 w 42"/>
                <a:gd name="T11" fmla="*/ 10 h 54"/>
                <a:gd name="T12" fmla="*/ 0 w 42"/>
                <a:gd name="T13" fmla="*/ 0 h 54"/>
                <a:gd name="T14" fmla="*/ 42 w 42"/>
                <a:gd name="T15" fmla="*/ 0 h 54"/>
                <a:gd name="T16" fmla="*/ 42 w 42"/>
                <a:gd name="T17" fmla="*/ 1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4">
                  <a:moveTo>
                    <a:pt x="42" y="10"/>
                  </a:moveTo>
                  <a:lnTo>
                    <a:pt x="27" y="10"/>
                  </a:lnTo>
                  <a:lnTo>
                    <a:pt x="27" y="54"/>
                  </a:lnTo>
                  <a:lnTo>
                    <a:pt x="14" y="54"/>
                  </a:lnTo>
                  <a:lnTo>
                    <a:pt x="14" y="10"/>
                  </a:lnTo>
                  <a:lnTo>
                    <a:pt x="0" y="10"/>
                  </a:lnTo>
                  <a:lnTo>
                    <a:pt x="0" y="0"/>
                  </a:lnTo>
                  <a:lnTo>
                    <a:pt x="42" y="0"/>
                  </a:lnTo>
                  <a:lnTo>
                    <a:pt x="42"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41" name="Freeform 166"/>
            <p:cNvSpPr>
              <a:spLocks noEditPoints="1"/>
            </p:cNvSpPr>
            <p:nvPr/>
          </p:nvSpPr>
          <p:spPr bwMode="auto">
            <a:xfrm>
              <a:off x="9614206" y="4270186"/>
              <a:ext cx="81027" cy="84143"/>
            </a:xfrm>
            <a:custGeom>
              <a:avLst/>
              <a:gdLst>
                <a:gd name="T0" fmla="*/ 25 w 25"/>
                <a:gd name="T1" fmla="*/ 26 h 26"/>
                <a:gd name="T2" fmla="*/ 18 w 25"/>
                <a:gd name="T3" fmla="*/ 26 h 26"/>
                <a:gd name="T4" fmla="*/ 17 w 25"/>
                <a:gd name="T5" fmla="*/ 20 h 26"/>
                <a:gd name="T6" fmla="*/ 8 w 25"/>
                <a:gd name="T7" fmla="*/ 20 h 26"/>
                <a:gd name="T8" fmla="*/ 6 w 25"/>
                <a:gd name="T9" fmla="*/ 26 h 26"/>
                <a:gd name="T10" fmla="*/ 0 w 25"/>
                <a:gd name="T11" fmla="*/ 26 h 26"/>
                <a:gd name="T12" fmla="*/ 9 w 25"/>
                <a:gd name="T13" fmla="*/ 0 h 26"/>
                <a:gd name="T14" fmla="*/ 16 w 25"/>
                <a:gd name="T15" fmla="*/ 0 h 26"/>
                <a:gd name="T16" fmla="*/ 25 w 25"/>
                <a:gd name="T17" fmla="*/ 26 h 26"/>
                <a:gd name="T18" fmla="*/ 15 w 25"/>
                <a:gd name="T19" fmla="*/ 16 h 26"/>
                <a:gd name="T20" fmla="*/ 13 w 25"/>
                <a:gd name="T21" fmla="*/ 7 h 26"/>
                <a:gd name="T22" fmla="*/ 12 w 25"/>
                <a:gd name="T23" fmla="*/ 5 h 26"/>
                <a:gd name="T24" fmla="*/ 12 w 25"/>
                <a:gd name="T25" fmla="*/ 5 h 26"/>
                <a:gd name="T26" fmla="*/ 12 w 25"/>
                <a:gd name="T27" fmla="*/ 7 h 26"/>
                <a:gd name="T28" fmla="*/ 9 w 25"/>
                <a:gd name="T29" fmla="*/ 16 h 26"/>
                <a:gd name="T30" fmla="*/ 15 w 25"/>
                <a:gd name="T31"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6">
                  <a:moveTo>
                    <a:pt x="25" y="26"/>
                  </a:moveTo>
                  <a:cubicBezTo>
                    <a:pt x="18" y="26"/>
                    <a:pt x="18" y="26"/>
                    <a:pt x="18" y="26"/>
                  </a:cubicBezTo>
                  <a:cubicBezTo>
                    <a:pt x="17" y="20"/>
                    <a:pt x="17" y="20"/>
                    <a:pt x="17" y="20"/>
                  </a:cubicBezTo>
                  <a:cubicBezTo>
                    <a:pt x="8" y="20"/>
                    <a:pt x="8" y="20"/>
                    <a:pt x="8" y="20"/>
                  </a:cubicBezTo>
                  <a:cubicBezTo>
                    <a:pt x="6" y="26"/>
                    <a:pt x="6" y="26"/>
                    <a:pt x="6" y="26"/>
                  </a:cubicBezTo>
                  <a:cubicBezTo>
                    <a:pt x="0" y="26"/>
                    <a:pt x="0" y="26"/>
                    <a:pt x="0" y="26"/>
                  </a:cubicBezTo>
                  <a:cubicBezTo>
                    <a:pt x="9" y="0"/>
                    <a:pt x="9" y="0"/>
                    <a:pt x="9" y="0"/>
                  </a:cubicBezTo>
                  <a:cubicBezTo>
                    <a:pt x="16" y="0"/>
                    <a:pt x="16" y="0"/>
                    <a:pt x="16" y="0"/>
                  </a:cubicBezTo>
                  <a:lnTo>
                    <a:pt x="25" y="26"/>
                  </a:lnTo>
                  <a:close/>
                  <a:moveTo>
                    <a:pt x="15" y="16"/>
                  </a:moveTo>
                  <a:cubicBezTo>
                    <a:pt x="13" y="7"/>
                    <a:pt x="13" y="7"/>
                    <a:pt x="13" y="7"/>
                  </a:cubicBezTo>
                  <a:cubicBezTo>
                    <a:pt x="12" y="7"/>
                    <a:pt x="12" y="6"/>
                    <a:pt x="12" y="5"/>
                  </a:cubicBezTo>
                  <a:cubicBezTo>
                    <a:pt x="12" y="5"/>
                    <a:pt x="12" y="5"/>
                    <a:pt x="12" y="5"/>
                  </a:cubicBezTo>
                  <a:cubicBezTo>
                    <a:pt x="12" y="6"/>
                    <a:pt x="12" y="6"/>
                    <a:pt x="12" y="7"/>
                  </a:cubicBezTo>
                  <a:cubicBezTo>
                    <a:pt x="9" y="16"/>
                    <a:pt x="9" y="16"/>
                    <a:pt x="9" y="16"/>
                  </a:cubicBezTo>
                  <a:lnTo>
                    <a:pt x="15"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42" name="Freeform 167"/>
            <p:cNvSpPr>
              <a:spLocks/>
            </p:cNvSpPr>
            <p:nvPr/>
          </p:nvSpPr>
          <p:spPr bwMode="auto">
            <a:xfrm>
              <a:off x="9701467" y="4270186"/>
              <a:ext cx="56096" cy="84143"/>
            </a:xfrm>
            <a:custGeom>
              <a:avLst/>
              <a:gdLst>
                <a:gd name="T0" fmla="*/ 0 w 17"/>
                <a:gd name="T1" fmla="*/ 25 h 26"/>
                <a:gd name="T2" fmla="*/ 0 w 17"/>
                <a:gd name="T3" fmla="*/ 19 h 26"/>
                <a:gd name="T4" fmla="*/ 3 w 17"/>
                <a:gd name="T5" fmla="*/ 21 h 26"/>
                <a:gd name="T6" fmla="*/ 7 w 17"/>
                <a:gd name="T7" fmla="*/ 22 h 26"/>
                <a:gd name="T8" fmla="*/ 9 w 17"/>
                <a:gd name="T9" fmla="*/ 21 h 26"/>
                <a:gd name="T10" fmla="*/ 10 w 17"/>
                <a:gd name="T11" fmla="*/ 21 h 26"/>
                <a:gd name="T12" fmla="*/ 11 w 17"/>
                <a:gd name="T13" fmla="*/ 20 h 26"/>
                <a:gd name="T14" fmla="*/ 11 w 17"/>
                <a:gd name="T15" fmla="*/ 19 h 26"/>
                <a:gd name="T16" fmla="*/ 11 w 17"/>
                <a:gd name="T17" fmla="*/ 18 h 26"/>
                <a:gd name="T18" fmla="*/ 10 w 17"/>
                <a:gd name="T19" fmla="*/ 17 h 26"/>
                <a:gd name="T20" fmla="*/ 8 w 17"/>
                <a:gd name="T21" fmla="*/ 16 h 26"/>
                <a:gd name="T22" fmla="*/ 6 w 17"/>
                <a:gd name="T23" fmla="*/ 15 h 26"/>
                <a:gd name="T24" fmla="*/ 1 w 17"/>
                <a:gd name="T25" fmla="*/ 12 h 26"/>
                <a:gd name="T26" fmla="*/ 0 w 17"/>
                <a:gd name="T27" fmla="*/ 7 h 26"/>
                <a:gd name="T28" fmla="*/ 1 w 17"/>
                <a:gd name="T29" fmla="*/ 4 h 26"/>
                <a:gd name="T30" fmla="*/ 3 w 17"/>
                <a:gd name="T31" fmla="*/ 2 h 26"/>
                <a:gd name="T32" fmla="*/ 6 w 17"/>
                <a:gd name="T33" fmla="*/ 0 h 26"/>
                <a:gd name="T34" fmla="*/ 10 w 17"/>
                <a:gd name="T35" fmla="*/ 0 h 26"/>
                <a:gd name="T36" fmla="*/ 13 w 17"/>
                <a:gd name="T37" fmla="*/ 0 h 26"/>
                <a:gd name="T38" fmla="*/ 16 w 17"/>
                <a:gd name="T39" fmla="*/ 1 h 26"/>
                <a:gd name="T40" fmla="*/ 16 w 17"/>
                <a:gd name="T41" fmla="*/ 6 h 26"/>
                <a:gd name="T42" fmla="*/ 15 w 17"/>
                <a:gd name="T43" fmla="*/ 5 h 26"/>
                <a:gd name="T44" fmla="*/ 13 w 17"/>
                <a:gd name="T45" fmla="*/ 5 h 26"/>
                <a:gd name="T46" fmla="*/ 12 w 17"/>
                <a:gd name="T47" fmla="*/ 5 h 26"/>
                <a:gd name="T48" fmla="*/ 10 w 17"/>
                <a:gd name="T49" fmla="*/ 4 h 26"/>
                <a:gd name="T50" fmla="*/ 8 w 17"/>
                <a:gd name="T51" fmla="*/ 5 h 26"/>
                <a:gd name="T52" fmla="*/ 7 w 17"/>
                <a:gd name="T53" fmla="*/ 5 h 26"/>
                <a:gd name="T54" fmla="*/ 6 w 17"/>
                <a:gd name="T55" fmla="*/ 6 h 26"/>
                <a:gd name="T56" fmla="*/ 6 w 17"/>
                <a:gd name="T57" fmla="*/ 7 h 26"/>
                <a:gd name="T58" fmla="*/ 6 w 17"/>
                <a:gd name="T59" fmla="*/ 8 h 26"/>
                <a:gd name="T60" fmla="*/ 7 w 17"/>
                <a:gd name="T61" fmla="*/ 9 h 26"/>
                <a:gd name="T62" fmla="*/ 9 w 17"/>
                <a:gd name="T63" fmla="*/ 10 h 26"/>
                <a:gd name="T64" fmla="*/ 11 w 17"/>
                <a:gd name="T65" fmla="*/ 11 h 26"/>
                <a:gd name="T66" fmla="*/ 13 w 17"/>
                <a:gd name="T67" fmla="*/ 12 h 26"/>
                <a:gd name="T68" fmla="*/ 15 w 17"/>
                <a:gd name="T69" fmla="*/ 14 h 26"/>
                <a:gd name="T70" fmla="*/ 17 w 17"/>
                <a:gd name="T71" fmla="*/ 16 h 26"/>
                <a:gd name="T72" fmla="*/ 17 w 17"/>
                <a:gd name="T73" fmla="*/ 19 h 26"/>
                <a:gd name="T74" fmla="*/ 16 w 17"/>
                <a:gd name="T75" fmla="*/ 22 h 26"/>
                <a:gd name="T76" fmla="*/ 14 w 17"/>
                <a:gd name="T77" fmla="*/ 24 h 26"/>
                <a:gd name="T78" fmla="*/ 11 w 17"/>
                <a:gd name="T79" fmla="*/ 26 h 26"/>
                <a:gd name="T80" fmla="*/ 7 w 17"/>
                <a:gd name="T81" fmla="*/ 26 h 26"/>
                <a:gd name="T82" fmla="*/ 3 w 17"/>
                <a:gd name="T83" fmla="*/ 26 h 26"/>
                <a:gd name="T84" fmla="*/ 0 w 17"/>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5"/>
                  </a:moveTo>
                  <a:cubicBezTo>
                    <a:pt x="0" y="19"/>
                    <a:pt x="0" y="19"/>
                    <a:pt x="0" y="19"/>
                  </a:cubicBezTo>
                  <a:cubicBezTo>
                    <a:pt x="1" y="20"/>
                    <a:pt x="2" y="21"/>
                    <a:pt x="3" y="21"/>
                  </a:cubicBezTo>
                  <a:cubicBezTo>
                    <a:pt x="5" y="21"/>
                    <a:pt x="6" y="22"/>
                    <a:pt x="7" y="22"/>
                  </a:cubicBezTo>
                  <a:cubicBezTo>
                    <a:pt x="8" y="22"/>
                    <a:pt x="8" y="22"/>
                    <a:pt x="9" y="21"/>
                  </a:cubicBezTo>
                  <a:cubicBezTo>
                    <a:pt x="9" y="21"/>
                    <a:pt x="10" y="21"/>
                    <a:pt x="10" y="21"/>
                  </a:cubicBezTo>
                  <a:cubicBezTo>
                    <a:pt x="11" y="21"/>
                    <a:pt x="11" y="20"/>
                    <a:pt x="11" y="20"/>
                  </a:cubicBezTo>
                  <a:cubicBezTo>
                    <a:pt x="11" y="20"/>
                    <a:pt x="11" y="19"/>
                    <a:pt x="11" y="19"/>
                  </a:cubicBezTo>
                  <a:cubicBezTo>
                    <a:pt x="11" y="19"/>
                    <a:pt x="11" y="18"/>
                    <a:pt x="11" y="18"/>
                  </a:cubicBezTo>
                  <a:cubicBezTo>
                    <a:pt x="11" y="17"/>
                    <a:pt x="10" y="17"/>
                    <a:pt x="10" y="17"/>
                  </a:cubicBezTo>
                  <a:cubicBezTo>
                    <a:pt x="9" y="16"/>
                    <a:pt x="9" y="16"/>
                    <a:pt x="8" y="16"/>
                  </a:cubicBezTo>
                  <a:cubicBezTo>
                    <a:pt x="7" y="15"/>
                    <a:pt x="7" y="15"/>
                    <a:pt x="6" y="15"/>
                  </a:cubicBezTo>
                  <a:cubicBezTo>
                    <a:pt x="4" y="14"/>
                    <a:pt x="2" y="13"/>
                    <a:pt x="1" y="12"/>
                  </a:cubicBezTo>
                  <a:cubicBezTo>
                    <a:pt x="0" y="11"/>
                    <a:pt x="0" y="9"/>
                    <a:pt x="0" y="7"/>
                  </a:cubicBezTo>
                  <a:cubicBezTo>
                    <a:pt x="0" y="6"/>
                    <a:pt x="0" y="5"/>
                    <a:pt x="1" y="4"/>
                  </a:cubicBezTo>
                  <a:cubicBezTo>
                    <a:pt x="1" y="3"/>
                    <a:pt x="2" y="2"/>
                    <a:pt x="3" y="2"/>
                  </a:cubicBezTo>
                  <a:cubicBezTo>
                    <a:pt x="4" y="1"/>
                    <a:pt x="5" y="1"/>
                    <a:pt x="6" y="0"/>
                  </a:cubicBezTo>
                  <a:cubicBezTo>
                    <a:pt x="7" y="0"/>
                    <a:pt x="9" y="0"/>
                    <a:pt x="10" y="0"/>
                  </a:cubicBezTo>
                  <a:cubicBezTo>
                    <a:pt x="11" y="0"/>
                    <a:pt x="12" y="0"/>
                    <a:pt x="13" y="0"/>
                  </a:cubicBezTo>
                  <a:cubicBezTo>
                    <a:pt x="14" y="0"/>
                    <a:pt x="15" y="1"/>
                    <a:pt x="16" y="1"/>
                  </a:cubicBezTo>
                  <a:cubicBezTo>
                    <a:pt x="16" y="6"/>
                    <a:pt x="16" y="6"/>
                    <a:pt x="16" y="6"/>
                  </a:cubicBezTo>
                  <a:cubicBezTo>
                    <a:pt x="16" y="6"/>
                    <a:pt x="15" y="6"/>
                    <a:pt x="15" y="5"/>
                  </a:cubicBezTo>
                  <a:cubicBezTo>
                    <a:pt x="14" y="5"/>
                    <a:pt x="14" y="5"/>
                    <a:pt x="13" y="5"/>
                  </a:cubicBezTo>
                  <a:cubicBezTo>
                    <a:pt x="13" y="5"/>
                    <a:pt x="12" y="5"/>
                    <a:pt x="12" y="5"/>
                  </a:cubicBezTo>
                  <a:cubicBezTo>
                    <a:pt x="11" y="4"/>
                    <a:pt x="11" y="4"/>
                    <a:pt x="10" y="4"/>
                  </a:cubicBezTo>
                  <a:cubicBezTo>
                    <a:pt x="10" y="4"/>
                    <a:pt x="9" y="5"/>
                    <a:pt x="8" y="5"/>
                  </a:cubicBezTo>
                  <a:cubicBezTo>
                    <a:pt x="8" y="5"/>
                    <a:pt x="7" y="5"/>
                    <a:pt x="7" y="5"/>
                  </a:cubicBezTo>
                  <a:cubicBezTo>
                    <a:pt x="7" y="5"/>
                    <a:pt x="6" y="6"/>
                    <a:pt x="6" y="6"/>
                  </a:cubicBezTo>
                  <a:cubicBezTo>
                    <a:pt x="6" y="6"/>
                    <a:pt x="6" y="7"/>
                    <a:pt x="6" y="7"/>
                  </a:cubicBezTo>
                  <a:cubicBezTo>
                    <a:pt x="6" y="7"/>
                    <a:pt x="6" y="8"/>
                    <a:pt x="6" y="8"/>
                  </a:cubicBezTo>
                  <a:cubicBezTo>
                    <a:pt x="7" y="8"/>
                    <a:pt x="7" y="9"/>
                    <a:pt x="7" y="9"/>
                  </a:cubicBezTo>
                  <a:cubicBezTo>
                    <a:pt x="8" y="9"/>
                    <a:pt x="8" y="10"/>
                    <a:pt x="9" y="10"/>
                  </a:cubicBezTo>
                  <a:cubicBezTo>
                    <a:pt x="9" y="10"/>
                    <a:pt x="10" y="11"/>
                    <a:pt x="11" y="11"/>
                  </a:cubicBezTo>
                  <a:cubicBezTo>
                    <a:pt x="12" y="11"/>
                    <a:pt x="13" y="12"/>
                    <a:pt x="13" y="12"/>
                  </a:cubicBezTo>
                  <a:cubicBezTo>
                    <a:pt x="14" y="13"/>
                    <a:pt x="15" y="13"/>
                    <a:pt x="15" y="14"/>
                  </a:cubicBezTo>
                  <a:cubicBezTo>
                    <a:pt x="16" y="14"/>
                    <a:pt x="17" y="15"/>
                    <a:pt x="17" y="16"/>
                  </a:cubicBezTo>
                  <a:cubicBezTo>
                    <a:pt x="17" y="17"/>
                    <a:pt x="17" y="18"/>
                    <a:pt x="17" y="19"/>
                  </a:cubicBezTo>
                  <a:cubicBezTo>
                    <a:pt x="17" y="20"/>
                    <a:pt x="17" y="21"/>
                    <a:pt x="16" y="22"/>
                  </a:cubicBezTo>
                  <a:cubicBezTo>
                    <a:pt x="16" y="23"/>
                    <a:pt x="15" y="24"/>
                    <a:pt x="14" y="24"/>
                  </a:cubicBezTo>
                  <a:cubicBezTo>
                    <a:pt x="13" y="25"/>
                    <a:pt x="12" y="25"/>
                    <a:pt x="11" y="26"/>
                  </a:cubicBezTo>
                  <a:cubicBezTo>
                    <a:pt x="10" y="26"/>
                    <a:pt x="9" y="26"/>
                    <a:pt x="7" y="26"/>
                  </a:cubicBezTo>
                  <a:cubicBezTo>
                    <a:pt x="6" y="26"/>
                    <a:pt x="5" y="26"/>
                    <a:pt x="3" y="26"/>
                  </a:cubicBezTo>
                  <a:cubicBezTo>
                    <a:pt x="2" y="25"/>
                    <a:pt x="1" y="25"/>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43" name="Rectangle 168"/>
            <p:cNvSpPr>
              <a:spLocks noChangeArrowheads="1"/>
            </p:cNvSpPr>
            <p:nvPr/>
          </p:nvSpPr>
          <p:spPr bwMode="auto">
            <a:xfrm>
              <a:off x="9773145" y="4270186"/>
              <a:ext cx="20257" cy="841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44" name="Freeform 169"/>
            <p:cNvSpPr>
              <a:spLocks noEditPoints="1"/>
            </p:cNvSpPr>
            <p:nvPr/>
          </p:nvSpPr>
          <p:spPr bwMode="auto">
            <a:xfrm>
              <a:off x="9802751" y="4270186"/>
              <a:ext cx="82586" cy="84143"/>
            </a:xfrm>
            <a:custGeom>
              <a:avLst/>
              <a:gdLst>
                <a:gd name="T0" fmla="*/ 25 w 25"/>
                <a:gd name="T1" fmla="*/ 26 h 26"/>
                <a:gd name="T2" fmla="*/ 19 w 25"/>
                <a:gd name="T3" fmla="*/ 26 h 26"/>
                <a:gd name="T4" fmla="*/ 17 w 25"/>
                <a:gd name="T5" fmla="*/ 20 h 26"/>
                <a:gd name="T6" fmla="*/ 8 w 25"/>
                <a:gd name="T7" fmla="*/ 20 h 26"/>
                <a:gd name="T8" fmla="*/ 6 w 25"/>
                <a:gd name="T9" fmla="*/ 26 h 26"/>
                <a:gd name="T10" fmla="*/ 0 w 25"/>
                <a:gd name="T11" fmla="*/ 26 h 26"/>
                <a:gd name="T12" fmla="*/ 9 w 25"/>
                <a:gd name="T13" fmla="*/ 0 h 26"/>
                <a:gd name="T14" fmla="*/ 16 w 25"/>
                <a:gd name="T15" fmla="*/ 0 h 26"/>
                <a:gd name="T16" fmla="*/ 25 w 25"/>
                <a:gd name="T17" fmla="*/ 26 h 26"/>
                <a:gd name="T18" fmla="*/ 16 w 25"/>
                <a:gd name="T19" fmla="*/ 16 h 26"/>
                <a:gd name="T20" fmla="*/ 13 w 25"/>
                <a:gd name="T21" fmla="*/ 7 h 26"/>
                <a:gd name="T22" fmla="*/ 13 w 25"/>
                <a:gd name="T23" fmla="*/ 5 h 26"/>
                <a:gd name="T24" fmla="*/ 13 w 25"/>
                <a:gd name="T25" fmla="*/ 5 h 26"/>
                <a:gd name="T26" fmla="*/ 12 w 25"/>
                <a:gd name="T27" fmla="*/ 7 h 26"/>
                <a:gd name="T28" fmla="*/ 9 w 25"/>
                <a:gd name="T29" fmla="*/ 16 h 26"/>
                <a:gd name="T30" fmla="*/ 16 w 25"/>
                <a:gd name="T31"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6">
                  <a:moveTo>
                    <a:pt x="25" y="26"/>
                  </a:moveTo>
                  <a:cubicBezTo>
                    <a:pt x="19" y="26"/>
                    <a:pt x="19" y="26"/>
                    <a:pt x="19" y="26"/>
                  </a:cubicBezTo>
                  <a:cubicBezTo>
                    <a:pt x="17" y="20"/>
                    <a:pt x="17" y="20"/>
                    <a:pt x="17" y="20"/>
                  </a:cubicBezTo>
                  <a:cubicBezTo>
                    <a:pt x="8" y="20"/>
                    <a:pt x="8" y="20"/>
                    <a:pt x="8" y="20"/>
                  </a:cubicBezTo>
                  <a:cubicBezTo>
                    <a:pt x="6" y="26"/>
                    <a:pt x="6" y="26"/>
                    <a:pt x="6" y="26"/>
                  </a:cubicBezTo>
                  <a:cubicBezTo>
                    <a:pt x="0" y="26"/>
                    <a:pt x="0" y="26"/>
                    <a:pt x="0" y="26"/>
                  </a:cubicBezTo>
                  <a:cubicBezTo>
                    <a:pt x="9" y="0"/>
                    <a:pt x="9" y="0"/>
                    <a:pt x="9" y="0"/>
                  </a:cubicBezTo>
                  <a:cubicBezTo>
                    <a:pt x="16" y="0"/>
                    <a:pt x="16" y="0"/>
                    <a:pt x="16" y="0"/>
                  </a:cubicBezTo>
                  <a:lnTo>
                    <a:pt x="25" y="26"/>
                  </a:lnTo>
                  <a:close/>
                  <a:moveTo>
                    <a:pt x="16" y="16"/>
                  </a:moveTo>
                  <a:cubicBezTo>
                    <a:pt x="13" y="7"/>
                    <a:pt x="13" y="7"/>
                    <a:pt x="13" y="7"/>
                  </a:cubicBezTo>
                  <a:cubicBezTo>
                    <a:pt x="13" y="7"/>
                    <a:pt x="13" y="6"/>
                    <a:pt x="13" y="5"/>
                  </a:cubicBezTo>
                  <a:cubicBezTo>
                    <a:pt x="13" y="5"/>
                    <a:pt x="13" y="5"/>
                    <a:pt x="13" y="5"/>
                  </a:cubicBezTo>
                  <a:cubicBezTo>
                    <a:pt x="12" y="6"/>
                    <a:pt x="12" y="6"/>
                    <a:pt x="12" y="7"/>
                  </a:cubicBezTo>
                  <a:cubicBezTo>
                    <a:pt x="9" y="16"/>
                    <a:pt x="9" y="16"/>
                    <a:pt x="9" y="16"/>
                  </a:cubicBezTo>
                  <a:lnTo>
                    <a:pt x="16"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45" name="Freeform 170"/>
            <p:cNvSpPr>
              <a:spLocks/>
            </p:cNvSpPr>
            <p:nvPr/>
          </p:nvSpPr>
          <p:spPr bwMode="auto">
            <a:xfrm>
              <a:off x="9238675" y="4413540"/>
              <a:ext cx="77911" cy="81026"/>
            </a:xfrm>
            <a:custGeom>
              <a:avLst/>
              <a:gdLst>
                <a:gd name="T0" fmla="*/ 39 w 50"/>
                <a:gd name="T1" fmla="*/ 52 h 52"/>
                <a:gd name="T2" fmla="*/ 33 w 50"/>
                <a:gd name="T3" fmla="*/ 52 h 52"/>
                <a:gd name="T4" fmla="*/ 37 w 50"/>
                <a:gd name="T5" fmla="*/ 27 h 52"/>
                <a:gd name="T6" fmla="*/ 10 w 50"/>
                <a:gd name="T7" fmla="*/ 27 h 52"/>
                <a:gd name="T8" fmla="*/ 6 w 50"/>
                <a:gd name="T9" fmla="*/ 52 h 52"/>
                <a:gd name="T10" fmla="*/ 0 w 50"/>
                <a:gd name="T11" fmla="*/ 52 h 52"/>
                <a:gd name="T12" fmla="*/ 10 w 50"/>
                <a:gd name="T13" fmla="*/ 0 h 52"/>
                <a:gd name="T14" fmla="*/ 16 w 50"/>
                <a:gd name="T15" fmla="*/ 0 h 52"/>
                <a:gd name="T16" fmla="*/ 12 w 50"/>
                <a:gd name="T17" fmla="*/ 23 h 52"/>
                <a:gd name="T18" fmla="*/ 37 w 50"/>
                <a:gd name="T19" fmla="*/ 23 h 52"/>
                <a:gd name="T20" fmla="*/ 44 w 50"/>
                <a:gd name="T21" fmla="*/ 0 h 52"/>
                <a:gd name="T22" fmla="*/ 50 w 50"/>
                <a:gd name="T23" fmla="*/ 0 h 52"/>
                <a:gd name="T24" fmla="*/ 39 w 50"/>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52">
                  <a:moveTo>
                    <a:pt x="39" y="52"/>
                  </a:moveTo>
                  <a:lnTo>
                    <a:pt x="33" y="52"/>
                  </a:lnTo>
                  <a:lnTo>
                    <a:pt x="37" y="27"/>
                  </a:lnTo>
                  <a:lnTo>
                    <a:pt x="10" y="27"/>
                  </a:lnTo>
                  <a:lnTo>
                    <a:pt x="6" y="52"/>
                  </a:lnTo>
                  <a:lnTo>
                    <a:pt x="0" y="52"/>
                  </a:lnTo>
                  <a:lnTo>
                    <a:pt x="10" y="0"/>
                  </a:lnTo>
                  <a:lnTo>
                    <a:pt x="16" y="0"/>
                  </a:lnTo>
                  <a:lnTo>
                    <a:pt x="12" y="23"/>
                  </a:lnTo>
                  <a:lnTo>
                    <a:pt x="37" y="23"/>
                  </a:lnTo>
                  <a:lnTo>
                    <a:pt x="44" y="0"/>
                  </a:lnTo>
                  <a:lnTo>
                    <a:pt x="50" y="0"/>
                  </a:lnTo>
                  <a:lnTo>
                    <a:pt x="39"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46" name="Freeform 171"/>
            <p:cNvSpPr>
              <a:spLocks noEditPoints="1"/>
            </p:cNvSpPr>
            <p:nvPr/>
          </p:nvSpPr>
          <p:spPr bwMode="auto">
            <a:xfrm>
              <a:off x="9325936" y="4410424"/>
              <a:ext cx="74795" cy="84143"/>
            </a:xfrm>
            <a:custGeom>
              <a:avLst/>
              <a:gdLst>
                <a:gd name="T0" fmla="*/ 23 w 23"/>
                <a:gd name="T1" fmla="*/ 11 h 26"/>
                <a:gd name="T2" fmla="*/ 23 w 23"/>
                <a:gd name="T3" fmla="*/ 14 h 26"/>
                <a:gd name="T4" fmla="*/ 22 w 23"/>
                <a:gd name="T5" fmla="*/ 17 h 26"/>
                <a:gd name="T6" fmla="*/ 21 w 23"/>
                <a:gd name="T7" fmla="*/ 20 h 26"/>
                <a:gd name="T8" fmla="*/ 19 w 23"/>
                <a:gd name="T9" fmla="*/ 22 h 26"/>
                <a:gd name="T10" fmla="*/ 17 w 23"/>
                <a:gd name="T11" fmla="*/ 24 h 26"/>
                <a:gd name="T12" fmla="*/ 15 w 23"/>
                <a:gd name="T13" fmla="*/ 25 h 26"/>
                <a:gd name="T14" fmla="*/ 13 w 23"/>
                <a:gd name="T15" fmla="*/ 26 h 26"/>
                <a:gd name="T16" fmla="*/ 10 w 23"/>
                <a:gd name="T17" fmla="*/ 26 h 26"/>
                <a:gd name="T18" fmla="*/ 6 w 23"/>
                <a:gd name="T19" fmla="*/ 25 h 26"/>
                <a:gd name="T20" fmla="*/ 2 w 23"/>
                <a:gd name="T21" fmla="*/ 23 h 26"/>
                <a:gd name="T22" fmla="*/ 0 w 23"/>
                <a:gd name="T23" fmla="*/ 20 h 26"/>
                <a:gd name="T24" fmla="*/ 0 w 23"/>
                <a:gd name="T25" fmla="*/ 16 h 26"/>
                <a:gd name="T26" fmla="*/ 1 w 23"/>
                <a:gd name="T27" fmla="*/ 9 h 26"/>
                <a:gd name="T28" fmla="*/ 4 w 23"/>
                <a:gd name="T29" fmla="*/ 4 h 26"/>
                <a:gd name="T30" fmla="*/ 8 w 23"/>
                <a:gd name="T31" fmla="*/ 1 h 26"/>
                <a:gd name="T32" fmla="*/ 13 w 23"/>
                <a:gd name="T33" fmla="*/ 0 h 26"/>
                <a:gd name="T34" fmla="*/ 18 w 23"/>
                <a:gd name="T35" fmla="*/ 1 h 26"/>
                <a:gd name="T36" fmla="*/ 21 w 23"/>
                <a:gd name="T37" fmla="*/ 3 h 26"/>
                <a:gd name="T38" fmla="*/ 23 w 23"/>
                <a:gd name="T39" fmla="*/ 7 h 26"/>
                <a:gd name="T40" fmla="*/ 23 w 23"/>
                <a:gd name="T41" fmla="*/ 11 h 26"/>
                <a:gd name="T42" fmla="*/ 20 w 23"/>
                <a:gd name="T43" fmla="*/ 11 h 26"/>
                <a:gd name="T44" fmla="*/ 20 w 23"/>
                <a:gd name="T45" fmla="*/ 8 h 26"/>
                <a:gd name="T46" fmla="*/ 18 w 23"/>
                <a:gd name="T47" fmla="*/ 5 h 26"/>
                <a:gd name="T48" fmla="*/ 16 w 23"/>
                <a:gd name="T49" fmla="*/ 3 h 26"/>
                <a:gd name="T50" fmla="*/ 13 w 23"/>
                <a:gd name="T51" fmla="*/ 3 h 26"/>
                <a:gd name="T52" fmla="*/ 9 w 23"/>
                <a:gd name="T53" fmla="*/ 4 h 26"/>
                <a:gd name="T54" fmla="*/ 6 w 23"/>
                <a:gd name="T55" fmla="*/ 6 h 26"/>
                <a:gd name="T56" fmla="*/ 5 w 23"/>
                <a:gd name="T57" fmla="*/ 8 h 26"/>
                <a:gd name="T58" fmla="*/ 4 w 23"/>
                <a:gd name="T59" fmla="*/ 10 h 26"/>
                <a:gd name="T60" fmla="*/ 3 w 23"/>
                <a:gd name="T61" fmla="*/ 13 h 26"/>
                <a:gd name="T62" fmla="*/ 3 w 23"/>
                <a:gd name="T63" fmla="*/ 16 h 26"/>
                <a:gd name="T64" fmla="*/ 3 w 23"/>
                <a:gd name="T65" fmla="*/ 19 h 26"/>
                <a:gd name="T66" fmla="*/ 5 w 23"/>
                <a:gd name="T67" fmla="*/ 21 h 26"/>
                <a:gd name="T68" fmla="*/ 7 w 23"/>
                <a:gd name="T69" fmla="*/ 23 h 26"/>
                <a:gd name="T70" fmla="*/ 10 w 23"/>
                <a:gd name="T71" fmla="*/ 24 h 26"/>
                <a:gd name="T72" fmla="*/ 14 w 23"/>
                <a:gd name="T73" fmla="*/ 23 h 26"/>
                <a:gd name="T74" fmla="*/ 17 w 23"/>
                <a:gd name="T75" fmla="*/ 20 h 26"/>
                <a:gd name="T76" fmla="*/ 18 w 23"/>
                <a:gd name="T77" fmla="*/ 18 h 26"/>
                <a:gd name="T78" fmla="*/ 19 w 23"/>
                <a:gd name="T79" fmla="*/ 16 h 26"/>
                <a:gd name="T80" fmla="*/ 20 w 23"/>
                <a:gd name="T81" fmla="*/ 13 h 26"/>
                <a:gd name="T82" fmla="*/ 20 w 23"/>
                <a:gd name="T83"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6">
                  <a:moveTo>
                    <a:pt x="23" y="11"/>
                  </a:moveTo>
                  <a:cubicBezTo>
                    <a:pt x="23" y="12"/>
                    <a:pt x="23" y="13"/>
                    <a:pt x="23" y="14"/>
                  </a:cubicBezTo>
                  <a:cubicBezTo>
                    <a:pt x="23" y="15"/>
                    <a:pt x="23" y="16"/>
                    <a:pt x="22" y="17"/>
                  </a:cubicBezTo>
                  <a:cubicBezTo>
                    <a:pt x="22" y="18"/>
                    <a:pt x="21" y="19"/>
                    <a:pt x="21" y="20"/>
                  </a:cubicBezTo>
                  <a:cubicBezTo>
                    <a:pt x="20" y="21"/>
                    <a:pt x="20" y="22"/>
                    <a:pt x="19" y="22"/>
                  </a:cubicBezTo>
                  <a:cubicBezTo>
                    <a:pt x="19" y="23"/>
                    <a:pt x="18" y="24"/>
                    <a:pt x="17" y="24"/>
                  </a:cubicBezTo>
                  <a:cubicBezTo>
                    <a:pt x="17" y="24"/>
                    <a:pt x="16" y="25"/>
                    <a:pt x="15" y="25"/>
                  </a:cubicBezTo>
                  <a:cubicBezTo>
                    <a:pt x="14" y="26"/>
                    <a:pt x="14" y="26"/>
                    <a:pt x="13" y="26"/>
                  </a:cubicBezTo>
                  <a:cubicBezTo>
                    <a:pt x="12" y="26"/>
                    <a:pt x="11" y="26"/>
                    <a:pt x="10" y="26"/>
                  </a:cubicBezTo>
                  <a:cubicBezTo>
                    <a:pt x="8" y="26"/>
                    <a:pt x="7" y="26"/>
                    <a:pt x="6" y="25"/>
                  </a:cubicBezTo>
                  <a:cubicBezTo>
                    <a:pt x="4" y="25"/>
                    <a:pt x="3" y="24"/>
                    <a:pt x="2" y="23"/>
                  </a:cubicBezTo>
                  <a:cubicBezTo>
                    <a:pt x="2" y="22"/>
                    <a:pt x="1" y="21"/>
                    <a:pt x="0" y="20"/>
                  </a:cubicBezTo>
                  <a:cubicBezTo>
                    <a:pt x="0" y="18"/>
                    <a:pt x="0" y="17"/>
                    <a:pt x="0" y="16"/>
                  </a:cubicBezTo>
                  <a:cubicBezTo>
                    <a:pt x="0" y="13"/>
                    <a:pt x="0" y="11"/>
                    <a:pt x="1" y="9"/>
                  </a:cubicBezTo>
                  <a:cubicBezTo>
                    <a:pt x="2" y="7"/>
                    <a:pt x="3" y="5"/>
                    <a:pt x="4" y="4"/>
                  </a:cubicBezTo>
                  <a:cubicBezTo>
                    <a:pt x="5" y="3"/>
                    <a:pt x="7" y="2"/>
                    <a:pt x="8" y="1"/>
                  </a:cubicBezTo>
                  <a:cubicBezTo>
                    <a:pt x="10" y="1"/>
                    <a:pt x="11" y="0"/>
                    <a:pt x="13" y="0"/>
                  </a:cubicBezTo>
                  <a:cubicBezTo>
                    <a:pt x="15" y="0"/>
                    <a:pt x="16" y="0"/>
                    <a:pt x="18" y="1"/>
                  </a:cubicBezTo>
                  <a:cubicBezTo>
                    <a:pt x="19" y="1"/>
                    <a:pt x="20" y="2"/>
                    <a:pt x="21" y="3"/>
                  </a:cubicBezTo>
                  <a:cubicBezTo>
                    <a:pt x="22" y="4"/>
                    <a:pt x="22" y="5"/>
                    <a:pt x="23" y="7"/>
                  </a:cubicBezTo>
                  <a:cubicBezTo>
                    <a:pt x="23" y="8"/>
                    <a:pt x="23" y="9"/>
                    <a:pt x="23" y="11"/>
                  </a:cubicBezTo>
                  <a:close/>
                  <a:moveTo>
                    <a:pt x="20" y="11"/>
                  </a:moveTo>
                  <a:cubicBezTo>
                    <a:pt x="20" y="10"/>
                    <a:pt x="20" y="9"/>
                    <a:pt x="20" y="8"/>
                  </a:cubicBezTo>
                  <a:cubicBezTo>
                    <a:pt x="19" y="7"/>
                    <a:pt x="19" y="6"/>
                    <a:pt x="18" y="5"/>
                  </a:cubicBezTo>
                  <a:cubicBezTo>
                    <a:pt x="18" y="4"/>
                    <a:pt x="17" y="4"/>
                    <a:pt x="16" y="3"/>
                  </a:cubicBezTo>
                  <a:cubicBezTo>
                    <a:pt x="15" y="3"/>
                    <a:pt x="14" y="3"/>
                    <a:pt x="13" y="3"/>
                  </a:cubicBezTo>
                  <a:cubicBezTo>
                    <a:pt x="12" y="3"/>
                    <a:pt x="11" y="3"/>
                    <a:pt x="9" y="4"/>
                  </a:cubicBezTo>
                  <a:cubicBezTo>
                    <a:pt x="8" y="4"/>
                    <a:pt x="7" y="5"/>
                    <a:pt x="6" y="6"/>
                  </a:cubicBezTo>
                  <a:cubicBezTo>
                    <a:pt x="6" y="7"/>
                    <a:pt x="5" y="7"/>
                    <a:pt x="5" y="8"/>
                  </a:cubicBezTo>
                  <a:cubicBezTo>
                    <a:pt x="4" y="9"/>
                    <a:pt x="4" y="9"/>
                    <a:pt x="4" y="10"/>
                  </a:cubicBezTo>
                  <a:cubicBezTo>
                    <a:pt x="3" y="11"/>
                    <a:pt x="3" y="12"/>
                    <a:pt x="3" y="13"/>
                  </a:cubicBezTo>
                  <a:cubicBezTo>
                    <a:pt x="3" y="14"/>
                    <a:pt x="3" y="15"/>
                    <a:pt x="3" y="16"/>
                  </a:cubicBezTo>
                  <a:cubicBezTo>
                    <a:pt x="3" y="17"/>
                    <a:pt x="3" y="18"/>
                    <a:pt x="3" y="19"/>
                  </a:cubicBezTo>
                  <a:cubicBezTo>
                    <a:pt x="4" y="20"/>
                    <a:pt x="4" y="21"/>
                    <a:pt x="5" y="21"/>
                  </a:cubicBezTo>
                  <a:cubicBezTo>
                    <a:pt x="5" y="22"/>
                    <a:pt x="6" y="23"/>
                    <a:pt x="7" y="23"/>
                  </a:cubicBezTo>
                  <a:cubicBezTo>
                    <a:pt x="8" y="23"/>
                    <a:pt x="9" y="24"/>
                    <a:pt x="10" y="24"/>
                  </a:cubicBezTo>
                  <a:cubicBezTo>
                    <a:pt x="11" y="24"/>
                    <a:pt x="13" y="23"/>
                    <a:pt x="14" y="23"/>
                  </a:cubicBezTo>
                  <a:cubicBezTo>
                    <a:pt x="15" y="22"/>
                    <a:pt x="16" y="22"/>
                    <a:pt x="17" y="20"/>
                  </a:cubicBezTo>
                  <a:cubicBezTo>
                    <a:pt x="18" y="20"/>
                    <a:pt x="18" y="19"/>
                    <a:pt x="18" y="18"/>
                  </a:cubicBezTo>
                  <a:cubicBezTo>
                    <a:pt x="19" y="18"/>
                    <a:pt x="19" y="17"/>
                    <a:pt x="19" y="16"/>
                  </a:cubicBezTo>
                  <a:cubicBezTo>
                    <a:pt x="20" y="15"/>
                    <a:pt x="20" y="14"/>
                    <a:pt x="20" y="13"/>
                  </a:cubicBezTo>
                  <a:cubicBezTo>
                    <a:pt x="20" y="13"/>
                    <a:pt x="20" y="12"/>
                    <a:pt x="20"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47" name="Freeform 172"/>
            <p:cNvSpPr>
              <a:spLocks/>
            </p:cNvSpPr>
            <p:nvPr/>
          </p:nvSpPr>
          <p:spPr bwMode="auto">
            <a:xfrm>
              <a:off x="9411638" y="4413540"/>
              <a:ext cx="84144" cy="81026"/>
            </a:xfrm>
            <a:custGeom>
              <a:avLst/>
              <a:gdLst>
                <a:gd name="T0" fmla="*/ 21 w 26"/>
                <a:gd name="T1" fmla="*/ 25 h 25"/>
                <a:gd name="T2" fmla="*/ 18 w 26"/>
                <a:gd name="T3" fmla="*/ 25 h 25"/>
                <a:gd name="T4" fmla="*/ 8 w 26"/>
                <a:gd name="T5" fmla="*/ 5 h 25"/>
                <a:gd name="T6" fmla="*/ 8 w 26"/>
                <a:gd name="T7" fmla="*/ 4 h 25"/>
                <a:gd name="T8" fmla="*/ 8 w 26"/>
                <a:gd name="T9" fmla="*/ 4 h 25"/>
                <a:gd name="T10" fmla="*/ 8 w 26"/>
                <a:gd name="T11" fmla="*/ 3 h 25"/>
                <a:gd name="T12" fmla="*/ 8 w 26"/>
                <a:gd name="T13" fmla="*/ 3 h 25"/>
                <a:gd name="T14" fmla="*/ 8 w 26"/>
                <a:gd name="T15" fmla="*/ 3 h 25"/>
                <a:gd name="T16" fmla="*/ 8 w 26"/>
                <a:gd name="T17" fmla="*/ 3 h 25"/>
                <a:gd name="T18" fmla="*/ 8 w 26"/>
                <a:gd name="T19" fmla="*/ 4 h 25"/>
                <a:gd name="T20" fmla="*/ 8 w 26"/>
                <a:gd name="T21" fmla="*/ 5 h 25"/>
                <a:gd name="T22" fmla="*/ 7 w 26"/>
                <a:gd name="T23" fmla="*/ 5 h 25"/>
                <a:gd name="T24" fmla="*/ 3 w 26"/>
                <a:gd name="T25" fmla="*/ 25 h 25"/>
                <a:gd name="T26" fmla="*/ 0 w 26"/>
                <a:gd name="T27" fmla="*/ 25 h 25"/>
                <a:gd name="T28" fmla="*/ 6 w 26"/>
                <a:gd name="T29" fmla="*/ 0 h 25"/>
                <a:gd name="T30" fmla="*/ 9 w 26"/>
                <a:gd name="T31" fmla="*/ 0 h 25"/>
                <a:gd name="T32" fmla="*/ 18 w 26"/>
                <a:gd name="T33" fmla="*/ 19 h 25"/>
                <a:gd name="T34" fmla="*/ 18 w 26"/>
                <a:gd name="T35" fmla="*/ 20 h 25"/>
                <a:gd name="T36" fmla="*/ 18 w 26"/>
                <a:gd name="T37" fmla="*/ 20 h 25"/>
                <a:gd name="T38" fmla="*/ 19 w 26"/>
                <a:gd name="T39" fmla="*/ 21 h 25"/>
                <a:gd name="T40" fmla="*/ 19 w 26"/>
                <a:gd name="T41" fmla="*/ 21 h 25"/>
                <a:gd name="T42" fmla="*/ 19 w 26"/>
                <a:gd name="T43" fmla="*/ 21 h 25"/>
                <a:gd name="T44" fmla="*/ 19 w 26"/>
                <a:gd name="T45" fmla="*/ 21 h 25"/>
                <a:gd name="T46" fmla="*/ 19 w 26"/>
                <a:gd name="T47" fmla="*/ 20 h 25"/>
                <a:gd name="T48" fmla="*/ 19 w 26"/>
                <a:gd name="T49" fmla="*/ 19 h 25"/>
                <a:gd name="T50" fmla="*/ 19 w 26"/>
                <a:gd name="T51" fmla="*/ 19 h 25"/>
                <a:gd name="T52" fmla="*/ 23 w 26"/>
                <a:gd name="T53" fmla="*/ 0 h 25"/>
                <a:gd name="T54" fmla="*/ 26 w 26"/>
                <a:gd name="T55" fmla="*/ 0 h 25"/>
                <a:gd name="T56" fmla="*/ 21 w 26"/>
                <a:gd name="T5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 h="25">
                  <a:moveTo>
                    <a:pt x="21" y="25"/>
                  </a:moveTo>
                  <a:cubicBezTo>
                    <a:pt x="18" y="25"/>
                    <a:pt x="18" y="25"/>
                    <a:pt x="18" y="25"/>
                  </a:cubicBezTo>
                  <a:cubicBezTo>
                    <a:pt x="8" y="5"/>
                    <a:pt x="8" y="5"/>
                    <a:pt x="8" y="5"/>
                  </a:cubicBezTo>
                  <a:cubicBezTo>
                    <a:pt x="8" y="5"/>
                    <a:pt x="8" y="4"/>
                    <a:pt x="8" y="4"/>
                  </a:cubicBezTo>
                  <a:cubicBezTo>
                    <a:pt x="8" y="4"/>
                    <a:pt x="8" y="4"/>
                    <a:pt x="8" y="4"/>
                  </a:cubicBezTo>
                  <a:cubicBezTo>
                    <a:pt x="8" y="4"/>
                    <a:pt x="8" y="4"/>
                    <a:pt x="8" y="3"/>
                  </a:cubicBezTo>
                  <a:cubicBezTo>
                    <a:pt x="8" y="3"/>
                    <a:pt x="8" y="3"/>
                    <a:pt x="8" y="3"/>
                  </a:cubicBezTo>
                  <a:cubicBezTo>
                    <a:pt x="8" y="3"/>
                    <a:pt x="8" y="3"/>
                    <a:pt x="8" y="3"/>
                  </a:cubicBezTo>
                  <a:cubicBezTo>
                    <a:pt x="8" y="3"/>
                    <a:pt x="8" y="3"/>
                    <a:pt x="8" y="3"/>
                  </a:cubicBezTo>
                  <a:cubicBezTo>
                    <a:pt x="8" y="4"/>
                    <a:pt x="8" y="4"/>
                    <a:pt x="8" y="4"/>
                  </a:cubicBezTo>
                  <a:cubicBezTo>
                    <a:pt x="8" y="4"/>
                    <a:pt x="8" y="4"/>
                    <a:pt x="8" y="5"/>
                  </a:cubicBezTo>
                  <a:cubicBezTo>
                    <a:pt x="7" y="5"/>
                    <a:pt x="7" y="5"/>
                    <a:pt x="7" y="5"/>
                  </a:cubicBezTo>
                  <a:cubicBezTo>
                    <a:pt x="3" y="25"/>
                    <a:pt x="3" y="25"/>
                    <a:pt x="3" y="25"/>
                  </a:cubicBezTo>
                  <a:cubicBezTo>
                    <a:pt x="0" y="25"/>
                    <a:pt x="0" y="25"/>
                    <a:pt x="0" y="25"/>
                  </a:cubicBezTo>
                  <a:cubicBezTo>
                    <a:pt x="6" y="0"/>
                    <a:pt x="6" y="0"/>
                    <a:pt x="6" y="0"/>
                  </a:cubicBezTo>
                  <a:cubicBezTo>
                    <a:pt x="9" y="0"/>
                    <a:pt x="9" y="0"/>
                    <a:pt x="9" y="0"/>
                  </a:cubicBezTo>
                  <a:cubicBezTo>
                    <a:pt x="18" y="19"/>
                    <a:pt x="18" y="19"/>
                    <a:pt x="18" y="19"/>
                  </a:cubicBezTo>
                  <a:cubicBezTo>
                    <a:pt x="18" y="19"/>
                    <a:pt x="18" y="20"/>
                    <a:pt x="18" y="20"/>
                  </a:cubicBezTo>
                  <a:cubicBezTo>
                    <a:pt x="18" y="20"/>
                    <a:pt x="18" y="20"/>
                    <a:pt x="18" y="20"/>
                  </a:cubicBezTo>
                  <a:cubicBezTo>
                    <a:pt x="18" y="20"/>
                    <a:pt x="19" y="21"/>
                    <a:pt x="19" y="21"/>
                  </a:cubicBezTo>
                  <a:cubicBezTo>
                    <a:pt x="19" y="21"/>
                    <a:pt x="19" y="21"/>
                    <a:pt x="19" y="21"/>
                  </a:cubicBezTo>
                  <a:cubicBezTo>
                    <a:pt x="19" y="21"/>
                    <a:pt x="19" y="21"/>
                    <a:pt x="19" y="21"/>
                  </a:cubicBezTo>
                  <a:cubicBezTo>
                    <a:pt x="19" y="21"/>
                    <a:pt x="19" y="21"/>
                    <a:pt x="19" y="21"/>
                  </a:cubicBezTo>
                  <a:cubicBezTo>
                    <a:pt x="19" y="20"/>
                    <a:pt x="19" y="20"/>
                    <a:pt x="19" y="20"/>
                  </a:cubicBezTo>
                  <a:cubicBezTo>
                    <a:pt x="19" y="20"/>
                    <a:pt x="19" y="20"/>
                    <a:pt x="19" y="19"/>
                  </a:cubicBezTo>
                  <a:cubicBezTo>
                    <a:pt x="19" y="19"/>
                    <a:pt x="19" y="19"/>
                    <a:pt x="19" y="19"/>
                  </a:cubicBezTo>
                  <a:cubicBezTo>
                    <a:pt x="23" y="0"/>
                    <a:pt x="23" y="0"/>
                    <a:pt x="23" y="0"/>
                  </a:cubicBezTo>
                  <a:cubicBezTo>
                    <a:pt x="26" y="0"/>
                    <a:pt x="26" y="0"/>
                    <a:pt x="26" y="0"/>
                  </a:cubicBezTo>
                  <a:lnTo>
                    <a:pt x="21"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48" name="Freeform 173"/>
            <p:cNvSpPr>
              <a:spLocks/>
            </p:cNvSpPr>
            <p:nvPr/>
          </p:nvSpPr>
          <p:spPr bwMode="auto">
            <a:xfrm>
              <a:off x="9506689" y="4410424"/>
              <a:ext cx="71678" cy="84143"/>
            </a:xfrm>
            <a:custGeom>
              <a:avLst/>
              <a:gdLst>
                <a:gd name="T0" fmla="*/ 21 w 22"/>
                <a:gd name="T1" fmla="*/ 5 h 26"/>
                <a:gd name="T2" fmla="*/ 20 w 22"/>
                <a:gd name="T3" fmla="*/ 4 h 26"/>
                <a:gd name="T4" fmla="*/ 18 w 22"/>
                <a:gd name="T5" fmla="*/ 3 h 26"/>
                <a:gd name="T6" fmla="*/ 16 w 22"/>
                <a:gd name="T7" fmla="*/ 3 h 26"/>
                <a:gd name="T8" fmla="*/ 14 w 22"/>
                <a:gd name="T9" fmla="*/ 3 h 26"/>
                <a:gd name="T10" fmla="*/ 10 w 22"/>
                <a:gd name="T11" fmla="*/ 4 h 26"/>
                <a:gd name="T12" fmla="*/ 6 w 22"/>
                <a:gd name="T13" fmla="*/ 6 h 26"/>
                <a:gd name="T14" fmla="*/ 4 w 22"/>
                <a:gd name="T15" fmla="*/ 10 h 26"/>
                <a:gd name="T16" fmla="*/ 3 w 22"/>
                <a:gd name="T17" fmla="*/ 15 h 26"/>
                <a:gd name="T18" fmla="*/ 4 w 22"/>
                <a:gd name="T19" fmla="*/ 18 h 26"/>
                <a:gd name="T20" fmla="*/ 5 w 22"/>
                <a:gd name="T21" fmla="*/ 21 h 26"/>
                <a:gd name="T22" fmla="*/ 8 w 22"/>
                <a:gd name="T23" fmla="*/ 23 h 26"/>
                <a:gd name="T24" fmla="*/ 11 w 22"/>
                <a:gd name="T25" fmla="*/ 24 h 26"/>
                <a:gd name="T26" fmla="*/ 14 w 22"/>
                <a:gd name="T27" fmla="*/ 23 h 26"/>
                <a:gd name="T28" fmla="*/ 16 w 22"/>
                <a:gd name="T29" fmla="*/ 23 h 26"/>
                <a:gd name="T30" fmla="*/ 17 w 22"/>
                <a:gd name="T31" fmla="*/ 15 h 26"/>
                <a:gd name="T32" fmla="*/ 11 w 22"/>
                <a:gd name="T33" fmla="*/ 15 h 26"/>
                <a:gd name="T34" fmla="*/ 12 w 22"/>
                <a:gd name="T35" fmla="*/ 13 h 26"/>
                <a:gd name="T36" fmla="*/ 21 w 22"/>
                <a:gd name="T37" fmla="*/ 13 h 26"/>
                <a:gd name="T38" fmla="*/ 18 w 22"/>
                <a:gd name="T39" fmla="*/ 24 h 26"/>
                <a:gd name="T40" fmla="*/ 15 w 22"/>
                <a:gd name="T41" fmla="*/ 26 h 26"/>
                <a:gd name="T42" fmla="*/ 11 w 22"/>
                <a:gd name="T43" fmla="*/ 26 h 26"/>
                <a:gd name="T44" fmla="*/ 6 w 22"/>
                <a:gd name="T45" fmla="*/ 25 h 26"/>
                <a:gd name="T46" fmla="*/ 3 w 22"/>
                <a:gd name="T47" fmla="*/ 23 h 26"/>
                <a:gd name="T48" fmla="*/ 1 w 22"/>
                <a:gd name="T49" fmla="*/ 20 h 26"/>
                <a:gd name="T50" fmla="*/ 0 w 22"/>
                <a:gd name="T51" fmla="*/ 15 h 26"/>
                <a:gd name="T52" fmla="*/ 0 w 22"/>
                <a:gd name="T53" fmla="*/ 11 h 26"/>
                <a:gd name="T54" fmla="*/ 2 w 22"/>
                <a:gd name="T55" fmla="*/ 8 h 26"/>
                <a:gd name="T56" fmla="*/ 4 w 22"/>
                <a:gd name="T57" fmla="*/ 5 h 26"/>
                <a:gd name="T58" fmla="*/ 7 w 22"/>
                <a:gd name="T59" fmla="*/ 2 h 26"/>
                <a:gd name="T60" fmla="*/ 10 w 22"/>
                <a:gd name="T61" fmla="*/ 1 h 26"/>
                <a:gd name="T62" fmla="*/ 15 w 22"/>
                <a:gd name="T63" fmla="*/ 0 h 26"/>
                <a:gd name="T64" fmla="*/ 17 w 22"/>
                <a:gd name="T65" fmla="*/ 0 h 26"/>
                <a:gd name="T66" fmla="*/ 19 w 22"/>
                <a:gd name="T67" fmla="*/ 1 h 26"/>
                <a:gd name="T68" fmla="*/ 21 w 22"/>
                <a:gd name="T69" fmla="*/ 1 h 26"/>
                <a:gd name="T70" fmla="*/ 22 w 22"/>
                <a:gd name="T71" fmla="*/ 2 h 26"/>
                <a:gd name="T72" fmla="*/ 21 w 22"/>
                <a:gd name="T73"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 h="26">
                  <a:moveTo>
                    <a:pt x="21" y="5"/>
                  </a:moveTo>
                  <a:cubicBezTo>
                    <a:pt x="21" y="5"/>
                    <a:pt x="20" y="4"/>
                    <a:pt x="20" y="4"/>
                  </a:cubicBezTo>
                  <a:cubicBezTo>
                    <a:pt x="19" y="4"/>
                    <a:pt x="19" y="4"/>
                    <a:pt x="18" y="3"/>
                  </a:cubicBezTo>
                  <a:cubicBezTo>
                    <a:pt x="18" y="3"/>
                    <a:pt x="17" y="3"/>
                    <a:pt x="16" y="3"/>
                  </a:cubicBezTo>
                  <a:cubicBezTo>
                    <a:pt x="16" y="3"/>
                    <a:pt x="15" y="3"/>
                    <a:pt x="14" y="3"/>
                  </a:cubicBezTo>
                  <a:cubicBezTo>
                    <a:pt x="12" y="3"/>
                    <a:pt x="11" y="3"/>
                    <a:pt x="10" y="4"/>
                  </a:cubicBezTo>
                  <a:cubicBezTo>
                    <a:pt x="8" y="4"/>
                    <a:pt x="7" y="5"/>
                    <a:pt x="6" y="6"/>
                  </a:cubicBezTo>
                  <a:cubicBezTo>
                    <a:pt x="5" y="7"/>
                    <a:pt x="4" y="9"/>
                    <a:pt x="4" y="10"/>
                  </a:cubicBezTo>
                  <a:cubicBezTo>
                    <a:pt x="3" y="12"/>
                    <a:pt x="3" y="13"/>
                    <a:pt x="3" y="15"/>
                  </a:cubicBezTo>
                  <a:cubicBezTo>
                    <a:pt x="3" y="16"/>
                    <a:pt x="3" y="17"/>
                    <a:pt x="4" y="18"/>
                  </a:cubicBezTo>
                  <a:cubicBezTo>
                    <a:pt x="4" y="20"/>
                    <a:pt x="5" y="20"/>
                    <a:pt x="5" y="21"/>
                  </a:cubicBezTo>
                  <a:cubicBezTo>
                    <a:pt x="6" y="22"/>
                    <a:pt x="7" y="23"/>
                    <a:pt x="8" y="23"/>
                  </a:cubicBezTo>
                  <a:cubicBezTo>
                    <a:pt x="9" y="23"/>
                    <a:pt x="10" y="24"/>
                    <a:pt x="11" y="24"/>
                  </a:cubicBezTo>
                  <a:cubicBezTo>
                    <a:pt x="12" y="24"/>
                    <a:pt x="13" y="24"/>
                    <a:pt x="14" y="23"/>
                  </a:cubicBezTo>
                  <a:cubicBezTo>
                    <a:pt x="14" y="23"/>
                    <a:pt x="15" y="23"/>
                    <a:pt x="16" y="23"/>
                  </a:cubicBezTo>
                  <a:cubicBezTo>
                    <a:pt x="17" y="15"/>
                    <a:pt x="17" y="15"/>
                    <a:pt x="17" y="15"/>
                  </a:cubicBezTo>
                  <a:cubicBezTo>
                    <a:pt x="11" y="15"/>
                    <a:pt x="11" y="15"/>
                    <a:pt x="11" y="15"/>
                  </a:cubicBezTo>
                  <a:cubicBezTo>
                    <a:pt x="12" y="13"/>
                    <a:pt x="12" y="13"/>
                    <a:pt x="12" y="13"/>
                  </a:cubicBezTo>
                  <a:cubicBezTo>
                    <a:pt x="21" y="13"/>
                    <a:pt x="21" y="13"/>
                    <a:pt x="21" y="13"/>
                  </a:cubicBezTo>
                  <a:cubicBezTo>
                    <a:pt x="18" y="24"/>
                    <a:pt x="18" y="24"/>
                    <a:pt x="18" y="24"/>
                  </a:cubicBezTo>
                  <a:cubicBezTo>
                    <a:pt x="17" y="25"/>
                    <a:pt x="16" y="25"/>
                    <a:pt x="15" y="26"/>
                  </a:cubicBezTo>
                  <a:cubicBezTo>
                    <a:pt x="14" y="26"/>
                    <a:pt x="12" y="26"/>
                    <a:pt x="11" y="26"/>
                  </a:cubicBezTo>
                  <a:cubicBezTo>
                    <a:pt x="9" y="26"/>
                    <a:pt x="8" y="26"/>
                    <a:pt x="6" y="25"/>
                  </a:cubicBezTo>
                  <a:cubicBezTo>
                    <a:pt x="5" y="25"/>
                    <a:pt x="4" y="24"/>
                    <a:pt x="3" y="23"/>
                  </a:cubicBezTo>
                  <a:cubicBezTo>
                    <a:pt x="2" y="22"/>
                    <a:pt x="1" y="21"/>
                    <a:pt x="1" y="20"/>
                  </a:cubicBezTo>
                  <a:cubicBezTo>
                    <a:pt x="0" y="18"/>
                    <a:pt x="0" y="17"/>
                    <a:pt x="0" y="15"/>
                  </a:cubicBezTo>
                  <a:cubicBezTo>
                    <a:pt x="0" y="14"/>
                    <a:pt x="0" y="12"/>
                    <a:pt x="0" y="11"/>
                  </a:cubicBezTo>
                  <a:cubicBezTo>
                    <a:pt x="1" y="10"/>
                    <a:pt x="1" y="9"/>
                    <a:pt x="2" y="8"/>
                  </a:cubicBezTo>
                  <a:cubicBezTo>
                    <a:pt x="2" y="6"/>
                    <a:pt x="3" y="5"/>
                    <a:pt x="4" y="5"/>
                  </a:cubicBezTo>
                  <a:cubicBezTo>
                    <a:pt x="5" y="4"/>
                    <a:pt x="5" y="3"/>
                    <a:pt x="7" y="2"/>
                  </a:cubicBezTo>
                  <a:cubicBezTo>
                    <a:pt x="8" y="2"/>
                    <a:pt x="9" y="1"/>
                    <a:pt x="10" y="1"/>
                  </a:cubicBezTo>
                  <a:cubicBezTo>
                    <a:pt x="12" y="0"/>
                    <a:pt x="13" y="0"/>
                    <a:pt x="15" y="0"/>
                  </a:cubicBezTo>
                  <a:cubicBezTo>
                    <a:pt x="15" y="0"/>
                    <a:pt x="16" y="0"/>
                    <a:pt x="17" y="0"/>
                  </a:cubicBezTo>
                  <a:cubicBezTo>
                    <a:pt x="18" y="0"/>
                    <a:pt x="18" y="1"/>
                    <a:pt x="19" y="1"/>
                  </a:cubicBezTo>
                  <a:cubicBezTo>
                    <a:pt x="20" y="1"/>
                    <a:pt x="20" y="1"/>
                    <a:pt x="21" y="1"/>
                  </a:cubicBezTo>
                  <a:cubicBezTo>
                    <a:pt x="21" y="1"/>
                    <a:pt x="22" y="2"/>
                    <a:pt x="22" y="2"/>
                  </a:cubicBezTo>
                  <a:lnTo>
                    <a:pt x="21"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49" name="Freeform 174"/>
            <p:cNvSpPr>
              <a:spLocks/>
            </p:cNvSpPr>
            <p:nvPr/>
          </p:nvSpPr>
          <p:spPr bwMode="auto">
            <a:xfrm>
              <a:off x="9620439" y="4413540"/>
              <a:ext cx="71678" cy="81026"/>
            </a:xfrm>
            <a:custGeom>
              <a:avLst/>
              <a:gdLst>
                <a:gd name="T0" fmla="*/ 8 w 22"/>
                <a:gd name="T1" fmla="*/ 12 h 25"/>
                <a:gd name="T2" fmla="*/ 17 w 22"/>
                <a:gd name="T3" fmla="*/ 25 h 25"/>
                <a:gd name="T4" fmla="*/ 13 w 22"/>
                <a:gd name="T5" fmla="*/ 25 h 25"/>
                <a:gd name="T6" fmla="*/ 6 w 22"/>
                <a:gd name="T7" fmla="*/ 13 h 25"/>
                <a:gd name="T8" fmla="*/ 6 w 22"/>
                <a:gd name="T9" fmla="*/ 13 h 25"/>
                <a:gd name="T10" fmla="*/ 5 w 22"/>
                <a:gd name="T11" fmla="*/ 12 h 25"/>
                <a:gd name="T12" fmla="*/ 5 w 22"/>
                <a:gd name="T13" fmla="*/ 12 h 25"/>
                <a:gd name="T14" fmla="*/ 3 w 22"/>
                <a:gd name="T15" fmla="*/ 25 h 25"/>
                <a:gd name="T16" fmla="*/ 0 w 22"/>
                <a:gd name="T17" fmla="*/ 25 h 25"/>
                <a:gd name="T18" fmla="*/ 5 w 22"/>
                <a:gd name="T19" fmla="*/ 0 h 25"/>
                <a:gd name="T20" fmla="*/ 8 w 22"/>
                <a:gd name="T21" fmla="*/ 0 h 25"/>
                <a:gd name="T22" fmla="*/ 6 w 22"/>
                <a:gd name="T23" fmla="*/ 11 h 25"/>
                <a:gd name="T24" fmla="*/ 6 w 22"/>
                <a:gd name="T25" fmla="*/ 11 h 25"/>
                <a:gd name="T26" fmla="*/ 6 w 22"/>
                <a:gd name="T27" fmla="*/ 11 h 25"/>
                <a:gd name="T28" fmla="*/ 6 w 22"/>
                <a:gd name="T29" fmla="*/ 11 h 25"/>
                <a:gd name="T30" fmla="*/ 18 w 22"/>
                <a:gd name="T31" fmla="*/ 0 h 25"/>
                <a:gd name="T32" fmla="*/ 22 w 22"/>
                <a:gd name="T33" fmla="*/ 0 h 25"/>
                <a:gd name="T34" fmla="*/ 8 w 22"/>
                <a:gd name="T35"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 h="25">
                  <a:moveTo>
                    <a:pt x="8" y="12"/>
                  </a:moveTo>
                  <a:cubicBezTo>
                    <a:pt x="17" y="25"/>
                    <a:pt x="17" y="25"/>
                    <a:pt x="17" y="25"/>
                  </a:cubicBezTo>
                  <a:cubicBezTo>
                    <a:pt x="13" y="25"/>
                    <a:pt x="13" y="25"/>
                    <a:pt x="13" y="25"/>
                  </a:cubicBezTo>
                  <a:cubicBezTo>
                    <a:pt x="6" y="13"/>
                    <a:pt x="6" y="13"/>
                    <a:pt x="6" y="13"/>
                  </a:cubicBezTo>
                  <a:cubicBezTo>
                    <a:pt x="6" y="13"/>
                    <a:pt x="6" y="13"/>
                    <a:pt x="6" y="13"/>
                  </a:cubicBezTo>
                  <a:cubicBezTo>
                    <a:pt x="5" y="13"/>
                    <a:pt x="5" y="13"/>
                    <a:pt x="5" y="12"/>
                  </a:cubicBezTo>
                  <a:cubicBezTo>
                    <a:pt x="5" y="12"/>
                    <a:pt x="5" y="12"/>
                    <a:pt x="5" y="12"/>
                  </a:cubicBezTo>
                  <a:cubicBezTo>
                    <a:pt x="3" y="25"/>
                    <a:pt x="3" y="25"/>
                    <a:pt x="3" y="25"/>
                  </a:cubicBezTo>
                  <a:cubicBezTo>
                    <a:pt x="0" y="25"/>
                    <a:pt x="0" y="25"/>
                    <a:pt x="0" y="25"/>
                  </a:cubicBezTo>
                  <a:cubicBezTo>
                    <a:pt x="5" y="0"/>
                    <a:pt x="5" y="0"/>
                    <a:pt x="5" y="0"/>
                  </a:cubicBezTo>
                  <a:cubicBezTo>
                    <a:pt x="8" y="0"/>
                    <a:pt x="8" y="0"/>
                    <a:pt x="8" y="0"/>
                  </a:cubicBezTo>
                  <a:cubicBezTo>
                    <a:pt x="6" y="11"/>
                    <a:pt x="6" y="11"/>
                    <a:pt x="6" y="11"/>
                  </a:cubicBezTo>
                  <a:cubicBezTo>
                    <a:pt x="6" y="11"/>
                    <a:pt x="6" y="11"/>
                    <a:pt x="6" y="11"/>
                  </a:cubicBezTo>
                  <a:cubicBezTo>
                    <a:pt x="6" y="11"/>
                    <a:pt x="6" y="11"/>
                    <a:pt x="6" y="11"/>
                  </a:cubicBezTo>
                  <a:cubicBezTo>
                    <a:pt x="6" y="11"/>
                    <a:pt x="6" y="11"/>
                    <a:pt x="6" y="11"/>
                  </a:cubicBezTo>
                  <a:cubicBezTo>
                    <a:pt x="18" y="0"/>
                    <a:pt x="18" y="0"/>
                    <a:pt x="18" y="0"/>
                  </a:cubicBezTo>
                  <a:cubicBezTo>
                    <a:pt x="22" y="0"/>
                    <a:pt x="22" y="0"/>
                    <a:pt x="22" y="0"/>
                  </a:cubicBez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50" name="Freeform 175"/>
            <p:cNvSpPr>
              <a:spLocks noEditPoints="1"/>
            </p:cNvSpPr>
            <p:nvPr/>
          </p:nvSpPr>
          <p:spPr bwMode="auto">
            <a:xfrm>
              <a:off x="9689001" y="4410424"/>
              <a:ext cx="77911" cy="84143"/>
            </a:xfrm>
            <a:custGeom>
              <a:avLst/>
              <a:gdLst>
                <a:gd name="T0" fmla="*/ 24 w 24"/>
                <a:gd name="T1" fmla="*/ 11 h 26"/>
                <a:gd name="T2" fmla="*/ 23 w 24"/>
                <a:gd name="T3" fmla="*/ 14 h 26"/>
                <a:gd name="T4" fmla="*/ 23 w 24"/>
                <a:gd name="T5" fmla="*/ 17 h 26"/>
                <a:gd name="T6" fmla="*/ 21 w 24"/>
                <a:gd name="T7" fmla="*/ 20 h 26"/>
                <a:gd name="T8" fmla="*/ 19 w 24"/>
                <a:gd name="T9" fmla="*/ 22 h 26"/>
                <a:gd name="T10" fmla="*/ 18 w 24"/>
                <a:gd name="T11" fmla="*/ 24 h 26"/>
                <a:gd name="T12" fmla="*/ 15 w 24"/>
                <a:gd name="T13" fmla="*/ 25 h 26"/>
                <a:gd name="T14" fmla="*/ 13 w 24"/>
                <a:gd name="T15" fmla="*/ 26 h 26"/>
                <a:gd name="T16" fmla="*/ 10 w 24"/>
                <a:gd name="T17" fmla="*/ 26 h 26"/>
                <a:gd name="T18" fmla="*/ 6 w 24"/>
                <a:gd name="T19" fmla="*/ 25 h 26"/>
                <a:gd name="T20" fmla="*/ 3 w 24"/>
                <a:gd name="T21" fmla="*/ 23 h 26"/>
                <a:gd name="T22" fmla="*/ 1 w 24"/>
                <a:gd name="T23" fmla="*/ 20 h 26"/>
                <a:gd name="T24" fmla="*/ 0 w 24"/>
                <a:gd name="T25" fmla="*/ 16 h 26"/>
                <a:gd name="T26" fmla="*/ 1 w 24"/>
                <a:gd name="T27" fmla="*/ 9 h 26"/>
                <a:gd name="T28" fmla="*/ 5 w 24"/>
                <a:gd name="T29" fmla="*/ 4 h 26"/>
                <a:gd name="T30" fmla="*/ 9 w 24"/>
                <a:gd name="T31" fmla="*/ 1 h 26"/>
                <a:gd name="T32" fmla="*/ 14 w 24"/>
                <a:gd name="T33" fmla="*/ 0 h 26"/>
                <a:gd name="T34" fmla="*/ 18 w 24"/>
                <a:gd name="T35" fmla="*/ 1 h 26"/>
                <a:gd name="T36" fmla="*/ 21 w 24"/>
                <a:gd name="T37" fmla="*/ 3 h 26"/>
                <a:gd name="T38" fmla="*/ 23 w 24"/>
                <a:gd name="T39" fmla="*/ 7 h 26"/>
                <a:gd name="T40" fmla="*/ 24 w 24"/>
                <a:gd name="T41" fmla="*/ 11 h 26"/>
                <a:gd name="T42" fmla="*/ 21 w 24"/>
                <a:gd name="T43" fmla="*/ 11 h 26"/>
                <a:gd name="T44" fmla="*/ 20 w 24"/>
                <a:gd name="T45" fmla="*/ 8 h 26"/>
                <a:gd name="T46" fmla="*/ 19 w 24"/>
                <a:gd name="T47" fmla="*/ 5 h 26"/>
                <a:gd name="T48" fmla="*/ 16 w 24"/>
                <a:gd name="T49" fmla="*/ 3 h 26"/>
                <a:gd name="T50" fmla="*/ 13 w 24"/>
                <a:gd name="T51" fmla="*/ 3 h 26"/>
                <a:gd name="T52" fmla="*/ 10 w 24"/>
                <a:gd name="T53" fmla="*/ 4 h 26"/>
                <a:gd name="T54" fmla="*/ 7 w 24"/>
                <a:gd name="T55" fmla="*/ 6 h 26"/>
                <a:gd name="T56" fmla="*/ 5 w 24"/>
                <a:gd name="T57" fmla="*/ 8 h 26"/>
                <a:gd name="T58" fmla="*/ 4 w 24"/>
                <a:gd name="T59" fmla="*/ 10 h 26"/>
                <a:gd name="T60" fmla="*/ 3 w 24"/>
                <a:gd name="T61" fmla="*/ 13 h 26"/>
                <a:gd name="T62" fmla="*/ 3 w 24"/>
                <a:gd name="T63" fmla="*/ 16 h 26"/>
                <a:gd name="T64" fmla="*/ 4 w 24"/>
                <a:gd name="T65" fmla="*/ 19 h 26"/>
                <a:gd name="T66" fmla="*/ 5 w 24"/>
                <a:gd name="T67" fmla="*/ 21 h 26"/>
                <a:gd name="T68" fmla="*/ 7 w 24"/>
                <a:gd name="T69" fmla="*/ 23 h 26"/>
                <a:gd name="T70" fmla="*/ 10 w 24"/>
                <a:gd name="T71" fmla="*/ 24 h 26"/>
                <a:gd name="T72" fmla="*/ 14 w 24"/>
                <a:gd name="T73" fmla="*/ 23 h 26"/>
                <a:gd name="T74" fmla="*/ 17 w 24"/>
                <a:gd name="T75" fmla="*/ 20 h 26"/>
                <a:gd name="T76" fmla="*/ 19 w 24"/>
                <a:gd name="T77" fmla="*/ 18 h 26"/>
                <a:gd name="T78" fmla="*/ 20 w 24"/>
                <a:gd name="T79" fmla="*/ 16 h 26"/>
                <a:gd name="T80" fmla="*/ 20 w 24"/>
                <a:gd name="T81" fmla="*/ 13 h 26"/>
                <a:gd name="T82" fmla="*/ 21 w 24"/>
                <a:gd name="T83"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26">
                  <a:moveTo>
                    <a:pt x="24" y="11"/>
                  </a:moveTo>
                  <a:cubicBezTo>
                    <a:pt x="24" y="12"/>
                    <a:pt x="24" y="13"/>
                    <a:pt x="23" y="14"/>
                  </a:cubicBezTo>
                  <a:cubicBezTo>
                    <a:pt x="23" y="15"/>
                    <a:pt x="23" y="16"/>
                    <a:pt x="23" y="17"/>
                  </a:cubicBezTo>
                  <a:cubicBezTo>
                    <a:pt x="22" y="18"/>
                    <a:pt x="22" y="19"/>
                    <a:pt x="21" y="20"/>
                  </a:cubicBezTo>
                  <a:cubicBezTo>
                    <a:pt x="21" y="21"/>
                    <a:pt x="20" y="22"/>
                    <a:pt x="19" y="22"/>
                  </a:cubicBezTo>
                  <a:cubicBezTo>
                    <a:pt x="19" y="23"/>
                    <a:pt x="18" y="24"/>
                    <a:pt x="18" y="24"/>
                  </a:cubicBezTo>
                  <a:cubicBezTo>
                    <a:pt x="17" y="24"/>
                    <a:pt x="16" y="25"/>
                    <a:pt x="15" y="25"/>
                  </a:cubicBezTo>
                  <a:cubicBezTo>
                    <a:pt x="15" y="26"/>
                    <a:pt x="14" y="26"/>
                    <a:pt x="13" y="26"/>
                  </a:cubicBezTo>
                  <a:cubicBezTo>
                    <a:pt x="12" y="26"/>
                    <a:pt x="11" y="26"/>
                    <a:pt x="10" y="26"/>
                  </a:cubicBezTo>
                  <a:cubicBezTo>
                    <a:pt x="9" y="26"/>
                    <a:pt x="7" y="26"/>
                    <a:pt x="6" y="25"/>
                  </a:cubicBezTo>
                  <a:cubicBezTo>
                    <a:pt x="5" y="25"/>
                    <a:pt x="4" y="24"/>
                    <a:pt x="3" y="23"/>
                  </a:cubicBezTo>
                  <a:cubicBezTo>
                    <a:pt x="2" y="22"/>
                    <a:pt x="1" y="21"/>
                    <a:pt x="1" y="20"/>
                  </a:cubicBezTo>
                  <a:cubicBezTo>
                    <a:pt x="0" y="18"/>
                    <a:pt x="0" y="17"/>
                    <a:pt x="0" y="16"/>
                  </a:cubicBezTo>
                  <a:cubicBezTo>
                    <a:pt x="0" y="13"/>
                    <a:pt x="0" y="11"/>
                    <a:pt x="1" y="9"/>
                  </a:cubicBezTo>
                  <a:cubicBezTo>
                    <a:pt x="2" y="7"/>
                    <a:pt x="3" y="5"/>
                    <a:pt x="5" y="4"/>
                  </a:cubicBezTo>
                  <a:cubicBezTo>
                    <a:pt x="6" y="3"/>
                    <a:pt x="7" y="2"/>
                    <a:pt x="9" y="1"/>
                  </a:cubicBezTo>
                  <a:cubicBezTo>
                    <a:pt x="10" y="1"/>
                    <a:pt x="12" y="0"/>
                    <a:pt x="14" y="0"/>
                  </a:cubicBezTo>
                  <a:cubicBezTo>
                    <a:pt x="15" y="0"/>
                    <a:pt x="17" y="0"/>
                    <a:pt x="18" y="1"/>
                  </a:cubicBezTo>
                  <a:cubicBezTo>
                    <a:pt x="19" y="1"/>
                    <a:pt x="20" y="2"/>
                    <a:pt x="21" y="3"/>
                  </a:cubicBezTo>
                  <a:cubicBezTo>
                    <a:pt x="22" y="4"/>
                    <a:pt x="23" y="5"/>
                    <a:pt x="23" y="7"/>
                  </a:cubicBezTo>
                  <a:cubicBezTo>
                    <a:pt x="24" y="8"/>
                    <a:pt x="24" y="9"/>
                    <a:pt x="24" y="11"/>
                  </a:cubicBezTo>
                  <a:close/>
                  <a:moveTo>
                    <a:pt x="21" y="11"/>
                  </a:moveTo>
                  <a:cubicBezTo>
                    <a:pt x="21" y="10"/>
                    <a:pt x="20" y="9"/>
                    <a:pt x="20" y="8"/>
                  </a:cubicBezTo>
                  <a:cubicBezTo>
                    <a:pt x="20" y="7"/>
                    <a:pt x="19" y="6"/>
                    <a:pt x="19" y="5"/>
                  </a:cubicBezTo>
                  <a:cubicBezTo>
                    <a:pt x="18" y="4"/>
                    <a:pt x="17" y="4"/>
                    <a:pt x="16" y="3"/>
                  </a:cubicBezTo>
                  <a:cubicBezTo>
                    <a:pt x="15" y="3"/>
                    <a:pt x="14" y="3"/>
                    <a:pt x="13" y="3"/>
                  </a:cubicBezTo>
                  <a:cubicBezTo>
                    <a:pt x="12" y="3"/>
                    <a:pt x="11" y="3"/>
                    <a:pt x="10" y="4"/>
                  </a:cubicBezTo>
                  <a:cubicBezTo>
                    <a:pt x="8" y="4"/>
                    <a:pt x="7" y="5"/>
                    <a:pt x="7" y="6"/>
                  </a:cubicBezTo>
                  <a:cubicBezTo>
                    <a:pt x="6" y="7"/>
                    <a:pt x="6" y="7"/>
                    <a:pt x="5" y="8"/>
                  </a:cubicBezTo>
                  <a:cubicBezTo>
                    <a:pt x="5" y="9"/>
                    <a:pt x="4" y="9"/>
                    <a:pt x="4" y="10"/>
                  </a:cubicBezTo>
                  <a:cubicBezTo>
                    <a:pt x="4" y="11"/>
                    <a:pt x="4" y="12"/>
                    <a:pt x="3" y="13"/>
                  </a:cubicBezTo>
                  <a:cubicBezTo>
                    <a:pt x="3" y="14"/>
                    <a:pt x="3" y="15"/>
                    <a:pt x="3" y="16"/>
                  </a:cubicBezTo>
                  <a:cubicBezTo>
                    <a:pt x="3" y="17"/>
                    <a:pt x="3" y="18"/>
                    <a:pt x="4" y="19"/>
                  </a:cubicBezTo>
                  <a:cubicBezTo>
                    <a:pt x="4" y="20"/>
                    <a:pt x="4" y="21"/>
                    <a:pt x="5" y="21"/>
                  </a:cubicBezTo>
                  <a:cubicBezTo>
                    <a:pt x="6" y="22"/>
                    <a:pt x="6" y="23"/>
                    <a:pt x="7" y="23"/>
                  </a:cubicBezTo>
                  <a:cubicBezTo>
                    <a:pt x="8" y="23"/>
                    <a:pt x="9" y="24"/>
                    <a:pt x="10" y="24"/>
                  </a:cubicBezTo>
                  <a:cubicBezTo>
                    <a:pt x="12" y="24"/>
                    <a:pt x="13" y="23"/>
                    <a:pt x="14" y="23"/>
                  </a:cubicBezTo>
                  <a:cubicBezTo>
                    <a:pt x="15" y="22"/>
                    <a:pt x="16" y="22"/>
                    <a:pt x="17" y="20"/>
                  </a:cubicBezTo>
                  <a:cubicBezTo>
                    <a:pt x="18" y="20"/>
                    <a:pt x="18" y="19"/>
                    <a:pt x="19" y="18"/>
                  </a:cubicBezTo>
                  <a:cubicBezTo>
                    <a:pt x="19" y="18"/>
                    <a:pt x="20" y="17"/>
                    <a:pt x="20" y="16"/>
                  </a:cubicBezTo>
                  <a:cubicBezTo>
                    <a:pt x="20" y="15"/>
                    <a:pt x="20" y="14"/>
                    <a:pt x="20" y="13"/>
                  </a:cubicBezTo>
                  <a:cubicBezTo>
                    <a:pt x="21" y="13"/>
                    <a:pt x="21" y="12"/>
                    <a:pt x="21"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51" name="Freeform 176"/>
            <p:cNvSpPr>
              <a:spLocks/>
            </p:cNvSpPr>
            <p:nvPr/>
          </p:nvSpPr>
          <p:spPr bwMode="auto">
            <a:xfrm>
              <a:off x="9776261" y="4413540"/>
              <a:ext cx="82586" cy="81026"/>
            </a:xfrm>
            <a:custGeom>
              <a:avLst/>
              <a:gdLst>
                <a:gd name="T0" fmla="*/ 20 w 25"/>
                <a:gd name="T1" fmla="*/ 25 h 25"/>
                <a:gd name="T2" fmla="*/ 17 w 25"/>
                <a:gd name="T3" fmla="*/ 25 h 25"/>
                <a:gd name="T4" fmla="*/ 8 w 25"/>
                <a:gd name="T5" fmla="*/ 5 h 25"/>
                <a:gd name="T6" fmla="*/ 7 w 25"/>
                <a:gd name="T7" fmla="*/ 4 h 25"/>
                <a:gd name="T8" fmla="*/ 7 w 25"/>
                <a:gd name="T9" fmla="*/ 4 h 25"/>
                <a:gd name="T10" fmla="*/ 7 w 25"/>
                <a:gd name="T11" fmla="*/ 3 h 25"/>
                <a:gd name="T12" fmla="*/ 7 w 25"/>
                <a:gd name="T13" fmla="*/ 3 h 25"/>
                <a:gd name="T14" fmla="*/ 7 w 25"/>
                <a:gd name="T15" fmla="*/ 3 h 25"/>
                <a:gd name="T16" fmla="*/ 7 w 25"/>
                <a:gd name="T17" fmla="*/ 3 h 25"/>
                <a:gd name="T18" fmla="*/ 7 w 25"/>
                <a:gd name="T19" fmla="*/ 4 h 25"/>
                <a:gd name="T20" fmla="*/ 7 w 25"/>
                <a:gd name="T21" fmla="*/ 5 h 25"/>
                <a:gd name="T22" fmla="*/ 7 w 25"/>
                <a:gd name="T23" fmla="*/ 5 h 25"/>
                <a:gd name="T24" fmla="*/ 3 w 25"/>
                <a:gd name="T25" fmla="*/ 25 h 25"/>
                <a:gd name="T26" fmla="*/ 0 w 25"/>
                <a:gd name="T27" fmla="*/ 25 h 25"/>
                <a:gd name="T28" fmla="*/ 5 w 25"/>
                <a:gd name="T29" fmla="*/ 0 h 25"/>
                <a:gd name="T30" fmla="*/ 8 w 25"/>
                <a:gd name="T31" fmla="*/ 0 h 25"/>
                <a:gd name="T32" fmla="*/ 17 w 25"/>
                <a:gd name="T33" fmla="*/ 19 h 25"/>
                <a:gd name="T34" fmla="*/ 18 w 25"/>
                <a:gd name="T35" fmla="*/ 20 h 25"/>
                <a:gd name="T36" fmla="*/ 18 w 25"/>
                <a:gd name="T37" fmla="*/ 20 h 25"/>
                <a:gd name="T38" fmla="*/ 18 w 25"/>
                <a:gd name="T39" fmla="*/ 21 h 25"/>
                <a:gd name="T40" fmla="*/ 18 w 25"/>
                <a:gd name="T41" fmla="*/ 21 h 25"/>
                <a:gd name="T42" fmla="*/ 18 w 25"/>
                <a:gd name="T43" fmla="*/ 21 h 25"/>
                <a:gd name="T44" fmla="*/ 18 w 25"/>
                <a:gd name="T45" fmla="*/ 21 h 25"/>
                <a:gd name="T46" fmla="*/ 18 w 25"/>
                <a:gd name="T47" fmla="*/ 20 h 25"/>
                <a:gd name="T48" fmla="*/ 18 w 25"/>
                <a:gd name="T49" fmla="*/ 19 h 25"/>
                <a:gd name="T50" fmla="*/ 18 w 25"/>
                <a:gd name="T51" fmla="*/ 19 h 25"/>
                <a:gd name="T52" fmla="*/ 22 w 25"/>
                <a:gd name="T53" fmla="*/ 0 h 25"/>
                <a:gd name="T54" fmla="*/ 25 w 25"/>
                <a:gd name="T55" fmla="*/ 0 h 25"/>
                <a:gd name="T56" fmla="*/ 20 w 25"/>
                <a:gd name="T5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 h="25">
                  <a:moveTo>
                    <a:pt x="20" y="25"/>
                  </a:moveTo>
                  <a:cubicBezTo>
                    <a:pt x="17" y="25"/>
                    <a:pt x="17" y="25"/>
                    <a:pt x="17" y="25"/>
                  </a:cubicBezTo>
                  <a:cubicBezTo>
                    <a:pt x="8" y="5"/>
                    <a:pt x="8" y="5"/>
                    <a:pt x="8" y="5"/>
                  </a:cubicBezTo>
                  <a:cubicBezTo>
                    <a:pt x="8" y="5"/>
                    <a:pt x="7" y="4"/>
                    <a:pt x="7" y="4"/>
                  </a:cubicBezTo>
                  <a:cubicBezTo>
                    <a:pt x="7" y="4"/>
                    <a:pt x="7" y="4"/>
                    <a:pt x="7" y="4"/>
                  </a:cubicBezTo>
                  <a:cubicBezTo>
                    <a:pt x="7" y="4"/>
                    <a:pt x="7" y="4"/>
                    <a:pt x="7" y="3"/>
                  </a:cubicBezTo>
                  <a:cubicBezTo>
                    <a:pt x="7" y="3"/>
                    <a:pt x="7" y="3"/>
                    <a:pt x="7" y="3"/>
                  </a:cubicBezTo>
                  <a:cubicBezTo>
                    <a:pt x="7" y="3"/>
                    <a:pt x="7" y="3"/>
                    <a:pt x="7" y="3"/>
                  </a:cubicBezTo>
                  <a:cubicBezTo>
                    <a:pt x="7" y="3"/>
                    <a:pt x="7" y="3"/>
                    <a:pt x="7" y="3"/>
                  </a:cubicBezTo>
                  <a:cubicBezTo>
                    <a:pt x="7" y="4"/>
                    <a:pt x="7" y="4"/>
                    <a:pt x="7" y="4"/>
                  </a:cubicBezTo>
                  <a:cubicBezTo>
                    <a:pt x="7" y="4"/>
                    <a:pt x="7" y="4"/>
                    <a:pt x="7" y="5"/>
                  </a:cubicBezTo>
                  <a:cubicBezTo>
                    <a:pt x="7" y="5"/>
                    <a:pt x="7" y="5"/>
                    <a:pt x="7" y="5"/>
                  </a:cubicBezTo>
                  <a:cubicBezTo>
                    <a:pt x="3" y="25"/>
                    <a:pt x="3" y="25"/>
                    <a:pt x="3" y="25"/>
                  </a:cubicBezTo>
                  <a:cubicBezTo>
                    <a:pt x="0" y="25"/>
                    <a:pt x="0" y="25"/>
                    <a:pt x="0" y="25"/>
                  </a:cubicBezTo>
                  <a:cubicBezTo>
                    <a:pt x="5" y="0"/>
                    <a:pt x="5" y="0"/>
                    <a:pt x="5" y="0"/>
                  </a:cubicBezTo>
                  <a:cubicBezTo>
                    <a:pt x="8" y="0"/>
                    <a:pt x="8" y="0"/>
                    <a:pt x="8" y="0"/>
                  </a:cubicBezTo>
                  <a:cubicBezTo>
                    <a:pt x="17" y="19"/>
                    <a:pt x="17" y="19"/>
                    <a:pt x="17" y="19"/>
                  </a:cubicBezTo>
                  <a:cubicBezTo>
                    <a:pt x="17" y="19"/>
                    <a:pt x="17" y="20"/>
                    <a:pt x="18" y="20"/>
                  </a:cubicBezTo>
                  <a:cubicBezTo>
                    <a:pt x="18" y="20"/>
                    <a:pt x="18" y="20"/>
                    <a:pt x="18" y="20"/>
                  </a:cubicBezTo>
                  <a:cubicBezTo>
                    <a:pt x="18" y="20"/>
                    <a:pt x="18" y="21"/>
                    <a:pt x="18" y="21"/>
                  </a:cubicBezTo>
                  <a:cubicBezTo>
                    <a:pt x="18" y="21"/>
                    <a:pt x="18" y="21"/>
                    <a:pt x="18" y="21"/>
                  </a:cubicBezTo>
                  <a:cubicBezTo>
                    <a:pt x="18" y="21"/>
                    <a:pt x="18" y="21"/>
                    <a:pt x="18" y="21"/>
                  </a:cubicBezTo>
                  <a:cubicBezTo>
                    <a:pt x="18" y="21"/>
                    <a:pt x="18" y="21"/>
                    <a:pt x="18" y="21"/>
                  </a:cubicBezTo>
                  <a:cubicBezTo>
                    <a:pt x="18" y="20"/>
                    <a:pt x="18" y="20"/>
                    <a:pt x="18" y="20"/>
                  </a:cubicBezTo>
                  <a:cubicBezTo>
                    <a:pt x="18" y="20"/>
                    <a:pt x="18" y="20"/>
                    <a:pt x="18" y="19"/>
                  </a:cubicBezTo>
                  <a:cubicBezTo>
                    <a:pt x="18" y="19"/>
                    <a:pt x="18" y="19"/>
                    <a:pt x="18" y="19"/>
                  </a:cubicBezTo>
                  <a:cubicBezTo>
                    <a:pt x="22" y="0"/>
                    <a:pt x="22" y="0"/>
                    <a:pt x="22" y="0"/>
                  </a:cubicBezTo>
                  <a:cubicBezTo>
                    <a:pt x="25" y="0"/>
                    <a:pt x="25" y="0"/>
                    <a:pt x="25" y="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52" name="Freeform 177"/>
            <p:cNvSpPr>
              <a:spLocks/>
            </p:cNvSpPr>
            <p:nvPr/>
          </p:nvSpPr>
          <p:spPr bwMode="auto">
            <a:xfrm>
              <a:off x="9868196" y="4410424"/>
              <a:ext cx="71678" cy="84143"/>
            </a:xfrm>
            <a:custGeom>
              <a:avLst/>
              <a:gdLst>
                <a:gd name="T0" fmla="*/ 22 w 22"/>
                <a:gd name="T1" fmla="*/ 5 h 26"/>
                <a:gd name="T2" fmla="*/ 20 w 22"/>
                <a:gd name="T3" fmla="*/ 4 h 26"/>
                <a:gd name="T4" fmla="*/ 19 w 22"/>
                <a:gd name="T5" fmla="*/ 3 h 26"/>
                <a:gd name="T6" fmla="*/ 17 w 22"/>
                <a:gd name="T7" fmla="*/ 3 h 26"/>
                <a:gd name="T8" fmla="*/ 14 w 22"/>
                <a:gd name="T9" fmla="*/ 3 h 26"/>
                <a:gd name="T10" fmla="*/ 10 w 22"/>
                <a:gd name="T11" fmla="*/ 4 h 26"/>
                <a:gd name="T12" fmla="*/ 6 w 22"/>
                <a:gd name="T13" fmla="*/ 6 h 26"/>
                <a:gd name="T14" fmla="*/ 4 w 22"/>
                <a:gd name="T15" fmla="*/ 10 h 26"/>
                <a:gd name="T16" fmla="*/ 3 w 22"/>
                <a:gd name="T17" fmla="*/ 15 h 26"/>
                <a:gd name="T18" fmla="*/ 4 w 22"/>
                <a:gd name="T19" fmla="*/ 18 h 26"/>
                <a:gd name="T20" fmla="*/ 6 w 22"/>
                <a:gd name="T21" fmla="*/ 21 h 26"/>
                <a:gd name="T22" fmla="*/ 8 w 22"/>
                <a:gd name="T23" fmla="*/ 23 h 26"/>
                <a:gd name="T24" fmla="*/ 12 w 22"/>
                <a:gd name="T25" fmla="*/ 24 h 26"/>
                <a:gd name="T26" fmla="*/ 14 w 22"/>
                <a:gd name="T27" fmla="*/ 23 h 26"/>
                <a:gd name="T28" fmla="*/ 16 w 22"/>
                <a:gd name="T29" fmla="*/ 23 h 26"/>
                <a:gd name="T30" fmla="*/ 18 w 22"/>
                <a:gd name="T31" fmla="*/ 15 h 26"/>
                <a:gd name="T32" fmla="*/ 12 w 22"/>
                <a:gd name="T33" fmla="*/ 15 h 26"/>
                <a:gd name="T34" fmla="*/ 12 w 22"/>
                <a:gd name="T35" fmla="*/ 13 h 26"/>
                <a:gd name="T36" fmla="*/ 21 w 22"/>
                <a:gd name="T37" fmla="*/ 13 h 26"/>
                <a:gd name="T38" fmla="*/ 19 w 22"/>
                <a:gd name="T39" fmla="*/ 24 h 26"/>
                <a:gd name="T40" fmla="*/ 15 w 22"/>
                <a:gd name="T41" fmla="*/ 26 h 26"/>
                <a:gd name="T42" fmla="*/ 11 w 22"/>
                <a:gd name="T43" fmla="*/ 26 h 26"/>
                <a:gd name="T44" fmla="*/ 7 w 22"/>
                <a:gd name="T45" fmla="*/ 25 h 26"/>
                <a:gd name="T46" fmla="*/ 3 w 22"/>
                <a:gd name="T47" fmla="*/ 23 h 26"/>
                <a:gd name="T48" fmla="*/ 1 w 22"/>
                <a:gd name="T49" fmla="*/ 20 h 26"/>
                <a:gd name="T50" fmla="*/ 0 w 22"/>
                <a:gd name="T51" fmla="*/ 15 h 26"/>
                <a:gd name="T52" fmla="*/ 1 w 22"/>
                <a:gd name="T53" fmla="*/ 11 h 26"/>
                <a:gd name="T54" fmla="*/ 2 w 22"/>
                <a:gd name="T55" fmla="*/ 8 h 26"/>
                <a:gd name="T56" fmla="*/ 4 w 22"/>
                <a:gd name="T57" fmla="*/ 5 h 26"/>
                <a:gd name="T58" fmla="*/ 7 w 22"/>
                <a:gd name="T59" fmla="*/ 2 h 26"/>
                <a:gd name="T60" fmla="*/ 10 w 22"/>
                <a:gd name="T61" fmla="*/ 1 h 26"/>
                <a:gd name="T62" fmla="*/ 15 w 22"/>
                <a:gd name="T63" fmla="*/ 0 h 26"/>
                <a:gd name="T64" fmla="*/ 17 w 22"/>
                <a:gd name="T65" fmla="*/ 0 h 26"/>
                <a:gd name="T66" fmla="*/ 19 w 22"/>
                <a:gd name="T67" fmla="*/ 1 h 26"/>
                <a:gd name="T68" fmla="*/ 21 w 22"/>
                <a:gd name="T69" fmla="*/ 1 h 26"/>
                <a:gd name="T70" fmla="*/ 22 w 22"/>
                <a:gd name="T71" fmla="*/ 2 h 26"/>
                <a:gd name="T72" fmla="*/ 22 w 22"/>
                <a:gd name="T73"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 h="26">
                  <a:moveTo>
                    <a:pt x="22" y="5"/>
                  </a:moveTo>
                  <a:cubicBezTo>
                    <a:pt x="21" y="5"/>
                    <a:pt x="21" y="4"/>
                    <a:pt x="20" y="4"/>
                  </a:cubicBezTo>
                  <a:cubicBezTo>
                    <a:pt x="20" y="4"/>
                    <a:pt x="19" y="4"/>
                    <a:pt x="19" y="3"/>
                  </a:cubicBezTo>
                  <a:cubicBezTo>
                    <a:pt x="18" y="3"/>
                    <a:pt x="17" y="3"/>
                    <a:pt x="17" y="3"/>
                  </a:cubicBezTo>
                  <a:cubicBezTo>
                    <a:pt x="16" y="3"/>
                    <a:pt x="15" y="3"/>
                    <a:pt x="14" y="3"/>
                  </a:cubicBezTo>
                  <a:cubicBezTo>
                    <a:pt x="13" y="3"/>
                    <a:pt x="11" y="3"/>
                    <a:pt x="10" y="4"/>
                  </a:cubicBezTo>
                  <a:cubicBezTo>
                    <a:pt x="8" y="4"/>
                    <a:pt x="7" y="5"/>
                    <a:pt x="6" y="6"/>
                  </a:cubicBezTo>
                  <a:cubicBezTo>
                    <a:pt x="5" y="7"/>
                    <a:pt x="5" y="9"/>
                    <a:pt x="4" y="10"/>
                  </a:cubicBezTo>
                  <a:cubicBezTo>
                    <a:pt x="4" y="12"/>
                    <a:pt x="3" y="13"/>
                    <a:pt x="3" y="15"/>
                  </a:cubicBezTo>
                  <a:cubicBezTo>
                    <a:pt x="3" y="16"/>
                    <a:pt x="4" y="17"/>
                    <a:pt x="4" y="18"/>
                  </a:cubicBezTo>
                  <a:cubicBezTo>
                    <a:pt x="4" y="20"/>
                    <a:pt x="5" y="20"/>
                    <a:pt x="6" y="21"/>
                  </a:cubicBezTo>
                  <a:cubicBezTo>
                    <a:pt x="6" y="22"/>
                    <a:pt x="7" y="23"/>
                    <a:pt x="8" y="23"/>
                  </a:cubicBezTo>
                  <a:cubicBezTo>
                    <a:pt x="9" y="23"/>
                    <a:pt x="10" y="24"/>
                    <a:pt x="12" y="24"/>
                  </a:cubicBezTo>
                  <a:cubicBezTo>
                    <a:pt x="13" y="24"/>
                    <a:pt x="13" y="24"/>
                    <a:pt x="14" y="23"/>
                  </a:cubicBezTo>
                  <a:cubicBezTo>
                    <a:pt x="15" y="23"/>
                    <a:pt x="15" y="23"/>
                    <a:pt x="16" y="23"/>
                  </a:cubicBezTo>
                  <a:cubicBezTo>
                    <a:pt x="18" y="15"/>
                    <a:pt x="18" y="15"/>
                    <a:pt x="18" y="15"/>
                  </a:cubicBezTo>
                  <a:cubicBezTo>
                    <a:pt x="12" y="15"/>
                    <a:pt x="12" y="15"/>
                    <a:pt x="12" y="15"/>
                  </a:cubicBezTo>
                  <a:cubicBezTo>
                    <a:pt x="12" y="13"/>
                    <a:pt x="12" y="13"/>
                    <a:pt x="12" y="13"/>
                  </a:cubicBezTo>
                  <a:cubicBezTo>
                    <a:pt x="21" y="13"/>
                    <a:pt x="21" y="13"/>
                    <a:pt x="21" y="13"/>
                  </a:cubicBezTo>
                  <a:cubicBezTo>
                    <a:pt x="19" y="24"/>
                    <a:pt x="19" y="24"/>
                    <a:pt x="19" y="24"/>
                  </a:cubicBezTo>
                  <a:cubicBezTo>
                    <a:pt x="18" y="25"/>
                    <a:pt x="17" y="25"/>
                    <a:pt x="15" y="26"/>
                  </a:cubicBezTo>
                  <a:cubicBezTo>
                    <a:pt x="14" y="26"/>
                    <a:pt x="13" y="26"/>
                    <a:pt x="11" y="26"/>
                  </a:cubicBezTo>
                  <a:cubicBezTo>
                    <a:pt x="10" y="26"/>
                    <a:pt x="8" y="26"/>
                    <a:pt x="7" y="25"/>
                  </a:cubicBezTo>
                  <a:cubicBezTo>
                    <a:pt x="5" y="25"/>
                    <a:pt x="4" y="24"/>
                    <a:pt x="3" y="23"/>
                  </a:cubicBezTo>
                  <a:cubicBezTo>
                    <a:pt x="2" y="22"/>
                    <a:pt x="2" y="21"/>
                    <a:pt x="1" y="20"/>
                  </a:cubicBezTo>
                  <a:cubicBezTo>
                    <a:pt x="1" y="18"/>
                    <a:pt x="0" y="17"/>
                    <a:pt x="0" y="15"/>
                  </a:cubicBezTo>
                  <a:cubicBezTo>
                    <a:pt x="0" y="14"/>
                    <a:pt x="0" y="12"/>
                    <a:pt x="1" y="11"/>
                  </a:cubicBezTo>
                  <a:cubicBezTo>
                    <a:pt x="1" y="10"/>
                    <a:pt x="1" y="9"/>
                    <a:pt x="2" y="8"/>
                  </a:cubicBezTo>
                  <a:cubicBezTo>
                    <a:pt x="3" y="6"/>
                    <a:pt x="3" y="5"/>
                    <a:pt x="4" y="5"/>
                  </a:cubicBezTo>
                  <a:cubicBezTo>
                    <a:pt x="5" y="4"/>
                    <a:pt x="6" y="3"/>
                    <a:pt x="7" y="2"/>
                  </a:cubicBezTo>
                  <a:cubicBezTo>
                    <a:pt x="8" y="2"/>
                    <a:pt x="9" y="1"/>
                    <a:pt x="10" y="1"/>
                  </a:cubicBezTo>
                  <a:cubicBezTo>
                    <a:pt x="12" y="0"/>
                    <a:pt x="13" y="0"/>
                    <a:pt x="15" y="0"/>
                  </a:cubicBezTo>
                  <a:cubicBezTo>
                    <a:pt x="16" y="0"/>
                    <a:pt x="17" y="0"/>
                    <a:pt x="17" y="0"/>
                  </a:cubicBezTo>
                  <a:cubicBezTo>
                    <a:pt x="18" y="0"/>
                    <a:pt x="19" y="1"/>
                    <a:pt x="19" y="1"/>
                  </a:cubicBezTo>
                  <a:cubicBezTo>
                    <a:pt x="20" y="1"/>
                    <a:pt x="20" y="1"/>
                    <a:pt x="21" y="1"/>
                  </a:cubicBezTo>
                  <a:cubicBezTo>
                    <a:pt x="21" y="1"/>
                    <a:pt x="22" y="2"/>
                    <a:pt x="22" y="2"/>
                  </a:cubicBezTo>
                  <a:lnTo>
                    <a:pt x="22"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grpSp>
        <p:nvGrpSpPr>
          <p:cNvPr id="614" name="Japan East"/>
          <p:cNvGrpSpPr/>
          <p:nvPr/>
        </p:nvGrpSpPr>
        <p:grpSpPr>
          <a:xfrm>
            <a:off x="9587831" y="2502699"/>
            <a:ext cx="812420" cy="380461"/>
            <a:chOff x="9766912" y="2389437"/>
            <a:chExt cx="885069" cy="414482"/>
          </a:xfrm>
        </p:grpSpPr>
        <p:sp>
          <p:nvSpPr>
            <p:cNvPr id="615" name="Rectangle 34"/>
            <p:cNvSpPr>
              <a:spLocks noChangeArrowheads="1"/>
            </p:cNvSpPr>
            <p:nvPr/>
          </p:nvSpPr>
          <p:spPr bwMode="auto">
            <a:xfrm>
              <a:off x="9766912" y="2389437"/>
              <a:ext cx="885069" cy="414482"/>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16" name="Freeform 234"/>
            <p:cNvSpPr>
              <a:spLocks/>
            </p:cNvSpPr>
            <p:nvPr/>
          </p:nvSpPr>
          <p:spPr bwMode="auto">
            <a:xfrm>
              <a:off x="9861963" y="2484487"/>
              <a:ext cx="38956" cy="84143"/>
            </a:xfrm>
            <a:custGeom>
              <a:avLst/>
              <a:gdLst>
                <a:gd name="T0" fmla="*/ 12 w 12"/>
                <a:gd name="T1" fmla="*/ 15 h 26"/>
                <a:gd name="T2" fmla="*/ 10 w 12"/>
                <a:gd name="T3" fmla="*/ 23 h 26"/>
                <a:gd name="T4" fmla="*/ 3 w 12"/>
                <a:gd name="T5" fmla="*/ 26 h 26"/>
                <a:gd name="T6" fmla="*/ 0 w 12"/>
                <a:gd name="T7" fmla="*/ 25 h 26"/>
                <a:gd name="T8" fmla="*/ 0 w 12"/>
                <a:gd name="T9" fmla="*/ 20 h 26"/>
                <a:gd name="T10" fmla="*/ 3 w 12"/>
                <a:gd name="T11" fmla="*/ 21 h 26"/>
                <a:gd name="T12" fmla="*/ 7 w 12"/>
                <a:gd name="T13" fmla="*/ 15 h 26"/>
                <a:gd name="T14" fmla="*/ 7 w 12"/>
                <a:gd name="T15" fmla="*/ 0 h 26"/>
                <a:gd name="T16" fmla="*/ 12 w 12"/>
                <a:gd name="T17" fmla="*/ 0 h 26"/>
                <a:gd name="T18" fmla="*/ 12 w 12"/>
                <a:gd name="T19" fmla="*/ 1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26">
                  <a:moveTo>
                    <a:pt x="12" y="15"/>
                  </a:moveTo>
                  <a:cubicBezTo>
                    <a:pt x="12" y="19"/>
                    <a:pt x="12" y="21"/>
                    <a:pt x="10" y="23"/>
                  </a:cubicBezTo>
                  <a:cubicBezTo>
                    <a:pt x="9" y="25"/>
                    <a:pt x="6" y="26"/>
                    <a:pt x="3" y="26"/>
                  </a:cubicBezTo>
                  <a:cubicBezTo>
                    <a:pt x="2" y="26"/>
                    <a:pt x="1" y="25"/>
                    <a:pt x="0" y="25"/>
                  </a:cubicBezTo>
                  <a:cubicBezTo>
                    <a:pt x="0" y="20"/>
                    <a:pt x="0" y="20"/>
                    <a:pt x="0" y="20"/>
                  </a:cubicBezTo>
                  <a:cubicBezTo>
                    <a:pt x="1" y="20"/>
                    <a:pt x="2" y="21"/>
                    <a:pt x="3" y="21"/>
                  </a:cubicBezTo>
                  <a:cubicBezTo>
                    <a:pt x="5" y="21"/>
                    <a:pt x="7" y="19"/>
                    <a:pt x="7" y="15"/>
                  </a:cubicBezTo>
                  <a:cubicBezTo>
                    <a:pt x="7" y="0"/>
                    <a:pt x="7" y="0"/>
                    <a:pt x="7" y="0"/>
                  </a:cubicBezTo>
                  <a:cubicBezTo>
                    <a:pt x="12" y="0"/>
                    <a:pt x="12" y="0"/>
                    <a:pt x="12" y="0"/>
                  </a:cubicBezTo>
                  <a:lnTo>
                    <a:pt x="12"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17" name="Freeform 235"/>
            <p:cNvSpPr>
              <a:spLocks noEditPoints="1"/>
            </p:cNvSpPr>
            <p:nvPr/>
          </p:nvSpPr>
          <p:spPr bwMode="auto">
            <a:xfrm>
              <a:off x="9910268" y="2484487"/>
              <a:ext cx="82586" cy="81026"/>
            </a:xfrm>
            <a:custGeom>
              <a:avLst/>
              <a:gdLst>
                <a:gd name="T0" fmla="*/ 25 w 25"/>
                <a:gd name="T1" fmla="*/ 25 h 25"/>
                <a:gd name="T2" fmla="*/ 18 w 25"/>
                <a:gd name="T3" fmla="*/ 25 h 25"/>
                <a:gd name="T4" fmla="*/ 17 w 25"/>
                <a:gd name="T5" fmla="*/ 20 h 25"/>
                <a:gd name="T6" fmla="*/ 8 w 25"/>
                <a:gd name="T7" fmla="*/ 20 h 25"/>
                <a:gd name="T8" fmla="*/ 6 w 25"/>
                <a:gd name="T9" fmla="*/ 25 h 25"/>
                <a:gd name="T10" fmla="*/ 0 w 25"/>
                <a:gd name="T11" fmla="*/ 25 h 25"/>
                <a:gd name="T12" fmla="*/ 9 w 25"/>
                <a:gd name="T13" fmla="*/ 0 h 25"/>
                <a:gd name="T14" fmla="*/ 16 w 25"/>
                <a:gd name="T15" fmla="*/ 0 h 25"/>
                <a:gd name="T16" fmla="*/ 25 w 25"/>
                <a:gd name="T17" fmla="*/ 25 h 25"/>
                <a:gd name="T18" fmla="*/ 15 w 25"/>
                <a:gd name="T19" fmla="*/ 15 h 25"/>
                <a:gd name="T20" fmla="*/ 13 w 25"/>
                <a:gd name="T21" fmla="*/ 7 h 25"/>
                <a:gd name="T22" fmla="*/ 12 w 25"/>
                <a:gd name="T23" fmla="*/ 5 h 25"/>
                <a:gd name="T24" fmla="*/ 12 w 25"/>
                <a:gd name="T25" fmla="*/ 5 h 25"/>
                <a:gd name="T26" fmla="*/ 12 w 25"/>
                <a:gd name="T27" fmla="*/ 7 h 25"/>
                <a:gd name="T28" fmla="*/ 9 w 25"/>
                <a:gd name="T29" fmla="*/ 15 h 25"/>
                <a:gd name="T30" fmla="*/ 15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8" y="25"/>
                    <a:pt x="18" y="25"/>
                    <a:pt x="18" y="25"/>
                  </a:cubicBezTo>
                  <a:cubicBezTo>
                    <a:pt x="17" y="20"/>
                    <a:pt x="17" y="20"/>
                    <a:pt x="17" y="20"/>
                  </a:cubicBezTo>
                  <a:cubicBezTo>
                    <a:pt x="8" y="20"/>
                    <a:pt x="8" y="20"/>
                    <a:pt x="8" y="20"/>
                  </a:cubicBezTo>
                  <a:cubicBezTo>
                    <a:pt x="6" y="25"/>
                    <a:pt x="6" y="25"/>
                    <a:pt x="6" y="25"/>
                  </a:cubicBezTo>
                  <a:cubicBezTo>
                    <a:pt x="0" y="25"/>
                    <a:pt x="0" y="25"/>
                    <a:pt x="0" y="25"/>
                  </a:cubicBezTo>
                  <a:cubicBezTo>
                    <a:pt x="9" y="0"/>
                    <a:pt x="9" y="0"/>
                    <a:pt x="9" y="0"/>
                  </a:cubicBezTo>
                  <a:cubicBezTo>
                    <a:pt x="16" y="0"/>
                    <a:pt x="16" y="0"/>
                    <a:pt x="16" y="0"/>
                  </a:cubicBezTo>
                  <a:lnTo>
                    <a:pt x="25" y="25"/>
                  </a:lnTo>
                  <a:close/>
                  <a:moveTo>
                    <a:pt x="15" y="15"/>
                  </a:moveTo>
                  <a:cubicBezTo>
                    <a:pt x="13" y="7"/>
                    <a:pt x="13" y="7"/>
                    <a:pt x="13" y="7"/>
                  </a:cubicBezTo>
                  <a:cubicBezTo>
                    <a:pt x="12" y="6"/>
                    <a:pt x="12" y="5"/>
                    <a:pt x="12" y="5"/>
                  </a:cubicBezTo>
                  <a:cubicBezTo>
                    <a:pt x="12" y="5"/>
                    <a:pt x="12" y="5"/>
                    <a:pt x="12" y="5"/>
                  </a:cubicBezTo>
                  <a:cubicBezTo>
                    <a:pt x="12" y="5"/>
                    <a:pt x="12" y="6"/>
                    <a:pt x="12" y="7"/>
                  </a:cubicBezTo>
                  <a:cubicBezTo>
                    <a:pt x="9" y="15"/>
                    <a:pt x="9" y="15"/>
                    <a:pt x="9" y="15"/>
                  </a:cubicBezTo>
                  <a:lnTo>
                    <a:pt x="15"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18" name="Freeform 236"/>
            <p:cNvSpPr>
              <a:spLocks noEditPoints="1"/>
            </p:cNvSpPr>
            <p:nvPr/>
          </p:nvSpPr>
          <p:spPr bwMode="auto">
            <a:xfrm>
              <a:off x="10002203" y="2484487"/>
              <a:ext cx="62329" cy="81026"/>
            </a:xfrm>
            <a:custGeom>
              <a:avLst/>
              <a:gdLst>
                <a:gd name="T0" fmla="*/ 6 w 19"/>
                <a:gd name="T1" fmla="*/ 17 h 25"/>
                <a:gd name="T2" fmla="*/ 6 w 19"/>
                <a:gd name="T3" fmla="*/ 25 h 25"/>
                <a:gd name="T4" fmla="*/ 0 w 19"/>
                <a:gd name="T5" fmla="*/ 25 h 25"/>
                <a:gd name="T6" fmla="*/ 0 w 19"/>
                <a:gd name="T7" fmla="*/ 0 h 25"/>
                <a:gd name="T8" fmla="*/ 9 w 19"/>
                <a:gd name="T9" fmla="*/ 0 h 25"/>
                <a:gd name="T10" fmla="*/ 19 w 19"/>
                <a:gd name="T11" fmla="*/ 8 h 25"/>
                <a:gd name="T12" fmla="*/ 16 w 19"/>
                <a:gd name="T13" fmla="*/ 14 h 25"/>
                <a:gd name="T14" fmla="*/ 9 w 19"/>
                <a:gd name="T15" fmla="*/ 17 h 25"/>
                <a:gd name="T16" fmla="*/ 6 w 19"/>
                <a:gd name="T17" fmla="*/ 17 h 25"/>
                <a:gd name="T18" fmla="*/ 6 w 19"/>
                <a:gd name="T19" fmla="*/ 4 h 25"/>
                <a:gd name="T20" fmla="*/ 6 w 19"/>
                <a:gd name="T21" fmla="*/ 12 h 25"/>
                <a:gd name="T22" fmla="*/ 8 w 19"/>
                <a:gd name="T23" fmla="*/ 12 h 25"/>
                <a:gd name="T24" fmla="*/ 13 w 19"/>
                <a:gd name="T25" fmla="*/ 8 h 25"/>
                <a:gd name="T26" fmla="*/ 8 w 19"/>
                <a:gd name="T27" fmla="*/ 4 h 25"/>
                <a:gd name="T28" fmla="*/ 6 w 19"/>
                <a:gd name="T2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6" y="17"/>
                  </a:moveTo>
                  <a:cubicBezTo>
                    <a:pt x="6" y="25"/>
                    <a:pt x="6" y="25"/>
                    <a:pt x="6" y="25"/>
                  </a:cubicBezTo>
                  <a:cubicBezTo>
                    <a:pt x="0" y="25"/>
                    <a:pt x="0" y="25"/>
                    <a:pt x="0" y="25"/>
                  </a:cubicBezTo>
                  <a:cubicBezTo>
                    <a:pt x="0" y="0"/>
                    <a:pt x="0" y="0"/>
                    <a:pt x="0" y="0"/>
                  </a:cubicBezTo>
                  <a:cubicBezTo>
                    <a:pt x="9" y="0"/>
                    <a:pt x="9" y="0"/>
                    <a:pt x="9" y="0"/>
                  </a:cubicBezTo>
                  <a:cubicBezTo>
                    <a:pt x="16" y="0"/>
                    <a:pt x="19" y="3"/>
                    <a:pt x="19" y="8"/>
                  </a:cubicBezTo>
                  <a:cubicBezTo>
                    <a:pt x="19" y="11"/>
                    <a:pt x="18" y="13"/>
                    <a:pt x="16" y="14"/>
                  </a:cubicBezTo>
                  <a:cubicBezTo>
                    <a:pt x="14" y="16"/>
                    <a:pt x="12" y="17"/>
                    <a:pt x="9" y="17"/>
                  </a:cubicBezTo>
                  <a:lnTo>
                    <a:pt x="6" y="17"/>
                  </a:lnTo>
                  <a:close/>
                  <a:moveTo>
                    <a:pt x="6" y="4"/>
                  </a:moveTo>
                  <a:cubicBezTo>
                    <a:pt x="6" y="12"/>
                    <a:pt x="6" y="12"/>
                    <a:pt x="6" y="12"/>
                  </a:cubicBezTo>
                  <a:cubicBezTo>
                    <a:pt x="8" y="12"/>
                    <a:pt x="8" y="12"/>
                    <a:pt x="8" y="12"/>
                  </a:cubicBezTo>
                  <a:cubicBezTo>
                    <a:pt x="11" y="12"/>
                    <a:pt x="13" y="11"/>
                    <a:pt x="13" y="8"/>
                  </a:cubicBezTo>
                  <a:cubicBezTo>
                    <a:pt x="13" y="6"/>
                    <a:pt x="11" y="4"/>
                    <a:pt x="8" y="4"/>
                  </a:cubicBezTo>
                  <a:lnTo>
                    <a:pt x="6"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19" name="Freeform 237"/>
            <p:cNvSpPr>
              <a:spLocks noEditPoints="1"/>
            </p:cNvSpPr>
            <p:nvPr/>
          </p:nvSpPr>
          <p:spPr bwMode="auto">
            <a:xfrm>
              <a:off x="10061416" y="2484487"/>
              <a:ext cx="81027" cy="81026"/>
            </a:xfrm>
            <a:custGeom>
              <a:avLst/>
              <a:gdLst>
                <a:gd name="T0" fmla="*/ 25 w 25"/>
                <a:gd name="T1" fmla="*/ 25 h 25"/>
                <a:gd name="T2" fmla="*/ 19 w 25"/>
                <a:gd name="T3" fmla="*/ 25 h 25"/>
                <a:gd name="T4" fmla="*/ 17 w 25"/>
                <a:gd name="T5" fmla="*/ 20 h 25"/>
                <a:gd name="T6" fmla="*/ 8 w 25"/>
                <a:gd name="T7" fmla="*/ 20 h 25"/>
                <a:gd name="T8" fmla="*/ 6 w 25"/>
                <a:gd name="T9" fmla="*/ 25 h 25"/>
                <a:gd name="T10" fmla="*/ 0 w 25"/>
                <a:gd name="T11" fmla="*/ 25 h 25"/>
                <a:gd name="T12" fmla="*/ 9 w 25"/>
                <a:gd name="T13" fmla="*/ 0 h 25"/>
                <a:gd name="T14" fmla="*/ 16 w 25"/>
                <a:gd name="T15" fmla="*/ 0 h 25"/>
                <a:gd name="T16" fmla="*/ 25 w 25"/>
                <a:gd name="T17" fmla="*/ 25 h 25"/>
                <a:gd name="T18" fmla="*/ 16 w 25"/>
                <a:gd name="T19" fmla="*/ 15 h 25"/>
                <a:gd name="T20" fmla="*/ 13 w 25"/>
                <a:gd name="T21" fmla="*/ 7 h 25"/>
                <a:gd name="T22" fmla="*/ 13 w 25"/>
                <a:gd name="T23" fmla="*/ 5 h 25"/>
                <a:gd name="T24" fmla="*/ 12 w 25"/>
                <a:gd name="T25" fmla="*/ 5 h 25"/>
                <a:gd name="T26" fmla="*/ 12 w 25"/>
                <a:gd name="T27" fmla="*/ 7 h 25"/>
                <a:gd name="T28" fmla="*/ 9 w 25"/>
                <a:gd name="T29" fmla="*/ 15 h 25"/>
                <a:gd name="T30" fmla="*/ 16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9" y="25"/>
                    <a:pt x="19" y="25"/>
                    <a:pt x="19" y="25"/>
                  </a:cubicBezTo>
                  <a:cubicBezTo>
                    <a:pt x="17" y="20"/>
                    <a:pt x="17" y="20"/>
                    <a:pt x="17" y="20"/>
                  </a:cubicBezTo>
                  <a:cubicBezTo>
                    <a:pt x="8" y="20"/>
                    <a:pt x="8" y="20"/>
                    <a:pt x="8" y="20"/>
                  </a:cubicBezTo>
                  <a:cubicBezTo>
                    <a:pt x="6" y="25"/>
                    <a:pt x="6" y="25"/>
                    <a:pt x="6" y="25"/>
                  </a:cubicBezTo>
                  <a:cubicBezTo>
                    <a:pt x="0" y="25"/>
                    <a:pt x="0" y="25"/>
                    <a:pt x="0" y="25"/>
                  </a:cubicBezTo>
                  <a:cubicBezTo>
                    <a:pt x="9" y="0"/>
                    <a:pt x="9" y="0"/>
                    <a:pt x="9" y="0"/>
                  </a:cubicBezTo>
                  <a:cubicBezTo>
                    <a:pt x="16" y="0"/>
                    <a:pt x="16" y="0"/>
                    <a:pt x="16" y="0"/>
                  </a:cubicBezTo>
                  <a:lnTo>
                    <a:pt x="25" y="25"/>
                  </a:lnTo>
                  <a:close/>
                  <a:moveTo>
                    <a:pt x="16" y="15"/>
                  </a:moveTo>
                  <a:cubicBezTo>
                    <a:pt x="13" y="7"/>
                    <a:pt x="13" y="7"/>
                    <a:pt x="13" y="7"/>
                  </a:cubicBezTo>
                  <a:cubicBezTo>
                    <a:pt x="13" y="6"/>
                    <a:pt x="13" y="5"/>
                    <a:pt x="13" y="5"/>
                  </a:cubicBezTo>
                  <a:cubicBezTo>
                    <a:pt x="12" y="5"/>
                    <a:pt x="12" y="5"/>
                    <a:pt x="12" y="5"/>
                  </a:cubicBezTo>
                  <a:cubicBezTo>
                    <a:pt x="12" y="5"/>
                    <a:pt x="12" y="6"/>
                    <a:pt x="12" y="7"/>
                  </a:cubicBezTo>
                  <a:cubicBezTo>
                    <a:pt x="9" y="15"/>
                    <a:pt x="9" y="15"/>
                    <a:pt x="9" y="15"/>
                  </a:cubicBezTo>
                  <a:lnTo>
                    <a:pt x="1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20" name="Freeform 238"/>
            <p:cNvSpPr>
              <a:spLocks/>
            </p:cNvSpPr>
            <p:nvPr/>
          </p:nvSpPr>
          <p:spPr bwMode="auto">
            <a:xfrm>
              <a:off x="10156467" y="2484487"/>
              <a:ext cx="71678" cy="81026"/>
            </a:xfrm>
            <a:custGeom>
              <a:avLst/>
              <a:gdLst>
                <a:gd name="T0" fmla="*/ 22 w 22"/>
                <a:gd name="T1" fmla="*/ 25 h 25"/>
                <a:gd name="T2" fmla="*/ 17 w 22"/>
                <a:gd name="T3" fmla="*/ 25 h 25"/>
                <a:gd name="T4" fmla="*/ 6 w 22"/>
                <a:gd name="T5" fmla="*/ 9 h 25"/>
                <a:gd name="T6" fmla="*/ 5 w 22"/>
                <a:gd name="T7" fmla="*/ 7 h 25"/>
                <a:gd name="T8" fmla="*/ 5 w 22"/>
                <a:gd name="T9" fmla="*/ 7 h 25"/>
                <a:gd name="T10" fmla="*/ 5 w 22"/>
                <a:gd name="T11" fmla="*/ 11 h 25"/>
                <a:gd name="T12" fmla="*/ 5 w 22"/>
                <a:gd name="T13" fmla="*/ 25 h 25"/>
                <a:gd name="T14" fmla="*/ 0 w 22"/>
                <a:gd name="T15" fmla="*/ 25 h 25"/>
                <a:gd name="T16" fmla="*/ 0 w 22"/>
                <a:gd name="T17" fmla="*/ 0 h 25"/>
                <a:gd name="T18" fmla="*/ 6 w 22"/>
                <a:gd name="T19" fmla="*/ 0 h 25"/>
                <a:gd name="T20" fmla="*/ 16 w 22"/>
                <a:gd name="T21" fmla="*/ 15 h 25"/>
                <a:gd name="T22" fmla="*/ 17 w 22"/>
                <a:gd name="T23" fmla="*/ 17 h 25"/>
                <a:gd name="T24" fmla="*/ 17 w 22"/>
                <a:gd name="T25" fmla="*/ 17 h 25"/>
                <a:gd name="T26" fmla="*/ 17 w 22"/>
                <a:gd name="T27" fmla="*/ 14 h 25"/>
                <a:gd name="T28" fmla="*/ 17 w 22"/>
                <a:gd name="T29" fmla="*/ 0 h 25"/>
                <a:gd name="T30" fmla="*/ 22 w 22"/>
                <a:gd name="T31" fmla="*/ 0 h 25"/>
                <a:gd name="T32" fmla="*/ 22 w 22"/>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5">
                  <a:moveTo>
                    <a:pt x="22" y="25"/>
                  </a:moveTo>
                  <a:cubicBezTo>
                    <a:pt x="17" y="25"/>
                    <a:pt x="17" y="25"/>
                    <a:pt x="17" y="25"/>
                  </a:cubicBezTo>
                  <a:cubicBezTo>
                    <a:pt x="6" y="9"/>
                    <a:pt x="6" y="9"/>
                    <a:pt x="6" y="9"/>
                  </a:cubicBezTo>
                  <a:cubicBezTo>
                    <a:pt x="6" y="9"/>
                    <a:pt x="5" y="8"/>
                    <a:pt x="5" y="7"/>
                  </a:cubicBezTo>
                  <a:cubicBezTo>
                    <a:pt x="5" y="7"/>
                    <a:pt x="5" y="7"/>
                    <a:pt x="5" y="7"/>
                  </a:cubicBezTo>
                  <a:cubicBezTo>
                    <a:pt x="5" y="8"/>
                    <a:pt x="5" y="10"/>
                    <a:pt x="5" y="11"/>
                  </a:cubicBezTo>
                  <a:cubicBezTo>
                    <a:pt x="5" y="25"/>
                    <a:pt x="5" y="25"/>
                    <a:pt x="5" y="25"/>
                  </a:cubicBezTo>
                  <a:cubicBezTo>
                    <a:pt x="0" y="25"/>
                    <a:pt x="0" y="25"/>
                    <a:pt x="0" y="25"/>
                  </a:cubicBezTo>
                  <a:cubicBezTo>
                    <a:pt x="0" y="0"/>
                    <a:pt x="0" y="0"/>
                    <a:pt x="0" y="0"/>
                  </a:cubicBezTo>
                  <a:cubicBezTo>
                    <a:pt x="6" y="0"/>
                    <a:pt x="6" y="0"/>
                    <a:pt x="6" y="0"/>
                  </a:cubicBezTo>
                  <a:cubicBezTo>
                    <a:pt x="16" y="15"/>
                    <a:pt x="16" y="15"/>
                    <a:pt x="16" y="15"/>
                  </a:cubicBezTo>
                  <a:cubicBezTo>
                    <a:pt x="16" y="16"/>
                    <a:pt x="17" y="17"/>
                    <a:pt x="17" y="17"/>
                  </a:cubicBezTo>
                  <a:cubicBezTo>
                    <a:pt x="17" y="17"/>
                    <a:pt x="17" y="17"/>
                    <a:pt x="17" y="17"/>
                  </a:cubicBezTo>
                  <a:cubicBezTo>
                    <a:pt x="17" y="17"/>
                    <a:pt x="17" y="16"/>
                    <a:pt x="17" y="14"/>
                  </a:cubicBezTo>
                  <a:cubicBezTo>
                    <a:pt x="17" y="0"/>
                    <a:pt x="17" y="0"/>
                    <a:pt x="17" y="0"/>
                  </a:cubicBezTo>
                  <a:cubicBezTo>
                    <a:pt x="22" y="0"/>
                    <a:pt x="22" y="0"/>
                    <a:pt x="22" y="0"/>
                  </a:cubicBezTo>
                  <a:lnTo>
                    <a:pt x="22"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21" name="Freeform 239"/>
            <p:cNvSpPr>
              <a:spLocks/>
            </p:cNvSpPr>
            <p:nvPr/>
          </p:nvSpPr>
          <p:spPr bwMode="auto">
            <a:xfrm>
              <a:off x="10282683" y="2484487"/>
              <a:ext cx="49863" cy="81026"/>
            </a:xfrm>
            <a:custGeom>
              <a:avLst/>
              <a:gdLst>
                <a:gd name="T0" fmla="*/ 32 w 32"/>
                <a:gd name="T1" fmla="*/ 52 h 52"/>
                <a:gd name="T2" fmla="*/ 0 w 32"/>
                <a:gd name="T3" fmla="*/ 52 h 52"/>
                <a:gd name="T4" fmla="*/ 0 w 32"/>
                <a:gd name="T5" fmla="*/ 0 h 52"/>
                <a:gd name="T6" fmla="*/ 32 w 32"/>
                <a:gd name="T7" fmla="*/ 0 h 52"/>
                <a:gd name="T8" fmla="*/ 32 w 32"/>
                <a:gd name="T9" fmla="*/ 10 h 52"/>
                <a:gd name="T10" fmla="*/ 13 w 32"/>
                <a:gd name="T11" fmla="*/ 10 h 52"/>
                <a:gd name="T12" fmla="*/ 13 w 32"/>
                <a:gd name="T13" fmla="*/ 21 h 52"/>
                <a:gd name="T14" fmla="*/ 30 w 32"/>
                <a:gd name="T15" fmla="*/ 21 h 52"/>
                <a:gd name="T16" fmla="*/ 30 w 32"/>
                <a:gd name="T17" fmla="*/ 31 h 52"/>
                <a:gd name="T18" fmla="*/ 13 w 32"/>
                <a:gd name="T19" fmla="*/ 31 h 52"/>
                <a:gd name="T20" fmla="*/ 13 w 32"/>
                <a:gd name="T21" fmla="*/ 44 h 52"/>
                <a:gd name="T22" fmla="*/ 32 w 32"/>
                <a:gd name="T23" fmla="*/ 44 h 52"/>
                <a:gd name="T24" fmla="*/ 32 w 32"/>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52">
                  <a:moveTo>
                    <a:pt x="32" y="52"/>
                  </a:moveTo>
                  <a:lnTo>
                    <a:pt x="0" y="52"/>
                  </a:lnTo>
                  <a:lnTo>
                    <a:pt x="0" y="0"/>
                  </a:lnTo>
                  <a:lnTo>
                    <a:pt x="32" y="0"/>
                  </a:lnTo>
                  <a:lnTo>
                    <a:pt x="32" y="10"/>
                  </a:lnTo>
                  <a:lnTo>
                    <a:pt x="13" y="10"/>
                  </a:lnTo>
                  <a:lnTo>
                    <a:pt x="13" y="21"/>
                  </a:lnTo>
                  <a:lnTo>
                    <a:pt x="30" y="21"/>
                  </a:lnTo>
                  <a:lnTo>
                    <a:pt x="30" y="31"/>
                  </a:lnTo>
                  <a:lnTo>
                    <a:pt x="13" y="31"/>
                  </a:lnTo>
                  <a:lnTo>
                    <a:pt x="13" y="44"/>
                  </a:lnTo>
                  <a:lnTo>
                    <a:pt x="32" y="44"/>
                  </a:lnTo>
                  <a:lnTo>
                    <a:pt x="32"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22" name="Freeform 240"/>
            <p:cNvSpPr>
              <a:spLocks noEditPoints="1"/>
            </p:cNvSpPr>
            <p:nvPr/>
          </p:nvSpPr>
          <p:spPr bwMode="auto">
            <a:xfrm>
              <a:off x="10341895" y="2484487"/>
              <a:ext cx="77911" cy="81026"/>
            </a:xfrm>
            <a:custGeom>
              <a:avLst/>
              <a:gdLst>
                <a:gd name="T0" fmla="*/ 24 w 24"/>
                <a:gd name="T1" fmla="*/ 25 h 25"/>
                <a:gd name="T2" fmla="*/ 18 w 24"/>
                <a:gd name="T3" fmla="*/ 25 h 25"/>
                <a:gd name="T4" fmla="*/ 16 w 24"/>
                <a:gd name="T5" fmla="*/ 20 h 25"/>
                <a:gd name="T6" fmla="*/ 8 w 24"/>
                <a:gd name="T7" fmla="*/ 20 h 25"/>
                <a:gd name="T8" fmla="*/ 6 w 24"/>
                <a:gd name="T9" fmla="*/ 25 h 25"/>
                <a:gd name="T10" fmla="*/ 0 w 24"/>
                <a:gd name="T11" fmla="*/ 25 h 25"/>
                <a:gd name="T12" fmla="*/ 9 w 24"/>
                <a:gd name="T13" fmla="*/ 0 h 25"/>
                <a:gd name="T14" fmla="*/ 16 w 24"/>
                <a:gd name="T15" fmla="*/ 0 h 25"/>
                <a:gd name="T16" fmla="*/ 24 w 24"/>
                <a:gd name="T17" fmla="*/ 25 h 25"/>
                <a:gd name="T18" fmla="*/ 15 w 24"/>
                <a:gd name="T19" fmla="*/ 15 h 25"/>
                <a:gd name="T20" fmla="*/ 12 w 24"/>
                <a:gd name="T21" fmla="*/ 7 h 25"/>
                <a:gd name="T22" fmla="*/ 12 w 24"/>
                <a:gd name="T23" fmla="*/ 5 h 25"/>
                <a:gd name="T24" fmla="*/ 12 w 24"/>
                <a:gd name="T25" fmla="*/ 5 h 25"/>
                <a:gd name="T26" fmla="*/ 11 w 24"/>
                <a:gd name="T27" fmla="*/ 7 h 25"/>
                <a:gd name="T28" fmla="*/ 9 w 24"/>
                <a:gd name="T29" fmla="*/ 15 h 25"/>
                <a:gd name="T30" fmla="*/ 15 w 24"/>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5">
                  <a:moveTo>
                    <a:pt x="24" y="25"/>
                  </a:moveTo>
                  <a:cubicBezTo>
                    <a:pt x="18" y="25"/>
                    <a:pt x="18" y="25"/>
                    <a:pt x="18" y="25"/>
                  </a:cubicBezTo>
                  <a:cubicBezTo>
                    <a:pt x="16" y="20"/>
                    <a:pt x="16" y="20"/>
                    <a:pt x="16" y="20"/>
                  </a:cubicBezTo>
                  <a:cubicBezTo>
                    <a:pt x="8" y="20"/>
                    <a:pt x="8" y="20"/>
                    <a:pt x="8" y="20"/>
                  </a:cubicBezTo>
                  <a:cubicBezTo>
                    <a:pt x="6" y="25"/>
                    <a:pt x="6" y="25"/>
                    <a:pt x="6" y="25"/>
                  </a:cubicBezTo>
                  <a:cubicBezTo>
                    <a:pt x="0" y="25"/>
                    <a:pt x="0" y="25"/>
                    <a:pt x="0" y="25"/>
                  </a:cubicBezTo>
                  <a:cubicBezTo>
                    <a:pt x="9" y="0"/>
                    <a:pt x="9" y="0"/>
                    <a:pt x="9" y="0"/>
                  </a:cubicBezTo>
                  <a:cubicBezTo>
                    <a:pt x="16" y="0"/>
                    <a:pt x="16" y="0"/>
                    <a:pt x="16" y="0"/>
                  </a:cubicBezTo>
                  <a:lnTo>
                    <a:pt x="24" y="25"/>
                  </a:lnTo>
                  <a:close/>
                  <a:moveTo>
                    <a:pt x="15" y="15"/>
                  </a:moveTo>
                  <a:cubicBezTo>
                    <a:pt x="12" y="7"/>
                    <a:pt x="12" y="7"/>
                    <a:pt x="12" y="7"/>
                  </a:cubicBezTo>
                  <a:cubicBezTo>
                    <a:pt x="12" y="6"/>
                    <a:pt x="12" y="5"/>
                    <a:pt x="12" y="5"/>
                  </a:cubicBezTo>
                  <a:cubicBezTo>
                    <a:pt x="12" y="5"/>
                    <a:pt x="12" y="5"/>
                    <a:pt x="12" y="5"/>
                  </a:cubicBezTo>
                  <a:cubicBezTo>
                    <a:pt x="12" y="5"/>
                    <a:pt x="12" y="6"/>
                    <a:pt x="11" y="7"/>
                  </a:cubicBezTo>
                  <a:cubicBezTo>
                    <a:pt x="9" y="15"/>
                    <a:pt x="9" y="15"/>
                    <a:pt x="9" y="15"/>
                  </a:cubicBezTo>
                  <a:lnTo>
                    <a:pt x="15"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23" name="Freeform 241"/>
            <p:cNvSpPr>
              <a:spLocks/>
            </p:cNvSpPr>
            <p:nvPr/>
          </p:nvSpPr>
          <p:spPr bwMode="auto">
            <a:xfrm>
              <a:off x="10430714" y="2484487"/>
              <a:ext cx="54538" cy="84143"/>
            </a:xfrm>
            <a:custGeom>
              <a:avLst/>
              <a:gdLst>
                <a:gd name="T0" fmla="*/ 0 w 17"/>
                <a:gd name="T1" fmla="*/ 24 h 26"/>
                <a:gd name="T2" fmla="*/ 0 w 17"/>
                <a:gd name="T3" fmla="*/ 19 h 26"/>
                <a:gd name="T4" fmla="*/ 3 w 17"/>
                <a:gd name="T5" fmla="*/ 21 h 26"/>
                <a:gd name="T6" fmla="*/ 7 w 17"/>
                <a:gd name="T7" fmla="*/ 21 h 26"/>
                <a:gd name="T8" fmla="*/ 9 w 17"/>
                <a:gd name="T9" fmla="*/ 21 h 26"/>
                <a:gd name="T10" fmla="*/ 10 w 17"/>
                <a:gd name="T11" fmla="*/ 21 h 26"/>
                <a:gd name="T12" fmla="*/ 11 w 17"/>
                <a:gd name="T13" fmla="*/ 20 h 26"/>
                <a:gd name="T14" fmla="*/ 11 w 17"/>
                <a:gd name="T15" fmla="*/ 19 h 26"/>
                <a:gd name="T16" fmla="*/ 11 w 17"/>
                <a:gd name="T17" fmla="*/ 17 h 26"/>
                <a:gd name="T18" fmla="*/ 10 w 17"/>
                <a:gd name="T19" fmla="*/ 16 h 26"/>
                <a:gd name="T20" fmla="*/ 8 w 17"/>
                <a:gd name="T21" fmla="*/ 15 h 26"/>
                <a:gd name="T22" fmla="*/ 6 w 17"/>
                <a:gd name="T23" fmla="*/ 14 h 26"/>
                <a:gd name="T24" fmla="*/ 1 w 17"/>
                <a:gd name="T25" fmla="*/ 11 h 26"/>
                <a:gd name="T26" fmla="*/ 0 w 17"/>
                <a:gd name="T27" fmla="*/ 7 h 26"/>
                <a:gd name="T28" fmla="*/ 1 w 17"/>
                <a:gd name="T29" fmla="*/ 4 h 26"/>
                <a:gd name="T30" fmla="*/ 3 w 17"/>
                <a:gd name="T31" fmla="*/ 1 h 26"/>
                <a:gd name="T32" fmla="*/ 6 w 17"/>
                <a:gd name="T33" fmla="*/ 0 h 26"/>
                <a:gd name="T34" fmla="*/ 10 w 17"/>
                <a:gd name="T35" fmla="*/ 0 h 26"/>
                <a:gd name="T36" fmla="*/ 13 w 17"/>
                <a:gd name="T37" fmla="*/ 0 h 26"/>
                <a:gd name="T38" fmla="*/ 16 w 17"/>
                <a:gd name="T39" fmla="*/ 1 h 26"/>
                <a:gd name="T40" fmla="*/ 16 w 17"/>
                <a:gd name="T41" fmla="*/ 6 h 26"/>
                <a:gd name="T42" fmla="*/ 15 w 17"/>
                <a:gd name="T43" fmla="*/ 5 h 26"/>
                <a:gd name="T44" fmla="*/ 13 w 17"/>
                <a:gd name="T45" fmla="*/ 5 h 26"/>
                <a:gd name="T46" fmla="*/ 12 w 17"/>
                <a:gd name="T47" fmla="*/ 4 h 26"/>
                <a:gd name="T48" fmla="*/ 10 w 17"/>
                <a:gd name="T49" fmla="*/ 4 h 26"/>
                <a:gd name="T50" fmla="*/ 8 w 17"/>
                <a:gd name="T51" fmla="*/ 4 h 26"/>
                <a:gd name="T52" fmla="*/ 7 w 17"/>
                <a:gd name="T53" fmla="*/ 5 h 26"/>
                <a:gd name="T54" fmla="*/ 6 w 17"/>
                <a:gd name="T55" fmla="*/ 6 h 26"/>
                <a:gd name="T56" fmla="*/ 6 w 17"/>
                <a:gd name="T57" fmla="*/ 7 h 26"/>
                <a:gd name="T58" fmla="*/ 6 w 17"/>
                <a:gd name="T59" fmla="*/ 8 h 26"/>
                <a:gd name="T60" fmla="*/ 7 w 17"/>
                <a:gd name="T61" fmla="*/ 9 h 26"/>
                <a:gd name="T62" fmla="*/ 9 w 17"/>
                <a:gd name="T63" fmla="*/ 10 h 26"/>
                <a:gd name="T64" fmla="*/ 11 w 17"/>
                <a:gd name="T65" fmla="*/ 11 h 26"/>
                <a:gd name="T66" fmla="*/ 13 w 17"/>
                <a:gd name="T67" fmla="*/ 12 h 26"/>
                <a:gd name="T68" fmla="*/ 15 w 17"/>
                <a:gd name="T69" fmla="*/ 13 h 26"/>
                <a:gd name="T70" fmla="*/ 17 w 17"/>
                <a:gd name="T71" fmla="*/ 16 h 26"/>
                <a:gd name="T72" fmla="*/ 17 w 17"/>
                <a:gd name="T73" fmla="*/ 18 h 26"/>
                <a:gd name="T74" fmla="*/ 16 w 17"/>
                <a:gd name="T75" fmla="*/ 22 h 26"/>
                <a:gd name="T76" fmla="*/ 14 w 17"/>
                <a:gd name="T77" fmla="*/ 24 h 26"/>
                <a:gd name="T78" fmla="*/ 11 w 17"/>
                <a:gd name="T79" fmla="*/ 25 h 26"/>
                <a:gd name="T80" fmla="*/ 7 w 17"/>
                <a:gd name="T81" fmla="*/ 26 h 26"/>
                <a:gd name="T82" fmla="*/ 3 w 17"/>
                <a:gd name="T83" fmla="*/ 25 h 26"/>
                <a:gd name="T84" fmla="*/ 0 w 17"/>
                <a:gd name="T85"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4"/>
                  </a:moveTo>
                  <a:cubicBezTo>
                    <a:pt x="0" y="19"/>
                    <a:pt x="0" y="19"/>
                    <a:pt x="0" y="19"/>
                  </a:cubicBezTo>
                  <a:cubicBezTo>
                    <a:pt x="1" y="20"/>
                    <a:pt x="2" y="20"/>
                    <a:pt x="3" y="21"/>
                  </a:cubicBezTo>
                  <a:cubicBezTo>
                    <a:pt x="5" y="21"/>
                    <a:pt x="6" y="21"/>
                    <a:pt x="7" y="21"/>
                  </a:cubicBezTo>
                  <a:cubicBezTo>
                    <a:pt x="8" y="21"/>
                    <a:pt x="8" y="21"/>
                    <a:pt x="9" y="21"/>
                  </a:cubicBezTo>
                  <a:cubicBezTo>
                    <a:pt x="9" y="21"/>
                    <a:pt x="10" y="21"/>
                    <a:pt x="10" y="21"/>
                  </a:cubicBezTo>
                  <a:cubicBezTo>
                    <a:pt x="11" y="20"/>
                    <a:pt x="11" y="20"/>
                    <a:pt x="11" y="20"/>
                  </a:cubicBezTo>
                  <a:cubicBezTo>
                    <a:pt x="11" y="19"/>
                    <a:pt x="11" y="19"/>
                    <a:pt x="11" y="19"/>
                  </a:cubicBezTo>
                  <a:cubicBezTo>
                    <a:pt x="11" y="18"/>
                    <a:pt x="11" y="18"/>
                    <a:pt x="11" y="17"/>
                  </a:cubicBezTo>
                  <a:cubicBezTo>
                    <a:pt x="11" y="17"/>
                    <a:pt x="10" y="17"/>
                    <a:pt x="10" y="16"/>
                  </a:cubicBezTo>
                  <a:cubicBezTo>
                    <a:pt x="9" y="16"/>
                    <a:pt x="9" y="16"/>
                    <a:pt x="8" y="15"/>
                  </a:cubicBezTo>
                  <a:cubicBezTo>
                    <a:pt x="7" y="15"/>
                    <a:pt x="7" y="15"/>
                    <a:pt x="6" y="14"/>
                  </a:cubicBezTo>
                  <a:cubicBezTo>
                    <a:pt x="4" y="14"/>
                    <a:pt x="2" y="13"/>
                    <a:pt x="1" y="11"/>
                  </a:cubicBezTo>
                  <a:cubicBezTo>
                    <a:pt x="0" y="10"/>
                    <a:pt x="0" y="9"/>
                    <a:pt x="0" y="7"/>
                  </a:cubicBezTo>
                  <a:cubicBezTo>
                    <a:pt x="0" y="6"/>
                    <a:pt x="0" y="5"/>
                    <a:pt x="1" y="4"/>
                  </a:cubicBezTo>
                  <a:cubicBezTo>
                    <a:pt x="1" y="3"/>
                    <a:pt x="2" y="2"/>
                    <a:pt x="3" y="1"/>
                  </a:cubicBezTo>
                  <a:cubicBezTo>
                    <a:pt x="4" y="1"/>
                    <a:pt x="5" y="0"/>
                    <a:pt x="6" y="0"/>
                  </a:cubicBezTo>
                  <a:cubicBezTo>
                    <a:pt x="7" y="0"/>
                    <a:pt x="8" y="0"/>
                    <a:pt x="10" y="0"/>
                  </a:cubicBezTo>
                  <a:cubicBezTo>
                    <a:pt x="11" y="0"/>
                    <a:pt x="12" y="0"/>
                    <a:pt x="13" y="0"/>
                  </a:cubicBezTo>
                  <a:cubicBezTo>
                    <a:pt x="14" y="0"/>
                    <a:pt x="15" y="0"/>
                    <a:pt x="16" y="1"/>
                  </a:cubicBezTo>
                  <a:cubicBezTo>
                    <a:pt x="16" y="6"/>
                    <a:pt x="16" y="6"/>
                    <a:pt x="16" y="6"/>
                  </a:cubicBezTo>
                  <a:cubicBezTo>
                    <a:pt x="16" y="6"/>
                    <a:pt x="15" y="5"/>
                    <a:pt x="15" y="5"/>
                  </a:cubicBezTo>
                  <a:cubicBezTo>
                    <a:pt x="14" y="5"/>
                    <a:pt x="14" y="5"/>
                    <a:pt x="13" y="5"/>
                  </a:cubicBezTo>
                  <a:cubicBezTo>
                    <a:pt x="13" y="4"/>
                    <a:pt x="12" y="4"/>
                    <a:pt x="12" y="4"/>
                  </a:cubicBezTo>
                  <a:cubicBezTo>
                    <a:pt x="11" y="4"/>
                    <a:pt x="11" y="4"/>
                    <a:pt x="10" y="4"/>
                  </a:cubicBezTo>
                  <a:cubicBezTo>
                    <a:pt x="9" y="4"/>
                    <a:pt x="9" y="4"/>
                    <a:pt x="8" y="4"/>
                  </a:cubicBezTo>
                  <a:cubicBezTo>
                    <a:pt x="8" y="4"/>
                    <a:pt x="7" y="5"/>
                    <a:pt x="7" y="5"/>
                  </a:cubicBezTo>
                  <a:cubicBezTo>
                    <a:pt x="7" y="5"/>
                    <a:pt x="6" y="5"/>
                    <a:pt x="6" y="6"/>
                  </a:cubicBezTo>
                  <a:cubicBezTo>
                    <a:pt x="6" y="6"/>
                    <a:pt x="6" y="6"/>
                    <a:pt x="6" y="7"/>
                  </a:cubicBezTo>
                  <a:cubicBezTo>
                    <a:pt x="6" y="7"/>
                    <a:pt x="6" y="7"/>
                    <a:pt x="6" y="8"/>
                  </a:cubicBezTo>
                  <a:cubicBezTo>
                    <a:pt x="6" y="8"/>
                    <a:pt x="7" y="8"/>
                    <a:pt x="7" y="9"/>
                  </a:cubicBezTo>
                  <a:cubicBezTo>
                    <a:pt x="8" y="9"/>
                    <a:pt x="8" y="9"/>
                    <a:pt x="9" y="10"/>
                  </a:cubicBezTo>
                  <a:cubicBezTo>
                    <a:pt x="9" y="10"/>
                    <a:pt x="10" y="10"/>
                    <a:pt x="11" y="11"/>
                  </a:cubicBezTo>
                  <a:cubicBezTo>
                    <a:pt x="12" y="11"/>
                    <a:pt x="13" y="11"/>
                    <a:pt x="13" y="12"/>
                  </a:cubicBezTo>
                  <a:cubicBezTo>
                    <a:pt x="14" y="12"/>
                    <a:pt x="15" y="13"/>
                    <a:pt x="15" y="13"/>
                  </a:cubicBezTo>
                  <a:cubicBezTo>
                    <a:pt x="16" y="14"/>
                    <a:pt x="16" y="15"/>
                    <a:pt x="17" y="16"/>
                  </a:cubicBezTo>
                  <a:cubicBezTo>
                    <a:pt x="17" y="16"/>
                    <a:pt x="17" y="17"/>
                    <a:pt x="17" y="18"/>
                  </a:cubicBezTo>
                  <a:cubicBezTo>
                    <a:pt x="17" y="20"/>
                    <a:pt x="17" y="21"/>
                    <a:pt x="16" y="22"/>
                  </a:cubicBezTo>
                  <a:cubicBezTo>
                    <a:pt x="16" y="23"/>
                    <a:pt x="15" y="23"/>
                    <a:pt x="14" y="24"/>
                  </a:cubicBezTo>
                  <a:cubicBezTo>
                    <a:pt x="13" y="25"/>
                    <a:pt x="12" y="25"/>
                    <a:pt x="11" y="25"/>
                  </a:cubicBezTo>
                  <a:cubicBezTo>
                    <a:pt x="10" y="26"/>
                    <a:pt x="9" y="26"/>
                    <a:pt x="7" y="26"/>
                  </a:cubicBezTo>
                  <a:cubicBezTo>
                    <a:pt x="6" y="26"/>
                    <a:pt x="4" y="26"/>
                    <a:pt x="3" y="25"/>
                  </a:cubicBezTo>
                  <a:cubicBezTo>
                    <a:pt x="2" y="25"/>
                    <a:pt x="1" y="25"/>
                    <a:pt x="0"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24" name="Freeform 242"/>
            <p:cNvSpPr>
              <a:spLocks/>
            </p:cNvSpPr>
            <p:nvPr/>
          </p:nvSpPr>
          <p:spPr bwMode="auto">
            <a:xfrm>
              <a:off x="10496159" y="2484487"/>
              <a:ext cx="63887" cy="81026"/>
            </a:xfrm>
            <a:custGeom>
              <a:avLst/>
              <a:gdLst>
                <a:gd name="T0" fmla="*/ 41 w 41"/>
                <a:gd name="T1" fmla="*/ 10 h 52"/>
                <a:gd name="T2" fmla="*/ 25 w 41"/>
                <a:gd name="T3" fmla="*/ 10 h 52"/>
                <a:gd name="T4" fmla="*/ 25 w 41"/>
                <a:gd name="T5" fmla="*/ 52 h 52"/>
                <a:gd name="T6" fmla="*/ 14 w 41"/>
                <a:gd name="T7" fmla="*/ 52 h 52"/>
                <a:gd name="T8" fmla="*/ 14 w 41"/>
                <a:gd name="T9" fmla="*/ 10 h 52"/>
                <a:gd name="T10" fmla="*/ 0 w 41"/>
                <a:gd name="T11" fmla="*/ 10 h 52"/>
                <a:gd name="T12" fmla="*/ 0 w 41"/>
                <a:gd name="T13" fmla="*/ 0 h 52"/>
                <a:gd name="T14" fmla="*/ 41 w 41"/>
                <a:gd name="T15" fmla="*/ 0 h 52"/>
                <a:gd name="T16" fmla="*/ 41 w 41"/>
                <a:gd name="T17" fmla="*/ 1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2">
                  <a:moveTo>
                    <a:pt x="41" y="10"/>
                  </a:moveTo>
                  <a:lnTo>
                    <a:pt x="25" y="10"/>
                  </a:lnTo>
                  <a:lnTo>
                    <a:pt x="25" y="52"/>
                  </a:lnTo>
                  <a:lnTo>
                    <a:pt x="14" y="52"/>
                  </a:lnTo>
                  <a:lnTo>
                    <a:pt x="14" y="10"/>
                  </a:lnTo>
                  <a:lnTo>
                    <a:pt x="0" y="10"/>
                  </a:lnTo>
                  <a:lnTo>
                    <a:pt x="0" y="0"/>
                  </a:lnTo>
                  <a:lnTo>
                    <a:pt x="41" y="0"/>
                  </a:lnTo>
                  <a:lnTo>
                    <a:pt x="41"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25" name="Freeform 243"/>
            <p:cNvSpPr>
              <a:spLocks/>
            </p:cNvSpPr>
            <p:nvPr/>
          </p:nvSpPr>
          <p:spPr bwMode="auto">
            <a:xfrm>
              <a:off x="9972597" y="2624725"/>
              <a:ext cx="59212" cy="84143"/>
            </a:xfrm>
            <a:custGeom>
              <a:avLst/>
              <a:gdLst>
                <a:gd name="T0" fmla="*/ 17 w 18"/>
                <a:gd name="T1" fmla="*/ 4 h 26"/>
                <a:gd name="T2" fmla="*/ 16 w 18"/>
                <a:gd name="T3" fmla="*/ 3 h 26"/>
                <a:gd name="T4" fmla="*/ 15 w 18"/>
                <a:gd name="T5" fmla="*/ 3 h 26"/>
                <a:gd name="T6" fmla="*/ 13 w 18"/>
                <a:gd name="T7" fmla="*/ 3 h 26"/>
                <a:gd name="T8" fmla="*/ 12 w 18"/>
                <a:gd name="T9" fmla="*/ 3 h 26"/>
                <a:gd name="T10" fmla="*/ 10 w 18"/>
                <a:gd name="T11" fmla="*/ 3 h 26"/>
                <a:gd name="T12" fmla="*/ 8 w 18"/>
                <a:gd name="T13" fmla="*/ 4 h 26"/>
                <a:gd name="T14" fmla="*/ 7 w 18"/>
                <a:gd name="T15" fmla="*/ 5 h 26"/>
                <a:gd name="T16" fmla="*/ 7 w 18"/>
                <a:gd name="T17" fmla="*/ 7 h 26"/>
                <a:gd name="T18" fmla="*/ 7 w 18"/>
                <a:gd name="T19" fmla="*/ 8 h 26"/>
                <a:gd name="T20" fmla="*/ 8 w 18"/>
                <a:gd name="T21" fmla="*/ 9 h 26"/>
                <a:gd name="T22" fmla="*/ 9 w 18"/>
                <a:gd name="T23" fmla="*/ 11 h 26"/>
                <a:gd name="T24" fmla="*/ 11 w 18"/>
                <a:gd name="T25" fmla="*/ 12 h 26"/>
                <a:gd name="T26" fmla="*/ 13 w 18"/>
                <a:gd name="T27" fmla="*/ 13 h 26"/>
                <a:gd name="T28" fmla="*/ 14 w 18"/>
                <a:gd name="T29" fmla="*/ 15 h 26"/>
                <a:gd name="T30" fmla="*/ 15 w 18"/>
                <a:gd name="T31" fmla="*/ 17 h 26"/>
                <a:gd name="T32" fmla="*/ 15 w 18"/>
                <a:gd name="T33" fmla="*/ 19 h 26"/>
                <a:gd name="T34" fmla="*/ 15 w 18"/>
                <a:gd name="T35" fmla="*/ 20 h 26"/>
                <a:gd name="T36" fmla="*/ 15 w 18"/>
                <a:gd name="T37" fmla="*/ 22 h 26"/>
                <a:gd name="T38" fmla="*/ 14 w 18"/>
                <a:gd name="T39" fmla="*/ 23 h 26"/>
                <a:gd name="T40" fmla="*/ 12 w 18"/>
                <a:gd name="T41" fmla="*/ 25 h 26"/>
                <a:gd name="T42" fmla="*/ 10 w 18"/>
                <a:gd name="T43" fmla="*/ 26 h 26"/>
                <a:gd name="T44" fmla="*/ 7 w 18"/>
                <a:gd name="T45" fmla="*/ 26 h 26"/>
                <a:gd name="T46" fmla="*/ 5 w 18"/>
                <a:gd name="T47" fmla="*/ 26 h 26"/>
                <a:gd name="T48" fmla="*/ 3 w 18"/>
                <a:gd name="T49" fmla="*/ 25 h 26"/>
                <a:gd name="T50" fmla="*/ 2 w 18"/>
                <a:gd name="T51" fmla="*/ 25 h 26"/>
                <a:gd name="T52" fmla="*/ 0 w 18"/>
                <a:gd name="T53" fmla="*/ 24 h 26"/>
                <a:gd name="T54" fmla="*/ 1 w 18"/>
                <a:gd name="T55" fmla="*/ 21 h 26"/>
                <a:gd name="T56" fmla="*/ 2 w 18"/>
                <a:gd name="T57" fmla="*/ 22 h 26"/>
                <a:gd name="T58" fmla="*/ 4 w 18"/>
                <a:gd name="T59" fmla="*/ 23 h 26"/>
                <a:gd name="T60" fmla="*/ 5 w 18"/>
                <a:gd name="T61" fmla="*/ 23 h 26"/>
                <a:gd name="T62" fmla="*/ 7 w 18"/>
                <a:gd name="T63" fmla="*/ 23 h 26"/>
                <a:gd name="T64" fmla="*/ 9 w 18"/>
                <a:gd name="T65" fmla="*/ 23 h 26"/>
                <a:gd name="T66" fmla="*/ 11 w 18"/>
                <a:gd name="T67" fmla="*/ 22 h 26"/>
                <a:gd name="T68" fmla="*/ 12 w 18"/>
                <a:gd name="T69" fmla="*/ 21 h 26"/>
                <a:gd name="T70" fmla="*/ 12 w 18"/>
                <a:gd name="T71" fmla="*/ 19 h 26"/>
                <a:gd name="T72" fmla="*/ 12 w 18"/>
                <a:gd name="T73" fmla="*/ 18 h 26"/>
                <a:gd name="T74" fmla="*/ 11 w 18"/>
                <a:gd name="T75" fmla="*/ 16 h 26"/>
                <a:gd name="T76" fmla="*/ 10 w 18"/>
                <a:gd name="T77" fmla="*/ 15 h 26"/>
                <a:gd name="T78" fmla="*/ 8 w 18"/>
                <a:gd name="T79" fmla="*/ 14 h 26"/>
                <a:gd name="T80" fmla="*/ 6 w 18"/>
                <a:gd name="T81" fmla="*/ 13 h 26"/>
                <a:gd name="T82" fmla="*/ 5 w 18"/>
                <a:gd name="T83" fmla="*/ 11 h 26"/>
                <a:gd name="T84" fmla="*/ 4 w 18"/>
                <a:gd name="T85" fmla="*/ 9 h 26"/>
                <a:gd name="T86" fmla="*/ 4 w 18"/>
                <a:gd name="T87" fmla="*/ 7 h 26"/>
                <a:gd name="T88" fmla="*/ 4 w 18"/>
                <a:gd name="T89" fmla="*/ 4 h 26"/>
                <a:gd name="T90" fmla="*/ 6 w 18"/>
                <a:gd name="T91" fmla="*/ 2 h 26"/>
                <a:gd name="T92" fmla="*/ 9 w 18"/>
                <a:gd name="T93" fmla="*/ 0 h 26"/>
                <a:gd name="T94" fmla="*/ 12 w 18"/>
                <a:gd name="T95" fmla="*/ 0 h 26"/>
                <a:gd name="T96" fmla="*/ 14 w 18"/>
                <a:gd name="T97" fmla="*/ 0 h 26"/>
                <a:gd name="T98" fmla="*/ 15 w 18"/>
                <a:gd name="T99" fmla="*/ 0 h 26"/>
                <a:gd name="T100" fmla="*/ 17 w 18"/>
                <a:gd name="T101" fmla="*/ 1 h 26"/>
                <a:gd name="T102" fmla="*/ 18 w 18"/>
                <a:gd name="T103" fmla="*/ 1 h 26"/>
                <a:gd name="T104" fmla="*/ 17 w 18"/>
                <a:gd name="T105"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 h="26">
                  <a:moveTo>
                    <a:pt x="17" y="4"/>
                  </a:moveTo>
                  <a:cubicBezTo>
                    <a:pt x="17" y="4"/>
                    <a:pt x="17" y="4"/>
                    <a:pt x="16" y="3"/>
                  </a:cubicBezTo>
                  <a:cubicBezTo>
                    <a:pt x="16" y="3"/>
                    <a:pt x="15" y="3"/>
                    <a:pt x="15" y="3"/>
                  </a:cubicBezTo>
                  <a:cubicBezTo>
                    <a:pt x="14" y="3"/>
                    <a:pt x="14" y="3"/>
                    <a:pt x="13" y="3"/>
                  </a:cubicBezTo>
                  <a:cubicBezTo>
                    <a:pt x="13" y="3"/>
                    <a:pt x="12" y="3"/>
                    <a:pt x="12" y="3"/>
                  </a:cubicBezTo>
                  <a:cubicBezTo>
                    <a:pt x="11" y="3"/>
                    <a:pt x="10" y="3"/>
                    <a:pt x="10" y="3"/>
                  </a:cubicBezTo>
                  <a:cubicBezTo>
                    <a:pt x="9" y="3"/>
                    <a:pt x="8" y="4"/>
                    <a:pt x="8" y="4"/>
                  </a:cubicBezTo>
                  <a:cubicBezTo>
                    <a:pt x="8" y="4"/>
                    <a:pt x="7" y="5"/>
                    <a:pt x="7" y="5"/>
                  </a:cubicBezTo>
                  <a:cubicBezTo>
                    <a:pt x="7" y="6"/>
                    <a:pt x="7" y="6"/>
                    <a:pt x="7" y="7"/>
                  </a:cubicBezTo>
                  <a:cubicBezTo>
                    <a:pt x="7" y="7"/>
                    <a:pt x="7" y="8"/>
                    <a:pt x="7" y="8"/>
                  </a:cubicBezTo>
                  <a:cubicBezTo>
                    <a:pt x="7" y="9"/>
                    <a:pt x="8" y="9"/>
                    <a:pt x="8" y="9"/>
                  </a:cubicBezTo>
                  <a:cubicBezTo>
                    <a:pt x="8" y="10"/>
                    <a:pt x="9" y="10"/>
                    <a:pt x="9" y="11"/>
                  </a:cubicBezTo>
                  <a:cubicBezTo>
                    <a:pt x="9" y="11"/>
                    <a:pt x="10" y="11"/>
                    <a:pt x="11" y="12"/>
                  </a:cubicBezTo>
                  <a:cubicBezTo>
                    <a:pt x="11" y="12"/>
                    <a:pt x="12" y="13"/>
                    <a:pt x="13" y="13"/>
                  </a:cubicBezTo>
                  <a:cubicBezTo>
                    <a:pt x="13" y="14"/>
                    <a:pt x="14" y="15"/>
                    <a:pt x="14" y="15"/>
                  </a:cubicBezTo>
                  <a:cubicBezTo>
                    <a:pt x="14" y="16"/>
                    <a:pt x="15" y="16"/>
                    <a:pt x="15" y="17"/>
                  </a:cubicBezTo>
                  <a:cubicBezTo>
                    <a:pt x="15" y="17"/>
                    <a:pt x="15" y="18"/>
                    <a:pt x="15" y="19"/>
                  </a:cubicBezTo>
                  <a:cubicBezTo>
                    <a:pt x="15" y="19"/>
                    <a:pt x="15" y="20"/>
                    <a:pt x="15" y="20"/>
                  </a:cubicBezTo>
                  <a:cubicBezTo>
                    <a:pt x="15" y="21"/>
                    <a:pt x="15" y="21"/>
                    <a:pt x="15" y="22"/>
                  </a:cubicBezTo>
                  <a:cubicBezTo>
                    <a:pt x="14" y="22"/>
                    <a:pt x="14" y="23"/>
                    <a:pt x="14" y="23"/>
                  </a:cubicBezTo>
                  <a:cubicBezTo>
                    <a:pt x="13" y="24"/>
                    <a:pt x="13" y="24"/>
                    <a:pt x="12" y="25"/>
                  </a:cubicBezTo>
                  <a:cubicBezTo>
                    <a:pt x="12" y="25"/>
                    <a:pt x="11" y="25"/>
                    <a:pt x="10" y="26"/>
                  </a:cubicBezTo>
                  <a:cubicBezTo>
                    <a:pt x="9" y="26"/>
                    <a:pt x="8" y="26"/>
                    <a:pt x="7" y="26"/>
                  </a:cubicBezTo>
                  <a:cubicBezTo>
                    <a:pt x="6" y="26"/>
                    <a:pt x="6" y="26"/>
                    <a:pt x="5" y="26"/>
                  </a:cubicBezTo>
                  <a:cubicBezTo>
                    <a:pt x="4" y="26"/>
                    <a:pt x="4" y="26"/>
                    <a:pt x="3" y="25"/>
                  </a:cubicBezTo>
                  <a:cubicBezTo>
                    <a:pt x="3" y="25"/>
                    <a:pt x="2" y="25"/>
                    <a:pt x="2" y="25"/>
                  </a:cubicBezTo>
                  <a:cubicBezTo>
                    <a:pt x="1" y="25"/>
                    <a:pt x="1" y="25"/>
                    <a:pt x="0" y="24"/>
                  </a:cubicBezTo>
                  <a:cubicBezTo>
                    <a:pt x="1" y="21"/>
                    <a:pt x="1" y="21"/>
                    <a:pt x="1" y="21"/>
                  </a:cubicBezTo>
                  <a:cubicBezTo>
                    <a:pt x="1" y="22"/>
                    <a:pt x="2" y="22"/>
                    <a:pt x="2" y="22"/>
                  </a:cubicBezTo>
                  <a:cubicBezTo>
                    <a:pt x="3" y="22"/>
                    <a:pt x="3" y="22"/>
                    <a:pt x="4" y="23"/>
                  </a:cubicBezTo>
                  <a:cubicBezTo>
                    <a:pt x="4" y="23"/>
                    <a:pt x="5" y="23"/>
                    <a:pt x="5" y="23"/>
                  </a:cubicBezTo>
                  <a:cubicBezTo>
                    <a:pt x="6" y="23"/>
                    <a:pt x="7" y="23"/>
                    <a:pt x="7" y="23"/>
                  </a:cubicBezTo>
                  <a:cubicBezTo>
                    <a:pt x="8" y="23"/>
                    <a:pt x="9" y="23"/>
                    <a:pt x="9" y="23"/>
                  </a:cubicBezTo>
                  <a:cubicBezTo>
                    <a:pt x="10" y="23"/>
                    <a:pt x="11" y="22"/>
                    <a:pt x="11" y="22"/>
                  </a:cubicBezTo>
                  <a:cubicBezTo>
                    <a:pt x="11" y="22"/>
                    <a:pt x="12" y="21"/>
                    <a:pt x="12" y="21"/>
                  </a:cubicBezTo>
                  <a:cubicBezTo>
                    <a:pt x="12" y="20"/>
                    <a:pt x="12" y="20"/>
                    <a:pt x="12" y="19"/>
                  </a:cubicBezTo>
                  <a:cubicBezTo>
                    <a:pt x="12" y="19"/>
                    <a:pt x="12" y="18"/>
                    <a:pt x="12" y="18"/>
                  </a:cubicBezTo>
                  <a:cubicBezTo>
                    <a:pt x="12" y="17"/>
                    <a:pt x="12" y="17"/>
                    <a:pt x="11" y="16"/>
                  </a:cubicBezTo>
                  <a:cubicBezTo>
                    <a:pt x="11" y="16"/>
                    <a:pt x="10" y="16"/>
                    <a:pt x="10" y="15"/>
                  </a:cubicBezTo>
                  <a:cubicBezTo>
                    <a:pt x="9" y="15"/>
                    <a:pt x="9" y="14"/>
                    <a:pt x="8" y="14"/>
                  </a:cubicBezTo>
                  <a:cubicBezTo>
                    <a:pt x="7" y="13"/>
                    <a:pt x="7" y="13"/>
                    <a:pt x="6" y="13"/>
                  </a:cubicBezTo>
                  <a:cubicBezTo>
                    <a:pt x="6" y="12"/>
                    <a:pt x="5" y="12"/>
                    <a:pt x="5" y="11"/>
                  </a:cubicBezTo>
                  <a:cubicBezTo>
                    <a:pt x="5" y="10"/>
                    <a:pt x="4" y="10"/>
                    <a:pt x="4" y="9"/>
                  </a:cubicBezTo>
                  <a:cubicBezTo>
                    <a:pt x="4" y="8"/>
                    <a:pt x="4" y="8"/>
                    <a:pt x="4" y="7"/>
                  </a:cubicBezTo>
                  <a:cubicBezTo>
                    <a:pt x="4" y="6"/>
                    <a:pt x="4" y="5"/>
                    <a:pt x="4" y="4"/>
                  </a:cubicBezTo>
                  <a:cubicBezTo>
                    <a:pt x="5" y="3"/>
                    <a:pt x="5" y="3"/>
                    <a:pt x="6" y="2"/>
                  </a:cubicBezTo>
                  <a:cubicBezTo>
                    <a:pt x="7" y="1"/>
                    <a:pt x="7" y="1"/>
                    <a:pt x="9" y="0"/>
                  </a:cubicBezTo>
                  <a:cubicBezTo>
                    <a:pt x="10" y="0"/>
                    <a:pt x="11" y="0"/>
                    <a:pt x="12" y="0"/>
                  </a:cubicBezTo>
                  <a:cubicBezTo>
                    <a:pt x="13" y="0"/>
                    <a:pt x="13" y="0"/>
                    <a:pt x="14" y="0"/>
                  </a:cubicBezTo>
                  <a:cubicBezTo>
                    <a:pt x="14" y="0"/>
                    <a:pt x="15" y="0"/>
                    <a:pt x="15" y="0"/>
                  </a:cubicBezTo>
                  <a:cubicBezTo>
                    <a:pt x="16" y="0"/>
                    <a:pt x="16" y="0"/>
                    <a:pt x="17" y="1"/>
                  </a:cubicBezTo>
                  <a:cubicBezTo>
                    <a:pt x="17" y="1"/>
                    <a:pt x="17" y="1"/>
                    <a:pt x="18" y="1"/>
                  </a:cubicBezTo>
                  <a:lnTo>
                    <a:pt x="17"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26" name="Freeform 244"/>
            <p:cNvSpPr>
              <a:spLocks noEditPoints="1"/>
            </p:cNvSpPr>
            <p:nvPr/>
          </p:nvSpPr>
          <p:spPr bwMode="auto">
            <a:xfrm>
              <a:off x="10025576" y="2624725"/>
              <a:ext cx="74795" cy="81026"/>
            </a:xfrm>
            <a:custGeom>
              <a:avLst/>
              <a:gdLst>
                <a:gd name="T0" fmla="*/ 20 w 23"/>
                <a:gd name="T1" fmla="*/ 25 h 25"/>
                <a:gd name="T2" fmla="*/ 19 w 23"/>
                <a:gd name="T3" fmla="*/ 18 h 25"/>
                <a:gd name="T4" fmla="*/ 8 w 23"/>
                <a:gd name="T5" fmla="*/ 18 h 25"/>
                <a:gd name="T6" fmla="*/ 4 w 23"/>
                <a:gd name="T7" fmla="*/ 25 h 25"/>
                <a:gd name="T8" fmla="*/ 0 w 23"/>
                <a:gd name="T9" fmla="*/ 25 h 25"/>
                <a:gd name="T10" fmla="*/ 15 w 23"/>
                <a:gd name="T11" fmla="*/ 0 h 25"/>
                <a:gd name="T12" fmla="*/ 18 w 23"/>
                <a:gd name="T13" fmla="*/ 0 h 25"/>
                <a:gd name="T14" fmla="*/ 23 w 23"/>
                <a:gd name="T15" fmla="*/ 25 h 25"/>
                <a:gd name="T16" fmla="*/ 20 w 23"/>
                <a:gd name="T17" fmla="*/ 25 h 25"/>
                <a:gd name="T18" fmla="*/ 17 w 23"/>
                <a:gd name="T19" fmla="*/ 5 h 25"/>
                <a:gd name="T20" fmla="*/ 17 w 23"/>
                <a:gd name="T21" fmla="*/ 5 h 25"/>
                <a:gd name="T22" fmla="*/ 16 w 23"/>
                <a:gd name="T23" fmla="*/ 4 h 25"/>
                <a:gd name="T24" fmla="*/ 16 w 23"/>
                <a:gd name="T25" fmla="*/ 4 h 25"/>
                <a:gd name="T26" fmla="*/ 16 w 23"/>
                <a:gd name="T27" fmla="*/ 3 h 25"/>
                <a:gd name="T28" fmla="*/ 16 w 23"/>
                <a:gd name="T29" fmla="*/ 3 h 25"/>
                <a:gd name="T30" fmla="*/ 16 w 23"/>
                <a:gd name="T31" fmla="*/ 4 h 25"/>
                <a:gd name="T32" fmla="*/ 16 w 23"/>
                <a:gd name="T33" fmla="*/ 4 h 25"/>
                <a:gd name="T34" fmla="*/ 16 w 23"/>
                <a:gd name="T35" fmla="*/ 5 h 25"/>
                <a:gd name="T36" fmla="*/ 16 w 23"/>
                <a:gd name="T37" fmla="*/ 5 h 25"/>
                <a:gd name="T38" fmla="*/ 9 w 23"/>
                <a:gd name="T39" fmla="*/ 16 h 25"/>
                <a:gd name="T40" fmla="*/ 18 w 23"/>
                <a:gd name="T41" fmla="*/ 16 h 25"/>
                <a:gd name="T42" fmla="*/ 17 w 23"/>
                <a:gd name="T4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5">
                  <a:moveTo>
                    <a:pt x="20" y="25"/>
                  </a:moveTo>
                  <a:cubicBezTo>
                    <a:pt x="19" y="18"/>
                    <a:pt x="19" y="18"/>
                    <a:pt x="19" y="18"/>
                  </a:cubicBezTo>
                  <a:cubicBezTo>
                    <a:pt x="8" y="18"/>
                    <a:pt x="8" y="18"/>
                    <a:pt x="8" y="18"/>
                  </a:cubicBezTo>
                  <a:cubicBezTo>
                    <a:pt x="4" y="25"/>
                    <a:pt x="4" y="25"/>
                    <a:pt x="4" y="25"/>
                  </a:cubicBezTo>
                  <a:cubicBezTo>
                    <a:pt x="0" y="25"/>
                    <a:pt x="0" y="25"/>
                    <a:pt x="0" y="25"/>
                  </a:cubicBezTo>
                  <a:cubicBezTo>
                    <a:pt x="15" y="0"/>
                    <a:pt x="15" y="0"/>
                    <a:pt x="15" y="0"/>
                  </a:cubicBezTo>
                  <a:cubicBezTo>
                    <a:pt x="18" y="0"/>
                    <a:pt x="18" y="0"/>
                    <a:pt x="18" y="0"/>
                  </a:cubicBezTo>
                  <a:cubicBezTo>
                    <a:pt x="23" y="25"/>
                    <a:pt x="23" y="25"/>
                    <a:pt x="23" y="25"/>
                  </a:cubicBezTo>
                  <a:lnTo>
                    <a:pt x="20" y="25"/>
                  </a:lnTo>
                  <a:close/>
                  <a:moveTo>
                    <a:pt x="17" y="5"/>
                  </a:moveTo>
                  <a:cubicBezTo>
                    <a:pt x="17" y="5"/>
                    <a:pt x="17" y="5"/>
                    <a:pt x="17" y="5"/>
                  </a:cubicBezTo>
                  <a:cubicBezTo>
                    <a:pt x="17" y="4"/>
                    <a:pt x="16" y="4"/>
                    <a:pt x="16" y="4"/>
                  </a:cubicBezTo>
                  <a:cubicBezTo>
                    <a:pt x="16" y="4"/>
                    <a:pt x="16" y="4"/>
                    <a:pt x="16" y="4"/>
                  </a:cubicBezTo>
                  <a:cubicBezTo>
                    <a:pt x="16" y="4"/>
                    <a:pt x="16" y="3"/>
                    <a:pt x="16" y="3"/>
                  </a:cubicBezTo>
                  <a:cubicBezTo>
                    <a:pt x="16" y="3"/>
                    <a:pt x="16" y="3"/>
                    <a:pt x="16" y="3"/>
                  </a:cubicBezTo>
                  <a:cubicBezTo>
                    <a:pt x="16" y="3"/>
                    <a:pt x="16" y="4"/>
                    <a:pt x="16" y="4"/>
                  </a:cubicBezTo>
                  <a:cubicBezTo>
                    <a:pt x="16" y="4"/>
                    <a:pt x="16" y="4"/>
                    <a:pt x="16" y="4"/>
                  </a:cubicBezTo>
                  <a:cubicBezTo>
                    <a:pt x="16" y="4"/>
                    <a:pt x="16" y="4"/>
                    <a:pt x="16" y="5"/>
                  </a:cubicBezTo>
                  <a:cubicBezTo>
                    <a:pt x="16" y="5"/>
                    <a:pt x="16" y="5"/>
                    <a:pt x="16" y="5"/>
                  </a:cubicBezTo>
                  <a:cubicBezTo>
                    <a:pt x="9" y="16"/>
                    <a:pt x="9" y="16"/>
                    <a:pt x="9" y="16"/>
                  </a:cubicBezTo>
                  <a:cubicBezTo>
                    <a:pt x="18" y="16"/>
                    <a:pt x="18" y="16"/>
                    <a:pt x="18" y="16"/>
                  </a:cubicBezTo>
                  <a:lnTo>
                    <a:pt x="17"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27" name="Freeform 245"/>
            <p:cNvSpPr>
              <a:spLocks/>
            </p:cNvSpPr>
            <p:nvPr/>
          </p:nvSpPr>
          <p:spPr bwMode="auto">
            <a:xfrm>
              <a:off x="10112837" y="2624725"/>
              <a:ext cx="26490" cy="81026"/>
            </a:xfrm>
            <a:custGeom>
              <a:avLst/>
              <a:gdLst>
                <a:gd name="T0" fmla="*/ 7 w 17"/>
                <a:gd name="T1" fmla="*/ 52 h 52"/>
                <a:gd name="T2" fmla="*/ 0 w 17"/>
                <a:gd name="T3" fmla="*/ 52 h 52"/>
                <a:gd name="T4" fmla="*/ 11 w 17"/>
                <a:gd name="T5" fmla="*/ 0 h 52"/>
                <a:gd name="T6" fmla="*/ 17 w 17"/>
                <a:gd name="T7" fmla="*/ 0 h 52"/>
                <a:gd name="T8" fmla="*/ 7 w 17"/>
                <a:gd name="T9" fmla="*/ 52 h 52"/>
              </a:gdLst>
              <a:ahLst/>
              <a:cxnLst>
                <a:cxn ang="0">
                  <a:pos x="T0" y="T1"/>
                </a:cxn>
                <a:cxn ang="0">
                  <a:pos x="T2" y="T3"/>
                </a:cxn>
                <a:cxn ang="0">
                  <a:pos x="T4" y="T5"/>
                </a:cxn>
                <a:cxn ang="0">
                  <a:pos x="T6" y="T7"/>
                </a:cxn>
                <a:cxn ang="0">
                  <a:pos x="T8" y="T9"/>
                </a:cxn>
              </a:cxnLst>
              <a:rect l="0" t="0" r="r" b="b"/>
              <a:pathLst>
                <a:path w="17" h="52">
                  <a:moveTo>
                    <a:pt x="7" y="52"/>
                  </a:moveTo>
                  <a:lnTo>
                    <a:pt x="0" y="52"/>
                  </a:lnTo>
                  <a:lnTo>
                    <a:pt x="11" y="0"/>
                  </a:lnTo>
                  <a:lnTo>
                    <a:pt x="17" y="0"/>
                  </a:lnTo>
                  <a:lnTo>
                    <a:pt x="7"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28" name="Freeform 246"/>
            <p:cNvSpPr>
              <a:spLocks/>
            </p:cNvSpPr>
            <p:nvPr/>
          </p:nvSpPr>
          <p:spPr bwMode="auto">
            <a:xfrm>
              <a:off x="10151792" y="2624725"/>
              <a:ext cx="59212" cy="81026"/>
            </a:xfrm>
            <a:custGeom>
              <a:avLst/>
              <a:gdLst>
                <a:gd name="T0" fmla="*/ 38 w 38"/>
                <a:gd name="T1" fmla="*/ 6 h 52"/>
                <a:gd name="T2" fmla="*/ 21 w 38"/>
                <a:gd name="T3" fmla="*/ 6 h 52"/>
                <a:gd name="T4" fmla="*/ 13 w 38"/>
                <a:gd name="T5" fmla="*/ 52 h 52"/>
                <a:gd name="T6" fmla="*/ 7 w 38"/>
                <a:gd name="T7" fmla="*/ 52 h 52"/>
                <a:gd name="T8" fmla="*/ 15 w 38"/>
                <a:gd name="T9" fmla="*/ 6 h 52"/>
                <a:gd name="T10" fmla="*/ 0 w 38"/>
                <a:gd name="T11" fmla="*/ 6 h 52"/>
                <a:gd name="T12" fmla="*/ 3 w 38"/>
                <a:gd name="T13" fmla="*/ 0 h 52"/>
                <a:gd name="T14" fmla="*/ 38 w 38"/>
                <a:gd name="T15" fmla="*/ 0 h 52"/>
                <a:gd name="T16" fmla="*/ 38 w 38"/>
                <a:gd name="T17"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2">
                  <a:moveTo>
                    <a:pt x="38" y="6"/>
                  </a:moveTo>
                  <a:lnTo>
                    <a:pt x="21" y="6"/>
                  </a:lnTo>
                  <a:lnTo>
                    <a:pt x="13" y="52"/>
                  </a:lnTo>
                  <a:lnTo>
                    <a:pt x="7" y="52"/>
                  </a:lnTo>
                  <a:lnTo>
                    <a:pt x="15" y="6"/>
                  </a:lnTo>
                  <a:lnTo>
                    <a:pt x="0" y="6"/>
                  </a:lnTo>
                  <a:lnTo>
                    <a:pt x="3" y="0"/>
                  </a:lnTo>
                  <a:lnTo>
                    <a:pt x="38" y="0"/>
                  </a:lnTo>
                  <a:lnTo>
                    <a:pt x="3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29" name="Freeform 247"/>
            <p:cNvSpPr>
              <a:spLocks noEditPoints="1"/>
            </p:cNvSpPr>
            <p:nvPr/>
          </p:nvSpPr>
          <p:spPr bwMode="auto">
            <a:xfrm>
              <a:off x="10195422" y="2624725"/>
              <a:ext cx="71678" cy="81026"/>
            </a:xfrm>
            <a:custGeom>
              <a:avLst/>
              <a:gdLst>
                <a:gd name="T0" fmla="*/ 19 w 22"/>
                <a:gd name="T1" fmla="*/ 25 h 25"/>
                <a:gd name="T2" fmla="*/ 18 w 22"/>
                <a:gd name="T3" fmla="*/ 18 h 25"/>
                <a:gd name="T4" fmla="*/ 7 w 22"/>
                <a:gd name="T5" fmla="*/ 18 h 25"/>
                <a:gd name="T6" fmla="*/ 3 w 22"/>
                <a:gd name="T7" fmla="*/ 25 h 25"/>
                <a:gd name="T8" fmla="*/ 0 w 22"/>
                <a:gd name="T9" fmla="*/ 25 h 25"/>
                <a:gd name="T10" fmla="*/ 15 w 22"/>
                <a:gd name="T11" fmla="*/ 0 h 25"/>
                <a:gd name="T12" fmla="*/ 18 w 22"/>
                <a:gd name="T13" fmla="*/ 0 h 25"/>
                <a:gd name="T14" fmla="*/ 22 w 22"/>
                <a:gd name="T15" fmla="*/ 25 h 25"/>
                <a:gd name="T16" fmla="*/ 19 w 22"/>
                <a:gd name="T17" fmla="*/ 25 h 25"/>
                <a:gd name="T18" fmla="*/ 16 w 22"/>
                <a:gd name="T19" fmla="*/ 5 h 25"/>
                <a:gd name="T20" fmla="*/ 16 w 22"/>
                <a:gd name="T21" fmla="*/ 5 h 25"/>
                <a:gd name="T22" fmla="*/ 16 w 22"/>
                <a:gd name="T23" fmla="*/ 4 h 25"/>
                <a:gd name="T24" fmla="*/ 16 w 22"/>
                <a:gd name="T25" fmla="*/ 4 h 25"/>
                <a:gd name="T26" fmla="*/ 16 w 22"/>
                <a:gd name="T27" fmla="*/ 3 h 25"/>
                <a:gd name="T28" fmla="*/ 16 w 22"/>
                <a:gd name="T29" fmla="*/ 3 h 25"/>
                <a:gd name="T30" fmla="*/ 15 w 22"/>
                <a:gd name="T31" fmla="*/ 4 h 25"/>
                <a:gd name="T32" fmla="*/ 15 w 22"/>
                <a:gd name="T33" fmla="*/ 4 h 25"/>
                <a:gd name="T34" fmla="*/ 15 w 22"/>
                <a:gd name="T35" fmla="*/ 5 h 25"/>
                <a:gd name="T36" fmla="*/ 15 w 22"/>
                <a:gd name="T37" fmla="*/ 5 h 25"/>
                <a:gd name="T38" fmla="*/ 9 w 22"/>
                <a:gd name="T39" fmla="*/ 16 h 25"/>
                <a:gd name="T40" fmla="*/ 17 w 22"/>
                <a:gd name="T41" fmla="*/ 16 h 25"/>
                <a:gd name="T42" fmla="*/ 16 w 22"/>
                <a:gd name="T4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5">
                  <a:moveTo>
                    <a:pt x="19" y="25"/>
                  </a:moveTo>
                  <a:cubicBezTo>
                    <a:pt x="18" y="18"/>
                    <a:pt x="18" y="18"/>
                    <a:pt x="18" y="18"/>
                  </a:cubicBezTo>
                  <a:cubicBezTo>
                    <a:pt x="7" y="18"/>
                    <a:pt x="7" y="18"/>
                    <a:pt x="7" y="18"/>
                  </a:cubicBezTo>
                  <a:cubicBezTo>
                    <a:pt x="3" y="25"/>
                    <a:pt x="3" y="25"/>
                    <a:pt x="3" y="25"/>
                  </a:cubicBezTo>
                  <a:cubicBezTo>
                    <a:pt x="0" y="25"/>
                    <a:pt x="0" y="25"/>
                    <a:pt x="0" y="25"/>
                  </a:cubicBezTo>
                  <a:cubicBezTo>
                    <a:pt x="15" y="0"/>
                    <a:pt x="15" y="0"/>
                    <a:pt x="15" y="0"/>
                  </a:cubicBezTo>
                  <a:cubicBezTo>
                    <a:pt x="18" y="0"/>
                    <a:pt x="18" y="0"/>
                    <a:pt x="18" y="0"/>
                  </a:cubicBezTo>
                  <a:cubicBezTo>
                    <a:pt x="22" y="25"/>
                    <a:pt x="22" y="25"/>
                    <a:pt x="22" y="25"/>
                  </a:cubicBezTo>
                  <a:lnTo>
                    <a:pt x="19" y="25"/>
                  </a:lnTo>
                  <a:close/>
                  <a:moveTo>
                    <a:pt x="16" y="5"/>
                  </a:moveTo>
                  <a:cubicBezTo>
                    <a:pt x="16" y="5"/>
                    <a:pt x="16" y="5"/>
                    <a:pt x="16" y="5"/>
                  </a:cubicBezTo>
                  <a:cubicBezTo>
                    <a:pt x="16" y="4"/>
                    <a:pt x="16" y="4"/>
                    <a:pt x="16" y="4"/>
                  </a:cubicBezTo>
                  <a:cubicBezTo>
                    <a:pt x="16" y="4"/>
                    <a:pt x="16" y="4"/>
                    <a:pt x="16" y="4"/>
                  </a:cubicBezTo>
                  <a:cubicBezTo>
                    <a:pt x="16" y="4"/>
                    <a:pt x="16" y="3"/>
                    <a:pt x="16" y="3"/>
                  </a:cubicBezTo>
                  <a:cubicBezTo>
                    <a:pt x="16" y="3"/>
                    <a:pt x="16" y="3"/>
                    <a:pt x="16" y="3"/>
                  </a:cubicBezTo>
                  <a:cubicBezTo>
                    <a:pt x="16" y="3"/>
                    <a:pt x="15" y="4"/>
                    <a:pt x="15" y="4"/>
                  </a:cubicBezTo>
                  <a:cubicBezTo>
                    <a:pt x="15" y="4"/>
                    <a:pt x="15" y="4"/>
                    <a:pt x="15" y="4"/>
                  </a:cubicBezTo>
                  <a:cubicBezTo>
                    <a:pt x="15" y="4"/>
                    <a:pt x="15" y="4"/>
                    <a:pt x="15" y="5"/>
                  </a:cubicBezTo>
                  <a:cubicBezTo>
                    <a:pt x="15" y="5"/>
                    <a:pt x="15" y="5"/>
                    <a:pt x="15" y="5"/>
                  </a:cubicBezTo>
                  <a:cubicBezTo>
                    <a:pt x="9" y="16"/>
                    <a:pt x="9" y="16"/>
                    <a:pt x="9" y="16"/>
                  </a:cubicBezTo>
                  <a:cubicBezTo>
                    <a:pt x="17" y="16"/>
                    <a:pt x="17" y="16"/>
                    <a:pt x="17" y="16"/>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30" name="Freeform 248"/>
            <p:cNvSpPr>
              <a:spLocks/>
            </p:cNvSpPr>
            <p:nvPr/>
          </p:nvSpPr>
          <p:spPr bwMode="auto">
            <a:xfrm>
              <a:off x="10279566" y="2624725"/>
              <a:ext cx="91935" cy="81026"/>
            </a:xfrm>
            <a:custGeom>
              <a:avLst/>
              <a:gdLst>
                <a:gd name="T0" fmla="*/ 23 w 28"/>
                <a:gd name="T1" fmla="*/ 25 h 25"/>
                <a:gd name="T2" fmla="*/ 20 w 28"/>
                <a:gd name="T3" fmla="*/ 25 h 25"/>
                <a:gd name="T4" fmla="*/ 23 w 28"/>
                <a:gd name="T5" fmla="*/ 9 h 25"/>
                <a:gd name="T6" fmla="*/ 24 w 28"/>
                <a:gd name="T7" fmla="*/ 6 h 25"/>
                <a:gd name="T8" fmla="*/ 25 w 28"/>
                <a:gd name="T9" fmla="*/ 4 h 25"/>
                <a:gd name="T10" fmla="*/ 25 w 28"/>
                <a:gd name="T11" fmla="*/ 4 h 25"/>
                <a:gd name="T12" fmla="*/ 24 w 28"/>
                <a:gd name="T13" fmla="*/ 5 h 25"/>
                <a:gd name="T14" fmla="*/ 24 w 28"/>
                <a:gd name="T15" fmla="*/ 6 h 25"/>
                <a:gd name="T16" fmla="*/ 23 w 28"/>
                <a:gd name="T17" fmla="*/ 6 h 25"/>
                <a:gd name="T18" fmla="*/ 22 w 28"/>
                <a:gd name="T19" fmla="*/ 7 h 25"/>
                <a:gd name="T20" fmla="*/ 13 w 28"/>
                <a:gd name="T21" fmla="*/ 19 h 25"/>
                <a:gd name="T22" fmla="*/ 12 w 28"/>
                <a:gd name="T23" fmla="*/ 19 h 25"/>
                <a:gd name="T24" fmla="*/ 8 w 28"/>
                <a:gd name="T25" fmla="*/ 7 h 25"/>
                <a:gd name="T26" fmla="*/ 8 w 28"/>
                <a:gd name="T27" fmla="*/ 6 h 25"/>
                <a:gd name="T28" fmla="*/ 8 w 28"/>
                <a:gd name="T29" fmla="*/ 6 h 25"/>
                <a:gd name="T30" fmla="*/ 7 w 28"/>
                <a:gd name="T31" fmla="*/ 5 h 25"/>
                <a:gd name="T32" fmla="*/ 7 w 28"/>
                <a:gd name="T33" fmla="*/ 4 h 25"/>
                <a:gd name="T34" fmla="*/ 7 w 28"/>
                <a:gd name="T35" fmla="*/ 4 h 25"/>
                <a:gd name="T36" fmla="*/ 7 w 28"/>
                <a:gd name="T37" fmla="*/ 6 h 25"/>
                <a:gd name="T38" fmla="*/ 6 w 28"/>
                <a:gd name="T39" fmla="*/ 9 h 25"/>
                <a:gd name="T40" fmla="*/ 3 w 28"/>
                <a:gd name="T41" fmla="*/ 25 h 25"/>
                <a:gd name="T42" fmla="*/ 0 w 28"/>
                <a:gd name="T43" fmla="*/ 25 h 25"/>
                <a:gd name="T44" fmla="*/ 5 w 28"/>
                <a:gd name="T45" fmla="*/ 0 h 25"/>
                <a:gd name="T46" fmla="*/ 9 w 28"/>
                <a:gd name="T47" fmla="*/ 0 h 25"/>
                <a:gd name="T48" fmla="*/ 13 w 28"/>
                <a:gd name="T49" fmla="*/ 12 h 25"/>
                <a:gd name="T50" fmla="*/ 13 w 28"/>
                <a:gd name="T51" fmla="*/ 14 h 25"/>
                <a:gd name="T52" fmla="*/ 13 w 28"/>
                <a:gd name="T53" fmla="*/ 15 h 25"/>
                <a:gd name="T54" fmla="*/ 13 w 28"/>
                <a:gd name="T55" fmla="*/ 15 h 25"/>
                <a:gd name="T56" fmla="*/ 14 w 28"/>
                <a:gd name="T57" fmla="*/ 14 h 25"/>
                <a:gd name="T58" fmla="*/ 15 w 28"/>
                <a:gd name="T59" fmla="*/ 12 h 25"/>
                <a:gd name="T60" fmla="*/ 24 w 28"/>
                <a:gd name="T61" fmla="*/ 0 h 25"/>
                <a:gd name="T62" fmla="*/ 28 w 28"/>
                <a:gd name="T63" fmla="*/ 0 h 25"/>
                <a:gd name="T64" fmla="*/ 23 w 28"/>
                <a:gd name="T65"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 h="25">
                  <a:moveTo>
                    <a:pt x="23" y="25"/>
                  </a:moveTo>
                  <a:cubicBezTo>
                    <a:pt x="20" y="25"/>
                    <a:pt x="20" y="25"/>
                    <a:pt x="20" y="25"/>
                  </a:cubicBezTo>
                  <a:cubicBezTo>
                    <a:pt x="23" y="9"/>
                    <a:pt x="23" y="9"/>
                    <a:pt x="23" y="9"/>
                  </a:cubicBezTo>
                  <a:cubicBezTo>
                    <a:pt x="24" y="8"/>
                    <a:pt x="24" y="7"/>
                    <a:pt x="24" y="6"/>
                  </a:cubicBezTo>
                  <a:cubicBezTo>
                    <a:pt x="24" y="5"/>
                    <a:pt x="24" y="5"/>
                    <a:pt x="25" y="4"/>
                  </a:cubicBezTo>
                  <a:cubicBezTo>
                    <a:pt x="25" y="4"/>
                    <a:pt x="25" y="4"/>
                    <a:pt x="25" y="4"/>
                  </a:cubicBezTo>
                  <a:cubicBezTo>
                    <a:pt x="25" y="4"/>
                    <a:pt x="24" y="4"/>
                    <a:pt x="24" y="5"/>
                  </a:cubicBezTo>
                  <a:cubicBezTo>
                    <a:pt x="24" y="5"/>
                    <a:pt x="24" y="5"/>
                    <a:pt x="24" y="6"/>
                  </a:cubicBezTo>
                  <a:cubicBezTo>
                    <a:pt x="23" y="6"/>
                    <a:pt x="23" y="6"/>
                    <a:pt x="23" y="6"/>
                  </a:cubicBezTo>
                  <a:cubicBezTo>
                    <a:pt x="23" y="7"/>
                    <a:pt x="23" y="7"/>
                    <a:pt x="22" y="7"/>
                  </a:cubicBezTo>
                  <a:cubicBezTo>
                    <a:pt x="13" y="19"/>
                    <a:pt x="13" y="19"/>
                    <a:pt x="13" y="19"/>
                  </a:cubicBezTo>
                  <a:cubicBezTo>
                    <a:pt x="12" y="19"/>
                    <a:pt x="12" y="19"/>
                    <a:pt x="12" y="19"/>
                  </a:cubicBezTo>
                  <a:cubicBezTo>
                    <a:pt x="8" y="7"/>
                    <a:pt x="8" y="7"/>
                    <a:pt x="8" y="7"/>
                  </a:cubicBezTo>
                  <a:cubicBezTo>
                    <a:pt x="8" y="7"/>
                    <a:pt x="8" y="7"/>
                    <a:pt x="8" y="6"/>
                  </a:cubicBezTo>
                  <a:cubicBezTo>
                    <a:pt x="8" y="6"/>
                    <a:pt x="8" y="6"/>
                    <a:pt x="8" y="6"/>
                  </a:cubicBezTo>
                  <a:cubicBezTo>
                    <a:pt x="8" y="5"/>
                    <a:pt x="8" y="5"/>
                    <a:pt x="7" y="5"/>
                  </a:cubicBezTo>
                  <a:cubicBezTo>
                    <a:pt x="7" y="4"/>
                    <a:pt x="7" y="4"/>
                    <a:pt x="7" y="4"/>
                  </a:cubicBezTo>
                  <a:cubicBezTo>
                    <a:pt x="7" y="4"/>
                    <a:pt x="7" y="4"/>
                    <a:pt x="7" y="4"/>
                  </a:cubicBezTo>
                  <a:cubicBezTo>
                    <a:pt x="7" y="4"/>
                    <a:pt x="7" y="5"/>
                    <a:pt x="7" y="6"/>
                  </a:cubicBezTo>
                  <a:cubicBezTo>
                    <a:pt x="7" y="6"/>
                    <a:pt x="7" y="7"/>
                    <a:pt x="6" y="9"/>
                  </a:cubicBezTo>
                  <a:cubicBezTo>
                    <a:pt x="3" y="25"/>
                    <a:pt x="3" y="25"/>
                    <a:pt x="3" y="25"/>
                  </a:cubicBezTo>
                  <a:cubicBezTo>
                    <a:pt x="0" y="25"/>
                    <a:pt x="0" y="25"/>
                    <a:pt x="0" y="25"/>
                  </a:cubicBezTo>
                  <a:cubicBezTo>
                    <a:pt x="5" y="0"/>
                    <a:pt x="5" y="0"/>
                    <a:pt x="5" y="0"/>
                  </a:cubicBezTo>
                  <a:cubicBezTo>
                    <a:pt x="9" y="0"/>
                    <a:pt x="9" y="0"/>
                    <a:pt x="9" y="0"/>
                  </a:cubicBezTo>
                  <a:cubicBezTo>
                    <a:pt x="13" y="12"/>
                    <a:pt x="13" y="12"/>
                    <a:pt x="13" y="12"/>
                  </a:cubicBezTo>
                  <a:cubicBezTo>
                    <a:pt x="13" y="13"/>
                    <a:pt x="13" y="13"/>
                    <a:pt x="13" y="14"/>
                  </a:cubicBezTo>
                  <a:cubicBezTo>
                    <a:pt x="13" y="14"/>
                    <a:pt x="13" y="15"/>
                    <a:pt x="13" y="15"/>
                  </a:cubicBezTo>
                  <a:cubicBezTo>
                    <a:pt x="13" y="15"/>
                    <a:pt x="13" y="15"/>
                    <a:pt x="13" y="15"/>
                  </a:cubicBezTo>
                  <a:cubicBezTo>
                    <a:pt x="14" y="15"/>
                    <a:pt x="14" y="14"/>
                    <a:pt x="14" y="14"/>
                  </a:cubicBezTo>
                  <a:cubicBezTo>
                    <a:pt x="14" y="13"/>
                    <a:pt x="15" y="13"/>
                    <a:pt x="15" y="12"/>
                  </a:cubicBezTo>
                  <a:cubicBezTo>
                    <a:pt x="24" y="0"/>
                    <a:pt x="24" y="0"/>
                    <a:pt x="24" y="0"/>
                  </a:cubicBezTo>
                  <a:cubicBezTo>
                    <a:pt x="28" y="0"/>
                    <a:pt x="28" y="0"/>
                    <a:pt x="28" y="0"/>
                  </a:cubicBezTo>
                  <a:lnTo>
                    <a:pt x="23"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31" name="Freeform 249"/>
            <p:cNvSpPr>
              <a:spLocks noEditPoints="1"/>
            </p:cNvSpPr>
            <p:nvPr/>
          </p:nvSpPr>
          <p:spPr bwMode="auto">
            <a:xfrm>
              <a:off x="10368385" y="2624725"/>
              <a:ext cx="71678" cy="81026"/>
            </a:xfrm>
            <a:custGeom>
              <a:avLst/>
              <a:gdLst>
                <a:gd name="T0" fmla="*/ 19 w 22"/>
                <a:gd name="T1" fmla="*/ 25 h 25"/>
                <a:gd name="T2" fmla="*/ 18 w 22"/>
                <a:gd name="T3" fmla="*/ 18 h 25"/>
                <a:gd name="T4" fmla="*/ 7 w 22"/>
                <a:gd name="T5" fmla="*/ 18 h 25"/>
                <a:gd name="T6" fmla="*/ 3 w 22"/>
                <a:gd name="T7" fmla="*/ 25 h 25"/>
                <a:gd name="T8" fmla="*/ 0 w 22"/>
                <a:gd name="T9" fmla="*/ 25 h 25"/>
                <a:gd name="T10" fmla="*/ 15 w 22"/>
                <a:gd name="T11" fmla="*/ 0 h 25"/>
                <a:gd name="T12" fmla="*/ 18 w 22"/>
                <a:gd name="T13" fmla="*/ 0 h 25"/>
                <a:gd name="T14" fmla="*/ 22 w 22"/>
                <a:gd name="T15" fmla="*/ 25 h 25"/>
                <a:gd name="T16" fmla="*/ 19 w 22"/>
                <a:gd name="T17" fmla="*/ 25 h 25"/>
                <a:gd name="T18" fmla="*/ 16 w 22"/>
                <a:gd name="T19" fmla="*/ 5 h 25"/>
                <a:gd name="T20" fmla="*/ 16 w 22"/>
                <a:gd name="T21" fmla="*/ 5 h 25"/>
                <a:gd name="T22" fmla="*/ 16 w 22"/>
                <a:gd name="T23" fmla="*/ 4 h 25"/>
                <a:gd name="T24" fmla="*/ 16 w 22"/>
                <a:gd name="T25" fmla="*/ 4 h 25"/>
                <a:gd name="T26" fmla="*/ 16 w 22"/>
                <a:gd name="T27" fmla="*/ 3 h 25"/>
                <a:gd name="T28" fmla="*/ 16 w 22"/>
                <a:gd name="T29" fmla="*/ 3 h 25"/>
                <a:gd name="T30" fmla="*/ 16 w 22"/>
                <a:gd name="T31" fmla="*/ 4 h 25"/>
                <a:gd name="T32" fmla="*/ 15 w 22"/>
                <a:gd name="T33" fmla="*/ 4 h 25"/>
                <a:gd name="T34" fmla="*/ 15 w 22"/>
                <a:gd name="T35" fmla="*/ 5 h 25"/>
                <a:gd name="T36" fmla="*/ 15 w 22"/>
                <a:gd name="T37" fmla="*/ 5 h 25"/>
                <a:gd name="T38" fmla="*/ 9 w 22"/>
                <a:gd name="T39" fmla="*/ 16 h 25"/>
                <a:gd name="T40" fmla="*/ 18 w 22"/>
                <a:gd name="T41" fmla="*/ 16 h 25"/>
                <a:gd name="T42" fmla="*/ 16 w 22"/>
                <a:gd name="T4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5">
                  <a:moveTo>
                    <a:pt x="19" y="25"/>
                  </a:moveTo>
                  <a:cubicBezTo>
                    <a:pt x="18" y="18"/>
                    <a:pt x="18" y="18"/>
                    <a:pt x="18" y="18"/>
                  </a:cubicBezTo>
                  <a:cubicBezTo>
                    <a:pt x="7" y="18"/>
                    <a:pt x="7" y="18"/>
                    <a:pt x="7" y="18"/>
                  </a:cubicBezTo>
                  <a:cubicBezTo>
                    <a:pt x="3" y="25"/>
                    <a:pt x="3" y="25"/>
                    <a:pt x="3" y="25"/>
                  </a:cubicBezTo>
                  <a:cubicBezTo>
                    <a:pt x="0" y="25"/>
                    <a:pt x="0" y="25"/>
                    <a:pt x="0" y="25"/>
                  </a:cubicBezTo>
                  <a:cubicBezTo>
                    <a:pt x="15" y="0"/>
                    <a:pt x="15" y="0"/>
                    <a:pt x="15" y="0"/>
                  </a:cubicBezTo>
                  <a:cubicBezTo>
                    <a:pt x="18" y="0"/>
                    <a:pt x="18" y="0"/>
                    <a:pt x="18" y="0"/>
                  </a:cubicBezTo>
                  <a:cubicBezTo>
                    <a:pt x="22" y="25"/>
                    <a:pt x="22" y="25"/>
                    <a:pt x="22" y="25"/>
                  </a:cubicBezTo>
                  <a:lnTo>
                    <a:pt x="19" y="25"/>
                  </a:lnTo>
                  <a:close/>
                  <a:moveTo>
                    <a:pt x="16" y="5"/>
                  </a:moveTo>
                  <a:cubicBezTo>
                    <a:pt x="16" y="5"/>
                    <a:pt x="16" y="5"/>
                    <a:pt x="16" y="5"/>
                  </a:cubicBezTo>
                  <a:cubicBezTo>
                    <a:pt x="16" y="4"/>
                    <a:pt x="16" y="4"/>
                    <a:pt x="16" y="4"/>
                  </a:cubicBezTo>
                  <a:cubicBezTo>
                    <a:pt x="16" y="4"/>
                    <a:pt x="16" y="4"/>
                    <a:pt x="16" y="4"/>
                  </a:cubicBezTo>
                  <a:cubicBezTo>
                    <a:pt x="16" y="4"/>
                    <a:pt x="16" y="3"/>
                    <a:pt x="16" y="3"/>
                  </a:cubicBezTo>
                  <a:cubicBezTo>
                    <a:pt x="16" y="3"/>
                    <a:pt x="16" y="3"/>
                    <a:pt x="16" y="3"/>
                  </a:cubicBezTo>
                  <a:cubicBezTo>
                    <a:pt x="16" y="3"/>
                    <a:pt x="16" y="4"/>
                    <a:pt x="16" y="4"/>
                  </a:cubicBezTo>
                  <a:cubicBezTo>
                    <a:pt x="16" y="4"/>
                    <a:pt x="16" y="4"/>
                    <a:pt x="15" y="4"/>
                  </a:cubicBezTo>
                  <a:cubicBezTo>
                    <a:pt x="15" y="4"/>
                    <a:pt x="15" y="4"/>
                    <a:pt x="15" y="5"/>
                  </a:cubicBezTo>
                  <a:cubicBezTo>
                    <a:pt x="15" y="5"/>
                    <a:pt x="15" y="5"/>
                    <a:pt x="15" y="5"/>
                  </a:cubicBezTo>
                  <a:cubicBezTo>
                    <a:pt x="9" y="16"/>
                    <a:pt x="9" y="16"/>
                    <a:pt x="9" y="16"/>
                  </a:cubicBezTo>
                  <a:cubicBezTo>
                    <a:pt x="18" y="16"/>
                    <a:pt x="18" y="16"/>
                    <a:pt x="18" y="16"/>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grpSp>
        <p:nvGrpSpPr>
          <p:cNvPr id="632" name="China South"/>
          <p:cNvGrpSpPr/>
          <p:nvPr/>
        </p:nvGrpSpPr>
        <p:grpSpPr>
          <a:xfrm>
            <a:off x="9083683" y="1869830"/>
            <a:ext cx="956882" cy="380461"/>
            <a:chOff x="9215302" y="1697595"/>
            <a:chExt cx="1042449" cy="414482"/>
          </a:xfrm>
        </p:grpSpPr>
        <p:sp>
          <p:nvSpPr>
            <p:cNvPr id="633" name="Rectangle 31"/>
            <p:cNvSpPr>
              <a:spLocks noChangeArrowheads="1"/>
            </p:cNvSpPr>
            <p:nvPr/>
          </p:nvSpPr>
          <p:spPr bwMode="auto">
            <a:xfrm>
              <a:off x="9215302" y="1697595"/>
              <a:ext cx="1042449" cy="414482"/>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34" name="Freeform 250"/>
            <p:cNvSpPr>
              <a:spLocks/>
            </p:cNvSpPr>
            <p:nvPr/>
          </p:nvSpPr>
          <p:spPr bwMode="auto">
            <a:xfrm>
              <a:off x="9310353" y="1795762"/>
              <a:ext cx="65445" cy="84143"/>
            </a:xfrm>
            <a:custGeom>
              <a:avLst/>
              <a:gdLst>
                <a:gd name="T0" fmla="*/ 20 w 20"/>
                <a:gd name="T1" fmla="*/ 24 h 26"/>
                <a:gd name="T2" fmla="*/ 13 w 20"/>
                <a:gd name="T3" fmla="*/ 26 h 26"/>
                <a:gd name="T4" fmla="*/ 4 w 20"/>
                <a:gd name="T5" fmla="*/ 22 h 26"/>
                <a:gd name="T6" fmla="*/ 0 w 20"/>
                <a:gd name="T7" fmla="*/ 13 h 26"/>
                <a:gd name="T8" fmla="*/ 4 w 20"/>
                <a:gd name="T9" fmla="*/ 3 h 26"/>
                <a:gd name="T10" fmla="*/ 14 w 20"/>
                <a:gd name="T11" fmla="*/ 0 h 26"/>
                <a:gd name="T12" fmla="*/ 20 w 20"/>
                <a:gd name="T13" fmla="*/ 1 h 26"/>
                <a:gd name="T14" fmla="*/ 20 w 20"/>
                <a:gd name="T15" fmla="*/ 6 h 26"/>
                <a:gd name="T16" fmla="*/ 14 w 20"/>
                <a:gd name="T17" fmla="*/ 4 h 26"/>
                <a:gd name="T18" fmla="*/ 8 w 20"/>
                <a:gd name="T19" fmla="*/ 7 h 26"/>
                <a:gd name="T20" fmla="*/ 6 w 20"/>
                <a:gd name="T21" fmla="*/ 13 h 26"/>
                <a:gd name="T22" fmla="*/ 8 w 20"/>
                <a:gd name="T23" fmla="*/ 19 h 26"/>
                <a:gd name="T24" fmla="*/ 14 w 20"/>
                <a:gd name="T25" fmla="*/ 21 h 26"/>
                <a:gd name="T26" fmla="*/ 20 w 20"/>
                <a:gd name="T27" fmla="*/ 19 h 26"/>
                <a:gd name="T28" fmla="*/ 20 w 20"/>
                <a:gd name="T29"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6">
                  <a:moveTo>
                    <a:pt x="20" y="24"/>
                  </a:moveTo>
                  <a:cubicBezTo>
                    <a:pt x="18" y="25"/>
                    <a:pt x="16" y="26"/>
                    <a:pt x="13" y="26"/>
                  </a:cubicBezTo>
                  <a:cubicBezTo>
                    <a:pt x="9" y="26"/>
                    <a:pt x="6" y="25"/>
                    <a:pt x="4" y="22"/>
                  </a:cubicBezTo>
                  <a:cubicBezTo>
                    <a:pt x="1" y="20"/>
                    <a:pt x="0" y="17"/>
                    <a:pt x="0" y="13"/>
                  </a:cubicBezTo>
                  <a:cubicBezTo>
                    <a:pt x="0" y="9"/>
                    <a:pt x="1" y="6"/>
                    <a:pt x="4" y="3"/>
                  </a:cubicBezTo>
                  <a:cubicBezTo>
                    <a:pt x="6" y="1"/>
                    <a:pt x="10" y="0"/>
                    <a:pt x="14" y="0"/>
                  </a:cubicBezTo>
                  <a:cubicBezTo>
                    <a:pt x="16" y="0"/>
                    <a:pt x="18" y="0"/>
                    <a:pt x="20" y="1"/>
                  </a:cubicBezTo>
                  <a:cubicBezTo>
                    <a:pt x="20" y="6"/>
                    <a:pt x="20" y="6"/>
                    <a:pt x="20" y="6"/>
                  </a:cubicBezTo>
                  <a:cubicBezTo>
                    <a:pt x="18" y="5"/>
                    <a:pt x="16" y="4"/>
                    <a:pt x="14" y="4"/>
                  </a:cubicBezTo>
                  <a:cubicBezTo>
                    <a:pt x="12" y="4"/>
                    <a:pt x="10" y="5"/>
                    <a:pt x="8" y="7"/>
                  </a:cubicBezTo>
                  <a:cubicBezTo>
                    <a:pt x="7" y="8"/>
                    <a:pt x="6" y="10"/>
                    <a:pt x="6" y="13"/>
                  </a:cubicBezTo>
                  <a:cubicBezTo>
                    <a:pt x="6" y="15"/>
                    <a:pt x="7" y="17"/>
                    <a:pt x="8" y="19"/>
                  </a:cubicBezTo>
                  <a:cubicBezTo>
                    <a:pt x="10" y="20"/>
                    <a:pt x="11" y="21"/>
                    <a:pt x="14" y="21"/>
                  </a:cubicBezTo>
                  <a:cubicBezTo>
                    <a:pt x="16" y="21"/>
                    <a:pt x="18" y="20"/>
                    <a:pt x="20" y="19"/>
                  </a:cubicBezTo>
                  <a:lnTo>
                    <a:pt x="20"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35" name="Freeform 251"/>
            <p:cNvSpPr>
              <a:spLocks/>
            </p:cNvSpPr>
            <p:nvPr/>
          </p:nvSpPr>
          <p:spPr bwMode="auto">
            <a:xfrm>
              <a:off x="9391381" y="1795762"/>
              <a:ext cx="71678" cy="81026"/>
            </a:xfrm>
            <a:custGeom>
              <a:avLst/>
              <a:gdLst>
                <a:gd name="T0" fmla="*/ 46 w 46"/>
                <a:gd name="T1" fmla="*/ 52 h 52"/>
                <a:gd name="T2" fmla="*/ 34 w 46"/>
                <a:gd name="T3" fmla="*/ 52 h 52"/>
                <a:gd name="T4" fmla="*/ 34 w 46"/>
                <a:gd name="T5" fmla="*/ 31 h 52"/>
                <a:gd name="T6" fmla="*/ 11 w 46"/>
                <a:gd name="T7" fmla="*/ 31 h 52"/>
                <a:gd name="T8" fmla="*/ 11 w 46"/>
                <a:gd name="T9" fmla="*/ 52 h 52"/>
                <a:gd name="T10" fmla="*/ 0 w 46"/>
                <a:gd name="T11" fmla="*/ 52 h 52"/>
                <a:gd name="T12" fmla="*/ 0 w 46"/>
                <a:gd name="T13" fmla="*/ 0 h 52"/>
                <a:gd name="T14" fmla="*/ 11 w 46"/>
                <a:gd name="T15" fmla="*/ 0 h 52"/>
                <a:gd name="T16" fmla="*/ 11 w 46"/>
                <a:gd name="T17" fmla="*/ 20 h 52"/>
                <a:gd name="T18" fmla="*/ 34 w 46"/>
                <a:gd name="T19" fmla="*/ 20 h 52"/>
                <a:gd name="T20" fmla="*/ 34 w 46"/>
                <a:gd name="T21" fmla="*/ 0 h 52"/>
                <a:gd name="T22" fmla="*/ 46 w 46"/>
                <a:gd name="T23" fmla="*/ 0 h 52"/>
                <a:gd name="T24" fmla="*/ 46 w 46"/>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2">
                  <a:moveTo>
                    <a:pt x="46" y="52"/>
                  </a:moveTo>
                  <a:lnTo>
                    <a:pt x="34" y="52"/>
                  </a:lnTo>
                  <a:lnTo>
                    <a:pt x="34" y="31"/>
                  </a:lnTo>
                  <a:lnTo>
                    <a:pt x="11" y="31"/>
                  </a:lnTo>
                  <a:lnTo>
                    <a:pt x="11" y="52"/>
                  </a:lnTo>
                  <a:lnTo>
                    <a:pt x="0" y="52"/>
                  </a:lnTo>
                  <a:lnTo>
                    <a:pt x="0" y="0"/>
                  </a:lnTo>
                  <a:lnTo>
                    <a:pt x="11" y="0"/>
                  </a:lnTo>
                  <a:lnTo>
                    <a:pt x="11" y="20"/>
                  </a:lnTo>
                  <a:lnTo>
                    <a:pt x="34" y="20"/>
                  </a:lnTo>
                  <a:lnTo>
                    <a:pt x="34" y="0"/>
                  </a:lnTo>
                  <a:lnTo>
                    <a:pt x="46" y="0"/>
                  </a:lnTo>
                  <a:lnTo>
                    <a:pt x="4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36" name="Rectangle 252"/>
            <p:cNvSpPr>
              <a:spLocks noChangeArrowheads="1"/>
            </p:cNvSpPr>
            <p:nvPr/>
          </p:nvSpPr>
          <p:spPr bwMode="auto">
            <a:xfrm>
              <a:off x="9483316" y="1795762"/>
              <a:ext cx="18699" cy="810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37" name="Freeform 253"/>
            <p:cNvSpPr>
              <a:spLocks/>
            </p:cNvSpPr>
            <p:nvPr/>
          </p:nvSpPr>
          <p:spPr bwMode="auto">
            <a:xfrm>
              <a:off x="9522271" y="1795762"/>
              <a:ext cx="74795" cy="81026"/>
            </a:xfrm>
            <a:custGeom>
              <a:avLst/>
              <a:gdLst>
                <a:gd name="T0" fmla="*/ 23 w 23"/>
                <a:gd name="T1" fmla="*/ 25 h 25"/>
                <a:gd name="T2" fmla="*/ 17 w 23"/>
                <a:gd name="T3" fmla="*/ 25 h 25"/>
                <a:gd name="T4" fmla="*/ 6 w 23"/>
                <a:gd name="T5" fmla="*/ 9 h 25"/>
                <a:gd name="T6" fmla="*/ 5 w 23"/>
                <a:gd name="T7" fmla="*/ 7 h 25"/>
                <a:gd name="T8" fmla="*/ 5 w 23"/>
                <a:gd name="T9" fmla="*/ 7 h 25"/>
                <a:gd name="T10" fmla="*/ 5 w 23"/>
                <a:gd name="T11" fmla="*/ 11 h 25"/>
                <a:gd name="T12" fmla="*/ 5 w 23"/>
                <a:gd name="T13" fmla="*/ 25 h 25"/>
                <a:gd name="T14" fmla="*/ 0 w 23"/>
                <a:gd name="T15" fmla="*/ 25 h 25"/>
                <a:gd name="T16" fmla="*/ 0 w 23"/>
                <a:gd name="T17" fmla="*/ 0 h 25"/>
                <a:gd name="T18" fmla="*/ 6 w 23"/>
                <a:gd name="T19" fmla="*/ 0 h 25"/>
                <a:gd name="T20" fmla="*/ 16 w 23"/>
                <a:gd name="T21" fmla="*/ 15 h 25"/>
                <a:gd name="T22" fmla="*/ 17 w 23"/>
                <a:gd name="T23" fmla="*/ 17 h 25"/>
                <a:gd name="T24" fmla="*/ 17 w 23"/>
                <a:gd name="T25" fmla="*/ 17 h 25"/>
                <a:gd name="T26" fmla="*/ 17 w 23"/>
                <a:gd name="T27" fmla="*/ 14 h 25"/>
                <a:gd name="T28" fmla="*/ 17 w 23"/>
                <a:gd name="T29" fmla="*/ 0 h 25"/>
                <a:gd name="T30" fmla="*/ 23 w 23"/>
                <a:gd name="T31" fmla="*/ 0 h 25"/>
                <a:gd name="T32" fmla="*/ 23 w 23"/>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5">
                  <a:moveTo>
                    <a:pt x="23" y="25"/>
                  </a:moveTo>
                  <a:cubicBezTo>
                    <a:pt x="17" y="25"/>
                    <a:pt x="17" y="25"/>
                    <a:pt x="17" y="25"/>
                  </a:cubicBezTo>
                  <a:cubicBezTo>
                    <a:pt x="6" y="9"/>
                    <a:pt x="6" y="9"/>
                    <a:pt x="6" y="9"/>
                  </a:cubicBezTo>
                  <a:cubicBezTo>
                    <a:pt x="6" y="8"/>
                    <a:pt x="5" y="8"/>
                    <a:pt x="5" y="7"/>
                  </a:cubicBezTo>
                  <a:cubicBezTo>
                    <a:pt x="5" y="7"/>
                    <a:pt x="5" y="7"/>
                    <a:pt x="5" y="7"/>
                  </a:cubicBezTo>
                  <a:cubicBezTo>
                    <a:pt x="5" y="8"/>
                    <a:pt x="5" y="10"/>
                    <a:pt x="5" y="11"/>
                  </a:cubicBezTo>
                  <a:cubicBezTo>
                    <a:pt x="5" y="25"/>
                    <a:pt x="5" y="25"/>
                    <a:pt x="5" y="25"/>
                  </a:cubicBezTo>
                  <a:cubicBezTo>
                    <a:pt x="0" y="25"/>
                    <a:pt x="0" y="25"/>
                    <a:pt x="0" y="25"/>
                  </a:cubicBezTo>
                  <a:cubicBezTo>
                    <a:pt x="0" y="0"/>
                    <a:pt x="0" y="0"/>
                    <a:pt x="0" y="0"/>
                  </a:cubicBezTo>
                  <a:cubicBezTo>
                    <a:pt x="6" y="0"/>
                    <a:pt x="6" y="0"/>
                    <a:pt x="6" y="0"/>
                  </a:cubicBezTo>
                  <a:cubicBezTo>
                    <a:pt x="16" y="15"/>
                    <a:pt x="16" y="15"/>
                    <a:pt x="16" y="15"/>
                  </a:cubicBezTo>
                  <a:cubicBezTo>
                    <a:pt x="16" y="16"/>
                    <a:pt x="17" y="17"/>
                    <a:pt x="17" y="17"/>
                  </a:cubicBezTo>
                  <a:cubicBezTo>
                    <a:pt x="17" y="17"/>
                    <a:pt x="17" y="17"/>
                    <a:pt x="17" y="17"/>
                  </a:cubicBezTo>
                  <a:cubicBezTo>
                    <a:pt x="17" y="17"/>
                    <a:pt x="17" y="16"/>
                    <a:pt x="17" y="14"/>
                  </a:cubicBezTo>
                  <a:cubicBezTo>
                    <a:pt x="17" y="0"/>
                    <a:pt x="17" y="0"/>
                    <a:pt x="17" y="0"/>
                  </a:cubicBezTo>
                  <a:cubicBezTo>
                    <a:pt x="23" y="0"/>
                    <a:pt x="23" y="0"/>
                    <a:pt x="23" y="0"/>
                  </a:cubicBezTo>
                  <a:lnTo>
                    <a:pt x="23"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38" name="Freeform 254"/>
            <p:cNvSpPr>
              <a:spLocks noEditPoints="1"/>
            </p:cNvSpPr>
            <p:nvPr/>
          </p:nvSpPr>
          <p:spPr bwMode="auto">
            <a:xfrm>
              <a:off x="9606415" y="1795762"/>
              <a:ext cx="82586" cy="81026"/>
            </a:xfrm>
            <a:custGeom>
              <a:avLst/>
              <a:gdLst>
                <a:gd name="T0" fmla="*/ 25 w 25"/>
                <a:gd name="T1" fmla="*/ 25 h 25"/>
                <a:gd name="T2" fmla="*/ 19 w 25"/>
                <a:gd name="T3" fmla="*/ 25 h 25"/>
                <a:gd name="T4" fmla="*/ 17 w 25"/>
                <a:gd name="T5" fmla="*/ 20 h 25"/>
                <a:gd name="T6" fmla="*/ 8 w 25"/>
                <a:gd name="T7" fmla="*/ 20 h 25"/>
                <a:gd name="T8" fmla="*/ 6 w 25"/>
                <a:gd name="T9" fmla="*/ 25 h 25"/>
                <a:gd name="T10" fmla="*/ 0 w 25"/>
                <a:gd name="T11" fmla="*/ 25 h 25"/>
                <a:gd name="T12" fmla="*/ 9 w 25"/>
                <a:gd name="T13" fmla="*/ 0 h 25"/>
                <a:gd name="T14" fmla="*/ 16 w 25"/>
                <a:gd name="T15" fmla="*/ 0 h 25"/>
                <a:gd name="T16" fmla="*/ 25 w 25"/>
                <a:gd name="T17" fmla="*/ 25 h 25"/>
                <a:gd name="T18" fmla="*/ 16 w 25"/>
                <a:gd name="T19" fmla="*/ 15 h 25"/>
                <a:gd name="T20" fmla="*/ 13 w 25"/>
                <a:gd name="T21" fmla="*/ 7 h 25"/>
                <a:gd name="T22" fmla="*/ 13 w 25"/>
                <a:gd name="T23" fmla="*/ 5 h 25"/>
                <a:gd name="T24" fmla="*/ 12 w 25"/>
                <a:gd name="T25" fmla="*/ 5 h 25"/>
                <a:gd name="T26" fmla="*/ 12 w 25"/>
                <a:gd name="T27" fmla="*/ 7 h 25"/>
                <a:gd name="T28" fmla="*/ 9 w 25"/>
                <a:gd name="T29" fmla="*/ 15 h 25"/>
                <a:gd name="T30" fmla="*/ 16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9" y="25"/>
                    <a:pt x="19" y="25"/>
                    <a:pt x="19" y="25"/>
                  </a:cubicBezTo>
                  <a:cubicBezTo>
                    <a:pt x="17" y="20"/>
                    <a:pt x="17" y="20"/>
                    <a:pt x="17" y="20"/>
                  </a:cubicBezTo>
                  <a:cubicBezTo>
                    <a:pt x="8" y="20"/>
                    <a:pt x="8" y="20"/>
                    <a:pt x="8" y="20"/>
                  </a:cubicBezTo>
                  <a:cubicBezTo>
                    <a:pt x="6" y="25"/>
                    <a:pt x="6" y="25"/>
                    <a:pt x="6" y="25"/>
                  </a:cubicBezTo>
                  <a:cubicBezTo>
                    <a:pt x="0" y="25"/>
                    <a:pt x="0" y="25"/>
                    <a:pt x="0" y="25"/>
                  </a:cubicBezTo>
                  <a:cubicBezTo>
                    <a:pt x="9" y="0"/>
                    <a:pt x="9" y="0"/>
                    <a:pt x="9" y="0"/>
                  </a:cubicBezTo>
                  <a:cubicBezTo>
                    <a:pt x="16" y="0"/>
                    <a:pt x="16" y="0"/>
                    <a:pt x="16" y="0"/>
                  </a:cubicBezTo>
                  <a:lnTo>
                    <a:pt x="25" y="25"/>
                  </a:lnTo>
                  <a:close/>
                  <a:moveTo>
                    <a:pt x="16" y="15"/>
                  </a:moveTo>
                  <a:cubicBezTo>
                    <a:pt x="13" y="7"/>
                    <a:pt x="13" y="7"/>
                    <a:pt x="13" y="7"/>
                  </a:cubicBezTo>
                  <a:cubicBezTo>
                    <a:pt x="13" y="6"/>
                    <a:pt x="13" y="5"/>
                    <a:pt x="13" y="5"/>
                  </a:cubicBezTo>
                  <a:cubicBezTo>
                    <a:pt x="12" y="5"/>
                    <a:pt x="12" y="5"/>
                    <a:pt x="12" y="5"/>
                  </a:cubicBezTo>
                  <a:cubicBezTo>
                    <a:pt x="12" y="5"/>
                    <a:pt x="12" y="6"/>
                    <a:pt x="12" y="7"/>
                  </a:cubicBezTo>
                  <a:cubicBezTo>
                    <a:pt x="9" y="15"/>
                    <a:pt x="9" y="15"/>
                    <a:pt x="9" y="15"/>
                  </a:cubicBezTo>
                  <a:lnTo>
                    <a:pt x="1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39" name="Freeform 255"/>
            <p:cNvSpPr>
              <a:spLocks/>
            </p:cNvSpPr>
            <p:nvPr/>
          </p:nvSpPr>
          <p:spPr bwMode="auto">
            <a:xfrm>
              <a:off x="9731073" y="1795762"/>
              <a:ext cx="56096" cy="84143"/>
            </a:xfrm>
            <a:custGeom>
              <a:avLst/>
              <a:gdLst>
                <a:gd name="T0" fmla="*/ 0 w 17"/>
                <a:gd name="T1" fmla="*/ 24 h 26"/>
                <a:gd name="T2" fmla="*/ 0 w 17"/>
                <a:gd name="T3" fmla="*/ 19 h 26"/>
                <a:gd name="T4" fmla="*/ 3 w 17"/>
                <a:gd name="T5" fmla="*/ 21 h 26"/>
                <a:gd name="T6" fmla="*/ 7 w 17"/>
                <a:gd name="T7" fmla="*/ 21 h 26"/>
                <a:gd name="T8" fmla="*/ 9 w 17"/>
                <a:gd name="T9" fmla="*/ 21 h 26"/>
                <a:gd name="T10" fmla="*/ 10 w 17"/>
                <a:gd name="T11" fmla="*/ 20 h 26"/>
                <a:gd name="T12" fmla="*/ 11 w 17"/>
                <a:gd name="T13" fmla="*/ 20 h 26"/>
                <a:gd name="T14" fmla="*/ 11 w 17"/>
                <a:gd name="T15" fmla="*/ 19 h 26"/>
                <a:gd name="T16" fmla="*/ 11 w 17"/>
                <a:gd name="T17" fmla="*/ 17 h 26"/>
                <a:gd name="T18" fmla="*/ 10 w 17"/>
                <a:gd name="T19" fmla="*/ 16 h 26"/>
                <a:gd name="T20" fmla="*/ 8 w 17"/>
                <a:gd name="T21" fmla="*/ 15 h 26"/>
                <a:gd name="T22" fmla="*/ 6 w 17"/>
                <a:gd name="T23" fmla="*/ 14 h 26"/>
                <a:gd name="T24" fmla="*/ 1 w 17"/>
                <a:gd name="T25" fmla="*/ 11 h 26"/>
                <a:gd name="T26" fmla="*/ 0 w 17"/>
                <a:gd name="T27" fmla="*/ 7 h 26"/>
                <a:gd name="T28" fmla="*/ 1 w 17"/>
                <a:gd name="T29" fmla="*/ 4 h 26"/>
                <a:gd name="T30" fmla="*/ 3 w 17"/>
                <a:gd name="T31" fmla="*/ 1 h 26"/>
                <a:gd name="T32" fmla="*/ 6 w 17"/>
                <a:gd name="T33" fmla="*/ 0 h 26"/>
                <a:gd name="T34" fmla="*/ 10 w 17"/>
                <a:gd name="T35" fmla="*/ 0 h 26"/>
                <a:gd name="T36" fmla="*/ 13 w 17"/>
                <a:gd name="T37" fmla="*/ 0 h 26"/>
                <a:gd name="T38" fmla="*/ 16 w 17"/>
                <a:gd name="T39" fmla="*/ 1 h 26"/>
                <a:gd name="T40" fmla="*/ 16 w 17"/>
                <a:gd name="T41" fmla="*/ 6 h 26"/>
                <a:gd name="T42" fmla="*/ 15 w 17"/>
                <a:gd name="T43" fmla="*/ 5 h 26"/>
                <a:gd name="T44" fmla="*/ 13 w 17"/>
                <a:gd name="T45" fmla="*/ 4 h 26"/>
                <a:gd name="T46" fmla="*/ 12 w 17"/>
                <a:gd name="T47" fmla="*/ 4 h 26"/>
                <a:gd name="T48" fmla="*/ 10 w 17"/>
                <a:gd name="T49" fmla="*/ 4 h 26"/>
                <a:gd name="T50" fmla="*/ 8 w 17"/>
                <a:gd name="T51" fmla="*/ 4 h 26"/>
                <a:gd name="T52" fmla="*/ 7 w 17"/>
                <a:gd name="T53" fmla="*/ 5 h 26"/>
                <a:gd name="T54" fmla="*/ 6 w 17"/>
                <a:gd name="T55" fmla="*/ 6 h 26"/>
                <a:gd name="T56" fmla="*/ 6 w 17"/>
                <a:gd name="T57" fmla="*/ 7 h 26"/>
                <a:gd name="T58" fmla="*/ 6 w 17"/>
                <a:gd name="T59" fmla="*/ 8 h 26"/>
                <a:gd name="T60" fmla="*/ 7 w 17"/>
                <a:gd name="T61" fmla="*/ 9 h 26"/>
                <a:gd name="T62" fmla="*/ 9 w 17"/>
                <a:gd name="T63" fmla="*/ 10 h 26"/>
                <a:gd name="T64" fmla="*/ 11 w 17"/>
                <a:gd name="T65" fmla="*/ 10 h 26"/>
                <a:gd name="T66" fmla="*/ 13 w 17"/>
                <a:gd name="T67" fmla="*/ 12 h 26"/>
                <a:gd name="T68" fmla="*/ 15 w 17"/>
                <a:gd name="T69" fmla="*/ 13 h 26"/>
                <a:gd name="T70" fmla="*/ 17 w 17"/>
                <a:gd name="T71" fmla="*/ 15 h 26"/>
                <a:gd name="T72" fmla="*/ 17 w 17"/>
                <a:gd name="T73" fmla="*/ 18 h 26"/>
                <a:gd name="T74" fmla="*/ 16 w 17"/>
                <a:gd name="T75" fmla="*/ 22 h 26"/>
                <a:gd name="T76" fmla="*/ 14 w 17"/>
                <a:gd name="T77" fmla="*/ 24 h 26"/>
                <a:gd name="T78" fmla="*/ 11 w 17"/>
                <a:gd name="T79" fmla="*/ 25 h 26"/>
                <a:gd name="T80" fmla="*/ 7 w 17"/>
                <a:gd name="T81" fmla="*/ 26 h 26"/>
                <a:gd name="T82" fmla="*/ 3 w 17"/>
                <a:gd name="T83" fmla="*/ 25 h 26"/>
                <a:gd name="T84" fmla="*/ 0 w 17"/>
                <a:gd name="T85"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4"/>
                  </a:moveTo>
                  <a:cubicBezTo>
                    <a:pt x="0" y="19"/>
                    <a:pt x="0" y="19"/>
                    <a:pt x="0" y="19"/>
                  </a:cubicBezTo>
                  <a:cubicBezTo>
                    <a:pt x="1" y="19"/>
                    <a:pt x="2" y="20"/>
                    <a:pt x="3" y="21"/>
                  </a:cubicBezTo>
                  <a:cubicBezTo>
                    <a:pt x="5" y="21"/>
                    <a:pt x="6" y="21"/>
                    <a:pt x="7" y="21"/>
                  </a:cubicBezTo>
                  <a:cubicBezTo>
                    <a:pt x="8" y="21"/>
                    <a:pt x="8" y="21"/>
                    <a:pt x="9" y="21"/>
                  </a:cubicBezTo>
                  <a:cubicBezTo>
                    <a:pt x="9" y="21"/>
                    <a:pt x="10" y="21"/>
                    <a:pt x="10" y="20"/>
                  </a:cubicBezTo>
                  <a:cubicBezTo>
                    <a:pt x="11" y="20"/>
                    <a:pt x="11" y="20"/>
                    <a:pt x="11" y="20"/>
                  </a:cubicBezTo>
                  <a:cubicBezTo>
                    <a:pt x="11" y="19"/>
                    <a:pt x="11" y="19"/>
                    <a:pt x="11" y="19"/>
                  </a:cubicBezTo>
                  <a:cubicBezTo>
                    <a:pt x="11" y="18"/>
                    <a:pt x="11" y="18"/>
                    <a:pt x="11" y="17"/>
                  </a:cubicBezTo>
                  <a:cubicBezTo>
                    <a:pt x="11" y="17"/>
                    <a:pt x="10" y="17"/>
                    <a:pt x="10" y="16"/>
                  </a:cubicBezTo>
                  <a:cubicBezTo>
                    <a:pt x="9" y="16"/>
                    <a:pt x="9" y="16"/>
                    <a:pt x="8" y="15"/>
                  </a:cubicBezTo>
                  <a:cubicBezTo>
                    <a:pt x="7" y="15"/>
                    <a:pt x="7" y="15"/>
                    <a:pt x="6" y="14"/>
                  </a:cubicBezTo>
                  <a:cubicBezTo>
                    <a:pt x="4" y="14"/>
                    <a:pt x="2" y="13"/>
                    <a:pt x="1" y="11"/>
                  </a:cubicBezTo>
                  <a:cubicBezTo>
                    <a:pt x="0" y="10"/>
                    <a:pt x="0" y="9"/>
                    <a:pt x="0" y="7"/>
                  </a:cubicBezTo>
                  <a:cubicBezTo>
                    <a:pt x="0" y="6"/>
                    <a:pt x="0" y="5"/>
                    <a:pt x="1" y="4"/>
                  </a:cubicBezTo>
                  <a:cubicBezTo>
                    <a:pt x="1" y="3"/>
                    <a:pt x="2" y="2"/>
                    <a:pt x="3" y="1"/>
                  </a:cubicBezTo>
                  <a:cubicBezTo>
                    <a:pt x="4" y="1"/>
                    <a:pt x="5" y="0"/>
                    <a:pt x="6" y="0"/>
                  </a:cubicBezTo>
                  <a:cubicBezTo>
                    <a:pt x="7" y="0"/>
                    <a:pt x="8" y="0"/>
                    <a:pt x="10" y="0"/>
                  </a:cubicBezTo>
                  <a:cubicBezTo>
                    <a:pt x="11" y="0"/>
                    <a:pt x="12" y="0"/>
                    <a:pt x="13" y="0"/>
                  </a:cubicBezTo>
                  <a:cubicBezTo>
                    <a:pt x="14" y="0"/>
                    <a:pt x="15" y="0"/>
                    <a:pt x="16" y="1"/>
                  </a:cubicBezTo>
                  <a:cubicBezTo>
                    <a:pt x="16" y="6"/>
                    <a:pt x="16" y="6"/>
                    <a:pt x="16" y="6"/>
                  </a:cubicBezTo>
                  <a:cubicBezTo>
                    <a:pt x="16" y="6"/>
                    <a:pt x="15" y="5"/>
                    <a:pt x="15" y="5"/>
                  </a:cubicBezTo>
                  <a:cubicBezTo>
                    <a:pt x="14" y="5"/>
                    <a:pt x="14" y="5"/>
                    <a:pt x="13" y="4"/>
                  </a:cubicBezTo>
                  <a:cubicBezTo>
                    <a:pt x="13" y="4"/>
                    <a:pt x="12" y="4"/>
                    <a:pt x="12" y="4"/>
                  </a:cubicBezTo>
                  <a:cubicBezTo>
                    <a:pt x="11" y="4"/>
                    <a:pt x="11" y="4"/>
                    <a:pt x="10" y="4"/>
                  </a:cubicBezTo>
                  <a:cubicBezTo>
                    <a:pt x="9" y="4"/>
                    <a:pt x="9" y="4"/>
                    <a:pt x="8" y="4"/>
                  </a:cubicBezTo>
                  <a:cubicBezTo>
                    <a:pt x="8" y="4"/>
                    <a:pt x="7" y="5"/>
                    <a:pt x="7" y="5"/>
                  </a:cubicBezTo>
                  <a:cubicBezTo>
                    <a:pt x="7" y="5"/>
                    <a:pt x="6" y="5"/>
                    <a:pt x="6" y="6"/>
                  </a:cubicBezTo>
                  <a:cubicBezTo>
                    <a:pt x="6" y="6"/>
                    <a:pt x="6" y="6"/>
                    <a:pt x="6" y="7"/>
                  </a:cubicBezTo>
                  <a:cubicBezTo>
                    <a:pt x="6" y="7"/>
                    <a:pt x="6" y="7"/>
                    <a:pt x="6" y="8"/>
                  </a:cubicBezTo>
                  <a:cubicBezTo>
                    <a:pt x="6" y="8"/>
                    <a:pt x="7" y="8"/>
                    <a:pt x="7" y="9"/>
                  </a:cubicBezTo>
                  <a:cubicBezTo>
                    <a:pt x="8" y="9"/>
                    <a:pt x="8" y="9"/>
                    <a:pt x="9" y="10"/>
                  </a:cubicBezTo>
                  <a:cubicBezTo>
                    <a:pt x="9" y="10"/>
                    <a:pt x="10" y="10"/>
                    <a:pt x="11" y="10"/>
                  </a:cubicBezTo>
                  <a:cubicBezTo>
                    <a:pt x="12" y="11"/>
                    <a:pt x="13" y="11"/>
                    <a:pt x="13" y="12"/>
                  </a:cubicBezTo>
                  <a:cubicBezTo>
                    <a:pt x="14" y="12"/>
                    <a:pt x="15" y="13"/>
                    <a:pt x="15" y="13"/>
                  </a:cubicBezTo>
                  <a:cubicBezTo>
                    <a:pt x="16" y="14"/>
                    <a:pt x="16" y="15"/>
                    <a:pt x="17" y="15"/>
                  </a:cubicBezTo>
                  <a:cubicBezTo>
                    <a:pt x="17" y="16"/>
                    <a:pt x="17" y="17"/>
                    <a:pt x="17" y="18"/>
                  </a:cubicBezTo>
                  <a:cubicBezTo>
                    <a:pt x="17" y="20"/>
                    <a:pt x="17" y="21"/>
                    <a:pt x="16" y="22"/>
                  </a:cubicBezTo>
                  <a:cubicBezTo>
                    <a:pt x="16" y="23"/>
                    <a:pt x="15" y="23"/>
                    <a:pt x="14" y="24"/>
                  </a:cubicBezTo>
                  <a:cubicBezTo>
                    <a:pt x="13" y="25"/>
                    <a:pt x="12" y="25"/>
                    <a:pt x="11" y="25"/>
                  </a:cubicBezTo>
                  <a:cubicBezTo>
                    <a:pt x="10" y="26"/>
                    <a:pt x="9" y="26"/>
                    <a:pt x="7" y="26"/>
                  </a:cubicBezTo>
                  <a:cubicBezTo>
                    <a:pt x="6" y="26"/>
                    <a:pt x="5" y="26"/>
                    <a:pt x="3" y="25"/>
                  </a:cubicBezTo>
                  <a:cubicBezTo>
                    <a:pt x="2" y="25"/>
                    <a:pt x="1" y="25"/>
                    <a:pt x="0"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40" name="Freeform 256"/>
            <p:cNvSpPr>
              <a:spLocks noEditPoints="1"/>
            </p:cNvSpPr>
            <p:nvPr/>
          </p:nvSpPr>
          <p:spPr bwMode="auto">
            <a:xfrm>
              <a:off x="9796518" y="1795762"/>
              <a:ext cx="81027" cy="84143"/>
            </a:xfrm>
            <a:custGeom>
              <a:avLst/>
              <a:gdLst>
                <a:gd name="T0" fmla="*/ 13 w 25"/>
                <a:gd name="T1" fmla="*/ 26 h 26"/>
                <a:gd name="T2" fmla="*/ 4 w 25"/>
                <a:gd name="T3" fmla="*/ 22 h 26"/>
                <a:gd name="T4" fmla="*/ 0 w 25"/>
                <a:gd name="T5" fmla="*/ 13 h 26"/>
                <a:gd name="T6" fmla="*/ 4 w 25"/>
                <a:gd name="T7" fmla="*/ 3 h 26"/>
                <a:gd name="T8" fmla="*/ 13 w 25"/>
                <a:gd name="T9" fmla="*/ 0 h 26"/>
                <a:gd name="T10" fmla="*/ 22 w 25"/>
                <a:gd name="T11" fmla="*/ 3 h 26"/>
                <a:gd name="T12" fmla="*/ 25 w 25"/>
                <a:gd name="T13" fmla="*/ 12 h 26"/>
                <a:gd name="T14" fmla="*/ 22 w 25"/>
                <a:gd name="T15" fmla="*/ 22 h 26"/>
                <a:gd name="T16" fmla="*/ 13 w 25"/>
                <a:gd name="T17" fmla="*/ 26 h 26"/>
                <a:gd name="T18" fmla="*/ 13 w 25"/>
                <a:gd name="T19" fmla="*/ 4 h 26"/>
                <a:gd name="T20" fmla="*/ 8 w 25"/>
                <a:gd name="T21" fmla="*/ 7 h 26"/>
                <a:gd name="T22" fmla="*/ 6 w 25"/>
                <a:gd name="T23" fmla="*/ 13 h 26"/>
                <a:gd name="T24" fmla="*/ 8 w 25"/>
                <a:gd name="T25" fmla="*/ 19 h 26"/>
                <a:gd name="T26" fmla="*/ 13 w 25"/>
                <a:gd name="T27" fmla="*/ 21 h 26"/>
                <a:gd name="T28" fmla="*/ 17 w 25"/>
                <a:gd name="T29" fmla="*/ 19 h 26"/>
                <a:gd name="T30" fmla="*/ 19 w 25"/>
                <a:gd name="T31" fmla="*/ 13 h 26"/>
                <a:gd name="T32" fmla="*/ 17 w 25"/>
                <a:gd name="T33" fmla="*/ 7 h 26"/>
                <a:gd name="T34" fmla="*/ 13 w 25"/>
                <a:gd name="T35"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6">
                  <a:moveTo>
                    <a:pt x="13" y="26"/>
                  </a:moveTo>
                  <a:cubicBezTo>
                    <a:pt x="9" y="26"/>
                    <a:pt x="6" y="24"/>
                    <a:pt x="4" y="22"/>
                  </a:cubicBezTo>
                  <a:cubicBezTo>
                    <a:pt x="1" y="20"/>
                    <a:pt x="0" y="17"/>
                    <a:pt x="0" y="13"/>
                  </a:cubicBezTo>
                  <a:cubicBezTo>
                    <a:pt x="0" y="9"/>
                    <a:pt x="1" y="6"/>
                    <a:pt x="4" y="3"/>
                  </a:cubicBezTo>
                  <a:cubicBezTo>
                    <a:pt x="6" y="1"/>
                    <a:pt x="9" y="0"/>
                    <a:pt x="13" y="0"/>
                  </a:cubicBezTo>
                  <a:cubicBezTo>
                    <a:pt x="17" y="0"/>
                    <a:pt x="19" y="1"/>
                    <a:pt x="22" y="3"/>
                  </a:cubicBezTo>
                  <a:cubicBezTo>
                    <a:pt x="24" y="5"/>
                    <a:pt x="25" y="9"/>
                    <a:pt x="25" y="12"/>
                  </a:cubicBezTo>
                  <a:cubicBezTo>
                    <a:pt x="25" y="16"/>
                    <a:pt x="24" y="20"/>
                    <a:pt x="22" y="22"/>
                  </a:cubicBezTo>
                  <a:cubicBezTo>
                    <a:pt x="19" y="24"/>
                    <a:pt x="16" y="26"/>
                    <a:pt x="13" y="26"/>
                  </a:cubicBezTo>
                  <a:close/>
                  <a:moveTo>
                    <a:pt x="13" y="4"/>
                  </a:moveTo>
                  <a:cubicBezTo>
                    <a:pt x="11" y="4"/>
                    <a:pt x="9" y="5"/>
                    <a:pt x="8" y="7"/>
                  </a:cubicBezTo>
                  <a:cubicBezTo>
                    <a:pt x="7" y="8"/>
                    <a:pt x="6" y="10"/>
                    <a:pt x="6" y="13"/>
                  </a:cubicBezTo>
                  <a:cubicBezTo>
                    <a:pt x="6" y="15"/>
                    <a:pt x="7" y="17"/>
                    <a:pt x="8" y="19"/>
                  </a:cubicBezTo>
                  <a:cubicBezTo>
                    <a:pt x="9" y="20"/>
                    <a:pt x="11" y="21"/>
                    <a:pt x="13" y="21"/>
                  </a:cubicBezTo>
                  <a:cubicBezTo>
                    <a:pt x="15" y="21"/>
                    <a:pt x="16" y="20"/>
                    <a:pt x="17" y="19"/>
                  </a:cubicBezTo>
                  <a:cubicBezTo>
                    <a:pt x="18" y="17"/>
                    <a:pt x="19" y="15"/>
                    <a:pt x="19" y="13"/>
                  </a:cubicBezTo>
                  <a:cubicBezTo>
                    <a:pt x="19" y="10"/>
                    <a:pt x="18" y="8"/>
                    <a:pt x="17" y="7"/>
                  </a:cubicBezTo>
                  <a:cubicBezTo>
                    <a:pt x="16" y="5"/>
                    <a:pt x="15" y="4"/>
                    <a:pt x="13"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41" name="Freeform 257"/>
            <p:cNvSpPr>
              <a:spLocks/>
            </p:cNvSpPr>
            <p:nvPr/>
          </p:nvSpPr>
          <p:spPr bwMode="auto">
            <a:xfrm>
              <a:off x="9891570" y="1795762"/>
              <a:ext cx="68562" cy="84143"/>
            </a:xfrm>
            <a:custGeom>
              <a:avLst/>
              <a:gdLst>
                <a:gd name="T0" fmla="*/ 21 w 21"/>
                <a:gd name="T1" fmla="*/ 14 h 26"/>
                <a:gd name="T2" fmla="*/ 11 w 21"/>
                <a:gd name="T3" fmla="*/ 26 h 26"/>
                <a:gd name="T4" fmla="*/ 0 w 21"/>
                <a:gd name="T5" fmla="*/ 15 h 26"/>
                <a:gd name="T6" fmla="*/ 0 w 21"/>
                <a:gd name="T7" fmla="*/ 0 h 26"/>
                <a:gd name="T8" fmla="*/ 6 w 21"/>
                <a:gd name="T9" fmla="*/ 0 h 26"/>
                <a:gd name="T10" fmla="*/ 6 w 21"/>
                <a:gd name="T11" fmla="*/ 15 h 26"/>
                <a:gd name="T12" fmla="*/ 11 w 21"/>
                <a:gd name="T13" fmla="*/ 21 h 26"/>
                <a:gd name="T14" fmla="*/ 16 w 21"/>
                <a:gd name="T15" fmla="*/ 15 h 26"/>
                <a:gd name="T16" fmla="*/ 16 w 21"/>
                <a:gd name="T17" fmla="*/ 0 h 26"/>
                <a:gd name="T18" fmla="*/ 21 w 21"/>
                <a:gd name="T19" fmla="*/ 0 h 26"/>
                <a:gd name="T20" fmla="*/ 21 w 21"/>
                <a:gd name="T21"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6">
                  <a:moveTo>
                    <a:pt x="21" y="14"/>
                  </a:moveTo>
                  <a:cubicBezTo>
                    <a:pt x="21" y="22"/>
                    <a:pt x="18" y="26"/>
                    <a:pt x="11" y="26"/>
                  </a:cubicBezTo>
                  <a:cubicBezTo>
                    <a:pt x="4" y="26"/>
                    <a:pt x="0" y="22"/>
                    <a:pt x="0" y="15"/>
                  </a:cubicBezTo>
                  <a:cubicBezTo>
                    <a:pt x="0" y="0"/>
                    <a:pt x="0" y="0"/>
                    <a:pt x="0" y="0"/>
                  </a:cubicBezTo>
                  <a:cubicBezTo>
                    <a:pt x="6" y="0"/>
                    <a:pt x="6" y="0"/>
                    <a:pt x="6" y="0"/>
                  </a:cubicBezTo>
                  <a:cubicBezTo>
                    <a:pt x="6" y="15"/>
                    <a:pt x="6" y="15"/>
                    <a:pt x="6" y="15"/>
                  </a:cubicBezTo>
                  <a:cubicBezTo>
                    <a:pt x="6" y="19"/>
                    <a:pt x="8" y="21"/>
                    <a:pt x="11" y="21"/>
                  </a:cubicBezTo>
                  <a:cubicBezTo>
                    <a:pt x="14" y="21"/>
                    <a:pt x="16" y="19"/>
                    <a:pt x="16" y="15"/>
                  </a:cubicBezTo>
                  <a:cubicBezTo>
                    <a:pt x="16" y="0"/>
                    <a:pt x="16" y="0"/>
                    <a:pt x="16" y="0"/>
                  </a:cubicBezTo>
                  <a:cubicBezTo>
                    <a:pt x="21" y="0"/>
                    <a:pt x="21" y="0"/>
                    <a:pt x="21" y="0"/>
                  </a:cubicBezTo>
                  <a:lnTo>
                    <a:pt x="21"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42" name="Freeform 258"/>
            <p:cNvSpPr>
              <a:spLocks/>
            </p:cNvSpPr>
            <p:nvPr/>
          </p:nvSpPr>
          <p:spPr bwMode="auto">
            <a:xfrm>
              <a:off x="9972597" y="1795762"/>
              <a:ext cx="65445" cy="81026"/>
            </a:xfrm>
            <a:custGeom>
              <a:avLst/>
              <a:gdLst>
                <a:gd name="T0" fmla="*/ 42 w 42"/>
                <a:gd name="T1" fmla="*/ 10 h 52"/>
                <a:gd name="T2" fmla="*/ 27 w 42"/>
                <a:gd name="T3" fmla="*/ 10 h 52"/>
                <a:gd name="T4" fmla="*/ 27 w 42"/>
                <a:gd name="T5" fmla="*/ 52 h 52"/>
                <a:gd name="T6" fmla="*/ 15 w 42"/>
                <a:gd name="T7" fmla="*/ 52 h 52"/>
                <a:gd name="T8" fmla="*/ 15 w 42"/>
                <a:gd name="T9" fmla="*/ 10 h 52"/>
                <a:gd name="T10" fmla="*/ 0 w 42"/>
                <a:gd name="T11" fmla="*/ 10 h 52"/>
                <a:gd name="T12" fmla="*/ 0 w 42"/>
                <a:gd name="T13" fmla="*/ 0 h 52"/>
                <a:gd name="T14" fmla="*/ 42 w 42"/>
                <a:gd name="T15" fmla="*/ 0 h 52"/>
                <a:gd name="T16" fmla="*/ 42 w 42"/>
                <a:gd name="T17" fmla="*/ 1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2">
                  <a:moveTo>
                    <a:pt x="42" y="10"/>
                  </a:moveTo>
                  <a:lnTo>
                    <a:pt x="27" y="10"/>
                  </a:lnTo>
                  <a:lnTo>
                    <a:pt x="27" y="52"/>
                  </a:lnTo>
                  <a:lnTo>
                    <a:pt x="15" y="52"/>
                  </a:lnTo>
                  <a:lnTo>
                    <a:pt x="15" y="10"/>
                  </a:lnTo>
                  <a:lnTo>
                    <a:pt x="0" y="10"/>
                  </a:lnTo>
                  <a:lnTo>
                    <a:pt x="0" y="0"/>
                  </a:lnTo>
                  <a:lnTo>
                    <a:pt x="42" y="0"/>
                  </a:lnTo>
                  <a:lnTo>
                    <a:pt x="42"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43" name="Freeform 259"/>
            <p:cNvSpPr>
              <a:spLocks/>
            </p:cNvSpPr>
            <p:nvPr/>
          </p:nvSpPr>
          <p:spPr bwMode="auto">
            <a:xfrm>
              <a:off x="10052066" y="1795762"/>
              <a:ext cx="71678" cy="81026"/>
            </a:xfrm>
            <a:custGeom>
              <a:avLst/>
              <a:gdLst>
                <a:gd name="T0" fmla="*/ 46 w 46"/>
                <a:gd name="T1" fmla="*/ 52 h 52"/>
                <a:gd name="T2" fmla="*/ 33 w 46"/>
                <a:gd name="T3" fmla="*/ 52 h 52"/>
                <a:gd name="T4" fmla="*/ 33 w 46"/>
                <a:gd name="T5" fmla="*/ 31 h 52"/>
                <a:gd name="T6" fmla="*/ 12 w 46"/>
                <a:gd name="T7" fmla="*/ 31 h 52"/>
                <a:gd name="T8" fmla="*/ 12 w 46"/>
                <a:gd name="T9" fmla="*/ 52 h 52"/>
                <a:gd name="T10" fmla="*/ 0 w 46"/>
                <a:gd name="T11" fmla="*/ 52 h 52"/>
                <a:gd name="T12" fmla="*/ 0 w 46"/>
                <a:gd name="T13" fmla="*/ 0 h 52"/>
                <a:gd name="T14" fmla="*/ 12 w 46"/>
                <a:gd name="T15" fmla="*/ 0 h 52"/>
                <a:gd name="T16" fmla="*/ 12 w 46"/>
                <a:gd name="T17" fmla="*/ 20 h 52"/>
                <a:gd name="T18" fmla="*/ 33 w 46"/>
                <a:gd name="T19" fmla="*/ 20 h 52"/>
                <a:gd name="T20" fmla="*/ 33 w 46"/>
                <a:gd name="T21" fmla="*/ 0 h 52"/>
                <a:gd name="T22" fmla="*/ 46 w 46"/>
                <a:gd name="T23" fmla="*/ 0 h 52"/>
                <a:gd name="T24" fmla="*/ 46 w 46"/>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2">
                  <a:moveTo>
                    <a:pt x="46" y="52"/>
                  </a:moveTo>
                  <a:lnTo>
                    <a:pt x="33" y="52"/>
                  </a:lnTo>
                  <a:lnTo>
                    <a:pt x="33" y="31"/>
                  </a:lnTo>
                  <a:lnTo>
                    <a:pt x="12" y="31"/>
                  </a:lnTo>
                  <a:lnTo>
                    <a:pt x="12" y="52"/>
                  </a:lnTo>
                  <a:lnTo>
                    <a:pt x="0" y="52"/>
                  </a:lnTo>
                  <a:lnTo>
                    <a:pt x="0" y="0"/>
                  </a:lnTo>
                  <a:lnTo>
                    <a:pt x="12" y="0"/>
                  </a:lnTo>
                  <a:lnTo>
                    <a:pt x="12" y="20"/>
                  </a:lnTo>
                  <a:lnTo>
                    <a:pt x="33" y="20"/>
                  </a:lnTo>
                  <a:lnTo>
                    <a:pt x="33" y="0"/>
                  </a:lnTo>
                  <a:lnTo>
                    <a:pt x="46" y="0"/>
                  </a:lnTo>
                  <a:lnTo>
                    <a:pt x="4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44" name="Freeform 260"/>
            <p:cNvSpPr>
              <a:spLocks/>
            </p:cNvSpPr>
            <p:nvPr/>
          </p:nvSpPr>
          <p:spPr bwMode="auto">
            <a:xfrm>
              <a:off x="10136210" y="1791087"/>
              <a:ext cx="26490" cy="23373"/>
            </a:xfrm>
            <a:custGeom>
              <a:avLst/>
              <a:gdLst>
                <a:gd name="T0" fmla="*/ 17 w 17"/>
                <a:gd name="T1" fmla="*/ 7 h 15"/>
                <a:gd name="T2" fmla="*/ 10 w 17"/>
                <a:gd name="T3" fmla="*/ 9 h 15"/>
                <a:gd name="T4" fmla="*/ 15 w 17"/>
                <a:gd name="T5" fmla="*/ 13 h 15"/>
                <a:gd name="T6" fmla="*/ 10 w 17"/>
                <a:gd name="T7" fmla="*/ 15 h 15"/>
                <a:gd name="T8" fmla="*/ 8 w 17"/>
                <a:gd name="T9" fmla="*/ 11 h 15"/>
                <a:gd name="T10" fmla="*/ 6 w 17"/>
                <a:gd name="T11" fmla="*/ 15 h 15"/>
                <a:gd name="T12" fmla="*/ 2 w 17"/>
                <a:gd name="T13" fmla="*/ 13 h 15"/>
                <a:gd name="T14" fmla="*/ 6 w 17"/>
                <a:gd name="T15" fmla="*/ 9 h 15"/>
                <a:gd name="T16" fmla="*/ 0 w 17"/>
                <a:gd name="T17" fmla="*/ 7 h 15"/>
                <a:gd name="T18" fmla="*/ 2 w 17"/>
                <a:gd name="T19" fmla="*/ 3 h 15"/>
                <a:gd name="T20" fmla="*/ 6 w 17"/>
                <a:gd name="T21" fmla="*/ 5 h 15"/>
                <a:gd name="T22" fmla="*/ 6 w 17"/>
                <a:gd name="T23" fmla="*/ 0 h 15"/>
                <a:gd name="T24" fmla="*/ 10 w 17"/>
                <a:gd name="T25" fmla="*/ 0 h 15"/>
                <a:gd name="T26" fmla="*/ 10 w 17"/>
                <a:gd name="T27" fmla="*/ 5 h 15"/>
                <a:gd name="T28" fmla="*/ 15 w 17"/>
                <a:gd name="T29" fmla="*/ 3 h 15"/>
                <a:gd name="T30" fmla="*/ 17 w 17"/>
                <a:gd name="T31"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15">
                  <a:moveTo>
                    <a:pt x="17" y="7"/>
                  </a:moveTo>
                  <a:lnTo>
                    <a:pt x="10" y="9"/>
                  </a:lnTo>
                  <a:lnTo>
                    <a:pt x="15" y="13"/>
                  </a:lnTo>
                  <a:lnTo>
                    <a:pt x="10" y="15"/>
                  </a:lnTo>
                  <a:lnTo>
                    <a:pt x="8" y="11"/>
                  </a:lnTo>
                  <a:lnTo>
                    <a:pt x="6" y="15"/>
                  </a:lnTo>
                  <a:lnTo>
                    <a:pt x="2" y="13"/>
                  </a:lnTo>
                  <a:lnTo>
                    <a:pt x="6" y="9"/>
                  </a:lnTo>
                  <a:lnTo>
                    <a:pt x="0" y="7"/>
                  </a:lnTo>
                  <a:lnTo>
                    <a:pt x="2" y="3"/>
                  </a:lnTo>
                  <a:lnTo>
                    <a:pt x="6" y="5"/>
                  </a:lnTo>
                  <a:lnTo>
                    <a:pt x="6" y="0"/>
                  </a:lnTo>
                  <a:lnTo>
                    <a:pt x="10" y="0"/>
                  </a:lnTo>
                  <a:lnTo>
                    <a:pt x="10" y="5"/>
                  </a:lnTo>
                  <a:lnTo>
                    <a:pt x="15" y="3"/>
                  </a:lnTo>
                  <a:lnTo>
                    <a:pt x="17"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45" name="Freeform 261"/>
            <p:cNvSpPr>
              <a:spLocks/>
            </p:cNvSpPr>
            <p:nvPr/>
          </p:nvSpPr>
          <p:spPr bwMode="auto">
            <a:xfrm>
              <a:off x="9444360" y="1936000"/>
              <a:ext cx="57654" cy="84143"/>
            </a:xfrm>
            <a:custGeom>
              <a:avLst/>
              <a:gdLst>
                <a:gd name="T0" fmla="*/ 17 w 18"/>
                <a:gd name="T1" fmla="*/ 4 h 26"/>
                <a:gd name="T2" fmla="*/ 16 w 18"/>
                <a:gd name="T3" fmla="*/ 3 h 26"/>
                <a:gd name="T4" fmla="*/ 15 w 18"/>
                <a:gd name="T5" fmla="*/ 3 h 26"/>
                <a:gd name="T6" fmla="*/ 13 w 18"/>
                <a:gd name="T7" fmla="*/ 3 h 26"/>
                <a:gd name="T8" fmla="*/ 12 w 18"/>
                <a:gd name="T9" fmla="*/ 2 h 26"/>
                <a:gd name="T10" fmla="*/ 9 w 18"/>
                <a:gd name="T11" fmla="*/ 3 h 26"/>
                <a:gd name="T12" fmla="*/ 8 w 18"/>
                <a:gd name="T13" fmla="*/ 4 h 26"/>
                <a:gd name="T14" fmla="*/ 7 w 18"/>
                <a:gd name="T15" fmla="*/ 5 h 26"/>
                <a:gd name="T16" fmla="*/ 7 w 18"/>
                <a:gd name="T17" fmla="*/ 7 h 26"/>
                <a:gd name="T18" fmla="*/ 7 w 18"/>
                <a:gd name="T19" fmla="*/ 8 h 26"/>
                <a:gd name="T20" fmla="*/ 8 w 18"/>
                <a:gd name="T21" fmla="*/ 9 h 26"/>
                <a:gd name="T22" fmla="*/ 9 w 18"/>
                <a:gd name="T23" fmla="*/ 11 h 26"/>
                <a:gd name="T24" fmla="*/ 10 w 18"/>
                <a:gd name="T25" fmla="*/ 12 h 26"/>
                <a:gd name="T26" fmla="*/ 12 w 18"/>
                <a:gd name="T27" fmla="*/ 13 h 26"/>
                <a:gd name="T28" fmla="*/ 14 w 18"/>
                <a:gd name="T29" fmla="*/ 15 h 26"/>
                <a:gd name="T30" fmla="*/ 15 w 18"/>
                <a:gd name="T31" fmla="*/ 17 h 26"/>
                <a:gd name="T32" fmla="*/ 15 w 18"/>
                <a:gd name="T33" fmla="*/ 19 h 26"/>
                <a:gd name="T34" fmla="*/ 15 w 18"/>
                <a:gd name="T35" fmla="*/ 20 h 26"/>
                <a:gd name="T36" fmla="*/ 14 w 18"/>
                <a:gd name="T37" fmla="*/ 22 h 26"/>
                <a:gd name="T38" fmla="*/ 14 w 18"/>
                <a:gd name="T39" fmla="*/ 23 h 26"/>
                <a:gd name="T40" fmla="*/ 12 w 18"/>
                <a:gd name="T41" fmla="*/ 25 h 26"/>
                <a:gd name="T42" fmla="*/ 10 w 18"/>
                <a:gd name="T43" fmla="*/ 25 h 26"/>
                <a:gd name="T44" fmla="*/ 7 w 18"/>
                <a:gd name="T45" fmla="*/ 26 h 26"/>
                <a:gd name="T46" fmla="*/ 5 w 18"/>
                <a:gd name="T47" fmla="*/ 26 h 26"/>
                <a:gd name="T48" fmla="*/ 3 w 18"/>
                <a:gd name="T49" fmla="*/ 25 h 26"/>
                <a:gd name="T50" fmla="*/ 1 w 18"/>
                <a:gd name="T51" fmla="*/ 25 h 26"/>
                <a:gd name="T52" fmla="*/ 0 w 18"/>
                <a:gd name="T53" fmla="*/ 24 h 26"/>
                <a:gd name="T54" fmla="*/ 1 w 18"/>
                <a:gd name="T55" fmla="*/ 21 h 26"/>
                <a:gd name="T56" fmla="*/ 2 w 18"/>
                <a:gd name="T57" fmla="*/ 22 h 26"/>
                <a:gd name="T58" fmla="*/ 4 w 18"/>
                <a:gd name="T59" fmla="*/ 23 h 26"/>
                <a:gd name="T60" fmla="*/ 5 w 18"/>
                <a:gd name="T61" fmla="*/ 23 h 26"/>
                <a:gd name="T62" fmla="*/ 7 w 18"/>
                <a:gd name="T63" fmla="*/ 23 h 26"/>
                <a:gd name="T64" fmla="*/ 9 w 18"/>
                <a:gd name="T65" fmla="*/ 23 h 26"/>
                <a:gd name="T66" fmla="*/ 11 w 18"/>
                <a:gd name="T67" fmla="*/ 22 h 26"/>
                <a:gd name="T68" fmla="*/ 12 w 18"/>
                <a:gd name="T69" fmla="*/ 21 h 26"/>
                <a:gd name="T70" fmla="*/ 12 w 18"/>
                <a:gd name="T71" fmla="*/ 19 h 26"/>
                <a:gd name="T72" fmla="*/ 12 w 18"/>
                <a:gd name="T73" fmla="*/ 18 h 26"/>
                <a:gd name="T74" fmla="*/ 11 w 18"/>
                <a:gd name="T75" fmla="*/ 16 h 26"/>
                <a:gd name="T76" fmla="*/ 10 w 18"/>
                <a:gd name="T77" fmla="*/ 15 h 26"/>
                <a:gd name="T78" fmla="*/ 8 w 18"/>
                <a:gd name="T79" fmla="*/ 14 h 26"/>
                <a:gd name="T80" fmla="*/ 6 w 18"/>
                <a:gd name="T81" fmla="*/ 12 h 26"/>
                <a:gd name="T82" fmla="*/ 5 w 18"/>
                <a:gd name="T83" fmla="*/ 11 h 26"/>
                <a:gd name="T84" fmla="*/ 4 w 18"/>
                <a:gd name="T85" fmla="*/ 9 h 26"/>
                <a:gd name="T86" fmla="*/ 4 w 18"/>
                <a:gd name="T87" fmla="*/ 7 h 26"/>
                <a:gd name="T88" fmla="*/ 4 w 18"/>
                <a:gd name="T89" fmla="*/ 4 h 26"/>
                <a:gd name="T90" fmla="*/ 6 w 18"/>
                <a:gd name="T91" fmla="*/ 2 h 26"/>
                <a:gd name="T92" fmla="*/ 8 w 18"/>
                <a:gd name="T93" fmla="*/ 0 h 26"/>
                <a:gd name="T94" fmla="*/ 12 w 18"/>
                <a:gd name="T95" fmla="*/ 0 h 26"/>
                <a:gd name="T96" fmla="*/ 13 w 18"/>
                <a:gd name="T97" fmla="*/ 0 h 26"/>
                <a:gd name="T98" fmla="*/ 15 w 18"/>
                <a:gd name="T99" fmla="*/ 0 h 26"/>
                <a:gd name="T100" fmla="*/ 16 w 18"/>
                <a:gd name="T101" fmla="*/ 1 h 26"/>
                <a:gd name="T102" fmla="*/ 18 w 18"/>
                <a:gd name="T103" fmla="*/ 1 h 26"/>
                <a:gd name="T104" fmla="*/ 17 w 18"/>
                <a:gd name="T105"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 h="26">
                  <a:moveTo>
                    <a:pt x="17" y="4"/>
                  </a:moveTo>
                  <a:cubicBezTo>
                    <a:pt x="17" y="4"/>
                    <a:pt x="16" y="4"/>
                    <a:pt x="16" y="3"/>
                  </a:cubicBezTo>
                  <a:cubicBezTo>
                    <a:pt x="16" y="3"/>
                    <a:pt x="15" y="3"/>
                    <a:pt x="15" y="3"/>
                  </a:cubicBezTo>
                  <a:cubicBezTo>
                    <a:pt x="14" y="3"/>
                    <a:pt x="14" y="3"/>
                    <a:pt x="13" y="3"/>
                  </a:cubicBezTo>
                  <a:cubicBezTo>
                    <a:pt x="13" y="2"/>
                    <a:pt x="12" y="2"/>
                    <a:pt x="12" y="2"/>
                  </a:cubicBezTo>
                  <a:cubicBezTo>
                    <a:pt x="11" y="2"/>
                    <a:pt x="10" y="3"/>
                    <a:pt x="9" y="3"/>
                  </a:cubicBezTo>
                  <a:cubicBezTo>
                    <a:pt x="9" y="3"/>
                    <a:pt x="8" y="3"/>
                    <a:pt x="8" y="4"/>
                  </a:cubicBezTo>
                  <a:cubicBezTo>
                    <a:pt x="7" y="4"/>
                    <a:pt x="7" y="5"/>
                    <a:pt x="7" y="5"/>
                  </a:cubicBezTo>
                  <a:cubicBezTo>
                    <a:pt x="7" y="6"/>
                    <a:pt x="7" y="6"/>
                    <a:pt x="7" y="7"/>
                  </a:cubicBezTo>
                  <a:cubicBezTo>
                    <a:pt x="7" y="7"/>
                    <a:pt x="7" y="8"/>
                    <a:pt x="7" y="8"/>
                  </a:cubicBezTo>
                  <a:cubicBezTo>
                    <a:pt x="7" y="8"/>
                    <a:pt x="7" y="9"/>
                    <a:pt x="8" y="9"/>
                  </a:cubicBezTo>
                  <a:cubicBezTo>
                    <a:pt x="8" y="10"/>
                    <a:pt x="8" y="10"/>
                    <a:pt x="9" y="11"/>
                  </a:cubicBezTo>
                  <a:cubicBezTo>
                    <a:pt x="9" y="11"/>
                    <a:pt x="10" y="11"/>
                    <a:pt x="10" y="12"/>
                  </a:cubicBezTo>
                  <a:cubicBezTo>
                    <a:pt x="11" y="12"/>
                    <a:pt x="12" y="13"/>
                    <a:pt x="12" y="13"/>
                  </a:cubicBezTo>
                  <a:cubicBezTo>
                    <a:pt x="13" y="14"/>
                    <a:pt x="13" y="14"/>
                    <a:pt x="14" y="15"/>
                  </a:cubicBezTo>
                  <a:cubicBezTo>
                    <a:pt x="14" y="16"/>
                    <a:pt x="15" y="16"/>
                    <a:pt x="15" y="17"/>
                  </a:cubicBezTo>
                  <a:cubicBezTo>
                    <a:pt x="15" y="17"/>
                    <a:pt x="15" y="18"/>
                    <a:pt x="15" y="19"/>
                  </a:cubicBezTo>
                  <a:cubicBezTo>
                    <a:pt x="15" y="19"/>
                    <a:pt x="15" y="20"/>
                    <a:pt x="15" y="20"/>
                  </a:cubicBezTo>
                  <a:cubicBezTo>
                    <a:pt x="15" y="21"/>
                    <a:pt x="15" y="21"/>
                    <a:pt x="14" y="22"/>
                  </a:cubicBezTo>
                  <a:cubicBezTo>
                    <a:pt x="14" y="22"/>
                    <a:pt x="14" y="23"/>
                    <a:pt x="14" y="23"/>
                  </a:cubicBezTo>
                  <a:cubicBezTo>
                    <a:pt x="13" y="24"/>
                    <a:pt x="13" y="24"/>
                    <a:pt x="12" y="25"/>
                  </a:cubicBezTo>
                  <a:cubicBezTo>
                    <a:pt x="11" y="25"/>
                    <a:pt x="11" y="25"/>
                    <a:pt x="10" y="25"/>
                  </a:cubicBezTo>
                  <a:cubicBezTo>
                    <a:pt x="9" y="26"/>
                    <a:pt x="8" y="26"/>
                    <a:pt x="7" y="26"/>
                  </a:cubicBezTo>
                  <a:cubicBezTo>
                    <a:pt x="6" y="26"/>
                    <a:pt x="5" y="26"/>
                    <a:pt x="5" y="26"/>
                  </a:cubicBezTo>
                  <a:cubicBezTo>
                    <a:pt x="4" y="26"/>
                    <a:pt x="4" y="25"/>
                    <a:pt x="3" y="25"/>
                  </a:cubicBezTo>
                  <a:cubicBezTo>
                    <a:pt x="2" y="25"/>
                    <a:pt x="2" y="25"/>
                    <a:pt x="1" y="25"/>
                  </a:cubicBezTo>
                  <a:cubicBezTo>
                    <a:pt x="1" y="25"/>
                    <a:pt x="1" y="24"/>
                    <a:pt x="0" y="24"/>
                  </a:cubicBezTo>
                  <a:cubicBezTo>
                    <a:pt x="1" y="21"/>
                    <a:pt x="1" y="21"/>
                    <a:pt x="1" y="21"/>
                  </a:cubicBezTo>
                  <a:cubicBezTo>
                    <a:pt x="1" y="21"/>
                    <a:pt x="2" y="22"/>
                    <a:pt x="2" y="22"/>
                  </a:cubicBezTo>
                  <a:cubicBezTo>
                    <a:pt x="2" y="22"/>
                    <a:pt x="3" y="22"/>
                    <a:pt x="4" y="23"/>
                  </a:cubicBezTo>
                  <a:cubicBezTo>
                    <a:pt x="4" y="23"/>
                    <a:pt x="5" y="23"/>
                    <a:pt x="5" y="23"/>
                  </a:cubicBezTo>
                  <a:cubicBezTo>
                    <a:pt x="6" y="23"/>
                    <a:pt x="6" y="23"/>
                    <a:pt x="7" y="23"/>
                  </a:cubicBezTo>
                  <a:cubicBezTo>
                    <a:pt x="8" y="23"/>
                    <a:pt x="9" y="23"/>
                    <a:pt x="9" y="23"/>
                  </a:cubicBezTo>
                  <a:cubicBezTo>
                    <a:pt x="10" y="23"/>
                    <a:pt x="10" y="22"/>
                    <a:pt x="11" y="22"/>
                  </a:cubicBezTo>
                  <a:cubicBezTo>
                    <a:pt x="11" y="22"/>
                    <a:pt x="12" y="21"/>
                    <a:pt x="12" y="21"/>
                  </a:cubicBezTo>
                  <a:cubicBezTo>
                    <a:pt x="12" y="20"/>
                    <a:pt x="12" y="20"/>
                    <a:pt x="12" y="19"/>
                  </a:cubicBezTo>
                  <a:cubicBezTo>
                    <a:pt x="12" y="19"/>
                    <a:pt x="12" y="18"/>
                    <a:pt x="12" y="18"/>
                  </a:cubicBezTo>
                  <a:cubicBezTo>
                    <a:pt x="12" y="17"/>
                    <a:pt x="11" y="17"/>
                    <a:pt x="11" y="16"/>
                  </a:cubicBezTo>
                  <a:cubicBezTo>
                    <a:pt x="11" y="16"/>
                    <a:pt x="10" y="16"/>
                    <a:pt x="10" y="15"/>
                  </a:cubicBezTo>
                  <a:cubicBezTo>
                    <a:pt x="9" y="15"/>
                    <a:pt x="9" y="14"/>
                    <a:pt x="8" y="14"/>
                  </a:cubicBezTo>
                  <a:cubicBezTo>
                    <a:pt x="7" y="13"/>
                    <a:pt x="7" y="13"/>
                    <a:pt x="6" y="12"/>
                  </a:cubicBezTo>
                  <a:cubicBezTo>
                    <a:pt x="6" y="12"/>
                    <a:pt x="5" y="11"/>
                    <a:pt x="5" y="11"/>
                  </a:cubicBezTo>
                  <a:cubicBezTo>
                    <a:pt x="4" y="10"/>
                    <a:pt x="4" y="10"/>
                    <a:pt x="4" y="9"/>
                  </a:cubicBezTo>
                  <a:cubicBezTo>
                    <a:pt x="4" y="8"/>
                    <a:pt x="4" y="8"/>
                    <a:pt x="4" y="7"/>
                  </a:cubicBezTo>
                  <a:cubicBezTo>
                    <a:pt x="4" y="6"/>
                    <a:pt x="4" y="5"/>
                    <a:pt x="4" y="4"/>
                  </a:cubicBezTo>
                  <a:cubicBezTo>
                    <a:pt x="4" y="3"/>
                    <a:pt x="5" y="3"/>
                    <a:pt x="6" y="2"/>
                  </a:cubicBezTo>
                  <a:cubicBezTo>
                    <a:pt x="6" y="1"/>
                    <a:pt x="7" y="1"/>
                    <a:pt x="8" y="0"/>
                  </a:cubicBezTo>
                  <a:cubicBezTo>
                    <a:pt x="9" y="0"/>
                    <a:pt x="11" y="0"/>
                    <a:pt x="12" y="0"/>
                  </a:cubicBezTo>
                  <a:cubicBezTo>
                    <a:pt x="12" y="0"/>
                    <a:pt x="13" y="0"/>
                    <a:pt x="13" y="0"/>
                  </a:cubicBezTo>
                  <a:cubicBezTo>
                    <a:pt x="14" y="0"/>
                    <a:pt x="15" y="0"/>
                    <a:pt x="15" y="0"/>
                  </a:cubicBezTo>
                  <a:cubicBezTo>
                    <a:pt x="15" y="0"/>
                    <a:pt x="16" y="0"/>
                    <a:pt x="16" y="1"/>
                  </a:cubicBezTo>
                  <a:cubicBezTo>
                    <a:pt x="17" y="1"/>
                    <a:pt x="17" y="1"/>
                    <a:pt x="18" y="1"/>
                  </a:cubicBezTo>
                  <a:lnTo>
                    <a:pt x="17"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46" name="Freeform 262"/>
            <p:cNvSpPr>
              <a:spLocks/>
            </p:cNvSpPr>
            <p:nvPr/>
          </p:nvSpPr>
          <p:spPr bwMode="auto">
            <a:xfrm>
              <a:off x="9506689" y="1936000"/>
              <a:ext cx="81027" cy="81026"/>
            </a:xfrm>
            <a:custGeom>
              <a:avLst/>
              <a:gdLst>
                <a:gd name="T0" fmla="*/ 39 w 52"/>
                <a:gd name="T1" fmla="*/ 52 h 52"/>
                <a:gd name="T2" fmla="*/ 33 w 52"/>
                <a:gd name="T3" fmla="*/ 52 h 52"/>
                <a:gd name="T4" fmla="*/ 39 w 52"/>
                <a:gd name="T5" fmla="*/ 29 h 52"/>
                <a:gd name="T6" fmla="*/ 12 w 52"/>
                <a:gd name="T7" fmla="*/ 29 h 52"/>
                <a:gd name="T8" fmla="*/ 6 w 52"/>
                <a:gd name="T9" fmla="*/ 52 h 52"/>
                <a:gd name="T10" fmla="*/ 0 w 52"/>
                <a:gd name="T11" fmla="*/ 52 h 52"/>
                <a:gd name="T12" fmla="*/ 12 w 52"/>
                <a:gd name="T13" fmla="*/ 0 h 52"/>
                <a:gd name="T14" fmla="*/ 18 w 52"/>
                <a:gd name="T15" fmla="*/ 0 h 52"/>
                <a:gd name="T16" fmla="*/ 12 w 52"/>
                <a:gd name="T17" fmla="*/ 23 h 52"/>
                <a:gd name="T18" fmla="*/ 39 w 52"/>
                <a:gd name="T19" fmla="*/ 23 h 52"/>
                <a:gd name="T20" fmla="*/ 46 w 52"/>
                <a:gd name="T21" fmla="*/ 0 h 52"/>
                <a:gd name="T22" fmla="*/ 52 w 52"/>
                <a:gd name="T23" fmla="*/ 0 h 52"/>
                <a:gd name="T24" fmla="*/ 39 w 52"/>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52">
                  <a:moveTo>
                    <a:pt x="39" y="52"/>
                  </a:moveTo>
                  <a:lnTo>
                    <a:pt x="33" y="52"/>
                  </a:lnTo>
                  <a:lnTo>
                    <a:pt x="39" y="29"/>
                  </a:lnTo>
                  <a:lnTo>
                    <a:pt x="12" y="29"/>
                  </a:lnTo>
                  <a:lnTo>
                    <a:pt x="6" y="52"/>
                  </a:lnTo>
                  <a:lnTo>
                    <a:pt x="0" y="52"/>
                  </a:lnTo>
                  <a:lnTo>
                    <a:pt x="12" y="0"/>
                  </a:lnTo>
                  <a:lnTo>
                    <a:pt x="18" y="0"/>
                  </a:lnTo>
                  <a:lnTo>
                    <a:pt x="12" y="23"/>
                  </a:lnTo>
                  <a:lnTo>
                    <a:pt x="39" y="23"/>
                  </a:lnTo>
                  <a:lnTo>
                    <a:pt x="46" y="0"/>
                  </a:lnTo>
                  <a:lnTo>
                    <a:pt x="52" y="0"/>
                  </a:lnTo>
                  <a:lnTo>
                    <a:pt x="39"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47" name="Freeform 263"/>
            <p:cNvSpPr>
              <a:spLocks noEditPoints="1"/>
            </p:cNvSpPr>
            <p:nvPr/>
          </p:nvSpPr>
          <p:spPr bwMode="auto">
            <a:xfrm>
              <a:off x="9581484" y="1936000"/>
              <a:ext cx="74795" cy="81026"/>
            </a:xfrm>
            <a:custGeom>
              <a:avLst/>
              <a:gdLst>
                <a:gd name="T0" fmla="*/ 20 w 23"/>
                <a:gd name="T1" fmla="*/ 25 h 25"/>
                <a:gd name="T2" fmla="*/ 18 w 23"/>
                <a:gd name="T3" fmla="*/ 18 h 25"/>
                <a:gd name="T4" fmla="*/ 8 w 23"/>
                <a:gd name="T5" fmla="*/ 18 h 25"/>
                <a:gd name="T6" fmla="*/ 4 w 23"/>
                <a:gd name="T7" fmla="*/ 25 h 25"/>
                <a:gd name="T8" fmla="*/ 0 w 23"/>
                <a:gd name="T9" fmla="*/ 25 h 25"/>
                <a:gd name="T10" fmla="*/ 15 w 23"/>
                <a:gd name="T11" fmla="*/ 0 h 25"/>
                <a:gd name="T12" fmla="*/ 18 w 23"/>
                <a:gd name="T13" fmla="*/ 0 h 25"/>
                <a:gd name="T14" fmla="*/ 23 w 23"/>
                <a:gd name="T15" fmla="*/ 25 h 25"/>
                <a:gd name="T16" fmla="*/ 20 w 23"/>
                <a:gd name="T17" fmla="*/ 25 h 25"/>
                <a:gd name="T18" fmla="*/ 16 w 23"/>
                <a:gd name="T19" fmla="*/ 5 h 25"/>
                <a:gd name="T20" fmla="*/ 16 w 23"/>
                <a:gd name="T21" fmla="*/ 5 h 25"/>
                <a:gd name="T22" fmla="*/ 16 w 23"/>
                <a:gd name="T23" fmla="*/ 4 h 25"/>
                <a:gd name="T24" fmla="*/ 16 w 23"/>
                <a:gd name="T25" fmla="*/ 4 h 25"/>
                <a:gd name="T26" fmla="*/ 16 w 23"/>
                <a:gd name="T27" fmla="*/ 3 h 25"/>
                <a:gd name="T28" fmla="*/ 16 w 23"/>
                <a:gd name="T29" fmla="*/ 3 h 25"/>
                <a:gd name="T30" fmla="*/ 16 w 23"/>
                <a:gd name="T31" fmla="*/ 4 h 25"/>
                <a:gd name="T32" fmla="*/ 16 w 23"/>
                <a:gd name="T33" fmla="*/ 4 h 25"/>
                <a:gd name="T34" fmla="*/ 16 w 23"/>
                <a:gd name="T35" fmla="*/ 5 h 25"/>
                <a:gd name="T36" fmla="*/ 15 w 23"/>
                <a:gd name="T37" fmla="*/ 5 h 25"/>
                <a:gd name="T38" fmla="*/ 9 w 23"/>
                <a:gd name="T39" fmla="*/ 16 h 25"/>
                <a:gd name="T40" fmla="*/ 18 w 23"/>
                <a:gd name="T41" fmla="*/ 16 h 25"/>
                <a:gd name="T42" fmla="*/ 16 w 23"/>
                <a:gd name="T4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5">
                  <a:moveTo>
                    <a:pt x="20" y="25"/>
                  </a:moveTo>
                  <a:cubicBezTo>
                    <a:pt x="18" y="18"/>
                    <a:pt x="18" y="18"/>
                    <a:pt x="18" y="18"/>
                  </a:cubicBezTo>
                  <a:cubicBezTo>
                    <a:pt x="8" y="18"/>
                    <a:pt x="8" y="18"/>
                    <a:pt x="8" y="18"/>
                  </a:cubicBezTo>
                  <a:cubicBezTo>
                    <a:pt x="4" y="25"/>
                    <a:pt x="4" y="25"/>
                    <a:pt x="4" y="25"/>
                  </a:cubicBezTo>
                  <a:cubicBezTo>
                    <a:pt x="0" y="25"/>
                    <a:pt x="0" y="25"/>
                    <a:pt x="0" y="25"/>
                  </a:cubicBezTo>
                  <a:cubicBezTo>
                    <a:pt x="15" y="0"/>
                    <a:pt x="15" y="0"/>
                    <a:pt x="15" y="0"/>
                  </a:cubicBezTo>
                  <a:cubicBezTo>
                    <a:pt x="18" y="0"/>
                    <a:pt x="18" y="0"/>
                    <a:pt x="18" y="0"/>
                  </a:cubicBezTo>
                  <a:cubicBezTo>
                    <a:pt x="23" y="25"/>
                    <a:pt x="23" y="25"/>
                    <a:pt x="23" y="25"/>
                  </a:cubicBezTo>
                  <a:lnTo>
                    <a:pt x="20" y="25"/>
                  </a:lnTo>
                  <a:close/>
                  <a:moveTo>
                    <a:pt x="16" y="5"/>
                  </a:moveTo>
                  <a:cubicBezTo>
                    <a:pt x="16" y="5"/>
                    <a:pt x="16" y="5"/>
                    <a:pt x="16" y="5"/>
                  </a:cubicBezTo>
                  <a:cubicBezTo>
                    <a:pt x="16" y="4"/>
                    <a:pt x="16" y="4"/>
                    <a:pt x="16" y="4"/>
                  </a:cubicBezTo>
                  <a:cubicBezTo>
                    <a:pt x="16" y="4"/>
                    <a:pt x="16" y="4"/>
                    <a:pt x="16" y="4"/>
                  </a:cubicBezTo>
                  <a:cubicBezTo>
                    <a:pt x="16" y="3"/>
                    <a:pt x="16" y="3"/>
                    <a:pt x="16" y="3"/>
                  </a:cubicBezTo>
                  <a:cubicBezTo>
                    <a:pt x="16" y="3"/>
                    <a:pt x="16" y="3"/>
                    <a:pt x="16" y="3"/>
                  </a:cubicBezTo>
                  <a:cubicBezTo>
                    <a:pt x="16" y="3"/>
                    <a:pt x="16" y="3"/>
                    <a:pt x="16" y="4"/>
                  </a:cubicBezTo>
                  <a:cubicBezTo>
                    <a:pt x="16" y="4"/>
                    <a:pt x="16" y="4"/>
                    <a:pt x="16" y="4"/>
                  </a:cubicBezTo>
                  <a:cubicBezTo>
                    <a:pt x="16" y="4"/>
                    <a:pt x="16" y="4"/>
                    <a:pt x="16" y="5"/>
                  </a:cubicBezTo>
                  <a:cubicBezTo>
                    <a:pt x="16" y="5"/>
                    <a:pt x="16" y="5"/>
                    <a:pt x="15" y="5"/>
                  </a:cubicBezTo>
                  <a:cubicBezTo>
                    <a:pt x="9" y="16"/>
                    <a:pt x="9" y="16"/>
                    <a:pt x="9" y="16"/>
                  </a:cubicBezTo>
                  <a:cubicBezTo>
                    <a:pt x="18" y="16"/>
                    <a:pt x="18" y="16"/>
                    <a:pt x="18" y="16"/>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48" name="Freeform 264"/>
            <p:cNvSpPr>
              <a:spLocks/>
            </p:cNvSpPr>
            <p:nvPr/>
          </p:nvSpPr>
          <p:spPr bwMode="auto">
            <a:xfrm>
              <a:off x="9668744" y="1936000"/>
              <a:ext cx="82586" cy="81026"/>
            </a:xfrm>
            <a:custGeom>
              <a:avLst/>
              <a:gdLst>
                <a:gd name="T0" fmla="*/ 20 w 25"/>
                <a:gd name="T1" fmla="*/ 25 h 25"/>
                <a:gd name="T2" fmla="*/ 17 w 25"/>
                <a:gd name="T3" fmla="*/ 25 h 25"/>
                <a:gd name="T4" fmla="*/ 8 w 25"/>
                <a:gd name="T5" fmla="*/ 5 h 25"/>
                <a:gd name="T6" fmla="*/ 7 w 25"/>
                <a:gd name="T7" fmla="*/ 5 h 25"/>
                <a:gd name="T8" fmla="*/ 7 w 25"/>
                <a:gd name="T9" fmla="*/ 4 h 25"/>
                <a:gd name="T10" fmla="*/ 7 w 25"/>
                <a:gd name="T11" fmla="*/ 4 h 25"/>
                <a:gd name="T12" fmla="*/ 7 w 25"/>
                <a:gd name="T13" fmla="*/ 4 h 25"/>
                <a:gd name="T14" fmla="*/ 7 w 25"/>
                <a:gd name="T15" fmla="*/ 4 h 25"/>
                <a:gd name="T16" fmla="*/ 7 w 25"/>
                <a:gd name="T17" fmla="*/ 4 h 25"/>
                <a:gd name="T18" fmla="*/ 7 w 25"/>
                <a:gd name="T19" fmla="*/ 5 h 25"/>
                <a:gd name="T20" fmla="*/ 7 w 25"/>
                <a:gd name="T21" fmla="*/ 5 h 25"/>
                <a:gd name="T22" fmla="*/ 7 w 25"/>
                <a:gd name="T23" fmla="*/ 6 h 25"/>
                <a:gd name="T24" fmla="*/ 3 w 25"/>
                <a:gd name="T25" fmla="*/ 25 h 25"/>
                <a:gd name="T26" fmla="*/ 0 w 25"/>
                <a:gd name="T27" fmla="*/ 25 h 25"/>
                <a:gd name="T28" fmla="*/ 5 w 25"/>
                <a:gd name="T29" fmla="*/ 0 h 25"/>
                <a:gd name="T30" fmla="*/ 8 w 25"/>
                <a:gd name="T31" fmla="*/ 0 h 25"/>
                <a:gd name="T32" fmla="*/ 17 w 25"/>
                <a:gd name="T33" fmla="*/ 20 h 25"/>
                <a:gd name="T34" fmla="*/ 18 w 25"/>
                <a:gd name="T35" fmla="*/ 20 h 25"/>
                <a:gd name="T36" fmla="*/ 18 w 25"/>
                <a:gd name="T37" fmla="*/ 21 h 25"/>
                <a:gd name="T38" fmla="*/ 18 w 25"/>
                <a:gd name="T39" fmla="*/ 21 h 25"/>
                <a:gd name="T40" fmla="*/ 18 w 25"/>
                <a:gd name="T41" fmla="*/ 22 h 25"/>
                <a:gd name="T42" fmla="*/ 18 w 25"/>
                <a:gd name="T43" fmla="*/ 22 h 25"/>
                <a:gd name="T44" fmla="*/ 18 w 25"/>
                <a:gd name="T45" fmla="*/ 21 h 25"/>
                <a:gd name="T46" fmla="*/ 18 w 25"/>
                <a:gd name="T47" fmla="*/ 21 h 25"/>
                <a:gd name="T48" fmla="*/ 18 w 25"/>
                <a:gd name="T49" fmla="*/ 20 h 25"/>
                <a:gd name="T50" fmla="*/ 18 w 25"/>
                <a:gd name="T51" fmla="*/ 19 h 25"/>
                <a:gd name="T52" fmla="*/ 23 w 25"/>
                <a:gd name="T53" fmla="*/ 0 h 25"/>
                <a:gd name="T54" fmla="*/ 25 w 25"/>
                <a:gd name="T55" fmla="*/ 0 h 25"/>
                <a:gd name="T56" fmla="*/ 20 w 25"/>
                <a:gd name="T5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 h="25">
                  <a:moveTo>
                    <a:pt x="20" y="25"/>
                  </a:moveTo>
                  <a:cubicBezTo>
                    <a:pt x="17" y="25"/>
                    <a:pt x="17" y="25"/>
                    <a:pt x="17" y="25"/>
                  </a:cubicBezTo>
                  <a:cubicBezTo>
                    <a:pt x="8" y="5"/>
                    <a:pt x="8" y="5"/>
                    <a:pt x="8" y="5"/>
                  </a:cubicBezTo>
                  <a:cubicBezTo>
                    <a:pt x="8" y="5"/>
                    <a:pt x="7" y="5"/>
                    <a:pt x="7" y="5"/>
                  </a:cubicBezTo>
                  <a:cubicBezTo>
                    <a:pt x="7" y="5"/>
                    <a:pt x="7" y="5"/>
                    <a:pt x="7" y="4"/>
                  </a:cubicBezTo>
                  <a:cubicBezTo>
                    <a:pt x="7" y="4"/>
                    <a:pt x="7" y="4"/>
                    <a:pt x="7" y="4"/>
                  </a:cubicBezTo>
                  <a:cubicBezTo>
                    <a:pt x="7" y="4"/>
                    <a:pt x="7" y="4"/>
                    <a:pt x="7" y="4"/>
                  </a:cubicBezTo>
                  <a:cubicBezTo>
                    <a:pt x="7" y="4"/>
                    <a:pt x="7" y="4"/>
                    <a:pt x="7" y="4"/>
                  </a:cubicBezTo>
                  <a:cubicBezTo>
                    <a:pt x="7" y="4"/>
                    <a:pt x="7" y="4"/>
                    <a:pt x="7" y="4"/>
                  </a:cubicBezTo>
                  <a:cubicBezTo>
                    <a:pt x="7" y="4"/>
                    <a:pt x="7" y="4"/>
                    <a:pt x="7" y="5"/>
                  </a:cubicBezTo>
                  <a:cubicBezTo>
                    <a:pt x="7" y="5"/>
                    <a:pt x="7" y="5"/>
                    <a:pt x="7" y="5"/>
                  </a:cubicBezTo>
                  <a:cubicBezTo>
                    <a:pt x="7" y="5"/>
                    <a:pt x="7" y="5"/>
                    <a:pt x="7" y="6"/>
                  </a:cubicBezTo>
                  <a:cubicBezTo>
                    <a:pt x="3" y="25"/>
                    <a:pt x="3" y="25"/>
                    <a:pt x="3" y="25"/>
                  </a:cubicBezTo>
                  <a:cubicBezTo>
                    <a:pt x="0" y="25"/>
                    <a:pt x="0" y="25"/>
                    <a:pt x="0" y="25"/>
                  </a:cubicBezTo>
                  <a:cubicBezTo>
                    <a:pt x="5" y="0"/>
                    <a:pt x="5" y="0"/>
                    <a:pt x="5" y="0"/>
                  </a:cubicBezTo>
                  <a:cubicBezTo>
                    <a:pt x="8" y="0"/>
                    <a:pt x="8" y="0"/>
                    <a:pt x="8" y="0"/>
                  </a:cubicBezTo>
                  <a:cubicBezTo>
                    <a:pt x="17" y="20"/>
                    <a:pt x="17" y="20"/>
                    <a:pt x="17" y="20"/>
                  </a:cubicBezTo>
                  <a:cubicBezTo>
                    <a:pt x="17" y="20"/>
                    <a:pt x="18" y="20"/>
                    <a:pt x="18" y="20"/>
                  </a:cubicBezTo>
                  <a:cubicBezTo>
                    <a:pt x="18" y="21"/>
                    <a:pt x="18" y="21"/>
                    <a:pt x="18" y="21"/>
                  </a:cubicBezTo>
                  <a:cubicBezTo>
                    <a:pt x="18" y="21"/>
                    <a:pt x="18" y="21"/>
                    <a:pt x="18" y="21"/>
                  </a:cubicBezTo>
                  <a:cubicBezTo>
                    <a:pt x="18" y="21"/>
                    <a:pt x="18" y="22"/>
                    <a:pt x="18" y="22"/>
                  </a:cubicBezTo>
                  <a:cubicBezTo>
                    <a:pt x="18" y="22"/>
                    <a:pt x="18" y="22"/>
                    <a:pt x="18" y="22"/>
                  </a:cubicBezTo>
                  <a:cubicBezTo>
                    <a:pt x="18" y="22"/>
                    <a:pt x="18" y="21"/>
                    <a:pt x="18" y="21"/>
                  </a:cubicBezTo>
                  <a:cubicBezTo>
                    <a:pt x="18" y="21"/>
                    <a:pt x="18" y="21"/>
                    <a:pt x="18" y="21"/>
                  </a:cubicBezTo>
                  <a:cubicBezTo>
                    <a:pt x="18" y="20"/>
                    <a:pt x="18" y="20"/>
                    <a:pt x="18" y="20"/>
                  </a:cubicBezTo>
                  <a:cubicBezTo>
                    <a:pt x="18" y="20"/>
                    <a:pt x="18" y="20"/>
                    <a:pt x="18" y="19"/>
                  </a:cubicBezTo>
                  <a:cubicBezTo>
                    <a:pt x="23" y="0"/>
                    <a:pt x="23" y="0"/>
                    <a:pt x="23" y="0"/>
                  </a:cubicBezTo>
                  <a:cubicBezTo>
                    <a:pt x="25" y="0"/>
                    <a:pt x="25" y="0"/>
                    <a:pt x="25" y="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49" name="Freeform 265"/>
            <p:cNvSpPr>
              <a:spLocks/>
            </p:cNvSpPr>
            <p:nvPr/>
          </p:nvSpPr>
          <p:spPr bwMode="auto">
            <a:xfrm>
              <a:off x="9760679" y="1936000"/>
              <a:ext cx="71678" cy="84143"/>
            </a:xfrm>
            <a:custGeom>
              <a:avLst/>
              <a:gdLst>
                <a:gd name="T0" fmla="*/ 22 w 22"/>
                <a:gd name="T1" fmla="*/ 4 h 26"/>
                <a:gd name="T2" fmla="*/ 20 w 22"/>
                <a:gd name="T3" fmla="*/ 4 h 26"/>
                <a:gd name="T4" fmla="*/ 19 w 22"/>
                <a:gd name="T5" fmla="*/ 3 h 26"/>
                <a:gd name="T6" fmla="*/ 17 w 22"/>
                <a:gd name="T7" fmla="*/ 3 h 26"/>
                <a:gd name="T8" fmla="*/ 14 w 22"/>
                <a:gd name="T9" fmla="*/ 2 h 26"/>
                <a:gd name="T10" fmla="*/ 10 w 22"/>
                <a:gd name="T11" fmla="*/ 3 h 26"/>
                <a:gd name="T12" fmla="*/ 6 w 22"/>
                <a:gd name="T13" fmla="*/ 6 h 26"/>
                <a:gd name="T14" fmla="*/ 4 w 22"/>
                <a:gd name="T15" fmla="*/ 10 h 26"/>
                <a:gd name="T16" fmla="*/ 3 w 22"/>
                <a:gd name="T17" fmla="*/ 14 h 26"/>
                <a:gd name="T18" fmla="*/ 4 w 22"/>
                <a:gd name="T19" fmla="*/ 18 h 26"/>
                <a:gd name="T20" fmla="*/ 6 w 22"/>
                <a:gd name="T21" fmla="*/ 21 h 26"/>
                <a:gd name="T22" fmla="*/ 8 w 22"/>
                <a:gd name="T23" fmla="*/ 23 h 26"/>
                <a:gd name="T24" fmla="*/ 12 w 22"/>
                <a:gd name="T25" fmla="*/ 23 h 26"/>
                <a:gd name="T26" fmla="*/ 14 w 22"/>
                <a:gd name="T27" fmla="*/ 23 h 26"/>
                <a:gd name="T28" fmla="*/ 16 w 22"/>
                <a:gd name="T29" fmla="*/ 22 h 26"/>
                <a:gd name="T30" fmla="*/ 18 w 22"/>
                <a:gd name="T31" fmla="*/ 15 h 26"/>
                <a:gd name="T32" fmla="*/ 12 w 22"/>
                <a:gd name="T33" fmla="*/ 15 h 26"/>
                <a:gd name="T34" fmla="*/ 12 w 22"/>
                <a:gd name="T35" fmla="*/ 12 h 26"/>
                <a:gd name="T36" fmla="*/ 21 w 22"/>
                <a:gd name="T37" fmla="*/ 12 h 26"/>
                <a:gd name="T38" fmla="*/ 19 w 22"/>
                <a:gd name="T39" fmla="*/ 24 h 26"/>
                <a:gd name="T40" fmla="*/ 15 w 22"/>
                <a:gd name="T41" fmla="*/ 25 h 26"/>
                <a:gd name="T42" fmla="*/ 11 w 22"/>
                <a:gd name="T43" fmla="*/ 26 h 26"/>
                <a:gd name="T44" fmla="*/ 7 w 22"/>
                <a:gd name="T45" fmla="*/ 25 h 26"/>
                <a:gd name="T46" fmla="*/ 3 w 22"/>
                <a:gd name="T47" fmla="*/ 23 h 26"/>
                <a:gd name="T48" fmla="*/ 1 w 22"/>
                <a:gd name="T49" fmla="*/ 19 h 26"/>
                <a:gd name="T50" fmla="*/ 0 w 22"/>
                <a:gd name="T51" fmla="*/ 15 h 26"/>
                <a:gd name="T52" fmla="*/ 1 w 22"/>
                <a:gd name="T53" fmla="*/ 11 h 26"/>
                <a:gd name="T54" fmla="*/ 2 w 22"/>
                <a:gd name="T55" fmla="*/ 7 h 26"/>
                <a:gd name="T56" fmla="*/ 4 w 22"/>
                <a:gd name="T57" fmla="*/ 4 h 26"/>
                <a:gd name="T58" fmla="*/ 7 w 22"/>
                <a:gd name="T59" fmla="*/ 2 h 26"/>
                <a:gd name="T60" fmla="*/ 10 w 22"/>
                <a:gd name="T61" fmla="*/ 0 h 26"/>
                <a:gd name="T62" fmla="*/ 15 w 22"/>
                <a:gd name="T63" fmla="*/ 0 h 26"/>
                <a:gd name="T64" fmla="*/ 17 w 22"/>
                <a:gd name="T65" fmla="*/ 0 h 26"/>
                <a:gd name="T66" fmla="*/ 19 w 22"/>
                <a:gd name="T67" fmla="*/ 0 h 26"/>
                <a:gd name="T68" fmla="*/ 21 w 22"/>
                <a:gd name="T69" fmla="*/ 1 h 26"/>
                <a:gd name="T70" fmla="*/ 22 w 22"/>
                <a:gd name="T71" fmla="*/ 1 h 26"/>
                <a:gd name="T72" fmla="*/ 22 w 22"/>
                <a:gd name="T73"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 h="26">
                  <a:moveTo>
                    <a:pt x="22" y="4"/>
                  </a:moveTo>
                  <a:cubicBezTo>
                    <a:pt x="21" y="4"/>
                    <a:pt x="21" y="4"/>
                    <a:pt x="20" y="4"/>
                  </a:cubicBezTo>
                  <a:cubicBezTo>
                    <a:pt x="20" y="3"/>
                    <a:pt x="19" y="3"/>
                    <a:pt x="19" y="3"/>
                  </a:cubicBezTo>
                  <a:cubicBezTo>
                    <a:pt x="18" y="3"/>
                    <a:pt x="17" y="3"/>
                    <a:pt x="17" y="3"/>
                  </a:cubicBezTo>
                  <a:cubicBezTo>
                    <a:pt x="16" y="2"/>
                    <a:pt x="15" y="2"/>
                    <a:pt x="14" y="2"/>
                  </a:cubicBezTo>
                  <a:cubicBezTo>
                    <a:pt x="13" y="2"/>
                    <a:pt x="11" y="3"/>
                    <a:pt x="10" y="3"/>
                  </a:cubicBezTo>
                  <a:cubicBezTo>
                    <a:pt x="8" y="4"/>
                    <a:pt x="7" y="5"/>
                    <a:pt x="6" y="6"/>
                  </a:cubicBezTo>
                  <a:cubicBezTo>
                    <a:pt x="5" y="7"/>
                    <a:pt x="5" y="8"/>
                    <a:pt x="4" y="10"/>
                  </a:cubicBezTo>
                  <a:cubicBezTo>
                    <a:pt x="4" y="11"/>
                    <a:pt x="3" y="13"/>
                    <a:pt x="3" y="14"/>
                  </a:cubicBezTo>
                  <a:cubicBezTo>
                    <a:pt x="3" y="16"/>
                    <a:pt x="4" y="17"/>
                    <a:pt x="4" y="18"/>
                  </a:cubicBezTo>
                  <a:cubicBezTo>
                    <a:pt x="4" y="19"/>
                    <a:pt x="5" y="20"/>
                    <a:pt x="6" y="21"/>
                  </a:cubicBezTo>
                  <a:cubicBezTo>
                    <a:pt x="6" y="22"/>
                    <a:pt x="7" y="22"/>
                    <a:pt x="8" y="23"/>
                  </a:cubicBezTo>
                  <a:cubicBezTo>
                    <a:pt x="9" y="23"/>
                    <a:pt x="10" y="23"/>
                    <a:pt x="12" y="23"/>
                  </a:cubicBezTo>
                  <a:cubicBezTo>
                    <a:pt x="13" y="23"/>
                    <a:pt x="13" y="23"/>
                    <a:pt x="14" y="23"/>
                  </a:cubicBezTo>
                  <a:cubicBezTo>
                    <a:pt x="15" y="23"/>
                    <a:pt x="15" y="23"/>
                    <a:pt x="16" y="22"/>
                  </a:cubicBezTo>
                  <a:cubicBezTo>
                    <a:pt x="18" y="15"/>
                    <a:pt x="18" y="15"/>
                    <a:pt x="18" y="15"/>
                  </a:cubicBezTo>
                  <a:cubicBezTo>
                    <a:pt x="12" y="15"/>
                    <a:pt x="12" y="15"/>
                    <a:pt x="12" y="15"/>
                  </a:cubicBezTo>
                  <a:cubicBezTo>
                    <a:pt x="12" y="12"/>
                    <a:pt x="12" y="12"/>
                    <a:pt x="12" y="12"/>
                  </a:cubicBezTo>
                  <a:cubicBezTo>
                    <a:pt x="21" y="12"/>
                    <a:pt x="21" y="12"/>
                    <a:pt x="21" y="12"/>
                  </a:cubicBezTo>
                  <a:cubicBezTo>
                    <a:pt x="19" y="24"/>
                    <a:pt x="19" y="24"/>
                    <a:pt x="19" y="24"/>
                  </a:cubicBezTo>
                  <a:cubicBezTo>
                    <a:pt x="18" y="25"/>
                    <a:pt x="17" y="25"/>
                    <a:pt x="15" y="25"/>
                  </a:cubicBezTo>
                  <a:cubicBezTo>
                    <a:pt x="14" y="26"/>
                    <a:pt x="13" y="26"/>
                    <a:pt x="11" y="26"/>
                  </a:cubicBezTo>
                  <a:cubicBezTo>
                    <a:pt x="10" y="26"/>
                    <a:pt x="8" y="26"/>
                    <a:pt x="7" y="25"/>
                  </a:cubicBezTo>
                  <a:cubicBezTo>
                    <a:pt x="5" y="24"/>
                    <a:pt x="4" y="24"/>
                    <a:pt x="3" y="23"/>
                  </a:cubicBezTo>
                  <a:cubicBezTo>
                    <a:pt x="2" y="22"/>
                    <a:pt x="2" y="20"/>
                    <a:pt x="1" y="19"/>
                  </a:cubicBezTo>
                  <a:cubicBezTo>
                    <a:pt x="1" y="18"/>
                    <a:pt x="0" y="16"/>
                    <a:pt x="0" y="15"/>
                  </a:cubicBezTo>
                  <a:cubicBezTo>
                    <a:pt x="0" y="13"/>
                    <a:pt x="0" y="12"/>
                    <a:pt x="1" y="11"/>
                  </a:cubicBezTo>
                  <a:cubicBezTo>
                    <a:pt x="1" y="9"/>
                    <a:pt x="1" y="8"/>
                    <a:pt x="2" y="7"/>
                  </a:cubicBezTo>
                  <a:cubicBezTo>
                    <a:pt x="3" y="6"/>
                    <a:pt x="3" y="5"/>
                    <a:pt x="4" y="4"/>
                  </a:cubicBezTo>
                  <a:cubicBezTo>
                    <a:pt x="5" y="3"/>
                    <a:pt x="6" y="2"/>
                    <a:pt x="7" y="2"/>
                  </a:cubicBezTo>
                  <a:cubicBezTo>
                    <a:pt x="8" y="1"/>
                    <a:pt x="9" y="1"/>
                    <a:pt x="10" y="0"/>
                  </a:cubicBezTo>
                  <a:cubicBezTo>
                    <a:pt x="12" y="0"/>
                    <a:pt x="13" y="0"/>
                    <a:pt x="15" y="0"/>
                  </a:cubicBezTo>
                  <a:cubicBezTo>
                    <a:pt x="16" y="0"/>
                    <a:pt x="17" y="0"/>
                    <a:pt x="17" y="0"/>
                  </a:cubicBezTo>
                  <a:cubicBezTo>
                    <a:pt x="18" y="0"/>
                    <a:pt x="19" y="0"/>
                    <a:pt x="19" y="0"/>
                  </a:cubicBezTo>
                  <a:cubicBezTo>
                    <a:pt x="20" y="1"/>
                    <a:pt x="20" y="1"/>
                    <a:pt x="21" y="1"/>
                  </a:cubicBezTo>
                  <a:cubicBezTo>
                    <a:pt x="21" y="1"/>
                    <a:pt x="22" y="1"/>
                    <a:pt x="22" y="1"/>
                  </a:cubicBezTo>
                  <a:lnTo>
                    <a:pt x="2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50" name="Freeform 266"/>
            <p:cNvSpPr>
              <a:spLocks/>
            </p:cNvSpPr>
            <p:nvPr/>
          </p:nvSpPr>
          <p:spPr bwMode="auto">
            <a:xfrm>
              <a:off x="9838590" y="1936000"/>
              <a:ext cx="82586" cy="81026"/>
            </a:xfrm>
            <a:custGeom>
              <a:avLst/>
              <a:gdLst>
                <a:gd name="T0" fmla="*/ 40 w 53"/>
                <a:gd name="T1" fmla="*/ 52 h 52"/>
                <a:gd name="T2" fmla="*/ 34 w 53"/>
                <a:gd name="T3" fmla="*/ 52 h 52"/>
                <a:gd name="T4" fmla="*/ 40 w 53"/>
                <a:gd name="T5" fmla="*/ 29 h 52"/>
                <a:gd name="T6" fmla="*/ 13 w 53"/>
                <a:gd name="T7" fmla="*/ 29 h 52"/>
                <a:gd name="T8" fmla="*/ 9 w 53"/>
                <a:gd name="T9" fmla="*/ 52 h 52"/>
                <a:gd name="T10" fmla="*/ 0 w 53"/>
                <a:gd name="T11" fmla="*/ 52 h 52"/>
                <a:gd name="T12" fmla="*/ 13 w 53"/>
                <a:gd name="T13" fmla="*/ 0 h 52"/>
                <a:gd name="T14" fmla="*/ 19 w 53"/>
                <a:gd name="T15" fmla="*/ 0 h 52"/>
                <a:gd name="T16" fmla="*/ 15 w 53"/>
                <a:gd name="T17" fmla="*/ 23 h 52"/>
                <a:gd name="T18" fmla="*/ 40 w 53"/>
                <a:gd name="T19" fmla="*/ 23 h 52"/>
                <a:gd name="T20" fmla="*/ 46 w 53"/>
                <a:gd name="T21" fmla="*/ 0 h 52"/>
                <a:gd name="T22" fmla="*/ 53 w 53"/>
                <a:gd name="T23" fmla="*/ 0 h 52"/>
                <a:gd name="T24" fmla="*/ 40 w 53"/>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 h="52">
                  <a:moveTo>
                    <a:pt x="40" y="52"/>
                  </a:moveTo>
                  <a:lnTo>
                    <a:pt x="34" y="52"/>
                  </a:lnTo>
                  <a:lnTo>
                    <a:pt x="40" y="29"/>
                  </a:lnTo>
                  <a:lnTo>
                    <a:pt x="13" y="29"/>
                  </a:lnTo>
                  <a:lnTo>
                    <a:pt x="9" y="52"/>
                  </a:lnTo>
                  <a:lnTo>
                    <a:pt x="0" y="52"/>
                  </a:lnTo>
                  <a:lnTo>
                    <a:pt x="13" y="0"/>
                  </a:lnTo>
                  <a:lnTo>
                    <a:pt x="19" y="0"/>
                  </a:lnTo>
                  <a:lnTo>
                    <a:pt x="15" y="23"/>
                  </a:lnTo>
                  <a:lnTo>
                    <a:pt x="40" y="23"/>
                  </a:lnTo>
                  <a:lnTo>
                    <a:pt x="46" y="0"/>
                  </a:lnTo>
                  <a:lnTo>
                    <a:pt x="53" y="0"/>
                  </a:lnTo>
                  <a:lnTo>
                    <a:pt x="40"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51" name="Freeform 267"/>
            <p:cNvSpPr>
              <a:spLocks noEditPoints="1"/>
            </p:cNvSpPr>
            <p:nvPr/>
          </p:nvSpPr>
          <p:spPr bwMode="auto">
            <a:xfrm>
              <a:off x="9913385" y="1936000"/>
              <a:ext cx="76353" cy="81026"/>
            </a:xfrm>
            <a:custGeom>
              <a:avLst/>
              <a:gdLst>
                <a:gd name="T0" fmla="*/ 20 w 23"/>
                <a:gd name="T1" fmla="*/ 25 h 25"/>
                <a:gd name="T2" fmla="*/ 19 w 23"/>
                <a:gd name="T3" fmla="*/ 18 h 25"/>
                <a:gd name="T4" fmla="*/ 8 w 23"/>
                <a:gd name="T5" fmla="*/ 18 h 25"/>
                <a:gd name="T6" fmla="*/ 4 w 23"/>
                <a:gd name="T7" fmla="*/ 25 h 25"/>
                <a:gd name="T8" fmla="*/ 0 w 23"/>
                <a:gd name="T9" fmla="*/ 25 h 25"/>
                <a:gd name="T10" fmla="*/ 15 w 23"/>
                <a:gd name="T11" fmla="*/ 0 h 25"/>
                <a:gd name="T12" fmla="*/ 19 w 23"/>
                <a:gd name="T13" fmla="*/ 0 h 25"/>
                <a:gd name="T14" fmla="*/ 23 w 23"/>
                <a:gd name="T15" fmla="*/ 25 h 25"/>
                <a:gd name="T16" fmla="*/ 20 w 23"/>
                <a:gd name="T17" fmla="*/ 25 h 25"/>
                <a:gd name="T18" fmla="*/ 17 w 23"/>
                <a:gd name="T19" fmla="*/ 5 h 25"/>
                <a:gd name="T20" fmla="*/ 17 w 23"/>
                <a:gd name="T21" fmla="*/ 5 h 25"/>
                <a:gd name="T22" fmla="*/ 17 w 23"/>
                <a:gd name="T23" fmla="*/ 4 h 25"/>
                <a:gd name="T24" fmla="*/ 17 w 23"/>
                <a:gd name="T25" fmla="*/ 4 h 25"/>
                <a:gd name="T26" fmla="*/ 17 w 23"/>
                <a:gd name="T27" fmla="*/ 3 h 25"/>
                <a:gd name="T28" fmla="*/ 16 w 23"/>
                <a:gd name="T29" fmla="*/ 3 h 25"/>
                <a:gd name="T30" fmla="*/ 16 w 23"/>
                <a:gd name="T31" fmla="*/ 4 h 25"/>
                <a:gd name="T32" fmla="*/ 16 w 23"/>
                <a:gd name="T33" fmla="*/ 4 h 25"/>
                <a:gd name="T34" fmla="*/ 16 w 23"/>
                <a:gd name="T35" fmla="*/ 5 h 25"/>
                <a:gd name="T36" fmla="*/ 16 w 23"/>
                <a:gd name="T37" fmla="*/ 5 h 25"/>
                <a:gd name="T38" fmla="*/ 9 w 23"/>
                <a:gd name="T39" fmla="*/ 16 h 25"/>
                <a:gd name="T40" fmla="*/ 18 w 23"/>
                <a:gd name="T41" fmla="*/ 16 h 25"/>
                <a:gd name="T42" fmla="*/ 17 w 23"/>
                <a:gd name="T4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5">
                  <a:moveTo>
                    <a:pt x="20" y="25"/>
                  </a:moveTo>
                  <a:cubicBezTo>
                    <a:pt x="19" y="18"/>
                    <a:pt x="19" y="18"/>
                    <a:pt x="19" y="18"/>
                  </a:cubicBezTo>
                  <a:cubicBezTo>
                    <a:pt x="8" y="18"/>
                    <a:pt x="8" y="18"/>
                    <a:pt x="8" y="18"/>
                  </a:cubicBezTo>
                  <a:cubicBezTo>
                    <a:pt x="4" y="25"/>
                    <a:pt x="4" y="25"/>
                    <a:pt x="4" y="25"/>
                  </a:cubicBezTo>
                  <a:cubicBezTo>
                    <a:pt x="0" y="25"/>
                    <a:pt x="0" y="25"/>
                    <a:pt x="0" y="25"/>
                  </a:cubicBezTo>
                  <a:cubicBezTo>
                    <a:pt x="15" y="0"/>
                    <a:pt x="15" y="0"/>
                    <a:pt x="15" y="0"/>
                  </a:cubicBezTo>
                  <a:cubicBezTo>
                    <a:pt x="19" y="0"/>
                    <a:pt x="19" y="0"/>
                    <a:pt x="19" y="0"/>
                  </a:cubicBezTo>
                  <a:cubicBezTo>
                    <a:pt x="23" y="25"/>
                    <a:pt x="23" y="25"/>
                    <a:pt x="23" y="25"/>
                  </a:cubicBezTo>
                  <a:lnTo>
                    <a:pt x="20" y="25"/>
                  </a:lnTo>
                  <a:close/>
                  <a:moveTo>
                    <a:pt x="17" y="5"/>
                  </a:moveTo>
                  <a:cubicBezTo>
                    <a:pt x="17" y="5"/>
                    <a:pt x="17" y="5"/>
                    <a:pt x="17" y="5"/>
                  </a:cubicBezTo>
                  <a:cubicBezTo>
                    <a:pt x="17" y="4"/>
                    <a:pt x="17" y="4"/>
                    <a:pt x="17" y="4"/>
                  </a:cubicBezTo>
                  <a:cubicBezTo>
                    <a:pt x="17" y="4"/>
                    <a:pt x="17" y="4"/>
                    <a:pt x="17" y="4"/>
                  </a:cubicBezTo>
                  <a:cubicBezTo>
                    <a:pt x="17" y="3"/>
                    <a:pt x="17" y="3"/>
                    <a:pt x="17" y="3"/>
                  </a:cubicBezTo>
                  <a:cubicBezTo>
                    <a:pt x="16" y="3"/>
                    <a:pt x="16" y="3"/>
                    <a:pt x="16" y="3"/>
                  </a:cubicBezTo>
                  <a:cubicBezTo>
                    <a:pt x="16" y="3"/>
                    <a:pt x="16" y="3"/>
                    <a:pt x="16" y="4"/>
                  </a:cubicBezTo>
                  <a:cubicBezTo>
                    <a:pt x="16" y="4"/>
                    <a:pt x="16" y="4"/>
                    <a:pt x="16" y="4"/>
                  </a:cubicBezTo>
                  <a:cubicBezTo>
                    <a:pt x="16" y="4"/>
                    <a:pt x="16" y="4"/>
                    <a:pt x="16" y="5"/>
                  </a:cubicBezTo>
                  <a:cubicBezTo>
                    <a:pt x="16" y="5"/>
                    <a:pt x="16" y="5"/>
                    <a:pt x="16" y="5"/>
                  </a:cubicBezTo>
                  <a:cubicBezTo>
                    <a:pt x="9" y="16"/>
                    <a:pt x="9" y="16"/>
                    <a:pt x="9" y="16"/>
                  </a:cubicBezTo>
                  <a:cubicBezTo>
                    <a:pt x="18" y="16"/>
                    <a:pt x="18" y="16"/>
                    <a:pt x="18" y="16"/>
                  </a:cubicBezTo>
                  <a:lnTo>
                    <a:pt x="17"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52" name="Freeform 268"/>
            <p:cNvSpPr>
              <a:spLocks/>
            </p:cNvSpPr>
            <p:nvPr/>
          </p:nvSpPr>
          <p:spPr bwMode="auto">
            <a:xfrm>
              <a:off x="10002203" y="1936000"/>
              <a:ext cx="26490" cy="81026"/>
            </a:xfrm>
            <a:custGeom>
              <a:avLst/>
              <a:gdLst>
                <a:gd name="T0" fmla="*/ 6 w 17"/>
                <a:gd name="T1" fmla="*/ 52 h 52"/>
                <a:gd name="T2" fmla="*/ 0 w 17"/>
                <a:gd name="T3" fmla="*/ 52 h 52"/>
                <a:gd name="T4" fmla="*/ 11 w 17"/>
                <a:gd name="T5" fmla="*/ 0 h 52"/>
                <a:gd name="T6" fmla="*/ 17 w 17"/>
                <a:gd name="T7" fmla="*/ 0 h 52"/>
                <a:gd name="T8" fmla="*/ 6 w 17"/>
                <a:gd name="T9" fmla="*/ 52 h 52"/>
              </a:gdLst>
              <a:ahLst/>
              <a:cxnLst>
                <a:cxn ang="0">
                  <a:pos x="T0" y="T1"/>
                </a:cxn>
                <a:cxn ang="0">
                  <a:pos x="T2" y="T3"/>
                </a:cxn>
                <a:cxn ang="0">
                  <a:pos x="T4" y="T5"/>
                </a:cxn>
                <a:cxn ang="0">
                  <a:pos x="T6" y="T7"/>
                </a:cxn>
                <a:cxn ang="0">
                  <a:pos x="T8" y="T9"/>
                </a:cxn>
              </a:cxnLst>
              <a:rect l="0" t="0" r="r" b="b"/>
              <a:pathLst>
                <a:path w="17" h="52">
                  <a:moveTo>
                    <a:pt x="6" y="52"/>
                  </a:moveTo>
                  <a:lnTo>
                    <a:pt x="0" y="52"/>
                  </a:lnTo>
                  <a:lnTo>
                    <a:pt x="11" y="0"/>
                  </a:lnTo>
                  <a:lnTo>
                    <a:pt x="17" y="0"/>
                  </a:lnTo>
                  <a:lnTo>
                    <a:pt x="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grpSp>
        <p:nvGrpSpPr>
          <p:cNvPr id="653" name="China North"/>
          <p:cNvGrpSpPr/>
          <p:nvPr/>
        </p:nvGrpSpPr>
        <p:grpSpPr>
          <a:xfrm>
            <a:off x="7904427" y="2063675"/>
            <a:ext cx="968324" cy="380461"/>
            <a:chOff x="7928212" y="1906394"/>
            <a:chExt cx="1054915" cy="414482"/>
          </a:xfrm>
        </p:grpSpPr>
        <p:sp>
          <p:nvSpPr>
            <p:cNvPr id="654" name="Rectangle 30"/>
            <p:cNvSpPr>
              <a:spLocks noChangeArrowheads="1"/>
            </p:cNvSpPr>
            <p:nvPr/>
          </p:nvSpPr>
          <p:spPr bwMode="auto">
            <a:xfrm>
              <a:off x="7928212" y="1906394"/>
              <a:ext cx="1054915" cy="414482"/>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55" name="Freeform 269"/>
            <p:cNvSpPr>
              <a:spLocks/>
            </p:cNvSpPr>
            <p:nvPr/>
          </p:nvSpPr>
          <p:spPr bwMode="auto">
            <a:xfrm>
              <a:off x="8023264" y="2004561"/>
              <a:ext cx="62329" cy="84143"/>
            </a:xfrm>
            <a:custGeom>
              <a:avLst/>
              <a:gdLst>
                <a:gd name="T0" fmla="*/ 19 w 19"/>
                <a:gd name="T1" fmla="*/ 24 h 26"/>
                <a:gd name="T2" fmla="*/ 12 w 19"/>
                <a:gd name="T3" fmla="*/ 26 h 26"/>
                <a:gd name="T4" fmla="*/ 3 w 19"/>
                <a:gd name="T5" fmla="*/ 22 h 26"/>
                <a:gd name="T6" fmla="*/ 0 w 19"/>
                <a:gd name="T7" fmla="*/ 13 h 26"/>
                <a:gd name="T8" fmla="*/ 3 w 19"/>
                <a:gd name="T9" fmla="*/ 3 h 26"/>
                <a:gd name="T10" fmla="*/ 13 w 19"/>
                <a:gd name="T11" fmla="*/ 0 h 26"/>
                <a:gd name="T12" fmla="*/ 19 w 19"/>
                <a:gd name="T13" fmla="*/ 1 h 26"/>
                <a:gd name="T14" fmla="*/ 19 w 19"/>
                <a:gd name="T15" fmla="*/ 6 h 26"/>
                <a:gd name="T16" fmla="*/ 14 w 19"/>
                <a:gd name="T17" fmla="*/ 5 h 26"/>
                <a:gd name="T18" fmla="*/ 8 w 19"/>
                <a:gd name="T19" fmla="*/ 7 h 26"/>
                <a:gd name="T20" fmla="*/ 6 w 19"/>
                <a:gd name="T21" fmla="*/ 13 h 26"/>
                <a:gd name="T22" fmla="*/ 8 w 19"/>
                <a:gd name="T23" fmla="*/ 19 h 26"/>
                <a:gd name="T24" fmla="*/ 13 w 19"/>
                <a:gd name="T25" fmla="*/ 21 h 26"/>
                <a:gd name="T26" fmla="*/ 19 w 19"/>
                <a:gd name="T27" fmla="*/ 19 h 26"/>
                <a:gd name="T28" fmla="*/ 19 w 19"/>
                <a:gd name="T29"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6">
                  <a:moveTo>
                    <a:pt x="19" y="24"/>
                  </a:moveTo>
                  <a:cubicBezTo>
                    <a:pt x="18" y="25"/>
                    <a:pt x="15" y="26"/>
                    <a:pt x="12" y="26"/>
                  </a:cubicBezTo>
                  <a:cubicBezTo>
                    <a:pt x="8" y="26"/>
                    <a:pt x="5" y="25"/>
                    <a:pt x="3" y="22"/>
                  </a:cubicBezTo>
                  <a:cubicBezTo>
                    <a:pt x="1" y="20"/>
                    <a:pt x="0" y="17"/>
                    <a:pt x="0" y="13"/>
                  </a:cubicBezTo>
                  <a:cubicBezTo>
                    <a:pt x="0" y="9"/>
                    <a:pt x="1" y="6"/>
                    <a:pt x="3" y="3"/>
                  </a:cubicBezTo>
                  <a:cubicBezTo>
                    <a:pt x="6" y="1"/>
                    <a:pt x="9" y="0"/>
                    <a:pt x="13" y="0"/>
                  </a:cubicBezTo>
                  <a:cubicBezTo>
                    <a:pt x="16" y="0"/>
                    <a:pt x="18" y="0"/>
                    <a:pt x="19" y="1"/>
                  </a:cubicBezTo>
                  <a:cubicBezTo>
                    <a:pt x="19" y="6"/>
                    <a:pt x="19" y="6"/>
                    <a:pt x="19" y="6"/>
                  </a:cubicBezTo>
                  <a:cubicBezTo>
                    <a:pt x="18" y="5"/>
                    <a:pt x="16" y="5"/>
                    <a:pt x="14" y="5"/>
                  </a:cubicBezTo>
                  <a:cubicBezTo>
                    <a:pt x="11" y="5"/>
                    <a:pt x="9" y="5"/>
                    <a:pt x="8" y="7"/>
                  </a:cubicBezTo>
                  <a:cubicBezTo>
                    <a:pt x="6" y="8"/>
                    <a:pt x="6" y="10"/>
                    <a:pt x="6" y="13"/>
                  </a:cubicBezTo>
                  <a:cubicBezTo>
                    <a:pt x="6" y="15"/>
                    <a:pt x="6" y="17"/>
                    <a:pt x="8" y="19"/>
                  </a:cubicBezTo>
                  <a:cubicBezTo>
                    <a:pt x="9" y="20"/>
                    <a:pt x="11" y="21"/>
                    <a:pt x="13" y="21"/>
                  </a:cubicBezTo>
                  <a:cubicBezTo>
                    <a:pt x="15" y="21"/>
                    <a:pt x="18" y="20"/>
                    <a:pt x="19" y="19"/>
                  </a:cubicBezTo>
                  <a:lnTo>
                    <a:pt x="19"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56" name="Freeform 270"/>
            <p:cNvSpPr>
              <a:spLocks/>
            </p:cNvSpPr>
            <p:nvPr/>
          </p:nvSpPr>
          <p:spPr bwMode="auto">
            <a:xfrm>
              <a:off x="8101175" y="2004561"/>
              <a:ext cx="71678" cy="81026"/>
            </a:xfrm>
            <a:custGeom>
              <a:avLst/>
              <a:gdLst>
                <a:gd name="T0" fmla="*/ 46 w 46"/>
                <a:gd name="T1" fmla="*/ 52 h 52"/>
                <a:gd name="T2" fmla="*/ 34 w 46"/>
                <a:gd name="T3" fmla="*/ 52 h 52"/>
                <a:gd name="T4" fmla="*/ 34 w 46"/>
                <a:gd name="T5" fmla="*/ 31 h 52"/>
                <a:gd name="T6" fmla="*/ 13 w 46"/>
                <a:gd name="T7" fmla="*/ 31 h 52"/>
                <a:gd name="T8" fmla="*/ 13 w 46"/>
                <a:gd name="T9" fmla="*/ 52 h 52"/>
                <a:gd name="T10" fmla="*/ 0 w 46"/>
                <a:gd name="T11" fmla="*/ 52 h 52"/>
                <a:gd name="T12" fmla="*/ 0 w 46"/>
                <a:gd name="T13" fmla="*/ 0 h 52"/>
                <a:gd name="T14" fmla="*/ 13 w 46"/>
                <a:gd name="T15" fmla="*/ 0 h 52"/>
                <a:gd name="T16" fmla="*/ 13 w 46"/>
                <a:gd name="T17" fmla="*/ 21 h 52"/>
                <a:gd name="T18" fmla="*/ 34 w 46"/>
                <a:gd name="T19" fmla="*/ 21 h 52"/>
                <a:gd name="T20" fmla="*/ 34 w 46"/>
                <a:gd name="T21" fmla="*/ 0 h 52"/>
                <a:gd name="T22" fmla="*/ 46 w 46"/>
                <a:gd name="T23" fmla="*/ 0 h 52"/>
                <a:gd name="T24" fmla="*/ 46 w 46"/>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2">
                  <a:moveTo>
                    <a:pt x="46" y="52"/>
                  </a:moveTo>
                  <a:lnTo>
                    <a:pt x="34" y="52"/>
                  </a:lnTo>
                  <a:lnTo>
                    <a:pt x="34" y="31"/>
                  </a:lnTo>
                  <a:lnTo>
                    <a:pt x="13" y="31"/>
                  </a:lnTo>
                  <a:lnTo>
                    <a:pt x="13" y="52"/>
                  </a:lnTo>
                  <a:lnTo>
                    <a:pt x="0" y="52"/>
                  </a:lnTo>
                  <a:lnTo>
                    <a:pt x="0" y="0"/>
                  </a:lnTo>
                  <a:lnTo>
                    <a:pt x="13" y="0"/>
                  </a:lnTo>
                  <a:lnTo>
                    <a:pt x="13" y="21"/>
                  </a:lnTo>
                  <a:lnTo>
                    <a:pt x="34" y="21"/>
                  </a:lnTo>
                  <a:lnTo>
                    <a:pt x="34" y="0"/>
                  </a:lnTo>
                  <a:lnTo>
                    <a:pt x="46" y="0"/>
                  </a:lnTo>
                  <a:lnTo>
                    <a:pt x="4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57" name="Rectangle 271"/>
            <p:cNvSpPr>
              <a:spLocks noChangeArrowheads="1"/>
            </p:cNvSpPr>
            <p:nvPr/>
          </p:nvSpPr>
          <p:spPr bwMode="auto">
            <a:xfrm>
              <a:off x="8193110" y="2004561"/>
              <a:ext cx="20257" cy="810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58" name="Freeform 272"/>
            <p:cNvSpPr>
              <a:spLocks/>
            </p:cNvSpPr>
            <p:nvPr/>
          </p:nvSpPr>
          <p:spPr bwMode="auto">
            <a:xfrm>
              <a:off x="8232065" y="2004561"/>
              <a:ext cx="74795" cy="81026"/>
            </a:xfrm>
            <a:custGeom>
              <a:avLst/>
              <a:gdLst>
                <a:gd name="T0" fmla="*/ 23 w 23"/>
                <a:gd name="T1" fmla="*/ 25 h 25"/>
                <a:gd name="T2" fmla="*/ 17 w 23"/>
                <a:gd name="T3" fmla="*/ 25 h 25"/>
                <a:gd name="T4" fmla="*/ 7 w 23"/>
                <a:gd name="T5" fmla="*/ 9 h 25"/>
                <a:gd name="T6" fmla="*/ 6 w 23"/>
                <a:gd name="T7" fmla="*/ 7 h 25"/>
                <a:gd name="T8" fmla="*/ 6 w 23"/>
                <a:gd name="T9" fmla="*/ 7 h 25"/>
                <a:gd name="T10" fmla="*/ 6 w 23"/>
                <a:gd name="T11" fmla="*/ 11 h 25"/>
                <a:gd name="T12" fmla="*/ 6 w 23"/>
                <a:gd name="T13" fmla="*/ 25 h 25"/>
                <a:gd name="T14" fmla="*/ 0 w 23"/>
                <a:gd name="T15" fmla="*/ 25 h 25"/>
                <a:gd name="T16" fmla="*/ 0 w 23"/>
                <a:gd name="T17" fmla="*/ 0 h 25"/>
                <a:gd name="T18" fmla="*/ 6 w 23"/>
                <a:gd name="T19" fmla="*/ 0 h 25"/>
                <a:gd name="T20" fmla="*/ 16 w 23"/>
                <a:gd name="T21" fmla="*/ 15 h 25"/>
                <a:gd name="T22" fmla="*/ 18 w 23"/>
                <a:gd name="T23" fmla="*/ 17 h 25"/>
                <a:gd name="T24" fmla="*/ 18 w 23"/>
                <a:gd name="T25" fmla="*/ 17 h 25"/>
                <a:gd name="T26" fmla="*/ 18 w 23"/>
                <a:gd name="T27" fmla="*/ 14 h 25"/>
                <a:gd name="T28" fmla="*/ 18 w 23"/>
                <a:gd name="T29" fmla="*/ 0 h 25"/>
                <a:gd name="T30" fmla="*/ 23 w 23"/>
                <a:gd name="T31" fmla="*/ 0 h 25"/>
                <a:gd name="T32" fmla="*/ 23 w 23"/>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5">
                  <a:moveTo>
                    <a:pt x="23" y="25"/>
                  </a:moveTo>
                  <a:cubicBezTo>
                    <a:pt x="17" y="25"/>
                    <a:pt x="17" y="25"/>
                    <a:pt x="17" y="25"/>
                  </a:cubicBezTo>
                  <a:cubicBezTo>
                    <a:pt x="7" y="9"/>
                    <a:pt x="7" y="9"/>
                    <a:pt x="7" y="9"/>
                  </a:cubicBezTo>
                  <a:cubicBezTo>
                    <a:pt x="6" y="8"/>
                    <a:pt x="6" y="8"/>
                    <a:pt x="6" y="7"/>
                  </a:cubicBezTo>
                  <a:cubicBezTo>
                    <a:pt x="6" y="7"/>
                    <a:pt x="6" y="7"/>
                    <a:pt x="6" y="7"/>
                  </a:cubicBezTo>
                  <a:cubicBezTo>
                    <a:pt x="6" y="8"/>
                    <a:pt x="6" y="10"/>
                    <a:pt x="6" y="11"/>
                  </a:cubicBezTo>
                  <a:cubicBezTo>
                    <a:pt x="6" y="25"/>
                    <a:pt x="6" y="25"/>
                    <a:pt x="6" y="25"/>
                  </a:cubicBezTo>
                  <a:cubicBezTo>
                    <a:pt x="0" y="25"/>
                    <a:pt x="0" y="25"/>
                    <a:pt x="0" y="25"/>
                  </a:cubicBezTo>
                  <a:cubicBezTo>
                    <a:pt x="0" y="0"/>
                    <a:pt x="0" y="0"/>
                    <a:pt x="0" y="0"/>
                  </a:cubicBezTo>
                  <a:cubicBezTo>
                    <a:pt x="6" y="0"/>
                    <a:pt x="6" y="0"/>
                    <a:pt x="6" y="0"/>
                  </a:cubicBezTo>
                  <a:cubicBezTo>
                    <a:pt x="16" y="15"/>
                    <a:pt x="16" y="15"/>
                    <a:pt x="16" y="15"/>
                  </a:cubicBezTo>
                  <a:cubicBezTo>
                    <a:pt x="17" y="16"/>
                    <a:pt x="17" y="17"/>
                    <a:pt x="18" y="17"/>
                  </a:cubicBezTo>
                  <a:cubicBezTo>
                    <a:pt x="18" y="17"/>
                    <a:pt x="18" y="17"/>
                    <a:pt x="18" y="17"/>
                  </a:cubicBezTo>
                  <a:cubicBezTo>
                    <a:pt x="18" y="17"/>
                    <a:pt x="18" y="16"/>
                    <a:pt x="18" y="14"/>
                  </a:cubicBezTo>
                  <a:cubicBezTo>
                    <a:pt x="18" y="0"/>
                    <a:pt x="18" y="0"/>
                    <a:pt x="18" y="0"/>
                  </a:cubicBezTo>
                  <a:cubicBezTo>
                    <a:pt x="23" y="0"/>
                    <a:pt x="23" y="0"/>
                    <a:pt x="23" y="0"/>
                  </a:cubicBezTo>
                  <a:lnTo>
                    <a:pt x="23"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59" name="Freeform 273"/>
            <p:cNvSpPr>
              <a:spLocks noEditPoints="1"/>
            </p:cNvSpPr>
            <p:nvPr/>
          </p:nvSpPr>
          <p:spPr bwMode="auto">
            <a:xfrm>
              <a:off x="8320884" y="2004561"/>
              <a:ext cx="81027" cy="81026"/>
            </a:xfrm>
            <a:custGeom>
              <a:avLst/>
              <a:gdLst>
                <a:gd name="T0" fmla="*/ 25 w 25"/>
                <a:gd name="T1" fmla="*/ 25 h 25"/>
                <a:gd name="T2" fmla="*/ 18 w 25"/>
                <a:gd name="T3" fmla="*/ 25 h 25"/>
                <a:gd name="T4" fmla="*/ 17 w 25"/>
                <a:gd name="T5" fmla="*/ 20 h 25"/>
                <a:gd name="T6" fmla="*/ 8 w 25"/>
                <a:gd name="T7" fmla="*/ 20 h 25"/>
                <a:gd name="T8" fmla="*/ 6 w 25"/>
                <a:gd name="T9" fmla="*/ 25 h 25"/>
                <a:gd name="T10" fmla="*/ 0 w 25"/>
                <a:gd name="T11" fmla="*/ 25 h 25"/>
                <a:gd name="T12" fmla="*/ 9 w 25"/>
                <a:gd name="T13" fmla="*/ 0 h 25"/>
                <a:gd name="T14" fmla="*/ 16 w 25"/>
                <a:gd name="T15" fmla="*/ 0 h 25"/>
                <a:gd name="T16" fmla="*/ 25 w 25"/>
                <a:gd name="T17" fmla="*/ 25 h 25"/>
                <a:gd name="T18" fmla="*/ 15 w 25"/>
                <a:gd name="T19" fmla="*/ 15 h 25"/>
                <a:gd name="T20" fmla="*/ 13 w 25"/>
                <a:gd name="T21" fmla="*/ 7 h 25"/>
                <a:gd name="T22" fmla="*/ 12 w 25"/>
                <a:gd name="T23" fmla="*/ 5 h 25"/>
                <a:gd name="T24" fmla="*/ 12 w 25"/>
                <a:gd name="T25" fmla="*/ 5 h 25"/>
                <a:gd name="T26" fmla="*/ 12 w 25"/>
                <a:gd name="T27" fmla="*/ 7 h 25"/>
                <a:gd name="T28" fmla="*/ 9 w 25"/>
                <a:gd name="T29" fmla="*/ 15 h 25"/>
                <a:gd name="T30" fmla="*/ 15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8" y="25"/>
                    <a:pt x="18" y="25"/>
                    <a:pt x="18" y="25"/>
                  </a:cubicBezTo>
                  <a:cubicBezTo>
                    <a:pt x="17" y="20"/>
                    <a:pt x="17" y="20"/>
                    <a:pt x="17" y="20"/>
                  </a:cubicBezTo>
                  <a:cubicBezTo>
                    <a:pt x="8" y="20"/>
                    <a:pt x="8" y="20"/>
                    <a:pt x="8" y="20"/>
                  </a:cubicBezTo>
                  <a:cubicBezTo>
                    <a:pt x="6" y="25"/>
                    <a:pt x="6" y="25"/>
                    <a:pt x="6" y="25"/>
                  </a:cubicBezTo>
                  <a:cubicBezTo>
                    <a:pt x="0" y="25"/>
                    <a:pt x="0" y="25"/>
                    <a:pt x="0" y="25"/>
                  </a:cubicBezTo>
                  <a:cubicBezTo>
                    <a:pt x="9" y="0"/>
                    <a:pt x="9" y="0"/>
                    <a:pt x="9" y="0"/>
                  </a:cubicBezTo>
                  <a:cubicBezTo>
                    <a:pt x="16" y="0"/>
                    <a:pt x="16" y="0"/>
                    <a:pt x="16" y="0"/>
                  </a:cubicBezTo>
                  <a:lnTo>
                    <a:pt x="25" y="25"/>
                  </a:lnTo>
                  <a:close/>
                  <a:moveTo>
                    <a:pt x="15" y="15"/>
                  </a:moveTo>
                  <a:cubicBezTo>
                    <a:pt x="13" y="7"/>
                    <a:pt x="13" y="7"/>
                    <a:pt x="13" y="7"/>
                  </a:cubicBezTo>
                  <a:cubicBezTo>
                    <a:pt x="12" y="6"/>
                    <a:pt x="12" y="5"/>
                    <a:pt x="12" y="5"/>
                  </a:cubicBezTo>
                  <a:cubicBezTo>
                    <a:pt x="12" y="5"/>
                    <a:pt x="12" y="5"/>
                    <a:pt x="12" y="5"/>
                  </a:cubicBezTo>
                  <a:cubicBezTo>
                    <a:pt x="12" y="5"/>
                    <a:pt x="12" y="6"/>
                    <a:pt x="12" y="7"/>
                  </a:cubicBezTo>
                  <a:cubicBezTo>
                    <a:pt x="9" y="15"/>
                    <a:pt x="9" y="15"/>
                    <a:pt x="9" y="15"/>
                  </a:cubicBezTo>
                  <a:lnTo>
                    <a:pt x="15"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60" name="Freeform 274"/>
            <p:cNvSpPr>
              <a:spLocks/>
            </p:cNvSpPr>
            <p:nvPr/>
          </p:nvSpPr>
          <p:spPr bwMode="auto">
            <a:xfrm>
              <a:off x="8447100" y="2004561"/>
              <a:ext cx="73236" cy="81026"/>
            </a:xfrm>
            <a:custGeom>
              <a:avLst/>
              <a:gdLst>
                <a:gd name="T0" fmla="*/ 22 w 22"/>
                <a:gd name="T1" fmla="*/ 25 h 25"/>
                <a:gd name="T2" fmla="*/ 17 w 22"/>
                <a:gd name="T3" fmla="*/ 25 h 25"/>
                <a:gd name="T4" fmla="*/ 6 w 22"/>
                <a:gd name="T5" fmla="*/ 9 h 25"/>
                <a:gd name="T6" fmla="*/ 5 w 22"/>
                <a:gd name="T7" fmla="*/ 7 h 25"/>
                <a:gd name="T8" fmla="*/ 5 w 22"/>
                <a:gd name="T9" fmla="*/ 7 h 25"/>
                <a:gd name="T10" fmla="*/ 5 w 22"/>
                <a:gd name="T11" fmla="*/ 11 h 25"/>
                <a:gd name="T12" fmla="*/ 5 w 22"/>
                <a:gd name="T13" fmla="*/ 25 h 25"/>
                <a:gd name="T14" fmla="*/ 0 w 22"/>
                <a:gd name="T15" fmla="*/ 25 h 25"/>
                <a:gd name="T16" fmla="*/ 0 w 22"/>
                <a:gd name="T17" fmla="*/ 0 h 25"/>
                <a:gd name="T18" fmla="*/ 6 w 22"/>
                <a:gd name="T19" fmla="*/ 0 h 25"/>
                <a:gd name="T20" fmla="*/ 16 w 22"/>
                <a:gd name="T21" fmla="*/ 15 h 25"/>
                <a:gd name="T22" fmla="*/ 17 w 22"/>
                <a:gd name="T23" fmla="*/ 17 h 25"/>
                <a:gd name="T24" fmla="*/ 17 w 22"/>
                <a:gd name="T25" fmla="*/ 17 h 25"/>
                <a:gd name="T26" fmla="*/ 17 w 22"/>
                <a:gd name="T27" fmla="*/ 14 h 25"/>
                <a:gd name="T28" fmla="*/ 17 w 22"/>
                <a:gd name="T29" fmla="*/ 0 h 25"/>
                <a:gd name="T30" fmla="*/ 22 w 22"/>
                <a:gd name="T31" fmla="*/ 0 h 25"/>
                <a:gd name="T32" fmla="*/ 22 w 22"/>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5">
                  <a:moveTo>
                    <a:pt x="22" y="25"/>
                  </a:moveTo>
                  <a:cubicBezTo>
                    <a:pt x="17" y="25"/>
                    <a:pt x="17" y="25"/>
                    <a:pt x="17" y="25"/>
                  </a:cubicBezTo>
                  <a:cubicBezTo>
                    <a:pt x="6" y="9"/>
                    <a:pt x="6" y="9"/>
                    <a:pt x="6" y="9"/>
                  </a:cubicBezTo>
                  <a:cubicBezTo>
                    <a:pt x="6" y="8"/>
                    <a:pt x="5" y="8"/>
                    <a:pt x="5" y="7"/>
                  </a:cubicBezTo>
                  <a:cubicBezTo>
                    <a:pt x="5" y="7"/>
                    <a:pt x="5" y="7"/>
                    <a:pt x="5" y="7"/>
                  </a:cubicBezTo>
                  <a:cubicBezTo>
                    <a:pt x="5" y="8"/>
                    <a:pt x="5" y="10"/>
                    <a:pt x="5" y="11"/>
                  </a:cubicBezTo>
                  <a:cubicBezTo>
                    <a:pt x="5" y="25"/>
                    <a:pt x="5" y="25"/>
                    <a:pt x="5" y="25"/>
                  </a:cubicBezTo>
                  <a:cubicBezTo>
                    <a:pt x="0" y="25"/>
                    <a:pt x="0" y="25"/>
                    <a:pt x="0" y="25"/>
                  </a:cubicBezTo>
                  <a:cubicBezTo>
                    <a:pt x="0" y="0"/>
                    <a:pt x="0" y="0"/>
                    <a:pt x="0" y="0"/>
                  </a:cubicBezTo>
                  <a:cubicBezTo>
                    <a:pt x="6" y="0"/>
                    <a:pt x="6" y="0"/>
                    <a:pt x="6" y="0"/>
                  </a:cubicBezTo>
                  <a:cubicBezTo>
                    <a:pt x="16" y="15"/>
                    <a:pt x="16" y="15"/>
                    <a:pt x="16" y="15"/>
                  </a:cubicBezTo>
                  <a:cubicBezTo>
                    <a:pt x="16" y="16"/>
                    <a:pt x="17" y="17"/>
                    <a:pt x="17" y="17"/>
                  </a:cubicBezTo>
                  <a:cubicBezTo>
                    <a:pt x="17" y="17"/>
                    <a:pt x="17" y="17"/>
                    <a:pt x="17" y="17"/>
                  </a:cubicBezTo>
                  <a:cubicBezTo>
                    <a:pt x="17" y="17"/>
                    <a:pt x="17" y="16"/>
                    <a:pt x="17" y="14"/>
                  </a:cubicBezTo>
                  <a:cubicBezTo>
                    <a:pt x="17" y="0"/>
                    <a:pt x="17" y="0"/>
                    <a:pt x="17" y="0"/>
                  </a:cubicBezTo>
                  <a:cubicBezTo>
                    <a:pt x="22" y="0"/>
                    <a:pt x="22" y="0"/>
                    <a:pt x="22" y="0"/>
                  </a:cubicBezTo>
                  <a:lnTo>
                    <a:pt x="22"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61" name="Freeform 275"/>
            <p:cNvSpPr>
              <a:spLocks noEditPoints="1"/>
            </p:cNvSpPr>
            <p:nvPr/>
          </p:nvSpPr>
          <p:spPr bwMode="auto">
            <a:xfrm>
              <a:off x="8535918" y="2004561"/>
              <a:ext cx="81027" cy="84143"/>
            </a:xfrm>
            <a:custGeom>
              <a:avLst/>
              <a:gdLst>
                <a:gd name="T0" fmla="*/ 12 w 25"/>
                <a:gd name="T1" fmla="*/ 26 h 26"/>
                <a:gd name="T2" fmla="*/ 3 w 25"/>
                <a:gd name="T3" fmla="*/ 22 h 26"/>
                <a:gd name="T4" fmla="*/ 0 w 25"/>
                <a:gd name="T5" fmla="*/ 13 h 26"/>
                <a:gd name="T6" fmla="*/ 4 w 25"/>
                <a:gd name="T7" fmla="*/ 3 h 26"/>
                <a:gd name="T8" fmla="*/ 13 w 25"/>
                <a:gd name="T9" fmla="*/ 0 h 26"/>
                <a:gd name="T10" fmla="*/ 21 w 25"/>
                <a:gd name="T11" fmla="*/ 3 h 26"/>
                <a:gd name="T12" fmla="*/ 25 w 25"/>
                <a:gd name="T13" fmla="*/ 12 h 26"/>
                <a:gd name="T14" fmla="*/ 21 w 25"/>
                <a:gd name="T15" fmla="*/ 22 h 26"/>
                <a:gd name="T16" fmla="*/ 12 w 25"/>
                <a:gd name="T17" fmla="*/ 26 h 26"/>
                <a:gd name="T18" fmla="*/ 13 w 25"/>
                <a:gd name="T19" fmla="*/ 5 h 26"/>
                <a:gd name="T20" fmla="*/ 8 w 25"/>
                <a:gd name="T21" fmla="*/ 7 h 26"/>
                <a:gd name="T22" fmla="*/ 6 w 25"/>
                <a:gd name="T23" fmla="*/ 13 h 26"/>
                <a:gd name="T24" fmla="*/ 8 w 25"/>
                <a:gd name="T25" fmla="*/ 19 h 26"/>
                <a:gd name="T26" fmla="*/ 12 w 25"/>
                <a:gd name="T27" fmla="*/ 21 h 26"/>
                <a:gd name="T28" fmla="*/ 17 w 25"/>
                <a:gd name="T29" fmla="*/ 19 h 26"/>
                <a:gd name="T30" fmla="*/ 19 w 25"/>
                <a:gd name="T31" fmla="*/ 13 h 26"/>
                <a:gd name="T32" fmla="*/ 17 w 25"/>
                <a:gd name="T33" fmla="*/ 7 h 26"/>
                <a:gd name="T34" fmla="*/ 13 w 25"/>
                <a:gd name="T35"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6">
                  <a:moveTo>
                    <a:pt x="12" y="26"/>
                  </a:moveTo>
                  <a:cubicBezTo>
                    <a:pt x="9" y="26"/>
                    <a:pt x="6" y="25"/>
                    <a:pt x="3" y="22"/>
                  </a:cubicBezTo>
                  <a:cubicBezTo>
                    <a:pt x="1" y="20"/>
                    <a:pt x="0" y="17"/>
                    <a:pt x="0" y="13"/>
                  </a:cubicBezTo>
                  <a:cubicBezTo>
                    <a:pt x="0" y="9"/>
                    <a:pt x="1" y="6"/>
                    <a:pt x="4" y="3"/>
                  </a:cubicBezTo>
                  <a:cubicBezTo>
                    <a:pt x="6" y="1"/>
                    <a:pt x="9" y="0"/>
                    <a:pt x="13" y="0"/>
                  </a:cubicBezTo>
                  <a:cubicBezTo>
                    <a:pt x="16" y="0"/>
                    <a:pt x="19" y="1"/>
                    <a:pt x="21" y="3"/>
                  </a:cubicBezTo>
                  <a:cubicBezTo>
                    <a:pt x="24" y="6"/>
                    <a:pt x="25" y="9"/>
                    <a:pt x="25" y="12"/>
                  </a:cubicBezTo>
                  <a:cubicBezTo>
                    <a:pt x="25" y="16"/>
                    <a:pt x="24" y="20"/>
                    <a:pt x="21" y="22"/>
                  </a:cubicBezTo>
                  <a:cubicBezTo>
                    <a:pt x="19" y="24"/>
                    <a:pt x="16" y="26"/>
                    <a:pt x="12" y="26"/>
                  </a:cubicBezTo>
                  <a:close/>
                  <a:moveTo>
                    <a:pt x="13" y="5"/>
                  </a:moveTo>
                  <a:cubicBezTo>
                    <a:pt x="11" y="5"/>
                    <a:pt x="9" y="5"/>
                    <a:pt x="8" y="7"/>
                  </a:cubicBezTo>
                  <a:cubicBezTo>
                    <a:pt x="7" y="8"/>
                    <a:pt x="6" y="10"/>
                    <a:pt x="6" y="13"/>
                  </a:cubicBezTo>
                  <a:cubicBezTo>
                    <a:pt x="6" y="15"/>
                    <a:pt x="7" y="17"/>
                    <a:pt x="8" y="19"/>
                  </a:cubicBezTo>
                  <a:cubicBezTo>
                    <a:pt x="9" y="20"/>
                    <a:pt x="11" y="21"/>
                    <a:pt x="12" y="21"/>
                  </a:cubicBezTo>
                  <a:cubicBezTo>
                    <a:pt x="14" y="21"/>
                    <a:pt x="16" y="20"/>
                    <a:pt x="17" y="19"/>
                  </a:cubicBezTo>
                  <a:cubicBezTo>
                    <a:pt x="18" y="17"/>
                    <a:pt x="19" y="15"/>
                    <a:pt x="19" y="13"/>
                  </a:cubicBezTo>
                  <a:cubicBezTo>
                    <a:pt x="19" y="10"/>
                    <a:pt x="18" y="8"/>
                    <a:pt x="17" y="7"/>
                  </a:cubicBezTo>
                  <a:cubicBezTo>
                    <a:pt x="16" y="5"/>
                    <a:pt x="14" y="5"/>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62" name="Freeform 276"/>
            <p:cNvSpPr>
              <a:spLocks noEditPoints="1"/>
            </p:cNvSpPr>
            <p:nvPr/>
          </p:nvSpPr>
          <p:spPr bwMode="auto">
            <a:xfrm>
              <a:off x="8630970" y="2004561"/>
              <a:ext cx="71678" cy="81026"/>
            </a:xfrm>
            <a:custGeom>
              <a:avLst/>
              <a:gdLst>
                <a:gd name="T0" fmla="*/ 22 w 22"/>
                <a:gd name="T1" fmla="*/ 25 h 25"/>
                <a:gd name="T2" fmla="*/ 15 w 22"/>
                <a:gd name="T3" fmla="*/ 25 h 25"/>
                <a:gd name="T4" fmla="*/ 11 w 22"/>
                <a:gd name="T5" fmla="*/ 19 h 25"/>
                <a:gd name="T6" fmla="*/ 10 w 22"/>
                <a:gd name="T7" fmla="*/ 17 h 25"/>
                <a:gd name="T8" fmla="*/ 10 w 22"/>
                <a:gd name="T9" fmla="*/ 16 h 25"/>
                <a:gd name="T10" fmla="*/ 9 w 22"/>
                <a:gd name="T11" fmla="*/ 16 h 25"/>
                <a:gd name="T12" fmla="*/ 8 w 22"/>
                <a:gd name="T13" fmla="*/ 16 h 25"/>
                <a:gd name="T14" fmla="*/ 6 w 22"/>
                <a:gd name="T15" fmla="*/ 16 h 25"/>
                <a:gd name="T16" fmla="*/ 6 w 22"/>
                <a:gd name="T17" fmla="*/ 25 h 25"/>
                <a:gd name="T18" fmla="*/ 0 w 22"/>
                <a:gd name="T19" fmla="*/ 25 h 25"/>
                <a:gd name="T20" fmla="*/ 0 w 22"/>
                <a:gd name="T21" fmla="*/ 0 h 25"/>
                <a:gd name="T22" fmla="*/ 9 w 22"/>
                <a:gd name="T23" fmla="*/ 0 h 25"/>
                <a:gd name="T24" fmla="*/ 19 w 22"/>
                <a:gd name="T25" fmla="*/ 7 h 25"/>
                <a:gd name="T26" fmla="*/ 18 w 22"/>
                <a:gd name="T27" fmla="*/ 9 h 25"/>
                <a:gd name="T28" fmla="*/ 17 w 22"/>
                <a:gd name="T29" fmla="*/ 11 h 25"/>
                <a:gd name="T30" fmla="*/ 15 w 22"/>
                <a:gd name="T31" fmla="*/ 13 h 25"/>
                <a:gd name="T32" fmla="*/ 13 w 22"/>
                <a:gd name="T33" fmla="*/ 14 h 25"/>
                <a:gd name="T34" fmla="*/ 13 w 22"/>
                <a:gd name="T35" fmla="*/ 14 h 25"/>
                <a:gd name="T36" fmla="*/ 14 w 22"/>
                <a:gd name="T37" fmla="*/ 15 h 25"/>
                <a:gd name="T38" fmla="*/ 15 w 22"/>
                <a:gd name="T39" fmla="*/ 15 h 25"/>
                <a:gd name="T40" fmla="*/ 16 w 22"/>
                <a:gd name="T41" fmla="*/ 17 h 25"/>
                <a:gd name="T42" fmla="*/ 17 w 22"/>
                <a:gd name="T43" fmla="*/ 18 h 25"/>
                <a:gd name="T44" fmla="*/ 22 w 22"/>
                <a:gd name="T45" fmla="*/ 25 h 25"/>
                <a:gd name="T46" fmla="*/ 6 w 22"/>
                <a:gd name="T47" fmla="*/ 4 h 25"/>
                <a:gd name="T48" fmla="*/ 6 w 22"/>
                <a:gd name="T49" fmla="*/ 11 h 25"/>
                <a:gd name="T50" fmla="*/ 9 w 22"/>
                <a:gd name="T51" fmla="*/ 11 h 25"/>
                <a:gd name="T52" fmla="*/ 12 w 22"/>
                <a:gd name="T53" fmla="*/ 10 h 25"/>
                <a:gd name="T54" fmla="*/ 13 w 22"/>
                <a:gd name="T55" fmla="*/ 8 h 25"/>
                <a:gd name="T56" fmla="*/ 9 w 22"/>
                <a:gd name="T57" fmla="*/ 4 h 25"/>
                <a:gd name="T58" fmla="*/ 6 w 22"/>
                <a:gd name="T5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 h="25">
                  <a:moveTo>
                    <a:pt x="22" y="25"/>
                  </a:moveTo>
                  <a:cubicBezTo>
                    <a:pt x="15" y="25"/>
                    <a:pt x="15" y="25"/>
                    <a:pt x="15" y="25"/>
                  </a:cubicBezTo>
                  <a:cubicBezTo>
                    <a:pt x="11" y="19"/>
                    <a:pt x="11" y="19"/>
                    <a:pt x="11" y="19"/>
                  </a:cubicBezTo>
                  <a:cubicBezTo>
                    <a:pt x="11" y="18"/>
                    <a:pt x="11" y="18"/>
                    <a:pt x="10" y="17"/>
                  </a:cubicBezTo>
                  <a:cubicBezTo>
                    <a:pt x="10" y="17"/>
                    <a:pt x="10" y="17"/>
                    <a:pt x="10" y="16"/>
                  </a:cubicBezTo>
                  <a:cubicBezTo>
                    <a:pt x="9" y="16"/>
                    <a:pt x="9" y="16"/>
                    <a:pt x="9" y="16"/>
                  </a:cubicBezTo>
                  <a:cubicBezTo>
                    <a:pt x="8" y="16"/>
                    <a:pt x="8" y="16"/>
                    <a:pt x="8" y="16"/>
                  </a:cubicBezTo>
                  <a:cubicBezTo>
                    <a:pt x="6" y="16"/>
                    <a:pt x="6" y="16"/>
                    <a:pt x="6" y="16"/>
                  </a:cubicBezTo>
                  <a:cubicBezTo>
                    <a:pt x="6" y="25"/>
                    <a:pt x="6" y="25"/>
                    <a:pt x="6" y="25"/>
                  </a:cubicBezTo>
                  <a:cubicBezTo>
                    <a:pt x="0" y="25"/>
                    <a:pt x="0" y="25"/>
                    <a:pt x="0" y="25"/>
                  </a:cubicBezTo>
                  <a:cubicBezTo>
                    <a:pt x="0" y="0"/>
                    <a:pt x="0" y="0"/>
                    <a:pt x="0" y="0"/>
                  </a:cubicBezTo>
                  <a:cubicBezTo>
                    <a:pt x="9" y="0"/>
                    <a:pt x="9" y="0"/>
                    <a:pt x="9" y="0"/>
                  </a:cubicBezTo>
                  <a:cubicBezTo>
                    <a:pt x="16" y="0"/>
                    <a:pt x="19" y="2"/>
                    <a:pt x="19" y="7"/>
                  </a:cubicBezTo>
                  <a:cubicBezTo>
                    <a:pt x="19" y="8"/>
                    <a:pt x="19" y="9"/>
                    <a:pt x="18" y="9"/>
                  </a:cubicBezTo>
                  <a:cubicBezTo>
                    <a:pt x="18" y="10"/>
                    <a:pt x="18" y="11"/>
                    <a:pt x="17" y="11"/>
                  </a:cubicBezTo>
                  <a:cubicBezTo>
                    <a:pt x="17" y="12"/>
                    <a:pt x="16" y="12"/>
                    <a:pt x="15" y="13"/>
                  </a:cubicBezTo>
                  <a:cubicBezTo>
                    <a:pt x="15" y="13"/>
                    <a:pt x="14" y="14"/>
                    <a:pt x="13" y="14"/>
                  </a:cubicBezTo>
                  <a:cubicBezTo>
                    <a:pt x="13" y="14"/>
                    <a:pt x="13" y="14"/>
                    <a:pt x="13" y="14"/>
                  </a:cubicBezTo>
                  <a:cubicBezTo>
                    <a:pt x="13" y="14"/>
                    <a:pt x="14" y="14"/>
                    <a:pt x="14" y="15"/>
                  </a:cubicBezTo>
                  <a:cubicBezTo>
                    <a:pt x="14" y="15"/>
                    <a:pt x="15" y="15"/>
                    <a:pt x="15" y="15"/>
                  </a:cubicBezTo>
                  <a:cubicBezTo>
                    <a:pt x="15" y="16"/>
                    <a:pt x="16" y="16"/>
                    <a:pt x="16" y="17"/>
                  </a:cubicBezTo>
                  <a:cubicBezTo>
                    <a:pt x="16" y="17"/>
                    <a:pt x="17" y="17"/>
                    <a:pt x="17" y="18"/>
                  </a:cubicBezTo>
                  <a:lnTo>
                    <a:pt x="22" y="25"/>
                  </a:lnTo>
                  <a:close/>
                  <a:moveTo>
                    <a:pt x="6" y="4"/>
                  </a:moveTo>
                  <a:cubicBezTo>
                    <a:pt x="6" y="11"/>
                    <a:pt x="6" y="11"/>
                    <a:pt x="6" y="11"/>
                  </a:cubicBezTo>
                  <a:cubicBezTo>
                    <a:pt x="9" y="11"/>
                    <a:pt x="9" y="11"/>
                    <a:pt x="9" y="11"/>
                  </a:cubicBezTo>
                  <a:cubicBezTo>
                    <a:pt x="10" y="11"/>
                    <a:pt x="11" y="11"/>
                    <a:pt x="12" y="10"/>
                  </a:cubicBezTo>
                  <a:cubicBezTo>
                    <a:pt x="12" y="10"/>
                    <a:pt x="13" y="9"/>
                    <a:pt x="13" y="8"/>
                  </a:cubicBezTo>
                  <a:cubicBezTo>
                    <a:pt x="13" y="5"/>
                    <a:pt x="11" y="4"/>
                    <a:pt x="9" y="4"/>
                  </a:cubicBezTo>
                  <a:lnTo>
                    <a:pt x="6"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63" name="Freeform 277"/>
            <p:cNvSpPr>
              <a:spLocks/>
            </p:cNvSpPr>
            <p:nvPr/>
          </p:nvSpPr>
          <p:spPr bwMode="auto">
            <a:xfrm>
              <a:off x="8699531" y="2004561"/>
              <a:ext cx="68562" cy="81026"/>
            </a:xfrm>
            <a:custGeom>
              <a:avLst/>
              <a:gdLst>
                <a:gd name="T0" fmla="*/ 44 w 44"/>
                <a:gd name="T1" fmla="*/ 10 h 52"/>
                <a:gd name="T2" fmla="*/ 27 w 44"/>
                <a:gd name="T3" fmla="*/ 10 h 52"/>
                <a:gd name="T4" fmla="*/ 27 w 44"/>
                <a:gd name="T5" fmla="*/ 52 h 52"/>
                <a:gd name="T6" fmla="*/ 17 w 44"/>
                <a:gd name="T7" fmla="*/ 52 h 52"/>
                <a:gd name="T8" fmla="*/ 17 w 44"/>
                <a:gd name="T9" fmla="*/ 10 h 52"/>
                <a:gd name="T10" fmla="*/ 0 w 44"/>
                <a:gd name="T11" fmla="*/ 10 h 52"/>
                <a:gd name="T12" fmla="*/ 0 w 44"/>
                <a:gd name="T13" fmla="*/ 0 h 52"/>
                <a:gd name="T14" fmla="*/ 44 w 44"/>
                <a:gd name="T15" fmla="*/ 0 h 52"/>
                <a:gd name="T16" fmla="*/ 44 w 44"/>
                <a:gd name="T17" fmla="*/ 1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52">
                  <a:moveTo>
                    <a:pt x="44" y="10"/>
                  </a:moveTo>
                  <a:lnTo>
                    <a:pt x="27" y="10"/>
                  </a:lnTo>
                  <a:lnTo>
                    <a:pt x="27" y="52"/>
                  </a:lnTo>
                  <a:lnTo>
                    <a:pt x="17" y="52"/>
                  </a:lnTo>
                  <a:lnTo>
                    <a:pt x="17" y="10"/>
                  </a:lnTo>
                  <a:lnTo>
                    <a:pt x="0" y="10"/>
                  </a:lnTo>
                  <a:lnTo>
                    <a:pt x="0" y="0"/>
                  </a:lnTo>
                  <a:lnTo>
                    <a:pt x="44" y="0"/>
                  </a:lnTo>
                  <a:lnTo>
                    <a:pt x="44"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64" name="Freeform 278"/>
            <p:cNvSpPr>
              <a:spLocks/>
            </p:cNvSpPr>
            <p:nvPr/>
          </p:nvSpPr>
          <p:spPr bwMode="auto">
            <a:xfrm>
              <a:off x="8777442" y="2004561"/>
              <a:ext cx="71678" cy="81026"/>
            </a:xfrm>
            <a:custGeom>
              <a:avLst/>
              <a:gdLst>
                <a:gd name="T0" fmla="*/ 46 w 46"/>
                <a:gd name="T1" fmla="*/ 52 h 52"/>
                <a:gd name="T2" fmla="*/ 36 w 46"/>
                <a:gd name="T3" fmla="*/ 52 h 52"/>
                <a:gd name="T4" fmla="*/ 36 w 46"/>
                <a:gd name="T5" fmla="*/ 31 h 52"/>
                <a:gd name="T6" fmla="*/ 13 w 46"/>
                <a:gd name="T7" fmla="*/ 31 h 52"/>
                <a:gd name="T8" fmla="*/ 13 w 46"/>
                <a:gd name="T9" fmla="*/ 52 h 52"/>
                <a:gd name="T10" fmla="*/ 0 w 46"/>
                <a:gd name="T11" fmla="*/ 52 h 52"/>
                <a:gd name="T12" fmla="*/ 0 w 46"/>
                <a:gd name="T13" fmla="*/ 0 h 52"/>
                <a:gd name="T14" fmla="*/ 13 w 46"/>
                <a:gd name="T15" fmla="*/ 0 h 52"/>
                <a:gd name="T16" fmla="*/ 13 w 46"/>
                <a:gd name="T17" fmla="*/ 21 h 52"/>
                <a:gd name="T18" fmla="*/ 36 w 46"/>
                <a:gd name="T19" fmla="*/ 21 h 52"/>
                <a:gd name="T20" fmla="*/ 36 w 46"/>
                <a:gd name="T21" fmla="*/ 0 h 52"/>
                <a:gd name="T22" fmla="*/ 46 w 46"/>
                <a:gd name="T23" fmla="*/ 0 h 52"/>
                <a:gd name="T24" fmla="*/ 46 w 46"/>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2">
                  <a:moveTo>
                    <a:pt x="46" y="52"/>
                  </a:moveTo>
                  <a:lnTo>
                    <a:pt x="36" y="52"/>
                  </a:lnTo>
                  <a:lnTo>
                    <a:pt x="36" y="31"/>
                  </a:lnTo>
                  <a:lnTo>
                    <a:pt x="13" y="31"/>
                  </a:lnTo>
                  <a:lnTo>
                    <a:pt x="13" y="52"/>
                  </a:lnTo>
                  <a:lnTo>
                    <a:pt x="0" y="52"/>
                  </a:lnTo>
                  <a:lnTo>
                    <a:pt x="0" y="0"/>
                  </a:lnTo>
                  <a:lnTo>
                    <a:pt x="13" y="0"/>
                  </a:lnTo>
                  <a:lnTo>
                    <a:pt x="13" y="21"/>
                  </a:lnTo>
                  <a:lnTo>
                    <a:pt x="36" y="21"/>
                  </a:lnTo>
                  <a:lnTo>
                    <a:pt x="36" y="0"/>
                  </a:lnTo>
                  <a:lnTo>
                    <a:pt x="46" y="0"/>
                  </a:lnTo>
                  <a:lnTo>
                    <a:pt x="4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65" name="Freeform 279"/>
            <p:cNvSpPr>
              <a:spLocks/>
            </p:cNvSpPr>
            <p:nvPr/>
          </p:nvSpPr>
          <p:spPr bwMode="auto">
            <a:xfrm>
              <a:off x="8863144" y="2001444"/>
              <a:ext cx="28048" cy="21815"/>
            </a:xfrm>
            <a:custGeom>
              <a:avLst/>
              <a:gdLst>
                <a:gd name="T0" fmla="*/ 18 w 18"/>
                <a:gd name="T1" fmla="*/ 6 h 14"/>
                <a:gd name="T2" fmla="*/ 12 w 18"/>
                <a:gd name="T3" fmla="*/ 8 h 14"/>
                <a:gd name="T4" fmla="*/ 16 w 18"/>
                <a:gd name="T5" fmla="*/ 12 h 14"/>
                <a:gd name="T6" fmla="*/ 12 w 18"/>
                <a:gd name="T7" fmla="*/ 14 h 14"/>
                <a:gd name="T8" fmla="*/ 8 w 18"/>
                <a:gd name="T9" fmla="*/ 10 h 14"/>
                <a:gd name="T10" fmla="*/ 6 w 18"/>
                <a:gd name="T11" fmla="*/ 14 h 14"/>
                <a:gd name="T12" fmla="*/ 2 w 18"/>
                <a:gd name="T13" fmla="*/ 12 h 14"/>
                <a:gd name="T14" fmla="*/ 6 w 18"/>
                <a:gd name="T15" fmla="*/ 8 h 14"/>
                <a:gd name="T16" fmla="*/ 0 w 18"/>
                <a:gd name="T17" fmla="*/ 6 h 14"/>
                <a:gd name="T18" fmla="*/ 2 w 18"/>
                <a:gd name="T19" fmla="*/ 2 h 14"/>
                <a:gd name="T20" fmla="*/ 8 w 18"/>
                <a:gd name="T21" fmla="*/ 6 h 14"/>
                <a:gd name="T22" fmla="*/ 6 w 18"/>
                <a:gd name="T23" fmla="*/ 0 h 14"/>
                <a:gd name="T24" fmla="*/ 12 w 18"/>
                <a:gd name="T25" fmla="*/ 0 h 14"/>
                <a:gd name="T26" fmla="*/ 10 w 18"/>
                <a:gd name="T27" fmla="*/ 6 h 14"/>
                <a:gd name="T28" fmla="*/ 16 w 18"/>
                <a:gd name="T29" fmla="*/ 2 h 14"/>
                <a:gd name="T30" fmla="*/ 18 w 18"/>
                <a:gd name="T3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14">
                  <a:moveTo>
                    <a:pt x="18" y="6"/>
                  </a:moveTo>
                  <a:lnTo>
                    <a:pt x="12" y="8"/>
                  </a:lnTo>
                  <a:lnTo>
                    <a:pt x="16" y="12"/>
                  </a:lnTo>
                  <a:lnTo>
                    <a:pt x="12" y="14"/>
                  </a:lnTo>
                  <a:lnTo>
                    <a:pt x="8" y="10"/>
                  </a:lnTo>
                  <a:lnTo>
                    <a:pt x="6" y="14"/>
                  </a:lnTo>
                  <a:lnTo>
                    <a:pt x="2" y="12"/>
                  </a:lnTo>
                  <a:lnTo>
                    <a:pt x="6" y="8"/>
                  </a:lnTo>
                  <a:lnTo>
                    <a:pt x="0" y="6"/>
                  </a:lnTo>
                  <a:lnTo>
                    <a:pt x="2" y="2"/>
                  </a:lnTo>
                  <a:lnTo>
                    <a:pt x="8" y="6"/>
                  </a:lnTo>
                  <a:lnTo>
                    <a:pt x="6" y="0"/>
                  </a:lnTo>
                  <a:lnTo>
                    <a:pt x="12" y="0"/>
                  </a:lnTo>
                  <a:lnTo>
                    <a:pt x="10" y="6"/>
                  </a:lnTo>
                  <a:lnTo>
                    <a:pt x="16" y="2"/>
                  </a:lnTo>
                  <a:lnTo>
                    <a:pt x="1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66" name="Freeform 280"/>
            <p:cNvSpPr>
              <a:spLocks noEditPoints="1"/>
            </p:cNvSpPr>
            <p:nvPr/>
          </p:nvSpPr>
          <p:spPr bwMode="auto">
            <a:xfrm>
              <a:off x="8255439" y="2144799"/>
              <a:ext cx="59212" cy="81026"/>
            </a:xfrm>
            <a:custGeom>
              <a:avLst/>
              <a:gdLst>
                <a:gd name="T0" fmla="*/ 18 w 18"/>
                <a:gd name="T1" fmla="*/ 6 h 25"/>
                <a:gd name="T2" fmla="*/ 18 w 18"/>
                <a:gd name="T3" fmla="*/ 8 h 25"/>
                <a:gd name="T4" fmla="*/ 17 w 18"/>
                <a:gd name="T5" fmla="*/ 10 h 25"/>
                <a:gd name="T6" fmla="*/ 15 w 18"/>
                <a:gd name="T7" fmla="*/ 11 h 25"/>
                <a:gd name="T8" fmla="*/ 13 w 18"/>
                <a:gd name="T9" fmla="*/ 12 h 25"/>
                <a:gd name="T10" fmla="*/ 13 w 18"/>
                <a:gd name="T11" fmla="*/ 12 h 25"/>
                <a:gd name="T12" fmla="*/ 15 w 18"/>
                <a:gd name="T13" fmla="*/ 13 h 25"/>
                <a:gd name="T14" fmla="*/ 16 w 18"/>
                <a:gd name="T15" fmla="*/ 14 h 25"/>
                <a:gd name="T16" fmla="*/ 17 w 18"/>
                <a:gd name="T17" fmla="*/ 16 h 25"/>
                <a:gd name="T18" fmla="*/ 17 w 18"/>
                <a:gd name="T19" fmla="*/ 17 h 25"/>
                <a:gd name="T20" fmla="*/ 16 w 18"/>
                <a:gd name="T21" fmla="*/ 21 h 25"/>
                <a:gd name="T22" fmla="*/ 14 w 18"/>
                <a:gd name="T23" fmla="*/ 23 h 25"/>
                <a:gd name="T24" fmla="*/ 11 w 18"/>
                <a:gd name="T25" fmla="*/ 25 h 25"/>
                <a:gd name="T26" fmla="*/ 8 w 18"/>
                <a:gd name="T27" fmla="*/ 25 h 25"/>
                <a:gd name="T28" fmla="*/ 0 w 18"/>
                <a:gd name="T29" fmla="*/ 25 h 25"/>
                <a:gd name="T30" fmla="*/ 5 w 18"/>
                <a:gd name="T31" fmla="*/ 0 h 25"/>
                <a:gd name="T32" fmla="*/ 12 w 18"/>
                <a:gd name="T33" fmla="*/ 0 h 25"/>
                <a:gd name="T34" fmla="*/ 15 w 18"/>
                <a:gd name="T35" fmla="*/ 1 h 25"/>
                <a:gd name="T36" fmla="*/ 17 w 18"/>
                <a:gd name="T37" fmla="*/ 2 h 25"/>
                <a:gd name="T38" fmla="*/ 18 w 18"/>
                <a:gd name="T39" fmla="*/ 4 h 25"/>
                <a:gd name="T40" fmla="*/ 18 w 18"/>
                <a:gd name="T41" fmla="*/ 6 h 25"/>
                <a:gd name="T42" fmla="*/ 14 w 18"/>
                <a:gd name="T43" fmla="*/ 18 h 25"/>
                <a:gd name="T44" fmla="*/ 13 w 18"/>
                <a:gd name="T45" fmla="*/ 15 h 25"/>
                <a:gd name="T46" fmla="*/ 9 w 18"/>
                <a:gd name="T47" fmla="*/ 14 h 25"/>
                <a:gd name="T48" fmla="*/ 5 w 18"/>
                <a:gd name="T49" fmla="*/ 14 h 25"/>
                <a:gd name="T50" fmla="*/ 4 w 18"/>
                <a:gd name="T51" fmla="*/ 23 h 25"/>
                <a:gd name="T52" fmla="*/ 8 w 18"/>
                <a:gd name="T53" fmla="*/ 23 h 25"/>
                <a:gd name="T54" fmla="*/ 11 w 18"/>
                <a:gd name="T55" fmla="*/ 22 h 25"/>
                <a:gd name="T56" fmla="*/ 12 w 18"/>
                <a:gd name="T57" fmla="*/ 21 h 25"/>
                <a:gd name="T58" fmla="*/ 14 w 18"/>
                <a:gd name="T59" fmla="*/ 20 h 25"/>
                <a:gd name="T60" fmla="*/ 14 w 18"/>
                <a:gd name="T61" fmla="*/ 18 h 25"/>
                <a:gd name="T62" fmla="*/ 15 w 18"/>
                <a:gd name="T63" fmla="*/ 6 h 25"/>
                <a:gd name="T64" fmla="*/ 15 w 18"/>
                <a:gd name="T65" fmla="*/ 5 h 25"/>
                <a:gd name="T66" fmla="*/ 15 w 18"/>
                <a:gd name="T67" fmla="*/ 4 h 25"/>
                <a:gd name="T68" fmla="*/ 13 w 18"/>
                <a:gd name="T69" fmla="*/ 3 h 25"/>
                <a:gd name="T70" fmla="*/ 11 w 18"/>
                <a:gd name="T71" fmla="*/ 3 h 25"/>
                <a:gd name="T72" fmla="*/ 8 w 18"/>
                <a:gd name="T73" fmla="*/ 3 h 25"/>
                <a:gd name="T74" fmla="*/ 6 w 18"/>
                <a:gd name="T75" fmla="*/ 11 h 25"/>
                <a:gd name="T76" fmla="*/ 9 w 18"/>
                <a:gd name="T77" fmla="*/ 11 h 25"/>
                <a:gd name="T78" fmla="*/ 12 w 18"/>
                <a:gd name="T79" fmla="*/ 11 h 25"/>
                <a:gd name="T80" fmla="*/ 14 w 18"/>
                <a:gd name="T81" fmla="*/ 10 h 25"/>
                <a:gd name="T82" fmla="*/ 15 w 18"/>
                <a:gd name="T83" fmla="*/ 8 h 25"/>
                <a:gd name="T84" fmla="*/ 15 w 18"/>
                <a:gd name="T85"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 h="25">
                  <a:moveTo>
                    <a:pt x="18" y="6"/>
                  </a:moveTo>
                  <a:cubicBezTo>
                    <a:pt x="18" y="6"/>
                    <a:pt x="18" y="7"/>
                    <a:pt x="18" y="8"/>
                  </a:cubicBezTo>
                  <a:cubicBezTo>
                    <a:pt x="18" y="9"/>
                    <a:pt x="18" y="9"/>
                    <a:pt x="17" y="10"/>
                  </a:cubicBezTo>
                  <a:cubicBezTo>
                    <a:pt x="17" y="10"/>
                    <a:pt x="16" y="11"/>
                    <a:pt x="15" y="11"/>
                  </a:cubicBezTo>
                  <a:cubicBezTo>
                    <a:pt x="15" y="12"/>
                    <a:pt x="14" y="12"/>
                    <a:pt x="13" y="12"/>
                  </a:cubicBezTo>
                  <a:cubicBezTo>
                    <a:pt x="13" y="12"/>
                    <a:pt x="13" y="12"/>
                    <a:pt x="13" y="12"/>
                  </a:cubicBezTo>
                  <a:cubicBezTo>
                    <a:pt x="13" y="13"/>
                    <a:pt x="14" y="13"/>
                    <a:pt x="15" y="13"/>
                  </a:cubicBezTo>
                  <a:cubicBezTo>
                    <a:pt x="15" y="13"/>
                    <a:pt x="16" y="14"/>
                    <a:pt x="16" y="14"/>
                  </a:cubicBezTo>
                  <a:cubicBezTo>
                    <a:pt x="16" y="15"/>
                    <a:pt x="17" y="15"/>
                    <a:pt x="17" y="16"/>
                  </a:cubicBezTo>
                  <a:cubicBezTo>
                    <a:pt x="17" y="16"/>
                    <a:pt x="17" y="17"/>
                    <a:pt x="17" y="17"/>
                  </a:cubicBezTo>
                  <a:cubicBezTo>
                    <a:pt x="17" y="19"/>
                    <a:pt x="17" y="20"/>
                    <a:pt x="16" y="21"/>
                  </a:cubicBezTo>
                  <a:cubicBezTo>
                    <a:pt x="16" y="22"/>
                    <a:pt x="15" y="23"/>
                    <a:pt x="14" y="23"/>
                  </a:cubicBezTo>
                  <a:cubicBezTo>
                    <a:pt x="14" y="24"/>
                    <a:pt x="13" y="25"/>
                    <a:pt x="11" y="25"/>
                  </a:cubicBezTo>
                  <a:cubicBezTo>
                    <a:pt x="10" y="25"/>
                    <a:pt x="9" y="25"/>
                    <a:pt x="8" y="25"/>
                  </a:cubicBezTo>
                  <a:cubicBezTo>
                    <a:pt x="0" y="25"/>
                    <a:pt x="0" y="25"/>
                    <a:pt x="0" y="25"/>
                  </a:cubicBezTo>
                  <a:cubicBezTo>
                    <a:pt x="5" y="0"/>
                    <a:pt x="5" y="0"/>
                    <a:pt x="5" y="0"/>
                  </a:cubicBezTo>
                  <a:cubicBezTo>
                    <a:pt x="12" y="0"/>
                    <a:pt x="12" y="0"/>
                    <a:pt x="12" y="0"/>
                  </a:cubicBezTo>
                  <a:cubicBezTo>
                    <a:pt x="13" y="0"/>
                    <a:pt x="14" y="0"/>
                    <a:pt x="15" y="1"/>
                  </a:cubicBezTo>
                  <a:cubicBezTo>
                    <a:pt x="16" y="1"/>
                    <a:pt x="16" y="1"/>
                    <a:pt x="17" y="2"/>
                  </a:cubicBezTo>
                  <a:cubicBezTo>
                    <a:pt x="17" y="2"/>
                    <a:pt x="18" y="3"/>
                    <a:pt x="18" y="4"/>
                  </a:cubicBezTo>
                  <a:cubicBezTo>
                    <a:pt x="18" y="4"/>
                    <a:pt x="18" y="5"/>
                    <a:pt x="18" y="6"/>
                  </a:cubicBezTo>
                  <a:close/>
                  <a:moveTo>
                    <a:pt x="14" y="18"/>
                  </a:moveTo>
                  <a:cubicBezTo>
                    <a:pt x="14" y="16"/>
                    <a:pt x="14" y="15"/>
                    <a:pt x="13" y="15"/>
                  </a:cubicBezTo>
                  <a:cubicBezTo>
                    <a:pt x="12" y="14"/>
                    <a:pt x="11" y="14"/>
                    <a:pt x="9" y="14"/>
                  </a:cubicBezTo>
                  <a:cubicBezTo>
                    <a:pt x="5" y="14"/>
                    <a:pt x="5" y="14"/>
                    <a:pt x="5" y="14"/>
                  </a:cubicBezTo>
                  <a:cubicBezTo>
                    <a:pt x="4" y="23"/>
                    <a:pt x="4" y="23"/>
                    <a:pt x="4" y="23"/>
                  </a:cubicBezTo>
                  <a:cubicBezTo>
                    <a:pt x="8" y="23"/>
                    <a:pt x="8" y="23"/>
                    <a:pt x="8" y="23"/>
                  </a:cubicBezTo>
                  <a:cubicBezTo>
                    <a:pt x="9" y="23"/>
                    <a:pt x="10" y="23"/>
                    <a:pt x="11" y="22"/>
                  </a:cubicBezTo>
                  <a:cubicBezTo>
                    <a:pt x="11" y="22"/>
                    <a:pt x="12" y="22"/>
                    <a:pt x="12" y="21"/>
                  </a:cubicBezTo>
                  <a:cubicBezTo>
                    <a:pt x="13" y="21"/>
                    <a:pt x="13" y="20"/>
                    <a:pt x="14" y="20"/>
                  </a:cubicBezTo>
                  <a:cubicBezTo>
                    <a:pt x="14" y="19"/>
                    <a:pt x="14" y="18"/>
                    <a:pt x="14" y="18"/>
                  </a:cubicBezTo>
                  <a:close/>
                  <a:moveTo>
                    <a:pt x="15" y="6"/>
                  </a:moveTo>
                  <a:cubicBezTo>
                    <a:pt x="15" y="6"/>
                    <a:pt x="15" y="5"/>
                    <a:pt x="15" y="5"/>
                  </a:cubicBezTo>
                  <a:cubicBezTo>
                    <a:pt x="15" y="5"/>
                    <a:pt x="15" y="4"/>
                    <a:pt x="15" y="4"/>
                  </a:cubicBezTo>
                  <a:cubicBezTo>
                    <a:pt x="14" y="4"/>
                    <a:pt x="14" y="3"/>
                    <a:pt x="13" y="3"/>
                  </a:cubicBezTo>
                  <a:cubicBezTo>
                    <a:pt x="13" y="3"/>
                    <a:pt x="12" y="3"/>
                    <a:pt x="11" y="3"/>
                  </a:cubicBezTo>
                  <a:cubicBezTo>
                    <a:pt x="8" y="3"/>
                    <a:pt x="8" y="3"/>
                    <a:pt x="8" y="3"/>
                  </a:cubicBezTo>
                  <a:cubicBezTo>
                    <a:pt x="6" y="11"/>
                    <a:pt x="6" y="11"/>
                    <a:pt x="6" y="11"/>
                  </a:cubicBezTo>
                  <a:cubicBezTo>
                    <a:pt x="9" y="11"/>
                    <a:pt x="9" y="11"/>
                    <a:pt x="9" y="11"/>
                  </a:cubicBezTo>
                  <a:cubicBezTo>
                    <a:pt x="10" y="11"/>
                    <a:pt x="11" y="11"/>
                    <a:pt x="12" y="11"/>
                  </a:cubicBezTo>
                  <a:cubicBezTo>
                    <a:pt x="13" y="10"/>
                    <a:pt x="13" y="10"/>
                    <a:pt x="14" y="10"/>
                  </a:cubicBezTo>
                  <a:cubicBezTo>
                    <a:pt x="14" y="9"/>
                    <a:pt x="15" y="9"/>
                    <a:pt x="15" y="8"/>
                  </a:cubicBezTo>
                  <a:cubicBezTo>
                    <a:pt x="15" y="8"/>
                    <a:pt x="15" y="7"/>
                    <a:pt x="15"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67" name="Freeform 281"/>
            <p:cNvSpPr>
              <a:spLocks/>
            </p:cNvSpPr>
            <p:nvPr/>
          </p:nvSpPr>
          <p:spPr bwMode="auto">
            <a:xfrm>
              <a:off x="8324000" y="2144799"/>
              <a:ext cx="59212" cy="81026"/>
            </a:xfrm>
            <a:custGeom>
              <a:avLst/>
              <a:gdLst>
                <a:gd name="T0" fmla="*/ 38 w 38"/>
                <a:gd name="T1" fmla="*/ 6 h 52"/>
                <a:gd name="T2" fmla="*/ 17 w 38"/>
                <a:gd name="T3" fmla="*/ 6 h 52"/>
                <a:gd name="T4" fmla="*/ 12 w 38"/>
                <a:gd name="T5" fmla="*/ 25 h 52"/>
                <a:gd name="T6" fmla="*/ 31 w 38"/>
                <a:gd name="T7" fmla="*/ 25 h 52"/>
                <a:gd name="T8" fmla="*/ 31 w 38"/>
                <a:gd name="T9" fmla="*/ 29 h 52"/>
                <a:gd name="T10" fmla="*/ 12 w 38"/>
                <a:gd name="T11" fmla="*/ 29 h 52"/>
                <a:gd name="T12" fmla="*/ 8 w 38"/>
                <a:gd name="T13" fmla="*/ 48 h 52"/>
                <a:gd name="T14" fmla="*/ 29 w 38"/>
                <a:gd name="T15" fmla="*/ 48 h 52"/>
                <a:gd name="T16" fmla="*/ 29 w 38"/>
                <a:gd name="T17" fmla="*/ 52 h 52"/>
                <a:gd name="T18" fmla="*/ 0 w 38"/>
                <a:gd name="T19" fmla="*/ 52 h 52"/>
                <a:gd name="T20" fmla="*/ 10 w 38"/>
                <a:gd name="T21" fmla="*/ 0 h 52"/>
                <a:gd name="T22" fmla="*/ 38 w 38"/>
                <a:gd name="T23" fmla="*/ 0 h 52"/>
                <a:gd name="T24" fmla="*/ 38 w 38"/>
                <a:gd name="T25"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52">
                  <a:moveTo>
                    <a:pt x="38" y="6"/>
                  </a:moveTo>
                  <a:lnTo>
                    <a:pt x="17" y="6"/>
                  </a:lnTo>
                  <a:lnTo>
                    <a:pt x="12" y="25"/>
                  </a:lnTo>
                  <a:lnTo>
                    <a:pt x="31" y="25"/>
                  </a:lnTo>
                  <a:lnTo>
                    <a:pt x="31" y="29"/>
                  </a:lnTo>
                  <a:lnTo>
                    <a:pt x="12" y="29"/>
                  </a:lnTo>
                  <a:lnTo>
                    <a:pt x="8" y="48"/>
                  </a:lnTo>
                  <a:lnTo>
                    <a:pt x="29" y="48"/>
                  </a:lnTo>
                  <a:lnTo>
                    <a:pt x="29" y="52"/>
                  </a:lnTo>
                  <a:lnTo>
                    <a:pt x="0" y="52"/>
                  </a:lnTo>
                  <a:lnTo>
                    <a:pt x="10" y="0"/>
                  </a:lnTo>
                  <a:lnTo>
                    <a:pt x="38" y="0"/>
                  </a:lnTo>
                  <a:lnTo>
                    <a:pt x="3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68" name="Freeform 282"/>
            <p:cNvSpPr>
              <a:spLocks/>
            </p:cNvSpPr>
            <p:nvPr/>
          </p:nvSpPr>
          <p:spPr bwMode="auto">
            <a:xfrm>
              <a:off x="8386329" y="2144799"/>
              <a:ext cx="24932" cy="81026"/>
            </a:xfrm>
            <a:custGeom>
              <a:avLst/>
              <a:gdLst>
                <a:gd name="T0" fmla="*/ 6 w 16"/>
                <a:gd name="T1" fmla="*/ 52 h 52"/>
                <a:gd name="T2" fmla="*/ 0 w 16"/>
                <a:gd name="T3" fmla="*/ 52 h 52"/>
                <a:gd name="T4" fmla="*/ 10 w 16"/>
                <a:gd name="T5" fmla="*/ 0 h 52"/>
                <a:gd name="T6" fmla="*/ 16 w 16"/>
                <a:gd name="T7" fmla="*/ 0 h 52"/>
                <a:gd name="T8" fmla="*/ 6 w 16"/>
                <a:gd name="T9" fmla="*/ 52 h 52"/>
              </a:gdLst>
              <a:ahLst/>
              <a:cxnLst>
                <a:cxn ang="0">
                  <a:pos x="T0" y="T1"/>
                </a:cxn>
                <a:cxn ang="0">
                  <a:pos x="T2" y="T3"/>
                </a:cxn>
                <a:cxn ang="0">
                  <a:pos x="T4" y="T5"/>
                </a:cxn>
                <a:cxn ang="0">
                  <a:pos x="T6" y="T7"/>
                </a:cxn>
                <a:cxn ang="0">
                  <a:pos x="T8" y="T9"/>
                </a:cxn>
              </a:cxnLst>
              <a:rect l="0" t="0" r="r" b="b"/>
              <a:pathLst>
                <a:path w="16" h="52">
                  <a:moveTo>
                    <a:pt x="6" y="52"/>
                  </a:moveTo>
                  <a:lnTo>
                    <a:pt x="0" y="52"/>
                  </a:lnTo>
                  <a:lnTo>
                    <a:pt x="10" y="0"/>
                  </a:lnTo>
                  <a:lnTo>
                    <a:pt x="16" y="0"/>
                  </a:lnTo>
                  <a:lnTo>
                    <a:pt x="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69" name="Freeform 283"/>
            <p:cNvSpPr>
              <a:spLocks/>
            </p:cNvSpPr>
            <p:nvPr/>
          </p:nvSpPr>
          <p:spPr bwMode="auto">
            <a:xfrm>
              <a:off x="8408144" y="2144799"/>
              <a:ext cx="46747" cy="84143"/>
            </a:xfrm>
            <a:custGeom>
              <a:avLst/>
              <a:gdLst>
                <a:gd name="T0" fmla="*/ 11 w 14"/>
                <a:gd name="T1" fmla="*/ 17 h 26"/>
                <a:gd name="T2" fmla="*/ 10 w 14"/>
                <a:gd name="T3" fmla="*/ 21 h 26"/>
                <a:gd name="T4" fmla="*/ 8 w 14"/>
                <a:gd name="T5" fmla="*/ 23 h 26"/>
                <a:gd name="T6" fmla="*/ 6 w 14"/>
                <a:gd name="T7" fmla="*/ 25 h 26"/>
                <a:gd name="T8" fmla="*/ 3 w 14"/>
                <a:gd name="T9" fmla="*/ 26 h 26"/>
                <a:gd name="T10" fmla="*/ 2 w 14"/>
                <a:gd name="T11" fmla="*/ 26 h 26"/>
                <a:gd name="T12" fmla="*/ 1 w 14"/>
                <a:gd name="T13" fmla="*/ 26 h 26"/>
                <a:gd name="T14" fmla="*/ 0 w 14"/>
                <a:gd name="T15" fmla="*/ 25 h 26"/>
                <a:gd name="T16" fmla="*/ 0 w 14"/>
                <a:gd name="T17" fmla="*/ 25 h 26"/>
                <a:gd name="T18" fmla="*/ 0 w 14"/>
                <a:gd name="T19" fmla="*/ 22 h 26"/>
                <a:gd name="T20" fmla="*/ 1 w 14"/>
                <a:gd name="T21" fmla="*/ 23 h 26"/>
                <a:gd name="T22" fmla="*/ 1 w 14"/>
                <a:gd name="T23" fmla="*/ 23 h 26"/>
                <a:gd name="T24" fmla="*/ 2 w 14"/>
                <a:gd name="T25" fmla="*/ 23 h 26"/>
                <a:gd name="T26" fmla="*/ 3 w 14"/>
                <a:gd name="T27" fmla="*/ 23 h 26"/>
                <a:gd name="T28" fmla="*/ 4 w 14"/>
                <a:gd name="T29" fmla="*/ 23 h 26"/>
                <a:gd name="T30" fmla="*/ 6 w 14"/>
                <a:gd name="T31" fmla="*/ 22 h 26"/>
                <a:gd name="T32" fmla="*/ 7 w 14"/>
                <a:gd name="T33" fmla="*/ 20 h 26"/>
                <a:gd name="T34" fmla="*/ 8 w 14"/>
                <a:gd name="T35" fmla="*/ 17 h 26"/>
                <a:gd name="T36" fmla="*/ 11 w 14"/>
                <a:gd name="T37" fmla="*/ 0 h 26"/>
                <a:gd name="T38" fmla="*/ 14 w 14"/>
                <a:gd name="T39" fmla="*/ 0 h 26"/>
                <a:gd name="T40" fmla="*/ 11 w 14"/>
                <a:gd name="T41"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26">
                  <a:moveTo>
                    <a:pt x="11" y="17"/>
                  </a:moveTo>
                  <a:cubicBezTo>
                    <a:pt x="11" y="18"/>
                    <a:pt x="10" y="19"/>
                    <a:pt x="10" y="21"/>
                  </a:cubicBezTo>
                  <a:cubicBezTo>
                    <a:pt x="9" y="22"/>
                    <a:pt x="9" y="23"/>
                    <a:pt x="8" y="23"/>
                  </a:cubicBezTo>
                  <a:cubicBezTo>
                    <a:pt x="7" y="24"/>
                    <a:pt x="6" y="25"/>
                    <a:pt x="6" y="25"/>
                  </a:cubicBezTo>
                  <a:cubicBezTo>
                    <a:pt x="5" y="26"/>
                    <a:pt x="4" y="26"/>
                    <a:pt x="3" y="26"/>
                  </a:cubicBezTo>
                  <a:cubicBezTo>
                    <a:pt x="2" y="26"/>
                    <a:pt x="2" y="26"/>
                    <a:pt x="2" y="26"/>
                  </a:cubicBezTo>
                  <a:cubicBezTo>
                    <a:pt x="1" y="26"/>
                    <a:pt x="1" y="26"/>
                    <a:pt x="1" y="26"/>
                  </a:cubicBezTo>
                  <a:cubicBezTo>
                    <a:pt x="1" y="26"/>
                    <a:pt x="0" y="26"/>
                    <a:pt x="0" y="25"/>
                  </a:cubicBezTo>
                  <a:cubicBezTo>
                    <a:pt x="0" y="25"/>
                    <a:pt x="0" y="25"/>
                    <a:pt x="0" y="25"/>
                  </a:cubicBezTo>
                  <a:cubicBezTo>
                    <a:pt x="0" y="22"/>
                    <a:pt x="0" y="22"/>
                    <a:pt x="0" y="22"/>
                  </a:cubicBezTo>
                  <a:cubicBezTo>
                    <a:pt x="0" y="23"/>
                    <a:pt x="0" y="23"/>
                    <a:pt x="1" y="23"/>
                  </a:cubicBezTo>
                  <a:cubicBezTo>
                    <a:pt x="1" y="23"/>
                    <a:pt x="1" y="23"/>
                    <a:pt x="1" y="23"/>
                  </a:cubicBezTo>
                  <a:cubicBezTo>
                    <a:pt x="1" y="23"/>
                    <a:pt x="2" y="23"/>
                    <a:pt x="2" y="23"/>
                  </a:cubicBezTo>
                  <a:cubicBezTo>
                    <a:pt x="2" y="23"/>
                    <a:pt x="2" y="23"/>
                    <a:pt x="3" y="23"/>
                  </a:cubicBezTo>
                  <a:cubicBezTo>
                    <a:pt x="3" y="23"/>
                    <a:pt x="4" y="23"/>
                    <a:pt x="4" y="23"/>
                  </a:cubicBezTo>
                  <a:cubicBezTo>
                    <a:pt x="5" y="23"/>
                    <a:pt x="5" y="22"/>
                    <a:pt x="6" y="22"/>
                  </a:cubicBezTo>
                  <a:cubicBezTo>
                    <a:pt x="6" y="21"/>
                    <a:pt x="7" y="21"/>
                    <a:pt x="7" y="20"/>
                  </a:cubicBezTo>
                  <a:cubicBezTo>
                    <a:pt x="7" y="19"/>
                    <a:pt x="8" y="18"/>
                    <a:pt x="8" y="17"/>
                  </a:cubicBezTo>
                  <a:cubicBezTo>
                    <a:pt x="11" y="0"/>
                    <a:pt x="11" y="0"/>
                    <a:pt x="11" y="0"/>
                  </a:cubicBezTo>
                  <a:cubicBezTo>
                    <a:pt x="14" y="0"/>
                    <a:pt x="14" y="0"/>
                    <a:pt x="14" y="0"/>
                  </a:cubicBezTo>
                  <a:lnTo>
                    <a:pt x="11"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70" name="Freeform 284"/>
            <p:cNvSpPr>
              <a:spLocks/>
            </p:cNvSpPr>
            <p:nvPr/>
          </p:nvSpPr>
          <p:spPr bwMode="auto">
            <a:xfrm>
              <a:off x="8461124" y="2144799"/>
              <a:ext cx="26490" cy="81026"/>
            </a:xfrm>
            <a:custGeom>
              <a:avLst/>
              <a:gdLst>
                <a:gd name="T0" fmla="*/ 6 w 17"/>
                <a:gd name="T1" fmla="*/ 52 h 52"/>
                <a:gd name="T2" fmla="*/ 0 w 17"/>
                <a:gd name="T3" fmla="*/ 52 h 52"/>
                <a:gd name="T4" fmla="*/ 10 w 17"/>
                <a:gd name="T5" fmla="*/ 0 h 52"/>
                <a:gd name="T6" fmla="*/ 17 w 17"/>
                <a:gd name="T7" fmla="*/ 0 h 52"/>
                <a:gd name="T8" fmla="*/ 6 w 17"/>
                <a:gd name="T9" fmla="*/ 52 h 52"/>
              </a:gdLst>
              <a:ahLst/>
              <a:cxnLst>
                <a:cxn ang="0">
                  <a:pos x="T0" y="T1"/>
                </a:cxn>
                <a:cxn ang="0">
                  <a:pos x="T2" y="T3"/>
                </a:cxn>
                <a:cxn ang="0">
                  <a:pos x="T4" y="T5"/>
                </a:cxn>
                <a:cxn ang="0">
                  <a:pos x="T6" y="T7"/>
                </a:cxn>
                <a:cxn ang="0">
                  <a:pos x="T8" y="T9"/>
                </a:cxn>
              </a:cxnLst>
              <a:rect l="0" t="0" r="r" b="b"/>
              <a:pathLst>
                <a:path w="17" h="52">
                  <a:moveTo>
                    <a:pt x="6" y="52"/>
                  </a:moveTo>
                  <a:lnTo>
                    <a:pt x="0" y="52"/>
                  </a:lnTo>
                  <a:lnTo>
                    <a:pt x="10" y="0"/>
                  </a:lnTo>
                  <a:lnTo>
                    <a:pt x="17" y="0"/>
                  </a:lnTo>
                  <a:lnTo>
                    <a:pt x="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71" name="Freeform 285"/>
            <p:cNvSpPr>
              <a:spLocks/>
            </p:cNvSpPr>
            <p:nvPr/>
          </p:nvSpPr>
          <p:spPr bwMode="auto">
            <a:xfrm>
              <a:off x="8493846" y="2144799"/>
              <a:ext cx="84144" cy="81026"/>
            </a:xfrm>
            <a:custGeom>
              <a:avLst/>
              <a:gdLst>
                <a:gd name="T0" fmla="*/ 20 w 26"/>
                <a:gd name="T1" fmla="*/ 25 h 25"/>
                <a:gd name="T2" fmla="*/ 17 w 26"/>
                <a:gd name="T3" fmla="*/ 25 h 25"/>
                <a:gd name="T4" fmla="*/ 8 w 26"/>
                <a:gd name="T5" fmla="*/ 5 h 25"/>
                <a:gd name="T6" fmla="*/ 8 w 26"/>
                <a:gd name="T7" fmla="*/ 5 h 25"/>
                <a:gd name="T8" fmla="*/ 8 w 26"/>
                <a:gd name="T9" fmla="*/ 4 h 25"/>
                <a:gd name="T10" fmla="*/ 7 w 26"/>
                <a:gd name="T11" fmla="*/ 4 h 25"/>
                <a:gd name="T12" fmla="*/ 7 w 26"/>
                <a:gd name="T13" fmla="*/ 4 h 25"/>
                <a:gd name="T14" fmla="*/ 7 w 26"/>
                <a:gd name="T15" fmla="*/ 4 h 25"/>
                <a:gd name="T16" fmla="*/ 7 w 26"/>
                <a:gd name="T17" fmla="*/ 4 h 25"/>
                <a:gd name="T18" fmla="*/ 7 w 26"/>
                <a:gd name="T19" fmla="*/ 5 h 25"/>
                <a:gd name="T20" fmla="*/ 7 w 26"/>
                <a:gd name="T21" fmla="*/ 5 h 25"/>
                <a:gd name="T22" fmla="*/ 7 w 26"/>
                <a:gd name="T23" fmla="*/ 6 h 25"/>
                <a:gd name="T24" fmla="*/ 3 w 26"/>
                <a:gd name="T25" fmla="*/ 25 h 25"/>
                <a:gd name="T26" fmla="*/ 0 w 26"/>
                <a:gd name="T27" fmla="*/ 25 h 25"/>
                <a:gd name="T28" fmla="*/ 5 w 26"/>
                <a:gd name="T29" fmla="*/ 0 h 25"/>
                <a:gd name="T30" fmla="*/ 9 w 26"/>
                <a:gd name="T31" fmla="*/ 0 h 25"/>
                <a:gd name="T32" fmla="*/ 18 w 26"/>
                <a:gd name="T33" fmla="*/ 20 h 25"/>
                <a:gd name="T34" fmla="*/ 18 w 26"/>
                <a:gd name="T35" fmla="*/ 20 h 25"/>
                <a:gd name="T36" fmla="*/ 18 w 26"/>
                <a:gd name="T37" fmla="*/ 21 h 25"/>
                <a:gd name="T38" fmla="*/ 18 w 26"/>
                <a:gd name="T39" fmla="*/ 21 h 25"/>
                <a:gd name="T40" fmla="*/ 18 w 26"/>
                <a:gd name="T41" fmla="*/ 22 h 25"/>
                <a:gd name="T42" fmla="*/ 18 w 26"/>
                <a:gd name="T43" fmla="*/ 22 h 25"/>
                <a:gd name="T44" fmla="*/ 18 w 26"/>
                <a:gd name="T45" fmla="*/ 21 h 25"/>
                <a:gd name="T46" fmla="*/ 19 w 26"/>
                <a:gd name="T47" fmla="*/ 21 h 25"/>
                <a:gd name="T48" fmla="*/ 19 w 26"/>
                <a:gd name="T49" fmla="*/ 20 h 25"/>
                <a:gd name="T50" fmla="*/ 19 w 26"/>
                <a:gd name="T51" fmla="*/ 20 h 25"/>
                <a:gd name="T52" fmla="*/ 23 w 26"/>
                <a:gd name="T53" fmla="*/ 0 h 25"/>
                <a:gd name="T54" fmla="*/ 26 w 26"/>
                <a:gd name="T55" fmla="*/ 0 h 25"/>
                <a:gd name="T56" fmla="*/ 20 w 26"/>
                <a:gd name="T5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 h="25">
                  <a:moveTo>
                    <a:pt x="20" y="25"/>
                  </a:moveTo>
                  <a:cubicBezTo>
                    <a:pt x="17" y="25"/>
                    <a:pt x="17" y="25"/>
                    <a:pt x="17" y="25"/>
                  </a:cubicBezTo>
                  <a:cubicBezTo>
                    <a:pt x="8" y="5"/>
                    <a:pt x="8" y="5"/>
                    <a:pt x="8" y="5"/>
                  </a:cubicBezTo>
                  <a:cubicBezTo>
                    <a:pt x="8" y="5"/>
                    <a:pt x="8" y="5"/>
                    <a:pt x="8" y="5"/>
                  </a:cubicBezTo>
                  <a:cubicBezTo>
                    <a:pt x="8" y="5"/>
                    <a:pt x="8" y="5"/>
                    <a:pt x="8" y="4"/>
                  </a:cubicBezTo>
                  <a:cubicBezTo>
                    <a:pt x="8" y="4"/>
                    <a:pt x="8" y="4"/>
                    <a:pt x="7" y="4"/>
                  </a:cubicBezTo>
                  <a:cubicBezTo>
                    <a:pt x="7" y="4"/>
                    <a:pt x="7" y="4"/>
                    <a:pt x="7" y="4"/>
                  </a:cubicBezTo>
                  <a:cubicBezTo>
                    <a:pt x="7" y="4"/>
                    <a:pt x="7" y="4"/>
                    <a:pt x="7" y="4"/>
                  </a:cubicBezTo>
                  <a:cubicBezTo>
                    <a:pt x="7" y="4"/>
                    <a:pt x="7" y="4"/>
                    <a:pt x="7" y="4"/>
                  </a:cubicBezTo>
                  <a:cubicBezTo>
                    <a:pt x="7" y="4"/>
                    <a:pt x="7" y="4"/>
                    <a:pt x="7" y="5"/>
                  </a:cubicBezTo>
                  <a:cubicBezTo>
                    <a:pt x="7" y="5"/>
                    <a:pt x="7" y="5"/>
                    <a:pt x="7" y="5"/>
                  </a:cubicBezTo>
                  <a:cubicBezTo>
                    <a:pt x="7" y="5"/>
                    <a:pt x="7" y="5"/>
                    <a:pt x="7" y="6"/>
                  </a:cubicBezTo>
                  <a:cubicBezTo>
                    <a:pt x="3" y="25"/>
                    <a:pt x="3" y="25"/>
                    <a:pt x="3" y="25"/>
                  </a:cubicBezTo>
                  <a:cubicBezTo>
                    <a:pt x="0" y="25"/>
                    <a:pt x="0" y="25"/>
                    <a:pt x="0" y="25"/>
                  </a:cubicBezTo>
                  <a:cubicBezTo>
                    <a:pt x="5" y="0"/>
                    <a:pt x="5" y="0"/>
                    <a:pt x="5" y="0"/>
                  </a:cubicBezTo>
                  <a:cubicBezTo>
                    <a:pt x="9" y="0"/>
                    <a:pt x="9" y="0"/>
                    <a:pt x="9" y="0"/>
                  </a:cubicBezTo>
                  <a:cubicBezTo>
                    <a:pt x="18" y="20"/>
                    <a:pt x="18" y="20"/>
                    <a:pt x="18" y="20"/>
                  </a:cubicBezTo>
                  <a:cubicBezTo>
                    <a:pt x="18" y="20"/>
                    <a:pt x="18" y="20"/>
                    <a:pt x="18" y="20"/>
                  </a:cubicBezTo>
                  <a:cubicBezTo>
                    <a:pt x="18" y="21"/>
                    <a:pt x="18" y="21"/>
                    <a:pt x="18" y="21"/>
                  </a:cubicBezTo>
                  <a:cubicBezTo>
                    <a:pt x="18" y="21"/>
                    <a:pt x="18" y="21"/>
                    <a:pt x="18" y="21"/>
                  </a:cubicBezTo>
                  <a:cubicBezTo>
                    <a:pt x="18" y="21"/>
                    <a:pt x="18" y="22"/>
                    <a:pt x="18" y="22"/>
                  </a:cubicBezTo>
                  <a:cubicBezTo>
                    <a:pt x="18" y="22"/>
                    <a:pt x="18" y="22"/>
                    <a:pt x="18" y="22"/>
                  </a:cubicBezTo>
                  <a:cubicBezTo>
                    <a:pt x="18" y="22"/>
                    <a:pt x="18" y="21"/>
                    <a:pt x="18" y="21"/>
                  </a:cubicBezTo>
                  <a:cubicBezTo>
                    <a:pt x="18" y="21"/>
                    <a:pt x="19" y="21"/>
                    <a:pt x="19" y="21"/>
                  </a:cubicBezTo>
                  <a:cubicBezTo>
                    <a:pt x="19" y="20"/>
                    <a:pt x="19" y="20"/>
                    <a:pt x="19" y="20"/>
                  </a:cubicBezTo>
                  <a:cubicBezTo>
                    <a:pt x="19" y="20"/>
                    <a:pt x="19" y="20"/>
                    <a:pt x="19" y="20"/>
                  </a:cubicBezTo>
                  <a:cubicBezTo>
                    <a:pt x="23" y="0"/>
                    <a:pt x="23" y="0"/>
                    <a:pt x="23" y="0"/>
                  </a:cubicBezTo>
                  <a:cubicBezTo>
                    <a:pt x="26" y="0"/>
                    <a:pt x="26" y="0"/>
                    <a:pt x="26" y="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72" name="Freeform 286"/>
            <p:cNvSpPr>
              <a:spLocks/>
            </p:cNvSpPr>
            <p:nvPr/>
          </p:nvSpPr>
          <p:spPr bwMode="auto">
            <a:xfrm>
              <a:off x="8588898" y="2144799"/>
              <a:ext cx="68562" cy="84143"/>
            </a:xfrm>
            <a:custGeom>
              <a:avLst/>
              <a:gdLst>
                <a:gd name="T0" fmla="*/ 21 w 21"/>
                <a:gd name="T1" fmla="*/ 5 h 26"/>
                <a:gd name="T2" fmla="*/ 20 w 21"/>
                <a:gd name="T3" fmla="*/ 4 h 26"/>
                <a:gd name="T4" fmla="*/ 18 w 21"/>
                <a:gd name="T5" fmla="*/ 3 h 26"/>
                <a:gd name="T6" fmla="*/ 16 w 21"/>
                <a:gd name="T7" fmla="*/ 3 h 26"/>
                <a:gd name="T8" fmla="*/ 14 w 21"/>
                <a:gd name="T9" fmla="*/ 2 h 26"/>
                <a:gd name="T10" fmla="*/ 9 w 21"/>
                <a:gd name="T11" fmla="*/ 3 h 26"/>
                <a:gd name="T12" fmla="*/ 6 w 21"/>
                <a:gd name="T13" fmla="*/ 6 h 26"/>
                <a:gd name="T14" fmla="*/ 3 w 21"/>
                <a:gd name="T15" fmla="*/ 10 h 26"/>
                <a:gd name="T16" fmla="*/ 3 w 21"/>
                <a:gd name="T17" fmla="*/ 14 h 26"/>
                <a:gd name="T18" fmla="*/ 3 w 21"/>
                <a:gd name="T19" fmla="*/ 18 h 26"/>
                <a:gd name="T20" fmla="*/ 5 w 21"/>
                <a:gd name="T21" fmla="*/ 21 h 26"/>
                <a:gd name="T22" fmla="*/ 8 w 21"/>
                <a:gd name="T23" fmla="*/ 23 h 26"/>
                <a:gd name="T24" fmla="*/ 11 w 21"/>
                <a:gd name="T25" fmla="*/ 23 h 26"/>
                <a:gd name="T26" fmla="*/ 13 w 21"/>
                <a:gd name="T27" fmla="*/ 23 h 26"/>
                <a:gd name="T28" fmla="*/ 15 w 21"/>
                <a:gd name="T29" fmla="*/ 22 h 26"/>
                <a:gd name="T30" fmla="*/ 17 w 21"/>
                <a:gd name="T31" fmla="*/ 15 h 26"/>
                <a:gd name="T32" fmla="*/ 11 w 21"/>
                <a:gd name="T33" fmla="*/ 15 h 26"/>
                <a:gd name="T34" fmla="*/ 12 w 21"/>
                <a:gd name="T35" fmla="*/ 12 h 26"/>
                <a:gd name="T36" fmla="*/ 20 w 21"/>
                <a:gd name="T37" fmla="*/ 12 h 26"/>
                <a:gd name="T38" fmla="*/ 18 w 21"/>
                <a:gd name="T39" fmla="*/ 24 h 26"/>
                <a:gd name="T40" fmla="*/ 15 w 21"/>
                <a:gd name="T41" fmla="*/ 25 h 26"/>
                <a:gd name="T42" fmla="*/ 11 w 21"/>
                <a:gd name="T43" fmla="*/ 26 h 26"/>
                <a:gd name="T44" fmla="*/ 6 w 21"/>
                <a:gd name="T45" fmla="*/ 25 h 26"/>
                <a:gd name="T46" fmla="*/ 3 w 21"/>
                <a:gd name="T47" fmla="*/ 23 h 26"/>
                <a:gd name="T48" fmla="*/ 0 w 21"/>
                <a:gd name="T49" fmla="*/ 19 h 26"/>
                <a:gd name="T50" fmla="*/ 0 w 21"/>
                <a:gd name="T51" fmla="*/ 15 h 26"/>
                <a:gd name="T52" fmla="*/ 0 w 21"/>
                <a:gd name="T53" fmla="*/ 11 h 26"/>
                <a:gd name="T54" fmla="*/ 1 w 21"/>
                <a:gd name="T55" fmla="*/ 7 h 26"/>
                <a:gd name="T56" fmla="*/ 3 w 21"/>
                <a:gd name="T57" fmla="*/ 4 h 26"/>
                <a:gd name="T58" fmla="*/ 6 w 21"/>
                <a:gd name="T59" fmla="*/ 2 h 26"/>
                <a:gd name="T60" fmla="*/ 10 w 21"/>
                <a:gd name="T61" fmla="*/ 0 h 26"/>
                <a:gd name="T62" fmla="*/ 14 w 21"/>
                <a:gd name="T63" fmla="*/ 0 h 26"/>
                <a:gd name="T64" fmla="*/ 17 w 21"/>
                <a:gd name="T65" fmla="*/ 0 h 26"/>
                <a:gd name="T66" fmla="*/ 19 w 21"/>
                <a:gd name="T67" fmla="*/ 0 h 26"/>
                <a:gd name="T68" fmla="*/ 20 w 21"/>
                <a:gd name="T69" fmla="*/ 1 h 26"/>
                <a:gd name="T70" fmla="*/ 21 w 21"/>
                <a:gd name="T71" fmla="*/ 1 h 26"/>
                <a:gd name="T72" fmla="*/ 21 w 21"/>
                <a:gd name="T73"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 h="26">
                  <a:moveTo>
                    <a:pt x="21" y="5"/>
                  </a:moveTo>
                  <a:cubicBezTo>
                    <a:pt x="21" y="4"/>
                    <a:pt x="20" y="4"/>
                    <a:pt x="20" y="4"/>
                  </a:cubicBezTo>
                  <a:cubicBezTo>
                    <a:pt x="19" y="4"/>
                    <a:pt x="19" y="3"/>
                    <a:pt x="18" y="3"/>
                  </a:cubicBezTo>
                  <a:cubicBezTo>
                    <a:pt x="17" y="3"/>
                    <a:pt x="17" y="3"/>
                    <a:pt x="16" y="3"/>
                  </a:cubicBezTo>
                  <a:cubicBezTo>
                    <a:pt x="15" y="3"/>
                    <a:pt x="15" y="2"/>
                    <a:pt x="14" y="2"/>
                  </a:cubicBezTo>
                  <a:cubicBezTo>
                    <a:pt x="12" y="2"/>
                    <a:pt x="10" y="3"/>
                    <a:pt x="9" y="3"/>
                  </a:cubicBezTo>
                  <a:cubicBezTo>
                    <a:pt x="8" y="4"/>
                    <a:pt x="7" y="5"/>
                    <a:pt x="6" y="6"/>
                  </a:cubicBezTo>
                  <a:cubicBezTo>
                    <a:pt x="5" y="7"/>
                    <a:pt x="4" y="8"/>
                    <a:pt x="3" y="10"/>
                  </a:cubicBezTo>
                  <a:cubicBezTo>
                    <a:pt x="3" y="11"/>
                    <a:pt x="3" y="13"/>
                    <a:pt x="3" y="14"/>
                  </a:cubicBezTo>
                  <a:cubicBezTo>
                    <a:pt x="3" y="16"/>
                    <a:pt x="3" y="17"/>
                    <a:pt x="3" y="18"/>
                  </a:cubicBezTo>
                  <a:cubicBezTo>
                    <a:pt x="4" y="19"/>
                    <a:pt x="4" y="20"/>
                    <a:pt x="5" y="21"/>
                  </a:cubicBezTo>
                  <a:cubicBezTo>
                    <a:pt x="6" y="22"/>
                    <a:pt x="6" y="22"/>
                    <a:pt x="8" y="23"/>
                  </a:cubicBezTo>
                  <a:cubicBezTo>
                    <a:pt x="9" y="23"/>
                    <a:pt x="10" y="23"/>
                    <a:pt x="11" y="23"/>
                  </a:cubicBezTo>
                  <a:cubicBezTo>
                    <a:pt x="12" y="23"/>
                    <a:pt x="13" y="23"/>
                    <a:pt x="13" y="23"/>
                  </a:cubicBezTo>
                  <a:cubicBezTo>
                    <a:pt x="14" y="23"/>
                    <a:pt x="15" y="23"/>
                    <a:pt x="15" y="22"/>
                  </a:cubicBezTo>
                  <a:cubicBezTo>
                    <a:pt x="17" y="15"/>
                    <a:pt x="17" y="15"/>
                    <a:pt x="17" y="15"/>
                  </a:cubicBezTo>
                  <a:cubicBezTo>
                    <a:pt x="11" y="15"/>
                    <a:pt x="11" y="15"/>
                    <a:pt x="11" y="15"/>
                  </a:cubicBezTo>
                  <a:cubicBezTo>
                    <a:pt x="12" y="12"/>
                    <a:pt x="12" y="12"/>
                    <a:pt x="12" y="12"/>
                  </a:cubicBezTo>
                  <a:cubicBezTo>
                    <a:pt x="20" y="12"/>
                    <a:pt x="20" y="12"/>
                    <a:pt x="20" y="12"/>
                  </a:cubicBezTo>
                  <a:cubicBezTo>
                    <a:pt x="18" y="24"/>
                    <a:pt x="18" y="24"/>
                    <a:pt x="18" y="24"/>
                  </a:cubicBezTo>
                  <a:cubicBezTo>
                    <a:pt x="17" y="25"/>
                    <a:pt x="16" y="25"/>
                    <a:pt x="15" y="25"/>
                  </a:cubicBezTo>
                  <a:cubicBezTo>
                    <a:pt x="13" y="26"/>
                    <a:pt x="12" y="26"/>
                    <a:pt x="11" y="26"/>
                  </a:cubicBezTo>
                  <a:cubicBezTo>
                    <a:pt x="9" y="26"/>
                    <a:pt x="7" y="26"/>
                    <a:pt x="6" y="25"/>
                  </a:cubicBezTo>
                  <a:cubicBezTo>
                    <a:pt x="5" y="24"/>
                    <a:pt x="3" y="24"/>
                    <a:pt x="3" y="23"/>
                  </a:cubicBezTo>
                  <a:cubicBezTo>
                    <a:pt x="2" y="22"/>
                    <a:pt x="1" y="21"/>
                    <a:pt x="0" y="19"/>
                  </a:cubicBezTo>
                  <a:cubicBezTo>
                    <a:pt x="0" y="18"/>
                    <a:pt x="0" y="16"/>
                    <a:pt x="0" y="15"/>
                  </a:cubicBezTo>
                  <a:cubicBezTo>
                    <a:pt x="0" y="13"/>
                    <a:pt x="0" y="12"/>
                    <a:pt x="0" y="11"/>
                  </a:cubicBezTo>
                  <a:cubicBezTo>
                    <a:pt x="0" y="10"/>
                    <a:pt x="1" y="8"/>
                    <a:pt x="1" y="7"/>
                  </a:cubicBezTo>
                  <a:cubicBezTo>
                    <a:pt x="2" y="6"/>
                    <a:pt x="3" y="5"/>
                    <a:pt x="3" y="4"/>
                  </a:cubicBezTo>
                  <a:cubicBezTo>
                    <a:pt x="4" y="3"/>
                    <a:pt x="5" y="3"/>
                    <a:pt x="6" y="2"/>
                  </a:cubicBezTo>
                  <a:cubicBezTo>
                    <a:pt x="7" y="1"/>
                    <a:pt x="8" y="1"/>
                    <a:pt x="10" y="0"/>
                  </a:cubicBezTo>
                  <a:cubicBezTo>
                    <a:pt x="11" y="0"/>
                    <a:pt x="13" y="0"/>
                    <a:pt x="14" y="0"/>
                  </a:cubicBezTo>
                  <a:cubicBezTo>
                    <a:pt x="15" y="0"/>
                    <a:pt x="16" y="0"/>
                    <a:pt x="17" y="0"/>
                  </a:cubicBezTo>
                  <a:cubicBezTo>
                    <a:pt x="17" y="0"/>
                    <a:pt x="18" y="0"/>
                    <a:pt x="19" y="0"/>
                  </a:cubicBezTo>
                  <a:cubicBezTo>
                    <a:pt x="19" y="1"/>
                    <a:pt x="20" y="1"/>
                    <a:pt x="20" y="1"/>
                  </a:cubicBezTo>
                  <a:cubicBezTo>
                    <a:pt x="21" y="1"/>
                    <a:pt x="21" y="1"/>
                    <a:pt x="21" y="1"/>
                  </a:cubicBezTo>
                  <a:lnTo>
                    <a:pt x="21"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grpSp>
        <p:nvGrpSpPr>
          <p:cNvPr id="673" name="India East"/>
          <p:cNvGrpSpPr/>
          <p:nvPr/>
        </p:nvGrpSpPr>
        <p:grpSpPr>
          <a:xfrm>
            <a:off x="7346523" y="2801389"/>
            <a:ext cx="772371" cy="380461"/>
            <a:chOff x="7325181" y="2729125"/>
            <a:chExt cx="841439" cy="414482"/>
          </a:xfrm>
        </p:grpSpPr>
        <p:sp>
          <p:nvSpPr>
            <p:cNvPr id="674" name="Rectangle 28"/>
            <p:cNvSpPr>
              <a:spLocks noChangeArrowheads="1"/>
            </p:cNvSpPr>
            <p:nvPr/>
          </p:nvSpPr>
          <p:spPr bwMode="auto">
            <a:xfrm>
              <a:off x="7325181" y="2729125"/>
              <a:ext cx="841439" cy="414482"/>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75" name="Rectangle 287"/>
            <p:cNvSpPr>
              <a:spLocks noChangeArrowheads="1"/>
            </p:cNvSpPr>
            <p:nvPr/>
          </p:nvSpPr>
          <p:spPr bwMode="auto">
            <a:xfrm>
              <a:off x="7418674" y="2827291"/>
              <a:ext cx="20257" cy="810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76" name="Freeform 288"/>
            <p:cNvSpPr>
              <a:spLocks/>
            </p:cNvSpPr>
            <p:nvPr/>
          </p:nvSpPr>
          <p:spPr bwMode="auto">
            <a:xfrm>
              <a:off x="7457630" y="2827291"/>
              <a:ext cx="73236" cy="81026"/>
            </a:xfrm>
            <a:custGeom>
              <a:avLst/>
              <a:gdLst>
                <a:gd name="T0" fmla="*/ 22 w 22"/>
                <a:gd name="T1" fmla="*/ 25 h 25"/>
                <a:gd name="T2" fmla="*/ 17 w 22"/>
                <a:gd name="T3" fmla="*/ 25 h 25"/>
                <a:gd name="T4" fmla="*/ 6 w 22"/>
                <a:gd name="T5" fmla="*/ 9 h 25"/>
                <a:gd name="T6" fmla="*/ 5 w 22"/>
                <a:gd name="T7" fmla="*/ 7 h 25"/>
                <a:gd name="T8" fmla="*/ 5 w 22"/>
                <a:gd name="T9" fmla="*/ 7 h 25"/>
                <a:gd name="T10" fmla="*/ 5 w 22"/>
                <a:gd name="T11" fmla="*/ 11 h 25"/>
                <a:gd name="T12" fmla="*/ 5 w 22"/>
                <a:gd name="T13" fmla="*/ 25 h 25"/>
                <a:gd name="T14" fmla="*/ 0 w 22"/>
                <a:gd name="T15" fmla="*/ 25 h 25"/>
                <a:gd name="T16" fmla="*/ 0 w 22"/>
                <a:gd name="T17" fmla="*/ 0 h 25"/>
                <a:gd name="T18" fmla="*/ 6 w 22"/>
                <a:gd name="T19" fmla="*/ 0 h 25"/>
                <a:gd name="T20" fmla="*/ 16 w 22"/>
                <a:gd name="T21" fmla="*/ 15 h 25"/>
                <a:gd name="T22" fmla="*/ 17 w 22"/>
                <a:gd name="T23" fmla="*/ 17 h 25"/>
                <a:gd name="T24" fmla="*/ 17 w 22"/>
                <a:gd name="T25" fmla="*/ 17 h 25"/>
                <a:gd name="T26" fmla="*/ 17 w 22"/>
                <a:gd name="T27" fmla="*/ 14 h 25"/>
                <a:gd name="T28" fmla="*/ 17 w 22"/>
                <a:gd name="T29" fmla="*/ 0 h 25"/>
                <a:gd name="T30" fmla="*/ 22 w 22"/>
                <a:gd name="T31" fmla="*/ 0 h 25"/>
                <a:gd name="T32" fmla="*/ 22 w 22"/>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5">
                  <a:moveTo>
                    <a:pt x="22" y="25"/>
                  </a:moveTo>
                  <a:cubicBezTo>
                    <a:pt x="17" y="25"/>
                    <a:pt x="17" y="25"/>
                    <a:pt x="17" y="25"/>
                  </a:cubicBezTo>
                  <a:cubicBezTo>
                    <a:pt x="6" y="9"/>
                    <a:pt x="6" y="9"/>
                    <a:pt x="6" y="9"/>
                  </a:cubicBezTo>
                  <a:cubicBezTo>
                    <a:pt x="6" y="8"/>
                    <a:pt x="5" y="8"/>
                    <a:pt x="5" y="7"/>
                  </a:cubicBezTo>
                  <a:cubicBezTo>
                    <a:pt x="5" y="7"/>
                    <a:pt x="5" y="7"/>
                    <a:pt x="5" y="7"/>
                  </a:cubicBezTo>
                  <a:cubicBezTo>
                    <a:pt x="5" y="8"/>
                    <a:pt x="5" y="9"/>
                    <a:pt x="5" y="11"/>
                  </a:cubicBezTo>
                  <a:cubicBezTo>
                    <a:pt x="5" y="25"/>
                    <a:pt x="5" y="25"/>
                    <a:pt x="5" y="25"/>
                  </a:cubicBezTo>
                  <a:cubicBezTo>
                    <a:pt x="0" y="25"/>
                    <a:pt x="0" y="25"/>
                    <a:pt x="0" y="25"/>
                  </a:cubicBezTo>
                  <a:cubicBezTo>
                    <a:pt x="0" y="0"/>
                    <a:pt x="0" y="0"/>
                    <a:pt x="0" y="0"/>
                  </a:cubicBezTo>
                  <a:cubicBezTo>
                    <a:pt x="6" y="0"/>
                    <a:pt x="6" y="0"/>
                    <a:pt x="6" y="0"/>
                  </a:cubicBezTo>
                  <a:cubicBezTo>
                    <a:pt x="16" y="15"/>
                    <a:pt x="16" y="15"/>
                    <a:pt x="16" y="15"/>
                  </a:cubicBezTo>
                  <a:cubicBezTo>
                    <a:pt x="16" y="16"/>
                    <a:pt x="17" y="16"/>
                    <a:pt x="17" y="17"/>
                  </a:cubicBezTo>
                  <a:cubicBezTo>
                    <a:pt x="17" y="17"/>
                    <a:pt x="17" y="17"/>
                    <a:pt x="17" y="17"/>
                  </a:cubicBezTo>
                  <a:cubicBezTo>
                    <a:pt x="17" y="17"/>
                    <a:pt x="17" y="15"/>
                    <a:pt x="17" y="14"/>
                  </a:cubicBezTo>
                  <a:cubicBezTo>
                    <a:pt x="17" y="0"/>
                    <a:pt x="17" y="0"/>
                    <a:pt x="17" y="0"/>
                  </a:cubicBezTo>
                  <a:cubicBezTo>
                    <a:pt x="22" y="0"/>
                    <a:pt x="22" y="0"/>
                    <a:pt x="22" y="0"/>
                  </a:cubicBezTo>
                  <a:lnTo>
                    <a:pt x="22"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77" name="Freeform 289"/>
            <p:cNvSpPr>
              <a:spLocks noEditPoints="1"/>
            </p:cNvSpPr>
            <p:nvPr/>
          </p:nvSpPr>
          <p:spPr bwMode="auto">
            <a:xfrm>
              <a:off x="7552681" y="2827291"/>
              <a:ext cx="71678" cy="81026"/>
            </a:xfrm>
            <a:custGeom>
              <a:avLst/>
              <a:gdLst>
                <a:gd name="T0" fmla="*/ 0 w 22"/>
                <a:gd name="T1" fmla="*/ 25 h 25"/>
                <a:gd name="T2" fmla="*/ 0 w 22"/>
                <a:gd name="T3" fmla="*/ 0 h 25"/>
                <a:gd name="T4" fmla="*/ 9 w 22"/>
                <a:gd name="T5" fmla="*/ 0 h 25"/>
                <a:gd name="T6" fmla="*/ 22 w 22"/>
                <a:gd name="T7" fmla="*/ 12 h 25"/>
                <a:gd name="T8" fmla="*/ 18 w 22"/>
                <a:gd name="T9" fmla="*/ 21 h 25"/>
                <a:gd name="T10" fmla="*/ 9 w 22"/>
                <a:gd name="T11" fmla="*/ 25 h 25"/>
                <a:gd name="T12" fmla="*/ 0 w 22"/>
                <a:gd name="T13" fmla="*/ 25 h 25"/>
                <a:gd name="T14" fmla="*/ 5 w 22"/>
                <a:gd name="T15" fmla="*/ 4 h 25"/>
                <a:gd name="T16" fmla="*/ 5 w 22"/>
                <a:gd name="T17" fmla="*/ 20 h 25"/>
                <a:gd name="T18" fmla="*/ 8 w 22"/>
                <a:gd name="T19" fmla="*/ 20 h 25"/>
                <a:gd name="T20" fmla="*/ 14 w 22"/>
                <a:gd name="T21" fmla="*/ 18 h 25"/>
                <a:gd name="T22" fmla="*/ 16 w 22"/>
                <a:gd name="T23" fmla="*/ 12 h 25"/>
                <a:gd name="T24" fmla="*/ 14 w 22"/>
                <a:gd name="T25" fmla="*/ 6 h 25"/>
                <a:gd name="T26" fmla="*/ 8 w 22"/>
                <a:gd name="T27" fmla="*/ 4 h 25"/>
                <a:gd name="T28" fmla="*/ 5 w 22"/>
                <a:gd name="T2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25">
                  <a:moveTo>
                    <a:pt x="0" y="25"/>
                  </a:moveTo>
                  <a:cubicBezTo>
                    <a:pt x="0" y="0"/>
                    <a:pt x="0" y="0"/>
                    <a:pt x="0" y="0"/>
                  </a:cubicBezTo>
                  <a:cubicBezTo>
                    <a:pt x="9" y="0"/>
                    <a:pt x="9" y="0"/>
                    <a:pt x="9" y="0"/>
                  </a:cubicBezTo>
                  <a:cubicBezTo>
                    <a:pt x="18" y="0"/>
                    <a:pt x="22" y="4"/>
                    <a:pt x="22" y="12"/>
                  </a:cubicBezTo>
                  <a:cubicBezTo>
                    <a:pt x="22" y="16"/>
                    <a:pt x="21" y="19"/>
                    <a:pt x="18" y="21"/>
                  </a:cubicBezTo>
                  <a:cubicBezTo>
                    <a:pt x="16" y="24"/>
                    <a:pt x="13" y="25"/>
                    <a:pt x="9" y="25"/>
                  </a:cubicBezTo>
                  <a:lnTo>
                    <a:pt x="0" y="25"/>
                  </a:lnTo>
                  <a:close/>
                  <a:moveTo>
                    <a:pt x="5" y="4"/>
                  </a:moveTo>
                  <a:cubicBezTo>
                    <a:pt x="5" y="20"/>
                    <a:pt x="5" y="20"/>
                    <a:pt x="5" y="20"/>
                  </a:cubicBezTo>
                  <a:cubicBezTo>
                    <a:pt x="8" y="20"/>
                    <a:pt x="8" y="20"/>
                    <a:pt x="8" y="20"/>
                  </a:cubicBezTo>
                  <a:cubicBezTo>
                    <a:pt x="11" y="20"/>
                    <a:pt x="13" y="20"/>
                    <a:pt x="14" y="18"/>
                  </a:cubicBezTo>
                  <a:cubicBezTo>
                    <a:pt x="15" y="17"/>
                    <a:pt x="16" y="15"/>
                    <a:pt x="16" y="12"/>
                  </a:cubicBezTo>
                  <a:cubicBezTo>
                    <a:pt x="16" y="10"/>
                    <a:pt x="15" y="8"/>
                    <a:pt x="14" y="6"/>
                  </a:cubicBezTo>
                  <a:cubicBezTo>
                    <a:pt x="13" y="5"/>
                    <a:pt x="11" y="4"/>
                    <a:pt x="8" y="4"/>
                  </a:cubicBezTo>
                  <a:lnTo>
                    <a:pt x="5"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78" name="Rectangle 290"/>
            <p:cNvSpPr>
              <a:spLocks noChangeArrowheads="1"/>
            </p:cNvSpPr>
            <p:nvPr/>
          </p:nvSpPr>
          <p:spPr bwMode="auto">
            <a:xfrm>
              <a:off x="7641500" y="2827291"/>
              <a:ext cx="18699" cy="810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79" name="Freeform 291"/>
            <p:cNvSpPr>
              <a:spLocks noEditPoints="1"/>
            </p:cNvSpPr>
            <p:nvPr/>
          </p:nvSpPr>
          <p:spPr bwMode="auto">
            <a:xfrm>
              <a:off x="7671106" y="2827291"/>
              <a:ext cx="81027" cy="81026"/>
            </a:xfrm>
            <a:custGeom>
              <a:avLst/>
              <a:gdLst>
                <a:gd name="T0" fmla="*/ 25 w 25"/>
                <a:gd name="T1" fmla="*/ 25 h 25"/>
                <a:gd name="T2" fmla="*/ 19 w 25"/>
                <a:gd name="T3" fmla="*/ 25 h 25"/>
                <a:gd name="T4" fmla="*/ 17 w 25"/>
                <a:gd name="T5" fmla="*/ 19 h 25"/>
                <a:gd name="T6" fmla="*/ 8 w 25"/>
                <a:gd name="T7" fmla="*/ 19 h 25"/>
                <a:gd name="T8" fmla="*/ 6 w 25"/>
                <a:gd name="T9" fmla="*/ 25 h 25"/>
                <a:gd name="T10" fmla="*/ 0 w 25"/>
                <a:gd name="T11" fmla="*/ 25 h 25"/>
                <a:gd name="T12" fmla="*/ 9 w 25"/>
                <a:gd name="T13" fmla="*/ 0 h 25"/>
                <a:gd name="T14" fmla="*/ 16 w 25"/>
                <a:gd name="T15" fmla="*/ 0 h 25"/>
                <a:gd name="T16" fmla="*/ 25 w 25"/>
                <a:gd name="T17" fmla="*/ 25 h 25"/>
                <a:gd name="T18" fmla="*/ 16 w 25"/>
                <a:gd name="T19" fmla="*/ 15 h 25"/>
                <a:gd name="T20" fmla="*/ 13 w 25"/>
                <a:gd name="T21" fmla="*/ 7 h 25"/>
                <a:gd name="T22" fmla="*/ 13 w 25"/>
                <a:gd name="T23" fmla="*/ 4 h 25"/>
                <a:gd name="T24" fmla="*/ 12 w 25"/>
                <a:gd name="T25" fmla="*/ 4 h 25"/>
                <a:gd name="T26" fmla="*/ 12 w 25"/>
                <a:gd name="T27" fmla="*/ 6 h 25"/>
                <a:gd name="T28" fmla="*/ 9 w 25"/>
                <a:gd name="T29" fmla="*/ 15 h 25"/>
                <a:gd name="T30" fmla="*/ 16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9" y="25"/>
                    <a:pt x="19" y="25"/>
                    <a:pt x="19" y="25"/>
                  </a:cubicBezTo>
                  <a:cubicBezTo>
                    <a:pt x="17" y="19"/>
                    <a:pt x="17" y="19"/>
                    <a:pt x="17" y="19"/>
                  </a:cubicBezTo>
                  <a:cubicBezTo>
                    <a:pt x="8" y="19"/>
                    <a:pt x="8" y="19"/>
                    <a:pt x="8" y="19"/>
                  </a:cubicBezTo>
                  <a:cubicBezTo>
                    <a:pt x="6" y="25"/>
                    <a:pt x="6" y="25"/>
                    <a:pt x="6" y="25"/>
                  </a:cubicBezTo>
                  <a:cubicBezTo>
                    <a:pt x="0" y="25"/>
                    <a:pt x="0" y="25"/>
                    <a:pt x="0" y="25"/>
                  </a:cubicBezTo>
                  <a:cubicBezTo>
                    <a:pt x="9" y="0"/>
                    <a:pt x="9" y="0"/>
                    <a:pt x="9" y="0"/>
                  </a:cubicBezTo>
                  <a:cubicBezTo>
                    <a:pt x="16" y="0"/>
                    <a:pt x="16" y="0"/>
                    <a:pt x="16" y="0"/>
                  </a:cubicBezTo>
                  <a:lnTo>
                    <a:pt x="25" y="25"/>
                  </a:lnTo>
                  <a:close/>
                  <a:moveTo>
                    <a:pt x="16" y="15"/>
                  </a:moveTo>
                  <a:cubicBezTo>
                    <a:pt x="13" y="7"/>
                    <a:pt x="13" y="7"/>
                    <a:pt x="13" y="7"/>
                  </a:cubicBezTo>
                  <a:cubicBezTo>
                    <a:pt x="13" y="6"/>
                    <a:pt x="13" y="5"/>
                    <a:pt x="13" y="4"/>
                  </a:cubicBezTo>
                  <a:cubicBezTo>
                    <a:pt x="12" y="4"/>
                    <a:pt x="12" y="4"/>
                    <a:pt x="12" y="4"/>
                  </a:cubicBezTo>
                  <a:cubicBezTo>
                    <a:pt x="12" y="5"/>
                    <a:pt x="12" y="6"/>
                    <a:pt x="12" y="6"/>
                  </a:cubicBezTo>
                  <a:cubicBezTo>
                    <a:pt x="9" y="15"/>
                    <a:pt x="9" y="15"/>
                    <a:pt x="9" y="15"/>
                  </a:cubicBezTo>
                  <a:lnTo>
                    <a:pt x="1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80" name="Freeform 292"/>
            <p:cNvSpPr>
              <a:spLocks/>
            </p:cNvSpPr>
            <p:nvPr/>
          </p:nvSpPr>
          <p:spPr bwMode="auto">
            <a:xfrm>
              <a:off x="7797322" y="2827291"/>
              <a:ext cx="49863" cy="81026"/>
            </a:xfrm>
            <a:custGeom>
              <a:avLst/>
              <a:gdLst>
                <a:gd name="T0" fmla="*/ 32 w 32"/>
                <a:gd name="T1" fmla="*/ 52 h 52"/>
                <a:gd name="T2" fmla="*/ 0 w 32"/>
                <a:gd name="T3" fmla="*/ 52 h 52"/>
                <a:gd name="T4" fmla="*/ 0 w 32"/>
                <a:gd name="T5" fmla="*/ 0 h 52"/>
                <a:gd name="T6" fmla="*/ 32 w 32"/>
                <a:gd name="T7" fmla="*/ 0 h 52"/>
                <a:gd name="T8" fmla="*/ 32 w 32"/>
                <a:gd name="T9" fmla="*/ 8 h 52"/>
                <a:gd name="T10" fmla="*/ 13 w 32"/>
                <a:gd name="T11" fmla="*/ 8 h 52"/>
                <a:gd name="T12" fmla="*/ 13 w 32"/>
                <a:gd name="T13" fmla="*/ 21 h 52"/>
                <a:gd name="T14" fmla="*/ 30 w 32"/>
                <a:gd name="T15" fmla="*/ 21 h 52"/>
                <a:gd name="T16" fmla="*/ 30 w 32"/>
                <a:gd name="T17" fmla="*/ 31 h 52"/>
                <a:gd name="T18" fmla="*/ 13 w 32"/>
                <a:gd name="T19" fmla="*/ 31 h 52"/>
                <a:gd name="T20" fmla="*/ 13 w 32"/>
                <a:gd name="T21" fmla="*/ 42 h 52"/>
                <a:gd name="T22" fmla="*/ 32 w 32"/>
                <a:gd name="T23" fmla="*/ 42 h 52"/>
                <a:gd name="T24" fmla="*/ 32 w 32"/>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52">
                  <a:moveTo>
                    <a:pt x="32" y="52"/>
                  </a:moveTo>
                  <a:lnTo>
                    <a:pt x="0" y="52"/>
                  </a:lnTo>
                  <a:lnTo>
                    <a:pt x="0" y="0"/>
                  </a:lnTo>
                  <a:lnTo>
                    <a:pt x="32" y="0"/>
                  </a:lnTo>
                  <a:lnTo>
                    <a:pt x="32" y="8"/>
                  </a:lnTo>
                  <a:lnTo>
                    <a:pt x="13" y="8"/>
                  </a:lnTo>
                  <a:lnTo>
                    <a:pt x="13" y="21"/>
                  </a:lnTo>
                  <a:lnTo>
                    <a:pt x="30" y="21"/>
                  </a:lnTo>
                  <a:lnTo>
                    <a:pt x="30" y="31"/>
                  </a:lnTo>
                  <a:lnTo>
                    <a:pt x="13" y="31"/>
                  </a:lnTo>
                  <a:lnTo>
                    <a:pt x="13" y="42"/>
                  </a:lnTo>
                  <a:lnTo>
                    <a:pt x="32" y="42"/>
                  </a:lnTo>
                  <a:lnTo>
                    <a:pt x="32"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81" name="Freeform 293"/>
            <p:cNvSpPr>
              <a:spLocks noEditPoints="1"/>
            </p:cNvSpPr>
            <p:nvPr/>
          </p:nvSpPr>
          <p:spPr bwMode="auto">
            <a:xfrm>
              <a:off x="7856534" y="2827291"/>
              <a:ext cx="77911" cy="81026"/>
            </a:xfrm>
            <a:custGeom>
              <a:avLst/>
              <a:gdLst>
                <a:gd name="T0" fmla="*/ 24 w 24"/>
                <a:gd name="T1" fmla="*/ 25 h 25"/>
                <a:gd name="T2" fmla="*/ 18 w 24"/>
                <a:gd name="T3" fmla="*/ 25 h 25"/>
                <a:gd name="T4" fmla="*/ 17 w 24"/>
                <a:gd name="T5" fmla="*/ 19 h 25"/>
                <a:gd name="T6" fmla="*/ 8 w 24"/>
                <a:gd name="T7" fmla="*/ 19 h 25"/>
                <a:gd name="T8" fmla="*/ 6 w 24"/>
                <a:gd name="T9" fmla="*/ 25 h 25"/>
                <a:gd name="T10" fmla="*/ 0 w 24"/>
                <a:gd name="T11" fmla="*/ 25 h 25"/>
                <a:gd name="T12" fmla="*/ 9 w 24"/>
                <a:gd name="T13" fmla="*/ 0 h 25"/>
                <a:gd name="T14" fmla="*/ 16 w 24"/>
                <a:gd name="T15" fmla="*/ 0 h 25"/>
                <a:gd name="T16" fmla="*/ 24 w 24"/>
                <a:gd name="T17" fmla="*/ 25 h 25"/>
                <a:gd name="T18" fmla="*/ 15 w 24"/>
                <a:gd name="T19" fmla="*/ 15 h 25"/>
                <a:gd name="T20" fmla="*/ 12 w 24"/>
                <a:gd name="T21" fmla="*/ 7 h 25"/>
                <a:gd name="T22" fmla="*/ 12 w 24"/>
                <a:gd name="T23" fmla="*/ 4 h 25"/>
                <a:gd name="T24" fmla="*/ 12 w 24"/>
                <a:gd name="T25" fmla="*/ 4 h 25"/>
                <a:gd name="T26" fmla="*/ 11 w 24"/>
                <a:gd name="T27" fmla="*/ 6 h 25"/>
                <a:gd name="T28" fmla="*/ 9 w 24"/>
                <a:gd name="T29" fmla="*/ 15 h 25"/>
                <a:gd name="T30" fmla="*/ 15 w 24"/>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5">
                  <a:moveTo>
                    <a:pt x="24" y="25"/>
                  </a:moveTo>
                  <a:cubicBezTo>
                    <a:pt x="18" y="25"/>
                    <a:pt x="18" y="25"/>
                    <a:pt x="18" y="25"/>
                  </a:cubicBezTo>
                  <a:cubicBezTo>
                    <a:pt x="17" y="19"/>
                    <a:pt x="17" y="19"/>
                    <a:pt x="17" y="19"/>
                  </a:cubicBezTo>
                  <a:cubicBezTo>
                    <a:pt x="8" y="19"/>
                    <a:pt x="8" y="19"/>
                    <a:pt x="8" y="19"/>
                  </a:cubicBezTo>
                  <a:cubicBezTo>
                    <a:pt x="6" y="25"/>
                    <a:pt x="6" y="25"/>
                    <a:pt x="6" y="25"/>
                  </a:cubicBezTo>
                  <a:cubicBezTo>
                    <a:pt x="0" y="25"/>
                    <a:pt x="0" y="25"/>
                    <a:pt x="0" y="25"/>
                  </a:cubicBezTo>
                  <a:cubicBezTo>
                    <a:pt x="9" y="0"/>
                    <a:pt x="9" y="0"/>
                    <a:pt x="9" y="0"/>
                  </a:cubicBezTo>
                  <a:cubicBezTo>
                    <a:pt x="16" y="0"/>
                    <a:pt x="16" y="0"/>
                    <a:pt x="16" y="0"/>
                  </a:cubicBezTo>
                  <a:lnTo>
                    <a:pt x="24" y="25"/>
                  </a:lnTo>
                  <a:close/>
                  <a:moveTo>
                    <a:pt x="15" y="15"/>
                  </a:moveTo>
                  <a:cubicBezTo>
                    <a:pt x="12" y="7"/>
                    <a:pt x="12" y="7"/>
                    <a:pt x="12" y="7"/>
                  </a:cubicBezTo>
                  <a:cubicBezTo>
                    <a:pt x="12" y="6"/>
                    <a:pt x="12" y="5"/>
                    <a:pt x="12" y="4"/>
                  </a:cubicBezTo>
                  <a:cubicBezTo>
                    <a:pt x="12" y="4"/>
                    <a:pt x="12" y="4"/>
                    <a:pt x="12" y="4"/>
                  </a:cubicBezTo>
                  <a:cubicBezTo>
                    <a:pt x="12" y="5"/>
                    <a:pt x="12" y="6"/>
                    <a:pt x="11" y="6"/>
                  </a:cubicBezTo>
                  <a:cubicBezTo>
                    <a:pt x="9" y="15"/>
                    <a:pt x="9" y="15"/>
                    <a:pt x="9" y="15"/>
                  </a:cubicBezTo>
                  <a:lnTo>
                    <a:pt x="15"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82" name="Freeform 294"/>
            <p:cNvSpPr>
              <a:spLocks/>
            </p:cNvSpPr>
            <p:nvPr/>
          </p:nvSpPr>
          <p:spPr bwMode="auto">
            <a:xfrm>
              <a:off x="7945353" y="2824175"/>
              <a:ext cx="54538" cy="84143"/>
            </a:xfrm>
            <a:custGeom>
              <a:avLst/>
              <a:gdLst>
                <a:gd name="T0" fmla="*/ 0 w 17"/>
                <a:gd name="T1" fmla="*/ 25 h 26"/>
                <a:gd name="T2" fmla="*/ 0 w 17"/>
                <a:gd name="T3" fmla="*/ 19 h 26"/>
                <a:gd name="T4" fmla="*/ 3 w 17"/>
                <a:gd name="T5" fmla="*/ 21 h 26"/>
                <a:gd name="T6" fmla="*/ 7 w 17"/>
                <a:gd name="T7" fmla="*/ 22 h 26"/>
                <a:gd name="T8" fmla="*/ 9 w 17"/>
                <a:gd name="T9" fmla="*/ 22 h 26"/>
                <a:gd name="T10" fmla="*/ 10 w 17"/>
                <a:gd name="T11" fmla="*/ 21 h 26"/>
                <a:gd name="T12" fmla="*/ 11 w 17"/>
                <a:gd name="T13" fmla="*/ 20 h 26"/>
                <a:gd name="T14" fmla="*/ 11 w 17"/>
                <a:gd name="T15" fmla="*/ 19 h 26"/>
                <a:gd name="T16" fmla="*/ 11 w 17"/>
                <a:gd name="T17" fmla="*/ 18 h 26"/>
                <a:gd name="T18" fmla="*/ 10 w 17"/>
                <a:gd name="T19" fmla="*/ 17 h 26"/>
                <a:gd name="T20" fmla="*/ 8 w 17"/>
                <a:gd name="T21" fmla="*/ 16 h 26"/>
                <a:gd name="T22" fmla="*/ 6 w 17"/>
                <a:gd name="T23" fmla="*/ 15 h 26"/>
                <a:gd name="T24" fmla="*/ 1 w 17"/>
                <a:gd name="T25" fmla="*/ 12 h 26"/>
                <a:gd name="T26" fmla="*/ 0 w 17"/>
                <a:gd name="T27" fmla="*/ 8 h 26"/>
                <a:gd name="T28" fmla="*/ 1 w 17"/>
                <a:gd name="T29" fmla="*/ 4 h 26"/>
                <a:gd name="T30" fmla="*/ 3 w 17"/>
                <a:gd name="T31" fmla="*/ 2 h 26"/>
                <a:gd name="T32" fmla="*/ 6 w 17"/>
                <a:gd name="T33" fmla="*/ 1 h 26"/>
                <a:gd name="T34" fmla="*/ 10 w 17"/>
                <a:gd name="T35" fmla="*/ 0 h 26"/>
                <a:gd name="T36" fmla="*/ 13 w 17"/>
                <a:gd name="T37" fmla="*/ 1 h 26"/>
                <a:gd name="T38" fmla="*/ 16 w 17"/>
                <a:gd name="T39" fmla="*/ 1 h 26"/>
                <a:gd name="T40" fmla="*/ 16 w 17"/>
                <a:gd name="T41" fmla="*/ 7 h 26"/>
                <a:gd name="T42" fmla="*/ 15 w 17"/>
                <a:gd name="T43" fmla="*/ 6 h 26"/>
                <a:gd name="T44" fmla="*/ 13 w 17"/>
                <a:gd name="T45" fmla="*/ 5 h 26"/>
                <a:gd name="T46" fmla="*/ 12 w 17"/>
                <a:gd name="T47" fmla="*/ 5 h 26"/>
                <a:gd name="T48" fmla="*/ 10 w 17"/>
                <a:gd name="T49" fmla="*/ 5 h 26"/>
                <a:gd name="T50" fmla="*/ 8 w 17"/>
                <a:gd name="T51" fmla="*/ 5 h 26"/>
                <a:gd name="T52" fmla="*/ 7 w 17"/>
                <a:gd name="T53" fmla="*/ 6 h 26"/>
                <a:gd name="T54" fmla="*/ 6 w 17"/>
                <a:gd name="T55" fmla="*/ 6 h 26"/>
                <a:gd name="T56" fmla="*/ 6 w 17"/>
                <a:gd name="T57" fmla="*/ 7 h 26"/>
                <a:gd name="T58" fmla="*/ 6 w 17"/>
                <a:gd name="T59" fmla="*/ 8 h 26"/>
                <a:gd name="T60" fmla="*/ 7 w 17"/>
                <a:gd name="T61" fmla="*/ 9 h 26"/>
                <a:gd name="T62" fmla="*/ 9 w 17"/>
                <a:gd name="T63" fmla="*/ 10 h 26"/>
                <a:gd name="T64" fmla="*/ 11 w 17"/>
                <a:gd name="T65" fmla="*/ 11 h 26"/>
                <a:gd name="T66" fmla="*/ 13 w 17"/>
                <a:gd name="T67" fmla="*/ 13 h 26"/>
                <a:gd name="T68" fmla="*/ 15 w 17"/>
                <a:gd name="T69" fmla="*/ 14 h 26"/>
                <a:gd name="T70" fmla="*/ 17 w 17"/>
                <a:gd name="T71" fmla="*/ 16 h 26"/>
                <a:gd name="T72" fmla="*/ 17 w 17"/>
                <a:gd name="T73" fmla="*/ 19 h 26"/>
                <a:gd name="T74" fmla="*/ 16 w 17"/>
                <a:gd name="T75" fmla="*/ 22 h 26"/>
                <a:gd name="T76" fmla="*/ 14 w 17"/>
                <a:gd name="T77" fmla="*/ 25 h 26"/>
                <a:gd name="T78" fmla="*/ 11 w 17"/>
                <a:gd name="T79" fmla="*/ 26 h 26"/>
                <a:gd name="T80" fmla="*/ 7 w 17"/>
                <a:gd name="T81" fmla="*/ 26 h 26"/>
                <a:gd name="T82" fmla="*/ 3 w 17"/>
                <a:gd name="T83" fmla="*/ 26 h 26"/>
                <a:gd name="T84" fmla="*/ 0 w 17"/>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5"/>
                  </a:moveTo>
                  <a:cubicBezTo>
                    <a:pt x="0" y="19"/>
                    <a:pt x="0" y="19"/>
                    <a:pt x="0" y="19"/>
                  </a:cubicBezTo>
                  <a:cubicBezTo>
                    <a:pt x="1" y="20"/>
                    <a:pt x="2" y="21"/>
                    <a:pt x="3" y="21"/>
                  </a:cubicBezTo>
                  <a:cubicBezTo>
                    <a:pt x="5" y="22"/>
                    <a:pt x="6" y="22"/>
                    <a:pt x="7" y="22"/>
                  </a:cubicBezTo>
                  <a:cubicBezTo>
                    <a:pt x="8" y="22"/>
                    <a:pt x="8" y="22"/>
                    <a:pt x="9" y="22"/>
                  </a:cubicBezTo>
                  <a:cubicBezTo>
                    <a:pt x="9" y="22"/>
                    <a:pt x="10" y="21"/>
                    <a:pt x="10" y="21"/>
                  </a:cubicBezTo>
                  <a:cubicBezTo>
                    <a:pt x="11" y="21"/>
                    <a:pt x="11" y="21"/>
                    <a:pt x="11" y="20"/>
                  </a:cubicBezTo>
                  <a:cubicBezTo>
                    <a:pt x="11" y="20"/>
                    <a:pt x="11" y="20"/>
                    <a:pt x="11" y="19"/>
                  </a:cubicBezTo>
                  <a:cubicBezTo>
                    <a:pt x="11" y="19"/>
                    <a:pt x="11" y="18"/>
                    <a:pt x="11" y="18"/>
                  </a:cubicBezTo>
                  <a:cubicBezTo>
                    <a:pt x="11" y="18"/>
                    <a:pt x="10" y="17"/>
                    <a:pt x="10" y="17"/>
                  </a:cubicBezTo>
                  <a:cubicBezTo>
                    <a:pt x="9" y="17"/>
                    <a:pt x="9" y="16"/>
                    <a:pt x="8" y="16"/>
                  </a:cubicBezTo>
                  <a:cubicBezTo>
                    <a:pt x="7" y="16"/>
                    <a:pt x="7" y="15"/>
                    <a:pt x="6" y="15"/>
                  </a:cubicBezTo>
                  <a:cubicBezTo>
                    <a:pt x="4" y="14"/>
                    <a:pt x="2" y="13"/>
                    <a:pt x="1" y="12"/>
                  </a:cubicBezTo>
                  <a:cubicBezTo>
                    <a:pt x="0" y="11"/>
                    <a:pt x="0" y="9"/>
                    <a:pt x="0" y="8"/>
                  </a:cubicBezTo>
                  <a:cubicBezTo>
                    <a:pt x="0" y="7"/>
                    <a:pt x="0" y="5"/>
                    <a:pt x="1" y="4"/>
                  </a:cubicBezTo>
                  <a:cubicBezTo>
                    <a:pt x="1" y="3"/>
                    <a:pt x="2" y="3"/>
                    <a:pt x="3" y="2"/>
                  </a:cubicBezTo>
                  <a:cubicBezTo>
                    <a:pt x="4" y="2"/>
                    <a:pt x="5" y="1"/>
                    <a:pt x="6" y="1"/>
                  </a:cubicBezTo>
                  <a:cubicBezTo>
                    <a:pt x="7" y="0"/>
                    <a:pt x="8" y="0"/>
                    <a:pt x="10" y="0"/>
                  </a:cubicBezTo>
                  <a:cubicBezTo>
                    <a:pt x="11" y="0"/>
                    <a:pt x="12" y="0"/>
                    <a:pt x="13" y="1"/>
                  </a:cubicBezTo>
                  <a:cubicBezTo>
                    <a:pt x="14" y="1"/>
                    <a:pt x="15" y="1"/>
                    <a:pt x="16" y="1"/>
                  </a:cubicBezTo>
                  <a:cubicBezTo>
                    <a:pt x="16" y="7"/>
                    <a:pt x="16" y="7"/>
                    <a:pt x="16" y="7"/>
                  </a:cubicBezTo>
                  <a:cubicBezTo>
                    <a:pt x="16" y="6"/>
                    <a:pt x="15" y="6"/>
                    <a:pt x="15" y="6"/>
                  </a:cubicBezTo>
                  <a:cubicBezTo>
                    <a:pt x="14" y="6"/>
                    <a:pt x="14" y="5"/>
                    <a:pt x="13" y="5"/>
                  </a:cubicBezTo>
                  <a:cubicBezTo>
                    <a:pt x="13" y="5"/>
                    <a:pt x="12" y="5"/>
                    <a:pt x="12" y="5"/>
                  </a:cubicBezTo>
                  <a:cubicBezTo>
                    <a:pt x="11" y="5"/>
                    <a:pt x="11" y="5"/>
                    <a:pt x="10" y="5"/>
                  </a:cubicBezTo>
                  <a:cubicBezTo>
                    <a:pt x="9" y="5"/>
                    <a:pt x="9" y="5"/>
                    <a:pt x="8" y="5"/>
                  </a:cubicBezTo>
                  <a:cubicBezTo>
                    <a:pt x="8" y="5"/>
                    <a:pt x="7" y="5"/>
                    <a:pt x="7" y="6"/>
                  </a:cubicBezTo>
                  <a:cubicBezTo>
                    <a:pt x="7" y="6"/>
                    <a:pt x="6" y="6"/>
                    <a:pt x="6" y="6"/>
                  </a:cubicBezTo>
                  <a:cubicBezTo>
                    <a:pt x="6" y="7"/>
                    <a:pt x="6" y="7"/>
                    <a:pt x="6" y="7"/>
                  </a:cubicBezTo>
                  <a:cubicBezTo>
                    <a:pt x="6" y="8"/>
                    <a:pt x="6" y="8"/>
                    <a:pt x="6" y="8"/>
                  </a:cubicBezTo>
                  <a:cubicBezTo>
                    <a:pt x="6" y="9"/>
                    <a:pt x="7" y="9"/>
                    <a:pt x="7" y="9"/>
                  </a:cubicBezTo>
                  <a:cubicBezTo>
                    <a:pt x="8" y="10"/>
                    <a:pt x="8" y="10"/>
                    <a:pt x="9" y="10"/>
                  </a:cubicBezTo>
                  <a:cubicBezTo>
                    <a:pt x="9" y="11"/>
                    <a:pt x="10" y="11"/>
                    <a:pt x="11" y="11"/>
                  </a:cubicBezTo>
                  <a:cubicBezTo>
                    <a:pt x="12" y="12"/>
                    <a:pt x="13" y="12"/>
                    <a:pt x="13" y="13"/>
                  </a:cubicBezTo>
                  <a:cubicBezTo>
                    <a:pt x="14" y="13"/>
                    <a:pt x="15" y="14"/>
                    <a:pt x="15" y="14"/>
                  </a:cubicBezTo>
                  <a:cubicBezTo>
                    <a:pt x="16" y="15"/>
                    <a:pt x="16" y="15"/>
                    <a:pt x="17" y="16"/>
                  </a:cubicBezTo>
                  <a:cubicBezTo>
                    <a:pt x="17" y="17"/>
                    <a:pt x="17" y="18"/>
                    <a:pt x="17" y="19"/>
                  </a:cubicBezTo>
                  <a:cubicBezTo>
                    <a:pt x="17" y="20"/>
                    <a:pt x="17" y="21"/>
                    <a:pt x="16" y="22"/>
                  </a:cubicBezTo>
                  <a:cubicBezTo>
                    <a:pt x="16" y="23"/>
                    <a:pt x="15" y="24"/>
                    <a:pt x="14" y="25"/>
                  </a:cubicBezTo>
                  <a:cubicBezTo>
                    <a:pt x="13" y="25"/>
                    <a:pt x="12" y="26"/>
                    <a:pt x="11" y="26"/>
                  </a:cubicBezTo>
                  <a:cubicBezTo>
                    <a:pt x="10" y="26"/>
                    <a:pt x="9" y="26"/>
                    <a:pt x="7" y="26"/>
                  </a:cubicBezTo>
                  <a:cubicBezTo>
                    <a:pt x="6" y="26"/>
                    <a:pt x="5" y="26"/>
                    <a:pt x="3" y="26"/>
                  </a:cubicBezTo>
                  <a:cubicBezTo>
                    <a:pt x="2" y="26"/>
                    <a:pt x="1" y="25"/>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83" name="Freeform 295"/>
            <p:cNvSpPr>
              <a:spLocks/>
            </p:cNvSpPr>
            <p:nvPr/>
          </p:nvSpPr>
          <p:spPr bwMode="auto">
            <a:xfrm>
              <a:off x="8010798" y="2827291"/>
              <a:ext cx="65445" cy="81026"/>
            </a:xfrm>
            <a:custGeom>
              <a:avLst/>
              <a:gdLst>
                <a:gd name="T0" fmla="*/ 42 w 42"/>
                <a:gd name="T1" fmla="*/ 8 h 52"/>
                <a:gd name="T2" fmla="*/ 25 w 42"/>
                <a:gd name="T3" fmla="*/ 8 h 52"/>
                <a:gd name="T4" fmla="*/ 25 w 42"/>
                <a:gd name="T5" fmla="*/ 52 h 52"/>
                <a:gd name="T6" fmla="*/ 14 w 42"/>
                <a:gd name="T7" fmla="*/ 52 h 52"/>
                <a:gd name="T8" fmla="*/ 14 w 42"/>
                <a:gd name="T9" fmla="*/ 8 h 52"/>
                <a:gd name="T10" fmla="*/ 0 w 42"/>
                <a:gd name="T11" fmla="*/ 8 h 52"/>
                <a:gd name="T12" fmla="*/ 0 w 42"/>
                <a:gd name="T13" fmla="*/ 0 h 52"/>
                <a:gd name="T14" fmla="*/ 42 w 42"/>
                <a:gd name="T15" fmla="*/ 0 h 52"/>
                <a:gd name="T16" fmla="*/ 42 w 42"/>
                <a:gd name="T17"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2">
                  <a:moveTo>
                    <a:pt x="42" y="8"/>
                  </a:moveTo>
                  <a:lnTo>
                    <a:pt x="25" y="8"/>
                  </a:lnTo>
                  <a:lnTo>
                    <a:pt x="25" y="52"/>
                  </a:lnTo>
                  <a:lnTo>
                    <a:pt x="14" y="52"/>
                  </a:lnTo>
                  <a:lnTo>
                    <a:pt x="14" y="8"/>
                  </a:lnTo>
                  <a:lnTo>
                    <a:pt x="0" y="8"/>
                  </a:lnTo>
                  <a:lnTo>
                    <a:pt x="0" y="0"/>
                  </a:lnTo>
                  <a:lnTo>
                    <a:pt x="42" y="0"/>
                  </a:lnTo>
                  <a:lnTo>
                    <a:pt x="4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84" name="Freeform 296"/>
            <p:cNvSpPr>
              <a:spLocks/>
            </p:cNvSpPr>
            <p:nvPr/>
          </p:nvSpPr>
          <p:spPr bwMode="auto">
            <a:xfrm>
              <a:off x="7644616" y="2967529"/>
              <a:ext cx="59212" cy="81026"/>
            </a:xfrm>
            <a:custGeom>
              <a:avLst/>
              <a:gdLst>
                <a:gd name="T0" fmla="*/ 38 w 38"/>
                <a:gd name="T1" fmla="*/ 6 h 52"/>
                <a:gd name="T2" fmla="*/ 23 w 38"/>
                <a:gd name="T3" fmla="*/ 6 h 52"/>
                <a:gd name="T4" fmla="*/ 12 w 38"/>
                <a:gd name="T5" fmla="*/ 52 h 52"/>
                <a:gd name="T6" fmla="*/ 6 w 38"/>
                <a:gd name="T7" fmla="*/ 52 h 52"/>
                <a:gd name="T8" fmla="*/ 17 w 38"/>
                <a:gd name="T9" fmla="*/ 6 h 52"/>
                <a:gd name="T10" fmla="*/ 0 w 38"/>
                <a:gd name="T11" fmla="*/ 6 h 52"/>
                <a:gd name="T12" fmla="*/ 2 w 38"/>
                <a:gd name="T13" fmla="*/ 0 h 52"/>
                <a:gd name="T14" fmla="*/ 38 w 38"/>
                <a:gd name="T15" fmla="*/ 0 h 52"/>
                <a:gd name="T16" fmla="*/ 38 w 38"/>
                <a:gd name="T17"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2">
                  <a:moveTo>
                    <a:pt x="38" y="6"/>
                  </a:moveTo>
                  <a:lnTo>
                    <a:pt x="23" y="6"/>
                  </a:lnTo>
                  <a:lnTo>
                    <a:pt x="12" y="52"/>
                  </a:lnTo>
                  <a:lnTo>
                    <a:pt x="6" y="52"/>
                  </a:lnTo>
                  <a:lnTo>
                    <a:pt x="17" y="6"/>
                  </a:lnTo>
                  <a:lnTo>
                    <a:pt x="0" y="6"/>
                  </a:lnTo>
                  <a:lnTo>
                    <a:pt x="2" y="0"/>
                  </a:lnTo>
                  <a:lnTo>
                    <a:pt x="38" y="0"/>
                  </a:lnTo>
                  <a:lnTo>
                    <a:pt x="3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85" name="Freeform 297"/>
            <p:cNvSpPr>
              <a:spLocks noEditPoints="1"/>
            </p:cNvSpPr>
            <p:nvPr/>
          </p:nvSpPr>
          <p:spPr bwMode="auto">
            <a:xfrm>
              <a:off x="7703829" y="2967529"/>
              <a:ext cx="57654" cy="81026"/>
            </a:xfrm>
            <a:custGeom>
              <a:avLst/>
              <a:gdLst>
                <a:gd name="T0" fmla="*/ 18 w 18"/>
                <a:gd name="T1" fmla="*/ 5 h 25"/>
                <a:gd name="T2" fmla="*/ 18 w 18"/>
                <a:gd name="T3" fmla="*/ 8 h 25"/>
                <a:gd name="T4" fmla="*/ 17 w 18"/>
                <a:gd name="T5" fmla="*/ 10 h 25"/>
                <a:gd name="T6" fmla="*/ 15 w 18"/>
                <a:gd name="T7" fmla="*/ 11 h 25"/>
                <a:gd name="T8" fmla="*/ 12 w 18"/>
                <a:gd name="T9" fmla="*/ 12 h 25"/>
                <a:gd name="T10" fmla="*/ 12 w 18"/>
                <a:gd name="T11" fmla="*/ 12 h 25"/>
                <a:gd name="T12" fmla="*/ 14 w 18"/>
                <a:gd name="T13" fmla="*/ 13 h 25"/>
                <a:gd name="T14" fmla="*/ 16 w 18"/>
                <a:gd name="T15" fmla="*/ 14 h 25"/>
                <a:gd name="T16" fmla="*/ 17 w 18"/>
                <a:gd name="T17" fmla="*/ 15 h 25"/>
                <a:gd name="T18" fmla="*/ 17 w 18"/>
                <a:gd name="T19" fmla="*/ 17 h 25"/>
                <a:gd name="T20" fmla="*/ 16 w 18"/>
                <a:gd name="T21" fmla="*/ 21 h 25"/>
                <a:gd name="T22" fmla="*/ 14 w 18"/>
                <a:gd name="T23" fmla="*/ 23 h 25"/>
                <a:gd name="T24" fmla="*/ 11 w 18"/>
                <a:gd name="T25" fmla="*/ 25 h 25"/>
                <a:gd name="T26" fmla="*/ 7 w 18"/>
                <a:gd name="T27" fmla="*/ 25 h 25"/>
                <a:gd name="T28" fmla="*/ 0 w 18"/>
                <a:gd name="T29" fmla="*/ 25 h 25"/>
                <a:gd name="T30" fmla="*/ 5 w 18"/>
                <a:gd name="T31" fmla="*/ 0 h 25"/>
                <a:gd name="T32" fmla="*/ 12 w 18"/>
                <a:gd name="T33" fmla="*/ 0 h 25"/>
                <a:gd name="T34" fmla="*/ 15 w 18"/>
                <a:gd name="T35" fmla="*/ 0 h 25"/>
                <a:gd name="T36" fmla="*/ 17 w 18"/>
                <a:gd name="T37" fmla="*/ 2 h 25"/>
                <a:gd name="T38" fmla="*/ 18 w 18"/>
                <a:gd name="T39" fmla="*/ 3 h 25"/>
                <a:gd name="T40" fmla="*/ 18 w 18"/>
                <a:gd name="T41" fmla="*/ 5 h 25"/>
                <a:gd name="T42" fmla="*/ 14 w 18"/>
                <a:gd name="T43" fmla="*/ 17 h 25"/>
                <a:gd name="T44" fmla="*/ 12 w 18"/>
                <a:gd name="T45" fmla="*/ 14 h 25"/>
                <a:gd name="T46" fmla="*/ 8 w 18"/>
                <a:gd name="T47" fmla="*/ 13 h 25"/>
                <a:gd name="T48" fmla="*/ 5 w 18"/>
                <a:gd name="T49" fmla="*/ 13 h 25"/>
                <a:gd name="T50" fmla="*/ 3 w 18"/>
                <a:gd name="T51" fmla="*/ 22 h 25"/>
                <a:gd name="T52" fmla="*/ 7 w 18"/>
                <a:gd name="T53" fmla="*/ 22 h 25"/>
                <a:gd name="T54" fmla="*/ 10 w 18"/>
                <a:gd name="T55" fmla="*/ 22 h 25"/>
                <a:gd name="T56" fmla="*/ 12 w 18"/>
                <a:gd name="T57" fmla="*/ 21 h 25"/>
                <a:gd name="T58" fmla="*/ 13 w 18"/>
                <a:gd name="T59" fmla="*/ 19 h 25"/>
                <a:gd name="T60" fmla="*/ 14 w 18"/>
                <a:gd name="T61" fmla="*/ 17 h 25"/>
                <a:gd name="T62" fmla="*/ 15 w 18"/>
                <a:gd name="T63" fmla="*/ 6 h 25"/>
                <a:gd name="T64" fmla="*/ 15 w 18"/>
                <a:gd name="T65" fmla="*/ 5 h 25"/>
                <a:gd name="T66" fmla="*/ 14 w 18"/>
                <a:gd name="T67" fmla="*/ 4 h 25"/>
                <a:gd name="T68" fmla="*/ 13 w 18"/>
                <a:gd name="T69" fmla="*/ 3 h 25"/>
                <a:gd name="T70" fmla="*/ 11 w 18"/>
                <a:gd name="T71" fmla="*/ 3 h 25"/>
                <a:gd name="T72" fmla="*/ 7 w 18"/>
                <a:gd name="T73" fmla="*/ 3 h 25"/>
                <a:gd name="T74" fmla="*/ 6 w 18"/>
                <a:gd name="T75" fmla="*/ 11 h 25"/>
                <a:gd name="T76" fmla="*/ 9 w 18"/>
                <a:gd name="T77" fmla="*/ 11 h 25"/>
                <a:gd name="T78" fmla="*/ 12 w 18"/>
                <a:gd name="T79" fmla="*/ 10 h 25"/>
                <a:gd name="T80" fmla="*/ 14 w 18"/>
                <a:gd name="T81" fmla="*/ 9 h 25"/>
                <a:gd name="T82" fmla="*/ 15 w 18"/>
                <a:gd name="T83" fmla="*/ 8 h 25"/>
                <a:gd name="T84" fmla="*/ 15 w 18"/>
                <a:gd name="T85"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 h="25">
                  <a:moveTo>
                    <a:pt x="18" y="5"/>
                  </a:moveTo>
                  <a:cubicBezTo>
                    <a:pt x="18" y="6"/>
                    <a:pt x="18" y="7"/>
                    <a:pt x="18" y="8"/>
                  </a:cubicBezTo>
                  <a:cubicBezTo>
                    <a:pt x="18" y="8"/>
                    <a:pt x="17" y="9"/>
                    <a:pt x="17" y="10"/>
                  </a:cubicBezTo>
                  <a:cubicBezTo>
                    <a:pt x="16" y="10"/>
                    <a:pt x="16" y="11"/>
                    <a:pt x="15" y="11"/>
                  </a:cubicBezTo>
                  <a:cubicBezTo>
                    <a:pt x="14" y="12"/>
                    <a:pt x="13" y="12"/>
                    <a:pt x="12" y="12"/>
                  </a:cubicBezTo>
                  <a:cubicBezTo>
                    <a:pt x="12" y="12"/>
                    <a:pt x="12" y="12"/>
                    <a:pt x="12" y="12"/>
                  </a:cubicBezTo>
                  <a:cubicBezTo>
                    <a:pt x="13" y="12"/>
                    <a:pt x="14" y="12"/>
                    <a:pt x="14" y="13"/>
                  </a:cubicBezTo>
                  <a:cubicBezTo>
                    <a:pt x="15" y="13"/>
                    <a:pt x="15" y="13"/>
                    <a:pt x="16" y="14"/>
                  </a:cubicBezTo>
                  <a:cubicBezTo>
                    <a:pt x="16" y="14"/>
                    <a:pt x="16" y="15"/>
                    <a:pt x="17" y="15"/>
                  </a:cubicBezTo>
                  <a:cubicBezTo>
                    <a:pt x="17" y="16"/>
                    <a:pt x="17" y="17"/>
                    <a:pt x="17" y="17"/>
                  </a:cubicBezTo>
                  <a:cubicBezTo>
                    <a:pt x="17" y="18"/>
                    <a:pt x="17" y="20"/>
                    <a:pt x="16" y="21"/>
                  </a:cubicBezTo>
                  <a:cubicBezTo>
                    <a:pt x="16" y="22"/>
                    <a:pt x="15" y="22"/>
                    <a:pt x="14" y="23"/>
                  </a:cubicBezTo>
                  <a:cubicBezTo>
                    <a:pt x="13" y="24"/>
                    <a:pt x="12" y="24"/>
                    <a:pt x="11" y="25"/>
                  </a:cubicBezTo>
                  <a:cubicBezTo>
                    <a:pt x="10" y="25"/>
                    <a:pt x="9" y="25"/>
                    <a:pt x="7" y="25"/>
                  </a:cubicBezTo>
                  <a:cubicBezTo>
                    <a:pt x="0" y="25"/>
                    <a:pt x="0" y="25"/>
                    <a:pt x="0" y="25"/>
                  </a:cubicBezTo>
                  <a:cubicBezTo>
                    <a:pt x="5" y="0"/>
                    <a:pt x="5" y="0"/>
                    <a:pt x="5" y="0"/>
                  </a:cubicBezTo>
                  <a:cubicBezTo>
                    <a:pt x="12" y="0"/>
                    <a:pt x="12" y="0"/>
                    <a:pt x="12" y="0"/>
                  </a:cubicBezTo>
                  <a:cubicBezTo>
                    <a:pt x="13" y="0"/>
                    <a:pt x="14" y="0"/>
                    <a:pt x="15" y="0"/>
                  </a:cubicBezTo>
                  <a:cubicBezTo>
                    <a:pt x="15" y="1"/>
                    <a:pt x="16" y="1"/>
                    <a:pt x="17" y="2"/>
                  </a:cubicBezTo>
                  <a:cubicBezTo>
                    <a:pt x="17" y="2"/>
                    <a:pt x="17" y="3"/>
                    <a:pt x="18" y="3"/>
                  </a:cubicBezTo>
                  <a:cubicBezTo>
                    <a:pt x="18" y="4"/>
                    <a:pt x="18" y="5"/>
                    <a:pt x="18" y="5"/>
                  </a:cubicBezTo>
                  <a:close/>
                  <a:moveTo>
                    <a:pt x="14" y="17"/>
                  </a:moveTo>
                  <a:cubicBezTo>
                    <a:pt x="14" y="16"/>
                    <a:pt x="13" y="15"/>
                    <a:pt x="12" y="14"/>
                  </a:cubicBezTo>
                  <a:cubicBezTo>
                    <a:pt x="12" y="14"/>
                    <a:pt x="10" y="13"/>
                    <a:pt x="8" y="13"/>
                  </a:cubicBezTo>
                  <a:cubicBezTo>
                    <a:pt x="5" y="13"/>
                    <a:pt x="5" y="13"/>
                    <a:pt x="5" y="13"/>
                  </a:cubicBezTo>
                  <a:cubicBezTo>
                    <a:pt x="3" y="22"/>
                    <a:pt x="3" y="22"/>
                    <a:pt x="3" y="22"/>
                  </a:cubicBezTo>
                  <a:cubicBezTo>
                    <a:pt x="7" y="22"/>
                    <a:pt x="7" y="22"/>
                    <a:pt x="7" y="22"/>
                  </a:cubicBezTo>
                  <a:cubicBezTo>
                    <a:pt x="8" y="22"/>
                    <a:pt x="9" y="22"/>
                    <a:pt x="10" y="22"/>
                  </a:cubicBezTo>
                  <a:cubicBezTo>
                    <a:pt x="11" y="22"/>
                    <a:pt x="12" y="22"/>
                    <a:pt x="12" y="21"/>
                  </a:cubicBezTo>
                  <a:cubicBezTo>
                    <a:pt x="13" y="21"/>
                    <a:pt x="13" y="20"/>
                    <a:pt x="13" y="19"/>
                  </a:cubicBezTo>
                  <a:cubicBezTo>
                    <a:pt x="14" y="19"/>
                    <a:pt x="14" y="18"/>
                    <a:pt x="14" y="17"/>
                  </a:cubicBezTo>
                  <a:close/>
                  <a:moveTo>
                    <a:pt x="15" y="6"/>
                  </a:moveTo>
                  <a:cubicBezTo>
                    <a:pt x="15" y="6"/>
                    <a:pt x="15" y="5"/>
                    <a:pt x="15" y="5"/>
                  </a:cubicBezTo>
                  <a:cubicBezTo>
                    <a:pt x="15" y="4"/>
                    <a:pt x="14" y="4"/>
                    <a:pt x="14" y="4"/>
                  </a:cubicBezTo>
                  <a:cubicBezTo>
                    <a:pt x="14" y="3"/>
                    <a:pt x="13" y="3"/>
                    <a:pt x="13" y="3"/>
                  </a:cubicBezTo>
                  <a:cubicBezTo>
                    <a:pt x="12" y="3"/>
                    <a:pt x="12" y="3"/>
                    <a:pt x="11" y="3"/>
                  </a:cubicBezTo>
                  <a:cubicBezTo>
                    <a:pt x="7" y="3"/>
                    <a:pt x="7" y="3"/>
                    <a:pt x="7" y="3"/>
                  </a:cubicBezTo>
                  <a:cubicBezTo>
                    <a:pt x="6" y="11"/>
                    <a:pt x="6" y="11"/>
                    <a:pt x="6" y="11"/>
                  </a:cubicBezTo>
                  <a:cubicBezTo>
                    <a:pt x="9" y="11"/>
                    <a:pt x="9" y="11"/>
                    <a:pt x="9" y="11"/>
                  </a:cubicBezTo>
                  <a:cubicBezTo>
                    <a:pt x="10" y="11"/>
                    <a:pt x="11" y="11"/>
                    <a:pt x="12" y="10"/>
                  </a:cubicBezTo>
                  <a:cubicBezTo>
                    <a:pt x="12" y="10"/>
                    <a:pt x="13" y="10"/>
                    <a:pt x="14" y="9"/>
                  </a:cubicBezTo>
                  <a:cubicBezTo>
                    <a:pt x="14" y="9"/>
                    <a:pt x="14" y="9"/>
                    <a:pt x="15" y="8"/>
                  </a:cubicBezTo>
                  <a:cubicBezTo>
                    <a:pt x="15" y="7"/>
                    <a:pt x="15" y="7"/>
                    <a:pt x="15"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86" name="Freeform 298"/>
            <p:cNvSpPr>
              <a:spLocks noEditPoints="1"/>
            </p:cNvSpPr>
            <p:nvPr/>
          </p:nvSpPr>
          <p:spPr bwMode="auto">
            <a:xfrm>
              <a:off x="7772390" y="2967529"/>
              <a:ext cx="74795" cy="81026"/>
            </a:xfrm>
            <a:custGeom>
              <a:avLst/>
              <a:gdLst>
                <a:gd name="T0" fmla="*/ 23 w 23"/>
                <a:gd name="T1" fmla="*/ 10 h 25"/>
                <a:gd name="T2" fmla="*/ 23 w 23"/>
                <a:gd name="T3" fmla="*/ 14 h 25"/>
                <a:gd name="T4" fmla="*/ 22 w 23"/>
                <a:gd name="T5" fmla="*/ 17 h 25"/>
                <a:gd name="T6" fmla="*/ 20 w 23"/>
                <a:gd name="T7" fmla="*/ 20 h 25"/>
                <a:gd name="T8" fmla="*/ 17 w 23"/>
                <a:gd name="T9" fmla="*/ 23 h 25"/>
                <a:gd name="T10" fmla="*/ 13 w 23"/>
                <a:gd name="T11" fmla="*/ 25 h 25"/>
                <a:gd name="T12" fmla="*/ 8 w 23"/>
                <a:gd name="T13" fmla="*/ 25 h 25"/>
                <a:gd name="T14" fmla="*/ 0 w 23"/>
                <a:gd name="T15" fmla="*/ 25 h 25"/>
                <a:gd name="T16" fmla="*/ 5 w 23"/>
                <a:gd name="T17" fmla="*/ 0 h 25"/>
                <a:gd name="T18" fmla="*/ 12 w 23"/>
                <a:gd name="T19" fmla="*/ 0 h 25"/>
                <a:gd name="T20" fmla="*/ 17 w 23"/>
                <a:gd name="T21" fmla="*/ 1 h 25"/>
                <a:gd name="T22" fmla="*/ 20 w 23"/>
                <a:gd name="T23" fmla="*/ 3 h 25"/>
                <a:gd name="T24" fmla="*/ 22 w 23"/>
                <a:gd name="T25" fmla="*/ 6 h 25"/>
                <a:gd name="T26" fmla="*/ 23 w 23"/>
                <a:gd name="T27" fmla="*/ 10 h 25"/>
                <a:gd name="T28" fmla="*/ 20 w 23"/>
                <a:gd name="T29" fmla="*/ 10 h 25"/>
                <a:gd name="T30" fmla="*/ 18 w 23"/>
                <a:gd name="T31" fmla="*/ 5 h 25"/>
                <a:gd name="T32" fmla="*/ 11 w 23"/>
                <a:gd name="T33" fmla="*/ 3 h 25"/>
                <a:gd name="T34" fmla="*/ 8 w 23"/>
                <a:gd name="T35" fmla="*/ 3 h 25"/>
                <a:gd name="T36" fmla="*/ 3 w 23"/>
                <a:gd name="T37" fmla="*/ 22 h 25"/>
                <a:gd name="T38" fmla="*/ 8 w 23"/>
                <a:gd name="T39" fmla="*/ 22 h 25"/>
                <a:gd name="T40" fmla="*/ 13 w 23"/>
                <a:gd name="T41" fmla="*/ 22 h 25"/>
                <a:gd name="T42" fmla="*/ 17 w 23"/>
                <a:gd name="T43" fmla="*/ 19 h 25"/>
                <a:gd name="T44" fmla="*/ 19 w 23"/>
                <a:gd name="T45" fmla="*/ 15 h 25"/>
                <a:gd name="T46" fmla="*/ 20 w 23"/>
                <a:gd name="T47"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25">
                  <a:moveTo>
                    <a:pt x="23" y="10"/>
                  </a:moveTo>
                  <a:cubicBezTo>
                    <a:pt x="23" y="11"/>
                    <a:pt x="23" y="13"/>
                    <a:pt x="23" y="14"/>
                  </a:cubicBezTo>
                  <a:cubicBezTo>
                    <a:pt x="23" y="15"/>
                    <a:pt x="22" y="16"/>
                    <a:pt x="22" y="17"/>
                  </a:cubicBezTo>
                  <a:cubicBezTo>
                    <a:pt x="21" y="18"/>
                    <a:pt x="20" y="20"/>
                    <a:pt x="20" y="20"/>
                  </a:cubicBezTo>
                  <a:cubicBezTo>
                    <a:pt x="19" y="21"/>
                    <a:pt x="18" y="22"/>
                    <a:pt x="17" y="23"/>
                  </a:cubicBezTo>
                  <a:cubicBezTo>
                    <a:pt x="16" y="24"/>
                    <a:pt x="14" y="24"/>
                    <a:pt x="13" y="25"/>
                  </a:cubicBezTo>
                  <a:cubicBezTo>
                    <a:pt x="11" y="25"/>
                    <a:pt x="10" y="25"/>
                    <a:pt x="8" y="25"/>
                  </a:cubicBezTo>
                  <a:cubicBezTo>
                    <a:pt x="0" y="25"/>
                    <a:pt x="0" y="25"/>
                    <a:pt x="0" y="25"/>
                  </a:cubicBezTo>
                  <a:cubicBezTo>
                    <a:pt x="5" y="0"/>
                    <a:pt x="5" y="0"/>
                    <a:pt x="5" y="0"/>
                  </a:cubicBezTo>
                  <a:cubicBezTo>
                    <a:pt x="12" y="0"/>
                    <a:pt x="12" y="0"/>
                    <a:pt x="12" y="0"/>
                  </a:cubicBezTo>
                  <a:cubicBezTo>
                    <a:pt x="14" y="0"/>
                    <a:pt x="15" y="0"/>
                    <a:pt x="17" y="1"/>
                  </a:cubicBezTo>
                  <a:cubicBezTo>
                    <a:pt x="18" y="1"/>
                    <a:pt x="19" y="2"/>
                    <a:pt x="20" y="3"/>
                  </a:cubicBezTo>
                  <a:cubicBezTo>
                    <a:pt x="21" y="4"/>
                    <a:pt x="22" y="5"/>
                    <a:pt x="22" y="6"/>
                  </a:cubicBezTo>
                  <a:cubicBezTo>
                    <a:pt x="23" y="7"/>
                    <a:pt x="23" y="9"/>
                    <a:pt x="23" y="10"/>
                  </a:cubicBezTo>
                  <a:close/>
                  <a:moveTo>
                    <a:pt x="20" y="10"/>
                  </a:moveTo>
                  <a:cubicBezTo>
                    <a:pt x="20" y="8"/>
                    <a:pt x="19" y="6"/>
                    <a:pt x="18" y="5"/>
                  </a:cubicBezTo>
                  <a:cubicBezTo>
                    <a:pt x="16" y="3"/>
                    <a:pt x="14" y="3"/>
                    <a:pt x="11" y="3"/>
                  </a:cubicBezTo>
                  <a:cubicBezTo>
                    <a:pt x="8" y="3"/>
                    <a:pt x="8" y="3"/>
                    <a:pt x="8" y="3"/>
                  </a:cubicBezTo>
                  <a:cubicBezTo>
                    <a:pt x="3" y="22"/>
                    <a:pt x="3" y="22"/>
                    <a:pt x="3" y="22"/>
                  </a:cubicBezTo>
                  <a:cubicBezTo>
                    <a:pt x="8" y="22"/>
                    <a:pt x="8" y="22"/>
                    <a:pt x="8" y="22"/>
                  </a:cubicBezTo>
                  <a:cubicBezTo>
                    <a:pt x="10" y="22"/>
                    <a:pt x="12" y="22"/>
                    <a:pt x="13" y="22"/>
                  </a:cubicBezTo>
                  <a:cubicBezTo>
                    <a:pt x="15" y="21"/>
                    <a:pt x="16" y="20"/>
                    <a:pt x="17" y="19"/>
                  </a:cubicBezTo>
                  <a:cubicBezTo>
                    <a:pt x="18" y="18"/>
                    <a:pt x="19" y="17"/>
                    <a:pt x="19" y="15"/>
                  </a:cubicBezTo>
                  <a:cubicBezTo>
                    <a:pt x="20" y="14"/>
                    <a:pt x="20" y="12"/>
                    <a:pt x="2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grpSp>
        <p:nvGrpSpPr>
          <p:cNvPr id="687" name="Virginia East US"/>
          <p:cNvGrpSpPr/>
          <p:nvPr/>
        </p:nvGrpSpPr>
        <p:grpSpPr>
          <a:xfrm>
            <a:off x="2942148" y="4010746"/>
            <a:ext cx="647934" cy="377599"/>
            <a:chOff x="2510281" y="4044247"/>
            <a:chExt cx="705874" cy="411365"/>
          </a:xfrm>
        </p:grpSpPr>
        <p:sp>
          <p:nvSpPr>
            <p:cNvPr id="688" name="Rectangle 23"/>
            <p:cNvSpPr>
              <a:spLocks noChangeArrowheads="1"/>
            </p:cNvSpPr>
            <p:nvPr/>
          </p:nvSpPr>
          <p:spPr bwMode="auto">
            <a:xfrm>
              <a:off x="2510281" y="4044247"/>
              <a:ext cx="705874" cy="411365"/>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89" name="Freeform 299"/>
            <p:cNvSpPr>
              <a:spLocks/>
            </p:cNvSpPr>
            <p:nvPr/>
          </p:nvSpPr>
          <p:spPr bwMode="auto">
            <a:xfrm>
              <a:off x="2631822" y="4139297"/>
              <a:ext cx="48305" cy="81026"/>
            </a:xfrm>
            <a:custGeom>
              <a:avLst/>
              <a:gdLst>
                <a:gd name="T0" fmla="*/ 31 w 31"/>
                <a:gd name="T1" fmla="*/ 52 h 52"/>
                <a:gd name="T2" fmla="*/ 0 w 31"/>
                <a:gd name="T3" fmla="*/ 52 h 52"/>
                <a:gd name="T4" fmla="*/ 0 w 31"/>
                <a:gd name="T5" fmla="*/ 0 h 52"/>
                <a:gd name="T6" fmla="*/ 31 w 31"/>
                <a:gd name="T7" fmla="*/ 0 h 52"/>
                <a:gd name="T8" fmla="*/ 31 w 31"/>
                <a:gd name="T9" fmla="*/ 8 h 52"/>
                <a:gd name="T10" fmla="*/ 12 w 31"/>
                <a:gd name="T11" fmla="*/ 8 h 52"/>
                <a:gd name="T12" fmla="*/ 12 w 31"/>
                <a:gd name="T13" fmla="*/ 21 h 52"/>
                <a:gd name="T14" fmla="*/ 29 w 31"/>
                <a:gd name="T15" fmla="*/ 21 h 52"/>
                <a:gd name="T16" fmla="*/ 29 w 31"/>
                <a:gd name="T17" fmla="*/ 31 h 52"/>
                <a:gd name="T18" fmla="*/ 12 w 31"/>
                <a:gd name="T19" fmla="*/ 31 h 52"/>
                <a:gd name="T20" fmla="*/ 12 w 31"/>
                <a:gd name="T21" fmla="*/ 42 h 52"/>
                <a:gd name="T22" fmla="*/ 31 w 31"/>
                <a:gd name="T23" fmla="*/ 42 h 52"/>
                <a:gd name="T24" fmla="*/ 31 w 31"/>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52">
                  <a:moveTo>
                    <a:pt x="31" y="52"/>
                  </a:moveTo>
                  <a:lnTo>
                    <a:pt x="0" y="52"/>
                  </a:lnTo>
                  <a:lnTo>
                    <a:pt x="0" y="0"/>
                  </a:lnTo>
                  <a:lnTo>
                    <a:pt x="31" y="0"/>
                  </a:lnTo>
                  <a:lnTo>
                    <a:pt x="31" y="8"/>
                  </a:lnTo>
                  <a:lnTo>
                    <a:pt x="12" y="8"/>
                  </a:lnTo>
                  <a:lnTo>
                    <a:pt x="12" y="21"/>
                  </a:lnTo>
                  <a:lnTo>
                    <a:pt x="29" y="21"/>
                  </a:lnTo>
                  <a:lnTo>
                    <a:pt x="29" y="31"/>
                  </a:lnTo>
                  <a:lnTo>
                    <a:pt x="12" y="31"/>
                  </a:lnTo>
                  <a:lnTo>
                    <a:pt x="12" y="42"/>
                  </a:lnTo>
                  <a:lnTo>
                    <a:pt x="31" y="42"/>
                  </a:lnTo>
                  <a:lnTo>
                    <a:pt x="3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90" name="Freeform 300"/>
            <p:cNvSpPr>
              <a:spLocks noEditPoints="1"/>
            </p:cNvSpPr>
            <p:nvPr/>
          </p:nvSpPr>
          <p:spPr bwMode="auto">
            <a:xfrm>
              <a:off x="2691035" y="4139297"/>
              <a:ext cx="81027" cy="81026"/>
            </a:xfrm>
            <a:custGeom>
              <a:avLst/>
              <a:gdLst>
                <a:gd name="T0" fmla="*/ 25 w 25"/>
                <a:gd name="T1" fmla="*/ 25 h 25"/>
                <a:gd name="T2" fmla="*/ 18 w 25"/>
                <a:gd name="T3" fmla="*/ 25 h 25"/>
                <a:gd name="T4" fmla="*/ 17 w 25"/>
                <a:gd name="T5" fmla="*/ 19 h 25"/>
                <a:gd name="T6" fmla="*/ 8 w 25"/>
                <a:gd name="T7" fmla="*/ 19 h 25"/>
                <a:gd name="T8" fmla="*/ 6 w 25"/>
                <a:gd name="T9" fmla="*/ 25 h 25"/>
                <a:gd name="T10" fmla="*/ 0 w 25"/>
                <a:gd name="T11" fmla="*/ 25 h 25"/>
                <a:gd name="T12" fmla="*/ 9 w 25"/>
                <a:gd name="T13" fmla="*/ 0 h 25"/>
                <a:gd name="T14" fmla="*/ 16 w 25"/>
                <a:gd name="T15" fmla="*/ 0 h 25"/>
                <a:gd name="T16" fmla="*/ 25 w 25"/>
                <a:gd name="T17" fmla="*/ 25 h 25"/>
                <a:gd name="T18" fmla="*/ 15 w 25"/>
                <a:gd name="T19" fmla="*/ 15 h 25"/>
                <a:gd name="T20" fmla="*/ 13 w 25"/>
                <a:gd name="T21" fmla="*/ 7 h 25"/>
                <a:gd name="T22" fmla="*/ 12 w 25"/>
                <a:gd name="T23" fmla="*/ 4 h 25"/>
                <a:gd name="T24" fmla="*/ 12 w 25"/>
                <a:gd name="T25" fmla="*/ 4 h 25"/>
                <a:gd name="T26" fmla="*/ 12 w 25"/>
                <a:gd name="T27" fmla="*/ 6 h 25"/>
                <a:gd name="T28" fmla="*/ 9 w 25"/>
                <a:gd name="T29" fmla="*/ 15 h 25"/>
                <a:gd name="T30" fmla="*/ 15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8" y="25"/>
                    <a:pt x="18" y="25"/>
                    <a:pt x="18" y="25"/>
                  </a:cubicBezTo>
                  <a:cubicBezTo>
                    <a:pt x="17" y="19"/>
                    <a:pt x="17" y="19"/>
                    <a:pt x="17" y="19"/>
                  </a:cubicBezTo>
                  <a:cubicBezTo>
                    <a:pt x="8" y="19"/>
                    <a:pt x="8" y="19"/>
                    <a:pt x="8" y="19"/>
                  </a:cubicBezTo>
                  <a:cubicBezTo>
                    <a:pt x="6" y="25"/>
                    <a:pt x="6" y="25"/>
                    <a:pt x="6" y="25"/>
                  </a:cubicBezTo>
                  <a:cubicBezTo>
                    <a:pt x="0" y="25"/>
                    <a:pt x="0" y="25"/>
                    <a:pt x="0" y="25"/>
                  </a:cubicBezTo>
                  <a:cubicBezTo>
                    <a:pt x="9" y="0"/>
                    <a:pt x="9" y="0"/>
                    <a:pt x="9" y="0"/>
                  </a:cubicBezTo>
                  <a:cubicBezTo>
                    <a:pt x="16" y="0"/>
                    <a:pt x="16" y="0"/>
                    <a:pt x="16" y="0"/>
                  </a:cubicBezTo>
                  <a:lnTo>
                    <a:pt x="25" y="25"/>
                  </a:lnTo>
                  <a:close/>
                  <a:moveTo>
                    <a:pt x="15" y="15"/>
                  </a:moveTo>
                  <a:cubicBezTo>
                    <a:pt x="13" y="7"/>
                    <a:pt x="13" y="7"/>
                    <a:pt x="13" y="7"/>
                  </a:cubicBezTo>
                  <a:cubicBezTo>
                    <a:pt x="12" y="6"/>
                    <a:pt x="12" y="5"/>
                    <a:pt x="12" y="4"/>
                  </a:cubicBezTo>
                  <a:cubicBezTo>
                    <a:pt x="12" y="4"/>
                    <a:pt x="12" y="4"/>
                    <a:pt x="12" y="4"/>
                  </a:cubicBezTo>
                  <a:cubicBezTo>
                    <a:pt x="12" y="5"/>
                    <a:pt x="12" y="6"/>
                    <a:pt x="12" y="6"/>
                  </a:cubicBezTo>
                  <a:cubicBezTo>
                    <a:pt x="9" y="15"/>
                    <a:pt x="9" y="15"/>
                    <a:pt x="9" y="15"/>
                  </a:cubicBezTo>
                  <a:lnTo>
                    <a:pt x="15"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91" name="Freeform 301"/>
            <p:cNvSpPr>
              <a:spLocks/>
            </p:cNvSpPr>
            <p:nvPr/>
          </p:nvSpPr>
          <p:spPr bwMode="auto">
            <a:xfrm>
              <a:off x="2778295" y="4136180"/>
              <a:ext cx="56096" cy="84143"/>
            </a:xfrm>
            <a:custGeom>
              <a:avLst/>
              <a:gdLst>
                <a:gd name="T0" fmla="*/ 0 w 17"/>
                <a:gd name="T1" fmla="*/ 25 h 26"/>
                <a:gd name="T2" fmla="*/ 0 w 17"/>
                <a:gd name="T3" fmla="*/ 19 h 26"/>
                <a:gd name="T4" fmla="*/ 3 w 17"/>
                <a:gd name="T5" fmla="*/ 21 h 26"/>
                <a:gd name="T6" fmla="*/ 7 w 17"/>
                <a:gd name="T7" fmla="*/ 22 h 26"/>
                <a:gd name="T8" fmla="*/ 9 w 17"/>
                <a:gd name="T9" fmla="*/ 22 h 26"/>
                <a:gd name="T10" fmla="*/ 10 w 17"/>
                <a:gd name="T11" fmla="*/ 21 h 26"/>
                <a:gd name="T12" fmla="*/ 11 w 17"/>
                <a:gd name="T13" fmla="*/ 20 h 26"/>
                <a:gd name="T14" fmla="*/ 11 w 17"/>
                <a:gd name="T15" fmla="*/ 19 h 26"/>
                <a:gd name="T16" fmla="*/ 11 w 17"/>
                <a:gd name="T17" fmla="*/ 18 h 26"/>
                <a:gd name="T18" fmla="*/ 10 w 17"/>
                <a:gd name="T19" fmla="*/ 17 h 26"/>
                <a:gd name="T20" fmla="*/ 8 w 17"/>
                <a:gd name="T21" fmla="*/ 16 h 26"/>
                <a:gd name="T22" fmla="*/ 6 w 17"/>
                <a:gd name="T23" fmla="*/ 15 h 26"/>
                <a:gd name="T24" fmla="*/ 1 w 17"/>
                <a:gd name="T25" fmla="*/ 12 h 26"/>
                <a:gd name="T26" fmla="*/ 0 w 17"/>
                <a:gd name="T27" fmla="*/ 8 h 26"/>
                <a:gd name="T28" fmla="*/ 1 w 17"/>
                <a:gd name="T29" fmla="*/ 4 h 26"/>
                <a:gd name="T30" fmla="*/ 3 w 17"/>
                <a:gd name="T31" fmla="*/ 2 h 26"/>
                <a:gd name="T32" fmla="*/ 6 w 17"/>
                <a:gd name="T33" fmla="*/ 1 h 26"/>
                <a:gd name="T34" fmla="*/ 10 w 17"/>
                <a:gd name="T35" fmla="*/ 0 h 26"/>
                <a:gd name="T36" fmla="*/ 13 w 17"/>
                <a:gd name="T37" fmla="*/ 1 h 26"/>
                <a:gd name="T38" fmla="*/ 16 w 17"/>
                <a:gd name="T39" fmla="*/ 1 h 26"/>
                <a:gd name="T40" fmla="*/ 16 w 17"/>
                <a:gd name="T41" fmla="*/ 7 h 26"/>
                <a:gd name="T42" fmla="*/ 15 w 17"/>
                <a:gd name="T43" fmla="*/ 6 h 26"/>
                <a:gd name="T44" fmla="*/ 13 w 17"/>
                <a:gd name="T45" fmla="*/ 5 h 26"/>
                <a:gd name="T46" fmla="*/ 12 w 17"/>
                <a:gd name="T47" fmla="*/ 5 h 26"/>
                <a:gd name="T48" fmla="*/ 10 w 17"/>
                <a:gd name="T49" fmla="*/ 5 h 26"/>
                <a:gd name="T50" fmla="*/ 8 w 17"/>
                <a:gd name="T51" fmla="*/ 5 h 26"/>
                <a:gd name="T52" fmla="*/ 7 w 17"/>
                <a:gd name="T53" fmla="*/ 5 h 26"/>
                <a:gd name="T54" fmla="*/ 6 w 17"/>
                <a:gd name="T55" fmla="*/ 6 h 26"/>
                <a:gd name="T56" fmla="*/ 6 w 17"/>
                <a:gd name="T57" fmla="*/ 7 h 26"/>
                <a:gd name="T58" fmla="*/ 6 w 17"/>
                <a:gd name="T59" fmla="*/ 8 h 26"/>
                <a:gd name="T60" fmla="*/ 7 w 17"/>
                <a:gd name="T61" fmla="*/ 9 h 26"/>
                <a:gd name="T62" fmla="*/ 9 w 17"/>
                <a:gd name="T63" fmla="*/ 10 h 26"/>
                <a:gd name="T64" fmla="*/ 11 w 17"/>
                <a:gd name="T65" fmla="*/ 11 h 26"/>
                <a:gd name="T66" fmla="*/ 13 w 17"/>
                <a:gd name="T67" fmla="*/ 13 h 26"/>
                <a:gd name="T68" fmla="*/ 16 w 17"/>
                <a:gd name="T69" fmla="*/ 14 h 26"/>
                <a:gd name="T70" fmla="*/ 17 w 17"/>
                <a:gd name="T71" fmla="*/ 16 h 26"/>
                <a:gd name="T72" fmla="*/ 17 w 17"/>
                <a:gd name="T73" fmla="*/ 19 h 26"/>
                <a:gd name="T74" fmla="*/ 17 w 17"/>
                <a:gd name="T75" fmla="*/ 22 h 26"/>
                <a:gd name="T76" fmla="*/ 14 w 17"/>
                <a:gd name="T77" fmla="*/ 25 h 26"/>
                <a:gd name="T78" fmla="*/ 11 w 17"/>
                <a:gd name="T79" fmla="*/ 26 h 26"/>
                <a:gd name="T80" fmla="*/ 7 w 17"/>
                <a:gd name="T81" fmla="*/ 26 h 26"/>
                <a:gd name="T82" fmla="*/ 3 w 17"/>
                <a:gd name="T83" fmla="*/ 26 h 26"/>
                <a:gd name="T84" fmla="*/ 0 w 17"/>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5"/>
                  </a:moveTo>
                  <a:cubicBezTo>
                    <a:pt x="0" y="19"/>
                    <a:pt x="0" y="19"/>
                    <a:pt x="0" y="19"/>
                  </a:cubicBezTo>
                  <a:cubicBezTo>
                    <a:pt x="1" y="20"/>
                    <a:pt x="2" y="21"/>
                    <a:pt x="3" y="21"/>
                  </a:cubicBezTo>
                  <a:cubicBezTo>
                    <a:pt x="5" y="22"/>
                    <a:pt x="6" y="22"/>
                    <a:pt x="7" y="22"/>
                  </a:cubicBezTo>
                  <a:cubicBezTo>
                    <a:pt x="8" y="22"/>
                    <a:pt x="8" y="22"/>
                    <a:pt x="9" y="22"/>
                  </a:cubicBezTo>
                  <a:cubicBezTo>
                    <a:pt x="9" y="22"/>
                    <a:pt x="10" y="21"/>
                    <a:pt x="10" y="21"/>
                  </a:cubicBezTo>
                  <a:cubicBezTo>
                    <a:pt x="11" y="21"/>
                    <a:pt x="11" y="21"/>
                    <a:pt x="11" y="20"/>
                  </a:cubicBezTo>
                  <a:cubicBezTo>
                    <a:pt x="11" y="20"/>
                    <a:pt x="11" y="20"/>
                    <a:pt x="11" y="19"/>
                  </a:cubicBezTo>
                  <a:cubicBezTo>
                    <a:pt x="11" y="19"/>
                    <a:pt x="11" y="18"/>
                    <a:pt x="11" y="18"/>
                  </a:cubicBezTo>
                  <a:cubicBezTo>
                    <a:pt x="11" y="18"/>
                    <a:pt x="10" y="17"/>
                    <a:pt x="10" y="17"/>
                  </a:cubicBezTo>
                  <a:cubicBezTo>
                    <a:pt x="9" y="17"/>
                    <a:pt x="9" y="16"/>
                    <a:pt x="8" y="16"/>
                  </a:cubicBezTo>
                  <a:cubicBezTo>
                    <a:pt x="7" y="16"/>
                    <a:pt x="7" y="15"/>
                    <a:pt x="6" y="15"/>
                  </a:cubicBezTo>
                  <a:cubicBezTo>
                    <a:pt x="4" y="14"/>
                    <a:pt x="2" y="13"/>
                    <a:pt x="1" y="12"/>
                  </a:cubicBezTo>
                  <a:cubicBezTo>
                    <a:pt x="1" y="11"/>
                    <a:pt x="0" y="9"/>
                    <a:pt x="0" y="8"/>
                  </a:cubicBezTo>
                  <a:cubicBezTo>
                    <a:pt x="0" y="7"/>
                    <a:pt x="0" y="5"/>
                    <a:pt x="1" y="4"/>
                  </a:cubicBezTo>
                  <a:cubicBezTo>
                    <a:pt x="1" y="3"/>
                    <a:pt x="2" y="3"/>
                    <a:pt x="3" y="2"/>
                  </a:cubicBezTo>
                  <a:cubicBezTo>
                    <a:pt x="4" y="1"/>
                    <a:pt x="5" y="1"/>
                    <a:pt x="6" y="1"/>
                  </a:cubicBezTo>
                  <a:cubicBezTo>
                    <a:pt x="7" y="0"/>
                    <a:pt x="9" y="0"/>
                    <a:pt x="10" y="0"/>
                  </a:cubicBezTo>
                  <a:cubicBezTo>
                    <a:pt x="11" y="0"/>
                    <a:pt x="12" y="0"/>
                    <a:pt x="13" y="1"/>
                  </a:cubicBezTo>
                  <a:cubicBezTo>
                    <a:pt x="14" y="1"/>
                    <a:pt x="15" y="1"/>
                    <a:pt x="16" y="1"/>
                  </a:cubicBezTo>
                  <a:cubicBezTo>
                    <a:pt x="16" y="7"/>
                    <a:pt x="16" y="7"/>
                    <a:pt x="16" y="7"/>
                  </a:cubicBezTo>
                  <a:cubicBezTo>
                    <a:pt x="16" y="6"/>
                    <a:pt x="15" y="6"/>
                    <a:pt x="15" y="6"/>
                  </a:cubicBezTo>
                  <a:cubicBezTo>
                    <a:pt x="14" y="6"/>
                    <a:pt x="14" y="5"/>
                    <a:pt x="13" y="5"/>
                  </a:cubicBezTo>
                  <a:cubicBezTo>
                    <a:pt x="13" y="5"/>
                    <a:pt x="12" y="5"/>
                    <a:pt x="12" y="5"/>
                  </a:cubicBezTo>
                  <a:cubicBezTo>
                    <a:pt x="11" y="5"/>
                    <a:pt x="11" y="5"/>
                    <a:pt x="10" y="5"/>
                  </a:cubicBezTo>
                  <a:cubicBezTo>
                    <a:pt x="10" y="5"/>
                    <a:pt x="9" y="5"/>
                    <a:pt x="8" y="5"/>
                  </a:cubicBezTo>
                  <a:cubicBezTo>
                    <a:pt x="8" y="5"/>
                    <a:pt x="8" y="5"/>
                    <a:pt x="7" y="5"/>
                  </a:cubicBezTo>
                  <a:cubicBezTo>
                    <a:pt x="7" y="6"/>
                    <a:pt x="7" y="6"/>
                    <a:pt x="6" y="6"/>
                  </a:cubicBezTo>
                  <a:cubicBezTo>
                    <a:pt x="6" y="7"/>
                    <a:pt x="6" y="7"/>
                    <a:pt x="6" y="7"/>
                  </a:cubicBezTo>
                  <a:cubicBezTo>
                    <a:pt x="6" y="8"/>
                    <a:pt x="6" y="8"/>
                    <a:pt x="6" y="8"/>
                  </a:cubicBezTo>
                  <a:cubicBezTo>
                    <a:pt x="7" y="9"/>
                    <a:pt x="7" y="9"/>
                    <a:pt x="7" y="9"/>
                  </a:cubicBezTo>
                  <a:cubicBezTo>
                    <a:pt x="8" y="10"/>
                    <a:pt x="8" y="10"/>
                    <a:pt x="9" y="10"/>
                  </a:cubicBezTo>
                  <a:cubicBezTo>
                    <a:pt x="9" y="11"/>
                    <a:pt x="10" y="11"/>
                    <a:pt x="11" y="11"/>
                  </a:cubicBezTo>
                  <a:cubicBezTo>
                    <a:pt x="12" y="12"/>
                    <a:pt x="13" y="12"/>
                    <a:pt x="13" y="13"/>
                  </a:cubicBezTo>
                  <a:cubicBezTo>
                    <a:pt x="14" y="13"/>
                    <a:pt x="15" y="14"/>
                    <a:pt x="16" y="14"/>
                  </a:cubicBezTo>
                  <a:cubicBezTo>
                    <a:pt x="16" y="15"/>
                    <a:pt x="17" y="15"/>
                    <a:pt x="17" y="16"/>
                  </a:cubicBezTo>
                  <a:cubicBezTo>
                    <a:pt x="17" y="17"/>
                    <a:pt x="17" y="18"/>
                    <a:pt x="17" y="19"/>
                  </a:cubicBezTo>
                  <a:cubicBezTo>
                    <a:pt x="17" y="20"/>
                    <a:pt x="17" y="21"/>
                    <a:pt x="17" y="22"/>
                  </a:cubicBezTo>
                  <a:cubicBezTo>
                    <a:pt x="16" y="23"/>
                    <a:pt x="15" y="24"/>
                    <a:pt x="14" y="25"/>
                  </a:cubicBezTo>
                  <a:cubicBezTo>
                    <a:pt x="13" y="25"/>
                    <a:pt x="12" y="26"/>
                    <a:pt x="11" y="26"/>
                  </a:cubicBezTo>
                  <a:cubicBezTo>
                    <a:pt x="10" y="26"/>
                    <a:pt x="9" y="26"/>
                    <a:pt x="7" y="26"/>
                  </a:cubicBezTo>
                  <a:cubicBezTo>
                    <a:pt x="6" y="26"/>
                    <a:pt x="5" y="26"/>
                    <a:pt x="3" y="26"/>
                  </a:cubicBezTo>
                  <a:cubicBezTo>
                    <a:pt x="2" y="26"/>
                    <a:pt x="1" y="25"/>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92" name="Freeform 302"/>
            <p:cNvSpPr>
              <a:spLocks/>
            </p:cNvSpPr>
            <p:nvPr/>
          </p:nvSpPr>
          <p:spPr bwMode="auto">
            <a:xfrm>
              <a:off x="2843740" y="4139297"/>
              <a:ext cx="65445" cy="81026"/>
            </a:xfrm>
            <a:custGeom>
              <a:avLst/>
              <a:gdLst>
                <a:gd name="T0" fmla="*/ 42 w 42"/>
                <a:gd name="T1" fmla="*/ 8 h 52"/>
                <a:gd name="T2" fmla="*/ 27 w 42"/>
                <a:gd name="T3" fmla="*/ 8 h 52"/>
                <a:gd name="T4" fmla="*/ 27 w 42"/>
                <a:gd name="T5" fmla="*/ 52 h 52"/>
                <a:gd name="T6" fmla="*/ 15 w 42"/>
                <a:gd name="T7" fmla="*/ 52 h 52"/>
                <a:gd name="T8" fmla="*/ 15 w 42"/>
                <a:gd name="T9" fmla="*/ 8 h 52"/>
                <a:gd name="T10" fmla="*/ 0 w 42"/>
                <a:gd name="T11" fmla="*/ 8 h 52"/>
                <a:gd name="T12" fmla="*/ 0 w 42"/>
                <a:gd name="T13" fmla="*/ 0 h 52"/>
                <a:gd name="T14" fmla="*/ 42 w 42"/>
                <a:gd name="T15" fmla="*/ 0 h 52"/>
                <a:gd name="T16" fmla="*/ 42 w 42"/>
                <a:gd name="T17"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2">
                  <a:moveTo>
                    <a:pt x="42" y="8"/>
                  </a:moveTo>
                  <a:lnTo>
                    <a:pt x="27" y="8"/>
                  </a:lnTo>
                  <a:lnTo>
                    <a:pt x="27" y="52"/>
                  </a:lnTo>
                  <a:lnTo>
                    <a:pt x="15" y="52"/>
                  </a:lnTo>
                  <a:lnTo>
                    <a:pt x="15" y="8"/>
                  </a:lnTo>
                  <a:lnTo>
                    <a:pt x="0" y="8"/>
                  </a:lnTo>
                  <a:lnTo>
                    <a:pt x="0" y="0"/>
                  </a:lnTo>
                  <a:lnTo>
                    <a:pt x="42" y="0"/>
                  </a:lnTo>
                  <a:lnTo>
                    <a:pt x="4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93" name="Freeform 303"/>
            <p:cNvSpPr>
              <a:spLocks/>
            </p:cNvSpPr>
            <p:nvPr/>
          </p:nvSpPr>
          <p:spPr bwMode="auto">
            <a:xfrm>
              <a:off x="2954374" y="4139297"/>
              <a:ext cx="68562" cy="81026"/>
            </a:xfrm>
            <a:custGeom>
              <a:avLst/>
              <a:gdLst>
                <a:gd name="T0" fmla="*/ 21 w 21"/>
                <a:gd name="T1" fmla="*/ 14 h 25"/>
                <a:gd name="T2" fmla="*/ 10 w 21"/>
                <a:gd name="T3" fmla="*/ 25 h 25"/>
                <a:gd name="T4" fmla="*/ 0 w 21"/>
                <a:gd name="T5" fmla="*/ 14 h 25"/>
                <a:gd name="T6" fmla="*/ 0 w 21"/>
                <a:gd name="T7" fmla="*/ 0 h 25"/>
                <a:gd name="T8" fmla="*/ 6 w 21"/>
                <a:gd name="T9" fmla="*/ 0 h 25"/>
                <a:gd name="T10" fmla="*/ 6 w 21"/>
                <a:gd name="T11" fmla="*/ 14 h 25"/>
                <a:gd name="T12" fmla="*/ 10 w 21"/>
                <a:gd name="T13" fmla="*/ 20 h 25"/>
                <a:gd name="T14" fmla="*/ 15 w 21"/>
                <a:gd name="T15" fmla="*/ 15 h 25"/>
                <a:gd name="T16" fmla="*/ 15 w 21"/>
                <a:gd name="T17" fmla="*/ 0 h 25"/>
                <a:gd name="T18" fmla="*/ 21 w 21"/>
                <a:gd name="T19" fmla="*/ 0 h 25"/>
                <a:gd name="T20" fmla="*/ 21 w 21"/>
                <a:gd name="T2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5">
                  <a:moveTo>
                    <a:pt x="21" y="14"/>
                  </a:moveTo>
                  <a:cubicBezTo>
                    <a:pt x="21" y="22"/>
                    <a:pt x="17" y="25"/>
                    <a:pt x="10" y="25"/>
                  </a:cubicBezTo>
                  <a:cubicBezTo>
                    <a:pt x="3" y="25"/>
                    <a:pt x="0" y="22"/>
                    <a:pt x="0" y="14"/>
                  </a:cubicBezTo>
                  <a:cubicBezTo>
                    <a:pt x="0" y="0"/>
                    <a:pt x="0" y="0"/>
                    <a:pt x="0" y="0"/>
                  </a:cubicBezTo>
                  <a:cubicBezTo>
                    <a:pt x="6" y="0"/>
                    <a:pt x="6" y="0"/>
                    <a:pt x="6" y="0"/>
                  </a:cubicBezTo>
                  <a:cubicBezTo>
                    <a:pt x="6" y="14"/>
                    <a:pt x="6" y="14"/>
                    <a:pt x="6" y="14"/>
                  </a:cubicBezTo>
                  <a:cubicBezTo>
                    <a:pt x="6" y="18"/>
                    <a:pt x="7" y="20"/>
                    <a:pt x="10" y="20"/>
                  </a:cubicBezTo>
                  <a:cubicBezTo>
                    <a:pt x="13" y="20"/>
                    <a:pt x="15" y="19"/>
                    <a:pt x="15" y="15"/>
                  </a:cubicBezTo>
                  <a:cubicBezTo>
                    <a:pt x="15" y="0"/>
                    <a:pt x="15" y="0"/>
                    <a:pt x="15" y="0"/>
                  </a:cubicBezTo>
                  <a:cubicBezTo>
                    <a:pt x="21" y="0"/>
                    <a:pt x="21" y="0"/>
                    <a:pt x="21" y="0"/>
                  </a:cubicBezTo>
                  <a:lnTo>
                    <a:pt x="21"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94" name="Freeform 304"/>
            <p:cNvSpPr>
              <a:spLocks/>
            </p:cNvSpPr>
            <p:nvPr/>
          </p:nvSpPr>
          <p:spPr bwMode="auto">
            <a:xfrm>
              <a:off x="3036960" y="4136180"/>
              <a:ext cx="57654" cy="84143"/>
            </a:xfrm>
            <a:custGeom>
              <a:avLst/>
              <a:gdLst>
                <a:gd name="T0" fmla="*/ 1 w 18"/>
                <a:gd name="T1" fmla="*/ 25 h 26"/>
                <a:gd name="T2" fmla="*/ 1 w 18"/>
                <a:gd name="T3" fmla="*/ 19 h 26"/>
                <a:gd name="T4" fmla="*/ 4 w 18"/>
                <a:gd name="T5" fmla="*/ 21 h 26"/>
                <a:gd name="T6" fmla="*/ 7 w 18"/>
                <a:gd name="T7" fmla="*/ 22 h 26"/>
                <a:gd name="T8" fmla="*/ 9 w 18"/>
                <a:gd name="T9" fmla="*/ 22 h 26"/>
                <a:gd name="T10" fmla="*/ 11 w 18"/>
                <a:gd name="T11" fmla="*/ 21 h 26"/>
                <a:gd name="T12" fmla="*/ 11 w 18"/>
                <a:gd name="T13" fmla="*/ 20 h 26"/>
                <a:gd name="T14" fmla="*/ 12 w 18"/>
                <a:gd name="T15" fmla="*/ 19 h 26"/>
                <a:gd name="T16" fmla="*/ 11 w 18"/>
                <a:gd name="T17" fmla="*/ 18 h 26"/>
                <a:gd name="T18" fmla="*/ 10 w 18"/>
                <a:gd name="T19" fmla="*/ 17 h 26"/>
                <a:gd name="T20" fmla="*/ 8 w 18"/>
                <a:gd name="T21" fmla="*/ 16 h 26"/>
                <a:gd name="T22" fmla="*/ 6 w 18"/>
                <a:gd name="T23" fmla="*/ 15 h 26"/>
                <a:gd name="T24" fmla="*/ 2 w 18"/>
                <a:gd name="T25" fmla="*/ 12 h 26"/>
                <a:gd name="T26" fmla="*/ 0 w 18"/>
                <a:gd name="T27" fmla="*/ 8 h 26"/>
                <a:gd name="T28" fmla="*/ 1 w 18"/>
                <a:gd name="T29" fmla="*/ 4 h 26"/>
                <a:gd name="T30" fmla="*/ 3 w 18"/>
                <a:gd name="T31" fmla="*/ 2 h 26"/>
                <a:gd name="T32" fmla="*/ 7 w 18"/>
                <a:gd name="T33" fmla="*/ 1 h 26"/>
                <a:gd name="T34" fmla="*/ 10 w 18"/>
                <a:gd name="T35" fmla="*/ 0 h 26"/>
                <a:gd name="T36" fmla="*/ 14 w 18"/>
                <a:gd name="T37" fmla="*/ 1 h 26"/>
                <a:gd name="T38" fmla="*/ 17 w 18"/>
                <a:gd name="T39" fmla="*/ 1 h 26"/>
                <a:gd name="T40" fmla="*/ 17 w 18"/>
                <a:gd name="T41" fmla="*/ 7 h 26"/>
                <a:gd name="T42" fmla="*/ 15 w 18"/>
                <a:gd name="T43" fmla="*/ 6 h 26"/>
                <a:gd name="T44" fmla="*/ 14 w 18"/>
                <a:gd name="T45" fmla="*/ 5 h 26"/>
                <a:gd name="T46" fmla="*/ 12 w 18"/>
                <a:gd name="T47" fmla="*/ 5 h 26"/>
                <a:gd name="T48" fmla="*/ 11 w 18"/>
                <a:gd name="T49" fmla="*/ 5 h 26"/>
                <a:gd name="T50" fmla="*/ 9 w 18"/>
                <a:gd name="T51" fmla="*/ 5 h 26"/>
                <a:gd name="T52" fmla="*/ 8 w 18"/>
                <a:gd name="T53" fmla="*/ 5 h 26"/>
                <a:gd name="T54" fmla="*/ 7 w 18"/>
                <a:gd name="T55" fmla="*/ 6 h 26"/>
                <a:gd name="T56" fmla="*/ 6 w 18"/>
                <a:gd name="T57" fmla="*/ 7 h 26"/>
                <a:gd name="T58" fmla="*/ 7 w 18"/>
                <a:gd name="T59" fmla="*/ 8 h 26"/>
                <a:gd name="T60" fmla="*/ 8 w 18"/>
                <a:gd name="T61" fmla="*/ 9 h 26"/>
                <a:gd name="T62" fmla="*/ 9 w 18"/>
                <a:gd name="T63" fmla="*/ 10 h 26"/>
                <a:gd name="T64" fmla="*/ 11 w 18"/>
                <a:gd name="T65" fmla="*/ 11 h 26"/>
                <a:gd name="T66" fmla="*/ 14 w 18"/>
                <a:gd name="T67" fmla="*/ 13 h 26"/>
                <a:gd name="T68" fmla="*/ 16 w 18"/>
                <a:gd name="T69" fmla="*/ 14 h 26"/>
                <a:gd name="T70" fmla="*/ 17 w 18"/>
                <a:gd name="T71" fmla="*/ 16 h 26"/>
                <a:gd name="T72" fmla="*/ 18 w 18"/>
                <a:gd name="T73" fmla="*/ 19 h 26"/>
                <a:gd name="T74" fmla="*/ 17 w 18"/>
                <a:gd name="T75" fmla="*/ 22 h 26"/>
                <a:gd name="T76" fmla="*/ 15 w 18"/>
                <a:gd name="T77" fmla="*/ 25 h 26"/>
                <a:gd name="T78" fmla="*/ 12 w 18"/>
                <a:gd name="T79" fmla="*/ 26 h 26"/>
                <a:gd name="T80" fmla="*/ 8 w 18"/>
                <a:gd name="T81" fmla="*/ 26 h 26"/>
                <a:gd name="T82" fmla="*/ 4 w 18"/>
                <a:gd name="T83" fmla="*/ 26 h 26"/>
                <a:gd name="T84" fmla="*/ 1 w 18"/>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 h="26">
                  <a:moveTo>
                    <a:pt x="1" y="25"/>
                  </a:moveTo>
                  <a:cubicBezTo>
                    <a:pt x="1" y="19"/>
                    <a:pt x="1" y="19"/>
                    <a:pt x="1" y="19"/>
                  </a:cubicBezTo>
                  <a:cubicBezTo>
                    <a:pt x="2" y="20"/>
                    <a:pt x="3" y="21"/>
                    <a:pt x="4" y="21"/>
                  </a:cubicBezTo>
                  <a:cubicBezTo>
                    <a:pt x="5" y="22"/>
                    <a:pt x="6" y="22"/>
                    <a:pt x="7" y="22"/>
                  </a:cubicBezTo>
                  <a:cubicBezTo>
                    <a:pt x="8" y="22"/>
                    <a:pt x="9" y="22"/>
                    <a:pt x="9" y="22"/>
                  </a:cubicBezTo>
                  <a:cubicBezTo>
                    <a:pt x="10" y="22"/>
                    <a:pt x="10" y="21"/>
                    <a:pt x="11" y="21"/>
                  </a:cubicBezTo>
                  <a:cubicBezTo>
                    <a:pt x="11" y="21"/>
                    <a:pt x="11" y="21"/>
                    <a:pt x="11" y="20"/>
                  </a:cubicBezTo>
                  <a:cubicBezTo>
                    <a:pt x="12" y="20"/>
                    <a:pt x="12" y="20"/>
                    <a:pt x="12" y="19"/>
                  </a:cubicBezTo>
                  <a:cubicBezTo>
                    <a:pt x="12" y="19"/>
                    <a:pt x="12" y="18"/>
                    <a:pt x="11" y="18"/>
                  </a:cubicBezTo>
                  <a:cubicBezTo>
                    <a:pt x="11" y="18"/>
                    <a:pt x="11" y="17"/>
                    <a:pt x="10" y="17"/>
                  </a:cubicBezTo>
                  <a:cubicBezTo>
                    <a:pt x="10" y="17"/>
                    <a:pt x="9" y="16"/>
                    <a:pt x="8" y="16"/>
                  </a:cubicBezTo>
                  <a:cubicBezTo>
                    <a:pt x="8" y="16"/>
                    <a:pt x="7" y="15"/>
                    <a:pt x="6" y="15"/>
                  </a:cubicBezTo>
                  <a:cubicBezTo>
                    <a:pt x="4" y="14"/>
                    <a:pt x="3" y="13"/>
                    <a:pt x="2" y="12"/>
                  </a:cubicBezTo>
                  <a:cubicBezTo>
                    <a:pt x="1" y="11"/>
                    <a:pt x="0" y="9"/>
                    <a:pt x="0" y="8"/>
                  </a:cubicBezTo>
                  <a:cubicBezTo>
                    <a:pt x="0" y="7"/>
                    <a:pt x="1" y="5"/>
                    <a:pt x="1" y="4"/>
                  </a:cubicBezTo>
                  <a:cubicBezTo>
                    <a:pt x="2" y="3"/>
                    <a:pt x="2" y="3"/>
                    <a:pt x="3" y="2"/>
                  </a:cubicBezTo>
                  <a:cubicBezTo>
                    <a:pt x="4" y="1"/>
                    <a:pt x="5" y="1"/>
                    <a:pt x="7" y="1"/>
                  </a:cubicBezTo>
                  <a:cubicBezTo>
                    <a:pt x="8" y="0"/>
                    <a:pt x="9" y="0"/>
                    <a:pt x="10" y="0"/>
                  </a:cubicBezTo>
                  <a:cubicBezTo>
                    <a:pt x="12" y="0"/>
                    <a:pt x="13" y="0"/>
                    <a:pt x="14" y="1"/>
                  </a:cubicBezTo>
                  <a:cubicBezTo>
                    <a:pt x="15" y="1"/>
                    <a:pt x="16" y="1"/>
                    <a:pt x="17" y="1"/>
                  </a:cubicBezTo>
                  <a:cubicBezTo>
                    <a:pt x="17" y="7"/>
                    <a:pt x="17" y="7"/>
                    <a:pt x="17" y="7"/>
                  </a:cubicBezTo>
                  <a:cubicBezTo>
                    <a:pt x="16" y="6"/>
                    <a:pt x="16" y="6"/>
                    <a:pt x="15" y="6"/>
                  </a:cubicBezTo>
                  <a:cubicBezTo>
                    <a:pt x="15" y="6"/>
                    <a:pt x="14" y="5"/>
                    <a:pt x="14" y="5"/>
                  </a:cubicBezTo>
                  <a:cubicBezTo>
                    <a:pt x="13" y="5"/>
                    <a:pt x="13" y="5"/>
                    <a:pt x="12" y="5"/>
                  </a:cubicBezTo>
                  <a:cubicBezTo>
                    <a:pt x="12" y="5"/>
                    <a:pt x="11" y="5"/>
                    <a:pt x="11" y="5"/>
                  </a:cubicBezTo>
                  <a:cubicBezTo>
                    <a:pt x="10" y="5"/>
                    <a:pt x="9" y="5"/>
                    <a:pt x="9" y="5"/>
                  </a:cubicBezTo>
                  <a:cubicBezTo>
                    <a:pt x="8" y="5"/>
                    <a:pt x="8" y="5"/>
                    <a:pt x="8" y="5"/>
                  </a:cubicBezTo>
                  <a:cubicBezTo>
                    <a:pt x="7" y="6"/>
                    <a:pt x="7" y="6"/>
                    <a:pt x="7" y="6"/>
                  </a:cubicBezTo>
                  <a:cubicBezTo>
                    <a:pt x="7" y="7"/>
                    <a:pt x="6" y="7"/>
                    <a:pt x="6" y="7"/>
                  </a:cubicBezTo>
                  <a:cubicBezTo>
                    <a:pt x="6" y="8"/>
                    <a:pt x="7" y="8"/>
                    <a:pt x="7" y="8"/>
                  </a:cubicBezTo>
                  <a:cubicBezTo>
                    <a:pt x="7" y="9"/>
                    <a:pt x="7" y="9"/>
                    <a:pt x="8" y="9"/>
                  </a:cubicBezTo>
                  <a:cubicBezTo>
                    <a:pt x="8" y="10"/>
                    <a:pt x="9" y="10"/>
                    <a:pt x="9" y="10"/>
                  </a:cubicBezTo>
                  <a:cubicBezTo>
                    <a:pt x="10" y="11"/>
                    <a:pt x="10" y="11"/>
                    <a:pt x="11" y="11"/>
                  </a:cubicBezTo>
                  <a:cubicBezTo>
                    <a:pt x="12" y="12"/>
                    <a:pt x="13" y="12"/>
                    <a:pt x="14" y="13"/>
                  </a:cubicBezTo>
                  <a:cubicBezTo>
                    <a:pt x="15" y="13"/>
                    <a:pt x="15" y="14"/>
                    <a:pt x="16" y="14"/>
                  </a:cubicBezTo>
                  <a:cubicBezTo>
                    <a:pt x="17" y="15"/>
                    <a:pt x="17" y="15"/>
                    <a:pt x="17" y="16"/>
                  </a:cubicBezTo>
                  <a:cubicBezTo>
                    <a:pt x="18" y="17"/>
                    <a:pt x="18" y="18"/>
                    <a:pt x="18" y="19"/>
                  </a:cubicBezTo>
                  <a:cubicBezTo>
                    <a:pt x="18" y="20"/>
                    <a:pt x="17" y="21"/>
                    <a:pt x="17" y="22"/>
                  </a:cubicBezTo>
                  <a:cubicBezTo>
                    <a:pt x="16" y="23"/>
                    <a:pt x="16" y="24"/>
                    <a:pt x="15" y="25"/>
                  </a:cubicBezTo>
                  <a:cubicBezTo>
                    <a:pt x="14" y="25"/>
                    <a:pt x="13" y="26"/>
                    <a:pt x="12" y="26"/>
                  </a:cubicBezTo>
                  <a:cubicBezTo>
                    <a:pt x="10" y="26"/>
                    <a:pt x="9" y="26"/>
                    <a:pt x="8" y="26"/>
                  </a:cubicBezTo>
                  <a:cubicBezTo>
                    <a:pt x="6" y="26"/>
                    <a:pt x="5" y="26"/>
                    <a:pt x="4" y="26"/>
                  </a:cubicBezTo>
                  <a:cubicBezTo>
                    <a:pt x="3" y="26"/>
                    <a:pt x="1" y="25"/>
                    <a:pt x="1"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95" name="Freeform 305"/>
            <p:cNvSpPr>
              <a:spLocks/>
            </p:cNvSpPr>
            <p:nvPr/>
          </p:nvSpPr>
          <p:spPr bwMode="auto">
            <a:xfrm>
              <a:off x="2628706" y="4279535"/>
              <a:ext cx="68562" cy="81026"/>
            </a:xfrm>
            <a:custGeom>
              <a:avLst/>
              <a:gdLst>
                <a:gd name="T0" fmla="*/ 6 w 21"/>
                <a:gd name="T1" fmla="*/ 25 h 25"/>
                <a:gd name="T2" fmla="*/ 3 w 21"/>
                <a:gd name="T3" fmla="*/ 25 h 25"/>
                <a:gd name="T4" fmla="*/ 0 w 21"/>
                <a:gd name="T5" fmla="*/ 0 h 25"/>
                <a:gd name="T6" fmla="*/ 3 w 21"/>
                <a:gd name="T7" fmla="*/ 0 h 25"/>
                <a:gd name="T8" fmla="*/ 5 w 21"/>
                <a:gd name="T9" fmla="*/ 20 h 25"/>
                <a:gd name="T10" fmla="*/ 6 w 21"/>
                <a:gd name="T11" fmla="*/ 21 h 25"/>
                <a:gd name="T12" fmla="*/ 6 w 21"/>
                <a:gd name="T13" fmla="*/ 22 h 25"/>
                <a:gd name="T14" fmla="*/ 6 w 21"/>
                <a:gd name="T15" fmla="*/ 22 h 25"/>
                <a:gd name="T16" fmla="*/ 6 w 21"/>
                <a:gd name="T17" fmla="*/ 21 h 25"/>
                <a:gd name="T18" fmla="*/ 6 w 21"/>
                <a:gd name="T19" fmla="*/ 21 h 25"/>
                <a:gd name="T20" fmla="*/ 6 w 21"/>
                <a:gd name="T21" fmla="*/ 20 h 25"/>
                <a:gd name="T22" fmla="*/ 7 w 21"/>
                <a:gd name="T23" fmla="*/ 20 h 25"/>
                <a:gd name="T24" fmla="*/ 18 w 21"/>
                <a:gd name="T25" fmla="*/ 0 h 25"/>
                <a:gd name="T26" fmla="*/ 21 w 21"/>
                <a:gd name="T27" fmla="*/ 0 h 25"/>
                <a:gd name="T28" fmla="*/ 6 w 21"/>
                <a:gd name="T2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5">
                  <a:moveTo>
                    <a:pt x="6" y="25"/>
                  </a:moveTo>
                  <a:cubicBezTo>
                    <a:pt x="3" y="25"/>
                    <a:pt x="3" y="25"/>
                    <a:pt x="3" y="25"/>
                  </a:cubicBezTo>
                  <a:cubicBezTo>
                    <a:pt x="0" y="0"/>
                    <a:pt x="0" y="0"/>
                    <a:pt x="0" y="0"/>
                  </a:cubicBezTo>
                  <a:cubicBezTo>
                    <a:pt x="3" y="0"/>
                    <a:pt x="3" y="0"/>
                    <a:pt x="3" y="0"/>
                  </a:cubicBezTo>
                  <a:cubicBezTo>
                    <a:pt x="5" y="20"/>
                    <a:pt x="5" y="20"/>
                    <a:pt x="5" y="20"/>
                  </a:cubicBezTo>
                  <a:cubicBezTo>
                    <a:pt x="6" y="20"/>
                    <a:pt x="6" y="20"/>
                    <a:pt x="6" y="21"/>
                  </a:cubicBezTo>
                  <a:cubicBezTo>
                    <a:pt x="6" y="21"/>
                    <a:pt x="6" y="22"/>
                    <a:pt x="6" y="22"/>
                  </a:cubicBezTo>
                  <a:cubicBezTo>
                    <a:pt x="6" y="22"/>
                    <a:pt x="6" y="22"/>
                    <a:pt x="6" y="22"/>
                  </a:cubicBezTo>
                  <a:cubicBezTo>
                    <a:pt x="6" y="22"/>
                    <a:pt x="6" y="22"/>
                    <a:pt x="6" y="21"/>
                  </a:cubicBezTo>
                  <a:cubicBezTo>
                    <a:pt x="6" y="21"/>
                    <a:pt x="6" y="21"/>
                    <a:pt x="6" y="21"/>
                  </a:cubicBezTo>
                  <a:cubicBezTo>
                    <a:pt x="6" y="21"/>
                    <a:pt x="6" y="20"/>
                    <a:pt x="6" y="20"/>
                  </a:cubicBezTo>
                  <a:cubicBezTo>
                    <a:pt x="7" y="20"/>
                    <a:pt x="7" y="20"/>
                    <a:pt x="7" y="20"/>
                  </a:cubicBezTo>
                  <a:cubicBezTo>
                    <a:pt x="18" y="0"/>
                    <a:pt x="18" y="0"/>
                    <a:pt x="18" y="0"/>
                  </a:cubicBezTo>
                  <a:cubicBezTo>
                    <a:pt x="21" y="0"/>
                    <a:pt x="21" y="0"/>
                    <a:pt x="21" y="0"/>
                  </a:cubicBezTo>
                  <a:lnTo>
                    <a:pt x="6"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96" name="Freeform 306"/>
            <p:cNvSpPr>
              <a:spLocks/>
            </p:cNvSpPr>
            <p:nvPr/>
          </p:nvSpPr>
          <p:spPr bwMode="auto">
            <a:xfrm>
              <a:off x="2694151" y="4279535"/>
              <a:ext cx="29606" cy="81026"/>
            </a:xfrm>
            <a:custGeom>
              <a:avLst/>
              <a:gdLst>
                <a:gd name="T0" fmla="*/ 6 w 19"/>
                <a:gd name="T1" fmla="*/ 52 h 52"/>
                <a:gd name="T2" fmla="*/ 0 w 19"/>
                <a:gd name="T3" fmla="*/ 52 h 52"/>
                <a:gd name="T4" fmla="*/ 12 w 19"/>
                <a:gd name="T5" fmla="*/ 0 h 52"/>
                <a:gd name="T6" fmla="*/ 19 w 19"/>
                <a:gd name="T7" fmla="*/ 0 h 52"/>
                <a:gd name="T8" fmla="*/ 6 w 19"/>
                <a:gd name="T9" fmla="*/ 52 h 52"/>
              </a:gdLst>
              <a:ahLst/>
              <a:cxnLst>
                <a:cxn ang="0">
                  <a:pos x="T0" y="T1"/>
                </a:cxn>
                <a:cxn ang="0">
                  <a:pos x="T2" y="T3"/>
                </a:cxn>
                <a:cxn ang="0">
                  <a:pos x="T4" y="T5"/>
                </a:cxn>
                <a:cxn ang="0">
                  <a:pos x="T6" y="T7"/>
                </a:cxn>
                <a:cxn ang="0">
                  <a:pos x="T8" y="T9"/>
                </a:cxn>
              </a:cxnLst>
              <a:rect l="0" t="0" r="r" b="b"/>
              <a:pathLst>
                <a:path w="19" h="52">
                  <a:moveTo>
                    <a:pt x="6" y="52"/>
                  </a:moveTo>
                  <a:lnTo>
                    <a:pt x="0" y="52"/>
                  </a:lnTo>
                  <a:lnTo>
                    <a:pt x="12" y="0"/>
                  </a:lnTo>
                  <a:lnTo>
                    <a:pt x="19" y="0"/>
                  </a:lnTo>
                  <a:lnTo>
                    <a:pt x="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97" name="Freeform 307"/>
            <p:cNvSpPr>
              <a:spLocks noEditPoints="1"/>
            </p:cNvSpPr>
            <p:nvPr/>
          </p:nvSpPr>
          <p:spPr bwMode="auto">
            <a:xfrm>
              <a:off x="2726874" y="4279535"/>
              <a:ext cx="65445" cy="81026"/>
            </a:xfrm>
            <a:custGeom>
              <a:avLst/>
              <a:gdLst>
                <a:gd name="T0" fmla="*/ 20 w 20"/>
                <a:gd name="T1" fmla="*/ 6 h 25"/>
                <a:gd name="T2" fmla="*/ 19 w 20"/>
                <a:gd name="T3" fmla="*/ 9 h 25"/>
                <a:gd name="T4" fmla="*/ 18 w 20"/>
                <a:gd name="T5" fmla="*/ 11 h 25"/>
                <a:gd name="T6" fmla="*/ 15 w 20"/>
                <a:gd name="T7" fmla="*/ 13 h 25"/>
                <a:gd name="T8" fmla="*/ 12 w 20"/>
                <a:gd name="T9" fmla="*/ 14 h 25"/>
                <a:gd name="T10" fmla="*/ 12 w 20"/>
                <a:gd name="T11" fmla="*/ 14 h 25"/>
                <a:gd name="T12" fmla="*/ 14 w 20"/>
                <a:gd name="T13" fmla="*/ 15 h 25"/>
                <a:gd name="T14" fmla="*/ 15 w 20"/>
                <a:gd name="T15" fmla="*/ 17 h 25"/>
                <a:gd name="T16" fmla="*/ 17 w 20"/>
                <a:gd name="T17" fmla="*/ 25 h 25"/>
                <a:gd name="T18" fmla="*/ 13 w 20"/>
                <a:gd name="T19" fmla="*/ 25 h 25"/>
                <a:gd name="T20" fmla="*/ 12 w 20"/>
                <a:gd name="T21" fmla="*/ 18 h 25"/>
                <a:gd name="T22" fmla="*/ 10 w 20"/>
                <a:gd name="T23" fmla="*/ 15 h 25"/>
                <a:gd name="T24" fmla="*/ 8 w 20"/>
                <a:gd name="T25" fmla="*/ 14 h 25"/>
                <a:gd name="T26" fmla="*/ 6 w 20"/>
                <a:gd name="T27" fmla="*/ 14 h 25"/>
                <a:gd name="T28" fmla="*/ 3 w 20"/>
                <a:gd name="T29" fmla="*/ 25 h 25"/>
                <a:gd name="T30" fmla="*/ 0 w 20"/>
                <a:gd name="T31" fmla="*/ 25 h 25"/>
                <a:gd name="T32" fmla="*/ 6 w 20"/>
                <a:gd name="T33" fmla="*/ 0 h 25"/>
                <a:gd name="T34" fmla="*/ 13 w 20"/>
                <a:gd name="T35" fmla="*/ 0 h 25"/>
                <a:gd name="T36" fmla="*/ 16 w 20"/>
                <a:gd name="T37" fmla="*/ 0 h 25"/>
                <a:gd name="T38" fmla="*/ 18 w 20"/>
                <a:gd name="T39" fmla="*/ 2 h 25"/>
                <a:gd name="T40" fmla="*/ 19 w 20"/>
                <a:gd name="T41" fmla="*/ 4 h 25"/>
                <a:gd name="T42" fmla="*/ 20 w 20"/>
                <a:gd name="T43" fmla="*/ 6 h 25"/>
                <a:gd name="T44" fmla="*/ 17 w 20"/>
                <a:gd name="T45" fmla="*/ 7 h 25"/>
                <a:gd name="T46" fmla="*/ 16 w 20"/>
                <a:gd name="T47" fmla="*/ 5 h 25"/>
                <a:gd name="T48" fmla="*/ 16 w 20"/>
                <a:gd name="T49" fmla="*/ 4 h 25"/>
                <a:gd name="T50" fmla="*/ 14 w 20"/>
                <a:gd name="T51" fmla="*/ 3 h 25"/>
                <a:gd name="T52" fmla="*/ 12 w 20"/>
                <a:gd name="T53" fmla="*/ 3 h 25"/>
                <a:gd name="T54" fmla="*/ 8 w 20"/>
                <a:gd name="T55" fmla="*/ 3 h 25"/>
                <a:gd name="T56" fmla="*/ 6 w 20"/>
                <a:gd name="T57" fmla="*/ 12 h 25"/>
                <a:gd name="T58" fmla="*/ 10 w 20"/>
                <a:gd name="T59" fmla="*/ 12 h 25"/>
                <a:gd name="T60" fmla="*/ 13 w 20"/>
                <a:gd name="T61" fmla="*/ 11 h 25"/>
                <a:gd name="T62" fmla="*/ 15 w 20"/>
                <a:gd name="T63" fmla="*/ 10 h 25"/>
                <a:gd name="T64" fmla="*/ 16 w 20"/>
                <a:gd name="T65" fmla="*/ 8 h 25"/>
                <a:gd name="T66" fmla="*/ 17 w 20"/>
                <a:gd name="T67"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 h="25">
                  <a:moveTo>
                    <a:pt x="20" y="6"/>
                  </a:moveTo>
                  <a:cubicBezTo>
                    <a:pt x="20" y="7"/>
                    <a:pt x="20" y="8"/>
                    <a:pt x="19" y="9"/>
                  </a:cubicBezTo>
                  <a:cubicBezTo>
                    <a:pt x="19" y="10"/>
                    <a:pt x="18" y="11"/>
                    <a:pt x="18" y="11"/>
                  </a:cubicBezTo>
                  <a:cubicBezTo>
                    <a:pt x="17" y="12"/>
                    <a:pt x="16" y="13"/>
                    <a:pt x="15" y="13"/>
                  </a:cubicBezTo>
                  <a:cubicBezTo>
                    <a:pt x="14" y="13"/>
                    <a:pt x="13" y="14"/>
                    <a:pt x="12" y="14"/>
                  </a:cubicBezTo>
                  <a:cubicBezTo>
                    <a:pt x="12" y="14"/>
                    <a:pt x="12" y="14"/>
                    <a:pt x="12" y="14"/>
                  </a:cubicBezTo>
                  <a:cubicBezTo>
                    <a:pt x="13" y="14"/>
                    <a:pt x="13" y="14"/>
                    <a:pt x="14" y="15"/>
                  </a:cubicBezTo>
                  <a:cubicBezTo>
                    <a:pt x="14" y="15"/>
                    <a:pt x="14" y="16"/>
                    <a:pt x="15" y="17"/>
                  </a:cubicBezTo>
                  <a:cubicBezTo>
                    <a:pt x="17" y="25"/>
                    <a:pt x="17" y="25"/>
                    <a:pt x="17" y="25"/>
                  </a:cubicBezTo>
                  <a:cubicBezTo>
                    <a:pt x="13" y="25"/>
                    <a:pt x="13" y="25"/>
                    <a:pt x="13" y="25"/>
                  </a:cubicBezTo>
                  <a:cubicBezTo>
                    <a:pt x="12" y="18"/>
                    <a:pt x="12" y="18"/>
                    <a:pt x="12" y="18"/>
                  </a:cubicBezTo>
                  <a:cubicBezTo>
                    <a:pt x="11" y="17"/>
                    <a:pt x="11" y="16"/>
                    <a:pt x="10" y="15"/>
                  </a:cubicBezTo>
                  <a:cubicBezTo>
                    <a:pt x="10" y="15"/>
                    <a:pt x="9" y="14"/>
                    <a:pt x="8" y="14"/>
                  </a:cubicBezTo>
                  <a:cubicBezTo>
                    <a:pt x="6" y="14"/>
                    <a:pt x="6" y="14"/>
                    <a:pt x="6" y="14"/>
                  </a:cubicBezTo>
                  <a:cubicBezTo>
                    <a:pt x="3" y="25"/>
                    <a:pt x="3" y="25"/>
                    <a:pt x="3" y="25"/>
                  </a:cubicBezTo>
                  <a:cubicBezTo>
                    <a:pt x="0" y="25"/>
                    <a:pt x="0" y="25"/>
                    <a:pt x="0" y="25"/>
                  </a:cubicBezTo>
                  <a:cubicBezTo>
                    <a:pt x="6" y="0"/>
                    <a:pt x="6" y="0"/>
                    <a:pt x="6" y="0"/>
                  </a:cubicBezTo>
                  <a:cubicBezTo>
                    <a:pt x="13" y="0"/>
                    <a:pt x="13" y="0"/>
                    <a:pt x="13" y="0"/>
                  </a:cubicBezTo>
                  <a:cubicBezTo>
                    <a:pt x="14" y="0"/>
                    <a:pt x="15" y="0"/>
                    <a:pt x="16" y="0"/>
                  </a:cubicBezTo>
                  <a:cubicBezTo>
                    <a:pt x="17" y="1"/>
                    <a:pt x="18" y="1"/>
                    <a:pt x="18" y="2"/>
                  </a:cubicBezTo>
                  <a:cubicBezTo>
                    <a:pt x="19" y="2"/>
                    <a:pt x="19" y="3"/>
                    <a:pt x="19" y="4"/>
                  </a:cubicBezTo>
                  <a:cubicBezTo>
                    <a:pt x="20" y="5"/>
                    <a:pt x="20" y="5"/>
                    <a:pt x="20" y="6"/>
                  </a:cubicBezTo>
                  <a:close/>
                  <a:moveTo>
                    <a:pt x="17" y="7"/>
                  </a:moveTo>
                  <a:cubicBezTo>
                    <a:pt x="17" y="6"/>
                    <a:pt x="17" y="5"/>
                    <a:pt x="16" y="5"/>
                  </a:cubicBezTo>
                  <a:cubicBezTo>
                    <a:pt x="16" y="4"/>
                    <a:pt x="16" y="4"/>
                    <a:pt x="16" y="4"/>
                  </a:cubicBezTo>
                  <a:cubicBezTo>
                    <a:pt x="15" y="3"/>
                    <a:pt x="15" y="3"/>
                    <a:pt x="14" y="3"/>
                  </a:cubicBezTo>
                  <a:cubicBezTo>
                    <a:pt x="14" y="3"/>
                    <a:pt x="13" y="3"/>
                    <a:pt x="12" y="3"/>
                  </a:cubicBezTo>
                  <a:cubicBezTo>
                    <a:pt x="8" y="3"/>
                    <a:pt x="8" y="3"/>
                    <a:pt x="8" y="3"/>
                  </a:cubicBezTo>
                  <a:cubicBezTo>
                    <a:pt x="6" y="12"/>
                    <a:pt x="6" y="12"/>
                    <a:pt x="6" y="12"/>
                  </a:cubicBezTo>
                  <a:cubicBezTo>
                    <a:pt x="10" y="12"/>
                    <a:pt x="10" y="12"/>
                    <a:pt x="10" y="12"/>
                  </a:cubicBezTo>
                  <a:cubicBezTo>
                    <a:pt x="11" y="12"/>
                    <a:pt x="12" y="12"/>
                    <a:pt x="13" y="11"/>
                  </a:cubicBezTo>
                  <a:cubicBezTo>
                    <a:pt x="14" y="11"/>
                    <a:pt x="15" y="11"/>
                    <a:pt x="15" y="10"/>
                  </a:cubicBezTo>
                  <a:cubicBezTo>
                    <a:pt x="16" y="10"/>
                    <a:pt x="16" y="9"/>
                    <a:pt x="16" y="8"/>
                  </a:cubicBezTo>
                  <a:cubicBezTo>
                    <a:pt x="16" y="8"/>
                    <a:pt x="17" y="7"/>
                    <a:pt x="17"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98" name="Freeform 308"/>
            <p:cNvSpPr>
              <a:spLocks/>
            </p:cNvSpPr>
            <p:nvPr/>
          </p:nvSpPr>
          <p:spPr bwMode="auto">
            <a:xfrm>
              <a:off x="2801668" y="4279535"/>
              <a:ext cx="71678" cy="85701"/>
            </a:xfrm>
            <a:custGeom>
              <a:avLst/>
              <a:gdLst>
                <a:gd name="T0" fmla="*/ 21 w 22"/>
                <a:gd name="T1" fmla="*/ 4 h 26"/>
                <a:gd name="T2" fmla="*/ 20 w 22"/>
                <a:gd name="T3" fmla="*/ 3 h 26"/>
                <a:gd name="T4" fmla="*/ 18 w 22"/>
                <a:gd name="T5" fmla="*/ 3 h 26"/>
                <a:gd name="T6" fmla="*/ 16 w 22"/>
                <a:gd name="T7" fmla="*/ 2 h 26"/>
                <a:gd name="T8" fmla="*/ 14 w 22"/>
                <a:gd name="T9" fmla="*/ 2 h 26"/>
                <a:gd name="T10" fmla="*/ 10 w 22"/>
                <a:gd name="T11" fmla="*/ 3 h 26"/>
                <a:gd name="T12" fmla="*/ 6 w 22"/>
                <a:gd name="T13" fmla="*/ 6 h 26"/>
                <a:gd name="T14" fmla="*/ 4 w 22"/>
                <a:gd name="T15" fmla="*/ 9 h 26"/>
                <a:gd name="T16" fmla="*/ 3 w 22"/>
                <a:gd name="T17" fmla="*/ 14 h 26"/>
                <a:gd name="T18" fmla="*/ 4 w 22"/>
                <a:gd name="T19" fmla="*/ 18 h 26"/>
                <a:gd name="T20" fmla="*/ 5 w 22"/>
                <a:gd name="T21" fmla="*/ 21 h 26"/>
                <a:gd name="T22" fmla="*/ 8 w 22"/>
                <a:gd name="T23" fmla="*/ 22 h 26"/>
                <a:gd name="T24" fmla="*/ 11 w 22"/>
                <a:gd name="T25" fmla="*/ 23 h 26"/>
                <a:gd name="T26" fmla="*/ 14 w 22"/>
                <a:gd name="T27" fmla="*/ 23 h 26"/>
                <a:gd name="T28" fmla="*/ 16 w 22"/>
                <a:gd name="T29" fmla="*/ 22 h 26"/>
                <a:gd name="T30" fmla="*/ 17 w 22"/>
                <a:gd name="T31" fmla="*/ 15 h 26"/>
                <a:gd name="T32" fmla="*/ 11 w 22"/>
                <a:gd name="T33" fmla="*/ 15 h 26"/>
                <a:gd name="T34" fmla="*/ 12 w 22"/>
                <a:gd name="T35" fmla="*/ 12 h 26"/>
                <a:gd name="T36" fmla="*/ 21 w 22"/>
                <a:gd name="T37" fmla="*/ 12 h 26"/>
                <a:gd name="T38" fmla="*/ 18 w 22"/>
                <a:gd name="T39" fmla="*/ 24 h 26"/>
                <a:gd name="T40" fmla="*/ 15 w 22"/>
                <a:gd name="T41" fmla="*/ 25 h 26"/>
                <a:gd name="T42" fmla="*/ 11 w 22"/>
                <a:gd name="T43" fmla="*/ 26 h 26"/>
                <a:gd name="T44" fmla="*/ 6 w 22"/>
                <a:gd name="T45" fmla="*/ 25 h 26"/>
                <a:gd name="T46" fmla="*/ 3 w 22"/>
                <a:gd name="T47" fmla="*/ 22 h 26"/>
                <a:gd name="T48" fmla="*/ 1 w 22"/>
                <a:gd name="T49" fmla="*/ 19 h 26"/>
                <a:gd name="T50" fmla="*/ 0 w 22"/>
                <a:gd name="T51" fmla="*/ 14 h 26"/>
                <a:gd name="T52" fmla="*/ 0 w 22"/>
                <a:gd name="T53" fmla="*/ 10 h 26"/>
                <a:gd name="T54" fmla="*/ 2 w 22"/>
                <a:gd name="T55" fmla="*/ 7 h 26"/>
                <a:gd name="T56" fmla="*/ 4 w 22"/>
                <a:gd name="T57" fmla="*/ 4 h 26"/>
                <a:gd name="T58" fmla="*/ 7 w 22"/>
                <a:gd name="T59" fmla="*/ 2 h 26"/>
                <a:gd name="T60" fmla="*/ 10 w 22"/>
                <a:gd name="T61" fmla="*/ 0 h 26"/>
                <a:gd name="T62" fmla="*/ 15 w 22"/>
                <a:gd name="T63" fmla="*/ 0 h 26"/>
                <a:gd name="T64" fmla="*/ 17 w 22"/>
                <a:gd name="T65" fmla="*/ 0 h 26"/>
                <a:gd name="T66" fmla="*/ 19 w 22"/>
                <a:gd name="T67" fmla="*/ 0 h 26"/>
                <a:gd name="T68" fmla="*/ 21 w 22"/>
                <a:gd name="T69" fmla="*/ 1 h 26"/>
                <a:gd name="T70" fmla="*/ 22 w 22"/>
                <a:gd name="T71" fmla="*/ 1 h 26"/>
                <a:gd name="T72" fmla="*/ 21 w 22"/>
                <a:gd name="T73"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 h="26">
                  <a:moveTo>
                    <a:pt x="21" y="4"/>
                  </a:moveTo>
                  <a:cubicBezTo>
                    <a:pt x="21" y="4"/>
                    <a:pt x="20" y="4"/>
                    <a:pt x="20" y="3"/>
                  </a:cubicBezTo>
                  <a:cubicBezTo>
                    <a:pt x="19" y="3"/>
                    <a:pt x="19" y="3"/>
                    <a:pt x="18" y="3"/>
                  </a:cubicBezTo>
                  <a:cubicBezTo>
                    <a:pt x="18" y="3"/>
                    <a:pt x="17" y="2"/>
                    <a:pt x="16" y="2"/>
                  </a:cubicBezTo>
                  <a:cubicBezTo>
                    <a:pt x="16" y="2"/>
                    <a:pt x="15" y="2"/>
                    <a:pt x="14" y="2"/>
                  </a:cubicBezTo>
                  <a:cubicBezTo>
                    <a:pt x="12" y="2"/>
                    <a:pt x="11" y="2"/>
                    <a:pt x="10" y="3"/>
                  </a:cubicBezTo>
                  <a:cubicBezTo>
                    <a:pt x="8" y="4"/>
                    <a:pt x="7" y="5"/>
                    <a:pt x="6" y="6"/>
                  </a:cubicBezTo>
                  <a:cubicBezTo>
                    <a:pt x="5" y="7"/>
                    <a:pt x="4" y="8"/>
                    <a:pt x="4" y="9"/>
                  </a:cubicBezTo>
                  <a:cubicBezTo>
                    <a:pt x="3" y="11"/>
                    <a:pt x="3" y="12"/>
                    <a:pt x="3" y="14"/>
                  </a:cubicBezTo>
                  <a:cubicBezTo>
                    <a:pt x="3" y="15"/>
                    <a:pt x="3" y="17"/>
                    <a:pt x="4" y="18"/>
                  </a:cubicBezTo>
                  <a:cubicBezTo>
                    <a:pt x="4" y="19"/>
                    <a:pt x="5" y="20"/>
                    <a:pt x="5" y="21"/>
                  </a:cubicBezTo>
                  <a:cubicBezTo>
                    <a:pt x="6" y="21"/>
                    <a:pt x="7" y="22"/>
                    <a:pt x="8" y="22"/>
                  </a:cubicBezTo>
                  <a:cubicBezTo>
                    <a:pt x="9" y="23"/>
                    <a:pt x="10" y="23"/>
                    <a:pt x="11" y="23"/>
                  </a:cubicBezTo>
                  <a:cubicBezTo>
                    <a:pt x="12" y="23"/>
                    <a:pt x="13" y="23"/>
                    <a:pt x="14" y="23"/>
                  </a:cubicBezTo>
                  <a:cubicBezTo>
                    <a:pt x="14" y="23"/>
                    <a:pt x="15" y="22"/>
                    <a:pt x="16" y="22"/>
                  </a:cubicBezTo>
                  <a:cubicBezTo>
                    <a:pt x="17" y="15"/>
                    <a:pt x="17" y="15"/>
                    <a:pt x="17" y="15"/>
                  </a:cubicBezTo>
                  <a:cubicBezTo>
                    <a:pt x="11" y="15"/>
                    <a:pt x="11" y="15"/>
                    <a:pt x="11" y="15"/>
                  </a:cubicBezTo>
                  <a:cubicBezTo>
                    <a:pt x="12" y="12"/>
                    <a:pt x="12" y="12"/>
                    <a:pt x="12" y="12"/>
                  </a:cubicBezTo>
                  <a:cubicBezTo>
                    <a:pt x="21" y="12"/>
                    <a:pt x="21" y="12"/>
                    <a:pt x="21" y="12"/>
                  </a:cubicBezTo>
                  <a:cubicBezTo>
                    <a:pt x="18" y="24"/>
                    <a:pt x="18" y="24"/>
                    <a:pt x="18" y="24"/>
                  </a:cubicBezTo>
                  <a:cubicBezTo>
                    <a:pt x="17" y="24"/>
                    <a:pt x="16" y="25"/>
                    <a:pt x="15" y="25"/>
                  </a:cubicBezTo>
                  <a:cubicBezTo>
                    <a:pt x="14" y="25"/>
                    <a:pt x="12" y="26"/>
                    <a:pt x="11" y="26"/>
                  </a:cubicBezTo>
                  <a:cubicBezTo>
                    <a:pt x="9" y="26"/>
                    <a:pt x="8" y="25"/>
                    <a:pt x="6" y="25"/>
                  </a:cubicBezTo>
                  <a:cubicBezTo>
                    <a:pt x="5" y="24"/>
                    <a:pt x="4" y="23"/>
                    <a:pt x="3" y="22"/>
                  </a:cubicBezTo>
                  <a:cubicBezTo>
                    <a:pt x="2" y="21"/>
                    <a:pt x="1" y="20"/>
                    <a:pt x="1" y="19"/>
                  </a:cubicBezTo>
                  <a:cubicBezTo>
                    <a:pt x="0" y="17"/>
                    <a:pt x="0" y="16"/>
                    <a:pt x="0" y="14"/>
                  </a:cubicBezTo>
                  <a:cubicBezTo>
                    <a:pt x="0" y="13"/>
                    <a:pt x="0" y="12"/>
                    <a:pt x="0" y="10"/>
                  </a:cubicBezTo>
                  <a:cubicBezTo>
                    <a:pt x="1" y="9"/>
                    <a:pt x="1" y="8"/>
                    <a:pt x="2" y="7"/>
                  </a:cubicBezTo>
                  <a:cubicBezTo>
                    <a:pt x="2" y="6"/>
                    <a:pt x="3" y="5"/>
                    <a:pt x="4" y="4"/>
                  </a:cubicBezTo>
                  <a:cubicBezTo>
                    <a:pt x="5" y="3"/>
                    <a:pt x="5" y="2"/>
                    <a:pt x="7" y="2"/>
                  </a:cubicBezTo>
                  <a:cubicBezTo>
                    <a:pt x="8" y="1"/>
                    <a:pt x="9" y="0"/>
                    <a:pt x="10" y="0"/>
                  </a:cubicBezTo>
                  <a:cubicBezTo>
                    <a:pt x="12" y="0"/>
                    <a:pt x="13" y="0"/>
                    <a:pt x="15" y="0"/>
                  </a:cubicBezTo>
                  <a:cubicBezTo>
                    <a:pt x="15" y="0"/>
                    <a:pt x="16" y="0"/>
                    <a:pt x="17" y="0"/>
                  </a:cubicBezTo>
                  <a:cubicBezTo>
                    <a:pt x="18" y="0"/>
                    <a:pt x="18" y="0"/>
                    <a:pt x="19" y="0"/>
                  </a:cubicBezTo>
                  <a:cubicBezTo>
                    <a:pt x="20" y="0"/>
                    <a:pt x="20" y="0"/>
                    <a:pt x="21" y="1"/>
                  </a:cubicBezTo>
                  <a:cubicBezTo>
                    <a:pt x="21" y="1"/>
                    <a:pt x="22" y="1"/>
                    <a:pt x="22" y="1"/>
                  </a:cubicBezTo>
                  <a:lnTo>
                    <a:pt x="21"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99" name="Freeform 309"/>
            <p:cNvSpPr>
              <a:spLocks/>
            </p:cNvSpPr>
            <p:nvPr/>
          </p:nvSpPr>
          <p:spPr bwMode="auto">
            <a:xfrm>
              <a:off x="2879579" y="4279535"/>
              <a:ext cx="29606" cy="81026"/>
            </a:xfrm>
            <a:custGeom>
              <a:avLst/>
              <a:gdLst>
                <a:gd name="T0" fmla="*/ 6 w 19"/>
                <a:gd name="T1" fmla="*/ 52 h 52"/>
                <a:gd name="T2" fmla="*/ 0 w 19"/>
                <a:gd name="T3" fmla="*/ 52 h 52"/>
                <a:gd name="T4" fmla="*/ 13 w 19"/>
                <a:gd name="T5" fmla="*/ 0 h 52"/>
                <a:gd name="T6" fmla="*/ 19 w 19"/>
                <a:gd name="T7" fmla="*/ 0 h 52"/>
                <a:gd name="T8" fmla="*/ 6 w 19"/>
                <a:gd name="T9" fmla="*/ 52 h 52"/>
              </a:gdLst>
              <a:ahLst/>
              <a:cxnLst>
                <a:cxn ang="0">
                  <a:pos x="T0" y="T1"/>
                </a:cxn>
                <a:cxn ang="0">
                  <a:pos x="T2" y="T3"/>
                </a:cxn>
                <a:cxn ang="0">
                  <a:pos x="T4" y="T5"/>
                </a:cxn>
                <a:cxn ang="0">
                  <a:pos x="T6" y="T7"/>
                </a:cxn>
                <a:cxn ang="0">
                  <a:pos x="T8" y="T9"/>
                </a:cxn>
              </a:cxnLst>
              <a:rect l="0" t="0" r="r" b="b"/>
              <a:pathLst>
                <a:path w="19" h="52">
                  <a:moveTo>
                    <a:pt x="6" y="52"/>
                  </a:moveTo>
                  <a:lnTo>
                    <a:pt x="0" y="52"/>
                  </a:lnTo>
                  <a:lnTo>
                    <a:pt x="13" y="0"/>
                  </a:lnTo>
                  <a:lnTo>
                    <a:pt x="19" y="0"/>
                  </a:lnTo>
                  <a:lnTo>
                    <a:pt x="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00" name="Freeform 310"/>
            <p:cNvSpPr>
              <a:spLocks/>
            </p:cNvSpPr>
            <p:nvPr/>
          </p:nvSpPr>
          <p:spPr bwMode="auto">
            <a:xfrm>
              <a:off x="2912302" y="4279535"/>
              <a:ext cx="85702" cy="81026"/>
            </a:xfrm>
            <a:custGeom>
              <a:avLst/>
              <a:gdLst>
                <a:gd name="T0" fmla="*/ 21 w 26"/>
                <a:gd name="T1" fmla="*/ 25 h 25"/>
                <a:gd name="T2" fmla="*/ 18 w 26"/>
                <a:gd name="T3" fmla="*/ 25 h 25"/>
                <a:gd name="T4" fmla="*/ 8 w 26"/>
                <a:gd name="T5" fmla="*/ 5 h 25"/>
                <a:gd name="T6" fmla="*/ 8 w 26"/>
                <a:gd name="T7" fmla="*/ 5 h 25"/>
                <a:gd name="T8" fmla="*/ 8 w 26"/>
                <a:gd name="T9" fmla="*/ 4 h 25"/>
                <a:gd name="T10" fmla="*/ 8 w 26"/>
                <a:gd name="T11" fmla="*/ 4 h 25"/>
                <a:gd name="T12" fmla="*/ 8 w 26"/>
                <a:gd name="T13" fmla="*/ 3 h 25"/>
                <a:gd name="T14" fmla="*/ 8 w 26"/>
                <a:gd name="T15" fmla="*/ 3 h 25"/>
                <a:gd name="T16" fmla="*/ 8 w 26"/>
                <a:gd name="T17" fmla="*/ 4 h 25"/>
                <a:gd name="T18" fmla="*/ 8 w 26"/>
                <a:gd name="T19" fmla="*/ 4 h 25"/>
                <a:gd name="T20" fmla="*/ 8 w 26"/>
                <a:gd name="T21" fmla="*/ 5 h 25"/>
                <a:gd name="T22" fmla="*/ 7 w 26"/>
                <a:gd name="T23" fmla="*/ 5 h 25"/>
                <a:gd name="T24" fmla="*/ 3 w 26"/>
                <a:gd name="T25" fmla="*/ 25 h 25"/>
                <a:gd name="T26" fmla="*/ 0 w 26"/>
                <a:gd name="T27" fmla="*/ 25 h 25"/>
                <a:gd name="T28" fmla="*/ 6 w 26"/>
                <a:gd name="T29" fmla="*/ 0 h 25"/>
                <a:gd name="T30" fmla="*/ 9 w 26"/>
                <a:gd name="T31" fmla="*/ 0 h 25"/>
                <a:gd name="T32" fmla="*/ 18 w 26"/>
                <a:gd name="T33" fmla="*/ 20 h 25"/>
                <a:gd name="T34" fmla="*/ 18 w 26"/>
                <a:gd name="T35" fmla="*/ 20 h 25"/>
                <a:gd name="T36" fmla="*/ 18 w 26"/>
                <a:gd name="T37" fmla="*/ 21 h 25"/>
                <a:gd name="T38" fmla="*/ 19 w 26"/>
                <a:gd name="T39" fmla="*/ 21 h 25"/>
                <a:gd name="T40" fmla="*/ 19 w 26"/>
                <a:gd name="T41" fmla="*/ 21 h 25"/>
                <a:gd name="T42" fmla="*/ 19 w 26"/>
                <a:gd name="T43" fmla="*/ 21 h 25"/>
                <a:gd name="T44" fmla="*/ 19 w 26"/>
                <a:gd name="T45" fmla="*/ 21 h 25"/>
                <a:gd name="T46" fmla="*/ 19 w 26"/>
                <a:gd name="T47" fmla="*/ 20 h 25"/>
                <a:gd name="T48" fmla="*/ 19 w 26"/>
                <a:gd name="T49" fmla="*/ 20 h 25"/>
                <a:gd name="T50" fmla="*/ 19 w 26"/>
                <a:gd name="T51" fmla="*/ 19 h 25"/>
                <a:gd name="T52" fmla="*/ 23 w 26"/>
                <a:gd name="T53" fmla="*/ 0 h 25"/>
                <a:gd name="T54" fmla="*/ 26 w 26"/>
                <a:gd name="T55" fmla="*/ 0 h 25"/>
                <a:gd name="T56" fmla="*/ 21 w 26"/>
                <a:gd name="T5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 h="25">
                  <a:moveTo>
                    <a:pt x="21" y="25"/>
                  </a:moveTo>
                  <a:cubicBezTo>
                    <a:pt x="18" y="25"/>
                    <a:pt x="18" y="25"/>
                    <a:pt x="18" y="25"/>
                  </a:cubicBezTo>
                  <a:cubicBezTo>
                    <a:pt x="8" y="5"/>
                    <a:pt x="8" y="5"/>
                    <a:pt x="8" y="5"/>
                  </a:cubicBezTo>
                  <a:cubicBezTo>
                    <a:pt x="8" y="5"/>
                    <a:pt x="8" y="5"/>
                    <a:pt x="8" y="5"/>
                  </a:cubicBezTo>
                  <a:cubicBezTo>
                    <a:pt x="8" y="4"/>
                    <a:pt x="8" y="4"/>
                    <a:pt x="8" y="4"/>
                  </a:cubicBezTo>
                  <a:cubicBezTo>
                    <a:pt x="8" y="4"/>
                    <a:pt x="8" y="4"/>
                    <a:pt x="8" y="4"/>
                  </a:cubicBezTo>
                  <a:cubicBezTo>
                    <a:pt x="8" y="4"/>
                    <a:pt x="8" y="3"/>
                    <a:pt x="8" y="3"/>
                  </a:cubicBezTo>
                  <a:cubicBezTo>
                    <a:pt x="8" y="3"/>
                    <a:pt x="8" y="3"/>
                    <a:pt x="8" y="3"/>
                  </a:cubicBezTo>
                  <a:cubicBezTo>
                    <a:pt x="8" y="4"/>
                    <a:pt x="8" y="4"/>
                    <a:pt x="8" y="4"/>
                  </a:cubicBezTo>
                  <a:cubicBezTo>
                    <a:pt x="8" y="4"/>
                    <a:pt x="8" y="4"/>
                    <a:pt x="8" y="4"/>
                  </a:cubicBezTo>
                  <a:cubicBezTo>
                    <a:pt x="8" y="5"/>
                    <a:pt x="8" y="5"/>
                    <a:pt x="8" y="5"/>
                  </a:cubicBezTo>
                  <a:cubicBezTo>
                    <a:pt x="7" y="5"/>
                    <a:pt x="7" y="5"/>
                    <a:pt x="7" y="5"/>
                  </a:cubicBezTo>
                  <a:cubicBezTo>
                    <a:pt x="3" y="25"/>
                    <a:pt x="3" y="25"/>
                    <a:pt x="3" y="25"/>
                  </a:cubicBezTo>
                  <a:cubicBezTo>
                    <a:pt x="0" y="25"/>
                    <a:pt x="0" y="25"/>
                    <a:pt x="0" y="25"/>
                  </a:cubicBezTo>
                  <a:cubicBezTo>
                    <a:pt x="6" y="0"/>
                    <a:pt x="6" y="0"/>
                    <a:pt x="6" y="0"/>
                  </a:cubicBezTo>
                  <a:cubicBezTo>
                    <a:pt x="9" y="0"/>
                    <a:pt x="9" y="0"/>
                    <a:pt x="9" y="0"/>
                  </a:cubicBezTo>
                  <a:cubicBezTo>
                    <a:pt x="18" y="20"/>
                    <a:pt x="18" y="20"/>
                    <a:pt x="18" y="20"/>
                  </a:cubicBezTo>
                  <a:cubicBezTo>
                    <a:pt x="18" y="20"/>
                    <a:pt x="18" y="20"/>
                    <a:pt x="18" y="20"/>
                  </a:cubicBezTo>
                  <a:cubicBezTo>
                    <a:pt x="18" y="20"/>
                    <a:pt x="18" y="20"/>
                    <a:pt x="18" y="21"/>
                  </a:cubicBezTo>
                  <a:cubicBezTo>
                    <a:pt x="18" y="21"/>
                    <a:pt x="19" y="21"/>
                    <a:pt x="19" y="21"/>
                  </a:cubicBezTo>
                  <a:cubicBezTo>
                    <a:pt x="19" y="21"/>
                    <a:pt x="19" y="21"/>
                    <a:pt x="19" y="21"/>
                  </a:cubicBezTo>
                  <a:cubicBezTo>
                    <a:pt x="19" y="21"/>
                    <a:pt x="19" y="21"/>
                    <a:pt x="19" y="21"/>
                  </a:cubicBezTo>
                  <a:cubicBezTo>
                    <a:pt x="19" y="21"/>
                    <a:pt x="19" y="21"/>
                    <a:pt x="19" y="21"/>
                  </a:cubicBezTo>
                  <a:cubicBezTo>
                    <a:pt x="19" y="21"/>
                    <a:pt x="19" y="21"/>
                    <a:pt x="19" y="20"/>
                  </a:cubicBezTo>
                  <a:cubicBezTo>
                    <a:pt x="19" y="20"/>
                    <a:pt x="19" y="20"/>
                    <a:pt x="19" y="20"/>
                  </a:cubicBezTo>
                  <a:cubicBezTo>
                    <a:pt x="19" y="20"/>
                    <a:pt x="19" y="19"/>
                    <a:pt x="19" y="19"/>
                  </a:cubicBezTo>
                  <a:cubicBezTo>
                    <a:pt x="23" y="0"/>
                    <a:pt x="23" y="0"/>
                    <a:pt x="23" y="0"/>
                  </a:cubicBezTo>
                  <a:cubicBezTo>
                    <a:pt x="26" y="0"/>
                    <a:pt x="26" y="0"/>
                    <a:pt x="26" y="0"/>
                  </a:cubicBezTo>
                  <a:lnTo>
                    <a:pt x="21"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01" name="Freeform 311"/>
            <p:cNvSpPr>
              <a:spLocks/>
            </p:cNvSpPr>
            <p:nvPr/>
          </p:nvSpPr>
          <p:spPr bwMode="auto">
            <a:xfrm>
              <a:off x="3004237" y="4279535"/>
              <a:ext cx="26490" cy="81026"/>
            </a:xfrm>
            <a:custGeom>
              <a:avLst/>
              <a:gdLst>
                <a:gd name="T0" fmla="*/ 6 w 17"/>
                <a:gd name="T1" fmla="*/ 52 h 52"/>
                <a:gd name="T2" fmla="*/ 0 w 17"/>
                <a:gd name="T3" fmla="*/ 52 h 52"/>
                <a:gd name="T4" fmla="*/ 10 w 17"/>
                <a:gd name="T5" fmla="*/ 0 h 52"/>
                <a:gd name="T6" fmla="*/ 17 w 17"/>
                <a:gd name="T7" fmla="*/ 0 h 52"/>
                <a:gd name="T8" fmla="*/ 6 w 17"/>
                <a:gd name="T9" fmla="*/ 52 h 52"/>
              </a:gdLst>
              <a:ahLst/>
              <a:cxnLst>
                <a:cxn ang="0">
                  <a:pos x="T0" y="T1"/>
                </a:cxn>
                <a:cxn ang="0">
                  <a:pos x="T2" y="T3"/>
                </a:cxn>
                <a:cxn ang="0">
                  <a:pos x="T4" y="T5"/>
                </a:cxn>
                <a:cxn ang="0">
                  <a:pos x="T6" y="T7"/>
                </a:cxn>
                <a:cxn ang="0">
                  <a:pos x="T8" y="T9"/>
                </a:cxn>
              </a:cxnLst>
              <a:rect l="0" t="0" r="r" b="b"/>
              <a:pathLst>
                <a:path w="17" h="52">
                  <a:moveTo>
                    <a:pt x="6" y="52"/>
                  </a:moveTo>
                  <a:lnTo>
                    <a:pt x="0" y="52"/>
                  </a:lnTo>
                  <a:lnTo>
                    <a:pt x="10" y="0"/>
                  </a:lnTo>
                  <a:lnTo>
                    <a:pt x="17" y="0"/>
                  </a:lnTo>
                  <a:lnTo>
                    <a:pt x="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02" name="Freeform 312"/>
            <p:cNvSpPr>
              <a:spLocks noEditPoints="1"/>
            </p:cNvSpPr>
            <p:nvPr/>
          </p:nvSpPr>
          <p:spPr bwMode="auto">
            <a:xfrm>
              <a:off x="3026052" y="4279535"/>
              <a:ext cx="73236" cy="81026"/>
            </a:xfrm>
            <a:custGeom>
              <a:avLst/>
              <a:gdLst>
                <a:gd name="T0" fmla="*/ 19 w 22"/>
                <a:gd name="T1" fmla="*/ 25 h 25"/>
                <a:gd name="T2" fmla="*/ 18 w 22"/>
                <a:gd name="T3" fmla="*/ 18 h 25"/>
                <a:gd name="T4" fmla="*/ 7 w 22"/>
                <a:gd name="T5" fmla="*/ 18 h 25"/>
                <a:gd name="T6" fmla="*/ 3 w 22"/>
                <a:gd name="T7" fmla="*/ 25 h 25"/>
                <a:gd name="T8" fmla="*/ 0 w 22"/>
                <a:gd name="T9" fmla="*/ 25 h 25"/>
                <a:gd name="T10" fmla="*/ 15 w 22"/>
                <a:gd name="T11" fmla="*/ 0 h 25"/>
                <a:gd name="T12" fmla="*/ 18 w 22"/>
                <a:gd name="T13" fmla="*/ 0 h 25"/>
                <a:gd name="T14" fmla="*/ 22 w 22"/>
                <a:gd name="T15" fmla="*/ 25 h 25"/>
                <a:gd name="T16" fmla="*/ 19 w 22"/>
                <a:gd name="T17" fmla="*/ 25 h 25"/>
                <a:gd name="T18" fmla="*/ 16 w 22"/>
                <a:gd name="T19" fmla="*/ 5 h 25"/>
                <a:gd name="T20" fmla="*/ 16 w 22"/>
                <a:gd name="T21" fmla="*/ 4 h 25"/>
                <a:gd name="T22" fmla="*/ 16 w 22"/>
                <a:gd name="T23" fmla="*/ 4 h 25"/>
                <a:gd name="T24" fmla="*/ 16 w 22"/>
                <a:gd name="T25" fmla="*/ 3 h 25"/>
                <a:gd name="T26" fmla="*/ 16 w 22"/>
                <a:gd name="T27" fmla="*/ 3 h 25"/>
                <a:gd name="T28" fmla="*/ 16 w 22"/>
                <a:gd name="T29" fmla="*/ 3 h 25"/>
                <a:gd name="T30" fmla="*/ 16 w 22"/>
                <a:gd name="T31" fmla="*/ 3 h 25"/>
                <a:gd name="T32" fmla="*/ 16 w 22"/>
                <a:gd name="T33" fmla="*/ 4 h 25"/>
                <a:gd name="T34" fmla="*/ 15 w 22"/>
                <a:gd name="T35" fmla="*/ 4 h 25"/>
                <a:gd name="T36" fmla="*/ 15 w 22"/>
                <a:gd name="T37" fmla="*/ 5 h 25"/>
                <a:gd name="T38" fmla="*/ 9 w 22"/>
                <a:gd name="T39" fmla="*/ 15 h 25"/>
                <a:gd name="T40" fmla="*/ 18 w 22"/>
                <a:gd name="T41" fmla="*/ 15 h 25"/>
                <a:gd name="T42" fmla="*/ 16 w 22"/>
                <a:gd name="T4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5">
                  <a:moveTo>
                    <a:pt x="19" y="25"/>
                  </a:moveTo>
                  <a:cubicBezTo>
                    <a:pt x="18" y="18"/>
                    <a:pt x="18" y="18"/>
                    <a:pt x="18" y="18"/>
                  </a:cubicBezTo>
                  <a:cubicBezTo>
                    <a:pt x="7" y="18"/>
                    <a:pt x="7" y="18"/>
                    <a:pt x="7" y="18"/>
                  </a:cubicBezTo>
                  <a:cubicBezTo>
                    <a:pt x="3" y="25"/>
                    <a:pt x="3" y="25"/>
                    <a:pt x="3" y="25"/>
                  </a:cubicBezTo>
                  <a:cubicBezTo>
                    <a:pt x="0" y="25"/>
                    <a:pt x="0" y="25"/>
                    <a:pt x="0" y="25"/>
                  </a:cubicBezTo>
                  <a:cubicBezTo>
                    <a:pt x="15" y="0"/>
                    <a:pt x="15" y="0"/>
                    <a:pt x="15" y="0"/>
                  </a:cubicBezTo>
                  <a:cubicBezTo>
                    <a:pt x="18" y="0"/>
                    <a:pt x="18" y="0"/>
                    <a:pt x="18" y="0"/>
                  </a:cubicBezTo>
                  <a:cubicBezTo>
                    <a:pt x="22" y="25"/>
                    <a:pt x="22" y="25"/>
                    <a:pt x="22" y="25"/>
                  </a:cubicBezTo>
                  <a:lnTo>
                    <a:pt x="19" y="25"/>
                  </a:lnTo>
                  <a:close/>
                  <a:moveTo>
                    <a:pt x="16" y="5"/>
                  </a:moveTo>
                  <a:cubicBezTo>
                    <a:pt x="16" y="5"/>
                    <a:pt x="16" y="4"/>
                    <a:pt x="16" y="4"/>
                  </a:cubicBezTo>
                  <a:cubicBezTo>
                    <a:pt x="16" y="4"/>
                    <a:pt x="16" y="4"/>
                    <a:pt x="16" y="4"/>
                  </a:cubicBezTo>
                  <a:cubicBezTo>
                    <a:pt x="16" y="4"/>
                    <a:pt x="16" y="4"/>
                    <a:pt x="16" y="3"/>
                  </a:cubicBezTo>
                  <a:cubicBezTo>
                    <a:pt x="16" y="3"/>
                    <a:pt x="16" y="3"/>
                    <a:pt x="16" y="3"/>
                  </a:cubicBezTo>
                  <a:cubicBezTo>
                    <a:pt x="16" y="3"/>
                    <a:pt x="16" y="3"/>
                    <a:pt x="16" y="3"/>
                  </a:cubicBezTo>
                  <a:cubicBezTo>
                    <a:pt x="16" y="3"/>
                    <a:pt x="16" y="3"/>
                    <a:pt x="16" y="3"/>
                  </a:cubicBezTo>
                  <a:cubicBezTo>
                    <a:pt x="16" y="4"/>
                    <a:pt x="16" y="4"/>
                    <a:pt x="16" y="4"/>
                  </a:cubicBezTo>
                  <a:cubicBezTo>
                    <a:pt x="16" y="4"/>
                    <a:pt x="15" y="4"/>
                    <a:pt x="15" y="4"/>
                  </a:cubicBezTo>
                  <a:cubicBezTo>
                    <a:pt x="15" y="4"/>
                    <a:pt x="15" y="5"/>
                    <a:pt x="15" y="5"/>
                  </a:cubicBezTo>
                  <a:cubicBezTo>
                    <a:pt x="9" y="15"/>
                    <a:pt x="9" y="15"/>
                    <a:pt x="9" y="15"/>
                  </a:cubicBezTo>
                  <a:cubicBezTo>
                    <a:pt x="18" y="15"/>
                    <a:pt x="18" y="15"/>
                    <a:pt x="18" y="15"/>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grpSp>
        <p:nvGrpSpPr>
          <p:cNvPr id="703" name="Virginia GOV"/>
          <p:cNvGrpSpPr/>
          <p:nvPr/>
        </p:nvGrpSpPr>
        <p:grpSpPr>
          <a:xfrm>
            <a:off x="3587894" y="4381787"/>
            <a:ext cx="647934" cy="380461"/>
            <a:chOff x="3216155" y="4455612"/>
            <a:chExt cx="705874" cy="414482"/>
          </a:xfrm>
        </p:grpSpPr>
        <p:sp>
          <p:nvSpPr>
            <p:cNvPr id="704" name="Rectangle 21"/>
            <p:cNvSpPr>
              <a:spLocks noChangeArrowheads="1"/>
            </p:cNvSpPr>
            <p:nvPr/>
          </p:nvSpPr>
          <p:spPr bwMode="auto">
            <a:xfrm>
              <a:off x="3216155" y="4455612"/>
              <a:ext cx="705874" cy="414482"/>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05" name="Freeform 313"/>
            <p:cNvSpPr>
              <a:spLocks/>
            </p:cNvSpPr>
            <p:nvPr/>
          </p:nvSpPr>
          <p:spPr bwMode="auto">
            <a:xfrm>
              <a:off x="3353278" y="4553778"/>
              <a:ext cx="68562" cy="81026"/>
            </a:xfrm>
            <a:custGeom>
              <a:avLst/>
              <a:gdLst>
                <a:gd name="T0" fmla="*/ 21 w 21"/>
                <a:gd name="T1" fmla="*/ 14 h 25"/>
                <a:gd name="T2" fmla="*/ 10 w 21"/>
                <a:gd name="T3" fmla="*/ 25 h 25"/>
                <a:gd name="T4" fmla="*/ 0 w 21"/>
                <a:gd name="T5" fmla="*/ 14 h 25"/>
                <a:gd name="T6" fmla="*/ 0 w 21"/>
                <a:gd name="T7" fmla="*/ 0 h 25"/>
                <a:gd name="T8" fmla="*/ 6 w 21"/>
                <a:gd name="T9" fmla="*/ 0 h 25"/>
                <a:gd name="T10" fmla="*/ 6 w 21"/>
                <a:gd name="T11" fmla="*/ 14 h 25"/>
                <a:gd name="T12" fmla="*/ 10 w 21"/>
                <a:gd name="T13" fmla="*/ 20 h 25"/>
                <a:gd name="T14" fmla="*/ 15 w 21"/>
                <a:gd name="T15" fmla="*/ 14 h 25"/>
                <a:gd name="T16" fmla="*/ 15 w 21"/>
                <a:gd name="T17" fmla="*/ 0 h 25"/>
                <a:gd name="T18" fmla="*/ 21 w 21"/>
                <a:gd name="T19" fmla="*/ 0 h 25"/>
                <a:gd name="T20" fmla="*/ 21 w 21"/>
                <a:gd name="T2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5">
                  <a:moveTo>
                    <a:pt x="21" y="14"/>
                  </a:moveTo>
                  <a:cubicBezTo>
                    <a:pt x="21" y="21"/>
                    <a:pt x="17" y="25"/>
                    <a:pt x="10" y="25"/>
                  </a:cubicBezTo>
                  <a:cubicBezTo>
                    <a:pt x="3" y="25"/>
                    <a:pt x="0" y="22"/>
                    <a:pt x="0" y="14"/>
                  </a:cubicBezTo>
                  <a:cubicBezTo>
                    <a:pt x="0" y="0"/>
                    <a:pt x="0" y="0"/>
                    <a:pt x="0" y="0"/>
                  </a:cubicBezTo>
                  <a:cubicBezTo>
                    <a:pt x="6" y="0"/>
                    <a:pt x="6" y="0"/>
                    <a:pt x="6" y="0"/>
                  </a:cubicBezTo>
                  <a:cubicBezTo>
                    <a:pt x="6" y="14"/>
                    <a:pt x="6" y="14"/>
                    <a:pt x="6" y="14"/>
                  </a:cubicBezTo>
                  <a:cubicBezTo>
                    <a:pt x="6" y="18"/>
                    <a:pt x="7" y="20"/>
                    <a:pt x="10" y="20"/>
                  </a:cubicBezTo>
                  <a:cubicBezTo>
                    <a:pt x="13" y="20"/>
                    <a:pt x="15" y="18"/>
                    <a:pt x="15" y="14"/>
                  </a:cubicBezTo>
                  <a:cubicBezTo>
                    <a:pt x="15" y="0"/>
                    <a:pt x="15" y="0"/>
                    <a:pt x="15" y="0"/>
                  </a:cubicBezTo>
                  <a:cubicBezTo>
                    <a:pt x="21" y="0"/>
                    <a:pt x="21" y="0"/>
                    <a:pt x="21" y="0"/>
                  </a:cubicBezTo>
                  <a:lnTo>
                    <a:pt x="21"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06" name="Freeform 314"/>
            <p:cNvSpPr>
              <a:spLocks/>
            </p:cNvSpPr>
            <p:nvPr/>
          </p:nvSpPr>
          <p:spPr bwMode="auto">
            <a:xfrm>
              <a:off x="3434306" y="4550662"/>
              <a:ext cx="59212" cy="84143"/>
            </a:xfrm>
            <a:custGeom>
              <a:avLst/>
              <a:gdLst>
                <a:gd name="T0" fmla="*/ 1 w 18"/>
                <a:gd name="T1" fmla="*/ 25 h 26"/>
                <a:gd name="T2" fmla="*/ 1 w 18"/>
                <a:gd name="T3" fmla="*/ 19 h 26"/>
                <a:gd name="T4" fmla="*/ 4 w 18"/>
                <a:gd name="T5" fmla="*/ 21 h 26"/>
                <a:gd name="T6" fmla="*/ 8 w 18"/>
                <a:gd name="T7" fmla="*/ 22 h 26"/>
                <a:gd name="T8" fmla="*/ 9 w 18"/>
                <a:gd name="T9" fmla="*/ 22 h 26"/>
                <a:gd name="T10" fmla="*/ 11 w 18"/>
                <a:gd name="T11" fmla="*/ 21 h 26"/>
                <a:gd name="T12" fmla="*/ 12 w 18"/>
                <a:gd name="T13" fmla="*/ 20 h 26"/>
                <a:gd name="T14" fmla="*/ 12 w 18"/>
                <a:gd name="T15" fmla="*/ 19 h 26"/>
                <a:gd name="T16" fmla="*/ 11 w 18"/>
                <a:gd name="T17" fmla="*/ 18 h 26"/>
                <a:gd name="T18" fmla="*/ 10 w 18"/>
                <a:gd name="T19" fmla="*/ 17 h 26"/>
                <a:gd name="T20" fmla="*/ 8 w 18"/>
                <a:gd name="T21" fmla="*/ 16 h 26"/>
                <a:gd name="T22" fmla="*/ 6 w 18"/>
                <a:gd name="T23" fmla="*/ 15 h 26"/>
                <a:gd name="T24" fmla="*/ 2 w 18"/>
                <a:gd name="T25" fmla="*/ 12 h 26"/>
                <a:gd name="T26" fmla="*/ 0 w 18"/>
                <a:gd name="T27" fmla="*/ 8 h 26"/>
                <a:gd name="T28" fmla="*/ 1 w 18"/>
                <a:gd name="T29" fmla="*/ 4 h 26"/>
                <a:gd name="T30" fmla="*/ 3 w 18"/>
                <a:gd name="T31" fmla="*/ 2 h 26"/>
                <a:gd name="T32" fmla="*/ 7 w 18"/>
                <a:gd name="T33" fmla="*/ 1 h 26"/>
                <a:gd name="T34" fmla="*/ 10 w 18"/>
                <a:gd name="T35" fmla="*/ 0 h 26"/>
                <a:gd name="T36" fmla="*/ 14 w 18"/>
                <a:gd name="T37" fmla="*/ 0 h 26"/>
                <a:gd name="T38" fmla="*/ 17 w 18"/>
                <a:gd name="T39" fmla="*/ 1 h 26"/>
                <a:gd name="T40" fmla="*/ 17 w 18"/>
                <a:gd name="T41" fmla="*/ 6 h 26"/>
                <a:gd name="T42" fmla="*/ 15 w 18"/>
                <a:gd name="T43" fmla="*/ 6 h 26"/>
                <a:gd name="T44" fmla="*/ 14 w 18"/>
                <a:gd name="T45" fmla="*/ 5 h 26"/>
                <a:gd name="T46" fmla="*/ 12 w 18"/>
                <a:gd name="T47" fmla="*/ 5 h 26"/>
                <a:gd name="T48" fmla="*/ 11 w 18"/>
                <a:gd name="T49" fmla="*/ 5 h 26"/>
                <a:gd name="T50" fmla="*/ 9 w 18"/>
                <a:gd name="T51" fmla="*/ 5 h 26"/>
                <a:gd name="T52" fmla="*/ 8 w 18"/>
                <a:gd name="T53" fmla="*/ 5 h 26"/>
                <a:gd name="T54" fmla="*/ 7 w 18"/>
                <a:gd name="T55" fmla="*/ 6 h 26"/>
                <a:gd name="T56" fmla="*/ 6 w 18"/>
                <a:gd name="T57" fmla="*/ 7 h 26"/>
                <a:gd name="T58" fmla="*/ 7 w 18"/>
                <a:gd name="T59" fmla="*/ 8 h 26"/>
                <a:gd name="T60" fmla="*/ 8 w 18"/>
                <a:gd name="T61" fmla="*/ 9 h 26"/>
                <a:gd name="T62" fmla="*/ 9 w 18"/>
                <a:gd name="T63" fmla="*/ 10 h 26"/>
                <a:gd name="T64" fmla="*/ 11 w 18"/>
                <a:gd name="T65" fmla="*/ 11 h 26"/>
                <a:gd name="T66" fmla="*/ 14 w 18"/>
                <a:gd name="T67" fmla="*/ 12 h 26"/>
                <a:gd name="T68" fmla="*/ 16 w 18"/>
                <a:gd name="T69" fmla="*/ 14 h 26"/>
                <a:gd name="T70" fmla="*/ 17 w 18"/>
                <a:gd name="T71" fmla="*/ 16 h 26"/>
                <a:gd name="T72" fmla="*/ 18 w 18"/>
                <a:gd name="T73" fmla="*/ 19 h 26"/>
                <a:gd name="T74" fmla="*/ 17 w 18"/>
                <a:gd name="T75" fmla="*/ 22 h 26"/>
                <a:gd name="T76" fmla="*/ 15 w 18"/>
                <a:gd name="T77" fmla="*/ 25 h 26"/>
                <a:gd name="T78" fmla="*/ 12 w 18"/>
                <a:gd name="T79" fmla="*/ 26 h 26"/>
                <a:gd name="T80" fmla="*/ 8 w 18"/>
                <a:gd name="T81" fmla="*/ 26 h 26"/>
                <a:gd name="T82" fmla="*/ 4 w 18"/>
                <a:gd name="T83" fmla="*/ 26 h 26"/>
                <a:gd name="T84" fmla="*/ 1 w 18"/>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 h="26">
                  <a:moveTo>
                    <a:pt x="1" y="25"/>
                  </a:moveTo>
                  <a:cubicBezTo>
                    <a:pt x="1" y="19"/>
                    <a:pt x="1" y="19"/>
                    <a:pt x="1" y="19"/>
                  </a:cubicBezTo>
                  <a:cubicBezTo>
                    <a:pt x="2" y="20"/>
                    <a:pt x="3" y="21"/>
                    <a:pt x="4" y="21"/>
                  </a:cubicBezTo>
                  <a:cubicBezTo>
                    <a:pt x="5" y="22"/>
                    <a:pt x="6" y="22"/>
                    <a:pt x="8" y="22"/>
                  </a:cubicBezTo>
                  <a:cubicBezTo>
                    <a:pt x="8" y="22"/>
                    <a:pt x="9" y="22"/>
                    <a:pt x="9" y="22"/>
                  </a:cubicBezTo>
                  <a:cubicBezTo>
                    <a:pt x="10" y="21"/>
                    <a:pt x="10" y="21"/>
                    <a:pt x="11" y="21"/>
                  </a:cubicBezTo>
                  <a:cubicBezTo>
                    <a:pt x="11" y="21"/>
                    <a:pt x="11" y="21"/>
                    <a:pt x="12" y="20"/>
                  </a:cubicBezTo>
                  <a:cubicBezTo>
                    <a:pt x="12" y="20"/>
                    <a:pt x="12" y="20"/>
                    <a:pt x="12" y="19"/>
                  </a:cubicBezTo>
                  <a:cubicBezTo>
                    <a:pt x="12" y="19"/>
                    <a:pt x="12" y="18"/>
                    <a:pt x="11" y="18"/>
                  </a:cubicBezTo>
                  <a:cubicBezTo>
                    <a:pt x="11" y="18"/>
                    <a:pt x="11" y="17"/>
                    <a:pt x="10" y="17"/>
                  </a:cubicBezTo>
                  <a:cubicBezTo>
                    <a:pt x="10" y="17"/>
                    <a:pt x="9" y="16"/>
                    <a:pt x="8" y="16"/>
                  </a:cubicBezTo>
                  <a:cubicBezTo>
                    <a:pt x="8" y="16"/>
                    <a:pt x="7" y="15"/>
                    <a:pt x="6" y="15"/>
                  </a:cubicBezTo>
                  <a:cubicBezTo>
                    <a:pt x="4" y="14"/>
                    <a:pt x="3" y="13"/>
                    <a:pt x="2" y="12"/>
                  </a:cubicBezTo>
                  <a:cubicBezTo>
                    <a:pt x="1" y="11"/>
                    <a:pt x="0" y="9"/>
                    <a:pt x="0" y="8"/>
                  </a:cubicBezTo>
                  <a:cubicBezTo>
                    <a:pt x="0" y="6"/>
                    <a:pt x="1" y="5"/>
                    <a:pt x="1" y="4"/>
                  </a:cubicBezTo>
                  <a:cubicBezTo>
                    <a:pt x="2" y="3"/>
                    <a:pt x="3" y="3"/>
                    <a:pt x="3" y="2"/>
                  </a:cubicBezTo>
                  <a:cubicBezTo>
                    <a:pt x="4" y="1"/>
                    <a:pt x="5" y="1"/>
                    <a:pt x="7" y="1"/>
                  </a:cubicBezTo>
                  <a:cubicBezTo>
                    <a:pt x="8" y="0"/>
                    <a:pt x="9" y="0"/>
                    <a:pt x="10" y="0"/>
                  </a:cubicBezTo>
                  <a:cubicBezTo>
                    <a:pt x="12" y="0"/>
                    <a:pt x="13" y="0"/>
                    <a:pt x="14" y="0"/>
                  </a:cubicBezTo>
                  <a:cubicBezTo>
                    <a:pt x="15" y="1"/>
                    <a:pt x="16" y="1"/>
                    <a:pt x="17" y="1"/>
                  </a:cubicBezTo>
                  <a:cubicBezTo>
                    <a:pt x="17" y="6"/>
                    <a:pt x="17" y="6"/>
                    <a:pt x="17" y="6"/>
                  </a:cubicBezTo>
                  <a:cubicBezTo>
                    <a:pt x="16" y="6"/>
                    <a:pt x="16" y="6"/>
                    <a:pt x="15" y="6"/>
                  </a:cubicBezTo>
                  <a:cubicBezTo>
                    <a:pt x="15" y="5"/>
                    <a:pt x="14" y="5"/>
                    <a:pt x="14" y="5"/>
                  </a:cubicBezTo>
                  <a:cubicBezTo>
                    <a:pt x="13" y="5"/>
                    <a:pt x="13" y="5"/>
                    <a:pt x="12" y="5"/>
                  </a:cubicBezTo>
                  <a:cubicBezTo>
                    <a:pt x="12" y="5"/>
                    <a:pt x="11" y="5"/>
                    <a:pt x="11" y="5"/>
                  </a:cubicBezTo>
                  <a:cubicBezTo>
                    <a:pt x="10" y="5"/>
                    <a:pt x="9" y="5"/>
                    <a:pt x="9" y="5"/>
                  </a:cubicBezTo>
                  <a:cubicBezTo>
                    <a:pt x="8" y="5"/>
                    <a:pt x="8" y="5"/>
                    <a:pt x="8" y="5"/>
                  </a:cubicBezTo>
                  <a:cubicBezTo>
                    <a:pt x="7" y="6"/>
                    <a:pt x="7" y="6"/>
                    <a:pt x="7" y="6"/>
                  </a:cubicBezTo>
                  <a:cubicBezTo>
                    <a:pt x="7" y="6"/>
                    <a:pt x="6" y="7"/>
                    <a:pt x="6" y="7"/>
                  </a:cubicBezTo>
                  <a:cubicBezTo>
                    <a:pt x="6" y="8"/>
                    <a:pt x="7" y="8"/>
                    <a:pt x="7" y="8"/>
                  </a:cubicBezTo>
                  <a:cubicBezTo>
                    <a:pt x="7" y="9"/>
                    <a:pt x="7" y="9"/>
                    <a:pt x="8" y="9"/>
                  </a:cubicBezTo>
                  <a:cubicBezTo>
                    <a:pt x="8" y="10"/>
                    <a:pt x="9" y="10"/>
                    <a:pt x="9" y="10"/>
                  </a:cubicBezTo>
                  <a:cubicBezTo>
                    <a:pt x="10" y="10"/>
                    <a:pt x="10" y="11"/>
                    <a:pt x="11" y="11"/>
                  </a:cubicBezTo>
                  <a:cubicBezTo>
                    <a:pt x="12" y="11"/>
                    <a:pt x="13" y="12"/>
                    <a:pt x="14" y="12"/>
                  </a:cubicBezTo>
                  <a:cubicBezTo>
                    <a:pt x="15" y="13"/>
                    <a:pt x="15" y="13"/>
                    <a:pt x="16" y="14"/>
                  </a:cubicBezTo>
                  <a:cubicBezTo>
                    <a:pt x="17" y="15"/>
                    <a:pt x="17" y="15"/>
                    <a:pt x="17" y="16"/>
                  </a:cubicBezTo>
                  <a:cubicBezTo>
                    <a:pt x="18" y="17"/>
                    <a:pt x="18" y="18"/>
                    <a:pt x="18" y="19"/>
                  </a:cubicBezTo>
                  <a:cubicBezTo>
                    <a:pt x="18" y="20"/>
                    <a:pt x="17" y="21"/>
                    <a:pt x="17" y="22"/>
                  </a:cubicBezTo>
                  <a:cubicBezTo>
                    <a:pt x="16" y="23"/>
                    <a:pt x="16" y="24"/>
                    <a:pt x="15" y="25"/>
                  </a:cubicBezTo>
                  <a:cubicBezTo>
                    <a:pt x="14" y="25"/>
                    <a:pt x="13" y="26"/>
                    <a:pt x="12" y="26"/>
                  </a:cubicBezTo>
                  <a:cubicBezTo>
                    <a:pt x="10" y="26"/>
                    <a:pt x="9" y="26"/>
                    <a:pt x="8" y="26"/>
                  </a:cubicBezTo>
                  <a:cubicBezTo>
                    <a:pt x="6" y="26"/>
                    <a:pt x="5" y="26"/>
                    <a:pt x="4" y="26"/>
                  </a:cubicBezTo>
                  <a:cubicBezTo>
                    <a:pt x="3" y="26"/>
                    <a:pt x="1" y="25"/>
                    <a:pt x="1"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07" name="Freeform 315"/>
            <p:cNvSpPr>
              <a:spLocks/>
            </p:cNvSpPr>
            <p:nvPr/>
          </p:nvSpPr>
          <p:spPr bwMode="auto">
            <a:xfrm>
              <a:off x="3535590" y="4550662"/>
              <a:ext cx="76353" cy="84143"/>
            </a:xfrm>
            <a:custGeom>
              <a:avLst/>
              <a:gdLst>
                <a:gd name="T0" fmla="*/ 23 w 23"/>
                <a:gd name="T1" fmla="*/ 24 h 26"/>
                <a:gd name="T2" fmla="*/ 13 w 23"/>
                <a:gd name="T3" fmla="*/ 26 h 26"/>
                <a:gd name="T4" fmla="*/ 4 w 23"/>
                <a:gd name="T5" fmla="*/ 23 h 26"/>
                <a:gd name="T6" fmla="*/ 0 w 23"/>
                <a:gd name="T7" fmla="*/ 14 h 26"/>
                <a:gd name="T8" fmla="*/ 4 w 23"/>
                <a:gd name="T9" fmla="*/ 4 h 26"/>
                <a:gd name="T10" fmla="*/ 14 w 23"/>
                <a:gd name="T11" fmla="*/ 0 h 26"/>
                <a:gd name="T12" fmla="*/ 21 w 23"/>
                <a:gd name="T13" fmla="*/ 1 h 26"/>
                <a:gd name="T14" fmla="*/ 21 w 23"/>
                <a:gd name="T15" fmla="*/ 7 h 26"/>
                <a:gd name="T16" fmla="*/ 14 w 23"/>
                <a:gd name="T17" fmla="*/ 5 h 26"/>
                <a:gd name="T18" fmla="*/ 9 w 23"/>
                <a:gd name="T19" fmla="*/ 7 h 26"/>
                <a:gd name="T20" fmla="*/ 6 w 23"/>
                <a:gd name="T21" fmla="*/ 13 h 26"/>
                <a:gd name="T22" fmla="*/ 8 w 23"/>
                <a:gd name="T23" fmla="*/ 19 h 26"/>
                <a:gd name="T24" fmla="*/ 14 w 23"/>
                <a:gd name="T25" fmla="*/ 21 h 26"/>
                <a:gd name="T26" fmla="*/ 17 w 23"/>
                <a:gd name="T27" fmla="*/ 21 h 26"/>
                <a:gd name="T28" fmla="*/ 17 w 23"/>
                <a:gd name="T29" fmla="*/ 16 h 26"/>
                <a:gd name="T30" fmla="*/ 12 w 23"/>
                <a:gd name="T31" fmla="*/ 16 h 26"/>
                <a:gd name="T32" fmla="*/ 12 w 23"/>
                <a:gd name="T33" fmla="*/ 11 h 26"/>
                <a:gd name="T34" fmla="*/ 23 w 23"/>
                <a:gd name="T35" fmla="*/ 11 h 26"/>
                <a:gd name="T36" fmla="*/ 23 w 23"/>
                <a:gd name="T37"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6">
                  <a:moveTo>
                    <a:pt x="23" y="24"/>
                  </a:moveTo>
                  <a:cubicBezTo>
                    <a:pt x="20" y="26"/>
                    <a:pt x="17" y="26"/>
                    <a:pt x="13" y="26"/>
                  </a:cubicBezTo>
                  <a:cubicBezTo>
                    <a:pt x="9" y="26"/>
                    <a:pt x="6" y="25"/>
                    <a:pt x="4" y="23"/>
                  </a:cubicBezTo>
                  <a:cubicBezTo>
                    <a:pt x="2" y="21"/>
                    <a:pt x="0" y="18"/>
                    <a:pt x="0" y="14"/>
                  </a:cubicBezTo>
                  <a:cubicBezTo>
                    <a:pt x="0" y="10"/>
                    <a:pt x="2" y="6"/>
                    <a:pt x="4" y="4"/>
                  </a:cubicBezTo>
                  <a:cubicBezTo>
                    <a:pt x="7" y="1"/>
                    <a:pt x="10" y="0"/>
                    <a:pt x="14" y="0"/>
                  </a:cubicBezTo>
                  <a:cubicBezTo>
                    <a:pt x="17" y="0"/>
                    <a:pt x="19" y="1"/>
                    <a:pt x="21" y="1"/>
                  </a:cubicBezTo>
                  <a:cubicBezTo>
                    <a:pt x="21" y="7"/>
                    <a:pt x="21" y="7"/>
                    <a:pt x="21" y="7"/>
                  </a:cubicBezTo>
                  <a:cubicBezTo>
                    <a:pt x="19" y="5"/>
                    <a:pt x="17" y="5"/>
                    <a:pt x="14" y="5"/>
                  </a:cubicBezTo>
                  <a:cubicBezTo>
                    <a:pt x="12" y="5"/>
                    <a:pt x="10" y="6"/>
                    <a:pt x="9" y="7"/>
                  </a:cubicBezTo>
                  <a:cubicBezTo>
                    <a:pt x="7" y="9"/>
                    <a:pt x="6" y="11"/>
                    <a:pt x="6" y="13"/>
                  </a:cubicBezTo>
                  <a:cubicBezTo>
                    <a:pt x="6" y="16"/>
                    <a:pt x="7" y="18"/>
                    <a:pt x="8" y="19"/>
                  </a:cubicBezTo>
                  <a:cubicBezTo>
                    <a:pt x="10" y="21"/>
                    <a:pt x="11" y="21"/>
                    <a:pt x="14" y="21"/>
                  </a:cubicBezTo>
                  <a:cubicBezTo>
                    <a:pt x="15" y="21"/>
                    <a:pt x="16" y="21"/>
                    <a:pt x="17" y="21"/>
                  </a:cubicBezTo>
                  <a:cubicBezTo>
                    <a:pt x="17" y="16"/>
                    <a:pt x="17" y="16"/>
                    <a:pt x="17" y="16"/>
                  </a:cubicBezTo>
                  <a:cubicBezTo>
                    <a:pt x="12" y="16"/>
                    <a:pt x="12" y="16"/>
                    <a:pt x="12" y="16"/>
                  </a:cubicBezTo>
                  <a:cubicBezTo>
                    <a:pt x="12" y="11"/>
                    <a:pt x="12" y="11"/>
                    <a:pt x="12" y="11"/>
                  </a:cubicBezTo>
                  <a:cubicBezTo>
                    <a:pt x="23" y="11"/>
                    <a:pt x="23" y="11"/>
                    <a:pt x="23" y="11"/>
                  </a:cubicBezTo>
                  <a:lnTo>
                    <a:pt x="23"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08" name="Freeform 316"/>
            <p:cNvSpPr>
              <a:spLocks noEditPoints="1"/>
            </p:cNvSpPr>
            <p:nvPr/>
          </p:nvSpPr>
          <p:spPr bwMode="auto">
            <a:xfrm>
              <a:off x="3621292" y="4550662"/>
              <a:ext cx="81027" cy="84143"/>
            </a:xfrm>
            <a:custGeom>
              <a:avLst/>
              <a:gdLst>
                <a:gd name="T0" fmla="*/ 13 w 25"/>
                <a:gd name="T1" fmla="*/ 26 h 26"/>
                <a:gd name="T2" fmla="*/ 4 w 25"/>
                <a:gd name="T3" fmla="*/ 23 h 26"/>
                <a:gd name="T4" fmla="*/ 0 w 25"/>
                <a:gd name="T5" fmla="*/ 14 h 26"/>
                <a:gd name="T6" fmla="*/ 4 w 25"/>
                <a:gd name="T7" fmla="*/ 4 h 26"/>
                <a:gd name="T8" fmla="*/ 13 w 25"/>
                <a:gd name="T9" fmla="*/ 0 h 26"/>
                <a:gd name="T10" fmla="*/ 22 w 25"/>
                <a:gd name="T11" fmla="*/ 4 h 26"/>
                <a:gd name="T12" fmla="*/ 25 w 25"/>
                <a:gd name="T13" fmla="*/ 13 h 26"/>
                <a:gd name="T14" fmla="*/ 22 w 25"/>
                <a:gd name="T15" fmla="*/ 23 h 26"/>
                <a:gd name="T16" fmla="*/ 13 w 25"/>
                <a:gd name="T17" fmla="*/ 26 h 26"/>
                <a:gd name="T18" fmla="*/ 13 w 25"/>
                <a:gd name="T19" fmla="*/ 5 h 26"/>
                <a:gd name="T20" fmla="*/ 8 w 25"/>
                <a:gd name="T21" fmla="*/ 7 h 26"/>
                <a:gd name="T22" fmla="*/ 6 w 25"/>
                <a:gd name="T23" fmla="*/ 13 h 26"/>
                <a:gd name="T24" fmla="*/ 8 w 25"/>
                <a:gd name="T25" fmla="*/ 19 h 26"/>
                <a:gd name="T26" fmla="*/ 13 w 25"/>
                <a:gd name="T27" fmla="*/ 21 h 26"/>
                <a:gd name="T28" fmla="*/ 17 w 25"/>
                <a:gd name="T29" fmla="*/ 19 h 26"/>
                <a:gd name="T30" fmla="*/ 19 w 25"/>
                <a:gd name="T31" fmla="*/ 13 h 26"/>
                <a:gd name="T32" fmla="*/ 18 w 25"/>
                <a:gd name="T33" fmla="*/ 7 h 26"/>
                <a:gd name="T34" fmla="*/ 13 w 25"/>
                <a:gd name="T35"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6">
                  <a:moveTo>
                    <a:pt x="13" y="26"/>
                  </a:moveTo>
                  <a:cubicBezTo>
                    <a:pt x="9" y="26"/>
                    <a:pt x="6" y="25"/>
                    <a:pt x="4" y="23"/>
                  </a:cubicBezTo>
                  <a:cubicBezTo>
                    <a:pt x="2" y="20"/>
                    <a:pt x="0" y="17"/>
                    <a:pt x="0" y="14"/>
                  </a:cubicBezTo>
                  <a:cubicBezTo>
                    <a:pt x="0" y="10"/>
                    <a:pt x="2" y="6"/>
                    <a:pt x="4" y="4"/>
                  </a:cubicBezTo>
                  <a:cubicBezTo>
                    <a:pt x="6" y="1"/>
                    <a:pt x="9" y="0"/>
                    <a:pt x="13" y="0"/>
                  </a:cubicBezTo>
                  <a:cubicBezTo>
                    <a:pt x="17" y="0"/>
                    <a:pt x="20" y="1"/>
                    <a:pt x="22" y="4"/>
                  </a:cubicBezTo>
                  <a:cubicBezTo>
                    <a:pt x="24" y="6"/>
                    <a:pt x="25" y="9"/>
                    <a:pt x="25" y="13"/>
                  </a:cubicBezTo>
                  <a:cubicBezTo>
                    <a:pt x="25" y="17"/>
                    <a:pt x="24" y="20"/>
                    <a:pt x="22" y="23"/>
                  </a:cubicBezTo>
                  <a:cubicBezTo>
                    <a:pt x="19" y="25"/>
                    <a:pt x="16" y="26"/>
                    <a:pt x="13" y="26"/>
                  </a:cubicBezTo>
                  <a:close/>
                  <a:moveTo>
                    <a:pt x="13" y="5"/>
                  </a:moveTo>
                  <a:cubicBezTo>
                    <a:pt x="11" y="5"/>
                    <a:pt x="9" y="6"/>
                    <a:pt x="8" y="7"/>
                  </a:cubicBezTo>
                  <a:cubicBezTo>
                    <a:pt x="7" y="9"/>
                    <a:pt x="6" y="11"/>
                    <a:pt x="6" y="13"/>
                  </a:cubicBezTo>
                  <a:cubicBezTo>
                    <a:pt x="6" y="16"/>
                    <a:pt x="7" y="18"/>
                    <a:pt x="8" y="19"/>
                  </a:cubicBezTo>
                  <a:cubicBezTo>
                    <a:pt x="9" y="21"/>
                    <a:pt x="11" y="21"/>
                    <a:pt x="13" y="21"/>
                  </a:cubicBezTo>
                  <a:cubicBezTo>
                    <a:pt x="15" y="21"/>
                    <a:pt x="16" y="21"/>
                    <a:pt x="17" y="19"/>
                  </a:cubicBezTo>
                  <a:cubicBezTo>
                    <a:pt x="19" y="18"/>
                    <a:pt x="19" y="16"/>
                    <a:pt x="19" y="13"/>
                  </a:cubicBezTo>
                  <a:cubicBezTo>
                    <a:pt x="19" y="11"/>
                    <a:pt x="19" y="9"/>
                    <a:pt x="18" y="7"/>
                  </a:cubicBezTo>
                  <a:cubicBezTo>
                    <a:pt x="16" y="6"/>
                    <a:pt x="15" y="5"/>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09" name="Freeform 317"/>
            <p:cNvSpPr>
              <a:spLocks/>
            </p:cNvSpPr>
            <p:nvPr/>
          </p:nvSpPr>
          <p:spPr bwMode="auto">
            <a:xfrm>
              <a:off x="3708552" y="4553778"/>
              <a:ext cx="79469" cy="81026"/>
            </a:xfrm>
            <a:custGeom>
              <a:avLst/>
              <a:gdLst>
                <a:gd name="T0" fmla="*/ 24 w 24"/>
                <a:gd name="T1" fmla="*/ 0 h 25"/>
                <a:gd name="T2" fmla="*/ 15 w 24"/>
                <a:gd name="T3" fmla="*/ 25 h 25"/>
                <a:gd name="T4" fmla="*/ 9 w 24"/>
                <a:gd name="T5" fmla="*/ 25 h 25"/>
                <a:gd name="T6" fmla="*/ 0 w 24"/>
                <a:gd name="T7" fmla="*/ 0 h 25"/>
                <a:gd name="T8" fmla="*/ 6 w 24"/>
                <a:gd name="T9" fmla="*/ 0 h 25"/>
                <a:gd name="T10" fmla="*/ 12 w 24"/>
                <a:gd name="T11" fmla="*/ 17 h 25"/>
                <a:gd name="T12" fmla="*/ 12 w 24"/>
                <a:gd name="T13" fmla="*/ 20 h 25"/>
                <a:gd name="T14" fmla="*/ 12 w 24"/>
                <a:gd name="T15" fmla="*/ 20 h 25"/>
                <a:gd name="T16" fmla="*/ 13 w 24"/>
                <a:gd name="T17" fmla="*/ 17 h 25"/>
                <a:gd name="T18" fmla="*/ 18 w 24"/>
                <a:gd name="T19" fmla="*/ 0 h 25"/>
                <a:gd name="T20" fmla="*/ 24 w 24"/>
                <a:gd name="T21"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5">
                  <a:moveTo>
                    <a:pt x="24" y="0"/>
                  </a:moveTo>
                  <a:cubicBezTo>
                    <a:pt x="15" y="25"/>
                    <a:pt x="15" y="25"/>
                    <a:pt x="15" y="25"/>
                  </a:cubicBezTo>
                  <a:cubicBezTo>
                    <a:pt x="9" y="25"/>
                    <a:pt x="9" y="25"/>
                    <a:pt x="9" y="25"/>
                  </a:cubicBezTo>
                  <a:cubicBezTo>
                    <a:pt x="0" y="0"/>
                    <a:pt x="0" y="0"/>
                    <a:pt x="0" y="0"/>
                  </a:cubicBezTo>
                  <a:cubicBezTo>
                    <a:pt x="6" y="0"/>
                    <a:pt x="6" y="0"/>
                    <a:pt x="6" y="0"/>
                  </a:cubicBezTo>
                  <a:cubicBezTo>
                    <a:pt x="12" y="17"/>
                    <a:pt x="12" y="17"/>
                    <a:pt x="12" y="17"/>
                  </a:cubicBezTo>
                  <a:cubicBezTo>
                    <a:pt x="12" y="18"/>
                    <a:pt x="12" y="19"/>
                    <a:pt x="12" y="20"/>
                  </a:cubicBezTo>
                  <a:cubicBezTo>
                    <a:pt x="12" y="20"/>
                    <a:pt x="12" y="20"/>
                    <a:pt x="12" y="20"/>
                  </a:cubicBezTo>
                  <a:cubicBezTo>
                    <a:pt x="12" y="19"/>
                    <a:pt x="12" y="18"/>
                    <a:pt x="13" y="17"/>
                  </a:cubicBezTo>
                  <a:cubicBezTo>
                    <a:pt x="18" y="0"/>
                    <a:pt x="18" y="0"/>
                    <a:pt x="18" y="0"/>
                  </a:cubicBez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10" name="Freeform 318"/>
            <p:cNvSpPr>
              <a:spLocks/>
            </p:cNvSpPr>
            <p:nvPr/>
          </p:nvSpPr>
          <p:spPr bwMode="auto">
            <a:xfrm>
              <a:off x="3333021" y="4694016"/>
              <a:ext cx="68562" cy="82585"/>
            </a:xfrm>
            <a:custGeom>
              <a:avLst/>
              <a:gdLst>
                <a:gd name="T0" fmla="*/ 6 w 21"/>
                <a:gd name="T1" fmla="*/ 25 h 25"/>
                <a:gd name="T2" fmla="*/ 3 w 21"/>
                <a:gd name="T3" fmla="*/ 25 h 25"/>
                <a:gd name="T4" fmla="*/ 0 w 21"/>
                <a:gd name="T5" fmla="*/ 0 h 25"/>
                <a:gd name="T6" fmla="*/ 3 w 21"/>
                <a:gd name="T7" fmla="*/ 0 h 25"/>
                <a:gd name="T8" fmla="*/ 5 w 21"/>
                <a:gd name="T9" fmla="*/ 20 h 25"/>
                <a:gd name="T10" fmla="*/ 6 w 21"/>
                <a:gd name="T11" fmla="*/ 21 h 25"/>
                <a:gd name="T12" fmla="*/ 6 w 21"/>
                <a:gd name="T13" fmla="*/ 22 h 25"/>
                <a:gd name="T14" fmla="*/ 6 w 21"/>
                <a:gd name="T15" fmla="*/ 22 h 25"/>
                <a:gd name="T16" fmla="*/ 6 w 21"/>
                <a:gd name="T17" fmla="*/ 21 h 25"/>
                <a:gd name="T18" fmla="*/ 6 w 21"/>
                <a:gd name="T19" fmla="*/ 21 h 25"/>
                <a:gd name="T20" fmla="*/ 6 w 21"/>
                <a:gd name="T21" fmla="*/ 20 h 25"/>
                <a:gd name="T22" fmla="*/ 7 w 21"/>
                <a:gd name="T23" fmla="*/ 20 h 25"/>
                <a:gd name="T24" fmla="*/ 18 w 21"/>
                <a:gd name="T25" fmla="*/ 0 h 25"/>
                <a:gd name="T26" fmla="*/ 21 w 21"/>
                <a:gd name="T27" fmla="*/ 0 h 25"/>
                <a:gd name="T28" fmla="*/ 6 w 21"/>
                <a:gd name="T2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5">
                  <a:moveTo>
                    <a:pt x="6" y="25"/>
                  </a:moveTo>
                  <a:cubicBezTo>
                    <a:pt x="3" y="25"/>
                    <a:pt x="3" y="25"/>
                    <a:pt x="3" y="25"/>
                  </a:cubicBezTo>
                  <a:cubicBezTo>
                    <a:pt x="0" y="0"/>
                    <a:pt x="0" y="0"/>
                    <a:pt x="0" y="0"/>
                  </a:cubicBezTo>
                  <a:cubicBezTo>
                    <a:pt x="3" y="0"/>
                    <a:pt x="3" y="0"/>
                    <a:pt x="3" y="0"/>
                  </a:cubicBezTo>
                  <a:cubicBezTo>
                    <a:pt x="5" y="20"/>
                    <a:pt x="5" y="20"/>
                    <a:pt x="5" y="20"/>
                  </a:cubicBezTo>
                  <a:cubicBezTo>
                    <a:pt x="6" y="20"/>
                    <a:pt x="6" y="20"/>
                    <a:pt x="6" y="21"/>
                  </a:cubicBezTo>
                  <a:cubicBezTo>
                    <a:pt x="6" y="21"/>
                    <a:pt x="6" y="21"/>
                    <a:pt x="6" y="22"/>
                  </a:cubicBezTo>
                  <a:cubicBezTo>
                    <a:pt x="6" y="22"/>
                    <a:pt x="6" y="22"/>
                    <a:pt x="6" y="22"/>
                  </a:cubicBezTo>
                  <a:cubicBezTo>
                    <a:pt x="6" y="22"/>
                    <a:pt x="6" y="21"/>
                    <a:pt x="6" y="21"/>
                  </a:cubicBezTo>
                  <a:cubicBezTo>
                    <a:pt x="6" y="21"/>
                    <a:pt x="6" y="21"/>
                    <a:pt x="6" y="21"/>
                  </a:cubicBezTo>
                  <a:cubicBezTo>
                    <a:pt x="6" y="20"/>
                    <a:pt x="6" y="20"/>
                    <a:pt x="6" y="20"/>
                  </a:cubicBezTo>
                  <a:cubicBezTo>
                    <a:pt x="6" y="20"/>
                    <a:pt x="7" y="20"/>
                    <a:pt x="7" y="20"/>
                  </a:cubicBezTo>
                  <a:cubicBezTo>
                    <a:pt x="18" y="0"/>
                    <a:pt x="18" y="0"/>
                    <a:pt x="18" y="0"/>
                  </a:cubicBezTo>
                  <a:cubicBezTo>
                    <a:pt x="21" y="0"/>
                    <a:pt x="21" y="0"/>
                    <a:pt x="21" y="0"/>
                  </a:cubicBezTo>
                  <a:lnTo>
                    <a:pt x="6"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11" name="Freeform 319"/>
            <p:cNvSpPr>
              <a:spLocks/>
            </p:cNvSpPr>
            <p:nvPr/>
          </p:nvSpPr>
          <p:spPr bwMode="auto">
            <a:xfrm>
              <a:off x="3398467" y="4694016"/>
              <a:ext cx="29606" cy="82585"/>
            </a:xfrm>
            <a:custGeom>
              <a:avLst/>
              <a:gdLst>
                <a:gd name="T0" fmla="*/ 7 w 19"/>
                <a:gd name="T1" fmla="*/ 53 h 53"/>
                <a:gd name="T2" fmla="*/ 0 w 19"/>
                <a:gd name="T3" fmla="*/ 53 h 53"/>
                <a:gd name="T4" fmla="*/ 13 w 19"/>
                <a:gd name="T5" fmla="*/ 0 h 53"/>
                <a:gd name="T6" fmla="*/ 19 w 19"/>
                <a:gd name="T7" fmla="*/ 0 h 53"/>
                <a:gd name="T8" fmla="*/ 7 w 19"/>
                <a:gd name="T9" fmla="*/ 53 h 53"/>
              </a:gdLst>
              <a:ahLst/>
              <a:cxnLst>
                <a:cxn ang="0">
                  <a:pos x="T0" y="T1"/>
                </a:cxn>
                <a:cxn ang="0">
                  <a:pos x="T2" y="T3"/>
                </a:cxn>
                <a:cxn ang="0">
                  <a:pos x="T4" y="T5"/>
                </a:cxn>
                <a:cxn ang="0">
                  <a:pos x="T6" y="T7"/>
                </a:cxn>
                <a:cxn ang="0">
                  <a:pos x="T8" y="T9"/>
                </a:cxn>
              </a:cxnLst>
              <a:rect l="0" t="0" r="r" b="b"/>
              <a:pathLst>
                <a:path w="19" h="53">
                  <a:moveTo>
                    <a:pt x="7" y="53"/>
                  </a:moveTo>
                  <a:lnTo>
                    <a:pt x="0" y="53"/>
                  </a:lnTo>
                  <a:lnTo>
                    <a:pt x="13" y="0"/>
                  </a:lnTo>
                  <a:lnTo>
                    <a:pt x="19" y="0"/>
                  </a:lnTo>
                  <a:lnTo>
                    <a:pt x="7"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12" name="Freeform 320"/>
            <p:cNvSpPr>
              <a:spLocks noEditPoints="1"/>
            </p:cNvSpPr>
            <p:nvPr/>
          </p:nvSpPr>
          <p:spPr bwMode="auto">
            <a:xfrm>
              <a:off x="3431189" y="4694016"/>
              <a:ext cx="65445" cy="82585"/>
            </a:xfrm>
            <a:custGeom>
              <a:avLst/>
              <a:gdLst>
                <a:gd name="T0" fmla="*/ 20 w 20"/>
                <a:gd name="T1" fmla="*/ 6 h 25"/>
                <a:gd name="T2" fmla="*/ 19 w 20"/>
                <a:gd name="T3" fmla="*/ 9 h 25"/>
                <a:gd name="T4" fmla="*/ 18 w 20"/>
                <a:gd name="T5" fmla="*/ 11 h 25"/>
                <a:gd name="T6" fmla="*/ 15 w 20"/>
                <a:gd name="T7" fmla="*/ 13 h 25"/>
                <a:gd name="T8" fmla="*/ 12 w 20"/>
                <a:gd name="T9" fmla="*/ 14 h 25"/>
                <a:gd name="T10" fmla="*/ 12 w 20"/>
                <a:gd name="T11" fmla="*/ 14 h 25"/>
                <a:gd name="T12" fmla="*/ 14 w 20"/>
                <a:gd name="T13" fmla="*/ 15 h 25"/>
                <a:gd name="T14" fmla="*/ 15 w 20"/>
                <a:gd name="T15" fmla="*/ 17 h 25"/>
                <a:gd name="T16" fmla="*/ 17 w 20"/>
                <a:gd name="T17" fmla="*/ 25 h 25"/>
                <a:gd name="T18" fmla="*/ 13 w 20"/>
                <a:gd name="T19" fmla="*/ 25 h 25"/>
                <a:gd name="T20" fmla="*/ 12 w 20"/>
                <a:gd name="T21" fmla="*/ 17 h 25"/>
                <a:gd name="T22" fmla="*/ 10 w 20"/>
                <a:gd name="T23" fmla="*/ 15 h 25"/>
                <a:gd name="T24" fmla="*/ 8 w 20"/>
                <a:gd name="T25" fmla="*/ 14 h 25"/>
                <a:gd name="T26" fmla="*/ 6 w 20"/>
                <a:gd name="T27" fmla="*/ 14 h 25"/>
                <a:gd name="T28" fmla="*/ 3 w 20"/>
                <a:gd name="T29" fmla="*/ 25 h 25"/>
                <a:gd name="T30" fmla="*/ 0 w 20"/>
                <a:gd name="T31" fmla="*/ 25 h 25"/>
                <a:gd name="T32" fmla="*/ 6 w 20"/>
                <a:gd name="T33" fmla="*/ 0 h 25"/>
                <a:gd name="T34" fmla="*/ 13 w 20"/>
                <a:gd name="T35" fmla="*/ 0 h 25"/>
                <a:gd name="T36" fmla="*/ 16 w 20"/>
                <a:gd name="T37" fmla="*/ 0 h 25"/>
                <a:gd name="T38" fmla="*/ 18 w 20"/>
                <a:gd name="T39" fmla="*/ 2 h 25"/>
                <a:gd name="T40" fmla="*/ 19 w 20"/>
                <a:gd name="T41" fmla="*/ 4 h 25"/>
                <a:gd name="T42" fmla="*/ 20 w 20"/>
                <a:gd name="T43" fmla="*/ 6 h 25"/>
                <a:gd name="T44" fmla="*/ 17 w 20"/>
                <a:gd name="T45" fmla="*/ 6 h 25"/>
                <a:gd name="T46" fmla="*/ 16 w 20"/>
                <a:gd name="T47" fmla="*/ 5 h 25"/>
                <a:gd name="T48" fmla="*/ 16 w 20"/>
                <a:gd name="T49" fmla="*/ 4 h 25"/>
                <a:gd name="T50" fmla="*/ 14 w 20"/>
                <a:gd name="T51" fmla="*/ 3 h 25"/>
                <a:gd name="T52" fmla="*/ 12 w 20"/>
                <a:gd name="T53" fmla="*/ 2 h 25"/>
                <a:gd name="T54" fmla="*/ 8 w 20"/>
                <a:gd name="T55" fmla="*/ 2 h 25"/>
                <a:gd name="T56" fmla="*/ 6 w 20"/>
                <a:gd name="T57" fmla="*/ 12 h 25"/>
                <a:gd name="T58" fmla="*/ 10 w 20"/>
                <a:gd name="T59" fmla="*/ 12 h 25"/>
                <a:gd name="T60" fmla="*/ 13 w 20"/>
                <a:gd name="T61" fmla="*/ 11 h 25"/>
                <a:gd name="T62" fmla="*/ 15 w 20"/>
                <a:gd name="T63" fmla="*/ 10 h 25"/>
                <a:gd name="T64" fmla="*/ 16 w 20"/>
                <a:gd name="T65" fmla="*/ 8 h 25"/>
                <a:gd name="T66" fmla="*/ 17 w 20"/>
                <a:gd name="T67"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 h="25">
                  <a:moveTo>
                    <a:pt x="20" y="6"/>
                  </a:moveTo>
                  <a:cubicBezTo>
                    <a:pt x="20" y="7"/>
                    <a:pt x="19" y="8"/>
                    <a:pt x="19" y="9"/>
                  </a:cubicBezTo>
                  <a:cubicBezTo>
                    <a:pt x="19" y="10"/>
                    <a:pt x="18" y="11"/>
                    <a:pt x="18" y="11"/>
                  </a:cubicBezTo>
                  <a:cubicBezTo>
                    <a:pt x="17" y="12"/>
                    <a:pt x="16" y="12"/>
                    <a:pt x="15" y="13"/>
                  </a:cubicBezTo>
                  <a:cubicBezTo>
                    <a:pt x="14" y="13"/>
                    <a:pt x="13" y="13"/>
                    <a:pt x="12" y="14"/>
                  </a:cubicBezTo>
                  <a:cubicBezTo>
                    <a:pt x="12" y="14"/>
                    <a:pt x="12" y="14"/>
                    <a:pt x="12" y="14"/>
                  </a:cubicBezTo>
                  <a:cubicBezTo>
                    <a:pt x="13" y="14"/>
                    <a:pt x="13" y="14"/>
                    <a:pt x="14" y="15"/>
                  </a:cubicBezTo>
                  <a:cubicBezTo>
                    <a:pt x="14" y="15"/>
                    <a:pt x="14" y="16"/>
                    <a:pt x="15" y="17"/>
                  </a:cubicBezTo>
                  <a:cubicBezTo>
                    <a:pt x="17" y="25"/>
                    <a:pt x="17" y="25"/>
                    <a:pt x="17" y="25"/>
                  </a:cubicBezTo>
                  <a:cubicBezTo>
                    <a:pt x="13" y="25"/>
                    <a:pt x="13" y="25"/>
                    <a:pt x="13" y="25"/>
                  </a:cubicBezTo>
                  <a:cubicBezTo>
                    <a:pt x="12" y="17"/>
                    <a:pt x="12" y="17"/>
                    <a:pt x="12" y="17"/>
                  </a:cubicBezTo>
                  <a:cubicBezTo>
                    <a:pt x="11" y="16"/>
                    <a:pt x="11" y="16"/>
                    <a:pt x="10" y="15"/>
                  </a:cubicBezTo>
                  <a:cubicBezTo>
                    <a:pt x="10" y="15"/>
                    <a:pt x="9" y="14"/>
                    <a:pt x="8" y="14"/>
                  </a:cubicBezTo>
                  <a:cubicBezTo>
                    <a:pt x="6" y="14"/>
                    <a:pt x="6" y="14"/>
                    <a:pt x="6" y="14"/>
                  </a:cubicBezTo>
                  <a:cubicBezTo>
                    <a:pt x="3" y="25"/>
                    <a:pt x="3" y="25"/>
                    <a:pt x="3" y="25"/>
                  </a:cubicBezTo>
                  <a:cubicBezTo>
                    <a:pt x="0" y="25"/>
                    <a:pt x="0" y="25"/>
                    <a:pt x="0" y="25"/>
                  </a:cubicBezTo>
                  <a:cubicBezTo>
                    <a:pt x="6" y="0"/>
                    <a:pt x="6" y="0"/>
                    <a:pt x="6" y="0"/>
                  </a:cubicBezTo>
                  <a:cubicBezTo>
                    <a:pt x="13" y="0"/>
                    <a:pt x="13" y="0"/>
                    <a:pt x="13" y="0"/>
                  </a:cubicBezTo>
                  <a:cubicBezTo>
                    <a:pt x="14" y="0"/>
                    <a:pt x="15" y="0"/>
                    <a:pt x="16" y="0"/>
                  </a:cubicBezTo>
                  <a:cubicBezTo>
                    <a:pt x="17" y="1"/>
                    <a:pt x="17" y="1"/>
                    <a:pt x="18" y="2"/>
                  </a:cubicBezTo>
                  <a:cubicBezTo>
                    <a:pt x="19" y="2"/>
                    <a:pt x="19" y="3"/>
                    <a:pt x="19" y="4"/>
                  </a:cubicBezTo>
                  <a:cubicBezTo>
                    <a:pt x="20" y="4"/>
                    <a:pt x="20" y="5"/>
                    <a:pt x="20" y="6"/>
                  </a:cubicBezTo>
                  <a:close/>
                  <a:moveTo>
                    <a:pt x="17" y="6"/>
                  </a:moveTo>
                  <a:cubicBezTo>
                    <a:pt x="17" y="6"/>
                    <a:pt x="17" y="5"/>
                    <a:pt x="16" y="5"/>
                  </a:cubicBezTo>
                  <a:cubicBezTo>
                    <a:pt x="16" y="4"/>
                    <a:pt x="16" y="4"/>
                    <a:pt x="16" y="4"/>
                  </a:cubicBezTo>
                  <a:cubicBezTo>
                    <a:pt x="15" y="3"/>
                    <a:pt x="15" y="3"/>
                    <a:pt x="14" y="3"/>
                  </a:cubicBezTo>
                  <a:cubicBezTo>
                    <a:pt x="14" y="3"/>
                    <a:pt x="13" y="2"/>
                    <a:pt x="12" y="2"/>
                  </a:cubicBezTo>
                  <a:cubicBezTo>
                    <a:pt x="8" y="2"/>
                    <a:pt x="8" y="2"/>
                    <a:pt x="8" y="2"/>
                  </a:cubicBezTo>
                  <a:cubicBezTo>
                    <a:pt x="6" y="12"/>
                    <a:pt x="6" y="12"/>
                    <a:pt x="6" y="12"/>
                  </a:cubicBezTo>
                  <a:cubicBezTo>
                    <a:pt x="10" y="12"/>
                    <a:pt x="10" y="12"/>
                    <a:pt x="10" y="12"/>
                  </a:cubicBezTo>
                  <a:cubicBezTo>
                    <a:pt x="11" y="12"/>
                    <a:pt x="12" y="11"/>
                    <a:pt x="13" y="11"/>
                  </a:cubicBezTo>
                  <a:cubicBezTo>
                    <a:pt x="14" y="11"/>
                    <a:pt x="14" y="11"/>
                    <a:pt x="15" y="10"/>
                  </a:cubicBezTo>
                  <a:cubicBezTo>
                    <a:pt x="16" y="10"/>
                    <a:pt x="16" y="9"/>
                    <a:pt x="16" y="8"/>
                  </a:cubicBezTo>
                  <a:cubicBezTo>
                    <a:pt x="16" y="8"/>
                    <a:pt x="17" y="7"/>
                    <a:pt x="17"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13" name="Freeform 321"/>
            <p:cNvSpPr>
              <a:spLocks/>
            </p:cNvSpPr>
            <p:nvPr/>
          </p:nvSpPr>
          <p:spPr bwMode="auto">
            <a:xfrm>
              <a:off x="3507542" y="4690900"/>
              <a:ext cx="71678" cy="85701"/>
            </a:xfrm>
            <a:custGeom>
              <a:avLst/>
              <a:gdLst>
                <a:gd name="T0" fmla="*/ 21 w 22"/>
                <a:gd name="T1" fmla="*/ 5 h 26"/>
                <a:gd name="T2" fmla="*/ 20 w 22"/>
                <a:gd name="T3" fmla="*/ 4 h 26"/>
                <a:gd name="T4" fmla="*/ 18 w 22"/>
                <a:gd name="T5" fmla="*/ 4 h 26"/>
                <a:gd name="T6" fmla="*/ 16 w 22"/>
                <a:gd name="T7" fmla="*/ 3 h 26"/>
                <a:gd name="T8" fmla="*/ 14 w 22"/>
                <a:gd name="T9" fmla="*/ 3 h 26"/>
                <a:gd name="T10" fmla="*/ 9 w 22"/>
                <a:gd name="T11" fmla="*/ 4 h 26"/>
                <a:gd name="T12" fmla="*/ 6 w 22"/>
                <a:gd name="T13" fmla="*/ 7 h 26"/>
                <a:gd name="T14" fmla="*/ 4 w 22"/>
                <a:gd name="T15" fmla="*/ 10 h 26"/>
                <a:gd name="T16" fmla="*/ 3 w 22"/>
                <a:gd name="T17" fmla="*/ 15 h 26"/>
                <a:gd name="T18" fmla="*/ 4 w 22"/>
                <a:gd name="T19" fmla="*/ 19 h 26"/>
                <a:gd name="T20" fmla="*/ 5 w 22"/>
                <a:gd name="T21" fmla="*/ 21 h 26"/>
                <a:gd name="T22" fmla="*/ 8 w 22"/>
                <a:gd name="T23" fmla="*/ 23 h 26"/>
                <a:gd name="T24" fmla="*/ 11 w 22"/>
                <a:gd name="T25" fmla="*/ 24 h 26"/>
                <a:gd name="T26" fmla="*/ 14 w 22"/>
                <a:gd name="T27" fmla="*/ 24 h 26"/>
                <a:gd name="T28" fmla="*/ 16 w 22"/>
                <a:gd name="T29" fmla="*/ 23 h 26"/>
                <a:gd name="T30" fmla="*/ 17 w 22"/>
                <a:gd name="T31" fmla="*/ 16 h 26"/>
                <a:gd name="T32" fmla="*/ 11 w 22"/>
                <a:gd name="T33" fmla="*/ 16 h 26"/>
                <a:gd name="T34" fmla="*/ 12 w 22"/>
                <a:gd name="T35" fmla="*/ 13 h 26"/>
                <a:gd name="T36" fmla="*/ 21 w 22"/>
                <a:gd name="T37" fmla="*/ 13 h 26"/>
                <a:gd name="T38" fmla="*/ 18 w 22"/>
                <a:gd name="T39" fmla="*/ 25 h 26"/>
                <a:gd name="T40" fmla="*/ 15 w 22"/>
                <a:gd name="T41" fmla="*/ 26 h 26"/>
                <a:gd name="T42" fmla="*/ 11 w 22"/>
                <a:gd name="T43" fmla="*/ 26 h 26"/>
                <a:gd name="T44" fmla="*/ 6 w 22"/>
                <a:gd name="T45" fmla="*/ 26 h 26"/>
                <a:gd name="T46" fmla="*/ 3 w 22"/>
                <a:gd name="T47" fmla="*/ 23 h 26"/>
                <a:gd name="T48" fmla="*/ 1 w 22"/>
                <a:gd name="T49" fmla="*/ 20 h 26"/>
                <a:gd name="T50" fmla="*/ 0 w 22"/>
                <a:gd name="T51" fmla="*/ 15 h 26"/>
                <a:gd name="T52" fmla="*/ 0 w 22"/>
                <a:gd name="T53" fmla="*/ 11 h 26"/>
                <a:gd name="T54" fmla="*/ 2 w 22"/>
                <a:gd name="T55" fmla="*/ 8 h 26"/>
                <a:gd name="T56" fmla="*/ 4 w 22"/>
                <a:gd name="T57" fmla="*/ 5 h 26"/>
                <a:gd name="T58" fmla="*/ 7 w 22"/>
                <a:gd name="T59" fmla="*/ 2 h 26"/>
                <a:gd name="T60" fmla="*/ 10 w 22"/>
                <a:gd name="T61" fmla="*/ 1 h 26"/>
                <a:gd name="T62" fmla="*/ 15 w 22"/>
                <a:gd name="T63" fmla="*/ 0 h 26"/>
                <a:gd name="T64" fmla="*/ 17 w 22"/>
                <a:gd name="T65" fmla="*/ 1 h 26"/>
                <a:gd name="T66" fmla="*/ 19 w 22"/>
                <a:gd name="T67" fmla="*/ 1 h 26"/>
                <a:gd name="T68" fmla="*/ 21 w 22"/>
                <a:gd name="T69" fmla="*/ 1 h 26"/>
                <a:gd name="T70" fmla="*/ 22 w 22"/>
                <a:gd name="T71" fmla="*/ 2 h 26"/>
                <a:gd name="T72" fmla="*/ 21 w 22"/>
                <a:gd name="T73"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 h="26">
                  <a:moveTo>
                    <a:pt x="21" y="5"/>
                  </a:moveTo>
                  <a:cubicBezTo>
                    <a:pt x="21" y="5"/>
                    <a:pt x="20" y="5"/>
                    <a:pt x="20" y="4"/>
                  </a:cubicBezTo>
                  <a:cubicBezTo>
                    <a:pt x="19" y="4"/>
                    <a:pt x="19" y="4"/>
                    <a:pt x="18" y="4"/>
                  </a:cubicBezTo>
                  <a:cubicBezTo>
                    <a:pt x="18" y="3"/>
                    <a:pt x="17" y="3"/>
                    <a:pt x="16" y="3"/>
                  </a:cubicBezTo>
                  <a:cubicBezTo>
                    <a:pt x="16" y="3"/>
                    <a:pt x="15" y="3"/>
                    <a:pt x="14" y="3"/>
                  </a:cubicBezTo>
                  <a:cubicBezTo>
                    <a:pt x="12" y="3"/>
                    <a:pt x="11" y="3"/>
                    <a:pt x="9" y="4"/>
                  </a:cubicBezTo>
                  <a:cubicBezTo>
                    <a:pt x="8" y="5"/>
                    <a:pt x="7" y="5"/>
                    <a:pt x="6" y="7"/>
                  </a:cubicBezTo>
                  <a:cubicBezTo>
                    <a:pt x="5" y="8"/>
                    <a:pt x="4" y="9"/>
                    <a:pt x="4" y="10"/>
                  </a:cubicBezTo>
                  <a:cubicBezTo>
                    <a:pt x="3" y="12"/>
                    <a:pt x="3" y="13"/>
                    <a:pt x="3" y="15"/>
                  </a:cubicBezTo>
                  <a:cubicBezTo>
                    <a:pt x="3" y="16"/>
                    <a:pt x="3" y="18"/>
                    <a:pt x="4" y="19"/>
                  </a:cubicBezTo>
                  <a:cubicBezTo>
                    <a:pt x="4" y="20"/>
                    <a:pt x="5" y="21"/>
                    <a:pt x="5" y="21"/>
                  </a:cubicBezTo>
                  <a:cubicBezTo>
                    <a:pt x="6" y="22"/>
                    <a:pt x="7" y="23"/>
                    <a:pt x="8" y="23"/>
                  </a:cubicBezTo>
                  <a:cubicBezTo>
                    <a:pt x="9" y="24"/>
                    <a:pt x="10" y="24"/>
                    <a:pt x="11" y="24"/>
                  </a:cubicBezTo>
                  <a:cubicBezTo>
                    <a:pt x="12" y="24"/>
                    <a:pt x="13" y="24"/>
                    <a:pt x="14" y="24"/>
                  </a:cubicBezTo>
                  <a:cubicBezTo>
                    <a:pt x="14" y="23"/>
                    <a:pt x="15" y="23"/>
                    <a:pt x="16" y="23"/>
                  </a:cubicBezTo>
                  <a:cubicBezTo>
                    <a:pt x="17" y="16"/>
                    <a:pt x="17" y="16"/>
                    <a:pt x="17" y="16"/>
                  </a:cubicBezTo>
                  <a:cubicBezTo>
                    <a:pt x="11" y="16"/>
                    <a:pt x="11" y="16"/>
                    <a:pt x="11" y="16"/>
                  </a:cubicBezTo>
                  <a:cubicBezTo>
                    <a:pt x="12" y="13"/>
                    <a:pt x="12" y="13"/>
                    <a:pt x="12" y="13"/>
                  </a:cubicBezTo>
                  <a:cubicBezTo>
                    <a:pt x="21" y="13"/>
                    <a:pt x="21" y="13"/>
                    <a:pt x="21" y="13"/>
                  </a:cubicBezTo>
                  <a:cubicBezTo>
                    <a:pt x="18" y="25"/>
                    <a:pt x="18" y="25"/>
                    <a:pt x="18" y="25"/>
                  </a:cubicBezTo>
                  <a:cubicBezTo>
                    <a:pt x="17" y="25"/>
                    <a:pt x="16" y="26"/>
                    <a:pt x="15" y="26"/>
                  </a:cubicBezTo>
                  <a:cubicBezTo>
                    <a:pt x="14" y="26"/>
                    <a:pt x="12" y="26"/>
                    <a:pt x="11" y="26"/>
                  </a:cubicBezTo>
                  <a:cubicBezTo>
                    <a:pt x="9" y="26"/>
                    <a:pt x="8" y="26"/>
                    <a:pt x="6" y="26"/>
                  </a:cubicBezTo>
                  <a:cubicBezTo>
                    <a:pt x="5" y="25"/>
                    <a:pt x="4" y="24"/>
                    <a:pt x="3" y="23"/>
                  </a:cubicBezTo>
                  <a:cubicBezTo>
                    <a:pt x="2" y="22"/>
                    <a:pt x="1" y="21"/>
                    <a:pt x="1" y="20"/>
                  </a:cubicBezTo>
                  <a:cubicBezTo>
                    <a:pt x="0" y="18"/>
                    <a:pt x="0" y="17"/>
                    <a:pt x="0" y="15"/>
                  </a:cubicBezTo>
                  <a:cubicBezTo>
                    <a:pt x="0" y="14"/>
                    <a:pt x="0" y="13"/>
                    <a:pt x="0" y="11"/>
                  </a:cubicBezTo>
                  <a:cubicBezTo>
                    <a:pt x="1" y="10"/>
                    <a:pt x="1" y="9"/>
                    <a:pt x="2" y="8"/>
                  </a:cubicBezTo>
                  <a:cubicBezTo>
                    <a:pt x="2" y="7"/>
                    <a:pt x="3" y="6"/>
                    <a:pt x="4" y="5"/>
                  </a:cubicBezTo>
                  <a:cubicBezTo>
                    <a:pt x="5" y="4"/>
                    <a:pt x="5" y="3"/>
                    <a:pt x="7" y="2"/>
                  </a:cubicBezTo>
                  <a:cubicBezTo>
                    <a:pt x="8" y="2"/>
                    <a:pt x="9" y="1"/>
                    <a:pt x="10" y="1"/>
                  </a:cubicBezTo>
                  <a:cubicBezTo>
                    <a:pt x="11" y="1"/>
                    <a:pt x="13" y="0"/>
                    <a:pt x="15" y="0"/>
                  </a:cubicBezTo>
                  <a:cubicBezTo>
                    <a:pt x="15" y="0"/>
                    <a:pt x="16" y="0"/>
                    <a:pt x="17" y="1"/>
                  </a:cubicBezTo>
                  <a:cubicBezTo>
                    <a:pt x="18" y="1"/>
                    <a:pt x="18" y="1"/>
                    <a:pt x="19" y="1"/>
                  </a:cubicBezTo>
                  <a:cubicBezTo>
                    <a:pt x="20" y="1"/>
                    <a:pt x="20" y="1"/>
                    <a:pt x="21" y="1"/>
                  </a:cubicBezTo>
                  <a:cubicBezTo>
                    <a:pt x="21" y="2"/>
                    <a:pt x="22" y="2"/>
                    <a:pt x="22" y="2"/>
                  </a:cubicBezTo>
                  <a:lnTo>
                    <a:pt x="21"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14" name="Freeform 322"/>
            <p:cNvSpPr>
              <a:spLocks/>
            </p:cNvSpPr>
            <p:nvPr/>
          </p:nvSpPr>
          <p:spPr bwMode="auto">
            <a:xfrm>
              <a:off x="3585453" y="4694016"/>
              <a:ext cx="29606" cy="82585"/>
            </a:xfrm>
            <a:custGeom>
              <a:avLst/>
              <a:gdLst>
                <a:gd name="T0" fmla="*/ 6 w 19"/>
                <a:gd name="T1" fmla="*/ 53 h 53"/>
                <a:gd name="T2" fmla="*/ 0 w 19"/>
                <a:gd name="T3" fmla="*/ 53 h 53"/>
                <a:gd name="T4" fmla="*/ 10 w 19"/>
                <a:gd name="T5" fmla="*/ 0 h 53"/>
                <a:gd name="T6" fmla="*/ 19 w 19"/>
                <a:gd name="T7" fmla="*/ 0 h 53"/>
                <a:gd name="T8" fmla="*/ 6 w 19"/>
                <a:gd name="T9" fmla="*/ 53 h 53"/>
              </a:gdLst>
              <a:ahLst/>
              <a:cxnLst>
                <a:cxn ang="0">
                  <a:pos x="T0" y="T1"/>
                </a:cxn>
                <a:cxn ang="0">
                  <a:pos x="T2" y="T3"/>
                </a:cxn>
                <a:cxn ang="0">
                  <a:pos x="T4" y="T5"/>
                </a:cxn>
                <a:cxn ang="0">
                  <a:pos x="T6" y="T7"/>
                </a:cxn>
                <a:cxn ang="0">
                  <a:pos x="T8" y="T9"/>
                </a:cxn>
              </a:cxnLst>
              <a:rect l="0" t="0" r="r" b="b"/>
              <a:pathLst>
                <a:path w="19" h="53">
                  <a:moveTo>
                    <a:pt x="6" y="53"/>
                  </a:moveTo>
                  <a:lnTo>
                    <a:pt x="0" y="53"/>
                  </a:lnTo>
                  <a:lnTo>
                    <a:pt x="10" y="0"/>
                  </a:lnTo>
                  <a:lnTo>
                    <a:pt x="19" y="0"/>
                  </a:lnTo>
                  <a:lnTo>
                    <a:pt x="6"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15" name="Freeform 323"/>
            <p:cNvSpPr>
              <a:spLocks/>
            </p:cNvSpPr>
            <p:nvPr/>
          </p:nvSpPr>
          <p:spPr bwMode="auto">
            <a:xfrm>
              <a:off x="3618176" y="4694016"/>
              <a:ext cx="84144" cy="82585"/>
            </a:xfrm>
            <a:custGeom>
              <a:avLst/>
              <a:gdLst>
                <a:gd name="T0" fmla="*/ 21 w 26"/>
                <a:gd name="T1" fmla="*/ 25 h 25"/>
                <a:gd name="T2" fmla="*/ 18 w 26"/>
                <a:gd name="T3" fmla="*/ 25 h 25"/>
                <a:gd name="T4" fmla="*/ 8 w 26"/>
                <a:gd name="T5" fmla="*/ 5 h 25"/>
                <a:gd name="T6" fmla="*/ 8 w 26"/>
                <a:gd name="T7" fmla="*/ 4 h 25"/>
                <a:gd name="T8" fmla="*/ 8 w 26"/>
                <a:gd name="T9" fmla="*/ 4 h 25"/>
                <a:gd name="T10" fmla="*/ 8 w 26"/>
                <a:gd name="T11" fmla="*/ 4 h 25"/>
                <a:gd name="T12" fmla="*/ 8 w 26"/>
                <a:gd name="T13" fmla="*/ 3 h 25"/>
                <a:gd name="T14" fmla="*/ 8 w 26"/>
                <a:gd name="T15" fmla="*/ 3 h 25"/>
                <a:gd name="T16" fmla="*/ 8 w 26"/>
                <a:gd name="T17" fmla="*/ 4 h 25"/>
                <a:gd name="T18" fmla="*/ 8 w 26"/>
                <a:gd name="T19" fmla="*/ 4 h 25"/>
                <a:gd name="T20" fmla="*/ 7 w 26"/>
                <a:gd name="T21" fmla="*/ 5 h 25"/>
                <a:gd name="T22" fmla="*/ 7 w 26"/>
                <a:gd name="T23" fmla="*/ 5 h 25"/>
                <a:gd name="T24" fmla="*/ 3 w 26"/>
                <a:gd name="T25" fmla="*/ 25 h 25"/>
                <a:gd name="T26" fmla="*/ 0 w 26"/>
                <a:gd name="T27" fmla="*/ 25 h 25"/>
                <a:gd name="T28" fmla="*/ 6 w 26"/>
                <a:gd name="T29" fmla="*/ 0 h 25"/>
                <a:gd name="T30" fmla="*/ 9 w 26"/>
                <a:gd name="T31" fmla="*/ 0 h 25"/>
                <a:gd name="T32" fmla="*/ 18 w 26"/>
                <a:gd name="T33" fmla="*/ 20 h 25"/>
                <a:gd name="T34" fmla="*/ 18 w 26"/>
                <a:gd name="T35" fmla="*/ 20 h 25"/>
                <a:gd name="T36" fmla="*/ 18 w 26"/>
                <a:gd name="T37" fmla="*/ 20 h 25"/>
                <a:gd name="T38" fmla="*/ 19 w 26"/>
                <a:gd name="T39" fmla="*/ 21 h 25"/>
                <a:gd name="T40" fmla="*/ 19 w 26"/>
                <a:gd name="T41" fmla="*/ 21 h 25"/>
                <a:gd name="T42" fmla="*/ 19 w 26"/>
                <a:gd name="T43" fmla="*/ 21 h 25"/>
                <a:gd name="T44" fmla="*/ 19 w 26"/>
                <a:gd name="T45" fmla="*/ 21 h 25"/>
                <a:gd name="T46" fmla="*/ 19 w 26"/>
                <a:gd name="T47" fmla="*/ 20 h 25"/>
                <a:gd name="T48" fmla="*/ 19 w 26"/>
                <a:gd name="T49" fmla="*/ 20 h 25"/>
                <a:gd name="T50" fmla="*/ 19 w 26"/>
                <a:gd name="T51" fmla="*/ 19 h 25"/>
                <a:gd name="T52" fmla="*/ 23 w 26"/>
                <a:gd name="T53" fmla="*/ 0 h 25"/>
                <a:gd name="T54" fmla="*/ 26 w 26"/>
                <a:gd name="T55" fmla="*/ 0 h 25"/>
                <a:gd name="T56" fmla="*/ 21 w 26"/>
                <a:gd name="T5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 h="25">
                  <a:moveTo>
                    <a:pt x="21" y="25"/>
                  </a:moveTo>
                  <a:cubicBezTo>
                    <a:pt x="18" y="25"/>
                    <a:pt x="18" y="25"/>
                    <a:pt x="18" y="25"/>
                  </a:cubicBezTo>
                  <a:cubicBezTo>
                    <a:pt x="8" y="5"/>
                    <a:pt x="8" y="5"/>
                    <a:pt x="8" y="5"/>
                  </a:cubicBezTo>
                  <a:cubicBezTo>
                    <a:pt x="8" y="5"/>
                    <a:pt x="8" y="5"/>
                    <a:pt x="8" y="4"/>
                  </a:cubicBezTo>
                  <a:cubicBezTo>
                    <a:pt x="8" y="4"/>
                    <a:pt x="8" y="4"/>
                    <a:pt x="8" y="4"/>
                  </a:cubicBezTo>
                  <a:cubicBezTo>
                    <a:pt x="8" y="4"/>
                    <a:pt x="8" y="4"/>
                    <a:pt x="8" y="4"/>
                  </a:cubicBezTo>
                  <a:cubicBezTo>
                    <a:pt x="8" y="3"/>
                    <a:pt x="8" y="3"/>
                    <a:pt x="8" y="3"/>
                  </a:cubicBezTo>
                  <a:cubicBezTo>
                    <a:pt x="8" y="3"/>
                    <a:pt x="8" y="3"/>
                    <a:pt x="8" y="3"/>
                  </a:cubicBezTo>
                  <a:cubicBezTo>
                    <a:pt x="8" y="3"/>
                    <a:pt x="8" y="4"/>
                    <a:pt x="8" y="4"/>
                  </a:cubicBezTo>
                  <a:cubicBezTo>
                    <a:pt x="8" y="4"/>
                    <a:pt x="8" y="4"/>
                    <a:pt x="8" y="4"/>
                  </a:cubicBezTo>
                  <a:cubicBezTo>
                    <a:pt x="8" y="4"/>
                    <a:pt x="8" y="5"/>
                    <a:pt x="7" y="5"/>
                  </a:cubicBezTo>
                  <a:cubicBezTo>
                    <a:pt x="7" y="5"/>
                    <a:pt x="7" y="5"/>
                    <a:pt x="7" y="5"/>
                  </a:cubicBezTo>
                  <a:cubicBezTo>
                    <a:pt x="3" y="25"/>
                    <a:pt x="3" y="25"/>
                    <a:pt x="3" y="25"/>
                  </a:cubicBezTo>
                  <a:cubicBezTo>
                    <a:pt x="0" y="25"/>
                    <a:pt x="0" y="25"/>
                    <a:pt x="0" y="25"/>
                  </a:cubicBezTo>
                  <a:cubicBezTo>
                    <a:pt x="6" y="0"/>
                    <a:pt x="6" y="0"/>
                    <a:pt x="6" y="0"/>
                  </a:cubicBezTo>
                  <a:cubicBezTo>
                    <a:pt x="9" y="0"/>
                    <a:pt x="9" y="0"/>
                    <a:pt x="9" y="0"/>
                  </a:cubicBezTo>
                  <a:cubicBezTo>
                    <a:pt x="18" y="20"/>
                    <a:pt x="18" y="20"/>
                    <a:pt x="18" y="20"/>
                  </a:cubicBezTo>
                  <a:cubicBezTo>
                    <a:pt x="18" y="20"/>
                    <a:pt x="18" y="20"/>
                    <a:pt x="18" y="20"/>
                  </a:cubicBezTo>
                  <a:cubicBezTo>
                    <a:pt x="18" y="20"/>
                    <a:pt x="18" y="20"/>
                    <a:pt x="18" y="20"/>
                  </a:cubicBezTo>
                  <a:cubicBezTo>
                    <a:pt x="18" y="21"/>
                    <a:pt x="19" y="21"/>
                    <a:pt x="19" y="21"/>
                  </a:cubicBezTo>
                  <a:cubicBezTo>
                    <a:pt x="19" y="21"/>
                    <a:pt x="19" y="21"/>
                    <a:pt x="19" y="21"/>
                  </a:cubicBezTo>
                  <a:cubicBezTo>
                    <a:pt x="19" y="21"/>
                    <a:pt x="19" y="21"/>
                    <a:pt x="19" y="21"/>
                  </a:cubicBezTo>
                  <a:cubicBezTo>
                    <a:pt x="19" y="21"/>
                    <a:pt x="19" y="21"/>
                    <a:pt x="19" y="21"/>
                  </a:cubicBezTo>
                  <a:cubicBezTo>
                    <a:pt x="19" y="21"/>
                    <a:pt x="19" y="20"/>
                    <a:pt x="19" y="20"/>
                  </a:cubicBezTo>
                  <a:cubicBezTo>
                    <a:pt x="19" y="20"/>
                    <a:pt x="19" y="20"/>
                    <a:pt x="19" y="20"/>
                  </a:cubicBezTo>
                  <a:cubicBezTo>
                    <a:pt x="19" y="19"/>
                    <a:pt x="19" y="19"/>
                    <a:pt x="19" y="19"/>
                  </a:cubicBezTo>
                  <a:cubicBezTo>
                    <a:pt x="23" y="0"/>
                    <a:pt x="23" y="0"/>
                    <a:pt x="23" y="0"/>
                  </a:cubicBezTo>
                  <a:cubicBezTo>
                    <a:pt x="26" y="0"/>
                    <a:pt x="26" y="0"/>
                    <a:pt x="26" y="0"/>
                  </a:cubicBezTo>
                  <a:lnTo>
                    <a:pt x="21"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16" name="Freeform 324"/>
            <p:cNvSpPr>
              <a:spLocks/>
            </p:cNvSpPr>
            <p:nvPr/>
          </p:nvSpPr>
          <p:spPr bwMode="auto">
            <a:xfrm>
              <a:off x="3708552" y="4694016"/>
              <a:ext cx="26490" cy="82585"/>
            </a:xfrm>
            <a:custGeom>
              <a:avLst/>
              <a:gdLst>
                <a:gd name="T0" fmla="*/ 7 w 17"/>
                <a:gd name="T1" fmla="*/ 53 h 53"/>
                <a:gd name="T2" fmla="*/ 0 w 17"/>
                <a:gd name="T3" fmla="*/ 53 h 53"/>
                <a:gd name="T4" fmla="*/ 11 w 17"/>
                <a:gd name="T5" fmla="*/ 0 h 53"/>
                <a:gd name="T6" fmla="*/ 17 w 17"/>
                <a:gd name="T7" fmla="*/ 0 h 53"/>
                <a:gd name="T8" fmla="*/ 7 w 17"/>
                <a:gd name="T9" fmla="*/ 53 h 53"/>
              </a:gdLst>
              <a:ahLst/>
              <a:cxnLst>
                <a:cxn ang="0">
                  <a:pos x="T0" y="T1"/>
                </a:cxn>
                <a:cxn ang="0">
                  <a:pos x="T2" y="T3"/>
                </a:cxn>
                <a:cxn ang="0">
                  <a:pos x="T4" y="T5"/>
                </a:cxn>
                <a:cxn ang="0">
                  <a:pos x="T6" y="T7"/>
                </a:cxn>
                <a:cxn ang="0">
                  <a:pos x="T8" y="T9"/>
                </a:cxn>
              </a:cxnLst>
              <a:rect l="0" t="0" r="r" b="b"/>
              <a:pathLst>
                <a:path w="17" h="53">
                  <a:moveTo>
                    <a:pt x="7" y="53"/>
                  </a:moveTo>
                  <a:lnTo>
                    <a:pt x="0" y="53"/>
                  </a:lnTo>
                  <a:lnTo>
                    <a:pt x="11" y="0"/>
                  </a:lnTo>
                  <a:lnTo>
                    <a:pt x="17" y="0"/>
                  </a:lnTo>
                  <a:lnTo>
                    <a:pt x="7"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17" name="Freeform 325"/>
            <p:cNvSpPr>
              <a:spLocks noEditPoints="1"/>
            </p:cNvSpPr>
            <p:nvPr/>
          </p:nvSpPr>
          <p:spPr bwMode="auto">
            <a:xfrm>
              <a:off x="3731926" y="4694016"/>
              <a:ext cx="71678" cy="82585"/>
            </a:xfrm>
            <a:custGeom>
              <a:avLst/>
              <a:gdLst>
                <a:gd name="T0" fmla="*/ 19 w 22"/>
                <a:gd name="T1" fmla="*/ 25 h 25"/>
                <a:gd name="T2" fmla="*/ 18 w 22"/>
                <a:gd name="T3" fmla="*/ 18 h 25"/>
                <a:gd name="T4" fmla="*/ 7 w 22"/>
                <a:gd name="T5" fmla="*/ 18 h 25"/>
                <a:gd name="T6" fmla="*/ 3 w 22"/>
                <a:gd name="T7" fmla="*/ 25 h 25"/>
                <a:gd name="T8" fmla="*/ 0 w 22"/>
                <a:gd name="T9" fmla="*/ 25 h 25"/>
                <a:gd name="T10" fmla="*/ 15 w 22"/>
                <a:gd name="T11" fmla="*/ 0 h 25"/>
                <a:gd name="T12" fmla="*/ 18 w 22"/>
                <a:gd name="T13" fmla="*/ 0 h 25"/>
                <a:gd name="T14" fmla="*/ 22 w 22"/>
                <a:gd name="T15" fmla="*/ 25 h 25"/>
                <a:gd name="T16" fmla="*/ 19 w 22"/>
                <a:gd name="T17" fmla="*/ 25 h 25"/>
                <a:gd name="T18" fmla="*/ 16 w 22"/>
                <a:gd name="T19" fmla="*/ 5 h 25"/>
                <a:gd name="T20" fmla="*/ 16 w 22"/>
                <a:gd name="T21" fmla="*/ 4 h 25"/>
                <a:gd name="T22" fmla="*/ 16 w 22"/>
                <a:gd name="T23" fmla="*/ 4 h 25"/>
                <a:gd name="T24" fmla="*/ 16 w 22"/>
                <a:gd name="T25" fmla="*/ 3 h 25"/>
                <a:gd name="T26" fmla="*/ 16 w 22"/>
                <a:gd name="T27" fmla="*/ 3 h 25"/>
                <a:gd name="T28" fmla="*/ 16 w 22"/>
                <a:gd name="T29" fmla="*/ 3 h 25"/>
                <a:gd name="T30" fmla="*/ 16 w 22"/>
                <a:gd name="T31" fmla="*/ 3 h 25"/>
                <a:gd name="T32" fmla="*/ 16 w 22"/>
                <a:gd name="T33" fmla="*/ 4 h 25"/>
                <a:gd name="T34" fmla="*/ 15 w 22"/>
                <a:gd name="T35" fmla="*/ 4 h 25"/>
                <a:gd name="T36" fmla="*/ 15 w 22"/>
                <a:gd name="T37" fmla="*/ 5 h 25"/>
                <a:gd name="T38" fmla="*/ 9 w 22"/>
                <a:gd name="T39" fmla="*/ 15 h 25"/>
                <a:gd name="T40" fmla="*/ 18 w 22"/>
                <a:gd name="T41" fmla="*/ 15 h 25"/>
                <a:gd name="T42" fmla="*/ 16 w 22"/>
                <a:gd name="T4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5">
                  <a:moveTo>
                    <a:pt x="19" y="25"/>
                  </a:moveTo>
                  <a:cubicBezTo>
                    <a:pt x="18" y="18"/>
                    <a:pt x="18" y="18"/>
                    <a:pt x="18" y="18"/>
                  </a:cubicBezTo>
                  <a:cubicBezTo>
                    <a:pt x="7" y="18"/>
                    <a:pt x="7" y="18"/>
                    <a:pt x="7" y="18"/>
                  </a:cubicBezTo>
                  <a:cubicBezTo>
                    <a:pt x="3" y="25"/>
                    <a:pt x="3" y="25"/>
                    <a:pt x="3" y="25"/>
                  </a:cubicBezTo>
                  <a:cubicBezTo>
                    <a:pt x="0" y="25"/>
                    <a:pt x="0" y="25"/>
                    <a:pt x="0" y="25"/>
                  </a:cubicBezTo>
                  <a:cubicBezTo>
                    <a:pt x="15" y="0"/>
                    <a:pt x="15" y="0"/>
                    <a:pt x="15" y="0"/>
                  </a:cubicBezTo>
                  <a:cubicBezTo>
                    <a:pt x="18" y="0"/>
                    <a:pt x="18" y="0"/>
                    <a:pt x="18" y="0"/>
                  </a:cubicBezTo>
                  <a:cubicBezTo>
                    <a:pt x="22" y="25"/>
                    <a:pt x="22" y="25"/>
                    <a:pt x="22" y="25"/>
                  </a:cubicBezTo>
                  <a:lnTo>
                    <a:pt x="19" y="25"/>
                  </a:lnTo>
                  <a:close/>
                  <a:moveTo>
                    <a:pt x="16" y="5"/>
                  </a:moveTo>
                  <a:cubicBezTo>
                    <a:pt x="16" y="4"/>
                    <a:pt x="16" y="4"/>
                    <a:pt x="16" y="4"/>
                  </a:cubicBezTo>
                  <a:cubicBezTo>
                    <a:pt x="16" y="4"/>
                    <a:pt x="16" y="4"/>
                    <a:pt x="16" y="4"/>
                  </a:cubicBezTo>
                  <a:cubicBezTo>
                    <a:pt x="16" y="4"/>
                    <a:pt x="16" y="3"/>
                    <a:pt x="16" y="3"/>
                  </a:cubicBezTo>
                  <a:cubicBezTo>
                    <a:pt x="16" y="3"/>
                    <a:pt x="16" y="3"/>
                    <a:pt x="16" y="3"/>
                  </a:cubicBezTo>
                  <a:cubicBezTo>
                    <a:pt x="16" y="3"/>
                    <a:pt x="16" y="3"/>
                    <a:pt x="16" y="3"/>
                  </a:cubicBezTo>
                  <a:cubicBezTo>
                    <a:pt x="16" y="3"/>
                    <a:pt x="16" y="3"/>
                    <a:pt x="16" y="3"/>
                  </a:cubicBezTo>
                  <a:cubicBezTo>
                    <a:pt x="16" y="3"/>
                    <a:pt x="16" y="4"/>
                    <a:pt x="16" y="4"/>
                  </a:cubicBezTo>
                  <a:cubicBezTo>
                    <a:pt x="16" y="4"/>
                    <a:pt x="15" y="4"/>
                    <a:pt x="15" y="4"/>
                  </a:cubicBezTo>
                  <a:cubicBezTo>
                    <a:pt x="15" y="4"/>
                    <a:pt x="15" y="4"/>
                    <a:pt x="15" y="5"/>
                  </a:cubicBezTo>
                  <a:cubicBezTo>
                    <a:pt x="9" y="15"/>
                    <a:pt x="9" y="15"/>
                    <a:pt x="9" y="15"/>
                  </a:cubicBezTo>
                  <a:cubicBezTo>
                    <a:pt x="18" y="15"/>
                    <a:pt x="18" y="15"/>
                    <a:pt x="18" y="15"/>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grpSp>
        <p:nvGrpSpPr>
          <p:cNvPr id="718" name="Virginia East US 2"/>
          <p:cNvGrpSpPr/>
          <p:nvPr/>
        </p:nvGrpSpPr>
        <p:grpSpPr>
          <a:xfrm>
            <a:off x="3587895" y="3630285"/>
            <a:ext cx="689413" cy="380461"/>
            <a:chOff x="3216155" y="3629765"/>
            <a:chExt cx="751062" cy="414482"/>
          </a:xfrm>
        </p:grpSpPr>
        <p:sp>
          <p:nvSpPr>
            <p:cNvPr id="719" name="Rectangle 22"/>
            <p:cNvSpPr>
              <a:spLocks noChangeArrowheads="1"/>
            </p:cNvSpPr>
            <p:nvPr/>
          </p:nvSpPr>
          <p:spPr bwMode="auto">
            <a:xfrm>
              <a:off x="3216155" y="3629765"/>
              <a:ext cx="751062" cy="414482"/>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20" name="Freeform 326"/>
            <p:cNvSpPr>
              <a:spLocks/>
            </p:cNvSpPr>
            <p:nvPr/>
          </p:nvSpPr>
          <p:spPr bwMode="auto">
            <a:xfrm>
              <a:off x="3311206" y="3724815"/>
              <a:ext cx="48305" cy="81026"/>
            </a:xfrm>
            <a:custGeom>
              <a:avLst/>
              <a:gdLst>
                <a:gd name="T0" fmla="*/ 31 w 31"/>
                <a:gd name="T1" fmla="*/ 52 h 52"/>
                <a:gd name="T2" fmla="*/ 0 w 31"/>
                <a:gd name="T3" fmla="*/ 52 h 52"/>
                <a:gd name="T4" fmla="*/ 0 w 31"/>
                <a:gd name="T5" fmla="*/ 0 h 52"/>
                <a:gd name="T6" fmla="*/ 29 w 31"/>
                <a:gd name="T7" fmla="*/ 0 h 52"/>
                <a:gd name="T8" fmla="*/ 29 w 31"/>
                <a:gd name="T9" fmla="*/ 10 h 52"/>
                <a:gd name="T10" fmla="*/ 10 w 31"/>
                <a:gd name="T11" fmla="*/ 10 h 52"/>
                <a:gd name="T12" fmla="*/ 10 w 31"/>
                <a:gd name="T13" fmla="*/ 21 h 52"/>
                <a:gd name="T14" fmla="*/ 29 w 31"/>
                <a:gd name="T15" fmla="*/ 21 h 52"/>
                <a:gd name="T16" fmla="*/ 29 w 31"/>
                <a:gd name="T17" fmla="*/ 31 h 52"/>
                <a:gd name="T18" fmla="*/ 10 w 31"/>
                <a:gd name="T19" fmla="*/ 31 h 52"/>
                <a:gd name="T20" fmla="*/ 10 w 31"/>
                <a:gd name="T21" fmla="*/ 42 h 52"/>
                <a:gd name="T22" fmla="*/ 31 w 31"/>
                <a:gd name="T23" fmla="*/ 42 h 52"/>
                <a:gd name="T24" fmla="*/ 31 w 31"/>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52">
                  <a:moveTo>
                    <a:pt x="31" y="52"/>
                  </a:moveTo>
                  <a:lnTo>
                    <a:pt x="0" y="52"/>
                  </a:lnTo>
                  <a:lnTo>
                    <a:pt x="0" y="0"/>
                  </a:lnTo>
                  <a:lnTo>
                    <a:pt x="29" y="0"/>
                  </a:lnTo>
                  <a:lnTo>
                    <a:pt x="29" y="10"/>
                  </a:lnTo>
                  <a:lnTo>
                    <a:pt x="10" y="10"/>
                  </a:lnTo>
                  <a:lnTo>
                    <a:pt x="10" y="21"/>
                  </a:lnTo>
                  <a:lnTo>
                    <a:pt x="29" y="21"/>
                  </a:lnTo>
                  <a:lnTo>
                    <a:pt x="29" y="31"/>
                  </a:lnTo>
                  <a:lnTo>
                    <a:pt x="10" y="31"/>
                  </a:lnTo>
                  <a:lnTo>
                    <a:pt x="10" y="42"/>
                  </a:lnTo>
                  <a:lnTo>
                    <a:pt x="31" y="42"/>
                  </a:lnTo>
                  <a:lnTo>
                    <a:pt x="3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21" name="Freeform 327"/>
            <p:cNvSpPr>
              <a:spLocks noEditPoints="1"/>
            </p:cNvSpPr>
            <p:nvPr/>
          </p:nvSpPr>
          <p:spPr bwMode="auto">
            <a:xfrm>
              <a:off x="3365744" y="3724815"/>
              <a:ext cx="82586" cy="81026"/>
            </a:xfrm>
            <a:custGeom>
              <a:avLst/>
              <a:gdLst>
                <a:gd name="T0" fmla="*/ 25 w 25"/>
                <a:gd name="T1" fmla="*/ 25 h 25"/>
                <a:gd name="T2" fmla="*/ 19 w 25"/>
                <a:gd name="T3" fmla="*/ 25 h 25"/>
                <a:gd name="T4" fmla="*/ 17 w 25"/>
                <a:gd name="T5" fmla="*/ 19 h 25"/>
                <a:gd name="T6" fmla="*/ 8 w 25"/>
                <a:gd name="T7" fmla="*/ 19 h 25"/>
                <a:gd name="T8" fmla="*/ 6 w 25"/>
                <a:gd name="T9" fmla="*/ 25 h 25"/>
                <a:gd name="T10" fmla="*/ 0 w 25"/>
                <a:gd name="T11" fmla="*/ 25 h 25"/>
                <a:gd name="T12" fmla="*/ 9 w 25"/>
                <a:gd name="T13" fmla="*/ 0 h 25"/>
                <a:gd name="T14" fmla="*/ 16 w 25"/>
                <a:gd name="T15" fmla="*/ 0 h 25"/>
                <a:gd name="T16" fmla="*/ 25 w 25"/>
                <a:gd name="T17" fmla="*/ 25 h 25"/>
                <a:gd name="T18" fmla="*/ 16 w 25"/>
                <a:gd name="T19" fmla="*/ 15 h 25"/>
                <a:gd name="T20" fmla="*/ 13 w 25"/>
                <a:gd name="T21" fmla="*/ 7 h 25"/>
                <a:gd name="T22" fmla="*/ 13 w 25"/>
                <a:gd name="T23" fmla="*/ 4 h 25"/>
                <a:gd name="T24" fmla="*/ 13 w 25"/>
                <a:gd name="T25" fmla="*/ 4 h 25"/>
                <a:gd name="T26" fmla="*/ 12 w 25"/>
                <a:gd name="T27" fmla="*/ 7 h 25"/>
                <a:gd name="T28" fmla="*/ 9 w 25"/>
                <a:gd name="T29" fmla="*/ 15 h 25"/>
                <a:gd name="T30" fmla="*/ 16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9" y="25"/>
                    <a:pt x="19" y="25"/>
                    <a:pt x="19" y="25"/>
                  </a:cubicBezTo>
                  <a:cubicBezTo>
                    <a:pt x="17" y="19"/>
                    <a:pt x="17" y="19"/>
                    <a:pt x="17" y="19"/>
                  </a:cubicBezTo>
                  <a:cubicBezTo>
                    <a:pt x="8" y="19"/>
                    <a:pt x="8" y="19"/>
                    <a:pt x="8" y="19"/>
                  </a:cubicBezTo>
                  <a:cubicBezTo>
                    <a:pt x="6" y="25"/>
                    <a:pt x="6" y="25"/>
                    <a:pt x="6" y="25"/>
                  </a:cubicBezTo>
                  <a:cubicBezTo>
                    <a:pt x="0" y="25"/>
                    <a:pt x="0" y="25"/>
                    <a:pt x="0" y="25"/>
                  </a:cubicBezTo>
                  <a:cubicBezTo>
                    <a:pt x="9" y="0"/>
                    <a:pt x="9" y="0"/>
                    <a:pt x="9" y="0"/>
                  </a:cubicBezTo>
                  <a:cubicBezTo>
                    <a:pt x="16" y="0"/>
                    <a:pt x="16" y="0"/>
                    <a:pt x="16" y="0"/>
                  </a:cubicBezTo>
                  <a:lnTo>
                    <a:pt x="25" y="25"/>
                  </a:lnTo>
                  <a:close/>
                  <a:moveTo>
                    <a:pt x="16" y="15"/>
                  </a:moveTo>
                  <a:cubicBezTo>
                    <a:pt x="13" y="7"/>
                    <a:pt x="13" y="7"/>
                    <a:pt x="13" y="7"/>
                  </a:cubicBezTo>
                  <a:cubicBezTo>
                    <a:pt x="13" y="6"/>
                    <a:pt x="13" y="5"/>
                    <a:pt x="13" y="4"/>
                  </a:cubicBezTo>
                  <a:cubicBezTo>
                    <a:pt x="13" y="4"/>
                    <a:pt x="13" y="4"/>
                    <a:pt x="13" y="4"/>
                  </a:cubicBezTo>
                  <a:cubicBezTo>
                    <a:pt x="13" y="5"/>
                    <a:pt x="12" y="6"/>
                    <a:pt x="12" y="7"/>
                  </a:cubicBezTo>
                  <a:cubicBezTo>
                    <a:pt x="9" y="15"/>
                    <a:pt x="9" y="15"/>
                    <a:pt x="9" y="15"/>
                  </a:cubicBezTo>
                  <a:lnTo>
                    <a:pt x="1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22" name="Freeform 328"/>
            <p:cNvSpPr>
              <a:spLocks/>
            </p:cNvSpPr>
            <p:nvPr/>
          </p:nvSpPr>
          <p:spPr bwMode="auto">
            <a:xfrm>
              <a:off x="3457679" y="3721699"/>
              <a:ext cx="56096" cy="87259"/>
            </a:xfrm>
            <a:custGeom>
              <a:avLst/>
              <a:gdLst>
                <a:gd name="T0" fmla="*/ 0 w 17"/>
                <a:gd name="T1" fmla="*/ 25 h 27"/>
                <a:gd name="T2" fmla="*/ 0 w 17"/>
                <a:gd name="T3" fmla="*/ 19 h 27"/>
                <a:gd name="T4" fmla="*/ 3 w 17"/>
                <a:gd name="T5" fmla="*/ 21 h 27"/>
                <a:gd name="T6" fmla="*/ 7 w 17"/>
                <a:gd name="T7" fmla="*/ 22 h 27"/>
                <a:gd name="T8" fmla="*/ 9 w 17"/>
                <a:gd name="T9" fmla="*/ 22 h 27"/>
                <a:gd name="T10" fmla="*/ 10 w 17"/>
                <a:gd name="T11" fmla="*/ 21 h 27"/>
                <a:gd name="T12" fmla="*/ 11 w 17"/>
                <a:gd name="T13" fmla="*/ 21 h 27"/>
                <a:gd name="T14" fmla="*/ 11 w 17"/>
                <a:gd name="T15" fmla="*/ 20 h 27"/>
                <a:gd name="T16" fmla="*/ 10 w 17"/>
                <a:gd name="T17" fmla="*/ 18 h 27"/>
                <a:gd name="T18" fmla="*/ 9 w 17"/>
                <a:gd name="T19" fmla="*/ 17 h 27"/>
                <a:gd name="T20" fmla="*/ 8 w 17"/>
                <a:gd name="T21" fmla="*/ 16 h 27"/>
                <a:gd name="T22" fmla="*/ 5 w 17"/>
                <a:gd name="T23" fmla="*/ 15 h 27"/>
                <a:gd name="T24" fmla="*/ 1 w 17"/>
                <a:gd name="T25" fmla="*/ 12 h 27"/>
                <a:gd name="T26" fmla="*/ 0 w 17"/>
                <a:gd name="T27" fmla="*/ 8 h 27"/>
                <a:gd name="T28" fmla="*/ 0 w 17"/>
                <a:gd name="T29" fmla="*/ 5 h 27"/>
                <a:gd name="T30" fmla="*/ 3 w 17"/>
                <a:gd name="T31" fmla="*/ 2 h 27"/>
                <a:gd name="T32" fmla="*/ 6 w 17"/>
                <a:gd name="T33" fmla="*/ 1 h 27"/>
                <a:gd name="T34" fmla="*/ 9 w 17"/>
                <a:gd name="T35" fmla="*/ 0 h 27"/>
                <a:gd name="T36" fmla="*/ 13 w 17"/>
                <a:gd name="T37" fmla="*/ 1 h 27"/>
                <a:gd name="T38" fmla="*/ 16 w 17"/>
                <a:gd name="T39" fmla="*/ 1 h 27"/>
                <a:gd name="T40" fmla="*/ 16 w 17"/>
                <a:gd name="T41" fmla="*/ 7 h 27"/>
                <a:gd name="T42" fmla="*/ 14 w 17"/>
                <a:gd name="T43" fmla="*/ 6 h 27"/>
                <a:gd name="T44" fmla="*/ 13 w 17"/>
                <a:gd name="T45" fmla="*/ 5 h 27"/>
                <a:gd name="T46" fmla="*/ 11 w 17"/>
                <a:gd name="T47" fmla="*/ 5 h 27"/>
                <a:gd name="T48" fmla="*/ 10 w 17"/>
                <a:gd name="T49" fmla="*/ 5 h 27"/>
                <a:gd name="T50" fmla="*/ 8 w 17"/>
                <a:gd name="T51" fmla="*/ 5 h 27"/>
                <a:gd name="T52" fmla="*/ 7 w 17"/>
                <a:gd name="T53" fmla="*/ 6 h 27"/>
                <a:gd name="T54" fmla="*/ 6 w 17"/>
                <a:gd name="T55" fmla="*/ 6 h 27"/>
                <a:gd name="T56" fmla="*/ 6 w 17"/>
                <a:gd name="T57" fmla="*/ 7 h 27"/>
                <a:gd name="T58" fmla="*/ 6 w 17"/>
                <a:gd name="T59" fmla="*/ 9 h 27"/>
                <a:gd name="T60" fmla="*/ 7 w 17"/>
                <a:gd name="T61" fmla="*/ 10 h 27"/>
                <a:gd name="T62" fmla="*/ 8 w 17"/>
                <a:gd name="T63" fmla="*/ 10 h 27"/>
                <a:gd name="T64" fmla="*/ 10 w 17"/>
                <a:gd name="T65" fmla="*/ 11 h 27"/>
                <a:gd name="T66" fmla="*/ 13 w 17"/>
                <a:gd name="T67" fmla="*/ 13 h 27"/>
                <a:gd name="T68" fmla="*/ 15 w 17"/>
                <a:gd name="T69" fmla="*/ 14 h 27"/>
                <a:gd name="T70" fmla="*/ 16 w 17"/>
                <a:gd name="T71" fmla="*/ 16 h 27"/>
                <a:gd name="T72" fmla="*/ 17 w 17"/>
                <a:gd name="T73" fmla="*/ 19 h 27"/>
                <a:gd name="T74" fmla="*/ 16 w 17"/>
                <a:gd name="T75" fmla="*/ 23 h 27"/>
                <a:gd name="T76" fmla="*/ 14 w 17"/>
                <a:gd name="T77" fmla="*/ 25 h 27"/>
                <a:gd name="T78" fmla="*/ 11 w 17"/>
                <a:gd name="T79" fmla="*/ 26 h 27"/>
                <a:gd name="T80" fmla="*/ 7 w 17"/>
                <a:gd name="T81" fmla="*/ 27 h 27"/>
                <a:gd name="T82" fmla="*/ 3 w 17"/>
                <a:gd name="T83" fmla="*/ 26 h 27"/>
                <a:gd name="T84" fmla="*/ 0 w 17"/>
                <a:gd name="T85"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7">
                  <a:moveTo>
                    <a:pt x="0" y="25"/>
                  </a:moveTo>
                  <a:cubicBezTo>
                    <a:pt x="0" y="19"/>
                    <a:pt x="0" y="19"/>
                    <a:pt x="0" y="19"/>
                  </a:cubicBezTo>
                  <a:cubicBezTo>
                    <a:pt x="1" y="20"/>
                    <a:pt x="2" y="21"/>
                    <a:pt x="3" y="21"/>
                  </a:cubicBezTo>
                  <a:cubicBezTo>
                    <a:pt x="4" y="22"/>
                    <a:pt x="5" y="22"/>
                    <a:pt x="7" y="22"/>
                  </a:cubicBezTo>
                  <a:cubicBezTo>
                    <a:pt x="7" y="22"/>
                    <a:pt x="8" y="22"/>
                    <a:pt x="9" y="22"/>
                  </a:cubicBezTo>
                  <a:cubicBezTo>
                    <a:pt x="9" y="22"/>
                    <a:pt x="9" y="22"/>
                    <a:pt x="10" y="21"/>
                  </a:cubicBezTo>
                  <a:cubicBezTo>
                    <a:pt x="10" y="21"/>
                    <a:pt x="10" y="21"/>
                    <a:pt x="11" y="21"/>
                  </a:cubicBezTo>
                  <a:cubicBezTo>
                    <a:pt x="11" y="20"/>
                    <a:pt x="11" y="20"/>
                    <a:pt x="11" y="20"/>
                  </a:cubicBezTo>
                  <a:cubicBezTo>
                    <a:pt x="11" y="19"/>
                    <a:pt x="11" y="19"/>
                    <a:pt x="10" y="18"/>
                  </a:cubicBezTo>
                  <a:cubicBezTo>
                    <a:pt x="10" y="18"/>
                    <a:pt x="10" y="17"/>
                    <a:pt x="9" y="17"/>
                  </a:cubicBezTo>
                  <a:cubicBezTo>
                    <a:pt x="9" y="17"/>
                    <a:pt x="8" y="16"/>
                    <a:pt x="8" y="16"/>
                  </a:cubicBezTo>
                  <a:cubicBezTo>
                    <a:pt x="7" y="16"/>
                    <a:pt x="6" y="16"/>
                    <a:pt x="5" y="15"/>
                  </a:cubicBezTo>
                  <a:cubicBezTo>
                    <a:pt x="3" y="14"/>
                    <a:pt x="2" y="13"/>
                    <a:pt x="1" y="12"/>
                  </a:cubicBezTo>
                  <a:cubicBezTo>
                    <a:pt x="0" y="11"/>
                    <a:pt x="0" y="10"/>
                    <a:pt x="0" y="8"/>
                  </a:cubicBezTo>
                  <a:cubicBezTo>
                    <a:pt x="0" y="7"/>
                    <a:pt x="0" y="6"/>
                    <a:pt x="0" y="5"/>
                  </a:cubicBezTo>
                  <a:cubicBezTo>
                    <a:pt x="1" y="4"/>
                    <a:pt x="2" y="3"/>
                    <a:pt x="3" y="2"/>
                  </a:cubicBezTo>
                  <a:cubicBezTo>
                    <a:pt x="3" y="2"/>
                    <a:pt x="4" y="1"/>
                    <a:pt x="6" y="1"/>
                  </a:cubicBezTo>
                  <a:cubicBezTo>
                    <a:pt x="7" y="1"/>
                    <a:pt x="8" y="0"/>
                    <a:pt x="9" y="0"/>
                  </a:cubicBezTo>
                  <a:cubicBezTo>
                    <a:pt x="11" y="0"/>
                    <a:pt x="12" y="1"/>
                    <a:pt x="13" y="1"/>
                  </a:cubicBezTo>
                  <a:cubicBezTo>
                    <a:pt x="14" y="1"/>
                    <a:pt x="15" y="1"/>
                    <a:pt x="16" y="1"/>
                  </a:cubicBezTo>
                  <a:cubicBezTo>
                    <a:pt x="16" y="7"/>
                    <a:pt x="16" y="7"/>
                    <a:pt x="16" y="7"/>
                  </a:cubicBezTo>
                  <a:cubicBezTo>
                    <a:pt x="15" y="6"/>
                    <a:pt x="15" y="6"/>
                    <a:pt x="14" y="6"/>
                  </a:cubicBezTo>
                  <a:cubicBezTo>
                    <a:pt x="14" y="6"/>
                    <a:pt x="13" y="6"/>
                    <a:pt x="13" y="5"/>
                  </a:cubicBezTo>
                  <a:cubicBezTo>
                    <a:pt x="12" y="5"/>
                    <a:pt x="12" y="5"/>
                    <a:pt x="11" y="5"/>
                  </a:cubicBezTo>
                  <a:cubicBezTo>
                    <a:pt x="11" y="5"/>
                    <a:pt x="10" y="5"/>
                    <a:pt x="10" y="5"/>
                  </a:cubicBezTo>
                  <a:cubicBezTo>
                    <a:pt x="9" y="5"/>
                    <a:pt x="9" y="5"/>
                    <a:pt x="8" y="5"/>
                  </a:cubicBezTo>
                  <a:cubicBezTo>
                    <a:pt x="8" y="5"/>
                    <a:pt x="7" y="5"/>
                    <a:pt x="7" y="6"/>
                  </a:cubicBezTo>
                  <a:cubicBezTo>
                    <a:pt x="6" y="6"/>
                    <a:pt x="6" y="6"/>
                    <a:pt x="6" y="6"/>
                  </a:cubicBezTo>
                  <a:cubicBezTo>
                    <a:pt x="6" y="7"/>
                    <a:pt x="6" y="7"/>
                    <a:pt x="6" y="7"/>
                  </a:cubicBezTo>
                  <a:cubicBezTo>
                    <a:pt x="6" y="8"/>
                    <a:pt x="6" y="8"/>
                    <a:pt x="6" y="9"/>
                  </a:cubicBezTo>
                  <a:cubicBezTo>
                    <a:pt x="6" y="9"/>
                    <a:pt x="6" y="9"/>
                    <a:pt x="7" y="10"/>
                  </a:cubicBezTo>
                  <a:cubicBezTo>
                    <a:pt x="7" y="10"/>
                    <a:pt x="8" y="10"/>
                    <a:pt x="8" y="10"/>
                  </a:cubicBezTo>
                  <a:cubicBezTo>
                    <a:pt x="9" y="11"/>
                    <a:pt x="10" y="11"/>
                    <a:pt x="10" y="11"/>
                  </a:cubicBezTo>
                  <a:cubicBezTo>
                    <a:pt x="11" y="12"/>
                    <a:pt x="12" y="12"/>
                    <a:pt x="13" y="13"/>
                  </a:cubicBezTo>
                  <a:cubicBezTo>
                    <a:pt x="14" y="13"/>
                    <a:pt x="15" y="14"/>
                    <a:pt x="15" y="14"/>
                  </a:cubicBezTo>
                  <a:cubicBezTo>
                    <a:pt x="16" y="15"/>
                    <a:pt x="16" y="16"/>
                    <a:pt x="16" y="16"/>
                  </a:cubicBezTo>
                  <a:cubicBezTo>
                    <a:pt x="17" y="17"/>
                    <a:pt x="17" y="18"/>
                    <a:pt x="17" y="19"/>
                  </a:cubicBezTo>
                  <a:cubicBezTo>
                    <a:pt x="17" y="20"/>
                    <a:pt x="17" y="22"/>
                    <a:pt x="16" y="23"/>
                  </a:cubicBezTo>
                  <a:cubicBezTo>
                    <a:pt x="16" y="24"/>
                    <a:pt x="15" y="24"/>
                    <a:pt x="14" y="25"/>
                  </a:cubicBezTo>
                  <a:cubicBezTo>
                    <a:pt x="13" y="25"/>
                    <a:pt x="12" y="26"/>
                    <a:pt x="11" y="26"/>
                  </a:cubicBezTo>
                  <a:cubicBezTo>
                    <a:pt x="10" y="26"/>
                    <a:pt x="8" y="27"/>
                    <a:pt x="7" y="27"/>
                  </a:cubicBezTo>
                  <a:cubicBezTo>
                    <a:pt x="6" y="27"/>
                    <a:pt x="4" y="26"/>
                    <a:pt x="3" y="26"/>
                  </a:cubicBezTo>
                  <a:cubicBezTo>
                    <a:pt x="2" y="26"/>
                    <a:pt x="1" y="26"/>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23" name="Freeform 329"/>
            <p:cNvSpPr>
              <a:spLocks/>
            </p:cNvSpPr>
            <p:nvPr/>
          </p:nvSpPr>
          <p:spPr bwMode="auto">
            <a:xfrm>
              <a:off x="3520008" y="3724815"/>
              <a:ext cx="65445" cy="81026"/>
            </a:xfrm>
            <a:custGeom>
              <a:avLst/>
              <a:gdLst>
                <a:gd name="T0" fmla="*/ 42 w 42"/>
                <a:gd name="T1" fmla="*/ 10 h 52"/>
                <a:gd name="T2" fmla="*/ 27 w 42"/>
                <a:gd name="T3" fmla="*/ 10 h 52"/>
                <a:gd name="T4" fmla="*/ 27 w 42"/>
                <a:gd name="T5" fmla="*/ 52 h 52"/>
                <a:gd name="T6" fmla="*/ 15 w 42"/>
                <a:gd name="T7" fmla="*/ 52 h 52"/>
                <a:gd name="T8" fmla="*/ 15 w 42"/>
                <a:gd name="T9" fmla="*/ 10 h 52"/>
                <a:gd name="T10" fmla="*/ 0 w 42"/>
                <a:gd name="T11" fmla="*/ 10 h 52"/>
                <a:gd name="T12" fmla="*/ 0 w 42"/>
                <a:gd name="T13" fmla="*/ 0 h 52"/>
                <a:gd name="T14" fmla="*/ 42 w 42"/>
                <a:gd name="T15" fmla="*/ 0 h 52"/>
                <a:gd name="T16" fmla="*/ 42 w 42"/>
                <a:gd name="T17" fmla="*/ 1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2">
                  <a:moveTo>
                    <a:pt x="42" y="10"/>
                  </a:moveTo>
                  <a:lnTo>
                    <a:pt x="27" y="10"/>
                  </a:lnTo>
                  <a:lnTo>
                    <a:pt x="27" y="52"/>
                  </a:lnTo>
                  <a:lnTo>
                    <a:pt x="15" y="52"/>
                  </a:lnTo>
                  <a:lnTo>
                    <a:pt x="15" y="10"/>
                  </a:lnTo>
                  <a:lnTo>
                    <a:pt x="0" y="10"/>
                  </a:lnTo>
                  <a:lnTo>
                    <a:pt x="0" y="0"/>
                  </a:lnTo>
                  <a:lnTo>
                    <a:pt x="42" y="0"/>
                  </a:lnTo>
                  <a:lnTo>
                    <a:pt x="42"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24" name="Freeform 330"/>
            <p:cNvSpPr>
              <a:spLocks/>
            </p:cNvSpPr>
            <p:nvPr/>
          </p:nvSpPr>
          <p:spPr bwMode="auto">
            <a:xfrm>
              <a:off x="3630641" y="3724815"/>
              <a:ext cx="68562" cy="84143"/>
            </a:xfrm>
            <a:custGeom>
              <a:avLst/>
              <a:gdLst>
                <a:gd name="T0" fmla="*/ 21 w 21"/>
                <a:gd name="T1" fmla="*/ 14 h 26"/>
                <a:gd name="T2" fmla="*/ 11 w 21"/>
                <a:gd name="T3" fmla="*/ 26 h 26"/>
                <a:gd name="T4" fmla="*/ 0 w 21"/>
                <a:gd name="T5" fmla="*/ 14 h 26"/>
                <a:gd name="T6" fmla="*/ 0 w 21"/>
                <a:gd name="T7" fmla="*/ 0 h 26"/>
                <a:gd name="T8" fmla="*/ 6 w 21"/>
                <a:gd name="T9" fmla="*/ 0 h 26"/>
                <a:gd name="T10" fmla="*/ 6 w 21"/>
                <a:gd name="T11" fmla="*/ 15 h 26"/>
                <a:gd name="T12" fmla="*/ 11 w 21"/>
                <a:gd name="T13" fmla="*/ 21 h 26"/>
                <a:gd name="T14" fmla="*/ 16 w 21"/>
                <a:gd name="T15" fmla="*/ 15 h 26"/>
                <a:gd name="T16" fmla="*/ 16 w 21"/>
                <a:gd name="T17" fmla="*/ 0 h 26"/>
                <a:gd name="T18" fmla="*/ 21 w 21"/>
                <a:gd name="T19" fmla="*/ 0 h 26"/>
                <a:gd name="T20" fmla="*/ 21 w 21"/>
                <a:gd name="T21"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6">
                  <a:moveTo>
                    <a:pt x="21" y="14"/>
                  </a:moveTo>
                  <a:cubicBezTo>
                    <a:pt x="21" y="22"/>
                    <a:pt x="18" y="26"/>
                    <a:pt x="11" y="26"/>
                  </a:cubicBezTo>
                  <a:cubicBezTo>
                    <a:pt x="4" y="26"/>
                    <a:pt x="0" y="22"/>
                    <a:pt x="0" y="14"/>
                  </a:cubicBezTo>
                  <a:cubicBezTo>
                    <a:pt x="0" y="0"/>
                    <a:pt x="0" y="0"/>
                    <a:pt x="0" y="0"/>
                  </a:cubicBezTo>
                  <a:cubicBezTo>
                    <a:pt x="6" y="0"/>
                    <a:pt x="6" y="0"/>
                    <a:pt x="6" y="0"/>
                  </a:cubicBezTo>
                  <a:cubicBezTo>
                    <a:pt x="6" y="15"/>
                    <a:pt x="6" y="15"/>
                    <a:pt x="6" y="15"/>
                  </a:cubicBezTo>
                  <a:cubicBezTo>
                    <a:pt x="6" y="19"/>
                    <a:pt x="8" y="21"/>
                    <a:pt x="11" y="21"/>
                  </a:cubicBezTo>
                  <a:cubicBezTo>
                    <a:pt x="14" y="21"/>
                    <a:pt x="16" y="19"/>
                    <a:pt x="16" y="15"/>
                  </a:cubicBezTo>
                  <a:cubicBezTo>
                    <a:pt x="16" y="0"/>
                    <a:pt x="16" y="0"/>
                    <a:pt x="16" y="0"/>
                  </a:cubicBezTo>
                  <a:cubicBezTo>
                    <a:pt x="21" y="0"/>
                    <a:pt x="21" y="0"/>
                    <a:pt x="21" y="0"/>
                  </a:cubicBezTo>
                  <a:lnTo>
                    <a:pt x="21"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25" name="Freeform 331"/>
            <p:cNvSpPr>
              <a:spLocks/>
            </p:cNvSpPr>
            <p:nvPr/>
          </p:nvSpPr>
          <p:spPr bwMode="auto">
            <a:xfrm>
              <a:off x="3716344" y="3721699"/>
              <a:ext cx="54538" cy="87259"/>
            </a:xfrm>
            <a:custGeom>
              <a:avLst/>
              <a:gdLst>
                <a:gd name="T0" fmla="*/ 0 w 17"/>
                <a:gd name="T1" fmla="*/ 25 h 27"/>
                <a:gd name="T2" fmla="*/ 0 w 17"/>
                <a:gd name="T3" fmla="*/ 19 h 27"/>
                <a:gd name="T4" fmla="*/ 3 w 17"/>
                <a:gd name="T5" fmla="*/ 21 h 27"/>
                <a:gd name="T6" fmla="*/ 7 w 17"/>
                <a:gd name="T7" fmla="*/ 22 h 27"/>
                <a:gd name="T8" fmla="*/ 9 w 17"/>
                <a:gd name="T9" fmla="*/ 22 h 27"/>
                <a:gd name="T10" fmla="*/ 10 w 17"/>
                <a:gd name="T11" fmla="*/ 21 h 27"/>
                <a:gd name="T12" fmla="*/ 11 w 17"/>
                <a:gd name="T13" fmla="*/ 21 h 27"/>
                <a:gd name="T14" fmla="*/ 11 w 17"/>
                <a:gd name="T15" fmla="*/ 20 h 27"/>
                <a:gd name="T16" fmla="*/ 11 w 17"/>
                <a:gd name="T17" fmla="*/ 18 h 27"/>
                <a:gd name="T18" fmla="*/ 10 w 17"/>
                <a:gd name="T19" fmla="*/ 17 h 27"/>
                <a:gd name="T20" fmla="*/ 8 w 17"/>
                <a:gd name="T21" fmla="*/ 16 h 27"/>
                <a:gd name="T22" fmla="*/ 6 w 17"/>
                <a:gd name="T23" fmla="*/ 15 h 27"/>
                <a:gd name="T24" fmla="*/ 1 w 17"/>
                <a:gd name="T25" fmla="*/ 12 h 27"/>
                <a:gd name="T26" fmla="*/ 0 w 17"/>
                <a:gd name="T27" fmla="*/ 8 h 27"/>
                <a:gd name="T28" fmla="*/ 1 w 17"/>
                <a:gd name="T29" fmla="*/ 5 h 27"/>
                <a:gd name="T30" fmla="*/ 3 w 17"/>
                <a:gd name="T31" fmla="*/ 2 h 27"/>
                <a:gd name="T32" fmla="*/ 6 w 17"/>
                <a:gd name="T33" fmla="*/ 1 h 27"/>
                <a:gd name="T34" fmla="*/ 10 w 17"/>
                <a:gd name="T35" fmla="*/ 0 h 27"/>
                <a:gd name="T36" fmla="*/ 13 w 17"/>
                <a:gd name="T37" fmla="*/ 1 h 27"/>
                <a:gd name="T38" fmla="*/ 16 w 17"/>
                <a:gd name="T39" fmla="*/ 1 h 27"/>
                <a:gd name="T40" fmla="*/ 16 w 17"/>
                <a:gd name="T41" fmla="*/ 7 h 27"/>
                <a:gd name="T42" fmla="*/ 15 w 17"/>
                <a:gd name="T43" fmla="*/ 6 h 27"/>
                <a:gd name="T44" fmla="*/ 13 w 17"/>
                <a:gd name="T45" fmla="*/ 5 h 27"/>
                <a:gd name="T46" fmla="*/ 12 w 17"/>
                <a:gd name="T47" fmla="*/ 5 h 27"/>
                <a:gd name="T48" fmla="*/ 10 w 17"/>
                <a:gd name="T49" fmla="*/ 5 h 27"/>
                <a:gd name="T50" fmla="*/ 8 w 17"/>
                <a:gd name="T51" fmla="*/ 5 h 27"/>
                <a:gd name="T52" fmla="*/ 7 w 17"/>
                <a:gd name="T53" fmla="*/ 6 h 27"/>
                <a:gd name="T54" fmla="*/ 6 w 17"/>
                <a:gd name="T55" fmla="*/ 6 h 27"/>
                <a:gd name="T56" fmla="*/ 6 w 17"/>
                <a:gd name="T57" fmla="*/ 7 h 27"/>
                <a:gd name="T58" fmla="*/ 6 w 17"/>
                <a:gd name="T59" fmla="*/ 9 h 27"/>
                <a:gd name="T60" fmla="*/ 7 w 17"/>
                <a:gd name="T61" fmla="*/ 10 h 27"/>
                <a:gd name="T62" fmla="*/ 9 w 17"/>
                <a:gd name="T63" fmla="*/ 10 h 27"/>
                <a:gd name="T64" fmla="*/ 11 w 17"/>
                <a:gd name="T65" fmla="*/ 11 h 27"/>
                <a:gd name="T66" fmla="*/ 13 w 17"/>
                <a:gd name="T67" fmla="*/ 13 h 27"/>
                <a:gd name="T68" fmla="*/ 16 w 17"/>
                <a:gd name="T69" fmla="*/ 14 h 27"/>
                <a:gd name="T70" fmla="*/ 17 w 17"/>
                <a:gd name="T71" fmla="*/ 16 h 27"/>
                <a:gd name="T72" fmla="*/ 17 w 17"/>
                <a:gd name="T73" fmla="*/ 19 h 27"/>
                <a:gd name="T74" fmla="*/ 16 w 17"/>
                <a:gd name="T75" fmla="*/ 23 h 27"/>
                <a:gd name="T76" fmla="*/ 14 w 17"/>
                <a:gd name="T77" fmla="*/ 25 h 27"/>
                <a:gd name="T78" fmla="*/ 11 w 17"/>
                <a:gd name="T79" fmla="*/ 26 h 27"/>
                <a:gd name="T80" fmla="*/ 7 w 17"/>
                <a:gd name="T81" fmla="*/ 27 h 27"/>
                <a:gd name="T82" fmla="*/ 3 w 17"/>
                <a:gd name="T83" fmla="*/ 26 h 27"/>
                <a:gd name="T84" fmla="*/ 0 w 17"/>
                <a:gd name="T85"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7">
                  <a:moveTo>
                    <a:pt x="0" y="25"/>
                  </a:moveTo>
                  <a:cubicBezTo>
                    <a:pt x="0" y="19"/>
                    <a:pt x="0" y="19"/>
                    <a:pt x="0" y="19"/>
                  </a:cubicBezTo>
                  <a:cubicBezTo>
                    <a:pt x="1" y="20"/>
                    <a:pt x="2" y="21"/>
                    <a:pt x="3" y="21"/>
                  </a:cubicBezTo>
                  <a:cubicBezTo>
                    <a:pt x="5" y="22"/>
                    <a:pt x="6" y="22"/>
                    <a:pt x="7" y="22"/>
                  </a:cubicBezTo>
                  <a:cubicBezTo>
                    <a:pt x="8" y="22"/>
                    <a:pt x="8" y="22"/>
                    <a:pt x="9" y="22"/>
                  </a:cubicBezTo>
                  <a:cubicBezTo>
                    <a:pt x="9" y="22"/>
                    <a:pt x="10" y="22"/>
                    <a:pt x="10" y="21"/>
                  </a:cubicBezTo>
                  <a:cubicBezTo>
                    <a:pt x="11" y="21"/>
                    <a:pt x="11" y="21"/>
                    <a:pt x="11" y="21"/>
                  </a:cubicBezTo>
                  <a:cubicBezTo>
                    <a:pt x="11" y="20"/>
                    <a:pt x="11" y="20"/>
                    <a:pt x="11" y="20"/>
                  </a:cubicBezTo>
                  <a:cubicBezTo>
                    <a:pt x="11" y="19"/>
                    <a:pt x="11" y="19"/>
                    <a:pt x="11" y="18"/>
                  </a:cubicBezTo>
                  <a:cubicBezTo>
                    <a:pt x="11" y="18"/>
                    <a:pt x="10" y="17"/>
                    <a:pt x="10" y="17"/>
                  </a:cubicBezTo>
                  <a:cubicBezTo>
                    <a:pt x="9" y="17"/>
                    <a:pt x="9" y="16"/>
                    <a:pt x="8" y="16"/>
                  </a:cubicBezTo>
                  <a:cubicBezTo>
                    <a:pt x="7" y="16"/>
                    <a:pt x="7" y="16"/>
                    <a:pt x="6" y="15"/>
                  </a:cubicBezTo>
                  <a:cubicBezTo>
                    <a:pt x="4" y="14"/>
                    <a:pt x="2" y="13"/>
                    <a:pt x="1" y="12"/>
                  </a:cubicBezTo>
                  <a:cubicBezTo>
                    <a:pt x="0" y="11"/>
                    <a:pt x="0" y="10"/>
                    <a:pt x="0" y="8"/>
                  </a:cubicBezTo>
                  <a:cubicBezTo>
                    <a:pt x="0" y="7"/>
                    <a:pt x="0" y="6"/>
                    <a:pt x="1" y="5"/>
                  </a:cubicBezTo>
                  <a:cubicBezTo>
                    <a:pt x="1" y="4"/>
                    <a:pt x="2" y="3"/>
                    <a:pt x="3" y="2"/>
                  </a:cubicBezTo>
                  <a:cubicBezTo>
                    <a:pt x="4" y="2"/>
                    <a:pt x="5" y="1"/>
                    <a:pt x="6" y="1"/>
                  </a:cubicBezTo>
                  <a:cubicBezTo>
                    <a:pt x="7" y="1"/>
                    <a:pt x="9" y="0"/>
                    <a:pt x="10" y="0"/>
                  </a:cubicBezTo>
                  <a:cubicBezTo>
                    <a:pt x="11" y="0"/>
                    <a:pt x="12" y="1"/>
                    <a:pt x="13" y="1"/>
                  </a:cubicBezTo>
                  <a:cubicBezTo>
                    <a:pt x="14" y="1"/>
                    <a:pt x="15" y="1"/>
                    <a:pt x="16" y="1"/>
                  </a:cubicBezTo>
                  <a:cubicBezTo>
                    <a:pt x="16" y="7"/>
                    <a:pt x="16" y="7"/>
                    <a:pt x="16" y="7"/>
                  </a:cubicBezTo>
                  <a:cubicBezTo>
                    <a:pt x="16" y="6"/>
                    <a:pt x="15" y="6"/>
                    <a:pt x="15" y="6"/>
                  </a:cubicBezTo>
                  <a:cubicBezTo>
                    <a:pt x="14" y="6"/>
                    <a:pt x="14" y="6"/>
                    <a:pt x="13" y="5"/>
                  </a:cubicBezTo>
                  <a:cubicBezTo>
                    <a:pt x="13" y="5"/>
                    <a:pt x="12" y="5"/>
                    <a:pt x="12" y="5"/>
                  </a:cubicBezTo>
                  <a:cubicBezTo>
                    <a:pt x="11" y="5"/>
                    <a:pt x="11" y="5"/>
                    <a:pt x="10" y="5"/>
                  </a:cubicBezTo>
                  <a:cubicBezTo>
                    <a:pt x="10" y="5"/>
                    <a:pt x="9" y="5"/>
                    <a:pt x="8" y="5"/>
                  </a:cubicBezTo>
                  <a:cubicBezTo>
                    <a:pt x="8" y="5"/>
                    <a:pt x="7" y="5"/>
                    <a:pt x="7" y="6"/>
                  </a:cubicBezTo>
                  <a:cubicBezTo>
                    <a:pt x="7" y="6"/>
                    <a:pt x="6" y="6"/>
                    <a:pt x="6" y="6"/>
                  </a:cubicBezTo>
                  <a:cubicBezTo>
                    <a:pt x="6" y="7"/>
                    <a:pt x="6" y="7"/>
                    <a:pt x="6" y="7"/>
                  </a:cubicBezTo>
                  <a:cubicBezTo>
                    <a:pt x="6" y="8"/>
                    <a:pt x="6" y="8"/>
                    <a:pt x="6" y="9"/>
                  </a:cubicBezTo>
                  <a:cubicBezTo>
                    <a:pt x="7" y="9"/>
                    <a:pt x="7" y="9"/>
                    <a:pt x="7" y="10"/>
                  </a:cubicBezTo>
                  <a:cubicBezTo>
                    <a:pt x="8" y="10"/>
                    <a:pt x="8" y="10"/>
                    <a:pt x="9" y="10"/>
                  </a:cubicBezTo>
                  <a:cubicBezTo>
                    <a:pt x="9" y="11"/>
                    <a:pt x="10" y="11"/>
                    <a:pt x="11" y="11"/>
                  </a:cubicBezTo>
                  <a:cubicBezTo>
                    <a:pt x="12" y="12"/>
                    <a:pt x="13" y="12"/>
                    <a:pt x="13" y="13"/>
                  </a:cubicBezTo>
                  <a:cubicBezTo>
                    <a:pt x="14" y="13"/>
                    <a:pt x="15" y="14"/>
                    <a:pt x="16" y="14"/>
                  </a:cubicBezTo>
                  <a:cubicBezTo>
                    <a:pt x="16" y="15"/>
                    <a:pt x="17" y="16"/>
                    <a:pt x="17" y="16"/>
                  </a:cubicBezTo>
                  <a:cubicBezTo>
                    <a:pt x="17" y="17"/>
                    <a:pt x="17" y="18"/>
                    <a:pt x="17" y="19"/>
                  </a:cubicBezTo>
                  <a:cubicBezTo>
                    <a:pt x="17" y="20"/>
                    <a:pt x="17" y="22"/>
                    <a:pt x="16" y="23"/>
                  </a:cubicBezTo>
                  <a:cubicBezTo>
                    <a:pt x="16" y="24"/>
                    <a:pt x="15" y="24"/>
                    <a:pt x="14" y="25"/>
                  </a:cubicBezTo>
                  <a:cubicBezTo>
                    <a:pt x="13" y="25"/>
                    <a:pt x="12" y="26"/>
                    <a:pt x="11" y="26"/>
                  </a:cubicBezTo>
                  <a:cubicBezTo>
                    <a:pt x="10" y="26"/>
                    <a:pt x="9" y="27"/>
                    <a:pt x="7" y="27"/>
                  </a:cubicBezTo>
                  <a:cubicBezTo>
                    <a:pt x="6" y="27"/>
                    <a:pt x="5" y="26"/>
                    <a:pt x="3" y="26"/>
                  </a:cubicBezTo>
                  <a:cubicBezTo>
                    <a:pt x="2" y="26"/>
                    <a:pt x="1" y="26"/>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26" name="Freeform 332"/>
            <p:cNvSpPr>
              <a:spLocks/>
            </p:cNvSpPr>
            <p:nvPr/>
          </p:nvSpPr>
          <p:spPr bwMode="auto">
            <a:xfrm>
              <a:off x="3817628" y="3721699"/>
              <a:ext cx="54538" cy="84143"/>
            </a:xfrm>
            <a:custGeom>
              <a:avLst/>
              <a:gdLst>
                <a:gd name="T0" fmla="*/ 6 w 17"/>
                <a:gd name="T1" fmla="*/ 21 h 26"/>
                <a:gd name="T2" fmla="*/ 17 w 17"/>
                <a:gd name="T3" fmla="*/ 21 h 26"/>
                <a:gd name="T4" fmla="*/ 17 w 17"/>
                <a:gd name="T5" fmla="*/ 26 h 26"/>
                <a:gd name="T6" fmla="*/ 0 w 17"/>
                <a:gd name="T7" fmla="*/ 26 h 26"/>
                <a:gd name="T8" fmla="*/ 0 w 17"/>
                <a:gd name="T9" fmla="*/ 24 h 26"/>
                <a:gd name="T10" fmla="*/ 1 w 17"/>
                <a:gd name="T11" fmla="*/ 21 h 26"/>
                <a:gd name="T12" fmla="*/ 2 w 17"/>
                <a:gd name="T13" fmla="*/ 18 h 26"/>
                <a:gd name="T14" fmla="*/ 4 w 17"/>
                <a:gd name="T15" fmla="*/ 16 h 26"/>
                <a:gd name="T16" fmla="*/ 7 w 17"/>
                <a:gd name="T17" fmla="*/ 14 h 26"/>
                <a:gd name="T18" fmla="*/ 9 w 17"/>
                <a:gd name="T19" fmla="*/ 13 h 26"/>
                <a:gd name="T20" fmla="*/ 10 w 17"/>
                <a:gd name="T21" fmla="*/ 11 h 26"/>
                <a:gd name="T22" fmla="*/ 11 w 17"/>
                <a:gd name="T23" fmla="*/ 10 h 26"/>
                <a:gd name="T24" fmla="*/ 11 w 17"/>
                <a:gd name="T25" fmla="*/ 8 h 26"/>
                <a:gd name="T26" fmla="*/ 10 w 17"/>
                <a:gd name="T27" fmla="*/ 6 h 26"/>
                <a:gd name="T28" fmla="*/ 7 w 17"/>
                <a:gd name="T29" fmla="*/ 5 h 26"/>
                <a:gd name="T30" fmla="*/ 1 w 17"/>
                <a:gd name="T31" fmla="*/ 7 h 26"/>
                <a:gd name="T32" fmla="*/ 1 w 17"/>
                <a:gd name="T33" fmla="*/ 3 h 26"/>
                <a:gd name="T34" fmla="*/ 9 w 17"/>
                <a:gd name="T35" fmla="*/ 0 h 26"/>
                <a:gd name="T36" fmla="*/ 12 w 17"/>
                <a:gd name="T37" fmla="*/ 1 h 26"/>
                <a:gd name="T38" fmla="*/ 15 w 17"/>
                <a:gd name="T39" fmla="*/ 2 h 26"/>
                <a:gd name="T40" fmla="*/ 16 w 17"/>
                <a:gd name="T41" fmla="*/ 5 h 26"/>
                <a:gd name="T42" fmla="*/ 17 w 17"/>
                <a:gd name="T43" fmla="*/ 8 h 26"/>
                <a:gd name="T44" fmla="*/ 16 w 17"/>
                <a:gd name="T45" fmla="*/ 11 h 26"/>
                <a:gd name="T46" fmla="*/ 15 w 17"/>
                <a:gd name="T47" fmla="*/ 13 h 26"/>
                <a:gd name="T48" fmla="*/ 13 w 17"/>
                <a:gd name="T49" fmla="*/ 15 h 26"/>
                <a:gd name="T50" fmla="*/ 10 w 17"/>
                <a:gd name="T51" fmla="*/ 17 h 26"/>
                <a:gd name="T52" fmla="*/ 9 w 17"/>
                <a:gd name="T53" fmla="*/ 18 h 26"/>
                <a:gd name="T54" fmla="*/ 7 w 17"/>
                <a:gd name="T55" fmla="*/ 19 h 26"/>
                <a:gd name="T56" fmla="*/ 6 w 17"/>
                <a:gd name="T57" fmla="*/ 20 h 26"/>
                <a:gd name="T58" fmla="*/ 6 w 17"/>
                <a:gd name="T5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 h="26">
                  <a:moveTo>
                    <a:pt x="6" y="21"/>
                  </a:moveTo>
                  <a:cubicBezTo>
                    <a:pt x="17" y="21"/>
                    <a:pt x="17" y="21"/>
                    <a:pt x="17" y="21"/>
                  </a:cubicBezTo>
                  <a:cubicBezTo>
                    <a:pt x="17" y="26"/>
                    <a:pt x="17" y="26"/>
                    <a:pt x="17" y="26"/>
                  </a:cubicBezTo>
                  <a:cubicBezTo>
                    <a:pt x="0" y="26"/>
                    <a:pt x="0" y="26"/>
                    <a:pt x="0" y="26"/>
                  </a:cubicBezTo>
                  <a:cubicBezTo>
                    <a:pt x="0" y="24"/>
                    <a:pt x="0" y="24"/>
                    <a:pt x="0" y="24"/>
                  </a:cubicBezTo>
                  <a:cubicBezTo>
                    <a:pt x="0" y="23"/>
                    <a:pt x="0" y="22"/>
                    <a:pt x="1" y="21"/>
                  </a:cubicBezTo>
                  <a:cubicBezTo>
                    <a:pt x="1" y="20"/>
                    <a:pt x="2" y="19"/>
                    <a:pt x="2" y="18"/>
                  </a:cubicBezTo>
                  <a:cubicBezTo>
                    <a:pt x="3" y="17"/>
                    <a:pt x="4" y="16"/>
                    <a:pt x="4" y="16"/>
                  </a:cubicBezTo>
                  <a:cubicBezTo>
                    <a:pt x="5" y="15"/>
                    <a:pt x="6" y="15"/>
                    <a:pt x="7" y="14"/>
                  </a:cubicBezTo>
                  <a:cubicBezTo>
                    <a:pt x="7" y="14"/>
                    <a:pt x="8" y="13"/>
                    <a:pt x="9" y="13"/>
                  </a:cubicBezTo>
                  <a:cubicBezTo>
                    <a:pt x="9" y="12"/>
                    <a:pt x="10" y="12"/>
                    <a:pt x="10" y="11"/>
                  </a:cubicBezTo>
                  <a:cubicBezTo>
                    <a:pt x="10" y="11"/>
                    <a:pt x="11" y="10"/>
                    <a:pt x="11" y="10"/>
                  </a:cubicBezTo>
                  <a:cubicBezTo>
                    <a:pt x="11" y="9"/>
                    <a:pt x="11" y="9"/>
                    <a:pt x="11" y="8"/>
                  </a:cubicBezTo>
                  <a:cubicBezTo>
                    <a:pt x="11" y="7"/>
                    <a:pt x="11" y="6"/>
                    <a:pt x="10" y="6"/>
                  </a:cubicBezTo>
                  <a:cubicBezTo>
                    <a:pt x="10" y="5"/>
                    <a:pt x="9" y="5"/>
                    <a:pt x="7" y="5"/>
                  </a:cubicBezTo>
                  <a:cubicBezTo>
                    <a:pt x="5" y="5"/>
                    <a:pt x="3" y="6"/>
                    <a:pt x="1" y="7"/>
                  </a:cubicBezTo>
                  <a:cubicBezTo>
                    <a:pt x="1" y="3"/>
                    <a:pt x="1" y="3"/>
                    <a:pt x="1" y="3"/>
                  </a:cubicBezTo>
                  <a:cubicBezTo>
                    <a:pt x="3" y="1"/>
                    <a:pt x="6" y="0"/>
                    <a:pt x="9" y="0"/>
                  </a:cubicBezTo>
                  <a:cubicBezTo>
                    <a:pt x="10" y="0"/>
                    <a:pt x="11" y="1"/>
                    <a:pt x="12" y="1"/>
                  </a:cubicBezTo>
                  <a:cubicBezTo>
                    <a:pt x="13" y="1"/>
                    <a:pt x="14" y="2"/>
                    <a:pt x="15" y="2"/>
                  </a:cubicBezTo>
                  <a:cubicBezTo>
                    <a:pt x="15" y="3"/>
                    <a:pt x="16" y="4"/>
                    <a:pt x="16" y="5"/>
                  </a:cubicBezTo>
                  <a:cubicBezTo>
                    <a:pt x="17" y="6"/>
                    <a:pt x="17" y="7"/>
                    <a:pt x="17" y="8"/>
                  </a:cubicBezTo>
                  <a:cubicBezTo>
                    <a:pt x="17" y="9"/>
                    <a:pt x="17" y="10"/>
                    <a:pt x="16" y="11"/>
                  </a:cubicBezTo>
                  <a:cubicBezTo>
                    <a:pt x="16" y="12"/>
                    <a:pt x="15" y="12"/>
                    <a:pt x="15" y="13"/>
                  </a:cubicBezTo>
                  <a:cubicBezTo>
                    <a:pt x="14" y="14"/>
                    <a:pt x="14" y="15"/>
                    <a:pt x="13" y="15"/>
                  </a:cubicBezTo>
                  <a:cubicBezTo>
                    <a:pt x="12" y="16"/>
                    <a:pt x="11" y="16"/>
                    <a:pt x="10" y="17"/>
                  </a:cubicBezTo>
                  <a:cubicBezTo>
                    <a:pt x="10" y="17"/>
                    <a:pt x="9" y="18"/>
                    <a:pt x="9" y="18"/>
                  </a:cubicBezTo>
                  <a:cubicBezTo>
                    <a:pt x="8" y="19"/>
                    <a:pt x="8" y="19"/>
                    <a:pt x="7" y="19"/>
                  </a:cubicBezTo>
                  <a:cubicBezTo>
                    <a:pt x="7" y="20"/>
                    <a:pt x="7" y="20"/>
                    <a:pt x="6" y="20"/>
                  </a:cubicBezTo>
                  <a:cubicBezTo>
                    <a:pt x="6" y="21"/>
                    <a:pt x="6" y="21"/>
                    <a:pt x="6"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27" name="Freeform 333"/>
            <p:cNvSpPr>
              <a:spLocks/>
            </p:cNvSpPr>
            <p:nvPr/>
          </p:nvSpPr>
          <p:spPr bwMode="auto">
            <a:xfrm>
              <a:off x="3356395" y="3865053"/>
              <a:ext cx="71678" cy="81026"/>
            </a:xfrm>
            <a:custGeom>
              <a:avLst/>
              <a:gdLst>
                <a:gd name="T0" fmla="*/ 7 w 22"/>
                <a:gd name="T1" fmla="*/ 25 h 25"/>
                <a:gd name="T2" fmla="*/ 4 w 22"/>
                <a:gd name="T3" fmla="*/ 25 h 25"/>
                <a:gd name="T4" fmla="*/ 0 w 22"/>
                <a:gd name="T5" fmla="*/ 0 h 25"/>
                <a:gd name="T6" fmla="*/ 3 w 22"/>
                <a:gd name="T7" fmla="*/ 0 h 25"/>
                <a:gd name="T8" fmla="*/ 6 w 22"/>
                <a:gd name="T9" fmla="*/ 20 h 25"/>
                <a:gd name="T10" fmla="*/ 6 w 22"/>
                <a:gd name="T11" fmla="*/ 21 h 25"/>
                <a:gd name="T12" fmla="*/ 6 w 22"/>
                <a:gd name="T13" fmla="*/ 22 h 25"/>
                <a:gd name="T14" fmla="*/ 6 w 22"/>
                <a:gd name="T15" fmla="*/ 22 h 25"/>
                <a:gd name="T16" fmla="*/ 6 w 22"/>
                <a:gd name="T17" fmla="*/ 22 h 25"/>
                <a:gd name="T18" fmla="*/ 7 w 22"/>
                <a:gd name="T19" fmla="*/ 21 h 25"/>
                <a:gd name="T20" fmla="*/ 7 w 22"/>
                <a:gd name="T21" fmla="*/ 20 h 25"/>
                <a:gd name="T22" fmla="*/ 7 w 22"/>
                <a:gd name="T23" fmla="*/ 20 h 25"/>
                <a:gd name="T24" fmla="*/ 18 w 22"/>
                <a:gd name="T25" fmla="*/ 0 h 25"/>
                <a:gd name="T26" fmla="*/ 22 w 22"/>
                <a:gd name="T27" fmla="*/ 0 h 25"/>
                <a:gd name="T28" fmla="*/ 7 w 22"/>
                <a:gd name="T2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25">
                  <a:moveTo>
                    <a:pt x="7" y="25"/>
                  </a:moveTo>
                  <a:cubicBezTo>
                    <a:pt x="4" y="25"/>
                    <a:pt x="4" y="25"/>
                    <a:pt x="4" y="25"/>
                  </a:cubicBezTo>
                  <a:cubicBezTo>
                    <a:pt x="0" y="0"/>
                    <a:pt x="0" y="0"/>
                    <a:pt x="0" y="0"/>
                  </a:cubicBezTo>
                  <a:cubicBezTo>
                    <a:pt x="3" y="0"/>
                    <a:pt x="3" y="0"/>
                    <a:pt x="3" y="0"/>
                  </a:cubicBezTo>
                  <a:cubicBezTo>
                    <a:pt x="6" y="20"/>
                    <a:pt x="6" y="20"/>
                    <a:pt x="6" y="20"/>
                  </a:cubicBezTo>
                  <a:cubicBezTo>
                    <a:pt x="6" y="20"/>
                    <a:pt x="6" y="21"/>
                    <a:pt x="6" y="21"/>
                  </a:cubicBezTo>
                  <a:cubicBezTo>
                    <a:pt x="6" y="21"/>
                    <a:pt x="6" y="22"/>
                    <a:pt x="6" y="22"/>
                  </a:cubicBezTo>
                  <a:cubicBezTo>
                    <a:pt x="6" y="22"/>
                    <a:pt x="6" y="22"/>
                    <a:pt x="6" y="22"/>
                  </a:cubicBezTo>
                  <a:cubicBezTo>
                    <a:pt x="6" y="22"/>
                    <a:pt x="6" y="22"/>
                    <a:pt x="6" y="22"/>
                  </a:cubicBezTo>
                  <a:cubicBezTo>
                    <a:pt x="6" y="21"/>
                    <a:pt x="6" y="21"/>
                    <a:pt x="7" y="21"/>
                  </a:cubicBezTo>
                  <a:cubicBezTo>
                    <a:pt x="7" y="21"/>
                    <a:pt x="7" y="21"/>
                    <a:pt x="7" y="20"/>
                  </a:cubicBezTo>
                  <a:cubicBezTo>
                    <a:pt x="7" y="20"/>
                    <a:pt x="7" y="20"/>
                    <a:pt x="7" y="20"/>
                  </a:cubicBezTo>
                  <a:cubicBezTo>
                    <a:pt x="18" y="0"/>
                    <a:pt x="18" y="0"/>
                    <a:pt x="18" y="0"/>
                  </a:cubicBezTo>
                  <a:cubicBezTo>
                    <a:pt x="22" y="0"/>
                    <a:pt x="22" y="0"/>
                    <a:pt x="22" y="0"/>
                  </a:cubicBezTo>
                  <a:lnTo>
                    <a:pt x="7"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28" name="Freeform 334"/>
            <p:cNvSpPr>
              <a:spLocks/>
            </p:cNvSpPr>
            <p:nvPr/>
          </p:nvSpPr>
          <p:spPr bwMode="auto">
            <a:xfrm>
              <a:off x="3424956" y="3865053"/>
              <a:ext cx="26490" cy="81026"/>
            </a:xfrm>
            <a:custGeom>
              <a:avLst/>
              <a:gdLst>
                <a:gd name="T0" fmla="*/ 6 w 17"/>
                <a:gd name="T1" fmla="*/ 52 h 52"/>
                <a:gd name="T2" fmla="*/ 0 w 17"/>
                <a:gd name="T3" fmla="*/ 52 h 52"/>
                <a:gd name="T4" fmla="*/ 11 w 17"/>
                <a:gd name="T5" fmla="*/ 0 h 52"/>
                <a:gd name="T6" fmla="*/ 17 w 17"/>
                <a:gd name="T7" fmla="*/ 0 h 52"/>
                <a:gd name="T8" fmla="*/ 6 w 17"/>
                <a:gd name="T9" fmla="*/ 52 h 52"/>
              </a:gdLst>
              <a:ahLst/>
              <a:cxnLst>
                <a:cxn ang="0">
                  <a:pos x="T0" y="T1"/>
                </a:cxn>
                <a:cxn ang="0">
                  <a:pos x="T2" y="T3"/>
                </a:cxn>
                <a:cxn ang="0">
                  <a:pos x="T4" y="T5"/>
                </a:cxn>
                <a:cxn ang="0">
                  <a:pos x="T6" y="T7"/>
                </a:cxn>
                <a:cxn ang="0">
                  <a:pos x="T8" y="T9"/>
                </a:cxn>
              </a:cxnLst>
              <a:rect l="0" t="0" r="r" b="b"/>
              <a:pathLst>
                <a:path w="17" h="52">
                  <a:moveTo>
                    <a:pt x="6" y="52"/>
                  </a:moveTo>
                  <a:lnTo>
                    <a:pt x="0" y="52"/>
                  </a:lnTo>
                  <a:lnTo>
                    <a:pt x="11" y="0"/>
                  </a:lnTo>
                  <a:lnTo>
                    <a:pt x="17" y="0"/>
                  </a:lnTo>
                  <a:lnTo>
                    <a:pt x="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29" name="Freeform 335"/>
            <p:cNvSpPr>
              <a:spLocks noEditPoints="1"/>
            </p:cNvSpPr>
            <p:nvPr/>
          </p:nvSpPr>
          <p:spPr bwMode="auto">
            <a:xfrm>
              <a:off x="3457679" y="3865053"/>
              <a:ext cx="62329" cy="81026"/>
            </a:xfrm>
            <a:custGeom>
              <a:avLst/>
              <a:gdLst>
                <a:gd name="T0" fmla="*/ 19 w 19"/>
                <a:gd name="T1" fmla="*/ 6 h 25"/>
                <a:gd name="T2" fmla="*/ 19 w 19"/>
                <a:gd name="T3" fmla="*/ 9 h 25"/>
                <a:gd name="T4" fmla="*/ 17 w 19"/>
                <a:gd name="T5" fmla="*/ 12 h 25"/>
                <a:gd name="T6" fmla="*/ 15 w 19"/>
                <a:gd name="T7" fmla="*/ 13 h 25"/>
                <a:gd name="T8" fmla="*/ 12 w 19"/>
                <a:gd name="T9" fmla="*/ 14 h 25"/>
                <a:gd name="T10" fmla="*/ 12 w 19"/>
                <a:gd name="T11" fmla="*/ 14 h 25"/>
                <a:gd name="T12" fmla="*/ 13 w 19"/>
                <a:gd name="T13" fmla="*/ 15 h 25"/>
                <a:gd name="T14" fmla="*/ 14 w 19"/>
                <a:gd name="T15" fmla="*/ 17 h 25"/>
                <a:gd name="T16" fmla="*/ 16 w 19"/>
                <a:gd name="T17" fmla="*/ 25 h 25"/>
                <a:gd name="T18" fmla="*/ 13 w 19"/>
                <a:gd name="T19" fmla="*/ 25 h 25"/>
                <a:gd name="T20" fmla="*/ 11 w 19"/>
                <a:gd name="T21" fmla="*/ 18 h 25"/>
                <a:gd name="T22" fmla="*/ 10 w 19"/>
                <a:gd name="T23" fmla="*/ 15 h 25"/>
                <a:gd name="T24" fmla="*/ 7 w 19"/>
                <a:gd name="T25" fmla="*/ 15 h 25"/>
                <a:gd name="T26" fmla="*/ 5 w 19"/>
                <a:gd name="T27" fmla="*/ 15 h 25"/>
                <a:gd name="T28" fmla="*/ 3 w 19"/>
                <a:gd name="T29" fmla="*/ 25 h 25"/>
                <a:gd name="T30" fmla="*/ 0 w 19"/>
                <a:gd name="T31" fmla="*/ 25 h 25"/>
                <a:gd name="T32" fmla="*/ 5 w 19"/>
                <a:gd name="T33" fmla="*/ 0 h 25"/>
                <a:gd name="T34" fmla="*/ 12 w 19"/>
                <a:gd name="T35" fmla="*/ 0 h 25"/>
                <a:gd name="T36" fmla="*/ 15 w 19"/>
                <a:gd name="T37" fmla="*/ 1 h 25"/>
                <a:gd name="T38" fmla="*/ 17 w 19"/>
                <a:gd name="T39" fmla="*/ 2 h 25"/>
                <a:gd name="T40" fmla="*/ 19 w 19"/>
                <a:gd name="T41" fmla="*/ 4 h 25"/>
                <a:gd name="T42" fmla="*/ 19 w 19"/>
                <a:gd name="T43" fmla="*/ 6 h 25"/>
                <a:gd name="T44" fmla="*/ 16 w 19"/>
                <a:gd name="T45" fmla="*/ 7 h 25"/>
                <a:gd name="T46" fmla="*/ 16 w 19"/>
                <a:gd name="T47" fmla="*/ 5 h 25"/>
                <a:gd name="T48" fmla="*/ 15 w 19"/>
                <a:gd name="T49" fmla="*/ 4 h 25"/>
                <a:gd name="T50" fmla="*/ 14 w 19"/>
                <a:gd name="T51" fmla="*/ 3 h 25"/>
                <a:gd name="T52" fmla="*/ 12 w 19"/>
                <a:gd name="T53" fmla="*/ 3 h 25"/>
                <a:gd name="T54" fmla="*/ 8 w 19"/>
                <a:gd name="T55" fmla="*/ 3 h 25"/>
                <a:gd name="T56" fmla="*/ 6 w 19"/>
                <a:gd name="T57" fmla="*/ 12 h 25"/>
                <a:gd name="T58" fmla="*/ 9 w 19"/>
                <a:gd name="T59" fmla="*/ 12 h 25"/>
                <a:gd name="T60" fmla="*/ 12 w 19"/>
                <a:gd name="T61" fmla="*/ 11 h 25"/>
                <a:gd name="T62" fmla="*/ 14 w 19"/>
                <a:gd name="T63" fmla="*/ 10 h 25"/>
                <a:gd name="T64" fmla="*/ 16 w 19"/>
                <a:gd name="T65" fmla="*/ 9 h 25"/>
                <a:gd name="T66" fmla="*/ 16 w 19"/>
                <a:gd name="T67"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5">
                  <a:moveTo>
                    <a:pt x="19" y="6"/>
                  </a:moveTo>
                  <a:cubicBezTo>
                    <a:pt x="19" y="7"/>
                    <a:pt x="19" y="8"/>
                    <a:pt x="19" y="9"/>
                  </a:cubicBezTo>
                  <a:cubicBezTo>
                    <a:pt x="18" y="10"/>
                    <a:pt x="18" y="11"/>
                    <a:pt x="17" y="12"/>
                  </a:cubicBezTo>
                  <a:cubicBezTo>
                    <a:pt x="16" y="12"/>
                    <a:pt x="16" y="13"/>
                    <a:pt x="15" y="13"/>
                  </a:cubicBezTo>
                  <a:cubicBezTo>
                    <a:pt x="14" y="13"/>
                    <a:pt x="13" y="14"/>
                    <a:pt x="12" y="14"/>
                  </a:cubicBezTo>
                  <a:cubicBezTo>
                    <a:pt x="12" y="14"/>
                    <a:pt x="12" y="14"/>
                    <a:pt x="12" y="14"/>
                  </a:cubicBezTo>
                  <a:cubicBezTo>
                    <a:pt x="12" y="14"/>
                    <a:pt x="13" y="14"/>
                    <a:pt x="13" y="15"/>
                  </a:cubicBezTo>
                  <a:cubicBezTo>
                    <a:pt x="13" y="16"/>
                    <a:pt x="14" y="16"/>
                    <a:pt x="14" y="17"/>
                  </a:cubicBezTo>
                  <a:cubicBezTo>
                    <a:pt x="16" y="25"/>
                    <a:pt x="16" y="25"/>
                    <a:pt x="16" y="25"/>
                  </a:cubicBezTo>
                  <a:cubicBezTo>
                    <a:pt x="13" y="25"/>
                    <a:pt x="13" y="25"/>
                    <a:pt x="13" y="25"/>
                  </a:cubicBezTo>
                  <a:cubicBezTo>
                    <a:pt x="11" y="18"/>
                    <a:pt x="11" y="18"/>
                    <a:pt x="11" y="18"/>
                  </a:cubicBezTo>
                  <a:cubicBezTo>
                    <a:pt x="11" y="17"/>
                    <a:pt x="10" y="16"/>
                    <a:pt x="10" y="15"/>
                  </a:cubicBezTo>
                  <a:cubicBezTo>
                    <a:pt x="9" y="15"/>
                    <a:pt x="8" y="15"/>
                    <a:pt x="7" y="15"/>
                  </a:cubicBezTo>
                  <a:cubicBezTo>
                    <a:pt x="5" y="15"/>
                    <a:pt x="5" y="15"/>
                    <a:pt x="5" y="15"/>
                  </a:cubicBezTo>
                  <a:cubicBezTo>
                    <a:pt x="3" y="25"/>
                    <a:pt x="3" y="25"/>
                    <a:pt x="3" y="25"/>
                  </a:cubicBezTo>
                  <a:cubicBezTo>
                    <a:pt x="0" y="25"/>
                    <a:pt x="0" y="25"/>
                    <a:pt x="0" y="25"/>
                  </a:cubicBezTo>
                  <a:cubicBezTo>
                    <a:pt x="5" y="0"/>
                    <a:pt x="5" y="0"/>
                    <a:pt x="5" y="0"/>
                  </a:cubicBezTo>
                  <a:cubicBezTo>
                    <a:pt x="12" y="0"/>
                    <a:pt x="12" y="0"/>
                    <a:pt x="12" y="0"/>
                  </a:cubicBezTo>
                  <a:cubicBezTo>
                    <a:pt x="13" y="0"/>
                    <a:pt x="14" y="0"/>
                    <a:pt x="15" y="1"/>
                  </a:cubicBezTo>
                  <a:cubicBezTo>
                    <a:pt x="16" y="1"/>
                    <a:pt x="17" y="1"/>
                    <a:pt x="17" y="2"/>
                  </a:cubicBezTo>
                  <a:cubicBezTo>
                    <a:pt x="18" y="2"/>
                    <a:pt x="18" y="3"/>
                    <a:pt x="19" y="4"/>
                  </a:cubicBezTo>
                  <a:cubicBezTo>
                    <a:pt x="19" y="5"/>
                    <a:pt x="19" y="5"/>
                    <a:pt x="19" y="6"/>
                  </a:cubicBezTo>
                  <a:close/>
                  <a:moveTo>
                    <a:pt x="16" y="7"/>
                  </a:moveTo>
                  <a:cubicBezTo>
                    <a:pt x="16" y="6"/>
                    <a:pt x="16" y="6"/>
                    <a:pt x="16" y="5"/>
                  </a:cubicBezTo>
                  <a:cubicBezTo>
                    <a:pt x="16" y="5"/>
                    <a:pt x="15" y="4"/>
                    <a:pt x="15" y="4"/>
                  </a:cubicBezTo>
                  <a:cubicBezTo>
                    <a:pt x="15" y="4"/>
                    <a:pt x="14" y="3"/>
                    <a:pt x="14" y="3"/>
                  </a:cubicBezTo>
                  <a:cubicBezTo>
                    <a:pt x="13" y="3"/>
                    <a:pt x="12" y="3"/>
                    <a:pt x="12" y="3"/>
                  </a:cubicBezTo>
                  <a:cubicBezTo>
                    <a:pt x="8" y="3"/>
                    <a:pt x="8" y="3"/>
                    <a:pt x="8" y="3"/>
                  </a:cubicBezTo>
                  <a:cubicBezTo>
                    <a:pt x="6" y="12"/>
                    <a:pt x="6" y="12"/>
                    <a:pt x="6" y="12"/>
                  </a:cubicBezTo>
                  <a:cubicBezTo>
                    <a:pt x="9" y="12"/>
                    <a:pt x="9" y="12"/>
                    <a:pt x="9" y="12"/>
                  </a:cubicBezTo>
                  <a:cubicBezTo>
                    <a:pt x="10" y="12"/>
                    <a:pt x="12" y="12"/>
                    <a:pt x="12" y="11"/>
                  </a:cubicBezTo>
                  <a:cubicBezTo>
                    <a:pt x="13" y="11"/>
                    <a:pt x="14" y="11"/>
                    <a:pt x="14" y="10"/>
                  </a:cubicBezTo>
                  <a:cubicBezTo>
                    <a:pt x="15" y="10"/>
                    <a:pt x="15" y="9"/>
                    <a:pt x="16" y="9"/>
                  </a:cubicBezTo>
                  <a:cubicBezTo>
                    <a:pt x="16" y="8"/>
                    <a:pt x="16" y="7"/>
                    <a:pt x="1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30" name="Freeform 336"/>
            <p:cNvSpPr>
              <a:spLocks/>
            </p:cNvSpPr>
            <p:nvPr/>
          </p:nvSpPr>
          <p:spPr bwMode="auto">
            <a:xfrm>
              <a:off x="3529357" y="3865053"/>
              <a:ext cx="71678" cy="84143"/>
            </a:xfrm>
            <a:custGeom>
              <a:avLst/>
              <a:gdLst>
                <a:gd name="T0" fmla="*/ 22 w 22"/>
                <a:gd name="T1" fmla="*/ 4 h 26"/>
                <a:gd name="T2" fmla="*/ 20 w 22"/>
                <a:gd name="T3" fmla="*/ 4 h 26"/>
                <a:gd name="T4" fmla="*/ 19 w 22"/>
                <a:gd name="T5" fmla="*/ 3 h 26"/>
                <a:gd name="T6" fmla="*/ 17 w 22"/>
                <a:gd name="T7" fmla="*/ 2 h 26"/>
                <a:gd name="T8" fmla="*/ 15 w 22"/>
                <a:gd name="T9" fmla="*/ 2 h 26"/>
                <a:gd name="T10" fmla="*/ 10 w 22"/>
                <a:gd name="T11" fmla="*/ 3 h 26"/>
                <a:gd name="T12" fmla="*/ 6 w 22"/>
                <a:gd name="T13" fmla="*/ 6 h 26"/>
                <a:gd name="T14" fmla="*/ 4 w 22"/>
                <a:gd name="T15" fmla="*/ 10 h 26"/>
                <a:gd name="T16" fmla="*/ 4 w 22"/>
                <a:gd name="T17" fmla="*/ 14 h 26"/>
                <a:gd name="T18" fmla="*/ 4 w 22"/>
                <a:gd name="T19" fmla="*/ 18 h 26"/>
                <a:gd name="T20" fmla="*/ 6 w 22"/>
                <a:gd name="T21" fmla="*/ 21 h 26"/>
                <a:gd name="T22" fmla="*/ 8 w 22"/>
                <a:gd name="T23" fmla="*/ 22 h 26"/>
                <a:gd name="T24" fmla="*/ 12 w 22"/>
                <a:gd name="T25" fmla="*/ 23 h 26"/>
                <a:gd name="T26" fmla="*/ 14 w 22"/>
                <a:gd name="T27" fmla="*/ 23 h 26"/>
                <a:gd name="T28" fmla="*/ 16 w 22"/>
                <a:gd name="T29" fmla="*/ 22 h 26"/>
                <a:gd name="T30" fmla="*/ 18 w 22"/>
                <a:gd name="T31" fmla="*/ 15 h 26"/>
                <a:gd name="T32" fmla="*/ 12 w 22"/>
                <a:gd name="T33" fmla="*/ 15 h 26"/>
                <a:gd name="T34" fmla="*/ 12 w 22"/>
                <a:gd name="T35" fmla="*/ 12 h 26"/>
                <a:gd name="T36" fmla="*/ 21 w 22"/>
                <a:gd name="T37" fmla="*/ 12 h 26"/>
                <a:gd name="T38" fmla="*/ 19 w 22"/>
                <a:gd name="T39" fmla="*/ 24 h 26"/>
                <a:gd name="T40" fmla="*/ 15 w 22"/>
                <a:gd name="T41" fmla="*/ 25 h 26"/>
                <a:gd name="T42" fmla="*/ 11 w 22"/>
                <a:gd name="T43" fmla="*/ 26 h 26"/>
                <a:gd name="T44" fmla="*/ 7 w 22"/>
                <a:gd name="T45" fmla="*/ 25 h 26"/>
                <a:gd name="T46" fmla="*/ 3 w 22"/>
                <a:gd name="T47" fmla="*/ 23 h 26"/>
                <a:gd name="T48" fmla="*/ 1 w 22"/>
                <a:gd name="T49" fmla="*/ 19 h 26"/>
                <a:gd name="T50" fmla="*/ 0 w 22"/>
                <a:gd name="T51" fmla="*/ 15 h 26"/>
                <a:gd name="T52" fmla="*/ 1 w 22"/>
                <a:gd name="T53" fmla="*/ 11 h 26"/>
                <a:gd name="T54" fmla="*/ 2 w 22"/>
                <a:gd name="T55" fmla="*/ 7 h 26"/>
                <a:gd name="T56" fmla="*/ 4 w 22"/>
                <a:gd name="T57" fmla="*/ 4 h 26"/>
                <a:gd name="T58" fmla="*/ 7 w 22"/>
                <a:gd name="T59" fmla="*/ 2 h 26"/>
                <a:gd name="T60" fmla="*/ 11 w 22"/>
                <a:gd name="T61" fmla="*/ 0 h 26"/>
                <a:gd name="T62" fmla="*/ 15 w 22"/>
                <a:gd name="T63" fmla="*/ 0 h 26"/>
                <a:gd name="T64" fmla="*/ 17 w 22"/>
                <a:gd name="T65" fmla="*/ 0 h 26"/>
                <a:gd name="T66" fmla="*/ 19 w 22"/>
                <a:gd name="T67" fmla="*/ 0 h 26"/>
                <a:gd name="T68" fmla="*/ 21 w 22"/>
                <a:gd name="T69" fmla="*/ 1 h 26"/>
                <a:gd name="T70" fmla="*/ 22 w 22"/>
                <a:gd name="T71" fmla="*/ 1 h 26"/>
                <a:gd name="T72" fmla="*/ 22 w 22"/>
                <a:gd name="T73"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 h="26">
                  <a:moveTo>
                    <a:pt x="22" y="4"/>
                  </a:moveTo>
                  <a:cubicBezTo>
                    <a:pt x="21" y="4"/>
                    <a:pt x="21" y="4"/>
                    <a:pt x="20" y="4"/>
                  </a:cubicBezTo>
                  <a:cubicBezTo>
                    <a:pt x="20" y="3"/>
                    <a:pt x="19" y="3"/>
                    <a:pt x="19" y="3"/>
                  </a:cubicBezTo>
                  <a:cubicBezTo>
                    <a:pt x="18" y="3"/>
                    <a:pt x="18" y="3"/>
                    <a:pt x="17" y="2"/>
                  </a:cubicBezTo>
                  <a:cubicBezTo>
                    <a:pt x="16" y="2"/>
                    <a:pt x="15" y="2"/>
                    <a:pt x="15" y="2"/>
                  </a:cubicBezTo>
                  <a:cubicBezTo>
                    <a:pt x="13" y="2"/>
                    <a:pt x="11" y="3"/>
                    <a:pt x="10" y="3"/>
                  </a:cubicBezTo>
                  <a:cubicBezTo>
                    <a:pt x="9" y="4"/>
                    <a:pt x="7" y="5"/>
                    <a:pt x="6" y="6"/>
                  </a:cubicBezTo>
                  <a:cubicBezTo>
                    <a:pt x="5" y="7"/>
                    <a:pt x="5" y="8"/>
                    <a:pt x="4" y="10"/>
                  </a:cubicBezTo>
                  <a:cubicBezTo>
                    <a:pt x="4" y="11"/>
                    <a:pt x="4" y="13"/>
                    <a:pt x="4" y="14"/>
                  </a:cubicBezTo>
                  <a:cubicBezTo>
                    <a:pt x="4" y="16"/>
                    <a:pt x="4" y="17"/>
                    <a:pt x="4" y="18"/>
                  </a:cubicBezTo>
                  <a:cubicBezTo>
                    <a:pt x="4" y="19"/>
                    <a:pt x="5" y="20"/>
                    <a:pt x="6" y="21"/>
                  </a:cubicBezTo>
                  <a:cubicBezTo>
                    <a:pt x="6" y="21"/>
                    <a:pt x="7" y="22"/>
                    <a:pt x="8" y="22"/>
                  </a:cubicBezTo>
                  <a:cubicBezTo>
                    <a:pt x="9" y="23"/>
                    <a:pt x="10" y="23"/>
                    <a:pt x="12" y="23"/>
                  </a:cubicBezTo>
                  <a:cubicBezTo>
                    <a:pt x="13" y="23"/>
                    <a:pt x="13" y="23"/>
                    <a:pt x="14" y="23"/>
                  </a:cubicBezTo>
                  <a:cubicBezTo>
                    <a:pt x="15" y="23"/>
                    <a:pt x="15" y="22"/>
                    <a:pt x="16" y="22"/>
                  </a:cubicBezTo>
                  <a:cubicBezTo>
                    <a:pt x="18" y="15"/>
                    <a:pt x="18" y="15"/>
                    <a:pt x="18" y="15"/>
                  </a:cubicBezTo>
                  <a:cubicBezTo>
                    <a:pt x="12" y="15"/>
                    <a:pt x="12" y="15"/>
                    <a:pt x="12" y="15"/>
                  </a:cubicBezTo>
                  <a:cubicBezTo>
                    <a:pt x="12" y="12"/>
                    <a:pt x="12" y="12"/>
                    <a:pt x="12" y="12"/>
                  </a:cubicBezTo>
                  <a:cubicBezTo>
                    <a:pt x="21" y="12"/>
                    <a:pt x="21" y="12"/>
                    <a:pt x="21" y="12"/>
                  </a:cubicBezTo>
                  <a:cubicBezTo>
                    <a:pt x="19" y="24"/>
                    <a:pt x="19" y="24"/>
                    <a:pt x="19" y="24"/>
                  </a:cubicBezTo>
                  <a:cubicBezTo>
                    <a:pt x="18" y="24"/>
                    <a:pt x="17" y="25"/>
                    <a:pt x="15" y="25"/>
                  </a:cubicBezTo>
                  <a:cubicBezTo>
                    <a:pt x="14" y="26"/>
                    <a:pt x="13" y="26"/>
                    <a:pt x="11" y="26"/>
                  </a:cubicBezTo>
                  <a:cubicBezTo>
                    <a:pt x="10" y="26"/>
                    <a:pt x="8" y="25"/>
                    <a:pt x="7" y="25"/>
                  </a:cubicBezTo>
                  <a:cubicBezTo>
                    <a:pt x="5" y="24"/>
                    <a:pt x="4" y="24"/>
                    <a:pt x="3" y="23"/>
                  </a:cubicBezTo>
                  <a:cubicBezTo>
                    <a:pt x="2" y="22"/>
                    <a:pt x="2" y="20"/>
                    <a:pt x="1" y="19"/>
                  </a:cubicBezTo>
                  <a:cubicBezTo>
                    <a:pt x="1" y="18"/>
                    <a:pt x="0" y="16"/>
                    <a:pt x="0" y="15"/>
                  </a:cubicBezTo>
                  <a:cubicBezTo>
                    <a:pt x="0" y="13"/>
                    <a:pt x="1" y="12"/>
                    <a:pt x="1" y="11"/>
                  </a:cubicBezTo>
                  <a:cubicBezTo>
                    <a:pt x="1" y="9"/>
                    <a:pt x="2" y="8"/>
                    <a:pt x="2" y="7"/>
                  </a:cubicBezTo>
                  <a:cubicBezTo>
                    <a:pt x="3" y="6"/>
                    <a:pt x="3" y="5"/>
                    <a:pt x="4" y="4"/>
                  </a:cubicBezTo>
                  <a:cubicBezTo>
                    <a:pt x="5" y="3"/>
                    <a:pt x="6" y="2"/>
                    <a:pt x="7" y="2"/>
                  </a:cubicBezTo>
                  <a:cubicBezTo>
                    <a:pt x="8" y="1"/>
                    <a:pt x="9" y="1"/>
                    <a:pt x="11" y="0"/>
                  </a:cubicBezTo>
                  <a:cubicBezTo>
                    <a:pt x="12" y="0"/>
                    <a:pt x="13" y="0"/>
                    <a:pt x="15" y="0"/>
                  </a:cubicBezTo>
                  <a:cubicBezTo>
                    <a:pt x="16" y="0"/>
                    <a:pt x="17" y="0"/>
                    <a:pt x="17" y="0"/>
                  </a:cubicBezTo>
                  <a:cubicBezTo>
                    <a:pt x="18" y="0"/>
                    <a:pt x="19" y="0"/>
                    <a:pt x="19" y="0"/>
                  </a:cubicBezTo>
                  <a:cubicBezTo>
                    <a:pt x="20" y="0"/>
                    <a:pt x="21" y="1"/>
                    <a:pt x="21" y="1"/>
                  </a:cubicBezTo>
                  <a:cubicBezTo>
                    <a:pt x="22" y="1"/>
                    <a:pt x="22" y="1"/>
                    <a:pt x="22" y="1"/>
                  </a:cubicBezTo>
                  <a:lnTo>
                    <a:pt x="2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31" name="Freeform 337"/>
            <p:cNvSpPr>
              <a:spLocks/>
            </p:cNvSpPr>
            <p:nvPr/>
          </p:nvSpPr>
          <p:spPr bwMode="auto">
            <a:xfrm>
              <a:off x="3611943" y="3865053"/>
              <a:ext cx="24932" cy="81026"/>
            </a:xfrm>
            <a:custGeom>
              <a:avLst/>
              <a:gdLst>
                <a:gd name="T0" fmla="*/ 6 w 16"/>
                <a:gd name="T1" fmla="*/ 52 h 52"/>
                <a:gd name="T2" fmla="*/ 0 w 16"/>
                <a:gd name="T3" fmla="*/ 52 h 52"/>
                <a:gd name="T4" fmla="*/ 10 w 16"/>
                <a:gd name="T5" fmla="*/ 0 h 52"/>
                <a:gd name="T6" fmla="*/ 16 w 16"/>
                <a:gd name="T7" fmla="*/ 0 h 52"/>
                <a:gd name="T8" fmla="*/ 6 w 16"/>
                <a:gd name="T9" fmla="*/ 52 h 52"/>
              </a:gdLst>
              <a:ahLst/>
              <a:cxnLst>
                <a:cxn ang="0">
                  <a:pos x="T0" y="T1"/>
                </a:cxn>
                <a:cxn ang="0">
                  <a:pos x="T2" y="T3"/>
                </a:cxn>
                <a:cxn ang="0">
                  <a:pos x="T4" y="T5"/>
                </a:cxn>
                <a:cxn ang="0">
                  <a:pos x="T6" y="T7"/>
                </a:cxn>
                <a:cxn ang="0">
                  <a:pos x="T8" y="T9"/>
                </a:cxn>
              </a:cxnLst>
              <a:rect l="0" t="0" r="r" b="b"/>
              <a:pathLst>
                <a:path w="16" h="52">
                  <a:moveTo>
                    <a:pt x="6" y="52"/>
                  </a:moveTo>
                  <a:lnTo>
                    <a:pt x="0" y="52"/>
                  </a:lnTo>
                  <a:lnTo>
                    <a:pt x="10" y="0"/>
                  </a:lnTo>
                  <a:lnTo>
                    <a:pt x="16" y="0"/>
                  </a:lnTo>
                  <a:lnTo>
                    <a:pt x="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32" name="Freeform 338"/>
            <p:cNvSpPr>
              <a:spLocks/>
            </p:cNvSpPr>
            <p:nvPr/>
          </p:nvSpPr>
          <p:spPr bwMode="auto">
            <a:xfrm>
              <a:off x="3644665" y="3865053"/>
              <a:ext cx="84144" cy="81026"/>
            </a:xfrm>
            <a:custGeom>
              <a:avLst/>
              <a:gdLst>
                <a:gd name="T0" fmla="*/ 20 w 26"/>
                <a:gd name="T1" fmla="*/ 25 h 25"/>
                <a:gd name="T2" fmla="*/ 17 w 26"/>
                <a:gd name="T3" fmla="*/ 25 h 25"/>
                <a:gd name="T4" fmla="*/ 8 w 26"/>
                <a:gd name="T5" fmla="*/ 5 h 25"/>
                <a:gd name="T6" fmla="*/ 8 w 26"/>
                <a:gd name="T7" fmla="*/ 5 h 25"/>
                <a:gd name="T8" fmla="*/ 7 w 26"/>
                <a:gd name="T9" fmla="*/ 4 h 25"/>
                <a:gd name="T10" fmla="*/ 7 w 26"/>
                <a:gd name="T11" fmla="*/ 4 h 25"/>
                <a:gd name="T12" fmla="*/ 7 w 26"/>
                <a:gd name="T13" fmla="*/ 4 h 25"/>
                <a:gd name="T14" fmla="*/ 7 w 26"/>
                <a:gd name="T15" fmla="*/ 4 h 25"/>
                <a:gd name="T16" fmla="*/ 7 w 26"/>
                <a:gd name="T17" fmla="*/ 4 h 25"/>
                <a:gd name="T18" fmla="*/ 7 w 26"/>
                <a:gd name="T19" fmla="*/ 4 h 25"/>
                <a:gd name="T20" fmla="*/ 7 w 26"/>
                <a:gd name="T21" fmla="*/ 5 h 25"/>
                <a:gd name="T22" fmla="*/ 7 w 26"/>
                <a:gd name="T23" fmla="*/ 5 h 25"/>
                <a:gd name="T24" fmla="*/ 3 w 26"/>
                <a:gd name="T25" fmla="*/ 25 h 25"/>
                <a:gd name="T26" fmla="*/ 0 w 26"/>
                <a:gd name="T27" fmla="*/ 25 h 25"/>
                <a:gd name="T28" fmla="*/ 5 w 26"/>
                <a:gd name="T29" fmla="*/ 0 h 25"/>
                <a:gd name="T30" fmla="*/ 9 w 26"/>
                <a:gd name="T31" fmla="*/ 0 h 25"/>
                <a:gd name="T32" fmla="*/ 18 w 26"/>
                <a:gd name="T33" fmla="*/ 20 h 25"/>
                <a:gd name="T34" fmla="*/ 18 w 26"/>
                <a:gd name="T35" fmla="*/ 20 h 25"/>
                <a:gd name="T36" fmla="*/ 18 w 26"/>
                <a:gd name="T37" fmla="*/ 21 h 25"/>
                <a:gd name="T38" fmla="*/ 18 w 26"/>
                <a:gd name="T39" fmla="*/ 21 h 25"/>
                <a:gd name="T40" fmla="*/ 18 w 26"/>
                <a:gd name="T41" fmla="*/ 22 h 25"/>
                <a:gd name="T42" fmla="*/ 18 w 26"/>
                <a:gd name="T43" fmla="*/ 22 h 25"/>
                <a:gd name="T44" fmla="*/ 18 w 26"/>
                <a:gd name="T45" fmla="*/ 21 h 25"/>
                <a:gd name="T46" fmla="*/ 18 w 26"/>
                <a:gd name="T47" fmla="*/ 20 h 25"/>
                <a:gd name="T48" fmla="*/ 18 w 26"/>
                <a:gd name="T49" fmla="*/ 20 h 25"/>
                <a:gd name="T50" fmla="*/ 19 w 26"/>
                <a:gd name="T51" fmla="*/ 19 h 25"/>
                <a:gd name="T52" fmla="*/ 23 w 26"/>
                <a:gd name="T53" fmla="*/ 0 h 25"/>
                <a:gd name="T54" fmla="*/ 26 w 26"/>
                <a:gd name="T55" fmla="*/ 0 h 25"/>
                <a:gd name="T56" fmla="*/ 20 w 26"/>
                <a:gd name="T5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 h="25">
                  <a:moveTo>
                    <a:pt x="20" y="25"/>
                  </a:moveTo>
                  <a:cubicBezTo>
                    <a:pt x="17" y="25"/>
                    <a:pt x="17" y="25"/>
                    <a:pt x="17" y="25"/>
                  </a:cubicBezTo>
                  <a:cubicBezTo>
                    <a:pt x="8" y="5"/>
                    <a:pt x="8" y="5"/>
                    <a:pt x="8" y="5"/>
                  </a:cubicBezTo>
                  <a:cubicBezTo>
                    <a:pt x="8" y="5"/>
                    <a:pt x="8" y="5"/>
                    <a:pt x="8" y="5"/>
                  </a:cubicBezTo>
                  <a:cubicBezTo>
                    <a:pt x="8" y="5"/>
                    <a:pt x="7" y="4"/>
                    <a:pt x="7" y="4"/>
                  </a:cubicBezTo>
                  <a:cubicBezTo>
                    <a:pt x="7" y="4"/>
                    <a:pt x="7" y="4"/>
                    <a:pt x="7" y="4"/>
                  </a:cubicBezTo>
                  <a:cubicBezTo>
                    <a:pt x="7" y="4"/>
                    <a:pt x="7" y="4"/>
                    <a:pt x="7" y="4"/>
                  </a:cubicBezTo>
                  <a:cubicBezTo>
                    <a:pt x="7" y="4"/>
                    <a:pt x="7" y="4"/>
                    <a:pt x="7" y="4"/>
                  </a:cubicBezTo>
                  <a:cubicBezTo>
                    <a:pt x="7" y="4"/>
                    <a:pt x="7" y="4"/>
                    <a:pt x="7" y="4"/>
                  </a:cubicBezTo>
                  <a:cubicBezTo>
                    <a:pt x="7" y="4"/>
                    <a:pt x="7" y="4"/>
                    <a:pt x="7" y="4"/>
                  </a:cubicBezTo>
                  <a:cubicBezTo>
                    <a:pt x="7" y="5"/>
                    <a:pt x="7" y="5"/>
                    <a:pt x="7" y="5"/>
                  </a:cubicBezTo>
                  <a:cubicBezTo>
                    <a:pt x="7" y="5"/>
                    <a:pt x="7" y="5"/>
                    <a:pt x="7" y="5"/>
                  </a:cubicBezTo>
                  <a:cubicBezTo>
                    <a:pt x="3" y="25"/>
                    <a:pt x="3" y="25"/>
                    <a:pt x="3" y="25"/>
                  </a:cubicBezTo>
                  <a:cubicBezTo>
                    <a:pt x="0" y="25"/>
                    <a:pt x="0" y="25"/>
                    <a:pt x="0" y="25"/>
                  </a:cubicBezTo>
                  <a:cubicBezTo>
                    <a:pt x="5" y="0"/>
                    <a:pt x="5" y="0"/>
                    <a:pt x="5" y="0"/>
                  </a:cubicBezTo>
                  <a:cubicBezTo>
                    <a:pt x="9" y="0"/>
                    <a:pt x="9" y="0"/>
                    <a:pt x="9" y="0"/>
                  </a:cubicBezTo>
                  <a:cubicBezTo>
                    <a:pt x="18" y="20"/>
                    <a:pt x="18" y="20"/>
                    <a:pt x="18" y="20"/>
                  </a:cubicBezTo>
                  <a:cubicBezTo>
                    <a:pt x="18" y="20"/>
                    <a:pt x="18" y="20"/>
                    <a:pt x="18" y="20"/>
                  </a:cubicBezTo>
                  <a:cubicBezTo>
                    <a:pt x="18" y="20"/>
                    <a:pt x="18" y="21"/>
                    <a:pt x="18" y="21"/>
                  </a:cubicBezTo>
                  <a:cubicBezTo>
                    <a:pt x="18" y="21"/>
                    <a:pt x="18" y="21"/>
                    <a:pt x="18" y="21"/>
                  </a:cubicBezTo>
                  <a:cubicBezTo>
                    <a:pt x="18" y="21"/>
                    <a:pt x="18" y="21"/>
                    <a:pt x="18" y="22"/>
                  </a:cubicBezTo>
                  <a:cubicBezTo>
                    <a:pt x="18" y="22"/>
                    <a:pt x="18" y="22"/>
                    <a:pt x="18" y="22"/>
                  </a:cubicBezTo>
                  <a:cubicBezTo>
                    <a:pt x="18" y="21"/>
                    <a:pt x="18" y="21"/>
                    <a:pt x="18" y="21"/>
                  </a:cubicBezTo>
                  <a:cubicBezTo>
                    <a:pt x="18" y="21"/>
                    <a:pt x="18" y="21"/>
                    <a:pt x="18" y="20"/>
                  </a:cubicBezTo>
                  <a:cubicBezTo>
                    <a:pt x="18" y="20"/>
                    <a:pt x="18" y="20"/>
                    <a:pt x="18" y="20"/>
                  </a:cubicBezTo>
                  <a:cubicBezTo>
                    <a:pt x="18" y="20"/>
                    <a:pt x="18" y="19"/>
                    <a:pt x="19" y="19"/>
                  </a:cubicBezTo>
                  <a:cubicBezTo>
                    <a:pt x="23" y="0"/>
                    <a:pt x="23" y="0"/>
                    <a:pt x="23" y="0"/>
                  </a:cubicBezTo>
                  <a:cubicBezTo>
                    <a:pt x="26" y="0"/>
                    <a:pt x="26" y="0"/>
                    <a:pt x="26" y="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33" name="Freeform 339"/>
            <p:cNvSpPr>
              <a:spLocks/>
            </p:cNvSpPr>
            <p:nvPr/>
          </p:nvSpPr>
          <p:spPr bwMode="auto">
            <a:xfrm>
              <a:off x="3731926" y="3865053"/>
              <a:ext cx="29606" cy="81026"/>
            </a:xfrm>
            <a:custGeom>
              <a:avLst/>
              <a:gdLst>
                <a:gd name="T0" fmla="*/ 6 w 19"/>
                <a:gd name="T1" fmla="*/ 52 h 52"/>
                <a:gd name="T2" fmla="*/ 0 w 19"/>
                <a:gd name="T3" fmla="*/ 52 h 52"/>
                <a:gd name="T4" fmla="*/ 13 w 19"/>
                <a:gd name="T5" fmla="*/ 0 h 52"/>
                <a:gd name="T6" fmla="*/ 19 w 19"/>
                <a:gd name="T7" fmla="*/ 0 h 52"/>
                <a:gd name="T8" fmla="*/ 6 w 19"/>
                <a:gd name="T9" fmla="*/ 52 h 52"/>
              </a:gdLst>
              <a:ahLst/>
              <a:cxnLst>
                <a:cxn ang="0">
                  <a:pos x="T0" y="T1"/>
                </a:cxn>
                <a:cxn ang="0">
                  <a:pos x="T2" y="T3"/>
                </a:cxn>
                <a:cxn ang="0">
                  <a:pos x="T4" y="T5"/>
                </a:cxn>
                <a:cxn ang="0">
                  <a:pos x="T6" y="T7"/>
                </a:cxn>
                <a:cxn ang="0">
                  <a:pos x="T8" y="T9"/>
                </a:cxn>
              </a:cxnLst>
              <a:rect l="0" t="0" r="r" b="b"/>
              <a:pathLst>
                <a:path w="19" h="52">
                  <a:moveTo>
                    <a:pt x="6" y="52"/>
                  </a:moveTo>
                  <a:lnTo>
                    <a:pt x="0" y="52"/>
                  </a:lnTo>
                  <a:lnTo>
                    <a:pt x="13" y="0"/>
                  </a:lnTo>
                  <a:lnTo>
                    <a:pt x="19" y="0"/>
                  </a:lnTo>
                  <a:lnTo>
                    <a:pt x="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34" name="Freeform 340"/>
            <p:cNvSpPr>
              <a:spLocks noEditPoints="1"/>
            </p:cNvSpPr>
            <p:nvPr/>
          </p:nvSpPr>
          <p:spPr bwMode="auto">
            <a:xfrm>
              <a:off x="3755299" y="3865053"/>
              <a:ext cx="74795" cy="81026"/>
            </a:xfrm>
            <a:custGeom>
              <a:avLst/>
              <a:gdLst>
                <a:gd name="T0" fmla="*/ 20 w 23"/>
                <a:gd name="T1" fmla="*/ 25 h 25"/>
                <a:gd name="T2" fmla="*/ 19 w 23"/>
                <a:gd name="T3" fmla="*/ 18 h 25"/>
                <a:gd name="T4" fmla="*/ 8 w 23"/>
                <a:gd name="T5" fmla="*/ 18 h 25"/>
                <a:gd name="T6" fmla="*/ 4 w 23"/>
                <a:gd name="T7" fmla="*/ 25 h 25"/>
                <a:gd name="T8" fmla="*/ 0 w 23"/>
                <a:gd name="T9" fmla="*/ 25 h 25"/>
                <a:gd name="T10" fmla="*/ 15 w 23"/>
                <a:gd name="T11" fmla="*/ 0 h 25"/>
                <a:gd name="T12" fmla="*/ 18 w 23"/>
                <a:gd name="T13" fmla="*/ 0 h 25"/>
                <a:gd name="T14" fmla="*/ 23 w 23"/>
                <a:gd name="T15" fmla="*/ 25 h 25"/>
                <a:gd name="T16" fmla="*/ 20 w 23"/>
                <a:gd name="T17" fmla="*/ 25 h 25"/>
                <a:gd name="T18" fmla="*/ 16 w 23"/>
                <a:gd name="T19" fmla="*/ 5 h 25"/>
                <a:gd name="T20" fmla="*/ 16 w 23"/>
                <a:gd name="T21" fmla="*/ 4 h 25"/>
                <a:gd name="T22" fmla="*/ 16 w 23"/>
                <a:gd name="T23" fmla="*/ 4 h 25"/>
                <a:gd name="T24" fmla="*/ 16 w 23"/>
                <a:gd name="T25" fmla="*/ 4 h 25"/>
                <a:gd name="T26" fmla="*/ 16 w 23"/>
                <a:gd name="T27" fmla="*/ 3 h 25"/>
                <a:gd name="T28" fmla="*/ 16 w 23"/>
                <a:gd name="T29" fmla="*/ 3 h 25"/>
                <a:gd name="T30" fmla="*/ 16 w 23"/>
                <a:gd name="T31" fmla="*/ 4 h 25"/>
                <a:gd name="T32" fmla="*/ 16 w 23"/>
                <a:gd name="T33" fmla="*/ 4 h 25"/>
                <a:gd name="T34" fmla="*/ 16 w 23"/>
                <a:gd name="T35" fmla="*/ 4 h 25"/>
                <a:gd name="T36" fmla="*/ 16 w 23"/>
                <a:gd name="T37" fmla="*/ 5 h 25"/>
                <a:gd name="T38" fmla="*/ 9 w 23"/>
                <a:gd name="T39" fmla="*/ 16 h 25"/>
                <a:gd name="T40" fmla="*/ 18 w 23"/>
                <a:gd name="T41" fmla="*/ 16 h 25"/>
                <a:gd name="T42" fmla="*/ 16 w 23"/>
                <a:gd name="T4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5">
                  <a:moveTo>
                    <a:pt x="20" y="25"/>
                  </a:moveTo>
                  <a:cubicBezTo>
                    <a:pt x="19" y="18"/>
                    <a:pt x="19" y="18"/>
                    <a:pt x="19" y="18"/>
                  </a:cubicBezTo>
                  <a:cubicBezTo>
                    <a:pt x="8" y="18"/>
                    <a:pt x="8" y="18"/>
                    <a:pt x="8" y="18"/>
                  </a:cubicBezTo>
                  <a:cubicBezTo>
                    <a:pt x="4" y="25"/>
                    <a:pt x="4" y="25"/>
                    <a:pt x="4" y="25"/>
                  </a:cubicBezTo>
                  <a:cubicBezTo>
                    <a:pt x="0" y="25"/>
                    <a:pt x="0" y="25"/>
                    <a:pt x="0" y="25"/>
                  </a:cubicBezTo>
                  <a:cubicBezTo>
                    <a:pt x="15" y="0"/>
                    <a:pt x="15" y="0"/>
                    <a:pt x="15" y="0"/>
                  </a:cubicBezTo>
                  <a:cubicBezTo>
                    <a:pt x="18" y="0"/>
                    <a:pt x="18" y="0"/>
                    <a:pt x="18" y="0"/>
                  </a:cubicBezTo>
                  <a:cubicBezTo>
                    <a:pt x="23" y="25"/>
                    <a:pt x="23" y="25"/>
                    <a:pt x="23" y="25"/>
                  </a:cubicBezTo>
                  <a:lnTo>
                    <a:pt x="20" y="25"/>
                  </a:lnTo>
                  <a:close/>
                  <a:moveTo>
                    <a:pt x="16" y="5"/>
                  </a:moveTo>
                  <a:cubicBezTo>
                    <a:pt x="16" y="5"/>
                    <a:pt x="16" y="5"/>
                    <a:pt x="16" y="4"/>
                  </a:cubicBezTo>
                  <a:cubicBezTo>
                    <a:pt x="16" y="4"/>
                    <a:pt x="16" y="4"/>
                    <a:pt x="16" y="4"/>
                  </a:cubicBezTo>
                  <a:cubicBezTo>
                    <a:pt x="16" y="4"/>
                    <a:pt x="16" y="4"/>
                    <a:pt x="16" y="4"/>
                  </a:cubicBezTo>
                  <a:cubicBezTo>
                    <a:pt x="16" y="3"/>
                    <a:pt x="16" y="3"/>
                    <a:pt x="16" y="3"/>
                  </a:cubicBezTo>
                  <a:cubicBezTo>
                    <a:pt x="16" y="3"/>
                    <a:pt x="16" y="3"/>
                    <a:pt x="16" y="3"/>
                  </a:cubicBezTo>
                  <a:cubicBezTo>
                    <a:pt x="16" y="3"/>
                    <a:pt x="16" y="3"/>
                    <a:pt x="16" y="4"/>
                  </a:cubicBezTo>
                  <a:cubicBezTo>
                    <a:pt x="16" y="4"/>
                    <a:pt x="16" y="4"/>
                    <a:pt x="16" y="4"/>
                  </a:cubicBezTo>
                  <a:cubicBezTo>
                    <a:pt x="16" y="4"/>
                    <a:pt x="16" y="4"/>
                    <a:pt x="16" y="4"/>
                  </a:cubicBezTo>
                  <a:cubicBezTo>
                    <a:pt x="16" y="5"/>
                    <a:pt x="16" y="5"/>
                    <a:pt x="16" y="5"/>
                  </a:cubicBezTo>
                  <a:cubicBezTo>
                    <a:pt x="9" y="16"/>
                    <a:pt x="9" y="16"/>
                    <a:pt x="9" y="16"/>
                  </a:cubicBezTo>
                  <a:cubicBezTo>
                    <a:pt x="18" y="16"/>
                    <a:pt x="18" y="16"/>
                    <a:pt x="18" y="16"/>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grpSp>
        <p:nvGrpSpPr>
          <p:cNvPr id="735" name="Texas"/>
          <p:cNvGrpSpPr/>
          <p:nvPr/>
        </p:nvGrpSpPr>
        <p:grpSpPr>
          <a:xfrm>
            <a:off x="1692890" y="3463293"/>
            <a:ext cx="1228641" cy="381890"/>
            <a:chOff x="1142164" y="3469270"/>
            <a:chExt cx="1338511" cy="416040"/>
          </a:xfrm>
        </p:grpSpPr>
        <p:sp>
          <p:nvSpPr>
            <p:cNvPr id="736" name="Rectangle 17"/>
            <p:cNvSpPr>
              <a:spLocks noChangeArrowheads="1"/>
            </p:cNvSpPr>
            <p:nvPr/>
          </p:nvSpPr>
          <p:spPr bwMode="auto">
            <a:xfrm>
              <a:off x="1142164" y="3469270"/>
              <a:ext cx="1338511" cy="416040"/>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37" name="Freeform 341"/>
            <p:cNvSpPr>
              <a:spLocks/>
            </p:cNvSpPr>
            <p:nvPr/>
          </p:nvSpPr>
          <p:spPr bwMode="auto">
            <a:xfrm>
              <a:off x="1237215" y="3564320"/>
              <a:ext cx="56096" cy="85701"/>
            </a:xfrm>
            <a:custGeom>
              <a:avLst/>
              <a:gdLst>
                <a:gd name="T0" fmla="*/ 0 w 17"/>
                <a:gd name="T1" fmla="*/ 25 h 26"/>
                <a:gd name="T2" fmla="*/ 0 w 17"/>
                <a:gd name="T3" fmla="*/ 19 h 26"/>
                <a:gd name="T4" fmla="*/ 4 w 17"/>
                <a:gd name="T5" fmla="*/ 21 h 26"/>
                <a:gd name="T6" fmla="*/ 7 w 17"/>
                <a:gd name="T7" fmla="*/ 22 h 26"/>
                <a:gd name="T8" fmla="*/ 9 w 17"/>
                <a:gd name="T9" fmla="*/ 22 h 26"/>
                <a:gd name="T10" fmla="*/ 10 w 17"/>
                <a:gd name="T11" fmla="*/ 21 h 26"/>
                <a:gd name="T12" fmla="*/ 11 w 17"/>
                <a:gd name="T13" fmla="*/ 20 h 26"/>
                <a:gd name="T14" fmla="*/ 11 w 17"/>
                <a:gd name="T15" fmla="*/ 19 h 26"/>
                <a:gd name="T16" fmla="*/ 11 w 17"/>
                <a:gd name="T17" fmla="*/ 18 h 26"/>
                <a:gd name="T18" fmla="*/ 10 w 17"/>
                <a:gd name="T19" fmla="*/ 17 h 26"/>
                <a:gd name="T20" fmla="*/ 8 w 17"/>
                <a:gd name="T21" fmla="*/ 16 h 26"/>
                <a:gd name="T22" fmla="*/ 6 w 17"/>
                <a:gd name="T23" fmla="*/ 15 h 26"/>
                <a:gd name="T24" fmla="*/ 2 w 17"/>
                <a:gd name="T25" fmla="*/ 12 h 26"/>
                <a:gd name="T26" fmla="*/ 0 w 17"/>
                <a:gd name="T27" fmla="*/ 8 h 26"/>
                <a:gd name="T28" fmla="*/ 1 w 17"/>
                <a:gd name="T29" fmla="*/ 4 h 26"/>
                <a:gd name="T30" fmla="*/ 3 w 17"/>
                <a:gd name="T31" fmla="*/ 2 h 26"/>
                <a:gd name="T32" fmla="*/ 6 w 17"/>
                <a:gd name="T33" fmla="*/ 1 h 26"/>
                <a:gd name="T34" fmla="*/ 10 w 17"/>
                <a:gd name="T35" fmla="*/ 0 h 26"/>
                <a:gd name="T36" fmla="*/ 13 w 17"/>
                <a:gd name="T37" fmla="*/ 0 h 26"/>
                <a:gd name="T38" fmla="*/ 16 w 17"/>
                <a:gd name="T39" fmla="*/ 1 h 26"/>
                <a:gd name="T40" fmla="*/ 16 w 17"/>
                <a:gd name="T41" fmla="*/ 6 h 26"/>
                <a:gd name="T42" fmla="*/ 15 w 17"/>
                <a:gd name="T43" fmla="*/ 6 h 26"/>
                <a:gd name="T44" fmla="*/ 13 w 17"/>
                <a:gd name="T45" fmla="*/ 5 h 26"/>
                <a:gd name="T46" fmla="*/ 12 w 17"/>
                <a:gd name="T47" fmla="*/ 5 h 26"/>
                <a:gd name="T48" fmla="*/ 10 w 17"/>
                <a:gd name="T49" fmla="*/ 5 h 26"/>
                <a:gd name="T50" fmla="*/ 9 w 17"/>
                <a:gd name="T51" fmla="*/ 5 h 26"/>
                <a:gd name="T52" fmla="*/ 7 w 17"/>
                <a:gd name="T53" fmla="*/ 5 h 26"/>
                <a:gd name="T54" fmla="*/ 6 w 17"/>
                <a:gd name="T55" fmla="*/ 6 h 26"/>
                <a:gd name="T56" fmla="*/ 6 w 17"/>
                <a:gd name="T57" fmla="*/ 7 h 26"/>
                <a:gd name="T58" fmla="*/ 6 w 17"/>
                <a:gd name="T59" fmla="*/ 8 h 26"/>
                <a:gd name="T60" fmla="*/ 7 w 17"/>
                <a:gd name="T61" fmla="*/ 9 h 26"/>
                <a:gd name="T62" fmla="*/ 9 w 17"/>
                <a:gd name="T63" fmla="*/ 10 h 26"/>
                <a:gd name="T64" fmla="*/ 11 w 17"/>
                <a:gd name="T65" fmla="*/ 11 h 26"/>
                <a:gd name="T66" fmla="*/ 14 w 17"/>
                <a:gd name="T67" fmla="*/ 12 h 26"/>
                <a:gd name="T68" fmla="*/ 16 w 17"/>
                <a:gd name="T69" fmla="*/ 14 h 26"/>
                <a:gd name="T70" fmla="*/ 17 w 17"/>
                <a:gd name="T71" fmla="*/ 16 h 26"/>
                <a:gd name="T72" fmla="*/ 17 w 17"/>
                <a:gd name="T73" fmla="*/ 19 h 26"/>
                <a:gd name="T74" fmla="*/ 17 w 17"/>
                <a:gd name="T75" fmla="*/ 22 h 26"/>
                <a:gd name="T76" fmla="*/ 14 w 17"/>
                <a:gd name="T77" fmla="*/ 25 h 26"/>
                <a:gd name="T78" fmla="*/ 11 w 17"/>
                <a:gd name="T79" fmla="*/ 26 h 26"/>
                <a:gd name="T80" fmla="*/ 7 w 17"/>
                <a:gd name="T81" fmla="*/ 26 h 26"/>
                <a:gd name="T82" fmla="*/ 3 w 17"/>
                <a:gd name="T83" fmla="*/ 26 h 26"/>
                <a:gd name="T84" fmla="*/ 0 w 17"/>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5"/>
                  </a:moveTo>
                  <a:cubicBezTo>
                    <a:pt x="0" y="19"/>
                    <a:pt x="0" y="19"/>
                    <a:pt x="0" y="19"/>
                  </a:cubicBezTo>
                  <a:cubicBezTo>
                    <a:pt x="1" y="20"/>
                    <a:pt x="2" y="21"/>
                    <a:pt x="4" y="21"/>
                  </a:cubicBezTo>
                  <a:cubicBezTo>
                    <a:pt x="5" y="22"/>
                    <a:pt x="6" y="22"/>
                    <a:pt x="7" y="22"/>
                  </a:cubicBezTo>
                  <a:cubicBezTo>
                    <a:pt x="8" y="22"/>
                    <a:pt x="8" y="22"/>
                    <a:pt x="9" y="22"/>
                  </a:cubicBezTo>
                  <a:cubicBezTo>
                    <a:pt x="10" y="22"/>
                    <a:pt x="10" y="21"/>
                    <a:pt x="10" y="21"/>
                  </a:cubicBezTo>
                  <a:cubicBezTo>
                    <a:pt x="11" y="21"/>
                    <a:pt x="11" y="21"/>
                    <a:pt x="11" y="20"/>
                  </a:cubicBezTo>
                  <a:cubicBezTo>
                    <a:pt x="11" y="20"/>
                    <a:pt x="11" y="20"/>
                    <a:pt x="11" y="19"/>
                  </a:cubicBezTo>
                  <a:cubicBezTo>
                    <a:pt x="11" y="19"/>
                    <a:pt x="11" y="18"/>
                    <a:pt x="11" y="18"/>
                  </a:cubicBezTo>
                  <a:cubicBezTo>
                    <a:pt x="11" y="18"/>
                    <a:pt x="10" y="17"/>
                    <a:pt x="10" y="17"/>
                  </a:cubicBezTo>
                  <a:cubicBezTo>
                    <a:pt x="9" y="17"/>
                    <a:pt x="9" y="16"/>
                    <a:pt x="8" y="16"/>
                  </a:cubicBezTo>
                  <a:cubicBezTo>
                    <a:pt x="7" y="16"/>
                    <a:pt x="7" y="15"/>
                    <a:pt x="6" y="15"/>
                  </a:cubicBezTo>
                  <a:cubicBezTo>
                    <a:pt x="4" y="14"/>
                    <a:pt x="3" y="13"/>
                    <a:pt x="2" y="12"/>
                  </a:cubicBezTo>
                  <a:cubicBezTo>
                    <a:pt x="1" y="11"/>
                    <a:pt x="0" y="9"/>
                    <a:pt x="0" y="8"/>
                  </a:cubicBezTo>
                  <a:cubicBezTo>
                    <a:pt x="0" y="6"/>
                    <a:pt x="0" y="5"/>
                    <a:pt x="1" y="4"/>
                  </a:cubicBezTo>
                  <a:cubicBezTo>
                    <a:pt x="1" y="3"/>
                    <a:pt x="2" y="3"/>
                    <a:pt x="3" y="2"/>
                  </a:cubicBezTo>
                  <a:cubicBezTo>
                    <a:pt x="4" y="1"/>
                    <a:pt x="5" y="1"/>
                    <a:pt x="6" y="1"/>
                  </a:cubicBezTo>
                  <a:cubicBezTo>
                    <a:pt x="7" y="0"/>
                    <a:pt x="9" y="0"/>
                    <a:pt x="10" y="0"/>
                  </a:cubicBezTo>
                  <a:cubicBezTo>
                    <a:pt x="11" y="0"/>
                    <a:pt x="12" y="0"/>
                    <a:pt x="13" y="0"/>
                  </a:cubicBezTo>
                  <a:cubicBezTo>
                    <a:pt x="14" y="1"/>
                    <a:pt x="15" y="1"/>
                    <a:pt x="16" y="1"/>
                  </a:cubicBezTo>
                  <a:cubicBezTo>
                    <a:pt x="16" y="6"/>
                    <a:pt x="16" y="6"/>
                    <a:pt x="16" y="6"/>
                  </a:cubicBezTo>
                  <a:cubicBezTo>
                    <a:pt x="16" y="6"/>
                    <a:pt x="15" y="6"/>
                    <a:pt x="15" y="6"/>
                  </a:cubicBezTo>
                  <a:cubicBezTo>
                    <a:pt x="14" y="5"/>
                    <a:pt x="14" y="5"/>
                    <a:pt x="13" y="5"/>
                  </a:cubicBezTo>
                  <a:cubicBezTo>
                    <a:pt x="13" y="5"/>
                    <a:pt x="12" y="5"/>
                    <a:pt x="12" y="5"/>
                  </a:cubicBezTo>
                  <a:cubicBezTo>
                    <a:pt x="11" y="5"/>
                    <a:pt x="11" y="5"/>
                    <a:pt x="10" y="5"/>
                  </a:cubicBezTo>
                  <a:cubicBezTo>
                    <a:pt x="10" y="5"/>
                    <a:pt x="9" y="5"/>
                    <a:pt x="9" y="5"/>
                  </a:cubicBezTo>
                  <a:cubicBezTo>
                    <a:pt x="8" y="5"/>
                    <a:pt x="8" y="5"/>
                    <a:pt x="7" y="5"/>
                  </a:cubicBezTo>
                  <a:cubicBezTo>
                    <a:pt x="7" y="6"/>
                    <a:pt x="7" y="6"/>
                    <a:pt x="6" y="6"/>
                  </a:cubicBezTo>
                  <a:cubicBezTo>
                    <a:pt x="6" y="7"/>
                    <a:pt x="6" y="7"/>
                    <a:pt x="6" y="7"/>
                  </a:cubicBezTo>
                  <a:cubicBezTo>
                    <a:pt x="6" y="8"/>
                    <a:pt x="6" y="8"/>
                    <a:pt x="6" y="8"/>
                  </a:cubicBezTo>
                  <a:cubicBezTo>
                    <a:pt x="7" y="9"/>
                    <a:pt x="7" y="9"/>
                    <a:pt x="7" y="9"/>
                  </a:cubicBezTo>
                  <a:cubicBezTo>
                    <a:pt x="8" y="10"/>
                    <a:pt x="8" y="10"/>
                    <a:pt x="9" y="10"/>
                  </a:cubicBezTo>
                  <a:cubicBezTo>
                    <a:pt x="9" y="11"/>
                    <a:pt x="10" y="11"/>
                    <a:pt x="11" y="11"/>
                  </a:cubicBezTo>
                  <a:cubicBezTo>
                    <a:pt x="12" y="12"/>
                    <a:pt x="13" y="12"/>
                    <a:pt x="14" y="12"/>
                  </a:cubicBezTo>
                  <a:cubicBezTo>
                    <a:pt x="14" y="13"/>
                    <a:pt x="15" y="13"/>
                    <a:pt x="16" y="14"/>
                  </a:cubicBezTo>
                  <a:cubicBezTo>
                    <a:pt x="16" y="15"/>
                    <a:pt x="17" y="15"/>
                    <a:pt x="17" y="16"/>
                  </a:cubicBezTo>
                  <a:cubicBezTo>
                    <a:pt x="17" y="17"/>
                    <a:pt x="17" y="18"/>
                    <a:pt x="17" y="19"/>
                  </a:cubicBezTo>
                  <a:cubicBezTo>
                    <a:pt x="17" y="20"/>
                    <a:pt x="17" y="21"/>
                    <a:pt x="17" y="22"/>
                  </a:cubicBezTo>
                  <a:cubicBezTo>
                    <a:pt x="16" y="23"/>
                    <a:pt x="15" y="24"/>
                    <a:pt x="14" y="25"/>
                  </a:cubicBezTo>
                  <a:cubicBezTo>
                    <a:pt x="13" y="25"/>
                    <a:pt x="12" y="26"/>
                    <a:pt x="11" y="26"/>
                  </a:cubicBezTo>
                  <a:cubicBezTo>
                    <a:pt x="10" y="26"/>
                    <a:pt x="9" y="26"/>
                    <a:pt x="7" y="26"/>
                  </a:cubicBezTo>
                  <a:cubicBezTo>
                    <a:pt x="6" y="26"/>
                    <a:pt x="5" y="26"/>
                    <a:pt x="3" y="26"/>
                  </a:cubicBezTo>
                  <a:cubicBezTo>
                    <a:pt x="2" y="26"/>
                    <a:pt x="1" y="25"/>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38" name="Freeform 342"/>
            <p:cNvSpPr>
              <a:spLocks noEditPoints="1"/>
            </p:cNvSpPr>
            <p:nvPr/>
          </p:nvSpPr>
          <p:spPr bwMode="auto">
            <a:xfrm>
              <a:off x="1302661" y="3564320"/>
              <a:ext cx="81027" cy="85701"/>
            </a:xfrm>
            <a:custGeom>
              <a:avLst/>
              <a:gdLst>
                <a:gd name="T0" fmla="*/ 13 w 25"/>
                <a:gd name="T1" fmla="*/ 26 h 26"/>
                <a:gd name="T2" fmla="*/ 4 w 25"/>
                <a:gd name="T3" fmla="*/ 23 h 26"/>
                <a:gd name="T4" fmla="*/ 0 w 25"/>
                <a:gd name="T5" fmla="*/ 14 h 26"/>
                <a:gd name="T6" fmla="*/ 4 w 25"/>
                <a:gd name="T7" fmla="*/ 4 h 26"/>
                <a:gd name="T8" fmla="*/ 13 w 25"/>
                <a:gd name="T9" fmla="*/ 0 h 26"/>
                <a:gd name="T10" fmla="*/ 22 w 25"/>
                <a:gd name="T11" fmla="*/ 4 h 26"/>
                <a:gd name="T12" fmla="*/ 25 w 25"/>
                <a:gd name="T13" fmla="*/ 13 h 26"/>
                <a:gd name="T14" fmla="*/ 22 w 25"/>
                <a:gd name="T15" fmla="*/ 23 h 26"/>
                <a:gd name="T16" fmla="*/ 13 w 25"/>
                <a:gd name="T17" fmla="*/ 26 h 26"/>
                <a:gd name="T18" fmla="*/ 13 w 25"/>
                <a:gd name="T19" fmla="*/ 5 h 26"/>
                <a:gd name="T20" fmla="*/ 8 w 25"/>
                <a:gd name="T21" fmla="*/ 7 h 26"/>
                <a:gd name="T22" fmla="*/ 6 w 25"/>
                <a:gd name="T23" fmla="*/ 13 h 26"/>
                <a:gd name="T24" fmla="*/ 8 w 25"/>
                <a:gd name="T25" fmla="*/ 19 h 26"/>
                <a:gd name="T26" fmla="*/ 13 w 25"/>
                <a:gd name="T27" fmla="*/ 21 h 26"/>
                <a:gd name="T28" fmla="*/ 17 w 25"/>
                <a:gd name="T29" fmla="*/ 19 h 26"/>
                <a:gd name="T30" fmla="*/ 19 w 25"/>
                <a:gd name="T31" fmla="*/ 13 h 26"/>
                <a:gd name="T32" fmla="*/ 18 w 25"/>
                <a:gd name="T33" fmla="*/ 7 h 26"/>
                <a:gd name="T34" fmla="*/ 13 w 25"/>
                <a:gd name="T35"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6">
                  <a:moveTo>
                    <a:pt x="13" y="26"/>
                  </a:moveTo>
                  <a:cubicBezTo>
                    <a:pt x="9" y="26"/>
                    <a:pt x="6" y="25"/>
                    <a:pt x="4" y="23"/>
                  </a:cubicBezTo>
                  <a:cubicBezTo>
                    <a:pt x="2" y="20"/>
                    <a:pt x="0" y="17"/>
                    <a:pt x="0" y="14"/>
                  </a:cubicBezTo>
                  <a:cubicBezTo>
                    <a:pt x="0" y="10"/>
                    <a:pt x="2" y="6"/>
                    <a:pt x="4" y="4"/>
                  </a:cubicBezTo>
                  <a:cubicBezTo>
                    <a:pt x="6" y="1"/>
                    <a:pt x="9" y="0"/>
                    <a:pt x="13" y="0"/>
                  </a:cubicBezTo>
                  <a:cubicBezTo>
                    <a:pt x="17" y="0"/>
                    <a:pt x="20" y="1"/>
                    <a:pt x="22" y="4"/>
                  </a:cubicBezTo>
                  <a:cubicBezTo>
                    <a:pt x="24" y="6"/>
                    <a:pt x="25" y="9"/>
                    <a:pt x="25" y="13"/>
                  </a:cubicBezTo>
                  <a:cubicBezTo>
                    <a:pt x="25" y="17"/>
                    <a:pt x="24" y="20"/>
                    <a:pt x="22" y="23"/>
                  </a:cubicBezTo>
                  <a:cubicBezTo>
                    <a:pt x="19" y="25"/>
                    <a:pt x="16" y="26"/>
                    <a:pt x="13" y="26"/>
                  </a:cubicBezTo>
                  <a:close/>
                  <a:moveTo>
                    <a:pt x="13" y="5"/>
                  </a:moveTo>
                  <a:cubicBezTo>
                    <a:pt x="11" y="5"/>
                    <a:pt x="9" y="6"/>
                    <a:pt x="8" y="7"/>
                  </a:cubicBezTo>
                  <a:cubicBezTo>
                    <a:pt x="7" y="9"/>
                    <a:pt x="6" y="11"/>
                    <a:pt x="6" y="13"/>
                  </a:cubicBezTo>
                  <a:cubicBezTo>
                    <a:pt x="6" y="16"/>
                    <a:pt x="7" y="18"/>
                    <a:pt x="8" y="19"/>
                  </a:cubicBezTo>
                  <a:cubicBezTo>
                    <a:pt x="9" y="21"/>
                    <a:pt x="11" y="21"/>
                    <a:pt x="13" y="21"/>
                  </a:cubicBezTo>
                  <a:cubicBezTo>
                    <a:pt x="15" y="21"/>
                    <a:pt x="16" y="21"/>
                    <a:pt x="17" y="19"/>
                  </a:cubicBezTo>
                  <a:cubicBezTo>
                    <a:pt x="19" y="18"/>
                    <a:pt x="19" y="16"/>
                    <a:pt x="19" y="13"/>
                  </a:cubicBezTo>
                  <a:cubicBezTo>
                    <a:pt x="19" y="11"/>
                    <a:pt x="19" y="9"/>
                    <a:pt x="18" y="7"/>
                  </a:cubicBezTo>
                  <a:cubicBezTo>
                    <a:pt x="16" y="6"/>
                    <a:pt x="15" y="5"/>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39" name="Freeform 343"/>
            <p:cNvSpPr>
              <a:spLocks/>
            </p:cNvSpPr>
            <p:nvPr/>
          </p:nvSpPr>
          <p:spPr bwMode="auto">
            <a:xfrm>
              <a:off x="1400829" y="3567437"/>
              <a:ext cx="65445" cy="82585"/>
            </a:xfrm>
            <a:custGeom>
              <a:avLst/>
              <a:gdLst>
                <a:gd name="T0" fmla="*/ 20 w 20"/>
                <a:gd name="T1" fmla="*/ 14 h 25"/>
                <a:gd name="T2" fmla="*/ 10 w 20"/>
                <a:gd name="T3" fmla="*/ 25 h 25"/>
                <a:gd name="T4" fmla="*/ 0 w 20"/>
                <a:gd name="T5" fmla="*/ 14 h 25"/>
                <a:gd name="T6" fmla="*/ 0 w 20"/>
                <a:gd name="T7" fmla="*/ 0 h 25"/>
                <a:gd name="T8" fmla="*/ 5 w 20"/>
                <a:gd name="T9" fmla="*/ 0 h 25"/>
                <a:gd name="T10" fmla="*/ 5 w 20"/>
                <a:gd name="T11" fmla="*/ 14 h 25"/>
                <a:gd name="T12" fmla="*/ 10 w 20"/>
                <a:gd name="T13" fmla="*/ 20 h 25"/>
                <a:gd name="T14" fmla="*/ 15 w 20"/>
                <a:gd name="T15" fmla="*/ 15 h 25"/>
                <a:gd name="T16" fmla="*/ 15 w 20"/>
                <a:gd name="T17" fmla="*/ 0 h 25"/>
                <a:gd name="T18" fmla="*/ 20 w 20"/>
                <a:gd name="T19" fmla="*/ 0 h 25"/>
                <a:gd name="T20" fmla="*/ 20 w 20"/>
                <a:gd name="T2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5">
                  <a:moveTo>
                    <a:pt x="20" y="14"/>
                  </a:moveTo>
                  <a:cubicBezTo>
                    <a:pt x="20" y="22"/>
                    <a:pt x="17" y="25"/>
                    <a:pt x="10" y="25"/>
                  </a:cubicBezTo>
                  <a:cubicBezTo>
                    <a:pt x="3" y="25"/>
                    <a:pt x="0" y="22"/>
                    <a:pt x="0" y="14"/>
                  </a:cubicBezTo>
                  <a:cubicBezTo>
                    <a:pt x="0" y="0"/>
                    <a:pt x="0" y="0"/>
                    <a:pt x="0" y="0"/>
                  </a:cubicBezTo>
                  <a:cubicBezTo>
                    <a:pt x="5" y="0"/>
                    <a:pt x="5" y="0"/>
                    <a:pt x="5" y="0"/>
                  </a:cubicBezTo>
                  <a:cubicBezTo>
                    <a:pt x="5" y="14"/>
                    <a:pt x="5" y="14"/>
                    <a:pt x="5" y="14"/>
                  </a:cubicBezTo>
                  <a:cubicBezTo>
                    <a:pt x="5" y="18"/>
                    <a:pt x="7" y="20"/>
                    <a:pt x="10" y="20"/>
                  </a:cubicBezTo>
                  <a:cubicBezTo>
                    <a:pt x="13" y="20"/>
                    <a:pt x="15" y="18"/>
                    <a:pt x="15" y="15"/>
                  </a:cubicBezTo>
                  <a:cubicBezTo>
                    <a:pt x="15" y="0"/>
                    <a:pt x="15" y="0"/>
                    <a:pt x="15" y="0"/>
                  </a:cubicBezTo>
                  <a:cubicBezTo>
                    <a:pt x="20" y="0"/>
                    <a:pt x="20" y="0"/>
                    <a:pt x="20" y="0"/>
                  </a:cubicBezTo>
                  <a:lnTo>
                    <a:pt x="2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40" name="Freeform 344"/>
            <p:cNvSpPr>
              <a:spLocks/>
            </p:cNvSpPr>
            <p:nvPr/>
          </p:nvSpPr>
          <p:spPr bwMode="auto">
            <a:xfrm>
              <a:off x="1478740" y="3567437"/>
              <a:ext cx="65445" cy="82585"/>
            </a:xfrm>
            <a:custGeom>
              <a:avLst/>
              <a:gdLst>
                <a:gd name="T0" fmla="*/ 42 w 42"/>
                <a:gd name="T1" fmla="*/ 9 h 53"/>
                <a:gd name="T2" fmla="*/ 27 w 42"/>
                <a:gd name="T3" fmla="*/ 9 h 53"/>
                <a:gd name="T4" fmla="*/ 27 w 42"/>
                <a:gd name="T5" fmla="*/ 53 h 53"/>
                <a:gd name="T6" fmla="*/ 15 w 42"/>
                <a:gd name="T7" fmla="*/ 53 h 53"/>
                <a:gd name="T8" fmla="*/ 15 w 42"/>
                <a:gd name="T9" fmla="*/ 9 h 53"/>
                <a:gd name="T10" fmla="*/ 0 w 42"/>
                <a:gd name="T11" fmla="*/ 9 h 53"/>
                <a:gd name="T12" fmla="*/ 0 w 42"/>
                <a:gd name="T13" fmla="*/ 0 h 53"/>
                <a:gd name="T14" fmla="*/ 42 w 42"/>
                <a:gd name="T15" fmla="*/ 0 h 53"/>
                <a:gd name="T16" fmla="*/ 42 w 42"/>
                <a:gd name="T17"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3">
                  <a:moveTo>
                    <a:pt x="42" y="9"/>
                  </a:moveTo>
                  <a:lnTo>
                    <a:pt x="27" y="9"/>
                  </a:lnTo>
                  <a:lnTo>
                    <a:pt x="27" y="53"/>
                  </a:lnTo>
                  <a:lnTo>
                    <a:pt x="15" y="53"/>
                  </a:lnTo>
                  <a:lnTo>
                    <a:pt x="15" y="9"/>
                  </a:lnTo>
                  <a:lnTo>
                    <a:pt x="0" y="9"/>
                  </a:lnTo>
                  <a:lnTo>
                    <a:pt x="0" y="0"/>
                  </a:lnTo>
                  <a:lnTo>
                    <a:pt x="42" y="0"/>
                  </a:lnTo>
                  <a:lnTo>
                    <a:pt x="42"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41" name="Freeform 345"/>
            <p:cNvSpPr>
              <a:spLocks/>
            </p:cNvSpPr>
            <p:nvPr/>
          </p:nvSpPr>
          <p:spPr bwMode="auto">
            <a:xfrm>
              <a:off x="1556651" y="3567437"/>
              <a:ext cx="71678" cy="82585"/>
            </a:xfrm>
            <a:custGeom>
              <a:avLst/>
              <a:gdLst>
                <a:gd name="T0" fmla="*/ 46 w 46"/>
                <a:gd name="T1" fmla="*/ 53 h 53"/>
                <a:gd name="T2" fmla="*/ 34 w 46"/>
                <a:gd name="T3" fmla="*/ 53 h 53"/>
                <a:gd name="T4" fmla="*/ 34 w 46"/>
                <a:gd name="T5" fmla="*/ 32 h 53"/>
                <a:gd name="T6" fmla="*/ 13 w 46"/>
                <a:gd name="T7" fmla="*/ 32 h 53"/>
                <a:gd name="T8" fmla="*/ 13 w 46"/>
                <a:gd name="T9" fmla="*/ 53 h 53"/>
                <a:gd name="T10" fmla="*/ 0 w 46"/>
                <a:gd name="T11" fmla="*/ 53 h 53"/>
                <a:gd name="T12" fmla="*/ 0 w 46"/>
                <a:gd name="T13" fmla="*/ 0 h 53"/>
                <a:gd name="T14" fmla="*/ 13 w 46"/>
                <a:gd name="T15" fmla="*/ 0 h 53"/>
                <a:gd name="T16" fmla="*/ 13 w 46"/>
                <a:gd name="T17" fmla="*/ 21 h 53"/>
                <a:gd name="T18" fmla="*/ 34 w 46"/>
                <a:gd name="T19" fmla="*/ 21 h 53"/>
                <a:gd name="T20" fmla="*/ 34 w 46"/>
                <a:gd name="T21" fmla="*/ 0 h 53"/>
                <a:gd name="T22" fmla="*/ 46 w 46"/>
                <a:gd name="T23" fmla="*/ 0 h 53"/>
                <a:gd name="T24" fmla="*/ 46 w 46"/>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3">
                  <a:moveTo>
                    <a:pt x="46" y="53"/>
                  </a:moveTo>
                  <a:lnTo>
                    <a:pt x="34" y="53"/>
                  </a:lnTo>
                  <a:lnTo>
                    <a:pt x="34" y="32"/>
                  </a:lnTo>
                  <a:lnTo>
                    <a:pt x="13" y="32"/>
                  </a:lnTo>
                  <a:lnTo>
                    <a:pt x="13" y="53"/>
                  </a:lnTo>
                  <a:lnTo>
                    <a:pt x="0" y="53"/>
                  </a:lnTo>
                  <a:lnTo>
                    <a:pt x="0" y="0"/>
                  </a:lnTo>
                  <a:lnTo>
                    <a:pt x="13" y="0"/>
                  </a:lnTo>
                  <a:lnTo>
                    <a:pt x="13" y="21"/>
                  </a:lnTo>
                  <a:lnTo>
                    <a:pt x="34" y="21"/>
                  </a:lnTo>
                  <a:lnTo>
                    <a:pt x="34" y="0"/>
                  </a:lnTo>
                  <a:lnTo>
                    <a:pt x="46" y="0"/>
                  </a:lnTo>
                  <a:lnTo>
                    <a:pt x="46"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42" name="Freeform 346"/>
            <p:cNvSpPr>
              <a:spLocks/>
            </p:cNvSpPr>
            <p:nvPr/>
          </p:nvSpPr>
          <p:spPr bwMode="auto">
            <a:xfrm>
              <a:off x="1678192" y="3564320"/>
              <a:ext cx="65445" cy="85701"/>
            </a:xfrm>
            <a:custGeom>
              <a:avLst/>
              <a:gdLst>
                <a:gd name="T0" fmla="*/ 20 w 20"/>
                <a:gd name="T1" fmla="*/ 25 h 26"/>
                <a:gd name="T2" fmla="*/ 13 w 20"/>
                <a:gd name="T3" fmla="*/ 26 h 26"/>
                <a:gd name="T4" fmla="*/ 3 w 20"/>
                <a:gd name="T5" fmla="*/ 23 h 26"/>
                <a:gd name="T6" fmla="*/ 0 w 20"/>
                <a:gd name="T7" fmla="*/ 14 h 26"/>
                <a:gd name="T8" fmla="*/ 4 w 20"/>
                <a:gd name="T9" fmla="*/ 4 h 26"/>
                <a:gd name="T10" fmla="*/ 14 w 20"/>
                <a:gd name="T11" fmla="*/ 0 h 26"/>
                <a:gd name="T12" fmla="*/ 20 w 20"/>
                <a:gd name="T13" fmla="*/ 1 h 26"/>
                <a:gd name="T14" fmla="*/ 20 w 20"/>
                <a:gd name="T15" fmla="*/ 7 h 26"/>
                <a:gd name="T16" fmla="*/ 14 w 20"/>
                <a:gd name="T17" fmla="*/ 5 h 26"/>
                <a:gd name="T18" fmla="*/ 8 w 20"/>
                <a:gd name="T19" fmla="*/ 7 h 26"/>
                <a:gd name="T20" fmla="*/ 6 w 20"/>
                <a:gd name="T21" fmla="*/ 13 h 26"/>
                <a:gd name="T22" fmla="*/ 8 w 20"/>
                <a:gd name="T23" fmla="*/ 19 h 26"/>
                <a:gd name="T24" fmla="*/ 14 w 20"/>
                <a:gd name="T25" fmla="*/ 21 h 26"/>
                <a:gd name="T26" fmla="*/ 20 w 20"/>
                <a:gd name="T27" fmla="*/ 20 h 26"/>
                <a:gd name="T28" fmla="*/ 20 w 20"/>
                <a:gd name="T29"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6">
                  <a:moveTo>
                    <a:pt x="20" y="25"/>
                  </a:moveTo>
                  <a:cubicBezTo>
                    <a:pt x="18" y="26"/>
                    <a:pt x="16" y="26"/>
                    <a:pt x="13" y="26"/>
                  </a:cubicBezTo>
                  <a:cubicBezTo>
                    <a:pt x="9" y="26"/>
                    <a:pt x="6" y="25"/>
                    <a:pt x="3" y="23"/>
                  </a:cubicBezTo>
                  <a:cubicBezTo>
                    <a:pt x="1" y="21"/>
                    <a:pt x="0" y="18"/>
                    <a:pt x="0" y="14"/>
                  </a:cubicBezTo>
                  <a:cubicBezTo>
                    <a:pt x="0" y="10"/>
                    <a:pt x="1" y="7"/>
                    <a:pt x="4" y="4"/>
                  </a:cubicBezTo>
                  <a:cubicBezTo>
                    <a:pt x="6" y="2"/>
                    <a:pt x="10" y="0"/>
                    <a:pt x="14" y="0"/>
                  </a:cubicBezTo>
                  <a:cubicBezTo>
                    <a:pt x="16" y="0"/>
                    <a:pt x="18" y="1"/>
                    <a:pt x="20" y="1"/>
                  </a:cubicBezTo>
                  <a:cubicBezTo>
                    <a:pt x="20" y="7"/>
                    <a:pt x="20" y="7"/>
                    <a:pt x="20" y="7"/>
                  </a:cubicBezTo>
                  <a:cubicBezTo>
                    <a:pt x="18" y="6"/>
                    <a:pt x="16" y="5"/>
                    <a:pt x="14" y="5"/>
                  </a:cubicBezTo>
                  <a:cubicBezTo>
                    <a:pt x="12" y="5"/>
                    <a:pt x="10" y="6"/>
                    <a:pt x="8" y="7"/>
                  </a:cubicBezTo>
                  <a:cubicBezTo>
                    <a:pt x="7" y="9"/>
                    <a:pt x="6" y="11"/>
                    <a:pt x="6" y="13"/>
                  </a:cubicBezTo>
                  <a:cubicBezTo>
                    <a:pt x="6" y="16"/>
                    <a:pt x="7" y="18"/>
                    <a:pt x="8" y="19"/>
                  </a:cubicBezTo>
                  <a:cubicBezTo>
                    <a:pt x="10" y="21"/>
                    <a:pt x="11" y="21"/>
                    <a:pt x="14" y="21"/>
                  </a:cubicBezTo>
                  <a:cubicBezTo>
                    <a:pt x="16" y="21"/>
                    <a:pt x="18" y="21"/>
                    <a:pt x="20" y="2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43" name="Freeform 347"/>
            <p:cNvSpPr>
              <a:spLocks/>
            </p:cNvSpPr>
            <p:nvPr/>
          </p:nvSpPr>
          <p:spPr bwMode="auto">
            <a:xfrm>
              <a:off x="1759219" y="3567437"/>
              <a:ext cx="49863" cy="82585"/>
            </a:xfrm>
            <a:custGeom>
              <a:avLst/>
              <a:gdLst>
                <a:gd name="T0" fmla="*/ 32 w 32"/>
                <a:gd name="T1" fmla="*/ 53 h 53"/>
                <a:gd name="T2" fmla="*/ 0 w 32"/>
                <a:gd name="T3" fmla="*/ 53 h 53"/>
                <a:gd name="T4" fmla="*/ 0 w 32"/>
                <a:gd name="T5" fmla="*/ 0 h 53"/>
                <a:gd name="T6" fmla="*/ 30 w 32"/>
                <a:gd name="T7" fmla="*/ 0 h 53"/>
                <a:gd name="T8" fmla="*/ 30 w 32"/>
                <a:gd name="T9" fmla="*/ 9 h 53"/>
                <a:gd name="T10" fmla="*/ 11 w 32"/>
                <a:gd name="T11" fmla="*/ 9 h 53"/>
                <a:gd name="T12" fmla="*/ 11 w 32"/>
                <a:gd name="T13" fmla="*/ 21 h 53"/>
                <a:gd name="T14" fmla="*/ 30 w 32"/>
                <a:gd name="T15" fmla="*/ 21 h 53"/>
                <a:gd name="T16" fmla="*/ 30 w 32"/>
                <a:gd name="T17" fmla="*/ 32 h 53"/>
                <a:gd name="T18" fmla="*/ 11 w 32"/>
                <a:gd name="T19" fmla="*/ 32 h 53"/>
                <a:gd name="T20" fmla="*/ 11 w 32"/>
                <a:gd name="T21" fmla="*/ 42 h 53"/>
                <a:gd name="T22" fmla="*/ 32 w 32"/>
                <a:gd name="T23" fmla="*/ 42 h 53"/>
                <a:gd name="T24" fmla="*/ 32 w 32"/>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53">
                  <a:moveTo>
                    <a:pt x="32" y="53"/>
                  </a:moveTo>
                  <a:lnTo>
                    <a:pt x="0" y="53"/>
                  </a:lnTo>
                  <a:lnTo>
                    <a:pt x="0" y="0"/>
                  </a:lnTo>
                  <a:lnTo>
                    <a:pt x="30" y="0"/>
                  </a:lnTo>
                  <a:lnTo>
                    <a:pt x="30" y="9"/>
                  </a:lnTo>
                  <a:lnTo>
                    <a:pt x="11" y="9"/>
                  </a:lnTo>
                  <a:lnTo>
                    <a:pt x="11" y="21"/>
                  </a:lnTo>
                  <a:lnTo>
                    <a:pt x="30" y="21"/>
                  </a:lnTo>
                  <a:lnTo>
                    <a:pt x="30" y="32"/>
                  </a:lnTo>
                  <a:lnTo>
                    <a:pt x="11" y="32"/>
                  </a:lnTo>
                  <a:lnTo>
                    <a:pt x="11" y="42"/>
                  </a:lnTo>
                  <a:lnTo>
                    <a:pt x="32" y="42"/>
                  </a:lnTo>
                  <a:lnTo>
                    <a:pt x="32"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44" name="Freeform 348"/>
            <p:cNvSpPr>
              <a:spLocks/>
            </p:cNvSpPr>
            <p:nvPr/>
          </p:nvSpPr>
          <p:spPr bwMode="auto">
            <a:xfrm>
              <a:off x="1821548" y="3567437"/>
              <a:ext cx="74795" cy="82585"/>
            </a:xfrm>
            <a:custGeom>
              <a:avLst/>
              <a:gdLst>
                <a:gd name="T0" fmla="*/ 23 w 23"/>
                <a:gd name="T1" fmla="*/ 25 h 25"/>
                <a:gd name="T2" fmla="*/ 17 w 23"/>
                <a:gd name="T3" fmla="*/ 25 h 25"/>
                <a:gd name="T4" fmla="*/ 7 w 23"/>
                <a:gd name="T5" fmla="*/ 9 h 25"/>
                <a:gd name="T6" fmla="*/ 6 w 23"/>
                <a:gd name="T7" fmla="*/ 7 h 25"/>
                <a:gd name="T8" fmla="*/ 6 w 23"/>
                <a:gd name="T9" fmla="*/ 7 h 25"/>
                <a:gd name="T10" fmla="*/ 6 w 23"/>
                <a:gd name="T11" fmla="*/ 11 h 25"/>
                <a:gd name="T12" fmla="*/ 6 w 23"/>
                <a:gd name="T13" fmla="*/ 25 h 25"/>
                <a:gd name="T14" fmla="*/ 0 w 23"/>
                <a:gd name="T15" fmla="*/ 25 h 25"/>
                <a:gd name="T16" fmla="*/ 0 w 23"/>
                <a:gd name="T17" fmla="*/ 0 h 25"/>
                <a:gd name="T18" fmla="*/ 7 w 23"/>
                <a:gd name="T19" fmla="*/ 0 h 25"/>
                <a:gd name="T20" fmla="*/ 17 w 23"/>
                <a:gd name="T21" fmla="*/ 15 h 25"/>
                <a:gd name="T22" fmla="*/ 18 w 23"/>
                <a:gd name="T23" fmla="*/ 17 h 25"/>
                <a:gd name="T24" fmla="*/ 18 w 23"/>
                <a:gd name="T25" fmla="*/ 17 h 25"/>
                <a:gd name="T26" fmla="*/ 18 w 23"/>
                <a:gd name="T27" fmla="*/ 14 h 25"/>
                <a:gd name="T28" fmla="*/ 18 w 23"/>
                <a:gd name="T29" fmla="*/ 0 h 25"/>
                <a:gd name="T30" fmla="*/ 23 w 23"/>
                <a:gd name="T31" fmla="*/ 0 h 25"/>
                <a:gd name="T32" fmla="*/ 23 w 23"/>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5">
                  <a:moveTo>
                    <a:pt x="23" y="25"/>
                  </a:moveTo>
                  <a:cubicBezTo>
                    <a:pt x="17" y="25"/>
                    <a:pt x="17" y="25"/>
                    <a:pt x="17" y="25"/>
                  </a:cubicBezTo>
                  <a:cubicBezTo>
                    <a:pt x="7" y="9"/>
                    <a:pt x="7" y="9"/>
                    <a:pt x="7" y="9"/>
                  </a:cubicBezTo>
                  <a:cubicBezTo>
                    <a:pt x="6" y="8"/>
                    <a:pt x="6" y="7"/>
                    <a:pt x="6" y="7"/>
                  </a:cubicBezTo>
                  <a:cubicBezTo>
                    <a:pt x="6" y="7"/>
                    <a:pt x="6" y="7"/>
                    <a:pt x="6" y="7"/>
                  </a:cubicBezTo>
                  <a:cubicBezTo>
                    <a:pt x="6" y="8"/>
                    <a:pt x="6" y="9"/>
                    <a:pt x="6" y="11"/>
                  </a:cubicBezTo>
                  <a:cubicBezTo>
                    <a:pt x="6" y="25"/>
                    <a:pt x="6" y="25"/>
                    <a:pt x="6" y="25"/>
                  </a:cubicBezTo>
                  <a:cubicBezTo>
                    <a:pt x="0" y="25"/>
                    <a:pt x="0" y="25"/>
                    <a:pt x="0" y="25"/>
                  </a:cubicBezTo>
                  <a:cubicBezTo>
                    <a:pt x="0" y="0"/>
                    <a:pt x="0" y="0"/>
                    <a:pt x="0" y="0"/>
                  </a:cubicBezTo>
                  <a:cubicBezTo>
                    <a:pt x="7" y="0"/>
                    <a:pt x="7" y="0"/>
                    <a:pt x="7" y="0"/>
                  </a:cubicBezTo>
                  <a:cubicBezTo>
                    <a:pt x="17" y="15"/>
                    <a:pt x="17" y="15"/>
                    <a:pt x="17" y="15"/>
                  </a:cubicBezTo>
                  <a:cubicBezTo>
                    <a:pt x="17" y="16"/>
                    <a:pt x="17" y="16"/>
                    <a:pt x="18" y="17"/>
                  </a:cubicBezTo>
                  <a:cubicBezTo>
                    <a:pt x="18" y="17"/>
                    <a:pt x="18" y="17"/>
                    <a:pt x="18" y="17"/>
                  </a:cubicBezTo>
                  <a:cubicBezTo>
                    <a:pt x="18" y="16"/>
                    <a:pt x="18" y="15"/>
                    <a:pt x="18" y="14"/>
                  </a:cubicBezTo>
                  <a:cubicBezTo>
                    <a:pt x="18" y="0"/>
                    <a:pt x="18" y="0"/>
                    <a:pt x="18" y="0"/>
                  </a:cubicBezTo>
                  <a:cubicBezTo>
                    <a:pt x="23" y="0"/>
                    <a:pt x="23" y="0"/>
                    <a:pt x="23" y="0"/>
                  </a:cubicBezTo>
                  <a:lnTo>
                    <a:pt x="23"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45" name="Freeform 349"/>
            <p:cNvSpPr>
              <a:spLocks/>
            </p:cNvSpPr>
            <p:nvPr/>
          </p:nvSpPr>
          <p:spPr bwMode="auto">
            <a:xfrm>
              <a:off x="1910366" y="3567437"/>
              <a:ext cx="65445" cy="82585"/>
            </a:xfrm>
            <a:custGeom>
              <a:avLst/>
              <a:gdLst>
                <a:gd name="T0" fmla="*/ 42 w 42"/>
                <a:gd name="T1" fmla="*/ 9 h 53"/>
                <a:gd name="T2" fmla="*/ 27 w 42"/>
                <a:gd name="T3" fmla="*/ 9 h 53"/>
                <a:gd name="T4" fmla="*/ 27 w 42"/>
                <a:gd name="T5" fmla="*/ 53 h 53"/>
                <a:gd name="T6" fmla="*/ 14 w 42"/>
                <a:gd name="T7" fmla="*/ 53 h 53"/>
                <a:gd name="T8" fmla="*/ 14 w 42"/>
                <a:gd name="T9" fmla="*/ 9 h 53"/>
                <a:gd name="T10" fmla="*/ 0 w 42"/>
                <a:gd name="T11" fmla="*/ 9 h 53"/>
                <a:gd name="T12" fmla="*/ 0 w 42"/>
                <a:gd name="T13" fmla="*/ 0 h 53"/>
                <a:gd name="T14" fmla="*/ 42 w 42"/>
                <a:gd name="T15" fmla="*/ 0 h 53"/>
                <a:gd name="T16" fmla="*/ 42 w 42"/>
                <a:gd name="T17"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3">
                  <a:moveTo>
                    <a:pt x="42" y="9"/>
                  </a:moveTo>
                  <a:lnTo>
                    <a:pt x="27" y="9"/>
                  </a:lnTo>
                  <a:lnTo>
                    <a:pt x="27" y="53"/>
                  </a:lnTo>
                  <a:lnTo>
                    <a:pt x="14" y="53"/>
                  </a:lnTo>
                  <a:lnTo>
                    <a:pt x="14" y="9"/>
                  </a:lnTo>
                  <a:lnTo>
                    <a:pt x="0" y="9"/>
                  </a:lnTo>
                  <a:lnTo>
                    <a:pt x="0" y="0"/>
                  </a:lnTo>
                  <a:lnTo>
                    <a:pt x="42" y="0"/>
                  </a:lnTo>
                  <a:lnTo>
                    <a:pt x="42"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46" name="Freeform 350"/>
            <p:cNvSpPr>
              <a:spLocks noEditPoints="1"/>
            </p:cNvSpPr>
            <p:nvPr/>
          </p:nvSpPr>
          <p:spPr bwMode="auto">
            <a:xfrm>
              <a:off x="1988277" y="3567437"/>
              <a:ext cx="68562" cy="82585"/>
            </a:xfrm>
            <a:custGeom>
              <a:avLst/>
              <a:gdLst>
                <a:gd name="T0" fmla="*/ 21 w 21"/>
                <a:gd name="T1" fmla="*/ 25 h 25"/>
                <a:gd name="T2" fmla="*/ 15 w 21"/>
                <a:gd name="T3" fmla="*/ 25 h 25"/>
                <a:gd name="T4" fmla="*/ 11 w 21"/>
                <a:gd name="T5" fmla="*/ 18 h 25"/>
                <a:gd name="T6" fmla="*/ 10 w 21"/>
                <a:gd name="T7" fmla="*/ 17 h 25"/>
                <a:gd name="T8" fmla="*/ 9 w 21"/>
                <a:gd name="T9" fmla="*/ 16 h 25"/>
                <a:gd name="T10" fmla="*/ 8 w 21"/>
                <a:gd name="T11" fmla="*/ 15 h 25"/>
                <a:gd name="T12" fmla="*/ 7 w 21"/>
                <a:gd name="T13" fmla="*/ 15 h 25"/>
                <a:gd name="T14" fmla="*/ 6 w 21"/>
                <a:gd name="T15" fmla="*/ 15 h 25"/>
                <a:gd name="T16" fmla="*/ 6 w 21"/>
                <a:gd name="T17" fmla="*/ 25 h 25"/>
                <a:gd name="T18" fmla="*/ 0 w 21"/>
                <a:gd name="T19" fmla="*/ 25 h 25"/>
                <a:gd name="T20" fmla="*/ 0 w 21"/>
                <a:gd name="T21" fmla="*/ 0 h 25"/>
                <a:gd name="T22" fmla="*/ 9 w 21"/>
                <a:gd name="T23" fmla="*/ 0 h 25"/>
                <a:gd name="T24" fmla="*/ 18 w 21"/>
                <a:gd name="T25" fmla="*/ 7 h 25"/>
                <a:gd name="T26" fmla="*/ 18 w 21"/>
                <a:gd name="T27" fmla="*/ 9 h 25"/>
                <a:gd name="T28" fmla="*/ 17 w 21"/>
                <a:gd name="T29" fmla="*/ 11 h 25"/>
                <a:gd name="T30" fmla="*/ 15 w 21"/>
                <a:gd name="T31" fmla="*/ 13 h 25"/>
                <a:gd name="T32" fmla="*/ 13 w 21"/>
                <a:gd name="T33" fmla="*/ 14 h 25"/>
                <a:gd name="T34" fmla="*/ 13 w 21"/>
                <a:gd name="T35" fmla="*/ 14 h 25"/>
                <a:gd name="T36" fmla="*/ 14 w 21"/>
                <a:gd name="T37" fmla="*/ 14 h 25"/>
                <a:gd name="T38" fmla="*/ 15 w 21"/>
                <a:gd name="T39" fmla="*/ 15 h 25"/>
                <a:gd name="T40" fmla="*/ 16 w 21"/>
                <a:gd name="T41" fmla="*/ 16 h 25"/>
                <a:gd name="T42" fmla="*/ 16 w 21"/>
                <a:gd name="T43" fmla="*/ 17 h 25"/>
                <a:gd name="T44" fmla="*/ 21 w 21"/>
                <a:gd name="T45" fmla="*/ 25 h 25"/>
                <a:gd name="T46" fmla="*/ 6 w 21"/>
                <a:gd name="T47" fmla="*/ 4 h 25"/>
                <a:gd name="T48" fmla="*/ 6 w 21"/>
                <a:gd name="T49" fmla="*/ 11 h 25"/>
                <a:gd name="T50" fmla="*/ 8 w 21"/>
                <a:gd name="T51" fmla="*/ 11 h 25"/>
                <a:gd name="T52" fmla="*/ 11 w 21"/>
                <a:gd name="T53" fmla="*/ 10 h 25"/>
                <a:gd name="T54" fmla="*/ 12 w 21"/>
                <a:gd name="T55" fmla="*/ 7 h 25"/>
                <a:gd name="T56" fmla="*/ 8 w 21"/>
                <a:gd name="T57" fmla="*/ 4 h 25"/>
                <a:gd name="T58" fmla="*/ 6 w 21"/>
                <a:gd name="T5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5">
                  <a:moveTo>
                    <a:pt x="21" y="25"/>
                  </a:moveTo>
                  <a:cubicBezTo>
                    <a:pt x="15" y="25"/>
                    <a:pt x="15" y="25"/>
                    <a:pt x="15" y="25"/>
                  </a:cubicBezTo>
                  <a:cubicBezTo>
                    <a:pt x="11" y="18"/>
                    <a:pt x="11" y="18"/>
                    <a:pt x="11" y="18"/>
                  </a:cubicBezTo>
                  <a:cubicBezTo>
                    <a:pt x="10" y="18"/>
                    <a:pt x="10" y="17"/>
                    <a:pt x="10" y="17"/>
                  </a:cubicBezTo>
                  <a:cubicBezTo>
                    <a:pt x="10" y="17"/>
                    <a:pt x="9" y="16"/>
                    <a:pt x="9" y="16"/>
                  </a:cubicBezTo>
                  <a:cubicBezTo>
                    <a:pt x="9" y="16"/>
                    <a:pt x="9" y="16"/>
                    <a:pt x="8" y="15"/>
                  </a:cubicBezTo>
                  <a:cubicBezTo>
                    <a:pt x="8" y="15"/>
                    <a:pt x="8" y="15"/>
                    <a:pt x="7" y="15"/>
                  </a:cubicBezTo>
                  <a:cubicBezTo>
                    <a:pt x="6" y="15"/>
                    <a:pt x="6" y="15"/>
                    <a:pt x="6" y="15"/>
                  </a:cubicBezTo>
                  <a:cubicBezTo>
                    <a:pt x="6" y="25"/>
                    <a:pt x="6" y="25"/>
                    <a:pt x="6" y="25"/>
                  </a:cubicBezTo>
                  <a:cubicBezTo>
                    <a:pt x="0" y="25"/>
                    <a:pt x="0" y="25"/>
                    <a:pt x="0" y="25"/>
                  </a:cubicBezTo>
                  <a:cubicBezTo>
                    <a:pt x="0" y="0"/>
                    <a:pt x="0" y="0"/>
                    <a:pt x="0" y="0"/>
                  </a:cubicBezTo>
                  <a:cubicBezTo>
                    <a:pt x="9" y="0"/>
                    <a:pt x="9" y="0"/>
                    <a:pt x="9" y="0"/>
                  </a:cubicBezTo>
                  <a:cubicBezTo>
                    <a:pt x="15" y="0"/>
                    <a:pt x="18" y="2"/>
                    <a:pt x="18" y="7"/>
                  </a:cubicBezTo>
                  <a:cubicBezTo>
                    <a:pt x="18" y="7"/>
                    <a:pt x="18" y="8"/>
                    <a:pt x="18" y="9"/>
                  </a:cubicBezTo>
                  <a:cubicBezTo>
                    <a:pt x="18" y="10"/>
                    <a:pt x="17" y="10"/>
                    <a:pt x="17" y="11"/>
                  </a:cubicBezTo>
                  <a:cubicBezTo>
                    <a:pt x="16" y="12"/>
                    <a:pt x="16" y="12"/>
                    <a:pt x="15" y="13"/>
                  </a:cubicBezTo>
                  <a:cubicBezTo>
                    <a:pt x="14" y="13"/>
                    <a:pt x="13" y="13"/>
                    <a:pt x="13" y="14"/>
                  </a:cubicBezTo>
                  <a:cubicBezTo>
                    <a:pt x="13" y="14"/>
                    <a:pt x="13" y="14"/>
                    <a:pt x="13" y="14"/>
                  </a:cubicBezTo>
                  <a:cubicBezTo>
                    <a:pt x="13" y="14"/>
                    <a:pt x="13" y="14"/>
                    <a:pt x="14" y="14"/>
                  </a:cubicBezTo>
                  <a:cubicBezTo>
                    <a:pt x="14" y="14"/>
                    <a:pt x="14" y="15"/>
                    <a:pt x="15" y="15"/>
                  </a:cubicBezTo>
                  <a:cubicBezTo>
                    <a:pt x="15" y="15"/>
                    <a:pt x="15" y="16"/>
                    <a:pt x="16" y="16"/>
                  </a:cubicBezTo>
                  <a:cubicBezTo>
                    <a:pt x="16" y="17"/>
                    <a:pt x="16" y="17"/>
                    <a:pt x="16" y="17"/>
                  </a:cubicBezTo>
                  <a:lnTo>
                    <a:pt x="21" y="25"/>
                  </a:lnTo>
                  <a:close/>
                  <a:moveTo>
                    <a:pt x="6" y="4"/>
                  </a:moveTo>
                  <a:cubicBezTo>
                    <a:pt x="6" y="11"/>
                    <a:pt x="6" y="11"/>
                    <a:pt x="6" y="11"/>
                  </a:cubicBezTo>
                  <a:cubicBezTo>
                    <a:pt x="8" y="11"/>
                    <a:pt x="8" y="11"/>
                    <a:pt x="8" y="11"/>
                  </a:cubicBezTo>
                  <a:cubicBezTo>
                    <a:pt x="9" y="11"/>
                    <a:pt x="10" y="11"/>
                    <a:pt x="11" y="10"/>
                  </a:cubicBezTo>
                  <a:cubicBezTo>
                    <a:pt x="12" y="9"/>
                    <a:pt x="12" y="8"/>
                    <a:pt x="12" y="7"/>
                  </a:cubicBezTo>
                  <a:cubicBezTo>
                    <a:pt x="12" y="5"/>
                    <a:pt x="11" y="4"/>
                    <a:pt x="8" y="4"/>
                  </a:cubicBezTo>
                  <a:lnTo>
                    <a:pt x="6"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47" name="Freeform 351"/>
            <p:cNvSpPr>
              <a:spLocks noEditPoints="1"/>
            </p:cNvSpPr>
            <p:nvPr/>
          </p:nvSpPr>
          <p:spPr bwMode="auto">
            <a:xfrm>
              <a:off x="2056839" y="3567437"/>
              <a:ext cx="81027" cy="82585"/>
            </a:xfrm>
            <a:custGeom>
              <a:avLst/>
              <a:gdLst>
                <a:gd name="T0" fmla="*/ 25 w 25"/>
                <a:gd name="T1" fmla="*/ 25 h 25"/>
                <a:gd name="T2" fmla="*/ 19 w 25"/>
                <a:gd name="T3" fmla="*/ 25 h 25"/>
                <a:gd name="T4" fmla="*/ 17 w 25"/>
                <a:gd name="T5" fmla="*/ 19 h 25"/>
                <a:gd name="T6" fmla="*/ 8 w 25"/>
                <a:gd name="T7" fmla="*/ 19 h 25"/>
                <a:gd name="T8" fmla="*/ 7 w 25"/>
                <a:gd name="T9" fmla="*/ 25 h 25"/>
                <a:gd name="T10" fmla="*/ 0 w 25"/>
                <a:gd name="T11" fmla="*/ 25 h 25"/>
                <a:gd name="T12" fmla="*/ 10 w 25"/>
                <a:gd name="T13" fmla="*/ 0 h 25"/>
                <a:gd name="T14" fmla="*/ 16 w 25"/>
                <a:gd name="T15" fmla="*/ 0 h 25"/>
                <a:gd name="T16" fmla="*/ 25 w 25"/>
                <a:gd name="T17" fmla="*/ 25 h 25"/>
                <a:gd name="T18" fmla="*/ 16 w 25"/>
                <a:gd name="T19" fmla="*/ 15 h 25"/>
                <a:gd name="T20" fmla="*/ 13 w 25"/>
                <a:gd name="T21" fmla="*/ 6 h 25"/>
                <a:gd name="T22" fmla="*/ 13 w 25"/>
                <a:gd name="T23" fmla="*/ 4 h 25"/>
                <a:gd name="T24" fmla="*/ 13 w 25"/>
                <a:gd name="T25" fmla="*/ 4 h 25"/>
                <a:gd name="T26" fmla="*/ 12 w 25"/>
                <a:gd name="T27" fmla="*/ 6 h 25"/>
                <a:gd name="T28" fmla="*/ 10 w 25"/>
                <a:gd name="T29" fmla="*/ 15 h 25"/>
                <a:gd name="T30" fmla="*/ 16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9" y="25"/>
                    <a:pt x="19" y="25"/>
                    <a:pt x="19" y="25"/>
                  </a:cubicBezTo>
                  <a:cubicBezTo>
                    <a:pt x="17" y="19"/>
                    <a:pt x="17" y="19"/>
                    <a:pt x="17" y="19"/>
                  </a:cubicBezTo>
                  <a:cubicBezTo>
                    <a:pt x="8" y="19"/>
                    <a:pt x="8" y="19"/>
                    <a:pt x="8" y="19"/>
                  </a:cubicBezTo>
                  <a:cubicBezTo>
                    <a:pt x="7" y="25"/>
                    <a:pt x="7" y="25"/>
                    <a:pt x="7" y="25"/>
                  </a:cubicBezTo>
                  <a:cubicBezTo>
                    <a:pt x="0" y="25"/>
                    <a:pt x="0" y="25"/>
                    <a:pt x="0" y="25"/>
                  </a:cubicBezTo>
                  <a:cubicBezTo>
                    <a:pt x="10" y="0"/>
                    <a:pt x="10" y="0"/>
                    <a:pt x="10" y="0"/>
                  </a:cubicBezTo>
                  <a:cubicBezTo>
                    <a:pt x="16" y="0"/>
                    <a:pt x="16" y="0"/>
                    <a:pt x="16" y="0"/>
                  </a:cubicBezTo>
                  <a:lnTo>
                    <a:pt x="25" y="25"/>
                  </a:lnTo>
                  <a:close/>
                  <a:moveTo>
                    <a:pt x="16" y="15"/>
                  </a:moveTo>
                  <a:cubicBezTo>
                    <a:pt x="13" y="6"/>
                    <a:pt x="13" y="6"/>
                    <a:pt x="13" y="6"/>
                  </a:cubicBezTo>
                  <a:cubicBezTo>
                    <a:pt x="13" y="6"/>
                    <a:pt x="13" y="5"/>
                    <a:pt x="13" y="4"/>
                  </a:cubicBezTo>
                  <a:cubicBezTo>
                    <a:pt x="13" y="4"/>
                    <a:pt x="13" y="4"/>
                    <a:pt x="13" y="4"/>
                  </a:cubicBezTo>
                  <a:cubicBezTo>
                    <a:pt x="13" y="5"/>
                    <a:pt x="12" y="6"/>
                    <a:pt x="12" y="6"/>
                  </a:cubicBezTo>
                  <a:cubicBezTo>
                    <a:pt x="10" y="15"/>
                    <a:pt x="10" y="15"/>
                    <a:pt x="10" y="15"/>
                  </a:cubicBezTo>
                  <a:lnTo>
                    <a:pt x="1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48" name="Freeform 352"/>
            <p:cNvSpPr>
              <a:spLocks/>
            </p:cNvSpPr>
            <p:nvPr/>
          </p:nvSpPr>
          <p:spPr bwMode="auto">
            <a:xfrm>
              <a:off x="2151891" y="3567437"/>
              <a:ext cx="48305" cy="82585"/>
            </a:xfrm>
            <a:custGeom>
              <a:avLst/>
              <a:gdLst>
                <a:gd name="T0" fmla="*/ 31 w 31"/>
                <a:gd name="T1" fmla="*/ 53 h 53"/>
                <a:gd name="T2" fmla="*/ 0 w 31"/>
                <a:gd name="T3" fmla="*/ 53 h 53"/>
                <a:gd name="T4" fmla="*/ 0 w 31"/>
                <a:gd name="T5" fmla="*/ 0 h 53"/>
                <a:gd name="T6" fmla="*/ 12 w 31"/>
                <a:gd name="T7" fmla="*/ 0 h 53"/>
                <a:gd name="T8" fmla="*/ 12 w 31"/>
                <a:gd name="T9" fmla="*/ 42 h 53"/>
                <a:gd name="T10" fmla="*/ 31 w 31"/>
                <a:gd name="T11" fmla="*/ 42 h 53"/>
                <a:gd name="T12" fmla="*/ 31 w 3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31" h="53">
                  <a:moveTo>
                    <a:pt x="31" y="53"/>
                  </a:moveTo>
                  <a:lnTo>
                    <a:pt x="0" y="53"/>
                  </a:lnTo>
                  <a:lnTo>
                    <a:pt x="0" y="0"/>
                  </a:lnTo>
                  <a:lnTo>
                    <a:pt x="12" y="0"/>
                  </a:lnTo>
                  <a:lnTo>
                    <a:pt x="12" y="42"/>
                  </a:lnTo>
                  <a:lnTo>
                    <a:pt x="31" y="42"/>
                  </a:lnTo>
                  <a:lnTo>
                    <a:pt x="31"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49" name="Freeform 353"/>
            <p:cNvSpPr>
              <a:spLocks/>
            </p:cNvSpPr>
            <p:nvPr/>
          </p:nvSpPr>
          <p:spPr bwMode="auto">
            <a:xfrm>
              <a:off x="2246942" y="3567437"/>
              <a:ext cx="68562" cy="82585"/>
            </a:xfrm>
            <a:custGeom>
              <a:avLst/>
              <a:gdLst>
                <a:gd name="T0" fmla="*/ 21 w 21"/>
                <a:gd name="T1" fmla="*/ 14 h 25"/>
                <a:gd name="T2" fmla="*/ 10 w 21"/>
                <a:gd name="T3" fmla="*/ 25 h 25"/>
                <a:gd name="T4" fmla="*/ 0 w 21"/>
                <a:gd name="T5" fmla="*/ 14 h 25"/>
                <a:gd name="T6" fmla="*/ 0 w 21"/>
                <a:gd name="T7" fmla="*/ 0 h 25"/>
                <a:gd name="T8" fmla="*/ 6 w 21"/>
                <a:gd name="T9" fmla="*/ 0 h 25"/>
                <a:gd name="T10" fmla="*/ 6 w 21"/>
                <a:gd name="T11" fmla="*/ 14 h 25"/>
                <a:gd name="T12" fmla="*/ 11 w 21"/>
                <a:gd name="T13" fmla="*/ 20 h 25"/>
                <a:gd name="T14" fmla="*/ 15 w 21"/>
                <a:gd name="T15" fmla="*/ 15 h 25"/>
                <a:gd name="T16" fmla="*/ 15 w 21"/>
                <a:gd name="T17" fmla="*/ 0 h 25"/>
                <a:gd name="T18" fmla="*/ 21 w 21"/>
                <a:gd name="T19" fmla="*/ 0 h 25"/>
                <a:gd name="T20" fmla="*/ 21 w 21"/>
                <a:gd name="T2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5">
                  <a:moveTo>
                    <a:pt x="21" y="14"/>
                  </a:moveTo>
                  <a:cubicBezTo>
                    <a:pt x="21" y="22"/>
                    <a:pt x="17" y="25"/>
                    <a:pt x="10" y="25"/>
                  </a:cubicBezTo>
                  <a:cubicBezTo>
                    <a:pt x="3" y="25"/>
                    <a:pt x="0" y="22"/>
                    <a:pt x="0" y="14"/>
                  </a:cubicBezTo>
                  <a:cubicBezTo>
                    <a:pt x="0" y="0"/>
                    <a:pt x="0" y="0"/>
                    <a:pt x="0" y="0"/>
                  </a:cubicBezTo>
                  <a:cubicBezTo>
                    <a:pt x="6" y="0"/>
                    <a:pt x="6" y="0"/>
                    <a:pt x="6" y="0"/>
                  </a:cubicBezTo>
                  <a:cubicBezTo>
                    <a:pt x="6" y="14"/>
                    <a:pt x="6" y="14"/>
                    <a:pt x="6" y="14"/>
                  </a:cubicBezTo>
                  <a:cubicBezTo>
                    <a:pt x="6" y="18"/>
                    <a:pt x="7" y="20"/>
                    <a:pt x="11" y="20"/>
                  </a:cubicBezTo>
                  <a:cubicBezTo>
                    <a:pt x="14" y="20"/>
                    <a:pt x="15" y="18"/>
                    <a:pt x="15" y="15"/>
                  </a:cubicBezTo>
                  <a:cubicBezTo>
                    <a:pt x="15" y="0"/>
                    <a:pt x="15" y="0"/>
                    <a:pt x="15" y="0"/>
                  </a:cubicBezTo>
                  <a:cubicBezTo>
                    <a:pt x="21" y="0"/>
                    <a:pt x="21" y="0"/>
                    <a:pt x="21" y="0"/>
                  </a:cubicBezTo>
                  <a:lnTo>
                    <a:pt x="21"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50" name="Freeform 354"/>
            <p:cNvSpPr>
              <a:spLocks/>
            </p:cNvSpPr>
            <p:nvPr/>
          </p:nvSpPr>
          <p:spPr bwMode="auto">
            <a:xfrm>
              <a:off x="2331086" y="3564320"/>
              <a:ext cx="56096" cy="85701"/>
            </a:xfrm>
            <a:custGeom>
              <a:avLst/>
              <a:gdLst>
                <a:gd name="T0" fmla="*/ 0 w 17"/>
                <a:gd name="T1" fmla="*/ 25 h 26"/>
                <a:gd name="T2" fmla="*/ 0 w 17"/>
                <a:gd name="T3" fmla="*/ 19 h 26"/>
                <a:gd name="T4" fmla="*/ 3 w 17"/>
                <a:gd name="T5" fmla="*/ 21 h 26"/>
                <a:gd name="T6" fmla="*/ 7 w 17"/>
                <a:gd name="T7" fmla="*/ 22 h 26"/>
                <a:gd name="T8" fmla="*/ 9 w 17"/>
                <a:gd name="T9" fmla="*/ 22 h 26"/>
                <a:gd name="T10" fmla="*/ 10 w 17"/>
                <a:gd name="T11" fmla="*/ 21 h 26"/>
                <a:gd name="T12" fmla="*/ 11 w 17"/>
                <a:gd name="T13" fmla="*/ 20 h 26"/>
                <a:gd name="T14" fmla="*/ 11 w 17"/>
                <a:gd name="T15" fmla="*/ 19 h 26"/>
                <a:gd name="T16" fmla="*/ 11 w 17"/>
                <a:gd name="T17" fmla="*/ 18 h 26"/>
                <a:gd name="T18" fmla="*/ 9 w 17"/>
                <a:gd name="T19" fmla="*/ 17 h 26"/>
                <a:gd name="T20" fmla="*/ 8 w 17"/>
                <a:gd name="T21" fmla="*/ 16 h 26"/>
                <a:gd name="T22" fmla="*/ 5 w 17"/>
                <a:gd name="T23" fmla="*/ 15 h 26"/>
                <a:gd name="T24" fmla="*/ 1 w 17"/>
                <a:gd name="T25" fmla="*/ 12 h 26"/>
                <a:gd name="T26" fmla="*/ 0 w 17"/>
                <a:gd name="T27" fmla="*/ 8 h 26"/>
                <a:gd name="T28" fmla="*/ 0 w 17"/>
                <a:gd name="T29" fmla="*/ 4 h 26"/>
                <a:gd name="T30" fmla="*/ 3 w 17"/>
                <a:gd name="T31" fmla="*/ 2 h 26"/>
                <a:gd name="T32" fmla="*/ 6 w 17"/>
                <a:gd name="T33" fmla="*/ 1 h 26"/>
                <a:gd name="T34" fmla="*/ 10 w 17"/>
                <a:gd name="T35" fmla="*/ 0 h 26"/>
                <a:gd name="T36" fmla="*/ 13 w 17"/>
                <a:gd name="T37" fmla="*/ 0 h 26"/>
                <a:gd name="T38" fmla="*/ 16 w 17"/>
                <a:gd name="T39" fmla="*/ 1 h 26"/>
                <a:gd name="T40" fmla="*/ 16 w 17"/>
                <a:gd name="T41" fmla="*/ 6 h 26"/>
                <a:gd name="T42" fmla="*/ 14 w 17"/>
                <a:gd name="T43" fmla="*/ 6 h 26"/>
                <a:gd name="T44" fmla="*/ 13 w 17"/>
                <a:gd name="T45" fmla="*/ 5 h 26"/>
                <a:gd name="T46" fmla="*/ 11 w 17"/>
                <a:gd name="T47" fmla="*/ 5 h 26"/>
                <a:gd name="T48" fmla="*/ 10 w 17"/>
                <a:gd name="T49" fmla="*/ 5 h 26"/>
                <a:gd name="T50" fmla="*/ 8 w 17"/>
                <a:gd name="T51" fmla="*/ 5 h 26"/>
                <a:gd name="T52" fmla="*/ 7 w 17"/>
                <a:gd name="T53" fmla="*/ 5 h 26"/>
                <a:gd name="T54" fmla="*/ 6 w 17"/>
                <a:gd name="T55" fmla="*/ 6 h 26"/>
                <a:gd name="T56" fmla="*/ 6 w 17"/>
                <a:gd name="T57" fmla="*/ 7 h 26"/>
                <a:gd name="T58" fmla="*/ 6 w 17"/>
                <a:gd name="T59" fmla="*/ 8 h 26"/>
                <a:gd name="T60" fmla="*/ 7 w 17"/>
                <a:gd name="T61" fmla="*/ 9 h 26"/>
                <a:gd name="T62" fmla="*/ 8 w 17"/>
                <a:gd name="T63" fmla="*/ 10 h 26"/>
                <a:gd name="T64" fmla="*/ 10 w 17"/>
                <a:gd name="T65" fmla="*/ 11 h 26"/>
                <a:gd name="T66" fmla="*/ 13 w 17"/>
                <a:gd name="T67" fmla="*/ 12 h 26"/>
                <a:gd name="T68" fmla="*/ 15 w 17"/>
                <a:gd name="T69" fmla="*/ 14 h 26"/>
                <a:gd name="T70" fmla="*/ 16 w 17"/>
                <a:gd name="T71" fmla="*/ 16 h 26"/>
                <a:gd name="T72" fmla="*/ 17 w 17"/>
                <a:gd name="T73" fmla="*/ 19 h 26"/>
                <a:gd name="T74" fmla="*/ 16 w 17"/>
                <a:gd name="T75" fmla="*/ 22 h 26"/>
                <a:gd name="T76" fmla="*/ 14 w 17"/>
                <a:gd name="T77" fmla="*/ 25 h 26"/>
                <a:gd name="T78" fmla="*/ 11 w 17"/>
                <a:gd name="T79" fmla="*/ 26 h 26"/>
                <a:gd name="T80" fmla="*/ 7 w 17"/>
                <a:gd name="T81" fmla="*/ 26 h 26"/>
                <a:gd name="T82" fmla="*/ 3 w 17"/>
                <a:gd name="T83" fmla="*/ 26 h 26"/>
                <a:gd name="T84" fmla="*/ 0 w 17"/>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5"/>
                  </a:moveTo>
                  <a:cubicBezTo>
                    <a:pt x="0" y="19"/>
                    <a:pt x="0" y="19"/>
                    <a:pt x="0" y="19"/>
                  </a:cubicBezTo>
                  <a:cubicBezTo>
                    <a:pt x="1" y="20"/>
                    <a:pt x="2" y="21"/>
                    <a:pt x="3" y="21"/>
                  </a:cubicBezTo>
                  <a:cubicBezTo>
                    <a:pt x="4" y="22"/>
                    <a:pt x="5" y="22"/>
                    <a:pt x="7" y="22"/>
                  </a:cubicBezTo>
                  <a:cubicBezTo>
                    <a:pt x="7" y="22"/>
                    <a:pt x="8" y="22"/>
                    <a:pt x="9" y="22"/>
                  </a:cubicBezTo>
                  <a:cubicBezTo>
                    <a:pt x="9" y="22"/>
                    <a:pt x="10" y="21"/>
                    <a:pt x="10" y="21"/>
                  </a:cubicBezTo>
                  <a:cubicBezTo>
                    <a:pt x="10" y="21"/>
                    <a:pt x="11" y="21"/>
                    <a:pt x="11" y="20"/>
                  </a:cubicBezTo>
                  <a:cubicBezTo>
                    <a:pt x="11" y="20"/>
                    <a:pt x="11" y="20"/>
                    <a:pt x="11" y="19"/>
                  </a:cubicBezTo>
                  <a:cubicBezTo>
                    <a:pt x="11" y="19"/>
                    <a:pt x="11" y="18"/>
                    <a:pt x="11" y="18"/>
                  </a:cubicBezTo>
                  <a:cubicBezTo>
                    <a:pt x="10" y="18"/>
                    <a:pt x="10" y="17"/>
                    <a:pt x="9" y="17"/>
                  </a:cubicBezTo>
                  <a:cubicBezTo>
                    <a:pt x="9" y="17"/>
                    <a:pt x="8" y="16"/>
                    <a:pt x="8" y="16"/>
                  </a:cubicBezTo>
                  <a:cubicBezTo>
                    <a:pt x="7" y="16"/>
                    <a:pt x="6" y="15"/>
                    <a:pt x="5" y="15"/>
                  </a:cubicBezTo>
                  <a:cubicBezTo>
                    <a:pt x="4" y="14"/>
                    <a:pt x="2" y="13"/>
                    <a:pt x="1" y="12"/>
                  </a:cubicBezTo>
                  <a:cubicBezTo>
                    <a:pt x="0" y="11"/>
                    <a:pt x="0" y="9"/>
                    <a:pt x="0" y="8"/>
                  </a:cubicBezTo>
                  <a:cubicBezTo>
                    <a:pt x="0" y="6"/>
                    <a:pt x="0" y="5"/>
                    <a:pt x="0" y="4"/>
                  </a:cubicBezTo>
                  <a:cubicBezTo>
                    <a:pt x="1" y="3"/>
                    <a:pt x="2" y="3"/>
                    <a:pt x="3" y="2"/>
                  </a:cubicBezTo>
                  <a:cubicBezTo>
                    <a:pt x="3" y="1"/>
                    <a:pt x="5" y="1"/>
                    <a:pt x="6" y="1"/>
                  </a:cubicBezTo>
                  <a:cubicBezTo>
                    <a:pt x="7" y="0"/>
                    <a:pt x="8" y="0"/>
                    <a:pt x="10" y="0"/>
                  </a:cubicBezTo>
                  <a:cubicBezTo>
                    <a:pt x="11" y="0"/>
                    <a:pt x="12" y="0"/>
                    <a:pt x="13" y="0"/>
                  </a:cubicBezTo>
                  <a:cubicBezTo>
                    <a:pt x="14" y="1"/>
                    <a:pt x="15" y="1"/>
                    <a:pt x="16" y="1"/>
                  </a:cubicBezTo>
                  <a:cubicBezTo>
                    <a:pt x="16" y="6"/>
                    <a:pt x="16" y="6"/>
                    <a:pt x="16" y="6"/>
                  </a:cubicBezTo>
                  <a:cubicBezTo>
                    <a:pt x="15" y="6"/>
                    <a:pt x="15" y="6"/>
                    <a:pt x="14" y="6"/>
                  </a:cubicBezTo>
                  <a:cubicBezTo>
                    <a:pt x="14" y="5"/>
                    <a:pt x="13" y="5"/>
                    <a:pt x="13" y="5"/>
                  </a:cubicBezTo>
                  <a:cubicBezTo>
                    <a:pt x="12" y="5"/>
                    <a:pt x="12" y="5"/>
                    <a:pt x="11" y="5"/>
                  </a:cubicBezTo>
                  <a:cubicBezTo>
                    <a:pt x="11" y="5"/>
                    <a:pt x="10" y="5"/>
                    <a:pt x="10" y="5"/>
                  </a:cubicBezTo>
                  <a:cubicBezTo>
                    <a:pt x="9" y="5"/>
                    <a:pt x="9" y="5"/>
                    <a:pt x="8" y="5"/>
                  </a:cubicBezTo>
                  <a:cubicBezTo>
                    <a:pt x="8" y="5"/>
                    <a:pt x="7" y="5"/>
                    <a:pt x="7" y="5"/>
                  </a:cubicBezTo>
                  <a:cubicBezTo>
                    <a:pt x="6" y="6"/>
                    <a:pt x="6" y="6"/>
                    <a:pt x="6" y="6"/>
                  </a:cubicBezTo>
                  <a:cubicBezTo>
                    <a:pt x="6" y="7"/>
                    <a:pt x="6" y="7"/>
                    <a:pt x="6" y="7"/>
                  </a:cubicBezTo>
                  <a:cubicBezTo>
                    <a:pt x="6" y="8"/>
                    <a:pt x="6" y="8"/>
                    <a:pt x="6" y="8"/>
                  </a:cubicBezTo>
                  <a:cubicBezTo>
                    <a:pt x="6" y="9"/>
                    <a:pt x="6" y="9"/>
                    <a:pt x="7" y="9"/>
                  </a:cubicBezTo>
                  <a:cubicBezTo>
                    <a:pt x="7" y="10"/>
                    <a:pt x="8" y="10"/>
                    <a:pt x="8" y="10"/>
                  </a:cubicBezTo>
                  <a:cubicBezTo>
                    <a:pt x="9" y="11"/>
                    <a:pt x="10" y="11"/>
                    <a:pt x="10" y="11"/>
                  </a:cubicBezTo>
                  <a:cubicBezTo>
                    <a:pt x="11" y="12"/>
                    <a:pt x="12" y="12"/>
                    <a:pt x="13" y="12"/>
                  </a:cubicBezTo>
                  <a:cubicBezTo>
                    <a:pt x="14" y="13"/>
                    <a:pt x="15" y="13"/>
                    <a:pt x="15" y="14"/>
                  </a:cubicBezTo>
                  <a:cubicBezTo>
                    <a:pt x="16" y="15"/>
                    <a:pt x="16" y="15"/>
                    <a:pt x="16" y="16"/>
                  </a:cubicBezTo>
                  <a:cubicBezTo>
                    <a:pt x="17" y="17"/>
                    <a:pt x="17" y="18"/>
                    <a:pt x="17" y="19"/>
                  </a:cubicBezTo>
                  <a:cubicBezTo>
                    <a:pt x="17" y="20"/>
                    <a:pt x="17" y="21"/>
                    <a:pt x="16" y="22"/>
                  </a:cubicBezTo>
                  <a:cubicBezTo>
                    <a:pt x="16" y="23"/>
                    <a:pt x="15" y="24"/>
                    <a:pt x="14" y="25"/>
                  </a:cubicBezTo>
                  <a:cubicBezTo>
                    <a:pt x="13" y="25"/>
                    <a:pt x="12" y="26"/>
                    <a:pt x="11" y="26"/>
                  </a:cubicBezTo>
                  <a:cubicBezTo>
                    <a:pt x="10" y="26"/>
                    <a:pt x="8" y="26"/>
                    <a:pt x="7" y="26"/>
                  </a:cubicBezTo>
                  <a:cubicBezTo>
                    <a:pt x="6" y="26"/>
                    <a:pt x="4" y="26"/>
                    <a:pt x="3" y="26"/>
                  </a:cubicBezTo>
                  <a:cubicBezTo>
                    <a:pt x="2" y="26"/>
                    <a:pt x="1" y="25"/>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51" name="Freeform 355"/>
            <p:cNvSpPr>
              <a:spLocks/>
            </p:cNvSpPr>
            <p:nvPr/>
          </p:nvSpPr>
          <p:spPr bwMode="auto">
            <a:xfrm>
              <a:off x="1657935" y="3707675"/>
              <a:ext cx="59212" cy="82585"/>
            </a:xfrm>
            <a:custGeom>
              <a:avLst/>
              <a:gdLst>
                <a:gd name="T0" fmla="*/ 36 w 38"/>
                <a:gd name="T1" fmla="*/ 7 h 53"/>
                <a:gd name="T2" fmla="*/ 21 w 38"/>
                <a:gd name="T3" fmla="*/ 7 h 53"/>
                <a:gd name="T4" fmla="*/ 11 w 38"/>
                <a:gd name="T5" fmla="*/ 53 h 53"/>
                <a:gd name="T6" fmla="*/ 4 w 38"/>
                <a:gd name="T7" fmla="*/ 53 h 53"/>
                <a:gd name="T8" fmla="*/ 15 w 38"/>
                <a:gd name="T9" fmla="*/ 7 h 53"/>
                <a:gd name="T10" fmla="*/ 0 w 38"/>
                <a:gd name="T11" fmla="*/ 7 h 53"/>
                <a:gd name="T12" fmla="*/ 0 w 38"/>
                <a:gd name="T13" fmla="*/ 0 h 53"/>
                <a:gd name="T14" fmla="*/ 38 w 38"/>
                <a:gd name="T15" fmla="*/ 0 h 53"/>
                <a:gd name="T16" fmla="*/ 36 w 38"/>
                <a:gd name="T17"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3">
                  <a:moveTo>
                    <a:pt x="36" y="7"/>
                  </a:moveTo>
                  <a:lnTo>
                    <a:pt x="21" y="7"/>
                  </a:lnTo>
                  <a:lnTo>
                    <a:pt x="11" y="53"/>
                  </a:lnTo>
                  <a:lnTo>
                    <a:pt x="4" y="53"/>
                  </a:lnTo>
                  <a:lnTo>
                    <a:pt x="15" y="7"/>
                  </a:lnTo>
                  <a:lnTo>
                    <a:pt x="0" y="7"/>
                  </a:lnTo>
                  <a:lnTo>
                    <a:pt x="0" y="0"/>
                  </a:lnTo>
                  <a:lnTo>
                    <a:pt x="38" y="0"/>
                  </a:lnTo>
                  <a:lnTo>
                    <a:pt x="36"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52" name="Freeform 356"/>
            <p:cNvSpPr>
              <a:spLocks/>
            </p:cNvSpPr>
            <p:nvPr/>
          </p:nvSpPr>
          <p:spPr bwMode="auto">
            <a:xfrm>
              <a:off x="1714031" y="3707675"/>
              <a:ext cx="59212" cy="82585"/>
            </a:xfrm>
            <a:custGeom>
              <a:avLst/>
              <a:gdLst>
                <a:gd name="T0" fmla="*/ 36 w 38"/>
                <a:gd name="T1" fmla="*/ 7 h 53"/>
                <a:gd name="T2" fmla="*/ 17 w 38"/>
                <a:gd name="T3" fmla="*/ 7 h 53"/>
                <a:gd name="T4" fmla="*/ 12 w 38"/>
                <a:gd name="T5" fmla="*/ 23 h 53"/>
                <a:gd name="T6" fmla="*/ 31 w 38"/>
                <a:gd name="T7" fmla="*/ 23 h 53"/>
                <a:gd name="T8" fmla="*/ 29 w 38"/>
                <a:gd name="T9" fmla="*/ 30 h 53"/>
                <a:gd name="T10" fmla="*/ 10 w 38"/>
                <a:gd name="T11" fmla="*/ 30 h 53"/>
                <a:gd name="T12" fmla="*/ 8 w 38"/>
                <a:gd name="T13" fmla="*/ 46 h 53"/>
                <a:gd name="T14" fmla="*/ 29 w 38"/>
                <a:gd name="T15" fmla="*/ 46 h 53"/>
                <a:gd name="T16" fmla="*/ 27 w 38"/>
                <a:gd name="T17" fmla="*/ 53 h 53"/>
                <a:gd name="T18" fmla="*/ 0 w 38"/>
                <a:gd name="T19" fmla="*/ 53 h 53"/>
                <a:gd name="T20" fmla="*/ 10 w 38"/>
                <a:gd name="T21" fmla="*/ 0 h 53"/>
                <a:gd name="T22" fmla="*/ 38 w 38"/>
                <a:gd name="T23" fmla="*/ 0 h 53"/>
                <a:gd name="T24" fmla="*/ 36 w 38"/>
                <a:gd name="T25"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53">
                  <a:moveTo>
                    <a:pt x="36" y="7"/>
                  </a:moveTo>
                  <a:lnTo>
                    <a:pt x="17" y="7"/>
                  </a:lnTo>
                  <a:lnTo>
                    <a:pt x="12" y="23"/>
                  </a:lnTo>
                  <a:lnTo>
                    <a:pt x="31" y="23"/>
                  </a:lnTo>
                  <a:lnTo>
                    <a:pt x="29" y="30"/>
                  </a:lnTo>
                  <a:lnTo>
                    <a:pt x="10" y="30"/>
                  </a:lnTo>
                  <a:lnTo>
                    <a:pt x="8" y="46"/>
                  </a:lnTo>
                  <a:lnTo>
                    <a:pt x="29" y="46"/>
                  </a:lnTo>
                  <a:lnTo>
                    <a:pt x="27" y="53"/>
                  </a:lnTo>
                  <a:lnTo>
                    <a:pt x="0" y="53"/>
                  </a:lnTo>
                  <a:lnTo>
                    <a:pt x="10" y="0"/>
                  </a:lnTo>
                  <a:lnTo>
                    <a:pt x="38" y="0"/>
                  </a:lnTo>
                  <a:lnTo>
                    <a:pt x="36"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53" name="Freeform 357"/>
            <p:cNvSpPr>
              <a:spLocks/>
            </p:cNvSpPr>
            <p:nvPr/>
          </p:nvSpPr>
          <p:spPr bwMode="auto">
            <a:xfrm>
              <a:off x="1765452" y="3707675"/>
              <a:ext cx="82586" cy="82585"/>
            </a:xfrm>
            <a:custGeom>
              <a:avLst/>
              <a:gdLst>
                <a:gd name="T0" fmla="*/ 25 w 25"/>
                <a:gd name="T1" fmla="*/ 0 h 25"/>
                <a:gd name="T2" fmla="*/ 25 w 25"/>
                <a:gd name="T3" fmla="*/ 1 h 25"/>
                <a:gd name="T4" fmla="*/ 24 w 25"/>
                <a:gd name="T5" fmla="*/ 2 h 25"/>
                <a:gd name="T6" fmla="*/ 22 w 25"/>
                <a:gd name="T7" fmla="*/ 4 h 25"/>
                <a:gd name="T8" fmla="*/ 20 w 25"/>
                <a:gd name="T9" fmla="*/ 6 h 25"/>
                <a:gd name="T10" fmla="*/ 18 w 25"/>
                <a:gd name="T11" fmla="*/ 8 h 25"/>
                <a:gd name="T12" fmla="*/ 17 w 25"/>
                <a:gd name="T13" fmla="*/ 10 h 25"/>
                <a:gd name="T14" fmla="*/ 15 w 25"/>
                <a:gd name="T15" fmla="*/ 12 h 25"/>
                <a:gd name="T16" fmla="*/ 15 w 25"/>
                <a:gd name="T17" fmla="*/ 12 h 25"/>
                <a:gd name="T18" fmla="*/ 15 w 25"/>
                <a:gd name="T19" fmla="*/ 13 h 25"/>
                <a:gd name="T20" fmla="*/ 16 w 25"/>
                <a:gd name="T21" fmla="*/ 15 h 25"/>
                <a:gd name="T22" fmla="*/ 17 w 25"/>
                <a:gd name="T23" fmla="*/ 17 h 25"/>
                <a:gd name="T24" fmla="*/ 17 w 25"/>
                <a:gd name="T25" fmla="*/ 19 h 25"/>
                <a:gd name="T26" fmla="*/ 18 w 25"/>
                <a:gd name="T27" fmla="*/ 21 h 25"/>
                <a:gd name="T28" fmla="*/ 19 w 25"/>
                <a:gd name="T29" fmla="*/ 23 h 25"/>
                <a:gd name="T30" fmla="*/ 20 w 25"/>
                <a:gd name="T31" fmla="*/ 24 h 25"/>
                <a:gd name="T32" fmla="*/ 20 w 25"/>
                <a:gd name="T33" fmla="*/ 25 h 25"/>
                <a:gd name="T34" fmla="*/ 17 w 25"/>
                <a:gd name="T35" fmla="*/ 25 h 25"/>
                <a:gd name="T36" fmla="*/ 13 w 25"/>
                <a:gd name="T37" fmla="*/ 15 h 25"/>
                <a:gd name="T38" fmla="*/ 13 w 25"/>
                <a:gd name="T39" fmla="*/ 15 h 25"/>
                <a:gd name="T40" fmla="*/ 13 w 25"/>
                <a:gd name="T41" fmla="*/ 15 h 25"/>
                <a:gd name="T42" fmla="*/ 13 w 25"/>
                <a:gd name="T43" fmla="*/ 14 h 25"/>
                <a:gd name="T44" fmla="*/ 13 w 25"/>
                <a:gd name="T45" fmla="*/ 14 h 25"/>
                <a:gd name="T46" fmla="*/ 13 w 25"/>
                <a:gd name="T47" fmla="*/ 14 h 25"/>
                <a:gd name="T48" fmla="*/ 12 w 25"/>
                <a:gd name="T49" fmla="*/ 14 h 25"/>
                <a:gd name="T50" fmla="*/ 12 w 25"/>
                <a:gd name="T51" fmla="*/ 15 h 25"/>
                <a:gd name="T52" fmla="*/ 12 w 25"/>
                <a:gd name="T53" fmla="*/ 15 h 25"/>
                <a:gd name="T54" fmla="*/ 12 w 25"/>
                <a:gd name="T55" fmla="*/ 16 h 25"/>
                <a:gd name="T56" fmla="*/ 4 w 25"/>
                <a:gd name="T57" fmla="*/ 25 h 25"/>
                <a:gd name="T58" fmla="*/ 0 w 25"/>
                <a:gd name="T59" fmla="*/ 25 h 25"/>
                <a:gd name="T60" fmla="*/ 1 w 25"/>
                <a:gd name="T61" fmla="*/ 24 h 25"/>
                <a:gd name="T62" fmla="*/ 2 w 25"/>
                <a:gd name="T63" fmla="*/ 23 h 25"/>
                <a:gd name="T64" fmla="*/ 4 w 25"/>
                <a:gd name="T65" fmla="*/ 21 h 25"/>
                <a:gd name="T66" fmla="*/ 5 w 25"/>
                <a:gd name="T67" fmla="*/ 19 h 25"/>
                <a:gd name="T68" fmla="*/ 7 w 25"/>
                <a:gd name="T69" fmla="*/ 17 h 25"/>
                <a:gd name="T70" fmla="*/ 9 w 25"/>
                <a:gd name="T71" fmla="*/ 15 h 25"/>
                <a:gd name="T72" fmla="*/ 10 w 25"/>
                <a:gd name="T73" fmla="*/ 13 h 25"/>
                <a:gd name="T74" fmla="*/ 11 w 25"/>
                <a:gd name="T75" fmla="*/ 12 h 25"/>
                <a:gd name="T76" fmla="*/ 11 w 25"/>
                <a:gd name="T77" fmla="*/ 11 h 25"/>
                <a:gd name="T78" fmla="*/ 10 w 25"/>
                <a:gd name="T79" fmla="*/ 10 h 25"/>
                <a:gd name="T80" fmla="*/ 9 w 25"/>
                <a:gd name="T81" fmla="*/ 8 h 25"/>
                <a:gd name="T82" fmla="*/ 8 w 25"/>
                <a:gd name="T83" fmla="*/ 6 h 25"/>
                <a:gd name="T84" fmla="*/ 8 w 25"/>
                <a:gd name="T85" fmla="*/ 4 h 25"/>
                <a:gd name="T86" fmla="*/ 7 w 25"/>
                <a:gd name="T87" fmla="*/ 2 h 25"/>
                <a:gd name="T88" fmla="*/ 6 w 25"/>
                <a:gd name="T89" fmla="*/ 1 h 25"/>
                <a:gd name="T90" fmla="*/ 6 w 25"/>
                <a:gd name="T91" fmla="*/ 0 h 25"/>
                <a:gd name="T92" fmla="*/ 9 w 25"/>
                <a:gd name="T93" fmla="*/ 0 h 25"/>
                <a:gd name="T94" fmla="*/ 13 w 25"/>
                <a:gd name="T95" fmla="*/ 9 h 25"/>
                <a:gd name="T96" fmla="*/ 13 w 25"/>
                <a:gd name="T97" fmla="*/ 10 h 25"/>
                <a:gd name="T98" fmla="*/ 13 w 25"/>
                <a:gd name="T99" fmla="*/ 10 h 25"/>
                <a:gd name="T100" fmla="*/ 13 w 25"/>
                <a:gd name="T101" fmla="*/ 10 h 25"/>
                <a:gd name="T102" fmla="*/ 13 w 25"/>
                <a:gd name="T103" fmla="*/ 11 h 25"/>
                <a:gd name="T104" fmla="*/ 13 w 25"/>
                <a:gd name="T105" fmla="*/ 11 h 25"/>
                <a:gd name="T106" fmla="*/ 14 w 25"/>
                <a:gd name="T107" fmla="*/ 10 h 25"/>
                <a:gd name="T108" fmla="*/ 14 w 25"/>
                <a:gd name="T109" fmla="*/ 10 h 25"/>
                <a:gd name="T110" fmla="*/ 14 w 25"/>
                <a:gd name="T111" fmla="*/ 10 h 25"/>
                <a:gd name="T112" fmla="*/ 14 w 25"/>
                <a:gd name="T113" fmla="*/ 9 h 25"/>
                <a:gd name="T114" fmla="*/ 22 w 25"/>
                <a:gd name="T115" fmla="*/ 0 h 25"/>
                <a:gd name="T116" fmla="*/ 25 w 25"/>
                <a:gd name="T1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 h="25">
                  <a:moveTo>
                    <a:pt x="25" y="0"/>
                  </a:moveTo>
                  <a:cubicBezTo>
                    <a:pt x="25" y="0"/>
                    <a:pt x="25" y="0"/>
                    <a:pt x="25" y="1"/>
                  </a:cubicBezTo>
                  <a:cubicBezTo>
                    <a:pt x="25" y="1"/>
                    <a:pt x="24" y="1"/>
                    <a:pt x="24" y="2"/>
                  </a:cubicBezTo>
                  <a:cubicBezTo>
                    <a:pt x="23" y="3"/>
                    <a:pt x="23" y="3"/>
                    <a:pt x="22" y="4"/>
                  </a:cubicBezTo>
                  <a:cubicBezTo>
                    <a:pt x="21" y="5"/>
                    <a:pt x="21" y="5"/>
                    <a:pt x="20" y="6"/>
                  </a:cubicBezTo>
                  <a:cubicBezTo>
                    <a:pt x="20" y="7"/>
                    <a:pt x="19" y="8"/>
                    <a:pt x="18" y="8"/>
                  </a:cubicBezTo>
                  <a:cubicBezTo>
                    <a:pt x="18" y="9"/>
                    <a:pt x="17" y="10"/>
                    <a:pt x="17" y="10"/>
                  </a:cubicBezTo>
                  <a:cubicBezTo>
                    <a:pt x="16" y="11"/>
                    <a:pt x="16" y="11"/>
                    <a:pt x="15" y="12"/>
                  </a:cubicBezTo>
                  <a:cubicBezTo>
                    <a:pt x="15" y="12"/>
                    <a:pt x="15" y="12"/>
                    <a:pt x="15" y="12"/>
                  </a:cubicBezTo>
                  <a:cubicBezTo>
                    <a:pt x="15" y="13"/>
                    <a:pt x="15" y="13"/>
                    <a:pt x="15" y="13"/>
                  </a:cubicBezTo>
                  <a:cubicBezTo>
                    <a:pt x="15" y="14"/>
                    <a:pt x="15" y="14"/>
                    <a:pt x="16" y="15"/>
                  </a:cubicBezTo>
                  <a:cubicBezTo>
                    <a:pt x="16" y="15"/>
                    <a:pt x="16" y="16"/>
                    <a:pt x="17" y="17"/>
                  </a:cubicBezTo>
                  <a:cubicBezTo>
                    <a:pt x="17" y="17"/>
                    <a:pt x="17" y="18"/>
                    <a:pt x="17" y="19"/>
                  </a:cubicBezTo>
                  <a:cubicBezTo>
                    <a:pt x="18" y="20"/>
                    <a:pt x="18" y="20"/>
                    <a:pt x="18" y="21"/>
                  </a:cubicBezTo>
                  <a:cubicBezTo>
                    <a:pt x="19" y="22"/>
                    <a:pt x="19" y="22"/>
                    <a:pt x="19" y="23"/>
                  </a:cubicBezTo>
                  <a:cubicBezTo>
                    <a:pt x="19" y="23"/>
                    <a:pt x="20" y="24"/>
                    <a:pt x="20" y="24"/>
                  </a:cubicBezTo>
                  <a:cubicBezTo>
                    <a:pt x="20" y="25"/>
                    <a:pt x="20" y="25"/>
                    <a:pt x="20" y="25"/>
                  </a:cubicBezTo>
                  <a:cubicBezTo>
                    <a:pt x="17" y="25"/>
                    <a:pt x="17" y="25"/>
                    <a:pt x="17" y="25"/>
                  </a:cubicBezTo>
                  <a:cubicBezTo>
                    <a:pt x="13" y="15"/>
                    <a:pt x="13" y="15"/>
                    <a:pt x="13" y="15"/>
                  </a:cubicBezTo>
                  <a:cubicBezTo>
                    <a:pt x="13" y="15"/>
                    <a:pt x="13" y="15"/>
                    <a:pt x="13" y="15"/>
                  </a:cubicBezTo>
                  <a:cubicBezTo>
                    <a:pt x="13" y="15"/>
                    <a:pt x="13" y="15"/>
                    <a:pt x="13" y="15"/>
                  </a:cubicBezTo>
                  <a:cubicBezTo>
                    <a:pt x="13" y="15"/>
                    <a:pt x="13" y="15"/>
                    <a:pt x="13" y="14"/>
                  </a:cubicBezTo>
                  <a:cubicBezTo>
                    <a:pt x="13" y="14"/>
                    <a:pt x="13" y="14"/>
                    <a:pt x="13" y="14"/>
                  </a:cubicBezTo>
                  <a:cubicBezTo>
                    <a:pt x="13" y="14"/>
                    <a:pt x="13" y="14"/>
                    <a:pt x="13" y="14"/>
                  </a:cubicBezTo>
                  <a:cubicBezTo>
                    <a:pt x="13" y="14"/>
                    <a:pt x="12" y="14"/>
                    <a:pt x="12" y="14"/>
                  </a:cubicBezTo>
                  <a:cubicBezTo>
                    <a:pt x="12" y="15"/>
                    <a:pt x="12" y="15"/>
                    <a:pt x="12" y="15"/>
                  </a:cubicBezTo>
                  <a:cubicBezTo>
                    <a:pt x="12" y="15"/>
                    <a:pt x="12" y="15"/>
                    <a:pt x="12" y="15"/>
                  </a:cubicBezTo>
                  <a:cubicBezTo>
                    <a:pt x="12" y="15"/>
                    <a:pt x="12" y="15"/>
                    <a:pt x="12" y="16"/>
                  </a:cubicBezTo>
                  <a:cubicBezTo>
                    <a:pt x="4" y="25"/>
                    <a:pt x="4" y="25"/>
                    <a:pt x="4" y="25"/>
                  </a:cubicBezTo>
                  <a:cubicBezTo>
                    <a:pt x="0" y="25"/>
                    <a:pt x="0" y="25"/>
                    <a:pt x="0" y="25"/>
                  </a:cubicBezTo>
                  <a:cubicBezTo>
                    <a:pt x="0" y="25"/>
                    <a:pt x="0" y="25"/>
                    <a:pt x="1" y="24"/>
                  </a:cubicBezTo>
                  <a:cubicBezTo>
                    <a:pt x="1" y="24"/>
                    <a:pt x="1" y="23"/>
                    <a:pt x="2" y="23"/>
                  </a:cubicBezTo>
                  <a:cubicBezTo>
                    <a:pt x="2" y="22"/>
                    <a:pt x="3" y="22"/>
                    <a:pt x="4" y="21"/>
                  </a:cubicBezTo>
                  <a:cubicBezTo>
                    <a:pt x="4" y="20"/>
                    <a:pt x="5" y="20"/>
                    <a:pt x="5" y="19"/>
                  </a:cubicBezTo>
                  <a:cubicBezTo>
                    <a:pt x="6" y="18"/>
                    <a:pt x="7" y="17"/>
                    <a:pt x="7" y="17"/>
                  </a:cubicBezTo>
                  <a:cubicBezTo>
                    <a:pt x="8" y="16"/>
                    <a:pt x="9" y="15"/>
                    <a:pt x="9" y="15"/>
                  </a:cubicBezTo>
                  <a:cubicBezTo>
                    <a:pt x="10" y="14"/>
                    <a:pt x="10" y="13"/>
                    <a:pt x="10" y="13"/>
                  </a:cubicBezTo>
                  <a:cubicBezTo>
                    <a:pt x="11" y="13"/>
                    <a:pt x="11" y="12"/>
                    <a:pt x="11" y="12"/>
                  </a:cubicBezTo>
                  <a:cubicBezTo>
                    <a:pt x="11" y="12"/>
                    <a:pt x="11" y="12"/>
                    <a:pt x="11" y="11"/>
                  </a:cubicBezTo>
                  <a:cubicBezTo>
                    <a:pt x="11" y="11"/>
                    <a:pt x="10" y="10"/>
                    <a:pt x="10" y="10"/>
                  </a:cubicBezTo>
                  <a:cubicBezTo>
                    <a:pt x="10" y="9"/>
                    <a:pt x="10" y="9"/>
                    <a:pt x="9" y="8"/>
                  </a:cubicBezTo>
                  <a:cubicBezTo>
                    <a:pt x="9" y="7"/>
                    <a:pt x="9" y="7"/>
                    <a:pt x="8" y="6"/>
                  </a:cubicBezTo>
                  <a:cubicBezTo>
                    <a:pt x="8" y="5"/>
                    <a:pt x="8" y="4"/>
                    <a:pt x="8" y="4"/>
                  </a:cubicBezTo>
                  <a:cubicBezTo>
                    <a:pt x="7" y="3"/>
                    <a:pt x="7" y="2"/>
                    <a:pt x="7" y="2"/>
                  </a:cubicBezTo>
                  <a:cubicBezTo>
                    <a:pt x="7" y="1"/>
                    <a:pt x="6" y="1"/>
                    <a:pt x="6" y="1"/>
                  </a:cubicBezTo>
                  <a:cubicBezTo>
                    <a:pt x="6" y="0"/>
                    <a:pt x="6" y="0"/>
                    <a:pt x="6" y="0"/>
                  </a:cubicBezTo>
                  <a:cubicBezTo>
                    <a:pt x="9" y="0"/>
                    <a:pt x="9" y="0"/>
                    <a:pt x="9" y="0"/>
                  </a:cubicBezTo>
                  <a:cubicBezTo>
                    <a:pt x="13" y="9"/>
                    <a:pt x="13" y="9"/>
                    <a:pt x="13" y="9"/>
                  </a:cubicBezTo>
                  <a:cubicBezTo>
                    <a:pt x="13" y="9"/>
                    <a:pt x="13" y="9"/>
                    <a:pt x="13" y="10"/>
                  </a:cubicBezTo>
                  <a:cubicBezTo>
                    <a:pt x="13" y="10"/>
                    <a:pt x="13" y="10"/>
                    <a:pt x="13" y="10"/>
                  </a:cubicBezTo>
                  <a:cubicBezTo>
                    <a:pt x="13" y="10"/>
                    <a:pt x="13" y="10"/>
                    <a:pt x="13" y="10"/>
                  </a:cubicBezTo>
                  <a:cubicBezTo>
                    <a:pt x="13" y="10"/>
                    <a:pt x="13" y="11"/>
                    <a:pt x="13" y="11"/>
                  </a:cubicBezTo>
                  <a:cubicBezTo>
                    <a:pt x="13" y="11"/>
                    <a:pt x="13" y="11"/>
                    <a:pt x="13" y="11"/>
                  </a:cubicBezTo>
                  <a:cubicBezTo>
                    <a:pt x="13" y="11"/>
                    <a:pt x="13" y="10"/>
                    <a:pt x="14" y="10"/>
                  </a:cubicBezTo>
                  <a:cubicBezTo>
                    <a:pt x="14" y="10"/>
                    <a:pt x="14" y="10"/>
                    <a:pt x="14" y="10"/>
                  </a:cubicBezTo>
                  <a:cubicBezTo>
                    <a:pt x="14" y="10"/>
                    <a:pt x="14" y="10"/>
                    <a:pt x="14" y="10"/>
                  </a:cubicBezTo>
                  <a:cubicBezTo>
                    <a:pt x="14" y="9"/>
                    <a:pt x="14" y="9"/>
                    <a:pt x="14" y="9"/>
                  </a:cubicBezTo>
                  <a:cubicBezTo>
                    <a:pt x="22" y="0"/>
                    <a:pt x="22" y="0"/>
                    <a:pt x="22" y="0"/>
                  </a:cubicBez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54" name="Freeform 358"/>
            <p:cNvSpPr>
              <a:spLocks noEditPoints="1"/>
            </p:cNvSpPr>
            <p:nvPr/>
          </p:nvSpPr>
          <p:spPr bwMode="auto">
            <a:xfrm>
              <a:off x="1834014" y="3707675"/>
              <a:ext cx="76353" cy="82585"/>
            </a:xfrm>
            <a:custGeom>
              <a:avLst/>
              <a:gdLst>
                <a:gd name="T0" fmla="*/ 20 w 23"/>
                <a:gd name="T1" fmla="*/ 25 h 25"/>
                <a:gd name="T2" fmla="*/ 19 w 23"/>
                <a:gd name="T3" fmla="*/ 18 h 25"/>
                <a:gd name="T4" fmla="*/ 8 w 23"/>
                <a:gd name="T5" fmla="*/ 18 h 25"/>
                <a:gd name="T6" fmla="*/ 4 w 23"/>
                <a:gd name="T7" fmla="*/ 25 h 25"/>
                <a:gd name="T8" fmla="*/ 0 w 23"/>
                <a:gd name="T9" fmla="*/ 25 h 25"/>
                <a:gd name="T10" fmla="*/ 15 w 23"/>
                <a:gd name="T11" fmla="*/ 0 h 25"/>
                <a:gd name="T12" fmla="*/ 19 w 23"/>
                <a:gd name="T13" fmla="*/ 0 h 25"/>
                <a:gd name="T14" fmla="*/ 23 w 23"/>
                <a:gd name="T15" fmla="*/ 25 h 25"/>
                <a:gd name="T16" fmla="*/ 20 w 23"/>
                <a:gd name="T17" fmla="*/ 25 h 25"/>
                <a:gd name="T18" fmla="*/ 17 w 23"/>
                <a:gd name="T19" fmla="*/ 5 h 25"/>
                <a:gd name="T20" fmla="*/ 17 w 23"/>
                <a:gd name="T21" fmla="*/ 4 h 25"/>
                <a:gd name="T22" fmla="*/ 17 w 23"/>
                <a:gd name="T23" fmla="*/ 4 h 25"/>
                <a:gd name="T24" fmla="*/ 17 w 23"/>
                <a:gd name="T25" fmla="*/ 3 h 25"/>
                <a:gd name="T26" fmla="*/ 17 w 23"/>
                <a:gd name="T27" fmla="*/ 3 h 25"/>
                <a:gd name="T28" fmla="*/ 17 w 23"/>
                <a:gd name="T29" fmla="*/ 3 h 25"/>
                <a:gd name="T30" fmla="*/ 16 w 23"/>
                <a:gd name="T31" fmla="*/ 3 h 25"/>
                <a:gd name="T32" fmla="*/ 16 w 23"/>
                <a:gd name="T33" fmla="*/ 4 h 25"/>
                <a:gd name="T34" fmla="*/ 16 w 23"/>
                <a:gd name="T35" fmla="*/ 4 h 25"/>
                <a:gd name="T36" fmla="*/ 16 w 23"/>
                <a:gd name="T37" fmla="*/ 5 h 25"/>
                <a:gd name="T38" fmla="*/ 10 w 23"/>
                <a:gd name="T39" fmla="*/ 15 h 25"/>
                <a:gd name="T40" fmla="*/ 18 w 23"/>
                <a:gd name="T41" fmla="*/ 15 h 25"/>
                <a:gd name="T42" fmla="*/ 17 w 23"/>
                <a:gd name="T4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5">
                  <a:moveTo>
                    <a:pt x="20" y="25"/>
                  </a:moveTo>
                  <a:cubicBezTo>
                    <a:pt x="19" y="18"/>
                    <a:pt x="19" y="18"/>
                    <a:pt x="19" y="18"/>
                  </a:cubicBezTo>
                  <a:cubicBezTo>
                    <a:pt x="8" y="18"/>
                    <a:pt x="8" y="18"/>
                    <a:pt x="8" y="18"/>
                  </a:cubicBezTo>
                  <a:cubicBezTo>
                    <a:pt x="4" y="25"/>
                    <a:pt x="4" y="25"/>
                    <a:pt x="4" y="25"/>
                  </a:cubicBezTo>
                  <a:cubicBezTo>
                    <a:pt x="0" y="25"/>
                    <a:pt x="0" y="25"/>
                    <a:pt x="0" y="25"/>
                  </a:cubicBezTo>
                  <a:cubicBezTo>
                    <a:pt x="15" y="0"/>
                    <a:pt x="15" y="0"/>
                    <a:pt x="15" y="0"/>
                  </a:cubicBezTo>
                  <a:cubicBezTo>
                    <a:pt x="19" y="0"/>
                    <a:pt x="19" y="0"/>
                    <a:pt x="19" y="0"/>
                  </a:cubicBezTo>
                  <a:cubicBezTo>
                    <a:pt x="23" y="25"/>
                    <a:pt x="23" y="25"/>
                    <a:pt x="23" y="25"/>
                  </a:cubicBezTo>
                  <a:lnTo>
                    <a:pt x="20" y="25"/>
                  </a:lnTo>
                  <a:close/>
                  <a:moveTo>
                    <a:pt x="17" y="5"/>
                  </a:moveTo>
                  <a:cubicBezTo>
                    <a:pt x="17" y="5"/>
                    <a:pt x="17" y="4"/>
                    <a:pt x="17" y="4"/>
                  </a:cubicBezTo>
                  <a:cubicBezTo>
                    <a:pt x="17" y="4"/>
                    <a:pt x="17" y="4"/>
                    <a:pt x="17" y="4"/>
                  </a:cubicBezTo>
                  <a:cubicBezTo>
                    <a:pt x="17" y="4"/>
                    <a:pt x="17" y="3"/>
                    <a:pt x="17" y="3"/>
                  </a:cubicBezTo>
                  <a:cubicBezTo>
                    <a:pt x="17" y="3"/>
                    <a:pt x="17" y="3"/>
                    <a:pt x="17" y="3"/>
                  </a:cubicBezTo>
                  <a:cubicBezTo>
                    <a:pt x="17" y="3"/>
                    <a:pt x="17" y="3"/>
                    <a:pt x="17" y="3"/>
                  </a:cubicBezTo>
                  <a:cubicBezTo>
                    <a:pt x="17" y="3"/>
                    <a:pt x="16" y="3"/>
                    <a:pt x="16" y="3"/>
                  </a:cubicBezTo>
                  <a:cubicBezTo>
                    <a:pt x="16" y="3"/>
                    <a:pt x="16" y="4"/>
                    <a:pt x="16" y="4"/>
                  </a:cubicBezTo>
                  <a:cubicBezTo>
                    <a:pt x="16" y="4"/>
                    <a:pt x="16" y="4"/>
                    <a:pt x="16" y="4"/>
                  </a:cubicBezTo>
                  <a:cubicBezTo>
                    <a:pt x="16" y="4"/>
                    <a:pt x="16" y="5"/>
                    <a:pt x="16" y="5"/>
                  </a:cubicBezTo>
                  <a:cubicBezTo>
                    <a:pt x="10" y="15"/>
                    <a:pt x="10" y="15"/>
                    <a:pt x="10" y="15"/>
                  </a:cubicBezTo>
                  <a:cubicBezTo>
                    <a:pt x="18" y="15"/>
                    <a:pt x="18" y="15"/>
                    <a:pt x="18" y="15"/>
                  </a:cubicBezTo>
                  <a:lnTo>
                    <a:pt x="17"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55" name="Freeform 359"/>
            <p:cNvSpPr>
              <a:spLocks/>
            </p:cNvSpPr>
            <p:nvPr/>
          </p:nvSpPr>
          <p:spPr bwMode="auto">
            <a:xfrm>
              <a:off x="1919716" y="3704559"/>
              <a:ext cx="59212" cy="88817"/>
            </a:xfrm>
            <a:custGeom>
              <a:avLst/>
              <a:gdLst>
                <a:gd name="T0" fmla="*/ 17 w 18"/>
                <a:gd name="T1" fmla="*/ 5 h 27"/>
                <a:gd name="T2" fmla="*/ 16 w 18"/>
                <a:gd name="T3" fmla="*/ 4 h 27"/>
                <a:gd name="T4" fmla="*/ 15 w 18"/>
                <a:gd name="T5" fmla="*/ 4 h 27"/>
                <a:gd name="T6" fmla="*/ 13 w 18"/>
                <a:gd name="T7" fmla="*/ 3 h 27"/>
                <a:gd name="T8" fmla="*/ 12 w 18"/>
                <a:gd name="T9" fmla="*/ 3 h 27"/>
                <a:gd name="T10" fmla="*/ 9 w 18"/>
                <a:gd name="T11" fmla="*/ 4 h 27"/>
                <a:gd name="T12" fmla="*/ 8 w 18"/>
                <a:gd name="T13" fmla="*/ 5 h 27"/>
                <a:gd name="T14" fmla="*/ 7 w 18"/>
                <a:gd name="T15" fmla="*/ 6 h 27"/>
                <a:gd name="T16" fmla="*/ 7 w 18"/>
                <a:gd name="T17" fmla="*/ 7 h 27"/>
                <a:gd name="T18" fmla="*/ 7 w 18"/>
                <a:gd name="T19" fmla="*/ 9 h 27"/>
                <a:gd name="T20" fmla="*/ 8 w 18"/>
                <a:gd name="T21" fmla="*/ 10 h 27"/>
                <a:gd name="T22" fmla="*/ 9 w 18"/>
                <a:gd name="T23" fmla="*/ 11 h 27"/>
                <a:gd name="T24" fmla="*/ 11 w 18"/>
                <a:gd name="T25" fmla="*/ 13 h 27"/>
                <a:gd name="T26" fmla="*/ 12 w 18"/>
                <a:gd name="T27" fmla="*/ 14 h 27"/>
                <a:gd name="T28" fmla="*/ 14 w 18"/>
                <a:gd name="T29" fmla="*/ 16 h 27"/>
                <a:gd name="T30" fmla="*/ 15 w 18"/>
                <a:gd name="T31" fmla="*/ 17 h 27"/>
                <a:gd name="T32" fmla="*/ 15 w 18"/>
                <a:gd name="T33" fmla="*/ 19 h 27"/>
                <a:gd name="T34" fmla="*/ 15 w 18"/>
                <a:gd name="T35" fmla="*/ 21 h 27"/>
                <a:gd name="T36" fmla="*/ 15 w 18"/>
                <a:gd name="T37" fmla="*/ 22 h 27"/>
                <a:gd name="T38" fmla="*/ 14 w 18"/>
                <a:gd name="T39" fmla="*/ 24 h 27"/>
                <a:gd name="T40" fmla="*/ 12 w 18"/>
                <a:gd name="T41" fmla="*/ 25 h 27"/>
                <a:gd name="T42" fmla="*/ 10 w 18"/>
                <a:gd name="T43" fmla="*/ 26 h 27"/>
                <a:gd name="T44" fmla="*/ 7 w 18"/>
                <a:gd name="T45" fmla="*/ 27 h 27"/>
                <a:gd name="T46" fmla="*/ 5 w 18"/>
                <a:gd name="T47" fmla="*/ 26 h 27"/>
                <a:gd name="T48" fmla="*/ 3 w 18"/>
                <a:gd name="T49" fmla="*/ 26 h 27"/>
                <a:gd name="T50" fmla="*/ 1 w 18"/>
                <a:gd name="T51" fmla="*/ 25 h 27"/>
                <a:gd name="T52" fmla="*/ 0 w 18"/>
                <a:gd name="T53" fmla="*/ 25 h 27"/>
                <a:gd name="T54" fmla="*/ 1 w 18"/>
                <a:gd name="T55" fmla="*/ 22 h 27"/>
                <a:gd name="T56" fmla="*/ 2 w 18"/>
                <a:gd name="T57" fmla="*/ 23 h 27"/>
                <a:gd name="T58" fmla="*/ 4 w 18"/>
                <a:gd name="T59" fmla="*/ 23 h 27"/>
                <a:gd name="T60" fmla="*/ 5 w 18"/>
                <a:gd name="T61" fmla="*/ 24 h 27"/>
                <a:gd name="T62" fmla="*/ 7 w 18"/>
                <a:gd name="T63" fmla="*/ 24 h 27"/>
                <a:gd name="T64" fmla="*/ 9 w 18"/>
                <a:gd name="T65" fmla="*/ 24 h 27"/>
                <a:gd name="T66" fmla="*/ 11 w 18"/>
                <a:gd name="T67" fmla="*/ 23 h 27"/>
                <a:gd name="T68" fmla="*/ 12 w 18"/>
                <a:gd name="T69" fmla="*/ 21 h 27"/>
                <a:gd name="T70" fmla="*/ 12 w 18"/>
                <a:gd name="T71" fmla="*/ 20 h 27"/>
                <a:gd name="T72" fmla="*/ 12 w 18"/>
                <a:gd name="T73" fmla="*/ 18 h 27"/>
                <a:gd name="T74" fmla="*/ 11 w 18"/>
                <a:gd name="T75" fmla="*/ 17 h 27"/>
                <a:gd name="T76" fmla="*/ 10 w 18"/>
                <a:gd name="T77" fmla="*/ 16 h 27"/>
                <a:gd name="T78" fmla="*/ 8 w 18"/>
                <a:gd name="T79" fmla="*/ 14 h 27"/>
                <a:gd name="T80" fmla="*/ 6 w 18"/>
                <a:gd name="T81" fmla="*/ 13 h 27"/>
                <a:gd name="T82" fmla="*/ 5 w 18"/>
                <a:gd name="T83" fmla="*/ 12 h 27"/>
                <a:gd name="T84" fmla="*/ 4 w 18"/>
                <a:gd name="T85" fmla="*/ 10 h 27"/>
                <a:gd name="T86" fmla="*/ 4 w 18"/>
                <a:gd name="T87" fmla="*/ 8 h 27"/>
                <a:gd name="T88" fmla="*/ 4 w 18"/>
                <a:gd name="T89" fmla="*/ 5 h 27"/>
                <a:gd name="T90" fmla="*/ 6 w 18"/>
                <a:gd name="T91" fmla="*/ 3 h 27"/>
                <a:gd name="T92" fmla="*/ 8 w 18"/>
                <a:gd name="T93" fmla="*/ 1 h 27"/>
                <a:gd name="T94" fmla="*/ 12 w 18"/>
                <a:gd name="T95" fmla="*/ 0 h 27"/>
                <a:gd name="T96" fmla="*/ 14 w 18"/>
                <a:gd name="T97" fmla="*/ 1 h 27"/>
                <a:gd name="T98" fmla="*/ 15 w 18"/>
                <a:gd name="T99" fmla="*/ 1 h 27"/>
                <a:gd name="T100" fmla="*/ 16 w 18"/>
                <a:gd name="T101" fmla="*/ 1 h 27"/>
                <a:gd name="T102" fmla="*/ 18 w 18"/>
                <a:gd name="T103" fmla="*/ 2 h 27"/>
                <a:gd name="T104" fmla="*/ 17 w 18"/>
                <a:gd name="T105"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 h="27">
                  <a:moveTo>
                    <a:pt x="17" y="5"/>
                  </a:moveTo>
                  <a:cubicBezTo>
                    <a:pt x="17" y="4"/>
                    <a:pt x="16" y="4"/>
                    <a:pt x="16" y="4"/>
                  </a:cubicBezTo>
                  <a:cubicBezTo>
                    <a:pt x="16" y="4"/>
                    <a:pt x="15" y="4"/>
                    <a:pt x="15" y="4"/>
                  </a:cubicBezTo>
                  <a:cubicBezTo>
                    <a:pt x="14" y="3"/>
                    <a:pt x="14" y="3"/>
                    <a:pt x="13" y="3"/>
                  </a:cubicBezTo>
                  <a:cubicBezTo>
                    <a:pt x="13" y="3"/>
                    <a:pt x="12" y="3"/>
                    <a:pt x="12" y="3"/>
                  </a:cubicBezTo>
                  <a:cubicBezTo>
                    <a:pt x="11" y="3"/>
                    <a:pt x="10" y="3"/>
                    <a:pt x="9" y="4"/>
                  </a:cubicBezTo>
                  <a:cubicBezTo>
                    <a:pt x="9" y="4"/>
                    <a:pt x="8" y="4"/>
                    <a:pt x="8" y="5"/>
                  </a:cubicBezTo>
                  <a:cubicBezTo>
                    <a:pt x="7" y="5"/>
                    <a:pt x="7" y="5"/>
                    <a:pt x="7" y="6"/>
                  </a:cubicBezTo>
                  <a:cubicBezTo>
                    <a:pt x="7" y="6"/>
                    <a:pt x="7" y="7"/>
                    <a:pt x="7" y="7"/>
                  </a:cubicBezTo>
                  <a:cubicBezTo>
                    <a:pt x="7" y="8"/>
                    <a:pt x="7" y="8"/>
                    <a:pt x="7" y="9"/>
                  </a:cubicBezTo>
                  <a:cubicBezTo>
                    <a:pt x="7" y="9"/>
                    <a:pt x="7" y="10"/>
                    <a:pt x="8" y="10"/>
                  </a:cubicBezTo>
                  <a:cubicBezTo>
                    <a:pt x="8" y="10"/>
                    <a:pt x="8" y="11"/>
                    <a:pt x="9" y="11"/>
                  </a:cubicBezTo>
                  <a:cubicBezTo>
                    <a:pt x="9" y="12"/>
                    <a:pt x="10" y="12"/>
                    <a:pt x="11" y="13"/>
                  </a:cubicBezTo>
                  <a:cubicBezTo>
                    <a:pt x="11" y="13"/>
                    <a:pt x="12" y="14"/>
                    <a:pt x="12" y="14"/>
                  </a:cubicBezTo>
                  <a:cubicBezTo>
                    <a:pt x="13" y="15"/>
                    <a:pt x="14" y="15"/>
                    <a:pt x="14" y="16"/>
                  </a:cubicBezTo>
                  <a:cubicBezTo>
                    <a:pt x="14" y="16"/>
                    <a:pt x="15" y="17"/>
                    <a:pt x="15" y="17"/>
                  </a:cubicBezTo>
                  <a:cubicBezTo>
                    <a:pt x="15" y="18"/>
                    <a:pt x="15" y="19"/>
                    <a:pt x="15" y="19"/>
                  </a:cubicBezTo>
                  <a:cubicBezTo>
                    <a:pt x="15" y="20"/>
                    <a:pt x="15" y="20"/>
                    <a:pt x="15" y="21"/>
                  </a:cubicBezTo>
                  <a:cubicBezTo>
                    <a:pt x="15" y="21"/>
                    <a:pt x="15" y="22"/>
                    <a:pt x="15" y="22"/>
                  </a:cubicBezTo>
                  <a:cubicBezTo>
                    <a:pt x="14" y="23"/>
                    <a:pt x="14" y="23"/>
                    <a:pt x="14" y="24"/>
                  </a:cubicBezTo>
                  <a:cubicBezTo>
                    <a:pt x="13" y="24"/>
                    <a:pt x="13" y="25"/>
                    <a:pt x="12" y="25"/>
                  </a:cubicBezTo>
                  <a:cubicBezTo>
                    <a:pt x="11" y="26"/>
                    <a:pt x="11" y="26"/>
                    <a:pt x="10" y="26"/>
                  </a:cubicBezTo>
                  <a:cubicBezTo>
                    <a:pt x="9" y="26"/>
                    <a:pt x="8" y="27"/>
                    <a:pt x="7" y="27"/>
                  </a:cubicBezTo>
                  <a:cubicBezTo>
                    <a:pt x="6" y="27"/>
                    <a:pt x="5" y="26"/>
                    <a:pt x="5" y="26"/>
                  </a:cubicBezTo>
                  <a:cubicBezTo>
                    <a:pt x="4" y="26"/>
                    <a:pt x="4" y="26"/>
                    <a:pt x="3" y="26"/>
                  </a:cubicBezTo>
                  <a:cubicBezTo>
                    <a:pt x="2" y="26"/>
                    <a:pt x="2" y="26"/>
                    <a:pt x="1" y="25"/>
                  </a:cubicBezTo>
                  <a:cubicBezTo>
                    <a:pt x="1" y="25"/>
                    <a:pt x="1" y="25"/>
                    <a:pt x="0" y="25"/>
                  </a:cubicBezTo>
                  <a:cubicBezTo>
                    <a:pt x="1" y="22"/>
                    <a:pt x="1" y="22"/>
                    <a:pt x="1" y="22"/>
                  </a:cubicBezTo>
                  <a:cubicBezTo>
                    <a:pt x="1" y="22"/>
                    <a:pt x="2" y="22"/>
                    <a:pt x="2" y="23"/>
                  </a:cubicBezTo>
                  <a:cubicBezTo>
                    <a:pt x="3" y="23"/>
                    <a:pt x="3" y="23"/>
                    <a:pt x="4" y="23"/>
                  </a:cubicBezTo>
                  <a:cubicBezTo>
                    <a:pt x="4" y="23"/>
                    <a:pt x="5" y="24"/>
                    <a:pt x="5" y="24"/>
                  </a:cubicBezTo>
                  <a:cubicBezTo>
                    <a:pt x="6" y="24"/>
                    <a:pt x="6" y="24"/>
                    <a:pt x="7" y="24"/>
                  </a:cubicBezTo>
                  <a:cubicBezTo>
                    <a:pt x="8" y="24"/>
                    <a:pt x="9" y="24"/>
                    <a:pt x="9" y="24"/>
                  </a:cubicBezTo>
                  <a:cubicBezTo>
                    <a:pt x="10" y="23"/>
                    <a:pt x="10" y="23"/>
                    <a:pt x="11" y="23"/>
                  </a:cubicBezTo>
                  <a:cubicBezTo>
                    <a:pt x="11" y="22"/>
                    <a:pt x="12" y="22"/>
                    <a:pt x="12" y="21"/>
                  </a:cubicBezTo>
                  <a:cubicBezTo>
                    <a:pt x="12" y="21"/>
                    <a:pt x="12" y="20"/>
                    <a:pt x="12" y="20"/>
                  </a:cubicBezTo>
                  <a:cubicBezTo>
                    <a:pt x="12" y="19"/>
                    <a:pt x="12" y="19"/>
                    <a:pt x="12" y="18"/>
                  </a:cubicBezTo>
                  <a:cubicBezTo>
                    <a:pt x="12" y="18"/>
                    <a:pt x="11" y="17"/>
                    <a:pt x="11" y="17"/>
                  </a:cubicBezTo>
                  <a:cubicBezTo>
                    <a:pt x="11" y="17"/>
                    <a:pt x="10" y="16"/>
                    <a:pt x="10" y="16"/>
                  </a:cubicBezTo>
                  <a:cubicBezTo>
                    <a:pt x="9" y="15"/>
                    <a:pt x="9" y="15"/>
                    <a:pt x="8" y="14"/>
                  </a:cubicBezTo>
                  <a:cubicBezTo>
                    <a:pt x="7" y="14"/>
                    <a:pt x="7" y="14"/>
                    <a:pt x="6" y="13"/>
                  </a:cubicBezTo>
                  <a:cubicBezTo>
                    <a:pt x="6" y="13"/>
                    <a:pt x="5" y="12"/>
                    <a:pt x="5" y="12"/>
                  </a:cubicBezTo>
                  <a:cubicBezTo>
                    <a:pt x="4" y="11"/>
                    <a:pt x="4" y="10"/>
                    <a:pt x="4" y="10"/>
                  </a:cubicBezTo>
                  <a:cubicBezTo>
                    <a:pt x="4" y="9"/>
                    <a:pt x="4" y="8"/>
                    <a:pt x="4" y="8"/>
                  </a:cubicBezTo>
                  <a:cubicBezTo>
                    <a:pt x="4" y="7"/>
                    <a:pt x="4" y="6"/>
                    <a:pt x="4" y="5"/>
                  </a:cubicBezTo>
                  <a:cubicBezTo>
                    <a:pt x="4" y="4"/>
                    <a:pt x="5" y="3"/>
                    <a:pt x="6" y="3"/>
                  </a:cubicBezTo>
                  <a:cubicBezTo>
                    <a:pt x="6" y="2"/>
                    <a:pt x="7" y="1"/>
                    <a:pt x="8" y="1"/>
                  </a:cubicBezTo>
                  <a:cubicBezTo>
                    <a:pt x="9" y="1"/>
                    <a:pt x="11" y="0"/>
                    <a:pt x="12" y="0"/>
                  </a:cubicBezTo>
                  <a:cubicBezTo>
                    <a:pt x="12" y="0"/>
                    <a:pt x="13" y="0"/>
                    <a:pt x="14" y="1"/>
                  </a:cubicBezTo>
                  <a:cubicBezTo>
                    <a:pt x="14" y="1"/>
                    <a:pt x="15" y="1"/>
                    <a:pt x="15" y="1"/>
                  </a:cubicBezTo>
                  <a:cubicBezTo>
                    <a:pt x="16" y="1"/>
                    <a:pt x="16" y="1"/>
                    <a:pt x="16" y="1"/>
                  </a:cubicBezTo>
                  <a:cubicBezTo>
                    <a:pt x="17" y="1"/>
                    <a:pt x="17" y="1"/>
                    <a:pt x="18" y="2"/>
                  </a:cubicBezTo>
                  <a:lnTo>
                    <a:pt x="17"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grpSp>
        <p:nvGrpSpPr>
          <p:cNvPr id="756" name="Illinois"/>
          <p:cNvGrpSpPr/>
          <p:nvPr/>
        </p:nvGrpSpPr>
        <p:grpSpPr>
          <a:xfrm>
            <a:off x="3350465" y="2299946"/>
            <a:ext cx="1238654" cy="380461"/>
            <a:chOff x="2957490" y="2189987"/>
            <a:chExt cx="1349419" cy="414482"/>
          </a:xfrm>
        </p:grpSpPr>
        <p:sp>
          <p:nvSpPr>
            <p:cNvPr id="757" name="Rectangle 20"/>
            <p:cNvSpPr>
              <a:spLocks noChangeArrowheads="1"/>
            </p:cNvSpPr>
            <p:nvPr/>
          </p:nvSpPr>
          <p:spPr bwMode="auto">
            <a:xfrm>
              <a:off x="2957490" y="2189987"/>
              <a:ext cx="1349419" cy="414482"/>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58" name="Freeform 360"/>
            <p:cNvSpPr>
              <a:spLocks/>
            </p:cNvSpPr>
            <p:nvPr/>
          </p:nvSpPr>
          <p:spPr bwMode="auto">
            <a:xfrm>
              <a:off x="3052542" y="2288153"/>
              <a:ext cx="71678" cy="81026"/>
            </a:xfrm>
            <a:custGeom>
              <a:avLst/>
              <a:gdLst>
                <a:gd name="T0" fmla="*/ 22 w 22"/>
                <a:gd name="T1" fmla="*/ 25 h 25"/>
                <a:gd name="T2" fmla="*/ 16 w 22"/>
                <a:gd name="T3" fmla="*/ 25 h 25"/>
                <a:gd name="T4" fmla="*/ 6 w 22"/>
                <a:gd name="T5" fmla="*/ 9 h 25"/>
                <a:gd name="T6" fmla="*/ 5 w 22"/>
                <a:gd name="T7" fmla="*/ 7 h 25"/>
                <a:gd name="T8" fmla="*/ 5 w 22"/>
                <a:gd name="T9" fmla="*/ 7 h 25"/>
                <a:gd name="T10" fmla="*/ 5 w 22"/>
                <a:gd name="T11" fmla="*/ 11 h 25"/>
                <a:gd name="T12" fmla="*/ 5 w 22"/>
                <a:gd name="T13" fmla="*/ 25 h 25"/>
                <a:gd name="T14" fmla="*/ 0 w 22"/>
                <a:gd name="T15" fmla="*/ 25 h 25"/>
                <a:gd name="T16" fmla="*/ 0 w 22"/>
                <a:gd name="T17" fmla="*/ 0 h 25"/>
                <a:gd name="T18" fmla="*/ 6 w 22"/>
                <a:gd name="T19" fmla="*/ 0 h 25"/>
                <a:gd name="T20" fmla="*/ 16 w 22"/>
                <a:gd name="T21" fmla="*/ 15 h 25"/>
                <a:gd name="T22" fmla="*/ 17 w 22"/>
                <a:gd name="T23" fmla="*/ 17 h 25"/>
                <a:gd name="T24" fmla="*/ 17 w 22"/>
                <a:gd name="T25" fmla="*/ 17 h 25"/>
                <a:gd name="T26" fmla="*/ 17 w 22"/>
                <a:gd name="T27" fmla="*/ 13 h 25"/>
                <a:gd name="T28" fmla="*/ 17 w 22"/>
                <a:gd name="T29" fmla="*/ 0 h 25"/>
                <a:gd name="T30" fmla="*/ 22 w 22"/>
                <a:gd name="T31" fmla="*/ 0 h 25"/>
                <a:gd name="T32" fmla="*/ 22 w 22"/>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5">
                  <a:moveTo>
                    <a:pt x="22" y="25"/>
                  </a:moveTo>
                  <a:cubicBezTo>
                    <a:pt x="16" y="25"/>
                    <a:pt x="16" y="25"/>
                    <a:pt x="16" y="25"/>
                  </a:cubicBezTo>
                  <a:cubicBezTo>
                    <a:pt x="6" y="9"/>
                    <a:pt x="6" y="9"/>
                    <a:pt x="6" y="9"/>
                  </a:cubicBezTo>
                  <a:cubicBezTo>
                    <a:pt x="5" y="8"/>
                    <a:pt x="5" y="7"/>
                    <a:pt x="5" y="7"/>
                  </a:cubicBezTo>
                  <a:cubicBezTo>
                    <a:pt x="5" y="7"/>
                    <a:pt x="5" y="7"/>
                    <a:pt x="5" y="7"/>
                  </a:cubicBezTo>
                  <a:cubicBezTo>
                    <a:pt x="5" y="8"/>
                    <a:pt x="5" y="9"/>
                    <a:pt x="5" y="11"/>
                  </a:cubicBezTo>
                  <a:cubicBezTo>
                    <a:pt x="5" y="25"/>
                    <a:pt x="5" y="25"/>
                    <a:pt x="5" y="25"/>
                  </a:cubicBezTo>
                  <a:cubicBezTo>
                    <a:pt x="0" y="25"/>
                    <a:pt x="0" y="25"/>
                    <a:pt x="0" y="25"/>
                  </a:cubicBezTo>
                  <a:cubicBezTo>
                    <a:pt x="0" y="0"/>
                    <a:pt x="0" y="0"/>
                    <a:pt x="0" y="0"/>
                  </a:cubicBezTo>
                  <a:cubicBezTo>
                    <a:pt x="6" y="0"/>
                    <a:pt x="6" y="0"/>
                    <a:pt x="6" y="0"/>
                  </a:cubicBezTo>
                  <a:cubicBezTo>
                    <a:pt x="16" y="15"/>
                    <a:pt x="16" y="15"/>
                    <a:pt x="16" y="15"/>
                  </a:cubicBezTo>
                  <a:cubicBezTo>
                    <a:pt x="16" y="16"/>
                    <a:pt x="17" y="16"/>
                    <a:pt x="17" y="17"/>
                  </a:cubicBezTo>
                  <a:cubicBezTo>
                    <a:pt x="17" y="17"/>
                    <a:pt x="17" y="17"/>
                    <a:pt x="17" y="17"/>
                  </a:cubicBezTo>
                  <a:cubicBezTo>
                    <a:pt x="17" y="16"/>
                    <a:pt x="17" y="15"/>
                    <a:pt x="17" y="13"/>
                  </a:cubicBezTo>
                  <a:cubicBezTo>
                    <a:pt x="17" y="0"/>
                    <a:pt x="17" y="0"/>
                    <a:pt x="17" y="0"/>
                  </a:cubicBezTo>
                  <a:cubicBezTo>
                    <a:pt x="22" y="0"/>
                    <a:pt x="22" y="0"/>
                    <a:pt x="22" y="0"/>
                  </a:cubicBezTo>
                  <a:lnTo>
                    <a:pt x="22"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59" name="Freeform 361"/>
            <p:cNvSpPr>
              <a:spLocks noEditPoints="1"/>
            </p:cNvSpPr>
            <p:nvPr/>
          </p:nvSpPr>
          <p:spPr bwMode="auto">
            <a:xfrm>
              <a:off x="3141360" y="2285037"/>
              <a:ext cx="81027" cy="84143"/>
            </a:xfrm>
            <a:custGeom>
              <a:avLst/>
              <a:gdLst>
                <a:gd name="T0" fmla="*/ 12 w 25"/>
                <a:gd name="T1" fmla="*/ 26 h 26"/>
                <a:gd name="T2" fmla="*/ 3 w 25"/>
                <a:gd name="T3" fmla="*/ 23 h 26"/>
                <a:gd name="T4" fmla="*/ 0 w 25"/>
                <a:gd name="T5" fmla="*/ 13 h 26"/>
                <a:gd name="T6" fmla="*/ 3 w 25"/>
                <a:gd name="T7" fmla="*/ 4 h 26"/>
                <a:gd name="T8" fmla="*/ 13 w 25"/>
                <a:gd name="T9" fmla="*/ 0 h 26"/>
                <a:gd name="T10" fmla="*/ 21 w 25"/>
                <a:gd name="T11" fmla="*/ 4 h 26"/>
                <a:gd name="T12" fmla="*/ 25 w 25"/>
                <a:gd name="T13" fmla="*/ 13 h 26"/>
                <a:gd name="T14" fmla="*/ 21 w 25"/>
                <a:gd name="T15" fmla="*/ 23 h 26"/>
                <a:gd name="T16" fmla="*/ 12 w 25"/>
                <a:gd name="T17" fmla="*/ 26 h 26"/>
                <a:gd name="T18" fmla="*/ 12 w 25"/>
                <a:gd name="T19" fmla="*/ 5 h 26"/>
                <a:gd name="T20" fmla="*/ 8 w 25"/>
                <a:gd name="T21" fmla="*/ 7 h 26"/>
                <a:gd name="T22" fmla="*/ 6 w 25"/>
                <a:gd name="T23" fmla="*/ 13 h 26"/>
                <a:gd name="T24" fmla="*/ 8 w 25"/>
                <a:gd name="T25" fmla="*/ 19 h 26"/>
                <a:gd name="T26" fmla="*/ 12 w 25"/>
                <a:gd name="T27" fmla="*/ 21 h 26"/>
                <a:gd name="T28" fmla="*/ 17 w 25"/>
                <a:gd name="T29" fmla="*/ 19 h 26"/>
                <a:gd name="T30" fmla="*/ 19 w 25"/>
                <a:gd name="T31" fmla="*/ 13 h 26"/>
                <a:gd name="T32" fmla="*/ 17 w 25"/>
                <a:gd name="T33" fmla="*/ 7 h 26"/>
                <a:gd name="T34" fmla="*/ 12 w 25"/>
                <a:gd name="T35"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6">
                  <a:moveTo>
                    <a:pt x="12" y="26"/>
                  </a:moveTo>
                  <a:cubicBezTo>
                    <a:pt x="9" y="26"/>
                    <a:pt x="6" y="25"/>
                    <a:pt x="3" y="23"/>
                  </a:cubicBezTo>
                  <a:cubicBezTo>
                    <a:pt x="1" y="20"/>
                    <a:pt x="0" y="17"/>
                    <a:pt x="0" y="13"/>
                  </a:cubicBezTo>
                  <a:cubicBezTo>
                    <a:pt x="0" y="9"/>
                    <a:pt x="1" y="6"/>
                    <a:pt x="3" y="4"/>
                  </a:cubicBezTo>
                  <a:cubicBezTo>
                    <a:pt x="6" y="1"/>
                    <a:pt x="9" y="0"/>
                    <a:pt x="13" y="0"/>
                  </a:cubicBezTo>
                  <a:cubicBezTo>
                    <a:pt x="16" y="0"/>
                    <a:pt x="19" y="1"/>
                    <a:pt x="21" y="4"/>
                  </a:cubicBezTo>
                  <a:cubicBezTo>
                    <a:pt x="24" y="6"/>
                    <a:pt x="25" y="9"/>
                    <a:pt x="25" y="13"/>
                  </a:cubicBezTo>
                  <a:cubicBezTo>
                    <a:pt x="25" y="17"/>
                    <a:pt x="23" y="20"/>
                    <a:pt x="21" y="23"/>
                  </a:cubicBezTo>
                  <a:cubicBezTo>
                    <a:pt x="19" y="25"/>
                    <a:pt x="16" y="26"/>
                    <a:pt x="12" y="26"/>
                  </a:cubicBezTo>
                  <a:close/>
                  <a:moveTo>
                    <a:pt x="12" y="5"/>
                  </a:moveTo>
                  <a:cubicBezTo>
                    <a:pt x="10" y="5"/>
                    <a:pt x="9" y="6"/>
                    <a:pt x="8" y="7"/>
                  </a:cubicBezTo>
                  <a:cubicBezTo>
                    <a:pt x="6" y="9"/>
                    <a:pt x="6" y="11"/>
                    <a:pt x="6" y="13"/>
                  </a:cubicBezTo>
                  <a:cubicBezTo>
                    <a:pt x="6" y="16"/>
                    <a:pt x="6" y="18"/>
                    <a:pt x="8" y="19"/>
                  </a:cubicBezTo>
                  <a:cubicBezTo>
                    <a:pt x="9" y="21"/>
                    <a:pt x="10" y="21"/>
                    <a:pt x="12" y="21"/>
                  </a:cubicBezTo>
                  <a:cubicBezTo>
                    <a:pt x="14" y="21"/>
                    <a:pt x="16" y="21"/>
                    <a:pt x="17" y="19"/>
                  </a:cubicBezTo>
                  <a:cubicBezTo>
                    <a:pt x="18" y="18"/>
                    <a:pt x="19" y="16"/>
                    <a:pt x="19" y="13"/>
                  </a:cubicBezTo>
                  <a:cubicBezTo>
                    <a:pt x="19" y="11"/>
                    <a:pt x="18" y="9"/>
                    <a:pt x="17" y="7"/>
                  </a:cubicBezTo>
                  <a:cubicBezTo>
                    <a:pt x="16" y="6"/>
                    <a:pt x="14" y="5"/>
                    <a:pt x="1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60" name="Freeform 362"/>
            <p:cNvSpPr>
              <a:spLocks noEditPoints="1"/>
            </p:cNvSpPr>
            <p:nvPr/>
          </p:nvSpPr>
          <p:spPr bwMode="auto">
            <a:xfrm>
              <a:off x="3236412" y="2288153"/>
              <a:ext cx="71678" cy="81026"/>
            </a:xfrm>
            <a:custGeom>
              <a:avLst/>
              <a:gdLst>
                <a:gd name="T0" fmla="*/ 22 w 22"/>
                <a:gd name="T1" fmla="*/ 25 h 25"/>
                <a:gd name="T2" fmla="*/ 15 w 22"/>
                <a:gd name="T3" fmla="*/ 25 h 25"/>
                <a:gd name="T4" fmla="*/ 11 w 22"/>
                <a:gd name="T5" fmla="*/ 18 h 25"/>
                <a:gd name="T6" fmla="*/ 10 w 22"/>
                <a:gd name="T7" fmla="*/ 17 h 25"/>
                <a:gd name="T8" fmla="*/ 9 w 22"/>
                <a:gd name="T9" fmla="*/ 16 h 25"/>
                <a:gd name="T10" fmla="*/ 9 w 22"/>
                <a:gd name="T11" fmla="*/ 15 h 25"/>
                <a:gd name="T12" fmla="*/ 8 w 22"/>
                <a:gd name="T13" fmla="*/ 15 h 25"/>
                <a:gd name="T14" fmla="*/ 6 w 22"/>
                <a:gd name="T15" fmla="*/ 15 h 25"/>
                <a:gd name="T16" fmla="*/ 6 w 22"/>
                <a:gd name="T17" fmla="*/ 25 h 25"/>
                <a:gd name="T18" fmla="*/ 0 w 22"/>
                <a:gd name="T19" fmla="*/ 25 h 25"/>
                <a:gd name="T20" fmla="*/ 0 w 22"/>
                <a:gd name="T21" fmla="*/ 0 h 25"/>
                <a:gd name="T22" fmla="*/ 9 w 22"/>
                <a:gd name="T23" fmla="*/ 0 h 25"/>
                <a:gd name="T24" fmla="*/ 19 w 22"/>
                <a:gd name="T25" fmla="*/ 6 h 25"/>
                <a:gd name="T26" fmla="*/ 18 w 22"/>
                <a:gd name="T27" fmla="*/ 9 h 25"/>
                <a:gd name="T28" fmla="*/ 17 w 22"/>
                <a:gd name="T29" fmla="*/ 11 h 25"/>
                <a:gd name="T30" fmla="*/ 15 w 22"/>
                <a:gd name="T31" fmla="*/ 12 h 25"/>
                <a:gd name="T32" fmla="*/ 13 w 22"/>
                <a:gd name="T33" fmla="*/ 13 h 25"/>
                <a:gd name="T34" fmla="*/ 13 w 22"/>
                <a:gd name="T35" fmla="*/ 13 h 25"/>
                <a:gd name="T36" fmla="*/ 14 w 22"/>
                <a:gd name="T37" fmla="*/ 14 h 25"/>
                <a:gd name="T38" fmla="*/ 15 w 22"/>
                <a:gd name="T39" fmla="*/ 15 h 25"/>
                <a:gd name="T40" fmla="*/ 16 w 22"/>
                <a:gd name="T41" fmla="*/ 16 h 25"/>
                <a:gd name="T42" fmla="*/ 17 w 22"/>
                <a:gd name="T43" fmla="*/ 17 h 25"/>
                <a:gd name="T44" fmla="*/ 22 w 22"/>
                <a:gd name="T45" fmla="*/ 25 h 25"/>
                <a:gd name="T46" fmla="*/ 6 w 22"/>
                <a:gd name="T47" fmla="*/ 4 h 25"/>
                <a:gd name="T48" fmla="*/ 6 w 22"/>
                <a:gd name="T49" fmla="*/ 11 h 25"/>
                <a:gd name="T50" fmla="*/ 8 w 22"/>
                <a:gd name="T51" fmla="*/ 11 h 25"/>
                <a:gd name="T52" fmla="*/ 11 w 22"/>
                <a:gd name="T53" fmla="*/ 10 h 25"/>
                <a:gd name="T54" fmla="*/ 13 w 22"/>
                <a:gd name="T55" fmla="*/ 7 h 25"/>
                <a:gd name="T56" fmla="*/ 9 w 22"/>
                <a:gd name="T57" fmla="*/ 4 h 25"/>
                <a:gd name="T58" fmla="*/ 6 w 22"/>
                <a:gd name="T5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 h="25">
                  <a:moveTo>
                    <a:pt x="22" y="25"/>
                  </a:moveTo>
                  <a:cubicBezTo>
                    <a:pt x="15" y="25"/>
                    <a:pt x="15" y="25"/>
                    <a:pt x="15" y="25"/>
                  </a:cubicBezTo>
                  <a:cubicBezTo>
                    <a:pt x="11" y="18"/>
                    <a:pt x="11" y="18"/>
                    <a:pt x="11" y="18"/>
                  </a:cubicBezTo>
                  <a:cubicBezTo>
                    <a:pt x="11" y="18"/>
                    <a:pt x="10" y="17"/>
                    <a:pt x="10" y="17"/>
                  </a:cubicBezTo>
                  <a:cubicBezTo>
                    <a:pt x="10" y="17"/>
                    <a:pt x="10" y="16"/>
                    <a:pt x="9" y="16"/>
                  </a:cubicBezTo>
                  <a:cubicBezTo>
                    <a:pt x="9" y="16"/>
                    <a:pt x="9" y="15"/>
                    <a:pt x="9" y="15"/>
                  </a:cubicBezTo>
                  <a:cubicBezTo>
                    <a:pt x="8" y="15"/>
                    <a:pt x="8" y="15"/>
                    <a:pt x="8" y="15"/>
                  </a:cubicBezTo>
                  <a:cubicBezTo>
                    <a:pt x="6" y="15"/>
                    <a:pt x="6" y="15"/>
                    <a:pt x="6" y="15"/>
                  </a:cubicBezTo>
                  <a:cubicBezTo>
                    <a:pt x="6" y="25"/>
                    <a:pt x="6" y="25"/>
                    <a:pt x="6" y="25"/>
                  </a:cubicBezTo>
                  <a:cubicBezTo>
                    <a:pt x="0" y="25"/>
                    <a:pt x="0" y="25"/>
                    <a:pt x="0" y="25"/>
                  </a:cubicBezTo>
                  <a:cubicBezTo>
                    <a:pt x="0" y="0"/>
                    <a:pt x="0" y="0"/>
                    <a:pt x="0" y="0"/>
                  </a:cubicBezTo>
                  <a:cubicBezTo>
                    <a:pt x="9" y="0"/>
                    <a:pt x="9" y="0"/>
                    <a:pt x="9" y="0"/>
                  </a:cubicBezTo>
                  <a:cubicBezTo>
                    <a:pt x="15" y="0"/>
                    <a:pt x="19" y="2"/>
                    <a:pt x="19" y="6"/>
                  </a:cubicBezTo>
                  <a:cubicBezTo>
                    <a:pt x="19" y="7"/>
                    <a:pt x="18" y="8"/>
                    <a:pt x="18" y="9"/>
                  </a:cubicBezTo>
                  <a:cubicBezTo>
                    <a:pt x="18" y="10"/>
                    <a:pt x="17" y="10"/>
                    <a:pt x="17" y="11"/>
                  </a:cubicBezTo>
                  <a:cubicBezTo>
                    <a:pt x="16" y="11"/>
                    <a:pt x="16" y="12"/>
                    <a:pt x="15" y="12"/>
                  </a:cubicBezTo>
                  <a:cubicBezTo>
                    <a:pt x="15" y="13"/>
                    <a:pt x="14" y="13"/>
                    <a:pt x="13" y="13"/>
                  </a:cubicBezTo>
                  <a:cubicBezTo>
                    <a:pt x="13" y="13"/>
                    <a:pt x="13" y="13"/>
                    <a:pt x="13" y="13"/>
                  </a:cubicBezTo>
                  <a:cubicBezTo>
                    <a:pt x="13" y="14"/>
                    <a:pt x="14" y="14"/>
                    <a:pt x="14" y="14"/>
                  </a:cubicBezTo>
                  <a:cubicBezTo>
                    <a:pt x="14" y="14"/>
                    <a:pt x="15" y="15"/>
                    <a:pt x="15" y="15"/>
                  </a:cubicBezTo>
                  <a:cubicBezTo>
                    <a:pt x="15" y="15"/>
                    <a:pt x="16" y="16"/>
                    <a:pt x="16" y="16"/>
                  </a:cubicBezTo>
                  <a:cubicBezTo>
                    <a:pt x="16" y="16"/>
                    <a:pt x="16" y="17"/>
                    <a:pt x="17" y="17"/>
                  </a:cubicBezTo>
                  <a:lnTo>
                    <a:pt x="22" y="25"/>
                  </a:lnTo>
                  <a:close/>
                  <a:moveTo>
                    <a:pt x="6" y="4"/>
                  </a:moveTo>
                  <a:cubicBezTo>
                    <a:pt x="6" y="11"/>
                    <a:pt x="6" y="11"/>
                    <a:pt x="6" y="11"/>
                  </a:cubicBezTo>
                  <a:cubicBezTo>
                    <a:pt x="8" y="11"/>
                    <a:pt x="8" y="11"/>
                    <a:pt x="8" y="11"/>
                  </a:cubicBezTo>
                  <a:cubicBezTo>
                    <a:pt x="10" y="11"/>
                    <a:pt x="11" y="10"/>
                    <a:pt x="11" y="10"/>
                  </a:cubicBezTo>
                  <a:cubicBezTo>
                    <a:pt x="12" y="9"/>
                    <a:pt x="13" y="8"/>
                    <a:pt x="13" y="7"/>
                  </a:cubicBezTo>
                  <a:cubicBezTo>
                    <a:pt x="13" y="5"/>
                    <a:pt x="11" y="4"/>
                    <a:pt x="9" y="4"/>
                  </a:cubicBezTo>
                  <a:lnTo>
                    <a:pt x="6"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61" name="Freeform 363"/>
            <p:cNvSpPr>
              <a:spLocks/>
            </p:cNvSpPr>
            <p:nvPr/>
          </p:nvSpPr>
          <p:spPr bwMode="auto">
            <a:xfrm>
              <a:off x="3304973" y="2288153"/>
              <a:ext cx="63887" cy="81026"/>
            </a:xfrm>
            <a:custGeom>
              <a:avLst/>
              <a:gdLst>
                <a:gd name="T0" fmla="*/ 41 w 41"/>
                <a:gd name="T1" fmla="*/ 8 h 52"/>
                <a:gd name="T2" fmla="*/ 27 w 41"/>
                <a:gd name="T3" fmla="*/ 8 h 52"/>
                <a:gd name="T4" fmla="*/ 27 w 41"/>
                <a:gd name="T5" fmla="*/ 52 h 52"/>
                <a:gd name="T6" fmla="*/ 14 w 41"/>
                <a:gd name="T7" fmla="*/ 52 h 52"/>
                <a:gd name="T8" fmla="*/ 14 w 41"/>
                <a:gd name="T9" fmla="*/ 8 h 52"/>
                <a:gd name="T10" fmla="*/ 0 w 41"/>
                <a:gd name="T11" fmla="*/ 8 h 52"/>
                <a:gd name="T12" fmla="*/ 0 w 41"/>
                <a:gd name="T13" fmla="*/ 0 h 52"/>
                <a:gd name="T14" fmla="*/ 41 w 41"/>
                <a:gd name="T15" fmla="*/ 0 h 52"/>
                <a:gd name="T16" fmla="*/ 41 w 41"/>
                <a:gd name="T17"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2">
                  <a:moveTo>
                    <a:pt x="41" y="8"/>
                  </a:moveTo>
                  <a:lnTo>
                    <a:pt x="27" y="8"/>
                  </a:lnTo>
                  <a:lnTo>
                    <a:pt x="27" y="52"/>
                  </a:lnTo>
                  <a:lnTo>
                    <a:pt x="14" y="52"/>
                  </a:lnTo>
                  <a:lnTo>
                    <a:pt x="14" y="8"/>
                  </a:lnTo>
                  <a:lnTo>
                    <a:pt x="0" y="8"/>
                  </a:lnTo>
                  <a:lnTo>
                    <a:pt x="0" y="0"/>
                  </a:lnTo>
                  <a:lnTo>
                    <a:pt x="41" y="0"/>
                  </a:lnTo>
                  <a:lnTo>
                    <a:pt x="4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62" name="Freeform 364"/>
            <p:cNvSpPr>
              <a:spLocks/>
            </p:cNvSpPr>
            <p:nvPr/>
          </p:nvSpPr>
          <p:spPr bwMode="auto">
            <a:xfrm>
              <a:off x="3382884" y="2288153"/>
              <a:ext cx="71678" cy="81026"/>
            </a:xfrm>
            <a:custGeom>
              <a:avLst/>
              <a:gdLst>
                <a:gd name="T0" fmla="*/ 46 w 46"/>
                <a:gd name="T1" fmla="*/ 52 h 52"/>
                <a:gd name="T2" fmla="*/ 33 w 46"/>
                <a:gd name="T3" fmla="*/ 52 h 52"/>
                <a:gd name="T4" fmla="*/ 33 w 46"/>
                <a:gd name="T5" fmla="*/ 29 h 52"/>
                <a:gd name="T6" fmla="*/ 12 w 46"/>
                <a:gd name="T7" fmla="*/ 29 h 52"/>
                <a:gd name="T8" fmla="*/ 12 w 46"/>
                <a:gd name="T9" fmla="*/ 52 h 52"/>
                <a:gd name="T10" fmla="*/ 0 w 46"/>
                <a:gd name="T11" fmla="*/ 52 h 52"/>
                <a:gd name="T12" fmla="*/ 0 w 46"/>
                <a:gd name="T13" fmla="*/ 0 h 52"/>
                <a:gd name="T14" fmla="*/ 12 w 46"/>
                <a:gd name="T15" fmla="*/ 0 h 52"/>
                <a:gd name="T16" fmla="*/ 12 w 46"/>
                <a:gd name="T17" fmla="*/ 21 h 52"/>
                <a:gd name="T18" fmla="*/ 33 w 46"/>
                <a:gd name="T19" fmla="*/ 21 h 52"/>
                <a:gd name="T20" fmla="*/ 33 w 46"/>
                <a:gd name="T21" fmla="*/ 0 h 52"/>
                <a:gd name="T22" fmla="*/ 46 w 46"/>
                <a:gd name="T23" fmla="*/ 0 h 52"/>
                <a:gd name="T24" fmla="*/ 46 w 46"/>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2">
                  <a:moveTo>
                    <a:pt x="46" y="52"/>
                  </a:moveTo>
                  <a:lnTo>
                    <a:pt x="33" y="52"/>
                  </a:lnTo>
                  <a:lnTo>
                    <a:pt x="33" y="29"/>
                  </a:lnTo>
                  <a:lnTo>
                    <a:pt x="12" y="29"/>
                  </a:lnTo>
                  <a:lnTo>
                    <a:pt x="12" y="52"/>
                  </a:lnTo>
                  <a:lnTo>
                    <a:pt x="0" y="52"/>
                  </a:lnTo>
                  <a:lnTo>
                    <a:pt x="0" y="0"/>
                  </a:lnTo>
                  <a:lnTo>
                    <a:pt x="12" y="0"/>
                  </a:lnTo>
                  <a:lnTo>
                    <a:pt x="12" y="21"/>
                  </a:lnTo>
                  <a:lnTo>
                    <a:pt x="33" y="21"/>
                  </a:lnTo>
                  <a:lnTo>
                    <a:pt x="33" y="0"/>
                  </a:lnTo>
                  <a:lnTo>
                    <a:pt x="46" y="0"/>
                  </a:lnTo>
                  <a:lnTo>
                    <a:pt x="4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63" name="Freeform 365"/>
            <p:cNvSpPr>
              <a:spLocks/>
            </p:cNvSpPr>
            <p:nvPr/>
          </p:nvSpPr>
          <p:spPr bwMode="auto">
            <a:xfrm>
              <a:off x="3502867" y="2285037"/>
              <a:ext cx="65445" cy="84143"/>
            </a:xfrm>
            <a:custGeom>
              <a:avLst/>
              <a:gdLst>
                <a:gd name="T0" fmla="*/ 20 w 20"/>
                <a:gd name="T1" fmla="*/ 25 h 26"/>
                <a:gd name="T2" fmla="*/ 13 w 20"/>
                <a:gd name="T3" fmla="*/ 26 h 26"/>
                <a:gd name="T4" fmla="*/ 4 w 20"/>
                <a:gd name="T5" fmla="*/ 23 h 26"/>
                <a:gd name="T6" fmla="*/ 0 w 20"/>
                <a:gd name="T7" fmla="*/ 14 h 26"/>
                <a:gd name="T8" fmla="*/ 4 w 20"/>
                <a:gd name="T9" fmla="*/ 4 h 26"/>
                <a:gd name="T10" fmla="*/ 14 w 20"/>
                <a:gd name="T11" fmla="*/ 0 h 26"/>
                <a:gd name="T12" fmla="*/ 20 w 20"/>
                <a:gd name="T13" fmla="*/ 1 h 26"/>
                <a:gd name="T14" fmla="*/ 20 w 20"/>
                <a:gd name="T15" fmla="*/ 6 h 26"/>
                <a:gd name="T16" fmla="*/ 14 w 20"/>
                <a:gd name="T17" fmla="*/ 5 h 26"/>
                <a:gd name="T18" fmla="*/ 8 w 20"/>
                <a:gd name="T19" fmla="*/ 7 h 26"/>
                <a:gd name="T20" fmla="*/ 6 w 20"/>
                <a:gd name="T21" fmla="*/ 13 h 26"/>
                <a:gd name="T22" fmla="*/ 8 w 20"/>
                <a:gd name="T23" fmla="*/ 19 h 26"/>
                <a:gd name="T24" fmla="*/ 14 w 20"/>
                <a:gd name="T25" fmla="*/ 21 h 26"/>
                <a:gd name="T26" fmla="*/ 20 w 20"/>
                <a:gd name="T27" fmla="*/ 20 h 26"/>
                <a:gd name="T28" fmla="*/ 20 w 20"/>
                <a:gd name="T29"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6">
                  <a:moveTo>
                    <a:pt x="20" y="25"/>
                  </a:moveTo>
                  <a:cubicBezTo>
                    <a:pt x="18" y="26"/>
                    <a:pt x="16" y="26"/>
                    <a:pt x="13" y="26"/>
                  </a:cubicBezTo>
                  <a:cubicBezTo>
                    <a:pt x="9" y="26"/>
                    <a:pt x="6" y="25"/>
                    <a:pt x="4" y="23"/>
                  </a:cubicBezTo>
                  <a:cubicBezTo>
                    <a:pt x="1" y="20"/>
                    <a:pt x="0" y="17"/>
                    <a:pt x="0" y="14"/>
                  </a:cubicBezTo>
                  <a:cubicBezTo>
                    <a:pt x="0" y="10"/>
                    <a:pt x="2" y="6"/>
                    <a:pt x="4" y="4"/>
                  </a:cubicBezTo>
                  <a:cubicBezTo>
                    <a:pt x="7" y="1"/>
                    <a:pt x="10" y="0"/>
                    <a:pt x="14" y="0"/>
                  </a:cubicBezTo>
                  <a:cubicBezTo>
                    <a:pt x="16" y="0"/>
                    <a:pt x="18" y="0"/>
                    <a:pt x="20" y="1"/>
                  </a:cubicBezTo>
                  <a:cubicBezTo>
                    <a:pt x="20" y="6"/>
                    <a:pt x="20" y="6"/>
                    <a:pt x="20" y="6"/>
                  </a:cubicBezTo>
                  <a:cubicBezTo>
                    <a:pt x="18" y="5"/>
                    <a:pt x="16" y="5"/>
                    <a:pt x="14" y="5"/>
                  </a:cubicBezTo>
                  <a:cubicBezTo>
                    <a:pt x="12" y="5"/>
                    <a:pt x="10" y="6"/>
                    <a:pt x="8" y="7"/>
                  </a:cubicBezTo>
                  <a:cubicBezTo>
                    <a:pt x="7" y="9"/>
                    <a:pt x="6" y="11"/>
                    <a:pt x="6" y="13"/>
                  </a:cubicBezTo>
                  <a:cubicBezTo>
                    <a:pt x="6" y="16"/>
                    <a:pt x="7" y="18"/>
                    <a:pt x="8" y="19"/>
                  </a:cubicBezTo>
                  <a:cubicBezTo>
                    <a:pt x="10" y="21"/>
                    <a:pt x="12" y="21"/>
                    <a:pt x="14" y="21"/>
                  </a:cubicBezTo>
                  <a:cubicBezTo>
                    <a:pt x="16" y="21"/>
                    <a:pt x="18" y="21"/>
                    <a:pt x="20" y="2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64" name="Freeform 366"/>
            <p:cNvSpPr>
              <a:spLocks/>
            </p:cNvSpPr>
            <p:nvPr/>
          </p:nvSpPr>
          <p:spPr bwMode="auto">
            <a:xfrm>
              <a:off x="3585453" y="2288153"/>
              <a:ext cx="48305" cy="81026"/>
            </a:xfrm>
            <a:custGeom>
              <a:avLst/>
              <a:gdLst>
                <a:gd name="T0" fmla="*/ 31 w 31"/>
                <a:gd name="T1" fmla="*/ 52 h 52"/>
                <a:gd name="T2" fmla="*/ 0 w 31"/>
                <a:gd name="T3" fmla="*/ 52 h 52"/>
                <a:gd name="T4" fmla="*/ 0 w 31"/>
                <a:gd name="T5" fmla="*/ 0 h 52"/>
                <a:gd name="T6" fmla="*/ 29 w 31"/>
                <a:gd name="T7" fmla="*/ 0 h 52"/>
                <a:gd name="T8" fmla="*/ 29 w 31"/>
                <a:gd name="T9" fmla="*/ 8 h 52"/>
                <a:gd name="T10" fmla="*/ 12 w 31"/>
                <a:gd name="T11" fmla="*/ 8 h 52"/>
                <a:gd name="T12" fmla="*/ 12 w 31"/>
                <a:gd name="T13" fmla="*/ 21 h 52"/>
                <a:gd name="T14" fmla="*/ 29 w 31"/>
                <a:gd name="T15" fmla="*/ 21 h 52"/>
                <a:gd name="T16" fmla="*/ 29 w 31"/>
                <a:gd name="T17" fmla="*/ 29 h 52"/>
                <a:gd name="T18" fmla="*/ 12 w 31"/>
                <a:gd name="T19" fmla="*/ 29 h 52"/>
                <a:gd name="T20" fmla="*/ 12 w 31"/>
                <a:gd name="T21" fmla="*/ 42 h 52"/>
                <a:gd name="T22" fmla="*/ 31 w 31"/>
                <a:gd name="T23" fmla="*/ 42 h 52"/>
                <a:gd name="T24" fmla="*/ 31 w 31"/>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52">
                  <a:moveTo>
                    <a:pt x="31" y="52"/>
                  </a:moveTo>
                  <a:lnTo>
                    <a:pt x="0" y="52"/>
                  </a:lnTo>
                  <a:lnTo>
                    <a:pt x="0" y="0"/>
                  </a:lnTo>
                  <a:lnTo>
                    <a:pt x="29" y="0"/>
                  </a:lnTo>
                  <a:lnTo>
                    <a:pt x="29" y="8"/>
                  </a:lnTo>
                  <a:lnTo>
                    <a:pt x="12" y="8"/>
                  </a:lnTo>
                  <a:lnTo>
                    <a:pt x="12" y="21"/>
                  </a:lnTo>
                  <a:lnTo>
                    <a:pt x="29" y="21"/>
                  </a:lnTo>
                  <a:lnTo>
                    <a:pt x="29" y="29"/>
                  </a:lnTo>
                  <a:lnTo>
                    <a:pt x="12" y="29"/>
                  </a:lnTo>
                  <a:lnTo>
                    <a:pt x="12" y="42"/>
                  </a:lnTo>
                  <a:lnTo>
                    <a:pt x="31" y="42"/>
                  </a:lnTo>
                  <a:lnTo>
                    <a:pt x="3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65" name="Freeform 367"/>
            <p:cNvSpPr>
              <a:spLocks/>
            </p:cNvSpPr>
            <p:nvPr/>
          </p:nvSpPr>
          <p:spPr bwMode="auto">
            <a:xfrm>
              <a:off x="3650898" y="2288153"/>
              <a:ext cx="71678" cy="81026"/>
            </a:xfrm>
            <a:custGeom>
              <a:avLst/>
              <a:gdLst>
                <a:gd name="T0" fmla="*/ 22 w 22"/>
                <a:gd name="T1" fmla="*/ 25 h 25"/>
                <a:gd name="T2" fmla="*/ 17 w 22"/>
                <a:gd name="T3" fmla="*/ 25 h 25"/>
                <a:gd name="T4" fmla="*/ 6 w 22"/>
                <a:gd name="T5" fmla="*/ 9 h 25"/>
                <a:gd name="T6" fmla="*/ 5 w 22"/>
                <a:gd name="T7" fmla="*/ 7 h 25"/>
                <a:gd name="T8" fmla="*/ 5 w 22"/>
                <a:gd name="T9" fmla="*/ 7 h 25"/>
                <a:gd name="T10" fmla="*/ 5 w 22"/>
                <a:gd name="T11" fmla="*/ 11 h 25"/>
                <a:gd name="T12" fmla="*/ 5 w 22"/>
                <a:gd name="T13" fmla="*/ 25 h 25"/>
                <a:gd name="T14" fmla="*/ 0 w 22"/>
                <a:gd name="T15" fmla="*/ 25 h 25"/>
                <a:gd name="T16" fmla="*/ 0 w 22"/>
                <a:gd name="T17" fmla="*/ 0 h 25"/>
                <a:gd name="T18" fmla="*/ 6 w 22"/>
                <a:gd name="T19" fmla="*/ 0 h 25"/>
                <a:gd name="T20" fmla="*/ 16 w 22"/>
                <a:gd name="T21" fmla="*/ 15 h 25"/>
                <a:gd name="T22" fmla="*/ 17 w 22"/>
                <a:gd name="T23" fmla="*/ 17 h 25"/>
                <a:gd name="T24" fmla="*/ 17 w 22"/>
                <a:gd name="T25" fmla="*/ 17 h 25"/>
                <a:gd name="T26" fmla="*/ 17 w 22"/>
                <a:gd name="T27" fmla="*/ 13 h 25"/>
                <a:gd name="T28" fmla="*/ 17 w 22"/>
                <a:gd name="T29" fmla="*/ 0 h 25"/>
                <a:gd name="T30" fmla="*/ 22 w 22"/>
                <a:gd name="T31" fmla="*/ 0 h 25"/>
                <a:gd name="T32" fmla="*/ 22 w 22"/>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5">
                  <a:moveTo>
                    <a:pt x="22" y="25"/>
                  </a:moveTo>
                  <a:cubicBezTo>
                    <a:pt x="17" y="25"/>
                    <a:pt x="17" y="25"/>
                    <a:pt x="17" y="25"/>
                  </a:cubicBezTo>
                  <a:cubicBezTo>
                    <a:pt x="6" y="9"/>
                    <a:pt x="6" y="9"/>
                    <a:pt x="6" y="9"/>
                  </a:cubicBezTo>
                  <a:cubicBezTo>
                    <a:pt x="6" y="8"/>
                    <a:pt x="5" y="7"/>
                    <a:pt x="5" y="7"/>
                  </a:cubicBezTo>
                  <a:cubicBezTo>
                    <a:pt x="5" y="7"/>
                    <a:pt x="5" y="7"/>
                    <a:pt x="5" y="7"/>
                  </a:cubicBezTo>
                  <a:cubicBezTo>
                    <a:pt x="5" y="8"/>
                    <a:pt x="5" y="9"/>
                    <a:pt x="5" y="11"/>
                  </a:cubicBezTo>
                  <a:cubicBezTo>
                    <a:pt x="5" y="25"/>
                    <a:pt x="5" y="25"/>
                    <a:pt x="5" y="25"/>
                  </a:cubicBezTo>
                  <a:cubicBezTo>
                    <a:pt x="0" y="25"/>
                    <a:pt x="0" y="25"/>
                    <a:pt x="0" y="25"/>
                  </a:cubicBezTo>
                  <a:cubicBezTo>
                    <a:pt x="0" y="0"/>
                    <a:pt x="0" y="0"/>
                    <a:pt x="0" y="0"/>
                  </a:cubicBezTo>
                  <a:cubicBezTo>
                    <a:pt x="6" y="0"/>
                    <a:pt x="6" y="0"/>
                    <a:pt x="6" y="0"/>
                  </a:cubicBezTo>
                  <a:cubicBezTo>
                    <a:pt x="16" y="15"/>
                    <a:pt x="16" y="15"/>
                    <a:pt x="16" y="15"/>
                  </a:cubicBezTo>
                  <a:cubicBezTo>
                    <a:pt x="16" y="16"/>
                    <a:pt x="17" y="16"/>
                    <a:pt x="17" y="17"/>
                  </a:cubicBezTo>
                  <a:cubicBezTo>
                    <a:pt x="17" y="17"/>
                    <a:pt x="17" y="17"/>
                    <a:pt x="17" y="17"/>
                  </a:cubicBezTo>
                  <a:cubicBezTo>
                    <a:pt x="17" y="16"/>
                    <a:pt x="17" y="15"/>
                    <a:pt x="17" y="13"/>
                  </a:cubicBezTo>
                  <a:cubicBezTo>
                    <a:pt x="17" y="0"/>
                    <a:pt x="17" y="0"/>
                    <a:pt x="17" y="0"/>
                  </a:cubicBezTo>
                  <a:cubicBezTo>
                    <a:pt x="22" y="0"/>
                    <a:pt x="22" y="0"/>
                    <a:pt x="22" y="0"/>
                  </a:cubicBezTo>
                  <a:lnTo>
                    <a:pt x="22"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66" name="Freeform 368"/>
            <p:cNvSpPr>
              <a:spLocks/>
            </p:cNvSpPr>
            <p:nvPr/>
          </p:nvSpPr>
          <p:spPr bwMode="auto">
            <a:xfrm>
              <a:off x="3735042" y="2288153"/>
              <a:ext cx="65445" cy="81026"/>
            </a:xfrm>
            <a:custGeom>
              <a:avLst/>
              <a:gdLst>
                <a:gd name="T0" fmla="*/ 42 w 42"/>
                <a:gd name="T1" fmla="*/ 8 h 52"/>
                <a:gd name="T2" fmla="*/ 27 w 42"/>
                <a:gd name="T3" fmla="*/ 8 h 52"/>
                <a:gd name="T4" fmla="*/ 27 w 42"/>
                <a:gd name="T5" fmla="*/ 52 h 52"/>
                <a:gd name="T6" fmla="*/ 15 w 42"/>
                <a:gd name="T7" fmla="*/ 52 h 52"/>
                <a:gd name="T8" fmla="*/ 15 w 42"/>
                <a:gd name="T9" fmla="*/ 8 h 52"/>
                <a:gd name="T10" fmla="*/ 0 w 42"/>
                <a:gd name="T11" fmla="*/ 8 h 52"/>
                <a:gd name="T12" fmla="*/ 0 w 42"/>
                <a:gd name="T13" fmla="*/ 0 h 52"/>
                <a:gd name="T14" fmla="*/ 42 w 42"/>
                <a:gd name="T15" fmla="*/ 0 h 52"/>
                <a:gd name="T16" fmla="*/ 42 w 42"/>
                <a:gd name="T17"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2">
                  <a:moveTo>
                    <a:pt x="42" y="8"/>
                  </a:moveTo>
                  <a:lnTo>
                    <a:pt x="27" y="8"/>
                  </a:lnTo>
                  <a:lnTo>
                    <a:pt x="27" y="52"/>
                  </a:lnTo>
                  <a:lnTo>
                    <a:pt x="15" y="52"/>
                  </a:lnTo>
                  <a:lnTo>
                    <a:pt x="15" y="8"/>
                  </a:lnTo>
                  <a:lnTo>
                    <a:pt x="0" y="8"/>
                  </a:lnTo>
                  <a:lnTo>
                    <a:pt x="0" y="0"/>
                  </a:lnTo>
                  <a:lnTo>
                    <a:pt x="42" y="0"/>
                  </a:lnTo>
                  <a:lnTo>
                    <a:pt x="4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67" name="Freeform 369"/>
            <p:cNvSpPr>
              <a:spLocks noEditPoints="1"/>
            </p:cNvSpPr>
            <p:nvPr/>
          </p:nvSpPr>
          <p:spPr bwMode="auto">
            <a:xfrm>
              <a:off x="3814511" y="2288153"/>
              <a:ext cx="68562" cy="81026"/>
            </a:xfrm>
            <a:custGeom>
              <a:avLst/>
              <a:gdLst>
                <a:gd name="T0" fmla="*/ 21 w 21"/>
                <a:gd name="T1" fmla="*/ 25 h 25"/>
                <a:gd name="T2" fmla="*/ 15 w 21"/>
                <a:gd name="T3" fmla="*/ 25 h 25"/>
                <a:gd name="T4" fmla="*/ 11 w 21"/>
                <a:gd name="T5" fmla="*/ 18 h 25"/>
                <a:gd name="T6" fmla="*/ 10 w 21"/>
                <a:gd name="T7" fmla="*/ 17 h 25"/>
                <a:gd name="T8" fmla="*/ 9 w 21"/>
                <a:gd name="T9" fmla="*/ 16 h 25"/>
                <a:gd name="T10" fmla="*/ 8 w 21"/>
                <a:gd name="T11" fmla="*/ 15 h 25"/>
                <a:gd name="T12" fmla="*/ 7 w 21"/>
                <a:gd name="T13" fmla="*/ 15 h 25"/>
                <a:gd name="T14" fmla="*/ 6 w 21"/>
                <a:gd name="T15" fmla="*/ 15 h 25"/>
                <a:gd name="T16" fmla="*/ 6 w 21"/>
                <a:gd name="T17" fmla="*/ 25 h 25"/>
                <a:gd name="T18" fmla="*/ 0 w 21"/>
                <a:gd name="T19" fmla="*/ 25 h 25"/>
                <a:gd name="T20" fmla="*/ 0 w 21"/>
                <a:gd name="T21" fmla="*/ 0 h 25"/>
                <a:gd name="T22" fmla="*/ 9 w 21"/>
                <a:gd name="T23" fmla="*/ 0 h 25"/>
                <a:gd name="T24" fmla="*/ 18 w 21"/>
                <a:gd name="T25" fmla="*/ 6 h 25"/>
                <a:gd name="T26" fmla="*/ 18 w 21"/>
                <a:gd name="T27" fmla="*/ 9 h 25"/>
                <a:gd name="T28" fmla="*/ 17 w 21"/>
                <a:gd name="T29" fmla="*/ 11 h 25"/>
                <a:gd name="T30" fmla="*/ 15 w 21"/>
                <a:gd name="T31" fmla="*/ 12 h 25"/>
                <a:gd name="T32" fmla="*/ 13 w 21"/>
                <a:gd name="T33" fmla="*/ 13 h 25"/>
                <a:gd name="T34" fmla="*/ 13 w 21"/>
                <a:gd name="T35" fmla="*/ 13 h 25"/>
                <a:gd name="T36" fmla="*/ 14 w 21"/>
                <a:gd name="T37" fmla="*/ 14 h 25"/>
                <a:gd name="T38" fmla="*/ 15 w 21"/>
                <a:gd name="T39" fmla="*/ 15 h 25"/>
                <a:gd name="T40" fmla="*/ 16 w 21"/>
                <a:gd name="T41" fmla="*/ 16 h 25"/>
                <a:gd name="T42" fmla="*/ 17 w 21"/>
                <a:gd name="T43" fmla="*/ 17 h 25"/>
                <a:gd name="T44" fmla="*/ 21 w 21"/>
                <a:gd name="T45" fmla="*/ 25 h 25"/>
                <a:gd name="T46" fmla="*/ 6 w 21"/>
                <a:gd name="T47" fmla="*/ 4 h 25"/>
                <a:gd name="T48" fmla="*/ 6 w 21"/>
                <a:gd name="T49" fmla="*/ 11 h 25"/>
                <a:gd name="T50" fmla="*/ 8 w 21"/>
                <a:gd name="T51" fmla="*/ 11 h 25"/>
                <a:gd name="T52" fmla="*/ 11 w 21"/>
                <a:gd name="T53" fmla="*/ 10 h 25"/>
                <a:gd name="T54" fmla="*/ 12 w 21"/>
                <a:gd name="T55" fmla="*/ 7 h 25"/>
                <a:gd name="T56" fmla="*/ 8 w 21"/>
                <a:gd name="T57" fmla="*/ 4 h 25"/>
                <a:gd name="T58" fmla="*/ 6 w 21"/>
                <a:gd name="T5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5">
                  <a:moveTo>
                    <a:pt x="21" y="25"/>
                  </a:moveTo>
                  <a:cubicBezTo>
                    <a:pt x="15" y="25"/>
                    <a:pt x="15" y="25"/>
                    <a:pt x="15" y="25"/>
                  </a:cubicBezTo>
                  <a:cubicBezTo>
                    <a:pt x="11" y="18"/>
                    <a:pt x="11" y="18"/>
                    <a:pt x="11" y="18"/>
                  </a:cubicBezTo>
                  <a:cubicBezTo>
                    <a:pt x="11" y="18"/>
                    <a:pt x="10" y="17"/>
                    <a:pt x="10" y="17"/>
                  </a:cubicBezTo>
                  <a:cubicBezTo>
                    <a:pt x="10" y="17"/>
                    <a:pt x="10" y="16"/>
                    <a:pt x="9" y="16"/>
                  </a:cubicBezTo>
                  <a:cubicBezTo>
                    <a:pt x="9" y="16"/>
                    <a:pt x="9" y="15"/>
                    <a:pt x="8" y="15"/>
                  </a:cubicBezTo>
                  <a:cubicBezTo>
                    <a:pt x="8" y="15"/>
                    <a:pt x="8" y="15"/>
                    <a:pt x="7" y="15"/>
                  </a:cubicBezTo>
                  <a:cubicBezTo>
                    <a:pt x="6" y="15"/>
                    <a:pt x="6" y="15"/>
                    <a:pt x="6" y="15"/>
                  </a:cubicBezTo>
                  <a:cubicBezTo>
                    <a:pt x="6" y="25"/>
                    <a:pt x="6" y="25"/>
                    <a:pt x="6" y="25"/>
                  </a:cubicBezTo>
                  <a:cubicBezTo>
                    <a:pt x="0" y="25"/>
                    <a:pt x="0" y="25"/>
                    <a:pt x="0" y="25"/>
                  </a:cubicBezTo>
                  <a:cubicBezTo>
                    <a:pt x="0" y="0"/>
                    <a:pt x="0" y="0"/>
                    <a:pt x="0" y="0"/>
                  </a:cubicBezTo>
                  <a:cubicBezTo>
                    <a:pt x="9" y="0"/>
                    <a:pt x="9" y="0"/>
                    <a:pt x="9" y="0"/>
                  </a:cubicBezTo>
                  <a:cubicBezTo>
                    <a:pt x="15" y="0"/>
                    <a:pt x="18" y="2"/>
                    <a:pt x="18" y="6"/>
                  </a:cubicBezTo>
                  <a:cubicBezTo>
                    <a:pt x="18" y="7"/>
                    <a:pt x="18" y="8"/>
                    <a:pt x="18" y="9"/>
                  </a:cubicBezTo>
                  <a:cubicBezTo>
                    <a:pt x="18" y="10"/>
                    <a:pt x="17" y="10"/>
                    <a:pt x="17" y="11"/>
                  </a:cubicBezTo>
                  <a:cubicBezTo>
                    <a:pt x="16" y="11"/>
                    <a:pt x="16" y="12"/>
                    <a:pt x="15" y="12"/>
                  </a:cubicBezTo>
                  <a:cubicBezTo>
                    <a:pt x="14" y="13"/>
                    <a:pt x="14" y="13"/>
                    <a:pt x="13" y="13"/>
                  </a:cubicBezTo>
                  <a:cubicBezTo>
                    <a:pt x="13" y="13"/>
                    <a:pt x="13" y="13"/>
                    <a:pt x="13" y="13"/>
                  </a:cubicBezTo>
                  <a:cubicBezTo>
                    <a:pt x="13" y="14"/>
                    <a:pt x="13" y="14"/>
                    <a:pt x="14" y="14"/>
                  </a:cubicBezTo>
                  <a:cubicBezTo>
                    <a:pt x="14" y="14"/>
                    <a:pt x="15" y="15"/>
                    <a:pt x="15" y="15"/>
                  </a:cubicBezTo>
                  <a:cubicBezTo>
                    <a:pt x="15" y="15"/>
                    <a:pt x="15" y="16"/>
                    <a:pt x="16" y="16"/>
                  </a:cubicBezTo>
                  <a:cubicBezTo>
                    <a:pt x="16" y="16"/>
                    <a:pt x="16" y="17"/>
                    <a:pt x="17" y="17"/>
                  </a:cubicBezTo>
                  <a:lnTo>
                    <a:pt x="21" y="25"/>
                  </a:lnTo>
                  <a:close/>
                  <a:moveTo>
                    <a:pt x="6" y="4"/>
                  </a:moveTo>
                  <a:cubicBezTo>
                    <a:pt x="6" y="11"/>
                    <a:pt x="6" y="11"/>
                    <a:pt x="6" y="11"/>
                  </a:cubicBezTo>
                  <a:cubicBezTo>
                    <a:pt x="8" y="11"/>
                    <a:pt x="8" y="11"/>
                    <a:pt x="8" y="11"/>
                  </a:cubicBezTo>
                  <a:cubicBezTo>
                    <a:pt x="10" y="11"/>
                    <a:pt x="11" y="10"/>
                    <a:pt x="11" y="10"/>
                  </a:cubicBezTo>
                  <a:cubicBezTo>
                    <a:pt x="12" y="9"/>
                    <a:pt x="12" y="8"/>
                    <a:pt x="12" y="7"/>
                  </a:cubicBezTo>
                  <a:cubicBezTo>
                    <a:pt x="12" y="5"/>
                    <a:pt x="11" y="4"/>
                    <a:pt x="8" y="4"/>
                  </a:cubicBezTo>
                  <a:lnTo>
                    <a:pt x="6"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68" name="Freeform 370"/>
            <p:cNvSpPr>
              <a:spLocks noEditPoints="1"/>
            </p:cNvSpPr>
            <p:nvPr/>
          </p:nvSpPr>
          <p:spPr bwMode="auto">
            <a:xfrm>
              <a:off x="3886190" y="2288153"/>
              <a:ext cx="77911" cy="81026"/>
            </a:xfrm>
            <a:custGeom>
              <a:avLst/>
              <a:gdLst>
                <a:gd name="T0" fmla="*/ 24 w 24"/>
                <a:gd name="T1" fmla="*/ 25 h 25"/>
                <a:gd name="T2" fmla="*/ 18 w 24"/>
                <a:gd name="T3" fmla="*/ 25 h 25"/>
                <a:gd name="T4" fmla="*/ 16 w 24"/>
                <a:gd name="T5" fmla="*/ 19 h 25"/>
                <a:gd name="T6" fmla="*/ 7 w 24"/>
                <a:gd name="T7" fmla="*/ 19 h 25"/>
                <a:gd name="T8" fmla="*/ 6 w 24"/>
                <a:gd name="T9" fmla="*/ 25 h 25"/>
                <a:gd name="T10" fmla="*/ 0 w 24"/>
                <a:gd name="T11" fmla="*/ 25 h 25"/>
                <a:gd name="T12" fmla="*/ 9 w 24"/>
                <a:gd name="T13" fmla="*/ 0 h 25"/>
                <a:gd name="T14" fmla="*/ 15 w 24"/>
                <a:gd name="T15" fmla="*/ 0 h 25"/>
                <a:gd name="T16" fmla="*/ 24 w 24"/>
                <a:gd name="T17" fmla="*/ 25 h 25"/>
                <a:gd name="T18" fmla="*/ 15 w 24"/>
                <a:gd name="T19" fmla="*/ 15 h 25"/>
                <a:gd name="T20" fmla="*/ 12 w 24"/>
                <a:gd name="T21" fmla="*/ 6 h 25"/>
                <a:gd name="T22" fmla="*/ 12 w 24"/>
                <a:gd name="T23" fmla="*/ 4 h 25"/>
                <a:gd name="T24" fmla="*/ 12 w 24"/>
                <a:gd name="T25" fmla="*/ 4 h 25"/>
                <a:gd name="T26" fmla="*/ 11 w 24"/>
                <a:gd name="T27" fmla="*/ 6 h 25"/>
                <a:gd name="T28" fmla="*/ 9 w 24"/>
                <a:gd name="T29" fmla="*/ 15 h 25"/>
                <a:gd name="T30" fmla="*/ 15 w 24"/>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5">
                  <a:moveTo>
                    <a:pt x="24" y="25"/>
                  </a:moveTo>
                  <a:cubicBezTo>
                    <a:pt x="18" y="25"/>
                    <a:pt x="18" y="25"/>
                    <a:pt x="18" y="25"/>
                  </a:cubicBezTo>
                  <a:cubicBezTo>
                    <a:pt x="16" y="19"/>
                    <a:pt x="16" y="19"/>
                    <a:pt x="16" y="19"/>
                  </a:cubicBezTo>
                  <a:cubicBezTo>
                    <a:pt x="7" y="19"/>
                    <a:pt x="7" y="19"/>
                    <a:pt x="7" y="19"/>
                  </a:cubicBezTo>
                  <a:cubicBezTo>
                    <a:pt x="6" y="25"/>
                    <a:pt x="6" y="25"/>
                    <a:pt x="6" y="25"/>
                  </a:cubicBezTo>
                  <a:cubicBezTo>
                    <a:pt x="0" y="25"/>
                    <a:pt x="0" y="25"/>
                    <a:pt x="0" y="25"/>
                  </a:cubicBezTo>
                  <a:cubicBezTo>
                    <a:pt x="9" y="0"/>
                    <a:pt x="9" y="0"/>
                    <a:pt x="9" y="0"/>
                  </a:cubicBezTo>
                  <a:cubicBezTo>
                    <a:pt x="15" y="0"/>
                    <a:pt x="15" y="0"/>
                    <a:pt x="15" y="0"/>
                  </a:cubicBezTo>
                  <a:lnTo>
                    <a:pt x="24" y="25"/>
                  </a:lnTo>
                  <a:close/>
                  <a:moveTo>
                    <a:pt x="15" y="15"/>
                  </a:moveTo>
                  <a:cubicBezTo>
                    <a:pt x="12" y="6"/>
                    <a:pt x="12" y="6"/>
                    <a:pt x="12" y="6"/>
                  </a:cubicBezTo>
                  <a:cubicBezTo>
                    <a:pt x="12" y="6"/>
                    <a:pt x="12" y="5"/>
                    <a:pt x="12" y="4"/>
                  </a:cubicBezTo>
                  <a:cubicBezTo>
                    <a:pt x="12" y="4"/>
                    <a:pt x="12" y="4"/>
                    <a:pt x="12" y="4"/>
                  </a:cubicBezTo>
                  <a:cubicBezTo>
                    <a:pt x="12" y="5"/>
                    <a:pt x="12" y="5"/>
                    <a:pt x="11" y="6"/>
                  </a:cubicBezTo>
                  <a:cubicBezTo>
                    <a:pt x="9" y="15"/>
                    <a:pt x="9" y="15"/>
                    <a:pt x="9" y="15"/>
                  </a:cubicBezTo>
                  <a:lnTo>
                    <a:pt x="15"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69" name="Freeform 371"/>
            <p:cNvSpPr>
              <a:spLocks/>
            </p:cNvSpPr>
            <p:nvPr/>
          </p:nvSpPr>
          <p:spPr bwMode="auto">
            <a:xfrm>
              <a:off x="3976566" y="2288153"/>
              <a:ext cx="49863" cy="81026"/>
            </a:xfrm>
            <a:custGeom>
              <a:avLst/>
              <a:gdLst>
                <a:gd name="T0" fmla="*/ 32 w 32"/>
                <a:gd name="T1" fmla="*/ 52 h 52"/>
                <a:gd name="T2" fmla="*/ 0 w 32"/>
                <a:gd name="T3" fmla="*/ 52 h 52"/>
                <a:gd name="T4" fmla="*/ 0 w 32"/>
                <a:gd name="T5" fmla="*/ 0 h 52"/>
                <a:gd name="T6" fmla="*/ 13 w 32"/>
                <a:gd name="T7" fmla="*/ 0 h 52"/>
                <a:gd name="T8" fmla="*/ 13 w 32"/>
                <a:gd name="T9" fmla="*/ 42 h 52"/>
                <a:gd name="T10" fmla="*/ 32 w 32"/>
                <a:gd name="T11" fmla="*/ 42 h 52"/>
                <a:gd name="T12" fmla="*/ 3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32" y="52"/>
                  </a:moveTo>
                  <a:lnTo>
                    <a:pt x="0" y="52"/>
                  </a:lnTo>
                  <a:lnTo>
                    <a:pt x="0" y="0"/>
                  </a:lnTo>
                  <a:lnTo>
                    <a:pt x="13" y="0"/>
                  </a:lnTo>
                  <a:lnTo>
                    <a:pt x="13" y="42"/>
                  </a:lnTo>
                  <a:lnTo>
                    <a:pt x="32" y="42"/>
                  </a:lnTo>
                  <a:lnTo>
                    <a:pt x="32"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70" name="Freeform 372"/>
            <p:cNvSpPr>
              <a:spLocks/>
            </p:cNvSpPr>
            <p:nvPr/>
          </p:nvSpPr>
          <p:spPr bwMode="auto">
            <a:xfrm>
              <a:off x="4071618" y="2288153"/>
              <a:ext cx="68562" cy="81026"/>
            </a:xfrm>
            <a:custGeom>
              <a:avLst/>
              <a:gdLst>
                <a:gd name="T0" fmla="*/ 21 w 21"/>
                <a:gd name="T1" fmla="*/ 14 h 25"/>
                <a:gd name="T2" fmla="*/ 11 w 21"/>
                <a:gd name="T3" fmla="*/ 25 h 25"/>
                <a:gd name="T4" fmla="*/ 0 w 21"/>
                <a:gd name="T5" fmla="*/ 14 h 25"/>
                <a:gd name="T6" fmla="*/ 0 w 21"/>
                <a:gd name="T7" fmla="*/ 0 h 25"/>
                <a:gd name="T8" fmla="*/ 6 w 21"/>
                <a:gd name="T9" fmla="*/ 0 h 25"/>
                <a:gd name="T10" fmla="*/ 6 w 21"/>
                <a:gd name="T11" fmla="*/ 14 h 25"/>
                <a:gd name="T12" fmla="*/ 11 w 21"/>
                <a:gd name="T13" fmla="*/ 20 h 25"/>
                <a:gd name="T14" fmla="*/ 15 w 21"/>
                <a:gd name="T15" fmla="*/ 14 h 25"/>
                <a:gd name="T16" fmla="*/ 15 w 21"/>
                <a:gd name="T17" fmla="*/ 0 h 25"/>
                <a:gd name="T18" fmla="*/ 21 w 21"/>
                <a:gd name="T19" fmla="*/ 0 h 25"/>
                <a:gd name="T20" fmla="*/ 21 w 21"/>
                <a:gd name="T2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5">
                  <a:moveTo>
                    <a:pt x="21" y="14"/>
                  </a:moveTo>
                  <a:cubicBezTo>
                    <a:pt x="21" y="21"/>
                    <a:pt x="18" y="25"/>
                    <a:pt x="11" y="25"/>
                  </a:cubicBezTo>
                  <a:cubicBezTo>
                    <a:pt x="4" y="25"/>
                    <a:pt x="0" y="21"/>
                    <a:pt x="0" y="14"/>
                  </a:cubicBezTo>
                  <a:cubicBezTo>
                    <a:pt x="0" y="0"/>
                    <a:pt x="0" y="0"/>
                    <a:pt x="0" y="0"/>
                  </a:cubicBezTo>
                  <a:cubicBezTo>
                    <a:pt x="6" y="0"/>
                    <a:pt x="6" y="0"/>
                    <a:pt x="6" y="0"/>
                  </a:cubicBezTo>
                  <a:cubicBezTo>
                    <a:pt x="6" y="14"/>
                    <a:pt x="6" y="14"/>
                    <a:pt x="6" y="14"/>
                  </a:cubicBezTo>
                  <a:cubicBezTo>
                    <a:pt x="6" y="18"/>
                    <a:pt x="8" y="20"/>
                    <a:pt x="11" y="20"/>
                  </a:cubicBezTo>
                  <a:cubicBezTo>
                    <a:pt x="14" y="20"/>
                    <a:pt x="15" y="18"/>
                    <a:pt x="15" y="14"/>
                  </a:cubicBezTo>
                  <a:cubicBezTo>
                    <a:pt x="15" y="0"/>
                    <a:pt x="15" y="0"/>
                    <a:pt x="15" y="0"/>
                  </a:cubicBezTo>
                  <a:cubicBezTo>
                    <a:pt x="21" y="0"/>
                    <a:pt x="21" y="0"/>
                    <a:pt x="21" y="0"/>
                  </a:cubicBezTo>
                  <a:lnTo>
                    <a:pt x="21"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71" name="Freeform 373"/>
            <p:cNvSpPr>
              <a:spLocks/>
            </p:cNvSpPr>
            <p:nvPr/>
          </p:nvSpPr>
          <p:spPr bwMode="auto">
            <a:xfrm>
              <a:off x="4157320" y="2285037"/>
              <a:ext cx="54538" cy="84143"/>
            </a:xfrm>
            <a:custGeom>
              <a:avLst/>
              <a:gdLst>
                <a:gd name="T0" fmla="*/ 0 w 17"/>
                <a:gd name="T1" fmla="*/ 25 h 26"/>
                <a:gd name="T2" fmla="*/ 0 w 17"/>
                <a:gd name="T3" fmla="*/ 19 h 26"/>
                <a:gd name="T4" fmla="*/ 3 w 17"/>
                <a:gd name="T5" fmla="*/ 21 h 26"/>
                <a:gd name="T6" fmla="*/ 7 w 17"/>
                <a:gd name="T7" fmla="*/ 22 h 26"/>
                <a:gd name="T8" fmla="*/ 9 w 17"/>
                <a:gd name="T9" fmla="*/ 22 h 26"/>
                <a:gd name="T10" fmla="*/ 10 w 17"/>
                <a:gd name="T11" fmla="*/ 21 h 26"/>
                <a:gd name="T12" fmla="*/ 11 w 17"/>
                <a:gd name="T13" fmla="*/ 20 h 26"/>
                <a:gd name="T14" fmla="*/ 11 w 17"/>
                <a:gd name="T15" fmla="*/ 19 h 26"/>
                <a:gd name="T16" fmla="*/ 11 w 17"/>
                <a:gd name="T17" fmla="*/ 18 h 26"/>
                <a:gd name="T18" fmla="*/ 10 w 17"/>
                <a:gd name="T19" fmla="*/ 17 h 26"/>
                <a:gd name="T20" fmla="*/ 8 w 17"/>
                <a:gd name="T21" fmla="*/ 16 h 26"/>
                <a:gd name="T22" fmla="*/ 6 w 17"/>
                <a:gd name="T23" fmla="*/ 15 h 26"/>
                <a:gd name="T24" fmla="*/ 1 w 17"/>
                <a:gd name="T25" fmla="*/ 12 h 26"/>
                <a:gd name="T26" fmla="*/ 0 w 17"/>
                <a:gd name="T27" fmla="*/ 8 h 26"/>
                <a:gd name="T28" fmla="*/ 1 w 17"/>
                <a:gd name="T29" fmla="*/ 4 h 26"/>
                <a:gd name="T30" fmla="*/ 3 w 17"/>
                <a:gd name="T31" fmla="*/ 2 h 26"/>
                <a:gd name="T32" fmla="*/ 6 w 17"/>
                <a:gd name="T33" fmla="*/ 1 h 26"/>
                <a:gd name="T34" fmla="*/ 10 w 17"/>
                <a:gd name="T35" fmla="*/ 0 h 26"/>
                <a:gd name="T36" fmla="*/ 13 w 17"/>
                <a:gd name="T37" fmla="*/ 0 h 26"/>
                <a:gd name="T38" fmla="*/ 16 w 17"/>
                <a:gd name="T39" fmla="*/ 1 h 26"/>
                <a:gd name="T40" fmla="*/ 16 w 17"/>
                <a:gd name="T41" fmla="*/ 6 h 26"/>
                <a:gd name="T42" fmla="*/ 15 w 17"/>
                <a:gd name="T43" fmla="*/ 6 h 26"/>
                <a:gd name="T44" fmla="*/ 13 w 17"/>
                <a:gd name="T45" fmla="*/ 5 h 26"/>
                <a:gd name="T46" fmla="*/ 12 w 17"/>
                <a:gd name="T47" fmla="*/ 5 h 26"/>
                <a:gd name="T48" fmla="*/ 10 w 17"/>
                <a:gd name="T49" fmla="*/ 5 h 26"/>
                <a:gd name="T50" fmla="*/ 8 w 17"/>
                <a:gd name="T51" fmla="*/ 5 h 26"/>
                <a:gd name="T52" fmla="*/ 7 w 17"/>
                <a:gd name="T53" fmla="*/ 5 h 26"/>
                <a:gd name="T54" fmla="*/ 6 w 17"/>
                <a:gd name="T55" fmla="*/ 6 h 26"/>
                <a:gd name="T56" fmla="*/ 6 w 17"/>
                <a:gd name="T57" fmla="*/ 7 h 26"/>
                <a:gd name="T58" fmla="*/ 6 w 17"/>
                <a:gd name="T59" fmla="*/ 8 h 26"/>
                <a:gd name="T60" fmla="*/ 7 w 17"/>
                <a:gd name="T61" fmla="*/ 9 h 26"/>
                <a:gd name="T62" fmla="*/ 9 w 17"/>
                <a:gd name="T63" fmla="*/ 10 h 26"/>
                <a:gd name="T64" fmla="*/ 11 w 17"/>
                <a:gd name="T65" fmla="*/ 11 h 26"/>
                <a:gd name="T66" fmla="*/ 13 w 17"/>
                <a:gd name="T67" fmla="*/ 12 h 26"/>
                <a:gd name="T68" fmla="*/ 15 w 17"/>
                <a:gd name="T69" fmla="*/ 14 h 26"/>
                <a:gd name="T70" fmla="*/ 17 w 17"/>
                <a:gd name="T71" fmla="*/ 16 h 26"/>
                <a:gd name="T72" fmla="*/ 17 w 17"/>
                <a:gd name="T73" fmla="*/ 19 h 26"/>
                <a:gd name="T74" fmla="*/ 16 w 17"/>
                <a:gd name="T75" fmla="*/ 22 h 26"/>
                <a:gd name="T76" fmla="*/ 14 w 17"/>
                <a:gd name="T77" fmla="*/ 25 h 26"/>
                <a:gd name="T78" fmla="*/ 11 w 17"/>
                <a:gd name="T79" fmla="*/ 26 h 26"/>
                <a:gd name="T80" fmla="*/ 7 w 17"/>
                <a:gd name="T81" fmla="*/ 26 h 26"/>
                <a:gd name="T82" fmla="*/ 3 w 17"/>
                <a:gd name="T83" fmla="*/ 26 h 26"/>
                <a:gd name="T84" fmla="*/ 0 w 17"/>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5"/>
                  </a:moveTo>
                  <a:cubicBezTo>
                    <a:pt x="0" y="19"/>
                    <a:pt x="0" y="19"/>
                    <a:pt x="0" y="19"/>
                  </a:cubicBezTo>
                  <a:cubicBezTo>
                    <a:pt x="1" y="20"/>
                    <a:pt x="2" y="21"/>
                    <a:pt x="3" y="21"/>
                  </a:cubicBezTo>
                  <a:cubicBezTo>
                    <a:pt x="4" y="21"/>
                    <a:pt x="6" y="22"/>
                    <a:pt x="7" y="22"/>
                  </a:cubicBezTo>
                  <a:cubicBezTo>
                    <a:pt x="8" y="22"/>
                    <a:pt x="8" y="22"/>
                    <a:pt x="9" y="22"/>
                  </a:cubicBezTo>
                  <a:cubicBezTo>
                    <a:pt x="9" y="21"/>
                    <a:pt x="10" y="21"/>
                    <a:pt x="10" y="21"/>
                  </a:cubicBezTo>
                  <a:cubicBezTo>
                    <a:pt x="10" y="21"/>
                    <a:pt x="11" y="20"/>
                    <a:pt x="11" y="20"/>
                  </a:cubicBezTo>
                  <a:cubicBezTo>
                    <a:pt x="11" y="20"/>
                    <a:pt x="11" y="20"/>
                    <a:pt x="11" y="19"/>
                  </a:cubicBezTo>
                  <a:cubicBezTo>
                    <a:pt x="11" y="19"/>
                    <a:pt x="11" y="18"/>
                    <a:pt x="11" y="18"/>
                  </a:cubicBezTo>
                  <a:cubicBezTo>
                    <a:pt x="10" y="17"/>
                    <a:pt x="10" y="17"/>
                    <a:pt x="10" y="17"/>
                  </a:cubicBezTo>
                  <a:cubicBezTo>
                    <a:pt x="9" y="16"/>
                    <a:pt x="9" y="16"/>
                    <a:pt x="8" y="16"/>
                  </a:cubicBezTo>
                  <a:cubicBezTo>
                    <a:pt x="7" y="16"/>
                    <a:pt x="6" y="15"/>
                    <a:pt x="6" y="15"/>
                  </a:cubicBezTo>
                  <a:cubicBezTo>
                    <a:pt x="4" y="14"/>
                    <a:pt x="2" y="13"/>
                    <a:pt x="1" y="12"/>
                  </a:cubicBezTo>
                  <a:cubicBezTo>
                    <a:pt x="0" y="11"/>
                    <a:pt x="0" y="9"/>
                    <a:pt x="0" y="8"/>
                  </a:cubicBezTo>
                  <a:cubicBezTo>
                    <a:pt x="0" y="6"/>
                    <a:pt x="0" y="5"/>
                    <a:pt x="1" y="4"/>
                  </a:cubicBezTo>
                  <a:cubicBezTo>
                    <a:pt x="1" y="3"/>
                    <a:pt x="2" y="2"/>
                    <a:pt x="3" y="2"/>
                  </a:cubicBezTo>
                  <a:cubicBezTo>
                    <a:pt x="4" y="1"/>
                    <a:pt x="5" y="1"/>
                    <a:pt x="6" y="1"/>
                  </a:cubicBezTo>
                  <a:cubicBezTo>
                    <a:pt x="7" y="0"/>
                    <a:pt x="8" y="0"/>
                    <a:pt x="10" y="0"/>
                  </a:cubicBezTo>
                  <a:cubicBezTo>
                    <a:pt x="11" y="0"/>
                    <a:pt x="12" y="0"/>
                    <a:pt x="13" y="0"/>
                  </a:cubicBezTo>
                  <a:cubicBezTo>
                    <a:pt x="14" y="0"/>
                    <a:pt x="15" y="1"/>
                    <a:pt x="16" y="1"/>
                  </a:cubicBezTo>
                  <a:cubicBezTo>
                    <a:pt x="16" y="6"/>
                    <a:pt x="16" y="6"/>
                    <a:pt x="16" y="6"/>
                  </a:cubicBezTo>
                  <a:cubicBezTo>
                    <a:pt x="16" y="6"/>
                    <a:pt x="15" y="6"/>
                    <a:pt x="15" y="6"/>
                  </a:cubicBezTo>
                  <a:cubicBezTo>
                    <a:pt x="14" y="5"/>
                    <a:pt x="14" y="5"/>
                    <a:pt x="13" y="5"/>
                  </a:cubicBezTo>
                  <a:cubicBezTo>
                    <a:pt x="13" y="5"/>
                    <a:pt x="12" y="5"/>
                    <a:pt x="12" y="5"/>
                  </a:cubicBezTo>
                  <a:cubicBezTo>
                    <a:pt x="11" y="5"/>
                    <a:pt x="11" y="5"/>
                    <a:pt x="10" y="5"/>
                  </a:cubicBezTo>
                  <a:cubicBezTo>
                    <a:pt x="9" y="5"/>
                    <a:pt x="9" y="5"/>
                    <a:pt x="8" y="5"/>
                  </a:cubicBezTo>
                  <a:cubicBezTo>
                    <a:pt x="8" y="5"/>
                    <a:pt x="7" y="5"/>
                    <a:pt x="7" y="5"/>
                  </a:cubicBezTo>
                  <a:cubicBezTo>
                    <a:pt x="7" y="5"/>
                    <a:pt x="6" y="6"/>
                    <a:pt x="6" y="6"/>
                  </a:cubicBezTo>
                  <a:cubicBezTo>
                    <a:pt x="6" y="6"/>
                    <a:pt x="6" y="7"/>
                    <a:pt x="6" y="7"/>
                  </a:cubicBezTo>
                  <a:cubicBezTo>
                    <a:pt x="6" y="8"/>
                    <a:pt x="6" y="8"/>
                    <a:pt x="6" y="8"/>
                  </a:cubicBezTo>
                  <a:cubicBezTo>
                    <a:pt x="6" y="9"/>
                    <a:pt x="7" y="9"/>
                    <a:pt x="7" y="9"/>
                  </a:cubicBezTo>
                  <a:cubicBezTo>
                    <a:pt x="8" y="9"/>
                    <a:pt x="8" y="10"/>
                    <a:pt x="9" y="10"/>
                  </a:cubicBezTo>
                  <a:cubicBezTo>
                    <a:pt x="9" y="10"/>
                    <a:pt x="10" y="11"/>
                    <a:pt x="11" y="11"/>
                  </a:cubicBezTo>
                  <a:cubicBezTo>
                    <a:pt x="12" y="11"/>
                    <a:pt x="12" y="12"/>
                    <a:pt x="13" y="12"/>
                  </a:cubicBezTo>
                  <a:cubicBezTo>
                    <a:pt x="14" y="13"/>
                    <a:pt x="15" y="13"/>
                    <a:pt x="15" y="14"/>
                  </a:cubicBezTo>
                  <a:cubicBezTo>
                    <a:pt x="16" y="15"/>
                    <a:pt x="16" y="15"/>
                    <a:pt x="17" y="16"/>
                  </a:cubicBezTo>
                  <a:cubicBezTo>
                    <a:pt x="17" y="17"/>
                    <a:pt x="17" y="18"/>
                    <a:pt x="17" y="19"/>
                  </a:cubicBezTo>
                  <a:cubicBezTo>
                    <a:pt x="17" y="20"/>
                    <a:pt x="17" y="21"/>
                    <a:pt x="16" y="22"/>
                  </a:cubicBezTo>
                  <a:cubicBezTo>
                    <a:pt x="16" y="23"/>
                    <a:pt x="15" y="24"/>
                    <a:pt x="14" y="25"/>
                  </a:cubicBezTo>
                  <a:cubicBezTo>
                    <a:pt x="13" y="25"/>
                    <a:pt x="12" y="26"/>
                    <a:pt x="11" y="26"/>
                  </a:cubicBezTo>
                  <a:cubicBezTo>
                    <a:pt x="10" y="26"/>
                    <a:pt x="8" y="26"/>
                    <a:pt x="7" y="26"/>
                  </a:cubicBezTo>
                  <a:cubicBezTo>
                    <a:pt x="6" y="26"/>
                    <a:pt x="4" y="26"/>
                    <a:pt x="3" y="26"/>
                  </a:cubicBezTo>
                  <a:cubicBezTo>
                    <a:pt x="2" y="26"/>
                    <a:pt x="1" y="25"/>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72" name="Freeform 374"/>
            <p:cNvSpPr>
              <a:spLocks/>
            </p:cNvSpPr>
            <p:nvPr/>
          </p:nvSpPr>
          <p:spPr bwMode="auto">
            <a:xfrm>
              <a:off x="3409374" y="2428392"/>
              <a:ext cx="24932" cy="81026"/>
            </a:xfrm>
            <a:custGeom>
              <a:avLst/>
              <a:gdLst>
                <a:gd name="T0" fmla="*/ 6 w 16"/>
                <a:gd name="T1" fmla="*/ 52 h 52"/>
                <a:gd name="T2" fmla="*/ 0 w 16"/>
                <a:gd name="T3" fmla="*/ 52 h 52"/>
                <a:gd name="T4" fmla="*/ 10 w 16"/>
                <a:gd name="T5" fmla="*/ 0 h 52"/>
                <a:gd name="T6" fmla="*/ 16 w 16"/>
                <a:gd name="T7" fmla="*/ 0 h 52"/>
                <a:gd name="T8" fmla="*/ 6 w 16"/>
                <a:gd name="T9" fmla="*/ 52 h 52"/>
              </a:gdLst>
              <a:ahLst/>
              <a:cxnLst>
                <a:cxn ang="0">
                  <a:pos x="T0" y="T1"/>
                </a:cxn>
                <a:cxn ang="0">
                  <a:pos x="T2" y="T3"/>
                </a:cxn>
                <a:cxn ang="0">
                  <a:pos x="T4" y="T5"/>
                </a:cxn>
                <a:cxn ang="0">
                  <a:pos x="T6" y="T7"/>
                </a:cxn>
                <a:cxn ang="0">
                  <a:pos x="T8" y="T9"/>
                </a:cxn>
              </a:cxnLst>
              <a:rect l="0" t="0" r="r" b="b"/>
              <a:pathLst>
                <a:path w="16" h="52">
                  <a:moveTo>
                    <a:pt x="6" y="52"/>
                  </a:moveTo>
                  <a:lnTo>
                    <a:pt x="0" y="52"/>
                  </a:lnTo>
                  <a:lnTo>
                    <a:pt x="10" y="0"/>
                  </a:lnTo>
                  <a:lnTo>
                    <a:pt x="16" y="0"/>
                  </a:lnTo>
                  <a:lnTo>
                    <a:pt x="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73" name="Freeform 375"/>
            <p:cNvSpPr>
              <a:spLocks/>
            </p:cNvSpPr>
            <p:nvPr/>
          </p:nvSpPr>
          <p:spPr bwMode="auto">
            <a:xfrm>
              <a:off x="3442097" y="2428392"/>
              <a:ext cx="45188" cy="81026"/>
            </a:xfrm>
            <a:custGeom>
              <a:avLst/>
              <a:gdLst>
                <a:gd name="T0" fmla="*/ 27 w 29"/>
                <a:gd name="T1" fmla="*/ 52 h 52"/>
                <a:gd name="T2" fmla="*/ 0 w 29"/>
                <a:gd name="T3" fmla="*/ 52 h 52"/>
                <a:gd name="T4" fmla="*/ 10 w 29"/>
                <a:gd name="T5" fmla="*/ 0 h 52"/>
                <a:gd name="T6" fmla="*/ 16 w 29"/>
                <a:gd name="T7" fmla="*/ 0 h 52"/>
                <a:gd name="T8" fmla="*/ 8 w 29"/>
                <a:gd name="T9" fmla="*/ 46 h 52"/>
                <a:gd name="T10" fmla="*/ 29 w 29"/>
                <a:gd name="T11" fmla="*/ 46 h 52"/>
                <a:gd name="T12" fmla="*/ 27 w 29"/>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29" h="52">
                  <a:moveTo>
                    <a:pt x="27" y="52"/>
                  </a:moveTo>
                  <a:lnTo>
                    <a:pt x="0" y="52"/>
                  </a:lnTo>
                  <a:lnTo>
                    <a:pt x="10" y="0"/>
                  </a:lnTo>
                  <a:lnTo>
                    <a:pt x="16" y="0"/>
                  </a:lnTo>
                  <a:lnTo>
                    <a:pt x="8" y="46"/>
                  </a:lnTo>
                  <a:lnTo>
                    <a:pt x="29" y="46"/>
                  </a:lnTo>
                  <a:lnTo>
                    <a:pt x="27"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74" name="Freeform 376"/>
            <p:cNvSpPr>
              <a:spLocks/>
            </p:cNvSpPr>
            <p:nvPr/>
          </p:nvSpPr>
          <p:spPr bwMode="auto">
            <a:xfrm>
              <a:off x="3496634" y="2428392"/>
              <a:ext cx="46747" cy="81026"/>
            </a:xfrm>
            <a:custGeom>
              <a:avLst/>
              <a:gdLst>
                <a:gd name="T0" fmla="*/ 27 w 30"/>
                <a:gd name="T1" fmla="*/ 52 h 52"/>
                <a:gd name="T2" fmla="*/ 0 w 30"/>
                <a:gd name="T3" fmla="*/ 52 h 52"/>
                <a:gd name="T4" fmla="*/ 13 w 30"/>
                <a:gd name="T5" fmla="*/ 0 h 52"/>
                <a:gd name="T6" fmla="*/ 19 w 30"/>
                <a:gd name="T7" fmla="*/ 0 h 52"/>
                <a:gd name="T8" fmla="*/ 9 w 30"/>
                <a:gd name="T9" fmla="*/ 46 h 52"/>
                <a:gd name="T10" fmla="*/ 30 w 30"/>
                <a:gd name="T11" fmla="*/ 46 h 52"/>
                <a:gd name="T12" fmla="*/ 27 w 30"/>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0" h="52">
                  <a:moveTo>
                    <a:pt x="27" y="52"/>
                  </a:moveTo>
                  <a:lnTo>
                    <a:pt x="0" y="52"/>
                  </a:lnTo>
                  <a:lnTo>
                    <a:pt x="13" y="0"/>
                  </a:lnTo>
                  <a:lnTo>
                    <a:pt x="19" y="0"/>
                  </a:lnTo>
                  <a:lnTo>
                    <a:pt x="9" y="46"/>
                  </a:lnTo>
                  <a:lnTo>
                    <a:pt x="30" y="46"/>
                  </a:lnTo>
                  <a:lnTo>
                    <a:pt x="27"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75" name="Freeform 377"/>
            <p:cNvSpPr>
              <a:spLocks/>
            </p:cNvSpPr>
            <p:nvPr/>
          </p:nvSpPr>
          <p:spPr bwMode="auto">
            <a:xfrm>
              <a:off x="3552730" y="2428392"/>
              <a:ext cx="29606" cy="81026"/>
            </a:xfrm>
            <a:custGeom>
              <a:avLst/>
              <a:gdLst>
                <a:gd name="T0" fmla="*/ 6 w 19"/>
                <a:gd name="T1" fmla="*/ 52 h 52"/>
                <a:gd name="T2" fmla="*/ 0 w 19"/>
                <a:gd name="T3" fmla="*/ 52 h 52"/>
                <a:gd name="T4" fmla="*/ 12 w 19"/>
                <a:gd name="T5" fmla="*/ 0 h 52"/>
                <a:gd name="T6" fmla="*/ 19 w 19"/>
                <a:gd name="T7" fmla="*/ 0 h 52"/>
                <a:gd name="T8" fmla="*/ 6 w 19"/>
                <a:gd name="T9" fmla="*/ 52 h 52"/>
              </a:gdLst>
              <a:ahLst/>
              <a:cxnLst>
                <a:cxn ang="0">
                  <a:pos x="T0" y="T1"/>
                </a:cxn>
                <a:cxn ang="0">
                  <a:pos x="T2" y="T3"/>
                </a:cxn>
                <a:cxn ang="0">
                  <a:pos x="T4" y="T5"/>
                </a:cxn>
                <a:cxn ang="0">
                  <a:pos x="T6" y="T7"/>
                </a:cxn>
                <a:cxn ang="0">
                  <a:pos x="T8" y="T9"/>
                </a:cxn>
              </a:cxnLst>
              <a:rect l="0" t="0" r="r" b="b"/>
              <a:pathLst>
                <a:path w="19" h="52">
                  <a:moveTo>
                    <a:pt x="6" y="52"/>
                  </a:moveTo>
                  <a:lnTo>
                    <a:pt x="0" y="52"/>
                  </a:lnTo>
                  <a:lnTo>
                    <a:pt x="12" y="0"/>
                  </a:lnTo>
                  <a:lnTo>
                    <a:pt x="19" y="0"/>
                  </a:lnTo>
                  <a:lnTo>
                    <a:pt x="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76" name="Freeform 378"/>
            <p:cNvSpPr>
              <a:spLocks/>
            </p:cNvSpPr>
            <p:nvPr/>
          </p:nvSpPr>
          <p:spPr bwMode="auto">
            <a:xfrm>
              <a:off x="3588569" y="2428392"/>
              <a:ext cx="81027" cy="81026"/>
            </a:xfrm>
            <a:custGeom>
              <a:avLst/>
              <a:gdLst>
                <a:gd name="T0" fmla="*/ 20 w 25"/>
                <a:gd name="T1" fmla="*/ 25 h 25"/>
                <a:gd name="T2" fmla="*/ 17 w 25"/>
                <a:gd name="T3" fmla="*/ 25 h 25"/>
                <a:gd name="T4" fmla="*/ 7 w 25"/>
                <a:gd name="T5" fmla="*/ 5 h 25"/>
                <a:gd name="T6" fmla="*/ 7 w 25"/>
                <a:gd name="T7" fmla="*/ 4 h 25"/>
                <a:gd name="T8" fmla="*/ 7 w 25"/>
                <a:gd name="T9" fmla="*/ 4 h 25"/>
                <a:gd name="T10" fmla="*/ 7 w 25"/>
                <a:gd name="T11" fmla="*/ 4 h 25"/>
                <a:gd name="T12" fmla="*/ 7 w 25"/>
                <a:gd name="T13" fmla="*/ 3 h 25"/>
                <a:gd name="T14" fmla="*/ 7 w 25"/>
                <a:gd name="T15" fmla="*/ 3 h 25"/>
                <a:gd name="T16" fmla="*/ 7 w 25"/>
                <a:gd name="T17" fmla="*/ 4 h 25"/>
                <a:gd name="T18" fmla="*/ 7 w 25"/>
                <a:gd name="T19" fmla="*/ 4 h 25"/>
                <a:gd name="T20" fmla="*/ 7 w 25"/>
                <a:gd name="T21" fmla="*/ 5 h 25"/>
                <a:gd name="T22" fmla="*/ 7 w 25"/>
                <a:gd name="T23" fmla="*/ 5 h 25"/>
                <a:gd name="T24" fmla="*/ 2 w 25"/>
                <a:gd name="T25" fmla="*/ 25 h 25"/>
                <a:gd name="T26" fmla="*/ 0 w 25"/>
                <a:gd name="T27" fmla="*/ 25 h 25"/>
                <a:gd name="T28" fmla="*/ 5 w 25"/>
                <a:gd name="T29" fmla="*/ 0 h 25"/>
                <a:gd name="T30" fmla="*/ 8 w 25"/>
                <a:gd name="T31" fmla="*/ 0 h 25"/>
                <a:gd name="T32" fmla="*/ 17 w 25"/>
                <a:gd name="T33" fmla="*/ 19 h 25"/>
                <a:gd name="T34" fmla="*/ 17 w 25"/>
                <a:gd name="T35" fmla="*/ 20 h 25"/>
                <a:gd name="T36" fmla="*/ 18 w 25"/>
                <a:gd name="T37" fmla="*/ 20 h 25"/>
                <a:gd name="T38" fmla="*/ 18 w 25"/>
                <a:gd name="T39" fmla="*/ 21 h 25"/>
                <a:gd name="T40" fmla="*/ 18 w 25"/>
                <a:gd name="T41" fmla="*/ 21 h 25"/>
                <a:gd name="T42" fmla="*/ 18 w 25"/>
                <a:gd name="T43" fmla="*/ 21 h 25"/>
                <a:gd name="T44" fmla="*/ 18 w 25"/>
                <a:gd name="T45" fmla="*/ 21 h 25"/>
                <a:gd name="T46" fmla="*/ 18 w 25"/>
                <a:gd name="T47" fmla="*/ 20 h 25"/>
                <a:gd name="T48" fmla="*/ 18 w 25"/>
                <a:gd name="T49" fmla="*/ 19 h 25"/>
                <a:gd name="T50" fmla="*/ 18 w 25"/>
                <a:gd name="T51" fmla="*/ 19 h 25"/>
                <a:gd name="T52" fmla="*/ 22 w 25"/>
                <a:gd name="T53" fmla="*/ 0 h 25"/>
                <a:gd name="T54" fmla="*/ 25 w 25"/>
                <a:gd name="T55" fmla="*/ 0 h 25"/>
                <a:gd name="T56" fmla="*/ 20 w 25"/>
                <a:gd name="T5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 h="25">
                  <a:moveTo>
                    <a:pt x="20" y="25"/>
                  </a:moveTo>
                  <a:cubicBezTo>
                    <a:pt x="17" y="25"/>
                    <a:pt x="17" y="25"/>
                    <a:pt x="17" y="25"/>
                  </a:cubicBezTo>
                  <a:cubicBezTo>
                    <a:pt x="7" y="5"/>
                    <a:pt x="7" y="5"/>
                    <a:pt x="7" y="5"/>
                  </a:cubicBezTo>
                  <a:cubicBezTo>
                    <a:pt x="7" y="5"/>
                    <a:pt x="7" y="5"/>
                    <a:pt x="7" y="4"/>
                  </a:cubicBezTo>
                  <a:cubicBezTo>
                    <a:pt x="7" y="4"/>
                    <a:pt x="7" y="4"/>
                    <a:pt x="7" y="4"/>
                  </a:cubicBezTo>
                  <a:cubicBezTo>
                    <a:pt x="7" y="4"/>
                    <a:pt x="7" y="4"/>
                    <a:pt x="7" y="4"/>
                  </a:cubicBezTo>
                  <a:cubicBezTo>
                    <a:pt x="7" y="3"/>
                    <a:pt x="7" y="3"/>
                    <a:pt x="7" y="3"/>
                  </a:cubicBezTo>
                  <a:cubicBezTo>
                    <a:pt x="7" y="3"/>
                    <a:pt x="7" y="3"/>
                    <a:pt x="7" y="3"/>
                  </a:cubicBezTo>
                  <a:cubicBezTo>
                    <a:pt x="7" y="3"/>
                    <a:pt x="7" y="3"/>
                    <a:pt x="7" y="4"/>
                  </a:cubicBezTo>
                  <a:cubicBezTo>
                    <a:pt x="7" y="4"/>
                    <a:pt x="7" y="4"/>
                    <a:pt x="7" y="4"/>
                  </a:cubicBezTo>
                  <a:cubicBezTo>
                    <a:pt x="7" y="4"/>
                    <a:pt x="7" y="4"/>
                    <a:pt x="7" y="5"/>
                  </a:cubicBezTo>
                  <a:cubicBezTo>
                    <a:pt x="7" y="5"/>
                    <a:pt x="7" y="5"/>
                    <a:pt x="7" y="5"/>
                  </a:cubicBezTo>
                  <a:cubicBezTo>
                    <a:pt x="2" y="25"/>
                    <a:pt x="2" y="25"/>
                    <a:pt x="2" y="25"/>
                  </a:cubicBezTo>
                  <a:cubicBezTo>
                    <a:pt x="0" y="25"/>
                    <a:pt x="0" y="25"/>
                    <a:pt x="0" y="25"/>
                  </a:cubicBezTo>
                  <a:cubicBezTo>
                    <a:pt x="5" y="0"/>
                    <a:pt x="5" y="0"/>
                    <a:pt x="5" y="0"/>
                  </a:cubicBezTo>
                  <a:cubicBezTo>
                    <a:pt x="8" y="0"/>
                    <a:pt x="8" y="0"/>
                    <a:pt x="8" y="0"/>
                  </a:cubicBezTo>
                  <a:cubicBezTo>
                    <a:pt x="17" y="19"/>
                    <a:pt x="17" y="19"/>
                    <a:pt x="17" y="19"/>
                  </a:cubicBezTo>
                  <a:cubicBezTo>
                    <a:pt x="17" y="20"/>
                    <a:pt x="17" y="20"/>
                    <a:pt x="17" y="20"/>
                  </a:cubicBezTo>
                  <a:cubicBezTo>
                    <a:pt x="18" y="20"/>
                    <a:pt x="18" y="20"/>
                    <a:pt x="18" y="20"/>
                  </a:cubicBezTo>
                  <a:cubicBezTo>
                    <a:pt x="18" y="20"/>
                    <a:pt x="18" y="21"/>
                    <a:pt x="18" y="21"/>
                  </a:cubicBezTo>
                  <a:cubicBezTo>
                    <a:pt x="18" y="21"/>
                    <a:pt x="18" y="21"/>
                    <a:pt x="18" y="21"/>
                  </a:cubicBezTo>
                  <a:cubicBezTo>
                    <a:pt x="18" y="21"/>
                    <a:pt x="18" y="21"/>
                    <a:pt x="18" y="21"/>
                  </a:cubicBezTo>
                  <a:cubicBezTo>
                    <a:pt x="18" y="21"/>
                    <a:pt x="18" y="21"/>
                    <a:pt x="18" y="21"/>
                  </a:cubicBezTo>
                  <a:cubicBezTo>
                    <a:pt x="18" y="21"/>
                    <a:pt x="18" y="20"/>
                    <a:pt x="18" y="20"/>
                  </a:cubicBezTo>
                  <a:cubicBezTo>
                    <a:pt x="18" y="20"/>
                    <a:pt x="18" y="20"/>
                    <a:pt x="18" y="19"/>
                  </a:cubicBezTo>
                  <a:cubicBezTo>
                    <a:pt x="18" y="19"/>
                    <a:pt x="18" y="19"/>
                    <a:pt x="18" y="19"/>
                  </a:cubicBezTo>
                  <a:cubicBezTo>
                    <a:pt x="22" y="0"/>
                    <a:pt x="22" y="0"/>
                    <a:pt x="22" y="0"/>
                  </a:cubicBezTo>
                  <a:cubicBezTo>
                    <a:pt x="25" y="0"/>
                    <a:pt x="25" y="0"/>
                    <a:pt x="25" y="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77" name="Freeform 379"/>
            <p:cNvSpPr>
              <a:spLocks noEditPoints="1"/>
            </p:cNvSpPr>
            <p:nvPr/>
          </p:nvSpPr>
          <p:spPr bwMode="auto">
            <a:xfrm>
              <a:off x="3680504" y="2425275"/>
              <a:ext cx="77911" cy="84143"/>
            </a:xfrm>
            <a:custGeom>
              <a:avLst/>
              <a:gdLst>
                <a:gd name="T0" fmla="*/ 24 w 24"/>
                <a:gd name="T1" fmla="*/ 11 h 26"/>
                <a:gd name="T2" fmla="*/ 24 w 24"/>
                <a:gd name="T3" fmla="*/ 14 h 26"/>
                <a:gd name="T4" fmla="*/ 23 w 24"/>
                <a:gd name="T5" fmla="*/ 17 h 26"/>
                <a:gd name="T6" fmla="*/ 21 w 24"/>
                <a:gd name="T7" fmla="*/ 20 h 26"/>
                <a:gd name="T8" fmla="*/ 20 w 24"/>
                <a:gd name="T9" fmla="*/ 23 h 26"/>
                <a:gd name="T10" fmla="*/ 18 w 24"/>
                <a:gd name="T11" fmla="*/ 24 h 26"/>
                <a:gd name="T12" fmla="*/ 16 w 24"/>
                <a:gd name="T13" fmla="*/ 25 h 26"/>
                <a:gd name="T14" fmla="*/ 13 w 24"/>
                <a:gd name="T15" fmla="*/ 26 h 26"/>
                <a:gd name="T16" fmla="*/ 10 w 24"/>
                <a:gd name="T17" fmla="*/ 26 h 26"/>
                <a:gd name="T18" fmla="*/ 6 w 24"/>
                <a:gd name="T19" fmla="*/ 26 h 26"/>
                <a:gd name="T20" fmla="*/ 3 w 24"/>
                <a:gd name="T21" fmla="*/ 23 h 26"/>
                <a:gd name="T22" fmla="*/ 1 w 24"/>
                <a:gd name="T23" fmla="*/ 20 h 26"/>
                <a:gd name="T24" fmla="*/ 0 w 24"/>
                <a:gd name="T25" fmla="*/ 16 h 26"/>
                <a:gd name="T26" fmla="*/ 1 w 24"/>
                <a:gd name="T27" fmla="*/ 9 h 26"/>
                <a:gd name="T28" fmla="*/ 5 w 24"/>
                <a:gd name="T29" fmla="*/ 4 h 26"/>
                <a:gd name="T30" fmla="*/ 9 w 24"/>
                <a:gd name="T31" fmla="*/ 1 h 26"/>
                <a:gd name="T32" fmla="*/ 14 w 24"/>
                <a:gd name="T33" fmla="*/ 0 h 26"/>
                <a:gd name="T34" fmla="*/ 18 w 24"/>
                <a:gd name="T35" fmla="*/ 1 h 26"/>
                <a:gd name="T36" fmla="*/ 21 w 24"/>
                <a:gd name="T37" fmla="*/ 3 h 26"/>
                <a:gd name="T38" fmla="*/ 23 w 24"/>
                <a:gd name="T39" fmla="*/ 7 h 26"/>
                <a:gd name="T40" fmla="*/ 24 w 24"/>
                <a:gd name="T41" fmla="*/ 11 h 26"/>
                <a:gd name="T42" fmla="*/ 21 w 24"/>
                <a:gd name="T43" fmla="*/ 11 h 26"/>
                <a:gd name="T44" fmla="*/ 20 w 24"/>
                <a:gd name="T45" fmla="*/ 8 h 26"/>
                <a:gd name="T46" fmla="*/ 19 w 24"/>
                <a:gd name="T47" fmla="*/ 5 h 26"/>
                <a:gd name="T48" fmla="*/ 17 w 24"/>
                <a:gd name="T49" fmla="*/ 4 h 26"/>
                <a:gd name="T50" fmla="*/ 14 w 24"/>
                <a:gd name="T51" fmla="*/ 3 h 26"/>
                <a:gd name="T52" fmla="*/ 10 w 24"/>
                <a:gd name="T53" fmla="*/ 4 h 26"/>
                <a:gd name="T54" fmla="*/ 7 w 24"/>
                <a:gd name="T55" fmla="*/ 6 h 26"/>
                <a:gd name="T56" fmla="*/ 5 w 24"/>
                <a:gd name="T57" fmla="*/ 8 h 26"/>
                <a:gd name="T58" fmla="*/ 4 w 24"/>
                <a:gd name="T59" fmla="*/ 10 h 26"/>
                <a:gd name="T60" fmla="*/ 4 w 24"/>
                <a:gd name="T61" fmla="*/ 13 h 26"/>
                <a:gd name="T62" fmla="*/ 3 w 24"/>
                <a:gd name="T63" fmla="*/ 16 h 26"/>
                <a:gd name="T64" fmla="*/ 4 w 24"/>
                <a:gd name="T65" fmla="*/ 19 h 26"/>
                <a:gd name="T66" fmla="*/ 5 w 24"/>
                <a:gd name="T67" fmla="*/ 21 h 26"/>
                <a:gd name="T68" fmla="*/ 7 w 24"/>
                <a:gd name="T69" fmla="*/ 23 h 26"/>
                <a:gd name="T70" fmla="*/ 11 w 24"/>
                <a:gd name="T71" fmla="*/ 24 h 26"/>
                <a:gd name="T72" fmla="*/ 14 w 24"/>
                <a:gd name="T73" fmla="*/ 23 h 26"/>
                <a:gd name="T74" fmla="*/ 17 w 24"/>
                <a:gd name="T75" fmla="*/ 21 h 26"/>
                <a:gd name="T76" fmla="*/ 19 w 24"/>
                <a:gd name="T77" fmla="*/ 18 h 26"/>
                <a:gd name="T78" fmla="*/ 20 w 24"/>
                <a:gd name="T79" fmla="*/ 16 h 26"/>
                <a:gd name="T80" fmla="*/ 21 w 24"/>
                <a:gd name="T81" fmla="*/ 14 h 26"/>
                <a:gd name="T82" fmla="*/ 21 w 24"/>
                <a:gd name="T83"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26">
                  <a:moveTo>
                    <a:pt x="24" y="11"/>
                  </a:moveTo>
                  <a:cubicBezTo>
                    <a:pt x="24" y="12"/>
                    <a:pt x="24" y="13"/>
                    <a:pt x="24" y="14"/>
                  </a:cubicBezTo>
                  <a:cubicBezTo>
                    <a:pt x="23" y="15"/>
                    <a:pt x="23" y="16"/>
                    <a:pt x="23" y="17"/>
                  </a:cubicBezTo>
                  <a:cubicBezTo>
                    <a:pt x="22" y="18"/>
                    <a:pt x="22" y="19"/>
                    <a:pt x="21" y="20"/>
                  </a:cubicBezTo>
                  <a:cubicBezTo>
                    <a:pt x="21" y="21"/>
                    <a:pt x="20" y="22"/>
                    <a:pt x="20" y="23"/>
                  </a:cubicBezTo>
                  <a:cubicBezTo>
                    <a:pt x="19" y="23"/>
                    <a:pt x="18" y="24"/>
                    <a:pt x="18" y="24"/>
                  </a:cubicBezTo>
                  <a:cubicBezTo>
                    <a:pt x="17" y="25"/>
                    <a:pt x="16" y="25"/>
                    <a:pt x="16" y="25"/>
                  </a:cubicBezTo>
                  <a:cubicBezTo>
                    <a:pt x="15" y="26"/>
                    <a:pt x="14" y="26"/>
                    <a:pt x="13" y="26"/>
                  </a:cubicBezTo>
                  <a:cubicBezTo>
                    <a:pt x="12" y="26"/>
                    <a:pt x="11" y="26"/>
                    <a:pt x="10" y="26"/>
                  </a:cubicBezTo>
                  <a:cubicBezTo>
                    <a:pt x="9" y="26"/>
                    <a:pt x="7" y="26"/>
                    <a:pt x="6" y="26"/>
                  </a:cubicBezTo>
                  <a:cubicBezTo>
                    <a:pt x="5" y="25"/>
                    <a:pt x="4" y="24"/>
                    <a:pt x="3" y="23"/>
                  </a:cubicBezTo>
                  <a:cubicBezTo>
                    <a:pt x="2" y="22"/>
                    <a:pt x="1" y="21"/>
                    <a:pt x="1" y="20"/>
                  </a:cubicBezTo>
                  <a:cubicBezTo>
                    <a:pt x="0" y="19"/>
                    <a:pt x="0" y="17"/>
                    <a:pt x="0" y="16"/>
                  </a:cubicBezTo>
                  <a:cubicBezTo>
                    <a:pt x="0" y="13"/>
                    <a:pt x="1" y="11"/>
                    <a:pt x="1" y="9"/>
                  </a:cubicBezTo>
                  <a:cubicBezTo>
                    <a:pt x="2" y="7"/>
                    <a:pt x="3" y="5"/>
                    <a:pt x="5" y="4"/>
                  </a:cubicBezTo>
                  <a:cubicBezTo>
                    <a:pt x="6" y="3"/>
                    <a:pt x="7" y="2"/>
                    <a:pt x="9" y="1"/>
                  </a:cubicBezTo>
                  <a:cubicBezTo>
                    <a:pt x="10" y="1"/>
                    <a:pt x="12" y="0"/>
                    <a:pt x="14" y="0"/>
                  </a:cubicBezTo>
                  <a:cubicBezTo>
                    <a:pt x="15" y="0"/>
                    <a:pt x="17" y="1"/>
                    <a:pt x="18" y="1"/>
                  </a:cubicBezTo>
                  <a:cubicBezTo>
                    <a:pt x="19" y="2"/>
                    <a:pt x="20" y="2"/>
                    <a:pt x="21" y="3"/>
                  </a:cubicBezTo>
                  <a:cubicBezTo>
                    <a:pt x="22" y="4"/>
                    <a:pt x="23" y="5"/>
                    <a:pt x="23" y="7"/>
                  </a:cubicBezTo>
                  <a:cubicBezTo>
                    <a:pt x="24" y="8"/>
                    <a:pt x="24" y="9"/>
                    <a:pt x="24" y="11"/>
                  </a:cubicBezTo>
                  <a:close/>
                  <a:moveTo>
                    <a:pt x="21" y="11"/>
                  </a:moveTo>
                  <a:cubicBezTo>
                    <a:pt x="21" y="10"/>
                    <a:pt x="21" y="9"/>
                    <a:pt x="20" y="8"/>
                  </a:cubicBezTo>
                  <a:cubicBezTo>
                    <a:pt x="20" y="7"/>
                    <a:pt x="19" y="6"/>
                    <a:pt x="19" y="5"/>
                  </a:cubicBezTo>
                  <a:cubicBezTo>
                    <a:pt x="18" y="4"/>
                    <a:pt x="17" y="4"/>
                    <a:pt x="17" y="4"/>
                  </a:cubicBezTo>
                  <a:cubicBezTo>
                    <a:pt x="16" y="3"/>
                    <a:pt x="15" y="3"/>
                    <a:pt x="14" y="3"/>
                  </a:cubicBezTo>
                  <a:cubicBezTo>
                    <a:pt x="12" y="3"/>
                    <a:pt x="11" y="3"/>
                    <a:pt x="10" y="4"/>
                  </a:cubicBezTo>
                  <a:cubicBezTo>
                    <a:pt x="9" y="4"/>
                    <a:pt x="8" y="5"/>
                    <a:pt x="7" y="6"/>
                  </a:cubicBezTo>
                  <a:cubicBezTo>
                    <a:pt x="6" y="7"/>
                    <a:pt x="6" y="7"/>
                    <a:pt x="5" y="8"/>
                  </a:cubicBezTo>
                  <a:cubicBezTo>
                    <a:pt x="5" y="9"/>
                    <a:pt x="5" y="10"/>
                    <a:pt x="4" y="10"/>
                  </a:cubicBezTo>
                  <a:cubicBezTo>
                    <a:pt x="4" y="11"/>
                    <a:pt x="4" y="12"/>
                    <a:pt x="4" y="13"/>
                  </a:cubicBezTo>
                  <a:cubicBezTo>
                    <a:pt x="3" y="14"/>
                    <a:pt x="3" y="15"/>
                    <a:pt x="3" y="16"/>
                  </a:cubicBezTo>
                  <a:cubicBezTo>
                    <a:pt x="3" y="17"/>
                    <a:pt x="3" y="18"/>
                    <a:pt x="4" y="19"/>
                  </a:cubicBezTo>
                  <a:cubicBezTo>
                    <a:pt x="4" y="20"/>
                    <a:pt x="5" y="21"/>
                    <a:pt x="5" y="21"/>
                  </a:cubicBezTo>
                  <a:cubicBezTo>
                    <a:pt x="6" y="22"/>
                    <a:pt x="7" y="23"/>
                    <a:pt x="7" y="23"/>
                  </a:cubicBezTo>
                  <a:cubicBezTo>
                    <a:pt x="8" y="23"/>
                    <a:pt x="9" y="24"/>
                    <a:pt x="11" y="24"/>
                  </a:cubicBezTo>
                  <a:cubicBezTo>
                    <a:pt x="12" y="24"/>
                    <a:pt x="13" y="23"/>
                    <a:pt x="14" y="23"/>
                  </a:cubicBezTo>
                  <a:cubicBezTo>
                    <a:pt x="15" y="22"/>
                    <a:pt x="17" y="22"/>
                    <a:pt x="17" y="21"/>
                  </a:cubicBezTo>
                  <a:cubicBezTo>
                    <a:pt x="18" y="20"/>
                    <a:pt x="18" y="19"/>
                    <a:pt x="19" y="18"/>
                  </a:cubicBezTo>
                  <a:cubicBezTo>
                    <a:pt x="19" y="18"/>
                    <a:pt x="20" y="17"/>
                    <a:pt x="20" y="16"/>
                  </a:cubicBezTo>
                  <a:cubicBezTo>
                    <a:pt x="20" y="15"/>
                    <a:pt x="20" y="14"/>
                    <a:pt x="21" y="14"/>
                  </a:cubicBezTo>
                  <a:cubicBezTo>
                    <a:pt x="21" y="13"/>
                    <a:pt x="21" y="12"/>
                    <a:pt x="21"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78" name="Freeform 380"/>
            <p:cNvSpPr>
              <a:spLocks/>
            </p:cNvSpPr>
            <p:nvPr/>
          </p:nvSpPr>
          <p:spPr bwMode="auto">
            <a:xfrm>
              <a:off x="3767765" y="2428392"/>
              <a:ext cx="26490" cy="81026"/>
            </a:xfrm>
            <a:custGeom>
              <a:avLst/>
              <a:gdLst>
                <a:gd name="T0" fmla="*/ 6 w 17"/>
                <a:gd name="T1" fmla="*/ 52 h 52"/>
                <a:gd name="T2" fmla="*/ 0 w 17"/>
                <a:gd name="T3" fmla="*/ 52 h 52"/>
                <a:gd name="T4" fmla="*/ 11 w 17"/>
                <a:gd name="T5" fmla="*/ 0 h 52"/>
                <a:gd name="T6" fmla="*/ 17 w 17"/>
                <a:gd name="T7" fmla="*/ 0 h 52"/>
                <a:gd name="T8" fmla="*/ 6 w 17"/>
                <a:gd name="T9" fmla="*/ 52 h 52"/>
              </a:gdLst>
              <a:ahLst/>
              <a:cxnLst>
                <a:cxn ang="0">
                  <a:pos x="T0" y="T1"/>
                </a:cxn>
                <a:cxn ang="0">
                  <a:pos x="T2" y="T3"/>
                </a:cxn>
                <a:cxn ang="0">
                  <a:pos x="T4" y="T5"/>
                </a:cxn>
                <a:cxn ang="0">
                  <a:pos x="T6" y="T7"/>
                </a:cxn>
                <a:cxn ang="0">
                  <a:pos x="T8" y="T9"/>
                </a:cxn>
              </a:cxnLst>
              <a:rect l="0" t="0" r="r" b="b"/>
              <a:pathLst>
                <a:path w="17" h="52">
                  <a:moveTo>
                    <a:pt x="6" y="52"/>
                  </a:moveTo>
                  <a:lnTo>
                    <a:pt x="0" y="52"/>
                  </a:lnTo>
                  <a:lnTo>
                    <a:pt x="11" y="0"/>
                  </a:lnTo>
                  <a:lnTo>
                    <a:pt x="17" y="0"/>
                  </a:lnTo>
                  <a:lnTo>
                    <a:pt x="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779" name="Freeform 381"/>
            <p:cNvSpPr>
              <a:spLocks/>
            </p:cNvSpPr>
            <p:nvPr/>
          </p:nvSpPr>
          <p:spPr bwMode="auto">
            <a:xfrm>
              <a:off x="3797371" y="2425275"/>
              <a:ext cx="59212" cy="84143"/>
            </a:xfrm>
            <a:custGeom>
              <a:avLst/>
              <a:gdLst>
                <a:gd name="T0" fmla="*/ 17 w 18"/>
                <a:gd name="T1" fmla="*/ 4 h 26"/>
                <a:gd name="T2" fmla="*/ 16 w 18"/>
                <a:gd name="T3" fmla="*/ 4 h 26"/>
                <a:gd name="T4" fmla="*/ 15 w 18"/>
                <a:gd name="T5" fmla="*/ 3 h 26"/>
                <a:gd name="T6" fmla="*/ 13 w 18"/>
                <a:gd name="T7" fmla="*/ 3 h 26"/>
                <a:gd name="T8" fmla="*/ 12 w 18"/>
                <a:gd name="T9" fmla="*/ 3 h 26"/>
                <a:gd name="T10" fmla="*/ 9 w 18"/>
                <a:gd name="T11" fmla="*/ 3 h 26"/>
                <a:gd name="T12" fmla="*/ 8 w 18"/>
                <a:gd name="T13" fmla="*/ 4 h 26"/>
                <a:gd name="T14" fmla="*/ 7 w 18"/>
                <a:gd name="T15" fmla="*/ 6 h 26"/>
                <a:gd name="T16" fmla="*/ 7 w 18"/>
                <a:gd name="T17" fmla="*/ 7 h 26"/>
                <a:gd name="T18" fmla="*/ 7 w 18"/>
                <a:gd name="T19" fmla="*/ 9 h 26"/>
                <a:gd name="T20" fmla="*/ 8 w 18"/>
                <a:gd name="T21" fmla="*/ 10 h 26"/>
                <a:gd name="T22" fmla="*/ 9 w 18"/>
                <a:gd name="T23" fmla="*/ 11 h 26"/>
                <a:gd name="T24" fmla="*/ 11 w 18"/>
                <a:gd name="T25" fmla="*/ 12 h 26"/>
                <a:gd name="T26" fmla="*/ 12 w 18"/>
                <a:gd name="T27" fmla="*/ 14 h 26"/>
                <a:gd name="T28" fmla="*/ 14 w 18"/>
                <a:gd name="T29" fmla="*/ 16 h 26"/>
                <a:gd name="T30" fmla="*/ 15 w 18"/>
                <a:gd name="T31" fmla="*/ 17 h 26"/>
                <a:gd name="T32" fmla="*/ 15 w 18"/>
                <a:gd name="T33" fmla="*/ 19 h 26"/>
                <a:gd name="T34" fmla="*/ 15 w 18"/>
                <a:gd name="T35" fmla="*/ 21 h 26"/>
                <a:gd name="T36" fmla="*/ 15 w 18"/>
                <a:gd name="T37" fmla="*/ 22 h 26"/>
                <a:gd name="T38" fmla="*/ 14 w 18"/>
                <a:gd name="T39" fmla="*/ 24 h 26"/>
                <a:gd name="T40" fmla="*/ 12 w 18"/>
                <a:gd name="T41" fmla="*/ 25 h 26"/>
                <a:gd name="T42" fmla="*/ 10 w 18"/>
                <a:gd name="T43" fmla="*/ 26 h 26"/>
                <a:gd name="T44" fmla="*/ 7 w 18"/>
                <a:gd name="T45" fmla="*/ 26 h 26"/>
                <a:gd name="T46" fmla="*/ 5 w 18"/>
                <a:gd name="T47" fmla="*/ 26 h 26"/>
                <a:gd name="T48" fmla="*/ 3 w 18"/>
                <a:gd name="T49" fmla="*/ 26 h 26"/>
                <a:gd name="T50" fmla="*/ 1 w 18"/>
                <a:gd name="T51" fmla="*/ 25 h 26"/>
                <a:gd name="T52" fmla="*/ 0 w 18"/>
                <a:gd name="T53" fmla="*/ 25 h 26"/>
                <a:gd name="T54" fmla="*/ 1 w 18"/>
                <a:gd name="T55" fmla="*/ 22 h 26"/>
                <a:gd name="T56" fmla="*/ 2 w 18"/>
                <a:gd name="T57" fmla="*/ 22 h 26"/>
                <a:gd name="T58" fmla="*/ 4 w 18"/>
                <a:gd name="T59" fmla="*/ 23 h 26"/>
                <a:gd name="T60" fmla="*/ 5 w 18"/>
                <a:gd name="T61" fmla="*/ 24 h 26"/>
                <a:gd name="T62" fmla="*/ 7 w 18"/>
                <a:gd name="T63" fmla="*/ 24 h 26"/>
                <a:gd name="T64" fmla="*/ 9 w 18"/>
                <a:gd name="T65" fmla="*/ 23 h 26"/>
                <a:gd name="T66" fmla="*/ 11 w 18"/>
                <a:gd name="T67" fmla="*/ 23 h 26"/>
                <a:gd name="T68" fmla="*/ 12 w 18"/>
                <a:gd name="T69" fmla="*/ 21 h 26"/>
                <a:gd name="T70" fmla="*/ 12 w 18"/>
                <a:gd name="T71" fmla="*/ 20 h 26"/>
                <a:gd name="T72" fmla="*/ 12 w 18"/>
                <a:gd name="T73" fmla="*/ 18 h 26"/>
                <a:gd name="T74" fmla="*/ 11 w 18"/>
                <a:gd name="T75" fmla="*/ 17 h 26"/>
                <a:gd name="T76" fmla="*/ 10 w 18"/>
                <a:gd name="T77" fmla="*/ 16 h 26"/>
                <a:gd name="T78" fmla="*/ 8 w 18"/>
                <a:gd name="T79" fmla="*/ 14 h 26"/>
                <a:gd name="T80" fmla="*/ 6 w 18"/>
                <a:gd name="T81" fmla="*/ 13 h 26"/>
                <a:gd name="T82" fmla="*/ 5 w 18"/>
                <a:gd name="T83" fmla="*/ 11 h 26"/>
                <a:gd name="T84" fmla="*/ 4 w 18"/>
                <a:gd name="T85" fmla="*/ 10 h 26"/>
                <a:gd name="T86" fmla="*/ 4 w 18"/>
                <a:gd name="T87" fmla="*/ 7 h 26"/>
                <a:gd name="T88" fmla="*/ 4 w 18"/>
                <a:gd name="T89" fmla="*/ 5 h 26"/>
                <a:gd name="T90" fmla="*/ 6 w 18"/>
                <a:gd name="T91" fmla="*/ 2 h 26"/>
                <a:gd name="T92" fmla="*/ 8 w 18"/>
                <a:gd name="T93" fmla="*/ 1 h 26"/>
                <a:gd name="T94" fmla="*/ 12 w 18"/>
                <a:gd name="T95" fmla="*/ 0 h 26"/>
                <a:gd name="T96" fmla="*/ 14 w 18"/>
                <a:gd name="T97" fmla="*/ 0 h 26"/>
                <a:gd name="T98" fmla="*/ 15 w 18"/>
                <a:gd name="T99" fmla="*/ 1 h 26"/>
                <a:gd name="T100" fmla="*/ 16 w 18"/>
                <a:gd name="T101" fmla="*/ 1 h 26"/>
                <a:gd name="T102" fmla="*/ 18 w 18"/>
                <a:gd name="T103" fmla="*/ 1 h 26"/>
                <a:gd name="T104" fmla="*/ 17 w 18"/>
                <a:gd name="T105"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 h="26">
                  <a:moveTo>
                    <a:pt x="17" y="4"/>
                  </a:moveTo>
                  <a:cubicBezTo>
                    <a:pt x="17" y="4"/>
                    <a:pt x="16" y="4"/>
                    <a:pt x="16" y="4"/>
                  </a:cubicBezTo>
                  <a:cubicBezTo>
                    <a:pt x="16" y="4"/>
                    <a:pt x="15" y="4"/>
                    <a:pt x="15" y="3"/>
                  </a:cubicBezTo>
                  <a:cubicBezTo>
                    <a:pt x="14" y="3"/>
                    <a:pt x="14" y="3"/>
                    <a:pt x="13" y="3"/>
                  </a:cubicBezTo>
                  <a:cubicBezTo>
                    <a:pt x="13" y="3"/>
                    <a:pt x="12" y="3"/>
                    <a:pt x="12" y="3"/>
                  </a:cubicBezTo>
                  <a:cubicBezTo>
                    <a:pt x="11" y="3"/>
                    <a:pt x="10" y="3"/>
                    <a:pt x="9" y="3"/>
                  </a:cubicBezTo>
                  <a:cubicBezTo>
                    <a:pt x="9" y="4"/>
                    <a:pt x="8" y="4"/>
                    <a:pt x="8" y="4"/>
                  </a:cubicBezTo>
                  <a:cubicBezTo>
                    <a:pt x="7" y="5"/>
                    <a:pt x="7" y="5"/>
                    <a:pt x="7" y="6"/>
                  </a:cubicBezTo>
                  <a:cubicBezTo>
                    <a:pt x="7" y="6"/>
                    <a:pt x="7" y="7"/>
                    <a:pt x="7" y="7"/>
                  </a:cubicBezTo>
                  <a:cubicBezTo>
                    <a:pt x="7" y="8"/>
                    <a:pt x="7" y="8"/>
                    <a:pt x="7" y="9"/>
                  </a:cubicBezTo>
                  <a:cubicBezTo>
                    <a:pt x="7" y="9"/>
                    <a:pt x="7" y="9"/>
                    <a:pt x="8" y="10"/>
                  </a:cubicBezTo>
                  <a:cubicBezTo>
                    <a:pt x="8" y="10"/>
                    <a:pt x="8" y="11"/>
                    <a:pt x="9" y="11"/>
                  </a:cubicBezTo>
                  <a:cubicBezTo>
                    <a:pt x="9" y="11"/>
                    <a:pt x="10" y="12"/>
                    <a:pt x="11" y="12"/>
                  </a:cubicBezTo>
                  <a:cubicBezTo>
                    <a:pt x="11" y="13"/>
                    <a:pt x="12" y="13"/>
                    <a:pt x="12" y="14"/>
                  </a:cubicBezTo>
                  <a:cubicBezTo>
                    <a:pt x="13" y="14"/>
                    <a:pt x="14" y="15"/>
                    <a:pt x="14" y="16"/>
                  </a:cubicBezTo>
                  <a:cubicBezTo>
                    <a:pt x="14" y="16"/>
                    <a:pt x="15" y="17"/>
                    <a:pt x="15" y="17"/>
                  </a:cubicBezTo>
                  <a:cubicBezTo>
                    <a:pt x="15" y="18"/>
                    <a:pt x="15" y="18"/>
                    <a:pt x="15" y="19"/>
                  </a:cubicBezTo>
                  <a:cubicBezTo>
                    <a:pt x="15" y="20"/>
                    <a:pt x="15" y="20"/>
                    <a:pt x="15" y="21"/>
                  </a:cubicBezTo>
                  <a:cubicBezTo>
                    <a:pt x="15" y="21"/>
                    <a:pt x="15" y="22"/>
                    <a:pt x="15" y="22"/>
                  </a:cubicBezTo>
                  <a:cubicBezTo>
                    <a:pt x="14" y="23"/>
                    <a:pt x="14" y="23"/>
                    <a:pt x="14" y="24"/>
                  </a:cubicBezTo>
                  <a:cubicBezTo>
                    <a:pt x="13" y="24"/>
                    <a:pt x="13" y="25"/>
                    <a:pt x="12" y="25"/>
                  </a:cubicBezTo>
                  <a:cubicBezTo>
                    <a:pt x="11" y="25"/>
                    <a:pt x="11" y="26"/>
                    <a:pt x="10" y="26"/>
                  </a:cubicBezTo>
                  <a:cubicBezTo>
                    <a:pt x="9" y="26"/>
                    <a:pt x="8" y="26"/>
                    <a:pt x="7" y="26"/>
                  </a:cubicBezTo>
                  <a:cubicBezTo>
                    <a:pt x="6" y="26"/>
                    <a:pt x="5" y="26"/>
                    <a:pt x="5" y="26"/>
                  </a:cubicBezTo>
                  <a:cubicBezTo>
                    <a:pt x="4" y="26"/>
                    <a:pt x="4" y="26"/>
                    <a:pt x="3" y="26"/>
                  </a:cubicBezTo>
                  <a:cubicBezTo>
                    <a:pt x="2" y="26"/>
                    <a:pt x="2" y="26"/>
                    <a:pt x="1" y="25"/>
                  </a:cubicBezTo>
                  <a:cubicBezTo>
                    <a:pt x="1" y="25"/>
                    <a:pt x="1" y="25"/>
                    <a:pt x="0" y="25"/>
                  </a:cubicBezTo>
                  <a:cubicBezTo>
                    <a:pt x="1" y="22"/>
                    <a:pt x="1" y="22"/>
                    <a:pt x="1" y="22"/>
                  </a:cubicBezTo>
                  <a:cubicBezTo>
                    <a:pt x="1" y="22"/>
                    <a:pt x="2" y="22"/>
                    <a:pt x="2" y="22"/>
                  </a:cubicBezTo>
                  <a:cubicBezTo>
                    <a:pt x="3" y="23"/>
                    <a:pt x="3" y="23"/>
                    <a:pt x="4" y="23"/>
                  </a:cubicBezTo>
                  <a:cubicBezTo>
                    <a:pt x="4" y="23"/>
                    <a:pt x="5" y="23"/>
                    <a:pt x="5" y="24"/>
                  </a:cubicBezTo>
                  <a:cubicBezTo>
                    <a:pt x="6" y="24"/>
                    <a:pt x="6" y="24"/>
                    <a:pt x="7" y="24"/>
                  </a:cubicBezTo>
                  <a:cubicBezTo>
                    <a:pt x="8" y="24"/>
                    <a:pt x="9" y="24"/>
                    <a:pt x="9" y="23"/>
                  </a:cubicBezTo>
                  <a:cubicBezTo>
                    <a:pt x="10" y="23"/>
                    <a:pt x="10" y="23"/>
                    <a:pt x="11" y="23"/>
                  </a:cubicBezTo>
                  <a:cubicBezTo>
                    <a:pt x="11" y="22"/>
                    <a:pt x="12" y="22"/>
                    <a:pt x="12" y="21"/>
                  </a:cubicBezTo>
                  <a:cubicBezTo>
                    <a:pt x="12" y="21"/>
                    <a:pt x="12" y="20"/>
                    <a:pt x="12" y="20"/>
                  </a:cubicBezTo>
                  <a:cubicBezTo>
                    <a:pt x="12" y="19"/>
                    <a:pt x="12" y="19"/>
                    <a:pt x="12" y="18"/>
                  </a:cubicBezTo>
                  <a:cubicBezTo>
                    <a:pt x="12" y="18"/>
                    <a:pt x="11" y="17"/>
                    <a:pt x="11" y="17"/>
                  </a:cubicBezTo>
                  <a:cubicBezTo>
                    <a:pt x="11" y="16"/>
                    <a:pt x="10" y="16"/>
                    <a:pt x="10" y="16"/>
                  </a:cubicBezTo>
                  <a:cubicBezTo>
                    <a:pt x="9" y="15"/>
                    <a:pt x="9" y="15"/>
                    <a:pt x="8" y="14"/>
                  </a:cubicBezTo>
                  <a:cubicBezTo>
                    <a:pt x="7" y="14"/>
                    <a:pt x="7" y="13"/>
                    <a:pt x="6" y="13"/>
                  </a:cubicBezTo>
                  <a:cubicBezTo>
                    <a:pt x="6" y="12"/>
                    <a:pt x="5" y="12"/>
                    <a:pt x="5" y="11"/>
                  </a:cubicBezTo>
                  <a:cubicBezTo>
                    <a:pt x="4" y="11"/>
                    <a:pt x="4" y="10"/>
                    <a:pt x="4" y="10"/>
                  </a:cubicBezTo>
                  <a:cubicBezTo>
                    <a:pt x="4" y="9"/>
                    <a:pt x="4" y="8"/>
                    <a:pt x="4" y="7"/>
                  </a:cubicBezTo>
                  <a:cubicBezTo>
                    <a:pt x="4" y="6"/>
                    <a:pt x="4" y="6"/>
                    <a:pt x="4" y="5"/>
                  </a:cubicBezTo>
                  <a:cubicBezTo>
                    <a:pt x="4" y="4"/>
                    <a:pt x="5" y="3"/>
                    <a:pt x="6" y="2"/>
                  </a:cubicBezTo>
                  <a:cubicBezTo>
                    <a:pt x="6" y="2"/>
                    <a:pt x="7" y="1"/>
                    <a:pt x="8" y="1"/>
                  </a:cubicBezTo>
                  <a:cubicBezTo>
                    <a:pt x="9" y="0"/>
                    <a:pt x="11" y="0"/>
                    <a:pt x="12" y="0"/>
                  </a:cubicBezTo>
                  <a:cubicBezTo>
                    <a:pt x="12" y="0"/>
                    <a:pt x="13" y="0"/>
                    <a:pt x="14" y="0"/>
                  </a:cubicBezTo>
                  <a:cubicBezTo>
                    <a:pt x="14" y="0"/>
                    <a:pt x="15" y="1"/>
                    <a:pt x="15" y="1"/>
                  </a:cubicBezTo>
                  <a:cubicBezTo>
                    <a:pt x="16" y="1"/>
                    <a:pt x="16" y="1"/>
                    <a:pt x="16" y="1"/>
                  </a:cubicBezTo>
                  <a:cubicBezTo>
                    <a:pt x="17" y="1"/>
                    <a:pt x="17" y="1"/>
                    <a:pt x="18" y="1"/>
                  </a:cubicBezTo>
                  <a:lnTo>
                    <a:pt x="17"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cxnSp>
        <p:nvCxnSpPr>
          <p:cNvPr id="780" name="Straight Connector 779"/>
          <p:cNvCxnSpPr/>
          <p:nvPr/>
        </p:nvCxnSpPr>
        <p:spPr>
          <a:xfrm>
            <a:off x="2436911" y="2415721"/>
            <a:ext cx="0" cy="646206"/>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81" name="Straight Connector 780"/>
          <p:cNvCxnSpPr/>
          <p:nvPr/>
        </p:nvCxnSpPr>
        <p:spPr>
          <a:xfrm>
            <a:off x="2918192" y="3270290"/>
            <a:ext cx="0" cy="602230"/>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82" name="Straight Connector 781"/>
          <p:cNvCxnSpPr/>
          <p:nvPr/>
        </p:nvCxnSpPr>
        <p:spPr>
          <a:xfrm>
            <a:off x="3161909" y="1523844"/>
            <a:ext cx="0" cy="1425105"/>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83" name="Straight Connector 782"/>
          <p:cNvCxnSpPr/>
          <p:nvPr/>
        </p:nvCxnSpPr>
        <p:spPr>
          <a:xfrm>
            <a:off x="3354172" y="2262840"/>
            <a:ext cx="0" cy="692347"/>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84" name="Straight Connector 783"/>
          <p:cNvCxnSpPr/>
          <p:nvPr/>
        </p:nvCxnSpPr>
        <p:spPr>
          <a:xfrm>
            <a:off x="3591653" y="3055393"/>
            <a:ext cx="0" cy="1740749"/>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85" name="Straight Connector 784"/>
          <p:cNvCxnSpPr/>
          <p:nvPr/>
        </p:nvCxnSpPr>
        <p:spPr>
          <a:xfrm>
            <a:off x="5585966" y="2554628"/>
            <a:ext cx="0" cy="763856"/>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86" name="Straight Connector 785"/>
          <p:cNvCxnSpPr/>
          <p:nvPr/>
        </p:nvCxnSpPr>
        <p:spPr>
          <a:xfrm>
            <a:off x="5873617" y="1798666"/>
            <a:ext cx="0" cy="769860"/>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87" name="Straight Connector 786"/>
          <p:cNvCxnSpPr/>
          <p:nvPr/>
        </p:nvCxnSpPr>
        <p:spPr>
          <a:xfrm>
            <a:off x="4370528" y="5095884"/>
            <a:ext cx="0" cy="674289"/>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88" name="Straight Connector 787"/>
          <p:cNvCxnSpPr/>
          <p:nvPr/>
        </p:nvCxnSpPr>
        <p:spPr>
          <a:xfrm>
            <a:off x="7836446" y="3632474"/>
            <a:ext cx="0" cy="667273"/>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89" name="Straight Connector 788"/>
          <p:cNvCxnSpPr/>
          <p:nvPr/>
        </p:nvCxnSpPr>
        <p:spPr>
          <a:xfrm>
            <a:off x="8124980" y="2769680"/>
            <a:ext cx="0" cy="918322"/>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90" name="Straight Connector 789"/>
          <p:cNvCxnSpPr/>
          <p:nvPr/>
        </p:nvCxnSpPr>
        <p:spPr>
          <a:xfrm>
            <a:off x="8763342" y="4269469"/>
            <a:ext cx="0" cy="667273"/>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91" name="Straight Connector 790"/>
          <p:cNvCxnSpPr/>
          <p:nvPr/>
        </p:nvCxnSpPr>
        <p:spPr>
          <a:xfrm>
            <a:off x="8869275" y="2031722"/>
            <a:ext cx="0" cy="956939"/>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92" name="Straight Connector 791"/>
          <p:cNvCxnSpPr/>
          <p:nvPr/>
        </p:nvCxnSpPr>
        <p:spPr>
          <a:xfrm>
            <a:off x="9001506" y="3544923"/>
            <a:ext cx="0" cy="966347"/>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93" name="Straight Connector 792"/>
          <p:cNvCxnSpPr/>
          <p:nvPr/>
        </p:nvCxnSpPr>
        <p:spPr>
          <a:xfrm>
            <a:off x="9078815" y="1840980"/>
            <a:ext cx="0" cy="1431314"/>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94" name="Straight Connector 793"/>
          <p:cNvCxnSpPr/>
          <p:nvPr/>
        </p:nvCxnSpPr>
        <p:spPr>
          <a:xfrm>
            <a:off x="9484181" y="3157608"/>
            <a:ext cx="0" cy="729456"/>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95" name="Straight Connector 794"/>
          <p:cNvCxnSpPr/>
          <p:nvPr/>
        </p:nvCxnSpPr>
        <p:spPr>
          <a:xfrm>
            <a:off x="9588554" y="2470503"/>
            <a:ext cx="0" cy="640063"/>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96" name="Straight Connector 795"/>
          <p:cNvCxnSpPr/>
          <p:nvPr/>
        </p:nvCxnSpPr>
        <p:spPr>
          <a:xfrm>
            <a:off x="9941156" y="4762764"/>
            <a:ext cx="0" cy="640063"/>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97" name="Straight Connector 796"/>
          <p:cNvCxnSpPr/>
          <p:nvPr/>
        </p:nvCxnSpPr>
        <p:spPr>
          <a:xfrm>
            <a:off x="9711845" y="5557370"/>
            <a:ext cx="0" cy="606907"/>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sp>
        <p:nvSpPr>
          <p:cNvPr id="199" name="Title: Microsoft Global Datacenter Footprint"/>
          <p:cNvSpPr txBox="1">
            <a:spLocks/>
          </p:cNvSpPr>
          <p:nvPr/>
        </p:nvSpPr>
        <p:spPr>
          <a:xfrm>
            <a:off x="996463" y="330464"/>
            <a:ext cx="10460433" cy="754449"/>
          </a:xfrm>
          <a:prstGeom prst="rect">
            <a:avLst/>
          </a:prstGeom>
        </p:spPr>
        <p:txBody>
          <a:bodyPr vert="horz" lIns="83934" tIns="41967" rIns="83934" bIns="41967" rtlCol="0" anchor="ctr">
            <a:noAutofit/>
          </a:bodyPr>
          <a:lstStyle>
            <a:lvl1pPr algn="l" defTabSz="914400" rtl="0" eaLnBrk="1" latinLnBrk="0" hangingPunct="1">
              <a:lnSpc>
                <a:spcPct val="90000"/>
              </a:lnSpc>
              <a:spcBef>
                <a:spcPct val="0"/>
              </a:spcBef>
              <a:buNone/>
              <a:defRPr sz="5000" kern="1200">
                <a:solidFill>
                  <a:schemeClr val="tx1"/>
                </a:solidFill>
                <a:latin typeface="+mj-lt"/>
                <a:ea typeface="+mj-ea"/>
                <a:cs typeface="+mj-cs"/>
              </a:defRPr>
            </a:lvl1pPr>
          </a:lstStyle>
          <a:p>
            <a:r>
              <a:rPr lang="en-US" sz="4406" spc="-86" dirty="0">
                <a:solidFill>
                  <a:schemeClr val="bg1">
                    <a:lumMod val="50000"/>
                  </a:schemeClr>
                </a:solidFill>
                <a:latin typeface="Segoe UI Light" panose="020B0502040204020203" pitchFamily="34" charset="0"/>
                <a:cs typeface="Segoe UI Light" panose="020B0502040204020203" pitchFamily="34" charset="0"/>
              </a:rPr>
              <a:t>Microsoft global datacenter footprint</a:t>
            </a:r>
            <a:endParaRPr lang="en-US" sz="4406" i="1" spc="-86" dirty="0">
              <a:solidFill>
                <a:schemeClr val="bg1">
                  <a:lumMod val="50000"/>
                </a:schemeClr>
              </a:solidFill>
              <a:latin typeface="Segoe UI Light" panose="020B0502040204020203" pitchFamily="34" charset="0"/>
              <a:cs typeface="Segoe UI Light" panose="020B0502040204020203" pitchFamily="34" charset="0"/>
            </a:endParaRPr>
          </a:p>
        </p:txBody>
      </p:sp>
      <p:sp>
        <p:nvSpPr>
          <p:cNvPr id="377" name="Title: Microsoft Azure Datacenter Regions"/>
          <p:cNvSpPr txBox="1">
            <a:spLocks/>
          </p:cNvSpPr>
          <p:nvPr/>
        </p:nvSpPr>
        <p:spPr>
          <a:xfrm>
            <a:off x="917342" y="457115"/>
            <a:ext cx="10142060" cy="643511"/>
          </a:xfrm>
          <a:prstGeom prst="rect">
            <a:avLst/>
          </a:prstGeom>
        </p:spPr>
        <p:txBody>
          <a:bodyPr vert="horz" lIns="83934" tIns="41967" rIns="83934" bIns="41967" rtlCol="0" anchor="ctr">
            <a:normAutofit lnSpcReduction="10000"/>
          </a:bodyPr>
          <a:lstStyle>
            <a:lvl1pPr algn="l" defTabSz="914400" rtl="0" eaLnBrk="1" latinLnBrk="0" hangingPunct="1">
              <a:lnSpc>
                <a:spcPct val="90000"/>
              </a:lnSpc>
              <a:spcBef>
                <a:spcPct val="0"/>
              </a:spcBef>
              <a:buNone/>
              <a:defRPr sz="5000" kern="1200">
                <a:solidFill>
                  <a:schemeClr val="tx1"/>
                </a:solidFill>
                <a:latin typeface="+mj-lt"/>
                <a:ea typeface="+mj-ea"/>
                <a:cs typeface="+mj-cs"/>
              </a:defRPr>
            </a:lvl1pPr>
          </a:lstStyle>
          <a:p>
            <a:r>
              <a:rPr lang="en-US" sz="4406" spc="-86" dirty="0">
                <a:solidFill>
                  <a:schemeClr val="bg1">
                    <a:lumMod val="50000"/>
                  </a:schemeClr>
                </a:solidFill>
                <a:latin typeface="Segoe UI Light" panose="020B0502040204020203" pitchFamily="34" charset="0"/>
                <a:cs typeface="Segoe UI Light" panose="020B0502040204020203" pitchFamily="34" charset="0"/>
              </a:rPr>
              <a:t>Microsoft Azure datacenter regions</a:t>
            </a:r>
          </a:p>
        </p:txBody>
      </p:sp>
      <p:sp>
        <p:nvSpPr>
          <p:cNvPr id="2" name="Title: Internet connectivity by country"/>
          <p:cNvSpPr>
            <a:spLocks noGrp="1"/>
          </p:cNvSpPr>
          <p:nvPr>
            <p:ph type="title"/>
          </p:nvPr>
        </p:nvSpPr>
        <p:spPr>
          <a:xfrm>
            <a:off x="1248198" y="347614"/>
            <a:ext cx="9652445" cy="606840"/>
          </a:xfrm>
        </p:spPr>
        <p:txBody>
          <a:bodyPr>
            <a:noAutofit/>
          </a:bodyPr>
          <a:lstStyle/>
          <a:p>
            <a:r>
              <a:rPr lang="en-US" sz="4406" dirty="0">
                <a:solidFill>
                  <a:schemeClr val="bg1">
                    <a:lumMod val="50000"/>
                  </a:schemeClr>
                </a:solidFill>
              </a:rPr>
              <a:t>Internet connectivity by country</a:t>
            </a:r>
          </a:p>
        </p:txBody>
      </p:sp>
      <p:sp>
        <p:nvSpPr>
          <p:cNvPr id="799" name="TextBox 798"/>
          <p:cNvSpPr txBox="1"/>
          <p:nvPr/>
        </p:nvSpPr>
        <p:spPr>
          <a:xfrm>
            <a:off x="3038511" y="6357411"/>
            <a:ext cx="6406548" cy="497174"/>
          </a:xfrm>
          <a:prstGeom prst="rect">
            <a:avLst/>
          </a:prstGeom>
          <a:noFill/>
        </p:spPr>
        <p:txBody>
          <a:bodyPr wrap="none" lIns="111912" tIns="111912" rIns="111912" bIns="111912" rtlCol="0">
            <a:spAutoFit/>
          </a:bodyPr>
          <a:lstStyle/>
          <a:p>
            <a:pPr>
              <a:lnSpc>
                <a:spcPct val="90000"/>
              </a:lnSpc>
              <a:spcAft>
                <a:spcPts val="734"/>
              </a:spcAft>
            </a:pPr>
            <a:r>
              <a:rPr lang="en-US" sz="1958" dirty="0">
                <a:solidFill>
                  <a:srgbClr val="0072C6"/>
                </a:solidFill>
                <a:latin typeface="Segoe UI Light"/>
              </a:rPr>
              <a:t>1 million+ servers  </a:t>
            </a:r>
            <a:r>
              <a:rPr lang="en-US" sz="1958" dirty="0">
                <a:solidFill>
                  <a:srgbClr val="0072C6"/>
                </a:solidFill>
                <a:latin typeface="Segoe UI Light"/>
                <a:ea typeface="Segoe UI Symbol" panose="020B0502040204020203" pitchFamily="34" charset="0"/>
              </a:rPr>
              <a:t>• </a:t>
            </a:r>
            <a:r>
              <a:rPr lang="en-US" sz="1958" dirty="0">
                <a:solidFill>
                  <a:srgbClr val="0072C6"/>
                </a:solidFill>
                <a:latin typeface="Segoe UI Light"/>
              </a:rPr>
              <a:t> 100+ Datacenters in over 40 countries</a:t>
            </a:r>
          </a:p>
        </p:txBody>
      </p:sp>
      <p:sp>
        <p:nvSpPr>
          <p:cNvPr id="798" name="TextBox 797"/>
          <p:cNvSpPr txBox="1"/>
          <p:nvPr/>
        </p:nvSpPr>
        <p:spPr>
          <a:xfrm>
            <a:off x="998441" y="984519"/>
            <a:ext cx="6144233" cy="497174"/>
          </a:xfrm>
          <a:prstGeom prst="rect">
            <a:avLst/>
          </a:prstGeom>
          <a:noFill/>
        </p:spPr>
        <p:txBody>
          <a:bodyPr wrap="none" lIns="111912" tIns="111912" rIns="111912" bIns="111912" rtlCol="0">
            <a:spAutoFit/>
          </a:bodyPr>
          <a:lstStyle/>
          <a:p>
            <a:pPr>
              <a:lnSpc>
                <a:spcPct val="90000"/>
              </a:lnSpc>
              <a:spcAft>
                <a:spcPts val="734"/>
              </a:spcAft>
            </a:pPr>
            <a:r>
              <a:rPr lang="en-US" sz="1958" dirty="0">
                <a:solidFill>
                  <a:srgbClr val="0072C6"/>
                </a:solidFill>
                <a:latin typeface="Segoe UI Light"/>
              </a:rPr>
              <a:t>Microsoft’s network is one of the two largest in the world</a:t>
            </a:r>
          </a:p>
        </p:txBody>
      </p:sp>
      <p:sp>
        <p:nvSpPr>
          <p:cNvPr id="801" name="Rectangle 800"/>
          <p:cNvSpPr/>
          <p:nvPr/>
        </p:nvSpPr>
        <p:spPr bwMode="auto">
          <a:xfrm>
            <a:off x="631059" y="59059"/>
            <a:ext cx="11191240" cy="100721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47650" tIns="179060" rIns="223825" bIns="0" numCol="1" spcCol="0" rtlCol="0" fromWordArt="0" anchor="b" anchorCtr="0" forceAA="0" compatLnSpc="1">
            <a:prstTxWarp prst="textNoShape">
              <a:avLst/>
            </a:prstTxWarp>
            <a:noAutofit/>
          </a:bodyPr>
          <a:lstStyle/>
          <a:p>
            <a:pPr defTabSz="1141252" fontAlgn="base">
              <a:lnSpc>
                <a:spcPct val="90000"/>
              </a:lnSpc>
              <a:spcBef>
                <a:spcPct val="0"/>
              </a:spcBef>
              <a:spcAft>
                <a:spcPct val="0"/>
              </a:spcAft>
              <a:defRPr/>
            </a:pPr>
            <a:r>
              <a:rPr lang="en-US" sz="4400" kern="0" spc="-86" dirty="0">
                <a:solidFill>
                  <a:schemeClr val="bg1">
                    <a:lumMod val="50000"/>
                  </a:schemeClr>
                </a:solidFill>
                <a:latin typeface="Segoe UI Light"/>
                <a:ea typeface="Segoe UI" pitchFamily="34" charset="0"/>
                <a:cs typeface="Segoe UI" pitchFamily="34" charset="0"/>
              </a:rPr>
              <a:t>Microsoft’s global datacenter footprint</a:t>
            </a:r>
          </a:p>
        </p:txBody>
      </p:sp>
      <p:grpSp>
        <p:nvGrpSpPr>
          <p:cNvPr id="4" name="Group 3"/>
          <p:cNvGrpSpPr/>
          <p:nvPr/>
        </p:nvGrpSpPr>
        <p:grpSpPr>
          <a:xfrm>
            <a:off x="9486952" y="3480777"/>
            <a:ext cx="845317" cy="381890"/>
            <a:chOff x="7242761" y="2844031"/>
            <a:chExt cx="690681" cy="312030"/>
          </a:xfrm>
        </p:grpSpPr>
        <p:grpSp>
          <p:nvGrpSpPr>
            <p:cNvPr id="598" name="Japan East"/>
            <p:cNvGrpSpPr/>
            <p:nvPr/>
          </p:nvGrpSpPr>
          <p:grpSpPr>
            <a:xfrm>
              <a:off x="7242761" y="2844031"/>
              <a:ext cx="690681" cy="312030"/>
              <a:chOff x="9659395" y="3469270"/>
              <a:chExt cx="920908" cy="416040"/>
            </a:xfrm>
          </p:grpSpPr>
          <p:sp>
            <p:nvSpPr>
              <p:cNvPr id="599" name="Rectangle 35"/>
              <p:cNvSpPr>
                <a:spLocks noChangeArrowheads="1"/>
              </p:cNvSpPr>
              <p:nvPr/>
            </p:nvSpPr>
            <p:spPr bwMode="auto">
              <a:xfrm>
                <a:off x="9659395" y="3469270"/>
                <a:ext cx="920908" cy="416040"/>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00" name="Freeform 220"/>
              <p:cNvSpPr>
                <a:spLocks/>
              </p:cNvSpPr>
              <p:nvPr/>
            </p:nvSpPr>
            <p:spPr bwMode="auto">
              <a:xfrm>
                <a:off x="9770028" y="3564320"/>
                <a:ext cx="43630" cy="85701"/>
              </a:xfrm>
              <a:custGeom>
                <a:avLst/>
                <a:gdLst>
                  <a:gd name="T0" fmla="*/ 13 w 13"/>
                  <a:gd name="T1" fmla="*/ 16 h 26"/>
                  <a:gd name="T2" fmla="*/ 10 w 13"/>
                  <a:gd name="T3" fmla="*/ 23 h 26"/>
                  <a:gd name="T4" fmla="*/ 3 w 13"/>
                  <a:gd name="T5" fmla="*/ 26 h 26"/>
                  <a:gd name="T6" fmla="*/ 0 w 13"/>
                  <a:gd name="T7" fmla="*/ 25 h 26"/>
                  <a:gd name="T8" fmla="*/ 0 w 13"/>
                  <a:gd name="T9" fmla="*/ 20 h 26"/>
                  <a:gd name="T10" fmla="*/ 3 w 13"/>
                  <a:gd name="T11" fmla="*/ 21 h 26"/>
                  <a:gd name="T12" fmla="*/ 7 w 13"/>
                  <a:gd name="T13" fmla="*/ 15 h 26"/>
                  <a:gd name="T14" fmla="*/ 7 w 13"/>
                  <a:gd name="T15" fmla="*/ 0 h 26"/>
                  <a:gd name="T16" fmla="*/ 13 w 13"/>
                  <a:gd name="T17" fmla="*/ 0 h 26"/>
                  <a:gd name="T18" fmla="*/ 13 w 13"/>
                  <a:gd name="T19"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26">
                    <a:moveTo>
                      <a:pt x="13" y="16"/>
                    </a:moveTo>
                    <a:cubicBezTo>
                      <a:pt x="13" y="19"/>
                      <a:pt x="12" y="22"/>
                      <a:pt x="10" y="23"/>
                    </a:cubicBezTo>
                    <a:cubicBezTo>
                      <a:pt x="9" y="25"/>
                      <a:pt x="6" y="26"/>
                      <a:pt x="3" y="26"/>
                    </a:cubicBezTo>
                    <a:cubicBezTo>
                      <a:pt x="2" y="26"/>
                      <a:pt x="1" y="26"/>
                      <a:pt x="0" y="25"/>
                    </a:cubicBezTo>
                    <a:cubicBezTo>
                      <a:pt x="0" y="20"/>
                      <a:pt x="0" y="20"/>
                      <a:pt x="0" y="20"/>
                    </a:cubicBezTo>
                    <a:cubicBezTo>
                      <a:pt x="1" y="21"/>
                      <a:pt x="2" y="21"/>
                      <a:pt x="3" y="21"/>
                    </a:cubicBezTo>
                    <a:cubicBezTo>
                      <a:pt x="6" y="21"/>
                      <a:pt x="7" y="19"/>
                      <a:pt x="7" y="15"/>
                    </a:cubicBezTo>
                    <a:cubicBezTo>
                      <a:pt x="7" y="0"/>
                      <a:pt x="7" y="0"/>
                      <a:pt x="7" y="0"/>
                    </a:cubicBezTo>
                    <a:cubicBezTo>
                      <a:pt x="13" y="0"/>
                      <a:pt x="13" y="0"/>
                      <a:pt x="13" y="0"/>
                    </a:cubicBezTo>
                    <a:lnTo>
                      <a:pt x="13"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01" name="Freeform 221"/>
              <p:cNvSpPr>
                <a:spLocks noEditPoints="1"/>
              </p:cNvSpPr>
              <p:nvPr/>
            </p:nvSpPr>
            <p:spPr bwMode="auto">
              <a:xfrm>
                <a:off x="9819891" y="3564320"/>
                <a:ext cx="81027" cy="85701"/>
              </a:xfrm>
              <a:custGeom>
                <a:avLst/>
                <a:gdLst>
                  <a:gd name="T0" fmla="*/ 25 w 25"/>
                  <a:gd name="T1" fmla="*/ 26 h 26"/>
                  <a:gd name="T2" fmla="*/ 19 w 25"/>
                  <a:gd name="T3" fmla="*/ 26 h 26"/>
                  <a:gd name="T4" fmla="*/ 17 w 25"/>
                  <a:gd name="T5" fmla="*/ 20 h 26"/>
                  <a:gd name="T6" fmla="*/ 8 w 25"/>
                  <a:gd name="T7" fmla="*/ 20 h 26"/>
                  <a:gd name="T8" fmla="*/ 6 w 25"/>
                  <a:gd name="T9" fmla="*/ 26 h 26"/>
                  <a:gd name="T10" fmla="*/ 0 w 25"/>
                  <a:gd name="T11" fmla="*/ 26 h 26"/>
                  <a:gd name="T12" fmla="*/ 9 w 25"/>
                  <a:gd name="T13" fmla="*/ 0 h 26"/>
                  <a:gd name="T14" fmla="*/ 16 w 25"/>
                  <a:gd name="T15" fmla="*/ 0 h 26"/>
                  <a:gd name="T16" fmla="*/ 25 w 25"/>
                  <a:gd name="T17" fmla="*/ 26 h 26"/>
                  <a:gd name="T18" fmla="*/ 15 w 25"/>
                  <a:gd name="T19" fmla="*/ 16 h 26"/>
                  <a:gd name="T20" fmla="*/ 13 w 25"/>
                  <a:gd name="T21" fmla="*/ 7 h 26"/>
                  <a:gd name="T22" fmla="*/ 12 w 25"/>
                  <a:gd name="T23" fmla="*/ 5 h 26"/>
                  <a:gd name="T24" fmla="*/ 12 w 25"/>
                  <a:gd name="T25" fmla="*/ 5 h 26"/>
                  <a:gd name="T26" fmla="*/ 12 w 25"/>
                  <a:gd name="T27" fmla="*/ 7 h 26"/>
                  <a:gd name="T28" fmla="*/ 9 w 25"/>
                  <a:gd name="T29" fmla="*/ 16 h 26"/>
                  <a:gd name="T30" fmla="*/ 15 w 25"/>
                  <a:gd name="T31"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6">
                    <a:moveTo>
                      <a:pt x="25" y="26"/>
                    </a:moveTo>
                    <a:cubicBezTo>
                      <a:pt x="19" y="26"/>
                      <a:pt x="19" y="26"/>
                      <a:pt x="19" y="26"/>
                    </a:cubicBezTo>
                    <a:cubicBezTo>
                      <a:pt x="17" y="20"/>
                      <a:pt x="17" y="20"/>
                      <a:pt x="17" y="20"/>
                    </a:cubicBezTo>
                    <a:cubicBezTo>
                      <a:pt x="8" y="20"/>
                      <a:pt x="8" y="20"/>
                      <a:pt x="8" y="20"/>
                    </a:cubicBezTo>
                    <a:cubicBezTo>
                      <a:pt x="6" y="26"/>
                      <a:pt x="6" y="26"/>
                      <a:pt x="6" y="26"/>
                    </a:cubicBezTo>
                    <a:cubicBezTo>
                      <a:pt x="0" y="26"/>
                      <a:pt x="0" y="26"/>
                      <a:pt x="0" y="26"/>
                    </a:cubicBezTo>
                    <a:cubicBezTo>
                      <a:pt x="9" y="0"/>
                      <a:pt x="9" y="0"/>
                      <a:pt x="9" y="0"/>
                    </a:cubicBezTo>
                    <a:cubicBezTo>
                      <a:pt x="16" y="0"/>
                      <a:pt x="16" y="0"/>
                      <a:pt x="16" y="0"/>
                    </a:cubicBezTo>
                    <a:lnTo>
                      <a:pt x="25" y="26"/>
                    </a:lnTo>
                    <a:close/>
                    <a:moveTo>
                      <a:pt x="15" y="16"/>
                    </a:moveTo>
                    <a:cubicBezTo>
                      <a:pt x="13" y="7"/>
                      <a:pt x="13" y="7"/>
                      <a:pt x="13" y="7"/>
                    </a:cubicBezTo>
                    <a:cubicBezTo>
                      <a:pt x="13" y="7"/>
                      <a:pt x="12" y="6"/>
                      <a:pt x="12" y="5"/>
                    </a:cubicBezTo>
                    <a:cubicBezTo>
                      <a:pt x="12" y="5"/>
                      <a:pt x="12" y="5"/>
                      <a:pt x="12" y="5"/>
                    </a:cubicBezTo>
                    <a:cubicBezTo>
                      <a:pt x="12" y="6"/>
                      <a:pt x="12" y="6"/>
                      <a:pt x="12" y="7"/>
                    </a:cubicBezTo>
                    <a:cubicBezTo>
                      <a:pt x="9" y="16"/>
                      <a:pt x="9" y="16"/>
                      <a:pt x="9" y="16"/>
                    </a:cubicBezTo>
                    <a:lnTo>
                      <a:pt x="15"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02" name="Freeform 222"/>
              <p:cNvSpPr>
                <a:spLocks noEditPoints="1"/>
              </p:cNvSpPr>
              <p:nvPr/>
            </p:nvSpPr>
            <p:spPr bwMode="auto">
              <a:xfrm>
                <a:off x="9910268" y="3564320"/>
                <a:ext cx="62329" cy="85701"/>
              </a:xfrm>
              <a:custGeom>
                <a:avLst/>
                <a:gdLst>
                  <a:gd name="T0" fmla="*/ 6 w 19"/>
                  <a:gd name="T1" fmla="*/ 17 h 26"/>
                  <a:gd name="T2" fmla="*/ 6 w 19"/>
                  <a:gd name="T3" fmla="*/ 26 h 26"/>
                  <a:gd name="T4" fmla="*/ 0 w 19"/>
                  <a:gd name="T5" fmla="*/ 26 h 26"/>
                  <a:gd name="T6" fmla="*/ 0 w 19"/>
                  <a:gd name="T7" fmla="*/ 0 h 26"/>
                  <a:gd name="T8" fmla="*/ 9 w 19"/>
                  <a:gd name="T9" fmla="*/ 0 h 26"/>
                  <a:gd name="T10" fmla="*/ 19 w 19"/>
                  <a:gd name="T11" fmla="*/ 8 h 26"/>
                  <a:gd name="T12" fmla="*/ 16 w 19"/>
                  <a:gd name="T13" fmla="*/ 15 h 26"/>
                  <a:gd name="T14" fmla="*/ 9 w 19"/>
                  <a:gd name="T15" fmla="*/ 17 h 26"/>
                  <a:gd name="T16" fmla="*/ 6 w 19"/>
                  <a:gd name="T17" fmla="*/ 17 h 26"/>
                  <a:gd name="T18" fmla="*/ 6 w 19"/>
                  <a:gd name="T19" fmla="*/ 5 h 26"/>
                  <a:gd name="T20" fmla="*/ 6 w 19"/>
                  <a:gd name="T21" fmla="*/ 13 h 26"/>
                  <a:gd name="T22" fmla="*/ 8 w 19"/>
                  <a:gd name="T23" fmla="*/ 13 h 26"/>
                  <a:gd name="T24" fmla="*/ 13 w 19"/>
                  <a:gd name="T25" fmla="*/ 9 h 26"/>
                  <a:gd name="T26" fmla="*/ 8 w 19"/>
                  <a:gd name="T27" fmla="*/ 5 h 26"/>
                  <a:gd name="T28" fmla="*/ 6 w 19"/>
                  <a:gd name="T29"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6">
                    <a:moveTo>
                      <a:pt x="6" y="17"/>
                    </a:moveTo>
                    <a:cubicBezTo>
                      <a:pt x="6" y="26"/>
                      <a:pt x="6" y="26"/>
                      <a:pt x="6" y="26"/>
                    </a:cubicBezTo>
                    <a:cubicBezTo>
                      <a:pt x="0" y="26"/>
                      <a:pt x="0" y="26"/>
                      <a:pt x="0" y="26"/>
                    </a:cubicBezTo>
                    <a:cubicBezTo>
                      <a:pt x="0" y="0"/>
                      <a:pt x="0" y="0"/>
                      <a:pt x="0" y="0"/>
                    </a:cubicBezTo>
                    <a:cubicBezTo>
                      <a:pt x="9" y="0"/>
                      <a:pt x="9" y="0"/>
                      <a:pt x="9" y="0"/>
                    </a:cubicBezTo>
                    <a:cubicBezTo>
                      <a:pt x="16" y="0"/>
                      <a:pt x="19" y="3"/>
                      <a:pt x="19" y="8"/>
                    </a:cubicBezTo>
                    <a:cubicBezTo>
                      <a:pt x="19" y="11"/>
                      <a:pt x="18" y="13"/>
                      <a:pt x="16" y="15"/>
                    </a:cubicBezTo>
                    <a:cubicBezTo>
                      <a:pt x="14" y="16"/>
                      <a:pt x="12" y="17"/>
                      <a:pt x="9" y="17"/>
                    </a:cubicBezTo>
                    <a:lnTo>
                      <a:pt x="6" y="17"/>
                    </a:lnTo>
                    <a:close/>
                    <a:moveTo>
                      <a:pt x="6" y="5"/>
                    </a:moveTo>
                    <a:cubicBezTo>
                      <a:pt x="6" y="13"/>
                      <a:pt x="6" y="13"/>
                      <a:pt x="6" y="13"/>
                    </a:cubicBezTo>
                    <a:cubicBezTo>
                      <a:pt x="8" y="13"/>
                      <a:pt x="8" y="13"/>
                      <a:pt x="8" y="13"/>
                    </a:cubicBezTo>
                    <a:cubicBezTo>
                      <a:pt x="11" y="13"/>
                      <a:pt x="13" y="11"/>
                      <a:pt x="13" y="9"/>
                    </a:cubicBezTo>
                    <a:cubicBezTo>
                      <a:pt x="13" y="6"/>
                      <a:pt x="11" y="5"/>
                      <a:pt x="8" y="5"/>
                    </a:cubicBezTo>
                    <a:lnTo>
                      <a:pt x="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03" name="Freeform 223"/>
              <p:cNvSpPr>
                <a:spLocks noEditPoints="1"/>
              </p:cNvSpPr>
              <p:nvPr/>
            </p:nvSpPr>
            <p:spPr bwMode="auto">
              <a:xfrm>
                <a:off x="9969481" y="3564320"/>
                <a:ext cx="82586" cy="85701"/>
              </a:xfrm>
              <a:custGeom>
                <a:avLst/>
                <a:gdLst>
                  <a:gd name="T0" fmla="*/ 25 w 25"/>
                  <a:gd name="T1" fmla="*/ 26 h 26"/>
                  <a:gd name="T2" fmla="*/ 19 w 25"/>
                  <a:gd name="T3" fmla="*/ 26 h 26"/>
                  <a:gd name="T4" fmla="*/ 17 w 25"/>
                  <a:gd name="T5" fmla="*/ 20 h 26"/>
                  <a:gd name="T6" fmla="*/ 8 w 25"/>
                  <a:gd name="T7" fmla="*/ 20 h 26"/>
                  <a:gd name="T8" fmla="*/ 6 w 25"/>
                  <a:gd name="T9" fmla="*/ 26 h 26"/>
                  <a:gd name="T10" fmla="*/ 0 w 25"/>
                  <a:gd name="T11" fmla="*/ 26 h 26"/>
                  <a:gd name="T12" fmla="*/ 9 w 25"/>
                  <a:gd name="T13" fmla="*/ 0 h 26"/>
                  <a:gd name="T14" fmla="*/ 16 w 25"/>
                  <a:gd name="T15" fmla="*/ 0 h 26"/>
                  <a:gd name="T16" fmla="*/ 25 w 25"/>
                  <a:gd name="T17" fmla="*/ 26 h 26"/>
                  <a:gd name="T18" fmla="*/ 16 w 25"/>
                  <a:gd name="T19" fmla="*/ 16 h 26"/>
                  <a:gd name="T20" fmla="*/ 13 w 25"/>
                  <a:gd name="T21" fmla="*/ 7 h 26"/>
                  <a:gd name="T22" fmla="*/ 13 w 25"/>
                  <a:gd name="T23" fmla="*/ 5 h 26"/>
                  <a:gd name="T24" fmla="*/ 13 w 25"/>
                  <a:gd name="T25" fmla="*/ 5 h 26"/>
                  <a:gd name="T26" fmla="*/ 12 w 25"/>
                  <a:gd name="T27" fmla="*/ 7 h 26"/>
                  <a:gd name="T28" fmla="*/ 9 w 25"/>
                  <a:gd name="T29" fmla="*/ 16 h 26"/>
                  <a:gd name="T30" fmla="*/ 16 w 25"/>
                  <a:gd name="T31"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6">
                    <a:moveTo>
                      <a:pt x="25" y="26"/>
                    </a:moveTo>
                    <a:cubicBezTo>
                      <a:pt x="19" y="26"/>
                      <a:pt x="19" y="26"/>
                      <a:pt x="19" y="26"/>
                    </a:cubicBezTo>
                    <a:cubicBezTo>
                      <a:pt x="17" y="20"/>
                      <a:pt x="17" y="20"/>
                      <a:pt x="17" y="20"/>
                    </a:cubicBezTo>
                    <a:cubicBezTo>
                      <a:pt x="8" y="20"/>
                      <a:pt x="8" y="20"/>
                      <a:pt x="8" y="20"/>
                    </a:cubicBezTo>
                    <a:cubicBezTo>
                      <a:pt x="6" y="26"/>
                      <a:pt x="6" y="26"/>
                      <a:pt x="6" y="26"/>
                    </a:cubicBezTo>
                    <a:cubicBezTo>
                      <a:pt x="0" y="26"/>
                      <a:pt x="0" y="26"/>
                      <a:pt x="0" y="26"/>
                    </a:cubicBezTo>
                    <a:cubicBezTo>
                      <a:pt x="9" y="0"/>
                      <a:pt x="9" y="0"/>
                      <a:pt x="9" y="0"/>
                    </a:cubicBezTo>
                    <a:cubicBezTo>
                      <a:pt x="16" y="0"/>
                      <a:pt x="16" y="0"/>
                      <a:pt x="16" y="0"/>
                    </a:cubicBezTo>
                    <a:lnTo>
                      <a:pt x="25" y="26"/>
                    </a:lnTo>
                    <a:close/>
                    <a:moveTo>
                      <a:pt x="16" y="16"/>
                    </a:moveTo>
                    <a:cubicBezTo>
                      <a:pt x="13" y="7"/>
                      <a:pt x="13" y="7"/>
                      <a:pt x="13" y="7"/>
                    </a:cubicBezTo>
                    <a:cubicBezTo>
                      <a:pt x="13" y="7"/>
                      <a:pt x="13" y="6"/>
                      <a:pt x="13" y="5"/>
                    </a:cubicBezTo>
                    <a:cubicBezTo>
                      <a:pt x="13" y="5"/>
                      <a:pt x="13" y="5"/>
                      <a:pt x="13" y="5"/>
                    </a:cubicBezTo>
                    <a:cubicBezTo>
                      <a:pt x="13" y="6"/>
                      <a:pt x="12" y="6"/>
                      <a:pt x="12" y="7"/>
                    </a:cubicBezTo>
                    <a:cubicBezTo>
                      <a:pt x="9" y="16"/>
                      <a:pt x="9" y="16"/>
                      <a:pt x="9" y="16"/>
                    </a:cubicBezTo>
                    <a:lnTo>
                      <a:pt x="16"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04" name="Freeform 224"/>
              <p:cNvSpPr>
                <a:spLocks/>
              </p:cNvSpPr>
              <p:nvPr/>
            </p:nvSpPr>
            <p:spPr bwMode="auto">
              <a:xfrm>
                <a:off x="10064532" y="3564320"/>
                <a:ext cx="71678" cy="85701"/>
              </a:xfrm>
              <a:custGeom>
                <a:avLst/>
                <a:gdLst>
                  <a:gd name="T0" fmla="*/ 22 w 22"/>
                  <a:gd name="T1" fmla="*/ 26 h 26"/>
                  <a:gd name="T2" fmla="*/ 17 w 22"/>
                  <a:gd name="T3" fmla="*/ 26 h 26"/>
                  <a:gd name="T4" fmla="*/ 6 w 22"/>
                  <a:gd name="T5" fmla="*/ 10 h 26"/>
                  <a:gd name="T6" fmla="*/ 5 w 22"/>
                  <a:gd name="T7" fmla="*/ 8 h 26"/>
                  <a:gd name="T8" fmla="*/ 5 w 22"/>
                  <a:gd name="T9" fmla="*/ 8 h 26"/>
                  <a:gd name="T10" fmla="*/ 5 w 22"/>
                  <a:gd name="T11" fmla="*/ 12 h 26"/>
                  <a:gd name="T12" fmla="*/ 5 w 22"/>
                  <a:gd name="T13" fmla="*/ 26 h 26"/>
                  <a:gd name="T14" fmla="*/ 0 w 22"/>
                  <a:gd name="T15" fmla="*/ 26 h 26"/>
                  <a:gd name="T16" fmla="*/ 0 w 22"/>
                  <a:gd name="T17" fmla="*/ 0 h 26"/>
                  <a:gd name="T18" fmla="*/ 6 w 22"/>
                  <a:gd name="T19" fmla="*/ 0 h 26"/>
                  <a:gd name="T20" fmla="*/ 16 w 22"/>
                  <a:gd name="T21" fmla="*/ 16 h 26"/>
                  <a:gd name="T22" fmla="*/ 17 w 22"/>
                  <a:gd name="T23" fmla="*/ 18 h 26"/>
                  <a:gd name="T24" fmla="*/ 17 w 22"/>
                  <a:gd name="T25" fmla="*/ 18 h 26"/>
                  <a:gd name="T26" fmla="*/ 17 w 22"/>
                  <a:gd name="T27" fmla="*/ 14 h 26"/>
                  <a:gd name="T28" fmla="*/ 17 w 22"/>
                  <a:gd name="T29" fmla="*/ 0 h 26"/>
                  <a:gd name="T30" fmla="*/ 22 w 22"/>
                  <a:gd name="T31" fmla="*/ 0 h 26"/>
                  <a:gd name="T32" fmla="*/ 22 w 22"/>
                  <a:gd name="T33"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6">
                    <a:moveTo>
                      <a:pt x="22" y="26"/>
                    </a:moveTo>
                    <a:cubicBezTo>
                      <a:pt x="17" y="26"/>
                      <a:pt x="17" y="26"/>
                      <a:pt x="17" y="26"/>
                    </a:cubicBezTo>
                    <a:cubicBezTo>
                      <a:pt x="6" y="10"/>
                      <a:pt x="6" y="10"/>
                      <a:pt x="6" y="10"/>
                    </a:cubicBezTo>
                    <a:cubicBezTo>
                      <a:pt x="6" y="9"/>
                      <a:pt x="5" y="8"/>
                      <a:pt x="5" y="8"/>
                    </a:cubicBezTo>
                    <a:cubicBezTo>
                      <a:pt x="5" y="8"/>
                      <a:pt x="5" y="8"/>
                      <a:pt x="5" y="8"/>
                    </a:cubicBezTo>
                    <a:cubicBezTo>
                      <a:pt x="5" y="9"/>
                      <a:pt x="5" y="10"/>
                      <a:pt x="5" y="12"/>
                    </a:cubicBezTo>
                    <a:cubicBezTo>
                      <a:pt x="5" y="26"/>
                      <a:pt x="5" y="26"/>
                      <a:pt x="5" y="26"/>
                    </a:cubicBezTo>
                    <a:cubicBezTo>
                      <a:pt x="0" y="26"/>
                      <a:pt x="0" y="26"/>
                      <a:pt x="0" y="26"/>
                    </a:cubicBezTo>
                    <a:cubicBezTo>
                      <a:pt x="0" y="0"/>
                      <a:pt x="0" y="0"/>
                      <a:pt x="0" y="0"/>
                    </a:cubicBezTo>
                    <a:cubicBezTo>
                      <a:pt x="6" y="0"/>
                      <a:pt x="6" y="0"/>
                      <a:pt x="6" y="0"/>
                    </a:cubicBezTo>
                    <a:cubicBezTo>
                      <a:pt x="16" y="16"/>
                      <a:pt x="16" y="16"/>
                      <a:pt x="16" y="16"/>
                    </a:cubicBezTo>
                    <a:cubicBezTo>
                      <a:pt x="16" y="16"/>
                      <a:pt x="17" y="17"/>
                      <a:pt x="17" y="18"/>
                    </a:cubicBezTo>
                    <a:cubicBezTo>
                      <a:pt x="17" y="18"/>
                      <a:pt x="17" y="18"/>
                      <a:pt x="17" y="18"/>
                    </a:cubicBezTo>
                    <a:cubicBezTo>
                      <a:pt x="17" y="17"/>
                      <a:pt x="17" y="16"/>
                      <a:pt x="17" y="14"/>
                    </a:cubicBezTo>
                    <a:cubicBezTo>
                      <a:pt x="17" y="0"/>
                      <a:pt x="17" y="0"/>
                      <a:pt x="17" y="0"/>
                    </a:cubicBezTo>
                    <a:cubicBezTo>
                      <a:pt x="22" y="0"/>
                      <a:pt x="22" y="0"/>
                      <a:pt x="22" y="0"/>
                    </a:cubicBezTo>
                    <a:lnTo>
                      <a:pt x="2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09" name="Freeform 229"/>
              <p:cNvSpPr>
                <a:spLocks noEditPoints="1"/>
              </p:cNvSpPr>
              <p:nvPr/>
            </p:nvSpPr>
            <p:spPr bwMode="auto">
              <a:xfrm>
                <a:off x="9939874" y="3704559"/>
                <a:ext cx="79469" cy="85701"/>
              </a:xfrm>
              <a:custGeom>
                <a:avLst/>
                <a:gdLst>
                  <a:gd name="T0" fmla="*/ 24 w 24"/>
                  <a:gd name="T1" fmla="*/ 11 h 26"/>
                  <a:gd name="T2" fmla="*/ 23 w 24"/>
                  <a:gd name="T3" fmla="*/ 14 h 26"/>
                  <a:gd name="T4" fmla="*/ 23 w 24"/>
                  <a:gd name="T5" fmla="*/ 17 h 26"/>
                  <a:gd name="T6" fmla="*/ 21 w 24"/>
                  <a:gd name="T7" fmla="*/ 20 h 26"/>
                  <a:gd name="T8" fmla="*/ 19 w 24"/>
                  <a:gd name="T9" fmla="*/ 22 h 26"/>
                  <a:gd name="T10" fmla="*/ 18 w 24"/>
                  <a:gd name="T11" fmla="*/ 24 h 26"/>
                  <a:gd name="T12" fmla="*/ 15 w 24"/>
                  <a:gd name="T13" fmla="*/ 25 h 26"/>
                  <a:gd name="T14" fmla="*/ 13 w 24"/>
                  <a:gd name="T15" fmla="*/ 26 h 26"/>
                  <a:gd name="T16" fmla="*/ 10 w 24"/>
                  <a:gd name="T17" fmla="*/ 26 h 26"/>
                  <a:gd name="T18" fmla="*/ 6 w 24"/>
                  <a:gd name="T19" fmla="*/ 25 h 26"/>
                  <a:gd name="T20" fmla="*/ 3 w 24"/>
                  <a:gd name="T21" fmla="*/ 23 h 26"/>
                  <a:gd name="T22" fmla="*/ 1 w 24"/>
                  <a:gd name="T23" fmla="*/ 20 h 26"/>
                  <a:gd name="T24" fmla="*/ 0 w 24"/>
                  <a:gd name="T25" fmla="*/ 16 h 26"/>
                  <a:gd name="T26" fmla="*/ 1 w 24"/>
                  <a:gd name="T27" fmla="*/ 9 h 26"/>
                  <a:gd name="T28" fmla="*/ 5 w 24"/>
                  <a:gd name="T29" fmla="*/ 4 h 26"/>
                  <a:gd name="T30" fmla="*/ 8 w 24"/>
                  <a:gd name="T31" fmla="*/ 1 h 26"/>
                  <a:gd name="T32" fmla="*/ 14 w 24"/>
                  <a:gd name="T33" fmla="*/ 0 h 26"/>
                  <a:gd name="T34" fmla="*/ 18 w 24"/>
                  <a:gd name="T35" fmla="*/ 1 h 26"/>
                  <a:gd name="T36" fmla="*/ 21 w 24"/>
                  <a:gd name="T37" fmla="*/ 3 h 26"/>
                  <a:gd name="T38" fmla="*/ 23 w 24"/>
                  <a:gd name="T39" fmla="*/ 7 h 26"/>
                  <a:gd name="T40" fmla="*/ 24 w 24"/>
                  <a:gd name="T41" fmla="*/ 11 h 26"/>
                  <a:gd name="T42" fmla="*/ 21 w 24"/>
                  <a:gd name="T43" fmla="*/ 11 h 26"/>
                  <a:gd name="T44" fmla="*/ 20 w 24"/>
                  <a:gd name="T45" fmla="*/ 8 h 26"/>
                  <a:gd name="T46" fmla="*/ 19 w 24"/>
                  <a:gd name="T47" fmla="*/ 5 h 26"/>
                  <a:gd name="T48" fmla="*/ 16 w 24"/>
                  <a:gd name="T49" fmla="*/ 3 h 26"/>
                  <a:gd name="T50" fmla="*/ 13 w 24"/>
                  <a:gd name="T51" fmla="*/ 3 h 26"/>
                  <a:gd name="T52" fmla="*/ 10 w 24"/>
                  <a:gd name="T53" fmla="*/ 4 h 26"/>
                  <a:gd name="T54" fmla="*/ 6 w 24"/>
                  <a:gd name="T55" fmla="*/ 6 h 26"/>
                  <a:gd name="T56" fmla="*/ 5 w 24"/>
                  <a:gd name="T57" fmla="*/ 8 h 26"/>
                  <a:gd name="T58" fmla="*/ 4 w 24"/>
                  <a:gd name="T59" fmla="*/ 10 h 26"/>
                  <a:gd name="T60" fmla="*/ 3 w 24"/>
                  <a:gd name="T61" fmla="*/ 13 h 26"/>
                  <a:gd name="T62" fmla="*/ 3 w 24"/>
                  <a:gd name="T63" fmla="*/ 16 h 26"/>
                  <a:gd name="T64" fmla="*/ 4 w 24"/>
                  <a:gd name="T65" fmla="*/ 19 h 26"/>
                  <a:gd name="T66" fmla="*/ 5 w 24"/>
                  <a:gd name="T67" fmla="*/ 21 h 26"/>
                  <a:gd name="T68" fmla="*/ 7 w 24"/>
                  <a:gd name="T69" fmla="*/ 23 h 26"/>
                  <a:gd name="T70" fmla="*/ 10 w 24"/>
                  <a:gd name="T71" fmla="*/ 24 h 26"/>
                  <a:gd name="T72" fmla="*/ 14 w 24"/>
                  <a:gd name="T73" fmla="*/ 23 h 26"/>
                  <a:gd name="T74" fmla="*/ 17 w 24"/>
                  <a:gd name="T75" fmla="*/ 20 h 26"/>
                  <a:gd name="T76" fmla="*/ 19 w 24"/>
                  <a:gd name="T77" fmla="*/ 18 h 26"/>
                  <a:gd name="T78" fmla="*/ 20 w 24"/>
                  <a:gd name="T79" fmla="*/ 16 h 26"/>
                  <a:gd name="T80" fmla="*/ 20 w 24"/>
                  <a:gd name="T81" fmla="*/ 13 h 26"/>
                  <a:gd name="T82" fmla="*/ 21 w 24"/>
                  <a:gd name="T83"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26">
                    <a:moveTo>
                      <a:pt x="24" y="11"/>
                    </a:moveTo>
                    <a:cubicBezTo>
                      <a:pt x="24" y="12"/>
                      <a:pt x="24" y="13"/>
                      <a:pt x="23" y="14"/>
                    </a:cubicBezTo>
                    <a:cubicBezTo>
                      <a:pt x="23" y="15"/>
                      <a:pt x="23" y="16"/>
                      <a:pt x="23" y="17"/>
                    </a:cubicBezTo>
                    <a:cubicBezTo>
                      <a:pt x="22" y="18"/>
                      <a:pt x="22" y="19"/>
                      <a:pt x="21" y="20"/>
                    </a:cubicBezTo>
                    <a:cubicBezTo>
                      <a:pt x="21" y="21"/>
                      <a:pt x="20" y="22"/>
                      <a:pt x="19" y="22"/>
                    </a:cubicBezTo>
                    <a:cubicBezTo>
                      <a:pt x="19" y="23"/>
                      <a:pt x="18" y="24"/>
                      <a:pt x="18" y="24"/>
                    </a:cubicBezTo>
                    <a:cubicBezTo>
                      <a:pt x="17" y="24"/>
                      <a:pt x="16" y="25"/>
                      <a:pt x="15" y="25"/>
                    </a:cubicBezTo>
                    <a:cubicBezTo>
                      <a:pt x="15" y="26"/>
                      <a:pt x="14" y="26"/>
                      <a:pt x="13" y="26"/>
                    </a:cubicBezTo>
                    <a:cubicBezTo>
                      <a:pt x="12" y="26"/>
                      <a:pt x="11" y="26"/>
                      <a:pt x="10" y="26"/>
                    </a:cubicBezTo>
                    <a:cubicBezTo>
                      <a:pt x="9" y="26"/>
                      <a:pt x="7" y="26"/>
                      <a:pt x="6" y="25"/>
                    </a:cubicBezTo>
                    <a:cubicBezTo>
                      <a:pt x="5" y="25"/>
                      <a:pt x="4" y="24"/>
                      <a:pt x="3" y="23"/>
                    </a:cubicBezTo>
                    <a:cubicBezTo>
                      <a:pt x="2" y="22"/>
                      <a:pt x="1" y="21"/>
                      <a:pt x="1" y="20"/>
                    </a:cubicBezTo>
                    <a:cubicBezTo>
                      <a:pt x="0" y="18"/>
                      <a:pt x="0" y="17"/>
                      <a:pt x="0" y="16"/>
                    </a:cubicBezTo>
                    <a:cubicBezTo>
                      <a:pt x="0" y="13"/>
                      <a:pt x="0" y="11"/>
                      <a:pt x="1" y="9"/>
                    </a:cubicBezTo>
                    <a:cubicBezTo>
                      <a:pt x="2" y="7"/>
                      <a:pt x="3" y="5"/>
                      <a:pt x="5" y="4"/>
                    </a:cubicBezTo>
                    <a:cubicBezTo>
                      <a:pt x="6" y="3"/>
                      <a:pt x="7" y="2"/>
                      <a:pt x="8" y="1"/>
                    </a:cubicBezTo>
                    <a:cubicBezTo>
                      <a:pt x="10" y="1"/>
                      <a:pt x="12" y="0"/>
                      <a:pt x="14" y="0"/>
                    </a:cubicBezTo>
                    <a:cubicBezTo>
                      <a:pt x="15" y="0"/>
                      <a:pt x="17" y="0"/>
                      <a:pt x="18" y="1"/>
                    </a:cubicBezTo>
                    <a:cubicBezTo>
                      <a:pt x="19" y="1"/>
                      <a:pt x="20" y="2"/>
                      <a:pt x="21" y="3"/>
                    </a:cubicBezTo>
                    <a:cubicBezTo>
                      <a:pt x="22" y="4"/>
                      <a:pt x="23" y="5"/>
                      <a:pt x="23" y="7"/>
                    </a:cubicBezTo>
                    <a:cubicBezTo>
                      <a:pt x="24" y="8"/>
                      <a:pt x="24" y="9"/>
                      <a:pt x="24" y="11"/>
                    </a:cubicBezTo>
                    <a:close/>
                    <a:moveTo>
                      <a:pt x="21" y="11"/>
                    </a:moveTo>
                    <a:cubicBezTo>
                      <a:pt x="21" y="10"/>
                      <a:pt x="20" y="9"/>
                      <a:pt x="20" y="8"/>
                    </a:cubicBezTo>
                    <a:cubicBezTo>
                      <a:pt x="20" y="7"/>
                      <a:pt x="19" y="6"/>
                      <a:pt x="19" y="5"/>
                    </a:cubicBezTo>
                    <a:cubicBezTo>
                      <a:pt x="18" y="4"/>
                      <a:pt x="17" y="4"/>
                      <a:pt x="16" y="3"/>
                    </a:cubicBezTo>
                    <a:cubicBezTo>
                      <a:pt x="15" y="3"/>
                      <a:pt x="14" y="3"/>
                      <a:pt x="13" y="3"/>
                    </a:cubicBezTo>
                    <a:cubicBezTo>
                      <a:pt x="12" y="3"/>
                      <a:pt x="11" y="3"/>
                      <a:pt x="10" y="4"/>
                    </a:cubicBezTo>
                    <a:cubicBezTo>
                      <a:pt x="8" y="4"/>
                      <a:pt x="7" y="5"/>
                      <a:pt x="6" y="6"/>
                    </a:cubicBezTo>
                    <a:cubicBezTo>
                      <a:pt x="6" y="7"/>
                      <a:pt x="6" y="7"/>
                      <a:pt x="5" y="8"/>
                    </a:cubicBezTo>
                    <a:cubicBezTo>
                      <a:pt x="5" y="9"/>
                      <a:pt x="4" y="9"/>
                      <a:pt x="4" y="10"/>
                    </a:cubicBezTo>
                    <a:cubicBezTo>
                      <a:pt x="4" y="11"/>
                      <a:pt x="3" y="12"/>
                      <a:pt x="3" y="13"/>
                    </a:cubicBezTo>
                    <a:cubicBezTo>
                      <a:pt x="3" y="14"/>
                      <a:pt x="3" y="15"/>
                      <a:pt x="3" y="16"/>
                    </a:cubicBezTo>
                    <a:cubicBezTo>
                      <a:pt x="3" y="17"/>
                      <a:pt x="3" y="18"/>
                      <a:pt x="4" y="19"/>
                    </a:cubicBezTo>
                    <a:cubicBezTo>
                      <a:pt x="4" y="20"/>
                      <a:pt x="4" y="21"/>
                      <a:pt x="5" y="21"/>
                    </a:cubicBezTo>
                    <a:cubicBezTo>
                      <a:pt x="6" y="22"/>
                      <a:pt x="6" y="23"/>
                      <a:pt x="7" y="23"/>
                    </a:cubicBezTo>
                    <a:cubicBezTo>
                      <a:pt x="8" y="23"/>
                      <a:pt x="9" y="24"/>
                      <a:pt x="10" y="24"/>
                    </a:cubicBezTo>
                    <a:cubicBezTo>
                      <a:pt x="12" y="24"/>
                      <a:pt x="13" y="23"/>
                      <a:pt x="14" y="23"/>
                    </a:cubicBezTo>
                    <a:cubicBezTo>
                      <a:pt x="15" y="22"/>
                      <a:pt x="16" y="22"/>
                      <a:pt x="17" y="20"/>
                    </a:cubicBezTo>
                    <a:cubicBezTo>
                      <a:pt x="18" y="20"/>
                      <a:pt x="18" y="19"/>
                      <a:pt x="19" y="18"/>
                    </a:cubicBezTo>
                    <a:cubicBezTo>
                      <a:pt x="19" y="18"/>
                      <a:pt x="19" y="17"/>
                      <a:pt x="20" y="16"/>
                    </a:cubicBezTo>
                    <a:cubicBezTo>
                      <a:pt x="20" y="15"/>
                      <a:pt x="20" y="14"/>
                      <a:pt x="20" y="13"/>
                    </a:cubicBezTo>
                    <a:cubicBezTo>
                      <a:pt x="21" y="13"/>
                      <a:pt x="21" y="12"/>
                      <a:pt x="21"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10" name="Freeform 230"/>
              <p:cNvSpPr>
                <a:spLocks/>
              </p:cNvSpPr>
              <p:nvPr/>
            </p:nvSpPr>
            <p:spPr bwMode="auto">
              <a:xfrm>
                <a:off x="10025576" y="3704559"/>
                <a:ext cx="54538" cy="85701"/>
              </a:xfrm>
              <a:custGeom>
                <a:avLst/>
                <a:gdLst>
                  <a:gd name="T0" fmla="*/ 17 w 17"/>
                  <a:gd name="T1" fmla="*/ 4 h 26"/>
                  <a:gd name="T2" fmla="*/ 16 w 17"/>
                  <a:gd name="T3" fmla="*/ 4 h 26"/>
                  <a:gd name="T4" fmla="*/ 14 w 17"/>
                  <a:gd name="T5" fmla="*/ 3 h 26"/>
                  <a:gd name="T6" fmla="*/ 13 w 17"/>
                  <a:gd name="T7" fmla="*/ 3 h 26"/>
                  <a:gd name="T8" fmla="*/ 11 w 17"/>
                  <a:gd name="T9" fmla="*/ 3 h 26"/>
                  <a:gd name="T10" fmla="*/ 9 w 17"/>
                  <a:gd name="T11" fmla="*/ 3 h 26"/>
                  <a:gd name="T12" fmla="*/ 8 w 17"/>
                  <a:gd name="T13" fmla="*/ 4 h 26"/>
                  <a:gd name="T14" fmla="*/ 7 w 17"/>
                  <a:gd name="T15" fmla="*/ 6 h 26"/>
                  <a:gd name="T16" fmla="*/ 6 w 17"/>
                  <a:gd name="T17" fmla="*/ 7 h 26"/>
                  <a:gd name="T18" fmla="*/ 7 w 17"/>
                  <a:gd name="T19" fmla="*/ 8 h 26"/>
                  <a:gd name="T20" fmla="*/ 7 w 17"/>
                  <a:gd name="T21" fmla="*/ 10 h 26"/>
                  <a:gd name="T22" fmla="*/ 9 w 17"/>
                  <a:gd name="T23" fmla="*/ 11 h 26"/>
                  <a:gd name="T24" fmla="*/ 10 w 17"/>
                  <a:gd name="T25" fmla="*/ 12 h 26"/>
                  <a:gd name="T26" fmla="*/ 12 w 17"/>
                  <a:gd name="T27" fmla="*/ 14 h 26"/>
                  <a:gd name="T28" fmla="*/ 14 w 17"/>
                  <a:gd name="T29" fmla="*/ 15 h 26"/>
                  <a:gd name="T30" fmla="*/ 14 w 17"/>
                  <a:gd name="T31" fmla="*/ 17 h 26"/>
                  <a:gd name="T32" fmla="*/ 15 w 17"/>
                  <a:gd name="T33" fmla="*/ 19 h 26"/>
                  <a:gd name="T34" fmla="*/ 15 w 17"/>
                  <a:gd name="T35" fmla="*/ 21 h 26"/>
                  <a:gd name="T36" fmla="*/ 14 w 17"/>
                  <a:gd name="T37" fmla="*/ 22 h 26"/>
                  <a:gd name="T38" fmla="*/ 13 w 17"/>
                  <a:gd name="T39" fmla="*/ 24 h 26"/>
                  <a:gd name="T40" fmla="*/ 12 w 17"/>
                  <a:gd name="T41" fmla="*/ 25 h 26"/>
                  <a:gd name="T42" fmla="*/ 10 w 17"/>
                  <a:gd name="T43" fmla="*/ 26 h 26"/>
                  <a:gd name="T44" fmla="*/ 6 w 17"/>
                  <a:gd name="T45" fmla="*/ 26 h 26"/>
                  <a:gd name="T46" fmla="*/ 5 w 17"/>
                  <a:gd name="T47" fmla="*/ 26 h 26"/>
                  <a:gd name="T48" fmla="*/ 3 w 17"/>
                  <a:gd name="T49" fmla="*/ 26 h 26"/>
                  <a:gd name="T50" fmla="*/ 1 w 17"/>
                  <a:gd name="T51" fmla="*/ 25 h 26"/>
                  <a:gd name="T52" fmla="*/ 0 w 17"/>
                  <a:gd name="T53" fmla="*/ 25 h 26"/>
                  <a:gd name="T54" fmla="*/ 0 w 17"/>
                  <a:gd name="T55" fmla="*/ 22 h 26"/>
                  <a:gd name="T56" fmla="*/ 2 w 17"/>
                  <a:gd name="T57" fmla="*/ 22 h 26"/>
                  <a:gd name="T58" fmla="*/ 3 w 17"/>
                  <a:gd name="T59" fmla="*/ 23 h 26"/>
                  <a:gd name="T60" fmla="*/ 5 w 17"/>
                  <a:gd name="T61" fmla="*/ 23 h 26"/>
                  <a:gd name="T62" fmla="*/ 7 w 17"/>
                  <a:gd name="T63" fmla="*/ 24 h 26"/>
                  <a:gd name="T64" fmla="*/ 9 w 17"/>
                  <a:gd name="T65" fmla="*/ 23 h 26"/>
                  <a:gd name="T66" fmla="*/ 11 w 17"/>
                  <a:gd name="T67" fmla="*/ 22 h 26"/>
                  <a:gd name="T68" fmla="*/ 11 w 17"/>
                  <a:gd name="T69" fmla="*/ 21 h 26"/>
                  <a:gd name="T70" fmla="*/ 12 w 17"/>
                  <a:gd name="T71" fmla="*/ 19 h 26"/>
                  <a:gd name="T72" fmla="*/ 11 w 17"/>
                  <a:gd name="T73" fmla="*/ 18 h 26"/>
                  <a:gd name="T74" fmla="*/ 11 w 17"/>
                  <a:gd name="T75" fmla="*/ 17 h 26"/>
                  <a:gd name="T76" fmla="*/ 9 w 17"/>
                  <a:gd name="T77" fmla="*/ 16 h 26"/>
                  <a:gd name="T78" fmla="*/ 8 w 17"/>
                  <a:gd name="T79" fmla="*/ 14 h 26"/>
                  <a:gd name="T80" fmla="*/ 6 w 17"/>
                  <a:gd name="T81" fmla="*/ 13 h 26"/>
                  <a:gd name="T82" fmla="*/ 5 w 17"/>
                  <a:gd name="T83" fmla="*/ 11 h 26"/>
                  <a:gd name="T84" fmla="*/ 4 w 17"/>
                  <a:gd name="T85" fmla="*/ 9 h 26"/>
                  <a:gd name="T86" fmla="*/ 3 w 17"/>
                  <a:gd name="T87" fmla="*/ 7 h 26"/>
                  <a:gd name="T88" fmla="*/ 4 w 17"/>
                  <a:gd name="T89" fmla="*/ 5 h 26"/>
                  <a:gd name="T90" fmla="*/ 5 w 17"/>
                  <a:gd name="T91" fmla="*/ 2 h 26"/>
                  <a:gd name="T92" fmla="*/ 8 w 17"/>
                  <a:gd name="T93" fmla="*/ 1 h 26"/>
                  <a:gd name="T94" fmla="*/ 12 w 17"/>
                  <a:gd name="T95" fmla="*/ 0 h 26"/>
                  <a:gd name="T96" fmla="*/ 13 w 17"/>
                  <a:gd name="T97" fmla="*/ 0 h 26"/>
                  <a:gd name="T98" fmla="*/ 15 w 17"/>
                  <a:gd name="T99" fmla="*/ 1 h 26"/>
                  <a:gd name="T100" fmla="*/ 16 w 17"/>
                  <a:gd name="T101" fmla="*/ 1 h 26"/>
                  <a:gd name="T102" fmla="*/ 17 w 17"/>
                  <a:gd name="T103" fmla="*/ 1 h 26"/>
                  <a:gd name="T104" fmla="*/ 17 w 17"/>
                  <a:gd name="T105"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 h="26">
                    <a:moveTo>
                      <a:pt x="17" y="4"/>
                    </a:moveTo>
                    <a:cubicBezTo>
                      <a:pt x="16" y="4"/>
                      <a:pt x="16" y="4"/>
                      <a:pt x="16" y="4"/>
                    </a:cubicBezTo>
                    <a:cubicBezTo>
                      <a:pt x="15" y="4"/>
                      <a:pt x="15" y="3"/>
                      <a:pt x="14" y="3"/>
                    </a:cubicBezTo>
                    <a:cubicBezTo>
                      <a:pt x="14" y="3"/>
                      <a:pt x="13" y="3"/>
                      <a:pt x="13" y="3"/>
                    </a:cubicBezTo>
                    <a:cubicBezTo>
                      <a:pt x="12" y="3"/>
                      <a:pt x="12" y="3"/>
                      <a:pt x="11" y="3"/>
                    </a:cubicBezTo>
                    <a:cubicBezTo>
                      <a:pt x="10" y="3"/>
                      <a:pt x="10" y="3"/>
                      <a:pt x="9" y="3"/>
                    </a:cubicBezTo>
                    <a:cubicBezTo>
                      <a:pt x="8" y="3"/>
                      <a:pt x="8" y="4"/>
                      <a:pt x="8" y="4"/>
                    </a:cubicBezTo>
                    <a:cubicBezTo>
                      <a:pt x="7" y="5"/>
                      <a:pt x="7" y="5"/>
                      <a:pt x="7" y="6"/>
                    </a:cubicBezTo>
                    <a:cubicBezTo>
                      <a:pt x="7" y="6"/>
                      <a:pt x="6" y="6"/>
                      <a:pt x="6" y="7"/>
                    </a:cubicBezTo>
                    <a:cubicBezTo>
                      <a:pt x="6" y="7"/>
                      <a:pt x="6" y="8"/>
                      <a:pt x="7" y="8"/>
                    </a:cubicBezTo>
                    <a:cubicBezTo>
                      <a:pt x="7" y="9"/>
                      <a:pt x="7" y="9"/>
                      <a:pt x="7" y="10"/>
                    </a:cubicBezTo>
                    <a:cubicBezTo>
                      <a:pt x="8" y="10"/>
                      <a:pt x="8" y="11"/>
                      <a:pt x="9" y="11"/>
                    </a:cubicBezTo>
                    <a:cubicBezTo>
                      <a:pt x="9" y="11"/>
                      <a:pt x="10" y="12"/>
                      <a:pt x="10" y="12"/>
                    </a:cubicBezTo>
                    <a:cubicBezTo>
                      <a:pt x="11" y="13"/>
                      <a:pt x="12" y="13"/>
                      <a:pt x="12" y="14"/>
                    </a:cubicBezTo>
                    <a:cubicBezTo>
                      <a:pt x="13" y="14"/>
                      <a:pt x="13" y="15"/>
                      <a:pt x="14" y="15"/>
                    </a:cubicBezTo>
                    <a:cubicBezTo>
                      <a:pt x="14" y="16"/>
                      <a:pt x="14" y="17"/>
                      <a:pt x="14" y="17"/>
                    </a:cubicBezTo>
                    <a:cubicBezTo>
                      <a:pt x="15" y="18"/>
                      <a:pt x="15" y="18"/>
                      <a:pt x="15" y="19"/>
                    </a:cubicBezTo>
                    <a:cubicBezTo>
                      <a:pt x="15" y="20"/>
                      <a:pt x="15" y="20"/>
                      <a:pt x="15" y="21"/>
                    </a:cubicBezTo>
                    <a:cubicBezTo>
                      <a:pt x="15" y="21"/>
                      <a:pt x="14" y="22"/>
                      <a:pt x="14" y="22"/>
                    </a:cubicBezTo>
                    <a:cubicBezTo>
                      <a:pt x="14" y="23"/>
                      <a:pt x="14" y="23"/>
                      <a:pt x="13" y="24"/>
                    </a:cubicBezTo>
                    <a:cubicBezTo>
                      <a:pt x="13" y="24"/>
                      <a:pt x="12" y="25"/>
                      <a:pt x="12" y="25"/>
                    </a:cubicBezTo>
                    <a:cubicBezTo>
                      <a:pt x="11" y="25"/>
                      <a:pt x="10" y="26"/>
                      <a:pt x="10" y="26"/>
                    </a:cubicBezTo>
                    <a:cubicBezTo>
                      <a:pt x="9" y="26"/>
                      <a:pt x="8" y="26"/>
                      <a:pt x="6" y="26"/>
                    </a:cubicBezTo>
                    <a:cubicBezTo>
                      <a:pt x="6" y="26"/>
                      <a:pt x="5" y="26"/>
                      <a:pt x="5" y="26"/>
                    </a:cubicBezTo>
                    <a:cubicBezTo>
                      <a:pt x="4" y="26"/>
                      <a:pt x="3" y="26"/>
                      <a:pt x="3" y="26"/>
                    </a:cubicBezTo>
                    <a:cubicBezTo>
                      <a:pt x="2" y="26"/>
                      <a:pt x="2" y="25"/>
                      <a:pt x="1" y="25"/>
                    </a:cubicBezTo>
                    <a:cubicBezTo>
                      <a:pt x="1" y="25"/>
                      <a:pt x="0" y="25"/>
                      <a:pt x="0" y="25"/>
                    </a:cubicBezTo>
                    <a:cubicBezTo>
                      <a:pt x="0" y="22"/>
                      <a:pt x="0" y="22"/>
                      <a:pt x="0" y="22"/>
                    </a:cubicBezTo>
                    <a:cubicBezTo>
                      <a:pt x="1" y="22"/>
                      <a:pt x="1" y="22"/>
                      <a:pt x="2" y="22"/>
                    </a:cubicBezTo>
                    <a:cubicBezTo>
                      <a:pt x="2" y="23"/>
                      <a:pt x="3" y="23"/>
                      <a:pt x="3" y="23"/>
                    </a:cubicBezTo>
                    <a:cubicBezTo>
                      <a:pt x="4" y="23"/>
                      <a:pt x="4" y="23"/>
                      <a:pt x="5" y="23"/>
                    </a:cubicBezTo>
                    <a:cubicBezTo>
                      <a:pt x="5" y="24"/>
                      <a:pt x="6" y="24"/>
                      <a:pt x="7" y="24"/>
                    </a:cubicBezTo>
                    <a:cubicBezTo>
                      <a:pt x="8" y="24"/>
                      <a:pt x="8" y="23"/>
                      <a:pt x="9" y="23"/>
                    </a:cubicBezTo>
                    <a:cubicBezTo>
                      <a:pt x="10" y="23"/>
                      <a:pt x="10" y="23"/>
                      <a:pt x="11" y="22"/>
                    </a:cubicBezTo>
                    <a:cubicBezTo>
                      <a:pt x="11" y="22"/>
                      <a:pt x="11" y="22"/>
                      <a:pt x="11" y="21"/>
                    </a:cubicBezTo>
                    <a:cubicBezTo>
                      <a:pt x="12" y="21"/>
                      <a:pt x="12" y="20"/>
                      <a:pt x="12" y="19"/>
                    </a:cubicBezTo>
                    <a:cubicBezTo>
                      <a:pt x="12" y="19"/>
                      <a:pt x="12" y="18"/>
                      <a:pt x="11" y="18"/>
                    </a:cubicBezTo>
                    <a:cubicBezTo>
                      <a:pt x="11" y="18"/>
                      <a:pt x="11" y="17"/>
                      <a:pt x="11" y="17"/>
                    </a:cubicBezTo>
                    <a:cubicBezTo>
                      <a:pt x="10" y="16"/>
                      <a:pt x="10" y="16"/>
                      <a:pt x="9" y="16"/>
                    </a:cubicBezTo>
                    <a:cubicBezTo>
                      <a:pt x="9" y="15"/>
                      <a:pt x="8" y="15"/>
                      <a:pt x="8" y="14"/>
                    </a:cubicBezTo>
                    <a:cubicBezTo>
                      <a:pt x="7" y="14"/>
                      <a:pt x="6" y="13"/>
                      <a:pt x="6" y="13"/>
                    </a:cubicBezTo>
                    <a:cubicBezTo>
                      <a:pt x="5" y="12"/>
                      <a:pt x="5" y="12"/>
                      <a:pt x="5" y="11"/>
                    </a:cubicBezTo>
                    <a:cubicBezTo>
                      <a:pt x="4" y="11"/>
                      <a:pt x="4" y="10"/>
                      <a:pt x="4" y="9"/>
                    </a:cubicBezTo>
                    <a:cubicBezTo>
                      <a:pt x="3" y="9"/>
                      <a:pt x="3" y="8"/>
                      <a:pt x="3" y="7"/>
                    </a:cubicBezTo>
                    <a:cubicBezTo>
                      <a:pt x="3" y="6"/>
                      <a:pt x="3" y="5"/>
                      <a:pt x="4" y="5"/>
                    </a:cubicBezTo>
                    <a:cubicBezTo>
                      <a:pt x="4" y="4"/>
                      <a:pt x="5" y="3"/>
                      <a:pt x="5" y="2"/>
                    </a:cubicBezTo>
                    <a:cubicBezTo>
                      <a:pt x="6" y="2"/>
                      <a:pt x="7" y="1"/>
                      <a:pt x="8" y="1"/>
                    </a:cubicBezTo>
                    <a:cubicBezTo>
                      <a:pt x="9" y="0"/>
                      <a:pt x="10" y="0"/>
                      <a:pt x="12" y="0"/>
                    </a:cubicBezTo>
                    <a:cubicBezTo>
                      <a:pt x="12" y="0"/>
                      <a:pt x="13" y="0"/>
                      <a:pt x="13" y="0"/>
                    </a:cubicBezTo>
                    <a:cubicBezTo>
                      <a:pt x="14" y="0"/>
                      <a:pt x="14" y="0"/>
                      <a:pt x="15" y="1"/>
                    </a:cubicBezTo>
                    <a:cubicBezTo>
                      <a:pt x="15" y="1"/>
                      <a:pt x="16" y="1"/>
                      <a:pt x="16" y="1"/>
                    </a:cubicBezTo>
                    <a:cubicBezTo>
                      <a:pt x="17" y="1"/>
                      <a:pt x="17" y="1"/>
                      <a:pt x="17" y="1"/>
                    </a:cubicBezTo>
                    <a:lnTo>
                      <a:pt x="17"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11" name="Freeform 231"/>
              <p:cNvSpPr>
                <a:spLocks noEditPoints="1"/>
              </p:cNvSpPr>
              <p:nvPr/>
            </p:nvSpPr>
            <p:spPr bwMode="auto">
              <a:xfrm>
                <a:off x="10076998" y="3707675"/>
                <a:ext cx="71678" cy="82585"/>
              </a:xfrm>
              <a:custGeom>
                <a:avLst/>
                <a:gdLst>
                  <a:gd name="T0" fmla="*/ 19 w 22"/>
                  <a:gd name="T1" fmla="*/ 25 h 25"/>
                  <a:gd name="T2" fmla="*/ 18 w 22"/>
                  <a:gd name="T3" fmla="*/ 18 h 25"/>
                  <a:gd name="T4" fmla="*/ 7 w 22"/>
                  <a:gd name="T5" fmla="*/ 18 h 25"/>
                  <a:gd name="T6" fmla="*/ 3 w 22"/>
                  <a:gd name="T7" fmla="*/ 25 h 25"/>
                  <a:gd name="T8" fmla="*/ 0 w 22"/>
                  <a:gd name="T9" fmla="*/ 25 h 25"/>
                  <a:gd name="T10" fmla="*/ 15 w 22"/>
                  <a:gd name="T11" fmla="*/ 0 h 25"/>
                  <a:gd name="T12" fmla="*/ 18 w 22"/>
                  <a:gd name="T13" fmla="*/ 0 h 25"/>
                  <a:gd name="T14" fmla="*/ 22 w 22"/>
                  <a:gd name="T15" fmla="*/ 25 h 25"/>
                  <a:gd name="T16" fmla="*/ 19 w 22"/>
                  <a:gd name="T17" fmla="*/ 25 h 25"/>
                  <a:gd name="T18" fmla="*/ 16 w 22"/>
                  <a:gd name="T19" fmla="*/ 4 h 25"/>
                  <a:gd name="T20" fmla="*/ 16 w 22"/>
                  <a:gd name="T21" fmla="*/ 4 h 25"/>
                  <a:gd name="T22" fmla="*/ 16 w 22"/>
                  <a:gd name="T23" fmla="*/ 4 h 25"/>
                  <a:gd name="T24" fmla="*/ 16 w 22"/>
                  <a:gd name="T25" fmla="*/ 3 h 25"/>
                  <a:gd name="T26" fmla="*/ 16 w 22"/>
                  <a:gd name="T27" fmla="*/ 3 h 25"/>
                  <a:gd name="T28" fmla="*/ 16 w 22"/>
                  <a:gd name="T29" fmla="*/ 3 h 25"/>
                  <a:gd name="T30" fmla="*/ 16 w 22"/>
                  <a:gd name="T31" fmla="*/ 3 h 25"/>
                  <a:gd name="T32" fmla="*/ 16 w 22"/>
                  <a:gd name="T33" fmla="*/ 3 h 25"/>
                  <a:gd name="T34" fmla="*/ 15 w 22"/>
                  <a:gd name="T35" fmla="*/ 4 h 25"/>
                  <a:gd name="T36" fmla="*/ 15 w 22"/>
                  <a:gd name="T37" fmla="*/ 4 h 25"/>
                  <a:gd name="T38" fmla="*/ 9 w 22"/>
                  <a:gd name="T39" fmla="*/ 15 h 25"/>
                  <a:gd name="T40" fmla="*/ 18 w 22"/>
                  <a:gd name="T41" fmla="*/ 15 h 25"/>
                  <a:gd name="T42" fmla="*/ 16 w 22"/>
                  <a:gd name="T43"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5">
                    <a:moveTo>
                      <a:pt x="19" y="25"/>
                    </a:moveTo>
                    <a:cubicBezTo>
                      <a:pt x="18" y="18"/>
                      <a:pt x="18" y="18"/>
                      <a:pt x="18" y="18"/>
                    </a:cubicBezTo>
                    <a:cubicBezTo>
                      <a:pt x="7" y="18"/>
                      <a:pt x="7" y="18"/>
                      <a:pt x="7" y="18"/>
                    </a:cubicBezTo>
                    <a:cubicBezTo>
                      <a:pt x="3" y="25"/>
                      <a:pt x="3" y="25"/>
                      <a:pt x="3" y="25"/>
                    </a:cubicBezTo>
                    <a:cubicBezTo>
                      <a:pt x="0" y="25"/>
                      <a:pt x="0" y="25"/>
                      <a:pt x="0" y="25"/>
                    </a:cubicBezTo>
                    <a:cubicBezTo>
                      <a:pt x="15" y="0"/>
                      <a:pt x="15" y="0"/>
                      <a:pt x="15" y="0"/>
                    </a:cubicBezTo>
                    <a:cubicBezTo>
                      <a:pt x="18" y="0"/>
                      <a:pt x="18" y="0"/>
                      <a:pt x="18" y="0"/>
                    </a:cubicBezTo>
                    <a:cubicBezTo>
                      <a:pt x="22" y="25"/>
                      <a:pt x="22" y="25"/>
                      <a:pt x="22" y="25"/>
                    </a:cubicBezTo>
                    <a:lnTo>
                      <a:pt x="19" y="25"/>
                    </a:lnTo>
                    <a:close/>
                    <a:moveTo>
                      <a:pt x="16" y="4"/>
                    </a:moveTo>
                    <a:cubicBezTo>
                      <a:pt x="16" y="4"/>
                      <a:pt x="16" y="4"/>
                      <a:pt x="16" y="4"/>
                    </a:cubicBezTo>
                    <a:cubicBezTo>
                      <a:pt x="16" y="4"/>
                      <a:pt x="16" y="4"/>
                      <a:pt x="16" y="4"/>
                    </a:cubicBezTo>
                    <a:cubicBezTo>
                      <a:pt x="16" y="3"/>
                      <a:pt x="16" y="3"/>
                      <a:pt x="16" y="3"/>
                    </a:cubicBezTo>
                    <a:cubicBezTo>
                      <a:pt x="16" y="3"/>
                      <a:pt x="16" y="3"/>
                      <a:pt x="16" y="3"/>
                    </a:cubicBezTo>
                    <a:cubicBezTo>
                      <a:pt x="16" y="3"/>
                      <a:pt x="16" y="3"/>
                      <a:pt x="16" y="3"/>
                    </a:cubicBezTo>
                    <a:cubicBezTo>
                      <a:pt x="16" y="3"/>
                      <a:pt x="16" y="3"/>
                      <a:pt x="16" y="3"/>
                    </a:cubicBezTo>
                    <a:cubicBezTo>
                      <a:pt x="16" y="3"/>
                      <a:pt x="16" y="3"/>
                      <a:pt x="16" y="3"/>
                    </a:cubicBezTo>
                    <a:cubicBezTo>
                      <a:pt x="16" y="4"/>
                      <a:pt x="15" y="4"/>
                      <a:pt x="15" y="4"/>
                    </a:cubicBezTo>
                    <a:cubicBezTo>
                      <a:pt x="15" y="4"/>
                      <a:pt x="15" y="4"/>
                      <a:pt x="15" y="4"/>
                    </a:cubicBezTo>
                    <a:cubicBezTo>
                      <a:pt x="9" y="15"/>
                      <a:pt x="9" y="15"/>
                      <a:pt x="9" y="15"/>
                    </a:cubicBezTo>
                    <a:cubicBezTo>
                      <a:pt x="18" y="15"/>
                      <a:pt x="18" y="15"/>
                      <a:pt x="18" y="15"/>
                    </a:cubicBezTo>
                    <a:lnTo>
                      <a:pt x="16"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12" name="Freeform 232"/>
              <p:cNvSpPr>
                <a:spLocks/>
              </p:cNvSpPr>
              <p:nvPr/>
            </p:nvSpPr>
            <p:spPr bwMode="auto">
              <a:xfrm>
                <a:off x="10162700" y="3707675"/>
                <a:ext cx="74795" cy="82585"/>
              </a:xfrm>
              <a:custGeom>
                <a:avLst/>
                <a:gdLst>
                  <a:gd name="T0" fmla="*/ 9 w 23"/>
                  <a:gd name="T1" fmla="*/ 12 h 25"/>
                  <a:gd name="T2" fmla="*/ 18 w 23"/>
                  <a:gd name="T3" fmla="*/ 25 h 25"/>
                  <a:gd name="T4" fmla="*/ 14 w 23"/>
                  <a:gd name="T5" fmla="*/ 25 h 25"/>
                  <a:gd name="T6" fmla="*/ 7 w 23"/>
                  <a:gd name="T7" fmla="*/ 13 h 25"/>
                  <a:gd name="T8" fmla="*/ 6 w 23"/>
                  <a:gd name="T9" fmla="*/ 13 h 25"/>
                  <a:gd name="T10" fmla="*/ 6 w 23"/>
                  <a:gd name="T11" fmla="*/ 12 h 25"/>
                  <a:gd name="T12" fmla="*/ 6 w 23"/>
                  <a:gd name="T13" fmla="*/ 12 h 25"/>
                  <a:gd name="T14" fmla="*/ 3 w 23"/>
                  <a:gd name="T15" fmla="*/ 25 h 25"/>
                  <a:gd name="T16" fmla="*/ 0 w 23"/>
                  <a:gd name="T17" fmla="*/ 25 h 25"/>
                  <a:gd name="T18" fmla="*/ 6 w 23"/>
                  <a:gd name="T19" fmla="*/ 0 h 25"/>
                  <a:gd name="T20" fmla="*/ 9 w 23"/>
                  <a:gd name="T21" fmla="*/ 0 h 25"/>
                  <a:gd name="T22" fmla="*/ 6 w 23"/>
                  <a:gd name="T23" fmla="*/ 11 h 25"/>
                  <a:gd name="T24" fmla="*/ 6 w 23"/>
                  <a:gd name="T25" fmla="*/ 11 h 25"/>
                  <a:gd name="T26" fmla="*/ 7 w 23"/>
                  <a:gd name="T27" fmla="*/ 11 h 25"/>
                  <a:gd name="T28" fmla="*/ 7 w 23"/>
                  <a:gd name="T29" fmla="*/ 11 h 25"/>
                  <a:gd name="T30" fmla="*/ 19 w 23"/>
                  <a:gd name="T31" fmla="*/ 0 h 25"/>
                  <a:gd name="T32" fmla="*/ 23 w 23"/>
                  <a:gd name="T33" fmla="*/ 0 h 25"/>
                  <a:gd name="T34" fmla="*/ 9 w 23"/>
                  <a:gd name="T35"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5">
                    <a:moveTo>
                      <a:pt x="9" y="12"/>
                    </a:moveTo>
                    <a:cubicBezTo>
                      <a:pt x="18" y="25"/>
                      <a:pt x="18" y="25"/>
                      <a:pt x="18" y="25"/>
                    </a:cubicBezTo>
                    <a:cubicBezTo>
                      <a:pt x="14" y="25"/>
                      <a:pt x="14" y="25"/>
                      <a:pt x="14" y="25"/>
                    </a:cubicBezTo>
                    <a:cubicBezTo>
                      <a:pt x="7" y="13"/>
                      <a:pt x="7" y="13"/>
                      <a:pt x="7" y="13"/>
                    </a:cubicBezTo>
                    <a:cubicBezTo>
                      <a:pt x="6" y="13"/>
                      <a:pt x="6" y="13"/>
                      <a:pt x="6" y="13"/>
                    </a:cubicBezTo>
                    <a:cubicBezTo>
                      <a:pt x="6" y="13"/>
                      <a:pt x="6" y="13"/>
                      <a:pt x="6" y="12"/>
                    </a:cubicBezTo>
                    <a:cubicBezTo>
                      <a:pt x="6" y="12"/>
                      <a:pt x="6" y="12"/>
                      <a:pt x="6" y="12"/>
                    </a:cubicBezTo>
                    <a:cubicBezTo>
                      <a:pt x="3" y="25"/>
                      <a:pt x="3" y="25"/>
                      <a:pt x="3" y="25"/>
                    </a:cubicBezTo>
                    <a:cubicBezTo>
                      <a:pt x="0" y="25"/>
                      <a:pt x="0" y="25"/>
                      <a:pt x="0" y="25"/>
                    </a:cubicBezTo>
                    <a:cubicBezTo>
                      <a:pt x="6" y="0"/>
                      <a:pt x="6" y="0"/>
                      <a:pt x="6" y="0"/>
                    </a:cubicBezTo>
                    <a:cubicBezTo>
                      <a:pt x="9" y="0"/>
                      <a:pt x="9" y="0"/>
                      <a:pt x="9" y="0"/>
                    </a:cubicBezTo>
                    <a:cubicBezTo>
                      <a:pt x="6" y="11"/>
                      <a:pt x="6" y="11"/>
                      <a:pt x="6" y="11"/>
                    </a:cubicBezTo>
                    <a:cubicBezTo>
                      <a:pt x="6" y="11"/>
                      <a:pt x="6" y="11"/>
                      <a:pt x="6" y="11"/>
                    </a:cubicBezTo>
                    <a:cubicBezTo>
                      <a:pt x="6" y="11"/>
                      <a:pt x="7" y="11"/>
                      <a:pt x="7" y="11"/>
                    </a:cubicBezTo>
                    <a:cubicBezTo>
                      <a:pt x="7" y="11"/>
                      <a:pt x="7" y="11"/>
                      <a:pt x="7" y="11"/>
                    </a:cubicBezTo>
                    <a:cubicBezTo>
                      <a:pt x="19" y="0"/>
                      <a:pt x="19" y="0"/>
                      <a:pt x="19" y="0"/>
                    </a:cubicBezTo>
                    <a:cubicBezTo>
                      <a:pt x="23" y="0"/>
                      <a:pt x="23" y="0"/>
                      <a:pt x="23" y="0"/>
                    </a:cubicBezTo>
                    <a:lnTo>
                      <a:pt x="9"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613" name="Freeform 233"/>
              <p:cNvSpPr>
                <a:spLocks noEditPoints="1"/>
              </p:cNvSpPr>
              <p:nvPr/>
            </p:nvSpPr>
            <p:spPr bwMode="auto">
              <a:xfrm>
                <a:off x="10225029" y="3707675"/>
                <a:ext cx="74795" cy="82585"/>
              </a:xfrm>
              <a:custGeom>
                <a:avLst/>
                <a:gdLst>
                  <a:gd name="T0" fmla="*/ 20 w 23"/>
                  <a:gd name="T1" fmla="*/ 25 h 25"/>
                  <a:gd name="T2" fmla="*/ 19 w 23"/>
                  <a:gd name="T3" fmla="*/ 18 h 25"/>
                  <a:gd name="T4" fmla="*/ 8 w 23"/>
                  <a:gd name="T5" fmla="*/ 18 h 25"/>
                  <a:gd name="T6" fmla="*/ 4 w 23"/>
                  <a:gd name="T7" fmla="*/ 25 h 25"/>
                  <a:gd name="T8" fmla="*/ 0 w 23"/>
                  <a:gd name="T9" fmla="*/ 25 h 25"/>
                  <a:gd name="T10" fmla="*/ 15 w 23"/>
                  <a:gd name="T11" fmla="*/ 0 h 25"/>
                  <a:gd name="T12" fmla="*/ 18 w 23"/>
                  <a:gd name="T13" fmla="*/ 0 h 25"/>
                  <a:gd name="T14" fmla="*/ 23 w 23"/>
                  <a:gd name="T15" fmla="*/ 25 h 25"/>
                  <a:gd name="T16" fmla="*/ 20 w 23"/>
                  <a:gd name="T17" fmla="*/ 25 h 25"/>
                  <a:gd name="T18" fmla="*/ 16 w 23"/>
                  <a:gd name="T19" fmla="*/ 4 h 25"/>
                  <a:gd name="T20" fmla="*/ 16 w 23"/>
                  <a:gd name="T21" fmla="*/ 4 h 25"/>
                  <a:gd name="T22" fmla="*/ 16 w 23"/>
                  <a:gd name="T23" fmla="*/ 4 h 25"/>
                  <a:gd name="T24" fmla="*/ 16 w 23"/>
                  <a:gd name="T25" fmla="*/ 3 h 25"/>
                  <a:gd name="T26" fmla="*/ 16 w 23"/>
                  <a:gd name="T27" fmla="*/ 3 h 25"/>
                  <a:gd name="T28" fmla="*/ 16 w 23"/>
                  <a:gd name="T29" fmla="*/ 3 h 25"/>
                  <a:gd name="T30" fmla="*/ 16 w 23"/>
                  <a:gd name="T31" fmla="*/ 3 h 25"/>
                  <a:gd name="T32" fmla="*/ 16 w 23"/>
                  <a:gd name="T33" fmla="*/ 3 h 25"/>
                  <a:gd name="T34" fmla="*/ 16 w 23"/>
                  <a:gd name="T35" fmla="*/ 4 h 25"/>
                  <a:gd name="T36" fmla="*/ 16 w 23"/>
                  <a:gd name="T37" fmla="*/ 4 h 25"/>
                  <a:gd name="T38" fmla="*/ 9 w 23"/>
                  <a:gd name="T39" fmla="*/ 15 h 25"/>
                  <a:gd name="T40" fmla="*/ 18 w 23"/>
                  <a:gd name="T41" fmla="*/ 15 h 25"/>
                  <a:gd name="T42" fmla="*/ 16 w 23"/>
                  <a:gd name="T43"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5">
                    <a:moveTo>
                      <a:pt x="20" y="25"/>
                    </a:moveTo>
                    <a:cubicBezTo>
                      <a:pt x="19" y="18"/>
                      <a:pt x="19" y="18"/>
                      <a:pt x="19" y="18"/>
                    </a:cubicBezTo>
                    <a:cubicBezTo>
                      <a:pt x="8" y="18"/>
                      <a:pt x="8" y="18"/>
                      <a:pt x="8" y="18"/>
                    </a:cubicBezTo>
                    <a:cubicBezTo>
                      <a:pt x="4" y="25"/>
                      <a:pt x="4" y="25"/>
                      <a:pt x="4" y="25"/>
                    </a:cubicBezTo>
                    <a:cubicBezTo>
                      <a:pt x="0" y="25"/>
                      <a:pt x="0" y="25"/>
                      <a:pt x="0" y="25"/>
                    </a:cubicBezTo>
                    <a:cubicBezTo>
                      <a:pt x="15" y="0"/>
                      <a:pt x="15" y="0"/>
                      <a:pt x="15" y="0"/>
                    </a:cubicBezTo>
                    <a:cubicBezTo>
                      <a:pt x="18" y="0"/>
                      <a:pt x="18" y="0"/>
                      <a:pt x="18" y="0"/>
                    </a:cubicBezTo>
                    <a:cubicBezTo>
                      <a:pt x="23" y="25"/>
                      <a:pt x="23" y="25"/>
                      <a:pt x="23" y="25"/>
                    </a:cubicBezTo>
                    <a:lnTo>
                      <a:pt x="20" y="25"/>
                    </a:lnTo>
                    <a:close/>
                    <a:moveTo>
                      <a:pt x="16" y="4"/>
                    </a:moveTo>
                    <a:cubicBezTo>
                      <a:pt x="16" y="4"/>
                      <a:pt x="16" y="4"/>
                      <a:pt x="16" y="4"/>
                    </a:cubicBezTo>
                    <a:cubicBezTo>
                      <a:pt x="16" y="4"/>
                      <a:pt x="16" y="4"/>
                      <a:pt x="16" y="4"/>
                    </a:cubicBezTo>
                    <a:cubicBezTo>
                      <a:pt x="16" y="3"/>
                      <a:pt x="16" y="3"/>
                      <a:pt x="16" y="3"/>
                    </a:cubicBezTo>
                    <a:cubicBezTo>
                      <a:pt x="16" y="3"/>
                      <a:pt x="16" y="3"/>
                      <a:pt x="16" y="3"/>
                    </a:cubicBezTo>
                    <a:cubicBezTo>
                      <a:pt x="16" y="3"/>
                      <a:pt x="16" y="3"/>
                      <a:pt x="16" y="3"/>
                    </a:cubicBezTo>
                    <a:cubicBezTo>
                      <a:pt x="16" y="3"/>
                      <a:pt x="16" y="3"/>
                      <a:pt x="16" y="3"/>
                    </a:cubicBezTo>
                    <a:cubicBezTo>
                      <a:pt x="16" y="3"/>
                      <a:pt x="16" y="3"/>
                      <a:pt x="16" y="3"/>
                    </a:cubicBezTo>
                    <a:cubicBezTo>
                      <a:pt x="16" y="4"/>
                      <a:pt x="16" y="4"/>
                      <a:pt x="16" y="4"/>
                    </a:cubicBezTo>
                    <a:cubicBezTo>
                      <a:pt x="16" y="4"/>
                      <a:pt x="16" y="4"/>
                      <a:pt x="16" y="4"/>
                    </a:cubicBezTo>
                    <a:cubicBezTo>
                      <a:pt x="9" y="15"/>
                      <a:pt x="9" y="15"/>
                      <a:pt x="9" y="15"/>
                    </a:cubicBezTo>
                    <a:cubicBezTo>
                      <a:pt x="18" y="15"/>
                      <a:pt x="18" y="15"/>
                      <a:pt x="18" y="15"/>
                    </a:cubicBezTo>
                    <a:lnTo>
                      <a:pt x="16"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sp>
          <p:nvSpPr>
            <p:cNvPr id="800" name="Freeform 187"/>
            <p:cNvSpPr>
              <a:spLocks/>
            </p:cNvSpPr>
            <p:nvPr/>
          </p:nvSpPr>
          <p:spPr bwMode="auto">
            <a:xfrm>
              <a:off x="7639977" y="2919583"/>
              <a:ext cx="87650" cy="60770"/>
            </a:xfrm>
            <a:custGeom>
              <a:avLst/>
              <a:gdLst>
                <a:gd name="T0" fmla="*/ 36 w 36"/>
                <a:gd name="T1" fmla="*/ 0 h 25"/>
                <a:gd name="T2" fmla="*/ 29 w 36"/>
                <a:gd name="T3" fmla="*/ 25 h 25"/>
                <a:gd name="T4" fmla="*/ 23 w 36"/>
                <a:gd name="T5" fmla="*/ 25 h 25"/>
                <a:gd name="T6" fmla="*/ 18 w 36"/>
                <a:gd name="T7" fmla="*/ 9 h 25"/>
                <a:gd name="T8" fmla="*/ 18 w 36"/>
                <a:gd name="T9" fmla="*/ 6 h 25"/>
                <a:gd name="T10" fmla="*/ 18 w 36"/>
                <a:gd name="T11" fmla="*/ 6 h 25"/>
                <a:gd name="T12" fmla="*/ 17 w 36"/>
                <a:gd name="T13" fmla="*/ 9 h 25"/>
                <a:gd name="T14" fmla="*/ 13 w 36"/>
                <a:gd name="T15" fmla="*/ 25 h 25"/>
                <a:gd name="T16" fmla="*/ 7 w 36"/>
                <a:gd name="T17" fmla="*/ 25 h 25"/>
                <a:gd name="T18" fmla="*/ 0 w 36"/>
                <a:gd name="T19" fmla="*/ 0 h 25"/>
                <a:gd name="T20" fmla="*/ 6 w 36"/>
                <a:gd name="T21" fmla="*/ 0 h 25"/>
                <a:gd name="T22" fmla="*/ 10 w 36"/>
                <a:gd name="T23" fmla="*/ 17 h 25"/>
                <a:gd name="T24" fmla="*/ 10 w 36"/>
                <a:gd name="T25" fmla="*/ 20 h 25"/>
                <a:gd name="T26" fmla="*/ 10 w 36"/>
                <a:gd name="T27" fmla="*/ 20 h 25"/>
                <a:gd name="T28" fmla="*/ 11 w 36"/>
                <a:gd name="T29" fmla="*/ 17 h 25"/>
                <a:gd name="T30" fmla="*/ 15 w 36"/>
                <a:gd name="T31" fmla="*/ 0 h 25"/>
                <a:gd name="T32" fmla="*/ 21 w 36"/>
                <a:gd name="T33" fmla="*/ 0 h 25"/>
                <a:gd name="T34" fmla="*/ 25 w 36"/>
                <a:gd name="T35" fmla="*/ 17 h 25"/>
                <a:gd name="T36" fmla="*/ 26 w 36"/>
                <a:gd name="T37" fmla="*/ 20 h 25"/>
                <a:gd name="T38" fmla="*/ 26 w 36"/>
                <a:gd name="T39" fmla="*/ 20 h 25"/>
                <a:gd name="T40" fmla="*/ 26 w 36"/>
                <a:gd name="T41" fmla="*/ 17 h 25"/>
                <a:gd name="T42" fmla="*/ 30 w 36"/>
                <a:gd name="T43" fmla="*/ 0 h 25"/>
                <a:gd name="T44" fmla="*/ 36 w 36"/>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5">
                  <a:moveTo>
                    <a:pt x="36" y="0"/>
                  </a:moveTo>
                  <a:cubicBezTo>
                    <a:pt x="29" y="25"/>
                    <a:pt x="29" y="25"/>
                    <a:pt x="29" y="25"/>
                  </a:cubicBezTo>
                  <a:cubicBezTo>
                    <a:pt x="23" y="25"/>
                    <a:pt x="23" y="25"/>
                    <a:pt x="23" y="25"/>
                  </a:cubicBezTo>
                  <a:cubicBezTo>
                    <a:pt x="18" y="9"/>
                    <a:pt x="18" y="9"/>
                    <a:pt x="18" y="9"/>
                  </a:cubicBezTo>
                  <a:cubicBezTo>
                    <a:pt x="18" y="8"/>
                    <a:pt x="18" y="7"/>
                    <a:pt x="18" y="6"/>
                  </a:cubicBezTo>
                  <a:cubicBezTo>
                    <a:pt x="18" y="6"/>
                    <a:pt x="18" y="6"/>
                    <a:pt x="18" y="6"/>
                  </a:cubicBezTo>
                  <a:cubicBezTo>
                    <a:pt x="18" y="7"/>
                    <a:pt x="18" y="8"/>
                    <a:pt x="17" y="9"/>
                  </a:cubicBezTo>
                  <a:cubicBezTo>
                    <a:pt x="13" y="25"/>
                    <a:pt x="13" y="25"/>
                    <a:pt x="13" y="25"/>
                  </a:cubicBezTo>
                  <a:cubicBezTo>
                    <a:pt x="7" y="25"/>
                    <a:pt x="7" y="25"/>
                    <a:pt x="7" y="25"/>
                  </a:cubicBezTo>
                  <a:cubicBezTo>
                    <a:pt x="0" y="0"/>
                    <a:pt x="0" y="0"/>
                    <a:pt x="0" y="0"/>
                  </a:cubicBezTo>
                  <a:cubicBezTo>
                    <a:pt x="6" y="0"/>
                    <a:pt x="6" y="0"/>
                    <a:pt x="6" y="0"/>
                  </a:cubicBezTo>
                  <a:cubicBezTo>
                    <a:pt x="10" y="17"/>
                    <a:pt x="10" y="17"/>
                    <a:pt x="10" y="17"/>
                  </a:cubicBezTo>
                  <a:cubicBezTo>
                    <a:pt x="10" y="17"/>
                    <a:pt x="10" y="18"/>
                    <a:pt x="10" y="20"/>
                  </a:cubicBezTo>
                  <a:cubicBezTo>
                    <a:pt x="10" y="20"/>
                    <a:pt x="10" y="20"/>
                    <a:pt x="10" y="20"/>
                  </a:cubicBezTo>
                  <a:cubicBezTo>
                    <a:pt x="10" y="19"/>
                    <a:pt x="10" y="18"/>
                    <a:pt x="11" y="17"/>
                  </a:cubicBezTo>
                  <a:cubicBezTo>
                    <a:pt x="15" y="0"/>
                    <a:pt x="15" y="0"/>
                    <a:pt x="15" y="0"/>
                  </a:cubicBezTo>
                  <a:cubicBezTo>
                    <a:pt x="21" y="0"/>
                    <a:pt x="21" y="0"/>
                    <a:pt x="21" y="0"/>
                  </a:cubicBezTo>
                  <a:cubicBezTo>
                    <a:pt x="25" y="17"/>
                    <a:pt x="25" y="17"/>
                    <a:pt x="25" y="17"/>
                  </a:cubicBezTo>
                  <a:cubicBezTo>
                    <a:pt x="26" y="18"/>
                    <a:pt x="26" y="18"/>
                    <a:pt x="26" y="20"/>
                  </a:cubicBezTo>
                  <a:cubicBezTo>
                    <a:pt x="26" y="20"/>
                    <a:pt x="26" y="20"/>
                    <a:pt x="26" y="20"/>
                  </a:cubicBezTo>
                  <a:cubicBezTo>
                    <a:pt x="26" y="19"/>
                    <a:pt x="26" y="18"/>
                    <a:pt x="26" y="17"/>
                  </a:cubicBezTo>
                  <a:cubicBezTo>
                    <a:pt x="30" y="0"/>
                    <a:pt x="30" y="0"/>
                    <a:pt x="30" y="0"/>
                  </a:cubicBezTo>
                  <a:lnTo>
                    <a:pt x="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802" name="Freeform 188"/>
            <p:cNvSpPr>
              <a:spLocks/>
            </p:cNvSpPr>
            <p:nvPr/>
          </p:nvSpPr>
          <p:spPr bwMode="auto">
            <a:xfrm>
              <a:off x="7735807" y="2919583"/>
              <a:ext cx="36229" cy="60770"/>
            </a:xfrm>
            <a:custGeom>
              <a:avLst/>
              <a:gdLst>
                <a:gd name="T0" fmla="*/ 31 w 31"/>
                <a:gd name="T1" fmla="*/ 52 h 52"/>
                <a:gd name="T2" fmla="*/ 0 w 31"/>
                <a:gd name="T3" fmla="*/ 52 h 52"/>
                <a:gd name="T4" fmla="*/ 0 w 31"/>
                <a:gd name="T5" fmla="*/ 0 h 52"/>
                <a:gd name="T6" fmla="*/ 31 w 31"/>
                <a:gd name="T7" fmla="*/ 0 h 52"/>
                <a:gd name="T8" fmla="*/ 31 w 31"/>
                <a:gd name="T9" fmla="*/ 10 h 52"/>
                <a:gd name="T10" fmla="*/ 12 w 31"/>
                <a:gd name="T11" fmla="*/ 10 h 52"/>
                <a:gd name="T12" fmla="*/ 12 w 31"/>
                <a:gd name="T13" fmla="*/ 21 h 52"/>
                <a:gd name="T14" fmla="*/ 29 w 31"/>
                <a:gd name="T15" fmla="*/ 21 h 52"/>
                <a:gd name="T16" fmla="*/ 29 w 31"/>
                <a:gd name="T17" fmla="*/ 31 h 52"/>
                <a:gd name="T18" fmla="*/ 12 w 31"/>
                <a:gd name="T19" fmla="*/ 31 h 52"/>
                <a:gd name="T20" fmla="*/ 12 w 31"/>
                <a:gd name="T21" fmla="*/ 44 h 52"/>
                <a:gd name="T22" fmla="*/ 31 w 31"/>
                <a:gd name="T23" fmla="*/ 44 h 52"/>
                <a:gd name="T24" fmla="*/ 31 w 31"/>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52">
                  <a:moveTo>
                    <a:pt x="31" y="52"/>
                  </a:moveTo>
                  <a:lnTo>
                    <a:pt x="0" y="52"/>
                  </a:lnTo>
                  <a:lnTo>
                    <a:pt x="0" y="0"/>
                  </a:lnTo>
                  <a:lnTo>
                    <a:pt x="31" y="0"/>
                  </a:lnTo>
                  <a:lnTo>
                    <a:pt x="31" y="10"/>
                  </a:lnTo>
                  <a:lnTo>
                    <a:pt x="12" y="10"/>
                  </a:lnTo>
                  <a:lnTo>
                    <a:pt x="12" y="21"/>
                  </a:lnTo>
                  <a:lnTo>
                    <a:pt x="29" y="21"/>
                  </a:lnTo>
                  <a:lnTo>
                    <a:pt x="29" y="31"/>
                  </a:lnTo>
                  <a:lnTo>
                    <a:pt x="12" y="31"/>
                  </a:lnTo>
                  <a:lnTo>
                    <a:pt x="12" y="44"/>
                  </a:lnTo>
                  <a:lnTo>
                    <a:pt x="31" y="44"/>
                  </a:lnTo>
                  <a:lnTo>
                    <a:pt x="3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803" name="Freeform 189"/>
            <p:cNvSpPr>
              <a:spLocks/>
            </p:cNvSpPr>
            <p:nvPr/>
          </p:nvSpPr>
          <p:spPr bwMode="auto">
            <a:xfrm>
              <a:off x="7782554" y="2919583"/>
              <a:ext cx="40903" cy="63107"/>
            </a:xfrm>
            <a:custGeom>
              <a:avLst/>
              <a:gdLst>
                <a:gd name="T0" fmla="*/ 0 w 17"/>
                <a:gd name="T1" fmla="*/ 24 h 26"/>
                <a:gd name="T2" fmla="*/ 0 w 17"/>
                <a:gd name="T3" fmla="*/ 19 h 26"/>
                <a:gd name="T4" fmla="*/ 3 w 17"/>
                <a:gd name="T5" fmla="*/ 21 h 26"/>
                <a:gd name="T6" fmla="*/ 7 w 17"/>
                <a:gd name="T7" fmla="*/ 21 h 26"/>
                <a:gd name="T8" fmla="*/ 9 w 17"/>
                <a:gd name="T9" fmla="*/ 21 h 26"/>
                <a:gd name="T10" fmla="*/ 10 w 17"/>
                <a:gd name="T11" fmla="*/ 20 h 26"/>
                <a:gd name="T12" fmla="*/ 11 w 17"/>
                <a:gd name="T13" fmla="*/ 20 h 26"/>
                <a:gd name="T14" fmla="*/ 11 w 17"/>
                <a:gd name="T15" fmla="*/ 19 h 26"/>
                <a:gd name="T16" fmla="*/ 11 w 17"/>
                <a:gd name="T17" fmla="*/ 17 h 26"/>
                <a:gd name="T18" fmla="*/ 9 w 17"/>
                <a:gd name="T19" fmla="*/ 16 h 26"/>
                <a:gd name="T20" fmla="*/ 8 w 17"/>
                <a:gd name="T21" fmla="*/ 15 h 26"/>
                <a:gd name="T22" fmla="*/ 6 w 17"/>
                <a:gd name="T23" fmla="*/ 14 h 26"/>
                <a:gd name="T24" fmla="*/ 1 w 17"/>
                <a:gd name="T25" fmla="*/ 11 h 26"/>
                <a:gd name="T26" fmla="*/ 0 w 17"/>
                <a:gd name="T27" fmla="*/ 7 h 26"/>
                <a:gd name="T28" fmla="*/ 0 w 17"/>
                <a:gd name="T29" fmla="*/ 4 h 26"/>
                <a:gd name="T30" fmla="*/ 3 w 17"/>
                <a:gd name="T31" fmla="*/ 1 h 26"/>
                <a:gd name="T32" fmla="*/ 6 w 17"/>
                <a:gd name="T33" fmla="*/ 0 h 26"/>
                <a:gd name="T34" fmla="*/ 10 w 17"/>
                <a:gd name="T35" fmla="*/ 0 h 26"/>
                <a:gd name="T36" fmla="*/ 13 w 17"/>
                <a:gd name="T37" fmla="*/ 0 h 26"/>
                <a:gd name="T38" fmla="*/ 16 w 17"/>
                <a:gd name="T39" fmla="*/ 1 h 26"/>
                <a:gd name="T40" fmla="*/ 16 w 17"/>
                <a:gd name="T41" fmla="*/ 6 h 26"/>
                <a:gd name="T42" fmla="*/ 14 w 17"/>
                <a:gd name="T43" fmla="*/ 5 h 26"/>
                <a:gd name="T44" fmla="*/ 13 w 17"/>
                <a:gd name="T45" fmla="*/ 4 h 26"/>
                <a:gd name="T46" fmla="*/ 11 w 17"/>
                <a:gd name="T47" fmla="*/ 4 h 26"/>
                <a:gd name="T48" fmla="*/ 10 w 17"/>
                <a:gd name="T49" fmla="*/ 4 h 26"/>
                <a:gd name="T50" fmla="*/ 8 w 17"/>
                <a:gd name="T51" fmla="*/ 4 h 26"/>
                <a:gd name="T52" fmla="*/ 7 w 17"/>
                <a:gd name="T53" fmla="*/ 5 h 26"/>
                <a:gd name="T54" fmla="*/ 6 w 17"/>
                <a:gd name="T55" fmla="*/ 6 h 26"/>
                <a:gd name="T56" fmla="*/ 6 w 17"/>
                <a:gd name="T57" fmla="*/ 7 h 26"/>
                <a:gd name="T58" fmla="*/ 6 w 17"/>
                <a:gd name="T59" fmla="*/ 8 h 26"/>
                <a:gd name="T60" fmla="*/ 7 w 17"/>
                <a:gd name="T61" fmla="*/ 9 h 26"/>
                <a:gd name="T62" fmla="*/ 8 w 17"/>
                <a:gd name="T63" fmla="*/ 10 h 26"/>
                <a:gd name="T64" fmla="*/ 10 w 17"/>
                <a:gd name="T65" fmla="*/ 10 h 26"/>
                <a:gd name="T66" fmla="*/ 13 w 17"/>
                <a:gd name="T67" fmla="*/ 12 h 26"/>
                <a:gd name="T68" fmla="*/ 15 w 17"/>
                <a:gd name="T69" fmla="*/ 13 h 26"/>
                <a:gd name="T70" fmla="*/ 17 w 17"/>
                <a:gd name="T71" fmla="*/ 15 h 26"/>
                <a:gd name="T72" fmla="*/ 17 w 17"/>
                <a:gd name="T73" fmla="*/ 18 h 26"/>
                <a:gd name="T74" fmla="*/ 16 w 17"/>
                <a:gd name="T75" fmla="*/ 22 h 26"/>
                <a:gd name="T76" fmla="*/ 14 w 17"/>
                <a:gd name="T77" fmla="*/ 24 h 26"/>
                <a:gd name="T78" fmla="*/ 11 w 17"/>
                <a:gd name="T79" fmla="*/ 25 h 26"/>
                <a:gd name="T80" fmla="*/ 7 w 17"/>
                <a:gd name="T81" fmla="*/ 26 h 26"/>
                <a:gd name="T82" fmla="*/ 3 w 17"/>
                <a:gd name="T83" fmla="*/ 25 h 26"/>
                <a:gd name="T84" fmla="*/ 0 w 17"/>
                <a:gd name="T85"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4"/>
                  </a:moveTo>
                  <a:cubicBezTo>
                    <a:pt x="0" y="19"/>
                    <a:pt x="0" y="19"/>
                    <a:pt x="0" y="19"/>
                  </a:cubicBezTo>
                  <a:cubicBezTo>
                    <a:pt x="1" y="19"/>
                    <a:pt x="2" y="20"/>
                    <a:pt x="3" y="21"/>
                  </a:cubicBezTo>
                  <a:cubicBezTo>
                    <a:pt x="4" y="21"/>
                    <a:pt x="6" y="21"/>
                    <a:pt x="7" y="21"/>
                  </a:cubicBezTo>
                  <a:cubicBezTo>
                    <a:pt x="7" y="21"/>
                    <a:pt x="8" y="21"/>
                    <a:pt x="9" y="21"/>
                  </a:cubicBezTo>
                  <a:cubicBezTo>
                    <a:pt x="9" y="21"/>
                    <a:pt x="10" y="21"/>
                    <a:pt x="10" y="20"/>
                  </a:cubicBezTo>
                  <a:cubicBezTo>
                    <a:pt x="10" y="20"/>
                    <a:pt x="11" y="20"/>
                    <a:pt x="11" y="20"/>
                  </a:cubicBezTo>
                  <a:cubicBezTo>
                    <a:pt x="11" y="19"/>
                    <a:pt x="11" y="19"/>
                    <a:pt x="11" y="19"/>
                  </a:cubicBezTo>
                  <a:cubicBezTo>
                    <a:pt x="11" y="18"/>
                    <a:pt x="11" y="18"/>
                    <a:pt x="11" y="17"/>
                  </a:cubicBezTo>
                  <a:cubicBezTo>
                    <a:pt x="10" y="17"/>
                    <a:pt x="10" y="17"/>
                    <a:pt x="9" y="16"/>
                  </a:cubicBezTo>
                  <a:cubicBezTo>
                    <a:pt x="9" y="16"/>
                    <a:pt x="8" y="16"/>
                    <a:pt x="8" y="15"/>
                  </a:cubicBezTo>
                  <a:cubicBezTo>
                    <a:pt x="7" y="15"/>
                    <a:pt x="6" y="15"/>
                    <a:pt x="6" y="14"/>
                  </a:cubicBezTo>
                  <a:cubicBezTo>
                    <a:pt x="4" y="14"/>
                    <a:pt x="2" y="13"/>
                    <a:pt x="1" y="11"/>
                  </a:cubicBezTo>
                  <a:cubicBezTo>
                    <a:pt x="0" y="10"/>
                    <a:pt x="0" y="9"/>
                    <a:pt x="0" y="7"/>
                  </a:cubicBezTo>
                  <a:cubicBezTo>
                    <a:pt x="0" y="6"/>
                    <a:pt x="0" y="5"/>
                    <a:pt x="0" y="4"/>
                  </a:cubicBezTo>
                  <a:cubicBezTo>
                    <a:pt x="1" y="3"/>
                    <a:pt x="2" y="2"/>
                    <a:pt x="3" y="1"/>
                  </a:cubicBezTo>
                  <a:cubicBezTo>
                    <a:pt x="4" y="1"/>
                    <a:pt x="5" y="0"/>
                    <a:pt x="6" y="0"/>
                  </a:cubicBezTo>
                  <a:cubicBezTo>
                    <a:pt x="7" y="0"/>
                    <a:pt x="8" y="0"/>
                    <a:pt x="10" y="0"/>
                  </a:cubicBezTo>
                  <a:cubicBezTo>
                    <a:pt x="11" y="0"/>
                    <a:pt x="12" y="0"/>
                    <a:pt x="13" y="0"/>
                  </a:cubicBezTo>
                  <a:cubicBezTo>
                    <a:pt x="14" y="0"/>
                    <a:pt x="15" y="0"/>
                    <a:pt x="16" y="1"/>
                  </a:cubicBezTo>
                  <a:cubicBezTo>
                    <a:pt x="16" y="6"/>
                    <a:pt x="16" y="6"/>
                    <a:pt x="16" y="6"/>
                  </a:cubicBezTo>
                  <a:cubicBezTo>
                    <a:pt x="15" y="6"/>
                    <a:pt x="15" y="5"/>
                    <a:pt x="14" y="5"/>
                  </a:cubicBezTo>
                  <a:cubicBezTo>
                    <a:pt x="14" y="5"/>
                    <a:pt x="13" y="5"/>
                    <a:pt x="13" y="4"/>
                  </a:cubicBezTo>
                  <a:cubicBezTo>
                    <a:pt x="12" y="4"/>
                    <a:pt x="12" y="4"/>
                    <a:pt x="11" y="4"/>
                  </a:cubicBezTo>
                  <a:cubicBezTo>
                    <a:pt x="11" y="4"/>
                    <a:pt x="10" y="4"/>
                    <a:pt x="10" y="4"/>
                  </a:cubicBezTo>
                  <a:cubicBezTo>
                    <a:pt x="9" y="4"/>
                    <a:pt x="9" y="4"/>
                    <a:pt x="8" y="4"/>
                  </a:cubicBezTo>
                  <a:cubicBezTo>
                    <a:pt x="8" y="4"/>
                    <a:pt x="7" y="5"/>
                    <a:pt x="7" y="5"/>
                  </a:cubicBezTo>
                  <a:cubicBezTo>
                    <a:pt x="6" y="5"/>
                    <a:pt x="6" y="5"/>
                    <a:pt x="6" y="6"/>
                  </a:cubicBezTo>
                  <a:cubicBezTo>
                    <a:pt x="6" y="6"/>
                    <a:pt x="6" y="6"/>
                    <a:pt x="6" y="7"/>
                  </a:cubicBezTo>
                  <a:cubicBezTo>
                    <a:pt x="6" y="7"/>
                    <a:pt x="6" y="7"/>
                    <a:pt x="6" y="8"/>
                  </a:cubicBezTo>
                  <a:cubicBezTo>
                    <a:pt x="6" y="8"/>
                    <a:pt x="7" y="8"/>
                    <a:pt x="7" y="9"/>
                  </a:cubicBezTo>
                  <a:cubicBezTo>
                    <a:pt x="7" y="9"/>
                    <a:pt x="8" y="9"/>
                    <a:pt x="8" y="10"/>
                  </a:cubicBezTo>
                  <a:cubicBezTo>
                    <a:pt x="9" y="10"/>
                    <a:pt x="10" y="10"/>
                    <a:pt x="10" y="10"/>
                  </a:cubicBezTo>
                  <a:cubicBezTo>
                    <a:pt x="11" y="11"/>
                    <a:pt x="12" y="11"/>
                    <a:pt x="13" y="12"/>
                  </a:cubicBezTo>
                  <a:cubicBezTo>
                    <a:pt x="14" y="12"/>
                    <a:pt x="15" y="13"/>
                    <a:pt x="15" y="13"/>
                  </a:cubicBezTo>
                  <a:cubicBezTo>
                    <a:pt x="16" y="14"/>
                    <a:pt x="16" y="15"/>
                    <a:pt x="17" y="15"/>
                  </a:cubicBezTo>
                  <a:cubicBezTo>
                    <a:pt x="17" y="16"/>
                    <a:pt x="17" y="17"/>
                    <a:pt x="17" y="18"/>
                  </a:cubicBezTo>
                  <a:cubicBezTo>
                    <a:pt x="17" y="20"/>
                    <a:pt x="17" y="21"/>
                    <a:pt x="16" y="22"/>
                  </a:cubicBezTo>
                  <a:cubicBezTo>
                    <a:pt x="16" y="23"/>
                    <a:pt x="15" y="23"/>
                    <a:pt x="14" y="24"/>
                  </a:cubicBezTo>
                  <a:cubicBezTo>
                    <a:pt x="13" y="25"/>
                    <a:pt x="12" y="25"/>
                    <a:pt x="11" y="25"/>
                  </a:cubicBezTo>
                  <a:cubicBezTo>
                    <a:pt x="10" y="26"/>
                    <a:pt x="8" y="26"/>
                    <a:pt x="7" y="26"/>
                  </a:cubicBezTo>
                  <a:cubicBezTo>
                    <a:pt x="6" y="26"/>
                    <a:pt x="4" y="26"/>
                    <a:pt x="3" y="25"/>
                  </a:cubicBezTo>
                  <a:cubicBezTo>
                    <a:pt x="2" y="25"/>
                    <a:pt x="1" y="25"/>
                    <a:pt x="0"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804" name="Freeform 190"/>
            <p:cNvSpPr>
              <a:spLocks/>
            </p:cNvSpPr>
            <p:nvPr/>
          </p:nvSpPr>
          <p:spPr bwMode="auto">
            <a:xfrm>
              <a:off x="7828131" y="2919583"/>
              <a:ext cx="49084" cy="60770"/>
            </a:xfrm>
            <a:custGeom>
              <a:avLst/>
              <a:gdLst>
                <a:gd name="T0" fmla="*/ 42 w 42"/>
                <a:gd name="T1" fmla="*/ 10 h 52"/>
                <a:gd name="T2" fmla="*/ 28 w 42"/>
                <a:gd name="T3" fmla="*/ 10 h 52"/>
                <a:gd name="T4" fmla="*/ 28 w 42"/>
                <a:gd name="T5" fmla="*/ 52 h 52"/>
                <a:gd name="T6" fmla="*/ 15 w 42"/>
                <a:gd name="T7" fmla="*/ 52 h 52"/>
                <a:gd name="T8" fmla="*/ 15 w 42"/>
                <a:gd name="T9" fmla="*/ 10 h 52"/>
                <a:gd name="T10" fmla="*/ 0 w 42"/>
                <a:gd name="T11" fmla="*/ 10 h 52"/>
                <a:gd name="T12" fmla="*/ 0 w 42"/>
                <a:gd name="T13" fmla="*/ 0 h 52"/>
                <a:gd name="T14" fmla="*/ 42 w 42"/>
                <a:gd name="T15" fmla="*/ 0 h 52"/>
                <a:gd name="T16" fmla="*/ 42 w 42"/>
                <a:gd name="T17" fmla="*/ 1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2">
                  <a:moveTo>
                    <a:pt x="42" y="10"/>
                  </a:moveTo>
                  <a:lnTo>
                    <a:pt x="28" y="10"/>
                  </a:lnTo>
                  <a:lnTo>
                    <a:pt x="28" y="52"/>
                  </a:lnTo>
                  <a:lnTo>
                    <a:pt x="15" y="52"/>
                  </a:lnTo>
                  <a:lnTo>
                    <a:pt x="15" y="10"/>
                  </a:lnTo>
                  <a:lnTo>
                    <a:pt x="0" y="10"/>
                  </a:lnTo>
                  <a:lnTo>
                    <a:pt x="0" y="0"/>
                  </a:lnTo>
                  <a:lnTo>
                    <a:pt x="42" y="0"/>
                  </a:lnTo>
                  <a:lnTo>
                    <a:pt x="42"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grpSp>
        <p:nvGrpSpPr>
          <p:cNvPr id="8" name="Group 7"/>
          <p:cNvGrpSpPr/>
          <p:nvPr/>
        </p:nvGrpSpPr>
        <p:grpSpPr>
          <a:xfrm>
            <a:off x="8604527" y="5752395"/>
            <a:ext cx="1097052" cy="380461"/>
            <a:chOff x="6521760" y="4700096"/>
            <a:chExt cx="896366" cy="310862"/>
          </a:xfrm>
        </p:grpSpPr>
        <p:grpSp>
          <p:nvGrpSpPr>
            <p:cNvPr id="553" name="Australia West"/>
            <p:cNvGrpSpPr/>
            <p:nvPr/>
          </p:nvGrpSpPr>
          <p:grpSpPr>
            <a:xfrm>
              <a:off x="6521760" y="4700096"/>
              <a:ext cx="896366" cy="310862"/>
              <a:chOff x="8705764" y="5951485"/>
              <a:chExt cx="1195155" cy="414482"/>
            </a:xfrm>
          </p:grpSpPr>
          <p:sp>
            <p:nvSpPr>
              <p:cNvPr id="554" name="Rectangle 33"/>
              <p:cNvSpPr>
                <a:spLocks noChangeArrowheads="1"/>
              </p:cNvSpPr>
              <p:nvPr/>
            </p:nvSpPr>
            <p:spPr bwMode="auto">
              <a:xfrm>
                <a:off x="8705764" y="5951485"/>
                <a:ext cx="1195155" cy="414482"/>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55" name="Freeform 178"/>
              <p:cNvSpPr>
                <a:spLocks noEditPoints="1"/>
              </p:cNvSpPr>
              <p:nvPr/>
            </p:nvSpPr>
            <p:spPr bwMode="auto">
              <a:xfrm>
                <a:off x="8800816" y="6046536"/>
                <a:ext cx="77911" cy="81026"/>
              </a:xfrm>
              <a:custGeom>
                <a:avLst/>
                <a:gdLst>
                  <a:gd name="T0" fmla="*/ 24 w 24"/>
                  <a:gd name="T1" fmla="*/ 25 h 25"/>
                  <a:gd name="T2" fmla="*/ 18 w 24"/>
                  <a:gd name="T3" fmla="*/ 25 h 25"/>
                  <a:gd name="T4" fmla="*/ 16 w 24"/>
                  <a:gd name="T5" fmla="*/ 20 h 25"/>
                  <a:gd name="T6" fmla="*/ 7 w 24"/>
                  <a:gd name="T7" fmla="*/ 20 h 25"/>
                  <a:gd name="T8" fmla="*/ 6 w 24"/>
                  <a:gd name="T9" fmla="*/ 25 h 25"/>
                  <a:gd name="T10" fmla="*/ 0 w 24"/>
                  <a:gd name="T11" fmla="*/ 25 h 25"/>
                  <a:gd name="T12" fmla="*/ 9 w 24"/>
                  <a:gd name="T13" fmla="*/ 0 h 25"/>
                  <a:gd name="T14" fmla="*/ 15 w 24"/>
                  <a:gd name="T15" fmla="*/ 0 h 25"/>
                  <a:gd name="T16" fmla="*/ 24 w 24"/>
                  <a:gd name="T17" fmla="*/ 25 h 25"/>
                  <a:gd name="T18" fmla="*/ 15 w 24"/>
                  <a:gd name="T19" fmla="*/ 15 h 25"/>
                  <a:gd name="T20" fmla="*/ 12 w 24"/>
                  <a:gd name="T21" fmla="*/ 7 h 25"/>
                  <a:gd name="T22" fmla="*/ 12 w 24"/>
                  <a:gd name="T23" fmla="*/ 4 h 25"/>
                  <a:gd name="T24" fmla="*/ 12 w 24"/>
                  <a:gd name="T25" fmla="*/ 4 h 25"/>
                  <a:gd name="T26" fmla="*/ 11 w 24"/>
                  <a:gd name="T27" fmla="*/ 7 h 25"/>
                  <a:gd name="T28" fmla="*/ 9 w 24"/>
                  <a:gd name="T29" fmla="*/ 15 h 25"/>
                  <a:gd name="T30" fmla="*/ 15 w 24"/>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5">
                    <a:moveTo>
                      <a:pt x="24" y="25"/>
                    </a:moveTo>
                    <a:cubicBezTo>
                      <a:pt x="18" y="25"/>
                      <a:pt x="18" y="25"/>
                      <a:pt x="18" y="25"/>
                    </a:cubicBezTo>
                    <a:cubicBezTo>
                      <a:pt x="16" y="20"/>
                      <a:pt x="16" y="20"/>
                      <a:pt x="16" y="20"/>
                    </a:cubicBezTo>
                    <a:cubicBezTo>
                      <a:pt x="7" y="20"/>
                      <a:pt x="7" y="20"/>
                      <a:pt x="7" y="20"/>
                    </a:cubicBezTo>
                    <a:cubicBezTo>
                      <a:pt x="6" y="25"/>
                      <a:pt x="6" y="25"/>
                      <a:pt x="6" y="25"/>
                    </a:cubicBezTo>
                    <a:cubicBezTo>
                      <a:pt x="0" y="25"/>
                      <a:pt x="0" y="25"/>
                      <a:pt x="0" y="25"/>
                    </a:cubicBezTo>
                    <a:cubicBezTo>
                      <a:pt x="9" y="0"/>
                      <a:pt x="9" y="0"/>
                      <a:pt x="9" y="0"/>
                    </a:cubicBezTo>
                    <a:cubicBezTo>
                      <a:pt x="15" y="0"/>
                      <a:pt x="15" y="0"/>
                      <a:pt x="15" y="0"/>
                    </a:cubicBezTo>
                    <a:lnTo>
                      <a:pt x="24" y="25"/>
                    </a:lnTo>
                    <a:close/>
                    <a:moveTo>
                      <a:pt x="15" y="15"/>
                    </a:moveTo>
                    <a:cubicBezTo>
                      <a:pt x="12" y="7"/>
                      <a:pt x="12" y="7"/>
                      <a:pt x="12" y="7"/>
                    </a:cubicBezTo>
                    <a:cubicBezTo>
                      <a:pt x="12" y="6"/>
                      <a:pt x="12" y="5"/>
                      <a:pt x="12" y="4"/>
                    </a:cubicBezTo>
                    <a:cubicBezTo>
                      <a:pt x="12" y="4"/>
                      <a:pt x="12" y="4"/>
                      <a:pt x="12" y="4"/>
                    </a:cubicBezTo>
                    <a:cubicBezTo>
                      <a:pt x="12" y="5"/>
                      <a:pt x="12" y="6"/>
                      <a:pt x="11" y="7"/>
                    </a:cubicBezTo>
                    <a:cubicBezTo>
                      <a:pt x="9" y="15"/>
                      <a:pt x="9" y="15"/>
                      <a:pt x="9" y="15"/>
                    </a:cubicBezTo>
                    <a:lnTo>
                      <a:pt x="15"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56" name="Freeform 179"/>
              <p:cNvSpPr>
                <a:spLocks/>
              </p:cNvSpPr>
              <p:nvPr/>
            </p:nvSpPr>
            <p:spPr bwMode="auto">
              <a:xfrm>
                <a:off x="8888076" y="6046536"/>
                <a:ext cx="68562" cy="84143"/>
              </a:xfrm>
              <a:custGeom>
                <a:avLst/>
                <a:gdLst>
                  <a:gd name="T0" fmla="*/ 21 w 21"/>
                  <a:gd name="T1" fmla="*/ 14 h 26"/>
                  <a:gd name="T2" fmla="*/ 10 w 21"/>
                  <a:gd name="T3" fmla="*/ 26 h 26"/>
                  <a:gd name="T4" fmla="*/ 0 w 21"/>
                  <a:gd name="T5" fmla="*/ 15 h 26"/>
                  <a:gd name="T6" fmla="*/ 0 w 21"/>
                  <a:gd name="T7" fmla="*/ 0 h 26"/>
                  <a:gd name="T8" fmla="*/ 6 w 21"/>
                  <a:gd name="T9" fmla="*/ 0 h 26"/>
                  <a:gd name="T10" fmla="*/ 6 w 21"/>
                  <a:gd name="T11" fmla="*/ 15 h 26"/>
                  <a:gd name="T12" fmla="*/ 11 w 21"/>
                  <a:gd name="T13" fmla="*/ 21 h 26"/>
                  <a:gd name="T14" fmla="*/ 15 w 21"/>
                  <a:gd name="T15" fmla="*/ 15 h 26"/>
                  <a:gd name="T16" fmla="*/ 15 w 21"/>
                  <a:gd name="T17" fmla="*/ 0 h 26"/>
                  <a:gd name="T18" fmla="*/ 21 w 21"/>
                  <a:gd name="T19" fmla="*/ 0 h 26"/>
                  <a:gd name="T20" fmla="*/ 21 w 21"/>
                  <a:gd name="T21"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6">
                    <a:moveTo>
                      <a:pt x="21" y="14"/>
                    </a:moveTo>
                    <a:cubicBezTo>
                      <a:pt x="21" y="22"/>
                      <a:pt x="18" y="26"/>
                      <a:pt x="10" y="26"/>
                    </a:cubicBezTo>
                    <a:cubicBezTo>
                      <a:pt x="4" y="26"/>
                      <a:pt x="0" y="22"/>
                      <a:pt x="0" y="15"/>
                    </a:cubicBezTo>
                    <a:cubicBezTo>
                      <a:pt x="0" y="0"/>
                      <a:pt x="0" y="0"/>
                      <a:pt x="0" y="0"/>
                    </a:cubicBezTo>
                    <a:cubicBezTo>
                      <a:pt x="6" y="0"/>
                      <a:pt x="6" y="0"/>
                      <a:pt x="6" y="0"/>
                    </a:cubicBezTo>
                    <a:cubicBezTo>
                      <a:pt x="6" y="15"/>
                      <a:pt x="6" y="15"/>
                      <a:pt x="6" y="15"/>
                    </a:cubicBezTo>
                    <a:cubicBezTo>
                      <a:pt x="6" y="19"/>
                      <a:pt x="7" y="21"/>
                      <a:pt x="11" y="21"/>
                    </a:cubicBezTo>
                    <a:cubicBezTo>
                      <a:pt x="14" y="21"/>
                      <a:pt x="15" y="19"/>
                      <a:pt x="15" y="15"/>
                    </a:cubicBezTo>
                    <a:cubicBezTo>
                      <a:pt x="15" y="0"/>
                      <a:pt x="15" y="0"/>
                      <a:pt x="15" y="0"/>
                    </a:cubicBezTo>
                    <a:cubicBezTo>
                      <a:pt x="21" y="0"/>
                      <a:pt x="21" y="0"/>
                      <a:pt x="21" y="0"/>
                    </a:cubicBezTo>
                    <a:lnTo>
                      <a:pt x="21"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57" name="Freeform 180"/>
              <p:cNvSpPr>
                <a:spLocks/>
              </p:cNvSpPr>
              <p:nvPr/>
            </p:nvSpPr>
            <p:spPr bwMode="auto">
              <a:xfrm>
                <a:off x="8973778" y="6046536"/>
                <a:ext cx="56096" cy="84143"/>
              </a:xfrm>
              <a:custGeom>
                <a:avLst/>
                <a:gdLst>
                  <a:gd name="T0" fmla="*/ 0 w 17"/>
                  <a:gd name="T1" fmla="*/ 24 h 26"/>
                  <a:gd name="T2" fmla="*/ 0 w 17"/>
                  <a:gd name="T3" fmla="*/ 19 h 26"/>
                  <a:gd name="T4" fmla="*/ 3 w 17"/>
                  <a:gd name="T5" fmla="*/ 21 h 26"/>
                  <a:gd name="T6" fmla="*/ 7 w 17"/>
                  <a:gd name="T7" fmla="*/ 21 h 26"/>
                  <a:gd name="T8" fmla="*/ 9 w 17"/>
                  <a:gd name="T9" fmla="*/ 21 h 26"/>
                  <a:gd name="T10" fmla="*/ 10 w 17"/>
                  <a:gd name="T11" fmla="*/ 20 h 26"/>
                  <a:gd name="T12" fmla="*/ 11 w 17"/>
                  <a:gd name="T13" fmla="*/ 20 h 26"/>
                  <a:gd name="T14" fmla="*/ 11 w 17"/>
                  <a:gd name="T15" fmla="*/ 19 h 26"/>
                  <a:gd name="T16" fmla="*/ 11 w 17"/>
                  <a:gd name="T17" fmla="*/ 17 h 26"/>
                  <a:gd name="T18" fmla="*/ 10 w 17"/>
                  <a:gd name="T19" fmla="*/ 16 h 26"/>
                  <a:gd name="T20" fmla="*/ 8 w 17"/>
                  <a:gd name="T21" fmla="*/ 15 h 26"/>
                  <a:gd name="T22" fmla="*/ 6 w 17"/>
                  <a:gd name="T23" fmla="*/ 14 h 26"/>
                  <a:gd name="T24" fmla="*/ 1 w 17"/>
                  <a:gd name="T25" fmla="*/ 11 h 26"/>
                  <a:gd name="T26" fmla="*/ 0 w 17"/>
                  <a:gd name="T27" fmla="*/ 7 h 26"/>
                  <a:gd name="T28" fmla="*/ 1 w 17"/>
                  <a:gd name="T29" fmla="*/ 4 h 26"/>
                  <a:gd name="T30" fmla="*/ 3 w 17"/>
                  <a:gd name="T31" fmla="*/ 1 h 26"/>
                  <a:gd name="T32" fmla="*/ 6 w 17"/>
                  <a:gd name="T33" fmla="*/ 0 h 26"/>
                  <a:gd name="T34" fmla="*/ 10 w 17"/>
                  <a:gd name="T35" fmla="*/ 0 h 26"/>
                  <a:gd name="T36" fmla="*/ 13 w 17"/>
                  <a:gd name="T37" fmla="*/ 0 h 26"/>
                  <a:gd name="T38" fmla="*/ 16 w 17"/>
                  <a:gd name="T39" fmla="*/ 1 h 26"/>
                  <a:gd name="T40" fmla="*/ 16 w 17"/>
                  <a:gd name="T41" fmla="*/ 6 h 26"/>
                  <a:gd name="T42" fmla="*/ 15 w 17"/>
                  <a:gd name="T43" fmla="*/ 5 h 26"/>
                  <a:gd name="T44" fmla="*/ 13 w 17"/>
                  <a:gd name="T45" fmla="*/ 4 h 26"/>
                  <a:gd name="T46" fmla="*/ 12 w 17"/>
                  <a:gd name="T47" fmla="*/ 4 h 26"/>
                  <a:gd name="T48" fmla="*/ 10 w 17"/>
                  <a:gd name="T49" fmla="*/ 4 h 26"/>
                  <a:gd name="T50" fmla="*/ 8 w 17"/>
                  <a:gd name="T51" fmla="*/ 4 h 26"/>
                  <a:gd name="T52" fmla="*/ 7 w 17"/>
                  <a:gd name="T53" fmla="*/ 5 h 26"/>
                  <a:gd name="T54" fmla="*/ 6 w 17"/>
                  <a:gd name="T55" fmla="*/ 6 h 26"/>
                  <a:gd name="T56" fmla="*/ 6 w 17"/>
                  <a:gd name="T57" fmla="*/ 7 h 26"/>
                  <a:gd name="T58" fmla="*/ 6 w 17"/>
                  <a:gd name="T59" fmla="*/ 8 h 26"/>
                  <a:gd name="T60" fmla="*/ 7 w 17"/>
                  <a:gd name="T61" fmla="*/ 9 h 26"/>
                  <a:gd name="T62" fmla="*/ 9 w 17"/>
                  <a:gd name="T63" fmla="*/ 10 h 26"/>
                  <a:gd name="T64" fmla="*/ 11 w 17"/>
                  <a:gd name="T65" fmla="*/ 10 h 26"/>
                  <a:gd name="T66" fmla="*/ 13 w 17"/>
                  <a:gd name="T67" fmla="*/ 12 h 26"/>
                  <a:gd name="T68" fmla="*/ 15 w 17"/>
                  <a:gd name="T69" fmla="*/ 13 h 26"/>
                  <a:gd name="T70" fmla="*/ 17 w 17"/>
                  <a:gd name="T71" fmla="*/ 15 h 26"/>
                  <a:gd name="T72" fmla="*/ 17 w 17"/>
                  <a:gd name="T73" fmla="*/ 18 h 26"/>
                  <a:gd name="T74" fmla="*/ 16 w 17"/>
                  <a:gd name="T75" fmla="*/ 22 h 26"/>
                  <a:gd name="T76" fmla="*/ 14 w 17"/>
                  <a:gd name="T77" fmla="*/ 24 h 26"/>
                  <a:gd name="T78" fmla="*/ 11 w 17"/>
                  <a:gd name="T79" fmla="*/ 25 h 26"/>
                  <a:gd name="T80" fmla="*/ 7 w 17"/>
                  <a:gd name="T81" fmla="*/ 26 h 26"/>
                  <a:gd name="T82" fmla="*/ 3 w 17"/>
                  <a:gd name="T83" fmla="*/ 25 h 26"/>
                  <a:gd name="T84" fmla="*/ 0 w 17"/>
                  <a:gd name="T85"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4"/>
                    </a:moveTo>
                    <a:cubicBezTo>
                      <a:pt x="0" y="19"/>
                      <a:pt x="0" y="19"/>
                      <a:pt x="0" y="19"/>
                    </a:cubicBezTo>
                    <a:cubicBezTo>
                      <a:pt x="1" y="19"/>
                      <a:pt x="2" y="20"/>
                      <a:pt x="3" y="21"/>
                    </a:cubicBezTo>
                    <a:cubicBezTo>
                      <a:pt x="4" y="21"/>
                      <a:pt x="6" y="21"/>
                      <a:pt x="7" y="21"/>
                    </a:cubicBezTo>
                    <a:cubicBezTo>
                      <a:pt x="8" y="21"/>
                      <a:pt x="8" y="21"/>
                      <a:pt x="9" y="21"/>
                    </a:cubicBezTo>
                    <a:cubicBezTo>
                      <a:pt x="9" y="21"/>
                      <a:pt x="10" y="21"/>
                      <a:pt x="10" y="20"/>
                    </a:cubicBezTo>
                    <a:cubicBezTo>
                      <a:pt x="10" y="20"/>
                      <a:pt x="11" y="20"/>
                      <a:pt x="11" y="20"/>
                    </a:cubicBezTo>
                    <a:cubicBezTo>
                      <a:pt x="11" y="19"/>
                      <a:pt x="11" y="19"/>
                      <a:pt x="11" y="19"/>
                    </a:cubicBezTo>
                    <a:cubicBezTo>
                      <a:pt x="11" y="18"/>
                      <a:pt x="11" y="18"/>
                      <a:pt x="11" y="17"/>
                    </a:cubicBezTo>
                    <a:cubicBezTo>
                      <a:pt x="10" y="17"/>
                      <a:pt x="10" y="17"/>
                      <a:pt x="10" y="16"/>
                    </a:cubicBezTo>
                    <a:cubicBezTo>
                      <a:pt x="9" y="16"/>
                      <a:pt x="8" y="16"/>
                      <a:pt x="8" y="15"/>
                    </a:cubicBezTo>
                    <a:cubicBezTo>
                      <a:pt x="7" y="15"/>
                      <a:pt x="6" y="15"/>
                      <a:pt x="6" y="14"/>
                    </a:cubicBezTo>
                    <a:cubicBezTo>
                      <a:pt x="4" y="14"/>
                      <a:pt x="2" y="13"/>
                      <a:pt x="1" y="11"/>
                    </a:cubicBezTo>
                    <a:cubicBezTo>
                      <a:pt x="0" y="10"/>
                      <a:pt x="0" y="9"/>
                      <a:pt x="0" y="7"/>
                    </a:cubicBezTo>
                    <a:cubicBezTo>
                      <a:pt x="0" y="6"/>
                      <a:pt x="0" y="5"/>
                      <a:pt x="1" y="4"/>
                    </a:cubicBezTo>
                    <a:cubicBezTo>
                      <a:pt x="1" y="3"/>
                      <a:pt x="2" y="2"/>
                      <a:pt x="3" y="1"/>
                    </a:cubicBezTo>
                    <a:cubicBezTo>
                      <a:pt x="4" y="1"/>
                      <a:pt x="5" y="0"/>
                      <a:pt x="6" y="0"/>
                    </a:cubicBezTo>
                    <a:cubicBezTo>
                      <a:pt x="7" y="0"/>
                      <a:pt x="8" y="0"/>
                      <a:pt x="10" y="0"/>
                    </a:cubicBezTo>
                    <a:cubicBezTo>
                      <a:pt x="11" y="0"/>
                      <a:pt x="12" y="0"/>
                      <a:pt x="13" y="0"/>
                    </a:cubicBezTo>
                    <a:cubicBezTo>
                      <a:pt x="14" y="0"/>
                      <a:pt x="15" y="0"/>
                      <a:pt x="16" y="1"/>
                    </a:cubicBezTo>
                    <a:cubicBezTo>
                      <a:pt x="16" y="6"/>
                      <a:pt x="16" y="6"/>
                      <a:pt x="16" y="6"/>
                    </a:cubicBezTo>
                    <a:cubicBezTo>
                      <a:pt x="16" y="6"/>
                      <a:pt x="15" y="5"/>
                      <a:pt x="15" y="5"/>
                    </a:cubicBezTo>
                    <a:cubicBezTo>
                      <a:pt x="14" y="5"/>
                      <a:pt x="14" y="5"/>
                      <a:pt x="13" y="4"/>
                    </a:cubicBezTo>
                    <a:cubicBezTo>
                      <a:pt x="13" y="4"/>
                      <a:pt x="12" y="4"/>
                      <a:pt x="12" y="4"/>
                    </a:cubicBezTo>
                    <a:cubicBezTo>
                      <a:pt x="11" y="4"/>
                      <a:pt x="10" y="4"/>
                      <a:pt x="10" y="4"/>
                    </a:cubicBezTo>
                    <a:cubicBezTo>
                      <a:pt x="9" y="4"/>
                      <a:pt x="9" y="4"/>
                      <a:pt x="8" y="4"/>
                    </a:cubicBezTo>
                    <a:cubicBezTo>
                      <a:pt x="8" y="4"/>
                      <a:pt x="7" y="5"/>
                      <a:pt x="7" y="5"/>
                    </a:cubicBezTo>
                    <a:cubicBezTo>
                      <a:pt x="7" y="5"/>
                      <a:pt x="6" y="5"/>
                      <a:pt x="6" y="6"/>
                    </a:cubicBezTo>
                    <a:cubicBezTo>
                      <a:pt x="6" y="6"/>
                      <a:pt x="6" y="6"/>
                      <a:pt x="6" y="7"/>
                    </a:cubicBezTo>
                    <a:cubicBezTo>
                      <a:pt x="6" y="7"/>
                      <a:pt x="6" y="7"/>
                      <a:pt x="6" y="8"/>
                    </a:cubicBezTo>
                    <a:cubicBezTo>
                      <a:pt x="6" y="8"/>
                      <a:pt x="7" y="8"/>
                      <a:pt x="7" y="9"/>
                    </a:cubicBezTo>
                    <a:cubicBezTo>
                      <a:pt x="7" y="9"/>
                      <a:pt x="8" y="9"/>
                      <a:pt x="9" y="10"/>
                    </a:cubicBezTo>
                    <a:cubicBezTo>
                      <a:pt x="9" y="10"/>
                      <a:pt x="10" y="10"/>
                      <a:pt x="11" y="10"/>
                    </a:cubicBezTo>
                    <a:cubicBezTo>
                      <a:pt x="12" y="11"/>
                      <a:pt x="12" y="11"/>
                      <a:pt x="13" y="12"/>
                    </a:cubicBezTo>
                    <a:cubicBezTo>
                      <a:pt x="14" y="12"/>
                      <a:pt x="15" y="13"/>
                      <a:pt x="15" y="13"/>
                    </a:cubicBezTo>
                    <a:cubicBezTo>
                      <a:pt x="16" y="14"/>
                      <a:pt x="16" y="15"/>
                      <a:pt x="17" y="15"/>
                    </a:cubicBezTo>
                    <a:cubicBezTo>
                      <a:pt x="17" y="16"/>
                      <a:pt x="17" y="17"/>
                      <a:pt x="17" y="18"/>
                    </a:cubicBezTo>
                    <a:cubicBezTo>
                      <a:pt x="17" y="20"/>
                      <a:pt x="17" y="21"/>
                      <a:pt x="16" y="22"/>
                    </a:cubicBezTo>
                    <a:cubicBezTo>
                      <a:pt x="16" y="23"/>
                      <a:pt x="15" y="23"/>
                      <a:pt x="14" y="24"/>
                    </a:cubicBezTo>
                    <a:cubicBezTo>
                      <a:pt x="13" y="25"/>
                      <a:pt x="12" y="25"/>
                      <a:pt x="11" y="25"/>
                    </a:cubicBezTo>
                    <a:cubicBezTo>
                      <a:pt x="10" y="26"/>
                      <a:pt x="8" y="26"/>
                      <a:pt x="7" y="26"/>
                    </a:cubicBezTo>
                    <a:cubicBezTo>
                      <a:pt x="6" y="26"/>
                      <a:pt x="4" y="26"/>
                      <a:pt x="3" y="25"/>
                    </a:cubicBezTo>
                    <a:cubicBezTo>
                      <a:pt x="2" y="25"/>
                      <a:pt x="1" y="25"/>
                      <a:pt x="0"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58" name="Freeform 181"/>
              <p:cNvSpPr>
                <a:spLocks/>
              </p:cNvSpPr>
              <p:nvPr/>
            </p:nvSpPr>
            <p:spPr bwMode="auto">
              <a:xfrm>
                <a:off x="9036107" y="6046536"/>
                <a:ext cx="65445" cy="81026"/>
              </a:xfrm>
              <a:custGeom>
                <a:avLst/>
                <a:gdLst>
                  <a:gd name="T0" fmla="*/ 42 w 42"/>
                  <a:gd name="T1" fmla="*/ 10 h 52"/>
                  <a:gd name="T2" fmla="*/ 27 w 42"/>
                  <a:gd name="T3" fmla="*/ 10 h 52"/>
                  <a:gd name="T4" fmla="*/ 27 w 42"/>
                  <a:gd name="T5" fmla="*/ 52 h 52"/>
                  <a:gd name="T6" fmla="*/ 16 w 42"/>
                  <a:gd name="T7" fmla="*/ 52 h 52"/>
                  <a:gd name="T8" fmla="*/ 16 w 42"/>
                  <a:gd name="T9" fmla="*/ 10 h 52"/>
                  <a:gd name="T10" fmla="*/ 0 w 42"/>
                  <a:gd name="T11" fmla="*/ 10 h 52"/>
                  <a:gd name="T12" fmla="*/ 0 w 42"/>
                  <a:gd name="T13" fmla="*/ 0 h 52"/>
                  <a:gd name="T14" fmla="*/ 42 w 42"/>
                  <a:gd name="T15" fmla="*/ 0 h 52"/>
                  <a:gd name="T16" fmla="*/ 42 w 42"/>
                  <a:gd name="T17" fmla="*/ 1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2">
                    <a:moveTo>
                      <a:pt x="42" y="10"/>
                    </a:moveTo>
                    <a:lnTo>
                      <a:pt x="27" y="10"/>
                    </a:lnTo>
                    <a:lnTo>
                      <a:pt x="27" y="52"/>
                    </a:lnTo>
                    <a:lnTo>
                      <a:pt x="16" y="52"/>
                    </a:lnTo>
                    <a:lnTo>
                      <a:pt x="16" y="10"/>
                    </a:lnTo>
                    <a:lnTo>
                      <a:pt x="0" y="10"/>
                    </a:lnTo>
                    <a:lnTo>
                      <a:pt x="0" y="0"/>
                    </a:lnTo>
                    <a:lnTo>
                      <a:pt x="42" y="0"/>
                    </a:lnTo>
                    <a:lnTo>
                      <a:pt x="42"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59" name="Freeform 182"/>
              <p:cNvSpPr>
                <a:spLocks noEditPoints="1"/>
              </p:cNvSpPr>
              <p:nvPr/>
            </p:nvSpPr>
            <p:spPr bwMode="auto">
              <a:xfrm>
                <a:off x="9114018" y="6046536"/>
                <a:ext cx="71678" cy="81026"/>
              </a:xfrm>
              <a:custGeom>
                <a:avLst/>
                <a:gdLst>
                  <a:gd name="T0" fmla="*/ 22 w 22"/>
                  <a:gd name="T1" fmla="*/ 25 h 25"/>
                  <a:gd name="T2" fmla="*/ 15 w 22"/>
                  <a:gd name="T3" fmla="*/ 25 h 25"/>
                  <a:gd name="T4" fmla="*/ 11 w 22"/>
                  <a:gd name="T5" fmla="*/ 19 h 25"/>
                  <a:gd name="T6" fmla="*/ 10 w 22"/>
                  <a:gd name="T7" fmla="*/ 17 h 25"/>
                  <a:gd name="T8" fmla="*/ 9 w 22"/>
                  <a:gd name="T9" fmla="*/ 16 h 25"/>
                  <a:gd name="T10" fmla="*/ 9 w 22"/>
                  <a:gd name="T11" fmla="*/ 16 h 25"/>
                  <a:gd name="T12" fmla="*/ 8 w 22"/>
                  <a:gd name="T13" fmla="*/ 16 h 25"/>
                  <a:gd name="T14" fmla="*/ 6 w 22"/>
                  <a:gd name="T15" fmla="*/ 16 h 25"/>
                  <a:gd name="T16" fmla="*/ 6 w 22"/>
                  <a:gd name="T17" fmla="*/ 25 h 25"/>
                  <a:gd name="T18" fmla="*/ 0 w 22"/>
                  <a:gd name="T19" fmla="*/ 25 h 25"/>
                  <a:gd name="T20" fmla="*/ 0 w 22"/>
                  <a:gd name="T21" fmla="*/ 0 h 25"/>
                  <a:gd name="T22" fmla="*/ 9 w 22"/>
                  <a:gd name="T23" fmla="*/ 0 h 25"/>
                  <a:gd name="T24" fmla="*/ 19 w 22"/>
                  <a:gd name="T25" fmla="*/ 7 h 25"/>
                  <a:gd name="T26" fmla="*/ 18 w 22"/>
                  <a:gd name="T27" fmla="*/ 9 h 25"/>
                  <a:gd name="T28" fmla="*/ 17 w 22"/>
                  <a:gd name="T29" fmla="*/ 11 h 25"/>
                  <a:gd name="T30" fmla="*/ 15 w 22"/>
                  <a:gd name="T31" fmla="*/ 13 h 25"/>
                  <a:gd name="T32" fmla="*/ 13 w 22"/>
                  <a:gd name="T33" fmla="*/ 14 h 25"/>
                  <a:gd name="T34" fmla="*/ 13 w 22"/>
                  <a:gd name="T35" fmla="*/ 14 h 25"/>
                  <a:gd name="T36" fmla="*/ 14 w 22"/>
                  <a:gd name="T37" fmla="*/ 15 h 25"/>
                  <a:gd name="T38" fmla="*/ 15 w 22"/>
                  <a:gd name="T39" fmla="*/ 15 h 25"/>
                  <a:gd name="T40" fmla="*/ 16 w 22"/>
                  <a:gd name="T41" fmla="*/ 17 h 25"/>
                  <a:gd name="T42" fmla="*/ 17 w 22"/>
                  <a:gd name="T43" fmla="*/ 18 h 25"/>
                  <a:gd name="T44" fmla="*/ 22 w 22"/>
                  <a:gd name="T45" fmla="*/ 25 h 25"/>
                  <a:gd name="T46" fmla="*/ 6 w 22"/>
                  <a:gd name="T47" fmla="*/ 4 h 25"/>
                  <a:gd name="T48" fmla="*/ 6 w 22"/>
                  <a:gd name="T49" fmla="*/ 11 h 25"/>
                  <a:gd name="T50" fmla="*/ 9 w 22"/>
                  <a:gd name="T51" fmla="*/ 11 h 25"/>
                  <a:gd name="T52" fmla="*/ 11 w 22"/>
                  <a:gd name="T53" fmla="*/ 10 h 25"/>
                  <a:gd name="T54" fmla="*/ 13 w 22"/>
                  <a:gd name="T55" fmla="*/ 8 h 25"/>
                  <a:gd name="T56" fmla="*/ 9 w 22"/>
                  <a:gd name="T57" fmla="*/ 4 h 25"/>
                  <a:gd name="T58" fmla="*/ 6 w 22"/>
                  <a:gd name="T5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 h="25">
                    <a:moveTo>
                      <a:pt x="22" y="25"/>
                    </a:moveTo>
                    <a:cubicBezTo>
                      <a:pt x="15" y="25"/>
                      <a:pt x="15" y="25"/>
                      <a:pt x="15" y="25"/>
                    </a:cubicBezTo>
                    <a:cubicBezTo>
                      <a:pt x="11" y="19"/>
                      <a:pt x="11" y="19"/>
                      <a:pt x="11" y="19"/>
                    </a:cubicBezTo>
                    <a:cubicBezTo>
                      <a:pt x="11" y="18"/>
                      <a:pt x="11" y="18"/>
                      <a:pt x="10" y="17"/>
                    </a:cubicBezTo>
                    <a:cubicBezTo>
                      <a:pt x="10" y="17"/>
                      <a:pt x="10" y="17"/>
                      <a:pt x="9" y="16"/>
                    </a:cubicBezTo>
                    <a:cubicBezTo>
                      <a:pt x="9" y="16"/>
                      <a:pt x="9" y="16"/>
                      <a:pt x="9" y="16"/>
                    </a:cubicBezTo>
                    <a:cubicBezTo>
                      <a:pt x="8" y="16"/>
                      <a:pt x="8" y="16"/>
                      <a:pt x="8" y="16"/>
                    </a:cubicBezTo>
                    <a:cubicBezTo>
                      <a:pt x="6" y="16"/>
                      <a:pt x="6" y="16"/>
                      <a:pt x="6" y="16"/>
                    </a:cubicBezTo>
                    <a:cubicBezTo>
                      <a:pt x="6" y="25"/>
                      <a:pt x="6" y="25"/>
                      <a:pt x="6" y="25"/>
                    </a:cubicBezTo>
                    <a:cubicBezTo>
                      <a:pt x="0" y="25"/>
                      <a:pt x="0" y="25"/>
                      <a:pt x="0" y="25"/>
                    </a:cubicBezTo>
                    <a:cubicBezTo>
                      <a:pt x="0" y="0"/>
                      <a:pt x="0" y="0"/>
                      <a:pt x="0" y="0"/>
                    </a:cubicBezTo>
                    <a:cubicBezTo>
                      <a:pt x="9" y="0"/>
                      <a:pt x="9" y="0"/>
                      <a:pt x="9" y="0"/>
                    </a:cubicBezTo>
                    <a:cubicBezTo>
                      <a:pt x="16" y="0"/>
                      <a:pt x="19" y="2"/>
                      <a:pt x="19" y="7"/>
                    </a:cubicBezTo>
                    <a:cubicBezTo>
                      <a:pt x="19" y="8"/>
                      <a:pt x="18" y="9"/>
                      <a:pt x="18" y="9"/>
                    </a:cubicBezTo>
                    <a:cubicBezTo>
                      <a:pt x="18" y="10"/>
                      <a:pt x="18" y="11"/>
                      <a:pt x="17" y="11"/>
                    </a:cubicBezTo>
                    <a:cubicBezTo>
                      <a:pt x="17" y="12"/>
                      <a:pt x="16" y="12"/>
                      <a:pt x="15" y="13"/>
                    </a:cubicBezTo>
                    <a:cubicBezTo>
                      <a:pt x="15" y="13"/>
                      <a:pt x="14" y="14"/>
                      <a:pt x="13" y="14"/>
                    </a:cubicBezTo>
                    <a:cubicBezTo>
                      <a:pt x="13" y="14"/>
                      <a:pt x="13" y="14"/>
                      <a:pt x="13" y="14"/>
                    </a:cubicBezTo>
                    <a:cubicBezTo>
                      <a:pt x="13" y="14"/>
                      <a:pt x="14" y="14"/>
                      <a:pt x="14" y="15"/>
                    </a:cubicBezTo>
                    <a:cubicBezTo>
                      <a:pt x="14" y="15"/>
                      <a:pt x="15" y="15"/>
                      <a:pt x="15" y="15"/>
                    </a:cubicBezTo>
                    <a:cubicBezTo>
                      <a:pt x="15" y="16"/>
                      <a:pt x="16" y="16"/>
                      <a:pt x="16" y="17"/>
                    </a:cubicBezTo>
                    <a:cubicBezTo>
                      <a:pt x="16" y="17"/>
                      <a:pt x="17" y="17"/>
                      <a:pt x="17" y="18"/>
                    </a:cubicBezTo>
                    <a:lnTo>
                      <a:pt x="22" y="25"/>
                    </a:lnTo>
                    <a:close/>
                    <a:moveTo>
                      <a:pt x="6" y="4"/>
                    </a:moveTo>
                    <a:cubicBezTo>
                      <a:pt x="6" y="11"/>
                      <a:pt x="6" y="11"/>
                      <a:pt x="6" y="11"/>
                    </a:cubicBezTo>
                    <a:cubicBezTo>
                      <a:pt x="9" y="11"/>
                      <a:pt x="9" y="11"/>
                      <a:pt x="9" y="11"/>
                    </a:cubicBezTo>
                    <a:cubicBezTo>
                      <a:pt x="10" y="11"/>
                      <a:pt x="11" y="11"/>
                      <a:pt x="11" y="10"/>
                    </a:cubicBezTo>
                    <a:cubicBezTo>
                      <a:pt x="12" y="9"/>
                      <a:pt x="13" y="9"/>
                      <a:pt x="13" y="8"/>
                    </a:cubicBezTo>
                    <a:cubicBezTo>
                      <a:pt x="13" y="5"/>
                      <a:pt x="11" y="4"/>
                      <a:pt x="9" y="4"/>
                    </a:cubicBezTo>
                    <a:lnTo>
                      <a:pt x="6"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60" name="Freeform 183"/>
              <p:cNvSpPr>
                <a:spLocks noEditPoints="1"/>
              </p:cNvSpPr>
              <p:nvPr/>
            </p:nvSpPr>
            <p:spPr bwMode="auto">
              <a:xfrm>
                <a:off x="9185696" y="6046536"/>
                <a:ext cx="82586" cy="81026"/>
              </a:xfrm>
              <a:custGeom>
                <a:avLst/>
                <a:gdLst>
                  <a:gd name="T0" fmla="*/ 25 w 25"/>
                  <a:gd name="T1" fmla="*/ 25 h 25"/>
                  <a:gd name="T2" fmla="*/ 18 w 25"/>
                  <a:gd name="T3" fmla="*/ 25 h 25"/>
                  <a:gd name="T4" fmla="*/ 17 w 25"/>
                  <a:gd name="T5" fmla="*/ 20 h 25"/>
                  <a:gd name="T6" fmla="*/ 8 w 25"/>
                  <a:gd name="T7" fmla="*/ 20 h 25"/>
                  <a:gd name="T8" fmla="*/ 6 w 25"/>
                  <a:gd name="T9" fmla="*/ 25 h 25"/>
                  <a:gd name="T10" fmla="*/ 0 w 25"/>
                  <a:gd name="T11" fmla="*/ 25 h 25"/>
                  <a:gd name="T12" fmla="*/ 9 w 25"/>
                  <a:gd name="T13" fmla="*/ 0 h 25"/>
                  <a:gd name="T14" fmla="*/ 16 w 25"/>
                  <a:gd name="T15" fmla="*/ 0 h 25"/>
                  <a:gd name="T16" fmla="*/ 25 w 25"/>
                  <a:gd name="T17" fmla="*/ 25 h 25"/>
                  <a:gd name="T18" fmla="*/ 15 w 25"/>
                  <a:gd name="T19" fmla="*/ 15 h 25"/>
                  <a:gd name="T20" fmla="*/ 13 w 25"/>
                  <a:gd name="T21" fmla="*/ 7 h 25"/>
                  <a:gd name="T22" fmla="*/ 12 w 25"/>
                  <a:gd name="T23" fmla="*/ 4 h 25"/>
                  <a:gd name="T24" fmla="*/ 12 w 25"/>
                  <a:gd name="T25" fmla="*/ 4 h 25"/>
                  <a:gd name="T26" fmla="*/ 12 w 25"/>
                  <a:gd name="T27" fmla="*/ 7 h 25"/>
                  <a:gd name="T28" fmla="*/ 9 w 25"/>
                  <a:gd name="T29" fmla="*/ 15 h 25"/>
                  <a:gd name="T30" fmla="*/ 15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8" y="25"/>
                      <a:pt x="18" y="25"/>
                      <a:pt x="18" y="25"/>
                    </a:cubicBezTo>
                    <a:cubicBezTo>
                      <a:pt x="17" y="20"/>
                      <a:pt x="17" y="20"/>
                      <a:pt x="17" y="20"/>
                    </a:cubicBezTo>
                    <a:cubicBezTo>
                      <a:pt x="8" y="20"/>
                      <a:pt x="8" y="20"/>
                      <a:pt x="8" y="20"/>
                    </a:cubicBezTo>
                    <a:cubicBezTo>
                      <a:pt x="6" y="25"/>
                      <a:pt x="6" y="25"/>
                      <a:pt x="6" y="25"/>
                    </a:cubicBezTo>
                    <a:cubicBezTo>
                      <a:pt x="0" y="25"/>
                      <a:pt x="0" y="25"/>
                      <a:pt x="0" y="25"/>
                    </a:cubicBezTo>
                    <a:cubicBezTo>
                      <a:pt x="9" y="0"/>
                      <a:pt x="9" y="0"/>
                      <a:pt x="9" y="0"/>
                    </a:cubicBezTo>
                    <a:cubicBezTo>
                      <a:pt x="16" y="0"/>
                      <a:pt x="16" y="0"/>
                      <a:pt x="16" y="0"/>
                    </a:cubicBezTo>
                    <a:lnTo>
                      <a:pt x="25" y="25"/>
                    </a:lnTo>
                    <a:close/>
                    <a:moveTo>
                      <a:pt x="15" y="15"/>
                    </a:moveTo>
                    <a:cubicBezTo>
                      <a:pt x="13" y="7"/>
                      <a:pt x="13" y="7"/>
                      <a:pt x="13" y="7"/>
                    </a:cubicBezTo>
                    <a:cubicBezTo>
                      <a:pt x="12" y="6"/>
                      <a:pt x="12" y="5"/>
                      <a:pt x="12" y="4"/>
                    </a:cubicBezTo>
                    <a:cubicBezTo>
                      <a:pt x="12" y="4"/>
                      <a:pt x="12" y="4"/>
                      <a:pt x="12" y="4"/>
                    </a:cubicBezTo>
                    <a:cubicBezTo>
                      <a:pt x="12" y="5"/>
                      <a:pt x="12" y="6"/>
                      <a:pt x="12" y="7"/>
                    </a:cubicBezTo>
                    <a:cubicBezTo>
                      <a:pt x="9" y="15"/>
                      <a:pt x="9" y="15"/>
                      <a:pt x="9" y="15"/>
                    </a:cubicBezTo>
                    <a:lnTo>
                      <a:pt x="15"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61" name="Freeform 184"/>
              <p:cNvSpPr>
                <a:spLocks/>
              </p:cNvSpPr>
              <p:nvPr/>
            </p:nvSpPr>
            <p:spPr bwMode="auto">
              <a:xfrm>
                <a:off x="9277631" y="6046536"/>
                <a:ext cx="48305" cy="81026"/>
              </a:xfrm>
              <a:custGeom>
                <a:avLst/>
                <a:gdLst>
                  <a:gd name="T0" fmla="*/ 31 w 31"/>
                  <a:gd name="T1" fmla="*/ 52 h 52"/>
                  <a:gd name="T2" fmla="*/ 0 w 31"/>
                  <a:gd name="T3" fmla="*/ 52 h 52"/>
                  <a:gd name="T4" fmla="*/ 0 w 31"/>
                  <a:gd name="T5" fmla="*/ 0 h 52"/>
                  <a:gd name="T6" fmla="*/ 12 w 31"/>
                  <a:gd name="T7" fmla="*/ 0 h 52"/>
                  <a:gd name="T8" fmla="*/ 12 w 31"/>
                  <a:gd name="T9" fmla="*/ 44 h 52"/>
                  <a:gd name="T10" fmla="*/ 31 w 31"/>
                  <a:gd name="T11" fmla="*/ 44 h 52"/>
                  <a:gd name="T12" fmla="*/ 31 w 31"/>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1" h="52">
                    <a:moveTo>
                      <a:pt x="31" y="52"/>
                    </a:moveTo>
                    <a:lnTo>
                      <a:pt x="0" y="52"/>
                    </a:lnTo>
                    <a:lnTo>
                      <a:pt x="0" y="0"/>
                    </a:lnTo>
                    <a:lnTo>
                      <a:pt x="12" y="0"/>
                    </a:lnTo>
                    <a:lnTo>
                      <a:pt x="12" y="44"/>
                    </a:lnTo>
                    <a:lnTo>
                      <a:pt x="31" y="44"/>
                    </a:lnTo>
                    <a:lnTo>
                      <a:pt x="3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62" name="Rectangle 185"/>
              <p:cNvSpPr>
                <a:spLocks noChangeArrowheads="1"/>
              </p:cNvSpPr>
              <p:nvPr/>
            </p:nvSpPr>
            <p:spPr bwMode="auto">
              <a:xfrm>
                <a:off x="9339960" y="6046536"/>
                <a:ext cx="18699" cy="810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63" name="Freeform 186"/>
              <p:cNvSpPr>
                <a:spLocks noEditPoints="1"/>
              </p:cNvSpPr>
              <p:nvPr/>
            </p:nvSpPr>
            <p:spPr bwMode="auto">
              <a:xfrm>
                <a:off x="9372682" y="6046536"/>
                <a:ext cx="77911" cy="81026"/>
              </a:xfrm>
              <a:custGeom>
                <a:avLst/>
                <a:gdLst>
                  <a:gd name="T0" fmla="*/ 24 w 24"/>
                  <a:gd name="T1" fmla="*/ 25 h 25"/>
                  <a:gd name="T2" fmla="*/ 18 w 24"/>
                  <a:gd name="T3" fmla="*/ 25 h 25"/>
                  <a:gd name="T4" fmla="*/ 16 w 24"/>
                  <a:gd name="T5" fmla="*/ 20 h 25"/>
                  <a:gd name="T6" fmla="*/ 7 w 24"/>
                  <a:gd name="T7" fmla="*/ 20 h 25"/>
                  <a:gd name="T8" fmla="*/ 6 w 24"/>
                  <a:gd name="T9" fmla="*/ 25 h 25"/>
                  <a:gd name="T10" fmla="*/ 0 w 24"/>
                  <a:gd name="T11" fmla="*/ 25 h 25"/>
                  <a:gd name="T12" fmla="*/ 9 w 24"/>
                  <a:gd name="T13" fmla="*/ 0 h 25"/>
                  <a:gd name="T14" fmla="*/ 15 w 24"/>
                  <a:gd name="T15" fmla="*/ 0 h 25"/>
                  <a:gd name="T16" fmla="*/ 24 w 24"/>
                  <a:gd name="T17" fmla="*/ 25 h 25"/>
                  <a:gd name="T18" fmla="*/ 15 w 24"/>
                  <a:gd name="T19" fmla="*/ 15 h 25"/>
                  <a:gd name="T20" fmla="*/ 12 w 24"/>
                  <a:gd name="T21" fmla="*/ 7 h 25"/>
                  <a:gd name="T22" fmla="*/ 12 w 24"/>
                  <a:gd name="T23" fmla="*/ 4 h 25"/>
                  <a:gd name="T24" fmla="*/ 12 w 24"/>
                  <a:gd name="T25" fmla="*/ 4 h 25"/>
                  <a:gd name="T26" fmla="*/ 11 w 24"/>
                  <a:gd name="T27" fmla="*/ 7 h 25"/>
                  <a:gd name="T28" fmla="*/ 9 w 24"/>
                  <a:gd name="T29" fmla="*/ 15 h 25"/>
                  <a:gd name="T30" fmla="*/ 15 w 24"/>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5">
                    <a:moveTo>
                      <a:pt x="24" y="25"/>
                    </a:moveTo>
                    <a:cubicBezTo>
                      <a:pt x="18" y="25"/>
                      <a:pt x="18" y="25"/>
                      <a:pt x="18" y="25"/>
                    </a:cubicBezTo>
                    <a:cubicBezTo>
                      <a:pt x="16" y="20"/>
                      <a:pt x="16" y="20"/>
                      <a:pt x="16" y="20"/>
                    </a:cubicBezTo>
                    <a:cubicBezTo>
                      <a:pt x="7" y="20"/>
                      <a:pt x="7" y="20"/>
                      <a:pt x="7" y="20"/>
                    </a:cubicBezTo>
                    <a:cubicBezTo>
                      <a:pt x="6" y="25"/>
                      <a:pt x="6" y="25"/>
                      <a:pt x="6" y="25"/>
                    </a:cubicBezTo>
                    <a:cubicBezTo>
                      <a:pt x="0" y="25"/>
                      <a:pt x="0" y="25"/>
                      <a:pt x="0" y="25"/>
                    </a:cubicBezTo>
                    <a:cubicBezTo>
                      <a:pt x="9" y="0"/>
                      <a:pt x="9" y="0"/>
                      <a:pt x="9" y="0"/>
                    </a:cubicBezTo>
                    <a:cubicBezTo>
                      <a:pt x="15" y="0"/>
                      <a:pt x="15" y="0"/>
                      <a:pt x="15" y="0"/>
                    </a:cubicBezTo>
                    <a:lnTo>
                      <a:pt x="24" y="25"/>
                    </a:lnTo>
                    <a:close/>
                    <a:moveTo>
                      <a:pt x="15" y="15"/>
                    </a:moveTo>
                    <a:cubicBezTo>
                      <a:pt x="12" y="7"/>
                      <a:pt x="12" y="7"/>
                      <a:pt x="12" y="7"/>
                    </a:cubicBezTo>
                    <a:cubicBezTo>
                      <a:pt x="12" y="6"/>
                      <a:pt x="12" y="5"/>
                      <a:pt x="12" y="4"/>
                    </a:cubicBezTo>
                    <a:cubicBezTo>
                      <a:pt x="12" y="4"/>
                      <a:pt x="12" y="4"/>
                      <a:pt x="12" y="4"/>
                    </a:cubicBezTo>
                    <a:cubicBezTo>
                      <a:pt x="12" y="5"/>
                      <a:pt x="12" y="6"/>
                      <a:pt x="11" y="7"/>
                    </a:cubicBezTo>
                    <a:cubicBezTo>
                      <a:pt x="9" y="15"/>
                      <a:pt x="9" y="15"/>
                      <a:pt x="9" y="15"/>
                    </a:cubicBezTo>
                    <a:lnTo>
                      <a:pt x="15"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64" name="Freeform 187"/>
              <p:cNvSpPr>
                <a:spLocks/>
              </p:cNvSpPr>
              <p:nvPr/>
            </p:nvSpPr>
            <p:spPr bwMode="auto">
              <a:xfrm>
                <a:off x="9489549" y="6046536"/>
                <a:ext cx="116867" cy="81026"/>
              </a:xfrm>
              <a:custGeom>
                <a:avLst/>
                <a:gdLst>
                  <a:gd name="T0" fmla="*/ 36 w 36"/>
                  <a:gd name="T1" fmla="*/ 0 h 25"/>
                  <a:gd name="T2" fmla="*/ 29 w 36"/>
                  <a:gd name="T3" fmla="*/ 25 h 25"/>
                  <a:gd name="T4" fmla="*/ 23 w 36"/>
                  <a:gd name="T5" fmla="*/ 25 h 25"/>
                  <a:gd name="T6" fmla="*/ 18 w 36"/>
                  <a:gd name="T7" fmla="*/ 9 h 25"/>
                  <a:gd name="T8" fmla="*/ 18 w 36"/>
                  <a:gd name="T9" fmla="*/ 6 h 25"/>
                  <a:gd name="T10" fmla="*/ 18 w 36"/>
                  <a:gd name="T11" fmla="*/ 6 h 25"/>
                  <a:gd name="T12" fmla="*/ 17 w 36"/>
                  <a:gd name="T13" fmla="*/ 9 h 25"/>
                  <a:gd name="T14" fmla="*/ 13 w 36"/>
                  <a:gd name="T15" fmla="*/ 25 h 25"/>
                  <a:gd name="T16" fmla="*/ 7 w 36"/>
                  <a:gd name="T17" fmla="*/ 25 h 25"/>
                  <a:gd name="T18" fmla="*/ 0 w 36"/>
                  <a:gd name="T19" fmla="*/ 0 h 25"/>
                  <a:gd name="T20" fmla="*/ 6 w 36"/>
                  <a:gd name="T21" fmla="*/ 0 h 25"/>
                  <a:gd name="T22" fmla="*/ 10 w 36"/>
                  <a:gd name="T23" fmla="*/ 17 h 25"/>
                  <a:gd name="T24" fmla="*/ 10 w 36"/>
                  <a:gd name="T25" fmla="*/ 20 h 25"/>
                  <a:gd name="T26" fmla="*/ 10 w 36"/>
                  <a:gd name="T27" fmla="*/ 20 h 25"/>
                  <a:gd name="T28" fmla="*/ 11 w 36"/>
                  <a:gd name="T29" fmla="*/ 17 h 25"/>
                  <a:gd name="T30" fmla="*/ 15 w 36"/>
                  <a:gd name="T31" fmla="*/ 0 h 25"/>
                  <a:gd name="T32" fmla="*/ 21 w 36"/>
                  <a:gd name="T33" fmla="*/ 0 h 25"/>
                  <a:gd name="T34" fmla="*/ 25 w 36"/>
                  <a:gd name="T35" fmla="*/ 17 h 25"/>
                  <a:gd name="T36" fmla="*/ 26 w 36"/>
                  <a:gd name="T37" fmla="*/ 20 h 25"/>
                  <a:gd name="T38" fmla="*/ 26 w 36"/>
                  <a:gd name="T39" fmla="*/ 20 h 25"/>
                  <a:gd name="T40" fmla="*/ 26 w 36"/>
                  <a:gd name="T41" fmla="*/ 17 h 25"/>
                  <a:gd name="T42" fmla="*/ 30 w 36"/>
                  <a:gd name="T43" fmla="*/ 0 h 25"/>
                  <a:gd name="T44" fmla="*/ 36 w 36"/>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5">
                    <a:moveTo>
                      <a:pt x="36" y="0"/>
                    </a:moveTo>
                    <a:cubicBezTo>
                      <a:pt x="29" y="25"/>
                      <a:pt x="29" y="25"/>
                      <a:pt x="29" y="25"/>
                    </a:cubicBezTo>
                    <a:cubicBezTo>
                      <a:pt x="23" y="25"/>
                      <a:pt x="23" y="25"/>
                      <a:pt x="23" y="25"/>
                    </a:cubicBezTo>
                    <a:cubicBezTo>
                      <a:pt x="18" y="9"/>
                      <a:pt x="18" y="9"/>
                      <a:pt x="18" y="9"/>
                    </a:cubicBezTo>
                    <a:cubicBezTo>
                      <a:pt x="18" y="8"/>
                      <a:pt x="18" y="7"/>
                      <a:pt x="18" y="6"/>
                    </a:cubicBezTo>
                    <a:cubicBezTo>
                      <a:pt x="18" y="6"/>
                      <a:pt x="18" y="6"/>
                      <a:pt x="18" y="6"/>
                    </a:cubicBezTo>
                    <a:cubicBezTo>
                      <a:pt x="18" y="7"/>
                      <a:pt x="18" y="8"/>
                      <a:pt x="17" y="9"/>
                    </a:cubicBezTo>
                    <a:cubicBezTo>
                      <a:pt x="13" y="25"/>
                      <a:pt x="13" y="25"/>
                      <a:pt x="13" y="25"/>
                    </a:cubicBezTo>
                    <a:cubicBezTo>
                      <a:pt x="7" y="25"/>
                      <a:pt x="7" y="25"/>
                      <a:pt x="7" y="25"/>
                    </a:cubicBezTo>
                    <a:cubicBezTo>
                      <a:pt x="0" y="0"/>
                      <a:pt x="0" y="0"/>
                      <a:pt x="0" y="0"/>
                    </a:cubicBezTo>
                    <a:cubicBezTo>
                      <a:pt x="6" y="0"/>
                      <a:pt x="6" y="0"/>
                      <a:pt x="6" y="0"/>
                    </a:cubicBezTo>
                    <a:cubicBezTo>
                      <a:pt x="10" y="17"/>
                      <a:pt x="10" y="17"/>
                      <a:pt x="10" y="17"/>
                    </a:cubicBezTo>
                    <a:cubicBezTo>
                      <a:pt x="10" y="17"/>
                      <a:pt x="10" y="18"/>
                      <a:pt x="10" y="20"/>
                    </a:cubicBezTo>
                    <a:cubicBezTo>
                      <a:pt x="10" y="20"/>
                      <a:pt x="10" y="20"/>
                      <a:pt x="10" y="20"/>
                    </a:cubicBezTo>
                    <a:cubicBezTo>
                      <a:pt x="10" y="19"/>
                      <a:pt x="10" y="18"/>
                      <a:pt x="11" y="17"/>
                    </a:cubicBezTo>
                    <a:cubicBezTo>
                      <a:pt x="15" y="0"/>
                      <a:pt x="15" y="0"/>
                      <a:pt x="15" y="0"/>
                    </a:cubicBezTo>
                    <a:cubicBezTo>
                      <a:pt x="21" y="0"/>
                      <a:pt x="21" y="0"/>
                      <a:pt x="21" y="0"/>
                    </a:cubicBezTo>
                    <a:cubicBezTo>
                      <a:pt x="25" y="17"/>
                      <a:pt x="25" y="17"/>
                      <a:pt x="25" y="17"/>
                    </a:cubicBezTo>
                    <a:cubicBezTo>
                      <a:pt x="26" y="18"/>
                      <a:pt x="26" y="18"/>
                      <a:pt x="26" y="20"/>
                    </a:cubicBezTo>
                    <a:cubicBezTo>
                      <a:pt x="26" y="20"/>
                      <a:pt x="26" y="20"/>
                      <a:pt x="26" y="20"/>
                    </a:cubicBezTo>
                    <a:cubicBezTo>
                      <a:pt x="26" y="19"/>
                      <a:pt x="26" y="18"/>
                      <a:pt x="26" y="17"/>
                    </a:cubicBezTo>
                    <a:cubicBezTo>
                      <a:pt x="30" y="0"/>
                      <a:pt x="30" y="0"/>
                      <a:pt x="30" y="0"/>
                    </a:cubicBezTo>
                    <a:lnTo>
                      <a:pt x="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65" name="Freeform 188"/>
              <p:cNvSpPr>
                <a:spLocks/>
              </p:cNvSpPr>
              <p:nvPr/>
            </p:nvSpPr>
            <p:spPr bwMode="auto">
              <a:xfrm>
                <a:off x="9617323" y="6046536"/>
                <a:ext cx="48305" cy="81026"/>
              </a:xfrm>
              <a:custGeom>
                <a:avLst/>
                <a:gdLst>
                  <a:gd name="T0" fmla="*/ 31 w 31"/>
                  <a:gd name="T1" fmla="*/ 52 h 52"/>
                  <a:gd name="T2" fmla="*/ 0 w 31"/>
                  <a:gd name="T3" fmla="*/ 52 h 52"/>
                  <a:gd name="T4" fmla="*/ 0 w 31"/>
                  <a:gd name="T5" fmla="*/ 0 h 52"/>
                  <a:gd name="T6" fmla="*/ 31 w 31"/>
                  <a:gd name="T7" fmla="*/ 0 h 52"/>
                  <a:gd name="T8" fmla="*/ 31 w 31"/>
                  <a:gd name="T9" fmla="*/ 10 h 52"/>
                  <a:gd name="T10" fmla="*/ 12 w 31"/>
                  <a:gd name="T11" fmla="*/ 10 h 52"/>
                  <a:gd name="T12" fmla="*/ 12 w 31"/>
                  <a:gd name="T13" fmla="*/ 21 h 52"/>
                  <a:gd name="T14" fmla="*/ 29 w 31"/>
                  <a:gd name="T15" fmla="*/ 21 h 52"/>
                  <a:gd name="T16" fmla="*/ 29 w 31"/>
                  <a:gd name="T17" fmla="*/ 31 h 52"/>
                  <a:gd name="T18" fmla="*/ 12 w 31"/>
                  <a:gd name="T19" fmla="*/ 31 h 52"/>
                  <a:gd name="T20" fmla="*/ 12 w 31"/>
                  <a:gd name="T21" fmla="*/ 44 h 52"/>
                  <a:gd name="T22" fmla="*/ 31 w 31"/>
                  <a:gd name="T23" fmla="*/ 44 h 52"/>
                  <a:gd name="T24" fmla="*/ 31 w 31"/>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52">
                    <a:moveTo>
                      <a:pt x="31" y="52"/>
                    </a:moveTo>
                    <a:lnTo>
                      <a:pt x="0" y="52"/>
                    </a:lnTo>
                    <a:lnTo>
                      <a:pt x="0" y="0"/>
                    </a:lnTo>
                    <a:lnTo>
                      <a:pt x="31" y="0"/>
                    </a:lnTo>
                    <a:lnTo>
                      <a:pt x="31" y="10"/>
                    </a:lnTo>
                    <a:lnTo>
                      <a:pt x="12" y="10"/>
                    </a:lnTo>
                    <a:lnTo>
                      <a:pt x="12" y="21"/>
                    </a:lnTo>
                    <a:lnTo>
                      <a:pt x="29" y="21"/>
                    </a:lnTo>
                    <a:lnTo>
                      <a:pt x="29" y="31"/>
                    </a:lnTo>
                    <a:lnTo>
                      <a:pt x="12" y="31"/>
                    </a:lnTo>
                    <a:lnTo>
                      <a:pt x="12" y="44"/>
                    </a:lnTo>
                    <a:lnTo>
                      <a:pt x="31" y="44"/>
                    </a:lnTo>
                    <a:lnTo>
                      <a:pt x="3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66" name="Freeform 189"/>
              <p:cNvSpPr>
                <a:spLocks/>
              </p:cNvSpPr>
              <p:nvPr/>
            </p:nvSpPr>
            <p:spPr bwMode="auto">
              <a:xfrm>
                <a:off x="9679652" y="6046536"/>
                <a:ext cx="54538" cy="84143"/>
              </a:xfrm>
              <a:custGeom>
                <a:avLst/>
                <a:gdLst>
                  <a:gd name="T0" fmla="*/ 0 w 17"/>
                  <a:gd name="T1" fmla="*/ 24 h 26"/>
                  <a:gd name="T2" fmla="*/ 0 w 17"/>
                  <a:gd name="T3" fmla="*/ 19 h 26"/>
                  <a:gd name="T4" fmla="*/ 3 w 17"/>
                  <a:gd name="T5" fmla="*/ 21 h 26"/>
                  <a:gd name="T6" fmla="*/ 7 w 17"/>
                  <a:gd name="T7" fmla="*/ 21 h 26"/>
                  <a:gd name="T8" fmla="*/ 9 w 17"/>
                  <a:gd name="T9" fmla="*/ 21 h 26"/>
                  <a:gd name="T10" fmla="*/ 10 w 17"/>
                  <a:gd name="T11" fmla="*/ 20 h 26"/>
                  <a:gd name="T12" fmla="*/ 11 w 17"/>
                  <a:gd name="T13" fmla="*/ 20 h 26"/>
                  <a:gd name="T14" fmla="*/ 11 w 17"/>
                  <a:gd name="T15" fmla="*/ 19 h 26"/>
                  <a:gd name="T16" fmla="*/ 11 w 17"/>
                  <a:gd name="T17" fmla="*/ 17 h 26"/>
                  <a:gd name="T18" fmla="*/ 9 w 17"/>
                  <a:gd name="T19" fmla="*/ 16 h 26"/>
                  <a:gd name="T20" fmla="*/ 8 w 17"/>
                  <a:gd name="T21" fmla="*/ 15 h 26"/>
                  <a:gd name="T22" fmla="*/ 6 w 17"/>
                  <a:gd name="T23" fmla="*/ 14 h 26"/>
                  <a:gd name="T24" fmla="*/ 1 w 17"/>
                  <a:gd name="T25" fmla="*/ 11 h 26"/>
                  <a:gd name="T26" fmla="*/ 0 w 17"/>
                  <a:gd name="T27" fmla="*/ 7 h 26"/>
                  <a:gd name="T28" fmla="*/ 0 w 17"/>
                  <a:gd name="T29" fmla="*/ 4 h 26"/>
                  <a:gd name="T30" fmla="*/ 3 w 17"/>
                  <a:gd name="T31" fmla="*/ 1 h 26"/>
                  <a:gd name="T32" fmla="*/ 6 w 17"/>
                  <a:gd name="T33" fmla="*/ 0 h 26"/>
                  <a:gd name="T34" fmla="*/ 10 w 17"/>
                  <a:gd name="T35" fmla="*/ 0 h 26"/>
                  <a:gd name="T36" fmla="*/ 13 w 17"/>
                  <a:gd name="T37" fmla="*/ 0 h 26"/>
                  <a:gd name="T38" fmla="*/ 16 w 17"/>
                  <a:gd name="T39" fmla="*/ 1 h 26"/>
                  <a:gd name="T40" fmla="*/ 16 w 17"/>
                  <a:gd name="T41" fmla="*/ 6 h 26"/>
                  <a:gd name="T42" fmla="*/ 14 w 17"/>
                  <a:gd name="T43" fmla="*/ 5 h 26"/>
                  <a:gd name="T44" fmla="*/ 13 w 17"/>
                  <a:gd name="T45" fmla="*/ 4 h 26"/>
                  <a:gd name="T46" fmla="*/ 11 w 17"/>
                  <a:gd name="T47" fmla="*/ 4 h 26"/>
                  <a:gd name="T48" fmla="*/ 10 w 17"/>
                  <a:gd name="T49" fmla="*/ 4 h 26"/>
                  <a:gd name="T50" fmla="*/ 8 w 17"/>
                  <a:gd name="T51" fmla="*/ 4 h 26"/>
                  <a:gd name="T52" fmla="*/ 7 w 17"/>
                  <a:gd name="T53" fmla="*/ 5 h 26"/>
                  <a:gd name="T54" fmla="*/ 6 w 17"/>
                  <a:gd name="T55" fmla="*/ 6 h 26"/>
                  <a:gd name="T56" fmla="*/ 6 w 17"/>
                  <a:gd name="T57" fmla="*/ 7 h 26"/>
                  <a:gd name="T58" fmla="*/ 6 w 17"/>
                  <a:gd name="T59" fmla="*/ 8 h 26"/>
                  <a:gd name="T60" fmla="*/ 7 w 17"/>
                  <a:gd name="T61" fmla="*/ 9 h 26"/>
                  <a:gd name="T62" fmla="*/ 8 w 17"/>
                  <a:gd name="T63" fmla="*/ 10 h 26"/>
                  <a:gd name="T64" fmla="*/ 10 w 17"/>
                  <a:gd name="T65" fmla="*/ 10 h 26"/>
                  <a:gd name="T66" fmla="*/ 13 w 17"/>
                  <a:gd name="T67" fmla="*/ 12 h 26"/>
                  <a:gd name="T68" fmla="*/ 15 w 17"/>
                  <a:gd name="T69" fmla="*/ 13 h 26"/>
                  <a:gd name="T70" fmla="*/ 17 w 17"/>
                  <a:gd name="T71" fmla="*/ 15 h 26"/>
                  <a:gd name="T72" fmla="*/ 17 w 17"/>
                  <a:gd name="T73" fmla="*/ 18 h 26"/>
                  <a:gd name="T74" fmla="*/ 16 w 17"/>
                  <a:gd name="T75" fmla="*/ 22 h 26"/>
                  <a:gd name="T76" fmla="*/ 14 w 17"/>
                  <a:gd name="T77" fmla="*/ 24 h 26"/>
                  <a:gd name="T78" fmla="*/ 11 w 17"/>
                  <a:gd name="T79" fmla="*/ 25 h 26"/>
                  <a:gd name="T80" fmla="*/ 7 w 17"/>
                  <a:gd name="T81" fmla="*/ 26 h 26"/>
                  <a:gd name="T82" fmla="*/ 3 w 17"/>
                  <a:gd name="T83" fmla="*/ 25 h 26"/>
                  <a:gd name="T84" fmla="*/ 0 w 17"/>
                  <a:gd name="T85"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4"/>
                    </a:moveTo>
                    <a:cubicBezTo>
                      <a:pt x="0" y="19"/>
                      <a:pt x="0" y="19"/>
                      <a:pt x="0" y="19"/>
                    </a:cubicBezTo>
                    <a:cubicBezTo>
                      <a:pt x="1" y="19"/>
                      <a:pt x="2" y="20"/>
                      <a:pt x="3" y="21"/>
                    </a:cubicBezTo>
                    <a:cubicBezTo>
                      <a:pt x="4" y="21"/>
                      <a:pt x="6" y="21"/>
                      <a:pt x="7" y="21"/>
                    </a:cubicBezTo>
                    <a:cubicBezTo>
                      <a:pt x="7" y="21"/>
                      <a:pt x="8" y="21"/>
                      <a:pt x="9" y="21"/>
                    </a:cubicBezTo>
                    <a:cubicBezTo>
                      <a:pt x="9" y="21"/>
                      <a:pt x="10" y="21"/>
                      <a:pt x="10" y="20"/>
                    </a:cubicBezTo>
                    <a:cubicBezTo>
                      <a:pt x="10" y="20"/>
                      <a:pt x="11" y="20"/>
                      <a:pt x="11" y="20"/>
                    </a:cubicBezTo>
                    <a:cubicBezTo>
                      <a:pt x="11" y="19"/>
                      <a:pt x="11" y="19"/>
                      <a:pt x="11" y="19"/>
                    </a:cubicBezTo>
                    <a:cubicBezTo>
                      <a:pt x="11" y="18"/>
                      <a:pt x="11" y="18"/>
                      <a:pt x="11" y="17"/>
                    </a:cubicBezTo>
                    <a:cubicBezTo>
                      <a:pt x="10" y="17"/>
                      <a:pt x="10" y="17"/>
                      <a:pt x="9" y="16"/>
                    </a:cubicBezTo>
                    <a:cubicBezTo>
                      <a:pt x="9" y="16"/>
                      <a:pt x="8" y="16"/>
                      <a:pt x="8" y="15"/>
                    </a:cubicBezTo>
                    <a:cubicBezTo>
                      <a:pt x="7" y="15"/>
                      <a:pt x="6" y="15"/>
                      <a:pt x="6" y="14"/>
                    </a:cubicBezTo>
                    <a:cubicBezTo>
                      <a:pt x="4" y="14"/>
                      <a:pt x="2" y="13"/>
                      <a:pt x="1" y="11"/>
                    </a:cubicBezTo>
                    <a:cubicBezTo>
                      <a:pt x="0" y="10"/>
                      <a:pt x="0" y="9"/>
                      <a:pt x="0" y="7"/>
                    </a:cubicBezTo>
                    <a:cubicBezTo>
                      <a:pt x="0" y="6"/>
                      <a:pt x="0" y="5"/>
                      <a:pt x="0" y="4"/>
                    </a:cubicBezTo>
                    <a:cubicBezTo>
                      <a:pt x="1" y="3"/>
                      <a:pt x="2" y="2"/>
                      <a:pt x="3" y="1"/>
                    </a:cubicBezTo>
                    <a:cubicBezTo>
                      <a:pt x="4" y="1"/>
                      <a:pt x="5" y="0"/>
                      <a:pt x="6" y="0"/>
                    </a:cubicBezTo>
                    <a:cubicBezTo>
                      <a:pt x="7" y="0"/>
                      <a:pt x="8" y="0"/>
                      <a:pt x="10" y="0"/>
                    </a:cubicBezTo>
                    <a:cubicBezTo>
                      <a:pt x="11" y="0"/>
                      <a:pt x="12" y="0"/>
                      <a:pt x="13" y="0"/>
                    </a:cubicBezTo>
                    <a:cubicBezTo>
                      <a:pt x="14" y="0"/>
                      <a:pt x="15" y="0"/>
                      <a:pt x="16" y="1"/>
                    </a:cubicBezTo>
                    <a:cubicBezTo>
                      <a:pt x="16" y="6"/>
                      <a:pt x="16" y="6"/>
                      <a:pt x="16" y="6"/>
                    </a:cubicBezTo>
                    <a:cubicBezTo>
                      <a:pt x="15" y="6"/>
                      <a:pt x="15" y="5"/>
                      <a:pt x="14" y="5"/>
                    </a:cubicBezTo>
                    <a:cubicBezTo>
                      <a:pt x="14" y="5"/>
                      <a:pt x="13" y="5"/>
                      <a:pt x="13" y="4"/>
                    </a:cubicBezTo>
                    <a:cubicBezTo>
                      <a:pt x="12" y="4"/>
                      <a:pt x="12" y="4"/>
                      <a:pt x="11" y="4"/>
                    </a:cubicBezTo>
                    <a:cubicBezTo>
                      <a:pt x="11" y="4"/>
                      <a:pt x="10" y="4"/>
                      <a:pt x="10" y="4"/>
                    </a:cubicBezTo>
                    <a:cubicBezTo>
                      <a:pt x="9" y="4"/>
                      <a:pt x="9" y="4"/>
                      <a:pt x="8" y="4"/>
                    </a:cubicBezTo>
                    <a:cubicBezTo>
                      <a:pt x="8" y="4"/>
                      <a:pt x="7" y="5"/>
                      <a:pt x="7" y="5"/>
                    </a:cubicBezTo>
                    <a:cubicBezTo>
                      <a:pt x="6" y="5"/>
                      <a:pt x="6" y="5"/>
                      <a:pt x="6" y="6"/>
                    </a:cubicBezTo>
                    <a:cubicBezTo>
                      <a:pt x="6" y="6"/>
                      <a:pt x="6" y="6"/>
                      <a:pt x="6" y="7"/>
                    </a:cubicBezTo>
                    <a:cubicBezTo>
                      <a:pt x="6" y="7"/>
                      <a:pt x="6" y="7"/>
                      <a:pt x="6" y="8"/>
                    </a:cubicBezTo>
                    <a:cubicBezTo>
                      <a:pt x="6" y="8"/>
                      <a:pt x="7" y="8"/>
                      <a:pt x="7" y="9"/>
                    </a:cubicBezTo>
                    <a:cubicBezTo>
                      <a:pt x="7" y="9"/>
                      <a:pt x="8" y="9"/>
                      <a:pt x="8" y="10"/>
                    </a:cubicBezTo>
                    <a:cubicBezTo>
                      <a:pt x="9" y="10"/>
                      <a:pt x="10" y="10"/>
                      <a:pt x="10" y="10"/>
                    </a:cubicBezTo>
                    <a:cubicBezTo>
                      <a:pt x="11" y="11"/>
                      <a:pt x="12" y="11"/>
                      <a:pt x="13" y="12"/>
                    </a:cubicBezTo>
                    <a:cubicBezTo>
                      <a:pt x="14" y="12"/>
                      <a:pt x="15" y="13"/>
                      <a:pt x="15" y="13"/>
                    </a:cubicBezTo>
                    <a:cubicBezTo>
                      <a:pt x="16" y="14"/>
                      <a:pt x="16" y="15"/>
                      <a:pt x="17" y="15"/>
                    </a:cubicBezTo>
                    <a:cubicBezTo>
                      <a:pt x="17" y="16"/>
                      <a:pt x="17" y="17"/>
                      <a:pt x="17" y="18"/>
                    </a:cubicBezTo>
                    <a:cubicBezTo>
                      <a:pt x="17" y="20"/>
                      <a:pt x="17" y="21"/>
                      <a:pt x="16" y="22"/>
                    </a:cubicBezTo>
                    <a:cubicBezTo>
                      <a:pt x="16" y="23"/>
                      <a:pt x="15" y="23"/>
                      <a:pt x="14" y="24"/>
                    </a:cubicBezTo>
                    <a:cubicBezTo>
                      <a:pt x="13" y="25"/>
                      <a:pt x="12" y="25"/>
                      <a:pt x="11" y="25"/>
                    </a:cubicBezTo>
                    <a:cubicBezTo>
                      <a:pt x="10" y="26"/>
                      <a:pt x="8" y="26"/>
                      <a:pt x="7" y="26"/>
                    </a:cubicBezTo>
                    <a:cubicBezTo>
                      <a:pt x="6" y="26"/>
                      <a:pt x="4" y="26"/>
                      <a:pt x="3" y="25"/>
                    </a:cubicBezTo>
                    <a:cubicBezTo>
                      <a:pt x="2" y="25"/>
                      <a:pt x="1" y="25"/>
                      <a:pt x="0"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67" name="Freeform 190"/>
              <p:cNvSpPr>
                <a:spLocks/>
              </p:cNvSpPr>
              <p:nvPr/>
            </p:nvSpPr>
            <p:spPr bwMode="auto">
              <a:xfrm>
                <a:off x="9740422" y="6046536"/>
                <a:ext cx="65445" cy="81026"/>
              </a:xfrm>
              <a:custGeom>
                <a:avLst/>
                <a:gdLst>
                  <a:gd name="T0" fmla="*/ 42 w 42"/>
                  <a:gd name="T1" fmla="*/ 10 h 52"/>
                  <a:gd name="T2" fmla="*/ 28 w 42"/>
                  <a:gd name="T3" fmla="*/ 10 h 52"/>
                  <a:gd name="T4" fmla="*/ 28 w 42"/>
                  <a:gd name="T5" fmla="*/ 52 h 52"/>
                  <a:gd name="T6" fmla="*/ 15 w 42"/>
                  <a:gd name="T7" fmla="*/ 52 h 52"/>
                  <a:gd name="T8" fmla="*/ 15 w 42"/>
                  <a:gd name="T9" fmla="*/ 10 h 52"/>
                  <a:gd name="T10" fmla="*/ 0 w 42"/>
                  <a:gd name="T11" fmla="*/ 10 h 52"/>
                  <a:gd name="T12" fmla="*/ 0 w 42"/>
                  <a:gd name="T13" fmla="*/ 0 h 52"/>
                  <a:gd name="T14" fmla="*/ 42 w 42"/>
                  <a:gd name="T15" fmla="*/ 0 h 52"/>
                  <a:gd name="T16" fmla="*/ 42 w 42"/>
                  <a:gd name="T17" fmla="*/ 1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2">
                    <a:moveTo>
                      <a:pt x="42" y="10"/>
                    </a:moveTo>
                    <a:lnTo>
                      <a:pt x="28" y="10"/>
                    </a:lnTo>
                    <a:lnTo>
                      <a:pt x="28" y="52"/>
                    </a:lnTo>
                    <a:lnTo>
                      <a:pt x="15" y="52"/>
                    </a:lnTo>
                    <a:lnTo>
                      <a:pt x="15" y="10"/>
                    </a:lnTo>
                    <a:lnTo>
                      <a:pt x="0" y="10"/>
                    </a:lnTo>
                    <a:lnTo>
                      <a:pt x="0" y="0"/>
                    </a:lnTo>
                    <a:lnTo>
                      <a:pt x="42" y="0"/>
                    </a:lnTo>
                    <a:lnTo>
                      <a:pt x="42"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pic>
          <p:nvPicPr>
            <p:cNvPr id="6" name="Picture 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788270" y="4870095"/>
              <a:ext cx="363138" cy="85445"/>
            </a:xfrm>
            <a:prstGeom prst="rect">
              <a:avLst/>
            </a:prstGeom>
          </p:spPr>
        </p:pic>
      </p:grpSp>
      <p:grpSp>
        <p:nvGrpSpPr>
          <p:cNvPr id="9" name="Group 8"/>
          <p:cNvGrpSpPr/>
          <p:nvPr/>
        </p:nvGrpSpPr>
        <p:grpSpPr>
          <a:xfrm>
            <a:off x="9935826" y="4798327"/>
            <a:ext cx="1067016" cy="380461"/>
            <a:chOff x="7609522" y="3920558"/>
            <a:chExt cx="871824" cy="310862"/>
          </a:xfrm>
        </p:grpSpPr>
        <p:grpSp>
          <p:nvGrpSpPr>
            <p:cNvPr id="577" name="Australia East"/>
            <p:cNvGrpSpPr/>
            <p:nvPr/>
          </p:nvGrpSpPr>
          <p:grpSpPr>
            <a:xfrm>
              <a:off x="7609522" y="3920558"/>
              <a:ext cx="871824" cy="310862"/>
              <a:chOff x="10162700" y="4890350"/>
              <a:chExt cx="1162432" cy="414482"/>
            </a:xfrm>
          </p:grpSpPr>
          <p:sp>
            <p:nvSpPr>
              <p:cNvPr id="578" name="Rectangle 36"/>
              <p:cNvSpPr>
                <a:spLocks noChangeArrowheads="1"/>
              </p:cNvSpPr>
              <p:nvPr/>
            </p:nvSpPr>
            <p:spPr bwMode="auto">
              <a:xfrm>
                <a:off x="10162700" y="4890350"/>
                <a:ext cx="1162432" cy="414482"/>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79" name="Freeform 200"/>
              <p:cNvSpPr>
                <a:spLocks noEditPoints="1"/>
              </p:cNvSpPr>
              <p:nvPr/>
            </p:nvSpPr>
            <p:spPr bwMode="auto">
              <a:xfrm>
                <a:off x="10253077" y="4985400"/>
                <a:ext cx="82586" cy="84143"/>
              </a:xfrm>
              <a:custGeom>
                <a:avLst/>
                <a:gdLst>
                  <a:gd name="T0" fmla="*/ 25 w 25"/>
                  <a:gd name="T1" fmla="*/ 26 h 26"/>
                  <a:gd name="T2" fmla="*/ 19 w 25"/>
                  <a:gd name="T3" fmla="*/ 26 h 26"/>
                  <a:gd name="T4" fmla="*/ 17 w 25"/>
                  <a:gd name="T5" fmla="*/ 20 h 26"/>
                  <a:gd name="T6" fmla="*/ 8 w 25"/>
                  <a:gd name="T7" fmla="*/ 20 h 26"/>
                  <a:gd name="T8" fmla="*/ 7 w 25"/>
                  <a:gd name="T9" fmla="*/ 26 h 26"/>
                  <a:gd name="T10" fmla="*/ 0 w 25"/>
                  <a:gd name="T11" fmla="*/ 26 h 26"/>
                  <a:gd name="T12" fmla="*/ 10 w 25"/>
                  <a:gd name="T13" fmla="*/ 0 h 26"/>
                  <a:gd name="T14" fmla="*/ 16 w 25"/>
                  <a:gd name="T15" fmla="*/ 0 h 26"/>
                  <a:gd name="T16" fmla="*/ 25 w 25"/>
                  <a:gd name="T17" fmla="*/ 26 h 26"/>
                  <a:gd name="T18" fmla="*/ 16 w 25"/>
                  <a:gd name="T19" fmla="*/ 16 h 26"/>
                  <a:gd name="T20" fmla="*/ 13 w 25"/>
                  <a:gd name="T21" fmla="*/ 7 h 26"/>
                  <a:gd name="T22" fmla="*/ 13 w 25"/>
                  <a:gd name="T23" fmla="*/ 5 h 26"/>
                  <a:gd name="T24" fmla="*/ 13 w 25"/>
                  <a:gd name="T25" fmla="*/ 5 h 26"/>
                  <a:gd name="T26" fmla="*/ 12 w 25"/>
                  <a:gd name="T27" fmla="*/ 7 h 26"/>
                  <a:gd name="T28" fmla="*/ 10 w 25"/>
                  <a:gd name="T29" fmla="*/ 16 h 26"/>
                  <a:gd name="T30" fmla="*/ 16 w 25"/>
                  <a:gd name="T31"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6">
                    <a:moveTo>
                      <a:pt x="25" y="26"/>
                    </a:moveTo>
                    <a:cubicBezTo>
                      <a:pt x="19" y="26"/>
                      <a:pt x="19" y="26"/>
                      <a:pt x="19" y="26"/>
                    </a:cubicBezTo>
                    <a:cubicBezTo>
                      <a:pt x="17" y="20"/>
                      <a:pt x="17" y="20"/>
                      <a:pt x="17" y="20"/>
                    </a:cubicBezTo>
                    <a:cubicBezTo>
                      <a:pt x="8" y="20"/>
                      <a:pt x="8" y="20"/>
                      <a:pt x="8" y="20"/>
                    </a:cubicBezTo>
                    <a:cubicBezTo>
                      <a:pt x="7" y="26"/>
                      <a:pt x="7" y="26"/>
                      <a:pt x="7" y="26"/>
                    </a:cubicBezTo>
                    <a:cubicBezTo>
                      <a:pt x="0" y="26"/>
                      <a:pt x="0" y="26"/>
                      <a:pt x="0" y="26"/>
                    </a:cubicBezTo>
                    <a:cubicBezTo>
                      <a:pt x="10" y="0"/>
                      <a:pt x="10" y="0"/>
                      <a:pt x="10" y="0"/>
                    </a:cubicBezTo>
                    <a:cubicBezTo>
                      <a:pt x="16" y="0"/>
                      <a:pt x="16" y="0"/>
                      <a:pt x="16" y="0"/>
                    </a:cubicBezTo>
                    <a:lnTo>
                      <a:pt x="25" y="26"/>
                    </a:lnTo>
                    <a:close/>
                    <a:moveTo>
                      <a:pt x="16" y="16"/>
                    </a:moveTo>
                    <a:cubicBezTo>
                      <a:pt x="13" y="7"/>
                      <a:pt x="13" y="7"/>
                      <a:pt x="13" y="7"/>
                    </a:cubicBezTo>
                    <a:cubicBezTo>
                      <a:pt x="13" y="7"/>
                      <a:pt x="13" y="6"/>
                      <a:pt x="13" y="5"/>
                    </a:cubicBezTo>
                    <a:cubicBezTo>
                      <a:pt x="13" y="5"/>
                      <a:pt x="13" y="5"/>
                      <a:pt x="13" y="5"/>
                    </a:cubicBezTo>
                    <a:cubicBezTo>
                      <a:pt x="13" y="6"/>
                      <a:pt x="13" y="6"/>
                      <a:pt x="12" y="7"/>
                    </a:cubicBezTo>
                    <a:cubicBezTo>
                      <a:pt x="10" y="16"/>
                      <a:pt x="10" y="16"/>
                      <a:pt x="10" y="16"/>
                    </a:cubicBezTo>
                    <a:lnTo>
                      <a:pt x="16"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80" name="Freeform 201"/>
              <p:cNvSpPr>
                <a:spLocks/>
              </p:cNvSpPr>
              <p:nvPr/>
            </p:nvSpPr>
            <p:spPr bwMode="auto">
              <a:xfrm>
                <a:off x="10345012" y="4985400"/>
                <a:ext cx="68562" cy="84143"/>
              </a:xfrm>
              <a:custGeom>
                <a:avLst/>
                <a:gdLst>
                  <a:gd name="T0" fmla="*/ 21 w 21"/>
                  <a:gd name="T1" fmla="*/ 15 h 26"/>
                  <a:gd name="T2" fmla="*/ 10 w 21"/>
                  <a:gd name="T3" fmla="*/ 26 h 26"/>
                  <a:gd name="T4" fmla="*/ 0 w 21"/>
                  <a:gd name="T5" fmla="*/ 15 h 26"/>
                  <a:gd name="T6" fmla="*/ 0 w 21"/>
                  <a:gd name="T7" fmla="*/ 0 h 26"/>
                  <a:gd name="T8" fmla="*/ 6 w 21"/>
                  <a:gd name="T9" fmla="*/ 0 h 26"/>
                  <a:gd name="T10" fmla="*/ 6 w 21"/>
                  <a:gd name="T11" fmla="*/ 15 h 26"/>
                  <a:gd name="T12" fmla="*/ 11 w 21"/>
                  <a:gd name="T13" fmla="*/ 21 h 26"/>
                  <a:gd name="T14" fmla="*/ 15 w 21"/>
                  <a:gd name="T15" fmla="*/ 15 h 26"/>
                  <a:gd name="T16" fmla="*/ 15 w 21"/>
                  <a:gd name="T17" fmla="*/ 0 h 26"/>
                  <a:gd name="T18" fmla="*/ 21 w 21"/>
                  <a:gd name="T19" fmla="*/ 0 h 26"/>
                  <a:gd name="T20" fmla="*/ 21 w 21"/>
                  <a:gd name="T21" fmla="*/ 1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6">
                    <a:moveTo>
                      <a:pt x="21" y="15"/>
                    </a:moveTo>
                    <a:cubicBezTo>
                      <a:pt x="21" y="22"/>
                      <a:pt x="17" y="26"/>
                      <a:pt x="10" y="26"/>
                    </a:cubicBezTo>
                    <a:cubicBezTo>
                      <a:pt x="4" y="26"/>
                      <a:pt x="0" y="22"/>
                      <a:pt x="0" y="15"/>
                    </a:cubicBezTo>
                    <a:cubicBezTo>
                      <a:pt x="0" y="0"/>
                      <a:pt x="0" y="0"/>
                      <a:pt x="0" y="0"/>
                    </a:cubicBezTo>
                    <a:cubicBezTo>
                      <a:pt x="6" y="0"/>
                      <a:pt x="6" y="0"/>
                      <a:pt x="6" y="0"/>
                    </a:cubicBezTo>
                    <a:cubicBezTo>
                      <a:pt x="6" y="15"/>
                      <a:pt x="6" y="15"/>
                      <a:pt x="6" y="15"/>
                    </a:cubicBezTo>
                    <a:cubicBezTo>
                      <a:pt x="6" y="19"/>
                      <a:pt x="7" y="21"/>
                      <a:pt x="11" y="21"/>
                    </a:cubicBezTo>
                    <a:cubicBezTo>
                      <a:pt x="14" y="21"/>
                      <a:pt x="15" y="19"/>
                      <a:pt x="15" y="15"/>
                    </a:cubicBezTo>
                    <a:cubicBezTo>
                      <a:pt x="15" y="0"/>
                      <a:pt x="15" y="0"/>
                      <a:pt x="15" y="0"/>
                    </a:cubicBezTo>
                    <a:cubicBezTo>
                      <a:pt x="21" y="0"/>
                      <a:pt x="21" y="0"/>
                      <a:pt x="21" y="0"/>
                    </a:cubicBezTo>
                    <a:lnTo>
                      <a:pt x="21"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81" name="Freeform 202"/>
              <p:cNvSpPr>
                <a:spLocks/>
              </p:cNvSpPr>
              <p:nvPr/>
            </p:nvSpPr>
            <p:spPr bwMode="auto">
              <a:xfrm>
                <a:off x="10430714" y="4985400"/>
                <a:ext cx="54538" cy="84143"/>
              </a:xfrm>
              <a:custGeom>
                <a:avLst/>
                <a:gdLst>
                  <a:gd name="T0" fmla="*/ 0 w 17"/>
                  <a:gd name="T1" fmla="*/ 25 h 26"/>
                  <a:gd name="T2" fmla="*/ 0 w 17"/>
                  <a:gd name="T3" fmla="*/ 19 h 26"/>
                  <a:gd name="T4" fmla="*/ 3 w 17"/>
                  <a:gd name="T5" fmla="*/ 21 h 26"/>
                  <a:gd name="T6" fmla="*/ 7 w 17"/>
                  <a:gd name="T7" fmla="*/ 22 h 26"/>
                  <a:gd name="T8" fmla="*/ 9 w 17"/>
                  <a:gd name="T9" fmla="*/ 21 h 26"/>
                  <a:gd name="T10" fmla="*/ 10 w 17"/>
                  <a:gd name="T11" fmla="*/ 21 h 26"/>
                  <a:gd name="T12" fmla="*/ 11 w 17"/>
                  <a:gd name="T13" fmla="*/ 20 h 26"/>
                  <a:gd name="T14" fmla="*/ 11 w 17"/>
                  <a:gd name="T15" fmla="*/ 19 h 26"/>
                  <a:gd name="T16" fmla="*/ 11 w 17"/>
                  <a:gd name="T17" fmla="*/ 18 h 26"/>
                  <a:gd name="T18" fmla="*/ 9 w 17"/>
                  <a:gd name="T19" fmla="*/ 17 h 26"/>
                  <a:gd name="T20" fmla="*/ 8 w 17"/>
                  <a:gd name="T21" fmla="*/ 16 h 26"/>
                  <a:gd name="T22" fmla="*/ 6 w 17"/>
                  <a:gd name="T23" fmla="*/ 15 h 26"/>
                  <a:gd name="T24" fmla="*/ 1 w 17"/>
                  <a:gd name="T25" fmla="*/ 12 h 26"/>
                  <a:gd name="T26" fmla="*/ 0 w 17"/>
                  <a:gd name="T27" fmla="*/ 7 h 26"/>
                  <a:gd name="T28" fmla="*/ 0 w 17"/>
                  <a:gd name="T29" fmla="*/ 4 h 26"/>
                  <a:gd name="T30" fmla="*/ 3 w 17"/>
                  <a:gd name="T31" fmla="*/ 2 h 26"/>
                  <a:gd name="T32" fmla="*/ 6 w 17"/>
                  <a:gd name="T33" fmla="*/ 0 h 26"/>
                  <a:gd name="T34" fmla="*/ 10 w 17"/>
                  <a:gd name="T35" fmla="*/ 0 h 26"/>
                  <a:gd name="T36" fmla="*/ 13 w 17"/>
                  <a:gd name="T37" fmla="*/ 0 h 26"/>
                  <a:gd name="T38" fmla="*/ 16 w 17"/>
                  <a:gd name="T39" fmla="*/ 1 h 26"/>
                  <a:gd name="T40" fmla="*/ 16 w 17"/>
                  <a:gd name="T41" fmla="*/ 6 h 26"/>
                  <a:gd name="T42" fmla="*/ 14 w 17"/>
                  <a:gd name="T43" fmla="*/ 5 h 26"/>
                  <a:gd name="T44" fmla="*/ 13 w 17"/>
                  <a:gd name="T45" fmla="*/ 5 h 26"/>
                  <a:gd name="T46" fmla="*/ 11 w 17"/>
                  <a:gd name="T47" fmla="*/ 5 h 26"/>
                  <a:gd name="T48" fmla="*/ 10 w 17"/>
                  <a:gd name="T49" fmla="*/ 4 h 26"/>
                  <a:gd name="T50" fmla="*/ 8 w 17"/>
                  <a:gd name="T51" fmla="*/ 5 h 26"/>
                  <a:gd name="T52" fmla="*/ 7 w 17"/>
                  <a:gd name="T53" fmla="*/ 5 h 26"/>
                  <a:gd name="T54" fmla="*/ 6 w 17"/>
                  <a:gd name="T55" fmla="*/ 6 h 26"/>
                  <a:gd name="T56" fmla="*/ 6 w 17"/>
                  <a:gd name="T57" fmla="*/ 7 h 26"/>
                  <a:gd name="T58" fmla="*/ 6 w 17"/>
                  <a:gd name="T59" fmla="*/ 8 h 26"/>
                  <a:gd name="T60" fmla="*/ 7 w 17"/>
                  <a:gd name="T61" fmla="*/ 9 h 26"/>
                  <a:gd name="T62" fmla="*/ 8 w 17"/>
                  <a:gd name="T63" fmla="*/ 10 h 26"/>
                  <a:gd name="T64" fmla="*/ 10 w 17"/>
                  <a:gd name="T65" fmla="*/ 11 h 26"/>
                  <a:gd name="T66" fmla="*/ 13 w 17"/>
                  <a:gd name="T67" fmla="*/ 12 h 26"/>
                  <a:gd name="T68" fmla="*/ 15 w 17"/>
                  <a:gd name="T69" fmla="*/ 14 h 26"/>
                  <a:gd name="T70" fmla="*/ 17 w 17"/>
                  <a:gd name="T71" fmla="*/ 16 h 26"/>
                  <a:gd name="T72" fmla="*/ 17 w 17"/>
                  <a:gd name="T73" fmla="*/ 19 h 26"/>
                  <a:gd name="T74" fmla="*/ 16 w 17"/>
                  <a:gd name="T75" fmla="*/ 22 h 26"/>
                  <a:gd name="T76" fmla="*/ 14 w 17"/>
                  <a:gd name="T77" fmla="*/ 24 h 26"/>
                  <a:gd name="T78" fmla="*/ 11 w 17"/>
                  <a:gd name="T79" fmla="*/ 26 h 26"/>
                  <a:gd name="T80" fmla="*/ 7 w 17"/>
                  <a:gd name="T81" fmla="*/ 26 h 26"/>
                  <a:gd name="T82" fmla="*/ 3 w 17"/>
                  <a:gd name="T83" fmla="*/ 26 h 26"/>
                  <a:gd name="T84" fmla="*/ 0 w 17"/>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5"/>
                    </a:moveTo>
                    <a:cubicBezTo>
                      <a:pt x="0" y="19"/>
                      <a:pt x="0" y="19"/>
                      <a:pt x="0" y="19"/>
                    </a:cubicBezTo>
                    <a:cubicBezTo>
                      <a:pt x="1" y="20"/>
                      <a:pt x="2" y="21"/>
                      <a:pt x="3" y="21"/>
                    </a:cubicBezTo>
                    <a:cubicBezTo>
                      <a:pt x="4" y="21"/>
                      <a:pt x="6" y="22"/>
                      <a:pt x="7" y="22"/>
                    </a:cubicBezTo>
                    <a:cubicBezTo>
                      <a:pt x="7" y="22"/>
                      <a:pt x="8" y="22"/>
                      <a:pt x="9" y="21"/>
                    </a:cubicBezTo>
                    <a:cubicBezTo>
                      <a:pt x="9" y="21"/>
                      <a:pt x="10" y="21"/>
                      <a:pt x="10" y="21"/>
                    </a:cubicBezTo>
                    <a:cubicBezTo>
                      <a:pt x="10" y="21"/>
                      <a:pt x="11" y="20"/>
                      <a:pt x="11" y="20"/>
                    </a:cubicBezTo>
                    <a:cubicBezTo>
                      <a:pt x="11" y="20"/>
                      <a:pt x="11" y="19"/>
                      <a:pt x="11" y="19"/>
                    </a:cubicBezTo>
                    <a:cubicBezTo>
                      <a:pt x="11" y="19"/>
                      <a:pt x="11" y="18"/>
                      <a:pt x="11" y="18"/>
                    </a:cubicBezTo>
                    <a:cubicBezTo>
                      <a:pt x="10" y="17"/>
                      <a:pt x="10" y="17"/>
                      <a:pt x="9" y="17"/>
                    </a:cubicBezTo>
                    <a:cubicBezTo>
                      <a:pt x="9" y="16"/>
                      <a:pt x="8" y="16"/>
                      <a:pt x="8" y="16"/>
                    </a:cubicBezTo>
                    <a:cubicBezTo>
                      <a:pt x="7" y="15"/>
                      <a:pt x="6" y="15"/>
                      <a:pt x="6" y="15"/>
                    </a:cubicBezTo>
                    <a:cubicBezTo>
                      <a:pt x="4" y="14"/>
                      <a:pt x="2" y="13"/>
                      <a:pt x="1" y="12"/>
                    </a:cubicBezTo>
                    <a:cubicBezTo>
                      <a:pt x="0" y="11"/>
                      <a:pt x="0" y="9"/>
                      <a:pt x="0" y="7"/>
                    </a:cubicBezTo>
                    <a:cubicBezTo>
                      <a:pt x="0" y="6"/>
                      <a:pt x="0" y="5"/>
                      <a:pt x="0" y="4"/>
                    </a:cubicBezTo>
                    <a:cubicBezTo>
                      <a:pt x="1" y="3"/>
                      <a:pt x="2" y="2"/>
                      <a:pt x="3" y="2"/>
                    </a:cubicBezTo>
                    <a:cubicBezTo>
                      <a:pt x="4" y="1"/>
                      <a:pt x="5" y="1"/>
                      <a:pt x="6" y="0"/>
                    </a:cubicBezTo>
                    <a:cubicBezTo>
                      <a:pt x="7" y="0"/>
                      <a:pt x="8" y="0"/>
                      <a:pt x="10" y="0"/>
                    </a:cubicBezTo>
                    <a:cubicBezTo>
                      <a:pt x="11" y="0"/>
                      <a:pt x="12" y="0"/>
                      <a:pt x="13" y="0"/>
                    </a:cubicBezTo>
                    <a:cubicBezTo>
                      <a:pt x="14" y="0"/>
                      <a:pt x="15" y="1"/>
                      <a:pt x="16" y="1"/>
                    </a:cubicBezTo>
                    <a:cubicBezTo>
                      <a:pt x="16" y="6"/>
                      <a:pt x="16" y="6"/>
                      <a:pt x="16" y="6"/>
                    </a:cubicBezTo>
                    <a:cubicBezTo>
                      <a:pt x="15" y="6"/>
                      <a:pt x="15" y="6"/>
                      <a:pt x="14" y="5"/>
                    </a:cubicBezTo>
                    <a:cubicBezTo>
                      <a:pt x="14" y="5"/>
                      <a:pt x="13" y="5"/>
                      <a:pt x="13" y="5"/>
                    </a:cubicBezTo>
                    <a:cubicBezTo>
                      <a:pt x="12" y="5"/>
                      <a:pt x="12" y="5"/>
                      <a:pt x="11" y="5"/>
                    </a:cubicBezTo>
                    <a:cubicBezTo>
                      <a:pt x="11" y="4"/>
                      <a:pt x="10" y="4"/>
                      <a:pt x="10" y="4"/>
                    </a:cubicBezTo>
                    <a:cubicBezTo>
                      <a:pt x="9" y="4"/>
                      <a:pt x="9" y="5"/>
                      <a:pt x="8" y="5"/>
                    </a:cubicBezTo>
                    <a:cubicBezTo>
                      <a:pt x="8" y="5"/>
                      <a:pt x="7" y="5"/>
                      <a:pt x="7" y="5"/>
                    </a:cubicBezTo>
                    <a:cubicBezTo>
                      <a:pt x="6" y="5"/>
                      <a:pt x="6" y="6"/>
                      <a:pt x="6" y="6"/>
                    </a:cubicBezTo>
                    <a:cubicBezTo>
                      <a:pt x="6" y="6"/>
                      <a:pt x="6" y="7"/>
                      <a:pt x="6" y="7"/>
                    </a:cubicBezTo>
                    <a:cubicBezTo>
                      <a:pt x="6" y="7"/>
                      <a:pt x="6" y="8"/>
                      <a:pt x="6" y="8"/>
                    </a:cubicBezTo>
                    <a:cubicBezTo>
                      <a:pt x="6" y="8"/>
                      <a:pt x="7" y="9"/>
                      <a:pt x="7" y="9"/>
                    </a:cubicBezTo>
                    <a:cubicBezTo>
                      <a:pt x="7" y="9"/>
                      <a:pt x="8" y="10"/>
                      <a:pt x="8" y="10"/>
                    </a:cubicBezTo>
                    <a:cubicBezTo>
                      <a:pt x="9" y="10"/>
                      <a:pt x="10" y="11"/>
                      <a:pt x="10" y="11"/>
                    </a:cubicBezTo>
                    <a:cubicBezTo>
                      <a:pt x="11" y="11"/>
                      <a:pt x="12" y="12"/>
                      <a:pt x="13" y="12"/>
                    </a:cubicBezTo>
                    <a:cubicBezTo>
                      <a:pt x="14" y="13"/>
                      <a:pt x="15" y="13"/>
                      <a:pt x="15" y="14"/>
                    </a:cubicBezTo>
                    <a:cubicBezTo>
                      <a:pt x="16" y="14"/>
                      <a:pt x="16" y="15"/>
                      <a:pt x="17" y="16"/>
                    </a:cubicBezTo>
                    <a:cubicBezTo>
                      <a:pt x="17" y="17"/>
                      <a:pt x="17" y="18"/>
                      <a:pt x="17" y="19"/>
                    </a:cubicBezTo>
                    <a:cubicBezTo>
                      <a:pt x="17" y="20"/>
                      <a:pt x="17" y="21"/>
                      <a:pt x="16" y="22"/>
                    </a:cubicBezTo>
                    <a:cubicBezTo>
                      <a:pt x="16" y="23"/>
                      <a:pt x="15" y="24"/>
                      <a:pt x="14" y="24"/>
                    </a:cubicBezTo>
                    <a:cubicBezTo>
                      <a:pt x="13" y="25"/>
                      <a:pt x="12" y="25"/>
                      <a:pt x="11" y="26"/>
                    </a:cubicBezTo>
                    <a:cubicBezTo>
                      <a:pt x="10" y="26"/>
                      <a:pt x="8" y="26"/>
                      <a:pt x="7" y="26"/>
                    </a:cubicBezTo>
                    <a:cubicBezTo>
                      <a:pt x="6" y="26"/>
                      <a:pt x="4" y="26"/>
                      <a:pt x="3" y="26"/>
                    </a:cubicBezTo>
                    <a:cubicBezTo>
                      <a:pt x="2" y="25"/>
                      <a:pt x="1" y="25"/>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82" name="Freeform 203"/>
              <p:cNvSpPr>
                <a:spLocks/>
              </p:cNvSpPr>
              <p:nvPr/>
            </p:nvSpPr>
            <p:spPr bwMode="auto">
              <a:xfrm>
                <a:off x="10491484" y="4985400"/>
                <a:ext cx="65445" cy="84143"/>
              </a:xfrm>
              <a:custGeom>
                <a:avLst/>
                <a:gdLst>
                  <a:gd name="T0" fmla="*/ 42 w 42"/>
                  <a:gd name="T1" fmla="*/ 10 h 54"/>
                  <a:gd name="T2" fmla="*/ 28 w 42"/>
                  <a:gd name="T3" fmla="*/ 10 h 54"/>
                  <a:gd name="T4" fmla="*/ 28 w 42"/>
                  <a:gd name="T5" fmla="*/ 54 h 54"/>
                  <a:gd name="T6" fmla="*/ 15 w 42"/>
                  <a:gd name="T7" fmla="*/ 54 h 54"/>
                  <a:gd name="T8" fmla="*/ 15 w 42"/>
                  <a:gd name="T9" fmla="*/ 10 h 54"/>
                  <a:gd name="T10" fmla="*/ 0 w 42"/>
                  <a:gd name="T11" fmla="*/ 10 h 54"/>
                  <a:gd name="T12" fmla="*/ 0 w 42"/>
                  <a:gd name="T13" fmla="*/ 0 h 54"/>
                  <a:gd name="T14" fmla="*/ 42 w 42"/>
                  <a:gd name="T15" fmla="*/ 0 h 54"/>
                  <a:gd name="T16" fmla="*/ 42 w 42"/>
                  <a:gd name="T17" fmla="*/ 1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4">
                    <a:moveTo>
                      <a:pt x="42" y="10"/>
                    </a:moveTo>
                    <a:lnTo>
                      <a:pt x="28" y="10"/>
                    </a:lnTo>
                    <a:lnTo>
                      <a:pt x="28" y="54"/>
                    </a:lnTo>
                    <a:lnTo>
                      <a:pt x="15" y="54"/>
                    </a:lnTo>
                    <a:lnTo>
                      <a:pt x="15" y="10"/>
                    </a:lnTo>
                    <a:lnTo>
                      <a:pt x="0" y="10"/>
                    </a:lnTo>
                    <a:lnTo>
                      <a:pt x="0" y="0"/>
                    </a:lnTo>
                    <a:lnTo>
                      <a:pt x="42" y="0"/>
                    </a:lnTo>
                    <a:lnTo>
                      <a:pt x="42"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83" name="Freeform 204"/>
              <p:cNvSpPr>
                <a:spLocks noEditPoints="1"/>
              </p:cNvSpPr>
              <p:nvPr/>
            </p:nvSpPr>
            <p:spPr bwMode="auto">
              <a:xfrm>
                <a:off x="10570953" y="4985400"/>
                <a:ext cx="68562" cy="84143"/>
              </a:xfrm>
              <a:custGeom>
                <a:avLst/>
                <a:gdLst>
                  <a:gd name="T0" fmla="*/ 21 w 21"/>
                  <a:gd name="T1" fmla="*/ 26 h 26"/>
                  <a:gd name="T2" fmla="*/ 15 w 21"/>
                  <a:gd name="T3" fmla="*/ 26 h 26"/>
                  <a:gd name="T4" fmla="*/ 11 w 21"/>
                  <a:gd name="T5" fmla="*/ 19 h 26"/>
                  <a:gd name="T6" fmla="*/ 10 w 21"/>
                  <a:gd name="T7" fmla="*/ 18 h 26"/>
                  <a:gd name="T8" fmla="*/ 9 w 21"/>
                  <a:gd name="T9" fmla="*/ 17 h 26"/>
                  <a:gd name="T10" fmla="*/ 8 w 21"/>
                  <a:gd name="T11" fmla="*/ 16 h 26"/>
                  <a:gd name="T12" fmla="*/ 8 w 21"/>
                  <a:gd name="T13" fmla="*/ 16 h 26"/>
                  <a:gd name="T14" fmla="*/ 6 w 21"/>
                  <a:gd name="T15" fmla="*/ 16 h 26"/>
                  <a:gd name="T16" fmla="*/ 6 w 21"/>
                  <a:gd name="T17" fmla="*/ 26 h 26"/>
                  <a:gd name="T18" fmla="*/ 0 w 21"/>
                  <a:gd name="T19" fmla="*/ 26 h 26"/>
                  <a:gd name="T20" fmla="*/ 0 w 21"/>
                  <a:gd name="T21" fmla="*/ 0 h 26"/>
                  <a:gd name="T22" fmla="*/ 9 w 21"/>
                  <a:gd name="T23" fmla="*/ 0 h 26"/>
                  <a:gd name="T24" fmla="*/ 18 w 21"/>
                  <a:gd name="T25" fmla="*/ 7 h 26"/>
                  <a:gd name="T26" fmla="*/ 18 w 21"/>
                  <a:gd name="T27" fmla="*/ 10 h 26"/>
                  <a:gd name="T28" fmla="*/ 17 w 21"/>
                  <a:gd name="T29" fmla="*/ 12 h 26"/>
                  <a:gd name="T30" fmla="*/ 15 w 21"/>
                  <a:gd name="T31" fmla="*/ 13 h 26"/>
                  <a:gd name="T32" fmla="*/ 13 w 21"/>
                  <a:gd name="T33" fmla="*/ 14 h 26"/>
                  <a:gd name="T34" fmla="*/ 13 w 21"/>
                  <a:gd name="T35" fmla="*/ 14 h 26"/>
                  <a:gd name="T36" fmla="*/ 14 w 21"/>
                  <a:gd name="T37" fmla="*/ 15 h 26"/>
                  <a:gd name="T38" fmla="*/ 15 w 21"/>
                  <a:gd name="T39" fmla="*/ 16 h 26"/>
                  <a:gd name="T40" fmla="*/ 16 w 21"/>
                  <a:gd name="T41" fmla="*/ 17 h 26"/>
                  <a:gd name="T42" fmla="*/ 17 w 21"/>
                  <a:gd name="T43" fmla="*/ 18 h 26"/>
                  <a:gd name="T44" fmla="*/ 21 w 21"/>
                  <a:gd name="T45" fmla="*/ 26 h 26"/>
                  <a:gd name="T46" fmla="*/ 6 w 21"/>
                  <a:gd name="T47" fmla="*/ 5 h 26"/>
                  <a:gd name="T48" fmla="*/ 6 w 21"/>
                  <a:gd name="T49" fmla="*/ 12 h 26"/>
                  <a:gd name="T50" fmla="*/ 8 w 21"/>
                  <a:gd name="T51" fmla="*/ 12 h 26"/>
                  <a:gd name="T52" fmla="*/ 11 w 21"/>
                  <a:gd name="T53" fmla="*/ 11 h 26"/>
                  <a:gd name="T54" fmla="*/ 13 w 21"/>
                  <a:gd name="T55" fmla="*/ 8 h 26"/>
                  <a:gd name="T56" fmla="*/ 9 w 21"/>
                  <a:gd name="T57" fmla="*/ 5 h 26"/>
                  <a:gd name="T58" fmla="*/ 6 w 21"/>
                  <a:gd name="T59"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6">
                    <a:moveTo>
                      <a:pt x="21" y="26"/>
                    </a:moveTo>
                    <a:cubicBezTo>
                      <a:pt x="15" y="26"/>
                      <a:pt x="15" y="26"/>
                      <a:pt x="15" y="26"/>
                    </a:cubicBezTo>
                    <a:cubicBezTo>
                      <a:pt x="11" y="19"/>
                      <a:pt x="11" y="19"/>
                      <a:pt x="11" y="19"/>
                    </a:cubicBezTo>
                    <a:cubicBezTo>
                      <a:pt x="11" y="19"/>
                      <a:pt x="10" y="18"/>
                      <a:pt x="10" y="18"/>
                    </a:cubicBezTo>
                    <a:cubicBezTo>
                      <a:pt x="10" y="17"/>
                      <a:pt x="10" y="17"/>
                      <a:pt x="9" y="17"/>
                    </a:cubicBezTo>
                    <a:cubicBezTo>
                      <a:pt x="9" y="17"/>
                      <a:pt x="9" y="16"/>
                      <a:pt x="8" y="16"/>
                    </a:cubicBezTo>
                    <a:cubicBezTo>
                      <a:pt x="8" y="16"/>
                      <a:pt x="8" y="16"/>
                      <a:pt x="8" y="16"/>
                    </a:cubicBezTo>
                    <a:cubicBezTo>
                      <a:pt x="6" y="16"/>
                      <a:pt x="6" y="16"/>
                      <a:pt x="6" y="16"/>
                    </a:cubicBezTo>
                    <a:cubicBezTo>
                      <a:pt x="6" y="26"/>
                      <a:pt x="6" y="26"/>
                      <a:pt x="6" y="26"/>
                    </a:cubicBezTo>
                    <a:cubicBezTo>
                      <a:pt x="0" y="26"/>
                      <a:pt x="0" y="26"/>
                      <a:pt x="0" y="26"/>
                    </a:cubicBezTo>
                    <a:cubicBezTo>
                      <a:pt x="0" y="0"/>
                      <a:pt x="0" y="0"/>
                      <a:pt x="0" y="0"/>
                    </a:cubicBezTo>
                    <a:cubicBezTo>
                      <a:pt x="9" y="0"/>
                      <a:pt x="9" y="0"/>
                      <a:pt x="9" y="0"/>
                    </a:cubicBezTo>
                    <a:cubicBezTo>
                      <a:pt x="15" y="0"/>
                      <a:pt x="18" y="3"/>
                      <a:pt x="18" y="7"/>
                    </a:cubicBezTo>
                    <a:cubicBezTo>
                      <a:pt x="18" y="8"/>
                      <a:pt x="18" y="9"/>
                      <a:pt x="18" y="10"/>
                    </a:cubicBezTo>
                    <a:cubicBezTo>
                      <a:pt x="18" y="10"/>
                      <a:pt x="17" y="11"/>
                      <a:pt x="17" y="12"/>
                    </a:cubicBezTo>
                    <a:cubicBezTo>
                      <a:pt x="16" y="12"/>
                      <a:pt x="16" y="13"/>
                      <a:pt x="15" y="13"/>
                    </a:cubicBezTo>
                    <a:cubicBezTo>
                      <a:pt x="14" y="14"/>
                      <a:pt x="14" y="14"/>
                      <a:pt x="13" y="14"/>
                    </a:cubicBezTo>
                    <a:cubicBezTo>
                      <a:pt x="13" y="14"/>
                      <a:pt x="13" y="14"/>
                      <a:pt x="13" y="14"/>
                    </a:cubicBezTo>
                    <a:cubicBezTo>
                      <a:pt x="13" y="14"/>
                      <a:pt x="14" y="15"/>
                      <a:pt x="14" y="15"/>
                    </a:cubicBezTo>
                    <a:cubicBezTo>
                      <a:pt x="14" y="15"/>
                      <a:pt x="15" y="16"/>
                      <a:pt x="15" y="16"/>
                    </a:cubicBezTo>
                    <a:cubicBezTo>
                      <a:pt x="15" y="16"/>
                      <a:pt x="16" y="17"/>
                      <a:pt x="16" y="17"/>
                    </a:cubicBezTo>
                    <a:cubicBezTo>
                      <a:pt x="16" y="17"/>
                      <a:pt x="16" y="18"/>
                      <a:pt x="17" y="18"/>
                    </a:cubicBezTo>
                    <a:lnTo>
                      <a:pt x="21" y="26"/>
                    </a:lnTo>
                    <a:close/>
                    <a:moveTo>
                      <a:pt x="6" y="5"/>
                    </a:moveTo>
                    <a:cubicBezTo>
                      <a:pt x="6" y="12"/>
                      <a:pt x="6" y="12"/>
                      <a:pt x="6" y="12"/>
                    </a:cubicBezTo>
                    <a:cubicBezTo>
                      <a:pt x="8" y="12"/>
                      <a:pt x="8" y="12"/>
                      <a:pt x="8" y="12"/>
                    </a:cubicBezTo>
                    <a:cubicBezTo>
                      <a:pt x="10" y="12"/>
                      <a:pt x="11" y="11"/>
                      <a:pt x="11" y="11"/>
                    </a:cubicBezTo>
                    <a:cubicBezTo>
                      <a:pt x="12" y="10"/>
                      <a:pt x="13" y="9"/>
                      <a:pt x="13" y="8"/>
                    </a:cubicBezTo>
                    <a:cubicBezTo>
                      <a:pt x="13" y="6"/>
                      <a:pt x="11" y="5"/>
                      <a:pt x="9" y="5"/>
                    </a:cubicBezTo>
                    <a:lnTo>
                      <a:pt x="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84" name="Freeform 205"/>
              <p:cNvSpPr>
                <a:spLocks noEditPoints="1"/>
              </p:cNvSpPr>
              <p:nvPr/>
            </p:nvSpPr>
            <p:spPr bwMode="auto">
              <a:xfrm>
                <a:off x="10642632" y="4985400"/>
                <a:ext cx="81027" cy="84143"/>
              </a:xfrm>
              <a:custGeom>
                <a:avLst/>
                <a:gdLst>
                  <a:gd name="T0" fmla="*/ 25 w 25"/>
                  <a:gd name="T1" fmla="*/ 26 h 26"/>
                  <a:gd name="T2" fmla="*/ 18 w 25"/>
                  <a:gd name="T3" fmla="*/ 26 h 26"/>
                  <a:gd name="T4" fmla="*/ 17 w 25"/>
                  <a:gd name="T5" fmla="*/ 20 h 26"/>
                  <a:gd name="T6" fmla="*/ 8 w 25"/>
                  <a:gd name="T7" fmla="*/ 20 h 26"/>
                  <a:gd name="T8" fmla="*/ 6 w 25"/>
                  <a:gd name="T9" fmla="*/ 26 h 26"/>
                  <a:gd name="T10" fmla="*/ 0 w 25"/>
                  <a:gd name="T11" fmla="*/ 26 h 26"/>
                  <a:gd name="T12" fmla="*/ 9 w 25"/>
                  <a:gd name="T13" fmla="*/ 0 h 26"/>
                  <a:gd name="T14" fmla="*/ 16 w 25"/>
                  <a:gd name="T15" fmla="*/ 0 h 26"/>
                  <a:gd name="T16" fmla="*/ 25 w 25"/>
                  <a:gd name="T17" fmla="*/ 26 h 26"/>
                  <a:gd name="T18" fmla="*/ 15 w 25"/>
                  <a:gd name="T19" fmla="*/ 16 h 26"/>
                  <a:gd name="T20" fmla="*/ 13 w 25"/>
                  <a:gd name="T21" fmla="*/ 7 h 26"/>
                  <a:gd name="T22" fmla="*/ 12 w 25"/>
                  <a:gd name="T23" fmla="*/ 5 h 26"/>
                  <a:gd name="T24" fmla="*/ 12 w 25"/>
                  <a:gd name="T25" fmla="*/ 5 h 26"/>
                  <a:gd name="T26" fmla="*/ 12 w 25"/>
                  <a:gd name="T27" fmla="*/ 7 h 26"/>
                  <a:gd name="T28" fmla="*/ 9 w 25"/>
                  <a:gd name="T29" fmla="*/ 16 h 26"/>
                  <a:gd name="T30" fmla="*/ 15 w 25"/>
                  <a:gd name="T31"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6">
                    <a:moveTo>
                      <a:pt x="25" y="26"/>
                    </a:moveTo>
                    <a:cubicBezTo>
                      <a:pt x="18" y="26"/>
                      <a:pt x="18" y="26"/>
                      <a:pt x="18" y="26"/>
                    </a:cubicBezTo>
                    <a:cubicBezTo>
                      <a:pt x="17" y="20"/>
                      <a:pt x="17" y="20"/>
                      <a:pt x="17" y="20"/>
                    </a:cubicBezTo>
                    <a:cubicBezTo>
                      <a:pt x="8" y="20"/>
                      <a:pt x="8" y="20"/>
                      <a:pt x="8" y="20"/>
                    </a:cubicBezTo>
                    <a:cubicBezTo>
                      <a:pt x="6" y="26"/>
                      <a:pt x="6" y="26"/>
                      <a:pt x="6" y="26"/>
                    </a:cubicBezTo>
                    <a:cubicBezTo>
                      <a:pt x="0" y="26"/>
                      <a:pt x="0" y="26"/>
                      <a:pt x="0" y="26"/>
                    </a:cubicBezTo>
                    <a:cubicBezTo>
                      <a:pt x="9" y="0"/>
                      <a:pt x="9" y="0"/>
                      <a:pt x="9" y="0"/>
                    </a:cubicBezTo>
                    <a:cubicBezTo>
                      <a:pt x="16" y="0"/>
                      <a:pt x="16" y="0"/>
                      <a:pt x="16" y="0"/>
                    </a:cubicBezTo>
                    <a:lnTo>
                      <a:pt x="25" y="26"/>
                    </a:lnTo>
                    <a:close/>
                    <a:moveTo>
                      <a:pt x="15" y="16"/>
                    </a:moveTo>
                    <a:cubicBezTo>
                      <a:pt x="13" y="7"/>
                      <a:pt x="13" y="7"/>
                      <a:pt x="13" y="7"/>
                    </a:cubicBezTo>
                    <a:cubicBezTo>
                      <a:pt x="12" y="7"/>
                      <a:pt x="12" y="6"/>
                      <a:pt x="12" y="5"/>
                    </a:cubicBezTo>
                    <a:cubicBezTo>
                      <a:pt x="12" y="5"/>
                      <a:pt x="12" y="5"/>
                      <a:pt x="12" y="5"/>
                    </a:cubicBezTo>
                    <a:cubicBezTo>
                      <a:pt x="12" y="6"/>
                      <a:pt x="12" y="6"/>
                      <a:pt x="12" y="7"/>
                    </a:cubicBezTo>
                    <a:cubicBezTo>
                      <a:pt x="9" y="16"/>
                      <a:pt x="9" y="16"/>
                      <a:pt x="9" y="16"/>
                    </a:cubicBezTo>
                    <a:lnTo>
                      <a:pt x="15"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85" name="Freeform 206"/>
              <p:cNvSpPr>
                <a:spLocks/>
              </p:cNvSpPr>
              <p:nvPr/>
            </p:nvSpPr>
            <p:spPr bwMode="auto">
              <a:xfrm>
                <a:off x="10734567" y="4985400"/>
                <a:ext cx="48305" cy="84143"/>
              </a:xfrm>
              <a:custGeom>
                <a:avLst/>
                <a:gdLst>
                  <a:gd name="T0" fmla="*/ 31 w 31"/>
                  <a:gd name="T1" fmla="*/ 54 h 54"/>
                  <a:gd name="T2" fmla="*/ 0 w 31"/>
                  <a:gd name="T3" fmla="*/ 54 h 54"/>
                  <a:gd name="T4" fmla="*/ 0 w 31"/>
                  <a:gd name="T5" fmla="*/ 0 h 54"/>
                  <a:gd name="T6" fmla="*/ 12 w 31"/>
                  <a:gd name="T7" fmla="*/ 0 h 54"/>
                  <a:gd name="T8" fmla="*/ 12 w 31"/>
                  <a:gd name="T9" fmla="*/ 44 h 54"/>
                  <a:gd name="T10" fmla="*/ 31 w 31"/>
                  <a:gd name="T11" fmla="*/ 44 h 54"/>
                  <a:gd name="T12" fmla="*/ 31 w 31"/>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31" h="54">
                    <a:moveTo>
                      <a:pt x="31" y="54"/>
                    </a:moveTo>
                    <a:lnTo>
                      <a:pt x="0" y="54"/>
                    </a:lnTo>
                    <a:lnTo>
                      <a:pt x="0" y="0"/>
                    </a:lnTo>
                    <a:lnTo>
                      <a:pt x="12" y="0"/>
                    </a:lnTo>
                    <a:lnTo>
                      <a:pt x="12" y="44"/>
                    </a:lnTo>
                    <a:lnTo>
                      <a:pt x="31" y="44"/>
                    </a:lnTo>
                    <a:lnTo>
                      <a:pt x="31"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86" name="Rectangle 207"/>
              <p:cNvSpPr>
                <a:spLocks noChangeArrowheads="1"/>
              </p:cNvSpPr>
              <p:nvPr/>
            </p:nvSpPr>
            <p:spPr bwMode="auto">
              <a:xfrm>
                <a:off x="10795337" y="4985400"/>
                <a:ext cx="20257" cy="841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87" name="Freeform 208"/>
              <p:cNvSpPr>
                <a:spLocks noEditPoints="1"/>
              </p:cNvSpPr>
              <p:nvPr/>
            </p:nvSpPr>
            <p:spPr bwMode="auto">
              <a:xfrm>
                <a:off x="10824943" y="4985400"/>
                <a:ext cx="82586" cy="84143"/>
              </a:xfrm>
              <a:custGeom>
                <a:avLst/>
                <a:gdLst>
                  <a:gd name="T0" fmla="*/ 25 w 25"/>
                  <a:gd name="T1" fmla="*/ 26 h 26"/>
                  <a:gd name="T2" fmla="*/ 19 w 25"/>
                  <a:gd name="T3" fmla="*/ 26 h 26"/>
                  <a:gd name="T4" fmla="*/ 17 w 25"/>
                  <a:gd name="T5" fmla="*/ 20 h 26"/>
                  <a:gd name="T6" fmla="*/ 8 w 25"/>
                  <a:gd name="T7" fmla="*/ 20 h 26"/>
                  <a:gd name="T8" fmla="*/ 7 w 25"/>
                  <a:gd name="T9" fmla="*/ 26 h 26"/>
                  <a:gd name="T10" fmla="*/ 0 w 25"/>
                  <a:gd name="T11" fmla="*/ 26 h 26"/>
                  <a:gd name="T12" fmla="*/ 10 w 25"/>
                  <a:gd name="T13" fmla="*/ 0 h 26"/>
                  <a:gd name="T14" fmla="*/ 16 w 25"/>
                  <a:gd name="T15" fmla="*/ 0 h 26"/>
                  <a:gd name="T16" fmla="*/ 25 w 25"/>
                  <a:gd name="T17" fmla="*/ 26 h 26"/>
                  <a:gd name="T18" fmla="*/ 16 w 25"/>
                  <a:gd name="T19" fmla="*/ 16 h 26"/>
                  <a:gd name="T20" fmla="*/ 13 w 25"/>
                  <a:gd name="T21" fmla="*/ 7 h 26"/>
                  <a:gd name="T22" fmla="*/ 13 w 25"/>
                  <a:gd name="T23" fmla="*/ 5 h 26"/>
                  <a:gd name="T24" fmla="*/ 13 w 25"/>
                  <a:gd name="T25" fmla="*/ 5 h 26"/>
                  <a:gd name="T26" fmla="*/ 12 w 25"/>
                  <a:gd name="T27" fmla="*/ 7 h 26"/>
                  <a:gd name="T28" fmla="*/ 10 w 25"/>
                  <a:gd name="T29" fmla="*/ 16 h 26"/>
                  <a:gd name="T30" fmla="*/ 16 w 25"/>
                  <a:gd name="T31"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6">
                    <a:moveTo>
                      <a:pt x="25" y="26"/>
                    </a:moveTo>
                    <a:cubicBezTo>
                      <a:pt x="19" y="26"/>
                      <a:pt x="19" y="26"/>
                      <a:pt x="19" y="26"/>
                    </a:cubicBezTo>
                    <a:cubicBezTo>
                      <a:pt x="17" y="20"/>
                      <a:pt x="17" y="20"/>
                      <a:pt x="17" y="20"/>
                    </a:cubicBezTo>
                    <a:cubicBezTo>
                      <a:pt x="8" y="20"/>
                      <a:pt x="8" y="20"/>
                      <a:pt x="8" y="20"/>
                    </a:cubicBezTo>
                    <a:cubicBezTo>
                      <a:pt x="7" y="26"/>
                      <a:pt x="7" y="26"/>
                      <a:pt x="7" y="26"/>
                    </a:cubicBezTo>
                    <a:cubicBezTo>
                      <a:pt x="0" y="26"/>
                      <a:pt x="0" y="26"/>
                      <a:pt x="0" y="26"/>
                    </a:cubicBezTo>
                    <a:cubicBezTo>
                      <a:pt x="10" y="0"/>
                      <a:pt x="10" y="0"/>
                      <a:pt x="10" y="0"/>
                    </a:cubicBezTo>
                    <a:cubicBezTo>
                      <a:pt x="16" y="0"/>
                      <a:pt x="16" y="0"/>
                      <a:pt x="16" y="0"/>
                    </a:cubicBezTo>
                    <a:lnTo>
                      <a:pt x="25" y="26"/>
                    </a:lnTo>
                    <a:close/>
                    <a:moveTo>
                      <a:pt x="16" y="16"/>
                    </a:moveTo>
                    <a:cubicBezTo>
                      <a:pt x="13" y="7"/>
                      <a:pt x="13" y="7"/>
                      <a:pt x="13" y="7"/>
                    </a:cubicBezTo>
                    <a:cubicBezTo>
                      <a:pt x="13" y="7"/>
                      <a:pt x="13" y="6"/>
                      <a:pt x="13" y="5"/>
                    </a:cubicBezTo>
                    <a:cubicBezTo>
                      <a:pt x="13" y="5"/>
                      <a:pt x="13" y="5"/>
                      <a:pt x="13" y="5"/>
                    </a:cubicBezTo>
                    <a:cubicBezTo>
                      <a:pt x="13" y="6"/>
                      <a:pt x="13" y="6"/>
                      <a:pt x="12" y="7"/>
                    </a:cubicBezTo>
                    <a:cubicBezTo>
                      <a:pt x="10" y="16"/>
                      <a:pt x="10" y="16"/>
                      <a:pt x="10" y="16"/>
                    </a:cubicBezTo>
                    <a:lnTo>
                      <a:pt x="16"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88" name="Freeform 209"/>
              <p:cNvSpPr>
                <a:spLocks/>
              </p:cNvSpPr>
              <p:nvPr/>
            </p:nvSpPr>
            <p:spPr bwMode="auto">
              <a:xfrm>
                <a:off x="10952717" y="4985400"/>
                <a:ext cx="51421" cy="84143"/>
              </a:xfrm>
              <a:custGeom>
                <a:avLst/>
                <a:gdLst>
                  <a:gd name="T0" fmla="*/ 33 w 33"/>
                  <a:gd name="T1" fmla="*/ 54 h 54"/>
                  <a:gd name="T2" fmla="*/ 0 w 33"/>
                  <a:gd name="T3" fmla="*/ 54 h 54"/>
                  <a:gd name="T4" fmla="*/ 0 w 33"/>
                  <a:gd name="T5" fmla="*/ 0 h 54"/>
                  <a:gd name="T6" fmla="*/ 31 w 33"/>
                  <a:gd name="T7" fmla="*/ 0 h 54"/>
                  <a:gd name="T8" fmla="*/ 31 w 33"/>
                  <a:gd name="T9" fmla="*/ 10 h 54"/>
                  <a:gd name="T10" fmla="*/ 13 w 33"/>
                  <a:gd name="T11" fmla="*/ 10 h 54"/>
                  <a:gd name="T12" fmla="*/ 13 w 33"/>
                  <a:gd name="T13" fmla="*/ 23 h 54"/>
                  <a:gd name="T14" fmla="*/ 29 w 33"/>
                  <a:gd name="T15" fmla="*/ 23 h 54"/>
                  <a:gd name="T16" fmla="*/ 29 w 33"/>
                  <a:gd name="T17" fmla="*/ 31 h 54"/>
                  <a:gd name="T18" fmla="*/ 13 w 33"/>
                  <a:gd name="T19" fmla="*/ 31 h 54"/>
                  <a:gd name="T20" fmla="*/ 13 w 33"/>
                  <a:gd name="T21" fmla="*/ 44 h 54"/>
                  <a:gd name="T22" fmla="*/ 33 w 33"/>
                  <a:gd name="T23" fmla="*/ 44 h 54"/>
                  <a:gd name="T24" fmla="*/ 33 w 33"/>
                  <a:gd name="T2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54">
                    <a:moveTo>
                      <a:pt x="33" y="54"/>
                    </a:moveTo>
                    <a:lnTo>
                      <a:pt x="0" y="54"/>
                    </a:lnTo>
                    <a:lnTo>
                      <a:pt x="0" y="0"/>
                    </a:lnTo>
                    <a:lnTo>
                      <a:pt x="31" y="0"/>
                    </a:lnTo>
                    <a:lnTo>
                      <a:pt x="31" y="10"/>
                    </a:lnTo>
                    <a:lnTo>
                      <a:pt x="13" y="10"/>
                    </a:lnTo>
                    <a:lnTo>
                      <a:pt x="13" y="23"/>
                    </a:lnTo>
                    <a:lnTo>
                      <a:pt x="29" y="23"/>
                    </a:lnTo>
                    <a:lnTo>
                      <a:pt x="29" y="31"/>
                    </a:lnTo>
                    <a:lnTo>
                      <a:pt x="13" y="31"/>
                    </a:lnTo>
                    <a:lnTo>
                      <a:pt x="13" y="44"/>
                    </a:lnTo>
                    <a:lnTo>
                      <a:pt x="33" y="44"/>
                    </a:lnTo>
                    <a:lnTo>
                      <a:pt x="33"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89" name="Freeform 210"/>
              <p:cNvSpPr>
                <a:spLocks noEditPoints="1"/>
              </p:cNvSpPr>
              <p:nvPr/>
            </p:nvSpPr>
            <p:spPr bwMode="auto">
              <a:xfrm>
                <a:off x="11011930" y="4985400"/>
                <a:ext cx="81027" cy="84143"/>
              </a:xfrm>
              <a:custGeom>
                <a:avLst/>
                <a:gdLst>
                  <a:gd name="T0" fmla="*/ 25 w 25"/>
                  <a:gd name="T1" fmla="*/ 26 h 26"/>
                  <a:gd name="T2" fmla="*/ 19 w 25"/>
                  <a:gd name="T3" fmla="*/ 26 h 26"/>
                  <a:gd name="T4" fmla="*/ 17 w 25"/>
                  <a:gd name="T5" fmla="*/ 20 h 26"/>
                  <a:gd name="T6" fmla="*/ 8 w 25"/>
                  <a:gd name="T7" fmla="*/ 20 h 26"/>
                  <a:gd name="T8" fmla="*/ 6 w 25"/>
                  <a:gd name="T9" fmla="*/ 26 h 26"/>
                  <a:gd name="T10" fmla="*/ 0 w 25"/>
                  <a:gd name="T11" fmla="*/ 26 h 26"/>
                  <a:gd name="T12" fmla="*/ 9 w 25"/>
                  <a:gd name="T13" fmla="*/ 0 h 26"/>
                  <a:gd name="T14" fmla="*/ 16 w 25"/>
                  <a:gd name="T15" fmla="*/ 0 h 26"/>
                  <a:gd name="T16" fmla="*/ 25 w 25"/>
                  <a:gd name="T17" fmla="*/ 26 h 26"/>
                  <a:gd name="T18" fmla="*/ 16 w 25"/>
                  <a:gd name="T19" fmla="*/ 16 h 26"/>
                  <a:gd name="T20" fmla="*/ 13 w 25"/>
                  <a:gd name="T21" fmla="*/ 7 h 26"/>
                  <a:gd name="T22" fmla="*/ 12 w 25"/>
                  <a:gd name="T23" fmla="*/ 5 h 26"/>
                  <a:gd name="T24" fmla="*/ 12 w 25"/>
                  <a:gd name="T25" fmla="*/ 5 h 26"/>
                  <a:gd name="T26" fmla="*/ 12 w 25"/>
                  <a:gd name="T27" fmla="*/ 7 h 26"/>
                  <a:gd name="T28" fmla="*/ 9 w 25"/>
                  <a:gd name="T29" fmla="*/ 16 h 26"/>
                  <a:gd name="T30" fmla="*/ 16 w 25"/>
                  <a:gd name="T31"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6">
                    <a:moveTo>
                      <a:pt x="25" y="26"/>
                    </a:moveTo>
                    <a:cubicBezTo>
                      <a:pt x="19" y="26"/>
                      <a:pt x="19" y="26"/>
                      <a:pt x="19" y="26"/>
                    </a:cubicBezTo>
                    <a:cubicBezTo>
                      <a:pt x="17" y="20"/>
                      <a:pt x="17" y="20"/>
                      <a:pt x="17" y="20"/>
                    </a:cubicBezTo>
                    <a:cubicBezTo>
                      <a:pt x="8" y="20"/>
                      <a:pt x="8" y="20"/>
                      <a:pt x="8" y="20"/>
                    </a:cubicBezTo>
                    <a:cubicBezTo>
                      <a:pt x="6" y="26"/>
                      <a:pt x="6" y="26"/>
                      <a:pt x="6" y="26"/>
                    </a:cubicBezTo>
                    <a:cubicBezTo>
                      <a:pt x="0" y="26"/>
                      <a:pt x="0" y="26"/>
                      <a:pt x="0" y="26"/>
                    </a:cubicBezTo>
                    <a:cubicBezTo>
                      <a:pt x="9" y="0"/>
                      <a:pt x="9" y="0"/>
                      <a:pt x="9" y="0"/>
                    </a:cubicBezTo>
                    <a:cubicBezTo>
                      <a:pt x="16" y="0"/>
                      <a:pt x="16" y="0"/>
                      <a:pt x="16" y="0"/>
                    </a:cubicBezTo>
                    <a:lnTo>
                      <a:pt x="25" y="26"/>
                    </a:lnTo>
                    <a:close/>
                    <a:moveTo>
                      <a:pt x="16" y="16"/>
                    </a:moveTo>
                    <a:cubicBezTo>
                      <a:pt x="13" y="7"/>
                      <a:pt x="13" y="7"/>
                      <a:pt x="13" y="7"/>
                    </a:cubicBezTo>
                    <a:cubicBezTo>
                      <a:pt x="13" y="7"/>
                      <a:pt x="12" y="6"/>
                      <a:pt x="12" y="5"/>
                    </a:cubicBezTo>
                    <a:cubicBezTo>
                      <a:pt x="12" y="5"/>
                      <a:pt x="12" y="5"/>
                      <a:pt x="12" y="5"/>
                    </a:cubicBezTo>
                    <a:cubicBezTo>
                      <a:pt x="12" y="6"/>
                      <a:pt x="12" y="6"/>
                      <a:pt x="12" y="7"/>
                    </a:cubicBezTo>
                    <a:cubicBezTo>
                      <a:pt x="9" y="16"/>
                      <a:pt x="9" y="16"/>
                      <a:pt x="9" y="16"/>
                    </a:cubicBezTo>
                    <a:lnTo>
                      <a:pt x="16"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90" name="Freeform 211"/>
              <p:cNvSpPr>
                <a:spLocks/>
              </p:cNvSpPr>
              <p:nvPr/>
            </p:nvSpPr>
            <p:spPr bwMode="auto">
              <a:xfrm>
                <a:off x="11099190" y="4985400"/>
                <a:ext cx="59212" cy="84143"/>
              </a:xfrm>
              <a:custGeom>
                <a:avLst/>
                <a:gdLst>
                  <a:gd name="T0" fmla="*/ 0 w 18"/>
                  <a:gd name="T1" fmla="*/ 25 h 26"/>
                  <a:gd name="T2" fmla="*/ 0 w 18"/>
                  <a:gd name="T3" fmla="*/ 19 h 26"/>
                  <a:gd name="T4" fmla="*/ 4 w 18"/>
                  <a:gd name="T5" fmla="*/ 21 h 26"/>
                  <a:gd name="T6" fmla="*/ 7 w 18"/>
                  <a:gd name="T7" fmla="*/ 22 h 26"/>
                  <a:gd name="T8" fmla="*/ 9 w 18"/>
                  <a:gd name="T9" fmla="*/ 21 h 26"/>
                  <a:gd name="T10" fmla="*/ 10 w 18"/>
                  <a:gd name="T11" fmla="*/ 21 h 26"/>
                  <a:gd name="T12" fmla="*/ 11 w 18"/>
                  <a:gd name="T13" fmla="*/ 20 h 26"/>
                  <a:gd name="T14" fmla="*/ 12 w 18"/>
                  <a:gd name="T15" fmla="*/ 19 h 26"/>
                  <a:gd name="T16" fmla="*/ 11 w 18"/>
                  <a:gd name="T17" fmla="*/ 18 h 26"/>
                  <a:gd name="T18" fmla="*/ 10 w 18"/>
                  <a:gd name="T19" fmla="*/ 17 h 26"/>
                  <a:gd name="T20" fmla="*/ 8 w 18"/>
                  <a:gd name="T21" fmla="*/ 16 h 26"/>
                  <a:gd name="T22" fmla="*/ 6 w 18"/>
                  <a:gd name="T23" fmla="*/ 15 h 26"/>
                  <a:gd name="T24" fmla="*/ 2 w 18"/>
                  <a:gd name="T25" fmla="*/ 12 h 26"/>
                  <a:gd name="T26" fmla="*/ 0 w 18"/>
                  <a:gd name="T27" fmla="*/ 7 h 26"/>
                  <a:gd name="T28" fmla="*/ 1 w 18"/>
                  <a:gd name="T29" fmla="*/ 4 h 26"/>
                  <a:gd name="T30" fmla="*/ 3 w 18"/>
                  <a:gd name="T31" fmla="*/ 2 h 26"/>
                  <a:gd name="T32" fmla="*/ 6 w 18"/>
                  <a:gd name="T33" fmla="*/ 0 h 26"/>
                  <a:gd name="T34" fmla="*/ 10 w 18"/>
                  <a:gd name="T35" fmla="*/ 0 h 26"/>
                  <a:gd name="T36" fmla="*/ 14 w 18"/>
                  <a:gd name="T37" fmla="*/ 0 h 26"/>
                  <a:gd name="T38" fmla="*/ 16 w 18"/>
                  <a:gd name="T39" fmla="*/ 1 h 26"/>
                  <a:gd name="T40" fmla="*/ 16 w 18"/>
                  <a:gd name="T41" fmla="*/ 6 h 26"/>
                  <a:gd name="T42" fmla="*/ 15 w 18"/>
                  <a:gd name="T43" fmla="*/ 5 h 26"/>
                  <a:gd name="T44" fmla="*/ 13 w 18"/>
                  <a:gd name="T45" fmla="*/ 5 h 26"/>
                  <a:gd name="T46" fmla="*/ 12 w 18"/>
                  <a:gd name="T47" fmla="*/ 5 h 26"/>
                  <a:gd name="T48" fmla="*/ 10 w 18"/>
                  <a:gd name="T49" fmla="*/ 4 h 26"/>
                  <a:gd name="T50" fmla="*/ 9 w 18"/>
                  <a:gd name="T51" fmla="*/ 5 h 26"/>
                  <a:gd name="T52" fmla="*/ 7 w 18"/>
                  <a:gd name="T53" fmla="*/ 5 h 26"/>
                  <a:gd name="T54" fmla="*/ 6 w 18"/>
                  <a:gd name="T55" fmla="*/ 6 h 26"/>
                  <a:gd name="T56" fmla="*/ 6 w 18"/>
                  <a:gd name="T57" fmla="*/ 7 h 26"/>
                  <a:gd name="T58" fmla="*/ 7 w 18"/>
                  <a:gd name="T59" fmla="*/ 8 h 26"/>
                  <a:gd name="T60" fmla="*/ 7 w 18"/>
                  <a:gd name="T61" fmla="*/ 9 h 26"/>
                  <a:gd name="T62" fmla="*/ 9 w 18"/>
                  <a:gd name="T63" fmla="*/ 10 h 26"/>
                  <a:gd name="T64" fmla="*/ 11 w 18"/>
                  <a:gd name="T65" fmla="*/ 11 h 26"/>
                  <a:gd name="T66" fmla="*/ 14 w 18"/>
                  <a:gd name="T67" fmla="*/ 12 h 26"/>
                  <a:gd name="T68" fmla="*/ 16 w 18"/>
                  <a:gd name="T69" fmla="*/ 14 h 26"/>
                  <a:gd name="T70" fmla="*/ 17 w 18"/>
                  <a:gd name="T71" fmla="*/ 16 h 26"/>
                  <a:gd name="T72" fmla="*/ 18 w 18"/>
                  <a:gd name="T73" fmla="*/ 19 h 26"/>
                  <a:gd name="T74" fmla="*/ 17 w 18"/>
                  <a:gd name="T75" fmla="*/ 22 h 26"/>
                  <a:gd name="T76" fmla="*/ 15 w 18"/>
                  <a:gd name="T77" fmla="*/ 24 h 26"/>
                  <a:gd name="T78" fmla="*/ 11 w 18"/>
                  <a:gd name="T79" fmla="*/ 26 h 26"/>
                  <a:gd name="T80" fmla="*/ 8 w 18"/>
                  <a:gd name="T81" fmla="*/ 26 h 26"/>
                  <a:gd name="T82" fmla="*/ 4 w 18"/>
                  <a:gd name="T83" fmla="*/ 26 h 26"/>
                  <a:gd name="T84" fmla="*/ 0 w 18"/>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 h="26">
                    <a:moveTo>
                      <a:pt x="0" y="25"/>
                    </a:moveTo>
                    <a:cubicBezTo>
                      <a:pt x="0" y="19"/>
                      <a:pt x="0" y="19"/>
                      <a:pt x="0" y="19"/>
                    </a:cubicBezTo>
                    <a:cubicBezTo>
                      <a:pt x="1" y="20"/>
                      <a:pt x="2" y="21"/>
                      <a:pt x="4" y="21"/>
                    </a:cubicBezTo>
                    <a:cubicBezTo>
                      <a:pt x="5" y="21"/>
                      <a:pt x="6" y="22"/>
                      <a:pt x="7" y="22"/>
                    </a:cubicBezTo>
                    <a:cubicBezTo>
                      <a:pt x="8" y="22"/>
                      <a:pt x="9" y="22"/>
                      <a:pt x="9" y="21"/>
                    </a:cubicBezTo>
                    <a:cubicBezTo>
                      <a:pt x="10" y="21"/>
                      <a:pt x="10" y="21"/>
                      <a:pt x="10" y="21"/>
                    </a:cubicBezTo>
                    <a:cubicBezTo>
                      <a:pt x="11" y="21"/>
                      <a:pt x="11" y="20"/>
                      <a:pt x="11" y="20"/>
                    </a:cubicBezTo>
                    <a:cubicBezTo>
                      <a:pt x="11" y="20"/>
                      <a:pt x="12" y="19"/>
                      <a:pt x="12" y="19"/>
                    </a:cubicBezTo>
                    <a:cubicBezTo>
                      <a:pt x="12" y="19"/>
                      <a:pt x="11" y="18"/>
                      <a:pt x="11" y="18"/>
                    </a:cubicBezTo>
                    <a:cubicBezTo>
                      <a:pt x="11" y="17"/>
                      <a:pt x="10" y="17"/>
                      <a:pt x="10" y="17"/>
                    </a:cubicBezTo>
                    <a:cubicBezTo>
                      <a:pt x="9" y="16"/>
                      <a:pt x="9" y="16"/>
                      <a:pt x="8" y="16"/>
                    </a:cubicBezTo>
                    <a:cubicBezTo>
                      <a:pt x="8" y="15"/>
                      <a:pt x="7" y="15"/>
                      <a:pt x="6" y="15"/>
                    </a:cubicBezTo>
                    <a:cubicBezTo>
                      <a:pt x="4" y="14"/>
                      <a:pt x="3" y="13"/>
                      <a:pt x="2" y="12"/>
                    </a:cubicBezTo>
                    <a:cubicBezTo>
                      <a:pt x="1" y="11"/>
                      <a:pt x="0" y="9"/>
                      <a:pt x="0" y="7"/>
                    </a:cubicBezTo>
                    <a:cubicBezTo>
                      <a:pt x="0" y="6"/>
                      <a:pt x="0" y="5"/>
                      <a:pt x="1" y="4"/>
                    </a:cubicBezTo>
                    <a:cubicBezTo>
                      <a:pt x="2" y="3"/>
                      <a:pt x="2" y="2"/>
                      <a:pt x="3" y="2"/>
                    </a:cubicBezTo>
                    <a:cubicBezTo>
                      <a:pt x="4" y="1"/>
                      <a:pt x="5" y="1"/>
                      <a:pt x="6" y="0"/>
                    </a:cubicBezTo>
                    <a:cubicBezTo>
                      <a:pt x="8" y="0"/>
                      <a:pt x="9" y="0"/>
                      <a:pt x="10" y="0"/>
                    </a:cubicBezTo>
                    <a:cubicBezTo>
                      <a:pt x="11" y="0"/>
                      <a:pt x="13" y="0"/>
                      <a:pt x="14" y="0"/>
                    </a:cubicBezTo>
                    <a:cubicBezTo>
                      <a:pt x="15" y="0"/>
                      <a:pt x="16" y="1"/>
                      <a:pt x="16" y="1"/>
                    </a:cubicBezTo>
                    <a:cubicBezTo>
                      <a:pt x="16" y="6"/>
                      <a:pt x="16" y="6"/>
                      <a:pt x="16" y="6"/>
                    </a:cubicBezTo>
                    <a:cubicBezTo>
                      <a:pt x="16" y="6"/>
                      <a:pt x="16" y="6"/>
                      <a:pt x="15" y="5"/>
                    </a:cubicBezTo>
                    <a:cubicBezTo>
                      <a:pt x="15" y="5"/>
                      <a:pt x="14" y="5"/>
                      <a:pt x="13" y="5"/>
                    </a:cubicBezTo>
                    <a:cubicBezTo>
                      <a:pt x="13" y="5"/>
                      <a:pt x="12" y="5"/>
                      <a:pt x="12" y="5"/>
                    </a:cubicBezTo>
                    <a:cubicBezTo>
                      <a:pt x="11" y="4"/>
                      <a:pt x="11" y="4"/>
                      <a:pt x="10" y="4"/>
                    </a:cubicBezTo>
                    <a:cubicBezTo>
                      <a:pt x="10" y="4"/>
                      <a:pt x="9" y="5"/>
                      <a:pt x="9" y="5"/>
                    </a:cubicBezTo>
                    <a:cubicBezTo>
                      <a:pt x="8" y="5"/>
                      <a:pt x="8" y="5"/>
                      <a:pt x="7" y="5"/>
                    </a:cubicBezTo>
                    <a:cubicBezTo>
                      <a:pt x="7" y="5"/>
                      <a:pt x="7" y="6"/>
                      <a:pt x="6" y="6"/>
                    </a:cubicBezTo>
                    <a:cubicBezTo>
                      <a:pt x="6" y="6"/>
                      <a:pt x="6" y="7"/>
                      <a:pt x="6" y="7"/>
                    </a:cubicBezTo>
                    <a:cubicBezTo>
                      <a:pt x="6" y="7"/>
                      <a:pt x="6" y="8"/>
                      <a:pt x="7" y="8"/>
                    </a:cubicBezTo>
                    <a:cubicBezTo>
                      <a:pt x="7" y="8"/>
                      <a:pt x="7" y="9"/>
                      <a:pt x="7" y="9"/>
                    </a:cubicBezTo>
                    <a:cubicBezTo>
                      <a:pt x="8" y="9"/>
                      <a:pt x="8" y="10"/>
                      <a:pt x="9" y="10"/>
                    </a:cubicBezTo>
                    <a:cubicBezTo>
                      <a:pt x="10" y="10"/>
                      <a:pt x="10" y="11"/>
                      <a:pt x="11" y="11"/>
                    </a:cubicBezTo>
                    <a:cubicBezTo>
                      <a:pt x="12" y="11"/>
                      <a:pt x="13" y="12"/>
                      <a:pt x="14" y="12"/>
                    </a:cubicBezTo>
                    <a:cubicBezTo>
                      <a:pt x="14" y="13"/>
                      <a:pt x="15" y="13"/>
                      <a:pt x="16" y="14"/>
                    </a:cubicBezTo>
                    <a:cubicBezTo>
                      <a:pt x="16" y="14"/>
                      <a:pt x="17" y="15"/>
                      <a:pt x="17" y="16"/>
                    </a:cubicBezTo>
                    <a:cubicBezTo>
                      <a:pt x="17" y="17"/>
                      <a:pt x="18" y="18"/>
                      <a:pt x="18" y="19"/>
                    </a:cubicBezTo>
                    <a:cubicBezTo>
                      <a:pt x="18" y="20"/>
                      <a:pt x="17" y="21"/>
                      <a:pt x="17" y="22"/>
                    </a:cubicBezTo>
                    <a:cubicBezTo>
                      <a:pt x="16" y="23"/>
                      <a:pt x="15" y="24"/>
                      <a:pt x="15" y="24"/>
                    </a:cubicBezTo>
                    <a:cubicBezTo>
                      <a:pt x="14" y="25"/>
                      <a:pt x="13" y="25"/>
                      <a:pt x="11" y="26"/>
                    </a:cubicBezTo>
                    <a:cubicBezTo>
                      <a:pt x="10" y="26"/>
                      <a:pt x="9" y="26"/>
                      <a:pt x="8" y="26"/>
                    </a:cubicBezTo>
                    <a:cubicBezTo>
                      <a:pt x="6" y="26"/>
                      <a:pt x="5" y="26"/>
                      <a:pt x="4" y="26"/>
                    </a:cubicBezTo>
                    <a:cubicBezTo>
                      <a:pt x="2" y="25"/>
                      <a:pt x="1" y="25"/>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sp>
            <p:nvSpPr>
              <p:cNvPr id="591" name="Freeform 212"/>
              <p:cNvSpPr>
                <a:spLocks/>
              </p:cNvSpPr>
              <p:nvPr/>
            </p:nvSpPr>
            <p:spPr bwMode="auto">
              <a:xfrm>
                <a:off x="11164635" y="4985400"/>
                <a:ext cx="65445" cy="84143"/>
              </a:xfrm>
              <a:custGeom>
                <a:avLst/>
                <a:gdLst>
                  <a:gd name="T0" fmla="*/ 42 w 42"/>
                  <a:gd name="T1" fmla="*/ 10 h 54"/>
                  <a:gd name="T2" fmla="*/ 27 w 42"/>
                  <a:gd name="T3" fmla="*/ 10 h 54"/>
                  <a:gd name="T4" fmla="*/ 27 w 42"/>
                  <a:gd name="T5" fmla="*/ 54 h 54"/>
                  <a:gd name="T6" fmla="*/ 15 w 42"/>
                  <a:gd name="T7" fmla="*/ 54 h 54"/>
                  <a:gd name="T8" fmla="*/ 15 w 42"/>
                  <a:gd name="T9" fmla="*/ 10 h 54"/>
                  <a:gd name="T10" fmla="*/ 0 w 42"/>
                  <a:gd name="T11" fmla="*/ 10 h 54"/>
                  <a:gd name="T12" fmla="*/ 0 w 42"/>
                  <a:gd name="T13" fmla="*/ 0 h 54"/>
                  <a:gd name="T14" fmla="*/ 42 w 42"/>
                  <a:gd name="T15" fmla="*/ 0 h 54"/>
                  <a:gd name="T16" fmla="*/ 42 w 42"/>
                  <a:gd name="T17" fmla="*/ 1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4">
                    <a:moveTo>
                      <a:pt x="42" y="10"/>
                    </a:moveTo>
                    <a:lnTo>
                      <a:pt x="27" y="10"/>
                    </a:lnTo>
                    <a:lnTo>
                      <a:pt x="27" y="54"/>
                    </a:lnTo>
                    <a:lnTo>
                      <a:pt x="15" y="54"/>
                    </a:lnTo>
                    <a:lnTo>
                      <a:pt x="15" y="10"/>
                    </a:lnTo>
                    <a:lnTo>
                      <a:pt x="0" y="10"/>
                    </a:lnTo>
                    <a:lnTo>
                      <a:pt x="0" y="0"/>
                    </a:lnTo>
                    <a:lnTo>
                      <a:pt x="42" y="0"/>
                    </a:lnTo>
                    <a:lnTo>
                      <a:pt x="42"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4" tIns="41967" rIns="83934" bIns="41967" numCol="1" anchor="t" anchorCtr="0" compatLnSpc="1">
                <a:prstTxWarp prst="textNoShape">
                  <a:avLst/>
                </a:prstTxWarp>
              </a:bodyPr>
              <a:lstStyle/>
              <a:p>
                <a:pPr defTabSz="872925"/>
                <a:endParaRPr lang="en-US" sz="1289" dirty="0">
                  <a:solidFill>
                    <a:prstClr val="black"/>
                  </a:solidFill>
                </a:endParaRPr>
              </a:p>
            </p:txBody>
          </p:sp>
        </p:grpSp>
        <p:pic>
          <p:nvPicPr>
            <p:cNvPr id="7" name="Picture 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680778" y="4086860"/>
              <a:ext cx="742048" cy="87300"/>
            </a:xfrm>
            <a:prstGeom prst="rect">
              <a:avLst/>
            </a:prstGeom>
          </p:spPr>
        </p:pic>
      </p:grpSp>
    </p:spTree>
    <p:extLst>
      <p:ext uri="{BB962C8B-B14F-4D97-AF65-F5344CB8AC3E}">
        <p14:creationId xmlns:p14="http://schemas.microsoft.com/office/powerpoint/2010/main" val="3935293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1000"/>
                                  </p:stCondLst>
                                  <p:childTnLst>
                                    <p:animEffect transition="out" filter="fade">
                                      <p:cBhvr>
                                        <p:cTn id="6" dur="1000"/>
                                        <p:tgtEl>
                                          <p:spTgt spid="801"/>
                                        </p:tgtEl>
                                      </p:cBhvr>
                                    </p:animEffect>
                                    <p:set>
                                      <p:cBhvr>
                                        <p:cTn id="7" dur="1" fill="hold">
                                          <p:stCondLst>
                                            <p:cond delay="999"/>
                                          </p:stCondLst>
                                        </p:cTn>
                                        <p:tgtEl>
                                          <p:spTgt spid="801"/>
                                        </p:tgtEl>
                                        <p:attrNameLst>
                                          <p:attrName>style.visibility</p:attrName>
                                        </p:attrNameLst>
                                      </p:cBhvr>
                                      <p:to>
                                        <p:strVal val="hidden"/>
                                      </p:to>
                                    </p:set>
                                  </p:childTnLst>
                                </p:cTn>
                              </p:par>
                            </p:childTnLst>
                          </p:cTn>
                        </p:par>
                        <p:par>
                          <p:cTn id="8" fill="hold">
                            <p:stCondLst>
                              <p:cond delay="2000"/>
                            </p:stCondLst>
                            <p:childTnLst>
                              <p:par>
                                <p:cTn id="9" presetID="10" presetClass="entr" presetSubtype="0" fill="hold" nodeType="afterEffect">
                                  <p:stCondLst>
                                    <p:cond delay="75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childTnLst>
                          </p:cTn>
                        </p:par>
                        <p:par>
                          <p:cTn id="12" fill="hold">
                            <p:stCondLst>
                              <p:cond delay="3250"/>
                            </p:stCondLst>
                            <p:childTnLst>
                              <p:par>
                                <p:cTn id="13" presetID="10" presetClass="entr" presetSubtype="0" fill="hold" nodeType="afterEffect">
                                  <p:stCondLst>
                                    <p:cond delay="750"/>
                                  </p:stCondLst>
                                  <p:childTnLst>
                                    <p:set>
                                      <p:cBhvr>
                                        <p:cTn id="14" dur="1" fill="hold">
                                          <p:stCondLst>
                                            <p:cond delay="0"/>
                                          </p:stCondLst>
                                        </p:cTn>
                                        <p:tgtEl>
                                          <p:spTgt spid="1027"/>
                                        </p:tgtEl>
                                        <p:attrNameLst>
                                          <p:attrName>style.visibility</p:attrName>
                                        </p:attrNameLst>
                                      </p:cBhvr>
                                      <p:to>
                                        <p:strVal val="visible"/>
                                      </p:to>
                                    </p:set>
                                    <p:animEffect transition="in" filter="fade">
                                      <p:cBhvr>
                                        <p:cTn id="15" dur="500"/>
                                        <p:tgtEl>
                                          <p:spTgt spid="1027"/>
                                        </p:tgtEl>
                                      </p:cBhvr>
                                    </p:animEffect>
                                  </p:childTnLst>
                                </p:cTn>
                              </p:par>
                            </p:childTnLst>
                          </p:cTn>
                        </p:par>
                        <p:par>
                          <p:cTn id="16" fill="hold">
                            <p:stCondLst>
                              <p:cond delay="4500"/>
                            </p:stCondLst>
                            <p:childTnLst>
                              <p:par>
                                <p:cTn id="17" presetID="10" presetClass="entr" presetSubtype="0" fill="hold" nodeType="afterEffect">
                                  <p:stCondLst>
                                    <p:cond delay="750"/>
                                  </p:stCondLst>
                                  <p:childTnLst>
                                    <p:set>
                                      <p:cBhvr>
                                        <p:cTn id="18" dur="1" fill="hold">
                                          <p:stCondLst>
                                            <p:cond delay="0"/>
                                          </p:stCondLst>
                                        </p:cTn>
                                        <p:tgtEl>
                                          <p:spTgt spid="2056"/>
                                        </p:tgtEl>
                                        <p:attrNameLst>
                                          <p:attrName>style.visibility</p:attrName>
                                        </p:attrNameLst>
                                      </p:cBhvr>
                                      <p:to>
                                        <p:strVal val="visible"/>
                                      </p:to>
                                    </p:set>
                                    <p:animEffect transition="in" filter="fade">
                                      <p:cBhvr>
                                        <p:cTn id="19" dur="500"/>
                                        <p:tgtEl>
                                          <p:spTgt spid="2056"/>
                                        </p:tgtEl>
                                      </p:cBhvr>
                                    </p:animEffect>
                                  </p:childTnLst>
                                </p:cTn>
                              </p:par>
                            </p:childTnLst>
                          </p:cTn>
                        </p:par>
                        <p:par>
                          <p:cTn id="20" fill="hold">
                            <p:stCondLst>
                              <p:cond delay="5750"/>
                            </p:stCondLst>
                            <p:childTnLst>
                              <p:par>
                                <p:cTn id="21" presetID="10" presetClass="entr" presetSubtype="0" fill="hold" nodeType="afterEffect">
                                  <p:stCondLst>
                                    <p:cond delay="750"/>
                                  </p:stCondLst>
                                  <p:childTnLst>
                                    <p:set>
                                      <p:cBhvr>
                                        <p:cTn id="22" dur="1" fill="hold">
                                          <p:stCondLst>
                                            <p:cond delay="0"/>
                                          </p:stCondLst>
                                        </p:cTn>
                                        <p:tgtEl>
                                          <p:spTgt spid="2057"/>
                                        </p:tgtEl>
                                        <p:attrNameLst>
                                          <p:attrName>style.visibility</p:attrName>
                                        </p:attrNameLst>
                                      </p:cBhvr>
                                      <p:to>
                                        <p:strVal val="visible"/>
                                      </p:to>
                                    </p:set>
                                    <p:animEffect transition="in" filter="fade">
                                      <p:cBhvr>
                                        <p:cTn id="23" dur="500"/>
                                        <p:tgtEl>
                                          <p:spTgt spid="2057"/>
                                        </p:tgtEl>
                                      </p:cBhvr>
                                    </p:animEffect>
                                  </p:childTnLst>
                                </p:cTn>
                              </p:par>
                            </p:childTnLst>
                          </p:cTn>
                        </p:par>
                        <p:par>
                          <p:cTn id="24" fill="hold">
                            <p:stCondLst>
                              <p:cond delay="7000"/>
                            </p:stCondLst>
                            <p:childTnLst>
                              <p:par>
                                <p:cTn id="25" presetID="10" presetClass="entr" presetSubtype="0" fill="hold" nodeType="afterEffect">
                                  <p:stCondLst>
                                    <p:cond delay="750"/>
                                  </p:stCondLst>
                                  <p:childTnLst>
                                    <p:set>
                                      <p:cBhvr>
                                        <p:cTn id="26" dur="1" fill="hold">
                                          <p:stCondLst>
                                            <p:cond delay="0"/>
                                          </p:stCondLst>
                                        </p:cTn>
                                        <p:tgtEl>
                                          <p:spTgt spid="2058"/>
                                        </p:tgtEl>
                                        <p:attrNameLst>
                                          <p:attrName>style.visibility</p:attrName>
                                        </p:attrNameLst>
                                      </p:cBhvr>
                                      <p:to>
                                        <p:strVal val="visible"/>
                                      </p:to>
                                    </p:set>
                                    <p:animEffect transition="in" filter="fade">
                                      <p:cBhvr>
                                        <p:cTn id="27" dur="500"/>
                                        <p:tgtEl>
                                          <p:spTgt spid="2058"/>
                                        </p:tgtEl>
                                      </p:cBhvr>
                                    </p:animEffect>
                                  </p:childTnLst>
                                </p:cTn>
                              </p:par>
                            </p:childTnLst>
                          </p:cTn>
                        </p:par>
                        <p:par>
                          <p:cTn id="28" fill="hold">
                            <p:stCondLst>
                              <p:cond delay="8250"/>
                            </p:stCondLst>
                            <p:childTnLst>
                              <p:par>
                                <p:cTn id="29" presetID="10" presetClass="entr" presetSubtype="0" fill="hold" nodeType="afterEffect">
                                  <p:stCondLst>
                                    <p:cond delay="750"/>
                                  </p:stCondLst>
                                  <p:childTnLst>
                                    <p:set>
                                      <p:cBhvr>
                                        <p:cTn id="30" dur="1" fill="hold">
                                          <p:stCondLst>
                                            <p:cond delay="0"/>
                                          </p:stCondLst>
                                        </p:cTn>
                                        <p:tgtEl>
                                          <p:spTgt spid="2059"/>
                                        </p:tgtEl>
                                        <p:attrNameLst>
                                          <p:attrName>style.visibility</p:attrName>
                                        </p:attrNameLst>
                                      </p:cBhvr>
                                      <p:to>
                                        <p:strVal val="visible"/>
                                      </p:to>
                                    </p:set>
                                    <p:animEffect transition="in" filter="fade">
                                      <p:cBhvr>
                                        <p:cTn id="31" dur="500"/>
                                        <p:tgtEl>
                                          <p:spTgt spid="2059"/>
                                        </p:tgtEl>
                                      </p:cBhvr>
                                    </p:animEffect>
                                  </p:childTnLst>
                                </p:cTn>
                              </p:par>
                            </p:childTnLst>
                          </p:cTn>
                        </p:par>
                        <p:par>
                          <p:cTn id="32" fill="hold">
                            <p:stCondLst>
                              <p:cond delay="9500"/>
                            </p:stCondLst>
                            <p:childTnLst>
                              <p:par>
                                <p:cTn id="33" presetID="10" presetClass="entr" presetSubtype="0" fill="hold" nodeType="afterEffect">
                                  <p:stCondLst>
                                    <p:cond delay="750"/>
                                  </p:stCondLst>
                                  <p:childTnLst>
                                    <p:set>
                                      <p:cBhvr>
                                        <p:cTn id="34" dur="1" fill="hold">
                                          <p:stCondLst>
                                            <p:cond delay="0"/>
                                          </p:stCondLst>
                                        </p:cTn>
                                        <p:tgtEl>
                                          <p:spTgt spid="2060"/>
                                        </p:tgtEl>
                                        <p:attrNameLst>
                                          <p:attrName>style.visibility</p:attrName>
                                        </p:attrNameLst>
                                      </p:cBhvr>
                                      <p:to>
                                        <p:strVal val="visible"/>
                                      </p:to>
                                    </p:set>
                                    <p:animEffect transition="in" filter="fade">
                                      <p:cBhvr>
                                        <p:cTn id="35" dur="500"/>
                                        <p:tgtEl>
                                          <p:spTgt spid="2060"/>
                                        </p:tgtEl>
                                      </p:cBhvr>
                                    </p:animEffect>
                                  </p:childTnLst>
                                </p:cTn>
                              </p:par>
                            </p:childTnLst>
                          </p:cTn>
                        </p:par>
                        <p:par>
                          <p:cTn id="36" fill="hold">
                            <p:stCondLst>
                              <p:cond delay="10750"/>
                            </p:stCondLst>
                            <p:childTnLst>
                              <p:par>
                                <p:cTn id="37" presetID="10" presetClass="entr" presetSubtype="0" fill="hold" nodeType="afterEffect">
                                  <p:stCondLst>
                                    <p:cond delay="750"/>
                                  </p:stCondLst>
                                  <p:childTnLst>
                                    <p:set>
                                      <p:cBhvr>
                                        <p:cTn id="38" dur="1" fill="hold">
                                          <p:stCondLst>
                                            <p:cond delay="0"/>
                                          </p:stCondLst>
                                        </p:cTn>
                                        <p:tgtEl>
                                          <p:spTgt spid="2061"/>
                                        </p:tgtEl>
                                        <p:attrNameLst>
                                          <p:attrName>style.visibility</p:attrName>
                                        </p:attrNameLst>
                                      </p:cBhvr>
                                      <p:to>
                                        <p:strVal val="visible"/>
                                      </p:to>
                                    </p:set>
                                    <p:animEffect transition="in" filter="fade">
                                      <p:cBhvr>
                                        <p:cTn id="39" dur="500"/>
                                        <p:tgtEl>
                                          <p:spTgt spid="206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0" nodeType="clickEffect">
                                  <p:stCondLst>
                                    <p:cond delay="0"/>
                                  </p:stCondLst>
                                  <p:childTnLst>
                                    <p:animEffect transition="out" filter="fade">
                                      <p:cBhvr>
                                        <p:cTn id="43" dur="500"/>
                                        <p:tgtEl>
                                          <p:spTgt spid="2"/>
                                        </p:tgtEl>
                                      </p:cBhvr>
                                    </p:animEffect>
                                    <p:set>
                                      <p:cBhvr>
                                        <p:cTn id="44" dur="1" fill="hold">
                                          <p:stCondLst>
                                            <p:cond delay="499"/>
                                          </p:stCondLst>
                                        </p:cTn>
                                        <p:tgtEl>
                                          <p:spTgt spid="2"/>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13"/>
                                        </p:tgtEl>
                                      </p:cBhvr>
                                    </p:animEffect>
                                    <p:set>
                                      <p:cBhvr>
                                        <p:cTn id="47" dur="1" fill="hold">
                                          <p:stCondLst>
                                            <p:cond delay="499"/>
                                          </p:stCondLst>
                                        </p:cTn>
                                        <p:tgtEl>
                                          <p:spTgt spid="13"/>
                                        </p:tgtEl>
                                        <p:attrNameLst>
                                          <p:attrName>style.visibility</p:attrName>
                                        </p:attrNameLst>
                                      </p:cBhvr>
                                      <p:to>
                                        <p:strVal val="hidden"/>
                                      </p:to>
                                    </p:set>
                                  </p:childTnLst>
                                </p:cTn>
                              </p:par>
                              <p:par>
                                <p:cTn id="48" presetID="10" presetClass="entr" presetSubtype="0" fill="hold" grpId="0" nodeType="withEffect">
                                  <p:stCondLst>
                                    <p:cond delay="0"/>
                                  </p:stCondLst>
                                  <p:childTnLst>
                                    <p:set>
                                      <p:cBhvr>
                                        <p:cTn id="49" dur="1" fill="hold">
                                          <p:stCondLst>
                                            <p:cond delay="0"/>
                                          </p:stCondLst>
                                        </p:cTn>
                                        <p:tgtEl>
                                          <p:spTgt spid="199"/>
                                        </p:tgtEl>
                                        <p:attrNameLst>
                                          <p:attrName>style.visibility</p:attrName>
                                        </p:attrNameLst>
                                      </p:cBhvr>
                                      <p:to>
                                        <p:strVal val="visible"/>
                                      </p:to>
                                    </p:set>
                                    <p:animEffect transition="in" filter="fade">
                                      <p:cBhvr>
                                        <p:cTn id="50" dur="500"/>
                                        <p:tgtEl>
                                          <p:spTgt spid="199"/>
                                        </p:tgtEl>
                                      </p:cBhvr>
                                    </p:animEffect>
                                  </p:childTnLst>
                                </p:cTn>
                              </p:par>
                              <p:par>
                                <p:cTn id="51" presetID="9" presetClass="exit" presetSubtype="0" fill="hold" nodeType="withEffect">
                                  <p:stCondLst>
                                    <p:cond delay="0"/>
                                  </p:stCondLst>
                                  <p:childTnLst>
                                    <p:animEffect transition="out" filter="dissolve">
                                      <p:cBhvr>
                                        <p:cTn id="52" dur="500"/>
                                        <p:tgtEl>
                                          <p:spTgt spid="3"/>
                                        </p:tgtEl>
                                      </p:cBhvr>
                                    </p:animEffect>
                                    <p:set>
                                      <p:cBhvr>
                                        <p:cTn id="53" dur="1" fill="hold">
                                          <p:stCondLst>
                                            <p:cond delay="499"/>
                                          </p:stCondLst>
                                        </p:cTn>
                                        <p:tgtEl>
                                          <p:spTgt spid="3"/>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1026"/>
                                        </p:tgtEl>
                                      </p:cBhvr>
                                    </p:animEffect>
                                    <p:set>
                                      <p:cBhvr>
                                        <p:cTn id="56" dur="1" fill="hold">
                                          <p:stCondLst>
                                            <p:cond delay="499"/>
                                          </p:stCondLst>
                                        </p:cTn>
                                        <p:tgtEl>
                                          <p:spTgt spid="1026"/>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1027"/>
                                        </p:tgtEl>
                                      </p:cBhvr>
                                    </p:animEffect>
                                    <p:set>
                                      <p:cBhvr>
                                        <p:cTn id="59" dur="1" fill="hold">
                                          <p:stCondLst>
                                            <p:cond delay="499"/>
                                          </p:stCondLst>
                                        </p:cTn>
                                        <p:tgtEl>
                                          <p:spTgt spid="1027"/>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2056"/>
                                        </p:tgtEl>
                                      </p:cBhvr>
                                    </p:animEffect>
                                    <p:set>
                                      <p:cBhvr>
                                        <p:cTn id="62" dur="1" fill="hold">
                                          <p:stCondLst>
                                            <p:cond delay="499"/>
                                          </p:stCondLst>
                                        </p:cTn>
                                        <p:tgtEl>
                                          <p:spTgt spid="2056"/>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2057"/>
                                        </p:tgtEl>
                                      </p:cBhvr>
                                    </p:animEffect>
                                    <p:set>
                                      <p:cBhvr>
                                        <p:cTn id="65" dur="1" fill="hold">
                                          <p:stCondLst>
                                            <p:cond delay="499"/>
                                          </p:stCondLst>
                                        </p:cTn>
                                        <p:tgtEl>
                                          <p:spTgt spid="2057"/>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2058"/>
                                        </p:tgtEl>
                                      </p:cBhvr>
                                    </p:animEffect>
                                    <p:set>
                                      <p:cBhvr>
                                        <p:cTn id="68" dur="1" fill="hold">
                                          <p:stCondLst>
                                            <p:cond delay="499"/>
                                          </p:stCondLst>
                                        </p:cTn>
                                        <p:tgtEl>
                                          <p:spTgt spid="2058"/>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2059"/>
                                        </p:tgtEl>
                                      </p:cBhvr>
                                    </p:animEffect>
                                    <p:set>
                                      <p:cBhvr>
                                        <p:cTn id="71" dur="1" fill="hold">
                                          <p:stCondLst>
                                            <p:cond delay="499"/>
                                          </p:stCondLst>
                                        </p:cTn>
                                        <p:tgtEl>
                                          <p:spTgt spid="2059"/>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2060"/>
                                        </p:tgtEl>
                                      </p:cBhvr>
                                    </p:animEffect>
                                    <p:set>
                                      <p:cBhvr>
                                        <p:cTn id="74" dur="1" fill="hold">
                                          <p:stCondLst>
                                            <p:cond delay="499"/>
                                          </p:stCondLst>
                                        </p:cTn>
                                        <p:tgtEl>
                                          <p:spTgt spid="2060"/>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500"/>
                                        <p:tgtEl>
                                          <p:spTgt spid="2061"/>
                                        </p:tgtEl>
                                      </p:cBhvr>
                                    </p:animEffect>
                                    <p:set>
                                      <p:cBhvr>
                                        <p:cTn id="77" dur="1" fill="hold">
                                          <p:stCondLst>
                                            <p:cond delay="499"/>
                                          </p:stCondLst>
                                        </p:cTn>
                                        <p:tgtEl>
                                          <p:spTgt spid="2061"/>
                                        </p:tgtEl>
                                        <p:attrNameLst>
                                          <p:attrName>style.visibility</p:attrName>
                                        </p:attrNameLst>
                                      </p:cBhvr>
                                      <p:to>
                                        <p:strVal val="hidden"/>
                                      </p:to>
                                    </p:set>
                                  </p:childTnLst>
                                </p:cTn>
                              </p:par>
                              <p:par>
                                <p:cTn id="78" presetID="10" presetClass="entr" presetSubtype="0" fill="hold" nodeType="withEffect">
                                  <p:stCondLst>
                                    <p:cond delay="0"/>
                                  </p:stCondLst>
                                  <p:childTnLst>
                                    <p:set>
                                      <p:cBhvr>
                                        <p:cTn id="79" dur="1" fill="hold">
                                          <p:stCondLst>
                                            <p:cond delay="0"/>
                                          </p:stCondLst>
                                        </p:cTn>
                                        <p:tgtEl>
                                          <p:spTgt spid="197"/>
                                        </p:tgtEl>
                                        <p:attrNameLst>
                                          <p:attrName>style.visibility</p:attrName>
                                        </p:attrNameLst>
                                      </p:cBhvr>
                                      <p:to>
                                        <p:strVal val="visible"/>
                                      </p:to>
                                    </p:set>
                                    <p:animEffect transition="in" filter="fade">
                                      <p:cBhvr>
                                        <p:cTn id="80" dur="500"/>
                                        <p:tgtEl>
                                          <p:spTgt spid="19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799"/>
                                        </p:tgtEl>
                                        <p:attrNameLst>
                                          <p:attrName>style.visibility</p:attrName>
                                        </p:attrNameLst>
                                      </p:cBhvr>
                                      <p:to>
                                        <p:strVal val="visible"/>
                                      </p:to>
                                    </p:set>
                                    <p:animEffect transition="in" filter="fade">
                                      <p:cBhvr>
                                        <p:cTn id="83" dur="500"/>
                                        <p:tgtEl>
                                          <p:spTgt spid="799"/>
                                        </p:tgtEl>
                                      </p:cBhvr>
                                    </p:animEffect>
                                  </p:childTnLst>
                                </p:cTn>
                              </p:par>
                              <p:par>
                                <p:cTn id="84" presetID="10" presetClass="entr" presetSubtype="0" fill="hold" grpId="0" nodeType="withEffect">
                                  <p:stCondLst>
                                    <p:cond delay="500"/>
                                  </p:stCondLst>
                                  <p:childTnLst>
                                    <p:set>
                                      <p:cBhvr>
                                        <p:cTn id="85" dur="1" fill="hold">
                                          <p:stCondLst>
                                            <p:cond delay="0"/>
                                          </p:stCondLst>
                                        </p:cTn>
                                        <p:tgtEl>
                                          <p:spTgt spid="376"/>
                                        </p:tgtEl>
                                        <p:attrNameLst>
                                          <p:attrName>style.visibility</p:attrName>
                                        </p:attrNameLst>
                                      </p:cBhvr>
                                      <p:to>
                                        <p:strVal val="visible"/>
                                      </p:to>
                                    </p:set>
                                    <p:animEffect transition="in" filter="fade">
                                      <p:cBhvr>
                                        <p:cTn id="86" dur="500"/>
                                        <p:tgtEl>
                                          <p:spTgt spid="376"/>
                                        </p:tgtEl>
                                      </p:cBhvr>
                                    </p:animEffect>
                                  </p:childTnLst>
                                </p:cTn>
                              </p:par>
                              <p:par>
                                <p:cTn id="87" presetID="10" presetClass="entr" presetSubtype="0" fill="hold" nodeType="withEffect">
                                  <p:stCondLst>
                                    <p:cond delay="500"/>
                                  </p:stCondLst>
                                  <p:childTnLst>
                                    <p:set>
                                      <p:cBhvr>
                                        <p:cTn id="88" dur="1" fill="hold">
                                          <p:stCondLst>
                                            <p:cond delay="0"/>
                                          </p:stCondLst>
                                        </p:cTn>
                                        <p:tgtEl>
                                          <p:spTgt spid="200"/>
                                        </p:tgtEl>
                                        <p:attrNameLst>
                                          <p:attrName>style.visibility</p:attrName>
                                        </p:attrNameLst>
                                      </p:cBhvr>
                                      <p:to>
                                        <p:strVal val="visible"/>
                                      </p:to>
                                    </p:set>
                                    <p:animEffect transition="in" filter="fade">
                                      <p:cBhvr>
                                        <p:cTn id="89" dur="500"/>
                                        <p:tgtEl>
                                          <p:spTgt spid="200"/>
                                        </p:tgtEl>
                                      </p:cBhvr>
                                    </p:animEffect>
                                  </p:childTnLst>
                                </p:cTn>
                              </p:par>
                              <p:par>
                                <p:cTn id="90" presetID="26" presetClass="emph" presetSubtype="0" repeatCount="indefinite" fill="hold" nodeType="withEffect">
                                  <p:stCondLst>
                                    <p:cond delay="500"/>
                                  </p:stCondLst>
                                  <p:childTnLst>
                                    <p:animEffect transition="out" filter="fade">
                                      <p:cBhvr>
                                        <p:cTn id="91" dur="500" tmFilter="0, 0; .2, .5; .8, .5; 1, 0"/>
                                        <p:tgtEl>
                                          <p:spTgt spid="200"/>
                                        </p:tgtEl>
                                      </p:cBhvr>
                                    </p:animEffect>
                                    <p:animScale>
                                      <p:cBhvr>
                                        <p:cTn id="92" dur="250" autoRev="1" fill="hold"/>
                                        <p:tgtEl>
                                          <p:spTgt spid="200"/>
                                        </p:tgtEl>
                                      </p:cBhvr>
                                      <p:by x="105000" y="105000"/>
                                    </p:animScale>
                                  </p:childTnLst>
                                </p:cTn>
                              </p:par>
                              <p:par>
                                <p:cTn id="93" presetID="22" presetClass="entr" presetSubtype="4" fill="hold" nodeType="withEffect">
                                  <p:stCondLst>
                                    <p:cond delay="500"/>
                                  </p:stCondLst>
                                  <p:childTnLst>
                                    <p:set>
                                      <p:cBhvr>
                                        <p:cTn id="94" dur="1" fill="hold">
                                          <p:stCondLst>
                                            <p:cond delay="0"/>
                                          </p:stCondLst>
                                        </p:cTn>
                                        <p:tgtEl>
                                          <p:spTgt spid="361"/>
                                        </p:tgtEl>
                                        <p:attrNameLst>
                                          <p:attrName>style.visibility</p:attrName>
                                        </p:attrNameLst>
                                      </p:cBhvr>
                                      <p:to>
                                        <p:strVal val="visible"/>
                                      </p:to>
                                    </p:set>
                                    <p:animEffect transition="in" filter="wipe(down)">
                                      <p:cBhvr>
                                        <p:cTn id="95" dur="300"/>
                                        <p:tgtEl>
                                          <p:spTgt spid="361"/>
                                        </p:tgtEl>
                                      </p:cBhvr>
                                    </p:animEffect>
                                  </p:childTnLst>
                                </p:cTn>
                              </p:par>
                              <p:par>
                                <p:cTn id="96" presetID="22" presetClass="entr" presetSubtype="2" fill="hold" nodeType="withEffect">
                                  <p:stCondLst>
                                    <p:cond delay="500"/>
                                  </p:stCondLst>
                                  <p:childTnLst>
                                    <p:set>
                                      <p:cBhvr>
                                        <p:cTn id="97" dur="1" fill="hold">
                                          <p:stCondLst>
                                            <p:cond delay="0"/>
                                          </p:stCondLst>
                                        </p:cTn>
                                        <p:tgtEl>
                                          <p:spTgt spid="353"/>
                                        </p:tgtEl>
                                        <p:attrNameLst>
                                          <p:attrName>style.visibility</p:attrName>
                                        </p:attrNameLst>
                                      </p:cBhvr>
                                      <p:to>
                                        <p:strVal val="visible"/>
                                      </p:to>
                                    </p:set>
                                    <p:animEffect transition="in" filter="wipe(right)">
                                      <p:cBhvr>
                                        <p:cTn id="98" dur="750"/>
                                        <p:tgtEl>
                                          <p:spTgt spid="353"/>
                                        </p:tgtEl>
                                      </p:cBhvr>
                                    </p:animEffect>
                                  </p:childTnLst>
                                </p:cTn>
                              </p:par>
                              <p:par>
                                <p:cTn id="99" presetID="10" presetClass="entr" presetSubtype="0" fill="hold" nodeType="withEffect">
                                  <p:stCondLst>
                                    <p:cond delay="500"/>
                                  </p:stCondLst>
                                  <p:childTnLst>
                                    <p:set>
                                      <p:cBhvr>
                                        <p:cTn id="100" dur="1" fill="hold">
                                          <p:stCondLst>
                                            <p:cond delay="0"/>
                                          </p:stCondLst>
                                        </p:cTn>
                                        <p:tgtEl>
                                          <p:spTgt spid="201"/>
                                        </p:tgtEl>
                                        <p:attrNameLst>
                                          <p:attrName>style.visibility</p:attrName>
                                        </p:attrNameLst>
                                      </p:cBhvr>
                                      <p:to>
                                        <p:strVal val="visible"/>
                                      </p:to>
                                    </p:set>
                                    <p:animEffect transition="in" filter="fade">
                                      <p:cBhvr>
                                        <p:cTn id="101" dur="500"/>
                                        <p:tgtEl>
                                          <p:spTgt spid="201"/>
                                        </p:tgtEl>
                                      </p:cBhvr>
                                    </p:animEffect>
                                  </p:childTnLst>
                                </p:cTn>
                              </p:par>
                              <p:par>
                                <p:cTn id="102" presetID="26" presetClass="emph" presetSubtype="0" repeatCount="indefinite" fill="hold" nodeType="withEffect">
                                  <p:stCondLst>
                                    <p:cond delay="500"/>
                                  </p:stCondLst>
                                  <p:childTnLst>
                                    <p:animEffect transition="out" filter="fade">
                                      <p:cBhvr>
                                        <p:cTn id="103" dur="500" tmFilter="0, 0; .2, .5; .8, .5; 1, 0"/>
                                        <p:tgtEl>
                                          <p:spTgt spid="201"/>
                                        </p:tgtEl>
                                      </p:cBhvr>
                                    </p:animEffect>
                                    <p:animScale>
                                      <p:cBhvr>
                                        <p:cTn id="104" dur="250" autoRev="1" fill="hold"/>
                                        <p:tgtEl>
                                          <p:spTgt spid="201"/>
                                        </p:tgtEl>
                                      </p:cBhvr>
                                      <p:by x="105000" y="105000"/>
                                    </p:animScale>
                                  </p:childTnLst>
                                </p:cTn>
                              </p:par>
                              <p:par>
                                <p:cTn id="105" presetID="22" presetClass="entr" presetSubtype="1" fill="hold" nodeType="withEffect">
                                  <p:stCondLst>
                                    <p:cond delay="500"/>
                                  </p:stCondLst>
                                  <p:childTnLst>
                                    <p:set>
                                      <p:cBhvr>
                                        <p:cTn id="106" dur="1" fill="hold">
                                          <p:stCondLst>
                                            <p:cond delay="0"/>
                                          </p:stCondLst>
                                        </p:cTn>
                                        <p:tgtEl>
                                          <p:spTgt spid="362"/>
                                        </p:tgtEl>
                                        <p:attrNameLst>
                                          <p:attrName>style.visibility</p:attrName>
                                        </p:attrNameLst>
                                      </p:cBhvr>
                                      <p:to>
                                        <p:strVal val="visible"/>
                                      </p:to>
                                    </p:set>
                                    <p:animEffect transition="in" filter="wipe(up)">
                                      <p:cBhvr>
                                        <p:cTn id="107" dur="300"/>
                                        <p:tgtEl>
                                          <p:spTgt spid="362"/>
                                        </p:tgtEl>
                                      </p:cBhvr>
                                    </p:animEffect>
                                  </p:childTnLst>
                                </p:cTn>
                              </p:par>
                              <p:par>
                                <p:cTn id="108" presetID="22" presetClass="entr" presetSubtype="2" fill="hold" nodeType="withEffect">
                                  <p:stCondLst>
                                    <p:cond delay="500"/>
                                  </p:stCondLst>
                                  <p:childTnLst>
                                    <p:set>
                                      <p:cBhvr>
                                        <p:cTn id="109" dur="1" fill="hold">
                                          <p:stCondLst>
                                            <p:cond delay="0"/>
                                          </p:stCondLst>
                                        </p:cTn>
                                        <p:tgtEl>
                                          <p:spTgt spid="301"/>
                                        </p:tgtEl>
                                        <p:attrNameLst>
                                          <p:attrName>style.visibility</p:attrName>
                                        </p:attrNameLst>
                                      </p:cBhvr>
                                      <p:to>
                                        <p:strVal val="visible"/>
                                      </p:to>
                                    </p:set>
                                    <p:animEffect transition="in" filter="wipe(right)">
                                      <p:cBhvr>
                                        <p:cTn id="110" dur="750"/>
                                        <p:tgtEl>
                                          <p:spTgt spid="301"/>
                                        </p:tgtEl>
                                      </p:cBhvr>
                                    </p:animEffect>
                                  </p:childTnLst>
                                </p:cTn>
                              </p:par>
                              <p:par>
                                <p:cTn id="111" presetID="10" presetClass="entr" presetSubtype="0" fill="hold" nodeType="withEffect">
                                  <p:stCondLst>
                                    <p:cond delay="500"/>
                                  </p:stCondLst>
                                  <p:childTnLst>
                                    <p:set>
                                      <p:cBhvr>
                                        <p:cTn id="112" dur="1" fill="hold">
                                          <p:stCondLst>
                                            <p:cond delay="0"/>
                                          </p:stCondLst>
                                        </p:cTn>
                                        <p:tgtEl>
                                          <p:spTgt spid="202"/>
                                        </p:tgtEl>
                                        <p:attrNameLst>
                                          <p:attrName>style.visibility</p:attrName>
                                        </p:attrNameLst>
                                      </p:cBhvr>
                                      <p:to>
                                        <p:strVal val="visible"/>
                                      </p:to>
                                    </p:set>
                                    <p:animEffect transition="in" filter="fade">
                                      <p:cBhvr>
                                        <p:cTn id="113" dur="500"/>
                                        <p:tgtEl>
                                          <p:spTgt spid="202"/>
                                        </p:tgtEl>
                                      </p:cBhvr>
                                    </p:animEffect>
                                  </p:childTnLst>
                                </p:cTn>
                              </p:par>
                              <p:par>
                                <p:cTn id="114" presetID="26" presetClass="emph" presetSubtype="0" repeatCount="indefinite" fill="hold" nodeType="withEffect">
                                  <p:stCondLst>
                                    <p:cond delay="500"/>
                                  </p:stCondLst>
                                  <p:childTnLst>
                                    <p:animEffect transition="out" filter="fade">
                                      <p:cBhvr>
                                        <p:cTn id="115" dur="500" tmFilter="0, 0; .2, .5; .8, .5; 1, 0"/>
                                        <p:tgtEl>
                                          <p:spTgt spid="202"/>
                                        </p:tgtEl>
                                      </p:cBhvr>
                                    </p:animEffect>
                                    <p:animScale>
                                      <p:cBhvr>
                                        <p:cTn id="116" dur="250" autoRev="1" fill="hold"/>
                                        <p:tgtEl>
                                          <p:spTgt spid="202"/>
                                        </p:tgtEl>
                                      </p:cBhvr>
                                      <p:by x="105000" y="105000"/>
                                    </p:animScale>
                                  </p:childTnLst>
                                </p:cTn>
                              </p:par>
                              <p:par>
                                <p:cTn id="117" presetID="22" presetClass="entr" presetSubtype="1" fill="hold" nodeType="withEffect">
                                  <p:stCondLst>
                                    <p:cond delay="500"/>
                                  </p:stCondLst>
                                  <p:childTnLst>
                                    <p:set>
                                      <p:cBhvr>
                                        <p:cTn id="118" dur="1" fill="hold">
                                          <p:stCondLst>
                                            <p:cond delay="0"/>
                                          </p:stCondLst>
                                        </p:cTn>
                                        <p:tgtEl>
                                          <p:spTgt spid="363"/>
                                        </p:tgtEl>
                                        <p:attrNameLst>
                                          <p:attrName>style.visibility</p:attrName>
                                        </p:attrNameLst>
                                      </p:cBhvr>
                                      <p:to>
                                        <p:strVal val="visible"/>
                                      </p:to>
                                    </p:set>
                                    <p:animEffect transition="in" filter="wipe(up)">
                                      <p:cBhvr>
                                        <p:cTn id="119" dur="300"/>
                                        <p:tgtEl>
                                          <p:spTgt spid="363"/>
                                        </p:tgtEl>
                                      </p:cBhvr>
                                    </p:animEffect>
                                  </p:childTnLst>
                                </p:cTn>
                              </p:par>
                              <p:par>
                                <p:cTn id="120" presetID="22" presetClass="entr" presetSubtype="2" fill="hold" nodeType="withEffect">
                                  <p:stCondLst>
                                    <p:cond delay="500"/>
                                  </p:stCondLst>
                                  <p:childTnLst>
                                    <p:set>
                                      <p:cBhvr>
                                        <p:cTn id="121" dur="1" fill="hold">
                                          <p:stCondLst>
                                            <p:cond delay="0"/>
                                          </p:stCondLst>
                                        </p:cTn>
                                        <p:tgtEl>
                                          <p:spTgt spid="311"/>
                                        </p:tgtEl>
                                        <p:attrNameLst>
                                          <p:attrName>style.visibility</p:attrName>
                                        </p:attrNameLst>
                                      </p:cBhvr>
                                      <p:to>
                                        <p:strVal val="visible"/>
                                      </p:to>
                                    </p:set>
                                    <p:animEffect transition="in" filter="wipe(right)">
                                      <p:cBhvr>
                                        <p:cTn id="122" dur="750"/>
                                        <p:tgtEl>
                                          <p:spTgt spid="311"/>
                                        </p:tgtEl>
                                      </p:cBhvr>
                                    </p:animEffect>
                                  </p:childTnLst>
                                </p:cTn>
                              </p:par>
                              <p:par>
                                <p:cTn id="123" presetID="10" presetClass="entr" presetSubtype="0" fill="hold" nodeType="withEffect">
                                  <p:stCondLst>
                                    <p:cond delay="500"/>
                                  </p:stCondLst>
                                  <p:childTnLst>
                                    <p:set>
                                      <p:cBhvr>
                                        <p:cTn id="124" dur="1" fill="hold">
                                          <p:stCondLst>
                                            <p:cond delay="0"/>
                                          </p:stCondLst>
                                        </p:cTn>
                                        <p:tgtEl>
                                          <p:spTgt spid="203"/>
                                        </p:tgtEl>
                                        <p:attrNameLst>
                                          <p:attrName>style.visibility</p:attrName>
                                        </p:attrNameLst>
                                      </p:cBhvr>
                                      <p:to>
                                        <p:strVal val="visible"/>
                                      </p:to>
                                    </p:set>
                                    <p:animEffect transition="in" filter="fade">
                                      <p:cBhvr>
                                        <p:cTn id="125" dur="500"/>
                                        <p:tgtEl>
                                          <p:spTgt spid="203"/>
                                        </p:tgtEl>
                                      </p:cBhvr>
                                    </p:animEffect>
                                  </p:childTnLst>
                                </p:cTn>
                              </p:par>
                              <p:par>
                                <p:cTn id="126" presetID="26" presetClass="emph" presetSubtype="0" repeatCount="indefinite" fill="hold" nodeType="withEffect">
                                  <p:stCondLst>
                                    <p:cond delay="500"/>
                                  </p:stCondLst>
                                  <p:childTnLst>
                                    <p:animEffect transition="out" filter="fade">
                                      <p:cBhvr>
                                        <p:cTn id="127" dur="500" tmFilter="0, 0; .2, .5; .8, .5; 1, 0"/>
                                        <p:tgtEl>
                                          <p:spTgt spid="203"/>
                                        </p:tgtEl>
                                      </p:cBhvr>
                                    </p:animEffect>
                                    <p:animScale>
                                      <p:cBhvr>
                                        <p:cTn id="128" dur="250" autoRev="1" fill="hold"/>
                                        <p:tgtEl>
                                          <p:spTgt spid="203"/>
                                        </p:tgtEl>
                                      </p:cBhvr>
                                      <p:by x="105000" y="105000"/>
                                    </p:animScale>
                                  </p:childTnLst>
                                </p:cTn>
                              </p:par>
                              <p:par>
                                <p:cTn id="129" presetID="22" presetClass="entr" presetSubtype="4" fill="hold" nodeType="withEffect">
                                  <p:stCondLst>
                                    <p:cond delay="500"/>
                                  </p:stCondLst>
                                  <p:childTnLst>
                                    <p:set>
                                      <p:cBhvr>
                                        <p:cTn id="130" dur="1" fill="hold">
                                          <p:stCondLst>
                                            <p:cond delay="0"/>
                                          </p:stCondLst>
                                        </p:cTn>
                                        <p:tgtEl>
                                          <p:spTgt spid="364"/>
                                        </p:tgtEl>
                                        <p:attrNameLst>
                                          <p:attrName>style.visibility</p:attrName>
                                        </p:attrNameLst>
                                      </p:cBhvr>
                                      <p:to>
                                        <p:strVal val="visible"/>
                                      </p:to>
                                    </p:set>
                                    <p:animEffect transition="in" filter="wipe(down)">
                                      <p:cBhvr>
                                        <p:cTn id="131" dur="300"/>
                                        <p:tgtEl>
                                          <p:spTgt spid="364"/>
                                        </p:tgtEl>
                                      </p:cBhvr>
                                    </p:animEffect>
                                  </p:childTnLst>
                                </p:cTn>
                              </p:par>
                              <p:par>
                                <p:cTn id="132" presetID="22" presetClass="entr" presetSubtype="8" fill="hold" nodeType="withEffect">
                                  <p:stCondLst>
                                    <p:cond delay="500"/>
                                  </p:stCondLst>
                                  <p:childTnLst>
                                    <p:set>
                                      <p:cBhvr>
                                        <p:cTn id="133" dur="1" fill="hold">
                                          <p:stCondLst>
                                            <p:cond delay="0"/>
                                          </p:stCondLst>
                                        </p:cTn>
                                        <p:tgtEl>
                                          <p:spTgt spid="215"/>
                                        </p:tgtEl>
                                        <p:attrNameLst>
                                          <p:attrName>style.visibility</p:attrName>
                                        </p:attrNameLst>
                                      </p:cBhvr>
                                      <p:to>
                                        <p:strVal val="visible"/>
                                      </p:to>
                                    </p:set>
                                    <p:animEffect transition="in" filter="wipe(left)">
                                      <p:cBhvr>
                                        <p:cTn id="134" dur="750"/>
                                        <p:tgtEl>
                                          <p:spTgt spid="215"/>
                                        </p:tgtEl>
                                      </p:cBhvr>
                                    </p:animEffect>
                                  </p:childTnLst>
                                </p:cTn>
                              </p:par>
                              <p:par>
                                <p:cTn id="135" presetID="10" presetClass="entr" presetSubtype="0" fill="hold" nodeType="withEffect">
                                  <p:stCondLst>
                                    <p:cond delay="500"/>
                                  </p:stCondLst>
                                  <p:childTnLst>
                                    <p:set>
                                      <p:cBhvr>
                                        <p:cTn id="136" dur="1" fill="hold">
                                          <p:stCondLst>
                                            <p:cond delay="0"/>
                                          </p:stCondLst>
                                        </p:cTn>
                                        <p:tgtEl>
                                          <p:spTgt spid="204"/>
                                        </p:tgtEl>
                                        <p:attrNameLst>
                                          <p:attrName>style.visibility</p:attrName>
                                        </p:attrNameLst>
                                      </p:cBhvr>
                                      <p:to>
                                        <p:strVal val="visible"/>
                                      </p:to>
                                    </p:set>
                                    <p:animEffect transition="in" filter="fade">
                                      <p:cBhvr>
                                        <p:cTn id="137" dur="500"/>
                                        <p:tgtEl>
                                          <p:spTgt spid="204"/>
                                        </p:tgtEl>
                                      </p:cBhvr>
                                    </p:animEffect>
                                  </p:childTnLst>
                                </p:cTn>
                              </p:par>
                              <p:par>
                                <p:cTn id="138" presetID="26" presetClass="emph" presetSubtype="0" repeatCount="indefinite" fill="hold" nodeType="withEffect">
                                  <p:stCondLst>
                                    <p:cond delay="500"/>
                                  </p:stCondLst>
                                  <p:childTnLst>
                                    <p:animEffect transition="out" filter="fade">
                                      <p:cBhvr>
                                        <p:cTn id="139" dur="500" tmFilter="0, 0; .2, .5; .8, .5; 1, 0"/>
                                        <p:tgtEl>
                                          <p:spTgt spid="204"/>
                                        </p:tgtEl>
                                      </p:cBhvr>
                                    </p:animEffect>
                                    <p:animScale>
                                      <p:cBhvr>
                                        <p:cTn id="140" dur="250" autoRev="1" fill="hold"/>
                                        <p:tgtEl>
                                          <p:spTgt spid="204"/>
                                        </p:tgtEl>
                                      </p:cBhvr>
                                      <p:by x="105000" y="105000"/>
                                    </p:animScale>
                                  </p:childTnLst>
                                </p:cTn>
                              </p:par>
                              <p:par>
                                <p:cTn id="141" presetID="22" presetClass="entr" presetSubtype="4" fill="hold" nodeType="withEffect">
                                  <p:stCondLst>
                                    <p:cond delay="500"/>
                                  </p:stCondLst>
                                  <p:childTnLst>
                                    <p:set>
                                      <p:cBhvr>
                                        <p:cTn id="142" dur="1" fill="hold">
                                          <p:stCondLst>
                                            <p:cond delay="0"/>
                                          </p:stCondLst>
                                        </p:cTn>
                                        <p:tgtEl>
                                          <p:spTgt spid="365"/>
                                        </p:tgtEl>
                                        <p:attrNameLst>
                                          <p:attrName>style.visibility</p:attrName>
                                        </p:attrNameLst>
                                      </p:cBhvr>
                                      <p:to>
                                        <p:strVal val="visible"/>
                                      </p:to>
                                    </p:set>
                                    <p:animEffect transition="in" filter="wipe(down)">
                                      <p:cBhvr>
                                        <p:cTn id="143" dur="300"/>
                                        <p:tgtEl>
                                          <p:spTgt spid="365"/>
                                        </p:tgtEl>
                                      </p:cBhvr>
                                    </p:animEffect>
                                  </p:childTnLst>
                                </p:cTn>
                              </p:par>
                              <p:par>
                                <p:cTn id="144" presetID="22" presetClass="entr" presetSubtype="8" fill="hold" nodeType="withEffect">
                                  <p:stCondLst>
                                    <p:cond delay="500"/>
                                  </p:stCondLst>
                                  <p:childTnLst>
                                    <p:set>
                                      <p:cBhvr>
                                        <p:cTn id="145" dur="1" fill="hold">
                                          <p:stCondLst>
                                            <p:cond delay="0"/>
                                          </p:stCondLst>
                                        </p:cTn>
                                        <p:tgtEl>
                                          <p:spTgt spid="323"/>
                                        </p:tgtEl>
                                        <p:attrNameLst>
                                          <p:attrName>style.visibility</p:attrName>
                                        </p:attrNameLst>
                                      </p:cBhvr>
                                      <p:to>
                                        <p:strVal val="visible"/>
                                      </p:to>
                                    </p:set>
                                    <p:animEffect transition="in" filter="wipe(left)">
                                      <p:cBhvr>
                                        <p:cTn id="146" dur="800"/>
                                        <p:tgtEl>
                                          <p:spTgt spid="323"/>
                                        </p:tgtEl>
                                      </p:cBhvr>
                                    </p:animEffect>
                                  </p:childTnLst>
                                </p:cTn>
                              </p:par>
                              <p:par>
                                <p:cTn id="147" presetID="10" presetClass="entr" presetSubtype="0" fill="hold" nodeType="withEffect">
                                  <p:stCondLst>
                                    <p:cond delay="500"/>
                                  </p:stCondLst>
                                  <p:childTnLst>
                                    <p:set>
                                      <p:cBhvr>
                                        <p:cTn id="148" dur="1" fill="hold">
                                          <p:stCondLst>
                                            <p:cond delay="0"/>
                                          </p:stCondLst>
                                        </p:cTn>
                                        <p:tgtEl>
                                          <p:spTgt spid="205"/>
                                        </p:tgtEl>
                                        <p:attrNameLst>
                                          <p:attrName>style.visibility</p:attrName>
                                        </p:attrNameLst>
                                      </p:cBhvr>
                                      <p:to>
                                        <p:strVal val="visible"/>
                                      </p:to>
                                    </p:set>
                                    <p:animEffect transition="in" filter="fade">
                                      <p:cBhvr>
                                        <p:cTn id="149" dur="500"/>
                                        <p:tgtEl>
                                          <p:spTgt spid="205"/>
                                        </p:tgtEl>
                                      </p:cBhvr>
                                    </p:animEffect>
                                  </p:childTnLst>
                                </p:cTn>
                              </p:par>
                              <p:par>
                                <p:cTn id="150" presetID="26" presetClass="emph" presetSubtype="0" repeatCount="indefinite" fill="hold" nodeType="withEffect">
                                  <p:stCondLst>
                                    <p:cond delay="500"/>
                                  </p:stCondLst>
                                  <p:childTnLst>
                                    <p:animEffect transition="out" filter="fade">
                                      <p:cBhvr>
                                        <p:cTn id="151" dur="500" tmFilter="0, 0; .2, .5; .8, .5; 1, 0"/>
                                        <p:tgtEl>
                                          <p:spTgt spid="205"/>
                                        </p:tgtEl>
                                      </p:cBhvr>
                                    </p:animEffect>
                                    <p:animScale>
                                      <p:cBhvr>
                                        <p:cTn id="152" dur="250" autoRev="1" fill="hold"/>
                                        <p:tgtEl>
                                          <p:spTgt spid="205"/>
                                        </p:tgtEl>
                                      </p:cBhvr>
                                      <p:by x="105000" y="105000"/>
                                    </p:animScale>
                                  </p:childTnLst>
                                </p:cTn>
                              </p:par>
                              <p:par>
                                <p:cTn id="153" presetID="22" presetClass="entr" presetSubtype="1" fill="hold" nodeType="withEffect">
                                  <p:stCondLst>
                                    <p:cond delay="500"/>
                                  </p:stCondLst>
                                  <p:childTnLst>
                                    <p:set>
                                      <p:cBhvr>
                                        <p:cTn id="154" dur="1" fill="hold">
                                          <p:stCondLst>
                                            <p:cond delay="0"/>
                                          </p:stCondLst>
                                        </p:cTn>
                                        <p:tgtEl>
                                          <p:spTgt spid="366"/>
                                        </p:tgtEl>
                                        <p:attrNameLst>
                                          <p:attrName>style.visibility</p:attrName>
                                        </p:attrNameLst>
                                      </p:cBhvr>
                                      <p:to>
                                        <p:strVal val="visible"/>
                                      </p:to>
                                    </p:set>
                                    <p:animEffect transition="in" filter="wipe(up)">
                                      <p:cBhvr>
                                        <p:cTn id="155" dur="300"/>
                                        <p:tgtEl>
                                          <p:spTgt spid="366"/>
                                        </p:tgtEl>
                                      </p:cBhvr>
                                    </p:animEffect>
                                  </p:childTnLst>
                                </p:cTn>
                              </p:par>
                              <p:par>
                                <p:cTn id="156" presetID="22" presetClass="entr" presetSubtype="8" fill="hold" nodeType="withEffect">
                                  <p:stCondLst>
                                    <p:cond delay="500"/>
                                  </p:stCondLst>
                                  <p:childTnLst>
                                    <p:set>
                                      <p:cBhvr>
                                        <p:cTn id="157" dur="1" fill="hold">
                                          <p:stCondLst>
                                            <p:cond delay="0"/>
                                          </p:stCondLst>
                                        </p:cTn>
                                        <p:tgtEl>
                                          <p:spTgt spid="275"/>
                                        </p:tgtEl>
                                        <p:attrNameLst>
                                          <p:attrName>style.visibility</p:attrName>
                                        </p:attrNameLst>
                                      </p:cBhvr>
                                      <p:to>
                                        <p:strVal val="visible"/>
                                      </p:to>
                                    </p:set>
                                    <p:animEffect transition="in" filter="wipe(left)">
                                      <p:cBhvr>
                                        <p:cTn id="158" dur="750"/>
                                        <p:tgtEl>
                                          <p:spTgt spid="275"/>
                                        </p:tgtEl>
                                      </p:cBhvr>
                                    </p:animEffect>
                                  </p:childTnLst>
                                </p:cTn>
                              </p:par>
                            </p:childTnLst>
                          </p:cTn>
                        </p:par>
                        <p:par>
                          <p:cTn id="159" fill="hold">
                            <p:stCondLst>
                              <p:cond delay="1300"/>
                            </p:stCondLst>
                            <p:childTnLst>
                              <p:par>
                                <p:cTn id="160" presetID="10" presetClass="entr" presetSubtype="0" fill="hold" nodeType="afterEffect">
                                  <p:stCondLst>
                                    <p:cond delay="0"/>
                                  </p:stCondLst>
                                  <p:childTnLst>
                                    <p:set>
                                      <p:cBhvr>
                                        <p:cTn id="161" dur="1" fill="hold">
                                          <p:stCondLst>
                                            <p:cond delay="0"/>
                                          </p:stCondLst>
                                        </p:cTn>
                                        <p:tgtEl>
                                          <p:spTgt spid="206"/>
                                        </p:tgtEl>
                                        <p:attrNameLst>
                                          <p:attrName>style.visibility</p:attrName>
                                        </p:attrNameLst>
                                      </p:cBhvr>
                                      <p:to>
                                        <p:strVal val="visible"/>
                                      </p:to>
                                    </p:set>
                                    <p:animEffect transition="in" filter="fade">
                                      <p:cBhvr>
                                        <p:cTn id="162" dur="500"/>
                                        <p:tgtEl>
                                          <p:spTgt spid="206"/>
                                        </p:tgtEl>
                                      </p:cBhvr>
                                    </p:animEffect>
                                  </p:childTnLst>
                                </p:cTn>
                              </p:par>
                              <p:par>
                                <p:cTn id="163" presetID="26" presetClass="emph" presetSubtype="0" repeatCount="indefinite" fill="hold" nodeType="withEffect">
                                  <p:stCondLst>
                                    <p:cond delay="0"/>
                                  </p:stCondLst>
                                  <p:childTnLst>
                                    <p:animEffect transition="out" filter="fade">
                                      <p:cBhvr>
                                        <p:cTn id="164" dur="500" tmFilter="0, 0; .2, .5; .8, .5; 1, 0"/>
                                        <p:tgtEl>
                                          <p:spTgt spid="206"/>
                                        </p:tgtEl>
                                      </p:cBhvr>
                                    </p:animEffect>
                                    <p:animScale>
                                      <p:cBhvr>
                                        <p:cTn id="165" dur="250" autoRev="1" fill="hold"/>
                                        <p:tgtEl>
                                          <p:spTgt spid="206"/>
                                        </p:tgtEl>
                                      </p:cBhvr>
                                      <p:by x="105000" y="105000"/>
                                    </p:animScale>
                                  </p:childTnLst>
                                </p:cTn>
                              </p:par>
                              <p:par>
                                <p:cTn id="166" presetID="22" presetClass="entr" presetSubtype="1" fill="hold" nodeType="withEffect">
                                  <p:stCondLst>
                                    <p:cond delay="0"/>
                                  </p:stCondLst>
                                  <p:childTnLst>
                                    <p:set>
                                      <p:cBhvr>
                                        <p:cTn id="167" dur="1" fill="hold">
                                          <p:stCondLst>
                                            <p:cond delay="0"/>
                                          </p:stCondLst>
                                        </p:cTn>
                                        <p:tgtEl>
                                          <p:spTgt spid="370"/>
                                        </p:tgtEl>
                                        <p:attrNameLst>
                                          <p:attrName>style.visibility</p:attrName>
                                        </p:attrNameLst>
                                      </p:cBhvr>
                                      <p:to>
                                        <p:strVal val="visible"/>
                                      </p:to>
                                    </p:set>
                                    <p:animEffect transition="in" filter="wipe(up)">
                                      <p:cBhvr>
                                        <p:cTn id="168" dur="300"/>
                                        <p:tgtEl>
                                          <p:spTgt spid="370"/>
                                        </p:tgtEl>
                                      </p:cBhvr>
                                    </p:animEffect>
                                  </p:childTnLst>
                                </p:cTn>
                              </p:par>
                              <p:par>
                                <p:cTn id="169" presetID="22" presetClass="entr" presetSubtype="8" fill="hold" nodeType="withEffect">
                                  <p:stCondLst>
                                    <p:cond delay="0"/>
                                  </p:stCondLst>
                                  <p:childTnLst>
                                    <p:set>
                                      <p:cBhvr>
                                        <p:cTn id="170" dur="1" fill="hold">
                                          <p:stCondLst>
                                            <p:cond delay="0"/>
                                          </p:stCondLst>
                                        </p:cTn>
                                        <p:tgtEl>
                                          <p:spTgt spid="267"/>
                                        </p:tgtEl>
                                        <p:attrNameLst>
                                          <p:attrName>style.visibility</p:attrName>
                                        </p:attrNameLst>
                                      </p:cBhvr>
                                      <p:to>
                                        <p:strVal val="visible"/>
                                      </p:to>
                                    </p:set>
                                    <p:animEffect transition="in" filter="wipe(left)">
                                      <p:cBhvr>
                                        <p:cTn id="171" dur="750"/>
                                        <p:tgtEl>
                                          <p:spTgt spid="267"/>
                                        </p:tgtEl>
                                      </p:cBhvr>
                                    </p:animEffect>
                                  </p:childTnLst>
                                </p:cTn>
                              </p:par>
                            </p:childTnLst>
                          </p:cTn>
                        </p:par>
                        <p:par>
                          <p:cTn id="172" fill="hold">
                            <p:stCondLst>
                              <p:cond delay="2050"/>
                            </p:stCondLst>
                            <p:childTnLst>
                              <p:par>
                                <p:cTn id="173" presetID="10" presetClass="entr" presetSubtype="0" fill="hold" nodeType="afterEffect">
                                  <p:stCondLst>
                                    <p:cond delay="0"/>
                                  </p:stCondLst>
                                  <p:childTnLst>
                                    <p:set>
                                      <p:cBhvr>
                                        <p:cTn id="174" dur="1" fill="hold">
                                          <p:stCondLst>
                                            <p:cond delay="0"/>
                                          </p:stCondLst>
                                        </p:cTn>
                                        <p:tgtEl>
                                          <p:spTgt spid="207"/>
                                        </p:tgtEl>
                                        <p:attrNameLst>
                                          <p:attrName>style.visibility</p:attrName>
                                        </p:attrNameLst>
                                      </p:cBhvr>
                                      <p:to>
                                        <p:strVal val="visible"/>
                                      </p:to>
                                    </p:set>
                                    <p:animEffect transition="in" filter="fade">
                                      <p:cBhvr>
                                        <p:cTn id="175" dur="500"/>
                                        <p:tgtEl>
                                          <p:spTgt spid="207"/>
                                        </p:tgtEl>
                                      </p:cBhvr>
                                    </p:animEffect>
                                  </p:childTnLst>
                                </p:cTn>
                              </p:par>
                              <p:par>
                                <p:cTn id="176" presetID="26" presetClass="emph" presetSubtype="0" repeatCount="indefinite" fill="hold" nodeType="withEffect">
                                  <p:stCondLst>
                                    <p:cond delay="0"/>
                                  </p:stCondLst>
                                  <p:childTnLst>
                                    <p:animEffect transition="out" filter="fade">
                                      <p:cBhvr>
                                        <p:cTn id="177" dur="500" tmFilter="0, 0; .2, .5; .8, .5; 1, 0"/>
                                        <p:tgtEl>
                                          <p:spTgt spid="207"/>
                                        </p:tgtEl>
                                      </p:cBhvr>
                                    </p:animEffect>
                                    <p:animScale>
                                      <p:cBhvr>
                                        <p:cTn id="178" dur="250" autoRev="1" fill="hold"/>
                                        <p:tgtEl>
                                          <p:spTgt spid="207"/>
                                        </p:tgtEl>
                                      </p:cBhvr>
                                      <p:by x="105000" y="105000"/>
                                    </p:animScale>
                                  </p:childTnLst>
                                </p:cTn>
                              </p:par>
                              <p:par>
                                <p:cTn id="179" presetID="22" presetClass="entr" presetSubtype="1" fill="hold" nodeType="withEffect">
                                  <p:stCondLst>
                                    <p:cond delay="0"/>
                                  </p:stCondLst>
                                  <p:childTnLst>
                                    <p:set>
                                      <p:cBhvr>
                                        <p:cTn id="180" dur="1" fill="hold">
                                          <p:stCondLst>
                                            <p:cond delay="0"/>
                                          </p:stCondLst>
                                        </p:cTn>
                                        <p:tgtEl>
                                          <p:spTgt spid="367"/>
                                        </p:tgtEl>
                                        <p:attrNameLst>
                                          <p:attrName>style.visibility</p:attrName>
                                        </p:attrNameLst>
                                      </p:cBhvr>
                                      <p:to>
                                        <p:strVal val="visible"/>
                                      </p:to>
                                    </p:set>
                                    <p:animEffect transition="in" filter="wipe(up)">
                                      <p:cBhvr>
                                        <p:cTn id="181" dur="300"/>
                                        <p:tgtEl>
                                          <p:spTgt spid="367"/>
                                        </p:tgtEl>
                                      </p:cBhvr>
                                    </p:animEffect>
                                  </p:childTnLst>
                                </p:cTn>
                              </p:par>
                              <p:par>
                                <p:cTn id="182" presetID="22" presetClass="entr" presetSubtype="2" fill="hold" nodeType="withEffect">
                                  <p:stCondLst>
                                    <p:cond delay="0"/>
                                  </p:stCondLst>
                                  <p:childTnLst>
                                    <p:set>
                                      <p:cBhvr>
                                        <p:cTn id="183" dur="1" fill="hold">
                                          <p:stCondLst>
                                            <p:cond delay="0"/>
                                          </p:stCondLst>
                                        </p:cTn>
                                        <p:tgtEl>
                                          <p:spTgt spid="248"/>
                                        </p:tgtEl>
                                        <p:attrNameLst>
                                          <p:attrName>style.visibility</p:attrName>
                                        </p:attrNameLst>
                                      </p:cBhvr>
                                      <p:to>
                                        <p:strVal val="visible"/>
                                      </p:to>
                                    </p:set>
                                    <p:animEffect transition="in" filter="wipe(right)">
                                      <p:cBhvr>
                                        <p:cTn id="184" dur="750"/>
                                        <p:tgtEl>
                                          <p:spTgt spid="248"/>
                                        </p:tgtEl>
                                      </p:cBhvr>
                                    </p:animEffect>
                                  </p:childTnLst>
                                </p:cTn>
                              </p:par>
                              <p:par>
                                <p:cTn id="185" presetID="10" presetClass="entr" presetSubtype="0" fill="hold" nodeType="withEffect">
                                  <p:stCondLst>
                                    <p:cond delay="0"/>
                                  </p:stCondLst>
                                  <p:childTnLst>
                                    <p:set>
                                      <p:cBhvr>
                                        <p:cTn id="186" dur="1" fill="hold">
                                          <p:stCondLst>
                                            <p:cond delay="0"/>
                                          </p:stCondLst>
                                        </p:cTn>
                                        <p:tgtEl>
                                          <p:spTgt spid="208"/>
                                        </p:tgtEl>
                                        <p:attrNameLst>
                                          <p:attrName>style.visibility</p:attrName>
                                        </p:attrNameLst>
                                      </p:cBhvr>
                                      <p:to>
                                        <p:strVal val="visible"/>
                                      </p:to>
                                    </p:set>
                                    <p:animEffect transition="in" filter="fade">
                                      <p:cBhvr>
                                        <p:cTn id="187" dur="500"/>
                                        <p:tgtEl>
                                          <p:spTgt spid="208"/>
                                        </p:tgtEl>
                                      </p:cBhvr>
                                    </p:animEffect>
                                  </p:childTnLst>
                                </p:cTn>
                              </p:par>
                              <p:par>
                                <p:cTn id="188" presetID="26" presetClass="emph" presetSubtype="0" repeatCount="indefinite" fill="hold" nodeType="withEffect">
                                  <p:stCondLst>
                                    <p:cond delay="0"/>
                                  </p:stCondLst>
                                  <p:childTnLst>
                                    <p:animEffect transition="out" filter="fade">
                                      <p:cBhvr>
                                        <p:cTn id="189" dur="500" tmFilter="0, 0; .2, .5; .8, .5; 1, 0"/>
                                        <p:tgtEl>
                                          <p:spTgt spid="208"/>
                                        </p:tgtEl>
                                      </p:cBhvr>
                                    </p:animEffect>
                                    <p:animScale>
                                      <p:cBhvr>
                                        <p:cTn id="190" dur="250" autoRev="1" fill="hold"/>
                                        <p:tgtEl>
                                          <p:spTgt spid="208"/>
                                        </p:tgtEl>
                                      </p:cBhvr>
                                      <p:by x="105000" y="105000"/>
                                    </p:animScale>
                                  </p:childTnLst>
                                </p:cTn>
                              </p:par>
                              <p:par>
                                <p:cTn id="191" presetID="22" presetClass="entr" presetSubtype="4" fill="hold" nodeType="withEffect">
                                  <p:stCondLst>
                                    <p:cond delay="0"/>
                                  </p:stCondLst>
                                  <p:childTnLst>
                                    <p:set>
                                      <p:cBhvr>
                                        <p:cTn id="192" dur="1" fill="hold">
                                          <p:stCondLst>
                                            <p:cond delay="0"/>
                                          </p:stCondLst>
                                        </p:cTn>
                                        <p:tgtEl>
                                          <p:spTgt spid="368"/>
                                        </p:tgtEl>
                                        <p:attrNameLst>
                                          <p:attrName>style.visibility</p:attrName>
                                        </p:attrNameLst>
                                      </p:cBhvr>
                                      <p:to>
                                        <p:strVal val="visible"/>
                                      </p:to>
                                    </p:set>
                                    <p:animEffect transition="in" filter="wipe(down)">
                                      <p:cBhvr>
                                        <p:cTn id="193" dur="300"/>
                                        <p:tgtEl>
                                          <p:spTgt spid="368"/>
                                        </p:tgtEl>
                                      </p:cBhvr>
                                    </p:animEffect>
                                  </p:childTnLst>
                                </p:cTn>
                              </p:par>
                              <p:par>
                                <p:cTn id="194" presetID="22" presetClass="entr" presetSubtype="8" fill="hold" nodeType="withEffect">
                                  <p:stCondLst>
                                    <p:cond delay="0"/>
                                  </p:stCondLst>
                                  <p:childTnLst>
                                    <p:set>
                                      <p:cBhvr>
                                        <p:cTn id="195" dur="1" fill="hold">
                                          <p:stCondLst>
                                            <p:cond delay="0"/>
                                          </p:stCondLst>
                                        </p:cTn>
                                        <p:tgtEl>
                                          <p:spTgt spid="256"/>
                                        </p:tgtEl>
                                        <p:attrNameLst>
                                          <p:attrName>style.visibility</p:attrName>
                                        </p:attrNameLst>
                                      </p:cBhvr>
                                      <p:to>
                                        <p:strVal val="visible"/>
                                      </p:to>
                                    </p:set>
                                    <p:animEffect transition="in" filter="wipe(left)">
                                      <p:cBhvr>
                                        <p:cTn id="196" dur="750"/>
                                        <p:tgtEl>
                                          <p:spTgt spid="256"/>
                                        </p:tgtEl>
                                      </p:cBhvr>
                                    </p:animEffect>
                                  </p:childTnLst>
                                </p:cTn>
                              </p:par>
                            </p:childTnLst>
                          </p:cTn>
                        </p:par>
                        <p:par>
                          <p:cTn id="197" fill="hold">
                            <p:stCondLst>
                              <p:cond delay="2800"/>
                            </p:stCondLst>
                            <p:childTnLst>
                              <p:par>
                                <p:cTn id="198" presetID="10" presetClass="entr" presetSubtype="0" fill="hold" nodeType="afterEffect">
                                  <p:stCondLst>
                                    <p:cond delay="0"/>
                                  </p:stCondLst>
                                  <p:childTnLst>
                                    <p:set>
                                      <p:cBhvr>
                                        <p:cTn id="199" dur="1" fill="hold">
                                          <p:stCondLst>
                                            <p:cond delay="0"/>
                                          </p:stCondLst>
                                        </p:cTn>
                                        <p:tgtEl>
                                          <p:spTgt spid="209"/>
                                        </p:tgtEl>
                                        <p:attrNameLst>
                                          <p:attrName>style.visibility</p:attrName>
                                        </p:attrNameLst>
                                      </p:cBhvr>
                                      <p:to>
                                        <p:strVal val="visible"/>
                                      </p:to>
                                    </p:set>
                                    <p:animEffect transition="in" filter="fade">
                                      <p:cBhvr>
                                        <p:cTn id="200" dur="500"/>
                                        <p:tgtEl>
                                          <p:spTgt spid="209"/>
                                        </p:tgtEl>
                                      </p:cBhvr>
                                    </p:animEffect>
                                  </p:childTnLst>
                                </p:cTn>
                              </p:par>
                              <p:par>
                                <p:cTn id="201" presetID="26" presetClass="emph" presetSubtype="0" repeatCount="indefinite" fill="hold" nodeType="withEffect">
                                  <p:stCondLst>
                                    <p:cond delay="0"/>
                                  </p:stCondLst>
                                  <p:childTnLst>
                                    <p:animEffect transition="out" filter="fade">
                                      <p:cBhvr>
                                        <p:cTn id="202" dur="500" tmFilter="0, 0; .2, .5; .8, .5; 1, 0"/>
                                        <p:tgtEl>
                                          <p:spTgt spid="209"/>
                                        </p:tgtEl>
                                      </p:cBhvr>
                                    </p:animEffect>
                                    <p:animScale>
                                      <p:cBhvr>
                                        <p:cTn id="203" dur="250" autoRev="1" fill="hold"/>
                                        <p:tgtEl>
                                          <p:spTgt spid="209"/>
                                        </p:tgtEl>
                                      </p:cBhvr>
                                      <p:by x="105000" y="105000"/>
                                    </p:animScale>
                                  </p:childTnLst>
                                </p:cTn>
                              </p:par>
                              <p:par>
                                <p:cTn id="204" presetID="22" presetClass="entr" presetSubtype="1" fill="hold" nodeType="withEffect">
                                  <p:stCondLst>
                                    <p:cond delay="0"/>
                                  </p:stCondLst>
                                  <p:childTnLst>
                                    <p:set>
                                      <p:cBhvr>
                                        <p:cTn id="205" dur="1" fill="hold">
                                          <p:stCondLst>
                                            <p:cond delay="0"/>
                                          </p:stCondLst>
                                        </p:cTn>
                                        <p:tgtEl>
                                          <p:spTgt spid="369"/>
                                        </p:tgtEl>
                                        <p:attrNameLst>
                                          <p:attrName>style.visibility</p:attrName>
                                        </p:attrNameLst>
                                      </p:cBhvr>
                                      <p:to>
                                        <p:strVal val="visible"/>
                                      </p:to>
                                    </p:set>
                                    <p:animEffect transition="in" filter="wipe(up)">
                                      <p:cBhvr>
                                        <p:cTn id="206" dur="300"/>
                                        <p:tgtEl>
                                          <p:spTgt spid="369"/>
                                        </p:tgtEl>
                                      </p:cBhvr>
                                    </p:animEffect>
                                  </p:childTnLst>
                                </p:cTn>
                              </p:par>
                              <p:par>
                                <p:cTn id="207" presetID="22" presetClass="entr" presetSubtype="2" fill="hold" nodeType="withEffect">
                                  <p:stCondLst>
                                    <p:cond delay="0"/>
                                  </p:stCondLst>
                                  <p:childTnLst>
                                    <p:set>
                                      <p:cBhvr>
                                        <p:cTn id="208" dur="1" fill="hold">
                                          <p:stCondLst>
                                            <p:cond delay="0"/>
                                          </p:stCondLst>
                                        </p:cTn>
                                        <p:tgtEl>
                                          <p:spTgt spid="237"/>
                                        </p:tgtEl>
                                        <p:attrNameLst>
                                          <p:attrName>style.visibility</p:attrName>
                                        </p:attrNameLst>
                                      </p:cBhvr>
                                      <p:to>
                                        <p:strVal val="visible"/>
                                      </p:to>
                                    </p:set>
                                    <p:animEffect transition="in" filter="wipe(right)">
                                      <p:cBhvr>
                                        <p:cTn id="209" dur="750"/>
                                        <p:tgtEl>
                                          <p:spTgt spid="237"/>
                                        </p:tgtEl>
                                      </p:cBhvr>
                                    </p:animEffect>
                                  </p:childTnLst>
                                </p:cTn>
                              </p:par>
                              <p:par>
                                <p:cTn id="210" presetID="10" presetClass="entr" presetSubtype="0" fill="hold" nodeType="withEffect">
                                  <p:stCondLst>
                                    <p:cond delay="0"/>
                                  </p:stCondLst>
                                  <p:childTnLst>
                                    <p:set>
                                      <p:cBhvr>
                                        <p:cTn id="211" dur="1" fill="hold">
                                          <p:stCondLst>
                                            <p:cond delay="0"/>
                                          </p:stCondLst>
                                        </p:cTn>
                                        <p:tgtEl>
                                          <p:spTgt spid="210"/>
                                        </p:tgtEl>
                                        <p:attrNameLst>
                                          <p:attrName>style.visibility</p:attrName>
                                        </p:attrNameLst>
                                      </p:cBhvr>
                                      <p:to>
                                        <p:strVal val="visible"/>
                                      </p:to>
                                    </p:set>
                                    <p:animEffect transition="in" filter="fade">
                                      <p:cBhvr>
                                        <p:cTn id="212" dur="500"/>
                                        <p:tgtEl>
                                          <p:spTgt spid="210"/>
                                        </p:tgtEl>
                                      </p:cBhvr>
                                    </p:animEffect>
                                  </p:childTnLst>
                                </p:cTn>
                              </p:par>
                              <p:par>
                                <p:cTn id="213" presetID="26" presetClass="emph" presetSubtype="0" repeatCount="indefinite" fill="hold" nodeType="withEffect">
                                  <p:stCondLst>
                                    <p:cond delay="0"/>
                                  </p:stCondLst>
                                  <p:childTnLst>
                                    <p:animEffect transition="out" filter="fade">
                                      <p:cBhvr>
                                        <p:cTn id="214" dur="500" tmFilter="0, 0; .2, .5; .8, .5; 1, 0"/>
                                        <p:tgtEl>
                                          <p:spTgt spid="210"/>
                                        </p:tgtEl>
                                      </p:cBhvr>
                                    </p:animEffect>
                                    <p:animScale>
                                      <p:cBhvr>
                                        <p:cTn id="215" dur="250" autoRev="1" fill="hold"/>
                                        <p:tgtEl>
                                          <p:spTgt spid="210"/>
                                        </p:tgtEl>
                                      </p:cBhvr>
                                      <p:by x="105000" y="105000"/>
                                    </p:animScale>
                                  </p:childTnLst>
                                </p:cTn>
                              </p:par>
                              <p:par>
                                <p:cTn id="216" presetID="22" presetClass="entr" presetSubtype="4" fill="hold" nodeType="withEffect">
                                  <p:stCondLst>
                                    <p:cond delay="0"/>
                                  </p:stCondLst>
                                  <p:childTnLst>
                                    <p:set>
                                      <p:cBhvr>
                                        <p:cTn id="217" dur="1" fill="hold">
                                          <p:stCondLst>
                                            <p:cond delay="0"/>
                                          </p:stCondLst>
                                        </p:cTn>
                                        <p:tgtEl>
                                          <p:spTgt spid="371"/>
                                        </p:tgtEl>
                                        <p:attrNameLst>
                                          <p:attrName>style.visibility</p:attrName>
                                        </p:attrNameLst>
                                      </p:cBhvr>
                                      <p:to>
                                        <p:strVal val="visible"/>
                                      </p:to>
                                    </p:set>
                                    <p:animEffect transition="in" filter="wipe(down)">
                                      <p:cBhvr>
                                        <p:cTn id="218" dur="300"/>
                                        <p:tgtEl>
                                          <p:spTgt spid="371"/>
                                        </p:tgtEl>
                                      </p:cBhvr>
                                    </p:animEffect>
                                  </p:childTnLst>
                                </p:cTn>
                              </p:par>
                              <p:par>
                                <p:cTn id="219" presetID="22" presetClass="entr" presetSubtype="2" fill="hold" nodeType="withEffect">
                                  <p:stCondLst>
                                    <p:cond delay="0"/>
                                  </p:stCondLst>
                                  <p:childTnLst>
                                    <p:set>
                                      <p:cBhvr>
                                        <p:cTn id="220" dur="1" fill="hold">
                                          <p:stCondLst>
                                            <p:cond delay="0"/>
                                          </p:stCondLst>
                                        </p:cTn>
                                        <p:tgtEl>
                                          <p:spTgt spid="343"/>
                                        </p:tgtEl>
                                        <p:attrNameLst>
                                          <p:attrName>style.visibility</p:attrName>
                                        </p:attrNameLst>
                                      </p:cBhvr>
                                      <p:to>
                                        <p:strVal val="visible"/>
                                      </p:to>
                                    </p:set>
                                    <p:animEffect transition="in" filter="wipe(right)">
                                      <p:cBhvr>
                                        <p:cTn id="221" dur="750"/>
                                        <p:tgtEl>
                                          <p:spTgt spid="343"/>
                                        </p:tgtEl>
                                      </p:cBhvr>
                                    </p:animEffect>
                                  </p:childTnLst>
                                </p:cTn>
                              </p:par>
                              <p:par>
                                <p:cTn id="222" presetID="10" presetClass="entr" presetSubtype="0" fill="hold" nodeType="withEffect">
                                  <p:stCondLst>
                                    <p:cond delay="0"/>
                                  </p:stCondLst>
                                  <p:childTnLst>
                                    <p:set>
                                      <p:cBhvr>
                                        <p:cTn id="223" dur="1" fill="hold">
                                          <p:stCondLst>
                                            <p:cond delay="0"/>
                                          </p:stCondLst>
                                        </p:cTn>
                                        <p:tgtEl>
                                          <p:spTgt spid="211"/>
                                        </p:tgtEl>
                                        <p:attrNameLst>
                                          <p:attrName>style.visibility</p:attrName>
                                        </p:attrNameLst>
                                      </p:cBhvr>
                                      <p:to>
                                        <p:strVal val="visible"/>
                                      </p:to>
                                    </p:set>
                                    <p:animEffect transition="in" filter="fade">
                                      <p:cBhvr>
                                        <p:cTn id="224" dur="500"/>
                                        <p:tgtEl>
                                          <p:spTgt spid="211"/>
                                        </p:tgtEl>
                                      </p:cBhvr>
                                    </p:animEffect>
                                  </p:childTnLst>
                                </p:cTn>
                              </p:par>
                              <p:par>
                                <p:cTn id="225" presetID="26" presetClass="emph" presetSubtype="0" repeatCount="indefinite" fill="hold" nodeType="withEffect">
                                  <p:stCondLst>
                                    <p:cond delay="0"/>
                                  </p:stCondLst>
                                  <p:childTnLst>
                                    <p:animEffect transition="out" filter="fade">
                                      <p:cBhvr>
                                        <p:cTn id="226" dur="500" tmFilter="0, 0; .2, .5; .8, .5; 1, 0"/>
                                        <p:tgtEl>
                                          <p:spTgt spid="211"/>
                                        </p:tgtEl>
                                      </p:cBhvr>
                                    </p:animEffect>
                                    <p:animScale>
                                      <p:cBhvr>
                                        <p:cTn id="227" dur="250" autoRev="1" fill="hold"/>
                                        <p:tgtEl>
                                          <p:spTgt spid="211"/>
                                        </p:tgtEl>
                                      </p:cBhvr>
                                      <p:by x="105000" y="105000"/>
                                    </p:animScale>
                                  </p:childTnLst>
                                </p:cTn>
                              </p:par>
                              <p:par>
                                <p:cTn id="228" presetID="22" presetClass="entr" presetSubtype="1" fill="hold" nodeType="withEffect">
                                  <p:stCondLst>
                                    <p:cond delay="0"/>
                                  </p:stCondLst>
                                  <p:childTnLst>
                                    <p:set>
                                      <p:cBhvr>
                                        <p:cTn id="229" dur="1" fill="hold">
                                          <p:stCondLst>
                                            <p:cond delay="0"/>
                                          </p:stCondLst>
                                        </p:cTn>
                                        <p:tgtEl>
                                          <p:spTgt spid="372"/>
                                        </p:tgtEl>
                                        <p:attrNameLst>
                                          <p:attrName>style.visibility</p:attrName>
                                        </p:attrNameLst>
                                      </p:cBhvr>
                                      <p:to>
                                        <p:strVal val="visible"/>
                                      </p:to>
                                    </p:set>
                                    <p:animEffect transition="in" filter="wipe(up)">
                                      <p:cBhvr>
                                        <p:cTn id="230" dur="300"/>
                                        <p:tgtEl>
                                          <p:spTgt spid="372"/>
                                        </p:tgtEl>
                                      </p:cBhvr>
                                    </p:animEffect>
                                  </p:childTnLst>
                                </p:cTn>
                              </p:par>
                              <p:par>
                                <p:cTn id="231" presetID="22" presetClass="entr" presetSubtype="8" fill="hold" nodeType="withEffect">
                                  <p:stCondLst>
                                    <p:cond delay="0"/>
                                  </p:stCondLst>
                                  <p:childTnLst>
                                    <p:set>
                                      <p:cBhvr>
                                        <p:cTn id="232" dur="1" fill="hold">
                                          <p:stCondLst>
                                            <p:cond delay="0"/>
                                          </p:stCondLst>
                                        </p:cTn>
                                        <p:tgtEl>
                                          <p:spTgt spid="291"/>
                                        </p:tgtEl>
                                        <p:attrNameLst>
                                          <p:attrName>style.visibility</p:attrName>
                                        </p:attrNameLst>
                                      </p:cBhvr>
                                      <p:to>
                                        <p:strVal val="visible"/>
                                      </p:to>
                                    </p:set>
                                    <p:animEffect transition="in" filter="wipe(left)">
                                      <p:cBhvr>
                                        <p:cTn id="233" dur="750"/>
                                        <p:tgtEl>
                                          <p:spTgt spid="291"/>
                                        </p:tgtEl>
                                      </p:cBhvr>
                                    </p:animEffect>
                                  </p:childTnLst>
                                </p:cTn>
                              </p:par>
                              <p:par>
                                <p:cTn id="234" presetID="10" presetClass="entr" presetSubtype="0" fill="hold" nodeType="withEffect">
                                  <p:stCondLst>
                                    <p:cond delay="0"/>
                                  </p:stCondLst>
                                  <p:childTnLst>
                                    <p:set>
                                      <p:cBhvr>
                                        <p:cTn id="235" dur="1" fill="hold">
                                          <p:stCondLst>
                                            <p:cond delay="0"/>
                                          </p:stCondLst>
                                        </p:cTn>
                                        <p:tgtEl>
                                          <p:spTgt spid="212"/>
                                        </p:tgtEl>
                                        <p:attrNameLst>
                                          <p:attrName>style.visibility</p:attrName>
                                        </p:attrNameLst>
                                      </p:cBhvr>
                                      <p:to>
                                        <p:strVal val="visible"/>
                                      </p:to>
                                    </p:set>
                                    <p:animEffect transition="in" filter="fade">
                                      <p:cBhvr>
                                        <p:cTn id="236" dur="500"/>
                                        <p:tgtEl>
                                          <p:spTgt spid="212"/>
                                        </p:tgtEl>
                                      </p:cBhvr>
                                    </p:animEffect>
                                  </p:childTnLst>
                                </p:cTn>
                              </p:par>
                              <p:par>
                                <p:cTn id="237" presetID="26" presetClass="emph" presetSubtype="0" repeatCount="indefinite" fill="hold" nodeType="withEffect">
                                  <p:stCondLst>
                                    <p:cond delay="0"/>
                                  </p:stCondLst>
                                  <p:childTnLst>
                                    <p:animEffect transition="out" filter="fade">
                                      <p:cBhvr>
                                        <p:cTn id="238" dur="500" tmFilter="0, 0; .2, .5; .8, .5; 1, 0"/>
                                        <p:tgtEl>
                                          <p:spTgt spid="212"/>
                                        </p:tgtEl>
                                      </p:cBhvr>
                                    </p:animEffect>
                                    <p:animScale>
                                      <p:cBhvr>
                                        <p:cTn id="239" dur="250" autoRev="1" fill="hold"/>
                                        <p:tgtEl>
                                          <p:spTgt spid="212"/>
                                        </p:tgtEl>
                                      </p:cBhvr>
                                      <p:by x="105000" y="105000"/>
                                    </p:animScale>
                                  </p:childTnLst>
                                </p:cTn>
                              </p:par>
                              <p:par>
                                <p:cTn id="240" presetID="22" presetClass="entr" presetSubtype="4" fill="hold" nodeType="withEffect">
                                  <p:stCondLst>
                                    <p:cond delay="0"/>
                                  </p:stCondLst>
                                  <p:childTnLst>
                                    <p:set>
                                      <p:cBhvr>
                                        <p:cTn id="241" dur="1" fill="hold">
                                          <p:stCondLst>
                                            <p:cond delay="0"/>
                                          </p:stCondLst>
                                        </p:cTn>
                                        <p:tgtEl>
                                          <p:spTgt spid="373"/>
                                        </p:tgtEl>
                                        <p:attrNameLst>
                                          <p:attrName>style.visibility</p:attrName>
                                        </p:attrNameLst>
                                      </p:cBhvr>
                                      <p:to>
                                        <p:strVal val="visible"/>
                                      </p:to>
                                    </p:set>
                                    <p:animEffect transition="in" filter="wipe(down)">
                                      <p:cBhvr>
                                        <p:cTn id="242" dur="300"/>
                                        <p:tgtEl>
                                          <p:spTgt spid="373"/>
                                        </p:tgtEl>
                                      </p:cBhvr>
                                    </p:animEffect>
                                  </p:childTnLst>
                                </p:cTn>
                              </p:par>
                              <p:par>
                                <p:cTn id="243" presetID="22" presetClass="entr" presetSubtype="8" fill="hold" nodeType="withEffect">
                                  <p:stCondLst>
                                    <p:cond delay="0"/>
                                  </p:stCondLst>
                                  <p:childTnLst>
                                    <p:set>
                                      <p:cBhvr>
                                        <p:cTn id="244" dur="1" fill="hold">
                                          <p:stCondLst>
                                            <p:cond delay="0"/>
                                          </p:stCondLst>
                                        </p:cTn>
                                        <p:tgtEl>
                                          <p:spTgt spid="332"/>
                                        </p:tgtEl>
                                        <p:attrNameLst>
                                          <p:attrName>style.visibility</p:attrName>
                                        </p:attrNameLst>
                                      </p:cBhvr>
                                      <p:to>
                                        <p:strVal val="visible"/>
                                      </p:to>
                                    </p:set>
                                    <p:animEffect transition="in" filter="wipe(left)">
                                      <p:cBhvr>
                                        <p:cTn id="245" dur="750"/>
                                        <p:tgtEl>
                                          <p:spTgt spid="332"/>
                                        </p:tgtEl>
                                      </p:cBhvr>
                                    </p:animEffect>
                                  </p:childTnLst>
                                </p:cTn>
                              </p:par>
                              <p:par>
                                <p:cTn id="246" presetID="10" presetClass="entr" presetSubtype="0" fill="hold" nodeType="withEffect">
                                  <p:stCondLst>
                                    <p:cond delay="0"/>
                                  </p:stCondLst>
                                  <p:childTnLst>
                                    <p:set>
                                      <p:cBhvr>
                                        <p:cTn id="247" dur="1" fill="hold">
                                          <p:stCondLst>
                                            <p:cond delay="0"/>
                                          </p:stCondLst>
                                        </p:cTn>
                                        <p:tgtEl>
                                          <p:spTgt spid="213"/>
                                        </p:tgtEl>
                                        <p:attrNameLst>
                                          <p:attrName>style.visibility</p:attrName>
                                        </p:attrNameLst>
                                      </p:cBhvr>
                                      <p:to>
                                        <p:strVal val="visible"/>
                                      </p:to>
                                    </p:set>
                                    <p:animEffect transition="in" filter="fade">
                                      <p:cBhvr>
                                        <p:cTn id="248" dur="500"/>
                                        <p:tgtEl>
                                          <p:spTgt spid="213"/>
                                        </p:tgtEl>
                                      </p:cBhvr>
                                    </p:animEffect>
                                  </p:childTnLst>
                                </p:cTn>
                              </p:par>
                              <p:par>
                                <p:cTn id="249" presetID="26" presetClass="emph" presetSubtype="0" repeatCount="indefinite" fill="hold" nodeType="withEffect">
                                  <p:stCondLst>
                                    <p:cond delay="0"/>
                                  </p:stCondLst>
                                  <p:childTnLst>
                                    <p:animEffect transition="out" filter="fade">
                                      <p:cBhvr>
                                        <p:cTn id="250" dur="500" tmFilter="0, 0; .2, .5; .8, .5; 1, 0"/>
                                        <p:tgtEl>
                                          <p:spTgt spid="213"/>
                                        </p:tgtEl>
                                      </p:cBhvr>
                                    </p:animEffect>
                                    <p:animScale>
                                      <p:cBhvr>
                                        <p:cTn id="251" dur="250" autoRev="1" fill="hold"/>
                                        <p:tgtEl>
                                          <p:spTgt spid="213"/>
                                        </p:tgtEl>
                                      </p:cBhvr>
                                      <p:by x="105000" y="105000"/>
                                    </p:animScale>
                                  </p:childTnLst>
                                </p:cTn>
                              </p:par>
                              <p:par>
                                <p:cTn id="252" presetID="22" presetClass="entr" presetSubtype="4" fill="hold" nodeType="withEffect">
                                  <p:stCondLst>
                                    <p:cond delay="0"/>
                                  </p:stCondLst>
                                  <p:childTnLst>
                                    <p:set>
                                      <p:cBhvr>
                                        <p:cTn id="253" dur="1" fill="hold">
                                          <p:stCondLst>
                                            <p:cond delay="0"/>
                                          </p:stCondLst>
                                        </p:cTn>
                                        <p:tgtEl>
                                          <p:spTgt spid="374"/>
                                        </p:tgtEl>
                                        <p:attrNameLst>
                                          <p:attrName>style.visibility</p:attrName>
                                        </p:attrNameLst>
                                      </p:cBhvr>
                                      <p:to>
                                        <p:strVal val="visible"/>
                                      </p:to>
                                    </p:set>
                                    <p:animEffect transition="in" filter="wipe(down)">
                                      <p:cBhvr>
                                        <p:cTn id="254" dur="300"/>
                                        <p:tgtEl>
                                          <p:spTgt spid="374"/>
                                        </p:tgtEl>
                                      </p:cBhvr>
                                    </p:animEffect>
                                  </p:childTnLst>
                                </p:cTn>
                              </p:par>
                              <p:par>
                                <p:cTn id="255" presetID="22" presetClass="entr" presetSubtype="8" fill="hold" nodeType="withEffect">
                                  <p:stCondLst>
                                    <p:cond delay="0"/>
                                  </p:stCondLst>
                                  <p:childTnLst>
                                    <p:set>
                                      <p:cBhvr>
                                        <p:cTn id="256" dur="1" fill="hold">
                                          <p:stCondLst>
                                            <p:cond delay="0"/>
                                          </p:stCondLst>
                                        </p:cTn>
                                        <p:tgtEl>
                                          <p:spTgt spid="284"/>
                                        </p:tgtEl>
                                        <p:attrNameLst>
                                          <p:attrName>style.visibility</p:attrName>
                                        </p:attrNameLst>
                                      </p:cBhvr>
                                      <p:to>
                                        <p:strVal val="visible"/>
                                      </p:to>
                                    </p:set>
                                    <p:animEffect transition="in" filter="wipe(left)">
                                      <p:cBhvr>
                                        <p:cTn id="257" dur="750"/>
                                        <p:tgtEl>
                                          <p:spTgt spid="284"/>
                                        </p:tgtEl>
                                      </p:cBhvr>
                                    </p:animEffect>
                                  </p:childTnLst>
                                </p:cTn>
                              </p:par>
                            </p:childTnLst>
                          </p:cTn>
                        </p:par>
                        <p:par>
                          <p:cTn id="258" fill="hold">
                            <p:stCondLst>
                              <p:cond delay="3550"/>
                            </p:stCondLst>
                            <p:childTnLst>
                              <p:par>
                                <p:cTn id="259" presetID="10" presetClass="entr" presetSubtype="0" fill="hold" nodeType="afterEffect">
                                  <p:stCondLst>
                                    <p:cond delay="0"/>
                                  </p:stCondLst>
                                  <p:childTnLst>
                                    <p:set>
                                      <p:cBhvr>
                                        <p:cTn id="260" dur="1" fill="hold">
                                          <p:stCondLst>
                                            <p:cond delay="0"/>
                                          </p:stCondLst>
                                        </p:cTn>
                                        <p:tgtEl>
                                          <p:spTgt spid="214"/>
                                        </p:tgtEl>
                                        <p:attrNameLst>
                                          <p:attrName>style.visibility</p:attrName>
                                        </p:attrNameLst>
                                      </p:cBhvr>
                                      <p:to>
                                        <p:strVal val="visible"/>
                                      </p:to>
                                    </p:set>
                                    <p:animEffect transition="in" filter="fade">
                                      <p:cBhvr>
                                        <p:cTn id="261" dur="500"/>
                                        <p:tgtEl>
                                          <p:spTgt spid="214"/>
                                        </p:tgtEl>
                                      </p:cBhvr>
                                    </p:animEffect>
                                  </p:childTnLst>
                                </p:cTn>
                              </p:par>
                              <p:par>
                                <p:cTn id="262" presetID="26" presetClass="emph" presetSubtype="0" repeatCount="indefinite" fill="hold" nodeType="withEffect">
                                  <p:stCondLst>
                                    <p:cond delay="0"/>
                                  </p:stCondLst>
                                  <p:childTnLst>
                                    <p:animEffect transition="out" filter="fade">
                                      <p:cBhvr>
                                        <p:cTn id="263" dur="500" tmFilter="0, 0; .2, .5; .8, .5; 1, 0"/>
                                        <p:tgtEl>
                                          <p:spTgt spid="214"/>
                                        </p:tgtEl>
                                      </p:cBhvr>
                                    </p:animEffect>
                                    <p:animScale>
                                      <p:cBhvr>
                                        <p:cTn id="264" dur="250" autoRev="1" fill="hold"/>
                                        <p:tgtEl>
                                          <p:spTgt spid="214"/>
                                        </p:tgtEl>
                                      </p:cBhvr>
                                      <p:by x="105000" y="105000"/>
                                    </p:animScale>
                                  </p:childTnLst>
                                </p:cTn>
                              </p:par>
                              <p:par>
                                <p:cTn id="265" presetID="22" presetClass="entr" presetSubtype="4" fill="hold" nodeType="withEffect">
                                  <p:stCondLst>
                                    <p:cond delay="0"/>
                                  </p:stCondLst>
                                  <p:childTnLst>
                                    <p:set>
                                      <p:cBhvr>
                                        <p:cTn id="266" dur="1" fill="hold">
                                          <p:stCondLst>
                                            <p:cond delay="0"/>
                                          </p:stCondLst>
                                        </p:cTn>
                                        <p:tgtEl>
                                          <p:spTgt spid="375"/>
                                        </p:tgtEl>
                                        <p:attrNameLst>
                                          <p:attrName>style.visibility</p:attrName>
                                        </p:attrNameLst>
                                      </p:cBhvr>
                                      <p:to>
                                        <p:strVal val="visible"/>
                                      </p:to>
                                    </p:set>
                                    <p:animEffect transition="in" filter="wipe(down)">
                                      <p:cBhvr>
                                        <p:cTn id="267" dur="300"/>
                                        <p:tgtEl>
                                          <p:spTgt spid="375"/>
                                        </p:tgtEl>
                                      </p:cBhvr>
                                    </p:animEffect>
                                  </p:childTnLst>
                                </p:cTn>
                              </p:par>
                              <p:par>
                                <p:cTn id="268" presetID="22" presetClass="entr" presetSubtype="8" fill="hold" nodeType="withEffect">
                                  <p:stCondLst>
                                    <p:cond delay="0"/>
                                  </p:stCondLst>
                                  <p:childTnLst>
                                    <p:set>
                                      <p:cBhvr>
                                        <p:cTn id="269" dur="1" fill="hold">
                                          <p:stCondLst>
                                            <p:cond delay="0"/>
                                          </p:stCondLst>
                                        </p:cTn>
                                        <p:tgtEl>
                                          <p:spTgt spid="226"/>
                                        </p:tgtEl>
                                        <p:attrNameLst>
                                          <p:attrName>style.visibility</p:attrName>
                                        </p:attrNameLst>
                                      </p:cBhvr>
                                      <p:to>
                                        <p:strVal val="visible"/>
                                      </p:to>
                                    </p:set>
                                    <p:animEffect transition="in" filter="wipe(left)">
                                      <p:cBhvr>
                                        <p:cTn id="270" dur="750"/>
                                        <p:tgtEl>
                                          <p:spTgt spid="226"/>
                                        </p:tgtEl>
                                      </p:cBhvr>
                                    </p:animEffect>
                                  </p:childTnLst>
                                </p:cTn>
                              </p:par>
                            </p:childTnLst>
                          </p:cTn>
                        </p:par>
                        <p:par>
                          <p:cTn id="271" fill="hold">
                            <p:stCondLst>
                              <p:cond delay="4300"/>
                            </p:stCondLst>
                            <p:childTnLst>
                              <p:par>
                                <p:cTn id="272" presetID="22" presetClass="entr" presetSubtype="8" fill="hold" nodeType="afterEffect">
                                  <p:stCondLst>
                                    <p:cond delay="500"/>
                                  </p:stCondLst>
                                  <p:childTnLst>
                                    <p:set>
                                      <p:cBhvr>
                                        <p:cTn id="273" dur="1" fill="hold">
                                          <p:stCondLst>
                                            <p:cond delay="0"/>
                                          </p:stCondLst>
                                        </p:cTn>
                                        <p:tgtEl>
                                          <p:spTgt spid="198"/>
                                        </p:tgtEl>
                                        <p:attrNameLst>
                                          <p:attrName>style.visibility</p:attrName>
                                        </p:attrNameLst>
                                      </p:cBhvr>
                                      <p:to>
                                        <p:strVal val="visible"/>
                                      </p:to>
                                    </p:set>
                                    <p:animEffect transition="in" filter="wipe(left)">
                                      <p:cBhvr>
                                        <p:cTn id="274" dur="1500"/>
                                        <p:tgtEl>
                                          <p:spTgt spid="198"/>
                                        </p:tgtEl>
                                      </p:cBhvr>
                                    </p:animEffect>
                                  </p:childTnLst>
                                </p:cTn>
                              </p:par>
                              <p:par>
                                <p:cTn id="275" presetID="10" presetClass="entr" presetSubtype="0" fill="hold" grpId="0" nodeType="withEffect">
                                  <p:stCondLst>
                                    <p:cond delay="0"/>
                                  </p:stCondLst>
                                  <p:childTnLst>
                                    <p:set>
                                      <p:cBhvr>
                                        <p:cTn id="276" dur="1" fill="hold">
                                          <p:stCondLst>
                                            <p:cond delay="0"/>
                                          </p:stCondLst>
                                        </p:cTn>
                                        <p:tgtEl>
                                          <p:spTgt spid="798"/>
                                        </p:tgtEl>
                                        <p:attrNameLst>
                                          <p:attrName>style.visibility</p:attrName>
                                        </p:attrNameLst>
                                      </p:cBhvr>
                                      <p:to>
                                        <p:strVal val="visible"/>
                                      </p:to>
                                    </p:set>
                                    <p:animEffect transition="in" filter="fade">
                                      <p:cBhvr>
                                        <p:cTn id="277" dur="1000"/>
                                        <p:tgtEl>
                                          <p:spTgt spid="798"/>
                                        </p:tgtEl>
                                      </p:cBhvr>
                                    </p:animEffect>
                                  </p:childTnLst>
                                </p:cTn>
                              </p:par>
                            </p:childTnLst>
                          </p:cTn>
                        </p:par>
                      </p:childTnLst>
                    </p:cTn>
                  </p:par>
                  <p:par>
                    <p:cTn id="278" fill="hold">
                      <p:stCondLst>
                        <p:cond delay="indefinite"/>
                      </p:stCondLst>
                      <p:childTnLst>
                        <p:par>
                          <p:cTn id="279" fill="hold">
                            <p:stCondLst>
                              <p:cond delay="0"/>
                            </p:stCondLst>
                            <p:childTnLst>
                              <p:par>
                                <p:cTn id="280" presetID="10" presetClass="exit" presetSubtype="0" fill="hold" grpId="1" nodeType="clickEffect">
                                  <p:stCondLst>
                                    <p:cond delay="0"/>
                                  </p:stCondLst>
                                  <p:childTnLst>
                                    <p:animEffect transition="out" filter="fade">
                                      <p:cBhvr>
                                        <p:cTn id="281" dur="500"/>
                                        <p:tgtEl>
                                          <p:spTgt spid="199"/>
                                        </p:tgtEl>
                                      </p:cBhvr>
                                    </p:animEffect>
                                    <p:set>
                                      <p:cBhvr>
                                        <p:cTn id="282" dur="1" fill="hold">
                                          <p:stCondLst>
                                            <p:cond delay="499"/>
                                          </p:stCondLst>
                                        </p:cTn>
                                        <p:tgtEl>
                                          <p:spTgt spid="199"/>
                                        </p:tgtEl>
                                        <p:attrNameLst>
                                          <p:attrName>style.visibility</p:attrName>
                                        </p:attrNameLst>
                                      </p:cBhvr>
                                      <p:to>
                                        <p:strVal val="hidden"/>
                                      </p:to>
                                    </p:set>
                                  </p:childTnLst>
                                </p:cTn>
                              </p:par>
                              <p:par>
                                <p:cTn id="283" presetID="10" presetClass="entr" presetSubtype="0" fill="hold" grpId="0" nodeType="withEffect">
                                  <p:stCondLst>
                                    <p:cond delay="0"/>
                                  </p:stCondLst>
                                  <p:childTnLst>
                                    <p:set>
                                      <p:cBhvr>
                                        <p:cTn id="284" dur="1" fill="hold">
                                          <p:stCondLst>
                                            <p:cond delay="0"/>
                                          </p:stCondLst>
                                        </p:cTn>
                                        <p:tgtEl>
                                          <p:spTgt spid="377"/>
                                        </p:tgtEl>
                                        <p:attrNameLst>
                                          <p:attrName>style.visibility</p:attrName>
                                        </p:attrNameLst>
                                      </p:cBhvr>
                                      <p:to>
                                        <p:strVal val="visible"/>
                                      </p:to>
                                    </p:set>
                                    <p:animEffect transition="in" filter="fade">
                                      <p:cBhvr>
                                        <p:cTn id="285" dur="500"/>
                                        <p:tgtEl>
                                          <p:spTgt spid="377"/>
                                        </p:tgtEl>
                                      </p:cBhvr>
                                    </p:animEffect>
                                  </p:childTnLst>
                                </p:cTn>
                              </p:par>
                              <p:par>
                                <p:cTn id="286" presetID="10" presetClass="exit" presetSubtype="0" fill="hold" nodeType="withEffect">
                                  <p:stCondLst>
                                    <p:cond delay="0"/>
                                  </p:stCondLst>
                                  <p:childTnLst>
                                    <p:animEffect transition="out" filter="fade">
                                      <p:cBhvr>
                                        <p:cTn id="287" dur="250"/>
                                        <p:tgtEl>
                                          <p:spTgt spid="200"/>
                                        </p:tgtEl>
                                      </p:cBhvr>
                                    </p:animEffect>
                                    <p:set>
                                      <p:cBhvr>
                                        <p:cTn id="288" dur="1" fill="hold">
                                          <p:stCondLst>
                                            <p:cond delay="249"/>
                                          </p:stCondLst>
                                        </p:cTn>
                                        <p:tgtEl>
                                          <p:spTgt spid="200"/>
                                        </p:tgtEl>
                                        <p:attrNameLst>
                                          <p:attrName>style.visibility</p:attrName>
                                        </p:attrNameLst>
                                      </p:cBhvr>
                                      <p:to>
                                        <p:strVal val="hidden"/>
                                      </p:to>
                                    </p:set>
                                  </p:childTnLst>
                                </p:cTn>
                              </p:par>
                              <p:par>
                                <p:cTn id="289" presetID="10" presetClass="exit" presetSubtype="0" fill="hold" nodeType="withEffect">
                                  <p:stCondLst>
                                    <p:cond delay="0"/>
                                  </p:stCondLst>
                                  <p:childTnLst>
                                    <p:animEffect transition="out" filter="fade">
                                      <p:cBhvr>
                                        <p:cTn id="290" dur="250"/>
                                        <p:tgtEl>
                                          <p:spTgt spid="361"/>
                                        </p:tgtEl>
                                      </p:cBhvr>
                                    </p:animEffect>
                                    <p:set>
                                      <p:cBhvr>
                                        <p:cTn id="291" dur="1" fill="hold">
                                          <p:stCondLst>
                                            <p:cond delay="249"/>
                                          </p:stCondLst>
                                        </p:cTn>
                                        <p:tgtEl>
                                          <p:spTgt spid="361"/>
                                        </p:tgtEl>
                                        <p:attrNameLst>
                                          <p:attrName>style.visibility</p:attrName>
                                        </p:attrNameLst>
                                      </p:cBhvr>
                                      <p:to>
                                        <p:strVal val="hidden"/>
                                      </p:to>
                                    </p:set>
                                  </p:childTnLst>
                                </p:cTn>
                              </p:par>
                              <p:par>
                                <p:cTn id="292" presetID="10" presetClass="exit" presetSubtype="0" fill="hold" nodeType="withEffect">
                                  <p:stCondLst>
                                    <p:cond delay="0"/>
                                  </p:stCondLst>
                                  <p:childTnLst>
                                    <p:animEffect transition="out" filter="fade">
                                      <p:cBhvr>
                                        <p:cTn id="293" dur="250"/>
                                        <p:tgtEl>
                                          <p:spTgt spid="353"/>
                                        </p:tgtEl>
                                      </p:cBhvr>
                                    </p:animEffect>
                                    <p:set>
                                      <p:cBhvr>
                                        <p:cTn id="294" dur="1" fill="hold">
                                          <p:stCondLst>
                                            <p:cond delay="249"/>
                                          </p:stCondLst>
                                        </p:cTn>
                                        <p:tgtEl>
                                          <p:spTgt spid="353"/>
                                        </p:tgtEl>
                                        <p:attrNameLst>
                                          <p:attrName>style.visibility</p:attrName>
                                        </p:attrNameLst>
                                      </p:cBhvr>
                                      <p:to>
                                        <p:strVal val="hidden"/>
                                      </p:to>
                                    </p:set>
                                  </p:childTnLst>
                                </p:cTn>
                              </p:par>
                              <p:par>
                                <p:cTn id="295" presetID="10" presetClass="exit" presetSubtype="0" fill="hold" nodeType="withEffect">
                                  <p:stCondLst>
                                    <p:cond delay="0"/>
                                  </p:stCondLst>
                                  <p:childTnLst>
                                    <p:animEffect transition="out" filter="fade">
                                      <p:cBhvr>
                                        <p:cTn id="296" dur="250"/>
                                        <p:tgtEl>
                                          <p:spTgt spid="201"/>
                                        </p:tgtEl>
                                      </p:cBhvr>
                                    </p:animEffect>
                                    <p:set>
                                      <p:cBhvr>
                                        <p:cTn id="297" dur="1" fill="hold">
                                          <p:stCondLst>
                                            <p:cond delay="249"/>
                                          </p:stCondLst>
                                        </p:cTn>
                                        <p:tgtEl>
                                          <p:spTgt spid="201"/>
                                        </p:tgtEl>
                                        <p:attrNameLst>
                                          <p:attrName>style.visibility</p:attrName>
                                        </p:attrNameLst>
                                      </p:cBhvr>
                                      <p:to>
                                        <p:strVal val="hidden"/>
                                      </p:to>
                                    </p:set>
                                  </p:childTnLst>
                                </p:cTn>
                              </p:par>
                              <p:par>
                                <p:cTn id="298" presetID="10" presetClass="exit" presetSubtype="0" fill="hold" nodeType="withEffect">
                                  <p:stCondLst>
                                    <p:cond delay="0"/>
                                  </p:stCondLst>
                                  <p:childTnLst>
                                    <p:animEffect transition="out" filter="fade">
                                      <p:cBhvr>
                                        <p:cTn id="299" dur="250"/>
                                        <p:tgtEl>
                                          <p:spTgt spid="362"/>
                                        </p:tgtEl>
                                      </p:cBhvr>
                                    </p:animEffect>
                                    <p:set>
                                      <p:cBhvr>
                                        <p:cTn id="300" dur="1" fill="hold">
                                          <p:stCondLst>
                                            <p:cond delay="249"/>
                                          </p:stCondLst>
                                        </p:cTn>
                                        <p:tgtEl>
                                          <p:spTgt spid="362"/>
                                        </p:tgtEl>
                                        <p:attrNameLst>
                                          <p:attrName>style.visibility</p:attrName>
                                        </p:attrNameLst>
                                      </p:cBhvr>
                                      <p:to>
                                        <p:strVal val="hidden"/>
                                      </p:to>
                                    </p:set>
                                  </p:childTnLst>
                                </p:cTn>
                              </p:par>
                              <p:par>
                                <p:cTn id="301" presetID="10" presetClass="exit" presetSubtype="0" fill="hold" nodeType="withEffect">
                                  <p:stCondLst>
                                    <p:cond delay="0"/>
                                  </p:stCondLst>
                                  <p:childTnLst>
                                    <p:animEffect transition="out" filter="fade">
                                      <p:cBhvr>
                                        <p:cTn id="302" dur="250"/>
                                        <p:tgtEl>
                                          <p:spTgt spid="301"/>
                                        </p:tgtEl>
                                      </p:cBhvr>
                                    </p:animEffect>
                                    <p:set>
                                      <p:cBhvr>
                                        <p:cTn id="303" dur="1" fill="hold">
                                          <p:stCondLst>
                                            <p:cond delay="249"/>
                                          </p:stCondLst>
                                        </p:cTn>
                                        <p:tgtEl>
                                          <p:spTgt spid="301"/>
                                        </p:tgtEl>
                                        <p:attrNameLst>
                                          <p:attrName>style.visibility</p:attrName>
                                        </p:attrNameLst>
                                      </p:cBhvr>
                                      <p:to>
                                        <p:strVal val="hidden"/>
                                      </p:to>
                                    </p:set>
                                  </p:childTnLst>
                                </p:cTn>
                              </p:par>
                              <p:par>
                                <p:cTn id="304" presetID="10" presetClass="exit" presetSubtype="0" fill="hold" nodeType="withEffect">
                                  <p:stCondLst>
                                    <p:cond delay="0"/>
                                  </p:stCondLst>
                                  <p:childTnLst>
                                    <p:animEffect transition="out" filter="fade">
                                      <p:cBhvr>
                                        <p:cTn id="305" dur="250"/>
                                        <p:tgtEl>
                                          <p:spTgt spid="202"/>
                                        </p:tgtEl>
                                      </p:cBhvr>
                                    </p:animEffect>
                                    <p:set>
                                      <p:cBhvr>
                                        <p:cTn id="306" dur="1" fill="hold">
                                          <p:stCondLst>
                                            <p:cond delay="249"/>
                                          </p:stCondLst>
                                        </p:cTn>
                                        <p:tgtEl>
                                          <p:spTgt spid="202"/>
                                        </p:tgtEl>
                                        <p:attrNameLst>
                                          <p:attrName>style.visibility</p:attrName>
                                        </p:attrNameLst>
                                      </p:cBhvr>
                                      <p:to>
                                        <p:strVal val="hidden"/>
                                      </p:to>
                                    </p:set>
                                  </p:childTnLst>
                                </p:cTn>
                              </p:par>
                              <p:par>
                                <p:cTn id="307" presetID="10" presetClass="exit" presetSubtype="0" fill="hold" nodeType="withEffect">
                                  <p:stCondLst>
                                    <p:cond delay="0"/>
                                  </p:stCondLst>
                                  <p:childTnLst>
                                    <p:animEffect transition="out" filter="fade">
                                      <p:cBhvr>
                                        <p:cTn id="308" dur="250"/>
                                        <p:tgtEl>
                                          <p:spTgt spid="363"/>
                                        </p:tgtEl>
                                      </p:cBhvr>
                                    </p:animEffect>
                                    <p:set>
                                      <p:cBhvr>
                                        <p:cTn id="309" dur="1" fill="hold">
                                          <p:stCondLst>
                                            <p:cond delay="249"/>
                                          </p:stCondLst>
                                        </p:cTn>
                                        <p:tgtEl>
                                          <p:spTgt spid="363"/>
                                        </p:tgtEl>
                                        <p:attrNameLst>
                                          <p:attrName>style.visibility</p:attrName>
                                        </p:attrNameLst>
                                      </p:cBhvr>
                                      <p:to>
                                        <p:strVal val="hidden"/>
                                      </p:to>
                                    </p:set>
                                  </p:childTnLst>
                                </p:cTn>
                              </p:par>
                              <p:par>
                                <p:cTn id="310" presetID="10" presetClass="exit" presetSubtype="0" fill="hold" nodeType="withEffect">
                                  <p:stCondLst>
                                    <p:cond delay="0"/>
                                  </p:stCondLst>
                                  <p:childTnLst>
                                    <p:animEffect transition="out" filter="fade">
                                      <p:cBhvr>
                                        <p:cTn id="311" dur="250"/>
                                        <p:tgtEl>
                                          <p:spTgt spid="311"/>
                                        </p:tgtEl>
                                      </p:cBhvr>
                                    </p:animEffect>
                                    <p:set>
                                      <p:cBhvr>
                                        <p:cTn id="312" dur="1" fill="hold">
                                          <p:stCondLst>
                                            <p:cond delay="249"/>
                                          </p:stCondLst>
                                        </p:cTn>
                                        <p:tgtEl>
                                          <p:spTgt spid="311"/>
                                        </p:tgtEl>
                                        <p:attrNameLst>
                                          <p:attrName>style.visibility</p:attrName>
                                        </p:attrNameLst>
                                      </p:cBhvr>
                                      <p:to>
                                        <p:strVal val="hidden"/>
                                      </p:to>
                                    </p:set>
                                  </p:childTnLst>
                                </p:cTn>
                              </p:par>
                              <p:par>
                                <p:cTn id="313" presetID="10" presetClass="exit" presetSubtype="0" fill="hold" nodeType="withEffect">
                                  <p:stCondLst>
                                    <p:cond delay="0"/>
                                  </p:stCondLst>
                                  <p:childTnLst>
                                    <p:animEffect transition="out" filter="fade">
                                      <p:cBhvr>
                                        <p:cTn id="314" dur="250"/>
                                        <p:tgtEl>
                                          <p:spTgt spid="203"/>
                                        </p:tgtEl>
                                      </p:cBhvr>
                                    </p:animEffect>
                                    <p:set>
                                      <p:cBhvr>
                                        <p:cTn id="315" dur="1" fill="hold">
                                          <p:stCondLst>
                                            <p:cond delay="249"/>
                                          </p:stCondLst>
                                        </p:cTn>
                                        <p:tgtEl>
                                          <p:spTgt spid="203"/>
                                        </p:tgtEl>
                                        <p:attrNameLst>
                                          <p:attrName>style.visibility</p:attrName>
                                        </p:attrNameLst>
                                      </p:cBhvr>
                                      <p:to>
                                        <p:strVal val="hidden"/>
                                      </p:to>
                                    </p:set>
                                  </p:childTnLst>
                                </p:cTn>
                              </p:par>
                              <p:par>
                                <p:cTn id="316" presetID="10" presetClass="exit" presetSubtype="0" fill="hold" nodeType="withEffect">
                                  <p:stCondLst>
                                    <p:cond delay="0"/>
                                  </p:stCondLst>
                                  <p:childTnLst>
                                    <p:animEffect transition="out" filter="fade">
                                      <p:cBhvr>
                                        <p:cTn id="317" dur="250"/>
                                        <p:tgtEl>
                                          <p:spTgt spid="364"/>
                                        </p:tgtEl>
                                      </p:cBhvr>
                                    </p:animEffect>
                                    <p:set>
                                      <p:cBhvr>
                                        <p:cTn id="318" dur="1" fill="hold">
                                          <p:stCondLst>
                                            <p:cond delay="249"/>
                                          </p:stCondLst>
                                        </p:cTn>
                                        <p:tgtEl>
                                          <p:spTgt spid="364"/>
                                        </p:tgtEl>
                                        <p:attrNameLst>
                                          <p:attrName>style.visibility</p:attrName>
                                        </p:attrNameLst>
                                      </p:cBhvr>
                                      <p:to>
                                        <p:strVal val="hidden"/>
                                      </p:to>
                                    </p:set>
                                  </p:childTnLst>
                                </p:cTn>
                              </p:par>
                              <p:par>
                                <p:cTn id="319" presetID="10" presetClass="exit" presetSubtype="0" fill="hold" nodeType="withEffect">
                                  <p:stCondLst>
                                    <p:cond delay="0"/>
                                  </p:stCondLst>
                                  <p:childTnLst>
                                    <p:animEffect transition="out" filter="fade">
                                      <p:cBhvr>
                                        <p:cTn id="320" dur="250"/>
                                        <p:tgtEl>
                                          <p:spTgt spid="215"/>
                                        </p:tgtEl>
                                      </p:cBhvr>
                                    </p:animEffect>
                                    <p:set>
                                      <p:cBhvr>
                                        <p:cTn id="321" dur="1" fill="hold">
                                          <p:stCondLst>
                                            <p:cond delay="249"/>
                                          </p:stCondLst>
                                        </p:cTn>
                                        <p:tgtEl>
                                          <p:spTgt spid="215"/>
                                        </p:tgtEl>
                                        <p:attrNameLst>
                                          <p:attrName>style.visibility</p:attrName>
                                        </p:attrNameLst>
                                      </p:cBhvr>
                                      <p:to>
                                        <p:strVal val="hidden"/>
                                      </p:to>
                                    </p:set>
                                  </p:childTnLst>
                                </p:cTn>
                              </p:par>
                              <p:par>
                                <p:cTn id="322" presetID="10" presetClass="exit" presetSubtype="0" fill="hold" nodeType="withEffect">
                                  <p:stCondLst>
                                    <p:cond delay="0"/>
                                  </p:stCondLst>
                                  <p:childTnLst>
                                    <p:animEffect transition="out" filter="fade">
                                      <p:cBhvr>
                                        <p:cTn id="323" dur="250"/>
                                        <p:tgtEl>
                                          <p:spTgt spid="204"/>
                                        </p:tgtEl>
                                      </p:cBhvr>
                                    </p:animEffect>
                                    <p:set>
                                      <p:cBhvr>
                                        <p:cTn id="324" dur="1" fill="hold">
                                          <p:stCondLst>
                                            <p:cond delay="249"/>
                                          </p:stCondLst>
                                        </p:cTn>
                                        <p:tgtEl>
                                          <p:spTgt spid="204"/>
                                        </p:tgtEl>
                                        <p:attrNameLst>
                                          <p:attrName>style.visibility</p:attrName>
                                        </p:attrNameLst>
                                      </p:cBhvr>
                                      <p:to>
                                        <p:strVal val="hidden"/>
                                      </p:to>
                                    </p:set>
                                  </p:childTnLst>
                                </p:cTn>
                              </p:par>
                              <p:par>
                                <p:cTn id="325" presetID="10" presetClass="exit" presetSubtype="0" fill="hold" nodeType="withEffect">
                                  <p:stCondLst>
                                    <p:cond delay="0"/>
                                  </p:stCondLst>
                                  <p:childTnLst>
                                    <p:animEffect transition="out" filter="fade">
                                      <p:cBhvr>
                                        <p:cTn id="326" dur="250"/>
                                        <p:tgtEl>
                                          <p:spTgt spid="365"/>
                                        </p:tgtEl>
                                      </p:cBhvr>
                                    </p:animEffect>
                                    <p:set>
                                      <p:cBhvr>
                                        <p:cTn id="327" dur="1" fill="hold">
                                          <p:stCondLst>
                                            <p:cond delay="249"/>
                                          </p:stCondLst>
                                        </p:cTn>
                                        <p:tgtEl>
                                          <p:spTgt spid="365"/>
                                        </p:tgtEl>
                                        <p:attrNameLst>
                                          <p:attrName>style.visibility</p:attrName>
                                        </p:attrNameLst>
                                      </p:cBhvr>
                                      <p:to>
                                        <p:strVal val="hidden"/>
                                      </p:to>
                                    </p:set>
                                  </p:childTnLst>
                                </p:cTn>
                              </p:par>
                              <p:par>
                                <p:cTn id="328" presetID="10" presetClass="exit" presetSubtype="0" fill="hold" nodeType="withEffect">
                                  <p:stCondLst>
                                    <p:cond delay="0"/>
                                  </p:stCondLst>
                                  <p:childTnLst>
                                    <p:animEffect transition="out" filter="fade">
                                      <p:cBhvr>
                                        <p:cTn id="329" dur="250"/>
                                        <p:tgtEl>
                                          <p:spTgt spid="323"/>
                                        </p:tgtEl>
                                      </p:cBhvr>
                                    </p:animEffect>
                                    <p:set>
                                      <p:cBhvr>
                                        <p:cTn id="330" dur="1" fill="hold">
                                          <p:stCondLst>
                                            <p:cond delay="249"/>
                                          </p:stCondLst>
                                        </p:cTn>
                                        <p:tgtEl>
                                          <p:spTgt spid="323"/>
                                        </p:tgtEl>
                                        <p:attrNameLst>
                                          <p:attrName>style.visibility</p:attrName>
                                        </p:attrNameLst>
                                      </p:cBhvr>
                                      <p:to>
                                        <p:strVal val="hidden"/>
                                      </p:to>
                                    </p:set>
                                  </p:childTnLst>
                                </p:cTn>
                              </p:par>
                              <p:par>
                                <p:cTn id="331" presetID="10" presetClass="exit" presetSubtype="0" fill="hold" nodeType="withEffect">
                                  <p:stCondLst>
                                    <p:cond delay="0"/>
                                  </p:stCondLst>
                                  <p:childTnLst>
                                    <p:animEffect transition="out" filter="fade">
                                      <p:cBhvr>
                                        <p:cTn id="332" dur="250"/>
                                        <p:tgtEl>
                                          <p:spTgt spid="205"/>
                                        </p:tgtEl>
                                      </p:cBhvr>
                                    </p:animEffect>
                                    <p:set>
                                      <p:cBhvr>
                                        <p:cTn id="333" dur="1" fill="hold">
                                          <p:stCondLst>
                                            <p:cond delay="249"/>
                                          </p:stCondLst>
                                        </p:cTn>
                                        <p:tgtEl>
                                          <p:spTgt spid="205"/>
                                        </p:tgtEl>
                                        <p:attrNameLst>
                                          <p:attrName>style.visibility</p:attrName>
                                        </p:attrNameLst>
                                      </p:cBhvr>
                                      <p:to>
                                        <p:strVal val="hidden"/>
                                      </p:to>
                                    </p:set>
                                  </p:childTnLst>
                                </p:cTn>
                              </p:par>
                              <p:par>
                                <p:cTn id="334" presetID="10" presetClass="exit" presetSubtype="0" fill="hold" nodeType="withEffect">
                                  <p:stCondLst>
                                    <p:cond delay="0"/>
                                  </p:stCondLst>
                                  <p:childTnLst>
                                    <p:animEffect transition="out" filter="fade">
                                      <p:cBhvr>
                                        <p:cTn id="335" dur="250"/>
                                        <p:tgtEl>
                                          <p:spTgt spid="366"/>
                                        </p:tgtEl>
                                      </p:cBhvr>
                                    </p:animEffect>
                                    <p:set>
                                      <p:cBhvr>
                                        <p:cTn id="336" dur="1" fill="hold">
                                          <p:stCondLst>
                                            <p:cond delay="249"/>
                                          </p:stCondLst>
                                        </p:cTn>
                                        <p:tgtEl>
                                          <p:spTgt spid="366"/>
                                        </p:tgtEl>
                                        <p:attrNameLst>
                                          <p:attrName>style.visibility</p:attrName>
                                        </p:attrNameLst>
                                      </p:cBhvr>
                                      <p:to>
                                        <p:strVal val="hidden"/>
                                      </p:to>
                                    </p:set>
                                  </p:childTnLst>
                                </p:cTn>
                              </p:par>
                              <p:par>
                                <p:cTn id="337" presetID="10" presetClass="exit" presetSubtype="0" fill="hold" nodeType="withEffect">
                                  <p:stCondLst>
                                    <p:cond delay="0"/>
                                  </p:stCondLst>
                                  <p:childTnLst>
                                    <p:animEffect transition="out" filter="fade">
                                      <p:cBhvr>
                                        <p:cTn id="338" dur="250"/>
                                        <p:tgtEl>
                                          <p:spTgt spid="275"/>
                                        </p:tgtEl>
                                      </p:cBhvr>
                                    </p:animEffect>
                                    <p:set>
                                      <p:cBhvr>
                                        <p:cTn id="339" dur="1" fill="hold">
                                          <p:stCondLst>
                                            <p:cond delay="249"/>
                                          </p:stCondLst>
                                        </p:cTn>
                                        <p:tgtEl>
                                          <p:spTgt spid="275"/>
                                        </p:tgtEl>
                                        <p:attrNameLst>
                                          <p:attrName>style.visibility</p:attrName>
                                        </p:attrNameLst>
                                      </p:cBhvr>
                                      <p:to>
                                        <p:strVal val="hidden"/>
                                      </p:to>
                                    </p:set>
                                  </p:childTnLst>
                                </p:cTn>
                              </p:par>
                              <p:par>
                                <p:cTn id="340" presetID="10" presetClass="exit" presetSubtype="0" fill="hold" nodeType="withEffect">
                                  <p:stCondLst>
                                    <p:cond delay="0"/>
                                  </p:stCondLst>
                                  <p:childTnLst>
                                    <p:animEffect transition="out" filter="fade">
                                      <p:cBhvr>
                                        <p:cTn id="341" dur="250"/>
                                        <p:tgtEl>
                                          <p:spTgt spid="206"/>
                                        </p:tgtEl>
                                      </p:cBhvr>
                                    </p:animEffect>
                                    <p:set>
                                      <p:cBhvr>
                                        <p:cTn id="342" dur="1" fill="hold">
                                          <p:stCondLst>
                                            <p:cond delay="249"/>
                                          </p:stCondLst>
                                        </p:cTn>
                                        <p:tgtEl>
                                          <p:spTgt spid="206"/>
                                        </p:tgtEl>
                                        <p:attrNameLst>
                                          <p:attrName>style.visibility</p:attrName>
                                        </p:attrNameLst>
                                      </p:cBhvr>
                                      <p:to>
                                        <p:strVal val="hidden"/>
                                      </p:to>
                                    </p:set>
                                  </p:childTnLst>
                                </p:cTn>
                              </p:par>
                              <p:par>
                                <p:cTn id="343" presetID="10" presetClass="exit" presetSubtype="0" fill="hold" nodeType="withEffect">
                                  <p:stCondLst>
                                    <p:cond delay="0"/>
                                  </p:stCondLst>
                                  <p:childTnLst>
                                    <p:animEffect transition="out" filter="fade">
                                      <p:cBhvr>
                                        <p:cTn id="344" dur="250"/>
                                        <p:tgtEl>
                                          <p:spTgt spid="370"/>
                                        </p:tgtEl>
                                      </p:cBhvr>
                                    </p:animEffect>
                                    <p:set>
                                      <p:cBhvr>
                                        <p:cTn id="345" dur="1" fill="hold">
                                          <p:stCondLst>
                                            <p:cond delay="249"/>
                                          </p:stCondLst>
                                        </p:cTn>
                                        <p:tgtEl>
                                          <p:spTgt spid="370"/>
                                        </p:tgtEl>
                                        <p:attrNameLst>
                                          <p:attrName>style.visibility</p:attrName>
                                        </p:attrNameLst>
                                      </p:cBhvr>
                                      <p:to>
                                        <p:strVal val="hidden"/>
                                      </p:to>
                                    </p:set>
                                  </p:childTnLst>
                                </p:cTn>
                              </p:par>
                              <p:par>
                                <p:cTn id="346" presetID="10" presetClass="exit" presetSubtype="0" fill="hold" nodeType="withEffect">
                                  <p:stCondLst>
                                    <p:cond delay="0"/>
                                  </p:stCondLst>
                                  <p:childTnLst>
                                    <p:animEffect transition="out" filter="fade">
                                      <p:cBhvr>
                                        <p:cTn id="347" dur="250"/>
                                        <p:tgtEl>
                                          <p:spTgt spid="267"/>
                                        </p:tgtEl>
                                      </p:cBhvr>
                                    </p:animEffect>
                                    <p:set>
                                      <p:cBhvr>
                                        <p:cTn id="348" dur="1" fill="hold">
                                          <p:stCondLst>
                                            <p:cond delay="249"/>
                                          </p:stCondLst>
                                        </p:cTn>
                                        <p:tgtEl>
                                          <p:spTgt spid="267"/>
                                        </p:tgtEl>
                                        <p:attrNameLst>
                                          <p:attrName>style.visibility</p:attrName>
                                        </p:attrNameLst>
                                      </p:cBhvr>
                                      <p:to>
                                        <p:strVal val="hidden"/>
                                      </p:to>
                                    </p:set>
                                  </p:childTnLst>
                                </p:cTn>
                              </p:par>
                              <p:par>
                                <p:cTn id="349" presetID="10" presetClass="exit" presetSubtype="0" fill="hold" nodeType="withEffect">
                                  <p:stCondLst>
                                    <p:cond delay="0"/>
                                  </p:stCondLst>
                                  <p:childTnLst>
                                    <p:animEffect transition="out" filter="fade">
                                      <p:cBhvr>
                                        <p:cTn id="350" dur="250"/>
                                        <p:tgtEl>
                                          <p:spTgt spid="207"/>
                                        </p:tgtEl>
                                      </p:cBhvr>
                                    </p:animEffect>
                                    <p:set>
                                      <p:cBhvr>
                                        <p:cTn id="351" dur="1" fill="hold">
                                          <p:stCondLst>
                                            <p:cond delay="249"/>
                                          </p:stCondLst>
                                        </p:cTn>
                                        <p:tgtEl>
                                          <p:spTgt spid="207"/>
                                        </p:tgtEl>
                                        <p:attrNameLst>
                                          <p:attrName>style.visibility</p:attrName>
                                        </p:attrNameLst>
                                      </p:cBhvr>
                                      <p:to>
                                        <p:strVal val="hidden"/>
                                      </p:to>
                                    </p:set>
                                  </p:childTnLst>
                                </p:cTn>
                              </p:par>
                              <p:par>
                                <p:cTn id="352" presetID="10" presetClass="exit" presetSubtype="0" fill="hold" nodeType="withEffect">
                                  <p:stCondLst>
                                    <p:cond delay="0"/>
                                  </p:stCondLst>
                                  <p:childTnLst>
                                    <p:animEffect transition="out" filter="fade">
                                      <p:cBhvr>
                                        <p:cTn id="353" dur="250"/>
                                        <p:tgtEl>
                                          <p:spTgt spid="367"/>
                                        </p:tgtEl>
                                      </p:cBhvr>
                                    </p:animEffect>
                                    <p:set>
                                      <p:cBhvr>
                                        <p:cTn id="354" dur="1" fill="hold">
                                          <p:stCondLst>
                                            <p:cond delay="249"/>
                                          </p:stCondLst>
                                        </p:cTn>
                                        <p:tgtEl>
                                          <p:spTgt spid="367"/>
                                        </p:tgtEl>
                                        <p:attrNameLst>
                                          <p:attrName>style.visibility</p:attrName>
                                        </p:attrNameLst>
                                      </p:cBhvr>
                                      <p:to>
                                        <p:strVal val="hidden"/>
                                      </p:to>
                                    </p:set>
                                  </p:childTnLst>
                                </p:cTn>
                              </p:par>
                              <p:par>
                                <p:cTn id="355" presetID="10" presetClass="exit" presetSubtype="0" fill="hold" nodeType="withEffect">
                                  <p:stCondLst>
                                    <p:cond delay="0"/>
                                  </p:stCondLst>
                                  <p:childTnLst>
                                    <p:animEffect transition="out" filter="fade">
                                      <p:cBhvr>
                                        <p:cTn id="356" dur="250"/>
                                        <p:tgtEl>
                                          <p:spTgt spid="248"/>
                                        </p:tgtEl>
                                      </p:cBhvr>
                                    </p:animEffect>
                                    <p:set>
                                      <p:cBhvr>
                                        <p:cTn id="357" dur="1" fill="hold">
                                          <p:stCondLst>
                                            <p:cond delay="249"/>
                                          </p:stCondLst>
                                        </p:cTn>
                                        <p:tgtEl>
                                          <p:spTgt spid="248"/>
                                        </p:tgtEl>
                                        <p:attrNameLst>
                                          <p:attrName>style.visibility</p:attrName>
                                        </p:attrNameLst>
                                      </p:cBhvr>
                                      <p:to>
                                        <p:strVal val="hidden"/>
                                      </p:to>
                                    </p:set>
                                  </p:childTnLst>
                                </p:cTn>
                              </p:par>
                              <p:par>
                                <p:cTn id="358" presetID="10" presetClass="exit" presetSubtype="0" fill="hold" nodeType="withEffect">
                                  <p:stCondLst>
                                    <p:cond delay="0"/>
                                  </p:stCondLst>
                                  <p:childTnLst>
                                    <p:animEffect transition="out" filter="fade">
                                      <p:cBhvr>
                                        <p:cTn id="359" dur="250"/>
                                        <p:tgtEl>
                                          <p:spTgt spid="208"/>
                                        </p:tgtEl>
                                      </p:cBhvr>
                                    </p:animEffect>
                                    <p:set>
                                      <p:cBhvr>
                                        <p:cTn id="360" dur="1" fill="hold">
                                          <p:stCondLst>
                                            <p:cond delay="249"/>
                                          </p:stCondLst>
                                        </p:cTn>
                                        <p:tgtEl>
                                          <p:spTgt spid="208"/>
                                        </p:tgtEl>
                                        <p:attrNameLst>
                                          <p:attrName>style.visibility</p:attrName>
                                        </p:attrNameLst>
                                      </p:cBhvr>
                                      <p:to>
                                        <p:strVal val="hidden"/>
                                      </p:to>
                                    </p:set>
                                  </p:childTnLst>
                                </p:cTn>
                              </p:par>
                              <p:par>
                                <p:cTn id="361" presetID="10" presetClass="exit" presetSubtype="0" fill="hold" nodeType="withEffect">
                                  <p:stCondLst>
                                    <p:cond delay="0"/>
                                  </p:stCondLst>
                                  <p:childTnLst>
                                    <p:animEffect transition="out" filter="fade">
                                      <p:cBhvr>
                                        <p:cTn id="362" dur="250"/>
                                        <p:tgtEl>
                                          <p:spTgt spid="368"/>
                                        </p:tgtEl>
                                      </p:cBhvr>
                                    </p:animEffect>
                                    <p:set>
                                      <p:cBhvr>
                                        <p:cTn id="363" dur="1" fill="hold">
                                          <p:stCondLst>
                                            <p:cond delay="249"/>
                                          </p:stCondLst>
                                        </p:cTn>
                                        <p:tgtEl>
                                          <p:spTgt spid="368"/>
                                        </p:tgtEl>
                                        <p:attrNameLst>
                                          <p:attrName>style.visibility</p:attrName>
                                        </p:attrNameLst>
                                      </p:cBhvr>
                                      <p:to>
                                        <p:strVal val="hidden"/>
                                      </p:to>
                                    </p:set>
                                  </p:childTnLst>
                                </p:cTn>
                              </p:par>
                              <p:par>
                                <p:cTn id="364" presetID="10" presetClass="exit" presetSubtype="0" fill="hold" nodeType="withEffect">
                                  <p:stCondLst>
                                    <p:cond delay="0"/>
                                  </p:stCondLst>
                                  <p:childTnLst>
                                    <p:animEffect transition="out" filter="fade">
                                      <p:cBhvr>
                                        <p:cTn id="365" dur="250"/>
                                        <p:tgtEl>
                                          <p:spTgt spid="256"/>
                                        </p:tgtEl>
                                      </p:cBhvr>
                                    </p:animEffect>
                                    <p:set>
                                      <p:cBhvr>
                                        <p:cTn id="366" dur="1" fill="hold">
                                          <p:stCondLst>
                                            <p:cond delay="249"/>
                                          </p:stCondLst>
                                        </p:cTn>
                                        <p:tgtEl>
                                          <p:spTgt spid="256"/>
                                        </p:tgtEl>
                                        <p:attrNameLst>
                                          <p:attrName>style.visibility</p:attrName>
                                        </p:attrNameLst>
                                      </p:cBhvr>
                                      <p:to>
                                        <p:strVal val="hidden"/>
                                      </p:to>
                                    </p:set>
                                  </p:childTnLst>
                                </p:cTn>
                              </p:par>
                              <p:par>
                                <p:cTn id="367" presetID="10" presetClass="exit" presetSubtype="0" fill="hold" nodeType="withEffect">
                                  <p:stCondLst>
                                    <p:cond delay="0"/>
                                  </p:stCondLst>
                                  <p:childTnLst>
                                    <p:animEffect transition="out" filter="fade">
                                      <p:cBhvr>
                                        <p:cTn id="368" dur="250"/>
                                        <p:tgtEl>
                                          <p:spTgt spid="209"/>
                                        </p:tgtEl>
                                      </p:cBhvr>
                                    </p:animEffect>
                                    <p:set>
                                      <p:cBhvr>
                                        <p:cTn id="369" dur="1" fill="hold">
                                          <p:stCondLst>
                                            <p:cond delay="249"/>
                                          </p:stCondLst>
                                        </p:cTn>
                                        <p:tgtEl>
                                          <p:spTgt spid="209"/>
                                        </p:tgtEl>
                                        <p:attrNameLst>
                                          <p:attrName>style.visibility</p:attrName>
                                        </p:attrNameLst>
                                      </p:cBhvr>
                                      <p:to>
                                        <p:strVal val="hidden"/>
                                      </p:to>
                                    </p:set>
                                  </p:childTnLst>
                                </p:cTn>
                              </p:par>
                              <p:par>
                                <p:cTn id="370" presetID="10" presetClass="exit" presetSubtype="0" fill="hold" nodeType="withEffect">
                                  <p:stCondLst>
                                    <p:cond delay="0"/>
                                  </p:stCondLst>
                                  <p:childTnLst>
                                    <p:animEffect transition="out" filter="fade">
                                      <p:cBhvr>
                                        <p:cTn id="371" dur="250"/>
                                        <p:tgtEl>
                                          <p:spTgt spid="369"/>
                                        </p:tgtEl>
                                      </p:cBhvr>
                                    </p:animEffect>
                                    <p:set>
                                      <p:cBhvr>
                                        <p:cTn id="372" dur="1" fill="hold">
                                          <p:stCondLst>
                                            <p:cond delay="249"/>
                                          </p:stCondLst>
                                        </p:cTn>
                                        <p:tgtEl>
                                          <p:spTgt spid="369"/>
                                        </p:tgtEl>
                                        <p:attrNameLst>
                                          <p:attrName>style.visibility</p:attrName>
                                        </p:attrNameLst>
                                      </p:cBhvr>
                                      <p:to>
                                        <p:strVal val="hidden"/>
                                      </p:to>
                                    </p:set>
                                  </p:childTnLst>
                                </p:cTn>
                              </p:par>
                              <p:par>
                                <p:cTn id="373" presetID="10" presetClass="exit" presetSubtype="0" fill="hold" nodeType="withEffect">
                                  <p:stCondLst>
                                    <p:cond delay="0"/>
                                  </p:stCondLst>
                                  <p:childTnLst>
                                    <p:animEffect transition="out" filter="fade">
                                      <p:cBhvr>
                                        <p:cTn id="374" dur="250"/>
                                        <p:tgtEl>
                                          <p:spTgt spid="237"/>
                                        </p:tgtEl>
                                      </p:cBhvr>
                                    </p:animEffect>
                                    <p:set>
                                      <p:cBhvr>
                                        <p:cTn id="375" dur="1" fill="hold">
                                          <p:stCondLst>
                                            <p:cond delay="249"/>
                                          </p:stCondLst>
                                        </p:cTn>
                                        <p:tgtEl>
                                          <p:spTgt spid="237"/>
                                        </p:tgtEl>
                                        <p:attrNameLst>
                                          <p:attrName>style.visibility</p:attrName>
                                        </p:attrNameLst>
                                      </p:cBhvr>
                                      <p:to>
                                        <p:strVal val="hidden"/>
                                      </p:to>
                                    </p:set>
                                  </p:childTnLst>
                                </p:cTn>
                              </p:par>
                              <p:par>
                                <p:cTn id="376" presetID="10" presetClass="exit" presetSubtype="0" fill="hold" nodeType="withEffect">
                                  <p:stCondLst>
                                    <p:cond delay="0"/>
                                  </p:stCondLst>
                                  <p:childTnLst>
                                    <p:animEffect transition="out" filter="fade">
                                      <p:cBhvr>
                                        <p:cTn id="377" dur="250"/>
                                        <p:tgtEl>
                                          <p:spTgt spid="210"/>
                                        </p:tgtEl>
                                      </p:cBhvr>
                                    </p:animEffect>
                                    <p:set>
                                      <p:cBhvr>
                                        <p:cTn id="378" dur="1" fill="hold">
                                          <p:stCondLst>
                                            <p:cond delay="249"/>
                                          </p:stCondLst>
                                        </p:cTn>
                                        <p:tgtEl>
                                          <p:spTgt spid="210"/>
                                        </p:tgtEl>
                                        <p:attrNameLst>
                                          <p:attrName>style.visibility</p:attrName>
                                        </p:attrNameLst>
                                      </p:cBhvr>
                                      <p:to>
                                        <p:strVal val="hidden"/>
                                      </p:to>
                                    </p:set>
                                  </p:childTnLst>
                                </p:cTn>
                              </p:par>
                              <p:par>
                                <p:cTn id="379" presetID="10" presetClass="exit" presetSubtype="0" fill="hold" nodeType="withEffect">
                                  <p:stCondLst>
                                    <p:cond delay="0"/>
                                  </p:stCondLst>
                                  <p:childTnLst>
                                    <p:animEffect transition="out" filter="fade">
                                      <p:cBhvr>
                                        <p:cTn id="380" dur="250"/>
                                        <p:tgtEl>
                                          <p:spTgt spid="371"/>
                                        </p:tgtEl>
                                      </p:cBhvr>
                                    </p:animEffect>
                                    <p:set>
                                      <p:cBhvr>
                                        <p:cTn id="381" dur="1" fill="hold">
                                          <p:stCondLst>
                                            <p:cond delay="249"/>
                                          </p:stCondLst>
                                        </p:cTn>
                                        <p:tgtEl>
                                          <p:spTgt spid="371"/>
                                        </p:tgtEl>
                                        <p:attrNameLst>
                                          <p:attrName>style.visibility</p:attrName>
                                        </p:attrNameLst>
                                      </p:cBhvr>
                                      <p:to>
                                        <p:strVal val="hidden"/>
                                      </p:to>
                                    </p:set>
                                  </p:childTnLst>
                                </p:cTn>
                              </p:par>
                              <p:par>
                                <p:cTn id="382" presetID="10" presetClass="exit" presetSubtype="0" fill="hold" nodeType="withEffect">
                                  <p:stCondLst>
                                    <p:cond delay="0"/>
                                  </p:stCondLst>
                                  <p:childTnLst>
                                    <p:animEffect transition="out" filter="fade">
                                      <p:cBhvr>
                                        <p:cTn id="383" dur="250"/>
                                        <p:tgtEl>
                                          <p:spTgt spid="343"/>
                                        </p:tgtEl>
                                      </p:cBhvr>
                                    </p:animEffect>
                                    <p:set>
                                      <p:cBhvr>
                                        <p:cTn id="384" dur="1" fill="hold">
                                          <p:stCondLst>
                                            <p:cond delay="249"/>
                                          </p:stCondLst>
                                        </p:cTn>
                                        <p:tgtEl>
                                          <p:spTgt spid="343"/>
                                        </p:tgtEl>
                                        <p:attrNameLst>
                                          <p:attrName>style.visibility</p:attrName>
                                        </p:attrNameLst>
                                      </p:cBhvr>
                                      <p:to>
                                        <p:strVal val="hidden"/>
                                      </p:to>
                                    </p:set>
                                  </p:childTnLst>
                                </p:cTn>
                              </p:par>
                              <p:par>
                                <p:cTn id="385" presetID="10" presetClass="exit" presetSubtype="0" fill="hold" nodeType="withEffect">
                                  <p:stCondLst>
                                    <p:cond delay="0"/>
                                  </p:stCondLst>
                                  <p:childTnLst>
                                    <p:animEffect transition="out" filter="fade">
                                      <p:cBhvr>
                                        <p:cTn id="386" dur="250"/>
                                        <p:tgtEl>
                                          <p:spTgt spid="211"/>
                                        </p:tgtEl>
                                      </p:cBhvr>
                                    </p:animEffect>
                                    <p:set>
                                      <p:cBhvr>
                                        <p:cTn id="387" dur="1" fill="hold">
                                          <p:stCondLst>
                                            <p:cond delay="249"/>
                                          </p:stCondLst>
                                        </p:cTn>
                                        <p:tgtEl>
                                          <p:spTgt spid="211"/>
                                        </p:tgtEl>
                                        <p:attrNameLst>
                                          <p:attrName>style.visibility</p:attrName>
                                        </p:attrNameLst>
                                      </p:cBhvr>
                                      <p:to>
                                        <p:strVal val="hidden"/>
                                      </p:to>
                                    </p:set>
                                  </p:childTnLst>
                                </p:cTn>
                              </p:par>
                              <p:par>
                                <p:cTn id="388" presetID="10" presetClass="exit" presetSubtype="0" fill="hold" nodeType="withEffect">
                                  <p:stCondLst>
                                    <p:cond delay="0"/>
                                  </p:stCondLst>
                                  <p:childTnLst>
                                    <p:animEffect transition="out" filter="fade">
                                      <p:cBhvr>
                                        <p:cTn id="389" dur="250"/>
                                        <p:tgtEl>
                                          <p:spTgt spid="372"/>
                                        </p:tgtEl>
                                      </p:cBhvr>
                                    </p:animEffect>
                                    <p:set>
                                      <p:cBhvr>
                                        <p:cTn id="390" dur="1" fill="hold">
                                          <p:stCondLst>
                                            <p:cond delay="249"/>
                                          </p:stCondLst>
                                        </p:cTn>
                                        <p:tgtEl>
                                          <p:spTgt spid="372"/>
                                        </p:tgtEl>
                                        <p:attrNameLst>
                                          <p:attrName>style.visibility</p:attrName>
                                        </p:attrNameLst>
                                      </p:cBhvr>
                                      <p:to>
                                        <p:strVal val="hidden"/>
                                      </p:to>
                                    </p:set>
                                  </p:childTnLst>
                                </p:cTn>
                              </p:par>
                              <p:par>
                                <p:cTn id="391" presetID="10" presetClass="exit" presetSubtype="0" fill="hold" nodeType="withEffect">
                                  <p:stCondLst>
                                    <p:cond delay="0"/>
                                  </p:stCondLst>
                                  <p:childTnLst>
                                    <p:animEffect transition="out" filter="fade">
                                      <p:cBhvr>
                                        <p:cTn id="392" dur="250"/>
                                        <p:tgtEl>
                                          <p:spTgt spid="291"/>
                                        </p:tgtEl>
                                      </p:cBhvr>
                                    </p:animEffect>
                                    <p:set>
                                      <p:cBhvr>
                                        <p:cTn id="393" dur="1" fill="hold">
                                          <p:stCondLst>
                                            <p:cond delay="249"/>
                                          </p:stCondLst>
                                        </p:cTn>
                                        <p:tgtEl>
                                          <p:spTgt spid="291"/>
                                        </p:tgtEl>
                                        <p:attrNameLst>
                                          <p:attrName>style.visibility</p:attrName>
                                        </p:attrNameLst>
                                      </p:cBhvr>
                                      <p:to>
                                        <p:strVal val="hidden"/>
                                      </p:to>
                                    </p:set>
                                  </p:childTnLst>
                                </p:cTn>
                              </p:par>
                              <p:par>
                                <p:cTn id="394" presetID="10" presetClass="exit" presetSubtype="0" fill="hold" nodeType="withEffect">
                                  <p:stCondLst>
                                    <p:cond delay="0"/>
                                  </p:stCondLst>
                                  <p:childTnLst>
                                    <p:animEffect transition="out" filter="fade">
                                      <p:cBhvr>
                                        <p:cTn id="395" dur="250"/>
                                        <p:tgtEl>
                                          <p:spTgt spid="212"/>
                                        </p:tgtEl>
                                      </p:cBhvr>
                                    </p:animEffect>
                                    <p:set>
                                      <p:cBhvr>
                                        <p:cTn id="396" dur="1" fill="hold">
                                          <p:stCondLst>
                                            <p:cond delay="249"/>
                                          </p:stCondLst>
                                        </p:cTn>
                                        <p:tgtEl>
                                          <p:spTgt spid="212"/>
                                        </p:tgtEl>
                                        <p:attrNameLst>
                                          <p:attrName>style.visibility</p:attrName>
                                        </p:attrNameLst>
                                      </p:cBhvr>
                                      <p:to>
                                        <p:strVal val="hidden"/>
                                      </p:to>
                                    </p:set>
                                  </p:childTnLst>
                                </p:cTn>
                              </p:par>
                              <p:par>
                                <p:cTn id="397" presetID="10" presetClass="exit" presetSubtype="0" fill="hold" nodeType="withEffect">
                                  <p:stCondLst>
                                    <p:cond delay="0"/>
                                  </p:stCondLst>
                                  <p:childTnLst>
                                    <p:animEffect transition="out" filter="fade">
                                      <p:cBhvr>
                                        <p:cTn id="398" dur="250"/>
                                        <p:tgtEl>
                                          <p:spTgt spid="373"/>
                                        </p:tgtEl>
                                      </p:cBhvr>
                                    </p:animEffect>
                                    <p:set>
                                      <p:cBhvr>
                                        <p:cTn id="399" dur="1" fill="hold">
                                          <p:stCondLst>
                                            <p:cond delay="249"/>
                                          </p:stCondLst>
                                        </p:cTn>
                                        <p:tgtEl>
                                          <p:spTgt spid="373"/>
                                        </p:tgtEl>
                                        <p:attrNameLst>
                                          <p:attrName>style.visibility</p:attrName>
                                        </p:attrNameLst>
                                      </p:cBhvr>
                                      <p:to>
                                        <p:strVal val="hidden"/>
                                      </p:to>
                                    </p:set>
                                  </p:childTnLst>
                                </p:cTn>
                              </p:par>
                              <p:par>
                                <p:cTn id="400" presetID="10" presetClass="exit" presetSubtype="0" fill="hold" nodeType="withEffect">
                                  <p:stCondLst>
                                    <p:cond delay="0"/>
                                  </p:stCondLst>
                                  <p:childTnLst>
                                    <p:animEffect transition="out" filter="fade">
                                      <p:cBhvr>
                                        <p:cTn id="401" dur="250"/>
                                        <p:tgtEl>
                                          <p:spTgt spid="332"/>
                                        </p:tgtEl>
                                      </p:cBhvr>
                                    </p:animEffect>
                                    <p:set>
                                      <p:cBhvr>
                                        <p:cTn id="402" dur="1" fill="hold">
                                          <p:stCondLst>
                                            <p:cond delay="249"/>
                                          </p:stCondLst>
                                        </p:cTn>
                                        <p:tgtEl>
                                          <p:spTgt spid="332"/>
                                        </p:tgtEl>
                                        <p:attrNameLst>
                                          <p:attrName>style.visibility</p:attrName>
                                        </p:attrNameLst>
                                      </p:cBhvr>
                                      <p:to>
                                        <p:strVal val="hidden"/>
                                      </p:to>
                                    </p:set>
                                  </p:childTnLst>
                                </p:cTn>
                              </p:par>
                              <p:par>
                                <p:cTn id="403" presetID="10" presetClass="exit" presetSubtype="0" fill="hold" nodeType="withEffect">
                                  <p:stCondLst>
                                    <p:cond delay="0"/>
                                  </p:stCondLst>
                                  <p:childTnLst>
                                    <p:animEffect transition="out" filter="fade">
                                      <p:cBhvr>
                                        <p:cTn id="404" dur="250"/>
                                        <p:tgtEl>
                                          <p:spTgt spid="213"/>
                                        </p:tgtEl>
                                      </p:cBhvr>
                                    </p:animEffect>
                                    <p:set>
                                      <p:cBhvr>
                                        <p:cTn id="405" dur="1" fill="hold">
                                          <p:stCondLst>
                                            <p:cond delay="249"/>
                                          </p:stCondLst>
                                        </p:cTn>
                                        <p:tgtEl>
                                          <p:spTgt spid="213"/>
                                        </p:tgtEl>
                                        <p:attrNameLst>
                                          <p:attrName>style.visibility</p:attrName>
                                        </p:attrNameLst>
                                      </p:cBhvr>
                                      <p:to>
                                        <p:strVal val="hidden"/>
                                      </p:to>
                                    </p:set>
                                  </p:childTnLst>
                                </p:cTn>
                              </p:par>
                              <p:par>
                                <p:cTn id="406" presetID="10" presetClass="exit" presetSubtype="0" fill="hold" nodeType="withEffect">
                                  <p:stCondLst>
                                    <p:cond delay="0"/>
                                  </p:stCondLst>
                                  <p:childTnLst>
                                    <p:animEffect transition="out" filter="fade">
                                      <p:cBhvr>
                                        <p:cTn id="407" dur="250"/>
                                        <p:tgtEl>
                                          <p:spTgt spid="374"/>
                                        </p:tgtEl>
                                      </p:cBhvr>
                                    </p:animEffect>
                                    <p:set>
                                      <p:cBhvr>
                                        <p:cTn id="408" dur="1" fill="hold">
                                          <p:stCondLst>
                                            <p:cond delay="249"/>
                                          </p:stCondLst>
                                        </p:cTn>
                                        <p:tgtEl>
                                          <p:spTgt spid="374"/>
                                        </p:tgtEl>
                                        <p:attrNameLst>
                                          <p:attrName>style.visibility</p:attrName>
                                        </p:attrNameLst>
                                      </p:cBhvr>
                                      <p:to>
                                        <p:strVal val="hidden"/>
                                      </p:to>
                                    </p:set>
                                  </p:childTnLst>
                                </p:cTn>
                              </p:par>
                              <p:par>
                                <p:cTn id="409" presetID="10" presetClass="exit" presetSubtype="0" fill="hold" nodeType="withEffect">
                                  <p:stCondLst>
                                    <p:cond delay="0"/>
                                  </p:stCondLst>
                                  <p:childTnLst>
                                    <p:animEffect transition="out" filter="fade">
                                      <p:cBhvr>
                                        <p:cTn id="410" dur="250"/>
                                        <p:tgtEl>
                                          <p:spTgt spid="284"/>
                                        </p:tgtEl>
                                      </p:cBhvr>
                                    </p:animEffect>
                                    <p:set>
                                      <p:cBhvr>
                                        <p:cTn id="411" dur="1" fill="hold">
                                          <p:stCondLst>
                                            <p:cond delay="249"/>
                                          </p:stCondLst>
                                        </p:cTn>
                                        <p:tgtEl>
                                          <p:spTgt spid="284"/>
                                        </p:tgtEl>
                                        <p:attrNameLst>
                                          <p:attrName>style.visibility</p:attrName>
                                        </p:attrNameLst>
                                      </p:cBhvr>
                                      <p:to>
                                        <p:strVal val="hidden"/>
                                      </p:to>
                                    </p:set>
                                  </p:childTnLst>
                                </p:cTn>
                              </p:par>
                              <p:par>
                                <p:cTn id="412" presetID="10" presetClass="exit" presetSubtype="0" fill="hold" nodeType="withEffect">
                                  <p:stCondLst>
                                    <p:cond delay="0"/>
                                  </p:stCondLst>
                                  <p:childTnLst>
                                    <p:animEffect transition="out" filter="fade">
                                      <p:cBhvr>
                                        <p:cTn id="413" dur="250"/>
                                        <p:tgtEl>
                                          <p:spTgt spid="214"/>
                                        </p:tgtEl>
                                      </p:cBhvr>
                                    </p:animEffect>
                                    <p:set>
                                      <p:cBhvr>
                                        <p:cTn id="414" dur="1" fill="hold">
                                          <p:stCondLst>
                                            <p:cond delay="249"/>
                                          </p:stCondLst>
                                        </p:cTn>
                                        <p:tgtEl>
                                          <p:spTgt spid="214"/>
                                        </p:tgtEl>
                                        <p:attrNameLst>
                                          <p:attrName>style.visibility</p:attrName>
                                        </p:attrNameLst>
                                      </p:cBhvr>
                                      <p:to>
                                        <p:strVal val="hidden"/>
                                      </p:to>
                                    </p:set>
                                  </p:childTnLst>
                                </p:cTn>
                              </p:par>
                              <p:par>
                                <p:cTn id="415" presetID="10" presetClass="exit" presetSubtype="0" fill="hold" nodeType="withEffect">
                                  <p:stCondLst>
                                    <p:cond delay="0"/>
                                  </p:stCondLst>
                                  <p:childTnLst>
                                    <p:animEffect transition="out" filter="fade">
                                      <p:cBhvr>
                                        <p:cTn id="416" dur="250"/>
                                        <p:tgtEl>
                                          <p:spTgt spid="375"/>
                                        </p:tgtEl>
                                      </p:cBhvr>
                                    </p:animEffect>
                                    <p:set>
                                      <p:cBhvr>
                                        <p:cTn id="417" dur="1" fill="hold">
                                          <p:stCondLst>
                                            <p:cond delay="249"/>
                                          </p:stCondLst>
                                        </p:cTn>
                                        <p:tgtEl>
                                          <p:spTgt spid="375"/>
                                        </p:tgtEl>
                                        <p:attrNameLst>
                                          <p:attrName>style.visibility</p:attrName>
                                        </p:attrNameLst>
                                      </p:cBhvr>
                                      <p:to>
                                        <p:strVal val="hidden"/>
                                      </p:to>
                                    </p:set>
                                  </p:childTnLst>
                                </p:cTn>
                              </p:par>
                              <p:par>
                                <p:cTn id="418" presetID="10" presetClass="exit" presetSubtype="0" fill="hold" nodeType="withEffect">
                                  <p:stCondLst>
                                    <p:cond delay="0"/>
                                  </p:stCondLst>
                                  <p:childTnLst>
                                    <p:animEffect transition="out" filter="fade">
                                      <p:cBhvr>
                                        <p:cTn id="419" dur="250"/>
                                        <p:tgtEl>
                                          <p:spTgt spid="226"/>
                                        </p:tgtEl>
                                      </p:cBhvr>
                                    </p:animEffect>
                                    <p:set>
                                      <p:cBhvr>
                                        <p:cTn id="420" dur="1" fill="hold">
                                          <p:stCondLst>
                                            <p:cond delay="249"/>
                                          </p:stCondLst>
                                        </p:cTn>
                                        <p:tgtEl>
                                          <p:spTgt spid="226"/>
                                        </p:tgtEl>
                                        <p:attrNameLst>
                                          <p:attrName>style.visibility</p:attrName>
                                        </p:attrNameLst>
                                      </p:cBhvr>
                                      <p:to>
                                        <p:strVal val="hidden"/>
                                      </p:to>
                                    </p:set>
                                  </p:childTnLst>
                                </p:cTn>
                              </p:par>
                            </p:childTnLst>
                          </p:cTn>
                        </p:par>
                        <p:par>
                          <p:cTn id="421" fill="hold">
                            <p:stCondLst>
                              <p:cond delay="500"/>
                            </p:stCondLst>
                            <p:childTnLst>
                              <p:par>
                                <p:cTn id="422" presetID="10" presetClass="entr" presetSubtype="0" fill="hold" nodeType="afterEffect">
                                  <p:stCondLst>
                                    <p:cond delay="1000"/>
                                  </p:stCondLst>
                                  <p:childTnLst>
                                    <p:set>
                                      <p:cBhvr>
                                        <p:cTn id="423" dur="1" fill="hold">
                                          <p:stCondLst>
                                            <p:cond delay="0"/>
                                          </p:stCondLst>
                                        </p:cTn>
                                        <p:tgtEl>
                                          <p:spTgt spid="378"/>
                                        </p:tgtEl>
                                        <p:attrNameLst>
                                          <p:attrName>style.visibility</p:attrName>
                                        </p:attrNameLst>
                                      </p:cBhvr>
                                      <p:to>
                                        <p:strVal val="visible"/>
                                      </p:to>
                                    </p:set>
                                    <p:animEffect transition="in" filter="fade">
                                      <p:cBhvr>
                                        <p:cTn id="424" dur="500"/>
                                        <p:tgtEl>
                                          <p:spTgt spid="378"/>
                                        </p:tgtEl>
                                      </p:cBhvr>
                                    </p:animEffect>
                                  </p:childTnLst>
                                </p:cTn>
                              </p:par>
                              <p:par>
                                <p:cTn id="425" presetID="26" presetClass="emph" presetSubtype="0" repeatCount="indefinite" fill="hold" nodeType="withEffect">
                                  <p:stCondLst>
                                    <p:cond delay="1000"/>
                                  </p:stCondLst>
                                  <p:childTnLst>
                                    <p:animEffect transition="out" filter="fade">
                                      <p:cBhvr>
                                        <p:cTn id="426" dur="500" tmFilter="0, 0; .2, .5; .8, .5; 1, 0"/>
                                        <p:tgtEl>
                                          <p:spTgt spid="378"/>
                                        </p:tgtEl>
                                      </p:cBhvr>
                                    </p:animEffect>
                                    <p:animScale>
                                      <p:cBhvr>
                                        <p:cTn id="427" dur="250" autoRev="1" fill="hold"/>
                                        <p:tgtEl>
                                          <p:spTgt spid="378"/>
                                        </p:tgtEl>
                                      </p:cBhvr>
                                      <p:by x="105000" y="105000"/>
                                    </p:animScale>
                                  </p:childTnLst>
                                </p:cTn>
                              </p:par>
                              <p:par>
                                <p:cTn id="428" presetID="22" presetClass="entr" presetSubtype="4" fill="hold" nodeType="withEffect">
                                  <p:stCondLst>
                                    <p:cond delay="1000"/>
                                  </p:stCondLst>
                                  <p:childTnLst>
                                    <p:set>
                                      <p:cBhvr>
                                        <p:cTn id="429" dur="1" fill="hold">
                                          <p:stCondLst>
                                            <p:cond delay="0"/>
                                          </p:stCondLst>
                                        </p:cTn>
                                        <p:tgtEl>
                                          <p:spTgt spid="780"/>
                                        </p:tgtEl>
                                        <p:attrNameLst>
                                          <p:attrName>style.visibility</p:attrName>
                                        </p:attrNameLst>
                                      </p:cBhvr>
                                      <p:to>
                                        <p:strVal val="visible"/>
                                      </p:to>
                                    </p:set>
                                    <p:animEffect transition="in" filter="wipe(down)">
                                      <p:cBhvr>
                                        <p:cTn id="430" dur="300"/>
                                        <p:tgtEl>
                                          <p:spTgt spid="780"/>
                                        </p:tgtEl>
                                      </p:cBhvr>
                                    </p:animEffect>
                                  </p:childTnLst>
                                </p:cTn>
                              </p:par>
                              <p:par>
                                <p:cTn id="431" presetID="22" presetClass="entr" presetSubtype="2" fill="hold" nodeType="withEffect">
                                  <p:stCondLst>
                                    <p:cond delay="1000"/>
                                  </p:stCondLst>
                                  <p:childTnLst>
                                    <p:set>
                                      <p:cBhvr>
                                        <p:cTn id="432" dur="1" fill="hold">
                                          <p:stCondLst>
                                            <p:cond delay="0"/>
                                          </p:stCondLst>
                                        </p:cTn>
                                        <p:tgtEl>
                                          <p:spTgt spid="422"/>
                                        </p:tgtEl>
                                        <p:attrNameLst>
                                          <p:attrName>style.visibility</p:attrName>
                                        </p:attrNameLst>
                                      </p:cBhvr>
                                      <p:to>
                                        <p:strVal val="visible"/>
                                      </p:to>
                                    </p:set>
                                    <p:animEffect transition="in" filter="wipe(right)">
                                      <p:cBhvr>
                                        <p:cTn id="433" dur="750"/>
                                        <p:tgtEl>
                                          <p:spTgt spid="422"/>
                                        </p:tgtEl>
                                      </p:cBhvr>
                                    </p:animEffect>
                                  </p:childTnLst>
                                </p:cTn>
                              </p:par>
                              <p:par>
                                <p:cTn id="434" presetID="10" presetClass="entr" presetSubtype="0" fill="hold" nodeType="withEffect">
                                  <p:stCondLst>
                                    <p:cond delay="1000"/>
                                  </p:stCondLst>
                                  <p:childTnLst>
                                    <p:set>
                                      <p:cBhvr>
                                        <p:cTn id="435" dur="1" fill="hold">
                                          <p:stCondLst>
                                            <p:cond delay="0"/>
                                          </p:stCondLst>
                                        </p:cTn>
                                        <p:tgtEl>
                                          <p:spTgt spid="379"/>
                                        </p:tgtEl>
                                        <p:attrNameLst>
                                          <p:attrName>style.visibility</p:attrName>
                                        </p:attrNameLst>
                                      </p:cBhvr>
                                      <p:to>
                                        <p:strVal val="visible"/>
                                      </p:to>
                                    </p:set>
                                    <p:animEffect transition="in" filter="fade">
                                      <p:cBhvr>
                                        <p:cTn id="436" dur="500"/>
                                        <p:tgtEl>
                                          <p:spTgt spid="379"/>
                                        </p:tgtEl>
                                      </p:cBhvr>
                                    </p:animEffect>
                                  </p:childTnLst>
                                </p:cTn>
                              </p:par>
                              <p:par>
                                <p:cTn id="437" presetID="26" presetClass="emph" presetSubtype="0" repeatCount="indefinite" fill="hold" nodeType="withEffect">
                                  <p:stCondLst>
                                    <p:cond delay="1000"/>
                                  </p:stCondLst>
                                  <p:childTnLst>
                                    <p:animEffect transition="out" filter="fade">
                                      <p:cBhvr>
                                        <p:cTn id="438" dur="500" tmFilter="0, 0; .2, .5; .8, .5; 1, 0"/>
                                        <p:tgtEl>
                                          <p:spTgt spid="379"/>
                                        </p:tgtEl>
                                      </p:cBhvr>
                                    </p:animEffect>
                                    <p:animScale>
                                      <p:cBhvr>
                                        <p:cTn id="439" dur="250" autoRev="1" fill="hold"/>
                                        <p:tgtEl>
                                          <p:spTgt spid="379"/>
                                        </p:tgtEl>
                                      </p:cBhvr>
                                      <p:by x="105000" y="105000"/>
                                    </p:animScale>
                                  </p:childTnLst>
                                </p:cTn>
                              </p:par>
                              <p:par>
                                <p:cTn id="440" presetID="22" presetClass="entr" presetSubtype="1" fill="hold" nodeType="withEffect">
                                  <p:stCondLst>
                                    <p:cond delay="1000"/>
                                  </p:stCondLst>
                                  <p:childTnLst>
                                    <p:set>
                                      <p:cBhvr>
                                        <p:cTn id="441" dur="1" fill="hold">
                                          <p:stCondLst>
                                            <p:cond delay="0"/>
                                          </p:stCondLst>
                                        </p:cTn>
                                        <p:tgtEl>
                                          <p:spTgt spid="781"/>
                                        </p:tgtEl>
                                        <p:attrNameLst>
                                          <p:attrName>style.visibility</p:attrName>
                                        </p:attrNameLst>
                                      </p:cBhvr>
                                      <p:to>
                                        <p:strVal val="visible"/>
                                      </p:to>
                                    </p:set>
                                    <p:animEffect transition="in" filter="wipe(up)">
                                      <p:cBhvr>
                                        <p:cTn id="442" dur="300"/>
                                        <p:tgtEl>
                                          <p:spTgt spid="781"/>
                                        </p:tgtEl>
                                      </p:cBhvr>
                                    </p:animEffect>
                                  </p:childTnLst>
                                </p:cTn>
                              </p:par>
                              <p:par>
                                <p:cTn id="443" presetID="22" presetClass="entr" presetSubtype="2" fill="hold" nodeType="withEffect">
                                  <p:stCondLst>
                                    <p:cond delay="1000"/>
                                  </p:stCondLst>
                                  <p:childTnLst>
                                    <p:set>
                                      <p:cBhvr>
                                        <p:cTn id="444" dur="1" fill="hold">
                                          <p:stCondLst>
                                            <p:cond delay="0"/>
                                          </p:stCondLst>
                                        </p:cTn>
                                        <p:tgtEl>
                                          <p:spTgt spid="735"/>
                                        </p:tgtEl>
                                        <p:attrNameLst>
                                          <p:attrName>style.visibility</p:attrName>
                                        </p:attrNameLst>
                                      </p:cBhvr>
                                      <p:to>
                                        <p:strVal val="visible"/>
                                      </p:to>
                                    </p:set>
                                    <p:animEffect transition="in" filter="wipe(right)">
                                      <p:cBhvr>
                                        <p:cTn id="445" dur="750"/>
                                        <p:tgtEl>
                                          <p:spTgt spid="735"/>
                                        </p:tgtEl>
                                      </p:cBhvr>
                                    </p:animEffect>
                                  </p:childTnLst>
                                </p:cTn>
                              </p:par>
                              <p:par>
                                <p:cTn id="446" presetID="10" presetClass="entr" presetSubtype="0" fill="hold" nodeType="withEffect">
                                  <p:stCondLst>
                                    <p:cond delay="1000"/>
                                  </p:stCondLst>
                                  <p:childTnLst>
                                    <p:set>
                                      <p:cBhvr>
                                        <p:cTn id="447" dur="1" fill="hold">
                                          <p:stCondLst>
                                            <p:cond delay="0"/>
                                          </p:stCondLst>
                                        </p:cTn>
                                        <p:tgtEl>
                                          <p:spTgt spid="380"/>
                                        </p:tgtEl>
                                        <p:attrNameLst>
                                          <p:attrName>style.visibility</p:attrName>
                                        </p:attrNameLst>
                                      </p:cBhvr>
                                      <p:to>
                                        <p:strVal val="visible"/>
                                      </p:to>
                                    </p:set>
                                    <p:animEffect transition="in" filter="fade">
                                      <p:cBhvr>
                                        <p:cTn id="448" dur="500"/>
                                        <p:tgtEl>
                                          <p:spTgt spid="380"/>
                                        </p:tgtEl>
                                      </p:cBhvr>
                                    </p:animEffect>
                                  </p:childTnLst>
                                </p:cTn>
                              </p:par>
                              <p:par>
                                <p:cTn id="449" presetID="26" presetClass="emph" presetSubtype="0" repeatCount="indefinite" fill="hold" nodeType="withEffect">
                                  <p:stCondLst>
                                    <p:cond delay="1000"/>
                                  </p:stCondLst>
                                  <p:childTnLst>
                                    <p:animEffect transition="out" filter="fade">
                                      <p:cBhvr>
                                        <p:cTn id="450" dur="500" tmFilter="0, 0; .2, .5; .8, .5; 1, 0"/>
                                        <p:tgtEl>
                                          <p:spTgt spid="380"/>
                                        </p:tgtEl>
                                      </p:cBhvr>
                                    </p:animEffect>
                                    <p:animScale>
                                      <p:cBhvr>
                                        <p:cTn id="451" dur="250" autoRev="1" fill="hold"/>
                                        <p:tgtEl>
                                          <p:spTgt spid="380"/>
                                        </p:tgtEl>
                                      </p:cBhvr>
                                      <p:by x="105000" y="105000"/>
                                    </p:animScale>
                                  </p:childTnLst>
                                </p:cTn>
                              </p:par>
                              <p:par>
                                <p:cTn id="452" presetID="22" presetClass="entr" presetSubtype="4" fill="hold" nodeType="withEffect">
                                  <p:stCondLst>
                                    <p:cond delay="1000"/>
                                  </p:stCondLst>
                                  <p:childTnLst>
                                    <p:set>
                                      <p:cBhvr>
                                        <p:cTn id="453" dur="1" fill="hold">
                                          <p:stCondLst>
                                            <p:cond delay="0"/>
                                          </p:stCondLst>
                                        </p:cTn>
                                        <p:tgtEl>
                                          <p:spTgt spid="782"/>
                                        </p:tgtEl>
                                        <p:attrNameLst>
                                          <p:attrName>style.visibility</p:attrName>
                                        </p:attrNameLst>
                                      </p:cBhvr>
                                      <p:to>
                                        <p:strVal val="visible"/>
                                      </p:to>
                                    </p:set>
                                    <p:animEffect transition="in" filter="wipe(down)">
                                      <p:cBhvr>
                                        <p:cTn id="454" dur="300"/>
                                        <p:tgtEl>
                                          <p:spTgt spid="782"/>
                                        </p:tgtEl>
                                      </p:cBhvr>
                                    </p:animEffect>
                                  </p:childTnLst>
                                </p:cTn>
                              </p:par>
                              <p:par>
                                <p:cTn id="455" presetID="22" presetClass="entr" presetSubtype="2" fill="hold" nodeType="withEffect">
                                  <p:stCondLst>
                                    <p:cond delay="1000"/>
                                  </p:stCondLst>
                                  <p:childTnLst>
                                    <p:set>
                                      <p:cBhvr>
                                        <p:cTn id="456" dur="1" fill="hold">
                                          <p:stCondLst>
                                            <p:cond delay="0"/>
                                          </p:stCondLst>
                                        </p:cTn>
                                        <p:tgtEl>
                                          <p:spTgt spid="407"/>
                                        </p:tgtEl>
                                        <p:attrNameLst>
                                          <p:attrName>style.visibility</p:attrName>
                                        </p:attrNameLst>
                                      </p:cBhvr>
                                      <p:to>
                                        <p:strVal val="visible"/>
                                      </p:to>
                                    </p:set>
                                    <p:animEffect transition="in" filter="wipe(right)">
                                      <p:cBhvr>
                                        <p:cTn id="457" dur="500"/>
                                        <p:tgtEl>
                                          <p:spTgt spid="407"/>
                                        </p:tgtEl>
                                      </p:cBhvr>
                                    </p:animEffect>
                                  </p:childTnLst>
                                </p:cTn>
                              </p:par>
                              <p:par>
                                <p:cTn id="458" presetID="22" presetClass="entr" presetSubtype="8" fill="hold" nodeType="withEffect">
                                  <p:stCondLst>
                                    <p:cond delay="1000"/>
                                  </p:stCondLst>
                                  <p:childTnLst>
                                    <p:set>
                                      <p:cBhvr>
                                        <p:cTn id="459" dur="1" fill="hold">
                                          <p:stCondLst>
                                            <p:cond delay="0"/>
                                          </p:stCondLst>
                                        </p:cTn>
                                        <p:tgtEl>
                                          <p:spTgt spid="396"/>
                                        </p:tgtEl>
                                        <p:attrNameLst>
                                          <p:attrName>style.visibility</p:attrName>
                                        </p:attrNameLst>
                                      </p:cBhvr>
                                      <p:to>
                                        <p:strVal val="visible"/>
                                      </p:to>
                                    </p:set>
                                    <p:animEffect transition="in" filter="wipe(left)">
                                      <p:cBhvr>
                                        <p:cTn id="460" dur="750"/>
                                        <p:tgtEl>
                                          <p:spTgt spid="396"/>
                                        </p:tgtEl>
                                      </p:cBhvr>
                                    </p:animEffect>
                                  </p:childTnLst>
                                </p:cTn>
                              </p:par>
                              <p:par>
                                <p:cTn id="461" presetID="10" presetClass="entr" presetSubtype="0" fill="hold" nodeType="withEffect">
                                  <p:stCondLst>
                                    <p:cond delay="1000"/>
                                  </p:stCondLst>
                                  <p:childTnLst>
                                    <p:set>
                                      <p:cBhvr>
                                        <p:cTn id="462" dur="1" fill="hold">
                                          <p:stCondLst>
                                            <p:cond delay="0"/>
                                          </p:stCondLst>
                                        </p:cTn>
                                        <p:tgtEl>
                                          <p:spTgt spid="381"/>
                                        </p:tgtEl>
                                        <p:attrNameLst>
                                          <p:attrName>style.visibility</p:attrName>
                                        </p:attrNameLst>
                                      </p:cBhvr>
                                      <p:to>
                                        <p:strVal val="visible"/>
                                      </p:to>
                                    </p:set>
                                    <p:animEffect transition="in" filter="fade">
                                      <p:cBhvr>
                                        <p:cTn id="463" dur="500"/>
                                        <p:tgtEl>
                                          <p:spTgt spid="381"/>
                                        </p:tgtEl>
                                      </p:cBhvr>
                                    </p:animEffect>
                                  </p:childTnLst>
                                </p:cTn>
                              </p:par>
                              <p:par>
                                <p:cTn id="464" presetID="26" presetClass="emph" presetSubtype="0" repeatCount="indefinite" fill="hold" nodeType="withEffect">
                                  <p:stCondLst>
                                    <p:cond delay="1000"/>
                                  </p:stCondLst>
                                  <p:childTnLst>
                                    <p:animEffect transition="out" filter="fade">
                                      <p:cBhvr>
                                        <p:cTn id="465" dur="500" tmFilter="0, 0; .2, .5; .8, .5; 1, 0"/>
                                        <p:tgtEl>
                                          <p:spTgt spid="381"/>
                                        </p:tgtEl>
                                      </p:cBhvr>
                                    </p:animEffect>
                                    <p:animScale>
                                      <p:cBhvr>
                                        <p:cTn id="466" dur="250" autoRev="1" fill="hold"/>
                                        <p:tgtEl>
                                          <p:spTgt spid="381"/>
                                        </p:tgtEl>
                                      </p:cBhvr>
                                      <p:by x="105000" y="105000"/>
                                    </p:animScale>
                                  </p:childTnLst>
                                </p:cTn>
                              </p:par>
                              <p:par>
                                <p:cTn id="467" presetID="22" presetClass="entr" presetSubtype="4" fill="hold" nodeType="withEffect">
                                  <p:stCondLst>
                                    <p:cond delay="1000"/>
                                  </p:stCondLst>
                                  <p:childTnLst>
                                    <p:set>
                                      <p:cBhvr>
                                        <p:cTn id="468" dur="1" fill="hold">
                                          <p:stCondLst>
                                            <p:cond delay="0"/>
                                          </p:stCondLst>
                                        </p:cTn>
                                        <p:tgtEl>
                                          <p:spTgt spid="783"/>
                                        </p:tgtEl>
                                        <p:attrNameLst>
                                          <p:attrName>style.visibility</p:attrName>
                                        </p:attrNameLst>
                                      </p:cBhvr>
                                      <p:to>
                                        <p:strVal val="visible"/>
                                      </p:to>
                                    </p:set>
                                    <p:animEffect transition="in" filter="wipe(down)">
                                      <p:cBhvr>
                                        <p:cTn id="469" dur="300"/>
                                        <p:tgtEl>
                                          <p:spTgt spid="783"/>
                                        </p:tgtEl>
                                      </p:cBhvr>
                                    </p:animEffect>
                                  </p:childTnLst>
                                </p:cTn>
                              </p:par>
                              <p:par>
                                <p:cTn id="470" presetID="22" presetClass="entr" presetSubtype="8" fill="hold" nodeType="withEffect">
                                  <p:stCondLst>
                                    <p:cond delay="1000"/>
                                  </p:stCondLst>
                                  <p:childTnLst>
                                    <p:set>
                                      <p:cBhvr>
                                        <p:cTn id="471" dur="1" fill="hold">
                                          <p:stCondLst>
                                            <p:cond delay="0"/>
                                          </p:stCondLst>
                                        </p:cTn>
                                        <p:tgtEl>
                                          <p:spTgt spid="756"/>
                                        </p:tgtEl>
                                        <p:attrNameLst>
                                          <p:attrName>style.visibility</p:attrName>
                                        </p:attrNameLst>
                                      </p:cBhvr>
                                      <p:to>
                                        <p:strVal val="visible"/>
                                      </p:to>
                                    </p:set>
                                    <p:animEffect transition="in" filter="wipe(left)">
                                      <p:cBhvr>
                                        <p:cTn id="472" dur="750"/>
                                        <p:tgtEl>
                                          <p:spTgt spid="756"/>
                                        </p:tgtEl>
                                      </p:cBhvr>
                                    </p:animEffect>
                                  </p:childTnLst>
                                </p:cTn>
                              </p:par>
                              <p:par>
                                <p:cTn id="473" presetID="10" presetClass="entr" presetSubtype="0" fill="hold" nodeType="withEffect">
                                  <p:stCondLst>
                                    <p:cond delay="1000"/>
                                  </p:stCondLst>
                                  <p:childTnLst>
                                    <p:set>
                                      <p:cBhvr>
                                        <p:cTn id="474" dur="1" fill="hold">
                                          <p:stCondLst>
                                            <p:cond delay="0"/>
                                          </p:stCondLst>
                                        </p:cTn>
                                        <p:tgtEl>
                                          <p:spTgt spid="382"/>
                                        </p:tgtEl>
                                        <p:attrNameLst>
                                          <p:attrName>style.visibility</p:attrName>
                                        </p:attrNameLst>
                                      </p:cBhvr>
                                      <p:to>
                                        <p:strVal val="visible"/>
                                      </p:to>
                                    </p:set>
                                    <p:animEffect transition="in" filter="fade">
                                      <p:cBhvr>
                                        <p:cTn id="475" dur="500"/>
                                        <p:tgtEl>
                                          <p:spTgt spid="382"/>
                                        </p:tgtEl>
                                      </p:cBhvr>
                                    </p:animEffect>
                                  </p:childTnLst>
                                </p:cTn>
                              </p:par>
                              <p:par>
                                <p:cTn id="476" presetID="26" presetClass="emph" presetSubtype="0" repeatCount="indefinite" fill="hold" nodeType="withEffect">
                                  <p:stCondLst>
                                    <p:cond delay="1000"/>
                                  </p:stCondLst>
                                  <p:childTnLst>
                                    <p:animEffect transition="out" filter="fade">
                                      <p:cBhvr>
                                        <p:cTn id="477" dur="500" tmFilter="0, 0; .2, .5; .8, .5; 1, 0"/>
                                        <p:tgtEl>
                                          <p:spTgt spid="382"/>
                                        </p:tgtEl>
                                      </p:cBhvr>
                                    </p:animEffect>
                                    <p:animScale>
                                      <p:cBhvr>
                                        <p:cTn id="478" dur="250" autoRev="1" fill="hold"/>
                                        <p:tgtEl>
                                          <p:spTgt spid="382"/>
                                        </p:tgtEl>
                                      </p:cBhvr>
                                      <p:by x="105000" y="105000"/>
                                    </p:animScale>
                                  </p:childTnLst>
                                </p:cTn>
                              </p:par>
                              <p:par>
                                <p:cTn id="479" presetID="22" presetClass="entr" presetSubtype="1" fill="hold" nodeType="withEffect">
                                  <p:stCondLst>
                                    <p:cond delay="1000"/>
                                  </p:stCondLst>
                                  <p:childTnLst>
                                    <p:set>
                                      <p:cBhvr>
                                        <p:cTn id="480" dur="1" fill="hold">
                                          <p:stCondLst>
                                            <p:cond delay="0"/>
                                          </p:stCondLst>
                                        </p:cTn>
                                        <p:tgtEl>
                                          <p:spTgt spid="784"/>
                                        </p:tgtEl>
                                        <p:attrNameLst>
                                          <p:attrName>style.visibility</p:attrName>
                                        </p:attrNameLst>
                                      </p:cBhvr>
                                      <p:to>
                                        <p:strVal val="visible"/>
                                      </p:to>
                                    </p:set>
                                    <p:animEffect transition="in" filter="wipe(up)">
                                      <p:cBhvr>
                                        <p:cTn id="481" dur="300"/>
                                        <p:tgtEl>
                                          <p:spTgt spid="784"/>
                                        </p:tgtEl>
                                      </p:cBhvr>
                                    </p:animEffect>
                                  </p:childTnLst>
                                </p:cTn>
                              </p:par>
                              <p:par>
                                <p:cTn id="482" presetID="22" presetClass="entr" presetSubtype="8" fill="hold" nodeType="withEffect">
                                  <p:stCondLst>
                                    <p:cond delay="1000"/>
                                  </p:stCondLst>
                                  <p:childTnLst>
                                    <p:set>
                                      <p:cBhvr>
                                        <p:cTn id="483" dur="1" fill="hold">
                                          <p:stCondLst>
                                            <p:cond delay="0"/>
                                          </p:stCondLst>
                                        </p:cTn>
                                        <p:tgtEl>
                                          <p:spTgt spid="718"/>
                                        </p:tgtEl>
                                        <p:attrNameLst>
                                          <p:attrName>style.visibility</p:attrName>
                                        </p:attrNameLst>
                                      </p:cBhvr>
                                      <p:to>
                                        <p:strVal val="visible"/>
                                      </p:to>
                                    </p:set>
                                    <p:animEffect transition="in" filter="wipe(left)">
                                      <p:cBhvr>
                                        <p:cTn id="484" dur="750"/>
                                        <p:tgtEl>
                                          <p:spTgt spid="718"/>
                                        </p:tgtEl>
                                      </p:cBhvr>
                                    </p:animEffect>
                                  </p:childTnLst>
                                </p:cTn>
                              </p:par>
                              <p:par>
                                <p:cTn id="485" presetID="22" presetClass="entr" presetSubtype="2" fill="hold" nodeType="withEffect">
                                  <p:stCondLst>
                                    <p:cond delay="1000"/>
                                  </p:stCondLst>
                                  <p:childTnLst>
                                    <p:set>
                                      <p:cBhvr>
                                        <p:cTn id="486" dur="1" fill="hold">
                                          <p:stCondLst>
                                            <p:cond delay="0"/>
                                          </p:stCondLst>
                                        </p:cTn>
                                        <p:tgtEl>
                                          <p:spTgt spid="687"/>
                                        </p:tgtEl>
                                        <p:attrNameLst>
                                          <p:attrName>style.visibility</p:attrName>
                                        </p:attrNameLst>
                                      </p:cBhvr>
                                      <p:to>
                                        <p:strVal val="visible"/>
                                      </p:to>
                                    </p:set>
                                    <p:animEffect transition="in" filter="wipe(right)">
                                      <p:cBhvr>
                                        <p:cTn id="487" dur="750"/>
                                        <p:tgtEl>
                                          <p:spTgt spid="687"/>
                                        </p:tgtEl>
                                      </p:cBhvr>
                                    </p:animEffect>
                                  </p:childTnLst>
                                </p:cTn>
                              </p:par>
                              <p:par>
                                <p:cTn id="488" presetID="22" presetClass="entr" presetSubtype="8" fill="hold" nodeType="withEffect">
                                  <p:stCondLst>
                                    <p:cond delay="1000"/>
                                  </p:stCondLst>
                                  <p:childTnLst>
                                    <p:set>
                                      <p:cBhvr>
                                        <p:cTn id="489" dur="1" fill="hold">
                                          <p:stCondLst>
                                            <p:cond delay="0"/>
                                          </p:stCondLst>
                                        </p:cTn>
                                        <p:tgtEl>
                                          <p:spTgt spid="703"/>
                                        </p:tgtEl>
                                        <p:attrNameLst>
                                          <p:attrName>style.visibility</p:attrName>
                                        </p:attrNameLst>
                                      </p:cBhvr>
                                      <p:to>
                                        <p:strVal val="visible"/>
                                      </p:to>
                                    </p:set>
                                    <p:animEffect transition="in" filter="wipe(left)">
                                      <p:cBhvr>
                                        <p:cTn id="490" dur="750"/>
                                        <p:tgtEl>
                                          <p:spTgt spid="703"/>
                                        </p:tgtEl>
                                      </p:cBhvr>
                                    </p:animEffect>
                                  </p:childTnLst>
                                </p:cTn>
                              </p:par>
                            </p:childTnLst>
                          </p:cTn>
                        </p:par>
                        <p:par>
                          <p:cTn id="491" fill="hold">
                            <p:stCondLst>
                              <p:cond delay="2250"/>
                            </p:stCondLst>
                            <p:childTnLst>
                              <p:par>
                                <p:cTn id="492" presetID="10" presetClass="entr" presetSubtype="0" fill="hold" nodeType="afterEffect">
                                  <p:stCondLst>
                                    <p:cond delay="0"/>
                                  </p:stCondLst>
                                  <p:childTnLst>
                                    <p:set>
                                      <p:cBhvr>
                                        <p:cTn id="493" dur="1" fill="hold">
                                          <p:stCondLst>
                                            <p:cond delay="0"/>
                                          </p:stCondLst>
                                        </p:cTn>
                                        <p:tgtEl>
                                          <p:spTgt spid="383"/>
                                        </p:tgtEl>
                                        <p:attrNameLst>
                                          <p:attrName>style.visibility</p:attrName>
                                        </p:attrNameLst>
                                      </p:cBhvr>
                                      <p:to>
                                        <p:strVal val="visible"/>
                                      </p:to>
                                    </p:set>
                                    <p:animEffect transition="in" filter="fade">
                                      <p:cBhvr>
                                        <p:cTn id="494" dur="500"/>
                                        <p:tgtEl>
                                          <p:spTgt spid="383"/>
                                        </p:tgtEl>
                                      </p:cBhvr>
                                    </p:animEffect>
                                  </p:childTnLst>
                                </p:cTn>
                              </p:par>
                              <p:par>
                                <p:cTn id="495" presetID="26" presetClass="emph" presetSubtype="0" repeatCount="indefinite" fill="hold" nodeType="withEffect">
                                  <p:stCondLst>
                                    <p:cond delay="0"/>
                                  </p:stCondLst>
                                  <p:childTnLst>
                                    <p:animEffect transition="out" filter="fade">
                                      <p:cBhvr>
                                        <p:cTn id="496" dur="500" tmFilter="0, 0; .2, .5; .8, .5; 1, 0"/>
                                        <p:tgtEl>
                                          <p:spTgt spid="383"/>
                                        </p:tgtEl>
                                      </p:cBhvr>
                                    </p:animEffect>
                                    <p:animScale>
                                      <p:cBhvr>
                                        <p:cTn id="497" dur="250" autoRev="1" fill="hold"/>
                                        <p:tgtEl>
                                          <p:spTgt spid="383"/>
                                        </p:tgtEl>
                                      </p:cBhvr>
                                      <p:by x="105000" y="105000"/>
                                    </p:animScale>
                                  </p:childTnLst>
                                </p:cTn>
                              </p:par>
                              <p:par>
                                <p:cTn id="498" presetID="22" presetClass="entr" presetSubtype="1" fill="hold" nodeType="withEffect">
                                  <p:stCondLst>
                                    <p:cond delay="0"/>
                                  </p:stCondLst>
                                  <p:childTnLst>
                                    <p:set>
                                      <p:cBhvr>
                                        <p:cTn id="499" dur="1" fill="hold">
                                          <p:stCondLst>
                                            <p:cond delay="0"/>
                                          </p:stCondLst>
                                        </p:cTn>
                                        <p:tgtEl>
                                          <p:spTgt spid="787"/>
                                        </p:tgtEl>
                                        <p:attrNameLst>
                                          <p:attrName>style.visibility</p:attrName>
                                        </p:attrNameLst>
                                      </p:cBhvr>
                                      <p:to>
                                        <p:strVal val="visible"/>
                                      </p:to>
                                    </p:set>
                                    <p:animEffect transition="in" filter="wipe(up)">
                                      <p:cBhvr>
                                        <p:cTn id="500" dur="300"/>
                                        <p:tgtEl>
                                          <p:spTgt spid="787"/>
                                        </p:tgtEl>
                                      </p:cBhvr>
                                    </p:animEffect>
                                  </p:childTnLst>
                                </p:cTn>
                              </p:par>
                              <p:par>
                                <p:cTn id="501" presetID="22" presetClass="entr" presetSubtype="8" fill="hold" nodeType="withEffect">
                                  <p:stCondLst>
                                    <p:cond delay="0"/>
                                  </p:stCondLst>
                                  <p:childTnLst>
                                    <p:set>
                                      <p:cBhvr>
                                        <p:cTn id="502" dur="1" fill="hold">
                                          <p:stCondLst>
                                            <p:cond delay="0"/>
                                          </p:stCondLst>
                                        </p:cTn>
                                        <p:tgtEl>
                                          <p:spTgt spid="483"/>
                                        </p:tgtEl>
                                        <p:attrNameLst>
                                          <p:attrName>style.visibility</p:attrName>
                                        </p:attrNameLst>
                                      </p:cBhvr>
                                      <p:to>
                                        <p:strVal val="visible"/>
                                      </p:to>
                                    </p:set>
                                    <p:animEffect transition="in" filter="wipe(left)">
                                      <p:cBhvr>
                                        <p:cTn id="503" dur="750"/>
                                        <p:tgtEl>
                                          <p:spTgt spid="483"/>
                                        </p:tgtEl>
                                      </p:cBhvr>
                                    </p:animEffect>
                                  </p:childTnLst>
                                </p:cTn>
                              </p:par>
                            </p:childTnLst>
                          </p:cTn>
                        </p:par>
                        <p:par>
                          <p:cTn id="504" fill="hold">
                            <p:stCondLst>
                              <p:cond delay="3000"/>
                            </p:stCondLst>
                            <p:childTnLst>
                              <p:par>
                                <p:cTn id="505" presetID="10" presetClass="entr" presetSubtype="0" fill="hold" nodeType="afterEffect">
                                  <p:stCondLst>
                                    <p:cond delay="0"/>
                                  </p:stCondLst>
                                  <p:childTnLst>
                                    <p:set>
                                      <p:cBhvr>
                                        <p:cTn id="506" dur="1" fill="hold">
                                          <p:stCondLst>
                                            <p:cond delay="0"/>
                                          </p:stCondLst>
                                        </p:cTn>
                                        <p:tgtEl>
                                          <p:spTgt spid="384"/>
                                        </p:tgtEl>
                                        <p:attrNameLst>
                                          <p:attrName>style.visibility</p:attrName>
                                        </p:attrNameLst>
                                      </p:cBhvr>
                                      <p:to>
                                        <p:strVal val="visible"/>
                                      </p:to>
                                    </p:set>
                                    <p:animEffect transition="in" filter="fade">
                                      <p:cBhvr>
                                        <p:cTn id="507" dur="500"/>
                                        <p:tgtEl>
                                          <p:spTgt spid="384"/>
                                        </p:tgtEl>
                                      </p:cBhvr>
                                    </p:animEffect>
                                  </p:childTnLst>
                                </p:cTn>
                              </p:par>
                              <p:par>
                                <p:cTn id="508" presetID="26" presetClass="emph" presetSubtype="0" repeatCount="indefinite" fill="hold" nodeType="withEffect">
                                  <p:stCondLst>
                                    <p:cond delay="0"/>
                                  </p:stCondLst>
                                  <p:childTnLst>
                                    <p:animEffect transition="out" filter="fade">
                                      <p:cBhvr>
                                        <p:cTn id="509" dur="500" tmFilter="0, 0; .2, .5; .8, .5; 1, 0"/>
                                        <p:tgtEl>
                                          <p:spTgt spid="384"/>
                                        </p:tgtEl>
                                      </p:cBhvr>
                                    </p:animEffect>
                                    <p:animScale>
                                      <p:cBhvr>
                                        <p:cTn id="510" dur="250" autoRev="1" fill="hold"/>
                                        <p:tgtEl>
                                          <p:spTgt spid="384"/>
                                        </p:tgtEl>
                                      </p:cBhvr>
                                      <p:by x="105000" y="105000"/>
                                    </p:animScale>
                                  </p:childTnLst>
                                </p:cTn>
                              </p:par>
                              <p:par>
                                <p:cTn id="511" presetID="22" presetClass="entr" presetSubtype="1" fill="hold" nodeType="withEffect">
                                  <p:stCondLst>
                                    <p:cond delay="0"/>
                                  </p:stCondLst>
                                  <p:childTnLst>
                                    <p:set>
                                      <p:cBhvr>
                                        <p:cTn id="512" dur="1" fill="hold">
                                          <p:stCondLst>
                                            <p:cond delay="0"/>
                                          </p:stCondLst>
                                        </p:cTn>
                                        <p:tgtEl>
                                          <p:spTgt spid="785"/>
                                        </p:tgtEl>
                                        <p:attrNameLst>
                                          <p:attrName>style.visibility</p:attrName>
                                        </p:attrNameLst>
                                      </p:cBhvr>
                                      <p:to>
                                        <p:strVal val="visible"/>
                                      </p:to>
                                    </p:set>
                                    <p:animEffect transition="in" filter="wipe(up)">
                                      <p:cBhvr>
                                        <p:cTn id="513" dur="300"/>
                                        <p:tgtEl>
                                          <p:spTgt spid="785"/>
                                        </p:tgtEl>
                                      </p:cBhvr>
                                    </p:animEffect>
                                  </p:childTnLst>
                                </p:cTn>
                              </p:par>
                              <p:par>
                                <p:cTn id="514" presetID="22" presetClass="entr" presetSubtype="2" fill="hold" nodeType="withEffect">
                                  <p:stCondLst>
                                    <p:cond delay="0"/>
                                  </p:stCondLst>
                                  <p:childTnLst>
                                    <p:set>
                                      <p:cBhvr>
                                        <p:cTn id="515" dur="1" fill="hold">
                                          <p:stCondLst>
                                            <p:cond delay="0"/>
                                          </p:stCondLst>
                                        </p:cTn>
                                        <p:tgtEl>
                                          <p:spTgt spid="463"/>
                                        </p:tgtEl>
                                        <p:attrNameLst>
                                          <p:attrName>style.visibility</p:attrName>
                                        </p:attrNameLst>
                                      </p:cBhvr>
                                      <p:to>
                                        <p:strVal val="visible"/>
                                      </p:to>
                                    </p:set>
                                    <p:animEffect transition="in" filter="wipe(right)">
                                      <p:cBhvr>
                                        <p:cTn id="516" dur="750"/>
                                        <p:tgtEl>
                                          <p:spTgt spid="463"/>
                                        </p:tgtEl>
                                      </p:cBhvr>
                                    </p:animEffect>
                                  </p:childTnLst>
                                </p:cTn>
                              </p:par>
                              <p:par>
                                <p:cTn id="517" presetID="10" presetClass="entr" presetSubtype="0" fill="hold" nodeType="withEffect">
                                  <p:stCondLst>
                                    <p:cond delay="0"/>
                                  </p:stCondLst>
                                  <p:childTnLst>
                                    <p:set>
                                      <p:cBhvr>
                                        <p:cTn id="518" dur="1" fill="hold">
                                          <p:stCondLst>
                                            <p:cond delay="0"/>
                                          </p:stCondLst>
                                        </p:cTn>
                                        <p:tgtEl>
                                          <p:spTgt spid="385"/>
                                        </p:tgtEl>
                                        <p:attrNameLst>
                                          <p:attrName>style.visibility</p:attrName>
                                        </p:attrNameLst>
                                      </p:cBhvr>
                                      <p:to>
                                        <p:strVal val="visible"/>
                                      </p:to>
                                    </p:set>
                                    <p:animEffect transition="in" filter="fade">
                                      <p:cBhvr>
                                        <p:cTn id="519" dur="500"/>
                                        <p:tgtEl>
                                          <p:spTgt spid="385"/>
                                        </p:tgtEl>
                                      </p:cBhvr>
                                    </p:animEffect>
                                  </p:childTnLst>
                                </p:cTn>
                              </p:par>
                              <p:par>
                                <p:cTn id="520" presetID="26" presetClass="emph" presetSubtype="0" repeatCount="indefinite" fill="hold" nodeType="withEffect">
                                  <p:stCondLst>
                                    <p:cond delay="0"/>
                                  </p:stCondLst>
                                  <p:childTnLst>
                                    <p:animEffect transition="out" filter="fade">
                                      <p:cBhvr>
                                        <p:cTn id="521" dur="500" tmFilter="0, 0; .2, .5; .8, .5; 1, 0"/>
                                        <p:tgtEl>
                                          <p:spTgt spid="385"/>
                                        </p:tgtEl>
                                      </p:cBhvr>
                                    </p:animEffect>
                                    <p:animScale>
                                      <p:cBhvr>
                                        <p:cTn id="522" dur="250" autoRev="1" fill="hold"/>
                                        <p:tgtEl>
                                          <p:spTgt spid="385"/>
                                        </p:tgtEl>
                                      </p:cBhvr>
                                      <p:by x="105000" y="105000"/>
                                    </p:animScale>
                                  </p:childTnLst>
                                </p:cTn>
                              </p:par>
                              <p:par>
                                <p:cTn id="523" presetID="22" presetClass="entr" presetSubtype="4" fill="hold" nodeType="withEffect">
                                  <p:stCondLst>
                                    <p:cond delay="0"/>
                                  </p:stCondLst>
                                  <p:childTnLst>
                                    <p:set>
                                      <p:cBhvr>
                                        <p:cTn id="524" dur="1" fill="hold">
                                          <p:stCondLst>
                                            <p:cond delay="0"/>
                                          </p:stCondLst>
                                        </p:cTn>
                                        <p:tgtEl>
                                          <p:spTgt spid="786"/>
                                        </p:tgtEl>
                                        <p:attrNameLst>
                                          <p:attrName>style.visibility</p:attrName>
                                        </p:attrNameLst>
                                      </p:cBhvr>
                                      <p:to>
                                        <p:strVal val="visible"/>
                                      </p:to>
                                    </p:set>
                                    <p:animEffect transition="in" filter="wipe(down)">
                                      <p:cBhvr>
                                        <p:cTn id="525" dur="300"/>
                                        <p:tgtEl>
                                          <p:spTgt spid="786"/>
                                        </p:tgtEl>
                                      </p:cBhvr>
                                    </p:animEffect>
                                  </p:childTnLst>
                                </p:cTn>
                              </p:par>
                              <p:par>
                                <p:cTn id="526" presetID="22" presetClass="entr" presetSubtype="8" fill="hold" nodeType="withEffect">
                                  <p:stCondLst>
                                    <p:cond delay="0"/>
                                  </p:stCondLst>
                                  <p:childTnLst>
                                    <p:set>
                                      <p:cBhvr>
                                        <p:cTn id="527" dur="1" fill="hold">
                                          <p:stCondLst>
                                            <p:cond delay="0"/>
                                          </p:stCondLst>
                                        </p:cTn>
                                        <p:tgtEl>
                                          <p:spTgt spid="440"/>
                                        </p:tgtEl>
                                        <p:attrNameLst>
                                          <p:attrName>style.visibility</p:attrName>
                                        </p:attrNameLst>
                                      </p:cBhvr>
                                      <p:to>
                                        <p:strVal val="visible"/>
                                      </p:to>
                                    </p:set>
                                    <p:animEffect transition="in" filter="wipe(left)">
                                      <p:cBhvr>
                                        <p:cTn id="528" dur="750"/>
                                        <p:tgtEl>
                                          <p:spTgt spid="440"/>
                                        </p:tgtEl>
                                      </p:cBhvr>
                                    </p:animEffect>
                                  </p:childTnLst>
                                </p:cTn>
                              </p:par>
                            </p:childTnLst>
                          </p:cTn>
                        </p:par>
                        <p:par>
                          <p:cTn id="529" fill="hold">
                            <p:stCondLst>
                              <p:cond delay="3750"/>
                            </p:stCondLst>
                            <p:childTnLst>
                              <p:par>
                                <p:cTn id="530" presetID="10" presetClass="entr" presetSubtype="0" fill="hold" nodeType="afterEffect">
                                  <p:stCondLst>
                                    <p:cond delay="0"/>
                                  </p:stCondLst>
                                  <p:childTnLst>
                                    <p:set>
                                      <p:cBhvr>
                                        <p:cTn id="531" dur="1" fill="hold">
                                          <p:stCondLst>
                                            <p:cond delay="0"/>
                                          </p:stCondLst>
                                        </p:cTn>
                                        <p:tgtEl>
                                          <p:spTgt spid="386"/>
                                        </p:tgtEl>
                                        <p:attrNameLst>
                                          <p:attrName>style.visibility</p:attrName>
                                        </p:attrNameLst>
                                      </p:cBhvr>
                                      <p:to>
                                        <p:strVal val="visible"/>
                                      </p:to>
                                    </p:set>
                                    <p:animEffect transition="in" filter="fade">
                                      <p:cBhvr>
                                        <p:cTn id="532" dur="500"/>
                                        <p:tgtEl>
                                          <p:spTgt spid="386"/>
                                        </p:tgtEl>
                                      </p:cBhvr>
                                    </p:animEffect>
                                  </p:childTnLst>
                                </p:cTn>
                              </p:par>
                              <p:par>
                                <p:cTn id="533" presetID="26" presetClass="emph" presetSubtype="0" repeatCount="indefinite" fill="hold" nodeType="withEffect">
                                  <p:stCondLst>
                                    <p:cond delay="0"/>
                                  </p:stCondLst>
                                  <p:childTnLst>
                                    <p:animEffect transition="out" filter="fade">
                                      <p:cBhvr>
                                        <p:cTn id="534" dur="500" tmFilter="0, 0; .2, .5; .8, .5; 1, 0"/>
                                        <p:tgtEl>
                                          <p:spTgt spid="386"/>
                                        </p:tgtEl>
                                      </p:cBhvr>
                                    </p:animEffect>
                                    <p:animScale>
                                      <p:cBhvr>
                                        <p:cTn id="535" dur="250" autoRev="1" fill="hold"/>
                                        <p:tgtEl>
                                          <p:spTgt spid="386"/>
                                        </p:tgtEl>
                                      </p:cBhvr>
                                      <p:by x="105000" y="105000"/>
                                    </p:animScale>
                                  </p:childTnLst>
                                </p:cTn>
                              </p:par>
                              <p:par>
                                <p:cTn id="536" presetID="22" presetClass="entr" presetSubtype="1" fill="hold" nodeType="withEffect">
                                  <p:stCondLst>
                                    <p:cond delay="0"/>
                                  </p:stCondLst>
                                  <p:childTnLst>
                                    <p:set>
                                      <p:cBhvr>
                                        <p:cTn id="537" dur="1" fill="hold">
                                          <p:stCondLst>
                                            <p:cond delay="0"/>
                                          </p:stCondLst>
                                        </p:cTn>
                                        <p:tgtEl>
                                          <p:spTgt spid="788"/>
                                        </p:tgtEl>
                                        <p:attrNameLst>
                                          <p:attrName>style.visibility</p:attrName>
                                        </p:attrNameLst>
                                      </p:cBhvr>
                                      <p:to>
                                        <p:strVal val="visible"/>
                                      </p:to>
                                    </p:set>
                                    <p:animEffect transition="in" filter="wipe(up)">
                                      <p:cBhvr>
                                        <p:cTn id="538" dur="300"/>
                                        <p:tgtEl>
                                          <p:spTgt spid="788"/>
                                        </p:tgtEl>
                                      </p:cBhvr>
                                    </p:animEffect>
                                  </p:childTnLst>
                                </p:cTn>
                              </p:par>
                              <p:par>
                                <p:cTn id="539" presetID="22" presetClass="entr" presetSubtype="2" fill="hold" nodeType="withEffect">
                                  <p:stCondLst>
                                    <p:cond delay="0"/>
                                  </p:stCondLst>
                                  <p:childTnLst>
                                    <p:set>
                                      <p:cBhvr>
                                        <p:cTn id="540" dur="1" fill="hold">
                                          <p:stCondLst>
                                            <p:cond delay="0"/>
                                          </p:stCondLst>
                                        </p:cTn>
                                        <p:tgtEl>
                                          <p:spTgt spid="504"/>
                                        </p:tgtEl>
                                        <p:attrNameLst>
                                          <p:attrName>style.visibility</p:attrName>
                                        </p:attrNameLst>
                                      </p:cBhvr>
                                      <p:to>
                                        <p:strVal val="visible"/>
                                      </p:to>
                                    </p:set>
                                    <p:animEffect transition="in" filter="wipe(right)">
                                      <p:cBhvr>
                                        <p:cTn id="541" dur="750"/>
                                        <p:tgtEl>
                                          <p:spTgt spid="504"/>
                                        </p:tgtEl>
                                      </p:cBhvr>
                                    </p:animEffect>
                                  </p:childTnLst>
                                </p:cTn>
                              </p:par>
                              <p:par>
                                <p:cTn id="542" presetID="10" presetClass="entr" presetSubtype="0" fill="hold" nodeType="withEffect">
                                  <p:stCondLst>
                                    <p:cond delay="0"/>
                                  </p:stCondLst>
                                  <p:childTnLst>
                                    <p:set>
                                      <p:cBhvr>
                                        <p:cTn id="543" dur="1" fill="hold">
                                          <p:stCondLst>
                                            <p:cond delay="0"/>
                                          </p:stCondLst>
                                        </p:cTn>
                                        <p:tgtEl>
                                          <p:spTgt spid="387"/>
                                        </p:tgtEl>
                                        <p:attrNameLst>
                                          <p:attrName>style.visibility</p:attrName>
                                        </p:attrNameLst>
                                      </p:cBhvr>
                                      <p:to>
                                        <p:strVal val="visible"/>
                                      </p:to>
                                    </p:set>
                                    <p:animEffect transition="in" filter="fade">
                                      <p:cBhvr>
                                        <p:cTn id="544" dur="500"/>
                                        <p:tgtEl>
                                          <p:spTgt spid="387"/>
                                        </p:tgtEl>
                                      </p:cBhvr>
                                    </p:animEffect>
                                  </p:childTnLst>
                                </p:cTn>
                              </p:par>
                              <p:par>
                                <p:cTn id="545" presetID="26" presetClass="emph" presetSubtype="0" repeatCount="indefinite" fill="hold" nodeType="withEffect">
                                  <p:stCondLst>
                                    <p:cond delay="0"/>
                                  </p:stCondLst>
                                  <p:childTnLst>
                                    <p:animEffect transition="out" filter="fade">
                                      <p:cBhvr>
                                        <p:cTn id="546" dur="500" tmFilter="0, 0; .2, .5; .8, .5; 1, 0"/>
                                        <p:tgtEl>
                                          <p:spTgt spid="387"/>
                                        </p:tgtEl>
                                      </p:cBhvr>
                                    </p:animEffect>
                                    <p:animScale>
                                      <p:cBhvr>
                                        <p:cTn id="547" dur="250" autoRev="1" fill="hold"/>
                                        <p:tgtEl>
                                          <p:spTgt spid="387"/>
                                        </p:tgtEl>
                                      </p:cBhvr>
                                      <p:by x="105000" y="105000"/>
                                    </p:animScale>
                                  </p:childTnLst>
                                </p:cTn>
                              </p:par>
                              <p:par>
                                <p:cTn id="548" presetID="22" presetClass="entr" presetSubtype="4" fill="hold" nodeType="withEffect">
                                  <p:stCondLst>
                                    <p:cond delay="0"/>
                                  </p:stCondLst>
                                  <p:childTnLst>
                                    <p:set>
                                      <p:cBhvr>
                                        <p:cTn id="549" dur="1" fill="hold">
                                          <p:stCondLst>
                                            <p:cond delay="0"/>
                                          </p:stCondLst>
                                        </p:cTn>
                                        <p:tgtEl>
                                          <p:spTgt spid="789"/>
                                        </p:tgtEl>
                                        <p:attrNameLst>
                                          <p:attrName>style.visibility</p:attrName>
                                        </p:attrNameLst>
                                      </p:cBhvr>
                                      <p:to>
                                        <p:strVal val="visible"/>
                                      </p:to>
                                    </p:set>
                                    <p:animEffect transition="in" filter="wipe(down)">
                                      <p:cBhvr>
                                        <p:cTn id="550" dur="300"/>
                                        <p:tgtEl>
                                          <p:spTgt spid="789"/>
                                        </p:tgtEl>
                                      </p:cBhvr>
                                    </p:animEffect>
                                  </p:childTnLst>
                                </p:cTn>
                              </p:par>
                              <p:par>
                                <p:cTn id="551" presetID="22" presetClass="entr" presetSubtype="2" fill="hold" nodeType="withEffect">
                                  <p:stCondLst>
                                    <p:cond delay="0"/>
                                  </p:stCondLst>
                                  <p:childTnLst>
                                    <p:set>
                                      <p:cBhvr>
                                        <p:cTn id="552" dur="1" fill="hold">
                                          <p:stCondLst>
                                            <p:cond delay="0"/>
                                          </p:stCondLst>
                                        </p:cTn>
                                        <p:tgtEl>
                                          <p:spTgt spid="673"/>
                                        </p:tgtEl>
                                        <p:attrNameLst>
                                          <p:attrName>style.visibility</p:attrName>
                                        </p:attrNameLst>
                                      </p:cBhvr>
                                      <p:to>
                                        <p:strVal val="visible"/>
                                      </p:to>
                                    </p:set>
                                    <p:animEffect transition="in" filter="wipe(right)">
                                      <p:cBhvr>
                                        <p:cTn id="553" dur="750"/>
                                        <p:tgtEl>
                                          <p:spTgt spid="673"/>
                                        </p:tgtEl>
                                      </p:cBhvr>
                                    </p:animEffect>
                                  </p:childTnLst>
                                </p:cTn>
                              </p:par>
                              <p:par>
                                <p:cTn id="554" presetID="10" presetClass="entr" presetSubtype="0" fill="hold" nodeType="withEffect">
                                  <p:stCondLst>
                                    <p:cond delay="0"/>
                                  </p:stCondLst>
                                  <p:childTnLst>
                                    <p:set>
                                      <p:cBhvr>
                                        <p:cTn id="555" dur="1" fill="hold">
                                          <p:stCondLst>
                                            <p:cond delay="0"/>
                                          </p:stCondLst>
                                        </p:cTn>
                                        <p:tgtEl>
                                          <p:spTgt spid="389"/>
                                        </p:tgtEl>
                                        <p:attrNameLst>
                                          <p:attrName>style.visibility</p:attrName>
                                        </p:attrNameLst>
                                      </p:cBhvr>
                                      <p:to>
                                        <p:strVal val="visible"/>
                                      </p:to>
                                    </p:set>
                                    <p:animEffect transition="in" filter="fade">
                                      <p:cBhvr>
                                        <p:cTn id="556" dur="500"/>
                                        <p:tgtEl>
                                          <p:spTgt spid="389"/>
                                        </p:tgtEl>
                                      </p:cBhvr>
                                    </p:animEffect>
                                  </p:childTnLst>
                                </p:cTn>
                              </p:par>
                              <p:par>
                                <p:cTn id="557" presetID="26" presetClass="emph" presetSubtype="0" repeatCount="indefinite" fill="hold" nodeType="withEffect">
                                  <p:stCondLst>
                                    <p:cond delay="0"/>
                                  </p:stCondLst>
                                  <p:childTnLst>
                                    <p:animEffect transition="out" filter="fade">
                                      <p:cBhvr>
                                        <p:cTn id="558" dur="500" tmFilter="0, 0; .2, .5; .8, .5; 1, 0"/>
                                        <p:tgtEl>
                                          <p:spTgt spid="389"/>
                                        </p:tgtEl>
                                      </p:cBhvr>
                                    </p:animEffect>
                                    <p:animScale>
                                      <p:cBhvr>
                                        <p:cTn id="559" dur="250" autoRev="1" fill="hold"/>
                                        <p:tgtEl>
                                          <p:spTgt spid="389"/>
                                        </p:tgtEl>
                                      </p:cBhvr>
                                      <p:by x="105000" y="105000"/>
                                    </p:animScale>
                                  </p:childTnLst>
                                </p:cTn>
                              </p:par>
                              <p:par>
                                <p:cTn id="560" presetID="22" presetClass="entr" presetSubtype="4" fill="hold" nodeType="withEffect">
                                  <p:stCondLst>
                                    <p:cond delay="0"/>
                                  </p:stCondLst>
                                  <p:childTnLst>
                                    <p:set>
                                      <p:cBhvr>
                                        <p:cTn id="561" dur="1" fill="hold">
                                          <p:stCondLst>
                                            <p:cond delay="0"/>
                                          </p:stCondLst>
                                        </p:cTn>
                                        <p:tgtEl>
                                          <p:spTgt spid="791"/>
                                        </p:tgtEl>
                                        <p:attrNameLst>
                                          <p:attrName>style.visibility</p:attrName>
                                        </p:attrNameLst>
                                      </p:cBhvr>
                                      <p:to>
                                        <p:strVal val="visible"/>
                                      </p:to>
                                    </p:set>
                                    <p:animEffect transition="in" filter="wipe(down)">
                                      <p:cBhvr>
                                        <p:cTn id="562" dur="300"/>
                                        <p:tgtEl>
                                          <p:spTgt spid="791"/>
                                        </p:tgtEl>
                                      </p:cBhvr>
                                    </p:animEffect>
                                  </p:childTnLst>
                                </p:cTn>
                              </p:par>
                              <p:par>
                                <p:cTn id="563" presetID="22" presetClass="entr" presetSubtype="2" fill="hold" nodeType="withEffect">
                                  <p:stCondLst>
                                    <p:cond delay="0"/>
                                  </p:stCondLst>
                                  <p:childTnLst>
                                    <p:set>
                                      <p:cBhvr>
                                        <p:cTn id="564" dur="1" fill="hold">
                                          <p:stCondLst>
                                            <p:cond delay="0"/>
                                          </p:stCondLst>
                                        </p:cTn>
                                        <p:tgtEl>
                                          <p:spTgt spid="653"/>
                                        </p:tgtEl>
                                        <p:attrNameLst>
                                          <p:attrName>style.visibility</p:attrName>
                                        </p:attrNameLst>
                                      </p:cBhvr>
                                      <p:to>
                                        <p:strVal val="visible"/>
                                      </p:to>
                                    </p:set>
                                    <p:animEffect transition="in" filter="wipe(right)">
                                      <p:cBhvr>
                                        <p:cTn id="565" dur="750"/>
                                        <p:tgtEl>
                                          <p:spTgt spid="653"/>
                                        </p:tgtEl>
                                      </p:cBhvr>
                                    </p:animEffect>
                                  </p:childTnLst>
                                </p:cTn>
                              </p:par>
                              <p:par>
                                <p:cTn id="566" presetID="10" presetClass="entr" presetSubtype="0" fill="hold" nodeType="withEffect">
                                  <p:stCondLst>
                                    <p:cond delay="0"/>
                                  </p:stCondLst>
                                  <p:childTnLst>
                                    <p:set>
                                      <p:cBhvr>
                                        <p:cTn id="567" dur="1" fill="hold">
                                          <p:stCondLst>
                                            <p:cond delay="0"/>
                                          </p:stCondLst>
                                        </p:cTn>
                                        <p:tgtEl>
                                          <p:spTgt spid="388"/>
                                        </p:tgtEl>
                                        <p:attrNameLst>
                                          <p:attrName>style.visibility</p:attrName>
                                        </p:attrNameLst>
                                      </p:cBhvr>
                                      <p:to>
                                        <p:strVal val="visible"/>
                                      </p:to>
                                    </p:set>
                                    <p:animEffect transition="in" filter="fade">
                                      <p:cBhvr>
                                        <p:cTn id="568" dur="500"/>
                                        <p:tgtEl>
                                          <p:spTgt spid="388"/>
                                        </p:tgtEl>
                                      </p:cBhvr>
                                    </p:animEffect>
                                  </p:childTnLst>
                                </p:cTn>
                              </p:par>
                              <p:par>
                                <p:cTn id="569" presetID="26" presetClass="emph" presetSubtype="0" repeatCount="indefinite" fill="hold" nodeType="withEffect">
                                  <p:stCondLst>
                                    <p:cond delay="0"/>
                                  </p:stCondLst>
                                  <p:childTnLst>
                                    <p:animEffect transition="out" filter="fade">
                                      <p:cBhvr>
                                        <p:cTn id="570" dur="500" tmFilter="0, 0; .2, .5; .8, .5; 1, 0"/>
                                        <p:tgtEl>
                                          <p:spTgt spid="388"/>
                                        </p:tgtEl>
                                      </p:cBhvr>
                                    </p:animEffect>
                                    <p:animScale>
                                      <p:cBhvr>
                                        <p:cTn id="571" dur="250" autoRev="1" fill="hold"/>
                                        <p:tgtEl>
                                          <p:spTgt spid="388"/>
                                        </p:tgtEl>
                                      </p:cBhvr>
                                      <p:by x="105000" y="105000"/>
                                    </p:animScale>
                                  </p:childTnLst>
                                </p:cTn>
                              </p:par>
                              <p:par>
                                <p:cTn id="572" presetID="22" presetClass="entr" presetSubtype="1" fill="hold" nodeType="withEffect">
                                  <p:stCondLst>
                                    <p:cond delay="0"/>
                                  </p:stCondLst>
                                  <p:childTnLst>
                                    <p:set>
                                      <p:cBhvr>
                                        <p:cTn id="573" dur="1" fill="hold">
                                          <p:stCondLst>
                                            <p:cond delay="0"/>
                                          </p:stCondLst>
                                        </p:cTn>
                                        <p:tgtEl>
                                          <p:spTgt spid="790"/>
                                        </p:tgtEl>
                                        <p:attrNameLst>
                                          <p:attrName>style.visibility</p:attrName>
                                        </p:attrNameLst>
                                      </p:cBhvr>
                                      <p:to>
                                        <p:strVal val="visible"/>
                                      </p:to>
                                    </p:set>
                                    <p:animEffect transition="in" filter="wipe(up)">
                                      <p:cBhvr>
                                        <p:cTn id="574" dur="300"/>
                                        <p:tgtEl>
                                          <p:spTgt spid="790"/>
                                        </p:tgtEl>
                                      </p:cBhvr>
                                    </p:animEffect>
                                  </p:childTnLst>
                                </p:cTn>
                              </p:par>
                              <p:par>
                                <p:cTn id="575" presetID="22" presetClass="entr" presetSubtype="2" fill="hold" nodeType="withEffect">
                                  <p:stCondLst>
                                    <p:cond delay="0"/>
                                  </p:stCondLst>
                                  <p:childTnLst>
                                    <p:set>
                                      <p:cBhvr>
                                        <p:cTn id="576" dur="1" fill="hold">
                                          <p:stCondLst>
                                            <p:cond delay="0"/>
                                          </p:stCondLst>
                                        </p:cTn>
                                        <p:tgtEl>
                                          <p:spTgt spid="518"/>
                                        </p:tgtEl>
                                        <p:attrNameLst>
                                          <p:attrName>style.visibility</p:attrName>
                                        </p:attrNameLst>
                                      </p:cBhvr>
                                      <p:to>
                                        <p:strVal val="visible"/>
                                      </p:to>
                                    </p:set>
                                    <p:animEffect transition="in" filter="wipe(right)">
                                      <p:cBhvr>
                                        <p:cTn id="577" dur="750"/>
                                        <p:tgtEl>
                                          <p:spTgt spid="518"/>
                                        </p:tgtEl>
                                      </p:cBhvr>
                                    </p:animEffect>
                                  </p:childTnLst>
                                </p:cTn>
                              </p:par>
                              <p:par>
                                <p:cTn id="578" presetID="10" presetClass="entr" presetSubtype="0" fill="hold" nodeType="withEffect">
                                  <p:stCondLst>
                                    <p:cond delay="0"/>
                                  </p:stCondLst>
                                  <p:childTnLst>
                                    <p:set>
                                      <p:cBhvr>
                                        <p:cTn id="579" dur="1" fill="hold">
                                          <p:stCondLst>
                                            <p:cond delay="0"/>
                                          </p:stCondLst>
                                        </p:cTn>
                                        <p:tgtEl>
                                          <p:spTgt spid="390"/>
                                        </p:tgtEl>
                                        <p:attrNameLst>
                                          <p:attrName>style.visibility</p:attrName>
                                        </p:attrNameLst>
                                      </p:cBhvr>
                                      <p:to>
                                        <p:strVal val="visible"/>
                                      </p:to>
                                    </p:set>
                                    <p:animEffect transition="in" filter="fade">
                                      <p:cBhvr>
                                        <p:cTn id="580" dur="500"/>
                                        <p:tgtEl>
                                          <p:spTgt spid="390"/>
                                        </p:tgtEl>
                                      </p:cBhvr>
                                    </p:animEffect>
                                  </p:childTnLst>
                                </p:cTn>
                              </p:par>
                              <p:par>
                                <p:cTn id="581" presetID="26" presetClass="emph" presetSubtype="0" repeatCount="indefinite" fill="hold" nodeType="withEffect">
                                  <p:stCondLst>
                                    <p:cond delay="0"/>
                                  </p:stCondLst>
                                  <p:childTnLst>
                                    <p:animEffect transition="out" filter="fade">
                                      <p:cBhvr>
                                        <p:cTn id="582" dur="500" tmFilter="0, 0; .2, .5; .8, .5; 1, 0"/>
                                        <p:tgtEl>
                                          <p:spTgt spid="390"/>
                                        </p:tgtEl>
                                      </p:cBhvr>
                                    </p:animEffect>
                                    <p:animScale>
                                      <p:cBhvr>
                                        <p:cTn id="583" dur="250" autoRev="1" fill="hold"/>
                                        <p:tgtEl>
                                          <p:spTgt spid="390"/>
                                        </p:tgtEl>
                                      </p:cBhvr>
                                      <p:by x="105000" y="105000"/>
                                    </p:animScale>
                                  </p:childTnLst>
                                </p:cTn>
                              </p:par>
                              <p:par>
                                <p:cTn id="584" presetID="22" presetClass="entr" presetSubtype="1" fill="hold" nodeType="withEffect">
                                  <p:stCondLst>
                                    <p:cond delay="0"/>
                                  </p:stCondLst>
                                  <p:childTnLst>
                                    <p:set>
                                      <p:cBhvr>
                                        <p:cTn id="585" dur="1" fill="hold">
                                          <p:stCondLst>
                                            <p:cond delay="0"/>
                                          </p:stCondLst>
                                        </p:cTn>
                                        <p:tgtEl>
                                          <p:spTgt spid="792"/>
                                        </p:tgtEl>
                                        <p:attrNameLst>
                                          <p:attrName>style.visibility</p:attrName>
                                        </p:attrNameLst>
                                      </p:cBhvr>
                                      <p:to>
                                        <p:strVal val="visible"/>
                                      </p:to>
                                    </p:set>
                                    <p:animEffect transition="in" filter="wipe(up)">
                                      <p:cBhvr>
                                        <p:cTn id="586" dur="300"/>
                                        <p:tgtEl>
                                          <p:spTgt spid="792"/>
                                        </p:tgtEl>
                                      </p:cBhvr>
                                    </p:animEffect>
                                  </p:childTnLst>
                                </p:cTn>
                              </p:par>
                              <p:par>
                                <p:cTn id="587" presetID="22" presetClass="entr" presetSubtype="8" fill="hold" nodeType="withEffect">
                                  <p:stCondLst>
                                    <p:cond delay="0"/>
                                  </p:stCondLst>
                                  <p:childTnLst>
                                    <p:set>
                                      <p:cBhvr>
                                        <p:cTn id="588" dur="1" fill="hold">
                                          <p:stCondLst>
                                            <p:cond delay="0"/>
                                          </p:stCondLst>
                                        </p:cTn>
                                        <p:tgtEl>
                                          <p:spTgt spid="535"/>
                                        </p:tgtEl>
                                        <p:attrNameLst>
                                          <p:attrName>style.visibility</p:attrName>
                                        </p:attrNameLst>
                                      </p:cBhvr>
                                      <p:to>
                                        <p:strVal val="visible"/>
                                      </p:to>
                                    </p:set>
                                    <p:animEffect transition="in" filter="wipe(left)">
                                      <p:cBhvr>
                                        <p:cTn id="589" dur="750"/>
                                        <p:tgtEl>
                                          <p:spTgt spid="535"/>
                                        </p:tgtEl>
                                      </p:cBhvr>
                                    </p:animEffect>
                                  </p:childTnLst>
                                </p:cTn>
                              </p:par>
                              <p:par>
                                <p:cTn id="590" presetID="10" presetClass="entr" presetSubtype="0" fill="hold" nodeType="withEffect">
                                  <p:stCondLst>
                                    <p:cond delay="0"/>
                                  </p:stCondLst>
                                  <p:childTnLst>
                                    <p:set>
                                      <p:cBhvr>
                                        <p:cTn id="591" dur="1" fill="hold">
                                          <p:stCondLst>
                                            <p:cond delay="0"/>
                                          </p:stCondLst>
                                        </p:cTn>
                                        <p:tgtEl>
                                          <p:spTgt spid="391"/>
                                        </p:tgtEl>
                                        <p:attrNameLst>
                                          <p:attrName>style.visibility</p:attrName>
                                        </p:attrNameLst>
                                      </p:cBhvr>
                                      <p:to>
                                        <p:strVal val="visible"/>
                                      </p:to>
                                    </p:set>
                                    <p:animEffect transition="in" filter="fade">
                                      <p:cBhvr>
                                        <p:cTn id="592" dur="500"/>
                                        <p:tgtEl>
                                          <p:spTgt spid="391"/>
                                        </p:tgtEl>
                                      </p:cBhvr>
                                    </p:animEffect>
                                  </p:childTnLst>
                                </p:cTn>
                              </p:par>
                              <p:par>
                                <p:cTn id="593" presetID="26" presetClass="emph" presetSubtype="0" repeatCount="indefinite" fill="hold" nodeType="withEffect">
                                  <p:stCondLst>
                                    <p:cond delay="0"/>
                                  </p:stCondLst>
                                  <p:childTnLst>
                                    <p:animEffect transition="out" filter="fade">
                                      <p:cBhvr>
                                        <p:cTn id="594" dur="500" tmFilter="0, 0; .2, .5; .8, .5; 1, 0"/>
                                        <p:tgtEl>
                                          <p:spTgt spid="391"/>
                                        </p:tgtEl>
                                      </p:cBhvr>
                                    </p:animEffect>
                                    <p:animScale>
                                      <p:cBhvr>
                                        <p:cTn id="595" dur="250" autoRev="1" fill="hold"/>
                                        <p:tgtEl>
                                          <p:spTgt spid="391"/>
                                        </p:tgtEl>
                                      </p:cBhvr>
                                      <p:by x="105000" y="105000"/>
                                    </p:animScale>
                                  </p:childTnLst>
                                </p:cTn>
                              </p:par>
                              <p:par>
                                <p:cTn id="596" presetID="22" presetClass="entr" presetSubtype="4" fill="hold" nodeType="withEffect">
                                  <p:stCondLst>
                                    <p:cond delay="0"/>
                                  </p:stCondLst>
                                  <p:childTnLst>
                                    <p:set>
                                      <p:cBhvr>
                                        <p:cTn id="597" dur="1" fill="hold">
                                          <p:stCondLst>
                                            <p:cond delay="0"/>
                                          </p:stCondLst>
                                        </p:cTn>
                                        <p:tgtEl>
                                          <p:spTgt spid="793"/>
                                        </p:tgtEl>
                                        <p:attrNameLst>
                                          <p:attrName>style.visibility</p:attrName>
                                        </p:attrNameLst>
                                      </p:cBhvr>
                                      <p:to>
                                        <p:strVal val="visible"/>
                                      </p:to>
                                    </p:set>
                                    <p:animEffect transition="in" filter="wipe(down)">
                                      <p:cBhvr>
                                        <p:cTn id="598" dur="300"/>
                                        <p:tgtEl>
                                          <p:spTgt spid="793"/>
                                        </p:tgtEl>
                                      </p:cBhvr>
                                    </p:animEffect>
                                  </p:childTnLst>
                                </p:cTn>
                              </p:par>
                              <p:par>
                                <p:cTn id="599" presetID="22" presetClass="entr" presetSubtype="8" fill="hold" nodeType="withEffect">
                                  <p:stCondLst>
                                    <p:cond delay="0"/>
                                  </p:stCondLst>
                                  <p:childTnLst>
                                    <p:set>
                                      <p:cBhvr>
                                        <p:cTn id="600" dur="1" fill="hold">
                                          <p:stCondLst>
                                            <p:cond delay="0"/>
                                          </p:stCondLst>
                                        </p:cTn>
                                        <p:tgtEl>
                                          <p:spTgt spid="632"/>
                                        </p:tgtEl>
                                        <p:attrNameLst>
                                          <p:attrName>style.visibility</p:attrName>
                                        </p:attrNameLst>
                                      </p:cBhvr>
                                      <p:to>
                                        <p:strVal val="visible"/>
                                      </p:to>
                                    </p:set>
                                    <p:animEffect transition="in" filter="wipe(left)">
                                      <p:cBhvr>
                                        <p:cTn id="601" dur="750"/>
                                        <p:tgtEl>
                                          <p:spTgt spid="632"/>
                                        </p:tgtEl>
                                      </p:cBhvr>
                                    </p:animEffect>
                                  </p:childTnLst>
                                </p:cTn>
                              </p:par>
                              <p:par>
                                <p:cTn id="602" presetID="10" presetClass="entr" presetSubtype="0" fill="hold" nodeType="withEffect">
                                  <p:stCondLst>
                                    <p:cond delay="0"/>
                                  </p:stCondLst>
                                  <p:childTnLst>
                                    <p:set>
                                      <p:cBhvr>
                                        <p:cTn id="603" dur="1" fill="hold">
                                          <p:stCondLst>
                                            <p:cond delay="0"/>
                                          </p:stCondLst>
                                        </p:cTn>
                                        <p:tgtEl>
                                          <p:spTgt spid="392"/>
                                        </p:tgtEl>
                                        <p:attrNameLst>
                                          <p:attrName>style.visibility</p:attrName>
                                        </p:attrNameLst>
                                      </p:cBhvr>
                                      <p:to>
                                        <p:strVal val="visible"/>
                                      </p:to>
                                    </p:set>
                                    <p:animEffect transition="in" filter="fade">
                                      <p:cBhvr>
                                        <p:cTn id="604" dur="500"/>
                                        <p:tgtEl>
                                          <p:spTgt spid="392"/>
                                        </p:tgtEl>
                                      </p:cBhvr>
                                    </p:animEffect>
                                  </p:childTnLst>
                                </p:cTn>
                              </p:par>
                              <p:par>
                                <p:cTn id="605" presetID="26" presetClass="emph" presetSubtype="0" repeatCount="indefinite" fill="hold" nodeType="withEffect">
                                  <p:stCondLst>
                                    <p:cond delay="0"/>
                                  </p:stCondLst>
                                  <p:childTnLst>
                                    <p:animEffect transition="out" filter="fade">
                                      <p:cBhvr>
                                        <p:cTn id="606" dur="500" tmFilter="0, 0; .2, .5; .8, .5; 1, 0"/>
                                        <p:tgtEl>
                                          <p:spTgt spid="392"/>
                                        </p:tgtEl>
                                      </p:cBhvr>
                                    </p:animEffect>
                                    <p:animScale>
                                      <p:cBhvr>
                                        <p:cTn id="607" dur="250" autoRev="1" fill="hold"/>
                                        <p:tgtEl>
                                          <p:spTgt spid="392"/>
                                        </p:tgtEl>
                                      </p:cBhvr>
                                      <p:by x="105000" y="105000"/>
                                    </p:animScale>
                                  </p:childTnLst>
                                </p:cTn>
                              </p:par>
                              <p:par>
                                <p:cTn id="608" presetID="22" presetClass="entr" presetSubtype="1" fill="hold" nodeType="withEffect">
                                  <p:stCondLst>
                                    <p:cond delay="0"/>
                                  </p:stCondLst>
                                  <p:childTnLst>
                                    <p:set>
                                      <p:cBhvr>
                                        <p:cTn id="609" dur="1" fill="hold">
                                          <p:stCondLst>
                                            <p:cond delay="0"/>
                                          </p:stCondLst>
                                        </p:cTn>
                                        <p:tgtEl>
                                          <p:spTgt spid="794"/>
                                        </p:tgtEl>
                                        <p:attrNameLst>
                                          <p:attrName>style.visibility</p:attrName>
                                        </p:attrNameLst>
                                      </p:cBhvr>
                                      <p:to>
                                        <p:strVal val="visible"/>
                                      </p:to>
                                    </p:set>
                                    <p:animEffect transition="in" filter="wipe(up)">
                                      <p:cBhvr>
                                        <p:cTn id="610" dur="300"/>
                                        <p:tgtEl>
                                          <p:spTgt spid="794"/>
                                        </p:tgtEl>
                                      </p:cBhvr>
                                    </p:animEffect>
                                  </p:childTnLst>
                                </p:cTn>
                              </p:par>
                              <p:par>
                                <p:cTn id="611" presetID="22" presetClass="entr" presetSubtype="8" fill="hold" nodeType="withEffect">
                                  <p:stCondLst>
                                    <p:cond delay="0"/>
                                  </p:stCondLst>
                                  <p:childTnLst>
                                    <p:set>
                                      <p:cBhvr>
                                        <p:cTn id="612" dur="1" fill="hold">
                                          <p:stCondLst>
                                            <p:cond delay="0"/>
                                          </p:stCondLst>
                                        </p:cTn>
                                        <p:tgtEl>
                                          <p:spTgt spid="4"/>
                                        </p:tgtEl>
                                        <p:attrNameLst>
                                          <p:attrName>style.visibility</p:attrName>
                                        </p:attrNameLst>
                                      </p:cBhvr>
                                      <p:to>
                                        <p:strVal val="visible"/>
                                      </p:to>
                                    </p:set>
                                    <p:animEffect transition="in" filter="wipe(left)">
                                      <p:cBhvr>
                                        <p:cTn id="613" dur="750"/>
                                        <p:tgtEl>
                                          <p:spTgt spid="4"/>
                                        </p:tgtEl>
                                      </p:cBhvr>
                                    </p:animEffect>
                                  </p:childTnLst>
                                </p:cTn>
                              </p:par>
                              <p:par>
                                <p:cTn id="614" presetID="10" presetClass="entr" presetSubtype="0" fill="hold" nodeType="withEffect">
                                  <p:stCondLst>
                                    <p:cond delay="0"/>
                                  </p:stCondLst>
                                  <p:childTnLst>
                                    <p:set>
                                      <p:cBhvr>
                                        <p:cTn id="615" dur="1" fill="hold">
                                          <p:stCondLst>
                                            <p:cond delay="0"/>
                                          </p:stCondLst>
                                        </p:cTn>
                                        <p:tgtEl>
                                          <p:spTgt spid="393"/>
                                        </p:tgtEl>
                                        <p:attrNameLst>
                                          <p:attrName>style.visibility</p:attrName>
                                        </p:attrNameLst>
                                      </p:cBhvr>
                                      <p:to>
                                        <p:strVal val="visible"/>
                                      </p:to>
                                    </p:set>
                                    <p:animEffect transition="in" filter="fade">
                                      <p:cBhvr>
                                        <p:cTn id="616" dur="500"/>
                                        <p:tgtEl>
                                          <p:spTgt spid="393"/>
                                        </p:tgtEl>
                                      </p:cBhvr>
                                    </p:animEffect>
                                  </p:childTnLst>
                                </p:cTn>
                              </p:par>
                              <p:par>
                                <p:cTn id="617" presetID="26" presetClass="emph" presetSubtype="0" repeatCount="indefinite" fill="hold" nodeType="withEffect">
                                  <p:stCondLst>
                                    <p:cond delay="0"/>
                                  </p:stCondLst>
                                  <p:childTnLst>
                                    <p:animEffect transition="out" filter="fade">
                                      <p:cBhvr>
                                        <p:cTn id="618" dur="500" tmFilter="0, 0; .2, .5; .8, .5; 1, 0"/>
                                        <p:tgtEl>
                                          <p:spTgt spid="393"/>
                                        </p:tgtEl>
                                      </p:cBhvr>
                                    </p:animEffect>
                                    <p:animScale>
                                      <p:cBhvr>
                                        <p:cTn id="619" dur="250" autoRev="1" fill="hold"/>
                                        <p:tgtEl>
                                          <p:spTgt spid="393"/>
                                        </p:tgtEl>
                                      </p:cBhvr>
                                      <p:by x="105000" y="105000"/>
                                    </p:animScale>
                                  </p:childTnLst>
                                </p:cTn>
                              </p:par>
                              <p:par>
                                <p:cTn id="620" presetID="22" presetClass="entr" presetSubtype="4" fill="hold" nodeType="withEffect">
                                  <p:stCondLst>
                                    <p:cond delay="0"/>
                                  </p:stCondLst>
                                  <p:childTnLst>
                                    <p:set>
                                      <p:cBhvr>
                                        <p:cTn id="621" dur="1" fill="hold">
                                          <p:stCondLst>
                                            <p:cond delay="0"/>
                                          </p:stCondLst>
                                        </p:cTn>
                                        <p:tgtEl>
                                          <p:spTgt spid="795"/>
                                        </p:tgtEl>
                                        <p:attrNameLst>
                                          <p:attrName>style.visibility</p:attrName>
                                        </p:attrNameLst>
                                      </p:cBhvr>
                                      <p:to>
                                        <p:strVal val="visible"/>
                                      </p:to>
                                    </p:set>
                                    <p:animEffect transition="in" filter="wipe(down)">
                                      <p:cBhvr>
                                        <p:cTn id="622" dur="300"/>
                                        <p:tgtEl>
                                          <p:spTgt spid="795"/>
                                        </p:tgtEl>
                                      </p:cBhvr>
                                    </p:animEffect>
                                  </p:childTnLst>
                                </p:cTn>
                              </p:par>
                              <p:par>
                                <p:cTn id="623" presetID="22" presetClass="entr" presetSubtype="8" fill="hold" nodeType="withEffect">
                                  <p:stCondLst>
                                    <p:cond delay="0"/>
                                  </p:stCondLst>
                                  <p:childTnLst>
                                    <p:set>
                                      <p:cBhvr>
                                        <p:cTn id="624" dur="1" fill="hold">
                                          <p:stCondLst>
                                            <p:cond delay="0"/>
                                          </p:stCondLst>
                                        </p:cTn>
                                        <p:tgtEl>
                                          <p:spTgt spid="614"/>
                                        </p:tgtEl>
                                        <p:attrNameLst>
                                          <p:attrName>style.visibility</p:attrName>
                                        </p:attrNameLst>
                                      </p:cBhvr>
                                      <p:to>
                                        <p:strVal val="visible"/>
                                      </p:to>
                                    </p:set>
                                    <p:animEffect transition="in" filter="wipe(left)">
                                      <p:cBhvr>
                                        <p:cTn id="625" dur="750"/>
                                        <p:tgtEl>
                                          <p:spTgt spid="614"/>
                                        </p:tgtEl>
                                      </p:cBhvr>
                                    </p:animEffect>
                                  </p:childTnLst>
                                </p:cTn>
                              </p:par>
                            </p:childTnLst>
                          </p:cTn>
                        </p:par>
                        <p:par>
                          <p:cTn id="626" fill="hold">
                            <p:stCondLst>
                              <p:cond delay="4500"/>
                            </p:stCondLst>
                            <p:childTnLst>
                              <p:par>
                                <p:cTn id="627" presetID="10" presetClass="entr" presetSubtype="0" fill="hold" nodeType="afterEffect">
                                  <p:stCondLst>
                                    <p:cond delay="0"/>
                                  </p:stCondLst>
                                  <p:childTnLst>
                                    <p:set>
                                      <p:cBhvr>
                                        <p:cTn id="628" dur="1" fill="hold">
                                          <p:stCondLst>
                                            <p:cond delay="0"/>
                                          </p:stCondLst>
                                        </p:cTn>
                                        <p:tgtEl>
                                          <p:spTgt spid="394"/>
                                        </p:tgtEl>
                                        <p:attrNameLst>
                                          <p:attrName>style.visibility</p:attrName>
                                        </p:attrNameLst>
                                      </p:cBhvr>
                                      <p:to>
                                        <p:strVal val="visible"/>
                                      </p:to>
                                    </p:set>
                                    <p:animEffect transition="in" filter="fade">
                                      <p:cBhvr>
                                        <p:cTn id="629" dur="500"/>
                                        <p:tgtEl>
                                          <p:spTgt spid="394"/>
                                        </p:tgtEl>
                                      </p:cBhvr>
                                    </p:animEffect>
                                  </p:childTnLst>
                                </p:cTn>
                              </p:par>
                              <p:par>
                                <p:cTn id="630" presetID="26" presetClass="emph" presetSubtype="0" repeatCount="indefinite" fill="hold" nodeType="withEffect">
                                  <p:stCondLst>
                                    <p:cond delay="0"/>
                                  </p:stCondLst>
                                  <p:childTnLst>
                                    <p:animEffect transition="out" filter="fade">
                                      <p:cBhvr>
                                        <p:cTn id="631" dur="500" tmFilter="0, 0; .2, .5; .8, .5; 1, 0"/>
                                        <p:tgtEl>
                                          <p:spTgt spid="394"/>
                                        </p:tgtEl>
                                      </p:cBhvr>
                                    </p:animEffect>
                                    <p:animScale>
                                      <p:cBhvr>
                                        <p:cTn id="632" dur="250" autoRev="1" fill="hold"/>
                                        <p:tgtEl>
                                          <p:spTgt spid="394"/>
                                        </p:tgtEl>
                                      </p:cBhvr>
                                      <p:by x="105000" y="105000"/>
                                    </p:animScale>
                                  </p:childTnLst>
                                </p:cTn>
                              </p:par>
                              <p:par>
                                <p:cTn id="633" presetID="22" presetClass="entr" presetSubtype="2" fill="hold" nodeType="withEffect">
                                  <p:stCondLst>
                                    <p:cond delay="0"/>
                                  </p:stCondLst>
                                  <p:childTnLst>
                                    <p:set>
                                      <p:cBhvr>
                                        <p:cTn id="634" dur="1" fill="hold">
                                          <p:stCondLst>
                                            <p:cond delay="0"/>
                                          </p:stCondLst>
                                        </p:cTn>
                                        <p:tgtEl>
                                          <p:spTgt spid="8"/>
                                        </p:tgtEl>
                                        <p:attrNameLst>
                                          <p:attrName>style.visibility</p:attrName>
                                        </p:attrNameLst>
                                      </p:cBhvr>
                                      <p:to>
                                        <p:strVal val="visible"/>
                                      </p:to>
                                    </p:set>
                                    <p:animEffect transition="in" filter="wipe(right)">
                                      <p:cBhvr>
                                        <p:cTn id="635" dur="750"/>
                                        <p:tgtEl>
                                          <p:spTgt spid="8"/>
                                        </p:tgtEl>
                                      </p:cBhvr>
                                    </p:animEffect>
                                  </p:childTnLst>
                                </p:cTn>
                              </p:par>
                              <p:par>
                                <p:cTn id="636" presetID="22" presetClass="entr" presetSubtype="1" fill="hold" nodeType="withEffect">
                                  <p:stCondLst>
                                    <p:cond delay="0"/>
                                  </p:stCondLst>
                                  <p:childTnLst>
                                    <p:set>
                                      <p:cBhvr>
                                        <p:cTn id="637" dur="1" fill="hold">
                                          <p:stCondLst>
                                            <p:cond delay="0"/>
                                          </p:stCondLst>
                                        </p:cTn>
                                        <p:tgtEl>
                                          <p:spTgt spid="797"/>
                                        </p:tgtEl>
                                        <p:attrNameLst>
                                          <p:attrName>style.visibility</p:attrName>
                                        </p:attrNameLst>
                                      </p:cBhvr>
                                      <p:to>
                                        <p:strVal val="visible"/>
                                      </p:to>
                                    </p:set>
                                    <p:animEffect transition="in" filter="wipe(up)">
                                      <p:cBhvr>
                                        <p:cTn id="638" dur="300"/>
                                        <p:tgtEl>
                                          <p:spTgt spid="797"/>
                                        </p:tgtEl>
                                      </p:cBhvr>
                                    </p:animEffect>
                                  </p:childTnLst>
                                </p:cTn>
                              </p:par>
                              <p:par>
                                <p:cTn id="639" presetID="22" presetClass="entr" presetSubtype="8" fill="hold" nodeType="withEffect">
                                  <p:stCondLst>
                                    <p:cond delay="0"/>
                                  </p:stCondLst>
                                  <p:childTnLst>
                                    <p:set>
                                      <p:cBhvr>
                                        <p:cTn id="640" dur="1" fill="hold">
                                          <p:stCondLst>
                                            <p:cond delay="0"/>
                                          </p:stCondLst>
                                        </p:cTn>
                                        <p:tgtEl>
                                          <p:spTgt spid="9"/>
                                        </p:tgtEl>
                                        <p:attrNameLst>
                                          <p:attrName>style.visibility</p:attrName>
                                        </p:attrNameLst>
                                      </p:cBhvr>
                                      <p:to>
                                        <p:strVal val="visible"/>
                                      </p:to>
                                    </p:set>
                                    <p:animEffect transition="in" filter="wipe(left)">
                                      <p:cBhvr>
                                        <p:cTn id="641" dur="750"/>
                                        <p:tgtEl>
                                          <p:spTgt spid="9"/>
                                        </p:tgtEl>
                                      </p:cBhvr>
                                    </p:animEffect>
                                  </p:childTnLst>
                                </p:cTn>
                              </p:par>
                              <p:par>
                                <p:cTn id="642" presetID="10" presetClass="entr" presetSubtype="0" fill="hold" nodeType="withEffect">
                                  <p:stCondLst>
                                    <p:cond delay="0"/>
                                  </p:stCondLst>
                                  <p:childTnLst>
                                    <p:set>
                                      <p:cBhvr>
                                        <p:cTn id="643" dur="1" fill="hold">
                                          <p:stCondLst>
                                            <p:cond delay="0"/>
                                          </p:stCondLst>
                                        </p:cTn>
                                        <p:tgtEl>
                                          <p:spTgt spid="395"/>
                                        </p:tgtEl>
                                        <p:attrNameLst>
                                          <p:attrName>style.visibility</p:attrName>
                                        </p:attrNameLst>
                                      </p:cBhvr>
                                      <p:to>
                                        <p:strVal val="visible"/>
                                      </p:to>
                                    </p:set>
                                    <p:animEffect transition="in" filter="fade">
                                      <p:cBhvr>
                                        <p:cTn id="644" dur="500"/>
                                        <p:tgtEl>
                                          <p:spTgt spid="395"/>
                                        </p:tgtEl>
                                      </p:cBhvr>
                                    </p:animEffect>
                                  </p:childTnLst>
                                </p:cTn>
                              </p:par>
                              <p:par>
                                <p:cTn id="645" presetID="26" presetClass="emph" presetSubtype="0" repeatCount="indefinite" fill="hold" nodeType="withEffect">
                                  <p:stCondLst>
                                    <p:cond delay="0"/>
                                  </p:stCondLst>
                                  <p:childTnLst>
                                    <p:animEffect transition="out" filter="fade">
                                      <p:cBhvr>
                                        <p:cTn id="646" dur="750" tmFilter="0, 0; .2, .5; .8, .5; 1, 0"/>
                                        <p:tgtEl>
                                          <p:spTgt spid="395"/>
                                        </p:tgtEl>
                                      </p:cBhvr>
                                    </p:animEffect>
                                    <p:animScale>
                                      <p:cBhvr>
                                        <p:cTn id="647" dur="375" autoRev="1" fill="hold"/>
                                        <p:tgtEl>
                                          <p:spTgt spid="395"/>
                                        </p:tgtEl>
                                      </p:cBhvr>
                                      <p:by x="105000" y="105000"/>
                                    </p:animScale>
                                  </p:childTnLst>
                                </p:cTn>
                              </p:par>
                              <p:par>
                                <p:cTn id="648" presetID="22" presetClass="entr" presetSubtype="4" fill="hold" nodeType="withEffect">
                                  <p:stCondLst>
                                    <p:cond delay="0"/>
                                  </p:stCondLst>
                                  <p:childTnLst>
                                    <p:set>
                                      <p:cBhvr>
                                        <p:cTn id="649" dur="1" fill="hold">
                                          <p:stCondLst>
                                            <p:cond delay="0"/>
                                          </p:stCondLst>
                                        </p:cTn>
                                        <p:tgtEl>
                                          <p:spTgt spid="796"/>
                                        </p:tgtEl>
                                        <p:attrNameLst>
                                          <p:attrName>style.visibility</p:attrName>
                                        </p:attrNameLst>
                                      </p:cBhvr>
                                      <p:to>
                                        <p:strVal val="visible"/>
                                      </p:to>
                                    </p:set>
                                    <p:animEffect transition="in" filter="wipe(down)">
                                      <p:cBhvr>
                                        <p:cTn id="650" dur="300"/>
                                        <p:tgtEl>
                                          <p:spTgt spid="796"/>
                                        </p:tgtEl>
                                      </p:cBhvr>
                                    </p:animEffect>
                                  </p:childTnLst>
                                </p:cTn>
                              </p:par>
                            </p:childTnLst>
                          </p:cTn>
                        </p:par>
                      </p:childTnLst>
                    </p:cTn>
                  </p:par>
                  <p:par>
                    <p:cTn id="651" fill="hold">
                      <p:stCondLst>
                        <p:cond delay="indefinite"/>
                      </p:stCondLst>
                      <p:childTnLst>
                        <p:par>
                          <p:cTn id="652" fill="hold">
                            <p:stCondLst>
                              <p:cond delay="0"/>
                            </p:stCondLst>
                            <p:childTnLst>
                              <p:par>
                                <p:cTn id="653" presetID="10" presetClass="exit" presetSubtype="0" fill="hold" nodeType="clickEffect">
                                  <p:stCondLst>
                                    <p:cond delay="0"/>
                                  </p:stCondLst>
                                  <p:childTnLst>
                                    <p:animEffect transition="out" filter="fade">
                                      <p:cBhvr>
                                        <p:cTn id="654" dur="500"/>
                                        <p:tgtEl>
                                          <p:spTgt spid="378"/>
                                        </p:tgtEl>
                                      </p:cBhvr>
                                    </p:animEffect>
                                    <p:set>
                                      <p:cBhvr>
                                        <p:cTn id="655" dur="1" fill="hold">
                                          <p:stCondLst>
                                            <p:cond delay="499"/>
                                          </p:stCondLst>
                                        </p:cTn>
                                        <p:tgtEl>
                                          <p:spTgt spid="378"/>
                                        </p:tgtEl>
                                        <p:attrNameLst>
                                          <p:attrName>style.visibility</p:attrName>
                                        </p:attrNameLst>
                                      </p:cBhvr>
                                      <p:to>
                                        <p:strVal val="hidden"/>
                                      </p:to>
                                    </p:set>
                                  </p:childTnLst>
                                </p:cTn>
                              </p:par>
                              <p:par>
                                <p:cTn id="656" presetID="10" presetClass="exit" presetSubtype="0" fill="hold" nodeType="withEffect">
                                  <p:stCondLst>
                                    <p:cond delay="0"/>
                                  </p:stCondLst>
                                  <p:childTnLst>
                                    <p:animEffect transition="out" filter="fade">
                                      <p:cBhvr>
                                        <p:cTn id="657" dur="500"/>
                                        <p:tgtEl>
                                          <p:spTgt spid="780"/>
                                        </p:tgtEl>
                                      </p:cBhvr>
                                    </p:animEffect>
                                    <p:set>
                                      <p:cBhvr>
                                        <p:cTn id="658" dur="1" fill="hold">
                                          <p:stCondLst>
                                            <p:cond delay="499"/>
                                          </p:stCondLst>
                                        </p:cTn>
                                        <p:tgtEl>
                                          <p:spTgt spid="780"/>
                                        </p:tgtEl>
                                        <p:attrNameLst>
                                          <p:attrName>style.visibility</p:attrName>
                                        </p:attrNameLst>
                                      </p:cBhvr>
                                      <p:to>
                                        <p:strVal val="hidden"/>
                                      </p:to>
                                    </p:set>
                                  </p:childTnLst>
                                </p:cTn>
                              </p:par>
                              <p:par>
                                <p:cTn id="659" presetID="10" presetClass="exit" presetSubtype="0" fill="hold" nodeType="withEffect">
                                  <p:stCondLst>
                                    <p:cond delay="0"/>
                                  </p:stCondLst>
                                  <p:childTnLst>
                                    <p:animEffect transition="out" filter="fade">
                                      <p:cBhvr>
                                        <p:cTn id="660" dur="500"/>
                                        <p:tgtEl>
                                          <p:spTgt spid="422"/>
                                        </p:tgtEl>
                                      </p:cBhvr>
                                    </p:animEffect>
                                    <p:set>
                                      <p:cBhvr>
                                        <p:cTn id="661" dur="1" fill="hold">
                                          <p:stCondLst>
                                            <p:cond delay="499"/>
                                          </p:stCondLst>
                                        </p:cTn>
                                        <p:tgtEl>
                                          <p:spTgt spid="422"/>
                                        </p:tgtEl>
                                        <p:attrNameLst>
                                          <p:attrName>style.visibility</p:attrName>
                                        </p:attrNameLst>
                                      </p:cBhvr>
                                      <p:to>
                                        <p:strVal val="hidden"/>
                                      </p:to>
                                    </p:set>
                                  </p:childTnLst>
                                </p:cTn>
                              </p:par>
                              <p:par>
                                <p:cTn id="662" presetID="10" presetClass="exit" presetSubtype="0" fill="hold" nodeType="withEffect">
                                  <p:stCondLst>
                                    <p:cond delay="0"/>
                                  </p:stCondLst>
                                  <p:childTnLst>
                                    <p:animEffect transition="out" filter="fade">
                                      <p:cBhvr>
                                        <p:cTn id="663" dur="500"/>
                                        <p:tgtEl>
                                          <p:spTgt spid="379"/>
                                        </p:tgtEl>
                                      </p:cBhvr>
                                    </p:animEffect>
                                    <p:set>
                                      <p:cBhvr>
                                        <p:cTn id="664" dur="1" fill="hold">
                                          <p:stCondLst>
                                            <p:cond delay="499"/>
                                          </p:stCondLst>
                                        </p:cTn>
                                        <p:tgtEl>
                                          <p:spTgt spid="379"/>
                                        </p:tgtEl>
                                        <p:attrNameLst>
                                          <p:attrName>style.visibility</p:attrName>
                                        </p:attrNameLst>
                                      </p:cBhvr>
                                      <p:to>
                                        <p:strVal val="hidden"/>
                                      </p:to>
                                    </p:set>
                                  </p:childTnLst>
                                </p:cTn>
                              </p:par>
                              <p:par>
                                <p:cTn id="665" presetID="10" presetClass="exit" presetSubtype="0" fill="hold" nodeType="withEffect">
                                  <p:stCondLst>
                                    <p:cond delay="0"/>
                                  </p:stCondLst>
                                  <p:childTnLst>
                                    <p:animEffect transition="out" filter="fade">
                                      <p:cBhvr>
                                        <p:cTn id="666" dur="500"/>
                                        <p:tgtEl>
                                          <p:spTgt spid="781"/>
                                        </p:tgtEl>
                                      </p:cBhvr>
                                    </p:animEffect>
                                    <p:set>
                                      <p:cBhvr>
                                        <p:cTn id="667" dur="1" fill="hold">
                                          <p:stCondLst>
                                            <p:cond delay="499"/>
                                          </p:stCondLst>
                                        </p:cTn>
                                        <p:tgtEl>
                                          <p:spTgt spid="781"/>
                                        </p:tgtEl>
                                        <p:attrNameLst>
                                          <p:attrName>style.visibility</p:attrName>
                                        </p:attrNameLst>
                                      </p:cBhvr>
                                      <p:to>
                                        <p:strVal val="hidden"/>
                                      </p:to>
                                    </p:set>
                                  </p:childTnLst>
                                </p:cTn>
                              </p:par>
                              <p:par>
                                <p:cTn id="668" presetID="10" presetClass="exit" presetSubtype="0" fill="hold" nodeType="withEffect">
                                  <p:stCondLst>
                                    <p:cond delay="0"/>
                                  </p:stCondLst>
                                  <p:childTnLst>
                                    <p:animEffect transition="out" filter="fade">
                                      <p:cBhvr>
                                        <p:cTn id="669" dur="500"/>
                                        <p:tgtEl>
                                          <p:spTgt spid="735"/>
                                        </p:tgtEl>
                                      </p:cBhvr>
                                    </p:animEffect>
                                    <p:set>
                                      <p:cBhvr>
                                        <p:cTn id="670" dur="1" fill="hold">
                                          <p:stCondLst>
                                            <p:cond delay="499"/>
                                          </p:stCondLst>
                                        </p:cTn>
                                        <p:tgtEl>
                                          <p:spTgt spid="735"/>
                                        </p:tgtEl>
                                        <p:attrNameLst>
                                          <p:attrName>style.visibility</p:attrName>
                                        </p:attrNameLst>
                                      </p:cBhvr>
                                      <p:to>
                                        <p:strVal val="hidden"/>
                                      </p:to>
                                    </p:set>
                                  </p:childTnLst>
                                </p:cTn>
                              </p:par>
                              <p:par>
                                <p:cTn id="671" presetID="10" presetClass="exit" presetSubtype="0" fill="hold" nodeType="withEffect">
                                  <p:stCondLst>
                                    <p:cond delay="0"/>
                                  </p:stCondLst>
                                  <p:childTnLst>
                                    <p:animEffect transition="out" filter="fade">
                                      <p:cBhvr>
                                        <p:cTn id="672" dur="500"/>
                                        <p:tgtEl>
                                          <p:spTgt spid="380"/>
                                        </p:tgtEl>
                                      </p:cBhvr>
                                    </p:animEffect>
                                    <p:set>
                                      <p:cBhvr>
                                        <p:cTn id="673" dur="1" fill="hold">
                                          <p:stCondLst>
                                            <p:cond delay="499"/>
                                          </p:stCondLst>
                                        </p:cTn>
                                        <p:tgtEl>
                                          <p:spTgt spid="380"/>
                                        </p:tgtEl>
                                        <p:attrNameLst>
                                          <p:attrName>style.visibility</p:attrName>
                                        </p:attrNameLst>
                                      </p:cBhvr>
                                      <p:to>
                                        <p:strVal val="hidden"/>
                                      </p:to>
                                    </p:set>
                                  </p:childTnLst>
                                </p:cTn>
                              </p:par>
                              <p:par>
                                <p:cTn id="674" presetID="10" presetClass="exit" presetSubtype="0" fill="hold" nodeType="withEffect">
                                  <p:stCondLst>
                                    <p:cond delay="0"/>
                                  </p:stCondLst>
                                  <p:childTnLst>
                                    <p:animEffect transition="out" filter="fade">
                                      <p:cBhvr>
                                        <p:cTn id="675" dur="500"/>
                                        <p:tgtEl>
                                          <p:spTgt spid="782"/>
                                        </p:tgtEl>
                                      </p:cBhvr>
                                    </p:animEffect>
                                    <p:set>
                                      <p:cBhvr>
                                        <p:cTn id="676" dur="1" fill="hold">
                                          <p:stCondLst>
                                            <p:cond delay="499"/>
                                          </p:stCondLst>
                                        </p:cTn>
                                        <p:tgtEl>
                                          <p:spTgt spid="782"/>
                                        </p:tgtEl>
                                        <p:attrNameLst>
                                          <p:attrName>style.visibility</p:attrName>
                                        </p:attrNameLst>
                                      </p:cBhvr>
                                      <p:to>
                                        <p:strVal val="hidden"/>
                                      </p:to>
                                    </p:set>
                                  </p:childTnLst>
                                </p:cTn>
                              </p:par>
                              <p:par>
                                <p:cTn id="677" presetID="10" presetClass="exit" presetSubtype="0" fill="hold" nodeType="withEffect">
                                  <p:stCondLst>
                                    <p:cond delay="0"/>
                                  </p:stCondLst>
                                  <p:childTnLst>
                                    <p:animEffect transition="out" filter="fade">
                                      <p:cBhvr>
                                        <p:cTn id="678" dur="500"/>
                                        <p:tgtEl>
                                          <p:spTgt spid="407"/>
                                        </p:tgtEl>
                                      </p:cBhvr>
                                    </p:animEffect>
                                    <p:set>
                                      <p:cBhvr>
                                        <p:cTn id="679" dur="1" fill="hold">
                                          <p:stCondLst>
                                            <p:cond delay="499"/>
                                          </p:stCondLst>
                                        </p:cTn>
                                        <p:tgtEl>
                                          <p:spTgt spid="407"/>
                                        </p:tgtEl>
                                        <p:attrNameLst>
                                          <p:attrName>style.visibility</p:attrName>
                                        </p:attrNameLst>
                                      </p:cBhvr>
                                      <p:to>
                                        <p:strVal val="hidden"/>
                                      </p:to>
                                    </p:set>
                                  </p:childTnLst>
                                </p:cTn>
                              </p:par>
                              <p:par>
                                <p:cTn id="680" presetID="10" presetClass="exit" presetSubtype="0" fill="hold" nodeType="withEffect">
                                  <p:stCondLst>
                                    <p:cond delay="0"/>
                                  </p:stCondLst>
                                  <p:childTnLst>
                                    <p:animEffect transition="out" filter="fade">
                                      <p:cBhvr>
                                        <p:cTn id="681" dur="500"/>
                                        <p:tgtEl>
                                          <p:spTgt spid="396"/>
                                        </p:tgtEl>
                                      </p:cBhvr>
                                    </p:animEffect>
                                    <p:set>
                                      <p:cBhvr>
                                        <p:cTn id="682" dur="1" fill="hold">
                                          <p:stCondLst>
                                            <p:cond delay="499"/>
                                          </p:stCondLst>
                                        </p:cTn>
                                        <p:tgtEl>
                                          <p:spTgt spid="396"/>
                                        </p:tgtEl>
                                        <p:attrNameLst>
                                          <p:attrName>style.visibility</p:attrName>
                                        </p:attrNameLst>
                                      </p:cBhvr>
                                      <p:to>
                                        <p:strVal val="hidden"/>
                                      </p:to>
                                    </p:set>
                                  </p:childTnLst>
                                </p:cTn>
                              </p:par>
                              <p:par>
                                <p:cTn id="683" presetID="10" presetClass="exit" presetSubtype="0" fill="hold" nodeType="withEffect">
                                  <p:stCondLst>
                                    <p:cond delay="0"/>
                                  </p:stCondLst>
                                  <p:childTnLst>
                                    <p:animEffect transition="out" filter="fade">
                                      <p:cBhvr>
                                        <p:cTn id="684" dur="500"/>
                                        <p:tgtEl>
                                          <p:spTgt spid="381"/>
                                        </p:tgtEl>
                                      </p:cBhvr>
                                    </p:animEffect>
                                    <p:set>
                                      <p:cBhvr>
                                        <p:cTn id="685" dur="1" fill="hold">
                                          <p:stCondLst>
                                            <p:cond delay="499"/>
                                          </p:stCondLst>
                                        </p:cTn>
                                        <p:tgtEl>
                                          <p:spTgt spid="381"/>
                                        </p:tgtEl>
                                        <p:attrNameLst>
                                          <p:attrName>style.visibility</p:attrName>
                                        </p:attrNameLst>
                                      </p:cBhvr>
                                      <p:to>
                                        <p:strVal val="hidden"/>
                                      </p:to>
                                    </p:set>
                                  </p:childTnLst>
                                </p:cTn>
                              </p:par>
                              <p:par>
                                <p:cTn id="686" presetID="10" presetClass="exit" presetSubtype="0" fill="hold" nodeType="withEffect">
                                  <p:stCondLst>
                                    <p:cond delay="0"/>
                                  </p:stCondLst>
                                  <p:childTnLst>
                                    <p:animEffect transition="out" filter="fade">
                                      <p:cBhvr>
                                        <p:cTn id="687" dur="500"/>
                                        <p:tgtEl>
                                          <p:spTgt spid="783"/>
                                        </p:tgtEl>
                                      </p:cBhvr>
                                    </p:animEffect>
                                    <p:set>
                                      <p:cBhvr>
                                        <p:cTn id="688" dur="1" fill="hold">
                                          <p:stCondLst>
                                            <p:cond delay="499"/>
                                          </p:stCondLst>
                                        </p:cTn>
                                        <p:tgtEl>
                                          <p:spTgt spid="783"/>
                                        </p:tgtEl>
                                        <p:attrNameLst>
                                          <p:attrName>style.visibility</p:attrName>
                                        </p:attrNameLst>
                                      </p:cBhvr>
                                      <p:to>
                                        <p:strVal val="hidden"/>
                                      </p:to>
                                    </p:set>
                                  </p:childTnLst>
                                </p:cTn>
                              </p:par>
                              <p:par>
                                <p:cTn id="689" presetID="10" presetClass="exit" presetSubtype="0" fill="hold" nodeType="withEffect">
                                  <p:stCondLst>
                                    <p:cond delay="0"/>
                                  </p:stCondLst>
                                  <p:childTnLst>
                                    <p:animEffect transition="out" filter="fade">
                                      <p:cBhvr>
                                        <p:cTn id="690" dur="500"/>
                                        <p:tgtEl>
                                          <p:spTgt spid="756"/>
                                        </p:tgtEl>
                                      </p:cBhvr>
                                    </p:animEffect>
                                    <p:set>
                                      <p:cBhvr>
                                        <p:cTn id="691" dur="1" fill="hold">
                                          <p:stCondLst>
                                            <p:cond delay="499"/>
                                          </p:stCondLst>
                                        </p:cTn>
                                        <p:tgtEl>
                                          <p:spTgt spid="756"/>
                                        </p:tgtEl>
                                        <p:attrNameLst>
                                          <p:attrName>style.visibility</p:attrName>
                                        </p:attrNameLst>
                                      </p:cBhvr>
                                      <p:to>
                                        <p:strVal val="hidden"/>
                                      </p:to>
                                    </p:set>
                                  </p:childTnLst>
                                </p:cTn>
                              </p:par>
                              <p:par>
                                <p:cTn id="692" presetID="10" presetClass="exit" presetSubtype="0" fill="hold" nodeType="withEffect">
                                  <p:stCondLst>
                                    <p:cond delay="0"/>
                                  </p:stCondLst>
                                  <p:childTnLst>
                                    <p:animEffect transition="out" filter="fade">
                                      <p:cBhvr>
                                        <p:cTn id="693" dur="500"/>
                                        <p:tgtEl>
                                          <p:spTgt spid="382"/>
                                        </p:tgtEl>
                                      </p:cBhvr>
                                    </p:animEffect>
                                    <p:set>
                                      <p:cBhvr>
                                        <p:cTn id="694" dur="1" fill="hold">
                                          <p:stCondLst>
                                            <p:cond delay="499"/>
                                          </p:stCondLst>
                                        </p:cTn>
                                        <p:tgtEl>
                                          <p:spTgt spid="382"/>
                                        </p:tgtEl>
                                        <p:attrNameLst>
                                          <p:attrName>style.visibility</p:attrName>
                                        </p:attrNameLst>
                                      </p:cBhvr>
                                      <p:to>
                                        <p:strVal val="hidden"/>
                                      </p:to>
                                    </p:set>
                                  </p:childTnLst>
                                </p:cTn>
                              </p:par>
                              <p:par>
                                <p:cTn id="695" presetID="10" presetClass="exit" presetSubtype="0" fill="hold" nodeType="withEffect">
                                  <p:stCondLst>
                                    <p:cond delay="0"/>
                                  </p:stCondLst>
                                  <p:childTnLst>
                                    <p:animEffect transition="out" filter="fade">
                                      <p:cBhvr>
                                        <p:cTn id="696" dur="500"/>
                                        <p:tgtEl>
                                          <p:spTgt spid="784"/>
                                        </p:tgtEl>
                                      </p:cBhvr>
                                    </p:animEffect>
                                    <p:set>
                                      <p:cBhvr>
                                        <p:cTn id="697" dur="1" fill="hold">
                                          <p:stCondLst>
                                            <p:cond delay="499"/>
                                          </p:stCondLst>
                                        </p:cTn>
                                        <p:tgtEl>
                                          <p:spTgt spid="784"/>
                                        </p:tgtEl>
                                        <p:attrNameLst>
                                          <p:attrName>style.visibility</p:attrName>
                                        </p:attrNameLst>
                                      </p:cBhvr>
                                      <p:to>
                                        <p:strVal val="hidden"/>
                                      </p:to>
                                    </p:set>
                                  </p:childTnLst>
                                </p:cTn>
                              </p:par>
                              <p:par>
                                <p:cTn id="698" presetID="10" presetClass="exit" presetSubtype="0" fill="hold" nodeType="withEffect">
                                  <p:stCondLst>
                                    <p:cond delay="0"/>
                                  </p:stCondLst>
                                  <p:childTnLst>
                                    <p:animEffect transition="out" filter="fade">
                                      <p:cBhvr>
                                        <p:cTn id="699" dur="500"/>
                                        <p:tgtEl>
                                          <p:spTgt spid="718"/>
                                        </p:tgtEl>
                                      </p:cBhvr>
                                    </p:animEffect>
                                    <p:set>
                                      <p:cBhvr>
                                        <p:cTn id="700" dur="1" fill="hold">
                                          <p:stCondLst>
                                            <p:cond delay="499"/>
                                          </p:stCondLst>
                                        </p:cTn>
                                        <p:tgtEl>
                                          <p:spTgt spid="718"/>
                                        </p:tgtEl>
                                        <p:attrNameLst>
                                          <p:attrName>style.visibility</p:attrName>
                                        </p:attrNameLst>
                                      </p:cBhvr>
                                      <p:to>
                                        <p:strVal val="hidden"/>
                                      </p:to>
                                    </p:set>
                                  </p:childTnLst>
                                </p:cTn>
                              </p:par>
                              <p:par>
                                <p:cTn id="701" presetID="10" presetClass="exit" presetSubtype="0" fill="hold" nodeType="withEffect">
                                  <p:stCondLst>
                                    <p:cond delay="0"/>
                                  </p:stCondLst>
                                  <p:childTnLst>
                                    <p:animEffect transition="out" filter="fade">
                                      <p:cBhvr>
                                        <p:cTn id="702" dur="500"/>
                                        <p:tgtEl>
                                          <p:spTgt spid="687"/>
                                        </p:tgtEl>
                                      </p:cBhvr>
                                    </p:animEffect>
                                    <p:set>
                                      <p:cBhvr>
                                        <p:cTn id="703" dur="1" fill="hold">
                                          <p:stCondLst>
                                            <p:cond delay="499"/>
                                          </p:stCondLst>
                                        </p:cTn>
                                        <p:tgtEl>
                                          <p:spTgt spid="687"/>
                                        </p:tgtEl>
                                        <p:attrNameLst>
                                          <p:attrName>style.visibility</p:attrName>
                                        </p:attrNameLst>
                                      </p:cBhvr>
                                      <p:to>
                                        <p:strVal val="hidden"/>
                                      </p:to>
                                    </p:set>
                                  </p:childTnLst>
                                </p:cTn>
                              </p:par>
                              <p:par>
                                <p:cTn id="704" presetID="10" presetClass="exit" presetSubtype="0" fill="hold" nodeType="withEffect">
                                  <p:stCondLst>
                                    <p:cond delay="0"/>
                                  </p:stCondLst>
                                  <p:childTnLst>
                                    <p:animEffect transition="out" filter="fade">
                                      <p:cBhvr>
                                        <p:cTn id="705" dur="500"/>
                                        <p:tgtEl>
                                          <p:spTgt spid="703"/>
                                        </p:tgtEl>
                                      </p:cBhvr>
                                    </p:animEffect>
                                    <p:set>
                                      <p:cBhvr>
                                        <p:cTn id="706" dur="1" fill="hold">
                                          <p:stCondLst>
                                            <p:cond delay="499"/>
                                          </p:stCondLst>
                                        </p:cTn>
                                        <p:tgtEl>
                                          <p:spTgt spid="703"/>
                                        </p:tgtEl>
                                        <p:attrNameLst>
                                          <p:attrName>style.visibility</p:attrName>
                                        </p:attrNameLst>
                                      </p:cBhvr>
                                      <p:to>
                                        <p:strVal val="hidden"/>
                                      </p:to>
                                    </p:set>
                                  </p:childTnLst>
                                </p:cTn>
                              </p:par>
                              <p:par>
                                <p:cTn id="707" presetID="10" presetClass="exit" presetSubtype="0" fill="hold" nodeType="withEffect">
                                  <p:stCondLst>
                                    <p:cond delay="0"/>
                                  </p:stCondLst>
                                  <p:childTnLst>
                                    <p:animEffect transition="out" filter="fade">
                                      <p:cBhvr>
                                        <p:cTn id="708" dur="500"/>
                                        <p:tgtEl>
                                          <p:spTgt spid="383"/>
                                        </p:tgtEl>
                                      </p:cBhvr>
                                    </p:animEffect>
                                    <p:set>
                                      <p:cBhvr>
                                        <p:cTn id="709" dur="1" fill="hold">
                                          <p:stCondLst>
                                            <p:cond delay="499"/>
                                          </p:stCondLst>
                                        </p:cTn>
                                        <p:tgtEl>
                                          <p:spTgt spid="383"/>
                                        </p:tgtEl>
                                        <p:attrNameLst>
                                          <p:attrName>style.visibility</p:attrName>
                                        </p:attrNameLst>
                                      </p:cBhvr>
                                      <p:to>
                                        <p:strVal val="hidden"/>
                                      </p:to>
                                    </p:set>
                                  </p:childTnLst>
                                </p:cTn>
                              </p:par>
                              <p:par>
                                <p:cTn id="710" presetID="10" presetClass="exit" presetSubtype="0" fill="hold" nodeType="withEffect">
                                  <p:stCondLst>
                                    <p:cond delay="0"/>
                                  </p:stCondLst>
                                  <p:childTnLst>
                                    <p:animEffect transition="out" filter="fade">
                                      <p:cBhvr>
                                        <p:cTn id="711" dur="500"/>
                                        <p:tgtEl>
                                          <p:spTgt spid="787"/>
                                        </p:tgtEl>
                                      </p:cBhvr>
                                    </p:animEffect>
                                    <p:set>
                                      <p:cBhvr>
                                        <p:cTn id="712" dur="1" fill="hold">
                                          <p:stCondLst>
                                            <p:cond delay="499"/>
                                          </p:stCondLst>
                                        </p:cTn>
                                        <p:tgtEl>
                                          <p:spTgt spid="787"/>
                                        </p:tgtEl>
                                        <p:attrNameLst>
                                          <p:attrName>style.visibility</p:attrName>
                                        </p:attrNameLst>
                                      </p:cBhvr>
                                      <p:to>
                                        <p:strVal val="hidden"/>
                                      </p:to>
                                    </p:set>
                                  </p:childTnLst>
                                </p:cTn>
                              </p:par>
                              <p:par>
                                <p:cTn id="713" presetID="10" presetClass="exit" presetSubtype="0" fill="hold" nodeType="withEffect">
                                  <p:stCondLst>
                                    <p:cond delay="0"/>
                                  </p:stCondLst>
                                  <p:childTnLst>
                                    <p:animEffect transition="out" filter="fade">
                                      <p:cBhvr>
                                        <p:cTn id="714" dur="500"/>
                                        <p:tgtEl>
                                          <p:spTgt spid="483"/>
                                        </p:tgtEl>
                                      </p:cBhvr>
                                    </p:animEffect>
                                    <p:set>
                                      <p:cBhvr>
                                        <p:cTn id="715" dur="1" fill="hold">
                                          <p:stCondLst>
                                            <p:cond delay="499"/>
                                          </p:stCondLst>
                                        </p:cTn>
                                        <p:tgtEl>
                                          <p:spTgt spid="483"/>
                                        </p:tgtEl>
                                        <p:attrNameLst>
                                          <p:attrName>style.visibility</p:attrName>
                                        </p:attrNameLst>
                                      </p:cBhvr>
                                      <p:to>
                                        <p:strVal val="hidden"/>
                                      </p:to>
                                    </p:set>
                                  </p:childTnLst>
                                </p:cTn>
                              </p:par>
                              <p:par>
                                <p:cTn id="716" presetID="10" presetClass="exit" presetSubtype="0" fill="hold" nodeType="withEffect">
                                  <p:stCondLst>
                                    <p:cond delay="0"/>
                                  </p:stCondLst>
                                  <p:childTnLst>
                                    <p:animEffect transition="out" filter="fade">
                                      <p:cBhvr>
                                        <p:cTn id="717" dur="500"/>
                                        <p:tgtEl>
                                          <p:spTgt spid="384"/>
                                        </p:tgtEl>
                                      </p:cBhvr>
                                    </p:animEffect>
                                    <p:set>
                                      <p:cBhvr>
                                        <p:cTn id="718" dur="1" fill="hold">
                                          <p:stCondLst>
                                            <p:cond delay="499"/>
                                          </p:stCondLst>
                                        </p:cTn>
                                        <p:tgtEl>
                                          <p:spTgt spid="384"/>
                                        </p:tgtEl>
                                        <p:attrNameLst>
                                          <p:attrName>style.visibility</p:attrName>
                                        </p:attrNameLst>
                                      </p:cBhvr>
                                      <p:to>
                                        <p:strVal val="hidden"/>
                                      </p:to>
                                    </p:set>
                                  </p:childTnLst>
                                </p:cTn>
                              </p:par>
                              <p:par>
                                <p:cTn id="719" presetID="10" presetClass="exit" presetSubtype="0" fill="hold" nodeType="withEffect">
                                  <p:stCondLst>
                                    <p:cond delay="0"/>
                                  </p:stCondLst>
                                  <p:childTnLst>
                                    <p:animEffect transition="out" filter="fade">
                                      <p:cBhvr>
                                        <p:cTn id="720" dur="500"/>
                                        <p:tgtEl>
                                          <p:spTgt spid="785"/>
                                        </p:tgtEl>
                                      </p:cBhvr>
                                    </p:animEffect>
                                    <p:set>
                                      <p:cBhvr>
                                        <p:cTn id="721" dur="1" fill="hold">
                                          <p:stCondLst>
                                            <p:cond delay="499"/>
                                          </p:stCondLst>
                                        </p:cTn>
                                        <p:tgtEl>
                                          <p:spTgt spid="785"/>
                                        </p:tgtEl>
                                        <p:attrNameLst>
                                          <p:attrName>style.visibility</p:attrName>
                                        </p:attrNameLst>
                                      </p:cBhvr>
                                      <p:to>
                                        <p:strVal val="hidden"/>
                                      </p:to>
                                    </p:set>
                                  </p:childTnLst>
                                </p:cTn>
                              </p:par>
                              <p:par>
                                <p:cTn id="722" presetID="10" presetClass="exit" presetSubtype="0" fill="hold" nodeType="withEffect">
                                  <p:stCondLst>
                                    <p:cond delay="0"/>
                                  </p:stCondLst>
                                  <p:childTnLst>
                                    <p:animEffect transition="out" filter="fade">
                                      <p:cBhvr>
                                        <p:cTn id="723" dur="500"/>
                                        <p:tgtEl>
                                          <p:spTgt spid="463"/>
                                        </p:tgtEl>
                                      </p:cBhvr>
                                    </p:animEffect>
                                    <p:set>
                                      <p:cBhvr>
                                        <p:cTn id="724" dur="1" fill="hold">
                                          <p:stCondLst>
                                            <p:cond delay="499"/>
                                          </p:stCondLst>
                                        </p:cTn>
                                        <p:tgtEl>
                                          <p:spTgt spid="463"/>
                                        </p:tgtEl>
                                        <p:attrNameLst>
                                          <p:attrName>style.visibility</p:attrName>
                                        </p:attrNameLst>
                                      </p:cBhvr>
                                      <p:to>
                                        <p:strVal val="hidden"/>
                                      </p:to>
                                    </p:set>
                                  </p:childTnLst>
                                </p:cTn>
                              </p:par>
                              <p:par>
                                <p:cTn id="725" presetID="10" presetClass="exit" presetSubtype="0" fill="hold" nodeType="withEffect">
                                  <p:stCondLst>
                                    <p:cond delay="0"/>
                                  </p:stCondLst>
                                  <p:childTnLst>
                                    <p:animEffect transition="out" filter="fade">
                                      <p:cBhvr>
                                        <p:cTn id="726" dur="500"/>
                                        <p:tgtEl>
                                          <p:spTgt spid="385"/>
                                        </p:tgtEl>
                                      </p:cBhvr>
                                    </p:animEffect>
                                    <p:set>
                                      <p:cBhvr>
                                        <p:cTn id="727" dur="1" fill="hold">
                                          <p:stCondLst>
                                            <p:cond delay="499"/>
                                          </p:stCondLst>
                                        </p:cTn>
                                        <p:tgtEl>
                                          <p:spTgt spid="385"/>
                                        </p:tgtEl>
                                        <p:attrNameLst>
                                          <p:attrName>style.visibility</p:attrName>
                                        </p:attrNameLst>
                                      </p:cBhvr>
                                      <p:to>
                                        <p:strVal val="hidden"/>
                                      </p:to>
                                    </p:set>
                                  </p:childTnLst>
                                </p:cTn>
                              </p:par>
                              <p:par>
                                <p:cTn id="728" presetID="10" presetClass="exit" presetSubtype="0" fill="hold" nodeType="withEffect">
                                  <p:stCondLst>
                                    <p:cond delay="0"/>
                                  </p:stCondLst>
                                  <p:childTnLst>
                                    <p:animEffect transition="out" filter="fade">
                                      <p:cBhvr>
                                        <p:cTn id="729" dur="500"/>
                                        <p:tgtEl>
                                          <p:spTgt spid="786"/>
                                        </p:tgtEl>
                                      </p:cBhvr>
                                    </p:animEffect>
                                    <p:set>
                                      <p:cBhvr>
                                        <p:cTn id="730" dur="1" fill="hold">
                                          <p:stCondLst>
                                            <p:cond delay="499"/>
                                          </p:stCondLst>
                                        </p:cTn>
                                        <p:tgtEl>
                                          <p:spTgt spid="786"/>
                                        </p:tgtEl>
                                        <p:attrNameLst>
                                          <p:attrName>style.visibility</p:attrName>
                                        </p:attrNameLst>
                                      </p:cBhvr>
                                      <p:to>
                                        <p:strVal val="hidden"/>
                                      </p:to>
                                    </p:set>
                                  </p:childTnLst>
                                </p:cTn>
                              </p:par>
                              <p:par>
                                <p:cTn id="731" presetID="10" presetClass="exit" presetSubtype="0" fill="hold" nodeType="withEffect">
                                  <p:stCondLst>
                                    <p:cond delay="0"/>
                                  </p:stCondLst>
                                  <p:childTnLst>
                                    <p:animEffect transition="out" filter="fade">
                                      <p:cBhvr>
                                        <p:cTn id="732" dur="500"/>
                                        <p:tgtEl>
                                          <p:spTgt spid="440"/>
                                        </p:tgtEl>
                                      </p:cBhvr>
                                    </p:animEffect>
                                    <p:set>
                                      <p:cBhvr>
                                        <p:cTn id="733" dur="1" fill="hold">
                                          <p:stCondLst>
                                            <p:cond delay="499"/>
                                          </p:stCondLst>
                                        </p:cTn>
                                        <p:tgtEl>
                                          <p:spTgt spid="440"/>
                                        </p:tgtEl>
                                        <p:attrNameLst>
                                          <p:attrName>style.visibility</p:attrName>
                                        </p:attrNameLst>
                                      </p:cBhvr>
                                      <p:to>
                                        <p:strVal val="hidden"/>
                                      </p:to>
                                    </p:set>
                                  </p:childTnLst>
                                </p:cTn>
                              </p:par>
                              <p:par>
                                <p:cTn id="734" presetID="10" presetClass="exit" presetSubtype="0" fill="hold" nodeType="withEffect">
                                  <p:stCondLst>
                                    <p:cond delay="0"/>
                                  </p:stCondLst>
                                  <p:childTnLst>
                                    <p:animEffect transition="out" filter="fade">
                                      <p:cBhvr>
                                        <p:cTn id="735" dur="500"/>
                                        <p:tgtEl>
                                          <p:spTgt spid="386"/>
                                        </p:tgtEl>
                                      </p:cBhvr>
                                    </p:animEffect>
                                    <p:set>
                                      <p:cBhvr>
                                        <p:cTn id="736" dur="1" fill="hold">
                                          <p:stCondLst>
                                            <p:cond delay="499"/>
                                          </p:stCondLst>
                                        </p:cTn>
                                        <p:tgtEl>
                                          <p:spTgt spid="386"/>
                                        </p:tgtEl>
                                        <p:attrNameLst>
                                          <p:attrName>style.visibility</p:attrName>
                                        </p:attrNameLst>
                                      </p:cBhvr>
                                      <p:to>
                                        <p:strVal val="hidden"/>
                                      </p:to>
                                    </p:set>
                                  </p:childTnLst>
                                </p:cTn>
                              </p:par>
                              <p:par>
                                <p:cTn id="737" presetID="10" presetClass="exit" presetSubtype="0" fill="hold" nodeType="withEffect">
                                  <p:stCondLst>
                                    <p:cond delay="0"/>
                                  </p:stCondLst>
                                  <p:childTnLst>
                                    <p:animEffect transition="out" filter="fade">
                                      <p:cBhvr>
                                        <p:cTn id="738" dur="500"/>
                                        <p:tgtEl>
                                          <p:spTgt spid="788"/>
                                        </p:tgtEl>
                                      </p:cBhvr>
                                    </p:animEffect>
                                    <p:set>
                                      <p:cBhvr>
                                        <p:cTn id="739" dur="1" fill="hold">
                                          <p:stCondLst>
                                            <p:cond delay="499"/>
                                          </p:stCondLst>
                                        </p:cTn>
                                        <p:tgtEl>
                                          <p:spTgt spid="788"/>
                                        </p:tgtEl>
                                        <p:attrNameLst>
                                          <p:attrName>style.visibility</p:attrName>
                                        </p:attrNameLst>
                                      </p:cBhvr>
                                      <p:to>
                                        <p:strVal val="hidden"/>
                                      </p:to>
                                    </p:set>
                                  </p:childTnLst>
                                </p:cTn>
                              </p:par>
                              <p:par>
                                <p:cTn id="740" presetID="10" presetClass="exit" presetSubtype="0" fill="hold" nodeType="withEffect">
                                  <p:stCondLst>
                                    <p:cond delay="0"/>
                                  </p:stCondLst>
                                  <p:childTnLst>
                                    <p:animEffect transition="out" filter="fade">
                                      <p:cBhvr>
                                        <p:cTn id="741" dur="500"/>
                                        <p:tgtEl>
                                          <p:spTgt spid="504"/>
                                        </p:tgtEl>
                                      </p:cBhvr>
                                    </p:animEffect>
                                    <p:set>
                                      <p:cBhvr>
                                        <p:cTn id="742" dur="1" fill="hold">
                                          <p:stCondLst>
                                            <p:cond delay="499"/>
                                          </p:stCondLst>
                                        </p:cTn>
                                        <p:tgtEl>
                                          <p:spTgt spid="504"/>
                                        </p:tgtEl>
                                        <p:attrNameLst>
                                          <p:attrName>style.visibility</p:attrName>
                                        </p:attrNameLst>
                                      </p:cBhvr>
                                      <p:to>
                                        <p:strVal val="hidden"/>
                                      </p:to>
                                    </p:set>
                                  </p:childTnLst>
                                </p:cTn>
                              </p:par>
                              <p:par>
                                <p:cTn id="743" presetID="10" presetClass="exit" presetSubtype="0" fill="hold" nodeType="withEffect">
                                  <p:stCondLst>
                                    <p:cond delay="0"/>
                                  </p:stCondLst>
                                  <p:childTnLst>
                                    <p:animEffect transition="out" filter="fade">
                                      <p:cBhvr>
                                        <p:cTn id="744" dur="500"/>
                                        <p:tgtEl>
                                          <p:spTgt spid="387"/>
                                        </p:tgtEl>
                                      </p:cBhvr>
                                    </p:animEffect>
                                    <p:set>
                                      <p:cBhvr>
                                        <p:cTn id="745" dur="1" fill="hold">
                                          <p:stCondLst>
                                            <p:cond delay="499"/>
                                          </p:stCondLst>
                                        </p:cTn>
                                        <p:tgtEl>
                                          <p:spTgt spid="387"/>
                                        </p:tgtEl>
                                        <p:attrNameLst>
                                          <p:attrName>style.visibility</p:attrName>
                                        </p:attrNameLst>
                                      </p:cBhvr>
                                      <p:to>
                                        <p:strVal val="hidden"/>
                                      </p:to>
                                    </p:set>
                                  </p:childTnLst>
                                </p:cTn>
                              </p:par>
                              <p:par>
                                <p:cTn id="746" presetID="10" presetClass="exit" presetSubtype="0" fill="hold" nodeType="withEffect">
                                  <p:stCondLst>
                                    <p:cond delay="0"/>
                                  </p:stCondLst>
                                  <p:childTnLst>
                                    <p:animEffect transition="out" filter="fade">
                                      <p:cBhvr>
                                        <p:cTn id="747" dur="500"/>
                                        <p:tgtEl>
                                          <p:spTgt spid="789"/>
                                        </p:tgtEl>
                                      </p:cBhvr>
                                    </p:animEffect>
                                    <p:set>
                                      <p:cBhvr>
                                        <p:cTn id="748" dur="1" fill="hold">
                                          <p:stCondLst>
                                            <p:cond delay="499"/>
                                          </p:stCondLst>
                                        </p:cTn>
                                        <p:tgtEl>
                                          <p:spTgt spid="789"/>
                                        </p:tgtEl>
                                        <p:attrNameLst>
                                          <p:attrName>style.visibility</p:attrName>
                                        </p:attrNameLst>
                                      </p:cBhvr>
                                      <p:to>
                                        <p:strVal val="hidden"/>
                                      </p:to>
                                    </p:set>
                                  </p:childTnLst>
                                </p:cTn>
                              </p:par>
                              <p:par>
                                <p:cTn id="749" presetID="10" presetClass="exit" presetSubtype="0" fill="hold" nodeType="withEffect">
                                  <p:stCondLst>
                                    <p:cond delay="0"/>
                                  </p:stCondLst>
                                  <p:childTnLst>
                                    <p:animEffect transition="out" filter="fade">
                                      <p:cBhvr>
                                        <p:cTn id="750" dur="500"/>
                                        <p:tgtEl>
                                          <p:spTgt spid="673"/>
                                        </p:tgtEl>
                                      </p:cBhvr>
                                    </p:animEffect>
                                    <p:set>
                                      <p:cBhvr>
                                        <p:cTn id="751" dur="1" fill="hold">
                                          <p:stCondLst>
                                            <p:cond delay="499"/>
                                          </p:stCondLst>
                                        </p:cTn>
                                        <p:tgtEl>
                                          <p:spTgt spid="673"/>
                                        </p:tgtEl>
                                        <p:attrNameLst>
                                          <p:attrName>style.visibility</p:attrName>
                                        </p:attrNameLst>
                                      </p:cBhvr>
                                      <p:to>
                                        <p:strVal val="hidden"/>
                                      </p:to>
                                    </p:set>
                                  </p:childTnLst>
                                </p:cTn>
                              </p:par>
                              <p:par>
                                <p:cTn id="752" presetID="10" presetClass="exit" presetSubtype="0" fill="hold" nodeType="withEffect">
                                  <p:stCondLst>
                                    <p:cond delay="0"/>
                                  </p:stCondLst>
                                  <p:childTnLst>
                                    <p:animEffect transition="out" filter="fade">
                                      <p:cBhvr>
                                        <p:cTn id="753" dur="500"/>
                                        <p:tgtEl>
                                          <p:spTgt spid="389"/>
                                        </p:tgtEl>
                                      </p:cBhvr>
                                    </p:animEffect>
                                    <p:set>
                                      <p:cBhvr>
                                        <p:cTn id="754" dur="1" fill="hold">
                                          <p:stCondLst>
                                            <p:cond delay="499"/>
                                          </p:stCondLst>
                                        </p:cTn>
                                        <p:tgtEl>
                                          <p:spTgt spid="389"/>
                                        </p:tgtEl>
                                        <p:attrNameLst>
                                          <p:attrName>style.visibility</p:attrName>
                                        </p:attrNameLst>
                                      </p:cBhvr>
                                      <p:to>
                                        <p:strVal val="hidden"/>
                                      </p:to>
                                    </p:set>
                                  </p:childTnLst>
                                </p:cTn>
                              </p:par>
                              <p:par>
                                <p:cTn id="755" presetID="10" presetClass="exit" presetSubtype="0" fill="hold" nodeType="withEffect">
                                  <p:stCondLst>
                                    <p:cond delay="0"/>
                                  </p:stCondLst>
                                  <p:childTnLst>
                                    <p:animEffect transition="out" filter="fade">
                                      <p:cBhvr>
                                        <p:cTn id="756" dur="500"/>
                                        <p:tgtEl>
                                          <p:spTgt spid="791"/>
                                        </p:tgtEl>
                                      </p:cBhvr>
                                    </p:animEffect>
                                    <p:set>
                                      <p:cBhvr>
                                        <p:cTn id="757" dur="1" fill="hold">
                                          <p:stCondLst>
                                            <p:cond delay="499"/>
                                          </p:stCondLst>
                                        </p:cTn>
                                        <p:tgtEl>
                                          <p:spTgt spid="791"/>
                                        </p:tgtEl>
                                        <p:attrNameLst>
                                          <p:attrName>style.visibility</p:attrName>
                                        </p:attrNameLst>
                                      </p:cBhvr>
                                      <p:to>
                                        <p:strVal val="hidden"/>
                                      </p:to>
                                    </p:set>
                                  </p:childTnLst>
                                </p:cTn>
                              </p:par>
                              <p:par>
                                <p:cTn id="758" presetID="10" presetClass="exit" presetSubtype="0" fill="hold" nodeType="withEffect">
                                  <p:stCondLst>
                                    <p:cond delay="0"/>
                                  </p:stCondLst>
                                  <p:childTnLst>
                                    <p:animEffect transition="out" filter="fade">
                                      <p:cBhvr>
                                        <p:cTn id="759" dur="500"/>
                                        <p:tgtEl>
                                          <p:spTgt spid="653"/>
                                        </p:tgtEl>
                                      </p:cBhvr>
                                    </p:animEffect>
                                    <p:set>
                                      <p:cBhvr>
                                        <p:cTn id="760" dur="1" fill="hold">
                                          <p:stCondLst>
                                            <p:cond delay="499"/>
                                          </p:stCondLst>
                                        </p:cTn>
                                        <p:tgtEl>
                                          <p:spTgt spid="653"/>
                                        </p:tgtEl>
                                        <p:attrNameLst>
                                          <p:attrName>style.visibility</p:attrName>
                                        </p:attrNameLst>
                                      </p:cBhvr>
                                      <p:to>
                                        <p:strVal val="hidden"/>
                                      </p:to>
                                    </p:set>
                                  </p:childTnLst>
                                </p:cTn>
                              </p:par>
                              <p:par>
                                <p:cTn id="761" presetID="10" presetClass="exit" presetSubtype="0" fill="hold" nodeType="withEffect">
                                  <p:stCondLst>
                                    <p:cond delay="0"/>
                                  </p:stCondLst>
                                  <p:childTnLst>
                                    <p:animEffect transition="out" filter="fade">
                                      <p:cBhvr>
                                        <p:cTn id="762" dur="500"/>
                                        <p:tgtEl>
                                          <p:spTgt spid="388"/>
                                        </p:tgtEl>
                                      </p:cBhvr>
                                    </p:animEffect>
                                    <p:set>
                                      <p:cBhvr>
                                        <p:cTn id="763" dur="1" fill="hold">
                                          <p:stCondLst>
                                            <p:cond delay="499"/>
                                          </p:stCondLst>
                                        </p:cTn>
                                        <p:tgtEl>
                                          <p:spTgt spid="388"/>
                                        </p:tgtEl>
                                        <p:attrNameLst>
                                          <p:attrName>style.visibility</p:attrName>
                                        </p:attrNameLst>
                                      </p:cBhvr>
                                      <p:to>
                                        <p:strVal val="hidden"/>
                                      </p:to>
                                    </p:set>
                                  </p:childTnLst>
                                </p:cTn>
                              </p:par>
                              <p:par>
                                <p:cTn id="764" presetID="10" presetClass="exit" presetSubtype="0" fill="hold" nodeType="withEffect">
                                  <p:stCondLst>
                                    <p:cond delay="0"/>
                                  </p:stCondLst>
                                  <p:childTnLst>
                                    <p:animEffect transition="out" filter="fade">
                                      <p:cBhvr>
                                        <p:cTn id="765" dur="500"/>
                                        <p:tgtEl>
                                          <p:spTgt spid="790"/>
                                        </p:tgtEl>
                                      </p:cBhvr>
                                    </p:animEffect>
                                    <p:set>
                                      <p:cBhvr>
                                        <p:cTn id="766" dur="1" fill="hold">
                                          <p:stCondLst>
                                            <p:cond delay="499"/>
                                          </p:stCondLst>
                                        </p:cTn>
                                        <p:tgtEl>
                                          <p:spTgt spid="790"/>
                                        </p:tgtEl>
                                        <p:attrNameLst>
                                          <p:attrName>style.visibility</p:attrName>
                                        </p:attrNameLst>
                                      </p:cBhvr>
                                      <p:to>
                                        <p:strVal val="hidden"/>
                                      </p:to>
                                    </p:set>
                                  </p:childTnLst>
                                </p:cTn>
                              </p:par>
                              <p:par>
                                <p:cTn id="767" presetID="10" presetClass="exit" presetSubtype="0" fill="hold" nodeType="withEffect">
                                  <p:stCondLst>
                                    <p:cond delay="0"/>
                                  </p:stCondLst>
                                  <p:childTnLst>
                                    <p:animEffect transition="out" filter="fade">
                                      <p:cBhvr>
                                        <p:cTn id="768" dur="500"/>
                                        <p:tgtEl>
                                          <p:spTgt spid="518"/>
                                        </p:tgtEl>
                                      </p:cBhvr>
                                    </p:animEffect>
                                    <p:set>
                                      <p:cBhvr>
                                        <p:cTn id="769" dur="1" fill="hold">
                                          <p:stCondLst>
                                            <p:cond delay="499"/>
                                          </p:stCondLst>
                                        </p:cTn>
                                        <p:tgtEl>
                                          <p:spTgt spid="518"/>
                                        </p:tgtEl>
                                        <p:attrNameLst>
                                          <p:attrName>style.visibility</p:attrName>
                                        </p:attrNameLst>
                                      </p:cBhvr>
                                      <p:to>
                                        <p:strVal val="hidden"/>
                                      </p:to>
                                    </p:set>
                                  </p:childTnLst>
                                </p:cTn>
                              </p:par>
                              <p:par>
                                <p:cTn id="770" presetID="10" presetClass="exit" presetSubtype="0" fill="hold" nodeType="withEffect">
                                  <p:stCondLst>
                                    <p:cond delay="0"/>
                                  </p:stCondLst>
                                  <p:childTnLst>
                                    <p:animEffect transition="out" filter="fade">
                                      <p:cBhvr>
                                        <p:cTn id="771" dur="500"/>
                                        <p:tgtEl>
                                          <p:spTgt spid="390"/>
                                        </p:tgtEl>
                                      </p:cBhvr>
                                    </p:animEffect>
                                    <p:set>
                                      <p:cBhvr>
                                        <p:cTn id="772" dur="1" fill="hold">
                                          <p:stCondLst>
                                            <p:cond delay="499"/>
                                          </p:stCondLst>
                                        </p:cTn>
                                        <p:tgtEl>
                                          <p:spTgt spid="390"/>
                                        </p:tgtEl>
                                        <p:attrNameLst>
                                          <p:attrName>style.visibility</p:attrName>
                                        </p:attrNameLst>
                                      </p:cBhvr>
                                      <p:to>
                                        <p:strVal val="hidden"/>
                                      </p:to>
                                    </p:set>
                                  </p:childTnLst>
                                </p:cTn>
                              </p:par>
                              <p:par>
                                <p:cTn id="773" presetID="10" presetClass="exit" presetSubtype="0" fill="hold" nodeType="withEffect">
                                  <p:stCondLst>
                                    <p:cond delay="0"/>
                                  </p:stCondLst>
                                  <p:childTnLst>
                                    <p:animEffect transition="out" filter="fade">
                                      <p:cBhvr>
                                        <p:cTn id="774" dur="500"/>
                                        <p:tgtEl>
                                          <p:spTgt spid="792"/>
                                        </p:tgtEl>
                                      </p:cBhvr>
                                    </p:animEffect>
                                    <p:set>
                                      <p:cBhvr>
                                        <p:cTn id="775" dur="1" fill="hold">
                                          <p:stCondLst>
                                            <p:cond delay="499"/>
                                          </p:stCondLst>
                                        </p:cTn>
                                        <p:tgtEl>
                                          <p:spTgt spid="792"/>
                                        </p:tgtEl>
                                        <p:attrNameLst>
                                          <p:attrName>style.visibility</p:attrName>
                                        </p:attrNameLst>
                                      </p:cBhvr>
                                      <p:to>
                                        <p:strVal val="hidden"/>
                                      </p:to>
                                    </p:set>
                                  </p:childTnLst>
                                </p:cTn>
                              </p:par>
                              <p:par>
                                <p:cTn id="776" presetID="10" presetClass="exit" presetSubtype="0" fill="hold" nodeType="withEffect">
                                  <p:stCondLst>
                                    <p:cond delay="0"/>
                                  </p:stCondLst>
                                  <p:childTnLst>
                                    <p:animEffect transition="out" filter="fade">
                                      <p:cBhvr>
                                        <p:cTn id="777" dur="500"/>
                                        <p:tgtEl>
                                          <p:spTgt spid="535"/>
                                        </p:tgtEl>
                                      </p:cBhvr>
                                    </p:animEffect>
                                    <p:set>
                                      <p:cBhvr>
                                        <p:cTn id="778" dur="1" fill="hold">
                                          <p:stCondLst>
                                            <p:cond delay="499"/>
                                          </p:stCondLst>
                                        </p:cTn>
                                        <p:tgtEl>
                                          <p:spTgt spid="535"/>
                                        </p:tgtEl>
                                        <p:attrNameLst>
                                          <p:attrName>style.visibility</p:attrName>
                                        </p:attrNameLst>
                                      </p:cBhvr>
                                      <p:to>
                                        <p:strVal val="hidden"/>
                                      </p:to>
                                    </p:set>
                                  </p:childTnLst>
                                </p:cTn>
                              </p:par>
                              <p:par>
                                <p:cTn id="779" presetID="10" presetClass="exit" presetSubtype="0" fill="hold" nodeType="withEffect">
                                  <p:stCondLst>
                                    <p:cond delay="0"/>
                                  </p:stCondLst>
                                  <p:childTnLst>
                                    <p:animEffect transition="out" filter="fade">
                                      <p:cBhvr>
                                        <p:cTn id="780" dur="500"/>
                                        <p:tgtEl>
                                          <p:spTgt spid="391"/>
                                        </p:tgtEl>
                                      </p:cBhvr>
                                    </p:animEffect>
                                    <p:set>
                                      <p:cBhvr>
                                        <p:cTn id="781" dur="1" fill="hold">
                                          <p:stCondLst>
                                            <p:cond delay="499"/>
                                          </p:stCondLst>
                                        </p:cTn>
                                        <p:tgtEl>
                                          <p:spTgt spid="391"/>
                                        </p:tgtEl>
                                        <p:attrNameLst>
                                          <p:attrName>style.visibility</p:attrName>
                                        </p:attrNameLst>
                                      </p:cBhvr>
                                      <p:to>
                                        <p:strVal val="hidden"/>
                                      </p:to>
                                    </p:set>
                                  </p:childTnLst>
                                </p:cTn>
                              </p:par>
                              <p:par>
                                <p:cTn id="782" presetID="10" presetClass="exit" presetSubtype="0" fill="hold" nodeType="withEffect">
                                  <p:stCondLst>
                                    <p:cond delay="0"/>
                                  </p:stCondLst>
                                  <p:childTnLst>
                                    <p:animEffect transition="out" filter="fade">
                                      <p:cBhvr>
                                        <p:cTn id="783" dur="500"/>
                                        <p:tgtEl>
                                          <p:spTgt spid="793"/>
                                        </p:tgtEl>
                                      </p:cBhvr>
                                    </p:animEffect>
                                    <p:set>
                                      <p:cBhvr>
                                        <p:cTn id="784" dur="1" fill="hold">
                                          <p:stCondLst>
                                            <p:cond delay="499"/>
                                          </p:stCondLst>
                                        </p:cTn>
                                        <p:tgtEl>
                                          <p:spTgt spid="793"/>
                                        </p:tgtEl>
                                        <p:attrNameLst>
                                          <p:attrName>style.visibility</p:attrName>
                                        </p:attrNameLst>
                                      </p:cBhvr>
                                      <p:to>
                                        <p:strVal val="hidden"/>
                                      </p:to>
                                    </p:set>
                                  </p:childTnLst>
                                </p:cTn>
                              </p:par>
                              <p:par>
                                <p:cTn id="785" presetID="10" presetClass="exit" presetSubtype="0" fill="hold" nodeType="withEffect">
                                  <p:stCondLst>
                                    <p:cond delay="0"/>
                                  </p:stCondLst>
                                  <p:childTnLst>
                                    <p:animEffect transition="out" filter="fade">
                                      <p:cBhvr>
                                        <p:cTn id="786" dur="500"/>
                                        <p:tgtEl>
                                          <p:spTgt spid="632"/>
                                        </p:tgtEl>
                                      </p:cBhvr>
                                    </p:animEffect>
                                    <p:set>
                                      <p:cBhvr>
                                        <p:cTn id="787" dur="1" fill="hold">
                                          <p:stCondLst>
                                            <p:cond delay="499"/>
                                          </p:stCondLst>
                                        </p:cTn>
                                        <p:tgtEl>
                                          <p:spTgt spid="632"/>
                                        </p:tgtEl>
                                        <p:attrNameLst>
                                          <p:attrName>style.visibility</p:attrName>
                                        </p:attrNameLst>
                                      </p:cBhvr>
                                      <p:to>
                                        <p:strVal val="hidden"/>
                                      </p:to>
                                    </p:set>
                                  </p:childTnLst>
                                </p:cTn>
                              </p:par>
                              <p:par>
                                <p:cTn id="788" presetID="10" presetClass="exit" presetSubtype="0" fill="hold" nodeType="withEffect">
                                  <p:stCondLst>
                                    <p:cond delay="0"/>
                                  </p:stCondLst>
                                  <p:childTnLst>
                                    <p:animEffect transition="out" filter="fade">
                                      <p:cBhvr>
                                        <p:cTn id="789" dur="500"/>
                                        <p:tgtEl>
                                          <p:spTgt spid="392"/>
                                        </p:tgtEl>
                                      </p:cBhvr>
                                    </p:animEffect>
                                    <p:set>
                                      <p:cBhvr>
                                        <p:cTn id="790" dur="1" fill="hold">
                                          <p:stCondLst>
                                            <p:cond delay="499"/>
                                          </p:stCondLst>
                                        </p:cTn>
                                        <p:tgtEl>
                                          <p:spTgt spid="392"/>
                                        </p:tgtEl>
                                        <p:attrNameLst>
                                          <p:attrName>style.visibility</p:attrName>
                                        </p:attrNameLst>
                                      </p:cBhvr>
                                      <p:to>
                                        <p:strVal val="hidden"/>
                                      </p:to>
                                    </p:set>
                                  </p:childTnLst>
                                </p:cTn>
                              </p:par>
                              <p:par>
                                <p:cTn id="791" presetID="10" presetClass="exit" presetSubtype="0" fill="hold" nodeType="withEffect">
                                  <p:stCondLst>
                                    <p:cond delay="0"/>
                                  </p:stCondLst>
                                  <p:childTnLst>
                                    <p:animEffect transition="out" filter="fade">
                                      <p:cBhvr>
                                        <p:cTn id="792" dur="500"/>
                                        <p:tgtEl>
                                          <p:spTgt spid="794"/>
                                        </p:tgtEl>
                                      </p:cBhvr>
                                    </p:animEffect>
                                    <p:set>
                                      <p:cBhvr>
                                        <p:cTn id="793" dur="1" fill="hold">
                                          <p:stCondLst>
                                            <p:cond delay="499"/>
                                          </p:stCondLst>
                                        </p:cTn>
                                        <p:tgtEl>
                                          <p:spTgt spid="794"/>
                                        </p:tgtEl>
                                        <p:attrNameLst>
                                          <p:attrName>style.visibility</p:attrName>
                                        </p:attrNameLst>
                                      </p:cBhvr>
                                      <p:to>
                                        <p:strVal val="hidden"/>
                                      </p:to>
                                    </p:set>
                                  </p:childTnLst>
                                </p:cTn>
                              </p:par>
                              <p:par>
                                <p:cTn id="794" presetID="10" presetClass="exit" presetSubtype="0" fill="hold" nodeType="withEffect">
                                  <p:stCondLst>
                                    <p:cond delay="0"/>
                                  </p:stCondLst>
                                  <p:childTnLst>
                                    <p:animEffect transition="out" filter="fade">
                                      <p:cBhvr>
                                        <p:cTn id="795" dur="500"/>
                                        <p:tgtEl>
                                          <p:spTgt spid="393"/>
                                        </p:tgtEl>
                                      </p:cBhvr>
                                    </p:animEffect>
                                    <p:set>
                                      <p:cBhvr>
                                        <p:cTn id="796" dur="1" fill="hold">
                                          <p:stCondLst>
                                            <p:cond delay="499"/>
                                          </p:stCondLst>
                                        </p:cTn>
                                        <p:tgtEl>
                                          <p:spTgt spid="393"/>
                                        </p:tgtEl>
                                        <p:attrNameLst>
                                          <p:attrName>style.visibility</p:attrName>
                                        </p:attrNameLst>
                                      </p:cBhvr>
                                      <p:to>
                                        <p:strVal val="hidden"/>
                                      </p:to>
                                    </p:set>
                                  </p:childTnLst>
                                </p:cTn>
                              </p:par>
                              <p:par>
                                <p:cTn id="797" presetID="10" presetClass="exit" presetSubtype="0" fill="hold" nodeType="withEffect">
                                  <p:stCondLst>
                                    <p:cond delay="0"/>
                                  </p:stCondLst>
                                  <p:childTnLst>
                                    <p:animEffect transition="out" filter="fade">
                                      <p:cBhvr>
                                        <p:cTn id="798" dur="500"/>
                                        <p:tgtEl>
                                          <p:spTgt spid="795"/>
                                        </p:tgtEl>
                                      </p:cBhvr>
                                    </p:animEffect>
                                    <p:set>
                                      <p:cBhvr>
                                        <p:cTn id="799" dur="1" fill="hold">
                                          <p:stCondLst>
                                            <p:cond delay="499"/>
                                          </p:stCondLst>
                                        </p:cTn>
                                        <p:tgtEl>
                                          <p:spTgt spid="795"/>
                                        </p:tgtEl>
                                        <p:attrNameLst>
                                          <p:attrName>style.visibility</p:attrName>
                                        </p:attrNameLst>
                                      </p:cBhvr>
                                      <p:to>
                                        <p:strVal val="hidden"/>
                                      </p:to>
                                    </p:set>
                                  </p:childTnLst>
                                </p:cTn>
                              </p:par>
                              <p:par>
                                <p:cTn id="800" presetID="10" presetClass="exit" presetSubtype="0" fill="hold" nodeType="withEffect">
                                  <p:stCondLst>
                                    <p:cond delay="0"/>
                                  </p:stCondLst>
                                  <p:childTnLst>
                                    <p:animEffect transition="out" filter="fade">
                                      <p:cBhvr>
                                        <p:cTn id="801" dur="500"/>
                                        <p:tgtEl>
                                          <p:spTgt spid="614"/>
                                        </p:tgtEl>
                                      </p:cBhvr>
                                    </p:animEffect>
                                    <p:set>
                                      <p:cBhvr>
                                        <p:cTn id="802" dur="1" fill="hold">
                                          <p:stCondLst>
                                            <p:cond delay="499"/>
                                          </p:stCondLst>
                                        </p:cTn>
                                        <p:tgtEl>
                                          <p:spTgt spid="614"/>
                                        </p:tgtEl>
                                        <p:attrNameLst>
                                          <p:attrName>style.visibility</p:attrName>
                                        </p:attrNameLst>
                                      </p:cBhvr>
                                      <p:to>
                                        <p:strVal val="hidden"/>
                                      </p:to>
                                    </p:set>
                                  </p:childTnLst>
                                </p:cTn>
                              </p:par>
                              <p:par>
                                <p:cTn id="803" presetID="10" presetClass="exit" presetSubtype="0" fill="hold" nodeType="withEffect">
                                  <p:stCondLst>
                                    <p:cond delay="0"/>
                                  </p:stCondLst>
                                  <p:childTnLst>
                                    <p:animEffect transition="out" filter="fade">
                                      <p:cBhvr>
                                        <p:cTn id="804" dur="500"/>
                                        <p:tgtEl>
                                          <p:spTgt spid="394"/>
                                        </p:tgtEl>
                                      </p:cBhvr>
                                    </p:animEffect>
                                    <p:set>
                                      <p:cBhvr>
                                        <p:cTn id="805" dur="1" fill="hold">
                                          <p:stCondLst>
                                            <p:cond delay="499"/>
                                          </p:stCondLst>
                                        </p:cTn>
                                        <p:tgtEl>
                                          <p:spTgt spid="394"/>
                                        </p:tgtEl>
                                        <p:attrNameLst>
                                          <p:attrName>style.visibility</p:attrName>
                                        </p:attrNameLst>
                                      </p:cBhvr>
                                      <p:to>
                                        <p:strVal val="hidden"/>
                                      </p:to>
                                    </p:set>
                                  </p:childTnLst>
                                </p:cTn>
                              </p:par>
                              <p:par>
                                <p:cTn id="806" presetID="10" presetClass="exit" presetSubtype="0" fill="hold" nodeType="withEffect">
                                  <p:stCondLst>
                                    <p:cond delay="0"/>
                                  </p:stCondLst>
                                  <p:childTnLst>
                                    <p:animEffect transition="out" filter="fade">
                                      <p:cBhvr>
                                        <p:cTn id="807" dur="500"/>
                                        <p:tgtEl>
                                          <p:spTgt spid="797"/>
                                        </p:tgtEl>
                                      </p:cBhvr>
                                    </p:animEffect>
                                    <p:set>
                                      <p:cBhvr>
                                        <p:cTn id="808" dur="1" fill="hold">
                                          <p:stCondLst>
                                            <p:cond delay="499"/>
                                          </p:stCondLst>
                                        </p:cTn>
                                        <p:tgtEl>
                                          <p:spTgt spid="797"/>
                                        </p:tgtEl>
                                        <p:attrNameLst>
                                          <p:attrName>style.visibility</p:attrName>
                                        </p:attrNameLst>
                                      </p:cBhvr>
                                      <p:to>
                                        <p:strVal val="hidden"/>
                                      </p:to>
                                    </p:set>
                                  </p:childTnLst>
                                </p:cTn>
                              </p:par>
                              <p:par>
                                <p:cTn id="809" presetID="10" presetClass="exit" presetSubtype="0" fill="hold" nodeType="withEffect">
                                  <p:stCondLst>
                                    <p:cond delay="0"/>
                                  </p:stCondLst>
                                  <p:childTnLst>
                                    <p:animEffect transition="out" filter="fade">
                                      <p:cBhvr>
                                        <p:cTn id="810" dur="500"/>
                                        <p:tgtEl>
                                          <p:spTgt spid="8"/>
                                        </p:tgtEl>
                                      </p:cBhvr>
                                    </p:animEffect>
                                    <p:set>
                                      <p:cBhvr>
                                        <p:cTn id="811" dur="1" fill="hold">
                                          <p:stCondLst>
                                            <p:cond delay="499"/>
                                          </p:stCondLst>
                                        </p:cTn>
                                        <p:tgtEl>
                                          <p:spTgt spid="8"/>
                                        </p:tgtEl>
                                        <p:attrNameLst>
                                          <p:attrName>style.visibility</p:attrName>
                                        </p:attrNameLst>
                                      </p:cBhvr>
                                      <p:to>
                                        <p:strVal val="hidden"/>
                                      </p:to>
                                    </p:set>
                                  </p:childTnLst>
                                </p:cTn>
                              </p:par>
                              <p:par>
                                <p:cTn id="812" presetID="10" presetClass="exit" presetSubtype="0" fill="hold" nodeType="withEffect">
                                  <p:stCondLst>
                                    <p:cond delay="0"/>
                                  </p:stCondLst>
                                  <p:childTnLst>
                                    <p:animEffect transition="out" filter="fade">
                                      <p:cBhvr>
                                        <p:cTn id="813" dur="500"/>
                                        <p:tgtEl>
                                          <p:spTgt spid="395"/>
                                        </p:tgtEl>
                                      </p:cBhvr>
                                    </p:animEffect>
                                    <p:set>
                                      <p:cBhvr>
                                        <p:cTn id="814" dur="1" fill="hold">
                                          <p:stCondLst>
                                            <p:cond delay="499"/>
                                          </p:stCondLst>
                                        </p:cTn>
                                        <p:tgtEl>
                                          <p:spTgt spid="395"/>
                                        </p:tgtEl>
                                        <p:attrNameLst>
                                          <p:attrName>style.visibility</p:attrName>
                                        </p:attrNameLst>
                                      </p:cBhvr>
                                      <p:to>
                                        <p:strVal val="hidden"/>
                                      </p:to>
                                    </p:set>
                                  </p:childTnLst>
                                </p:cTn>
                              </p:par>
                              <p:par>
                                <p:cTn id="815" presetID="10" presetClass="exit" presetSubtype="0" fill="hold" nodeType="withEffect">
                                  <p:stCondLst>
                                    <p:cond delay="0"/>
                                  </p:stCondLst>
                                  <p:childTnLst>
                                    <p:animEffect transition="out" filter="fade">
                                      <p:cBhvr>
                                        <p:cTn id="816" dur="500"/>
                                        <p:tgtEl>
                                          <p:spTgt spid="796"/>
                                        </p:tgtEl>
                                      </p:cBhvr>
                                    </p:animEffect>
                                    <p:set>
                                      <p:cBhvr>
                                        <p:cTn id="817" dur="1" fill="hold">
                                          <p:stCondLst>
                                            <p:cond delay="499"/>
                                          </p:stCondLst>
                                        </p:cTn>
                                        <p:tgtEl>
                                          <p:spTgt spid="796"/>
                                        </p:tgtEl>
                                        <p:attrNameLst>
                                          <p:attrName>style.visibility</p:attrName>
                                        </p:attrNameLst>
                                      </p:cBhvr>
                                      <p:to>
                                        <p:strVal val="hidden"/>
                                      </p:to>
                                    </p:set>
                                  </p:childTnLst>
                                </p:cTn>
                              </p:par>
                              <p:par>
                                <p:cTn id="818" presetID="10" presetClass="exit" presetSubtype="0" fill="hold" nodeType="withEffect">
                                  <p:stCondLst>
                                    <p:cond delay="0"/>
                                  </p:stCondLst>
                                  <p:childTnLst>
                                    <p:animEffect transition="out" filter="fade">
                                      <p:cBhvr>
                                        <p:cTn id="819" dur="500"/>
                                        <p:tgtEl>
                                          <p:spTgt spid="4"/>
                                        </p:tgtEl>
                                      </p:cBhvr>
                                    </p:animEffect>
                                    <p:set>
                                      <p:cBhvr>
                                        <p:cTn id="820" dur="1" fill="hold">
                                          <p:stCondLst>
                                            <p:cond delay="499"/>
                                          </p:stCondLst>
                                        </p:cTn>
                                        <p:tgtEl>
                                          <p:spTgt spid="4"/>
                                        </p:tgtEl>
                                        <p:attrNameLst>
                                          <p:attrName>style.visibility</p:attrName>
                                        </p:attrNameLst>
                                      </p:cBhvr>
                                      <p:to>
                                        <p:strVal val="hidden"/>
                                      </p:to>
                                    </p:set>
                                  </p:childTnLst>
                                </p:cTn>
                              </p:par>
                              <p:par>
                                <p:cTn id="821" presetID="10" presetClass="exit" presetSubtype="0" fill="hold" nodeType="withEffect">
                                  <p:stCondLst>
                                    <p:cond delay="0"/>
                                  </p:stCondLst>
                                  <p:childTnLst>
                                    <p:animEffect transition="out" filter="fade">
                                      <p:cBhvr>
                                        <p:cTn id="822" dur="500"/>
                                        <p:tgtEl>
                                          <p:spTgt spid="9"/>
                                        </p:tgtEl>
                                      </p:cBhvr>
                                    </p:animEffect>
                                    <p:set>
                                      <p:cBhvr>
                                        <p:cTn id="823"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 grpId="0"/>
      <p:bldP spid="199" grpId="0"/>
      <p:bldP spid="199" grpId="1"/>
      <p:bldP spid="377" grpId="0"/>
      <p:bldP spid="2" grpId="0"/>
      <p:bldP spid="799" grpId="0"/>
      <p:bldP spid="798" grpId="0"/>
      <p:bldP spid="80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VIDEO</a:t>
            </a:r>
            <a:endParaRPr lang="en-US" dirty="0"/>
          </a:p>
        </p:txBody>
      </p:sp>
      <p:sp>
        <p:nvSpPr>
          <p:cNvPr id="6" name="Text Placeholder 5"/>
          <p:cNvSpPr>
            <a:spLocks noGrp="1"/>
          </p:cNvSpPr>
          <p:nvPr>
            <p:ph type="body" sz="quarter" idx="12"/>
          </p:nvPr>
        </p:nvSpPr>
        <p:spPr/>
        <p:txBody>
          <a:bodyPr/>
          <a:lstStyle/>
          <a:p>
            <a:r>
              <a:rPr lang="en-US" dirty="0" smtClean="0"/>
              <a:t>Microsoft Azure Datacenter Tour</a:t>
            </a:r>
          </a:p>
        </p:txBody>
      </p:sp>
      <p:pic>
        <p:nvPicPr>
          <p:cNvPr id="2" name="Picture 1"/>
          <p:cNvPicPr>
            <a:picLocks noChangeAspect="1"/>
          </p:cNvPicPr>
          <p:nvPr/>
        </p:nvPicPr>
        <p:blipFill>
          <a:blip r:embed="rId3"/>
          <a:stretch>
            <a:fillRect/>
          </a:stretch>
        </p:blipFill>
        <p:spPr>
          <a:xfrm>
            <a:off x="3074483" y="1209974"/>
            <a:ext cx="7256969" cy="2744491"/>
          </a:xfrm>
          <a:prstGeom prst="rect">
            <a:avLst/>
          </a:prstGeom>
        </p:spPr>
      </p:pic>
    </p:spTree>
    <p:extLst>
      <p:ext uri="{BB962C8B-B14F-4D97-AF65-F5344CB8AC3E}">
        <p14:creationId xmlns:p14="http://schemas.microsoft.com/office/powerpoint/2010/main" val="34315283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1029" r="10159"/>
          <a:stretch/>
        </p:blipFill>
        <p:spPr>
          <a:xfrm>
            <a:off x="930501" y="2001206"/>
            <a:ext cx="564181" cy="357931"/>
          </a:xfrm>
          <a:prstGeom prst="rect">
            <a:avLst/>
          </a:prstGeom>
        </p:spPr>
      </p:pic>
      <p:pic>
        <p:nvPicPr>
          <p:cNvPr id="27" name="Picture 26"/>
          <p:cNvPicPr>
            <a:picLocks noChangeAspect="1"/>
          </p:cNvPicPr>
          <p:nvPr/>
        </p:nvPicPr>
        <p:blipFill rotWithShape="1">
          <a:blip r:embed="rId3" cstate="print">
            <a:extLst>
              <a:ext uri="{28A0092B-C50C-407E-A947-70E740481C1C}">
                <a14:useLocalDpi xmlns:a14="http://schemas.microsoft.com/office/drawing/2010/main" val="0"/>
              </a:ext>
            </a:extLst>
          </a:blip>
          <a:srcRect l="11029" r="10159"/>
          <a:stretch/>
        </p:blipFill>
        <p:spPr>
          <a:xfrm>
            <a:off x="930501" y="2367170"/>
            <a:ext cx="564181" cy="357931"/>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2585" y="1560533"/>
            <a:ext cx="384964" cy="384964"/>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602" y="2801281"/>
            <a:ext cx="378803" cy="3547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6869" y="3247892"/>
            <a:ext cx="360766" cy="362107"/>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8742" y="3635650"/>
            <a:ext cx="390008" cy="390008"/>
          </a:xfrm>
          <a:prstGeom prst="rect">
            <a:avLst/>
          </a:prstGeom>
        </p:spPr>
      </p:pic>
      <p:pic>
        <p:nvPicPr>
          <p:cNvPr id="12" name="Picture 11"/>
          <p:cNvPicPr>
            <a:picLocks noChangeAspect="1"/>
          </p:cNvPicPr>
          <p:nvPr/>
        </p:nvPicPr>
        <p:blipFill rotWithShape="1">
          <a:blip r:embed="rId8" cstate="print">
            <a:extLst>
              <a:ext uri="{28A0092B-C50C-407E-A947-70E740481C1C}">
                <a14:useLocalDpi xmlns:a14="http://schemas.microsoft.com/office/drawing/2010/main" val="0"/>
              </a:ext>
            </a:extLst>
          </a:blip>
          <a:srcRect r="56250"/>
          <a:stretch/>
        </p:blipFill>
        <p:spPr>
          <a:xfrm>
            <a:off x="981927" y="4864065"/>
            <a:ext cx="398479" cy="362135"/>
          </a:xfrm>
          <a:prstGeom prst="rect">
            <a:avLst/>
          </a:prstGeom>
        </p:spPr>
      </p:pic>
      <p:pic>
        <p:nvPicPr>
          <p:cNvPr id="13" name="Picture 12"/>
          <p:cNvPicPr>
            <a:picLocks noChangeAspect="1"/>
          </p:cNvPicPr>
          <p:nvPr/>
        </p:nvPicPr>
        <p:blipFill rotWithShape="1">
          <a:blip r:embed="rId9" cstate="print">
            <a:extLst>
              <a:ext uri="{28A0092B-C50C-407E-A947-70E740481C1C}">
                <a14:useLocalDpi xmlns:a14="http://schemas.microsoft.com/office/drawing/2010/main" val="0"/>
              </a:ext>
            </a:extLst>
          </a:blip>
          <a:srcRect l="13948" t="12436" r="16376" b="26026"/>
          <a:stretch/>
        </p:blipFill>
        <p:spPr>
          <a:xfrm>
            <a:off x="975280" y="5319334"/>
            <a:ext cx="636556" cy="329894"/>
          </a:xfrm>
          <a:prstGeom prst="rect">
            <a:avLst/>
          </a:prstGeom>
        </p:spPr>
      </p:pic>
      <p:sp>
        <p:nvSpPr>
          <p:cNvPr id="3" name="Title 2"/>
          <p:cNvSpPr>
            <a:spLocks noGrp="1"/>
          </p:cNvSpPr>
          <p:nvPr>
            <p:ph type="title" idx="4294967295"/>
          </p:nvPr>
        </p:nvSpPr>
        <p:spPr>
          <a:xfrm>
            <a:off x="547688" y="193675"/>
            <a:ext cx="11888787" cy="917575"/>
          </a:xfrm>
        </p:spPr>
        <p:txBody>
          <a:bodyPr/>
          <a:lstStyle/>
          <a:p>
            <a:r>
              <a:rPr lang="en-US" sz="3600" spc="-83" dirty="0">
                <a:solidFill>
                  <a:schemeClr val="bg1">
                    <a:lumMod val="50000"/>
                  </a:schemeClr>
                </a:solidFill>
              </a:rPr>
              <a:t>Microsoft Cloud </a:t>
            </a:r>
            <a:r>
              <a:rPr lang="en-US" sz="3600" spc="-83" dirty="0" smtClean="0">
                <a:solidFill>
                  <a:schemeClr val="bg1">
                    <a:lumMod val="50000"/>
                  </a:schemeClr>
                </a:solidFill>
              </a:rPr>
              <a:t>compliance </a:t>
            </a:r>
            <a:r>
              <a:rPr lang="en-US" sz="3600" spc="-83" dirty="0"/>
              <a:t>c</a:t>
            </a:r>
            <a:r>
              <a:rPr lang="en-US" sz="3600" spc="-83" dirty="0" smtClean="0">
                <a:solidFill>
                  <a:schemeClr val="bg1">
                    <a:lumMod val="50000"/>
                  </a:schemeClr>
                </a:solidFill>
              </a:rPr>
              <a:t>ertifications </a:t>
            </a:r>
            <a:r>
              <a:rPr lang="en-US" sz="3600" spc="-83" dirty="0">
                <a:solidFill>
                  <a:schemeClr val="bg1">
                    <a:lumMod val="50000"/>
                  </a:schemeClr>
                </a:solidFill>
              </a:rPr>
              <a:t>and </a:t>
            </a:r>
            <a:r>
              <a:rPr lang="en-US" sz="3600" spc="-83" dirty="0" smtClean="0">
                <a:solidFill>
                  <a:schemeClr val="bg1">
                    <a:lumMod val="50000"/>
                  </a:schemeClr>
                </a:solidFill>
              </a:rPr>
              <a:t>attestations</a:t>
            </a:r>
            <a:endParaRPr lang="en-US" sz="3600" spc="-83" dirty="0">
              <a:solidFill>
                <a:schemeClr val="bg1">
                  <a:lumMod val="50000"/>
                </a:schemeClr>
              </a:solidFill>
            </a:endParaRPr>
          </a:p>
        </p:txBody>
      </p:sp>
      <p:pic>
        <p:nvPicPr>
          <p:cNvPr id="16" name="Picture 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8591" y="5761470"/>
            <a:ext cx="343975" cy="350385"/>
          </a:xfrm>
          <a:prstGeom prst="rect">
            <a:avLst/>
          </a:prstGeom>
        </p:spPr>
      </p:pic>
      <p:pic>
        <p:nvPicPr>
          <p:cNvPr id="26" name="Picture 2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20732" y="6205358"/>
            <a:ext cx="343975" cy="350385"/>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2196199044"/>
              </p:ext>
            </p:extLst>
          </p:nvPr>
        </p:nvGraphicFramePr>
        <p:xfrm>
          <a:off x="900498" y="1072761"/>
          <a:ext cx="10818119" cy="5539674"/>
        </p:xfrm>
        <a:graphic>
          <a:graphicData uri="http://schemas.openxmlformats.org/drawingml/2006/table">
            <a:tbl>
              <a:tblPr firstRow="1" bandRow="1">
                <a:tableStyleId>{F5AB1C69-6EDB-4FF4-983F-18BD219EF322}</a:tableStyleId>
              </a:tblPr>
              <a:tblGrid>
                <a:gridCol w="2359603"/>
                <a:gridCol w="1691703"/>
                <a:gridCol w="1691703"/>
                <a:gridCol w="1691703"/>
                <a:gridCol w="1727249"/>
                <a:gridCol w="1656158"/>
              </a:tblGrid>
              <a:tr h="467916">
                <a:tc>
                  <a:txBody>
                    <a:bodyPr/>
                    <a:lstStyle/>
                    <a:p>
                      <a:r>
                        <a:rPr lang="en-US" sz="1200" b="1" baseline="0" dirty="0" smtClean="0">
                          <a:solidFill>
                            <a:schemeClr val="bg1"/>
                          </a:solidFill>
                          <a:latin typeface="Segoe UI Semibold" panose="020B0702040204020203" pitchFamily="34" charset="0"/>
                          <a:cs typeface="Segoe UI Semibold" panose="020B0702040204020203" pitchFamily="34" charset="0"/>
                        </a:rPr>
                        <a:t>Regulatory and </a:t>
                      </a:r>
                      <a:br>
                        <a:rPr lang="en-US" sz="1200" b="1" baseline="0" dirty="0" smtClean="0">
                          <a:solidFill>
                            <a:schemeClr val="bg1"/>
                          </a:solidFill>
                          <a:latin typeface="Segoe UI Semibold" panose="020B0702040204020203" pitchFamily="34" charset="0"/>
                          <a:cs typeface="Segoe UI Semibold" panose="020B0702040204020203" pitchFamily="34" charset="0"/>
                        </a:rPr>
                      </a:br>
                      <a:r>
                        <a:rPr lang="en-US" sz="1200" b="1" baseline="0" dirty="0" smtClean="0">
                          <a:solidFill>
                            <a:schemeClr val="bg1"/>
                          </a:solidFill>
                          <a:latin typeface="Segoe UI Semibold" panose="020B0702040204020203" pitchFamily="34" charset="0"/>
                          <a:cs typeface="Segoe UI Semibold" panose="020B0702040204020203" pitchFamily="34" charset="0"/>
                        </a:rPr>
                        <a:t>Compliance Domain</a:t>
                      </a:r>
                      <a:endParaRPr lang="en-US" sz="1200" b="1" baseline="0" dirty="0">
                        <a:solidFill>
                          <a:schemeClr val="bg1"/>
                        </a:solidFill>
                        <a:latin typeface="Segoe UI Semibold" panose="020B0702040204020203" pitchFamily="34" charset="0"/>
                        <a:cs typeface="Segoe UI Semibold" panose="020B0702040204020203" pitchFamily="34" charset="0"/>
                      </a:endParaRPr>
                    </a:p>
                  </a:txBody>
                  <a:tcPr marL="83922" marR="83922" marT="41961" marB="41961" anchor="ctr">
                    <a:lnL w="12700" cap="flat" cmpd="sng" algn="ctr">
                      <a:solidFill>
                        <a:schemeClr val="accent4"/>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0070C0"/>
                    </a:solidFill>
                  </a:tcPr>
                </a:tc>
                <a:tc>
                  <a:txBody>
                    <a:bodyPr/>
                    <a:lstStyle/>
                    <a:p>
                      <a:pPr algn="l"/>
                      <a:endParaRPr lang="en-US" sz="1000" b="1" baseline="0" dirty="0">
                        <a:gradFill>
                          <a:gsLst>
                            <a:gs pos="4425">
                              <a:schemeClr val="tx1"/>
                            </a:gs>
                            <a:gs pos="68000">
                              <a:schemeClr val="tx1"/>
                            </a:gs>
                          </a:gsLst>
                          <a:lin ang="5400000" scaled="1"/>
                        </a:gradFill>
                        <a:latin typeface="Segoe UI Semibold" panose="020B0702040204020203" pitchFamily="34" charset="0"/>
                        <a:cs typeface="Segoe UI Semibold" panose="020B0702040204020203" pitchFamily="34" charset="0"/>
                      </a:endParaRPr>
                    </a:p>
                  </a:txBody>
                  <a:tcPr marL="83922" marR="83922" marT="41961" marB="41961" anchor="ctr">
                    <a:lnB w="12700" cap="flat" cmpd="sng" algn="ctr">
                      <a:solidFill>
                        <a:schemeClr val="tx1"/>
                      </a:solidFill>
                      <a:prstDash val="solid"/>
                      <a:round/>
                      <a:headEnd type="none" w="med" len="med"/>
                      <a:tailEnd type="none" w="med" len="med"/>
                    </a:lnB>
                    <a:solidFill>
                      <a:srgbClr val="0070C0"/>
                    </a:solidFill>
                  </a:tcPr>
                </a:tc>
                <a:tc>
                  <a:txBody>
                    <a:bodyPr/>
                    <a:lstStyle/>
                    <a:p>
                      <a:pPr algn="l"/>
                      <a:endParaRPr lang="en-US" sz="1000" b="1" baseline="0" dirty="0">
                        <a:gradFill>
                          <a:gsLst>
                            <a:gs pos="4425">
                              <a:schemeClr val="tx1"/>
                            </a:gs>
                            <a:gs pos="68000">
                              <a:schemeClr val="tx1"/>
                            </a:gs>
                          </a:gsLst>
                          <a:lin ang="5400000" scaled="1"/>
                        </a:gradFill>
                        <a:latin typeface="Segoe UI Semibold" panose="020B0702040204020203" pitchFamily="34" charset="0"/>
                        <a:cs typeface="Segoe UI Semibold" panose="020B0702040204020203" pitchFamily="34" charset="0"/>
                      </a:endParaRPr>
                    </a:p>
                  </a:txBody>
                  <a:tcPr marL="83922" marR="83922" marT="41961" marB="41961" anchor="ctr">
                    <a:lnB w="12700" cap="flat" cmpd="sng" algn="ctr">
                      <a:solidFill>
                        <a:schemeClr val="tx1"/>
                      </a:solidFill>
                      <a:prstDash val="solid"/>
                      <a:round/>
                      <a:headEnd type="none" w="med" len="med"/>
                      <a:tailEnd type="none" w="med" len="med"/>
                    </a:lnB>
                    <a:solidFill>
                      <a:srgbClr val="0070C0"/>
                    </a:solidFill>
                  </a:tcPr>
                </a:tc>
                <a:tc>
                  <a:txBody>
                    <a:bodyPr/>
                    <a:lstStyle/>
                    <a:p>
                      <a:pPr algn="l"/>
                      <a:endParaRPr lang="en-US" sz="1000" b="1" baseline="0" dirty="0">
                        <a:gradFill>
                          <a:gsLst>
                            <a:gs pos="4425">
                              <a:schemeClr val="tx1"/>
                            </a:gs>
                            <a:gs pos="68000">
                              <a:schemeClr val="tx1"/>
                            </a:gs>
                          </a:gsLst>
                          <a:lin ang="5400000" scaled="1"/>
                        </a:gradFill>
                        <a:latin typeface="Segoe UI Semibold" panose="020B0702040204020203" pitchFamily="34" charset="0"/>
                        <a:cs typeface="Segoe UI Semibold" panose="020B0702040204020203" pitchFamily="34" charset="0"/>
                      </a:endParaRPr>
                    </a:p>
                  </a:txBody>
                  <a:tcPr marL="83922" marR="83922" marT="41961" marB="41961" anchor="ctr">
                    <a:lnB w="12700" cap="flat" cmpd="sng" algn="ctr">
                      <a:solidFill>
                        <a:schemeClr val="tx1"/>
                      </a:solidFill>
                      <a:prstDash val="solid"/>
                      <a:round/>
                      <a:headEnd type="none" w="med" len="med"/>
                      <a:tailEnd type="none" w="med" len="med"/>
                    </a:lnB>
                    <a:solidFill>
                      <a:srgbClr val="0070C0"/>
                    </a:solidFill>
                  </a:tcPr>
                </a:tc>
                <a:tc>
                  <a:txBody>
                    <a:bodyPr/>
                    <a:lstStyle/>
                    <a:p>
                      <a:pPr algn="l"/>
                      <a:endParaRPr lang="en-US" sz="1000" b="1" baseline="0" dirty="0">
                        <a:gradFill>
                          <a:gsLst>
                            <a:gs pos="4425">
                              <a:schemeClr val="tx1"/>
                            </a:gs>
                            <a:gs pos="68000">
                              <a:schemeClr val="tx1"/>
                            </a:gs>
                          </a:gsLst>
                          <a:lin ang="5400000" scaled="1"/>
                        </a:gradFill>
                        <a:latin typeface="Segoe UI Semibold" panose="020B0702040204020203" pitchFamily="34" charset="0"/>
                        <a:cs typeface="Segoe UI Semibold" panose="020B0702040204020203" pitchFamily="34" charset="0"/>
                      </a:endParaRPr>
                    </a:p>
                  </a:txBody>
                  <a:tcPr marL="83922" marR="83922" marT="41961" marB="41961" anchor="ctr">
                    <a:lnB w="12700" cap="flat" cmpd="sng" algn="ctr">
                      <a:solidFill>
                        <a:schemeClr val="tx1"/>
                      </a:solidFill>
                      <a:prstDash val="solid"/>
                      <a:round/>
                      <a:headEnd type="none" w="med" len="med"/>
                      <a:tailEnd type="none" w="med" len="med"/>
                    </a:lnB>
                    <a:solidFill>
                      <a:srgbClr val="0070C0"/>
                    </a:solidFill>
                  </a:tcPr>
                </a:tc>
                <a:tc>
                  <a:txBody>
                    <a:bodyPr/>
                    <a:lstStyle/>
                    <a:p>
                      <a:pPr algn="l"/>
                      <a:endParaRPr lang="en-US" sz="1000" b="1" baseline="0" dirty="0">
                        <a:gradFill>
                          <a:gsLst>
                            <a:gs pos="4425">
                              <a:schemeClr val="tx1"/>
                            </a:gs>
                            <a:gs pos="68000">
                              <a:schemeClr val="tx1"/>
                            </a:gs>
                          </a:gsLst>
                          <a:lin ang="5400000" scaled="1"/>
                        </a:gradFill>
                        <a:latin typeface="Segoe UI Semibold" panose="020B0702040204020203" pitchFamily="34" charset="0"/>
                        <a:cs typeface="Segoe UI Semibold" panose="020B0702040204020203" pitchFamily="34" charset="0"/>
                      </a:endParaRPr>
                    </a:p>
                  </a:txBody>
                  <a:tcPr marL="83922" marR="83922" marT="41961" marB="41961" anchor="ctr">
                    <a:lnB w="12700" cap="flat" cmpd="sng" algn="ctr">
                      <a:solidFill>
                        <a:schemeClr val="tx1"/>
                      </a:solidFill>
                      <a:prstDash val="solid"/>
                      <a:round/>
                      <a:headEnd type="none" w="med" len="med"/>
                      <a:tailEnd type="none" w="med" len="med"/>
                    </a:lnB>
                    <a:solidFill>
                      <a:srgbClr val="0070C0"/>
                    </a:solidFill>
                  </a:tcPr>
                </a:tc>
              </a:tr>
              <a:tr h="431651">
                <a:tc>
                  <a:txBody>
                    <a:bodyPr/>
                    <a:lstStyle/>
                    <a:p>
                      <a:pPr algn="r">
                        <a:spcAft>
                          <a:spcPts val="300"/>
                        </a:spcAft>
                      </a:pPr>
                      <a:r>
                        <a:rPr lang="en-US" sz="1200" b="1" dirty="0" smtClean="0">
                          <a:solidFill>
                            <a:srgbClr val="002060"/>
                          </a:solidFill>
                          <a:latin typeface="Segoe UI Semibold" panose="020B0702040204020203" pitchFamily="34" charset="0"/>
                          <a:cs typeface="Segoe UI Semibold" panose="020B0702040204020203" pitchFamily="34" charset="0"/>
                        </a:rPr>
                        <a:t>CJIS</a:t>
                      </a:r>
                      <a:endParaRPr lang="en-US" sz="1200" b="1" dirty="0">
                        <a:solidFill>
                          <a:srgbClr val="002060"/>
                        </a:solidFill>
                        <a:latin typeface="Segoe UI Semibold" panose="020B0702040204020203" pitchFamily="34" charset="0"/>
                        <a:cs typeface="Segoe UI Semibold" panose="020B0702040204020203" pitchFamily="34" charset="0"/>
                      </a:endParaRPr>
                    </a:p>
                  </a:txBody>
                  <a:tcPr marL="83922" marR="83922" marT="41961" marB="41961" anchor="ctr">
                    <a:lnL w="12700" cap="flat" cmpd="sng" algn="ctr">
                      <a:solidFill>
                        <a:schemeClr val="tx1">
                          <a:lumMod val="65000"/>
                        </a:schemeClr>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tc>
                  <a:txBody>
                    <a:bodyPr/>
                    <a:lstStyle/>
                    <a:p>
                      <a:pPr marL="0" indent="0" algn="ctr">
                        <a:buFont typeface="Arial" pitchFamily="34" charset="0"/>
                        <a:buNone/>
                      </a:pPr>
                      <a:r>
                        <a:rPr lang="en-US" sz="1200" dirty="0" smtClean="0">
                          <a:solidFill>
                            <a:srgbClr val="002060"/>
                          </a:solidFill>
                        </a:rPr>
                        <a:t>Yes </a:t>
                      </a:r>
                      <a:endParaRPr lang="en-US" sz="1200" dirty="0">
                        <a:solidFill>
                          <a:srgbClr val="002060"/>
                        </a:solidFill>
                      </a:endParaRPr>
                    </a:p>
                  </a:txBody>
                  <a:tcPr marL="83922" marR="83922" marT="41961" marB="41961" anchor="ctr">
                    <a:lnT w="12700" cap="flat" cmpd="sng" algn="ctr">
                      <a:solidFill>
                        <a:schemeClr val="tx1"/>
                      </a:solidFill>
                      <a:prstDash val="solid"/>
                      <a:round/>
                      <a:headEnd type="none" w="med" len="med"/>
                      <a:tailEnd type="none" w="med" len="med"/>
                    </a:lnT>
                  </a:tcPr>
                </a:tc>
                <a:tc>
                  <a:txBody>
                    <a:bodyPr/>
                    <a:lstStyle/>
                    <a:p>
                      <a:pPr marL="0" indent="0" algn="ctr">
                        <a:buFont typeface="Arial" pitchFamily="34" charset="0"/>
                        <a:buNone/>
                      </a:pPr>
                      <a:r>
                        <a:rPr lang="en-US" sz="1200" dirty="0" smtClean="0">
                          <a:solidFill>
                            <a:srgbClr val="002060"/>
                          </a:solidFill>
                        </a:rPr>
                        <a:t>No</a:t>
                      </a:r>
                      <a:endParaRPr lang="en-US" sz="1200" dirty="0">
                        <a:solidFill>
                          <a:srgbClr val="002060"/>
                        </a:solidFill>
                      </a:endParaRPr>
                    </a:p>
                  </a:txBody>
                  <a:tcPr marL="83922" marR="83922" marT="41961" marB="41961" anchor="ctr">
                    <a:lnT w="12700" cap="flat" cmpd="sng" algn="ctr">
                      <a:solidFill>
                        <a:schemeClr val="tx1"/>
                      </a:solidFill>
                      <a:prstDash val="solid"/>
                      <a:round/>
                      <a:headEnd type="none" w="med" len="med"/>
                      <a:tailEnd type="none" w="med" len="med"/>
                    </a:lnT>
                  </a:tcPr>
                </a:tc>
                <a:tc>
                  <a:txBody>
                    <a:bodyPr/>
                    <a:lstStyle/>
                    <a:p>
                      <a:pPr marL="0" indent="0" algn="ctr">
                        <a:buFont typeface="Arial" pitchFamily="34" charset="0"/>
                        <a:buNone/>
                      </a:pPr>
                      <a:r>
                        <a:rPr lang="en-US" sz="1200" dirty="0" smtClean="0">
                          <a:solidFill>
                            <a:srgbClr val="002060"/>
                          </a:solidFill>
                        </a:rPr>
                        <a:t>Yes</a:t>
                      </a:r>
                      <a:endParaRPr lang="en-US" sz="1200" dirty="0">
                        <a:solidFill>
                          <a:srgbClr val="002060"/>
                        </a:solidFill>
                      </a:endParaRPr>
                    </a:p>
                  </a:txBody>
                  <a:tcPr marL="83922" marR="83922" marT="41961" marB="41961" anchor="ctr">
                    <a:lnT w="12700" cap="flat" cmpd="sng" algn="ctr">
                      <a:solidFill>
                        <a:schemeClr val="tx1"/>
                      </a:solidFill>
                      <a:prstDash val="solid"/>
                      <a:round/>
                      <a:headEnd type="none" w="med" len="med"/>
                      <a:tailEnd type="none" w="med" len="med"/>
                    </a:lnT>
                  </a:tcPr>
                </a:tc>
                <a:tc>
                  <a:txBody>
                    <a:bodyPr/>
                    <a:lstStyle/>
                    <a:p>
                      <a:pPr marL="0" indent="0" algn="ctr">
                        <a:buFont typeface="Arial" pitchFamily="34" charset="0"/>
                        <a:buNone/>
                      </a:pPr>
                      <a:r>
                        <a:rPr lang="en-US" sz="1200" dirty="0" smtClean="0">
                          <a:solidFill>
                            <a:srgbClr val="002060"/>
                          </a:solidFill>
                        </a:rPr>
                        <a:t>No</a:t>
                      </a:r>
                      <a:endParaRPr lang="en-US" sz="1200" dirty="0">
                        <a:solidFill>
                          <a:srgbClr val="002060"/>
                        </a:solidFill>
                      </a:endParaRPr>
                    </a:p>
                  </a:txBody>
                  <a:tcPr marL="83922" marR="83922" marT="41961" marB="41961" anchor="ctr">
                    <a:lnT w="12700" cap="flat" cmpd="sng" algn="ctr">
                      <a:solidFill>
                        <a:schemeClr val="tx1"/>
                      </a:solidFill>
                      <a:prstDash val="solid"/>
                      <a:round/>
                      <a:headEnd type="none" w="med" len="med"/>
                      <a:tailEnd type="none" w="med" len="med"/>
                    </a:lnT>
                  </a:tcPr>
                </a:tc>
                <a:tc>
                  <a:txBody>
                    <a:bodyPr/>
                    <a:lstStyle/>
                    <a:p>
                      <a:pPr marL="0" indent="0" algn="ctr">
                        <a:buFont typeface="Arial" pitchFamily="34" charset="0"/>
                        <a:buNone/>
                      </a:pPr>
                      <a:r>
                        <a:rPr lang="en-US" sz="1200" dirty="0" smtClean="0">
                          <a:solidFill>
                            <a:srgbClr val="002060"/>
                          </a:solidFill>
                        </a:rPr>
                        <a:t>No</a:t>
                      </a:r>
                      <a:endParaRPr lang="en-US" sz="1200" dirty="0">
                        <a:solidFill>
                          <a:srgbClr val="002060"/>
                        </a:solidFill>
                      </a:endParaRPr>
                    </a:p>
                  </a:txBody>
                  <a:tcPr marL="83922" marR="83922" marT="41961" marB="41961" anchor="ctr">
                    <a:lnT w="12700" cap="flat" cmpd="sng" algn="ctr">
                      <a:solidFill>
                        <a:schemeClr val="tx1"/>
                      </a:solidFill>
                      <a:prstDash val="solid"/>
                      <a:round/>
                      <a:headEnd type="none" w="med" len="med"/>
                      <a:tailEnd type="none" w="med" len="med"/>
                    </a:lnT>
                  </a:tcPr>
                </a:tc>
              </a:tr>
              <a:tr h="383519">
                <a:tc>
                  <a:txBody>
                    <a:bodyPr/>
                    <a:lstStyle/>
                    <a:p>
                      <a:pPr algn="r">
                        <a:spcAft>
                          <a:spcPts val="300"/>
                        </a:spcAft>
                      </a:pPr>
                      <a:r>
                        <a:rPr lang="en-US" sz="1200" b="1" dirty="0" smtClean="0">
                          <a:solidFill>
                            <a:srgbClr val="002060"/>
                          </a:solidFill>
                          <a:latin typeface="Segoe UI Semibold" panose="020B0702040204020203" pitchFamily="34" charset="0"/>
                          <a:cs typeface="Segoe UI Semibold" panose="020B0702040204020203" pitchFamily="34" charset="0"/>
                        </a:rPr>
                        <a:t>EU Model Clauses</a:t>
                      </a:r>
                    </a:p>
                  </a:txBody>
                  <a:tcPr marL="83922" marR="83922" marT="41961" marB="41961" anchor="ctr">
                    <a:lnL w="12700" cap="flat" cmpd="sng" algn="ctr">
                      <a:solidFill>
                        <a:schemeClr val="tx1">
                          <a:lumMod val="65000"/>
                        </a:schemeClr>
                      </a:solidFill>
                      <a:prstDash val="solid"/>
                      <a:round/>
                      <a:headEnd type="none" w="med" len="med"/>
                      <a:tailEnd type="none" w="med" len="med"/>
                    </a:lnL>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tc>
                  <a:txBody>
                    <a:bodyPr/>
                    <a:lstStyle/>
                    <a:p>
                      <a:pPr marL="0" indent="0" algn="ctr" defTabSz="914400" rtl="0" eaLnBrk="1" latinLnBrk="0" hangingPunct="1">
                        <a:spcAft>
                          <a:spcPts val="1200"/>
                        </a:spcAft>
                        <a:buFont typeface="Arial" pitchFamily="34" charset="0"/>
                        <a:buNone/>
                      </a:pPr>
                      <a:r>
                        <a:rPr lang="en-US" sz="1200" kern="1200" dirty="0" smtClean="0">
                          <a:solidFill>
                            <a:srgbClr val="002060"/>
                          </a:solidFill>
                          <a:latin typeface="+mn-lt"/>
                          <a:ea typeface="+mn-ea"/>
                          <a:cs typeface="+mn-cs"/>
                        </a:rPr>
                        <a:t>Yes</a:t>
                      </a:r>
                    </a:p>
                  </a:txBody>
                  <a:tcPr marL="83922" marR="83922" marT="41961" marB="41961" anchor="ctr"/>
                </a:tc>
                <a:tc>
                  <a:txBody>
                    <a:bodyPr/>
                    <a:lstStyle/>
                    <a:p>
                      <a:pPr marL="0" indent="0" algn="ctr" defTabSz="914400" rtl="0" eaLnBrk="1" latinLnBrk="0" hangingPunct="1">
                        <a:spcAft>
                          <a:spcPts val="1200"/>
                        </a:spcAft>
                        <a:buFont typeface="Arial" pitchFamily="34" charset="0"/>
                        <a:buNone/>
                      </a:pPr>
                      <a:r>
                        <a:rPr lang="en-US" sz="1200" kern="1200" dirty="0" smtClean="0">
                          <a:solidFill>
                            <a:srgbClr val="002060"/>
                          </a:solidFill>
                          <a:latin typeface="+mn-lt"/>
                          <a:ea typeface="+mn-ea"/>
                          <a:cs typeface="+mn-cs"/>
                        </a:rPr>
                        <a:t>Yes</a:t>
                      </a:r>
                    </a:p>
                  </a:txBody>
                  <a:tcPr marL="83922" marR="83922" marT="41961" marB="41961" anchor="ctr"/>
                </a:tc>
                <a:tc>
                  <a:txBody>
                    <a:bodyPr/>
                    <a:lstStyle/>
                    <a:p>
                      <a:pPr marL="0" indent="0" algn="ctr" defTabSz="914400" rtl="0" eaLnBrk="1" latinLnBrk="0" hangingPunct="1">
                        <a:spcAft>
                          <a:spcPts val="1200"/>
                        </a:spcAft>
                        <a:buFont typeface="Arial" pitchFamily="34" charset="0"/>
                        <a:buNone/>
                      </a:pPr>
                      <a:r>
                        <a:rPr lang="en-US" sz="1200" kern="1200" dirty="0" smtClean="0">
                          <a:solidFill>
                            <a:srgbClr val="002060"/>
                          </a:solidFill>
                          <a:latin typeface="+mn-lt"/>
                          <a:ea typeface="+mn-ea"/>
                          <a:cs typeface="+mn-cs"/>
                        </a:rPr>
                        <a:t>Yes</a:t>
                      </a:r>
                    </a:p>
                  </a:txBody>
                  <a:tcPr marL="83922" marR="83922" marT="41961" marB="41961" anchor="ctr"/>
                </a:tc>
                <a:tc>
                  <a:txBody>
                    <a:bodyPr/>
                    <a:lstStyle/>
                    <a:p>
                      <a:pPr marL="0" indent="0" algn="ctr" defTabSz="914400" rtl="0" eaLnBrk="1" latinLnBrk="0" hangingPunct="1">
                        <a:spcAft>
                          <a:spcPts val="1200"/>
                        </a:spcAft>
                        <a:buFont typeface="Arial" pitchFamily="34" charset="0"/>
                        <a:buNone/>
                      </a:pPr>
                      <a:r>
                        <a:rPr lang="en-US" sz="1200" kern="1200" dirty="0" smtClean="0">
                          <a:solidFill>
                            <a:srgbClr val="002060"/>
                          </a:solidFill>
                          <a:latin typeface="+mn-lt"/>
                          <a:ea typeface="+mn-ea"/>
                          <a:cs typeface="+mn-cs"/>
                        </a:rPr>
                        <a:t>Yes</a:t>
                      </a:r>
                    </a:p>
                  </a:txBody>
                  <a:tcPr marL="83922" marR="83922" marT="41961" marB="41961" anchor="ctr"/>
                </a:tc>
                <a:tc>
                  <a:txBody>
                    <a:bodyPr/>
                    <a:lstStyle/>
                    <a:p>
                      <a:pPr marL="0" indent="0" algn="ctr" defTabSz="914400" rtl="0" eaLnBrk="1" latinLnBrk="0" hangingPunct="1">
                        <a:spcAft>
                          <a:spcPts val="1200"/>
                        </a:spcAft>
                        <a:buFont typeface="Arial" pitchFamily="34" charset="0"/>
                        <a:buNone/>
                      </a:pPr>
                      <a:r>
                        <a:rPr lang="en-US" sz="1200" kern="1200" dirty="0" smtClean="0">
                          <a:solidFill>
                            <a:srgbClr val="002060"/>
                          </a:solidFill>
                          <a:latin typeface="+mn-lt"/>
                          <a:ea typeface="+mn-ea"/>
                          <a:cs typeface="+mn-cs"/>
                        </a:rPr>
                        <a:t>No</a:t>
                      </a:r>
                    </a:p>
                  </a:txBody>
                  <a:tcPr marL="83922" marR="83922" marT="41961" marB="41961" anchor="ctr"/>
                </a:tc>
              </a:tr>
              <a:tr h="383519">
                <a:tc>
                  <a:txBody>
                    <a:bodyPr/>
                    <a:lstStyle/>
                    <a:p>
                      <a:pPr algn="r">
                        <a:spcAft>
                          <a:spcPts val="300"/>
                        </a:spcAft>
                      </a:pPr>
                      <a:r>
                        <a:rPr lang="en-US" sz="1200" b="1" dirty="0" smtClean="0">
                          <a:solidFill>
                            <a:srgbClr val="002060"/>
                          </a:solidFill>
                          <a:latin typeface="Segoe UI Semibold" panose="020B0702040204020203" pitchFamily="34" charset="0"/>
                          <a:cs typeface="Segoe UI Semibold" panose="020B0702040204020203" pitchFamily="34" charset="0"/>
                        </a:rPr>
                        <a:t>EU Safe Harbor</a:t>
                      </a:r>
                    </a:p>
                  </a:txBody>
                  <a:tcPr marL="83922" marR="83922" marT="41961" marB="41961" anchor="ctr">
                    <a:lnL w="12700" cap="flat" cmpd="sng" algn="ctr">
                      <a:solidFill>
                        <a:schemeClr val="tx1">
                          <a:lumMod val="65000"/>
                        </a:schemeClr>
                      </a:solidFill>
                      <a:prstDash val="solid"/>
                      <a:round/>
                      <a:headEnd type="none" w="med" len="med"/>
                      <a:tailEnd type="none" w="med" len="med"/>
                    </a:lnL>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1200"/>
                        </a:spcAft>
                        <a:buClrTx/>
                        <a:buSzTx/>
                        <a:buFont typeface="Arial" pitchFamily="34" charset="0"/>
                        <a:buNone/>
                        <a:tabLst/>
                        <a:defRPr/>
                      </a:pPr>
                      <a:r>
                        <a:rPr lang="en-US" sz="1200" kern="1200" dirty="0" smtClean="0">
                          <a:solidFill>
                            <a:srgbClr val="002060"/>
                          </a:solidFill>
                          <a:latin typeface="+mn-lt"/>
                          <a:ea typeface="+mn-ea"/>
                          <a:cs typeface="+mn-cs"/>
                        </a:rPr>
                        <a:t>Yes</a:t>
                      </a:r>
                    </a:p>
                  </a:txBody>
                  <a:tcPr marL="83922" marR="83922" marT="41961" marB="41961" anchor="ctr"/>
                </a:tc>
                <a:tc>
                  <a:txBody>
                    <a:bodyPr/>
                    <a:lstStyle/>
                    <a:p>
                      <a:pPr marL="0" marR="0" indent="0" algn="ctr" defTabSz="914400" rtl="0" eaLnBrk="1" fontAlgn="auto" latinLnBrk="0" hangingPunct="1">
                        <a:lnSpc>
                          <a:spcPct val="100000"/>
                        </a:lnSpc>
                        <a:spcBef>
                          <a:spcPts val="0"/>
                        </a:spcBef>
                        <a:spcAft>
                          <a:spcPts val="1200"/>
                        </a:spcAft>
                        <a:buClrTx/>
                        <a:buSzTx/>
                        <a:buFont typeface="Arial" pitchFamily="34" charset="0"/>
                        <a:buNone/>
                        <a:tabLst/>
                        <a:defRPr/>
                      </a:pPr>
                      <a:r>
                        <a:rPr lang="en-US" sz="1200" kern="1200" dirty="0" smtClean="0">
                          <a:solidFill>
                            <a:srgbClr val="002060"/>
                          </a:solidFill>
                          <a:latin typeface="+mn-lt"/>
                          <a:ea typeface="+mn-ea"/>
                          <a:cs typeface="+mn-cs"/>
                        </a:rPr>
                        <a:t>Yes</a:t>
                      </a:r>
                    </a:p>
                  </a:txBody>
                  <a:tcPr marL="83922" marR="83922" marT="41961" marB="41961" anchor="ctr"/>
                </a:tc>
                <a:tc>
                  <a:txBody>
                    <a:bodyPr/>
                    <a:lstStyle/>
                    <a:p>
                      <a:pPr marL="0" marR="0" indent="0" algn="ctr" defTabSz="914400" rtl="0" eaLnBrk="1" fontAlgn="auto" latinLnBrk="0" hangingPunct="1">
                        <a:lnSpc>
                          <a:spcPct val="100000"/>
                        </a:lnSpc>
                        <a:spcBef>
                          <a:spcPts val="0"/>
                        </a:spcBef>
                        <a:spcAft>
                          <a:spcPts val="1200"/>
                        </a:spcAft>
                        <a:buClrTx/>
                        <a:buSzTx/>
                        <a:buFont typeface="Arial" pitchFamily="34" charset="0"/>
                        <a:buNone/>
                        <a:tabLst/>
                        <a:defRPr/>
                      </a:pPr>
                      <a:r>
                        <a:rPr lang="en-US" sz="1200" kern="1200" dirty="0" smtClean="0">
                          <a:solidFill>
                            <a:srgbClr val="002060"/>
                          </a:solidFill>
                          <a:latin typeface="+mn-lt"/>
                          <a:ea typeface="+mn-ea"/>
                          <a:cs typeface="+mn-cs"/>
                        </a:rPr>
                        <a:t>Yes</a:t>
                      </a:r>
                    </a:p>
                  </a:txBody>
                  <a:tcPr marL="83922" marR="83922" marT="41961" marB="41961" anchor="ctr"/>
                </a:tc>
                <a:tc>
                  <a:txBody>
                    <a:bodyPr/>
                    <a:lstStyle/>
                    <a:p>
                      <a:pPr marL="0" marR="0" indent="0" algn="ctr" defTabSz="914400" rtl="0" eaLnBrk="1" fontAlgn="auto" latinLnBrk="0" hangingPunct="1">
                        <a:lnSpc>
                          <a:spcPct val="100000"/>
                        </a:lnSpc>
                        <a:spcBef>
                          <a:spcPts val="0"/>
                        </a:spcBef>
                        <a:spcAft>
                          <a:spcPts val="1200"/>
                        </a:spcAft>
                        <a:buClrTx/>
                        <a:buSzTx/>
                        <a:buFont typeface="Arial" pitchFamily="34" charset="0"/>
                        <a:buNone/>
                        <a:tabLst/>
                        <a:defRPr/>
                      </a:pPr>
                      <a:r>
                        <a:rPr lang="en-US" sz="1200" kern="1200" dirty="0" smtClean="0">
                          <a:solidFill>
                            <a:srgbClr val="002060"/>
                          </a:solidFill>
                          <a:latin typeface="+mn-lt"/>
                          <a:ea typeface="+mn-ea"/>
                          <a:cs typeface="+mn-cs"/>
                        </a:rPr>
                        <a:t>Yes</a:t>
                      </a:r>
                    </a:p>
                  </a:txBody>
                  <a:tcPr marL="83922" marR="83922" marT="41961" marB="41961" anchor="ctr"/>
                </a:tc>
                <a:tc>
                  <a:txBody>
                    <a:bodyPr/>
                    <a:lstStyle/>
                    <a:p>
                      <a:pPr marL="0" marR="0" indent="0" algn="ctr" defTabSz="914400" rtl="0" eaLnBrk="1" fontAlgn="auto" latinLnBrk="0" hangingPunct="1">
                        <a:lnSpc>
                          <a:spcPct val="100000"/>
                        </a:lnSpc>
                        <a:spcBef>
                          <a:spcPts val="0"/>
                        </a:spcBef>
                        <a:spcAft>
                          <a:spcPts val="1200"/>
                        </a:spcAft>
                        <a:buClrTx/>
                        <a:buSzTx/>
                        <a:buFont typeface="Arial" pitchFamily="34" charset="0"/>
                        <a:buNone/>
                        <a:tabLst/>
                        <a:defRPr/>
                      </a:pPr>
                      <a:r>
                        <a:rPr lang="en-US" sz="1200" kern="1200" dirty="0" smtClean="0">
                          <a:solidFill>
                            <a:srgbClr val="002060"/>
                          </a:solidFill>
                          <a:latin typeface="+mn-lt"/>
                          <a:ea typeface="+mn-ea"/>
                          <a:cs typeface="+mn-cs"/>
                        </a:rPr>
                        <a:t>Yes</a:t>
                      </a:r>
                    </a:p>
                  </a:txBody>
                  <a:tcPr marL="83922" marR="83922" marT="41961" marB="41961" anchor="ctr"/>
                </a:tc>
              </a:tr>
              <a:tr h="467916">
                <a:tc>
                  <a:txBody>
                    <a:bodyPr/>
                    <a:lstStyle/>
                    <a:p>
                      <a:pPr algn="r">
                        <a:spcAft>
                          <a:spcPts val="300"/>
                        </a:spcAft>
                      </a:pPr>
                      <a:r>
                        <a:rPr lang="en-US" sz="1200" b="1" dirty="0" smtClean="0">
                          <a:solidFill>
                            <a:srgbClr val="002060"/>
                          </a:solidFill>
                          <a:latin typeface="Segoe UI Semibold" panose="020B0702040204020203" pitchFamily="34" charset="0"/>
                          <a:cs typeface="Segoe UI Semibold" panose="020B0702040204020203" pitchFamily="34" charset="0"/>
                        </a:rPr>
                        <a:t>FedRAMP </a:t>
                      </a:r>
                      <a:br>
                        <a:rPr lang="en-US" sz="1200" b="1" dirty="0" smtClean="0">
                          <a:solidFill>
                            <a:srgbClr val="002060"/>
                          </a:solidFill>
                          <a:latin typeface="Segoe UI Semibold" panose="020B0702040204020203" pitchFamily="34" charset="0"/>
                          <a:cs typeface="Segoe UI Semibold" panose="020B0702040204020203" pitchFamily="34" charset="0"/>
                        </a:rPr>
                      </a:br>
                      <a:r>
                        <a:rPr lang="en-US" sz="1200" b="1" dirty="0" smtClean="0">
                          <a:solidFill>
                            <a:srgbClr val="002060"/>
                          </a:solidFill>
                          <a:latin typeface="Segoe UI Semibold" panose="020B0702040204020203" pitchFamily="34" charset="0"/>
                          <a:cs typeface="Segoe UI Semibold" panose="020B0702040204020203" pitchFamily="34" charset="0"/>
                        </a:rPr>
                        <a:t>(Moderate)</a:t>
                      </a:r>
                    </a:p>
                  </a:txBody>
                  <a:tcPr marL="83922" marR="83922" marT="41961" marB="41961" anchor="ctr">
                    <a:lnL w="12700" cap="flat" cmpd="sng" algn="ctr">
                      <a:solidFill>
                        <a:schemeClr val="tx1">
                          <a:lumMod val="65000"/>
                        </a:schemeClr>
                      </a:solidFill>
                      <a:prstDash val="solid"/>
                      <a:round/>
                      <a:headEnd type="none" w="med" len="med"/>
                      <a:tailEnd type="none" w="med" len="med"/>
                    </a:lnL>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tc>
                  <a:txBody>
                    <a:bodyPr/>
                    <a:lstStyle/>
                    <a:p>
                      <a:pPr marL="0" indent="0" algn="ctr" defTabSz="914400" rtl="0" eaLnBrk="1" latinLnBrk="0" hangingPunct="1">
                        <a:spcAft>
                          <a:spcPts val="1200"/>
                        </a:spcAft>
                        <a:buFont typeface="Arial" pitchFamily="34" charset="0"/>
                        <a:buNone/>
                      </a:pPr>
                      <a:r>
                        <a:rPr lang="en-US" sz="1200" kern="1200" dirty="0" smtClean="0">
                          <a:solidFill>
                            <a:srgbClr val="002060"/>
                          </a:solidFill>
                          <a:latin typeface="+mn-lt"/>
                          <a:ea typeface="+mn-ea"/>
                          <a:cs typeface="+mn-cs"/>
                        </a:rPr>
                        <a:t>Yes</a:t>
                      </a:r>
                    </a:p>
                  </a:txBody>
                  <a:tcPr marL="83922" marR="83922" marT="41961" marB="41961" anchor="ctr"/>
                </a:tc>
                <a:tc>
                  <a:txBody>
                    <a:bodyPr/>
                    <a:lstStyle/>
                    <a:p>
                      <a:pPr marL="0" indent="0" algn="ctr" defTabSz="914400" rtl="0" eaLnBrk="1" latinLnBrk="0" hangingPunct="1">
                        <a:spcAft>
                          <a:spcPts val="1200"/>
                        </a:spcAft>
                        <a:buFont typeface="Arial" pitchFamily="34" charset="0"/>
                        <a:buNone/>
                      </a:pPr>
                      <a:r>
                        <a:rPr lang="en-US" sz="1200" kern="1200" dirty="0" smtClean="0">
                          <a:solidFill>
                            <a:srgbClr val="002060"/>
                          </a:solidFill>
                          <a:latin typeface="+mn-lt"/>
                          <a:ea typeface="+mn-ea"/>
                          <a:cs typeface="+mn-cs"/>
                        </a:rPr>
                        <a:t>No</a:t>
                      </a:r>
                    </a:p>
                  </a:txBody>
                  <a:tcPr marL="83922" marR="83922" marT="41961" marB="41961" anchor="ctr"/>
                </a:tc>
                <a:tc>
                  <a:txBody>
                    <a:bodyPr/>
                    <a:lstStyle/>
                    <a:p>
                      <a:pPr marL="0" indent="0" algn="ctr" defTabSz="914400" rtl="0" eaLnBrk="1" latinLnBrk="0" hangingPunct="1">
                        <a:spcAft>
                          <a:spcPts val="1200"/>
                        </a:spcAft>
                        <a:buFont typeface="Arial" pitchFamily="34" charset="0"/>
                        <a:buNone/>
                      </a:pPr>
                      <a:r>
                        <a:rPr lang="en-US" sz="1200" kern="1200" dirty="0" smtClean="0">
                          <a:solidFill>
                            <a:srgbClr val="002060"/>
                          </a:solidFill>
                          <a:latin typeface="+mn-lt"/>
                          <a:ea typeface="+mn-ea"/>
                          <a:cs typeface="+mn-cs"/>
                        </a:rPr>
                        <a:t>Yes</a:t>
                      </a:r>
                    </a:p>
                  </a:txBody>
                  <a:tcPr marL="83922" marR="83922" marT="41961" marB="41961" anchor="ctr"/>
                </a:tc>
                <a:tc>
                  <a:txBody>
                    <a:bodyPr/>
                    <a:lstStyle/>
                    <a:p>
                      <a:pPr marL="0" indent="0" algn="ctr" defTabSz="914400" rtl="0" eaLnBrk="1" latinLnBrk="0" hangingPunct="1">
                        <a:spcAft>
                          <a:spcPts val="1200"/>
                        </a:spcAft>
                        <a:buFont typeface="Arial" pitchFamily="34" charset="0"/>
                        <a:buNone/>
                      </a:pPr>
                      <a:r>
                        <a:rPr lang="en-US" sz="1200" kern="1200" dirty="0" smtClean="0">
                          <a:solidFill>
                            <a:srgbClr val="002060"/>
                          </a:solidFill>
                          <a:latin typeface="+mn-lt"/>
                          <a:ea typeface="+mn-ea"/>
                          <a:cs typeface="+mn-cs"/>
                        </a:rPr>
                        <a:t>No</a:t>
                      </a:r>
                    </a:p>
                  </a:txBody>
                  <a:tcPr marL="83922" marR="83922" marT="41961" marB="41961" anchor="ctr"/>
                </a:tc>
                <a:tc>
                  <a:txBody>
                    <a:bodyPr/>
                    <a:lstStyle/>
                    <a:p>
                      <a:pPr marL="0" indent="0" algn="ctr" defTabSz="914400" rtl="0" eaLnBrk="1" latinLnBrk="0" hangingPunct="1">
                        <a:spcAft>
                          <a:spcPts val="1200"/>
                        </a:spcAft>
                        <a:buFont typeface="Arial" pitchFamily="34" charset="0"/>
                        <a:buNone/>
                      </a:pPr>
                      <a:r>
                        <a:rPr lang="en-US" sz="1200" kern="1200" dirty="0" smtClean="0">
                          <a:solidFill>
                            <a:srgbClr val="002060"/>
                          </a:solidFill>
                          <a:latin typeface="+mn-lt"/>
                          <a:ea typeface="+mn-ea"/>
                          <a:cs typeface="+mn-cs"/>
                        </a:rPr>
                        <a:t>No</a:t>
                      </a:r>
                    </a:p>
                  </a:txBody>
                  <a:tcPr marL="83922" marR="83922" marT="41961" marB="41961" anchor="ctr"/>
                </a:tc>
              </a:tr>
              <a:tr h="431651">
                <a:tc>
                  <a:txBody>
                    <a:bodyPr/>
                    <a:lstStyle/>
                    <a:p>
                      <a:pPr algn="r"/>
                      <a:r>
                        <a:rPr lang="en-US" sz="1200" b="1" kern="1200" dirty="0" smtClean="0">
                          <a:solidFill>
                            <a:srgbClr val="002060"/>
                          </a:solidFill>
                          <a:latin typeface="Segoe UI Semibold" panose="020B0702040204020203" pitchFamily="34" charset="0"/>
                          <a:ea typeface="+mn-ea"/>
                          <a:cs typeface="Segoe UI Semibold" panose="020B0702040204020203" pitchFamily="34" charset="0"/>
                        </a:rPr>
                        <a:t>FERPA</a:t>
                      </a:r>
                      <a:endParaRPr lang="en-US" sz="1200" b="1" kern="1200" dirty="0">
                        <a:solidFill>
                          <a:srgbClr val="002060"/>
                        </a:solidFill>
                        <a:latin typeface="Segoe UI Semibold" panose="020B0702040204020203" pitchFamily="34" charset="0"/>
                        <a:ea typeface="+mn-ea"/>
                        <a:cs typeface="Segoe UI Semibold" panose="020B0702040204020203" pitchFamily="34" charset="0"/>
                      </a:endParaRPr>
                    </a:p>
                  </a:txBody>
                  <a:tcPr marL="83922" marR="83922" marT="41961" marB="41961" anchor="ctr">
                    <a:lnL w="12700" cap="flat" cmpd="sng" algn="ctr">
                      <a:solidFill>
                        <a:schemeClr val="tx1">
                          <a:lumMod val="65000"/>
                        </a:schemeClr>
                      </a:solidFill>
                      <a:prstDash val="solid"/>
                      <a:round/>
                      <a:headEnd type="none" w="med" len="med"/>
                      <a:tailEnd type="none" w="med" len="med"/>
                    </a:lnL>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tc>
                  <a:txBody>
                    <a:bodyPr/>
                    <a:lstStyle/>
                    <a:p>
                      <a:pPr marL="0" indent="0" algn="ctr" defTabSz="914400" rtl="0" eaLnBrk="1" latinLnBrk="0" hangingPunct="1">
                        <a:spcAft>
                          <a:spcPts val="1200"/>
                        </a:spcAft>
                        <a:buFont typeface="Arial" pitchFamily="34" charset="0"/>
                        <a:buNone/>
                      </a:pPr>
                      <a:r>
                        <a:rPr lang="en-US" sz="1200" kern="1200" dirty="0" smtClean="0">
                          <a:solidFill>
                            <a:srgbClr val="002060"/>
                          </a:solidFill>
                          <a:latin typeface="+mn-lt"/>
                          <a:ea typeface="+mn-ea"/>
                          <a:cs typeface="+mn-cs"/>
                        </a:rPr>
                        <a:t>Yes</a:t>
                      </a:r>
                    </a:p>
                  </a:txBody>
                  <a:tcPr marL="83922" marR="83922" marT="41961" marB="41961" anchor="ctr"/>
                </a:tc>
                <a:tc>
                  <a:txBody>
                    <a:bodyPr/>
                    <a:lstStyle/>
                    <a:p>
                      <a:pPr marL="0" indent="0" algn="ctr" defTabSz="914400" rtl="0" eaLnBrk="1" latinLnBrk="0" hangingPunct="1">
                        <a:spcAft>
                          <a:spcPts val="1200"/>
                        </a:spcAft>
                        <a:buFont typeface="Arial" pitchFamily="34" charset="0"/>
                        <a:buNone/>
                      </a:pPr>
                      <a:r>
                        <a:rPr lang="en-US" sz="1200" kern="1200" dirty="0" smtClean="0">
                          <a:solidFill>
                            <a:srgbClr val="002060"/>
                          </a:solidFill>
                          <a:latin typeface="+mn-lt"/>
                          <a:ea typeface="+mn-ea"/>
                          <a:cs typeface="+mn-cs"/>
                        </a:rPr>
                        <a:t>Yes</a:t>
                      </a:r>
                    </a:p>
                  </a:txBody>
                  <a:tcPr marL="83922" marR="83922" marT="41961" marB="41961" anchor="ctr"/>
                </a:tc>
                <a:tc>
                  <a:txBody>
                    <a:bodyPr/>
                    <a:lstStyle/>
                    <a:p>
                      <a:pPr marL="0" indent="0" algn="ctr" defTabSz="914400" rtl="0" eaLnBrk="1" latinLnBrk="0" hangingPunct="1">
                        <a:spcAft>
                          <a:spcPts val="1200"/>
                        </a:spcAft>
                        <a:buFont typeface="Arial" pitchFamily="34" charset="0"/>
                        <a:buNone/>
                      </a:pPr>
                      <a:r>
                        <a:rPr lang="en-US" sz="1200" kern="1200" dirty="0" smtClean="0">
                          <a:solidFill>
                            <a:srgbClr val="002060"/>
                          </a:solidFill>
                          <a:latin typeface="+mn-lt"/>
                          <a:ea typeface="+mn-ea"/>
                          <a:cs typeface="+mn-cs"/>
                        </a:rPr>
                        <a:t>Yes</a:t>
                      </a:r>
                    </a:p>
                  </a:txBody>
                  <a:tcPr marL="83922" marR="83922" marT="41961" marB="41961" anchor="ctr"/>
                </a:tc>
                <a:tc>
                  <a:txBody>
                    <a:bodyPr/>
                    <a:lstStyle/>
                    <a:p>
                      <a:pPr marL="0" indent="0" algn="ctr" defTabSz="914400" rtl="0" eaLnBrk="1" latinLnBrk="0" hangingPunct="1">
                        <a:spcAft>
                          <a:spcPts val="1200"/>
                        </a:spcAft>
                        <a:buFont typeface="Arial" pitchFamily="34" charset="0"/>
                        <a:buNone/>
                      </a:pPr>
                      <a:r>
                        <a:rPr lang="en-US" sz="1200" kern="1200" dirty="0" smtClean="0">
                          <a:solidFill>
                            <a:srgbClr val="002060"/>
                          </a:solidFill>
                          <a:latin typeface="+mn-lt"/>
                          <a:ea typeface="+mn-ea"/>
                          <a:cs typeface="+mn-cs"/>
                        </a:rPr>
                        <a:t>N/A</a:t>
                      </a:r>
                    </a:p>
                  </a:txBody>
                  <a:tcPr marL="83922" marR="83922" marT="41961" marB="41961" anchor="ctr"/>
                </a:tc>
                <a:tc>
                  <a:txBody>
                    <a:bodyPr/>
                    <a:lstStyle/>
                    <a:p>
                      <a:pPr marL="0" indent="0" algn="ctr" defTabSz="914400" rtl="0" eaLnBrk="1" latinLnBrk="0" hangingPunct="1">
                        <a:spcAft>
                          <a:spcPts val="1200"/>
                        </a:spcAft>
                        <a:buFont typeface="Arial" pitchFamily="34" charset="0"/>
                        <a:buNone/>
                      </a:pPr>
                      <a:r>
                        <a:rPr lang="en-US" sz="1200" kern="1200" dirty="0" smtClean="0">
                          <a:solidFill>
                            <a:srgbClr val="002060"/>
                          </a:solidFill>
                          <a:latin typeface="+mn-lt"/>
                          <a:ea typeface="+mn-ea"/>
                          <a:cs typeface="+mn-cs"/>
                        </a:rPr>
                        <a:t>Yes</a:t>
                      </a:r>
                    </a:p>
                  </a:txBody>
                  <a:tcPr marL="83922" marR="83922" marT="41961" marB="41961" anchor="ctr"/>
                </a:tc>
              </a:tr>
              <a:tr h="383519">
                <a:tc>
                  <a:txBody>
                    <a:bodyPr/>
                    <a:lstStyle/>
                    <a:p>
                      <a:pPr algn="r">
                        <a:spcAft>
                          <a:spcPts val="300"/>
                        </a:spcAft>
                      </a:pPr>
                      <a:r>
                        <a:rPr lang="en-US" sz="1200" b="1" dirty="0" smtClean="0">
                          <a:solidFill>
                            <a:srgbClr val="002060"/>
                          </a:solidFill>
                          <a:latin typeface="Segoe UI Semibold" panose="020B0702040204020203" pitchFamily="34" charset="0"/>
                          <a:cs typeface="Segoe UI Semibold" panose="020B0702040204020203" pitchFamily="34" charset="0"/>
                        </a:rPr>
                        <a:t>HIPAA</a:t>
                      </a:r>
                      <a:r>
                        <a:rPr lang="en-US" sz="1200" b="1" baseline="0" dirty="0" smtClean="0">
                          <a:solidFill>
                            <a:srgbClr val="002060"/>
                          </a:solidFill>
                          <a:latin typeface="Segoe UI Semibold" panose="020B0702040204020203" pitchFamily="34" charset="0"/>
                          <a:cs typeface="Segoe UI Semibold" panose="020B0702040204020203" pitchFamily="34" charset="0"/>
                        </a:rPr>
                        <a:t> </a:t>
                      </a:r>
                      <a:r>
                        <a:rPr lang="en-US" sz="1200" b="1" dirty="0" smtClean="0">
                          <a:solidFill>
                            <a:srgbClr val="002060"/>
                          </a:solidFill>
                          <a:latin typeface="Segoe UI Semibold" panose="020B0702040204020203" pitchFamily="34" charset="0"/>
                          <a:cs typeface="Segoe UI Semibold" panose="020B0702040204020203" pitchFamily="34" charset="0"/>
                        </a:rPr>
                        <a:t>BAA</a:t>
                      </a:r>
                      <a:endParaRPr lang="en-US" sz="1200" b="1" dirty="0">
                        <a:solidFill>
                          <a:srgbClr val="002060"/>
                        </a:solidFill>
                        <a:latin typeface="Segoe UI Semibold" panose="020B0702040204020203" pitchFamily="34" charset="0"/>
                        <a:cs typeface="Segoe UI Semibold" panose="020B0702040204020203" pitchFamily="34" charset="0"/>
                      </a:endParaRPr>
                    </a:p>
                  </a:txBody>
                  <a:tcPr marL="83922" marR="83922" marT="41961" marB="41961" anchor="ctr">
                    <a:lnL w="12700" cap="flat" cmpd="sng" algn="ctr">
                      <a:solidFill>
                        <a:schemeClr val="tx1">
                          <a:lumMod val="65000"/>
                        </a:schemeClr>
                      </a:solidFill>
                      <a:prstDash val="solid"/>
                      <a:round/>
                      <a:headEnd type="none" w="med" len="med"/>
                      <a:tailEnd type="none" w="med" len="med"/>
                    </a:lnL>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tc>
                  <a:txBody>
                    <a:bodyPr/>
                    <a:lstStyle/>
                    <a:p>
                      <a:pPr marL="0" indent="0" algn="ctr" defTabSz="914400" rtl="0" eaLnBrk="1" latinLnBrk="0" hangingPunct="1">
                        <a:spcAft>
                          <a:spcPts val="1200"/>
                        </a:spcAft>
                        <a:buFont typeface="Arial" pitchFamily="34" charset="0"/>
                        <a:buNone/>
                      </a:pPr>
                      <a:r>
                        <a:rPr lang="en-US" sz="1200" kern="1200" dirty="0" smtClean="0">
                          <a:solidFill>
                            <a:srgbClr val="002060"/>
                          </a:solidFill>
                          <a:latin typeface="+mn-lt"/>
                          <a:ea typeface="+mn-ea"/>
                          <a:cs typeface="+mn-cs"/>
                        </a:rPr>
                        <a:t>Yes</a:t>
                      </a:r>
                    </a:p>
                  </a:txBody>
                  <a:tcPr marL="83922" marR="83922" marT="41961" marB="41961" anchor="ctr"/>
                </a:tc>
                <a:tc>
                  <a:txBody>
                    <a:bodyPr/>
                    <a:lstStyle/>
                    <a:p>
                      <a:pPr marL="0" indent="0" algn="ctr" defTabSz="914400" rtl="0" eaLnBrk="1" latinLnBrk="0" hangingPunct="1">
                        <a:spcAft>
                          <a:spcPts val="1200"/>
                        </a:spcAft>
                        <a:buFont typeface="Arial" pitchFamily="34" charset="0"/>
                        <a:buNone/>
                      </a:pPr>
                      <a:r>
                        <a:rPr lang="en-US" sz="1200" kern="1200" dirty="0" smtClean="0">
                          <a:solidFill>
                            <a:srgbClr val="002060"/>
                          </a:solidFill>
                          <a:latin typeface="+mn-lt"/>
                          <a:ea typeface="+mn-ea"/>
                          <a:cs typeface="+mn-cs"/>
                        </a:rPr>
                        <a:t>Yes</a:t>
                      </a:r>
                    </a:p>
                  </a:txBody>
                  <a:tcPr marL="83922" marR="83922" marT="41961" marB="41961" anchor="ctr"/>
                </a:tc>
                <a:tc>
                  <a:txBody>
                    <a:bodyPr/>
                    <a:lstStyle/>
                    <a:p>
                      <a:pPr marL="0" indent="0" algn="ctr" defTabSz="914400" rtl="0" eaLnBrk="1" latinLnBrk="0" hangingPunct="1">
                        <a:spcAft>
                          <a:spcPts val="1200"/>
                        </a:spcAft>
                        <a:buFont typeface="Arial" pitchFamily="34" charset="0"/>
                        <a:buNone/>
                      </a:pPr>
                      <a:r>
                        <a:rPr lang="en-US" sz="1200" kern="1200" dirty="0" smtClean="0">
                          <a:solidFill>
                            <a:srgbClr val="002060"/>
                          </a:solidFill>
                          <a:latin typeface="+mn-lt"/>
                          <a:ea typeface="+mn-ea"/>
                          <a:cs typeface="+mn-cs"/>
                        </a:rPr>
                        <a:t>Yes</a:t>
                      </a:r>
                    </a:p>
                  </a:txBody>
                  <a:tcPr marL="83922" marR="83922" marT="41961" marB="41961" anchor="ctr"/>
                </a:tc>
                <a:tc>
                  <a:txBody>
                    <a:bodyPr/>
                    <a:lstStyle/>
                    <a:p>
                      <a:pPr marL="0" indent="0" algn="ctr" defTabSz="914400" rtl="0" eaLnBrk="1" latinLnBrk="0" hangingPunct="1">
                        <a:spcAft>
                          <a:spcPts val="1200"/>
                        </a:spcAft>
                        <a:buFont typeface="Arial" pitchFamily="34" charset="0"/>
                        <a:buNone/>
                      </a:pPr>
                      <a:r>
                        <a:rPr lang="en-US" sz="1200" kern="1200" dirty="0" smtClean="0">
                          <a:solidFill>
                            <a:srgbClr val="002060"/>
                          </a:solidFill>
                          <a:latin typeface="+mn-lt"/>
                          <a:ea typeface="+mn-ea"/>
                          <a:cs typeface="+mn-cs"/>
                        </a:rPr>
                        <a:t>Yes</a:t>
                      </a:r>
                    </a:p>
                  </a:txBody>
                  <a:tcPr marL="83922" marR="83922" marT="41961" marB="41961" anchor="ctr"/>
                </a:tc>
                <a:tc>
                  <a:txBody>
                    <a:bodyPr/>
                    <a:lstStyle/>
                    <a:p>
                      <a:pPr marL="0" indent="0" algn="ctr" defTabSz="914400" rtl="0" eaLnBrk="1" latinLnBrk="0" hangingPunct="1">
                        <a:spcAft>
                          <a:spcPts val="1200"/>
                        </a:spcAft>
                        <a:buFont typeface="Arial" pitchFamily="34" charset="0"/>
                        <a:buNone/>
                      </a:pPr>
                      <a:r>
                        <a:rPr lang="en-US" sz="1200" kern="1200" dirty="0" smtClean="0">
                          <a:solidFill>
                            <a:srgbClr val="002060"/>
                          </a:solidFill>
                          <a:latin typeface="+mn-lt"/>
                          <a:ea typeface="+mn-ea"/>
                          <a:cs typeface="+mn-cs"/>
                        </a:rPr>
                        <a:t>No</a:t>
                      </a:r>
                    </a:p>
                  </a:txBody>
                  <a:tcPr marL="83922" marR="83922" marT="41961" marB="41961" anchor="ctr"/>
                </a:tc>
              </a:tr>
              <a:tr h="383519">
                <a:tc>
                  <a:txBody>
                    <a:bodyPr/>
                    <a:lstStyle/>
                    <a:p>
                      <a:pPr algn="r">
                        <a:spcAft>
                          <a:spcPts val="300"/>
                        </a:spcAft>
                      </a:pPr>
                      <a:r>
                        <a:rPr lang="en-US" sz="1200" b="1" dirty="0" smtClean="0">
                          <a:solidFill>
                            <a:srgbClr val="002060"/>
                          </a:solidFill>
                          <a:latin typeface="Segoe UI Semibold" panose="020B0702040204020203" pitchFamily="34" charset="0"/>
                          <a:cs typeface="Segoe UI Semibold" panose="020B0702040204020203" pitchFamily="34" charset="0"/>
                        </a:rPr>
                        <a:t>US Government</a:t>
                      </a:r>
                      <a:r>
                        <a:rPr lang="en-US" sz="1200" b="1" baseline="0" dirty="0" smtClean="0">
                          <a:solidFill>
                            <a:srgbClr val="002060"/>
                          </a:solidFill>
                          <a:latin typeface="Segoe UI Semibold" panose="020B0702040204020203" pitchFamily="34" charset="0"/>
                          <a:cs typeface="Segoe UI Semibold" panose="020B0702040204020203" pitchFamily="34" charset="0"/>
                        </a:rPr>
                        <a:t> </a:t>
                      </a:r>
                      <a:r>
                        <a:rPr lang="en-US" sz="1200" b="1" dirty="0" smtClean="0">
                          <a:solidFill>
                            <a:srgbClr val="002060"/>
                          </a:solidFill>
                          <a:latin typeface="Segoe UI Semibold" panose="020B0702040204020203" pitchFamily="34" charset="0"/>
                          <a:cs typeface="Segoe UI Semibold" panose="020B0702040204020203" pitchFamily="34" charset="0"/>
                        </a:rPr>
                        <a:t>Cloud</a:t>
                      </a:r>
                      <a:endParaRPr lang="en-US" sz="1200" b="1" dirty="0">
                        <a:solidFill>
                          <a:srgbClr val="002060"/>
                        </a:solidFill>
                        <a:latin typeface="Segoe UI Semibold" panose="020B0702040204020203" pitchFamily="34" charset="0"/>
                        <a:cs typeface="Segoe UI Semibold" panose="020B0702040204020203" pitchFamily="34" charset="0"/>
                      </a:endParaRPr>
                    </a:p>
                  </a:txBody>
                  <a:tcPr marL="83922" marR="83922" marT="41961" marB="41961" anchor="ctr">
                    <a:lnL w="12700" cap="flat" cmpd="sng" algn="ctr">
                      <a:solidFill>
                        <a:schemeClr val="tx1">
                          <a:lumMod val="65000"/>
                        </a:schemeClr>
                      </a:solidFill>
                      <a:prstDash val="solid"/>
                      <a:round/>
                      <a:headEnd type="none" w="med" len="med"/>
                      <a:tailEnd type="none" w="med" len="med"/>
                    </a:lnL>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baseline="0" dirty="0" smtClean="0">
                          <a:solidFill>
                            <a:srgbClr val="002060"/>
                          </a:solidFill>
                          <a:latin typeface="+mn-lt"/>
                          <a:ea typeface="+mn-ea"/>
                          <a:cs typeface="+mn-cs"/>
                        </a:rPr>
                        <a:t>Yes</a:t>
                      </a:r>
                    </a:p>
                  </a:txBody>
                  <a:tcPr marL="83922" marR="83922" marT="41961" marB="41961" anchor="ct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baseline="0" dirty="0" smtClean="0">
                          <a:solidFill>
                            <a:srgbClr val="002060"/>
                          </a:solidFill>
                          <a:latin typeface="+mn-lt"/>
                          <a:ea typeface="+mn-ea"/>
                          <a:cs typeface="+mn-cs"/>
                        </a:rPr>
                        <a:t>Yes</a:t>
                      </a:r>
                    </a:p>
                  </a:txBody>
                  <a:tcPr marL="83922" marR="83922" marT="41961" marB="41961" anchor="ct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baseline="0" dirty="0" smtClean="0">
                          <a:solidFill>
                            <a:srgbClr val="002060"/>
                          </a:solidFill>
                          <a:latin typeface="+mn-lt"/>
                          <a:ea typeface="+mn-ea"/>
                          <a:cs typeface="+mn-cs"/>
                        </a:rPr>
                        <a:t>Yes</a:t>
                      </a:r>
                    </a:p>
                  </a:txBody>
                  <a:tcPr marL="83922" marR="83922" marT="41961" marB="41961" anchor="ct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baseline="0" dirty="0" smtClean="0">
                          <a:solidFill>
                            <a:srgbClr val="002060"/>
                          </a:solidFill>
                          <a:latin typeface="+mn-lt"/>
                          <a:ea typeface="+mn-ea"/>
                          <a:cs typeface="+mn-cs"/>
                        </a:rPr>
                        <a:t>No</a:t>
                      </a:r>
                    </a:p>
                  </a:txBody>
                  <a:tcPr marL="83922" marR="83922" marT="41961" marB="41961" anchor="ct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baseline="0" dirty="0" smtClean="0">
                          <a:solidFill>
                            <a:srgbClr val="002060"/>
                          </a:solidFill>
                          <a:latin typeface="+mn-lt"/>
                          <a:ea typeface="+mn-ea"/>
                          <a:cs typeface="+mn-cs"/>
                        </a:rPr>
                        <a:t>No</a:t>
                      </a:r>
                    </a:p>
                  </a:txBody>
                  <a:tcPr marL="83922" marR="83922" marT="41961" marB="41961" anchor="ctr"/>
                </a:tc>
              </a:tr>
              <a:tr h="383519">
                <a:tc>
                  <a:txBody>
                    <a:bodyPr/>
                    <a:lstStyle/>
                    <a:p>
                      <a:pPr algn="r">
                        <a:spcAft>
                          <a:spcPts val="300"/>
                        </a:spcAft>
                      </a:pPr>
                      <a:r>
                        <a:rPr lang="en-US" sz="1200" b="1" dirty="0" smtClean="0">
                          <a:solidFill>
                            <a:srgbClr val="002060"/>
                          </a:solidFill>
                          <a:latin typeface="Segoe UI Semibold" panose="020B0702040204020203" pitchFamily="34" charset="0"/>
                          <a:cs typeface="Segoe UI Semibold" panose="020B0702040204020203" pitchFamily="34" charset="0"/>
                        </a:rPr>
                        <a:t>UK</a:t>
                      </a:r>
                      <a:r>
                        <a:rPr lang="en-US" sz="1200" b="1" baseline="0" dirty="0" smtClean="0">
                          <a:solidFill>
                            <a:srgbClr val="002060"/>
                          </a:solidFill>
                          <a:latin typeface="Segoe UI Semibold" panose="020B0702040204020203" pitchFamily="34" charset="0"/>
                          <a:cs typeface="Segoe UI Semibold" panose="020B0702040204020203" pitchFamily="34" charset="0"/>
                        </a:rPr>
                        <a:t> G-Cloud (OFFICIAL)</a:t>
                      </a:r>
                      <a:endParaRPr lang="en-US" sz="1200" b="1" dirty="0">
                        <a:solidFill>
                          <a:srgbClr val="002060"/>
                        </a:solidFill>
                        <a:latin typeface="Segoe UI Semibold" panose="020B0702040204020203" pitchFamily="34" charset="0"/>
                        <a:cs typeface="Segoe UI Semibold" panose="020B0702040204020203" pitchFamily="34" charset="0"/>
                      </a:endParaRPr>
                    </a:p>
                  </a:txBody>
                  <a:tcPr marL="83922" marR="83922" marT="41961" marB="41961" anchor="ctr">
                    <a:lnL w="12700" cap="flat" cmpd="sng" algn="ctr">
                      <a:solidFill>
                        <a:schemeClr val="tx1">
                          <a:lumMod val="65000"/>
                        </a:schemeClr>
                      </a:solidFill>
                      <a:prstDash val="solid"/>
                      <a:round/>
                      <a:headEnd type="none" w="med" len="med"/>
                      <a:tailEnd type="none" w="med" len="med"/>
                    </a:lnL>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baseline="0" dirty="0" smtClean="0">
                          <a:solidFill>
                            <a:srgbClr val="002060"/>
                          </a:solidFill>
                          <a:latin typeface="+mn-lt"/>
                          <a:ea typeface="+mn-ea"/>
                          <a:cs typeface="+mn-cs"/>
                        </a:rPr>
                        <a:t>Yes</a:t>
                      </a:r>
                    </a:p>
                  </a:txBody>
                  <a:tcPr marL="83922" marR="83922" marT="41961" marB="41961" anchor="ct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baseline="0" dirty="0" smtClean="0">
                          <a:solidFill>
                            <a:srgbClr val="002060"/>
                          </a:solidFill>
                          <a:latin typeface="+mn-lt"/>
                          <a:ea typeface="+mn-ea"/>
                          <a:cs typeface="+mn-cs"/>
                        </a:rPr>
                        <a:t>Yes</a:t>
                      </a:r>
                    </a:p>
                  </a:txBody>
                  <a:tcPr marL="83922" marR="83922" marT="41961" marB="41961" anchor="ct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baseline="0" dirty="0" smtClean="0">
                          <a:solidFill>
                            <a:srgbClr val="002060"/>
                          </a:solidFill>
                          <a:latin typeface="+mn-lt"/>
                          <a:ea typeface="+mn-ea"/>
                          <a:cs typeface="+mn-cs"/>
                        </a:rPr>
                        <a:t>Yes</a:t>
                      </a:r>
                    </a:p>
                  </a:txBody>
                  <a:tcPr marL="83922" marR="83922" marT="41961" marB="41961" anchor="ct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baseline="0" dirty="0" smtClean="0">
                          <a:solidFill>
                            <a:srgbClr val="002060"/>
                          </a:solidFill>
                          <a:latin typeface="+mn-lt"/>
                          <a:ea typeface="+mn-ea"/>
                          <a:cs typeface="+mn-cs"/>
                        </a:rPr>
                        <a:t>No</a:t>
                      </a:r>
                    </a:p>
                  </a:txBody>
                  <a:tcPr marL="83922" marR="83922" marT="41961" marB="41961" anchor="ct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baseline="0" dirty="0" smtClean="0">
                          <a:solidFill>
                            <a:srgbClr val="002060"/>
                          </a:solidFill>
                          <a:latin typeface="+mn-lt"/>
                          <a:ea typeface="+mn-ea"/>
                          <a:cs typeface="+mn-cs"/>
                        </a:rPr>
                        <a:t>No</a:t>
                      </a:r>
                    </a:p>
                  </a:txBody>
                  <a:tcPr marL="83922" marR="83922" marT="41961" marB="41961" anchor="ctr"/>
                </a:tc>
              </a:tr>
              <a:tr h="503594">
                <a:tc>
                  <a:txBody>
                    <a:bodyPr/>
                    <a:lstStyle/>
                    <a:p>
                      <a:pPr algn="r">
                        <a:spcAft>
                          <a:spcPts val="300"/>
                        </a:spcAft>
                      </a:pPr>
                      <a:r>
                        <a:rPr lang="en-US" sz="1200" b="1" dirty="0" smtClean="0">
                          <a:solidFill>
                            <a:srgbClr val="002060"/>
                          </a:solidFill>
                          <a:latin typeface="Segoe UI Semibold" panose="020B0702040204020203" pitchFamily="34" charset="0"/>
                          <a:cs typeface="Segoe UI Semibold" panose="020B0702040204020203" pitchFamily="34" charset="0"/>
                        </a:rPr>
                        <a:t>ISO 27001:2013 </a:t>
                      </a:r>
                    </a:p>
                    <a:p>
                      <a:pPr algn="r">
                        <a:spcAft>
                          <a:spcPts val="300"/>
                        </a:spcAft>
                      </a:pPr>
                      <a:r>
                        <a:rPr lang="en-US" sz="1200" b="1" dirty="0" smtClean="0">
                          <a:solidFill>
                            <a:srgbClr val="002060"/>
                          </a:solidFill>
                          <a:latin typeface="Segoe UI Semibold" panose="020B0702040204020203" pitchFamily="34" charset="0"/>
                          <a:cs typeface="Segoe UI Semibold" panose="020B0702040204020203" pitchFamily="34" charset="0"/>
                        </a:rPr>
                        <a:t>(w/ISO 27018:2014</a:t>
                      </a:r>
                      <a:endParaRPr lang="en-US" sz="1200" b="1" dirty="0">
                        <a:solidFill>
                          <a:srgbClr val="002060"/>
                        </a:solidFill>
                        <a:latin typeface="Segoe UI Semibold" panose="020B0702040204020203" pitchFamily="34" charset="0"/>
                        <a:cs typeface="Segoe UI Semibold" panose="020B0702040204020203" pitchFamily="34" charset="0"/>
                      </a:endParaRPr>
                    </a:p>
                  </a:txBody>
                  <a:tcPr marL="83922" marR="83922" marT="41961" marB="41961" anchor="ctr">
                    <a:lnL w="12700" cap="flat" cmpd="sng" algn="ctr">
                      <a:solidFill>
                        <a:schemeClr val="tx1">
                          <a:lumMod val="65000"/>
                        </a:schemeClr>
                      </a:solidFill>
                      <a:prstDash val="solid"/>
                      <a:round/>
                      <a:headEnd type="none" w="med" len="med"/>
                      <a:tailEnd type="none" w="med" len="med"/>
                    </a:lnL>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baseline="0" dirty="0" smtClean="0">
                          <a:solidFill>
                            <a:srgbClr val="002060"/>
                          </a:solidFill>
                          <a:latin typeface="+mn-lt"/>
                          <a:ea typeface="+mn-ea"/>
                          <a:cs typeface="+mn-cs"/>
                        </a:rPr>
                        <a:t>Yes</a:t>
                      </a:r>
                    </a:p>
                  </a:txBody>
                  <a:tcPr marL="83922" marR="83922" marT="41961" marB="41961" anchor="ct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baseline="0" dirty="0" smtClean="0">
                          <a:solidFill>
                            <a:srgbClr val="002060"/>
                          </a:solidFill>
                          <a:latin typeface="+mn-lt"/>
                          <a:ea typeface="+mn-ea"/>
                          <a:cs typeface="+mn-cs"/>
                        </a:rPr>
                        <a:t>Yes</a:t>
                      </a:r>
                    </a:p>
                  </a:txBody>
                  <a:tcPr marL="83922" marR="83922" marT="41961" marB="41961" anchor="ct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baseline="0" dirty="0" smtClean="0">
                          <a:solidFill>
                            <a:srgbClr val="002060"/>
                          </a:solidFill>
                          <a:latin typeface="+mn-lt"/>
                          <a:ea typeface="+mn-ea"/>
                          <a:cs typeface="+mn-cs"/>
                        </a:rPr>
                        <a:t>Yes</a:t>
                      </a:r>
                    </a:p>
                  </a:txBody>
                  <a:tcPr marL="83922" marR="83922" marT="41961" marB="41961" anchor="ct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baseline="0" dirty="0" smtClean="0">
                          <a:solidFill>
                            <a:srgbClr val="002060"/>
                          </a:solidFill>
                          <a:latin typeface="+mn-lt"/>
                          <a:ea typeface="+mn-ea"/>
                          <a:cs typeface="+mn-cs"/>
                        </a:rPr>
                        <a:t>Yes</a:t>
                      </a:r>
                    </a:p>
                  </a:txBody>
                  <a:tcPr marL="83922" marR="83922" marT="41961" marB="41961" anchor="ct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baseline="0" dirty="0" smtClean="0">
                          <a:solidFill>
                            <a:srgbClr val="002060"/>
                          </a:solidFill>
                          <a:latin typeface="+mn-lt"/>
                          <a:ea typeface="+mn-ea"/>
                          <a:cs typeface="+mn-cs"/>
                        </a:rPr>
                        <a:t>Yes</a:t>
                      </a:r>
                    </a:p>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000" kern="1200" baseline="0" dirty="0" smtClean="0">
                          <a:solidFill>
                            <a:srgbClr val="002060"/>
                          </a:solidFill>
                          <a:latin typeface="+mn-lt"/>
                          <a:ea typeface="+mn-ea"/>
                          <a:cs typeface="+mn-cs"/>
                        </a:rPr>
                        <a:t>ISO 27001:2005</a:t>
                      </a:r>
                    </a:p>
                  </a:txBody>
                  <a:tcPr marL="83922" marR="83922" marT="41961" marB="41961" anchor="ctr"/>
                </a:tc>
              </a:tr>
              <a:tr h="383519">
                <a:tc>
                  <a:txBody>
                    <a:bodyPr/>
                    <a:lstStyle/>
                    <a:p>
                      <a:pPr algn="r">
                        <a:spcAft>
                          <a:spcPts val="300"/>
                        </a:spcAft>
                      </a:pPr>
                      <a:r>
                        <a:rPr lang="en-US" sz="1200" b="1" dirty="0" smtClean="0">
                          <a:solidFill>
                            <a:srgbClr val="002060"/>
                          </a:solidFill>
                          <a:latin typeface="Segoe UI Semibold" panose="020B0702040204020203" pitchFamily="34" charset="0"/>
                          <a:cs typeface="Segoe UI Semibold" panose="020B0702040204020203" pitchFamily="34" charset="0"/>
                        </a:rPr>
                        <a:t>PCI DSS Level 1</a:t>
                      </a:r>
                      <a:endParaRPr lang="en-US" sz="1200" b="1" dirty="0">
                        <a:solidFill>
                          <a:srgbClr val="002060"/>
                        </a:solidFill>
                        <a:latin typeface="Segoe UI Semibold" panose="020B0702040204020203" pitchFamily="34" charset="0"/>
                        <a:cs typeface="Segoe UI Semibold" panose="020B0702040204020203" pitchFamily="34" charset="0"/>
                      </a:endParaRPr>
                    </a:p>
                  </a:txBody>
                  <a:tcPr marL="83922" marR="83922" marT="41961" marB="41961" anchor="ctr">
                    <a:lnL w="12700" cap="flat" cmpd="sng" algn="ctr">
                      <a:solidFill>
                        <a:schemeClr val="tx1">
                          <a:lumMod val="65000"/>
                        </a:schemeClr>
                      </a:solidFill>
                      <a:prstDash val="solid"/>
                      <a:round/>
                      <a:headEnd type="none" w="med" len="med"/>
                      <a:tailEnd type="none" w="med" len="med"/>
                    </a:lnL>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baseline="0" smtClean="0">
                          <a:solidFill>
                            <a:srgbClr val="002060"/>
                          </a:solidFill>
                          <a:latin typeface="+mn-lt"/>
                          <a:ea typeface="+mn-ea"/>
                          <a:cs typeface="+mn-cs"/>
                        </a:rPr>
                        <a:t>N/A</a:t>
                      </a:r>
                      <a:endParaRPr lang="en-US" sz="1200" kern="1200" baseline="0" dirty="0" smtClean="0">
                        <a:solidFill>
                          <a:srgbClr val="002060"/>
                        </a:solidFill>
                        <a:latin typeface="+mn-lt"/>
                        <a:ea typeface="+mn-ea"/>
                        <a:cs typeface="+mn-cs"/>
                      </a:endParaRPr>
                    </a:p>
                  </a:txBody>
                  <a:tcPr marL="83922" marR="83922" marT="41961" marB="41961" anchor="ct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baseline="0" smtClean="0">
                          <a:solidFill>
                            <a:srgbClr val="002060"/>
                          </a:solidFill>
                          <a:latin typeface="+mn-lt"/>
                          <a:ea typeface="+mn-ea"/>
                          <a:cs typeface="+mn-cs"/>
                        </a:rPr>
                        <a:t>N/A</a:t>
                      </a:r>
                      <a:endParaRPr lang="en-US" sz="1200" kern="1200" baseline="0" dirty="0" smtClean="0">
                        <a:solidFill>
                          <a:srgbClr val="002060"/>
                        </a:solidFill>
                        <a:latin typeface="+mn-lt"/>
                        <a:ea typeface="+mn-ea"/>
                        <a:cs typeface="+mn-cs"/>
                      </a:endParaRPr>
                    </a:p>
                  </a:txBody>
                  <a:tcPr marL="83922" marR="83922" marT="41961" marB="41961" anchor="ct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baseline="0" dirty="0" smtClean="0">
                          <a:solidFill>
                            <a:srgbClr val="002060"/>
                          </a:solidFill>
                          <a:latin typeface="+mn-lt"/>
                          <a:ea typeface="+mn-ea"/>
                          <a:cs typeface="+mn-cs"/>
                        </a:rPr>
                        <a:t>Yes</a:t>
                      </a:r>
                    </a:p>
                  </a:txBody>
                  <a:tcPr marL="83922" marR="83922" marT="41961" marB="41961" anchor="ct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baseline="0" dirty="0" smtClean="0">
                          <a:solidFill>
                            <a:srgbClr val="002060"/>
                          </a:solidFill>
                          <a:latin typeface="+mn-lt"/>
                          <a:ea typeface="+mn-ea"/>
                          <a:cs typeface="+mn-cs"/>
                        </a:rPr>
                        <a:t>N/A</a:t>
                      </a:r>
                    </a:p>
                  </a:txBody>
                  <a:tcPr marL="83922" marR="83922" marT="41961" marB="41961" anchor="ct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baseline="0" dirty="0" smtClean="0">
                          <a:solidFill>
                            <a:srgbClr val="002060"/>
                          </a:solidFill>
                          <a:latin typeface="+mn-lt"/>
                          <a:ea typeface="+mn-ea"/>
                          <a:cs typeface="+mn-cs"/>
                        </a:rPr>
                        <a:t>N/A</a:t>
                      </a:r>
                    </a:p>
                  </a:txBody>
                  <a:tcPr marL="83922" marR="83922" marT="41961" marB="41961" anchor="ctr"/>
                </a:tc>
              </a:tr>
              <a:tr h="467916">
                <a:tc>
                  <a:txBody>
                    <a:bodyPr/>
                    <a:lstStyle/>
                    <a:p>
                      <a:pPr algn="r">
                        <a:spcAft>
                          <a:spcPts val="300"/>
                        </a:spcAft>
                      </a:pPr>
                      <a:r>
                        <a:rPr lang="en-US" sz="1200" b="1" dirty="0" smtClean="0">
                          <a:solidFill>
                            <a:srgbClr val="002060"/>
                          </a:solidFill>
                          <a:latin typeface="Segoe UI Semibold" panose="020B0702040204020203" pitchFamily="34" charset="0"/>
                          <a:cs typeface="Segoe UI Semibold" panose="020B0702040204020203" pitchFamily="34" charset="0"/>
                        </a:rPr>
                        <a:t>SOC 1 Type 2</a:t>
                      </a:r>
                      <a:br>
                        <a:rPr lang="en-US" sz="1200" b="1" dirty="0" smtClean="0">
                          <a:solidFill>
                            <a:srgbClr val="002060"/>
                          </a:solidFill>
                          <a:latin typeface="Segoe UI Semibold" panose="020B0702040204020203" pitchFamily="34" charset="0"/>
                          <a:cs typeface="Segoe UI Semibold" panose="020B0702040204020203" pitchFamily="34" charset="0"/>
                        </a:rPr>
                      </a:br>
                      <a:r>
                        <a:rPr lang="en-US" sz="1200" b="1" dirty="0" smtClean="0">
                          <a:solidFill>
                            <a:srgbClr val="002060"/>
                          </a:solidFill>
                          <a:latin typeface="Segoe UI Semibold" panose="020B0702040204020203" pitchFamily="34" charset="0"/>
                          <a:cs typeface="Segoe UI Semibold" panose="020B0702040204020203" pitchFamily="34" charset="0"/>
                        </a:rPr>
                        <a:t> (SSAE 16 / ISAE 3402) </a:t>
                      </a:r>
                      <a:endParaRPr lang="en-US" sz="1200" b="1" dirty="0">
                        <a:solidFill>
                          <a:srgbClr val="002060"/>
                        </a:solidFill>
                        <a:latin typeface="Segoe UI Semibold" panose="020B0702040204020203" pitchFamily="34" charset="0"/>
                        <a:cs typeface="Segoe UI Semibold" panose="020B0702040204020203" pitchFamily="34" charset="0"/>
                      </a:endParaRPr>
                    </a:p>
                  </a:txBody>
                  <a:tcPr marL="83922" marR="83922" marT="41961" marB="41961" anchor="ctr">
                    <a:lnL w="12700" cap="flat" cmpd="sng" algn="ctr">
                      <a:solidFill>
                        <a:schemeClr val="tx1">
                          <a:lumMod val="65000"/>
                        </a:schemeClr>
                      </a:solidFill>
                      <a:prstDash val="solid"/>
                      <a:round/>
                      <a:headEnd type="none" w="med" len="med"/>
                      <a:tailEnd type="none" w="med" len="med"/>
                    </a:lnL>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baseline="0" dirty="0" smtClean="0">
                          <a:solidFill>
                            <a:srgbClr val="002060"/>
                          </a:solidFill>
                          <a:latin typeface="+mn-lt"/>
                          <a:ea typeface="+mn-ea"/>
                          <a:cs typeface="+mn-cs"/>
                        </a:rPr>
                        <a:t>Yes</a:t>
                      </a:r>
                    </a:p>
                  </a:txBody>
                  <a:tcPr marL="83922" marR="83922" marT="41961" marB="41961" anchor="ct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baseline="0" dirty="0" smtClean="0">
                          <a:solidFill>
                            <a:srgbClr val="002060"/>
                          </a:solidFill>
                          <a:latin typeface="+mn-lt"/>
                          <a:ea typeface="+mn-ea"/>
                          <a:cs typeface="+mn-cs"/>
                        </a:rPr>
                        <a:t>Yes</a:t>
                      </a:r>
                    </a:p>
                  </a:txBody>
                  <a:tcPr marL="83922" marR="83922" marT="41961" marB="41961" anchor="ct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baseline="0" dirty="0" smtClean="0">
                          <a:solidFill>
                            <a:srgbClr val="002060"/>
                          </a:solidFill>
                          <a:latin typeface="+mn-lt"/>
                          <a:ea typeface="+mn-ea"/>
                          <a:cs typeface="+mn-cs"/>
                        </a:rPr>
                        <a:t>Yes</a:t>
                      </a:r>
                    </a:p>
                  </a:txBody>
                  <a:tcPr marL="83922" marR="83922" marT="41961" marB="41961" anchor="ct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baseline="0" dirty="0" smtClean="0">
                          <a:solidFill>
                            <a:srgbClr val="002060"/>
                          </a:solidFill>
                          <a:latin typeface="+mn-lt"/>
                          <a:ea typeface="+mn-ea"/>
                          <a:cs typeface="+mn-cs"/>
                        </a:rPr>
                        <a:t>Yes</a:t>
                      </a:r>
                    </a:p>
                  </a:txBody>
                  <a:tcPr marL="83922" marR="83922" marT="41961" marB="41961" anchor="ct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baseline="0" dirty="0" smtClean="0">
                          <a:solidFill>
                            <a:srgbClr val="002060"/>
                          </a:solidFill>
                          <a:latin typeface="+mn-lt"/>
                          <a:ea typeface="+mn-ea"/>
                          <a:cs typeface="+mn-cs"/>
                        </a:rPr>
                        <a:t>No</a:t>
                      </a:r>
                    </a:p>
                  </a:txBody>
                  <a:tcPr marL="83922" marR="83922" marT="41961" marB="41961" anchor="ctr"/>
                </a:tc>
              </a:tr>
              <a:tr h="467916">
                <a:tc>
                  <a:txBody>
                    <a:bodyPr/>
                    <a:lstStyle/>
                    <a:p>
                      <a:pPr algn="r">
                        <a:spcAft>
                          <a:spcPts val="300"/>
                        </a:spcAft>
                      </a:pPr>
                      <a:r>
                        <a:rPr lang="en-US" sz="1200" b="1" dirty="0" smtClean="0">
                          <a:solidFill>
                            <a:srgbClr val="002060"/>
                          </a:solidFill>
                          <a:latin typeface="Segoe UI Semibold" panose="020B0702040204020203" pitchFamily="34" charset="0"/>
                          <a:cs typeface="Segoe UI Semibold" panose="020B0702040204020203" pitchFamily="34" charset="0"/>
                        </a:rPr>
                        <a:t>SOC 2 Type 2 </a:t>
                      </a:r>
                      <a:br>
                        <a:rPr lang="en-US" sz="1200" b="1" dirty="0" smtClean="0">
                          <a:solidFill>
                            <a:srgbClr val="002060"/>
                          </a:solidFill>
                          <a:latin typeface="Segoe UI Semibold" panose="020B0702040204020203" pitchFamily="34" charset="0"/>
                          <a:cs typeface="Segoe UI Semibold" panose="020B0702040204020203" pitchFamily="34" charset="0"/>
                        </a:rPr>
                      </a:br>
                      <a:r>
                        <a:rPr lang="en-US" sz="1200" b="1" dirty="0" smtClean="0">
                          <a:solidFill>
                            <a:srgbClr val="002060"/>
                          </a:solidFill>
                          <a:latin typeface="Segoe UI Semibold" panose="020B0702040204020203" pitchFamily="34" charset="0"/>
                          <a:cs typeface="Segoe UI Semibold" panose="020B0702040204020203" pitchFamily="34" charset="0"/>
                        </a:rPr>
                        <a:t>(AT</a:t>
                      </a:r>
                      <a:r>
                        <a:rPr lang="en-US" sz="1200" b="1" baseline="0" dirty="0" smtClean="0">
                          <a:solidFill>
                            <a:srgbClr val="002060"/>
                          </a:solidFill>
                          <a:latin typeface="Segoe UI Semibold" panose="020B0702040204020203" pitchFamily="34" charset="0"/>
                          <a:cs typeface="Segoe UI Semibold" panose="020B0702040204020203" pitchFamily="34" charset="0"/>
                        </a:rPr>
                        <a:t> Section 101) </a:t>
                      </a:r>
                      <a:endParaRPr lang="en-US" sz="1200" b="1" dirty="0">
                        <a:solidFill>
                          <a:srgbClr val="002060"/>
                        </a:solidFill>
                        <a:latin typeface="Segoe UI Semibold" panose="020B0702040204020203" pitchFamily="34" charset="0"/>
                        <a:cs typeface="Segoe UI Semibold" panose="020B0702040204020203" pitchFamily="34" charset="0"/>
                      </a:endParaRPr>
                    </a:p>
                  </a:txBody>
                  <a:tcPr marL="83922" marR="83922" marT="41961" marB="41961" anchor="ctr">
                    <a:lnL w="12700" cap="flat" cmpd="sng" algn="ctr">
                      <a:solidFill>
                        <a:schemeClr val="tx1">
                          <a:lumMod val="65000"/>
                        </a:schemeClr>
                      </a:solidFill>
                      <a:prstDash val="solid"/>
                      <a:round/>
                      <a:headEnd type="none" w="med" len="med"/>
                      <a:tailEnd type="none" w="med" len="med"/>
                    </a:lnL>
                    <a:lnT w="12700" cap="flat" cmpd="sng" algn="ctr">
                      <a:solidFill>
                        <a:schemeClr val="tx1">
                          <a:lumMod val="65000"/>
                        </a:schemeClr>
                      </a:solidFill>
                      <a:prstDash val="solid"/>
                      <a:round/>
                      <a:headEnd type="none" w="med" len="med"/>
                      <a:tailEnd type="none" w="med" len="med"/>
                    </a:lnT>
                    <a:lnB w="12700" cap="flat" cmpd="sng" algn="ctr">
                      <a:solidFill>
                        <a:schemeClr val="tx1">
                          <a:lumMod val="65000"/>
                        </a:schemeClr>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baseline="0" dirty="0" smtClean="0">
                          <a:solidFill>
                            <a:srgbClr val="002060"/>
                          </a:solidFill>
                          <a:latin typeface="+mn-lt"/>
                          <a:ea typeface="+mn-ea"/>
                          <a:cs typeface="+mn-cs"/>
                        </a:rPr>
                        <a:t>Yes</a:t>
                      </a:r>
                    </a:p>
                  </a:txBody>
                  <a:tcPr marL="83922" marR="83922" marT="41961" marB="41961" anchor="ct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baseline="0" smtClean="0">
                          <a:solidFill>
                            <a:srgbClr val="002060"/>
                          </a:solidFill>
                          <a:latin typeface="+mn-lt"/>
                          <a:ea typeface="+mn-ea"/>
                          <a:cs typeface="+mn-cs"/>
                        </a:rPr>
                        <a:t>No</a:t>
                      </a:r>
                      <a:endParaRPr lang="en-US" sz="1200" kern="1200" baseline="0" dirty="0" smtClean="0">
                        <a:solidFill>
                          <a:srgbClr val="002060"/>
                        </a:solidFill>
                        <a:latin typeface="+mn-lt"/>
                        <a:ea typeface="+mn-ea"/>
                        <a:cs typeface="+mn-cs"/>
                      </a:endParaRPr>
                    </a:p>
                  </a:txBody>
                  <a:tcPr marL="83922" marR="83922" marT="41961" marB="41961" anchor="ct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baseline="0" dirty="0" smtClean="0">
                          <a:solidFill>
                            <a:srgbClr val="002060"/>
                          </a:solidFill>
                          <a:latin typeface="+mn-lt"/>
                          <a:ea typeface="+mn-ea"/>
                          <a:cs typeface="+mn-cs"/>
                        </a:rPr>
                        <a:t>Yes</a:t>
                      </a:r>
                    </a:p>
                  </a:txBody>
                  <a:tcPr marL="83922" marR="83922" marT="41961" marB="41961" anchor="ct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baseline="0" dirty="0" smtClean="0">
                          <a:solidFill>
                            <a:srgbClr val="002060"/>
                          </a:solidFill>
                          <a:latin typeface="+mn-lt"/>
                          <a:ea typeface="+mn-ea"/>
                          <a:cs typeface="+mn-cs"/>
                        </a:rPr>
                        <a:t>Yes</a:t>
                      </a:r>
                    </a:p>
                  </a:txBody>
                  <a:tcPr marL="83922" marR="83922" marT="41961" marB="41961" anchor="ct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baseline="0" dirty="0" smtClean="0">
                          <a:solidFill>
                            <a:srgbClr val="002060"/>
                          </a:solidFill>
                          <a:latin typeface="+mn-lt"/>
                          <a:ea typeface="+mn-ea"/>
                          <a:cs typeface="+mn-cs"/>
                        </a:rPr>
                        <a:t>No</a:t>
                      </a:r>
                    </a:p>
                  </a:txBody>
                  <a:tcPr marL="83922" marR="83922" marT="41961" marB="41961" anchor="ctr"/>
                </a:tc>
              </a:tr>
            </a:tbl>
          </a:graphicData>
        </a:graphic>
      </p:graphicFrame>
      <p:pic>
        <p:nvPicPr>
          <p:cNvPr id="22" name="Picture 2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199763" y="1186911"/>
            <a:ext cx="1309601" cy="278388"/>
          </a:xfrm>
          <a:prstGeom prst="rect">
            <a:avLst/>
          </a:prstGeom>
        </p:spPr>
      </p:pic>
      <p:pic>
        <p:nvPicPr>
          <p:cNvPr id="25" name="Picture 2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015991" y="1154297"/>
            <a:ext cx="1514561" cy="344384"/>
          </a:xfrm>
          <a:prstGeom prst="rect">
            <a:avLst/>
          </a:prstGeom>
        </p:spPr>
      </p:pic>
      <p:pic>
        <p:nvPicPr>
          <p:cNvPr id="4" name="Picture 3"/>
          <p:cNvPicPr>
            <a:picLocks noChangeAspect="1"/>
          </p:cNvPicPr>
          <p:nvPr/>
        </p:nvPicPr>
        <p:blipFill>
          <a:blip r:embed="rId13">
            <a:clrChange>
              <a:clrFrom>
                <a:srgbClr val="FFEFD4"/>
              </a:clrFrom>
              <a:clrTo>
                <a:srgbClr val="FFEFD4">
                  <a:alpha val="0"/>
                </a:srgbClr>
              </a:clrTo>
            </a:clrChange>
            <a:grayscl/>
          </a:blip>
          <a:stretch>
            <a:fillRect/>
          </a:stretch>
        </p:blipFill>
        <p:spPr>
          <a:xfrm>
            <a:off x="8369394" y="1186697"/>
            <a:ext cx="1670208" cy="300554"/>
          </a:xfrm>
          <a:prstGeom prst="rect">
            <a:avLst/>
          </a:prstGeom>
        </p:spPr>
      </p:pic>
      <p:pic>
        <p:nvPicPr>
          <p:cNvPr id="5" name="Picture 4"/>
          <p:cNvPicPr>
            <a:picLocks noChangeAspect="1"/>
          </p:cNvPicPr>
          <p:nvPr/>
        </p:nvPicPr>
        <p:blipFill>
          <a:blip r:embed="rId14"/>
          <a:stretch>
            <a:fillRect/>
          </a:stretch>
        </p:blipFill>
        <p:spPr>
          <a:xfrm>
            <a:off x="907176" y="3977928"/>
            <a:ext cx="610831" cy="557954"/>
          </a:xfrm>
          <a:prstGeom prst="rect">
            <a:avLst/>
          </a:prstGeom>
          <a:ln>
            <a:noFill/>
          </a:ln>
          <a:effectLst>
            <a:softEdge rad="112500"/>
          </a:effectLst>
        </p:spPr>
      </p:pic>
      <p:pic>
        <p:nvPicPr>
          <p:cNvPr id="21" name="Picture 20"/>
          <p:cNvPicPr>
            <a:picLocks noChangeAspect="1"/>
          </p:cNvPicPr>
          <p:nvPr/>
        </p:nvPicPr>
        <p:blipFill>
          <a:blip r:embed="rId15">
            <a:clrChange>
              <a:clrFrom>
                <a:srgbClr val="FFEFD4"/>
              </a:clrFrom>
              <a:clrTo>
                <a:srgbClr val="FFEFD4">
                  <a:alpha val="0"/>
                </a:srgbClr>
              </a:clrTo>
            </a:clrChange>
            <a:duotone>
              <a:prstClr val="black"/>
              <a:schemeClr val="tx1">
                <a:tint val="45000"/>
                <a:satMod val="400000"/>
              </a:schemeClr>
            </a:duotone>
          </a:blip>
          <a:stretch>
            <a:fillRect/>
          </a:stretch>
        </p:blipFill>
        <p:spPr>
          <a:xfrm>
            <a:off x="6649843" y="1167585"/>
            <a:ext cx="1700669" cy="348546"/>
          </a:xfrm>
          <a:prstGeom prst="rect">
            <a:avLst/>
          </a:prstGeom>
          <a:effectLst>
            <a:outerShdw blurRad="50800" dist="38100" dir="2700000" algn="tl" rotWithShape="0">
              <a:prstClr val="black">
                <a:alpha val="40000"/>
              </a:prstClr>
            </a:outerShdw>
          </a:effectLst>
        </p:spPr>
      </p:pic>
      <p:pic>
        <p:nvPicPr>
          <p:cNvPr id="23" name="Picture 22"/>
          <p:cNvPicPr>
            <a:picLocks noChangeAspect="1"/>
          </p:cNvPicPr>
          <p:nvPr/>
        </p:nvPicPr>
        <p:blipFill>
          <a:blip r:embed="rId16">
            <a:clrChange>
              <a:clrFrom>
                <a:srgbClr val="FFEFD4"/>
              </a:clrFrom>
              <a:clrTo>
                <a:srgbClr val="FFEFD4">
                  <a:alpha val="0"/>
                </a:srgbClr>
              </a:clrTo>
            </a:clrChange>
            <a:duotone>
              <a:prstClr val="black"/>
              <a:schemeClr val="tx1">
                <a:tint val="45000"/>
                <a:satMod val="400000"/>
              </a:schemeClr>
            </a:duotone>
          </a:blip>
          <a:stretch>
            <a:fillRect/>
          </a:stretch>
        </p:blipFill>
        <p:spPr>
          <a:xfrm>
            <a:off x="3371700" y="1108458"/>
            <a:ext cx="1476512" cy="452074"/>
          </a:xfrm>
          <a:prstGeom prst="rect">
            <a:avLst/>
          </a:prstGeom>
          <a:effectLst>
            <a:outerShdw blurRad="50800" dist="38100" dir="2700000" algn="tl" rotWithShape="0">
              <a:prstClr val="black">
                <a:alpha val="40000"/>
              </a:prstClr>
            </a:outerShdw>
          </a:effectLst>
        </p:spPr>
      </p:pic>
      <p:pic>
        <p:nvPicPr>
          <p:cNvPr id="24" name="Picture 23"/>
          <p:cNvPicPr>
            <a:picLocks noChangeAspect="1"/>
          </p:cNvPicPr>
          <p:nvPr/>
        </p:nvPicPr>
        <p:blipFill>
          <a:blip r:embed="rId17">
            <a:clrChange>
              <a:clrFrom>
                <a:srgbClr val="F9F9F9"/>
              </a:clrFrom>
              <a:clrTo>
                <a:srgbClr val="F9F9F9">
                  <a:alpha val="0"/>
                </a:srgbClr>
              </a:clrTo>
            </a:clrChange>
          </a:blip>
          <a:stretch>
            <a:fillRect/>
          </a:stretch>
        </p:blipFill>
        <p:spPr>
          <a:xfrm>
            <a:off x="921424" y="4435760"/>
            <a:ext cx="529598" cy="344023"/>
          </a:xfrm>
          <a:prstGeom prst="rect">
            <a:avLst/>
          </a:prstGeom>
        </p:spPr>
      </p:pic>
      <p:sp>
        <p:nvSpPr>
          <p:cNvPr id="11" name="Rectangle 10"/>
          <p:cNvSpPr/>
          <p:nvPr/>
        </p:nvSpPr>
        <p:spPr>
          <a:xfrm>
            <a:off x="10561538" y="6611014"/>
            <a:ext cx="860172" cy="243015"/>
          </a:xfrm>
          <a:prstGeom prst="rect">
            <a:avLst/>
          </a:prstGeom>
        </p:spPr>
        <p:txBody>
          <a:bodyPr wrap="none">
            <a:spAutoFit/>
          </a:bodyPr>
          <a:lstStyle/>
          <a:p>
            <a:r>
              <a:rPr lang="en-US" sz="979" spc="-83" dirty="0">
                <a:solidFill>
                  <a:srgbClr val="FFFFFF">
                    <a:lumMod val="50000"/>
                  </a:srgbClr>
                </a:solidFill>
              </a:rPr>
              <a:t>as of 01/15/15 </a:t>
            </a:r>
            <a:endParaRPr lang="en-US" sz="979" dirty="0">
              <a:solidFill>
                <a:srgbClr val="FFFFFF">
                  <a:lumMod val="50000"/>
                </a:srgbClr>
              </a:solidFill>
            </a:endParaRPr>
          </a:p>
        </p:txBody>
      </p:sp>
    </p:spTree>
    <p:extLst>
      <p:ext uri="{BB962C8B-B14F-4D97-AF65-F5344CB8AC3E}">
        <p14:creationId xmlns:p14="http://schemas.microsoft.com/office/powerpoint/2010/main" val="2337592509"/>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Freeform 6"/>
          <p:cNvSpPr>
            <a:spLocks/>
          </p:cNvSpPr>
          <p:nvPr/>
        </p:nvSpPr>
        <p:spPr bwMode="auto">
          <a:xfrm>
            <a:off x="6315509" y="2564659"/>
            <a:ext cx="6093049" cy="4290279"/>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accent1">
              <a:lumMod val="20000"/>
              <a:lumOff val="80000"/>
              <a:alpha val="80000"/>
            </a:schemeClr>
          </a:solidFill>
          <a:ln>
            <a:noFill/>
          </a:ln>
        </p:spPr>
        <p:txBody>
          <a:bodyPr vert="horz" wrap="square" lIns="83940" tIns="41970" rIns="83940" bIns="41970" numCol="1" anchor="t" anchorCtr="0" compatLnSpc="1">
            <a:prstTxWarp prst="textNoShape">
              <a:avLst/>
            </a:prstTxWarp>
          </a:bodyPr>
          <a:lstStyle/>
          <a:p>
            <a:pPr defTabSz="1243038"/>
            <a:endParaRPr lang="en-US" sz="1632" dirty="0">
              <a:solidFill>
                <a:srgbClr val="FFFFFF"/>
              </a:solidFill>
            </a:endParaRPr>
          </a:p>
        </p:txBody>
      </p:sp>
      <p:sp>
        <p:nvSpPr>
          <p:cNvPr id="2" name="Title 1"/>
          <p:cNvSpPr>
            <a:spLocks noGrp="1"/>
          </p:cNvSpPr>
          <p:nvPr>
            <p:ph type="title"/>
          </p:nvPr>
        </p:nvSpPr>
        <p:spPr/>
        <p:txBody>
          <a:bodyPr/>
          <a:lstStyle/>
          <a:p>
            <a:r>
              <a:rPr lang="en-US" dirty="0" smtClean="0">
                <a:solidFill>
                  <a:schemeClr val="bg1">
                    <a:lumMod val="50000"/>
                  </a:schemeClr>
                </a:solidFill>
              </a:rPr>
              <a:t>Microsoft</a:t>
            </a:r>
            <a:r>
              <a:rPr lang="en-US" dirty="0" smtClean="0">
                <a:solidFill>
                  <a:srgbClr val="595959"/>
                </a:solidFill>
              </a:rPr>
              <a:t> </a:t>
            </a:r>
            <a:r>
              <a:rPr lang="en-US" b="1" dirty="0">
                <a:solidFill>
                  <a:schemeClr val="accent1"/>
                </a:solidFill>
              </a:rPr>
              <a:t>Azure</a:t>
            </a:r>
            <a:r>
              <a:rPr lang="en-US" dirty="0" smtClean="0">
                <a:solidFill>
                  <a:srgbClr val="595959"/>
                </a:solidFill>
              </a:rPr>
              <a:t> </a:t>
            </a:r>
            <a:r>
              <a:rPr lang="en-US" dirty="0"/>
              <a:t>s</a:t>
            </a:r>
            <a:r>
              <a:rPr lang="en-US" dirty="0" smtClean="0">
                <a:solidFill>
                  <a:schemeClr val="bg1">
                    <a:lumMod val="50000"/>
                  </a:schemeClr>
                </a:solidFill>
              </a:rPr>
              <a:t>torage</a:t>
            </a:r>
            <a:endParaRPr lang="en-US" b="1" dirty="0">
              <a:solidFill>
                <a:schemeClr val="bg1">
                  <a:lumMod val="50000"/>
                </a:schemeClr>
              </a:solidFill>
            </a:endParaRPr>
          </a:p>
        </p:txBody>
      </p:sp>
      <p:sp>
        <p:nvSpPr>
          <p:cNvPr id="21" name="Text Placeholder 2"/>
          <p:cNvSpPr>
            <a:spLocks noGrp="1"/>
          </p:cNvSpPr>
          <p:nvPr>
            <p:ph type="body" sz="quarter" idx="10"/>
          </p:nvPr>
        </p:nvSpPr>
        <p:spPr>
          <a:xfrm>
            <a:off x="529660" y="2002437"/>
            <a:ext cx="7041097" cy="3710078"/>
          </a:xfrm>
        </p:spPr>
        <p:txBody>
          <a:bodyPr/>
          <a:lstStyle/>
          <a:p>
            <a:pPr marL="586111" indent="-582873">
              <a:spcAft>
                <a:spcPts val="3060"/>
              </a:spcAft>
              <a:buFont typeface="Arial" panose="020B0604020202020204" pitchFamily="34" charset="0"/>
              <a:buChar char="•"/>
            </a:pPr>
            <a:r>
              <a:rPr lang="en-US" b="1" dirty="0" smtClean="0"/>
              <a:t>Persistent </a:t>
            </a:r>
            <a:r>
              <a:rPr lang="en-US" dirty="0" smtClean="0"/>
              <a:t>Cloud Storage</a:t>
            </a:r>
          </a:p>
          <a:p>
            <a:pPr marL="586111" indent="-582873">
              <a:spcAft>
                <a:spcPts val="3060"/>
              </a:spcAft>
              <a:buFont typeface="Arial" panose="020B0604020202020204" pitchFamily="34" charset="0"/>
              <a:buChar char="•"/>
            </a:pPr>
            <a:r>
              <a:rPr lang="en-US" dirty="0" smtClean="0"/>
              <a:t>Highly</a:t>
            </a:r>
            <a:r>
              <a:rPr lang="en-US" b="1" dirty="0" smtClean="0"/>
              <a:t> Durable </a:t>
            </a:r>
            <a:r>
              <a:rPr lang="en-US" dirty="0" smtClean="0"/>
              <a:t>and </a:t>
            </a:r>
            <a:r>
              <a:rPr lang="en-US" b="1" dirty="0" smtClean="0"/>
              <a:t>Scalable</a:t>
            </a:r>
            <a:endParaRPr lang="en-US" dirty="0" smtClean="0"/>
          </a:p>
          <a:p>
            <a:pPr marL="586111" indent="-582873">
              <a:spcAft>
                <a:spcPts val="3060"/>
              </a:spcAft>
              <a:buFont typeface="Arial" panose="020B0604020202020204" pitchFamily="34" charset="0"/>
              <a:buChar char="•"/>
            </a:pPr>
            <a:r>
              <a:rPr lang="en-US" dirty="0" smtClean="0"/>
              <a:t>Continuous </a:t>
            </a:r>
            <a:r>
              <a:rPr lang="en-US" b="1" dirty="0" smtClean="0"/>
              <a:t>Geo-Replication</a:t>
            </a:r>
            <a:endParaRPr lang="en-US" dirty="0" smtClean="0"/>
          </a:p>
          <a:p>
            <a:pPr marL="586111" indent="-582873">
              <a:spcAft>
                <a:spcPts val="3060"/>
              </a:spcAft>
              <a:buFont typeface="Arial" panose="020B0604020202020204" pitchFamily="34" charset="0"/>
              <a:buChar char="•"/>
            </a:pPr>
            <a:r>
              <a:rPr lang="en-US" dirty="0" smtClean="0"/>
              <a:t>Cloud Storage </a:t>
            </a:r>
            <a:r>
              <a:rPr lang="en-US" b="1" dirty="0" smtClean="0"/>
              <a:t>Scenarios</a:t>
            </a:r>
            <a:endParaRPr lang="en-US" dirty="0" smtClean="0"/>
          </a:p>
        </p:txBody>
      </p:sp>
      <p:grpSp>
        <p:nvGrpSpPr>
          <p:cNvPr id="62" name="Group 61"/>
          <p:cNvGrpSpPr/>
          <p:nvPr/>
        </p:nvGrpSpPr>
        <p:grpSpPr>
          <a:xfrm>
            <a:off x="9353966" y="3005018"/>
            <a:ext cx="1677896" cy="3646984"/>
            <a:chOff x="4410447" y="2460753"/>
            <a:chExt cx="1645145" cy="3575799"/>
          </a:xfrm>
        </p:grpSpPr>
        <p:sp>
          <p:nvSpPr>
            <p:cNvPr id="63" name="Rectangle 62"/>
            <p:cNvSpPr/>
            <p:nvPr/>
          </p:nvSpPr>
          <p:spPr>
            <a:xfrm>
              <a:off x="4410447" y="5200735"/>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3193"/>
              <a:r>
                <a:rPr lang="en-US" sz="1530" dirty="0">
                  <a:solidFill>
                    <a:schemeClr val="bg1">
                      <a:alpha val="99000"/>
                    </a:schemeClr>
                  </a:solidFill>
                  <a:latin typeface="Segoe UI"/>
                  <a:ea typeface="Segoe UI" pitchFamily="34" charset="0"/>
                  <a:cs typeface="Segoe UI" pitchFamily="34" charset="0"/>
                </a:rPr>
                <a:t>Networking</a:t>
              </a:r>
            </a:p>
          </p:txBody>
        </p:sp>
        <p:sp>
          <p:nvSpPr>
            <p:cNvPr id="64" name="Rectangle 63"/>
            <p:cNvSpPr/>
            <p:nvPr/>
          </p:nvSpPr>
          <p:spPr>
            <a:xfrm>
              <a:off x="4410447" y="4745916"/>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3193"/>
              <a:r>
                <a:rPr lang="en-US" sz="1530" dirty="0">
                  <a:solidFill>
                    <a:schemeClr val="bg1">
                      <a:alpha val="99000"/>
                    </a:schemeClr>
                  </a:solidFill>
                  <a:latin typeface="Segoe UI"/>
                  <a:ea typeface="Segoe UI" pitchFamily="34" charset="0"/>
                  <a:cs typeface="Segoe UI" pitchFamily="34" charset="0"/>
                </a:rPr>
                <a:t>Compute</a:t>
              </a:r>
            </a:p>
          </p:txBody>
        </p:sp>
        <p:sp>
          <p:nvSpPr>
            <p:cNvPr id="65" name="Rectangle 64"/>
            <p:cNvSpPr/>
            <p:nvPr/>
          </p:nvSpPr>
          <p:spPr>
            <a:xfrm>
              <a:off x="4410447" y="5655552"/>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3193"/>
              <a:r>
                <a:rPr lang="en-US" sz="1530" dirty="0">
                  <a:solidFill>
                    <a:schemeClr val="bg1">
                      <a:alpha val="99000"/>
                    </a:schemeClr>
                  </a:solidFill>
                  <a:latin typeface="Segoe UI"/>
                  <a:ea typeface="Segoe UI" pitchFamily="34" charset="0"/>
                  <a:cs typeface="Segoe UI" pitchFamily="34" charset="0"/>
                </a:rPr>
                <a:t>Storage</a:t>
              </a:r>
            </a:p>
          </p:txBody>
        </p:sp>
        <p:sp>
          <p:nvSpPr>
            <p:cNvPr id="66" name="Rectangle 65"/>
            <p:cNvSpPr/>
            <p:nvPr/>
          </p:nvSpPr>
          <p:spPr>
            <a:xfrm>
              <a:off x="4410447" y="4280029"/>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43193"/>
              <a:r>
                <a:rPr lang="en-US" sz="1530" dirty="0">
                  <a:solidFill>
                    <a:schemeClr val="bg1">
                      <a:alpha val="99000"/>
                    </a:schemeClr>
                  </a:solidFill>
                  <a:latin typeface="Segoe UI"/>
                  <a:ea typeface="Segoe UI" pitchFamily="34" charset="0"/>
                  <a:cs typeface="Segoe UI" pitchFamily="34" charset="0"/>
                </a:rPr>
                <a:t>Virtual Machine</a:t>
              </a:r>
            </a:p>
          </p:txBody>
        </p:sp>
        <p:sp>
          <p:nvSpPr>
            <p:cNvPr id="67" name="Rectangle 66"/>
            <p:cNvSpPr/>
            <p:nvPr/>
          </p:nvSpPr>
          <p:spPr>
            <a:xfrm>
              <a:off x="4410447" y="3825210"/>
              <a:ext cx="1645145" cy="381000"/>
            </a:xfrm>
            <a:prstGeom prst="rect">
              <a:avLst/>
            </a:prstGeom>
            <a:solidFill>
              <a:schemeClr val="accent1"/>
            </a:solidFill>
            <a:ln w="9525" cap="flat" cmpd="sng" algn="ctr">
              <a:solidFill>
                <a:srgbClr val="FFC000"/>
              </a:solidFill>
              <a:prstDash val="solid"/>
            </a:ln>
            <a:effectLst/>
          </p:spPr>
          <p:txBody>
            <a:bodyPr lIns="0" rIns="0" rtlCol="0" anchor="t" anchorCtr="0"/>
            <a:lstStyle/>
            <a:p>
              <a:pPr algn="ctr" defTabSz="1243193"/>
              <a:r>
                <a:rPr lang="en-US" sz="1530" dirty="0">
                  <a:solidFill>
                    <a:schemeClr val="bg1">
                      <a:alpha val="99000"/>
                    </a:schemeClr>
                  </a:solidFill>
                  <a:latin typeface="Segoe UI"/>
                  <a:ea typeface="Segoe UI" pitchFamily="34" charset="0"/>
                  <a:cs typeface="Segoe UI" pitchFamily="34" charset="0"/>
                </a:rPr>
                <a:t>Operating System</a:t>
              </a:r>
            </a:p>
          </p:txBody>
        </p:sp>
        <p:sp>
          <p:nvSpPr>
            <p:cNvPr id="68" name="Rectangle 67"/>
            <p:cNvSpPr/>
            <p:nvPr/>
          </p:nvSpPr>
          <p:spPr>
            <a:xfrm>
              <a:off x="4410447" y="2915572"/>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43193"/>
              <a:r>
                <a:rPr lang="en-US" sz="1530" dirty="0">
                  <a:solidFill>
                    <a:schemeClr val="bg1">
                      <a:alpha val="99000"/>
                    </a:schemeClr>
                  </a:solidFill>
                  <a:latin typeface="Segoe UI"/>
                  <a:ea typeface="Segoe UI" pitchFamily="34" charset="0"/>
                  <a:cs typeface="Segoe UI" pitchFamily="34" charset="0"/>
                </a:rPr>
                <a:t>Applications</a:t>
              </a:r>
            </a:p>
          </p:txBody>
        </p:sp>
        <p:sp>
          <p:nvSpPr>
            <p:cNvPr id="69" name="Rectangle 68"/>
            <p:cNvSpPr/>
            <p:nvPr/>
          </p:nvSpPr>
          <p:spPr>
            <a:xfrm>
              <a:off x="4410447" y="2460753"/>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43193"/>
              <a:r>
                <a:rPr lang="en-US" sz="1530" dirty="0">
                  <a:solidFill>
                    <a:schemeClr val="bg1">
                      <a:alpha val="99000"/>
                    </a:schemeClr>
                  </a:solidFill>
                  <a:latin typeface="Segoe UI"/>
                  <a:ea typeface="Segoe UI" pitchFamily="34" charset="0"/>
                  <a:cs typeface="Segoe UI" pitchFamily="34" charset="0"/>
                </a:rPr>
                <a:t>Data &amp; Access</a:t>
              </a:r>
            </a:p>
          </p:txBody>
        </p:sp>
        <p:sp>
          <p:nvSpPr>
            <p:cNvPr id="70" name="Rectangle 69"/>
            <p:cNvSpPr/>
            <p:nvPr/>
          </p:nvSpPr>
          <p:spPr>
            <a:xfrm>
              <a:off x="4410447" y="3370391"/>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43193"/>
              <a:r>
                <a:rPr lang="en-US" sz="1530" dirty="0">
                  <a:solidFill>
                    <a:schemeClr val="bg1">
                      <a:alpha val="99000"/>
                    </a:schemeClr>
                  </a:solidFill>
                  <a:latin typeface="Segoe UI"/>
                  <a:ea typeface="Segoe UI" pitchFamily="34" charset="0"/>
                  <a:cs typeface="Segoe UI" pitchFamily="34" charset="0"/>
                </a:rPr>
                <a:t>Runtime</a:t>
              </a:r>
            </a:p>
          </p:txBody>
        </p:sp>
      </p:grpSp>
      <p:sp>
        <p:nvSpPr>
          <p:cNvPr id="4" name="Left Brace 3"/>
          <p:cNvSpPr/>
          <p:nvPr/>
        </p:nvSpPr>
        <p:spPr>
          <a:xfrm>
            <a:off x="9125275" y="6188131"/>
            <a:ext cx="173108" cy="555308"/>
          </a:xfrm>
          <a:prstGeom prst="leftBrac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
        <p:nvSpPr>
          <p:cNvPr id="5" name="TextBox 4"/>
          <p:cNvSpPr txBox="1"/>
          <p:nvPr/>
        </p:nvSpPr>
        <p:spPr>
          <a:xfrm>
            <a:off x="7059667" y="6188131"/>
            <a:ext cx="2152162" cy="583860"/>
          </a:xfrm>
          <a:prstGeom prst="rect">
            <a:avLst/>
          </a:prstGeom>
          <a:noFill/>
        </p:spPr>
        <p:txBody>
          <a:bodyPr wrap="square" lIns="186521" tIns="149217" rIns="186521" bIns="149217" rtlCol="0">
            <a:spAutoFit/>
          </a:bodyPr>
          <a:lstStyle/>
          <a:p>
            <a:pPr algn="r">
              <a:lnSpc>
                <a:spcPct val="90000"/>
              </a:lnSpc>
            </a:pPr>
            <a:r>
              <a:rPr lang="en-US" sz="2040" dirty="0">
                <a:solidFill>
                  <a:schemeClr val="accent1"/>
                </a:solidFill>
              </a:rPr>
              <a:t>Provision</a:t>
            </a:r>
          </a:p>
        </p:txBody>
      </p:sp>
    </p:spTree>
    <p:extLst>
      <p:ext uri="{BB962C8B-B14F-4D97-AF65-F5344CB8AC3E}">
        <p14:creationId xmlns:p14="http://schemas.microsoft.com/office/powerpoint/2010/main" val="2045817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a:grpSpLocks noChangeAspect="1"/>
          </p:cNvGrpSpPr>
          <p:nvPr/>
        </p:nvGrpSpPr>
        <p:grpSpPr>
          <a:xfrm>
            <a:off x="8631044" y="949372"/>
            <a:ext cx="3532840" cy="1953256"/>
            <a:chOff x="4744649" y="1560875"/>
            <a:chExt cx="7414023" cy="4082634"/>
          </a:xfrm>
        </p:grpSpPr>
        <p:sp>
          <p:nvSpPr>
            <p:cNvPr id="10" name="Freeform 128"/>
            <p:cNvSpPr>
              <a:spLocks noChangeAspect="1"/>
            </p:cNvSpPr>
            <p:nvPr/>
          </p:nvSpPr>
          <p:spPr bwMode="black">
            <a:xfrm>
              <a:off x="4744649" y="1560875"/>
              <a:ext cx="7414023" cy="40826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1074C2"/>
            </a:solidFill>
            <a:extLst/>
          </p:spPr>
          <p:txBody>
            <a:bodyPr vert="horz" wrap="square" lIns="91403" tIns="45702" rIns="91403" bIns="45702" numCol="1" anchor="t" anchorCtr="0" compatLnSpc="1">
              <a:prstTxWarp prst="textNoShape">
                <a:avLst/>
              </a:prstTxWarp>
            </a:bodyPr>
            <a:lstStyle/>
            <a:p>
              <a:pPr defTabSz="932047"/>
              <a:endParaRPr lang="en-US" sz="2399">
                <a:solidFill>
                  <a:srgbClr val="505050"/>
                </a:solidFill>
              </a:endParaRPr>
            </a:p>
          </p:txBody>
        </p:sp>
        <p:sp>
          <p:nvSpPr>
            <p:cNvPr id="11" name="Freeform 79"/>
            <p:cNvSpPr>
              <a:spLocks noEditPoints="1"/>
            </p:cNvSpPr>
            <p:nvPr/>
          </p:nvSpPr>
          <p:spPr bwMode="black">
            <a:xfrm>
              <a:off x="7790054" y="2750285"/>
              <a:ext cx="1958183" cy="25795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2272" tIns="41137" rIns="82272" bIns="41137" numCol="1" anchor="t" anchorCtr="0" compatLnSpc="1">
              <a:prstTxWarp prst="textNoShape">
                <a:avLst/>
              </a:prstTxWarp>
            </a:bodyPr>
            <a:lstStyle/>
            <a:p>
              <a:pPr defTabSz="932047"/>
              <a:endParaRPr lang="en-US" sz="1599" dirty="0">
                <a:solidFill>
                  <a:srgbClr val="505050"/>
                </a:solidFill>
              </a:endParaRPr>
            </a:p>
          </p:txBody>
        </p:sp>
      </p:grpSp>
      <p:grpSp>
        <p:nvGrpSpPr>
          <p:cNvPr id="3" name="Group 2"/>
          <p:cNvGrpSpPr/>
          <p:nvPr/>
        </p:nvGrpSpPr>
        <p:grpSpPr>
          <a:xfrm>
            <a:off x="4745243" y="1561654"/>
            <a:ext cx="7411041" cy="4080992"/>
            <a:chOff x="4744649" y="1560875"/>
            <a:chExt cx="7414023" cy="4082634"/>
          </a:xfrm>
        </p:grpSpPr>
        <p:sp>
          <p:nvSpPr>
            <p:cNvPr id="4" name="Freeform 128"/>
            <p:cNvSpPr>
              <a:spLocks noChangeAspect="1"/>
            </p:cNvSpPr>
            <p:nvPr/>
          </p:nvSpPr>
          <p:spPr bwMode="black">
            <a:xfrm>
              <a:off x="4744649" y="1560875"/>
              <a:ext cx="7414023" cy="40826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B4F2">
                <a:alpha val="88000"/>
              </a:srgbClr>
            </a:solidFill>
            <a:extLst/>
          </p:spPr>
          <p:txBody>
            <a:bodyPr vert="horz" wrap="square" lIns="91403" tIns="45702" rIns="91403" bIns="45702" numCol="1" anchor="t" anchorCtr="0" compatLnSpc="1">
              <a:prstTxWarp prst="textNoShape">
                <a:avLst/>
              </a:prstTxWarp>
            </a:bodyPr>
            <a:lstStyle/>
            <a:p>
              <a:pPr defTabSz="932047"/>
              <a:endParaRPr lang="en-US" sz="2399">
                <a:solidFill>
                  <a:srgbClr val="505050"/>
                </a:solidFill>
              </a:endParaRPr>
            </a:p>
          </p:txBody>
        </p:sp>
        <p:sp>
          <p:nvSpPr>
            <p:cNvPr id="5" name="Freeform 79"/>
            <p:cNvSpPr>
              <a:spLocks noEditPoints="1"/>
            </p:cNvSpPr>
            <p:nvPr/>
          </p:nvSpPr>
          <p:spPr bwMode="black">
            <a:xfrm>
              <a:off x="7790054" y="2750285"/>
              <a:ext cx="1958183" cy="25795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2272" tIns="41137" rIns="82272" bIns="41137" numCol="1" anchor="t" anchorCtr="0" compatLnSpc="1">
              <a:prstTxWarp prst="textNoShape">
                <a:avLst/>
              </a:prstTxWarp>
            </a:bodyPr>
            <a:lstStyle/>
            <a:p>
              <a:pPr defTabSz="932047"/>
              <a:endParaRPr lang="en-US" sz="1599" dirty="0">
                <a:solidFill>
                  <a:srgbClr val="505050"/>
                </a:solidFill>
              </a:endParaRPr>
            </a:p>
          </p:txBody>
        </p:sp>
      </p:grpSp>
      <p:sp>
        <p:nvSpPr>
          <p:cNvPr id="13" name="TextBox 12"/>
          <p:cNvSpPr txBox="1"/>
          <p:nvPr/>
        </p:nvSpPr>
        <p:spPr>
          <a:xfrm>
            <a:off x="617851" y="1561654"/>
            <a:ext cx="4107892" cy="3950421"/>
          </a:xfrm>
          <a:prstGeom prst="rect">
            <a:avLst/>
          </a:prstGeom>
          <a:noFill/>
        </p:spPr>
        <p:txBody>
          <a:bodyPr wrap="square" lIns="182790" tIns="146231" rIns="182790" bIns="146231" rtlCol="0">
            <a:spAutoFit/>
          </a:bodyPr>
          <a:lstStyle/>
          <a:p>
            <a:pPr defTabSz="913651" fontAlgn="base">
              <a:lnSpc>
                <a:spcPct val="90000"/>
              </a:lnSpc>
              <a:spcBef>
                <a:spcPct val="0"/>
              </a:spcBef>
              <a:spcAft>
                <a:spcPct val="0"/>
              </a:spcAft>
            </a:pPr>
            <a:endParaRPr lang="en-US" sz="2399" spc="-50" dirty="0">
              <a:gradFill>
                <a:gsLst>
                  <a:gs pos="36283">
                    <a:srgbClr val="00188F"/>
                  </a:gs>
                  <a:gs pos="28000">
                    <a:srgbClr val="00188F"/>
                  </a:gs>
                </a:gsLst>
                <a:lin ang="5400000" scaled="0"/>
              </a:gradFill>
              <a:latin typeface="Segoe UI Light"/>
            </a:endParaRPr>
          </a:p>
          <a:p>
            <a:pPr defTabSz="913651" fontAlgn="base">
              <a:lnSpc>
                <a:spcPct val="90000"/>
              </a:lnSpc>
              <a:spcBef>
                <a:spcPct val="0"/>
              </a:spcBef>
              <a:spcAft>
                <a:spcPct val="0"/>
              </a:spcAft>
            </a:pPr>
            <a:r>
              <a:rPr lang="en-US" sz="7997" spc="-50" dirty="0" smtClean="0">
                <a:gradFill>
                  <a:gsLst>
                    <a:gs pos="36283">
                      <a:srgbClr val="00188F"/>
                    </a:gs>
                    <a:gs pos="28000">
                      <a:srgbClr val="00188F"/>
                    </a:gs>
                  </a:gsLst>
                  <a:lin ang="5400000" scaled="0"/>
                </a:gradFill>
                <a:latin typeface="Segoe UI Light"/>
              </a:rPr>
              <a:t>50+ </a:t>
            </a:r>
            <a:r>
              <a:rPr lang="en-US" sz="7997" spc="-50" dirty="0">
                <a:gradFill>
                  <a:gsLst>
                    <a:gs pos="36283">
                      <a:srgbClr val="00188F"/>
                    </a:gs>
                    <a:gs pos="28000">
                      <a:srgbClr val="00188F"/>
                    </a:gs>
                  </a:gsLst>
                  <a:lin ang="5400000" scaled="0"/>
                </a:gradFill>
                <a:latin typeface="Segoe UI Light"/>
              </a:rPr>
              <a:t>trillion objects</a:t>
            </a:r>
          </a:p>
        </p:txBody>
      </p:sp>
      <p:sp>
        <p:nvSpPr>
          <p:cNvPr id="2" name="Title 1"/>
          <p:cNvSpPr>
            <a:spLocks noGrp="1"/>
          </p:cNvSpPr>
          <p:nvPr>
            <p:ph type="title"/>
          </p:nvPr>
        </p:nvSpPr>
        <p:spPr/>
        <p:txBody>
          <a:bodyPr/>
          <a:lstStyle/>
          <a:p>
            <a:r>
              <a:rPr lang="en-US" dirty="0" smtClean="0">
                <a:solidFill>
                  <a:schemeClr val="bg1">
                    <a:lumMod val="50000"/>
                  </a:schemeClr>
                </a:solidFill>
              </a:rPr>
              <a:t>Microsoft Azure storage</a:t>
            </a:r>
            <a:endParaRPr lang="en-US" dirty="0">
              <a:solidFill>
                <a:schemeClr val="bg1">
                  <a:lumMod val="50000"/>
                </a:schemeClr>
              </a:solidFill>
            </a:endParaRPr>
          </a:p>
        </p:txBody>
      </p:sp>
      <p:sp>
        <p:nvSpPr>
          <p:cNvPr id="6" name="Rectangle 5"/>
          <p:cNvSpPr/>
          <p:nvPr/>
        </p:nvSpPr>
        <p:spPr>
          <a:xfrm>
            <a:off x="464771" y="6087159"/>
            <a:ext cx="11889564" cy="861774"/>
          </a:xfrm>
          <a:prstGeom prst="rect">
            <a:avLst/>
          </a:prstGeom>
        </p:spPr>
        <p:txBody>
          <a:bodyPr wrap="square">
            <a:spAutoFit/>
          </a:bodyPr>
          <a:lstStyle/>
          <a:p>
            <a:pPr lvl="0" defTabSz="913946" fontAlgn="base">
              <a:lnSpc>
                <a:spcPct val="90000"/>
              </a:lnSpc>
              <a:spcBef>
                <a:spcPct val="0"/>
              </a:spcBef>
              <a:spcAft>
                <a:spcPts val="588"/>
              </a:spcAft>
              <a:defRPr/>
            </a:pPr>
            <a:r>
              <a:rPr lang="en-US" spc="-49" dirty="0">
                <a:gradFill>
                  <a:gsLst>
                    <a:gs pos="2917">
                      <a:srgbClr val="00188F"/>
                    </a:gs>
                    <a:gs pos="95000">
                      <a:srgbClr val="00188F"/>
                    </a:gs>
                  </a:gsLst>
                  <a:lin ang="5400000" scaled="0"/>
                </a:gradFill>
                <a:latin typeface="Arial" panose="020B0604020202020204" pitchFamily="34" charset="0"/>
                <a:ea typeface="ＭＳ Ｐゴシック" panose="020B0600070205080204" pitchFamily="34" charset="-128"/>
              </a:rPr>
              <a:t>“Microsoft consistently performed better than Amazon. It delivered the best speeds across small and medium-sized files and, in some cases, beat Amazon by nearly 2x.” </a:t>
            </a:r>
          </a:p>
          <a:p>
            <a:pPr lvl="0" defTabSz="913946" fontAlgn="base">
              <a:lnSpc>
                <a:spcPct val="90000"/>
              </a:lnSpc>
              <a:spcBef>
                <a:spcPct val="0"/>
              </a:spcBef>
              <a:spcAft>
                <a:spcPct val="0"/>
              </a:spcAft>
              <a:defRPr/>
            </a:pPr>
            <a:r>
              <a:rPr lang="en-US" sz="1400" i="1" spc="-49" dirty="0">
                <a:gradFill>
                  <a:gsLst>
                    <a:gs pos="2917">
                      <a:srgbClr val="00188F"/>
                    </a:gs>
                    <a:gs pos="95000">
                      <a:srgbClr val="00188F"/>
                    </a:gs>
                  </a:gsLst>
                  <a:lin ang="5400000" scaled="0"/>
                </a:gradFill>
                <a:latin typeface="Segoe UI Light"/>
                <a:ea typeface="ＭＳ Ｐゴシック" panose="020B0600070205080204" pitchFamily="34" charset="-128"/>
              </a:rPr>
              <a:t>								   </a:t>
            </a:r>
            <a:r>
              <a:rPr lang="en-US" sz="1400" spc="-49" dirty="0">
                <a:gradFill>
                  <a:gsLst>
                    <a:gs pos="2917">
                      <a:srgbClr val="00188F"/>
                    </a:gs>
                    <a:gs pos="95000">
                      <a:srgbClr val="00188F"/>
                    </a:gs>
                  </a:gsLst>
                  <a:lin ang="5400000" scaled="0"/>
                </a:gradFill>
                <a:latin typeface="Arial" panose="020B0604020202020204" pitchFamily="34" charset="0"/>
                <a:ea typeface="ＭＳ Ｐゴシック" panose="020B0600070205080204" pitchFamily="34" charset="-128"/>
              </a:rPr>
              <a:t>– </a:t>
            </a:r>
            <a:r>
              <a:rPr lang="en-US" sz="1400" spc="-49" dirty="0" err="1">
                <a:gradFill>
                  <a:gsLst>
                    <a:gs pos="2917">
                      <a:srgbClr val="00188F"/>
                    </a:gs>
                    <a:gs pos="95000">
                      <a:srgbClr val="00188F"/>
                    </a:gs>
                  </a:gsLst>
                  <a:lin ang="5400000" scaled="0"/>
                </a:gradFill>
                <a:latin typeface="Arial" panose="020B0604020202020204" pitchFamily="34" charset="0"/>
                <a:ea typeface="ＭＳ Ｐゴシック" panose="020B0600070205080204" pitchFamily="34" charset="-128"/>
              </a:rPr>
              <a:t>Nasuni</a:t>
            </a:r>
            <a:r>
              <a:rPr lang="en-US" sz="1400" spc="-49" dirty="0">
                <a:gradFill>
                  <a:gsLst>
                    <a:gs pos="2917">
                      <a:srgbClr val="00188F"/>
                    </a:gs>
                    <a:gs pos="95000">
                      <a:srgbClr val="00188F"/>
                    </a:gs>
                  </a:gsLst>
                  <a:lin ang="5400000" scaled="0"/>
                </a:gradFill>
                <a:latin typeface="Arial" panose="020B0604020202020204" pitchFamily="34" charset="0"/>
                <a:ea typeface="ＭＳ Ｐゴシック" panose="020B0600070205080204" pitchFamily="34" charset="-128"/>
              </a:rPr>
              <a:t> 2015 State of the Cloud Storage Report</a:t>
            </a:r>
          </a:p>
        </p:txBody>
      </p:sp>
    </p:spTree>
    <p:extLst>
      <p:ext uri="{BB962C8B-B14F-4D97-AF65-F5344CB8AC3E}">
        <p14:creationId xmlns:p14="http://schemas.microsoft.com/office/powerpoint/2010/main" val="2597962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6000" decel="64000" fill="hold" nodeType="afterEffect">
                                  <p:stCondLst>
                                    <p:cond delay="0"/>
                                  </p:stCondLst>
                                  <p:childTnLst>
                                    <p:animMotion origin="layout" path="M -1.40669E-6 3.59964E-6 L -0.1422 0.21039 " pathEditMode="relative" rAng="0" ptsTypes="AA">
                                      <p:cBhvr>
                                        <p:cTn id="6" dur="500" fill="hold"/>
                                        <p:tgtEl>
                                          <p:spTgt spid="9"/>
                                        </p:tgtEl>
                                        <p:attrNameLst>
                                          <p:attrName>ppt_x</p:attrName>
                                          <p:attrName>ppt_y</p:attrName>
                                        </p:attrNameLst>
                                      </p:cBhvr>
                                      <p:rCtr x="-7110" y="10508"/>
                                    </p:animMotion>
                                  </p:childTnLst>
                                </p:cTn>
                              </p:par>
                              <p:par>
                                <p:cTn id="7" presetID="6" presetClass="emph" presetSubtype="0" accel="36000" decel="64000" fill="hold" nodeType="withEffect">
                                  <p:stCondLst>
                                    <p:cond delay="0"/>
                                  </p:stCondLst>
                                  <p:childTnLst>
                                    <p:animScale>
                                      <p:cBhvr>
                                        <p:cTn id="8" dur="500" fill="hold"/>
                                        <p:tgtEl>
                                          <p:spTgt spid="9"/>
                                        </p:tgtEl>
                                      </p:cBhvr>
                                      <p:by x="192310" y="192310"/>
                                    </p:animScale>
                                  </p:childTnLst>
                                </p:cTn>
                              </p:par>
                              <p:par>
                                <p:cTn id="9" presetID="1" presetClass="entr" presetSubtype="0"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nodeType="withEffect">
                                  <p:stCondLst>
                                    <p:cond delay="500"/>
                                  </p:stCondLst>
                                  <p:childTnLst>
                                    <p:set>
                                      <p:cBhvr>
                                        <p:cTn id="12" dur="1" fill="hold">
                                          <p:stCondLst>
                                            <p:cond delay="0"/>
                                          </p:stCondLst>
                                        </p:cTn>
                                        <p:tgtEl>
                                          <p:spTgt spid="9"/>
                                        </p:tgtEl>
                                        <p:attrNameLst>
                                          <p:attrName>style.visibility</p:attrName>
                                        </p:attrNameLst>
                                      </p:cBhvr>
                                      <p:to>
                                        <p:strVal val="hidden"/>
                                      </p:to>
                                    </p:set>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0-#ppt_w/2"/>
                                          </p:val>
                                        </p:tav>
                                        <p:tav tm="100000">
                                          <p:val>
                                            <p:strVal val="#ppt_x"/>
                                          </p:val>
                                        </p:tav>
                                      </p:tavLst>
                                    </p:anim>
                                    <p:anim calcmode="lin" valueType="num">
                                      <p:cBhvr additive="base">
                                        <p:cTn id="17"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bwMode="auto">
          <a:xfrm>
            <a:off x="3471961" y="3029017"/>
            <a:ext cx="2371437" cy="900055"/>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gradFill>
                <a:gsLst>
                  <a:gs pos="0">
                    <a:srgbClr val="FFFFFF"/>
                  </a:gs>
                  <a:gs pos="100000">
                    <a:srgbClr val="FFFFFF"/>
                  </a:gs>
                </a:gsLst>
                <a:lin ang="5400000" scaled="0"/>
              </a:gradFill>
            </a:endParaRPr>
          </a:p>
        </p:txBody>
      </p:sp>
      <p:grpSp>
        <p:nvGrpSpPr>
          <p:cNvPr id="26" name="Group 25"/>
          <p:cNvGrpSpPr/>
          <p:nvPr/>
        </p:nvGrpSpPr>
        <p:grpSpPr>
          <a:xfrm>
            <a:off x="1041184" y="2371739"/>
            <a:ext cx="2606946" cy="2247364"/>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grpSp>
        <p:nvGrpSpPr>
          <p:cNvPr id="45" name="Group 44"/>
          <p:cNvGrpSpPr/>
          <p:nvPr/>
        </p:nvGrpSpPr>
        <p:grpSpPr>
          <a:xfrm>
            <a:off x="1037697" y="2371739"/>
            <a:ext cx="2606946" cy="2247364"/>
            <a:chOff x="328301" y="3881331"/>
            <a:chExt cx="722921" cy="623207"/>
          </a:xfrm>
        </p:grpSpPr>
        <p:sp>
          <p:nvSpPr>
            <p:cNvPr id="46" name="Hexagon 45"/>
            <p:cNvSpPr/>
            <p:nvPr/>
          </p:nvSpPr>
          <p:spPr bwMode="auto">
            <a:xfrm rot="19780699">
              <a:off x="328301" y="3881331"/>
              <a:ext cx="722921" cy="623207"/>
            </a:xfrm>
            <a:prstGeom prst="hexagon">
              <a:avLst>
                <a:gd name="adj" fmla="val 28905"/>
                <a:gd name="vf" fmla="val 115470"/>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gradFill>
                  <a:gsLst>
                    <a:gs pos="0">
                      <a:srgbClr val="FFFFFF"/>
                    </a:gs>
                    <a:gs pos="100000">
                      <a:srgbClr val="FFFFFF"/>
                    </a:gs>
                  </a:gsLst>
                  <a:lin ang="5400000" scaled="0"/>
                </a:gradFill>
              </a:endParaRPr>
            </a:p>
          </p:txBody>
        </p:sp>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56" name="Right Arrow 55"/>
          <p:cNvSpPr/>
          <p:nvPr/>
        </p:nvSpPr>
        <p:spPr bwMode="auto">
          <a:xfrm>
            <a:off x="3471961" y="3035683"/>
            <a:ext cx="2371437" cy="900055"/>
          </a:xfrm>
          <a:prstGeom prst="rightArrow">
            <a:avLst/>
          </a:prstGeom>
          <a:solidFill>
            <a:srgbClr val="92D05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gradFill>
                <a:gsLst>
                  <a:gs pos="0">
                    <a:srgbClr val="FFFFFF"/>
                  </a:gs>
                  <a:gs pos="100000">
                    <a:srgbClr val="FFFFFF"/>
                  </a:gs>
                </a:gsLst>
                <a:lin ang="5400000" scaled="0"/>
              </a:gradFill>
            </a:endParaRPr>
          </a:p>
        </p:txBody>
      </p:sp>
      <p:sp>
        <p:nvSpPr>
          <p:cNvPr id="94" name="Rounded Rectangle 93"/>
          <p:cNvSpPr/>
          <p:nvPr/>
        </p:nvSpPr>
        <p:spPr bwMode="auto">
          <a:xfrm>
            <a:off x="6168878" y="2074102"/>
            <a:ext cx="5780574" cy="344646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1836" dirty="0"/>
          </a:p>
        </p:txBody>
      </p:sp>
      <p:grpSp>
        <p:nvGrpSpPr>
          <p:cNvPr id="97" name="Group 96"/>
          <p:cNvGrpSpPr/>
          <p:nvPr/>
        </p:nvGrpSpPr>
        <p:grpSpPr>
          <a:xfrm>
            <a:off x="6384587" y="2297210"/>
            <a:ext cx="1704817" cy="3008019"/>
            <a:chOff x="3857138" y="-151910"/>
            <a:chExt cx="1671976" cy="2950074"/>
          </a:xfrm>
        </p:grpSpPr>
        <p:pic>
          <p:nvPicPr>
            <p:cNvPr id="112" name="Picture 111"/>
            <p:cNvPicPr>
              <a:picLocks noChangeAspect="1"/>
            </p:cNvPicPr>
            <p:nvPr/>
          </p:nvPicPr>
          <p:blipFill rotWithShape="1">
            <a:blip r:embed="rId6">
              <a:extLst>
                <a:ext uri="{28A0092B-C50C-407E-A947-70E740481C1C}">
                  <a14:useLocalDpi xmlns:a14="http://schemas.microsoft.com/office/drawing/2010/main" val="0"/>
                </a:ext>
              </a:extLst>
            </a:blip>
            <a:srcRect b="26017"/>
            <a:stretch/>
          </p:blipFill>
          <p:spPr>
            <a:xfrm>
              <a:off x="3857140" y="-151910"/>
              <a:ext cx="1671974" cy="303820"/>
            </a:xfrm>
            <a:prstGeom prst="rect">
              <a:avLst/>
            </a:prstGeom>
          </p:spPr>
        </p:pic>
        <p:sp>
          <p:nvSpPr>
            <p:cNvPr id="113" name="Rectangle 112"/>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gradFill>
                  <a:gsLst>
                    <a:gs pos="0">
                      <a:srgbClr val="FFFFFF"/>
                    </a:gs>
                    <a:gs pos="100000">
                      <a:srgbClr val="FFFFFF"/>
                    </a:gs>
                  </a:gsLst>
                  <a:lin ang="5400000" scaled="0"/>
                </a:gradFill>
              </a:endParaRPr>
            </a:p>
          </p:txBody>
        </p:sp>
        <p:pic>
          <p:nvPicPr>
            <p:cNvPr id="114" name="Picture 113"/>
            <p:cNvPicPr>
              <a:picLocks noChangeAspect="1"/>
            </p:cNvPicPr>
            <p:nvPr/>
          </p:nvPicPr>
          <p:blipFill rotWithShape="1">
            <a:blip r:embed="rId6">
              <a:extLst>
                <a:ext uri="{28A0092B-C50C-407E-A947-70E740481C1C}">
                  <a14:useLocalDpi xmlns:a14="http://schemas.microsoft.com/office/drawing/2010/main" val="0"/>
                </a:ext>
              </a:extLst>
            </a:blip>
            <a:srcRect t="73983"/>
            <a:stretch/>
          </p:blipFill>
          <p:spPr>
            <a:xfrm>
              <a:off x="3857140" y="2691324"/>
              <a:ext cx="1671974" cy="106840"/>
            </a:xfrm>
            <a:prstGeom prst="rect">
              <a:avLst/>
            </a:prstGeom>
          </p:spPr>
        </p:pic>
      </p:grpSp>
      <p:grpSp>
        <p:nvGrpSpPr>
          <p:cNvPr id="122" name="Group 121"/>
          <p:cNvGrpSpPr/>
          <p:nvPr/>
        </p:nvGrpSpPr>
        <p:grpSpPr>
          <a:xfrm>
            <a:off x="8208079" y="2297210"/>
            <a:ext cx="1704817" cy="3008019"/>
            <a:chOff x="3857138" y="-151910"/>
            <a:chExt cx="1671976" cy="2950074"/>
          </a:xfrm>
        </p:grpSpPr>
        <p:pic>
          <p:nvPicPr>
            <p:cNvPr id="123" name="Picture 122"/>
            <p:cNvPicPr>
              <a:picLocks noChangeAspect="1"/>
            </p:cNvPicPr>
            <p:nvPr/>
          </p:nvPicPr>
          <p:blipFill rotWithShape="1">
            <a:blip r:embed="rId6">
              <a:extLst>
                <a:ext uri="{28A0092B-C50C-407E-A947-70E740481C1C}">
                  <a14:useLocalDpi xmlns:a14="http://schemas.microsoft.com/office/drawing/2010/main" val="0"/>
                </a:ext>
              </a:extLst>
            </a:blip>
            <a:srcRect b="26017"/>
            <a:stretch/>
          </p:blipFill>
          <p:spPr>
            <a:xfrm>
              <a:off x="3857140" y="-151910"/>
              <a:ext cx="1671974" cy="303820"/>
            </a:xfrm>
            <a:prstGeom prst="rect">
              <a:avLst/>
            </a:prstGeom>
          </p:spPr>
        </p:pic>
        <p:sp>
          <p:nvSpPr>
            <p:cNvPr id="124" name="Rectangle 12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gradFill>
                  <a:gsLst>
                    <a:gs pos="0">
                      <a:srgbClr val="FFFFFF"/>
                    </a:gs>
                    <a:gs pos="100000">
                      <a:srgbClr val="FFFFFF"/>
                    </a:gs>
                  </a:gsLst>
                  <a:lin ang="5400000" scaled="0"/>
                </a:gradFill>
              </a:endParaRPr>
            </a:p>
          </p:txBody>
        </p:sp>
        <p:pic>
          <p:nvPicPr>
            <p:cNvPr id="125" name="Picture 124"/>
            <p:cNvPicPr>
              <a:picLocks noChangeAspect="1"/>
            </p:cNvPicPr>
            <p:nvPr/>
          </p:nvPicPr>
          <p:blipFill rotWithShape="1">
            <a:blip r:embed="rId6">
              <a:extLst>
                <a:ext uri="{28A0092B-C50C-407E-A947-70E740481C1C}">
                  <a14:useLocalDpi xmlns:a14="http://schemas.microsoft.com/office/drawing/2010/main" val="0"/>
                </a:ext>
              </a:extLst>
            </a:blip>
            <a:srcRect t="73983"/>
            <a:stretch/>
          </p:blipFill>
          <p:spPr>
            <a:xfrm>
              <a:off x="3857140" y="2691324"/>
              <a:ext cx="1671974" cy="106840"/>
            </a:xfrm>
            <a:prstGeom prst="rect">
              <a:avLst/>
            </a:prstGeom>
          </p:spPr>
        </p:pic>
      </p:grpSp>
      <p:grpSp>
        <p:nvGrpSpPr>
          <p:cNvPr id="133" name="Group 132"/>
          <p:cNvGrpSpPr/>
          <p:nvPr/>
        </p:nvGrpSpPr>
        <p:grpSpPr>
          <a:xfrm>
            <a:off x="10031432" y="2297210"/>
            <a:ext cx="1704817" cy="3008019"/>
            <a:chOff x="3857138" y="-151910"/>
            <a:chExt cx="1671976" cy="2950074"/>
          </a:xfrm>
        </p:grpSpPr>
        <p:pic>
          <p:nvPicPr>
            <p:cNvPr id="134" name="Picture 133"/>
            <p:cNvPicPr>
              <a:picLocks noChangeAspect="1"/>
            </p:cNvPicPr>
            <p:nvPr/>
          </p:nvPicPr>
          <p:blipFill rotWithShape="1">
            <a:blip r:embed="rId6">
              <a:extLst>
                <a:ext uri="{28A0092B-C50C-407E-A947-70E740481C1C}">
                  <a14:useLocalDpi xmlns:a14="http://schemas.microsoft.com/office/drawing/2010/main" val="0"/>
                </a:ext>
              </a:extLst>
            </a:blip>
            <a:srcRect b="26017"/>
            <a:stretch/>
          </p:blipFill>
          <p:spPr>
            <a:xfrm>
              <a:off x="3857140" y="-151910"/>
              <a:ext cx="1671974" cy="303820"/>
            </a:xfrm>
            <a:prstGeom prst="rect">
              <a:avLst/>
            </a:prstGeom>
          </p:spPr>
        </p:pic>
        <p:sp>
          <p:nvSpPr>
            <p:cNvPr id="135" name="Rectangle 13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gradFill>
                  <a:gsLst>
                    <a:gs pos="0">
                      <a:srgbClr val="FFFFFF"/>
                    </a:gs>
                    <a:gs pos="100000">
                      <a:srgbClr val="FFFFFF"/>
                    </a:gs>
                  </a:gsLst>
                  <a:lin ang="5400000" scaled="0"/>
                </a:gradFill>
              </a:endParaRPr>
            </a:p>
          </p:txBody>
        </p:sp>
        <p:pic>
          <p:nvPicPr>
            <p:cNvPr id="136" name="Picture 135"/>
            <p:cNvPicPr>
              <a:picLocks noChangeAspect="1"/>
            </p:cNvPicPr>
            <p:nvPr/>
          </p:nvPicPr>
          <p:blipFill rotWithShape="1">
            <a:blip r:embed="rId6">
              <a:extLst>
                <a:ext uri="{28A0092B-C50C-407E-A947-70E740481C1C}">
                  <a14:useLocalDpi xmlns:a14="http://schemas.microsoft.com/office/drawing/2010/main" val="0"/>
                </a:ext>
              </a:extLst>
            </a:blip>
            <a:srcRect t="73983"/>
            <a:stretch/>
          </p:blipFill>
          <p:spPr>
            <a:xfrm>
              <a:off x="3857140" y="2691324"/>
              <a:ext cx="1671974" cy="106840"/>
            </a:xfrm>
            <a:prstGeom prst="rect">
              <a:avLst/>
            </a:prstGeom>
          </p:spPr>
        </p:pic>
      </p:grpSp>
      <p:sp>
        <p:nvSpPr>
          <p:cNvPr id="144" name="Rounded Rectangle 143"/>
          <p:cNvSpPr/>
          <p:nvPr/>
        </p:nvSpPr>
        <p:spPr bwMode="auto">
          <a:xfrm>
            <a:off x="6523234" y="2782205"/>
            <a:ext cx="626438" cy="766852"/>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gradFill>
                <a:gsLst>
                  <a:gs pos="0">
                    <a:srgbClr val="FFFFFF"/>
                  </a:gs>
                  <a:gs pos="100000">
                    <a:srgbClr val="FFFFFF"/>
                  </a:gs>
                </a:gsLst>
                <a:lin ang="5400000" scaled="0"/>
              </a:gradFill>
            </a:endParaRPr>
          </a:p>
        </p:txBody>
      </p:sp>
      <p:sp>
        <p:nvSpPr>
          <p:cNvPr id="145" name="Rounded Rectangle 144"/>
          <p:cNvSpPr/>
          <p:nvPr/>
        </p:nvSpPr>
        <p:spPr bwMode="auto">
          <a:xfrm>
            <a:off x="8323903" y="3674125"/>
            <a:ext cx="626438" cy="766852"/>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gradFill>
                <a:gsLst>
                  <a:gs pos="0">
                    <a:srgbClr val="FFFFFF"/>
                  </a:gs>
                  <a:gs pos="100000">
                    <a:srgbClr val="FFFFFF"/>
                  </a:gs>
                </a:gsLst>
                <a:lin ang="5400000" scaled="0"/>
              </a:gradFill>
            </a:endParaRPr>
          </a:p>
        </p:txBody>
      </p:sp>
      <p:sp>
        <p:nvSpPr>
          <p:cNvPr id="146" name="Rounded Rectangle 145"/>
          <p:cNvSpPr/>
          <p:nvPr/>
        </p:nvSpPr>
        <p:spPr bwMode="auto">
          <a:xfrm>
            <a:off x="10957736" y="2785560"/>
            <a:ext cx="626438" cy="766852"/>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gradFill>
                <a:gsLst>
                  <a:gs pos="0">
                    <a:srgbClr val="FFFFFF"/>
                  </a:gs>
                  <a:gs pos="100000">
                    <a:srgbClr val="FFFFFF"/>
                  </a:gs>
                </a:gsLst>
                <a:lin ang="5400000" scaled="0"/>
              </a:gradFill>
            </a:endParaRPr>
          </a:p>
        </p:txBody>
      </p:sp>
      <p:grpSp>
        <p:nvGrpSpPr>
          <p:cNvPr id="115" name="Group 114"/>
          <p:cNvGrpSpPr/>
          <p:nvPr/>
        </p:nvGrpSpPr>
        <p:grpSpPr>
          <a:xfrm>
            <a:off x="6500412" y="2763579"/>
            <a:ext cx="1455600" cy="2432231"/>
            <a:chOff x="6371150" y="2709450"/>
            <a:chExt cx="1427560" cy="2385378"/>
          </a:xfrm>
        </p:grpSpPr>
        <p:pic>
          <p:nvPicPr>
            <p:cNvPr id="116" name="Picture 1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7" name="Picture 1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8" name="Picture 1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9" name="Picture 118"/>
            <p:cNvPicPr>
              <a:picLocks noChangeAspect="1"/>
            </p:cNvPicPr>
            <p:nvPr/>
          </p:nvPicPr>
          <p:blipFill rotWithShape="1">
            <a:blip r:embed="rId7" cstate="print">
              <a:extLst>
                <a:ext uri="{28A0092B-C50C-407E-A947-70E740481C1C}">
                  <a14:useLocalDpi xmlns:a14="http://schemas.microsoft.com/office/drawing/2010/main" val="0"/>
                </a:ext>
              </a:extLst>
            </a:blip>
            <a:srcRect b="19821"/>
            <a:stretch/>
          </p:blipFill>
          <p:spPr>
            <a:xfrm>
              <a:off x="6371150" y="4461376"/>
              <a:ext cx="636754" cy="633452"/>
            </a:xfrm>
            <a:prstGeom prst="rect">
              <a:avLst/>
            </a:prstGeom>
          </p:spPr>
        </p:pic>
        <p:pic>
          <p:nvPicPr>
            <p:cNvPr id="120" name="Picture 119"/>
            <p:cNvPicPr>
              <a:picLocks noChangeAspect="1"/>
            </p:cNvPicPr>
            <p:nvPr/>
          </p:nvPicPr>
          <p:blipFill rotWithShape="1">
            <a:blip r:embed="rId7" cstate="print">
              <a:extLst>
                <a:ext uri="{28A0092B-C50C-407E-A947-70E740481C1C}">
                  <a14:useLocalDpi xmlns:a14="http://schemas.microsoft.com/office/drawing/2010/main" val="0"/>
                </a:ext>
              </a:extLst>
            </a:blip>
            <a:srcRect b="19821"/>
            <a:stretch/>
          </p:blipFill>
          <p:spPr>
            <a:xfrm>
              <a:off x="7161956" y="4461376"/>
              <a:ext cx="636754" cy="633452"/>
            </a:xfrm>
            <a:prstGeom prst="rect">
              <a:avLst/>
            </a:prstGeom>
          </p:spPr>
        </p:pic>
        <p:pic>
          <p:nvPicPr>
            <p:cNvPr id="121" name="Picture 1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26" name="Group 125"/>
          <p:cNvGrpSpPr/>
          <p:nvPr/>
        </p:nvGrpSpPr>
        <p:grpSpPr>
          <a:xfrm>
            <a:off x="8323902" y="2763579"/>
            <a:ext cx="1455600" cy="2432231"/>
            <a:chOff x="6371150" y="2709450"/>
            <a:chExt cx="1427560" cy="2385378"/>
          </a:xfrm>
        </p:grpSpPr>
        <p:pic>
          <p:nvPicPr>
            <p:cNvPr id="127" name="Picture 1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28" name="Picture 1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29" name="Picture 1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30" name="Picture 129"/>
            <p:cNvPicPr>
              <a:picLocks noChangeAspect="1"/>
            </p:cNvPicPr>
            <p:nvPr/>
          </p:nvPicPr>
          <p:blipFill rotWithShape="1">
            <a:blip r:embed="rId7" cstate="print">
              <a:extLst>
                <a:ext uri="{28A0092B-C50C-407E-A947-70E740481C1C}">
                  <a14:useLocalDpi xmlns:a14="http://schemas.microsoft.com/office/drawing/2010/main" val="0"/>
                </a:ext>
              </a:extLst>
            </a:blip>
            <a:srcRect b="19821"/>
            <a:stretch/>
          </p:blipFill>
          <p:spPr>
            <a:xfrm>
              <a:off x="6371150" y="4461376"/>
              <a:ext cx="636754" cy="633452"/>
            </a:xfrm>
            <a:prstGeom prst="rect">
              <a:avLst/>
            </a:prstGeom>
          </p:spPr>
        </p:pic>
        <p:pic>
          <p:nvPicPr>
            <p:cNvPr id="131" name="Picture 130"/>
            <p:cNvPicPr>
              <a:picLocks noChangeAspect="1"/>
            </p:cNvPicPr>
            <p:nvPr/>
          </p:nvPicPr>
          <p:blipFill rotWithShape="1">
            <a:blip r:embed="rId7" cstate="print">
              <a:extLst>
                <a:ext uri="{28A0092B-C50C-407E-A947-70E740481C1C}">
                  <a14:useLocalDpi xmlns:a14="http://schemas.microsoft.com/office/drawing/2010/main" val="0"/>
                </a:ext>
              </a:extLst>
            </a:blip>
            <a:srcRect b="19821"/>
            <a:stretch/>
          </p:blipFill>
          <p:spPr>
            <a:xfrm>
              <a:off x="7161956" y="4461376"/>
              <a:ext cx="636754" cy="633452"/>
            </a:xfrm>
            <a:prstGeom prst="rect">
              <a:avLst/>
            </a:prstGeom>
          </p:spPr>
        </p:pic>
        <p:pic>
          <p:nvPicPr>
            <p:cNvPr id="132" name="Picture 1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37" name="Group 136"/>
          <p:cNvGrpSpPr/>
          <p:nvPr/>
        </p:nvGrpSpPr>
        <p:grpSpPr>
          <a:xfrm>
            <a:off x="10147254" y="2763579"/>
            <a:ext cx="1455600" cy="2432231"/>
            <a:chOff x="6371150" y="2709450"/>
            <a:chExt cx="1427560" cy="2385378"/>
          </a:xfrm>
        </p:grpSpPr>
        <p:pic>
          <p:nvPicPr>
            <p:cNvPr id="138" name="Picture 1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39" name="Picture 1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40" name="Picture 1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41" name="Picture 140"/>
            <p:cNvPicPr>
              <a:picLocks noChangeAspect="1"/>
            </p:cNvPicPr>
            <p:nvPr/>
          </p:nvPicPr>
          <p:blipFill rotWithShape="1">
            <a:blip r:embed="rId7" cstate="print">
              <a:extLst>
                <a:ext uri="{28A0092B-C50C-407E-A947-70E740481C1C}">
                  <a14:useLocalDpi xmlns:a14="http://schemas.microsoft.com/office/drawing/2010/main" val="0"/>
                </a:ext>
              </a:extLst>
            </a:blip>
            <a:srcRect b="19821"/>
            <a:stretch/>
          </p:blipFill>
          <p:spPr>
            <a:xfrm>
              <a:off x="6371150" y="4461376"/>
              <a:ext cx="636754" cy="633452"/>
            </a:xfrm>
            <a:prstGeom prst="rect">
              <a:avLst/>
            </a:prstGeom>
          </p:spPr>
        </p:pic>
        <p:pic>
          <p:nvPicPr>
            <p:cNvPr id="142" name="Picture 141"/>
            <p:cNvPicPr>
              <a:picLocks noChangeAspect="1"/>
            </p:cNvPicPr>
            <p:nvPr/>
          </p:nvPicPr>
          <p:blipFill rotWithShape="1">
            <a:blip r:embed="rId7" cstate="print">
              <a:extLst>
                <a:ext uri="{28A0092B-C50C-407E-A947-70E740481C1C}">
                  <a14:useLocalDpi xmlns:a14="http://schemas.microsoft.com/office/drawing/2010/main" val="0"/>
                </a:ext>
              </a:extLst>
            </a:blip>
            <a:srcRect b="19821"/>
            <a:stretch/>
          </p:blipFill>
          <p:spPr>
            <a:xfrm>
              <a:off x="7161956" y="4461376"/>
              <a:ext cx="636754" cy="633452"/>
            </a:xfrm>
            <a:prstGeom prst="rect">
              <a:avLst/>
            </a:prstGeom>
          </p:spPr>
        </p:pic>
        <p:pic>
          <p:nvPicPr>
            <p:cNvPr id="143" name="Picture 1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49" name="TextBox 48"/>
          <p:cNvSpPr txBox="1"/>
          <p:nvPr/>
        </p:nvSpPr>
        <p:spPr>
          <a:xfrm>
            <a:off x="7468435" y="5741128"/>
            <a:ext cx="3181460" cy="921830"/>
          </a:xfrm>
          <a:prstGeom prst="rect">
            <a:avLst/>
          </a:prstGeom>
          <a:noFill/>
        </p:spPr>
        <p:txBody>
          <a:bodyPr wrap="square" lIns="0" tIns="0" rIns="0" bIns="0" rtlCol="0">
            <a:spAutoFit/>
          </a:bodyPr>
          <a:lstStyle/>
          <a:p>
            <a:pPr algn="ctr">
              <a:lnSpc>
                <a:spcPct val="90000"/>
              </a:lnSpc>
              <a:spcBef>
                <a:spcPct val="20000"/>
              </a:spcBef>
              <a:buSzPct val="80000"/>
            </a:pPr>
            <a:r>
              <a:rPr lang="en-US" sz="3263" dirty="0">
                <a:latin typeface="+mj-lt"/>
              </a:rPr>
              <a:t>Windows Azure Storage</a:t>
            </a:r>
          </a:p>
        </p:txBody>
      </p:sp>
      <p:sp>
        <p:nvSpPr>
          <p:cNvPr id="2" name="Title 1"/>
          <p:cNvSpPr>
            <a:spLocks noGrp="1"/>
          </p:cNvSpPr>
          <p:nvPr>
            <p:ph type="title"/>
          </p:nvPr>
        </p:nvSpPr>
        <p:spPr/>
        <p:txBody>
          <a:bodyPr/>
          <a:lstStyle/>
          <a:p>
            <a:r>
              <a:rPr lang="en-US" sz="5507" dirty="0">
                <a:solidFill>
                  <a:schemeClr val="bg1">
                    <a:lumMod val="50000"/>
                  </a:schemeClr>
                </a:solidFill>
              </a:rPr>
              <a:t>Storing </a:t>
            </a:r>
            <a:r>
              <a:rPr lang="en-US" sz="5507" dirty="0" smtClean="0">
                <a:solidFill>
                  <a:schemeClr val="bg1">
                    <a:lumMod val="50000"/>
                  </a:schemeClr>
                </a:solidFill>
              </a:rPr>
              <a:t>data </a:t>
            </a:r>
            <a:r>
              <a:rPr lang="en-US" sz="5507" dirty="0">
                <a:solidFill>
                  <a:schemeClr val="bg1">
                    <a:lumMod val="50000"/>
                  </a:schemeClr>
                </a:solidFill>
              </a:rPr>
              <a:t>on Windows Azure</a:t>
            </a:r>
            <a:r>
              <a:rPr lang="en-US" dirty="0">
                <a:solidFill>
                  <a:schemeClr val="bg1">
                    <a:lumMod val="50000"/>
                  </a:schemeClr>
                </a:solidFill>
              </a:rPr>
              <a:t/>
            </a:r>
            <a:br>
              <a:rPr lang="en-US" dirty="0">
                <a:solidFill>
                  <a:schemeClr val="bg1">
                    <a:lumMod val="50000"/>
                  </a:schemeClr>
                </a:solidFill>
              </a:rPr>
            </a:br>
            <a:endParaRPr lang="en-US" dirty="0">
              <a:solidFill>
                <a:schemeClr val="bg1">
                  <a:lumMod val="50000"/>
                </a:schemeClr>
              </a:solidFill>
            </a:endParaRPr>
          </a:p>
        </p:txBody>
      </p:sp>
    </p:spTree>
    <p:custDataLst>
      <p:tags r:id="rId1"/>
    </p:custDataLst>
    <p:extLst>
      <p:ext uri="{BB962C8B-B14F-4D97-AF65-F5344CB8AC3E}">
        <p14:creationId xmlns:p14="http://schemas.microsoft.com/office/powerpoint/2010/main" val="11944579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ppt_x</p:attrName>
                                        </p:attrNameLst>
                                      </p:cBhvr>
                                      <p:tavLst>
                                        <p:tav tm="0">
                                          <p:val>
                                            <p:strVal val="#ppt_x-#ppt_w*1.125000"/>
                                          </p:val>
                                        </p:tav>
                                        <p:tav tm="100000">
                                          <p:val>
                                            <p:strVal val="#ppt_x"/>
                                          </p:val>
                                        </p:tav>
                                      </p:tavLst>
                                    </p:anim>
                                    <p:animEffect transition="in" filter="wipe(right)">
                                      <p:cBhvr>
                                        <p:cTn id="8" dur="1000"/>
                                        <p:tgtEl>
                                          <p:spTgt spid="4"/>
                                        </p:tgtEl>
                                      </p:cBhvr>
                                    </p:animEffect>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par>
                          <p:cTn id="13" fill="hold">
                            <p:stCondLst>
                              <p:cond delay="1500"/>
                            </p:stCondLst>
                            <p:childTnLst>
                              <p:par>
                                <p:cTn id="14" presetID="10" presetClass="entr" presetSubtype="0" fill="hold" grpId="0" nodeType="afterEffect">
                                  <p:stCondLst>
                                    <p:cond delay="0"/>
                                  </p:stCondLst>
                                  <p:childTnLst>
                                    <p:set>
                                      <p:cBhvr>
                                        <p:cTn id="15" dur="1" fill="hold">
                                          <p:stCondLst>
                                            <p:cond delay="0"/>
                                          </p:stCondLst>
                                        </p:cTn>
                                        <p:tgtEl>
                                          <p:spTgt spid="144"/>
                                        </p:tgtEl>
                                        <p:attrNameLst>
                                          <p:attrName>style.visibility</p:attrName>
                                        </p:attrNameLst>
                                      </p:cBhvr>
                                      <p:to>
                                        <p:strVal val="visible"/>
                                      </p:to>
                                    </p:set>
                                    <p:animEffect transition="in" filter="fade">
                                      <p:cBhvr>
                                        <p:cTn id="16" dur="250"/>
                                        <p:tgtEl>
                                          <p:spTgt spid="144"/>
                                        </p:tgtEl>
                                      </p:cBhvr>
                                    </p:animEffect>
                                  </p:childTnLst>
                                </p:cTn>
                              </p:par>
                            </p:childTnLst>
                          </p:cTn>
                        </p:par>
                        <p:par>
                          <p:cTn id="17" fill="hold">
                            <p:stCondLst>
                              <p:cond delay="1750"/>
                            </p:stCondLst>
                            <p:childTnLst>
                              <p:par>
                                <p:cTn id="18" presetID="10" presetClass="entr" presetSubtype="0" fill="hold" grpId="0" nodeType="afterEffect">
                                  <p:stCondLst>
                                    <p:cond delay="0"/>
                                  </p:stCondLst>
                                  <p:childTnLst>
                                    <p:set>
                                      <p:cBhvr>
                                        <p:cTn id="19" dur="1" fill="hold">
                                          <p:stCondLst>
                                            <p:cond delay="0"/>
                                          </p:stCondLst>
                                        </p:cTn>
                                        <p:tgtEl>
                                          <p:spTgt spid="146"/>
                                        </p:tgtEl>
                                        <p:attrNameLst>
                                          <p:attrName>style.visibility</p:attrName>
                                        </p:attrNameLst>
                                      </p:cBhvr>
                                      <p:to>
                                        <p:strVal val="visible"/>
                                      </p:to>
                                    </p:set>
                                    <p:animEffect transition="in" filter="fade">
                                      <p:cBhvr>
                                        <p:cTn id="20" dur="250"/>
                                        <p:tgtEl>
                                          <p:spTgt spid="146"/>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45"/>
                                        </p:tgtEl>
                                        <p:attrNameLst>
                                          <p:attrName>style.visibility</p:attrName>
                                        </p:attrNameLst>
                                      </p:cBhvr>
                                      <p:to>
                                        <p:strVal val="visible"/>
                                      </p:to>
                                    </p:set>
                                    <p:animEffect transition="in" filter="fade">
                                      <p:cBhvr>
                                        <p:cTn id="24" dur="250"/>
                                        <p:tgtEl>
                                          <p:spTgt spid="145"/>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750"/>
                                        <p:tgtEl>
                                          <p:spTgt spid="45"/>
                                        </p:tgtEl>
                                      </p:cBhvr>
                                    </p:animEffect>
                                  </p:childTnLst>
                                </p:cTn>
                              </p:par>
                            </p:childTnLst>
                          </p:cTn>
                        </p:par>
                        <p:par>
                          <p:cTn id="29" fill="hold">
                            <p:stCondLst>
                              <p:cond delay="3000"/>
                            </p:stCondLst>
                            <p:childTnLst>
                              <p:par>
                                <p:cTn id="30" presetID="10" presetClass="exit" presetSubtype="0" fill="hold" grpId="1" nodeType="afterEffect">
                                  <p:stCondLst>
                                    <p:cond delay="0"/>
                                  </p:stCondLst>
                                  <p:childTnLst>
                                    <p:animEffect transition="out" filter="fade">
                                      <p:cBhvr>
                                        <p:cTn id="31" dur="1000"/>
                                        <p:tgtEl>
                                          <p:spTgt spid="4"/>
                                        </p:tgtEl>
                                      </p:cBhvr>
                                    </p:animEffect>
                                    <p:set>
                                      <p:cBhvr>
                                        <p:cTn id="32"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6" grpId="0" animBg="1"/>
      <p:bldP spid="144" grpId="0" animBg="1"/>
      <p:bldP spid="145" grpId="0" animBg="1"/>
      <p:bldP spid="14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4" y="1908370"/>
            <a:ext cx="11366388" cy="4124206"/>
          </a:xfrm>
          <a:prstGeom prst="rect">
            <a:avLst/>
          </a:prstGeom>
          <a:noFill/>
        </p:spPr>
        <p:txBody>
          <a:bodyPr/>
          <a:lstStyle/>
          <a:p>
            <a:r>
              <a:rPr lang="en-US" dirty="0" smtClean="0">
                <a:solidFill>
                  <a:schemeClr val="bg1">
                    <a:lumMod val="50000"/>
                  </a:schemeClr>
                </a:solidFill>
              </a:rPr>
              <a:t>Get the Slides and Resources:</a:t>
            </a:r>
          </a:p>
          <a:p>
            <a:pPr marL="571390" indent="-571390"/>
            <a:r>
              <a:rPr lang="en-US" b="1" dirty="0" smtClean="0">
                <a:solidFill>
                  <a:schemeClr val="bg1">
                    <a:lumMod val="50000"/>
                  </a:schemeClr>
                </a:solidFill>
              </a:rPr>
              <a:t>http://aka.ms/TechNetOnTour  </a:t>
            </a:r>
          </a:p>
          <a:p>
            <a:pPr marL="571390" indent="-571390"/>
            <a:endParaRPr lang="en-US" dirty="0" smtClean="0">
              <a:solidFill>
                <a:schemeClr val="bg1">
                  <a:lumMod val="50000"/>
                </a:schemeClr>
              </a:solidFill>
            </a:endParaRPr>
          </a:p>
          <a:p>
            <a:r>
              <a:rPr lang="en-US" dirty="0" smtClean="0">
                <a:solidFill>
                  <a:schemeClr val="bg1">
                    <a:lumMod val="50000"/>
                  </a:schemeClr>
                </a:solidFill>
              </a:rPr>
              <a:t>E-mail or tweet questions or comments:</a:t>
            </a:r>
          </a:p>
          <a:p>
            <a:pPr marL="582586" indent="-582586"/>
            <a:r>
              <a:rPr lang="en-US" b="1" dirty="0" smtClean="0">
                <a:solidFill>
                  <a:schemeClr val="bg1">
                    <a:lumMod val="50000"/>
                  </a:schemeClr>
                </a:solidFill>
              </a:rPr>
              <a:t>ITCamp@Microsoft.com</a:t>
            </a:r>
          </a:p>
          <a:p>
            <a:pPr marL="582586" indent="-582586"/>
            <a:r>
              <a:rPr lang="en-US" b="1" dirty="0" smtClean="0">
                <a:solidFill>
                  <a:schemeClr val="bg1">
                    <a:lumMod val="50000"/>
                  </a:schemeClr>
                </a:solidFill>
              </a:rPr>
              <a:t>#</a:t>
            </a:r>
            <a:r>
              <a:rPr lang="en-US" b="1" dirty="0" err="1" smtClean="0">
                <a:solidFill>
                  <a:schemeClr val="bg1">
                    <a:lumMod val="50000"/>
                  </a:schemeClr>
                </a:solidFill>
              </a:rPr>
              <a:t>TechNetOnTour</a:t>
            </a:r>
            <a:endParaRPr lang="en-US" b="1" dirty="0" smtClean="0">
              <a:solidFill>
                <a:schemeClr val="bg1">
                  <a:lumMod val="50000"/>
                </a:schemeClr>
              </a:solidFill>
            </a:endParaRPr>
          </a:p>
        </p:txBody>
      </p:sp>
      <p:sp>
        <p:nvSpPr>
          <p:cNvPr id="2" name="Title 1"/>
          <p:cNvSpPr>
            <a:spLocks noGrp="1"/>
          </p:cNvSpPr>
          <p:nvPr>
            <p:ph type="title"/>
          </p:nvPr>
        </p:nvSpPr>
        <p:spPr/>
        <p:txBody>
          <a:bodyPr/>
          <a:lstStyle/>
          <a:p>
            <a:r>
              <a:rPr lang="en-US" dirty="0" smtClean="0"/>
              <a:t>Important link, e-mail, and #hashtag</a:t>
            </a:r>
            <a:endParaRPr lang="en-US" dirty="0"/>
          </a:p>
        </p:txBody>
      </p:sp>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49508" y="2878783"/>
            <a:ext cx="3183584" cy="4114336"/>
          </a:xfrm>
          <a:prstGeom prst="rect">
            <a:avLst/>
          </a:prstGeom>
        </p:spPr>
      </p:pic>
    </p:spTree>
    <p:extLst>
      <p:ext uri="{BB962C8B-B14F-4D97-AF65-F5344CB8AC3E}">
        <p14:creationId xmlns:p14="http://schemas.microsoft.com/office/powerpoint/2010/main" val="55743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ight Arrow 55"/>
          <p:cNvSpPr/>
          <p:nvPr/>
        </p:nvSpPr>
        <p:spPr bwMode="auto">
          <a:xfrm>
            <a:off x="3471961" y="3035683"/>
            <a:ext cx="2371437" cy="900055"/>
          </a:xfrm>
          <a:prstGeom prst="rightArrow">
            <a:avLst/>
          </a:prstGeom>
          <a:solidFill>
            <a:srgbClr val="92D05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gradFill>
                <a:gsLst>
                  <a:gs pos="0">
                    <a:srgbClr val="FFFFFF"/>
                  </a:gs>
                  <a:gs pos="100000">
                    <a:srgbClr val="FFFFFF"/>
                  </a:gs>
                </a:gsLst>
                <a:lin ang="5400000" scaled="0"/>
              </a:gradFill>
            </a:endParaRPr>
          </a:p>
        </p:txBody>
      </p:sp>
      <p:grpSp>
        <p:nvGrpSpPr>
          <p:cNvPr id="26" name="Group 25"/>
          <p:cNvGrpSpPr/>
          <p:nvPr/>
        </p:nvGrpSpPr>
        <p:grpSpPr>
          <a:xfrm>
            <a:off x="1041184" y="2371739"/>
            <a:ext cx="2606946" cy="2247364"/>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grpSp>
        <p:nvGrpSpPr>
          <p:cNvPr id="45" name="Group 44"/>
          <p:cNvGrpSpPr/>
          <p:nvPr/>
        </p:nvGrpSpPr>
        <p:grpSpPr>
          <a:xfrm>
            <a:off x="1037697" y="2371739"/>
            <a:ext cx="2606946" cy="2247364"/>
            <a:chOff x="328301" y="3881331"/>
            <a:chExt cx="722921" cy="623207"/>
          </a:xfrm>
        </p:grpSpPr>
        <p:sp>
          <p:nvSpPr>
            <p:cNvPr id="46" name="Hexagon 45"/>
            <p:cNvSpPr/>
            <p:nvPr/>
          </p:nvSpPr>
          <p:spPr bwMode="auto">
            <a:xfrm rot="19780699">
              <a:off x="328301" y="3881331"/>
              <a:ext cx="722921" cy="623207"/>
            </a:xfrm>
            <a:prstGeom prst="hexagon">
              <a:avLst>
                <a:gd name="adj" fmla="val 28905"/>
                <a:gd name="vf" fmla="val 115470"/>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gradFill>
                  <a:gsLst>
                    <a:gs pos="0">
                      <a:srgbClr val="FFFFFF"/>
                    </a:gs>
                    <a:gs pos="100000">
                      <a:srgbClr val="FFFFFF"/>
                    </a:gs>
                  </a:gsLst>
                  <a:lin ang="5400000" scaled="0"/>
                </a:gradFill>
              </a:endParaRPr>
            </a:p>
          </p:txBody>
        </p:sp>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94" name="Rounded Rectangle 93"/>
          <p:cNvSpPr/>
          <p:nvPr/>
        </p:nvSpPr>
        <p:spPr bwMode="auto">
          <a:xfrm>
            <a:off x="6168878" y="2074102"/>
            <a:ext cx="5780574" cy="344646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1836" dirty="0"/>
          </a:p>
        </p:txBody>
      </p:sp>
      <p:grpSp>
        <p:nvGrpSpPr>
          <p:cNvPr id="97" name="Group 96"/>
          <p:cNvGrpSpPr/>
          <p:nvPr/>
        </p:nvGrpSpPr>
        <p:grpSpPr>
          <a:xfrm>
            <a:off x="6384587" y="2297210"/>
            <a:ext cx="1704817" cy="3008019"/>
            <a:chOff x="3857138" y="-151910"/>
            <a:chExt cx="1671976" cy="2950074"/>
          </a:xfrm>
        </p:grpSpPr>
        <p:pic>
          <p:nvPicPr>
            <p:cNvPr id="112" name="Picture 111"/>
            <p:cNvPicPr>
              <a:picLocks noChangeAspect="1"/>
            </p:cNvPicPr>
            <p:nvPr/>
          </p:nvPicPr>
          <p:blipFill rotWithShape="1">
            <a:blip r:embed="rId6">
              <a:extLst>
                <a:ext uri="{28A0092B-C50C-407E-A947-70E740481C1C}">
                  <a14:useLocalDpi xmlns:a14="http://schemas.microsoft.com/office/drawing/2010/main" val="0"/>
                </a:ext>
              </a:extLst>
            </a:blip>
            <a:srcRect b="26017"/>
            <a:stretch/>
          </p:blipFill>
          <p:spPr>
            <a:xfrm>
              <a:off x="3857140" y="-151910"/>
              <a:ext cx="1671974" cy="303820"/>
            </a:xfrm>
            <a:prstGeom prst="rect">
              <a:avLst/>
            </a:prstGeom>
          </p:spPr>
        </p:pic>
        <p:sp>
          <p:nvSpPr>
            <p:cNvPr id="113" name="Rectangle 112"/>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gradFill>
                  <a:gsLst>
                    <a:gs pos="0">
                      <a:srgbClr val="FFFFFF"/>
                    </a:gs>
                    <a:gs pos="100000">
                      <a:srgbClr val="FFFFFF"/>
                    </a:gs>
                  </a:gsLst>
                  <a:lin ang="5400000" scaled="0"/>
                </a:gradFill>
              </a:endParaRPr>
            </a:p>
          </p:txBody>
        </p:sp>
        <p:pic>
          <p:nvPicPr>
            <p:cNvPr id="114" name="Picture 113"/>
            <p:cNvPicPr>
              <a:picLocks noChangeAspect="1"/>
            </p:cNvPicPr>
            <p:nvPr/>
          </p:nvPicPr>
          <p:blipFill rotWithShape="1">
            <a:blip r:embed="rId6">
              <a:extLst>
                <a:ext uri="{28A0092B-C50C-407E-A947-70E740481C1C}">
                  <a14:useLocalDpi xmlns:a14="http://schemas.microsoft.com/office/drawing/2010/main" val="0"/>
                </a:ext>
              </a:extLst>
            </a:blip>
            <a:srcRect t="73983"/>
            <a:stretch/>
          </p:blipFill>
          <p:spPr>
            <a:xfrm>
              <a:off x="3857140" y="2691324"/>
              <a:ext cx="1671974" cy="106840"/>
            </a:xfrm>
            <a:prstGeom prst="rect">
              <a:avLst/>
            </a:prstGeom>
          </p:spPr>
        </p:pic>
      </p:grpSp>
      <p:grpSp>
        <p:nvGrpSpPr>
          <p:cNvPr id="122" name="Group 121"/>
          <p:cNvGrpSpPr/>
          <p:nvPr/>
        </p:nvGrpSpPr>
        <p:grpSpPr>
          <a:xfrm>
            <a:off x="8208079" y="2297210"/>
            <a:ext cx="1704817" cy="3008019"/>
            <a:chOff x="3857138" y="-151910"/>
            <a:chExt cx="1671976" cy="2950074"/>
          </a:xfrm>
        </p:grpSpPr>
        <p:pic>
          <p:nvPicPr>
            <p:cNvPr id="123" name="Picture 122"/>
            <p:cNvPicPr>
              <a:picLocks noChangeAspect="1"/>
            </p:cNvPicPr>
            <p:nvPr/>
          </p:nvPicPr>
          <p:blipFill rotWithShape="1">
            <a:blip r:embed="rId6">
              <a:extLst>
                <a:ext uri="{28A0092B-C50C-407E-A947-70E740481C1C}">
                  <a14:useLocalDpi xmlns:a14="http://schemas.microsoft.com/office/drawing/2010/main" val="0"/>
                </a:ext>
              </a:extLst>
            </a:blip>
            <a:srcRect b="26017"/>
            <a:stretch/>
          </p:blipFill>
          <p:spPr>
            <a:xfrm>
              <a:off x="3857140" y="-151910"/>
              <a:ext cx="1671974" cy="303820"/>
            </a:xfrm>
            <a:prstGeom prst="rect">
              <a:avLst/>
            </a:prstGeom>
          </p:spPr>
        </p:pic>
        <p:sp>
          <p:nvSpPr>
            <p:cNvPr id="124" name="Rectangle 12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gradFill>
                  <a:gsLst>
                    <a:gs pos="0">
                      <a:srgbClr val="FFFFFF"/>
                    </a:gs>
                    <a:gs pos="100000">
                      <a:srgbClr val="FFFFFF"/>
                    </a:gs>
                  </a:gsLst>
                  <a:lin ang="5400000" scaled="0"/>
                </a:gradFill>
              </a:endParaRPr>
            </a:p>
          </p:txBody>
        </p:sp>
        <p:pic>
          <p:nvPicPr>
            <p:cNvPr id="125" name="Picture 124"/>
            <p:cNvPicPr>
              <a:picLocks noChangeAspect="1"/>
            </p:cNvPicPr>
            <p:nvPr/>
          </p:nvPicPr>
          <p:blipFill rotWithShape="1">
            <a:blip r:embed="rId6">
              <a:extLst>
                <a:ext uri="{28A0092B-C50C-407E-A947-70E740481C1C}">
                  <a14:useLocalDpi xmlns:a14="http://schemas.microsoft.com/office/drawing/2010/main" val="0"/>
                </a:ext>
              </a:extLst>
            </a:blip>
            <a:srcRect t="73983"/>
            <a:stretch/>
          </p:blipFill>
          <p:spPr>
            <a:xfrm>
              <a:off x="3857140" y="2691324"/>
              <a:ext cx="1671974" cy="106840"/>
            </a:xfrm>
            <a:prstGeom prst="rect">
              <a:avLst/>
            </a:prstGeom>
          </p:spPr>
        </p:pic>
      </p:grpSp>
      <p:grpSp>
        <p:nvGrpSpPr>
          <p:cNvPr id="133" name="Group 132"/>
          <p:cNvGrpSpPr/>
          <p:nvPr/>
        </p:nvGrpSpPr>
        <p:grpSpPr>
          <a:xfrm>
            <a:off x="10031432" y="2297210"/>
            <a:ext cx="1704817" cy="3008019"/>
            <a:chOff x="3857138" y="-151910"/>
            <a:chExt cx="1671976" cy="2950074"/>
          </a:xfrm>
        </p:grpSpPr>
        <p:pic>
          <p:nvPicPr>
            <p:cNvPr id="134" name="Picture 133"/>
            <p:cNvPicPr>
              <a:picLocks noChangeAspect="1"/>
            </p:cNvPicPr>
            <p:nvPr/>
          </p:nvPicPr>
          <p:blipFill rotWithShape="1">
            <a:blip r:embed="rId6">
              <a:extLst>
                <a:ext uri="{28A0092B-C50C-407E-A947-70E740481C1C}">
                  <a14:useLocalDpi xmlns:a14="http://schemas.microsoft.com/office/drawing/2010/main" val="0"/>
                </a:ext>
              </a:extLst>
            </a:blip>
            <a:srcRect b="26017"/>
            <a:stretch/>
          </p:blipFill>
          <p:spPr>
            <a:xfrm>
              <a:off x="3857140" y="-151910"/>
              <a:ext cx="1671974" cy="303820"/>
            </a:xfrm>
            <a:prstGeom prst="rect">
              <a:avLst/>
            </a:prstGeom>
          </p:spPr>
        </p:pic>
        <p:sp>
          <p:nvSpPr>
            <p:cNvPr id="135" name="Rectangle 13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gradFill>
                  <a:gsLst>
                    <a:gs pos="0">
                      <a:srgbClr val="FFFFFF"/>
                    </a:gs>
                    <a:gs pos="100000">
                      <a:srgbClr val="FFFFFF"/>
                    </a:gs>
                  </a:gsLst>
                  <a:lin ang="5400000" scaled="0"/>
                </a:gradFill>
              </a:endParaRPr>
            </a:p>
          </p:txBody>
        </p:sp>
        <p:pic>
          <p:nvPicPr>
            <p:cNvPr id="136" name="Picture 135"/>
            <p:cNvPicPr>
              <a:picLocks noChangeAspect="1"/>
            </p:cNvPicPr>
            <p:nvPr/>
          </p:nvPicPr>
          <p:blipFill rotWithShape="1">
            <a:blip r:embed="rId6">
              <a:extLst>
                <a:ext uri="{28A0092B-C50C-407E-A947-70E740481C1C}">
                  <a14:useLocalDpi xmlns:a14="http://schemas.microsoft.com/office/drawing/2010/main" val="0"/>
                </a:ext>
              </a:extLst>
            </a:blip>
            <a:srcRect t="73983"/>
            <a:stretch/>
          </p:blipFill>
          <p:spPr>
            <a:xfrm>
              <a:off x="3857140" y="2691324"/>
              <a:ext cx="1671974" cy="106840"/>
            </a:xfrm>
            <a:prstGeom prst="rect">
              <a:avLst/>
            </a:prstGeom>
          </p:spPr>
        </p:pic>
      </p:grpSp>
      <p:sp>
        <p:nvSpPr>
          <p:cNvPr id="144" name="Rounded Rectangle 143"/>
          <p:cNvSpPr/>
          <p:nvPr/>
        </p:nvSpPr>
        <p:spPr bwMode="auto">
          <a:xfrm>
            <a:off x="9139778" y="3679171"/>
            <a:ext cx="626438" cy="766852"/>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gradFill>
                <a:gsLst>
                  <a:gs pos="0">
                    <a:srgbClr val="FFFFFF"/>
                  </a:gs>
                  <a:gs pos="100000">
                    <a:srgbClr val="FFFFFF"/>
                  </a:gs>
                </a:gsLst>
                <a:lin ang="5400000" scaled="0"/>
              </a:gradFill>
            </a:endParaRPr>
          </a:p>
        </p:txBody>
      </p:sp>
      <p:sp>
        <p:nvSpPr>
          <p:cNvPr id="145" name="Rounded Rectangle 144"/>
          <p:cNvSpPr/>
          <p:nvPr/>
        </p:nvSpPr>
        <p:spPr bwMode="auto">
          <a:xfrm>
            <a:off x="8323903" y="3674125"/>
            <a:ext cx="626438" cy="766852"/>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gradFill>
                <a:gsLst>
                  <a:gs pos="0">
                    <a:srgbClr val="FFFFFF"/>
                  </a:gs>
                  <a:gs pos="100000">
                    <a:srgbClr val="FFFFFF"/>
                  </a:gs>
                </a:gsLst>
                <a:lin ang="5400000" scaled="0"/>
              </a:gradFill>
            </a:endParaRPr>
          </a:p>
        </p:txBody>
      </p:sp>
      <p:sp>
        <p:nvSpPr>
          <p:cNvPr id="146" name="Rounded Rectangle 145"/>
          <p:cNvSpPr/>
          <p:nvPr/>
        </p:nvSpPr>
        <p:spPr bwMode="auto">
          <a:xfrm>
            <a:off x="10957736" y="2785560"/>
            <a:ext cx="626438" cy="766852"/>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gradFill>
                <a:gsLst>
                  <a:gs pos="0">
                    <a:srgbClr val="FFFFFF"/>
                  </a:gs>
                  <a:gs pos="100000">
                    <a:srgbClr val="FFFFFF"/>
                  </a:gs>
                </a:gsLst>
                <a:lin ang="5400000" scaled="0"/>
              </a:gradFill>
            </a:endParaRPr>
          </a:p>
        </p:txBody>
      </p:sp>
      <p:grpSp>
        <p:nvGrpSpPr>
          <p:cNvPr id="126" name="Group 125"/>
          <p:cNvGrpSpPr/>
          <p:nvPr/>
        </p:nvGrpSpPr>
        <p:grpSpPr>
          <a:xfrm>
            <a:off x="8323902" y="2763579"/>
            <a:ext cx="1455600" cy="2432231"/>
            <a:chOff x="6371150" y="2709450"/>
            <a:chExt cx="1427560" cy="2385378"/>
          </a:xfrm>
        </p:grpSpPr>
        <p:pic>
          <p:nvPicPr>
            <p:cNvPr id="127" name="Picture 1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28" name="Picture 1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29" name="Picture 1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30" name="Picture 129"/>
            <p:cNvPicPr>
              <a:picLocks noChangeAspect="1"/>
            </p:cNvPicPr>
            <p:nvPr/>
          </p:nvPicPr>
          <p:blipFill rotWithShape="1">
            <a:blip r:embed="rId7" cstate="print">
              <a:extLst>
                <a:ext uri="{28A0092B-C50C-407E-A947-70E740481C1C}">
                  <a14:useLocalDpi xmlns:a14="http://schemas.microsoft.com/office/drawing/2010/main" val="0"/>
                </a:ext>
              </a:extLst>
            </a:blip>
            <a:srcRect b="19821"/>
            <a:stretch/>
          </p:blipFill>
          <p:spPr>
            <a:xfrm>
              <a:off x="6371150" y="4461376"/>
              <a:ext cx="636754" cy="633452"/>
            </a:xfrm>
            <a:prstGeom prst="rect">
              <a:avLst/>
            </a:prstGeom>
          </p:spPr>
        </p:pic>
        <p:pic>
          <p:nvPicPr>
            <p:cNvPr id="131" name="Picture 130"/>
            <p:cNvPicPr>
              <a:picLocks noChangeAspect="1"/>
            </p:cNvPicPr>
            <p:nvPr/>
          </p:nvPicPr>
          <p:blipFill rotWithShape="1">
            <a:blip r:embed="rId7" cstate="print">
              <a:extLst>
                <a:ext uri="{28A0092B-C50C-407E-A947-70E740481C1C}">
                  <a14:useLocalDpi xmlns:a14="http://schemas.microsoft.com/office/drawing/2010/main" val="0"/>
                </a:ext>
              </a:extLst>
            </a:blip>
            <a:srcRect b="19821"/>
            <a:stretch/>
          </p:blipFill>
          <p:spPr>
            <a:xfrm>
              <a:off x="7161956" y="4461376"/>
              <a:ext cx="636754" cy="633452"/>
            </a:xfrm>
            <a:prstGeom prst="rect">
              <a:avLst/>
            </a:prstGeom>
          </p:spPr>
        </p:pic>
        <p:pic>
          <p:nvPicPr>
            <p:cNvPr id="132" name="Picture 1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37" name="Group 136"/>
          <p:cNvGrpSpPr/>
          <p:nvPr/>
        </p:nvGrpSpPr>
        <p:grpSpPr>
          <a:xfrm>
            <a:off x="10147254" y="2763579"/>
            <a:ext cx="1455600" cy="2432231"/>
            <a:chOff x="6371150" y="2709450"/>
            <a:chExt cx="1427560" cy="2385378"/>
          </a:xfrm>
        </p:grpSpPr>
        <p:pic>
          <p:nvPicPr>
            <p:cNvPr id="138" name="Picture 1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39" name="Picture 1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40" name="Picture 1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41" name="Picture 140"/>
            <p:cNvPicPr>
              <a:picLocks noChangeAspect="1"/>
            </p:cNvPicPr>
            <p:nvPr/>
          </p:nvPicPr>
          <p:blipFill rotWithShape="1">
            <a:blip r:embed="rId7" cstate="print">
              <a:extLst>
                <a:ext uri="{28A0092B-C50C-407E-A947-70E740481C1C}">
                  <a14:useLocalDpi xmlns:a14="http://schemas.microsoft.com/office/drawing/2010/main" val="0"/>
                </a:ext>
              </a:extLst>
            </a:blip>
            <a:srcRect b="19821"/>
            <a:stretch/>
          </p:blipFill>
          <p:spPr>
            <a:xfrm>
              <a:off x="6371150" y="4461376"/>
              <a:ext cx="636754" cy="633452"/>
            </a:xfrm>
            <a:prstGeom prst="rect">
              <a:avLst/>
            </a:prstGeom>
          </p:spPr>
        </p:pic>
        <p:pic>
          <p:nvPicPr>
            <p:cNvPr id="142" name="Picture 141"/>
            <p:cNvPicPr>
              <a:picLocks noChangeAspect="1"/>
            </p:cNvPicPr>
            <p:nvPr/>
          </p:nvPicPr>
          <p:blipFill rotWithShape="1">
            <a:blip r:embed="rId7" cstate="print">
              <a:extLst>
                <a:ext uri="{28A0092B-C50C-407E-A947-70E740481C1C}">
                  <a14:useLocalDpi xmlns:a14="http://schemas.microsoft.com/office/drawing/2010/main" val="0"/>
                </a:ext>
              </a:extLst>
            </a:blip>
            <a:srcRect b="19821"/>
            <a:stretch/>
          </p:blipFill>
          <p:spPr>
            <a:xfrm>
              <a:off x="7161956" y="4461376"/>
              <a:ext cx="636754" cy="633452"/>
            </a:xfrm>
            <a:prstGeom prst="rect">
              <a:avLst/>
            </a:prstGeom>
          </p:spPr>
        </p:pic>
        <p:pic>
          <p:nvPicPr>
            <p:cNvPr id="143" name="Picture 1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2" name="Group 1"/>
          <p:cNvGrpSpPr/>
          <p:nvPr/>
        </p:nvGrpSpPr>
        <p:grpSpPr>
          <a:xfrm>
            <a:off x="8337916" y="3674125"/>
            <a:ext cx="612424" cy="766852"/>
            <a:chOff x="8173259" y="3602456"/>
            <a:chExt cx="600626" cy="752080"/>
          </a:xfrm>
        </p:grpSpPr>
        <p:sp>
          <p:nvSpPr>
            <p:cNvPr id="49" name="Rounded Rectangle 48"/>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gradFill>
                  <a:gsLst>
                    <a:gs pos="0">
                      <a:srgbClr val="FFFFFF"/>
                    </a:gs>
                    <a:gs pos="100000">
                      <a:srgbClr val="FFFFFF"/>
                    </a:gs>
                  </a:gsLst>
                  <a:lin ang="5400000" scaled="0"/>
                </a:gradFill>
              </a:endParaRPr>
            </a:p>
          </p:txBody>
        </p:sp>
        <p:pic>
          <p:nvPicPr>
            <p:cNvPr id="50" name="Picture 49"/>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5" name="Rounded Rectangle 4"/>
          <p:cNvSpPr/>
          <p:nvPr/>
        </p:nvSpPr>
        <p:spPr bwMode="auto">
          <a:xfrm>
            <a:off x="8323903" y="3653840"/>
            <a:ext cx="649262" cy="805565"/>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gradFill>
                <a:gsLst>
                  <a:gs pos="0">
                    <a:srgbClr val="FFFFFF"/>
                  </a:gs>
                  <a:gs pos="100000">
                    <a:srgbClr val="FFFFFF"/>
                  </a:gs>
                </a:gsLst>
                <a:lin ang="5400000" scaled="0"/>
              </a:gradFill>
            </a:endParaRPr>
          </a:p>
        </p:txBody>
      </p:sp>
      <p:sp>
        <p:nvSpPr>
          <p:cNvPr id="54" name="Rounded Rectangle 53"/>
          <p:cNvSpPr/>
          <p:nvPr/>
        </p:nvSpPr>
        <p:spPr bwMode="auto">
          <a:xfrm>
            <a:off x="6523234" y="2782205"/>
            <a:ext cx="626438" cy="766852"/>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gradFill>
                <a:gsLst>
                  <a:gs pos="0">
                    <a:srgbClr val="FFFFFF"/>
                  </a:gs>
                  <a:gs pos="100000">
                    <a:srgbClr val="FFFFFF"/>
                  </a:gs>
                </a:gsLst>
                <a:lin ang="5400000" scaled="0"/>
              </a:gradFill>
            </a:endParaRPr>
          </a:p>
        </p:txBody>
      </p:sp>
      <p:grpSp>
        <p:nvGrpSpPr>
          <p:cNvPr id="115" name="Group 114"/>
          <p:cNvGrpSpPr/>
          <p:nvPr/>
        </p:nvGrpSpPr>
        <p:grpSpPr>
          <a:xfrm>
            <a:off x="6500412" y="2763579"/>
            <a:ext cx="1455600" cy="2432231"/>
            <a:chOff x="6371150" y="2709450"/>
            <a:chExt cx="1427560" cy="2385378"/>
          </a:xfrm>
        </p:grpSpPr>
        <p:pic>
          <p:nvPicPr>
            <p:cNvPr id="116" name="Picture 1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7" name="Picture 1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8" name="Picture 1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9" name="Picture 118"/>
            <p:cNvPicPr>
              <a:picLocks noChangeAspect="1"/>
            </p:cNvPicPr>
            <p:nvPr/>
          </p:nvPicPr>
          <p:blipFill rotWithShape="1">
            <a:blip r:embed="rId7" cstate="print">
              <a:extLst>
                <a:ext uri="{28A0092B-C50C-407E-A947-70E740481C1C}">
                  <a14:useLocalDpi xmlns:a14="http://schemas.microsoft.com/office/drawing/2010/main" val="0"/>
                </a:ext>
              </a:extLst>
            </a:blip>
            <a:srcRect b="19821"/>
            <a:stretch/>
          </p:blipFill>
          <p:spPr>
            <a:xfrm>
              <a:off x="6371150" y="4461376"/>
              <a:ext cx="636754" cy="633452"/>
            </a:xfrm>
            <a:prstGeom prst="rect">
              <a:avLst/>
            </a:prstGeom>
          </p:spPr>
        </p:pic>
        <p:pic>
          <p:nvPicPr>
            <p:cNvPr id="120" name="Picture 119"/>
            <p:cNvPicPr>
              <a:picLocks noChangeAspect="1"/>
            </p:cNvPicPr>
            <p:nvPr/>
          </p:nvPicPr>
          <p:blipFill rotWithShape="1">
            <a:blip r:embed="rId7" cstate="print">
              <a:extLst>
                <a:ext uri="{28A0092B-C50C-407E-A947-70E740481C1C}">
                  <a14:useLocalDpi xmlns:a14="http://schemas.microsoft.com/office/drawing/2010/main" val="0"/>
                </a:ext>
              </a:extLst>
            </a:blip>
            <a:srcRect b="19821"/>
            <a:stretch/>
          </p:blipFill>
          <p:spPr>
            <a:xfrm>
              <a:off x="7161956" y="4461376"/>
              <a:ext cx="636754" cy="633452"/>
            </a:xfrm>
            <a:prstGeom prst="rect">
              <a:avLst/>
            </a:prstGeom>
          </p:spPr>
        </p:pic>
        <p:pic>
          <p:nvPicPr>
            <p:cNvPr id="121" name="Picture 1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53" name="TextBox 52"/>
          <p:cNvSpPr txBox="1"/>
          <p:nvPr/>
        </p:nvSpPr>
        <p:spPr>
          <a:xfrm>
            <a:off x="7468435" y="5741128"/>
            <a:ext cx="3181460" cy="288137"/>
          </a:xfrm>
          <a:prstGeom prst="rect">
            <a:avLst/>
          </a:prstGeom>
          <a:noFill/>
        </p:spPr>
        <p:txBody>
          <a:bodyPr wrap="square" lIns="0" tIns="0" rIns="0" bIns="0" rtlCol="0">
            <a:spAutoFit/>
          </a:bodyPr>
          <a:lstStyle/>
          <a:p>
            <a:pPr algn="ctr">
              <a:lnSpc>
                <a:spcPct val="90000"/>
              </a:lnSpc>
              <a:spcBef>
                <a:spcPct val="20000"/>
              </a:spcBef>
              <a:buSzPct val="80000"/>
            </a:pPr>
            <a:r>
              <a:rPr lang="en-US" sz="2040" dirty="0"/>
              <a:t>Windows Azure Storage</a:t>
            </a:r>
          </a:p>
        </p:txBody>
      </p:sp>
      <p:sp>
        <p:nvSpPr>
          <p:cNvPr id="57" name="Title 3"/>
          <p:cNvSpPr txBox="1">
            <a:spLocks/>
          </p:cNvSpPr>
          <p:nvPr/>
        </p:nvSpPr>
        <p:spPr>
          <a:xfrm>
            <a:off x="6383334" y="6019019"/>
            <a:ext cx="5351659" cy="762588"/>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pPr algn="ctr"/>
            <a:r>
              <a:rPr lang="en-US" sz="4079" dirty="0">
                <a:solidFill>
                  <a:schemeClr val="tx1"/>
                </a:solidFill>
              </a:rPr>
              <a:t>Highly Durable Storage</a:t>
            </a:r>
          </a:p>
        </p:txBody>
      </p:sp>
      <p:sp>
        <p:nvSpPr>
          <p:cNvPr id="3" name="Title 2"/>
          <p:cNvSpPr>
            <a:spLocks noGrp="1"/>
          </p:cNvSpPr>
          <p:nvPr>
            <p:ph type="title"/>
          </p:nvPr>
        </p:nvSpPr>
        <p:spPr/>
        <p:txBody>
          <a:bodyPr/>
          <a:lstStyle/>
          <a:p>
            <a:r>
              <a:rPr lang="en-US" sz="5507" dirty="0">
                <a:solidFill>
                  <a:schemeClr val="bg1">
                    <a:lumMod val="50000"/>
                  </a:schemeClr>
                </a:solidFill>
              </a:rPr>
              <a:t>Storing </a:t>
            </a:r>
            <a:r>
              <a:rPr lang="en-US" sz="5507" dirty="0" smtClean="0">
                <a:solidFill>
                  <a:schemeClr val="bg1">
                    <a:lumMod val="50000"/>
                  </a:schemeClr>
                </a:solidFill>
              </a:rPr>
              <a:t>data </a:t>
            </a:r>
            <a:r>
              <a:rPr lang="en-US" sz="5507" dirty="0">
                <a:solidFill>
                  <a:schemeClr val="bg1">
                    <a:lumMod val="50000"/>
                  </a:schemeClr>
                </a:solidFill>
              </a:rPr>
              <a:t>on Windows Azure</a:t>
            </a:r>
            <a:br>
              <a:rPr lang="en-US" sz="5507" dirty="0">
                <a:solidFill>
                  <a:schemeClr val="bg1">
                    <a:lumMod val="50000"/>
                  </a:schemeClr>
                </a:solidFill>
              </a:rPr>
            </a:br>
            <a:endParaRPr lang="en-US" sz="5507" dirty="0">
              <a:solidFill>
                <a:schemeClr val="bg1">
                  <a:lumMod val="50000"/>
                </a:schemeClr>
              </a:solidFill>
            </a:endParaRPr>
          </a:p>
        </p:txBody>
      </p:sp>
    </p:spTree>
    <p:custDataLst>
      <p:tags r:id="rId1"/>
    </p:custDataLst>
    <p:extLst>
      <p:ext uri="{BB962C8B-B14F-4D97-AF65-F5344CB8AC3E}">
        <p14:creationId xmlns:p14="http://schemas.microsoft.com/office/powerpoint/2010/main" val="31809668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4"/>
                                        </p:tgtEl>
                                        <p:attrNameLst>
                                          <p:attrName>style.visibility</p:attrName>
                                        </p:attrNameLst>
                                      </p:cBhvr>
                                      <p:to>
                                        <p:strVal val="visible"/>
                                      </p:to>
                                    </p:set>
                                    <p:animEffect transition="in" filter="fade">
                                      <p:cBhvr>
                                        <p:cTn id="12" dur="250"/>
                                        <p:tgtEl>
                                          <p:spTgt spid="144"/>
                                        </p:tgtEl>
                                      </p:cBhvr>
                                    </p:animEffect>
                                  </p:childTnLst>
                                </p:cTn>
                              </p:par>
                            </p:childTnLst>
                          </p:cTn>
                        </p:par>
                        <p:par>
                          <p:cTn id="13" fill="hold">
                            <p:stCondLst>
                              <p:cond delay="25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p:cNvSpPr/>
          <p:nvPr/>
        </p:nvSpPr>
        <p:spPr bwMode="auto">
          <a:xfrm>
            <a:off x="877855" y="4271549"/>
            <a:ext cx="509737" cy="509737"/>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solidFill>
                <a:schemeClr val="tx1"/>
              </a:solidFill>
            </a:endParaRPr>
          </a:p>
        </p:txBody>
      </p:sp>
      <p:sp>
        <p:nvSpPr>
          <p:cNvPr id="62" name="Oval 61"/>
          <p:cNvSpPr/>
          <p:nvPr/>
        </p:nvSpPr>
        <p:spPr bwMode="auto">
          <a:xfrm>
            <a:off x="4586609" y="4271549"/>
            <a:ext cx="509737" cy="509737"/>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solidFill>
                <a:schemeClr val="tx1"/>
              </a:solidFill>
            </a:endParaRPr>
          </a:p>
        </p:txBody>
      </p:sp>
      <p:grpSp>
        <p:nvGrpSpPr>
          <p:cNvPr id="27" name="Group 26"/>
          <p:cNvGrpSpPr/>
          <p:nvPr/>
        </p:nvGrpSpPr>
        <p:grpSpPr>
          <a:xfrm>
            <a:off x="497721" y="2235928"/>
            <a:ext cx="4968932" cy="2803496"/>
            <a:chOff x="484093" y="1352838"/>
            <a:chExt cx="4873213" cy="2749491"/>
          </a:xfrm>
        </p:grpSpPr>
        <p:cxnSp>
          <p:nvCxnSpPr>
            <p:cNvPr id="1350" name="Straight Connector 1349"/>
            <p:cNvCxnSpPr/>
            <p:nvPr/>
          </p:nvCxnSpPr>
          <p:spPr>
            <a:xfrm rot="5400000">
              <a:off x="2920700" y="-1083769"/>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1" name="Straight Connector 1350"/>
            <p:cNvCxnSpPr/>
            <p:nvPr/>
          </p:nvCxnSpPr>
          <p:spPr>
            <a:xfrm rot="5400000">
              <a:off x="2920700" y="-167272"/>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2" name="Straight Connector 1351"/>
            <p:cNvCxnSpPr/>
            <p:nvPr/>
          </p:nvCxnSpPr>
          <p:spPr>
            <a:xfrm rot="5400000">
              <a:off x="2920700" y="749226"/>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3" name="Straight Connector 1352"/>
            <p:cNvCxnSpPr/>
            <p:nvPr/>
          </p:nvCxnSpPr>
          <p:spPr>
            <a:xfrm rot="5400000">
              <a:off x="2920700" y="1665722"/>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grpSp>
      <p:sp>
        <p:nvSpPr>
          <p:cNvPr id="61" name="Title 3"/>
          <p:cNvSpPr txBox="1">
            <a:spLocks/>
          </p:cNvSpPr>
          <p:nvPr/>
        </p:nvSpPr>
        <p:spPr>
          <a:xfrm>
            <a:off x="644465" y="5262488"/>
            <a:ext cx="4676149" cy="115241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r>
              <a:rPr lang="en-US" sz="4079" dirty="0">
                <a:solidFill>
                  <a:schemeClr val="tx1"/>
                </a:solidFill>
              </a:rPr>
              <a:t>continuous storage </a:t>
            </a:r>
            <a:br>
              <a:rPr lang="en-US" sz="4079" dirty="0">
                <a:solidFill>
                  <a:schemeClr val="tx1"/>
                </a:solidFill>
              </a:rPr>
            </a:br>
            <a:r>
              <a:rPr lang="en-US" sz="4079" dirty="0">
                <a:solidFill>
                  <a:schemeClr val="tx1"/>
                </a:solidFill>
              </a:rPr>
              <a:t>geo-replication</a:t>
            </a:r>
          </a:p>
        </p:txBody>
      </p:sp>
      <p:sp>
        <p:nvSpPr>
          <p:cNvPr id="1339" name="Oval 536"/>
          <p:cNvSpPr>
            <a:spLocks noChangeAspect="1" noChangeArrowheads="1"/>
          </p:cNvSpPr>
          <p:nvPr/>
        </p:nvSpPr>
        <p:spPr bwMode="auto">
          <a:xfrm>
            <a:off x="1078735" y="4478079"/>
            <a:ext cx="107975" cy="107975"/>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36"/>
          </a:p>
        </p:txBody>
      </p:sp>
      <p:grpSp>
        <p:nvGrpSpPr>
          <p:cNvPr id="21" name="Group 20"/>
          <p:cNvGrpSpPr/>
          <p:nvPr/>
        </p:nvGrpSpPr>
        <p:grpSpPr>
          <a:xfrm>
            <a:off x="644466" y="2099664"/>
            <a:ext cx="4672495" cy="2999659"/>
            <a:chOff x="628009" y="1463040"/>
            <a:chExt cx="4582487" cy="2460962"/>
          </a:xfrm>
        </p:grpSpPr>
        <p:cxnSp>
          <p:nvCxnSpPr>
            <p:cNvPr id="20" name="Straight Connector 19"/>
            <p:cNvCxnSpPr/>
            <p:nvPr/>
          </p:nvCxnSpPr>
          <p:spPr>
            <a:xfrm>
              <a:off x="628009"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2" name="Straight Connector 1341"/>
            <p:cNvCxnSpPr/>
            <p:nvPr/>
          </p:nvCxnSpPr>
          <p:spPr>
            <a:xfrm>
              <a:off x="1544506"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3" name="Straight Connector 1342"/>
            <p:cNvCxnSpPr/>
            <p:nvPr/>
          </p:nvCxnSpPr>
          <p:spPr>
            <a:xfrm>
              <a:off x="2461003"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4" name="Straight Connector 1343"/>
            <p:cNvCxnSpPr/>
            <p:nvPr/>
          </p:nvCxnSpPr>
          <p:spPr>
            <a:xfrm>
              <a:off x="3377500"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5" name="Straight Connector 1344"/>
            <p:cNvCxnSpPr/>
            <p:nvPr/>
          </p:nvCxnSpPr>
          <p:spPr>
            <a:xfrm>
              <a:off x="4293997"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6" name="Straight Connector 1345"/>
            <p:cNvCxnSpPr/>
            <p:nvPr/>
          </p:nvCxnSpPr>
          <p:spPr>
            <a:xfrm>
              <a:off x="5210496"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grpSp>
      <p:sp>
        <p:nvSpPr>
          <p:cNvPr id="18" name="Pentagon 17"/>
          <p:cNvSpPr/>
          <p:nvPr/>
        </p:nvSpPr>
        <p:spPr bwMode="auto">
          <a:xfrm rot="5400000">
            <a:off x="400853" y="2862136"/>
            <a:ext cx="1463739" cy="798629"/>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3232" tIns="46617" rIns="93232" bIns="46617" numCol="1" rtlCol="0" anchor="ctr" anchorCtr="0" compatLnSpc="1">
            <a:prstTxWarp prst="textNoShape">
              <a:avLst/>
            </a:prstTxWarp>
          </a:bodyPr>
          <a:lstStyle/>
          <a:p>
            <a:pPr algn="ctr" defTabSz="932056" fontAlgn="base">
              <a:spcBef>
                <a:spcPct val="0"/>
              </a:spcBef>
              <a:spcAft>
                <a:spcPct val="0"/>
              </a:spcAft>
            </a:pPr>
            <a:r>
              <a:rPr lang="en-US" sz="1836" b="1" dirty="0">
                <a:solidFill>
                  <a:schemeClr val="tx1"/>
                </a:solidFill>
                <a:latin typeface="+mj-lt"/>
              </a:rPr>
              <a:t>WEST</a:t>
            </a:r>
          </a:p>
          <a:p>
            <a:pPr algn="ctr" defTabSz="932056" fontAlgn="base">
              <a:spcBef>
                <a:spcPct val="0"/>
              </a:spcBef>
              <a:spcAft>
                <a:spcPct val="0"/>
              </a:spcAft>
            </a:pPr>
            <a:r>
              <a:rPr lang="en-US" sz="1836" b="1" dirty="0">
                <a:solidFill>
                  <a:schemeClr val="tx1"/>
                </a:solidFill>
                <a:latin typeface="+mj-lt"/>
              </a:rPr>
              <a:t>DC</a:t>
            </a:r>
          </a:p>
        </p:txBody>
      </p:sp>
      <p:sp>
        <p:nvSpPr>
          <p:cNvPr id="1355" name="Pentagon 1354"/>
          <p:cNvSpPr/>
          <p:nvPr/>
        </p:nvSpPr>
        <p:spPr bwMode="auto">
          <a:xfrm rot="5400000">
            <a:off x="4121509" y="2862136"/>
            <a:ext cx="1463739" cy="798629"/>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3232" tIns="46617" rIns="93232" bIns="46617" numCol="1" rtlCol="0" anchor="ctr" anchorCtr="0" compatLnSpc="1">
            <a:prstTxWarp prst="textNoShape">
              <a:avLst/>
            </a:prstTxWarp>
          </a:bodyPr>
          <a:lstStyle/>
          <a:p>
            <a:pPr algn="ctr" defTabSz="932056" fontAlgn="base">
              <a:spcBef>
                <a:spcPct val="0"/>
              </a:spcBef>
              <a:spcAft>
                <a:spcPct val="0"/>
              </a:spcAft>
            </a:pPr>
            <a:r>
              <a:rPr lang="en-US" sz="1836" b="1" dirty="0">
                <a:solidFill>
                  <a:schemeClr val="tx1"/>
                </a:solidFill>
                <a:latin typeface="+mj-lt"/>
              </a:rPr>
              <a:t>EAST</a:t>
            </a:r>
          </a:p>
          <a:p>
            <a:pPr algn="ctr" defTabSz="932056" fontAlgn="base">
              <a:spcBef>
                <a:spcPct val="0"/>
              </a:spcBef>
              <a:spcAft>
                <a:spcPct val="0"/>
              </a:spcAft>
            </a:pPr>
            <a:r>
              <a:rPr lang="en-US" sz="1836" b="1" dirty="0">
                <a:solidFill>
                  <a:schemeClr val="tx1"/>
                </a:solidFill>
                <a:latin typeface="+mj-lt"/>
              </a:rPr>
              <a:t>DC</a:t>
            </a:r>
          </a:p>
        </p:txBody>
      </p:sp>
      <p:sp>
        <p:nvSpPr>
          <p:cNvPr id="1358" name="Oval 536"/>
          <p:cNvSpPr>
            <a:spLocks noChangeAspect="1" noChangeArrowheads="1"/>
          </p:cNvSpPr>
          <p:nvPr/>
        </p:nvSpPr>
        <p:spPr bwMode="auto">
          <a:xfrm>
            <a:off x="4787489" y="4478079"/>
            <a:ext cx="107975" cy="107975"/>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36"/>
          </a:p>
        </p:txBody>
      </p:sp>
      <p:sp>
        <p:nvSpPr>
          <p:cNvPr id="23" name="TextBox 22"/>
          <p:cNvSpPr txBox="1"/>
          <p:nvPr/>
        </p:nvSpPr>
        <p:spPr>
          <a:xfrm>
            <a:off x="2295729" y="4684842"/>
            <a:ext cx="1118896" cy="254237"/>
          </a:xfrm>
          <a:prstGeom prst="rect">
            <a:avLst/>
          </a:prstGeom>
          <a:noFill/>
        </p:spPr>
        <p:txBody>
          <a:bodyPr wrap="none" lIns="0" tIns="0" rIns="0" bIns="0" rtlCol="0">
            <a:spAutoFit/>
          </a:bodyPr>
          <a:lstStyle/>
          <a:p>
            <a:pPr>
              <a:lnSpc>
                <a:spcPct val="90000"/>
              </a:lnSpc>
              <a:spcBef>
                <a:spcPct val="20000"/>
              </a:spcBef>
              <a:buSzPct val="80000"/>
            </a:pPr>
            <a:r>
              <a:rPr lang="en-US" sz="1836" i="1" dirty="0">
                <a:latin typeface="+mj-lt"/>
              </a:rPr>
              <a:t>&gt; </a:t>
            </a:r>
            <a:r>
              <a:rPr lang="en-US" sz="1836" i="1" dirty="0" smtClean="0">
                <a:latin typeface="+mj-lt"/>
              </a:rPr>
              <a:t>250 </a:t>
            </a:r>
            <a:r>
              <a:rPr lang="en-US" sz="1836" i="1" dirty="0">
                <a:latin typeface="+mj-lt"/>
              </a:rPr>
              <a:t>miles</a:t>
            </a:r>
          </a:p>
        </p:txBody>
      </p:sp>
      <p:cxnSp>
        <p:nvCxnSpPr>
          <p:cNvPr id="1359" name="Straight Connector 1358"/>
          <p:cNvCxnSpPr/>
          <p:nvPr/>
        </p:nvCxnSpPr>
        <p:spPr>
          <a:xfrm>
            <a:off x="1132722" y="4532065"/>
            <a:ext cx="3654766" cy="0"/>
          </a:xfrm>
          <a:prstGeom prst="line">
            <a:avLst/>
          </a:prstGeom>
          <a:ln w="28575">
            <a:solidFill>
              <a:srgbClr val="92D050"/>
            </a:solidFill>
            <a:prstDash val="sysDash"/>
          </a:ln>
        </p:spPr>
        <p:style>
          <a:lnRef idx="1">
            <a:schemeClr val="accent1"/>
          </a:lnRef>
          <a:fillRef idx="0">
            <a:schemeClr val="accent1"/>
          </a:fillRef>
          <a:effectRef idx="0">
            <a:schemeClr val="accent1"/>
          </a:effectRef>
          <a:fontRef idx="minor">
            <a:schemeClr val="tx1"/>
          </a:fontRef>
        </p:style>
      </p:cxnSp>
      <p:sp>
        <p:nvSpPr>
          <p:cNvPr id="63" name="Rounded Rectangle 62"/>
          <p:cNvSpPr/>
          <p:nvPr/>
        </p:nvSpPr>
        <p:spPr bwMode="auto">
          <a:xfrm>
            <a:off x="6168878" y="2074102"/>
            <a:ext cx="5780574" cy="344646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1836" dirty="0"/>
          </a:p>
        </p:txBody>
      </p:sp>
      <p:grpSp>
        <p:nvGrpSpPr>
          <p:cNvPr id="65" name="Group 64"/>
          <p:cNvGrpSpPr/>
          <p:nvPr/>
        </p:nvGrpSpPr>
        <p:grpSpPr>
          <a:xfrm>
            <a:off x="6384587" y="2297210"/>
            <a:ext cx="1704817" cy="3008019"/>
            <a:chOff x="3857138" y="-151910"/>
            <a:chExt cx="1671976" cy="2950074"/>
          </a:xfrm>
        </p:grpSpPr>
        <p:pic>
          <p:nvPicPr>
            <p:cNvPr id="66" name="Picture 65"/>
            <p:cNvPicPr>
              <a:picLocks noChangeAspect="1"/>
            </p:cNvPicPr>
            <p:nvPr/>
          </p:nvPicPr>
          <p:blipFill rotWithShape="1">
            <a:blip r:embed="rId4">
              <a:extLst>
                <a:ext uri="{28A0092B-C50C-407E-A947-70E740481C1C}">
                  <a14:useLocalDpi xmlns:a14="http://schemas.microsoft.com/office/drawing/2010/main" val="0"/>
                </a:ext>
              </a:extLst>
            </a:blip>
            <a:srcRect b="26017"/>
            <a:stretch/>
          </p:blipFill>
          <p:spPr>
            <a:xfrm>
              <a:off x="3857140" y="-151910"/>
              <a:ext cx="1671974" cy="303820"/>
            </a:xfrm>
            <a:prstGeom prst="rect">
              <a:avLst/>
            </a:prstGeom>
          </p:spPr>
        </p:pic>
        <p:sp>
          <p:nvSpPr>
            <p:cNvPr id="67" name="Rectangle 66"/>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gradFill>
                  <a:gsLst>
                    <a:gs pos="0">
                      <a:srgbClr val="FFFFFF"/>
                    </a:gs>
                    <a:gs pos="100000">
                      <a:srgbClr val="FFFFFF"/>
                    </a:gs>
                  </a:gsLst>
                  <a:lin ang="5400000" scaled="0"/>
                </a:gradFill>
              </a:endParaRPr>
            </a:p>
          </p:txBody>
        </p:sp>
        <p:pic>
          <p:nvPicPr>
            <p:cNvPr id="68" name="Picture 67"/>
            <p:cNvPicPr>
              <a:picLocks noChangeAspect="1"/>
            </p:cNvPicPr>
            <p:nvPr/>
          </p:nvPicPr>
          <p:blipFill rotWithShape="1">
            <a:blip r:embed="rId4">
              <a:extLst>
                <a:ext uri="{28A0092B-C50C-407E-A947-70E740481C1C}">
                  <a14:useLocalDpi xmlns:a14="http://schemas.microsoft.com/office/drawing/2010/main" val="0"/>
                </a:ext>
              </a:extLst>
            </a:blip>
            <a:srcRect t="73983"/>
            <a:stretch/>
          </p:blipFill>
          <p:spPr>
            <a:xfrm>
              <a:off x="3857140" y="2691324"/>
              <a:ext cx="1671974" cy="106840"/>
            </a:xfrm>
            <a:prstGeom prst="rect">
              <a:avLst/>
            </a:prstGeom>
          </p:spPr>
        </p:pic>
      </p:grpSp>
      <p:grpSp>
        <p:nvGrpSpPr>
          <p:cNvPr id="69" name="Group 68"/>
          <p:cNvGrpSpPr/>
          <p:nvPr/>
        </p:nvGrpSpPr>
        <p:grpSpPr>
          <a:xfrm>
            <a:off x="8208079" y="2297210"/>
            <a:ext cx="1704817" cy="3008019"/>
            <a:chOff x="3857138" y="-151910"/>
            <a:chExt cx="1671976" cy="2950074"/>
          </a:xfrm>
        </p:grpSpPr>
        <p:pic>
          <p:nvPicPr>
            <p:cNvPr id="70" name="Picture 69"/>
            <p:cNvPicPr>
              <a:picLocks noChangeAspect="1"/>
            </p:cNvPicPr>
            <p:nvPr/>
          </p:nvPicPr>
          <p:blipFill rotWithShape="1">
            <a:blip r:embed="rId4">
              <a:extLst>
                <a:ext uri="{28A0092B-C50C-407E-A947-70E740481C1C}">
                  <a14:useLocalDpi xmlns:a14="http://schemas.microsoft.com/office/drawing/2010/main" val="0"/>
                </a:ext>
              </a:extLst>
            </a:blip>
            <a:srcRect b="26017"/>
            <a:stretch/>
          </p:blipFill>
          <p:spPr>
            <a:xfrm>
              <a:off x="3857140" y="-151910"/>
              <a:ext cx="1671974" cy="303820"/>
            </a:xfrm>
            <a:prstGeom prst="rect">
              <a:avLst/>
            </a:prstGeom>
          </p:spPr>
        </p:pic>
        <p:sp>
          <p:nvSpPr>
            <p:cNvPr id="71" name="Rectangle 70"/>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gradFill>
                  <a:gsLst>
                    <a:gs pos="0">
                      <a:srgbClr val="FFFFFF"/>
                    </a:gs>
                    <a:gs pos="100000">
                      <a:srgbClr val="FFFFFF"/>
                    </a:gs>
                  </a:gsLst>
                  <a:lin ang="5400000" scaled="0"/>
                </a:gradFill>
              </a:endParaRPr>
            </a:p>
          </p:txBody>
        </p:sp>
        <p:pic>
          <p:nvPicPr>
            <p:cNvPr id="72" name="Picture 71"/>
            <p:cNvPicPr>
              <a:picLocks noChangeAspect="1"/>
            </p:cNvPicPr>
            <p:nvPr/>
          </p:nvPicPr>
          <p:blipFill rotWithShape="1">
            <a:blip r:embed="rId4">
              <a:extLst>
                <a:ext uri="{28A0092B-C50C-407E-A947-70E740481C1C}">
                  <a14:useLocalDpi xmlns:a14="http://schemas.microsoft.com/office/drawing/2010/main" val="0"/>
                </a:ext>
              </a:extLst>
            </a:blip>
            <a:srcRect t="73983"/>
            <a:stretch/>
          </p:blipFill>
          <p:spPr>
            <a:xfrm>
              <a:off x="3857140" y="2691324"/>
              <a:ext cx="1671974" cy="106840"/>
            </a:xfrm>
            <a:prstGeom prst="rect">
              <a:avLst/>
            </a:prstGeom>
          </p:spPr>
        </p:pic>
      </p:grpSp>
      <p:grpSp>
        <p:nvGrpSpPr>
          <p:cNvPr id="73" name="Group 72"/>
          <p:cNvGrpSpPr/>
          <p:nvPr/>
        </p:nvGrpSpPr>
        <p:grpSpPr>
          <a:xfrm>
            <a:off x="10031432" y="2297210"/>
            <a:ext cx="1704817" cy="3008019"/>
            <a:chOff x="3857138" y="-151910"/>
            <a:chExt cx="1671976" cy="2950074"/>
          </a:xfrm>
        </p:grpSpPr>
        <p:pic>
          <p:nvPicPr>
            <p:cNvPr id="74" name="Picture 73"/>
            <p:cNvPicPr>
              <a:picLocks noChangeAspect="1"/>
            </p:cNvPicPr>
            <p:nvPr/>
          </p:nvPicPr>
          <p:blipFill rotWithShape="1">
            <a:blip r:embed="rId4">
              <a:extLst>
                <a:ext uri="{28A0092B-C50C-407E-A947-70E740481C1C}">
                  <a14:useLocalDpi xmlns:a14="http://schemas.microsoft.com/office/drawing/2010/main" val="0"/>
                </a:ext>
              </a:extLst>
            </a:blip>
            <a:srcRect b="26017"/>
            <a:stretch/>
          </p:blipFill>
          <p:spPr>
            <a:xfrm>
              <a:off x="3857140" y="-151910"/>
              <a:ext cx="1671974" cy="303820"/>
            </a:xfrm>
            <a:prstGeom prst="rect">
              <a:avLst/>
            </a:prstGeom>
          </p:spPr>
        </p:pic>
        <p:sp>
          <p:nvSpPr>
            <p:cNvPr id="75" name="Rectangle 7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gradFill>
                  <a:gsLst>
                    <a:gs pos="0">
                      <a:srgbClr val="FFFFFF"/>
                    </a:gs>
                    <a:gs pos="100000">
                      <a:srgbClr val="FFFFFF"/>
                    </a:gs>
                  </a:gsLst>
                  <a:lin ang="5400000" scaled="0"/>
                </a:gradFill>
              </a:endParaRPr>
            </a:p>
          </p:txBody>
        </p:sp>
        <p:pic>
          <p:nvPicPr>
            <p:cNvPr id="77" name="Picture 76"/>
            <p:cNvPicPr>
              <a:picLocks noChangeAspect="1"/>
            </p:cNvPicPr>
            <p:nvPr/>
          </p:nvPicPr>
          <p:blipFill rotWithShape="1">
            <a:blip r:embed="rId4">
              <a:extLst>
                <a:ext uri="{28A0092B-C50C-407E-A947-70E740481C1C}">
                  <a14:useLocalDpi xmlns:a14="http://schemas.microsoft.com/office/drawing/2010/main" val="0"/>
                </a:ext>
              </a:extLst>
            </a:blip>
            <a:srcRect t="73983"/>
            <a:stretch/>
          </p:blipFill>
          <p:spPr>
            <a:xfrm>
              <a:off x="3857140" y="2691324"/>
              <a:ext cx="1671974" cy="106840"/>
            </a:xfrm>
            <a:prstGeom prst="rect">
              <a:avLst/>
            </a:prstGeom>
          </p:spPr>
        </p:pic>
      </p:grpSp>
      <p:sp>
        <p:nvSpPr>
          <p:cNvPr id="78" name="Rounded Rectangle 77"/>
          <p:cNvSpPr/>
          <p:nvPr/>
        </p:nvSpPr>
        <p:spPr bwMode="auto">
          <a:xfrm>
            <a:off x="9139778" y="3679171"/>
            <a:ext cx="626438" cy="766852"/>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gradFill>
                <a:gsLst>
                  <a:gs pos="0">
                    <a:srgbClr val="FFFFFF"/>
                  </a:gs>
                  <a:gs pos="100000">
                    <a:srgbClr val="FFFFFF"/>
                  </a:gs>
                </a:gsLst>
                <a:lin ang="5400000" scaled="0"/>
              </a:gradFill>
            </a:endParaRPr>
          </a:p>
        </p:txBody>
      </p:sp>
      <p:sp>
        <p:nvSpPr>
          <p:cNvPr id="79" name="Rounded Rectangle 78"/>
          <p:cNvSpPr/>
          <p:nvPr/>
        </p:nvSpPr>
        <p:spPr bwMode="auto">
          <a:xfrm>
            <a:off x="8323903" y="3674125"/>
            <a:ext cx="626438" cy="766852"/>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gradFill>
                <a:gsLst>
                  <a:gs pos="0">
                    <a:srgbClr val="FFFFFF"/>
                  </a:gs>
                  <a:gs pos="100000">
                    <a:srgbClr val="FFFFFF"/>
                  </a:gs>
                </a:gsLst>
                <a:lin ang="5400000" scaled="0"/>
              </a:gradFill>
            </a:endParaRPr>
          </a:p>
        </p:txBody>
      </p:sp>
      <p:sp>
        <p:nvSpPr>
          <p:cNvPr id="80" name="Rounded Rectangle 79"/>
          <p:cNvSpPr/>
          <p:nvPr/>
        </p:nvSpPr>
        <p:spPr bwMode="auto">
          <a:xfrm>
            <a:off x="10957736" y="2785560"/>
            <a:ext cx="626438" cy="766852"/>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gradFill>
                <a:gsLst>
                  <a:gs pos="0">
                    <a:srgbClr val="FFFFFF"/>
                  </a:gs>
                  <a:gs pos="100000">
                    <a:srgbClr val="FFFFFF"/>
                  </a:gs>
                </a:gsLst>
                <a:lin ang="5400000" scaled="0"/>
              </a:gradFill>
            </a:endParaRPr>
          </a:p>
        </p:txBody>
      </p:sp>
      <p:grpSp>
        <p:nvGrpSpPr>
          <p:cNvPr id="81" name="Group 80"/>
          <p:cNvGrpSpPr/>
          <p:nvPr/>
        </p:nvGrpSpPr>
        <p:grpSpPr>
          <a:xfrm>
            <a:off x="8323902" y="2763579"/>
            <a:ext cx="1455600" cy="2432231"/>
            <a:chOff x="6371150" y="2709450"/>
            <a:chExt cx="1427560" cy="2385378"/>
          </a:xfrm>
        </p:grpSpPr>
        <p:pic>
          <p:nvPicPr>
            <p:cNvPr id="82" name="Picture 8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83" name="Picture 8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84" name="Picture 8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85" name="Picture 84"/>
            <p:cNvPicPr>
              <a:picLocks noChangeAspect="1"/>
            </p:cNvPicPr>
            <p:nvPr/>
          </p:nvPicPr>
          <p:blipFill rotWithShape="1">
            <a:blip r:embed="rId5" cstate="print">
              <a:extLst>
                <a:ext uri="{28A0092B-C50C-407E-A947-70E740481C1C}">
                  <a14:useLocalDpi xmlns:a14="http://schemas.microsoft.com/office/drawing/2010/main" val="0"/>
                </a:ext>
              </a:extLst>
            </a:blip>
            <a:srcRect b="19821"/>
            <a:stretch/>
          </p:blipFill>
          <p:spPr>
            <a:xfrm>
              <a:off x="6371150" y="4461376"/>
              <a:ext cx="636754" cy="633452"/>
            </a:xfrm>
            <a:prstGeom prst="rect">
              <a:avLst/>
            </a:prstGeom>
          </p:spPr>
        </p:pic>
        <p:pic>
          <p:nvPicPr>
            <p:cNvPr id="86" name="Picture 85"/>
            <p:cNvPicPr>
              <a:picLocks noChangeAspect="1"/>
            </p:cNvPicPr>
            <p:nvPr/>
          </p:nvPicPr>
          <p:blipFill rotWithShape="1">
            <a:blip r:embed="rId5" cstate="print">
              <a:extLst>
                <a:ext uri="{28A0092B-C50C-407E-A947-70E740481C1C}">
                  <a14:useLocalDpi xmlns:a14="http://schemas.microsoft.com/office/drawing/2010/main" val="0"/>
                </a:ext>
              </a:extLst>
            </a:blip>
            <a:srcRect b="19821"/>
            <a:stretch/>
          </p:blipFill>
          <p:spPr>
            <a:xfrm>
              <a:off x="7161956" y="4461376"/>
              <a:ext cx="636754" cy="633452"/>
            </a:xfrm>
            <a:prstGeom prst="rect">
              <a:avLst/>
            </a:prstGeom>
          </p:spPr>
        </p:pic>
        <p:pic>
          <p:nvPicPr>
            <p:cNvPr id="87" name="Picture 8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88" name="Group 87"/>
          <p:cNvGrpSpPr/>
          <p:nvPr/>
        </p:nvGrpSpPr>
        <p:grpSpPr>
          <a:xfrm>
            <a:off x="10147254" y="2763579"/>
            <a:ext cx="1455600" cy="2432231"/>
            <a:chOff x="6371150" y="2709450"/>
            <a:chExt cx="1427560" cy="2385378"/>
          </a:xfrm>
        </p:grpSpPr>
        <p:pic>
          <p:nvPicPr>
            <p:cNvPr id="89" name="Picture 8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90" name="Picture 8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91" name="Picture 9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92" name="Picture 91"/>
            <p:cNvPicPr>
              <a:picLocks noChangeAspect="1"/>
            </p:cNvPicPr>
            <p:nvPr/>
          </p:nvPicPr>
          <p:blipFill rotWithShape="1">
            <a:blip r:embed="rId5" cstate="print">
              <a:extLst>
                <a:ext uri="{28A0092B-C50C-407E-A947-70E740481C1C}">
                  <a14:useLocalDpi xmlns:a14="http://schemas.microsoft.com/office/drawing/2010/main" val="0"/>
                </a:ext>
              </a:extLst>
            </a:blip>
            <a:srcRect b="19821"/>
            <a:stretch/>
          </p:blipFill>
          <p:spPr>
            <a:xfrm>
              <a:off x="6371150" y="4461376"/>
              <a:ext cx="636754" cy="633452"/>
            </a:xfrm>
            <a:prstGeom prst="rect">
              <a:avLst/>
            </a:prstGeom>
          </p:spPr>
        </p:pic>
        <p:pic>
          <p:nvPicPr>
            <p:cNvPr id="93" name="Picture 92"/>
            <p:cNvPicPr>
              <a:picLocks noChangeAspect="1"/>
            </p:cNvPicPr>
            <p:nvPr/>
          </p:nvPicPr>
          <p:blipFill rotWithShape="1">
            <a:blip r:embed="rId5" cstate="print">
              <a:extLst>
                <a:ext uri="{28A0092B-C50C-407E-A947-70E740481C1C}">
                  <a14:useLocalDpi xmlns:a14="http://schemas.microsoft.com/office/drawing/2010/main" val="0"/>
                </a:ext>
              </a:extLst>
            </a:blip>
            <a:srcRect b="19821"/>
            <a:stretch/>
          </p:blipFill>
          <p:spPr>
            <a:xfrm>
              <a:off x="7161956" y="4461376"/>
              <a:ext cx="636754" cy="633452"/>
            </a:xfrm>
            <a:prstGeom prst="rect">
              <a:avLst/>
            </a:prstGeom>
          </p:spPr>
        </p:pic>
        <p:pic>
          <p:nvPicPr>
            <p:cNvPr id="94" name="Picture 9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95" name="Group 94"/>
          <p:cNvGrpSpPr/>
          <p:nvPr/>
        </p:nvGrpSpPr>
        <p:grpSpPr>
          <a:xfrm>
            <a:off x="8337916" y="3674125"/>
            <a:ext cx="612424" cy="766852"/>
            <a:chOff x="8173259" y="3602456"/>
            <a:chExt cx="600626" cy="752080"/>
          </a:xfrm>
        </p:grpSpPr>
        <p:sp>
          <p:nvSpPr>
            <p:cNvPr id="96" name="Rounded Rectangle 95"/>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gradFill>
                  <a:gsLst>
                    <a:gs pos="0">
                      <a:srgbClr val="FFFFFF"/>
                    </a:gs>
                    <a:gs pos="100000">
                      <a:srgbClr val="FFFFFF"/>
                    </a:gs>
                  </a:gsLst>
                  <a:lin ang="5400000" scaled="0"/>
                </a:gradFill>
              </a:endParaRPr>
            </a:p>
          </p:txBody>
        </p:sp>
        <p:pic>
          <p:nvPicPr>
            <p:cNvPr id="97" name="Picture 96"/>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112" name="Rounded Rectangle 111"/>
          <p:cNvSpPr/>
          <p:nvPr/>
        </p:nvSpPr>
        <p:spPr bwMode="auto">
          <a:xfrm>
            <a:off x="8323903" y="3653840"/>
            <a:ext cx="649262" cy="805565"/>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gradFill>
                <a:gsLst>
                  <a:gs pos="0">
                    <a:srgbClr val="FFFFFF"/>
                  </a:gs>
                  <a:gs pos="100000">
                    <a:srgbClr val="FFFFFF"/>
                  </a:gs>
                </a:gsLst>
                <a:lin ang="5400000" scaled="0"/>
              </a:gradFill>
            </a:endParaRPr>
          </a:p>
        </p:txBody>
      </p:sp>
      <p:sp>
        <p:nvSpPr>
          <p:cNvPr id="113" name="Rounded Rectangle 112"/>
          <p:cNvSpPr/>
          <p:nvPr/>
        </p:nvSpPr>
        <p:spPr bwMode="auto">
          <a:xfrm>
            <a:off x="6523234" y="2782205"/>
            <a:ext cx="626438" cy="766852"/>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endParaRPr lang="en-US" sz="2243" dirty="0">
              <a:gradFill>
                <a:gsLst>
                  <a:gs pos="0">
                    <a:srgbClr val="FFFFFF"/>
                  </a:gs>
                  <a:gs pos="100000">
                    <a:srgbClr val="FFFFFF"/>
                  </a:gs>
                </a:gsLst>
                <a:lin ang="5400000" scaled="0"/>
              </a:gradFill>
            </a:endParaRPr>
          </a:p>
        </p:txBody>
      </p:sp>
      <p:grpSp>
        <p:nvGrpSpPr>
          <p:cNvPr id="114" name="Group 113"/>
          <p:cNvGrpSpPr/>
          <p:nvPr/>
        </p:nvGrpSpPr>
        <p:grpSpPr>
          <a:xfrm>
            <a:off x="6500412" y="2763579"/>
            <a:ext cx="1455600" cy="2432231"/>
            <a:chOff x="6371150" y="2709450"/>
            <a:chExt cx="1427560" cy="2385378"/>
          </a:xfrm>
        </p:grpSpPr>
        <p:pic>
          <p:nvPicPr>
            <p:cNvPr id="115" name="Picture 1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6" name="Picture 1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7"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8" name="Picture 117"/>
            <p:cNvPicPr>
              <a:picLocks noChangeAspect="1"/>
            </p:cNvPicPr>
            <p:nvPr/>
          </p:nvPicPr>
          <p:blipFill rotWithShape="1">
            <a:blip r:embed="rId5" cstate="print">
              <a:extLst>
                <a:ext uri="{28A0092B-C50C-407E-A947-70E740481C1C}">
                  <a14:useLocalDpi xmlns:a14="http://schemas.microsoft.com/office/drawing/2010/main" val="0"/>
                </a:ext>
              </a:extLst>
            </a:blip>
            <a:srcRect b="19821"/>
            <a:stretch/>
          </p:blipFill>
          <p:spPr>
            <a:xfrm>
              <a:off x="6371150" y="4461376"/>
              <a:ext cx="636754" cy="633452"/>
            </a:xfrm>
            <a:prstGeom prst="rect">
              <a:avLst/>
            </a:prstGeom>
          </p:spPr>
        </p:pic>
        <p:pic>
          <p:nvPicPr>
            <p:cNvPr id="119" name="Picture 118"/>
            <p:cNvPicPr>
              <a:picLocks noChangeAspect="1"/>
            </p:cNvPicPr>
            <p:nvPr/>
          </p:nvPicPr>
          <p:blipFill rotWithShape="1">
            <a:blip r:embed="rId5" cstate="print">
              <a:extLst>
                <a:ext uri="{28A0092B-C50C-407E-A947-70E740481C1C}">
                  <a14:useLocalDpi xmlns:a14="http://schemas.microsoft.com/office/drawing/2010/main" val="0"/>
                </a:ext>
              </a:extLst>
            </a:blip>
            <a:srcRect b="19821"/>
            <a:stretch/>
          </p:blipFill>
          <p:spPr>
            <a:xfrm>
              <a:off x="7161956" y="4461376"/>
              <a:ext cx="636754" cy="633452"/>
            </a:xfrm>
            <a:prstGeom prst="rect">
              <a:avLst/>
            </a:prstGeom>
          </p:spPr>
        </p:pic>
        <p:pic>
          <p:nvPicPr>
            <p:cNvPr id="120" name="Picture 1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2" name="Oval 1"/>
          <p:cNvSpPr/>
          <p:nvPr/>
        </p:nvSpPr>
        <p:spPr bwMode="auto">
          <a:xfrm>
            <a:off x="1040715" y="4438840"/>
            <a:ext cx="184018" cy="18401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r>
              <a:rPr lang="en-US" sz="2243" dirty="0">
                <a:solidFill>
                  <a:schemeClr val="tx1"/>
                </a:solidFill>
              </a:rPr>
              <a:t> </a:t>
            </a:r>
          </a:p>
        </p:txBody>
      </p:sp>
      <p:sp>
        <p:nvSpPr>
          <p:cNvPr id="98" name="Oval 97"/>
          <p:cNvSpPr/>
          <p:nvPr/>
        </p:nvSpPr>
        <p:spPr bwMode="auto">
          <a:xfrm>
            <a:off x="1038972" y="4437096"/>
            <a:ext cx="184018" cy="18401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ctr" anchorCtr="0" compatLnSpc="1">
            <a:prstTxWarp prst="textNoShape">
              <a:avLst/>
            </a:prstTxWarp>
          </a:bodyPr>
          <a:lstStyle/>
          <a:p>
            <a:pPr algn="ctr" defTabSz="932056" fontAlgn="base">
              <a:spcBef>
                <a:spcPct val="0"/>
              </a:spcBef>
              <a:spcAft>
                <a:spcPct val="0"/>
              </a:spcAft>
            </a:pPr>
            <a:r>
              <a:rPr lang="en-US" sz="2243" dirty="0">
                <a:solidFill>
                  <a:schemeClr val="tx1"/>
                </a:solidFill>
              </a:rPr>
              <a:t> </a:t>
            </a:r>
          </a:p>
        </p:txBody>
      </p:sp>
      <p:sp>
        <p:nvSpPr>
          <p:cNvPr id="100" name="TextBox 99"/>
          <p:cNvSpPr txBox="1"/>
          <p:nvPr/>
        </p:nvSpPr>
        <p:spPr>
          <a:xfrm>
            <a:off x="7468435" y="5741128"/>
            <a:ext cx="3181460" cy="921830"/>
          </a:xfrm>
          <a:prstGeom prst="rect">
            <a:avLst/>
          </a:prstGeom>
          <a:noFill/>
        </p:spPr>
        <p:txBody>
          <a:bodyPr wrap="square" lIns="0" tIns="0" rIns="0" bIns="0" rtlCol="0">
            <a:spAutoFit/>
          </a:bodyPr>
          <a:lstStyle/>
          <a:p>
            <a:pPr algn="ctr">
              <a:lnSpc>
                <a:spcPct val="90000"/>
              </a:lnSpc>
              <a:spcBef>
                <a:spcPct val="20000"/>
              </a:spcBef>
              <a:buSzPct val="80000"/>
            </a:pPr>
            <a:r>
              <a:rPr lang="en-US" sz="3263" dirty="0">
                <a:latin typeface="+mj-lt"/>
              </a:rPr>
              <a:t>Windows Azure Storage</a:t>
            </a:r>
          </a:p>
        </p:txBody>
      </p:sp>
      <p:sp>
        <p:nvSpPr>
          <p:cNvPr id="101" name="Title 3"/>
          <p:cNvSpPr txBox="1">
            <a:spLocks/>
          </p:cNvSpPr>
          <p:nvPr/>
        </p:nvSpPr>
        <p:spPr>
          <a:xfrm>
            <a:off x="6500412" y="1354975"/>
            <a:ext cx="5351658" cy="762588"/>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pPr algn="ctr"/>
            <a:r>
              <a:rPr lang="en-US" sz="4079" dirty="0">
                <a:solidFill>
                  <a:schemeClr val="tx1"/>
                </a:solidFill>
              </a:rPr>
              <a:t>Geo-Replicated Storage</a:t>
            </a:r>
          </a:p>
        </p:txBody>
      </p:sp>
      <p:sp>
        <p:nvSpPr>
          <p:cNvPr id="3" name="Title 2"/>
          <p:cNvSpPr>
            <a:spLocks noGrp="1"/>
          </p:cNvSpPr>
          <p:nvPr>
            <p:ph type="title"/>
          </p:nvPr>
        </p:nvSpPr>
        <p:spPr/>
        <p:txBody>
          <a:bodyPr/>
          <a:lstStyle/>
          <a:p>
            <a:r>
              <a:rPr lang="en-US" sz="5507" dirty="0">
                <a:solidFill>
                  <a:schemeClr val="bg1">
                    <a:lumMod val="50000"/>
                  </a:schemeClr>
                </a:solidFill>
              </a:rPr>
              <a:t>Increased </a:t>
            </a:r>
            <a:r>
              <a:rPr lang="en-US" sz="5507" dirty="0" smtClean="0">
                <a:solidFill>
                  <a:schemeClr val="bg1">
                    <a:lumMod val="50000"/>
                  </a:schemeClr>
                </a:solidFill>
              </a:rPr>
              <a:t>availability </a:t>
            </a:r>
            <a:r>
              <a:rPr lang="en-US" sz="5507" dirty="0">
                <a:solidFill>
                  <a:schemeClr val="bg1">
                    <a:lumMod val="50000"/>
                  </a:schemeClr>
                </a:solidFill>
              </a:rPr>
              <a:t>with </a:t>
            </a:r>
            <a:r>
              <a:rPr lang="en-US" sz="5507" dirty="0" smtClean="0">
                <a:solidFill>
                  <a:schemeClr val="bg1">
                    <a:lumMod val="50000"/>
                  </a:schemeClr>
                </a:solidFill>
              </a:rPr>
              <a:t>replication</a:t>
            </a:r>
            <a:endParaRPr lang="en-US" dirty="0">
              <a:solidFill>
                <a:schemeClr val="bg1">
                  <a:lumMod val="50000"/>
                </a:schemeClr>
              </a:solidFill>
            </a:endParaRPr>
          </a:p>
        </p:txBody>
      </p:sp>
    </p:spTree>
    <p:custDataLst>
      <p:tags r:id="rId1"/>
    </p:custDataLst>
    <p:extLst>
      <p:ext uri="{BB962C8B-B14F-4D97-AF65-F5344CB8AC3E}">
        <p14:creationId xmlns:p14="http://schemas.microsoft.com/office/powerpoint/2010/main" val="20994162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par>
                                <p:cTn id="8" presetID="22" presetClass="entr" presetSubtype="8"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fade">
                                      <p:cBhvr>
                                        <p:cTn id="14" dur="500"/>
                                        <p:tgtEl>
                                          <p:spTgt spid="61"/>
                                        </p:tgtEl>
                                      </p:cBhvr>
                                    </p:animEffect>
                                  </p:childTnLst>
                                </p:cTn>
                              </p:par>
                            </p:childTnLst>
                          </p:cTn>
                        </p:par>
                        <p:par>
                          <p:cTn id="15" fill="hold">
                            <p:stCondLst>
                              <p:cond delay="1500"/>
                            </p:stCondLst>
                            <p:childTnLst>
                              <p:par>
                                <p:cTn id="16" presetID="22" presetClass="entr" presetSubtype="4"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339"/>
                                        </p:tgtEl>
                                        <p:attrNameLst>
                                          <p:attrName>style.visibility</p:attrName>
                                        </p:attrNameLst>
                                      </p:cBhvr>
                                      <p:to>
                                        <p:strVal val="visible"/>
                                      </p:to>
                                    </p:set>
                                    <p:animEffect transition="in" filter="fade">
                                      <p:cBhvr>
                                        <p:cTn id="22" dur="250"/>
                                        <p:tgtEl>
                                          <p:spTgt spid="1339"/>
                                        </p:tgtEl>
                                      </p:cBhvr>
                                    </p:animEffect>
                                  </p:childTnLst>
                                </p:cTn>
                              </p:par>
                            </p:childTnLst>
                          </p:cTn>
                        </p:par>
                        <p:par>
                          <p:cTn id="23" fill="hold">
                            <p:stCondLst>
                              <p:cond delay="2250"/>
                            </p:stCondLst>
                            <p:childTnLst>
                              <p:par>
                                <p:cTn id="24" presetID="22" presetClass="entr" presetSubtype="4" fill="hold" grpId="0" nodeType="afterEffect">
                                  <p:stCondLst>
                                    <p:cond delay="0"/>
                                  </p:stCondLst>
                                  <p:childTnLst>
                                    <p:set>
                                      <p:cBhvr>
                                        <p:cTn id="25" dur="1" fill="hold">
                                          <p:stCondLst>
                                            <p:cond delay="0"/>
                                          </p:stCondLst>
                                        </p:cTn>
                                        <p:tgtEl>
                                          <p:spTgt spid="1355"/>
                                        </p:tgtEl>
                                        <p:attrNameLst>
                                          <p:attrName>style.visibility</p:attrName>
                                        </p:attrNameLst>
                                      </p:cBhvr>
                                      <p:to>
                                        <p:strVal val="visible"/>
                                      </p:to>
                                    </p:set>
                                    <p:animEffect transition="in" filter="wipe(down)">
                                      <p:cBhvr>
                                        <p:cTn id="26" dur="500"/>
                                        <p:tgtEl>
                                          <p:spTgt spid="1355"/>
                                        </p:tgtEl>
                                      </p:cBhvr>
                                    </p:animEffect>
                                  </p:childTnLst>
                                </p:cTn>
                              </p:par>
                            </p:childTnLst>
                          </p:cTn>
                        </p:par>
                        <p:par>
                          <p:cTn id="27" fill="hold">
                            <p:stCondLst>
                              <p:cond delay="2750"/>
                            </p:stCondLst>
                            <p:childTnLst>
                              <p:par>
                                <p:cTn id="28" presetID="10" presetClass="entr" presetSubtype="0" fill="hold" grpId="0" nodeType="afterEffect">
                                  <p:stCondLst>
                                    <p:cond delay="0"/>
                                  </p:stCondLst>
                                  <p:childTnLst>
                                    <p:set>
                                      <p:cBhvr>
                                        <p:cTn id="29" dur="1" fill="hold">
                                          <p:stCondLst>
                                            <p:cond delay="0"/>
                                          </p:stCondLst>
                                        </p:cTn>
                                        <p:tgtEl>
                                          <p:spTgt spid="1358"/>
                                        </p:tgtEl>
                                        <p:attrNameLst>
                                          <p:attrName>style.visibility</p:attrName>
                                        </p:attrNameLst>
                                      </p:cBhvr>
                                      <p:to>
                                        <p:strVal val="visible"/>
                                      </p:to>
                                    </p:set>
                                    <p:animEffect transition="in" filter="fade">
                                      <p:cBhvr>
                                        <p:cTn id="30" dur="250"/>
                                        <p:tgtEl>
                                          <p:spTgt spid="1358"/>
                                        </p:tgtEl>
                                      </p:cBhvr>
                                    </p:animEffect>
                                  </p:childTnLst>
                                </p:cTn>
                              </p:par>
                            </p:childTnLst>
                          </p:cTn>
                        </p:par>
                        <p:par>
                          <p:cTn id="31" fill="hold">
                            <p:stCondLst>
                              <p:cond delay="3000"/>
                            </p:stCondLst>
                            <p:childTnLst>
                              <p:par>
                                <p:cTn id="32" presetID="10" presetClass="entr" presetSubtype="0" fill="hold" grpId="0" nodeType="afterEffect">
                                  <p:stCondLst>
                                    <p:cond delay="100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250"/>
                                        <p:tgtEl>
                                          <p:spTgt spid="64"/>
                                        </p:tgtEl>
                                      </p:cBhvr>
                                    </p:animEffect>
                                  </p:childTnLst>
                                </p:cTn>
                              </p:par>
                              <p:par>
                                <p:cTn id="35" presetID="22" presetClass="entr" presetSubtype="8" fill="hold" nodeType="withEffect">
                                  <p:stCondLst>
                                    <p:cond delay="1000"/>
                                  </p:stCondLst>
                                  <p:childTnLst>
                                    <p:set>
                                      <p:cBhvr>
                                        <p:cTn id="36" dur="1" fill="hold">
                                          <p:stCondLst>
                                            <p:cond delay="0"/>
                                          </p:stCondLst>
                                        </p:cTn>
                                        <p:tgtEl>
                                          <p:spTgt spid="1359"/>
                                        </p:tgtEl>
                                        <p:attrNameLst>
                                          <p:attrName>style.visibility</p:attrName>
                                        </p:attrNameLst>
                                      </p:cBhvr>
                                      <p:to>
                                        <p:strVal val="visible"/>
                                      </p:to>
                                    </p:set>
                                    <p:animEffect transition="in" filter="wipe(left)">
                                      <p:cBhvr>
                                        <p:cTn id="37" dur="1000"/>
                                        <p:tgtEl>
                                          <p:spTgt spid="1359"/>
                                        </p:tgtEl>
                                      </p:cBhvr>
                                    </p:animEffect>
                                  </p:childTnLst>
                                </p:cTn>
                              </p:par>
                            </p:childTnLst>
                          </p:cTn>
                        </p:par>
                        <p:par>
                          <p:cTn id="38" fill="hold">
                            <p:stCondLst>
                              <p:cond delay="5000"/>
                            </p:stCondLst>
                            <p:childTnLst>
                              <p:par>
                                <p:cTn id="39" presetID="10" presetClass="entr" presetSubtype="0" fill="hold" grpId="0" nodeType="after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250"/>
                                        <p:tgtEl>
                                          <p:spTgt spid="62"/>
                                        </p:tgtEl>
                                      </p:cBhvr>
                                    </p:animEffect>
                                  </p:childTnLst>
                                </p:cTn>
                              </p:par>
                            </p:childTnLst>
                          </p:cTn>
                        </p:par>
                        <p:par>
                          <p:cTn id="42" fill="hold">
                            <p:stCondLst>
                              <p:cond delay="5250"/>
                            </p:stCondLst>
                            <p:childTnLst>
                              <p:par>
                                <p:cTn id="43" presetID="10" presetClass="entr" presetSubtype="0" fill="hold" grpId="0" nodeType="after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par>
                                <p:cTn id="46" presetID="63" presetClass="path" presetSubtype="0" repeatCount="indefinite" accel="50000" decel="50000" fill="hold" grpId="1" nodeType="withEffect">
                                  <p:stCondLst>
                                    <p:cond delay="0"/>
                                  </p:stCondLst>
                                  <p:childTnLst>
                                    <p:animMotion origin="layout" path="M -2.5013E-6 4.28406E-6 L 0.29886 4.28406E-6 " pathEditMode="relative" rAng="0" ptsTypes="AA">
                                      <p:cBhvr>
                                        <p:cTn id="47" dur="2000" fill="hold"/>
                                        <p:tgtEl>
                                          <p:spTgt spid="2"/>
                                        </p:tgtEl>
                                        <p:attrNameLst>
                                          <p:attrName>ppt_x</p:attrName>
                                          <p:attrName>ppt_y</p:attrName>
                                        </p:attrNameLst>
                                      </p:cBhvr>
                                      <p:rCtr x="14943" y="0"/>
                                    </p:animMotion>
                                  </p:childTnLst>
                                </p:cTn>
                              </p:par>
                              <p:par>
                                <p:cTn id="48" presetID="10" presetClass="entr" presetSubtype="0" fill="hold" grpId="0" nodeType="withEffect">
                                  <p:stCondLst>
                                    <p:cond delay="500"/>
                                  </p:stCondLst>
                                  <p:childTnLst>
                                    <p:set>
                                      <p:cBhvr>
                                        <p:cTn id="49" dur="1" fill="hold">
                                          <p:stCondLst>
                                            <p:cond delay="0"/>
                                          </p:stCondLst>
                                        </p:cTn>
                                        <p:tgtEl>
                                          <p:spTgt spid="98"/>
                                        </p:tgtEl>
                                        <p:attrNameLst>
                                          <p:attrName>style.visibility</p:attrName>
                                        </p:attrNameLst>
                                      </p:cBhvr>
                                      <p:to>
                                        <p:strVal val="visible"/>
                                      </p:to>
                                    </p:set>
                                    <p:animEffect transition="in" filter="fade">
                                      <p:cBhvr>
                                        <p:cTn id="50" dur="500"/>
                                        <p:tgtEl>
                                          <p:spTgt spid="98"/>
                                        </p:tgtEl>
                                      </p:cBhvr>
                                    </p:animEffect>
                                  </p:childTnLst>
                                </p:cTn>
                              </p:par>
                              <p:par>
                                <p:cTn id="51" presetID="63" presetClass="path" presetSubtype="0" repeatCount="indefinite" accel="50000" decel="50000" fill="hold" grpId="1" nodeType="withEffect">
                                  <p:stCondLst>
                                    <p:cond delay="500"/>
                                  </p:stCondLst>
                                  <p:childTnLst>
                                    <p:animMotion origin="layout" path="M -2.5013E-6 4.28406E-6 L 0.29886 4.28406E-6 " pathEditMode="relative" rAng="0" ptsTypes="AA">
                                      <p:cBhvr>
                                        <p:cTn id="52" dur="2000" fill="hold"/>
                                        <p:tgtEl>
                                          <p:spTgt spid="98"/>
                                        </p:tgtEl>
                                        <p:attrNameLst>
                                          <p:attrName>ppt_x</p:attrName>
                                          <p:attrName>ppt_y</p:attrName>
                                        </p:attrNameLst>
                                      </p:cBhvr>
                                      <p:rCtr x="14943" y="0"/>
                                    </p:animMotion>
                                  </p:childTnLst>
                                </p:cTn>
                              </p:par>
                            </p:childTnLst>
                          </p:cTn>
                        </p:par>
                        <p:par>
                          <p:cTn id="53" fill="hold">
                            <p:stCondLst>
                              <p:cond delay="7750"/>
                            </p:stCondLst>
                            <p:childTnLst>
                              <p:par>
                                <p:cTn id="54" presetID="10" presetClass="entr" presetSubtype="0"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2" grpId="0" animBg="1"/>
      <p:bldP spid="61" grpId="0"/>
      <p:bldP spid="1339" grpId="0" animBg="1"/>
      <p:bldP spid="18" grpId="0" animBg="1"/>
      <p:bldP spid="1355" grpId="0" animBg="1"/>
      <p:bldP spid="1358" grpId="0" animBg="1"/>
      <p:bldP spid="23" grpId="0"/>
      <p:bldP spid="2" grpId="0" animBg="1"/>
      <p:bldP spid="2" grpId="1" animBg="1"/>
      <p:bldP spid="98" grpId="0" animBg="1"/>
      <p:bldP spid="98"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lumMod val="50000"/>
                  </a:schemeClr>
                </a:solidFill>
              </a:rPr>
              <a:t>Accessing blob </a:t>
            </a:r>
            <a:r>
              <a:rPr lang="en-US" dirty="0">
                <a:solidFill>
                  <a:schemeClr val="bg1">
                    <a:lumMod val="50000"/>
                  </a:schemeClr>
                </a:solidFill>
              </a:rPr>
              <a:t>s</a:t>
            </a:r>
            <a:r>
              <a:rPr lang="en-US" dirty="0" smtClean="0">
                <a:solidFill>
                  <a:schemeClr val="bg1">
                    <a:lumMod val="50000"/>
                  </a:schemeClr>
                </a:solidFill>
              </a:rPr>
              <a:t>torage</a:t>
            </a:r>
            <a:endParaRPr lang="en-US" dirty="0">
              <a:solidFill>
                <a:schemeClr val="bg1">
                  <a:lumMod val="50000"/>
                </a:schemeClr>
              </a:solidFill>
            </a:endParaRPr>
          </a:p>
        </p:txBody>
      </p:sp>
      <p:sp>
        <p:nvSpPr>
          <p:cNvPr id="66" name="Rounded Rectangle 65"/>
          <p:cNvSpPr/>
          <p:nvPr/>
        </p:nvSpPr>
        <p:spPr>
          <a:xfrm>
            <a:off x="6098388" y="1839298"/>
            <a:ext cx="2166569" cy="47391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9781"/>
          <a:lstStyle/>
          <a:p>
            <a:pPr defTabSz="1586643">
              <a:lnSpc>
                <a:spcPct val="90000"/>
              </a:lnSpc>
              <a:spcBef>
                <a:spcPct val="0"/>
              </a:spcBef>
              <a:spcAft>
                <a:spcPct val="35000"/>
              </a:spcAft>
            </a:pPr>
            <a:r>
              <a:rPr lang="en-US" sz="2856" dirty="0">
                <a:solidFill>
                  <a:srgbClr val="595959">
                    <a:alpha val="98824"/>
                  </a:srgbClr>
                </a:solidFill>
                <a:latin typeface="Segoe UI Light" pitchFamily="34" charset="0"/>
              </a:rPr>
              <a:t>Blob</a:t>
            </a:r>
          </a:p>
        </p:txBody>
      </p:sp>
      <p:sp>
        <p:nvSpPr>
          <p:cNvPr id="69" name="Rounded Rectangle 68"/>
          <p:cNvSpPr/>
          <p:nvPr/>
        </p:nvSpPr>
        <p:spPr>
          <a:xfrm>
            <a:off x="3473855" y="1839299"/>
            <a:ext cx="2406752" cy="47391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9781"/>
          <a:lstStyle/>
          <a:p>
            <a:pPr defTabSz="1586643">
              <a:lnSpc>
                <a:spcPct val="90000"/>
              </a:lnSpc>
              <a:spcBef>
                <a:spcPct val="0"/>
              </a:spcBef>
              <a:spcAft>
                <a:spcPct val="35000"/>
              </a:spcAft>
            </a:pPr>
            <a:r>
              <a:rPr lang="en-US" sz="2856" dirty="0">
                <a:solidFill>
                  <a:srgbClr val="595959">
                    <a:alpha val="98824"/>
                  </a:srgbClr>
                </a:solidFill>
                <a:latin typeface="Segoe UI Light" pitchFamily="34" charset="0"/>
              </a:rPr>
              <a:t>Container</a:t>
            </a:r>
          </a:p>
        </p:txBody>
      </p:sp>
      <p:sp>
        <p:nvSpPr>
          <p:cNvPr id="72" name="Rounded Rectangle 71"/>
          <p:cNvSpPr/>
          <p:nvPr/>
        </p:nvSpPr>
        <p:spPr>
          <a:xfrm>
            <a:off x="918810" y="1839299"/>
            <a:ext cx="2324517" cy="47391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9781"/>
          <a:lstStyle/>
          <a:p>
            <a:pPr defTabSz="1586643">
              <a:lnSpc>
                <a:spcPct val="90000"/>
              </a:lnSpc>
              <a:spcBef>
                <a:spcPct val="0"/>
              </a:spcBef>
              <a:spcAft>
                <a:spcPct val="35000"/>
              </a:spcAft>
            </a:pPr>
            <a:r>
              <a:rPr lang="en-US" sz="2856" dirty="0">
                <a:solidFill>
                  <a:srgbClr val="595959">
                    <a:alpha val="98824"/>
                  </a:srgbClr>
                </a:solidFill>
                <a:latin typeface="Segoe UI Light" pitchFamily="34" charset="0"/>
              </a:rPr>
              <a:t>Account</a:t>
            </a:r>
            <a:endParaRPr lang="en-US" sz="3162" dirty="0">
              <a:solidFill>
                <a:srgbClr val="595959">
                  <a:alpha val="98824"/>
                </a:srgbClr>
              </a:solidFill>
              <a:latin typeface="Segoe UI Light" pitchFamily="34" charset="0"/>
            </a:endParaRPr>
          </a:p>
        </p:txBody>
      </p:sp>
      <p:sp>
        <p:nvSpPr>
          <p:cNvPr id="100" name="Rectangle 99"/>
          <p:cNvSpPr/>
          <p:nvPr/>
        </p:nvSpPr>
        <p:spPr bwMode="auto">
          <a:xfrm>
            <a:off x="684347" y="1147546"/>
            <a:ext cx="10603355" cy="495430"/>
          </a:xfrm>
          <a:prstGeom prst="rect">
            <a:avLst/>
          </a:prstGeom>
          <a:solidFill>
            <a:schemeClr val="accent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3252" tIns="46626" rIns="93252" bIns="46626" numCol="1" rtlCol="0" anchor="ctr" anchorCtr="0" compatLnSpc="1">
            <a:prstTxWarp prst="textNoShape">
              <a:avLst/>
            </a:prstTxWarp>
          </a:bodyPr>
          <a:lstStyle/>
          <a:p>
            <a:pPr algn="ctr" defTabSz="932251" fontAlgn="base">
              <a:spcBef>
                <a:spcPct val="0"/>
              </a:spcBef>
              <a:spcAft>
                <a:spcPct val="0"/>
              </a:spcAft>
            </a:pPr>
            <a:r>
              <a:rPr lang="en-US" sz="2040" dirty="0">
                <a:solidFill>
                  <a:srgbClr val="FFFFFF">
                    <a:alpha val="99000"/>
                  </a:srgbClr>
                </a:solidFill>
                <a:latin typeface="Consolas" pitchFamily="49" charset="0"/>
                <a:cs typeface="Consolas" pitchFamily="49" charset="0"/>
              </a:rPr>
              <a:t>https://&lt;account&gt;.</a:t>
            </a:r>
            <a:r>
              <a:rPr lang="en-US" sz="2040" b="1" dirty="0">
                <a:solidFill>
                  <a:srgbClr val="FFFFFF">
                    <a:alpha val="99000"/>
                  </a:srgbClr>
                </a:solidFill>
                <a:latin typeface="Consolas" pitchFamily="49" charset="0"/>
                <a:cs typeface="Consolas" pitchFamily="49" charset="0"/>
              </a:rPr>
              <a:t>blob</a:t>
            </a:r>
            <a:r>
              <a:rPr lang="en-US" sz="2040" dirty="0">
                <a:solidFill>
                  <a:srgbClr val="FFFFFF">
                    <a:alpha val="99000"/>
                  </a:srgbClr>
                </a:solidFill>
                <a:latin typeface="Consolas" pitchFamily="49" charset="0"/>
                <a:cs typeface="Consolas" pitchFamily="49" charset="0"/>
              </a:rPr>
              <a:t>.core.windows.net/&lt;container&gt;/&lt;blobname&gt;</a:t>
            </a:r>
          </a:p>
        </p:txBody>
      </p:sp>
      <p:sp>
        <p:nvSpPr>
          <p:cNvPr id="105" name="Rounded Rectangle 104"/>
          <p:cNvSpPr/>
          <p:nvPr/>
        </p:nvSpPr>
        <p:spPr>
          <a:xfrm>
            <a:off x="8476584" y="1839300"/>
            <a:ext cx="2343816" cy="4737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9781"/>
          <a:lstStyle/>
          <a:p>
            <a:pPr defTabSz="1586643">
              <a:lnSpc>
                <a:spcPct val="90000"/>
              </a:lnSpc>
              <a:spcBef>
                <a:spcPct val="0"/>
              </a:spcBef>
              <a:spcAft>
                <a:spcPct val="35000"/>
              </a:spcAft>
            </a:pPr>
            <a:r>
              <a:rPr lang="en-US" sz="2856" dirty="0">
                <a:solidFill>
                  <a:srgbClr val="595959">
                    <a:alpha val="98824"/>
                  </a:srgbClr>
                </a:solidFill>
                <a:latin typeface="Segoe UI Light" pitchFamily="34" charset="0"/>
              </a:rPr>
              <a:t>Pages/ Blocks</a:t>
            </a:r>
          </a:p>
        </p:txBody>
      </p:sp>
      <p:cxnSp>
        <p:nvCxnSpPr>
          <p:cNvPr id="4" name="Straight Connector 3"/>
          <p:cNvCxnSpPr/>
          <p:nvPr/>
        </p:nvCxnSpPr>
        <p:spPr>
          <a:xfrm>
            <a:off x="2731028" y="4056671"/>
            <a:ext cx="1513997" cy="1122907"/>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2720431" y="4205040"/>
            <a:ext cx="1473079" cy="6804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1365116" y="3729725"/>
            <a:ext cx="1462904" cy="8232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40" dirty="0" err="1">
                <a:solidFill>
                  <a:schemeClr val="lt1">
                    <a:alpha val="99000"/>
                  </a:schemeClr>
                </a:solidFill>
              </a:rPr>
              <a:t>contoso</a:t>
            </a:r>
            <a:endParaRPr lang="en-US" sz="2040" dirty="0">
              <a:solidFill>
                <a:schemeClr val="lt1">
                  <a:alpha val="99000"/>
                </a:schemeClr>
              </a:solidFill>
            </a:endParaRPr>
          </a:p>
        </p:txBody>
      </p:sp>
      <p:cxnSp>
        <p:nvCxnSpPr>
          <p:cNvPr id="119" name="Straight Connector 118"/>
          <p:cNvCxnSpPr/>
          <p:nvPr/>
        </p:nvCxnSpPr>
        <p:spPr>
          <a:xfrm>
            <a:off x="5380470" y="4957481"/>
            <a:ext cx="1012742"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79" idx="3"/>
            <a:endCxn id="84" idx="1"/>
          </p:cNvCxnSpPr>
          <p:nvPr/>
        </p:nvCxnSpPr>
        <p:spPr>
          <a:xfrm>
            <a:off x="5394772" y="3277092"/>
            <a:ext cx="1034876"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98" idx="3"/>
            <a:endCxn id="115" idx="1"/>
          </p:cNvCxnSpPr>
          <p:nvPr/>
        </p:nvCxnSpPr>
        <p:spPr>
          <a:xfrm>
            <a:off x="7973201" y="5005640"/>
            <a:ext cx="925981" cy="59864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stCxn id="98" idx="3"/>
            <a:endCxn id="111" idx="1"/>
          </p:cNvCxnSpPr>
          <p:nvPr/>
        </p:nvCxnSpPr>
        <p:spPr>
          <a:xfrm flipV="1">
            <a:off x="7973201" y="4339237"/>
            <a:ext cx="907695" cy="66640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6429648" y="2865452"/>
            <a:ext cx="1561281" cy="8232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40" dirty="0">
                <a:solidFill>
                  <a:schemeClr val="lt1">
                    <a:alpha val="99000"/>
                  </a:schemeClr>
                </a:solidFill>
              </a:rPr>
              <a:t>VM01.VHD</a:t>
            </a:r>
          </a:p>
        </p:txBody>
      </p:sp>
      <p:sp>
        <p:nvSpPr>
          <p:cNvPr id="111" name="Rounded Rectangle 18"/>
          <p:cNvSpPr/>
          <p:nvPr/>
        </p:nvSpPr>
        <p:spPr>
          <a:xfrm>
            <a:off x="8880896" y="3951710"/>
            <a:ext cx="1560873" cy="77505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40" dirty="0">
                <a:solidFill>
                  <a:schemeClr val="lt1">
                    <a:alpha val="99000"/>
                  </a:schemeClr>
                </a:solidFill>
              </a:rPr>
              <a:t>Block (4MB)</a:t>
            </a:r>
          </a:p>
        </p:txBody>
      </p:sp>
      <p:sp>
        <p:nvSpPr>
          <p:cNvPr id="115" name="Rectangle 114"/>
          <p:cNvSpPr/>
          <p:nvPr/>
        </p:nvSpPr>
        <p:spPr>
          <a:xfrm>
            <a:off x="8899182" y="5192649"/>
            <a:ext cx="1561284" cy="8232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40" dirty="0">
                <a:solidFill>
                  <a:schemeClr val="lt1">
                    <a:alpha val="99000"/>
                  </a:schemeClr>
                </a:solidFill>
              </a:rPr>
              <a:t>Block (4MB)</a:t>
            </a:r>
          </a:p>
        </p:txBody>
      </p:sp>
      <p:sp>
        <p:nvSpPr>
          <p:cNvPr id="79" name="Rectangle 78"/>
          <p:cNvSpPr/>
          <p:nvPr/>
        </p:nvSpPr>
        <p:spPr>
          <a:xfrm>
            <a:off x="3979662" y="2865452"/>
            <a:ext cx="1415110" cy="8232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40" dirty="0" err="1">
                <a:solidFill>
                  <a:schemeClr val="lt1">
                    <a:alpha val="99000"/>
                  </a:schemeClr>
                </a:solidFill>
              </a:rPr>
              <a:t>vhds</a:t>
            </a:r>
            <a:endParaRPr lang="en-US" sz="2040" dirty="0">
              <a:solidFill>
                <a:schemeClr val="lt1">
                  <a:alpha val="99000"/>
                </a:schemeClr>
              </a:solidFill>
            </a:endParaRPr>
          </a:p>
        </p:txBody>
      </p:sp>
      <p:sp>
        <p:nvSpPr>
          <p:cNvPr id="98" name="Rounded Rectangle 97"/>
          <p:cNvSpPr/>
          <p:nvPr/>
        </p:nvSpPr>
        <p:spPr>
          <a:xfrm>
            <a:off x="6411920" y="4594000"/>
            <a:ext cx="1561281" cy="8232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40" dirty="0">
                <a:solidFill>
                  <a:schemeClr val="lt1">
                    <a:alpha val="99000"/>
                  </a:schemeClr>
                </a:solidFill>
              </a:rPr>
              <a:t>VID1.AVI</a:t>
            </a:r>
          </a:p>
        </p:txBody>
      </p:sp>
      <p:sp>
        <p:nvSpPr>
          <p:cNvPr id="92" name="Rectangle 91"/>
          <p:cNvSpPr/>
          <p:nvPr/>
        </p:nvSpPr>
        <p:spPr>
          <a:xfrm>
            <a:off x="3979662" y="4594000"/>
            <a:ext cx="1415112" cy="8232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40" dirty="0">
                <a:solidFill>
                  <a:schemeClr val="lt1">
                    <a:alpha val="99000"/>
                  </a:schemeClr>
                </a:solidFill>
              </a:rPr>
              <a:t>videos</a:t>
            </a:r>
          </a:p>
        </p:txBody>
      </p:sp>
      <p:cxnSp>
        <p:nvCxnSpPr>
          <p:cNvPr id="26" name="Straight Connector 25"/>
          <p:cNvCxnSpPr>
            <a:stCxn id="84" idx="3"/>
            <a:endCxn id="27" idx="1"/>
          </p:cNvCxnSpPr>
          <p:nvPr/>
        </p:nvCxnSpPr>
        <p:spPr>
          <a:xfrm flipV="1">
            <a:off x="7990929" y="3275281"/>
            <a:ext cx="889966" cy="181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7" name="Rounded Rectangle 18"/>
          <p:cNvSpPr/>
          <p:nvPr/>
        </p:nvSpPr>
        <p:spPr>
          <a:xfrm>
            <a:off x="8880895" y="2887754"/>
            <a:ext cx="1560873" cy="77505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40" dirty="0">
                <a:solidFill>
                  <a:schemeClr val="lt1">
                    <a:alpha val="99000"/>
                  </a:schemeClr>
                </a:solidFill>
              </a:rPr>
              <a:t>Page (1TB)</a:t>
            </a:r>
          </a:p>
        </p:txBody>
      </p:sp>
    </p:spTree>
    <p:extLst>
      <p:ext uri="{BB962C8B-B14F-4D97-AF65-F5344CB8AC3E}">
        <p14:creationId xmlns:p14="http://schemas.microsoft.com/office/powerpoint/2010/main" val="1284219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solidFill>
                  <a:schemeClr val="bg1">
                    <a:lumMod val="50000"/>
                  </a:schemeClr>
                </a:solidFill>
              </a:rPr>
              <a:t>Managing storage</a:t>
            </a:r>
          </a:p>
        </p:txBody>
      </p:sp>
      <p:sp>
        <p:nvSpPr>
          <p:cNvPr id="3" name="Content Placeholder 2"/>
          <p:cNvSpPr>
            <a:spLocks noGrp="1"/>
          </p:cNvSpPr>
          <p:nvPr>
            <p:ph sz="quarter" idx="10"/>
          </p:nvPr>
        </p:nvSpPr>
        <p:spPr>
          <a:xfrm>
            <a:off x="274638" y="1357769"/>
            <a:ext cx="11887200" cy="2220378"/>
          </a:xfrm>
        </p:spPr>
        <p:txBody>
          <a:bodyPr/>
          <a:lstStyle/>
          <a:p>
            <a:r>
              <a:rPr lang="en-US" sz="3200" dirty="0" smtClean="0"/>
              <a:t>Storage </a:t>
            </a:r>
            <a:r>
              <a:rPr lang="en-US" sz="3200" dirty="0"/>
              <a:t>explorers require the Azure storage </a:t>
            </a:r>
            <a:r>
              <a:rPr lang="en-US" sz="3200" dirty="0" smtClean="0"/>
              <a:t>key</a:t>
            </a:r>
          </a:p>
          <a:p>
            <a:r>
              <a:rPr lang="en-US" sz="3200" dirty="0"/>
              <a:t>Direct </a:t>
            </a:r>
            <a:r>
              <a:rPr lang="en-US" sz="3200" dirty="0" smtClean="0"/>
              <a:t>web access</a:t>
            </a:r>
            <a:r>
              <a:rPr lang="en-US" sz="3200" dirty="0"/>
              <a:t>: </a:t>
            </a:r>
            <a:r>
              <a:rPr lang="en-US" sz="3200" i="1" dirty="0" smtClean="0"/>
              <a:t>https</a:t>
            </a:r>
            <a:r>
              <a:rPr lang="en-US" sz="3200" i="1" dirty="0"/>
              <a:t>://&lt;your-term&gt;.blob.core.windows.net</a:t>
            </a:r>
            <a:r>
              <a:rPr lang="en-US" sz="3200" i="1" dirty="0" smtClean="0"/>
              <a:t>/</a:t>
            </a:r>
            <a:endParaRPr lang="en-US" sz="3200" dirty="0"/>
          </a:p>
          <a:p>
            <a:r>
              <a:rPr lang="en-US" sz="3200" dirty="0"/>
              <a:t>Azure Copy</a:t>
            </a:r>
          </a:p>
          <a:p>
            <a:r>
              <a:rPr lang="en-US" sz="3200" dirty="0" smtClean="0"/>
              <a:t>PowerShell</a:t>
            </a:r>
            <a:endParaRPr lang="en-US" sz="3200" dirty="0"/>
          </a:p>
        </p:txBody>
      </p:sp>
      <p:pic>
        <p:nvPicPr>
          <p:cNvPr id="5" name="Picture 4"/>
          <p:cNvPicPr>
            <a:picLocks noChangeAspect="1"/>
          </p:cNvPicPr>
          <p:nvPr/>
        </p:nvPicPr>
        <p:blipFill>
          <a:blip r:embed="rId3"/>
          <a:stretch>
            <a:fillRect/>
          </a:stretch>
        </p:blipFill>
        <p:spPr>
          <a:xfrm>
            <a:off x="6887146" y="3564795"/>
            <a:ext cx="4158947" cy="2488819"/>
          </a:xfrm>
          <a:prstGeom prst="rect">
            <a:avLst/>
          </a:prstGeom>
          <a:ln w="0">
            <a:solidFill>
              <a:schemeClr val="tx1"/>
            </a:solidFill>
          </a:ln>
        </p:spPr>
      </p:pic>
      <p:sp>
        <p:nvSpPr>
          <p:cNvPr id="6" name="Rectangle 5"/>
          <p:cNvSpPr/>
          <p:nvPr/>
        </p:nvSpPr>
        <p:spPr>
          <a:xfrm>
            <a:off x="382167" y="3803014"/>
            <a:ext cx="5823646" cy="461665"/>
          </a:xfrm>
          <a:prstGeom prst="rect">
            <a:avLst/>
          </a:prstGeom>
        </p:spPr>
        <p:txBody>
          <a:bodyPr wrap="none">
            <a:spAutoFit/>
          </a:bodyPr>
          <a:lstStyle/>
          <a:p>
            <a:r>
              <a:rPr lang="en-US" sz="2400" dirty="0" smtClean="0">
                <a:solidFill>
                  <a:srgbClr val="0072C6"/>
                </a:solidFill>
                <a:latin typeface="+mj-lt"/>
              </a:rPr>
              <a:t>Manageable </a:t>
            </a:r>
            <a:r>
              <a:rPr lang="en-US" sz="2400" dirty="0">
                <a:solidFill>
                  <a:srgbClr val="0072C6"/>
                </a:solidFill>
                <a:latin typeface="+mj-lt"/>
              </a:rPr>
              <a:t>through many third party tools</a:t>
            </a:r>
          </a:p>
        </p:txBody>
      </p:sp>
      <p:sp>
        <p:nvSpPr>
          <p:cNvPr id="7" name="Rectangle 6"/>
          <p:cNvSpPr/>
          <p:nvPr/>
        </p:nvSpPr>
        <p:spPr>
          <a:xfrm>
            <a:off x="382167" y="4347540"/>
            <a:ext cx="6015270" cy="523220"/>
          </a:xfrm>
          <a:prstGeom prst="rect">
            <a:avLst/>
          </a:prstGeom>
        </p:spPr>
        <p:txBody>
          <a:bodyPr wrap="square">
            <a:spAutoFit/>
          </a:bodyPr>
          <a:lstStyle/>
          <a:p>
            <a:r>
              <a:rPr lang="en-US" sz="2800" b="1" dirty="0">
                <a:latin typeface="+mj-lt"/>
              </a:rPr>
              <a:t>http://</a:t>
            </a:r>
            <a:r>
              <a:rPr lang="en-US" sz="2800" b="1" dirty="0" smtClean="0">
                <a:latin typeface="+mj-lt"/>
              </a:rPr>
              <a:t>aka.ms/AzureStorageExploers</a:t>
            </a:r>
            <a:endParaRPr lang="en-US" sz="2800" b="1" dirty="0">
              <a:latin typeface="+mj-lt"/>
            </a:endParaRPr>
          </a:p>
        </p:txBody>
      </p:sp>
      <p:pic>
        <p:nvPicPr>
          <p:cNvPr id="4" name="Content Placeholder 4"/>
          <p:cNvPicPr>
            <a:picLocks noChangeAspect="1"/>
          </p:cNvPicPr>
          <p:nvPr/>
        </p:nvPicPr>
        <p:blipFill>
          <a:blip r:embed="rId4"/>
          <a:stretch>
            <a:fillRect/>
          </a:stretch>
        </p:blipFill>
        <p:spPr>
          <a:xfrm>
            <a:off x="6397437" y="2566531"/>
            <a:ext cx="5138366" cy="4134513"/>
          </a:xfrm>
          <a:prstGeom prst="rect">
            <a:avLst/>
          </a:prstGeom>
        </p:spPr>
      </p:pic>
    </p:spTree>
    <p:extLst>
      <p:ext uri="{BB962C8B-B14F-4D97-AF65-F5344CB8AC3E}">
        <p14:creationId xmlns:p14="http://schemas.microsoft.com/office/powerpoint/2010/main" val="1576610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par>
                          <p:cTn id="21" fill="hold">
                            <p:stCondLst>
                              <p:cond delay="0"/>
                            </p:stCondLst>
                            <p:childTnLst>
                              <p:par>
                                <p:cTn id="22" presetID="10" presetClass="entr" presetSubtype="0"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6" name="Text Placeholder 5"/>
          <p:cNvSpPr>
            <a:spLocks noGrp="1"/>
          </p:cNvSpPr>
          <p:nvPr>
            <p:ph type="body" sz="quarter" idx="12"/>
          </p:nvPr>
        </p:nvSpPr>
        <p:spPr/>
        <p:txBody>
          <a:bodyPr/>
          <a:lstStyle/>
          <a:p>
            <a:r>
              <a:rPr lang="en-US" dirty="0" smtClean="0"/>
              <a:t>Microsoft Azure Storage</a:t>
            </a:r>
          </a:p>
        </p:txBody>
      </p:sp>
      <p:pic>
        <p:nvPicPr>
          <p:cNvPr id="2" name="Picture 1"/>
          <p:cNvPicPr>
            <a:picLocks noChangeAspect="1"/>
          </p:cNvPicPr>
          <p:nvPr/>
        </p:nvPicPr>
        <p:blipFill>
          <a:blip r:embed="rId3"/>
          <a:stretch>
            <a:fillRect/>
          </a:stretch>
        </p:blipFill>
        <p:spPr>
          <a:xfrm>
            <a:off x="3056221" y="1209975"/>
            <a:ext cx="7276025" cy="2751698"/>
          </a:xfrm>
          <a:prstGeom prst="rect">
            <a:avLst/>
          </a:prstGeom>
        </p:spPr>
      </p:pic>
    </p:spTree>
    <p:extLst>
      <p:ext uri="{BB962C8B-B14F-4D97-AF65-F5344CB8AC3E}">
        <p14:creationId xmlns:p14="http://schemas.microsoft.com/office/powerpoint/2010/main" val="1019901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a:blip r:embed="rId2"/>
          <a:stretch>
            <a:fillRect/>
          </a:stretch>
        </p:blipFill>
        <p:spPr>
          <a:xfrm>
            <a:off x="6767787" y="444889"/>
            <a:ext cx="5435369" cy="6896576"/>
          </a:xfrm>
          <a:prstGeom prst="rect">
            <a:avLst/>
          </a:prstGeom>
        </p:spPr>
      </p:pic>
      <p:pic>
        <p:nvPicPr>
          <p:cNvPr id="6" name="그림 5"/>
          <p:cNvPicPr>
            <a:picLocks noChangeAspect="1"/>
          </p:cNvPicPr>
          <p:nvPr/>
        </p:nvPicPr>
        <p:blipFill>
          <a:blip r:embed="rId3"/>
          <a:stretch>
            <a:fillRect/>
          </a:stretch>
        </p:blipFill>
        <p:spPr>
          <a:xfrm>
            <a:off x="3536681" y="1791181"/>
            <a:ext cx="5363112" cy="3412159"/>
          </a:xfrm>
          <a:prstGeom prst="rect">
            <a:avLst/>
          </a:prstGeom>
        </p:spPr>
      </p:pic>
      <p:sp>
        <p:nvSpPr>
          <p:cNvPr id="8" name="직사각형 7"/>
          <p:cNvSpPr/>
          <p:nvPr/>
        </p:nvSpPr>
        <p:spPr>
          <a:xfrm>
            <a:off x="208775" y="5336771"/>
            <a:ext cx="6217356" cy="1326963"/>
          </a:xfrm>
          <a:prstGeom prst="rect">
            <a:avLst/>
          </a:prstGeom>
          <a:solidFill>
            <a:schemeClr val="bg1">
              <a:lumMod val="50000"/>
            </a:schemeClr>
          </a:solidFill>
        </p:spPr>
        <p:style>
          <a:lnRef idx="1">
            <a:schemeClr val="dk1"/>
          </a:lnRef>
          <a:fillRef idx="3">
            <a:schemeClr val="dk1"/>
          </a:fillRef>
          <a:effectRef idx="2">
            <a:schemeClr val="dk1"/>
          </a:effectRef>
          <a:fontRef idx="minor">
            <a:schemeClr val="lt1"/>
          </a:fontRef>
        </p:style>
        <p:txBody>
          <a:bodyPr>
            <a:spAutoFit/>
          </a:bodyPr>
          <a:lstStyle/>
          <a:p>
            <a:r>
              <a:rPr lang="ko-KR" altLang="en-US" sz="1122" b="1" dirty="0">
                <a:effectLst>
                  <a:outerShdw blurRad="38100" dist="38100" dir="2700000" algn="tl">
                    <a:srgbClr val="000000">
                      <a:alpha val="43137"/>
                    </a:srgbClr>
                  </a:outerShdw>
                </a:effectLst>
              </a:rPr>
              <a:t>AZCOPY </a:t>
            </a:r>
            <a:endParaRPr lang="en-US" altLang="ko-KR" sz="1122" b="1" dirty="0">
              <a:effectLst>
                <a:outerShdw blurRad="38100" dist="38100" dir="2700000" algn="tl">
                  <a:srgbClr val="000000">
                    <a:alpha val="43137"/>
                  </a:srgbClr>
                </a:outerShdw>
              </a:effectLst>
            </a:endParaRPr>
          </a:p>
          <a:p>
            <a:pPr lvl="1"/>
            <a:r>
              <a:rPr lang="ko-KR" altLang="en-US" sz="1122" b="1" dirty="0">
                <a:effectLst>
                  <a:outerShdw blurRad="38100" dist="38100" dir="2700000" algn="tl">
                    <a:srgbClr val="000000">
                      <a:alpha val="43137"/>
                    </a:srgbClr>
                  </a:outerShdw>
                </a:effectLst>
              </a:rPr>
              <a:t>C:\myvhds\ </a:t>
            </a:r>
            <a:endParaRPr lang="en-US" altLang="ko-KR" sz="1122" b="1" dirty="0">
              <a:effectLst>
                <a:outerShdw blurRad="38100" dist="38100" dir="2700000" algn="tl">
                  <a:srgbClr val="000000">
                    <a:alpha val="43137"/>
                  </a:srgbClr>
                </a:outerShdw>
              </a:effectLst>
            </a:endParaRPr>
          </a:p>
          <a:p>
            <a:pPr lvl="1"/>
            <a:r>
              <a:rPr lang="ko-KR" altLang="en-US" sz="1122" b="1" dirty="0">
                <a:effectLst>
                  <a:outerShdw blurRad="38100" dist="38100" dir="2700000" algn="tl">
                    <a:srgbClr val="000000">
                      <a:alpha val="43137"/>
                    </a:srgbClr>
                  </a:outerShdw>
                </a:effectLst>
              </a:rPr>
              <a:t>http://hkstorage.blob.core.windows.net/myvhds </a:t>
            </a:r>
            <a:endParaRPr lang="en-US" altLang="ko-KR" sz="1122" b="1" dirty="0">
              <a:effectLst>
                <a:outerShdw blurRad="38100" dist="38100" dir="2700000" algn="tl">
                  <a:srgbClr val="000000">
                    <a:alpha val="43137"/>
                  </a:srgbClr>
                </a:outerShdw>
              </a:effectLst>
            </a:endParaRPr>
          </a:p>
          <a:p>
            <a:pPr lvl="1"/>
            <a:r>
              <a:rPr lang="ko-KR" altLang="en-US" sz="1122" b="1" dirty="0">
                <a:effectLst>
                  <a:outerShdw blurRad="38100" dist="38100" dir="2700000" algn="tl">
                    <a:srgbClr val="000000">
                      <a:alpha val="43137"/>
                    </a:srgbClr>
                  </a:outerShdw>
                </a:effectLst>
              </a:rPr>
              <a:t>/destKey:</a:t>
            </a:r>
            <a:r>
              <a:rPr lang="en-US" altLang="ko-KR" sz="1122" i="1" dirty="0" err="1">
                <a:effectLst>
                  <a:outerShdw blurRad="38100" dist="38100" dir="2700000" algn="tl">
                    <a:srgbClr val="000000">
                      <a:alpha val="43137"/>
                    </a:srgbClr>
                  </a:outerShdw>
                </a:effectLst>
              </a:rPr>
              <a:t>yourblobstoragekey</a:t>
            </a:r>
            <a:r>
              <a:rPr lang="ko-KR" altLang="en-US" sz="1122" b="1">
                <a:effectLst>
                  <a:outerShdw blurRad="38100" dist="38100" dir="2700000" algn="tl">
                    <a:srgbClr val="000000">
                      <a:alpha val="43137"/>
                    </a:srgbClr>
                  </a:outerShdw>
                </a:effectLst>
              </a:rPr>
              <a:t> </a:t>
            </a:r>
            <a:endParaRPr lang="en-US" altLang="ko-KR" sz="1122" b="1" dirty="0">
              <a:effectLst>
                <a:outerShdw blurRad="38100" dist="38100" dir="2700000" algn="tl">
                  <a:srgbClr val="000000">
                    <a:alpha val="43137"/>
                  </a:srgbClr>
                </a:outerShdw>
              </a:effectLst>
            </a:endParaRPr>
          </a:p>
          <a:p>
            <a:pPr lvl="1"/>
            <a:r>
              <a:rPr lang="ko-KR" altLang="en-US" sz="1122" b="1" dirty="0">
                <a:effectLst>
                  <a:outerShdw blurRad="38100" dist="38100" dir="2700000" algn="tl">
                    <a:srgbClr val="000000">
                      <a:alpha val="43137"/>
                    </a:srgbClr>
                  </a:outerShdw>
                </a:effectLst>
              </a:rPr>
              <a:t>/S </a:t>
            </a:r>
            <a:endParaRPr lang="en-US" altLang="ko-KR" sz="1122" b="1" dirty="0">
              <a:effectLst>
                <a:outerShdw blurRad="38100" dist="38100" dir="2700000" algn="tl">
                  <a:srgbClr val="000000">
                    <a:alpha val="43137"/>
                  </a:srgbClr>
                </a:outerShdw>
              </a:effectLst>
            </a:endParaRPr>
          </a:p>
          <a:p>
            <a:pPr lvl="1"/>
            <a:r>
              <a:rPr lang="ko-KR" altLang="en-US" sz="1122" b="1" dirty="0">
                <a:effectLst>
                  <a:outerShdw blurRad="38100" dist="38100" dir="2700000" algn="tl">
                    <a:srgbClr val="000000">
                      <a:alpha val="43137"/>
                    </a:srgbClr>
                  </a:outerShdw>
                </a:effectLst>
              </a:rPr>
              <a:t>/V </a:t>
            </a:r>
            <a:endParaRPr lang="en-US" altLang="ko-KR" sz="1122" b="1" dirty="0">
              <a:effectLst>
                <a:outerShdw blurRad="38100" dist="38100" dir="2700000" algn="tl">
                  <a:srgbClr val="000000">
                    <a:alpha val="43137"/>
                  </a:srgbClr>
                </a:outerShdw>
              </a:effectLst>
            </a:endParaRPr>
          </a:p>
          <a:p>
            <a:pPr lvl="1"/>
            <a:r>
              <a:rPr lang="ko-KR" altLang="en-US" sz="1122" b="1" dirty="0">
                <a:effectLst>
                  <a:outerShdw blurRad="38100" dist="38100" dir="2700000" algn="tl">
                    <a:srgbClr val="000000">
                      <a:alpha val="43137"/>
                    </a:srgbClr>
                  </a:outerShdw>
                </a:effectLst>
              </a:rPr>
              <a:t>/blobtype:page</a:t>
            </a:r>
          </a:p>
        </p:txBody>
      </p:sp>
      <p:sp>
        <p:nvSpPr>
          <p:cNvPr id="9" name="설명선 2 2"/>
          <p:cNvSpPr/>
          <p:nvPr/>
        </p:nvSpPr>
        <p:spPr>
          <a:xfrm>
            <a:off x="1807342" y="4590796"/>
            <a:ext cx="3241906" cy="655043"/>
          </a:xfrm>
          <a:prstGeom prst="borderCallout2">
            <a:avLst/>
          </a:prstGeom>
          <a:ln w="19050" cap="flat">
            <a:headEnd type="none"/>
            <a:tailEnd type="triangle"/>
          </a:ln>
        </p:spPr>
        <p:style>
          <a:lnRef idx="1">
            <a:schemeClr val="accent6"/>
          </a:lnRef>
          <a:fillRef idx="2">
            <a:schemeClr val="accent6"/>
          </a:fillRef>
          <a:effectRef idx="1">
            <a:schemeClr val="accent6"/>
          </a:effectRef>
          <a:fontRef idx="minor">
            <a:schemeClr val="dk1"/>
          </a:fontRef>
        </p:style>
        <p:txBody>
          <a:bodyPr rtlCol="0" anchor="ctr"/>
          <a:lstStyle/>
          <a:p>
            <a:r>
              <a:rPr lang="en-US" altLang="ko-KR" sz="1224" dirty="0"/>
              <a:t>Use Azcopy to upload your VHD</a:t>
            </a:r>
            <a:endParaRPr lang="ko-KR" altLang="en-US" sz="1224" dirty="0"/>
          </a:p>
        </p:txBody>
      </p:sp>
      <p:sp>
        <p:nvSpPr>
          <p:cNvPr id="10" name="설명선 2 2"/>
          <p:cNvSpPr/>
          <p:nvPr/>
        </p:nvSpPr>
        <p:spPr>
          <a:xfrm>
            <a:off x="7557256" y="3238134"/>
            <a:ext cx="3241906" cy="655043"/>
          </a:xfrm>
          <a:prstGeom prst="borderCallout2">
            <a:avLst/>
          </a:prstGeom>
          <a:ln w="19050" cap="flat">
            <a:headEnd type="none"/>
            <a:tailEnd type="triangle"/>
          </a:ln>
        </p:spPr>
        <p:style>
          <a:lnRef idx="1">
            <a:schemeClr val="accent6"/>
          </a:lnRef>
          <a:fillRef idx="2">
            <a:schemeClr val="accent6"/>
          </a:fillRef>
          <a:effectRef idx="1">
            <a:schemeClr val="accent6"/>
          </a:effectRef>
          <a:fontRef idx="minor">
            <a:schemeClr val="dk1"/>
          </a:fontRef>
        </p:style>
        <p:txBody>
          <a:bodyPr rtlCol="0" anchor="ctr"/>
          <a:lstStyle/>
          <a:p>
            <a:r>
              <a:rPr lang="en-US" altLang="ko-KR" sz="1224" dirty="0"/>
              <a:t>Azcopy provide fast upload so that you can save time</a:t>
            </a:r>
            <a:endParaRPr lang="ko-KR" altLang="en-US" sz="1224" dirty="0"/>
          </a:p>
        </p:txBody>
      </p:sp>
      <p:sp>
        <p:nvSpPr>
          <p:cNvPr id="11" name="설명선 2 2"/>
          <p:cNvSpPr/>
          <p:nvPr/>
        </p:nvSpPr>
        <p:spPr>
          <a:xfrm>
            <a:off x="3428295" y="5809947"/>
            <a:ext cx="3241906" cy="655043"/>
          </a:xfrm>
          <a:prstGeom prst="borderCallout2">
            <a:avLst/>
          </a:prstGeom>
          <a:ln w="19050" cap="flat">
            <a:headEnd type="none"/>
            <a:tailEnd type="triangle"/>
          </a:ln>
        </p:spPr>
        <p:style>
          <a:lnRef idx="1">
            <a:schemeClr val="accent6"/>
          </a:lnRef>
          <a:fillRef idx="2">
            <a:schemeClr val="accent6"/>
          </a:fillRef>
          <a:effectRef idx="1">
            <a:schemeClr val="accent6"/>
          </a:effectRef>
          <a:fontRef idx="minor">
            <a:schemeClr val="dk1"/>
          </a:fontRef>
        </p:style>
        <p:txBody>
          <a:bodyPr rtlCol="0" anchor="ctr"/>
          <a:lstStyle/>
          <a:p>
            <a:r>
              <a:rPr lang="en-US" altLang="ko-KR" sz="1224" dirty="0"/>
              <a:t>Blobtype should be specified </a:t>
            </a:r>
            <a:endParaRPr lang="ko-KR" altLang="en-US" sz="1224" dirty="0"/>
          </a:p>
        </p:txBody>
      </p:sp>
      <p:sp>
        <p:nvSpPr>
          <p:cNvPr id="12" name="제목 1"/>
          <p:cNvSpPr txBox="1">
            <a:spLocks/>
          </p:cNvSpPr>
          <p:nvPr/>
        </p:nvSpPr>
        <p:spPr>
          <a:xfrm>
            <a:off x="274320" y="296897"/>
            <a:ext cx="11889564" cy="917575"/>
          </a:xfrm>
          <a:prstGeom prst="rect">
            <a:avLst/>
          </a:prstGeom>
        </p:spPr>
        <p:txBody>
          <a:bodyPr>
            <a:normAutofit fontScale="97500"/>
          </a:bodyPr>
          <a:lstStyle>
            <a:lvl1pPr algn="l" defTabSz="932742" rtl="0" eaLnBrk="1" latinLnBrk="0" hangingPunct="1">
              <a:lnSpc>
                <a:spcPct val="90000"/>
              </a:lnSpc>
              <a:spcBef>
                <a:spcPct val="0"/>
              </a:spcBef>
              <a:buNone/>
              <a:defRPr lang="en-US" sz="5400" b="0" kern="1200" cap="none" spc="-102" baseline="0" dirty="0" smtClean="0">
                <a:ln w="3175">
                  <a:noFill/>
                </a:ln>
                <a:solidFill>
                  <a:schemeClr val="bg1">
                    <a:lumMod val="50000"/>
                  </a:schemeClr>
                </a:solidFill>
                <a:effectLst/>
                <a:latin typeface="+mj-lt"/>
                <a:ea typeface="+mn-ea"/>
                <a:cs typeface="Segoe UI" pitchFamily="34" charset="0"/>
              </a:defRPr>
            </a:lvl1pPr>
          </a:lstStyle>
          <a:p>
            <a:r>
              <a:rPr lang="en-US" altLang="ko-KR" dirty="0" err="1" smtClean="0"/>
              <a:t>Azcopy</a:t>
            </a:r>
            <a:r>
              <a:rPr lang="en-US" altLang="ko-KR" dirty="0" smtClean="0"/>
              <a:t> tool </a:t>
            </a:r>
            <a:endParaRPr lang="en-US" altLang="ko-KR" dirty="0"/>
          </a:p>
        </p:txBody>
      </p:sp>
      <p:sp>
        <p:nvSpPr>
          <p:cNvPr id="3" name="TextBox 2"/>
          <p:cNvSpPr txBox="1"/>
          <p:nvPr/>
        </p:nvSpPr>
        <p:spPr>
          <a:xfrm>
            <a:off x="280340" y="974486"/>
            <a:ext cx="3256341" cy="683264"/>
          </a:xfrm>
          <a:prstGeom prst="rect">
            <a:avLst/>
          </a:prstGeom>
          <a:noFill/>
        </p:spPr>
        <p:txBody>
          <a:bodyPr wrap="none" lIns="182880" tIns="146304" rIns="182880" bIns="146304" rtlCol="0">
            <a:spAutoFit/>
          </a:bodyPr>
          <a:lstStyle/>
          <a:p>
            <a:pPr>
              <a:lnSpc>
                <a:spcPct val="90000"/>
              </a:lnSpc>
              <a:spcAft>
                <a:spcPts val="600"/>
              </a:spcAft>
            </a:pPr>
            <a:r>
              <a:rPr lang="en-US" sz="2800" dirty="0" smtClean="0">
                <a:solidFill>
                  <a:srgbClr val="0072C6"/>
                </a:solidFill>
                <a:latin typeface="+mj-lt"/>
              </a:rPr>
              <a:t>Command line tool</a:t>
            </a:r>
          </a:p>
        </p:txBody>
      </p:sp>
      <p:sp>
        <p:nvSpPr>
          <p:cNvPr id="4" name="TextBox 3"/>
          <p:cNvSpPr txBox="1"/>
          <p:nvPr/>
        </p:nvSpPr>
        <p:spPr>
          <a:xfrm>
            <a:off x="449274" y="2238100"/>
            <a:ext cx="2979021" cy="1446550"/>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rPr>
              <a:t>Fast copies</a:t>
            </a:r>
          </a:p>
          <a:p>
            <a:pPr marL="342900" indent="-342900">
              <a:lnSpc>
                <a:spcPct val="90000"/>
              </a:lnSpc>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rPr>
              <a:t>Server to server </a:t>
            </a:r>
          </a:p>
          <a:p>
            <a:pPr marL="342900" indent="-342900">
              <a:lnSpc>
                <a:spcPct val="90000"/>
              </a:lnSpc>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rPr>
              <a:t>Multiple files</a:t>
            </a:r>
          </a:p>
        </p:txBody>
      </p:sp>
    </p:spTree>
    <p:extLst>
      <p:ext uri="{BB962C8B-B14F-4D97-AF65-F5344CB8AC3E}">
        <p14:creationId xmlns:p14="http://schemas.microsoft.com/office/powerpoint/2010/main" val="43135715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err="1" smtClean="0">
                <a:solidFill>
                  <a:schemeClr val="bg1">
                    <a:lumMod val="50000"/>
                  </a:schemeClr>
                </a:solidFill>
              </a:rPr>
              <a:t>AZcopy</a:t>
            </a:r>
            <a:r>
              <a:rPr lang="en-US" altLang="ko-KR" dirty="0" smtClean="0">
                <a:solidFill>
                  <a:schemeClr val="bg1">
                    <a:lumMod val="50000"/>
                  </a:schemeClr>
                </a:solidFill>
              </a:rPr>
              <a:t> process </a:t>
            </a:r>
            <a:r>
              <a:rPr lang="en-US" altLang="ko-KR" dirty="0" smtClean="0"/>
              <a:t>o</a:t>
            </a:r>
            <a:r>
              <a:rPr lang="en-US" altLang="ko-KR" dirty="0" smtClean="0">
                <a:solidFill>
                  <a:schemeClr val="bg1">
                    <a:lumMod val="50000"/>
                  </a:schemeClr>
                </a:solidFill>
              </a:rPr>
              <a:t>verview for VMs</a:t>
            </a:r>
            <a:endParaRPr lang="ko-KR" altLang="en-US" dirty="0">
              <a:solidFill>
                <a:schemeClr val="bg1">
                  <a:lumMod val="50000"/>
                </a:schemeClr>
              </a:solidFill>
            </a:endParaRPr>
          </a:p>
        </p:txBody>
      </p:sp>
      <p:sp>
        <p:nvSpPr>
          <p:cNvPr id="4" name="Cloud 3"/>
          <p:cNvSpPr/>
          <p:nvPr/>
        </p:nvSpPr>
        <p:spPr>
          <a:xfrm>
            <a:off x="5757454" y="2845725"/>
            <a:ext cx="5867318" cy="3317148"/>
          </a:xfrm>
          <a:prstGeom prst="cloud">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36" dirty="0"/>
          </a:p>
        </p:txBody>
      </p:sp>
      <p:sp>
        <p:nvSpPr>
          <p:cNvPr id="5" name="Flowchart: Magnetic Disk 4"/>
          <p:cNvSpPr/>
          <p:nvPr/>
        </p:nvSpPr>
        <p:spPr>
          <a:xfrm>
            <a:off x="1346722" y="3660633"/>
            <a:ext cx="1163350" cy="60145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36" dirty="0" smtClean="0"/>
              <a:t>Files</a:t>
            </a:r>
            <a:endParaRPr lang="ko-KR" altLang="en-US" sz="1836" dirty="0"/>
          </a:p>
        </p:txBody>
      </p:sp>
      <p:cxnSp>
        <p:nvCxnSpPr>
          <p:cNvPr id="10" name="Curved Connector 9"/>
          <p:cNvCxnSpPr>
            <a:stCxn id="5" idx="4"/>
            <a:endCxn id="8" idx="2"/>
          </p:cNvCxnSpPr>
          <p:nvPr/>
        </p:nvCxnSpPr>
        <p:spPr>
          <a:xfrm>
            <a:off x="2510072" y="3961358"/>
            <a:ext cx="4236063" cy="93344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609832" y="3657320"/>
            <a:ext cx="1028688" cy="270285"/>
          </a:xfrm>
          <a:prstGeom prst="rect">
            <a:avLst/>
          </a:prstGeom>
          <a:noFill/>
        </p:spPr>
        <p:txBody>
          <a:bodyPr wrap="none" rtlCol="0" anchor="ctr">
            <a:spAutoFit/>
          </a:bodyPr>
          <a:lstStyle/>
          <a:p>
            <a:r>
              <a:rPr lang="en-US" altLang="ko-KR" sz="1122" i="1" dirty="0"/>
              <a:t>Upload VHD </a:t>
            </a:r>
            <a:endParaRPr lang="ko-KR" altLang="en-US" sz="1122" i="1"/>
          </a:p>
        </p:txBody>
      </p:sp>
      <p:pic>
        <p:nvPicPr>
          <p:cNvPr id="16" name="Picture 15"/>
          <p:cNvPicPr>
            <a:picLocks noChangeAspect="1"/>
          </p:cNvPicPr>
          <p:nvPr/>
        </p:nvPicPr>
        <p:blipFill>
          <a:blip r:embed="rId2"/>
          <a:stretch>
            <a:fillRect/>
          </a:stretch>
        </p:blipFill>
        <p:spPr>
          <a:xfrm>
            <a:off x="3595376" y="3790523"/>
            <a:ext cx="1473473" cy="824768"/>
          </a:xfrm>
          <a:prstGeom prst="rect">
            <a:avLst/>
          </a:prstGeom>
        </p:spPr>
      </p:pic>
      <p:pic>
        <p:nvPicPr>
          <p:cNvPr id="18" name="Picture 17"/>
          <p:cNvPicPr>
            <a:picLocks noChangeAspect="1"/>
          </p:cNvPicPr>
          <p:nvPr/>
        </p:nvPicPr>
        <p:blipFill>
          <a:blip r:embed="rId3"/>
          <a:stretch>
            <a:fillRect/>
          </a:stretch>
        </p:blipFill>
        <p:spPr>
          <a:xfrm>
            <a:off x="7554066" y="4921661"/>
            <a:ext cx="888109" cy="682911"/>
          </a:xfrm>
          <a:prstGeom prst="rect">
            <a:avLst/>
          </a:prstGeom>
        </p:spPr>
      </p:pic>
      <p:sp>
        <p:nvSpPr>
          <p:cNvPr id="8" name="Flowchart: Magnetic Disk 7"/>
          <p:cNvSpPr/>
          <p:nvPr/>
        </p:nvSpPr>
        <p:spPr>
          <a:xfrm>
            <a:off x="6746136" y="4621411"/>
            <a:ext cx="1163350" cy="546774"/>
          </a:xfrm>
          <a:prstGeom prst="flowChartMagneticDisk">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36" b="1" dirty="0" smtClean="0">
                <a:solidFill>
                  <a:schemeClr val="accent1"/>
                </a:solidFill>
              </a:rPr>
              <a:t>Files</a:t>
            </a:r>
            <a:endParaRPr lang="ko-KR" altLang="en-US" sz="1836" b="1" dirty="0">
              <a:solidFill>
                <a:schemeClr val="accent1"/>
              </a:solidFill>
            </a:endParaRPr>
          </a:p>
        </p:txBody>
      </p:sp>
      <p:grpSp>
        <p:nvGrpSpPr>
          <p:cNvPr id="46" name="Group 45"/>
          <p:cNvGrpSpPr/>
          <p:nvPr/>
        </p:nvGrpSpPr>
        <p:grpSpPr>
          <a:xfrm>
            <a:off x="7890703" y="1791603"/>
            <a:ext cx="1205259" cy="1680317"/>
            <a:chOff x="7931916" y="1777153"/>
            <a:chExt cx="1181734" cy="1647519"/>
          </a:xfrm>
        </p:grpSpPr>
        <p:pic>
          <p:nvPicPr>
            <p:cNvPr id="6" name="Picture 5"/>
            <p:cNvPicPr>
              <a:picLocks noChangeAspect="1"/>
            </p:cNvPicPr>
            <p:nvPr/>
          </p:nvPicPr>
          <p:blipFill>
            <a:blip r:embed="rId4"/>
            <a:stretch>
              <a:fillRect/>
            </a:stretch>
          </p:blipFill>
          <p:spPr>
            <a:xfrm>
              <a:off x="7931916" y="1777153"/>
              <a:ext cx="1047467" cy="1473852"/>
            </a:xfrm>
            <a:prstGeom prst="rect">
              <a:avLst/>
            </a:prstGeom>
          </p:spPr>
        </p:pic>
        <p:sp>
          <p:nvSpPr>
            <p:cNvPr id="19" name="TextBox 18"/>
            <p:cNvSpPr txBox="1"/>
            <p:nvPr/>
          </p:nvSpPr>
          <p:spPr>
            <a:xfrm>
              <a:off x="7931916" y="3159663"/>
              <a:ext cx="1181734" cy="265009"/>
            </a:xfrm>
            <a:prstGeom prst="rect">
              <a:avLst/>
            </a:prstGeom>
            <a:noFill/>
          </p:spPr>
          <p:txBody>
            <a:bodyPr wrap="none" rtlCol="0">
              <a:spAutoFit/>
            </a:bodyPr>
            <a:lstStyle/>
            <a:p>
              <a:r>
                <a:rPr lang="en-US" altLang="ko-KR" sz="1122" dirty="0"/>
                <a:t>Virtual Machine</a:t>
              </a:r>
              <a:endParaRPr lang="ko-KR" altLang="en-US" sz="1122"/>
            </a:p>
          </p:txBody>
        </p:sp>
      </p:grpSp>
      <p:pic>
        <p:nvPicPr>
          <p:cNvPr id="20" name="그림 1"/>
          <p:cNvPicPr>
            <a:picLocks noChangeAspect="1"/>
          </p:cNvPicPr>
          <p:nvPr/>
        </p:nvPicPr>
        <p:blipFill rotWithShape="1">
          <a:blip r:embed="rId5"/>
          <a:srcRect l="29605" t="52252" r="13346" b="17883"/>
          <a:stretch/>
        </p:blipFill>
        <p:spPr>
          <a:xfrm>
            <a:off x="8837635" y="2723390"/>
            <a:ext cx="849187" cy="530996"/>
          </a:xfrm>
          <a:prstGeom prst="rect">
            <a:avLst/>
          </a:prstGeom>
        </p:spPr>
      </p:pic>
      <p:sp>
        <p:nvSpPr>
          <p:cNvPr id="22" name="TextBox 21"/>
          <p:cNvSpPr txBox="1"/>
          <p:nvPr/>
        </p:nvSpPr>
        <p:spPr>
          <a:xfrm>
            <a:off x="2402949" y="1810000"/>
            <a:ext cx="1442453" cy="382308"/>
          </a:xfrm>
          <a:prstGeom prst="rect">
            <a:avLst/>
          </a:prstGeom>
          <a:noFill/>
        </p:spPr>
        <p:txBody>
          <a:bodyPr wrap="none" rtlCol="0">
            <a:spAutoFit/>
          </a:bodyPr>
          <a:lstStyle/>
          <a:p>
            <a:r>
              <a:rPr lang="en-US" altLang="ko-KR" sz="1836" u="sng" dirty="0"/>
              <a:t>On-premise</a:t>
            </a:r>
            <a:endParaRPr lang="ko-KR" altLang="en-US" sz="1836" u="sng"/>
          </a:p>
        </p:txBody>
      </p:sp>
      <p:sp>
        <p:nvSpPr>
          <p:cNvPr id="24" name="TextBox 23"/>
          <p:cNvSpPr txBox="1"/>
          <p:nvPr/>
        </p:nvSpPr>
        <p:spPr>
          <a:xfrm>
            <a:off x="7789890" y="1525456"/>
            <a:ext cx="1833197" cy="382308"/>
          </a:xfrm>
          <a:prstGeom prst="rect">
            <a:avLst/>
          </a:prstGeom>
          <a:noFill/>
        </p:spPr>
        <p:txBody>
          <a:bodyPr wrap="none" rtlCol="0">
            <a:spAutoFit/>
          </a:bodyPr>
          <a:lstStyle/>
          <a:p>
            <a:r>
              <a:rPr lang="en-US" altLang="ko-KR" sz="1836" u="sng" dirty="0"/>
              <a:t>Windows Azure</a:t>
            </a:r>
            <a:endParaRPr lang="ko-KR" altLang="en-US" sz="1836" u="sng" dirty="0"/>
          </a:p>
        </p:txBody>
      </p:sp>
      <p:grpSp>
        <p:nvGrpSpPr>
          <p:cNvPr id="29" name="Group 28"/>
          <p:cNvGrpSpPr/>
          <p:nvPr/>
        </p:nvGrpSpPr>
        <p:grpSpPr>
          <a:xfrm>
            <a:off x="1252773" y="2565845"/>
            <a:ext cx="1397762" cy="978526"/>
            <a:chOff x="1446006" y="4072594"/>
            <a:chExt cx="1132627" cy="720831"/>
          </a:xfrm>
        </p:grpSpPr>
        <p:pic>
          <p:nvPicPr>
            <p:cNvPr id="15" name="Picture 14"/>
            <p:cNvPicPr>
              <a:picLocks noChangeAspect="1"/>
            </p:cNvPicPr>
            <p:nvPr/>
          </p:nvPicPr>
          <p:blipFill>
            <a:blip r:embed="rId6"/>
            <a:stretch>
              <a:fillRect/>
            </a:stretch>
          </p:blipFill>
          <p:spPr>
            <a:xfrm>
              <a:off x="1446006" y="4224092"/>
              <a:ext cx="302250" cy="569333"/>
            </a:xfrm>
            <a:prstGeom prst="rect">
              <a:avLst/>
            </a:prstGeom>
          </p:spPr>
        </p:pic>
        <p:pic>
          <p:nvPicPr>
            <p:cNvPr id="28" name="Picture 27"/>
            <p:cNvPicPr>
              <a:picLocks noChangeAspect="1"/>
            </p:cNvPicPr>
            <p:nvPr/>
          </p:nvPicPr>
          <p:blipFill>
            <a:blip r:embed="rId7"/>
            <a:stretch>
              <a:fillRect/>
            </a:stretch>
          </p:blipFill>
          <p:spPr>
            <a:xfrm>
              <a:off x="1748256" y="4072594"/>
              <a:ext cx="830377" cy="697158"/>
            </a:xfrm>
            <a:prstGeom prst="rect">
              <a:avLst/>
            </a:prstGeom>
          </p:spPr>
        </p:pic>
      </p:grpSp>
      <p:cxnSp>
        <p:nvCxnSpPr>
          <p:cNvPr id="35" name="Curved Connector 34"/>
          <p:cNvCxnSpPr>
            <a:stCxn id="8" idx="1"/>
            <a:endCxn id="32" idx="1"/>
          </p:cNvCxnSpPr>
          <p:nvPr/>
        </p:nvCxnSpPr>
        <p:spPr>
          <a:xfrm rot="5400000" flipH="1" flipV="1">
            <a:off x="7324698" y="3850173"/>
            <a:ext cx="774353" cy="76812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8095937" y="3424021"/>
            <a:ext cx="2152946" cy="846073"/>
            <a:chOff x="8132797" y="3357188"/>
            <a:chExt cx="2110923" cy="829559"/>
          </a:xfrm>
        </p:grpSpPr>
        <p:pic>
          <p:nvPicPr>
            <p:cNvPr id="32" name="Picture 31"/>
            <p:cNvPicPr>
              <a:picLocks noChangeAspect="1"/>
            </p:cNvPicPr>
            <p:nvPr/>
          </p:nvPicPr>
          <p:blipFill rotWithShape="1">
            <a:blip r:embed="rId8">
              <a:extLst>
                <a:ext uri="{28A0092B-C50C-407E-A947-70E740481C1C}">
                  <a14:useLocalDpi xmlns:a14="http://schemas.microsoft.com/office/drawing/2010/main" val="0"/>
                </a:ext>
              </a:extLst>
            </a:blip>
            <a:srcRect t="22560" b="15537"/>
            <a:stretch/>
          </p:blipFill>
          <p:spPr>
            <a:xfrm>
              <a:off x="8132797" y="3357188"/>
              <a:ext cx="1340079" cy="829559"/>
            </a:xfrm>
            <a:prstGeom prst="rect">
              <a:avLst/>
            </a:prstGeom>
          </p:spPr>
        </p:pic>
        <p:sp>
          <p:nvSpPr>
            <p:cNvPr id="38" name="TextBox 37"/>
            <p:cNvSpPr txBox="1"/>
            <p:nvPr/>
          </p:nvSpPr>
          <p:spPr>
            <a:xfrm>
              <a:off x="9347321" y="3640618"/>
              <a:ext cx="896399" cy="265009"/>
            </a:xfrm>
            <a:prstGeom prst="rect">
              <a:avLst/>
            </a:prstGeom>
            <a:noFill/>
          </p:spPr>
          <p:txBody>
            <a:bodyPr wrap="none" rtlCol="0">
              <a:spAutoFit/>
            </a:bodyPr>
            <a:lstStyle/>
            <a:p>
              <a:r>
                <a:rPr lang="en-US" altLang="ko-KR" sz="1122" i="1" dirty="0"/>
                <a:t>Attach Disk</a:t>
              </a:r>
              <a:endParaRPr lang="ko-KR" altLang="en-US" sz="1122" i="1"/>
            </a:p>
          </p:txBody>
        </p:sp>
      </p:grpSp>
      <p:sp>
        <p:nvSpPr>
          <p:cNvPr id="39" name="TextBox 38"/>
          <p:cNvSpPr txBox="1"/>
          <p:nvPr/>
        </p:nvSpPr>
        <p:spPr>
          <a:xfrm>
            <a:off x="7755256" y="4262085"/>
            <a:ext cx="917514" cy="270285"/>
          </a:xfrm>
          <a:prstGeom prst="rect">
            <a:avLst/>
          </a:prstGeom>
          <a:noFill/>
        </p:spPr>
        <p:txBody>
          <a:bodyPr wrap="none" rtlCol="0">
            <a:spAutoFit/>
          </a:bodyPr>
          <a:lstStyle/>
          <a:p>
            <a:r>
              <a:rPr lang="en-US" altLang="ko-KR" sz="1122" i="1" dirty="0"/>
              <a:t>Create Disk</a:t>
            </a:r>
            <a:endParaRPr lang="ko-KR" altLang="en-US" sz="1122" i="1"/>
          </a:p>
        </p:txBody>
      </p:sp>
      <p:sp>
        <p:nvSpPr>
          <p:cNvPr id="40" name="TextBox 39"/>
          <p:cNvSpPr txBox="1"/>
          <p:nvPr/>
        </p:nvSpPr>
        <p:spPr>
          <a:xfrm>
            <a:off x="7196590" y="5507455"/>
            <a:ext cx="2017812" cy="270285"/>
          </a:xfrm>
          <a:prstGeom prst="rect">
            <a:avLst/>
          </a:prstGeom>
          <a:noFill/>
        </p:spPr>
        <p:txBody>
          <a:bodyPr wrap="none" rtlCol="0">
            <a:spAutoFit/>
          </a:bodyPr>
          <a:lstStyle/>
          <a:p>
            <a:r>
              <a:rPr lang="en-US" altLang="ko-KR" sz="1122" i="1" dirty="0"/>
              <a:t>Windows Azure Blob Storage</a:t>
            </a:r>
            <a:endParaRPr lang="ko-KR" altLang="en-US" sz="1122" i="1"/>
          </a:p>
        </p:txBody>
      </p:sp>
      <p:sp>
        <p:nvSpPr>
          <p:cNvPr id="54" name="Oval 53"/>
          <p:cNvSpPr/>
          <p:nvPr/>
        </p:nvSpPr>
        <p:spPr>
          <a:xfrm>
            <a:off x="2338053" y="3640519"/>
            <a:ext cx="303885" cy="30388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ko-KR" sz="1020" b="1" dirty="0"/>
              <a:t>1</a:t>
            </a:r>
            <a:endParaRPr lang="ko-KR" altLang="en-US" sz="1020" b="1"/>
          </a:p>
        </p:txBody>
      </p:sp>
      <p:sp>
        <p:nvSpPr>
          <p:cNvPr id="55" name="Oval 54"/>
          <p:cNvSpPr/>
          <p:nvPr/>
        </p:nvSpPr>
        <p:spPr>
          <a:xfrm>
            <a:off x="7514118" y="4238490"/>
            <a:ext cx="303885" cy="30388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ko-KR" sz="1020" b="1" dirty="0"/>
              <a:t>2</a:t>
            </a:r>
            <a:endParaRPr lang="ko-KR" altLang="en-US" sz="1020" b="1"/>
          </a:p>
        </p:txBody>
      </p:sp>
      <p:sp>
        <p:nvSpPr>
          <p:cNvPr id="56" name="Oval 55"/>
          <p:cNvSpPr/>
          <p:nvPr/>
        </p:nvSpPr>
        <p:spPr>
          <a:xfrm>
            <a:off x="9093491" y="3695255"/>
            <a:ext cx="303885" cy="30388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ko-KR" sz="1020" b="1" dirty="0"/>
              <a:t>3</a:t>
            </a:r>
            <a:endParaRPr lang="ko-KR" altLang="en-US" sz="1020" b="1"/>
          </a:p>
        </p:txBody>
      </p:sp>
      <p:sp>
        <p:nvSpPr>
          <p:cNvPr id="30" name="TextBox 29"/>
          <p:cNvSpPr txBox="1"/>
          <p:nvPr/>
        </p:nvSpPr>
        <p:spPr>
          <a:xfrm>
            <a:off x="280340" y="974486"/>
            <a:ext cx="3256341" cy="683264"/>
          </a:xfrm>
          <a:prstGeom prst="rect">
            <a:avLst/>
          </a:prstGeom>
          <a:noFill/>
        </p:spPr>
        <p:txBody>
          <a:bodyPr wrap="none" lIns="182880" tIns="146304" rIns="182880" bIns="146304" rtlCol="0">
            <a:spAutoFit/>
          </a:bodyPr>
          <a:lstStyle/>
          <a:p>
            <a:pPr>
              <a:lnSpc>
                <a:spcPct val="90000"/>
              </a:lnSpc>
              <a:spcAft>
                <a:spcPts val="600"/>
              </a:spcAft>
            </a:pPr>
            <a:r>
              <a:rPr lang="en-US" sz="2800" dirty="0" smtClean="0">
                <a:solidFill>
                  <a:srgbClr val="0072C6"/>
                </a:solidFill>
                <a:latin typeface="+mj-lt"/>
              </a:rPr>
              <a:t>Command line tool</a:t>
            </a:r>
          </a:p>
        </p:txBody>
      </p:sp>
    </p:spTree>
    <p:extLst>
      <p:ext uri="{BB962C8B-B14F-4D97-AF65-F5344CB8AC3E}">
        <p14:creationId xmlns:p14="http://schemas.microsoft.com/office/powerpoint/2010/main" val="35168347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6" name="Text Placeholder 5"/>
          <p:cNvSpPr>
            <a:spLocks noGrp="1"/>
          </p:cNvSpPr>
          <p:nvPr>
            <p:ph type="body" sz="quarter" idx="12"/>
          </p:nvPr>
        </p:nvSpPr>
        <p:spPr/>
        <p:txBody>
          <a:bodyPr/>
          <a:lstStyle/>
          <a:p>
            <a:r>
              <a:rPr lang="en-US" dirty="0" smtClean="0"/>
              <a:t>AZcopy.exe</a:t>
            </a:r>
          </a:p>
        </p:txBody>
      </p:sp>
      <p:pic>
        <p:nvPicPr>
          <p:cNvPr id="2" name="Picture 1"/>
          <p:cNvPicPr>
            <a:picLocks noChangeAspect="1"/>
          </p:cNvPicPr>
          <p:nvPr/>
        </p:nvPicPr>
        <p:blipFill>
          <a:blip r:embed="rId3"/>
          <a:stretch>
            <a:fillRect/>
          </a:stretch>
        </p:blipFill>
        <p:spPr>
          <a:xfrm>
            <a:off x="3075277" y="1209974"/>
            <a:ext cx="7256969" cy="2744491"/>
          </a:xfrm>
          <a:prstGeom prst="rect">
            <a:avLst/>
          </a:prstGeom>
        </p:spPr>
      </p:pic>
    </p:spTree>
    <p:extLst>
      <p:ext uri="{BB962C8B-B14F-4D97-AF65-F5344CB8AC3E}">
        <p14:creationId xmlns:p14="http://schemas.microsoft.com/office/powerpoint/2010/main" val="448564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923729" y="1841455"/>
            <a:ext cx="6899153" cy="4272189"/>
          </a:xfrm>
          <a:prstGeom prst="rect">
            <a:avLst/>
          </a:prstGeom>
        </p:spPr>
      </p:pic>
      <p:sp>
        <p:nvSpPr>
          <p:cNvPr id="2" name="Title 1"/>
          <p:cNvSpPr>
            <a:spLocks noGrp="1"/>
          </p:cNvSpPr>
          <p:nvPr>
            <p:ph type="title"/>
          </p:nvPr>
        </p:nvSpPr>
        <p:spPr/>
        <p:txBody>
          <a:bodyPr/>
          <a:lstStyle/>
          <a:p>
            <a:r>
              <a:rPr lang="en-US" dirty="0" smtClean="0">
                <a:solidFill>
                  <a:schemeClr val="bg1">
                    <a:lumMod val="50000"/>
                  </a:schemeClr>
                </a:solidFill>
              </a:rPr>
              <a:t>Review: </a:t>
            </a:r>
            <a:br>
              <a:rPr lang="en-US" dirty="0" smtClean="0">
                <a:solidFill>
                  <a:schemeClr val="bg1">
                    <a:lumMod val="50000"/>
                  </a:schemeClr>
                </a:solidFill>
              </a:rPr>
            </a:br>
            <a:r>
              <a:rPr lang="en-US" sz="3600" dirty="0" smtClean="0">
                <a:solidFill>
                  <a:schemeClr val="accent5">
                    <a:lumMod val="50000"/>
                    <a:lumOff val="50000"/>
                  </a:schemeClr>
                </a:solidFill>
              </a:rPr>
              <a:t>Azure Storage</a:t>
            </a:r>
            <a:endParaRPr lang="en-US" dirty="0">
              <a:solidFill>
                <a:schemeClr val="accent5">
                  <a:lumMod val="50000"/>
                  <a:lumOff val="50000"/>
                </a:schemeClr>
              </a:solidFill>
            </a:endParaRPr>
          </a:p>
        </p:txBody>
      </p:sp>
      <p:sp>
        <p:nvSpPr>
          <p:cNvPr id="3" name="Content Placeholder 2"/>
          <p:cNvSpPr>
            <a:spLocks noGrp="1"/>
          </p:cNvSpPr>
          <p:nvPr>
            <p:ph idx="4294967295"/>
          </p:nvPr>
        </p:nvSpPr>
        <p:spPr>
          <a:xfrm>
            <a:off x="602849" y="2510387"/>
            <a:ext cx="7013433" cy="2320956"/>
          </a:xfrm>
          <a:prstGeom prst="rect">
            <a:avLst/>
          </a:prstGeom>
        </p:spPr>
        <p:txBody>
          <a:bodyPr/>
          <a:lstStyle/>
          <a:p>
            <a:r>
              <a:rPr lang="en-US" sz="2448" dirty="0" smtClean="0"/>
              <a:t>Azure Portal</a:t>
            </a:r>
          </a:p>
          <a:p>
            <a:r>
              <a:rPr lang="en-US" sz="2448" dirty="0" smtClean="0"/>
              <a:t>Azure Copy “Azcopy.exe”</a:t>
            </a:r>
            <a:endParaRPr lang="en-US" sz="2448" dirty="0"/>
          </a:p>
          <a:p>
            <a:r>
              <a:rPr lang="en-US" sz="2448" dirty="0"/>
              <a:t>PowerShell</a:t>
            </a:r>
          </a:p>
          <a:p>
            <a:r>
              <a:rPr lang="en-US" sz="2448" dirty="0"/>
              <a:t>Storage </a:t>
            </a:r>
            <a:r>
              <a:rPr lang="en-US" sz="2448" dirty="0" smtClean="0"/>
              <a:t>explorer</a:t>
            </a:r>
            <a:r>
              <a:rPr lang="en-US" sz="2448" dirty="0"/>
              <a:t/>
            </a:r>
            <a:br>
              <a:rPr lang="en-US" sz="2448" dirty="0"/>
            </a:br>
            <a:endParaRPr lang="en-US" dirty="0" smtClean="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3246" y="3137370"/>
            <a:ext cx="4158357" cy="2488466"/>
          </a:xfrm>
          <a:prstGeom prst="rect">
            <a:avLst/>
          </a:prstGeom>
        </p:spPr>
      </p:pic>
    </p:spTree>
    <p:extLst>
      <p:ext uri="{BB962C8B-B14F-4D97-AF65-F5344CB8AC3E}">
        <p14:creationId xmlns:p14="http://schemas.microsoft.com/office/powerpoint/2010/main" val="1752912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bg1">
                    <a:lumMod val="50000"/>
                  </a:schemeClr>
                </a:solidFill>
              </a:rPr>
              <a:t>Estimating cloud </a:t>
            </a:r>
            <a:r>
              <a:rPr lang="en-US" dirty="0">
                <a:solidFill>
                  <a:schemeClr val="bg1">
                    <a:lumMod val="50000"/>
                  </a:schemeClr>
                </a:solidFill>
              </a:rPr>
              <a:t>c</a:t>
            </a:r>
            <a:r>
              <a:rPr lang="en-US" dirty="0" smtClean="0">
                <a:solidFill>
                  <a:schemeClr val="bg1">
                    <a:lumMod val="50000"/>
                  </a:schemeClr>
                </a:solidFill>
              </a:rPr>
              <a:t>osts</a:t>
            </a:r>
            <a:endParaRPr lang="en-US" dirty="0">
              <a:solidFill>
                <a:schemeClr val="bg1">
                  <a:lumMod val="50000"/>
                </a:schemeClr>
              </a:solidFill>
            </a:endParaRPr>
          </a:p>
        </p:txBody>
      </p:sp>
      <p:pic>
        <p:nvPicPr>
          <p:cNvPr id="3" name="Picture 2"/>
          <p:cNvPicPr>
            <a:picLocks noChangeAspect="1"/>
          </p:cNvPicPr>
          <p:nvPr/>
        </p:nvPicPr>
        <p:blipFill rotWithShape="1">
          <a:blip r:embed="rId3"/>
          <a:srcRect l="1037"/>
          <a:stretch/>
        </p:blipFill>
        <p:spPr>
          <a:xfrm>
            <a:off x="441373" y="1569432"/>
            <a:ext cx="11345734" cy="3853322"/>
          </a:xfrm>
          <a:prstGeom prst="rect">
            <a:avLst/>
          </a:prstGeom>
          <a:ln w="0">
            <a:solidFill>
              <a:schemeClr val="tx1"/>
            </a:solidFill>
          </a:ln>
        </p:spPr>
      </p:pic>
      <p:sp>
        <p:nvSpPr>
          <p:cNvPr id="4" name="Rectangle 3"/>
          <p:cNvSpPr/>
          <p:nvPr/>
        </p:nvSpPr>
        <p:spPr>
          <a:xfrm>
            <a:off x="441373" y="5602507"/>
            <a:ext cx="11345734" cy="461665"/>
          </a:xfrm>
          <a:prstGeom prst="rect">
            <a:avLst/>
          </a:prstGeom>
        </p:spPr>
        <p:txBody>
          <a:bodyPr wrap="square">
            <a:spAutoFit/>
          </a:bodyPr>
          <a:lstStyle/>
          <a:p>
            <a:pPr defTabSz="932597">
              <a:defRPr/>
            </a:pPr>
            <a:r>
              <a:rPr lang="en-US" sz="2400" dirty="0">
                <a:solidFill>
                  <a:prstClr val="black"/>
                </a:solidFill>
                <a:latin typeface="Calibri Light" panose="020F0302020204030204"/>
                <a:hlinkClick r:id="rId4"/>
              </a:rPr>
              <a:t>http://www.windowsazure.com/en-us/pricing/calculator</a:t>
            </a:r>
            <a:r>
              <a:rPr lang="en-US" sz="2400" dirty="0" smtClean="0">
                <a:solidFill>
                  <a:prstClr val="black"/>
                </a:solidFill>
                <a:latin typeface="Calibri Light" panose="020F0302020204030204"/>
                <a:hlinkClick r:id="rId4"/>
              </a:rPr>
              <a:t>/</a:t>
            </a:r>
            <a:r>
              <a:rPr lang="en-US" sz="2400" dirty="0" smtClean="0">
                <a:solidFill>
                  <a:prstClr val="black"/>
                </a:solidFill>
                <a:latin typeface="Calibri Light" panose="020F0302020204030204"/>
              </a:rPr>
              <a:t> </a:t>
            </a:r>
            <a:endParaRPr lang="en-US" sz="2400" dirty="0">
              <a:solidFill>
                <a:prstClr val="black"/>
              </a:solidFill>
              <a:latin typeface="Calibri Light" panose="020F0302020204030204"/>
            </a:endParaRPr>
          </a:p>
        </p:txBody>
      </p:sp>
      <p:sp>
        <p:nvSpPr>
          <p:cNvPr id="5" name="Rectangle 4"/>
          <p:cNvSpPr/>
          <p:nvPr/>
        </p:nvSpPr>
        <p:spPr bwMode="auto">
          <a:xfrm>
            <a:off x="441373" y="1453764"/>
            <a:ext cx="11345734" cy="12938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438935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lumMod val="50000"/>
                  </a:schemeClr>
                </a:solidFill>
              </a:rPr>
              <a:t>Today @ TechNet on tour</a:t>
            </a:r>
            <a:endParaRPr lang="en-US" dirty="0">
              <a:solidFill>
                <a:schemeClr val="bg1">
                  <a:lumMod val="50000"/>
                </a:schemeClr>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3387711606"/>
              </p:ext>
            </p:extLst>
          </p:nvPr>
        </p:nvGraphicFramePr>
        <p:xfrm>
          <a:off x="274320" y="1570994"/>
          <a:ext cx="11664986" cy="4416552"/>
        </p:xfrm>
        <a:graphic>
          <a:graphicData uri="http://schemas.openxmlformats.org/drawingml/2006/table">
            <a:tbl>
              <a:tblPr firstRow="1" firstCol="1" bandRow="1">
                <a:tableStyleId>{5C22544A-7EE6-4342-B048-85BDC9FD1C3A}</a:tableStyleId>
              </a:tblPr>
              <a:tblGrid>
                <a:gridCol w="3714227"/>
                <a:gridCol w="7950759"/>
              </a:tblGrid>
              <a:tr h="447448">
                <a:tc>
                  <a:txBody>
                    <a:bodyPr/>
                    <a:lstStyle/>
                    <a:p>
                      <a:pPr marL="0" marR="0">
                        <a:lnSpc>
                          <a:spcPct val="115000"/>
                        </a:lnSpc>
                        <a:spcBef>
                          <a:spcPts val="0"/>
                        </a:spcBef>
                        <a:spcAft>
                          <a:spcPts val="0"/>
                        </a:spcAft>
                      </a:pPr>
                      <a:r>
                        <a:rPr lang="en-US" sz="2800" dirty="0">
                          <a:effectLst/>
                          <a:latin typeface="+mn-lt"/>
                        </a:rPr>
                        <a:t>Timing</a:t>
                      </a:r>
                      <a:endParaRPr lang="en-US" sz="2800" dirty="0">
                        <a:effectLst/>
                        <a:latin typeface="+mn-lt"/>
                        <a:ea typeface="Calibri"/>
                        <a:cs typeface="Times New Roman"/>
                      </a:endParaRPr>
                    </a:p>
                  </a:txBody>
                  <a:tcPr marL="69945" marR="69945" marT="0" marB="0">
                    <a:solidFill>
                      <a:schemeClr val="accent5">
                        <a:lumMod val="75000"/>
                        <a:lumOff val="25000"/>
                      </a:schemeClr>
                    </a:solidFill>
                  </a:tcPr>
                </a:tc>
                <a:tc>
                  <a:txBody>
                    <a:bodyPr/>
                    <a:lstStyle/>
                    <a:p>
                      <a:pPr marL="0" marR="0">
                        <a:lnSpc>
                          <a:spcPct val="115000"/>
                        </a:lnSpc>
                        <a:spcBef>
                          <a:spcPts val="0"/>
                        </a:spcBef>
                        <a:spcAft>
                          <a:spcPts val="0"/>
                        </a:spcAft>
                      </a:pPr>
                      <a:r>
                        <a:rPr lang="en-US" sz="2800" dirty="0">
                          <a:effectLst/>
                          <a:latin typeface="+mn-lt"/>
                        </a:rPr>
                        <a:t>Topic</a:t>
                      </a:r>
                      <a:endParaRPr lang="en-US" sz="2800" dirty="0">
                        <a:effectLst/>
                        <a:latin typeface="+mn-lt"/>
                        <a:ea typeface="Calibri"/>
                        <a:cs typeface="Times New Roman"/>
                      </a:endParaRPr>
                    </a:p>
                  </a:txBody>
                  <a:tcPr marL="69945" marR="69945" marT="0" marB="0">
                    <a:solidFill>
                      <a:schemeClr val="accent5">
                        <a:lumMod val="75000"/>
                        <a:lumOff val="25000"/>
                      </a:schemeClr>
                    </a:solidFill>
                  </a:tcPr>
                </a:tc>
              </a:tr>
              <a:tr h="447448">
                <a:tc>
                  <a:txBody>
                    <a:bodyPr/>
                    <a:lstStyle/>
                    <a:p>
                      <a:pPr marL="0" marR="0">
                        <a:lnSpc>
                          <a:spcPct val="115000"/>
                        </a:lnSpc>
                        <a:spcBef>
                          <a:spcPts val="0"/>
                        </a:spcBef>
                        <a:spcAft>
                          <a:spcPts val="0"/>
                        </a:spcAft>
                      </a:pPr>
                      <a:r>
                        <a:rPr lang="en-US" sz="2800" b="0" dirty="0" smtClean="0">
                          <a:effectLst/>
                          <a:latin typeface="+mn-lt"/>
                        </a:rPr>
                        <a:t>08:00AM –</a:t>
                      </a:r>
                      <a:r>
                        <a:rPr lang="en-US" sz="2800" b="0" baseline="0" dirty="0" smtClean="0">
                          <a:effectLst/>
                          <a:latin typeface="+mn-lt"/>
                        </a:rPr>
                        <a:t> 09:00AM</a:t>
                      </a:r>
                      <a:endParaRPr lang="en-US" sz="2800" b="0" dirty="0">
                        <a:effectLst/>
                        <a:latin typeface="+mn-lt"/>
                        <a:ea typeface="Calibri"/>
                        <a:cs typeface="Times New Roman"/>
                      </a:endParaRPr>
                    </a:p>
                  </a:txBody>
                  <a:tcPr marL="69945" marR="69945" marT="0" marB="0">
                    <a:solidFill>
                      <a:schemeClr val="accent5">
                        <a:lumMod val="75000"/>
                        <a:lumOff val="25000"/>
                      </a:schemeClr>
                    </a:solidFill>
                  </a:tcPr>
                </a:tc>
                <a:tc>
                  <a:txBody>
                    <a:bodyPr/>
                    <a:lstStyle/>
                    <a:p>
                      <a:pPr marL="407988" marR="0" indent="0">
                        <a:lnSpc>
                          <a:spcPct val="115000"/>
                        </a:lnSpc>
                        <a:spcBef>
                          <a:spcPts val="0"/>
                        </a:spcBef>
                        <a:spcAft>
                          <a:spcPts val="0"/>
                        </a:spcAft>
                      </a:pPr>
                      <a:r>
                        <a:rPr lang="en-US" sz="2800" dirty="0" smtClean="0">
                          <a:solidFill>
                            <a:schemeClr val="tx1"/>
                          </a:solidFill>
                          <a:effectLst/>
                          <a:latin typeface="+mj-lt"/>
                        </a:rPr>
                        <a:t>Registration </a:t>
                      </a:r>
                      <a:r>
                        <a:rPr lang="en-US" sz="2800" dirty="0">
                          <a:solidFill>
                            <a:schemeClr val="tx1"/>
                          </a:solidFill>
                          <a:effectLst/>
                          <a:latin typeface="+mj-lt"/>
                        </a:rPr>
                        <a:t>and Breakfast</a:t>
                      </a:r>
                      <a:endParaRPr lang="en-US" sz="2800" dirty="0">
                        <a:solidFill>
                          <a:schemeClr val="tx1"/>
                        </a:solidFill>
                        <a:effectLst/>
                        <a:latin typeface="+mj-lt"/>
                        <a:ea typeface="Calibri"/>
                        <a:cs typeface="Times New Roman"/>
                      </a:endParaRPr>
                    </a:p>
                  </a:txBody>
                  <a:tcPr marL="69945" marR="69945" marT="0" marB="0">
                    <a:solidFill>
                      <a:schemeClr val="bg1"/>
                    </a:solidFill>
                  </a:tcPr>
                </a:tc>
              </a:tr>
              <a:tr h="447448">
                <a:tc>
                  <a:txBody>
                    <a:bodyPr/>
                    <a:lstStyle/>
                    <a:p>
                      <a:pPr marL="0" marR="0">
                        <a:lnSpc>
                          <a:spcPct val="115000"/>
                        </a:lnSpc>
                        <a:spcBef>
                          <a:spcPts val="0"/>
                        </a:spcBef>
                        <a:spcAft>
                          <a:spcPts val="0"/>
                        </a:spcAft>
                      </a:pPr>
                      <a:r>
                        <a:rPr lang="en-US" sz="2800" b="0" dirty="0" smtClean="0">
                          <a:effectLst/>
                          <a:latin typeface="+mn-lt"/>
                        </a:rPr>
                        <a:t>09:00AM </a:t>
                      </a:r>
                      <a:r>
                        <a:rPr lang="en-US" sz="2800" b="0" dirty="0">
                          <a:effectLst/>
                          <a:latin typeface="+mn-lt"/>
                        </a:rPr>
                        <a:t>– </a:t>
                      </a:r>
                      <a:r>
                        <a:rPr lang="en-US" sz="2800" b="0" dirty="0" smtClean="0">
                          <a:effectLst/>
                          <a:latin typeface="+mn-lt"/>
                        </a:rPr>
                        <a:t>10:30AM</a:t>
                      </a:r>
                      <a:endParaRPr lang="en-US" sz="2800" b="0" dirty="0">
                        <a:effectLst/>
                        <a:latin typeface="+mn-lt"/>
                        <a:ea typeface="Calibri"/>
                        <a:cs typeface="Times New Roman"/>
                      </a:endParaRPr>
                    </a:p>
                  </a:txBody>
                  <a:tcPr marL="69945" marR="69945" marT="0" marB="0">
                    <a:solidFill>
                      <a:schemeClr val="accent5">
                        <a:lumMod val="75000"/>
                        <a:lumOff val="25000"/>
                      </a:schemeClr>
                    </a:solidFill>
                  </a:tcPr>
                </a:tc>
                <a:tc>
                  <a:txBody>
                    <a:bodyPr/>
                    <a:lstStyle/>
                    <a:p>
                      <a:pPr marL="0" marR="0">
                        <a:lnSpc>
                          <a:spcPct val="115000"/>
                        </a:lnSpc>
                        <a:spcBef>
                          <a:spcPts val="0"/>
                        </a:spcBef>
                        <a:spcAft>
                          <a:spcPts val="0"/>
                        </a:spcAft>
                      </a:pPr>
                      <a:r>
                        <a:rPr lang="en-US" sz="2800" b="1" baseline="0" dirty="0" smtClean="0">
                          <a:solidFill>
                            <a:schemeClr val="tx1"/>
                          </a:solidFill>
                          <a:effectLst/>
                          <a:latin typeface="+mj-lt"/>
                        </a:rPr>
                        <a:t>Business Continuity / Azure Overview</a:t>
                      </a:r>
                      <a:endParaRPr lang="en-US" sz="2800" b="1" dirty="0">
                        <a:solidFill>
                          <a:schemeClr val="tx1"/>
                        </a:solidFill>
                        <a:effectLst/>
                        <a:latin typeface="+mj-lt"/>
                        <a:ea typeface="Calibri"/>
                        <a:cs typeface="Times New Roman"/>
                      </a:endParaRPr>
                    </a:p>
                  </a:txBody>
                  <a:tcPr marL="69945" marR="69945" marT="0" marB="0">
                    <a:solidFill>
                      <a:schemeClr val="bg1"/>
                    </a:solidFill>
                  </a:tcPr>
                </a:tc>
              </a:tr>
              <a:tr h="447448">
                <a:tc>
                  <a:txBody>
                    <a:bodyPr/>
                    <a:lstStyle/>
                    <a:p>
                      <a:pPr marL="0" marR="0">
                        <a:lnSpc>
                          <a:spcPct val="115000"/>
                        </a:lnSpc>
                        <a:spcBef>
                          <a:spcPts val="0"/>
                        </a:spcBef>
                        <a:spcAft>
                          <a:spcPts val="0"/>
                        </a:spcAft>
                      </a:pPr>
                      <a:r>
                        <a:rPr lang="en-US" sz="2800" b="0" dirty="0" smtClean="0">
                          <a:effectLst/>
                          <a:latin typeface="+mn-lt"/>
                        </a:rPr>
                        <a:t>10:30AM – 10:45AM</a:t>
                      </a:r>
                      <a:endParaRPr lang="en-US" sz="2800" b="0" dirty="0">
                        <a:effectLst/>
                        <a:latin typeface="+mn-lt"/>
                        <a:ea typeface="Calibri"/>
                        <a:cs typeface="Times New Roman"/>
                      </a:endParaRPr>
                    </a:p>
                  </a:txBody>
                  <a:tcPr marL="69945" marR="69945" marT="0" marB="0">
                    <a:solidFill>
                      <a:schemeClr val="accent5">
                        <a:lumMod val="75000"/>
                        <a:lumOff val="25000"/>
                      </a:schemeClr>
                    </a:solidFill>
                  </a:tcPr>
                </a:tc>
                <a:tc>
                  <a:txBody>
                    <a:bodyPr/>
                    <a:lstStyle/>
                    <a:p>
                      <a:pPr marL="457182" marR="0" lvl="1">
                        <a:lnSpc>
                          <a:spcPct val="115000"/>
                        </a:lnSpc>
                        <a:spcBef>
                          <a:spcPts val="0"/>
                        </a:spcBef>
                        <a:spcAft>
                          <a:spcPts val="0"/>
                        </a:spcAft>
                      </a:pPr>
                      <a:r>
                        <a:rPr lang="en-US" sz="2800" dirty="0" smtClean="0">
                          <a:solidFill>
                            <a:schemeClr val="tx1"/>
                          </a:solidFill>
                          <a:effectLst/>
                          <a:latin typeface="+mj-lt"/>
                        </a:rPr>
                        <a:t>Break – </a:t>
                      </a:r>
                      <a:r>
                        <a:rPr lang="en-US" sz="2400" dirty="0" smtClean="0">
                          <a:solidFill>
                            <a:schemeClr val="tx1"/>
                          </a:solidFill>
                          <a:effectLst/>
                          <a:latin typeface="+mj-lt"/>
                        </a:rPr>
                        <a:t>Azure </a:t>
                      </a:r>
                      <a:r>
                        <a:rPr lang="en-US" sz="2400" baseline="0" dirty="0" smtClean="0">
                          <a:solidFill>
                            <a:schemeClr val="tx1"/>
                          </a:solidFill>
                          <a:effectLst/>
                          <a:latin typeface="+mj-lt"/>
                        </a:rPr>
                        <a:t>L</a:t>
                      </a:r>
                      <a:r>
                        <a:rPr lang="en-US" sz="2400" dirty="0" smtClean="0">
                          <a:solidFill>
                            <a:schemeClr val="tx1"/>
                          </a:solidFill>
                          <a:effectLst/>
                          <a:latin typeface="+mj-lt"/>
                        </a:rPr>
                        <a:t>ab0: Sign-in to</a:t>
                      </a:r>
                      <a:r>
                        <a:rPr lang="en-US" sz="2400" baseline="0" dirty="0" smtClean="0">
                          <a:solidFill>
                            <a:schemeClr val="tx1"/>
                          </a:solidFill>
                          <a:effectLst/>
                          <a:latin typeface="+mj-lt"/>
                        </a:rPr>
                        <a:t> Azure</a:t>
                      </a:r>
                      <a:endParaRPr lang="en-US" sz="2400" dirty="0">
                        <a:solidFill>
                          <a:schemeClr val="tx1"/>
                        </a:solidFill>
                        <a:effectLst/>
                        <a:latin typeface="+mj-lt"/>
                        <a:ea typeface="Calibri"/>
                        <a:cs typeface="Times New Roman"/>
                      </a:endParaRPr>
                    </a:p>
                  </a:txBody>
                  <a:tcPr marL="69945" marR="69945" marT="0" marB="0">
                    <a:solidFill>
                      <a:schemeClr val="bg1"/>
                    </a:solidFill>
                  </a:tcPr>
                </a:tc>
              </a:tr>
              <a:tr h="458913">
                <a:tc>
                  <a:txBody>
                    <a:bodyPr/>
                    <a:lstStyle/>
                    <a:p>
                      <a:pPr marL="0" marR="0">
                        <a:lnSpc>
                          <a:spcPct val="115000"/>
                        </a:lnSpc>
                        <a:spcBef>
                          <a:spcPts val="0"/>
                        </a:spcBef>
                        <a:spcAft>
                          <a:spcPts val="0"/>
                        </a:spcAft>
                      </a:pPr>
                      <a:r>
                        <a:rPr lang="en-US" sz="2800" b="0" dirty="0" smtClean="0">
                          <a:effectLst/>
                          <a:latin typeface="+mn-lt"/>
                        </a:rPr>
                        <a:t>10:45AM </a:t>
                      </a:r>
                      <a:r>
                        <a:rPr lang="en-US" sz="2800" b="0" dirty="0">
                          <a:effectLst/>
                          <a:latin typeface="+mn-lt"/>
                        </a:rPr>
                        <a:t>– </a:t>
                      </a:r>
                      <a:r>
                        <a:rPr lang="en-US" sz="2800" b="0" dirty="0" smtClean="0">
                          <a:effectLst/>
                          <a:latin typeface="+mn-lt"/>
                        </a:rPr>
                        <a:t>11:45AM</a:t>
                      </a:r>
                      <a:endParaRPr lang="en-US" sz="2800" b="0" dirty="0">
                        <a:effectLst/>
                        <a:latin typeface="+mn-lt"/>
                        <a:ea typeface="Calibri"/>
                        <a:cs typeface="Times New Roman"/>
                      </a:endParaRPr>
                    </a:p>
                  </a:txBody>
                  <a:tcPr marL="69945" marR="69945" marT="0" marB="0">
                    <a:solidFill>
                      <a:schemeClr val="accent5">
                        <a:lumMod val="75000"/>
                        <a:lumOff val="25000"/>
                      </a:schemeClr>
                    </a:solidFill>
                  </a:tcPr>
                </a:tc>
                <a:tc>
                  <a:txBody>
                    <a:bodyPr/>
                    <a:lstStyle/>
                    <a:p>
                      <a:pPr marL="0" marR="0">
                        <a:lnSpc>
                          <a:spcPct val="115000"/>
                        </a:lnSpc>
                        <a:spcBef>
                          <a:spcPts val="0"/>
                        </a:spcBef>
                        <a:spcAft>
                          <a:spcPts val="0"/>
                        </a:spcAft>
                      </a:pPr>
                      <a:r>
                        <a:rPr lang="en-US" sz="2800" b="1" dirty="0" smtClean="0">
                          <a:solidFill>
                            <a:schemeClr val="tx1"/>
                          </a:solidFill>
                          <a:effectLst/>
                          <a:latin typeface="+mj-lt"/>
                        </a:rPr>
                        <a:t>Azure Server Back</a:t>
                      </a:r>
                      <a:r>
                        <a:rPr lang="en-US" sz="2800" b="1" baseline="0" dirty="0" smtClean="0">
                          <a:solidFill>
                            <a:schemeClr val="tx1"/>
                          </a:solidFill>
                          <a:effectLst/>
                          <a:latin typeface="+mj-lt"/>
                        </a:rPr>
                        <a:t>up </a:t>
                      </a:r>
                      <a:endParaRPr lang="en-US" sz="2800" b="1" dirty="0">
                        <a:solidFill>
                          <a:schemeClr val="tx1"/>
                        </a:solidFill>
                        <a:effectLst/>
                        <a:latin typeface="+mj-lt"/>
                        <a:ea typeface="Calibri"/>
                        <a:cs typeface="Times New Roman"/>
                      </a:endParaRPr>
                    </a:p>
                  </a:txBody>
                  <a:tcPr marL="69945" marR="69945" marT="0" marB="0">
                    <a:solidFill>
                      <a:schemeClr val="bg1"/>
                    </a:solidFill>
                  </a:tcPr>
                </a:tc>
              </a:tr>
              <a:tr h="447448">
                <a:tc>
                  <a:txBody>
                    <a:bodyPr/>
                    <a:lstStyle/>
                    <a:p>
                      <a:pPr marL="0" marR="0">
                        <a:lnSpc>
                          <a:spcPct val="115000"/>
                        </a:lnSpc>
                        <a:spcBef>
                          <a:spcPts val="0"/>
                        </a:spcBef>
                        <a:spcAft>
                          <a:spcPts val="0"/>
                        </a:spcAft>
                      </a:pPr>
                      <a:r>
                        <a:rPr lang="en-US" sz="2800" b="0" dirty="0" smtClean="0">
                          <a:effectLst/>
                          <a:latin typeface="+mn-lt"/>
                          <a:ea typeface="Calibri"/>
                          <a:cs typeface="Times New Roman"/>
                        </a:rPr>
                        <a:t>11:45AM</a:t>
                      </a:r>
                      <a:r>
                        <a:rPr lang="en-US" sz="2800" b="0" baseline="0" dirty="0" smtClean="0">
                          <a:effectLst/>
                          <a:latin typeface="+mn-lt"/>
                          <a:ea typeface="Calibri"/>
                          <a:cs typeface="Times New Roman"/>
                        </a:rPr>
                        <a:t> – 12:15PM</a:t>
                      </a:r>
                      <a:endParaRPr lang="en-US" sz="2800" b="0" dirty="0">
                        <a:effectLst/>
                        <a:latin typeface="+mn-lt"/>
                        <a:ea typeface="Calibri"/>
                        <a:cs typeface="Times New Roman"/>
                      </a:endParaRPr>
                    </a:p>
                  </a:txBody>
                  <a:tcPr marL="69945" marR="69945" marT="0" marB="0">
                    <a:solidFill>
                      <a:schemeClr val="accent5">
                        <a:lumMod val="75000"/>
                        <a:lumOff val="25000"/>
                      </a:schemeClr>
                    </a:solidFill>
                  </a:tcPr>
                </a:tc>
                <a:tc>
                  <a:txBody>
                    <a:bodyPr/>
                    <a:lstStyle/>
                    <a:p>
                      <a:pPr marL="457200" marR="0" lvl="1" indent="0">
                        <a:lnSpc>
                          <a:spcPct val="115000"/>
                        </a:lnSpc>
                        <a:spcBef>
                          <a:spcPts val="0"/>
                        </a:spcBef>
                        <a:spcAft>
                          <a:spcPts val="0"/>
                        </a:spcAft>
                      </a:pPr>
                      <a:r>
                        <a:rPr lang="en-US" sz="2800" b="0" dirty="0" smtClean="0">
                          <a:solidFill>
                            <a:schemeClr val="tx1"/>
                          </a:solidFill>
                          <a:effectLst/>
                          <a:latin typeface="+mj-lt"/>
                          <a:ea typeface="Calibri"/>
                          <a:cs typeface="Times New Roman"/>
                        </a:rPr>
                        <a:t>Lunch Break – </a:t>
                      </a:r>
                      <a:r>
                        <a:rPr lang="en-US" sz="2400" b="0" dirty="0" smtClean="0">
                          <a:solidFill>
                            <a:schemeClr val="tx1"/>
                          </a:solidFill>
                          <a:effectLst/>
                          <a:latin typeface="+mj-lt"/>
                          <a:ea typeface="Calibri"/>
                          <a:cs typeface="Times New Roman"/>
                        </a:rPr>
                        <a:t>Azure Lab1: Backup an Azure VM</a:t>
                      </a:r>
                      <a:endParaRPr lang="en-US" sz="2400" b="0" dirty="0">
                        <a:solidFill>
                          <a:schemeClr val="tx1"/>
                        </a:solidFill>
                        <a:effectLst/>
                        <a:latin typeface="+mj-lt"/>
                        <a:ea typeface="Calibri"/>
                        <a:cs typeface="Times New Roman"/>
                      </a:endParaRPr>
                    </a:p>
                  </a:txBody>
                  <a:tcPr marL="69945" marR="69945" marT="0" marB="0">
                    <a:solidFill>
                      <a:schemeClr val="bg1"/>
                    </a:solidFill>
                  </a:tcPr>
                </a:tc>
              </a:tr>
              <a:tr h="447448">
                <a:tc>
                  <a:txBody>
                    <a:bodyPr/>
                    <a:lstStyle/>
                    <a:p>
                      <a:pPr marL="0" marR="0">
                        <a:lnSpc>
                          <a:spcPct val="115000"/>
                        </a:lnSpc>
                        <a:spcBef>
                          <a:spcPts val="0"/>
                        </a:spcBef>
                        <a:spcAft>
                          <a:spcPts val="0"/>
                        </a:spcAft>
                      </a:pPr>
                      <a:r>
                        <a:rPr lang="en-US" sz="2800" b="0" dirty="0" smtClean="0">
                          <a:effectLst/>
                          <a:latin typeface="+mn-lt"/>
                          <a:ea typeface="Calibri"/>
                          <a:cs typeface="Times New Roman"/>
                        </a:rPr>
                        <a:t>12:15PM – 01:15PM</a:t>
                      </a:r>
                      <a:endParaRPr lang="en-US" sz="2800" b="0" dirty="0">
                        <a:effectLst/>
                        <a:latin typeface="+mn-lt"/>
                        <a:ea typeface="Calibri"/>
                        <a:cs typeface="Times New Roman"/>
                      </a:endParaRPr>
                    </a:p>
                  </a:txBody>
                  <a:tcPr marL="69945" marR="69945" marT="0" marB="0">
                    <a:solidFill>
                      <a:schemeClr val="accent5">
                        <a:lumMod val="75000"/>
                        <a:lumOff val="25000"/>
                      </a:schemeClr>
                    </a:solidFill>
                  </a:tcPr>
                </a:tc>
                <a:tc>
                  <a:txBody>
                    <a:bodyPr/>
                    <a:lstStyle/>
                    <a:p>
                      <a:pPr marL="0" marR="0" lvl="1" indent="0" algn="l" defTabSz="914064" rtl="0" eaLnBrk="1" fontAlgn="auto" latinLnBrk="0" hangingPunct="1">
                        <a:lnSpc>
                          <a:spcPct val="115000"/>
                        </a:lnSpc>
                        <a:spcBef>
                          <a:spcPts val="0"/>
                        </a:spcBef>
                        <a:spcAft>
                          <a:spcPts val="0"/>
                        </a:spcAft>
                        <a:buClrTx/>
                        <a:buSzTx/>
                        <a:buFontTx/>
                        <a:buNone/>
                        <a:tabLst/>
                        <a:defRPr/>
                      </a:pPr>
                      <a:r>
                        <a:rPr lang="en-US" sz="2800" b="1" dirty="0" smtClean="0">
                          <a:solidFill>
                            <a:schemeClr val="tx1"/>
                          </a:solidFill>
                          <a:effectLst/>
                          <a:latin typeface="+mj-lt"/>
                          <a:ea typeface="Calibri"/>
                          <a:cs typeface="Times New Roman"/>
                        </a:rPr>
                        <a:t>Azure Site Recovery (ASR) &amp; Other Tools</a:t>
                      </a:r>
                    </a:p>
                  </a:txBody>
                  <a:tcPr marL="69945" marR="69945" marT="0" marB="0">
                    <a:solidFill>
                      <a:schemeClr val="bg1"/>
                    </a:solidFill>
                  </a:tcPr>
                </a:tc>
              </a:tr>
              <a:tr h="447448">
                <a:tc>
                  <a:txBody>
                    <a:bodyPr/>
                    <a:lstStyle/>
                    <a:p>
                      <a:pPr marL="0" marR="0">
                        <a:lnSpc>
                          <a:spcPct val="115000"/>
                        </a:lnSpc>
                        <a:spcBef>
                          <a:spcPts val="0"/>
                        </a:spcBef>
                        <a:spcAft>
                          <a:spcPts val="0"/>
                        </a:spcAft>
                      </a:pPr>
                      <a:r>
                        <a:rPr lang="en-US" sz="2800" b="0" dirty="0" smtClean="0">
                          <a:effectLst/>
                          <a:latin typeface="+mn-lt"/>
                          <a:ea typeface="Calibri"/>
                          <a:cs typeface="Times New Roman"/>
                        </a:rPr>
                        <a:t>01:15PM – 01:30PM</a:t>
                      </a:r>
                      <a:endParaRPr lang="en-US" sz="2800" b="0" dirty="0">
                        <a:effectLst/>
                        <a:latin typeface="+mn-lt"/>
                        <a:ea typeface="Calibri"/>
                        <a:cs typeface="Times New Roman"/>
                      </a:endParaRPr>
                    </a:p>
                  </a:txBody>
                  <a:tcPr marL="69945" marR="69945" marT="0" marB="0">
                    <a:solidFill>
                      <a:schemeClr val="accent5">
                        <a:lumMod val="75000"/>
                        <a:lumOff val="25000"/>
                      </a:schemeClr>
                    </a:solidFill>
                  </a:tcPr>
                </a:tc>
                <a:tc>
                  <a:txBody>
                    <a:bodyPr/>
                    <a:lstStyle/>
                    <a:p>
                      <a:pPr marL="457200" marR="0" lvl="1" indent="0">
                        <a:lnSpc>
                          <a:spcPct val="115000"/>
                        </a:lnSpc>
                        <a:spcBef>
                          <a:spcPts val="0"/>
                        </a:spcBef>
                        <a:spcAft>
                          <a:spcPts val="0"/>
                        </a:spcAft>
                      </a:pPr>
                      <a:r>
                        <a:rPr lang="en-US" sz="2800" b="0" dirty="0" smtClean="0">
                          <a:solidFill>
                            <a:schemeClr val="tx1"/>
                          </a:solidFill>
                          <a:effectLst/>
                          <a:latin typeface="+mj-lt"/>
                          <a:ea typeface="Calibri"/>
                          <a:cs typeface="Times New Roman"/>
                        </a:rPr>
                        <a:t>Evaluations and Prize Drawing*</a:t>
                      </a:r>
                      <a:endParaRPr lang="en-US" sz="2800" b="0" dirty="0">
                        <a:solidFill>
                          <a:schemeClr val="tx1"/>
                        </a:solidFill>
                        <a:effectLst/>
                        <a:latin typeface="+mj-lt"/>
                        <a:ea typeface="Calibri"/>
                        <a:cs typeface="Times New Roman"/>
                      </a:endParaRPr>
                    </a:p>
                  </a:txBody>
                  <a:tcPr marL="69945" marR="69945" marT="0" marB="0">
                    <a:solidFill>
                      <a:schemeClr val="bg1"/>
                    </a:solidFill>
                  </a:tcPr>
                </a:tc>
              </a:tr>
              <a:tr h="447448">
                <a:tc>
                  <a:txBody>
                    <a:bodyPr/>
                    <a:lstStyle/>
                    <a:p>
                      <a:pPr marL="0" marR="0" indent="0" algn="l" defTabSz="914363" rtl="0" eaLnBrk="1" fontAlgn="auto" latinLnBrk="0" hangingPunct="1">
                        <a:lnSpc>
                          <a:spcPct val="115000"/>
                        </a:lnSpc>
                        <a:spcBef>
                          <a:spcPts val="0"/>
                        </a:spcBef>
                        <a:spcAft>
                          <a:spcPts val="0"/>
                        </a:spcAft>
                        <a:buClrTx/>
                        <a:buSzTx/>
                        <a:buFontTx/>
                        <a:buNone/>
                        <a:tabLst/>
                        <a:defRPr/>
                      </a:pPr>
                      <a:r>
                        <a:rPr lang="en-US" sz="2800" b="0" dirty="0" smtClean="0">
                          <a:effectLst/>
                          <a:latin typeface="+mn-lt"/>
                          <a:ea typeface="Calibri"/>
                          <a:cs typeface="Times New Roman"/>
                        </a:rPr>
                        <a:t>01:30PM – 04:00PM</a:t>
                      </a:r>
                      <a:endParaRPr lang="en-US" sz="2800" b="0" dirty="0">
                        <a:effectLst/>
                        <a:latin typeface="+mn-lt"/>
                        <a:ea typeface="Calibri"/>
                        <a:cs typeface="Times New Roman"/>
                      </a:endParaRPr>
                    </a:p>
                  </a:txBody>
                  <a:tcPr marL="69945" marR="69945" marT="0" marB="0">
                    <a:solidFill>
                      <a:schemeClr val="accent5">
                        <a:lumMod val="75000"/>
                        <a:lumOff val="25000"/>
                      </a:schemeClr>
                    </a:solidFill>
                  </a:tcPr>
                </a:tc>
                <a:tc>
                  <a:txBody>
                    <a:bodyPr/>
                    <a:lstStyle/>
                    <a:p>
                      <a:pPr marL="0" marR="0" indent="0" algn="l" defTabSz="914064" rtl="0" eaLnBrk="1" fontAlgn="auto" latinLnBrk="0" hangingPunct="1">
                        <a:lnSpc>
                          <a:spcPct val="115000"/>
                        </a:lnSpc>
                        <a:spcBef>
                          <a:spcPts val="0"/>
                        </a:spcBef>
                        <a:spcAft>
                          <a:spcPts val="0"/>
                        </a:spcAft>
                        <a:buClrTx/>
                        <a:buSzTx/>
                        <a:buFontTx/>
                        <a:buNone/>
                        <a:tabLst/>
                        <a:defRPr/>
                      </a:pPr>
                      <a:r>
                        <a:rPr lang="en-US" sz="2800" b="1" kern="1200" dirty="0" smtClean="0">
                          <a:solidFill>
                            <a:schemeClr val="tx1"/>
                          </a:solidFill>
                          <a:effectLst/>
                          <a:latin typeface="+mj-lt"/>
                          <a:ea typeface="+mn-ea"/>
                          <a:cs typeface="+mn-cs"/>
                        </a:rPr>
                        <a:t>Hands-on-Labs: </a:t>
                      </a:r>
                      <a:r>
                        <a:rPr lang="en-US" sz="2400" b="1" kern="1200" dirty="0" smtClean="0">
                          <a:solidFill>
                            <a:schemeClr val="tx1"/>
                          </a:solidFill>
                          <a:effectLst/>
                          <a:latin typeface="+mj-lt"/>
                          <a:ea typeface="+mn-ea"/>
                          <a:cs typeface="+mn-cs"/>
                        </a:rPr>
                        <a:t>Azure VM backup, Azure Backup, </a:t>
                      </a:r>
                      <a:r>
                        <a:rPr lang="en-US" sz="2400" b="1" kern="1200" dirty="0" err="1" smtClean="0">
                          <a:solidFill>
                            <a:schemeClr val="tx1"/>
                          </a:solidFill>
                          <a:effectLst/>
                          <a:latin typeface="+mj-lt"/>
                          <a:ea typeface="+mn-ea"/>
                          <a:cs typeface="+mn-cs"/>
                        </a:rPr>
                        <a:t>Azcopy</a:t>
                      </a:r>
                      <a:endParaRPr lang="en-US" sz="2800" b="1" kern="1200" dirty="0">
                        <a:solidFill>
                          <a:schemeClr val="tx1"/>
                        </a:solidFill>
                        <a:effectLst/>
                        <a:latin typeface="+mj-lt"/>
                        <a:ea typeface="+mn-ea"/>
                        <a:cs typeface="+mn-cs"/>
                      </a:endParaRPr>
                    </a:p>
                  </a:txBody>
                  <a:tcPr marL="69945" marR="69945" marT="0" marB="0">
                    <a:solidFill>
                      <a:schemeClr val="bg1"/>
                    </a:solidFill>
                  </a:tcPr>
                </a:tc>
              </a:tr>
            </a:tbl>
          </a:graphicData>
        </a:graphic>
      </p:graphicFrame>
      <p:sp>
        <p:nvSpPr>
          <p:cNvPr id="5" name="TextBox 4"/>
          <p:cNvSpPr txBox="1"/>
          <p:nvPr/>
        </p:nvSpPr>
        <p:spPr>
          <a:xfrm>
            <a:off x="797323" y="6292402"/>
            <a:ext cx="3317966" cy="384075"/>
          </a:xfrm>
          <a:prstGeom prst="rect">
            <a:avLst/>
          </a:prstGeom>
          <a:noFill/>
        </p:spPr>
        <p:txBody>
          <a:bodyPr wrap="square" lIns="0" tIns="0" rIns="0" bIns="0" rtlCol="0">
            <a:spAutoFit/>
          </a:bodyPr>
          <a:lstStyle/>
          <a:p>
            <a:r>
              <a:rPr lang="en-US" sz="2447" spc="-38" dirty="0">
                <a:solidFill>
                  <a:schemeClr val="accent5">
                    <a:lumMod val="50000"/>
                    <a:lumOff val="50000"/>
                  </a:schemeClr>
                </a:solidFill>
                <a:latin typeface="+mj-lt"/>
              </a:rPr>
              <a:t>* Must be present to win</a:t>
            </a:r>
          </a:p>
        </p:txBody>
      </p:sp>
    </p:spTree>
    <p:extLst>
      <p:ext uri="{BB962C8B-B14F-4D97-AF65-F5344CB8AC3E}">
        <p14:creationId xmlns:p14="http://schemas.microsoft.com/office/powerpoint/2010/main" val="342105902"/>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3435713" y="3116530"/>
            <a:ext cx="868388" cy="685570"/>
            <a:chOff x="3368535" y="3434863"/>
            <a:chExt cx="851438" cy="672188"/>
          </a:xfrm>
        </p:grpSpPr>
        <p:sp>
          <p:nvSpPr>
            <p:cNvPr id="148" name="Rectangle 147"/>
            <p:cNvSpPr/>
            <p:nvPr/>
          </p:nvSpPr>
          <p:spPr bwMode="auto">
            <a:xfrm>
              <a:off x="3368535" y="3434863"/>
              <a:ext cx="851438" cy="672188"/>
            </a:xfrm>
            <a:prstGeom prst="rect">
              <a:avLst/>
            </a:prstGeom>
            <a:solidFill>
              <a:srgbClr val="0070C0">
                <a:alpha val="89804"/>
              </a:srgbClr>
            </a:solidFill>
            <a:ln w="3175">
              <a:solidFill>
                <a:schemeClr val="tx1">
                  <a:lumMod val="65000"/>
                  <a:lumOff val="3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13" rIns="0"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Virtual Machines</a:t>
              </a:r>
            </a:p>
          </p:txBody>
        </p:sp>
        <p:grpSp>
          <p:nvGrpSpPr>
            <p:cNvPr id="149" name="Group 148"/>
            <p:cNvGrpSpPr/>
            <p:nvPr/>
          </p:nvGrpSpPr>
          <p:grpSpPr>
            <a:xfrm>
              <a:off x="3574445" y="3503702"/>
              <a:ext cx="439618" cy="372795"/>
              <a:chOff x="3496977" y="5217915"/>
              <a:chExt cx="433668" cy="367748"/>
            </a:xfrm>
            <a:solidFill>
              <a:schemeClr val="bg1"/>
            </a:solidFill>
          </p:grpSpPr>
          <p:sp>
            <p:nvSpPr>
              <p:cNvPr id="150" name="Freeform 88"/>
              <p:cNvSpPr>
                <a:spLocks noEditPoints="1"/>
              </p:cNvSpPr>
              <p:nvPr/>
            </p:nvSpPr>
            <p:spPr bwMode="black">
              <a:xfrm>
                <a:off x="3496977" y="5217915"/>
                <a:ext cx="433668" cy="367748"/>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05" tIns="45703" rIns="91405" bIns="45703" numCol="1" rtlCol="0" anchor="ctr" anchorCtr="0" compatLnSpc="1">
                <a:prstTxWarp prst="textNoShape">
                  <a:avLst/>
                </a:prstTxWarp>
              </a:bodyPr>
              <a:lstStyle/>
              <a:p>
                <a:pPr defTabSz="740482"/>
                <a:endParaRPr lang="en-US" sz="612" dirty="0">
                  <a:solidFill>
                    <a:srgbClr val="000000">
                      <a:lumMod val="50000"/>
                    </a:srgbClr>
                  </a:solidFill>
                </a:endParaRPr>
              </a:p>
            </p:txBody>
          </p:sp>
          <p:sp>
            <p:nvSpPr>
              <p:cNvPr id="151" name="Freeform 23"/>
              <p:cNvSpPr>
                <a:spLocks noEditPoints="1"/>
              </p:cNvSpPr>
              <p:nvPr/>
            </p:nvSpPr>
            <p:spPr bwMode="black">
              <a:xfrm>
                <a:off x="3639526" y="5308136"/>
                <a:ext cx="148570" cy="148531"/>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grpFill/>
              <a:ln>
                <a:noFill/>
              </a:ln>
            </p:spPr>
            <p:txBody>
              <a:bodyPr vert="horz" wrap="square" lIns="82278" tIns="41139" rIns="82278" bIns="41139" numCol="1" anchor="t" anchorCtr="0" compatLnSpc="1">
                <a:prstTxWarp prst="textNoShape">
                  <a:avLst/>
                </a:prstTxWarp>
              </a:bodyPr>
              <a:lstStyle/>
              <a:p>
                <a:pPr defTabSz="932417"/>
                <a:endParaRPr lang="en-US" sz="612" dirty="0">
                  <a:solidFill>
                    <a:srgbClr val="000000"/>
                  </a:solidFill>
                </a:endParaRPr>
              </a:p>
            </p:txBody>
          </p:sp>
        </p:grpSp>
      </p:grpSp>
      <p:grpSp>
        <p:nvGrpSpPr>
          <p:cNvPr id="294" name="Group 293"/>
          <p:cNvGrpSpPr/>
          <p:nvPr/>
        </p:nvGrpSpPr>
        <p:grpSpPr>
          <a:xfrm>
            <a:off x="1564749" y="6154752"/>
            <a:ext cx="10874339" cy="873751"/>
            <a:chOff x="1" y="4955249"/>
            <a:chExt cx="12191999" cy="1904939"/>
          </a:xfrm>
        </p:grpSpPr>
        <p:sp>
          <p:nvSpPr>
            <p:cNvPr id="295" name="Rectangle 148"/>
            <p:cNvSpPr>
              <a:spLocks noChangeArrowheads="1"/>
            </p:cNvSpPr>
            <p:nvPr/>
          </p:nvSpPr>
          <p:spPr bwMode="auto">
            <a:xfrm>
              <a:off x="11526717" y="5476417"/>
              <a:ext cx="429550" cy="856511"/>
            </a:xfrm>
            <a:prstGeom prst="rect">
              <a:avLst/>
            </a:prstGeom>
            <a:solidFill>
              <a:srgbClr val="7F7F7F"/>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296" name="Freeform 152"/>
            <p:cNvSpPr>
              <a:spLocks/>
            </p:cNvSpPr>
            <p:nvPr/>
          </p:nvSpPr>
          <p:spPr bwMode="auto">
            <a:xfrm>
              <a:off x="11592703" y="5671784"/>
              <a:ext cx="89274" cy="16820"/>
            </a:xfrm>
            <a:custGeom>
              <a:avLst/>
              <a:gdLst>
                <a:gd name="T0" fmla="*/ 63 w 69"/>
                <a:gd name="T1" fmla="*/ 0 h 13"/>
                <a:gd name="T2" fmla="*/ 0 w 69"/>
                <a:gd name="T3" fmla="*/ 0 h 13"/>
                <a:gd name="T4" fmla="*/ 0 w 69"/>
                <a:gd name="T5" fmla="*/ 13 h 13"/>
                <a:gd name="T6" fmla="*/ 69 w 69"/>
                <a:gd name="T7" fmla="*/ 13 h 13"/>
                <a:gd name="T8" fmla="*/ 69 w 69"/>
                <a:gd name="T9" fmla="*/ 8 h 13"/>
                <a:gd name="T10" fmla="*/ 63 w 69"/>
                <a:gd name="T11" fmla="*/ 0 h 13"/>
              </a:gdLst>
              <a:ahLst/>
              <a:cxnLst>
                <a:cxn ang="0">
                  <a:pos x="T0" y="T1"/>
                </a:cxn>
                <a:cxn ang="0">
                  <a:pos x="T2" y="T3"/>
                </a:cxn>
                <a:cxn ang="0">
                  <a:pos x="T4" y="T5"/>
                </a:cxn>
                <a:cxn ang="0">
                  <a:pos x="T6" y="T7"/>
                </a:cxn>
                <a:cxn ang="0">
                  <a:pos x="T8" y="T9"/>
                </a:cxn>
                <a:cxn ang="0">
                  <a:pos x="T10" y="T11"/>
                </a:cxn>
              </a:cxnLst>
              <a:rect l="0" t="0" r="r" b="b"/>
              <a:pathLst>
                <a:path w="69" h="13">
                  <a:moveTo>
                    <a:pt x="63" y="0"/>
                  </a:moveTo>
                  <a:lnTo>
                    <a:pt x="0" y="0"/>
                  </a:lnTo>
                  <a:lnTo>
                    <a:pt x="0" y="13"/>
                  </a:lnTo>
                  <a:lnTo>
                    <a:pt x="69" y="13"/>
                  </a:lnTo>
                  <a:lnTo>
                    <a:pt x="69" y="8"/>
                  </a:lnTo>
                  <a:lnTo>
                    <a:pt x="63" y="0"/>
                  </a:lnTo>
                  <a:close/>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297" name="Freeform 153"/>
            <p:cNvSpPr>
              <a:spLocks/>
            </p:cNvSpPr>
            <p:nvPr/>
          </p:nvSpPr>
          <p:spPr bwMode="auto">
            <a:xfrm>
              <a:off x="11592703" y="5671784"/>
              <a:ext cx="89274" cy="16820"/>
            </a:xfrm>
            <a:custGeom>
              <a:avLst/>
              <a:gdLst>
                <a:gd name="T0" fmla="*/ 63 w 69"/>
                <a:gd name="T1" fmla="*/ 0 h 13"/>
                <a:gd name="T2" fmla="*/ 0 w 69"/>
                <a:gd name="T3" fmla="*/ 0 h 13"/>
                <a:gd name="T4" fmla="*/ 0 w 69"/>
                <a:gd name="T5" fmla="*/ 13 h 13"/>
                <a:gd name="T6" fmla="*/ 69 w 69"/>
                <a:gd name="T7" fmla="*/ 13 h 13"/>
                <a:gd name="T8" fmla="*/ 69 w 69"/>
                <a:gd name="T9" fmla="*/ 8 h 13"/>
                <a:gd name="T10" fmla="*/ 63 w 69"/>
                <a:gd name="T11" fmla="*/ 0 h 13"/>
              </a:gdLst>
              <a:ahLst/>
              <a:cxnLst>
                <a:cxn ang="0">
                  <a:pos x="T0" y="T1"/>
                </a:cxn>
                <a:cxn ang="0">
                  <a:pos x="T2" y="T3"/>
                </a:cxn>
                <a:cxn ang="0">
                  <a:pos x="T4" y="T5"/>
                </a:cxn>
                <a:cxn ang="0">
                  <a:pos x="T6" y="T7"/>
                </a:cxn>
                <a:cxn ang="0">
                  <a:pos x="T8" y="T9"/>
                </a:cxn>
                <a:cxn ang="0">
                  <a:pos x="T10" y="T11"/>
                </a:cxn>
              </a:cxnLst>
              <a:rect l="0" t="0" r="r" b="b"/>
              <a:pathLst>
                <a:path w="69" h="13">
                  <a:moveTo>
                    <a:pt x="63" y="0"/>
                  </a:moveTo>
                  <a:lnTo>
                    <a:pt x="0" y="0"/>
                  </a:lnTo>
                  <a:lnTo>
                    <a:pt x="0" y="13"/>
                  </a:lnTo>
                  <a:lnTo>
                    <a:pt x="69" y="13"/>
                  </a:lnTo>
                  <a:lnTo>
                    <a:pt x="69" y="8"/>
                  </a:lnTo>
                  <a:lnTo>
                    <a:pt x="63" y="0"/>
                  </a:lnTo>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298" name="Freeform 154"/>
            <p:cNvSpPr>
              <a:spLocks/>
            </p:cNvSpPr>
            <p:nvPr/>
          </p:nvSpPr>
          <p:spPr bwMode="auto">
            <a:xfrm>
              <a:off x="11674214" y="5671784"/>
              <a:ext cx="7763" cy="10350"/>
            </a:xfrm>
            <a:custGeom>
              <a:avLst/>
              <a:gdLst>
                <a:gd name="T0" fmla="*/ 6 w 6"/>
                <a:gd name="T1" fmla="*/ 0 h 8"/>
                <a:gd name="T2" fmla="*/ 0 w 6"/>
                <a:gd name="T3" fmla="*/ 0 h 8"/>
                <a:gd name="T4" fmla="*/ 6 w 6"/>
                <a:gd name="T5" fmla="*/ 8 h 8"/>
                <a:gd name="T6" fmla="*/ 6 w 6"/>
                <a:gd name="T7" fmla="*/ 0 h 8"/>
              </a:gdLst>
              <a:ahLst/>
              <a:cxnLst>
                <a:cxn ang="0">
                  <a:pos x="T0" y="T1"/>
                </a:cxn>
                <a:cxn ang="0">
                  <a:pos x="T2" y="T3"/>
                </a:cxn>
                <a:cxn ang="0">
                  <a:pos x="T4" y="T5"/>
                </a:cxn>
                <a:cxn ang="0">
                  <a:pos x="T6" y="T7"/>
                </a:cxn>
              </a:cxnLst>
              <a:rect l="0" t="0" r="r" b="b"/>
              <a:pathLst>
                <a:path w="6" h="8">
                  <a:moveTo>
                    <a:pt x="6" y="0"/>
                  </a:moveTo>
                  <a:lnTo>
                    <a:pt x="0" y="0"/>
                  </a:lnTo>
                  <a:lnTo>
                    <a:pt x="6" y="8"/>
                  </a:lnTo>
                  <a:lnTo>
                    <a:pt x="6" y="0"/>
                  </a:lnTo>
                  <a:close/>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299" name="Freeform 155"/>
            <p:cNvSpPr>
              <a:spLocks/>
            </p:cNvSpPr>
            <p:nvPr/>
          </p:nvSpPr>
          <p:spPr bwMode="auto">
            <a:xfrm>
              <a:off x="11674214" y="5671784"/>
              <a:ext cx="7763" cy="10350"/>
            </a:xfrm>
            <a:custGeom>
              <a:avLst/>
              <a:gdLst>
                <a:gd name="T0" fmla="*/ 6 w 6"/>
                <a:gd name="T1" fmla="*/ 0 h 8"/>
                <a:gd name="T2" fmla="*/ 0 w 6"/>
                <a:gd name="T3" fmla="*/ 0 h 8"/>
                <a:gd name="T4" fmla="*/ 6 w 6"/>
                <a:gd name="T5" fmla="*/ 8 h 8"/>
                <a:gd name="T6" fmla="*/ 6 w 6"/>
                <a:gd name="T7" fmla="*/ 0 h 8"/>
              </a:gdLst>
              <a:ahLst/>
              <a:cxnLst>
                <a:cxn ang="0">
                  <a:pos x="T0" y="T1"/>
                </a:cxn>
                <a:cxn ang="0">
                  <a:pos x="T2" y="T3"/>
                </a:cxn>
                <a:cxn ang="0">
                  <a:pos x="T4" y="T5"/>
                </a:cxn>
                <a:cxn ang="0">
                  <a:pos x="T6" y="T7"/>
                </a:cxn>
              </a:cxnLst>
              <a:rect l="0" t="0" r="r" b="b"/>
              <a:pathLst>
                <a:path w="6" h="8">
                  <a:moveTo>
                    <a:pt x="6" y="0"/>
                  </a:moveTo>
                  <a:lnTo>
                    <a:pt x="0" y="0"/>
                  </a:lnTo>
                  <a:lnTo>
                    <a:pt x="6" y="8"/>
                  </a:lnTo>
                  <a:lnTo>
                    <a:pt x="6" y="0"/>
                  </a:lnTo>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00" name="Freeform 156"/>
            <p:cNvSpPr>
              <a:spLocks/>
            </p:cNvSpPr>
            <p:nvPr/>
          </p:nvSpPr>
          <p:spPr bwMode="auto">
            <a:xfrm>
              <a:off x="11592703" y="5649790"/>
              <a:ext cx="77629" cy="16820"/>
            </a:xfrm>
            <a:custGeom>
              <a:avLst/>
              <a:gdLst>
                <a:gd name="T0" fmla="*/ 50 w 60"/>
                <a:gd name="T1" fmla="*/ 0 h 13"/>
                <a:gd name="T2" fmla="*/ 0 w 60"/>
                <a:gd name="T3" fmla="*/ 0 h 13"/>
                <a:gd name="T4" fmla="*/ 0 w 60"/>
                <a:gd name="T5" fmla="*/ 13 h 13"/>
                <a:gd name="T6" fmla="*/ 60 w 60"/>
                <a:gd name="T7" fmla="*/ 13 h 13"/>
                <a:gd name="T8" fmla="*/ 50 w 60"/>
                <a:gd name="T9" fmla="*/ 0 h 13"/>
              </a:gdLst>
              <a:ahLst/>
              <a:cxnLst>
                <a:cxn ang="0">
                  <a:pos x="T0" y="T1"/>
                </a:cxn>
                <a:cxn ang="0">
                  <a:pos x="T2" y="T3"/>
                </a:cxn>
                <a:cxn ang="0">
                  <a:pos x="T4" y="T5"/>
                </a:cxn>
                <a:cxn ang="0">
                  <a:pos x="T6" y="T7"/>
                </a:cxn>
                <a:cxn ang="0">
                  <a:pos x="T8" y="T9"/>
                </a:cxn>
              </a:cxnLst>
              <a:rect l="0" t="0" r="r" b="b"/>
              <a:pathLst>
                <a:path w="60" h="13">
                  <a:moveTo>
                    <a:pt x="50" y="0"/>
                  </a:moveTo>
                  <a:lnTo>
                    <a:pt x="0" y="0"/>
                  </a:lnTo>
                  <a:lnTo>
                    <a:pt x="0" y="13"/>
                  </a:lnTo>
                  <a:lnTo>
                    <a:pt x="60" y="13"/>
                  </a:lnTo>
                  <a:lnTo>
                    <a:pt x="50" y="0"/>
                  </a:lnTo>
                  <a:close/>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01" name="Freeform 157"/>
            <p:cNvSpPr>
              <a:spLocks/>
            </p:cNvSpPr>
            <p:nvPr/>
          </p:nvSpPr>
          <p:spPr bwMode="auto">
            <a:xfrm>
              <a:off x="11592703" y="5649790"/>
              <a:ext cx="77629" cy="16820"/>
            </a:xfrm>
            <a:custGeom>
              <a:avLst/>
              <a:gdLst>
                <a:gd name="T0" fmla="*/ 50 w 60"/>
                <a:gd name="T1" fmla="*/ 0 h 13"/>
                <a:gd name="T2" fmla="*/ 0 w 60"/>
                <a:gd name="T3" fmla="*/ 0 h 13"/>
                <a:gd name="T4" fmla="*/ 0 w 60"/>
                <a:gd name="T5" fmla="*/ 13 h 13"/>
                <a:gd name="T6" fmla="*/ 60 w 60"/>
                <a:gd name="T7" fmla="*/ 13 h 13"/>
                <a:gd name="T8" fmla="*/ 50 w 60"/>
                <a:gd name="T9" fmla="*/ 0 h 13"/>
              </a:gdLst>
              <a:ahLst/>
              <a:cxnLst>
                <a:cxn ang="0">
                  <a:pos x="T0" y="T1"/>
                </a:cxn>
                <a:cxn ang="0">
                  <a:pos x="T2" y="T3"/>
                </a:cxn>
                <a:cxn ang="0">
                  <a:pos x="T4" y="T5"/>
                </a:cxn>
                <a:cxn ang="0">
                  <a:pos x="T6" y="T7"/>
                </a:cxn>
                <a:cxn ang="0">
                  <a:pos x="T8" y="T9"/>
                </a:cxn>
              </a:cxnLst>
              <a:rect l="0" t="0" r="r" b="b"/>
              <a:pathLst>
                <a:path w="60" h="13">
                  <a:moveTo>
                    <a:pt x="50" y="0"/>
                  </a:moveTo>
                  <a:lnTo>
                    <a:pt x="0" y="0"/>
                  </a:lnTo>
                  <a:lnTo>
                    <a:pt x="0" y="13"/>
                  </a:lnTo>
                  <a:lnTo>
                    <a:pt x="60" y="13"/>
                  </a:lnTo>
                  <a:lnTo>
                    <a:pt x="50" y="0"/>
                  </a:lnTo>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03" name="Freeform 158"/>
            <p:cNvSpPr>
              <a:spLocks/>
            </p:cNvSpPr>
            <p:nvPr/>
          </p:nvSpPr>
          <p:spPr bwMode="auto">
            <a:xfrm>
              <a:off x="11657394" y="5649790"/>
              <a:ext cx="24583" cy="16820"/>
            </a:xfrm>
            <a:custGeom>
              <a:avLst/>
              <a:gdLst>
                <a:gd name="T0" fmla="*/ 19 w 19"/>
                <a:gd name="T1" fmla="*/ 0 h 13"/>
                <a:gd name="T2" fmla="*/ 0 w 19"/>
                <a:gd name="T3" fmla="*/ 0 h 13"/>
                <a:gd name="T4" fmla="*/ 10 w 19"/>
                <a:gd name="T5" fmla="*/ 13 h 13"/>
                <a:gd name="T6" fmla="*/ 19 w 19"/>
                <a:gd name="T7" fmla="*/ 13 h 13"/>
                <a:gd name="T8" fmla="*/ 19 w 19"/>
                <a:gd name="T9" fmla="*/ 0 h 13"/>
              </a:gdLst>
              <a:ahLst/>
              <a:cxnLst>
                <a:cxn ang="0">
                  <a:pos x="T0" y="T1"/>
                </a:cxn>
                <a:cxn ang="0">
                  <a:pos x="T2" y="T3"/>
                </a:cxn>
                <a:cxn ang="0">
                  <a:pos x="T4" y="T5"/>
                </a:cxn>
                <a:cxn ang="0">
                  <a:pos x="T6" y="T7"/>
                </a:cxn>
                <a:cxn ang="0">
                  <a:pos x="T8" y="T9"/>
                </a:cxn>
              </a:cxnLst>
              <a:rect l="0" t="0" r="r" b="b"/>
              <a:pathLst>
                <a:path w="19" h="13">
                  <a:moveTo>
                    <a:pt x="19" y="0"/>
                  </a:moveTo>
                  <a:lnTo>
                    <a:pt x="0" y="0"/>
                  </a:lnTo>
                  <a:lnTo>
                    <a:pt x="10" y="13"/>
                  </a:lnTo>
                  <a:lnTo>
                    <a:pt x="19" y="13"/>
                  </a:lnTo>
                  <a:lnTo>
                    <a:pt x="19" y="0"/>
                  </a:lnTo>
                  <a:close/>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04" name="Freeform 159"/>
            <p:cNvSpPr>
              <a:spLocks/>
            </p:cNvSpPr>
            <p:nvPr/>
          </p:nvSpPr>
          <p:spPr bwMode="auto">
            <a:xfrm>
              <a:off x="11657394" y="5649790"/>
              <a:ext cx="24583" cy="16820"/>
            </a:xfrm>
            <a:custGeom>
              <a:avLst/>
              <a:gdLst>
                <a:gd name="T0" fmla="*/ 19 w 19"/>
                <a:gd name="T1" fmla="*/ 0 h 13"/>
                <a:gd name="T2" fmla="*/ 0 w 19"/>
                <a:gd name="T3" fmla="*/ 0 h 13"/>
                <a:gd name="T4" fmla="*/ 10 w 19"/>
                <a:gd name="T5" fmla="*/ 13 h 13"/>
                <a:gd name="T6" fmla="*/ 19 w 19"/>
                <a:gd name="T7" fmla="*/ 13 h 13"/>
                <a:gd name="T8" fmla="*/ 19 w 19"/>
                <a:gd name="T9" fmla="*/ 0 h 13"/>
              </a:gdLst>
              <a:ahLst/>
              <a:cxnLst>
                <a:cxn ang="0">
                  <a:pos x="T0" y="T1"/>
                </a:cxn>
                <a:cxn ang="0">
                  <a:pos x="T2" y="T3"/>
                </a:cxn>
                <a:cxn ang="0">
                  <a:pos x="T4" y="T5"/>
                </a:cxn>
                <a:cxn ang="0">
                  <a:pos x="T6" y="T7"/>
                </a:cxn>
                <a:cxn ang="0">
                  <a:pos x="T8" y="T9"/>
                </a:cxn>
              </a:cxnLst>
              <a:rect l="0" t="0" r="r" b="b"/>
              <a:pathLst>
                <a:path w="19" h="13">
                  <a:moveTo>
                    <a:pt x="19" y="0"/>
                  </a:moveTo>
                  <a:lnTo>
                    <a:pt x="0" y="0"/>
                  </a:lnTo>
                  <a:lnTo>
                    <a:pt x="10" y="13"/>
                  </a:lnTo>
                  <a:lnTo>
                    <a:pt x="19" y="13"/>
                  </a:lnTo>
                  <a:lnTo>
                    <a:pt x="19" y="0"/>
                  </a:lnTo>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16" name="Rectangle 160"/>
            <p:cNvSpPr>
              <a:spLocks noChangeArrowheads="1"/>
            </p:cNvSpPr>
            <p:nvPr/>
          </p:nvSpPr>
          <p:spPr bwMode="auto">
            <a:xfrm>
              <a:off x="11696208" y="5671784"/>
              <a:ext cx="89274"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17" name="Rectangle 161"/>
            <p:cNvSpPr>
              <a:spLocks noChangeArrowheads="1"/>
            </p:cNvSpPr>
            <p:nvPr/>
          </p:nvSpPr>
          <p:spPr bwMode="auto">
            <a:xfrm>
              <a:off x="11696208" y="5671784"/>
              <a:ext cx="89274"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21" name="Rectangle 162"/>
            <p:cNvSpPr>
              <a:spLocks noChangeArrowheads="1"/>
            </p:cNvSpPr>
            <p:nvPr/>
          </p:nvSpPr>
          <p:spPr bwMode="auto">
            <a:xfrm>
              <a:off x="11696208" y="5649790"/>
              <a:ext cx="89274"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22" name="Rectangle 163"/>
            <p:cNvSpPr>
              <a:spLocks noChangeArrowheads="1"/>
            </p:cNvSpPr>
            <p:nvPr/>
          </p:nvSpPr>
          <p:spPr bwMode="auto">
            <a:xfrm>
              <a:off x="11696208" y="5649790"/>
              <a:ext cx="89274"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23" name="Rectangle 164"/>
            <p:cNvSpPr>
              <a:spLocks noChangeArrowheads="1"/>
            </p:cNvSpPr>
            <p:nvPr/>
          </p:nvSpPr>
          <p:spPr bwMode="auto">
            <a:xfrm>
              <a:off x="11802302" y="5671784"/>
              <a:ext cx="87980"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24" name="Rectangle 165"/>
            <p:cNvSpPr>
              <a:spLocks noChangeArrowheads="1"/>
            </p:cNvSpPr>
            <p:nvPr/>
          </p:nvSpPr>
          <p:spPr bwMode="auto">
            <a:xfrm>
              <a:off x="11802302" y="5671784"/>
              <a:ext cx="87980"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25" name="Rectangle 166"/>
            <p:cNvSpPr>
              <a:spLocks noChangeArrowheads="1"/>
            </p:cNvSpPr>
            <p:nvPr/>
          </p:nvSpPr>
          <p:spPr bwMode="auto">
            <a:xfrm>
              <a:off x="11802302" y="5649790"/>
              <a:ext cx="87980"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37" name="Rectangle 167"/>
            <p:cNvSpPr>
              <a:spLocks noChangeArrowheads="1"/>
            </p:cNvSpPr>
            <p:nvPr/>
          </p:nvSpPr>
          <p:spPr bwMode="auto">
            <a:xfrm>
              <a:off x="11802302" y="5649790"/>
              <a:ext cx="87980"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40" name="Rectangle 168"/>
            <p:cNvSpPr>
              <a:spLocks noChangeArrowheads="1"/>
            </p:cNvSpPr>
            <p:nvPr/>
          </p:nvSpPr>
          <p:spPr bwMode="auto">
            <a:xfrm>
              <a:off x="11592703" y="5522995"/>
              <a:ext cx="89274" cy="18114"/>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41" name="Rectangle 169"/>
            <p:cNvSpPr>
              <a:spLocks noChangeArrowheads="1"/>
            </p:cNvSpPr>
            <p:nvPr/>
          </p:nvSpPr>
          <p:spPr bwMode="auto">
            <a:xfrm>
              <a:off x="11592703" y="5522995"/>
              <a:ext cx="89274" cy="18114"/>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42" name="Rectangle 170"/>
            <p:cNvSpPr>
              <a:spLocks noChangeArrowheads="1"/>
            </p:cNvSpPr>
            <p:nvPr/>
          </p:nvSpPr>
          <p:spPr bwMode="auto">
            <a:xfrm>
              <a:off x="11592703" y="5502294"/>
              <a:ext cx="89274"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47" name="Rectangle 171"/>
            <p:cNvSpPr>
              <a:spLocks noChangeArrowheads="1"/>
            </p:cNvSpPr>
            <p:nvPr/>
          </p:nvSpPr>
          <p:spPr bwMode="auto">
            <a:xfrm>
              <a:off x="11592703" y="5502294"/>
              <a:ext cx="89274"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48" name="Rectangle 172"/>
            <p:cNvSpPr>
              <a:spLocks noChangeArrowheads="1"/>
            </p:cNvSpPr>
            <p:nvPr/>
          </p:nvSpPr>
          <p:spPr bwMode="auto">
            <a:xfrm>
              <a:off x="11696208" y="5522995"/>
              <a:ext cx="89274" cy="18114"/>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53" name="Rectangle 173"/>
            <p:cNvSpPr>
              <a:spLocks noChangeArrowheads="1"/>
            </p:cNvSpPr>
            <p:nvPr/>
          </p:nvSpPr>
          <p:spPr bwMode="auto">
            <a:xfrm>
              <a:off x="11696208" y="5522995"/>
              <a:ext cx="89274" cy="18114"/>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54" name="Rectangle 174"/>
            <p:cNvSpPr>
              <a:spLocks noChangeArrowheads="1"/>
            </p:cNvSpPr>
            <p:nvPr/>
          </p:nvSpPr>
          <p:spPr bwMode="auto">
            <a:xfrm>
              <a:off x="11696208" y="5502294"/>
              <a:ext cx="89274"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55" name="Rectangle 175"/>
            <p:cNvSpPr>
              <a:spLocks noChangeArrowheads="1"/>
            </p:cNvSpPr>
            <p:nvPr/>
          </p:nvSpPr>
          <p:spPr bwMode="auto">
            <a:xfrm>
              <a:off x="11696208" y="5502294"/>
              <a:ext cx="89274"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56" name="Rectangle 176"/>
            <p:cNvSpPr>
              <a:spLocks noChangeArrowheads="1"/>
            </p:cNvSpPr>
            <p:nvPr/>
          </p:nvSpPr>
          <p:spPr bwMode="auto">
            <a:xfrm>
              <a:off x="11802302" y="5522995"/>
              <a:ext cx="87980" cy="18114"/>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57" name="Rectangle 177"/>
            <p:cNvSpPr>
              <a:spLocks noChangeArrowheads="1"/>
            </p:cNvSpPr>
            <p:nvPr/>
          </p:nvSpPr>
          <p:spPr bwMode="auto">
            <a:xfrm>
              <a:off x="11802302" y="5522995"/>
              <a:ext cx="87980" cy="18114"/>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58" name="Rectangle 178"/>
            <p:cNvSpPr>
              <a:spLocks noChangeArrowheads="1"/>
            </p:cNvSpPr>
            <p:nvPr/>
          </p:nvSpPr>
          <p:spPr bwMode="auto">
            <a:xfrm>
              <a:off x="11802302" y="5502294"/>
              <a:ext cx="87980"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59" name="Rectangle 179"/>
            <p:cNvSpPr>
              <a:spLocks noChangeArrowheads="1"/>
            </p:cNvSpPr>
            <p:nvPr/>
          </p:nvSpPr>
          <p:spPr bwMode="auto">
            <a:xfrm>
              <a:off x="11802302" y="5502294"/>
              <a:ext cx="87980"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60" name="Freeform 180"/>
            <p:cNvSpPr>
              <a:spLocks/>
            </p:cNvSpPr>
            <p:nvPr/>
          </p:nvSpPr>
          <p:spPr bwMode="auto">
            <a:xfrm>
              <a:off x="11592703" y="5598037"/>
              <a:ext cx="38815" cy="16820"/>
            </a:xfrm>
            <a:custGeom>
              <a:avLst/>
              <a:gdLst>
                <a:gd name="T0" fmla="*/ 20 w 30"/>
                <a:gd name="T1" fmla="*/ 0 h 13"/>
                <a:gd name="T2" fmla="*/ 0 w 30"/>
                <a:gd name="T3" fmla="*/ 0 h 13"/>
                <a:gd name="T4" fmla="*/ 0 w 30"/>
                <a:gd name="T5" fmla="*/ 13 h 13"/>
                <a:gd name="T6" fmla="*/ 30 w 30"/>
                <a:gd name="T7" fmla="*/ 13 h 13"/>
                <a:gd name="T8" fmla="*/ 20 w 30"/>
                <a:gd name="T9" fmla="*/ 0 h 13"/>
              </a:gdLst>
              <a:ahLst/>
              <a:cxnLst>
                <a:cxn ang="0">
                  <a:pos x="T0" y="T1"/>
                </a:cxn>
                <a:cxn ang="0">
                  <a:pos x="T2" y="T3"/>
                </a:cxn>
                <a:cxn ang="0">
                  <a:pos x="T4" y="T5"/>
                </a:cxn>
                <a:cxn ang="0">
                  <a:pos x="T6" y="T7"/>
                </a:cxn>
                <a:cxn ang="0">
                  <a:pos x="T8" y="T9"/>
                </a:cxn>
              </a:cxnLst>
              <a:rect l="0" t="0" r="r" b="b"/>
              <a:pathLst>
                <a:path w="30" h="13">
                  <a:moveTo>
                    <a:pt x="20" y="0"/>
                  </a:moveTo>
                  <a:lnTo>
                    <a:pt x="0" y="0"/>
                  </a:lnTo>
                  <a:lnTo>
                    <a:pt x="0" y="13"/>
                  </a:lnTo>
                  <a:lnTo>
                    <a:pt x="30" y="13"/>
                  </a:lnTo>
                  <a:lnTo>
                    <a:pt x="20" y="0"/>
                  </a:lnTo>
                  <a:close/>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61" name="Freeform 181"/>
            <p:cNvSpPr>
              <a:spLocks/>
            </p:cNvSpPr>
            <p:nvPr/>
          </p:nvSpPr>
          <p:spPr bwMode="auto">
            <a:xfrm>
              <a:off x="11592703" y="5598037"/>
              <a:ext cx="38815" cy="16820"/>
            </a:xfrm>
            <a:custGeom>
              <a:avLst/>
              <a:gdLst>
                <a:gd name="T0" fmla="*/ 20 w 30"/>
                <a:gd name="T1" fmla="*/ 0 h 13"/>
                <a:gd name="T2" fmla="*/ 0 w 30"/>
                <a:gd name="T3" fmla="*/ 0 h 13"/>
                <a:gd name="T4" fmla="*/ 0 w 30"/>
                <a:gd name="T5" fmla="*/ 13 h 13"/>
                <a:gd name="T6" fmla="*/ 30 w 30"/>
                <a:gd name="T7" fmla="*/ 13 h 13"/>
                <a:gd name="T8" fmla="*/ 20 w 30"/>
                <a:gd name="T9" fmla="*/ 0 h 13"/>
              </a:gdLst>
              <a:ahLst/>
              <a:cxnLst>
                <a:cxn ang="0">
                  <a:pos x="T0" y="T1"/>
                </a:cxn>
                <a:cxn ang="0">
                  <a:pos x="T2" y="T3"/>
                </a:cxn>
                <a:cxn ang="0">
                  <a:pos x="T4" y="T5"/>
                </a:cxn>
                <a:cxn ang="0">
                  <a:pos x="T6" y="T7"/>
                </a:cxn>
                <a:cxn ang="0">
                  <a:pos x="T8" y="T9"/>
                </a:cxn>
              </a:cxnLst>
              <a:rect l="0" t="0" r="r" b="b"/>
              <a:pathLst>
                <a:path w="30" h="13">
                  <a:moveTo>
                    <a:pt x="20" y="0"/>
                  </a:moveTo>
                  <a:lnTo>
                    <a:pt x="0" y="0"/>
                  </a:lnTo>
                  <a:lnTo>
                    <a:pt x="0" y="13"/>
                  </a:lnTo>
                  <a:lnTo>
                    <a:pt x="30" y="13"/>
                  </a:lnTo>
                  <a:lnTo>
                    <a:pt x="20" y="0"/>
                  </a:lnTo>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66" name="Freeform 182"/>
            <p:cNvSpPr>
              <a:spLocks/>
            </p:cNvSpPr>
            <p:nvPr/>
          </p:nvSpPr>
          <p:spPr bwMode="auto">
            <a:xfrm>
              <a:off x="11618579" y="5598037"/>
              <a:ext cx="63398" cy="16820"/>
            </a:xfrm>
            <a:custGeom>
              <a:avLst/>
              <a:gdLst>
                <a:gd name="T0" fmla="*/ 49 w 49"/>
                <a:gd name="T1" fmla="*/ 0 h 13"/>
                <a:gd name="T2" fmla="*/ 0 w 49"/>
                <a:gd name="T3" fmla="*/ 0 h 13"/>
                <a:gd name="T4" fmla="*/ 10 w 49"/>
                <a:gd name="T5" fmla="*/ 13 h 13"/>
                <a:gd name="T6" fmla="*/ 49 w 49"/>
                <a:gd name="T7" fmla="*/ 13 h 13"/>
                <a:gd name="T8" fmla="*/ 49 w 49"/>
                <a:gd name="T9" fmla="*/ 0 h 13"/>
              </a:gdLst>
              <a:ahLst/>
              <a:cxnLst>
                <a:cxn ang="0">
                  <a:pos x="T0" y="T1"/>
                </a:cxn>
                <a:cxn ang="0">
                  <a:pos x="T2" y="T3"/>
                </a:cxn>
                <a:cxn ang="0">
                  <a:pos x="T4" y="T5"/>
                </a:cxn>
                <a:cxn ang="0">
                  <a:pos x="T6" y="T7"/>
                </a:cxn>
                <a:cxn ang="0">
                  <a:pos x="T8" y="T9"/>
                </a:cxn>
              </a:cxnLst>
              <a:rect l="0" t="0" r="r" b="b"/>
              <a:pathLst>
                <a:path w="49" h="13">
                  <a:moveTo>
                    <a:pt x="49" y="0"/>
                  </a:moveTo>
                  <a:lnTo>
                    <a:pt x="0" y="0"/>
                  </a:lnTo>
                  <a:lnTo>
                    <a:pt x="10" y="13"/>
                  </a:lnTo>
                  <a:lnTo>
                    <a:pt x="49" y="13"/>
                  </a:lnTo>
                  <a:lnTo>
                    <a:pt x="49" y="0"/>
                  </a:lnTo>
                  <a:close/>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72" name="Freeform 183"/>
            <p:cNvSpPr>
              <a:spLocks/>
            </p:cNvSpPr>
            <p:nvPr/>
          </p:nvSpPr>
          <p:spPr bwMode="auto">
            <a:xfrm>
              <a:off x="11618579" y="5598037"/>
              <a:ext cx="63398" cy="16820"/>
            </a:xfrm>
            <a:custGeom>
              <a:avLst/>
              <a:gdLst>
                <a:gd name="T0" fmla="*/ 49 w 49"/>
                <a:gd name="T1" fmla="*/ 0 h 13"/>
                <a:gd name="T2" fmla="*/ 0 w 49"/>
                <a:gd name="T3" fmla="*/ 0 h 13"/>
                <a:gd name="T4" fmla="*/ 10 w 49"/>
                <a:gd name="T5" fmla="*/ 13 h 13"/>
                <a:gd name="T6" fmla="*/ 49 w 49"/>
                <a:gd name="T7" fmla="*/ 13 h 13"/>
                <a:gd name="T8" fmla="*/ 49 w 49"/>
                <a:gd name="T9" fmla="*/ 0 h 13"/>
              </a:gdLst>
              <a:ahLst/>
              <a:cxnLst>
                <a:cxn ang="0">
                  <a:pos x="T0" y="T1"/>
                </a:cxn>
                <a:cxn ang="0">
                  <a:pos x="T2" y="T3"/>
                </a:cxn>
                <a:cxn ang="0">
                  <a:pos x="T4" y="T5"/>
                </a:cxn>
                <a:cxn ang="0">
                  <a:pos x="T6" y="T7"/>
                </a:cxn>
                <a:cxn ang="0">
                  <a:pos x="T8" y="T9"/>
                </a:cxn>
              </a:cxnLst>
              <a:rect l="0" t="0" r="r" b="b"/>
              <a:pathLst>
                <a:path w="49" h="13">
                  <a:moveTo>
                    <a:pt x="49" y="0"/>
                  </a:moveTo>
                  <a:lnTo>
                    <a:pt x="0" y="0"/>
                  </a:lnTo>
                  <a:lnTo>
                    <a:pt x="10" y="13"/>
                  </a:lnTo>
                  <a:lnTo>
                    <a:pt x="49" y="13"/>
                  </a:lnTo>
                  <a:lnTo>
                    <a:pt x="49" y="0"/>
                  </a:lnTo>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73" name="Freeform 184"/>
            <p:cNvSpPr>
              <a:spLocks/>
            </p:cNvSpPr>
            <p:nvPr/>
          </p:nvSpPr>
          <p:spPr bwMode="auto">
            <a:xfrm>
              <a:off x="11592703" y="5576042"/>
              <a:ext cx="21995" cy="16820"/>
            </a:xfrm>
            <a:custGeom>
              <a:avLst/>
              <a:gdLst>
                <a:gd name="T0" fmla="*/ 7 w 17"/>
                <a:gd name="T1" fmla="*/ 0 h 13"/>
                <a:gd name="T2" fmla="*/ 0 w 17"/>
                <a:gd name="T3" fmla="*/ 0 h 13"/>
                <a:gd name="T4" fmla="*/ 0 w 17"/>
                <a:gd name="T5" fmla="*/ 13 h 13"/>
                <a:gd name="T6" fmla="*/ 17 w 17"/>
                <a:gd name="T7" fmla="*/ 13 h 13"/>
                <a:gd name="T8" fmla="*/ 7 w 17"/>
                <a:gd name="T9" fmla="*/ 0 h 13"/>
              </a:gdLst>
              <a:ahLst/>
              <a:cxnLst>
                <a:cxn ang="0">
                  <a:pos x="T0" y="T1"/>
                </a:cxn>
                <a:cxn ang="0">
                  <a:pos x="T2" y="T3"/>
                </a:cxn>
                <a:cxn ang="0">
                  <a:pos x="T4" y="T5"/>
                </a:cxn>
                <a:cxn ang="0">
                  <a:pos x="T6" y="T7"/>
                </a:cxn>
                <a:cxn ang="0">
                  <a:pos x="T8" y="T9"/>
                </a:cxn>
              </a:cxnLst>
              <a:rect l="0" t="0" r="r" b="b"/>
              <a:pathLst>
                <a:path w="17" h="13">
                  <a:moveTo>
                    <a:pt x="7" y="0"/>
                  </a:moveTo>
                  <a:lnTo>
                    <a:pt x="0" y="0"/>
                  </a:lnTo>
                  <a:lnTo>
                    <a:pt x="0" y="13"/>
                  </a:lnTo>
                  <a:lnTo>
                    <a:pt x="17" y="13"/>
                  </a:lnTo>
                  <a:lnTo>
                    <a:pt x="7" y="0"/>
                  </a:lnTo>
                  <a:close/>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74" name="Freeform 185"/>
            <p:cNvSpPr>
              <a:spLocks/>
            </p:cNvSpPr>
            <p:nvPr/>
          </p:nvSpPr>
          <p:spPr bwMode="auto">
            <a:xfrm>
              <a:off x="11592703" y="5576042"/>
              <a:ext cx="21995" cy="16820"/>
            </a:xfrm>
            <a:custGeom>
              <a:avLst/>
              <a:gdLst>
                <a:gd name="T0" fmla="*/ 7 w 17"/>
                <a:gd name="T1" fmla="*/ 0 h 13"/>
                <a:gd name="T2" fmla="*/ 0 w 17"/>
                <a:gd name="T3" fmla="*/ 0 h 13"/>
                <a:gd name="T4" fmla="*/ 0 w 17"/>
                <a:gd name="T5" fmla="*/ 13 h 13"/>
                <a:gd name="T6" fmla="*/ 17 w 17"/>
                <a:gd name="T7" fmla="*/ 13 h 13"/>
                <a:gd name="T8" fmla="*/ 7 w 17"/>
                <a:gd name="T9" fmla="*/ 0 h 13"/>
              </a:gdLst>
              <a:ahLst/>
              <a:cxnLst>
                <a:cxn ang="0">
                  <a:pos x="T0" y="T1"/>
                </a:cxn>
                <a:cxn ang="0">
                  <a:pos x="T2" y="T3"/>
                </a:cxn>
                <a:cxn ang="0">
                  <a:pos x="T4" y="T5"/>
                </a:cxn>
                <a:cxn ang="0">
                  <a:pos x="T6" y="T7"/>
                </a:cxn>
                <a:cxn ang="0">
                  <a:pos x="T8" y="T9"/>
                </a:cxn>
              </a:cxnLst>
              <a:rect l="0" t="0" r="r" b="b"/>
              <a:pathLst>
                <a:path w="17" h="13">
                  <a:moveTo>
                    <a:pt x="7" y="0"/>
                  </a:moveTo>
                  <a:lnTo>
                    <a:pt x="0" y="0"/>
                  </a:lnTo>
                  <a:lnTo>
                    <a:pt x="0" y="13"/>
                  </a:lnTo>
                  <a:lnTo>
                    <a:pt x="17" y="13"/>
                  </a:lnTo>
                  <a:lnTo>
                    <a:pt x="7" y="0"/>
                  </a:lnTo>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75" name="Freeform 186"/>
            <p:cNvSpPr>
              <a:spLocks/>
            </p:cNvSpPr>
            <p:nvPr/>
          </p:nvSpPr>
          <p:spPr bwMode="auto">
            <a:xfrm>
              <a:off x="11601759" y="5576042"/>
              <a:ext cx="80217" cy="16820"/>
            </a:xfrm>
            <a:custGeom>
              <a:avLst/>
              <a:gdLst>
                <a:gd name="T0" fmla="*/ 62 w 62"/>
                <a:gd name="T1" fmla="*/ 0 h 13"/>
                <a:gd name="T2" fmla="*/ 0 w 62"/>
                <a:gd name="T3" fmla="*/ 0 h 13"/>
                <a:gd name="T4" fmla="*/ 10 w 62"/>
                <a:gd name="T5" fmla="*/ 13 h 13"/>
                <a:gd name="T6" fmla="*/ 62 w 62"/>
                <a:gd name="T7" fmla="*/ 13 h 13"/>
                <a:gd name="T8" fmla="*/ 62 w 62"/>
                <a:gd name="T9" fmla="*/ 0 h 13"/>
              </a:gdLst>
              <a:ahLst/>
              <a:cxnLst>
                <a:cxn ang="0">
                  <a:pos x="T0" y="T1"/>
                </a:cxn>
                <a:cxn ang="0">
                  <a:pos x="T2" y="T3"/>
                </a:cxn>
                <a:cxn ang="0">
                  <a:pos x="T4" y="T5"/>
                </a:cxn>
                <a:cxn ang="0">
                  <a:pos x="T6" y="T7"/>
                </a:cxn>
                <a:cxn ang="0">
                  <a:pos x="T8" y="T9"/>
                </a:cxn>
              </a:cxnLst>
              <a:rect l="0" t="0" r="r" b="b"/>
              <a:pathLst>
                <a:path w="62" h="13">
                  <a:moveTo>
                    <a:pt x="62" y="0"/>
                  </a:moveTo>
                  <a:lnTo>
                    <a:pt x="0" y="0"/>
                  </a:lnTo>
                  <a:lnTo>
                    <a:pt x="10" y="13"/>
                  </a:lnTo>
                  <a:lnTo>
                    <a:pt x="62" y="13"/>
                  </a:lnTo>
                  <a:lnTo>
                    <a:pt x="62" y="0"/>
                  </a:lnTo>
                  <a:close/>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76" name="Freeform 187"/>
            <p:cNvSpPr>
              <a:spLocks/>
            </p:cNvSpPr>
            <p:nvPr/>
          </p:nvSpPr>
          <p:spPr bwMode="auto">
            <a:xfrm>
              <a:off x="11601759" y="5576042"/>
              <a:ext cx="80217" cy="16820"/>
            </a:xfrm>
            <a:custGeom>
              <a:avLst/>
              <a:gdLst>
                <a:gd name="T0" fmla="*/ 62 w 62"/>
                <a:gd name="T1" fmla="*/ 0 h 13"/>
                <a:gd name="T2" fmla="*/ 0 w 62"/>
                <a:gd name="T3" fmla="*/ 0 h 13"/>
                <a:gd name="T4" fmla="*/ 10 w 62"/>
                <a:gd name="T5" fmla="*/ 13 h 13"/>
                <a:gd name="T6" fmla="*/ 62 w 62"/>
                <a:gd name="T7" fmla="*/ 13 h 13"/>
                <a:gd name="T8" fmla="*/ 62 w 62"/>
                <a:gd name="T9" fmla="*/ 0 h 13"/>
              </a:gdLst>
              <a:ahLst/>
              <a:cxnLst>
                <a:cxn ang="0">
                  <a:pos x="T0" y="T1"/>
                </a:cxn>
                <a:cxn ang="0">
                  <a:pos x="T2" y="T3"/>
                </a:cxn>
                <a:cxn ang="0">
                  <a:pos x="T4" y="T5"/>
                </a:cxn>
                <a:cxn ang="0">
                  <a:pos x="T6" y="T7"/>
                </a:cxn>
                <a:cxn ang="0">
                  <a:pos x="T8" y="T9"/>
                </a:cxn>
              </a:cxnLst>
              <a:rect l="0" t="0" r="r" b="b"/>
              <a:pathLst>
                <a:path w="62" h="13">
                  <a:moveTo>
                    <a:pt x="62" y="0"/>
                  </a:moveTo>
                  <a:lnTo>
                    <a:pt x="0" y="0"/>
                  </a:lnTo>
                  <a:lnTo>
                    <a:pt x="10" y="13"/>
                  </a:lnTo>
                  <a:lnTo>
                    <a:pt x="62" y="13"/>
                  </a:lnTo>
                  <a:lnTo>
                    <a:pt x="62" y="0"/>
                  </a:lnTo>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77" name="Rectangle 188"/>
            <p:cNvSpPr>
              <a:spLocks noChangeArrowheads="1"/>
            </p:cNvSpPr>
            <p:nvPr/>
          </p:nvSpPr>
          <p:spPr bwMode="auto">
            <a:xfrm>
              <a:off x="11696208" y="5598037"/>
              <a:ext cx="89274"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78" name="Rectangle 189"/>
            <p:cNvSpPr>
              <a:spLocks noChangeArrowheads="1"/>
            </p:cNvSpPr>
            <p:nvPr/>
          </p:nvSpPr>
          <p:spPr bwMode="auto">
            <a:xfrm>
              <a:off x="11696208" y="5598037"/>
              <a:ext cx="89274"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79" name="Rectangle 190"/>
            <p:cNvSpPr>
              <a:spLocks noChangeArrowheads="1"/>
            </p:cNvSpPr>
            <p:nvPr/>
          </p:nvSpPr>
          <p:spPr bwMode="auto">
            <a:xfrm>
              <a:off x="11696208" y="5576042"/>
              <a:ext cx="89274"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80" name="Rectangle 191"/>
            <p:cNvSpPr>
              <a:spLocks noChangeArrowheads="1"/>
            </p:cNvSpPr>
            <p:nvPr/>
          </p:nvSpPr>
          <p:spPr bwMode="auto">
            <a:xfrm>
              <a:off x="11696208" y="5576042"/>
              <a:ext cx="89274"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81" name="Rectangle 192"/>
            <p:cNvSpPr>
              <a:spLocks noChangeArrowheads="1"/>
            </p:cNvSpPr>
            <p:nvPr/>
          </p:nvSpPr>
          <p:spPr bwMode="auto">
            <a:xfrm>
              <a:off x="11802302" y="5598037"/>
              <a:ext cx="87980"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82" name="Rectangle 193"/>
            <p:cNvSpPr>
              <a:spLocks noChangeArrowheads="1"/>
            </p:cNvSpPr>
            <p:nvPr/>
          </p:nvSpPr>
          <p:spPr bwMode="auto">
            <a:xfrm>
              <a:off x="11802302" y="5598037"/>
              <a:ext cx="87980"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83" name="Rectangle 194"/>
            <p:cNvSpPr>
              <a:spLocks noChangeArrowheads="1"/>
            </p:cNvSpPr>
            <p:nvPr/>
          </p:nvSpPr>
          <p:spPr bwMode="auto">
            <a:xfrm>
              <a:off x="11802302" y="5576042"/>
              <a:ext cx="87980"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88" name="Rectangle 195"/>
            <p:cNvSpPr>
              <a:spLocks noChangeArrowheads="1"/>
            </p:cNvSpPr>
            <p:nvPr/>
          </p:nvSpPr>
          <p:spPr bwMode="auto">
            <a:xfrm>
              <a:off x="11802302" y="5576042"/>
              <a:ext cx="87980"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92" name="Rectangle 196"/>
            <p:cNvSpPr>
              <a:spLocks noChangeArrowheads="1"/>
            </p:cNvSpPr>
            <p:nvPr/>
          </p:nvSpPr>
          <p:spPr bwMode="auto">
            <a:xfrm>
              <a:off x="11592703" y="5745533"/>
              <a:ext cx="89274"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394" name="Rectangle 197"/>
            <p:cNvSpPr>
              <a:spLocks noChangeArrowheads="1"/>
            </p:cNvSpPr>
            <p:nvPr/>
          </p:nvSpPr>
          <p:spPr bwMode="auto">
            <a:xfrm>
              <a:off x="11592703" y="5745533"/>
              <a:ext cx="89274"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03" name="Rectangle 198"/>
            <p:cNvSpPr>
              <a:spLocks noChangeArrowheads="1"/>
            </p:cNvSpPr>
            <p:nvPr/>
          </p:nvSpPr>
          <p:spPr bwMode="auto">
            <a:xfrm>
              <a:off x="11592703" y="5723537"/>
              <a:ext cx="89274"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04" name="Rectangle 199"/>
            <p:cNvSpPr>
              <a:spLocks noChangeArrowheads="1"/>
            </p:cNvSpPr>
            <p:nvPr/>
          </p:nvSpPr>
          <p:spPr bwMode="auto">
            <a:xfrm>
              <a:off x="11592703" y="5723537"/>
              <a:ext cx="89274"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05" name="Freeform 200"/>
            <p:cNvSpPr>
              <a:spLocks/>
            </p:cNvSpPr>
            <p:nvPr/>
          </p:nvSpPr>
          <p:spPr bwMode="auto">
            <a:xfrm>
              <a:off x="11696208" y="5745533"/>
              <a:ext cx="45284" cy="16820"/>
            </a:xfrm>
            <a:custGeom>
              <a:avLst/>
              <a:gdLst>
                <a:gd name="T0" fmla="*/ 26 w 35"/>
                <a:gd name="T1" fmla="*/ 0 h 13"/>
                <a:gd name="T2" fmla="*/ 0 w 35"/>
                <a:gd name="T3" fmla="*/ 0 h 13"/>
                <a:gd name="T4" fmla="*/ 0 w 35"/>
                <a:gd name="T5" fmla="*/ 13 h 13"/>
                <a:gd name="T6" fmla="*/ 35 w 35"/>
                <a:gd name="T7" fmla="*/ 13 h 13"/>
                <a:gd name="T8" fmla="*/ 26 w 35"/>
                <a:gd name="T9" fmla="*/ 0 h 13"/>
              </a:gdLst>
              <a:ahLst/>
              <a:cxnLst>
                <a:cxn ang="0">
                  <a:pos x="T0" y="T1"/>
                </a:cxn>
                <a:cxn ang="0">
                  <a:pos x="T2" y="T3"/>
                </a:cxn>
                <a:cxn ang="0">
                  <a:pos x="T4" y="T5"/>
                </a:cxn>
                <a:cxn ang="0">
                  <a:pos x="T6" y="T7"/>
                </a:cxn>
                <a:cxn ang="0">
                  <a:pos x="T8" y="T9"/>
                </a:cxn>
              </a:cxnLst>
              <a:rect l="0" t="0" r="r" b="b"/>
              <a:pathLst>
                <a:path w="35" h="13">
                  <a:moveTo>
                    <a:pt x="26" y="0"/>
                  </a:moveTo>
                  <a:lnTo>
                    <a:pt x="0" y="0"/>
                  </a:lnTo>
                  <a:lnTo>
                    <a:pt x="0" y="13"/>
                  </a:lnTo>
                  <a:lnTo>
                    <a:pt x="35" y="13"/>
                  </a:lnTo>
                  <a:lnTo>
                    <a:pt x="26" y="0"/>
                  </a:lnTo>
                  <a:close/>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06" name="Freeform 201"/>
            <p:cNvSpPr>
              <a:spLocks/>
            </p:cNvSpPr>
            <p:nvPr/>
          </p:nvSpPr>
          <p:spPr bwMode="auto">
            <a:xfrm>
              <a:off x="11696208" y="5745533"/>
              <a:ext cx="45284" cy="16820"/>
            </a:xfrm>
            <a:custGeom>
              <a:avLst/>
              <a:gdLst>
                <a:gd name="T0" fmla="*/ 26 w 35"/>
                <a:gd name="T1" fmla="*/ 0 h 13"/>
                <a:gd name="T2" fmla="*/ 0 w 35"/>
                <a:gd name="T3" fmla="*/ 0 h 13"/>
                <a:gd name="T4" fmla="*/ 0 w 35"/>
                <a:gd name="T5" fmla="*/ 13 h 13"/>
                <a:gd name="T6" fmla="*/ 35 w 35"/>
                <a:gd name="T7" fmla="*/ 13 h 13"/>
                <a:gd name="T8" fmla="*/ 26 w 35"/>
                <a:gd name="T9" fmla="*/ 0 h 13"/>
              </a:gdLst>
              <a:ahLst/>
              <a:cxnLst>
                <a:cxn ang="0">
                  <a:pos x="T0" y="T1"/>
                </a:cxn>
                <a:cxn ang="0">
                  <a:pos x="T2" y="T3"/>
                </a:cxn>
                <a:cxn ang="0">
                  <a:pos x="T4" y="T5"/>
                </a:cxn>
                <a:cxn ang="0">
                  <a:pos x="T6" y="T7"/>
                </a:cxn>
                <a:cxn ang="0">
                  <a:pos x="T8" y="T9"/>
                </a:cxn>
              </a:cxnLst>
              <a:rect l="0" t="0" r="r" b="b"/>
              <a:pathLst>
                <a:path w="35" h="13">
                  <a:moveTo>
                    <a:pt x="26" y="0"/>
                  </a:moveTo>
                  <a:lnTo>
                    <a:pt x="0" y="0"/>
                  </a:lnTo>
                  <a:lnTo>
                    <a:pt x="0" y="13"/>
                  </a:lnTo>
                  <a:lnTo>
                    <a:pt x="35" y="13"/>
                  </a:lnTo>
                  <a:lnTo>
                    <a:pt x="26" y="0"/>
                  </a:lnTo>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07" name="Freeform 202"/>
            <p:cNvSpPr>
              <a:spLocks/>
            </p:cNvSpPr>
            <p:nvPr/>
          </p:nvSpPr>
          <p:spPr bwMode="auto">
            <a:xfrm>
              <a:off x="11729848" y="5745533"/>
              <a:ext cx="55634" cy="16820"/>
            </a:xfrm>
            <a:custGeom>
              <a:avLst/>
              <a:gdLst>
                <a:gd name="T0" fmla="*/ 43 w 43"/>
                <a:gd name="T1" fmla="*/ 0 h 13"/>
                <a:gd name="T2" fmla="*/ 0 w 43"/>
                <a:gd name="T3" fmla="*/ 0 h 13"/>
                <a:gd name="T4" fmla="*/ 9 w 43"/>
                <a:gd name="T5" fmla="*/ 13 h 13"/>
                <a:gd name="T6" fmla="*/ 43 w 43"/>
                <a:gd name="T7" fmla="*/ 13 h 13"/>
                <a:gd name="T8" fmla="*/ 43 w 43"/>
                <a:gd name="T9" fmla="*/ 0 h 13"/>
              </a:gdLst>
              <a:ahLst/>
              <a:cxnLst>
                <a:cxn ang="0">
                  <a:pos x="T0" y="T1"/>
                </a:cxn>
                <a:cxn ang="0">
                  <a:pos x="T2" y="T3"/>
                </a:cxn>
                <a:cxn ang="0">
                  <a:pos x="T4" y="T5"/>
                </a:cxn>
                <a:cxn ang="0">
                  <a:pos x="T6" y="T7"/>
                </a:cxn>
                <a:cxn ang="0">
                  <a:pos x="T8" y="T9"/>
                </a:cxn>
              </a:cxnLst>
              <a:rect l="0" t="0" r="r" b="b"/>
              <a:pathLst>
                <a:path w="43" h="13">
                  <a:moveTo>
                    <a:pt x="43" y="0"/>
                  </a:moveTo>
                  <a:lnTo>
                    <a:pt x="0" y="0"/>
                  </a:lnTo>
                  <a:lnTo>
                    <a:pt x="9" y="13"/>
                  </a:lnTo>
                  <a:lnTo>
                    <a:pt x="43" y="13"/>
                  </a:lnTo>
                  <a:lnTo>
                    <a:pt x="43" y="0"/>
                  </a:lnTo>
                  <a:close/>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08" name="Freeform 203"/>
            <p:cNvSpPr>
              <a:spLocks/>
            </p:cNvSpPr>
            <p:nvPr/>
          </p:nvSpPr>
          <p:spPr bwMode="auto">
            <a:xfrm>
              <a:off x="11729848" y="5745533"/>
              <a:ext cx="55634" cy="16820"/>
            </a:xfrm>
            <a:custGeom>
              <a:avLst/>
              <a:gdLst>
                <a:gd name="T0" fmla="*/ 43 w 43"/>
                <a:gd name="T1" fmla="*/ 0 h 13"/>
                <a:gd name="T2" fmla="*/ 0 w 43"/>
                <a:gd name="T3" fmla="*/ 0 h 13"/>
                <a:gd name="T4" fmla="*/ 9 w 43"/>
                <a:gd name="T5" fmla="*/ 13 h 13"/>
                <a:gd name="T6" fmla="*/ 43 w 43"/>
                <a:gd name="T7" fmla="*/ 13 h 13"/>
                <a:gd name="T8" fmla="*/ 43 w 43"/>
                <a:gd name="T9" fmla="*/ 0 h 13"/>
              </a:gdLst>
              <a:ahLst/>
              <a:cxnLst>
                <a:cxn ang="0">
                  <a:pos x="T0" y="T1"/>
                </a:cxn>
                <a:cxn ang="0">
                  <a:pos x="T2" y="T3"/>
                </a:cxn>
                <a:cxn ang="0">
                  <a:pos x="T4" y="T5"/>
                </a:cxn>
                <a:cxn ang="0">
                  <a:pos x="T6" y="T7"/>
                </a:cxn>
                <a:cxn ang="0">
                  <a:pos x="T8" y="T9"/>
                </a:cxn>
              </a:cxnLst>
              <a:rect l="0" t="0" r="r" b="b"/>
              <a:pathLst>
                <a:path w="43" h="13">
                  <a:moveTo>
                    <a:pt x="43" y="0"/>
                  </a:moveTo>
                  <a:lnTo>
                    <a:pt x="0" y="0"/>
                  </a:lnTo>
                  <a:lnTo>
                    <a:pt x="9" y="13"/>
                  </a:lnTo>
                  <a:lnTo>
                    <a:pt x="43" y="13"/>
                  </a:lnTo>
                  <a:lnTo>
                    <a:pt x="43" y="0"/>
                  </a:lnTo>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09" name="Freeform 204"/>
            <p:cNvSpPr>
              <a:spLocks/>
            </p:cNvSpPr>
            <p:nvPr/>
          </p:nvSpPr>
          <p:spPr bwMode="auto">
            <a:xfrm>
              <a:off x="11696209" y="5723537"/>
              <a:ext cx="29758" cy="16820"/>
            </a:xfrm>
            <a:custGeom>
              <a:avLst/>
              <a:gdLst>
                <a:gd name="T0" fmla="*/ 13 w 23"/>
                <a:gd name="T1" fmla="*/ 0 h 13"/>
                <a:gd name="T2" fmla="*/ 0 w 23"/>
                <a:gd name="T3" fmla="*/ 0 h 13"/>
                <a:gd name="T4" fmla="*/ 0 w 23"/>
                <a:gd name="T5" fmla="*/ 13 h 13"/>
                <a:gd name="T6" fmla="*/ 23 w 23"/>
                <a:gd name="T7" fmla="*/ 13 h 13"/>
                <a:gd name="T8" fmla="*/ 13 w 23"/>
                <a:gd name="T9" fmla="*/ 0 h 13"/>
              </a:gdLst>
              <a:ahLst/>
              <a:cxnLst>
                <a:cxn ang="0">
                  <a:pos x="T0" y="T1"/>
                </a:cxn>
                <a:cxn ang="0">
                  <a:pos x="T2" y="T3"/>
                </a:cxn>
                <a:cxn ang="0">
                  <a:pos x="T4" y="T5"/>
                </a:cxn>
                <a:cxn ang="0">
                  <a:pos x="T6" y="T7"/>
                </a:cxn>
                <a:cxn ang="0">
                  <a:pos x="T8" y="T9"/>
                </a:cxn>
              </a:cxnLst>
              <a:rect l="0" t="0" r="r" b="b"/>
              <a:pathLst>
                <a:path w="23" h="13">
                  <a:moveTo>
                    <a:pt x="13" y="0"/>
                  </a:moveTo>
                  <a:lnTo>
                    <a:pt x="0" y="0"/>
                  </a:lnTo>
                  <a:lnTo>
                    <a:pt x="0" y="13"/>
                  </a:lnTo>
                  <a:lnTo>
                    <a:pt x="23" y="13"/>
                  </a:lnTo>
                  <a:lnTo>
                    <a:pt x="13" y="0"/>
                  </a:lnTo>
                  <a:close/>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10" name="Freeform 205"/>
            <p:cNvSpPr>
              <a:spLocks/>
            </p:cNvSpPr>
            <p:nvPr/>
          </p:nvSpPr>
          <p:spPr bwMode="auto">
            <a:xfrm>
              <a:off x="11696209" y="5723537"/>
              <a:ext cx="29758" cy="16820"/>
            </a:xfrm>
            <a:custGeom>
              <a:avLst/>
              <a:gdLst>
                <a:gd name="T0" fmla="*/ 13 w 23"/>
                <a:gd name="T1" fmla="*/ 0 h 13"/>
                <a:gd name="T2" fmla="*/ 0 w 23"/>
                <a:gd name="T3" fmla="*/ 0 h 13"/>
                <a:gd name="T4" fmla="*/ 0 w 23"/>
                <a:gd name="T5" fmla="*/ 13 h 13"/>
                <a:gd name="T6" fmla="*/ 23 w 23"/>
                <a:gd name="T7" fmla="*/ 13 h 13"/>
                <a:gd name="T8" fmla="*/ 13 w 23"/>
                <a:gd name="T9" fmla="*/ 0 h 13"/>
              </a:gdLst>
              <a:ahLst/>
              <a:cxnLst>
                <a:cxn ang="0">
                  <a:pos x="T0" y="T1"/>
                </a:cxn>
                <a:cxn ang="0">
                  <a:pos x="T2" y="T3"/>
                </a:cxn>
                <a:cxn ang="0">
                  <a:pos x="T4" y="T5"/>
                </a:cxn>
                <a:cxn ang="0">
                  <a:pos x="T6" y="T7"/>
                </a:cxn>
                <a:cxn ang="0">
                  <a:pos x="T8" y="T9"/>
                </a:cxn>
              </a:cxnLst>
              <a:rect l="0" t="0" r="r" b="b"/>
              <a:pathLst>
                <a:path w="23" h="13">
                  <a:moveTo>
                    <a:pt x="13" y="0"/>
                  </a:moveTo>
                  <a:lnTo>
                    <a:pt x="0" y="0"/>
                  </a:lnTo>
                  <a:lnTo>
                    <a:pt x="0" y="13"/>
                  </a:lnTo>
                  <a:lnTo>
                    <a:pt x="23" y="13"/>
                  </a:lnTo>
                  <a:lnTo>
                    <a:pt x="13" y="0"/>
                  </a:lnTo>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11" name="Freeform 206"/>
            <p:cNvSpPr>
              <a:spLocks/>
            </p:cNvSpPr>
            <p:nvPr/>
          </p:nvSpPr>
          <p:spPr bwMode="auto">
            <a:xfrm>
              <a:off x="11713028" y="5723537"/>
              <a:ext cx="72454" cy="16820"/>
            </a:xfrm>
            <a:custGeom>
              <a:avLst/>
              <a:gdLst>
                <a:gd name="T0" fmla="*/ 56 w 56"/>
                <a:gd name="T1" fmla="*/ 0 h 13"/>
                <a:gd name="T2" fmla="*/ 0 w 56"/>
                <a:gd name="T3" fmla="*/ 0 h 13"/>
                <a:gd name="T4" fmla="*/ 10 w 56"/>
                <a:gd name="T5" fmla="*/ 13 h 13"/>
                <a:gd name="T6" fmla="*/ 56 w 56"/>
                <a:gd name="T7" fmla="*/ 13 h 13"/>
                <a:gd name="T8" fmla="*/ 56 w 56"/>
                <a:gd name="T9" fmla="*/ 0 h 13"/>
              </a:gdLst>
              <a:ahLst/>
              <a:cxnLst>
                <a:cxn ang="0">
                  <a:pos x="T0" y="T1"/>
                </a:cxn>
                <a:cxn ang="0">
                  <a:pos x="T2" y="T3"/>
                </a:cxn>
                <a:cxn ang="0">
                  <a:pos x="T4" y="T5"/>
                </a:cxn>
                <a:cxn ang="0">
                  <a:pos x="T6" y="T7"/>
                </a:cxn>
                <a:cxn ang="0">
                  <a:pos x="T8" y="T9"/>
                </a:cxn>
              </a:cxnLst>
              <a:rect l="0" t="0" r="r" b="b"/>
              <a:pathLst>
                <a:path w="56" h="13">
                  <a:moveTo>
                    <a:pt x="56" y="0"/>
                  </a:moveTo>
                  <a:lnTo>
                    <a:pt x="0" y="0"/>
                  </a:lnTo>
                  <a:lnTo>
                    <a:pt x="10" y="13"/>
                  </a:lnTo>
                  <a:lnTo>
                    <a:pt x="56" y="13"/>
                  </a:lnTo>
                  <a:lnTo>
                    <a:pt x="56" y="0"/>
                  </a:lnTo>
                  <a:close/>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12" name="Freeform 207"/>
            <p:cNvSpPr>
              <a:spLocks/>
            </p:cNvSpPr>
            <p:nvPr/>
          </p:nvSpPr>
          <p:spPr bwMode="auto">
            <a:xfrm>
              <a:off x="11713028" y="5723537"/>
              <a:ext cx="72454" cy="16820"/>
            </a:xfrm>
            <a:custGeom>
              <a:avLst/>
              <a:gdLst>
                <a:gd name="T0" fmla="*/ 56 w 56"/>
                <a:gd name="T1" fmla="*/ 0 h 13"/>
                <a:gd name="T2" fmla="*/ 0 w 56"/>
                <a:gd name="T3" fmla="*/ 0 h 13"/>
                <a:gd name="T4" fmla="*/ 10 w 56"/>
                <a:gd name="T5" fmla="*/ 13 h 13"/>
                <a:gd name="T6" fmla="*/ 56 w 56"/>
                <a:gd name="T7" fmla="*/ 13 h 13"/>
                <a:gd name="T8" fmla="*/ 56 w 56"/>
                <a:gd name="T9" fmla="*/ 0 h 13"/>
              </a:gdLst>
              <a:ahLst/>
              <a:cxnLst>
                <a:cxn ang="0">
                  <a:pos x="T0" y="T1"/>
                </a:cxn>
                <a:cxn ang="0">
                  <a:pos x="T2" y="T3"/>
                </a:cxn>
                <a:cxn ang="0">
                  <a:pos x="T4" y="T5"/>
                </a:cxn>
                <a:cxn ang="0">
                  <a:pos x="T6" y="T7"/>
                </a:cxn>
                <a:cxn ang="0">
                  <a:pos x="T8" y="T9"/>
                </a:cxn>
              </a:cxnLst>
              <a:rect l="0" t="0" r="r" b="b"/>
              <a:pathLst>
                <a:path w="56" h="13">
                  <a:moveTo>
                    <a:pt x="56" y="0"/>
                  </a:moveTo>
                  <a:lnTo>
                    <a:pt x="0" y="0"/>
                  </a:lnTo>
                  <a:lnTo>
                    <a:pt x="10" y="13"/>
                  </a:lnTo>
                  <a:lnTo>
                    <a:pt x="56" y="13"/>
                  </a:lnTo>
                  <a:lnTo>
                    <a:pt x="56" y="0"/>
                  </a:lnTo>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13" name="Rectangle 208"/>
            <p:cNvSpPr>
              <a:spLocks noChangeArrowheads="1"/>
            </p:cNvSpPr>
            <p:nvPr/>
          </p:nvSpPr>
          <p:spPr bwMode="auto">
            <a:xfrm>
              <a:off x="11802302" y="5745533"/>
              <a:ext cx="87980"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14" name="Rectangle 209"/>
            <p:cNvSpPr>
              <a:spLocks noChangeArrowheads="1"/>
            </p:cNvSpPr>
            <p:nvPr/>
          </p:nvSpPr>
          <p:spPr bwMode="auto">
            <a:xfrm>
              <a:off x="11802302" y="5745533"/>
              <a:ext cx="87980"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15" name="Rectangle 210"/>
            <p:cNvSpPr>
              <a:spLocks noChangeArrowheads="1"/>
            </p:cNvSpPr>
            <p:nvPr/>
          </p:nvSpPr>
          <p:spPr bwMode="auto">
            <a:xfrm>
              <a:off x="11802302" y="5723537"/>
              <a:ext cx="87980"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16" name="Rectangle 211"/>
            <p:cNvSpPr>
              <a:spLocks noChangeArrowheads="1"/>
            </p:cNvSpPr>
            <p:nvPr/>
          </p:nvSpPr>
          <p:spPr bwMode="auto">
            <a:xfrm>
              <a:off x="11802302" y="5723537"/>
              <a:ext cx="87980"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17" name="Rectangle 212"/>
            <p:cNvSpPr>
              <a:spLocks noChangeArrowheads="1"/>
            </p:cNvSpPr>
            <p:nvPr/>
          </p:nvSpPr>
          <p:spPr bwMode="auto">
            <a:xfrm>
              <a:off x="11592703" y="5819280"/>
              <a:ext cx="89274"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18" name="Rectangle 213"/>
            <p:cNvSpPr>
              <a:spLocks noChangeArrowheads="1"/>
            </p:cNvSpPr>
            <p:nvPr/>
          </p:nvSpPr>
          <p:spPr bwMode="auto">
            <a:xfrm>
              <a:off x="11592703" y="5819280"/>
              <a:ext cx="89274"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19" name="Rectangle 214"/>
            <p:cNvSpPr>
              <a:spLocks noChangeArrowheads="1"/>
            </p:cNvSpPr>
            <p:nvPr/>
          </p:nvSpPr>
          <p:spPr bwMode="auto">
            <a:xfrm>
              <a:off x="11592703" y="5797285"/>
              <a:ext cx="89274" cy="18114"/>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20" name="Rectangle 215"/>
            <p:cNvSpPr>
              <a:spLocks noChangeArrowheads="1"/>
            </p:cNvSpPr>
            <p:nvPr/>
          </p:nvSpPr>
          <p:spPr bwMode="auto">
            <a:xfrm>
              <a:off x="11592703" y="5797285"/>
              <a:ext cx="89274" cy="18114"/>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21" name="Freeform 216"/>
            <p:cNvSpPr>
              <a:spLocks/>
            </p:cNvSpPr>
            <p:nvPr/>
          </p:nvSpPr>
          <p:spPr bwMode="auto">
            <a:xfrm>
              <a:off x="11696208" y="5819280"/>
              <a:ext cx="89274" cy="16820"/>
            </a:xfrm>
            <a:custGeom>
              <a:avLst/>
              <a:gdLst>
                <a:gd name="T0" fmla="*/ 68 w 69"/>
                <a:gd name="T1" fmla="*/ 0 h 13"/>
                <a:gd name="T2" fmla="*/ 0 w 69"/>
                <a:gd name="T3" fmla="*/ 0 h 13"/>
                <a:gd name="T4" fmla="*/ 0 w 69"/>
                <a:gd name="T5" fmla="*/ 13 h 13"/>
                <a:gd name="T6" fmla="*/ 69 w 69"/>
                <a:gd name="T7" fmla="*/ 13 h 13"/>
                <a:gd name="T8" fmla="*/ 69 w 69"/>
                <a:gd name="T9" fmla="*/ 0 h 13"/>
                <a:gd name="T10" fmla="*/ 68 w 69"/>
                <a:gd name="T11" fmla="*/ 0 h 13"/>
              </a:gdLst>
              <a:ahLst/>
              <a:cxnLst>
                <a:cxn ang="0">
                  <a:pos x="T0" y="T1"/>
                </a:cxn>
                <a:cxn ang="0">
                  <a:pos x="T2" y="T3"/>
                </a:cxn>
                <a:cxn ang="0">
                  <a:pos x="T4" y="T5"/>
                </a:cxn>
                <a:cxn ang="0">
                  <a:pos x="T6" y="T7"/>
                </a:cxn>
                <a:cxn ang="0">
                  <a:pos x="T8" y="T9"/>
                </a:cxn>
                <a:cxn ang="0">
                  <a:pos x="T10" y="T11"/>
                </a:cxn>
              </a:cxnLst>
              <a:rect l="0" t="0" r="r" b="b"/>
              <a:pathLst>
                <a:path w="69" h="13">
                  <a:moveTo>
                    <a:pt x="68" y="0"/>
                  </a:moveTo>
                  <a:lnTo>
                    <a:pt x="0" y="0"/>
                  </a:lnTo>
                  <a:lnTo>
                    <a:pt x="0" y="13"/>
                  </a:lnTo>
                  <a:lnTo>
                    <a:pt x="69" y="13"/>
                  </a:lnTo>
                  <a:lnTo>
                    <a:pt x="69" y="0"/>
                  </a:lnTo>
                  <a:lnTo>
                    <a:pt x="68" y="0"/>
                  </a:lnTo>
                  <a:close/>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22" name="Freeform 217"/>
            <p:cNvSpPr>
              <a:spLocks/>
            </p:cNvSpPr>
            <p:nvPr/>
          </p:nvSpPr>
          <p:spPr bwMode="auto">
            <a:xfrm>
              <a:off x="11696208" y="5819280"/>
              <a:ext cx="89274" cy="16820"/>
            </a:xfrm>
            <a:custGeom>
              <a:avLst/>
              <a:gdLst>
                <a:gd name="T0" fmla="*/ 68 w 69"/>
                <a:gd name="T1" fmla="*/ 0 h 13"/>
                <a:gd name="T2" fmla="*/ 0 w 69"/>
                <a:gd name="T3" fmla="*/ 0 h 13"/>
                <a:gd name="T4" fmla="*/ 0 w 69"/>
                <a:gd name="T5" fmla="*/ 13 h 13"/>
                <a:gd name="T6" fmla="*/ 69 w 69"/>
                <a:gd name="T7" fmla="*/ 13 h 13"/>
                <a:gd name="T8" fmla="*/ 69 w 69"/>
                <a:gd name="T9" fmla="*/ 0 h 13"/>
                <a:gd name="T10" fmla="*/ 68 w 69"/>
                <a:gd name="T11" fmla="*/ 0 h 13"/>
              </a:gdLst>
              <a:ahLst/>
              <a:cxnLst>
                <a:cxn ang="0">
                  <a:pos x="T0" y="T1"/>
                </a:cxn>
                <a:cxn ang="0">
                  <a:pos x="T2" y="T3"/>
                </a:cxn>
                <a:cxn ang="0">
                  <a:pos x="T4" y="T5"/>
                </a:cxn>
                <a:cxn ang="0">
                  <a:pos x="T6" y="T7"/>
                </a:cxn>
                <a:cxn ang="0">
                  <a:pos x="T8" y="T9"/>
                </a:cxn>
                <a:cxn ang="0">
                  <a:pos x="T10" y="T11"/>
                </a:cxn>
              </a:cxnLst>
              <a:rect l="0" t="0" r="r" b="b"/>
              <a:pathLst>
                <a:path w="69" h="13">
                  <a:moveTo>
                    <a:pt x="68" y="0"/>
                  </a:moveTo>
                  <a:lnTo>
                    <a:pt x="0" y="0"/>
                  </a:lnTo>
                  <a:lnTo>
                    <a:pt x="0" y="13"/>
                  </a:lnTo>
                  <a:lnTo>
                    <a:pt x="69" y="13"/>
                  </a:lnTo>
                  <a:lnTo>
                    <a:pt x="69" y="0"/>
                  </a:lnTo>
                  <a:lnTo>
                    <a:pt x="68" y="0"/>
                  </a:lnTo>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23" name="Freeform 218"/>
            <p:cNvSpPr>
              <a:spLocks/>
            </p:cNvSpPr>
            <p:nvPr/>
          </p:nvSpPr>
          <p:spPr bwMode="auto">
            <a:xfrm>
              <a:off x="11784188" y="5819280"/>
              <a:ext cx="1294"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lnTo>
                    <a:pt x="0" y="0"/>
                  </a:lnTo>
                  <a:lnTo>
                    <a:pt x="1" y="0"/>
                  </a:lnTo>
                  <a:lnTo>
                    <a:pt x="1" y="0"/>
                  </a:lnTo>
                  <a:close/>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24" name="Freeform 219"/>
            <p:cNvSpPr>
              <a:spLocks/>
            </p:cNvSpPr>
            <p:nvPr/>
          </p:nvSpPr>
          <p:spPr bwMode="auto">
            <a:xfrm>
              <a:off x="11784188" y="5819280"/>
              <a:ext cx="1294"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lnTo>
                    <a:pt x="0" y="0"/>
                  </a:lnTo>
                  <a:lnTo>
                    <a:pt x="1" y="0"/>
                  </a:lnTo>
                  <a:lnTo>
                    <a:pt x="1" y="0"/>
                  </a:lnTo>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25" name="Freeform 220"/>
            <p:cNvSpPr>
              <a:spLocks/>
            </p:cNvSpPr>
            <p:nvPr/>
          </p:nvSpPr>
          <p:spPr bwMode="auto">
            <a:xfrm>
              <a:off x="11696208" y="5797285"/>
              <a:ext cx="85393" cy="18114"/>
            </a:xfrm>
            <a:custGeom>
              <a:avLst/>
              <a:gdLst>
                <a:gd name="T0" fmla="*/ 56 w 66"/>
                <a:gd name="T1" fmla="*/ 0 h 14"/>
                <a:gd name="T2" fmla="*/ 0 w 66"/>
                <a:gd name="T3" fmla="*/ 0 h 14"/>
                <a:gd name="T4" fmla="*/ 0 w 66"/>
                <a:gd name="T5" fmla="*/ 14 h 14"/>
                <a:gd name="T6" fmla="*/ 66 w 66"/>
                <a:gd name="T7" fmla="*/ 14 h 14"/>
                <a:gd name="T8" fmla="*/ 56 w 66"/>
                <a:gd name="T9" fmla="*/ 0 h 14"/>
              </a:gdLst>
              <a:ahLst/>
              <a:cxnLst>
                <a:cxn ang="0">
                  <a:pos x="T0" y="T1"/>
                </a:cxn>
                <a:cxn ang="0">
                  <a:pos x="T2" y="T3"/>
                </a:cxn>
                <a:cxn ang="0">
                  <a:pos x="T4" y="T5"/>
                </a:cxn>
                <a:cxn ang="0">
                  <a:pos x="T6" y="T7"/>
                </a:cxn>
                <a:cxn ang="0">
                  <a:pos x="T8" y="T9"/>
                </a:cxn>
              </a:cxnLst>
              <a:rect l="0" t="0" r="r" b="b"/>
              <a:pathLst>
                <a:path w="66" h="14">
                  <a:moveTo>
                    <a:pt x="56" y="0"/>
                  </a:moveTo>
                  <a:lnTo>
                    <a:pt x="0" y="0"/>
                  </a:lnTo>
                  <a:lnTo>
                    <a:pt x="0" y="14"/>
                  </a:lnTo>
                  <a:lnTo>
                    <a:pt x="66" y="14"/>
                  </a:lnTo>
                  <a:lnTo>
                    <a:pt x="56" y="0"/>
                  </a:lnTo>
                  <a:close/>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26" name="Freeform 221"/>
            <p:cNvSpPr>
              <a:spLocks/>
            </p:cNvSpPr>
            <p:nvPr/>
          </p:nvSpPr>
          <p:spPr bwMode="auto">
            <a:xfrm>
              <a:off x="11696208" y="5797285"/>
              <a:ext cx="85393" cy="18114"/>
            </a:xfrm>
            <a:custGeom>
              <a:avLst/>
              <a:gdLst>
                <a:gd name="T0" fmla="*/ 56 w 66"/>
                <a:gd name="T1" fmla="*/ 0 h 14"/>
                <a:gd name="T2" fmla="*/ 0 w 66"/>
                <a:gd name="T3" fmla="*/ 0 h 14"/>
                <a:gd name="T4" fmla="*/ 0 w 66"/>
                <a:gd name="T5" fmla="*/ 14 h 14"/>
                <a:gd name="T6" fmla="*/ 66 w 66"/>
                <a:gd name="T7" fmla="*/ 14 h 14"/>
                <a:gd name="T8" fmla="*/ 56 w 66"/>
                <a:gd name="T9" fmla="*/ 0 h 14"/>
              </a:gdLst>
              <a:ahLst/>
              <a:cxnLst>
                <a:cxn ang="0">
                  <a:pos x="T0" y="T1"/>
                </a:cxn>
                <a:cxn ang="0">
                  <a:pos x="T2" y="T3"/>
                </a:cxn>
                <a:cxn ang="0">
                  <a:pos x="T4" y="T5"/>
                </a:cxn>
                <a:cxn ang="0">
                  <a:pos x="T6" y="T7"/>
                </a:cxn>
                <a:cxn ang="0">
                  <a:pos x="T8" y="T9"/>
                </a:cxn>
              </a:cxnLst>
              <a:rect l="0" t="0" r="r" b="b"/>
              <a:pathLst>
                <a:path w="66" h="14">
                  <a:moveTo>
                    <a:pt x="56" y="0"/>
                  </a:moveTo>
                  <a:lnTo>
                    <a:pt x="0" y="0"/>
                  </a:lnTo>
                  <a:lnTo>
                    <a:pt x="0" y="14"/>
                  </a:lnTo>
                  <a:lnTo>
                    <a:pt x="66" y="14"/>
                  </a:lnTo>
                  <a:lnTo>
                    <a:pt x="56" y="0"/>
                  </a:lnTo>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27" name="Freeform 222"/>
            <p:cNvSpPr>
              <a:spLocks/>
            </p:cNvSpPr>
            <p:nvPr/>
          </p:nvSpPr>
          <p:spPr bwMode="auto">
            <a:xfrm>
              <a:off x="11768663" y="5797285"/>
              <a:ext cx="16820" cy="18114"/>
            </a:xfrm>
            <a:custGeom>
              <a:avLst/>
              <a:gdLst>
                <a:gd name="T0" fmla="*/ 13 w 13"/>
                <a:gd name="T1" fmla="*/ 0 h 14"/>
                <a:gd name="T2" fmla="*/ 0 w 13"/>
                <a:gd name="T3" fmla="*/ 0 h 14"/>
                <a:gd name="T4" fmla="*/ 10 w 13"/>
                <a:gd name="T5" fmla="*/ 14 h 14"/>
                <a:gd name="T6" fmla="*/ 13 w 13"/>
                <a:gd name="T7" fmla="*/ 14 h 14"/>
                <a:gd name="T8" fmla="*/ 13 w 13"/>
                <a:gd name="T9" fmla="*/ 0 h 14"/>
              </a:gdLst>
              <a:ahLst/>
              <a:cxnLst>
                <a:cxn ang="0">
                  <a:pos x="T0" y="T1"/>
                </a:cxn>
                <a:cxn ang="0">
                  <a:pos x="T2" y="T3"/>
                </a:cxn>
                <a:cxn ang="0">
                  <a:pos x="T4" y="T5"/>
                </a:cxn>
                <a:cxn ang="0">
                  <a:pos x="T6" y="T7"/>
                </a:cxn>
                <a:cxn ang="0">
                  <a:pos x="T8" y="T9"/>
                </a:cxn>
              </a:cxnLst>
              <a:rect l="0" t="0" r="r" b="b"/>
              <a:pathLst>
                <a:path w="13" h="14">
                  <a:moveTo>
                    <a:pt x="13" y="0"/>
                  </a:moveTo>
                  <a:lnTo>
                    <a:pt x="0" y="0"/>
                  </a:lnTo>
                  <a:lnTo>
                    <a:pt x="10" y="14"/>
                  </a:lnTo>
                  <a:lnTo>
                    <a:pt x="13" y="14"/>
                  </a:lnTo>
                  <a:lnTo>
                    <a:pt x="13" y="0"/>
                  </a:lnTo>
                  <a:close/>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28" name="Freeform 223"/>
            <p:cNvSpPr>
              <a:spLocks/>
            </p:cNvSpPr>
            <p:nvPr/>
          </p:nvSpPr>
          <p:spPr bwMode="auto">
            <a:xfrm>
              <a:off x="11768663" y="5797285"/>
              <a:ext cx="16820" cy="18114"/>
            </a:xfrm>
            <a:custGeom>
              <a:avLst/>
              <a:gdLst>
                <a:gd name="T0" fmla="*/ 13 w 13"/>
                <a:gd name="T1" fmla="*/ 0 h 14"/>
                <a:gd name="T2" fmla="*/ 0 w 13"/>
                <a:gd name="T3" fmla="*/ 0 h 14"/>
                <a:gd name="T4" fmla="*/ 10 w 13"/>
                <a:gd name="T5" fmla="*/ 14 h 14"/>
                <a:gd name="T6" fmla="*/ 13 w 13"/>
                <a:gd name="T7" fmla="*/ 14 h 14"/>
                <a:gd name="T8" fmla="*/ 13 w 13"/>
                <a:gd name="T9" fmla="*/ 0 h 14"/>
              </a:gdLst>
              <a:ahLst/>
              <a:cxnLst>
                <a:cxn ang="0">
                  <a:pos x="T0" y="T1"/>
                </a:cxn>
                <a:cxn ang="0">
                  <a:pos x="T2" y="T3"/>
                </a:cxn>
                <a:cxn ang="0">
                  <a:pos x="T4" y="T5"/>
                </a:cxn>
                <a:cxn ang="0">
                  <a:pos x="T6" y="T7"/>
                </a:cxn>
                <a:cxn ang="0">
                  <a:pos x="T8" y="T9"/>
                </a:cxn>
              </a:cxnLst>
              <a:rect l="0" t="0" r="r" b="b"/>
              <a:pathLst>
                <a:path w="13" h="14">
                  <a:moveTo>
                    <a:pt x="13" y="0"/>
                  </a:moveTo>
                  <a:lnTo>
                    <a:pt x="0" y="0"/>
                  </a:lnTo>
                  <a:lnTo>
                    <a:pt x="10" y="14"/>
                  </a:lnTo>
                  <a:lnTo>
                    <a:pt x="13" y="14"/>
                  </a:lnTo>
                  <a:lnTo>
                    <a:pt x="13" y="0"/>
                  </a:lnTo>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29" name="Rectangle 224"/>
            <p:cNvSpPr>
              <a:spLocks noChangeArrowheads="1"/>
            </p:cNvSpPr>
            <p:nvPr/>
          </p:nvSpPr>
          <p:spPr bwMode="auto">
            <a:xfrm>
              <a:off x="11802302" y="5819280"/>
              <a:ext cx="87980"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30" name="Rectangle 225"/>
            <p:cNvSpPr>
              <a:spLocks noChangeArrowheads="1"/>
            </p:cNvSpPr>
            <p:nvPr/>
          </p:nvSpPr>
          <p:spPr bwMode="auto">
            <a:xfrm>
              <a:off x="11802302" y="5819280"/>
              <a:ext cx="87980"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31" name="Rectangle 226"/>
            <p:cNvSpPr>
              <a:spLocks noChangeArrowheads="1"/>
            </p:cNvSpPr>
            <p:nvPr/>
          </p:nvSpPr>
          <p:spPr bwMode="auto">
            <a:xfrm>
              <a:off x="11802302" y="5797285"/>
              <a:ext cx="87980" cy="18114"/>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32" name="Rectangle 227"/>
            <p:cNvSpPr>
              <a:spLocks noChangeArrowheads="1"/>
            </p:cNvSpPr>
            <p:nvPr/>
          </p:nvSpPr>
          <p:spPr bwMode="auto">
            <a:xfrm>
              <a:off x="11802302" y="5797285"/>
              <a:ext cx="87980" cy="18114"/>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33" name="Rectangle 228"/>
            <p:cNvSpPr>
              <a:spLocks noChangeArrowheads="1"/>
            </p:cNvSpPr>
            <p:nvPr/>
          </p:nvSpPr>
          <p:spPr bwMode="auto">
            <a:xfrm>
              <a:off x="11592703" y="5893028"/>
              <a:ext cx="89274"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34" name="Rectangle 229"/>
            <p:cNvSpPr>
              <a:spLocks noChangeArrowheads="1"/>
            </p:cNvSpPr>
            <p:nvPr/>
          </p:nvSpPr>
          <p:spPr bwMode="auto">
            <a:xfrm>
              <a:off x="11592703" y="5893028"/>
              <a:ext cx="89274"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35" name="Rectangle 230"/>
            <p:cNvSpPr>
              <a:spLocks noChangeArrowheads="1"/>
            </p:cNvSpPr>
            <p:nvPr/>
          </p:nvSpPr>
          <p:spPr bwMode="auto">
            <a:xfrm>
              <a:off x="11592703" y="5872328"/>
              <a:ext cx="89274"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36" name="Rectangle 231"/>
            <p:cNvSpPr>
              <a:spLocks noChangeArrowheads="1"/>
            </p:cNvSpPr>
            <p:nvPr/>
          </p:nvSpPr>
          <p:spPr bwMode="auto">
            <a:xfrm>
              <a:off x="11592703" y="5872328"/>
              <a:ext cx="89274"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37" name="Rectangle 232"/>
            <p:cNvSpPr>
              <a:spLocks noChangeArrowheads="1"/>
            </p:cNvSpPr>
            <p:nvPr/>
          </p:nvSpPr>
          <p:spPr bwMode="auto">
            <a:xfrm>
              <a:off x="11696208" y="5893028"/>
              <a:ext cx="89274"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38" name="Rectangle 233"/>
            <p:cNvSpPr>
              <a:spLocks noChangeArrowheads="1"/>
            </p:cNvSpPr>
            <p:nvPr/>
          </p:nvSpPr>
          <p:spPr bwMode="auto">
            <a:xfrm>
              <a:off x="11696208" y="5893028"/>
              <a:ext cx="89274"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39" name="Rectangle 234"/>
            <p:cNvSpPr>
              <a:spLocks noChangeArrowheads="1"/>
            </p:cNvSpPr>
            <p:nvPr/>
          </p:nvSpPr>
          <p:spPr bwMode="auto">
            <a:xfrm>
              <a:off x="11696208" y="5872328"/>
              <a:ext cx="89274"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40" name="Rectangle 235"/>
            <p:cNvSpPr>
              <a:spLocks noChangeArrowheads="1"/>
            </p:cNvSpPr>
            <p:nvPr/>
          </p:nvSpPr>
          <p:spPr bwMode="auto">
            <a:xfrm>
              <a:off x="11696208" y="5872328"/>
              <a:ext cx="89274" cy="16820"/>
            </a:xfrm>
            <a:prstGeom prst="rect">
              <a:avLst/>
            </a:pr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41" name="Freeform 236"/>
            <p:cNvSpPr>
              <a:spLocks/>
            </p:cNvSpPr>
            <p:nvPr/>
          </p:nvSpPr>
          <p:spPr bwMode="auto">
            <a:xfrm>
              <a:off x="11802302" y="5893028"/>
              <a:ext cx="51753" cy="16820"/>
            </a:xfrm>
            <a:custGeom>
              <a:avLst/>
              <a:gdLst>
                <a:gd name="T0" fmla="*/ 30 w 40"/>
                <a:gd name="T1" fmla="*/ 0 h 13"/>
                <a:gd name="T2" fmla="*/ 0 w 40"/>
                <a:gd name="T3" fmla="*/ 0 h 13"/>
                <a:gd name="T4" fmla="*/ 0 w 40"/>
                <a:gd name="T5" fmla="*/ 13 h 13"/>
                <a:gd name="T6" fmla="*/ 40 w 40"/>
                <a:gd name="T7" fmla="*/ 13 h 13"/>
                <a:gd name="T8" fmla="*/ 30 w 40"/>
                <a:gd name="T9" fmla="*/ 0 h 13"/>
              </a:gdLst>
              <a:ahLst/>
              <a:cxnLst>
                <a:cxn ang="0">
                  <a:pos x="T0" y="T1"/>
                </a:cxn>
                <a:cxn ang="0">
                  <a:pos x="T2" y="T3"/>
                </a:cxn>
                <a:cxn ang="0">
                  <a:pos x="T4" y="T5"/>
                </a:cxn>
                <a:cxn ang="0">
                  <a:pos x="T6" y="T7"/>
                </a:cxn>
                <a:cxn ang="0">
                  <a:pos x="T8" y="T9"/>
                </a:cxn>
              </a:cxnLst>
              <a:rect l="0" t="0" r="r" b="b"/>
              <a:pathLst>
                <a:path w="40" h="13">
                  <a:moveTo>
                    <a:pt x="30" y="0"/>
                  </a:moveTo>
                  <a:lnTo>
                    <a:pt x="0" y="0"/>
                  </a:lnTo>
                  <a:lnTo>
                    <a:pt x="0" y="13"/>
                  </a:lnTo>
                  <a:lnTo>
                    <a:pt x="40" y="13"/>
                  </a:lnTo>
                  <a:lnTo>
                    <a:pt x="30" y="0"/>
                  </a:lnTo>
                  <a:close/>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42" name="Freeform 237"/>
            <p:cNvSpPr>
              <a:spLocks/>
            </p:cNvSpPr>
            <p:nvPr/>
          </p:nvSpPr>
          <p:spPr bwMode="auto">
            <a:xfrm>
              <a:off x="11802302" y="5893028"/>
              <a:ext cx="51753" cy="16820"/>
            </a:xfrm>
            <a:custGeom>
              <a:avLst/>
              <a:gdLst>
                <a:gd name="T0" fmla="*/ 30 w 40"/>
                <a:gd name="T1" fmla="*/ 0 h 13"/>
                <a:gd name="T2" fmla="*/ 0 w 40"/>
                <a:gd name="T3" fmla="*/ 0 h 13"/>
                <a:gd name="T4" fmla="*/ 0 w 40"/>
                <a:gd name="T5" fmla="*/ 13 h 13"/>
                <a:gd name="T6" fmla="*/ 40 w 40"/>
                <a:gd name="T7" fmla="*/ 13 h 13"/>
                <a:gd name="T8" fmla="*/ 30 w 40"/>
                <a:gd name="T9" fmla="*/ 0 h 13"/>
              </a:gdLst>
              <a:ahLst/>
              <a:cxnLst>
                <a:cxn ang="0">
                  <a:pos x="T0" y="T1"/>
                </a:cxn>
                <a:cxn ang="0">
                  <a:pos x="T2" y="T3"/>
                </a:cxn>
                <a:cxn ang="0">
                  <a:pos x="T4" y="T5"/>
                </a:cxn>
                <a:cxn ang="0">
                  <a:pos x="T6" y="T7"/>
                </a:cxn>
                <a:cxn ang="0">
                  <a:pos x="T8" y="T9"/>
                </a:cxn>
              </a:cxnLst>
              <a:rect l="0" t="0" r="r" b="b"/>
              <a:pathLst>
                <a:path w="40" h="13">
                  <a:moveTo>
                    <a:pt x="30" y="0"/>
                  </a:moveTo>
                  <a:lnTo>
                    <a:pt x="0" y="0"/>
                  </a:lnTo>
                  <a:lnTo>
                    <a:pt x="0" y="13"/>
                  </a:lnTo>
                  <a:lnTo>
                    <a:pt x="40" y="13"/>
                  </a:lnTo>
                  <a:lnTo>
                    <a:pt x="30" y="0"/>
                  </a:lnTo>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43" name="Freeform 238"/>
            <p:cNvSpPr>
              <a:spLocks/>
            </p:cNvSpPr>
            <p:nvPr/>
          </p:nvSpPr>
          <p:spPr bwMode="auto">
            <a:xfrm>
              <a:off x="11841117" y="5893028"/>
              <a:ext cx="49165" cy="16820"/>
            </a:xfrm>
            <a:custGeom>
              <a:avLst/>
              <a:gdLst>
                <a:gd name="T0" fmla="*/ 38 w 38"/>
                <a:gd name="T1" fmla="*/ 0 h 13"/>
                <a:gd name="T2" fmla="*/ 0 w 38"/>
                <a:gd name="T3" fmla="*/ 0 h 13"/>
                <a:gd name="T4" fmla="*/ 10 w 38"/>
                <a:gd name="T5" fmla="*/ 13 h 13"/>
                <a:gd name="T6" fmla="*/ 38 w 38"/>
                <a:gd name="T7" fmla="*/ 13 h 13"/>
                <a:gd name="T8" fmla="*/ 38 w 38"/>
                <a:gd name="T9" fmla="*/ 0 h 13"/>
              </a:gdLst>
              <a:ahLst/>
              <a:cxnLst>
                <a:cxn ang="0">
                  <a:pos x="T0" y="T1"/>
                </a:cxn>
                <a:cxn ang="0">
                  <a:pos x="T2" y="T3"/>
                </a:cxn>
                <a:cxn ang="0">
                  <a:pos x="T4" y="T5"/>
                </a:cxn>
                <a:cxn ang="0">
                  <a:pos x="T6" y="T7"/>
                </a:cxn>
                <a:cxn ang="0">
                  <a:pos x="T8" y="T9"/>
                </a:cxn>
              </a:cxnLst>
              <a:rect l="0" t="0" r="r" b="b"/>
              <a:pathLst>
                <a:path w="38" h="13">
                  <a:moveTo>
                    <a:pt x="38" y="0"/>
                  </a:moveTo>
                  <a:lnTo>
                    <a:pt x="0" y="0"/>
                  </a:lnTo>
                  <a:lnTo>
                    <a:pt x="10" y="13"/>
                  </a:lnTo>
                  <a:lnTo>
                    <a:pt x="38" y="13"/>
                  </a:lnTo>
                  <a:lnTo>
                    <a:pt x="38" y="0"/>
                  </a:lnTo>
                  <a:close/>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44" name="Freeform 239"/>
            <p:cNvSpPr>
              <a:spLocks/>
            </p:cNvSpPr>
            <p:nvPr/>
          </p:nvSpPr>
          <p:spPr bwMode="auto">
            <a:xfrm>
              <a:off x="11841117" y="5893028"/>
              <a:ext cx="49165" cy="16820"/>
            </a:xfrm>
            <a:custGeom>
              <a:avLst/>
              <a:gdLst>
                <a:gd name="T0" fmla="*/ 38 w 38"/>
                <a:gd name="T1" fmla="*/ 0 h 13"/>
                <a:gd name="T2" fmla="*/ 0 w 38"/>
                <a:gd name="T3" fmla="*/ 0 h 13"/>
                <a:gd name="T4" fmla="*/ 10 w 38"/>
                <a:gd name="T5" fmla="*/ 13 h 13"/>
                <a:gd name="T6" fmla="*/ 38 w 38"/>
                <a:gd name="T7" fmla="*/ 13 h 13"/>
                <a:gd name="T8" fmla="*/ 38 w 38"/>
                <a:gd name="T9" fmla="*/ 0 h 13"/>
              </a:gdLst>
              <a:ahLst/>
              <a:cxnLst>
                <a:cxn ang="0">
                  <a:pos x="T0" y="T1"/>
                </a:cxn>
                <a:cxn ang="0">
                  <a:pos x="T2" y="T3"/>
                </a:cxn>
                <a:cxn ang="0">
                  <a:pos x="T4" y="T5"/>
                </a:cxn>
                <a:cxn ang="0">
                  <a:pos x="T6" y="T7"/>
                </a:cxn>
                <a:cxn ang="0">
                  <a:pos x="T8" y="T9"/>
                </a:cxn>
              </a:cxnLst>
              <a:rect l="0" t="0" r="r" b="b"/>
              <a:pathLst>
                <a:path w="38" h="13">
                  <a:moveTo>
                    <a:pt x="38" y="0"/>
                  </a:moveTo>
                  <a:lnTo>
                    <a:pt x="0" y="0"/>
                  </a:lnTo>
                  <a:lnTo>
                    <a:pt x="10" y="13"/>
                  </a:lnTo>
                  <a:lnTo>
                    <a:pt x="38" y="13"/>
                  </a:lnTo>
                  <a:lnTo>
                    <a:pt x="38" y="0"/>
                  </a:lnTo>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45" name="Freeform 240"/>
            <p:cNvSpPr>
              <a:spLocks/>
            </p:cNvSpPr>
            <p:nvPr/>
          </p:nvSpPr>
          <p:spPr bwMode="auto">
            <a:xfrm>
              <a:off x="11802302" y="5872328"/>
              <a:ext cx="34934" cy="16820"/>
            </a:xfrm>
            <a:custGeom>
              <a:avLst/>
              <a:gdLst>
                <a:gd name="T0" fmla="*/ 17 w 27"/>
                <a:gd name="T1" fmla="*/ 0 h 13"/>
                <a:gd name="T2" fmla="*/ 0 w 27"/>
                <a:gd name="T3" fmla="*/ 0 h 13"/>
                <a:gd name="T4" fmla="*/ 0 w 27"/>
                <a:gd name="T5" fmla="*/ 13 h 13"/>
                <a:gd name="T6" fmla="*/ 27 w 27"/>
                <a:gd name="T7" fmla="*/ 13 h 13"/>
                <a:gd name="T8" fmla="*/ 17 w 27"/>
                <a:gd name="T9" fmla="*/ 0 h 13"/>
              </a:gdLst>
              <a:ahLst/>
              <a:cxnLst>
                <a:cxn ang="0">
                  <a:pos x="T0" y="T1"/>
                </a:cxn>
                <a:cxn ang="0">
                  <a:pos x="T2" y="T3"/>
                </a:cxn>
                <a:cxn ang="0">
                  <a:pos x="T4" y="T5"/>
                </a:cxn>
                <a:cxn ang="0">
                  <a:pos x="T6" y="T7"/>
                </a:cxn>
                <a:cxn ang="0">
                  <a:pos x="T8" y="T9"/>
                </a:cxn>
              </a:cxnLst>
              <a:rect l="0" t="0" r="r" b="b"/>
              <a:pathLst>
                <a:path w="27" h="13">
                  <a:moveTo>
                    <a:pt x="17" y="0"/>
                  </a:moveTo>
                  <a:lnTo>
                    <a:pt x="0" y="0"/>
                  </a:lnTo>
                  <a:lnTo>
                    <a:pt x="0" y="13"/>
                  </a:lnTo>
                  <a:lnTo>
                    <a:pt x="27" y="13"/>
                  </a:lnTo>
                  <a:lnTo>
                    <a:pt x="17" y="0"/>
                  </a:lnTo>
                  <a:close/>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46" name="Freeform 241"/>
            <p:cNvSpPr>
              <a:spLocks/>
            </p:cNvSpPr>
            <p:nvPr/>
          </p:nvSpPr>
          <p:spPr bwMode="auto">
            <a:xfrm>
              <a:off x="11802302" y="5872328"/>
              <a:ext cx="34934" cy="16820"/>
            </a:xfrm>
            <a:custGeom>
              <a:avLst/>
              <a:gdLst>
                <a:gd name="T0" fmla="*/ 17 w 27"/>
                <a:gd name="T1" fmla="*/ 0 h 13"/>
                <a:gd name="T2" fmla="*/ 0 w 27"/>
                <a:gd name="T3" fmla="*/ 0 h 13"/>
                <a:gd name="T4" fmla="*/ 0 w 27"/>
                <a:gd name="T5" fmla="*/ 13 h 13"/>
                <a:gd name="T6" fmla="*/ 27 w 27"/>
                <a:gd name="T7" fmla="*/ 13 h 13"/>
                <a:gd name="T8" fmla="*/ 17 w 27"/>
                <a:gd name="T9" fmla="*/ 0 h 13"/>
              </a:gdLst>
              <a:ahLst/>
              <a:cxnLst>
                <a:cxn ang="0">
                  <a:pos x="T0" y="T1"/>
                </a:cxn>
                <a:cxn ang="0">
                  <a:pos x="T2" y="T3"/>
                </a:cxn>
                <a:cxn ang="0">
                  <a:pos x="T4" y="T5"/>
                </a:cxn>
                <a:cxn ang="0">
                  <a:pos x="T6" y="T7"/>
                </a:cxn>
                <a:cxn ang="0">
                  <a:pos x="T8" y="T9"/>
                </a:cxn>
              </a:cxnLst>
              <a:rect l="0" t="0" r="r" b="b"/>
              <a:pathLst>
                <a:path w="27" h="13">
                  <a:moveTo>
                    <a:pt x="17" y="0"/>
                  </a:moveTo>
                  <a:lnTo>
                    <a:pt x="0" y="0"/>
                  </a:lnTo>
                  <a:lnTo>
                    <a:pt x="0" y="13"/>
                  </a:lnTo>
                  <a:lnTo>
                    <a:pt x="27" y="13"/>
                  </a:lnTo>
                  <a:lnTo>
                    <a:pt x="17" y="0"/>
                  </a:lnTo>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47" name="Freeform 242"/>
            <p:cNvSpPr>
              <a:spLocks/>
            </p:cNvSpPr>
            <p:nvPr/>
          </p:nvSpPr>
          <p:spPr bwMode="auto">
            <a:xfrm>
              <a:off x="11824297" y="5872328"/>
              <a:ext cx="65986" cy="16820"/>
            </a:xfrm>
            <a:custGeom>
              <a:avLst/>
              <a:gdLst>
                <a:gd name="T0" fmla="*/ 51 w 51"/>
                <a:gd name="T1" fmla="*/ 0 h 13"/>
                <a:gd name="T2" fmla="*/ 0 w 51"/>
                <a:gd name="T3" fmla="*/ 0 h 13"/>
                <a:gd name="T4" fmla="*/ 10 w 51"/>
                <a:gd name="T5" fmla="*/ 13 h 13"/>
                <a:gd name="T6" fmla="*/ 51 w 51"/>
                <a:gd name="T7" fmla="*/ 13 h 13"/>
                <a:gd name="T8" fmla="*/ 51 w 51"/>
                <a:gd name="T9" fmla="*/ 0 h 13"/>
              </a:gdLst>
              <a:ahLst/>
              <a:cxnLst>
                <a:cxn ang="0">
                  <a:pos x="T0" y="T1"/>
                </a:cxn>
                <a:cxn ang="0">
                  <a:pos x="T2" y="T3"/>
                </a:cxn>
                <a:cxn ang="0">
                  <a:pos x="T4" y="T5"/>
                </a:cxn>
                <a:cxn ang="0">
                  <a:pos x="T6" y="T7"/>
                </a:cxn>
                <a:cxn ang="0">
                  <a:pos x="T8" y="T9"/>
                </a:cxn>
              </a:cxnLst>
              <a:rect l="0" t="0" r="r" b="b"/>
              <a:pathLst>
                <a:path w="51" h="13">
                  <a:moveTo>
                    <a:pt x="51" y="0"/>
                  </a:moveTo>
                  <a:lnTo>
                    <a:pt x="0" y="0"/>
                  </a:lnTo>
                  <a:lnTo>
                    <a:pt x="10" y="13"/>
                  </a:lnTo>
                  <a:lnTo>
                    <a:pt x="51" y="13"/>
                  </a:lnTo>
                  <a:lnTo>
                    <a:pt x="51" y="0"/>
                  </a:lnTo>
                  <a:close/>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48" name="Freeform 243"/>
            <p:cNvSpPr>
              <a:spLocks/>
            </p:cNvSpPr>
            <p:nvPr/>
          </p:nvSpPr>
          <p:spPr bwMode="auto">
            <a:xfrm>
              <a:off x="11824297" y="5872328"/>
              <a:ext cx="65986" cy="16820"/>
            </a:xfrm>
            <a:custGeom>
              <a:avLst/>
              <a:gdLst>
                <a:gd name="T0" fmla="*/ 51 w 51"/>
                <a:gd name="T1" fmla="*/ 0 h 13"/>
                <a:gd name="T2" fmla="*/ 0 w 51"/>
                <a:gd name="T3" fmla="*/ 0 h 13"/>
                <a:gd name="T4" fmla="*/ 10 w 51"/>
                <a:gd name="T5" fmla="*/ 13 h 13"/>
                <a:gd name="T6" fmla="*/ 51 w 51"/>
                <a:gd name="T7" fmla="*/ 13 h 13"/>
                <a:gd name="T8" fmla="*/ 51 w 51"/>
                <a:gd name="T9" fmla="*/ 0 h 13"/>
              </a:gdLst>
              <a:ahLst/>
              <a:cxnLst>
                <a:cxn ang="0">
                  <a:pos x="T0" y="T1"/>
                </a:cxn>
                <a:cxn ang="0">
                  <a:pos x="T2" y="T3"/>
                </a:cxn>
                <a:cxn ang="0">
                  <a:pos x="T4" y="T5"/>
                </a:cxn>
                <a:cxn ang="0">
                  <a:pos x="T6" y="T7"/>
                </a:cxn>
                <a:cxn ang="0">
                  <a:pos x="T8" y="T9"/>
                </a:cxn>
              </a:cxnLst>
              <a:rect l="0" t="0" r="r" b="b"/>
              <a:pathLst>
                <a:path w="51" h="13">
                  <a:moveTo>
                    <a:pt x="51" y="0"/>
                  </a:moveTo>
                  <a:lnTo>
                    <a:pt x="0" y="0"/>
                  </a:lnTo>
                  <a:lnTo>
                    <a:pt x="10" y="13"/>
                  </a:lnTo>
                  <a:lnTo>
                    <a:pt x="51" y="13"/>
                  </a:lnTo>
                  <a:lnTo>
                    <a:pt x="51" y="0"/>
                  </a:lnTo>
                </a:path>
              </a:pathLst>
            </a:custGeom>
            <a:solidFill>
              <a:srgbClr val="D9D9D9"/>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49" name="Oval 244"/>
            <p:cNvSpPr>
              <a:spLocks noChangeArrowheads="1"/>
            </p:cNvSpPr>
            <p:nvPr/>
          </p:nvSpPr>
          <p:spPr bwMode="auto">
            <a:xfrm>
              <a:off x="11860524" y="5451834"/>
              <a:ext cx="10350" cy="10350"/>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50" name="Freeform 246"/>
            <p:cNvSpPr>
              <a:spLocks/>
            </p:cNvSpPr>
            <p:nvPr/>
          </p:nvSpPr>
          <p:spPr bwMode="auto">
            <a:xfrm>
              <a:off x="11864406" y="5423370"/>
              <a:ext cx="18114" cy="16820"/>
            </a:xfrm>
            <a:custGeom>
              <a:avLst/>
              <a:gdLst>
                <a:gd name="T0" fmla="*/ 0 w 40"/>
                <a:gd name="T1" fmla="*/ 0 h 37"/>
                <a:gd name="T2" fmla="*/ 9 w 40"/>
                <a:gd name="T3" fmla="*/ 17 h 37"/>
                <a:gd name="T4" fmla="*/ 24 w 40"/>
                <a:gd name="T5" fmla="*/ 37 h 37"/>
                <a:gd name="T6" fmla="*/ 40 w 40"/>
                <a:gd name="T7" fmla="*/ 25 h 37"/>
                <a:gd name="T8" fmla="*/ 29 w 40"/>
                <a:gd name="T9" fmla="*/ 16 h 37"/>
                <a:gd name="T10" fmla="*/ 19 w 40"/>
                <a:gd name="T11" fmla="*/ 8 h 37"/>
                <a:gd name="T12" fmla="*/ 9 w 40"/>
                <a:gd name="T13" fmla="*/ 3 h 37"/>
                <a:gd name="T14" fmla="*/ 0 w 40"/>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37">
                  <a:moveTo>
                    <a:pt x="0" y="0"/>
                  </a:moveTo>
                  <a:cubicBezTo>
                    <a:pt x="2" y="5"/>
                    <a:pt x="5" y="11"/>
                    <a:pt x="9" y="17"/>
                  </a:cubicBezTo>
                  <a:cubicBezTo>
                    <a:pt x="13" y="23"/>
                    <a:pt x="18" y="30"/>
                    <a:pt x="24" y="37"/>
                  </a:cubicBezTo>
                  <a:cubicBezTo>
                    <a:pt x="40" y="25"/>
                    <a:pt x="40" y="25"/>
                    <a:pt x="40" y="25"/>
                  </a:cubicBezTo>
                  <a:cubicBezTo>
                    <a:pt x="37" y="22"/>
                    <a:pt x="33" y="18"/>
                    <a:pt x="29" y="16"/>
                  </a:cubicBezTo>
                  <a:cubicBezTo>
                    <a:pt x="26" y="13"/>
                    <a:pt x="22" y="10"/>
                    <a:pt x="19" y="8"/>
                  </a:cubicBezTo>
                  <a:cubicBezTo>
                    <a:pt x="15" y="6"/>
                    <a:pt x="12" y="4"/>
                    <a:pt x="9" y="3"/>
                  </a:cubicBezTo>
                  <a:cubicBezTo>
                    <a:pt x="6" y="1"/>
                    <a:pt x="3"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51" name="Freeform 247"/>
            <p:cNvSpPr>
              <a:spLocks/>
            </p:cNvSpPr>
            <p:nvPr/>
          </p:nvSpPr>
          <p:spPr bwMode="auto">
            <a:xfrm>
              <a:off x="11881225" y="5438896"/>
              <a:ext cx="16820" cy="18114"/>
            </a:xfrm>
            <a:custGeom>
              <a:avLst/>
              <a:gdLst>
                <a:gd name="T0" fmla="*/ 0 w 36"/>
                <a:gd name="T1" fmla="*/ 16 h 40"/>
                <a:gd name="T2" fmla="*/ 19 w 36"/>
                <a:gd name="T3" fmla="*/ 31 h 40"/>
                <a:gd name="T4" fmla="*/ 36 w 36"/>
                <a:gd name="T5" fmla="*/ 40 h 40"/>
                <a:gd name="T6" fmla="*/ 33 w 36"/>
                <a:gd name="T7" fmla="*/ 32 h 40"/>
                <a:gd name="T8" fmla="*/ 28 w 36"/>
                <a:gd name="T9" fmla="*/ 22 h 40"/>
                <a:gd name="T10" fmla="*/ 21 w 36"/>
                <a:gd name="T11" fmla="*/ 11 h 40"/>
                <a:gd name="T12" fmla="*/ 11 w 36"/>
                <a:gd name="T13" fmla="*/ 0 h 40"/>
                <a:gd name="T14" fmla="*/ 0 w 36"/>
                <a:gd name="T15" fmla="*/ 16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0">
                  <a:moveTo>
                    <a:pt x="0" y="16"/>
                  </a:moveTo>
                  <a:cubicBezTo>
                    <a:pt x="6" y="22"/>
                    <a:pt x="13" y="27"/>
                    <a:pt x="19" y="31"/>
                  </a:cubicBezTo>
                  <a:cubicBezTo>
                    <a:pt x="25" y="35"/>
                    <a:pt x="31" y="38"/>
                    <a:pt x="36" y="40"/>
                  </a:cubicBezTo>
                  <a:cubicBezTo>
                    <a:pt x="36" y="38"/>
                    <a:pt x="35" y="35"/>
                    <a:pt x="33" y="32"/>
                  </a:cubicBezTo>
                  <a:cubicBezTo>
                    <a:pt x="32" y="28"/>
                    <a:pt x="30" y="25"/>
                    <a:pt x="28" y="22"/>
                  </a:cubicBezTo>
                  <a:cubicBezTo>
                    <a:pt x="26" y="18"/>
                    <a:pt x="24" y="15"/>
                    <a:pt x="21" y="11"/>
                  </a:cubicBezTo>
                  <a:cubicBezTo>
                    <a:pt x="18" y="7"/>
                    <a:pt x="15" y="4"/>
                    <a:pt x="11" y="0"/>
                  </a:cubicBezTo>
                  <a:lnTo>
                    <a:pt x="0"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52" name="Rectangle 645"/>
            <p:cNvSpPr>
              <a:spLocks noChangeArrowheads="1"/>
            </p:cNvSpPr>
            <p:nvPr/>
          </p:nvSpPr>
          <p:spPr bwMode="auto">
            <a:xfrm>
              <a:off x="10661466" y="5158794"/>
              <a:ext cx="705621" cy="116413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53" name="Rectangle 646"/>
            <p:cNvSpPr>
              <a:spLocks noChangeArrowheads="1"/>
            </p:cNvSpPr>
            <p:nvPr/>
          </p:nvSpPr>
          <p:spPr bwMode="auto">
            <a:xfrm>
              <a:off x="11214710" y="5243880"/>
              <a:ext cx="56263" cy="83153"/>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54" name="Rectangle 647"/>
            <p:cNvSpPr>
              <a:spLocks noChangeArrowheads="1"/>
            </p:cNvSpPr>
            <p:nvPr/>
          </p:nvSpPr>
          <p:spPr bwMode="auto">
            <a:xfrm>
              <a:off x="11062334" y="5243880"/>
              <a:ext cx="56263" cy="83153"/>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55" name="Rectangle 648"/>
            <p:cNvSpPr>
              <a:spLocks noChangeArrowheads="1"/>
            </p:cNvSpPr>
            <p:nvPr/>
          </p:nvSpPr>
          <p:spPr bwMode="auto">
            <a:xfrm>
              <a:off x="10905269" y="5243880"/>
              <a:ext cx="60951" cy="83153"/>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56" name="Rectangle 649"/>
            <p:cNvSpPr>
              <a:spLocks noChangeArrowheads="1"/>
            </p:cNvSpPr>
            <p:nvPr/>
          </p:nvSpPr>
          <p:spPr bwMode="auto">
            <a:xfrm>
              <a:off x="10752893" y="5243880"/>
              <a:ext cx="60951" cy="83153"/>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57" name="Rectangle 650"/>
            <p:cNvSpPr>
              <a:spLocks noChangeArrowheads="1"/>
            </p:cNvSpPr>
            <p:nvPr/>
          </p:nvSpPr>
          <p:spPr bwMode="auto">
            <a:xfrm>
              <a:off x="11214710" y="5369577"/>
              <a:ext cx="56263" cy="87020"/>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58" name="Rectangle 651"/>
            <p:cNvSpPr>
              <a:spLocks noChangeArrowheads="1"/>
            </p:cNvSpPr>
            <p:nvPr/>
          </p:nvSpPr>
          <p:spPr bwMode="auto">
            <a:xfrm>
              <a:off x="11062334" y="5369577"/>
              <a:ext cx="56263" cy="87020"/>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59" name="Rectangle 652"/>
            <p:cNvSpPr>
              <a:spLocks noChangeArrowheads="1"/>
            </p:cNvSpPr>
            <p:nvPr/>
          </p:nvSpPr>
          <p:spPr bwMode="auto">
            <a:xfrm>
              <a:off x="10905269" y="5369577"/>
              <a:ext cx="60951" cy="87020"/>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60" name="Rectangle 653"/>
            <p:cNvSpPr>
              <a:spLocks noChangeArrowheads="1"/>
            </p:cNvSpPr>
            <p:nvPr/>
          </p:nvSpPr>
          <p:spPr bwMode="auto">
            <a:xfrm>
              <a:off x="10752893" y="5369577"/>
              <a:ext cx="60951" cy="87020"/>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61" name="Rectangle 654"/>
            <p:cNvSpPr>
              <a:spLocks noChangeArrowheads="1"/>
            </p:cNvSpPr>
            <p:nvPr/>
          </p:nvSpPr>
          <p:spPr bwMode="auto">
            <a:xfrm>
              <a:off x="11214710" y="5495271"/>
              <a:ext cx="56263" cy="87020"/>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62" name="Rectangle 655"/>
            <p:cNvSpPr>
              <a:spLocks noChangeArrowheads="1"/>
            </p:cNvSpPr>
            <p:nvPr/>
          </p:nvSpPr>
          <p:spPr bwMode="auto">
            <a:xfrm>
              <a:off x="11062334" y="5495271"/>
              <a:ext cx="56263" cy="87020"/>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63" name="Rectangle 656"/>
            <p:cNvSpPr>
              <a:spLocks noChangeArrowheads="1"/>
            </p:cNvSpPr>
            <p:nvPr/>
          </p:nvSpPr>
          <p:spPr bwMode="auto">
            <a:xfrm>
              <a:off x="10905269" y="5495271"/>
              <a:ext cx="60951" cy="87020"/>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64" name="Rectangle 657"/>
            <p:cNvSpPr>
              <a:spLocks noChangeArrowheads="1"/>
            </p:cNvSpPr>
            <p:nvPr/>
          </p:nvSpPr>
          <p:spPr bwMode="auto">
            <a:xfrm>
              <a:off x="10752893" y="5495271"/>
              <a:ext cx="60951" cy="87020"/>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65" name="Rectangle 658"/>
            <p:cNvSpPr>
              <a:spLocks noChangeArrowheads="1"/>
            </p:cNvSpPr>
            <p:nvPr/>
          </p:nvSpPr>
          <p:spPr bwMode="auto">
            <a:xfrm>
              <a:off x="11214710" y="5620967"/>
              <a:ext cx="56263" cy="87020"/>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66" name="Rectangle 659"/>
            <p:cNvSpPr>
              <a:spLocks noChangeArrowheads="1"/>
            </p:cNvSpPr>
            <p:nvPr/>
          </p:nvSpPr>
          <p:spPr bwMode="auto">
            <a:xfrm>
              <a:off x="11062334" y="5620967"/>
              <a:ext cx="56263" cy="87020"/>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67" name="Rectangle 660"/>
            <p:cNvSpPr>
              <a:spLocks noChangeArrowheads="1"/>
            </p:cNvSpPr>
            <p:nvPr/>
          </p:nvSpPr>
          <p:spPr bwMode="auto">
            <a:xfrm>
              <a:off x="10905269" y="5620967"/>
              <a:ext cx="60951" cy="87020"/>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68" name="Rectangle 661"/>
            <p:cNvSpPr>
              <a:spLocks noChangeArrowheads="1"/>
            </p:cNvSpPr>
            <p:nvPr/>
          </p:nvSpPr>
          <p:spPr bwMode="auto">
            <a:xfrm>
              <a:off x="10752893" y="5620967"/>
              <a:ext cx="60951" cy="87020"/>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69" name="Rectangle 662"/>
            <p:cNvSpPr>
              <a:spLocks noChangeArrowheads="1"/>
            </p:cNvSpPr>
            <p:nvPr/>
          </p:nvSpPr>
          <p:spPr bwMode="auto">
            <a:xfrm>
              <a:off x="11214710" y="5750528"/>
              <a:ext cx="56263" cy="83153"/>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70" name="Rectangle 663"/>
            <p:cNvSpPr>
              <a:spLocks noChangeArrowheads="1"/>
            </p:cNvSpPr>
            <p:nvPr/>
          </p:nvSpPr>
          <p:spPr bwMode="auto">
            <a:xfrm>
              <a:off x="11062334" y="5750528"/>
              <a:ext cx="56263" cy="83153"/>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71" name="Rectangle 664"/>
            <p:cNvSpPr>
              <a:spLocks noChangeArrowheads="1"/>
            </p:cNvSpPr>
            <p:nvPr/>
          </p:nvSpPr>
          <p:spPr bwMode="auto">
            <a:xfrm>
              <a:off x="10905269" y="5750528"/>
              <a:ext cx="60951" cy="83153"/>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72" name="Rectangle 665"/>
            <p:cNvSpPr>
              <a:spLocks noChangeArrowheads="1"/>
            </p:cNvSpPr>
            <p:nvPr/>
          </p:nvSpPr>
          <p:spPr bwMode="auto">
            <a:xfrm>
              <a:off x="10752893" y="5750528"/>
              <a:ext cx="60951" cy="83153"/>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73" name="Rectangle 666"/>
            <p:cNvSpPr>
              <a:spLocks noChangeArrowheads="1"/>
            </p:cNvSpPr>
            <p:nvPr/>
          </p:nvSpPr>
          <p:spPr bwMode="auto">
            <a:xfrm>
              <a:off x="11214710" y="5876224"/>
              <a:ext cx="56263" cy="85086"/>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74" name="Rectangle 667"/>
            <p:cNvSpPr>
              <a:spLocks noChangeArrowheads="1"/>
            </p:cNvSpPr>
            <p:nvPr/>
          </p:nvSpPr>
          <p:spPr bwMode="auto">
            <a:xfrm>
              <a:off x="11062334" y="5876224"/>
              <a:ext cx="56263" cy="85086"/>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75" name="Rectangle 668"/>
            <p:cNvSpPr>
              <a:spLocks noChangeArrowheads="1"/>
            </p:cNvSpPr>
            <p:nvPr/>
          </p:nvSpPr>
          <p:spPr bwMode="auto">
            <a:xfrm>
              <a:off x="10905269" y="5876224"/>
              <a:ext cx="60951" cy="85086"/>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76" name="Rectangle 669"/>
            <p:cNvSpPr>
              <a:spLocks noChangeArrowheads="1"/>
            </p:cNvSpPr>
            <p:nvPr/>
          </p:nvSpPr>
          <p:spPr bwMode="auto">
            <a:xfrm>
              <a:off x="10752893" y="5876224"/>
              <a:ext cx="60951" cy="85086"/>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77" name="Rectangle 670"/>
            <p:cNvSpPr>
              <a:spLocks noChangeArrowheads="1"/>
            </p:cNvSpPr>
            <p:nvPr/>
          </p:nvSpPr>
          <p:spPr bwMode="auto">
            <a:xfrm>
              <a:off x="11214710" y="6001919"/>
              <a:ext cx="56263" cy="88953"/>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78" name="Rectangle 671"/>
            <p:cNvSpPr>
              <a:spLocks noChangeArrowheads="1"/>
            </p:cNvSpPr>
            <p:nvPr/>
          </p:nvSpPr>
          <p:spPr bwMode="auto">
            <a:xfrm>
              <a:off x="11062334" y="6001919"/>
              <a:ext cx="56263" cy="88953"/>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79" name="Rectangle 672"/>
            <p:cNvSpPr>
              <a:spLocks noChangeArrowheads="1"/>
            </p:cNvSpPr>
            <p:nvPr/>
          </p:nvSpPr>
          <p:spPr bwMode="auto">
            <a:xfrm>
              <a:off x="10905269" y="6001919"/>
              <a:ext cx="60951" cy="88953"/>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80" name="Rectangle 673"/>
            <p:cNvSpPr>
              <a:spLocks noChangeArrowheads="1"/>
            </p:cNvSpPr>
            <p:nvPr/>
          </p:nvSpPr>
          <p:spPr bwMode="auto">
            <a:xfrm>
              <a:off x="10752893" y="6001919"/>
              <a:ext cx="60951" cy="88953"/>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81" name="Rectangle 674"/>
            <p:cNvSpPr>
              <a:spLocks noChangeArrowheads="1"/>
            </p:cNvSpPr>
            <p:nvPr/>
          </p:nvSpPr>
          <p:spPr bwMode="auto">
            <a:xfrm>
              <a:off x="11214710" y="6127616"/>
              <a:ext cx="56263" cy="88953"/>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82" name="Rectangle 675"/>
            <p:cNvSpPr>
              <a:spLocks noChangeArrowheads="1"/>
            </p:cNvSpPr>
            <p:nvPr/>
          </p:nvSpPr>
          <p:spPr bwMode="auto">
            <a:xfrm>
              <a:off x="11062334" y="6127616"/>
              <a:ext cx="56263" cy="88953"/>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83" name="Rectangle 676"/>
            <p:cNvSpPr>
              <a:spLocks noChangeArrowheads="1"/>
            </p:cNvSpPr>
            <p:nvPr/>
          </p:nvSpPr>
          <p:spPr bwMode="auto">
            <a:xfrm>
              <a:off x="10905269" y="6127616"/>
              <a:ext cx="60951" cy="88953"/>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84" name="Rectangle 677"/>
            <p:cNvSpPr>
              <a:spLocks noChangeArrowheads="1"/>
            </p:cNvSpPr>
            <p:nvPr/>
          </p:nvSpPr>
          <p:spPr bwMode="auto">
            <a:xfrm>
              <a:off x="10752893" y="6127616"/>
              <a:ext cx="60951" cy="88953"/>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85" name="Rectangle 678"/>
            <p:cNvSpPr>
              <a:spLocks noChangeArrowheads="1"/>
            </p:cNvSpPr>
            <p:nvPr/>
          </p:nvSpPr>
          <p:spPr bwMode="auto">
            <a:xfrm>
              <a:off x="9154114" y="6056972"/>
              <a:ext cx="410245" cy="595602"/>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86" name="Rectangle 680"/>
            <p:cNvSpPr>
              <a:spLocks noChangeArrowheads="1"/>
            </p:cNvSpPr>
            <p:nvPr/>
          </p:nvSpPr>
          <p:spPr bwMode="auto">
            <a:xfrm>
              <a:off x="9383850" y="5745635"/>
              <a:ext cx="691555" cy="456370"/>
            </a:xfrm>
            <a:prstGeom prst="rect">
              <a:avLst/>
            </a:prstGeom>
            <a:solidFill>
              <a:srgbClr val="F2F2F2"/>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87" name="Freeform 682"/>
            <p:cNvSpPr>
              <a:spLocks/>
            </p:cNvSpPr>
            <p:nvPr/>
          </p:nvSpPr>
          <p:spPr bwMode="auto">
            <a:xfrm>
              <a:off x="9383850" y="5751435"/>
              <a:ext cx="396179" cy="901138"/>
            </a:xfrm>
            <a:custGeom>
              <a:avLst/>
              <a:gdLst>
                <a:gd name="T0" fmla="*/ 0 w 169"/>
                <a:gd name="T1" fmla="*/ 233 h 466"/>
                <a:gd name="T2" fmla="*/ 0 w 169"/>
                <a:gd name="T3" fmla="*/ 466 h 466"/>
                <a:gd name="T4" fmla="*/ 169 w 169"/>
                <a:gd name="T5" fmla="*/ 466 h 466"/>
                <a:gd name="T6" fmla="*/ 169 w 169"/>
                <a:gd name="T7" fmla="*/ 0 h 466"/>
                <a:gd name="T8" fmla="*/ 0 w 169"/>
                <a:gd name="T9" fmla="*/ 233 h 466"/>
              </a:gdLst>
              <a:ahLst/>
              <a:cxnLst>
                <a:cxn ang="0">
                  <a:pos x="T0" y="T1"/>
                </a:cxn>
                <a:cxn ang="0">
                  <a:pos x="T2" y="T3"/>
                </a:cxn>
                <a:cxn ang="0">
                  <a:pos x="T4" y="T5"/>
                </a:cxn>
                <a:cxn ang="0">
                  <a:pos x="T6" y="T7"/>
                </a:cxn>
                <a:cxn ang="0">
                  <a:pos x="T8" y="T9"/>
                </a:cxn>
              </a:cxnLst>
              <a:rect l="0" t="0" r="r" b="b"/>
              <a:pathLst>
                <a:path w="169" h="466">
                  <a:moveTo>
                    <a:pt x="0" y="233"/>
                  </a:moveTo>
                  <a:lnTo>
                    <a:pt x="0" y="466"/>
                  </a:lnTo>
                  <a:lnTo>
                    <a:pt x="169" y="466"/>
                  </a:lnTo>
                  <a:lnTo>
                    <a:pt x="169" y="0"/>
                  </a:lnTo>
                  <a:lnTo>
                    <a:pt x="0" y="233"/>
                  </a:lnTo>
                  <a:close/>
                </a:path>
              </a:pathLst>
            </a:custGeom>
            <a:solidFill>
              <a:schemeClr val="bg1">
                <a:lumMod val="7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88" name="Rectangle 731"/>
            <p:cNvSpPr>
              <a:spLocks noChangeArrowheads="1"/>
            </p:cNvSpPr>
            <p:nvPr/>
          </p:nvSpPr>
          <p:spPr bwMode="auto">
            <a:xfrm>
              <a:off x="9426047" y="5828786"/>
              <a:ext cx="60951" cy="90888"/>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89" name="Rectangle 732"/>
            <p:cNvSpPr>
              <a:spLocks noChangeArrowheads="1"/>
            </p:cNvSpPr>
            <p:nvPr/>
          </p:nvSpPr>
          <p:spPr bwMode="auto">
            <a:xfrm>
              <a:off x="9554980" y="5828786"/>
              <a:ext cx="56263" cy="90888"/>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90" name="Rectangle 733"/>
            <p:cNvSpPr>
              <a:spLocks noChangeArrowheads="1"/>
            </p:cNvSpPr>
            <p:nvPr/>
          </p:nvSpPr>
          <p:spPr bwMode="auto">
            <a:xfrm>
              <a:off x="9679226" y="5828786"/>
              <a:ext cx="60951" cy="90888"/>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91" name="Rectangle 734"/>
            <p:cNvSpPr>
              <a:spLocks noChangeArrowheads="1"/>
            </p:cNvSpPr>
            <p:nvPr/>
          </p:nvSpPr>
          <p:spPr bwMode="auto">
            <a:xfrm>
              <a:off x="9426047" y="5966085"/>
              <a:ext cx="60951" cy="90888"/>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92" name="Rectangle 735"/>
            <p:cNvSpPr>
              <a:spLocks noChangeArrowheads="1"/>
            </p:cNvSpPr>
            <p:nvPr/>
          </p:nvSpPr>
          <p:spPr bwMode="auto">
            <a:xfrm>
              <a:off x="9554980" y="5966085"/>
              <a:ext cx="56263" cy="90888"/>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93" name="Rectangle 736"/>
            <p:cNvSpPr>
              <a:spLocks noChangeArrowheads="1"/>
            </p:cNvSpPr>
            <p:nvPr/>
          </p:nvSpPr>
          <p:spPr bwMode="auto">
            <a:xfrm>
              <a:off x="9679226" y="5966085"/>
              <a:ext cx="60951" cy="90888"/>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94" name="Rectangle 737"/>
            <p:cNvSpPr>
              <a:spLocks noChangeArrowheads="1"/>
            </p:cNvSpPr>
            <p:nvPr/>
          </p:nvSpPr>
          <p:spPr bwMode="auto">
            <a:xfrm>
              <a:off x="9426047" y="6091779"/>
              <a:ext cx="60951" cy="90888"/>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95" name="Rectangle 738"/>
            <p:cNvSpPr>
              <a:spLocks noChangeArrowheads="1"/>
            </p:cNvSpPr>
            <p:nvPr/>
          </p:nvSpPr>
          <p:spPr bwMode="auto">
            <a:xfrm>
              <a:off x="9554980" y="6091779"/>
              <a:ext cx="56263" cy="90888"/>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96" name="Rectangle 739"/>
            <p:cNvSpPr>
              <a:spLocks noChangeArrowheads="1"/>
            </p:cNvSpPr>
            <p:nvPr/>
          </p:nvSpPr>
          <p:spPr bwMode="auto">
            <a:xfrm>
              <a:off x="9679226" y="6091779"/>
              <a:ext cx="60951" cy="90888"/>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97" name="Rectangle 740"/>
            <p:cNvSpPr>
              <a:spLocks noChangeArrowheads="1"/>
            </p:cNvSpPr>
            <p:nvPr/>
          </p:nvSpPr>
          <p:spPr bwMode="auto">
            <a:xfrm>
              <a:off x="9426047" y="6217475"/>
              <a:ext cx="60951" cy="90888"/>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98" name="Rectangle 741"/>
            <p:cNvSpPr>
              <a:spLocks noChangeArrowheads="1"/>
            </p:cNvSpPr>
            <p:nvPr/>
          </p:nvSpPr>
          <p:spPr bwMode="auto">
            <a:xfrm>
              <a:off x="9554980" y="6217475"/>
              <a:ext cx="56263" cy="90888"/>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499" name="Rectangle 742"/>
            <p:cNvSpPr>
              <a:spLocks noChangeArrowheads="1"/>
            </p:cNvSpPr>
            <p:nvPr/>
          </p:nvSpPr>
          <p:spPr bwMode="auto">
            <a:xfrm>
              <a:off x="9679226" y="6217475"/>
              <a:ext cx="60951" cy="90888"/>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00" name="Freeform 681"/>
            <p:cNvSpPr>
              <a:spLocks/>
            </p:cNvSpPr>
            <p:nvPr/>
          </p:nvSpPr>
          <p:spPr bwMode="auto">
            <a:xfrm>
              <a:off x="9780028" y="5176489"/>
              <a:ext cx="510508" cy="1502324"/>
            </a:xfrm>
            <a:custGeom>
              <a:avLst/>
              <a:gdLst>
                <a:gd name="T0" fmla="*/ 0 w 252"/>
                <a:gd name="T1" fmla="*/ 0 h 899"/>
                <a:gd name="T2" fmla="*/ 252 w 252"/>
                <a:gd name="T3" fmla="*/ 0 h 899"/>
                <a:gd name="T4" fmla="*/ 252 w 252"/>
                <a:gd name="T5" fmla="*/ 899 h 899"/>
                <a:gd name="T6" fmla="*/ 0 w 252"/>
                <a:gd name="T7" fmla="*/ 899 h 899"/>
                <a:gd name="T8" fmla="*/ 0 w 252"/>
                <a:gd name="T9" fmla="*/ 585 h 899"/>
                <a:gd name="T10" fmla="*/ 0 w 252"/>
                <a:gd name="T11" fmla="*/ 0 h 899"/>
              </a:gdLst>
              <a:ahLst/>
              <a:cxnLst>
                <a:cxn ang="0">
                  <a:pos x="T0" y="T1"/>
                </a:cxn>
                <a:cxn ang="0">
                  <a:pos x="T2" y="T3"/>
                </a:cxn>
                <a:cxn ang="0">
                  <a:pos x="T4" y="T5"/>
                </a:cxn>
                <a:cxn ang="0">
                  <a:pos x="T6" y="T7"/>
                </a:cxn>
                <a:cxn ang="0">
                  <a:pos x="T8" y="T9"/>
                </a:cxn>
                <a:cxn ang="0">
                  <a:pos x="T10" y="T11"/>
                </a:cxn>
              </a:cxnLst>
              <a:rect l="0" t="0" r="r" b="b"/>
              <a:pathLst>
                <a:path w="252" h="899">
                  <a:moveTo>
                    <a:pt x="0" y="0"/>
                  </a:moveTo>
                  <a:lnTo>
                    <a:pt x="252" y="0"/>
                  </a:lnTo>
                  <a:lnTo>
                    <a:pt x="252" y="899"/>
                  </a:lnTo>
                  <a:lnTo>
                    <a:pt x="0" y="899"/>
                  </a:lnTo>
                  <a:lnTo>
                    <a:pt x="0" y="585"/>
                  </a:lnTo>
                  <a:lnTo>
                    <a:pt x="0" y="0"/>
                  </a:lnTo>
                  <a:close/>
                </a:path>
              </a:pathLst>
            </a:custGeom>
            <a:solidFill>
              <a:srgbClr val="969696"/>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01" name="Rectangle 683"/>
            <p:cNvSpPr>
              <a:spLocks noChangeArrowheads="1"/>
            </p:cNvSpPr>
            <p:nvPr/>
          </p:nvSpPr>
          <p:spPr bwMode="auto">
            <a:xfrm>
              <a:off x="9844854" y="5258373"/>
              <a:ext cx="50646"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02" name="Rectangle 684"/>
            <p:cNvSpPr>
              <a:spLocks noChangeArrowheads="1"/>
            </p:cNvSpPr>
            <p:nvPr/>
          </p:nvSpPr>
          <p:spPr bwMode="auto">
            <a:xfrm>
              <a:off x="9956275" y="5258373"/>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03" name="Rectangle 685"/>
            <p:cNvSpPr>
              <a:spLocks noChangeArrowheads="1"/>
            </p:cNvSpPr>
            <p:nvPr/>
          </p:nvSpPr>
          <p:spPr bwMode="auto">
            <a:xfrm>
              <a:off x="10063643" y="5258373"/>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04" name="Rectangle 686"/>
            <p:cNvSpPr>
              <a:spLocks noChangeArrowheads="1"/>
            </p:cNvSpPr>
            <p:nvPr/>
          </p:nvSpPr>
          <p:spPr bwMode="auto">
            <a:xfrm>
              <a:off x="10175064" y="5258373"/>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05" name="Rectangle 687"/>
            <p:cNvSpPr>
              <a:spLocks noChangeArrowheads="1"/>
            </p:cNvSpPr>
            <p:nvPr/>
          </p:nvSpPr>
          <p:spPr bwMode="auto">
            <a:xfrm>
              <a:off x="9844854" y="5377021"/>
              <a:ext cx="50646" cy="75200"/>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06" name="Rectangle 688"/>
            <p:cNvSpPr>
              <a:spLocks noChangeArrowheads="1"/>
            </p:cNvSpPr>
            <p:nvPr/>
          </p:nvSpPr>
          <p:spPr bwMode="auto">
            <a:xfrm>
              <a:off x="9956275" y="5377021"/>
              <a:ext cx="52672" cy="75200"/>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07" name="Rectangle 689"/>
            <p:cNvSpPr>
              <a:spLocks noChangeArrowheads="1"/>
            </p:cNvSpPr>
            <p:nvPr/>
          </p:nvSpPr>
          <p:spPr bwMode="auto">
            <a:xfrm>
              <a:off x="10063643" y="5377021"/>
              <a:ext cx="52672" cy="75200"/>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08" name="Rectangle 690"/>
            <p:cNvSpPr>
              <a:spLocks noChangeArrowheads="1"/>
            </p:cNvSpPr>
            <p:nvPr/>
          </p:nvSpPr>
          <p:spPr bwMode="auto">
            <a:xfrm>
              <a:off x="10175064" y="5377021"/>
              <a:ext cx="52672" cy="75200"/>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09" name="Rectangle 691"/>
            <p:cNvSpPr>
              <a:spLocks noChangeArrowheads="1"/>
            </p:cNvSpPr>
            <p:nvPr/>
          </p:nvSpPr>
          <p:spPr bwMode="auto">
            <a:xfrm>
              <a:off x="9844854" y="5492328"/>
              <a:ext cx="50646"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10" name="Rectangle 692"/>
            <p:cNvSpPr>
              <a:spLocks noChangeArrowheads="1"/>
            </p:cNvSpPr>
            <p:nvPr/>
          </p:nvSpPr>
          <p:spPr bwMode="auto">
            <a:xfrm>
              <a:off x="9956275" y="5492328"/>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11" name="Rectangle 693"/>
            <p:cNvSpPr>
              <a:spLocks noChangeArrowheads="1"/>
            </p:cNvSpPr>
            <p:nvPr/>
          </p:nvSpPr>
          <p:spPr bwMode="auto">
            <a:xfrm>
              <a:off x="10063643" y="5492328"/>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12" name="Rectangle 694"/>
            <p:cNvSpPr>
              <a:spLocks noChangeArrowheads="1"/>
            </p:cNvSpPr>
            <p:nvPr/>
          </p:nvSpPr>
          <p:spPr bwMode="auto">
            <a:xfrm>
              <a:off x="10175064" y="5492328"/>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13" name="Rectangle 695"/>
            <p:cNvSpPr>
              <a:spLocks noChangeArrowheads="1"/>
            </p:cNvSpPr>
            <p:nvPr/>
          </p:nvSpPr>
          <p:spPr bwMode="auto">
            <a:xfrm>
              <a:off x="9844854" y="5610976"/>
              <a:ext cx="50646"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14" name="Rectangle 696"/>
            <p:cNvSpPr>
              <a:spLocks noChangeArrowheads="1"/>
            </p:cNvSpPr>
            <p:nvPr/>
          </p:nvSpPr>
          <p:spPr bwMode="auto">
            <a:xfrm>
              <a:off x="9956275" y="5610976"/>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15" name="Rectangle 697"/>
            <p:cNvSpPr>
              <a:spLocks noChangeArrowheads="1"/>
            </p:cNvSpPr>
            <p:nvPr/>
          </p:nvSpPr>
          <p:spPr bwMode="auto">
            <a:xfrm>
              <a:off x="10063643" y="5610976"/>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16" name="Rectangle 698"/>
            <p:cNvSpPr>
              <a:spLocks noChangeArrowheads="1"/>
            </p:cNvSpPr>
            <p:nvPr/>
          </p:nvSpPr>
          <p:spPr bwMode="auto">
            <a:xfrm>
              <a:off x="10175064" y="5610976"/>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17" name="Rectangle 699"/>
            <p:cNvSpPr>
              <a:spLocks noChangeArrowheads="1"/>
            </p:cNvSpPr>
            <p:nvPr/>
          </p:nvSpPr>
          <p:spPr bwMode="auto">
            <a:xfrm>
              <a:off x="9844854" y="5729624"/>
              <a:ext cx="50646"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18" name="Rectangle 700"/>
            <p:cNvSpPr>
              <a:spLocks noChangeArrowheads="1"/>
            </p:cNvSpPr>
            <p:nvPr/>
          </p:nvSpPr>
          <p:spPr bwMode="auto">
            <a:xfrm>
              <a:off x="9956275" y="5729624"/>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19" name="Rectangle 701"/>
            <p:cNvSpPr>
              <a:spLocks noChangeArrowheads="1"/>
            </p:cNvSpPr>
            <p:nvPr/>
          </p:nvSpPr>
          <p:spPr bwMode="auto">
            <a:xfrm>
              <a:off x="10063643" y="5729624"/>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20" name="Rectangle 702"/>
            <p:cNvSpPr>
              <a:spLocks noChangeArrowheads="1"/>
            </p:cNvSpPr>
            <p:nvPr/>
          </p:nvSpPr>
          <p:spPr bwMode="auto">
            <a:xfrm>
              <a:off x="10175064" y="5729624"/>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21" name="Rectangle 703"/>
            <p:cNvSpPr>
              <a:spLocks noChangeArrowheads="1"/>
            </p:cNvSpPr>
            <p:nvPr/>
          </p:nvSpPr>
          <p:spPr bwMode="auto">
            <a:xfrm>
              <a:off x="9844854" y="5848273"/>
              <a:ext cx="50646"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22" name="Rectangle 704"/>
            <p:cNvSpPr>
              <a:spLocks noChangeArrowheads="1"/>
            </p:cNvSpPr>
            <p:nvPr/>
          </p:nvSpPr>
          <p:spPr bwMode="auto">
            <a:xfrm>
              <a:off x="9956275" y="5848273"/>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23" name="Rectangle 705"/>
            <p:cNvSpPr>
              <a:spLocks noChangeArrowheads="1"/>
            </p:cNvSpPr>
            <p:nvPr/>
          </p:nvSpPr>
          <p:spPr bwMode="auto">
            <a:xfrm>
              <a:off x="10063643" y="5848273"/>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24" name="Rectangle 706"/>
            <p:cNvSpPr>
              <a:spLocks noChangeArrowheads="1"/>
            </p:cNvSpPr>
            <p:nvPr/>
          </p:nvSpPr>
          <p:spPr bwMode="auto">
            <a:xfrm>
              <a:off x="10175064" y="5848273"/>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25" name="Rectangle 707"/>
            <p:cNvSpPr>
              <a:spLocks noChangeArrowheads="1"/>
            </p:cNvSpPr>
            <p:nvPr/>
          </p:nvSpPr>
          <p:spPr bwMode="auto">
            <a:xfrm>
              <a:off x="9844854" y="5966921"/>
              <a:ext cx="50646"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26" name="Rectangle 708"/>
            <p:cNvSpPr>
              <a:spLocks noChangeArrowheads="1"/>
            </p:cNvSpPr>
            <p:nvPr/>
          </p:nvSpPr>
          <p:spPr bwMode="auto">
            <a:xfrm>
              <a:off x="9956275" y="5966921"/>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27" name="Rectangle 709"/>
            <p:cNvSpPr>
              <a:spLocks noChangeArrowheads="1"/>
            </p:cNvSpPr>
            <p:nvPr/>
          </p:nvSpPr>
          <p:spPr bwMode="auto">
            <a:xfrm>
              <a:off x="10063643" y="5966921"/>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28" name="Rectangle 710"/>
            <p:cNvSpPr>
              <a:spLocks noChangeArrowheads="1"/>
            </p:cNvSpPr>
            <p:nvPr/>
          </p:nvSpPr>
          <p:spPr bwMode="auto">
            <a:xfrm>
              <a:off x="10175064" y="5966921"/>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29" name="Rectangle 711"/>
            <p:cNvSpPr>
              <a:spLocks noChangeArrowheads="1"/>
            </p:cNvSpPr>
            <p:nvPr/>
          </p:nvSpPr>
          <p:spPr bwMode="auto">
            <a:xfrm>
              <a:off x="9844854" y="6197534"/>
              <a:ext cx="50646"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30" name="Rectangle 712"/>
            <p:cNvSpPr>
              <a:spLocks noChangeArrowheads="1"/>
            </p:cNvSpPr>
            <p:nvPr/>
          </p:nvSpPr>
          <p:spPr bwMode="auto">
            <a:xfrm>
              <a:off x="9956275" y="6197534"/>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31" name="Rectangle 713"/>
            <p:cNvSpPr>
              <a:spLocks noChangeArrowheads="1"/>
            </p:cNvSpPr>
            <p:nvPr/>
          </p:nvSpPr>
          <p:spPr bwMode="auto">
            <a:xfrm>
              <a:off x="10063643" y="6197534"/>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32" name="Rectangle 714"/>
            <p:cNvSpPr>
              <a:spLocks noChangeArrowheads="1"/>
            </p:cNvSpPr>
            <p:nvPr/>
          </p:nvSpPr>
          <p:spPr bwMode="auto">
            <a:xfrm>
              <a:off x="10175064" y="6197534"/>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33" name="Rectangle 715"/>
            <p:cNvSpPr>
              <a:spLocks noChangeArrowheads="1"/>
            </p:cNvSpPr>
            <p:nvPr/>
          </p:nvSpPr>
          <p:spPr bwMode="auto">
            <a:xfrm>
              <a:off x="9844854" y="6075544"/>
              <a:ext cx="50646"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34" name="Rectangle 716"/>
            <p:cNvSpPr>
              <a:spLocks noChangeArrowheads="1"/>
            </p:cNvSpPr>
            <p:nvPr/>
          </p:nvSpPr>
          <p:spPr bwMode="auto">
            <a:xfrm>
              <a:off x="9956275" y="6075544"/>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35" name="Rectangle 717"/>
            <p:cNvSpPr>
              <a:spLocks noChangeArrowheads="1"/>
            </p:cNvSpPr>
            <p:nvPr/>
          </p:nvSpPr>
          <p:spPr bwMode="auto">
            <a:xfrm>
              <a:off x="10063643" y="6075544"/>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36" name="Rectangle 718"/>
            <p:cNvSpPr>
              <a:spLocks noChangeArrowheads="1"/>
            </p:cNvSpPr>
            <p:nvPr/>
          </p:nvSpPr>
          <p:spPr bwMode="auto">
            <a:xfrm>
              <a:off x="10175064" y="6075544"/>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37" name="Rectangle 719"/>
            <p:cNvSpPr>
              <a:spLocks noChangeArrowheads="1"/>
            </p:cNvSpPr>
            <p:nvPr/>
          </p:nvSpPr>
          <p:spPr bwMode="auto">
            <a:xfrm>
              <a:off x="9844854" y="6316183"/>
              <a:ext cx="50646"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38" name="Rectangle 720"/>
            <p:cNvSpPr>
              <a:spLocks noChangeArrowheads="1"/>
            </p:cNvSpPr>
            <p:nvPr/>
          </p:nvSpPr>
          <p:spPr bwMode="auto">
            <a:xfrm>
              <a:off x="9956275" y="6316183"/>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39" name="Rectangle 721"/>
            <p:cNvSpPr>
              <a:spLocks noChangeArrowheads="1"/>
            </p:cNvSpPr>
            <p:nvPr/>
          </p:nvSpPr>
          <p:spPr bwMode="auto">
            <a:xfrm>
              <a:off x="10063643" y="6316183"/>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40" name="Rectangle 722"/>
            <p:cNvSpPr>
              <a:spLocks noChangeArrowheads="1"/>
            </p:cNvSpPr>
            <p:nvPr/>
          </p:nvSpPr>
          <p:spPr bwMode="auto">
            <a:xfrm>
              <a:off x="10175064" y="6316183"/>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41" name="Rectangle 723"/>
            <p:cNvSpPr>
              <a:spLocks noChangeArrowheads="1"/>
            </p:cNvSpPr>
            <p:nvPr/>
          </p:nvSpPr>
          <p:spPr bwMode="auto">
            <a:xfrm>
              <a:off x="9844854" y="6438172"/>
              <a:ext cx="50646"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42" name="Rectangle 724"/>
            <p:cNvSpPr>
              <a:spLocks noChangeArrowheads="1"/>
            </p:cNvSpPr>
            <p:nvPr/>
          </p:nvSpPr>
          <p:spPr bwMode="auto">
            <a:xfrm>
              <a:off x="9956275" y="6438172"/>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43" name="Rectangle 725"/>
            <p:cNvSpPr>
              <a:spLocks noChangeArrowheads="1"/>
            </p:cNvSpPr>
            <p:nvPr/>
          </p:nvSpPr>
          <p:spPr bwMode="auto">
            <a:xfrm>
              <a:off x="10063643" y="6438172"/>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44" name="Rectangle 726"/>
            <p:cNvSpPr>
              <a:spLocks noChangeArrowheads="1"/>
            </p:cNvSpPr>
            <p:nvPr/>
          </p:nvSpPr>
          <p:spPr bwMode="auto">
            <a:xfrm>
              <a:off x="10175064" y="6438172"/>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45" name="Rectangle 727"/>
            <p:cNvSpPr>
              <a:spLocks noChangeArrowheads="1"/>
            </p:cNvSpPr>
            <p:nvPr/>
          </p:nvSpPr>
          <p:spPr bwMode="auto">
            <a:xfrm>
              <a:off x="9844854" y="6556822"/>
              <a:ext cx="50646"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46" name="Rectangle 728"/>
            <p:cNvSpPr>
              <a:spLocks noChangeArrowheads="1"/>
            </p:cNvSpPr>
            <p:nvPr/>
          </p:nvSpPr>
          <p:spPr bwMode="auto">
            <a:xfrm>
              <a:off x="9956275" y="6556822"/>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47" name="Rectangle 729"/>
            <p:cNvSpPr>
              <a:spLocks noChangeArrowheads="1"/>
            </p:cNvSpPr>
            <p:nvPr/>
          </p:nvSpPr>
          <p:spPr bwMode="auto">
            <a:xfrm>
              <a:off x="10063643" y="6556822"/>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48" name="Rectangle 730"/>
            <p:cNvSpPr>
              <a:spLocks noChangeArrowheads="1"/>
            </p:cNvSpPr>
            <p:nvPr/>
          </p:nvSpPr>
          <p:spPr bwMode="auto">
            <a:xfrm>
              <a:off x="10175064" y="6556822"/>
              <a:ext cx="52672" cy="78542"/>
            </a:xfrm>
            <a:prstGeom prst="rect">
              <a:avLst/>
            </a:pr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49" name="Rectangle 749"/>
            <p:cNvSpPr>
              <a:spLocks noChangeArrowheads="1"/>
            </p:cNvSpPr>
            <p:nvPr/>
          </p:nvSpPr>
          <p:spPr bwMode="auto">
            <a:xfrm>
              <a:off x="10063644" y="5096274"/>
              <a:ext cx="164093" cy="80214"/>
            </a:xfrm>
            <a:prstGeom prst="rect">
              <a:avLst/>
            </a:prstGeom>
            <a:solidFill>
              <a:srgbClr val="969696"/>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50" name="Rectangle 750"/>
            <p:cNvSpPr>
              <a:spLocks noChangeArrowheads="1"/>
            </p:cNvSpPr>
            <p:nvPr/>
          </p:nvSpPr>
          <p:spPr bwMode="auto">
            <a:xfrm>
              <a:off x="9895501" y="5047812"/>
              <a:ext cx="32413" cy="128676"/>
            </a:xfrm>
            <a:prstGeom prst="rect">
              <a:avLst/>
            </a:prstGeom>
            <a:solidFill>
              <a:srgbClr val="969696"/>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51" name="Rectangle 752"/>
            <p:cNvSpPr>
              <a:spLocks noChangeArrowheads="1"/>
            </p:cNvSpPr>
            <p:nvPr/>
          </p:nvSpPr>
          <p:spPr bwMode="auto">
            <a:xfrm>
              <a:off x="7909316" y="5739665"/>
              <a:ext cx="229736" cy="866330"/>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52" name="Rectangle 753"/>
            <p:cNvSpPr>
              <a:spLocks noChangeArrowheads="1"/>
            </p:cNvSpPr>
            <p:nvPr/>
          </p:nvSpPr>
          <p:spPr bwMode="auto">
            <a:xfrm>
              <a:off x="8092041" y="5496573"/>
              <a:ext cx="389273" cy="1156000"/>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53" name="Freeform 754"/>
            <p:cNvSpPr>
              <a:spLocks/>
            </p:cNvSpPr>
            <p:nvPr/>
          </p:nvSpPr>
          <p:spPr bwMode="auto">
            <a:xfrm>
              <a:off x="8185865" y="5379656"/>
              <a:ext cx="201624" cy="116918"/>
            </a:xfrm>
            <a:custGeom>
              <a:avLst/>
              <a:gdLst>
                <a:gd name="T0" fmla="*/ 75 w 101"/>
                <a:gd name="T1" fmla="*/ 0 h 71"/>
                <a:gd name="T2" fmla="*/ 26 w 101"/>
                <a:gd name="T3" fmla="*/ 0 h 71"/>
                <a:gd name="T4" fmla="*/ 0 w 101"/>
                <a:gd name="T5" fmla="*/ 71 h 71"/>
                <a:gd name="T6" fmla="*/ 101 w 101"/>
                <a:gd name="T7" fmla="*/ 71 h 71"/>
                <a:gd name="T8" fmla="*/ 75 w 101"/>
                <a:gd name="T9" fmla="*/ 0 h 71"/>
              </a:gdLst>
              <a:ahLst/>
              <a:cxnLst>
                <a:cxn ang="0">
                  <a:pos x="T0" y="T1"/>
                </a:cxn>
                <a:cxn ang="0">
                  <a:pos x="T2" y="T3"/>
                </a:cxn>
                <a:cxn ang="0">
                  <a:pos x="T4" y="T5"/>
                </a:cxn>
                <a:cxn ang="0">
                  <a:pos x="T6" y="T7"/>
                </a:cxn>
                <a:cxn ang="0">
                  <a:pos x="T8" y="T9"/>
                </a:cxn>
              </a:cxnLst>
              <a:rect l="0" t="0" r="r" b="b"/>
              <a:pathLst>
                <a:path w="101" h="71">
                  <a:moveTo>
                    <a:pt x="75" y="0"/>
                  </a:moveTo>
                  <a:lnTo>
                    <a:pt x="26" y="0"/>
                  </a:lnTo>
                  <a:lnTo>
                    <a:pt x="0" y="71"/>
                  </a:lnTo>
                  <a:lnTo>
                    <a:pt x="101" y="71"/>
                  </a:lnTo>
                  <a:lnTo>
                    <a:pt x="75" y="0"/>
                  </a:lnTo>
                  <a:close/>
                </a:path>
              </a:pathLst>
            </a:cu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54" name="Rectangle 755"/>
            <p:cNvSpPr>
              <a:spLocks noChangeArrowheads="1"/>
            </p:cNvSpPr>
            <p:nvPr/>
          </p:nvSpPr>
          <p:spPr bwMode="auto">
            <a:xfrm>
              <a:off x="8269708" y="5028904"/>
              <a:ext cx="33937" cy="401800"/>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55" name="Rectangle 756"/>
            <p:cNvSpPr>
              <a:spLocks noChangeArrowheads="1"/>
            </p:cNvSpPr>
            <p:nvPr/>
          </p:nvSpPr>
          <p:spPr bwMode="auto">
            <a:xfrm>
              <a:off x="8143944" y="5536095"/>
              <a:ext cx="37930"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56" name="Rectangle 757"/>
            <p:cNvSpPr>
              <a:spLocks noChangeArrowheads="1"/>
            </p:cNvSpPr>
            <p:nvPr/>
          </p:nvSpPr>
          <p:spPr bwMode="auto">
            <a:xfrm>
              <a:off x="8225790" y="5536095"/>
              <a:ext cx="39925"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57" name="Rectangle 758"/>
            <p:cNvSpPr>
              <a:spLocks noChangeArrowheads="1"/>
            </p:cNvSpPr>
            <p:nvPr/>
          </p:nvSpPr>
          <p:spPr bwMode="auto">
            <a:xfrm>
              <a:off x="8307638" y="5536095"/>
              <a:ext cx="39925"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58" name="Rectangle 759"/>
            <p:cNvSpPr>
              <a:spLocks noChangeArrowheads="1"/>
            </p:cNvSpPr>
            <p:nvPr/>
          </p:nvSpPr>
          <p:spPr bwMode="auto">
            <a:xfrm>
              <a:off x="8391482" y="5536095"/>
              <a:ext cx="37930"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59" name="Rectangle 760"/>
            <p:cNvSpPr>
              <a:spLocks noChangeArrowheads="1"/>
            </p:cNvSpPr>
            <p:nvPr/>
          </p:nvSpPr>
          <p:spPr bwMode="auto">
            <a:xfrm>
              <a:off x="8143944" y="5643133"/>
              <a:ext cx="37930"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60" name="Rectangle 761"/>
            <p:cNvSpPr>
              <a:spLocks noChangeArrowheads="1"/>
            </p:cNvSpPr>
            <p:nvPr/>
          </p:nvSpPr>
          <p:spPr bwMode="auto">
            <a:xfrm>
              <a:off x="8225790" y="5643133"/>
              <a:ext cx="39925"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61" name="Rectangle 762"/>
            <p:cNvSpPr>
              <a:spLocks noChangeArrowheads="1"/>
            </p:cNvSpPr>
            <p:nvPr/>
          </p:nvSpPr>
          <p:spPr bwMode="auto">
            <a:xfrm>
              <a:off x="8307638" y="5643133"/>
              <a:ext cx="39925"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62" name="Rectangle 763"/>
            <p:cNvSpPr>
              <a:spLocks noChangeArrowheads="1"/>
            </p:cNvSpPr>
            <p:nvPr/>
          </p:nvSpPr>
          <p:spPr bwMode="auto">
            <a:xfrm>
              <a:off x="8391482" y="5643133"/>
              <a:ext cx="37930"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63" name="Rectangle 764"/>
            <p:cNvSpPr>
              <a:spLocks noChangeArrowheads="1"/>
            </p:cNvSpPr>
            <p:nvPr/>
          </p:nvSpPr>
          <p:spPr bwMode="auto">
            <a:xfrm>
              <a:off x="8143944" y="5750169"/>
              <a:ext cx="37930"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64" name="Rectangle 765"/>
            <p:cNvSpPr>
              <a:spLocks noChangeArrowheads="1"/>
            </p:cNvSpPr>
            <p:nvPr/>
          </p:nvSpPr>
          <p:spPr bwMode="auto">
            <a:xfrm>
              <a:off x="8225790" y="5750169"/>
              <a:ext cx="39925"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65" name="Rectangle 766"/>
            <p:cNvSpPr>
              <a:spLocks noChangeArrowheads="1"/>
            </p:cNvSpPr>
            <p:nvPr/>
          </p:nvSpPr>
          <p:spPr bwMode="auto">
            <a:xfrm>
              <a:off x="8307638" y="5750169"/>
              <a:ext cx="39925"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66" name="Rectangle 767"/>
            <p:cNvSpPr>
              <a:spLocks noChangeArrowheads="1"/>
            </p:cNvSpPr>
            <p:nvPr/>
          </p:nvSpPr>
          <p:spPr bwMode="auto">
            <a:xfrm>
              <a:off x="8391482" y="5750169"/>
              <a:ext cx="37930"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67" name="Rectangle 768"/>
            <p:cNvSpPr>
              <a:spLocks noChangeArrowheads="1"/>
            </p:cNvSpPr>
            <p:nvPr/>
          </p:nvSpPr>
          <p:spPr bwMode="auto">
            <a:xfrm>
              <a:off x="8143944" y="5857207"/>
              <a:ext cx="37930"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68" name="Rectangle 769"/>
            <p:cNvSpPr>
              <a:spLocks noChangeArrowheads="1"/>
            </p:cNvSpPr>
            <p:nvPr/>
          </p:nvSpPr>
          <p:spPr bwMode="auto">
            <a:xfrm>
              <a:off x="8225790" y="5857207"/>
              <a:ext cx="39925"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69" name="Rectangle 770"/>
            <p:cNvSpPr>
              <a:spLocks noChangeArrowheads="1"/>
            </p:cNvSpPr>
            <p:nvPr/>
          </p:nvSpPr>
          <p:spPr bwMode="auto">
            <a:xfrm>
              <a:off x="8307638" y="5857207"/>
              <a:ext cx="39925"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70" name="Rectangle 771"/>
            <p:cNvSpPr>
              <a:spLocks noChangeArrowheads="1"/>
            </p:cNvSpPr>
            <p:nvPr/>
          </p:nvSpPr>
          <p:spPr bwMode="auto">
            <a:xfrm>
              <a:off x="8391482" y="5857207"/>
              <a:ext cx="37930"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71" name="Rectangle 772"/>
            <p:cNvSpPr>
              <a:spLocks noChangeArrowheads="1"/>
            </p:cNvSpPr>
            <p:nvPr/>
          </p:nvSpPr>
          <p:spPr bwMode="auto">
            <a:xfrm>
              <a:off x="8143944" y="5967537"/>
              <a:ext cx="37930"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72" name="Rectangle 773"/>
            <p:cNvSpPr>
              <a:spLocks noChangeArrowheads="1"/>
            </p:cNvSpPr>
            <p:nvPr/>
          </p:nvSpPr>
          <p:spPr bwMode="auto">
            <a:xfrm>
              <a:off x="8225790" y="5967537"/>
              <a:ext cx="39925"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73" name="Rectangle 774"/>
            <p:cNvSpPr>
              <a:spLocks noChangeArrowheads="1"/>
            </p:cNvSpPr>
            <p:nvPr/>
          </p:nvSpPr>
          <p:spPr bwMode="auto">
            <a:xfrm>
              <a:off x="8307638" y="5967537"/>
              <a:ext cx="39925"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74" name="Rectangle 775"/>
            <p:cNvSpPr>
              <a:spLocks noChangeArrowheads="1"/>
            </p:cNvSpPr>
            <p:nvPr/>
          </p:nvSpPr>
          <p:spPr bwMode="auto">
            <a:xfrm>
              <a:off x="8391482" y="5967537"/>
              <a:ext cx="37930"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75" name="Rectangle 776"/>
            <p:cNvSpPr>
              <a:spLocks noChangeArrowheads="1"/>
            </p:cNvSpPr>
            <p:nvPr/>
          </p:nvSpPr>
          <p:spPr bwMode="auto">
            <a:xfrm>
              <a:off x="8143944" y="6074574"/>
              <a:ext cx="37930"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76" name="Rectangle 777"/>
            <p:cNvSpPr>
              <a:spLocks noChangeArrowheads="1"/>
            </p:cNvSpPr>
            <p:nvPr/>
          </p:nvSpPr>
          <p:spPr bwMode="auto">
            <a:xfrm>
              <a:off x="8225790" y="6074574"/>
              <a:ext cx="39925"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77" name="Rectangle 778"/>
            <p:cNvSpPr>
              <a:spLocks noChangeArrowheads="1"/>
            </p:cNvSpPr>
            <p:nvPr/>
          </p:nvSpPr>
          <p:spPr bwMode="auto">
            <a:xfrm>
              <a:off x="8307638" y="6074574"/>
              <a:ext cx="39925"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78" name="Rectangle 779"/>
            <p:cNvSpPr>
              <a:spLocks noChangeArrowheads="1"/>
            </p:cNvSpPr>
            <p:nvPr/>
          </p:nvSpPr>
          <p:spPr bwMode="auto">
            <a:xfrm>
              <a:off x="8391482" y="6074574"/>
              <a:ext cx="37930"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79" name="Rectangle 780"/>
            <p:cNvSpPr>
              <a:spLocks noChangeArrowheads="1"/>
            </p:cNvSpPr>
            <p:nvPr/>
          </p:nvSpPr>
          <p:spPr bwMode="auto">
            <a:xfrm>
              <a:off x="8143944" y="6181611"/>
              <a:ext cx="37930"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80" name="Rectangle 781"/>
            <p:cNvSpPr>
              <a:spLocks noChangeArrowheads="1"/>
            </p:cNvSpPr>
            <p:nvPr/>
          </p:nvSpPr>
          <p:spPr bwMode="auto">
            <a:xfrm>
              <a:off x="8225790" y="6181611"/>
              <a:ext cx="39925"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81" name="Rectangle 782"/>
            <p:cNvSpPr>
              <a:spLocks noChangeArrowheads="1"/>
            </p:cNvSpPr>
            <p:nvPr/>
          </p:nvSpPr>
          <p:spPr bwMode="auto">
            <a:xfrm>
              <a:off x="8307638" y="6181611"/>
              <a:ext cx="39925"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82" name="Rectangle 783"/>
            <p:cNvSpPr>
              <a:spLocks noChangeArrowheads="1"/>
            </p:cNvSpPr>
            <p:nvPr/>
          </p:nvSpPr>
          <p:spPr bwMode="auto">
            <a:xfrm>
              <a:off x="8391482" y="6181611"/>
              <a:ext cx="37930"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83" name="Rectangle 784"/>
            <p:cNvSpPr>
              <a:spLocks noChangeArrowheads="1"/>
            </p:cNvSpPr>
            <p:nvPr/>
          </p:nvSpPr>
          <p:spPr bwMode="auto">
            <a:xfrm>
              <a:off x="8143944" y="6288648"/>
              <a:ext cx="37930"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84" name="Rectangle 785"/>
            <p:cNvSpPr>
              <a:spLocks noChangeArrowheads="1"/>
            </p:cNvSpPr>
            <p:nvPr/>
          </p:nvSpPr>
          <p:spPr bwMode="auto">
            <a:xfrm>
              <a:off x="8225790" y="6288648"/>
              <a:ext cx="39925"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85" name="Rectangle 786"/>
            <p:cNvSpPr>
              <a:spLocks noChangeArrowheads="1"/>
            </p:cNvSpPr>
            <p:nvPr/>
          </p:nvSpPr>
          <p:spPr bwMode="auto">
            <a:xfrm>
              <a:off x="8307638" y="6288648"/>
              <a:ext cx="39925"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86" name="Rectangle 787"/>
            <p:cNvSpPr>
              <a:spLocks noChangeArrowheads="1"/>
            </p:cNvSpPr>
            <p:nvPr/>
          </p:nvSpPr>
          <p:spPr bwMode="auto">
            <a:xfrm>
              <a:off x="8391482" y="6288648"/>
              <a:ext cx="37930"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87" name="Rectangle 788"/>
            <p:cNvSpPr>
              <a:spLocks noChangeArrowheads="1"/>
            </p:cNvSpPr>
            <p:nvPr/>
          </p:nvSpPr>
          <p:spPr bwMode="auto">
            <a:xfrm>
              <a:off x="8143944" y="6395684"/>
              <a:ext cx="37930"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88" name="Rectangle 789"/>
            <p:cNvSpPr>
              <a:spLocks noChangeArrowheads="1"/>
            </p:cNvSpPr>
            <p:nvPr/>
          </p:nvSpPr>
          <p:spPr bwMode="auto">
            <a:xfrm>
              <a:off x="8225790" y="6395684"/>
              <a:ext cx="39925"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89" name="Rectangle 790"/>
            <p:cNvSpPr>
              <a:spLocks noChangeArrowheads="1"/>
            </p:cNvSpPr>
            <p:nvPr/>
          </p:nvSpPr>
          <p:spPr bwMode="auto">
            <a:xfrm>
              <a:off x="8307638" y="6395684"/>
              <a:ext cx="39925"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90" name="Rectangle 791"/>
            <p:cNvSpPr>
              <a:spLocks noChangeArrowheads="1"/>
            </p:cNvSpPr>
            <p:nvPr/>
          </p:nvSpPr>
          <p:spPr bwMode="auto">
            <a:xfrm>
              <a:off x="8391482" y="6395684"/>
              <a:ext cx="37930"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91" name="Rectangle 792"/>
            <p:cNvSpPr>
              <a:spLocks noChangeArrowheads="1"/>
            </p:cNvSpPr>
            <p:nvPr/>
          </p:nvSpPr>
          <p:spPr bwMode="auto">
            <a:xfrm>
              <a:off x="8143944" y="6506015"/>
              <a:ext cx="37930"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92" name="Rectangle 793"/>
            <p:cNvSpPr>
              <a:spLocks noChangeArrowheads="1"/>
            </p:cNvSpPr>
            <p:nvPr/>
          </p:nvSpPr>
          <p:spPr bwMode="auto">
            <a:xfrm>
              <a:off x="8225790" y="6506015"/>
              <a:ext cx="39925"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93" name="Rectangle 794"/>
            <p:cNvSpPr>
              <a:spLocks noChangeArrowheads="1"/>
            </p:cNvSpPr>
            <p:nvPr/>
          </p:nvSpPr>
          <p:spPr bwMode="auto">
            <a:xfrm>
              <a:off x="8307638" y="6506015"/>
              <a:ext cx="39925"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94" name="Rectangle 795"/>
            <p:cNvSpPr>
              <a:spLocks noChangeArrowheads="1"/>
            </p:cNvSpPr>
            <p:nvPr/>
          </p:nvSpPr>
          <p:spPr bwMode="auto">
            <a:xfrm>
              <a:off x="8391482" y="6506015"/>
              <a:ext cx="37930" cy="74103"/>
            </a:xfrm>
            <a:prstGeom prst="rect">
              <a:avLst/>
            </a:prstGeom>
            <a:solidFill>
              <a:schemeClr val="bg2">
                <a:lumMod val="9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95" name="Rectangle 645"/>
            <p:cNvSpPr>
              <a:spLocks noChangeArrowheads="1"/>
            </p:cNvSpPr>
            <p:nvPr/>
          </p:nvSpPr>
          <p:spPr bwMode="auto">
            <a:xfrm>
              <a:off x="8669581" y="5305833"/>
              <a:ext cx="382005" cy="1372978"/>
            </a:xfrm>
            <a:prstGeom prst="rect">
              <a:avLst/>
            </a:prstGeom>
            <a:solidFill>
              <a:schemeClr val="bg2">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96" name="Line 796"/>
            <p:cNvSpPr>
              <a:spLocks noChangeShapeType="1"/>
            </p:cNvSpPr>
            <p:nvPr/>
          </p:nvSpPr>
          <p:spPr bwMode="auto">
            <a:xfrm>
              <a:off x="9025179" y="5305835"/>
              <a:ext cx="0" cy="1372978"/>
            </a:xfrm>
            <a:prstGeom prst="line">
              <a:avLst/>
            </a:prstGeom>
            <a:noFill/>
            <a:ln w="22225" cap="flat">
              <a:solidFill>
                <a:schemeClr val="bg1">
                  <a:lumMod val="8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97" name="Line 797"/>
            <p:cNvSpPr>
              <a:spLocks noChangeShapeType="1"/>
            </p:cNvSpPr>
            <p:nvPr/>
          </p:nvSpPr>
          <p:spPr bwMode="auto">
            <a:xfrm>
              <a:off x="8945474" y="5305835"/>
              <a:ext cx="0" cy="1372978"/>
            </a:xfrm>
            <a:prstGeom prst="line">
              <a:avLst/>
            </a:prstGeom>
            <a:noFill/>
            <a:ln w="22225" cap="flat">
              <a:solidFill>
                <a:schemeClr val="bg1">
                  <a:lumMod val="8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98" name="Line 798"/>
            <p:cNvSpPr>
              <a:spLocks noChangeShapeType="1"/>
            </p:cNvSpPr>
            <p:nvPr/>
          </p:nvSpPr>
          <p:spPr bwMode="auto">
            <a:xfrm>
              <a:off x="8872803" y="5305835"/>
              <a:ext cx="0" cy="1372978"/>
            </a:xfrm>
            <a:prstGeom prst="line">
              <a:avLst/>
            </a:prstGeom>
            <a:noFill/>
            <a:ln w="22225" cap="flat">
              <a:solidFill>
                <a:schemeClr val="bg1">
                  <a:lumMod val="8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599" name="Line 799"/>
            <p:cNvSpPr>
              <a:spLocks noChangeShapeType="1"/>
            </p:cNvSpPr>
            <p:nvPr/>
          </p:nvSpPr>
          <p:spPr bwMode="auto">
            <a:xfrm>
              <a:off x="8795443" y="5305835"/>
              <a:ext cx="0" cy="1372978"/>
            </a:xfrm>
            <a:prstGeom prst="line">
              <a:avLst/>
            </a:prstGeom>
            <a:noFill/>
            <a:ln w="22225" cap="flat">
              <a:solidFill>
                <a:schemeClr val="bg1">
                  <a:lumMod val="8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00" name="Line 800"/>
            <p:cNvSpPr>
              <a:spLocks noChangeShapeType="1"/>
            </p:cNvSpPr>
            <p:nvPr/>
          </p:nvSpPr>
          <p:spPr bwMode="auto">
            <a:xfrm>
              <a:off x="8720426" y="5305835"/>
              <a:ext cx="0" cy="1372978"/>
            </a:xfrm>
            <a:prstGeom prst="line">
              <a:avLst/>
            </a:prstGeom>
            <a:noFill/>
            <a:ln w="22225" cap="flat">
              <a:solidFill>
                <a:schemeClr val="bg1">
                  <a:lumMod val="8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01" name="Rectangle 679"/>
            <p:cNvSpPr>
              <a:spLocks noChangeArrowheads="1"/>
            </p:cNvSpPr>
            <p:nvPr/>
          </p:nvSpPr>
          <p:spPr bwMode="auto">
            <a:xfrm>
              <a:off x="10370779" y="5325144"/>
              <a:ext cx="454147" cy="1008278"/>
            </a:xfrm>
            <a:prstGeom prst="rect">
              <a:avLst/>
            </a:prstGeom>
            <a:solidFill>
              <a:schemeClr val="accent5">
                <a:lumMod val="60000"/>
                <a:lumOff val="4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02" name="Rectangle 801"/>
            <p:cNvSpPr>
              <a:spLocks noChangeArrowheads="1"/>
            </p:cNvSpPr>
            <p:nvPr/>
          </p:nvSpPr>
          <p:spPr bwMode="auto">
            <a:xfrm>
              <a:off x="10370779" y="5374380"/>
              <a:ext cx="454147" cy="81348"/>
            </a:xfrm>
            <a:prstGeom prst="rect">
              <a:avLst/>
            </a:prstGeom>
            <a:solidFill>
              <a:schemeClr val="accent5">
                <a:lumMod val="7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03" name="Rectangle 802"/>
            <p:cNvSpPr>
              <a:spLocks noChangeArrowheads="1"/>
            </p:cNvSpPr>
            <p:nvPr/>
          </p:nvSpPr>
          <p:spPr bwMode="auto">
            <a:xfrm>
              <a:off x="10370779" y="5513527"/>
              <a:ext cx="454147" cy="81348"/>
            </a:xfrm>
            <a:prstGeom prst="rect">
              <a:avLst/>
            </a:prstGeom>
            <a:solidFill>
              <a:schemeClr val="accent5">
                <a:lumMod val="7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04" name="Rectangle 803"/>
            <p:cNvSpPr>
              <a:spLocks noChangeArrowheads="1"/>
            </p:cNvSpPr>
            <p:nvPr/>
          </p:nvSpPr>
          <p:spPr bwMode="auto">
            <a:xfrm>
              <a:off x="10370779" y="5656955"/>
              <a:ext cx="454147" cy="77066"/>
            </a:xfrm>
            <a:prstGeom prst="rect">
              <a:avLst/>
            </a:prstGeom>
            <a:solidFill>
              <a:schemeClr val="accent5">
                <a:lumMod val="7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05" name="Rectangle 804"/>
            <p:cNvSpPr>
              <a:spLocks noChangeArrowheads="1"/>
            </p:cNvSpPr>
            <p:nvPr/>
          </p:nvSpPr>
          <p:spPr bwMode="auto">
            <a:xfrm>
              <a:off x="10370779" y="5796102"/>
              <a:ext cx="454147" cy="81348"/>
            </a:xfrm>
            <a:prstGeom prst="rect">
              <a:avLst/>
            </a:prstGeom>
            <a:solidFill>
              <a:schemeClr val="accent5">
                <a:lumMod val="7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06" name="Rectangle 805"/>
            <p:cNvSpPr>
              <a:spLocks noChangeArrowheads="1"/>
            </p:cNvSpPr>
            <p:nvPr/>
          </p:nvSpPr>
          <p:spPr bwMode="auto">
            <a:xfrm>
              <a:off x="10370779" y="5937389"/>
              <a:ext cx="454147" cy="79208"/>
            </a:xfrm>
            <a:prstGeom prst="rect">
              <a:avLst/>
            </a:prstGeom>
            <a:solidFill>
              <a:schemeClr val="accent5">
                <a:lumMod val="7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07" name="Rectangle 806"/>
            <p:cNvSpPr>
              <a:spLocks noChangeArrowheads="1"/>
            </p:cNvSpPr>
            <p:nvPr/>
          </p:nvSpPr>
          <p:spPr bwMode="auto">
            <a:xfrm>
              <a:off x="10370779" y="6076535"/>
              <a:ext cx="454147" cy="79208"/>
            </a:xfrm>
            <a:prstGeom prst="rect">
              <a:avLst/>
            </a:prstGeom>
            <a:solidFill>
              <a:schemeClr val="accent5">
                <a:lumMod val="7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08" name="Rectangle 807"/>
            <p:cNvSpPr>
              <a:spLocks noChangeArrowheads="1"/>
            </p:cNvSpPr>
            <p:nvPr/>
          </p:nvSpPr>
          <p:spPr bwMode="auto">
            <a:xfrm>
              <a:off x="10370779" y="6219963"/>
              <a:ext cx="454147" cy="74926"/>
            </a:xfrm>
            <a:prstGeom prst="rect">
              <a:avLst/>
            </a:prstGeom>
            <a:solidFill>
              <a:schemeClr val="accent5">
                <a:lumMod val="75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09" name="Rectangle 10"/>
            <p:cNvSpPr>
              <a:spLocks noChangeArrowheads="1"/>
            </p:cNvSpPr>
            <p:nvPr/>
          </p:nvSpPr>
          <p:spPr bwMode="auto">
            <a:xfrm>
              <a:off x="9233951" y="5901901"/>
              <a:ext cx="163984" cy="810946"/>
            </a:xfrm>
            <a:prstGeom prst="rect">
              <a:avLst/>
            </a:prstGeom>
            <a:solidFill>
              <a:schemeClr val="bg1">
                <a:lumMod val="50000"/>
              </a:schemeClr>
            </a:solidFill>
            <a:ln>
              <a:noFill/>
            </a:ln>
          </p:spPr>
          <p:txBody>
            <a:bodyPr vert="horz" wrap="square" lIns="91414" tIns="45706" rIns="91414" bIns="45706" numCol="1" anchor="t" anchorCtr="0" compatLnSpc="1">
              <a:prstTxWarp prst="textNoShape">
                <a:avLst/>
              </a:prstTxWarp>
            </a:bodyPr>
            <a:lstStyle/>
            <a:p>
              <a:pPr defTabSz="932563"/>
              <a:endParaRPr lang="en-US" sz="3263" dirty="0">
                <a:solidFill>
                  <a:srgbClr val="000000"/>
                </a:solidFill>
              </a:endParaRPr>
            </a:p>
          </p:txBody>
        </p:sp>
        <p:sp>
          <p:nvSpPr>
            <p:cNvPr id="610" name="Rectangle 11"/>
            <p:cNvSpPr>
              <a:spLocks noChangeArrowheads="1"/>
            </p:cNvSpPr>
            <p:nvPr/>
          </p:nvSpPr>
          <p:spPr bwMode="auto">
            <a:xfrm>
              <a:off x="9131972" y="5552721"/>
              <a:ext cx="163984" cy="1160125"/>
            </a:xfrm>
            <a:prstGeom prst="rect">
              <a:avLst/>
            </a:prstGeom>
            <a:solidFill>
              <a:schemeClr val="bg1">
                <a:lumMod val="50000"/>
              </a:schemeClr>
            </a:solidFill>
            <a:ln>
              <a:noFill/>
            </a:ln>
          </p:spPr>
          <p:txBody>
            <a:bodyPr vert="horz" wrap="square" lIns="91414" tIns="45706" rIns="91414" bIns="45706" numCol="1" anchor="t" anchorCtr="0" compatLnSpc="1">
              <a:prstTxWarp prst="textNoShape">
                <a:avLst/>
              </a:prstTxWarp>
            </a:bodyPr>
            <a:lstStyle/>
            <a:p>
              <a:pPr defTabSz="932563"/>
              <a:endParaRPr lang="en-US" sz="3263" dirty="0">
                <a:solidFill>
                  <a:srgbClr val="000000"/>
                </a:solidFill>
              </a:endParaRPr>
            </a:p>
          </p:txBody>
        </p:sp>
        <p:sp>
          <p:nvSpPr>
            <p:cNvPr id="611" name="Rectangle 13"/>
            <p:cNvSpPr>
              <a:spLocks noChangeArrowheads="1"/>
            </p:cNvSpPr>
            <p:nvPr/>
          </p:nvSpPr>
          <p:spPr bwMode="auto">
            <a:xfrm>
              <a:off x="9717744" y="5778707"/>
              <a:ext cx="426606" cy="934139"/>
            </a:xfrm>
            <a:prstGeom prst="rect">
              <a:avLst/>
            </a:prstGeom>
            <a:solidFill>
              <a:schemeClr val="bg1">
                <a:lumMod val="85000"/>
              </a:schemeClr>
            </a:solidFill>
            <a:ln>
              <a:noFill/>
            </a:ln>
          </p:spPr>
          <p:txBody>
            <a:bodyPr vert="horz" wrap="square" lIns="91414" tIns="45706" rIns="91414" bIns="45706" numCol="1" anchor="t" anchorCtr="0" compatLnSpc="1">
              <a:prstTxWarp prst="textNoShape">
                <a:avLst/>
              </a:prstTxWarp>
            </a:bodyPr>
            <a:lstStyle/>
            <a:p>
              <a:pPr defTabSz="932563"/>
              <a:endParaRPr lang="en-US" sz="3263" dirty="0">
                <a:solidFill>
                  <a:srgbClr val="000000"/>
                </a:solidFill>
              </a:endParaRPr>
            </a:p>
          </p:txBody>
        </p:sp>
        <p:sp>
          <p:nvSpPr>
            <p:cNvPr id="612" name="AutoShape 42"/>
            <p:cNvSpPr>
              <a:spLocks noChangeAspect="1" noChangeArrowheads="1" noTextEdit="1"/>
            </p:cNvSpPr>
            <p:nvPr/>
          </p:nvSpPr>
          <p:spPr bwMode="auto">
            <a:xfrm>
              <a:off x="10505817" y="5683429"/>
              <a:ext cx="338982" cy="663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13" name="AutoShape 146"/>
            <p:cNvSpPr>
              <a:spLocks noChangeAspect="1" noChangeArrowheads="1" noTextEdit="1"/>
            </p:cNvSpPr>
            <p:nvPr/>
          </p:nvSpPr>
          <p:spPr bwMode="auto">
            <a:xfrm>
              <a:off x="11521469" y="5420782"/>
              <a:ext cx="429550" cy="912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14" name="Rectangle 149"/>
            <p:cNvSpPr>
              <a:spLocks noChangeArrowheads="1"/>
            </p:cNvSpPr>
            <p:nvPr/>
          </p:nvSpPr>
          <p:spPr bwMode="auto">
            <a:xfrm>
              <a:off x="11521469" y="5476417"/>
              <a:ext cx="429550" cy="856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15" name="Freeform 151"/>
            <p:cNvSpPr>
              <a:spLocks noEditPoints="1"/>
            </p:cNvSpPr>
            <p:nvPr/>
          </p:nvSpPr>
          <p:spPr bwMode="auto">
            <a:xfrm>
              <a:off x="11521469" y="5476417"/>
              <a:ext cx="429550" cy="570577"/>
            </a:xfrm>
            <a:custGeom>
              <a:avLst/>
              <a:gdLst>
                <a:gd name="T0" fmla="*/ 281 w 332"/>
                <a:gd name="T1" fmla="*/ 265 h 441"/>
                <a:gd name="T2" fmla="*/ 213 w 332"/>
                <a:gd name="T3" fmla="*/ 262 h 441"/>
                <a:gd name="T4" fmla="*/ 281 w 332"/>
                <a:gd name="T5" fmla="*/ 262 h 441"/>
                <a:gd name="T6" fmla="*/ 213 w 332"/>
                <a:gd name="T7" fmla="*/ 208 h 441"/>
                <a:gd name="T8" fmla="*/ 213 w 332"/>
                <a:gd name="T9" fmla="*/ 221 h 441"/>
                <a:gd name="T10" fmla="*/ 281 w 332"/>
                <a:gd name="T11" fmla="*/ 191 h 441"/>
                <a:gd name="T12" fmla="*/ 131 w 332"/>
                <a:gd name="T13" fmla="*/ 164 h 441"/>
                <a:gd name="T14" fmla="*/ 200 w 332"/>
                <a:gd name="T15" fmla="*/ 164 h 441"/>
                <a:gd name="T16" fmla="*/ 213 w 332"/>
                <a:gd name="T17" fmla="*/ 151 h 441"/>
                <a:gd name="T18" fmla="*/ 213 w 332"/>
                <a:gd name="T19" fmla="*/ 164 h 441"/>
                <a:gd name="T20" fmla="*/ 200 w 332"/>
                <a:gd name="T21" fmla="*/ 134 h 441"/>
                <a:gd name="T22" fmla="*/ 213 w 332"/>
                <a:gd name="T23" fmla="*/ 147 h 441"/>
                <a:gd name="T24" fmla="*/ 281 w 332"/>
                <a:gd name="T25" fmla="*/ 147 h 441"/>
                <a:gd name="T26" fmla="*/ 131 w 332"/>
                <a:gd name="T27" fmla="*/ 94 h 441"/>
                <a:gd name="T28" fmla="*/ 131 w 332"/>
                <a:gd name="T29" fmla="*/ 107 h 441"/>
                <a:gd name="T30" fmla="*/ 281 w 332"/>
                <a:gd name="T31" fmla="*/ 94 h 441"/>
                <a:gd name="T32" fmla="*/ 131 w 332"/>
                <a:gd name="T33" fmla="*/ 90 h 441"/>
                <a:gd name="T34" fmla="*/ 200 w 332"/>
                <a:gd name="T35" fmla="*/ 90 h 441"/>
                <a:gd name="T36" fmla="*/ 213 w 332"/>
                <a:gd name="T37" fmla="*/ 77 h 441"/>
                <a:gd name="T38" fmla="*/ 213 w 332"/>
                <a:gd name="T39" fmla="*/ 90 h 441"/>
                <a:gd name="T40" fmla="*/ 120 w 332"/>
                <a:gd name="T41" fmla="*/ 36 h 441"/>
                <a:gd name="T42" fmla="*/ 131 w 332"/>
                <a:gd name="T43" fmla="*/ 50 h 441"/>
                <a:gd name="T44" fmla="*/ 200 w 332"/>
                <a:gd name="T45" fmla="*/ 50 h 441"/>
                <a:gd name="T46" fmla="*/ 213 w 332"/>
                <a:gd name="T47" fmla="*/ 36 h 441"/>
                <a:gd name="T48" fmla="*/ 213 w 332"/>
                <a:gd name="T49" fmla="*/ 50 h 441"/>
                <a:gd name="T50" fmla="*/ 120 w 332"/>
                <a:gd name="T51" fmla="*/ 20 h 441"/>
                <a:gd name="T52" fmla="*/ 131 w 332"/>
                <a:gd name="T53" fmla="*/ 33 h 441"/>
                <a:gd name="T54" fmla="*/ 200 w 332"/>
                <a:gd name="T55" fmla="*/ 33 h 441"/>
                <a:gd name="T56" fmla="*/ 213 w 332"/>
                <a:gd name="T57" fmla="*/ 20 h 441"/>
                <a:gd name="T58" fmla="*/ 213 w 332"/>
                <a:gd name="T59" fmla="*/ 33 h 441"/>
                <a:gd name="T60" fmla="*/ 58 w 332"/>
                <a:gd name="T61" fmla="*/ 77 h 441"/>
                <a:gd name="T62" fmla="*/ 68 w 332"/>
                <a:gd name="T63" fmla="*/ 90 h 441"/>
                <a:gd name="T64" fmla="*/ 120 w 332"/>
                <a:gd name="T65" fmla="*/ 107 h 441"/>
                <a:gd name="T66" fmla="*/ 120 w 332"/>
                <a:gd name="T67" fmla="*/ 134 h 441"/>
                <a:gd name="T68" fmla="*/ 114 w 332"/>
                <a:gd name="T69" fmla="*/ 151 h 441"/>
                <a:gd name="T70" fmla="*/ 144 w 332"/>
                <a:gd name="T71" fmla="*/ 191 h 441"/>
                <a:gd name="T72" fmla="*/ 154 w 332"/>
                <a:gd name="T73" fmla="*/ 204 h 441"/>
                <a:gd name="T74" fmla="*/ 200 w 332"/>
                <a:gd name="T75" fmla="*/ 221 h 441"/>
                <a:gd name="T76" fmla="*/ 200 w 332"/>
                <a:gd name="T77" fmla="*/ 248 h 441"/>
                <a:gd name="T78" fmla="*/ 199 w 332"/>
                <a:gd name="T79" fmla="*/ 265 h 441"/>
                <a:gd name="T80" fmla="*/ 230 w 332"/>
                <a:gd name="T81" fmla="*/ 306 h 441"/>
                <a:gd name="T82" fmla="*/ 240 w 332"/>
                <a:gd name="T83" fmla="*/ 319 h 441"/>
                <a:gd name="T84" fmla="*/ 281 w 332"/>
                <a:gd name="T85" fmla="*/ 335 h 441"/>
                <a:gd name="T86" fmla="*/ 332 w 332"/>
                <a:gd name="T87"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2" h="441">
                  <a:moveTo>
                    <a:pt x="213" y="278"/>
                  </a:moveTo>
                  <a:lnTo>
                    <a:pt x="213" y="265"/>
                  </a:lnTo>
                  <a:lnTo>
                    <a:pt x="281" y="265"/>
                  </a:lnTo>
                  <a:lnTo>
                    <a:pt x="281" y="278"/>
                  </a:lnTo>
                  <a:lnTo>
                    <a:pt x="213" y="278"/>
                  </a:lnTo>
                  <a:moveTo>
                    <a:pt x="213" y="262"/>
                  </a:moveTo>
                  <a:lnTo>
                    <a:pt x="213" y="248"/>
                  </a:lnTo>
                  <a:lnTo>
                    <a:pt x="281" y="248"/>
                  </a:lnTo>
                  <a:lnTo>
                    <a:pt x="281" y="262"/>
                  </a:lnTo>
                  <a:lnTo>
                    <a:pt x="213" y="262"/>
                  </a:lnTo>
                  <a:moveTo>
                    <a:pt x="213" y="221"/>
                  </a:moveTo>
                  <a:lnTo>
                    <a:pt x="213" y="208"/>
                  </a:lnTo>
                  <a:lnTo>
                    <a:pt x="281" y="208"/>
                  </a:lnTo>
                  <a:lnTo>
                    <a:pt x="281" y="221"/>
                  </a:lnTo>
                  <a:lnTo>
                    <a:pt x="213" y="221"/>
                  </a:lnTo>
                  <a:moveTo>
                    <a:pt x="213" y="204"/>
                  </a:moveTo>
                  <a:lnTo>
                    <a:pt x="213" y="191"/>
                  </a:lnTo>
                  <a:lnTo>
                    <a:pt x="281" y="191"/>
                  </a:lnTo>
                  <a:lnTo>
                    <a:pt x="281" y="204"/>
                  </a:lnTo>
                  <a:lnTo>
                    <a:pt x="213" y="204"/>
                  </a:lnTo>
                  <a:moveTo>
                    <a:pt x="131" y="164"/>
                  </a:moveTo>
                  <a:lnTo>
                    <a:pt x="131" y="151"/>
                  </a:lnTo>
                  <a:lnTo>
                    <a:pt x="200" y="151"/>
                  </a:lnTo>
                  <a:lnTo>
                    <a:pt x="200" y="164"/>
                  </a:lnTo>
                  <a:lnTo>
                    <a:pt x="131" y="164"/>
                  </a:lnTo>
                  <a:moveTo>
                    <a:pt x="213" y="164"/>
                  </a:moveTo>
                  <a:lnTo>
                    <a:pt x="213" y="151"/>
                  </a:lnTo>
                  <a:lnTo>
                    <a:pt x="281" y="151"/>
                  </a:lnTo>
                  <a:lnTo>
                    <a:pt x="281" y="164"/>
                  </a:lnTo>
                  <a:lnTo>
                    <a:pt x="213" y="164"/>
                  </a:lnTo>
                  <a:moveTo>
                    <a:pt x="131" y="147"/>
                  </a:moveTo>
                  <a:lnTo>
                    <a:pt x="131" y="134"/>
                  </a:lnTo>
                  <a:lnTo>
                    <a:pt x="200" y="134"/>
                  </a:lnTo>
                  <a:lnTo>
                    <a:pt x="200" y="147"/>
                  </a:lnTo>
                  <a:lnTo>
                    <a:pt x="131" y="147"/>
                  </a:lnTo>
                  <a:moveTo>
                    <a:pt x="213" y="147"/>
                  </a:moveTo>
                  <a:lnTo>
                    <a:pt x="213" y="134"/>
                  </a:lnTo>
                  <a:lnTo>
                    <a:pt x="281" y="134"/>
                  </a:lnTo>
                  <a:lnTo>
                    <a:pt x="281" y="147"/>
                  </a:lnTo>
                  <a:lnTo>
                    <a:pt x="213" y="147"/>
                  </a:lnTo>
                  <a:moveTo>
                    <a:pt x="131" y="107"/>
                  </a:moveTo>
                  <a:lnTo>
                    <a:pt x="131" y="94"/>
                  </a:lnTo>
                  <a:lnTo>
                    <a:pt x="200" y="94"/>
                  </a:lnTo>
                  <a:lnTo>
                    <a:pt x="200" y="107"/>
                  </a:lnTo>
                  <a:lnTo>
                    <a:pt x="131" y="107"/>
                  </a:lnTo>
                  <a:moveTo>
                    <a:pt x="213" y="107"/>
                  </a:moveTo>
                  <a:lnTo>
                    <a:pt x="213" y="94"/>
                  </a:lnTo>
                  <a:lnTo>
                    <a:pt x="281" y="94"/>
                  </a:lnTo>
                  <a:lnTo>
                    <a:pt x="281" y="107"/>
                  </a:lnTo>
                  <a:lnTo>
                    <a:pt x="213" y="107"/>
                  </a:lnTo>
                  <a:moveTo>
                    <a:pt x="131" y="90"/>
                  </a:moveTo>
                  <a:lnTo>
                    <a:pt x="131" y="77"/>
                  </a:lnTo>
                  <a:lnTo>
                    <a:pt x="200" y="77"/>
                  </a:lnTo>
                  <a:lnTo>
                    <a:pt x="200" y="90"/>
                  </a:lnTo>
                  <a:lnTo>
                    <a:pt x="131" y="90"/>
                  </a:lnTo>
                  <a:moveTo>
                    <a:pt x="213" y="90"/>
                  </a:moveTo>
                  <a:lnTo>
                    <a:pt x="213" y="77"/>
                  </a:lnTo>
                  <a:lnTo>
                    <a:pt x="281" y="77"/>
                  </a:lnTo>
                  <a:lnTo>
                    <a:pt x="281" y="90"/>
                  </a:lnTo>
                  <a:lnTo>
                    <a:pt x="213" y="90"/>
                  </a:lnTo>
                  <a:moveTo>
                    <a:pt x="51" y="50"/>
                  </a:moveTo>
                  <a:lnTo>
                    <a:pt x="51" y="36"/>
                  </a:lnTo>
                  <a:lnTo>
                    <a:pt x="120" y="36"/>
                  </a:lnTo>
                  <a:lnTo>
                    <a:pt x="120" y="50"/>
                  </a:lnTo>
                  <a:lnTo>
                    <a:pt x="51" y="50"/>
                  </a:lnTo>
                  <a:moveTo>
                    <a:pt x="131" y="50"/>
                  </a:moveTo>
                  <a:lnTo>
                    <a:pt x="131" y="36"/>
                  </a:lnTo>
                  <a:lnTo>
                    <a:pt x="200" y="36"/>
                  </a:lnTo>
                  <a:lnTo>
                    <a:pt x="200" y="50"/>
                  </a:lnTo>
                  <a:lnTo>
                    <a:pt x="131" y="50"/>
                  </a:lnTo>
                  <a:moveTo>
                    <a:pt x="213" y="50"/>
                  </a:moveTo>
                  <a:lnTo>
                    <a:pt x="213" y="36"/>
                  </a:lnTo>
                  <a:lnTo>
                    <a:pt x="281" y="36"/>
                  </a:lnTo>
                  <a:lnTo>
                    <a:pt x="281" y="50"/>
                  </a:lnTo>
                  <a:lnTo>
                    <a:pt x="213" y="50"/>
                  </a:lnTo>
                  <a:moveTo>
                    <a:pt x="51" y="33"/>
                  </a:moveTo>
                  <a:lnTo>
                    <a:pt x="51" y="20"/>
                  </a:lnTo>
                  <a:lnTo>
                    <a:pt x="120" y="20"/>
                  </a:lnTo>
                  <a:lnTo>
                    <a:pt x="120" y="33"/>
                  </a:lnTo>
                  <a:lnTo>
                    <a:pt x="51" y="33"/>
                  </a:lnTo>
                  <a:moveTo>
                    <a:pt x="131" y="33"/>
                  </a:moveTo>
                  <a:lnTo>
                    <a:pt x="131" y="20"/>
                  </a:lnTo>
                  <a:lnTo>
                    <a:pt x="200" y="20"/>
                  </a:lnTo>
                  <a:lnTo>
                    <a:pt x="200" y="33"/>
                  </a:lnTo>
                  <a:lnTo>
                    <a:pt x="131" y="33"/>
                  </a:lnTo>
                  <a:moveTo>
                    <a:pt x="213" y="33"/>
                  </a:moveTo>
                  <a:lnTo>
                    <a:pt x="213" y="20"/>
                  </a:lnTo>
                  <a:lnTo>
                    <a:pt x="281" y="20"/>
                  </a:lnTo>
                  <a:lnTo>
                    <a:pt x="281" y="33"/>
                  </a:lnTo>
                  <a:lnTo>
                    <a:pt x="213" y="33"/>
                  </a:lnTo>
                  <a:moveTo>
                    <a:pt x="332" y="0"/>
                  </a:moveTo>
                  <a:lnTo>
                    <a:pt x="0" y="0"/>
                  </a:lnTo>
                  <a:lnTo>
                    <a:pt x="58" y="77"/>
                  </a:lnTo>
                  <a:lnTo>
                    <a:pt x="120" y="77"/>
                  </a:lnTo>
                  <a:lnTo>
                    <a:pt x="120" y="90"/>
                  </a:lnTo>
                  <a:lnTo>
                    <a:pt x="68" y="90"/>
                  </a:lnTo>
                  <a:lnTo>
                    <a:pt x="71" y="94"/>
                  </a:lnTo>
                  <a:lnTo>
                    <a:pt x="120" y="94"/>
                  </a:lnTo>
                  <a:lnTo>
                    <a:pt x="120" y="107"/>
                  </a:lnTo>
                  <a:lnTo>
                    <a:pt x="81" y="107"/>
                  </a:lnTo>
                  <a:lnTo>
                    <a:pt x="101" y="134"/>
                  </a:lnTo>
                  <a:lnTo>
                    <a:pt x="120" y="134"/>
                  </a:lnTo>
                  <a:lnTo>
                    <a:pt x="120" y="147"/>
                  </a:lnTo>
                  <a:lnTo>
                    <a:pt x="111" y="147"/>
                  </a:lnTo>
                  <a:lnTo>
                    <a:pt x="114" y="151"/>
                  </a:lnTo>
                  <a:lnTo>
                    <a:pt x="120" y="151"/>
                  </a:lnTo>
                  <a:lnTo>
                    <a:pt x="120" y="159"/>
                  </a:lnTo>
                  <a:lnTo>
                    <a:pt x="144" y="191"/>
                  </a:lnTo>
                  <a:lnTo>
                    <a:pt x="200" y="191"/>
                  </a:lnTo>
                  <a:lnTo>
                    <a:pt x="200" y="204"/>
                  </a:lnTo>
                  <a:lnTo>
                    <a:pt x="154" y="204"/>
                  </a:lnTo>
                  <a:lnTo>
                    <a:pt x="157" y="208"/>
                  </a:lnTo>
                  <a:lnTo>
                    <a:pt x="200" y="208"/>
                  </a:lnTo>
                  <a:lnTo>
                    <a:pt x="200" y="221"/>
                  </a:lnTo>
                  <a:lnTo>
                    <a:pt x="166" y="221"/>
                  </a:lnTo>
                  <a:lnTo>
                    <a:pt x="187" y="248"/>
                  </a:lnTo>
                  <a:lnTo>
                    <a:pt x="200" y="248"/>
                  </a:lnTo>
                  <a:lnTo>
                    <a:pt x="200" y="262"/>
                  </a:lnTo>
                  <a:lnTo>
                    <a:pt x="197" y="262"/>
                  </a:lnTo>
                  <a:lnTo>
                    <a:pt x="199" y="265"/>
                  </a:lnTo>
                  <a:lnTo>
                    <a:pt x="200" y="265"/>
                  </a:lnTo>
                  <a:lnTo>
                    <a:pt x="200" y="265"/>
                  </a:lnTo>
                  <a:lnTo>
                    <a:pt x="230" y="306"/>
                  </a:lnTo>
                  <a:lnTo>
                    <a:pt x="281" y="306"/>
                  </a:lnTo>
                  <a:lnTo>
                    <a:pt x="281" y="319"/>
                  </a:lnTo>
                  <a:lnTo>
                    <a:pt x="240" y="319"/>
                  </a:lnTo>
                  <a:lnTo>
                    <a:pt x="243" y="322"/>
                  </a:lnTo>
                  <a:lnTo>
                    <a:pt x="281" y="322"/>
                  </a:lnTo>
                  <a:lnTo>
                    <a:pt x="281" y="335"/>
                  </a:lnTo>
                  <a:lnTo>
                    <a:pt x="253" y="335"/>
                  </a:lnTo>
                  <a:lnTo>
                    <a:pt x="332" y="441"/>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16" name="Rectangle 6"/>
            <p:cNvSpPr>
              <a:spLocks noChangeArrowheads="1"/>
            </p:cNvSpPr>
            <p:nvPr/>
          </p:nvSpPr>
          <p:spPr bwMode="auto">
            <a:xfrm>
              <a:off x="7490612" y="5930462"/>
              <a:ext cx="338521" cy="848620"/>
            </a:xfrm>
            <a:prstGeom prst="rect">
              <a:avLst/>
            </a:prstGeom>
            <a:solidFill>
              <a:schemeClr val="bg1">
                <a:lumMod val="75000"/>
              </a:schemeClr>
            </a:solidFill>
            <a:ln>
              <a:noFill/>
            </a:ln>
          </p:spPr>
          <p:txBody>
            <a:bodyPr vert="horz" wrap="square" lIns="91414" tIns="45706" rIns="91414" bIns="45706" numCol="1" anchor="t" anchorCtr="0" compatLnSpc="1">
              <a:prstTxWarp prst="textNoShape">
                <a:avLst/>
              </a:prstTxWarp>
            </a:bodyPr>
            <a:lstStyle/>
            <a:p>
              <a:pPr defTabSz="932563"/>
              <a:endParaRPr lang="en-US" sz="3263" dirty="0">
                <a:solidFill>
                  <a:srgbClr val="000000"/>
                </a:solidFill>
              </a:endParaRPr>
            </a:p>
          </p:txBody>
        </p:sp>
        <p:sp>
          <p:nvSpPr>
            <p:cNvPr id="617" name="Rectangle 616"/>
            <p:cNvSpPr/>
            <p:nvPr/>
          </p:nvSpPr>
          <p:spPr bwMode="auto">
            <a:xfrm>
              <a:off x="7268496" y="4955249"/>
              <a:ext cx="4821459" cy="1703125"/>
            </a:xfrm>
            <a:prstGeom prst="rect">
              <a:avLst/>
            </a:prstGeom>
            <a:solidFill>
              <a:schemeClr val="bg1">
                <a:alpha val="4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8" name="Group 617"/>
            <p:cNvGrpSpPr/>
            <p:nvPr/>
          </p:nvGrpSpPr>
          <p:grpSpPr>
            <a:xfrm>
              <a:off x="1" y="6046370"/>
              <a:ext cx="12191999" cy="813818"/>
              <a:chOff x="0" y="6185342"/>
              <a:chExt cx="12408174" cy="692436"/>
            </a:xfrm>
          </p:grpSpPr>
          <p:sp>
            <p:nvSpPr>
              <p:cNvPr id="632" name="Freeform 406"/>
              <p:cNvSpPr>
                <a:spLocks/>
              </p:cNvSpPr>
              <p:nvPr/>
            </p:nvSpPr>
            <p:spPr bwMode="auto">
              <a:xfrm>
                <a:off x="0" y="6873607"/>
                <a:ext cx="3287919" cy="0"/>
              </a:xfrm>
              <a:custGeom>
                <a:avLst/>
                <a:gdLst>
                  <a:gd name="T0" fmla="*/ 428 w 547"/>
                  <a:gd name="T1" fmla="*/ 37 h 118"/>
                  <a:gd name="T2" fmla="*/ 338 w 547"/>
                  <a:gd name="T3" fmla="*/ 10 h 118"/>
                  <a:gd name="T4" fmla="*/ 292 w 547"/>
                  <a:gd name="T5" fmla="*/ 5 h 118"/>
                  <a:gd name="T6" fmla="*/ 0 w 547"/>
                  <a:gd name="T7" fmla="*/ 118 h 118"/>
                  <a:gd name="T8" fmla="*/ 194 w 547"/>
                  <a:gd name="T9" fmla="*/ 118 h 118"/>
                  <a:gd name="T10" fmla="*/ 547 w 547"/>
                  <a:gd name="T11" fmla="*/ 118 h 118"/>
                  <a:gd name="T12" fmla="*/ 428 w 547"/>
                  <a:gd name="T13" fmla="*/ 37 h 118"/>
                  <a:gd name="connsiteX0" fmla="*/ 7824 w 10000"/>
                  <a:gd name="connsiteY0" fmla="*/ 2289 h 9153"/>
                  <a:gd name="connsiteX1" fmla="*/ 6179 w 10000"/>
                  <a:gd name="connsiteY1" fmla="*/ 0 h 9153"/>
                  <a:gd name="connsiteX2" fmla="*/ 0 w 10000"/>
                  <a:gd name="connsiteY2" fmla="*/ 9153 h 9153"/>
                  <a:gd name="connsiteX3" fmla="*/ 3547 w 10000"/>
                  <a:gd name="connsiteY3" fmla="*/ 9153 h 9153"/>
                  <a:gd name="connsiteX4" fmla="*/ 10000 w 10000"/>
                  <a:gd name="connsiteY4" fmla="*/ 9153 h 9153"/>
                  <a:gd name="connsiteX5" fmla="*/ 7824 w 10000"/>
                  <a:gd name="connsiteY5" fmla="*/ 2289 h 9153"/>
                  <a:gd name="connsiteX0" fmla="*/ 7824 w 10000"/>
                  <a:gd name="connsiteY0" fmla="*/ 0 h 7499"/>
                  <a:gd name="connsiteX1" fmla="*/ 0 w 10000"/>
                  <a:gd name="connsiteY1" fmla="*/ 7499 h 7499"/>
                  <a:gd name="connsiteX2" fmla="*/ 3547 w 10000"/>
                  <a:gd name="connsiteY2" fmla="*/ 7499 h 7499"/>
                  <a:gd name="connsiteX3" fmla="*/ 10000 w 10000"/>
                  <a:gd name="connsiteY3" fmla="*/ 7499 h 7499"/>
                  <a:gd name="connsiteX4" fmla="*/ 7824 w 10000"/>
                  <a:gd name="connsiteY4" fmla="*/ 0 h 7499"/>
                  <a:gd name="connsiteX0" fmla="*/ 10000 w 10000"/>
                  <a:gd name="connsiteY0" fmla="*/ 0 h 0"/>
                  <a:gd name="connsiteX1" fmla="*/ 0 w 10000"/>
                  <a:gd name="connsiteY1" fmla="*/ 0 h 0"/>
                  <a:gd name="connsiteX2" fmla="*/ 3547 w 10000"/>
                  <a:gd name="connsiteY2" fmla="*/ 0 h 0"/>
                  <a:gd name="connsiteX3" fmla="*/ 10000 w 10000"/>
                  <a:gd name="connsiteY3" fmla="*/ 0 h 0"/>
                  <a:gd name="connsiteX0" fmla="*/ 10000 w 10000"/>
                  <a:gd name="connsiteY0" fmla="*/ 0 h 0"/>
                  <a:gd name="connsiteX1" fmla="*/ 0 w 10000"/>
                  <a:gd name="connsiteY1" fmla="*/ 0 h 0"/>
                  <a:gd name="connsiteX2" fmla="*/ 10000 w 10000"/>
                  <a:gd name="connsiteY2" fmla="*/ 0 h 0"/>
                  <a:gd name="connsiteX0" fmla="*/ 10000 w 10000"/>
                  <a:gd name="connsiteY0" fmla="*/ 0 h 0"/>
                  <a:gd name="connsiteX1" fmla="*/ 0 w 10000"/>
                  <a:gd name="connsiteY1" fmla="*/ 0 h 0"/>
                  <a:gd name="connsiteX2" fmla="*/ 10000 w 10000"/>
                  <a:gd name="connsiteY2" fmla="*/ 0 h 0"/>
                  <a:gd name="connsiteX0" fmla="*/ 10000 w 10000"/>
                  <a:gd name="connsiteY0" fmla="*/ 0 h 0"/>
                  <a:gd name="connsiteX1" fmla="*/ 0 w 10000"/>
                  <a:gd name="connsiteY1" fmla="*/ 0 h 0"/>
                  <a:gd name="connsiteX2" fmla="*/ 10000 w 10000"/>
                  <a:gd name="connsiteY2" fmla="*/ 0 h 0"/>
                  <a:gd name="connsiteX0" fmla="*/ 10000 w 10000"/>
                  <a:gd name="connsiteY0" fmla="*/ 0 h 0"/>
                  <a:gd name="connsiteX1" fmla="*/ 0 w 10000"/>
                  <a:gd name="connsiteY1" fmla="*/ 0 h 0"/>
                  <a:gd name="connsiteX2" fmla="*/ 10000 w 10000"/>
                  <a:gd name="connsiteY2" fmla="*/ 0 h 0"/>
                  <a:gd name="connsiteX0" fmla="*/ 10000 w 10000"/>
                  <a:gd name="connsiteY0" fmla="*/ 0 h 0"/>
                  <a:gd name="connsiteX1" fmla="*/ 0 w 10000"/>
                  <a:gd name="connsiteY1" fmla="*/ 0 h 0"/>
                  <a:gd name="connsiteX2" fmla="*/ 10000 w 10000"/>
                  <a:gd name="connsiteY2" fmla="*/ 0 h 0"/>
                  <a:gd name="connsiteX0" fmla="*/ 10000 w 10000"/>
                  <a:gd name="connsiteY0" fmla="*/ 0 h 0"/>
                  <a:gd name="connsiteX1" fmla="*/ 0 w 10000"/>
                  <a:gd name="connsiteY1" fmla="*/ 0 h 0"/>
                  <a:gd name="connsiteX2" fmla="*/ 10000 w 10000"/>
                  <a:gd name="connsiteY2" fmla="*/ 0 h 0"/>
                  <a:gd name="connsiteX0" fmla="*/ 10000 w 10000"/>
                  <a:gd name="connsiteY0" fmla="*/ 0 h 0"/>
                  <a:gd name="connsiteX1" fmla="*/ 0 w 10000"/>
                  <a:gd name="connsiteY1" fmla="*/ 0 h 0"/>
                  <a:gd name="connsiteX2" fmla="*/ 10000 w 10000"/>
                  <a:gd name="connsiteY2" fmla="*/ 0 h 0"/>
                  <a:gd name="connsiteX0" fmla="*/ 10000 w 10000"/>
                  <a:gd name="connsiteY0" fmla="*/ 0 h 0"/>
                  <a:gd name="connsiteX1" fmla="*/ 0 w 10000"/>
                  <a:gd name="connsiteY1" fmla="*/ 0 h 0"/>
                  <a:gd name="connsiteX2" fmla="*/ 10000 w 10000"/>
                  <a:gd name="connsiteY2" fmla="*/ 0 h 0"/>
                  <a:gd name="connsiteX0" fmla="*/ 10000 w 10000"/>
                  <a:gd name="connsiteY0" fmla="*/ 0 h 0"/>
                  <a:gd name="connsiteX1" fmla="*/ 0 w 10000"/>
                  <a:gd name="connsiteY1" fmla="*/ 0 h 0"/>
                  <a:gd name="connsiteX2" fmla="*/ 10000 w 10000"/>
                  <a:gd name="connsiteY2" fmla="*/ 0 h 0"/>
                </a:gdLst>
                <a:ahLst/>
                <a:cxnLst>
                  <a:cxn ang="0">
                    <a:pos x="connsiteX0" y="connsiteY0"/>
                  </a:cxn>
                  <a:cxn ang="0">
                    <a:pos x="connsiteX1" y="connsiteY1"/>
                  </a:cxn>
                  <a:cxn ang="0">
                    <a:pos x="connsiteX2" y="connsiteY2"/>
                  </a:cxn>
                </a:cxnLst>
                <a:rect l="l" t="t" r="r" b="b"/>
                <a:pathLst>
                  <a:path w="10000">
                    <a:moveTo>
                      <a:pt x="10000" y="0"/>
                    </a:moveTo>
                    <a:cubicBezTo>
                      <a:pt x="6667" y="0"/>
                      <a:pt x="2964" y="-152400"/>
                      <a:pt x="0" y="0"/>
                    </a:cubicBezTo>
                    <a:lnTo>
                      <a:pt x="1000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33" name="Freeform 254"/>
              <p:cNvSpPr>
                <a:spLocks/>
              </p:cNvSpPr>
              <p:nvPr/>
            </p:nvSpPr>
            <p:spPr bwMode="auto">
              <a:xfrm>
                <a:off x="1579458" y="6873607"/>
                <a:ext cx="6421230" cy="0"/>
              </a:xfrm>
              <a:custGeom>
                <a:avLst/>
                <a:gdLst>
                  <a:gd name="T0" fmla="*/ 0 w 996"/>
                  <a:gd name="T1" fmla="*/ 291 h 291"/>
                  <a:gd name="T2" fmla="*/ 996 w 996"/>
                  <a:gd name="T3" fmla="*/ 291 h 291"/>
                  <a:gd name="T4" fmla="*/ 996 w 996"/>
                  <a:gd name="T5" fmla="*/ 234 h 291"/>
                  <a:gd name="T6" fmla="*/ 0 w 996"/>
                  <a:gd name="T7" fmla="*/ 291 h 291"/>
                  <a:gd name="connsiteX0" fmla="*/ 0 w 11085"/>
                  <a:gd name="connsiteY0" fmla="*/ 6834 h 6834"/>
                  <a:gd name="connsiteX1" fmla="*/ 10000 w 11085"/>
                  <a:gd name="connsiteY1" fmla="*/ 6834 h 6834"/>
                  <a:gd name="connsiteX2" fmla="*/ 11085 w 11085"/>
                  <a:gd name="connsiteY2" fmla="*/ 6233 h 6834"/>
                  <a:gd name="connsiteX3" fmla="*/ 0 w 11085"/>
                  <a:gd name="connsiteY3" fmla="*/ 6834 h 6834"/>
                  <a:gd name="connsiteX0" fmla="*/ 0 w 9021"/>
                  <a:gd name="connsiteY0" fmla="*/ 0 h 0"/>
                  <a:gd name="connsiteX1" fmla="*/ 9021 w 9021"/>
                  <a:gd name="connsiteY1" fmla="*/ 0 h 0"/>
                  <a:gd name="connsiteX2" fmla="*/ 0 w 9021"/>
                  <a:gd name="connsiteY2" fmla="*/ 0 h 0"/>
                  <a:gd name="connsiteX0" fmla="*/ 0 w 10000"/>
                  <a:gd name="connsiteY0" fmla="*/ 0 h 0"/>
                  <a:gd name="connsiteX1" fmla="*/ 10000 w 10000"/>
                  <a:gd name="connsiteY1" fmla="*/ 0 h 0"/>
                  <a:gd name="connsiteX2" fmla="*/ 0 w 10000"/>
                  <a:gd name="connsiteY2" fmla="*/ 0 h 0"/>
                </a:gdLst>
                <a:ahLst/>
                <a:cxnLst>
                  <a:cxn ang="0">
                    <a:pos x="connsiteX0" y="connsiteY0"/>
                  </a:cxn>
                  <a:cxn ang="0">
                    <a:pos x="connsiteX1" y="connsiteY1"/>
                  </a:cxn>
                  <a:cxn ang="0">
                    <a:pos x="connsiteX2" y="connsiteY2"/>
                  </a:cxn>
                </a:cxnLst>
                <a:rect l="l" t="t" r="r" b="b"/>
                <a:pathLst>
                  <a:path w="10000">
                    <a:moveTo>
                      <a:pt x="0" y="0"/>
                    </a:moveTo>
                    <a:cubicBezTo>
                      <a:pt x="3333" y="0"/>
                      <a:pt x="6750" y="-795131"/>
                      <a:pt x="10000" y="0"/>
                    </a:cubicBezTo>
                    <a:lnTo>
                      <a:pt x="0"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34" name="Freeform 17"/>
              <p:cNvSpPr>
                <a:spLocks/>
              </p:cNvSpPr>
              <p:nvPr/>
            </p:nvSpPr>
            <p:spPr bwMode="auto">
              <a:xfrm>
                <a:off x="6339801" y="6185342"/>
                <a:ext cx="6068373" cy="692436"/>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1958">
                  <a:defRPr/>
                </a:pPr>
                <a:endParaRPr lang="en-US" kern="0">
                  <a:solidFill>
                    <a:srgbClr val="000000"/>
                  </a:solidFill>
                </a:endParaRPr>
              </a:p>
            </p:txBody>
          </p:sp>
        </p:grpSp>
        <p:grpSp>
          <p:nvGrpSpPr>
            <p:cNvPr id="619" name="Group 618"/>
            <p:cNvGrpSpPr/>
            <p:nvPr/>
          </p:nvGrpSpPr>
          <p:grpSpPr>
            <a:xfrm>
              <a:off x="994459" y="6432700"/>
              <a:ext cx="621684" cy="394636"/>
              <a:chOff x="1014400" y="6428667"/>
              <a:chExt cx="634150" cy="402549"/>
            </a:xfrm>
          </p:grpSpPr>
          <p:grpSp>
            <p:nvGrpSpPr>
              <p:cNvPr id="620" name="Group 619"/>
              <p:cNvGrpSpPr/>
              <p:nvPr/>
            </p:nvGrpSpPr>
            <p:grpSpPr>
              <a:xfrm flipH="1">
                <a:off x="1486831" y="6517767"/>
                <a:ext cx="161719" cy="313449"/>
                <a:chOff x="6229350" y="5232400"/>
                <a:chExt cx="539750" cy="1046162"/>
              </a:xfrm>
            </p:grpSpPr>
            <p:sp>
              <p:nvSpPr>
                <p:cNvPr id="629"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30"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31"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grpSp>
            <p:nvGrpSpPr>
              <p:cNvPr id="621" name="Group 620"/>
              <p:cNvGrpSpPr/>
              <p:nvPr/>
            </p:nvGrpSpPr>
            <p:grpSpPr>
              <a:xfrm flipH="1">
                <a:off x="1216361" y="6428667"/>
                <a:ext cx="202945" cy="393356"/>
                <a:chOff x="6229350" y="5232400"/>
                <a:chExt cx="539750" cy="1046162"/>
              </a:xfrm>
            </p:grpSpPr>
            <p:sp>
              <p:nvSpPr>
                <p:cNvPr id="626"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27"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28"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grpSp>
            <p:nvGrpSpPr>
              <p:cNvPr id="622" name="Group 621"/>
              <p:cNvGrpSpPr/>
              <p:nvPr/>
            </p:nvGrpSpPr>
            <p:grpSpPr>
              <a:xfrm flipH="1">
                <a:off x="1014400" y="6460315"/>
                <a:ext cx="187379" cy="363185"/>
                <a:chOff x="6229350" y="5232400"/>
                <a:chExt cx="539750" cy="1046162"/>
              </a:xfrm>
            </p:grpSpPr>
            <p:sp>
              <p:nvSpPr>
                <p:cNvPr id="623"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24"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625"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grpSp>
      </p:grpSp>
      <p:sp>
        <p:nvSpPr>
          <p:cNvPr id="2" name="Title 1"/>
          <p:cNvSpPr>
            <a:spLocks noGrp="1"/>
          </p:cNvSpPr>
          <p:nvPr>
            <p:ph type="title"/>
          </p:nvPr>
        </p:nvSpPr>
        <p:spPr>
          <a:xfrm>
            <a:off x="275802" y="33086"/>
            <a:ext cx="11617318" cy="1176021"/>
          </a:xfrm>
        </p:spPr>
        <p:txBody>
          <a:bodyPr/>
          <a:lstStyle/>
          <a:p>
            <a:pPr lvl="0"/>
            <a:r>
              <a:rPr lang="en-US" sz="4080" dirty="0" smtClean="0">
                <a:solidFill>
                  <a:schemeClr val="bg1">
                    <a:lumMod val="50000"/>
                  </a:schemeClr>
                </a:solidFill>
              </a:rPr>
              <a:t>Summary: Azure cloud </a:t>
            </a:r>
            <a:r>
              <a:rPr lang="en-US" sz="4080" dirty="0"/>
              <a:t>o</a:t>
            </a:r>
            <a:r>
              <a:rPr lang="en-US" sz="4080" dirty="0" smtClean="0">
                <a:solidFill>
                  <a:schemeClr val="bg1">
                    <a:lumMod val="50000"/>
                  </a:schemeClr>
                </a:solidFill>
              </a:rPr>
              <a:t>fferings</a:t>
            </a:r>
            <a:endParaRPr lang="en-US" sz="4080" dirty="0">
              <a:solidFill>
                <a:schemeClr val="bg1">
                  <a:lumMod val="50000"/>
                </a:schemeClr>
              </a:solidFill>
            </a:endParaRPr>
          </a:p>
        </p:txBody>
      </p:sp>
      <p:sp>
        <p:nvSpPr>
          <p:cNvPr id="13" name="Rectangle 12"/>
          <p:cNvSpPr/>
          <p:nvPr/>
        </p:nvSpPr>
        <p:spPr>
          <a:xfrm>
            <a:off x="309393" y="973679"/>
            <a:ext cx="9286101" cy="470856"/>
          </a:xfrm>
          <a:prstGeom prst="rect">
            <a:avLst/>
          </a:prstGeom>
        </p:spPr>
        <p:txBody>
          <a:bodyPr wrap="square" lIns="146255" rIns="146255">
            <a:spAutoFit/>
          </a:bodyPr>
          <a:lstStyle/>
          <a:p>
            <a:pPr defTabSz="932417"/>
            <a:r>
              <a:rPr lang="en-IN" sz="2400" dirty="0">
                <a:ln w="3175">
                  <a:noFill/>
                </a:ln>
                <a:solidFill>
                  <a:schemeClr val="accent1">
                    <a:lumMod val="60000"/>
                    <a:lumOff val="40000"/>
                  </a:schemeClr>
                </a:solidFill>
                <a:latin typeface="Segoe UI Light"/>
                <a:cs typeface="Segoe UI" pitchFamily="34" charset="0"/>
              </a:rPr>
              <a:t>Over 100 services, continuous evolution</a:t>
            </a:r>
            <a:endParaRPr lang="en-US" sz="2400" dirty="0">
              <a:ln w="3175">
                <a:noFill/>
              </a:ln>
              <a:solidFill>
                <a:schemeClr val="accent1">
                  <a:lumMod val="60000"/>
                  <a:lumOff val="40000"/>
                </a:schemeClr>
              </a:solidFill>
              <a:latin typeface="Segoe UI Light"/>
              <a:cs typeface="Segoe UI" pitchFamily="34" charset="0"/>
            </a:endParaRPr>
          </a:p>
        </p:txBody>
      </p:sp>
      <p:grpSp>
        <p:nvGrpSpPr>
          <p:cNvPr id="70" name="Group 69"/>
          <p:cNvGrpSpPr/>
          <p:nvPr/>
        </p:nvGrpSpPr>
        <p:grpSpPr>
          <a:xfrm>
            <a:off x="9068321" y="5381301"/>
            <a:ext cx="868388" cy="685570"/>
            <a:chOff x="-33579" y="6214083"/>
            <a:chExt cx="851438" cy="672188"/>
          </a:xfrm>
        </p:grpSpPr>
        <p:sp>
          <p:nvSpPr>
            <p:cNvPr id="84" name="Rectangle 83"/>
            <p:cNvSpPr/>
            <p:nvPr/>
          </p:nvSpPr>
          <p:spPr bwMode="auto">
            <a:xfrm>
              <a:off x="-33579" y="6214083"/>
              <a:ext cx="851438" cy="672188"/>
            </a:xfrm>
            <a:prstGeom prst="rect">
              <a:avLst/>
            </a:prstGeom>
            <a:solidFill>
              <a:srgbClr val="00B0F0">
                <a:alpha val="89804"/>
              </a:srgbClr>
            </a:solidFill>
            <a:ln w="3175">
              <a:solidFill>
                <a:srgbClr val="7E7E7E">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5" tIns="46613" rIns="93225" bIns="46613" numCol="1" rtlCol="0" anchor="b" anchorCtr="0" compatLnSpc="1">
              <a:prstTxWarp prst="textNoShape">
                <a:avLst/>
              </a:prstTxWarp>
            </a:bodyPr>
            <a:lstStyle/>
            <a:p>
              <a:pPr algn="ctr" defTabSz="931967" fontAlgn="base">
                <a:spcBef>
                  <a:spcPct val="0"/>
                </a:spcBef>
                <a:spcAft>
                  <a:spcPct val="0"/>
                </a:spcAft>
              </a:pPr>
              <a:r>
                <a:rPr lang="en-US" sz="800" b="1" dirty="0">
                  <a:solidFill>
                    <a:srgbClr val="FFFFFF"/>
                  </a:solidFill>
                </a:rPr>
                <a:t>CDN</a:t>
              </a:r>
            </a:p>
          </p:txBody>
        </p:sp>
        <p:sp>
          <p:nvSpPr>
            <p:cNvPr id="90" name="Freeform 89"/>
            <p:cNvSpPr/>
            <p:nvPr/>
          </p:nvSpPr>
          <p:spPr bwMode="auto">
            <a:xfrm>
              <a:off x="151531" y="6314182"/>
              <a:ext cx="481219" cy="337607"/>
            </a:xfrm>
            <a:custGeom>
              <a:avLst/>
              <a:gdLst/>
              <a:ahLst/>
              <a:cxnLst/>
              <a:rect l="l" t="t" r="r" b="b"/>
              <a:pathLst>
                <a:path w="1009669" h="708348">
                  <a:moveTo>
                    <a:pt x="603501" y="50150"/>
                  </a:moveTo>
                  <a:cubicBezTo>
                    <a:pt x="542180" y="62066"/>
                    <a:pt x="478445" y="107364"/>
                    <a:pt x="423184" y="199570"/>
                  </a:cubicBezTo>
                  <a:cubicBezTo>
                    <a:pt x="272212" y="83061"/>
                    <a:pt x="152459" y="206121"/>
                    <a:pt x="161943" y="302069"/>
                  </a:cubicBezTo>
                  <a:cubicBezTo>
                    <a:pt x="26288" y="375528"/>
                    <a:pt x="-48026" y="601915"/>
                    <a:pt x="246332" y="675024"/>
                  </a:cubicBezTo>
                  <a:cubicBezTo>
                    <a:pt x="328364" y="681654"/>
                    <a:pt x="702463" y="671711"/>
                    <a:pt x="811175" y="671084"/>
                  </a:cubicBezTo>
                  <a:cubicBezTo>
                    <a:pt x="1117486" y="580742"/>
                    <a:pt x="907007" y="327973"/>
                    <a:pt x="825793" y="314144"/>
                  </a:cubicBezTo>
                  <a:cubicBezTo>
                    <a:pt x="880245" y="220504"/>
                    <a:pt x="816740" y="98944"/>
                    <a:pt x="715155" y="59282"/>
                  </a:cubicBezTo>
                  <a:lnTo>
                    <a:pt x="734188" y="76200"/>
                  </a:lnTo>
                  <a:lnTo>
                    <a:pt x="562738" y="209550"/>
                  </a:lnTo>
                  <a:lnTo>
                    <a:pt x="800863" y="247650"/>
                  </a:lnTo>
                  <a:lnTo>
                    <a:pt x="438913" y="523875"/>
                  </a:lnTo>
                  <a:lnTo>
                    <a:pt x="591313" y="304800"/>
                  </a:lnTo>
                  <a:lnTo>
                    <a:pt x="400813" y="276225"/>
                  </a:lnTo>
                  <a:close/>
                  <a:moveTo>
                    <a:pt x="648463" y="0"/>
                  </a:moveTo>
                  <a:lnTo>
                    <a:pt x="656810" y="7419"/>
                  </a:lnTo>
                  <a:cubicBezTo>
                    <a:pt x="809413" y="16248"/>
                    <a:pt x="925532" y="208708"/>
                    <a:pt x="861868" y="304362"/>
                  </a:cubicBezTo>
                  <a:cubicBezTo>
                    <a:pt x="958394" y="320798"/>
                    <a:pt x="1143974" y="563623"/>
                    <a:pt x="853221" y="702416"/>
                  </a:cubicBezTo>
                  <a:cubicBezTo>
                    <a:pt x="724013" y="703162"/>
                    <a:pt x="289857" y="713233"/>
                    <a:pt x="192359" y="705353"/>
                  </a:cubicBezTo>
                  <a:cubicBezTo>
                    <a:pt x="-155750" y="576570"/>
                    <a:pt x="61739" y="286556"/>
                    <a:pt x="128715" y="286519"/>
                  </a:cubicBezTo>
                  <a:cubicBezTo>
                    <a:pt x="117442" y="172482"/>
                    <a:pt x="278973" y="34948"/>
                    <a:pt x="416517" y="164695"/>
                  </a:cubicBezTo>
                  <a:cubicBezTo>
                    <a:pt x="488301" y="49825"/>
                    <a:pt x="568070" y="6328"/>
                    <a:pt x="640898" y="5208"/>
                  </a:cubicBezTo>
                  <a:lnTo>
                    <a:pt x="643473" y="556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8" tIns="146255" rIns="182818" bIns="146255" numCol="1" spcCol="0" rtlCol="0" fromWordArt="0" anchor="t" anchorCtr="0" forceAA="0" compatLnSpc="1">
              <a:prstTxWarp prst="textNoShape">
                <a:avLst/>
              </a:prstTxWarp>
              <a:noAutofit/>
            </a:bodyPr>
            <a:lstStyle/>
            <a:p>
              <a:pPr algn="ctr" defTabSz="932149"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54" name="Group 53"/>
          <p:cNvGrpSpPr/>
          <p:nvPr/>
        </p:nvGrpSpPr>
        <p:grpSpPr>
          <a:xfrm>
            <a:off x="5313177" y="3871453"/>
            <a:ext cx="868388" cy="685570"/>
            <a:chOff x="5726434" y="1235377"/>
            <a:chExt cx="851438" cy="672188"/>
          </a:xfrm>
        </p:grpSpPr>
        <p:sp>
          <p:nvSpPr>
            <p:cNvPr id="105" name="Rectangle 104"/>
            <p:cNvSpPr/>
            <p:nvPr/>
          </p:nvSpPr>
          <p:spPr bwMode="auto">
            <a:xfrm>
              <a:off x="5726434" y="1235377"/>
              <a:ext cx="851438" cy="672188"/>
            </a:xfrm>
            <a:prstGeom prst="rect">
              <a:avLst/>
            </a:prstGeom>
            <a:solidFill>
              <a:srgbClr val="FFC000">
                <a:alpha val="89804"/>
              </a:srgbClr>
            </a:solidFill>
            <a:ln w="3175">
              <a:solidFill>
                <a:srgbClr val="7E7E7E">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5" tIns="46613" rIns="93225"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Service bus</a:t>
              </a:r>
            </a:p>
          </p:txBody>
        </p:sp>
        <p:sp>
          <p:nvSpPr>
            <p:cNvPr id="114" name="L-Shape 12"/>
            <p:cNvSpPr/>
            <p:nvPr/>
          </p:nvSpPr>
          <p:spPr>
            <a:xfrm>
              <a:off x="5992593" y="1339432"/>
              <a:ext cx="319119" cy="289954"/>
            </a:xfrm>
            <a:custGeom>
              <a:avLst/>
              <a:gdLst/>
              <a:ahLst/>
              <a:cxnLst/>
              <a:rect l="l" t="t" r="r" b="b"/>
              <a:pathLst>
                <a:path w="2084586" h="1894071">
                  <a:moveTo>
                    <a:pt x="485337" y="1264369"/>
                  </a:moveTo>
                  <a:lnTo>
                    <a:pt x="672903" y="1264369"/>
                  </a:lnTo>
                  <a:lnTo>
                    <a:pt x="672903" y="1720793"/>
                  </a:lnTo>
                  <a:lnTo>
                    <a:pt x="752398" y="1720793"/>
                  </a:lnTo>
                  <a:lnTo>
                    <a:pt x="579120" y="1894071"/>
                  </a:lnTo>
                  <a:lnTo>
                    <a:pt x="405842" y="1720793"/>
                  </a:lnTo>
                  <a:lnTo>
                    <a:pt x="485337" y="1720793"/>
                  </a:lnTo>
                  <a:close/>
                  <a:moveTo>
                    <a:pt x="331797" y="999793"/>
                  </a:moveTo>
                  <a:lnTo>
                    <a:pt x="826444" y="999793"/>
                  </a:lnTo>
                  <a:lnTo>
                    <a:pt x="826444" y="1109744"/>
                  </a:lnTo>
                  <a:lnTo>
                    <a:pt x="331797" y="1109744"/>
                  </a:lnTo>
                  <a:close/>
                  <a:moveTo>
                    <a:pt x="331797" y="841330"/>
                  </a:moveTo>
                  <a:lnTo>
                    <a:pt x="826444" y="841330"/>
                  </a:lnTo>
                  <a:lnTo>
                    <a:pt x="826444" y="951281"/>
                  </a:lnTo>
                  <a:lnTo>
                    <a:pt x="331797" y="951281"/>
                  </a:lnTo>
                  <a:close/>
                  <a:moveTo>
                    <a:pt x="331797" y="682868"/>
                  </a:moveTo>
                  <a:lnTo>
                    <a:pt x="826444" y="682868"/>
                  </a:lnTo>
                  <a:lnTo>
                    <a:pt x="826444" y="792819"/>
                  </a:lnTo>
                  <a:lnTo>
                    <a:pt x="331797" y="792819"/>
                  </a:lnTo>
                  <a:close/>
                  <a:moveTo>
                    <a:pt x="723092" y="295346"/>
                  </a:moveTo>
                  <a:cubicBezTo>
                    <a:pt x="1141964" y="298315"/>
                    <a:pt x="1490793" y="568996"/>
                    <a:pt x="1573762" y="929135"/>
                  </a:cubicBezTo>
                  <a:cubicBezTo>
                    <a:pt x="1814763" y="958572"/>
                    <a:pt x="2012695" y="1067283"/>
                    <a:pt x="2079531" y="1213804"/>
                  </a:cubicBezTo>
                  <a:lnTo>
                    <a:pt x="2076926" y="1214231"/>
                  </a:lnTo>
                  <a:cubicBezTo>
                    <a:pt x="2082206" y="1218728"/>
                    <a:pt x="2084586" y="1225448"/>
                    <a:pt x="2084586" y="1232724"/>
                  </a:cubicBezTo>
                  <a:lnTo>
                    <a:pt x="2084586" y="1593670"/>
                  </a:lnTo>
                  <a:cubicBezTo>
                    <a:pt x="2084586" y="1611702"/>
                    <a:pt x="2069969" y="1626319"/>
                    <a:pt x="2051937" y="1626319"/>
                  </a:cubicBezTo>
                  <a:lnTo>
                    <a:pt x="1935052" y="1626319"/>
                  </a:lnTo>
                  <a:lnTo>
                    <a:pt x="1935051" y="1626319"/>
                  </a:lnTo>
                  <a:lnTo>
                    <a:pt x="805823" y="1626319"/>
                  </a:lnTo>
                  <a:lnTo>
                    <a:pt x="805823" y="1420840"/>
                  </a:lnTo>
                  <a:lnTo>
                    <a:pt x="1902403" y="1420840"/>
                  </a:lnTo>
                  <a:lnTo>
                    <a:pt x="1902403" y="1239177"/>
                  </a:lnTo>
                  <a:cubicBezTo>
                    <a:pt x="1830681" y="1149132"/>
                    <a:pt x="1645801" y="1089233"/>
                    <a:pt x="1438332" y="1088855"/>
                  </a:cubicBezTo>
                  <a:lnTo>
                    <a:pt x="1438336" y="1088375"/>
                  </a:lnTo>
                  <a:lnTo>
                    <a:pt x="1426991" y="1088468"/>
                  </a:lnTo>
                  <a:cubicBezTo>
                    <a:pt x="1423433" y="742809"/>
                    <a:pt x="1109554" y="463526"/>
                    <a:pt x="721680" y="460900"/>
                  </a:cubicBezTo>
                  <a:close/>
                  <a:moveTo>
                    <a:pt x="0" y="0"/>
                  </a:moveTo>
                  <a:lnTo>
                    <a:pt x="187452" y="0"/>
                  </a:lnTo>
                  <a:lnTo>
                    <a:pt x="187452" y="3"/>
                  </a:lnTo>
                  <a:lnTo>
                    <a:pt x="693420" y="3"/>
                  </a:lnTo>
                  <a:lnTo>
                    <a:pt x="693420" y="453053"/>
                  </a:lnTo>
                  <a:lnTo>
                    <a:pt x="507565" y="453053"/>
                  </a:lnTo>
                  <a:lnTo>
                    <a:pt x="507565" y="189586"/>
                  </a:lnTo>
                  <a:lnTo>
                    <a:pt x="187452" y="189586"/>
                  </a:lnTo>
                  <a:lnTo>
                    <a:pt x="187452" y="1424613"/>
                  </a:lnTo>
                  <a:lnTo>
                    <a:pt x="365760" y="1424613"/>
                  </a:lnTo>
                  <a:lnTo>
                    <a:pt x="365760" y="1626319"/>
                  </a:lnTo>
                  <a:lnTo>
                    <a:pt x="0" y="162631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612" dirty="0">
                <a:solidFill>
                  <a:srgbClr val="FFFFFF"/>
                </a:solidFill>
              </a:endParaRPr>
            </a:p>
          </p:txBody>
        </p:sp>
      </p:grpSp>
      <p:grpSp>
        <p:nvGrpSpPr>
          <p:cNvPr id="40" name="Group 39"/>
          <p:cNvGrpSpPr/>
          <p:nvPr/>
        </p:nvGrpSpPr>
        <p:grpSpPr>
          <a:xfrm>
            <a:off x="1558249" y="5381301"/>
            <a:ext cx="868388" cy="685570"/>
            <a:chOff x="7210882" y="1003045"/>
            <a:chExt cx="851438" cy="672188"/>
          </a:xfrm>
        </p:grpSpPr>
        <p:sp>
          <p:nvSpPr>
            <p:cNvPr id="106" name="Rectangle 105"/>
            <p:cNvSpPr/>
            <p:nvPr/>
          </p:nvSpPr>
          <p:spPr bwMode="auto">
            <a:xfrm>
              <a:off x="7210882" y="1003045"/>
              <a:ext cx="851438" cy="672188"/>
            </a:xfrm>
            <a:prstGeom prst="rect">
              <a:avLst/>
            </a:prstGeom>
            <a:solidFill>
              <a:srgbClr val="00B050">
                <a:alpha val="89804"/>
              </a:srgbClr>
            </a:solidFill>
            <a:ln w="3175">
              <a:solidFill>
                <a:srgbClr val="595959">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5" tIns="46613" rIns="93225"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VS Online</a:t>
              </a:r>
            </a:p>
          </p:txBody>
        </p:sp>
        <p:sp>
          <p:nvSpPr>
            <p:cNvPr id="115" name="Freeform 114"/>
            <p:cNvSpPr>
              <a:spLocks noEditPoints="1"/>
            </p:cNvSpPr>
            <p:nvPr/>
          </p:nvSpPr>
          <p:spPr bwMode="black">
            <a:xfrm flipH="1">
              <a:off x="7485554" y="1101029"/>
              <a:ext cx="302094" cy="302094"/>
            </a:xfrm>
            <a:custGeom>
              <a:avLst/>
              <a:gdLst>
                <a:gd name="T0" fmla="*/ 50 w 150"/>
                <a:gd name="T1" fmla="*/ 75 h 150"/>
                <a:gd name="T2" fmla="*/ 90 w 150"/>
                <a:gd name="T3" fmla="*/ 45 h 150"/>
                <a:gd name="T4" fmla="*/ 90 w 150"/>
                <a:gd name="T5" fmla="*/ 105 h 150"/>
                <a:gd name="T6" fmla="*/ 50 w 150"/>
                <a:gd name="T7" fmla="*/ 75 h 150"/>
                <a:gd name="T8" fmla="*/ 75 w 150"/>
                <a:gd name="T9" fmla="*/ 140 h 150"/>
                <a:gd name="T10" fmla="*/ 10 w 150"/>
                <a:gd name="T11" fmla="*/ 75 h 150"/>
                <a:gd name="T12" fmla="*/ 75 w 150"/>
                <a:gd name="T13" fmla="*/ 10 h 150"/>
                <a:gd name="T14" fmla="*/ 140 w 150"/>
                <a:gd name="T15" fmla="*/ 75 h 150"/>
                <a:gd name="T16" fmla="*/ 75 w 150"/>
                <a:gd name="T17" fmla="*/ 140 h 150"/>
                <a:gd name="T18" fmla="*/ 75 w 150"/>
                <a:gd name="T19" fmla="*/ 150 h 150"/>
                <a:gd name="T20" fmla="*/ 150 w 150"/>
                <a:gd name="T21" fmla="*/ 75 h 150"/>
                <a:gd name="T22" fmla="*/ 75 w 150"/>
                <a:gd name="T23" fmla="*/ 0 h 150"/>
                <a:gd name="T24" fmla="*/ 0 w 150"/>
                <a:gd name="T25" fmla="*/ 75 h 150"/>
                <a:gd name="T26" fmla="*/ 75 w 15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50">
                  <a:moveTo>
                    <a:pt x="50" y="75"/>
                  </a:moveTo>
                  <a:cubicBezTo>
                    <a:pt x="90" y="45"/>
                    <a:pt x="90" y="45"/>
                    <a:pt x="90" y="45"/>
                  </a:cubicBezTo>
                  <a:cubicBezTo>
                    <a:pt x="90" y="105"/>
                    <a:pt x="90" y="105"/>
                    <a:pt x="90" y="105"/>
                  </a:cubicBezTo>
                  <a:lnTo>
                    <a:pt x="50" y="75"/>
                  </a:lnTo>
                  <a:close/>
                  <a:moveTo>
                    <a:pt x="75" y="140"/>
                  </a:moveTo>
                  <a:cubicBezTo>
                    <a:pt x="39" y="140"/>
                    <a:pt x="10" y="111"/>
                    <a:pt x="10" y="75"/>
                  </a:cubicBezTo>
                  <a:cubicBezTo>
                    <a:pt x="10" y="39"/>
                    <a:pt x="39" y="10"/>
                    <a:pt x="75" y="10"/>
                  </a:cubicBezTo>
                  <a:cubicBezTo>
                    <a:pt x="111" y="10"/>
                    <a:pt x="140" y="39"/>
                    <a:pt x="140" y="75"/>
                  </a:cubicBezTo>
                  <a:cubicBezTo>
                    <a:pt x="140" y="111"/>
                    <a:pt x="111" y="140"/>
                    <a:pt x="75" y="140"/>
                  </a:cubicBezTo>
                  <a:moveTo>
                    <a:pt x="75" y="150"/>
                  </a:moveTo>
                  <a:cubicBezTo>
                    <a:pt x="116" y="150"/>
                    <a:pt x="150" y="116"/>
                    <a:pt x="150" y="75"/>
                  </a:cubicBezTo>
                  <a:cubicBezTo>
                    <a:pt x="150" y="34"/>
                    <a:pt x="116" y="0"/>
                    <a:pt x="75" y="0"/>
                  </a:cubicBezTo>
                  <a:cubicBezTo>
                    <a:pt x="34" y="0"/>
                    <a:pt x="0" y="34"/>
                    <a:pt x="0" y="75"/>
                  </a:cubicBezTo>
                  <a:cubicBezTo>
                    <a:pt x="0" y="116"/>
                    <a:pt x="34" y="150"/>
                    <a:pt x="75" y="150"/>
                  </a:cubicBezTo>
                </a:path>
              </a:pathLst>
            </a:custGeom>
            <a:solidFill>
              <a:schemeClr val="bg1"/>
            </a:solidFill>
            <a:ln>
              <a:noFill/>
            </a:ln>
            <a:extLst/>
          </p:spPr>
          <p:txBody>
            <a:bodyPr vert="horz" wrap="square" lIns="91409" tIns="45704" rIns="91409" bIns="45704"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612" dirty="0">
                <a:solidFill>
                  <a:srgbClr val="000000"/>
                </a:solidFill>
              </a:endParaRPr>
            </a:p>
          </p:txBody>
        </p:sp>
      </p:grpSp>
      <p:grpSp>
        <p:nvGrpSpPr>
          <p:cNvPr id="55" name="Group 54"/>
          <p:cNvGrpSpPr/>
          <p:nvPr/>
        </p:nvGrpSpPr>
        <p:grpSpPr>
          <a:xfrm>
            <a:off x="6253658" y="3871453"/>
            <a:ext cx="868388" cy="685570"/>
            <a:chOff x="2032" y="4063896"/>
            <a:chExt cx="851438" cy="672188"/>
          </a:xfrm>
        </p:grpSpPr>
        <p:sp>
          <p:nvSpPr>
            <p:cNvPr id="132" name="Rectangle 131"/>
            <p:cNvSpPr/>
            <p:nvPr/>
          </p:nvSpPr>
          <p:spPr bwMode="auto">
            <a:xfrm>
              <a:off x="2032" y="4063896"/>
              <a:ext cx="851438" cy="672188"/>
            </a:xfrm>
            <a:prstGeom prst="rect">
              <a:avLst/>
            </a:prstGeom>
            <a:solidFill>
              <a:srgbClr val="FFC000">
                <a:alpha val="89804"/>
              </a:srgbClr>
            </a:solidFill>
            <a:ln w="3175">
              <a:solidFill>
                <a:srgbClr val="7E7E7E">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5" tIns="46613" rIns="93225"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BizTalk</a:t>
              </a:r>
            </a:p>
          </p:txBody>
        </p:sp>
        <p:grpSp>
          <p:nvGrpSpPr>
            <p:cNvPr id="92" name="Group 91"/>
            <p:cNvGrpSpPr/>
            <p:nvPr/>
          </p:nvGrpSpPr>
          <p:grpSpPr>
            <a:xfrm>
              <a:off x="217161" y="4143178"/>
              <a:ext cx="421180" cy="379953"/>
              <a:chOff x="1302898" y="1640683"/>
              <a:chExt cx="1201027" cy="1083468"/>
            </a:xfrm>
            <a:solidFill>
              <a:schemeClr val="bg1"/>
            </a:solidFill>
          </p:grpSpPr>
          <p:sp>
            <p:nvSpPr>
              <p:cNvPr id="94" name="Freeform 93"/>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grpFill/>
              <a:ln w="9525" cap="flat" cmpd="sng" algn="ctr">
                <a:solidFill>
                  <a:schemeClr val="bg1"/>
                </a:solidFill>
                <a:prstDash val="solid"/>
              </a:ln>
              <a:effectLst/>
            </p:spPr>
            <p:txBody>
              <a:bodyPr vert="horz" wrap="square" lIns="91405" tIns="45703" rIns="91405" bIns="45703"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780" fontAlgn="base">
                  <a:spcBef>
                    <a:spcPct val="0"/>
                  </a:spcBef>
                  <a:spcAft>
                    <a:spcPct val="0"/>
                  </a:spcAft>
                  <a:defRPr/>
                </a:pPr>
                <a:endParaRPr lang="en-US" sz="612" kern="0" dirty="0">
                  <a:gradFill>
                    <a:gsLst>
                      <a:gs pos="0">
                        <a:srgbClr val="FFFFFF"/>
                      </a:gs>
                      <a:gs pos="100000">
                        <a:srgbClr val="FFFFFF"/>
                      </a:gs>
                    </a:gsLst>
                    <a:lin ang="5400000" scaled="0"/>
                  </a:gradFill>
                </a:endParaRPr>
              </a:p>
            </p:txBody>
          </p:sp>
          <p:sp>
            <p:nvSpPr>
              <p:cNvPr id="95" name="Freeform 94"/>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grpFill/>
              <a:ln w="9525" cap="flat" cmpd="sng" algn="ctr">
                <a:solidFill>
                  <a:schemeClr val="bg1"/>
                </a:solidFill>
                <a:prstDash val="solid"/>
              </a:ln>
              <a:effectLst/>
            </p:spPr>
            <p:txBody>
              <a:bodyPr vert="horz" wrap="square" lIns="91405" tIns="45703" rIns="91405" bIns="45703"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780" fontAlgn="base">
                  <a:spcBef>
                    <a:spcPct val="0"/>
                  </a:spcBef>
                  <a:spcAft>
                    <a:spcPct val="0"/>
                  </a:spcAft>
                  <a:defRPr/>
                </a:pPr>
                <a:endParaRPr lang="en-US" sz="612" kern="0" dirty="0">
                  <a:gradFill>
                    <a:gsLst>
                      <a:gs pos="0">
                        <a:srgbClr val="FFFFFF"/>
                      </a:gs>
                      <a:gs pos="100000">
                        <a:srgbClr val="FFFFFF"/>
                      </a:gs>
                    </a:gsLst>
                    <a:lin ang="5400000" scaled="0"/>
                  </a:gradFill>
                </a:endParaRPr>
              </a:p>
            </p:txBody>
          </p:sp>
          <p:sp>
            <p:nvSpPr>
              <p:cNvPr id="98" name="Freeform 97"/>
              <p:cNvSpPr/>
              <p:nvPr/>
            </p:nvSpPr>
            <p:spPr>
              <a:xfrm>
                <a:off x="1927971" y="1866901"/>
                <a:ext cx="377517" cy="607695"/>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grpFill/>
              <a:ln w="9525" cap="flat" cmpd="sng" algn="ctr">
                <a:solidFill>
                  <a:schemeClr val="bg1"/>
                </a:solidFill>
                <a:prstDash val="solid"/>
              </a:ln>
              <a:effectLst/>
            </p:spPr>
            <p:txBody>
              <a:bodyPr vert="horz" wrap="square" lIns="91405" tIns="45703" rIns="91405" bIns="45703"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780" fontAlgn="base">
                  <a:spcBef>
                    <a:spcPct val="0"/>
                  </a:spcBef>
                  <a:spcAft>
                    <a:spcPct val="0"/>
                  </a:spcAft>
                  <a:defRPr/>
                </a:pPr>
                <a:endParaRPr lang="en-US" sz="612" kern="0" dirty="0">
                  <a:gradFill>
                    <a:gsLst>
                      <a:gs pos="0">
                        <a:srgbClr val="FFFFFF"/>
                      </a:gs>
                      <a:gs pos="100000">
                        <a:srgbClr val="FFFFFF"/>
                      </a:gs>
                    </a:gsLst>
                    <a:lin ang="5400000" scaled="0"/>
                  </a:gradFill>
                </a:endParaRPr>
              </a:p>
            </p:txBody>
          </p:sp>
          <p:sp>
            <p:nvSpPr>
              <p:cNvPr id="100" name="Freeform 99"/>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grpFill/>
              <a:ln w="9525" cap="flat" cmpd="sng" algn="ctr">
                <a:solidFill>
                  <a:schemeClr val="bg1"/>
                </a:solidFill>
                <a:prstDash val="solid"/>
              </a:ln>
              <a:effectLst/>
            </p:spPr>
            <p:txBody>
              <a:bodyPr vert="horz" wrap="square" lIns="91405" tIns="45703" rIns="91405" bIns="45703"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780" fontAlgn="base">
                  <a:spcBef>
                    <a:spcPct val="0"/>
                  </a:spcBef>
                  <a:spcAft>
                    <a:spcPct val="0"/>
                  </a:spcAft>
                  <a:defRPr/>
                </a:pPr>
                <a:endParaRPr lang="en-US" sz="612" kern="0" dirty="0">
                  <a:gradFill>
                    <a:gsLst>
                      <a:gs pos="0">
                        <a:srgbClr val="FFFFFF"/>
                      </a:gs>
                      <a:gs pos="100000">
                        <a:srgbClr val="FFFFFF"/>
                      </a:gs>
                    </a:gsLst>
                    <a:lin ang="5400000" scaled="0"/>
                  </a:gradFill>
                </a:endParaRPr>
              </a:p>
            </p:txBody>
          </p:sp>
          <p:sp>
            <p:nvSpPr>
              <p:cNvPr id="101" name="Freeform 100"/>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952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9" tIns="45704" rIns="45704" bIns="91409"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780" fontAlgn="base">
                  <a:spcBef>
                    <a:spcPct val="0"/>
                  </a:spcBef>
                  <a:spcAft>
                    <a:spcPct val="0"/>
                  </a:spcAft>
                </a:pPr>
                <a:endParaRPr lang="en-US" sz="612"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63" name="Group 62"/>
          <p:cNvGrpSpPr/>
          <p:nvPr/>
        </p:nvGrpSpPr>
        <p:grpSpPr>
          <a:xfrm>
            <a:off x="10006834" y="3116530"/>
            <a:ext cx="868388" cy="685570"/>
            <a:chOff x="9372728" y="118180"/>
            <a:chExt cx="851438" cy="672188"/>
          </a:xfrm>
        </p:grpSpPr>
        <p:sp>
          <p:nvSpPr>
            <p:cNvPr id="156" name="Rectangle 155"/>
            <p:cNvSpPr/>
            <p:nvPr/>
          </p:nvSpPr>
          <p:spPr bwMode="auto">
            <a:xfrm>
              <a:off x="9372728" y="118180"/>
              <a:ext cx="851438" cy="672188"/>
            </a:xfrm>
            <a:prstGeom prst="rect">
              <a:avLst/>
            </a:prstGeom>
            <a:solidFill>
              <a:srgbClr val="FF0000">
                <a:alpha val="89804"/>
              </a:srgbClr>
            </a:solidFill>
            <a:ln w="3175">
              <a:solidFill>
                <a:srgbClr val="7E7E7E">
                  <a:alpha val="50196"/>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13" rIns="0"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Virtual network</a:t>
              </a:r>
            </a:p>
          </p:txBody>
        </p:sp>
        <p:sp>
          <p:nvSpPr>
            <p:cNvPr id="159" name="Freeform 78"/>
            <p:cNvSpPr>
              <a:spLocks noEditPoints="1"/>
            </p:cNvSpPr>
            <p:nvPr/>
          </p:nvSpPr>
          <p:spPr bwMode="black">
            <a:xfrm>
              <a:off x="9604078" y="176677"/>
              <a:ext cx="388738" cy="372026"/>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chemeClr val="bg1"/>
            </a:solidFill>
            <a:ln>
              <a:noFill/>
            </a:ln>
          </p:spPr>
          <p:txBody>
            <a:bodyPr vert="horz" wrap="square" lIns="83915" tIns="41958" rIns="83915" bIns="41958" numCol="1" anchor="t" anchorCtr="0" compatLnSpc="1">
              <a:prstTxWarp prst="textNoShape">
                <a:avLst/>
              </a:prstTxWarp>
            </a:bodyPr>
            <a:lstStyle/>
            <a:p>
              <a:pPr defTabSz="698226"/>
              <a:endParaRPr lang="en-US" sz="612" dirty="0">
                <a:solidFill>
                  <a:srgbClr val="FFFFFF"/>
                </a:solidFill>
              </a:endParaRPr>
            </a:p>
          </p:txBody>
        </p:sp>
      </p:grpSp>
      <p:grpSp>
        <p:nvGrpSpPr>
          <p:cNvPr id="68" name="Group 67"/>
          <p:cNvGrpSpPr/>
          <p:nvPr/>
        </p:nvGrpSpPr>
        <p:grpSpPr>
          <a:xfrm>
            <a:off x="10006834" y="1612035"/>
            <a:ext cx="868388" cy="685570"/>
            <a:chOff x="10259934" y="118180"/>
            <a:chExt cx="851438" cy="672188"/>
          </a:xfrm>
        </p:grpSpPr>
        <p:sp>
          <p:nvSpPr>
            <p:cNvPr id="157" name="Rectangle 156"/>
            <p:cNvSpPr/>
            <p:nvPr/>
          </p:nvSpPr>
          <p:spPr bwMode="auto">
            <a:xfrm>
              <a:off x="10259934" y="118180"/>
              <a:ext cx="851438" cy="672188"/>
            </a:xfrm>
            <a:prstGeom prst="rect">
              <a:avLst/>
            </a:prstGeom>
            <a:solidFill>
              <a:srgbClr val="FF0000">
                <a:alpha val="89804"/>
              </a:srgbClr>
            </a:solidFill>
            <a:ln w="3175">
              <a:solidFill>
                <a:srgbClr val="7E7E7E">
                  <a:alpha val="49804"/>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13" rIns="0"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Traffic manager</a:t>
              </a:r>
            </a:p>
          </p:txBody>
        </p:sp>
        <p:pic>
          <p:nvPicPr>
            <p:cNvPr id="160"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10519358" y="196395"/>
              <a:ext cx="332591" cy="33258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 name="Group 56"/>
          <p:cNvGrpSpPr/>
          <p:nvPr/>
        </p:nvGrpSpPr>
        <p:grpSpPr>
          <a:xfrm>
            <a:off x="8129809" y="3871453"/>
            <a:ext cx="868388" cy="685570"/>
            <a:chOff x="7976317" y="4167852"/>
            <a:chExt cx="851438" cy="672188"/>
          </a:xfrm>
        </p:grpSpPr>
        <p:sp>
          <p:nvSpPr>
            <p:cNvPr id="161" name="Rectangle 160"/>
            <p:cNvSpPr/>
            <p:nvPr/>
          </p:nvSpPr>
          <p:spPr bwMode="auto">
            <a:xfrm>
              <a:off x="7976317" y="4167852"/>
              <a:ext cx="851438" cy="672188"/>
            </a:xfrm>
            <a:prstGeom prst="rect">
              <a:avLst/>
            </a:prstGeom>
            <a:solidFill>
              <a:srgbClr val="7030A0">
                <a:alpha val="89804"/>
              </a:srgbClr>
            </a:solidFill>
            <a:ln w="3175">
              <a:solidFill>
                <a:srgbClr val="7E7E7E">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5" tIns="46613" rIns="93225"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Automation</a:t>
              </a:r>
            </a:p>
          </p:txBody>
        </p:sp>
        <p:grpSp>
          <p:nvGrpSpPr>
            <p:cNvPr id="140" name="Group 10"/>
            <p:cNvGrpSpPr>
              <a:grpSpLocks noChangeAspect="1"/>
            </p:cNvGrpSpPr>
            <p:nvPr/>
          </p:nvGrpSpPr>
          <p:grpSpPr bwMode="auto">
            <a:xfrm>
              <a:off x="8112353" y="4188380"/>
              <a:ext cx="579366" cy="522736"/>
              <a:chOff x="2084" y="972"/>
              <a:chExt cx="399" cy="360"/>
            </a:xfrm>
          </p:grpSpPr>
          <p:sp>
            <p:nvSpPr>
              <p:cNvPr id="141" name="AutoShape 9"/>
              <p:cNvSpPr>
                <a:spLocks noChangeAspect="1" noChangeArrowheads="1" noTextEdit="1"/>
              </p:cNvSpPr>
              <p:nvPr/>
            </p:nvSpPr>
            <p:spPr bwMode="auto">
              <a:xfrm>
                <a:off x="2084" y="972"/>
                <a:ext cx="399" cy="36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sp>
            <p:nvSpPr>
              <p:cNvPr id="142" name="Freeform 11"/>
              <p:cNvSpPr>
                <a:spLocks/>
              </p:cNvSpPr>
              <p:nvPr/>
            </p:nvSpPr>
            <p:spPr bwMode="auto">
              <a:xfrm>
                <a:off x="2183" y="1000"/>
                <a:ext cx="296" cy="294"/>
              </a:xfrm>
              <a:custGeom>
                <a:avLst/>
                <a:gdLst>
                  <a:gd name="T0" fmla="*/ 471 w 522"/>
                  <a:gd name="T1" fmla="*/ 261 h 522"/>
                  <a:gd name="T2" fmla="*/ 471 w 522"/>
                  <a:gd name="T3" fmla="*/ 246 h 522"/>
                  <a:gd name="T4" fmla="*/ 522 w 522"/>
                  <a:gd name="T5" fmla="*/ 218 h 522"/>
                  <a:gd name="T6" fmla="*/ 509 w 522"/>
                  <a:gd name="T7" fmla="*/ 168 h 522"/>
                  <a:gd name="T8" fmla="*/ 450 w 522"/>
                  <a:gd name="T9" fmla="*/ 169 h 522"/>
                  <a:gd name="T10" fmla="*/ 435 w 522"/>
                  <a:gd name="T11" fmla="*/ 143 h 522"/>
                  <a:gd name="T12" fmla="*/ 465 w 522"/>
                  <a:gd name="T13" fmla="*/ 92 h 522"/>
                  <a:gd name="T14" fmla="*/ 430 w 522"/>
                  <a:gd name="T15" fmla="*/ 57 h 522"/>
                  <a:gd name="T16" fmla="*/ 400 w 522"/>
                  <a:gd name="T17" fmla="*/ 74 h 522"/>
                  <a:gd name="T18" fmla="*/ 387 w 522"/>
                  <a:gd name="T19" fmla="*/ 93 h 522"/>
                  <a:gd name="T20" fmla="*/ 360 w 522"/>
                  <a:gd name="T21" fmla="*/ 133 h 522"/>
                  <a:gd name="T22" fmla="*/ 423 w 522"/>
                  <a:gd name="T23" fmla="*/ 261 h 522"/>
                  <a:gd name="T24" fmla="*/ 261 w 522"/>
                  <a:gd name="T25" fmla="*/ 423 h 522"/>
                  <a:gd name="T26" fmla="*/ 99 w 522"/>
                  <a:gd name="T27" fmla="*/ 261 h 522"/>
                  <a:gd name="T28" fmla="*/ 233 w 522"/>
                  <a:gd name="T29" fmla="*/ 101 h 522"/>
                  <a:gd name="T30" fmla="*/ 246 w 522"/>
                  <a:gd name="T31" fmla="*/ 51 h 522"/>
                  <a:gd name="T32" fmla="*/ 217 w 522"/>
                  <a:gd name="T33" fmla="*/ 0 h 522"/>
                  <a:gd name="T34" fmla="*/ 168 w 522"/>
                  <a:gd name="T35" fmla="*/ 13 h 522"/>
                  <a:gd name="T36" fmla="*/ 169 w 522"/>
                  <a:gd name="T37" fmla="*/ 72 h 522"/>
                  <a:gd name="T38" fmla="*/ 143 w 522"/>
                  <a:gd name="T39" fmla="*/ 87 h 522"/>
                  <a:gd name="T40" fmla="*/ 93 w 522"/>
                  <a:gd name="T41" fmla="*/ 57 h 522"/>
                  <a:gd name="T42" fmla="*/ 57 w 522"/>
                  <a:gd name="T43" fmla="*/ 93 h 522"/>
                  <a:gd name="T44" fmla="*/ 87 w 522"/>
                  <a:gd name="T45" fmla="*/ 143 h 522"/>
                  <a:gd name="T46" fmla="*/ 72 w 522"/>
                  <a:gd name="T47" fmla="*/ 169 h 522"/>
                  <a:gd name="T48" fmla="*/ 13 w 522"/>
                  <a:gd name="T49" fmla="*/ 168 h 522"/>
                  <a:gd name="T50" fmla="*/ 0 w 522"/>
                  <a:gd name="T51" fmla="*/ 218 h 522"/>
                  <a:gd name="T52" fmla="*/ 51 w 522"/>
                  <a:gd name="T53" fmla="*/ 246 h 522"/>
                  <a:gd name="T54" fmla="*/ 51 w 522"/>
                  <a:gd name="T55" fmla="*/ 261 h 522"/>
                  <a:gd name="T56" fmla="*/ 51 w 522"/>
                  <a:gd name="T57" fmla="*/ 276 h 522"/>
                  <a:gd name="T58" fmla="*/ 0 w 522"/>
                  <a:gd name="T59" fmla="*/ 305 h 522"/>
                  <a:gd name="T60" fmla="*/ 13 w 522"/>
                  <a:gd name="T61" fmla="*/ 354 h 522"/>
                  <a:gd name="T62" fmla="*/ 72 w 522"/>
                  <a:gd name="T63" fmla="*/ 353 h 522"/>
                  <a:gd name="T64" fmla="*/ 87 w 522"/>
                  <a:gd name="T65" fmla="*/ 379 h 522"/>
                  <a:gd name="T66" fmla="*/ 57 w 522"/>
                  <a:gd name="T67" fmla="*/ 430 h 522"/>
                  <a:gd name="T68" fmla="*/ 93 w 522"/>
                  <a:gd name="T69" fmla="*/ 466 h 522"/>
                  <a:gd name="T70" fmla="*/ 143 w 522"/>
                  <a:gd name="T71" fmla="*/ 436 h 522"/>
                  <a:gd name="T72" fmla="*/ 169 w 522"/>
                  <a:gd name="T73" fmla="*/ 451 h 522"/>
                  <a:gd name="T74" fmla="*/ 168 w 522"/>
                  <a:gd name="T75" fmla="*/ 509 h 522"/>
                  <a:gd name="T76" fmla="*/ 217 w 522"/>
                  <a:gd name="T77" fmla="*/ 522 h 522"/>
                  <a:gd name="T78" fmla="*/ 246 w 522"/>
                  <a:gd name="T79" fmla="*/ 471 h 522"/>
                  <a:gd name="T80" fmla="*/ 261 w 522"/>
                  <a:gd name="T81" fmla="*/ 472 h 522"/>
                  <a:gd name="T82" fmla="*/ 276 w 522"/>
                  <a:gd name="T83" fmla="*/ 471 h 522"/>
                  <a:gd name="T84" fmla="*/ 304 w 522"/>
                  <a:gd name="T85" fmla="*/ 522 h 522"/>
                  <a:gd name="T86" fmla="*/ 354 w 522"/>
                  <a:gd name="T87" fmla="*/ 509 h 522"/>
                  <a:gd name="T88" fmla="*/ 353 w 522"/>
                  <a:gd name="T89" fmla="*/ 451 h 522"/>
                  <a:gd name="T90" fmla="*/ 379 w 522"/>
                  <a:gd name="T91" fmla="*/ 436 h 522"/>
                  <a:gd name="T92" fmla="*/ 430 w 522"/>
                  <a:gd name="T93" fmla="*/ 466 h 522"/>
                  <a:gd name="T94" fmla="*/ 465 w 522"/>
                  <a:gd name="T95" fmla="*/ 430 h 522"/>
                  <a:gd name="T96" fmla="*/ 435 w 522"/>
                  <a:gd name="T97" fmla="*/ 379 h 522"/>
                  <a:gd name="T98" fmla="*/ 450 w 522"/>
                  <a:gd name="T99" fmla="*/ 353 h 522"/>
                  <a:gd name="T100" fmla="*/ 509 w 522"/>
                  <a:gd name="T101" fmla="*/ 354 h 522"/>
                  <a:gd name="T102" fmla="*/ 522 w 522"/>
                  <a:gd name="T103" fmla="*/ 305 h 522"/>
                  <a:gd name="T104" fmla="*/ 471 w 522"/>
                  <a:gd name="T105" fmla="*/ 276 h 522"/>
                  <a:gd name="T106" fmla="*/ 471 w 522"/>
                  <a:gd name="T107" fmla="*/ 261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2" h="522">
                    <a:moveTo>
                      <a:pt x="471" y="261"/>
                    </a:moveTo>
                    <a:cubicBezTo>
                      <a:pt x="471" y="256"/>
                      <a:pt x="471" y="251"/>
                      <a:pt x="471" y="246"/>
                    </a:cubicBezTo>
                    <a:lnTo>
                      <a:pt x="522" y="218"/>
                    </a:lnTo>
                    <a:cubicBezTo>
                      <a:pt x="519" y="201"/>
                      <a:pt x="515" y="184"/>
                      <a:pt x="509" y="168"/>
                    </a:cubicBezTo>
                    <a:lnTo>
                      <a:pt x="450" y="169"/>
                    </a:lnTo>
                    <a:cubicBezTo>
                      <a:pt x="446" y="160"/>
                      <a:pt x="441" y="151"/>
                      <a:pt x="435" y="143"/>
                    </a:cubicBezTo>
                    <a:lnTo>
                      <a:pt x="465" y="92"/>
                    </a:lnTo>
                    <a:cubicBezTo>
                      <a:pt x="455" y="79"/>
                      <a:pt x="443" y="67"/>
                      <a:pt x="430" y="57"/>
                    </a:cubicBezTo>
                    <a:lnTo>
                      <a:pt x="400" y="74"/>
                    </a:lnTo>
                    <a:lnTo>
                      <a:pt x="387" y="93"/>
                    </a:lnTo>
                    <a:lnTo>
                      <a:pt x="360" y="133"/>
                    </a:lnTo>
                    <a:cubicBezTo>
                      <a:pt x="398" y="162"/>
                      <a:pt x="423" y="209"/>
                      <a:pt x="423" y="261"/>
                    </a:cubicBezTo>
                    <a:cubicBezTo>
                      <a:pt x="423" y="351"/>
                      <a:pt x="351" y="423"/>
                      <a:pt x="261" y="423"/>
                    </a:cubicBezTo>
                    <a:cubicBezTo>
                      <a:pt x="171" y="423"/>
                      <a:pt x="99" y="351"/>
                      <a:pt x="99" y="261"/>
                    </a:cubicBezTo>
                    <a:cubicBezTo>
                      <a:pt x="99" y="181"/>
                      <a:pt x="157" y="114"/>
                      <a:pt x="233" y="101"/>
                    </a:cubicBezTo>
                    <a:lnTo>
                      <a:pt x="246" y="51"/>
                    </a:lnTo>
                    <a:lnTo>
                      <a:pt x="217" y="0"/>
                    </a:lnTo>
                    <a:cubicBezTo>
                      <a:pt x="200" y="2"/>
                      <a:pt x="184" y="7"/>
                      <a:pt x="168" y="13"/>
                    </a:cubicBezTo>
                    <a:lnTo>
                      <a:pt x="169" y="72"/>
                    </a:lnTo>
                    <a:cubicBezTo>
                      <a:pt x="160" y="76"/>
                      <a:pt x="151" y="81"/>
                      <a:pt x="143" y="87"/>
                    </a:cubicBezTo>
                    <a:lnTo>
                      <a:pt x="93" y="57"/>
                    </a:lnTo>
                    <a:cubicBezTo>
                      <a:pt x="80" y="67"/>
                      <a:pt x="68" y="79"/>
                      <a:pt x="57" y="93"/>
                    </a:cubicBezTo>
                    <a:lnTo>
                      <a:pt x="87" y="143"/>
                    </a:lnTo>
                    <a:cubicBezTo>
                      <a:pt x="81" y="151"/>
                      <a:pt x="76" y="160"/>
                      <a:pt x="72" y="169"/>
                    </a:cubicBezTo>
                    <a:lnTo>
                      <a:pt x="13" y="168"/>
                    </a:lnTo>
                    <a:cubicBezTo>
                      <a:pt x="7" y="184"/>
                      <a:pt x="3" y="201"/>
                      <a:pt x="0" y="218"/>
                    </a:cubicBezTo>
                    <a:lnTo>
                      <a:pt x="51" y="246"/>
                    </a:lnTo>
                    <a:cubicBezTo>
                      <a:pt x="51" y="251"/>
                      <a:pt x="51" y="256"/>
                      <a:pt x="51" y="261"/>
                    </a:cubicBezTo>
                    <a:cubicBezTo>
                      <a:pt x="51" y="266"/>
                      <a:pt x="51" y="271"/>
                      <a:pt x="51" y="276"/>
                    </a:cubicBezTo>
                    <a:lnTo>
                      <a:pt x="0" y="305"/>
                    </a:lnTo>
                    <a:cubicBezTo>
                      <a:pt x="3" y="322"/>
                      <a:pt x="7" y="338"/>
                      <a:pt x="13" y="354"/>
                    </a:cubicBezTo>
                    <a:lnTo>
                      <a:pt x="72" y="353"/>
                    </a:lnTo>
                    <a:cubicBezTo>
                      <a:pt x="76" y="362"/>
                      <a:pt x="81" y="371"/>
                      <a:pt x="87" y="379"/>
                    </a:cubicBezTo>
                    <a:lnTo>
                      <a:pt x="57" y="430"/>
                    </a:lnTo>
                    <a:cubicBezTo>
                      <a:pt x="68" y="443"/>
                      <a:pt x="79" y="455"/>
                      <a:pt x="93" y="466"/>
                    </a:cubicBezTo>
                    <a:lnTo>
                      <a:pt x="143" y="436"/>
                    </a:lnTo>
                    <a:cubicBezTo>
                      <a:pt x="151" y="441"/>
                      <a:pt x="160" y="446"/>
                      <a:pt x="169" y="451"/>
                    </a:cubicBezTo>
                    <a:lnTo>
                      <a:pt x="168" y="509"/>
                    </a:lnTo>
                    <a:cubicBezTo>
                      <a:pt x="184" y="515"/>
                      <a:pt x="200" y="520"/>
                      <a:pt x="217" y="522"/>
                    </a:cubicBezTo>
                    <a:lnTo>
                      <a:pt x="246" y="471"/>
                    </a:lnTo>
                    <a:cubicBezTo>
                      <a:pt x="251" y="472"/>
                      <a:pt x="256" y="472"/>
                      <a:pt x="261" y="472"/>
                    </a:cubicBezTo>
                    <a:cubicBezTo>
                      <a:pt x="266" y="472"/>
                      <a:pt x="271" y="471"/>
                      <a:pt x="276" y="471"/>
                    </a:cubicBezTo>
                    <a:lnTo>
                      <a:pt x="304" y="522"/>
                    </a:lnTo>
                    <a:cubicBezTo>
                      <a:pt x="321" y="520"/>
                      <a:pt x="338" y="515"/>
                      <a:pt x="354" y="509"/>
                    </a:cubicBezTo>
                    <a:lnTo>
                      <a:pt x="353" y="451"/>
                    </a:lnTo>
                    <a:cubicBezTo>
                      <a:pt x="362" y="446"/>
                      <a:pt x="371" y="441"/>
                      <a:pt x="379" y="436"/>
                    </a:cubicBezTo>
                    <a:lnTo>
                      <a:pt x="430" y="466"/>
                    </a:lnTo>
                    <a:cubicBezTo>
                      <a:pt x="442" y="455"/>
                      <a:pt x="455" y="443"/>
                      <a:pt x="465" y="430"/>
                    </a:cubicBezTo>
                    <a:lnTo>
                      <a:pt x="435" y="379"/>
                    </a:lnTo>
                    <a:cubicBezTo>
                      <a:pt x="441" y="371"/>
                      <a:pt x="446" y="362"/>
                      <a:pt x="450" y="353"/>
                    </a:cubicBezTo>
                    <a:lnTo>
                      <a:pt x="509" y="354"/>
                    </a:lnTo>
                    <a:cubicBezTo>
                      <a:pt x="515" y="338"/>
                      <a:pt x="519" y="322"/>
                      <a:pt x="522" y="305"/>
                    </a:cubicBezTo>
                    <a:lnTo>
                      <a:pt x="471" y="276"/>
                    </a:lnTo>
                    <a:cubicBezTo>
                      <a:pt x="471" y="271"/>
                      <a:pt x="471" y="266"/>
                      <a:pt x="471" y="261"/>
                    </a:cubicBezTo>
                    <a:close/>
                  </a:path>
                </a:pathLst>
              </a:custGeom>
              <a:solidFill>
                <a:schemeClr val="bg1"/>
              </a:solidFill>
              <a:ln w="0">
                <a:noFill/>
                <a:prstDash val="solid"/>
                <a:round/>
                <a:headEnd/>
                <a:tailEnd/>
              </a:ln>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sp>
            <p:nvSpPr>
              <p:cNvPr id="143" name="Freeform 12"/>
              <p:cNvSpPr>
                <a:spLocks noEditPoints="1"/>
              </p:cNvSpPr>
              <p:nvPr/>
            </p:nvSpPr>
            <p:spPr bwMode="auto">
              <a:xfrm>
                <a:off x="2093" y="1203"/>
                <a:ext cx="127" cy="125"/>
              </a:xfrm>
              <a:custGeom>
                <a:avLst/>
                <a:gdLst>
                  <a:gd name="T0" fmla="*/ 112 w 223"/>
                  <a:gd name="T1" fmla="*/ 147 h 223"/>
                  <a:gd name="T2" fmla="*/ 76 w 223"/>
                  <a:gd name="T3" fmla="*/ 112 h 223"/>
                  <a:gd name="T4" fmla="*/ 112 w 223"/>
                  <a:gd name="T5" fmla="*/ 76 h 223"/>
                  <a:gd name="T6" fmla="*/ 147 w 223"/>
                  <a:gd name="T7" fmla="*/ 112 h 223"/>
                  <a:gd name="T8" fmla="*/ 112 w 223"/>
                  <a:gd name="T9" fmla="*/ 147 h 223"/>
                  <a:gd name="T10" fmla="*/ 181 w 223"/>
                  <a:gd name="T11" fmla="*/ 24 h 223"/>
                  <a:gd name="T12" fmla="*/ 178 w 223"/>
                  <a:gd name="T13" fmla="*/ 25 h 223"/>
                  <a:gd name="T14" fmla="*/ 152 w 223"/>
                  <a:gd name="T15" fmla="*/ 38 h 223"/>
                  <a:gd name="T16" fmla="*/ 135 w 223"/>
                  <a:gd name="T17" fmla="*/ 31 h 223"/>
                  <a:gd name="T18" fmla="*/ 124 w 223"/>
                  <a:gd name="T19" fmla="*/ 0 h 223"/>
                  <a:gd name="T20" fmla="*/ 99 w 223"/>
                  <a:gd name="T21" fmla="*/ 0 h 223"/>
                  <a:gd name="T22" fmla="*/ 98 w 223"/>
                  <a:gd name="T23" fmla="*/ 4 h 223"/>
                  <a:gd name="T24" fmla="*/ 89 w 223"/>
                  <a:gd name="T25" fmla="*/ 31 h 223"/>
                  <a:gd name="T26" fmla="*/ 71 w 223"/>
                  <a:gd name="T27" fmla="*/ 38 h 223"/>
                  <a:gd name="T28" fmla="*/ 42 w 223"/>
                  <a:gd name="T29" fmla="*/ 25 h 223"/>
                  <a:gd name="T30" fmla="*/ 24 w 223"/>
                  <a:gd name="T31" fmla="*/ 42 h 223"/>
                  <a:gd name="T32" fmla="*/ 25 w 223"/>
                  <a:gd name="T33" fmla="*/ 46 h 223"/>
                  <a:gd name="T34" fmla="*/ 38 w 223"/>
                  <a:gd name="T35" fmla="*/ 71 h 223"/>
                  <a:gd name="T36" fmla="*/ 31 w 223"/>
                  <a:gd name="T37" fmla="*/ 89 h 223"/>
                  <a:gd name="T38" fmla="*/ 0 w 223"/>
                  <a:gd name="T39" fmla="*/ 100 h 223"/>
                  <a:gd name="T40" fmla="*/ 0 w 223"/>
                  <a:gd name="T41" fmla="*/ 125 h 223"/>
                  <a:gd name="T42" fmla="*/ 4 w 223"/>
                  <a:gd name="T43" fmla="*/ 126 h 223"/>
                  <a:gd name="T44" fmla="*/ 31 w 223"/>
                  <a:gd name="T45" fmla="*/ 135 h 223"/>
                  <a:gd name="T46" fmla="*/ 38 w 223"/>
                  <a:gd name="T47" fmla="*/ 152 h 223"/>
                  <a:gd name="T48" fmla="*/ 24 w 223"/>
                  <a:gd name="T49" fmla="*/ 182 h 223"/>
                  <a:gd name="T50" fmla="*/ 43 w 223"/>
                  <a:gd name="T51" fmla="*/ 200 h 223"/>
                  <a:gd name="T52" fmla="*/ 46 w 223"/>
                  <a:gd name="T53" fmla="*/ 198 h 223"/>
                  <a:gd name="T54" fmla="*/ 71 w 223"/>
                  <a:gd name="T55" fmla="*/ 185 h 223"/>
                  <a:gd name="T56" fmla="*/ 89 w 223"/>
                  <a:gd name="T57" fmla="*/ 192 h 223"/>
                  <a:gd name="T58" fmla="*/ 100 w 223"/>
                  <a:gd name="T59" fmla="*/ 223 h 223"/>
                  <a:gd name="T60" fmla="*/ 125 w 223"/>
                  <a:gd name="T61" fmla="*/ 223 h 223"/>
                  <a:gd name="T62" fmla="*/ 126 w 223"/>
                  <a:gd name="T63" fmla="*/ 219 h 223"/>
                  <a:gd name="T64" fmla="*/ 135 w 223"/>
                  <a:gd name="T65" fmla="*/ 192 h 223"/>
                  <a:gd name="T66" fmla="*/ 152 w 223"/>
                  <a:gd name="T67" fmla="*/ 185 h 223"/>
                  <a:gd name="T68" fmla="*/ 182 w 223"/>
                  <a:gd name="T69" fmla="*/ 199 h 223"/>
                  <a:gd name="T70" fmla="*/ 200 w 223"/>
                  <a:gd name="T71" fmla="*/ 181 h 223"/>
                  <a:gd name="T72" fmla="*/ 198 w 223"/>
                  <a:gd name="T73" fmla="*/ 178 h 223"/>
                  <a:gd name="T74" fmla="*/ 185 w 223"/>
                  <a:gd name="T75" fmla="*/ 152 h 223"/>
                  <a:gd name="T76" fmla="*/ 192 w 223"/>
                  <a:gd name="T77" fmla="*/ 135 h 223"/>
                  <a:gd name="T78" fmla="*/ 223 w 223"/>
                  <a:gd name="T79" fmla="*/ 124 h 223"/>
                  <a:gd name="T80" fmla="*/ 223 w 223"/>
                  <a:gd name="T81" fmla="*/ 98 h 223"/>
                  <a:gd name="T82" fmla="*/ 219 w 223"/>
                  <a:gd name="T83" fmla="*/ 97 h 223"/>
                  <a:gd name="T84" fmla="*/ 192 w 223"/>
                  <a:gd name="T85" fmla="*/ 89 h 223"/>
                  <a:gd name="T86" fmla="*/ 185 w 223"/>
                  <a:gd name="T87" fmla="*/ 71 h 223"/>
                  <a:gd name="T88" fmla="*/ 198 w 223"/>
                  <a:gd name="T89" fmla="*/ 44 h 223"/>
                  <a:gd name="T90" fmla="*/ 191 w 223"/>
                  <a:gd name="T91" fmla="*/ 33 h 223"/>
                  <a:gd name="T92" fmla="*/ 181 w 223"/>
                  <a:gd name="T93" fmla="*/ 2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3" h="223">
                    <a:moveTo>
                      <a:pt x="112" y="147"/>
                    </a:moveTo>
                    <a:cubicBezTo>
                      <a:pt x="92" y="147"/>
                      <a:pt x="76" y="131"/>
                      <a:pt x="76" y="112"/>
                    </a:cubicBezTo>
                    <a:cubicBezTo>
                      <a:pt x="76" y="92"/>
                      <a:pt x="92" y="76"/>
                      <a:pt x="112" y="76"/>
                    </a:cubicBezTo>
                    <a:cubicBezTo>
                      <a:pt x="131" y="76"/>
                      <a:pt x="147" y="92"/>
                      <a:pt x="147" y="112"/>
                    </a:cubicBezTo>
                    <a:cubicBezTo>
                      <a:pt x="147" y="131"/>
                      <a:pt x="131" y="147"/>
                      <a:pt x="112" y="147"/>
                    </a:cubicBezTo>
                    <a:close/>
                    <a:moveTo>
                      <a:pt x="181" y="24"/>
                    </a:moveTo>
                    <a:lnTo>
                      <a:pt x="178" y="25"/>
                    </a:lnTo>
                    <a:lnTo>
                      <a:pt x="152" y="38"/>
                    </a:lnTo>
                    <a:lnTo>
                      <a:pt x="135" y="31"/>
                    </a:lnTo>
                    <a:lnTo>
                      <a:pt x="124" y="0"/>
                    </a:lnTo>
                    <a:lnTo>
                      <a:pt x="99" y="0"/>
                    </a:lnTo>
                    <a:lnTo>
                      <a:pt x="98" y="4"/>
                    </a:lnTo>
                    <a:lnTo>
                      <a:pt x="89" y="31"/>
                    </a:lnTo>
                    <a:lnTo>
                      <a:pt x="71" y="38"/>
                    </a:lnTo>
                    <a:lnTo>
                      <a:pt x="42" y="25"/>
                    </a:lnTo>
                    <a:lnTo>
                      <a:pt x="24" y="42"/>
                    </a:lnTo>
                    <a:lnTo>
                      <a:pt x="25" y="46"/>
                    </a:lnTo>
                    <a:lnTo>
                      <a:pt x="38" y="71"/>
                    </a:lnTo>
                    <a:lnTo>
                      <a:pt x="31" y="89"/>
                    </a:lnTo>
                    <a:lnTo>
                      <a:pt x="0" y="100"/>
                    </a:lnTo>
                    <a:lnTo>
                      <a:pt x="0" y="125"/>
                    </a:lnTo>
                    <a:lnTo>
                      <a:pt x="4" y="126"/>
                    </a:lnTo>
                    <a:lnTo>
                      <a:pt x="31" y="135"/>
                    </a:lnTo>
                    <a:lnTo>
                      <a:pt x="38" y="152"/>
                    </a:lnTo>
                    <a:lnTo>
                      <a:pt x="24" y="182"/>
                    </a:lnTo>
                    <a:lnTo>
                      <a:pt x="43" y="200"/>
                    </a:lnTo>
                    <a:lnTo>
                      <a:pt x="46" y="198"/>
                    </a:lnTo>
                    <a:lnTo>
                      <a:pt x="71" y="185"/>
                    </a:lnTo>
                    <a:lnTo>
                      <a:pt x="89" y="192"/>
                    </a:lnTo>
                    <a:lnTo>
                      <a:pt x="100" y="223"/>
                    </a:lnTo>
                    <a:lnTo>
                      <a:pt x="125" y="223"/>
                    </a:lnTo>
                    <a:lnTo>
                      <a:pt x="126" y="219"/>
                    </a:lnTo>
                    <a:lnTo>
                      <a:pt x="135" y="192"/>
                    </a:lnTo>
                    <a:lnTo>
                      <a:pt x="152" y="185"/>
                    </a:lnTo>
                    <a:lnTo>
                      <a:pt x="182" y="199"/>
                    </a:lnTo>
                    <a:lnTo>
                      <a:pt x="200" y="181"/>
                    </a:lnTo>
                    <a:lnTo>
                      <a:pt x="198" y="178"/>
                    </a:lnTo>
                    <a:lnTo>
                      <a:pt x="185" y="152"/>
                    </a:lnTo>
                    <a:lnTo>
                      <a:pt x="192" y="135"/>
                    </a:lnTo>
                    <a:lnTo>
                      <a:pt x="223" y="124"/>
                    </a:lnTo>
                    <a:lnTo>
                      <a:pt x="223" y="98"/>
                    </a:lnTo>
                    <a:lnTo>
                      <a:pt x="219" y="97"/>
                    </a:lnTo>
                    <a:lnTo>
                      <a:pt x="192" y="89"/>
                    </a:lnTo>
                    <a:lnTo>
                      <a:pt x="185" y="71"/>
                    </a:lnTo>
                    <a:lnTo>
                      <a:pt x="198" y="44"/>
                    </a:lnTo>
                    <a:cubicBezTo>
                      <a:pt x="195" y="41"/>
                      <a:pt x="193" y="37"/>
                      <a:pt x="191" y="33"/>
                    </a:cubicBezTo>
                    <a:lnTo>
                      <a:pt x="181" y="24"/>
                    </a:lnTo>
                    <a:close/>
                  </a:path>
                </a:pathLst>
              </a:custGeom>
              <a:solidFill>
                <a:schemeClr val="bg1"/>
              </a:solidFill>
              <a:ln w="0">
                <a:noFill/>
                <a:prstDash val="solid"/>
                <a:round/>
                <a:headEnd/>
                <a:tailEnd/>
              </a:ln>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sp>
            <p:nvSpPr>
              <p:cNvPr id="144" name="Freeform 13"/>
              <p:cNvSpPr>
                <a:spLocks/>
              </p:cNvSpPr>
              <p:nvPr/>
            </p:nvSpPr>
            <p:spPr bwMode="auto">
              <a:xfrm>
                <a:off x="2201" y="1222"/>
                <a:ext cx="5" cy="6"/>
              </a:xfrm>
              <a:custGeom>
                <a:avLst/>
                <a:gdLst>
                  <a:gd name="T0" fmla="*/ 0 w 8"/>
                  <a:gd name="T1" fmla="*/ 0 h 11"/>
                  <a:gd name="T2" fmla="*/ 7 w 8"/>
                  <a:gd name="T3" fmla="*/ 11 h 11"/>
                  <a:gd name="T4" fmla="*/ 8 w 8"/>
                  <a:gd name="T5" fmla="*/ 8 h 11"/>
                  <a:gd name="T6" fmla="*/ 0 w 8"/>
                  <a:gd name="T7" fmla="*/ 0 h 11"/>
                </a:gdLst>
                <a:ahLst/>
                <a:cxnLst>
                  <a:cxn ang="0">
                    <a:pos x="T0" y="T1"/>
                  </a:cxn>
                  <a:cxn ang="0">
                    <a:pos x="T2" y="T3"/>
                  </a:cxn>
                  <a:cxn ang="0">
                    <a:pos x="T4" y="T5"/>
                  </a:cxn>
                  <a:cxn ang="0">
                    <a:pos x="T6" y="T7"/>
                  </a:cxn>
                </a:cxnLst>
                <a:rect l="0" t="0" r="r" b="b"/>
                <a:pathLst>
                  <a:path w="8" h="11">
                    <a:moveTo>
                      <a:pt x="0" y="0"/>
                    </a:moveTo>
                    <a:cubicBezTo>
                      <a:pt x="2" y="3"/>
                      <a:pt x="4" y="7"/>
                      <a:pt x="7" y="11"/>
                    </a:cubicBezTo>
                    <a:lnTo>
                      <a:pt x="8" y="8"/>
                    </a:lnTo>
                    <a:lnTo>
                      <a:pt x="0" y="0"/>
                    </a:lnTo>
                    <a:close/>
                  </a:path>
                </a:pathLst>
              </a:custGeom>
              <a:solidFill>
                <a:srgbClr val="7F7F7F"/>
              </a:solidFill>
              <a:ln w="0">
                <a:noFill/>
                <a:prstDash val="solid"/>
                <a:round/>
                <a:headEnd/>
                <a:tailEnd/>
              </a:ln>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sp>
            <p:nvSpPr>
              <p:cNvPr id="145" name="Freeform 14"/>
              <p:cNvSpPr>
                <a:spLocks/>
              </p:cNvSpPr>
              <p:nvPr/>
            </p:nvSpPr>
            <p:spPr bwMode="auto">
              <a:xfrm>
                <a:off x="2298" y="981"/>
                <a:ext cx="117" cy="234"/>
              </a:xfrm>
              <a:custGeom>
                <a:avLst/>
                <a:gdLst>
                  <a:gd name="T0" fmla="*/ 92 w 206"/>
                  <a:gd name="T1" fmla="*/ 0 h 416"/>
                  <a:gd name="T2" fmla="*/ 82 w 206"/>
                  <a:gd name="T3" fmla="*/ 31 h 416"/>
                  <a:gd name="T4" fmla="*/ 65 w 206"/>
                  <a:gd name="T5" fmla="*/ 85 h 416"/>
                  <a:gd name="T6" fmla="*/ 57 w 206"/>
                  <a:gd name="T7" fmla="*/ 111 h 416"/>
                  <a:gd name="T8" fmla="*/ 50 w 206"/>
                  <a:gd name="T9" fmla="*/ 133 h 416"/>
                  <a:gd name="T10" fmla="*/ 1 w 206"/>
                  <a:gd name="T11" fmla="*/ 288 h 416"/>
                  <a:gd name="T12" fmla="*/ 5 w 206"/>
                  <a:gd name="T13" fmla="*/ 294 h 416"/>
                  <a:gd name="T14" fmla="*/ 50 w 206"/>
                  <a:gd name="T15" fmla="*/ 294 h 416"/>
                  <a:gd name="T16" fmla="*/ 53 w 206"/>
                  <a:gd name="T17" fmla="*/ 295 h 416"/>
                  <a:gd name="T18" fmla="*/ 54 w 206"/>
                  <a:gd name="T19" fmla="*/ 299 h 416"/>
                  <a:gd name="T20" fmla="*/ 8 w 206"/>
                  <a:gd name="T21" fmla="*/ 412 h 416"/>
                  <a:gd name="T22" fmla="*/ 9 w 206"/>
                  <a:gd name="T23" fmla="*/ 413 h 416"/>
                  <a:gd name="T24" fmla="*/ 157 w 206"/>
                  <a:gd name="T25" fmla="*/ 246 h 416"/>
                  <a:gd name="T26" fmla="*/ 155 w 206"/>
                  <a:gd name="T27" fmla="*/ 242 h 416"/>
                  <a:gd name="T28" fmla="*/ 106 w 206"/>
                  <a:gd name="T29" fmla="*/ 242 h 416"/>
                  <a:gd name="T30" fmla="*/ 97 w 206"/>
                  <a:gd name="T31" fmla="*/ 242 h 416"/>
                  <a:gd name="T32" fmla="*/ 94 w 206"/>
                  <a:gd name="T33" fmla="*/ 237 h 416"/>
                  <a:gd name="T34" fmla="*/ 140 w 206"/>
                  <a:gd name="T35" fmla="*/ 155 h 416"/>
                  <a:gd name="T36" fmla="*/ 151 w 206"/>
                  <a:gd name="T37" fmla="*/ 136 h 416"/>
                  <a:gd name="T38" fmla="*/ 164 w 206"/>
                  <a:gd name="T39" fmla="*/ 113 h 416"/>
                  <a:gd name="T40" fmla="*/ 191 w 206"/>
                  <a:gd name="T41" fmla="*/ 66 h 416"/>
                  <a:gd name="T42" fmla="*/ 206 w 206"/>
                  <a:gd name="T43" fmla="*/ 38 h 416"/>
                  <a:gd name="T44" fmla="*/ 92 w 206"/>
                  <a:gd name="T45"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6" h="416">
                    <a:moveTo>
                      <a:pt x="92" y="0"/>
                    </a:moveTo>
                    <a:lnTo>
                      <a:pt x="82" y="31"/>
                    </a:lnTo>
                    <a:lnTo>
                      <a:pt x="65" y="85"/>
                    </a:lnTo>
                    <a:lnTo>
                      <a:pt x="57" y="111"/>
                    </a:lnTo>
                    <a:lnTo>
                      <a:pt x="50" y="133"/>
                    </a:lnTo>
                    <a:lnTo>
                      <a:pt x="1" y="288"/>
                    </a:lnTo>
                    <a:cubicBezTo>
                      <a:pt x="0" y="291"/>
                      <a:pt x="2" y="294"/>
                      <a:pt x="5" y="294"/>
                    </a:cubicBezTo>
                    <a:lnTo>
                      <a:pt x="50" y="294"/>
                    </a:lnTo>
                    <a:cubicBezTo>
                      <a:pt x="52" y="294"/>
                      <a:pt x="53" y="294"/>
                      <a:pt x="53" y="295"/>
                    </a:cubicBezTo>
                    <a:cubicBezTo>
                      <a:pt x="54" y="296"/>
                      <a:pt x="55" y="298"/>
                      <a:pt x="54" y="299"/>
                    </a:cubicBezTo>
                    <a:lnTo>
                      <a:pt x="8" y="412"/>
                    </a:lnTo>
                    <a:cubicBezTo>
                      <a:pt x="6" y="415"/>
                      <a:pt x="7" y="416"/>
                      <a:pt x="9" y="413"/>
                    </a:cubicBezTo>
                    <a:lnTo>
                      <a:pt x="157" y="246"/>
                    </a:lnTo>
                    <a:cubicBezTo>
                      <a:pt x="159" y="244"/>
                      <a:pt x="158" y="242"/>
                      <a:pt x="155" y="242"/>
                    </a:cubicBezTo>
                    <a:lnTo>
                      <a:pt x="106" y="242"/>
                    </a:lnTo>
                    <a:lnTo>
                      <a:pt x="97" y="242"/>
                    </a:lnTo>
                    <a:cubicBezTo>
                      <a:pt x="94" y="242"/>
                      <a:pt x="93" y="240"/>
                      <a:pt x="94" y="237"/>
                    </a:cubicBezTo>
                    <a:lnTo>
                      <a:pt x="140" y="155"/>
                    </a:lnTo>
                    <a:lnTo>
                      <a:pt x="151" y="136"/>
                    </a:lnTo>
                    <a:lnTo>
                      <a:pt x="164" y="113"/>
                    </a:lnTo>
                    <a:lnTo>
                      <a:pt x="191" y="66"/>
                    </a:lnTo>
                    <a:lnTo>
                      <a:pt x="206" y="38"/>
                    </a:lnTo>
                    <a:cubicBezTo>
                      <a:pt x="172" y="18"/>
                      <a:pt x="133" y="5"/>
                      <a:pt x="92" y="0"/>
                    </a:cubicBezTo>
                    <a:close/>
                  </a:path>
                </a:pathLst>
              </a:custGeom>
              <a:solidFill>
                <a:schemeClr val="bg1"/>
              </a:solidFill>
              <a:ln w="0">
                <a:noFill/>
                <a:prstDash val="solid"/>
                <a:round/>
                <a:headEnd/>
                <a:tailEnd/>
              </a:ln>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grpSp>
      </p:grpSp>
      <p:grpSp>
        <p:nvGrpSpPr>
          <p:cNvPr id="52" name="Group 51"/>
          <p:cNvGrpSpPr/>
          <p:nvPr/>
        </p:nvGrpSpPr>
        <p:grpSpPr>
          <a:xfrm>
            <a:off x="3435713" y="3871453"/>
            <a:ext cx="868388" cy="685570"/>
            <a:chOff x="3370221" y="4171757"/>
            <a:chExt cx="851438" cy="672188"/>
          </a:xfrm>
        </p:grpSpPr>
        <p:sp>
          <p:nvSpPr>
            <p:cNvPr id="66" name="Rectangle 65"/>
            <p:cNvSpPr/>
            <p:nvPr/>
          </p:nvSpPr>
          <p:spPr bwMode="auto">
            <a:xfrm>
              <a:off x="3370221" y="4171757"/>
              <a:ext cx="851438" cy="672188"/>
            </a:xfrm>
            <a:prstGeom prst="rect">
              <a:avLst/>
            </a:prstGeom>
            <a:solidFill>
              <a:srgbClr val="FFC000">
                <a:alpha val="89804"/>
              </a:srgbClr>
            </a:solidFill>
            <a:ln w="3175">
              <a:solidFill>
                <a:srgbClr val="7E7E7E">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13" rIns="0"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Backup</a:t>
              </a:r>
            </a:p>
          </p:txBody>
        </p:sp>
        <p:grpSp>
          <p:nvGrpSpPr>
            <p:cNvPr id="162" name="Group 17"/>
            <p:cNvGrpSpPr>
              <a:grpSpLocks noChangeAspect="1"/>
            </p:cNvGrpSpPr>
            <p:nvPr/>
          </p:nvGrpSpPr>
          <p:grpSpPr bwMode="auto">
            <a:xfrm>
              <a:off x="3544011" y="4208826"/>
              <a:ext cx="503859" cy="418188"/>
              <a:chOff x="1564" y="2839"/>
              <a:chExt cx="347" cy="288"/>
            </a:xfrm>
          </p:grpSpPr>
          <p:sp>
            <p:nvSpPr>
              <p:cNvPr id="163" name="AutoShape 16"/>
              <p:cNvSpPr>
                <a:spLocks noChangeAspect="1" noChangeArrowheads="1" noTextEdit="1"/>
              </p:cNvSpPr>
              <p:nvPr/>
            </p:nvSpPr>
            <p:spPr bwMode="auto">
              <a:xfrm>
                <a:off x="1564" y="2839"/>
                <a:ext cx="347" cy="28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sp>
            <p:nvSpPr>
              <p:cNvPr id="164" name="Freeform 18"/>
              <p:cNvSpPr>
                <a:spLocks/>
              </p:cNvSpPr>
              <p:nvPr/>
            </p:nvSpPr>
            <p:spPr bwMode="auto">
              <a:xfrm>
                <a:off x="1664" y="2847"/>
                <a:ext cx="245" cy="184"/>
              </a:xfrm>
              <a:custGeom>
                <a:avLst/>
                <a:gdLst>
                  <a:gd name="T0" fmla="*/ 411 w 475"/>
                  <a:gd name="T1" fmla="*/ 152 h 358"/>
                  <a:gd name="T2" fmla="*/ 412 w 475"/>
                  <a:gd name="T3" fmla="*/ 138 h 358"/>
                  <a:gd name="T4" fmla="*/ 273 w 475"/>
                  <a:gd name="T5" fmla="*/ 0 h 358"/>
                  <a:gd name="T6" fmla="*/ 160 w 475"/>
                  <a:gd name="T7" fmla="*/ 58 h 358"/>
                  <a:gd name="T8" fmla="*/ 105 w 475"/>
                  <a:gd name="T9" fmla="*/ 42 h 358"/>
                  <a:gd name="T10" fmla="*/ 0 w 475"/>
                  <a:gd name="T11" fmla="*/ 136 h 358"/>
                  <a:gd name="T12" fmla="*/ 26 w 475"/>
                  <a:gd name="T13" fmla="*/ 134 h 358"/>
                  <a:gd name="T14" fmla="*/ 136 w 475"/>
                  <a:gd name="T15" fmla="*/ 170 h 358"/>
                  <a:gd name="T16" fmla="*/ 287 w 475"/>
                  <a:gd name="T17" fmla="*/ 79 h 358"/>
                  <a:gd name="T18" fmla="*/ 287 w 475"/>
                  <a:gd name="T19" fmla="*/ 32 h 358"/>
                  <a:gd name="T20" fmla="*/ 368 w 475"/>
                  <a:gd name="T21" fmla="*/ 102 h 358"/>
                  <a:gd name="T22" fmla="*/ 287 w 475"/>
                  <a:gd name="T23" fmla="*/ 171 h 358"/>
                  <a:gd name="T24" fmla="*/ 287 w 475"/>
                  <a:gd name="T25" fmla="*/ 126 h 358"/>
                  <a:gd name="T26" fmla="*/ 190 w 475"/>
                  <a:gd name="T27" fmla="*/ 176 h 358"/>
                  <a:gd name="T28" fmla="*/ 194 w 475"/>
                  <a:gd name="T29" fmla="*/ 176 h 358"/>
                  <a:gd name="T30" fmla="*/ 345 w 475"/>
                  <a:gd name="T31" fmla="*/ 309 h 358"/>
                  <a:gd name="T32" fmla="*/ 389 w 475"/>
                  <a:gd name="T33" fmla="*/ 358 h 358"/>
                  <a:gd name="T34" fmla="*/ 475 w 475"/>
                  <a:gd name="T35" fmla="*/ 248 h 358"/>
                  <a:gd name="T36" fmla="*/ 411 w 475"/>
                  <a:gd name="T37" fmla="*/ 15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5" h="358">
                    <a:moveTo>
                      <a:pt x="411" y="152"/>
                    </a:moveTo>
                    <a:cubicBezTo>
                      <a:pt x="411" y="148"/>
                      <a:pt x="412" y="143"/>
                      <a:pt x="412" y="138"/>
                    </a:cubicBezTo>
                    <a:cubicBezTo>
                      <a:pt x="412" y="62"/>
                      <a:pt x="349" y="0"/>
                      <a:pt x="273" y="0"/>
                    </a:cubicBezTo>
                    <a:cubicBezTo>
                      <a:pt x="227" y="0"/>
                      <a:pt x="186" y="22"/>
                      <a:pt x="160" y="58"/>
                    </a:cubicBezTo>
                    <a:cubicBezTo>
                      <a:pt x="144" y="48"/>
                      <a:pt x="125" y="42"/>
                      <a:pt x="105" y="42"/>
                    </a:cubicBezTo>
                    <a:cubicBezTo>
                      <a:pt x="50" y="42"/>
                      <a:pt x="5" y="83"/>
                      <a:pt x="0" y="136"/>
                    </a:cubicBezTo>
                    <a:cubicBezTo>
                      <a:pt x="9" y="135"/>
                      <a:pt x="17" y="134"/>
                      <a:pt x="26" y="134"/>
                    </a:cubicBezTo>
                    <a:cubicBezTo>
                      <a:pt x="66" y="134"/>
                      <a:pt x="105" y="147"/>
                      <a:pt x="136" y="170"/>
                    </a:cubicBezTo>
                    <a:cubicBezTo>
                      <a:pt x="160" y="116"/>
                      <a:pt x="220" y="81"/>
                      <a:pt x="287" y="79"/>
                    </a:cubicBezTo>
                    <a:lnTo>
                      <a:pt x="287" y="32"/>
                    </a:lnTo>
                    <a:lnTo>
                      <a:pt x="368" y="102"/>
                    </a:lnTo>
                    <a:lnTo>
                      <a:pt x="287" y="171"/>
                    </a:lnTo>
                    <a:lnTo>
                      <a:pt x="287" y="126"/>
                    </a:lnTo>
                    <a:cubicBezTo>
                      <a:pt x="248" y="127"/>
                      <a:pt x="211" y="141"/>
                      <a:pt x="190" y="176"/>
                    </a:cubicBezTo>
                    <a:lnTo>
                      <a:pt x="194" y="176"/>
                    </a:lnTo>
                    <a:cubicBezTo>
                      <a:pt x="272" y="176"/>
                      <a:pt x="336" y="234"/>
                      <a:pt x="345" y="309"/>
                    </a:cubicBezTo>
                    <a:cubicBezTo>
                      <a:pt x="364" y="322"/>
                      <a:pt x="378" y="339"/>
                      <a:pt x="389" y="358"/>
                    </a:cubicBezTo>
                    <a:cubicBezTo>
                      <a:pt x="439" y="345"/>
                      <a:pt x="475" y="301"/>
                      <a:pt x="475" y="248"/>
                    </a:cubicBezTo>
                    <a:cubicBezTo>
                      <a:pt x="475" y="205"/>
                      <a:pt x="452" y="171"/>
                      <a:pt x="411" y="152"/>
                    </a:cubicBezTo>
                    <a:close/>
                  </a:path>
                </a:pathLst>
              </a:custGeom>
              <a:solidFill>
                <a:schemeClr val="bg1"/>
              </a:solidFill>
              <a:ln w="0">
                <a:noFill/>
                <a:prstDash val="solid"/>
                <a:round/>
                <a:headEnd/>
                <a:tailEnd/>
              </a:ln>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sp>
            <p:nvSpPr>
              <p:cNvPr id="165" name="Freeform 19"/>
              <p:cNvSpPr>
                <a:spLocks/>
              </p:cNvSpPr>
              <p:nvPr/>
            </p:nvSpPr>
            <p:spPr bwMode="auto">
              <a:xfrm>
                <a:off x="1572" y="2940"/>
                <a:ext cx="277" cy="186"/>
              </a:xfrm>
              <a:custGeom>
                <a:avLst/>
                <a:gdLst>
                  <a:gd name="T0" fmla="*/ 65 w 536"/>
                  <a:gd name="T1" fmla="*/ 152 h 362"/>
                  <a:gd name="T2" fmla="*/ 64 w 536"/>
                  <a:gd name="T3" fmla="*/ 137 h 362"/>
                  <a:gd name="T4" fmla="*/ 203 w 536"/>
                  <a:gd name="T5" fmla="*/ 0 h 362"/>
                  <a:gd name="T6" fmla="*/ 315 w 536"/>
                  <a:gd name="T7" fmla="*/ 57 h 362"/>
                  <a:gd name="T8" fmla="*/ 371 w 536"/>
                  <a:gd name="T9" fmla="*/ 42 h 362"/>
                  <a:gd name="T10" fmla="*/ 476 w 536"/>
                  <a:gd name="T11" fmla="*/ 146 h 362"/>
                  <a:gd name="T12" fmla="*/ 475 w 536"/>
                  <a:gd name="T13" fmla="*/ 154 h 362"/>
                  <a:gd name="T14" fmla="*/ 536 w 536"/>
                  <a:gd name="T15" fmla="*/ 248 h 362"/>
                  <a:gd name="T16" fmla="*/ 416 w 536"/>
                  <a:gd name="T17" fmla="*/ 362 h 362"/>
                  <a:gd name="T18" fmla="*/ 120 w 536"/>
                  <a:gd name="T19" fmla="*/ 362 h 362"/>
                  <a:gd name="T20" fmla="*/ 0 w 536"/>
                  <a:gd name="T21" fmla="*/ 248 h 362"/>
                  <a:gd name="T22" fmla="*/ 65 w 536"/>
                  <a:gd name="T23" fmla="*/ 15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6" h="362">
                    <a:moveTo>
                      <a:pt x="65" y="152"/>
                    </a:moveTo>
                    <a:cubicBezTo>
                      <a:pt x="64" y="147"/>
                      <a:pt x="64" y="142"/>
                      <a:pt x="64" y="137"/>
                    </a:cubicBezTo>
                    <a:cubicBezTo>
                      <a:pt x="64" y="62"/>
                      <a:pt x="126" y="0"/>
                      <a:pt x="203" y="0"/>
                    </a:cubicBezTo>
                    <a:cubicBezTo>
                      <a:pt x="248" y="0"/>
                      <a:pt x="290" y="22"/>
                      <a:pt x="315" y="57"/>
                    </a:cubicBezTo>
                    <a:cubicBezTo>
                      <a:pt x="332" y="47"/>
                      <a:pt x="351" y="42"/>
                      <a:pt x="371" y="42"/>
                    </a:cubicBezTo>
                    <a:cubicBezTo>
                      <a:pt x="428" y="42"/>
                      <a:pt x="476" y="88"/>
                      <a:pt x="476" y="146"/>
                    </a:cubicBezTo>
                    <a:lnTo>
                      <a:pt x="475" y="154"/>
                    </a:lnTo>
                    <a:cubicBezTo>
                      <a:pt x="515" y="174"/>
                      <a:pt x="536" y="207"/>
                      <a:pt x="536" y="248"/>
                    </a:cubicBezTo>
                    <a:cubicBezTo>
                      <a:pt x="536" y="312"/>
                      <a:pt x="483" y="362"/>
                      <a:pt x="416" y="362"/>
                    </a:cubicBezTo>
                    <a:lnTo>
                      <a:pt x="120" y="362"/>
                    </a:lnTo>
                    <a:cubicBezTo>
                      <a:pt x="53" y="362"/>
                      <a:pt x="0" y="312"/>
                      <a:pt x="0" y="248"/>
                    </a:cubicBezTo>
                    <a:cubicBezTo>
                      <a:pt x="0" y="205"/>
                      <a:pt x="24" y="171"/>
                      <a:pt x="65" y="152"/>
                    </a:cubicBezTo>
                    <a:close/>
                  </a:path>
                </a:pathLst>
              </a:custGeom>
              <a:solidFill>
                <a:schemeClr val="bg1"/>
              </a:solidFill>
              <a:ln w="0">
                <a:noFill/>
                <a:prstDash val="solid"/>
                <a:round/>
                <a:headEnd/>
                <a:tailEnd/>
              </a:ln>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grpSp>
      </p:grpSp>
      <p:grpSp>
        <p:nvGrpSpPr>
          <p:cNvPr id="36" name="Group 35"/>
          <p:cNvGrpSpPr/>
          <p:nvPr/>
        </p:nvGrpSpPr>
        <p:grpSpPr>
          <a:xfrm>
            <a:off x="5313177" y="3116530"/>
            <a:ext cx="868388" cy="685570"/>
            <a:chOff x="5212003" y="3438531"/>
            <a:chExt cx="851438" cy="672188"/>
          </a:xfrm>
        </p:grpSpPr>
        <p:sp>
          <p:nvSpPr>
            <p:cNvPr id="74" name="Rectangle 73"/>
            <p:cNvSpPr/>
            <p:nvPr/>
          </p:nvSpPr>
          <p:spPr bwMode="auto">
            <a:xfrm>
              <a:off x="5212003" y="3438531"/>
              <a:ext cx="851438" cy="672188"/>
            </a:xfrm>
            <a:prstGeom prst="rect">
              <a:avLst/>
            </a:prstGeom>
            <a:solidFill>
              <a:srgbClr val="0070C0">
                <a:alpha val="89804"/>
              </a:srgbClr>
            </a:solidFill>
            <a:ln w="3175">
              <a:solidFill>
                <a:srgbClr val="7E7E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13" rIns="0"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Batch</a:t>
              </a:r>
              <a:endParaRPr lang="en-US" sz="800" b="1" dirty="0">
                <a:solidFill>
                  <a:srgbClr val="FFFFFF"/>
                </a:solidFill>
              </a:endParaRPr>
            </a:p>
          </p:txBody>
        </p:sp>
        <p:sp>
          <p:nvSpPr>
            <p:cNvPr id="166" name="Freeform 11"/>
            <p:cNvSpPr>
              <a:spLocks noEditPoints="1"/>
            </p:cNvSpPr>
            <p:nvPr/>
          </p:nvSpPr>
          <p:spPr bwMode="black">
            <a:xfrm>
              <a:off x="5428318" y="3522517"/>
              <a:ext cx="418808" cy="408024"/>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solidFill>
              <a:srgbClr val="FFFFFF"/>
            </a:solidFill>
            <a:ln>
              <a:noFill/>
            </a:ln>
          </p:spPr>
          <p:txBody>
            <a:bodyPr vert="horz" wrap="square" lIns="76781" tIns="38391" rIns="76781" bIns="38391" numCol="1" anchor="t" anchorCtr="0" compatLnSpc="1">
              <a:prstTxWarp prst="textNoShape">
                <a:avLst/>
              </a:prstTxWarp>
            </a:bodyPr>
            <a:lstStyle/>
            <a:p>
              <a:pPr defTabSz="853012"/>
              <a:endParaRPr lang="en-US" sz="1493">
                <a:solidFill>
                  <a:srgbClr val="FFFFFF"/>
                </a:solidFill>
              </a:endParaRPr>
            </a:p>
          </p:txBody>
        </p:sp>
      </p:grpSp>
      <p:grpSp>
        <p:nvGrpSpPr>
          <p:cNvPr id="37" name="Group 36"/>
          <p:cNvGrpSpPr/>
          <p:nvPr/>
        </p:nvGrpSpPr>
        <p:grpSpPr>
          <a:xfrm>
            <a:off x="4374445" y="3116530"/>
            <a:ext cx="868388" cy="685570"/>
            <a:chOff x="4290385" y="3430969"/>
            <a:chExt cx="851438" cy="672188"/>
          </a:xfrm>
        </p:grpSpPr>
        <p:sp>
          <p:nvSpPr>
            <p:cNvPr id="168" name="Rectangle 167"/>
            <p:cNvSpPr/>
            <p:nvPr/>
          </p:nvSpPr>
          <p:spPr bwMode="auto">
            <a:xfrm>
              <a:off x="4290385" y="3430969"/>
              <a:ext cx="851438" cy="672188"/>
            </a:xfrm>
            <a:prstGeom prst="rect">
              <a:avLst/>
            </a:prstGeom>
            <a:solidFill>
              <a:srgbClr val="0070C0">
                <a:alpha val="89804"/>
              </a:srgbClr>
            </a:solidFill>
            <a:ln w="3175">
              <a:solidFill>
                <a:srgbClr val="595959">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13" rIns="0"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Cloud Services</a:t>
              </a:r>
            </a:p>
          </p:txBody>
        </p:sp>
        <p:sp>
          <p:nvSpPr>
            <p:cNvPr id="169" name="Oval 5"/>
            <p:cNvSpPr>
              <a:spLocks noChangeArrowheads="1"/>
            </p:cNvSpPr>
            <p:nvPr/>
          </p:nvSpPr>
          <p:spPr bwMode="auto">
            <a:xfrm>
              <a:off x="4764480" y="3629406"/>
              <a:ext cx="53726" cy="53726"/>
            </a:xfrm>
            <a:prstGeom prst="ellipse">
              <a:avLst/>
            </a:prstGeom>
            <a:solidFill>
              <a:schemeClr val="bg1"/>
            </a:solidFill>
            <a:ln w="0">
              <a:noFill/>
              <a:prstDash val="solid"/>
              <a:round/>
              <a:headEnd/>
              <a:tailEnd/>
            </a:ln>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sp>
          <p:nvSpPr>
            <p:cNvPr id="170" name="Freeform 6"/>
            <p:cNvSpPr>
              <a:spLocks/>
            </p:cNvSpPr>
            <p:nvPr/>
          </p:nvSpPr>
          <p:spPr bwMode="auto">
            <a:xfrm>
              <a:off x="4623632" y="3720886"/>
              <a:ext cx="55178" cy="55178"/>
            </a:xfrm>
            <a:custGeom>
              <a:avLst/>
              <a:gdLst>
                <a:gd name="T0" fmla="*/ 33 w 66"/>
                <a:gd name="T1" fmla="*/ 0 h 66"/>
                <a:gd name="T2" fmla="*/ 0 w 66"/>
                <a:gd name="T3" fmla="*/ 33 h 66"/>
                <a:gd name="T4" fmla="*/ 33 w 66"/>
                <a:gd name="T5" fmla="*/ 66 h 66"/>
                <a:gd name="T6" fmla="*/ 66 w 66"/>
                <a:gd name="T7" fmla="*/ 33 h 66"/>
                <a:gd name="T8" fmla="*/ 33 w 66"/>
                <a:gd name="T9" fmla="*/ 0 h 66"/>
              </a:gdLst>
              <a:ahLst/>
              <a:cxnLst>
                <a:cxn ang="0">
                  <a:pos x="T0" y="T1"/>
                </a:cxn>
                <a:cxn ang="0">
                  <a:pos x="T2" y="T3"/>
                </a:cxn>
                <a:cxn ang="0">
                  <a:pos x="T4" y="T5"/>
                </a:cxn>
                <a:cxn ang="0">
                  <a:pos x="T6" y="T7"/>
                </a:cxn>
                <a:cxn ang="0">
                  <a:pos x="T8" y="T9"/>
                </a:cxn>
              </a:cxnLst>
              <a:rect l="0" t="0" r="r" b="b"/>
              <a:pathLst>
                <a:path w="66" h="66">
                  <a:moveTo>
                    <a:pt x="33" y="0"/>
                  </a:moveTo>
                  <a:cubicBezTo>
                    <a:pt x="15" y="0"/>
                    <a:pt x="0" y="15"/>
                    <a:pt x="0" y="33"/>
                  </a:cubicBezTo>
                  <a:cubicBezTo>
                    <a:pt x="0" y="51"/>
                    <a:pt x="15" y="66"/>
                    <a:pt x="33" y="66"/>
                  </a:cubicBezTo>
                  <a:cubicBezTo>
                    <a:pt x="51" y="66"/>
                    <a:pt x="66" y="52"/>
                    <a:pt x="66" y="33"/>
                  </a:cubicBezTo>
                  <a:cubicBezTo>
                    <a:pt x="66" y="15"/>
                    <a:pt x="51" y="0"/>
                    <a:pt x="33" y="0"/>
                  </a:cubicBezTo>
                </a:path>
              </a:pathLst>
            </a:custGeom>
            <a:solidFill>
              <a:schemeClr val="bg1"/>
            </a:solidFill>
            <a:ln w="0">
              <a:noFill/>
              <a:prstDash val="solid"/>
              <a:round/>
              <a:headEnd/>
              <a:tailEnd/>
            </a:ln>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sp>
          <p:nvSpPr>
            <p:cNvPr id="171" name="Freeform 7"/>
            <p:cNvSpPr>
              <a:spLocks noChangeAspect="1" noEditPoints="1"/>
            </p:cNvSpPr>
            <p:nvPr/>
          </p:nvSpPr>
          <p:spPr bwMode="auto">
            <a:xfrm>
              <a:off x="4431963" y="3468230"/>
              <a:ext cx="561941" cy="471915"/>
            </a:xfrm>
            <a:custGeom>
              <a:avLst/>
              <a:gdLst>
                <a:gd name="T0" fmla="*/ 515 w 685"/>
                <a:gd name="T1" fmla="*/ 251 h 575"/>
                <a:gd name="T2" fmla="*/ 519 w 685"/>
                <a:gd name="T3" fmla="*/ 291 h 575"/>
                <a:gd name="T4" fmla="*/ 504 w 685"/>
                <a:gd name="T5" fmla="*/ 310 h 575"/>
                <a:gd name="T6" fmla="*/ 460 w 685"/>
                <a:gd name="T7" fmla="*/ 304 h 575"/>
                <a:gd name="T8" fmla="*/ 451 w 685"/>
                <a:gd name="T9" fmla="*/ 332 h 575"/>
                <a:gd name="T10" fmla="*/ 417 w 685"/>
                <a:gd name="T11" fmla="*/ 304 h 575"/>
                <a:gd name="T12" fmla="*/ 377 w 685"/>
                <a:gd name="T13" fmla="*/ 310 h 575"/>
                <a:gd name="T14" fmla="*/ 358 w 685"/>
                <a:gd name="T15" fmla="*/ 295 h 575"/>
                <a:gd name="T16" fmla="*/ 363 w 685"/>
                <a:gd name="T17" fmla="*/ 251 h 575"/>
                <a:gd name="T18" fmla="*/ 343 w 685"/>
                <a:gd name="T19" fmla="*/ 242 h 575"/>
                <a:gd name="T20" fmla="*/ 368 w 685"/>
                <a:gd name="T21" fmla="*/ 208 h 575"/>
                <a:gd name="T22" fmla="*/ 359 w 685"/>
                <a:gd name="T23" fmla="*/ 168 h 575"/>
                <a:gd name="T24" fmla="*/ 374 w 685"/>
                <a:gd name="T25" fmla="*/ 148 h 575"/>
                <a:gd name="T26" fmla="*/ 417 w 685"/>
                <a:gd name="T27" fmla="*/ 155 h 575"/>
                <a:gd name="T28" fmla="*/ 426 w 685"/>
                <a:gd name="T29" fmla="*/ 130 h 575"/>
                <a:gd name="T30" fmla="*/ 460 w 685"/>
                <a:gd name="T31" fmla="*/ 157 h 575"/>
                <a:gd name="T32" fmla="*/ 500 w 685"/>
                <a:gd name="T33" fmla="*/ 150 h 575"/>
                <a:gd name="T34" fmla="*/ 520 w 685"/>
                <a:gd name="T35" fmla="*/ 164 h 575"/>
                <a:gd name="T36" fmla="*/ 513 w 685"/>
                <a:gd name="T37" fmla="*/ 208 h 575"/>
                <a:gd name="T38" fmla="*/ 546 w 685"/>
                <a:gd name="T39" fmla="*/ 217 h 575"/>
                <a:gd name="T40" fmla="*/ 546 w 685"/>
                <a:gd name="T41" fmla="*/ 241 h 575"/>
                <a:gd name="T42" fmla="*/ 192 w 685"/>
                <a:gd name="T43" fmla="*/ 320 h 575"/>
                <a:gd name="T44" fmla="*/ 187 w 685"/>
                <a:gd name="T45" fmla="*/ 280 h 575"/>
                <a:gd name="T46" fmla="*/ 202 w 685"/>
                <a:gd name="T47" fmla="*/ 260 h 575"/>
                <a:gd name="T48" fmla="*/ 245 w 685"/>
                <a:gd name="T49" fmla="*/ 266 h 575"/>
                <a:gd name="T50" fmla="*/ 254 w 685"/>
                <a:gd name="T51" fmla="*/ 242 h 575"/>
                <a:gd name="T52" fmla="*/ 288 w 685"/>
                <a:gd name="T53" fmla="*/ 269 h 575"/>
                <a:gd name="T54" fmla="*/ 328 w 685"/>
                <a:gd name="T55" fmla="*/ 262 h 575"/>
                <a:gd name="T56" fmla="*/ 348 w 685"/>
                <a:gd name="T57" fmla="*/ 276 h 575"/>
                <a:gd name="T58" fmla="*/ 342 w 685"/>
                <a:gd name="T59" fmla="*/ 320 h 575"/>
                <a:gd name="T60" fmla="*/ 365 w 685"/>
                <a:gd name="T61" fmla="*/ 329 h 575"/>
                <a:gd name="T62" fmla="*/ 340 w 685"/>
                <a:gd name="T63" fmla="*/ 363 h 575"/>
                <a:gd name="T64" fmla="*/ 347 w 685"/>
                <a:gd name="T65" fmla="*/ 402 h 575"/>
                <a:gd name="T66" fmla="*/ 332 w 685"/>
                <a:gd name="T67" fmla="*/ 422 h 575"/>
                <a:gd name="T68" fmla="*/ 288 w 685"/>
                <a:gd name="T69" fmla="*/ 416 h 575"/>
                <a:gd name="T70" fmla="*/ 279 w 685"/>
                <a:gd name="T71" fmla="*/ 445 h 575"/>
                <a:gd name="T72" fmla="*/ 245 w 685"/>
                <a:gd name="T73" fmla="*/ 416 h 575"/>
                <a:gd name="T74" fmla="*/ 206 w 685"/>
                <a:gd name="T75" fmla="*/ 421 h 575"/>
                <a:gd name="T76" fmla="*/ 186 w 685"/>
                <a:gd name="T77" fmla="*/ 406 h 575"/>
                <a:gd name="T78" fmla="*/ 192 w 685"/>
                <a:gd name="T79" fmla="*/ 363 h 575"/>
                <a:gd name="T80" fmla="*/ 163 w 685"/>
                <a:gd name="T81" fmla="*/ 353 h 575"/>
                <a:gd name="T82" fmla="*/ 163 w 685"/>
                <a:gd name="T83" fmla="*/ 330 h 575"/>
                <a:gd name="T84" fmla="*/ 584 w 685"/>
                <a:gd name="T85" fmla="*/ 206 h 575"/>
                <a:gd name="T86" fmla="*/ 593 w 685"/>
                <a:gd name="T87" fmla="*/ 154 h 575"/>
                <a:gd name="T88" fmla="*/ 296 w 685"/>
                <a:gd name="T89" fmla="*/ 95 h 575"/>
                <a:gd name="T90" fmla="*/ 273 w 685"/>
                <a:gd name="T91" fmla="*/ 99 h 575"/>
                <a:gd name="T92" fmla="*/ 88 w 685"/>
                <a:gd name="T93" fmla="*/ 166 h 575"/>
                <a:gd name="T94" fmla="*/ 95 w 685"/>
                <a:gd name="T95" fmla="*/ 208 h 575"/>
                <a:gd name="T96" fmla="*/ 0 w 685"/>
                <a:gd name="T97" fmla="*/ 325 h 575"/>
                <a:gd name="T98" fmla="*/ 158 w 685"/>
                <a:gd name="T99" fmla="*/ 445 h 575"/>
                <a:gd name="T100" fmla="*/ 269 w 685"/>
                <a:gd name="T101" fmla="*/ 575 h 575"/>
                <a:gd name="T102" fmla="*/ 379 w 685"/>
                <a:gd name="T103" fmla="*/ 491 h 575"/>
                <a:gd name="T104" fmla="*/ 448 w 685"/>
                <a:gd name="T105" fmla="*/ 531 h 575"/>
                <a:gd name="T106" fmla="*/ 524 w 685"/>
                <a:gd name="T107" fmla="*/ 445 h 575"/>
                <a:gd name="T108" fmla="*/ 685 w 685"/>
                <a:gd name="T109" fmla="*/ 32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85" h="575">
                  <a:moveTo>
                    <a:pt x="546" y="241"/>
                  </a:moveTo>
                  <a:lnTo>
                    <a:pt x="515" y="251"/>
                  </a:lnTo>
                  <a:lnTo>
                    <a:pt x="508" y="267"/>
                  </a:lnTo>
                  <a:lnTo>
                    <a:pt x="519" y="291"/>
                  </a:lnTo>
                  <a:lnTo>
                    <a:pt x="521" y="294"/>
                  </a:lnTo>
                  <a:lnTo>
                    <a:pt x="504" y="310"/>
                  </a:lnTo>
                  <a:lnTo>
                    <a:pt x="477" y="298"/>
                  </a:lnTo>
                  <a:lnTo>
                    <a:pt x="460" y="304"/>
                  </a:lnTo>
                  <a:lnTo>
                    <a:pt x="452" y="329"/>
                  </a:lnTo>
                  <a:lnTo>
                    <a:pt x="451" y="332"/>
                  </a:lnTo>
                  <a:lnTo>
                    <a:pt x="427" y="332"/>
                  </a:lnTo>
                  <a:lnTo>
                    <a:pt x="417" y="304"/>
                  </a:lnTo>
                  <a:lnTo>
                    <a:pt x="401" y="298"/>
                  </a:lnTo>
                  <a:lnTo>
                    <a:pt x="377" y="310"/>
                  </a:lnTo>
                  <a:lnTo>
                    <a:pt x="374" y="311"/>
                  </a:lnTo>
                  <a:lnTo>
                    <a:pt x="358" y="295"/>
                  </a:lnTo>
                  <a:lnTo>
                    <a:pt x="370" y="267"/>
                  </a:lnTo>
                  <a:lnTo>
                    <a:pt x="363" y="251"/>
                  </a:lnTo>
                  <a:lnTo>
                    <a:pt x="342" y="243"/>
                  </a:lnTo>
                  <a:lnTo>
                    <a:pt x="343" y="242"/>
                  </a:lnTo>
                  <a:lnTo>
                    <a:pt x="343" y="218"/>
                  </a:lnTo>
                  <a:lnTo>
                    <a:pt x="368" y="208"/>
                  </a:lnTo>
                  <a:lnTo>
                    <a:pt x="372" y="192"/>
                  </a:lnTo>
                  <a:lnTo>
                    <a:pt x="359" y="168"/>
                  </a:lnTo>
                  <a:lnTo>
                    <a:pt x="357" y="165"/>
                  </a:lnTo>
                  <a:lnTo>
                    <a:pt x="374" y="148"/>
                  </a:lnTo>
                  <a:lnTo>
                    <a:pt x="401" y="161"/>
                  </a:lnTo>
                  <a:lnTo>
                    <a:pt x="417" y="155"/>
                  </a:lnTo>
                  <a:lnTo>
                    <a:pt x="425" y="131"/>
                  </a:lnTo>
                  <a:lnTo>
                    <a:pt x="426" y="130"/>
                  </a:lnTo>
                  <a:lnTo>
                    <a:pt x="450" y="130"/>
                  </a:lnTo>
                  <a:lnTo>
                    <a:pt x="460" y="157"/>
                  </a:lnTo>
                  <a:lnTo>
                    <a:pt x="476" y="162"/>
                  </a:lnTo>
                  <a:lnTo>
                    <a:pt x="500" y="150"/>
                  </a:lnTo>
                  <a:lnTo>
                    <a:pt x="503" y="148"/>
                  </a:lnTo>
                  <a:lnTo>
                    <a:pt x="520" y="164"/>
                  </a:lnTo>
                  <a:lnTo>
                    <a:pt x="507" y="192"/>
                  </a:lnTo>
                  <a:lnTo>
                    <a:pt x="513" y="208"/>
                  </a:lnTo>
                  <a:lnTo>
                    <a:pt x="540" y="216"/>
                  </a:lnTo>
                  <a:lnTo>
                    <a:pt x="546" y="217"/>
                  </a:lnTo>
                  <a:lnTo>
                    <a:pt x="546" y="241"/>
                  </a:lnTo>
                  <a:lnTo>
                    <a:pt x="546" y="241"/>
                  </a:lnTo>
                  <a:close/>
                  <a:moveTo>
                    <a:pt x="163" y="330"/>
                  </a:moveTo>
                  <a:lnTo>
                    <a:pt x="192" y="320"/>
                  </a:lnTo>
                  <a:lnTo>
                    <a:pt x="199" y="303"/>
                  </a:lnTo>
                  <a:lnTo>
                    <a:pt x="187" y="280"/>
                  </a:lnTo>
                  <a:lnTo>
                    <a:pt x="185" y="277"/>
                  </a:lnTo>
                  <a:lnTo>
                    <a:pt x="202" y="260"/>
                  </a:lnTo>
                  <a:lnTo>
                    <a:pt x="229" y="273"/>
                  </a:lnTo>
                  <a:lnTo>
                    <a:pt x="245" y="266"/>
                  </a:lnTo>
                  <a:lnTo>
                    <a:pt x="253" y="243"/>
                  </a:lnTo>
                  <a:lnTo>
                    <a:pt x="254" y="242"/>
                  </a:lnTo>
                  <a:lnTo>
                    <a:pt x="278" y="242"/>
                  </a:lnTo>
                  <a:lnTo>
                    <a:pt x="288" y="269"/>
                  </a:lnTo>
                  <a:lnTo>
                    <a:pt x="304" y="274"/>
                  </a:lnTo>
                  <a:lnTo>
                    <a:pt x="328" y="262"/>
                  </a:lnTo>
                  <a:lnTo>
                    <a:pt x="331" y="260"/>
                  </a:lnTo>
                  <a:lnTo>
                    <a:pt x="348" y="276"/>
                  </a:lnTo>
                  <a:lnTo>
                    <a:pt x="335" y="303"/>
                  </a:lnTo>
                  <a:lnTo>
                    <a:pt x="342" y="320"/>
                  </a:lnTo>
                  <a:lnTo>
                    <a:pt x="365" y="328"/>
                  </a:lnTo>
                  <a:lnTo>
                    <a:pt x="365" y="329"/>
                  </a:lnTo>
                  <a:lnTo>
                    <a:pt x="365" y="352"/>
                  </a:lnTo>
                  <a:lnTo>
                    <a:pt x="340" y="363"/>
                  </a:lnTo>
                  <a:lnTo>
                    <a:pt x="334" y="379"/>
                  </a:lnTo>
                  <a:lnTo>
                    <a:pt x="347" y="402"/>
                  </a:lnTo>
                  <a:lnTo>
                    <a:pt x="348" y="405"/>
                  </a:lnTo>
                  <a:lnTo>
                    <a:pt x="332" y="422"/>
                  </a:lnTo>
                  <a:lnTo>
                    <a:pt x="304" y="409"/>
                  </a:lnTo>
                  <a:lnTo>
                    <a:pt x="288" y="416"/>
                  </a:lnTo>
                  <a:lnTo>
                    <a:pt x="280" y="441"/>
                  </a:lnTo>
                  <a:lnTo>
                    <a:pt x="279" y="445"/>
                  </a:lnTo>
                  <a:lnTo>
                    <a:pt x="256" y="445"/>
                  </a:lnTo>
                  <a:lnTo>
                    <a:pt x="245" y="416"/>
                  </a:lnTo>
                  <a:lnTo>
                    <a:pt x="229" y="409"/>
                  </a:lnTo>
                  <a:lnTo>
                    <a:pt x="206" y="421"/>
                  </a:lnTo>
                  <a:lnTo>
                    <a:pt x="202" y="423"/>
                  </a:lnTo>
                  <a:lnTo>
                    <a:pt x="186" y="406"/>
                  </a:lnTo>
                  <a:lnTo>
                    <a:pt x="199" y="379"/>
                  </a:lnTo>
                  <a:lnTo>
                    <a:pt x="192" y="363"/>
                  </a:lnTo>
                  <a:lnTo>
                    <a:pt x="167" y="354"/>
                  </a:lnTo>
                  <a:lnTo>
                    <a:pt x="163" y="353"/>
                  </a:lnTo>
                  <a:lnTo>
                    <a:pt x="163" y="330"/>
                  </a:lnTo>
                  <a:lnTo>
                    <a:pt x="163" y="330"/>
                  </a:lnTo>
                  <a:close/>
                  <a:moveTo>
                    <a:pt x="597" y="210"/>
                  </a:moveTo>
                  <a:lnTo>
                    <a:pt x="584" y="206"/>
                  </a:lnTo>
                  <a:lnTo>
                    <a:pt x="588" y="193"/>
                  </a:lnTo>
                  <a:cubicBezTo>
                    <a:pt x="591" y="180"/>
                    <a:pt x="593" y="167"/>
                    <a:pt x="593" y="154"/>
                  </a:cubicBezTo>
                  <a:cubicBezTo>
                    <a:pt x="593" y="69"/>
                    <a:pt x="523" y="0"/>
                    <a:pt x="439" y="0"/>
                  </a:cubicBezTo>
                  <a:cubicBezTo>
                    <a:pt x="376" y="0"/>
                    <a:pt x="320" y="37"/>
                    <a:pt x="296" y="95"/>
                  </a:cubicBezTo>
                  <a:lnTo>
                    <a:pt x="287" y="116"/>
                  </a:lnTo>
                  <a:lnTo>
                    <a:pt x="273" y="99"/>
                  </a:lnTo>
                  <a:cubicBezTo>
                    <a:pt x="253" y="75"/>
                    <a:pt x="224" y="62"/>
                    <a:pt x="193" y="62"/>
                  </a:cubicBezTo>
                  <a:cubicBezTo>
                    <a:pt x="135" y="62"/>
                    <a:pt x="88" y="109"/>
                    <a:pt x="88" y="166"/>
                  </a:cubicBezTo>
                  <a:cubicBezTo>
                    <a:pt x="88" y="176"/>
                    <a:pt x="89" y="186"/>
                    <a:pt x="92" y="195"/>
                  </a:cubicBezTo>
                  <a:lnTo>
                    <a:pt x="95" y="208"/>
                  </a:lnTo>
                  <a:lnTo>
                    <a:pt x="83" y="212"/>
                  </a:lnTo>
                  <a:cubicBezTo>
                    <a:pt x="32" y="231"/>
                    <a:pt x="0" y="273"/>
                    <a:pt x="0" y="325"/>
                  </a:cubicBezTo>
                  <a:cubicBezTo>
                    <a:pt x="0" y="392"/>
                    <a:pt x="56" y="445"/>
                    <a:pt x="127" y="445"/>
                  </a:cubicBezTo>
                  <a:lnTo>
                    <a:pt x="158" y="445"/>
                  </a:lnTo>
                  <a:cubicBezTo>
                    <a:pt x="157" y="445"/>
                    <a:pt x="157" y="457"/>
                    <a:pt x="157" y="462"/>
                  </a:cubicBezTo>
                  <a:cubicBezTo>
                    <a:pt x="157" y="525"/>
                    <a:pt x="207" y="575"/>
                    <a:pt x="269" y="575"/>
                  </a:cubicBezTo>
                  <a:cubicBezTo>
                    <a:pt x="314" y="575"/>
                    <a:pt x="355" y="548"/>
                    <a:pt x="373" y="506"/>
                  </a:cubicBezTo>
                  <a:lnTo>
                    <a:pt x="379" y="491"/>
                  </a:lnTo>
                  <a:lnTo>
                    <a:pt x="390" y="504"/>
                  </a:lnTo>
                  <a:cubicBezTo>
                    <a:pt x="405" y="521"/>
                    <a:pt x="426" y="531"/>
                    <a:pt x="448" y="531"/>
                  </a:cubicBezTo>
                  <a:cubicBezTo>
                    <a:pt x="491" y="531"/>
                    <a:pt x="525" y="496"/>
                    <a:pt x="525" y="454"/>
                  </a:cubicBezTo>
                  <a:cubicBezTo>
                    <a:pt x="525" y="451"/>
                    <a:pt x="525" y="445"/>
                    <a:pt x="524" y="445"/>
                  </a:cubicBezTo>
                  <a:lnTo>
                    <a:pt x="559" y="445"/>
                  </a:lnTo>
                  <a:cubicBezTo>
                    <a:pt x="630" y="445"/>
                    <a:pt x="685" y="392"/>
                    <a:pt x="685" y="325"/>
                  </a:cubicBezTo>
                  <a:cubicBezTo>
                    <a:pt x="685" y="271"/>
                    <a:pt x="651" y="227"/>
                    <a:pt x="597" y="210"/>
                  </a:cubicBezTo>
                  <a:close/>
                </a:path>
              </a:pathLst>
            </a:custGeom>
            <a:solidFill>
              <a:schemeClr val="bg1"/>
            </a:solidFill>
            <a:ln w="0">
              <a:noFill/>
              <a:prstDash val="solid"/>
              <a:round/>
              <a:headEnd/>
              <a:tailEnd/>
            </a:ln>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grpSp>
      <p:grpSp>
        <p:nvGrpSpPr>
          <p:cNvPr id="71" name="Group 70"/>
          <p:cNvGrpSpPr/>
          <p:nvPr/>
        </p:nvGrpSpPr>
        <p:grpSpPr>
          <a:xfrm>
            <a:off x="6253658" y="2364205"/>
            <a:ext cx="868388" cy="685570"/>
            <a:chOff x="6128139" y="2701518"/>
            <a:chExt cx="851438" cy="672188"/>
          </a:xfrm>
        </p:grpSpPr>
        <p:sp>
          <p:nvSpPr>
            <p:cNvPr id="181" name="Rectangle 180"/>
            <p:cNvSpPr/>
            <p:nvPr/>
          </p:nvSpPr>
          <p:spPr bwMode="auto">
            <a:xfrm>
              <a:off x="6128139" y="2701518"/>
              <a:ext cx="851438" cy="672188"/>
            </a:xfrm>
            <a:prstGeom prst="rect">
              <a:avLst/>
            </a:prstGeom>
            <a:solidFill>
              <a:srgbClr val="002060">
                <a:alpha val="74902"/>
              </a:srgbClr>
            </a:solidFill>
            <a:ln w="3175">
              <a:solidFill>
                <a:srgbClr val="7E7E7E">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13" rIns="0"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SQL Database</a:t>
              </a:r>
            </a:p>
          </p:txBody>
        </p:sp>
        <p:grpSp>
          <p:nvGrpSpPr>
            <p:cNvPr id="184" name="Group 29"/>
            <p:cNvGrpSpPr>
              <a:grpSpLocks noChangeAspect="1"/>
            </p:cNvGrpSpPr>
            <p:nvPr/>
          </p:nvGrpSpPr>
          <p:grpSpPr bwMode="auto">
            <a:xfrm>
              <a:off x="6360737" y="2711837"/>
              <a:ext cx="386243" cy="499503"/>
              <a:chOff x="2558" y="1095"/>
              <a:chExt cx="266" cy="344"/>
            </a:xfrm>
          </p:grpSpPr>
          <p:sp>
            <p:nvSpPr>
              <p:cNvPr id="185" name="AutoShape 28"/>
              <p:cNvSpPr>
                <a:spLocks noChangeAspect="1" noChangeArrowheads="1" noTextEdit="1"/>
              </p:cNvSpPr>
              <p:nvPr/>
            </p:nvSpPr>
            <p:spPr bwMode="auto">
              <a:xfrm>
                <a:off x="2558" y="1095"/>
                <a:ext cx="266" cy="3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sp>
            <p:nvSpPr>
              <p:cNvPr id="186" name="Freeform 30"/>
              <p:cNvSpPr>
                <a:spLocks/>
              </p:cNvSpPr>
              <p:nvPr/>
            </p:nvSpPr>
            <p:spPr bwMode="auto">
              <a:xfrm>
                <a:off x="2681" y="1262"/>
                <a:ext cx="25" cy="35"/>
              </a:xfrm>
              <a:custGeom>
                <a:avLst/>
                <a:gdLst>
                  <a:gd name="T0" fmla="*/ 46 w 52"/>
                  <a:gd name="T1" fmla="*/ 11 h 74"/>
                  <a:gd name="T2" fmla="*/ 38 w 52"/>
                  <a:gd name="T3" fmla="*/ 3 h 74"/>
                  <a:gd name="T4" fmla="*/ 27 w 52"/>
                  <a:gd name="T5" fmla="*/ 0 h 74"/>
                  <a:gd name="T6" fmla="*/ 15 w 52"/>
                  <a:gd name="T7" fmla="*/ 3 h 74"/>
                  <a:gd name="T8" fmla="*/ 6 w 52"/>
                  <a:gd name="T9" fmla="*/ 11 h 74"/>
                  <a:gd name="T10" fmla="*/ 1 w 52"/>
                  <a:gd name="T11" fmla="*/ 23 h 74"/>
                  <a:gd name="T12" fmla="*/ 0 w 52"/>
                  <a:gd name="T13" fmla="*/ 37 h 74"/>
                  <a:gd name="T14" fmla="*/ 2 w 52"/>
                  <a:gd name="T15" fmla="*/ 54 h 74"/>
                  <a:gd name="T16" fmla="*/ 8 w 52"/>
                  <a:gd name="T17" fmla="*/ 66 h 74"/>
                  <a:gd name="T18" fmla="*/ 16 w 52"/>
                  <a:gd name="T19" fmla="*/ 72 h 74"/>
                  <a:gd name="T20" fmla="*/ 26 w 52"/>
                  <a:gd name="T21" fmla="*/ 74 h 74"/>
                  <a:gd name="T22" fmla="*/ 36 w 52"/>
                  <a:gd name="T23" fmla="*/ 72 h 74"/>
                  <a:gd name="T24" fmla="*/ 44 w 52"/>
                  <a:gd name="T25" fmla="*/ 66 h 74"/>
                  <a:gd name="T26" fmla="*/ 50 w 52"/>
                  <a:gd name="T27" fmla="*/ 54 h 74"/>
                  <a:gd name="T28" fmla="*/ 52 w 52"/>
                  <a:gd name="T29" fmla="*/ 38 h 74"/>
                  <a:gd name="T30" fmla="*/ 51 w 52"/>
                  <a:gd name="T31" fmla="*/ 23 h 74"/>
                  <a:gd name="T32" fmla="*/ 46 w 52"/>
                  <a:gd name="T33" fmla="*/ 1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74">
                    <a:moveTo>
                      <a:pt x="46" y="11"/>
                    </a:moveTo>
                    <a:cubicBezTo>
                      <a:pt x="44" y="8"/>
                      <a:pt x="42" y="5"/>
                      <a:pt x="38" y="3"/>
                    </a:cubicBezTo>
                    <a:cubicBezTo>
                      <a:pt x="35" y="1"/>
                      <a:pt x="31" y="0"/>
                      <a:pt x="27" y="0"/>
                    </a:cubicBezTo>
                    <a:cubicBezTo>
                      <a:pt x="22" y="0"/>
                      <a:pt x="18" y="1"/>
                      <a:pt x="15" y="3"/>
                    </a:cubicBezTo>
                    <a:cubicBezTo>
                      <a:pt x="11" y="5"/>
                      <a:pt x="8" y="8"/>
                      <a:pt x="6" y="11"/>
                    </a:cubicBezTo>
                    <a:cubicBezTo>
                      <a:pt x="4" y="15"/>
                      <a:pt x="2" y="18"/>
                      <a:pt x="1" y="23"/>
                    </a:cubicBezTo>
                    <a:cubicBezTo>
                      <a:pt x="0" y="27"/>
                      <a:pt x="0" y="32"/>
                      <a:pt x="0" y="37"/>
                    </a:cubicBezTo>
                    <a:cubicBezTo>
                      <a:pt x="0" y="44"/>
                      <a:pt x="1" y="50"/>
                      <a:pt x="2" y="54"/>
                    </a:cubicBezTo>
                    <a:cubicBezTo>
                      <a:pt x="3" y="59"/>
                      <a:pt x="5" y="63"/>
                      <a:pt x="8" y="66"/>
                    </a:cubicBezTo>
                    <a:cubicBezTo>
                      <a:pt x="10" y="69"/>
                      <a:pt x="13" y="71"/>
                      <a:pt x="16" y="72"/>
                    </a:cubicBezTo>
                    <a:cubicBezTo>
                      <a:pt x="19" y="74"/>
                      <a:pt x="23" y="74"/>
                      <a:pt x="26" y="74"/>
                    </a:cubicBezTo>
                    <a:cubicBezTo>
                      <a:pt x="30" y="74"/>
                      <a:pt x="33" y="74"/>
                      <a:pt x="36" y="72"/>
                    </a:cubicBezTo>
                    <a:cubicBezTo>
                      <a:pt x="39" y="71"/>
                      <a:pt x="42" y="69"/>
                      <a:pt x="44" y="66"/>
                    </a:cubicBezTo>
                    <a:cubicBezTo>
                      <a:pt x="47" y="63"/>
                      <a:pt x="49" y="59"/>
                      <a:pt x="50" y="54"/>
                    </a:cubicBezTo>
                    <a:cubicBezTo>
                      <a:pt x="52" y="50"/>
                      <a:pt x="52" y="44"/>
                      <a:pt x="52" y="38"/>
                    </a:cubicBezTo>
                    <a:cubicBezTo>
                      <a:pt x="52" y="33"/>
                      <a:pt x="52" y="28"/>
                      <a:pt x="51" y="23"/>
                    </a:cubicBezTo>
                    <a:cubicBezTo>
                      <a:pt x="50" y="19"/>
                      <a:pt x="48" y="15"/>
                      <a:pt x="46" y="11"/>
                    </a:cubicBezTo>
                  </a:path>
                </a:pathLst>
              </a:custGeom>
              <a:solidFill>
                <a:schemeClr val="bg1"/>
              </a:solidFill>
              <a:ln w="0">
                <a:noFill/>
                <a:prstDash val="solid"/>
                <a:round/>
                <a:headEnd/>
                <a:tailEnd/>
              </a:ln>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sp>
            <p:nvSpPr>
              <p:cNvPr id="187" name="Freeform 31"/>
              <p:cNvSpPr>
                <a:spLocks noEditPoints="1"/>
              </p:cNvSpPr>
              <p:nvPr/>
            </p:nvSpPr>
            <p:spPr bwMode="auto">
              <a:xfrm>
                <a:off x="2566" y="1103"/>
                <a:ext cx="252" cy="331"/>
              </a:xfrm>
              <a:custGeom>
                <a:avLst/>
                <a:gdLst>
                  <a:gd name="T0" fmla="*/ 0 w 532"/>
                  <a:gd name="T1" fmla="*/ 106 h 710"/>
                  <a:gd name="T2" fmla="*/ 266 w 532"/>
                  <a:gd name="T3" fmla="*/ 710 h 710"/>
                  <a:gd name="T4" fmla="*/ 532 w 532"/>
                  <a:gd name="T5" fmla="*/ 108 h 710"/>
                  <a:gd name="T6" fmla="*/ 187 w 532"/>
                  <a:gd name="T7" fmla="*/ 418 h 710"/>
                  <a:gd name="T8" fmla="*/ 175 w 532"/>
                  <a:gd name="T9" fmla="*/ 438 h 710"/>
                  <a:gd name="T10" fmla="*/ 148 w 532"/>
                  <a:gd name="T11" fmla="*/ 451 h 710"/>
                  <a:gd name="T12" fmla="*/ 113 w 532"/>
                  <a:gd name="T13" fmla="*/ 452 h 710"/>
                  <a:gd name="T14" fmla="*/ 92 w 532"/>
                  <a:gd name="T15" fmla="*/ 448 h 710"/>
                  <a:gd name="T16" fmla="*/ 85 w 532"/>
                  <a:gd name="T17" fmla="*/ 406 h 710"/>
                  <a:gd name="T18" fmla="*/ 103 w 532"/>
                  <a:gd name="T19" fmla="*/ 416 h 710"/>
                  <a:gd name="T20" fmla="*/ 125 w 532"/>
                  <a:gd name="T21" fmla="*/ 421 h 710"/>
                  <a:gd name="T22" fmla="*/ 137 w 532"/>
                  <a:gd name="T23" fmla="*/ 418 h 710"/>
                  <a:gd name="T24" fmla="*/ 140 w 532"/>
                  <a:gd name="T25" fmla="*/ 411 h 710"/>
                  <a:gd name="T26" fmla="*/ 133 w 532"/>
                  <a:gd name="T27" fmla="*/ 401 h 710"/>
                  <a:gd name="T28" fmla="*/ 117 w 532"/>
                  <a:gd name="T29" fmla="*/ 394 h 710"/>
                  <a:gd name="T30" fmla="*/ 91 w 532"/>
                  <a:gd name="T31" fmla="*/ 375 h 710"/>
                  <a:gd name="T32" fmla="*/ 83 w 532"/>
                  <a:gd name="T33" fmla="*/ 351 h 710"/>
                  <a:gd name="T34" fmla="*/ 99 w 532"/>
                  <a:gd name="T35" fmla="*/ 318 h 710"/>
                  <a:gd name="T36" fmla="*/ 141 w 532"/>
                  <a:gd name="T37" fmla="*/ 305 h 710"/>
                  <a:gd name="T38" fmla="*/ 165 w 532"/>
                  <a:gd name="T39" fmla="*/ 307 h 710"/>
                  <a:gd name="T40" fmla="*/ 180 w 532"/>
                  <a:gd name="T41" fmla="*/ 311 h 710"/>
                  <a:gd name="T42" fmla="*/ 173 w 532"/>
                  <a:gd name="T43" fmla="*/ 344 h 710"/>
                  <a:gd name="T44" fmla="*/ 155 w 532"/>
                  <a:gd name="T45" fmla="*/ 338 h 710"/>
                  <a:gd name="T46" fmla="*/ 133 w 532"/>
                  <a:gd name="T47" fmla="*/ 340 h 710"/>
                  <a:gd name="T48" fmla="*/ 130 w 532"/>
                  <a:gd name="T49" fmla="*/ 352 h 710"/>
                  <a:gd name="T50" fmla="*/ 138 w 532"/>
                  <a:gd name="T51" fmla="*/ 359 h 710"/>
                  <a:gd name="T52" fmla="*/ 163 w 532"/>
                  <a:gd name="T53" fmla="*/ 370 h 710"/>
                  <a:gd name="T54" fmla="*/ 185 w 532"/>
                  <a:gd name="T55" fmla="*/ 392 h 710"/>
                  <a:gd name="T56" fmla="*/ 187 w 532"/>
                  <a:gd name="T57" fmla="*/ 418 h 710"/>
                  <a:gd name="T58" fmla="*/ 263 w 532"/>
                  <a:gd name="T59" fmla="*/ 453 h 710"/>
                  <a:gd name="T60" fmla="*/ 217 w 532"/>
                  <a:gd name="T61" fmla="*/ 432 h 710"/>
                  <a:gd name="T62" fmla="*/ 197 w 532"/>
                  <a:gd name="T63" fmla="*/ 381 h 710"/>
                  <a:gd name="T64" fmla="*/ 218 w 532"/>
                  <a:gd name="T65" fmla="*/ 327 h 710"/>
                  <a:gd name="T66" fmla="*/ 270 w 532"/>
                  <a:gd name="T67" fmla="*/ 305 h 710"/>
                  <a:gd name="T68" fmla="*/ 321 w 532"/>
                  <a:gd name="T69" fmla="*/ 325 h 710"/>
                  <a:gd name="T70" fmla="*/ 341 w 532"/>
                  <a:gd name="T71" fmla="*/ 379 h 710"/>
                  <a:gd name="T72" fmla="*/ 330 w 532"/>
                  <a:gd name="T73" fmla="*/ 421 h 710"/>
                  <a:gd name="T74" fmla="*/ 301 w 532"/>
                  <a:gd name="T75" fmla="*/ 446 h 710"/>
                  <a:gd name="T76" fmla="*/ 295 w 532"/>
                  <a:gd name="T77" fmla="*/ 487 h 710"/>
                  <a:gd name="T78" fmla="*/ 453 w 532"/>
                  <a:gd name="T79" fmla="*/ 451 h 710"/>
                  <a:gd name="T80" fmla="*/ 361 w 532"/>
                  <a:gd name="T81" fmla="*/ 308 h 710"/>
                  <a:gd name="T82" fmla="*/ 404 w 532"/>
                  <a:gd name="T83" fmla="*/ 417 h 710"/>
                  <a:gd name="T84" fmla="*/ 453 w 532"/>
                  <a:gd name="T85" fmla="*/ 451 h 710"/>
                  <a:gd name="T86" fmla="*/ 77 w 532"/>
                  <a:gd name="T87" fmla="*/ 97 h 710"/>
                  <a:gd name="T88" fmla="*/ 456 w 532"/>
                  <a:gd name="T89" fmla="*/ 97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32" h="710">
                    <a:moveTo>
                      <a:pt x="266" y="0"/>
                    </a:moveTo>
                    <a:cubicBezTo>
                      <a:pt x="120" y="0"/>
                      <a:pt x="0" y="50"/>
                      <a:pt x="0" y="106"/>
                    </a:cubicBezTo>
                    <a:lnTo>
                      <a:pt x="0" y="603"/>
                    </a:lnTo>
                    <a:cubicBezTo>
                      <a:pt x="0" y="658"/>
                      <a:pt x="120" y="710"/>
                      <a:pt x="266" y="710"/>
                    </a:cubicBezTo>
                    <a:cubicBezTo>
                      <a:pt x="413" y="710"/>
                      <a:pt x="532" y="661"/>
                      <a:pt x="532" y="606"/>
                    </a:cubicBezTo>
                    <a:lnTo>
                      <a:pt x="532" y="108"/>
                    </a:lnTo>
                    <a:cubicBezTo>
                      <a:pt x="532" y="53"/>
                      <a:pt x="413" y="0"/>
                      <a:pt x="266" y="0"/>
                    </a:cubicBezTo>
                    <a:close/>
                    <a:moveTo>
                      <a:pt x="187" y="418"/>
                    </a:moveTo>
                    <a:cubicBezTo>
                      <a:pt x="186" y="421"/>
                      <a:pt x="185" y="425"/>
                      <a:pt x="183" y="428"/>
                    </a:cubicBezTo>
                    <a:cubicBezTo>
                      <a:pt x="181" y="431"/>
                      <a:pt x="178" y="435"/>
                      <a:pt x="175" y="438"/>
                    </a:cubicBezTo>
                    <a:cubicBezTo>
                      <a:pt x="172" y="441"/>
                      <a:pt x="169" y="443"/>
                      <a:pt x="164" y="446"/>
                    </a:cubicBezTo>
                    <a:cubicBezTo>
                      <a:pt x="159" y="448"/>
                      <a:pt x="154" y="450"/>
                      <a:pt x="148" y="451"/>
                    </a:cubicBezTo>
                    <a:cubicBezTo>
                      <a:pt x="141" y="452"/>
                      <a:pt x="134" y="453"/>
                      <a:pt x="126" y="453"/>
                    </a:cubicBezTo>
                    <a:cubicBezTo>
                      <a:pt x="121" y="453"/>
                      <a:pt x="117" y="453"/>
                      <a:pt x="113" y="452"/>
                    </a:cubicBezTo>
                    <a:cubicBezTo>
                      <a:pt x="109" y="452"/>
                      <a:pt x="105" y="451"/>
                      <a:pt x="102" y="451"/>
                    </a:cubicBezTo>
                    <a:cubicBezTo>
                      <a:pt x="98" y="450"/>
                      <a:pt x="95" y="449"/>
                      <a:pt x="92" y="448"/>
                    </a:cubicBezTo>
                    <a:cubicBezTo>
                      <a:pt x="89" y="447"/>
                      <a:pt x="87" y="446"/>
                      <a:pt x="85" y="445"/>
                    </a:cubicBezTo>
                    <a:lnTo>
                      <a:pt x="85" y="406"/>
                    </a:lnTo>
                    <a:cubicBezTo>
                      <a:pt x="87" y="408"/>
                      <a:pt x="90" y="410"/>
                      <a:pt x="93" y="412"/>
                    </a:cubicBezTo>
                    <a:cubicBezTo>
                      <a:pt x="96" y="413"/>
                      <a:pt x="99" y="415"/>
                      <a:pt x="103" y="416"/>
                    </a:cubicBezTo>
                    <a:cubicBezTo>
                      <a:pt x="106" y="418"/>
                      <a:pt x="110" y="419"/>
                      <a:pt x="114" y="420"/>
                    </a:cubicBezTo>
                    <a:cubicBezTo>
                      <a:pt x="117" y="421"/>
                      <a:pt x="121" y="421"/>
                      <a:pt x="125" y="421"/>
                    </a:cubicBezTo>
                    <a:cubicBezTo>
                      <a:pt x="128" y="421"/>
                      <a:pt x="130" y="421"/>
                      <a:pt x="132" y="420"/>
                    </a:cubicBezTo>
                    <a:cubicBezTo>
                      <a:pt x="134" y="420"/>
                      <a:pt x="135" y="419"/>
                      <a:pt x="137" y="418"/>
                    </a:cubicBezTo>
                    <a:cubicBezTo>
                      <a:pt x="138" y="417"/>
                      <a:pt x="138" y="416"/>
                      <a:pt x="139" y="415"/>
                    </a:cubicBezTo>
                    <a:cubicBezTo>
                      <a:pt x="139" y="413"/>
                      <a:pt x="140" y="412"/>
                      <a:pt x="140" y="411"/>
                    </a:cubicBezTo>
                    <a:cubicBezTo>
                      <a:pt x="140" y="409"/>
                      <a:pt x="139" y="407"/>
                      <a:pt x="138" y="405"/>
                    </a:cubicBezTo>
                    <a:cubicBezTo>
                      <a:pt x="137" y="404"/>
                      <a:pt x="135" y="402"/>
                      <a:pt x="133" y="401"/>
                    </a:cubicBezTo>
                    <a:cubicBezTo>
                      <a:pt x="131" y="400"/>
                      <a:pt x="129" y="399"/>
                      <a:pt x="126" y="397"/>
                    </a:cubicBezTo>
                    <a:cubicBezTo>
                      <a:pt x="123" y="396"/>
                      <a:pt x="120" y="395"/>
                      <a:pt x="117" y="394"/>
                    </a:cubicBezTo>
                    <a:cubicBezTo>
                      <a:pt x="111" y="391"/>
                      <a:pt x="106" y="389"/>
                      <a:pt x="101" y="385"/>
                    </a:cubicBezTo>
                    <a:cubicBezTo>
                      <a:pt x="97" y="382"/>
                      <a:pt x="93" y="379"/>
                      <a:pt x="91" y="375"/>
                    </a:cubicBezTo>
                    <a:cubicBezTo>
                      <a:pt x="88" y="372"/>
                      <a:pt x="86" y="368"/>
                      <a:pt x="85" y="364"/>
                    </a:cubicBezTo>
                    <a:cubicBezTo>
                      <a:pt x="83" y="360"/>
                      <a:pt x="83" y="355"/>
                      <a:pt x="83" y="351"/>
                    </a:cubicBezTo>
                    <a:cubicBezTo>
                      <a:pt x="83" y="344"/>
                      <a:pt x="84" y="338"/>
                      <a:pt x="87" y="332"/>
                    </a:cubicBezTo>
                    <a:cubicBezTo>
                      <a:pt x="90" y="326"/>
                      <a:pt x="94" y="322"/>
                      <a:pt x="99" y="318"/>
                    </a:cubicBezTo>
                    <a:cubicBezTo>
                      <a:pt x="104" y="314"/>
                      <a:pt x="110" y="311"/>
                      <a:pt x="117" y="309"/>
                    </a:cubicBezTo>
                    <a:cubicBezTo>
                      <a:pt x="124" y="307"/>
                      <a:pt x="132" y="305"/>
                      <a:pt x="141" y="305"/>
                    </a:cubicBezTo>
                    <a:cubicBezTo>
                      <a:pt x="145" y="305"/>
                      <a:pt x="150" y="306"/>
                      <a:pt x="154" y="306"/>
                    </a:cubicBezTo>
                    <a:cubicBezTo>
                      <a:pt x="158" y="306"/>
                      <a:pt x="161" y="307"/>
                      <a:pt x="165" y="307"/>
                    </a:cubicBezTo>
                    <a:cubicBezTo>
                      <a:pt x="168" y="308"/>
                      <a:pt x="171" y="309"/>
                      <a:pt x="173" y="309"/>
                    </a:cubicBezTo>
                    <a:cubicBezTo>
                      <a:pt x="176" y="310"/>
                      <a:pt x="178" y="310"/>
                      <a:pt x="180" y="311"/>
                    </a:cubicBezTo>
                    <a:lnTo>
                      <a:pt x="180" y="347"/>
                    </a:lnTo>
                    <a:cubicBezTo>
                      <a:pt x="178" y="346"/>
                      <a:pt x="176" y="345"/>
                      <a:pt x="173" y="344"/>
                    </a:cubicBezTo>
                    <a:cubicBezTo>
                      <a:pt x="171" y="343"/>
                      <a:pt x="168" y="342"/>
                      <a:pt x="165" y="341"/>
                    </a:cubicBezTo>
                    <a:cubicBezTo>
                      <a:pt x="162" y="340"/>
                      <a:pt x="158" y="339"/>
                      <a:pt x="155" y="338"/>
                    </a:cubicBezTo>
                    <a:cubicBezTo>
                      <a:pt x="152" y="338"/>
                      <a:pt x="148" y="337"/>
                      <a:pt x="145" y="337"/>
                    </a:cubicBezTo>
                    <a:cubicBezTo>
                      <a:pt x="140" y="337"/>
                      <a:pt x="136" y="338"/>
                      <a:pt x="133" y="340"/>
                    </a:cubicBezTo>
                    <a:cubicBezTo>
                      <a:pt x="130" y="342"/>
                      <a:pt x="129" y="344"/>
                      <a:pt x="129" y="347"/>
                    </a:cubicBezTo>
                    <a:cubicBezTo>
                      <a:pt x="129" y="349"/>
                      <a:pt x="129" y="350"/>
                      <a:pt x="130" y="352"/>
                    </a:cubicBezTo>
                    <a:cubicBezTo>
                      <a:pt x="130" y="353"/>
                      <a:pt x="131" y="354"/>
                      <a:pt x="133" y="355"/>
                    </a:cubicBezTo>
                    <a:cubicBezTo>
                      <a:pt x="134" y="356"/>
                      <a:pt x="136" y="357"/>
                      <a:pt x="138" y="359"/>
                    </a:cubicBezTo>
                    <a:cubicBezTo>
                      <a:pt x="141" y="360"/>
                      <a:pt x="144" y="361"/>
                      <a:pt x="147" y="362"/>
                    </a:cubicBezTo>
                    <a:cubicBezTo>
                      <a:pt x="153" y="365"/>
                      <a:pt x="158" y="367"/>
                      <a:pt x="163" y="370"/>
                    </a:cubicBezTo>
                    <a:cubicBezTo>
                      <a:pt x="168" y="373"/>
                      <a:pt x="173" y="376"/>
                      <a:pt x="176" y="380"/>
                    </a:cubicBezTo>
                    <a:cubicBezTo>
                      <a:pt x="180" y="383"/>
                      <a:pt x="183" y="387"/>
                      <a:pt x="185" y="392"/>
                    </a:cubicBezTo>
                    <a:cubicBezTo>
                      <a:pt x="187" y="396"/>
                      <a:pt x="188" y="401"/>
                      <a:pt x="188" y="407"/>
                    </a:cubicBezTo>
                    <a:cubicBezTo>
                      <a:pt x="188" y="411"/>
                      <a:pt x="187" y="414"/>
                      <a:pt x="187" y="418"/>
                    </a:cubicBezTo>
                    <a:close/>
                    <a:moveTo>
                      <a:pt x="295" y="487"/>
                    </a:moveTo>
                    <a:lnTo>
                      <a:pt x="263" y="453"/>
                    </a:lnTo>
                    <a:cubicBezTo>
                      <a:pt x="254" y="452"/>
                      <a:pt x="246" y="450"/>
                      <a:pt x="238" y="447"/>
                    </a:cubicBezTo>
                    <a:cubicBezTo>
                      <a:pt x="230" y="443"/>
                      <a:pt x="223" y="439"/>
                      <a:pt x="217" y="432"/>
                    </a:cubicBezTo>
                    <a:cubicBezTo>
                      <a:pt x="211" y="426"/>
                      <a:pt x="206" y="419"/>
                      <a:pt x="202" y="410"/>
                    </a:cubicBezTo>
                    <a:cubicBezTo>
                      <a:pt x="199" y="402"/>
                      <a:pt x="197" y="392"/>
                      <a:pt x="197" y="381"/>
                    </a:cubicBezTo>
                    <a:cubicBezTo>
                      <a:pt x="197" y="370"/>
                      <a:pt x="199" y="360"/>
                      <a:pt x="203" y="350"/>
                    </a:cubicBezTo>
                    <a:cubicBezTo>
                      <a:pt x="206" y="341"/>
                      <a:pt x="211" y="333"/>
                      <a:pt x="218" y="327"/>
                    </a:cubicBezTo>
                    <a:cubicBezTo>
                      <a:pt x="224" y="320"/>
                      <a:pt x="232" y="315"/>
                      <a:pt x="241" y="311"/>
                    </a:cubicBezTo>
                    <a:cubicBezTo>
                      <a:pt x="250" y="307"/>
                      <a:pt x="260" y="305"/>
                      <a:pt x="270" y="305"/>
                    </a:cubicBezTo>
                    <a:cubicBezTo>
                      <a:pt x="281" y="305"/>
                      <a:pt x="290" y="307"/>
                      <a:pt x="299" y="311"/>
                    </a:cubicBezTo>
                    <a:cubicBezTo>
                      <a:pt x="307" y="314"/>
                      <a:pt x="315" y="319"/>
                      <a:pt x="321" y="325"/>
                    </a:cubicBezTo>
                    <a:cubicBezTo>
                      <a:pt x="327" y="332"/>
                      <a:pt x="332" y="339"/>
                      <a:pt x="336" y="348"/>
                    </a:cubicBezTo>
                    <a:cubicBezTo>
                      <a:pt x="339" y="357"/>
                      <a:pt x="341" y="368"/>
                      <a:pt x="341" y="379"/>
                    </a:cubicBezTo>
                    <a:cubicBezTo>
                      <a:pt x="341" y="387"/>
                      <a:pt x="340" y="395"/>
                      <a:pt x="338" y="402"/>
                    </a:cubicBezTo>
                    <a:cubicBezTo>
                      <a:pt x="336" y="409"/>
                      <a:pt x="333" y="415"/>
                      <a:pt x="330" y="421"/>
                    </a:cubicBezTo>
                    <a:cubicBezTo>
                      <a:pt x="326" y="426"/>
                      <a:pt x="322" y="431"/>
                      <a:pt x="317" y="436"/>
                    </a:cubicBezTo>
                    <a:cubicBezTo>
                      <a:pt x="312" y="440"/>
                      <a:pt x="307" y="443"/>
                      <a:pt x="301" y="446"/>
                    </a:cubicBezTo>
                    <a:lnTo>
                      <a:pt x="349" y="487"/>
                    </a:lnTo>
                    <a:lnTo>
                      <a:pt x="295" y="487"/>
                    </a:lnTo>
                    <a:lnTo>
                      <a:pt x="295" y="487"/>
                    </a:lnTo>
                    <a:close/>
                    <a:moveTo>
                      <a:pt x="453" y="451"/>
                    </a:moveTo>
                    <a:lnTo>
                      <a:pt x="361" y="451"/>
                    </a:lnTo>
                    <a:lnTo>
                      <a:pt x="361" y="308"/>
                    </a:lnTo>
                    <a:lnTo>
                      <a:pt x="404" y="308"/>
                    </a:lnTo>
                    <a:lnTo>
                      <a:pt x="404" y="417"/>
                    </a:lnTo>
                    <a:lnTo>
                      <a:pt x="453" y="417"/>
                    </a:lnTo>
                    <a:lnTo>
                      <a:pt x="453" y="451"/>
                    </a:lnTo>
                    <a:close/>
                    <a:moveTo>
                      <a:pt x="266" y="155"/>
                    </a:moveTo>
                    <a:cubicBezTo>
                      <a:pt x="162" y="155"/>
                      <a:pt x="77" y="129"/>
                      <a:pt x="77" y="97"/>
                    </a:cubicBezTo>
                    <a:cubicBezTo>
                      <a:pt x="77" y="64"/>
                      <a:pt x="162" y="39"/>
                      <a:pt x="266" y="39"/>
                    </a:cubicBezTo>
                    <a:cubicBezTo>
                      <a:pt x="371" y="39"/>
                      <a:pt x="456" y="65"/>
                      <a:pt x="456" y="97"/>
                    </a:cubicBezTo>
                    <a:cubicBezTo>
                      <a:pt x="456" y="129"/>
                      <a:pt x="371" y="155"/>
                      <a:pt x="266" y="155"/>
                    </a:cubicBezTo>
                    <a:close/>
                  </a:path>
                </a:pathLst>
              </a:custGeom>
              <a:solidFill>
                <a:schemeClr val="bg1"/>
              </a:solidFill>
              <a:ln w="0">
                <a:noFill/>
                <a:prstDash val="solid"/>
                <a:round/>
                <a:headEnd/>
                <a:tailEnd/>
              </a:ln>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grpSp>
      </p:grpSp>
      <p:grpSp>
        <p:nvGrpSpPr>
          <p:cNvPr id="49" name="Group 48"/>
          <p:cNvGrpSpPr/>
          <p:nvPr/>
        </p:nvGrpSpPr>
        <p:grpSpPr>
          <a:xfrm>
            <a:off x="2496579" y="4626376"/>
            <a:ext cx="868388" cy="685570"/>
            <a:chOff x="2446492" y="4915125"/>
            <a:chExt cx="851438" cy="672188"/>
          </a:xfrm>
        </p:grpSpPr>
        <p:sp>
          <p:nvSpPr>
            <p:cNvPr id="174" name="Rectangle 173"/>
            <p:cNvSpPr/>
            <p:nvPr/>
          </p:nvSpPr>
          <p:spPr bwMode="auto">
            <a:xfrm>
              <a:off x="2446492" y="4915125"/>
              <a:ext cx="851438" cy="672188"/>
            </a:xfrm>
            <a:prstGeom prst="rect">
              <a:avLst/>
            </a:prstGeom>
            <a:solidFill>
              <a:srgbClr val="92D050">
                <a:alpha val="89804"/>
              </a:srgbClr>
            </a:solidFill>
            <a:ln w="3175">
              <a:solidFill>
                <a:srgbClr val="7E7E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13" rIns="0"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Mobile Apps</a:t>
              </a:r>
            </a:p>
          </p:txBody>
        </p:sp>
        <p:grpSp>
          <p:nvGrpSpPr>
            <p:cNvPr id="206" name="Group 54"/>
            <p:cNvGrpSpPr>
              <a:grpSpLocks noChangeAspect="1"/>
            </p:cNvGrpSpPr>
            <p:nvPr/>
          </p:nvGrpSpPr>
          <p:grpSpPr bwMode="auto">
            <a:xfrm>
              <a:off x="2729865" y="4953802"/>
              <a:ext cx="284692" cy="459984"/>
              <a:chOff x="1623" y="1310"/>
              <a:chExt cx="229" cy="370"/>
            </a:xfrm>
          </p:grpSpPr>
          <p:sp>
            <p:nvSpPr>
              <p:cNvPr id="207" name="AutoShape 53"/>
              <p:cNvSpPr>
                <a:spLocks noChangeAspect="1" noChangeArrowheads="1" noTextEdit="1"/>
              </p:cNvSpPr>
              <p:nvPr/>
            </p:nvSpPr>
            <p:spPr bwMode="auto">
              <a:xfrm>
                <a:off x="1623" y="1310"/>
                <a:ext cx="229" cy="37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sp>
            <p:nvSpPr>
              <p:cNvPr id="208" name="Freeform 55"/>
              <p:cNvSpPr>
                <a:spLocks noEditPoints="1"/>
              </p:cNvSpPr>
              <p:nvPr/>
            </p:nvSpPr>
            <p:spPr bwMode="auto">
              <a:xfrm>
                <a:off x="1631" y="1318"/>
                <a:ext cx="218" cy="359"/>
              </a:xfrm>
              <a:custGeom>
                <a:avLst/>
                <a:gdLst>
                  <a:gd name="T0" fmla="*/ 395 w 427"/>
                  <a:gd name="T1" fmla="*/ 1 h 714"/>
                  <a:gd name="T2" fmla="*/ 395 w 427"/>
                  <a:gd name="T3" fmla="*/ 0 h 714"/>
                  <a:gd name="T4" fmla="*/ 33 w 427"/>
                  <a:gd name="T5" fmla="*/ 0 h 714"/>
                  <a:gd name="T6" fmla="*/ 33 w 427"/>
                  <a:gd name="T7" fmla="*/ 1 h 714"/>
                  <a:gd name="T8" fmla="*/ 0 w 427"/>
                  <a:gd name="T9" fmla="*/ 48 h 714"/>
                  <a:gd name="T10" fmla="*/ 1 w 427"/>
                  <a:gd name="T11" fmla="*/ 668 h 714"/>
                  <a:gd name="T12" fmla="*/ 32 w 427"/>
                  <a:gd name="T13" fmla="*/ 714 h 714"/>
                  <a:gd name="T14" fmla="*/ 44 w 427"/>
                  <a:gd name="T15" fmla="*/ 714 h 714"/>
                  <a:gd name="T16" fmla="*/ 384 w 427"/>
                  <a:gd name="T17" fmla="*/ 714 h 714"/>
                  <a:gd name="T18" fmla="*/ 395 w 427"/>
                  <a:gd name="T19" fmla="*/ 714 h 714"/>
                  <a:gd name="T20" fmla="*/ 427 w 427"/>
                  <a:gd name="T21" fmla="*/ 668 h 714"/>
                  <a:gd name="T22" fmla="*/ 427 w 427"/>
                  <a:gd name="T23" fmla="*/ 48 h 714"/>
                  <a:gd name="T24" fmla="*/ 395 w 427"/>
                  <a:gd name="T25" fmla="*/ 1 h 714"/>
                  <a:gd name="T26" fmla="*/ 164 w 427"/>
                  <a:gd name="T27" fmla="*/ 25 h 714"/>
                  <a:gd name="T28" fmla="*/ 264 w 427"/>
                  <a:gd name="T29" fmla="*/ 25 h 714"/>
                  <a:gd name="T30" fmla="*/ 267 w 427"/>
                  <a:gd name="T31" fmla="*/ 29 h 714"/>
                  <a:gd name="T32" fmla="*/ 264 w 427"/>
                  <a:gd name="T33" fmla="*/ 32 h 714"/>
                  <a:gd name="T34" fmla="*/ 164 w 427"/>
                  <a:gd name="T35" fmla="*/ 32 h 714"/>
                  <a:gd name="T36" fmla="*/ 160 w 427"/>
                  <a:gd name="T37" fmla="*/ 29 h 714"/>
                  <a:gd name="T38" fmla="*/ 164 w 427"/>
                  <a:gd name="T39" fmla="*/ 25 h 714"/>
                  <a:gd name="T40" fmla="*/ 166 w 427"/>
                  <a:gd name="T41" fmla="*/ 677 h 714"/>
                  <a:gd name="T42" fmla="*/ 142 w 427"/>
                  <a:gd name="T43" fmla="*/ 677 h 714"/>
                  <a:gd name="T44" fmla="*/ 134 w 427"/>
                  <a:gd name="T45" fmla="*/ 672 h 714"/>
                  <a:gd name="T46" fmla="*/ 142 w 427"/>
                  <a:gd name="T47" fmla="*/ 666 h 714"/>
                  <a:gd name="T48" fmla="*/ 166 w 427"/>
                  <a:gd name="T49" fmla="*/ 666 h 714"/>
                  <a:gd name="T50" fmla="*/ 174 w 427"/>
                  <a:gd name="T51" fmla="*/ 672 h 714"/>
                  <a:gd name="T52" fmla="*/ 166 w 427"/>
                  <a:gd name="T53" fmla="*/ 677 h 714"/>
                  <a:gd name="T54" fmla="*/ 231 w 427"/>
                  <a:gd name="T55" fmla="*/ 681 h 714"/>
                  <a:gd name="T56" fmla="*/ 197 w 427"/>
                  <a:gd name="T57" fmla="*/ 681 h 714"/>
                  <a:gd name="T58" fmla="*/ 187 w 427"/>
                  <a:gd name="T59" fmla="*/ 674 h 714"/>
                  <a:gd name="T60" fmla="*/ 197 w 427"/>
                  <a:gd name="T61" fmla="*/ 666 h 714"/>
                  <a:gd name="T62" fmla="*/ 231 w 427"/>
                  <a:gd name="T63" fmla="*/ 666 h 714"/>
                  <a:gd name="T64" fmla="*/ 241 w 427"/>
                  <a:gd name="T65" fmla="*/ 674 h 714"/>
                  <a:gd name="T66" fmla="*/ 231 w 427"/>
                  <a:gd name="T67" fmla="*/ 681 h 714"/>
                  <a:gd name="T68" fmla="*/ 286 w 427"/>
                  <a:gd name="T69" fmla="*/ 677 h 714"/>
                  <a:gd name="T70" fmla="*/ 262 w 427"/>
                  <a:gd name="T71" fmla="*/ 677 h 714"/>
                  <a:gd name="T72" fmla="*/ 255 w 427"/>
                  <a:gd name="T73" fmla="*/ 672 h 714"/>
                  <a:gd name="T74" fmla="*/ 262 w 427"/>
                  <a:gd name="T75" fmla="*/ 666 h 714"/>
                  <a:gd name="T76" fmla="*/ 286 w 427"/>
                  <a:gd name="T77" fmla="*/ 666 h 714"/>
                  <a:gd name="T78" fmla="*/ 294 w 427"/>
                  <a:gd name="T79" fmla="*/ 672 h 714"/>
                  <a:gd name="T80" fmla="*/ 286 w 427"/>
                  <a:gd name="T81" fmla="*/ 677 h 714"/>
                  <a:gd name="T82" fmla="*/ 397 w 427"/>
                  <a:gd name="T83" fmla="*/ 605 h 714"/>
                  <a:gd name="T84" fmla="*/ 363 w 427"/>
                  <a:gd name="T85" fmla="*/ 645 h 714"/>
                  <a:gd name="T86" fmla="*/ 198 w 427"/>
                  <a:gd name="T87" fmla="*/ 645 h 714"/>
                  <a:gd name="T88" fmla="*/ 65 w 427"/>
                  <a:gd name="T89" fmla="*/ 645 h 714"/>
                  <a:gd name="T90" fmla="*/ 31 w 427"/>
                  <a:gd name="T91" fmla="*/ 605 h 714"/>
                  <a:gd name="T92" fmla="*/ 31 w 427"/>
                  <a:gd name="T93" fmla="*/ 89 h 714"/>
                  <a:gd name="T94" fmla="*/ 69 w 427"/>
                  <a:gd name="T95" fmla="*/ 55 h 714"/>
                  <a:gd name="T96" fmla="*/ 198 w 427"/>
                  <a:gd name="T97" fmla="*/ 55 h 714"/>
                  <a:gd name="T98" fmla="*/ 359 w 427"/>
                  <a:gd name="T99" fmla="*/ 55 h 714"/>
                  <a:gd name="T100" fmla="*/ 397 w 427"/>
                  <a:gd name="T101" fmla="*/ 89 h 714"/>
                  <a:gd name="T102" fmla="*/ 397 w 427"/>
                  <a:gd name="T103" fmla="*/ 605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7" h="714">
                    <a:moveTo>
                      <a:pt x="395" y="1"/>
                    </a:moveTo>
                    <a:lnTo>
                      <a:pt x="395" y="0"/>
                    </a:lnTo>
                    <a:lnTo>
                      <a:pt x="33" y="0"/>
                    </a:lnTo>
                    <a:lnTo>
                      <a:pt x="33" y="1"/>
                    </a:lnTo>
                    <a:cubicBezTo>
                      <a:pt x="1" y="2"/>
                      <a:pt x="0" y="9"/>
                      <a:pt x="0" y="48"/>
                    </a:cubicBezTo>
                    <a:lnTo>
                      <a:pt x="1" y="668"/>
                    </a:lnTo>
                    <a:cubicBezTo>
                      <a:pt x="1" y="706"/>
                      <a:pt x="1" y="713"/>
                      <a:pt x="32" y="714"/>
                    </a:cubicBezTo>
                    <a:cubicBezTo>
                      <a:pt x="32" y="714"/>
                      <a:pt x="42" y="714"/>
                      <a:pt x="44" y="714"/>
                    </a:cubicBezTo>
                    <a:lnTo>
                      <a:pt x="384" y="714"/>
                    </a:lnTo>
                    <a:cubicBezTo>
                      <a:pt x="386" y="714"/>
                      <a:pt x="395" y="714"/>
                      <a:pt x="395" y="714"/>
                    </a:cubicBezTo>
                    <a:cubicBezTo>
                      <a:pt x="427" y="713"/>
                      <a:pt x="427" y="706"/>
                      <a:pt x="427" y="668"/>
                    </a:cubicBezTo>
                    <a:lnTo>
                      <a:pt x="427" y="48"/>
                    </a:lnTo>
                    <a:cubicBezTo>
                      <a:pt x="427" y="9"/>
                      <a:pt x="427" y="2"/>
                      <a:pt x="395" y="1"/>
                    </a:cubicBezTo>
                    <a:close/>
                    <a:moveTo>
                      <a:pt x="164" y="25"/>
                    </a:moveTo>
                    <a:lnTo>
                      <a:pt x="264" y="25"/>
                    </a:lnTo>
                    <a:cubicBezTo>
                      <a:pt x="266" y="25"/>
                      <a:pt x="267" y="27"/>
                      <a:pt x="267" y="29"/>
                    </a:cubicBezTo>
                    <a:cubicBezTo>
                      <a:pt x="267" y="30"/>
                      <a:pt x="266" y="32"/>
                      <a:pt x="264" y="32"/>
                    </a:cubicBezTo>
                    <a:lnTo>
                      <a:pt x="164" y="32"/>
                    </a:lnTo>
                    <a:cubicBezTo>
                      <a:pt x="162" y="32"/>
                      <a:pt x="160" y="31"/>
                      <a:pt x="160" y="29"/>
                    </a:cubicBezTo>
                    <a:cubicBezTo>
                      <a:pt x="160" y="27"/>
                      <a:pt x="162" y="25"/>
                      <a:pt x="164" y="25"/>
                    </a:cubicBezTo>
                    <a:close/>
                    <a:moveTo>
                      <a:pt x="166" y="677"/>
                    </a:moveTo>
                    <a:lnTo>
                      <a:pt x="142" y="677"/>
                    </a:lnTo>
                    <a:cubicBezTo>
                      <a:pt x="138" y="677"/>
                      <a:pt x="134" y="676"/>
                      <a:pt x="134" y="672"/>
                    </a:cubicBezTo>
                    <a:cubicBezTo>
                      <a:pt x="134" y="668"/>
                      <a:pt x="138" y="666"/>
                      <a:pt x="142" y="666"/>
                    </a:cubicBezTo>
                    <a:lnTo>
                      <a:pt x="166" y="666"/>
                    </a:lnTo>
                    <a:cubicBezTo>
                      <a:pt x="170" y="666"/>
                      <a:pt x="174" y="668"/>
                      <a:pt x="174" y="672"/>
                    </a:cubicBezTo>
                    <a:cubicBezTo>
                      <a:pt x="174" y="676"/>
                      <a:pt x="170" y="677"/>
                      <a:pt x="166" y="677"/>
                    </a:cubicBezTo>
                    <a:close/>
                    <a:moveTo>
                      <a:pt x="231" y="681"/>
                    </a:moveTo>
                    <a:lnTo>
                      <a:pt x="197" y="681"/>
                    </a:lnTo>
                    <a:cubicBezTo>
                      <a:pt x="192" y="681"/>
                      <a:pt x="187" y="679"/>
                      <a:pt x="187" y="674"/>
                    </a:cubicBezTo>
                    <a:cubicBezTo>
                      <a:pt x="187" y="668"/>
                      <a:pt x="192" y="666"/>
                      <a:pt x="197" y="666"/>
                    </a:cubicBezTo>
                    <a:lnTo>
                      <a:pt x="231" y="666"/>
                    </a:lnTo>
                    <a:cubicBezTo>
                      <a:pt x="236" y="666"/>
                      <a:pt x="241" y="668"/>
                      <a:pt x="241" y="674"/>
                    </a:cubicBezTo>
                    <a:cubicBezTo>
                      <a:pt x="241" y="679"/>
                      <a:pt x="236" y="681"/>
                      <a:pt x="231" y="681"/>
                    </a:cubicBezTo>
                    <a:close/>
                    <a:moveTo>
                      <a:pt x="286" y="677"/>
                    </a:moveTo>
                    <a:lnTo>
                      <a:pt x="262" y="677"/>
                    </a:lnTo>
                    <a:cubicBezTo>
                      <a:pt x="258" y="677"/>
                      <a:pt x="255" y="676"/>
                      <a:pt x="255" y="672"/>
                    </a:cubicBezTo>
                    <a:cubicBezTo>
                      <a:pt x="255" y="668"/>
                      <a:pt x="258" y="666"/>
                      <a:pt x="262" y="666"/>
                    </a:cubicBezTo>
                    <a:lnTo>
                      <a:pt x="286" y="666"/>
                    </a:lnTo>
                    <a:cubicBezTo>
                      <a:pt x="290" y="666"/>
                      <a:pt x="294" y="668"/>
                      <a:pt x="294" y="672"/>
                    </a:cubicBezTo>
                    <a:cubicBezTo>
                      <a:pt x="294" y="676"/>
                      <a:pt x="290" y="677"/>
                      <a:pt x="286" y="677"/>
                    </a:cubicBezTo>
                    <a:close/>
                    <a:moveTo>
                      <a:pt x="397" y="605"/>
                    </a:moveTo>
                    <a:cubicBezTo>
                      <a:pt x="397" y="638"/>
                      <a:pt x="393" y="645"/>
                      <a:pt x="363" y="645"/>
                    </a:cubicBezTo>
                    <a:lnTo>
                      <a:pt x="198" y="645"/>
                    </a:lnTo>
                    <a:lnTo>
                      <a:pt x="65" y="645"/>
                    </a:lnTo>
                    <a:cubicBezTo>
                      <a:pt x="34" y="645"/>
                      <a:pt x="31" y="638"/>
                      <a:pt x="31" y="605"/>
                    </a:cubicBezTo>
                    <a:lnTo>
                      <a:pt x="31" y="89"/>
                    </a:lnTo>
                    <a:cubicBezTo>
                      <a:pt x="31" y="55"/>
                      <a:pt x="35" y="55"/>
                      <a:pt x="69" y="55"/>
                    </a:cubicBezTo>
                    <a:lnTo>
                      <a:pt x="198" y="55"/>
                    </a:lnTo>
                    <a:lnTo>
                      <a:pt x="359" y="55"/>
                    </a:lnTo>
                    <a:cubicBezTo>
                      <a:pt x="393" y="55"/>
                      <a:pt x="397" y="55"/>
                      <a:pt x="397" y="89"/>
                    </a:cubicBezTo>
                    <a:lnTo>
                      <a:pt x="397" y="605"/>
                    </a:lnTo>
                    <a:close/>
                  </a:path>
                </a:pathLst>
              </a:custGeom>
              <a:solidFill>
                <a:schemeClr val="bg1"/>
              </a:solidFill>
              <a:ln w="0">
                <a:noFill/>
                <a:prstDash val="solid"/>
                <a:round/>
                <a:headEnd/>
                <a:tailEnd/>
              </a:ln>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sp>
            <p:nvSpPr>
              <p:cNvPr id="209" name="Freeform 56"/>
              <p:cNvSpPr>
                <a:spLocks noEditPoints="1"/>
              </p:cNvSpPr>
              <p:nvPr/>
            </p:nvSpPr>
            <p:spPr bwMode="auto">
              <a:xfrm>
                <a:off x="1658" y="1357"/>
                <a:ext cx="165" cy="274"/>
              </a:xfrm>
              <a:custGeom>
                <a:avLst/>
                <a:gdLst>
                  <a:gd name="T0" fmla="*/ 324 w 324"/>
                  <a:gd name="T1" fmla="*/ 33 h 545"/>
                  <a:gd name="T2" fmla="*/ 287 w 324"/>
                  <a:gd name="T3" fmla="*/ 0 h 545"/>
                  <a:gd name="T4" fmla="*/ 36 w 324"/>
                  <a:gd name="T5" fmla="*/ 0 h 545"/>
                  <a:gd name="T6" fmla="*/ 0 w 324"/>
                  <a:gd name="T7" fmla="*/ 33 h 545"/>
                  <a:gd name="T8" fmla="*/ 0 w 324"/>
                  <a:gd name="T9" fmla="*/ 506 h 545"/>
                  <a:gd name="T10" fmla="*/ 36 w 324"/>
                  <a:gd name="T11" fmla="*/ 545 h 545"/>
                  <a:gd name="T12" fmla="*/ 287 w 324"/>
                  <a:gd name="T13" fmla="*/ 545 h 545"/>
                  <a:gd name="T14" fmla="*/ 324 w 324"/>
                  <a:gd name="T15" fmla="*/ 506 h 545"/>
                  <a:gd name="T16" fmla="*/ 324 w 324"/>
                  <a:gd name="T17" fmla="*/ 33 h 545"/>
                  <a:gd name="T18" fmla="*/ 152 w 324"/>
                  <a:gd name="T19" fmla="*/ 382 h 545"/>
                  <a:gd name="T20" fmla="*/ 50 w 324"/>
                  <a:gd name="T21" fmla="*/ 323 h 545"/>
                  <a:gd name="T22" fmla="*/ 50 w 324"/>
                  <a:gd name="T23" fmla="*/ 204 h 545"/>
                  <a:gd name="T24" fmla="*/ 152 w 324"/>
                  <a:gd name="T25" fmla="*/ 263 h 545"/>
                  <a:gd name="T26" fmla="*/ 152 w 324"/>
                  <a:gd name="T27" fmla="*/ 382 h 545"/>
                  <a:gd name="T28" fmla="*/ 60 w 324"/>
                  <a:gd name="T29" fmla="*/ 188 h 545"/>
                  <a:gd name="T30" fmla="*/ 162 w 324"/>
                  <a:gd name="T31" fmla="*/ 129 h 545"/>
                  <a:gd name="T32" fmla="*/ 265 w 324"/>
                  <a:gd name="T33" fmla="*/ 188 h 545"/>
                  <a:gd name="T34" fmla="*/ 163 w 324"/>
                  <a:gd name="T35" fmla="*/ 247 h 545"/>
                  <a:gd name="T36" fmla="*/ 60 w 324"/>
                  <a:gd name="T37" fmla="*/ 188 h 545"/>
                  <a:gd name="T38" fmla="*/ 274 w 324"/>
                  <a:gd name="T39" fmla="*/ 323 h 545"/>
                  <a:gd name="T40" fmla="*/ 171 w 324"/>
                  <a:gd name="T41" fmla="*/ 382 h 545"/>
                  <a:gd name="T42" fmla="*/ 171 w 324"/>
                  <a:gd name="T43" fmla="*/ 264 h 545"/>
                  <a:gd name="T44" fmla="*/ 274 w 324"/>
                  <a:gd name="T45" fmla="*/ 205 h 545"/>
                  <a:gd name="T46" fmla="*/ 274 w 324"/>
                  <a:gd name="T47" fmla="*/ 323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4" h="545">
                    <a:moveTo>
                      <a:pt x="324" y="33"/>
                    </a:moveTo>
                    <a:cubicBezTo>
                      <a:pt x="324" y="0"/>
                      <a:pt x="320" y="0"/>
                      <a:pt x="287" y="0"/>
                    </a:cubicBezTo>
                    <a:lnTo>
                      <a:pt x="36" y="0"/>
                    </a:lnTo>
                    <a:cubicBezTo>
                      <a:pt x="3" y="0"/>
                      <a:pt x="0" y="0"/>
                      <a:pt x="0" y="33"/>
                    </a:cubicBezTo>
                    <a:lnTo>
                      <a:pt x="0" y="506"/>
                    </a:lnTo>
                    <a:cubicBezTo>
                      <a:pt x="0" y="539"/>
                      <a:pt x="3" y="545"/>
                      <a:pt x="36" y="545"/>
                    </a:cubicBezTo>
                    <a:lnTo>
                      <a:pt x="287" y="545"/>
                    </a:lnTo>
                    <a:cubicBezTo>
                      <a:pt x="320" y="545"/>
                      <a:pt x="324" y="539"/>
                      <a:pt x="324" y="506"/>
                    </a:cubicBezTo>
                    <a:lnTo>
                      <a:pt x="324" y="33"/>
                    </a:lnTo>
                    <a:close/>
                    <a:moveTo>
                      <a:pt x="152" y="382"/>
                    </a:moveTo>
                    <a:lnTo>
                      <a:pt x="50" y="323"/>
                    </a:lnTo>
                    <a:lnTo>
                      <a:pt x="50" y="204"/>
                    </a:lnTo>
                    <a:lnTo>
                      <a:pt x="152" y="263"/>
                    </a:lnTo>
                    <a:lnTo>
                      <a:pt x="152" y="382"/>
                    </a:lnTo>
                    <a:close/>
                    <a:moveTo>
                      <a:pt x="60" y="188"/>
                    </a:moveTo>
                    <a:lnTo>
                      <a:pt x="162" y="129"/>
                    </a:lnTo>
                    <a:lnTo>
                      <a:pt x="265" y="188"/>
                    </a:lnTo>
                    <a:lnTo>
                      <a:pt x="163" y="247"/>
                    </a:lnTo>
                    <a:lnTo>
                      <a:pt x="60" y="188"/>
                    </a:lnTo>
                    <a:close/>
                    <a:moveTo>
                      <a:pt x="274" y="323"/>
                    </a:moveTo>
                    <a:lnTo>
                      <a:pt x="171" y="382"/>
                    </a:lnTo>
                    <a:lnTo>
                      <a:pt x="171" y="264"/>
                    </a:lnTo>
                    <a:lnTo>
                      <a:pt x="274" y="205"/>
                    </a:lnTo>
                    <a:lnTo>
                      <a:pt x="274" y="323"/>
                    </a:lnTo>
                    <a:close/>
                  </a:path>
                </a:pathLst>
              </a:custGeom>
              <a:solidFill>
                <a:schemeClr val="bg1"/>
              </a:solidFill>
              <a:ln w="0">
                <a:noFill/>
                <a:prstDash val="solid"/>
                <a:round/>
                <a:headEnd/>
                <a:tailEnd/>
              </a:ln>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grpSp>
      </p:grpSp>
      <p:grpSp>
        <p:nvGrpSpPr>
          <p:cNvPr id="53" name="Group 52"/>
          <p:cNvGrpSpPr/>
          <p:nvPr/>
        </p:nvGrpSpPr>
        <p:grpSpPr>
          <a:xfrm>
            <a:off x="4374445" y="3871453"/>
            <a:ext cx="868388" cy="685570"/>
            <a:chOff x="271809" y="2720292"/>
            <a:chExt cx="851438" cy="672188"/>
          </a:xfrm>
        </p:grpSpPr>
        <p:sp>
          <p:nvSpPr>
            <p:cNvPr id="180" name="Rectangle 179"/>
            <p:cNvSpPr/>
            <p:nvPr/>
          </p:nvSpPr>
          <p:spPr bwMode="auto">
            <a:xfrm>
              <a:off x="271809" y="2720292"/>
              <a:ext cx="851438" cy="672188"/>
            </a:xfrm>
            <a:prstGeom prst="rect">
              <a:avLst/>
            </a:prstGeom>
            <a:solidFill>
              <a:srgbClr val="FFC000">
                <a:alpha val="89804"/>
              </a:srgbClr>
            </a:solidFill>
            <a:ln w="3175">
              <a:solidFill>
                <a:srgbClr val="7E7E7E">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13" rIns="0"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Site Recovery</a:t>
              </a:r>
            </a:p>
          </p:txBody>
        </p:sp>
        <p:grpSp>
          <p:nvGrpSpPr>
            <p:cNvPr id="219" name="Group 17"/>
            <p:cNvGrpSpPr>
              <a:grpSpLocks noChangeAspect="1"/>
            </p:cNvGrpSpPr>
            <p:nvPr/>
          </p:nvGrpSpPr>
          <p:grpSpPr bwMode="auto">
            <a:xfrm>
              <a:off x="445599" y="2771268"/>
              <a:ext cx="503859" cy="418188"/>
              <a:chOff x="1564" y="2839"/>
              <a:chExt cx="347" cy="288"/>
            </a:xfrm>
          </p:grpSpPr>
          <p:sp>
            <p:nvSpPr>
              <p:cNvPr id="220" name="AutoShape 16"/>
              <p:cNvSpPr>
                <a:spLocks noChangeAspect="1" noChangeArrowheads="1" noTextEdit="1"/>
              </p:cNvSpPr>
              <p:nvPr/>
            </p:nvSpPr>
            <p:spPr bwMode="auto">
              <a:xfrm>
                <a:off x="1564" y="2839"/>
                <a:ext cx="347" cy="28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sp>
            <p:nvSpPr>
              <p:cNvPr id="221" name="Freeform 18"/>
              <p:cNvSpPr>
                <a:spLocks/>
              </p:cNvSpPr>
              <p:nvPr/>
            </p:nvSpPr>
            <p:spPr bwMode="auto">
              <a:xfrm>
                <a:off x="1664" y="2847"/>
                <a:ext cx="245" cy="184"/>
              </a:xfrm>
              <a:custGeom>
                <a:avLst/>
                <a:gdLst>
                  <a:gd name="T0" fmla="*/ 411 w 475"/>
                  <a:gd name="T1" fmla="*/ 152 h 358"/>
                  <a:gd name="T2" fmla="*/ 412 w 475"/>
                  <a:gd name="T3" fmla="*/ 138 h 358"/>
                  <a:gd name="T4" fmla="*/ 273 w 475"/>
                  <a:gd name="T5" fmla="*/ 0 h 358"/>
                  <a:gd name="T6" fmla="*/ 160 w 475"/>
                  <a:gd name="T7" fmla="*/ 58 h 358"/>
                  <a:gd name="T8" fmla="*/ 105 w 475"/>
                  <a:gd name="T9" fmla="*/ 42 h 358"/>
                  <a:gd name="T10" fmla="*/ 0 w 475"/>
                  <a:gd name="T11" fmla="*/ 136 h 358"/>
                  <a:gd name="T12" fmla="*/ 26 w 475"/>
                  <a:gd name="T13" fmla="*/ 134 h 358"/>
                  <a:gd name="T14" fmla="*/ 136 w 475"/>
                  <a:gd name="T15" fmla="*/ 170 h 358"/>
                  <a:gd name="T16" fmla="*/ 287 w 475"/>
                  <a:gd name="T17" fmla="*/ 79 h 358"/>
                  <a:gd name="T18" fmla="*/ 287 w 475"/>
                  <a:gd name="T19" fmla="*/ 32 h 358"/>
                  <a:gd name="T20" fmla="*/ 368 w 475"/>
                  <a:gd name="T21" fmla="*/ 102 h 358"/>
                  <a:gd name="T22" fmla="*/ 287 w 475"/>
                  <a:gd name="T23" fmla="*/ 171 h 358"/>
                  <a:gd name="T24" fmla="*/ 287 w 475"/>
                  <a:gd name="T25" fmla="*/ 126 h 358"/>
                  <a:gd name="T26" fmla="*/ 190 w 475"/>
                  <a:gd name="T27" fmla="*/ 176 h 358"/>
                  <a:gd name="T28" fmla="*/ 194 w 475"/>
                  <a:gd name="T29" fmla="*/ 176 h 358"/>
                  <a:gd name="T30" fmla="*/ 345 w 475"/>
                  <a:gd name="T31" fmla="*/ 309 h 358"/>
                  <a:gd name="T32" fmla="*/ 389 w 475"/>
                  <a:gd name="T33" fmla="*/ 358 h 358"/>
                  <a:gd name="T34" fmla="*/ 475 w 475"/>
                  <a:gd name="T35" fmla="*/ 248 h 358"/>
                  <a:gd name="T36" fmla="*/ 411 w 475"/>
                  <a:gd name="T37" fmla="*/ 15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5" h="358">
                    <a:moveTo>
                      <a:pt x="411" y="152"/>
                    </a:moveTo>
                    <a:cubicBezTo>
                      <a:pt x="411" y="148"/>
                      <a:pt x="412" y="143"/>
                      <a:pt x="412" y="138"/>
                    </a:cubicBezTo>
                    <a:cubicBezTo>
                      <a:pt x="412" y="62"/>
                      <a:pt x="349" y="0"/>
                      <a:pt x="273" y="0"/>
                    </a:cubicBezTo>
                    <a:cubicBezTo>
                      <a:pt x="227" y="0"/>
                      <a:pt x="186" y="22"/>
                      <a:pt x="160" y="58"/>
                    </a:cubicBezTo>
                    <a:cubicBezTo>
                      <a:pt x="144" y="48"/>
                      <a:pt x="125" y="42"/>
                      <a:pt x="105" y="42"/>
                    </a:cubicBezTo>
                    <a:cubicBezTo>
                      <a:pt x="50" y="42"/>
                      <a:pt x="5" y="83"/>
                      <a:pt x="0" y="136"/>
                    </a:cubicBezTo>
                    <a:cubicBezTo>
                      <a:pt x="9" y="135"/>
                      <a:pt x="17" y="134"/>
                      <a:pt x="26" y="134"/>
                    </a:cubicBezTo>
                    <a:cubicBezTo>
                      <a:pt x="66" y="134"/>
                      <a:pt x="105" y="147"/>
                      <a:pt x="136" y="170"/>
                    </a:cubicBezTo>
                    <a:cubicBezTo>
                      <a:pt x="160" y="116"/>
                      <a:pt x="220" y="81"/>
                      <a:pt x="287" y="79"/>
                    </a:cubicBezTo>
                    <a:lnTo>
                      <a:pt x="287" y="32"/>
                    </a:lnTo>
                    <a:lnTo>
                      <a:pt x="368" y="102"/>
                    </a:lnTo>
                    <a:lnTo>
                      <a:pt x="287" y="171"/>
                    </a:lnTo>
                    <a:lnTo>
                      <a:pt x="287" y="126"/>
                    </a:lnTo>
                    <a:cubicBezTo>
                      <a:pt x="248" y="127"/>
                      <a:pt x="211" y="141"/>
                      <a:pt x="190" y="176"/>
                    </a:cubicBezTo>
                    <a:lnTo>
                      <a:pt x="194" y="176"/>
                    </a:lnTo>
                    <a:cubicBezTo>
                      <a:pt x="272" y="176"/>
                      <a:pt x="336" y="234"/>
                      <a:pt x="345" y="309"/>
                    </a:cubicBezTo>
                    <a:cubicBezTo>
                      <a:pt x="364" y="322"/>
                      <a:pt x="378" y="339"/>
                      <a:pt x="389" y="358"/>
                    </a:cubicBezTo>
                    <a:cubicBezTo>
                      <a:pt x="439" y="345"/>
                      <a:pt x="475" y="301"/>
                      <a:pt x="475" y="248"/>
                    </a:cubicBezTo>
                    <a:cubicBezTo>
                      <a:pt x="475" y="205"/>
                      <a:pt x="452" y="171"/>
                      <a:pt x="411" y="152"/>
                    </a:cubicBezTo>
                    <a:close/>
                  </a:path>
                </a:pathLst>
              </a:custGeom>
              <a:solidFill>
                <a:schemeClr val="bg1"/>
              </a:solidFill>
              <a:ln w="0">
                <a:noFill/>
                <a:prstDash val="solid"/>
                <a:round/>
                <a:headEnd/>
                <a:tailEnd/>
              </a:ln>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sp>
            <p:nvSpPr>
              <p:cNvPr id="222" name="Freeform 19"/>
              <p:cNvSpPr>
                <a:spLocks/>
              </p:cNvSpPr>
              <p:nvPr/>
            </p:nvSpPr>
            <p:spPr bwMode="auto">
              <a:xfrm>
                <a:off x="1572" y="2940"/>
                <a:ext cx="277" cy="186"/>
              </a:xfrm>
              <a:custGeom>
                <a:avLst/>
                <a:gdLst>
                  <a:gd name="T0" fmla="*/ 65 w 536"/>
                  <a:gd name="T1" fmla="*/ 152 h 362"/>
                  <a:gd name="T2" fmla="*/ 64 w 536"/>
                  <a:gd name="T3" fmla="*/ 137 h 362"/>
                  <a:gd name="T4" fmla="*/ 203 w 536"/>
                  <a:gd name="T5" fmla="*/ 0 h 362"/>
                  <a:gd name="T6" fmla="*/ 315 w 536"/>
                  <a:gd name="T7" fmla="*/ 57 h 362"/>
                  <a:gd name="T8" fmla="*/ 371 w 536"/>
                  <a:gd name="T9" fmla="*/ 42 h 362"/>
                  <a:gd name="T10" fmla="*/ 476 w 536"/>
                  <a:gd name="T11" fmla="*/ 146 h 362"/>
                  <a:gd name="T12" fmla="*/ 475 w 536"/>
                  <a:gd name="T13" fmla="*/ 154 h 362"/>
                  <a:gd name="T14" fmla="*/ 536 w 536"/>
                  <a:gd name="T15" fmla="*/ 248 h 362"/>
                  <a:gd name="T16" fmla="*/ 416 w 536"/>
                  <a:gd name="T17" fmla="*/ 362 h 362"/>
                  <a:gd name="T18" fmla="*/ 120 w 536"/>
                  <a:gd name="T19" fmla="*/ 362 h 362"/>
                  <a:gd name="T20" fmla="*/ 0 w 536"/>
                  <a:gd name="T21" fmla="*/ 248 h 362"/>
                  <a:gd name="T22" fmla="*/ 65 w 536"/>
                  <a:gd name="T23" fmla="*/ 15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6" h="362">
                    <a:moveTo>
                      <a:pt x="65" y="152"/>
                    </a:moveTo>
                    <a:cubicBezTo>
                      <a:pt x="64" y="147"/>
                      <a:pt x="64" y="142"/>
                      <a:pt x="64" y="137"/>
                    </a:cubicBezTo>
                    <a:cubicBezTo>
                      <a:pt x="64" y="62"/>
                      <a:pt x="126" y="0"/>
                      <a:pt x="203" y="0"/>
                    </a:cubicBezTo>
                    <a:cubicBezTo>
                      <a:pt x="248" y="0"/>
                      <a:pt x="290" y="22"/>
                      <a:pt x="315" y="57"/>
                    </a:cubicBezTo>
                    <a:cubicBezTo>
                      <a:pt x="332" y="47"/>
                      <a:pt x="351" y="42"/>
                      <a:pt x="371" y="42"/>
                    </a:cubicBezTo>
                    <a:cubicBezTo>
                      <a:pt x="428" y="42"/>
                      <a:pt x="476" y="88"/>
                      <a:pt x="476" y="146"/>
                    </a:cubicBezTo>
                    <a:lnTo>
                      <a:pt x="475" y="154"/>
                    </a:lnTo>
                    <a:cubicBezTo>
                      <a:pt x="515" y="174"/>
                      <a:pt x="536" y="207"/>
                      <a:pt x="536" y="248"/>
                    </a:cubicBezTo>
                    <a:cubicBezTo>
                      <a:pt x="536" y="312"/>
                      <a:pt x="483" y="362"/>
                      <a:pt x="416" y="362"/>
                    </a:cubicBezTo>
                    <a:lnTo>
                      <a:pt x="120" y="362"/>
                    </a:lnTo>
                    <a:cubicBezTo>
                      <a:pt x="53" y="362"/>
                      <a:pt x="0" y="312"/>
                      <a:pt x="0" y="248"/>
                    </a:cubicBezTo>
                    <a:cubicBezTo>
                      <a:pt x="0" y="205"/>
                      <a:pt x="24" y="171"/>
                      <a:pt x="65" y="152"/>
                    </a:cubicBezTo>
                    <a:close/>
                  </a:path>
                </a:pathLst>
              </a:custGeom>
              <a:solidFill>
                <a:schemeClr val="bg1"/>
              </a:solidFill>
              <a:ln w="0">
                <a:noFill/>
                <a:prstDash val="solid"/>
                <a:round/>
                <a:headEnd/>
                <a:tailEnd/>
              </a:ln>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grpSp>
      </p:grpSp>
      <p:grpSp>
        <p:nvGrpSpPr>
          <p:cNvPr id="56" name="Group 55"/>
          <p:cNvGrpSpPr/>
          <p:nvPr/>
        </p:nvGrpSpPr>
        <p:grpSpPr>
          <a:xfrm>
            <a:off x="7191296" y="3871453"/>
            <a:ext cx="868388" cy="685570"/>
            <a:chOff x="4925854" y="2090773"/>
            <a:chExt cx="851438" cy="672188"/>
          </a:xfrm>
        </p:grpSpPr>
        <p:sp>
          <p:nvSpPr>
            <p:cNvPr id="182" name="Rectangle 181"/>
            <p:cNvSpPr/>
            <p:nvPr/>
          </p:nvSpPr>
          <p:spPr bwMode="auto">
            <a:xfrm>
              <a:off x="4925854" y="2090773"/>
              <a:ext cx="851438" cy="672188"/>
            </a:xfrm>
            <a:prstGeom prst="rect">
              <a:avLst/>
            </a:prstGeom>
            <a:solidFill>
              <a:srgbClr val="7030A0">
                <a:alpha val="89804"/>
              </a:srgbClr>
            </a:solidFill>
            <a:ln w="3175">
              <a:solidFill>
                <a:srgbClr val="7E7E7E">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5" tIns="46613" rIns="93225"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Scheduler</a:t>
              </a:r>
            </a:p>
          </p:txBody>
        </p:sp>
        <p:grpSp>
          <p:nvGrpSpPr>
            <p:cNvPr id="227" name="Group 80"/>
            <p:cNvGrpSpPr>
              <a:grpSpLocks noChangeAspect="1"/>
            </p:cNvGrpSpPr>
            <p:nvPr/>
          </p:nvGrpSpPr>
          <p:grpSpPr bwMode="auto">
            <a:xfrm>
              <a:off x="5163455" y="2141749"/>
              <a:ext cx="371723" cy="381888"/>
              <a:chOff x="1419" y="1582"/>
              <a:chExt cx="256" cy="263"/>
            </a:xfrm>
          </p:grpSpPr>
          <p:sp>
            <p:nvSpPr>
              <p:cNvPr id="228" name="AutoShape 79"/>
              <p:cNvSpPr>
                <a:spLocks noChangeAspect="1" noChangeArrowheads="1" noTextEdit="1"/>
              </p:cNvSpPr>
              <p:nvPr/>
            </p:nvSpPr>
            <p:spPr bwMode="auto">
              <a:xfrm>
                <a:off x="1419" y="1582"/>
                <a:ext cx="256" cy="2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sp>
            <p:nvSpPr>
              <p:cNvPr id="229" name="Freeform 81"/>
              <p:cNvSpPr>
                <a:spLocks noEditPoints="1"/>
              </p:cNvSpPr>
              <p:nvPr/>
            </p:nvSpPr>
            <p:spPr bwMode="auto">
              <a:xfrm>
                <a:off x="1469" y="1715"/>
                <a:ext cx="87" cy="85"/>
              </a:xfrm>
              <a:custGeom>
                <a:avLst/>
                <a:gdLst>
                  <a:gd name="T0" fmla="*/ 152 w 152"/>
                  <a:gd name="T1" fmla="*/ 69 h 151"/>
                  <a:gd name="T2" fmla="*/ 146 w 152"/>
                  <a:gd name="T3" fmla="*/ 44 h 151"/>
                  <a:gd name="T4" fmla="*/ 125 w 152"/>
                  <a:gd name="T5" fmla="*/ 46 h 151"/>
                  <a:gd name="T6" fmla="*/ 117 w 152"/>
                  <a:gd name="T7" fmla="*/ 36 h 151"/>
                  <a:gd name="T8" fmla="*/ 125 w 152"/>
                  <a:gd name="T9" fmla="*/ 17 h 151"/>
                  <a:gd name="T10" fmla="*/ 104 w 152"/>
                  <a:gd name="T11" fmla="*/ 4 h 151"/>
                  <a:gd name="T12" fmla="*/ 90 w 152"/>
                  <a:gd name="T13" fmla="*/ 20 h 151"/>
                  <a:gd name="T14" fmla="*/ 76 w 152"/>
                  <a:gd name="T15" fmla="*/ 19 h 151"/>
                  <a:gd name="T16" fmla="*/ 67 w 152"/>
                  <a:gd name="T17" fmla="*/ 0 h 151"/>
                  <a:gd name="T18" fmla="*/ 43 w 152"/>
                  <a:gd name="T19" fmla="*/ 6 h 151"/>
                  <a:gd name="T20" fmla="*/ 46 w 152"/>
                  <a:gd name="T21" fmla="*/ 27 h 151"/>
                  <a:gd name="T22" fmla="*/ 36 w 152"/>
                  <a:gd name="T23" fmla="*/ 34 h 151"/>
                  <a:gd name="T24" fmla="*/ 18 w 152"/>
                  <a:gd name="T25" fmla="*/ 27 h 151"/>
                  <a:gd name="T26" fmla="*/ 5 w 152"/>
                  <a:gd name="T27" fmla="*/ 48 h 151"/>
                  <a:gd name="T28" fmla="*/ 21 w 152"/>
                  <a:gd name="T29" fmla="*/ 61 h 151"/>
                  <a:gd name="T30" fmla="*/ 19 w 152"/>
                  <a:gd name="T31" fmla="*/ 75 h 151"/>
                  <a:gd name="T32" fmla="*/ 0 w 152"/>
                  <a:gd name="T33" fmla="*/ 82 h 151"/>
                  <a:gd name="T34" fmla="*/ 6 w 152"/>
                  <a:gd name="T35" fmla="*/ 107 h 151"/>
                  <a:gd name="T36" fmla="*/ 27 w 152"/>
                  <a:gd name="T37" fmla="*/ 105 h 151"/>
                  <a:gd name="T38" fmla="*/ 35 w 152"/>
                  <a:gd name="T39" fmla="*/ 116 h 151"/>
                  <a:gd name="T40" fmla="*/ 27 w 152"/>
                  <a:gd name="T41" fmla="*/ 134 h 151"/>
                  <a:gd name="T42" fmla="*/ 49 w 152"/>
                  <a:gd name="T43" fmla="*/ 147 h 151"/>
                  <a:gd name="T44" fmla="*/ 62 w 152"/>
                  <a:gd name="T45" fmla="*/ 131 h 151"/>
                  <a:gd name="T46" fmla="*/ 75 w 152"/>
                  <a:gd name="T47" fmla="*/ 133 h 151"/>
                  <a:gd name="T48" fmla="*/ 83 w 152"/>
                  <a:gd name="T49" fmla="*/ 151 h 151"/>
                  <a:gd name="T50" fmla="*/ 108 w 152"/>
                  <a:gd name="T51" fmla="*/ 145 h 151"/>
                  <a:gd name="T52" fmla="*/ 105 w 152"/>
                  <a:gd name="T53" fmla="*/ 125 h 151"/>
                  <a:gd name="T54" fmla="*/ 116 w 152"/>
                  <a:gd name="T55" fmla="*/ 116 h 151"/>
                  <a:gd name="T56" fmla="*/ 135 w 152"/>
                  <a:gd name="T57" fmla="*/ 124 h 151"/>
                  <a:gd name="T58" fmla="*/ 148 w 152"/>
                  <a:gd name="T59" fmla="*/ 103 h 151"/>
                  <a:gd name="T60" fmla="*/ 131 w 152"/>
                  <a:gd name="T61" fmla="*/ 89 h 151"/>
                  <a:gd name="T62" fmla="*/ 133 w 152"/>
                  <a:gd name="T63" fmla="*/ 77 h 151"/>
                  <a:gd name="T64" fmla="*/ 152 w 152"/>
                  <a:gd name="T65" fmla="*/ 69 h 151"/>
                  <a:gd name="T66" fmla="*/ 92 w 152"/>
                  <a:gd name="T67" fmla="*/ 107 h 151"/>
                  <a:gd name="T68" fmla="*/ 45 w 152"/>
                  <a:gd name="T69" fmla="*/ 91 h 151"/>
                  <a:gd name="T70" fmla="*/ 60 w 152"/>
                  <a:gd name="T71" fmla="*/ 44 h 151"/>
                  <a:gd name="T72" fmla="*/ 108 w 152"/>
                  <a:gd name="T73" fmla="*/ 59 h 151"/>
                  <a:gd name="T74" fmla="*/ 92 w 152"/>
                  <a:gd name="T75" fmla="*/ 10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51">
                    <a:moveTo>
                      <a:pt x="152" y="69"/>
                    </a:moveTo>
                    <a:lnTo>
                      <a:pt x="146" y="44"/>
                    </a:lnTo>
                    <a:lnTo>
                      <a:pt x="125" y="46"/>
                    </a:lnTo>
                    <a:cubicBezTo>
                      <a:pt x="122" y="43"/>
                      <a:pt x="120" y="39"/>
                      <a:pt x="117" y="36"/>
                    </a:cubicBezTo>
                    <a:lnTo>
                      <a:pt x="125" y="17"/>
                    </a:lnTo>
                    <a:lnTo>
                      <a:pt x="104" y="4"/>
                    </a:lnTo>
                    <a:lnTo>
                      <a:pt x="90" y="20"/>
                    </a:lnTo>
                    <a:cubicBezTo>
                      <a:pt x="85" y="19"/>
                      <a:pt x="81" y="19"/>
                      <a:pt x="76" y="19"/>
                    </a:cubicBezTo>
                    <a:lnTo>
                      <a:pt x="67" y="0"/>
                    </a:lnTo>
                    <a:lnTo>
                      <a:pt x="43" y="6"/>
                    </a:lnTo>
                    <a:lnTo>
                      <a:pt x="46" y="27"/>
                    </a:lnTo>
                    <a:cubicBezTo>
                      <a:pt x="42" y="29"/>
                      <a:pt x="39" y="32"/>
                      <a:pt x="36" y="34"/>
                    </a:cubicBezTo>
                    <a:lnTo>
                      <a:pt x="18" y="27"/>
                    </a:lnTo>
                    <a:lnTo>
                      <a:pt x="5" y="48"/>
                    </a:lnTo>
                    <a:lnTo>
                      <a:pt x="21" y="61"/>
                    </a:lnTo>
                    <a:cubicBezTo>
                      <a:pt x="19" y="65"/>
                      <a:pt x="19" y="70"/>
                      <a:pt x="19" y="75"/>
                    </a:cubicBezTo>
                    <a:lnTo>
                      <a:pt x="0" y="82"/>
                    </a:lnTo>
                    <a:lnTo>
                      <a:pt x="6" y="107"/>
                    </a:lnTo>
                    <a:lnTo>
                      <a:pt x="27" y="105"/>
                    </a:lnTo>
                    <a:cubicBezTo>
                      <a:pt x="29" y="109"/>
                      <a:pt x="32" y="112"/>
                      <a:pt x="35" y="116"/>
                    </a:cubicBezTo>
                    <a:lnTo>
                      <a:pt x="27" y="134"/>
                    </a:lnTo>
                    <a:lnTo>
                      <a:pt x="49" y="147"/>
                    </a:lnTo>
                    <a:lnTo>
                      <a:pt x="62" y="131"/>
                    </a:lnTo>
                    <a:cubicBezTo>
                      <a:pt x="66" y="132"/>
                      <a:pt x="71" y="133"/>
                      <a:pt x="75" y="133"/>
                    </a:cubicBezTo>
                    <a:lnTo>
                      <a:pt x="83" y="151"/>
                    </a:lnTo>
                    <a:lnTo>
                      <a:pt x="108" y="145"/>
                    </a:lnTo>
                    <a:lnTo>
                      <a:pt x="105" y="125"/>
                    </a:lnTo>
                    <a:cubicBezTo>
                      <a:pt x="109" y="122"/>
                      <a:pt x="113" y="120"/>
                      <a:pt x="116" y="116"/>
                    </a:cubicBezTo>
                    <a:lnTo>
                      <a:pt x="135" y="124"/>
                    </a:lnTo>
                    <a:lnTo>
                      <a:pt x="148" y="103"/>
                    </a:lnTo>
                    <a:lnTo>
                      <a:pt x="131" y="89"/>
                    </a:lnTo>
                    <a:cubicBezTo>
                      <a:pt x="132" y="85"/>
                      <a:pt x="133" y="81"/>
                      <a:pt x="133" y="77"/>
                    </a:cubicBezTo>
                    <a:lnTo>
                      <a:pt x="152" y="69"/>
                    </a:lnTo>
                    <a:close/>
                    <a:moveTo>
                      <a:pt x="92" y="107"/>
                    </a:moveTo>
                    <a:cubicBezTo>
                      <a:pt x="75" y="116"/>
                      <a:pt x="54" y="109"/>
                      <a:pt x="45" y="91"/>
                    </a:cubicBezTo>
                    <a:cubicBezTo>
                      <a:pt x="36" y="74"/>
                      <a:pt x="43" y="53"/>
                      <a:pt x="60" y="44"/>
                    </a:cubicBezTo>
                    <a:cubicBezTo>
                      <a:pt x="78" y="35"/>
                      <a:pt x="99" y="42"/>
                      <a:pt x="108" y="59"/>
                    </a:cubicBezTo>
                    <a:cubicBezTo>
                      <a:pt x="117" y="77"/>
                      <a:pt x="110" y="98"/>
                      <a:pt x="92" y="107"/>
                    </a:cubicBezTo>
                    <a:close/>
                  </a:path>
                </a:pathLst>
              </a:custGeom>
              <a:solidFill>
                <a:schemeClr val="bg1"/>
              </a:solidFill>
              <a:ln w="0">
                <a:noFill/>
                <a:prstDash val="solid"/>
                <a:round/>
                <a:headEnd/>
                <a:tailEnd/>
              </a:ln>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sp>
            <p:nvSpPr>
              <p:cNvPr id="230" name="Freeform 82"/>
              <p:cNvSpPr>
                <a:spLocks noEditPoints="1"/>
              </p:cNvSpPr>
              <p:nvPr/>
            </p:nvSpPr>
            <p:spPr bwMode="auto">
              <a:xfrm>
                <a:off x="1544" y="1672"/>
                <a:ext cx="86" cy="85"/>
              </a:xfrm>
              <a:custGeom>
                <a:avLst/>
                <a:gdLst>
                  <a:gd name="T0" fmla="*/ 89 w 151"/>
                  <a:gd name="T1" fmla="*/ 21 h 151"/>
                  <a:gd name="T2" fmla="*/ 75 w 151"/>
                  <a:gd name="T3" fmla="*/ 19 h 151"/>
                  <a:gd name="T4" fmla="*/ 67 w 151"/>
                  <a:gd name="T5" fmla="*/ 0 h 151"/>
                  <a:gd name="T6" fmla="*/ 42 w 151"/>
                  <a:gd name="T7" fmla="*/ 7 h 151"/>
                  <a:gd name="T8" fmla="*/ 45 w 151"/>
                  <a:gd name="T9" fmla="*/ 27 h 151"/>
                  <a:gd name="T10" fmla="*/ 36 w 151"/>
                  <a:gd name="T11" fmla="*/ 35 h 151"/>
                  <a:gd name="T12" fmla="*/ 17 w 151"/>
                  <a:gd name="T13" fmla="*/ 27 h 151"/>
                  <a:gd name="T14" fmla="*/ 4 w 151"/>
                  <a:gd name="T15" fmla="*/ 48 h 151"/>
                  <a:gd name="T16" fmla="*/ 20 w 151"/>
                  <a:gd name="T17" fmla="*/ 61 h 151"/>
                  <a:gd name="T18" fmla="*/ 18 w 151"/>
                  <a:gd name="T19" fmla="*/ 75 h 151"/>
                  <a:gd name="T20" fmla="*/ 0 w 151"/>
                  <a:gd name="T21" fmla="*/ 82 h 151"/>
                  <a:gd name="T22" fmla="*/ 5 w 151"/>
                  <a:gd name="T23" fmla="*/ 107 h 151"/>
                  <a:gd name="T24" fmla="*/ 26 w 151"/>
                  <a:gd name="T25" fmla="*/ 105 h 151"/>
                  <a:gd name="T26" fmla="*/ 34 w 151"/>
                  <a:gd name="T27" fmla="*/ 116 h 151"/>
                  <a:gd name="T28" fmla="*/ 27 w 151"/>
                  <a:gd name="T29" fmla="*/ 134 h 151"/>
                  <a:gd name="T30" fmla="*/ 48 w 151"/>
                  <a:gd name="T31" fmla="*/ 147 h 151"/>
                  <a:gd name="T32" fmla="*/ 61 w 151"/>
                  <a:gd name="T33" fmla="*/ 131 h 151"/>
                  <a:gd name="T34" fmla="*/ 74 w 151"/>
                  <a:gd name="T35" fmla="*/ 133 h 151"/>
                  <a:gd name="T36" fmla="*/ 82 w 151"/>
                  <a:gd name="T37" fmla="*/ 151 h 151"/>
                  <a:gd name="T38" fmla="*/ 107 w 151"/>
                  <a:gd name="T39" fmla="*/ 146 h 151"/>
                  <a:gd name="T40" fmla="*/ 105 w 151"/>
                  <a:gd name="T41" fmla="*/ 125 h 151"/>
                  <a:gd name="T42" fmla="*/ 115 w 151"/>
                  <a:gd name="T43" fmla="*/ 117 h 151"/>
                  <a:gd name="T44" fmla="*/ 134 w 151"/>
                  <a:gd name="T45" fmla="*/ 124 h 151"/>
                  <a:gd name="T46" fmla="*/ 147 w 151"/>
                  <a:gd name="T47" fmla="*/ 103 h 151"/>
                  <a:gd name="T48" fmla="*/ 130 w 151"/>
                  <a:gd name="T49" fmla="*/ 89 h 151"/>
                  <a:gd name="T50" fmla="*/ 132 w 151"/>
                  <a:gd name="T51" fmla="*/ 77 h 151"/>
                  <a:gd name="T52" fmla="*/ 151 w 151"/>
                  <a:gd name="T53" fmla="*/ 69 h 151"/>
                  <a:gd name="T54" fmla="*/ 145 w 151"/>
                  <a:gd name="T55" fmla="*/ 44 h 151"/>
                  <a:gd name="T56" fmla="*/ 124 w 151"/>
                  <a:gd name="T57" fmla="*/ 47 h 151"/>
                  <a:gd name="T58" fmla="*/ 116 w 151"/>
                  <a:gd name="T59" fmla="*/ 37 h 151"/>
                  <a:gd name="T60" fmla="*/ 124 w 151"/>
                  <a:gd name="T61" fmla="*/ 17 h 151"/>
                  <a:gd name="T62" fmla="*/ 103 w 151"/>
                  <a:gd name="T63" fmla="*/ 4 h 151"/>
                  <a:gd name="T64" fmla="*/ 89 w 151"/>
                  <a:gd name="T65" fmla="*/ 21 h 151"/>
                  <a:gd name="T66" fmla="*/ 91 w 151"/>
                  <a:gd name="T67" fmla="*/ 107 h 151"/>
                  <a:gd name="T68" fmla="*/ 44 w 151"/>
                  <a:gd name="T69" fmla="*/ 92 h 151"/>
                  <a:gd name="T70" fmla="*/ 59 w 151"/>
                  <a:gd name="T71" fmla="*/ 44 h 151"/>
                  <a:gd name="T72" fmla="*/ 107 w 151"/>
                  <a:gd name="T73" fmla="*/ 60 h 151"/>
                  <a:gd name="T74" fmla="*/ 91 w 151"/>
                  <a:gd name="T75" fmla="*/ 10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1" h="151">
                    <a:moveTo>
                      <a:pt x="89" y="21"/>
                    </a:moveTo>
                    <a:cubicBezTo>
                      <a:pt x="85" y="20"/>
                      <a:pt x="80" y="19"/>
                      <a:pt x="75" y="19"/>
                    </a:cubicBezTo>
                    <a:lnTo>
                      <a:pt x="67" y="0"/>
                    </a:lnTo>
                    <a:lnTo>
                      <a:pt x="42" y="7"/>
                    </a:lnTo>
                    <a:lnTo>
                      <a:pt x="45" y="27"/>
                    </a:lnTo>
                    <a:cubicBezTo>
                      <a:pt x="42" y="30"/>
                      <a:pt x="38" y="32"/>
                      <a:pt x="36" y="35"/>
                    </a:cubicBezTo>
                    <a:lnTo>
                      <a:pt x="17" y="27"/>
                    </a:lnTo>
                    <a:lnTo>
                      <a:pt x="4" y="48"/>
                    </a:lnTo>
                    <a:lnTo>
                      <a:pt x="20" y="61"/>
                    </a:lnTo>
                    <a:cubicBezTo>
                      <a:pt x="18" y="66"/>
                      <a:pt x="18" y="70"/>
                      <a:pt x="18" y="75"/>
                    </a:cubicBezTo>
                    <a:lnTo>
                      <a:pt x="0" y="82"/>
                    </a:lnTo>
                    <a:lnTo>
                      <a:pt x="5" y="107"/>
                    </a:lnTo>
                    <a:lnTo>
                      <a:pt x="26" y="105"/>
                    </a:lnTo>
                    <a:cubicBezTo>
                      <a:pt x="28" y="109"/>
                      <a:pt x="31" y="113"/>
                      <a:pt x="34" y="116"/>
                    </a:cubicBezTo>
                    <a:lnTo>
                      <a:pt x="27" y="134"/>
                    </a:lnTo>
                    <a:lnTo>
                      <a:pt x="48" y="147"/>
                    </a:lnTo>
                    <a:lnTo>
                      <a:pt x="61" y="131"/>
                    </a:lnTo>
                    <a:cubicBezTo>
                      <a:pt x="65" y="132"/>
                      <a:pt x="70" y="133"/>
                      <a:pt x="74" y="133"/>
                    </a:cubicBezTo>
                    <a:lnTo>
                      <a:pt x="82" y="151"/>
                    </a:lnTo>
                    <a:lnTo>
                      <a:pt x="107" y="146"/>
                    </a:lnTo>
                    <a:lnTo>
                      <a:pt x="105" y="125"/>
                    </a:lnTo>
                    <a:cubicBezTo>
                      <a:pt x="108" y="122"/>
                      <a:pt x="112" y="120"/>
                      <a:pt x="115" y="117"/>
                    </a:cubicBezTo>
                    <a:lnTo>
                      <a:pt x="134" y="124"/>
                    </a:lnTo>
                    <a:lnTo>
                      <a:pt x="147" y="103"/>
                    </a:lnTo>
                    <a:lnTo>
                      <a:pt x="130" y="89"/>
                    </a:lnTo>
                    <a:cubicBezTo>
                      <a:pt x="131" y="85"/>
                      <a:pt x="132" y="81"/>
                      <a:pt x="132" y="77"/>
                    </a:cubicBezTo>
                    <a:lnTo>
                      <a:pt x="151" y="69"/>
                    </a:lnTo>
                    <a:lnTo>
                      <a:pt x="145" y="44"/>
                    </a:lnTo>
                    <a:lnTo>
                      <a:pt x="124" y="47"/>
                    </a:lnTo>
                    <a:cubicBezTo>
                      <a:pt x="122" y="43"/>
                      <a:pt x="119" y="40"/>
                      <a:pt x="116" y="37"/>
                    </a:cubicBezTo>
                    <a:lnTo>
                      <a:pt x="124" y="17"/>
                    </a:lnTo>
                    <a:lnTo>
                      <a:pt x="103" y="4"/>
                    </a:lnTo>
                    <a:lnTo>
                      <a:pt x="89" y="21"/>
                    </a:lnTo>
                    <a:close/>
                    <a:moveTo>
                      <a:pt x="91" y="107"/>
                    </a:moveTo>
                    <a:cubicBezTo>
                      <a:pt x="74" y="116"/>
                      <a:pt x="53" y="109"/>
                      <a:pt x="44" y="92"/>
                    </a:cubicBezTo>
                    <a:cubicBezTo>
                      <a:pt x="35" y="75"/>
                      <a:pt x="42" y="53"/>
                      <a:pt x="59" y="44"/>
                    </a:cubicBezTo>
                    <a:cubicBezTo>
                      <a:pt x="77" y="35"/>
                      <a:pt x="98" y="42"/>
                      <a:pt x="107" y="60"/>
                    </a:cubicBezTo>
                    <a:cubicBezTo>
                      <a:pt x="116" y="77"/>
                      <a:pt x="109" y="98"/>
                      <a:pt x="91" y="107"/>
                    </a:cubicBezTo>
                    <a:close/>
                  </a:path>
                </a:pathLst>
              </a:custGeom>
              <a:solidFill>
                <a:schemeClr val="bg1"/>
              </a:solidFill>
              <a:ln w="0">
                <a:noFill/>
                <a:prstDash val="solid"/>
                <a:round/>
                <a:headEnd/>
                <a:tailEnd/>
              </a:ln>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sp>
            <p:nvSpPr>
              <p:cNvPr id="231" name="Freeform 83"/>
              <p:cNvSpPr>
                <a:spLocks noEditPoints="1"/>
              </p:cNvSpPr>
              <p:nvPr/>
            </p:nvSpPr>
            <p:spPr bwMode="auto">
              <a:xfrm>
                <a:off x="1428" y="1591"/>
                <a:ext cx="244" cy="251"/>
              </a:xfrm>
              <a:custGeom>
                <a:avLst/>
                <a:gdLst>
                  <a:gd name="T0" fmla="*/ 338 w 426"/>
                  <a:gd name="T1" fmla="*/ 1 h 442"/>
                  <a:gd name="T2" fmla="*/ 331 w 426"/>
                  <a:gd name="T3" fmla="*/ 1 h 442"/>
                  <a:gd name="T4" fmla="*/ 288 w 426"/>
                  <a:gd name="T5" fmla="*/ 0 h 442"/>
                  <a:gd name="T6" fmla="*/ 57 w 426"/>
                  <a:gd name="T7" fmla="*/ 0 h 442"/>
                  <a:gd name="T8" fmla="*/ 0 w 426"/>
                  <a:gd name="T9" fmla="*/ 58 h 442"/>
                  <a:gd name="T10" fmla="*/ 0 w 426"/>
                  <a:gd name="T11" fmla="*/ 385 h 442"/>
                  <a:gd name="T12" fmla="*/ 57 w 426"/>
                  <a:gd name="T13" fmla="*/ 442 h 442"/>
                  <a:gd name="T14" fmla="*/ 369 w 426"/>
                  <a:gd name="T15" fmla="*/ 442 h 442"/>
                  <a:gd name="T16" fmla="*/ 426 w 426"/>
                  <a:gd name="T17" fmla="*/ 385 h 442"/>
                  <a:gd name="T18" fmla="*/ 426 w 426"/>
                  <a:gd name="T19" fmla="*/ 134 h 442"/>
                  <a:gd name="T20" fmla="*/ 426 w 426"/>
                  <a:gd name="T21" fmla="*/ 88 h 442"/>
                  <a:gd name="T22" fmla="*/ 338 w 426"/>
                  <a:gd name="T23" fmla="*/ 1 h 442"/>
                  <a:gd name="T24" fmla="*/ 394 w 426"/>
                  <a:gd name="T25" fmla="*/ 385 h 442"/>
                  <a:gd name="T26" fmla="*/ 369 w 426"/>
                  <a:gd name="T27" fmla="*/ 411 h 442"/>
                  <a:gd name="T28" fmla="*/ 57 w 426"/>
                  <a:gd name="T29" fmla="*/ 411 h 442"/>
                  <a:gd name="T30" fmla="*/ 32 w 426"/>
                  <a:gd name="T31" fmla="*/ 385 h 442"/>
                  <a:gd name="T32" fmla="*/ 32 w 426"/>
                  <a:gd name="T33" fmla="*/ 58 h 442"/>
                  <a:gd name="T34" fmla="*/ 57 w 426"/>
                  <a:gd name="T35" fmla="*/ 32 h 442"/>
                  <a:gd name="T36" fmla="*/ 288 w 426"/>
                  <a:gd name="T37" fmla="*/ 32 h 442"/>
                  <a:gd name="T38" fmla="*/ 324 w 426"/>
                  <a:gd name="T39" fmla="*/ 32 h 442"/>
                  <a:gd name="T40" fmla="*/ 324 w 426"/>
                  <a:gd name="T41" fmla="*/ 104 h 442"/>
                  <a:gd name="T42" fmla="*/ 394 w 426"/>
                  <a:gd name="T43" fmla="*/ 104 h 442"/>
                  <a:gd name="T44" fmla="*/ 394 w 426"/>
                  <a:gd name="T45" fmla="*/ 385 h 442"/>
                  <a:gd name="T46" fmla="*/ 394 w 426"/>
                  <a:gd name="T47" fmla="*/ 38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6" h="442">
                    <a:moveTo>
                      <a:pt x="338" y="1"/>
                    </a:moveTo>
                    <a:lnTo>
                      <a:pt x="331" y="1"/>
                    </a:lnTo>
                    <a:cubicBezTo>
                      <a:pt x="331" y="1"/>
                      <a:pt x="311" y="0"/>
                      <a:pt x="288" y="0"/>
                    </a:cubicBezTo>
                    <a:lnTo>
                      <a:pt x="57" y="0"/>
                    </a:lnTo>
                    <a:cubicBezTo>
                      <a:pt x="26" y="0"/>
                      <a:pt x="0" y="26"/>
                      <a:pt x="0" y="58"/>
                    </a:cubicBezTo>
                    <a:lnTo>
                      <a:pt x="0" y="385"/>
                    </a:lnTo>
                    <a:cubicBezTo>
                      <a:pt x="0" y="417"/>
                      <a:pt x="26" y="442"/>
                      <a:pt x="57" y="442"/>
                    </a:cubicBezTo>
                    <a:lnTo>
                      <a:pt x="369" y="442"/>
                    </a:lnTo>
                    <a:cubicBezTo>
                      <a:pt x="400" y="442"/>
                      <a:pt x="426" y="417"/>
                      <a:pt x="426" y="385"/>
                    </a:cubicBezTo>
                    <a:lnTo>
                      <a:pt x="426" y="134"/>
                    </a:lnTo>
                    <a:lnTo>
                      <a:pt x="426" y="88"/>
                    </a:lnTo>
                    <a:lnTo>
                      <a:pt x="338" y="1"/>
                    </a:lnTo>
                    <a:close/>
                    <a:moveTo>
                      <a:pt x="394" y="385"/>
                    </a:moveTo>
                    <a:cubicBezTo>
                      <a:pt x="394" y="400"/>
                      <a:pt x="383" y="411"/>
                      <a:pt x="369" y="411"/>
                    </a:cubicBezTo>
                    <a:lnTo>
                      <a:pt x="57" y="411"/>
                    </a:lnTo>
                    <a:cubicBezTo>
                      <a:pt x="43" y="411"/>
                      <a:pt x="32" y="400"/>
                      <a:pt x="32" y="385"/>
                    </a:cubicBezTo>
                    <a:lnTo>
                      <a:pt x="32" y="58"/>
                    </a:lnTo>
                    <a:cubicBezTo>
                      <a:pt x="32" y="43"/>
                      <a:pt x="43" y="32"/>
                      <a:pt x="57" y="32"/>
                    </a:cubicBezTo>
                    <a:lnTo>
                      <a:pt x="288" y="32"/>
                    </a:lnTo>
                    <a:cubicBezTo>
                      <a:pt x="303" y="32"/>
                      <a:pt x="316" y="32"/>
                      <a:pt x="324" y="32"/>
                    </a:cubicBezTo>
                    <a:lnTo>
                      <a:pt x="324" y="104"/>
                    </a:lnTo>
                    <a:lnTo>
                      <a:pt x="394" y="104"/>
                    </a:lnTo>
                    <a:lnTo>
                      <a:pt x="394" y="385"/>
                    </a:lnTo>
                    <a:lnTo>
                      <a:pt x="394" y="385"/>
                    </a:lnTo>
                    <a:close/>
                  </a:path>
                </a:pathLst>
              </a:custGeom>
              <a:solidFill>
                <a:schemeClr val="bg1"/>
              </a:solidFill>
              <a:ln w="0">
                <a:noFill/>
                <a:prstDash val="solid"/>
                <a:round/>
                <a:headEnd/>
                <a:tailEnd/>
              </a:ln>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grpSp>
      </p:grpSp>
      <p:grpSp>
        <p:nvGrpSpPr>
          <p:cNvPr id="69" name="Group 68"/>
          <p:cNvGrpSpPr/>
          <p:nvPr/>
        </p:nvGrpSpPr>
        <p:grpSpPr>
          <a:xfrm>
            <a:off x="10006834" y="2364205"/>
            <a:ext cx="868388" cy="685570"/>
            <a:chOff x="11154884" y="118180"/>
            <a:chExt cx="851438" cy="672188"/>
          </a:xfrm>
        </p:grpSpPr>
        <p:sp>
          <p:nvSpPr>
            <p:cNvPr id="158" name="Rectangle 157"/>
            <p:cNvSpPr/>
            <p:nvPr/>
          </p:nvSpPr>
          <p:spPr bwMode="auto">
            <a:xfrm>
              <a:off x="11154884" y="118180"/>
              <a:ext cx="851438" cy="672188"/>
            </a:xfrm>
            <a:prstGeom prst="rect">
              <a:avLst/>
            </a:prstGeom>
            <a:solidFill>
              <a:srgbClr val="FF0000">
                <a:alpha val="89804"/>
              </a:srgbClr>
            </a:solidFill>
            <a:ln w="3175">
              <a:solidFill>
                <a:srgbClr val="7E7E7E">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13" rIns="0" bIns="46613" numCol="1" rtlCol="0" anchor="b" anchorCtr="0" compatLnSpc="1">
              <a:prstTxWarp prst="textNoShape">
                <a:avLst/>
              </a:prstTxWarp>
            </a:bodyPr>
            <a:lstStyle/>
            <a:p>
              <a:pPr algn="ctr" defTabSz="931967" fontAlgn="base">
                <a:spcBef>
                  <a:spcPct val="0"/>
                </a:spcBef>
                <a:spcAft>
                  <a:spcPct val="0"/>
                </a:spcAft>
              </a:pPr>
              <a:r>
                <a:rPr lang="en-US" sz="612" b="1" dirty="0" err="1">
                  <a:solidFill>
                    <a:srgbClr val="FFFFFF"/>
                  </a:solidFill>
                </a:rPr>
                <a:t>ExpressRoute</a:t>
              </a:r>
              <a:endParaRPr lang="en-US" sz="612" b="1" dirty="0">
                <a:solidFill>
                  <a:srgbClr val="FFFFFF"/>
                </a:solidFill>
              </a:endParaRPr>
            </a:p>
          </p:txBody>
        </p:sp>
        <p:sp>
          <p:nvSpPr>
            <p:cNvPr id="234" name="Freeform 21"/>
            <p:cNvSpPr>
              <a:spLocks noEditPoints="1"/>
            </p:cNvSpPr>
            <p:nvPr/>
          </p:nvSpPr>
          <p:spPr bwMode="black">
            <a:xfrm>
              <a:off x="11371346" y="174787"/>
              <a:ext cx="418188" cy="418188"/>
            </a:xfrm>
            <a:custGeom>
              <a:avLst/>
              <a:gdLst>
                <a:gd name="T0" fmla="*/ 75 w 300"/>
                <a:gd name="T1" fmla="*/ 60 h 300"/>
                <a:gd name="T2" fmla="*/ 37 w 300"/>
                <a:gd name="T3" fmla="*/ 52 h 300"/>
                <a:gd name="T4" fmla="*/ 0 w 300"/>
                <a:gd name="T5" fmla="*/ 60 h 300"/>
                <a:gd name="T6" fmla="*/ 0 w 300"/>
                <a:gd name="T7" fmla="*/ 15 h 300"/>
                <a:gd name="T8" fmla="*/ 37 w 300"/>
                <a:gd name="T9" fmla="*/ 22 h 300"/>
                <a:gd name="T10" fmla="*/ 75 w 300"/>
                <a:gd name="T11" fmla="*/ 15 h 300"/>
                <a:gd name="T12" fmla="*/ 300 w 300"/>
                <a:gd name="T13" fmla="*/ 15 h 300"/>
                <a:gd name="T14" fmla="*/ 262 w 300"/>
                <a:gd name="T15" fmla="*/ 22 h 300"/>
                <a:gd name="T16" fmla="*/ 225 w 300"/>
                <a:gd name="T17" fmla="*/ 15 h 300"/>
                <a:gd name="T18" fmla="*/ 225 w 300"/>
                <a:gd name="T19" fmla="*/ 60 h 300"/>
                <a:gd name="T20" fmla="*/ 262 w 300"/>
                <a:gd name="T21" fmla="*/ 52 h 300"/>
                <a:gd name="T22" fmla="*/ 300 w 300"/>
                <a:gd name="T23" fmla="*/ 60 h 300"/>
                <a:gd name="T24" fmla="*/ 300 w 300"/>
                <a:gd name="T25" fmla="*/ 15 h 300"/>
                <a:gd name="T26" fmla="*/ 173 w 300"/>
                <a:gd name="T27" fmla="*/ 0 h 300"/>
                <a:gd name="T28" fmla="*/ 128 w 300"/>
                <a:gd name="T29" fmla="*/ 0 h 300"/>
                <a:gd name="T30" fmla="*/ 135 w 300"/>
                <a:gd name="T31" fmla="*/ 37 h 300"/>
                <a:gd name="T32" fmla="*/ 128 w 300"/>
                <a:gd name="T33" fmla="*/ 75 h 300"/>
                <a:gd name="T34" fmla="*/ 173 w 300"/>
                <a:gd name="T35" fmla="*/ 75 h 300"/>
                <a:gd name="T36" fmla="*/ 165 w 300"/>
                <a:gd name="T37" fmla="*/ 37 h 300"/>
                <a:gd name="T38" fmla="*/ 38 w 300"/>
                <a:gd name="T39" fmla="*/ 225 h 300"/>
                <a:gd name="T40" fmla="*/ 38 w 300"/>
                <a:gd name="T41" fmla="*/ 300 h 300"/>
                <a:gd name="T42" fmla="*/ 38 w 300"/>
                <a:gd name="T43" fmla="*/ 225 h 300"/>
                <a:gd name="T44" fmla="*/ 38 w 300"/>
                <a:gd name="T45" fmla="*/ 277 h 300"/>
                <a:gd name="T46" fmla="*/ 38 w 300"/>
                <a:gd name="T47" fmla="*/ 247 h 300"/>
                <a:gd name="T48" fmla="*/ 150 w 300"/>
                <a:gd name="T49" fmla="*/ 225 h 300"/>
                <a:gd name="T50" fmla="*/ 150 w 300"/>
                <a:gd name="T51" fmla="*/ 300 h 300"/>
                <a:gd name="T52" fmla="*/ 150 w 300"/>
                <a:gd name="T53" fmla="*/ 225 h 300"/>
                <a:gd name="T54" fmla="*/ 150 w 300"/>
                <a:gd name="T55" fmla="*/ 277 h 300"/>
                <a:gd name="T56" fmla="*/ 150 w 300"/>
                <a:gd name="T57" fmla="*/ 247 h 300"/>
                <a:gd name="T58" fmla="*/ 263 w 300"/>
                <a:gd name="T59" fmla="*/ 225 h 300"/>
                <a:gd name="T60" fmla="*/ 263 w 300"/>
                <a:gd name="T61" fmla="*/ 300 h 300"/>
                <a:gd name="T62" fmla="*/ 263 w 300"/>
                <a:gd name="T63" fmla="*/ 225 h 300"/>
                <a:gd name="T64" fmla="*/ 263 w 300"/>
                <a:gd name="T65" fmla="*/ 277 h 300"/>
                <a:gd name="T66" fmla="*/ 263 w 300"/>
                <a:gd name="T67" fmla="*/ 247 h 300"/>
                <a:gd name="T68" fmla="*/ 162 w 300"/>
                <a:gd name="T69" fmla="*/ 162 h 300"/>
                <a:gd name="T70" fmla="*/ 257 w 300"/>
                <a:gd name="T71" fmla="*/ 174 h 300"/>
                <a:gd name="T72" fmla="*/ 269 w 300"/>
                <a:gd name="T73" fmla="*/ 207 h 300"/>
                <a:gd name="T74" fmla="*/ 162 w 300"/>
                <a:gd name="T75" fmla="*/ 162 h 300"/>
                <a:gd name="T76" fmla="*/ 60 w 300"/>
                <a:gd name="T77" fmla="*/ 166 h 300"/>
                <a:gd name="T78" fmla="*/ 138 w 300"/>
                <a:gd name="T79" fmla="*/ 174 h 300"/>
                <a:gd name="T80" fmla="*/ 65 w 300"/>
                <a:gd name="T81" fmla="*/ 162 h 300"/>
                <a:gd name="T82" fmla="*/ 9 w 300"/>
                <a:gd name="T83" fmla="*/ 105 h 300"/>
                <a:gd name="T84" fmla="*/ 32 w 300"/>
                <a:gd name="T85" fmla="*/ 167 h 300"/>
                <a:gd name="T86" fmla="*/ 44 w 300"/>
                <a:gd name="T87" fmla="*/ 148 h 300"/>
                <a:gd name="T88" fmla="*/ 66 w 300"/>
                <a:gd name="T89" fmla="*/ 105 h 300"/>
                <a:gd name="T90" fmla="*/ 215 w 300"/>
                <a:gd name="T91" fmla="*/ 85 h 300"/>
                <a:gd name="T92" fmla="*/ 231 w 300"/>
                <a:gd name="T93" fmla="*/ 101 h 300"/>
                <a:gd name="T94" fmla="*/ 162 w 300"/>
                <a:gd name="T95" fmla="*/ 149 h 300"/>
                <a:gd name="T96" fmla="*/ 255 w 300"/>
                <a:gd name="T97" fmla="*/ 125 h 300"/>
                <a:gd name="T98" fmla="*/ 215 w 300"/>
                <a:gd name="T99" fmla="*/ 85 h 300"/>
                <a:gd name="T100" fmla="*/ 47 w 300"/>
                <a:gd name="T101" fmla="*/ 153 h 300"/>
                <a:gd name="T102" fmla="*/ 35 w 300"/>
                <a:gd name="T103" fmla="*/ 174 h 300"/>
                <a:gd name="T104" fmla="*/ 44 w 300"/>
                <a:gd name="T105" fmla="*/ 207 h 300"/>
                <a:gd name="T106" fmla="*/ 55 w 300"/>
                <a:gd name="T107" fmla="*/ 162 h 300"/>
                <a:gd name="T108" fmla="*/ 110 w 300"/>
                <a:gd name="T109" fmla="*/ 151 h 300"/>
                <a:gd name="T110" fmla="*/ 138 w 300"/>
                <a:gd name="T111" fmla="*/ 139 h 300"/>
                <a:gd name="T112" fmla="*/ 179 w 300"/>
                <a:gd name="T113" fmla="*/ 105 h 300"/>
                <a:gd name="T114" fmla="*/ 122 w 300"/>
                <a:gd name="T115" fmla="*/ 105 h 300"/>
                <a:gd name="T116" fmla="*/ 144 w 300"/>
                <a:gd name="T117" fmla="*/ 207 h 300"/>
                <a:gd name="T118" fmla="*/ 156 w 300"/>
                <a:gd name="T119" fmla="*/ 10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0" h="300">
                  <a:moveTo>
                    <a:pt x="52" y="37"/>
                  </a:moveTo>
                  <a:cubicBezTo>
                    <a:pt x="75" y="60"/>
                    <a:pt x="75" y="60"/>
                    <a:pt x="75" y="60"/>
                  </a:cubicBezTo>
                  <a:cubicBezTo>
                    <a:pt x="60" y="75"/>
                    <a:pt x="60" y="75"/>
                    <a:pt x="60" y="75"/>
                  </a:cubicBezTo>
                  <a:cubicBezTo>
                    <a:pt x="37" y="52"/>
                    <a:pt x="37" y="52"/>
                    <a:pt x="37" y="52"/>
                  </a:cubicBezTo>
                  <a:cubicBezTo>
                    <a:pt x="15" y="75"/>
                    <a:pt x="15" y="75"/>
                    <a:pt x="15" y="75"/>
                  </a:cubicBezTo>
                  <a:cubicBezTo>
                    <a:pt x="0" y="60"/>
                    <a:pt x="0" y="60"/>
                    <a:pt x="0" y="60"/>
                  </a:cubicBezTo>
                  <a:cubicBezTo>
                    <a:pt x="23" y="37"/>
                    <a:pt x="23" y="37"/>
                    <a:pt x="23" y="37"/>
                  </a:cubicBezTo>
                  <a:cubicBezTo>
                    <a:pt x="0" y="15"/>
                    <a:pt x="0" y="15"/>
                    <a:pt x="0" y="15"/>
                  </a:cubicBezTo>
                  <a:cubicBezTo>
                    <a:pt x="15" y="0"/>
                    <a:pt x="15" y="0"/>
                    <a:pt x="15" y="0"/>
                  </a:cubicBezTo>
                  <a:cubicBezTo>
                    <a:pt x="37" y="22"/>
                    <a:pt x="37" y="22"/>
                    <a:pt x="37" y="22"/>
                  </a:cubicBezTo>
                  <a:cubicBezTo>
                    <a:pt x="60" y="0"/>
                    <a:pt x="60" y="0"/>
                    <a:pt x="60" y="0"/>
                  </a:cubicBezTo>
                  <a:cubicBezTo>
                    <a:pt x="75" y="15"/>
                    <a:pt x="75" y="15"/>
                    <a:pt x="75" y="15"/>
                  </a:cubicBezTo>
                  <a:lnTo>
                    <a:pt x="52" y="37"/>
                  </a:lnTo>
                  <a:close/>
                  <a:moveTo>
                    <a:pt x="300" y="15"/>
                  </a:moveTo>
                  <a:cubicBezTo>
                    <a:pt x="285" y="0"/>
                    <a:pt x="285" y="0"/>
                    <a:pt x="285" y="0"/>
                  </a:cubicBezTo>
                  <a:cubicBezTo>
                    <a:pt x="262" y="22"/>
                    <a:pt x="262" y="22"/>
                    <a:pt x="262" y="22"/>
                  </a:cubicBezTo>
                  <a:cubicBezTo>
                    <a:pt x="240" y="0"/>
                    <a:pt x="240" y="0"/>
                    <a:pt x="240" y="0"/>
                  </a:cubicBezTo>
                  <a:cubicBezTo>
                    <a:pt x="225" y="15"/>
                    <a:pt x="225" y="15"/>
                    <a:pt x="225" y="15"/>
                  </a:cubicBezTo>
                  <a:cubicBezTo>
                    <a:pt x="248" y="37"/>
                    <a:pt x="248" y="37"/>
                    <a:pt x="248" y="37"/>
                  </a:cubicBezTo>
                  <a:cubicBezTo>
                    <a:pt x="225" y="60"/>
                    <a:pt x="225" y="60"/>
                    <a:pt x="225" y="60"/>
                  </a:cubicBezTo>
                  <a:cubicBezTo>
                    <a:pt x="240" y="75"/>
                    <a:pt x="240" y="75"/>
                    <a:pt x="240" y="75"/>
                  </a:cubicBezTo>
                  <a:cubicBezTo>
                    <a:pt x="262" y="52"/>
                    <a:pt x="262" y="52"/>
                    <a:pt x="262" y="52"/>
                  </a:cubicBezTo>
                  <a:cubicBezTo>
                    <a:pt x="285" y="75"/>
                    <a:pt x="285" y="75"/>
                    <a:pt x="285" y="75"/>
                  </a:cubicBezTo>
                  <a:cubicBezTo>
                    <a:pt x="300" y="60"/>
                    <a:pt x="300" y="60"/>
                    <a:pt x="300" y="60"/>
                  </a:cubicBezTo>
                  <a:cubicBezTo>
                    <a:pt x="277" y="37"/>
                    <a:pt x="277" y="37"/>
                    <a:pt x="277" y="37"/>
                  </a:cubicBezTo>
                  <a:lnTo>
                    <a:pt x="300" y="15"/>
                  </a:lnTo>
                  <a:close/>
                  <a:moveTo>
                    <a:pt x="188" y="15"/>
                  </a:moveTo>
                  <a:cubicBezTo>
                    <a:pt x="173" y="0"/>
                    <a:pt x="173" y="0"/>
                    <a:pt x="173" y="0"/>
                  </a:cubicBezTo>
                  <a:cubicBezTo>
                    <a:pt x="150" y="22"/>
                    <a:pt x="150" y="22"/>
                    <a:pt x="150" y="22"/>
                  </a:cubicBezTo>
                  <a:cubicBezTo>
                    <a:pt x="128" y="0"/>
                    <a:pt x="128" y="0"/>
                    <a:pt x="128" y="0"/>
                  </a:cubicBezTo>
                  <a:cubicBezTo>
                    <a:pt x="113" y="15"/>
                    <a:pt x="113" y="15"/>
                    <a:pt x="113" y="15"/>
                  </a:cubicBezTo>
                  <a:cubicBezTo>
                    <a:pt x="135" y="37"/>
                    <a:pt x="135" y="37"/>
                    <a:pt x="135" y="37"/>
                  </a:cubicBezTo>
                  <a:cubicBezTo>
                    <a:pt x="113" y="60"/>
                    <a:pt x="113" y="60"/>
                    <a:pt x="113" y="60"/>
                  </a:cubicBezTo>
                  <a:cubicBezTo>
                    <a:pt x="128" y="75"/>
                    <a:pt x="128" y="75"/>
                    <a:pt x="128" y="75"/>
                  </a:cubicBezTo>
                  <a:cubicBezTo>
                    <a:pt x="150" y="52"/>
                    <a:pt x="150" y="52"/>
                    <a:pt x="150" y="52"/>
                  </a:cubicBezTo>
                  <a:cubicBezTo>
                    <a:pt x="173" y="75"/>
                    <a:pt x="173" y="75"/>
                    <a:pt x="173" y="75"/>
                  </a:cubicBezTo>
                  <a:cubicBezTo>
                    <a:pt x="188" y="60"/>
                    <a:pt x="188" y="60"/>
                    <a:pt x="188" y="60"/>
                  </a:cubicBezTo>
                  <a:cubicBezTo>
                    <a:pt x="165" y="37"/>
                    <a:pt x="165" y="37"/>
                    <a:pt x="165" y="37"/>
                  </a:cubicBezTo>
                  <a:lnTo>
                    <a:pt x="188" y="15"/>
                  </a:lnTo>
                  <a:close/>
                  <a:moveTo>
                    <a:pt x="38" y="225"/>
                  </a:moveTo>
                  <a:cubicBezTo>
                    <a:pt x="17" y="225"/>
                    <a:pt x="0" y="242"/>
                    <a:pt x="0" y="262"/>
                  </a:cubicBezTo>
                  <a:cubicBezTo>
                    <a:pt x="0" y="283"/>
                    <a:pt x="17" y="300"/>
                    <a:pt x="38" y="300"/>
                  </a:cubicBezTo>
                  <a:cubicBezTo>
                    <a:pt x="58" y="300"/>
                    <a:pt x="75" y="283"/>
                    <a:pt x="75" y="262"/>
                  </a:cubicBezTo>
                  <a:cubicBezTo>
                    <a:pt x="75" y="242"/>
                    <a:pt x="58" y="225"/>
                    <a:pt x="38" y="225"/>
                  </a:cubicBezTo>
                  <a:close/>
                  <a:moveTo>
                    <a:pt x="53" y="262"/>
                  </a:moveTo>
                  <a:cubicBezTo>
                    <a:pt x="53" y="271"/>
                    <a:pt x="46" y="277"/>
                    <a:pt x="38" y="277"/>
                  </a:cubicBezTo>
                  <a:cubicBezTo>
                    <a:pt x="29" y="277"/>
                    <a:pt x="23" y="271"/>
                    <a:pt x="23" y="262"/>
                  </a:cubicBezTo>
                  <a:cubicBezTo>
                    <a:pt x="23" y="254"/>
                    <a:pt x="29" y="247"/>
                    <a:pt x="38" y="247"/>
                  </a:cubicBezTo>
                  <a:cubicBezTo>
                    <a:pt x="46" y="247"/>
                    <a:pt x="53" y="254"/>
                    <a:pt x="53" y="262"/>
                  </a:cubicBezTo>
                  <a:close/>
                  <a:moveTo>
                    <a:pt x="150" y="225"/>
                  </a:moveTo>
                  <a:cubicBezTo>
                    <a:pt x="129" y="225"/>
                    <a:pt x="113" y="242"/>
                    <a:pt x="113" y="262"/>
                  </a:cubicBezTo>
                  <a:cubicBezTo>
                    <a:pt x="113" y="283"/>
                    <a:pt x="129" y="300"/>
                    <a:pt x="150" y="300"/>
                  </a:cubicBezTo>
                  <a:cubicBezTo>
                    <a:pt x="171" y="300"/>
                    <a:pt x="188" y="283"/>
                    <a:pt x="188" y="262"/>
                  </a:cubicBezTo>
                  <a:cubicBezTo>
                    <a:pt x="188" y="242"/>
                    <a:pt x="171" y="225"/>
                    <a:pt x="150" y="225"/>
                  </a:cubicBezTo>
                  <a:close/>
                  <a:moveTo>
                    <a:pt x="165" y="262"/>
                  </a:moveTo>
                  <a:cubicBezTo>
                    <a:pt x="165" y="271"/>
                    <a:pt x="158" y="277"/>
                    <a:pt x="150" y="277"/>
                  </a:cubicBezTo>
                  <a:cubicBezTo>
                    <a:pt x="142" y="277"/>
                    <a:pt x="135" y="271"/>
                    <a:pt x="135" y="262"/>
                  </a:cubicBezTo>
                  <a:cubicBezTo>
                    <a:pt x="135" y="254"/>
                    <a:pt x="142" y="247"/>
                    <a:pt x="150" y="247"/>
                  </a:cubicBezTo>
                  <a:cubicBezTo>
                    <a:pt x="158" y="247"/>
                    <a:pt x="165" y="254"/>
                    <a:pt x="165" y="262"/>
                  </a:cubicBezTo>
                  <a:close/>
                  <a:moveTo>
                    <a:pt x="263" y="225"/>
                  </a:moveTo>
                  <a:cubicBezTo>
                    <a:pt x="242" y="225"/>
                    <a:pt x="225" y="242"/>
                    <a:pt x="225" y="262"/>
                  </a:cubicBezTo>
                  <a:cubicBezTo>
                    <a:pt x="225" y="283"/>
                    <a:pt x="242" y="300"/>
                    <a:pt x="263" y="300"/>
                  </a:cubicBezTo>
                  <a:cubicBezTo>
                    <a:pt x="283" y="300"/>
                    <a:pt x="300" y="283"/>
                    <a:pt x="300" y="262"/>
                  </a:cubicBezTo>
                  <a:cubicBezTo>
                    <a:pt x="300" y="242"/>
                    <a:pt x="283" y="225"/>
                    <a:pt x="263" y="225"/>
                  </a:cubicBezTo>
                  <a:close/>
                  <a:moveTo>
                    <a:pt x="278" y="262"/>
                  </a:moveTo>
                  <a:cubicBezTo>
                    <a:pt x="278" y="271"/>
                    <a:pt x="271" y="277"/>
                    <a:pt x="263" y="277"/>
                  </a:cubicBezTo>
                  <a:cubicBezTo>
                    <a:pt x="254" y="277"/>
                    <a:pt x="248" y="271"/>
                    <a:pt x="248" y="262"/>
                  </a:cubicBezTo>
                  <a:cubicBezTo>
                    <a:pt x="248" y="254"/>
                    <a:pt x="254" y="247"/>
                    <a:pt x="263" y="247"/>
                  </a:cubicBezTo>
                  <a:cubicBezTo>
                    <a:pt x="271" y="247"/>
                    <a:pt x="278" y="254"/>
                    <a:pt x="278" y="262"/>
                  </a:cubicBezTo>
                  <a:close/>
                  <a:moveTo>
                    <a:pt x="162" y="162"/>
                  </a:moveTo>
                  <a:cubicBezTo>
                    <a:pt x="162" y="174"/>
                    <a:pt x="162" y="174"/>
                    <a:pt x="162" y="174"/>
                  </a:cubicBezTo>
                  <a:cubicBezTo>
                    <a:pt x="257" y="174"/>
                    <a:pt x="257" y="174"/>
                    <a:pt x="257" y="174"/>
                  </a:cubicBezTo>
                  <a:cubicBezTo>
                    <a:pt x="257" y="207"/>
                    <a:pt x="257" y="207"/>
                    <a:pt x="257" y="207"/>
                  </a:cubicBezTo>
                  <a:cubicBezTo>
                    <a:pt x="269" y="207"/>
                    <a:pt x="269" y="207"/>
                    <a:pt x="269" y="207"/>
                  </a:cubicBezTo>
                  <a:cubicBezTo>
                    <a:pt x="269" y="162"/>
                    <a:pt x="269" y="162"/>
                    <a:pt x="269" y="162"/>
                  </a:cubicBezTo>
                  <a:lnTo>
                    <a:pt x="162" y="162"/>
                  </a:lnTo>
                  <a:close/>
                  <a:moveTo>
                    <a:pt x="65" y="162"/>
                  </a:moveTo>
                  <a:cubicBezTo>
                    <a:pt x="63" y="163"/>
                    <a:pt x="62" y="164"/>
                    <a:pt x="60" y="166"/>
                  </a:cubicBezTo>
                  <a:cubicBezTo>
                    <a:pt x="58" y="168"/>
                    <a:pt x="56" y="171"/>
                    <a:pt x="55" y="174"/>
                  </a:cubicBezTo>
                  <a:cubicBezTo>
                    <a:pt x="138" y="174"/>
                    <a:pt x="138" y="174"/>
                    <a:pt x="138" y="174"/>
                  </a:cubicBezTo>
                  <a:cubicBezTo>
                    <a:pt x="138" y="162"/>
                    <a:pt x="138" y="162"/>
                    <a:pt x="138" y="162"/>
                  </a:cubicBezTo>
                  <a:lnTo>
                    <a:pt x="65" y="162"/>
                  </a:lnTo>
                  <a:close/>
                  <a:moveTo>
                    <a:pt x="38" y="76"/>
                  </a:moveTo>
                  <a:cubicBezTo>
                    <a:pt x="9" y="105"/>
                    <a:pt x="9" y="105"/>
                    <a:pt x="9" y="105"/>
                  </a:cubicBezTo>
                  <a:cubicBezTo>
                    <a:pt x="32" y="105"/>
                    <a:pt x="32" y="105"/>
                    <a:pt x="32" y="105"/>
                  </a:cubicBezTo>
                  <a:cubicBezTo>
                    <a:pt x="32" y="167"/>
                    <a:pt x="32" y="167"/>
                    <a:pt x="32" y="167"/>
                  </a:cubicBezTo>
                  <a:cubicBezTo>
                    <a:pt x="34" y="160"/>
                    <a:pt x="38" y="154"/>
                    <a:pt x="43" y="149"/>
                  </a:cubicBezTo>
                  <a:cubicBezTo>
                    <a:pt x="43" y="149"/>
                    <a:pt x="43" y="148"/>
                    <a:pt x="44" y="148"/>
                  </a:cubicBezTo>
                  <a:cubicBezTo>
                    <a:pt x="44" y="105"/>
                    <a:pt x="44" y="105"/>
                    <a:pt x="44" y="105"/>
                  </a:cubicBezTo>
                  <a:cubicBezTo>
                    <a:pt x="66" y="105"/>
                    <a:pt x="66" y="105"/>
                    <a:pt x="66" y="105"/>
                  </a:cubicBezTo>
                  <a:lnTo>
                    <a:pt x="38" y="76"/>
                  </a:lnTo>
                  <a:close/>
                  <a:moveTo>
                    <a:pt x="215" y="85"/>
                  </a:moveTo>
                  <a:cubicBezTo>
                    <a:pt x="235" y="105"/>
                    <a:pt x="235" y="105"/>
                    <a:pt x="235" y="105"/>
                  </a:cubicBezTo>
                  <a:cubicBezTo>
                    <a:pt x="231" y="101"/>
                    <a:pt x="231" y="101"/>
                    <a:pt x="231" y="101"/>
                  </a:cubicBezTo>
                  <a:cubicBezTo>
                    <a:pt x="208" y="123"/>
                    <a:pt x="185" y="133"/>
                    <a:pt x="162" y="137"/>
                  </a:cubicBezTo>
                  <a:cubicBezTo>
                    <a:pt x="162" y="149"/>
                    <a:pt x="162" y="149"/>
                    <a:pt x="162" y="149"/>
                  </a:cubicBezTo>
                  <a:cubicBezTo>
                    <a:pt x="187" y="145"/>
                    <a:pt x="214" y="135"/>
                    <a:pt x="239" y="109"/>
                  </a:cubicBezTo>
                  <a:cubicBezTo>
                    <a:pt x="255" y="125"/>
                    <a:pt x="255" y="125"/>
                    <a:pt x="255" y="125"/>
                  </a:cubicBezTo>
                  <a:cubicBezTo>
                    <a:pt x="255" y="85"/>
                    <a:pt x="255" y="85"/>
                    <a:pt x="255" y="85"/>
                  </a:cubicBezTo>
                  <a:lnTo>
                    <a:pt x="215" y="85"/>
                  </a:lnTo>
                  <a:close/>
                  <a:moveTo>
                    <a:pt x="111" y="139"/>
                  </a:moveTo>
                  <a:cubicBezTo>
                    <a:pt x="85" y="139"/>
                    <a:pt x="62" y="138"/>
                    <a:pt x="47" y="153"/>
                  </a:cubicBezTo>
                  <a:cubicBezTo>
                    <a:pt x="46" y="154"/>
                    <a:pt x="45" y="156"/>
                    <a:pt x="44" y="157"/>
                  </a:cubicBezTo>
                  <a:cubicBezTo>
                    <a:pt x="40" y="162"/>
                    <a:pt x="37" y="167"/>
                    <a:pt x="35" y="174"/>
                  </a:cubicBezTo>
                  <a:cubicBezTo>
                    <a:pt x="33" y="183"/>
                    <a:pt x="32" y="194"/>
                    <a:pt x="32" y="207"/>
                  </a:cubicBezTo>
                  <a:cubicBezTo>
                    <a:pt x="44" y="207"/>
                    <a:pt x="44" y="207"/>
                    <a:pt x="44" y="207"/>
                  </a:cubicBezTo>
                  <a:cubicBezTo>
                    <a:pt x="44" y="193"/>
                    <a:pt x="45" y="182"/>
                    <a:pt x="48" y="174"/>
                  </a:cubicBezTo>
                  <a:cubicBezTo>
                    <a:pt x="50" y="169"/>
                    <a:pt x="52" y="165"/>
                    <a:pt x="55" y="162"/>
                  </a:cubicBezTo>
                  <a:cubicBezTo>
                    <a:pt x="56" y="162"/>
                    <a:pt x="56" y="162"/>
                    <a:pt x="56" y="161"/>
                  </a:cubicBezTo>
                  <a:cubicBezTo>
                    <a:pt x="67" y="150"/>
                    <a:pt x="86" y="151"/>
                    <a:pt x="110" y="151"/>
                  </a:cubicBezTo>
                  <a:cubicBezTo>
                    <a:pt x="119" y="151"/>
                    <a:pt x="128" y="152"/>
                    <a:pt x="138" y="151"/>
                  </a:cubicBezTo>
                  <a:cubicBezTo>
                    <a:pt x="138" y="139"/>
                    <a:pt x="138" y="139"/>
                    <a:pt x="138" y="139"/>
                  </a:cubicBezTo>
                  <a:cubicBezTo>
                    <a:pt x="128" y="140"/>
                    <a:pt x="119" y="139"/>
                    <a:pt x="111" y="139"/>
                  </a:cubicBezTo>
                  <a:close/>
                  <a:moveTo>
                    <a:pt x="179" y="105"/>
                  </a:moveTo>
                  <a:cubicBezTo>
                    <a:pt x="150" y="76"/>
                    <a:pt x="150" y="76"/>
                    <a:pt x="150" y="76"/>
                  </a:cubicBezTo>
                  <a:cubicBezTo>
                    <a:pt x="122" y="105"/>
                    <a:pt x="122" y="105"/>
                    <a:pt x="122" y="105"/>
                  </a:cubicBezTo>
                  <a:cubicBezTo>
                    <a:pt x="144" y="105"/>
                    <a:pt x="144" y="105"/>
                    <a:pt x="144" y="105"/>
                  </a:cubicBezTo>
                  <a:cubicBezTo>
                    <a:pt x="144" y="207"/>
                    <a:pt x="144" y="207"/>
                    <a:pt x="144" y="207"/>
                  </a:cubicBezTo>
                  <a:cubicBezTo>
                    <a:pt x="156" y="207"/>
                    <a:pt x="156" y="207"/>
                    <a:pt x="156" y="207"/>
                  </a:cubicBezTo>
                  <a:cubicBezTo>
                    <a:pt x="156" y="105"/>
                    <a:pt x="156" y="105"/>
                    <a:pt x="156" y="105"/>
                  </a:cubicBezTo>
                  <a:lnTo>
                    <a:pt x="179" y="1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781" tIns="38391" rIns="76781" bIns="38391" numCol="1" anchor="t" anchorCtr="0" compatLnSpc="1">
              <a:prstTxWarp prst="textNoShape">
                <a:avLst/>
              </a:prstTxWarp>
            </a:bodyPr>
            <a:lstStyle/>
            <a:p>
              <a:pPr defTabSz="853012"/>
              <a:endParaRPr lang="en-US" sz="612">
                <a:solidFill>
                  <a:srgbClr val="FFFFFF"/>
                </a:solidFill>
              </a:endParaRPr>
            </a:p>
          </p:txBody>
        </p:sp>
      </p:grpSp>
      <p:grpSp>
        <p:nvGrpSpPr>
          <p:cNvPr id="39" name="Group 38"/>
          <p:cNvGrpSpPr/>
          <p:nvPr/>
        </p:nvGrpSpPr>
        <p:grpSpPr>
          <a:xfrm>
            <a:off x="6253658" y="3116530"/>
            <a:ext cx="868388" cy="685570"/>
            <a:chOff x="6129102" y="3438531"/>
            <a:chExt cx="851438" cy="672188"/>
          </a:xfrm>
        </p:grpSpPr>
        <p:sp>
          <p:nvSpPr>
            <p:cNvPr id="183" name="Rectangle 182"/>
            <p:cNvSpPr/>
            <p:nvPr/>
          </p:nvSpPr>
          <p:spPr bwMode="auto">
            <a:xfrm>
              <a:off x="6129102" y="3438531"/>
              <a:ext cx="851438" cy="672188"/>
            </a:xfrm>
            <a:prstGeom prst="rect">
              <a:avLst/>
            </a:prstGeom>
            <a:solidFill>
              <a:srgbClr val="0070C0">
                <a:alpha val="89804"/>
              </a:srgbClr>
            </a:solidFill>
            <a:ln w="3175">
              <a:solidFill>
                <a:srgbClr val="7E7E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5" tIns="46613" rIns="93225" bIns="46613" numCol="1" rtlCol="0" anchor="b" anchorCtr="0" compatLnSpc="1">
              <a:prstTxWarp prst="textNoShape">
                <a:avLst/>
              </a:prstTxWarp>
            </a:bodyPr>
            <a:lstStyle/>
            <a:p>
              <a:pPr algn="ctr" defTabSz="931967" fontAlgn="base">
                <a:spcBef>
                  <a:spcPct val="0"/>
                </a:spcBef>
                <a:spcAft>
                  <a:spcPct val="0"/>
                </a:spcAft>
              </a:pPr>
              <a:r>
                <a:rPr lang="en-US" sz="612" b="1" dirty="0" err="1">
                  <a:solidFill>
                    <a:srgbClr val="FFFFFF"/>
                  </a:solidFill>
                </a:rPr>
                <a:t>RemoteApp</a:t>
              </a:r>
              <a:endParaRPr lang="en-US" sz="612" b="1" dirty="0">
                <a:solidFill>
                  <a:srgbClr val="FFFFFF"/>
                </a:solidFill>
              </a:endParaRPr>
            </a:p>
          </p:txBody>
        </p:sp>
        <p:grpSp>
          <p:nvGrpSpPr>
            <p:cNvPr id="237" name="Group 236"/>
            <p:cNvGrpSpPr/>
            <p:nvPr/>
          </p:nvGrpSpPr>
          <p:grpSpPr bwMode="black">
            <a:xfrm>
              <a:off x="6303908" y="3490285"/>
              <a:ext cx="501826" cy="418188"/>
              <a:chOff x="2462213" y="1598613"/>
              <a:chExt cx="4222750" cy="3667125"/>
            </a:xfrm>
          </p:grpSpPr>
          <p:sp>
            <p:nvSpPr>
              <p:cNvPr id="238" name="Rectangle 6"/>
              <p:cNvSpPr>
                <a:spLocks noChangeArrowheads="1"/>
              </p:cNvSpPr>
              <p:nvPr/>
            </p:nvSpPr>
            <p:spPr bwMode="black">
              <a:xfrm>
                <a:off x="5564188" y="3346451"/>
                <a:ext cx="115888"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5303" tIns="42652" rIns="85303" bIns="42652" numCol="1" anchor="t" anchorCtr="0" compatLnSpc="1">
                <a:prstTxWarp prst="textNoShape">
                  <a:avLst/>
                </a:prstTxWarp>
              </a:bodyPr>
              <a:lstStyle/>
              <a:p>
                <a:pPr defTabSz="853012"/>
                <a:endParaRPr lang="en-US" sz="612">
                  <a:solidFill>
                    <a:srgbClr val="FFFFFF"/>
                  </a:solidFill>
                </a:endParaRPr>
              </a:p>
            </p:txBody>
          </p:sp>
          <p:sp>
            <p:nvSpPr>
              <p:cNvPr id="239" name="Rectangle 7"/>
              <p:cNvSpPr>
                <a:spLocks noChangeArrowheads="1"/>
              </p:cNvSpPr>
              <p:nvPr/>
            </p:nvSpPr>
            <p:spPr bwMode="black">
              <a:xfrm>
                <a:off x="5795963" y="3346451"/>
                <a:ext cx="112713"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5303" tIns="42652" rIns="85303" bIns="42652" numCol="1" anchor="t" anchorCtr="0" compatLnSpc="1">
                <a:prstTxWarp prst="textNoShape">
                  <a:avLst/>
                </a:prstTxWarp>
              </a:bodyPr>
              <a:lstStyle/>
              <a:p>
                <a:pPr defTabSz="853012"/>
                <a:endParaRPr lang="en-US" sz="612">
                  <a:solidFill>
                    <a:srgbClr val="FFFFFF"/>
                  </a:solidFill>
                </a:endParaRPr>
              </a:p>
            </p:txBody>
          </p:sp>
          <p:sp>
            <p:nvSpPr>
              <p:cNvPr id="240" name="Rectangle 8"/>
              <p:cNvSpPr>
                <a:spLocks noChangeArrowheads="1"/>
              </p:cNvSpPr>
              <p:nvPr/>
            </p:nvSpPr>
            <p:spPr bwMode="black">
              <a:xfrm>
                <a:off x="3092451" y="3346451"/>
                <a:ext cx="115888"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5303" tIns="42652" rIns="85303" bIns="42652" numCol="1" anchor="t" anchorCtr="0" compatLnSpc="1">
                <a:prstTxWarp prst="textNoShape">
                  <a:avLst/>
                </a:prstTxWarp>
              </a:bodyPr>
              <a:lstStyle/>
              <a:p>
                <a:pPr defTabSz="853012"/>
                <a:endParaRPr lang="en-US" sz="612">
                  <a:solidFill>
                    <a:srgbClr val="FFFFFF"/>
                  </a:solidFill>
                </a:endParaRPr>
              </a:p>
            </p:txBody>
          </p:sp>
          <p:sp>
            <p:nvSpPr>
              <p:cNvPr id="241" name="Rectangle 9"/>
              <p:cNvSpPr>
                <a:spLocks noChangeArrowheads="1"/>
              </p:cNvSpPr>
              <p:nvPr/>
            </p:nvSpPr>
            <p:spPr bwMode="black">
              <a:xfrm>
                <a:off x="3324226" y="3346451"/>
                <a:ext cx="117475"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5303" tIns="42652" rIns="85303" bIns="42652" numCol="1" anchor="t" anchorCtr="0" compatLnSpc="1">
                <a:prstTxWarp prst="textNoShape">
                  <a:avLst/>
                </a:prstTxWarp>
              </a:bodyPr>
              <a:lstStyle/>
              <a:p>
                <a:pPr defTabSz="853012"/>
                <a:endParaRPr lang="en-US" sz="612">
                  <a:solidFill>
                    <a:srgbClr val="FFFFFF"/>
                  </a:solidFill>
                </a:endParaRPr>
              </a:p>
            </p:txBody>
          </p:sp>
          <p:sp>
            <p:nvSpPr>
              <p:cNvPr id="242" name="Freeform 10"/>
              <p:cNvSpPr>
                <a:spLocks/>
              </p:cNvSpPr>
              <p:nvPr/>
            </p:nvSpPr>
            <p:spPr bwMode="black">
              <a:xfrm>
                <a:off x="3902076" y="2506663"/>
                <a:ext cx="101600" cy="123825"/>
              </a:xfrm>
              <a:custGeom>
                <a:avLst/>
                <a:gdLst>
                  <a:gd name="T0" fmla="*/ 36 w 64"/>
                  <a:gd name="T1" fmla="*/ 78 h 78"/>
                  <a:gd name="T2" fmla="*/ 64 w 64"/>
                  <a:gd name="T3" fmla="*/ 64 h 78"/>
                  <a:gd name="T4" fmla="*/ 26 w 64"/>
                  <a:gd name="T5" fmla="*/ 0 h 78"/>
                  <a:gd name="T6" fmla="*/ 0 w 64"/>
                  <a:gd name="T7" fmla="*/ 17 h 78"/>
                  <a:gd name="T8" fmla="*/ 36 w 64"/>
                  <a:gd name="T9" fmla="*/ 78 h 78"/>
                </a:gdLst>
                <a:ahLst/>
                <a:cxnLst>
                  <a:cxn ang="0">
                    <a:pos x="T0" y="T1"/>
                  </a:cxn>
                  <a:cxn ang="0">
                    <a:pos x="T2" y="T3"/>
                  </a:cxn>
                  <a:cxn ang="0">
                    <a:pos x="T4" y="T5"/>
                  </a:cxn>
                  <a:cxn ang="0">
                    <a:pos x="T6" y="T7"/>
                  </a:cxn>
                  <a:cxn ang="0">
                    <a:pos x="T8" y="T9"/>
                  </a:cxn>
                </a:cxnLst>
                <a:rect l="0" t="0" r="r" b="b"/>
                <a:pathLst>
                  <a:path w="64" h="78">
                    <a:moveTo>
                      <a:pt x="36" y="78"/>
                    </a:moveTo>
                    <a:lnTo>
                      <a:pt x="64" y="64"/>
                    </a:lnTo>
                    <a:lnTo>
                      <a:pt x="26" y="0"/>
                    </a:lnTo>
                    <a:lnTo>
                      <a:pt x="0" y="17"/>
                    </a:lnTo>
                    <a:lnTo>
                      <a:pt x="3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303" tIns="42652" rIns="85303" bIns="42652" numCol="1" anchor="t" anchorCtr="0" compatLnSpc="1">
                <a:prstTxWarp prst="textNoShape">
                  <a:avLst/>
                </a:prstTxWarp>
              </a:bodyPr>
              <a:lstStyle/>
              <a:p>
                <a:pPr defTabSz="853012"/>
                <a:endParaRPr lang="en-US" sz="612">
                  <a:solidFill>
                    <a:srgbClr val="FFFFFF"/>
                  </a:solidFill>
                </a:endParaRPr>
              </a:p>
            </p:txBody>
          </p:sp>
          <p:sp>
            <p:nvSpPr>
              <p:cNvPr id="243" name="Freeform 11"/>
              <p:cNvSpPr>
                <a:spLocks/>
              </p:cNvSpPr>
              <p:nvPr/>
            </p:nvSpPr>
            <p:spPr bwMode="black">
              <a:xfrm>
                <a:off x="4017963" y="2709863"/>
                <a:ext cx="98425" cy="123825"/>
              </a:xfrm>
              <a:custGeom>
                <a:avLst/>
                <a:gdLst>
                  <a:gd name="T0" fmla="*/ 36 w 62"/>
                  <a:gd name="T1" fmla="*/ 78 h 78"/>
                  <a:gd name="T2" fmla="*/ 62 w 62"/>
                  <a:gd name="T3" fmla="*/ 61 h 78"/>
                  <a:gd name="T4" fmla="*/ 26 w 62"/>
                  <a:gd name="T5" fmla="*/ 0 h 78"/>
                  <a:gd name="T6" fmla="*/ 0 w 62"/>
                  <a:gd name="T7" fmla="*/ 14 h 78"/>
                  <a:gd name="T8" fmla="*/ 36 w 62"/>
                  <a:gd name="T9" fmla="*/ 78 h 78"/>
                </a:gdLst>
                <a:ahLst/>
                <a:cxnLst>
                  <a:cxn ang="0">
                    <a:pos x="T0" y="T1"/>
                  </a:cxn>
                  <a:cxn ang="0">
                    <a:pos x="T2" y="T3"/>
                  </a:cxn>
                  <a:cxn ang="0">
                    <a:pos x="T4" y="T5"/>
                  </a:cxn>
                  <a:cxn ang="0">
                    <a:pos x="T6" y="T7"/>
                  </a:cxn>
                  <a:cxn ang="0">
                    <a:pos x="T8" y="T9"/>
                  </a:cxn>
                </a:cxnLst>
                <a:rect l="0" t="0" r="r" b="b"/>
                <a:pathLst>
                  <a:path w="62" h="78">
                    <a:moveTo>
                      <a:pt x="36" y="78"/>
                    </a:moveTo>
                    <a:lnTo>
                      <a:pt x="62" y="61"/>
                    </a:lnTo>
                    <a:lnTo>
                      <a:pt x="26" y="0"/>
                    </a:lnTo>
                    <a:lnTo>
                      <a:pt x="0" y="14"/>
                    </a:lnTo>
                    <a:lnTo>
                      <a:pt x="3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303" tIns="42652" rIns="85303" bIns="42652" numCol="1" anchor="t" anchorCtr="0" compatLnSpc="1">
                <a:prstTxWarp prst="textNoShape">
                  <a:avLst/>
                </a:prstTxWarp>
              </a:bodyPr>
              <a:lstStyle/>
              <a:p>
                <a:pPr defTabSz="853012"/>
                <a:endParaRPr lang="en-US" sz="612">
                  <a:solidFill>
                    <a:srgbClr val="FFFFFF"/>
                  </a:solidFill>
                </a:endParaRPr>
              </a:p>
            </p:txBody>
          </p:sp>
          <p:sp>
            <p:nvSpPr>
              <p:cNvPr id="244" name="Freeform 12"/>
              <p:cNvSpPr>
                <a:spLocks/>
              </p:cNvSpPr>
              <p:nvPr/>
            </p:nvSpPr>
            <p:spPr bwMode="black">
              <a:xfrm>
                <a:off x="4873626" y="2709863"/>
                <a:ext cx="98425" cy="123825"/>
              </a:xfrm>
              <a:custGeom>
                <a:avLst/>
                <a:gdLst>
                  <a:gd name="T0" fmla="*/ 26 w 62"/>
                  <a:gd name="T1" fmla="*/ 78 h 78"/>
                  <a:gd name="T2" fmla="*/ 62 w 62"/>
                  <a:gd name="T3" fmla="*/ 14 h 78"/>
                  <a:gd name="T4" fmla="*/ 36 w 62"/>
                  <a:gd name="T5" fmla="*/ 0 h 78"/>
                  <a:gd name="T6" fmla="*/ 0 w 62"/>
                  <a:gd name="T7" fmla="*/ 61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4"/>
                    </a:lnTo>
                    <a:lnTo>
                      <a:pt x="36" y="0"/>
                    </a:lnTo>
                    <a:lnTo>
                      <a:pt x="0" y="61"/>
                    </a:lnTo>
                    <a:lnTo>
                      <a:pt x="2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303" tIns="42652" rIns="85303" bIns="42652" numCol="1" anchor="t" anchorCtr="0" compatLnSpc="1">
                <a:prstTxWarp prst="textNoShape">
                  <a:avLst/>
                </a:prstTxWarp>
              </a:bodyPr>
              <a:lstStyle/>
              <a:p>
                <a:pPr defTabSz="853012"/>
                <a:endParaRPr lang="en-US" sz="612">
                  <a:solidFill>
                    <a:srgbClr val="FFFFFF"/>
                  </a:solidFill>
                </a:endParaRPr>
              </a:p>
            </p:txBody>
          </p:sp>
          <p:sp>
            <p:nvSpPr>
              <p:cNvPr id="245" name="Freeform 13"/>
              <p:cNvSpPr>
                <a:spLocks/>
              </p:cNvSpPr>
              <p:nvPr/>
            </p:nvSpPr>
            <p:spPr bwMode="black">
              <a:xfrm>
                <a:off x="4989513" y="2506663"/>
                <a:ext cx="98425" cy="123825"/>
              </a:xfrm>
              <a:custGeom>
                <a:avLst/>
                <a:gdLst>
                  <a:gd name="T0" fmla="*/ 26 w 62"/>
                  <a:gd name="T1" fmla="*/ 78 h 78"/>
                  <a:gd name="T2" fmla="*/ 62 w 62"/>
                  <a:gd name="T3" fmla="*/ 17 h 78"/>
                  <a:gd name="T4" fmla="*/ 36 w 62"/>
                  <a:gd name="T5" fmla="*/ 0 h 78"/>
                  <a:gd name="T6" fmla="*/ 0 w 62"/>
                  <a:gd name="T7" fmla="*/ 64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7"/>
                    </a:lnTo>
                    <a:lnTo>
                      <a:pt x="36" y="0"/>
                    </a:lnTo>
                    <a:lnTo>
                      <a:pt x="0" y="64"/>
                    </a:lnTo>
                    <a:lnTo>
                      <a:pt x="2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303" tIns="42652" rIns="85303" bIns="42652" numCol="1" anchor="t" anchorCtr="0" compatLnSpc="1">
                <a:prstTxWarp prst="textNoShape">
                  <a:avLst/>
                </a:prstTxWarp>
              </a:bodyPr>
              <a:lstStyle/>
              <a:p>
                <a:pPr defTabSz="853012"/>
                <a:endParaRPr lang="en-US" sz="612">
                  <a:solidFill>
                    <a:srgbClr val="FFFFFF"/>
                  </a:solidFill>
                </a:endParaRPr>
              </a:p>
            </p:txBody>
          </p:sp>
          <p:sp>
            <p:nvSpPr>
              <p:cNvPr id="246" name="Freeform 14"/>
              <p:cNvSpPr>
                <a:spLocks/>
              </p:cNvSpPr>
              <p:nvPr/>
            </p:nvSpPr>
            <p:spPr bwMode="black">
              <a:xfrm>
                <a:off x="4017963" y="3990976"/>
                <a:ext cx="98425" cy="123825"/>
              </a:xfrm>
              <a:custGeom>
                <a:avLst/>
                <a:gdLst>
                  <a:gd name="T0" fmla="*/ 0 w 62"/>
                  <a:gd name="T1" fmla="*/ 64 h 78"/>
                  <a:gd name="T2" fmla="*/ 26 w 62"/>
                  <a:gd name="T3" fmla="*/ 78 h 78"/>
                  <a:gd name="T4" fmla="*/ 62 w 62"/>
                  <a:gd name="T5" fmla="*/ 14 h 78"/>
                  <a:gd name="T6" fmla="*/ 36 w 62"/>
                  <a:gd name="T7" fmla="*/ 0 h 78"/>
                  <a:gd name="T8" fmla="*/ 0 w 62"/>
                  <a:gd name="T9" fmla="*/ 64 h 78"/>
                </a:gdLst>
                <a:ahLst/>
                <a:cxnLst>
                  <a:cxn ang="0">
                    <a:pos x="T0" y="T1"/>
                  </a:cxn>
                  <a:cxn ang="0">
                    <a:pos x="T2" y="T3"/>
                  </a:cxn>
                  <a:cxn ang="0">
                    <a:pos x="T4" y="T5"/>
                  </a:cxn>
                  <a:cxn ang="0">
                    <a:pos x="T6" y="T7"/>
                  </a:cxn>
                  <a:cxn ang="0">
                    <a:pos x="T8" y="T9"/>
                  </a:cxn>
                </a:cxnLst>
                <a:rect l="0" t="0" r="r" b="b"/>
                <a:pathLst>
                  <a:path w="62" h="78">
                    <a:moveTo>
                      <a:pt x="0" y="64"/>
                    </a:moveTo>
                    <a:lnTo>
                      <a:pt x="26" y="78"/>
                    </a:lnTo>
                    <a:lnTo>
                      <a:pt x="62" y="14"/>
                    </a:lnTo>
                    <a:lnTo>
                      <a:pt x="36" y="0"/>
                    </a:ln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303" tIns="42652" rIns="85303" bIns="42652" numCol="1" anchor="t" anchorCtr="0" compatLnSpc="1">
                <a:prstTxWarp prst="textNoShape">
                  <a:avLst/>
                </a:prstTxWarp>
              </a:bodyPr>
              <a:lstStyle/>
              <a:p>
                <a:pPr defTabSz="853012"/>
                <a:endParaRPr lang="en-US" sz="612">
                  <a:solidFill>
                    <a:srgbClr val="FFFFFF"/>
                  </a:solidFill>
                </a:endParaRPr>
              </a:p>
            </p:txBody>
          </p:sp>
          <p:sp>
            <p:nvSpPr>
              <p:cNvPr id="247" name="Freeform 15"/>
              <p:cNvSpPr>
                <a:spLocks/>
              </p:cNvSpPr>
              <p:nvPr/>
            </p:nvSpPr>
            <p:spPr bwMode="black">
              <a:xfrm>
                <a:off x="3902076" y="4189413"/>
                <a:ext cx="101600" cy="128588"/>
              </a:xfrm>
              <a:custGeom>
                <a:avLst/>
                <a:gdLst>
                  <a:gd name="T0" fmla="*/ 0 w 64"/>
                  <a:gd name="T1" fmla="*/ 64 h 81"/>
                  <a:gd name="T2" fmla="*/ 26 w 64"/>
                  <a:gd name="T3" fmla="*/ 81 h 81"/>
                  <a:gd name="T4" fmla="*/ 64 w 64"/>
                  <a:gd name="T5" fmla="*/ 17 h 81"/>
                  <a:gd name="T6" fmla="*/ 36 w 64"/>
                  <a:gd name="T7" fmla="*/ 0 h 81"/>
                  <a:gd name="T8" fmla="*/ 0 w 64"/>
                  <a:gd name="T9" fmla="*/ 64 h 81"/>
                </a:gdLst>
                <a:ahLst/>
                <a:cxnLst>
                  <a:cxn ang="0">
                    <a:pos x="T0" y="T1"/>
                  </a:cxn>
                  <a:cxn ang="0">
                    <a:pos x="T2" y="T3"/>
                  </a:cxn>
                  <a:cxn ang="0">
                    <a:pos x="T4" y="T5"/>
                  </a:cxn>
                  <a:cxn ang="0">
                    <a:pos x="T6" y="T7"/>
                  </a:cxn>
                  <a:cxn ang="0">
                    <a:pos x="T8" y="T9"/>
                  </a:cxn>
                </a:cxnLst>
                <a:rect l="0" t="0" r="r" b="b"/>
                <a:pathLst>
                  <a:path w="64" h="81">
                    <a:moveTo>
                      <a:pt x="0" y="64"/>
                    </a:moveTo>
                    <a:lnTo>
                      <a:pt x="26" y="81"/>
                    </a:lnTo>
                    <a:lnTo>
                      <a:pt x="64" y="17"/>
                    </a:lnTo>
                    <a:lnTo>
                      <a:pt x="36" y="0"/>
                    </a:ln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303" tIns="42652" rIns="85303" bIns="42652" numCol="1" anchor="t" anchorCtr="0" compatLnSpc="1">
                <a:prstTxWarp prst="textNoShape">
                  <a:avLst/>
                </a:prstTxWarp>
              </a:bodyPr>
              <a:lstStyle/>
              <a:p>
                <a:pPr defTabSz="853012"/>
                <a:endParaRPr lang="en-US" sz="612">
                  <a:solidFill>
                    <a:srgbClr val="FFFFFF"/>
                  </a:solidFill>
                </a:endParaRPr>
              </a:p>
            </p:txBody>
          </p:sp>
          <p:sp>
            <p:nvSpPr>
              <p:cNvPr id="248" name="Freeform 16"/>
              <p:cNvSpPr>
                <a:spLocks/>
              </p:cNvSpPr>
              <p:nvPr/>
            </p:nvSpPr>
            <p:spPr bwMode="black">
              <a:xfrm>
                <a:off x="4989513" y="4189413"/>
                <a:ext cx="98425" cy="128588"/>
              </a:xfrm>
              <a:custGeom>
                <a:avLst/>
                <a:gdLst>
                  <a:gd name="T0" fmla="*/ 26 w 62"/>
                  <a:gd name="T1" fmla="*/ 0 h 81"/>
                  <a:gd name="T2" fmla="*/ 0 w 62"/>
                  <a:gd name="T3" fmla="*/ 17 h 81"/>
                  <a:gd name="T4" fmla="*/ 36 w 62"/>
                  <a:gd name="T5" fmla="*/ 81 h 81"/>
                  <a:gd name="T6" fmla="*/ 62 w 62"/>
                  <a:gd name="T7" fmla="*/ 64 h 81"/>
                  <a:gd name="T8" fmla="*/ 26 w 62"/>
                  <a:gd name="T9" fmla="*/ 0 h 81"/>
                </a:gdLst>
                <a:ahLst/>
                <a:cxnLst>
                  <a:cxn ang="0">
                    <a:pos x="T0" y="T1"/>
                  </a:cxn>
                  <a:cxn ang="0">
                    <a:pos x="T2" y="T3"/>
                  </a:cxn>
                  <a:cxn ang="0">
                    <a:pos x="T4" y="T5"/>
                  </a:cxn>
                  <a:cxn ang="0">
                    <a:pos x="T6" y="T7"/>
                  </a:cxn>
                  <a:cxn ang="0">
                    <a:pos x="T8" y="T9"/>
                  </a:cxn>
                </a:cxnLst>
                <a:rect l="0" t="0" r="r" b="b"/>
                <a:pathLst>
                  <a:path w="62" h="81">
                    <a:moveTo>
                      <a:pt x="26" y="0"/>
                    </a:moveTo>
                    <a:lnTo>
                      <a:pt x="0" y="17"/>
                    </a:lnTo>
                    <a:lnTo>
                      <a:pt x="36" y="81"/>
                    </a:lnTo>
                    <a:lnTo>
                      <a:pt x="62" y="64"/>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303" tIns="42652" rIns="85303" bIns="42652" numCol="1" anchor="t" anchorCtr="0" compatLnSpc="1">
                <a:prstTxWarp prst="textNoShape">
                  <a:avLst/>
                </a:prstTxWarp>
              </a:bodyPr>
              <a:lstStyle/>
              <a:p>
                <a:pPr defTabSz="853012"/>
                <a:endParaRPr lang="en-US" sz="612">
                  <a:solidFill>
                    <a:srgbClr val="FFFFFF"/>
                  </a:solidFill>
                </a:endParaRPr>
              </a:p>
            </p:txBody>
          </p:sp>
          <p:sp>
            <p:nvSpPr>
              <p:cNvPr id="249" name="Freeform 17"/>
              <p:cNvSpPr>
                <a:spLocks/>
              </p:cNvSpPr>
              <p:nvPr/>
            </p:nvSpPr>
            <p:spPr bwMode="black">
              <a:xfrm>
                <a:off x="4873626" y="3990976"/>
                <a:ext cx="98425" cy="123825"/>
              </a:xfrm>
              <a:custGeom>
                <a:avLst/>
                <a:gdLst>
                  <a:gd name="T0" fmla="*/ 0 w 62"/>
                  <a:gd name="T1" fmla="*/ 14 h 78"/>
                  <a:gd name="T2" fmla="*/ 36 w 62"/>
                  <a:gd name="T3" fmla="*/ 78 h 78"/>
                  <a:gd name="T4" fmla="*/ 62 w 62"/>
                  <a:gd name="T5" fmla="*/ 64 h 78"/>
                  <a:gd name="T6" fmla="*/ 26 w 62"/>
                  <a:gd name="T7" fmla="*/ 0 h 78"/>
                  <a:gd name="T8" fmla="*/ 0 w 62"/>
                  <a:gd name="T9" fmla="*/ 14 h 78"/>
                </a:gdLst>
                <a:ahLst/>
                <a:cxnLst>
                  <a:cxn ang="0">
                    <a:pos x="T0" y="T1"/>
                  </a:cxn>
                  <a:cxn ang="0">
                    <a:pos x="T2" y="T3"/>
                  </a:cxn>
                  <a:cxn ang="0">
                    <a:pos x="T4" y="T5"/>
                  </a:cxn>
                  <a:cxn ang="0">
                    <a:pos x="T6" y="T7"/>
                  </a:cxn>
                  <a:cxn ang="0">
                    <a:pos x="T8" y="T9"/>
                  </a:cxn>
                </a:cxnLst>
                <a:rect l="0" t="0" r="r" b="b"/>
                <a:pathLst>
                  <a:path w="62" h="78">
                    <a:moveTo>
                      <a:pt x="0" y="14"/>
                    </a:moveTo>
                    <a:lnTo>
                      <a:pt x="36" y="78"/>
                    </a:lnTo>
                    <a:lnTo>
                      <a:pt x="62" y="64"/>
                    </a:lnTo>
                    <a:lnTo>
                      <a:pt x="26"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303" tIns="42652" rIns="85303" bIns="42652" numCol="1" anchor="t" anchorCtr="0" compatLnSpc="1">
                <a:prstTxWarp prst="textNoShape">
                  <a:avLst/>
                </a:prstTxWarp>
              </a:bodyPr>
              <a:lstStyle/>
              <a:p>
                <a:pPr defTabSz="853012"/>
                <a:endParaRPr lang="en-US" sz="612">
                  <a:solidFill>
                    <a:srgbClr val="FFFFFF"/>
                  </a:solidFill>
                </a:endParaRPr>
              </a:p>
            </p:txBody>
          </p:sp>
          <p:sp>
            <p:nvSpPr>
              <p:cNvPr id="250" name="Freeform 18"/>
              <p:cNvSpPr>
                <a:spLocks/>
              </p:cNvSpPr>
              <p:nvPr/>
            </p:nvSpPr>
            <p:spPr bwMode="black">
              <a:xfrm>
                <a:off x="3579813" y="2892426"/>
                <a:ext cx="1833563" cy="1068388"/>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303" tIns="42652" rIns="85303" bIns="42652" numCol="1" anchor="t" anchorCtr="0" compatLnSpc="1">
                <a:prstTxWarp prst="textNoShape">
                  <a:avLst/>
                </a:prstTxWarp>
              </a:bodyPr>
              <a:lstStyle/>
              <a:p>
                <a:pPr defTabSz="853012"/>
                <a:endParaRPr lang="en-US" sz="612">
                  <a:solidFill>
                    <a:srgbClr val="FFFFFF"/>
                  </a:solidFill>
                </a:endParaRPr>
              </a:p>
            </p:txBody>
          </p:sp>
          <p:sp>
            <p:nvSpPr>
              <p:cNvPr id="251" name="Freeform 19"/>
              <p:cNvSpPr>
                <a:spLocks noEditPoints="1"/>
              </p:cNvSpPr>
              <p:nvPr/>
            </p:nvSpPr>
            <p:spPr bwMode="black">
              <a:xfrm>
                <a:off x="3321051" y="1598613"/>
                <a:ext cx="750888" cy="522288"/>
              </a:xfrm>
              <a:custGeom>
                <a:avLst/>
                <a:gdLst>
                  <a:gd name="T0" fmla="*/ 174 w 200"/>
                  <a:gd name="T1" fmla="*/ 0 h 139"/>
                  <a:gd name="T2" fmla="*/ 26 w 200"/>
                  <a:gd name="T3" fmla="*/ 0 h 139"/>
                  <a:gd name="T4" fmla="*/ 0 w 200"/>
                  <a:gd name="T5" fmla="*/ 27 h 139"/>
                  <a:gd name="T6" fmla="*/ 0 w 200"/>
                  <a:gd name="T7" fmla="*/ 113 h 139"/>
                  <a:gd name="T8" fmla="*/ 26 w 200"/>
                  <a:gd name="T9" fmla="*/ 139 h 139"/>
                  <a:gd name="T10" fmla="*/ 174 w 200"/>
                  <a:gd name="T11" fmla="*/ 139 h 139"/>
                  <a:gd name="T12" fmla="*/ 200 w 200"/>
                  <a:gd name="T13" fmla="*/ 113 h 139"/>
                  <a:gd name="T14" fmla="*/ 200 w 200"/>
                  <a:gd name="T15" fmla="*/ 27 h 139"/>
                  <a:gd name="T16" fmla="*/ 174 w 200"/>
                  <a:gd name="T17" fmla="*/ 0 h 139"/>
                  <a:gd name="T18" fmla="*/ 185 w 200"/>
                  <a:gd name="T19" fmla="*/ 113 h 139"/>
                  <a:gd name="T20" fmla="*/ 174 w 200"/>
                  <a:gd name="T21" fmla="*/ 124 h 139"/>
                  <a:gd name="T22" fmla="*/ 26 w 200"/>
                  <a:gd name="T23" fmla="*/ 124 h 139"/>
                  <a:gd name="T24" fmla="*/ 15 w 200"/>
                  <a:gd name="T25" fmla="*/ 113 h 139"/>
                  <a:gd name="T26" fmla="*/ 15 w 200"/>
                  <a:gd name="T27" fmla="*/ 27 h 139"/>
                  <a:gd name="T28" fmla="*/ 26 w 200"/>
                  <a:gd name="T29" fmla="*/ 16 h 139"/>
                  <a:gd name="T30" fmla="*/ 174 w 200"/>
                  <a:gd name="T31" fmla="*/ 16 h 139"/>
                  <a:gd name="T32" fmla="*/ 185 w 200"/>
                  <a:gd name="T33" fmla="*/ 27 h 139"/>
                  <a:gd name="T34" fmla="*/ 185 w 200"/>
                  <a:gd name="T35" fmla="*/ 11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139">
                    <a:moveTo>
                      <a:pt x="174" y="0"/>
                    </a:moveTo>
                    <a:cubicBezTo>
                      <a:pt x="26" y="0"/>
                      <a:pt x="26" y="0"/>
                      <a:pt x="26" y="0"/>
                    </a:cubicBezTo>
                    <a:cubicBezTo>
                      <a:pt x="12" y="0"/>
                      <a:pt x="0" y="12"/>
                      <a:pt x="0" y="27"/>
                    </a:cubicBezTo>
                    <a:cubicBezTo>
                      <a:pt x="0" y="113"/>
                      <a:pt x="0" y="113"/>
                      <a:pt x="0" y="113"/>
                    </a:cubicBezTo>
                    <a:cubicBezTo>
                      <a:pt x="0" y="127"/>
                      <a:pt x="12" y="139"/>
                      <a:pt x="26" y="139"/>
                    </a:cubicBezTo>
                    <a:cubicBezTo>
                      <a:pt x="174" y="139"/>
                      <a:pt x="174" y="139"/>
                      <a:pt x="174" y="139"/>
                    </a:cubicBezTo>
                    <a:cubicBezTo>
                      <a:pt x="188" y="139"/>
                      <a:pt x="200" y="127"/>
                      <a:pt x="200" y="113"/>
                    </a:cubicBezTo>
                    <a:cubicBezTo>
                      <a:pt x="200" y="27"/>
                      <a:pt x="200" y="27"/>
                      <a:pt x="200" y="27"/>
                    </a:cubicBezTo>
                    <a:cubicBezTo>
                      <a:pt x="200" y="12"/>
                      <a:pt x="188" y="0"/>
                      <a:pt x="174" y="0"/>
                    </a:cubicBezTo>
                    <a:moveTo>
                      <a:pt x="185" y="113"/>
                    </a:moveTo>
                    <a:cubicBezTo>
                      <a:pt x="185" y="119"/>
                      <a:pt x="180" y="124"/>
                      <a:pt x="174" y="124"/>
                    </a:cubicBezTo>
                    <a:cubicBezTo>
                      <a:pt x="26" y="124"/>
                      <a:pt x="26" y="124"/>
                      <a:pt x="26" y="124"/>
                    </a:cubicBezTo>
                    <a:cubicBezTo>
                      <a:pt x="20" y="124"/>
                      <a:pt x="15" y="119"/>
                      <a:pt x="15" y="113"/>
                    </a:cubicBezTo>
                    <a:cubicBezTo>
                      <a:pt x="15" y="27"/>
                      <a:pt x="15" y="27"/>
                      <a:pt x="15" y="27"/>
                    </a:cubicBezTo>
                    <a:cubicBezTo>
                      <a:pt x="15" y="21"/>
                      <a:pt x="20" y="16"/>
                      <a:pt x="26" y="16"/>
                    </a:cubicBezTo>
                    <a:cubicBezTo>
                      <a:pt x="174" y="16"/>
                      <a:pt x="174" y="16"/>
                      <a:pt x="174" y="16"/>
                    </a:cubicBezTo>
                    <a:cubicBezTo>
                      <a:pt x="180" y="16"/>
                      <a:pt x="185" y="21"/>
                      <a:pt x="185" y="27"/>
                    </a:cubicBezTo>
                    <a:lnTo>
                      <a:pt x="185"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303" tIns="42652" rIns="85303" bIns="42652" numCol="1" anchor="t" anchorCtr="0" compatLnSpc="1">
                <a:prstTxWarp prst="textNoShape">
                  <a:avLst/>
                </a:prstTxWarp>
              </a:bodyPr>
              <a:lstStyle/>
              <a:p>
                <a:pPr defTabSz="853012"/>
                <a:endParaRPr lang="en-US" sz="612">
                  <a:solidFill>
                    <a:srgbClr val="FFFFFF"/>
                  </a:solidFill>
                </a:endParaRPr>
              </a:p>
            </p:txBody>
          </p:sp>
          <p:sp>
            <p:nvSpPr>
              <p:cNvPr id="252" name="Freeform 20"/>
              <p:cNvSpPr>
                <a:spLocks/>
              </p:cNvSpPr>
              <p:nvPr/>
            </p:nvSpPr>
            <p:spPr bwMode="black">
              <a:xfrm>
                <a:off x="3178176" y="2154238"/>
                <a:ext cx="1035050" cy="239713"/>
              </a:xfrm>
              <a:custGeom>
                <a:avLst/>
                <a:gdLst>
                  <a:gd name="T0" fmla="*/ 7 w 276"/>
                  <a:gd name="T1" fmla="*/ 64 h 64"/>
                  <a:gd name="T2" fmla="*/ 269 w 276"/>
                  <a:gd name="T3" fmla="*/ 64 h 64"/>
                  <a:gd name="T4" fmla="*/ 276 w 276"/>
                  <a:gd name="T5" fmla="*/ 57 h 64"/>
                  <a:gd name="T6" fmla="*/ 276 w 276"/>
                  <a:gd name="T7" fmla="*/ 54 h 64"/>
                  <a:gd name="T8" fmla="*/ 272 w 276"/>
                  <a:gd name="T9" fmla="*/ 42 h 64"/>
                  <a:gd name="T10" fmla="*/ 240 w 276"/>
                  <a:gd name="T11" fmla="*/ 5 h 64"/>
                  <a:gd name="T12" fmla="*/ 229 w 276"/>
                  <a:gd name="T13" fmla="*/ 0 h 64"/>
                  <a:gd name="T14" fmla="*/ 47 w 276"/>
                  <a:gd name="T15" fmla="*/ 0 h 64"/>
                  <a:gd name="T16" fmla="*/ 36 w 276"/>
                  <a:gd name="T17" fmla="*/ 5 h 64"/>
                  <a:gd name="T18" fmla="*/ 4 w 276"/>
                  <a:gd name="T19" fmla="*/ 42 h 64"/>
                  <a:gd name="T20" fmla="*/ 0 w 276"/>
                  <a:gd name="T21" fmla="*/ 54 h 64"/>
                  <a:gd name="T22" fmla="*/ 0 w 276"/>
                  <a:gd name="T23" fmla="*/ 57 h 64"/>
                  <a:gd name="T24" fmla="*/ 7 w 276"/>
                  <a:gd name="T2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6" h="64">
                    <a:moveTo>
                      <a:pt x="7" y="64"/>
                    </a:moveTo>
                    <a:cubicBezTo>
                      <a:pt x="269" y="64"/>
                      <a:pt x="269" y="64"/>
                      <a:pt x="269" y="64"/>
                    </a:cubicBezTo>
                    <a:cubicBezTo>
                      <a:pt x="273" y="64"/>
                      <a:pt x="276" y="61"/>
                      <a:pt x="276" y="57"/>
                    </a:cubicBezTo>
                    <a:cubicBezTo>
                      <a:pt x="276" y="54"/>
                      <a:pt x="276" y="54"/>
                      <a:pt x="276" y="54"/>
                    </a:cubicBezTo>
                    <a:cubicBezTo>
                      <a:pt x="276" y="50"/>
                      <a:pt x="274" y="45"/>
                      <a:pt x="272" y="42"/>
                    </a:cubicBezTo>
                    <a:cubicBezTo>
                      <a:pt x="240" y="5"/>
                      <a:pt x="240" y="5"/>
                      <a:pt x="240" y="5"/>
                    </a:cubicBezTo>
                    <a:cubicBezTo>
                      <a:pt x="238" y="2"/>
                      <a:pt x="233" y="0"/>
                      <a:pt x="229" y="0"/>
                    </a:cubicBezTo>
                    <a:cubicBezTo>
                      <a:pt x="47" y="0"/>
                      <a:pt x="47" y="0"/>
                      <a:pt x="47" y="0"/>
                    </a:cubicBezTo>
                    <a:cubicBezTo>
                      <a:pt x="43" y="0"/>
                      <a:pt x="38" y="2"/>
                      <a:pt x="36" y="5"/>
                    </a:cubicBezTo>
                    <a:cubicBezTo>
                      <a:pt x="4" y="42"/>
                      <a:pt x="4" y="42"/>
                      <a:pt x="4" y="42"/>
                    </a:cubicBezTo>
                    <a:cubicBezTo>
                      <a:pt x="2" y="45"/>
                      <a:pt x="0" y="50"/>
                      <a:pt x="0" y="54"/>
                    </a:cubicBezTo>
                    <a:cubicBezTo>
                      <a:pt x="0" y="57"/>
                      <a:pt x="0" y="57"/>
                      <a:pt x="0" y="57"/>
                    </a:cubicBezTo>
                    <a:cubicBezTo>
                      <a:pt x="0" y="61"/>
                      <a:pt x="3" y="64"/>
                      <a:pt x="7"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303" tIns="42652" rIns="85303" bIns="42652" numCol="1" anchor="t" anchorCtr="0" compatLnSpc="1">
                <a:prstTxWarp prst="textNoShape">
                  <a:avLst/>
                </a:prstTxWarp>
              </a:bodyPr>
              <a:lstStyle/>
              <a:p>
                <a:pPr defTabSz="853012"/>
                <a:endParaRPr lang="en-US" sz="612">
                  <a:solidFill>
                    <a:srgbClr val="FFFFFF"/>
                  </a:solidFill>
                </a:endParaRPr>
              </a:p>
            </p:txBody>
          </p:sp>
          <p:sp>
            <p:nvSpPr>
              <p:cNvPr id="253" name="Freeform 21"/>
              <p:cNvSpPr>
                <a:spLocks noEditPoints="1"/>
              </p:cNvSpPr>
              <p:nvPr/>
            </p:nvSpPr>
            <p:spPr bwMode="black">
              <a:xfrm>
                <a:off x="4730751" y="1639888"/>
                <a:ext cx="781050" cy="608013"/>
              </a:xfrm>
              <a:custGeom>
                <a:avLst/>
                <a:gdLst>
                  <a:gd name="T0" fmla="*/ 177 w 208"/>
                  <a:gd name="T1" fmla="*/ 0 h 162"/>
                  <a:gd name="T2" fmla="*/ 31 w 208"/>
                  <a:gd name="T3" fmla="*/ 0 h 162"/>
                  <a:gd name="T4" fmla="*/ 0 w 208"/>
                  <a:gd name="T5" fmla="*/ 31 h 162"/>
                  <a:gd name="T6" fmla="*/ 0 w 208"/>
                  <a:gd name="T7" fmla="*/ 131 h 162"/>
                  <a:gd name="T8" fmla="*/ 31 w 208"/>
                  <a:gd name="T9" fmla="*/ 162 h 162"/>
                  <a:gd name="T10" fmla="*/ 177 w 208"/>
                  <a:gd name="T11" fmla="*/ 162 h 162"/>
                  <a:gd name="T12" fmla="*/ 208 w 208"/>
                  <a:gd name="T13" fmla="*/ 131 h 162"/>
                  <a:gd name="T14" fmla="*/ 208 w 208"/>
                  <a:gd name="T15" fmla="*/ 31 h 162"/>
                  <a:gd name="T16" fmla="*/ 177 w 208"/>
                  <a:gd name="T17" fmla="*/ 0 h 162"/>
                  <a:gd name="T18" fmla="*/ 190 w 208"/>
                  <a:gd name="T19" fmla="*/ 131 h 162"/>
                  <a:gd name="T20" fmla="*/ 177 w 208"/>
                  <a:gd name="T21" fmla="*/ 144 h 162"/>
                  <a:gd name="T22" fmla="*/ 31 w 208"/>
                  <a:gd name="T23" fmla="*/ 144 h 162"/>
                  <a:gd name="T24" fmla="*/ 18 w 208"/>
                  <a:gd name="T25" fmla="*/ 131 h 162"/>
                  <a:gd name="T26" fmla="*/ 18 w 208"/>
                  <a:gd name="T27" fmla="*/ 31 h 162"/>
                  <a:gd name="T28" fmla="*/ 31 w 208"/>
                  <a:gd name="T29" fmla="*/ 18 h 162"/>
                  <a:gd name="T30" fmla="*/ 177 w 208"/>
                  <a:gd name="T31" fmla="*/ 18 h 162"/>
                  <a:gd name="T32" fmla="*/ 190 w 208"/>
                  <a:gd name="T33" fmla="*/ 31 h 162"/>
                  <a:gd name="T34" fmla="*/ 190 w 208"/>
                  <a:gd name="T35" fmla="*/ 13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162">
                    <a:moveTo>
                      <a:pt x="177" y="0"/>
                    </a:moveTo>
                    <a:cubicBezTo>
                      <a:pt x="31" y="0"/>
                      <a:pt x="31" y="0"/>
                      <a:pt x="31" y="0"/>
                    </a:cubicBezTo>
                    <a:cubicBezTo>
                      <a:pt x="14" y="0"/>
                      <a:pt x="0" y="14"/>
                      <a:pt x="0" y="31"/>
                    </a:cubicBezTo>
                    <a:cubicBezTo>
                      <a:pt x="0" y="131"/>
                      <a:pt x="0" y="131"/>
                      <a:pt x="0" y="131"/>
                    </a:cubicBezTo>
                    <a:cubicBezTo>
                      <a:pt x="0" y="148"/>
                      <a:pt x="14" y="162"/>
                      <a:pt x="31" y="162"/>
                    </a:cubicBezTo>
                    <a:cubicBezTo>
                      <a:pt x="177" y="162"/>
                      <a:pt x="177" y="162"/>
                      <a:pt x="177" y="162"/>
                    </a:cubicBezTo>
                    <a:cubicBezTo>
                      <a:pt x="194" y="162"/>
                      <a:pt x="208" y="148"/>
                      <a:pt x="208" y="131"/>
                    </a:cubicBezTo>
                    <a:cubicBezTo>
                      <a:pt x="208" y="31"/>
                      <a:pt x="208" y="31"/>
                      <a:pt x="208" y="31"/>
                    </a:cubicBezTo>
                    <a:cubicBezTo>
                      <a:pt x="208" y="14"/>
                      <a:pt x="194" y="0"/>
                      <a:pt x="177" y="0"/>
                    </a:cubicBezTo>
                    <a:moveTo>
                      <a:pt x="190" y="131"/>
                    </a:moveTo>
                    <a:cubicBezTo>
                      <a:pt x="190" y="138"/>
                      <a:pt x="184" y="144"/>
                      <a:pt x="177" y="144"/>
                    </a:cubicBezTo>
                    <a:cubicBezTo>
                      <a:pt x="31" y="144"/>
                      <a:pt x="31" y="144"/>
                      <a:pt x="31" y="144"/>
                    </a:cubicBezTo>
                    <a:cubicBezTo>
                      <a:pt x="24" y="144"/>
                      <a:pt x="18" y="138"/>
                      <a:pt x="18" y="131"/>
                    </a:cubicBezTo>
                    <a:cubicBezTo>
                      <a:pt x="18" y="31"/>
                      <a:pt x="18" y="31"/>
                      <a:pt x="18" y="31"/>
                    </a:cubicBezTo>
                    <a:cubicBezTo>
                      <a:pt x="18" y="24"/>
                      <a:pt x="24" y="18"/>
                      <a:pt x="31" y="18"/>
                    </a:cubicBezTo>
                    <a:cubicBezTo>
                      <a:pt x="177" y="18"/>
                      <a:pt x="177" y="18"/>
                      <a:pt x="177" y="18"/>
                    </a:cubicBezTo>
                    <a:cubicBezTo>
                      <a:pt x="184" y="18"/>
                      <a:pt x="190" y="24"/>
                      <a:pt x="190" y="31"/>
                    </a:cubicBezTo>
                    <a:lnTo>
                      <a:pt x="190" y="1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303" tIns="42652" rIns="85303" bIns="42652" numCol="1" anchor="t" anchorCtr="0" compatLnSpc="1">
                <a:prstTxWarp prst="textNoShape">
                  <a:avLst/>
                </a:prstTxWarp>
              </a:bodyPr>
              <a:lstStyle/>
              <a:p>
                <a:pPr defTabSz="853012"/>
                <a:endParaRPr lang="en-US" sz="612">
                  <a:solidFill>
                    <a:srgbClr val="FFFFFF"/>
                  </a:solidFill>
                </a:endParaRPr>
              </a:p>
            </p:txBody>
          </p:sp>
          <p:sp>
            <p:nvSpPr>
              <p:cNvPr id="254" name="Freeform 22"/>
              <p:cNvSpPr>
                <a:spLocks/>
              </p:cNvSpPr>
              <p:nvPr/>
            </p:nvSpPr>
            <p:spPr bwMode="black">
              <a:xfrm>
                <a:off x="4911726" y="2289176"/>
                <a:ext cx="419100" cy="104775"/>
              </a:xfrm>
              <a:custGeom>
                <a:avLst/>
                <a:gdLst>
                  <a:gd name="T0" fmla="*/ 112 w 112"/>
                  <a:gd name="T1" fmla="*/ 25 h 28"/>
                  <a:gd name="T2" fmla="*/ 112 w 112"/>
                  <a:gd name="T3" fmla="*/ 23 h 28"/>
                  <a:gd name="T4" fmla="*/ 110 w 112"/>
                  <a:gd name="T5" fmla="*/ 18 h 28"/>
                  <a:gd name="T6" fmla="*/ 96 w 112"/>
                  <a:gd name="T7" fmla="*/ 2 h 28"/>
                  <a:gd name="T8" fmla="*/ 91 w 112"/>
                  <a:gd name="T9" fmla="*/ 0 h 28"/>
                  <a:gd name="T10" fmla="*/ 21 w 112"/>
                  <a:gd name="T11" fmla="*/ 0 h 28"/>
                  <a:gd name="T12" fmla="*/ 16 w 112"/>
                  <a:gd name="T13" fmla="*/ 2 h 28"/>
                  <a:gd name="T14" fmla="*/ 2 w 112"/>
                  <a:gd name="T15" fmla="*/ 18 h 28"/>
                  <a:gd name="T16" fmla="*/ 0 w 112"/>
                  <a:gd name="T17" fmla="*/ 23 h 28"/>
                  <a:gd name="T18" fmla="*/ 0 w 112"/>
                  <a:gd name="T19" fmla="*/ 25 h 28"/>
                  <a:gd name="T20" fmla="*/ 3 w 112"/>
                  <a:gd name="T21" fmla="*/ 28 h 28"/>
                  <a:gd name="T22" fmla="*/ 109 w 112"/>
                  <a:gd name="T23" fmla="*/ 28 h 28"/>
                  <a:gd name="T24" fmla="*/ 112 w 112"/>
                  <a:gd name="T25"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28">
                    <a:moveTo>
                      <a:pt x="112" y="25"/>
                    </a:moveTo>
                    <a:cubicBezTo>
                      <a:pt x="112" y="23"/>
                      <a:pt x="112" y="23"/>
                      <a:pt x="112" y="23"/>
                    </a:cubicBezTo>
                    <a:cubicBezTo>
                      <a:pt x="112" y="22"/>
                      <a:pt x="111" y="20"/>
                      <a:pt x="110" y="18"/>
                    </a:cubicBezTo>
                    <a:cubicBezTo>
                      <a:pt x="96" y="2"/>
                      <a:pt x="96" y="2"/>
                      <a:pt x="96" y="2"/>
                    </a:cubicBezTo>
                    <a:cubicBezTo>
                      <a:pt x="95" y="1"/>
                      <a:pt x="93" y="0"/>
                      <a:pt x="91" y="0"/>
                    </a:cubicBezTo>
                    <a:cubicBezTo>
                      <a:pt x="21" y="0"/>
                      <a:pt x="21" y="0"/>
                      <a:pt x="21" y="0"/>
                    </a:cubicBezTo>
                    <a:cubicBezTo>
                      <a:pt x="19" y="0"/>
                      <a:pt x="17" y="1"/>
                      <a:pt x="16" y="2"/>
                    </a:cubicBezTo>
                    <a:cubicBezTo>
                      <a:pt x="2" y="18"/>
                      <a:pt x="2" y="18"/>
                      <a:pt x="2" y="18"/>
                    </a:cubicBezTo>
                    <a:cubicBezTo>
                      <a:pt x="1" y="20"/>
                      <a:pt x="0" y="22"/>
                      <a:pt x="0" y="23"/>
                    </a:cubicBezTo>
                    <a:cubicBezTo>
                      <a:pt x="0" y="25"/>
                      <a:pt x="0" y="25"/>
                      <a:pt x="0" y="25"/>
                    </a:cubicBezTo>
                    <a:cubicBezTo>
                      <a:pt x="0" y="26"/>
                      <a:pt x="1" y="28"/>
                      <a:pt x="3" y="28"/>
                    </a:cubicBezTo>
                    <a:cubicBezTo>
                      <a:pt x="109" y="28"/>
                      <a:pt x="109" y="28"/>
                      <a:pt x="109" y="28"/>
                    </a:cubicBezTo>
                    <a:cubicBezTo>
                      <a:pt x="111" y="28"/>
                      <a:pt x="112" y="26"/>
                      <a:pt x="112"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303" tIns="42652" rIns="85303" bIns="42652" numCol="1" anchor="t" anchorCtr="0" compatLnSpc="1">
                <a:prstTxWarp prst="textNoShape">
                  <a:avLst/>
                </a:prstTxWarp>
              </a:bodyPr>
              <a:lstStyle/>
              <a:p>
                <a:pPr defTabSz="853012"/>
                <a:endParaRPr lang="en-US" sz="612">
                  <a:solidFill>
                    <a:srgbClr val="FFFFFF"/>
                  </a:solidFill>
                </a:endParaRPr>
              </a:p>
            </p:txBody>
          </p:sp>
          <p:sp>
            <p:nvSpPr>
              <p:cNvPr id="255" name="Freeform 23"/>
              <p:cNvSpPr>
                <a:spLocks noEditPoints="1"/>
              </p:cNvSpPr>
              <p:nvPr/>
            </p:nvSpPr>
            <p:spPr bwMode="black">
              <a:xfrm>
                <a:off x="5586413" y="1639888"/>
                <a:ext cx="385763" cy="754063"/>
              </a:xfrm>
              <a:custGeom>
                <a:avLst/>
                <a:gdLst>
                  <a:gd name="T0" fmla="*/ 89 w 103"/>
                  <a:gd name="T1" fmla="*/ 0 h 201"/>
                  <a:gd name="T2" fmla="*/ 13 w 103"/>
                  <a:gd name="T3" fmla="*/ 0 h 201"/>
                  <a:gd name="T4" fmla="*/ 0 w 103"/>
                  <a:gd name="T5" fmla="*/ 13 h 201"/>
                  <a:gd name="T6" fmla="*/ 0 w 103"/>
                  <a:gd name="T7" fmla="*/ 187 h 201"/>
                  <a:gd name="T8" fmla="*/ 13 w 103"/>
                  <a:gd name="T9" fmla="*/ 201 h 201"/>
                  <a:gd name="T10" fmla="*/ 89 w 103"/>
                  <a:gd name="T11" fmla="*/ 201 h 201"/>
                  <a:gd name="T12" fmla="*/ 103 w 103"/>
                  <a:gd name="T13" fmla="*/ 187 h 201"/>
                  <a:gd name="T14" fmla="*/ 103 w 103"/>
                  <a:gd name="T15" fmla="*/ 13 h 201"/>
                  <a:gd name="T16" fmla="*/ 89 w 103"/>
                  <a:gd name="T17" fmla="*/ 0 h 201"/>
                  <a:gd name="T18" fmla="*/ 52 w 103"/>
                  <a:gd name="T19" fmla="*/ 187 h 201"/>
                  <a:gd name="T20" fmla="*/ 40 w 103"/>
                  <a:gd name="T21" fmla="*/ 175 h 201"/>
                  <a:gd name="T22" fmla="*/ 52 w 103"/>
                  <a:gd name="T23" fmla="*/ 163 h 201"/>
                  <a:gd name="T24" fmla="*/ 63 w 103"/>
                  <a:gd name="T25" fmla="*/ 175 h 201"/>
                  <a:gd name="T26" fmla="*/ 52 w 103"/>
                  <a:gd name="T27" fmla="*/ 18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201">
                    <a:moveTo>
                      <a:pt x="89" y="0"/>
                    </a:moveTo>
                    <a:cubicBezTo>
                      <a:pt x="13" y="0"/>
                      <a:pt x="13" y="0"/>
                      <a:pt x="13" y="0"/>
                    </a:cubicBezTo>
                    <a:cubicBezTo>
                      <a:pt x="6" y="0"/>
                      <a:pt x="0" y="6"/>
                      <a:pt x="0" y="13"/>
                    </a:cubicBezTo>
                    <a:cubicBezTo>
                      <a:pt x="0" y="187"/>
                      <a:pt x="0" y="187"/>
                      <a:pt x="0" y="187"/>
                    </a:cubicBezTo>
                    <a:cubicBezTo>
                      <a:pt x="0" y="195"/>
                      <a:pt x="6" y="201"/>
                      <a:pt x="13" y="201"/>
                    </a:cubicBezTo>
                    <a:cubicBezTo>
                      <a:pt x="89" y="201"/>
                      <a:pt x="89" y="201"/>
                      <a:pt x="89" y="201"/>
                    </a:cubicBezTo>
                    <a:cubicBezTo>
                      <a:pt x="97" y="201"/>
                      <a:pt x="103" y="195"/>
                      <a:pt x="103" y="187"/>
                    </a:cubicBezTo>
                    <a:cubicBezTo>
                      <a:pt x="103" y="13"/>
                      <a:pt x="103" y="13"/>
                      <a:pt x="103" y="13"/>
                    </a:cubicBezTo>
                    <a:cubicBezTo>
                      <a:pt x="103" y="6"/>
                      <a:pt x="97" y="0"/>
                      <a:pt x="89" y="0"/>
                    </a:cubicBezTo>
                    <a:moveTo>
                      <a:pt x="52" y="187"/>
                    </a:moveTo>
                    <a:cubicBezTo>
                      <a:pt x="45" y="187"/>
                      <a:pt x="40" y="181"/>
                      <a:pt x="40" y="175"/>
                    </a:cubicBezTo>
                    <a:cubicBezTo>
                      <a:pt x="40" y="168"/>
                      <a:pt x="45" y="163"/>
                      <a:pt x="52" y="163"/>
                    </a:cubicBezTo>
                    <a:cubicBezTo>
                      <a:pt x="58" y="163"/>
                      <a:pt x="63" y="168"/>
                      <a:pt x="63" y="175"/>
                    </a:cubicBezTo>
                    <a:cubicBezTo>
                      <a:pt x="63" y="181"/>
                      <a:pt x="58" y="187"/>
                      <a:pt x="52" y="18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303" tIns="42652" rIns="85303" bIns="42652" numCol="1" anchor="t" anchorCtr="0" compatLnSpc="1">
                <a:prstTxWarp prst="textNoShape">
                  <a:avLst/>
                </a:prstTxWarp>
              </a:bodyPr>
              <a:lstStyle/>
              <a:p>
                <a:pPr defTabSz="853012"/>
                <a:endParaRPr lang="en-US" sz="612">
                  <a:solidFill>
                    <a:srgbClr val="FFFFFF"/>
                  </a:solidFill>
                </a:endParaRPr>
              </a:p>
            </p:txBody>
          </p:sp>
          <p:sp>
            <p:nvSpPr>
              <p:cNvPr id="256" name="Freeform 24"/>
              <p:cNvSpPr>
                <a:spLocks noEditPoints="1"/>
              </p:cNvSpPr>
              <p:nvPr/>
            </p:nvSpPr>
            <p:spPr bwMode="black">
              <a:xfrm>
                <a:off x="2462213" y="3032126"/>
                <a:ext cx="525463" cy="804863"/>
              </a:xfrm>
              <a:custGeom>
                <a:avLst/>
                <a:gdLst>
                  <a:gd name="T0" fmla="*/ 109 w 140"/>
                  <a:gd name="T1" fmla="*/ 0 h 215"/>
                  <a:gd name="T2" fmla="*/ 31 w 140"/>
                  <a:gd name="T3" fmla="*/ 0 h 215"/>
                  <a:gd name="T4" fmla="*/ 0 w 140"/>
                  <a:gd name="T5" fmla="*/ 30 h 215"/>
                  <a:gd name="T6" fmla="*/ 0 w 140"/>
                  <a:gd name="T7" fmla="*/ 184 h 215"/>
                  <a:gd name="T8" fmla="*/ 31 w 140"/>
                  <a:gd name="T9" fmla="*/ 215 h 215"/>
                  <a:gd name="T10" fmla="*/ 109 w 140"/>
                  <a:gd name="T11" fmla="*/ 215 h 215"/>
                  <a:gd name="T12" fmla="*/ 140 w 140"/>
                  <a:gd name="T13" fmla="*/ 184 h 215"/>
                  <a:gd name="T14" fmla="*/ 140 w 140"/>
                  <a:gd name="T15" fmla="*/ 30 h 215"/>
                  <a:gd name="T16" fmla="*/ 109 w 140"/>
                  <a:gd name="T17" fmla="*/ 0 h 215"/>
                  <a:gd name="T18" fmla="*/ 122 w 140"/>
                  <a:gd name="T19" fmla="*/ 177 h 215"/>
                  <a:gd name="T20" fmla="*/ 109 w 140"/>
                  <a:gd name="T21" fmla="*/ 195 h 215"/>
                  <a:gd name="T22" fmla="*/ 31 w 140"/>
                  <a:gd name="T23" fmla="*/ 195 h 215"/>
                  <a:gd name="T24" fmla="*/ 18 w 140"/>
                  <a:gd name="T25" fmla="*/ 177 h 215"/>
                  <a:gd name="T26" fmla="*/ 18 w 140"/>
                  <a:gd name="T27" fmla="*/ 35 h 215"/>
                  <a:gd name="T28" fmla="*/ 31 w 140"/>
                  <a:gd name="T29" fmla="*/ 18 h 215"/>
                  <a:gd name="T30" fmla="*/ 109 w 140"/>
                  <a:gd name="T31" fmla="*/ 18 h 215"/>
                  <a:gd name="T32" fmla="*/ 122 w 140"/>
                  <a:gd name="T33" fmla="*/ 35 h 215"/>
                  <a:gd name="T34" fmla="*/ 122 w 140"/>
                  <a:gd name="T35" fmla="*/ 17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215">
                    <a:moveTo>
                      <a:pt x="109" y="0"/>
                    </a:moveTo>
                    <a:cubicBezTo>
                      <a:pt x="31" y="0"/>
                      <a:pt x="31" y="0"/>
                      <a:pt x="31" y="0"/>
                    </a:cubicBezTo>
                    <a:cubicBezTo>
                      <a:pt x="14" y="0"/>
                      <a:pt x="0" y="13"/>
                      <a:pt x="0" y="30"/>
                    </a:cubicBezTo>
                    <a:cubicBezTo>
                      <a:pt x="0" y="184"/>
                      <a:pt x="0" y="184"/>
                      <a:pt x="0" y="184"/>
                    </a:cubicBezTo>
                    <a:cubicBezTo>
                      <a:pt x="0" y="201"/>
                      <a:pt x="14" y="215"/>
                      <a:pt x="31" y="215"/>
                    </a:cubicBezTo>
                    <a:cubicBezTo>
                      <a:pt x="109" y="215"/>
                      <a:pt x="109" y="215"/>
                      <a:pt x="109" y="215"/>
                    </a:cubicBezTo>
                    <a:cubicBezTo>
                      <a:pt x="126" y="215"/>
                      <a:pt x="140" y="201"/>
                      <a:pt x="140" y="184"/>
                    </a:cubicBezTo>
                    <a:cubicBezTo>
                      <a:pt x="140" y="30"/>
                      <a:pt x="140" y="30"/>
                      <a:pt x="140" y="30"/>
                    </a:cubicBezTo>
                    <a:cubicBezTo>
                      <a:pt x="140" y="13"/>
                      <a:pt x="126" y="0"/>
                      <a:pt x="109" y="0"/>
                    </a:cubicBezTo>
                    <a:moveTo>
                      <a:pt x="122" y="177"/>
                    </a:moveTo>
                    <a:cubicBezTo>
                      <a:pt x="122" y="187"/>
                      <a:pt x="116" y="195"/>
                      <a:pt x="109" y="195"/>
                    </a:cubicBezTo>
                    <a:cubicBezTo>
                      <a:pt x="31" y="195"/>
                      <a:pt x="31" y="195"/>
                      <a:pt x="31" y="195"/>
                    </a:cubicBezTo>
                    <a:cubicBezTo>
                      <a:pt x="24" y="195"/>
                      <a:pt x="18" y="187"/>
                      <a:pt x="18" y="177"/>
                    </a:cubicBezTo>
                    <a:cubicBezTo>
                      <a:pt x="18" y="35"/>
                      <a:pt x="18" y="35"/>
                      <a:pt x="18" y="35"/>
                    </a:cubicBezTo>
                    <a:cubicBezTo>
                      <a:pt x="18" y="26"/>
                      <a:pt x="24" y="18"/>
                      <a:pt x="31" y="18"/>
                    </a:cubicBezTo>
                    <a:cubicBezTo>
                      <a:pt x="109" y="18"/>
                      <a:pt x="109" y="18"/>
                      <a:pt x="109" y="18"/>
                    </a:cubicBezTo>
                    <a:cubicBezTo>
                      <a:pt x="116" y="18"/>
                      <a:pt x="122" y="26"/>
                      <a:pt x="122" y="35"/>
                    </a:cubicBezTo>
                    <a:lnTo>
                      <a:pt x="122" y="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303" tIns="42652" rIns="85303" bIns="42652" numCol="1" anchor="t" anchorCtr="0" compatLnSpc="1">
                <a:prstTxWarp prst="textNoShape">
                  <a:avLst/>
                </a:prstTxWarp>
              </a:bodyPr>
              <a:lstStyle/>
              <a:p>
                <a:pPr defTabSz="853012"/>
                <a:endParaRPr lang="en-US" sz="612">
                  <a:solidFill>
                    <a:srgbClr val="FFFFFF"/>
                  </a:solidFill>
                </a:endParaRPr>
              </a:p>
            </p:txBody>
          </p:sp>
          <p:sp>
            <p:nvSpPr>
              <p:cNvPr id="257" name="Freeform 25"/>
              <p:cNvSpPr>
                <a:spLocks noEditPoints="1"/>
              </p:cNvSpPr>
              <p:nvPr/>
            </p:nvSpPr>
            <p:spPr bwMode="black">
              <a:xfrm>
                <a:off x="5049838" y="4411663"/>
                <a:ext cx="739775" cy="854075"/>
              </a:xfrm>
              <a:custGeom>
                <a:avLst/>
                <a:gdLst>
                  <a:gd name="T0" fmla="*/ 98 w 197"/>
                  <a:gd name="T1" fmla="*/ 0 h 228"/>
                  <a:gd name="T2" fmla="*/ 0 w 197"/>
                  <a:gd name="T3" fmla="*/ 33 h 228"/>
                  <a:gd name="T4" fmla="*/ 0 w 197"/>
                  <a:gd name="T5" fmla="*/ 195 h 228"/>
                  <a:gd name="T6" fmla="*/ 98 w 197"/>
                  <a:gd name="T7" fmla="*/ 228 h 228"/>
                  <a:gd name="T8" fmla="*/ 197 w 197"/>
                  <a:gd name="T9" fmla="*/ 195 h 228"/>
                  <a:gd name="T10" fmla="*/ 197 w 197"/>
                  <a:gd name="T11" fmla="*/ 33 h 228"/>
                  <a:gd name="T12" fmla="*/ 98 w 197"/>
                  <a:gd name="T13" fmla="*/ 0 h 228"/>
                  <a:gd name="T14" fmla="*/ 98 w 197"/>
                  <a:gd name="T15" fmla="*/ 55 h 228"/>
                  <a:gd name="T16" fmla="*/ 15 w 197"/>
                  <a:gd name="T17" fmla="*/ 32 h 228"/>
                  <a:gd name="T18" fmla="*/ 98 w 197"/>
                  <a:gd name="T19" fmla="*/ 10 h 228"/>
                  <a:gd name="T20" fmla="*/ 182 w 197"/>
                  <a:gd name="T21" fmla="*/ 32 h 228"/>
                  <a:gd name="T22" fmla="*/ 98 w 197"/>
                  <a:gd name="T23" fmla="*/ 5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 h="228">
                    <a:moveTo>
                      <a:pt x="98" y="0"/>
                    </a:moveTo>
                    <a:cubicBezTo>
                      <a:pt x="62" y="0"/>
                      <a:pt x="0" y="7"/>
                      <a:pt x="0" y="33"/>
                    </a:cubicBezTo>
                    <a:cubicBezTo>
                      <a:pt x="0" y="195"/>
                      <a:pt x="0" y="195"/>
                      <a:pt x="0" y="195"/>
                    </a:cubicBezTo>
                    <a:cubicBezTo>
                      <a:pt x="0" y="221"/>
                      <a:pt x="62" y="228"/>
                      <a:pt x="98" y="228"/>
                    </a:cubicBezTo>
                    <a:cubicBezTo>
                      <a:pt x="135" y="228"/>
                      <a:pt x="197" y="221"/>
                      <a:pt x="197" y="195"/>
                    </a:cubicBezTo>
                    <a:cubicBezTo>
                      <a:pt x="197" y="33"/>
                      <a:pt x="197" y="33"/>
                      <a:pt x="197" y="33"/>
                    </a:cubicBezTo>
                    <a:cubicBezTo>
                      <a:pt x="197" y="7"/>
                      <a:pt x="135" y="0"/>
                      <a:pt x="98" y="0"/>
                    </a:cubicBezTo>
                    <a:moveTo>
                      <a:pt x="98" y="55"/>
                    </a:moveTo>
                    <a:cubicBezTo>
                      <a:pt x="52" y="55"/>
                      <a:pt x="15" y="45"/>
                      <a:pt x="15" y="32"/>
                    </a:cubicBezTo>
                    <a:cubicBezTo>
                      <a:pt x="15" y="20"/>
                      <a:pt x="52" y="10"/>
                      <a:pt x="98" y="10"/>
                    </a:cubicBezTo>
                    <a:cubicBezTo>
                      <a:pt x="144" y="10"/>
                      <a:pt x="182" y="20"/>
                      <a:pt x="182" y="32"/>
                    </a:cubicBezTo>
                    <a:cubicBezTo>
                      <a:pt x="182" y="45"/>
                      <a:pt x="144" y="55"/>
                      <a:pt x="98" y="5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303" tIns="42652" rIns="85303" bIns="42652" numCol="1" anchor="t" anchorCtr="0" compatLnSpc="1">
                <a:prstTxWarp prst="textNoShape">
                  <a:avLst/>
                </a:prstTxWarp>
              </a:bodyPr>
              <a:lstStyle/>
              <a:p>
                <a:pPr defTabSz="853012"/>
                <a:endParaRPr lang="en-US" sz="612">
                  <a:solidFill>
                    <a:srgbClr val="FFFFFF"/>
                  </a:solidFill>
                </a:endParaRPr>
              </a:p>
            </p:txBody>
          </p:sp>
          <p:sp>
            <p:nvSpPr>
              <p:cNvPr id="258" name="Freeform 26"/>
              <p:cNvSpPr>
                <a:spLocks noEditPoints="1"/>
              </p:cNvSpPr>
              <p:nvPr/>
            </p:nvSpPr>
            <p:spPr bwMode="black">
              <a:xfrm>
                <a:off x="6043613" y="2960688"/>
                <a:ext cx="641350" cy="876300"/>
              </a:xfrm>
              <a:custGeom>
                <a:avLst/>
                <a:gdLst>
                  <a:gd name="T0" fmla="*/ 146 w 171"/>
                  <a:gd name="T1" fmla="*/ 0 h 234"/>
                  <a:gd name="T2" fmla="*/ 25 w 171"/>
                  <a:gd name="T3" fmla="*/ 0 h 234"/>
                  <a:gd name="T4" fmla="*/ 0 w 171"/>
                  <a:gd name="T5" fmla="*/ 25 h 234"/>
                  <a:gd name="T6" fmla="*/ 0 w 171"/>
                  <a:gd name="T7" fmla="*/ 209 h 234"/>
                  <a:gd name="T8" fmla="*/ 25 w 171"/>
                  <a:gd name="T9" fmla="*/ 234 h 234"/>
                  <a:gd name="T10" fmla="*/ 146 w 171"/>
                  <a:gd name="T11" fmla="*/ 234 h 234"/>
                  <a:gd name="T12" fmla="*/ 171 w 171"/>
                  <a:gd name="T13" fmla="*/ 209 h 234"/>
                  <a:gd name="T14" fmla="*/ 171 w 171"/>
                  <a:gd name="T15" fmla="*/ 25 h 234"/>
                  <a:gd name="T16" fmla="*/ 146 w 171"/>
                  <a:gd name="T17" fmla="*/ 0 h 234"/>
                  <a:gd name="T18" fmla="*/ 157 w 171"/>
                  <a:gd name="T19" fmla="*/ 183 h 234"/>
                  <a:gd name="T20" fmla="*/ 146 w 171"/>
                  <a:gd name="T21" fmla="*/ 193 h 234"/>
                  <a:gd name="T22" fmla="*/ 25 w 171"/>
                  <a:gd name="T23" fmla="*/ 193 h 234"/>
                  <a:gd name="T24" fmla="*/ 15 w 171"/>
                  <a:gd name="T25" fmla="*/ 183 h 234"/>
                  <a:gd name="T26" fmla="*/ 15 w 171"/>
                  <a:gd name="T27" fmla="*/ 25 h 234"/>
                  <a:gd name="T28" fmla="*/ 25 w 171"/>
                  <a:gd name="T29" fmla="*/ 14 h 234"/>
                  <a:gd name="T30" fmla="*/ 146 w 171"/>
                  <a:gd name="T31" fmla="*/ 14 h 234"/>
                  <a:gd name="T32" fmla="*/ 157 w 171"/>
                  <a:gd name="T33" fmla="*/ 25 h 234"/>
                  <a:gd name="T34" fmla="*/ 157 w 171"/>
                  <a:gd name="T35" fmla="*/ 18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234">
                    <a:moveTo>
                      <a:pt x="146" y="0"/>
                    </a:moveTo>
                    <a:cubicBezTo>
                      <a:pt x="25" y="0"/>
                      <a:pt x="25" y="0"/>
                      <a:pt x="25" y="0"/>
                    </a:cubicBezTo>
                    <a:cubicBezTo>
                      <a:pt x="11" y="0"/>
                      <a:pt x="0" y="11"/>
                      <a:pt x="0" y="25"/>
                    </a:cubicBezTo>
                    <a:cubicBezTo>
                      <a:pt x="0" y="209"/>
                      <a:pt x="0" y="209"/>
                      <a:pt x="0" y="209"/>
                    </a:cubicBezTo>
                    <a:cubicBezTo>
                      <a:pt x="0" y="223"/>
                      <a:pt x="11" y="234"/>
                      <a:pt x="25" y="234"/>
                    </a:cubicBezTo>
                    <a:cubicBezTo>
                      <a:pt x="146" y="234"/>
                      <a:pt x="146" y="234"/>
                      <a:pt x="146" y="234"/>
                    </a:cubicBezTo>
                    <a:cubicBezTo>
                      <a:pt x="160" y="234"/>
                      <a:pt x="171" y="223"/>
                      <a:pt x="171" y="209"/>
                    </a:cubicBezTo>
                    <a:cubicBezTo>
                      <a:pt x="171" y="25"/>
                      <a:pt x="171" y="25"/>
                      <a:pt x="171" y="25"/>
                    </a:cubicBezTo>
                    <a:cubicBezTo>
                      <a:pt x="171" y="11"/>
                      <a:pt x="160" y="0"/>
                      <a:pt x="146" y="0"/>
                    </a:cubicBezTo>
                    <a:moveTo>
                      <a:pt x="157" y="183"/>
                    </a:moveTo>
                    <a:cubicBezTo>
                      <a:pt x="157" y="188"/>
                      <a:pt x="152" y="193"/>
                      <a:pt x="146" y="193"/>
                    </a:cubicBezTo>
                    <a:cubicBezTo>
                      <a:pt x="25" y="193"/>
                      <a:pt x="25" y="193"/>
                      <a:pt x="25" y="193"/>
                    </a:cubicBezTo>
                    <a:cubicBezTo>
                      <a:pt x="19" y="193"/>
                      <a:pt x="15" y="188"/>
                      <a:pt x="15" y="183"/>
                    </a:cubicBezTo>
                    <a:cubicBezTo>
                      <a:pt x="15" y="25"/>
                      <a:pt x="15" y="25"/>
                      <a:pt x="15" y="25"/>
                    </a:cubicBezTo>
                    <a:cubicBezTo>
                      <a:pt x="15" y="19"/>
                      <a:pt x="19" y="14"/>
                      <a:pt x="25" y="14"/>
                    </a:cubicBezTo>
                    <a:cubicBezTo>
                      <a:pt x="146" y="14"/>
                      <a:pt x="146" y="14"/>
                      <a:pt x="146" y="14"/>
                    </a:cubicBezTo>
                    <a:cubicBezTo>
                      <a:pt x="152" y="14"/>
                      <a:pt x="157" y="19"/>
                      <a:pt x="157" y="25"/>
                    </a:cubicBezTo>
                    <a:lnTo>
                      <a:pt x="15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303" tIns="42652" rIns="85303" bIns="42652" numCol="1" anchor="t" anchorCtr="0" compatLnSpc="1">
                <a:prstTxWarp prst="textNoShape">
                  <a:avLst/>
                </a:prstTxWarp>
              </a:bodyPr>
              <a:lstStyle/>
              <a:p>
                <a:pPr defTabSz="853012"/>
                <a:endParaRPr lang="en-US" sz="612">
                  <a:solidFill>
                    <a:srgbClr val="FFFFFF"/>
                  </a:solidFill>
                </a:endParaRPr>
              </a:p>
            </p:txBody>
          </p:sp>
          <p:sp>
            <p:nvSpPr>
              <p:cNvPr id="259" name="Oval 27"/>
              <p:cNvSpPr>
                <a:spLocks noChangeArrowheads="1"/>
              </p:cNvSpPr>
              <p:nvPr/>
            </p:nvSpPr>
            <p:spPr bwMode="black">
              <a:xfrm>
                <a:off x="6224588" y="372586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303" tIns="42652" rIns="85303" bIns="42652" numCol="1" anchor="t" anchorCtr="0" compatLnSpc="1">
                <a:prstTxWarp prst="textNoShape">
                  <a:avLst/>
                </a:prstTxWarp>
              </a:bodyPr>
              <a:lstStyle/>
              <a:p>
                <a:pPr defTabSz="853012"/>
                <a:endParaRPr lang="en-US" sz="612">
                  <a:solidFill>
                    <a:srgbClr val="FFFFFF"/>
                  </a:solidFill>
                </a:endParaRPr>
              </a:p>
            </p:txBody>
          </p:sp>
          <p:sp>
            <p:nvSpPr>
              <p:cNvPr id="260" name="Oval 28"/>
              <p:cNvSpPr>
                <a:spLocks noChangeArrowheads="1"/>
              </p:cNvSpPr>
              <p:nvPr/>
            </p:nvSpPr>
            <p:spPr bwMode="black">
              <a:xfrm>
                <a:off x="6453188" y="372586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303" tIns="42652" rIns="85303" bIns="42652" numCol="1" anchor="t" anchorCtr="0" compatLnSpc="1">
                <a:prstTxWarp prst="textNoShape">
                  <a:avLst/>
                </a:prstTxWarp>
              </a:bodyPr>
              <a:lstStyle/>
              <a:p>
                <a:pPr defTabSz="853012"/>
                <a:endParaRPr lang="en-US" sz="612">
                  <a:solidFill>
                    <a:srgbClr val="FFFFFF"/>
                  </a:solidFill>
                </a:endParaRPr>
              </a:p>
            </p:txBody>
          </p:sp>
          <p:sp>
            <p:nvSpPr>
              <p:cNvPr id="261" name="Oval 29"/>
              <p:cNvSpPr>
                <a:spLocks noChangeArrowheads="1"/>
              </p:cNvSpPr>
              <p:nvPr/>
            </p:nvSpPr>
            <p:spPr bwMode="black">
              <a:xfrm>
                <a:off x="6340476" y="372586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303" tIns="42652" rIns="85303" bIns="42652" numCol="1" anchor="t" anchorCtr="0" compatLnSpc="1">
                <a:prstTxWarp prst="textNoShape">
                  <a:avLst/>
                </a:prstTxWarp>
              </a:bodyPr>
              <a:lstStyle/>
              <a:p>
                <a:pPr defTabSz="853012"/>
                <a:endParaRPr lang="en-US" sz="612">
                  <a:solidFill>
                    <a:srgbClr val="FFFFFF"/>
                  </a:solidFill>
                </a:endParaRPr>
              </a:p>
            </p:txBody>
          </p:sp>
          <p:sp>
            <p:nvSpPr>
              <p:cNvPr id="262" name="Freeform 30"/>
              <p:cNvSpPr>
                <a:spLocks/>
              </p:cNvSpPr>
              <p:nvPr/>
            </p:nvSpPr>
            <p:spPr bwMode="black">
              <a:xfrm>
                <a:off x="3425826" y="4279901"/>
                <a:ext cx="442913" cy="161925"/>
              </a:xfrm>
              <a:custGeom>
                <a:avLst/>
                <a:gdLst>
                  <a:gd name="T0" fmla="*/ 0 w 118"/>
                  <a:gd name="T1" fmla="*/ 43 h 43"/>
                  <a:gd name="T2" fmla="*/ 14 w 118"/>
                  <a:gd name="T3" fmla="*/ 39 h 43"/>
                  <a:gd name="T4" fmla="*/ 108 w 118"/>
                  <a:gd name="T5" fmla="*/ 39 h 43"/>
                  <a:gd name="T6" fmla="*/ 118 w 118"/>
                  <a:gd name="T7" fmla="*/ 41 h 43"/>
                  <a:gd name="T8" fmla="*/ 105 w 118"/>
                  <a:gd name="T9" fmla="*/ 15 h 43"/>
                  <a:gd name="T10" fmla="*/ 81 w 118"/>
                  <a:gd name="T11" fmla="*/ 0 h 43"/>
                  <a:gd name="T12" fmla="*/ 39 w 118"/>
                  <a:gd name="T13" fmla="*/ 0 h 43"/>
                  <a:gd name="T14" fmla="*/ 15 w 118"/>
                  <a:gd name="T15" fmla="*/ 15 h 43"/>
                  <a:gd name="T16" fmla="*/ 0 w 118"/>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43">
                    <a:moveTo>
                      <a:pt x="0" y="43"/>
                    </a:moveTo>
                    <a:cubicBezTo>
                      <a:pt x="4" y="40"/>
                      <a:pt x="9" y="39"/>
                      <a:pt x="14" y="39"/>
                    </a:cubicBezTo>
                    <a:cubicBezTo>
                      <a:pt x="108" y="39"/>
                      <a:pt x="108" y="39"/>
                      <a:pt x="108" y="39"/>
                    </a:cubicBezTo>
                    <a:cubicBezTo>
                      <a:pt x="111" y="39"/>
                      <a:pt x="115" y="40"/>
                      <a:pt x="118" y="41"/>
                    </a:cubicBezTo>
                    <a:cubicBezTo>
                      <a:pt x="105" y="15"/>
                      <a:pt x="105" y="15"/>
                      <a:pt x="105" y="15"/>
                    </a:cubicBezTo>
                    <a:cubicBezTo>
                      <a:pt x="101" y="7"/>
                      <a:pt x="90" y="0"/>
                      <a:pt x="81" y="0"/>
                    </a:cubicBezTo>
                    <a:cubicBezTo>
                      <a:pt x="39" y="0"/>
                      <a:pt x="39" y="0"/>
                      <a:pt x="39" y="0"/>
                    </a:cubicBezTo>
                    <a:cubicBezTo>
                      <a:pt x="30" y="0"/>
                      <a:pt x="19" y="7"/>
                      <a:pt x="15" y="15"/>
                    </a:cubicBezTo>
                    <a:lnTo>
                      <a:pt x="0"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303" tIns="42652" rIns="85303" bIns="42652" numCol="1" anchor="t" anchorCtr="0" compatLnSpc="1">
                <a:prstTxWarp prst="textNoShape">
                  <a:avLst/>
                </a:prstTxWarp>
              </a:bodyPr>
              <a:lstStyle/>
              <a:p>
                <a:pPr defTabSz="853012"/>
                <a:endParaRPr lang="en-US" sz="612">
                  <a:solidFill>
                    <a:srgbClr val="FFFFFF"/>
                  </a:solidFill>
                </a:endParaRPr>
              </a:p>
            </p:txBody>
          </p:sp>
          <p:sp>
            <p:nvSpPr>
              <p:cNvPr id="263" name="Freeform 31"/>
              <p:cNvSpPr>
                <a:spLocks noEditPoints="1"/>
              </p:cNvSpPr>
              <p:nvPr/>
            </p:nvSpPr>
            <p:spPr bwMode="black">
              <a:xfrm>
                <a:off x="3414713" y="4456113"/>
                <a:ext cx="476250" cy="809625"/>
              </a:xfrm>
              <a:custGeom>
                <a:avLst/>
                <a:gdLst>
                  <a:gd name="T0" fmla="*/ 119 w 127"/>
                  <a:gd name="T1" fmla="*/ 2 h 216"/>
                  <a:gd name="T2" fmla="*/ 111 w 127"/>
                  <a:gd name="T3" fmla="*/ 0 h 216"/>
                  <a:gd name="T4" fmla="*/ 17 w 127"/>
                  <a:gd name="T5" fmla="*/ 0 h 216"/>
                  <a:gd name="T6" fmla="*/ 9 w 127"/>
                  <a:gd name="T7" fmla="*/ 2 h 216"/>
                  <a:gd name="T8" fmla="*/ 0 w 127"/>
                  <a:gd name="T9" fmla="*/ 17 h 216"/>
                  <a:gd name="T10" fmla="*/ 0 w 127"/>
                  <a:gd name="T11" fmla="*/ 199 h 216"/>
                  <a:gd name="T12" fmla="*/ 17 w 127"/>
                  <a:gd name="T13" fmla="*/ 216 h 216"/>
                  <a:gd name="T14" fmla="*/ 111 w 127"/>
                  <a:gd name="T15" fmla="*/ 216 h 216"/>
                  <a:gd name="T16" fmla="*/ 127 w 127"/>
                  <a:gd name="T17" fmla="*/ 199 h 216"/>
                  <a:gd name="T18" fmla="*/ 127 w 127"/>
                  <a:gd name="T19" fmla="*/ 17 h 216"/>
                  <a:gd name="T20" fmla="*/ 119 w 127"/>
                  <a:gd name="T21" fmla="*/ 2 h 216"/>
                  <a:gd name="T22" fmla="*/ 105 w 127"/>
                  <a:gd name="T23" fmla="*/ 180 h 216"/>
                  <a:gd name="T24" fmla="*/ 29 w 127"/>
                  <a:gd name="T25" fmla="*/ 180 h 216"/>
                  <a:gd name="T26" fmla="*/ 22 w 127"/>
                  <a:gd name="T27" fmla="*/ 173 h 216"/>
                  <a:gd name="T28" fmla="*/ 29 w 127"/>
                  <a:gd name="T29" fmla="*/ 166 h 216"/>
                  <a:gd name="T30" fmla="*/ 105 w 127"/>
                  <a:gd name="T31" fmla="*/ 166 h 216"/>
                  <a:gd name="T32" fmla="*/ 111 w 127"/>
                  <a:gd name="T33" fmla="*/ 173 h 216"/>
                  <a:gd name="T34" fmla="*/ 105 w 127"/>
                  <a:gd name="T35" fmla="*/ 180 h 216"/>
                  <a:gd name="T36" fmla="*/ 105 w 127"/>
                  <a:gd name="T37" fmla="*/ 149 h 216"/>
                  <a:gd name="T38" fmla="*/ 29 w 127"/>
                  <a:gd name="T39" fmla="*/ 149 h 216"/>
                  <a:gd name="T40" fmla="*/ 22 w 127"/>
                  <a:gd name="T41" fmla="*/ 143 h 216"/>
                  <a:gd name="T42" fmla="*/ 29 w 127"/>
                  <a:gd name="T43" fmla="*/ 136 h 216"/>
                  <a:gd name="T44" fmla="*/ 105 w 127"/>
                  <a:gd name="T45" fmla="*/ 136 h 216"/>
                  <a:gd name="T46" fmla="*/ 111 w 127"/>
                  <a:gd name="T47" fmla="*/ 143 h 216"/>
                  <a:gd name="T48" fmla="*/ 105 w 127"/>
                  <a:gd name="T49" fmla="*/ 149 h 216"/>
                  <a:gd name="T50" fmla="*/ 105 w 127"/>
                  <a:gd name="T51" fmla="*/ 119 h 216"/>
                  <a:gd name="T52" fmla="*/ 29 w 127"/>
                  <a:gd name="T53" fmla="*/ 119 h 216"/>
                  <a:gd name="T54" fmla="*/ 22 w 127"/>
                  <a:gd name="T55" fmla="*/ 112 h 216"/>
                  <a:gd name="T56" fmla="*/ 29 w 127"/>
                  <a:gd name="T57" fmla="*/ 106 h 216"/>
                  <a:gd name="T58" fmla="*/ 105 w 127"/>
                  <a:gd name="T59" fmla="*/ 106 h 216"/>
                  <a:gd name="T60" fmla="*/ 111 w 127"/>
                  <a:gd name="T61" fmla="*/ 112 h 216"/>
                  <a:gd name="T62" fmla="*/ 105 w 127"/>
                  <a:gd name="T63" fmla="*/ 119 h 216"/>
                  <a:gd name="T64" fmla="*/ 102 w 127"/>
                  <a:gd name="T65" fmla="*/ 40 h 216"/>
                  <a:gd name="T66" fmla="*/ 93 w 127"/>
                  <a:gd name="T67" fmla="*/ 31 h 216"/>
                  <a:gd name="T68" fmla="*/ 102 w 127"/>
                  <a:gd name="T69" fmla="*/ 22 h 216"/>
                  <a:gd name="T70" fmla="*/ 111 w 127"/>
                  <a:gd name="T71" fmla="*/ 31 h 216"/>
                  <a:gd name="T72" fmla="*/ 102 w 127"/>
                  <a:gd name="T73" fmla="*/ 4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16">
                    <a:moveTo>
                      <a:pt x="119" y="2"/>
                    </a:moveTo>
                    <a:cubicBezTo>
                      <a:pt x="116" y="1"/>
                      <a:pt x="114" y="0"/>
                      <a:pt x="111" y="0"/>
                    </a:cubicBezTo>
                    <a:cubicBezTo>
                      <a:pt x="17" y="0"/>
                      <a:pt x="17" y="0"/>
                      <a:pt x="17" y="0"/>
                    </a:cubicBezTo>
                    <a:cubicBezTo>
                      <a:pt x="14" y="0"/>
                      <a:pt x="11" y="1"/>
                      <a:pt x="9" y="2"/>
                    </a:cubicBezTo>
                    <a:cubicBezTo>
                      <a:pt x="4" y="5"/>
                      <a:pt x="0" y="10"/>
                      <a:pt x="0" y="17"/>
                    </a:cubicBezTo>
                    <a:cubicBezTo>
                      <a:pt x="0" y="199"/>
                      <a:pt x="0" y="199"/>
                      <a:pt x="0" y="199"/>
                    </a:cubicBezTo>
                    <a:cubicBezTo>
                      <a:pt x="0" y="208"/>
                      <a:pt x="8" y="216"/>
                      <a:pt x="17" y="216"/>
                    </a:cubicBezTo>
                    <a:cubicBezTo>
                      <a:pt x="111" y="216"/>
                      <a:pt x="111" y="216"/>
                      <a:pt x="111" y="216"/>
                    </a:cubicBezTo>
                    <a:cubicBezTo>
                      <a:pt x="120" y="216"/>
                      <a:pt x="127" y="208"/>
                      <a:pt x="127" y="199"/>
                    </a:cubicBezTo>
                    <a:cubicBezTo>
                      <a:pt x="127" y="17"/>
                      <a:pt x="127" y="17"/>
                      <a:pt x="127" y="17"/>
                    </a:cubicBezTo>
                    <a:cubicBezTo>
                      <a:pt x="127" y="10"/>
                      <a:pt x="124" y="5"/>
                      <a:pt x="119" y="2"/>
                    </a:cubicBezTo>
                    <a:moveTo>
                      <a:pt x="105" y="180"/>
                    </a:moveTo>
                    <a:cubicBezTo>
                      <a:pt x="29" y="180"/>
                      <a:pt x="29" y="180"/>
                      <a:pt x="29" y="180"/>
                    </a:cubicBezTo>
                    <a:cubicBezTo>
                      <a:pt x="25" y="180"/>
                      <a:pt x="22" y="177"/>
                      <a:pt x="22" y="173"/>
                    </a:cubicBezTo>
                    <a:cubicBezTo>
                      <a:pt x="22" y="169"/>
                      <a:pt x="25" y="166"/>
                      <a:pt x="29" y="166"/>
                    </a:cubicBezTo>
                    <a:cubicBezTo>
                      <a:pt x="105" y="166"/>
                      <a:pt x="105" y="166"/>
                      <a:pt x="105" y="166"/>
                    </a:cubicBezTo>
                    <a:cubicBezTo>
                      <a:pt x="108" y="166"/>
                      <a:pt x="111" y="169"/>
                      <a:pt x="111" y="173"/>
                    </a:cubicBezTo>
                    <a:cubicBezTo>
                      <a:pt x="111" y="177"/>
                      <a:pt x="108" y="180"/>
                      <a:pt x="105" y="180"/>
                    </a:cubicBezTo>
                    <a:moveTo>
                      <a:pt x="105" y="149"/>
                    </a:moveTo>
                    <a:cubicBezTo>
                      <a:pt x="29" y="149"/>
                      <a:pt x="29" y="149"/>
                      <a:pt x="29" y="149"/>
                    </a:cubicBezTo>
                    <a:cubicBezTo>
                      <a:pt x="25" y="149"/>
                      <a:pt x="22" y="146"/>
                      <a:pt x="22" y="143"/>
                    </a:cubicBezTo>
                    <a:cubicBezTo>
                      <a:pt x="22" y="139"/>
                      <a:pt x="25" y="136"/>
                      <a:pt x="29" y="136"/>
                    </a:cubicBezTo>
                    <a:cubicBezTo>
                      <a:pt x="105" y="136"/>
                      <a:pt x="105" y="136"/>
                      <a:pt x="105" y="136"/>
                    </a:cubicBezTo>
                    <a:cubicBezTo>
                      <a:pt x="108" y="136"/>
                      <a:pt x="111" y="139"/>
                      <a:pt x="111" y="143"/>
                    </a:cubicBezTo>
                    <a:cubicBezTo>
                      <a:pt x="111" y="146"/>
                      <a:pt x="108" y="149"/>
                      <a:pt x="105" y="149"/>
                    </a:cubicBezTo>
                    <a:moveTo>
                      <a:pt x="105" y="119"/>
                    </a:moveTo>
                    <a:cubicBezTo>
                      <a:pt x="29" y="119"/>
                      <a:pt x="29" y="119"/>
                      <a:pt x="29" y="119"/>
                    </a:cubicBezTo>
                    <a:cubicBezTo>
                      <a:pt x="25" y="119"/>
                      <a:pt x="22" y="116"/>
                      <a:pt x="22" y="112"/>
                    </a:cubicBezTo>
                    <a:cubicBezTo>
                      <a:pt x="22" y="109"/>
                      <a:pt x="25" y="106"/>
                      <a:pt x="29" y="106"/>
                    </a:cubicBezTo>
                    <a:cubicBezTo>
                      <a:pt x="105" y="106"/>
                      <a:pt x="105" y="106"/>
                      <a:pt x="105" y="106"/>
                    </a:cubicBezTo>
                    <a:cubicBezTo>
                      <a:pt x="108" y="106"/>
                      <a:pt x="111" y="109"/>
                      <a:pt x="111" y="112"/>
                    </a:cubicBezTo>
                    <a:cubicBezTo>
                      <a:pt x="111" y="116"/>
                      <a:pt x="108" y="119"/>
                      <a:pt x="105" y="119"/>
                    </a:cubicBezTo>
                    <a:moveTo>
                      <a:pt x="102" y="40"/>
                    </a:moveTo>
                    <a:cubicBezTo>
                      <a:pt x="97" y="40"/>
                      <a:pt x="93" y="36"/>
                      <a:pt x="93" y="31"/>
                    </a:cubicBezTo>
                    <a:cubicBezTo>
                      <a:pt x="93" y="26"/>
                      <a:pt x="97" y="22"/>
                      <a:pt x="102" y="22"/>
                    </a:cubicBezTo>
                    <a:cubicBezTo>
                      <a:pt x="107" y="22"/>
                      <a:pt x="111" y="26"/>
                      <a:pt x="111" y="31"/>
                    </a:cubicBezTo>
                    <a:cubicBezTo>
                      <a:pt x="111" y="36"/>
                      <a:pt x="107" y="40"/>
                      <a:pt x="102" y="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5303" tIns="42652" rIns="85303" bIns="42652" numCol="1" anchor="t" anchorCtr="0" compatLnSpc="1">
                <a:prstTxWarp prst="textNoShape">
                  <a:avLst/>
                </a:prstTxWarp>
              </a:bodyPr>
              <a:lstStyle/>
              <a:p>
                <a:pPr defTabSz="853012"/>
                <a:endParaRPr lang="en-US" sz="612">
                  <a:solidFill>
                    <a:srgbClr val="FFFFFF"/>
                  </a:solidFill>
                </a:endParaRPr>
              </a:p>
            </p:txBody>
          </p:sp>
        </p:grpSp>
      </p:grpSp>
      <p:grpSp>
        <p:nvGrpSpPr>
          <p:cNvPr id="51" name="Group 50"/>
          <p:cNvGrpSpPr/>
          <p:nvPr/>
        </p:nvGrpSpPr>
        <p:grpSpPr>
          <a:xfrm>
            <a:off x="3435713" y="4626376"/>
            <a:ext cx="868388" cy="685570"/>
            <a:chOff x="3368535" y="4925330"/>
            <a:chExt cx="851438" cy="672188"/>
          </a:xfrm>
        </p:grpSpPr>
        <p:sp>
          <p:nvSpPr>
            <p:cNvPr id="268" name="Rectangle 267"/>
            <p:cNvSpPr/>
            <p:nvPr/>
          </p:nvSpPr>
          <p:spPr bwMode="auto">
            <a:xfrm>
              <a:off x="3368535" y="4925330"/>
              <a:ext cx="851438" cy="672188"/>
            </a:xfrm>
            <a:prstGeom prst="rect">
              <a:avLst/>
            </a:prstGeom>
            <a:solidFill>
              <a:srgbClr val="92D050">
                <a:alpha val="89804"/>
              </a:srgbClr>
            </a:solidFill>
            <a:ln w="3175">
              <a:solidFill>
                <a:srgbClr val="7E7E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5" tIns="46613" rIns="93225"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Notification Hubs</a:t>
              </a:r>
            </a:p>
          </p:txBody>
        </p:sp>
        <p:grpSp>
          <p:nvGrpSpPr>
            <p:cNvPr id="215" name="Group 65"/>
            <p:cNvGrpSpPr>
              <a:grpSpLocks noChangeAspect="1"/>
            </p:cNvGrpSpPr>
            <p:nvPr/>
          </p:nvGrpSpPr>
          <p:grpSpPr bwMode="auto">
            <a:xfrm>
              <a:off x="3565557" y="4986778"/>
              <a:ext cx="457394" cy="441421"/>
              <a:chOff x="2406" y="1368"/>
              <a:chExt cx="315" cy="304"/>
            </a:xfrm>
          </p:grpSpPr>
          <p:sp>
            <p:nvSpPr>
              <p:cNvPr id="216" name="AutoShape 64"/>
              <p:cNvSpPr>
                <a:spLocks noChangeAspect="1" noChangeArrowheads="1" noTextEdit="1"/>
              </p:cNvSpPr>
              <p:nvPr/>
            </p:nvSpPr>
            <p:spPr bwMode="auto">
              <a:xfrm>
                <a:off x="2406" y="1368"/>
                <a:ext cx="315" cy="30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sp>
            <p:nvSpPr>
              <p:cNvPr id="217" name="Freeform 66"/>
              <p:cNvSpPr>
                <a:spLocks/>
              </p:cNvSpPr>
              <p:nvPr/>
            </p:nvSpPr>
            <p:spPr bwMode="auto">
              <a:xfrm>
                <a:off x="2414" y="1376"/>
                <a:ext cx="300" cy="107"/>
              </a:xfrm>
              <a:custGeom>
                <a:avLst/>
                <a:gdLst>
                  <a:gd name="T0" fmla="*/ 47 w 579"/>
                  <a:gd name="T1" fmla="*/ 208 h 208"/>
                  <a:gd name="T2" fmla="*/ 579 w 579"/>
                  <a:gd name="T3" fmla="*/ 208 h 208"/>
                  <a:gd name="T4" fmla="*/ 432 w 579"/>
                  <a:gd name="T5" fmla="*/ 79 h 208"/>
                  <a:gd name="T6" fmla="*/ 432 w 579"/>
                  <a:gd name="T7" fmla="*/ 144 h 208"/>
                  <a:gd name="T8" fmla="*/ 48 w 579"/>
                  <a:gd name="T9" fmla="*/ 144 h 208"/>
                  <a:gd name="T10" fmla="*/ 48 w 579"/>
                  <a:gd name="T11" fmla="*/ 91 h 208"/>
                  <a:gd name="T12" fmla="*/ 93 w 579"/>
                  <a:gd name="T13" fmla="*/ 48 h 208"/>
                  <a:gd name="T14" fmla="*/ 487 w 579"/>
                  <a:gd name="T15" fmla="*/ 48 h 208"/>
                  <a:gd name="T16" fmla="*/ 528 w 579"/>
                  <a:gd name="T17" fmla="*/ 91 h 208"/>
                  <a:gd name="T18" fmla="*/ 528 w 579"/>
                  <a:gd name="T19" fmla="*/ 114 h 208"/>
                  <a:gd name="T20" fmla="*/ 576 w 579"/>
                  <a:gd name="T21" fmla="*/ 154 h 208"/>
                  <a:gd name="T22" fmla="*/ 576 w 579"/>
                  <a:gd name="T23" fmla="*/ 91 h 208"/>
                  <a:gd name="T24" fmla="*/ 488 w 579"/>
                  <a:gd name="T25" fmla="*/ 0 h 208"/>
                  <a:gd name="T26" fmla="*/ 93 w 579"/>
                  <a:gd name="T27" fmla="*/ 0 h 208"/>
                  <a:gd name="T28" fmla="*/ 0 w 579"/>
                  <a:gd name="T29" fmla="*/ 91 h 208"/>
                  <a:gd name="T30" fmla="*/ 0 w 579"/>
                  <a:gd name="T31" fmla="*/ 208 h 208"/>
                  <a:gd name="T32" fmla="*/ 47 w 579"/>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9" h="208">
                    <a:moveTo>
                      <a:pt x="47" y="208"/>
                    </a:moveTo>
                    <a:lnTo>
                      <a:pt x="579" y="208"/>
                    </a:lnTo>
                    <a:lnTo>
                      <a:pt x="432" y="79"/>
                    </a:lnTo>
                    <a:lnTo>
                      <a:pt x="432" y="144"/>
                    </a:lnTo>
                    <a:lnTo>
                      <a:pt x="48" y="144"/>
                    </a:lnTo>
                    <a:lnTo>
                      <a:pt x="48" y="91"/>
                    </a:lnTo>
                    <a:cubicBezTo>
                      <a:pt x="48" y="66"/>
                      <a:pt x="68" y="48"/>
                      <a:pt x="93" y="48"/>
                    </a:cubicBezTo>
                    <a:lnTo>
                      <a:pt x="487" y="48"/>
                    </a:lnTo>
                    <a:cubicBezTo>
                      <a:pt x="512" y="48"/>
                      <a:pt x="528" y="66"/>
                      <a:pt x="528" y="91"/>
                    </a:cubicBezTo>
                    <a:lnTo>
                      <a:pt x="528" y="114"/>
                    </a:lnTo>
                    <a:lnTo>
                      <a:pt x="576" y="154"/>
                    </a:lnTo>
                    <a:lnTo>
                      <a:pt x="576" y="91"/>
                    </a:lnTo>
                    <a:cubicBezTo>
                      <a:pt x="576" y="40"/>
                      <a:pt x="538" y="0"/>
                      <a:pt x="488" y="0"/>
                    </a:cubicBezTo>
                    <a:lnTo>
                      <a:pt x="93" y="0"/>
                    </a:lnTo>
                    <a:cubicBezTo>
                      <a:pt x="42" y="0"/>
                      <a:pt x="0" y="40"/>
                      <a:pt x="0" y="91"/>
                    </a:cubicBezTo>
                    <a:lnTo>
                      <a:pt x="0" y="208"/>
                    </a:lnTo>
                    <a:lnTo>
                      <a:pt x="47" y="208"/>
                    </a:lnTo>
                    <a:close/>
                  </a:path>
                </a:pathLst>
              </a:custGeom>
              <a:solidFill>
                <a:schemeClr val="bg1"/>
              </a:solidFill>
              <a:ln w="0">
                <a:noFill/>
                <a:prstDash val="solid"/>
                <a:round/>
                <a:headEnd/>
                <a:tailEnd/>
              </a:ln>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sp>
            <p:nvSpPr>
              <p:cNvPr id="218" name="Freeform 67"/>
              <p:cNvSpPr>
                <a:spLocks/>
              </p:cNvSpPr>
              <p:nvPr/>
            </p:nvSpPr>
            <p:spPr bwMode="auto">
              <a:xfrm>
                <a:off x="2414" y="1499"/>
                <a:ext cx="299" cy="170"/>
              </a:xfrm>
              <a:custGeom>
                <a:avLst/>
                <a:gdLst>
                  <a:gd name="T0" fmla="*/ 531 w 576"/>
                  <a:gd name="T1" fmla="*/ 0 h 331"/>
                  <a:gd name="T2" fmla="*/ 1 w 576"/>
                  <a:gd name="T3" fmla="*/ 0 h 331"/>
                  <a:gd name="T4" fmla="*/ 128 w 576"/>
                  <a:gd name="T5" fmla="*/ 122 h 331"/>
                  <a:gd name="T6" fmla="*/ 128 w 576"/>
                  <a:gd name="T7" fmla="*/ 48 h 331"/>
                  <a:gd name="T8" fmla="*/ 528 w 576"/>
                  <a:gd name="T9" fmla="*/ 48 h 331"/>
                  <a:gd name="T10" fmla="*/ 528 w 576"/>
                  <a:gd name="T11" fmla="*/ 108 h 331"/>
                  <a:gd name="T12" fmla="*/ 487 w 576"/>
                  <a:gd name="T13" fmla="*/ 160 h 331"/>
                  <a:gd name="T14" fmla="*/ 93 w 576"/>
                  <a:gd name="T15" fmla="*/ 160 h 331"/>
                  <a:gd name="T16" fmla="*/ 48 w 576"/>
                  <a:gd name="T17" fmla="*/ 108 h 331"/>
                  <a:gd name="T18" fmla="*/ 48 w 576"/>
                  <a:gd name="T19" fmla="*/ 86 h 331"/>
                  <a:gd name="T20" fmla="*/ 0 w 576"/>
                  <a:gd name="T21" fmla="*/ 45 h 331"/>
                  <a:gd name="T22" fmla="*/ 0 w 576"/>
                  <a:gd name="T23" fmla="*/ 109 h 331"/>
                  <a:gd name="T24" fmla="*/ 93 w 576"/>
                  <a:gd name="T25" fmla="*/ 192 h 331"/>
                  <a:gd name="T26" fmla="*/ 179 w 576"/>
                  <a:gd name="T27" fmla="*/ 192 h 331"/>
                  <a:gd name="T28" fmla="*/ 374 w 576"/>
                  <a:gd name="T29" fmla="*/ 331 h 331"/>
                  <a:gd name="T30" fmla="*/ 359 w 576"/>
                  <a:gd name="T31" fmla="*/ 192 h 331"/>
                  <a:gd name="T32" fmla="*/ 488 w 576"/>
                  <a:gd name="T33" fmla="*/ 192 h 331"/>
                  <a:gd name="T34" fmla="*/ 576 w 576"/>
                  <a:gd name="T35" fmla="*/ 109 h 331"/>
                  <a:gd name="T36" fmla="*/ 576 w 576"/>
                  <a:gd name="T37" fmla="*/ 0 h 331"/>
                  <a:gd name="T38" fmla="*/ 531 w 576"/>
                  <a:gd name="T39"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6" h="331">
                    <a:moveTo>
                      <a:pt x="531" y="0"/>
                    </a:moveTo>
                    <a:lnTo>
                      <a:pt x="1" y="0"/>
                    </a:lnTo>
                    <a:lnTo>
                      <a:pt x="128" y="122"/>
                    </a:lnTo>
                    <a:lnTo>
                      <a:pt x="128" y="48"/>
                    </a:lnTo>
                    <a:lnTo>
                      <a:pt x="528" y="48"/>
                    </a:lnTo>
                    <a:lnTo>
                      <a:pt x="528" y="108"/>
                    </a:lnTo>
                    <a:cubicBezTo>
                      <a:pt x="528" y="134"/>
                      <a:pt x="512" y="160"/>
                      <a:pt x="487" y="160"/>
                    </a:cubicBezTo>
                    <a:lnTo>
                      <a:pt x="93" y="160"/>
                    </a:lnTo>
                    <a:cubicBezTo>
                      <a:pt x="68" y="160"/>
                      <a:pt x="48" y="134"/>
                      <a:pt x="48" y="108"/>
                    </a:cubicBezTo>
                    <a:lnTo>
                      <a:pt x="48" y="86"/>
                    </a:lnTo>
                    <a:lnTo>
                      <a:pt x="0" y="45"/>
                    </a:lnTo>
                    <a:lnTo>
                      <a:pt x="0" y="109"/>
                    </a:lnTo>
                    <a:cubicBezTo>
                      <a:pt x="0" y="159"/>
                      <a:pt x="42" y="192"/>
                      <a:pt x="93" y="192"/>
                    </a:cubicBezTo>
                    <a:lnTo>
                      <a:pt x="179" y="192"/>
                    </a:lnTo>
                    <a:lnTo>
                      <a:pt x="374" y="331"/>
                    </a:lnTo>
                    <a:lnTo>
                      <a:pt x="359" y="192"/>
                    </a:lnTo>
                    <a:lnTo>
                      <a:pt x="488" y="192"/>
                    </a:lnTo>
                    <a:cubicBezTo>
                      <a:pt x="538" y="192"/>
                      <a:pt x="576" y="159"/>
                      <a:pt x="576" y="109"/>
                    </a:cubicBezTo>
                    <a:lnTo>
                      <a:pt x="576" y="0"/>
                    </a:lnTo>
                    <a:lnTo>
                      <a:pt x="531" y="0"/>
                    </a:lnTo>
                    <a:close/>
                  </a:path>
                </a:pathLst>
              </a:custGeom>
              <a:solidFill>
                <a:schemeClr val="bg1"/>
              </a:solidFill>
              <a:ln w="0">
                <a:noFill/>
                <a:prstDash val="solid"/>
                <a:round/>
                <a:headEnd/>
                <a:tailEnd/>
              </a:ln>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grpSp>
      </p:grpSp>
      <p:grpSp>
        <p:nvGrpSpPr>
          <p:cNvPr id="50" name="Group 49"/>
          <p:cNvGrpSpPr/>
          <p:nvPr/>
        </p:nvGrpSpPr>
        <p:grpSpPr>
          <a:xfrm>
            <a:off x="4374445" y="4626376"/>
            <a:ext cx="868388" cy="685570"/>
            <a:chOff x="4290385" y="4925961"/>
            <a:chExt cx="851438" cy="672188"/>
          </a:xfrm>
        </p:grpSpPr>
        <p:sp>
          <p:nvSpPr>
            <p:cNvPr id="282" name="Rectangle 281"/>
            <p:cNvSpPr/>
            <p:nvPr/>
          </p:nvSpPr>
          <p:spPr bwMode="auto">
            <a:xfrm>
              <a:off x="4290385" y="4925961"/>
              <a:ext cx="851438" cy="672188"/>
            </a:xfrm>
            <a:prstGeom prst="rect">
              <a:avLst/>
            </a:prstGeom>
            <a:solidFill>
              <a:srgbClr val="92D050">
                <a:alpha val="89804"/>
              </a:srgbClr>
            </a:solidFill>
            <a:ln w="3175">
              <a:solidFill>
                <a:srgbClr val="7E7E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5" tIns="46613" rIns="93225"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API Management</a:t>
              </a:r>
            </a:p>
          </p:txBody>
        </p:sp>
        <p:grpSp>
          <p:nvGrpSpPr>
            <p:cNvPr id="269" name="Group 4"/>
            <p:cNvGrpSpPr>
              <a:grpSpLocks noChangeAspect="1"/>
            </p:cNvGrpSpPr>
            <p:nvPr/>
          </p:nvGrpSpPr>
          <p:grpSpPr bwMode="auto">
            <a:xfrm>
              <a:off x="4427148" y="4945842"/>
              <a:ext cx="577913" cy="486435"/>
              <a:chOff x="1339" y="1112"/>
              <a:chExt cx="398" cy="335"/>
            </a:xfrm>
          </p:grpSpPr>
          <p:sp>
            <p:nvSpPr>
              <p:cNvPr id="270" name="AutoShape 3"/>
              <p:cNvSpPr>
                <a:spLocks noChangeAspect="1" noChangeArrowheads="1" noTextEdit="1"/>
              </p:cNvSpPr>
              <p:nvPr/>
            </p:nvSpPr>
            <p:spPr bwMode="auto">
              <a:xfrm>
                <a:off x="1339" y="1112"/>
                <a:ext cx="398" cy="33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sp>
            <p:nvSpPr>
              <p:cNvPr id="271" name="Oval 5"/>
              <p:cNvSpPr>
                <a:spLocks noChangeArrowheads="1"/>
              </p:cNvSpPr>
              <p:nvPr/>
            </p:nvSpPr>
            <p:spPr bwMode="auto">
              <a:xfrm>
                <a:off x="1577" y="1232"/>
                <a:ext cx="37" cy="37"/>
              </a:xfrm>
              <a:prstGeom prst="ellipse">
                <a:avLst/>
              </a:prstGeom>
              <a:solidFill>
                <a:schemeClr val="bg1"/>
              </a:solidFill>
              <a:ln w="0">
                <a:noFill/>
                <a:prstDash val="solid"/>
                <a:round/>
                <a:headEnd/>
                <a:tailEnd/>
              </a:ln>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sp>
            <p:nvSpPr>
              <p:cNvPr id="272" name="Freeform 6"/>
              <p:cNvSpPr>
                <a:spLocks/>
              </p:cNvSpPr>
              <p:nvPr/>
            </p:nvSpPr>
            <p:spPr bwMode="auto">
              <a:xfrm>
                <a:off x="1480" y="1295"/>
                <a:ext cx="38" cy="38"/>
              </a:xfrm>
              <a:custGeom>
                <a:avLst/>
                <a:gdLst>
                  <a:gd name="T0" fmla="*/ 33 w 66"/>
                  <a:gd name="T1" fmla="*/ 0 h 66"/>
                  <a:gd name="T2" fmla="*/ 0 w 66"/>
                  <a:gd name="T3" fmla="*/ 33 h 66"/>
                  <a:gd name="T4" fmla="*/ 33 w 66"/>
                  <a:gd name="T5" fmla="*/ 66 h 66"/>
                  <a:gd name="T6" fmla="*/ 66 w 66"/>
                  <a:gd name="T7" fmla="*/ 33 h 66"/>
                  <a:gd name="T8" fmla="*/ 33 w 66"/>
                  <a:gd name="T9" fmla="*/ 0 h 66"/>
                </a:gdLst>
                <a:ahLst/>
                <a:cxnLst>
                  <a:cxn ang="0">
                    <a:pos x="T0" y="T1"/>
                  </a:cxn>
                  <a:cxn ang="0">
                    <a:pos x="T2" y="T3"/>
                  </a:cxn>
                  <a:cxn ang="0">
                    <a:pos x="T4" y="T5"/>
                  </a:cxn>
                  <a:cxn ang="0">
                    <a:pos x="T6" y="T7"/>
                  </a:cxn>
                  <a:cxn ang="0">
                    <a:pos x="T8" y="T9"/>
                  </a:cxn>
                </a:cxnLst>
                <a:rect l="0" t="0" r="r" b="b"/>
                <a:pathLst>
                  <a:path w="66" h="66">
                    <a:moveTo>
                      <a:pt x="33" y="0"/>
                    </a:moveTo>
                    <a:cubicBezTo>
                      <a:pt x="15" y="0"/>
                      <a:pt x="0" y="15"/>
                      <a:pt x="0" y="33"/>
                    </a:cubicBezTo>
                    <a:cubicBezTo>
                      <a:pt x="0" y="51"/>
                      <a:pt x="15" y="66"/>
                      <a:pt x="33" y="66"/>
                    </a:cubicBezTo>
                    <a:cubicBezTo>
                      <a:pt x="51" y="66"/>
                      <a:pt x="66" y="52"/>
                      <a:pt x="66" y="33"/>
                    </a:cubicBezTo>
                    <a:cubicBezTo>
                      <a:pt x="66" y="15"/>
                      <a:pt x="51" y="0"/>
                      <a:pt x="33" y="0"/>
                    </a:cubicBezTo>
                  </a:path>
                </a:pathLst>
              </a:custGeom>
              <a:solidFill>
                <a:schemeClr val="bg1"/>
              </a:solidFill>
              <a:ln w="0">
                <a:noFill/>
                <a:prstDash val="solid"/>
                <a:round/>
                <a:headEnd/>
                <a:tailEnd/>
              </a:ln>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sp>
            <p:nvSpPr>
              <p:cNvPr id="275" name="Freeform 7"/>
              <p:cNvSpPr>
                <a:spLocks noEditPoints="1"/>
              </p:cNvSpPr>
              <p:nvPr/>
            </p:nvSpPr>
            <p:spPr bwMode="auto">
              <a:xfrm>
                <a:off x="1348" y="1121"/>
                <a:ext cx="387" cy="325"/>
              </a:xfrm>
              <a:custGeom>
                <a:avLst/>
                <a:gdLst>
                  <a:gd name="T0" fmla="*/ 515 w 685"/>
                  <a:gd name="T1" fmla="*/ 251 h 575"/>
                  <a:gd name="T2" fmla="*/ 519 w 685"/>
                  <a:gd name="T3" fmla="*/ 291 h 575"/>
                  <a:gd name="T4" fmla="*/ 504 w 685"/>
                  <a:gd name="T5" fmla="*/ 310 h 575"/>
                  <a:gd name="T6" fmla="*/ 460 w 685"/>
                  <a:gd name="T7" fmla="*/ 304 h 575"/>
                  <a:gd name="T8" fmla="*/ 451 w 685"/>
                  <a:gd name="T9" fmla="*/ 332 h 575"/>
                  <a:gd name="T10" fmla="*/ 417 w 685"/>
                  <a:gd name="T11" fmla="*/ 304 h 575"/>
                  <a:gd name="T12" fmla="*/ 377 w 685"/>
                  <a:gd name="T13" fmla="*/ 310 h 575"/>
                  <a:gd name="T14" fmla="*/ 358 w 685"/>
                  <a:gd name="T15" fmla="*/ 295 h 575"/>
                  <a:gd name="T16" fmla="*/ 363 w 685"/>
                  <a:gd name="T17" fmla="*/ 251 h 575"/>
                  <a:gd name="T18" fmla="*/ 343 w 685"/>
                  <a:gd name="T19" fmla="*/ 242 h 575"/>
                  <a:gd name="T20" fmla="*/ 368 w 685"/>
                  <a:gd name="T21" fmla="*/ 208 h 575"/>
                  <a:gd name="T22" fmla="*/ 359 w 685"/>
                  <a:gd name="T23" fmla="*/ 168 h 575"/>
                  <a:gd name="T24" fmla="*/ 374 w 685"/>
                  <a:gd name="T25" fmla="*/ 148 h 575"/>
                  <a:gd name="T26" fmla="*/ 417 w 685"/>
                  <a:gd name="T27" fmla="*/ 155 h 575"/>
                  <a:gd name="T28" fmla="*/ 426 w 685"/>
                  <a:gd name="T29" fmla="*/ 130 h 575"/>
                  <a:gd name="T30" fmla="*/ 460 w 685"/>
                  <a:gd name="T31" fmla="*/ 157 h 575"/>
                  <a:gd name="T32" fmla="*/ 500 w 685"/>
                  <a:gd name="T33" fmla="*/ 150 h 575"/>
                  <a:gd name="T34" fmla="*/ 520 w 685"/>
                  <a:gd name="T35" fmla="*/ 164 h 575"/>
                  <a:gd name="T36" fmla="*/ 513 w 685"/>
                  <a:gd name="T37" fmla="*/ 208 h 575"/>
                  <a:gd name="T38" fmla="*/ 546 w 685"/>
                  <a:gd name="T39" fmla="*/ 217 h 575"/>
                  <a:gd name="T40" fmla="*/ 546 w 685"/>
                  <a:gd name="T41" fmla="*/ 241 h 575"/>
                  <a:gd name="T42" fmla="*/ 192 w 685"/>
                  <a:gd name="T43" fmla="*/ 320 h 575"/>
                  <a:gd name="T44" fmla="*/ 187 w 685"/>
                  <a:gd name="T45" fmla="*/ 280 h 575"/>
                  <a:gd name="T46" fmla="*/ 202 w 685"/>
                  <a:gd name="T47" fmla="*/ 260 h 575"/>
                  <a:gd name="T48" fmla="*/ 245 w 685"/>
                  <a:gd name="T49" fmla="*/ 266 h 575"/>
                  <a:gd name="T50" fmla="*/ 254 w 685"/>
                  <a:gd name="T51" fmla="*/ 242 h 575"/>
                  <a:gd name="T52" fmla="*/ 288 w 685"/>
                  <a:gd name="T53" fmla="*/ 269 h 575"/>
                  <a:gd name="T54" fmla="*/ 328 w 685"/>
                  <a:gd name="T55" fmla="*/ 262 h 575"/>
                  <a:gd name="T56" fmla="*/ 348 w 685"/>
                  <a:gd name="T57" fmla="*/ 276 h 575"/>
                  <a:gd name="T58" fmla="*/ 342 w 685"/>
                  <a:gd name="T59" fmla="*/ 320 h 575"/>
                  <a:gd name="T60" fmla="*/ 365 w 685"/>
                  <a:gd name="T61" fmla="*/ 329 h 575"/>
                  <a:gd name="T62" fmla="*/ 340 w 685"/>
                  <a:gd name="T63" fmla="*/ 363 h 575"/>
                  <a:gd name="T64" fmla="*/ 347 w 685"/>
                  <a:gd name="T65" fmla="*/ 402 h 575"/>
                  <a:gd name="T66" fmla="*/ 332 w 685"/>
                  <a:gd name="T67" fmla="*/ 422 h 575"/>
                  <a:gd name="T68" fmla="*/ 288 w 685"/>
                  <a:gd name="T69" fmla="*/ 416 h 575"/>
                  <a:gd name="T70" fmla="*/ 279 w 685"/>
                  <a:gd name="T71" fmla="*/ 445 h 575"/>
                  <a:gd name="T72" fmla="*/ 245 w 685"/>
                  <a:gd name="T73" fmla="*/ 416 h 575"/>
                  <a:gd name="T74" fmla="*/ 206 w 685"/>
                  <a:gd name="T75" fmla="*/ 421 h 575"/>
                  <a:gd name="T76" fmla="*/ 186 w 685"/>
                  <a:gd name="T77" fmla="*/ 406 h 575"/>
                  <a:gd name="T78" fmla="*/ 192 w 685"/>
                  <a:gd name="T79" fmla="*/ 363 h 575"/>
                  <a:gd name="T80" fmla="*/ 163 w 685"/>
                  <a:gd name="T81" fmla="*/ 353 h 575"/>
                  <a:gd name="T82" fmla="*/ 163 w 685"/>
                  <a:gd name="T83" fmla="*/ 330 h 575"/>
                  <a:gd name="T84" fmla="*/ 584 w 685"/>
                  <a:gd name="T85" fmla="*/ 206 h 575"/>
                  <a:gd name="T86" fmla="*/ 593 w 685"/>
                  <a:gd name="T87" fmla="*/ 154 h 575"/>
                  <a:gd name="T88" fmla="*/ 296 w 685"/>
                  <a:gd name="T89" fmla="*/ 95 h 575"/>
                  <a:gd name="T90" fmla="*/ 273 w 685"/>
                  <a:gd name="T91" fmla="*/ 99 h 575"/>
                  <a:gd name="T92" fmla="*/ 88 w 685"/>
                  <a:gd name="T93" fmla="*/ 166 h 575"/>
                  <a:gd name="T94" fmla="*/ 95 w 685"/>
                  <a:gd name="T95" fmla="*/ 208 h 575"/>
                  <a:gd name="T96" fmla="*/ 0 w 685"/>
                  <a:gd name="T97" fmla="*/ 325 h 575"/>
                  <a:gd name="T98" fmla="*/ 158 w 685"/>
                  <a:gd name="T99" fmla="*/ 445 h 575"/>
                  <a:gd name="T100" fmla="*/ 269 w 685"/>
                  <a:gd name="T101" fmla="*/ 575 h 575"/>
                  <a:gd name="T102" fmla="*/ 379 w 685"/>
                  <a:gd name="T103" fmla="*/ 491 h 575"/>
                  <a:gd name="T104" fmla="*/ 448 w 685"/>
                  <a:gd name="T105" fmla="*/ 531 h 575"/>
                  <a:gd name="T106" fmla="*/ 524 w 685"/>
                  <a:gd name="T107" fmla="*/ 445 h 575"/>
                  <a:gd name="T108" fmla="*/ 685 w 685"/>
                  <a:gd name="T109" fmla="*/ 32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85" h="575">
                    <a:moveTo>
                      <a:pt x="546" y="241"/>
                    </a:moveTo>
                    <a:lnTo>
                      <a:pt x="515" y="251"/>
                    </a:lnTo>
                    <a:lnTo>
                      <a:pt x="508" y="267"/>
                    </a:lnTo>
                    <a:lnTo>
                      <a:pt x="519" y="291"/>
                    </a:lnTo>
                    <a:lnTo>
                      <a:pt x="521" y="294"/>
                    </a:lnTo>
                    <a:lnTo>
                      <a:pt x="504" y="310"/>
                    </a:lnTo>
                    <a:lnTo>
                      <a:pt x="477" y="298"/>
                    </a:lnTo>
                    <a:lnTo>
                      <a:pt x="460" y="304"/>
                    </a:lnTo>
                    <a:lnTo>
                      <a:pt x="452" y="329"/>
                    </a:lnTo>
                    <a:lnTo>
                      <a:pt x="451" y="332"/>
                    </a:lnTo>
                    <a:lnTo>
                      <a:pt x="427" y="332"/>
                    </a:lnTo>
                    <a:lnTo>
                      <a:pt x="417" y="304"/>
                    </a:lnTo>
                    <a:lnTo>
                      <a:pt x="401" y="298"/>
                    </a:lnTo>
                    <a:lnTo>
                      <a:pt x="377" y="310"/>
                    </a:lnTo>
                    <a:lnTo>
                      <a:pt x="374" y="311"/>
                    </a:lnTo>
                    <a:lnTo>
                      <a:pt x="358" y="295"/>
                    </a:lnTo>
                    <a:lnTo>
                      <a:pt x="370" y="267"/>
                    </a:lnTo>
                    <a:lnTo>
                      <a:pt x="363" y="251"/>
                    </a:lnTo>
                    <a:lnTo>
                      <a:pt x="342" y="243"/>
                    </a:lnTo>
                    <a:lnTo>
                      <a:pt x="343" y="242"/>
                    </a:lnTo>
                    <a:lnTo>
                      <a:pt x="343" y="218"/>
                    </a:lnTo>
                    <a:lnTo>
                      <a:pt x="368" y="208"/>
                    </a:lnTo>
                    <a:lnTo>
                      <a:pt x="372" y="192"/>
                    </a:lnTo>
                    <a:lnTo>
                      <a:pt x="359" y="168"/>
                    </a:lnTo>
                    <a:lnTo>
                      <a:pt x="357" y="165"/>
                    </a:lnTo>
                    <a:lnTo>
                      <a:pt x="374" y="148"/>
                    </a:lnTo>
                    <a:lnTo>
                      <a:pt x="401" y="161"/>
                    </a:lnTo>
                    <a:lnTo>
                      <a:pt x="417" y="155"/>
                    </a:lnTo>
                    <a:lnTo>
                      <a:pt x="425" y="131"/>
                    </a:lnTo>
                    <a:lnTo>
                      <a:pt x="426" y="130"/>
                    </a:lnTo>
                    <a:lnTo>
                      <a:pt x="450" y="130"/>
                    </a:lnTo>
                    <a:lnTo>
                      <a:pt x="460" y="157"/>
                    </a:lnTo>
                    <a:lnTo>
                      <a:pt x="476" y="162"/>
                    </a:lnTo>
                    <a:lnTo>
                      <a:pt x="500" y="150"/>
                    </a:lnTo>
                    <a:lnTo>
                      <a:pt x="503" y="148"/>
                    </a:lnTo>
                    <a:lnTo>
                      <a:pt x="520" y="164"/>
                    </a:lnTo>
                    <a:lnTo>
                      <a:pt x="507" y="192"/>
                    </a:lnTo>
                    <a:lnTo>
                      <a:pt x="513" y="208"/>
                    </a:lnTo>
                    <a:lnTo>
                      <a:pt x="540" y="216"/>
                    </a:lnTo>
                    <a:lnTo>
                      <a:pt x="546" y="217"/>
                    </a:lnTo>
                    <a:lnTo>
                      <a:pt x="546" y="241"/>
                    </a:lnTo>
                    <a:lnTo>
                      <a:pt x="546" y="241"/>
                    </a:lnTo>
                    <a:close/>
                    <a:moveTo>
                      <a:pt x="163" y="330"/>
                    </a:moveTo>
                    <a:lnTo>
                      <a:pt x="192" y="320"/>
                    </a:lnTo>
                    <a:lnTo>
                      <a:pt x="199" y="303"/>
                    </a:lnTo>
                    <a:lnTo>
                      <a:pt x="187" y="280"/>
                    </a:lnTo>
                    <a:lnTo>
                      <a:pt x="185" y="277"/>
                    </a:lnTo>
                    <a:lnTo>
                      <a:pt x="202" y="260"/>
                    </a:lnTo>
                    <a:lnTo>
                      <a:pt x="229" y="273"/>
                    </a:lnTo>
                    <a:lnTo>
                      <a:pt x="245" y="266"/>
                    </a:lnTo>
                    <a:lnTo>
                      <a:pt x="253" y="243"/>
                    </a:lnTo>
                    <a:lnTo>
                      <a:pt x="254" y="242"/>
                    </a:lnTo>
                    <a:lnTo>
                      <a:pt x="278" y="242"/>
                    </a:lnTo>
                    <a:lnTo>
                      <a:pt x="288" y="269"/>
                    </a:lnTo>
                    <a:lnTo>
                      <a:pt x="304" y="274"/>
                    </a:lnTo>
                    <a:lnTo>
                      <a:pt x="328" y="262"/>
                    </a:lnTo>
                    <a:lnTo>
                      <a:pt x="331" y="260"/>
                    </a:lnTo>
                    <a:lnTo>
                      <a:pt x="348" y="276"/>
                    </a:lnTo>
                    <a:lnTo>
                      <a:pt x="335" y="303"/>
                    </a:lnTo>
                    <a:lnTo>
                      <a:pt x="342" y="320"/>
                    </a:lnTo>
                    <a:lnTo>
                      <a:pt x="365" y="328"/>
                    </a:lnTo>
                    <a:lnTo>
                      <a:pt x="365" y="329"/>
                    </a:lnTo>
                    <a:lnTo>
                      <a:pt x="365" y="352"/>
                    </a:lnTo>
                    <a:lnTo>
                      <a:pt x="340" y="363"/>
                    </a:lnTo>
                    <a:lnTo>
                      <a:pt x="334" y="379"/>
                    </a:lnTo>
                    <a:lnTo>
                      <a:pt x="347" y="402"/>
                    </a:lnTo>
                    <a:lnTo>
                      <a:pt x="348" y="405"/>
                    </a:lnTo>
                    <a:lnTo>
                      <a:pt x="332" y="422"/>
                    </a:lnTo>
                    <a:lnTo>
                      <a:pt x="304" y="409"/>
                    </a:lnTo>
                    <a:lnTo>
                      <a:pt x="288" y="416"/>
                    </a:lnTo>
                    <a:lnTo>
                      <a:pt x="280" y="441"/>
                    </a:lnTo>
                    <a:lnTo>
                      <a:pt x="279" y="445"/>
                    </a:lnTo>
                    <a:lnTo>
                      <a:pt x="256" y="445"/>
                    </a:lnTo>
                    <a:lnTo>
                      <a:pt x="245" y="416"/>
                    </a:lnTo>
                    <a:lnTo>
                      <a:pt x="229" y="409"/>
                    </a:lnTo>
                    <a:lnTo>
                      <a:pt x="206" y="421"/>
                    </a:lnTo>
                    <a:lnTo>
                      <a:pt x="202" y="423"/>
                    </a:lnTo>
                    <a:lnTo>
                      <a:pt x="186" y="406"/>
                    </a:lnTo>
                    <a:lnTo>
                      <a:pt x="199" y="379"/>
                    </a:lnTo>
                    <a:lnTo>
                      <a:pt x="192" y="363"/>
                    </a:lnTo>
                    <a:lnTo>
                      <a:pt x="167" y="354"/>
                    </a:lnTo>
                    <a:lnTo>
                      <a:pt x="163" y="353"/>
                    </a:lnTo>
                    <a:lnTo>
                      <a:pt x="163" y="330"/>
                    </a:lnTo>
                    <a:lnTo>
                      <a:pt x="163" y="330"/>
                    </a:lnTo>
                    <a:close/>
                    <a:moveTo>
                      <a:pt x="597" y="210"/>
                    </a:moveTo>
                    <a:lnTo>
                      <a:pt x="584" y="206"/>
                    </a:lnTo>
                    <a:lnTo>
                      <a:pt x="588" y="193"/>
                    </a:lnTo>
                    <a:cubicBezTo>
                      <a:pt x="591" y="180"/>
                      <a:pt x="593" y="167"/>
                      <a:pt x="593" y="154"/>
                    </a:cubicBezTo>
                    <a:cubicBezTo>
                      <a:pt x="593" y="69"/>
                      <a:pt x="523" y="0"/>
                      <a:pt x="439" y="0"/>
                    </a:cubicBezTo>
                    <a:cubicBezTo>
                      <a:pt x="376" y="0"/>
                      <a:pt x="320" y="37"/>
                      <a:pt x="296" y="95"/>
                    </a:cubicBezTo>
                    <a:lnTo>
                      <a:pt x="287" y="116"/>
                    </a:lnTo>
                    <a:lnTo>
                      <a:pt x="273" y="99"/>
                    </a:lnTo>
                    <a:cubicBezTo>
                      <a:pt x="253" y="75"/>
                      <a:pt x="224" y="62"/>
                      <a:pt x="193" y="62"/>
                    </a:cubicBezTo>
                    <a:cubicBezTo>
                      <a:pt x="135" y="62"/>
                      <a:pt x="88" y="109"/>
                      <a:pt x="88" y="166"/>
                    </a:cubicBezTo>
                    <a:cubicBezTo>
                      <a:pt x="88" y="176"/>
                      <a:pt x="89" y="186"/>
                      <a:pt x="92" y="195"/>
                    </a:cubicBezTo>
                    <a:lnTo>
                      <a:pt x="95" y="208"/>
                    </a:lnTo>
                    <a:lnTo>
                      <a:pt x="83" y="212"/>
                    </a:lnTo>
                    <a:cubicBezTo>
                      <a:pt x="32" y="231"/>
                      <a:pt x="0" y="273"/>
                      <a:pt x="0" y="325"/>
                    </a:cubicBezTo>
                    <a:cubicBezTo>
                      <a:pt x="0" y="392"/>
                      <a:pt x="56" y="445"/>
                      <a:pt x="127" y="445"/>
                    </a:cubicBezTo>
                    <a:lnTo>
                      <a:pt x="158" y="445"/>
                    </a:lnTo>
                    <a:cubicBezTo>
                      <a:pt x="157" y="445"/>
                      <a:pt x="157" y="457"/>
                      <a:pt x="157" y="462"/>
                    </a:cubicBezTo>
                    <a:cubicBezTo>
                      <a:pt x="157" y="525"/>
                      <a:pt x="207" y="575"/>
                      <a:pt x="269" y="575"/>
                    </a:cubicBezTo>
                    <a:cubicBezTo>
                      <a:pt x="314" y="575"/>
                      <a:pt x="355" y="548"/>
                      <a:pt x="373" y="506"/>
                    </a:cubicBezTo>
                    <a:lnTo>
                      <a:pt x="379" y="491"/>
                    </a:lnTo>
                    <a:lnTo>
                      <a:pt x="390" y="504"/>
                    </a:lnTo>
                    <a:cubicBezTo>
                      <a:pt x="405" y="521"/>
                      <a:pt x="426" y="531"/>
                      <a:pt x="448" y="531"/>
                    </a:cubicBezTo>
                    <a:cubicBezTo>
                      <a:pt x="491" y="531"/>
                      <a:pt x="525" y="496"/>
                      <a:pt x="525" y="454"/>
                    </a:cubicBezTo>
                    <a:cubicBezTo>
                      <a:pt x="525" y="451"/>
                      <a:pt x="525" y="445"/>
                      <a:pt x="524" y="445"/>
                    </a:cubicBezTo>
                    <a:lnTo>
                      <a:pt x="559" y="445"/>
                    </a:lnTo>
                    <a:cubicBezTo>
                      <a:pt x="630" y="445"/>
                      <a:pt x="685" y="392"/>
                      <a:pt x="685" y="325"/>
                    </a:cubicBezTo>
                    <a:cubicBezTo>
                      <a:pt x="685" y="271"/>
                      <a:pt x="651" y="227"/>
                      <a:pt x="597" y="210"/>
                    </a:cubicBezTo>
                    <a:close/>
                  </a:path>
                </a:pathLst>
              </a:custGeom>
              <a:solidFill>
                <a:schemeClr val="bg1"/>
              </a:solidFill>
              <a:ln w="0">
                <a:noFill/>
                <a:prstDash val="solid"/>
                <a:round/>
                <a:headEnd/>
                <a:tailEnd/>
              </a:ln>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grpSp>
      </p:grpSp>
      <p:grpSp>
        <p:nvGrpSpPr>
          <p:cNvPr id="72" name="Group 71"/>
          <p:cNvGrpSpPr/>
          <p:nvPr/>
        </p:nvGrpSpPr>
        <p:grpSpPr>
          <a:xfrm>
            <a:off x="8129809" y="2364205"/>
            <a:ext cx="868388" cy="685570"/>
            <a:chOff x="7974218" y="2708009"/>
            <a:chExt cx="851438" cy="672188"/>
          </a:xfrm>
        </p:grpSpPr>
        <p:sp>
          <p:nvSpPr>
            <p:cNvPr id="76" name="Rectangle 75"/>
            <p:cNvSpPr/>
            <p:nvPr/>
          </p:nvSpPr>
          <p:spPr bwMode="auto">
            <a:xfrm>
              <a:off x="7974218" y="2708009"/>
              <a:ext cx="851438" cy="672188"/>
            </a:xfrm>
            <a:prstGeom prst="rect">
              <a:avLst/>
            </a:prstGeom>
            <a:solidFill>
              <a:srgbClr val="002060">
                <a:alpha val="74902"/>
              </a:srgbClr>
            </a:solidFill>
            <a:ln w="3175">
              <a:solidFill>
                <a:srgbClr val="7E7E7E">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13" rIns="0" bIns="46613" numCol="1" rtlCol="0" anchor="b" anchorCtr="0" compatLnSpc="1">
              <a:prstTxWarp prst="textNoShape">
                <a:avLst/>
              </a:prstTxWarp>
            </a:bodyPr>
            <a:lstStyle/>
            <a:p>
              <a:pPr algn="ctr" defTabSz="931967" fontAlgn="base">
                <a:spcBef>
                  <a:spcPct val="0"/>
                </a:spcBef>
                <a:spcAft>
                  <a:spcPct val="0"/>
                </a:spcAft>
              </a:pPr>
              <a:r>
                <a:rPr lang="en-US" sz="612" b="1" dirty="0" err="1">
                  <a:solidFill>
                    <a:srgbClr val="FFFFFF"/>
                  </a:solidFill>
                </a:rPr>
                <a:t>DocumentDB</a:t>
              </a:r>
              <a:endParaRPr lang="en-US" sz="612" b="1" dirty="0">
                <a:solidFill>
                  <a:srgbClr val="FFFFFF"/>
                </a:solidFill>
              </a:endParaRPr>
            </a:p>
          </p:txBody>
        </p:sp>
        <p:sp>
          <p:nvSpPr>
            <p:cNvPr id="102" name="Freeform 101"/>
            <p:cNvSpPr>
              <a:spLocks noEditPoints="1"/>
            </p:cNvSpPr>
            <p:nvPr/>
          </p:nvSpPr>
          <p:spPr bwMode="auto">
            <a:xfrm>
              <a:off x="8205086" y="2799988"/>
              <a:ext cx="389703" cy="343591"/>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93229" tIns="46614" rIns="93229" bIns="46614" numCol="1" anchor="t" anchorCtr="0" compatLnSpc="1">
              <a:prstTxWarp prst="textNoShape">
                <a:avLst/>
              </a:prstTxWarp>
            </a:bodyPr>
            <a:lstStyle/>
            <a:p>
              <a:pPr defTabSz="1238826"/>
              <a:endParaRPr lang="en-US" sz="612" dirty="0">
                <a:solidFill>
                  <a:srgbClr val="292929"/>
                </a:solidFill>
              </a:endParaRPr>
            </a:p>
          </p:txBody>
        </p:sp>
      </p:grpSp>
      <p:grpSp>
        <p:nvGrpSpPr>
          <p:cNvPr id="75" name="Group 74"/>
          <p:cNvGrpSpPr/>
          <p:nvPr/>
        </p:nvGrpSpPr>
        <p:grpSpPr>
          <a:xfrm>
            <a:off x="9068321" y="3116530"/>
            <a:ext cx="868388" cy="685570"/>
            <a:chOff x="8891020" y="3439112"/>
            <a:chExt cx="851438" cy="672188"/>
          </a:xfrm>
        </p:grpSpPr>
        <p:sp>
          <p:nvSpPr>
            <p:cNvPr id="65" name="Rectangle 64"/>
            <p:cNvSpPr/>
            <p:nvPr/>
          </p:nvSpPr>
          <p:spPr bwMode="auto">
            <a:xfrm>
              <a:off x="8891020" y="3439112"/>
              <a:ext cx="851438" cy="672188"/>
            </a:xfrm>
            <a:prstGeom prst="rect">
              <a:avLst/>
            </a:prstGeom>
            <a:solidFill>
              <a:srgbClr val="002060">
                <a:alpha val="74902"/>
              </a:srgbClr>
            </a:solidFill>
            <a:ln w="3175">
              <a:solidFill>
                <a:srgbClr val="7E7E7E">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13" rIns="0" bIns="46613" numCol="1" rtlCol="0" anchor="b" anchorCtr="0" compatLnSpc="1">
              <a:prstTxWarp prst="textNoShape">
                <a:avLst/>
              </a:prstTxWarp>
            </a:bodyPr>
            <a:lstStyle/>
            <a:p>
              <a:pPr algn="ctr" defTabSz="931967" fontAlgn="base">
                <a:spcBef>
                  <a:spcPct val="0"/>
                </a:spcBef>
                <a:spcAft>
                  <a:spcPct val="0"/>
                </a:spcAft>
              </a:pPr>
              <a:r>
                <a:rPr lang="en-US" sz="612" b="1" dirty="0" err="1">
                  <a:solidFill>
                    <a:srgbClr val="FFFFFF"/>
                  </a:solidFill>
                </a:rPr>
                <a:t>Redis</a:t>
              </a:r>
              <a:r>
                <a:rPr lang="en-US" sz="612" b="1" dirty="0">
                  <a:solidFill>
                    <a:srgbClr val="FFFFFF"/>
                  </a:solidFill>
                </a:rPr>
                <a:t> Cache</a:t>
              </a:r>
            </a:p>
          </p:txBody>
        </p:sp>
        <p:grpSp>
          <p:nvGrpSpPr>
            <p:cNvPr id="223" name="Group 75"/>
            <p:cNvGrpSpPr>
              <a:grpSpLocks noChangeAspect="1"/>
            </p:cNvGrpSpPr>
            <p:nvPr/>
          </p:nvGrpSpPr>
          <p:grpSpPr bwMode="auto">
            <a:xfrm>
              <a:off x="9105178" y="3477657"/>
              <a:ext cx="423122" cy="462077"/>
              <a:chOff x="455" y="1034"/>
              <a:chExt cx="315" cy="344"/>
            </a:xfrm>
          </p:grpSpPr>
          <p:sp>
            <p:nvSpPr>
              <p:cNvPr id="224" name="AutoShape 74"/>
              <p:cNvSpPr>
                <a:spLocks noChangeAspect="1" noChangeArrowheads="1" noTextEdit="1"/>
              </p:cNvSpPr>
              <p:nvPr/>
            </p:nvSpPr>
            <p:spPr bwMode="auto">
              <a:xfrm>
                <a:off x="455" y="1034"/>
                <a:ext cx="315" cy="3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sp>
            <p:nvSpPr>
              <p:cNvPr id="225" name="Freeform 76"/>
              <p:cNvSpPr>
                <a:spLocks noEditPoints="1"/>
              </p:cNvSpPr>
              <p:nvPr/>
            </p:nvSpPr>
            <p:spPr bwMode="auto">
              <a:xfrm>
                <a:off x="463" y="1042"/>
                <a:ext cx="248" cy="333"/>
              </a:xfrm>
              <a:custGeom>
                <a:avLst/>
                <a:gdLst>
                  <a:gd name="T0" fmla="*/ 78 w 479"/>
                  <a:gd name="T1" fmla="*/ 76 h 650"/>
                  <a:gd name="T2" fmla="*/ 240 w 479"/>
                  <a:gd name="T3" fmla="*/ 35 h 650"/>
                  <a:gd name="T4" fmla="*/ 401 w 479"/>
                  <a:gd name="T5" fmla="*/ 76 h 650"/>
                  <a:gd name="T6" fmla="*/ 240 w 479"/>
                  <a:gd name="T7" fmla="*/ 117 h 650"/>
                  <a:gd name="T8" fmla="*/ 78 w 479"/>
                  <a:gd name="T9" fmla="*/ 76 h 650"/>
                  <a:gd name="T10" fmla="*/ 221 w 479"/>
                  <a:gd name="T11" fmla="*/ 616 h 650"/>
                  <a:gd name="T12" fmla="*/ 221 w 479"/>
                  <a:gd name="T13" fmla="*/ 228 h 650"/>
                  <a:gd name="T14" fmla="*/ 408 w 479"/>
                  <a:gd name="T15" fmla="*/ 157 h 650"/>
                  <a:gd name="T16" fmla="*/ 479 w 479"/>
                  <a:gd name="T17" fmla="*/ 162 h 650"/>
                  <a:gd name="T18" fmla="*/ 479 w 479"/>
                  <a:gd name="T19" fmla="*/ 76 h 650"/>
                  <a:gd name="T20" fmla="*/ 240 w 479"/>
                  <a:gd name="T21" fmla="*/ 0 h 650"/>
                  <a:gd name="T22" fmla="*/ 0 w 479"/>
                  <a:gd name="T23" fmla="*/ 76 h 650"/>
                  <a:gd name="T24" fmla="*/ 0 w 479"/>
                  <a:gd name="T25" fmla="*/ 574 h 650"/>
                  <a:gd name="T26" fmla="*/ 240 w 479"/>
                  <a:gd name="T27" fmla="*/ 650 h 650"/>
                  <a:gd name="T28" fmla="*/ 256 w 479"/>
                  <a:gd name="T29" fmla="*/ 649 h 650"/>
                  <a:gd name="T30" fmla="*/ 221 w 479"/>
                  <a:gd name="T31" fmla="*/ 616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9" h="650">
                    <a:moveTo>
                      <a:pt x="78" y="76"/>
                    </a:moveTo>
                    <a:cubicBezTo>
                      <a:pt x="78" y="54"/>
                      <a:pt x="150" y="35"/>
                      <a:pt x="240" y="35"/>
                    </a:cubicBezTo>
                    <a:cubicBezTo>
                      <a:pt x="329" y="35"/>
                      <a:pt x="401" y="54"/>
                      <a:pt x="401" y="76"/>
                    </a:cubicBezTo>
                    <a:cubicBezTo>
                      <a:pt x="401" y="98"/>
                      <a:pt x="329" y="117"/>
                      <a:pt x="240" y="117"/>
                    </a:cubicBezTo>
                    <a:cubicBezTo>
                      <a:pt x="150" y="117"/>
                      <a:pt x="78" y="98"/>
                      <a:pt x="78" y="76"/>
                    </a:cubicBezTo>
                    <a:close/>
                    <a:moveTo>
                      <a:pt x="221" y="616"/>
                    </a:moveTo>
                    <a:lnTo>
                      <a:pt x="221" y="228"/>
                    </a:lnTo>
                    <a:cubicBezTo>
                      <a:pt x="221" y="180"/>
                      <a:pt x="297" y="157"/>
                      <a:pt x="408" y="157"/>
                    </a:cubicBezTo>
                    <a:cubicBezTo>
                      <a:pt x="433" y="157"/>
                      <a:pt x="457" y="159"/>
                      <a:pt x="479" y="162"/>
                    </a:cubicBezTo>
                    <a:lnTo>
                      <a:pt x="479" y="76"/>
                    </a:lnTo>
                    <a:cubicBezTo>
                      <a:pt x="479" y="34"/>
                      <a:pt x="372" y="0"/>
                      <a:pt x="240" y="0"/>
                    </a:cubicBezTo>
                    <a:cubicBezTo>
                      <a:pt x="108" y="0"/>
                      <a:pt x="0" y="34"/>
                      <a:pt x="0" y="76"/>
                    </a:cubicBezTo>
                    <a:lnTo>
                      <a:pt x="0" y="574"/>
                    </a:lnTo>
                    <a:cubicBezTo>
                      <a:pt x="0" y="616"/>
                      <a:pt x="108" y="650"/>
                      <a:pt x="240" y="650"/>
                    </a:cubicBezTo>
                    <a:lnTo>
                      <a:pt x="256" y="649"/>
                    </a:lnTo>
                    <a:cubicBezTo>
                      <a:pt x="234" y="640"/>
                      <a:pt x="221" y="628"/>
                      <a:pt x="221" y="616"/>
                    </a:cubicBezTo>
                    <a:close/>
                  </a:path>
                </a:pathLst>
              </a:custGeom>
              <a:solidFill>
                <a:schemeClr val="bg1"/>
              </a:solidFill>
              <a:ln w="0">
                <a:noFill/>
                <a:prstDash val="solid"/>
                <a:round/>
                <a:headEnd/>
                <a:tailEnd/>
              </a:ln>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sp>
            <p:nvSpPr>
              <p:cNvPr id="226" name="Freeform 77"/>
              <p:cNvSpPr>
                <a:spLocks noEditPoints="1"/>
              </p:cNvSpPr>
              <p:nvPr/>
            </p:nvSpPr>
            <p:spPr bwMode="auto">
              <a:xfrm>
                <a:off x="593" y="1138"/>
                <a:ext cx="175" cy="240"/>
              </a:xfrm>
              <a:custGeom>
                <a:avLst/>
                <a:gdLst>
                  <a:gd name="T0" fmla="*/ 166 w 338"/>
                  <a:gd name="T1" fmla="*/ 93 h 468"/>
                  <a:gd name="T2" fmla="*/ 49 w 338"/>
                  <a:gd name="T3" fmla="*/ 63 h 468"/>
                  <a:gd name="T4" fmla="*/ 166 w 338"/>
                  <a:gd name="T5" fmla="*/ 34 h 468"/>
                  <a:gd name="T6" fmla="*/ 282 w 338"/>
                  <a:gd name="T7" fmla="*/ 63 h 468"/>
                  <a:gd name="T8" fmla="*/ 166 w 338"/>
                  <a:gd name="T9" fmla="*/ 93 h 468"/>
                  <a:gd name="T10" fmla="*/ 267 w 338"/>
                  <a:gd name="T11" fmla="*/ 255 h 468"/>
                  <a:gd name="T12" fmla="*/ 54 w 338"/>
                  <a:gd name="T13" fmla="*/ 431 h 468"/>
                  <a:gd name="T14" fmla="*/ 136 w 338"/>
                  <a:gd name="T15" fmla="*/ 295 h 468"/>
                  <a:gd name="T16" fmla="*/ 65 w 338"/>
                  <a:gd name="T17" fmla="*/ 295 h 468"/>
                  <a:gd name="T18" fmla="*/ 277 w 338"/>
                  <a:gd name="T19" fmla="*/ 119 h 468"/>
                  <a:gd name="T20" fmla="*/ 195 w 338"/>
                  <a:gd name="T21" fmla="*/ 255 h 468"/>
                  <a:gd name="T22" fmla="*/ 267 w 338"/>
                  <a:gd name="T23" fmla="*/ 255 h 468"/>
                  <a:gd name="T24" fmla="*/ 166 w 338"/>
                  <a:gd name="T25" fmla="*/ 0 h 468"/>
                  <a:gd name="T26" fmla="*/ 0 w 338"/>
                  <a:gd name="T27" fmla="*/ 53 h 468"/>
                  <a:gd name="T28" fmla="*/ 0 w 338"/>
                  <a:gd name="T29" fmla="*/ 412 h 468"/>
                  <a:gd name="T30" fmla="*/ 166 w 338"/>
                  <a:gd name="T31" fmla="*/ 468 h 468"/>
                  <a:gd name="T32" fmla="*/ 338 w 338"/>
                  <a:gd name="T33" fmla="*/ 413 h 468"/>
                  <a:gd name="T34" fmla="*/ 338 w 338"/>
                  <a:gd name="T35" fmla="*/ 54 h 468"/>
                  <a:gd name="T36" fmla="*/ 166 w 338"/>
                  <a:gd name="T37"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8" h="468">
                    <a:moveTo>
                      <a:pt x="166" y="93"/>
                    </a:moveTo>
                    <a:cubicBezTo>
                      <a:pt x="102" y="93"/>
                      <a:pt x="49" y="80"/>
                      <a:pt x="49" y="63"/>
                    </a:cubicBezTo>
                    <a:cubicBezTo>
                      <a:pt x="49" y="47"/>
                      <a:pt x="102" y="34"/>
                      <a:pt x="166" y="34"/>
                    </a:cubicBezTo>
                    <a:cubicBezTo>
                      <a:pt x="230" y="34"/>
                      <a:pt x="282" y="47"/>
                      <a:pt x="282" y="63"/>
                    </a:cubicBezTo>
                    <a:cubicBezTo>
                      <a:pt x="282" y="80"/>
                      <a:pt x="230" y="93"/>
                      <a:pt x="166" y="93"/>
                    </a:cubicBezTo>
                    <a:close/>
                    <a:moveTo>
                      <a:pt x="267" y="255"/>
                    </a:moveTo>
                    <a:lnTo>
                      <a:pt x="54" y="431"/>
                    </a:lnTo>
                    <a:lnTo>
                      <a:pt x="136" y="295"/>
                    </a:lnTo>
                    <a:lnTo>
                      <a:pt x="65" y="295"/>
                    </a:lnTo>
                    <a:lnTo>
                      <a:pt x="277" y="119"/>
                    </a:lnTo>
                    <a:lnTo>
                      <a:pt x="195" y="255"/>
                    </a:lnTo>
                    <a:lnTo>
                      <a:pt x="267" y="255"/>
                    </a:lnTo>
                    <a:close/>
                    <a:moveTo>
                      <a:pt x="166" y="0"/>
                    </a:moveTo>
                    <a:cubicBezTo>
                      <a:pt x="71" y="0"/>
                      <a:pt x="0" y="23"/>
                      <a:pt x="0" y="53"/>
                    </a:cubicBezTo>
                    <a:lnTo>
                      <a:pt x="0" y="412"/>
                    </a:lnTo>
                    <a:cubicBezTo>
                      <a:pt x="0" y="442"/>
                      <a:pt x="71" y="468"/>
                      <a:pt x="166" y="468"/>
                    </a:cubicBezTo>
                    <a:cubicBezTo>
                      <a:pt x="261" y="468"/>
                      <a:pt x="338" y="443"/>
                      <a:pt x="338" y="413"/>
                    </a:cubicBezTo>
                    <a:lnTo>
                      <a:pt x="338" y="54"/>
                    </a:lnTo>
                    <a:cubicBezTo>
                      <a:pt x="338" y="24"/>
                      <a:pt x="261" y="0"/>
                      <a:pt x="166" y="0"/>
                    </a:cubicBezTo>
                    <a:close/>
                  </a:path>
                </a:pathLst>
              </a:custGeom>
              <a:solidFill>
                <a:schemeClr val="bg1"/>
              </a:solidFill>
              <a:ln w="0">
                <a:noFill/>
                <a:prstDash val="solid"/>
                <a:round/>
                <a:headEnd/>
                <a:tailEnd/>
              </a:ln>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grpSp>
      </p:grpSp>
      <p:grpSp>
        <p:nvGrpSpPr>
          <p:cNvPr id="77" name="Group 76"/>
          <p:cNvGrpSpPr/>
          <p:nvPr/>
        </p:nvGrpSpPr>
        <p:grpSpPr>
          <a:xfrm>
            <a:off x="8129809" y="3116530"/>
            <a:ext cx="868388" cy="685570"/>
            <a:chOff x="7976317" y="3439112"/>
            <a:chExt cx="851438" cy="672188"/>
          </a:xfrm>
        </p:grpSpPr>
        <p:sp>
          <p:nvSpPr>
            <p:cNvPr id="178" name="Rectangle 177"/>
            <p:cNvSpPr/>
            <p:nvPr/>
          </p:nvSpPr>
          <p:spPr bwMode="auto">
            <a:xfrm>
              <a:off x="7976317" y="3439112"/>
              <a:ext cx="851438" cy="672188"/>
            </a:xfrm>
            <a:prstGeom prst="rect">
              <a:avLst/>
            </a:prstGeom>
            <a:solidFill>
              <a:srgbClr val="002060">
                <a:alpha val="74902"/>
              </a:srgbClr>
            </a:solidFill>
            <a:ln w="3175">
              <a:solidFill>
                <a:srgbClr val="7E7E7E">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13" rIns="0" bIns="46613" numCol="1" rtlCol="0" anchor="b" anchorCtr="0" compatLnSpc="1">
              <a:prstTxWarp prst="textNoShape">
                <a:avLst/>
              </a:prstTxWarp>
            </a:bodyPr>
            <a:lstStyle/>
            <a:p>
              <a:pPr algn="ctr" defTabSz="931967" fontAlgn="base">
                <a:spcBef>
                  <a:spcPct val="0"/>
                </a:spcBef>
                <a:spcAft>
                  <a:spcPct val="0"/>
                </a:spcAft>
              </a:pPr>
              <a:r>
                <a:rPr lang="en-US" sz="612" b="1" dirty="0" err="1">
                  <a:solidFill>
                    <a:srgbClr val="FFFFFF"/>
                  </a:solidFill>
                </a:rPr>
                <a:t>StorSimple</a:t>
              </a:r>
              <a:endParaRPr lang="en-US" sz="612" b="1" dirty="0">
                <a:solidFill>
                  <a:srgbClr val="FFFFFF"/>
                </a:solidFill>
              </a:endParaRPr>
            </a:p>
          </p:txBody>
        </p:sp>
        <p:grpSp>
          <p:nvGrpSpPr>
            <p:cNvPr id="264" name="Group 263"/>
            <p:cNvGrpSpPr/>
            <p:nvPr/>
          </p:nvGrpSpPr>
          <p:grpSpPr bwMode="black">
            <a:xfrm>
              <a:off x="8180396" y="3491618"/>
              <a:ext cx="443280" cy="418188"/>
              <a:chOff x="8587169" y="5108012"/>
              <a:chExt cx="1184275" cy="1214438"/>
            </a:xfrm>
            <a:solidFill>
              <a:schemeClr val="tx1"/>
            </a:solidFill>
          </p:grpSpPr>
          <p:sp>
            <p:nvSpPr>
              <p:cNvPr id="265" name="Freeform 43"/>
              <p:cNvSpPr>
                <a:spLocks noEditPoints="1"/>
              </p:cNvSpPr>
              <p:nvPr/>
            </p:nvSpPr>
            <p:spPr bwMode="black">
              <a:xfrm>
                <a:off x="8587169" y="5108012"/>
                <a:ext cx="1184275" cy="1214438"/>
              </a:xfrm>
              <a:custGeom>
                <a:avLst/>
                <a:gdLst>
                  <a:gd name="T0" fmla="*/ 0 w 316"/>
                  <a:gd name="T1" fmla="*/ 78 h 324"/>
                  <a:gd name="T2" fmla="*/ 0 w 316"/>
                  <a:gd name="T3" fmla="*/ 63 h 324"/>
                  <a:gd name="T4" fmla="*/ 0 w 316"/>
                  <a:gd name="T5" fmla="*/ 47 h 324"/>
                  <a:gd name="T6" fmla="*/ 0 w 316"/>
                  <a:gd name="T7" fmla="*/ 16 h 324"/>
                  <a:gd name="T8" fmla="*/ 0 w 316"/>
                  <a:gd name="T9" fmla="*/ 0 h 324"/>
                  <a:gd name="T10" fmla="*/ 13 w 316"/>
                  <a:gd name="T11" fmla="*/ 78 h 324"/>
                  <a:gd name="T12" fmla="*/ 15 w 316"/>
                  <a:gd name="T13" fmla="*/ 0 h 324"/>
                  <a:gd name="T14" fmla="*/ 26 w 316"/>
                  <a:gd name="T15" fmla="*/ 78 h 324"/>
                  <a:gd name="T16" fmla="*/ 31 w 316"/>
                  <a:gd name="T17" fmla="*/ 0 h 324"/>
                  <a:gd name="T18" fmla="*/ 46 w 316"/>
                  <a:gd name="T19" fmla="*/ 0 h 324"/>
                  <a:gd name="T20" fmla="*/ 52 w 316"/>
                  <a:gd name="T21" fmla="*/ 78 h 324"/>
                  <a:gd name="T22" fmla="*/ 39 w 316"/>
                  <a:gd name="T23" fmla="*/ 78 h 324"/>
                  <a:gd name="T24" fmla="*/ 62 w 316"/>
                  <a:gd name="T25" fmla="*/ 0 h 324"/>
                  <a:gd name="T26" fmla="*/ 65 w 316"/>
                  <a:gd name="T27" fmla="*/ 78 h 324"/>
                  <a:gd name="T28" fmla="*/ 78 w 316"/>
                  <a:gd name="T29" fmla="*/ 0 h 324"/>
                  <a:gd name="T30" fmla="*/ 78 w 316"/>
                  <a:gd name="T31" fmla="*/ 78 h 324"/>
                  <a:gd name="T32" fmla="*/ 78 w 316"/>
                  <a:gd name="T33" fmla="*/ 63 h 324"/>
                  <a:gd name="T34" fmla="*/ 78 w 316"/>
                  <a:gd name="T35" fmla="*/ 47 h 324"/>
                  <a:gd name="T36" fmla="*/ 78 w 316"/>
                  <a:gd name="T37" fmla="*/ 16 h 324"/>
                  <a:gd name="T38" fmla="*/ 0 w 316"/>
                  <a:gd name="T39" fmla="*/ 32 h 324"/>
                  <a:gd name="T40" fmla="*/ 78 w 316"/>
                  <a:gd name="T41" fmla="*/ 32 h 324"/>
                  <a:gd name="T42" fmla="*/ 316 w 316"/>
                  <a:gd name="T43" fmla="*/ 182 h 324"/>
                  <a:gd name="T44" fmla="*/ 114 w 316"/>
                  <a:gd name="T45" fmla="*/ 42 h 324"/>
                  <a:gd name="T46" fmla="*/ 114 w 316"/>
                  <a:gd name="T47" fmla="*/ 49 h 324"/>
                  <a:gd name="T48" fmla="*/ 116 w 316"/>
                  <a:gd name="T49" fmla="*/ 28 h 324"/>
                  <a:gd name="T50" fmla="*/ 119 w 316"/>
                  <a:gd name="T51" fmla="*/ 62 h 324"/>
                  <a:gd name="T52" fmla="*/ 123 w 316"/>
                  <a:gd name="T53" fmla="*/ 16 h 324"/>
                  <a:gd name="T54" fmla="*/ 127 w 316"/>
                  <a:gd name="T55" fmla="*/ 73 h 324"/>
                  <a:gd name="T56" fmla="*/ 133 w 316"/>
                  <a:gd name="T57" fmla="*/ 7 h 324"/>
                  <a:gd name="T58" fmla="*/ 138 w 316"/>
                  <a:gd name="T59" fmla="*/ 81 h 324"/>
                  <a:gd name="T60" fmla="*/ 146 w 316"/>
                  <a:gd name="T61" fmla="*/ 1 h 324"/>
                  <a:gd name="T62" fmla="*/ 158 w 316"/>
                  <a:gd name="T63" fmla="*/ 84 h 324"/>
                  <a:gd name="T64" fmla="*/ 166 w 316"/>
                  <a:gd name="T65" fmla="*/ 2 h 324"/>
                  <a:gd name="T66" fmla="*/ 172 w 316"/>
                  <a:gd name="T67" fmla="*/ 81 h 324"/>
                  <a:gd name="T68" fmla="*/ 179 w 316"/>
                  <a:gd name="T69" fmla="*/ 7 h 324"/>
                  <a:gd name="T70" fmla="*/ 183 w 316"/>
                  <a:gd name="T71" fmla="*/ 74 h 324"/>
                  <a:gd name="T72" fmla="*/ 189 w 316"/>
                  <a:gd name="T73" fmla="*/ 17 h 324"/>
                  <a:gd name="T74" fmla="*/ 192 w 316"/>
                  <a:gd name="T75" fmla="*/ 63 h 324"/>
                  <a:gd name="T76" fmla="*/ 196 w 316"/>
                  <a:gd name="T77" fmla="*/ 29 h 324"/>
                  <a:gd name="T78" fmla="*/ 197 w 316"/>
                  <a:gd name="T79" fmla="*/ 50 h 324"/>
                  <a:gd name="T80" fmla="*/ 198 w 316"/>
                  <a:gd name="T81" fmla="*/ 42 h 324"/>
                  <a:gd name="T82" fmla="*/ 316 w 316"/>
                  <a:gd name="T83" fmla="*/ 249 h 324"/>
                  <a:gd name="T84" fmla="*/ 146 w 316"/>
                  <a:gd name="T85" fmla="*/ 249 h 324"/>
                  <a:gd name="T86" fmla="*/ 0 w 316"/>
                  <a:gd name="T87" fmla="*/ 189 h 324"/>
                  <a:gd name="T88" fmla="*/ 0 w 316"/>
                  <a:gd name="T89" fmla="*/ 198 h 324"/>
                  <a:gd name="T90" fmla="*/ 0 w 316"/>
                  <a:gd name="T91" fmla="*/ 177 h 324"/>
                  <a:gd name="T92" fmla="*/ 0 w 316"/>
                  <a:gd name="T93" fmla="*/ 165 h 324"/>
                  <a:gd name="T94" fmla="*/ 0 w 316"/>
                  <a:gd name="T95" fmla="*/ 153 h 324"/>
                  <a:gd name="T96" fmla="*/ 0 w 316"/>
                  <a:gd name="T97" fmla="*/ 141 h 324"/>
                  <a:gd name="T98" fmla="*/ 0 w 316"/>
                  <a:gd name="T99" fmla="*/ 129 h 324"/>
                  <a:gd name="T100" fmla="*/ 6 w 316"/>
                  <a:gd name="T101" fmla="*/ 120 h 324"/>
                  <a:gd name="T102" fmla="*/ 16 w 316"/>
                  <a:gd name="T103" fmla="*/ 189 h 324"/>
                  <a:gd name="T104" fmla="*/ 16 w 316"/>
                  <a:gd name="T105" fmla="*/ 124 h 324"/>
                  <a:gd name="T106" fmla="*/ 27 w 316"/>
                  <a:gd name="T107" fmla="*/ 183 h 324"/>
                  <a:gd name="T108" fmla="*/ 27 w 316"/>
                  <a:gd name="T109" fmla="*/ 130 h 324"/>
                  <a:gd name="T110" fmla="*/ 37 w 316"/>
                  <a:gd name="T111" fmla="*/ 177 h 324"/>
                  <a:gd name="T112" fmla="*/ 37 w 316"/>
                  <a:gd name="T113" fmla="*/ 136 h 324"/>
                  <a:gd name="T114" fmla="*/ 47 w 316"/>
                  <a:gd name="T115" fmla="*/ 171 h 324"/>
                  <a:gd name="T116" fmla="*/ 48 w 316"/>
                  <a:gd name="T117" fmla="*/ 142 h 324"/>
                  <a:gd name="T118" fmla="*/ 58 w 316"/>
                  <a:gd name="T119" fmla="*/ 165 h 324"/>
                  <a:gd name="T120" fmla="*/ 58 w 316"/>
                  <a:gd name="T121" fmla="*/ 148 h 324"/>
                  <a:gd name="T122" fmla="*/ 60 w 316"/>
                  <a:gd name="T123" fmla="*/ 156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6" h="324">
                    <a:moveTo>
                      <a:pt x="0" y="78"/>
                    </a:moveTo>
                    <a:cubicBezTo>
                      <a:pt x="6" y="78"/>
                      <a:pt x="6" y="78"/>
                      <a:pt x="6" y="78"/>
                    </a:cubicBezTo>
                    <a:cubicBezTo>
                      <a:pt x="6" y="84"/>
                      <a:pt x="6" y="84"/>
                      <a:pt x="6" y="84"/>
                    </a:cubicBezTo>
                    <a:cubicBezTo>
                      <a:pt x="0" y="84"/>
                      <a:pt x="0" y="84"/>
                      <a:pt x="0" y="84"/>
                    </a:cubicBezTo>
                    <a:lnTo>
                      <a:pt x="0" y="78"/>
                    </a:lnTo>
                    <a:close/>
                    <a:moveTo>
                      <a:pt x="0" y="63"/>
                    </a:moveTo>
                    <a:cubicBezTo>
                      <a:pt x="6" y="63"/>
                      <a:pt x="6" y="63"/>
                      <a:pt x="6" y="63"/>
                    </a:cubicBezTo>
                    <a:cubicBezTo>
                      <a:pt x="6" y="69"/>
                      <a:pt x="6" y="69"/>
                      <a:pt x="6" y="69"/>
                    </a:cubicBezTo>
                    <a:cubicBezTo>
                      <a:pt x="0" y="69"/>
                      <a:pt x="0" y="69"/>
                      <a:pt x="0" y="69"/>
                    </a:cubicBezTo>
                    <a:lnTo>
                      <a:pt x="0" y="63"/>
                    </a:lnTo>
                    <a:close/>
                    <a:moveTo>
                      <a:pt x="0" y="47"/>
                    </a:moveTo>
                    <a:cubicBezTo>
                      <a:pt x="6" y="47"/>
                      <a:pt x="6" y="47"/>
                      <a:pt x="6" y="47"/>
                    </a:cubicBezTo>
                    <a:cubicBezTo>
                      <a:pt x="6" y="53"/>
                      <a:pt x="6" y="53"/>
                      <a:pt x="6" y="53"/>
                    </a:cubicBezTo>
                    <a:cubicBezTo>
                      <a:pt x="0" y="53"/>
                      <a:pt x="0" y="53"/>
                      <a:pt x="0" y="53"/>
                    </a:cubicBezTo>
                    <a:lnTo>
                      <a:pt x="0" y="47"/>
                    </a:lnTo>
                    <a:close/>
                    <a:moveTo>
                      <a:pt x="0" y="16"/>
                    </a:moveTo>
                    <a:cubicBezTo>
                      <a:pt x="6" y="16"/>
                      <a:pt x="6" y="16"/>
                      <a:pt x="6" y="16"/>
                    </a:cubicBezTo>
                    <a:cubicBezTo>
                      <a:pt x="6" y="22"/>
                      <a:pt x="6" y="22"/>
                      <a:pt x="6" y="22"/>
                    </a:cubicBezTo>
                    <a:cubicBezTo>
                      <a:pt x="0" y="22"/>
                      <a:pt x="0" y="22"/>
                      <a:pt x="0" y="22"/>
                    </a:cubicBezTo>
                    <a:lnTo>
                      <a:pt x="0" y="16"/>
                    </a:lnTo>
                    <a:close/>
                    <a:moveTo>
                      <a:pt x="0" y="0"/>
                    </a:moveTo>
                    <a:cubicBezTo>
                      <a:pt x="6" y="0"/>
                      <a:pt x="6" y="0"/>
                      <a:pt x="6" y="0"/>
                    </a:cubicBezTo>
                    <a:cubicBezTo>
                      <a:pt x="6" y="7"/>
                      <a:pt x="6" y="7"/>
                      <a:pt x="6" y="7"/>
                    </a:cubicBezTo>
                    <a:cubicBezTo>
                      <a:pt x="0" y="7"/>
                      <a:pt x="0" y="7"/>
                      <a:pt x="0" y="7"/>
                    </a:cubicBezTo>
                    <a:lnTo>
                      <a:pt x="0" y="0"/>
                    </a:lnTo>
                    <a:close/>
                    <a:moveTo>
                      <a:pt x="13" y="78"/>
                    </a:moveTo>
                    <a:cubicBezTo>
                      <a:pt x="19" y="78"/>
                      <a:pt x="19" y="78"/>
                      <a:pt x="19" y="78"/>
                    </a:cubicBezTo>
                    <a:cubicBezTo>
                      <a:pt x="19" y="84"/>
                      <a:pt x="19" y="84"/>
                      <a:pt x="19" y="84"/>
                    </a:cubicBezTo>
                    <a:cubicBezTo>
                      <a:pt x="13" y="84"/>
                      <a:pt x="13" y="84"/>
                      <a:pt x="13" y="84"/>
                    </a:cubicBezTo>
                    <a:lnTo>
                      <a:pt x="13" y="78"/>
                    </a:lnTo>
                    <a:close/>
                    <a:moveTo>
                      <a:pt x="15" y="0"/>
                    </a:moveTo>
                    <a:cubicBezTo>
                      <a:pt x="22" y="0"/>
                      <a:pt x="22" y="0"/>
                      <a:pt x="22" y="0"/>
                    </a:cubicBezTo>
                    <a:cubicBezTo>
                      <a:pt x="22" y="7"/>
                      <a:pt x="22" y="7"/>
                      <a:pt x="22" y="7"/>
                    </a:cubicBezTo>
                    <a:cubicBezTo>
                      <a:pt x="15" y="7"/>
                      <a:pt x="15" y="7"/>
                      <a:pt x="15" y="7"/>
                    </a:cubicBezTo>
                    <a:lnTo>
                      <a:pt x="15" y="0"/>
                    </a:lnTo>
                    <a:close/>
                    <a:moveTo>
                      <a:pt x="26" y="78"/>
                    </a:moveTo>
                    <a:cubicBezTo>
                      <a:pt x="32" y="78"/>
                      <a:pt x="32" y="78"/>
                      <a:pt x="32" y="78"/>
                    </a:cubicBezTo>
                    <a:cubicBezTo>
                      <a:pt x="32" y="84"/>
                      <a:pt x="32" y="84"/>
                      <a:pt x="32" y="84"/>
                    </a:cubicBezTo>
                    <a:cubicBezTo>
                      <a:pt x="26" y="84"/>
                      <a:pt x="26" y="84"/>
                      <a:pt x="26" y="84"/>
                    </a:cubicBezTo>
                    <a:lnTo>
                      <a:pt x="26" y="78"/>
                    </a:lnTo>
                    <a:close/>
                    <a:moveTo>
                      <a:pt x="31" y="0"/>
                    </a:moveTo>
                    <a:cubicBezTo>
                      <a:pt x="37" y="0"/>
                      <a:pt x="37" y="0"/>
                      <a:pt x="37" y="0"/>
                    </a:cubicBezTo>
                    <a:cubicBezTo>
                      <a:pt x="37" y="7"/>
                      <a:pt x="37" y="7"/>
                      <a:pt x="37" y="7"/>
                    </a:cubicBezTo>
                    <a:cubicBezTo>
                      <a:pt x="31" y="7"/>
                      <a:pt x="31" y="7"/>
                      <a:pt x="31" y="7"/>
                    </a:cubicBezTo>
                    <a:lnTo>
                      <a:pt x="31" y="0"/>
                    </a:lnTo>
                    <a:close/>
                    <a:moveTo>
                      <a:pt x="46" y="0"/>
                    </a:moveTo>
                    <a:cubicBezTo>
                      <a:pt x="53" y="0"/>
                      <a:pt x="53" y="0"/>
                      <a:pt x="53" y="0"/>
                    </a:cubicBezTo>
                    <a:cubicBezTo>
                      <a:pt x="53" y="7"/>
                      <a:pt x="53" y="7"/>
                      <a:pt x="53" y="7"/>
                    </a:cubicBezTo>
                    <a:cubicBezTo>
                      <a:pt x="46" y="7"/>
                      <a:pt x="46" y="7"/>
                      <a:pt x="46" y="7"/>
                    </a:cubicBezTo>
                    <a:lnTo>
                      <a:pt x="46" y="0"/>
                    </a:lnTo>
                    <a:close/>
                    <a:moveTo>
                      <a:pt x="52" y="78"/>
                    </a:moveTo>
                    <a:cubicBezTo>
                      <a:pt x="58" y="78"/>
                      <a:pt x="58" y="78"/>
                      <a:pt x="58" y="78"/>
                    </a:cubicBezTo>
                    <a:cubicBezTo>
                      <a:pt x="58" y="84"/>
                      <a:pt x="58" y="84"/>
                      <a:pt x="58" y="84"/>
                    </a:cubicBezTo>
                    <a:cubicBezTo>
                      <a:pt x="52" y="84"/>
                      <a:pt x="52" y="84"/>
                      <a:pt x="52" y="84"/>
                    </a:cubicBezTo>
                    <a:lnTo>
                      <a:pt x="52" y="78"/>
                    </a:lnTo>
                    <a:close/>
                    <a:moveTo>
                      <a:pt x="39" y="78"/>
                    </a:moveTo>
                    <a:cubicBezTo>
                      <a:pt x="45" y="78"/>
                      <a:pt x="45" y="78"/>
                      <a:pt x="45" y="78"/>
                    </a:cubicBezTo>
                    <a:cubicBezTo>
                      <a:pt x="45" y="84"/>
                      <a:pt x="45" y="84"/>
                      <a:pt x="45" y="84"/>
                    </a:cubicBezTo>
                    <a:cubicBezTo>
                      <a:pt x="39" y="84"/>
                      <a:pt x="39" y="84"/>
                      <a:pt x="39" y="84"/>
                    </a:cubicBezTo>
                    <a:lnTo>
                      <a:pt x="39" y="78"/>
                    </a:lnTo>
                    <a:close/>
                    <a:moveTo>
                      <a:pt x="62" y="0"/>
                    </a:moveTo>
                    <a:cubicBezTo>
                      <a:pt x="68" y="0"/>
                      <a:pt x="68" y="0"/>
                      <a:pt x="68" y="0"/>
                    </a:cubicBezTo>
                    <a:cubicBezTo>
                      <a:pt x="68" y="7"/>
                      <a:pt x="68" y="7"/>
                      <a:pt x="68" y="7"/>
                    </a:cubicBezTo>
                    <a:cubicBezTo>
                      <a:pt x="62" y="7"/>
                      <a:pt x="62" y="7"/>
                      <a:pt x="62" y="7"/>
                    </a:cubicBezTo>
                    <a:lnTo>
                      <a:pt x="62" y="0"/>
                    </a:lnTo>
                    <a:close/>
                    <a:moveTo>
                      <a:pt x="65" y="78"/>
                    </a:moveTo>
                    <a:cubicBezTo>
                      <a:pt x="71" y="78"/>
                      <a:pt x="71" y="78"/>
                      <a:pt x="71" y="78"/>
                    </a:cubicBezTo>
                    <a:cubicBezTo>
                      <a:pt x="71" y="84"/>
                      <a:pt x="71" y="84"/>
                      <a:pt x="71" y="84"/>
                    </a:cubicBezTo>
                    <a:cubicBezTo>
                      <a:pt x="65" y="84"/>
                      <a:pt x="65" y="84"/>
                      <a:pt x="65" y="84"/>
                    </a:cubicBezTo>
                    <a:lnTo>
                      <a:pt x="65" y="78"/>
                    </a:lnTo>
                    <a:close/>
                    <a:moveTo>
                      <a:pt x="78" y="0"/>
                    </a:moveTo>
                    <a:cubicBezTo>
                      <a:pt x="84" y="0"/>
                      <a:pt x="84" y="0"/>
                      <a:pt x="84" y="0"/>
                    </a:cubicBezTo>
                    <a:cubicBezTo>
                      <a:pt x="84" y="7"/>
                      <a:pt x="84" y="7"/>
                      <a:pt x="84" y="7"/>
                    </a:cubicBezTo>
                    <a:cubicBezTo>
                      <a:pt x="78" y="7"/>
                      <a:pt x="78" y="7"/>
                      <a:pt x="78" y="7"/>
                    </a:cubicBezTo>
                    <a:lnTo>
                      <a:pt x="78" y="0"/>
                    </a:lnTo>
                    <a:close/>
                    <a:moveTo>
                      <a:pt x="78" y="78"/>
                    </a:moveTo>
                    <a:cubicBezTo>
                      <a:pt x="84" y="78"/>
                      <a:pt x="84" y="78"/>
                      <a:pt x="84" y="78"/>
                    </a:cubicBezTo>
                    <a:cubicBezTo>
                      <a:pt x="84" y="84"/>
                      <a:pt x="84" y="84"/>
                      <a:pt x="84" y="84"/>
                    </a:cubicBezTo>
                    <a:cubicBezTo>
                      <a:pt x="78" y="84"/>
                      <a:pt x="78" y="84"/>
                      <a:pt x="78" y="84"/>
                    </a:cubicBezTo>
                    <a:lnTo>
                      <a:pt x="78" y="78"/>
                    </a:lnTo>
                    <a:close/>
                    <a:moveTo>
                      <a:pt x="78" y="63"/>
                    </a:moveTo>
                    <a:cubicBezTo>
                      <a:pt x="84" y="63"/>
                      <a:pt x="84" y="63"/>
                      <a:pt x="84" y="63"/>
                    </a:cubicBezTo>
                    <a:cubicBezTo>
                      <a:pt x="84" y="69"/>
                      <a:pt x="84" y="69"/>
                      <a:pt x="84" y="69"/>
                    </a:cubicBezTo>
                    <a:cubicBezTo>
                      <a:pt x="78" y="69"/>
                      <a:pt x="78" y="69"/>
                      <a:pt x="78" y="69"/>
                    </a:cubicBezTo>
                    <a:lnTo>
                      <a:pt x="78" y="63"/>
                    </a:lnTo>
                    <a:close/>
                    <a:moveTo>
                      <a:pt x="78" y="47"/>
                    </a:moveTo>
                    <a:cubicBezTo>
                      <a:pt x="84" y="47"/>
                      <a:pt x="84" y="47"/>
                      <a:pt x="84" y="47"/>
                    </a:cubicBezTo>
                    <a:cubicBezTo>
                      <a:pt x="84" y="53"/>
                      <a:pt x="84" y="53"/>
                      <a:pt x="84" y="53"/>
                    </a:cubicBezTo>
                    <a:cubicBezTo>
                      <a:pt x="78" y="53"/>
                      <a:pt x="78" y="53"/>
                      <a:pt x="78" y="53"/>
                    </a:cubicBezTo>
                    <a:lnTo>
                      <a:pt x="78" y="47"/>
                    </a:lnTo>
                    <a:close/>
                    <a:moveTo>
                      <a:pt x="78" y="16"/>
                    </a:moveTo>
                    <a:cubicBezTo>
                      <a:pt x="84" y="16"/>
                      <a:pt x="84" y="16"/>
                      <a:pt x="84" y="16"/>
                    </a:cubicBezTo>
                    <a:cubicBezTo>
                      <a:pt x="84" y="22"/>
                      <a:pt x="84" y="22"/>
                      <a:pt x="84" y="22"/>
                    </a:cubicBezTo>
                    <a:cubicBezTo>
                      <a:pt x="78" y="22"/>
                      <a:pt x="78" y="22"/>
                      <a:pt x="78" y="22"/>
                    </a:cubicBezTo>
                    <a:lnTo>
                      <a:pt x="78" y="16"/>
                    </a:lnTo>
                    <a:close/>
                    <a:moveTo>
                      <a:pt x="0" y="32"/>
                    </a:moveTo>
                    <a:cubicBezTo>
                      <a:pt x="6" y="32"/>
                      <a:pt x="6" y="32"/>
                      <a:pt x="6" y="32"/>
                    </a:cubicBezTo>
                    <a:cubicBezTo>
                      <a:pt x="6" y="38"/>
                      <a:pt x="6" y="38"/>
                      <a:pt x="6" y="38"/>
                    </a:cubicBezTo>
                    <a:cubicBezTo>
                      <a:pt x="0" y="38"/>
                      <a:pt x="0" y="38"/>
                      <a:pt x="0" y="38"/>
                    </a:cubicBezTo>
                    <a:lnTo>
                      <a:pt x="0" y="32"/>
                    </a:lnTo>
                    <a:close/>
                    <a:moveTo>
                      <a:pt x="78" y="32"/>
                    </a:moveTo>
                    <a:cubicBezTo>
                      <a:pt x="84" y="32"/>
                      <a:pt x="84" y="32"/>
                      <a:pt x="84" y="32"/>
                    </a:cubicBezTo>
                    <a:cubicBezTo>
                      <a:pt x="84" y="38"/>
                      <a:pt x="84" y="38"/>
                      <a:pt x="84" y="38"/>
                    </a:cubicBezTo>
                    <a:cubicBezTo>
                      <a:pt x="78" y="38"/>
                      <a:pt x="78" y="38"/>
                      <a:pt x="78" y="38"/>
                    </a:cubicBezTo>
                    <a:lnTo>
                      <a:pt x="78" y="32"/>
                    </a:lnTo>
                    <a:close/>
                    <a:moveTo>
                      <a:pt x="316" y="182"/>
                    </a:moveTo>
                    <a:cubicBezTo>
                      <a:pt x="316" y="161"/>
                      <a:pt x="299" y="144"/>
                      <a:pt x="278" y="144"/>
                    </a:cubicBezTo>
                    <a:cubicBezTo>
                      <a:pt x="258" y="144"/>
                      <a:pt x="241" y="161"/>
                      <a:pt x="241" y="182"/>
                    </a:cubicBezTo>
                    <a:cubicBezTo>
                      <a:pt x="241" y="203"/>
                      <a:pt x="258" y="219"/>
                      <a:pt x="278" y="219"/>
                    </a:cubicBezTo>
                    <a:cubicBezTo>
                      <a:pt x="299" y="219"/>
                      <a:pt x="316" y="203"/>
                      <a:pt x="316" y="182"/>
                    </a:cubicBezTo>
                    <a:moveTo>
                      <a:pt x="114" y="42"/>
                    </a:moveTo>
                    <a:cubicBezTo>
                      <a:pt x="114" y="39"/>
                      <a:pt x="114" y="37"/>
                      <a:pt x="114" y="35"/>
                    </a:cubicBezTo>
                    <a:cubicBezTo>
                      <a:pt x="121" y="36"/>
                      <a:pt x="121" y="36"/>
                      <a:pt x="121" y="36"/>
                    </a:cubicBezTo>
                    <a:cubicBezTo>
                      <a:pt x="120" y="38"/>
                      <a:pt x="120" y="40"/>
                      <a:pt x="120" y="42"/>
                    </a:cubicBezTo>
                    <a:lnTo>
                      <a:pt x="114" y="42"/>
                    </a:lnTo>
                    <a:close/>
                    <a:moveTo>
                      <a:pt x="114" y="49"/>
                    </a:moveTo>
                    <a:cubicBezTo>
                      <a:pt x="120" y="48"/>
                      <a:pt x="120" y="48"/>
                      <a:pt x="120" y="48"/>
                    </a:cubicBezTo>
                    <a:cubicBezTo>
                      <a:pt x="121" y="50"/>
                      <a:pt x="121" y="52"/>
                      <a:pt x="122" y="53"/>
                    </a:cubicBezTo>
                    <a:cubicBezTo>
                      <a:pt x="116" y="55"/>
                      <a:pt x="116" y="55"/>
                      <a:pt x="116" y="55"/>
                    </a:cubicBezTo>
                    <a:cubicBezTo>
                      <a:pt x="115" y="53"/>
                      <a:pt x="115" y="51"/>
                      <a:pt x="114" y="49"/>
                    </a:cubicBezTo>
                    <a:moveTo>
                      <a:pt x="116" y="28"/>
                    </a:moveTo>
                    <a:cubicBezTo>
                      <a:pt x="117" y="26"/>
                      <a:pt x="118" y="24"/>
                      <a:pt x="119" y="22"/>
                    </a:cubicBezTo>
                    <a:cubicBezTo>
                      <a:pt x="124" y="25"/>
                      <a:pt x="124" y="25"/>
                      <a:pt x="124" y="25"/>
                    </a:cubicBezTo>
                    <a:cubicBezTo>
                      <a:pt x="124" y="27"/>
                      <a:pt x="123" y="28"/>
                      <a:pt x="122" y="30"/>
                    </a:cubicBezTo>
                    <a:lnTo>
                      <a:pt x="116" y="28"/>
                    </a:lnTo>
                    <a:close/>
                    <a:moveTo>
                      <a:pt x="119" y="62"/>
                    </a:moveTo>
                    <a:cubicBezTo>
                      <a:pt x="124" y="59"/>
                      <a:pt x="124" y="59"/>
                      <a:pt x="124" y="59"/>
                    </a:cubicBezTo>
                    <a:cubicBezTo>
                      <a:pt x="125" y="61"/>
                      <a:pt x="126" y="62"/>
                      <a:pt x="127" y="64"/>
                    </a:cubicBezTo>
                    <a:cubicBezTo>
                      <a:pt x="122" y="68"/>
                      <a:pt x="122" y="68"/>
                      <a:pt x="122" y="68"/>
                    </a:cubicBezTo>
                    <a:cubicBezTo>
                      <a:pt x="121" y="66"/>
                      <a:pt x="120" y="64"/>
                      <a:pt x="119" y="62"/>
                    </a:cubicBezTo>
                    <a:moveTo>
                      <a:pt x="123" y="16"/>
                    </a:moveTo>
                    <a:cubicBezTo>
                      <a:pt x="124" y="14"/>
                      <a:pt x="126" y="13"/>
                      <a:pt x="128" y="11"/>
                    </a:cubicBezTo>
                    <a:cubicBezTo>
                      <a:pt x="132" y="16"/>
                      <a:pt x="132" y="16"/>
                      <a:pt x="132" y="16"/>
                    </a:cubicBezTo>
                    <a:cubicBezTo>
                      <a:pt x="130" y="17"/>
                      <a:pt x="129" y="18"/>
                      <a:pt x="128" y="20"/>
                    </a:cubicBezTo>
                    <a:lnTo>
                      <a:pt x="123" y="16"/>
                    </a:lnTo>
                    <a:close/>
                    <a:moveTo>
                      <a:pt x="127" y="73"/>
                    </a:moveTo>
                    <a:cubicBezTo>
                      <a:pt x="131" y="68"/>
                      <a:pt x="131" y="68"/>
                      <a:pt x="131" y="68"/>
                    </a:cubicBezTo>
                    <a:cubicBezTo>
                      <a:pt x="133" y="70"/>
                      <a:pt x="134" y="71"/>
                      <a:pt x="136" y="72"/>
                    </a:cubicBezTo>
                    <a:cubicBezTo>
                      <a:pt x="132" y="77"/>
                      <a:pt x="132" y="77"/>
                      <a:pt x="132" y="77"/>
                    </a:cubicBezTo>
                    <a:cubicBezTo>
                      <a:pt x="130" y="76"/>
                      <a:pt x="128" y="74"/>
                      <a:pt x="127" y="73"/>
                    </a:cubicBezTo>
                    <a:moveTo>
                      <a:pt x="133" y="7"/>
                    </a:moveTo>
                    <a:cubicBezTo>
                      <a:pt x="135" y="6"/>
                      <a:pt x="137" y="5"/>
                      <a:pt x="139" y="4"/>
                    </a:cubicBezTo>
                    <a:cubicBezTo>
                      <a:pt x="142" y="9"/>
                      <a:pt x="142" y="9"/>
                      <a:pt x="142" y="9"/>
                    </a:cubicBezTo>
                    <a:cubicBezTo>
                      <a:pt x="140" y="10"/>
                      <a:pt x="138" y="11"/>
                      <a:pt x="137" y="12"/>
                    </a:cubicBezTo>
                    <a:lnTo>
                      <a:pt x="133" y="7"/>
                    </a:lnTo>
                    <a:close/>
                    <a:moveTo>
                      <a:pt x="138" y="81"/>
                    </a:moveTo>
                    <a:cubicBezTo>
                      <a:pt x="141" y="75"/>
                      <a:pt x="141" y="75"/>
                      <a:pt x="141" y="75"/>
                    </a:cubicBezTo>
                    <a:cubicBezTo>
                      <a:pt x="143" y="76"/>
                      <a:pt x="144" y="76"/>
                      <a:pt x="146" y="77"/>
                    </a:cubicBezTo>
                    <a:cubicBezTo>
                      <a:pt x="145" y="83"/>
                      <a:pt x="145" y="83"/>
                      <a:pt x="145" y="83"/>
                    </a:cubicBezTo>
                    <a:cubicBezTo>
                      <a:pt x="142" y="82"/>
                      <a:pt x="140" y="82"/>
                      <a:pt x="138" y="81"/>
                    </a:cubicBezTo>
                    <a:moveTo>
                      <a:pt x="146" y="1"/>
                    </a:moveTo>
                    <a:cubicBezTo>
                      <a:pt x="148" y="1"/>
                      <a:pt x="150" y="1"/>
                      <a:pt x="153" y="0"/>
                    </a:cubicBezTo>
                    <a:cubicBezTo>
                      <a:pt x="153" y="7"/>
                      <a:pt x="153" y="7"/>
                      <a:pt x="153" y="7"/>
                    </a:cubicBezTo>
                    <a:cubicBezTo>
                      <a:pt x="151" y="7"/>
                      <a:pt x="149" y="7"/>
                      <a:pt x="147" y="8"/>
                    </a:cubicBezTo>
                    <a:lnTo>
                      <a:pt x="146" y="1"/>
                    </a:lnTo>
                    <a:close/>
                    <a:moveTo>
                      <a:pt x="152" y="84"/>
                    </a:moveTo>
                    <a:cubicBezTo>
                      <a:pt x="152" y="78"/>
                      <a:pt x="152" y="78"/>
                      <a:pt x="152" y="78"/>
                    </a:cubicBezTo>
                    <a:cubicBezTo>
                      <a:pt x="153" y="78"/>
                      <a:pt x="155" y="78"/>
                      <a:pt x="156" y="78"/>
                    </a:cubicBezTo>
                    <a:cubicBezTo>
                      <a:pt x="157" y="78"/>
                      <a:pt x="157" y="78"/>
                      <a:pt x="158" y="78"/>
                    </a:cubicBezTo>
                    <a:cubicBezTo>
                      <a:pt x="158" y="84"/>
                      <a:pt x="158" y="84"/>
                      <a:pt x="158" y="84"/>
                    </a:cubicBezTo>
                    <a:cubicBezTo>
                      <a:pt x="157" y="84"/>
                      <a:pt x="157" y="84"/>
                      <a:pt x="156" y="84"/>
                    </a:cubicBezTo>
                    <a:cubicBezTo>
                      <a:pt x="154" y="84"/>
                      <a:pt x="153" y="84"/>
                      <a:pt x="152" y="84"/>
                    </a:cubicBezTo>
                    <a:moveTo>
                      <a:pt x="159" y="7"/>
                    </a:moveTo>
                    <a:cubicBezTo>
                      <a:pt x="160" y="0"/>
                      <a:pt x="160" y="0"/>
                      <a:pt x="160" y="0"/>
                    </a:cubicBezTo>
                    <a:cubicBezTo>
                      <a:pt x="162" y="1"/>
                      <a:pt x="164" y="1"/>
                      <a:pt x="166" y="2"/>
                    </a:cubicBezTo>
                    <a:cubicBezTo>
                      <a:pt x="165" y="8"/>
                      <a:pt x="165" y="8"/>
                      <a:pt x="165" y="8"/>
                    </a:cubicBezTo>
                    <a:cubicBezTo>
                      <a:pt x="163" y="7"/>
                      <a:pt x="161" y="7"/>
                      <a:pt x="159" y="7"/>
                    </a:cubicBezTo>
                    <a:moveTo>
                      <a:pt x="164" y="77"/>
                    </a:moveTo>
                    <a:cubicBezTo>
                      <a:pt x="166" y="77"/>
                      <a:pt x="168" y="76"/>
                      <a:pt x="169" y="76"/>
                    </a:cubicBezTo>
                    <a:cubicBezTo>
                      <a:pt x="172" y="81"/>
                      <a:pt x="172" y="81"/>
                      <a:pt x="172" y="81"/>
                    </a:cubicBezTo>
                    <a:cubicBezTo>
                      <a:pt x="170" y="82"/>
                      <a:pt x="168" y="83"/>
                      <a:pt x="165" y="83"/>
                    </a:cubicBezTo>
                    <a:lnTo>
                      <a:pt x="164" y="77"/>
                    </a:lnTo>
                    <a:close/>
                    <a:moveTo>
                      <a:pt x="170" y="10"/>
                    </a:moveTo>
                    <a:cubicBezTo>
                      <a:pt x="173" y="4"/>
                      <a:pt x="173" y="4"/>
                      <a:pt x="173" y="4"/>
                    </a:cubicBezTo>
                    <a:cubicBezTo>
                      <a:pt x="175" y="5"/>
                      <a:pt x="177" y="6"/>
                      <a:pt x="179" y="7"/>
                    </a:cubicBezTo>
                    <a:cubicBezTo>
                      <a:pt x="175" y="12"/>
                      <a:pt x="175" y="12"/>
                      <a:pt x="175" y="12"/>
                    </a:cubicBezTo>
                    <a:cubicBezTo>
                      <a:pt x="174" y="11"/>
                      <a:pt x="172" y="10"/>
                      <a:pt x="170" y="10"/>
                    </a:cubicBezTo>
                    <a:moveTo>
                      <a:pt x="175" y="73"/>
                    </a:moveTo>
                    <a:cubicBezTo>
                      <a:pt x="176" y="72"/>
                      <a:pt x="178" y="71"/>
                      <a:pt x="179" y="69"/>
                    </a:cubicBezTo>
                    <a:cubicBezTo>
                      <a:pt x="183" y="74"/>
                      <a:pt x="183" y="74"/>
                      <a:pt x="183" y="74"/>
                    </a:cubicBezTo>
                    <a:cubicBezTo>
                      <a:pt x="182" y="75"/>
                      <a:pt x="180" y="77"/>
                      <a:pt x="178" y="78"/>
                    </a:cubicBezTo>
                    <a:lnTo>
                      <a:pt x="175" y="73"/>
                    </a:lnTo>
                    <a:close/>
                    <a:moveTo>
                      <a:pt x="180" y="16"/>
                    </a:moveTo>
                    <a:cubicBezTo>
                      <a:pt x="184" y="12"/>
                      <a:pt x="184" y="12"/>
                      <a:pt x="184" y="12"/>
                    </a:cubicBezTo>
                    <a:cubicBezTo>
                      <a:pt x="186" y="13"/>
                      <a:pt x="188" y="15"/>
                      <a:pt x="189" y="17"/>
                    </a:cubicBezTo>
                    <a:cubicBezTo>
                      <a:pt x="184" y="20"/>
                      <a:pt x="184" y="20"/>
                      <a:pt x="184" y="20"/>
                    </a:cubicBezTo>
                    <a:cubicBezTo>
                      <a:pt x="183" y="19"/>
                      <a:pt x="182" y="17"/>
                      <a:pt x="180" y="16"/>
                    </a:cubicBezTo>
                    <a:moveTo>
                      <a:pt x="184" y="65"/>
                    </a:moveTo>
                    <a:cubicBezTo>
                      <a:pt x="185" y="63"/>
                      <a:pt x="186" y="62"/>
                      <a:pt x="187" y="60"/>
                    </a:cubicBezTo>
                    <a:cubicBezTo>
                      <a:pt x="192" y="63"/>
                      <a:pt x="192" y="63"/>
                      <a:pt x="192" y="63"/>
                    </a:cubicBezTo>
                    <a:cubicBezTo>
                      <a:pt x="191" y="65"/>
                      <a:pt x="190" y="67"/>
                      <a:pt x="188" y="69"/>
                    </a:cubicBezTo>
                    <a:lnTo>
                      <a:pt x="184" y="65"/>
                    </a:lnTo>
                    <a:close/>
                    <a:moveTo>
                      <a:pt x="187" y="26"/>
                    </a:moveTo>
                    <a:cubicBezTo>
                      <a:pt x="193" y="23"/>
                      <a:pt x="193" y="23"/>
                      <a:pt x="193" y="23"/>
                    </a:cubicBezTo>
                    <a:cubicBezTo>
                      <a:pt x="194" y="25"/>
                      <a:pt x="195" y="27"/>
                      <a:pt x="196" y="29"/>
                    </a:cubicBezTo>
                    <a:cubicBezTo>
                      <a:pt x="190" y="31"/>
                      <a:pt x="190" y="31"/>
                      <a:pt x="190" y="31"/>
                    </a:cubicBezTo>
                    <a:cubicBezTo>
                      <a:pt x="189" y="29"/>
                      <a:pt x="188" y="27"/>
                      <a:pt x="187" y="26"/>
                    </a:cubicBezTo>
                    <a:moveTo>
                      <a:pt x="189" y="55"/>
                    </a:moveTo>
                    <a:cubicBezTo>
                      <a:pt x="190" y="53"/>
                      <a:pt x="191" y="51"/>
                      <a:pt x="191" y="49"/>
                    </a:cubicBezTo>
                    <a:cubicBezTo>
                      <a:pt x="197" y="50"/>
                      <a:pt x="197" y="50"/>
                      <a:pt x="197" y="50"/>
                    </a:cubicBezTo>
                    <a:cubicBezTo>
                      <a:pt x="197" y="53"/>
                      <a:pt x="196" y="55"/>
                      <a:pt x="195" y="57"/>
                    </a:cubicBezTo>
                    <a:lnTo>
                      <a:pt x="189" y="55"/>
                    </a:lnTo>
                    <a:close/>
                    <a:moveTo>
                      <a:pt x="191" y="37"/>
                    </a:moveTo>
                    <a:cubicBezTo>
                      <a:pt x="197" y="36"/>
                      <a:pt x="197" y="36"/>
                      <a:pt x="197" y="36"/>
                    </a:cubicBezTo>
                    <a:cubicBezTo>
                      <a:pt x="198" y="38"/>
                      <a:pt x="198" y="40"/>
                      <a:pt x="198" y="42"/>
                    </a:cubicBezTo>
                    <a:cubicBezTo>
                      <a:pt x="198" y="43"/>
                      <a:pt x="198" y="43"/>
                      <a:pt x="198" y="43"/>
                    </a:cubicBezTo>
                    <a:cubicBezTo>
                      <a:pt x="192" y="43"/>
                      <a:pt x="192" y="43"/>
                      <a:pt x="192" y="43"/>
                    </a:cubicBezTo>
                    <a:cubicBezTo>
                      <a:pt x="192" y="42"/>
                      <a:pt x="192" y="42"/>
                      <a:pt x="192" y="42"/>
                    </a:cubicBezTo>
                    <a:cubicBezTo>
                      <a:pt x="192" y="40"/>
                      <a:pt x="191" y="39"/>
                      <a:pt x="191" y="37"/>
                    </a:cubicBezTo>
                    <a:moveTo>
                      <a:pt x="316" y="249"/>
                    </a:moveTo>
                    <a:cubicBezTo>
                      <a:pt x="241" y="249"/>
                      <a:pt x="241" y="249"/>
                      <a:pt x="241" y="249"/>
                    </a:cubicBezTo>
                    <a:cubicBezTo>
                      <a:pt x="241" y="324"/>
                      <a:pt x="241" y="324"/>
                      <a:pt x="241" y="324"/>
                    </a:cubicBezTo>
                    <a:cubicBezTo>
                      <a:pt x="316" y="324"/>
                      <a:pt x="316" y="324"/>
                      <a:pt x="316" y="324"/>
                    </a:cubicBezTo>
                    <a:lnTo>
                      <a:pt x="316" y="249"/>
                    </a:lnTo>
                    <a:close/>
                    <a:moveTo>
                      <a:pt x="146" y="249"/>
                    </a:moveTo>
                    <a:cubicBezTo>
                      <a:pt x="146" y="324"/>
                      <a:pt x="146" y="324"/>
                      <a:pt x="146" y="324"/>
                    </a:cubicBezTo>
                    <a:cubicBezTo>
                      <a:pt x="211" y="287"/>
                      <a:pt x="211" y="287"/>
                      <a:pt x="211" y="287"/>
                    </a:cubicBezTo>
                    <a:lnTo>
                      <a:pt x="146" y="249"/>
                    </a:lnTo>
                    <a:close/>
                    <a:moveTo>
                      <a:pt x="0" y="198"/>
                    </a:moveTo>
                    <a:cubicBezTo>
                      <a:pt x="0" y="189"/>
                      <a:pt x="0" y="189"/>
                      <a:pt x="0" y="189"/>
                    </a:cubicBezTo>
                    <a:cubicBezTo>
                      <a:pt x="6" y="189"/>
                      <a:pt x="6" y="189"/>
                      <a:pt x="6" y="189"/>
                    </a:cubicBezTo>
                    <a:cubicBezTo>
                      <a:pt x="6" y="193"/>
                      <a:pt x="6" y="193"/>
                      <a:pt x="6" y="193"/>
                    </a:cubicBezTo>
                    <a:cubicBezTo>
                      <a:pt x="5" y="193"/>
                      <a:pt x="5" y="193"/>
                      <a:pt x="5" y="193"/>
                    </a:cubicBezTo>
                    <a:cubicBezTo>
                      <a:pt x="6" y="195"/>
                      <a:pt x="6" y="195"/>
                      <a:pt x="6" y="195"/>
                    </a:cubicBezTo>
                    <a:lnTo>
                      <a:pt x="0" y="198"/>
                    </a:lnTo>
                    <a:close/>
                    <a:moveTo>
                      <a:pt x="0" y="177"/>
                    </a:moveTo>
                    <a:cubicBezTo>
                      <a:pt x="6" y="177"/>
                      <a:pt x="6" y="177"/>
                      <a:pt x="6" y="177"/>
                    </a:cubicBezTo>
                    <a:cubicBezTo>
                      <a:pt x="6" y="183"/>
                      <a:pt x="6" y="183"/>
                      <a:pt x="6" y="183"/>
                    </a:cubicBezTo>
                    <a:cubicBezTo>
                      <a:pt x="0" y="183"/>
                      <a:pt x="0" y="183"/>
                      <a:pt x="0" y="183"/>
                    </a:cubicBezTo>
                    <a:lnTo>
                      <a:pt x="0" y="177"/>
                    </a:lnTo>
                    <a:close/>
                    <a:moveTo>
                      <a:pt x="0" y="165"/>
                    </a:moveTo>
                    <a:cubicBezTo>
                      <a:pt x="6" y="165"/>
                      <a:pt x="6" y="165"/>
                      <a:pt x="6" y="165"/>
                    </a:cubicBezTo>
                    <a:cubicBezTo>
                      <a:pt x="6" y="171"/>
                      <a:pt x="6" y="171"/>
                      <a:pt x="6" y="171"/>
                    </a:cubicBezTo>
                    <a:cubicBezTo>
                      <a:pt x="0" y="171"/>
                      <a:pt x="0" y="171"/>
                      <a:pt x="0" y="171"/>
                    </a:cubicBezTo>
                    <a:lnTo>
                      <a:pt x="0" y="165"/>
                    </a:lnTo>
                    <a:close/>
                    <a:moveTo>
                      <a:pt x="0" y="153"/>
                    </a:moveTo>
                    <a:cubicBezTo>
                      <a:pt x="6" y="153"/>
                      <a:pt x="6" y="153"/>
                      <a:pt x="6" y="153"/>
                    </a:cubicBezTo>
                    <a:cubicBezTo>
                      <a:pt x="6" y="159"/>
                      <a:pt x="6" y="159"/>
                      <a:pt x="6" y="159"/>
                    </a:cubicBezTo>
                    <a:cubicBezTo>
                      <a:pt x="0" y="159"/>
                      <a:pt x="0" y="159"/>
                      <a:pt x="0" y="159"/>
                    </a:cubicBezTo>
                    <a:lnTo>
                      <a:pt x="0" y="153"/>
                    </a:lnTo>
                    <a:close/>
                    <a:moveTo>
                      <a:pt x="0" y="141"/>
                    </a:moveTo>
                    <a:cubicBezTo>
                      <a:pt x="6" y="141"/>
                      <a:pt x="6" y="141"/>
                      <a:pt x="6" y="141"/>
                    </a:cubicBezTo>
                    <a:cubicBezTo>
                      <a:pt x="6" y="147"/>
                      <a:pt x="6" y="147"/>
                      <a:pt x="6" y="147"/>
                    </a:cubicBezTo>
                    <a:cubicBezTo>
                      <a:pt x="0" y="147"/>
                      <a:pt x="0" y="147"/>
                      <a:pt x="0" y="147"/>
                    </a:cubicBezTo>
                    <a:lnTo>
                      <a:pt x="0" y="141"/>
                    </a:lnTo>
                    <a:close/>
                    <a:moveTo>
                      <a:pt x="0" y="129"/>
                    </a:moveTo>
                    <a:cubicBezTo>
                      <a:pt x="6" y="129"/>
                      <a:pt x="6" y="129"/>
                      <a:pt x="6" y="129"/>
                    </a:cubicBezTo>
                    <a:cubicBezTo>
                      <a:pt x="6" y="135"/>
                      <a:pt x="6" y="135"/>
                      <a:pt x="6" y="135"/>
                    </a:cubicBezTo>
                    <a:cubicBezTo>
                      <a:pt x="0" y="135"/>
                      <a:pt x="0" y="135"/>
                      <a:pt x="0" y="135"/>
                    </a:cubicBezTo>
                    <a:lnTo>
                      <a:pt x="0" y="129"/>
                    </a:lnTo>
                    <a:close/>
                    <a:moveTo>
                      <a:pt x="0" y="123"/>
                    </a:moveTo>
                    <a:cubicBezTo>
                      <a:pt x="0" y="114"/>
                      <a:pt x="0" y="114"/>
                      <a:pt x="0" y="114"/>
                    </a:cubicBezTo>
                    <a:cubicBezTo>
                      <a:pt x="6" y="118"/>
                      <a:pt x="6" y="118"/>
                      <a:pt x="6" y="118"/>
                    </a:cubicBezTo>
                    <a:cubicBezTo>
                      <a:pt x="5" y="120"/>
                      <a:pt x="5" y="120"/>
                      <a:pt x="5" y="120"/>
                    </a:cubicBezTo>
                    <a:cubicBezTo>
                      <a:pt x="6" y="120"/>
                      <a:pt x="6" y="120"/>
                      <a:pt x="6" y="120"/>
                    </a:cubicBezTo>
                    <a:cubicBezTo>
                      <a:pt x="6" y="123"/>
                      <a:pt x="6" y="123"/>
                      <a:pt x="6" y="123"/>
                    </a:cubicBezTo>
                    <a:lnTo>
                      <a:pt x="0" y="123"/>
                    </a:lnTo>
                    <a:close/>
                    <a:moveTo>
                      <a:pt x="8" y="187"/>
                    </a:moveTo>
                    <a:cubicBezTo>
                      <a:pt x="13" y="184"/>
                      <a:pt x="13" y="184"/>
                      <a:pt x="13" y="184"/>
                    </a:cubicBezTo>
                    <a:cubicBezTo>
                      <a:pt x="16" y="189"/>
                      <a:pt x="16" y="189"/>
                      <a:pt x="16" y="189"/>
                    </a:cubicBezTo>
                    <a:cubicBezTo>
                      <a:pt x="11" y="192"/>
                      <a:pt x="11" y="192"/>
                      <a:pt x="11" y="192"/>
                    </a:cubicBezTo>
                    <a:lnTo>
                      <a:pt x="8" y="187"/>
                    </a:lnTo>
                    <a:close/>
                    <a:moveTo>
                      <a:pt x="8" y="126"/>
                    </a:moveTo>
                    <a:cubicBezTo>
                      <a:pt x="11" y="121"/>
                      <a:pt x="11" y="121"/>
                      <a:pt x="11" y="121"/>
                    </a:cubicBezTo>
                    <a:cubicBezTo>
                      <a:pt x="16" y="124"/>
                      <a:pt x="16" y="124"/>
                      <a:pt x="16" y="124"/>
                    </a:cubicBezTo>
                    <a:cubicBezTo>
                      <a:pt x="13" y="129"/>
                      <a:pt x="13" y="129"/>
                      <a:pt x="13" y="129"/>
                    </a:cubicBezTo>
                    <a:lnTo>
                      <a:pt x="8" y="126"/>
                    </a:lnTo>
                    <a:close/>
                    <a:moveTo>
                      <a:pt x="19" y="181"/>
                    </a:moveTo>
                    <a:cubicBezTo>
                      <a:pt x="24" y="178"/>
                      <a:pt x="24" y="178"/>
                      <a:pt x="24" y="178"/>
                    </a:cubicBezTo>
                    <a:cubicBezTo>
                      <a:pt x="27" y="183"/>
                      <a:pt x="27" y="183"/>
                      <a:pt x="27" y="183"/>
                    </a:cubicBezTo>
                    <a:cubicBezTo>
                      <a:pt x="21" y="186"/>
                      <a:pt x="21" y="186"/>
                      <a:pt x="21" y="186"/>
                    </a:cubicBezTo>
                    <a:lnTo>
                      <a:pt x="19" y="181"/>
                    </a:lnTo>
                    <a:close/>
                    <a:moveTo>
                      <a:pt x="19" y="132"/>
                    </a:moveTo>
                    <a:cubicBezTo>
                      <a:pt x="22" y="127"/>
                      <a:pt x="22" y="127"/>
                      <a:pt x="22" y="127"/>
                    </a:cubicBezTo>
                    <a:cubicBezTo>
                      <a:pt x="27" y="130"/>
                      <a:pt x="27" y="130"/>
                      <a:pt x="27" y="130"/>
                    </a:cubicBezTo>
                    <a:cubicBezTo>
                      <a:pt x="24" y="135"/>
                      <a:pt x="24" y="135"/>
                      <a:pt x="24" y="135"/>
                    </a:cubicBezTo>
                    <a:lnTo>
                      <a:pt x="19" y="132"/>
                    </a:lnTo>
                    <a:close/>
                    <a:moveTo>
                      <a:pt x="29" y="175"/>
                    </a:moveTo>
                    <a:cubicBezTo>
                      <a:pt x="34" y="172"/>
                      <a:pt x="34" y="172"/>
                      <a:pt x="34" y="172"/>
                    </a:cubicBezTo>
                    <a:cubicBezTo>
                      <a:pt x="37" y="177"/>
                      <a:pt x="37" y="177"/>
                      <a:pt x="37" y="177"/>
                    </a:cubicBezTo>
                    <a:cubicBezTo>
                      <a:pt x="32" y="180"/>
                      <a:pt x="32" y="180"/>
                      <a:pt x="32" y="180"/>
                    </a:cubicBezTo>
                    <a:lnTo>
                      <a:pt x="29" y="175"/>
                    </a:lnTo>
                    <a:close/>
                    <a:moveTo>
                      <a:pt x="29" y="138"/>
                    </a:moveTo>
                    <a:cubicBezTo>
                      <a:pt x="32" y="133"/>
                      <a:pt x="32" y="133"/>
                      <a:pt x="32" y="133"/>
                    </a:cubicBezTo>
                    <a:cubicBezTo>
                      <a:pt x="37" y="136"/>
                      <a:pt x="37" y="136"/>
                      <a:pt x="37" y="136"/>
                    </a:cubicBezTo>
                    <a:cubicBezTo>
                      <a:pt x="34" y="141"/>
                      <a:pt x="34" y="141"/>
                      <a:pt x="34" y="141"/>
                    </a:cubicBezTo>
                    <a:lnTo>
                      <a:pt x="29" y="138"/>
                    </a:lnTo>
                    <a:close/>
                    <a:moveTo>
                      <a:pt x="39" y="169"/>
                    </a:moveTo>
                    <a:cubicBezTo>
                      <a:pt x="44" y="166"/>
                      <a:pt x="44" y="166"/>
                      <a:pt x="44" y="166"/>
                    </a:cubicBezTo>
                    <a:cubicBezTo>
                      <a:pt x="47" y="171"/>
                      <a:pt x="47" y="171"/>
                      <a:pt x="47" y="171"/>
                    </a:cubicBezTo>
                    <a:cubicBezTo>
                      <a:pt x="42" y="174"/>
                      <a:pt x="42" y="174"/>
                      <a:pt x="42" y="174"/>
                    </a:cubicBezTo>
                    <a:lnTo>
                      <a:pt x="39" y="169"/>
                    </a:lnTo>
                    <a:close/>
                    <a:moveTo>
                      <a:pt x="39" y="144"/>
                    </a:moveTo>
                    <a:cubicBezTo>
                      <a:pt x="42" y="139"/>
                      <a:pt x="42" y="139"/>
                      <a:pt x="42" y="139"/>
                    </a:cubicBezTo>
                    <a:cubicBezTo>
                      <a:pt x="48" y="142"/>
                      <a:pt x="48" y="142"/>
                      <a:pt x="48" y="142"/>
                    </a:cubicBezTo>
                    <a:cubicBezTo>
                      <a:pt x="45" y="147"/>
                      <a:pt x="45" y="147"/>
                      <a:pt x="45" y="147"/>
                    </a:cubicBezTo>
                    <a:lnTo>
                      <a:pt x="39" y="144"/>
                    </a:lnTo>
                    <a:close/>
                    <a:moveTo>
                      <a:pt x="50" y="163"/>
                    </a:moveTo>
                    <a:cubicBezTo>
                      <a:pt x="55" y="160"/>
                      <a:pt x="55" y="160"/>
                      <a:pt x="55" y="160"/>
                    </a:cubicBezTo>
                    <a:cubicBezTo>
                      <a:pt x="58" y="165"/>
                      <a:pt x="58" y="165"/>
                      <a:pt x="58" y="165"/>
                    </a:cubicBezTo>
                    <a:cubicBezTo>
                      <a:pt x="53" y="168"/>
                      <a:pt x="53" y="168"/>
                      <a:pt x="53" y="168"/>
                    </a:cubicBezTo>
                    <a:lnTo>
                      <a:pt x="50" y="163"/>
                    </a:lnTo>
                    <a:close/>
                    <a:moveTo>
                      <a:pt x="50" y="150"/>
                    </a:moveTo>
                    <a:cubicBezTo>
                      <a:pt x="53" y="145"/>
                      <a:pt x="53" y="145"/>
                      <a:pt x="53" y="145"/>
                    </a:cubicBezTo>
                    <a:cubicBezTo>
                      <a:pt x="58" y="148"/>
                      <a:pt x="58" y="148"/>
                      <a:pt x="58" y="148"/>
                    </a:cubicBezTo>
                    <a:cubicBezTo>
                      <a:pt x="55" y="153"/>
                      <a:pt x="55" y="153"/>
                      <a:pt x="55" y="153"/>
                    </a:cubicBezTo>
                    <a:lnTo>
                      <a:pt x="50" y="150"/>
                    </a:lnTo>
                    <a:close/>
                    <a:moveTo>
                      <a:pt x="60" y="157"/>
                    </a:moveTo>
                    <a:cubicBezTo>
                      <a:pt x="61" y="156"/>
                      <a:pt x="61" y="156"/>
                      <a:pt x="61" y="156"/>
                    </a:cubicBezTo>
                    <a:cubicBezTo>
                      <a:pt x="60" y="156"/>
                      <a:pt x="60" y="156"/>
                      <a:pt x="60" y="156"/>
                    </a:cubicBezTo>
                    <a:cubicBezTo>
                      <a:pt x="63" y="151"/>
                      <a:pt x="63" y="151"/>
                      <a:pt x="63" y="151"/>
                    </a:cubicBezTo>
                    <a:cubicBezTo>
                      <a:pt x="73" y="156"/>
                      <a:pt x="73" y="156"/>
                      <a:pt x="73" y="156"/>
                    </a:cubicBezTo>
                    <a:cubicBezTo>
                      <a:pt x="63" y="162"/>
                      <a:pt x="63" y="162"/>
                      <a:pt x="63" y="162"/>
                    </a:cubicBezTo>
                    <a:lnTo>
                      <a:pt x="60" y="157"/>
                    </a:lnTo>
                    <a:close/>
                  </a:path>
                </a:pathLst>
              </a:custGeom>
              <a:solidFill>
                <a:srgbClr val="FFFFFF"/>
              </a:solidFill>
              <a:ln>
                <a:noFill/>
              </a:ln>
            </p:spPr>
            <p:txBody>
              <a:bodyPr vert="horz" wrap="square" lIns="85303" tIns="42652" rIns="85303" bIns="42652" numCol="1" anchor="t" anchorCtr="0" compatLnSpc="1">
                <a:prstTxWarp prst="textNoShape">
                  <a:avLst/>
                </a:prstTxWarp>
              </a:bodyPr>
              <a:lstStyle/>
              <a:p>
                <a:pPr defTabSz="853012"/>
                <a:endParaRPr lang="en-US" sz="612">
                  <a:solidFill>
                    <a:srgbClr val="FFFFFF"/>
                  </a:solidFill>
                </a:endParaRPr>
              </a:p>
            </p:txBody>
          </p:sp>
          <p:sp>
            <p:nvSpPr>
              <p:cNvPr id="266" name="Freeform 44"/>
              <p:cNvSpPr>
                <a:spLocks noEditPoints="1"/>
              </p:cNvSpPr>
              <p:nvPr/>
            </p:nvSpPr>
            <p:spPr bwMode="black">
              <a:xfrm>
                <a:off x="8863394" y="5414400"/>
                <a:ext cx="652463" cy="657225"/>
              </a:xfrm>
              <a:custGeom>
                <a:avLst/>
                <a:gdLst>
                  <a:gd name="T0" fmla="*/ 116 w 411"/>
                  <a:gd name="T1" fmla="*/ 121 h 414"/>
                  <a:gd name="T2" fmla="*/ 123 w 411"/>
                  <a:gd name="T3" fmla="*/ 208 h 414"/>
                  <a:gd name="T4" fmla="*/ 159 w 411"/>
                  <a:gd name="T5" fmla="*/ 173 h 414"/>
                  <a:gd name="T6" fmla="*/ 293 w 411"/>
                  <a:gd name="T7" fmla="*/ 310 h 414"/>
                  <a:gd name="T8" fmla="*/ 307 w 411"/>
                  <a:gd name="T9" fmla="*/ 296 h 414"/>
                  <a:gd name="T10" fmla="*/ 170 w 411"/>
                  <a:gd name="T11" fmla="*/ 161 h 414"/>
                  <a:gd name="T12" fmla="*/ 204 w 411"/>
                  <a:gd name="T13" fmla="*/ 128 h 414"/>
                  <a:gd name="T14" fmla="*/ 116 w 411"/>
                  <a:gd name="T15" fmla="*/ 121 h 414"/>
                  <a:gd name="T16" fmla="*/ 7 w 411"/>
                  <a:gd name="T17" fmla="*/ 397 h 414"/>
                  <a:gd name="T18" fmla="*/ 41 w 411"/>
                  <a:gd name="T19" fmla="*/ 362 h 414"/>
                  <a:gd name="T20" fmla="*/ 93 w 411"/>
                  <a:gd name="T21" fmla="*/ 414 h 414"/>
                  <a:gd name="T22" fmla="*/ 104 w 411"/>
                  <a:gd name="T23" fmla="*/ 402 h 414"/>
                  <a:gd name="T24" fmla="*/ 52 w 411"/>
                  <a:gd name="T25" fmla="*/ 350 h 414"/>
                  <a:gd name="T26" fmla="*/ 88 w 411"/>
                  <a:gd name="T27" fmla="*/ 317 h 414"/>
                  <a:gd name="T28" fmla="*/ 0 w 411"/>
                  <a:gd name="T29" fmla="*/ 310 h 414"/>
                  <a:gd name="T30" fmla="*/ 7 w 411"/>
                  <a:gd name="T31" fmla="*/ 397 h 414"/>
                  <a:gd name="T32" fmla="*/ 305 w 411"/>
                  <a:gd name="T33" fmla="*/ 0 h 414"/>
                  <a:gd name="T34" fmla="*/ 315 w 411"/>
                  <a:gd name="T35" fmla="*/ 90 h 414"/>
                  <a:gd name="T36" fmla="*/ 348 w 411"/>
                  <a:gd name="T37" fmla="*/ 55 h 414"/>
                  <a:gd name="T38" fmla="*/ 397 w 411"/>
                  <a:gd name="T39" fmla="*/ 104 h 414"/>
                  <a:gd name="T40" fmla="*/ 411 w 411"/>
                  <a:gd name="T41" fmla="*/ 92 h 414"/>
                  <a:gd name="T42" fmla="*/ 359 w 411"/>
                  <a:gd name="T43" fmla="*/ 43 h 414"/>
                  <a:gd name="T44" fmla="*/ 395 w 411"/>
                  <a:gd name="T45" fmla="*/ 7 h 414"/>
                  <a:gd name="T46" fmla="*/ 305 w 411"/>
                  <a:gd name="T4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1" h="414">
                    <a:moveTo>
                      <a:pt x="116" y="121"/>
                    </a:moveTo>
                    <a:lnTo>
                      <a:pt x="123" y="208"/>
                    </a:lnTo>
                    <a:lnTo>
                      <a:pt x="159" y="173"/>
                    </a:lnTo>
                    <a:lnTo>
                      <a:pt x="293" y="310"/>
                    </a:lnTo>
                    <a:lnTo>
                      <a:pt x="307" y="296"/>
                    </a:lnTo>
                    <a:lnTo>
                      <a:pt x="170" y="161"/>
                    </a:lnTo>
                    <a:lnTo>
                      <a:pt x="204" y="128"/>
                    </a:lnTo>
                    <a:lnTo>
                      <a:pt x="116" y="121"/>
                    </a:lnTo>
                    <a:close/>
                    <a:moveTo>
                      <a:pt x="7" y="397"/>
                    </a:moveTo>
                    <a:lnTo>
                      <a:pt x="41" y="362"/>
                    </a:lnTo>
                    <a:lnTo>
                      <a:pt x="93" y="414"/>
                    </a:lnTo>
                    <a:lnTo>
                      <a:pt x="104" y="402"/>
                    </a:lnTo>
                    <a:lnTo>
                      <a:pt x="52" y="350"/>
                    </a:lnTo>
                    <a:lnTo>
                      <a:pt x="88" y="317"/>
                    </a:lnTo>
                    <a:lnTo>
                      <a:pt x="0" y="310"/>
                    </a:lnTo>
                    <a:lnTo>
                      <a:pt x="7" y="397"/>
                    </a:lnTo>
                    <a:close/>
                    <a:moveTo>
                      <a:pt x="305" y="0"/>
                    </a:moveTo>
                    <a:lnTo>
                      <a:pt x="315" y="90"/>
                    </a:lnTo>
                    <a:lnTo>
                      <a:pt x="348" y="55"/>
                    </a:lnTo>
                    <a:lnTo>
                      <a:pt x="397" y="104"/>
                    </a:lnTo>
                    <a:lnTo>
                      <a:pt x="411" y="92"/>
                    </a:lnTo>
                    <a:lnTo>
                      <a:pt x="359" y="43"/>
                    </a:lnTo>
                    <a:lnTo>
                      <a:pt x="395" y="7"/>
                    </a:lnTo>
                    <a:lnTo>
                      <a:pt x="305" y="0"/>
                    </a:lnTo>
                    <a:close/>
                  </a:path>
                </a:pathLst>
              </a:custGeom>
              <a:solidFill>
                <a:srgbClr val="FFFFFF"/>
              </a:solidFill>
              <a:ln>
                <a:noFill/>
              </a:ln>
            </p:spPr>
            <p:txBody>
              <a:bodyPr vert="horz" wrap="square" lIns="85303" tIns="42652" rIns="85303" bIns="42652" numCol="1" anchor="t" anchorCtr="0" compatLnSpc="1">
                <a:prstTxWarp prst="textNoShape">
                  <a:avLst/>
                </a:prstTxWarp>
              </a:bodyPr>
              <a:lstStyle/>
              <a:p>
                <a:pPr defTabSz="853012"/>
                <a:endParaRPr lang="en-US" sz="612">
                  <a:solidFill>
                    <a:srgbClr val="FFFFFF"/>
                  </a:solidFill>
                </a:endParaRPr>
              </a:p>
            </p:txBody>
          </p:sp>
        </p:grpSp>
      </p:grpSp>
      <p:grpSp>
        <p:nvGrpSpPr>
          <p:cNvPr id="73" name="Group 72"/>
          <p:cNvGrpSpPr/>
          <p:nvPr/>
        </p:nvGrpSpPr>
        <p:grpSpPr>
          <a:xfrm>
            <a:off x="9068321" y="2364205"/>
            <a:ext cx="868388" cy="685570"/>
            <a:chOff x="8889218" y="2708009"/>
            <a:chExt cx="851438" cy="672188"/>
          </a:xfrm>
        </p:grpSpPr>
        <p:sp>
          <p:nvSpPr>
            <p:cNvPr id="177" name="Rectangle 176"/>
            <p:cNvSpPr/>
            <p:nvPr/>
          </p:nvSpPr>
          <p:spPr bwMode="auto">
            <a:xfrm>
              <a:off x="8889218" y="2708009"/>
              <a:ext cx="851438" cy="672188"/>
            </a:xfrm>
            <a:prstGeom prst="rect">
              <a:avLst/>
            </a:prstGeom>
            <a:solidFill>
              <a:srgbClr val="002060">
                <a:alpha val="74902"/>
              </a:srgbClr>
            </a:solidFill>
            <a:ln w="3175">
              <a:solidFill>
                <a:srgbClr val="7E7E7E">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13" rIns="0"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Search</a:t>
              </a:r>
            </a:p>
          </p:txBody>
        </p:sp>
        <p:sp>
          <p:nvSpPr>
            <p:cNvPr id="232" name="Freeform 8"/>
            <p:cNvSpPr>
              <a:spLocks noEditPoints="1"/>
            </p:cNvSpPr>
            <p:nvPr/>
          </p:nvSpPr>
          <p:spPr bwMode="black">
            <a:xfrm>
              <a:off x="9105843" y="2759660"/>
              <a:ext cx="418188" cy="418188"/>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76781" tIns="38391" rIns="76781" bIns="38391" numCol="1" anchor="t" anchorCtr="0" compatLnSpc="1">
              <a:prstTxWarp prst="textNoShape">
                <a:avLst/>
              </a:prstTxWarp>
            </a:bodyPr>
            <a:lstStyle/>
            <a:p>
              <a:pPr defTabSz="853012"/>
              <a:endParaRPr lang="en-US" sz="612">
                <a:solidFill>
                  <a:srgbClr val="FFFFFF"/>
                </a:solidFill>
              </a:endParaRPr>
            </a:p>
          </p:txBody>
        </p:sp>
      </p:grpSp>
      <p:grpSp>
        <p:nvGrpSpPr>
          <p:cNvPr id="47" name="Group 46"/>
          <p:cNvGrpSpPr/>
          <p:nvPr/>
        </p:nvGrpSpPr>
        <p:grpSpPr>
          <a:xfrm>
            <a:off x="2496579" y="3871453"/>
            <a:ext cx="868388" cy="685570"/>
            <a:chOff x="2446685" y="4175158"/>
            <a:chExt cx="851438" cy="672188"/>
          </a:xfrm>
        </p:grpSpPr>
        <p:sp>
          <p:nvSpPr>
            <p:cNvPr id="86" name="Rectangle 85"/>
            <p:cNvSpPr/>
            <p:nvPr/>
          </p:nvSpPr>
          <p:spPr bwMode="auto">
            <a:xfrm>
              <a:off x="2446685" y="4175158"/>
              <a:ext cx="851438" cy="672188"/>
            </a:xfrm>
            <a:prstGeom prst="rect">
              <a:avLst/>
            </a:prstGeom>
            <a:solidFill>
              <a:srgbClr val="C00000">
                <a:alpha val="74902"/>
              </a:srgbClr>
            </a:solidFill>
            <a:ln w="3175">
              <a:solidFill>
                <a:srgbClr val="595959">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5" tIns="46613" rIns="93225"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Multi-Factor</a:t>
              </a:r>
              <a:endParaRPr lang="en-US" sz="800" b="1" dirty="0">
                <a:solidFill>
                  <a:srgbClr val="FFFFFF"/>
                </a:solidFill>
              </a:endParaRPr>
            </a:p>
          </p:txBody>
        </p:sp>
        <p:sp>
          <p:nvSpPr>
            <p:cNvPr id="235" name="Freeform 164"/>
            <p:cNvSpPr>
              <a:spLocks noChangeAspect="1" noEditPoints="1"/>
            </p:cNvSpPr>
            <p:nvPr/>
          </p:nvSpPr>
          <p:spPr bwMode="black">
            <a:xfrm>
              <a:off x="2739094" y="4284208"/>
              <a:ext cx="250913" cy="347867"/>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781" tIns="38391" rIns="76781" bIns="38391" numCol="1" anchor="t" anchorCtr="0" compatLnSpc="1">
              <a:prstTxWarp prst="textNoShape">
                <a:avLst/>
              </a:prstTxWarp>
            </a:bodyPr>
            <a:lstStyle/>
            <a:p>
              <a:pPr defTabSz="853012"/>
              <a:endParaRPr lang="en-US" sz="1493">
                <a:solidFill>
                  <a:srgbClr val="FFFFFF"/>
                </a:solidFill>
              </a:endParaRPr>
            </a:p>
          </p:txBody>
        </p:sp>
      </p:grpSp>
      <p:grpSp>
        <p:nvGrpSpPr>
          <p:cNvPr id="46" name="Group 45"/>
          <p:cNvGrpSpPr/>
          <p:nvPr/>
        </p:nvGrpSpPr>
        <p:grpSpPr>
          <a:xfrm>
            <a:off x="1558249" y="3871453"/>
            <a:ext cx="868388" cy="685570"/>
            <a:chOff x="1529586" y="4176774"/>
            <a:chExt cx="851438" cy="672188"/>
          </a:xfrm>
        </p:grpSpPr>
        <p:sp>
          <p:nvSpPr>
            <p:cNvPr id="119" name="Rectangle 118"/>
            <p:cNvSpPr/>
            <p:nvPr/>
          </p:nvSpPr>
          <p:spPr bwMode="auto">
            <a:xfrm>
              <a:off x="1529586" y="4176774"/>
              <a:ext cx="851438" cy="672188"/>
            </a:xfrm>
            <a:prstGeom prst="rect">
              <a:avLst/>
            </a:prstGeom>
            <a:solidFill>
              <a:srgbClr val="C00000">
                <a:alpha val="74902"/>
              </a:srgbClr>
            </a:solidFill>
            <a:ln w="3175">
              <a:solidFill>
                <a:srgbClr val="595959">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5" tIns="46613" rIns="93225"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Azure AD</a:t>
              </a:r>
            </a:p>
          </p:txBody>
        </p:sp>
        <p:grpSp>
          <p:nvGrpSpPr>
            <p:cNvPr id="123" name="Group 23"/>
            <p:cNvGrpSpPr>
              <a:grpSpLocks noChangeAspect="1"/>
            </p:cNvGrpSpPr>
            <p:nvPr/>
          </p:nvGrpSpPr>
          <p:grpSpPr bwMode="auto">
            <a:xfrm>
              <a:off x="1707579" y="4196774"/>
              <a:ext cx="502407" cy="499503"/>
              <a:chOff x="-62" y="1380"/>
              <a:chExt cx="346" cy="344"/>
            </a:xfrm>
          </p:grpSpPr>
          <p:sp>
            <p:nvSpPr>
              <p:cNvPr id="124" name="AutoShape 22"/>
              <p:cNvSpPr>
                <a:spLocks noChangeAspect="1" noChangeArrowheads="1" noTextEdit="1"/>
              </p:cNvSpPr>
              <p:nvPr/>
            </p:nvSpPr>
            <p:spPr bwMode="auto">
              <a:xfrm>
                <a:off x="-62" y="1380"/>
                <a:ext cx="346" cy="3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5303" tIns="42652" rIns="85303" bIns="42652" numCol="1" anchor="t" anchorCtr="0" compatLnSpc="1">
                <a:prstTxWarp prst="textNoShape">
                  <a:avLst/>
                </a:prstTxWarp>
              </a:bodyPr>
              <a:lstStyle/>
              <a:p>
                <a:pPr defTabSz="870123"/>
                <a:endParaRPr lang="en-US" sz="1679">
                  <a:solidFill>
                    <a:srgbClr val="000000"/>
                  </a:solidFill>
                </a:endParaRPr>
              </a:p>
            </p:txBody>
          </p:sp>
          <p:sp>
            <p:nvSpPr>
              <p:cNvPr id="127" name="Freeform 24"/>
              <p:cNvSpPr>
                <a:spLocks/>
              </p:cNvSpPr>
              <p:nvPr/>
            </p:nvSpPr>
            <p:spPr bwMode="auto">
              <a:xfrm>
                <a:off x="45" y="1517"/>
                <a:ext cx="60" cy="105"/>
              </a:xfrm>
              <a:custGeom>
                <a:avLst/>
                <a:gdLst>
                  <a:gd name="T0" fmla="*/ 0 w 117"/>
                  <a:gd name="T1" fmla="*/ 99 h 206"/>
                  <a:gd name="T2" fmla="*/ 8 w 117"/>
                  <a:gd name="T3" fmla="*/ 125 h 206"/>
                  <a:gd name="T4" fmla="*/ 6 w 117"/>
                  <a:gd name="T5" fmla="*/ 139 h 206"/>
                  <a:gd name="T6" fmla="*/ 117 w 117"/>
                  <a:gd name="T7" fmla="*/ 206 h 206"/>
                  <a:gd name="T8" fmla="*/ 117 w 117"/>
                  <a:gd name="T9" fmla="*/ 12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4"/>
                      <a:pt x="6" y="139"/>
                    </a:cubicBezTo>
                    <a:lnTo>
                      <a:pt x="117" y="206"/>
                    </a:lnTo>
                    <a:lnTo>
                      <a:pt x="117" y="12"/>
                    </a:lnTo>
                    <a:cubicBezTo>
                      <a:pt x="115" y="12"/>
                      <a:pt x="109" y="1"/>
                      <a:pt x="108" y="0"/>
                    </a:cubicBezTo>
                    <a:lnTo>
                      <a:pt x="0" y="99"/>
                    </a:lnTo>
                    <a:close/>
                  </a:path>
                </a:pathLst>
              </a:custGeom>
              <a:solidFill>
                <a:schemeClr val="bg1"/>
              </a:solidFill>
              <a:ln w="0">
                <a:noFill/>
                <a:prstDash val="solid"/>
                <a:round/>
                <a:headEnd/>
                <a:tailEnd/>
              </a:ln>
            </p:spPr>
            <p:txBody>
              <a:bodyPr vert="horz" wrap="square" lIns="85303" tIns="42652" rIns="85303" bIns="42652" numCol="1" anchor="t" anchorCtr="0" compatLnSpc="1">
                <a:prstTxWarp prst="textNoShape">
                  <a:avLst/>
                </a:prstTxWarp>
              </a:bodyPr>
              <a:lstStyle/>
              <a:p>
                <a:pPr defTabSz="870123"/>
                <a:endParaRPr lang="en-US" sz="1679">
                  <a:solidFill>
                    <a:srgbClr val="000000"/>
                  </a:solidFill>
                </a:endParaRPr>
              </a:p>
            </p:txBody>
          </p:sp>
          <p:sp>
            <p:nvSpPr>
              <p:cNvPr id="128" name="Freeform 25"/>
              <p:cNvSpPr>
                <a:spLocks/>
              </p:cNvSpPr>
              <p:nvPr/>
            </p:nvSpPr>
            <p:spPr bwMode="auto">
              <a:xfrm>
                <a:off x="118" y="1516"/>
                <a:ext cx="57" cy="106"/>
              </a:xfrm>
              <a:custGeom>
                <a:avLst/>
                <a:gdLst>
                  <a:gd name="T0" fmla="*/ 21 w 112"/>
                  <a:gd name="T1" fmla="*/ 0 h 208"/>
                  <a:gd name="T2" fmla="*/ 0 w 112"/>
                  <a:gd name="T3" fmla="*/ 15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5"/>
                    </a:cubicBezTo>
                    <a:lnTo>
                      <a:pt x="0" y="208"/>
                    </a:lnTo>
                    <a:lnTo>
                      <a:pt x="110" y="137"/>
                    </a:lnTo>
                    <a:cubicBezTo>
                      <a:pt x="109" y="134"/>
                      <a:pt x="109" y="130"/>
                      <a:pt x="109" y="126"/>
                    </a:cubicBezTo>
                    <a:cubicBezTo>
                      <a:pt x="109" y="120"/>
                      <a:pt x="110" y="114"/>
                      <a:pt x="112" y="108"/>
                    </a:cubicBezTo>
                    <a:lnTo>
                      <a:pt x="21" y="0"/>
                    </a:lnTo>
                    <a:close/>
                  </a:path>
                </a:pathLst>
              </a:custGeom>
              <a:solidFill>
                <a:schemeClr val="bg1"/>
              </a:solidFill>
              <a:ln w="0">
                <a:noFill/>
                <a:prstDash val="solid"/>
                <a:round/>
                <a:headEnd/>
                <a:tailEnd/>
              </a:ln>
            </p:spPr>
            <p:txBody>
              <a:bodyPr vert="horz" wrap="square" lIns="85303" tIns="42652" rIns="85303" bIns="42652" numCol="1" anchor="t" anchorCtr="0" compatLnSpc="1">
                <a:prstTxWarp prst="textNoShape">
                  <a:avLst/>
                </a:prstTxWarp>
              </a:bodyPr>
              <a:lstStyle/>
              <a:p>
                <a:pPr defTabSz="870123"/>
                <a:endParaRPr lang="en-US" sz="1679">
                  <a:solidFill>
                    <a:srgbClr val="000000"/>
                  </a:solidFill>
                </a:endParaRPr>
              </a:p>
            </p:txBody>
          </p:sp>
          <p:sp>
            <p:nvSpPr>
              <p:cNvPr id="131" name="Freeform 26"/>
              <p:cNvSpPr>
                <a:spLocks noEditPoints="1"/>
              </p:cNvSpPr>
              <p:nvPr/>
            </p:nvSpPr>
            <p:spPr bwMode="auto">
              <a:xfrm>
                <a:off x="-54" y="1388"/>
                <a:ext cx="333" cy="334"/>
              </a:xfrm>
              <a:custGeom>
                <a:avLst/>
                <a:gdLst>
                  <a:gd name="T0" fmla="*/ 494 w 646"/>
                  <a:gd name="T1" fmla="*/ 427 h 653"/>
                  <a:gd name="T2" fmla="*/ 457 w 646"/>
                  <a:gd name="T3" fmla="*/ 411 h 653"/>
                  <a:gd name="T4" fmla="*/ 368 w 646"/>
                  <a:gd name="T5" fmla="*/ 474 h 653"/>
                  <a:gd name="T6" fmla="*/ 376 w 646"/>
                  <a:gd name="T7" fmla="*/ 502 h 653"/>
                  <a:gd name="T8" fmla="*/ 324 w 646"/>
                  <a:gd name="T9" fmla="*/ 554 h 653"/>
                  <a:gd name="T10" fmla="*/ 273 w 646"/>
                  <a:gd name="T11" fmla="*/ 502 h 653"/>
                  <a:gd name="T12" fmla="*/ 285 w 646"/>
                  <a:gd name="T13" fmla="*/ 469 h 653"/>
                  <a:gd name="T14" fmla="*/ 183 w 646"/>
                  <a:gd name="T15" fmla="*/ 414 h 653"/>
                  <a:gd name="T16" fmla="*/ 148 w 646"/>
                  <a:gd name="T17" fmla="*/ 428 h 653"/>
                  <a:gd name="T18" fmla="*/ 96 w 646"/>
                  <a:gd name="T19" fmla="*/ 376 h 653"/>
                  <a:gd name="T20" fmla="*/ 148 w 646"/>
                  <a:gd name="T21" fmla="*/ 324 h 653"/>
                  <a:gd name="T22" fmla="*/ 172 w 646"/>
                  <a:gd name="T23" fmla="*/ 331 h 653"/>
                  <a:gd name="T24" fmla="*/ 280 w 646"/>
                  <a:gd name="T25" fmla="*/ 231 h 653"/>
                  <a:gd name="T26" fmla="*/ 268 w 646"/>
                  <a:gd name="T27" fmla="*/ 197 h 653"/>
                  <a:gd name="T28" fmla="*/ 325 w 646"/>
                  <a:gd name="T29" fmla="*/ 141 h 653"/>
                  <a:gd name="T30" fmla="*/ 382 w 646"/>
                  <a:gd name="T31" fmla="*/ 197 h 653"/>
                  <a:gd name="T32" fmla="*/ 373 w 646"/>
                  <a:gd name="T33" fmla="*/ 227 h 653"/>
                  <a:gd name="T34" fmla="*/ 463 w 646"/>
                  <a:gd name="T35" fmla="*/ 334 h 653"/>
                  <a:gd name="T36" fmla="*/ 494 w 646"/>
                  <a:gd name="T37" fmla="*/ 323 h 653"/>
                  <a:gd name="T38" fmla="*/ 546 w 646"/>
                  <a:gd name="T39" fmla="*/ 375 h 653"/>
                  <a:gd name="T40" fmla="*/ 494 w 646"/>
                  <a:gd name="T41" fmla="*/ 427 h 653"/>
                  <a:gd name="T42" fmla="*/ 326 w 646"/>
                  <a:gd name="T43" fmla="*/ 7 h 653"/>
                  <a:gd name="T44" fmla="*/ 326 w 646"/>
                  <a:gd name="T45" fmla="*/ 2 h 653"/>
                  <a:gd name="T46" fmla="*/ 324 w 646"/>
                  <a:gd name="T47" fmla="*/ 4 h 653"/>
                  <a:gd name="T48" fmla="*/ 320 w 646"/>
                  <a:gd name="T49" fmla="*/ 0 h 653"/>
                  <a:gd name="T50" fmla="*/ 320 w 646"/>
                  <a:gd name="T51" fmla="*/ 9 h 653"/>
                  <a:gd name="T52" fmla="*/ 0 w 646"/>
                  <a:gd name="T53" fmla="*/ 388 h 653"/>
                  <a:gd name="T54" fmla="*/ 322 w 646"/>
                  <a:gd name="T55" fmla="*/ 650 h 653"/>
                  <a:gd name="T56" fmla="*/ 322 w 646"/>
                  <a:gd name="T57" fmla="*/ 653 h 653"/>
                  <a:gd name="T58" fmla="*/ 646 w 646"/>
                  <a:gd name="T59" fmla="*/ 389 h 653"/>
                  <a:gd name="T60" fmla="*/ 326 w 646"/>
                  <a:gd name="T61" fmla="*/ 7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6" h="653">
                    <a:moveTo>
                      <a:pt x="494" y="427"/>
                    </a:moveTo>
                    <a:cubicBezTo>
                      <a:pt x="480" y="427"/>
                      <a:pt x="466" y="421"/>
                      <a:pt x="457" y="411"/>
                    </a:cubicBezTo>
                    <a:lnTo>
                      <a:pt x="368" y="474"/>
                    </a:lnTo>
                    <a:cubicBezTo>
                      <a:pt x="374" y="483"/>
                      <a:pt x="376" y="492"/>
                      <a:pt x="376" y="502"/>
                    </a:cubicBezTo>
                    <a:cubicBezTo>
                      <a:pt x="376" y="531"/>
                      <a:pt x="353" y="554"/>
                      <a:pt x="324" y="554"/>
                    </a:cubicBezTo>
                    <a:cubicBezTo>
                      <a:pt x="296" y="554"/>
                      <a:pt x="273" y="531"/>
                      <a:pt x="273" y="502"/>
                    </a:cubicBezTo>
                    <a:cubicBezTo>
                      <a:pt x="273" y="490"/>
                      <a:pt x="277" y="478"/>
                      <a:pt x="285" y="469"/>
                    </a:cubicBezTo>
                    <a:lnTo>
                      <a:pt x="183" y="414"/>
                    </a:lnTo>
                    <a:cubicBezTo>
                      <a:pt x="174" y="423"/>
                      <a:pt x="161" y="428"/>
                      <a:pt x="148" y="428"/>
                    </a:cubicBezTo>
                    <a:cubicBezTo>
                      <a:pt x="120" y="428"/>
                      <a:pt x="96" y="405"/>
                      <a:pt x="96" y="376"/>
                    </a:cubicBezTo>
                    <a:cubicBezTo>
                      <a:pt x="96" y="348"/>
                      <a:pt x="120" y="324"/>
                      <a:pt x="148" y="324"/>
                    </a:cubicBezTo>
                    <a:cubicBezTo>
                      <a:pt x="157" y="324"/>
                      <a:pt x="165" y="326"/>
                      <a:pt x="172" y="331"/>
                    </a:cubicBezTo>
                    <a:lnTo>
                      <a:pt x="280" y="231"/>
                    </a:lnTo>
                    <a:cubicBezTo>
                      <a:pt x="272" y="222"/>
                      <a:pt x="268" y="210"/>
                      <a:pt x="268" y="197"/>
                    </a:cubicBezTo>
                    <a:cubicBezTo>
                      <a:pt x="268" y="166"/>
                      <a:pt x="294" y="141"/>
                      <a:pt x="325" y="141"/>
                    </a:cubicBezTo>
                    <a:cubicBezTo>
                      <a:pt x="356" y="141"/>
                      <a:pt x="382" y="166"/>
                      <a:pt x="382" y="197"/>
                    </a:cubicBezTo>
                    <a:cubicBezTo>
                      <a:pt x="382" y="208"/>
                      <a:pt x="379" y="218"/>
                      <a:pt x="373" y="227"/>
                    </a:cubicBezTo>
                    <a:lnTo>
                      <a:pt x="463" y="334"/>
                    </a:lnTo>
                    <a:cubicBezTo>
                      <a:pt x="472" y="327"/>
                      <a:pt x="483" y="323"/>
                      <a:pt x="494" y="323"/>
                    </a:cubicBezTo>
                    <a:cubicBezTo>
                      <a:pt x="523" y="323"/>
                      <a:pt x="546" y="347"/>
                      <a:pt x="546" y="375"/>
                    </a:cubicBezTo>
                    <a:cubicBezTo>
                      <a:pt x="546" y="404"/>
                      <a:pt x="522" y="427"/>
                      <a:pt x="494" y="427"/>
                    </a:cubicBezTo>
                    <a:close/>
                    <a:moveTo>
                      <a:pt x="326" y="7"/>
                    </a:moveTo>
                    <a:lnTo>
                      <a:pt x="326" y="2"/>
                    </a:lnTo>
                    <a:lnTo>
                      <a:pt x="324" y="4"/>
                    </a:lnTo>
                    <a:lnTo>
                      <a:pt x="320" y="0"/>
                    </a:lnTo>
                    <a:lnTo>
                      <a:pt x="320" y="9"/>
                    </a:lnTo>
                    <a:lnTo>
                      <a:pt x="0" y="388"/>
                    </a:lnTo>
                    <a:lnTo>
                      <a:pt x="322" y="650"/>
                    </a:lnTo>
                    <a:lnTo>
                      <a:pt x="322" y="653"/>
                    </a:lnTo>
                    <a:lnTo>
                      <a:pt x="646" y="389"/>
                    </a:lnTo>
                    <a:lnTo>
                      <a:pt x="326" y="7"/>
                    </a:lnTo>
                    <a:close/>
                  </a:path>
                </a:pathLst>
              </a:custGeom>
              <a:solidFill>
                <a:schemeClr val="bg1"/>
              </a:solidFill>
              <a:ln w="0">
                <a:noFill/>
                <a:prstDash val="solid"/>
                <a:round/>
                <a:headEnd/>
                <a:tailEnd/>
              </a:ln>
            </p:spPr>
            <p:txBody>
              <a:bodyPr vert="horz" wrap="square" lIns="85303" tIns="42652" rIns="85303" bIns="42652" numCol="1" anchor="t" anchorCtr="0" compatLnSpc="1">
                <a:prstTxWarp prst="textNoShape">
                  <a:avLst/>
                </a:prstTxWarp>
              </a:bodyPr>
              <a:lstStyle/>
              <a:p>
                <a:pPr defTabSz="870123"/>
                <a:endParaRPr lang="en-US" sz="1679">
                  <a:solidFill>
                    <a:srgbClr val="000000"/>
                  </a:solidFill>
                </a:endParaRPr>
              </a:p>
            </p:txBody>
          </p:sp>
        </p:grpSp>
      </p:grpSp>
      <p:grpSp>
        <p:nvGrpSpPr>
          <p:cNvPr id="402" name="Group 401"/>
          <p:cNvGrpSpPr/>
          <p:nvPr/>
        </p:nvGrpSpPr>
        <p:grpSpPr>
          <a:xfrm>
            <a:off x="9068321" y="3871453"/>
            <a:ext cx="868388" cy="685570"/>
            <a:chOff x="8890453" y="4175228"/>
            <a:chExt cx="851438" cy="672188"/>
          </a:xfrm>
        </p:grpSpPr>
        <p:sp>
          <p:nvSpPr>
            <p:cNvPr id="318" name="AutoShape 3"/>
            <p:cNvSpPr>
              <a:spLocks noChangeAspect="1" noChangeArrowheads="1" noTextEdit="1"/>
            </p:cNvSpPr>
            <p:nvPr/>
          </p:nvSpPr>
          <p:spPr bwMode="auto">
            <a:xfrm>
              <a:off x="9099935" y="4259831"/>
              <a:ext cx="432474" cy="36853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solidFill>
                  <a:srgbClr val="000000"/>
                </a:solidFill>
              </a:endParaRPr>
            </a:p>
          </p:txBody>
        </p:sp>
        <p:grpSp>
          <p:nvGrpSpPr>
            <p:cNvPr id="96" name="Group 95"/>
            <p:cNvGrpSpPr/>
            <p:nvPr/>
          </p:nvGrpSpPr>
          <p:grpSpPr>
            <a:xfrm>
              <a:off x="8890453" y="4175228"/>
              <a:ext cx="851438" cy="672188"/>
              <a:chOff x="8890453" y="4175228"/>
              <a:chExt cx="851438" cy="672188"/>
            </a:xfrm>
          </p:grpSpPr>
          <p:sp>
            <p:nvSpPr>
              <p:cNvPr id="305" name="Rectangle 304"/>
              <p:cNvSpPr/>
              <p:nvPr/>
            </p:nvSpPr>
            <p:spPr bwMode="auto">
              <a:xfrm>
                <a:off x="8890453" y="4175228"/>
                <a:ext cx="851438" cy="672188"/>
              </a:xfrm>
              <a:prstGeom prst="rect">
                <a:avLst/>
              </a:prstGeom>
              <a:solidFill>
                <a:srgbClr val="7030A0">
                  <a:alpha val="89804"/>
                </a:srgbClr>
              </a:solidFill>
              <a:ln w="3175">
                <a:solidFill>
                  <a:srgbClr val="7E7E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5" tIns="46613" rIns="93225"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Op Insights</a:t>
                </a:r>
              </a:p>
            </p:txBody>
          </p:sp>
          <p:sp>
            <p:nvSpPr>
              <p:cNvPr id="319" name="Freeform 5"/>
              <p:cNvSpPr>
                <a:spLocks/>
              </p:cNvSpPr>
              <p:nvPr/>
            </p:nvSpPr>
            <p:spPr bwMode="auto">
              <a:xfrm>
                <a:off x="9097610" y="4251693"/>
                <a:ext cx="520829" cy="375508"/>
              </a:xfrm>
              <a:custGeom>
                <a:avLst/>
                <a:gdLst>
                  <a:gd name="T0" fmla="*/ 611 w 790"/>
                  <a:gd name="T1" fmla="*/ 69 h 572"/>
                  <a:gd name="T2" fmla="*/ 340 w 790"/>
                  <a:gd name="T3" fmla="*/ 137 h 572"/>
                  <a:gd name="T4" fmla="*/ 65 w 790"/>
                  <a:gd name="T5" fmla="*/ 69 h 572"/>
                  <a:gd name="T6" fmla="*/ 54 w 790"/>
                  <a:gd name="T7" fmla="*/ 290 h 572"/>
                  <a:gd name="T8" fmla="*/ 158 w 790"/>
                  <a:gd name="T9" fmla="*/ 290 h 572"/>
                  <a:gd name="T10" fmla="*/ 223 w 790"/>
                  <a:gd name="T11" fmla="*/ 165 h 572"/>
                  <a:gd name="T12" fmla="*/ 256 w 790"/>
                  <a:gd name="T13" fmla="*/ 149 h 572"/>
                  <a:gd name="T14" fmla="*/ 280 w 790"/>
                  <a:gd name="T15" fmla="*/ 176 h 572"/>
                  <a:gd name="T16" fmla="*/ 296 w 790"/>
                  <a:gd name="T17" fmla="*/ 341 h 572"/>
                  <a:gd name="T18" fmla="*/ 313 w 790"/>
                  <a:gd name="T19" fmla="*/ 308 h 572"/>
                  <a:gd name="T20" fmla="*/ 340 w 790"/>
                  <a:gd name="T21" fmla="*/ 292 h 572"/>
                  <a:gd name="T22" fmla="*/ 539 w 790"/>
                  <a:gd name="T23" fmla="*/ 292 h 572"/>
                  <a:gd name="T24" fmla="*/ 569 w 790"/>
                  <a:gd name="T25" fmla="*/ 322 h 572"/>
                  <a:gd name="T26" fmla="*/ 539 w 790"/>
                  <a:gd name="T27" fmla="*/ 352 h 572"/>
                  <a:gd name="T28" fmla="*/ 358 w 790"/>
                  <a:gd name="T29" fmla="*/ 352 h 572"/>
                  <a:gd name="T30" fmla="*/ 303 w 790"/>
                  <a:gd name="T31" fmla="*/ 459 h 572"/>
                  <a:gd name="T32" fmla="*/ 276 w 790"/>
                  <a:gd name="T33" fmla="*/ 476 h 572"/>
                  <a:gd name="T34" fmla="*/ 270 w 790"/>
                  <a:gd name="T35" fmla="*/ 475 h 572"/>
                  <a:gd name="T36" fmla="*/ 246 w 790"/>
                  <a:gd name="T37" fmla="*/ 448 h 572"/>
                  <a:gd name="T38" fmla="*/ 230 w 790"/>
                  <a:gd name="T39" fmla="*/ 282 h 572"/>
                  <a:gd name="T40" fmla="*/ 203 w 790"/>
                  <a:gd name="T41" fmla="*/ 334 h 572"/>
                  <a:gd name="T42" fmla="*/ 176 w 790"/>
                  <a:gd name="T43" fmla="*/ 350 h 572"/>
                  <a:gd name="T44" fmla="*/ 92 w 790"/>
                  <a:gd name="T45" fmla="*/ 350 h 572"/>
                  <a:gd name="T46" fmla="*/ 337 w 790"/>
                  <a:gd name="T47" fmla="*/ 572 h 572"/>
                  <a:gd name="T48" fmla="*/ 611 w 790"/>
                  <a:gd name="T49" fmla="*/ 69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0" h="572">
                    <a:moveTo>
                      <a:pt x="611" y="69"/>
                    </a:moveTo>
                    <a:cubicBezTo>
                      <a:pt x="547" y="0"/>
                      <a:pt x="416" y="29"/>
                      <a:pt x="340" y="137"/>
                    </a:cubicBezTo>
                    <a:cubicBezTo>
                      <a:pt x="244" y="21"/>
                      <a:pt x="129" y="0"/>
                      <a:pt x="65" y="69"/>
                    </a:cubicBezTo>
                    <a:cubicBezTo>
                      <a:pt x="0" y="139"/>
                      <a:pt x="15" y="222"/>
                      <a:pt x="54" y="290"/>
                    </a:cubicBezTo>
                    <a:lnTo>
                      <a:pt x="158" y="290"/>
                    </a:lnTo>
                    <a:lnTo>
                      <a:pt x="223" y="165"/>
                    </a:lnTo>
                    <a:cubicBezTo>
                      <a:pt x="229" y="153"/>
                      <a:pt x="243" y="147"/>
                      <a:pt x="256" y="149"/>
                    </a:cubicBezTo>
                    <a:cubicBezTo>
                      <a:pt x="269" y="152"/>
                      <a:pt x="279" y="163"/>
                      <a:pt x="280" y="176"/>
                    </a:cubicBezTo>
                    <a:lnTo>
                      <a:pt x="296" y="341"/>
                    </a:lnTo>
                    <a:lnTo>
                      <a:pt x="313" y="308"/>
                    </a:lnTo>
                    <a:cubicBezTo>
                      <a:pt x="318" y="298"/>
                      <a:pt x="328" y="292"/>
                      <a:pt x="340" y="292"/>
                    </a:cubicBezTo>
                    <a:lnTo>
                      <a:pt x="539" y="292"/>
                    </a:lnTo>
                    <a:cubicBezTo>
                      <a:pt x="555" y="292"/>
                      <a:pt x="569" y="305"/>
                      <a:pt x="569" y="322"/>
                    </a:cubicBezTo>
                    <a:cubicBezTo>
                      <a:pt x="569" y="338"/>
                      <a:pt x="555" y="352"/>
                      <a:pt x="539" y="352"/>
                    </a:cubicBezTo>
                    <a:lnTo>
                      <a:pt x="358" y="352"/>
                    </a:lnTo>
                    <a:lnTo>
                      <a:pt x="303" y="459"/>
                    </a:lnTo>
                    <a:cubicBezTo>
                      <a:pt x="298" y="469"/>
                      <a:pt x="287" y="476"/>
                      <a:pt x="276" y="476"/>
                    </a:cubicBezTo>
                    <a:cubicBezTo>
                      <a:pt x="274" y="476"/>
                      <a:pt x="272" y="475"/>
                      <a:pt x="270" y="475"/>
                    </a:cubicBezTo>
                    <a:cubicBezTo>
                      <a:pt x="257" y="473"/>
                      <a:pt x="247" y="462"/>
                      <a:pt x="246" y="448"/>
                    </a:cubicBezTo>
                    <a:lnTo>
                      <a:pt x="230" y="282"/>
                    </a:lnTo>
                    <a:lnTo>
                      <a:pt x="203" y="334"/>
                    </a:lnTo>
                    <a:cubicBezTo>
                      <a:pt x="198" y="344"/>
                      <a:pt x="188" y="350"/>
                      <a:pt x="176" y="350"/>
                    </a:cubicBezTo>
                    <a:lnTo>
                      <a:pt x="92" y="350"/>
                    </a:lnTo>
                    <a:cubicBezTo>
                      <a:pt x="179" y="464"/>
                      <a:pt x="286" y="554"/>
                      <a:pt x="337" y="572"/>
                    </a:cubicBezTo>
                    <a:cubicBezTo>
                      <a:pt x="413" y="541"/>
                      <a:pt x="790" y="262"/>
                      <a:pt x="611" y="69"/>
                    </a:cubicBezTo>
                    <a:close/>
                  </a:path>
                </a:pathLst>
              </a:custGeom>
              <a:solidFill>
                <a:schemeClr val="bg1"/>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a:solidFill>
                    <a:srgbClr val="000000"/>
                  </a:solidFill>
                </a:endParaRPr>
              </a:p>
            </p:txBody>
          </p:sp>
        </p:grpSp>
      </p:grpSp>
      <p:grpSp>
        <p:nvGrpSpPr>
          <p:cNvPr id="97" name="Group 96"/>
          <p:cNvGrpSpPr/>
          <p:nvPr/>
        </p:nvGrpSpPr>
        <p:grpSpPr>
          <a:xfrm>
            <a:off x="8129809" y="5381301"/>
            <a:ext cx="868388" cy="685570"/>
            <a:chOff x="7970259" y="5655605"/>
            <a:chExt cx="851438" cy="672188"/>
          </a:xfrm>
        </p:grpSpPr>
        <p:sp>
          <p:nvSpPr>
            <p:cNvPr id="314" name="Rectangle 313"/>
            <p:cNvSpPr/>
            <p:nvPr/>
          </p:nvSpPr>
          <p:spPr bwMode="auto">
            <a:xfrm>
              <a:off x="7970259" y="5655605"/>
              <a:ext cx="851438" cy="672188"/>
            </a:xfrm>
            <a:prstGeom prst="rect">
              <a:avLst/>
            </a:prstGeom>
            <a:solidFill>
              <a:srgbClr val="00B0F0">
                <a:alpha val="89804"/>
              </a:srgbClr>
            </a:solidFill>
            <a:ln w="3175">
              <a:solidFill>
                <a:srgbClr val="7E7E7E">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5" tIns="46613" rIns="93225"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Media Streaming</a:t>
              </a:r>
            </a:p>
          </p:txBody>
        </p:sp>
        <p:sp>
          <p:nvSpPr>
            <p:cNvPr id="320" name="Freeform 81"/>
            <p:cNvSpPr>
              <a:spLocks noChangeAspect="1" noEditPoints="1"/>
            </p:cNvSpPr>
            <p:nvPr/>
          </p:nvSpPr>
          <p:spPr bwMode="black">
            <a:xfrm>
              <a:off x="8121658" y="5758405"/>
              <a:ext cx="548640" cy="334906"/>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endParaRPr lang="en-US" sz="1632">
                <a:solidFill>
                  <a:srgbClr val="FFFFFF"/>
                </a:solidFill>
              </a:endParaRPr>
            </a:p>
          </p:txBody>
        </p:sp>
      </p:grpSp>
      <p:grpSp>
        <p:nvGrpSpPr>
          <p:cNvPr id="103" name="Group 102"/>
          <p:cNvGrpSpPr/>
          <p:nvPr/>
        </p:nvGrpSpPr>
        <p:grpSpPr>
          <a:xfrm>
            <a:off x="5313177" y="4626376"/>
            <a:ext cx="868388" cy="685570"/>
            <a:chOff x="5208605" y="4915416"/>
            <a:chExt cx="851438" cy="672188"/>
          </a:xfrm>
        </p:grpSpPr>
        <p:sp>
          <p:nvSpPr>
            <p:cNvPr id="281" name="Rectangle 280"/>
            <p:cNvSpPr/>
            <p:nvPr/>
          </p:nvSpPr>
          <p:spPr bwMode="auto">
            <a:xfrm>
              <a:off x="5208605" y="4915416"/>
              <a:ext cx="851438" cy="672188"/>
            </a:xfrm>
            <a:prstGeom prst="rect">
              <a:avLst/>
            </a:prstGeom>
            <a:solidFill>
              <a:srgbClr val="92D050">
                <a:alpha val="89804"/>
              </a:srgbClr>
            </a:solidFill>
            <a:ln w="3175">
              <a:solidFill>
                <a:srgbClr val="7E7E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5" tIns="46613" rIns="93225" bIns="46613" numCol="1" rtlCol="0" anchor="b" anchorCtr="0" compatLnSpc="1">
              <a:prstTxWarp prst="textNoShape">
                <a:avLst/>
              </a:prstTxWarp>
            </a:bodyPr>
            <a:lstStyle/>
            <a:p>
              <a:pPr algn="ctr" defTabSz="931967" fontAlgn="base">
                <a:spcBef>
                  <a:spcPct val="0"/>
                </a:spcBef>
                <a:spcAft>
                  <a:spcPct val="0"/>
                </a:spcAft>
              </a:pPr>
              <a:r>
                <a:rPr lang="en-US" sz="561" b="1" dirty="0">
                  <a:solidFill>
                    <a:srgbClr val="FFFFFF"/>
                  </a:solidFill>
                </a:rPr>
                <a:t>Mobile Engagement</a:t>
              </a:r>
            </a:p>
          </p:txBody>
        </p:sp>
        <p:sp>
          <p:nvSpPr>
            <p:cNvPr id="326" name="Freeform 61"/>
            <p:cNvSpPr>
              <a:spLocks noChangeAspect="1" noEditPoints="1"/>
            </p:cNvSpPr>
            <p:nvPr/>
          </p:nvSpPr>
          <p:spPr bwMode="black">
            <a:xfrm>
              <a:off x="5465859" y="4955405"/>
              <a:ext cx="356137" cy="446217"/>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endParaRPr lang="en-US" sz="1632">
                <a:solidFill>
                  <a:srgbClr val="FFFFFF"/>
                </a:solidFill>
              </a:endParaRPr>
            </a:p>
          </p:txBody>
        </p:sp>
      </p:grpSp>
      <p:grpSp>
        <p:nvGrpSpPr>
          <p:cNvPr id="99" name="Group 98"/>
          <p:cNvGrpSpPr/>
          <p:nvPr/>
        </p:nvGrpSpPr>
        <p:grpSpPr>
          <a:xfrm>
            <a:off x="7191296" y="3116530"/>
            <a:ext cx="868388" cy="685570"/>
            <a:chOff x="7050065" y="3435040"/>
            <a:chExt cx="851438" cy="672188"/>
          </a:xfrm>
        </p:grpSpPr>
        <p:grpSp>
          <p:nvGrpSpPr>
            <p:cNvPr id="79" name="Group 78"/>
            <p:cNvGrpSpPr/>
            <p:nvPr/>
          </p:nvGrpSpPr>
          <p:grpSpPr>
            <a:xfrm>
              <a:off x="7050065" y="3435040"/>
              <a:ext cx="851438" cy="672188"/>
              <a:chOff x="7059218" y="3438531"/>
              <a:chExt cx="851438" cy="672188"/>
            </a:xfrm>
          </p:grpSpPr>
          <p:sp>
            <p:nvSpPr>
              <p:cNvPr id="179" name="Rectangle 178"/>
              <p:cNvSpPr/>
              <p:nvPr/>
            </p:nvSpPr>
            <p:spPr bwMode="auto">
              <a:xfrm>
                <a:off x="7059218" y="3438531"/>
                <a:ext cx="851438" cy="672188"/>
              </a:xfrm>
              <a:prstGeom prst="rect">
                <a:avLst/>
              </a:prstGeom>
              <a:solidFill>
                <a:srgbClr val="002060">
                  <a:alpha val="74902"/>
                </a:srgbClr>
              </a:solidFill>
              <a:ln w="3175">
                <a:solidFill>
                  <a:srgbClr val="7E7E7E">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13" rIns="0"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Storage</a:t>
                </a:r>
              </a:p>
            </p:txBody>
          </p:sp>
          <p:sp>
            <p:nvSpPr>
              <p:cNvPr id="189" name="AutoShape 33"/>
              <p:cNvSpPr>
                <a:spLocks noChangeAspect="1" noChangeArrowheads="1" noTextEdit="1"/>
              </p:cNvSpPr>
              <p:nvPr/>
            </p:nvSpPr>
            <p:spPr bwMode="auto">
              <a:xfrm>
                <a:off x="7180008" y="3460467"/>
                <a:ext cx="609858" cy="51402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5303" tIns="42652" rIns="85303" bIns="42652" numCol="1" anchor="t" anchorCtr="0" compatLnSpc="1">
                <a:prstTxWarp prst="textNoShape">
                  <a:avLst/>
                </a:prstTxWarp>
              </a:bodyPr>
              <a:lstStyle/>
              <a:p>
                <a:pPr defTabSz="870123"/>
                <a:endParaRPr lang="en-US" sz="612">
                  <a:solidFill>
                    <a:srgbClr val="000000"/>
                  </a:solidFill>
                </a:endParaRPr>
              </a:p>
            </p:txBody>
          </p:sp>
        </p:grpSp>
        <p:sp>
          <p:nvSpPr>
            <p:cNvPr id="327" name="Freeform 79"/>
            <p:cNvSpPr>
              <a:spLocks noChangeAspect="1" noEditPoints="1"/>
            </p:cNvSpPr>
            <p:nvPr/>
          </p:nvSpPr>
          <p:spPr bwMode="black">
            <a:xfrm>
              <a:off x="7328084" y="3491501"/>
              <a:ext cx="308455" cy="41699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endParaRPr lang="en-US" sz="1632">
                <a:solidFill>
                  <a:srgbClr val="FFFFFF"/>
                </a:solidFill>
              </a:endParaRPr>
            </a:p>
          </p:txBody>
        </p:sp>
      </p:grpSp>
      <p:grpSp>
        <p:nvGrpSpPr>
          <p:cNvPr id="109" name="Group 108"/>
          <p:cNvGrpSpPr/>
          <p:nvPr/>
        </p:nvGrpSpPr>
        <p:grpSpPr>
          <a:xfrm>
            <a:off x="7191296" y="5381301"/>
            <a:ext cx="868388" cy="685570"/>
            <a:chOff x="7050065" y="5655605"/>
            <a:chExt cx="851438" cy="672188"/>
          </a:xfrm>
        </p:grpSpPr>
        <p:sp>
          <p:nvSpPr>
            <p:cNvPr id="313" name="Rectangle 312"/>
            <p:cNvSpPr/>
            <p:nvPr/>
          </p:nvSpPr>
          <p:spPr bwMode="auto">
            <a:xfrm>
              <a:off x="7050065" y="5655605"/>
              <a:ext cx="851438" cy="672188"/>
            </a:xfrm>
            <a:prstGeom prst="rect">
              <a:avLst/>
            </a:prstGeom>
            <a:solidFill>
              <a:srgbClr val="00B0F0">
                <a:alpha val="89804"/>
              </a:srgbClr>
            </a:solidFill>
            <a:ln w="3175">
              <a:solidFill>
                <a:srgbClr val="7E7E7E">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5" tIns="46613" rIns="93225"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Media Player</a:t>
              </a:r>
            </a:p>
          </p:txBody>
        </p:sp>
        <p:pic>
          <p:nvPicPr>
            <p:cNvPr id="328" name="Picture 40" descr="C:\Users\sakuu\Documents\Ballmer WPC\PNGS\TV.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black">
            <a:xfrm>
              <a:off x="7231637" y="5685268"/>
              <a:ext cx="488293" cy="469639"/>
            </a:xfrm>
            <a:prstGeom prst="rect">
              <a:avLst/>
            </a:prstGeom>
            <a:noFill/>
            <a:extLst>
              <a:ext uri="{909E8E84-426E-40DD-AFC4-6F175D3DCCD1}">
                <a14:hiddenFill xmlns:a14="http://schemas.microsoft.com/office/drawing/2010/main">
                  <a:solidFill>
                    <a:srgbClr val="FFFFFF"/>
                  </a:solidFill>
                </a14:hiddenFill>
              </a:ext>
            </a:extLst>
          </p:spPr>
        </p:pic>
        <p:sp>
          <p:nvSpPr>
            <p:cNvPr id="329" name="Freeform 101"/>
            <p:cNvSpPr>
              <a:spLocks noChangeAspect="1"/>
            </p:cNvSpPr>
            <p:nvPr/>
          </p:nvSpPr>
          <p:spPr bwMode="black">
            <a:xfrm flipH="1">
              <a:off x="7407203" y="5881525"/>
              <a:ext cx="137160" cy="205737"/>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bg1"/>
            </a:solidFill>
            <a:ln>
              <a:noFill/>
            </a:ln>
            <a:extLst/>
          </p:spPr>
          <p:txBody>
            <a:bodyPr vert="horz" wrap="square" lIns="93264" tIns="46632" rIns="93264" bIns="46632" numCol="1" anchor="t" anchorCtr="0" compatLnSpc="1">
              <a:prstTxWarp prst="textNoShape">
                <a:avLst/>
              </a:prstTxWarp>
            </a:bodyPr>
            <a:lstStyle/>
            <a:p>
              <a:pPr defTabSz="932563"/>
              <a:endParaRPr lang="en-US" dirty="0">
                <a:solidFill>
                  <a:srgbClr val="000000"/>
                </a:solidFill>
              </a:endParaRPr>
            </a:p>
          </p:txBody>
        </p:sp>
      </p:grpSp>
      <p:grpSp>
        <p:nvGrpSpPr>
          <p:cNvPr id="108" name="Group 107"/>
          <p:cNvGrpSpPr/>
          <p:nvPr/>
        </p:nvGrpSpPr>
        <p:grpSpPr>
          <a:xfrm>
            <a:off x="6253658" y="5381301"/>
            <a:ext cx="868388" cy="685570"/>
            <a:chOff x="6130729" y="5655605"/>
            <a:chExt cx="851438" cy="672188"/>
          </a:xfrm>
        </p:grpSpPr>
        <p:sp>
          <p:nvSpPr>
            <p:cNvPr id="312" name="Rectangle 311"/>
            <p:cNvSpPr/>
            <p:nvPr/>
          </p:nvSpPr>
          <p:spPr bwMode="auto">
            <a:xfrm>
              <a:off x="6130729" y="5655605"/>
              <a:ext cx="851438" cy="672188"/>
            </a:xfrm>
            <a:prstGeom prst="rect">
              <a:avLst/>
            </a:prstGeom>
            <a:solidFill>
              <a:srgbClr val="00B0F0">
                <a:alpha val="89804"/>
              </a:srgbClr>
            </a:solidFill>
            <a:ln w="3175">
              <a:solidFill>
                <a:srgbClr val="7E7E7E">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5" tIns="46613" rIns="93225"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Media Protection</a:t>
              </a:r>
            </a:p>
          </p:txBody>
        </p:sp>
        <p:pic>
          <p:nvPicPr>
            <p:cNvPr id="330" name="Picture 40" descr="C:\Users\sakuu\Documents\Ballmer WPC\PNGS\TV.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black">
            <a:xfrm>
              <a:off x="6315910" y="5685268"/>
              <a:ext cx="488293" cy="469639"/>
            </a:xfrm>
            <a:prstGeom prst="rect">
              <a:avLst/>
            </a:prstGeom>
            <a:noFill/>
            <a:extLst>
              <a:ext uri="{909E8E84-426E-40DD-AFC4-6F175D3DCCD1}">
                <a14:hiddenFill xmlns:a14="http://schemas.microsoft.com/office/drawing/2010/main">
                  <a:solidFill>
                    <a:srgbClr val="FFFFFF"/>
                  </a:solidFill>
                </a14:hiddenFill>
              </a:ext>
            </a:extLst>
          </p:spPr>
        </p:pic>
        <p:sp>
          <p:nvSpPr>
            <p:cNvPr id="331" name="Freeform 92"/>
            <p:cNvSpPr>
              <a:spLocks noChangeAspect="1" noEditPoints="1"/>
            </p:cNvSpPr>
            <p:nvPr/>
          </p:nvSpPr>
          <p:spPr bwMode="black">
            <a:xfrm>
              <a:off x="6487868" y="5875339"/>
              <a:ext cx="137160" cy="186880"/>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chemeClr val="bg1"/>
            </a:solidFill>
            <a:ln>
              <a:noFill/>
            </a:ln>
            <a:extLst/>
          </p:spPr>
          <p:txBody>
            <a:bodyPr vert="horz" wrap="square" lIns="93264" tIns="46632" rIns="93264" bIns="46632" numCol="1" anchor="t" anchorCtr="0" compatLnSpc="1">
              <a:prstTxWarp prst="textNoShape">
                <a:avLst/>
              </a:prstTxWarp>
            </a:bodyPr>
            <a:lstStyle/>
            <a:p>
              <a:pPr defTabSz="932563"/>
              <a:endParaRPr lang="en-US" dirty="0">
                <a:solidFill>
                  <a:srgbClr val="000000"/>
                </a:solidFill>
              </a:endParaRPr>
            </a:p>
          </p:txBody>
        </p:sp>
      </p:grpSp>
      <p:grpSp>
        <p:nvGrpSpPr>
          <p:cNvPr id="107" name="Group 106"/>
          <p:cNvGrpSpPr/>
          <p:nvPr/>
        </p:nvGrpSpPr>
        <p:grpSpPr>
          <a:xfrm>
            <a:off x="5313177" y="5381301"/>
            <a:ext cx="868388" cy="685570"/>
            <a:chOff x="5208605" y="5655605"/>
            <a:chExt cx="851438" cy="672188"/>
          </a:xfrm>
        </p:grpSpPr>
        <p:sp>
          <p:nvSpPr>
            <p:cNvPr id="311" name="Rectangle 310"/>
            <p:cNvSpPr/>
            <p:nvPr/>
          </p:nvSpPr>
          <p:spPr bwMode="auto">
            <a:xfrm>
              <a:off x="5208605" y="5655605"/>
              <a:ext cx="851438" cy="672188"/>
            </a:xfrm>
            <a:prstGeom prst="rect">
              <a:avLst/>
            </a:prstGeom>
            <a:solidFill>
              <a:srgbClr val="00B0F0">
                <a:alpha val="89804"/>
              </a:srgbClr>
            </a:solidFill>
            <a:ln w="3175">
              <a:solidFill>
                <a:srgbClr val="7E7E7E">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5" tIns="46613" rIns="93225"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Media Encoding</a:t>
              </a:r>
            </a:p>
          </p:txBody>
        </p:sp>
        <p:pic>
          <p:nvPicPr>
            <p:cNvPr id="332" name="Picture 40" descr="C:\Users\sakuu\Documents\Ballmer WPC\PNGS\TV.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black">
            <a:xfrm>
              <a:off x="5390176" y="5685268"/>
              <a:ext cx="488293" cy="469639"/>
            </a:xfrm>
            <a:prstGeom prst="rect">
              <a:avLst/>
            </a:prstGeom>
            <a:noFill/>
            <a:extLst>
              <a:ext uri="{909E8E84-426E-40DD-AFC4-6F175D3DCCD1}">
                <a14:hiddenFill xmlns:a14="http://schemas.microsoft.com/office/drawing/2010/main">
                  <a:solidFill>
                    <a:srgbClr val="FFFFFF"/>
                  </a:solidFill>
                </a14:hiddenFill>
              </a:ext>
            </a:extLst>
          </p:spPr>
        </p:pic>
        <p:sp>
          <p:nvSpPr>
            <p:cNvPr id="333" name="Freeform 9"/>
            <p:cNvSpPr>
              <a:spLocks noChangeAspect="1" noEditPoints="1"/>
            </p:cNvSpPr>
            <p:nvPr/>
          </p:nvSpPr>
          <p:spPr bwMode="black">
            <a:xfrm>
              <a:off x="5497162" y="5857565"/>
              <a:ext cx="274320" cy="222428"/>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dirty="0">
                <a:solidFill>
                  <a:srgbClr val="FFFFFF"/>
                </a:solidFill>
              </a:endParaRPr>
            </a:p>
          </p:txBody>
        </p:sp>
      </p:grpSp>
      <p:grpSp>
        <p:nvGrpSpPr>
          <p:cNvPr id="110" name="Group 109"/>
          <p:cNvGrpSpPr/>
          <p:nvPr/>
        </p:nvGrpSpPr>
        <p:grpSpPr>
          <a:xfrm>
            <a:off x="4374445" y="5381301"/>
            <a:ext cx="868388" cy="685570"/>
            <a:chOff x="4288196" y="5655605"/>
            <a:chExt cx="851438" cy="672188"/>
          </a:xfrm>
        </p:grpSpPr>
        <p:sp>
          <p:nvSpPr>
            <p:cNvPr id="310" name="Rectangle 309"/>
            <p:cNvSpPr/>
            <p:nvPr/>
          </p:nvSpPr>
          <p:spPr bwMode="auto">
            <a:xfrm>
              <a:off x="4288196" y="5655605"/>
              <a:ext cx="851438" cy="672188"/>
            </a:xfrm>
            <a:prstGeom prst="rect">
              <a:avLst/>
            </a:prstGeom>
            <a:solidFill>
              <a:srgbClr val="00B0F0">
                <a:alpha val="89804"/>
              </a:srgbClr>
            </a:solidFill>
            <a:ln w="3175">
              <a:solidFill>
                <a:srgbClr val="7E7E7E">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5" tIns="46613" rIns="93225"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Media Intelligence</a:t>
              </a:r>
            </a:p>
          </p:txBody>
        </p:sp>
        <p:pic>
          <p:nvPicPr>
            <p:cNvPr id="334" name="Picture 40" descr="C:\Users\sakuu\Documents\Ballmer WPC\PNGS\TV.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black">
            <a:xfrm>
              <a:off x="4475984" y="5685268"/>
              <a:ext cx="488293" cy="469639"/>
            </a:xfrm>
            <a:prstGeom prst="rect">
              <a:avLst/>
            </a:prstGeom>
            <a:noFill/>
            <a:extLst>
              <a:ext uri="{909E8E84-426E-40DD-AFC4-6F175D3DCCD1}">
                <a14:hiddenFill xmlns:a14="http://schemas.microsoft.com/office/drawing/2010/main">
                  <a:solidFill>
                    <a:srgbClr val="FFFFFF"/>
                  </a:solidFill>
                </a14:hiddenFill>
              </a:ext>
            </a:extLst>
          </p:spPr>
        </p:pic>
        <p:sp>
          <p:nvSpPr>
            <p:cNvPr id="335" name="Freeform 5"/>
            <p:cNvSpPr>
              <a:spLocks noChangeAspect="1" noEditPoints="1"/>
            </p:cNvSpPr>
            <p:nvPr/>
          </p:nvSpPr>
          <p:spPr bwMode="black">
            <a:xfrm>
              <a:off x="4541241" y="5852887"/>
              <a:ext cx="347472" cy="26965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grpSp>
        <p:nvGrpSpPr>
          <p:cNvPr id="111" name="Group 110"/>
          <p:cNvGrpSpPr/>
          <p:nvPr/>
        </p:nvGrpSpPr>
        <p:grpSpPr>
          <a:xfrm>
            <a:off x="3435713" y="5381301"/>
            <a:ext cx="868388" cy="685570"/>
            <a:chOff x="3367787" y="5655605"/>
            <a:chExt cx="851438" cy="672188"/>
          </a:xfrm>
        </p:grpSpPr>
        <p:sp>
          <p:nvSpPr>
            <p:cNvPr id="85" name="Rectangle 84"/>
            <p:cNvSpPr/>
            <p:nvPr/>
          </p:nvSpPr>
          <p:spPr bwMode="auto">
            <a:xfrm>
              <a:off x="3367787" y="5655605"/>
              <a:ext cx="851438" cy="672188"/>
            </a:xfrm>
            <a:prstGeom prst="rect">
              <a:avLst/>
            </a:prstGeom>
            <a:solidFill>
              <a:srgbClr val="00B0F0">
                <a:alpha val="89804"/>
              </a:srgbClr>
            </a:solidFill>
            <a:ln w="3175">
              <a:solidFill>
                <a:srgbClr val="7E7E7E">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5" tIns="46613" rIns="93225"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Media Service</a:t>
              </a:r>
            </a:p>
          </p:txBody>
        </p:sp>
        <p:pic>
          <p:nvPicPr>
            <p:cNvPr id="336" name="Picture 40" descr="C:\Users\sakuu\Documents\Ballmer WPC\PNGS\TV.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black">
            <a:xfrm>
              <a:off x="3554030" y="5685268"/>
              <a:ext cx="488293" cy="469639"/>
            </a:xfrm>
            <a:prstGeom prst="rect">
              <a:avLst/>
            </a:prstGeom>
            <a:noFill/>
            <a:extLst>
              <a:ext uri="{909E8E84-426E-40DD-AFC4-6F175D3DCCD1}">
                <a14:hiddenFill xmlns:a14="http://schemas.microsoft.com/office/drawing/2010/main">
                  <a:solidFill>
                    <a:srgbClr val="FFFFFF"/>
                  </a:solidFill>
                </a14:hiddenFill>
              </a:ext>
            </a:extLst>
          </p:spPr>
        </p:pic>
        <p:sp>
          <p:nvSpPr>
            <p:cNvPr id="338" name="Freeform 5"/>
            <p:cNvSpPr>
              <a:spLocks noChangeAspect="1" noEditPoints="1"/>
            </p:cNvSpPr>
            <p:nvPr/>
          </p:nvSpPr>
          <p:spPr bwMode="black">
            <a:xfrm>
              <a:off x="3615835" y="5878841"/>
              <a:ext cx="338328" cy="210476"/>
            </a:xfrm>
            <a:custGeom>
              <a:avLst/>
              <a:gdLst>
                <a:gd name="T0" fmla="*/ 997 w 1058"/>
                <a:gd name="T1" fmla="*/ 289 h 657"/>
                <a:gd name="T2" fmla="*/ 903 w 1058"/>
                <a:gd name="T3" fmla="*/ 232 h 657"/>
                <a:gd name="T4" fmla="*/ 903 w 1058"/>
                <a:gd name="T5" fmla="*/ 216 h 657"/>
                <a:gd name="T6" fmla="*/ 843 w 1058"/>
                <a:gd name="T7" fmla="*/ 65 h 657"/>
                <a:gd name="T8" fmla="*/ 693 w 1058"/>
                <a:gd name="T9" fmla="*/ 0 h 657"/>
                <a:gd name="T10" fmla="*/ 508 w 1058"/>
                <a:gd name="T11" fmla="*/ 105 h 657"/>
                <a:gd name="T12" fmla="*/ 425 w 1058"/>
                <a:gd name="T13" fmla="*/ 89 h 657"/>
                <a:gd name="T14" fmla="*/ 276 w 1058"/>
                <a:gd name="T15" fmla="*/ 147 h 657"/>
                <a:gd name="T16" fmla="*/ 224 w 1058"/>
                <a:gd name="T17" fmla="*/ 224 h 657"/>
                <a:gd name="T18" fmla="*/ 215 w 1058"/>
                <a:gd name="T19" fmla="*/ 224 h 657"/>
                <a:gd name="T20" fmla="*/ 64 w 1058"/>
                <a:gd name="T21" fmla="*/ 288 h 657"/>
                <a:gd name="T22" fmla="*/ 0 w 1058"/>
                <a:gd name="T23" fmla="*/ 440 h 657"/>
                <a:gd name="T24" fmla="*/ 64 w 1058"/>
                <a:gd name="T25" fmla="*/ 592 h 657"/>
                <a:gd name="T26" fmla="*/ 215 w 1058"/>
                <a:gd name="T27" fmla="*/ 657 h 657"/>
                <a:gd name="T28" fmla="*/ 843 w 1058"/>
                <a:gd name="T29" fmla="*/ 657 h 657"/>
                <a:gd name="T30" fmla="*/ 997 w 1058"/>
                <a:gd name="T31" fmla="*/ 592 h 657"/>
                <a:gd name="T32" fmla="*/ 1058 w 1058"/>
                <a:gd name="T33" fmla="*/ 440 h 657"/>
                <a:gd name="T34" fmla="*/ 997 w 1058"/>
                <a:gd name="T35" fmla="*/ 289 h 657"/>
                <a:gd name="T36" fmla="*/ 843 w 1058"/>
                <a:gd name="T37" fmla="*/ 597 h 657"/>
                <a:gd name="T38" fmla="*/ 692 w 1058"/>
                <a:gd name="T39" fmla="*/ 597 h 657"/>
                <a:gd name="T40" fmla="*/ 692 w 1058"/>
                <a:gd name="T41" fmla="*/ 437 h 657"/>
                <a:gd name="T42" fmla="*/ 777 w 1058"/>
                <a:gd name="T43" fmla="*/ 437 h 657"/>
                <a:gd name="T44" fmla="*/ 607 w 1058"/>
                <a:gd name="T45" fmla="*/ 220 h 657"/>
                <a:gd name="T46" fmla="*/ 438 w 1058"/>
                <a:gd name="T47" fmla="*/ 437 h 657"/>
                <a:gd name="T48" fmla="*/ 523 w 1058"/>
                <a:gd name="T49" fmla="*/ 437 h 657"/>
                <a:gd name="T50" fmla="*/ 523 w 1058"/>
                <a:gd name="T51" fmla="*/ 597 h 657"/>
                <a:gd name="T52" fmla="*/ 215 w 1058"/>
                <a:gd name="T53" fmla="*/ 597 h 657"/>
                <a:gd name="T54" fmla="*/ 60 w 1058"/>
                <a:gd name="T55" fmla="*/ 440 h 657"/>
                <a:gd name="T56" fmla="*/ 215 w 1058"/>
                <a:gd name="T57" fmla="*/ 284 h 657"/>
                <a:gd name="T58" fmla="*/ 270 w 1058"/>
                <a:gd name="T59" fmla="*/ 297 h 657"/>
                <a:gd name="T60" fmla="*/ 425 w 1058"/>
                <a:gd name="T61" fmla="*/ 149 h 657"/>
                <a:gd name="T62" fmla="*/ 538 w 1058"/>
                <a:gd name="T63" fmla="*/ 199 h 657"/>
                <a:gd name="T64" fmla="*/ 693 w 1058"/>
                <a:gd name="T65" fmla="*/ 60 h 657"/>
                <a:gd name="T66" fmla="*/ 843 w 1058"/>
                <a:gd name="T67" fmla="*/ 216 h 657"/>
                <a:gd name="T68" fmla="*/ 831 w 1058"/>
                <a:gd name="T69" fmla="*/ 288 h 657"/>
                <a:gd name="T70" fmla="*/ 843 w 1058"/>
                <a:gd name="T71" fmla="*/ 284 h 657"/>
                <a:gd name="T72" fmla="*/ 998 w 1058"/>
                <a:gd name="T73" fmla="*/ 440 h 657"/>
                <a:gd name="T74" fmla="*/ 843 w 1058"/>
                <a:gd name="T75" fmla="*/ 597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8" h="657">
                  <a:moveTo>
                    <a:pt x="997" y="289"/>
                  </a:moveTo>
                  <a:cubicBezTo>
                    <a:pt x="970" y="261"/>
                    <a:pt x="938" y="242"/>
                    <a:pt x="903" y="232"/>
                  </a:cubicBezTo>
                  <a:cubicBezTo>
                    <a:pt x="903" y="227"/>
                    <a:pt x="903" y="222"/>
                    <a:pt x="903" y="216"/>
                  </a:cubicBezTo>
                  <a:cubicBezTo>
                    <a:pt x="903" y="160"/>
                    <a:pt x="882" y="106"/>
                    <a:pt x="843" y="65"/>
                  </a:cubicBezTo>
                  <a:cubicBezTo>
                    <a:pt x="803" y="23"/>
                    <a:pt x="749" y="0"/>
                    <a:pt x="693" y="0"/>
                  </a:cubicBezTo>
                  <a:cubicBezTo>
                    <a:pt x="616" y="0"/>
                    <a:pt x="547" y="42"/>
                    <a:pt x="508" y="105"/>
                  </a:cubicBezTo>
                  <a:cubicBezTo>
                    <a:pt x="483" y="94"/>
                    <a:pt x="454" y="89"/>
                    <a:pt x="425" y="89"/>
                  </a:cubicBezTo>
                  <a:cubicBezTo>
                    <a:pt x="368" y="89"/>
                    <a:pt x="316" y="110"/>
                    <a:pt x="276" y="147"/>
                  </a:cubicBezTo>
                  <a:cubicBezTo>
                    <a:pt x="253" y="169"/>
                    <a:pt x="236" y="195"/>
                    <a:pt x="224" y="224"/>
                  </a:cubicBezTo>
                  <a:cubicBezTo>
                    <a:pt x="221" y="224"/>
                    <a:pt x="218" y="224"/>
                    <a:pt x="215" y="224"/>
                  </a:cubicBezTo>
                  <a:cubicBezTo>
                    <a:pt x="159" y="224"/>
                    <a:pt x="105" y="247"/>
                    <a:pt x="64" y="288"/>
                  </a:cubicBezTo>
                  <a:cubicBezTo>
                    <a:pt x="23" y="329"/>
                    <a:pt x="0" y="383"/>
                    <a:pt x="0" y="440"/>
                  </a:cubicBezTo>
                  <a:cubicBezTo>
                    <a:pt x="0" y="497"/>
                    <a:pt x="23" y="551"/>
                    <a:pt x="64" y="592"/>
                  </a:cubicBezTo>
                  <a:cubicBezTo>
                    <a:pt x="105" y="634"/>
                    <a:pt x="159" y="657"/>
                    <a:pt x="215" y="657"/>
                  </a:cubicBezTo>
                  <a:cubicBezTo>
                    <a:pt x="843" y="657"/>
                    <a:pt x="843" y="657"/>
                    <a:pt x="843" y="657"/>
                  </a:cubicBezTo>
                  <a:cubicBezTo>
                    <a:pt x="902" y="657"/>
                    <a:pt x="956" y="634"/>
                    <a:pt x="997" y="592"/>
                  </a:cubicBezTo>
                  <a:cubicBezTo>
                    <a:pt x="1036" y="551"/>
                    <a:pt x="1058" y="497"/>
                    <a:pt x="1058" y="440"/>
                  </a:cubicBezTo>
                  <a:cubicBezTo>
                    <a:pt x="1058" y="383"/>
                    <a:pt x="1036" y="329"/>
                    <a:pt x="997" y="289"/>
                  </a:cubicBezTo>
                  <a:close/>
                  <a:moveTo>
                    <a:pt x="843" y="597"/>
                  </a:moveTo>
                  <a:cubicBezTo>
                    <a:pt x="843" y="597"/>
                    <a:pt x="843" y="597"/>
                    <a:pt x="692" y="597"/>
                  </a:cubicBezTo>
                  <a:cubicBezTo>
                    <a:pt x="692" y="437"/>
                    <a:pt x="692" y="437"/>
                    <a:pt x="692" y="437"/>
                  </a:cubicBezTo>
                  <a:cubicBezTo>
                    <a:pt x="777" y="437"/>
                    <a:pt x="777" y="437"/>
                    <a:pt x="777" y="437"/>
                  </a:cubicBezTo>
                  <a:cubicBezTo>
                    <a:pt x="607" y="220"/>
                    <a:pt x="607" y="220"/>
                    <a:pt x="607" y="220"/>
                  </a:cubicBezTo>
                  <a:cubicBezTo>
                    <a:pt x="438" y="437"/>
                    <a:pt x="438" y="437"/>
                    <a:pt x="438" y="437"/>
                  </a:cubicBezTo>
                  <a:cubicBezTo>
                    <a:pt x="523" y="437"/>
                    <a:pt x="523" y="437"/>
                    <a:pt x="523" y="437"/>
                  </a:cubicBezTo>
                  <a:cubicBezTo>
                    <a:pt x="523" y="597"/>
                    <a:pt x="523" y="597"/>
                    <a:pt x="523" y="597"/>
                  </a:cubicBezTo>
                  <a:cubicBezTo>
                    <a:pt x="442" y="597"/>
                    <a:pt x="341" y="597"/>
                    <a:pt x="215" y="597"/>
                  </a:cubicBezTo>
                  <a:cubicBezTo>
                    <a:pt x="131" y="597"/>
                    <a:pt x="60" y="525"/>
                    <a:pt x="60" y="440"/>
                  </a:cubicBezTo>
                  <a:cubicBezTo>
                    <a:pt x="60" y="356"/>
                    <a:pt x="131" y="284"/>
                    <a:pt x="215" y="284"/>
                  </a:cubicBezTo>
                  <a:cubicBezTo>
                    <a:pt x="236" y="284"/>
                    <a:pt x="253" y="288"/>
                    <a:pt x="270" y="297"/>
                  </a:cubicBezTo>
                  <a:cubicBezTo>
                    <a:pt x="274" y="212"/>
                    <a:pt x="341" y="149"/>
                    <a:pt x="425" y="149"/>
                  </a:cubicBezTo>
                  <a:cubicBezTo>
                    <a:pt x="471" y="149"/>
                    <a:pt x="508" y="166"/>
                    <a:pt x="538" y="199"/>
                  </a:cubicBezTo>
                  <a:cubicBezTo>
                    <a:pt x="546" y="123"/>
                    <a:pt x="613" y="60"/>
                    <a:pt x="693" y="60"/>
                  </a:cubicBezTo>
                  <a:cubicBezTo>
                    <a:pt x="776" y="60"/>
                    <a:pt x="843" y="132"/>
                    <a:pt x="843" y="216"/>
                  </a:cubicBezTo>
                  <a:cubicBezTo>
                    <a:pt x="843" y="242"/>
                    <a:pt x="839" y="267"/>
                    <a:pt x="831" y="288"/>
                  </a:cubicBezTo>
                  <a:cubicBezTo>
                    <a:pt x="835" y="284"/>
                    <a:pt x="839" y="284"/>
                    <a:pt x="843" y="284"/>
                  </a:cubicBezTo>
                  <a:cubicBezTo>
                    <a:pt x="931" y="284"/>
                    <a:pt x="998" y="356"/>
                    <a:pt x="998" y="440"/>
                  </a:cubicBezTo>
                  <a:cubicBezTo>
                    <a:pt x="998" y="525"/>
                    <a:pt x="931" y="597"/>
                    <a:pt x="843" y="597"/>
                  </a:cubicBezTo>
                  <a:close/>
                </a:path>
              </a:pathLst>
            </a:custGeom>
            <a:solidFill>
              <a:schemeClr val="bg1"/>
            </a:solidFill>
            <a:ln>
              <a:noFill/>
            </a:ln>
          </p:spPr>
          <p:txBody>
            <a:bodyPr vert="horz" wrap="square" lIns="47448" tIns="23725" rIns="47448" bIns="23725" numCol="1" anchor="t" anchorCtr="0" compatLnSpc="1">
              <a:prstTxWarp prst="textNoShape">
                <a:avLst/>
              </a:prstTxWarp>
            </a:bodyPr>
            <a:lstStyle/>
            <a:p>
              <a:pPr defTabSz="483971"/>
              <a:endParaRPr lang="en-US" sz="934" dirty="0">
                <a:solidFill>
                  <a:srgbClr val="505050"/>
                </a:solidFill>
              </a:endParaRPr>
            </a:p>
          </p:txBody>
        </p:sp>
      </p:grpSp>
      <p:grpSp>
        <p:nvGrpSpPr>
          <p:cNvPr id="112" name="Group 111"/>
          <p:cNvGrpSpPr/>
          <p:nvPr/>
        </p:nvGrpSpPr>
        <p:grpSpPr>
          <a:xfrm>
            <a:off x="2496579" y="5381301"/>
            <a:ext cx="868388" cy="685570"/>
            <a:chOff x="2446983" y="5655605"/>
            <a:chExt cx="851438" cy="672188"/>
          </a:xfrm>
        </p:grpSpPr>
        <p:sp>
          <p:nvSpPr>
            <p:cNvPr id="302" name="Rectangle 301"/>
            <p:cNvSpPr/>
            <p:nvPr/>
          </p:nvSpPr>
          <p:spPr bwMode="auto">
            <a:xfrm>
              <a:off x="2446983" y="5655605"/>
              <a:ext cx="851438" cy="672188"/>
            </a:xfrm>
            <a:prstGeom prst="rect">
              <a:avLst/>
            </a:prstGeom>
            <a:solidFill>
              <a:srgbClr val="00B050">
                <a:alpha val="89804"/>
              </a:srgbClr>
            </a:solidFill>
            <a:ln w="3175">
              <a:solidFill>
                <a:srgbClr val="595959">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5" tIns="46613" rIns="93225"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VS App Insights</a:t>
              </a:r>
            </a:p>
          </p:txBody>
        </p:sp>
        <p:pic>
          <p:nvPicPr>
            <p:cNvPr id="339" name="Picture 49" descr="C:\Users\sakuu\Documents\Ballmer MGX 2011\Tile Icons\Promote Ad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black">
            <a:xfrm>
              <a:off x="2735542" y="5701094"/>
              <a:ext cx="274320" cy="4379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2" name="Group 121"/>
          <p:cNvGrpSpPr/>
          <p:nvPr/>
        </p:nvGrpSpPr>
        <p:grpSpPr>
          <a:xfrm>
            <a:off x="8129809" y="4626376"/>
            <a:ext cx="868388" cy="685570"/>
            <a:chOff x="7970259" y="4915416"/>
            <a:chExt cx="851438" cy="672188"/>
          </a:xfrm>
        </p:grpSpPr>
        <p:sp>
          <p:nvSpPr>
            <p:cNvPr id="88" name="Rectangle 87"/>
            <p:cNvSpPr/>
            <p:nvPr/>
          </p:nvSpPr>
          <p:spPr bwMode="auto">
            <a:xfrm>
              <a:off x="7970259" y="4915416"/>
              <a:ext cx="851438" cy="672188"/>
            </a:xfrm>
            <a:prstGeom prst="rect">
              <a:avLst/>
            </a:prstGeom>
            <a:solidFill>
              <a:srgbClr val="92D050">
                <a:alpha val="89804"/>
              </a:srgbClr>
            </a:solidFill>
            <a:ln w="3175">
              <a:solidFill>
                <a:srgbClr val="7E7E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5" tIns="46613" rIns="93225"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Logic Apps</a:t>
              </a:r>
            </a:p>
          </p:txBody>
        </p:sp>
        <p:grpSp>
          <p:nvGrpSpPr>
            <p:cNvPr id="113" name="Group 8"/>
            <p:cNvGrpSpPr>
              <a:grpSpLocks noChangeAspect="1"/>
            </p:cNvGrpSpPr>
            <p:nvPr/>
          </p:nvGrpSpPr>
          <p:grpSpPr bwMode="auto">
            <a:xfrm>
              <a:off x="8172355" y="4941182"/>
              <a:ext cx="463550" cy="474662"/>
              <a:chOff x="4047" y="1279"/>
              <a:chExt cx="292" cy="299"/>
            </a:xfrm>
          </p:grpSpPr>
          <p:sp>
            <p:nvSpPr>
              <p:cNvPr id="116" name="AutoShape 7"/>
              <p:cNvSpPr>
                <a:spLocks noChangeAspect="1" noChangeArrowheads="1" noTextEdit="1"/>
              </p:cNvSpPr>
              <p:nvPr/>
            </p:nvSpPr>
            <p:spPr bwMode="auto">
              <a:xfrm>
                <a:off x="4047" y="1279"/>
                <a:ext cx="292"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000000"/>
                  </a:solidFill>
                </a:endParaRPr>
              </a:p>
            </p:txBody>
          </p:sp>
          <p:sp>
            <p:nvSpPr>
              <p:cNvPr id="117" name="Freeform 9"/>
              <p:cNvSpPr>
                <a:spLocks noEditPoints="1"/>
              </p:cNvSpPr>
              <p:nvPr/>
            </p:nvSpPr>
            <p:spPr bwMode="auto">
              <a:xfrm>
                <a:off x="4056" y="1288"/>
                <a:ext cx="275" cy="284"/>
              </a:xfrm>
              <a:custGeom>
                <a:avLst/>
                <a:gdLst>
                  <a:gd name="T0" fmla="*/ 382 w 482"/>
                  <a:gd name="T1" fmla="*/ 0 h 501"/>
                  <a:gd name="T2" fmla="*/ 67 w 482"/>
                  <a:gd name="T3" fmla="*/ 0 h 501"/>
                  <a:gd name="T4" fmla="*/ 0 w 482"/>
                  <a:gd name="T5" fmla="*/ 67 h 501"/>
                  <a:gd name="T6" fmla="*/ 0 w 482"/>
                  <a:gd name="T7" fmla="*/ 434 h 501"/>
                  <a:gd name="T8" fmla="*/ 67 w 482"/>
                  <a:gd name="T9" fmla="*/ 501 h 501"/>
                  <a:gd name="T10" fmla="*/ 416 w 482"/>
                  <a:gd name="T11" fmla="*/ 501 h 501"/>
                  <a:gd name="T12" fmla="*/ 482 w 482"/>
                  <a:gd name="T13" fmla="*/ 434 h 501"/>
                  <a:gd name="T14" fmla="*/ 482 w 482"/>
                  <a:gd name="T15" fmla="*/ 100 h 501"/>
                  <a:gd name="T16" fmla="*/ 382 w 482"/>
                  <a:gd name="T17" fmla="*/ 0 h 501"/>
                  <a:gd name="T18" fmla="*/ 442 w 482"/>
                  <a:gd name="T19" fmla="*/ 434 h 501"/>
                  <a:gd name="T20" fmla="*/ 416 w 482"/>
                  <a:gd name="T21" fmla="*/ 460 h 501"/>
                  <a:gd name="T22" fmla="*/ 67 w 482"/>
                  <a:gd name="T23" fmla="*/ 460 h 501"/>
                  <a:gd name="T24" fmla="*/ 41 w 482"/>
                  <a:gd name="T25" fmla="*/ 434 h 501"/>
                  <a:gd name="T26" fmla="*/ 41 w 482"/>
                  <a:gd name="T27" fmla="*/ 67 h 501"/>
                  <a:gd name="T28" fmla="*/ 67 w 482"/>
                  <a:gd name="T29" fmla="*/ 41 h 501"/>
                  <a:gd name="T30" fmla="*/ 361 w 482"/>
                  <a:gd name="T31" fmla="*/ 41 h 501"/>
                  <a:gd name="T32" fmla="*/ 361 w 482"/>
                  <a:gd name="T33" fmla="*/ 123 h 501"/>
                  <a:gd name="T34" fmla="*/ 442 w 482"/>
                  <a:gd name="T35" fmla="*/ 123 h 501"/>
                  <a:gd name="T36" fmla="*/ 442 w 482"/>
                  <a:gd name="T37" fmla="*/ 434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2" h="501">
                    <a:moveTo>
                      <a:pt x="382" y="0"/>
                    </a:moveTo>
                    <a:lnTo>
                      <a:pt x="67" y="0"/>
                    </a:lnTo>
                    <a:cubicBezTo>
                      <a:pt x="30" y="0"/>
                      <a:pt x="0" y="30"/>
                      <a:pt x="0" y="67"/>
                    </a:cubicBezTo>
                    <a:lnTo>
                      <a:pt x="0" y="434"/>
                    </a:lnTo>
                    <a:cubicBezTo>
                      <a:pt x="0" y="471"/>
                      <a:pt x="30" y="501"/>
                      <a:pt x="67" y="501"/>
                    </a:cubicBezTo>
                    <a:lnTo>
                      <a:pt x="416" y="501"/>
                    </a:lnTo>
                    <a:cubicBezTo>
                      <a:pt x="452" y="501"/>
                      <a:pt x="482" y="471"/>
                      <a:pt x="482" y="434"/>
                    </a:cubicBezTo>
                    <a:lnTo>
                      <a:pt x="482" y="100"/>
                    </a:lnTo>
                    <a:lnTo>
                      <a:pt x="382" y="0"/>
                    </a:lnTo>
                    <a:close/>
                    <a:moveTo>
                      <a:pt x="442" y="434"/>
                    </a:moveTo>
                    <a:cubicBezTo>
                      <a:pt x="442" y="449"/>
                      <a:pt x="430" y="460"/>
                      <a:pt x="416" y="460"/>
                    </a:cubicBezTo>
                    <a:lnTo>
                      <a:pt x="67" y="460"/>
                    </a:lnTo>
                    <a:cubicBezTo>
                      <a:pt x="53" y="460"/>
                      <a:pt x="41" y="449"/>
                      <a:pt x="41" y="434"/>
                    </a:cubicBezTo>
                    <a:lnTo>
                      <a:pt x="41" y="67"/>
                    </a:lnTo>
                    <a:cubicBezTo>
                      <a:pt x="41" y="53"/>
                      <a:pt x="53" y="41"/>
                      <a:pt x="67" y="41"/>
                    </a:cubicBezTo>
                    <a:lnTo>
                      <a:pt x="361" y="41"/>
                    </a:lnTo>
                    <a:lnTo>
                      <a:pt x="361" y="123"/>
                    </a:lnTo>
                    <a:lnTo>
                      <a:pt x="442" y="123"/>
                    </a:lnTo>
                    <a:lnTo>
                      <a:pt x="442" y="434"/>
                    </a:lnTo>
                    <a:close/>
                  </a:path>
                </a:pathLst>
              </a:custGeom>
              <a:solidFill>
                <a:schemeClr val="bg1"/>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a:solidFill>
                    <a:srgbClr val="000000"/>
                  </a:solidFill>
                </a:endParaRPr>
              </a:p>
            </p:txBody>
          </p:sp>
          <p:sp>
            <p:nvSpPr>
              <p:cNvPr id="120" name="Freeform 10"/>
              <p:cNvSpPr>
                <a:spLocks/>
              </p:cNvSpPr>
              <p:nvPr/>
            </p:nvSpPr>
            <p:spPr bwMode="auto">
              <a:xfrm>
                <a:off x="4126" y="1355"/>
                <a:ext cx="49" cy="150"/>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a:solidFill>
                    <a:srgbClr val="000000"/>
                  </a:solidFill>
                </a:endParaRPr>
              </a:p>
            </p:txBody>
          </p:sp>
          <p:sp>
            <p:nvSpPr>
              <p:cNvPr id="121" name="Freeform 11"/>
              <p:cNvSpPr>
                <a:spLocks/>
              </p:cNvSpPr>
              <p:nvPr/>
            </p:nvSpPr>
            <p:spPr bwMode="auto">
              <a:xfrm>
                <a:off x="4204" y="1355"/>
                <a:ext cx="48" cy="150"/>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a:solidFill>
                    <a:srgbClr val="000000"/>
                  </a:solidFill>
                </a:endParaRPr>
              </a:p>
            </p:txBody>
          </p:sp>
        </p:grpSp>
      </p:grpSp>
      <p:grpSp>
        <p:nvGrpSpPr>
          <p:cNvPr id="352" name="Group 351"/>
          <p:cNvGrpSpPr/>
          <p:nvPr/>
        </p:nvGrpSpPr>
        <p:grpSpPr>
          <a:xfrm>
            <a:off x="7191296" y="4626376"/>
            <a:ext cx="868388" cy="685570"/>
            <a:chOff x="7050065" y="4915416"/>
            <a:chExt cx="851438" cy="672188"/>
          </a:xfrm>
        </p:grpSpPr>
        <p:sp>
          <p:nvSpPr>
            <p:cNvPr id="175" name="Rectangle 174"/>
            <p:cNvSpPr/>
            <p:nvPr/>
          </p:nvSpPr>
          <p:spPr bwMode="auto">
            <a:xfrm>
              <a:off x="7050065" y="4915416"/>
              <a:ext cx="851438" cy="672188"/>
            </a:xfrm>
            <a:prstGeom prst="rect">
              <a:avLst/>
            </a:prstGeom>
            <a:solidFill>
              <a:srgbClr val="92D050">
                <a:alpha val="89804"/>
              </a:srgbClr>
            </a:solidFill>
            <a:ln w="3175">
              <a:solidFill>
                <a:srgbClr val="7E7E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13" rIns="0"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API Apps</a:t>
              </a:r>
            </a:p>
          </p:txBody>
        </p:sp>
        <p:grpSp>
          <p:nvGrpSpPr>
            <p:cNvPr id="125" name="Group 14"/>
            <p:cNvGrpSpPr>
              <a:grpSpLocks noChangeAspect="1"/>
            </p:cNvGrpSpPr>
            <p:nvPr/>
          </p:nvGrpSpPr>
          <p:grpSpPr bwMode="auto">
            <a:xfrm>
              <a:off x="7244008" y="4932918"/>
              <a:ext cx="463550" cy="474662"/>
              <a:chOff x="4142" y="1119"/>
              <a:chExt cx="292" cy="299"/>
            </a:xfrm>
          </p:grpSpPr>
          <p:sp>
            <p:nvSpPr>
              <p:cNvPr id="126" name="AutoShape 13"/>
              <p:cNvSpPr>
                <a:spLocks noChangeAspect="1" noChangeArrowheads="1" noTextEdit="1"/>
              </p:cNvSpPr>
              <p:nvPr/>
            </p:nvSpPr>
            <p:spPr bwMode="auto">
              <a:xfrm>
                <a:off x="4142" y="1119"/>
                <a:ext cx="292"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000000"/>
                  </a:solidFill>
                </a:endParaRPr>
              </a:p>
            </p:txBody>
          </p:sp>
          <p:sp>
            <p:nvSpPr>
              <p:cNvPr id="343" name="Freeform 15"/>
              <p:cNvSpPr>
                <a:spLocks noEditPoints="1"/>
              </p:cNvSpPr>
              <p:nvPr/>
            </p:nvSpPr>
            <p:spPr bwMode="auto">
              <a:xfrm>
                <a:off x="4151" y="1128"/>
                <a:ext cx="275" cy="284"/>
              </a:xfrm>
              <a:custGeom>
                <a:avLst/>
                <a:gdLst>
                  <a:gd name="T0" fmla="*/ 382 w 482"/>
                  <a:gd name="T1" fmla="*/ 0 h 501"/>
                  <a:gd name="T2" fmla="*/ 67 w 482"/>
                  <a:gd name="T3" fmla="*/ 0 h 501"/>
                  <a:gd name="T4" fmla="*/ 0 w 482"/>
                  <a:gd name="T5" fmla="*/ 67 h 501"/>
                  <a:gd name="T6" fmla="*/ 0 w 482"/>
                  <a:gd name="T7" fmla="*/ 434 h 501"/>
                  <a:gd name="T8" fmla="*/ 67 w 482"/>
                  <a:gd name="T9" fmla="*/ 501 h 501"/>
                  <a:gd name="T10" fmla="*/ 416 w 482"/>
                  <a:gd name="T11" fmla="*/ 501 h 501"/>
                  <a:gd name="T12" fmla="*/ 482 w 482"/>
                  <a:gd name="T13" fmla="*/ 434 h 501"/>
                  <a:gd name="T14" fmla="*/ 482 w 482"/>
                  <a:gd name="T15" fmla="*/ 100 h 501"/>
                  <a:gd name="T16" fmla="*/ 382 w 482"/>
                  <a:gd name="T17" fmla="*/ 0 h 501"/>
                  <a:gd name="T18" fmla="*/ 442 w 482"/>
                  <a:gd name="T19" fmla="*/ 434 h 501"/>
                  <a:gd name="T20" fmla="*/ 416 w 482"/>
                  <a:gd name="T21" fmla="*/ 460 h 501"/>
                  <a:gd name="T22" fmla="*/ 67 w 482"/>
                  <a:gd name="T23" fmla="*/ 460 h 501"/>
                  <a:gd name="T24" fmla="*/ 41 w 482"/>
                  <a:gd name="T25" fmla="*/ 434 h 501"/>
                  <a:gd name="T26" fmla="*/ 41 w 482"/>
                  <a:gd name="T27" fmla="*/ 67 h 501"/>
                  <a:gd name="T28" fmla="*/ 67 w 482"/>
                  <a:gd name="T29" fmla="*/ 41 h 501"/>
                  <a:gd name="T30" fmla="*/ 361 w 482"/>
                  <a:gd name="T31" fmla="*/ 41 h 501"/>
                  <a:gd name="T32" fmla="*/ 361 w 482"/>
                  <a:gd name="T33" fmla="*/ 123 h 501"/>
                  <a:gd name="T34" fmla="*/ 442 w 482"/>
                  <a:gd name="T35" fmla="*/ 123 h 501"/>
                  <a:gd name="T36" fmla="*/ 442 w 482"/>
                  <a:gd name="T37" fmla="*/ 434 h 501"/>
                  <a:gd name="T38" fmla="*/ 442 w 482"/>
                  <a:gd name="T39" fmla="*/ 434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2" h="501">
                    <a:moveTo>
                      <a:pt x="382" y="0"/>
                    </a:moveTo>
                    <a:lnTo>
                      <a:pt x="67" y="0"/>
                    </a:lnTo>
                    <a:cubicBezTo>
                      <a:pt x="30" y="0"/>
                      <a:pt x="0" y="30"/>
                      <a:pt x="0" y="67"/>
                    </a:cubicBezTo>
                    <a:lnTo>
                      <a:pt x="0" y="434"/>
                    </a:lnTo>
                    <a:cubicBezTo>
                      <a:pt x="0" y="471"/>
                      <a:pt x="30" y="501"/>
                      <a:pt x="67" y="501"/>
                    </a:cubicBezTo>
                    <a:lnTo>
                      <a:pt x="416" y="501"/>
                    </a:lnTo>
                    <a:cubicBezTo>
                      <a:pt x="452" y="501"/>
                      <a:pt x="482" y="471"/>
                      <a:pt x="482" y="434"/>
                    </a:cubicBezTo>
                    <a:lnTo>
                      <a:pt x="482" y="100"/>
                    </a:lnTo>
                    <a:lnTo>
                      <a:pt x="382" y="0"/>
                    </a:lnTo>
                    <a:close/>
                    <a:moveTo>
                      <a:pt x="442" y="434"/>
                    </a:moveTo>
                    <a:cubicBezTo>
                      <a:pt x="442" y="449"/>
                      <a:pt x="430" y="460"/>
                      <a:pt x="416" y="460"/>
                    </a:cubicBezTo>
                    <a:lnTo>
                      <a:pt x="67" y="460"/>
                    </a:lnTo>
                    <a:cubicBezTo>
                      <a:pt x="53" y="460"/>
                      <a:pt x="41" y="449"/>
                      <a:pt x="41" y="434"/>
                    </a:cubicBezTo>
                    <a:lnTo>
                      <a:pt x="41" y="67"/>
                    </a:lnTo>
                    <a:cubicBezTo>
                      <a:pt x="41" y="53"/>
                      <a:pt x="53" y="41"/>
                      <a:pt x="67" y="41"/>
                    </a:cubicBezTo>
                    <a:lnTo>
                      <a:pt x="361" y="41"/>
                    </a:lnTo>
                    <a:lnTo>
                      <a:pt x="361" y="123"/>
                    </a:lnTo>
                    <a:lnTo>
                      <a:pt x="442" y="123"/>
                    </a:lnTo>
                    <a:lnTo>
                      <a:pt x="442" y="434"/>
                    </a:lnTo>
                    <a:lnTo>
                      <a:pt x="442" y="434"/>
                    </a:lnTo>
                    <a:close/>
                  </a:path>
                </a:pathLst>
              </a:custGeom>
              <a:solidFill>
                <a:schemeClr val="bg1"/>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a:solidFill>
                    <a:srgbClr val="000000"/>
                  </a:solidFill>
                </a:endParaRPr>
              </a:p>
            </p:txBody>
          </p:sp>
          <p:sp>
            <p:nvSpPr>
              <p:cNvPr id="344" name="Freeform 16"/>
              <p:cNvSpPr>
                <a:spLocks/>
              </p:cNvSpPr>
              <p:nvPr/>
            </p:nvSpPr>
            <p:spPr bwMode="auto">
              <a:xfrm>
                <a:off x="4193" y="1237"/>
                <a:ext cx="52" cy="81"/>
              </a:xfrm>
              <a:custGeom>
                <a:avLst/>
                <a:gdLst>
                  <a:gd name="T0" fmla="*/ 0 w 52"/>
                  <a:gd name="T1" fmla="*/ 47 h 81"/>
                  <a:gd name="T2" fmla="*/ 52 w 52"/>
                  <a:gd name="T3" fmla="*/ 81 h 81"/>
                  <a:gd name="T4" fmla="*/ 52 w 52"/>
                  <a:gd name="T5" fmla="*/ 62 h 81"/>
                  <a:gd name="T6" fmla="*/ 15 w 52"/>
                  <a:gd name="T7" fmla="*/ 41 h 81"/>
                  <a:gd name="T8" fmla="*/ 15 w 52"/>
                  <a:gd name="T9" fmla="*/ 40 h 81"/>
                  <a:gd name="T10" fmla="*/ 52 w 52"/>
                  <a:gd name="T11" fmla="*/ 18 h 81"/>
                  <a:gd name="T12" fmla="*/ 52 w 52"/>
                  <a:gd name="T13" fmla="*/ 0 h 81"/>
                  <a:gd name="T14" fmla="*/ 0 w 52"/>
                  <a:gd name="T15" fmla="*/ 35 h 81"/>
                  <a:gd name="T16" fmla="*/ 0 w 52"/>
                  <a:gd name="T17" fmla="*/ 4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81">
                    <a:moveTo>
                      <a:pt x="0" y="47"/>
                    </a:moveTo>
                    <a:lnTo>
                      <a:pt x="52" y="81"/>
                    </a:lnTo>
                    <a:lnTo>
                      <a:pt x="52" y="62"/>
                    </a:lnTo>
                    <a:lnTo>
                      <a:pt x="15" y="41"/>
                    </a:lnTo>
                    <a:lnTo>
                      <a:pt x="15" y="40"/>
                    </a:lnTo>
                    <a:lnTo>
                      <a:pt x="52" y="18"/>
                    </a:lnTo>
                    <a:lnTo>
                      <a:pt x="52" y="0"/>
                    </a:lnTo>
                    <a:lnTo>
                      <a:pt x="0" y="35"/>
                    </a:lnTo>
                    <a:lnTo>
                      <a:pt x="0" y="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000000"/>
                  </a:solidFill>
                </a:endParaRPr>
              </a:p>
            </p:txBody>
          </p:sp>
          <p:sp>
            <p:nvSpPr>
              <p:cNvPr id="345" name="Freeform 17"/>
              <p:cNvSpPr>
                <a:spLocks/>
              </p:cNvSpPr>
              <p:nvPr/>
            </p:nvSpPr>
            <p:spPr bwMode="auto">
              <a:xfrm>
                <a:off x="4257" y="1210"/>
                <a:ext cx="54" cy="131"/>
              </a:xfrm>
              <a:custGeom>
                <a:avLst/>
                <a:gdLst>
                  <a:gd name="T0" fmla="*/ 0 w 54"/>
                  <a:gd name="T1" fmla="*/ 131 h 131"/>
                  <a:gd name="T2" fmla="*/ 16 w 54"/>
                  <a:gd name="T3" fmla="*/ 131 h 131"/>
                  <a:gd name="T4" fmla="*/ 54 w 54"/>
                  <a:gd name="T5" fmla="*/ 0 h 131"/>
                  <a:gd name="T6" fmla="*/ 38 w 54"/>
                  <a:gd name="T7" fmla="*/ 0 h 131"/>
                  <a:gd name="T8" fmla="*/ 0 w 54"/>
                  <a:gd name="T9" fmla="*/ 131 h 131"/>
                </a:gdLst>
                <a:ahLst/>
                <a:cxnLst>
                  <a:cxn ang="0">
                    <a:pos x="T0" y="T1"/>
                  </a:cxn>
                  <a:cxn ang="0">
                    <a:pos x="T2" y="T3"/>
                  </a:cxn>
                  <a:cxn ang="0">
                    <a:pos x="T4" y="T5"/>
                  </a:cxn>
                  <a:cxn ang="0">
                    <a:pos x="T6" y="T7"/>
                  </a:cxn>
                  <a:cxn ang="0">
                    <a:pos x="T8" y="T9"/>
                  </a:cxn>
                </a:cxnLst>
                <a:rect l="0" t="0" r="r" b="b"/>
                <a:pathLst>
                  <a:path w="54" h="131">
                    <a:moveTo>
                      <a:pt x="0" y="131"/>
                    </a:moveTo>
                    <a:lnTo>
                      <a:pt x="16" y="131"/>
                    </a:lnTo>
                    <a:lnTo>
                      <a:pt x="54" y="0"/>
                    </a:lnTo>
                    <a:lnTo>
                      <a:pt x="38" y="0"/>
                    </a:lnTo>
                    <a:lnTo>
                      <a:pt x="0" y="13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000000"/>
                  </a:solidFill>
                </a:endParaRPr>
              </a:p>
            </p:txBody>
          </p:sp>
          <p:sp>
            <p:nvSpPr>
              <p:cNvPr id="346" name="Freeform 18"/>
              <p:cNvSpPr>
                <a:spLocks/>
              </p:cNvSpPr>
              <p:nvPr/>
            </p:nvSpPr>
            <p:spPr bwMode="auto">
              <a:xfrm>
                <a:off x="4324" y="1236"/>
                <a:ext cx="52" cy="81"/>
              </a:xfrm>
              <a:custGeom>
                <a:avLst/>
                <a:gdLst>
                  <a:gd name="T0" fmla="*/ 0 w 52"/>
                  <a:gd name="T1" fmla="*/ 18 h 81"/>
                  <a:gd name="T2" fmla="*/ 37 w 52"/>
                  <a:gd name="T3" fmla="*/ 41 h 81"/>
                  <a:gd name="T4" fmla="*/ 37 w 52"/>
                  <a:gd name="T5" fmla="*/ 41 h 81"/>
                  <a:gd name="T6" fmla="*/ 0 w 52"/>
                  <a:gd name="T7" fmla="*/ 62 h 81"/>
                  <a:gd name="T8" fmla="*/ 0 w 52"/>
                  <a:gd name="T9" fmla="*/ 81 h 81"/>
                  <a:gd name="T10" fmla="*/ 52 w 52"/>
                  <a:gd name="T11" fmla="*/ 47 h 81"/>
                  <a:gd name="T12" fmla="*/ 52 w 52"/>
                  <a:gd name="T13" fmla="*/ 35 h 81"/>
                  <a:gd name="T14" fmla="*/ 0 w 52"/>
                  <a:gd name="T15" fmla="*/ 0 h 81"/>
                  <a:gd name="T16" fmla="*/ 0 w 52"/>
                  <a:gd name="T17" fmla="*/ 1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81">
                    <a:moveTo>
                      <a:pt x="0" y="18"/>
                    </a:moveTo>
                    <a:lnTo>
                      <a:pt x="37" y="41"/>
                    </a:lnTo>
                    <a:lnTo>
                      <a:pt x="37" y="41"/>
                    </a:lnTo>
                    <a:lnTo>
                      <a:pt x="0" y="62"/>
                    </a:lnTo>
                    <a:lnTo>
                      <a:pt x="0" y="81"/>
                    </a:lnTo>
                    <a:lnTo>
                      <a:pt x="52" y="47"/>
                    </a:lnTo>
                    <a:lnTo>
                      <a:pt x="52" y="35"/>
                    </a:lnTo>
                    <a:lnTo>
                      <a:pt x="0" y="0"/>
                    </a:lnTo>
                    <a:lnTo>
                      <a:pt x="0" y="1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000000"/>
                  </a:solidFill>
                </a:endParaRPr>
              </a:p>
            </p:txBody>
          </p:sp>
        </p:grpSp>
      </p:grpSp>
      <p:grpSp>
        <p:nvGrpSpPr>
          <p:cNvPr id="155" name="Group 154"/>
          <p:cNvGrpSpPr/>
          <p:nvPr/>
        </p:nvGrpSpPr>
        <p:grpSpPr>
          <a:xfrm>
            <a:off x="6253658" y="4626376"/>
            <a:ext cx="868388" cy="685570"/>
            <a:chOff x="6130729" y="4915416"/>
            <a:chExt cx="851438" cy="672188"/>
          </a:xfrm>
        </p:grpSpPr>
        <p:sp>
          <p:nvSpPr>
            <p:cNvPr id="349" name="AutoShape 20"/>
            <p:cNvSpPr>
              <a:spLocks noChangeAspect="1" noChangeArrowheads="1" noTextEdit="1"/>
            </p:cNvSpPr>
            <p:nvPr/>
          </p:nvSpPr>
          <p:spPr bwMode="auto">
            <a:xfrm>
              <a:off x="6316267" y="4940448"/>
              <a:ext cx="463550" cy="476250"/>
            </a:xfrm>
            <a:prstGeom prst="rect">
              <a:avLst/>
            </a:prstGeom>
            <a:noFill/>
            <a:ln>
              <a:noFill/>
            </a:ln>
          </p:spPr>
          <p:txBody>
            <a:bodyPr vert="horz" wrap="square" lIns="93260" tIns="46630" rIns="93260" bIns="46630" numCol="1" anchor="t" anchorCtr="0" compatLnSpc="1">
              <a:prstTxWarp prst="textNoShape">
                <a:avLst/>
              </a:prstTxWarp>
            </a:bodyPr>
            <a:lstStyle/>
            <a:p>
              <a:endParaRPr lang="en-US" sz="1836">
                <a:solidFill>
                  <a:srgbClr val="000000"/>
                </a:solidFill>
              </a:endParaRPr>
            </a:p>
          </p:txBody>
        </p:sp>
        <p:sp>
          <p:nvSpPr>
            <p:cNvPr id="283" name="Rectangle 282"/>
            <p:cNvSpPr/>
            <p:nvPr/>
          </p:nvSpPr>
          <p:spPr bwMode="auto">
            <a:xfrm>
              <a:off x="6130729" y="4915416"/>
              <a:ext cx="851438" cy="672188"/>
            </a:xfrm>
            <a:prstGeom prst="rect">
              <a:avLst/>
            </a:prstGeom>
            <a:solidFill>
              <a:srgbClr val="92D050">
                <a:alpha val="89804"/>
              </a:srgbClr>
            </a:solidFill>
            <a:ln w="3175">
              <a:solidFill>
                <a:srgbClr val="7E7E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5" tIns="46613" rIns="93225"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App Service</a:t>
              </a:r>
            </a:p>
          </p:txBody>
        </p:sp>
        <p:sp>
          <p:nvSpPr>
            <p:cNvPr id="350" name="Freeform 22"/>
            <p:cNvSpPr>
              <a:spLocks noEditPoints="1"/>
            </p:cNvSpPr>
            <p:nvPr/>
          </p:nvSpPr>
          <p:spPr bwMode="auto">
            <a:xfrm>
              <a:off x="6406755" y="5180161"/>
              <a:ext cx="157163" cy="155575"/>
            </a:xfrm>
            <a:custGeom>
              <a:avLst/>
              <a:gdLst>
                <a:gd name="T0" fmla="*/ 152 w 152"/>
                <a:gd name="T1" fmla="*/ 69 h 151"/>
                <a:gd name="T2" fmla="*/ 146 w 152"/>
                <a:gd name="T3" fmla="*/ 44 h 151"/>
                <a:gd name="T4" fmla="*/ 125 w 152"/>
                <a:gd name="T5" fmla="*/ 46 h 151"/>
                <a:gd name="T6" fmla="*/ 117 w 152"/>
                <a:gd name="T7" fmla="*/ 36 h 151"/>
                <a:gd name="T8" fmla="*/ 125 w 152"/>
                <a:gd name="T9" fmla="*/ 17 h 151"/>
                <a:gd name="T10" fmla="*/ 104 w 152"/>
                <a:gd name="T11" fmla="*/ 4 h 151"/>
                <a:gd name="T12" fmla="*/ 90 w 152"/>
                <a:gd name="T13" fmla="*/ 20 h 151"/>
                <a:gd name="T14" fmla="*/ 76 w 152"/>
                <a:gd name="T15" fmla="*/ 19 h 151"/>
                <a:gd name="T16" fmla="*/ 67 w 152"/>
                <a:gd name="T17" fmla="*/ 0 h 151"/>
                <a:gd name="T18" fmla="*/ 43 w 152"/>
                <a:gd name="T19" fmla="*/ 6 h 151"/>
                <a:gd name="T20" fmla="*/ 46 w 152"/>
                <a:gd name="T21" fmla="*/ 27 h 151"/>
                <a:gd name="T22" fmla="*/ 36 w 152"/>
                <a:gd name="T23" fmla="*/ 34 h 151"/>
                <a:gd name="T24" fmla="*/ 18 w 152"/>
                <a:gd name="T25" fmla="*/ 27 h 151"/>
                <a:gd name="T26" fmla="*/ 5 w 152"/>
                <a:gd name="T27" fmla="*/ 48 h 151"/>
                <a:gd name="T28" fmla="*/ 21 w 152"/>
                <a:gd name="T29" fmla="*/ 61 h 151"/>
                <a:gd name="T30" fmla="*/ 19 w 152"/>
                <a:gd name="T31" fmla="*/ 75 h 151"/>
                <a:gd name="T32" fmla="*/ 0 w 152"/>
                <a:gd name="T33" fmla="*/ 82 h 151"/>
                <a:gd name="T34" fmla="*/ 6 w 152"/>
                <a:gd name="T35" fmla="*/ 107 h 151"/>
                <a:gd name="T36" fmla="*/ 27 w 152"/>
                <a:gd name="T37" fmla="*/ 105 h 151"/>
                <a:gd name="T38" fmla="*/ 35 w 152"/>
                <a:gd name="T39" fmla="*/ 116 h 151"/>
                <a:gd name="T40" fmla="*/ 27 w 152"/>
                <a:gd name="T41" fmla="*/ 134 h 151"/>
                <a:gd name="T42" fmla="*/ 49 w 152"/>
                <a:gd name="T43" fmla="*/ 147 h 151"/>
                <a:gd name="T44" fmla="*/ 62 w 152"/>
                <a:gd name="T45" fmla="*/ 131 h 151"/>
                <a:gd name="T46" fmla="*/ 75 w 152"/>
                <a:gd name="T47" fmla="*/ 133 h 151"/>
                <a:gd name="T48" fmla="*/ 83 w 152"/>
                <a:gd name="T49" fmla="*/ 151 h 151"/>
                <a:gd name="T50" fmla="*/ 108 w 152"/>
                <a:gd name="T51" fmla="*/ 145 h 151"/>
                <a:gd name="T52" fmla="*/ 105 w 152"/>
                <a:gd name="T53" fmla="*/ 125 h 151"/>
                <a:gd name="T54" fmla="*/ 116 w 152"/>
                <a:gd name="T55" fmla="*/ 116 h 151"/>
                <a:gd name="T56" fmla="*/ 135 w 152"/>
                <a:gd name="T57" fmla="*/ 124 h 151"/>
                <a:gd name="T58" fmla="*/ 148 w 152"/>
                <a:gd name="T59" fmla="*/ 103 h 151"/>
                <a:gd name="T60" fmla="*/ 131 w 152"/>
                <a:gd name="T61" fmla="*/ 89 h 151"/>
                <a:gd name="T62" fmla="*/ 133 w 152"/>
                <a:gd name="T63" fmla="*/ 77 h 151"/>
                <a:gd name="T64" fmla="*/ 152 w 152"/>
                <a:gd name="T65" fmla="*/ 69 h 151"/>
                <a:gd name="T66" fmla="*/ 92 w 152"/>
                <a:gd name="T67" fmla="*/ 107 h 151"/>
                <a:gd name="T68" fmla="*/ 45 w 152"/>
                <a:gd name="T69" fmla="*/ 91 h 151"/>
                <a:gd name="T70" fmla="*/ 60 w 152"/>
                <a:gd name="T71" fmla="*/ 44 h 151"/>
                <a:gd name="T72" fmla="*/ 108 w 152"/>
                <a:gd name="T73" fmla="*/ 59 h 151"/>
                <a:gd name="T74" fmla="*/ 92 w 152"/>
                <a:gd name="T75" fmla="*/ 10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51">
                  <a:moveTo>
                    <a:pt x="152" y="69"/>
                  </a:moveTo>
                  <a:lnTo>
                    <a:pt x="146" y="44"/>
                  </a:lnTo>
                  <a:lnTo>
                    <a:pt x="125" y="46"/>
                  </a:lnTo>
                  <a:cubicBezTo>
                    <a:pt x="122" y="43"/>
                    <a:pt x="120" y="39"/>
                    <a:pt x="117" y="36"/>
                  </a:cubicBezTo>
                  <a:lnTo>
                    <a:pt x="125" y="17"/>
                  </a:lnTo>
                  <a:lnTo>
                    <a:pt x="104" y="4"/>
                  </a:lnTo>
                  <a:lnTo>
                    <a:pt x="90" y="20"/>
                  </a:lnTo>
                  <a:cubicBezTo>
                    <a:pt x="85" y="19"/>
                    <a:pt x="81" y="19"/>
                    <a:pt x="76" y="19"/>
                  </a:cubicBezTo>
                  <a:lnTo>
                    <a:pt x="67" y="0"/>
                  </a:lnTo>
                  <a:lnTo>
                    <a:pt x="43" y="6"/>
                  </a:lnTo>
                  <a:lnTo>
                    <a:pt x="46" y="27"/>
                  </a:lnTo>
                  <a:cubicBezTo>
                    <a:pt x="42" y="29"/>
                    <a:pt x="39" y="32"/>
                    <a:pt x="36" y="34"/>
                  </a:cubicBezTo>
                  <a:lnTo>
                    <a:pt x="18" y="27"/>
                  </a:lnTo>
                  <a:lnTo>
                    <a:pt x="5" y="48"/>
                  </a:lnTo>
                  <a:lnTo>
                    <a:pt x="21" y="61"/>
                  </a:lnTo>
                  <a:cubicBezTo>
                    <a:pt x="19" y="65"/>
                    <a:pt x="19" y="70"/>
                    <a:pt x="19" y="75"/>
                  </a:cubicBezTo>
                  <a:lnTo>
                    <a:pt x="0" y="82"/>
                  </a:lnTo>
                  <a:lnTo>
                    <a:pt x="6" y="107"/>
                  </a:lnTo>
                  <a:lnTo>
                    <a:pt x="27" y="105"/>
                  </a:lnTo>
                  <a:cubicBezTo>
                    <a:pt x="29" y="109"/>
                    <a:pt x="32" y="112"/>
                    <a:pt x="35" y="116"/>
                  </a:cubicBezTo>
                  <a:lnTo>
                    <a:pt x="27" y="134"/>
                  </a:lnTo>
                  <a:lnTo>
                    <a:pt x="49" y="147"/>
                  </a:lnTo>
                  <a:lnTo>
                    <a:pt x="62" y="131"/>
                  </a:lnTo>
                  <a:cubicBezTo>
                    <a:pt x="66" y="132"/>
                    <a:pt x="71" y="133"/>
                    <a:pt x="75" y="133"/>
                  </a:cubicBezTo>
                  <a:lnTo>
                    <a:pt x="83" y="151"/>
                  </a:lnTo>
                  <a:lnTo>
                    <a:pt x="108" y="145"/>
                  </a:lnTo>
                  <a:lnTo>
                    <a:pt x="105" y="125"/>
                  </a:lnTo>
                  <a:cubicBezTo>
                    <a:pt x="109" y="122"/>
                    <a:pt x="113" y="120"/>
                    <a:pt x="116" y="116"/>
                  </a:cubicBezTo>
                  <a:lnTo>
                    <a:pt x="135" y="124"/>
                  </a:lnTo>
                  <a:lnTo>
                    <a:pt x="148" y="103"/>
                  </a:lnTo>
                  <a:lnTo>
                    <a:pt x="131" y="89"/>
                  </a:lnTo>
                  <a:cubicBezTo>
                    <a:pt x="132" y="85"/>
                    <a:pt x="133" y="81"/>
                    <a:pt x="133" y="77"/>
                  </a:cubicBezTo>
                  <a:lnTo>
                    <a:pt x="152" y="69"/>
                  </a:lnTo>
                  <a:close/>
                  <a:moveTo>
                    <a:pt x="92" y="107"/>
                  </a:moveTo>
                  <a:cubicBezTo>
                    <a:pt x="75" y="116"/>
                    <a:pt x="54" y="109"/>
                    <a:pt x="45" y="91"/>
                  </a:cubicBezTo>
                  <a:cubicBezTo>
                    <a:pt x="36" y="74"/>
                    <a:pt x="43" y="53"/>
                    <a:pt x="60" y="44"/>
                  </a:cubicBezTo>
                  <a:cubicBezTo>
                    <a:pt x="78" y="35"/>
                    <a:pt x="99" y="42"/>
                    <a:pt x="108" y="59"/>
                  </a:cubicBezTo>
                  <a:cubicBezTo>
                    <a:pt x="117" y="77"/>
                    <a:pt x="110" y="98"/>
                    <a:pt x="92" y="107"/>
                  </a:cubicBezTo>
                  <a:close/>
                </a:path>
              </a:pathLst>
            </a:custGeom>
            <a:solidFill>
              <a:schemeClr val="bg1"/>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a:solidFill>
                  <a:srgbClr val="000000"/>
                </a:solidFill>
              </a:endParaRPr>
            </a:p>
          </p:txBody>
        </p:sp>
        <p:sp>
          <p:nvSpPr>
            <p:cNvPr id="351" name="Freeform 23"/>
            <p:cNvSpPr>
              <a:spLocks noEditPoints="1"/>
            </p:cNvSpPr>
            <p:nvPr/>
          </p:nvSpPr>
          <p:spPr bwMode="auto">
            <a:xfrm>
              <a:off x="6543280" y="5102373"/>
              <a:ext cx="155575" cy="155575"/>
            </a:xfrm>
            <a:custGeom>
              <a:avLst/>
              <a:gdLst>
                <a:gd name="T0" fmla="*/ 89 w 151"/>
                <a:gd name="T1" fmla="*/ 21 h 151"/>
                <a:gd name="T2" fmla="*/ 75 w 151"/>
                <a:gd name="T3" fmla="*/ 19 h 151"/>
                <a:gd name="T4" fmla="*/ 67 w 151"/>
                <a:gd name="T5" fmla="*/ 0 h 151"/>
                <a:gd name="T6" fmla="*/ 42 w 151"/>
                <a:gd name="T7" fmla="*/ 7 h 151"/>
                <a:gd name="T8" fmla="*/ 45 w 151"/>
                <a:gd name="T9" fmla="*/ 27 h 151"/>
                <a:gd name="T10" fmla="*/ 36 w 151"/>
                <a:gd name="T11" fmla="*/ 35 h 151"/>
                <a:gd name="T12" fmla="*/ 17 w 151"/>
                <a:gd name="T13" fmla="*/ 27 h 151"/>
                <a:gd name="T14" fmla="*/ 4 w 151"/>
                <a:gd name="T15" fmla="*/ 48 h 151"/>
                <a:gd name="T16" fmla="*/ 20 w 151"/>
                <a:gd name="T17" fmla="*/ 61 h 151"/>
                <a:gd name="T18" fmla="*/ 18 w 151"/>
                <a:gd name="T19" fmla="*/ 75 h 151"/>
                <a:gd name="T20" fmla="*/ 0 w 151"/>
                <a:gd name="T21" fmla="*/ 82 h 151"/>
                <a:gd name="T22" fmla="*/ 5 w 151"/>
                <a:gd name="T23" fmla="*/ 107 h 151"/>
                <a:gd name="T24" fmla="*/ 26 w 151"/>
                <a:gd name="T25" fmla="*/ 105 h 151"/>
                <a:gd name="T26" fmla="*/ 34 w 151"/>
                <a:gd name="T27" fmla="*/ 116 h 151"/>
                <a:gd name="T28" fmla="*/ 27 w 151"/>
                <a:gd name="T29" fmla="*/ 134 h 151"/>
                <a:gd name="T30" fmla="*/ 48 w 151"/>
                <a:gd name="T31" fmla="*/ 147 h 151"/>
                <a:gd name="T32" fmla="*/ 61 w 151"/>
                <a:gd name="T33" fmla="*/ 131 h 151"/>
                <a:gd name="T34" fmla="*/ 74 w 151"/>
                <a:gd name="T35" fmla="*/ 133 h 151"/>
                <a:gd name="T36" fmla="*/ 82 w 151"/>
                <a:gd name="T37" fmla="*/ 151 h 151"/>
                <a:gd name="T38" fmla="*/ 107 w 151"/>
                <a:gd name="T39" fmla="*/ 146 h 151"/>
                <a:gd name="T40" fmla="*/ 105 w 151"/>
                <a:gd name="T41" fmla="*/ 125 h 151"/>
                <a:gd name="T42" fmla="*/ 115 w 151"/>
                <a:gd name="T43" fmla="*/ 117 h 151"/>
                <a:gd name="T44" fmla="*/ 134 w 151"/>
                <a:gd name="T45" fmla="*/ 124 h 151"/>
                <a:gd name="T46" fmla="*/ 147 w 151"/>
                <a:gd name="T47" fmla="*/ 103 h 151"/>
                <a:gd name="T48" fmla="*/ 130 w 151"/>
                <a:gd name="T49" fmla="*/ 89 h 151"/>
                <a:gd name="T50" fmla="*/ 132 w 151"/>
                <a:gd name="T51" fmla="*/ 77 h 151"/>
                <a:gd name="T52" fmla="*/ 151 w 151"/>
                <a:gd name="T53" fmla="*/ 69 h 151"/>
                <a:gd name="T54" fmla="*/ 145 w 151"/>
                <a:gd name="T55" fmla="*/ 44 h 151"/>
                <a:gd name="T56" fmla="*/ 124 w 151"/>
                <a:gd name="T57" fmla="*/ 47 h 151"/>
                <a:gd name="T58" fmla="*/ 116 w 151"/>
                <a:gd name="T59" fmla="*/ 37 h 151"/>
                <a:gd name="T60" fmla="*/ 124 w 151"/>
                <a:gd name="T61" fmla="*/ 17 h 151"/>
                <a:gd name="T62" fmla="*/ 103 w 151"/>
                <a:gd name="T63" fmla="*/ 4 h 151"/>
                <a:gd name="T64" fmla="*/ 89 w 151"/>
                <a:gd name="T65" fmla="*/ 21 h 151"/>
                <a:gd name="T66" fmla="*/ 91 w 151"/>
                <a:gd name="T67" fmla="*/ 107 h 151"/>
                <a:gd name="T68" fmla="*/ 44 w 151"/>
                <a:gd name="T69" fmla="*/ 92 h 151"/>
                <a:gd name="T70" fmla="*/ 59 w 151"/>
                <a:gd name="T71" fmla="*/ 44 h 151"/>
                <a:gd name="T72" fmla="*/ 107 w 151"/>
                <a:gd name="T73" fmla="*/ 60 h 151"/>
                <a:gd name="T74" fmla="*/ 91 w 151"/>
                <a:gd name="T75" fmla="*/ 10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1" h="151">
                  <a:moveTo>
                    <a:pt x="89" y="21"/>
                  </a:moveTo>
                  <a:cubicBezTo>
                    <a:pt x="85" y="20"/>
                    <a:pt x="80" y="19"/>
                    <a:pt x="75" y="19"/>
                  </a:cubicBezTo>
                  <a:lnTo>
                    <a:pt x="67" y="0"/>
                  </a:lnTo>
                  <a:lnTo>
                    <a:pt x="42" y="7"/>
                  </a:lnTo>
                  <a:lnTo>
                    <a:pt x="45" y="27"/>
                  </a:lnTo>
                  <a:cubicBezTo>
                    <a:pt x="42" y="30"/>
                    <a:pt x="38" y="32"/>
                    <a:pt x="36" y="35"/>
                  </a:cubicBezTo>
                  <a:lnTo>
                    <a:pt x="17" y="27"/>
                  </a:lnTo>
                  <a:lnTo>
                    <a:pt x="4" y="48"/>
                  </a:lnTo>
                  <a:lnTo>
                    <a:pt x="20" y="61"/>
                  </a:lnTo>
                  <a:cubicBezTo>
                    <a:pt x="18" y="66"/>
                    <a:pt x="18" y="70"/>
                    <a:pt x="18" y="75"/>
                  </a:cubicBezTo>
                  <a:lnTo>
                    <a:pt x="0" y="82"/>
                  </a:lnTo>
                  <a:lnTo>
                    <a:pt x="5" y="107"/>
                  </a:lnTo>
                  <a:lnTo>
                    <a:pt x="26" y="105"/>
                  </a:lnTo>
                  <a:cubicBezTo>
                    <a:pt x="28" y="109"/>
                    <a:pt x="31" y="113"/>
                    <a:pt x="34" y="116"/>
                  </a:cubicBezTo>
                  <a:lnTo>
                    <a:pt x="27" y="134"/>
                  </a:lnTo>
                  <a:lnTo>
                    <a:pt x="48" y="147"/>
                  </a:lnTo>
                  <a:lnTo>
                    <a:pt x="61" y="131"/>
                  </a:lnTo>
                  <a:cubicBezTo>
                    <a:pt x="65" y="132"/>
                    <a:pt x="70" y="133"/>
                    <a:pt x="74" y="133"/>
                  </a:cubicBezTo>
                  <a:lnTo>
                    <a:pt x="82" y="151"/>
                  </a:lnTo>
                  <a:lnTo>
                    <a:pt x="107" y="146"/>
                  </a:lnTo>
                  <a:lnTo>
                    <a:pt x="105" y="125"/>
                  </a:lnTo>
                  <a:cubicBezTo>
                    <a:pt x="108" y="122"/>
                    <a:pt x="112" y="120"/>
                    <a:pt x="115" y="117"/>
                  </a:cubicBezTo>
                  <a:lnTo>
                    <a:pt x="134" y="124"/>
                  </a:lnTo>
                  <a:lnTo>
                    <a:pt x="147" y="103"/>
                  </a:lnTo>
                  <a:lnTo>
                    <a:pt x="130" y="89"/>
                  </a:lnTo>
                  <a:cubicBezTo>
                    <a:pt x="131" y="85"/>
                    <a:pt x="132" y="81"/>
                    <a:pt x="132" y="77"/>
                  </a:cubicBezTo>
                  <a:lnTo>
                    <a:pt x="151" y="69"/>
                  </a:lnTo>
                  <a:lnTo>
                    <a:pt x="145" y="44"/>
                  </a:lnTo>
                  <a:lnTo>
                    <a:pt x="124" y="47"/>
                  </a:lnTo>
                  <a:cubicBezTo>
                    <a:pt x="122" y="43"/>
                    <a:pt x="119" y="40"/>
                    <a:pt x="116" y="37"/>
                  </a:cubicBezTo>
                  <a:lnTo>
                    <a:pt x="124" y="17"/>
                  </a:lnTo>
                  <a:lnTo>
                    <a:pt x="103" y="4"/>
                  </a:lnTo>
                  <a:lnTo>
                    <a:pt x="89" y="21"/>
                  </a:lnTo>
                  <a:close/>
                  <a:moveTo>
                    <a:pt x="91" y="107"/>
                  </a:moveTo>
                  <a:cubicBezTo>
                    <a:pt x="74" y="116"/>
                    <a:pt x="53" y="109"/>
                    <a:pt x="44" y="92"/>
                  </a:cubicBezTo>
                  <a:cubicBezTo>
                    <a:pt x="35" y="75"/>
                    <a:pt x="42" y="53"/>
                    <a:pt x="59" y="44"/>
                  </a:cubicBezTo>
                  <a:cubicBezTo>
                    <a:pt x="77" y="35"/>
                    <a:pt x="98" y="42"/>
                    <a:pt x="107" y="60"/>
                  </a:cubicBezTo>
                  <a:cubicBezTo>
                    <a:pt x="116" y="77"/>
                    <a:pt x="109" y="98"/>
                    <a:pt x="91" y="107"/>
                  </a:cubicBezTo>
                  <a:close/>
                </a:path>
              </a:pathLst>
            </a:custGeom>
            <a:solidFill>
              <a:schemeClr val="bg1"/>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a:solidFill>
                  <a:srgbClr val="000000"/>
                </a:solidFill>
              </a:endParaRPr>
            </a:p>
          </p:txBody>
        </p:sp>
        <p:sp>
          <p:nvSpPr>
            <p:cNvPr id="129" name="Freeform 24"/>
            <p:cNvSpPr>
              <a:spLocks noEditPoints="1"/>
            </p:cNvSpPr>
            <p:nvPr/>
          </p:nvSpPr>
          <p:spPr bwMode="auto">
            <a:xfrm>
              <a:off x="6332142" y="4956323"/>
              <a:ext cx="441325" cy="454025"/>
            </a:xfrm>
            <a:custGeom>
              <a:avLst/>
              <a:gdLst>
                <a:gd name="T0" fmla="*/ 338 w 426"/>
                <a:gd name="T1" fmla="*/ 1 h 442"/>
                <a:gd name="T2" fmla="*/ 331 w 426"/>
                <a:gd name="T3" fmla="*/ 1 h 442"/>
                <a:gd name="T4" fmla="*/ 288 w 426"/>
                <a:gd name="T5" fmla="*/ 0 h 442"/>
                <a:gd name="T6" fmla="*/ 57 w 426"/>
                <a:gd name="T7" fmla="*/ 0 h 442"/>
                <a:gd name="T8" fmla="*/ 0 w 426"/>
                <a:gd name="T9" fmla="*/ 58 h 442"/>
                <a:gd name="T10" fmla="*/ 0 w 426"/>
                <a:gd name="T11" fmla="*/ 385 h 442"/>
                <a:gd name="T12" fmla="*/ 57 w 426"/>
                <a:gd name="T13" fmla="*/ 442 h 442"/>
                <a:gd name="T14" fmla="*/ 369 w 426"/>
                <a:gd name="T15" fmla="*/ 442 h 442"/>
                <a:gd name="T16" fmla="*/ 426 w 426"/>
                <a:gd name="T17" fmla="*/ 385 h 442"/>
                <a:gd name="T18" fmla="*/ 426 w 426"/>
                <a:gd name="T19" fmla="*/ 134 h 442"/>
                <a:gd name="T20" fmla="*/ 426 w 426"/>
                <a:gd name="T21" fmla="*/ 88 h 442"/>
                <a:gd name="T22" fmla="*/ 338 w 426"/>
                <a:gd name="T23" fmla="*/ 1 h 442"/>
                <a:gd name="T24" fmla="*/ 394 w 426"/>
                <a:gd name="T25" fmla="*/ 385 h 442"/>
                <a:gd name="T26" fmla="*/ 369 w 426"/>
                <a:gd name="T27" fmla="*/ 411 h 442"/>
                <a:gd name="T28" fmla="*/ 57 w 426"/>
                <a:gd name="T29" fmla="*/ 411 h 442"/>
                <a:gd name="T30" fmla="*/ 32 w 426"/>
                <a:gd name="T31" fmla="*/ 385 h 442"/>
                <a:gd name="T32" fmla="*/ 32 w 426"/>
                <a:gd name="T33" fmla="*/ 58 h 442"/>
                <a:gd name="T34" fmla="*/ 57 w 426"/>
                <a:gd name="T35" fmla="*/ 32 h 442"/>
                <a:gd name="T36" fmla="*/ 288 w 426"/>
                <a:gd name="T37" fmla="*/ 32 h 442"/>
                <a:gd name="T38" fmla="*/ 324 w 426"/>
                <a:gd name="T39" fmla="*/ 32 h 442"/>
                <a:gd name="T40" fmla="*/ 324 w 426"/>
                <a:gd name="T41" fmla="*/ 104 h 442"/>
                <a:gd name="T42" fmla="*/ 394 w 426"/>
                <a:gd name="T43" fmla="*/ 104 h 442"/>
                <a:gd name="T44" fmla="*/ 394 w 426"/>
                <a:gd name="T45" fmla="*/ 385 h 442"/>
                <a:gd name="T46" fmla="*/ 394 w 426"/>
                <a:gd name="T47" fmla="*/ 38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6" h="442">
                  <a:moveTo>
                    <a:pt x="338" y="1"/>
                  </a:moveTo>
                  <a:lnTo>
                    <a:pt x="331" y="1"/>
                  </a:lnTo>
                  <a:cubicBezTo>
                    <a:pt x="331" y="1"/>
                    <a:pt x="311" y="0"/>
                    <a:pt x="288" y="0"/>
                  </a:cubicBezTo>
                  <a:lnTo>
                    <a:pt x="57" y="0"/>
                  </a:lnTo>
                  <a:cubicBezTo>
                    <a:pt x="26" y="0"/>
                    <a:pt x="0" y="26"/>
                    <a:pt x="0" y="58"/>
                  </a:cubicBezTo>
                  <a:lnTo>
                    <a:pt x="0" y="385"/>
                  </a:lnTo>
                  <a:cubicBezTo>
                    <a:pt x="0" y="417"/>
                    <a:pt x="26" y="442"/>
                    <a:pt x="57" y="442"/>
                  </a:cubicBezTo>
                  <a:lnTo>
                    <a:pt x="369" y="442"/>
                  </a:lnTo>
                  <a:cubicBezTo>
                    <a:pt x="400" y="442"/>
                    <a:pt x="426" y="417"/>
                    <a:pt x="426" y="385"/>
                  </a:cubicBezTo>
                  <a:lnTo>
                    <a:pt x="426" y="134"/>
                  </a:lnTo>
                  <a:lnTo>
                    <a:pt x="426" y="88"/>
                  </a:lnTo>
                  <a:lnTo>
                    <a:pt x="338" y="1"/>
                  </a:lnTo>
                  <a:close/>
                  <a:moveTo>
                    <a:pt x="394" y="385"/>
                  </a:moveTo>
                  <a:cubicBezTo>
                    <a:pt x="394" y="400"/>
                    <a:pt x="383" y="411"/>
                    <a:pt x="369" y="411"/>
                  </a:cubicBezTo>
                  <a:lnTo>
                    <a:pt x="57" y="411"/>
                  </a:lnTo>
                  <a:cubicBezTo>
                    <a:pt x="43" y="411"/>
                    <a:pt x="32" y="400"/>
                    <a:pt x="32" y="385"/>
                  </a:cubicBezTo>
                  <a:lnTo>
                    <a:pt x="32" y="58"/>
                  </a:lnTo>
                  <a:cubicBezTo>
                    <a:pt x="32" y="43"/>
                    <a:pt x="43" y="32"/>
                    <a:pt x="57" y="32"/>
                  </a:cubicBezTo>
                  <a:lnTo>
                    <a:pt x="288" y="32"/>
                  </a:lnTo>
                  <a:cubicBezTo>
                    <a:pt x="303" y="32"/>
                    <a:pt x="316" y="32"/>
                    <a:pt x="324" y="32"/>
                  </a:cubicBezTo>
                  <a:lnTo>
                    <a:pt x="324" y="104"/>
                  </a:lnTo>
                  <a:lnTo>
                    <a:pt x="394" y="104"/>
                  </a:lnTo>
                  <a:lnTo>
                    <a:pt x="394" y="385"/>
                  </a:lnTo>
                  <a:lnTo>
                    <a:pt x="394" y="385"/>
                  </a:lnTo>
                  <a:close/>
                </a:path>
              </a:pathLst>
            </a:custGeom>
            <a:solidFill>
              <a:schemeClr val="bg1"/>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a:solidFill>
                  <a:srgbClr val="000000"/>
                </a:solidFill>
              </a:endParaRPr>
            </a:p>
          </p:txBody>
        </p:sp>
      </p:grpSp>
      <p:grpSp>
        <p:nvGrpSpPr>
          <p:cNvPr id="365" name="Group 364"/>
          <p:cNvGrpSpPr/>
          <p:nvPr/>
        </p:nvGrpSpPr>
        <p:grpSpPr>
          <a:xfrm>
            <a:off x="7191296" y="2364205"/>
            <a:ext cx="868388" cy="685570"/>
            <a:chOff x="7050065" y="2697399"/>
            <a:chExt cx="851438" cy="672188"/>
          </a:xfrm>
        </p:grpSpPr>
        <p:sp>
          <p:nvSpPr>
            <p:cNvPr id="287" name="Rectangle 286"/>
            <p:cNvSpPr/>
            <p:nvPr/>
          </p:nvSpPr>
          <p:spPr bwMode="auto">
            <a:xfrm>
              <a:off x="7050065" y="2697399"/>
              <a:ext cx="851438" cy="672188"/>
            </a:xfrm>
            <a:prstGeom prst="rect">
              <a:avLst/>
            </a:prstGeom>
            <a:solidFill>
              <a:srgbClr val="002060">
                <a:alpha val="74902"/>
              </a:srgbClr>
            </a:solidFill>
            <a:ln w="3175">
              <a:solidFill>
                <a:srgbClr val="7E7E7E">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13" rIns="0"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SQL Data Warehouse</a:t>
              </a:r>
            </a:p>
          </p:txBody>
        </p:sp>
        <p:sp>
          <p:nvSpPr>
            <p:cNvPr id="362" name="AutoShape 33"/>
            <p:cNvSpPr>
              <a:spLocks noChangeAspect="1" noChangeArrowheads="1" noTextEdit="1"/>
            </p:cNvSpPr>
            <p:nvPr/>
          </p:nvSpPr>
          <p:spPr bwMode="auto">
            <a:xfrm>
              <a:off x="7266689" y="2731171"/>
              <a:ext cx="423784" cy="462799"/>
            </a:xfrm>
            <a:prstGeom prst="rect">
              <a:avLst/>
            </a:prstGeom>
            <a:noFill/>
            <a:ln>
              <a:noFill/>
            </a:ln>
          </p:spPr>
          <p:txBody>
            <a:bodyPr vert="horz" wrap="square" lIns="93260" tIns="46630" rIns="93260" bIns="46630" numCol="1" anchor="t" anchorCtr="0" compatLnSpc="1">
              <a:prstTxWarp prst="textNoShape">
                <a:avLst/>
              </a:prstTxWarp>
            </a:bodyPr>
            <a:lstStyle/>
            <a:p>
              <a:endParaRPr lang="en-US" sz="1836">
                <a:solidFill>
                  <a:srgbClr val="000000"/>
                </a:solidFill>
              </a:endParaRPr>
            </a:p>
          </p:txBody>
        </p:sp>
        <p:sp>
          <p:nvSpPr>
            <p:cNvPr id="363" name="Freeform 35"/>
            <p:cNvSpPr>
              <a:spLocks noEditPoints="1"/>
            </p:cNvSpPr>
            <p:nvPr/>
          </p:nvSpPr>
          <p:spPr bwMode="auto">
            <a:xfrm>
              <a:off x="7279389" y="2741207"/>
              <a:ext cx="314658" cy="448001"/>
            </a:xfrm>
            <a:custGeom>
              <a:avLst/>
              <a:gdLst>
                <a:gd name="T0" fmla="*/ 78 w 479"/>
                <a:gd name="T1" fmla="*/ 76 h 650"/>
                <a:gd name="T2" fmla="*/ 240 w 479"/>
                <a:gd name="T3" fmla="*/ 35 h 650"/>
                <a:gd name="T4" fmla="*/ 401 w 479"/>
                <a:gd name="T5" fmla="*/ 76 h 650"/>
                <a:gd name="T6" fmla="*/ 240 w 479"/>
                <a:gd name="T7" fmla="*/ 117 h 650"/>
                <a:gd name="T8" fmla="*/ 78 w 479"/>
                <a:gd name="T9" fmla="*/ 76 h 650"/>
                <a:gd name="T10" fmla="*/ 221 w 479"/>
                <a:gd name="T11" fmla="*/ 616 h 650"/>
                <a:gd name="T12" fmla="*/ 221 w 479"/>
                <a:gd name="T13" fmla="*/ 228 h 650"/>
                <a:gd name="T14" fmla="*/ 408 w 479"/>
                <a:gd name="T15" fmla="*/ 157 h 650"/>
                <a:gd name="T16" fmla="*/ 479 w 479"/>
                <a:gd name="T17" fmla="*/ 162 h 650"/>
                <a:gd name="T18" fmla="*/ 479 w 479"/>
                <a:gd name="T19" fmla="*/ 76 h 650"/>
                <a:gd name="T20" fmla="*/ 240 w 479"/>
                <a:gd name="T21" fmla="*/ 0 h 650"/>
                <a:gd name="T22" fmla="*/ 0 w 479"/>
                <a:gd name="T23" fmla="*/ 76 h 650"/>
                <a:gd name="T24" fmla="*/ 0 w 479"/>
                <a:gd name="T25" fmla="*/ 574 h 650"/>
                <a:gd name="T26" fmla="*/ 240 w 479"/>
                <a:gd name="T27" fmla="*/ 650 h 650"/>
                <a:gd name="T28" fmla="*/ 256 w 479"/>
                <a:gd name="T29" fmla="*/ 649 h 650"/>
                <a:gd name="T30" fmla="*/ 221 w 479"/>
                <a:gd name="T31" fmla="*/ 616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9" h="650">
                  <a:moveTo>
                    <a:pt x="78" y="76"/>
                  </a:moveTo>
                  <a:cubicBezTo>
                    <a:pt x="78" y="54"/>
                    <a:pt x="150" y="35"/>
                    <a:pt x="240" y="35"/>
                  </a:cubicBezTo>
                  <a:cubicBezTo>
                    <a:pt x="329" y="35"/>
                    <a:pt x="401" y="54"/>
                    <a:pt x="401" y="76"/>
                  </a:cubicBezTo>
                  <a:cubicBezTo>
                    <a:pt x="401" y="98"/>
                    <a:pt x="329" y="117"/>
                    <a:pt x="240" y="117"/>
                  </a:cubicBezTo>
                  <a:cubicBezTo>
                    <a:pt x="150" y="117"/>
                    <a:pt x="78" y="98"/>
                    <a:pt x="78" y="76"/>
                  </a:cubicBezTo>
                  <a:close/>
                  <a:moveTo>
                    <a:pt x="221" y="616"/>
                  </a:moveTo>
                  <a:lnTo>
                    <a:pt x="221" y="228"/>
                  </a:lnTo>
                  <a:cubicBezTo>
                    <a:pt x="221" y="180"/>
                    <a:pt x="297" y="157"/>
                    <a:pt x="408" y="157"/>
                  </a:cubicBezTo>
                  <a:cubicBezTo>
                    <a:pt x="433" y="157"/>
                    <a:pt x="457" y="159"/>
                    <a:pt x="479" y="162"/>
                  </a:cubicBezTo>
                  <a:lnTo>
                    <a:pt x="479" y="76"/>
                  </a:lnTo>
                  <a:cubicBezTo>
                    <a:pt x="479" y="34"/>
                    <a:pt x="372" y="0"/>
                    <a:pt x="240" y="0"/>
                  </a:cubicBezTo>
                  <a:cubicBezTo>
                    <a:pt x="108" y="0"/>
                    <a:pt x="0" y="34"/>
                    <a:pt x="0" y="76"/>
                  </a:cubicBezTo>
                  <a:lnTo>
                    <a:pt x="0" y="574"/>
                  </a:lnTo>
                  <a:cubicBezTo>
                    <a:pt x="0" y="616"/>
                    <a:pt x="108" y="650"/>
                    <a:pt x="240" y="650"/>
                  </a:cubicBezTo>
                  <a:lnTo>
                    <a:pt x="256" y="649"/>
                  </a:lnTo>
                  <a:cubicBezTo>
                    <a:pt x="234" y="640"/>
                    <a:pt x="221" y="628"/>
                    <a:pt x="221" y="616"/>
                  </a:cubicBezTo>
                  <a:close/>
                </a:path>
              </a:pathLst>
            </a:custGeom>
            <a:solidFill>
              <a:schemeClr val="bg1"/>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a:solidFill>
                  <a:srgbClr val="000000"/>
                </a:solidFill>
              </a:endParaRPr>
            </a:p>
          </p:txBody>
        </p:sp>
        <p:sp>
          <p:nvSpPr>
            <p:cNvPr id="364" name="Freeform 36"/>
            <p:cNvSpPr>
              <a:spLocks noEditPoints="1"/>
            </p:cNvSpPr>
            <p:nvPr/>
          </p:nvSpPr>
          <p:spPr bwMode="auto">
            <a:xfrm>
              <a:off x="7485764" y="2871087"/>
              <a:ext cx="222036" cy="322883"/>
            </a:xfrm>
            <a:custGeom>
              <a:avLst/>
              <a:gdLst>
                <a:gd name="T0" fmla="*/ 166 w 338"/>
                <a:gd name="T1" fmla="*/ 93 h 468"/>
                <a:gd name="T2" fmla="*/ 49 w 338"/>
                <a:gd name="T3" fmla="*/ 63 h 468"/>
                <a:gd name="T4" fmla="*/ 166 w 338"/>
                <a:gd name="T5" fmla="*/ 34 h 468"/>
                <a:gd name="T6" fmla="*/ 282 w 338"/>
                <a:gd name="T7" fmla="*/ 63 h 468"/>
                <a:gd name="T8" fmla="*/ 166 w 338"/>
                <a:gd name="T9" fmla="*/ 93 h 468"/>
                <a:gd name="T10" fmla="*/ 267 w 338"/>
                <a:gd name="T11" fmla="*/ 255 h 468"/>
                <a:gd name="T12" fmla="*/ 54 w 338"/>
                <a:gd name="T13" fmla="*/ 431 h 468"/>
                <a:gd name="T14" fmla="*/ 136 w 338"/>
                <a:gd name="T15" fmla="*/ 295 h 468"/>
                <a:gd name="T16" fmla="*/ 65 w 338"/>
                <a:gd name="T17" fmla="*/ 295 h 468"/>
                <a:gd name="T18" fmla="*/ 277 w 338"/>
                <a:gd name="T19" fmla="*/ 119 h 468"/>
                <a:gd name="T20" fmla="*/ 195 w 338"/>
                <a:gd name="T21" fmla="*/ 255 h 468"/>
                <a:gd name="T22" fmla="*/ 267 w 338"/>
                <a:gd name="T23" fmla="*/ 255 h 468"/>
                <a:gd name="T24" fmla="*/ 166 w 338"/>
                <a:gd name="T25" fmla="*/ 0 h 468"/>
                <a:gd name="T26" fmla="*/ 0 w 338"/>
                <a:gd name="T27" fmla="*/ 53 h 468"/>
                <a:gd name="T28" fmla="*/ 0 w 338"/>
                <a:gd name="T29" fmla="*/ 412 h 468"/>
                <a:gd name="T30" fmla="*/ 166 w 338"/>
                <a:gd name="T31" fmla="*/ 468 h 468"/>
                <a:gd name="T32" fmla="*/ 338 w 338"/>
                <a:gd name="T33" fmla="*/ 413 h 468"/>
                <a:gd name="T34" fmla="*/ 338 w 338"/>
                <a:gd name="T35" fmla="*/ 54 h 468"/>
                <a:gd name="T36" fmla="*/ 166 w 338"/>
                <a:gd name="T37"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8" h="468">
                  <a:moveTo>
                    <a:pt x="166" y="93"/>
                  </a:moveTo>
                  <a:cubicBezTo>
                    <a:pt x="102" y="93"/>
                    <a:pt x="49" y="80"/>
                    <a:pt x="49" y="63"/>
                  </a:cubicBezTo>
                  <a:cubicBezTo>
                    <a:pt x="49" y="47"/>
                    <a:pt x="102" y="34"/>
                    <a:pt x="166" y="34"/>
                  </a:cubicBezTo>
                  <a:cubicBezTo>
                    <a:pt x="230" y="34"/>
                    <a:pt x="282" y="47"/>
                    <a:pt x="282" y="63"/>
                  </a:cubicBezTo>
                  <a:cubicBezTo>
                    <a:pt x="282" y="80"/>
                    <a:pt x="230" y="93"/>
                    <a:pt x="166" y="93"/>
                  </a:cubicBezTo>
                  <a:close/>
                  <a:moveTo>
                    <a:pt x="267" y="255"/>
                  </a:moveTo>
                  <a:lnTo>
                    <a:pt x="54" y="431"/>
                  </a:lnTo>
                  <a:lnTo>
                    <a:pt x="136" y="295"/>
                  </a:lnTo>
                  <a:lnTo>
                    <a:pt x="65" y="295"/>
                  </a:lnTo>
                  <a:lnTo>
                    <a:pt x="277" y="119"/>
                  </a:lnTo>
                  <a:lnTo>
                    <a:pt x="195" y="255"/>
                  </a:lnTo>
                  <a:lnTo>
                    <a:pt x="267" y="255"/>
                  </a:lnTo>
                  <a:close/>
                  <a:moveTo>
                    <a:pt x="166" y="0"/>
                  </a:moveTo>
                  <a:cubicBezTo>
                    <a:pt x="71" y="0"/>
                    <a:pt x="0" y="23"/>
                    <a:pt x="0" y="53"/>
                  </a:cubicBezTo>
                  <a:lnTo>
                    <a:pt x="0" y="412"/>
                  </a:lnTo>
                  <a:cubicBezTo>
                    <a:pt x="0" y="442"/>
                    <a:pt x="71" y="468"/>
                    <a:pt x="166" y="468"/>
                  </a:cubicBezTo>
                  <a:cubicBezTo>
                    <a:pt x="261" y="468"/>
                    <a:pt x="338" y="443"/>
                    <a:pt x="338" y="413"/>
                  </a:cubicBezTo>
                  <a:lnTo>
                    <a:pt x="338" y="54"/>
                  </a:lnTo>
                  <a:cubicBezTo>
                    <a:pt x="338" y="24"/>
                    <a:pt x="261" y="0"/>
                    <a:pt x="166" y="0"/>
                  </a:cubicBezTo>
                  <a:close/>
                </a:path>
              </a:pathLst>
            </a:custGeom>
            <a:solidFill>
              <a:schemeClr val="bg1"/>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a:solidFill>
                  <a:srgbClr val="000000"/>
                </a:solidFill>
              </a:endParaRPr>
            </a:p>
          </p:txBody>
        </p:sp>
      </p:grpSp>
      <p:grpSp>
        <p:nvGrpSpPr>
          <p:cNvPr id="371" name="Group 370"/>
          <p:cNvGrpSpPr/>
          <p:nvPr/>
        </p:nvGrpSpPr>
        <p:grpSpPr>
          <a:xfrm>
            <a:off x="9068321" y="4626376"/>
            <a:ext cx="868388" cy="685570"/>
            <a:chOff x="8890453" y="4915416"/>
            <a:chExt cx="851438" cy="672188"/>
          </a:xfrm>
        </p:grpSpPr>
        <p:sp>
          <p:nvSpPr>
            <p:cNvPr id="306" name="Rectangle 305"/>
            <p:cNvSpPr/>
            <p:nvPr/>
          </p:nvSpPr>
          <p:spPr bwMode="auto">
            <a:xfrm>
              <a:off x="8890453" y="4915416"/>
              <a:ext cx="851438" cy="672188"/>
            </a:xfrm>
            <a:prstGeom prst="rect">
              <a:avLst/>
            </a:prstGeom>
            <a:solidFill>
              <a:srgbClr val="7030A0">
                <a:alpha val="89804"/>
              </a:srgbClr>
            </a:solidFill>
            <a:ln w="3175">
              <a:solidFill>
                <a:srgbClr val="7E7E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5" tIns="46613" rIns="93225"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Key Vault</a:t>
              </a:r>
            </a:p>
          </p:txBody>
        </p:sp>
        <p:grpSp>
          <p:nvGrpSpPr>
            <p:cNvPr id="367" name="Group 39"/>
            <p:cNvGrpSpPr>
              <a:grpSpLocks noChangeAspect="1"/>
            </p:cNvGrpSpPr>
            <p:nvPr/>
          </p:nvGrpSpPr>
          <p:grpSpPr bwMode="auto">
            <a:xfrm>
              <a:off x="9097610" y="4959546"/>
              <a:ext cx="442509" cy="441230"/>
              <a:chOff x="3411" y="1755"/>
              <a:chExt cx="346" cy="345"/>
            </a:xfrm>
            <a:noFill/>
          </p:grpSpPr>
          <p:sp>
            <p:nvSpPr>
              <p:cNvPr id="368" name="AutoShape 38"/>
              <p:cNvSpPr>
                <a:spLocks noChangeAspect="1" noChangeArrowheads="1" noTextEdit="1"/>
              </p:cNvSpPr>
              <p:nvPr/>
            </p:nvSpPr>
            <p:spPr bwMode="auto">
              <a:xfrm>
                <a:off x="3411" y="1755"/>
                <a:ext cx="346" cy="3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000000"/>
                  </a:solidFill>
                </a:endParaRPr>
              </a:p>
            </p:txBody>
          </p:sp>
          <p:sp>
            <p:nvSpPr>
              <p:cNvPr id="369" name="Freeform 40"/>
              <p:cNvSpPr>
                <a:spLocks noEditPoints="1"/>
              </p:cNvSpPr>
              <p:nvPr/>
            </p:nvSpPr>
            <p:spPr bwMode="auto">
              <a:xfrm>
                <a:off x="3419" y="1763"/>
                <a:ext cx="333" cy="335"/>
              </a:xfrm>
              <a:custGeom>
                <a:avLst/>
                <a:gdLst>
                  <a:gd name="T0" fmla="*/ 646 w 646"/>
                  <a:gd name="T1" fmla="*/ 389 h 653"/>
                  <a:gd name="T2" fmla="*/ 326 w 646"/>
                  <a:gd name="T3" fmla="*/ 7 h 653"/>
                  <a:gd name="T4" fmla="*/ 326 w 646"/>
                  <a:gd name="T5" fmla="*/ 2 h 653"/>
                  <a:gd name="T6" fmla="*/ 324 w 646"/>
                  <a:gd name="T7" fmla="*/ 4 h 653"/>
                  <a:gd name="T8" fmla="*/ 320 w 646"/>
                  <a:gd name="T9" fmla="*/ 0 h 653"/>
                  <a:gd name="T10" fmla="*/ 320 w 646"/>
                  <a:gd name="T11" fmla="*/ 9 h 653"/>
                  <a:gd name="T12" fmla="*/ 0 w 646"/>
                  <a:gd name="T13" fmla="*/ 388 h 653"/>
                  <a:gd name="T14" fmla="*/ 322 w 646"/>
                  <a:gd name="T15" fmla="*/ 650 h 653"/>
                  <a:gd name="T16" fmla="*/ 322 w 646"/>
                  <a:gd name="T17" fmla="*/ 653 h 653"/>
                  <a:gd name="T18" fmla="*/ 646 w 646"/>
                  <a:gd name="T19" fmla="*/ 389 h 653"/>
                  <a:gd name="T20" fmla="*/ 283 w 646"/>
                  <a:gd name="T21" fmla="*/ 523 h 653"/>
                  <a:gd name="T22" fmla="*/ 283 w 646"/>
                  <a:gd name="T23" fmla="*/ 360 h 653"/>
                  <a:gd name="T24" fmla="*/ 233 w 646"/>
                  <a:gd name="T25" fmla="*/ 274 h 653"/>
                  <a:gd name="T26" fmla="*/ 323 w 646"/>
                  <a:gd name="T27" fmla="*/ 179 h 653"/>
                  <a:gd name="T28" fmla="*/ 413 w 646"/>
                  <a:gd name="T29" fmla="*/ 275 h 653"/>
                  <a:gd name="T30" fmla="*/ 364 w 646"/>
                  <a:gd name="T31" fmla="*/ 360 h 653"/>
                  <a:gd name="T32" fmla="*/ 364 w 646"/>
                  <a:gd name="T33" fmla="*/ 392 h 653"/>
                  <a:gd name="T34" fmla="*/ 362 w 646"/>
                  <a:gd name="T35" fmla="*/ 395 h 653"/>
                  <a:gd name="T36" fmla="*/ 332 w 646"/>
                  <a:gd name="T37" fmla="*/ 427 h 653"/>
                  <a:gd name="T38" fmla="*/ 364 w 646"/>
                  <a:gd name="T39" fmla="*/ 461 h 653"/>
                  <a:gd name="T40" fmla="*/ 364 w 646"/>
                  <a:gd name="T41" fmla="*/ 463 h 653"/>
                  <a:gd name="T42" fmla="*/ 335 w 646"/>
                  <a:gd name="T43" fmla="*/ 494 h 653"/>
                  <a:gd name="T44" fmla="*/ 363 w 646"/>
                  <a:gd name="T45" fmla="*/ 524 h 653"/>
                  <a:gd name="T46" fmla="*/ 323 w 646"/>
                  <a:gd name="T47" fmla="*/ 565 h 653"/>
                  <a:gd name="T48" fmla="*/ 283 w 646"/>
                  <a:gd name="T49" fmla="*/ 523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6" h="653">
                    <a:moveTo>
                      <a:pt x="646" y="389"/>
                    </a:moveTo>
                    <a:lnTo>
                      <a:pt x="326" y="7"/>
                    </a:lnTo>
                    <a:lnTo>
                      <a:pt x="326" y="2"/>
                    </a:lnTo>
                    <a:lnTo>
                      <a:pt x="324" y="4"/>
                    </a:lnTo>
                    <a:lnTo>
                      <a:pt x="320" y="0"/>
                    </a:lnTo>
                    <a:lnTo>
                      <a:pt x="320" y="9"/>
                    </a:lnTo>
                    <a:lnTo>
                      <a:pt x="0" y="388"/>
                    </a:lnTo>
                    <a:lnTo>
                      <a:pt x="322" y="650"/>
                    </a:lnTo>
                    <a:lnTo>
                      <a:pt x="322" y="653"/>
                    </a:lnTo>
                    <a:lnTo>
                      <a:pt x="646" y="389"/>
                    </a:lnTo>
                    <a:close/>
                    <a:moveTo>
                      <a:pt x="283" y="523"/>
                    </a:moveTo>
                    <a:lnTo>
                      <a:pt x="283" y="360"/>
                    </a:lnTo>
                    <a:cubicBezTo>
                      <a:pt x="253" y="344"/>
                      <a:pt x="233" y="312"/>
                      <a:pt x="233" y="274"/>
                    </a:cubicBezTo>
                    <a:cubicBezTo>
                      <a:pt x="233" y="221"/>
                      <a:pt x="273" y="178"/>
                      <a:pt x="323" y="179"/>
                    </a:cubicBezTo>
                    <a:cubicBezTo>
                      <a:pt x="373" y="179"/>
                      <a:pt x="413" y="222"/>
                      <a:pt x="413" y="275"/>
                    </a:cubicBezTo>
                    <a:cubicBezTo>
                      <a:pt x="414" y="312"/>
                      <a:pt x="393" y="344"/>
                      <a:pt x="364" y="360"/>
                    </a:cubicBezTo>
                    <a:lnTo>
                      <a:pt x="364" y="392"/>
                    </a:lnTo>
                    <a:lnTo>
                      <a:pt x="362" y="395"/>
                    </a:lnTo>
                    <a:lnTo>
                      <a:pt x="332" y="427"/>
                    </a:lnTo>
                    <a:lnTo>
                      <a:pt x="364" y="461"/>
                    </a:lnTo>
                    <a:lnTo>
                      <a:pt x="364" y="463"/>
                    </a:lnTo>
                    <a:lnTo>
                      <a:pt x="335" y="494"/>
                    </a:lnTo>
                    <a:lnTo>
                      <a:pt x="363" y="524"/>
                    </a:lnTo>
                    <a:lnTo>
                      <a:pt x="323" y="565"/>
                    </a:lnTo>
                    <a:lnTo>
                      <a:pt x="283" y="523"/>
                    </a:lnTo>
                    <a:close/>
                  </a:path>
                </a:pathLst>
              </a:custGeom>
              <a:solidFill>
                <a:schemeClr val="bg1"/>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a:solidFill>
                    <a:srgbClr val="000000"/>
                  </a:solidFill>
                </a:endParaRPr>
              </a:p>
            </p:txBody>
          </p:sp>
          <p:sp>
            <p:nvSpPr>
              <p:cNvPr id="370" name="Freeform 41"/>
              <p:cNvSpPr>
                <a:spLocks/>
              </p:cNvSpPr>
              <p:nvPr/>
            </p:nvSpPr>
            <p:spPr bwMode="auto">
              <a:xfrm>
                <a:off x="3569" y="1876"/>
                <a:ext cx="34" cy="31"/>
              </a:xfrm>
              <a:custGeom>
                <a:avLst/>
                <a:gdLst>
                  <a:gd name="T0" fmla="*/ 66 w 66"/>
                  <a:gd name="T1" fmla="*/ 29 h 61"/>
                  <a:gd name="T2" fmla="*/ 32 w 66"/>
                  <a:gd name="T3" fmla="*/ 0 h 61"/>
                  <a:gd name="T4" fmla="*/ 0 w 66"/>
                  <a:gd name="T5" fmla="*/ 28 h 61"/>
                  <a:gd name="T6" fmla="*/ 32 w 66"/>
                  <a:gd name="T7" fmla="*/ 61 h 61"/>
                  <a:gd name="T8" fmla="*/ 66 w 66"/>
                  <a:gd name="T9" fmla="*/ 29 h 61"/>
                </a:gdLst>
                <a:ahLst/>
                <a:cxnLst>
                  <a:cxn ang="0">
                    <a:pos x="T0" y="T1"/>
                  </a:cxn>
                  <a:cxn ang="0">
                    <a:pos x="T2" y="T3"/>
                  </a:cxn>
                  <a:cxn ang="0">
                    <a:pos x="T4" y="T5"/>
                  </a:cxn>
                  <a:cxn ang="0">
                    <a:pos x="T6" y="T7"/>
                  </a:cxn>
                  <a:cxn ang="0">
                    <a:pos x="T8" y="T9"/>
                  </a:cxn>
                </a:cxnLst>
                <a:rect l="0" t="0" r="r" b="b"/>
                <a:pathLst>
                  <a:path w="66" h="61">
                    <a:moveTo>
                      <a:pt x="66" y="29"/>
                    </a:moveTo>
                    <a:cubicBezTo>
                      <a:pt x="66" y="13"/>
                      <a:pt x="47" y="1"/>
                      <a:pt x="32" y="0"/>
                    </a:cubicBezTo>
                    <a:cubicBezTo>
                      <a:pt x="17" y="1"/>
                      <a:pt x="0" y="12"/>
                      <a:pt x="0" y="28"/>
                    </a:cubicBezTo>
                    <a:cubicBezTo>
                      <a:pt x="0" y="44"/>
                      <a:pt x="16" y="61"/>
                      <a:pt x="32" y="61"/>
                    </a:cubicBezTo>
                    <a:cubicBezTo>
                      <a:pt x="47" y="61"/>
                      <a:pt x="66" y="46"/>
                      <a:pt x="66" y="29"/>
                    </a:cubicBezTo>
                  </a:path>
                </a:pathLst>
              </a:custGeom>
              <a:solidFill>
                <a:schemeClr val="bg1"/>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a:solidFill>
                    <a:srgbClr val="000000"/>
                  </a:solidFill>
                </a:endParaRPr>
              </a:p>
            </p:txBody>
          </p:sp>
        </p:grpSp>
      </p:grpSp>
      <p:grpSp>
        <p:nvGrpSpPr>
          <p:cNvPr id="401" name="Group 400"/>
          <p:cNvGrpSpPr/>
          <p:nvPr/>
        </p:nvGrpSpPr>
        <p:grpSpPr>
          <a:xfrm>
            <a:off x="10006834" y="4626376"/>
            <a:ext cx="868388" cy="685570"/>
            <a:chOff x="9810647" y="4915416"/>
            <a:chExt cx="851438" cy="672188"/>
          </a:xfrm>
        </p:grpSpPr>
        <p:sp>
          <p:nvSpPr>
            <p:cNvPr id="307" name="Rectangle 306"/>
            <p:cNvSpPr/>
            <p:nvPr/>
          </p:nvSpPr>
          <p:spPr bwMode="auto">
            <a:xfrm>
              <a:off x="9810647" y="4915416"/>
              <a:ext cx="851438" cy="672188"/>
            </a:xfrm>
            <a:prstGeom prst="rect">
              <a:avLst/>
            </a:prstGeom>
            <a:solidFill>
              <a:srgbClr val="FF0000">
                <a:alpha val="89804"/>
              </a:srgbClr>
            </a:solidFill>
            <a:ln w="3175">
              <a:solidFill>
                <a:srgbClr val="7E7E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5" tIns="46613" rIns="93225"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App Gateway</a:t>
              </a:r>
            </a:p>
          </p:txBody>
        </p:sp>
        <p:sp>
          <p:nvSpPr>
            <p:cNvPr id="384" name="Freeform 131"/>
            <p:cNvSpPr>
              <a:spLocks/>
            </p:cNvSpPr>
            <p:nvPr/>
          </p:nvSpPr>
          <p:spPr bwMode="black">
            <a:xfrm>
              <a:off x="10282209" y="5084842"/>
              <a:ext cx="299449" cy="192102"/>
            </a:xfrm>
            <a:custGeom>
              <a:avLst/>
              <a:gdLst>
                <a:gd name="T0" fmla="*/ 427 w 427"/>
                <a:gd name="T1" fmla="*/ 123 h 274"/>
                <a:gd name="T2" fmla="*/ 312 w 427"/>
                <a:gd name="T3" fmla="*/ 123 h 274"/>
                <a:gd name="T4" fmla="*/ 312 w 427"/>
                <a:gd name="T5" fmla="*/ 0 h 274"/>
                <a:gd name="T6" fmla="*/ 253 w 427"/>
                <a:gd name="T7" fmla="*/ 0 h 274"/>
                <a:gd name="T8" fmla="*/ 253 w 427"/>
                <a:gd name="T9" fmla="*/ 23 h 274"/>
                <a:gd name="T10" fmla="*/ 118 w 427"/>
                <a:gd name="T11" fmla="*/ 23 h 274"/>
                <a:gd name="T12" fmla="*/ 118 w 427"/>
                <a:gd name="T13" fmla="*/ 68 h 274"/>
                <a:gd name="T14" fmla="*/ 0 w 427"/>
                <a:gd name="T15" fmla="*/ 68 h 274"/>
                <a:gd name="T16" fmla="*/ 0 w 427"/>
                <a:gd name="T17" fmla="*/ 99 h 274"/>
                <a:gd name="T18" fmla="*/ 118 w 427"/>
                <a:gd name="T19" fmla="*/ 99 h 274"/>
                <a:gd name="T20" fmla="*/ 118 w 427"/>
                <a:gd name="T21" fmla="*/ 175 h 274"/>
                <a:gd name="T22" fmla="*/ 0 w 427"/>
                <a:gd name="T23" fmla="*/ 175 h 274"/>
                <a:gd name="T24" fmla="*/ 0 w 427"/>
                <a:gd name="T25" fmla="*/ 208 h 274"/>
                <a:gd name="T26" fmla="*/ 118 w 427"/>
                <a:gd name="T27" fmla="*/ 208 h 274"/>
                <a:gd name="T28" fmla="*/ 118 w 427"/>
                <a:gd name="T29" fmla="*/ 250 h 274"/>
                <a:gd name="T30" fmla="*/ 253 w 427"/>
                <a:gd name="T31" fmla="*/ 250 h 274"/>
                <a:gd name="T32" fmla="*/ 253 w 427"/>
                <a:gd name="T33" fmla="*/ 274 h 274"/>
                <a:gd name="T34" fmla="*/ 312 w 427"/>
                <a:gd name="T35" fmla="*/ 274 h 274"/>
                <a:gd name="T36" fmla="*/ 312 w 427"/>
                <a:gd name="T37" fmla="*/ 160 h 274"/>
                <a:gd name="T38" fmla="*/ 427 w 427"/>
                <a:gd name="T39" fmla="*/ 160 h 274"/>
                <a:gd name="T40" fmla="*/ 427 w 427"/>
                <a:gd name="T41" fmla="*/ 1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7" h="274">
                  <a:moveTo>
                    <a:pt x="427" y="123"/>
                  </a:moveTo>
                  <a:lnTo>
                    <a:pt x="312" y="123"/>
                  </a:lnTo>
                  <a:lnTo>
                    <a:pt x="312" y="0"/>
                  </a:lnTo>
                  <a:lnTo>
                    <a:pt x="253" y="0"/>
                  </a:lnTo>
                  <a:lnTo>
                    <a:pt x="253" y="23"/>
                  </a:lnTo>
                  <a:lnTo>
                    <a:pt x="118" y="23"/>
                  </a:lnTo>
                  <a:lnTo>
                    <a:pt x="118" y="68"/>
                  </a:lnTo>
                  <a:lnTo>
                    <a:pt x="0" y="68"/>
                  </a:lnTo>
                  <a:lnTo>
                    <a:pt x="0" y="99"/>
                  </a:lnTo>
                  <a:lnTo>
                    <a:pt x="118" y="99"/>
                  </a:lnTo>
                  <a:lnTo>
                    <a:pt x="118" y="175"/>
                  </a:lnTo>
                  <a:lnTo>
                    <a:pt x="0" y="175"/>
                  </a:lnTo>
                  <a:lnTo>
                    <a:pt x="0" y="208"/>
                  </a:lnTo>
                  <a:lnTo>
                    <a:pt x="118" y="208"/>
                  </a:lnTo>
                  <a:lnTo>
                    <a:pt x="118" y="250"/>
                  </a:lnTo>
                  <a:lnTo>
                    <a:pt x="253" y="250"/>
                  </a:lnTo>
                  <a:lnTo>
                    <a:pt x="253" y="274"/>
                  </a:lnTo>
                  <a:lnTo>
                    <a:pt x="312" y="274"/>
                  </a:lnTo>
                  <a:lnTo>
                    <a:pt x="312" y="160"/>
                  </a:lnTo>
                  <a:lnTo>
                    <a:pt x="427" y="160"/>
                  </a:lnTo>
                  <a:lnTo>
                    <a:pt x="427" y="123"/>
                  </a:ln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endParaRPr lang="en-US" sz="1632">
                <a:solidFill>
                  <a:srgbClr val="FFFFFF"/>
                </a:solidFill>
              </a:endParaRPr>
            </a:p>
          </p:txBody>
        </p:sp>
        <p:sp>
          <p:nvSpPr>
            <p:cNvPr id="385" name="Freeform 132"/>
            <p:cNvSpPr>
              <a:spLocks/>
            </p:cNvSpPr>
            <p:nvPr/>
          </p:nvSpPr>
          <p:spPr bwMode="black">
            <a:xfrm>
              <a:off x="9916138" y="5081337"/>
              <a:ext cx="307865" cy="205424"/>
            </a:xfrm>
            <a:custGeom>
              <a:avLst/>
              <a:gdLst>
                <a:gd name="T0" fmla="*/ 156 w 439"/>
                <a:gd name="T1" fmla="*/ 0 h 293"/>
                <a:gd name="T2" fmla="*/ 113 w 439"/>
                <a:gd name="T3" fmla="*/ 57 h 293"/>
                <a:gd name="T4" fmla="*/ 111 w 439"/>
                <a:gd name="T5" fmla="*/ 57 h 293"/>
                <a:gd name="T6" fmla="*/ 111 w 439"/>
                <a:gd name="T7" fmla="*/ 59 h 293"/>
                <a:gd name="T8" fmla="*/ 111 w 439"/>
                <a:gd name="T9" fmla="*/ 61 h 293"/>
                <a:gd name="T10" fmla="*/ 111 w 439"/>
                <a:gd name="T11" fmla="*/ 61 h 293"/>
                <a:gd name="T12" fmla="*/ 111 w 439"/>
                <a:gd name="T13" fmla="*/ 123 h 293"/>
                <a:gd name="T14" fmla="*/ 0 w 439"/>
                <a:gd name="T15" fmla="*/ 123 h 293"/>
                <a:gd name="T16" fmla="*/ 0 w 439"/>
                <a:gd name="T17" fmla="*/ 161 h 293"/>
                <a:gd name="T18" fmla="*/ 111 w 439"/>
                <a:gd name="T19" fmla="*/ 161 h 293"/>
                <a:gd name="T20" fmla="*/ 111 w 439"/>
                <a:gd name="T21" fmla="*/ 234 h 293"/>
                <a:gd name="T22" fmla="*/ 111 w 439"/>
                <a:gd name="T23" fmla="*/ 234 h 293"/>
                <a:gd name="T24" fmla="*/ 111 w 439"/>
                <a:gd name="T25" fmla="*/ 234 h 293"/>
                <a:gd name="T26" fmla="*/ 111 w 439"/>
                <a:gd name="T27" fmla="*/ 239 h 293"/>
                <a:gd name="T28" fmla="*/ 115 w 439"/>
                <a:gd name="T29" fmla="*/ 239 h 293"/>
                <a:gd name="T30" fmla="*/ 156 w 439"/>
                <a:gd name="T31" fmla="*/ 293 h 293"/>
                <a:gd name="T32" fmla="*/ 439 w 439"/>
                <a:gd name="T33" fmla="*/ 293 h 293"/>
                <a:gd name="T34" fmla="*/ 437 w 439"/>
                <a:gd name="T35" fmla="*/ 239 h 293"/>
                <a:gd name="T36" fmla="*/ 437 w 439"/>
                <a:gd name="T37" fmla="*/ 239 h 293"/>
                <a:gd name="T38" fmla="*/ 437 w 439"/>
                <a:gd name="T39" fmla="*/ 57 h 293"/>
                <a:gd name="T40" fmla="*/ 437 w 439"/>
                <a:gd name="T41" fmla="*/ 57 h 293"/>
                <a:gd name="T42" fmla="*/ 439 w 439"/>
                <a:gd name="T43" fmla="*/ 0 h 293"/>
                <a:gd name="T44" fmla="*/ 156 w 439"/>
                <a:gd name="T45"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93">
                  <a:moveTo>
                    <a:pt x="156" y="0"/>
                  </a:moveTo>
                  <a:lnTo>
                    <a:pt x="113" y="57"/>
                  </a:lnTo>
                  <a:lnTo>
                    <a:pt x="111" y="57"/>
                  </a:lnTo>
                  <a:lnTo>
                    <a:pt x="111" y="59"/>
                  </a:lnTo>
                  <a:lnTo>
                    <a:pt x="111" y="61"/>
                  </a:lnTo>
                  <a:lnTo>
                    <a:pt x="111" y="61"/>
                  </a:lnTo>
                  <a:lnTo>
                    <a:pt x="111" y="123"/>
                  </a:lnTo>
                  <a:lnTo>
                    <a:pt x="0" y="123"/>
                  </a:lnTo>
                  <a:lnTo>
                    <a:pt x="0" y="161"/>
                  </a:lnTo>
                  <a:lnTo>
                    <a:pt x="111" y="161"/>
                  </a:lnTo>
                  <a:lnTo>
                    <a:pt x="111" y="234"/>
                  </a:lnTo>
                  <a:lnTo>
                    <a:pt x="111" y="234"/>
                  </a:lnTo>
                  <a:lnTo>
                    <a:pt x="111" y="234"/>
                  </a:lnTo>
                  <a:lnTo>
                    <a:pt x="111" y="239"/>
                  </a:lnTo>
                  <a:lnTo>
                    <a:pt x="115" y="239"/>
                  </a:lnTo>
                  <a:lnTo>
                    <a:pt x="156" y="293"/>
                  </a:lnTo>
                  <a:lnTo>
                    <a:pt x="439" y="293"/>
                  </a:lnTo>
                  <a:lnTo>
                    <a:pt x="437" y="239"/>
                  </a:lnTo>
                  <a:lnTo>
                    <a:pt x="437" y="239"/>
                  </a:lnTo>
                  <a:lnTo>
                    <a:pt x="437" y="57"/>
                  </a:lnTo>
                  <a:lnTo>
                    <a:pt x="437" y="57"/>
                  </a:lnTo>
                  <a:lnTo>
                    <a:pt x="439" y="0"/>
                  </a:lnTo>
                  <a:lnTo>
                    <a:pt x="156" y="0"/>
                  </a:ln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endParaRPr lang="en-US" sz="1632">
                <a:solidFill>
                  <a:srgbClr val="FFFFFF"/>
                </a:solidFill>
              </a:endParaRPr>
            </a:p>
          </p:txBody>
        </p:sp>
      </p:grpSp>
      <p:grpSp>
        <p:nvGrpSpPr>
          <p:cNvPr id="400" name="Group 399"/>
          <p:cNvGrpSpPr/>
          <p:nvPr/>
        </p:nvGrpSpPr>
        <p:grpSpPr>
          <a:xfrm>
            <a:off x="10006834" y="5381301"/>
            <a:ext cx="868388" cy="685570"/>
            <a:chOff x="9810647" y="5655605"/>
            <a:chExt cx="851438" cy="672188"/>
          </a:xfrm>
        </p:grpSpPr>
        <p:sp>
          <p:nvSpPr>
            <p:cNvPr id="308" name="Rectangle 307"/>
            <p:cNvSpPr/>
            <p:nvPr/>
          </p:nvSpPr>
          <p:spPr bwMode="auto">
            <a:xfrm>
              <a:off x="9810647" y="5655605"/>
              <a:ext cx="851438" cy="672188"/>
            </a:xfrm>
            <a:prstGeom prst="rect">
              <a:avLst/>
            </a:prstGeom>
            <a:solidFill>
              <a:srgbClr val="FF0000">
                <a:alpha val="89804"/>
              </a:srgbClr>
            </a:solidFill>
            <a:ln w="3175">
              <a:solidFill>
                <a:srgbClr val="7E7E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5" tIns="46613" rIns="93225"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VPN Gateway</a:t>
              </a:r>
            </a:p>
          </p:txBody>
        </p:sp>
        <p:sp>
          <p:nvSpPr>
            <p:cNvPr id="386" name="Freeform 385"/>
            <p:cNvSpPr>
              <a:spLocks noChangeAspect="1"/>
            </p:cNvSpPr>
            <p:nvPr/>
          </p:nvSpPr>
          <p:spPr bwMode="black">
            <a:xfrm>
              <a:off x="10060340" y="5717613"/>
              <a:ext cx="385112" cy="437294"/>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897" tIns="75918" rIns="94897" bIns="75918" numCol="1" spcCol="0" rtlCol="0" fromWordArt="0" anchor="t" anchorCtr="0" forceAA="0" compatLnSpc="1">
              <a:prstTxWarp prst="textNoShape">
                <a:avLst/>
              </a:prstTxWarp>
              <a:noAutofit/>
            </a:bodyPr>
            <a:lstStyle/>
            <a:p>
              <a:pPr algn="ctr" defTabSz="483831" fontAlgn="base">
                <a:lnSpc>
                  <a:spcPct val="90000"/>
                </a:lnSpc>
                <a:spcBef>
                  <a:spcPct val="0"/>
                </a:spcBef>
                <a:spcAft>
                  <a:spcPct val="0"/>
                </a:spcAft>
              </a:pPr>
              <a:endParaRPr lang="en-US" sz="1245"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99" name="Group 398"/>
          <p:cNvGrpSpPr/>
          <p:nvPr/>
        </p:nvGrpSpPr>
        <p:grpSpPr>
          <a:xfrm>
            <a:off x="1558249" y="4626376"/>
            <a:ext cx="868388" cy="685570"/>
            <a:chOff x="1526969" y="4915416"/>
            <a:chExt cx="851438" cy="672188"/>
          </a:xfrm>
        </p:grpSpPr>
        <p:sp>
          <p:nvSpPr>
            <p:cNvPr id="284" name="Rectangle 283"/>
            <p:cNvSpPr/>
            <p:nvPr/>
          </p:nvSpPr>
          <p:spPr bwMode="auto">
            <a:xfrm>
              <a:off x="1526969" y="4915416"/>
              <a:ext cx="851438" cy="672188"/>
            </a:xfrm>
            <a:prstGeom prst="rect">
              <a:avLst/>
            </a:prstGeom>
            <a:solidFill>
              <a:srgbClr val="92D050">
                <a:alpha val="89804"/>
              </a:srgbClr>
            </a:solidFill>
            <a:ln w="3175">
              <a:solidFill>
                <a:srgbClr val="7E7E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5" tIns="46613" rIns="93225"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Web Apps</a:t>
              </a:r>
            </a:p>
          </p:txBody>
        </p:sp>
        <p:sp>
          <p:nvSpPr>
            <p:cNvPr id="387" name="Freeform 54"/>
            <p:cNvSpPr>
              <a:spLocks noChangeAspect="1" noEditPoints="1"/>
            </p:cNvSpPr>
            <p:nvPr/>
          </p:nvSpPr>
          <p:spPr bwMode="black">
            <a:xfrm>
              <a:off x="1771845" y="4983526"/>
              <a:ext cx="399969" cy="399969"/>
            </a:xfrm>
            <a:custGeom>
              <a:avLst/>
              <a:gdLst>
                <a:gd name="T0" fmla="*/ 102 w 200"/>
                <a:gd name="T1" fmla="*/ 0 h 200"/>
                <a:gd name="T2" fmla="*/ 101 w 200"/>
                <a:gd name="T3" fmla="*/ 0 h 200"/>
                <a:gd name="T4" fmla="*/ 99 w 200"/>
                <a:gd name="T5" fmla="*/ 0 h 200"/>
                <a:gd name="T6" fmla="*/ 98 w 200"/>
                <a:gd name="T7" fmla="*/ 0 h 200"/>
                <a:gd name="T8" fmla="*/ 98 w 200"/>
                <a:gd name="T9" fmla="*/ 200 h 200"/>
                <a:gd name="T10" fmla="*/ 99 w 200"/>
                <a:gd name="T11" fmla="*/ 200 h 200"/>
                <a:gd name="T12" fmla="*/ 101 w 200"/>
                <a:gd name="T13" fmla="*/ 200 h 200"/>
                <a:gd name="T14" fmla="*/ 102 w 200"/>
                <a:gd name="T15" fmla="*/ 200 h 200"/>
                <a:gd name="T16" fmla="*/ 12 w 200"/>
                <a:gd name="T17" fmla="*/ 106 h 200"/>
                <a:gd name="T18" fmla="*/ 45 w 200"/>
                <a:gd name="T19" fmla="*/ 139 h 200"/>
                <a:gd name="T20" fmla="*/ 12 w 200"/>
                <a:gd name="T21" fmla="*/ 106 h 200"/>
                <a:gd name="T22" fmla="*/ 159 w 200"/>
                <a:gd name="T23" fmla="*/ 94 h 200"/>
                <a:gd name="T24" fmla="*/ 179 w 200"/>
                <a:gd name="T25" fmla="*/ 61 h 200"/>
                <a:gd name="T26" fmla="*/ 147 w 200"/>
                <a:gd name="T27" fmla="*/ 94 h 200"/>
                <a:gd name="T28" fmla="*/ 106 w 200"/>
                <a:gd name="T29" fmla="*/ 61 h 200"/>
                <a:gd name="T30" fmla="*/ 147 w 200"/>
                <a:gd name="T31" fmla="*/ 94 h 200"/>
                <a:gd name="T32" fmla="*/ 106 w 200"/>
                <a:gd name="T33" fmla="*/ 13 h 200"/>
                <a:gd name="T34" fmla="*/ 106 w 200"/>
                <a:gd name="T35" fmla="*/ 50 h 200"/>
                <a:gd name="T36" fmla="*/ 94 w 200"/>
                <a:gd name="T37" fmla="*/ 50 h 200"/>
                <a:gd name="T38" fmla="*/ 94 w 200"/>
                <a:gd name="T39" fmla="*/ 13 h 200"/>
                <a:gd name="T40" fmla="*/ 94 w 200"/>
                <a:gd name="T41" fmla="*/ 94 h 200"/>
                <a:gd name="T42" fmla="*/ 58 w 200"/>
                <a:gd name="T43" fmla="*/ 61 h 200"/>
                <a:gd name="T44" fmla="*/ 41 w 200"/>
                <a:gd name="T45" fmla="*/ 94 h 200"/>
                <a:gd name="T46" fmla="*/ 21 w 200"/>
                <a:gd name="T47" fmla="*/ 61 h 200"/>
                <a:gd name="T48" fmla="*/ 41 w 200"/>
                <a:gd name="T49" fmla="*/ 94 h 200"/>
                <a:gd name="T50" fmla="*/ 94 w 200"/>
                <a:gd name="T51" fmla="*/ 106 h 200"/>
                <a:gd name="T52" fmla="*/ 58 w 200"/>
                <a:gd name="T53" fmla="*/ 139 h 200"/>
                <a:gd name="T54" fmla="*/ 94 w 200"/>
                <a:gd name="T55" fmla="*/ 151 h 200"/>
                <a:gd name="T56" fmla="*/ 62 w 200"/>
                <a:gd name="T57" fmla="*/ 151 h 200"/>
                <a:gd name="T58" fmla="*/ 106 w 200"/>
                <a:gd name="T59" fmla="*/ 187 h 200"/>
                <a:gd name="T60" fmla="*/ 138 w 200"/>
                <a:gd name="T61" fmla="*/ 151 h 200"/>
                <a:gd name="T62" fmla="*/ 106 w 200"/>
                <a:gd name="T63" fmla="*/ 139 h 200"/>
                <a:gd name="T64" fmla="*/ 147 w 200"/>
                <a:gd name="T65" fmla="*/ 106 h 200"/>
                <a:gd name="T66" fmla="*/ 106 w 200"/>
                <a:gd name="T67" fmla="*/ 139 h 200"/>
                <a:gd name="T68" fmla="*/ 188 w 200"/>
                <a:gd name="T69" fmla="*/ 106 h 200"/>
                <a:gd name="T70" fmla="*/ 155 w 200"/>
                <a:gd name="T71" fmla="*/ 139 h 200"/>
                <a:gd name="T72" fmla="*/ 172 w 200"/>
                <a:gd name="T73" fmla="*/ 50 h 200"/>
                <a:gd name="T74" fmla="*/ 135 w 200"/>
                <a:gd name="T75" fmla="*/ 19 h 200"/>
                <a:gd name="T76" fmla="*/ 66 w 200"/>
                <a:gd name="T77" fmla="*/ 19 h 200"/>
                <a:gd name="T78" fmla="*/ 28 w 200"/>
                <a:gd name="T79" fmla="*/ 50 h 200"/>
                <a:gd name="T80" fmla="*/ 28 w 200"/>
                <a:gd name="T81" fmla="*/ 151 h 200"/>
                <a:gd name="T82" fmla="*/ 66 w 200"/>
                <a:gd name="T83" fmla="*/ 181 h 200"/>
                <a:gd name="T84" fmla="*/ 135 w 200"/>
                <a:gd name="T85" fmla="*/ 181 h 200"/>
                <a:gd name="T86" fmla="*/ 172 w 200"/>
                <a:gd name="T87"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200" y="100"/>
                  </a:moveTo>
                  <a:cubicBezTo>
                    <a:pt x="200" y="46"/>
                    <a:pt x="156" y="1"/>
                    <a:pt x="102" y="0"/>
                  </a:cubicBezTo>
                  <a:cubicBezTo>
                    <a:pt x="102" y="0"/>
                    <a:pt x="102" y="0"/>
                    <a:pt x="102" y="0"/>
                  </a:cubicBezTo>
                  <a:cubicBezTo>
                    <a:pt x="102" y="0"/>
                    <a:pt x="101" y="0"/>
                    <a:pt x="101" y="0"/>
                  </a:cubicBezTo>
                  <a:cubicBezTo>
                    <a:pt x="101" y="0"/>
                    <a:pt x="100" y="0"/>
                    <a:pt x="100" y="0"/>
                  </a:cubicBezTo>
                  <a:cubicBezTo>
                    <a:pt x="100" y="0"/>
                    <a:pt x="99" y="0"/>
                    <a:pt x="99" y="0"/>
                  </a:cubicBezTo>
                  <a:cubicBezTo>
                    <a:pt x="99" y="0"/>
                    <a:pt x="99" y="0"/>
                    <a:pt x="98" y="0"/>
                  </a:cubicBezTo>
                  <a:cubicBezTo>
                    <a:pt x="98" y="0"/>
                    <a:pt x="98" y="0"/>
                    <a:pt x="98" y="0"/>
                  </a:cubicBezTo>
                  <a:cubicBezTo>
                    <a:pt x="44" y="1"/>
                    <a:pt x="0" y="46"/>
                    <a:pt x="0" y="100"/>
                  </a:cubicBezTo>
                  <a:cubicBezTo>
                    <a:pt x="0" y="155"/>
                    <a:pt x="44" y="199"/>
                    <a:pt x="98" y="200"/>
                  </a:cubicBezTo>
                  <a:cubicBezTo>
                    <a:pt x="98" y="200"/>
                    <a:pt x="98" y="200"/>
                    <a:pt x="98" y="200"/>
                  </a:cubicBezTo>
                  <a:cubicBezTo>
                    <a:pt x="99" y="200"/>
                    <a:pt x="99" y="200"/>
                    <a:pt x="99" y="200"/>
                  </a:cubicBezTo>
                  <a:cubicBezTo>
                    <a:pt x="99" y="200"/>
                    <a:pt x="100" y="200"/>
                    <a:pt x="100" y="200"/>
                  </a:cubicBezTo>
                  <a:cubicBezTo>
                    <a:pt x="101" y="200"/>
                    <a:pt x="101" y="200"/>
                    <a:pt x="101" y="200"/>
                  </a:cubicBezTo>
                  <a:cubicBezTo>
                    <a:pt x="101" y="200"/>
                    <a:pt x="102" y="200"/>
                    <a:pt x="102" y="200"/>
                  </a:cubicBezTo>
                  <a:cubicBezTo>
                    <a:pt x="102" y="200"/>
                    <a:pt x="102" y="200"/>
                    <a:pt x="102" y="200"/>
                  </a:cubicBezTo>
                  <a:cubicBezTo>
                    <a:pt x="156" y="199"/>
                    <a:pt x="200" y="155"/>
                    <a:pt x="200" y="100"/>
                  </a:cubicBezTo>
                  <a:close/>
                  <a:moveTo>
                    <a:pt x="12" y="106"/>
                  </a:moveTo>
                  <a:cubicBezTo>
                    <a:pt x="41" y="106"/>
                    <a:pt x="41" y="106"/>
                    <a:pt x="41" y="106"/>
                  </a:cubicBezTo>
                  <a:cubicBezTo>
                    <a:pt x="41" y="118"/>
                    <a:pt x="43" y="129"/>
                    <a:pt x="45" y="139"/>
                  </a:cubicBezTo>
                  <a:cubicBezTo>
                    <a:pt x="21" y="139"/>
                    <a:pt x="21" y="139"/>
                    <a:pt x="21" y="139"/>
                  </a:cubicBezTo>
                  <a:cubicBezTo>
                    <a:pt x="16" y="129"/>
                    <a:pt x="13" y="118"/>
                    <a:pt x="12" y="106"/>
                  </a:cubicBezTo>
                  <a:close/>
                  <a:moveTo>
                    <a:pt x="188" y="94"/>
                  </a:moveTo>
                  <a:cubicBezTo>
                    <a:pt x="159" y="94"/>
                    <a:pt x="159" y="94"/>
                    <a:pt x="159" y="94"/>
                  </a:cubicBezTo>
                  <a:cubicBezTo>
                    <a:pt x="159" y="83"/>
                    <a:pt x="157" y="72"/>
                    <a:pt x="155" y="61"/>
                  </a:cubicBezTo>
                  <a:cubicBezTo>
                    <a:pt x="179" y="61"/>
                    <a:pt x="179" y="61"/>
                    <a:pt x="179" y="61"/>
                  </a:cubicBezTo>
                  <a:cubicBezTo>
                    <a:pt x="184" y="72"/>
                    <a:pt x="187" y="83"/>
                    <a:pt x="188" y="94"/>
                  </a:cubicBezTo>
                  <a:close/>
                  <a:moveTo>
                    <a:pt x="147" y="94"/>
                  </a:moveTo>
                  <a:cubicBezTo>
                    <a:pt x="106" y="94"/>
                    <a:pt x="106" y="94"/>
                    <a:pt x="106" y="94"/>
                  </a:cubicBezTo>
                  <a:cubicBezTo>
                    <a:pt x="106" y="61"/>
                    <a:pt x="106" y="61"/>
                    <a:pt x="106" y="61"/>
                  </a:cubicBezTo>
                  <a:cubicBezTo>
                    <a:pt x="142" y="61"/>
                    <a:pt x="142" y="61"/>
                    <a:pt x="142" y="61"/>
                  </a:cubicBezTo>
                  <a:cubicBezTo>
                    <a:pt x="145" y="72"/>
                    <a:pt x="147" y="83"/>
                    <a:pt x="147" y="94"/>
                  </a:cubicBezTo>
                  <a:close/>
                  <a:moveTo>
                    <a:pt x="106" y="50"/>
                  </a:moveTo>
                  <a:cubicBezTo>
                    <a:pt x="106" y="13"/>
                    <a:pt x="106" y="13"/>
                    <a:pt x="106" y="13"/>
                  </a:cubicBezTo>
                  <a:cubicBezTo>
                    <a:pt x="119" y="17"/>
                    <a:pt x="131" y="31"/>
                    <a:pt x="138" y="50"/>
                  </a:cubicBezTo>
                  <a:lnTo>
                    <a:pt x="106" y="50"/>
                  </a:lnTo>
                  <a:close/>
                  <a:moveTo>
                    <a:pt x="94" y="13"/>
                  </a:moveTo>
                  <a:cubicBezTo>
                    <a:pt x="94" y="50"/>
                    <a:pt x="94" y="50"/>
                    <a:pt x="94" y="50"/>
                  </a:cubicBezTo>
                  <a:cubicBezTo>
                    <a:pt x="62" y="50"/>
                    <a:pt x="62" y="50"/>
                    <a:pt x="62" y="50"/>
                  </a:cubicBezTo>
                  <a:cubicBezTo>
                    <a:pt x="70" y="31"/>
                    <a:pt x="81" y="17"/>
                    <a:pt x="94" y="13"/>
                  </a:cubicBezTo>
                  <a:close/>
                  <a:moveTo>
                    <a:pt x="94" y="61"/>
                  </a:moveTo>
                  <a:cubicBezTo>
                    <a:pt x="94" y="94"/>
                    <a:pt x="94" y="94"/>
                    <a:pt x="94" y="94"/>
                  </a:cubicBezTo>
                  <a:cubicBezTo>
                    <a:pt x="53" y="94"/>
                    <a:pt x="53" y="94"/>
                    <a:pt x="53" y="94"/>
                  </a:cubicBezTo>
                  <a:cubicBezTo>
                    <a:pt x="53" y="83"/>
                    <a:pt x="55" y="72"/>
                    <a:pt x="58" y="61"/>
                  </a:cubicBezTo>
                  <a:lnTo>
                    <a:pt x="94" y="61"/>
                  </a:lnTo>
                  <a:close/>
                  <a:moveTo>
                    <a:pt x="41" y="94"/>
                  </a:moveTo>
                  <a:cubicBezTo>
                    <a:pt x="12" y="94"/>
                    <a:pt x="12" y="94"/>
                    <a:pt x="12" y="94"/>
                  </a:cubicBezTo>
                  <a:cubicBezTo>
                    <a:pt x="13" y="83"/>
                    <a:pt x="16" y="72"/>
                    <a:pt x="21" y="61"/>
                  </a:cubicBezTo>
                  <a:cubicBezTo>
                    <a:pt x="45" y="61"/>
                    <a:pt x="45" y="61"/>
                    <a:pt x="45" y="61"/>
                  </a:cubicBezTo>
                  <a:cubicBezTo>
                    <a:pt x="43" y="72"/>
                    <a:pt x="41" y="83"/>
                    <a:pt x="41" y="94"/>
                  </a:cubicBezTo>
                  <a:close/>
                  <a:moveTo>
                    <a:pt x="53" y="106"/>
                  </a:moveTo>
                  <a:cubicBezTo>
                    <a:pt x="94" y="106"/>
                    <a:pt x="94" y="106"/>
                    <a:pt x="94" y="106"/>
                  </a:cubicBezTo>
                  <a:cubicBezTo>
                    <a:pt x="94" y="139"/>
                    <a:pt x="94" y="139"/>
                    <a:pt x="94" y="139"/>
                  </a:cubicBezTo>
                  <a:cubicBezTo>
                    <a:pt x="58" y="139"/>
                    <a:pt x="58" y="139"/>
                    <a:pt x="58" y="139"/>
                  </a:cubicBezTo>
                  <a:cubicBezTo>
                    <a:pt x="55" y="129"/>
                    <a:pt x="53" y="118"/>
                    <a:pt x="53" y="106"/>
                  </a:cubicBezTo>
                  <a:close/>
                  <a:moveTo>
                    <a:pt x="94" y="151"/>
                  </a:moveTo>
                  <a:cubicBezTo>
                    <a:pt x="94" y="187"/>
                    <a:pt x="94" y="187"/>
                    <a:pt x="94" y="187"/>
                  </a:cubicBezTo>
                  <a:cubicBezTo>
                    <a:pt x="81" y="183"/>
                    <a:pt x="70" y="170"/>
                    <a:pt x="62" y="151"/>
                  </a:cubicBezTo>
                  <a:lnTo>
                    <a:pt x="94" y="151"/>
                  </a:lnTo>
                  <a:close/>
                  <a:moveTo>
                    <a:pt x="106" y="187"/>
                  </a:moveTo>
                  <a:cubicBezTo>
                    <a:pt x="106" y="151"/>
                    <a:pt x="106" y="151"/>
                    <a:pt x="106" y="151"/>
                  </a:cubicBezTo>
                  <a:cubicBezTo>
                    <a:pt x="138" y="151"/>
                    <a:pt x="138" y="151"/>
                    <a:pt x="138" y="151"/>
                  </a:cubicBezTo>
                  <a:cubicBezTo>
                    <a:pt x="131" y="170"/>
                    <a:pt x="119" y="183"/>
                    <a:pt x="106" y="187"/>
                  </a:cubicBezTo>
                  <a:close/>
                  <a:moveTo>
                    <a:pt x="106" y="139"/>
                  </a:moveTo>
                  <a:cubicBezTo>
                    <a:pt x="106" y="106"/>
                    <a:pt x="106" y="106"/>
                    <a:pt x="106" y="106"/>
                  </a:cubicBezTo>
                  <a:cubicBezTo>
                    <a:pt x="147" y="106"/>
                    <a:pt x="147" y="106"/>
                    <a:pt x="147" y="106"/>
                  </a:cubicBezTo>
                  <a:cubicBezTo>
                    <a:pt x="147" y="118"/>
                    <a:pt x="145" y="129"/>
                    <a:pt x="142" y="139"/>
                  </a:cubicBezTo>
                  <a:lnTo>
                    <a:pt x="106" y="139"/>
                  </a:lnTo>
                  <a:close/>
                  <a:moveTo>
                    <a:pt x="159" y="106"/>
                  </a:moveTo>
                  <a:cubicBezTo>
                    <a:pt x="188" y="106"/>
                    <a:pt x="188" y="106"/>
                    <a:pt x="188" y="106"/>
                  </a:cubicBezTo>
                  <a:cubicBezTo>
                    <a:pt x="187" y="118"/>
                    <a:pt x="184" y="129"/>
                    <a:pt x="179" y="139"/>
                  </a:cubicBezTo>
                  <a:cubicBezTo>
                    <a:pt x="155" y="139"/>
                    <a:pt x="155" y="139"/>
                    <a:pt x="155" y="139"/>
                  </a:cubicBezTo>
                  <a:cubicBezTo>
                    <a:pt x="157" y="129"/>
                    <a:pt x="159" y="118"/>
                    <a:pt x="159" y="106"/>
                  </a:cubicBezTo>
                  <a:close/>
                  <a:moveTo>
                    <a:pt x="172" y="50"/>
                  </a:moveTo>
                  <a:cubicBezTo>
                    <a:pt x="151" y="50"/>
                    <a:pt x="151" y="50"/>
                    <a:pt x="151" y="50"/>
                  </a:cubicBezTo>
                  <a:cubicBezTo>
                    <a:pt x="147" y="38"/>
                    <a:pt x="141" y="27"/>
                    <a:pt x="135" y="19"/>
                  </a:cubicBezTo>
                  <a:cubicBezTo>
                    <a:pt x="150" y="26"/>
                    <a:pt x="163" y="36"/>
                    <a:pt x="172" y="50"/>
                  </a:cubicBezTo>
                  <a:close/>
                  <a:moveTo>
                    <a:pt x="66" y="19"/>
                  </a:moveTo>
                  <a:cubicBezTo>
                    <a:pt x="59" y="27"/>
                    <a:pt x="53" y="38"/>
                    <a:pt x="49" y="50"/>
                  </a:cubicBezTo>
                  <a:cubicBezTo>
                    <a:pt x="28" y="50"/>
                    <a:pt x="28" y="50"/>
                    <a:pt x="28" y="50"/>
                  </a:cubicBezTo>
                  <a:cubicBezTo>
                    <a:pt x="38" y="36"/>
                    <a:pt x="51" y="26"/>
                    <a:pt x="66" y="19"/>
                  </a:cubicBezTo>
                  <a:close/>
                  <a:moveTo>
                    <a:pt x="28" y="151"/>
                  </a:moveTo>
                  <a:cubicBezTo>
                    <a:pt x="49" y="151"/>
                    <a:pt x="49" y="151"/>
                    <a:pt x="49" y="151"/>
                  </a:cubicBezTo>
                  <a:cubicBezTo>
                    <a:pt x="53" y="163"/>
                    <a:pt x="59" y="173"/>
                    <a:pt x="66" y="181"/>
                  </a:cubicBezTo>
                  <a:cubicBezTo>
                    <a:pt x="51" y="175"/>
                    <a:pt x="38" y="164"/>
                    <a:pt x="28" y="151"/>
                  </a:cubicBezTo>
                  <a:close/>
                  <a:moveTo>
                    <a:pt x="135" y="181"/>
                  </a:moveTo>
                  <a:cubicBezTo>
                    <a:pt x="141" y="173"/>
                    <a:pt x="147" y="163"/>
                    <a:pt x="151" y="151"/>
                  </a:cubicBezTo>
                  <a:cubicBezTo>
                    <a:pt x="172" y="151"/>
                    <a:pt x="172" y="151"/>
                    <a:pt x="172" y="151"/>
                  </a:cubicBezTo>
                  <a:cubicBezTo>
                    <a:pt x="163" y="164"/>
                    <a:pt x="150" y="175"/>
                    <a:pt x="135" y="181"/>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98" name="Group 397"/>
          <p:cNvGrpSpPr/>
          <p:nvPr/>
        </p:nvGrpSpPr>
        <p:grpSpPr>
          <a:xfrm>
            <a:off x="10006834" y="3871453"/>
            <a:ext cx="868388" cy="685570"/>
            <a:chOff x="9810647" y="4175228"/>
            <a:chExt cx="851438" cy="672188"/>
          </a:xfrm>
        </p:grpSpPr>
        <p:sp>
          <p:nvSpPr>
            <p:cNvPr id="309" name="Rectangle 308"/>
            <p:cNvSpPr/>
            <p:nvPr/>
          </p:nvSpPr>
          <p:spPr bwMode="auto">
            <a:xfrm>
              <a:off x="9810647" y="4175228"/>
              <a:ext cx="851438" cy="672188"/>
            </a:xfrm>
            <a:prstGeom prst="rect">
              <a:avLst/>
            </a:prstGeom>
            <a:solidFill>
              <a:srgbClr val="FF0000">
                <a:alpha val="89804"/>
              </a:srgbClr>
            </a:solidFill>
            <a:ln w="3175">
              <a:solidFill>
                <a:srgbClr val="7E7E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5" tIns="46613" rIns="93225"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DNS</a:t>
              </a:r>
            </a:p>
          </p:txBody>
        </p:sp>
        <p:grpSp>
          <p:nvGrpSpPr>
            <p:cNvPr id="389" name="Group 55"/>
            <p:cNvGrpSpPr>
              <a:grpSpLocks noChangeAspect="1"/>
            </p:cNvGrpSpPr>
            <p:nvPr/>
          </p:nvGrpSpPr>
          <p:grpSpPr bwMode="auto">
            <a:xfrm>
              <a:off x="10041997" y="4244958"/>
              <a:ext cx="439737" cy="449263"/>
              <a:chOff x="3271" y="1466"/>
              <a:chExt cx="277" cy="283"/>
            </a:xfrm>
          </p:grpSpPr>
          <p:sp>
            <p:nvSpPr>
              <p:cNvPr id="390" name="AutoShape 54"/>
              <p:cNvSpPr>
                <a:spLocks noChangeAspect="1" noChangeArrowheads="1" noTextEdit="1"/>
              </p:cNvSpPr>
              <p:nvPr/>
            </p:nvSpPr>
            <p:spPr bwMode="auto">
              <a:xfrm>
                <a:off x="3271" y="1466"/>
                <a:ext cx="277"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000000"/>
                  </a:solidFill>
                </a:endParaRPr>
              </a:p>
            </p:txBody>
          </p:sp>
          <p:sp>
            <p:nvSpPr>
              <p:cNvPr id="391" name="Freeform 56"/>
              <p:cNvSpPr>
                <a:spLocks noEditPoints="1"/>
              </p:cNvSpPr>
              <p:nvPr/>
            </p:nvSpPr>
            <p:spPr bwMode="auto">
              <a:xfrm>
                <a:off x="3280" y="1475"/>
                <a:ext cx="260" cy="268"/>
              </a:xfrm>
              <a:custGeom>
                <a:avLst/>
                <a:gdLst>
                  <a:gd name="T0" fmla="*/ 382 w 482"/>
                  <a:gd name="T1" fmla="*/ 0 h 501"/>
                  <a:gd name="T2" fmla="*/ 67 w 482"/>
                  <a:gd name="T3" fmla="*/ 0 h 501"/>
                  <a:gd name="T4" fmla="*/ 0 w 482"/>
                  <a:gd name="T5" fmla="*/ 67 h 501"/>
                  <a:gd name="T6" fmla="*/ 0 w 482"/>
                  <a:gd name="T7" fmla="*/ 434 h 501"/>
                  <a:gd name="T8" fmla="*/ 67 w 482"/>
                  <a:gd name="T9" fmla="*/ 501 h 501"/>
                  <a:gd name="T10" fmla="*/ 416 w 482"/>
                  <a:gd name="T11" fmla="*/ 501 h 501"/>
                  <a:gd name="T12" fmla="*/ 482 w 482"/>
                  <a:gd name="T13" fmla="*/ 434 h 501"/>
                  <a:gd name="T14" fmla="*/ 482 w 482"/>
                  <a:gd name="T15" fmla="*/ 100 h 501"/>
                  <a:gd name="T16" fmla="*/ 382 w 482"/>
                  <a:gd name="T17" fmla="*/ 0 h 501"/>
                  <a:gd name="T18" fmla="*/ 442 w 482"/>
                  <a:gd name="T19" fmla="*/ 434 h 501"/>
                  <a:gd name="T20" fmla="*/ 416 w 482"/>
                  <a:gd name="T21" fmla="*/ 460 h 501"/>
                  <a:gd name="T22" fmla="*/ 67 w 482"/>
                  <a:gd name="T23" fmla="*/ 460 h 501"/>
                  <a:gd name="T24" fmla="*/ 41 w 482"/>
                  <a:gd name="T25" fmla="*/ 434 h 501"/>
                  <a:gd name="T26" fmla="*/ 41 w 482"/>
                  <a:gd name="T27" fmla="*/ 67 h 501"/>
                  <a:gd name="T28" fmla="*/ 67 w 482"/>
                  <a:gd name="T29" fmla="*/ 41 h 501"/>
                  <a:gd name="T30" fmla="*/ 361 w 482"/>
                  <a:gd name="T31" fmla="*/ 41 h 501"/>
                  <a:gd name="T32" fmla="*/ 361 w 482"/>
                  <a:gd name="T33" fmla="*/ 123 h 501"/>
                  <a:gd name="T34" fmla="*/ 442 w 482"/>
                  <a:gd name="T35" fmla="*/ 123 h 501"/>
                  <a:gd name="T36" fmla="*/ 442 w 482"/>
                  <a:gd name="T37" fmla="*/ 434 h 501"/>
                  <a:gd name="T38" fmla="*/ 442 w 482"/>
                  <a:gd name="T39" fmla="*/ 434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2" h="501">
                    <a:moveTo>
                      <a:pt x="382" y="0"/>
                    </a:moveTo>
                    <a:lnTo>
                      <a:pt x="67" y="0"/>
                    </a:lnTo>
                    <a:cubicBezTo>
                      <a:pt x="30" y="0"/>
                      <a:pt x="0" y="30"/>
                      <a:pt x="0" y="67"/>
                    </a:cubicBezTo>
                    <a:lnTo>
                      <a:pt x="0" y="434"/>
                    </a:lnTo>
                    <a:cubicBezTo>
                      <a:pt x="0" y="471"/>
                      <a:pt x="30" y="501"/>
                      <a:pt x="67" y="501"/>
                    </a:cubicBezTo>
                    <a:lnTo>
                      <a:pt x="416" y="501"/>
                    </a:lnTo>
                    <a:cubicBezTo>
                      <a:pt x="452" y="501"/>
                      <a:pt x="482" y="471"/>
                      <a:pt x="482" y="434"/>
                    </a:cubicBezTo>
                    <a:lnTo>
                      <a:pt x="482" y="100"/>
                    </a:lnTo>
                    <a:lnTo>
                      <a:pt x="382" y="0"/>
                    </a:lnTo>
                    <a:close/>
                    <a:moveTo>
                      <a:pt x="442" y="434"/>
                    </a:moveTo>
                    <a:cubicBezTo>
                      <a:pt x="442" y="449"/>
                      <a:pt x="430" y="460"/>
                      <a:pt x="416" y="460"/>
                    </a:cubicBezTo>
                    <a:lnTo>
                      <a:pt x="67" y="460"/>
                    </a:lnTo>
                    <a:cubicBezTo>
                      <a:pt x="53" y="460"/>
                      <a:pt x="41" y="449"/>
                      <a:pt x="41" y="434"/>
                    </a:cubicBezTo>
                    <a:lnTo>
                      <a:pt x="41" y="67"/>
                    </a:lnTo>
                    <a:cubicBezTo>
                      <a:pt x="41" y="53"/>
                      <a:pt x="53" y="41"/>
                      <a:pt x="67" y="41"/>
                    </a:cubicBezTo>
                    <a:lnTo>
                      <a:pt x="361" y="41"/>
                    </a:lnTo>
                    <a:lnTo>
                      <a:pt x="361" y="123"/>
                    </a:lnTo>
                    <a:lnTo>
                      <a:pt x="442" y="123"/>
                    </a:lnTo>
                    <a:lnTo>
                      <a:pt x="442" y="434"/>
                    </a:lnTo>
                    <a:lnTo>
                      <a:pt x="442" y="434"/>
                    </a:lnTo>
                    <a:close/>
                  </a:path>
                </a:pathLst>
              </a:custGeom>
              <a:solidFill>
                <a:schemeClr val="bg1"/>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a:solidFill>
                    <a:srgbClr val="000000"/>
                  </a:solidFill>
                </a:endParaRPr>
              </a:p>
            </p:txBody>
          </p:sp>
          <p:sp>
            <p:nvSpPr>
              <p:cNvPr id="393" name="Freeform 58"/>
              <p:cNvSpPr>
                <a:spLocks/>
              </p:cNvSpPr>
              <p:nvPr/>
            </p:nvSpPr>
            <p:spPr bwMode="auto">
              <a:xfrm>
                <a:off x="3380" y="1552"/>
                <a:ext cx="52" cy="124"/>
              </a:xfrm>
              <a:custGeom>
                <a:avLst/>
                <a:gdLst>
                  <a:gd name="T0" fmla="*/ 0 w 52"/>
                  <a:gd name="T1" fmla="*/ 124 h 124"/>
                  <a:gd name="T2" fmla="*/ 15 w 52"/>
                  <a:gd name="T3" fmla="*/ 124 h 124"/>
                  <a:gd name="T4" fmla="*/ 52 w 52"/>
                  <a:gd name="T5" fmla="*/ 0 h 124"/>
                  <a:gd name="T6" fmla="*/ 36 w 52"/>
                  <a:gd name="T7" fmla="*/ 0 h 124"/>
                  <a:gd name="T8" fmla="*/ 0 w 52"/>
                  <a:gd name="T9" fmla="*/ 124 h 124"/>
                </a:gdLst>
                <a:ahLst/>
                <a:cxnLst>
                  <a:cxn ang="0">
                    <a:pos x="T0" y="T1"/>
                  </a:cxn>
                  <a:cxn ang="0">
                    <a:pos x="T2" y="T3"/>
                  </a:cxn>
                  <a:cxn ang="0">
                    <a:pos x="T4" y="T5"/>
                  </a:cxn>
                  <a:cxn ang="0">
                    <a:pos x="T6" y="T7"/>
                  </a:cxn>
                  <a:cxn ang="0">
                    <a:pos x="T8" y="T9"/>
                  </a:cxn>
                </a:cxnLst>
                <a:rect l="0" t="0" r="r" b="b"/>
                <a:pathLst>
                  <a:path w="52" h="124">
                    <a:moveTo>
                      <a:pt x="0" y="124"/>
                    </a:moveTo>
                    <a:lnTo>
                      <a:pt x="15" y="124"/>
                    </a:lnTo>
                    <a:lnTo>
                      <a:pt x="52" y="0"/>
                    </a:lnTo>
                    <a:lnTo>
                      <a:pt x="36" y="0"/>
                    </a:lnTo>
                    <a:lnTo>
                      <a:pt x="0" y="1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000000"/>
                  </a:solidFill>
                </a:endParaRPr>
              </a:p>
            </p:txBody>
          </p:sp>
        </p:grpSp>
        <p:sp>
          <p:nvSpPr>
            <p:cNvPr id="395" name="Freeform 58"/>
            <p:cNvSpPr>
              <a:spLocks/>
            </p:cNvSpPr>
            <p:nvPr/>
          </p:nvSpPr>
          <p:spPr bwMode="auto">
            <a:xfrm>
              <a:off x="10266106" y="4381483"/>
              <a:ext cx="82550" cy="196850"/>
            </a:xfrm>
            <a:custGeom>
              <a:avLst/>
              <a:gdLst>
                <a:gd name="T0" fmla="*/ 0 w 52"/>
                <a:gd name="T1" fmla="*/ 124 h 124"/>
                <a:gd name="T2" fmla="*/ 15 w 52"/>
                <a:gd name="T3" fmla="*/ 124 h 124"/>
                <a:gd name="T4" fmla="*/ 52 w 52"/>
                <a:gd name="T5" fmla="*/ 0 h 124"/>
                <a:gd name="T6" fmla="*/ 36 w 52"/>
                <a:gd name="T7" fmla="*/ 0 h 124"/>
                <a:gd name="T8" fmla="*/ 0 w 52"/>
                <a:gd name="T9" fmla="*/ 124 h 124"/>
              </a:gdLst>
              <a:ahLst/>
              <a:cxnLst>
                <a:cxn ang="0">
                  <a:pos x="T0" y="T1"/>
                </a:cxn>
                <a:cxn ang="0">
                  <a:pos x="T2" y="T3"/>
                </a:cxn>
                <a:cxn ang="0">
                  <a:pos x="T4" y="T5"/>
                </a:cxn>
                <a:cxn ang="0">
                  <a:pos x="T6" y="T7"/>
                </a:cxn>
                <a:cxn ang="0">
                  <a:pos x="T8" y="T9"/>
                </a:cxn>
              </a:cxnLst>
              <a:rect l="0" t="0" r="r" b="b"/>
              <a:pathLst>
                <a:path w="52" h="124">
                  <a:moveTo>
                    <a:pt x="0" y="124"/>
                  </a:moveTo>
                  <a:lnTo>
                    <a:pt x="15" y="124"/>
                  </a:lnTo>
                  <a:lnTo>
                    <a:pt x="52" y="0"/>
                  </a:lnTo>
                  <a:lnTo>
                    <a:pt x="36" y="0"/>
                  </a:lnTo>
                  <a:lnTo>
                    <a:pt x="0" y="124"/>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endParaRPr lang="en-US" sz="1836">
                <a:solidFill>
                  <a:srgbClr val="000000"/>
                </a:solidFill>
              </a:endParaRPr>
            </a:p>
          </p:txBody>
        </p:sp>
        <p:sp>
          <p:nvSpPr>
            <p:cNvPr id="396" name="Oval 395"/>
            <p:cNvSpPr/>
            <p:nvPr/>
          </p:nvSpPr>
          <p:spPr bwMode="auto">
            <a:xfrm>
              <a:off x="10147295" y="4404228"/>
              <a:ext cx="54278" cy="487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97" name="Oval 396"/>
            <p:cNvSpPr/>
            <p:nvPr/>
          </p:nvSpPr>
          <p:spPr bwMode="auto">
            <a:xfrm>
              <a:off x="10147295" y="4529607"/>
              <a:ext cx="54278" cy="487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1" name="Group 40"/>
          <p:cNvGrpSpPr/>
          <p:nvPr/>
        </p:nvGrpSpPr>
        <p:grpSpPr>
          <a:xfrm>
            <a:off x="2496579" y="3116530"/>
            <a:ext cx="868388" cy="685570"/>
            <a:chOff x="6636440" y="2155563"/>
            <a:chExt cx="851438" cy="672188"/>
          </a:xfrm>
        </p:grpSpPr>
        <p:sp>
          <p:nvSpPr>
            <p:cNvPr id="172" name="Rectangle 171"/>
            <p:cNvSpPr/>
            <p:nvPr/>
          </p:nvSpPr>
          <p:spPr bwMode="auto">
            <a:xfrm>
              <a:off x="6636440" y="2155563"/>
              <a:ext cx="851438" cy="672188"/>
            </a:xfrm>
            <a:prstGeom prst="rect">
              <a:avLst/>
            </a:prstGeom>
            <a:solidFill>
              <a:srgbClr val="002060">
                <a:alpha val="89804"/>
              </a:srgbClr>
            </a:solidFill>
            <a:ln w="3175">
              <a:solidFill>
                <a:schemeClr val="accent3">
                  <a:lumMod val="7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13" rIns="0" bIns="46613" numCol="1" rtlCol="0" anchor="b" anchorCtr="0" compatLnSpc="1">
              <a:prstTxWarp prst="textNoShape">
                <a:avLst/>
              </a:prstTxWarp>
            </a:bodyPr>
            <a:lstStyle/>
            <a:p>
              <a:pPr algn="ctr" defTabSz="931967" fontAlgn="base">
                <a:spcBef>
                  <a:spcPct val="0"/>
                </a:spcBef>
                <a:spcAft>
                  <a:spcPct val="0"/>
                </a:spcAft>
              </a:pPr>
              <a:r>
                <a:rPr lang="en-US" sz="612" b="1" dirty="0" err="1">
                  <a:solidFill>
                    <a:srgbClr val="FFFFFF"/>
                  </a:solidFill>
                </a:rPr>
                <a:t>HDInsight</a:t>
              </a:r>
              <a:endParaRPr lang="en-US" sz="612" b="1" dirty="0">
                <a:solidFill>
                  <a:srgbClr val="FFFFFF"/>
                </a:solidFill>
              </a:endParaRPr>
            </a:p>
          </p:txBody>
        </p:sp>
        <p:pic>
          <p:nvPicPr>
            <p:cNvPr id="154" name="Picture 3"/>
            <p:cNvPicPr>
              <a:picLocks noChangeAspect="1" noChangeArrowheads="1"/>
            </p:cNvPicPr>
            <p:nvPr/>
          </p:nvPicPr>
          <p:blipFill>
            <a:blip r:embed="rId6" cstate="email">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tretch>
              <a:fillRect/>
            </a:stretch>
          </p:blipFill>
          <p:spPr bwMode="auto">
            <a:xfrm>
              <a:off x="6848747" y="2230925"/>
              <a:ext cx="426825" cy="42186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p:cNvGrpSpPr/>
          <p:nvPr/>
        </p:nvGrpSpPr>
        <p:grpSpPr>
          <a:xfrm>
            <a:off x="1558249" y="3116530"/>
            <a:ext cx="868388" cy="685570"/>
            <a:chOff x="7547863" y="2147616"/>
            <a:chExt cx="851438" cy="672188"/>
          </a:xfrm>
        </p:grpSpPr>
        <p:sp>
          <p:nvSpPr>
            <p:cNvPr id="173" name="Rectangle 172"/>
            <p:cNvSpPr/>
            <p:nvPr/>
          </p:nvSpPr>
          <p:spPr bwMode="auto">
            <a:xfrm>
              <a:off x="7547863" y="2147616"/>
              <a:ext cx="851438" cy="672188"/>
            </a:xfrm>
            <a:prstGeom prst="rect">
              <a:avLst/>
            </a:prstGeom>
            <a:solidFill>
              <a:srgbClr val="002060">
                <a:alpha val="89804"/>
              </a:srgbClr>
            </a:solidFill>
            <a:ln w="3175">
              <a:solidFill>
                <a:schemeClr val="accent3">
                  <a:lumMod val="7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13" rIns="0"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Machine Learning</a:t>
              </a:r>
            </a:p>
          </p:txBody>
        </p:sp>
        <p:sp>
          <p:nvSpPr>
            <p:cNvPr id="236" name="Freeform 83"/>
            <p:cNvSpPr>
              <a:spLocks noEditPoints="1"/>
            </p:cNvSpPr>
            <p:nvPr/>
          </p:nvSpPr>
          <p:spPr bwMode="black">
            <a:xfrm>
              <a:off x="7764488" y="2198675"/>
              <a:ext cx="418188" cy="418188"/>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76781" tIns="38391" rIns="76781" bIns="38391" numCol="1" anchor="t" anchorCtr="0" compatLnSpc="1">
              <a:prstTxWarp prst="textNoShape">
                <a:avLst/>
              </a:prstTxWarp>
            </a:bodyPr>
            <a:lstStyle/>
            <a:p>
              <a:pPr defTabSz="853012"/>
              <a:endParaRPr lang="en-US" sz="612">
                <a:solidFill>
                  <a:srgbClr val="FFFFFF"/>
                </a:solidFill>
              </a:endParaRPr>
            </a:p>
          </p:txBody>
        </p:sp>
      </p:grpSp>
      <p:grpSp>
        <p:nvGrpSpPr>
          <p:cNvPr id="93" name="Group 92"/>
          <p:cNvGrpSpPr/>
          <p:nvPr/>
        </p:nvGrpSpPr>
        <p:grpSpPr>
          <a:xfrm>
            <a:off x="1558249" y="2364205"/>
            <a:ext cx="868388" cy="685570"/>
            <a:chOff x="1526969" y="2697399"/>
            <a:chExt cx="851438" cy="672188"/>
          </a:xfrm>
        </p:grpSpPr>
        <p:sp>
          <p:nvSpPr>
            <p:cNvPr id="274" name="Rectangle 273"/>
            <p:cNvSpPr/>
            <p:nvPr/>
          </p:nvSpPr>
          <p:spPr bwMode="auto">
            <a:xfrm>
              <a:off x="1526969" y="2697399"/>
              <a:ext cx="851438" cy="672188"/>
            </a:xfrm>
            <a:prstGeom prst="rect">
              <a:avLst/>
            </a:prstGeom>
            <a:solidFill>
              <a:srgbClr val="002060">
                <a:alpha val="89804"/>
              </a:srgbClr>
            </a:solidFill>
            <a:ln w="3175">
              <a:solidFill>
                <a:schemeClr val="accent3">
                  <a:lumMod val="7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13" rIns="0"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Analytics</a:t>
              </a:r>
            </a:p>
          </p:txBody>
        </p:sp>
        <p:grpSp>
          <p:nvGrpSpPr>
            <p:cNvPr id="276" name="Group 275"/>
            <p:cNvGrpSpPr>
              <a:grpSpLocks noChangeAspect="1"/>
            </p:cNvGrpSpPr>
            <p:nvPr/>
          </p:nvGrpSpPr>
          <p:grpSpPr>
            <a:xfrm>
              <a:off x="1684023" y="2762031"/>
              <a:ext cx="548640" cy="427177"/>
              <a:chOff x="6039300" y="2656443"/>
              <a:chExt cx="559038" cy="435273"/>
            </a:xfrm>
            <a:solidFill>
              <a:schemeClr val="bg1"/>
            </a:solidFill>
          </p:grpSpPr>
          <p:sp>
            <p:nvSpPr>
              <p:cNvPr id="277" name="Freeform 5"/>
              <p:cNvSpPr>
                <a:spLocks/>
              </p:cNvSpPr>
              <p:nvPr/>
            </p:nvSpPr>
            <p:spPr bwMode="auto">
              <a:xfrm>
                <a:off x="6203457" y="2656443"/>
                <a:ext cx="394881" cy="435273"/>
              </a:xfrm>
              <a:custGeom>
                <a:avLst/>
                <a:gdLst>
                  <a:gd name="T0" fmla="*/ 247 w 1222"/>
                  <a:gd name="T1" fmla="*/ 309 h 1347"/>
                  <a:gd name="T2" fmla="*/ 155 w 1222"/>
                  <a:gd name="T3" fmla="*/ 328 h 1347"/>
                  <a:gd name="T4" fmla="*/ 63 w 1222"/>
                  <a:gd name="T5" fmla="*/ 360 h 1347"/>
                  <a:gd name="T6" fmla="*/ 21 w 1222"/>
                  <a:gd name="T7" fmla="*/ 309 h 1347"/>
                  <a:gd name="T8" fmla="*/ 4 w 1222"/>
                  <a:gd name="T9" fmla="*/ 247 h 1347"/>
                  <a:gd name="T10" fmla="*/ 80 w 1222"/>
                  <a:gd name="T11" fmla="*/ 167 h 1347"/>
                  <a:gd name="T12" fmla="*/ 148 w 1222"/>
                  <a:gd name="T13" fmla="*/ 167 h 1347"/>
                  <a:gd name="T14" fmla="*/ 275 w 1222"/>
                  <a:gd name="T15" fmla="*/ 218 h 1347"/>
                  <a:gd name="T16" fmla="*/ 373 w 1222"/>
                  <a:gd name="T17" fmla="*/ 191 h 1347"/>
                  <a:gd name="T18" fmla="*/ 397 w 1222"/>
                  <a:gd name="T19" fmla="*/ 164 h 1347"/>
                  <a:gd name="T20" fmla="*/ 454 w 1222"/>
                  <a:gd name="T21" fmla="*/ 13 h 1347"/>
                  <a:gd name="T22" fmla="*/ 478 w 1222"/>
                  <a:gd name="T23" fmla="*/ 0 h 1347"/>
                  <a:gd name="T24" fmla="*/ 590 w 1222"/>
                  <a:gd name="T25" fmla="*/ 2 h 1347"/>
                  <a:gd name="T26" fmla="*/ 622 w 1222"/>
                  <a:gd name="T27" fmla="*/ 34 h 1347"/>
                  <a:gd name="T28" fmla="*/ 685 w 1222"/>
                  <a:gd name="T29" fmla="*/ 178 h 1347"/>
                  <a:gd name="T30" fmla="*/ 763 w 1222"/>
                  <a:gd name="T31" fmla="*/ 215 h 1347"/>
                  <a:gd name="T32" fmla="*/ 878 w 1222"/>
                  <a:gd name="T33" fmla="*/ 181 h 1347"/>
                  <a:gd name="T34" fmla="*/ 972 w 1222"/>
                  <a:gd name="T35" fmla="*/ 146 h 1347"/>
                  <a:gd name="T36" fmla="*/ 1056 w 1222"/>
                  <a:gd name="T37" fmla="*/ 221 h 1347"/>
                  <a:gd name="T38" fmla="*/ 1062 w 1222"/>
                  <a:gd name="T39" fmla="*/ 282 h 1347"/>
                  <a:gd name="T40" fmla="*/ 1006 w 1222"/>
                  <a:gd name="T41" fmla="*/ 407 h 1347"/>
                  <a:gd name="T42" fmla="*/ 1022 w 1222"/>
                  <a:gd name="T43" fmla="*/ 496 h 1347"/>
                  <a:gd name="T44" fmla="*/ 1150 w 1222"/>
                  <a:gd name="T45" fmla="*/ 568 h 1347"/>
                  <a:gd name="T46" fmla="*/ 1215 w 1222"/>
                  <a:gd name="T47" fmla="*/ 600 h 1347"/>
                  <a:gd name="T48" fmla="*/ 1219 w 1222"/>
                  <a:gd name="T49" fmla="*/ 725 h 1347"/>
                  <a:gd name="T50" fmla="*/ 1144 w 1222"/>
                  <a:gd name="T51" fmla="*/ 775 h 1347"/>
                  <a:gd name="T52" fmla="*/ 1036 w 1222"/>
                  <a:gd name="T53" fmla="*/ 818 h 1347"/>
                  <a:gd name="T54" fmla="*/ 1001 w 1222"/>
                  <a:gd name="T55" fmla="*/ 903 h 1347"/>
                  <a:gd name="T56" fmla="*/ 1041 w 1222"/>
                  <a:gd name="T57" fmla="*/ 1006 h 1347"/>
                  <a:gd name="T58" fmla="*/ 1072 w 1222"/>
                  <a:gd name="T59" fmla="*/ 1080 h 1347"/>
                  <a:gd name="T60" fmla="*/ 998 w 1222"/>
                  <a:gd name="T61" fmla="*/ 1176 h 1347"/>
                  <a:gd name="T62" fmla="*/ 953 w 1222"/>
                  <a:gd name="T63" fmla="*/ 1190 h 1347"/>
                  <a:gd name="T64" fmla="*/ 800 w 1222"/>
                  <a:gd name="T65" fmla="*/ 1131 h 1347"/>
                  <a:gd name="T66" fmla="*/ 713 w 1222"/>
                  <a:gd name="T67" fmla="*/ 1152 h 1347"/>
                  <a:gd name="T68" fmla="*/ 669 w 1222"/>
                  <a:gd name="T69" fmla="*/ 1203 h 1347"/>
                  <a:gd name="T70" fmla="*/ 624 w 1222"/>
                  <a:gd name="T71" fmla="*/ 1333 h 1347"/>
                  <a:gd name="T72" fmla="*/ 586 w 1222"/>
                  <a:gd name="T73" fmla="*/ 1347 h 1347"/>
                  <a:gd name="T74" fmla="*/ 464 w 1222"/>
                  <a:gd name="T75" fmla="*/ 1336 h 1347"/>
                  <a:gd name="T76" fmla="*/ 427 w 1222"/>
                  <a:gd name="T77" fmla="*/ 1240 h 1347"/>
                  <a:gd name="T78" fmla="*/ 381 w 1222"/>
                  <a:gd name="T79" fmla="*/ 1158 h 1347"/>
                  <a:gd name="T80" fmla="*/ 293 w 1222"/>
                  <a:gd name="T81" fmla="*/ 1126 h 1347"/>
                  <a:gd name="T82" fmla="*/ 157 w 1222"/>
                  <a:gd name="T83" fmla="*/ 1192 h 1347"/>
                  <a:gd name="T84" fmla="*/ 98 w 1222"/>
                  <a:gd name="T85" fmla="*/ 1192 h 1347"/>
                  <a:gd name="T86" fmla="*/ 16 w 1222"/>
                  <a:gd name="T87" fmla="*/ 1109 h 1347"/>
                  <a:gd name="T88" fmla="*/ 31 w 1222"/>
                  <a:gd name="T89" fmla="*/ 1054 h 1347"/>
                  <a:gd name="T90" fmla="*/ 140 w 1222"/>
                  <a:gd name="T91" fmla="*/ 987 h 1347"/>
                  <a:gd name="T92" fmla="*/ 274 w 1222"/>
                  <a:gd name="T93" fmla="*/ 885 h 1347"/>
                  <a:gd name="T94" fmla="*/ 352 w 1222"/>
                  <a:gd name="T95" fmla="*/ 872 h 1347"/>
                  <a:gd name="T96" fmla="*/ 469 w 1222"/>
                  <a:gd name="T97" fmla="*/ 931 h 1347"/>
                  <a:gd name="T98" fmla="*/ 526 w 1222"/>
                  <a:gd name="T99" fmla="*/ 944 h 1347"/>
                  <a:gd name="T100" fmla="*/ 610 w 1222"/>
                  <a:gd name="T101" fmla="*/ 931 h 1347"/>
                  <a:gd name="T102" fmla="*/ 709 w 1222"/>
                  <a:gd name="T103" fmla="*/ 880 h 1347"/>
                  <a:gd name="T104" fmla="*/ 790 w 1222"/>
                  <a:gd name="T105" fmla="*/ 765 h 1347"/>
                  <a:gd name="T106" fmla="*/ 811 w 1222"/>
                  <a:gd name="T107" fmla="*/ 680 h 1347"/>
                  <a:gd name="T108" fmla="*/ 805 w 1222"/>
                  <a:gd name="T109" fmla="*/ 616 h 1347"/>
                  <a:gd name="T110" fmla="*/ 747 w 1222"/>
                  <a:gd name="T111" fmla="*/ 503 h 1347"/>
                  <a:gd name="T112" fmla="*/ 582 w 1222"/>
                  <a:gd name="T113" fmla="*/ 373 h 1347"/>
                  <a:gd name="T114" fmla="*/ 458 w 1222"/>
                  <a:gd name="T115" fmla="*/ 323 h 1347"/>
                  <a:gd name="T116" fmla="*/ 357 w 1222"/>
                  <a:gd name="T117" fmla="*/ 304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22" h="1347">
                    <a:moveTo>
                      <a:pt x="319" y="303"/>
                    </a:moveTo>
                    <a:lnTo>
                      <a:pt x="319" y="303"/>
                    </a:lnTo>
                    <a:lnTo>
                      <a:pt x="295" y="303"/>
                    </a:lnTo>
                    <a:lnTo>
                      <a:pt x="295" y="303"/>
                    </a:lnTo>
                    <a:lnTo>
                      <a:pt x="280" y="304"/>
                    </a:lnTo>
                    <a:lnTo>
                      <a:pt x="264" y="306"/>
                    </a:lnTo>
                    <a:lnTo>
                      <a:pt x="264" y="306"/>
                    </a:lnTo>
                    <a:lnTo>
                      <a:pt x="247" y="309"/>
                    </a:lnTo>
                    <a:lnTo>
                      <a:pt x="247" y="309"/>
                    </a:lnTo>
                    <a:lnTo>
                      <a:pt x="239" y="311"/>
                    </a:lnTo>
                    <a:lnTo>
                      <a:pt x="239" y="311"/>
                    </a:lnTo>
                    <a:lnTo>
                      <a:pt x="200" y="319"/>
                    </a:lnTo>
                    <a:lnTo>
                      <a:pt x="200" y="319"/>
                    </a:lnTo>
                    <a:lnTo>
                      <a:pt x="192" y="320"/>
                    </a:lnTo>
                    <a:lnTo>
                      <a:pt x="192" y="320"/>
                    </a:lnTo>
                    <a:lnTo>
                      <a:pt x="155" y="328"/>
                    </a:lnTo>
                    <a:lnTo>
                      <a:pt x="155" y="328"/>
                    </a:lnTo>
                    <a:lnTo>
                      <a:pt x="133" y="336"/>
                    </a:lnTo>
                    <a:lnTo>
                      <a:pt x="133" y="336"/>
                    </a:lnTo>
                    <a:lnTo>
                      <a:pt x="92" y="351"/>
                    </a:lnTo>
                    <a:lnTo>
                      <a:pt x="92" y="351"/>
                    </a:lnTo>
                    <a:lnTo>
                      <a:pt x="68" y="360"/>
                    </a:lnTo>
                    <a:lnTo>
                      <a:pt x="68" y="360"/>
                    </a:lnTo>
                    <a:lnTo>
                      <a:pt x="63" y="360"/>
                    </a:lnTo>
                    <a:lnTo>
                      <a:pt x="58" y="360"/>
                    </a:lnTo>
                    <a:lnTo>
                      <a:pt x="55" y="359"/>
                    </a:lnTo>
                    <a:lnTo>
                      <a:pt x="52" y="355"/>
                    </a:lnTo>
                    <a:lnTo>
                      <a:pt x="52" y="355"/>
                    </a:lnTo>
                    <a:lnTo>
                      <a:pt x="44" y="346"/>
                    </a:lnTo>
                    <a:lnTo>
                      <a:pt x="44" y="346"/>
                    </a:lnTo>
                    <a:lnTo>
                      <a:pt x="21" y="309"/>
                    </a:lnTo>
                    <a:lnTo>
                      <a:pt x="21" y="309"/>
                    </a:lnTo>
                    <a:lnTo>
                      <a:pt x="4" y="280"/>
                    </a:lnTo>
                    <a:lnTo>
                      <a:pt x="4" y="280"/>
                    </a:lnTo>
                    <a:lnTo>
                      <a:pt x="2" y="272"/>
                    </a:lnTo>
                    <a:lnTo>
                      <a:pt x="0" y="264"/>
                    </a:lnTo>
                    <a:lnTo>
                      <a:pt x="0" y="258"/>
                    </a:lnTo>
                    <a:lnTo>
                      <a:pt x="2" y="250"/>
                    </a:lnTo>
                    <a:lnTo>
                      <a:pt x="2" y="250"/>
                    </a:lnTo>
                    <a:lnTo>
                      <a:pt x="4" y="247"/>
                    </a:lnTo>
                    <a:lnTo>
                      <a:pt x="5" y="244"/>
                    </a:lnTo>
                    <a:lnTo>
                      <a:pt x="5" y="244"/>
                    </a:lnTo>
                    <a:lnTo>
                      <a:pt x="16" y="229"/>
                    </a:lnTo>
                    <a:lnTo>
                      <a:pt x="16" y="229"/>
                    </a:lnTo>
                    <a:lnTo>
                      <a:pt x="60" y="186"/>
                    </a:lnTo>
                    <a:lnTo>
                      <a:pt x="60" y="186"/>
                    </a:lnTo>
                    <a:lnTo>
                      <a:pt x="80" y="167"/>
                    </a:lnTo>
                    <a:lnTo>
                      <a:pt x="80" y="167"/>
                    </a:lnTo>
                    <a:lnTo>
                      <a:pt x="85" y="164"/>
                    </a:lnTo>
                    <a:lnTo>
                      <a:pt x="92" y="160"/>
                    </a:lnTo>
                    <a:lnTo>
                      <a:pt x="103" y="159"/>
                    </a:lnTo>
                    <a:lnTo>
                      <a:pt x="103" y="159"/>
                    </a:lnTo>
                    <a:lnTo>
                      <a:pt x="119" y="159"/>
                    </a:lnTo>
                    <a:lnTo>
                      <a:pt x="133" y="162"/>
                    </a:lnTo>
                    <a:lnTo>
                      <a:pt x="133" y="162"/>
                    </a:lnTo>
                    <a:lnTo>
                      <a:pt x="148" y="167"/>
                    </a:lnTo>
                    <a:lnTo>
                      <a:pt x="162" y="173"/>
                    </a:lnTo>
                    <a:lnTo>
                      <a:pt x="162" y="173"/>
                    </a:lnTo>
                    <a:lnTo>
                      <a:pt x="199" y="191"/>
                    </a:lnTo>
                    <a:lnTo>
                      <a:pt x="237" y="207"/>
                    </a:lnTo>
                    <a:lnTo>
                      <a:pt x="237" y="207"/>
                    </a:lnTo>
                    <a:lnTo>
                      <a:pt x="255" y="213"/>
                    </a:lnTo>
                    <a:lnTo>
                      <a:pt x="255" y="213"/>
                    </a:lnTo>
                    <a:lnTo>
                      <a:pt x="275" y="218"/>
                    </a:lnTo>
                    <a:lnTo>
                      <a:pt x="287" y="218"/>
                    </a:lnTo>
                    <a:lnTo>
                      <a:pt x="296" y="218"/>
                    </a:lnTo>
                    <a:lnTo>
                      <a:pt x="296" y="218"/>
                    </a:lnTo>
                    <a:lnTo>
                      <a:pt x="315" y="215"/>
                    </a:lnTo>
                    <a:lnTo>
                      <a:pt x="335" y="208"/>
                    </a:lnTo>
                    <a:lnTo>
                      <a:pt x="335" y="208"/>
                    </a:lnTo>
                    <a:lnTo>
                      <a:pt x="354" y="200"/>
                    </a:lnTo>
                    <a:lnTo>
                      <a:pt x="373" y="191"/>
                    </a:lnTo>
                    <a:lnTo>
                      <a:pt x="373" y="191"/>
                    </a:lnTo>
                    <a:lnTo>
                      <a:pt x="375" y="189"/>
                    </a:lnTo>
                    <a:lnTo>
                      <a:pt x="375" y="189"/>
                    </a:lnTo>
                    <a:lnTo>
                      <a:pt x="381" y="184"/>
                    </a:lnTo>
                    <a:lnTo>
                      <a:pt x="387" y="178"/>
                    </a:lnTo>
                    <a:lnTo>
                      <a:pt x="392" y="172"/>
                    </a:lnTo>
                    <a:lnTo>
                      <a:pt x="397" y="164"/>
                    </a:lnTo>
                    <a:lnTo>
                      <a:pt x="397" y="164"/>
                    </a:lnTo>
                    <a:lnTo>
                      <a:pt x="407" y="136"/>
                    </a:lnTo>
                    <a:lnTo>
                      <a:pt x="416" y="111"/>
                    </a:lnTo>
                    <a:lnTo>
                      <a:pt x="416" y="111"/>
                    </a:lnTo>
                    <a:lnTo>
                      <a:pt x="430" y="72"/>
                    </a:lnTo>
                    <a:lnTo>
                      <a:pt x="430" y="72"/>
                    </a:lnTo>
                    <a:lnTo>
                      <a:pt x="446" y="28"/>
                    </a:lnTo>
                    <a:lnTo>
                      <a:pt x="446" y="28"/>
                    </a:lnTo>
                    <a:lnTo>
                      <a:pt x="454" y="13"/>
                    </a:lnTo>
                    <a:lnTo>
                      <a:pt x="454" y="13"/>
                    </a:lnTo>
                    <a:lnTo>
                      <a:pt x="458" y="8"/>
                    </a:lnTo>
                    <a:lnTo>
                      <a:pt x="464" y="7"/>
                    </a:lnTo>
                    <a:lnTo>
                      <a:pt x="464" y="7"/>
                    </a:lnTo>
                    <a:lnTo>
                      <a:pt x="469" y="5"/>
                    </a:lnTo>
                    <a:lnTo>
                      <a:pt x="474" y="2"/>
                    </a:lnTo>
                    <a:lnTo>
                      <a:pt x="474" y="2"/>
                    </a:lnTo>
                    <a:lnTo>
                      <a:pt x="478" y="0"/>
                    </a:lnTo>
                    <a:lnTo>
                      <a:pt x="478" y="0"/>
                    </a:lnTo>
                    <a:lnTo>
                      <a:pt x="485" y="0"/>
                    </a:lnTo>
                    <a:lnTo>
                      <a:pt x="485" y="0"/>
                    </a:lnTo>
                    <a:lnTo>
                      <a:pt x="581" y="0"/>
                    </a:lnTo>
                    <a:lnTo>
                      <a:pt x="581" y="0"/>
                    </a:lnTo>
                    <a:lnTo>
                      <a:pt x="586" y="0"/>
                    </a:lnTo>
                    <a:lnTo>
                      <a:pt x="590" y="2"/>
                    </a:lnTo>
                    <a:lnTo>
                      <a:pt x="590" y="2"/>
                    </a:lnTo>
                    <a:lnTo>
                      <a:pt x="598" y="5"/>
                    </a:lnTo>
                    <a:lnTo>
                      <a:pt x="608" y="8"/>
                    </a:lnTo>
                    <a:lnTo>
                      <a:pt x="608" y="8"/>
                    </a:lnTo>
                    <a:lnTo>
                      <a:pt x="610" y="8"/>
                    </a:lnTo>
                    <a:lnTo>
                      <a:pt x="611" y="12"/>
                    </a:lnTo>
                    <a:lnTo>
                      <a:pt x="611" y="12"/>
                    </a:lnTo>
                    <a:lnTo>
                      <a:pt x="618" y="23"/>
                    </a:lnTo>
                    <a:lnTo>
                      <a:pt x="622" y="34"/>
                    </a:lnTo>
                    <a:lnTo>
                      <a:pt x="622" y="34"/>
                    </a:lnTo>
                    <a:lnTo>
                      <a:pt x="659" y="124"/>
                    </a:lnTo>
                    <a:lnTo>
                      <a:pt x="659" y="124"/>
                    </a:lnTo>
                    <a:lnTo>
                      <a:pt x="672" y="157"/>
                    </a:lnTo>
                    <a:lnTo>
                      <a:pt x="672" y="157"/>
                    </a:lnTo>
                    <a:lnTo>
                      <a:pt x="680" y="172"/>
                    </a:lnTo>
                    <a:lnTo>
                      <a:pt x="680" y="172"/>
                    </a:lnTo>
                    <a:lnTo>
                      <a:pt x="685" y="178"/>
                    </a:lnTo>
                    <a:lnTo>
                      <a:pt x="691" y="183"/>
                    </a:lnTo>
                    <a:lnTo>
                      <a:pt x="691" y="183"/>
                    </a:lnTo>
                    <a:lnTo>
                      <a:pt x="707" y="194"/>
                    </a:lnTo>
                    <a:lnTo>
                      <a:pt x="723" y="202"/>
                    </a:lnTo>
                    <a:lnTo>
                      <a:pt x="723" y="202"/>
                    </a:lnTo>
                    <a:lnTo>
                      <a:pt x="752" y="213"/>
                    </a:lnTo>
                    <a:lnTo>
                      <a:pt x="752" y="213"/>
                    </a:lnTo>
                    <a:lnTo>
                      <a:pt x="763" y="215"/>
                    </a:lnTo>
                    <a:lnTo>
                      <a:pt x="774" y="218"/>
                    </a:lnTo>
                    <a:lnTo>
                      <a:pt x="787" y="218"/>
                    </a:lnTo>
                    <a:lnTo>
                      <a:pt x="800" y="216"/>
                    </a:lnTo>
                    <a:lnTo>
                      <a:pt x="800" y="216"/>
                    </a:lnTo>
                    <a:lnTo>
                      <a:pt x="816" y="212"/>
                    </a:lnTo>
                    <a:lnTo>
                      <a:pt x="832" y="205"/>
                    </a:lnTo>
                    <a:lnTo>
                      <a:pt x="832" y="205"/>
                    </a:lnTo>
                    <a:lnTo>
                      <a:pt x="878" y="181"/>
                    </a:lnTo>
                    <a:lnTo>
                      <a:pt x="878" y="181"/>
                    </a:lnTo>
                    <a:lnTo>
                      <a:pt x="905" y="167"/>
                    </a:lnTo>
                    <a:lnTo>
                      <a:pt x="934" y="154"/>
                    </a:lnTo>
                    <a:lnTo>
                      <a:pt x="934" y="154"/>
                    </a:lnTo>
                    <a:lnTo>
                      <a:pt x="960" y="144"/>
                    </a:lnTo>
                    <a:lnTo>
                      <a:pt x="960" y="144"/>
                    </a:lnTo>
                    <a:lnTo>
                      <a:pt x="966" y="144"/>
                    </a:lnTo>
                    <a:lnTo>
                      <a:pt x="972" y="146"/>
                    </a:lnTo>
                    <a:lnTo>
                      <a:pt x="972" y="146"/>
                    </a:lnTo>
                    <a:lnTo>
                      <a:pt x="988" y="156"/>
                    </a:lnTo>
                    <a:lnTo>
                      <a:pt x="988" y="156"/>
                    </a:lnTo>
                    <a:lnTo>
                      <a:pt x="1001" y="167"/>
                    </a:lnTo>
                    <a:lnTo>
                      <a:pt x="1001" y="167"/>
                    </a:lnTo>
                    <a:lnTo>
                      <a:pt x="1052" y="220"/>
                    </a:lnTo>
                    <a:lnTo>
                      <a:pt x="1052" y="220"/>
                    </a:lnTo>
                    <a:lnTo>
                      <a:pt x="1056" y="221"/>
                    </a:lnTo>
                    <a:lnTo>
                      <a:pt x="1056" y="221"/>
                    </a:lnTo>
                    <a:lnTo>
                      <a:pt x="1062" y="231"/>
                    </a:lnTo>
                    <a:lnTo>
                      <a:pt x="1067" y="242"/>
                    </a:lnTo>
                    <a:lnTo>
                      <a:pt x="1067" y="253"/>
                    </a:lnTo>
                    <a:lnTo>
                      <a:pt x="1067" y="264"/>
                    </a:lnTo>
                    <a:lnTo>
                      <a:pt x="1067" y="264"/>
                    </a:lnTo>
                    <a:lnTo>
                      <a:pt x="1064" y="274"/>
                    </a:lnTo>
                    <a:lnTo>
                      <a:pt x="1062" y="282"/>
                    </a:lnTo>
                    <a:lnTo>
                      <a:pt x="1054" y="298"/>
                    </a:lnTo>
                    <a:lnTo>
                      <a:pt x="1054" y="298"/>
                    </a:lnTo>
                    <a:lnTo>
                      <a:pt x="1024" y="360"/>
                    </a:lnTo>
                    <a:lnTo>
                      <a:pt x="1024" y="360"/>
                    </a:lnTo>
                    <a:lnTo>
                      <a:pt x="1016" y="378"/>
                    </a:lnTo>
                    <a:lnTo>
                      <a:pt x="1009" y="395"/>
                    </a:lnTo>
                    <a:lnTo>
                      <a:pt x="1009" y="395"/>
                    </a:lnTo>
                    <a:lnTo>
                      <a:pt x="1006" y="407"/>
                    </a:lnTo>
                    <a:lnTo>
                      <a:pt x="1003" y="419"/>
                    </a:lnTo>
                    <a:lnTo>
                      <a:pt x="1003" y="432"/>
                    </a:lnTo>
                    <a:lnTo>
                      <a:pt x="1004" y="445"/>
                    </a:lnTo>
                    <a:lnTo>
                      <a:pt x="1004" y="445"/>
                    </a:lnTo>
                    <a:lnTo>
                      <a:pt x="1009" y="461"/>
                    </a:lnTo>
                    <a:lnTo>
                      <a:pt x="1014" y="474"/>
                    </a:lnTo>
                    <a:lnTo>
                      <a:pt x="1014" y="474"/>
                    </a:lnTo>
                    <a:lnTo>
                      <a:pt x="1022" y="496"/>
                    </a:lnTo>
                    <a:lnTo>
                      <a:pt x="1032" y="517"/>
                    </a:lnTo>
                    <a:lnTo>
                      <a:pt x="1032" y="517"/>
                    </a:lnTo>
                    <a:lnTo>
                      <a:pt x="1036" y="525"/>
                    </a:lnTo>
                    <a:lnTo>
                      <a:pt x="1044" y="530"/>
                    </a:lnTo>
                    <a:lnTo>
                      <a:pt x="1044" y="530"/>
                    </a:lnTo>
                    <a:lnTo>
                      <a:pt x="1068" y="539"/>
                    </a:lnTo>
                    <a:lnTo>
                      <a:pt x="1068" y="539"/>
                    </a:lnTo>
                    <a:lnTo>
                      <a:pt x="1150" y="568"/>
                    </a:lnTo>
                    <a:lnTo>
                      <a:pt x="1150" y="568"/>
                    </a:lnTo>
                    <a:lnTo>
                      <a:pt x="1200" y="586"/>
                    </a:lnTo>
                    <a:lnTo>
                      <a:pt x="1200" y="586"/>
                    </a:lnTo>
                    <a:lnTo>
                      <a:pt x="1208" y="589"/>
                    </a:lnTo>
                    <a:lnTo>
                      <a:pt x="1208" y="589"/>
                    </a:lnTo>
                    <a:lnTo>
                      <a:pt x="1211" y="591"/>
                    </a:lnTo>
                    <a:lnTo>
                      <a:pt x="1212" y="594"/>
                    </a:lnTo>
                    <a:lnTo>
                      <a:pt x="1215" y="600"/>
                    </a:lnTo>
                    <a:lnTo>
                      <a:pt x="1215" y="600"/>
                    </a:lnTo>
                    <a:lnTo>
                      <a:pt x="1220" y="618"/>
                    </a:lnTo>
                    <a:lnTo>
                      <a:pt x="1222" y="634"/>
                    </a:lnTo>
                    <a:lnTo>
                      <a:pt x="1222" y="634"/>
                    </a:lnTo>
                    <a:lnTo>
                      <a:pt x="1220" y="707"/>
                    </a:lnTo>
                    <a:lnTo>
                      <a:pt x="1220" y="707"/>
                    </a:lnTo>
                    <a:lnTo>
                      <a:pt x="1220" y="717"/>
                    </a:lnTo>
                    <a:lnTo>
                      <a:pt x="1219" y="725"/>
                    </a:lnTo>
                    <a:lnTo>
                      <a:pt x="1214" y="741"/>
                    </a:lnTo>
                    <a:lnTo>
                      <a:pt x="1214" y="741"/>
                    </a:lnTo>
                    <a:lnTo>
                      <a:pt x="1211" y="746"/>
                    </a:lnTo>
                    <a:lnTo>
                      <a:pt x="1206" y="749"/>
                    </a:lnTo>
                    <a:lnTo>
                      <a:pt x="1206" y="749"/>
                    </a:lnTo>
                    <a:lnTo>
                      <a:pt x="1184" y="760"/>
                    </a:lnTo>
                    <a:lnTo>
                      <a:pt x="1184" y="760"/>
                    </a:lnTo>
                    <a:lnTo>
                      <a:pt x="1144" y="775"/>
                    </a:lnTo>
                    <a:lnTo>
                      <a:pt x="1104" y="789"/>
                    </a:lnTo>
                    <a:lnTo>
                      <a:pt x="1104" y="789"/>
                    </a:lnTo>
                    <a:lnTo>
                      <a:pt x="1064" y="800"/>
                    </a:lnTo>
                    <a:lnTo>
                      <a:pt x="1064" y="800"/>
                    </a:lnTo>
                    <a:lnTo>
                      <a:pt x="1049" y="807"/>
                    </a:lnTo>
                    <a:lnTo>
                      <a:pt x="1049" y="807"/>
                    </a:lnTo>
                    <a:lnTo>
                      <a:pt x="1043" y="811"/>
                    </a:lnTo>
                    <a:lnTo>
                      <a:pt x="1036" y="818"/>
                    </a:lnTo>
                    <a:lnTo>
                      <a:pt x="1036" y="818"/>
                    </a:lnTo>
                    <a:lnTo>
                      <a:pt x="1027" y="832"/>
                    </a:lnTo>
                    <a:lnTo>
                      <a:pt x="1020" y="847"/>
                    </a:lnTo>
                    <a:lnTo>
                      <a:pt x="1020" y="847"/>
                    </a:lnTo>
                    <a:lnTo>
                      <a:pt x="1009" y="875"/>
                    </a:lnTo>
                    <a:lnTo>
                      <a:pt x="1009" y="875"/>
                    </a:lnTo>
                    <a:lnTo>
                      <a:pt x="1001" y="903"/>
                    </a:lnTo>
                    <a:lnTo>
                      <a:pt x="1001" y="903"/>
                    </a:lnTo>
                    <a:lnTo>
                      <a:pt x="1000" y="911"/>
                    </a:lnTo>
                    <a:lnTo>
                      <a:pt x="1001" y="919"/>
                    </a:lnTo>
                    <a:lnTo>
                      <a:pt x="1001" y="925"/>
                    </a:lnTo>
                    <a:lnTo>
                      <a:pt x="1004" y="933"/>
                    </a:lnTo>
                    <a:lnTo>
                      <a:pt x="1004" y="933"/>
                    </a:lnTo>
                    <a:lnTo>
                      <a:pt x="1012" y="952"/>
                    </a:lnTo>
                    <a:lnTo>
                      <a:pt x="1022" y="971"/>
                    </a:lnTo>
                    <a:lnTo>
                      <a:pt x="1041" y="1006"/>
                    </a:lnTo>
                    <a:lnTo>
                      <a:pt x="1041" y="1006"/>
                    </a:lnTo>
                    <a:lnTo>
                      <a:pt x="1054" y="1030"/>
                    </a:lnTo>
                    <a:lnTo>
                      <a:pt x="1067" y="1056"/>
                    </a:lnTo>
                    <a:lnTo>
                      <a:pt x="1067" y="1056"/>
                    </a:lnTo>
                    <a:lnTo>
                      <a:pt x="1070" y="1066"/>
                    </a:lnTo>
                    <a:lnTo>
                      <a:pt x="1072" y="1077"/>
                    </a:lnTo>
                    <a:lnTo>
                      <a:pt x="1072" y="1077"/>
                    </a:lnTo>
                    <a:lnTo>
                      <a:pt x="1072" y="1080"/>
                    </a:lnTo>
                    <a:lnTo>
                      <a:pt x="1072" y="1080"/>
                    </a:lnTo>
                    <a:lnTo>
                      <a:pt x="1072" y="1091"/>
                    </a:lnTo>
                    <a:lnTo>
                      <a:pt x="1070" y="1099"/>
                    </a:lnTo>
                    <a:lnTo>
                      <a:pt x="1065" y="1106"/>
                    </a:lnTo>
                    <a:lnTo>
                      <a:pt x="1059" y="1114"/>
                    </a:lnTo>
                    <a:lnTo>
                      <a:pt x="1059" y="1114"/>
                    </a:lnTo>
                    <a:lnTo>
                      <a:pt x="1030" y="1146"/>
                    </a:lnTo>
                    <a:lnTo>
                      <a:pt x="998" y="1176"/>
                    </a:lnTo>
                    <a:lnTo>
                      <a:pt x="998" y="1176"/>
                    </a:lnTo>
                    <a:lnTo>
                      <a:pt x="988" y="1182"/>
                    </a:lnTo>
                    <a:lnTo>
                      <a:pt x="988" y="1182"/>
                    </a:lnTo>
                    <a:lnTo>
                      <a:pt x="980" y="1189"/>
                    </a:lnTo>
                    <a:lnTo>
                      <a:pt x="972" y="1192"/>
                    </a:lnTo>
                    <a:lnTo>
                      <a:pt x="963" y="1192"/>
                    </a:lnTo>
                    <a:lnTo>
                      <a:pt x="953" y="1190"/>
                    </a:lnTo>
                    <a:lnTo>
                      <a:pt x="953" y="1190"/>
                    </a:lnTo>
                    <a:lnTo>
                      <a:pt x="931" y="1182"/>
                    </a:lnTo>
                    <a:lnTo>
                      <a:pt x="931" y="1182"/>
                    </a:lnTo>
                    <a:lnTo>
                      <a:pt x="832" y="1141"/>
                    </a:lnTo>
                    <a:lnTo>
                      <a:pt x="832" y="1141"/>
                    </a:lnTo>
                    <a:lnTo>
                      <a:pt x="821" y="1138"/>
                    </a:lnTo>
                    <a:lnTo>
                      <a:pt x="811" y="1134"/>
                    </a:lnTo>
                    <a:lnTo>
                      <a:pt x="811" y="1134"/>
                    </a:lnTo>
                    <a:lnTo>
                      <a:pt x="800" y="1131"/>
                    </a:lnTo>
                    <a:lnTo>
                      <a:pt x="789" y="1131"/>
                    </a:lnTo>
                    <a:lnTo>
                      <a:pt x="779" y="1131"/>
                    </a:lnTo>
                    <a:lnTo>
                      <a:pt x="768" y="1133"/>
                    </a:lnTo>
                    <a:lnTo>
                      <a:pt x="768" y="1133"/>
                    </a:lnTo>
                    <a:lnTo>
                      <a:pt x="741" y="1141"/>
                    </a:lnTo>
                    <a:lnTo>
                      <a:pt x="741" y="1141"/>
                    </a:lnTo>
                    <a:lnTo>
                      <a:pt x="713" y="1152"/>
                    </a:lnTo>
                    <a:lnTo>
                      <a:pt x="713" y="1152"/>
                    </a:lnTo>
                    <a:lnTo>
                      <a:pt x="701" y="1158"/>
                    </a:lnTo>
                    <a:lnTo>
                      <a:pt x="691" y="1166"/>
                    </a:lnTo>
                    <a:lnTo>
                      <a:pt x="683" y="1176"/>
                    </a:lnTo>
                    <a:lnTo>
                      <a:pt x="675" y="1187"/>
                    </a:lnTo>
                    <a:lnTo>
                      <a:pt x="675" y="1187"/>
                    </a:lnTo>
                    <a:lnTo>
                      <a:pt x="672" y="1195"/>
                    </a:lnTo>
                    <a:lnTo>
                      <a:pt x="669" y="1203"/>
                    </a:lnTo>
                    <a:lnTo>
                      <a:pt x="669" y="1203"/>
                    </a:lnTo>
                    <a:lnTo>
                      <a:pt x="656" y="1242"/>
                    </a:lnTo>
                    <a:lnTo>
                      <a:pt x="656" y="1242"/>
                    </a:lnTo>
                    <a:lnTo>
                      <a:pt x="640" y="1290"/>
                    </a:lnTo>
                    <a:lnTo>
                      <a:pt x="640" y="1290"/>
                    </a:lnTo>
                    <a:lnTo>
                      <a:pt x="630" y="1314"/>
                    </a:lnTo>
                    <a:lnTo>
                      <a:pt x="630" y="1314"/>
                    </a:lnTo>
                    <a:lnTo>
                      <a:pt x="624" y="1333"/>
                    </a:lnTo>
                    <a:lnTo>
                      <a:pt x="624" y="1333"/>
                    </a:lnTo>
                    <a:lnTo>
                      <a:pt x="621" y="1338"/>
                    </a:lnTo>
                    <a:lnTo>
                      <a:pt x="616" y="1342"/>
                    </a:lnTo>
                    <a:lnTo>
                      <a:pt x="616" y="1342"/>
                    </a:lnTo>
                    <a:lnTo>
                      <a:pt x="610" y="1346"/>
                    </a:lnTo>
                    <a:lnTo>
                      <a:pt x="602" y="1347"/>
                    </a:lnTo>
                    <a:lnTo>
                      <a:pt x="602" y="1347"/>
                    </a:lnTo>
                    <a:lnTo>
                      <a:pt x="586" y="1347"/>
                    </a:lnTo>
                    <a:lnTo>
                      <a:pt x="586" y="1347"/>
                    </a:lnTo>
                    <a:lnTo>
                      <a:pt x="507" y="1347"/>
                    </a:lnTo>
                    <a:lnTo>
                      <a:pt x="507" y="1347"/>
                    </a:lnTo>
                    <a:lnTo>
                      <a:pt x="494" y="1347"/>
                    </a:lnTo>
                    <a:lnTo>
                      <a:pt x="494" y="1347"/>
                    </a:lnTo>
                    <a:lnTo>
                      <a:pt x="482" y="1346"/>
                    </a:lnTo>
                    <a:lnTo>
                      <a:pt x="469" y="1341"/>
                    </a:lnTo>
                    <a:lnTo>
                      <a:pt x="469" y="1341"/>
                    </a:lnTo>
                    <a:lnTo>
                      <a:pt x="464" y="1336"/>
                    </a:lnTo>
                    <a:lnTo>
                      <a:pt x="459" y="1331"/>
                    </a:lnTo>
                    <a:lnTo>
                      <a:pt x="459" y="1331"/>
                    </a:lnTo>
                    <a:lnTo>
                      <a:pt x="453" y="1318"/>
                    </a:lnTo>
                    <a:lnTo>
                      <a:pt x="448" y="1304"/>
                    </a:lnTo>
                    <a:lnTo>
                      <a:pt x="448" y="1304"/>
                    </a:lnTo>
                    <a:lnTo>
                      <a:pt x="437" y="1272"/>
                    </a:lnTo>
                    <a:lnTo>
                      <a:pt x="427" y="1240"/>
                    </a:lnTo>
                    <a:lnTo>
                      <a:pt x="427" y="1240"/>
                    </a:lnTo>
                    <a:lnTo>
                      <a:pt x="410" y="1187"/>
                    </a:lnTo>
                    <a:lnTo>
                      <a:pt x="410" y="1187"/>
                    </a:lnTo>
                    <a:lnTo>
                      <a:pt x="407" y="1181"/>
                    </a:lnTo>
                    <a:lnTo>
                      <a:pt x="403" y="1174"/>
                    </a:lnTo>
                    <a:lnTo>
                      <a:pt x="399" y="1170"/>
                    </a:lnTo>
                    <a:lnTo>
                      <a:pt x="392" y="1165"/>
                    </a:lnTo>
                    <a:lnTo>
                      <a:pt x="392" y="1165"/>
                    </a:lnTo>
                    <a:lnTo>
                      <a:pt x="381" y="1158"/>
                    </a:lnTo>
                    <a:lnTo>
                      <a:pt x="370" y="1154"/>
                    </a:lnTo>
                    <a:lnTo>
                      <a:pt x="370" y="1154"/>
                    </a:lnTo>
                    <a:lnTo>
                      <a:pt x="343" y="1141"/>
                    </a:lnTo>
                    <a:lnTo>
                      <a:pt x="314" y="1131"/>
                    </a:lnTo>
                    <a:lnTo>
                      <a:pt x="314" y="1131"/>
                    </a:lnTo>
                    <a:lnTo>
                      <a:pt x="303" y="1128"/>
                    </a:lnTo>
                    <a:lnTo>
                      <a:pt x="303" y="1128"/>
                    </a:lnTo>
                    <a:lnTo>
                      <a:pt x="293" y="1126"/>
                    </a:lnTo>
                    <a:lnTo>
                      <a:pt x="283" y="1130"/>
                    </a:lnTo>
                    <a:lnTo>
                      <a:pt x="283" y="1130"/>
                    </a:lnTo>
                    <a:lnTo>
                      <a:pt x="266" y="1136"/>
                    </a:lnTo>
                    <a:lnTo>
                      <a:pt x="266" y="1136"/>
                    </a:lnTo>
                    <a:lnTo>
                      <a:pt x="234" y="1152"/>
                    </a:lnTo>
                    <a:lnTo>
                      <a:pt x="203" y="1168"/>
                    </a:lnTo>
                    <a:lnTo>
                      <a:pt x="203" y="1168"/>
                    </a:lnTo>
                    <a:lnTo>
                      <a:pt x="157" y="1192"/>
                    </a:lnTo>
                    <a:lnTo>
                      <a:pt x="157" y="1192"/>
                    </a:lnTo>
                    <a:lnTo>
                      <a:pt x="148" y="1197"/>
                    </a:lnTo>
                    <a:lnTo>
                      <a:pt x="138" y="1200"/>
                    </a:lnTo>
                    <a:lnTo>
                      <a:pt x="138" y="1200"/>
                    </a:lnTo>
                    <a:lnTo>
                      <a:pt x="128" y="1202"/>
                    </a:lnTo>
                    <a:lnTo>
                      <a:pt x="117" y="1202"/>
                    </a:lnTo>
                    <a:lnTo>
                      <a:pt x="108" y="1198"/>
                    </a:lnTo>
                    <a:lnTo>
                      <a:pt x="98" y="1192"/>
                    </a:lnTo>
                    <a:lnTo>
                      <a:pt x="98" y="1192"/>
                    </a:lnTo>
                    <a:lnTo>
                      <a:pt x="79" y="1174"/>
                    </a:lnTo>
                    <a:lnTo>
                      <a:pt x="60" y="1157"/>
                    </a:lnTo>
                    <a:lnTo>
                      <a:pt x="42" y="1138"/>
                    </a:lnTo>
                    <a:lnTo>
                      <a:pt x="24" y="1118"/>
                    </a:lnTo>
                    <a:lnTo>
                      <a:pt x="24" y="1118"/>
                    </a:lnTo>
                    <a:lnTo>
                      <a:pt x="16" y="1109"/>
                    </a:lnTo>
                    <a:lnTo>
                      <a:pt x="16" y="1109"/>
                    </a:lnTo>
                    <a:lnTo>
                      <a:pt x="15" y="1102"/>
                    </a:lnTo>
                    <a:lnTo>
                      <a:pt x="13" y="1096"/>
                    </a:lnTo>
                    <a:lnTo>
                      <a:pt x="13" y="1096"/>
                    </a:lnTo>
                    <a:lnTo>
                      <a:pt x="15" y="1090"/>
                    </a:lnTo>
                    <a:lnTo>
                      <a:pt x="15" y="1090"/>
                    </a:lnTo>
                    <a:lnTo>
                      <a:pt x="26" y="1062"/>
                    </a:lnTo>
                    <a:lnTo>
                      <a:pt x="26" y="1062"/>
                    </a:lnTo>
                    <a:lnTo>
                      <a:pt x="31" y="1054"/>
                    </a:lnTo>
                    <a:lnTo>
                      <a:pt x="34" y="1050"/>
                    </a:lnTo>
                    <a:lnTo>
                      <a:pt x="45" y="1038"/>
                    </a:lnTo>
                    <a:lnTo>
                      <a:pt x="45" y="1038"/>
                    </a:lnTo>
                    <a:lnTo>
                      <a:pt x="60" y="1029"/>
                    </a:lnTo>
                    <a:lnTo>
                      <a:pt x="76" y="1019"/>
                    </a:lnTo>
                    <a:lnTo>
                      <a:pt x="76" y="1019"/>
                    </a:lnTo>
                    <a:lnTo>
                      <a:pt x="140" y="987"/>
                    </a:lnTo>
                    <a:lnTo>
                      <a:pt x="140" y="987"/>
                    </a:lnTo>
                    <a:lnTo>
                      <a:pt x="159" y="975"/>
                    </a:lnTo>
                    <a:lnTo>
                      <a:pt x="178" y="963"/>
                    </a:lnTo>
                    <a:lnTo>
                      <a:pt x="213" y="935"/>
                    </a:lnTo>
                    <a:lnTo>
                      <a:pt x="213" y="935"/>
                    </a:lnTo>
                    <a:lnTo>
                      <a:pt x="264" y="893"/>
                    </a:lnTo>
                    <a:lnTo>
                      <a:pt x="264" y="893"/>
                    </a:lnTo>
                    <a:lnTo>
                      <a:pt x="274" y="885"/>
                    </a:lnTo>
                    <a:lnTo>
                      <a:pt x="274" y="885"/>
                    </a:lnTo>
                    <a:lnTo>
                      <a:pt x="280" y="880"/>
                    </a:lnTo>
                    <a:lnTo>
                      <a:pt x="288" y="875"/>
                    </a:lnTo>
                    <a:lnTo>
                      <a:pt x="296" y="872"/>
                    </a:lnTo>
                    <a:lnTo>
                      <a:pt x="304" y="871"/>
                    </a:lnTo>
                    <a:lnTo>
                      <a:pt x="322" y="869"/>
                    </a:lnTo>
                    <a:lnTo>
                      <a:pt x="339" y="869"/>
                    </a:lnTo>
                    <a:lnTo>
                      <a:pt x="339" y="869"/>
                    </a:lnTo>
                    <a:lnTo>
                      <a:pt x="352" y="872"/>
                    </a:lnTo>
                    <a:lnTo>
                      <a:pt x="363" y="879"/>
                    </a:lnTo>
                    <a:lnTo>
                      <a:pt x="363" y="879"/>
                    </a:lnTo>
                    <a:lnTo>
                      <a:pt x="400" y="903"/>
                    </a:lnTo>
                    <a:lnTo>
                      <a:pt x="400" y="903"/>
                    </a:lnTo>
                    <a:lnTo>
                      <a:pt x="419" y="914"/>
                    </a:lnTo>
                    <a:lnTo>
                      <a:pt x="438" y="923"/>
                    </a:lnTo>
                    <a:lnTo>
                      <a:pt x="438" y="923"/>
                    </a:lnTo>
                    <a:lnTo>
                      <a:pt x="469" y="931"/>
                    </a:lnTo>
                    <a:lnTo>
                      <a:pt x="469" y="931"/>
                    </a:lnTo>
                    <a:lnTo>
                      <a:pt x="480" y="935"/>
                    </a:lnTo>
                    <a:lnTo>
                      <a:pt x="480" y="935"/>
                    </a:lnTo>
                    <a:lnTo>
                      <a:pt x="490" y="938"/>
                    </a:lnTo>
                    <a:lnTo>
                      <a:pt x="490" y="938"/>
                    </a:lnTo>
                    <a:lnTo>
                      <a:pt x="514" y="943"/>
                    </a:lnTo>
                    <a:lnTo>
                      <a:pt x="514" y="943"/>
                    </a:lnTo>
                    <a:lnTo>
                      <a:pt x="526" y="944"/>
                    </a:lnTo>
                    <a:lnTo>
                      <a:pt x="539" y="944"/>
                    </a:lnTo>
                    <a:lnTo>
                      <a:pt x="552" y="943"/>
                    </a:lnTo>
                    <a:lnTo>
                      <a:pt x="565" y="941"/>
                    </a:lnTo>
                    <a:lnTo>
                      <a:pt x="565" y="941"/>
                    </a:lnTo>
                    <a:lnTo>
                      <a:pt x="579" y="939"/>
                    </a:lnTo>
                    <a:lnTo>
                      <a:pt x="579" y="939"/>
                    </a:lnTo>
                    <a:lnTo>
                      <a:pt x="594" y="936"/>
                    </a:lnTo>
                    <a:lnTo>
                      <a:pt x="610" y="931"/>
                    </a:lnTo>
                    <a:lnTo>
                      <a:pt x="610" y="931"/>
                    </a:lnTo>
                    <a:lnTo>
                      <a:pt x="630" y="925"/>
                    </a:lnTo>
                    <a:lnTo>
                      <a:pt x="650" y="917"/>
                    </a:lnTo>
                    <a:lnTo>
                      <a:pt x="650" y="917"/>
                    </a:lnTo>
                    <a:lnTo>
                      <a:pt x="666" y="909"/>
                    </a:lnTo>
                    <a:lnTo>
                      <a:pt x="680" y="899"/>
                    </a:lnTo>
                    <a:lnTo>
                      <a:pt x="709" y="880"/>
                    </a:lnTo>
                    <a:lnTo>
                      <a:pt x="709" y="880"/>
                    </a:lnTo>
                    <a:lnTo>
                      <a:pt x="725" y="866"/>
                    </a:lnTo>
                    <a:lnTo>
                      <a:pt x="739" y="851"/>
                    </a:lnTo>
                    <a:lnTo>
                      <a:pt x="752" y="835"/>
                    </a:lnTo>
                    <a:lnTo>
                      <a:pt x="763" y="818"/>
                    </a:lnTo>
                    <a:lnTo>
                      <a:pt x="763" y="818"/>
                    </a:lnTo>
                    <a:lnTo>
                      <a:pt x="774" y="800"/>
                    </a:lnTo>
                    <a:lnTo>
                      <a:pt x="782" y="783"/>
                    </a:lnTo>
                    <a:lnTo>
                      <a:pt x="790" y="765"/>
                    </a:lnTo>
                    <a:lnTo>
                      <a:pt x="798" y="746"/>
                    </a:lnTo>
                    <a:lnTo>
                      <a:pt x="798" y="746"/>
                    </a:lnTo>
                    <a:lnTo>
                      <a:pt x="803" y="727"/>
                    </a:lnTo>
                    <a:lnTo>
                      <a:pt x="806" y="707"/>
                    </a:lnTo>
                    <a:lnTo>
                      <a:pt x="806" y="707"/>
                    </a:lnTo>
                    <a:lnTo>
                      <a:pt x="808" y="695"/>
                    </a:lnTo>
                    <a:lnTo>
                      <a:pt x="808" y="695"/>
                    </a:lnTo>
                    <a:lnTo>
                      <a:pt x="811" y="680"/>
                    </a:lnTo>
                    <a:lnTo>
                      <a:pt x="811" y="666"/>
                    </a:lnTo>
                    <a:lnTo>
                      <a:pt x="811" y="651"/>
                    </a:lnTo>
                    <a:lnTo>
                      <a:pt x="808" y="637"/>
                    </a:lnTo>
                    <a:lnTo>
                      <a:pt x="808" y="637"/>
                    </a:lnTo>
                    <a:lnTo>
                      <a:pt x="806" y="626"/>
                    </a:lnTo>
                    <a:lnTo>
                      <a:pt x="806" y="626"/>
                    </a:lnTo>
                    <a:lnTo>
                      <a:pt x="805" y="616"/>
                    </a:lnTo>
                    <a:lnTo>
                      <a:pt x="805" y="616"/>
                    </a:lnTo>
                    <a:lnTo>
                      <a:pt x="795" y="581"/>
                    </a:lnTo>
                    <a:lnTo>
                      <a:pt x="795" y="581"/>
                    </a:lnTo>
                    <a:lnTo>
                      <a:pt x="789" y="563"/>
                    </a:lnTo>
                    <a:lnTo>
                      <a:pt x="781" y="546"/>
                    </a:lnTo>
                    <a:lnTo>
                      <a:pt x="771" y="531"/>
                    </a:lnTo>
                    <a:lnTo>
                      <a:pt x="760" y="517"/>
                    </a:lnTo>
                    <a:lnTo>
                      <a:pt x="760" y="517"/>
                    </a:lnTo>
                    <a:lnTo>
                      <a:pt x="747" y="503"/>
                    </a:lnTo>
                    <a:lnTo>
                      <a:pt x="734" y="490"/>
                    </a:lnTo>
                    <a:lnTo>
                      <a:pt x="709" y="467"/>
                    </a:lnTo>
                    <a:lnTo>
                      <a:pt x="709" y="467"/>
                    </a:lnTo>
                    <a:lnTo>
                      <a:pt x="634" y="408"/>
                    </a:lnTo>
                    <a:lnTo>
                      <a:pt x="634" y="408"/>
                    </a:lnTo>
                    <a:lnTo>
                      <a:pt x="605" y="387"/>
                    </a:lnTo>
                    <a:lnTo>
                      <a:pt x="605" y="387"/>
                    </a:lnTo>
                    <a:lnTo>
                      <a:pt x="582" y="373"/>
                    </a:lnTo>
                    <a:lnTo>
                      <a:pt x="582" y="373"/>
                    </a:lnTo>
                    <a:lnTo>
                      <a:pt x="539" y="351"/>
                    </a:lnTo>
                    <a:lnTo>
                      <a:pt x="539" y="351"/>
                    </a:lnTo>
                    <a:lnTo>
                      <a:pt x="515" y="341"/>
                    </a:lnTo>
                    <a:lnTo>
                      <a:pt x="491" y="333"/>
                    </a:lnTo>
                    <a:lnTo>
                      <a:pt x="491" y="333"/>
                    </a:lnTo>
                    <a:lnTo>
                      <a:pt x="458" y="323"/>
                    </a:lnTo>
                    <a:lnTo>
                      <a:pt x="458" y="323"/>
                    </a:lnTo>
                    <a:lnTo>
                      <a:pt x="419" y="315"/>
                    </a:lnTo>
                    <a:lnTo>
                      <a:pt x="419" y="315"/>
                    </a:lnTo>
                    <a:lnTo>
                      <a:pt x="419" y="315"/>
                    </a:lnTo>
                    <a:lnTo>
                      <a:pt x="419" y="315"/>
                    </a:lnTo>
                    <a:lnTo>
                      <a:pt x="395" y="309"/>
                    </a:lnTo>
                    <a:lnTo>
                      <a:pt x="371" y="306"/>
                    </a:lnTo>
                    <a:lnTo>
                      <a:pt x="371" y="306"/>
                    </a:lnTo>
                    <a:lnTo>
                      <a:pt x="357" y="304"/>
                    </a:lnTo>
                    <a:lnTo>
                      <a:pt x="341" y="303"/>
                    </a:lnTo>
                    <a:lnTo>
                      <a:pt x="341" y="303"/>
                    </a:lnTo>
                    <a:lnTo>
                      <a:pt x="319" y="303"/>
                    </a:lnTo>
                    <a:lnTo>
                      <a:pt x="319" y="303"/>
                    </a:lnTo>
                    <a:lnTo>
                      <a:pt x="319" y="303"/>
                    </a:lnTo>
                    <a:lnTo>
                      <a:pt x="319"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612" dirty="0">
                  <a:solidFill>
                    <a:prstClr val="white"/>
                  </a:solidFill>
                </a:endParaRPr>
              </a:p>
            </p:txBody>
          </p:sp>
          <p:sp>
            <p:nvSpPr>
              <p:cNvPr id="278" name="Freeform 6"/>
              <p:cNvSpPr>
                <a:spLocks/>
              </p:cNvSpPr>
              <p:nvPr/>
            </p:nvSpPr>
            <p:spPr bwMode="auto">
              <a:xfrm>
                <a:off x="6067737" y="2829324"/>
                <a:ext cx="322820" cy="89834"/>
              </a:xfrm>
              <a:custGeom>
                <a:avLst/>
                <a:gdLst>
                  <a:gd name="T0" fmla="*/ 243 w 999"/>
                  <a:gd name="T1" fmla="*/ 278 h 278"/>
                  <a:gd name="T2" fmla="*/ 198 w 999"/>
                  <a:gd name="T3" fmla="*/ 273 h 278"/>
                  <a:gd name="T4" fmla="*/ 141 w 999"/>
                  <a:gd name="T5" fmla="*/ 257 h 278"/>
                  <a:gd name="T6" fmla="*/ 94 w 999"/>
                  <a:gd name="T7" fmla="*/ 235 h 278"/>
                  <a:gd name="T8" fmla="*/ 46 w 999"/>
                  <a:gd name="T9" fmla="*/ 203 h 278"/>
                  <a:gd name="T10" fmla="*/ 14 w 999"/>
                  <a:gd name="T11" fmla="*/ 174 h 278"/>
                  <a:gd name="T12" fmla="*/ 5 w 999"/>
                  <a:gd name="T13" fmla="*/ 161 h 278"/>
                  <a:gd name="T14" fmla="*/ 2 w 999"/>
                  <a:gd name="T15" fmla="*/ 145 h 278"/>
                  <a:gd name="T16" fmla="*/ 3 w 999"/>
                  <a:gd name="T17" fmla="*/ 120 h 278"/>
                  <a:gd name="T18" fmla="*/ 5 w 999"/>
                  <a:gd name="T19" fmla="*/ 112 h 278"/>
                  <a:gd name="T20" fmla="*/ 19 w 999"/>
                  <a:gd name="T21" fmla="*/ 97 h 278"/>
                  <a:gd name="T22" fmla="*/ 30 w 999"/>
                  <a:gd name="T23" fmla="*/ 96 h 278"/>
                  <a:gd name="T24" fmla="*/ 46 w 999"/>
                  <a:gd name="T25" fmla="*/ 105 h 278"/>
                  <a:gd name="T26" fmla="*/ 94 w 999"/>
                  <a:gd name="T27" fmla="*/ 142 h 278"/>
                  <a:gd name="T28" fmla="*/ 142 w 999"/>
                  <a:gd name="T29" fmla="*/ 172 h 278"/>
                  <a:gd name="T30" fmla="*/ 184 w 999"/>
                  <a:gd name="T31" fmla="*/ 190 h 278"/>
                  <a:gd name="T32" fmla="*/ 216 w 999"/>
                  <a:gd name="T33" fmla="*/ 200 h 278"/>
                  <a:gd name="T34" fmla="*/ 259 w 999"/>
                  <a:gd name="T35" fmla="*/ 204 h 278"/>
                  <a:gd name="T36" fmla="*/ 278 w 999"/>
                  <a:gd name="T37" fmla="*/ 204 h 278"/>
                  <a:gd name="T38" fmla="*/ 328 w 999"/>
                  <a:gd name="T39" fmla="*/ 196 h 278"/>
                  <a:gd name="T40" fmla="*/ 376 w 999"/>
                  <a:gd name="T41" fmla="*/ 180 h 278"/>
                  <a:gd name="T42" fmla="*/ 400 w 999"/>
                  <a:gd name="T43" fmla="*/ 169 h 278"/>
                  <a:gd name="T44" fmla="*/ 446 w 999"/>
                  <a:gd name="T45" fmla="*/ 136 h 278"/>
                  <a:gd name="T46" fmla="*/ 497 w 999"/>
                  <a:gd name="T47" fmla="*/ 91 h 278"/>
                  <a:gd name="T48" fmla="*/ 540 w 999"/>
                  <a:gd name="T49" fmla="*/ 57 h 278"/>
                  <a:gd name="T50" fmla="*/ 590 w 999"/>
                  <a:gd name="T51" fmla="*/ 32 h 278"/>
                  <a:gd name="T52" fmla="*/ 636 w 999"/>
                  <a:gd name="T53" fmla="*/ 16 h 278"/>
                  <a:gd name="T54" fmla="*/ 673 w 999"/>
                  <a:gd name="T55" fmla="*/ 6 h 278"/>
                  <a:gd name="T56" fmla="*/ 692 w 999"/>
                  <a:gd name="T57" fmla="*/ 1 h 278"/>
                  <a:gd name="T58" fmla="*/ 763 w 999"/>
                  <a:gd name="T59" fmla="*/ 1 h 278"/>
                  <a:gd name="T60" fmla="*/ 785 w 999"/>
                  <a:gd name="T61" fmla="*/ 4 h 278"/>
                  <a:gd name="T62" fmla="*/ 820 w 999"/>
                  <a:gd name="T63" fmla="*/ 12 h 278"/>
                  <a:gd name="T64" fmla="*/ 871 w 999"/>
                  <a:gd name="T65" fmla="*/ 30 h 278"/>
                  <a:gd name="T66" fmla="*/ 908 w 999"/>
                  <a:gd name="T67" fmla="*/ 49 h 278"/>
                  <a:gd name="T68" fmla="*/ 964 w 999"/>
                  <a:gd name="T69" fmla="*/ 92 h 278"/>
                  <a:gd name="T70" fmla="*/ 988 w 999"/>
                  <a:gd name="T71" fmla="*/ 118 h 278"/>
                  <a:gd name="T72" fmla="*/ 998 w 999"/>
                  <a:gd name="T73" fmla="*/ 132 h 278"/>
                  <a:gd name="T74" fmla="*/ 999 w 999"/>
                  <a:gd name="T75" fmla="*/ 150 h 278"/>
                  <a:gd name="T76" fmla="*/ 993 w 999"/>
                  <a:gd name="T77" fmla="*/ 172 h 278"/>
                  <a:gd name="T78" fmla="*/ 983 w 999"/>
                  <a:gd name="T79" fmla="*/ 182 h 278"/>
                  <a:gd name="T80" fmla="*/ 958 w 999"/>
                  <a:gd name="T81" fmla="*/ 184 h 278"/>
                  <a:gd name="T82" fmla="*/ 946 w 999"/>
                  <a:gd name="T83" fmla="*/ 179 h 278"/>
                  <a:gd name="T84" fmla="*/ 932 w 999"/>
                  <a:gd name="T85" fmla="*/ 168 h 278"/>
                  <a:gd name="T86" fmla="*/ 882 w 999"/>
                  <a:gd name="T87" fmla="*/ 128 h 278"/>
                  <a:gd name="T88" fmla="*/ 854 w 999"/>
                  <a:gd name="T89" fmla="*/ 110 h 278"/>
                  <a:gd name="T90" fmla="*/ 803 w 999"/>
                  <a:gd name="T91" fmla="*/ 91 h 278"/>
                  <a:gd name="T92" fmla="*/ 759 w 999"/>
                  <a:gd name="T93" fmla="*/ 84 h 278"/>
                  <a:gd name="T94" fmla="*/ 691 w 999"/>
                  <a:gd name="T95" fmla="*/ 86 h 278"/>
                  <a:gd name="T96" fmla="*/ 651 w 999"/>
                  <a:gd name="T97" fmla="*/ 92 h 278"/>
                  <a:gd name="T98" fmla="*/ 612 w 999"/>
                  <a:gd name="T99" fmla="*/ 107 h 278"/>
                  <a:gd name="T100" fmla="*/ 550 w 999"/>
                  <a:gd name="T101" fmla="*/ 147 h 278"/>
                  <a:gd name="T102" fmla="*/ 534 w 999"/>
                  <a:gd name="T103" fmla="*/ 161 h 278"/>
                  <a:gd name="T104" fmla="*/ 510 w 999"/>
                  <a:gd name="T105" fmla="*/ 187 h 278"/>
                  <a:gd name="T106" fmla="*/ 451 w 999"/>
                  <a:gd name="T107" fmla="*/ 232 h 278"/>
                  <a:gd name="T108" fmla="*/ 406 w 999"/>
                  <a:gd name="T109" fmla="*/ 256 h 278"/>
                  <a:gd name="T110" fmla="*/ 352 w 999"/>
                  <a:gd name="T111" fmla="*/ 273 h 278"/>
                  <a:gd name="T112" fmla="*/ 326 w 999"/>
                  <a:gd name="T113" fmla="*/ 276 h 278"/>
                  <a:gd name="T114" fmla="*/ 275 w 999"/>
                  <a:gd name="T115" fmla="*/ 278 h 278"/>
                  <a:gd name="T116" fmla="*/ 275 w 999"/>
                  <a:gd name="T1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99" h="278">
                    <a:moveTo>
                      <a:pt x="275" y="278"/>
                    </a:moveTo>
                    <a:lnTo>
                      <a:pt x="275" y="278"/>
                    </a:lnTo>
                    <a:lnTo>
                      <a:pt x="243" y="278"/>
                    </a:lnTo>
                    <a:lnTo>
                      <a:pt x="243" y="278"/>
                    </a:lnTo>
                    <a:lnTo>
                      <a:pt x="221" y="276"/>
                    </a:lnTo>
                    <a:lnTo>
                      <a:pt x="198" y="273"/>
                    </a:lnTo>
                    <a:lnTo>
                      <a:pt x="198" y="273"/>
                    </a:lnTo>
                    <a:lnTo>
                      <a:pt x="169" y="267"/>
                    </a:lnTo>
                    <a:lnTo>
                      <a:pt x="141" y="257"/>
                    </a:lnTo>
                    <a:lnTo>
                      <a:pt x="141" y="257"/>
                    </a:lnTo>
                    <a:lnTo>
                      <a:pt x="117" y="248"/>
                    </a:lnTo>
                    <a:lnTo>
                      <a:pt x="94" y="235"/>
                    </a:lnTo>
                    <a:lnTo>
                      <a:pt x="94" y="235"/>
                    </a:lnTo>
                    <a:lnTo>
                      <a:pt x="62" y="214"/>
                    </a:lnTo>
                    <a:lnTo>
                      <a:pt x="46" y="203"/>
                    </a:lnTo>
                    <a:lnTo>
                      <a:pt x="32" y="190"/>
                    </a:lnTo>
                    <a:lnTo>
                      <a:pt x="32" y="190"/>
                    </a:lnTo>
                    <a:lnTo>
                      <a:pt x="14" y="174"/>
                    </a:lnTo>
                    <a:lnTo>
                      <a:pt x="14" y="174"/>
                    </a:lnTo>
                    <a:lnTo>
                      <a:pt x="10" y="168"/>
                    </a:lnTo>
                    <a:lnTo>
                      <a:pt x="5" y="161"/>
                    </a:lnTo>
                    <a:lnTo>
                      <a:pt x="3" y="153"/>
                    </a:lnTo>
                    <a:lnTo>
                      <a:pt x="2" y="145"/>
                    </a:lnTo>
                    <a:lnTo>
                      <a:pt x="2" y="145"/>
                    </a:lnTo>
                    <a:lnTo>
                      <a:pt x="0" y="132"/>
                    </a:lnTo>
                    <a:lnTo>
                      <a:pt x="3" y="120"/>
                    </a:lnTo>
                    <a:lnTo>
                      <a:pt x="3" y="120"/>
                    </a:lnTo>
                    <a:lnTo>
                      <a:pt x="3" y="118"/>
                    </a:lnTo>
                    <a:lnTo>
                      <a:pt x="3" y="118"/>
                    </a:lnTo>
                    <a:lnTo>
                      <a:pt x="5" y="112"/>
                    </a:lnTo>
                    <a:lnTo>
                      <a:pt x="10" y="105"/>
                    </a:lnTo>
                    <a:lnTo>
                      <a:pt x="14" y="102"/>
                    </a:lnTo>
                    <a:lnTo>
                      <a:pt x="19" y="97"/>
                    </a:lnTo>
                    <a:lnTo>
                      <a:pt x="19" y="97"/>
                    </a:lnTo>
                    <a:lnTo>
                      <a:pt x="27" y="96"/>
                    </a:lnTo>
                    <a:lnTo>
                      <a:pt x="30" y="96"/>
                    </a:lnTo>
                    <a:lnTo>
                      <a:pt x="34" y="97"/>
                    </a:lnTo>
                    <a:lnTo>
                      <a:pt x="34" y="97"/>
                    </a:lnTo>
                    <a:lnTo>
                      <a:pt x="46" y="105"/>
                    </a:lnTo>
                    <a:lnTo>
                      <a:pt x="57" y="113"/>
                    </a:lnTo>
                    <a:lnTo>
                      <a:pt x="57" y="113"/>
                    </a:lnTo>
                    <a:lnTo>
                      <a:pt x="94" y="142"/>
                    </a:lnTo>
                    <a:lnTo>
                      <a:pt x="94" y="142"/>
                    </a:lnTo>
                    <a:lnTo>
                      <a:pt x="117" y="160"/>
                    </a:lnTo>
                    <a:lnTo>
                      <a:pt x="142" y="172"/>
                    </a:lnTo>
                    <a:lnTo>
                      <a:pt x="142" y="172"/>
                    </a:lnTo>
                    <a:lnTo>
                      <a:pt x="163" y="182"/>
                    </a:lnTo>
                    <a:lnTo>
                      <a:pt x="184" y="190"/>
                    </a:lnTo>
                    <a:lnTo>
                      <a:pt x="184" y="190"/>
                    </a:lnTo>
                    <a:lnTo>
                      <a:pt x="216" y="200"/>
                    </a:lnTo>
                    <a:lnTo>
                      <a:pt x="216" y="200"/>
                    </a:lnTo>
                    <a:lnTo>
                      <a:pt x="230" y="201"/>
                    </a:lnTo>
                    <a:lnTo>
                      <a:pt x="230" y="201"/>
                    </a:lnTo>
                    <a:lnTo>
                      <a:pt x="259" y="204"/>
                    </a:lnTo>
                    <a:lnTo>
                      <a:pt x="259" y="204"/>
                    </a:lnTo>
                    <a:lnTo>
                      <a:pt x="278" y="204"/>
                    </a:lnTo>
                    <a:lnTo>
                      <a:pt x="278" y="204"/>
                    </a:lnTo>
                    <a:lnTo>
                      <a:pt x="294" y="203"/>
                    </a:lnTo>
                    <a:lnTo>
                      <a:pt x="312" y="200"/>
                    </a:lnTo>
                    <a:lnTo>
                      <a:pt x="328" y="196"/>
                    </a:lnTo>
                    <a:lnTo>
                      <a:pt x="344" y="192"/>
                    </a:lnTo>
                    <a:lnTo>
                      <a:pt x="344" y="192"/>
                    </a:lnTo>
                    <a:lnTo>
                      <a:pt x="376" y="180"/>
                    </a:lnTo>
                    <a:lnTo>
                      <a:pt x="376" y="180"/>
                    </a:lnTo>
                    <a:lnTo>
                      <a:pt x="388" y="176"/>
                    </a:lnTo>
                    <a:lnTo>
                      <a:pt x="400" y="169"/>
                    </a:lnTo>
                    <a:lnTo>
                      <a:pt x="422" y="155"/>
                    </a:lnTo>
                    <a:lnTo>
                      <a:pt x="422" y="155"/>
                    </a:lnTo>
                    <a:lnTo>
                      <a:pt x="446" y="136"/>
                    </a:lnTo>
                    <a:lnTo>
                      <a:pt x="470" y="115"/>
                    </a:lnTo>
                    <a:lnTo>
                      <a:pt x="470" y="115"/>
                    </a:lnTo>
                    <a:lnTo>
                      <a:pt x="497" y="91"/>
                    </a:lnTo>
                    <a:lnTo>
                      <a:pt x="524" y="68"/>
                    </a:lnTo>
                    <a:lnTo>
                      <a:pt x="524" y="68"/>
                    </a:lnTo>
                    <a:lnTo>
                      <a:pt x="540" y="57"/>
                    </a:lnTo>
                    <a:lnTo>
                      <a:pt x="556" y="48"/>
                    </a:lnTo>
                    <a:lnTo>
                      <a:pt x="574" y="40"/>
                    </a:lnTo>
                    <a:lnTo>
                      <a:pt x="590" y="32"/>
                    </a:lnTo>
                    <a:lnTo>
                      <a:pt x="590" y="32"/>
                    </a:lnTo>
                    <a:lnTo>
                      <a:pt x="636" y="16"/>
                    </a:lnTo>
                    <a:lnTo>
                      <a:pt x="636" y="16"/>
                    </a:lnTo>
                    <a:lnTo>
                      <a:pt x="668" y="6"/>
                    </a:lnTo>
                    <a:lnTo>
                      <a:pt x="668" y="6"/>
                    </a:lnTo>
                    <a:lnTo>
                      <a:pt x="673" y="6"/>
                    </a:lnTo>
                    <a:lnTo>
                      <a:pt x="673" y="6"/>
                    </a:lnTo>
                    <a:lnTo>
                      <a:pt x="683" y="3"/>
                    </a:lnTo>
                    <a:lnTo>
                      <a:pt x="692" y="1"/>
                    </a:lnTo>
                    <a:lnTo>
                      <a:pt x="713" y="0"/>
                    </a:lnTo>
                    <a:lnTo>
                      <a:pt x="713" y="0"/>
                    </a:lnTo>
                    <a:lnTo>
                      <a:pt x="763" y="1"/>
                    </a:lnTo>
                    <a:lnTo>
                      <a:pt x="763" y="1"/>
                    </a:lnTo>
                    <a:lnTo>
                      <a:pt x="774" y="1"/>
                    </a:lnTo>
                    <a:lnTo>
                      <a:pt x="785" y="4"/>
                    </a:lnTo>
                    <a:lnTo>
                      <a:pt x="785" y="4"/>
                    </a:lnTo>
                    <a:lnTo>
                      <a:pt x="803" y="8"/>
                    </a:lnTo>
                    <a:lnTo>
                      <a:pt x="820" y="12"/>
                    </a:lnTo>
                    <a:lnTo>
                      <a:pt x="820" y="12"/>
                    </a:lnTo>
                    <a:lnTo>
                      <a:pt x="855" y="24"/>
                    </a:lnTo>
                    <a:lnTo>
                      <a:pt x="871" y="30"/>
                    </a:lnTo>
                    <a:lnTo>
                      <a:pt x="887" y="38"/>
                    </a:lnTo>
                    <a:lnTo>
                      <a:pt x="887" y="38"/>
                    </a:lnTo>
                    <a:lnTo>
                      <a:pt x="908" y="49"/>
                    </a:lnTo>
                    <a:lnTo>
                      <a:pt x="929" y="62"/>
                    </a:lnTo>
                    <a:lnTo>
                      <a:pt x="946" y="76"/>
                    </a:lnTo>
                    <a:lnTo>
                      <a:pt x="964" y="92"/>
                    </a:lnTo>
                    <a:lnTo>
                      <a:pt x="964" y="92"/>
                    </a:lnTo>
                    <a:lnTo>
                      <a:pt x="977" y="105"/>
                    </a:lnTo>
                    <a:lnTo>
                      <a:pt x="988" y="118"/>
                    </a:lnTo>
                    <a:lnTo>
                      <a:pt x="988" y="118"/>
                    </a:lnTo>
                    <a:lnTo>
                      <a:pt x="994" y="126"/>
                    </a:lnTo>
                    <a:lnTo>
                      <a:pt x="998" y="132"/>
                    </a:lnTo>
                    <a:lnTo>
                      <a:pt x="999" y="140"/>
                    </a:lnTo>
                    <a:lnTo>
                      <a:pt x="999" y="150"/>
                    </a:lnTo>
                    <a:lnTo>
                      <a:pt x="999" y="150"/>
                    </a:lnTo>
                    <a:lnTo>
                      <a:pt x="999" y="158"/>
                    </a:lnTo>
                    <a:lnTo>
                      <a:pt x="996" y="166"/>
                    </a:lnTo>
                    <a:lnTo>
                      <a:pt x="993" y="172"/>
                    </a:lnTo>
                    <a:lnTo>
                      <a:pt x="988" y="179"/>
                    </a:lnTo>
                    <a:lnTo>
                      <a:pt x="988" y="179"/>
                    </a:lnTo>
                    <a:lnTo>
                      <a:pt x="983" y="182"/>
                    </a:lnTo>
                    <a:lnTo>
                      <a:pt x="978" y="184"/>
                    </a:lnTo>
                    <a:lnTo>
                      <a:pt x="978" y="184"/>
                    </a:lnTo>
                    <a:lnTo>
                      <a:pt x="958" y="184"/>
                    </a:lnTo>
                    <a:lnTo>
                      <a:pt x="958" y="184"/>
                    </a:lnTo>
                    <a:lnTo>
                      <a:pt x="951" y="182"/>
                    </a:lnTo>
                    <a:lnTo>
                      <a:pt x="946" y="179"/>
                    </a:lnTo>
                    <a:lnTo>
                      <a:pt x="946" y="179"/>
                    </a:lnTo>
                    <a:lnTo>
                      <a:pt x="932" y="168"/>
                    </a:lnTo>
                    <a:lnTo>
                      <a:pt x="932" y="168"/>
                    </a:lnTo>
                    <a:lnTo>
                      <a:pt x="910" y="148"/>
                    </a:lnTo>
                    <a:lnTo>
                      <a:pt x="910" y="148"/>
                    </a:lnTo>
                    <a:lnTo>
                      <a:pt x="882" y="128"/>
                    </a:lnTo>
                    <a:lnTo>
                      <a:pt x="868" y="118"/>
                    </a:lnTo>
                    <a:lnTo>
                      <a:pt x="854" y="110"/>
                    </a:lnTo>
                    <a:lnTo>
                      <a:pt x="854" y="110"/>
                    </a:lnTo>
                    <a:lnTo>
                      <a:pt x="817" y="96"/>
                    </a:lnTo>
                    <a:lnTo>
                      <a:pt x="817" y="96"/>
                    </a:lnTo>
                    <a:lnTo>
                      <a:pt x="803" y="91"/>
                    </a:lnTo>
                    <a:lnTo>
                      <a:pt x="788" y="88"/>
                    </a:lnTo>
                    <a:lnTo>
                      <a:pt x="759" y="84"/>
                    </a:lnTo>
                    <a:lnTo>
                      <a:pt x="759" y="84"/>
                    </a:lnTo>
                    <a:lnTo>
                      <a:pt x="737" y="84"/>
                    </a:lnTo>
                    <a:lnTo>
                      <a:pt x="713" y="84"/>
                    </a:lnTo>
                    <a:lnTo>
                      <a:pt x="691" y="86"/>
                    </a:lnTo>
                    <a:lnTo>
                      <a:pt x="668" y="89"/>
                    </a:lnTo>
                    <a:lnTo>
                      <a:pt x="668" y="89"/>
                    </a:lnTo>
                    <a:lnTo>
                      <a:pt x="651" y="92"/>
                    </a:lnTo>
                    <a:lnTo>
                      <a:pt x="635" y="97"/>
                    </a:lnTo>
                    <a:lnTo>
                      <a:pt x="635" y="97"/>
                    </a:lnTo>
                    <a:lnTo>
                      <a:pt x="612" y="107"/>
                    </a:lnTo>
                    <a:lnTo>
                      <a:pt x="591" y="118"/>
                    </a:lnTo>
                    <a:lnTo>
                      <a:pt x="571" y="132"/>
                    </a:lnTo>
                    <a:lnTo>
                      <a:pt x="550" y="147"/>
                    </a:lnTo>
                    <a:lnTo>
                      <a:pt x="550" y="147"/>
                    </a:lnTo>
                    <a:lnTo>
                      <a:pt x="534" y="161"/>
                    </a:lnTo>
                    <a:lnTo>
                      <a:pt x="534" y="161"/>
                    </a:lnTo>
                    <a:lnTo>
                      <a:pt x="528" y="169"/>
                    </a:lnTo>
                    <a:lnTo>
                      <a:pt x="528" y="169"/>
                    </a:lnTo>
                    <a:lnTo>
                      <a:pt x="510" y="187"/>
                    </a:lnTo>
                    <a:lnTo>
                      <a:pt x="492" y="204"/>
                    </a:lnTo>
                    <a:lnTo>
                      <a:pt x="472" y="219"/>
                    </a:lnTo>
                    <a:lnTo>
                      <a:pt x="451" y="232"/>
                    </a:lnTo>
                    <a:lnTo>
                      <a:pt x="451" y="232"/>
                    </a:lnTo>
                    <a:lnTo>
                      <a:pt x="428" y="244"/>
                    </a:lnTo>
                    <a:lnTo>
                      <a:pt x="406" y="256"/>
                    </a:lnTo>
                    <a:lnTo>
                      <a:pt x="406" y="256"/>
                    </a:lnTo>
                    <a:lnTo>
                      <a:pt x="379" y="265"/>
                    </a:lnTo>
                    <a:lnTo>
                      <a:pt x="352" y="273"/>
                    </a:lnTo>
                    <a:lnTo>
                      <a:pt x="352" y="273"/>
                    </a:lnTo>
                    <a:lnTo>
                      <a:pt x="339" y="275"/>
                    </a:lnTo>
                    <a:lnTo>
                      <a:pt x="326" y="276"/>
                    </a:lnTo>
                    <a:lnTo>
                      <a:pt x="302" y="278"/>
                    </a:lnTo>
                    <a:lnTo>
                      <a:pt x="302" y="278"/>
                    </a:lnTo>
                    <a:lnTo>
                      <a:pt x="275" y="278"/>
                    </a:lnTo>
                    <a:lnTo>
                      <a:pt x="275" y="278"/>
                    </a:lnTo>
                    <a:lnTo>
                      <a:pt x="275" y="278"/>
                    </a:lnTo>
                    <a:lnTo>
                      <a:pt x="275" y="2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612" dirty="0">
                  <a:solidFill>
                    <a:prstClr val="white"/>
                  </a:solidFill>
                </a:endParaRPr>
              </a:p>
            </p:txBody>
          </p:sp>
          <p:sp>
            <p:nvSpPr>
              <p:cNvPr id="279" name="Freeform 7"/>
              <p:cNvSpPr>
                <a:spLocks/>
              </p:cNvSpPr>
              <p:nvPr/>
            </p:nvSpPr>
            <p:spPr bwMode="auto">
              <a:xfrm>
                <a:off x="6098118" y="2773749"/>
                <a:ext cx="324113" cy="92742"/>
              </a:xfrm>
              <a:custGeom>
                <a:avLst/>
                <a:gdLst>
                  <a:gd name="T0" fmla="*/ 144 w 1003"/>
                  <a:gd name="T1" fmla="*/ 285 h 287"/>
                  <a:gd name="T2" fmla="*/ 111 w 1003"/>
                  <a:gd name="T3" fmla="*/ 279 h 287"/>
                  <a:gd name="T4" fmla="*/ 43 w 1003"/>
                  <a:gd name="T5" fmla="*/ 245 h 287"/>
                  <a:gd name="T6" fmla="*/ 11 w 1003"/>
                  <a:gd name="T7" fmla="*/ 213 h 287"/>
                  <a:gd name="T8" fmla="*/ 0 w 1003"/>
                  <a:gd name="T9" fmla="*/ 191 h 287"/>
                  <a:gd name="T10" fmla="*/ 0 w 1003"/>
                  <a:gd name="T11" fmla="*/ 175 h 287"/>
                  <a:gd name="T12" fmla="*/ 16 w 1003"/>
                  <a:gd name="T13" fmla="*/ 154 h 287"/>
                  <a:gd name="T14" fmla="*/ 27 w 1003"/>
                  <a:gd name="T15" fmla="*/ 148 h 287"/>
                  <a:gd name="T16" fmla="*/ 69 w 1003"/>
                  <a:gd name="T17" fmla="*/ 167 h 287"/>
                  <a:gd name="T18" fmla="*/ 107 w 1003"/>
                  <a:gd name="T19" fmla="*/ 192 h 287"/>
                  <a:gd name="T20" fmla="*/ 138 w 1003"/>
                  <a:gd name="T21" fmla="*/ 204 h 287"/>
                  <a:gd name="T22" fmla="*/ 183 w 1003"/>
                  <a:gd name="T23" fmla="*/ 207 h 287"/>
                  <a:gd name="T24" fmla="*/ 232 w 1003"/>
                  <a:gd name="T25" fmla="*/ 197 h 287"/>
                  <a:gd name="T26" fmla="*/ 267 w 1003"/>
                  <a:gd name="T27" fmla="*/ 176 h 287"/>
                  <a:gd name="T28" fmla="*/ 310 w 1003"/>
                  <a:gd name="T29" fmla="*/ 138 h 287"/>
                  <a:gd name="T30" fmla="*/ 389 w 1003"/>
                  <a:gd name="T31" fmla="*/ 76 h 287"/>
                  <a:gd name="T32" fmla="*/ 430 w 1003"/>
                  <a:gd name="T33" fmla="*/ 55 h 287"/>
                  <a:gd name="T34" fmla="*/ 496 w 1003"/>
                  <a:gd name="T35" fmla="*/ 29 h 287"/>
                  <a:gd name="T36" fmla="*/ 573 w 1003"/>
                  <a:gd name="T37" fmla="*/ 8 h 287"/>
                  <a:gd name="T38" fmla="*/ 597 w 1003"/>
                  <a:gd name="T39" fmla="*/ 5 h 287"/>
                  <a:gd name="T40" fmla="*/ 637 w 1003"/>
                  <a:gd name="T41" fmla="*/ 0 h 287"/>
                  <a:gd name="T42" fmla="*/ 696 w 1003"/>
                  <a:gd name="T43" fmla="*/ 7 h 287"/>
                  <a:gd name="T44" fmla="*/ 733 w 1003"/>
                  <a:gd name="T45" fmla="*/ 12 h 287"/>
                  <a:gd name="T46" fmla="*/ 763 w 1003"/>
                  <a:gd name="T47" fmla="*/ 20 h 287"/>
                  <a:gd name="T48" fmla="*/ 819 w 1003"/>
                  <a:gd name="T49" fmla="*/ 37 h 287"/>
                  <a:gd name="T50" fmla="*/ 880 w 1003"/>
                  <a:gd name="T51" fmla="*/ 68 h 287"/>
                  <a:gd name="T52" fmla="*/ 932 w 1003"/>
                  <a:gd name="T53" fmla="*/ 103 h 287"/>
                  <a:gd name="T54" fmla="*/ 993 w 1003"/>
                  <a:gd name="T55" fmla="*/ 162 h 287"/>
                  <a:gd name="T56" fmla="*/ 1001 w 1003"/>
                  <a:gd name="T57" fmla="*/ 178 h 287"/>
                  <a:gd name="T58" fmla="*/ 998 w 1003"/>
                  <a:gd name="T59" fmla="*/ 215 h 287"/>
                  <a:gd name="T60" fmla="*/ 985 w 1003"/>
                  <a:gd name="T61" fmla="*/ 228 h 287"/>
                  <a:gd name="T62" fmla="*/ 969 w 1003"/>
                  <a:gd name="T63" fmla="*/ 229 h 287"/>
                  <a:gd name="T64" fmla="*/ 944 w 1003"/>
                  <a:gd name="T65" fmla="*/ 215 h 287"/>
                  <a:gd name="T66" fmla="*/ 913 w 1003"/>
                  <a:gd name="T67" fmla="*/ 188 h 287"/>
                  <a:gd name="T68" fmla="*/ 828 w 1003"/>
                  <a:gd name="T69" fmla="*/ 125 h 287"/>
                  <a:gd name="T70" fmla="*/ 787 w 1003"/>
                  <a:gd name="T71" fmla="*/ 104 h 287"/>
                  <a:gd name="T72" fmla="*/ 720 w 1003"/>
                  <a:gd name="T73" fmla="*/ 87 h 287"/>
                  <a:gd name="T74" fmla="*/ 697 w 1003"/>
                  <a:gd name="T75" fmla="*/ 82 h 287"/>
                  <a:gd name="T76" fmla="*/ 657 w 1003"/>
                  <a:gd name="T77" fmla="*/ 79 h 287"/>
                  <a:gd name="T78" fmla="*/ 569 w 1003"/>
                  <a:gd name="T79" fmla="*/ 88 h 287"/>
                  <a:gd name="T80" fmla="*/ 517 w 1003"/>
                  <a:gd name="T81" fmla="*/ 103 h 287"/>
                  <a:gd name="T82" fmla="*/ 437 w 1003"/>
                  <a:gd name="T83" fmla="*/ 141 h 287"/>
                  <a:gd name="T84" fmla="*/ 386 w 1003"/>
                  <a:gd name="T85" fmla="*/ 178 h 287"/>
                  <a:gd name="T86" fmla="*/ 322 w 1003"/>
                  <a:gd name="T87" fmla="*/ 234 h 287"/>
                  <a:gd name="T88" fmla="*/ 291 w 1003"/>
                  <a:gd name="T89" fmla="*/ 258 h 287"/>
                  <a:gd name="T90" fmla="*/ 256 w 1003"/>
                  <a:gd name="T91" fmla="*/ 274 h 287"/>
                  <a:gd name="T92" fmla="*/ 210 w 1003"/>
                  <a:gd name="T93" fmla="*/ 285 h 287"/>
                  <a:gd name="T94" fmla="*/ 176 w 1003"/>
                  <a:gd name="T95" fmla="*/ 28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3" h="287">
                    <a:moveTo>
                      <a:pt x="176" y="287"/>
                    </a:moveTo>
                    <a:lnTo>
                      <a:pt x="176" y="287"/>
                    </a:lnTo>
                    <a:lnTo>
                      <a:pt x="144" y="285"/>
                    </a:lnTo>
                    <a:lnTo>
                      <a:pt x="144" y="285"/>
                    </a:lnTo>
                    <a:lnTo>
                      <a:pt x="136" y="284"/>
                    </a:lnTo>
                    <a:lnTo>
                      <a:pt x="136" y="284"/>
                    </a:lnTo>
                    <a:lnTo>
                      <a:pt x="111" y="279"/>
                    </a:lnTo>
                    <a:lnTo>
                      <a:pt x="111" y="279"/>
                    </a:lnTo>
                    <a:lnTo>
                      <a:pt x="91" y="272"/>
                    </a:lnTo>
                    <a:lnTo>
                      <a:pt x="75" y="266"/>
                    </a:lnTo>
                    <a:lnTo>
                      <a:pt x="58" y="256"/>
                    </a:lnTo>
                    <a:lnTo>
                      <a:pt x="43" y="245"/>
                    </a:lnTo>
                    <a:lnTo>
                      <a:pt x="43" y="245"/>
                    </a:lnTo>
                    <a:lnTo>
                      <a:pt x="32" y="236"/>
                    </a:lnTo>
                    <a:lnTo>
                      <a:pt x="21" y="226"/>
                    </a:lnTo>
                    <a:lnTo>
                      <a:pt x="11" y="213"/>
                    </a:lnTo>
                    <a:lnTo>
                      <a:pt x="3" y="202"/>
                    </a:lnTo>
                    <a:lnTo>
                      <a:pt x="3" y="202"/>
                    </a:lnTo>
                    <a:lnTo>
                      <a:pt x="0" y="196"/>
                    </a:lnTo>
                    <a:lnTo>
                      <a:pt x="0" y="191"/>
                    </a:lnTo>
                    <a:lnTo>
                      <a:pt x="0" y="191"/>
                    </a:lnTo>
                    <a:lnTo>
                      <a:pt x="0" y="186"/>
                    </a:lnTo>
                    <a:lnTo>
                      <a:pt x="0" y="186"/>
                    </a:lnTo>
                    <a:lnTo>
                      <a:pt x="0" y="175"/>
                    </a:lnTo>
                    <a:lnTo>
                      <a:pt x="3" y="167"/>
                    </a:lnTo>
                    <a:lnTo>
                      <a:pt x="8" y="160"/>
                    </a:lnTo>
                    <a:lnTo>
                      <a:pt x="16" y="154"/>
                    </a:lnTo>
                    <a:lnTo>
                      <a:pt x="16" y="154"/>
                    </a:lnTo>
                    <a:lnTo>
                      <a:pt x="21" y="151"/>
                    </a:lnTo>
                    <a:lnTo>
                      <a:pt x="21" y="151"/>
                    </a:lnTo>
                    <a:lnTo>
                      <a:pt x="24" y="148"/>
                    </a:lnTo>
                    <a:lnTo>
                      <a:pt x="27" y="148"/>
                    </a:lnTo>
                    <a:lnTo>
                      <a:pt x="35" y="149"/>
                    </a:lnTo>
                    <a:lnTo>
                      <a:pt x="35" y="149"/>
                    </a:lnTo>
                    <a:lnTo>
                      <a:pt x="51" y="157"/>
                    </a:lnTo>
                    <a:lnTo>
                      <a:pt x="69" y="167"/>
                    </a:lnTo>
                    <a:lnTo>
                      <a:pt x="69" y="167"/>
                    </a:lnTo>
                    <a:lnTo>
                      <a:pt x="88" y="181"/>
                    </a:lnTo>
                    <a:lnTo>
                      <a:pt x="88" y="181"/>
                    </a:lnTo>
                    <a:lnTo>
                      <a:pt x="107" y="192"/>
                    </a:lnTo>
                    <a:lnTo>
                      <a:pt x="128" y="202"/>
                    </a:lnTo>
                    <a:lnTo>
                      <a:pt x="128" y="202"/>
                    </a:lnTo>
                    <a:lnTo>
                      <a:pt x="138" y="204"/>
                    </a:lnTo>
                    <a:lnTo>
                      <a:pt x="138" y="204"/>
                    </a:lnTo>
                    <a:lnTo>
                      <a:pt x="154" y="205"/>
                    </a:lnTo>
                    <a:lnTo>
                      <a:pt x="154" y="205"/>
                    </a:lnTo>
                    <a:lnTo>
                      <a:pt x="168" y="207"/>
                    </a:lnTo>
                    <a:lnTo>
                      <a:pt x="183" y="207"/>
                    </a:lnTo>
                    <a:lnTo>
                      <a:pt x="211" y="204"/>
                    </a:lnTo>
                    <a:lnTo>
                      <a:pt x="211" y="204"/>
                    </a:lnTo>
                    <a:lnTo>
                      <a:pt x="221" y="200"/>
                    </a:lnTo>
                    <a:lnTo>
                      <a:pt x="232" y="197"/>
                    </a:lnTo>
                    <a:lnTo>
                      <a:pt x="242" y="192"/>
                    </a:lnTo>
                    <a:lnTo>
                      <a:pt x="251" y="188"/>
                    </a:lnTo>
                    <a:lnTo>
                      <a:pt x="251" y="188"/>
                    </a:lnTo>
                    <a:lnTo>
                      <a:pt x="267" y="176"/>
                    </a:lnTo>
                    <a:lnTo>
                      <a:pt x="282" y="165"/>
                    </a:lnTo>
                    <a:lnTo>
                      <a:pt x="298" y="152"/>
                    </a:lnTo>
                    <a:lnTo>
                      <a:pt x="310" y="138"/>
                    </a:lnTo>
                    <a:lnTo>
                      <a:pt x="310" y="138"/>
                    </a:lnTo>
                    <a:lnTo>
                      <a:pt x="328" y="120"/>
                    </a:lnTo>
                    <a:lnTo>
                      <a:pt x="347" y="104"/>
                    </a:lnTo>
                    <a:lnTo>
                      <a:pt x="368" y="88"/>
                    </a:lnTo>
                    <a:lnTo>
                      <a:pt x="389" y="76"/>
                    </a:lnTo>
                    <a:lnTo>
                      <a:pt x="389" y="76"/>
                    </a:lnTo>
                    <a:lnTo>
                      <a:pt x="410" y="64"/>
                    </a:lnTo>
                    <a:lnTo>
                      <a:pt x="430" y="55"/>
                    </a:lnTo>
                    <a:lnTo>
                      <a:pt x="430" y="55"/>
                    </a:lnTo>
                    <a:lnTo>
                      <a:pt x="470" y="37"/>
                    </a:lnTo>
                    <a:lnTo>
                      <a:pt x="470" y="37"/>
                    </a:lnTo>
                    <a:lnTo>
                      <a:pt x="496" y="29"/>
                    </a:lnTo>
                    <a:lnTo>
                      <a:pt x="496" y="29"/>
                    </a:lnTo>
                    <a:lnTo>
                      <a:pt x="534" y="16"/>
                    </a:lnTo>
                    <a:lnTo>
                      <a:pt x="534" y="16"/>
                    </a:lnTo>
                    <a:lnTo>
                      <a:pt x="553" y="12"/>
                    </a:lnTo>
                    <a:lnTo>
                      <a:pt x="573" y="8"/>
                    </a:lnTo>
                    <a:lnTo>
                      <a:pt x="573" y="8"/>
                    </a:lnTo>
                    <a:lnTo>
                      <a:pt x="585" y="7"/>
                    </a:lnTo>
                    <a:lnTo>
                      <a:pt x="597" y="5"/>
                    </a:lnTo>
                    <a:lnTo>
                      <a:pt x="597" y="5"/>
                    </a:lnTo>
                    <a:lnTo>
                      <a:pt x="609" y="4"/>
                    </a:lnTo>
                    <a:lnTo>
                      <a:pt x="609" y="4"/>
                    </a:lnTo>
                    <a:lnTo>
                      <a:pt x="637" y="0"/>
                    </a:lnTo>
                    <a:lnTo>
                      <a:pt x="637" y="0"/>
                    </a:lnTo>
                    <a:lnTo>
                      <a:pt x="654" y="0"/>
                    </a:lnTo>
                    <a:lnTo>
                      <a:pt x="672" y="2"/>
                    </a:lnTo>
                    <a:lnTo>
                      <a:pt x="672" y="2"/>
                    </a:lnTo>
                    <a:lnTo>
                      <a:pt x="696" y="7"/>
                    </a:lnTo>
                    <a:lnTo>
                      <a:pt x="696" y="7"/>
                    </a:lnTo>
                    <a:lnTo>
                      <a:pt x="717" y="10"/>
                    </a:lnTo>
                    <a:lnTo>
                      <a:pt x="717" y="10"/>
                    </a:lnTo>
                    <a:lnTo>
                      <a:pt x="733" y="12"/>
                    </a:lnTo>
                    <a:lnTo>
                      <a:pt x="733" y="12"/>
                    </a:lnTo>
                    <a:lnTo>
                      <a:pt x="742" y="15"/>
                    </a:lnTo>
                    <a:lnTo>
                      <a:pt x="742" y="15"/>
                    </a:lnTo>
                    <a:lnTo>
                      <a:pt x="763" y="20"/>
                    </a:lnTo>
                    <a:lnTo>
                      <a:pt x="785" y="26"/>
                    </a:lnTo>
                    <a:lnTo>
                      <a:pt x="785" y="26"/>
                    </a:lnTo>
                    <a:lnTo>
                      <a:pt x="801" y="31"/>
                    </a:lnTo>
                    <a:lnTo>
                      <a:pt x="819" y="37"/>
                    </a:lnTo>
                    <a:lnTo>
                      <a:pt x="819" y="37"/>
                    </a:lnTo>
                    <a:lnTo>
                      <a:pt x="840" y="47"/>
                    </a:lnTo>
                    <a:lnTo>
                      <a:pt x="860" y="56"/>
                    </a:lnTo>
                    <a:lnTo>
                      <a:pt x="880" y="68"/>
                    </a:lnTo>
                    <a:lnTo>
                      <a:pt x="899" y="80"/>
                    </a:lnTo>
                    <a:lnTo>
                      <a:pt x="899" y="80"/>
                    </a:lnTo>
                    <a:lnTo>
                      <a:pt x="932" y="103"/>
                    </a:lnTo>
                    <a:lnTo>
                      <a:pt x="932" y="103"/>
                    </a:lnTo>
                    <a:lnTo>
                      <a:pt x="953" y="120"/>
                    </a:lnTo>
                    <a:lnTo>
                      <a:pt x="953" y="120"/>
                    </a:lnTo>
                    <a:lnTo>
                      <a:pt x="974" y="141"/>
                    </a:lnTo>
                    <a:lnTo>
                      <a:pt x="993" y="162"/>
                    </a:lnTo>
                    <a:lnTo>
                      <a:pt x="993" y="162"/>
                    </a:lnTo>
                    <a:lnTo>
                      <a:pt x="998" y="168"/>
                    </a:lnTo>
                    <a:lnTo>
                      <a:pt x="1001" y="178"/>
                    </a:lnTo>
                    <a:lnTo>
                      <a:pt x="1001" y="178"/>
                    </a:lnTo>
                    <a:lnTo>
                      <a:pt x="1003" y="194"/>
                    </a:lnTo>
                    <a:lnTo>
                      <a:pt x="1000" y="210"/>
                    </a:lnTo>
                    <a:lnTo>
                      <a:pt x="1000" y="210"/>
                    </a:lnTo>
                    <a:lnTo>
                      <a:pt x="998" y="215"/>
                    </a:lnTo>
                    <a:lnTo>
                      <a:pt x="995" y="218"/>
                    </a:lnTo>
                    <a:lnTo>
                      <a:pt x="995" y="218"/>
                    </a:lnTo>
                    <a:lnTo>
                      <a:pt x="985" y="228"/>
                    </a:lnTo>
                    <a:lnTo>
                      <a:pt x="985" y="228"/>
                    </a:lnTo>
                    <a:lnTo>
                      <a:pt x="982" y="229"/>
                    </a:lnTo>
                    <a:lnTo>
                      <a:pt x="977" y="231"/>
                    </a:lnTo>
                    <a:lnTo>
                      <a:pt x="974" y="231"/>
                    </a:lnTo>
                    <a:lnTo>
                      <a:pt x="969" y="229"/>
                    </a:lnTo>
                    <a:lnTo>
                      <a:pt x="969" y="229"/>
                    </a:lnTo>
                    <a:lnTo>
                      <a:pt x="963" y="226"/>
                    </a:lnTo>
                    <a:lnTo>
                      <a:pt x="963" y="226"/>
                    </a:lnTo>
                    <a:lnTo>
                      <a:pt x="944" y="215"/>
                    </a:lnTo>
                    <a:lnTo>
                      <a:pt x="928" y="200"/>
                    </a:lnTo>
                    <a:lnTo>
                      <a:pt x="928" y="200"/>
                    </a:lnTo>
                    <a:lnTo>
                      <a:pt x="913" y="188"/>
                    </a:lnTo>
                    <a:lnTo>
                      <a:pt x="913" y="188"/>
                    </a:lnTo>
                    <a:lnTo>
                      <a:pt x="892" y="170"/>
                    </a:lnTo>
                    <a:lnTo>
                      <a:pt x="872" y="154"/>
                    </a:lnTo>
                    <a:lnTo>
                      <a:pt x="851" y="140"/>
                    </a:lnTo>
                    <a:lnTo>
                      <a:pt x="828" y="125"/>
                    </a:lnTo>
                    <a:lnTo>
                      <a:pt x="828" y="125"/>
                    </a:lnTo>
                    <a:lnTo>
                      <a:pt x="808" y="116"/>
                    </a:lnTo>
                    <a:lnTo>
                      <a:pt x="787" y="104"/>
                    </a:lnTo>
                    <a:lnTo>
                      <a:pt x="787" y="104"/>
                    </a:lnTo>
                    <a:lnTo>
                      <a:pt x="772" y="100"/>
                    </a:lnTo>
                    <a:lnTo>
                      <a:pt x="760" y="96"/>
                    </a:lnTo>
                    <a:lnTo>
                      <a:pt x="760" y="96"/>
                    </a:lnTo>
                    <a:lnTo>
                      <a:pt x="720" y="87"/>
                    </a:lnTo>
                    <a:lnTo>
                      <a:pt x="720" y="87"/>
                    </a:lnTo>
                    <a:lnTo>
                      <a:pt x="709" y="85"/>
                    </a:lnTo>
                    <a:lnTo>
                      <a:pt x="709" y="85"/>
                    </a:lnTo>
                    <a:lnTo>
                      <a:pt x="697" y="82"/>
                    </a:lnTo>
                    <a:lnTo>
                      <a:pt x="697" y="82"/>
                    </a:lnTo>
                    <a:lnTo>
                      <a:pt x="677" y="79"/>
                    </a:lnTo>
                    <a:lnTo>
                      <a:pt x="657" y="79"/>
                    </a:lnTo>
                    <a:lnTo>
                      <a:pt x="657" y="79"/>
                    </a:lnTo>
                    <a:lnTo>
                      <a:pt x="638" y="79"/>
                    </a:lnTo>
                    <a:lnTo>
                      <a:pt x="617" y="80"/>
                    </a:lnTo>
                    <a:lnTo>
                      <a:pt x="617" y="80"/>
                    </a:lnTo>
                    <a:lnTo>
                      <a:pt x="569" y="88"/>
                    </a:lnTo>
                    <a:lnTo>
                      <a:pt x="569" y="88"/>
                    </a:lnTo>
                    <a:lnTo>
                      <a:pt x="539" y="96"/>
                    </a:lnTo>
                    <a:lnTo>
                      <a:pt x="539" y="96"/>
                    </a:lnTo>
                    <a:lnTo>
                      <a:pt x="517" y="103"/>
                    </a:lnTo>
                    <a:lnTo>
                      <a:pt x="496" y="111"/>
                    </a:lnTo>
                    <a:lnTo>
                      <a:pt x="496" y="111"/>
                    </a:lnTo>
                    <a:lnTo>
                      <a:pt x="466" y="125"/>
                    </a:lnTo>
                    <a:lnTo>
                      <a:pt x="437" y="141"/>
                    </a:lnTo>
                    <a:lnTo>
                      <a:pt x="437" y="141"/>
                    </a:lnTo>
                    <a:lnTo>
                      <a:pt x="419" y="152"/>
                    </a:lnTo>
                    <a:lnTo>
                      <a:pt x="402" y="165"/>
                    </a:lnTo>
                    <a:lnTo>
                      <a:pt x="386" y="178"/>
                    </a:lnTo>
                    <a:lnTo>
                      <a:pt x="370" y="192"/>
                    </a:lnTo>
                    <a:lnTo>
                      <a:pt x="370" y="192"/>
                    </a:lnTo>
                    <a:lnTo>
                      <a:pt x="347" y="213"/>
                    </a:lnTo>
                    <a:lnTo>
                      <a:pt x="322" y="234"/>
                    </a:lnTo>
                    <a:lnTo>
                      <a:pt x="322" y="234"/>
                    </a:lnTo>
                    <a:lnTo>
                      <a:pt x="301" y="252"/>
                    </a:lnTo>
                    <a:lnTo>
                      <a:pt x="301" y="252"/>
                    </a:lnTo>
                    <a:lnTo>
                      <a:pt x="291" y="258"/>
                    </a:lnTo>
                    <a:lnTo>
                      <a:pt x="280" y="264"/>
                    </a:lnTo>
                    <a:lnTo>
                      <a:pt x="269" y="269"/>
                    </a:lnTo>
                    <a:lnTo>
                      <a:pt x="256" y="274"/>
                    </a:lnTo>
                    <a:lnTo>
                      <a:pt x="256" y="274"/>
                    </a:lnTo>
                    <a:lnTo>
                      <a:pt x="237" y="279"/>
                    </a:lnTo>
                    <a:lnTo>
                      <a:pt x="218" y="284"/>
                    </a:lnTo>
                    <a:lnTo>
                      <a:pt x="218" y="284"/>
                    </a:lnTo>
                    <a:lnTo>
                      <a:pt x="210" y="285"/>
                    </a:lnTo>
                    <a:lnTo>
                      <a:pt x="200" y="285"/>
                    </a:lnTo>
                    <a:lnTo>
                      <a:pt x="200" y="285"/>
                    </a:lnTo>
                    <a:lnTo>
                      <a:pt x="176" y="285"/>
                    </a:lnTo>
                    <a:lnTo>
                      <a:pt x="176" y="285"/>
                    </a:lnTo>
                    <a:lnTo>
                      <a:pt x="176" y="287"/>
                    </a:lnTo>
                    <a:lnTo>
                      <a:pt x="176" y="2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612" dirty="0">
                  <a:solidFill>
                    <a:prstClr val="white"/>
                  </a:solidFill>
                </a:endParaRPr>
              </a:p>
            </p:txBody>
          </p:sp>
          <p:sp>
            <p:nvSpPr>
              <p:cNvPr id="280" name="Freeform 8"/>
              <p:cNvSpPr>
                <a:spLocks/>
              </p:cNvSpPr>
              <p:nvPr/>
            </p:nvSpPr>
            <p:spPr bwMode="auto">
              <a:xfrm>
                <a:off x="6039300" y="2886202"/>
                <a:ext cx="321851" cy="89188"/>
              </a:xfrm>
              <a:custGeom>
                <a:avLst/>
                <a:gdLst>
                  <a:gd name="T0" fmla="*/ 315 w 996"/>
                  <a:gd name="T1" fmla="*/ 276 h 276"/>
                  <a:gd name="T2" fmla="*/ 281 w 996"/>
                  <a:gd name="T3" fmla="*/ 273 h 276"/>
                  <a:gd name="T4" fmla="*/ 275 w 996"/>
                  <a:gd name="T5" fmla="*/ 273 h 276"/>
                  <a:gd name="T6" fmla="*/ 200 w 996"/>
                  <a:gd name="T7" fmla="*/ 254 h 276"/>
                  <a:gd name="T8" fmla="*/ 158 w 996"/>
                  <a:gd name="T9" fmla="*/ 236 h 276"/>
                  <a:gd name="T10" fmla="*/ 118 w 996"/>
                  <a:gd name="T11" fmla="*/ 216 h 276"/>
                  <a:gd name="T12" fmla="*/ 82 w 996"/>
                  <a:gd name="T13" fmla="*/ 190 h 276"/>
                  <a:gd name="T14" fmla="*/ 22 w 996"/>
                  <a:gd name="T15" fmla="*/ 140 h 276"/>
                  <a:gd name="T16" fmla="*/ 5 w 996"/>
                  <a:gd name="T17" fmla="*/ 115 h 276"/>
                  <a:gd name="T18" fmla="*/ 0 w 996"/>
                  <a:gd name="T19" fmla="*/ 72 h 276"/>
                  <a:gd name="T20" fmla="*/ 3 w 996"/>
                  <a:gd name="T21" fmla="*/ 65 h 276"/>
                  <a:gd name="T22" fmla="*/ 10 w 996"/>
                  <a:gd name="T23" fmla="*/ 64 h 276"/>
                  <a:gd name="T24" fmla="*/ 43 w 996"/>
                  <a:gd name="T25" fmla="*/ 64 h 276"/>
                  <a:gd name="T26" fmla="*/ 61 w 996"/>
                  <a:gd name="T27" fmla="*/ 78 h 276"/>
                  <a:gd name="T28" fmla="*/ 82 w 996"/>
                  <a:gd name="T29" fmla="*/ 99 h 276"/>
                  <a:gd name="T30" fmla="*/ 142 w 996"/>
                  <a:gd name="T31" fmla="*/ 145 h 276"/>
                  <a:gd name="T32" fmla="*/ 192 w 996"/>
                  <a:gd name="T33" fmla="*/ 171 h 276"/>
                  <a:gd name="T34" fmla="*/ 243 w 996"/>
                  <a:gd name="T35" fmla="*/ 190 h 276"/>
                  <a:gd name="T36" fmla="*/ 291 w 996"/>
                  <a:gd name="T37" fmla="*/ 201 h 276"/>
                  <a:gd name="T38" fmla="*/ 331 w 996"/>
                  <a:gd name="T39" fmla="*/ 206 h 276"/>
                  <a:gd name="T40" fmla="*/ 360 w 996"/>
                  <a:gd name="T41" fmla="*/ 208 h 276"/>
                  <a:gd name="T42" fmla="*/ 389 w 996"/>
                  <a:gd name="T43" fmla="*/ 204 h 276"/>
                  <a:gd name="T44" fmla="*/ 432 w 996"/>
                  <a:gd name="T45" fmla="*/ 200 h 276"/>
                  <a:gd name="T46" fmla="*/ 462 w 996"/>
                  <a:gd name="T47" fmla="*/ 192 h 276"/>
                  <a:gd name="T48" fmla="*/ 504 w 996"/>
                  <a:gd name="T49" fmla="*/ 176 h 276"/>
                  <a:gd name="T50" fmla="*/ 553 w 996"/>
                  <a:gd name="T51" fmla="*/ 153 h 276"/>
                  <a:gd name="T52" fmla="*/ 611 w 996"/>
                  <a:gd name="T53" fmla="*/ 113 h 276"/>
                  <a:gd name="T54" fmla="*/ 657 w 996"/>
                  <a:gd name="T55" fmla="*/ 67 h 276"/>
                  <a:gd name="T56" fmla="*/ 694 w 996"/>
                  <a:gd name="T57" fmla="*/ 38 h 276"/>
                  <a:gd name="T58" fmla="*/ 735 w 996"/>
                  <a:gd name="T59" fmla="*/ 19 h 276"/>
                  <a:gd name="T60" fmla="*/ 788 w 996"/>
                  <a:gd name="T61" fmla="*/ 3 h 276"/>
                  <a:gd name="T62" fmla="*/ 822 w 996"/>
                  <a:gd name="T63" fmla="*/ 0 h 276"/>
                  <a:gd name="T64" fmla="*/ 860 w 996"/>
                  <a:gd name="T65" fmla="*/ 4 h 276"/>
                  <a:gd name="T66" fmla="*/ 876 w 996"/>
                  <a:gd name="T67" fmla="*/ 8 h 276"/>
                  <a:gd name="T68" fmla="*/ 927 w 996"/>
                  <a:gd name="T69" fmla="*/ 25 h 276"/>
                  <a:gd name="T70" fmla="*/ 961 w 996"/>
                  <a:gd name="T71" fmla="*/ 44 h 276"/>
                  <a:gd name="T72" fmla="*/ 990 w 996"/>
                  <a:gd name="T73" fmla="*/ 72 h 276"/>
                  <a:gd name="T74" fmla="*/ 994 w 996"/>
                  <a:gd name="T75" fmla="*/ 80 h 276"/>
                  <a:gd name="T76" fmla="*/ 996 w 996"/>
                  <a:gd name="T77" fmla="*/ 108 h 276"/>
                  <a:gd name="T78" fmla="*/ 994 w 996"/>
                  <a:gd name="T79" fmla="*/ 116 h 276"/>
                  <a:gd name="T80" fmla="*/ 986 w 996"/>
                  <a:gd name="T81" fmla="*/ 126 h 276"/>
                  <a:gd name="T82" fmla="*/ 966 w 996"/>
                  <a:gd name="T83" fmla="*/ 132 h 276"/>
                  <a:gd name="T84" fmla="*/ 948 w 996"/>
                  <a:gd name="T85" fmla="*/ 126 h 276"/>
                  <a:gd name="T86" fmla="*/ 915 w 996"/>
                  <a:gd name="T87" fmla="*/ 105 h 276"/>
                  <a:gd name="T88" fmla="*/ 891 w 996"/>
                  <a:gd name="T89" fmla="*/ 91 h 276"/>
                  <a:gd name="T90" fmla="*/ 847 w 996"/>
                  <a:gd name="T91" fmla="*/ 76 h 276"/>
                  <a:gd name="T92" fmla="*/ 815 w 996"/>
                  <a:gd name="T93" fmla="*/ 75 h 276"/>
                  <a:gd name="T94" fmla="*/ 777 w 996"/>
                  <a:gd name="T95" fmla="*/ 84 h 276"/>
                  <a:gd name="T96" fmla="*/ 748 w 996"/>
                  <a:gd name="T97" fmla="*/ 97 h 276"/>
                  <a:gd name="T98" fmla="*/ 721 w 996"/>
                  <a:gd name="T99" fmla="*/ 120 h 276"/>
                  <a:gd name="T100" fmla="*/ 678 w 996"/>
                  <a:gd name="T101" fmla="*/ 160 h 276"/>
                  <a:gd name="T102" fmla="*/ 619 w 996"/>
                  <a:gd name="T103" fmla="*/ 206 h 276"/>
                  <a:gd name="T104" fmla="*/ 572 w 996"/>
                  <a:gd name="T105" fmla="*/ 233 h 276"/>
                  <a:gd name="T106" fmla="*/ 520 w 996"/>
                  <a:gd name="T107" fmla="*/ 256 h 276"/>
                  <a:gd name="T108" fmla="*/ 481 w 996"/>
                  <a:gd name="T109" fmla="*/ 268 h 276"/>
                  <a:gd name="T110" fmla="*/ 432 w 996"/>
                  <a:gd name="T111" fmla="*/ 276 h 276"/>
                  <a:gd name="T112" fmla="*/ 393 w 996"/>
                  <a:gd name="T113" fmla="*/ 276 h 276"/>
                  <a:gd name="T114" fmla="*/ 365 w 996"/>
                  <a:gd name="T115"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96" h="276">
                    <a:moveTo>
                      <a:pt x="365" y="276"/>
                    </a:moveTo>
                    <a:lnTo>
                      <a:pt x="365" y="276"/>
                    </a:lnTo>
                    <a:lnTo>
                      <a:pt x="315" y="276"/>
                    </a:lnTo>
                    <a:lnTo>
                      <a:pt x="315" y="276"/>
                    </a:lnTo>
                    <a:lnTo>
                      <a:pt x="299" y="276"/>
                    </a:lnTo>
                    <a:lnTo>
                      <a:pt x="281" y="273"/>
                    </a:lnTo>
                    <a:lnTo>
                      <a:pt x="281" y="273"/>
                    </a:lnTo>
                    <a:lnTo>
                      <a:pt x="275" y="273"/>
                    </a:lnTo>
                    <a:lnTo>
                      <a:pt x="275" y="273"/>
                    </a:lnTo>
                    <a:lnTo>
                      <a:pt x="256" y="270"/>
                    </a:lnTo>
                    <a:lnTo>
                      <a:pt x="237" y="267"/>
                    </a:lnTo>
                    <a:lnTo>
                      <a:pt x="200" y="254"/>
                    </a:lnTo>
                    <a:lnTo>
                      <a:pt x="200" y="254"/>
                    </a:lnTo>
                    <a:lnTo>
                      <a:pt x="179" y="246"/>
                    </a:lnTo>
                    <a:lnTo>
                      <a:pt x="158" y="236"/>
                    </a:lnTo>
                    <a:lnTo>
                      <a:pt x="137" y="227"/>
                    </a:lnTo>
                    <a:lnTo>
                      <a:pt x="118" y="216"/>
                    </a:lnTo>
                    <a:lnTo>
                      <a:pt x="118" y="216"/>
                    </a:lnTo>
                    <a:lnTo>
                      <a:pt x="99" y="203"/>
                    </a:lnTo>
                    <a:lnTo>
                      <a:pt x="82" y="190"/>
                    </a:lnTo>
                    <a:lnTo>
                      <a:pt x="82" y="190"/>
                    </a:lnTo>
                    <a:lnTo>
                      <a:pt x="35" y="153"/>
                    </a:lnTo>
                    <a:lnTo>
                      <a:pt x="35" y="153"/>
                    </a:lnTo>
                    <a:lnTo>
                      <a:pt x="22" y="140"/>
                    </a:lnTo>
                    <a:lnTo>
                      <a:pt x="11" y="128"/>
                    </a:lnTo>
                    <a:lnTo>
                      <a:pt x="11" y="128"/>
                    </a:lnTo>
                    <a:lnTo>
                      <a:pt x="5" y="115"/>
                    </a:lnTo>
                    <a:lnTo>
                      <a:pt x="0" y="100"/>
                    </a:lnTo>
                    <a:lnTo>
                      <a:pt x="0" y="86"/>
                    </a:lnTo>
                    <a:lnTo>
                      <a:pt x="0" y="72"/>
                    </a:lnTo>
                    <a:lnTo>
                      <a:pt x="0" y="72"/>
                    </a:lnTo>
                    <a:lnTo>
                      <a:pt x="2" y="68"/>
                    </a:lnTo>
                    <a:lnTo>
                      <a:pt x="3" y="65"/>
                    </a:lnTo>
                    <a:lnTo>
                      <a:pt x="6" y="64"/>
                    </a:lnTo>
                    <a:lnTo>
                      <a:pt x="10" y="64"/>
                    </a:lnTo>
                    <a:lnTo>
                      <a:pt x="10" y="64"/>
                    </a:lnTo>
                    <a:lnTo>
                      <a:pt x="26" y="62"/>
                    </a:lnTo>
                    <a:lnTo>
                      <a:pt x="43" y="64"/>
                    </a:lnTo>
                    <a:lnTo>
                      <a:pt x="43" y="64"/>
                    </a:lnTo>
                    <a:lnTo>
                      <a:pt x="50" y="67"/>
                    </a:lnTo>
                    <a:lnTo>
                      <a:pt x="50" y="67"/>
                    </a:lnTo>
                    <a:lnTo>
                      <a:pt x="61" y="78"/>
                    </a:lnTo>
                    <a:lnTo>
                      <a:pt x="61" y="78"/>
                    </a:lnTo>
                    <a:lnTo>
                      <a:pt x="82" y="99"/>
                    </a:lnTo>
                    <a:lnTo>
                      <a:pt x="82" y="99"/>
                    </a:lnTo>
                    <a:lnTo>
                      <a:pt x="101" y="115"/>
                    </a:lnTo>
                    <a:lnTo>
                      <a:pt x="122" y="131"/>
                    </a:lnTo>
                    <a:lnTo>
                      <a:pt x="142" y="145"/>
                    </a:lnTo>
                    <a:lnTo>
                      <a:pt x="165" y="158"/>
                    </a:lnTo>
                    <a:lnTo>
                      <a:pt x="165" y="158"/>
                    </a:lnTo>
                    <a:lnTo>
                      <a:pt x="192" y="171"/>
                    </a:lnTo>
                    <a:lnTo>
                      <a:pt x="219" y="182"/>
                    </a:lnTo>
                    <a:lnTo>
                      <a:pt x="219" y="182"/>
                    </a:lnTo>
                    <a:lnTo>
                      <a:pt x="243" y="190"/>
                    </a:lnTo>
                    <a:lnTo>
                      <a:pt x="269" y="196"/>
                    </a:lnTo>
                    <a:lnTo>
                      <a:pt x="269" y="196"/>
                    </a:lnTo>
                    <a:lnTo>
                      <a:pt x="291" y="201"/>
                    </a:lnTo>
                    <a:lnTo>
                      <a:pt x="312" y="203"/>
                    </a:lnTo>
                    <a:lnTo>
                      <a:pt x="312" y="203"/>
                    </a:lnTo>
                    <a:lnTo>
                      <a:pt x="331" y="206"/>
                    </a:lnTo>
                    <a:lnTo>
                      <a:pt x="331" y="206"/>
                    </a:lnTo>
                    <a:lnTo>
                      <a:pt x="345" y="208"/>
                    </a:lnTo>
                    <a:lnTo>
                      <a:pt x="360" y="208"/>
                    </a:lnTo>
                    <a:lnTo>
                      <a:pt x="374" y="206"/>
                    </a:lnTo>
                    <a:lnTo>
                      <a:pt x="389" y="204"/>
                    </a:lnTo>
                    <a:lnTo>
                      <a:pt x="389" y="204"/>
                    </a:lnTo>
                    <a:lnTo>
                      <a:pt x="414" y="201"/>
                    </a:lnTo>
                    <a:lnTo>
                      <a:pt x="414" y="201"/>
                    </a:lnTo>
                    <a:lnTo>
                      <a:pt x="432" y="200"/>
                    </a:lnTo>
                    <a:lnTo>
                      <a:pt x="432" y="200"/>
                    </a:lnTo>
                    <a:lnTo>
                      <a:pt x="462" y="192"/>
                    </a:lnTo>
                    <a:lnTo>
                      <a:pt x="462" y="192"/>
                    </a:lnTo>
                    <a:lnTo>
                      <a:pt x="483" y="184"/>
                    </a:lnTo>
                    <a:lnTo>
                      <a:pt x="504" y="176"/>
                    </a:lnTo>
                    <a:lnTo>
                      <a:pt x="504" y="176"/>
                    </a:lnTo>
                    <a:lnTo>
                      <a:pt x="529" y="166"/>
                    </a:lnTo>
                    <a:lnTo>
                      <a:pt x="553" y="153"/>
                    </a:lnTo>
                    <a:lnTo>
                      <a:pt x="553" y="153"/>
                    </a:lnTo>
                    <a:lnTo>
                      <a:pt x="574" y="142"/>
                    </a:lnTo>
                    <a:lnTo>
                      <a:pt x="593" y="128"/>
                    </a:lnTo>
                    <a:lnTo>
                      <a:pt x="611" y="113"/>
                    </a:lnTo>
                    <a:lnTo>
                      <a:pt x="628" y="97"/>
                    </a:lnTo>
                    <a:lnTo>
                      <a:pt x="628" y="97"/>
                    </a:lnTo>
                    <a:lnTo>
                      <a:pt x="657" y="67"/>
                    </a:lnTo>
                    <a:lnTo>
                      <a:pt x="657" y="67"/>
                    </a:lnTo>
                    <a:lnTo>
                      <a:pt x="675" y="52"/>
                    </a:lnTo>
                    <a:lnTo>
                      <a:pt x="694" y="38"/>
                    </a:lnTo>
                    <a:lnTo>
                      <a:pt x="715" y="27"/>
                    </a:lnTo>
                    <a:lnTo>
                      <a:pt x="735" y="19"/>
                    </a:lnTo>
                    <a:lnTo>
                      <a:pt x="735" y="19"/>
                    </a:lnTo>
                    <a:lnTo>
                      <a:pt x="761" y="9"/>
                    </a:lnTo>
                    <a:lnTo>
                      <a:pt x="788" y="3"/>
                    </a:lnTo>
                    <a:lnTo>
                      <a:pt x="788" y="3"/>
                    </a:lnTo>
                    <a:lnTo>
                      <a:pt x="801" y="1"/>
                    </a:lnTo>
                    <a:lnTo>
                      <a:pt x="801" y="1"/>
                    </a:lnTo>
                    <a:lnTo>
                      <a:pt x="822" y="0"/>
                    </a:lnTo>
                    <a:lnTo>
                      <a:pt x="844" y="1"/>
                    </a:lnTo>
                    <a:lnTo>
                      <a:pt x="844" y="1"/>
                    </a:lnTo>
                    <a:lnTo>
                      <a:pt x="860" y="4"/>
                    </a:lnTo>
                    <a:lnTo>
                      <a:pt x="860" y="4"/>
                    </a:lnTo>
                    <a:lnTo>
                      <a:pt x="876" y="8"/>
                    </a:lnTo>
                    <a:lnTo>
                      <a:pt x="876" y="8"/>
                    </a:lnTo>
                    <a:lnTo>
                      <a:pt x="902" y="16"/>
                    </a:lnTo>
                    <a:lnTo>
                      <a:pt x="902" y="16"/>
                    </a:lnTo>
                    <a:lnTo>
                      <a:pt x="927" y="25"/>
                    </a:lnTo>
                    <a:lnTo>
                      <a:pt x="950" y="38"/>
                    </a:lnTo>
                    <a:lnTo>
                      <a:pt x="950" y="38"/>
                    </a:lnTo>
                    <a:lnTo>
                      <a:pt x="961" y="44"/>
                    </a:lnTo>
                    <a:lnTo>
                      <a:pt x="970" y="52"/>
                    </a:lnTo>
                    <a:lnTo>
                      <a:pt x="990" y="72"/>
                    </a:lnTo>
                    <a:lnTo>
                      <a:pt x="990" y="72"/>
                    </a:lnTo>
                    <a:lnTo>
                      <a:pt x="993" y="75"/>
                    </a:lnTo>
                    <a:lnTo>
                      <a:pt x="994" y="80"/>
                    </a:lnTo>
                    <a:lnTo>
                      <a:pt x="994" y="80"/>
                    </a:lnTo>
                    <a:lnTo>
                      <a:pt x="996" y="94"/>
                    </a:lnTo>
                    <a:lnTo>
                      <a:pt x="996" y="100"/>
                    </a:lnTo>
                    <a:lnTo>
                      <a:pt x="996" y="108"/>
                    </a:lnTo>
                    <a:lnTo>
                      <a:pt x="996" y="108"/>
                    </a:lnTo>
                    <a:lnTo>
                      <a:pt x="994" y="116"/>
                    </a:lnTo>
                    <a:lnTo>
                      <a:pt x="994" y="116"/>
                    </a:lnTo>
                    <a:lnTo>
                      <a:pt x="991" y="123"/>
                    </a:lnTo>
                    <a:lnTo>
                      <a:pt x="986" y="126"/>
                    </a:lnTo>
                    <a:lnTo>
                      <a:pt x="986" y="126"/>
                    </a:lnTo>
                    <a:lnTo>
                      <a:pt x="980" y="131"/>
                    </a:lnTo>
                    <a:lnTo>
                      <a:pt x="974" y="132"/>
                    </a:lnTo>
                    <a:lnTo>
                      <a:pt x="966" y="132"/>
                    </a:lnTo>
                    <a:lnTo>
                      <a:pt x="958" y="131"/>
                    </a:lnTo>
                    <a:lnTo>
                      <a:pt x="958" y="131"/>
                    </a:lnTo>
                    <a:lnTo>
                      <a:pt x="948" y="126"/>
                    </a:lnTo>
                    <a:lnTo>
                      <a:pt x="937" y="121"/>
                    </a:lnTo>
                    <a:lnTo>
                      <a:pt x="937" y="121"/>
                    </a:lnTo>
                    <a:lnTo>
                      <a:pt x="915" y="105"/>
                    </a:lnTo>
                    <a:lnTo>
                      <a:pt x="915" y="105"/>
                    </a:lnTo>
                    <a:lnTo>
                      <a:pt x="903" y="97"/>
                    </a:lnTo>
                    <a:lnTo>
                      <a:pt x="891" y="91"/>
                    </a:lnTo>
                    <a:lnTo>
                      <a:pt x="865" y="81"/>
                    </a:lnTo>
                    <a:lnTo>
                      <a:pt x="865" y="81"/>
                    </a:lnTo>
                    <a:lnTo>
                      <a:pt x="847" y="76"/>
                    </a:lnTo>
                    <a:lnTo>
                      <a:pt x="828" y="75"/>
                    </a:lnTo>
                    <a:lnTo>
                      <a:pt x="828" y="75"/>
                    </a:lnTo>
                    <a:lnTo>
                      <a:pt x="815" y="75"/>
                    </a:lnTo>
                    <a:lnTo>
                      <a:pt x="801" y="78"/>
                    </a:lnTo>
                    <a:lnTo>
                      <a:pt x="801" y="78"/>
                    </a:lnTo>
                    <a:lnTo>
                      <a:pt x="777" y="84"/>
                    </a:lnTo>
                    <a:lnTo>
                      <a:pt x="755" y="94"/>
                    </a:lnTo>
                    <a:lnTo>
                      <a:pt x="755" y="94"/>
                    </a:lnTo>
                    <a:lnTo>
                      <a:pt x="748" y="97"/>
                    </a:lnTo>
                    <a:lnTo>
                      <a:pt x="742" y="100"/>
                    </a:lnTo>
                    <a:lnTo>
                      <a:pt x="742" y="100"/>
                    </a:lnTo>
                    <a:lnTo>
                      <a:pt x="721" y="120"/>
                    </a:lnTo>
                    <a:lnTo>
                      <a:pt x="721" y="120"/>
                    </a:lnTo>
                    <a:lnTo>
                      <a:pt x="699" y="140"/>
                    </a:lnTo>
                    <a:lnTo>
                      <a:pt x="678" y="160"/>
                    </a:lnTo>
                    <a:lnTo>
                      <a:pt x="633" y="196"/>
                    </a:lnTo>
                    <a:lnTo>
                      <a:pt x="633" y="196"/>
                    </a:lnTo>
                    <a:lnTo>
                      <a:pt x="619" y="206"/>
                    </a:lnTo>
                    <a:lnTo>
                      <a:pt x="603" y="216"/>
                    </a:lnTo>
                    <a:lnTo>
                      <a:pt x="588" y="225"/>
                    </a:lnTo>
                    <a:lnTo>
                      <a:pt x="572" y="233"/>
                    </a:lnTo>
                    <a:lnTo>
                      <a:pt x="572" y="233"/>
                    </a:lnTo>
                    <a:lnTo>
                      <a:pt x="545" y="244"/>
                    </a:lnTo>
                    <a:lnTo>
                      <a:pt x="520" y="256"/>
                    </a:lnTo>
                    <a:lnTo>
                      <a:pt x="520" y="256"/>
                    </a:lnTo>
                    <a:lnTo>
                      <a:pt x="494" y="265"/>
                    </a:lnTo>
                    <a:lnTo>
                      <a:pt x="481" y="268"/>
                    </a:lnTo>
                    <a:lnTo>
                      <a:pt x="468" y="272"/>
                    </a:lnTo>
                    <a:lnTo>
                      <a:pt x="468" y="272"/>
                    </a:lnTo>
                    <a:lnTo>
                      <a:pt x="432" y="276"/>
                    </a:lnTo>
                    <a:lnTo>
                      <a:pt x="412" y="276"/>
                    </a:lnTo>
                    <a:lnTo>
                      <a:pt x="393" y="276"/>
                    </a:lnTo>
                    <a:lnTo>
                      <a:pt x="393" y="276"/>
                    </a:lnTo>
                    <a:lnTo>
                      <a:pt x="365" y="276"/>
                    </a:lnTo>
                    <a:lnTo>
                      <a:pt x="365" y="276"/>
                    </a:lnTo>
                    <a:lnTo>
                      <a:pt x="365" y="276"/>
                    </a:lnTo>
                    <a:lnTo>
                      <a:pt x="365"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612" dirty="0">
                  <a:solidFill>
                    <a:prstClr val="white"/>
                  </a:solidFill>
                </a:endParaRPr>
              </a:p>
            </p:txBody>
          </p:sp>
        </p:grpSp>
      </p:grpSp>
      <p:grpSp>
        <p:nvGrpSpPr>
          <p:cNvPr id="44" name="Group 43"/>
          <p:cNvGrpSpPr/>
          <p:nvPr/>
        </p:nvGrpSpPr>
        <p:grpSpPr>
          <a:xfrm>
            <a:off x="1558249" y="1612035"/>
            <a:ext cx="868388" cy="685570"/>
            <a:chOff x="9372473" y="2158681"/>
            <a:chExt cx="851438" cy="672188"/>
          </a:xfrm>
        </p:grpSpPr>
        <p:sp>
          <p:nvSpPr>
            <p:cNvPr id="153" name="Rectangle 152"/>
            <p:cNvSpPr/>
            <p:nvPr/>
          </p:nvSpPr>
          <p:spPr bwMode="auto">
            <a:xfrm>
              <a:off x="9372473" y="2158681"/>
              <a:ext cx="851438" cy="672188"/>
            </a:xfrm>
            <a:prstGeom prst="rect">
              <a:avLst/>
            </a:prstGeom>
            <a:solidFill>
              <a:srgbClr val="002060">
                <a:alpha val="89804"/>
              </a:srgbClr>
            </a:solidFill>
            <a:ln w="3175">
              <a:solidFill>
                <a:schemeClr val="accent3">
                  <a:lumMod val="7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13" rIns="0"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Data Factory</a:t>
              </a:r>
            </a:p>
          </p:txBody>
        </p:sp>
        <p:sp>
          <p:nvSpPr>
            <p:cNvPr id="91" name="Freeform 90"/>
            <p:cNvSpPr>
              <a:spLocks noEditPoints="1"/>
            </p:cNvSpPr>
            <p:nvPr/>
          </p:nvSpPr>
          <p:spPr bwMode="black">
            <a:xfrm>
              <a:off x="9619006" y="2243062"/>
              <a:ext cx="358372" cy="358786"/>
            </a:xfrm>
            <a:custGeom>
              <a:avLst/>
              <a:gdLst>
                <a:gd name="T0" fmla="*/ 0 w 708"/>
                <a:gd name="T1" fmla="*/ 709 h 709"/>
                <a:gd name="T2" fmla="*/ 212 w 708"/>
                <a:gd name="T3" fmla="*/ 567 h 709"/>
                <a:gd name="T4" fmla="*/ 708 w 708"/>
                <a:gd name="T5" fmla="*/ 567 h 709"/>
                <a:gd name="T6" fmla="*/ 496 w 708"/>
                <a:gd name="T7" fmla="*/ 709 h 709"/>
                <a:gd name="T8" fmla="*/ 708 w 708"/>
                <a:gd name="T9" fmla="*/ 567 h 709"/>
                <a:gd name="T10" fmla="*/ 248 w 708"/>
                <a:gd name="T11" fmla="*/ 567 h 709"/>
                <a:gd name="T12" fmla="*/ 460 w 708"/>
                <a:gd name="T13" fmla="*/ 709 h 709"/>
                <a:gd name="T14" fmla="*/ 212 w 708"/>
                <a:gd name="T15" fmla="*/ 227 h 709"/>
                <a:gd name="T16" fmla="*/ 0 w 708"/>
                <a:gd name="T17" fmla="*/ 369 h 709"/>
                <a:gd name="T18" fmla="*/ 212 w 708"/>
                <a:gd name="T19" fmla="*/ 227 h 709"/>
                <a:gd name="T20" fmla="*/ 496 w 708"/>
                <a:gd name="T21" fmla="*/ 14 h 709"/>
                <a:gd name="T22" fmla="*/ 708 w 708"/>
                <a:gd name="T23" fmla="*/ 156 h 709"/>
                <a:gd name="T24" fmla="*/ 460 w 708"/>
                <a:gd name="T25" fmla="*/ 156 h 709"/>
                <a:gd name="T26" fmla="*/ 248 w 708"/>
                <a:gd name="T27" fmla="*/ 298 h 709"/>
                <a:gd name="T28" fmla="*/ 460 w 708"/>
                <a:gd name="T29" fmla="*/ 156 h 709"/>
                <a:gd name="T30" fmla="*/ 127 w 708"/>
                <a:gd name="T31" fmla="*/ 397 h 709"/>
                <a:gd name="T32" fmla="*/ 340 w 708"/>
                <a:gd name="T33" fmla="*/ 539 h 709"/>
                <a:gd name="T34" fmla="*/ 97 w 708"/>
                <a:gd name="T35" fmla="*/ 397 h 709"/>
                <a:gd name="T36" fmla="*/ 0 w 708"/>
                <a:gd name="T37" fmla="*/ 539 h 709"/>
                <a:gd name="T38" fmla="*/ 97 w 708"/>
                <a:gd name="T39" fmla="*/ 397 h 709"/>
                <a:gd name="T40" fmla="*/ 0 w 708"/>
                <a:gd name="T41" fmla="*/ 57 h 709"/>
                <a:gd name="T42" fmla="*/ 97 w 708"/>
                <a:gd name="T43" fmla="*/ 199 h 709"/>
                <a:gd name="T44" fmla="*/ 583 w 708"/>
                <a:gd name="T45" fmla="*/ 397 h 709"/>
                <a:gd name="T46" fmla="*/ 371 w 708"/>
                <a:gd name="T47" fmla="*/ 539 h 709"/>
                <a:gd name="T48" fmla="*/ 583 w 708"/>
                <a:gd name="T49" fmla="*/ 397 h 709"/>
                <a:gd name="T50" fmla="*/ 614 w 708"/>
                <a:gd name="T51" fmla="*/ 397 h 709"/>
                <a:gd name="T52" fmla="*/ 708 w 708"/>
                <a:gd name="T53" fmla="*/ 539 h 709"/>
                <a:gd name="T54" fmla="*/ 354 w 708"/>
                <a:gd name="T55" fmla="*/ 132 h 709"/>
                <a:gd name="T56" fmla="*/ 392 w 708"/>
                <a:gd name="T57" fmla="*/ 47 h 709"/>
                <a:gd name="T58" fmla="*/ 316 w 708"/>
                <a:gd name="T59" fmla="*/ 0 h 709"/>
                <a:gd name="T60" fmla="*/ 269 w 708"/>
                <a:gd name="T61" fmla="*/ 47 h 709"/>
                <a:gd name="T62" fmla="*/ 602 w 708"/>
                <a:gd name="T63" fmla="*/ 343 h 709"/>
                <a:gd name="T64" fmla="*/ 640 w 708"/>
                <a:gd name="T65" fmla="*/ 258 h 709"/>
                <a:gd name="T66" fmla="*/ 564 w 708"/>
                <a:gd name="T67" fmla="*/ 210 h 709"/>
                <a:gd name="T68" fmla="*/ 517 w 708"/>
                <a:gd name="T69" fmla="*/ 2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709">
                  <a:moveTo>
                    <a:pt x="212" y="709"/>
                  </a:moveTo>
                  <a:lnTo>
                    <a:pt x="0" y="709"/>
                  </a:lnTo>
                  <a:lnTo>
                    <a:pt x="0" y="567"/>
                  </a:lnTo>
                  <a:lnTo>
                    <a:pt x="212" y="567"/>
                  </a:lnTo>
                  <a:lnTo>
                    <a:pt x="212" y="709"/>
                  </a:lnTo>
                  <a:close/>
                  <a:moveTo>
                    <a:pt x="708" y="567"/>
                  </a:moveTo>
                  <a:lnTo>
                    <a:pt x="496" y="567"/>
                  </a:lnTo>
                  <a:lnTo>
                    <a:pt x="496" y="709"/>
                  </a:lnTo>
                  <a:lnTo>
                    <a:pt x="708" y="709"/>
                  </a:lnTo>
                  <a:lnTo>
                    <a:pt x="708" y="567"/>
                  </a:lnTo>
                  <a:close/>
                  <a:moveTo>
                    <a:pt x="460" y="567"/>
                  </a:moveTo>
                  <a:lnTo>
                    <a:pt x="248" y="567"/>
                  </a:lnTo>
                  <a:lnTo>
                    <a:pt x="248" y="709"/>
                  </a:lnTo>
                  <a:lnTo>
                    <a:pt x="460" y="709"/>
                  </a:lnTo>
                  <a:lnTo>
                    <a:pt x="460" y="567"/>
                  </a:lnTo>
                  <a:close/>
                  <a:moveTo>
                    <a:pt x="212" y="227"/>
                  </a:moveTo>
                  <a:lnTo>
                    <a:pt x="0" y="227"/>
                  </a:lnTo>
                  <a:lnTo>
                    <a:pt x="0" y="369"/>
                  </a:lnTo>
                  <a:lnTo>
                    <a:pt x="212" y="369"/>
                  </a:lnTo>
                  <a:lnTo>
                    <a:pt x="212" y="227"/>
                  </a:lnTo>
                  <a:close/>
                  <a:moveTo>
                    <a:pt x="708" y="14"/>
                  </a:moveTo>
                  <a:lnTo>
                    <a:pt x="496" y="14"/>
                  </a:lnTo>
                  <a:lnTo>
                    <a:pt x="496" y="156"/>
                  </a:lnTo>
                  <a:lnTo>
                    <a:pt x="708" y="156"/>
                  </a:lnTo>
                  <a:lnTo>
                    <a:pt x="708" y="14"/>
                  </a:lnTo>
                  <a:close/>
                  <a:moveTo>
                    <a:pt x="460" y="156"/>
                  </a:moveTo>
                  <a:lnTo>
                    <a:pt x="248" y="156"/>
                  </a:lnTo>
                  <a:lnTo>
                    <a:pt x="248" y="298"/>
                  </a:lnTo>
                  <a:lnTo>
                    <a:pt x="460" y="298"/>
                  </a:lnTo>
                  <a:lnTo>
                    <a:pt x="460" y="156"/>
                  </a:lnTo>
                  <a:close/>
                  <a:moveTo>
                    <a:pt x="340" y="397"/>
                  </a:moveTo>
                  <a:lnTo>
                    <a:pt x="127" y="397"/>
                  </a:lnTo>
                  <a:lnTo>
                    <a:pt x="127" y="539"/>
                  </a:lnTo>
                  <a:lnTo>
                    <a:pt x="340" y="539"/>
                  </a:lnTo>
                  <a:lnTo>
                    <a:pt x="340" y="397"/>
                  </a:lnTo>
                  <a:close/>
                  <a:moveTo>
                    <a:pt x="97" y="397"/>
                  </a:moveTo>
                  <a:lnTo>
                    <a:pt x="0" y="397"/>
                  </a:lnTo>
                  <a:lnTo>
                    <a:pt x="0" y="539"/>
                  </a:lnTo>
                  <a:lnTo>
                    <a:pt x="97" y="539"/>
                  </a:lnTo>
                  <a:lnTo>
                    <a:pt x="97" y="397"/>
                  </a:lnTo>
                  <a:close/>
                  <a:moveTo>
                    <a:pt x="97" y="57"/>
                  </a:moveTo>
                  <a:lnTo>
                    <a:pt x="0" y="57"/>
                  </a:lnTo>
                  <a:lnTo>
                    <a:pt x="0" y="199"/>
                  </a:lnTo>
                  <a:lnTo>
                    <a:pt x="97" y="199"/>
                  </a:lnTo>
                  <a:lnTo>
                    <a:pt x="97" y="57"/>
                  </a:lnTo>
                  <a:close/>
                  <a:moveTo>
                    <a:pt x="583" y="397"/>
                  </a:moveTo>
                  <a:lnTo>
                    <a:pt x="371" y="397"/>
                  </a:lnTo>
                  <a:lnTo>
                    <a:pt x="371" y="539"/>
                  </a:lnTo>
                  <a:lnTo>
                    <a:pt x="583" y="539"/>
                  </a:lnTo>
                  <a:lnTo>
                    <a:pt x="583" y="397"/>
                  </a:lnTo>
                  <a:close/>
                  <a:moveTo>
                    <a:pt x="708" y="397"/>
                  </a:moveTo>
                  <a:lnTo>
                    <a:pt x="614" y="397"/>
                  </a:lnTo>
                  <a:lnTo>
                    <a:pt x="614" y="539"/>
                  </a:lnTo>
                  <a:lnTo>
                    <a:pt x="708" y="539"/>
                  </a:lnTo>
                  <a:lnTo>
                    <a:pt x="708" y="397"/>
                  </a:lnTo>
                  <a:close/>
                  <a:moveTo>
                    <a:pt x="354" y="132"/>
                  </a:moveTo>
                  <a:lnTo>
                    <a:pt x="439" y="47"/>
                  </a:lnTo>
                  <a:lnTo>
                    <a:pt x="392" y="47"/>
                  </a:lnTo>
                  <a:lnTo>
                    <a:pt x="392" y="0"/>
                  </a:lnTo>
                  <a:lnTo>
                    <a:pt x="316" y="0"/>
                  </a:lnTo>
                  <a:lnTo>
                    <a:pt x="316" y="47"/>
                  </a:lnTo>
                  <a:lnTo>
                    <a:pt x="269" y="47"/>
                  </a:lnTo>
                  <a:lnTo>
                    <a:pt x="354" y="132"/>
                  </a:lnTo>
                  <a:close/>
                  <a:moveTo>
                    <a:pt x="602" y="343"/>
                  </a:moveTo>
                  <a:lnTo>
                    <a:pt x="687" y="258"/>
                  </a:lnTo>
                  <a:lnTo>
                    <a:pt x="640" y="258"/>
                  </a:lnTo>
                  <a:lnTo>
                    <a:pt x="640" y="210"/>
                  </a:lnTo>
                  <a:lnTo>
                    <a:pt x="564" y="210"/>
                  </a:lnTo>
                  <a:lnTo>
                    <a:pt x="564" y="258"/>
                  </a:lnTo>
                  <a:lnTo>
                    <a:pt x="517" y="258"/>
                  </a:lnTo>
                  <a:lnTo>
                    <a:pt x="602" y="343"/>
                  </a:lnTo>
                  <a:close/>
                </a:path>
              </a:pathLst>
            </a:custGeom>
            <a:solidFill>
              <a:schemeClr val="bg1"/>
            </a:solidFill>
            <a:ln>
              <a:noFill/>
            </a:ln>
            <a:extLst/>
          </p:spPr>
          <p:txBody>
            <a:bodyPr vert="horz" wrap="square" lIns="82278" tIns="41139" rIns="82278" bIns="41139"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612" dirty="0">
                <a:solidFill>
                  <a:srgbClr val="000000"/>
                </a:solidFill>
              </a:endParaRPr>
            </a:p>
          </p:txBody>
        </p:sp>
      </p:grpSp>
      <p:grpSp>
        <p:nvGrpSpPr>
          <p:cNvPr id="89" name="Group 88"/>
          <p:cNvGrpSpPr/>
          <p:nvPr/>
        </p:nvGrpSpPr>
        <p:grpSpPr>
          <a:xfrm>
            <a:off x="2496579" y="2364205"/>
            <a:ext cx="868388" cy="685570"/>
            <a:chOff x="2446983" y="2697399"/>
            <a:chExt cx="851438" cy="672188"/>
          </a:xfrm>
        </p:grpSpPr>
        <p:sp>
          <p:nvSpPr>
            <p:cNvPr id="152" name="Rectangle 151"/>
            <p:cNvSpPr/>
            <p:nvPr/>
          </p:nvSpPr>
          <p:spPr bwMode="auto">
            <a:xfrm>
              <a:off x="2446983" y="2697399"/>
              <a:ext cx="851438" cy="672188"/>
            </a:xfrm>
            <a:prstGeom prst="rect">
              <a:avLst/>
            </a:prstGeom>
            <a:solidFill>
              <a:srgbClr val="002060">
                <a:alpha val="89804"/>
              </a:srgbClr>
            </a:solidFill>
            <a:ln w="3175">
              <a:solidFill>
                <a:schemeClr val="accent3">
                  <a:lumMod val="7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13" rIns="0" bIns="46613" numCol="1" rtlCol="0" anchor="b" anchorCtr="0" compatLnSpc="1">
              <a:prstTxWarp prst="textNoShape">
                <a:avLst/>
              </a:prstTxWarp>
            </a:bodyPr>
            <a:lstStyle/>
            <a:p>
              <a:pPr algn="ctr" defTabSz="931967" fontAlgn="base">
                <a:spcBef>
                  <a:spcPct val="0"/>
                </a:spcBef>
                <a:spcAft>
                  <a:spcPct val="0"/>
                </a:spcAft>
              </a:pPr>
              <a:r>
                <a:rPr lang="en-US" sz="612" b="1" dirty="0">
                  <a:solidFill>
                    <a:srgbClr val="FFFFFF"/>
                  </a:solidFill>
                </a:rPr>
                <a:t>Event Hubs</a:t>
              </a:r>
            </a:p>
          </p:txBody>
        </p:sp>
        <p:sp>
          <p:nvSpPr>
            <p:cNvPr id="315" name="Freeform 73"/>
            <p:cNvSpPr>
              <a:spLocks noChangeAspect="1" noEditPoints="1"/>
            </p:cNvSpPr>
            <p:nvPr/>
          </p:nvSpPr>
          <p:spPr bwMode="black">
            <a:xfrm>
              <a:off x="2607098" y="2715114"/>
              <a:ext cx="502920" cy="485502"/>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endParaRPr lang="en-US" sz="1632">
                <a:solidFill>
                  <a:srgbClr val="FFFFFF"/>
                </a:solidFill>
              </a:endParaRPr>
            </a:p>
          </p:txBody>
        </p:sp>
      </p:grpSp>
    </p:spTree>
    <p:extLst>
      <p:ext uri="{BB962C8B-B14F-4D97-AF65-F5344CB8AC3E}">
        <p14:creationId xmlns:p14="http://schemas.microsoft.com/office/powerpoint/2010/main" val="1327602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000"/>
                                        <p:tgtEl>
                                          <p:spTgt spid="38"/>
                                        </p:tgtEl>
                                      </p:cBhvr>
                                    </p:animEffect>
                                    <p:set>
                                      <p:cBhvr>
                                        <p:cTn id="7" dur="1" fill="hold">
                                          <p:stCondLst>
                                            <p:cond delay="1999"/>
                                          </p:stCondLst>
                                        </p:cTn>
                                        <p:tgtEl>
                                          <p:spTgt spid="3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2000"/>
                                        <p:tgtEl>
                                          <p:spTgt spid="70"/>
                                        </p:tgtEl>
                                      </p:cBhvr>
                                    </p:animEffect>
                                    <p:set>
                                      <p:cBhvr>
                                        <p:cTn id="10" dur="1" fill="hold">
                                          <p:stCondLst>
                                            <p:cond delay="1999"/>
                                          </p:stCondLst>
                                        </p:cTn>
                                        <p:tgtEl>
                                          <p:spTgt spid="70"/>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2000"/>
                                        <p:tgtEl>
                                          <p:spTgt spid="54"/>
                                        </p:tgtEl>
                                      </p:cBhvr>
                                    </p:animEffect>
                                    <p:set>
                                      <p:cBhvr>
                                        <p:cTn id="13" dur="1" fill="hold">
                                          <p:stCondLst>
                                            <p:cond delay="1999"/>
                                          </p:stCondLst>
                                        </p:cTn>
                                        <p:tgtEl>
                                          <p:spTgt spid="54"/>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2000"/>
                                        <p:tgtEl>
                                          <p:spTgt spid="55"/>
                                        </p:tgtEl>
                                      </p:cBhvr>
                                    </p:animEffect>
                                    <p:set>
                                      <p:cBhvr>
                                        <p:cTn id="16" dur="1" fill="hold">
                                          <p:stCondLst>
                                            <p:cond delay="1999"/>
                                          </p:stCondLst>
                                        </p:cTn>
                                        <p:tgtEl>
                                          <p:spTgt spid="55"/>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2000"/>
                                        <p:tgtEl>
                                          <p:spTgt spid="63"/>
                                        </p:tgtEl>
                                      </p:cBhvr>
                                    </p:animEffect>
                                    <p:set>
                                      <p:cBhvr>
                                        <p:cTn id="19" dur="1" fill="hold">
                                          <p:stCondLst>
                                            <p:cond delay="1999"/>
                                          </p:stCondLst>
                                        </p:cTn>
                                        <p:tgtEl>
                                          <p:spTgt spid="63"/>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2000"/>
                                        <p:tgtEl>
                                          <p:spTgt spid="68"/>
                                        </p:tgtEl>
                                      </p:cBhvr>
                                    </p:animEffect>
                                    <p:set>
                                      <p:cBhvr>
                                        <p:cTn id="22" dur="1" fill="hold">
                                          <p:stCondLst>
                                            <p:cond delay="1999"/>
                                          </p:stCondLst>
                                        </p:cTn>
                                        <p:tgtEl>
                                          <p:spTgt spid="68"/>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2000"/>
                                        <p:tgtEl>
                                          <p:spTgt spid="57"/>
                                        </p:tgtEl>
                                      </p:cBhvr>
                                    </p:animEffect>
                                    <p:set>
                                      <p:cBhvr>
                                        <p:cTn id="25" dur="1" fill="hold">
                                          <p:stCondLst>
                                            <p:cond delay="1999"/>
                                          </p:stCondLst>
                                        </p:cTn>
                                        <p:tgtEl>
                                          <p:spTgt spid="57"/>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2000"/>
                                        <p:tgtEl>
                                          <p:spTgt spid="36"/>
                                        </p:tgtEl>
                                      </p:cBhvr>
                                    </p:animEffect>
                                    <p:set>
                                      <p:cBhvr>
                                        <p:cTn id="28" dur="1" fill="hold">
                                          <p:stCondLst>
                                            <p:cond delay="1999"/>
                                          </p:stCondLst>
                                        </p:cTn>
                                        <p:tgtEl>
                                          <p:spTgt spid="36"/>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2000"/>
                                        <p:tgtEl>
                                          <p:spTgt spid="37"/>
                                        </p:tgtEl>
                                      </p:cBhvr>
                                    </p:animEffect>
                                    <p:set>
                                      <p:cBhvr>
                                        <p:cTn id="31" dur="1" fill="hold">
                                          <p:stCondLst>
                                            <p:cond delay="1999"/>
                                          </p:stCondLst>
                                        </p:cTn>
                                        <p:tgtEl>
                                          <p:spTgt spid="37"/>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2000"/>
                                        <p:tgtEl>
                                          <p:spTgt spid="56"/>
                                        </p:tgtEl>
                                      </p:cBhvr>
                                    </p:animEffect>
                                    <p:set>
                                      <p:cBhvr>
                                        <p:cTn id="34" dur="1" fill="hold">
                                          <p:stCondLst>
                                            <p:cond delay="1999"/>
                                          </p:stCondLst>
                                        </p:cTn>
                                        <p:tgtEl>
                                          <p:spTgt spid="56"/>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2000"/>
                                        <p:tgtEl>
                                          <p:spTgt spid="39"/>
                                        </p:tgtEl>
                                      </p:cBhvr>
                                    </p:animEffect>
                                    <p:set>
                                      <p:cBhvr>
                                        <p:cTn id="37" dur="1" fill="hold">
                                          <p:stCondLst>
                                            <p:cond delay="1999"/>
                                          </p:stCondLst>
                                        </p:cTn>
                                        <p:tgtEl>
                                          <p:spTgt spid="39"/>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2000"/>
                                        <p:tgtEl>
                                          <p:spTgt spid="51"/>
                                        </p:tgtEl>
                                      </p:cBhvr>
                                    </p:animEffect>
                                    <p:set>
                                      <p:cBhvr>
                                        <p:cTn id="40" dur="1" fill="hold">
                                          <p:stCondLst>
                                            <p:cond delay="1999"/>
                                          </p:stCondLst>
                                        </p:cTn>
                                        <p:tgtEl>
                                          <p:spTgt spid="51"/>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2000"/>
                                        <p:tgtEl>
                                          <p:spTgt spid="50"/>
                                        </p:tgtEl>
                                      </p:cBhvr>
                                    </p:animEffect>
                                    <p:set>
                                      <p:cBhvr>
                                        <p:cTn id="43" dur="1" fill="hold">
                                          <p:stCondLst>
                                            <p:cond delay="1999"/>
                                          </p:stCondLst>
                                        </p:cTn>
                                        <p:tgtEl>
                                          <p:spTgt spid="50"/>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2000"/>
                                        <p:tgtEl>
                                          <p:spTgt spid="75"/>
                                        </p:tgtEl>
                                      </p:cBhvr>
                                    </p:animEffect>
                                    <p:set>
                                      <p:cBhvr>
                                        <p:cTn id="46" dur="1" fill="hold">
                                          <p:stCondLst>
                                            <p:cond delay="1999"/>
                                          </p:stCondLst>
                                        </p:cTn>
                                        <p:tgtEl>
                                          <p:spTgt spid="75"/>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2000"/>
                                        <p:tgtEl>
                                          <p:spTgt spid="77"/>
                                        </p:tgtEl>
                                      </p:cBhvr>
                                    </p:animEffect>
                                    <p:set>
                                      <p:cBhvr>
                                        <p:cTn id="49" dur="1" fill="hold">
                                          <p:stCondLst>
                                            <p:cond delay="1999"/>
                                          </p:stCondLst>
                                        </p:cTn>
                                        <p:tgtEl>
                                          <p:spTgt spid="77"/>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2000"/>
                                        <p:tgtEl>
                                          <p:spTgt spid="73"/>
                                        </p:tgtEl>
                                      </p:cBhvr>
                                    </p:animEffect>
                                    <p:set>
                                      <p:cBhvr>
                                        <p:cTn id="52" dur="1" fill="hold">
                                          <p:stCondLst>
                                            <p:cond delay="1999"/>
                                          </p:stCondLst>
                                        </p:cTn>
                                        <p:tgtEl>
                                          <p:spTgt spid="73"/>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2000"/>
                                        <p:tgtEl>
                                          <p:spTgt spid="402"/>
                                        </p:tgtEl>
                                      </p:cBhvr>
                                    </p:animEffect>
                                    <p:set>
                                      <p:cBhvr>
                                        <p:cTn id="55" dur="1" fill="hold">
                                          <p:stCondLst>
                                            <p:cond delay="1999"/>
                                          </p:stCondLst>
                                        </p:cTn>
                                        <p:tgtEl>
                                          <p:spTgt spid="402"/>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2000"/>
                                        <p:tgtEl>
                                          <p:spTgt spid="97"/>
                                        </p:tgtEl>
                                      </p:cBhvr>
                                    </p:animEffect>
                                    <p:set>
                                      <p:cBhvr>
                                        <p:cTn id="58" dur="1" fill="hold">
                                          <p:stCondLst>
                                            <p:cond delay="1999"/>
                                          </p:stCondLst>
                                        </p:cTn>
                                        <p:tgtEl>
                                          <p:spTgt spid="97"/>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2000"/>
                                        <p:tgtEl>
                                          <p:spTgt spid="103"/>
                                        </p:tgtEl>
                                      </p:cBhvr>
                                    </p:animEffect>
                                    <p:set>
                                      <p:cBhvr>
                                        <p:cTn id="61" dur="1" fill="hold">
                                          <p:stCondLst>
                                            <p:cond delay="1999"/>
                                          </p:stCondLst>
                                        </p:cTn>
                                        <p:tgtEl>
                                          <p:spTgt spid="103"/>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2000"/>
                                        <p:tgtEl>
                                          <p:spTgt spid="109"/>
                                        </p:tgtEl>
                                      </p:cBhvr>
                                    </p:animEffect>
                                    <p:set>
                                      <p:cBhvr>
                                        <p:cTn id="64" dur="1" fill="hold">
                                          <p:stCondLst>
                                            <p:cond delay="1999"/>
                                          </p:stCondLst>
                                        </p:cTn>
                                        <p:tgtEl>
                                          <p:spTgt spid="109"/>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2000"/>
                                        <p:tgtEl>
                                          <p:spTgt spid="108"/>
                                        </p:tgtEl>
                                      </p:cBhvr>
                                    </p:animEffect>
                                    <p:set>
                                      <p:cBhvr>
                                        <p:cTn id="67" dur="1" fill="hold">
                                          <p:stCondLst>
                                            <p:cond delay="1999"/>
                                          </p:stCondLst>
                                        </p:cTn>
                                        <p:tgtEl>
                                          <p:spTgt spid="108"/>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2000"/>
                                        <p:tgtEl>
                                          <p:spTgt spid="107"/>
                                        </p:tgtEl>
                                      </p:cBhvr>
                                    </p:animEffect>
                                    <p:set>
                                      <p:cBhvr>
                                        <p:cTn id="70" dur="1" fill="hold">
                                          <p:stCondLst>
                                            <p:cond delay="1999"/>
                                          </p:stCondLst>
                                        </p:cTn>
                                        <p:tgtEl>
                                          <p:spTgt spid="107"/>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2000"/>
                                        <p:tgtEl>
                                          <p:spTgt spid="110"/>
                                        </p:tgtEl>
                                      </p:cBhvr>
                                    </p:animEffect>
                                    <p:set>
                                      <p:cBhvr>
                                        <p:cTn id="73" dur="1" fill="hold">
                                          <p:stCondLst>
                                            <p:cond delay="1999"/>
                                          </p:stCondLst>
                                        </p:cTn>
                                        <p:tgtEl>
                                          <p:spTgt spid="110"/>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2000"/>
                                        <p:tgtEl>
                                          <p:spTgt spid="111"/>
                                        </p:tgtEl>
                                      </p:cBhvr>
                                    </p:animEffect>
                                    <p:set>
                                      <p:cBhvr>
                                        <p:cTn id="76" dur="1" fill="hold">
                                          <p:stCondLst>
                                            <p:cond delay="1999"/>
                                          </p:stCondLst>
                                        </p:cTn>
                                        <p:tgtEl>
                                          <p:spTgt spid="111"/>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2000"/>
                                        <p:tgtEl>
                                          <p:spTgt spid="122"/>
                                        </p:tgtEl>
                                      </p:cBhvr>
                                    </p:animEffect>
                                    <p:set>
                                      <p:cBhvr>
                                        <p:cTn id="79" dur="1" fill="hold">
                                          <p:stCondLst>
                                            <p:cond delay="1999"/>
                                          </p:stCondLst>
                                        </p:cTn>
                                        <p:tgtEl>
                                          <p:spTgt spid="122"/>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2000"/>
                                        <p:tgtEl>
                                          <p:spTgt spid="352"/>
                                        </p:tgtEl>
                                      </p:cBhvr>
                                    </p:animEffect>
                                    <p:set>
                                      <p:cBhvr>
                                        <p:cTn id="82" dur="1" fill="hold">
                                          <p:stCondLst>
                                            <p:cond delay="1999"/>
                                          </p:stCondLst>
                                        </p:cTn>
                                        <p:tgtEl>
                                          <p:spTgt spid="352"/>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2000"/>
                                        <p:tgtEl>
                                          <p:spTgt spid="155"/>
                                        </p:tgtEl>
                                      </p:cBhvr>
                                    </p:animEffect>
                                    <p:set>
                                      <p:cBhvr>
                                        <p:cTn id="85" dur="1" fill="hold">
                                          <p:stCondLst>
                                            <p:cond delay="1999"/>
                                          </p:stCondLst>
                                        </p:cTn>
                                        <p:tgtEl>
                                          <p:spTgt spid="155"/>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2000"/>
                                        <p:tgtEl>
                                          <p:spTgt spid="365"/>
                                        </p:tgtEl>
                                      </p:cBhvr>
                                    </p:animEffect>
                                    <p:set>
                                      <p:cBhvr>
                                        <p:cTn id="88" dur="1" fill="hold">
                                          <p:stCondLst>
                                            <p:cond delay="1999"/>
                                          </p:stCondLst>
                                        </p:cTn>
                                        <p:tgtEl>
                                          <p:spTgt spid="365"/>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2000"/>
                                        <p:tgtEl>
                                          <p:spTgt spid="371"/>
                                        </p:tgtEl>
                                      </p:cBhvr>
                                    </p:animEffect>
                                    <p:set>
                                      <p:cBhvr>
                                        <p:cTn id="91" dur="1" fill="hold">
                                          <p:stCondLst>
                                            <p:cond delay="1999"/>
                                          </p:stCondLst>
                                        </p:cTn>
                                        <p:tgtEl>
                                          <p:spTgt spid="371"/>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2000"/>
                                        <p:tgtEl>
                                          <p:spTgt spid="401"/>
                                        </p:tgtEl>
                                      </p:cBhvr>
                                    </p:animEffect>
                                    <p:set>
                                      <p:cBhvr>
                                        <p:cTn id="94" dur="1" fill="hold">
                                          <p:stCondLst>
                                            <p:cond delay="1999"/>
                                          </p:stCondLst>
                                        </p:cTn>
                                        <p:tgtEl>
                                          <p:spTgt spid="401"/>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2000"/>
                                        <p:tgtEl>
                                          <p:spTgt spid="400"/>
                                        </p:tgtEl>
                                      </p:cBhvr>
                                    </p:animEffect>
                                    <p:set>
                                      <p:cBhvr>
                                        <p:cTn id="97" dur="1" fill="hold">
                                          <p:stCondLst>
                                            <p:cond delay="1999"/>
                                          </p:stCondLst>
                                        </p:cTn>
                                        <p:tgtEl>
                                          <p:spTgt spid="400"/>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2000"/>
                                        <p:tgtEl>
                                          <p:spTgt spid="398"/>
                                        </p:tgtEl>
                                      </p:cBhvr>
                                    </p:animEffect>
                                    <p:set>
                                      <p:cBhvr>
                                        <p:cTn id="100" dur="1" fill="hold">
                                          <p:stCondLst>
                                            <p:cond delay="1999"/>
                                          </p:stCondLst>
                                        </p:cTn>
                                        <p:tgtEl>
                                          <p:spTgt spid="398"/>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2000"/>
                                        <p:tgtEl>
                                          <p:spTgt spid="40"/>
                                        </p:tgtEl>
                                      </p:cBhvr>
                                    </p:animEffect>
                                    <p:set>
                                      <p:cBhvr>
                                        <p:cTn id="103" dur="1" fill="hold">
                                          <p:stCondLst>
                                            <p:cond delay="1999"/>
                                          </p:stCondLst>
                                        </p:cTn>
                                        <p:tgtEl>
                                          <p:spTgt spid="40"/>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2000"/>
                                        <p:tgtEl>
                                          <p:spTgt spid="49"/>
                                        </p:tgtEl>
                                      </p:cBhvr>
                                    </p:animEffect>
                                    <p:set>
                                      <p:cBhvr>
                                        <p:cTn id="106" dur="1" fill="hold">
                                          <p:stCondLst>
                                            <p:cond delay="1999"/>
                                          </p:stCondLst>
                                        </p:cTn>
                                        <p:tgtEl>
                                          <p:spTgt spid="49"/>
                                        </p:tgtEl>
                                        <p:attrNameLst>
                                          <p:attrName>style.visibility</p:attrName>
                                        </p:attrNameLst>
                                      </p:cBhvr>
                                      <p:to>
                                        <p:strVal val="hidden"/>
                                      </p:to>
                                    </p:set>
                                  </p:childTnLst>
                                </p:cTn>
                              </p:par>
                              <p:par>
                                <p:cTn id="107" presetID="10" presetClass="exit" presetSubtype="0" fill="hold" nodeType="withEffect">
                                  <p:stCondLst>
                                    <p:cond delay="0"/>
                                  </p:stCondLst>
                                  <p:childTnLst>
                                    <p:animEffect transition="out" filter="fade">
                                      <p:cBhvr>
                                        <p:cTn id="108" dur="2000"/>
                                        <p:tgtEl>
                                          <p:spTgt spid="47"/>
                                        </p:tgtEl>
                                      </p:cBhvr>
                                    </p:animEffect>
                                    <p:set>
                                      <p:cBhvr>
                                        <p:cTn id="109" dur="1" fill="hold">
                                          <p:stCondLst>
                                            <p:cond delay="1999"/>
                                          </p:stCondLst>
                                        </p:cTn>
                                        <p:tgtEl>
                                          <p:spTgt spid="47"/>
                                        </p:tgtEl>
                                        <p:attrNameLst>
                                          <p:attrName>style.visibility</p:attrName>
                                        </p:attrNameLst>
                                      </p:cBhvr>
                                      <p:to>
                                        <p:strVal val="hidden"/>
                                      </p:to>
                                    </p:set>
                                  </p:childTnLst>
                                </p:cTn>
                              </p:par>
                              <p:par>
                                <p:cTn id="110" presetID="10" presetClass="exit" presetSubtype="0" fill="hold" nodeType="withEffect">
                                  <p:stCondLst>
                                    <p:cond delay="0"/>
                                  </p:stCondLst>
                                  <p:childTnLst>
                                    <p:animEffect transition="out" filter="fade">
                                      <p:cBhvr>
                                        <p:cTn id="111" dur="2000"/>
                                        <p:tgtEl>
                                          <p:spTgt spid="46"/>
                                        </p:tgtEl>
                                      </p:cBhvr>
                                    </p:animEffect>
                                    <p:set>
                                      <p:cBhvr>
                                        <p:cTn id="112" dur="1" fill="hold">
                                          <p:stCondLst>
                                            <p:cond delay="1999"/>
                                          </p:stCondLst>
                                        </p:cTn>
                                        <p:tgtEl>
                                          <p:spTgt spid="46"/>
                                        </p:tgtEl>
                                        <p:attrNameLst>
                                          <p:attrName>style.visibility</p:attrName>
                                        </p:attrNameLst>
                                      </p:cBhvr>
                                      <p:to>
                                        <p:strVal val="hidden"/>
                                      </p:to>
                                    </p:set>
                                  </p:childTnLst>
                                </p:cTn>
                              </p:par>
                              <p:par>
                                <p:cTn id="113" presetID="10" presetClass="exit" presetSubtype="0" fill="hold" nodeType="withEffect">
                                  <p:stCondLst>
                                    <p:cond delay="0"/>
                                  </p:stCondLst>
                                  <p:childTnLst>
                                    <p:animEffect transition="out" filter="fade">
                                      <p:cBhvr>
                                        <p:cTn id="114" dur="2000"/>
                                        <p:tgtEl>
                                          <p:spTgt spid="112"/>
                                        </p:tgtEl>
                                      </p:cBhvr>
                                    </p:animEffect>
                                    <p:set>
                                      <p:cBhvr>
                                        <p:cTn id="115" dur="1" fill="hold">
                                          <p:stCondLst>
                                            <p:cond delay="1999"/>
                                          </p:stCondLst>
                                        </p:cTn>
                                        <p:tgtEl>
                                          <p:spTgt spid="112"/>
                                        </p:tgtEl>
                                        <p:attrNameLst>
                                          <p:attrName>style.visibility</p:attrName>
                                        </p:attrNameLst>
                                      </p:cBhvr>
                                      <p:to>
                                        <p:strVal val="hidden"/>
                                      </p:to>
                                    </p:set>
                                  </p:childTnLst>
                                </p:cTn>
                              </p:par>
                              <p:par>
                                <p:cTn id="116" presetID="10" presetClass="exit" presetSubtype="0" fill="hold" nodeType="withEffect">
                                  <p:stCondLst>
                                    <p:cond delay="0"/>
                                  </p:stCondLst>
                                  <p:childTnLst>
                                    <p:animEffect transition="out" filter="fade">
                                      <p:cBhvr>
                                        <p:cTn id="117" dur="2000"/>
                                        <p:tgtEl>
                                          <p:spTgt spid="399"/>
                                        </p:tgtEl>
                                      </p:cBhvr>
                                    </p:animEffect>
                                    <p:set>
                                      <p:cBhvr>
                                        <p:cTn id="118" dur="1" fill="hold">
                                          <p:stCondLst>
                                            <p:cond delay="1999"/>
                                          </p:stCondLst>
                                        </p:cTn>
                                        <p:tgtEl>
                                          <p:spTgt spid="399"/>
                                        </p:tgtEl>
                                        <p:attrNameLst>
                                          <p:attrName>style.visibility</p:attrName>
                                        </p:attrNameLst>
                                      </p:cBhvr>
                                      <p:to>
                                        <p:strVal val="hidden"/>
                                      </p:to>
                                    </p:set>
                                  </p:childTnLst>
                                </p:cTn>
                              </p:par>
                              <p:par>
                                <p:cTn id="119" presetID="10" presetClass="exit" presetSubtype="0" fill="hold" nodeType="withEffect">
                                  <p:stCondLst>
                                    <p:cond delay="0"/>
                                  </p:stCondLst>
                                  <p:childTnLst>
                                    <p:animEffect transition="out" filter="fade">
                                      <p:cBhvr>
                                        <p:cTn id="120" dur="2000"/>
                                        <p:tgtEl>
                                          <p:spTgt spid="72"/>
                                        </p:tgtEl>
                                      </p:cBhvr>
                                    </p:animEffect>
                                    <p:set>
                                      <p:cBhvr>
                                        <p:cTn id="121" dur="1" fill="hold">
                                          <p:stCondLst>
                                            <p:cond delay="1999"/>
                                          </p:stCondLst>
                                        </p:cTn>
                                        <p:tgtEl>
                                          <p:spTgt spid="72"/>
                                        </p:tgtEl>
                                        <p:attrNameLst>
                                          <p:attrName>style.visibility</p:attrName>
                                        </p:attrNameLst>
                                      </p:cBhvr>
                                      <p:to>
                                        <p:strVal val="hidden"/>
                                      </p:to>
                                    </p:set>
                                  </p:childTnLst>
                                </p:cTn>
                              </p:par>
                              <p:par>
                                <p:cTn id="122" presetID="10" presetClass="exit" presetSubtype="0" fill="hold" nodeType="withEffect">
                                  <p:stCondLst>
                                    <p:cond delay="0"/>
                                  </p:stCondLst>
                                  <p:childTnLst>
                                    <p:animEffect transition="out" filter="fade">
                                      <p:cBhvr>
                                        <p:cTn id="123" dur="2000"/>
                                        <p:tgtEl>
                                          <p:spTgt spid="41"/>
                                        </p:tgtEl>
                                      </p:cBhvr>
                                    </p:animEffect>
                                    <p:set>
                                      <p:cBhvr>
                                        <p:cTn id="124" dur="1" fill="hold">
                                          <p:stCondLst>
                                            <p:cond delay="1999"/>
                                          </p:stCondLst>
                                        </p:cTn>
                                        <p:tgtEl>
                                          <p:spTgt spid="41"/>
                                        </p:tgtEl>
                                        <p:attrNameLst>
                                          <p:attrName>style.visibility</p:attrName>
                                        </p:attrNameLst>
                                      </p:cBhvr>
                                      <p:to>
                                        <p:strVal val="hidden"/>
                                      </p:to>
                                    </p:set>
                                  </p:childTnLst>
                                </p:cTn>
                              </p:par>
                              <p:par>
                                <p:cTn id="125" presetID="10" presetClass="exit" presetSubtype="0" fill="hold" nodeType="withEffect">
                                  <p:stCondLst>
                                    <p:cond delay="0"/>
                                  </p:stCondLst>
                                  <p:childTnLst>
                                    <p:animEffect transition="out" filter="fade">
                                      <p:cBhvr>
                                        <p:cTn id="126" dur="2000"/>
                                        <p:tgtEl>
                                          <p:spTgt spid="42"/>
                                        </p:tgtEl>
                                      </p:cBhvr>
                                    </p:animEffect>
                                    <p:set>
                                      <p:cBhvr>
                                        <p:cTn id="127" dur="1" fill="hold">
                                          <p:stCondLst>
                                            <p:cond delay="1999"/>
                                          </p:stCondLst>
                                        </p:cTn>
                                        <p:tgtEl>
                                          <p:spTgt spid="42"/>
                                        </p:tgtEl>
                                        <p:attrNameLst>
                                          <p:attrName>style.visibility</p:attrName>
                                        </p:attrNameLst>
                                      </p:cBhvr>
                                      <p:to>
                                        <p:strVal val="hidden"/>
                                      </p:to>
                                    </p:set>
                                  </p:childTnLst>
                                </p:cTn>
                              </p:par>
                              <p:par>
                                <p:cTn id="128" presetID="10" presetClass="exit" presetSubtype="0" fill="hold" nodeType="withEffect">
                                  <p:stCondLst>
                                    <p:cond delay="0"/>
                                  </p:stCondLst>
                                  <p:childTnLst>
                                    <p:animEffect transition="out" filter="fade">
                                      <p:cBhvr>
                                        <p:cTn id="129" dur="2000"/>
                                        <p:tgtEl>
                                          <p:spTgt spid="93"/>
                                        </p:tgtEl>
                                      </p:cBhvr>
                                    </p:animEffect>
                                    <p:set>
                                      <p:cBhvr>
                                        <p:cTn id="130" dur="1" fill="hold">
                                          <p:stCondLst>
                                            <p:cond delay="1999"/>
                                          </p:stCondLst>
                                        </p:cTn>
                                        <p:tgtEl>
                                          <p:spTgt spid="93"/>
                                        </p:tgtEl>
                                        <p:attrNameLst>
                                          <p:attrName>style.visibility</p:attrName>
                                        </p:attrNameLst>
                                      </p:cBhvr>
                                      <p:to>
                                        <p:strVal val="hidden"/>
                                      </p:to>
                                    </p:set>
                                  </p:childTnLst>
                                </p:cTn>
                              </p:par>
                              <p:par>
                                <p:cTn id="131" presetID="10" presetClass="exit" presetSubtype="0" fill="hold" nodeType="withEffect">
                                  <p:stCondLst>
                                    <p:cond delay="0"/>
                                  </p:stCondLst>
                                  <p:childTnLst>
                                    <p:animEffect transition="out" filter="fade">
                                      <p:cBhvr>
                                        <p:cTn id="132" dur="2000"/>
                                        <p:tgtEl>
                                          <p:spTgt spid="44"/>
                                        </p:tgtEl>
                                      </p:cBhvr>
                                    </p:animEffect>
                                    <p:set>
                                      <p:cBhvr>
                                        <p:cTn id="133" dur="1" fill="hold">
                                          <p:stCondLst>
                                            <p:cond delay="1999"/>
                                          </p:stCondLst>
                                        </p:cTn>
                                        <p:tgtEl>
                                          <p:spTgt spid="44"/>
                                        </p:tgtEl>
                                        <p:attrNameLst>
                                          <p:attrName>style.visibility</p:attrName>
                                        </p:attrNameLst>
                                      </p:cBhvr>
                                      <p:to>
                                        <p:strVal val="hidden"/>
                                      </p:to>
                                    </p:set>
                                  </p:childTnLst>
                                </p:cTn>
                              </p:par>
                              <p:par>
                                <p:cTn id="134" presetID="10" presetClass="exit" presetSubtype="0" fill="hold" nodeType="withEffect">
                                  <p:stCondLst>
                                    <p:cond delay="0"/>
                                  </p:stCondLst>
                                  <p:childTnLst>
                                    <p:animEffect transition="out" filter="fade">
                                      <p:cBhvr>
                                        <p:cTn id="135" dur="2000"/>
                                        <p:tgtEl>
                                          <p:spTgt spid="89"/>
                                        </p:tgtEl>
                                      </p:cBhvr>
                                    </p:animEffect>
                                    <p:set>
                                      <p:cBhvr>
                                        <p:cTn id="136" dur="1" fill="hold">
                                          <p:stCondLst>
                                            <p:cond delay="1999"/>
                                          </p:stCondLst>
                                        </p:cTn>
                                        <p:tgtEl>
                                          <p:spTgt spid="89"/>
                                        </p:tgtEl>
                                        <p:attrNameLst>
                                          <p:attrName>style.visibility</p:attrName>
                                        </p:attrNameLst>
                                      </p:cBhvr>
                                      <p:to>
                                        <p:strVal val="hidden"/>
                                      </p:to>
                                    </p:set>
                                  </p:childTnLst>
                                </p:cTn>
                              </p:par>
                              <p:par>
                                <p:cTn id="137" presetID="10" presetClass="exit" presetSubtype="0" fill="hold" nodeType="withEffect">
                                  <p:stCondLst>
                                    <p:cond delay="0"/>
                                  </p:stCondLst>
                                  <p:childTnLst>
                                    <p:animEffect transition="out" filter="fade">
                                      <p:cBhvr>
                                        <p:cTn id="138" dur="2000"/>
                                        <p:tgtEl>
                                          <p:spTgt spid="69"/>
                                        </p:tgtEl>
                                      </p:cBhvr>
                                    </p:animEffect>
                                    <p:set>
                                      <p:cBhvr>
                                        <p:cTn id="139" dur="1" fill="hold">
                                          <p:stCondLst>
                                            <p:cond delay="1999"/>
                                          </p:stCondLst>
                                        </p:cTn>
                                        <p:tgtEl>
                                          <p:spTgt spid="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flipH="1">
            <a:off x="882" y="496"/>
            <a:ext cx="12481284" cy="6993534"/>
          </a:xfrm>
          <a:prstGeom prst="rect">
            <a:avLst/>
          </a:prstGeom>
        </p:spPr>
      </p:pic>
      <p:sp>
        <p:nvSpPr>
          <p:cNvPr id="10" name="Rectangle 9"/>
          <p:cNvSpPr/>
          <p:nvPr/>
        </p:nvSpPr>
        <p:spPr bwMode="auto">
          <a:xfrm>
            <a:off x="489728" y="1121643"/>
            <a:ext cx="5888145" cy="2117263"/>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itle 8"/>
          <p:cNvSpPr txBox="1">
            <a:spLocks/>
          </p:cNvSpPr>
          <p:nvPr/>
        </p:nvSpPr>
        <p:spPr>
          <a:xfrm>
            <a:off x="905618" y="1444170"/>
            <a:ext cx="6871158" cy="917444"/>
          </a:xfrm>
          <a:prstGeom prst="rect">
            <a:avLst/>
          </a:prstGeom>
        </p:spPr>
        <p:txBody>
          <a:bodyPr lIns="146283" tIns="91427" rIns="146283" bIns="91427"/>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5399" dirty="0">
                <a:gradFill>
                  <a:gsLst>
                    <a:gs pos="0">
                      <a:srgbClr val="FFFFFF"/>
                    </a:gs>
                    <a:gs pos="31000">
                      <a:srgbClr val="FFFFFF"/>
                    </a:gs>
                  </a:gsLst>
                  <a:lin ang="5400000" scaled="0"/>
                </a:gradFill>
              </a:rPr>
              <a:t>Break Time: </a:t>
            </a:r>
            <a:br>
              <a:rPr sz="5399" dirty="0">
                <a:gradFill>
                  <a:gsLst>
                    <a:gs pos="0">
                      <a:srgbClr val="FFFFFF"/>
                    </a:gs>
                    <a:gs pos="31000">
                      <a:srgbClr val="FFFFFF"/>
                    </a:gs>
                  </a:gsLst>
                  <a:lin ang="5400000" scaled="0"/>
                </a:gradFill>
              </a:rPr>
            </a:br>
            <a:r>
              <a:rPr lang="en-US" sz="3200" dirty="0" smtClean="0">
                <a:solidFill>
                  <a:schemeClr val="bg1"/>
                </a:solidFill>
                <a:latin typeface="Consolas" panose="020B0609020204030204" pitchFamily="49" charset="0"/>
                <a:cs typeface="Consolas" panose="020B0609020204030204" pitchFamily="49" charset="0"/>
              </a:rPr>
              <a:t>Lab 0: </a:t>
            </a:r>
            <a:r>
              <a:rPr lang="en-US" sz="2800" dirty="0" smtClean="0">
                <a:solidFill>
                  <a:schemeClr val="bg1"/>
                </a:solidFill>
              </a:rPr>
              <a:t>Login </a:t>
            </a:r>
            <a:r>
              <a:rPr lang="en-US" sz="2800" dirty="0">
                <a:solidFill>
                  <a:schemeClr val="bg1"/>
                </a:solidFill>
              </a:rPr>
              <a:t>to the Azure Portal</a:t>
            </a:r>
          </a:p>
          <a:p>
            <a:endParaRPr sz="3399" dirty="0">
              <a:gradFill>
                <a:gsLst>
                  <a:gs pos="0">
                    <a:srgbClr val="FFFFFF"/>
                  </a:gs>
                  <a:gs pos="31000">
                    <a:srgbClr val="FFFFFF"/>
                  </a:gs>
                </a:gsLst>
                <a:lin ang="5400000" scaled="0"/>
              </a:gradFill>
            </a:endParaRPr>
          </a:p>
        </p:txBody>
      </p:sp>
    </p:spTree>
    <p:extLst>
      <p:ext uri="{BB962C8B-B14F-4D97-AF65-F5344CB8AC3E}">
        <p14:creationId xmlns:p14="http://schemas.microsoft.com/office/powerpoint/2010/main" val="109978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50000"/>
                  </a:schemeClr>
                </a:solidFill>
              </a:rPr>
              <a:t>Microsoft Azure </a:t>
            </a:r>
            <a:r>
              <a:rPr lang="en-US" dirty="0" smtClean="0">
                <a:solidFill>
                  <a:schemeClr val="bg1">
                    <a:lumMod val="50000"/>
                  </a:schemeClr>
                </a:solidFill>
              </a:rPr>
              <a:t>Backup</a:t>
            </a:r>
            <a:endParaRPr lang="en-US" dirty="0">
              <a:solidFill>
                <a:schemeClr val="bg1">
                  <a:lumMod val="50000"/>
                </a:schemeClr>
              </a:solidFill>
            </a:endParaRPr>
          </a:p>
        </p:txBody>
      </p:sp>
      <p:sp>
        <p:nvSpPr>
          <p:cNvPr id="3" name="Text Placeholder 2"/>
          <p:cNvSpPr>
            <a:spLocks noGrp="1"/>
          </p:cNvSpPr>
          <p:nvPr>
            <p:ph type="body" sz="quarter" idx="4294967295"/>
          </p:nvPr>
        </p:nvSpPr>
        <p:spPr>
          <a:xfrm>
            <a:off x="277089" y="959025"/>
            <a:ext cx="11884025" cy="572464"/>
          </a:xfrm>
          <a:prstGeom prst="rect">
            <a:avLst/>
          </a:prstGeom>
        </p:spPr>
        <p:txBody>
          <a:bodyPr/>
          <a:lstStyle/>
          <a:p>
            <a:pPr marL="0" indent="0">
              <a:buNone/>
            </a:pPr>
            <a:r>
              <a:rPr lang="en-US" sz="2800" dirty="0" smtClean="0">
                <a:solidFill>
                  <a:schemeClr val="accent1">
                    <a:lumMod val="60000"/>
                    <a:lumOff val="40000"/>
                  </a:schemeClr>
                </a:solidFill>
              </a:rPr>
              <a:t>Simple and reliable server backup to the cloud</a:t>
            </a:r>
          </a:p>
        </p:txBody>
      </p:sp>
      <p:sp>
        <p:nvSpPr>
          <p:cNvPr id="4" name="Rectangle 3"/>
          <p:cNvSpPr/>
          <p:nvPr/>
        </p:nvSpPr>
        <p:spPr bwMode="auto">
          <a:xfrm>
            <a:off x="1037915" y="1925444"/>
            <a:ext cx="3234447" cy="4467849"/>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algn="ctr" defTabSz="932293" fontAlgn="base">
              <a:spcBef>
                <a:spcPct val="0"/>
              </a:spcBef>
              <a:spcAft>
                <a:spcPct val="0"/>
              </a:spcAft>
            </a:pPr>
            <a:r>
              <a:rPr lang="en-US" sz="2800" dirty="0">
                <a:gradFill>
                  <a:gsLst>
                    <a:gs pos="0">
                      <a:srgbClr val="FFFFFF"/>
                    </a:gs>
                    <a:gs pos="100000">
                      <a:srgbClr val="FFFFFF"/>
                    </a:gs>
                  </a:gsLst>
                  <a:lin ang="5400000" scaled="0"/>
                </a:gradFill>
              </a:rPr>
              <a:t>Reliable offsite data protection</a:t>
            </a:r>
          </a:p>
        </p:txBody>
      </p:sp>
      <p:sp>
        <p:nvSpPr>
          <p:cNvPr id="5" name="Rectangle 4"/>
          <p:cNvSpPr/>
          <p:nvPr/>
        </p:nvSpPr>
        <p:spPr bwMode="auto">
          <a:xfrm>
            <a:off x="4571368" y="1925443"/>
            <a:ext cx="3234447" cy="446784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algn="ctr" defTabSz="932293" fontAlgn="base">
              <a:spcBef>
                <a:spcPct val="0"/>
              </a:spcBef>
              <a:spcAft>
                <a:spcPct val="0"/>
              </a:spcAft>
            </a:pPr>
            <a:r>
              <a:rPr lang="en-US" sz="2800" dirty="0">
                <a:gradFill>
                  <a:gsLst>
                    <a:gs pos="0">
                      <a:srgbClr val="FFFFFF"/>
                    </a:gs>
                    <a:gs pos="100000">
                      <a:srgbClr val="FFFFFF"/>
                    </a:gs>
                  </a:gsLst>
                  <a:lin ang="5400000" scaled="0"/>
                </a:gradFill>
              </a:rPr>
              <a:t>A simple and integrated solution</a:t>
            </a:r>
          </a:p>
        </p:txBody>
      </p:sp>
      <p:sp>
        <p:nvSpPr>
          <p:cNvPr id="6" name="Rectangle 5"/>
          <p:cNvSpPr/>
          <p:nvPr/>
        </p:nvSpPr>
        <p:spPr bwMode="auto">
          <a:xfrm>
            <a:off x="8113447" y="1925444"/>
            <a:ext cx="3234447" cy="4467849"/>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algn="ctr" defTabSz="932293" fontAlgn="base">
              <a:spcBef>
                <a:spcPct val="0"/>
              </a:spcBef>
              <a:spcAft>
                <a:spcPct val="0"/>
              </a:spcAft>
            </a:pPr>
            <a:r>
              <a:rPr lang="en-US" sz="2800" dirty="0">
                <a:gradFill>
                  <a:gsLst>
                    <a:gs pos="0">
                      <a:srgbClr val="FFFFFF"/>
                    </a:gs>
                    <a:gs pos="100000">
                      <a:srgbClr val="FFFFFF"/>
                    </a:gs>
                  </a:gsLst>
                  <a:lin ang="5400000" scaled="0"/>
                </a:gradFill>
              </a:rPr>
              <a:t>Efficient backup and recovery</a:t>
            </a:r>
          </a:p>
        </p:txBody>
      </p:sp>
      <p:sp>
        <p:nvSpPr>
          <p:cNvPr id="7" name="TextBox 6"/>
          <p:cNvSpPr txBox="1"/>
          <p:nvPr/>
        </p:nvSpPr>
        <p:spPr>
          <a:xfrm>
            <a:off x="1037915" y="2960465"/>
            <a:ext cx="3234447" cy="1820995"/>
          </a:xfrm>
          <a:prstGeom prst="rect">
            <a:avLst/>
          </a:prstGeom>
          <a:noFill/>
        </p:spPr>
        <p:txBody>
          <a:bodyPr wrap="square" lIns="182854" tIns="146283" rIns="182854" bIns="146283" rtlCol="0">
            <a:spAutoFit/>
          </a:bodyPr>
          <a:lstStyle/>
          <a:p>
            <a:pPr defTabSz="951304">
              <a:lnSpc>
                <a:spcPct val="90000"/>
              </a:lnSpc>
            </a:pPr>
            <a:r>
              <a:rPr lang="en-US" dirty="0">
                <a:solidFill>
                  <a:srgbClr val="FFFFFF"/>
                </a:solidFill>
              </a:rPr>
              <a:t>Convenient offsite protection</a:t>
            </a:r>
          </a:p>
          <a:p>
            <a:pPr defTabSz="951304">
              <a:lnSpc>
                <a:spcPct val="90000"/>
              </a:lnSpc>
            </a:pPr>
            <a:endParaRPr lang="en-US" dirty="0">
              <a:solidFill>
                <a:srgbClr val="FFFFFF"/>
              </a:solidFill>
            </a:endParaRPr>
          </a:p>
          <a:p>
            <a:pPr defTabSz="951304">
              <a:lnSpc>
                <a:spcPct val="90000"/>
              </a:lnSpc>
            </a:pPr>
            <a:r>
              <a:rPr lang="en-US" dirty="0">
                <a:solidFill>
                  <a:srgbClr val="FFFFFF"/>
                </a:solidFill>
              </a:rPr>
              <a:t>Safe data</a:t>
            </a:r>
          </a:p>
          <a:p>
            <a:pPr defTabSz="951304">
              <a:lnSpc>
                <a:spcPct val="90000"/>
              </a:lnSpc>
            </a:pPr>
            <a:endParaRPr lang="en-US" dirty="0">
              <a:solidFill>
                <a:srgbClr val="FFFFFF"/>
              </a:solidFill>
            </a:endParaRPr>
          </a:p>
          <a:p>
            <a:pPr defTabSz="951304">
              <a:lnSpc>
                <a:spcPct val="90000"/>
              </a:lnSpc>
            </a:pPr>
            <a:r>
              <a:rPr lang="en-US" dirty="0">
                <a:solidFill>
                  <a:srgbClr val="FFFFFF"/>
                </a:solidFill>
              </a:rPr>
              <a:t>Encrypted backups</a:t>
            </a:r>
          </a:p>
        </p:txBody>
      </p:sp>
      <p:sp>
        <p:nvSpPr>
          <p:cNvPr id="8" name="TextBox 7"/>
          <p:cNvSpPr txBox="1"/>
          <p:nvPr/>
        </p:nvSpPr>
        <p:spPr>
          <a:xfrm>
            <a:off x="4571368" y="2960466"/>
            <a:ext cx="3234447" cy="1058209"/>
          </a:xfrm>
          <a:prstGeom prst="rect">
            <a:avLst/>
          </a:prstGeom>
          <a:noFill/>
        </p:spPr>
        <p:txBody>
          <a:bodyPr wrap="square" lIns="182854" tIns="146283" rIns="182854" bIns="146283" rtlCol="0">
            <a:spAutoFit/>
          </a:bodyPr>
          <a:lstStyle/>
          <a:p>
            <a:pPr defTabSz="951304">
              <a:lnSpc>
                <a:spcPct val="90000"/>
              </a:lnSpc>
            </a:pPr>
            <a:r>
              <a:rPr lang="en-US" dirty="0">
                <a:solidFill>
                  <a:srgbClr val="FFFFFF"/>
                </a:solidFill>
              </a:rPr>
              <a:t>Familiar interface</a:t>
            </a:r>
          </a:p>
          <a:p>
            <a:pPr defTabSz="951304">
              <a:lnSpc>
                <a:spcPct val="90000"/>
              </a:lnSpc>
            </a:pPr>
            <a:endParaRPr lang="en-US" dirty="0">
              <a:solidFill>
                <a:srgbClr val="FFFFFF"/>
              </a:solidFill>
            </a:endParaRPr>
          </a:p>
          <a:p>
            <a:pPr defTabSz="951304">
              <a:lnSpc>
                <a:spcPct val="90000"/>
              </a:lnSpc>
            </a:pPr>
            <a:r>
              <a:rPr lang="en-US" dirty="0">
                <a:solidFill>
                  <a:srgbClr val="FFFFFF"/>
                </a:solidFill>
              </a:rPr>
              <a:t>Windows Azure integration</a:t>
            </a:r>
          </a:p>
        </p:txBody>
      </p:sp>
      <p:sp>
        <p:nvSpPr>
          <p:cNvPr id="9" name="TextBox 8"/>
          <p:cNvSpPr txBox="1"/>
          <p:nvPr/>
        </p:nvSpPr>
        <p:spPr>
          <a:xfrm>
            <a:off x="8113447" y="2960466"/>
            <a:ext cx="3234447" cy="2583780"/>
          </a:xfrm>
          <a:prstGeom prst="rect">
            <a:avLst/>
          </a:prstGeom>
          <a:noFill/>
        </p:spPr>
        <p:txBody>
          <a:bodyPr wrap="square" lIns="182854" tIns="146283" rIns="182854" bIns="146283" rtlCol="0">
            <a:spAutoFit/>
          </a:bodyPr>
          <a:lstStyle/>
          <a:p>
            <a:pPr defTabSz="951304">
              <a:lnSpc>
                <a:spcPct val="90000"/>
              </a:lnSpc>
            </a:pPr>
            <a:r>
              <a:rPr lang="en-US" dirty="0">
                <a:solidFill>
                  <a:srgbClr val="FFFFFF"/>
                </a:solidFill>
              </a:rPr>
              <a:t>Efficient use of bandwidth and storage</a:t>
            </a:r>
          </a:p>
          <a:p>
            <a:pPr defTabSz="951304">
              <a:lnSpc>
                <a:spcPct val="90000"/>
              </a:lnSpc>
            </a:pPr>
            <a:endParaRPr lang="en-US" dirty="0">
              <a:solidFill>
                <a:srgbClr val="FFFFFF"/>
              </a:solidFill>
            </a:endParaRPr>
          </a:p>
          <a:p>
            <a:pPr defTabSz="951304">
              <a:lnSpc>
                <a:spcPct val="90000"/>
              </a:lnSpc>
            </a:pPr>
            <a:r>
              <a:rPr lang="en-US" dirty="0">
                <a:solidFill>
                  <a:srgbClr val="FFFFFF"/>
                </a:solidFill>
              </a:rPr>
              <a:t>Flexible configuration</a:t>
            </a:r>
          </a:p>
          <a:p>
            <a:pPr defTabSz="951304">
              <a:lnSpc>
                <a:spcPct val="90000"/>
              </a:lnSpc>
            </a:pPr>
            <a:endParaRPr lang="en-US" dirty="0">
              <a:solidFill>
                <a:srgbClr val="FFFFFF"/>
              </a:solidFill>
            </a:endParaRPr>
          </a:p>
          <a:p>
            <a:pPr defTabSz="951304">
              <a:lnSpc>
                <a:spcPct val="90000"/>
              </a:lnSpc>
            </a:pPr>
            <a:r>
              <a:rPr lang="en-US" dirty="0">
                <a:solidFill>
                  <a:srgbClr val="FFFFFF"/>
                </a:solidFill>
              </a:rPr>
              <a:t>Flexibility in recovery</a:t>
            </a:r>
          </a:p>
          <a:p>
            <a:pPr defTabSz="951304">
              <a:lnSpc>
                <a:spcPct val="90000"/>
              </a:lnSpc>
            </a:pPr>
            <a:endParaRPr lang="en-US" dirty="0">
              <a:solidFill>
                <a:srgbClr val="FFFFFF"/>
              </a:solidFill>
            </a:endParaRPr>
          </a:p>
          <a:p>
            <a:pPr defTabSz="951304">
              <a:lnSpc>
                <a:spcPct val="90000"/>
              </a:lnSpc>
            </a:pPr>
            <a:r>
              <a:rPr lang="en-US" dirty="0">
                <a:solidFill>
                  <a:srgbClr val="FFFFFF"/>
                </a:solidFill>
              </a:rPr>
              <a:t>Cost-effective and metered by usage</a:t>
            </a:r>
          </a:p>
        </p:txBody>
      </p:sp>
    </p:spTree>
    <p:extLst>
      <p:ext uri="{BB962C8B-B14F-4D97-AF65-F5344CB8AC3E}">
        <p14:creationId xmlns:p14="http://schemas.microsoft.com/office/powerpoint/2010/main" val="4161186711"/>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p:cNvSpPr/>
          <p:nvPr/>
        </p:nvSpPr>
        <p:spPr bwMode="auto">
          <a:xfrm>
            <a:off x="274320" y="2336932"/>
            <a:ext cx="2886443" cy="2838450"/>
          </a:xfrm>
          <a:prstGeom prst="rect">
            <a:avLst/>
          </a:prstGeom>
          <a:solidFill>
            <a:srgbClr val="E8E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2" name="Rectangle 71"/>
          <p:cNvSpPr/>
          <p:nvPr/>
        </p:nvSpPr>
        <p:spPr bwMode="auto">
          <a:xfrm>
            <a:off x="3274678" y="2336932"/>
            <a:ext cx="2886443" cy="2838450"/>
          </a:xfrm>
          <a:prstGeom prst="rect">
            <a:avLst/>
          </a:prstGeom>
          <a:solidFill>
            <a:srgbClr val="E8E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6275036" y="2336932"/>
            <a:ext cx="2886443" cy="2838450"/>
          </a:xfrm>
          <a:prstGeom prst="rect">
            <a:avLst/>
          </a:prstGeom>
          <a:solidFill>
            <a:srgbClr val="E8E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9275395" y="2336932"/>
            <a:ext cx="2886443" cy="2838450"/>
          </a:xfrm>
          <a:prstGeom prst="rect">
            <a:avLst/>
          </a:prstGeom>
          <a:solidFill>
            <a:srgbClr val="E8E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8"/>
          <p:cNvSpPr>
            <a:spLocks noGrp="1"/>
          </p:cNvSpPr>
          <p:nvPr>
            <p:ph type="title"/>
          </p:nvPr>
        </p:nvSpPr>
        <p:spPr>
          <a:xfrm>
            <a:off x="274320" y="296897"/>
            <a:ext cx="11887199" cy="1828766"/>
          </a:xfrm>
        </p:spPr>
        <p:txBody>
          <a:bodyPr>
            <a:noAutofit/>
          </a:bodyPr>
          <a:lstStyle/>
          <a:p>
            <a:r>
              <a:rPr lang="en-US" dirty="0">
                <a:solidFill>
                  <a:schemeClr val="bg1">
                    <a:lumMod val="50000"/>
                  </a:schemeClr>
                </a:solidFill>
              </a:rPr>
              <a:t>Protection that evolves with your </a:t>
            </a:r>
            <a:r>
              <a:rPr lang="en-US" dirty="0" smtClean="0">
                <a:solidFill>
                  <a:schemeClr val="bg1">
                    <a:lumMod val="50000"/>
                  </a:schemeClr>
                </a:solidFill>
              </a:rPr>
              <a:t>IT</a:t>
            </a:r>
            <a:r>
              <a:rPr lang="en-US" dirty="0" smtClean="0"/>
              <a:t/>
            </a:r>
            <a:br>
              <a:rPr lang="en-US" dirty="0" smtClean="0"/>
            </a:br>
            <a:r>
              <a:rPr lang="en-US" sz="3200" dirty="0" err="1">
                <a:gradFill>
                  <a:gsLst>
                    <a:gs pos="0">
                      <a:schemeClr val="accent1"/>
                    </a:gs>
                    <a:gs pos="100000">
                      <a:schemeClr val="accent1"/>
                    </a:gs>
                  </a:gsLst>
                  <a:lin ang="0" scaled="0"/>
                </a:gradFill>
              </a:rPr>
              <a:t>IT</a:t>
            </a:r>
            <a:r>
              <a:rPr lang="en-US" sz="3200" dirty="0">
                <a:gradFill>
                  <a:gsLst>
                    <a:gs pos="0">
                      <a:schemeClr val="accent1"/>
                    </a:gs>
                    <a:gs pos="100000">
                      <a:schemeClr val="accent1"/>
                    </a:gs>
                  </a:gsLst>
                  <a:lin ang="0" scaled="0"/>
                </a:gradFill>
              </a:rPr>
              <a:t> solutions </a:t>
            </a:r>
            <a:r>
              <a:rPr lang="en-US" sz="3200" dirty="0" smtClean="0">
                <a:gradFill>
                  <a:gsLst>
                    <a:gs pos="0">
                      <a:schemeClr val="accent1"/>
                    </a:gs>
                    <a:gs pos="100000">
                      <a:schemeClr val="accent1"/>
                    </a:gs>
                  </a:gsLst>
                  <a:lin ang="0" scaled="0"/>
                </a:gradFill>
              </a:rPr>
              <a:t>are evolving – your business continuity should too</a:t>
            </a:r>
            <a:endParaRPr lang="en-US" sz="4800" dirty="0"/>
          </a:p>
        </p:txBody>
      </p:sp>
      <p:sp>
        <p:nvSpPr>
          <p:cNvPr id="42" name="Freeform 78"/>
          <p:cNvSpPr>
            <a:spLocks noEditPoints="1"/>
          </p:cNvSpPr>
          <p:nvPr/>
        </p:nvSpPr>
        <p:spPr bwMode="black">
          <a:xfrm>
            <a:off x="880556" y="2762250"/>
            <a:ext cx="1673971" cy="1673972"/>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00188F"/>
          </a:solidFill>
          <a:ln>
            <a:noFill/>
          </a:ln>
        </p:spPr>
        <p:txBody>
          <a:bodyPr vert="horz" wrap="square" lIns="82293" tIns="41147" rIns="82293" bIns="41147" numCol="1" anchor="t" anchorCtr="0" compatLnSpc="1">
            <a:prstTxWarp prst="textNoShape">
              <a:avLst/>
            </a:prstTxWarp>
          </a:bodyPr>
          <a:lstStyle/>
          <a:p>
            <a:pPr defTabSz="932562"/>
            <a:endParaRPr lang="en-US" sz="1599">
              <a:solidFill>
                <a:srgbClr val="000000"/>
              </a:solidFill>
            </a:endParaRPr>
          </a:p>
        </p:txBody>
      </p:sp>
      <p:sp>
        <p:nvSpPr>
          <p:cNvPr id="23" name="TextBox 22"/>
          <p:cNvSpPr txBox="1"/>
          <p:nvPr/>
        </p:nvSpPr>
        <p:spPr>
          <a:xfrm>
            <a:off x="1129720" y="4560450"/>
            <a:ext cx="1175643"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0">
                      <a:schemeClr val="tx1"/>
                    </a:gs>
                    <a:gs pos="100000">
                      <a:schemeClr val="tx1"/>
                    </a:gs>
                  </a:gsLst>
                  <a:lin ang="0" scaled="0"/>
                </a:gradFill>
                <a:latin typeface="Segoe UI" panose="020B0502040204020203" pitchFamily="34" charset="0"/>
                <a:cs typeface="Segoe UI" panose="020B0502040204020203" pitchFamily="34" charset="0"/>
              </a:rPr>
              <a:t>Physical</a:t>
            </a:r>
            <a:endParaRPr lang="en-US" dirty="0">
              <a:gradFill>
                <a:gsLst>
                  <a:gs pos="0">
                    <a:schemeClr val="tx1"/>
                  </a:gs>
                  <a:gs pos="100000">
                    <a:schemeClr val="tx1"/>
                  </a:gs>
                </a:gsLst>
                <a:lin ang="0" scaled="0"/>
              </a:gradFill>
              <a:latin typeface="Segoe UI" panose="020B0502040204020203" pitchFamily="34" charset="0"/>
              <a:cs typeface="Segoe UI" panose="020B0502040204020203" pitchFamily="34" charset="0"/>
            </a:endParaRPr>
          </a:p>
        </p:txBody>
      </p:sp>
      <p:sp>
        <p:nvSpPr>
          <p:cNvPr id="43" name="Freeform 82"/>
          <p:cNvSpPr>
            <a:spLocks noEditPoints="1"/>
          </p:cNvSpPr>
          <p:nvPr/>
        </p:nvSpPr>
        <p:spPr bwMode="black">
          <a:xfrm>
            <a:off x="3828735" y="2667000"/>
            <a:ext cx="1778329" cy="1726933"/>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solidFill>
            <a:schemeClr val="accent3"/>
          </a:solidFill>
          <a:ln>
            <a:noFill/>
          </a:ln>
        </p:spPr>
        <p:txBody>
          <a:bodyPr vert="horz" wrap="square" lIns="91427" tIns="45714" rIns="91427" bIns="45714" numCol="1" anchor="t" anchorCtr="0" compatLnSpc="1">
            <a:prstTxWarp prst="textNoShape">
              <a:avLst/>
            </a:prstTxWarp>
          </a:bodyPr>
          <a:lstStyle/>
          <a:p>
            <a:pPr defTabSz="932562"/>
            <a:endParaRPr lang="en-US" sz="1599">
              <a:solidFill>
                <a:srgbClr val="000000"/>
              </a:solidFill>
            </a:endParaRPr>
          </a:p>
        </p:txBody>
      </p:sp>
      <p:sp>
        <p:nvSpPr>
          <p:cNvPr id="58" name="TextBox 57"/>
          <p:cNvSpPr txBox="1"/>
          <p:nvPr/>
        </p:nvSpPr>
        <p:spPr>
          <a:xfrm>
            <a:off x="4199680" y="4560450"/>
            <a:ext cx="1036438"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0">
                      <a:schemeClr val="tx1"/>
                    </a:gs>
                    <a:gs pos="100000">
                      <a:schemeClr val="tx1"/>
                    </a:gs>
                  </a:gsLst>
                  <a:lin ang="0" scaled="0"/>
                </a:gradFill>
                <a:latin typeface="Segoe UI" panose="020B0502040204020203" pitchFamily="34" charset="0"/>
                <a:cs typeface="Segoe UI" panose="020B0502040204020203" pitchFamily="34" charset="0"/>
              </a:rPr>
              <a:t>Virtual</a:t>
            </a:r>
            <a:endParaRPr lang="en-US" dirty="0">
              <a:gradFill>
                <a:gsLst>
                  <a:gs pos="0">
                    <a:schemeClr val="tx1"/>
                  </a:gs>
                  <a:gs pos="100000">
                    <a:schemeClr val="tx1"/>
                  </a:gs>
                </a:gsLst>
                <a:lin ang="0" scaled="0"/>
              </a:gradFill>
              <a:latin typeface="Segoe UI" panose="020B0502040204020203" pitchFamily="34" charset="0"/>
              <a:cs typeface="Segoe UI" panose="020B0502040204020203" pitchFamily="34" charset="0"/>
            </a:endParaRPr>
          </a:p>
        </p:txBody>
      </p:sp>
      <p:grpSp>
        <p:nvGrpSpPr>
          <p:cNvPr id="20" name="Group 19"/>
          <p:cNvGrpSpPr/>
          <p:nvPr/>
        </p:nvGrpSpPr>
        <p:grpSpPr>
          <a:xfrm>
            <a:off x="6890387" y="2779402"/>
            <a:ext cx="1655736" cy="1663420"/>
            <a:chOff x="6879384" y="3529077"/>
            <a:chExt cx="1333596" cy="1339784"/>
          </a:xfrm>
          <a:solidFill>
            <a:schemeClr val="accent4"/>
          </a:solidFill>
        </p:grpSpPr>
        <p:grpSp>
          <p:nvGrpSpPr>
            <p:cNvPr id="11" name="Group 10"/>
            <p:cNvGrpSpPr/>
            <p:nvPr/>
          </p:nvGrpSpPr>
          <p:grpSpPr>
            <a:xfrm>
              <a:off x="7165908" y="3799882"/>
              <a:ext cx="761892" cy="1068979"/>
              <a:chOff x="7165908" y="3799882"/>
              <a:chExt cx="761892" cy="1068979"/>
            </a:xfrm>
            <a:grpFill/>
          </p:grpSpPr>
          <p:sp>
            <p:nvSpPr>
              <p:cNvPr id="45" name="Freeform 80"/>
              <p:cNvSpPr>
                <a:spLocks noEditPoints="1"/>
              </p:cNvSpPr>
              <p:nvPr/>
            </p:nvSpPr>
            <p:spPr bwMode="black">
              <a:xfrm>
                <a:off x="7165908" y="3840235"/>
                <a:ext cx="761892" cy="1028626"/>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grpFill/>
              <a:ln>
                <a:noFill/>
              </a:ln>
            </p:spPr>
            <p:txBody>
              <a:bodyPr vert="horz" wrap="square" lIns="82293" tIns="41147" rIns="82293" bIns="41147" numCol="1" anchor="t" anchorCtr="0" compatLnSpc="1">
                <a:prstTxWarp prst="textNoShape">
                  <a:avLst/>
                </a:prstTxWarp>
              </a:bodyPr>
              <a:lstStyle/>
              <a:p>
                <a:pPr defTabSz="932562"/>
                <a:endParaRPr lang="en-US" sz="1599">
                  <a:solidFill>
                    <a:srgbClr val="000000"/>
                  </a:solidFill>
                </a:endParaRPr>
              </a:p>
            </p:txBody>
          </p:sp>
          <p:sp>
            <p:nvSpPr>
              <p:cNvPr id="10" name="Rectangle 9"/>
              <p:cNvSpPr/>
              <p:nvPr/>
            </p:nvSpPr>
            <p:spPr bwMode="auto">
              <a:xfrm>
                <a:off x="7239000" y="3799882"/>
                <a:ext cx="619125" cy="46731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cxnSp>
          <p:nvCxnSpPr>
            <p:cNvPr id="15" name="Straight Connector 14"/>
            <p:cNvCxnSpPr/>
            <p:nvPr/>
          </p:nvCxnSpPr>
          <p:spPr>
            <a:xfrm>
              <a:off x="7546182" y="4133793"/>
              <a:ext cx="0" cy="194048"/>
            </a:xfrm>
            <a:prstGeom prst="line">
              <a:avLst/>
            </a:prstGeom>
            <a:grpFill/>
            <a:ln w="508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 name="Freeform 128"/>
            <p:cNvSpPr>
              <a:spLocks noChangeAspect="1"/>
            </p:cNvSpPr>
            <p:nvPr/>
          </p:nvSpPr>
          <p:spPr bwMode="black">
            <a:xfrm>
              <a:off x="6879384" y="3529077"/>
              <a:ext cx="1333596" cy="73436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grpFill/>
            <a:extLst/>
          </p:spPr>
          <p:txBody>
            <a:bodyPr vert="horz" wrap="square" lIns="89629" tIns="44815" rIns="89629" bIns="44815" numCol="1" anchor="b" anchorCtr="1" compatLnSpc="1">
              <a:prstTxWarp prst="textNoShape">
                <a:avLst/>
              </a:prstTxWarp>
            </a:bodyPr>
            <a:lstStyle/>
            <a:p>
              <a:pPr defTabSz="914073">
                <a:defRPr/>
              </a:pPr>
              <a:endParaRPr lang="en-US" sz="1765" kern="0" dirty="0">
                <a:solidFill>
                  <a:srgbClr val="FFFFFF"/>
                </a:solidFill>
              </a:endParaRPr>
            </a:p>
          </p:txBody>
        </p:sp>
      </p:grpSp>
      <p:sp>
        <p:nvSpPr>
          <p:cNvPr id="59" name="TextBox 58"/>
          <p:cNvSpPr txBox="1"/>
          <p:nvPr/>
        </p:nvSpPr>
        <p:spPr>
          <a:xfrm>
            <a:off x="6860330" y="4560450"/>
            <a:ext cx="1715854"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0">
                      <a:schemeClr val="tx1"/>
                    </a:gs>
                    <a:gs pos="100000">
                      <a:schemeClr val="tx1"/>
                    </a:gs>
                  </a:gsLst>
                  <a:lin ang="0" scaled="0"/>
                </a:gradFill>
                <a:latin typeface="Segoe UI" panose="020B0502040204020203" pitchFamily="34" charset="0"/>
                <a:cs typeface="Segoe UI" panose="020B0502040204020203" pitchFamily="34" charset="0"/>
              </a:rPr>
              <a:t>Hybrid Cloud</a:t>
            </a:r>
            <a:endParaRPr lang="en-US" dirty="0">
              <a:gradFill>
                <a:gsLst>
                  <a:gs pos="0">
                    <a:schemeClr val="tx1"/>
                  </a:gs>
                  <a:gs pos="100000">
                    <a:schemeClr val="tx1"/>
                  </a:gs>
                </a:gsLst>
                <a:lin ang="0" scaled="0"/>
              </a:gradFill>
              <a:latin typeface="Segoe UI" panose="020B0502040204020203" pitchFamily="34" charset="0"/>
              <a:cs typeface="Segoe UI" panose="020B0502040204020203" pitchFamily="34" charset="0"/>
            </a:endParaRPr>
          </a:p>
        </p:txBody>
      </p:sp>
      <p:sp>
        <p:nvSpPr>
          <p:cNvPr id="55" name="Freeform 128"/>
          <p:cNvSpPr>
            <a:spLocks noChangeAspect="1"/>
          </p:cNvSpPr>
          <p:nvPr/>
        </p:nvSpPr>
        <p:spPr bwMode="black">
          <a:xfrm>
            <a:off x="9827607" y="3261397"/>
            <a:ext cx="1782018" cy="98129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5"/>
          </a:solidFill>
          <a:extLst/>
        </p:spPr>
        <p:txBody>
          <a:bodyPr vert="horz" wrap="square" lIns="89629" tIns="44815" rIns="89629" bIns="44815" numCol="1" anchor="b" anchorCtr="1" compatLnSpc="1">
            <a:prstTxWarp prst="textNoShape">
              <a:avLst/>
            </a:prstTxWarp>
          </a:bodyPr>
          <a:lstStyle/>
          <a:p>
            <a:pPr defTabSz="914073">
              <a:defRPr/>
            </a:pPr>
            <a:endParaRPr lang="en-US" sz="1765" kern="0" dirty="0">
              <a:solidFill>
                <a:srgbClr val="FFFFFF"/>
              </a:solidFill>
            </a:endParaRPr>
          </a:p>
        </p:txBody>
      </p:sp>
      <p:sp>
        <p:nvSpPr>
          <p:cNvPr id="60" name="TextBox 59"/>
          <p:cNvSpPr txBox="1"/>
          <p:nvPr/>
        </p:nvSpPr>
        <p:spPr>
          <a:xfrm>
            <a:off x="10217357" y="4560450"/>
            <a:ext cx="1002519"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0">
                      <a:schemeClr val="tx1"/>
                    </a:gs>
                    <a:gs pos="100000">
                      <a:schemeClr val="tx1"/>
                    </a:gs>
                  </a:gsLst>
                  <a:lin ang="0" scaled="0"/>
                </a:gradFill>
                <a:latin typeface="Segoe UI" panose="020B0502040204020203" pitchFamily="34" charset="0"/>
                <a:cs typeface="Segoe UI" panose="020B0502040204020203" pitchFamily="34" charset="0"/>
              </a:rPr>
              <a:t>Cloud</a:t>
            </a:r>
            <a:endParaRPr lang="en-US" dirty="0">
              <a:gradFill>
                <a:gsLst>
                  <a:gs pos="0">
                    <a:schemeClr val="tx1"/>
                  </a:gs>
                  <a:gs pos="100000">
                    <a:schemeClr val="tx1"/>
                  </a:gs>
                </a:gsLst>
                <a:lin ang="0" scaled="0"/>
              </a:gradFill>
              <a:latin typeface="Segoe UI" panose="020B0502040204020203" pitchFamily="34" charset="0"/>
              <a:cs typeface="Segoe UI" panose="020B0502040204020203" pitchFamily="34" charset="0"/>
            </a:endParaRPr>
          </a:p>
        </p:txBody>
      </p:sp>
      <p:sp>
        <p:nvSpPr>
          <p:cNvPr id="53" name="Right Arrow 52"/>
          <p:cNvSpPr/>
          <p:nvPr/>
        </p:nvSpPr>
        <p:spPr bwMode="auto">
          <a:xfrm>
            <a:off x="2856983" y="3425918"/>
            <a:ext cx="647700" cy="660479"/>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6" name="Right Arrow 75"/>
          <p:cNvSpPr/>
          <p:nvPr/>
        </p:nvSpPr>
        <p:spPr bwMode="auto">
          <a:xfrm>
            <a:off x="5920760" y="3425918"/>
            <a:ext cx="647700" cy="660479"/>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1" name="Right Arrow 80"/>
          <p:cNvSpPr/>
          <p:nvPr/>
        </p:nvSpPr>
        <p:spPr bwMode="auto">
          <a:xfrm>
            <a:off x="8987398" y="3425918"/>
            <a:ext cx="647700" cy="660479"/>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61" name="Straight Connector 60"/>
          <p:cNvCxnSpPr/>
          <p:nvPr/>
        </p:nvCxnSpPr>
        <p:spPr>
          <a:xfrm>
            <a:off x="274320" y="5286375"/>
            <a:ext cx="0" cy="496888"/>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6157662" y="5286375"/>
            <a:ext cx="0" cy="496888"/>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274638" y="5783263"/>
            <a:ext cx="5886483"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870249" y="5316314"/>
            <a:ext cx="4695260" cy="517065"/>
          </a:xfrm>
          <a:prstGeom prst="rect">
            <a:avLst/>
          </a:prstGeom>
          <a:noFill/>
        </p:spPr>
        <p:txBody>
          <a:bodyPr wrap="none" lIns="182880" tIns="146304" rIns="182880" bIns="146304" rtlCol="0">
            <a:spAutoFit/>
          </a:bodyPr>
          <a:lstStyle/>
          <a:p>
            <a:pPr>
              <a:lnSpc>
                <a:spcPct val="90000"/>
              </a:lnSpc>
              <a:spcAft>
                <a:spcPts val="600"/>
              </a:spcAft>
            </a:pPr>
            <a:r>
              <a:rPr lang="en-US" sz="1600" dirty="0" smtClean="0">
                <a:gradFill>
                  <a:gsLst>
                    <a:gs pos="0">
                      <a:srgbClr val="00188F"/>
                    </a:gs>
                    <a:gs pos="100000">
                      <a:srgbClr val="00188F"/>
                    </a:gs>
                  </a:gsLst>
                  <a:lin ang="5400000" scaled="0"/>
                </a:gradFill>
              </a:rPr>
              <a:t>On-premises—built and </a:t>
            </a:r>
            <a:r>
              <a:rPr lang="en-US" sz="1600" dirty="0">
                <a:gradFill>
                  <a:gsLst>
                    <a:gs pos="0">
                      <a:srgbClr val="00188F"/>
                    </a:gs>
                    <a:gs pos="100000">
                      <a:srgbClr val="00188F"/>
                    </a:gs>
                  </a:gsLst>
                  <a:lin ang="5400000" scaled="0"/>
                </a:gradFill>
              </a:rPr>
              <a:t>managed </a:t>
            </a:r>
            <a:r>
              <a:rPr lang="en-US" sz="1600" dirty="0" smtClean="0">
                <a:gradFill>
                  <a:gsLst>
                    <a:gs pos="0">
                      <a:srgbClr val="00188F"/>
                    </a:gs>
                    <a:gs pos="100000">
                      <a:srgbClr val="00188F"/>
                    </a:gs>
                  </a:gsLst>
                  <a:lin ang="5400000" scaled="0"/>
                </a:gradFill>
              </a:rPr>
              <a:t>infrastructure</a:t>
            </a:r>
            <a:endParaRPr lang="en-US" sz="1600" dirty="0">
              <a:gradFill>
                <a:gsLst>
                  <a:gs pos="0">
                    <a:srgbClr val="00188F"/>
                  </a:gs>
                  <a:gs pos="100000">
                    <a:srgbClr val="00188F"/>
                  </a:gs>
                </a:gsLst>
                <a:lin ang="5400000" scaled="0"/>
              </a:gradFill>
            </a:endParaRPr>
          </a:p>
        </p:txBody>
      </p:sp>
      <p:cxnSp>
        <p:nvCxnSpPr>
          <p:cNvPr id="90" name="Straight Connector 89"/>
          <p:cNvCxnSpPr/>
          <p:nvPr/>
        </p:nvCxnSpPr>
        <p:spPr>
          <a:xfrm>
            <a:off x="6275036" y="5286375"/>
            <a:ext cx="0" cy="496888"/>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161838" y="5286375"/>
            <a:ext cx="0" cy="496888"/>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6275036" y="5783263"/>
            <a:ext cx="5886483"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7382442" y="5316314"/>
            <a:ext cx="3759106" cy="517065"/>
          </a:xfrm>
          <a:prstGeom prst="rect">
            <a:avLst/>
          </a:prstGeom>
          <a:noFill/>
        </p:spPr>
        <p:txBody>
          <a:bodyPr wrap="none" lIns="182880" tIns="146304" rIns="182880" bIns="146304" rtlCol="0">
            <a:spAutoFit/>
          </a:bodyPr>
          <a:lstStyle/>
          <a:p>
            <a:pPr>
              <a:lnSpc>
                <a:spcPct val="90000"/>
              </a:lnSpc>
              <a:spcAft>
                <a:spcPts val="600"/>
              </a:spcAft>
            </a:pPr>
            <a:r>
              <a:rPr lang="en-US" sz="1600" dirty="0" smtClean="0">
                <a:gradFill>
                  <a:gsLst>
                    <a:gs pos="0">
                      <a:schemeClr val="tx1"/>
                    </a:gs>
                    <a:gs pos="100000">
                      <a:schemeClr val="tx1"/>
                    </a:gs>
                  </a:gsLst>
                  <a:lin ang="5400000" scaled="0"/>
                </a:gradFill>
              </a:rPr>
              <a:t>Cloud—flexible</a:t>
            </a:r>
            <a:r>
              <a:rPr lang="en-US" sz="1600" dirty="0">
                <a:gradFill>
                  <a:gsLst>
                    <a:gs pos="0">
                      <a:schemeClr val="tx1"/>
                    </a:gs>
                    <a:gs pos="100000">
                      <a:schemeClr val="tx1"/>
                    </a:gs>
                  </a:gsLst>
                  <a:lin ang="5400000" scaled="0"/>
                </a:gradFill>
              </a:rPr>
              <a:t>, remote infrastructure</a:t>
            </a:r>
          </a:p>
        </p:txBody>
      </p:sp>
      <p:sp>
        <p:nvSpPr>
          <p:cNvPr id="94" name="Right Arrow 93"/>
          <p:cNvSpPr/>
          <p:nvPr/>
        </p:nvSpPr>
        <p:spPr bwMode="auto">
          <a:xfrm>
            <a:off x="274320" y="5970859"/>
            <a:ext cx="11887199" cy="840221"/>
          </a:xfrm>
          <a:prstGeom prst="rightArrow">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r>
              <a:rPr lang="en-US" sz="2000" dirty="0">
                <a:gradFill>
                  <a:gsLst>
                    <a:gs pos="0">
                      <a:schemeClr val="bg1"/>
                    </a:gs>
                    <a:gs pos="100000">
                      <a:schemeClr val="bg1"/>
                    </a:gs>
                  </a:gsLst>
                  <a:lin ang="5400000" scaled="0"/>
                </a:gradFill>
              </a:rPr>
              <a:t>Microsoft </a:t>
            </a:r>
            <a:r>
              <a:rPr lang="en-US" sz="2000" dirty="0" smtClean="0">
                <a:gradFill>
                  <a:gsLst>
                    <a:gs pos="0">
                      <a:schemeClr val="bg1"/>
                    </a:gs>
                    <a:gs pos="100000">
                      <a:schemeClr val="bg1"/>
                    </a:gs>
                  </a:gsLst>
                  <a:lin ang="5400000" scaled="0"/>
                </a:gradFill>
              </a:rPr>
              <a:t>provides solutions across all four scenarios</a:t>
            </a:r>
            <a:endParaRPr lang="en-US" sz="2000" dirty="0">
              <a:gradFill>
                <a:gsLst>
                  <a:gs pos="0">
                    <a:schemeClr val="bg1"/>
                  </a:gs>
                  <a:gs pos="100000">
                    <a:schemeClr val="bg1"/>
                  </a:gs>
                </a:gsLst>
                <a:lin ang="5400000" scaled="0"/>
              </a:gradFill>
            </a:endParaRPr>
          </a:p>
        </p:txBody>
      </p:sp>
    </p:spTree>
    <p:extLst>
      <p:ext uri="{BB962C8B-B14F-4D97-AF65-F5344CB8AC3E}">
        <p14:creationId xmlns:p14="http://schemas.microsoft.com/office/powerpoint/2010/main" val="906019453"/>
      </p:ext>
    </p:extLst>
  </p:cSld>
  <p:clrMapOvr>
    <a:masterClrMapping/>
  </p:clrMapOvr>
  <p:transition spd="slow">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3892849" y="4323229"/>
            <a:ext cx="4228626" cy="1444254"/>
            <a:chOff x="2862001" y="3179135"/>
            <a:chExt cx="3109566" cy="1062048"/>
          </a:xfrm>
        </p:grpSpPr>
        <p:cxnSp>
          <p:nvCxnSpPr>
            <p:cNvPr id="40" name="Straight Connector 39"/>
            <p:cNvCxnSpPr/>
            <p:nvPr/>
          </p:nvCxnSpPr>
          <p:spPr>
            <a:xfrm flipH="1">
              <a:off x="4619960" y="3787921"/>
              <a:ext cx="643535" cy="453262"/>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388164" y="3913079"/>
              <a:ext cx="2886" cy="268336"/>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609902" y="3758501"/>
              <a:ext cx="581098" cy="455523"/>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Freeform 207"/>
            <p:cNvSpPr>
              <a:spLocks noEditPoints="1"/>
            </p:cNvSpPr>
            <p:nvPr/>
          </p:nvSpPr>
          <p:spPr bwMode="gray">
            <a:xfrm>
              <a:off x="3916948" y="3190355"/>
              <a:ext cx="999672" cy="766766"/>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lumMod val="25000"/>
              </a:schemeClr>
            </a:solidFill>
            <a:ln>
              <a:noFill/>
            </a:ln>
            <a:extLst/>
          </p:spPr>
          <p:txBody>
            <a:bodyPr vert="horz" wrap="square" lIns="932603" tIns="0" rIns="0" bIns="214499" numCol="1" anchor="b" anchorCtr="0" compatLnSpc="1">
              <a:prstTxWarp prst="textNoShape">
                <a:avLst/>
              </a:prstTxWarp>
            </a:bodyPr>
            <a:lstStyle/>
            <a:p>
              <a:pPr defTabSz="932562"/>
              <a:endParaRPr lang="en-US" sz="1428" dirty="0">
                <a:solidFill>
                  <a:srgbClr val="EFEFEF"/>
                </a:solidFill>
              </a:endParaRPr>
            </a:p>
          </p:txBody>
        </p:sp>
        <p:sp>
          <p:nvSpPr>
            <p:cNvPr id="9" name="Freeform 207"/>
            <p:cNvSpPr>
              <a:spLocks noEditPoints="1"/>
            </p:cNvSpPr>
            <p:nvPr/>
          </p:nvSpPr>
          <p:spPr bwMode="gray">
            <a:xfrm>
              <a:off x="2862001" y="3179135"/>
              <a:ext cx="999672" cy="766766"/>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lumMod val="25000"/>
              </a:schemeClr>
            </a:solidFill>
            <a:ln>
              <a:noFill/>
            </a:ln>
            <a:extLst/>
          </p:spPr>
          <p:txBody>
            <a:bodyPr vert="horz" wrap="square" lIns="932603" tIns="0" rIns="0" bIns="214499" numCol="1" anchor="b" anchorCtr="0" compatLnSpc="1">
              <a:prstTxWarp prst="textNoShape">
                <a:avLst/>
              </a:prstTxWarp>
            </a:bodyPr>
            <a:lstStyle/>
            <a:p>
              <a:pPr defTabSz="932562"/>
              <a:endParaRPr lang="en-US" sz="1428" dirty="0">
                <a:solidFill>
                  <a:srgbClr val="EFEFEF"/>
                </a:solidFill>
              </a:endParaRPr>
            </a:p>
          </p:txBody>
        </p:sp>
        <p:sp>
          <p:nvSpPr>
            <p:cNvPr id="39" name="Freeform 207"/>
            <p:cNvSpPr>
              <a:spLocks noEditPoints="1"/>
            </p:cNvSpPr>
            <p:nvPr/>
          </p:nvSpPr>
          <p:spPr bwMode="gray">
            <a:xfrm>
              <a:off x="4971895" y="3190355"/>
              <a:ext cx="999672" cy="766766"/>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lumMod val="25000"/>
              </a:schemeClr>
            </a:solidFill>
            <a:ln>
              <a:noFill/>
            </a:ln>
            <a:extLst/>
          </p:spPr>
          <p:txBody>
            <a:bodyPr vert="horz" wrap="square" lIns="932603" tIns="0" rIns="0" bIns="214499" numCol="1" anchor="b" anchorCtr="0" compatLnSpc="1">
              <a:prstTxWarp prst="textNoShape">
                <a:avLst/>
              </a:prstTxWarp>
            </a:bodyPr>
            <a:lstStyle/>
            <a:p>
              <a:pPr defTabSz="932562"/>
              <a:endParaRPr lang="en-US" sz="1428" dirty="0">
                <a:solidFill>
                  <a:srgbClr val="EFEFEF"/>
                </a:solidFill>
              </a:endParaRPr>
            </a:p>
          </p:txBody>
        </p:sp>
      </p:grpSp>
      <p:cxnSp>
        <p:nvCxnSpPr>
          <p:cNvPr id="44" name="Straight Connector 43"/>
          <p:cNvCxnSpPr/>
          <p:nvPr/>
        </p:nvCxnSpPr>
        <p:spPr>
          <a:xfrm>
            <a:off x="6126448" y="4385601"/>
            <a:ext cx="1477985"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solidFill>
                  <a:schemeClr val="bg1">
                    <a:lumMod val="50000"/>
                  </a:schemeClr>
                </a:solidFill>
              </a:rPr>
              <a:t>Microsoft solutions</a:t>
            </a:r>
            <a:r>
              <a:rPr lang="en-US" dirty="0"/>
              <a:t/>
            </a:r>
            <a:br>
              <a:rPr lang="en-US" dirty="0"/>
            </a:br>
            <a:r>
              <a:rPr lang="en-US" sz="3400" dirty="0">
                <a:gradFill>
                  <a:gsLst>
                    <a:gs pos="0">
                      <a:schemeClr val="accent1"/>
                    </a:gs>
                    <a:gs pos="100000">
                      <a:schemeClr val="accent1"/>
                    </a:gs>
                  </a:gsLst>
                  <a:lin ang="5400000" scaled="0"/>
                </a:gradFill>
              </a:rPr>
              <a:t>Breadth and depth solutions for business continuity and disaster recovery</a:t>
            </a:r>
          </a:p>
        </p:txBody>
      </p:sp>
      <p:cxnSp>
        <p:nvCxnSpPr>
          <p:cNvPr id="5" name="Straight Connector 4"/>
          <p:cNvCxnSpPr/>
          <p:nvPr/>
        </p:nvCxnSpPr>
        <p:spPr>
          <a:xfrm>
            <a:off x="4490258" y="4391446"/>
            <a:ext cx="1477985"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9474"/>
          <p:cNvPicPr>
            <a:picLocks noChangeAspect="1"/>
          </p:cNvPicPr>
          <p:nvPr/>
        </p:nvPicPr>
        <p:blipFill>
          <a:blip r:embed="rId3" cstate="email">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bwMode="auto">
          <a:xfrm>
            <a:off x="5737897" y="3932386"/>
            <a:ext cx="576555" cy="965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4271182" y="3915351"/>
            <a:ext cx="576555" cy="965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4" name="Group 33"/>
          <p:cNvGrpSpPr/>
          <p:nvPr/>
        </p:nvGrpSpPr>
        <p:grpSpPr>
          <a:xfrm>
            <a:off x="6663258" y="5560430"/>
            <a:ext cx="3456277" cy="1061829"/>
            <a:chOff x="4828977" y="4191315"/>
            <a:chExt cx="2541611" cy="780827"/>
          </a:xfrm>
        </p:grpSpPr>
        <p:sp>
          <p:nvSpPr>
            <p:cNvPr id="28" name="TextBox 27"/>
            <p:cNvSpPr txBox="1"/>
            <p:nvPr/>
          </p:nvSpPr>
          <p:spPr>
            <a:xfrm>
              <a:off x="5172198" y="4191315"/>
              <a:ext cx="2198390" cy="780827"/>
            </a:xfrm>
            <a:prstGeom prst="rect">
              <a:avLst/>
            </a:prstGeom>
            <a:noFill/>
          </p:spPr>
          <p:txBody>
            <a:bodyPr wrap="square" lIns="0" tIns="0" rIns="0" bIns="0" rtlCol="0">
              <a:spAutoFit/>
            </a:bodyPr>
            <a:lstStyle/>
            <a:p>
              <a:pPr defTabSz="932581">
                <a:lnSpc>
                  <a:spcPct val="90000"/>
                </a:lnSpc>
              </a:pPr>
              <a:r>
                <a:rPr lang="en-US" sz="1600" b="1" dirty="0" smtClean="0">
                  <a:gradFill>
                    <a:gsLst>
                      <a:gs pos="0">
                        <a:srgbClr val="008272"/>
                      </a:gs>
                      <a:gs pos="100000">
                        <a:srgbClr val="008272"/>
                      </a:gs>
                    </a:gsLst>
                    <a:lin ang="5400000" scaled="1"/>
                  </a:gradFill>
                </a:rPr>
                <a:t>Maintain availability</a:t>
              </a:r>
              <a:endParaRPr lang="en-US" sz="1300" dirty="0">
                <a:solidFill>
                  <a:srgbClr val="505050"/>
                </a:solidFill>
              </a:endParaRPr>
            </a:p>
            <a:p>
              <a:pPr defTabSz="932581">
                <a:lnSpc>
                  <a:spcPct val="90000"/>
                </a:lnSpc>
              </a:pPr>
              <a:r>
                <a:rPr lang="en-US" sz="1300" dirty="0" smtClean="0">
                  <a:gradFill>
                    <a:gsLst>
                      <a:gs pos="17143">
                        <a:srgbClr val="505050"/>
                      </a:gs>
                      <a:gs pos="72000">
                        <a:srgbClr val="505050"/>
                      </a:gs>
                    </a:gsLst>
                    <a:lin ang="5400000" scaled="0"/>
                  </a:gradFill>
                </a:rPr>
                <a:t>Hyper-V </a:t>
              </a:r>
              <a:r>
                <a:rPr lang="en-US" sz="1300" dirty="0">
                  <a:gradFill>
                    <a:gsLst>
                      <a:gs pos="17143">
                        <a:srgbClr val="505050"/>
                      </a:gs>
                      <a:gs pos="72000">
                        <a:srgbClr val="505050"/>
                      </a:gs>
                    </a:gsLst>
                    <a:lin ang="5400000" scaled="0"/>
                  </a:gradFill>
                </a:rPr>
                <a:t>Failover</a:t>
              </a:r>
              <a:br>
                <a:rPr lang="en-US" sz="1300" dirty="0">
                  <a:gradFill>
                    <a:gsLst>
                      <a:gs pos="17143">
                        <a:srgbClr val="505050"/>
                      </a:gs>
                      <a:gs pos="72000">
                        <a:srgbClr val="505050"/>
                      </a:gs>
                    </a:gsLst>
                    <a:lin ang="5400000" scaled="0"/>
                  </a:gradFill>
                </a:rPr>
              </a:br>
              <a:r>
                <a:rPr lang="en-US" sz="1300" dirty="0">
                  <a:gradFill>
                    <a:gsLst>
                      <a:gs pos="17143">
                        <a:srgbClr val="505050"/>
                      </a:gs>
                      <a:gs pos="72000">
                        <a:srgbClr val="505050"/>
                      </a:gs>
                    </a:gsLst>
                    <a:lin ang="5400000" scaled="0"/>
                  </a:gradFill>
                </a:rPr>
                <a:t>Clustering for VM </a:t>
              </a:r>
              <a:r>
                <a:rPr lang="en-US" sz="1300" dirty="0" smtClean="0">
                  <a:gradFill>
                    <a:gsLst>
                      <a:gs pos="17143">
                        <a:srgbClr val="505050"/>
                      </a:gs>
                      <a:gs pos="72000">
                        <a:srgbClr val="505050"/>
                      </a:gs>
                    </a:gsLst>
                    <a:lin ang="5400000" scaled="0"/>
                  </a:gradFill>
                </a:rPr>
                <a:t>Resilience</a:t>
              </a:r>
            </a:p>
            <a:p>
              <a:pPr defTabSz="932581">
                <a:lnSpc>
                  <a:spcPct val="90000"/>
                </a:lnSpc>
              </a:pPr>
              <a:endParaRPr lang="en-US" sz="1300" baseline="-25000" dirty="0">
                <a:gradFill>
                  <a:gsLst>
                    <a:gs pos="17143">
                      <a:srgbClr val="505050"/>
                    </a:gs>
                    <a:gs pos="72000">
                      <a:srgbClr val="505050"/>
                    </a:gs>
                  </a:gsLst>
                  <a:lin ang="5400000" scaled="0"/>
                </a:gradFill>
              </a:endParaRPr>
            </a:p>
            <a:p>
              <a:pPr defTabSz="932581">
                <a:lnSpc>
                  <a:spcPct val="90000"/>
                </a:lnSpc>
              </a:pPr>
              <a:r>
                <a:rPr lang="en-US" sz="1300" dirty="0">
                  <a:gradFill>
                    <a:gsLst>
                      <a:gs pos="17143">
                        <a:srgbClr val="505050"/>
                      </a:gs>
                      <a:gs pos="72000">
                        <a:srgbClr val="505050"/>
                      </a:gs>
                    </a:gsLst>
                    <a:lin ang="5400000" scaled="0"/>
                  </a:gradFill>
                </a:rPr>
                <a:t>Hyper-V Guest Clustering for app-</a:t>
              </a:r>
              <a:br>
                <a:rPr lang="en-US" sz="1300" dirty="0">
                  <a:gradFill>
                    <a:gsLst>
                      <a:gs pos="17143">
                        <a:srgbClr val="505050"/>
                      </a:gs>
                      <a:gs pos="72000">
                        <a:srgbClr val="505050"/>
                      </a:gs>
                    </a:gsLst>
                    <a:lin ang="5400000" scaled="0"/>
                  </a:gradFill>
                </a:rPr>
              </a:br>
              <a:r>
                <a:rPr lang="en-US" sz="1300" dirty="0">
                  <a:gradFill>
                    <a:gsLst>
                      <a:gs pos="17143">
                        <a:srgbClr val="505050"/>
                      </a:gs>
                      <a:gs pos="72000">
                        <a:srgbClr val="505050"/>
                      </a:gs>
                    </a:gsLst>
                    <a:lin ang="5400000" scaled="0"/>
                  </a:gradFill>
                </a:rPr>
                <a:t>level HA, i.e. SQL Server </a:t>
              </a:r>
              <a:r>
                <a:rPr lang="en-US" sz="1300" dirty="0" err="1">
                  <a:gradFill>
                    <a:gsLst>
                      <a:gs pos="17143">
                        <a:srgbClr val="505050"/>
                      </a:gs>
                      <a:gs pos="72000">
                        <a:srgbClr val="505050"/>
                      </a:gs>
                    </a:gsLst>
                    <a:lin ang="5400000" scaled="0"/>
                  </a:gradFill>
                </a:rPr>
                <a:t>AlwaysOn</a:t>
              </a:r>
              <a:r>
                <a:rPr lang="en-US" sz="1300" dirty="0">
                  <a:gradFill>
                    <a:gsLst>
                      <a:gs pos="17143">
                        <a:srgbClr val="505050"/>
                      </a:gs>
                      <a:gs pos="72000">
                        <a:srgbClr val="505050"/>
                      </a:gs>
                    </a:gsLst>
                    <a:lin ang="5400000" scaled="0"/>
                  </a:gradFill>
                </a:rPr>
                <a:t> </a:t>
              </a:r>
              <a:r>
                <a:rPr lang="en-US" sz="1300" dirty="0" smtClean="0">
                  <a:gradFill>
                    <a:gsLst>
                      <a:gs pos="17143">
                        <a:srgbClr val="505050"/>
                      </a:gs>
                      <a:gs pos="72000">
                        <a:srgbClr val="505050"/>
                      </a:gs>
                    </a:gsLst>
                    <a:lin ang="5400000" scaled="0"/>
                  </a:gradFill>
                </a:rPr>
                <a:t>FCI</a:t>
              </a:r>
              <a:endParaRPr lang="en-US" sz="1300" baseline="-25000" dirty="0">
                <a:gradFill>
                  <a:gsLst>
                    <a:gs pos="17143">
                      <a:srgbClr val="505050"/>
                    </a:gs>
                    <a:gs pos="72000">
                      <a:srgbClr val="505050"/>
                    </a:gs>
                  </a:gsLst>
                  <a:lin ang="5400000" scaled="0"/>
                </a:gradFill>
              </a:endParaRPr>
            </a:p>
          </p:txBody>
        </p:sp>
        <p:sp>
          <p:nvSpPr>
            <p:cNvPr id="29" name="Oval 28"/>
            <p:cNvSpPr/>
            <p:nvPr/>
          </p:nvSpPr>
          <p:spPr bwMode="auto">
            <a:xfrm>
              <a:off x="4828977" y="4385463"/>
              <a:ext cx="262466" cy="26246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r>
                <a:rPr lang="en-US" sz="1904" b="1" dirty="0">
                  <a:gradFill>
                    <a:gsLst>
                      <a:gs pos="0">
                        <a:srgbClr val="FFFFFF"/>
                      </a:gs>
                      <a:gs pos="100000">
                        <a:srgbClr val="FFFFFF"/>
                      </a:gs>
                    </a:gsLst>
                    <a:lin ang="5400000" scaled="0"/>
                  </a:gradFill>
                  <a:ea typeface="Segoe UI" pitchFamily="34" charset="0"/>
                  <a:cs typeface="Segoe UI" pitchFamily="34" charset="0"/>
                </a:rPr>
                <a:t>1</a:t>
              </a: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43" name="Picture 19474"/>
          <p:cNvPicPr>
            <a:picLocks noChangeAspect="1"/>
          </p:cNvPicPr>
          <p:nvPr/>
        </p:nvPicPr>
        <p:blipFill>
          <a:blip r:embed="rId3" cstate="email">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bwMode="auto">
          <a:xfrm>
            <a:off x="7176462" y="3957003"/>
            <a:ext cx="576555" cy="965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5737897" y="3932386"/>
            <a:ext cx="576555" cy="965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7176462" y="3957003"/>
            <a:ext cx="576555" cy="965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itle 1"/>
          <p:cNvSpPr txBox="1">
            <a:spLocks/>
          </p:cNvSpPr>
          <p:nvPr/>
        </p:nvSpPr>
        <p:spPr>
          <a:xfrm flipV="1">
            <a:off x="3371915" y="3197757"/>
            <a:ext cx="737917" cy="391754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sz="28286">
                <a:gradFill>
                  <a:gsLst>
                    <a:gs pos="0">
                      <a:srgbClr val="DC3C00"/>
                    </a:gs>
                    <a:gs pos="100000">
                      <a:srgbClr val="DC3C00"/>
                    </a:gs>
                  </a:gsLst>
                  <a:lin ang="5400000" scaled="0"/>
                </a:gradFill>
              </a:rPr>
              <a:t>}</a:t>
            </a:r>
          </a:p>
        </p:txBody>
      </p:sp>
      <p:grpSp>
        <p:nvGrpSpPr>
          <p:cNvPr id="49" name="Group 48"/>
          <p:cNvGrpSpPr/>
          <p:nvPr/>
        </p:nvGrpSpPr>
        <p:grpSpPr>
          <a:xfrm>
            <a:off x="1274221" y="3948242"/>
            <a:ext cx="1751485" cy="982996"/>
            <a:chOff x="3886152" y="4140872"/>
            <a:chExt cx="1287974" cy="722857"/>
          </a:xfrm>
        </p:grpSpPr>
        <p:grpSp>
          <p:nvGrpSpPr>
            <p:cNvPr id="50" name="Group 49"/>
            <p:cNvGrpSpPr/>
            <p:nvPr/>
          </p:nvGrpSpPr>
          <p:grpSpPr>
            <a:xfrm>
              <a:off x="4401825" y="4140872"/>
              <a:ext cx="772301" cy="722857"/>
              <a:chOff x="5637851" y="2707998"/>
              <a:chExt cx="772301" cy="722857"/>
            </a:xfrm>
          </p:grpSpPr>
          <p:sp>
            <p:nvSpPr>
              <p:cNvPr id="54" name="Freeform 5"/>
              <p:cNvSpPr>
                <a:spLocks noEditPoints="1"/>
              </p:cNvSpPr>
              <p:nvPr/>
            </p:nvSpPr>
            <p:spPr bwMode="auto">
              <a:xfrm>
                <a:off x="6032710" y="2707998"/>
                <a:ext cx="377442" cy="722857"/>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accent1"/>
              </a:solidFill>
              <a:ln w="12700" cap="flat" cmpd="sng">
                <a:no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53" name="Can 52"/>
              <p:cNvSpPr/>
              <p:nvPr/>
            </p:nvSpPr>
            <p:spPr bwMode="auto">
              <a:xfrm>
                <a:off x="5637851" y="2961352"/>
                <a:ext cx="344149" cy="462892"/>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1" name="Freeform 63"/>
            <p:cNvSpPr>
              <a:spLocks noEditPoints="1"/>
            </p:cNvSpPr>
            <p:nvPr/>
          </p:nvSpPr>
          <p:spPr bwMode="auto">
            <a:xfrm>
              <a:off x="3886152" y="4404079"/>
              <a:ext cx="466180" cy="448225"/>
            </a:xfrm>
            <a:custGeom>
              <a:avLst/>
              <a:gdLst>
                <a:gd name="T0" fmla="*/ 90 w 308"/>
                <a:gd name="T1" fmla="*/ 80 h 296"/>
                <a:gd name="T2" fmla="*/ 73 w 308"/>
                <a:gd name="T3" fmla="*/ 80 h 296"/>
                <a:gd name="T4" fmla="*/ 115 w 308"/>
                <a:gd name="T5" fmla="*/ 89 h 296"/>
                <a:gd name="T6" fmla="*/ 115 w 308"/>
                <a:gd name="T7" fmla="*/ 72 h 296"/>
                <a:gd name="T8" fmla="*/ 115 w 308"/>
                <a:gd name="T9" fmla="*/ 89 h 296"/>
                <a:gd name="T10" fmla="*/ 72 w 308"/>
                <a:gd name="T11" fmla="*/ 46 h 296"/>
                <a:gd name="T12" fmla="*/ 57 w 308"/>
                <a:gd name="T13" fmla="*/ 55 h 296"/>
                <a:gd name="T14" fmla="*/ 55 w 308"/>
                <a:gd name="T15" fmla="*/ 125 h 296"/>
                <a:gd name="T16" fmla="*/ 73 w 308"/>
                <a:gd name="T17" fmla="*/ 94 h 296"/>
                <a:gd name="T18" fmla="*/ 55 w 308"/>
                <a:gd name="T19" fmla="*/ 125 h 296"/>
                <a:gd name="T20" fmla="*/ 21 w 308"/>
                <a:gd name="T21" fmla="*/ 0 h 296"/>
                <a:gd name="T22" fmla="*/ 0 w 308"/>
                <a:gd name="T23" fmla="*/ 275 h 296"/>
                <a:gd name="T24" fmla="*/ 287 w 308"/>
                <a:gd name="T25" fmla="*/ 296 h 296"/>
                <a:gd name="T26" fmla="*/ 308 w 308"/>
                <a:gd name="T27" fmla="*/ 21 h 296"/>
                <a:gd name="T28" fmla="*/ 20 w 308"/>
                <a:gd name="T29" fmla="*/ 80 h 296"/>
                <a:gd name="T30" fmla="*/ 143 w 308"/>
                <a:gd name="T31" fmla="*/ 80 h 296"/>
                <a:gd name="T32" fmla="*/ 20 w 308"/>
                <a:gd name="T33" fmla="*/ 80 h 296"/>
                <a:gd name="T34" fmla="*/ 39 w 308"/>
                <a:gd name="T35" fmla="*/ 244 h 296"/>
                <a:gd name="T36" fmla="*/ 76 w 308"/>
                <a:gd name="T37" fmla="*/ 244 h 296"/>
                <a:gd name="T38" fmla="*/ 114 w 308"/>
                <a:gd name="T39" fmla="*/ 253 h 296"/>
                <a:gd name="T40" fmla="*/ 114 w 308"/>
                <a:gd name="T41" fmla="*/ 234 h 296"/>
                <a:gd name="T42" fmla="*/ 114 w 308"/>
                <a:gd name="T43" fmla="*/ 253 h 296"/>
                <a:gd name="T44" fmla="*/ 142 w 308"/>
                <a:gd name="T45" fmla="*/ 244 h 296"/>
                <a:gd name="T46" fmla="*/ 161 w 308"/>
                <a:gd name="T47" fmla="*/ 244 h 296"/>
                <a:gd name="T48" fmla="*/ 188 w 308"/>
                <a:gd name="T49" fmla="*/ 253 h 296"/>
                <a:gd name="T50" fmla="*/ 188 w 308"/>
                <a:gd name="T51" fmla="*/ 234 h 296"/>
                <a:gd name="T52" fmla="*/ 188 w 308"/>
                <a:gd name="T53" fmla="*/ 253 h 296"/>
                <a:gd name="T54" fmla="*/ 37 w 308"/>
                <a:gd name="T55" fmla="*/ 193 h 296"/>
                <a:gd name="T56" fmla="*/ 37 w 308"/>
                <a:gd name="T57" fmla="*/ 180 h 296"/>
                <a:gd name="T58" fmla="*/ 278 w 308"/>
                <a:gd name="T59" fmla="*/ 186 h 296"/>
                <a:gd name="T60" fmla="*/ 242 w 308"/>
                <a:gd name="T61" fmla="*/ 140 h 296"/>
                <a:gd name="T62" fmla="*/ 210 w 308"/>
                <a:gd name="T63" fmla="*/ 20 h 296"/>
                <a:gd name="T64" fmla="*/ 242 w 308"/>
                <a:gd name="T65" fmla="*/ 140 h 296"/>
                <a:gd name="T66" fmla="*/ 257 w 308"/>
                <a:gd name="T67" fmla="*/ 62 h 296"/>
                <a:gd name="T68" fmla="*/ 245 w 308"/>
                <a:gd name="T69" fmla="*/ 50 h 296"/>
                <a:gd name="T70" fmla="*/ 195 w 308"/>
                <a:gd name="T71" fmla="*/ 63 h 296"/>
                <a:gd name="T72" fmla="*/ 191 w 308"/>
                <a:gd name="T73" fmla="*/ 80 h 296"/>
                <a:gd name="T74" fmla="*/ 195 w 308"/>
                <a:gd name="T75" fmla="*/ 63 h 296"/>
                <a:gd name="T76" fmla="*/ 227 w 308"/>
                <a:gd name="T77" fmla="*/ 115 h 296"/>
                <a:gd name="T78" fmla="*/ 243 w 308"/>
                <a:gd name="T79" fmla="*/ 111 h 296"/>
                <a:gd name="T80" fmla="*/ 235 w 308"/>
                <a:gd name="T81" fmla="*/ 78 h 296"/>
                <a:gd name="T82" fmla="*/ 218 w 308"/>
                <a:gd name="T83" fmla="*/ 82 h 296"/>
                <a:gd name="T84" fmla="*/ 235 w 308"/>
                <a:gd name="T85" fmla="*/ 7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296">
                  <a:moveTo>
                    <a:pt x="81" y="72"/>
                  </a:moveTo>
                  <a:cubicBezTo>
                    <a:pt x="86" y="72"/>
                    <a:pt x="90" y="76"/>
                    <a:pt x="90" y="80"/>
                  </a:cubicBezTo>
                  <a:cubicBezTo>
                    <a:pt x="90" y="85"/>
                    <a:pt x="86" y="89"/>
                    <a:pt x="81" y="89"/>
                  </a:cubicBezTo>
                  <a:cubicBezTo>
                    <a:pt x="77" y="89"/>
                    <a:pt x="73" y="85"/>
                    <a:pt x="73" y="80"/>
                  </a:cubicBezTo>
                  <a:cubicBezTo>
                    <a:pt x="73" y="76"/>
                    <a:pt x="77" y="72"/>
                    <a:pt x="81" y="72"/>
                  </a:cubicBezTo>
                  <a:close/>
                  <a:moveTo>
                    <a:pt x="115" y="89"/>
                  </a:moveTo>
                  <a:cubicBezTo>
                    <a:pt x="125" y="89"/>
                    <a:pt x="133" y="85"/>
                    <a:pt x="133" y="80"/>
                  </a:cubicBezTo>
                  <a:cubicBezTo>
                    <a:pt x="133" y="76"/>
                    <a:pt x="125" y="72"/>
                    <a:pt x="115" y="72"/>
                  </a:cubicBezTo>
                  <a:cubicBezTo>
                    <a:pt x="105" y="72"/>
                    <a:pt x="97" y="76"/>
                    <a:pt x="97" y="80"/>
                  </a:cubicBezTo>
                  <a:cubicBezTo>
                    <a:pt x="97" y="85"/>
                    <a:pt x="105" y="89"/>
                    <a:pt x="115" y="89"/>
                  </a:cubicBezTo>
                  <a:close/>
                  <a:moveTo>
                    <a:pt x="73" y="66"/>
                  </a:moveTo>
                  <a:cubicBezTo>
                    <a:pt x="77" y="64"/>
                    <a:pt x="76" y="55"/>
                    <a:pt x="72" y="46"/>
                  </a:cubicBezTo>
                  <a:cubicBezTo>
                    <a:pt x="67" y="38"/>
                    <a:pt x="59" y="33"/>
                    <a:pt x="55" y="35"/>
                  </a:cubicBezTo>
                  <a:cubicBezTo>
                    <a:pt x="51" y="37"/>
                    <a:pt x="52" y="46"/>
                    <a:pt x="57" y="55"/>
                  </a:cubicBezTo>
                  <a:cubicBezTo>
                    <a:pt x="62" y="63"/>
                    <a:pt x="69" y="68"/>
                    <a:pt x="73" y="66"/>
                  </a:cubicBezTo>
                  <a:close/>
                  <a:moveTo>
                    <a:pt x="55" y="125"/>
                  </a:moveTo>
                  <a:cubicBezTo>
                    <a:pt x="59" y="128"/>
                    <a:pt x="67" y="123"/>
                    <a:pt x="72" y="114"/>
                  </a:cubicBezTo>
                  <a:cubicBezTo>
                    <a:pt x="76" y="106"/>
                    <a:pt x="77" y="97"/>
                    <a:pt x="73" y="94"/>
                  </a:cubicBezTo>
                  <a:cubicBezTo>
                    <a:pt x="69" y="92"/>
                    <a:pt x="62" y="97"/>
                    <a:pt x="57" y="106"/>
                  </a:cubicBezTo>
                  <a:cubicBezTo>
                    <a:pt x="52" y="114"/>
                    <a:pt x="51" y="123"/>
                    <a:pt x="55" y="125"/>
                  </a:cubicBezTo>
                  <a:close/>
                  <a:moveTo>
                    <a:pt x="287" y="0"/>
                  </a:moveTo>
                  <a:cubicBezTo>
                    <a:pt x="21" y="0"/>
                    <a:pt x="21" y="0"/>
                    <a:pt x="21" y="0"/>
                  </a:cubicBezTo>
                  <a:cubicBezTo>
                    <a:pt x="9" y="0"/>
                    <a:pt x="0" y="10"/>
                    <a:pt x="0" y="21"/>
                  </a:cubicBezTo>
                  <a:cubicBezTo>
                    <a:pt x="0" y="275"/>
                    <a:pt x="0" y="275"/>
                    <a:pt x="0" y="275"/>
                  </a:cubicBezTo>
                  <a:cubicBezTo>
                    <a:pt x="0" y="287"/>
                    <a:pt x="9" y="296"/>
                    <a:pt x="21" y="296"/>
                  </a:cubicBezTo>
                  <a:cubicBezTo>
                    <a:pt x="287" y="296"/>
                    <a:pt x="287" y="296"/>
                    <a:pt x="287" y="296"/>
                  </a:cubicBezTo>
                  <a:cubicBezTo>
                    <a:pt x="298" y="296"/>
                    <a:pt x="308" y="287"/>
                    <a:pt x="308" y="275"/>
                  </a:cubicBezTo>
                  <a:cubicBezTo>
                    <a:pt x="308" y="21"/>
                    <a:pt x="308" y="21"/>
                    <a:pt x="308" y="21"/>
                  </a:cubicBezTo>
                  <a:cubicBezTo>
                    <a:pt x="308" y="10"/>
                    <a:pt x="298" y="0"/>
                    <a:pt x="287" y="0"/>
                  </a:cubicBezTo>
                  <a:close/>
                  <a:moveTo>
                    <a:pt x="20" y="80"/>
                  </a:moveTo>
                  <a:cubicBezTo>
                    <a:pt x="20" y="46"/>
                    <a:pt x="47" y="18"/>
                    <a:pt x="81" y="18"/>
                  </a:cubicBezTo>
                  <a:cubicBezTo>
                    <a:pt x="115" y="18"/>
                    <a:pt x="143" y="46"/>
                    <a:pt x="143" y="80"/>
                  </a:cubicBezTo>
                  <a:cubicBezTo>
                    <a:pt x="143" y="114"/>
                    <a:pt x="115" y="142"/>
                    <a:pt x="81" y="142"/>
                  </a:cubicBezTo>
                  <a:cubicBezTo>
                    <a:pt x="47" y="142"/>
                    <a:pt x="20" y="114"/>
                    <a:pt x="20" y="80"/>
                  </a:cubicBezTo>
                  <a:close/>
                  <a:moveTo>
                    <a:pt x="58" y="263"/>
                  </a:moveTo>
                  <a:cubicBezTo>
                    <a:pt x="47" y="263"/>
                    <a:pt x="39" y="254"/>
                    <a:pt x="39" y="244"/>
                  </a:cubicBezTo>
                  <a:cubicBezTo>
                    <a:pt x="39" y="234"/>
                    <a:pt x="47" y="225"/>
                    <a:pt x="58" y="225"/>
                  </a:cubicBezTo>
                  <a:cubicBezTo>
                    <a:pt x="68" y="225"/>
                    <a:pt x="76" y="234"/>
                    <a:pt x="76" y="244"/>
                  </a:cubicBezTo>
                  <a:cubicBezTo>
                    <a:pt x="76" y="254"/>
                    <a:pt x="68" y="263"/>
                    <a:pt x="58" y="263"/>
                  </a:cubicBezTo>
                  <a:close/>
                  <a:moveTo>
                    <a:pt x="114" y="253"/>
                  </a:moveTo>
                  <a:cubicBezTo>
                    <a:pt x="109" y="253"/>
                    <a:pt x="105" y="249"/>
                    <a:pt x="105" y="244"/>
                  </a:cubicBezTo>
                  <a:cubicBezTo>
                    <a:pt x="105" y="239"/>
                    <a:pt x="109" y="234"/>
                    <a:pt x="114" y="234"/>
                  </a:cubicBezTo>
                  <a:cubicBezTo>
                    <a:pt x="119" y="234"/>
                    <a:pt x="124" y="239"/>
                    <a:pt x="124" y="244"/>
                  </a:cubicBezTo>
                  <a:cubicBezTo>
                    <a:pt x="124" y="249"/>
                    <a:pt x="119" y="253"/>
                    <a:pt x="114" y="253"/>
                  </a:cubicBezTo>
                  <a:close/>
                  <a:moveTo>
                    <a:pt x="151" y="253"/>
                  </a:moveTo>
                  <a:cubicBezTo>
                    <a:pt x="146" y="253"/>
                    <a:pt x="142" y="249"/>
                    <a:pt x="142" y="244"/>
                  </a:cubicBezTo>
                  <a:cubicBezTo>
                    <a:pt x="142" y="239"/>
                    <a:pt x="146" y="234"/>
                    <a:pt x="151" y="234"/>
                  </a:cubicBezTo>
                  <a:cubicBezTo>
                    <a:pt x="157" y="234"/>
                    <a:pt x="161" y="239"/>
                    <a:pt x="161" y="244"/>
                  </a:cubicBezTo>
                  <a:cubicBezTo>
                    <a:pt x="161" y="249"/>
                    <a:pt x="157" y="253"/>
                    <a:pt x="151" y="253"/>
                  </a:cubicBezTo>
                  <a:close/>
                  <a:moveTo>
                    <a:pt x="188" y="253"/>
                  </a:moveTo>
                  <a:cubicBezTo>
                    <a:pt x="183" y="253"/>
                    <a:pt x="179" y="249"/>
                    <a:pt x="179" y="244"/>
                  </a:cubicBezTo>
                  <a:cubicBezTo>
                    <a:pt x="179" y="239"/>
                    <a:pt x="183" y="234"/>
                    <a:pt x="188" y="234"/>
                  </a:cubicBezTo>
                  <a:cubicBezTo>
                    <a:pt x="194" y="234"/>
                    <a:pt x="198" y="239"/>
                    <a:pt x="198" y="244"/>
                  </a:cubicBezTo>
                  <a:cubicBezTo>
                    <a:pt x="198" y="249"/>
                    <a:pt x="194" y="253"/>
                    <a:pt x="188" y="253"/>
                  </a:cubicBezTo>
                  <a:close/>
                  <a:moveTo>
                    <a:pt x="271" y="193"/>
                  </a:moveTo>
                  <a:cubicBezTo>
                    <a:pt x="37" y="193"/>
                    <a:pt x="37" y="193"/>
                    <a:pt x="37" y="193"/>
                  </a:cubicBezTo>
                  <a:cubicBezTo>
                    <a:pt x="33" y="193"/>
                    <a:pt x="30" y="190"/>
                    <a:pt x="30" y="186"/>
                  </a:cubicBezTo>
                  <a:cubicBezTo>
                    <a:pt x="30" y="183"/>
                    <a:pt x="33" y="180"/>
                    <a:pt x="37" y="180"/>
                  </a:cubicBezTo>
                  <a:cubicBezTo>
                    <a:pt x="271" y="180"/>
                    <a:pt x="271" y="180"/>
                    <a:pt x="271" y="180"/>
                  </a:cubicBezTo>
                  <a:cubicBezTo>
                    <a:pt x="275" y="180"/>
                    <a:pt x="278" y="183"/>
                    <a:pt x="278" y="186"/>
                  </a:cubicBezTo>
                  <a:cubicBezTo>
                    <a:pt x="278" y="190"/>
                    <a:pt x="275" y="193"/>
                    <a:pt x="271" y="193"/>
                  </a:cubicBezTo>
                  <a:close/>
                  <a:moveTo>
                    <a:pt x="242" y="140"/>
                  </a:moveTo>
                  <a:cubicBezTo>
                    <a:pt x="209" y="149"/>
                    <a:pt x="176" y="129"/>
                    <a:pt x="167" y="96"/>
                  </a:cubicBezTo>
                  <a:cubicBezTo>
                    <a:pt x="158" y="63"/>
                    <a:pt x="177" y="29"/>
                    <a:pt x="210" y="20"/>
                  </a:cubicBezTo>
                  <a:cubicBezTo>
                    <a:pt x="243" y="12"/>
                    <a:pt x="277" y="31"/>
                    <a:pt x="286" y="64"/>
                  </a:cubicBezTo>
                  <a:cubicBezTo>
                    <a:pt x="295" y="97"/>
                    <a:pt x="275" y="131"/>
                    <a:pt x="242" y="140"/>
                  </a:cubicBezTo>
                  <a:close/>
                  <a:moveTo>
                    <a:pt x="263" y="43"/>
                  </a:moveTo>
                  <a:cubicBezTo>
                    <a:pt x="267" y="47"/>
                    <a:pt x="264" y="55"/>
                    <a:pt x="257" y="62"/>
                  </a:cubicBezTo>
                  <a:cubicBezTo>
                    <a:pt x="250" y="69"/>
                    <a:pt x="241" y="72"/>
                    <a:pt x="238" y="69"/>
                  </a:cubicBezTo>
                  <a:cubicBezTo>
                    <a:pt x="235" y="65"/>
                    <a:pt x="238" y="57"/>
                    <a:pt x="245" y="50"/>
                  </a:cubicBezTo>
                  <a:cubicBezTo>
                    <a:pt x="252" y="43"/>
                    <a:pt x="260" y="40"/>
                    <a:pt x="263" y="43"/>
                  </a:cubicBezTo>
                  <a:close/>
                  <a:moveTo>
                    <a:pt x="195" y="63"/>
                  </a:moveTo>
                  <a:cubicBezTo>
                    <a:pt x="186" y="61"/>
                    <a:pt x="177" y="62"/>
                    <a:pt x="176" y="67"/>
                  </a:cubicBezTo>
                  <a:cubicBezTo>
                    <a:pt x="175" y="71"/>
                    <a:pt x="181" y="77"/>
                    <a:pt x="191" y="80"/>
                  </a:cubicBezTo>
                  <a:cubicBezTo>
                    <a:pt x="201" y="82"/>
                    <a:pt x="209" y="80"/>
                    <a:pt x="210" y="76"/>
                  </a:cubicBezTo>
                  <a:cubicBezTo>
                    <a:pt x="212" y="71"/>
                    <a:pt x="205" y="66"/>
                    <a:pt x="195" y="63"/>
                  </a:cubicBezTo>
                  <a:close/>
                  <a:moveTo>
                    <a:pt x="230" y="96"/>
                  </a:moveTo>
                  <a:cubicBezTo>
                    <a:pt x="226" y="97"/>
                    <a:pt x="224" y="106"/>
                    <a:pt x="227" y="115"/>
                  </a:cubicBezTo>
                  <a:cubicBezTo>
                    <a:pt x="230" y="125"/>
                    <a:pt x="235" y="131"/>
                    <a:pt x="240" y="130"/>
                  </a:cubicBezTo>
                  <a:cubicBezTo>
                    <a:pt x="244" y="129"/>
                    <a:pt x="246" y="120"/>
                    <a:pt x="243" y="111"/>
                  </a:cubicBezTo>
                  <a:cubicBezTo>
                    <a:pt x="241" y="101"/>
                    <a:pt x="235" y="94"/>
                    <a:pt x="230" y="96"/>
                  </a:cubicBezTo>
                  <a:close/>
                  <a:moveTo>
                    <a:pt x="235" y="78"/>
                  </a:moveTo>
                  <a:cubicBezTo>
                    <a:pt x="233" y="74"/>
                    <a:pt x="229" y="71"/>
                    <a:pt x="224" y="72"/>
                  </a:cubicBezTo>
                  <a:cubicBezTo>
                    <a:pt x="220" y="73"/>
                    <a:pt x="217" y="78"/>
                    <a:pt x="218" y="82"/>
                  </a:cubicBezTo>
                  <a:cubicBezTo>
                    <a:pt x="219" y="87"/>
                    <a:pt x="224" y="90"/>
                    <a:pt x="229" y="88"/>
                  </a:cubicBezTo>
                  <a:cubicBezTo>
                    <a:pt x="233" y="87"/>
                    <a:pt x="236" y="83"/>
                    <a:pt x="235" y="78"/>
                  </a:cubicBezTo>
                  <a:close/>
                </a:path>
              </a:pathLst>
            </a:custGeom>
            <a:solidFill>
              <a:schemeClr val="accent1"/>
            </a:solidFill>
            <a:ln>
              <a:noFill/>
            </a:ln>
          </p:spPr>
          <p:txBody>
            <a:bodyPr vert="horz" wrap="square" lIns="124297" tIns="62148" rIns="124297" bIns="62148" numCol="1" anchor="t" anchorCtr="0" compatLnSpc="1">
              <a:prstTxWarp prst="textNoShape">
                <a:avLst/>
              </a:prstTxWarp>
            </a:bodyPr>
            <a:lstStyle/>
            <a:p>
              <a:pPr defTabSz="1242980" fontAlgn="base">
                <a:spcBef>
                  <a:spcPct val="0"/>
                </a:spcBef>
                <a:spcAft>
                  <a:spcPct val="0"/>
                </a:spcAft>
              </a:pPr>
              <a:endParaRPr lang="en-US" sz="2174" spc="-41" dirty="0">
                <a:solidFill>
                  <a:srgbClr val="505050"/>
                </a:solidFill>
                <a:cs typeface="Segoe UI" panose="020B0502040204020203" pitchFamily="34" charset="0"/>
              </a:endParaRPr>
            </a:p>
          </p:txBody>
        </p:sp>
      </p:grpSp>
      <p:grpSp>
        <p:nvGrpSpPr>
          <p:cNvPr id="60" name="Group 59"/>
          <p:cNvGrpSpPr/>
          <p:nvPr/>
        </p:nvGrpSpPr>
        <p:grpSpPr>
          <a:xfrm>
            <a:off x="1973924" y="5111092"/>
            <a:ext cx="1050234" cy="982996"/>
            <a:chOff x="5637851" y="2707998"/>
            <a:chExt cx="772301" cy="722857"/>
          </a:xfrm>
        </p:grpSpPr>
        <p:sp>
          <p:nvSpPr>
            <p:cNvPr id="62" name="Freeform 5"/>
            <p:cNvSpPr>
              <a:spLocks noEditPoints="1"/>
            </p:cNvSpPr>
            <p:nvPr/>
          </p:nvSpPr>
          <p:spPr bwMode="auto">
            <a:xfrm>
              <a:off x="6032710" y="2707998"/>
              <a:ext cx="377442" cy="722857"/>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accent1"/>
            </a:solidFill>
            <a:ln w="12700" cap="flat" cmpd="sng">
              <a:no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63" name="Can 62"/>
            <p:cNvSpPr/>
            <p:nvPr/>
          </p:nvSpPr>
          <p:spPr bwMode="auto">
            <a:xfrm>
              <a:off x="5637851" y="2961352"/>
              <a:ext cx="344149" cy="462892"/>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4" name="Group 63"/>
          <p:cNvGrpSpPr/>
          <p:nvPr/>
        </p:nvGrpSpPr>
        <p:grpSpPr>
          <a:xfrm>
            <a:off x="70255" y="1957017"/>
            <a:ext cx="2875723" cy="1825608"/>
            <a:chOff x="4580508" y="1280284"/>
            <a:chExt cx="2114695" cy="1342481"/>
          </a:xfrm>
        </p:grpSpPr>
        <p:sp>
          <p:nvSpPr>
            <p:cNvPr id="65" name="TextBox 64"/>
            <p:cNvSpPr txBox="1"/>
            <p:nvPr/>
          </p:nvSpPr>
          <p:spPr>
            <a:xfrm>
              <a:off x="4580508" y="1356466"/>
              <a:ext cx="1811064" cy="1266299"/>
            </a:xfrm>
            <a:prstGeom prst="rect">
              <a:avLst/>
            </a:prstGeom>
            <a:noFill/>
          </p:spPr>
          <p:txBody>
            <a:bodyPr wrap="square" lIns="0" tIns="0" rIns="0" bIns="0" rtlCol="0">
              <a:spAutoFit/>
            </a:bodyPr>
            <a:lstStyle/>
            <a:p>
              <a:pPr algn="r" defTabSz="932581">
                <a:lnSpc>
                  <a:spcPct val="90000"/>
                </a:lnSpc>
              </a:pPr>
              <a:r>
                <a:rPr lang="en-US" sz="1600" b="1" dirty="0">
                  <a:gradFill>
                    <a:gsLst>
                      <a:gs pos="0">
                        <a:srgbClr val="008272"/>
                      </a:gs>
                      <a:gs pos="100000">
                        <a:srgbClr val="008272"/>
                      </a:gs>
                    </a:gsLst>
                    <a:lin ang="5400000" scaled="0"/>
                  </a:gradFill>
                </a:rPr>
                <a:t>Protect your </a:t>
              </a:r>
              <a:r>
                <a:rPr lang="en-US" sz="1600" b="1" dirty="0" smtClean="0">
                  <a:gradFill>
                    <a:gsLst>
                      <a:gs pos="0">
                        <a:srgbClr val="008272"/>
                      </a:gs>
                      <a:gs pos="100000">
                        <a:srgbClr val="008272"/>
                      </a:gs>
                    </a:gsLst>
                    <a:lin ang="5400000" scaled="0"/>
                  </a:gradFill>
                </a:rPr>
                <a:t>data</a:t>
              </a:r>
              <a:endParaRPr lang="en-US" sz="1300" dirty="0" smtClean="0">
                <a:gradFill>
                  <a:gsLst>
                    <a:gs pos="17143">
                      <a:srgbClr val="505050"/>
                    </a:gs>
                    <a:gs pos="72000">
                      <a:srgbClr val="505050"/>
                    </a:gs>
                  </a:gsLst>
                  <a:lin ang="5400000" scaled="0"/>
                </a:gradFill>
              </a:endParaRPr>
            </a:p>
            <a:p>
              <a:pPr algn="r" defTabSz="932581">
                <a:lnSpc>
                  <a:spcPct val="90000"/>
                </a:lnSpc>
              </a:pPr>
              <a:r>
                <a:rPr lang="en-US" sz="1300" dirty="0" smtClean="0">
                  <a:gradFill>
                    <a:gsLst>
                      <a:gs pos="17143">
                        <a:srgbClr val="505050"/>
                      </a:gs>
                      <a:gs pos="72000">
                        <a:srgbClr val="505050"/>
                      </a:gs>
                    </a:gsLst>
                    <a:lin ang="5400000" scaled="0"/>
                  </a:gradFill>
                </a:rPr>
                <a:t>Simplified </a:t>
              </a:r>
              <a:r>
                <a:rPr lang="en-US" sz="1300" dirty="0">
                  <a:gradFill>
                    <a:gsLst>
                      <a:gs pos="17143">
                        <a:srgbClr val="505050"/>
                      </a:gs>
                      <a:gs pos="72000">
                        <a:srgbClr val="505050"/>
                      </a:gs>
                    </a:gsLst>
                    <a:lin ang="5400000" scaled="0"/>
                  </a:gradFill>
                </a:rPr>
                <a:t>protection </a:t>
              </a:r>
              <a:r>
                <a:rPr lang="en-US" sz="1300" dirty="0" smtClean="0">
                  <a:gradFill>
                    <a:gsLst>
                      <a:gs pos="17143">
                        <a:srgbClr val="505050"/>
                      </a:gs>
                      <a:gs pos="72000">
                        <a:srgbClr val="505050"/>
                      </a:gs>
                    </a:gsLst>
                    <a:lin ang="5400000" scaled="0"/>
                  </a:gradFill>
                </a:rPr>
                <a:t>with</a:t>
              </a:r>
            </a:p>
            <a:p>
              <a:pPr algn="r" defTabSz="932581">
                <a:lnSpc>
                  <a:spcPct val="90000"/>
                </a:lnSpc>
              </a:pPr>
              <a:r>
                <a:rPr lang="en-US" sz="1300" dirty="0" smtClean="0">
                  <a:gradFill>
                    <a:gsLst>
                      <a:gs pos="17143">
                        <a:srgbClr val="505050"/>
                      </a:gs>
                      <a:gs pos="72000">
                        <a:srgbClr val="505050"/>
                      </a:gs>
                    </a:gsLst>
                    <a:lin ang="5400000" scaled="0"/>
                  </a:gradFill>
                </a:rPr>
                <a:t> </a:t>
              </a:r>
              <a:r>
                <a:rPr lang="en-US" sz="1300" dirty="0">
                  <a:gradFill>
                    <a:gsLst>
                      <a:gs pos="17143">
                        <a:srgbClr val="505050"/>
                      </a:gs>
                      <a:gs pos="72000">
                        <a:srgbClr val="505050"/>
                      </a:gs>
                    </a:gsLst>
                    <a:lin ang="5400000" scaled="0"/>
                  </a:gradFill>
                </a:rPr>
                <a:t>Windows Server </a:t>
              </a:r>
              <a:r>
                <a:rPr lang="en-US" sz="1300" dirty="0" smtClean="0">
                  <a:gradFill>
                    <a:gsLst>
                      <a:gs pos="17143">
                        <a:srgbClr val="505050"/>
                      </a:gs>
                      <a:gs pos="72000">
                        <a:srgbClr val="505050"/>
                      </a:gs>
                    </a:gsLst>
                    <a:lin ang="5400000" scaled="0"/>
                  </a:gradFill>
                </a:rPr>
                <a:t>Backup (WSB)</a:t>
              </a:r>
            </a:p>
            <a:p>
              <a:pPr algn="r" defTabSz="932581">
                <a:lnSpc>
                  <a:spcPct val="90000"/>
                </a:lnSpc>
              </a:pPr>
              <a:endParaRPr lang="en-US" sz="1300" baseline="-25000" dirty="0">
                <a:gradFill>
                  <a:gsLst>
                    <a:gs pos="17143">
                      <a:srgbClr val="505050"/>
                    </a:gs>
                    <a:gs pos="72000">
                      <a:srgbClr val="505050"/>
                    </a:gs>
                  </a:gsLst>
                  <a:lin ang="5400000" scaled="0"/>
                </a:gradFill>
              </a:endParaRPr>
            </a:p>
            <a:p>
              <a:pPr algn="r" defTabSz="932581">
                <a:lnSpc>
                  <a:spcPct val="90000"/>
                </a:lnSpc>
              </a:pPr>
              <a:r>
                <a:rPr lang="en-US" sz="1300" dirty="0">
                  <a:gradFill>
                    <a:gsLst>
                      <a:gs pos="17143">
                        <a:srgbClr val="505050"/>
                      </a:gs>
                      <a:gs pos="72000">
                        <a:srgbClr val="505050"/>
                      </a:gs>
                    </a:gsLst>
                    <a:lin ang="5400000" scaled="0"/>
                  </a:gradFill>
                </a:rPr>
                <a:t>Centralized backup with </a:t>
              </a:r>
              <a:br>
                <a:rPr lang="en-US" sz="1300" dirty="0">
                  <a:gradFill>
                    <a:gsLst>
                      <a:gs pos="17143">
                        <a:srgbClr val="505050"/>
                      </a:gs>
                      <a:gs pos="72000">
                        <a:srgbClr val="505050"/>
                      </a:gs>
                    </a:gsLst>
                    <a:lin ang="5400000" scaled="0"/>
                  </a:gradFill>
                </a:rPr>
              </a:br>
              <a:r>
                <a:rPr lang="en-US" sz="1300" dirty="0" smtClean="0">
                  <a:gradFill>
                    <a:gsLst>
                      <a:gs pos="17143">
                        <a:srgbClr val="505050"/>
                      </a:gs>
                      <a:gs pos="72000">
                        <a:srgbClr val="505050"/>
                      </a:gs>
                    </a:gsLst>
                    <a:lin ang="5400000" scaled="0"/>
                  </a:gradFill>
                </a:rPr>
                <a:t>System Center Data </a:t>
              </a:r>
              <a:br>
                <a:rPr lang="en-US" sz="1300" dirty="0" smtClean="0">
                  <a:gradFill>
                    <a:gsLst>
                      <a:gs pos="17143">
                        <a:srgbClr val="505050"/>
                      </a:gs>
                      <a:gs pos="72000">
                        <a:srgbClr val="505050"/>
                      </a:gs>
                    </a:gsLst>
                    <a:lin ang="5400000" scaled="0"/>
                  </a:gradFill>
                </a:rPr>
              </a:br>
              <a:r>
                <a:rPr lang="en-US" sz="1300" dirty="0" smtClean="0">
                  <a:gradFill>
                    <a:gsLst>
                      <a:gs pos="17143">
                        <a:srgbClr val="505050"/>
                      </a:gs>
                      <a:gs pos="72000">
                        <a:srgbClr val="505050"/>
                      </a:gs>
                    </a:gsLst>
                    <a:lin ang="5400000" scaled="0"/>
                  </a:gradFill>
                </a:rPr>
                <a:t>Protection Manager (DPM)</a:t>
              </a:r>
            </a:p>
            <a:p>
              <a:pPr algn="r" defTabSz="932581">
                <a:lnSpc>
                  <a:spcPct val="90000"/>
                </a:lnSpc>
              </a:pPr>
              <a:endParaRPr lang="en-US" sz="1300" baseline="-25000" dirty="0">
                <a:gradFill>
                  <a:gsLst>
                    <a:gs pos="17143">
                      <a:srgbClr val="505050"/>
                    </a:gs>
                    <a:gs pos="72000">
                      <a:srgbClr val="505050"/>
                    </a:gs>
                  </a:gsLst>
                  <a:lin ang="5400000" scaled="0"/>
                </a:gradFill>
              </a:endParaRPr>
            </a:p>
            <a:p>
              <a:pPr algn="r" defTabSz="932581">
                <a:lnSpc>
                  <a:spcPct val="90000"/>
                </a:lnSpc>
              </a:pPr>
              <a:r>
                <a:rPr lang="en-US" sz="1300" dirty="0">
                  <a:gradFill>
                    <a:gsLst>
                      <a:gs pos="17143">
                        <a:srgbClr val="505050"/>
                      </a:gs>
                      <a:gs pos="72000">
                        <a:srgbClr val="505050"/>
                      </a:gs>
                    </a:gsLst>
                    <a:lin ang="5400000" scaled="0"/>
                  </a:gradFill>
                </a:rPr>
                <a:t>Integration of WSB/DPM </a:t>
              </a:r>
              <a:br>
                <a:rPr lang="en-US" sz="1300" dirty="0">
                  <a:gradFill>
                    <a:gsLst>
                      <a:gs pos="17143">
                        <a:srgbClr val="505050"/>
                      </a:gs>
                      <a:gs pos="72000">
                        <a:srgbClr val="505050"/>
                      </a:gs>
                    </a:gsLst>
                    <a:lin ang="5400000" scaled="0"/>
                  </a:gradFill>
                </a:rPr>
              </a:br>
              <a:r>
                <a:rPr lang="en-US" sz="1300" dirty="0">
                  <a:gradFill>
                    <a:gsLst>
                      <a:gs pos="17143">
                        <a:srgbClr val="505050"/>
                      </a:gs>
                      <a:gs pos="72000">
                        <a:srgbClr val="505050"/>
                      </a:gs>
                    </a:gsLst>
                    <a:lin ang="5400000" scaled="0"/>
                  </a:gradFill>
                </a:rPr>
                <a:t>with Microsoft Azure </a:t>
              </a:r>
              <a:r>
                <a:rPr lang="en-US" sz="1300" dirty="0" smtClean="0">
                  <a:gradFill>
                    <a:gsLst>
                      <a:gs pos="17143">
                        <a:srgbClr val="505050"/>
                      </a:gs>
                      <a:gs pos="72000">
                        <a:srgbClr val="505050"/>
                      </a:gs>
                    </a:gsLst>
                    <a:lin ang="5400000" scaled="0"/>
                  </a:gradFill>
                </a:rPr>
                <a:t>Backup</a:t>
              </a:r>
              <a:endParaRPr lang="en-US" sz="1300" baseline="-25000" dirty="0">
                <a:gradFill>
                  <a:gsLst>
                    <a:gs pos="17143">
                      <a:srgbClr val="505050"/>
                    </a:gs>
                    <a:gs pos="72000">
                      <a:srgbClr val="505050"/>
                    </a:gs>
                  </a:gsLst>
                  <a:lin ang="5400000" scaled="0"/>
                </a:gradFill>
              </a:endParaRPr>
            </a:p>
          </p:txBody>
        </p:sp>
        <p:sp>
          <p:nvSpPr>
            <p:cNvPr id="66" name="Oval 65"/>
            <p:cNvSpPr/>
            <p:nvPr/>
          </p:nvSpPr>
          <p:spPr bwMode="auto">
            <a:xfrm>
              <a:off x="6432737" y="1280284"/>
              <a:ext cx="262466" cy="26246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r>
                <a:rPr lang="en-US" sz="1904" b="1" dirty="0" smtClean="0">
                  <a:gradFill>
                    <a:gsLst>
                      <a:gs pos="0">
                        <a:srgbClr val="FFFFFF"/>
                      </a:gs>
                      <a:gs pos="100000">
                        <a:srgbClr val="FFFFFF"/>
                      </a:gs>
                    </a:gsLst>
                    <a:lin ang="5400000" scaled="0"/>
                  </a:gradFill>
                  <a:ea typeface="Segoe UI" pitchFamily="34" charset="0"/>
                  <a:cs typeface="Segoe UI" pitchFamily="34" charset="0"/>
                </a:rPr>
                <a:t>2</a:t>
              </a: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sp>
        <p:nvSpPr>
          <p:cNvPr id="69" name="Bent Arrow 68"/>
          <p:cNvSpPr/>
          <p:nvPr/>
        </p:nvSpPr>
        <p:spPr bwMode="auto">
          <a:xfrm>
            <a:off x="2768382" y="2261700"/>
            <a:ext cx="2120850" cy="1434096"/>
          </a:xfrm>
          <a:prstGeom prst="bentArrow">
            <a:avLst>
              <a:gd name="adj1" fmla="val 12885"/>
              <a:gd name="adj2" fmla="val 17703"/>
              <a:gd name="adj3" fmla="val 25000"/>
              <a:gd name="adj4" fmla="val 360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Freeform 207"/>
          <p:cNvSpPr>
            <a:spLocks noEditPoints="1"/>
          </p:cNvSpPr>
          <p:nvPr/>
        </p:nvSpPr>
        <p:spPr bwMode="gray">
          <a:xfrm>
            <a:off x="10346353" y="4323231"/>
            <a:ext cx="1359431" cy="1042707"/>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lumMod val="25000"/>
            </a:schemeClr>
          </a:solidFill>
          <a:ln>
            <a:noFill/>
          </a:ln>
          <a:extLst/>
        </p:spPr>
        <p:txBody>
          <a:bodyPr vert="horz" wrap="square" lIns="932603" tIns="0" rIns="0" bIns="214499" numCol="1" anchor="b" anchorCtr="0" compatLnSpc="1">
            <a:prstTxWarp prst="textNoShape">
              <a:avLst/>
            </a:prstTxWarp>
          </a:bodyPr>
          <a:lstStyle/>
          <a:p>
            <a:pPr defTabSz="932562"/>
            <a:endParaRPr lang="en-US" sz="1428" dirty="0">
              <a:solidFill>
                <a:srgbClr val="EFEFEF"/>
              </a:solidFill>
            </a:endParaRPr>
          </a:p>
        </p:txBody>
      </p:sp>
      <p:sp>
        <p:nvSpPr>
          <p:cNvPr id="74" name="Bent Arrow 73"/>
          <p:cNvSpPr/>
          <p:nvPr/>
        </p:nvSpPr>
        <p:spPr bwMode="auto">
          <a:xfrm rot="2490165" flipH="1">
            <a:off x="6970246" y="2822343"/>
            <a:ext cx="1600403" cy="1181298"/>
          </a:xfrm>
          <a:prstGeom prst="bentArrow">
            <a:avLst>
              <a:gd name="adj1" fmla="val 16219"/>
              <a:gd name="adj2" fmla="val 25000"/>
              <a:gd name="adj3" fmla="val 25000"/>
              <a:gd name="adj4" fmla="val 4375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Right Arrow 74"/>
          <p:cNvSpPr/>
          <p:nvPr/>
        </p:nvSpPr>
        <p:spPr bwMode="auto">
          <a:xfrm rot="10800000" flipH="1">
            <a:off x="8167433" y="4628768"/>
            <a:ext cx="2141986" cy="375613"/>
          </a:xfrm>
          <a:prstGeom prst="rightArrow">
            <a:avLst>
              <a:gd name="adj1" fmla="val 50000"/>
              <a:gd name="adj2" fmla="val 7574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6" name="Group 75"/>
          <p:cNvGrpSpPr/>
          <p:nvPr/>
        </p:nvGrpSpPr>
        <p:grpSpPr>
          <a:xfrm>
            <a:off x="8400528" y="2694860"/>
            <a:ext cx="3734817" cy="1121846"/>
            <a:chOff x="4755575" y="4234124"/>
            <a:chExt cx="2911652" cy="824962"/>
          </a:xfrm>
        </p:grpSpPr>
        <p:sp>
          <p:nvSpPr>
            <p:cNvPr id="77" name="TextBox 76"/>
            <p:cNvSpPr txBox="1"/>
            <p:nvPr/>
          </p:nvSpPr>
          <p:spPr>
            <a:xfrm>
              <a:off x="5178040" y="4234124"/>
              <a:ext cx="2489187" cy="824962"/>
            </a:xfrm>
            <a:prstGeom prst="rect">
              <a:avLst/>
            </a:prstGeom>
            <a:noFill/>
          </p:spPr>
          <p:txBody>
            <a:bodyPr wrap="square" lIns="0" tIns="0" rIns="0" bIns="0" rtlCol="0">
              <a:spAutoFit/>
            </a:bodyPr>
            <a:lstStyle/>
            <a:p>
              <a:pPr defTabSz="932581">
                <a:lnSpc>
                  <a:spcPct val="90000"/>
                </a:lnSpc>
              </a:pPr>
              <a:r>
                <a:rPr lang="en-US" sz="1600" b="1" spc="-52" dirty="0">
                  <a:gradFill>
                    <a:gsLst>
                      <a:gs pos="0">
                        <a:srgbClr val="008272"/>
                      </a:gs>
                      <a:gs pos="100000">
                        <a:srgbClr val="008272"/>
                      </a:gs>
                    </a:gsLst>
                    <a:lin ang="5400000" scaled="1"/>
                  </a:gradFill>
                </a:rPr>
                <a:t>Safeguard your </a:t>
              </a:r>
              <a:r>
                <a:rPr lang="en-US" sz="1600" b="1" spc="-52" dirty="0" smtClean="0">
                  <a:gradFill>
                    <a:gsLst>
                      <a:gs pos="0">
                        <a:srgbClr val="008272"/>
                      </a:gs>
                      <a:gs pos="100000">
                        <a:srgbClr val="008272"/>
                      </a:gs>
                    </a:gsLst>
                    <a:lin ang="5400000" scaled="1"/>
                  </a:gradFill>
                </a:rPr>
                <a:t>applications</a:t>
              </a:r>
              <a:endParaRPr lang="en-US" sz="1300" spc="-52" dirty="0" smtClean="0">
                <a:solidFill>
                  <a:srgbClr val="505050"/>
                </a:solidFill>
              </a:endParaRPr>
            </a:p>
            <a:p>
              <a:pPr defTabSz="932581">
                <a:lnSpc>
                  <a:spcPct val="90000"/>
                </a:lnSpc>
              </a:pPr>
              <a:r>
                <a:rPr lang="en-US" sz="1300" dirty="0" smtClean="0">
                  <a:gradFill>
                    <a:gsLst>
                      <a:gs pos="24762">
                        <a:srgbClr val="505050"/>
                      </a:gs>
                      <a:gs pos="60000">
                        <a:srgbClr val="505050"/>
                      </a:gs>
                    </a:gsLst>
                    <a:lin ang="5400000" scaled="0"/>
                  </a:gradFill>
                </a:rPr>
                <a:t>Orchestrated physical</a:t>
              </a:r>
              <a:r>
                <a:rPr lang="en-US" sz="1300" dirty="0">
                  <a:gradFill>
                    <a:gsLst>
                      <a:gs pos="24762">
                        <a:srgbClr val="505050"/>
                      </a:gs>
                      <a:gs pos="60000">
                        <a:srgbClr val="505050"/>
                      </a:gs>
                    </a:gsLst>
                    <a:lin ang="5400000" scaled="0"/>
                  </a:gradFill>
                </a:rPr>
                <a:t>, Hyper-V </a:t>
              </a:r>
              <a:r>
                <a:rPr lang="en-US" sz="1300" dirty="0" smtClean="0">
                  <a:gradFill>
                    <a:gsLst>
                      <a:gs pos="24762">
                        <a:srgbClr val="505050"/>
                      </a:gs>
                      <a:gs pos="60000">
                        <a:srgbClr val="505050"/>
                      </a:gs>
                    </a:gsLst>
                    <a:lin ang="5400000" scaled="0"/>
                  </a:gradFill>
                </a:rPr>
                <a:t>and </a:t>
              </a:r>
              <a:r>
                <a:rPr lang="en-US" sz="1300" dirty="0">
                  <a:gradFill>
                    <a:gsLst>
                      <a:gs pos="24762">
                        <a:srgbClr val="505050"/>
                      </a:gs>
                      <a:gs pos="60000">
                        <a:srgbClr val="505050"/>
                      </a:gs>
                    </a:gsLst>
                    <a:lin ang="5400000" scaled="0"/>
                  </a:gradFill>
                </a:rPr>
                <a:t>VMware </a:t>
              </a:r>
              <a:r>
                <a:rPr lang="en-US" sz="1300" dirty="0" smtClean="0">
                  <a:gradFill>
                    <a:gsLst>
                      <a:gs pos="24762">
                        <a:srgbClr val="505050"/>
                      </a:gs>
                      <a:gs pos="60000">
                        <a:srgbClr val="505050"/>
                      </a:gs>
                    </a:gsLst>
                    <a:lin ang="5400000" scaled="0"/>
                  </a:gradFill>
                </a:rPr>
                <a:t>virtual-machine replication and recovery </a:t>
              </a:r>
              <a:r>
                <a:rPr lang="en-US" sz="1300" dirty="0">
                  <a:gradFill>
                    <a:gsLst>
                      <a:gs pos="24762">
                        <a:srgbClr val="505050"/>
                      </a:gs>
                      <a:gs pos="60000">
                        <a:srgbClr val="505050"/>
                      </a:gs>
                    </a:gsLst>
                    <a:lin ang="5400000" scaled="0"/>
                  </a:gradFill>
                </a:rPr>
                <a:t>using Azure Site Recovery, between on-premises locations, </a:t>
              </a:r>
              <a:r>
                <a:rPr lang="en-US" sz="1300" dirty="0" smtClean="0">
                  <a:gradFill>
                    <a:gsLst>
                      <a:gs pos="24762">
                        <a:srgbClr val="505050"/>
                      </a:gs>
                      <a:gs pos="60000">
                        <a:srgbClr val="505050"/>
                      </a:gs>
                    </a:gsLst>
                    <a:lin ang="5400000" scaled="0"/>
                  </a:gradFill>
                </a:rPr>
                <a:t>or </a:t>
              </a:r>
              <a:r>
                <a:rPr lang="en-US" sz="1300" dirty="0">
                  <a:gradFill>
                    <a:gsLst>
                      <a:gs pos="24762">
                        <a:srgbClr val="505050"/>
                      </a:gs>
                      <a:gs pos="60000">
                        <a:srgbClr val="505050"/>
                      </a:gs>
                    </a:gsLst>
                    <a:lin ang="5400000" scaled="0"/>
                  </a:gradFill>
                </a:rPr>
                <a:t>between on-premises </a:t>
              </a:r>
              <a:r>
                <a:rPr lang="en-US" sz="1300" dirty="0" smtClean="0">
                  <a:gradFill>
                    <a:gsLst>
                      <a:gs pos="24762">
                        <a:srgbClr val="505050"/>
                      </a:gs>
                      <a:gs pos="60000">
                        <a:srgbClr val="505050"/>
                      </a:gs>
                    </a:gsLst>
                    <a:lin ang="5400000" scaled="0"/>
                  </a:gradFill>
                </a:rPr>
                <a:t>and </a:t>
              </a:r>
              <a:r>
                <a:rPr lang="en-US" sz="1300" dirty="0">
                  <a:gradFill>
                    <a:gsLst>
                      <a:gs pos="24762">
                        <a:srgbClr val="505050"/>
                      </a:gs>
                      <a:gs pos="60000">
                        <a:srgbClr val="505050"/>
                      </a:gs>
                    </a:gsLst>
                    <a:lin ang="5400000" scaled="0"/>
                  </a:gradFill>
                </a:rPr>
                <a:t>Microsoft Azure</a:t>
              </a:r>
              <a:endParaRPr lang="en-US" sz="1300" baseline="-25000" dirty="0">
                <a:gradFill>
                  <a:gsLst>
                    <a:gs pos="24762">
                      <a:srgbClr val="505050"/>
                    </a:gs>
                    <a:gs pos="60000">
                      <a:srgbClr val="505050"/>
                    </a:gs>
                  </a:gsLst>
                  <a:lin ang="5400000" scaled="0"/>
                </a:gradFill>
              </a:endParaRPr>
            </a:p>
          </p:txBody>
        </p:sp>
        <p:sp>
          <p:nvSpPr>
            <p:cNvPr id="78" name="Oval 77"/>
            <p:cNvSpPr/>
            <p:nvPr/>
          </p:nvSpPr>
          <p:spPr bwMode="auto">
            <a:xfrm>
              <a:off x="4755575" y="4311651"/>
              <a:ext cx="281128" cy="26246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r>
                <a:rPr lang="en-US" sz="1904" b="1" dirty="0" smtClean="0">
                  <a:gradFill>
                    <a:gsLst>
                      <a:gs pos="0">
                        <a:srgbClr val="FFFFFF"/>
                      </a:gs>
                      <a:gs pos="100000">
                        <a:srgbClr val="FFFFFF"/>
                      </a:gs>
                    </a:gsLst>
                    <a:lin ang="5400000" scaled="0"/>
                  </a:gradFill>
                  <a:ea typeface="Segoe UI" pitchFamily="34" charset="0"/>
                  <a:cs typeface="Segoe UI" pitchFamily="34" charset="0"/>
                </a:rPr>
                <a:t>3</a:t>
              </a:r>
              <a:endParaRPr lang="en-US" sz="2448" b="1"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79"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10762697" y="3936658"/>
            <a:ext cx="576555" cy="965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Freeform 128"/>
          <p:cNvSpPr>
            <a:spLocks noChangeAspect="1"/>
          </p:cNvSpPr>
          <p:nvPr/>
        </p:nvSpPr>
        <p:spPr bwMode="black">
          <a:xfrm>
            <a:off x="4710402" y="1808138"/>
            <a:ext cx="2523531" cy="138961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72C6"/>
          </a:solidFill>
          <a:extLst/>
        </p:spPr>
        <p:txBody>
          <a:bodyPr vert="horz" wrap="square" lIns="89629" tIns="44815" rIns="89629" bIns="44815" numCol="1" anchor="b" anchorCtr="1" compatLnSpc="1">
            <a:prstTxWarp prst="textNoShape">
              <a:avLst/>
            </a:prstTxWarp>
          </a:bodyPr>
          <a:lstStyle/>
          <a:p>
            <a:pPr defTabSz="914073">
              <a:defRPr/>
            </a:pPr>
            <a:endParaRPr lang="en-US" sz="1765" kern="0" dirty="0">
              <a:solidFill>
                <a:srgbClr val="FFFFFF"/>
              </a:solidFill>
            </a:endParaRPr>
          </a:p>
        </p:txBody>
      </p:sp>
      <p:sp>
        <p:nvSpPr>
          <p:cNvPr id="4" name="TextBox 3"/>
          <p:cNvSpPr txBox="1"/>
          <p:nvPr/>
        </p:nvSpPr>
        <p:spPr>
          <a:xfrm>
            <a:off x="5000444" y="2427128"/>
            <a:ext cx="2051459" cy="600164"/>
          </a:xfrm>
          <a:prstGeom prst="rect">
            <a:avLst/>
          </a:prstGeom>
          <a:noFill/>
        </p:spPr>
        <p:txBody>
          <a:bodyPr wrap="none" lIns="182880" tIns="146304" rIns="182880" bIns="146304" rtlCol="0">
            <a:spAutoFit/>
          </a:bodyPr>
          <a:lstStyle/>
          <a:p>
            <a:pPr>
              <a:lnSpc>
                <a:spcPct val="90000"/>
              </a:lnSpc>
              <a:spcAft>
                <a:spcPts val="600"/>
              </a:spcAft>
            </a:pPr>
            <a:r>
              <a:rPr lang="en-US" sz="2200" spc="-150" dirty="0" smtClean="0">
                <a:gradFill>
                  <a:gsLst>
                    <a:gs pos="2917">
                      <a:srgbClr val="FFFFFF"/>
                    </a:gs>
                    <a:gs pos="30000">
                      <a:srgbClr val="FFFFFF"/>
                    </a:gs>
                  </a:gsLst>
                  <a:lin ang="5400000" scaled="0"/>
                </a:gradFill>
              </a:rPr>
              <a:t>Microsoft Azure</a:t>
            </a:r>
          </a:p>
        </p:txBody>
      </p:sp>
      <p:sp>
        <p:nvSpPr>
          <p:cNvPr id="13" name="Freeform 12"/>
          <p:cNvSpPr/>
          <p:nvPr/>
        </p:nvSpPr>
        <p:spPr bwMode="auto">
          <a:xfrm>
            <a:off x="27918" y="1935256"/>
            <a:ext cx="5027580" cy="4806462"/>
          </a:xfrm>
          <a:custGeom>
            <a:avLst/>
            <a:gdLst>
              <a:gd name="connsiteX0" fmla="*/ 433754 w 4630616"/>
              <a:gd name="connsiteY0" fmla="*/ 82062 h 4806462"/>
              <a:gd name="connsiteX1" fmla="*/ 2145323 w 4630616"/>
              <a:gd name="connsiteY1" fmla="*/ 128954 h 4806462"/>
              <a:gd name="connsiteX2" fmla="*/ 2426677 w 4630616"/>
              <a:gd name="connsiteY2" fmla="*/ 0 h 4806462"/>
              <a:gd name="connsiteX3" fmla="*/ 2965939 w 4630616"/>
              <a:gd name="connsiteY3" fmla="*/ 23447 h 4806462"/>
              <a:gd name="connsiteX4" fmla="*/ 2942492 w 4630616"/>
              <a:gd name="connsiteY4" fmla="*/ 386862 h 4806462"/>
              <a:gd name="connsiteX5" fmla="*/ 4021016 w 4630616"/>
              <a:gd name="connsiteY5" fmla="*/ 386862 h 4806462"/>
              <a:gd name="connsiteX6" fmla="*/ 4126523 w 4630616"/>
              <a:gd name="connsiteY6" fmla="*/ 269631 h 4806462"/>
              <a:gd name="connsiteX7" fmla="*/ 4630616 w 4630616"/>
              <a:gd name="connsiteY7" fmla="*/ 539262 h 4806462"/>
              <a:gd name="connsiteX8" fmla="*/ 4572000 w 4630616"/>
              <a:gd name="connsiteY8" fmla="*/ 679939 h 4806462"/>
              <a:gd name="connsiteX9" fmla="*/ 4126523 w 4630616"/>
              <a:gd name="connsiteY9" fmla="*/ 1008185 h 4806462"/>
              <a:gd name="connsiteX10" fmla="*/ 4138246 w 4630616"/>
              <a:gd name="connsiteY10" fmla="*/ 808893 h 4806462"/>
              <a:gd name="connsiteX11" fmla="*/ 2883877 w 4630616"/>
              <a:gd name="connsiteY11" fmla="*/ 844062 h 4806462"/>
              <a:gd name="connsiteX12" fmla="*/ 2708031 w 4630616"/>
              <a:gd name="connsiteY12" fmla="*/ 984739 h 4806462"/>
              <a:gd name="connsiteX13" fmla="*/ 2708031 w 4630616"/>
              <a:gd name="connsiteY13" fmla="*/ 1910862 h 4806462"/>
              <a:gd name="connsiteX14" fmla="*/ 3458308 w 4630616"/>
              <a:gd name="connsiteY14" fmla="*/ 1512277 h 4806462"/>
              <a:gd name="connsiteX15" fmla="*/ 3845169 w 4630616"/>
              <a:gd name="connsiteY15" fmla="*/ 1488831 h 4806462"/>
              <a:gd name="connsiteX16" fmla="*/ 3739662 w 4630616"/>
              <a:gd name="connsiteY16" fmla="*/ 1746739 h 4806462"/>
              <a:gd name="connsiteX17" fmla="*/ 3493477 w 4630616"/>
              <a:gd name="connsiteY17" fmla="*/ 1946031 h 4806462"/>
              <a:gd name="connsiteX18" fmla="*/ 3470031 w 4630616"/>
              <a:gd name="connsiteY18" fmla="*/ 3341077 h 4806462"/>
              <a:gd name="connsiteX19" fmla="*/ 3540369 w 4630616"/>
              <a:gd name="connsiteY19" fmla="*/ 4290647 h 4806462"/>
              <a:gd name="connsiteX20" fmla="*/ 3798277 w 4630616"/>
              <a:gd name="connsiteY20" fmla="*/ 4501662 h 4806462"/>
              <a:gd name="connsiteX21" fmla="*/ 3786554 w 4630616"/>
              <a:gd name="connsiteY21" fmla="*/ 4771293 h 4806462"/>
              <a:gd name="connsiteX22" fmla="*/ 3458308 w 4630616"/>
              <a:gd name="connsiteY22" fmla="*/ 4806462 h 4806462"/>
              <a:gd name="connsiteX23" fmla="*/ 3036277 w 4630616"/>
              <a:gd name="connsiteY23" fmla="*/ 4337539 h 4806462"/>
              <a:gd name="connsiteX24" fmla="*/ 1535723 w 4630616"/>
              <a:gd name="connsiteY24" fmla="*/ 4314093 h 4806462"/>
              <a:gd name="connsiteX25" fmla="*/ 1500554 w 4630616"/>
              <a:gd name="connsiteY25" fmla="*/ 3165231 h 4806462"/>
              <a:gd name="connsiteX26" fmla="*/ 703385 w 4630616"/>
              <a:gd name="connsiteY26" fmla="*/ 3188677 h 4806462"/>
              <a:gd name="connsiteX27" fmla="*/ 785446 w 4630616"/>
              <a:gd name="connsiteY27" fmla="*/ 2004647 h 4806462"/>
              <a:gd name="connsiteX28" fmla="*/ 0 w 4630616"/>
              <a:gd name="connsiteY28" fmla="*/ 1887416 h 4806462"/>
              <a:gd name="connsiteX29" fmla="*/ 140677 w 4630616"/>
              <a:gd name="connsiteY29" fmla="*/ 1488831 h 4806462"/>
              <a:gd name="connsiteX30" fmla="*/ 293077 w 4630616"/>
              <a:gd name="connsiteY30" fmla="*/ 386862 h 4806462"/>
              <a:gd name="connsiteX31" fmla="*/ 433754 w 4630616"/>
              <a:gd name="connsiteY31" fmla="*/ 82062 h 480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630616" h="4806462">
                <a:moveTo>
                  <a:pt x="433754" y="82062"/>
                </a:moveTo>
                <a:lnTo>
                  <a:pt x="2145323" y="128954"/>
                </a:lnTo>
                <a:lnTo>
                  <a:pt x="2426677" y="0"/>
                </a:lnTo>
                <a:lnTo>
                  <a:pt x="2965939" y="23447"/>
                </a:lnTo>
                <a:lnTo>
                  <a:pt x="2942492" y="386862"/>
                </a:lnTo>
                <a:lnTo>
                  <a:pt x="4021016" y="386862"/>
                </a:lnTo>
                <a:lnTo>
                  <a:pt x="4126523" y="269631"/>
                </a:lnTo>
                <a:lnTo>
                  <a:pt x="4630616" y="539262"/>
                </a:lnTo>
                <a:lnTo>
                  <a:pt x="4572000" y="679939"/>
                </a:lnTo>
                <a:lnTo>
                  <a:pt x="4126523" y="1008185"/>
                </a:lnTo>
                <a:lnTo>
                  <a:pt x="4138246" y="808893"/>
                </a:lnTo>
                <a:lnTo>
                  <a:pt x="2883877" y="844062"/>
                </a:lnTo>
                <a:lnTo>
                  <a:pt x="2708031" y="984739"/>
                </a:lnTo>
                <a:lnTo>
                  <a:pt x="2708031" y="1910862"/>
                </a:lnTo>
                <a:lnTo>
                  <a:pt x="3458308" y="1512277"/>
                </a:lnTo>
                <a:lnTo>
                  <a:pt x="3845169" y="1488831"/>
                </a:lnTo>
                <a:lnTo>
                  <a:pt x="3739662" y="1746739"/>
                </a:lnTo>
                <a:lnTo>
                  <a:pt x="3493477" y="1946031"/>
                </a:lnTo>
                <a:lnTo>
                  <a:pt x="3470031" y="3341077"/>
                </a:lnTo>
                <a:lnTo>
                  <a:pt x="3540369" y="4290647"/>
                </a:lnTo>
                <a:lnTo>
                  <a:pt x="3798277" y="4501662"/>
                </a:lnTo>
                <a:lnTo>
                  <a:pt x="3786554" y="4771293"/>
                </a:lnTo>
                <a:lnTo>
                  <a:pt x="3458308" y="4806462"/>
                </a:lnTo>
                <a:lnTo>
                  <a:pt x="3036277" y="4337539"/>
                </a:lnTo>
                <a:lnTo>
                  <a:pt x="1535723" y="4314093"/>
                </a:lnTo>
                <a:lnTo>
                  <a:pt x="1500554" y="3165231"/>
                </a:lnTo>
                <a:lnTo>
                  <a:pt x="703385" y="3188677"/>
                </a:lnTo>
                <a:lnTo>
                  <a:pt x="785446" y="2004647"/>
                </a:lnTo>
                <a:lnTo>
                  <a:pt x="0" y="1887416"/>
                </a:lnTo>
                <a:lnTo>
                  <a:pt x="140677" y="1488831"/>
                </a:lnTo>
                <a:lnTo>
                  <a:pt x="293077" y="386862"/>
                </a:lnTo>
                <a:lnTo>
                  <a:pt x="433754" y="82062"/>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Freeform 13"/>
          <p:cNvSpPr/>
          <p:nvPr/>
        </p:nvSpPr>
        <p:spPr bwMode="auto">
          <a:xfrm>
            <a:off x="6554937" y="5533292"/>
            <a:ext cx="4051788" cy="1336431"/>
          </a:xfrm>
          <a:custGeom>
            <a:avLst/>
            <a:gdLst>
              <a:gd name="connsiteX0" fmla="*/ 11723 w 3200400"/>
              <a:gd name="connsiteY0" fmla="*/ 1219200 h 1336431"/>
              <a:gd name="connsiteX1" fmla="*/ 11723 w 3200400"/>
              <a:gd name="connsiteY1" fmla="*/ 750277 h 1336431"/>
              <a:gd name="connsiteX2" fmla="*/ 0 w 3200400"/>
              <a:gd name="connsiteY2" fmla="*/ 468923 h 1336431"/>
              <a:gd name="connsiteX3" fmla="*/ 105507 w 3200400"/>
              <a:gd name="connsiteY3" fmla="*/ 222739 h 1336431"/>
              <a:gd name="connsiteX4" fmla="*/ 375138 w 3200400"/>
              <a:gd name="connsiteY4" fmla="*/ 128954 h 1336431"/>
              <a:gd name="connsiteX5" fmla="*/ 527538 w 3200400"/>
              <a:gd name="connsiteY5" fmla="*/ 0 h 1336431"/>
              <a:gd name="connsiteX6" fmla="*/ 2379784 w 3200400"/>
              <a:gd name="connsiteY6" fmla="*/ 23446 h 1336431"/>
              <a:gd name="connsiteX7" fmla="*/ 2414953 w 3200400"/>
              <a:gd name="connsiteY7" fmla="*/ 562708 h 1336431"/>
              <a:gd name="connsiteX8" fmla="*/ 2555630 w 3200400"/>
              <a:gd name="connsiteY8" fmla="*/ 820616 h 1336431"/>
              <a:gd name="connsiteX9" fmla="*/ 3200400 w 3200400"/>
              <a:gd name="connsiteY9" fmla="*/ 1019908 h 1336431"/>
              <a:gd name="connsiteX10" fmla="*/ 3153507 w 3200400"/>
              <a:gd name="connsiteY10" fmla="*/ 1324708 h 1336431"/>
              <a:gd name="connsiteX11" fmla="*/ 386861 w 3200400"/>
              <a:gd name="connsiteY11" fmla="*/ 1336431 h 1336431"/>
              <a:gd name="connsiteX12" fmla="*/ 422030 w 3200400"/>
              <a:gd name="connsiteY12" fmla="*/ 750277 h 1336431"/>
              <a:gd name="connsiteX13" fmla="*/ 11723 w 3200400"/>
              <a:gd name="connsiteY13" fmla="*/ 1219200 h 1336431"/>
              <a:gd name="connsiteX0" fmla="*/ 222739 w 3200400"/>
              <a:gd name="connsiteY0" fmla="*/ 832338 h 1336431"/>
              <a:gd name="connsiteX1" fmla="*/ 11723 w 3200400"/>
              <a:gd name="connsiteY1" fmla="*/ 750277 h 1336431"/>
              <a:gd name="connsiteX2" fmla="*/ 0 w 3200400"/>
              <a:gd name="connsiteY2" fmla="*/ 468923 h 1336431"/>
              <a:gd name="connsiteX3" fmla="*/ 105507 w 3200400"/>
              <a:gd name="connsiteY3" fmla="*/ 222739 h 1336431"/>
              <a:gd name="connsiteX4" fmla="*/ 375138 w 3200400"/>
              <a:gd name="connsiteY4" fmla="*/ 128954 h 1336431"/>
              <a:gd name="connsiteX5" fmla="*/ 527538 w 3200400"/>
              <a:gd name="connsiteY5" fmla="*/ 0 h 1336431"/>
              <a:gd name="connsiteX6" fmla="*/ 2379784 w 3200400"/>
              <a:gd name="connsiteY6" fmla="*/ 23446 h 1336431"/>
              <a:gd name="connsiteX7" fmla="*/ 2414953 w 3200400"/>
              <a:gd name="connsiteY7" fmla="*/ 562708 h 1336431"/>
              <a:gd name="connsiteX8" fmla="*/ 2555630 w 3200400"/>
              <a:gd name="connsiteY8" fmla="*/ 820616 h 1336431"/>
              <a:gd name="connsiteX9" fmla="*/ 3200400 w 3200400"/>
              <a:gd name="connsiteY9" fmla="*/ 1019908 h 1336431"/>
              <a:gd name="connsiteX10" fmla="*/ 3153507 w 3200400"/>
              <a:gd name="connsiteY10" fmla="*/ 1324708 h 1336431"/>
              <a:gd name="connsiteX11" fmla="*/ 386861 w 3200400"/>
              <a:gd name="connsiteY11" fmla="*/ 1336431 h 1336431"/>
              <a:gd name="connsiteX12" fmla="*/ 422030 w 3200400"/>
              <a:gd name="connsiteY12" fmla="*/ 750277 h 1336431"/>
              <a:gd name="connsiteX13" fmla="*/ 222739 w 3200400"/>
              <a:gd name="connsiteY13" fmla="*/ 832338 h 1336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00400" h="1336431">
                <a:moveTo>
                  <a:pt x="222739" y="832338"/>
                </a:moveTo>
                <a:lnTo>
                  <a:pt x="11723" y="750277"/>
                </a:lnTo>
                <a:lnTo>
                  <a:pt x="0" y="468923"/>
                </a:lnTo>
                <a:lnTo>
                  <a:pt x="105507" y="222739"/>
                </a:lnTo>
                <a:lnTo>
                  <a:pt x="375138" y="128954"/>
                </a:lnTo>
                <a:lnTo>
                  <a:pt x="527538" y="0"/>
                </a:lnTo>
                <a:lnTo>
                  <a:pt x="2379784" y="23446"/>
                </a:lnTo>
                <a:lnTo>
                  <a:pt x="2414953" y="562708"/>
                </a:lnTo>
                <a:lnTo>
                  <a:pt x="2555630" y="820616"/>
                </a:lnTo>
                <a:lnTo>
                  <a:pt x="3200400" y="1019908"/>
                </a:lnTo>
                <a:lnTo>
                  <a:pt x="3153507" y="1324708"/>
                </a:lnTo>
                <a:lnTo>
                  <a:pt x="386861" y="1336431"/>
                </a:lnTo>
                <a:lnTo>
                  <a:pt x="422030" y="750277"/>
                </a:lnTo>
                <a:lnTo>
                  <a:pt x="222739" y="832338"/>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2" name="Freeform 25"/>
          <p:cNvSpPr>
            <a:spLocks noEditPoints="1"/>
          </p:cNvSpPr>
          <p:nvPr/>
        </p:nvSpPr>
        <p:spPr bwMode="auto">
          <a:xfrm>
            <a:off x="5419877" y="5674457"/>
            <a:ext cx="1174569" cy="852770"/>
          </a:xfrm>
          <a:custGeom>
            <a:avLst/>
            <a:gdLst>
              <a:gd name="T0" fmla="*/ 325 w 325"/>
              <a:gd name="T1" fmla="*/ 124 h 236"/>
              <a:gd name="T2" fmla="*/ 16 w 325"/>
              <a:gd name="T3" fmla="*/ 123 h 236"/>
              <a:gd name="T4" fmla="*/ 20 w 325"/>
              <a:gd name="T5" fmla="*/ 99 h 236"/>
              <a:gd name="T6" fmla="*/ 30 w 325"/>
              <a:gd name="T7" fmla="*/ 99 h 236"/>
              <a:gd name="T8" fmla="*/ 35 w 325"/>
              <a:gd name="T9" fmla="*/ 105 h 236"/>
              <a:gd name="T10" fmla="*/ 41 w 325"/>
              <a:gd name="T11" fmla="*/ 119 h 236"/>
              <a:gd name="T12" fmla="*/ 45 w 325"/>
              <a:gd name="T13" fmla="*/ 103 h 236"/>
              <a:gd name="T14" fmla="*/ 58 w 325"/>
              <a:gd name="T15" fmla="*/ 109 h 236"/>
              <a:gd name="T16" fmla="*/ 67 w 325"/>
              <a:gd name="T17" fmla="*/ 109 h 236"/>
              <a:gd name="T18" fmla="*/ 73 w 325"/>
              <a:gd name="T19" fmla="*/ 115 h 236"/>
              <a:gd name="T20" fmla="*/ 69 w 325"/>
              <a:gd name="T21" fmla="*/ 99 h 236"/>
              <a:gd name="T22" fmla="*/ 82 w 325"/>
              <a:gd name="T23" fmla="*/ 113 h 236"/>
              <a:gd name="T24" fmla="*/ 96 w 325"/>
              <a:gd name="T25" fmla="*/ 119 h 236"/>
              <a:gd name="T26" fmla="*/ 105 w 325"/>
              <a:gd name="T27" fmla="*/ 119 h 236"/>
              <a:gd name="T28" fmla="*/ 101 w 325"/>
              <a:gd name="T29" fmla="*/ 95 h 236"/>
              <a:gd name="T30" fmla="*/ 107 w 325"/>
              <a:gd name="T31" fmla="*/ 109 h 236"/>
              <a:gd name="T32" fmla="*/ 120 w 325"/>
              <a:gd name="T33" fmla="*/ 123 h 236"/>
              <a:gd name="T34" fmla="*/ 124 w 325"/>
              <a:gd name="T35" fmla="*/ 99 h 236"/>
              <a:gd name="T36" fmla="*/ 133 w 325"/>
              <a:gd name="T37" fmla="*/ 99 h 236"/>
              <a:gd name="T38" fmla="*/ 139 w 325"/>
              <a:gd name="T39" fmla="*/ 105 h 236"/>
              <a:gd name="T40" fmla="*/ 146 w 325"/>
              <a:gd name="T41" fmla="*/ 95 h 236"/>
              <a:gd name="T42" fmla="*/ 315 w 325"/>
              <a:gd name="T43" fmla="*/ 185 h 236"/>
              <a:gd name="T44" fmla="*/ 20 w 325"/>
              <a:gd name="T45" fmla="*/ 171 h 236"/>
              <a:gd name="T46" fmla="*/ 30 w 325"/>
              <a:gd name="T47" fmla="*/ 171 h 236"/>
              <a:gd name="T48" fmla="*/ 26 w 325"/>
              <a:gd name="T49" fmla="*/ 147 h 236"/>
              <a:gd name="T50" fmla="*/ 31 w 325"/>
              <a:gd name="T51" fmla="*/ 161 h 236"/>
              <a:gd name="T52" fmla="*/ 45 w 325"/>
              <a:gd name="T53" fmla="*/ 175 h 236"/>
              <a:gd name="T54" fmla="*/ 49 w 325"/>
              <a:gd name="T55" fmla="*/ 151 h 236"/>
              <a:gd name="T56" fmla="*/ 58 w 325"/>
              <a:gd name="T57" fmla="*/ 151 h 236"/>
              <a:gd name="T58" fmla="*/ 63 w 325"/>
              <a:gd name="T59" fmla="*/ 157 h 236"/>
              <a:gd name="T60" fmla="*/ 69 w 325"/>
              <a:gd name="T61" fmla="*/ 171 h 236"/>
              <a:gd name="T62" fmla="*/ 73 w 325"/>
              <a:gd name="T63" fmla="*/ 155 h 236"/>
              <a:gd name="T64" fmla="*/ 86 w 325"/>
              <a:gd name="T65" fmla="*/ 161 h 236"/>
              <a:gd name="T66" fmla="*/ 96 w 325"/>
              <a:gd name="T67" fmla="*/ 161 h 236"/>
              <a:gd name="T68" fmla="*/ 101 w 325"/>
              <a:gd name="T69" fmla="*/ 167 h 236"/>
              <a:gd name="T70" fmla="*/ 97 w 325"/>
              <a:gd name="T71" fmla="*/ 151 h 236"/>
              <a:gd name="T72" fmla="*/ 111 w 325"/>
              <a:gd name="T73" fmla="*/ 165 h 236"/>
              <a:gd name="T74" fmla="*/ 124 w 325"/>
              <a:gd name="T75" fmla="*/ 171 h 236"/>
              <a:gd name="T76" fmla="*/ 133 w 325"/>
              <a:gd name="T77" fmla="*/ 171 h 236"/>
              <a:gd name="T78" fmla="*/ 129 w 325"/>
              <a:gd name="T79" fmla="*/ 147 h 236"/>
              <a:gd name="T80" fmla="*/ 135 w 325"/>
              <a:gd name="T81" fmla="*/ 161 h 236"/>
              <a:gd name="T82" fmla="*/ 146 w 325"/>
              <a:gd name="T83" fmla="*/ 175 h 236"/>
              <a:gd name="T84" fmla="*/ 9 w 325"/>
              <a:gd name="T85" fmla="*/ 236 h 236"/>
              <a:gd name="T86" fmla="*/ 20 w 325"/>
              <a:gd name="T87" fmla="*/ 213 h 236"/>
              <a:gd name="T88" fmla="*/ 26 w 325"/>
              <a:gd name="T89" fmla="*/ 218 h 236"/>
              <a:gd name="T90" fmla="*/ 22 w 325"/>
              <a:gd name="T91" fmla="*/ 203 h 236"/>
              <a:gd name="T92" fmla="*/ 35 w 325"/>
              <a:gd name="T93" fmla="*/ 217 h 236"/>
              <a:gd name="T94" fmla="*/ 49 w 325"/>
              <a:gd name="T95" fmla="*/ 222 h 236"/>
              <a:gd name="T96" fmla="*/ 58 w 325"/>
              <a:gd name="T97" fmla="*/ 222 h 236"/>
              <a:gd name="T98" fmla="*/ 54 w 325"/>
              <a:gd name="T99" fmla="*/ 199 h 236"/>
              <a:gd name="T100" fmla="*/ 59 w 325"/>
              <a:gd name="T101" fmla="*/ 213 h 236"/>
              <a:gd name="T102" fmla="*/ 73 w 325"/>
              <a:gd name="T103" fmla="*/ 226 h 236"/>
              <a:gd name="T104" fmla="*/ 77 w 325"/>
              <a:gd name="T105" fmla="*/ 203 h 236"/>
              <a:gd name="T106" fmla="*/ 86 w 325"/>
              <a:gd name="T107" fmla="*/ 203 h 236"/>
              <a:gd name="T108" fmla="*/ 92 w 325"/>
              <a:gd name="T109" fmla="*/ 209 h 236"/>
              <a:gd name="T110" fmla="*/ 97 w 325"/>
              <a:gd name="T111" fmla="*/ 222 h 236"/>
              <a:gd name="T112" fmla="*/ 101 w 325"/>
              <a:gd name="T113" fmla="*/ 207 h 236"/>
              <a:gd name="T114" fmla="*/ 115 w 325"/>
              <a:gd name="T115" fmla="*/ 213 h 236"/>
              <a:gd name="T116" fmla="*/ 124 w 325"/>
              <a:gd name="T117" fmla="*/ 213 h 236"/>
              <a:gd name="T118" fmla="*/ 129 w 325"/>
              <a:gd name="T119" fmla="*/ 218 h 236"/>
              <a:gd name="T120" fmla="*/ 125 w 325"/>
              <a:gd name="T121" fmla="*/ 203 h 236"/>
              <a:gd name="T122" fmla="*/ 139 w 325"/>
              <a:gd name="T123" fmla="*/ 217 h 236"/>
              <a:gd name="T124" fmla="*/ 300 w 325"/>
              <a:gd name="T125" fmla="*/ 22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236">
                <a:moveTo>
                  <a:pt x="0" y="84"/>
                </a:moveTo>
                <a:cubicBezTo>
                  <a:pt x="0" y="84"/>
                  <a:pt x="0" y="84"/>
                  <a:pt x="22" y="9"/>
                </a:cubicBezTo>
                <a:cubicBezTo>
                  <a:pt x="23" y="4"/>
                  <a:pt x="26" y="0"/>
                  <a:pt x="31" y="0"/>
                </a:cubicBezTo>
                <a:cubicBezTo>
                  <a:pt x="31" y="0"/>
                  <a:pt x="31" y="0"/>
                  <a:pt x="294" y="0"/>
                </a:cubicBezTo>
                <a:cubicBezTo>
                  <a:pt x="299" y="0"/>
                  <a:pt x="301" y="5"/>
                  <a:pt x="303" y="9"/>
                </a:cubicBezTo>
                <a:cubicBezTo>
                  <a:pt x="303" y="9"/>
                  <a:pt x="303" y="9"/>
                  <a:pt x="325" y="84"/>
                </a:cubicBezTo>
                <a:cubicBezTo>
                  <a:pt x="322" y="81"/>
                  <a:pt x="319" y="80"/>
                  <a:pt x="315" y="80"/>
                </a:cubicBezTo>
                <a:cubicBezTo>
                  <a:pt x="315" y="80"/>
                  <a:pt x="315" y="80"/>
                  <a:pt x="9" y="80"/>
                </a:cubicBezTo>
                <a:cubicBezTo>
                  <a:pt x="6" y="80"/>
                  <a:pt x="2" y="81"/>
                  <a:pt x="0" y="84"/>
                </a:cubicBezTo>
                <a:close/>
                <a:moveTo>
                  <a:pt x="325" y="94"/>
                </a:moveTo>
                <a:cubicBezTo>
                  <a:pt x="325" y="124"/>
                  <a:pt x="325" y="124"/>
                  <a:pt x="325" y="124"/>
                </a:cubicBezTo>
                <a:cubicBezTo>
                  <a:pt x="325" y="129"/>
                  <a:pt x="320" y="133"/>
                  <a:pt x="315" y="133"/>
                </a:cubicBezTo>
                <a:cubicBezTo>
                  <a:pt x="9" y="133"/>
                  <a:pt x="9" y="133"/>
                  <a:pt x="9" y="133"/>
                </a:cubicBezTo>
                <a:cubicBezTo>
                  <a:pt x="4" y="133"/>
                  <a:pt x="0" y="129"/>
                  <a:pt x="0" y="124"/>
                </a:cubicBezTo>
                <a:cubicBezTo>
                  <a:pt x="0" y="94"/>
                  <a:pt x="0" y="94"/>
                  <a:pt x="0" y="94"/>
                </a:cubicBezTo>
                <a:cubicBezTo>
                  <a:pt x="0" y="89"/>
                  <a:pt x="4" y="85"/>
                  <a:pt x="9" y="85"/>
                </a:cubicBezTo>
                <a:cubicBezTo>
                  <a:pt x="315" y="85"/>
                  <a:pt x="315" y="85"/>
                  <a:pt x="315" y="85"/>
                </a:cubicBezTo>
                <a:cubicBezTo>
                  <a:pt x="320" y="85"/>
                  <a:pt x="325" y="89"/>
                  <a:pt x="325" y="94"/>
                </a:cubicBezTo>
                <a:close/>
                <a:moveTo>
                  <a:pt x="20" y="119"/>
                </a:moveTo>
                <a:cubicBezTo>
                  <a:pt x="20" y="117"/>
                  <a:pt x="19" y="115"/>
                  <a:pt x="16" y="115"/>
                </a:cubicBezTo>
                <a:cubicBezTo>
                  <a:pt x="14" y="115"/>
                  <a:pt x="12" y="117"/>
                  <a:pt x="12" y="119"/>
                </a:cubicBezTo>
                <a:cubicBezTo>
                  <a:pt x="12" y="121"/>
                  <a:pt x="14" y="123"/>
                  <a:pt x="16" y="123"/>
                </a:cubicBezTo>
                <a:cubicBezTo>
                  <a:pt x="19" y="123"/>
                  <a:pt x="20" y="121"/>
                  <a:pt x="20" y="119"/>
                </a:cubicBezTo>
                <a:close/>
                <a:moveTo>
                  <a:pt x="20" y="109"/>
                </a:moveTo>
                <a:cubicBezTo>
                  <a:pt x="20" y="107"/>
                  <a:pt x="19" y="105"/>
                  <a:pt x="16" y="105"/>
                </a:cubicBezTo>
                <a:cubicBezTo>
                  <a:pt x="14" y="105"/>
                  <a:pt x="12" y="107"/>
                  <a:pt x="12" y="109"/>
                </a:cubicBezTo>
                <a:cubicBezTo>
                  <a:pt x="12" y="111"/>
                  <a:pt x="14" y="113"/>
                  <a:pt x="16" y="113"/>
                </a:cubicBezTo>
                <a:cubicBezTo>
                  <a:pt x="19" y="113"/>
                  <a:pt x="20" y="111"/>
                  <a:pt x="20" y="109"/>
                </a:cubicBezTo>
                <a:close/>
                <a:moveTo>
                  <a:pt x="20" y="99"/>
                </a:moveTo>
                <a:cubicBezTo>
                  <a:pt x="20" y="97"/>
                  <a:pt x="19" y="95"/>
                  <a:pt x="16" y="95"/>
                </a:cubicBezTo>
                <a:cubicBezTo>
                  <a:pt x="14" y="95"/>
                  <a:pt x="12" y="97"/>
                  <a:pt x="12" y="99"/>
                </a:cubicBezTo>
                <a:cubicBezTo>
                  <a:pt x="12" y="101"/>
                  <a:pt x="14" y="103"/>
                  <a:pt x="16" y="103"/>
                </a:cubicBezTo>
                <a:cubicBezTo>
                  <a:pt x="19" y="103"/>
                  <a:pt x="20" y="101"/>
                  <a:pt x="20" y="99"/>
                </a:cubicBezTo>
                <a:close/>
                <a:moveTo>
                  <a:pt x="30" y="119"/>
                </a:moveTo>
                <a:cubicBezTo>
                  <a:pt x="30" y="117"/>
                  <a:pt x="28" y="115"/>
                  <a:pt x="26" y="115"/>
                </a:cubicBezTo>
                <a:cubicBezTo>
                  <a:pt x="24" y="115"/>
                  <a:pt x="22" y="117"/>
                  <a:pt x="22" y="119"/>
                </a:cubicBezTo>
                <a:cubicBezTo>
                  <a:pt x="22" y="121"/>
                  <a:pt x="24" y="123"/>
                  <a:pt x="26" y="123"/>
                </a:cubicBezTo>
                <a:cubicBezTo>
                  <a:pt x="28" y="123"/>
                  <a:pt x="30" y="121"/>
                  <a:pt x="30" y="119"/>
                </a:cubicBezTo>
                <a:close/>
                <a:moveTo>
                  <a:pt x="30" y="109"/>
                </a:moveTo>
                <a:cubicBezTo>
                  <a:pt x="30" y="107"/>
                  <a:pt x="28" y="105"/>
                  <a:pt x="26" y="105"/>
                </a:cubicBezTo>
                <a:cubicBezTo>
                  <a:pt x="24" y="105"/>
                  <a:pt x="22" y="107"/>
                  <a:pt x="22" y="109"/>
                </a:cubicBezTo>
                <a:cubicBezTo>
                  <a:pt x="22" y="111"/>
                  <a:pt x="24" y="113"/>
                  <a:pt x="26" y="113"/>
                </a:cubicBezTo>
                <a:cubicBezTo>
                  <a:pt x="28" y="113"/>
                  <a:pt x="30" y="111"/>
                  <a:pt x="30" y="109"/>
                </a:cubicBezTo>
                <a:close/>
                <a:moveTo>
                  <a:pt x="30" y="99"/>
                </a:moveTo>
                <a:cubicBezTo>
                  <a:pt x="30" y="97"/>
                  <a:pt x="28" y="95"/>
                  <a:pt x="26" y="95"/>
                </a:cubicBezTo>
                <a:cubicBezTo>
                  <a:pt x="24" y="95"/>
                  <a:pt x="22" y="97"/>
                  <a:pt x="22" y="99"/>
                </a:cubicBezTo>
                <a:cubicBezTo>
                  <a:pt x="22" y="101"/>
                  <a:pt x="24" y="103"/>
                  <a:pt x="26" y="103"/>
                </a:cubicBezTo>
                <a:cubicBezTo>
                  <a:pt x="28" y="103"/>
                  <a:pt x="30" y="101"/>
                  <a:pt x="30" y="99"/>
                </a:cubicBezTo>
                <a:close/>
                <a:moveTo>
                  <a:pt x="39" y="119"/>
                </a:moveTo>
                <a:cubicBezTo>
                  <a:pt x="39" y="117"/>
                  <a:pt x="37" y="115"/>
                  <a:pt x="35" y="115"/>
                </a:cubicBezTo>
                <a:cubicBezTo>
                  <a:pt x="33" y="115"/>
                  <a:pt x="31" y="117"/>
                  <a:pt x="31" y="119"/>
                </a:cubicBezTo>
                <a:cubicBezTo>
                  <a:pt x="31" y="121"/>
                  <a:pt x="33" y="123"/>
                  <a:pt x="35" y="123"/>
                </a:cubicBezTo>
                <a:cubicBezTo>
                  <a:pt x="37" y="123"/>
                  <a:pt x="39" y="121"/>
                  <a:pt x="39" y="119"/>
                </a:cubicBezTo>
                <a:close/>
                <a:moveTo>
                  <a:pt x="39" y="109"/>
                </a:moveTo>
                <a:cubicBezTo>
                  <a:pt x="39" y="107"/>
                  <a:pt x="37" y="105"/>
                  <a:pt x="35" y="105"/>
                </a:cubicBezTo>
                <a:cubicBezTo>
                  <a:pt x="33" y="105"/>
                  <a:pt x="31" y="107"/>
                  <a:pt x="31" y="109"/>
                </a:cubicBezTo>
                <a:cubicBezTo>
                  <a:pt x="31" y="111"/>
                  <a:pt x="33" y="113"/>
                  <a:pt x="35" y="113"/>
                </a:cubicBezTo>
                <a:cubicBezTo>
                  <a:pt x="37" y="113"/>
                  <a:pt x="39" y="111"/>
                  <a:pt x="39" y="109"/>
                </a:cubicBezTo>
                <a:close/>
                <a:moveTo>
                  <a:pt x="39" y="99"/>
                </a:moveTo>
                <a:cubicBezTo>
                  <a:pt x="39" y="97"/>
                  <a:pt x="37" y="95"/>
                  <a:pt x="35" y="95"/>
                </a:cubicBezTo>
                <a:cubicBezTo>
                  <a:pt x="33" y="95"/>
                  <a:pt x="31" y="97"/>
                  <a:pt x="31" y="99"/>
                </a:cubicBezTo>
                <a:cubicBezTo>
                  <a:pt x="31" y="101"/>
                  <a:pt x="33" y="103"/>
                  <a:pt x="35" y="103"/>
                </a:cubicBezTo>
                <a:cubicBezTo>
                  <a:pt x="37" y="103"/>
                  <a:pt x="39" y="101"/>
                  <a:pt x="39" y="99"/>
                </a:cubicBezTo>
                <a:close/>
                <a:moveTo>
                  <a:pt x="49" y="119"/>
                </a:moveTo>
                <a:cubicBezTo>
                  <a:pt x="49" y="117"/>
                  <a:pt x="47" y="115"/>
                  <a:pt x="45" y="115"/>
                </a:cubicBezTo>
                <a:cubicBezTo>
                  <a:pt x="42" y="115"/>
                  <a:pt x="41" y="117"/>
                  <a:pt x="41" y="119"/>
                </a:cubicBezTo>
                <a:cubicBezTo>
                  <a:pt x="41" y="121"/>
                  <a:pt x="42" y="123"/>
                  <a:pt x="45" y="123"/>
                </a:cubicBezTo>
                <a:cubicBezTo>
                  <a:pt x="47" y="123"/>
                  <a:pt x="49" y="121"/>
                  <a:pt x="49" y="119"/>
                </a:cubicBezTo>
                <a:close/>
                <a:moveTo>
                  <a:pt x="49" y="109"/>
                </a:moveTo>
                <a:cubicBezTo>
                  <a:pt x="49" y="107"/>
                  <a:pt x="47" y="105"/>
                  <a:pt x="45" y="105"/>
                </a:cubicBezTo>
                <a:cubicBezTo>
                  <a:pt x="42" y="105"/>
                  <a:pt x="41" y="107"/>
                  <a:pt x="41" y="109"/>
                </a:cubicBezTo>
                <a:cubicBezTo>
                  <a:pt x="41" y="111"/>
                  <a:pt x="42" y="113"/>
                  <a:pt x="45" y="113"/>
                </a:cubicBezTo>
                <a:cubicBezTo>
                  <a:pt x="47" y="113"/>
                  <a:pt x="49" y="111"/>
                  <a:pt x="49" y="109"/>
                </a:cubicBezTo>
                <a:close/>
                <a:moveTo>
                  <a:pt x="49" y="99"/>
                </a:moveTo>
                <a:cubicBezTo>
                  <a:pt x="49" y="97"/>
                  <a:pt x="47" y="95"/>
                  <a:pt x="45" y="95"/>
                </a:cubicBezTo>
                <a:cubicBezTo>
                  <a:pt x="42" y="95"/>
                  <a:pt x="41" y="97"/>
                  <a:pt x="41" y="99"/>
                </a:cubicBezTo>
                <a:cubicBezTo>
                  <a:pt x="41" y="101"/>
                  <a:pt x="42" y="103"/>
                  <a:pt x="45" y="103"/>
                </a:cubicBezTo>
                <a:cubicBezTo>
                  <a:pt x="47" y="103"/>
                  <a:pt x="49" y="101"/>
                  <a:pt x="49" y="99"/>
                </a:cubicBezTo>
                <a:close/>
                <a:moveTo>
                  <a:pt x="58" y="119"/>
                </a:moveTo>
                <a:cubicBezTo>
                  <a:pt x="58" y="117"/>
                  <a:pt x="56" y="115"/>
                  <a:pt x="54" y="115"/>
                </a:cubicBezTo>
                <a:cubicBezTo>
                  <a:pt x="52" y="115"/>
                  <a:pt x="50" y="117"/>
                  <a:pt x="50" y="119"/>
                </a:cubicBezTo>
                <a:cubicBezTo>
                  <a:pt x="50" y="121"/>
                  <a:pt x="52" y="123"/>
                  <a:pt x="54" y="123"/>
                </a:cubicBezTo>
                <a:cubicBezTo>
                  <a:pt x="56" y="123"/>
                  <a:pt x="58" y="121"/>
                  <a:pt x="58" y="119"/>
                </a:cubicBezTo>
                <a:close/>
                <a:moveTo>
                  <a:pt x="58" y="109"/>
                </a:moveTo>
                <a:cubicBezTo>
                  <a:pt x="58" y="107"/>
                  <a:pt x="56" y="105"/>
                  <a:pt x="54" y="105"/>
                </a:cubicBezTo>
                <a:cubicBezTo>
                  <a:pt x="52" y="105"/>
                  <a:pt x="50" y="107"/>
                  <a:pt x="50" y="109"/>
                </a:cubicBezTo>
                <a:cubicBezTo>
                  <a:pt x="50" y="111"/>
                  <a:pt x="52" y="113"/>
                  <a:pt x="54" y="113"/>
                </a:cubicBezTo>
                <a:cubicBezTo>
                  <a:pt x="56" y="113"/>
                  <a:pt x="58" y="111"/>
                  <a:pt x="58" y="109"/>
                </a:cubicBezTo>
                <a:close/>
                <a:moveTo>
                  <a:pt x="58" y="99"/>
                </a:moveTo>
                <a:cubicBezTo>
                  <a:pt x="58" y="97"/>
                  <a:pt x="56" y="95"/>
                  <a:pt x="54" y="95"/>
                </a:cubicBezTo>
                <a:cubicBezTo>
                  <a:pt x="52" y="95"/>
                  <a:pt x="50" y="97"/>
                  <a:pt x="50" y="99"/>
                </a:cubicBezTo>
                <a:cubicBezTo>
                  <a:pt x="50" y="101"/>
                  <a:pt x="52" y="103"/>
                  <a:pt x="54" y="103"/>
                </a:cubicBezTo>
                <a:cubicBezTo>
                  <a:pt x="56" y="103"/>
                  <a:pt x="58" y="101"/>
                  <a:pt x="58" y="99"/>
                </a:cubicBezTo>
                <a:close/>
                <a:moveTo>
                  <a:pt x="67" y="119"/>
                </a:moveTo>
                <a:cubicBezTo>
                  <a:pt x="67" y="117"/>
                  <a:pt x="66" y="115"/>
                  <a:pt x="63" y="115"/>
                </a:cubicBezTo>
                <a:cubicBezTo>
                  <a:pt x="61" y="115"/>
                  <a:pt x="59" y="117"/>
                  <a:pt x="59" y="119"/>
                </a:cubicBezTo>
                <a:cubicBezTo>
                  <a:pt x="59" y="121"/>
                  <a:pt x="61" y="123"/>
                  <a:pt x="63" y="123"/>
                </a:cubicBezTo>
                <a:cubicBezTo>
                  <a:pt x="66" y="123"/>
                  <a:pt x="67" y="121"/>
                  <a:pt x="67" y="119"/>
                </a:cubicBezTo>
                <a:close/>
                <a:moveTo>
                  <a:pt x="67" y="109"/>
                </a:moveTo>
                <a:cubicBezTo>
                  <a:pt x="67" y="107"/>
                  <a:pt x="66" y="105"/>
                  <a:pt x="63" y="105"/>
                </a:cubicBezTo>
                <a:cubicBezTo>
                  <a:pt x="61" y="105"/>
                  <a:pt x="59" y="107"/>
                  <a:pt x="59" y="109"/>
                </a:cubicBezTo>
                <a:cubicBezTo>
                  <a:pt x="59" y="111"/>
                  <a:pt x="61" y="113"/>
                  <a:pt x="63" y="113"/>
                </a:cubicBezTo>
                <a:cubicBezTo>
                  <a:pt x="66" y="113"/>
                  <a:pt x="67" y="111"/>
                  <a:pt x="67" y="109"/>
                </a:cubicBezTo>
                <a:close/>
                <a:moveTo>
                  <a:pt x="67" y="99"/>
                </a:moveTo>
                <a:cubicBezTo>
                  <a:pt x="67" y="97"/>
                  <a:pt x="66" y="95"/>
                  <a:pt x="63" y="95"/>
                </a:cubicBezTo>
                <a:cubicBezTo>
                  <a:pt x="61" y="95"/>
                  <a:pt x="59" y="97"/>
                  <a:pt x="59" y="99"/>
                </a:cubicBezTo>
                <a:cubicBezTo>
                  <a:pt x="59" y="101"/>
                  <a:pt x="61" y="103"/>
                  <a:pt x="63" y="103"/>
                </a:cubicBezTo>
                <a:cubicBezTo>
                  <a:pt x="66" y="103"/>
                  <a:pt x="67" y="101"/>
                  <a:pt x="67" y="99"/>
                </a:cubicBezTo>
                <a:close/>
                <a:moveTo>
                  <a:pt x="77" y="119"/>
                </a:moveTo>
                <a:cubicBezTo>
                  <a:pt x="77" y="117"/>
                  <a:pt x="75" y="115"/>
                  <a:pt x="73" y="115"/>
                </a:cubicBezTo>
                <a:cubicBezTo>
                  <a:pt x="71" y="115"/>
                  <a:pt x="69" y="117"/>
                  <a:pt x="69" y="119"/>
                </a:cubicBezTo>
                <a:cubicBezTo>
                  <a:pt x="69" y="121"/>
                  <a:pt x="71" y="123"/>
                  <a:pt x="73" y="123"/>
                </a:cubicBezTo>
                <a:cubicBezTo>
                  <a:pt x="75" y="123"/>
                  <a:pt x="77" y="121"/>
                  <a:pt x="77" y="119"/>
                </a:cubicBezTo>
                <a:close/>
                <a:moveTo>
                  <a:pt x="77" y="109"/>
                </a:moveTo>
                <a:cubicBezTo>
                  <a:pt x="77" y="107"/>
                  <a:pt x="75" y="105"/>
                  <a:pt x="73" y="105"/>
                </a:cubicBezTo>
                <a:cubicBezTo>
                  <a:pt x="71" y="105"/>
                  <a:pt x="69" y="107"/>
                  <a:pt x="69" y="109"/>
                </a:cubicBezTo>
                <a:cubicBezTo>
                  <a:pt x="69" y="111"/>
                  <a:pt x="71" y="113"/>
                  <a:pt x="73" y="113"/>
                </a:cubicBezTo>
                <a:cubicBezTo>
                  <a:pt x="75" y="113"/>
                  <a:pt x="77" y="111"/>
                  <a:pt x="77" y="109"/>
                </a:cubicBezTo>
                <a:close/>
                <a:moveTo>
                  <a:pt x="77" y="99"/>
                </a:moveTo>
                <a:cubicBezTo>
                  <a:pt x="77" y="97"/>
                  <a:pt x="75" y="95"/>
                  <a:pt x="73" y="95"/>
                </a:cubicBezTo>
                <a:cubicBezTo>
                  <a:pt x="71" y="95"/>
                  <a:pt x="69" y="97"/>
                  <a:pt x="69" y="99"/>
                </a:cubicBezTo>
                <a:cubicBezTo>
                  <a:pt x="69" y="101"/>
                  <a:pt x="71" y="103"/>
                  <a:pt x="73" y="103"/>
                </a:cubicBezTo>
                <a:cubicBezTo>
                  <a:pt x="75" y="103"/>
                  <a:pt x="77" y="101"/>
                  <a:pt x="77" y="99"/>
                </a:cubicBezTo>
                <a:close/>
                <a:moveTo>
                  <a:pt x="86" y="119"/>
                </a:moveTo>
                <a:cubicBezTo>
                  <a:pt x="86" y="117"/>
                  <a:pt x="84" y="115"/>
                  <a:pt x="82" y="115"/>
                </a:cubicBezTo>
                <a:cubicBezTo>
                  <a:pt x="80" y="115"/>
                  <a:pt x="78" y="117"/>
                  <a:pt x="78" y="119"/>
                </a:cubicBezTo>
                <a:cubicBezTo>
                  <a:pt x="78" y="121"/>
                  <a:pt x="80" y="123"/>
                  <a:pt x="82" y="123"/>
                </a:cubicBezTo>
                <a:cubicBezTo>
                  <a:pt x="84" y="123"/>
                  <a:pt x="86" y="121"/>
                  <a:pt x="86" y="119"/>
                </a:cubicBezTo>
                <a:close/>
                <a:moveTo>
                  <a:pt x="86" y="109"/>
                </a:moveTo>
                <a:cubicBezTo>
                  <a:pt x="86" y="107"/>
                  <a:pt x="84" y="105"/>
                  <a:pt x="82" y="105"/>
                </a:cubicBezTo>
                <a:cubicBezTo>
                  <a:pt x="80" y="105"/>
                  <a:pt x="78" y="107"/>
                  <a:pt x="78" y="109"/>
                </a:cubicBezTo>
                <a:cubicBezTo>
                  <a:pt x="78" y="111"/>
                  <a:pt x="80" y="113"/>
                  <a:pt x="82" y="113"/>
                </a:cubicBezTo>
                <a:cubicBezTo>
                  <a:pt x="84" y="113"/>
                  <a:pt x="86" y="111"/>
                  <a:pt x="86" y="109"/>
                </a:cubicBezTo>
                <a:close/>
                <a:moveTo>
                  <a:pt x="86" y="99"/>
                </a:moveTo>
                <a:cubicBezTo>
                  <a:pt x="86" y="97"/>
                  <a:pt x="84" y="95"/>
                  <a:pt x="82" y="95"/>
                </a:cubicBezTo>
                <a:cubicBezTo>
                  <a:pt x="80" y="95"/>
                  <a:pt x="78" y="97"/>
                  <a:pt x="78" y="99"/>
                </a:cubicBezTo>
                <a:cubicBezTo>
                  <a:pt x="78" y="101"/>
                  <a:pt x="80" y="103"/>
                  <a:pt x="82" y="103"/>
                </a:cubicBezTo>
                <a:cubicBezTo>
                  <a:pt x="84" y="103"/>
                  <a:pt x="86" y="101"/>
                  <a:pt x="86" y="99"/>
                </a:cubicBezTo>
                <a:close/>
                <a:moveTo>
                  <a:pt x="96" y="119"/>
                </a:moveTo>
                <a:cubicBezTo>
                  <a:pt x="96" y="117"/>
                  <a:pt x="94" y="115"/>
                  <a:pt x="92" y="115"/>
                </a:cubicBezTo>
                <a:cubicBezTo>
                  <a:pt x="89" y="115"/>
                  <a:pt x="88" y="117"/>
                  <a:pt x="88" y="119"/>
                </a:cubicBezTo>
                <a:cubicBezTo>
                  <a:pt x="88" y="121"/>
                  <a:pt x="89" y="123"/>
                  <a:pt x="92" y="123"/>
                </a:cubicBezTo>
                <a:cubicBezTo>
                  <a:pt x="94" y="123"/>
                  <a:pt x="96" y="121"/>
                  <a:pt x="96" y="119"/>
                </a:cubicBezTo>
                <a:close/>
                <a:moveTo>
                  <a:pt x="96" y="109"/>
                </a:moveTo>
                <a:cubicBezTo>
                  <a:pt x="96" y="107"/>
                  <a:pt x="94" y="105"/>
                  <a:pt x="92" y="105"/>
                </a:cubicBezTo>
                <a:cubicBezTo>
                  <a:pt x="89" y="105"/>
                  <a:pt x="88" y="107"/>
                  <a:pt x="88" y="109"/>
                </a:cubicBezTo>
                <a:cubicBezTo>
                  <a:pt x="88" y="111"/>
                  <a:pt x="89" y="113"/>
                  <a:pt x="92" y="113"/>
                </a:cubicBezTo>
                <a:cubicBezTo>
                  <a:pt x="94" y="113"/>
                  <a:pt x="96" y="111"/>
                  <a:pt x="96" y="109"/>
                </a:cubicBezTo>
                <a:close/>
                <a:moveTo>
                  <a:pt x="96" y="99"/>
                </a:moveTo>
                <a:cubicBezTo>
                  <a:pt x="96" y="97"/>
                  <a:pt x="94" y="95"/>
                  <a:pt x="92" y="95"/>
                </a:cubicBezTo>
                <a:cubicBezTo>
                  <a:pt x="89" y="95"/>
                  <a:pt x="88" y="97"/>
                  <a:pt x="88" y="99"/>
                </a:cubicBezTo>
                <a:cubicBezTo>
                  <a:pt x="88" y="101"/>
                  <a:pt x="89" y="103"/>
                  <a:pt x="92" y="103"/>
                </a:cubicBezTo>
                <a:cubicBezTo>
                  <a:pt x="94" y="103"/>
                  <a:pt x="96" y="101"/>
                  <a:pt x="96" y="99"/>
                </a:cubicBezTo>
                <a:close/>
                <a:moveTo>
                  <a:pt x="105" y="119"/>
                </a:moveTo>
                <a:cubicBezTo>
                  <a:pt x="105" y="117"/>
                  <a:pt x="103" y="115"/>
                  <a:pt x="101" y="115"/>
                </a:cubicBezTo>
                <a:cubicBezTo>
                  <a:pt x="99" y="115"/>
                  <a:pt x="97" y="117"/>
                  <a:pt x="97" y="119"/>
                </a:cubicBezTo>
                <a:cubicBezTo>
                  <a:pt x="97" y="121"/>
                  <a:pt x="99" y="123"/>
                  <a:pt x="101" y="123"/>
                </a:cubicBezTo>
                <a:cubicBezTo>
                  <a:pt x="103" y="123"/>
                  <a:pt x="105" y="121"/>
                  <a:pt x="105" y="119"/>
                </a:cubicBezTo>
                <a:close/>
                <a:moveTo>
                  <a:pt x="105" y="109"/>
                </a:moveTo>
                <a:cubicBezTo>
                  <a:pt x="105" y="107"/>
                  <a:pt x="103" y="105"/>
                  <a:pt x="101" y="105"/>
                </a:cubicBezTo>
                <a:cubicBezTo>
                  <a:pt x="99" y="105"/>
                  <a:pt x="97" y="107"/>
                  <a:pt x="97" y="109"/>
                </a:cubicBezTo>
                <a:cubicBezTo>
                  <a:pt x="97" y="111"/>
                  <a:pt x="99" y="113"/>
                  <a:pt x="101" y="113"/>
                </a:cubicBezTo>
                <a:cubicBezTo>
                  <a:pt x="103" y="113"/>
                  <a:pt x="105" y="111"/>
                  <a:pt x="105" y="109"/>
                </a:cubicBezTo>
                <a:close/>
                <a:moveTo>
                  <a:pt x="105" y="99"/>
                </a:moveTo>
                <a:cubicBezTo>
                  <a:pt x="105" y="97"/>
                  <a:pt x="103" y="95"/>
                  <a:pt x="101" y="95"/>
                </a:cubicBezTo>
                <a:cubicBezTo>
                  <a:pt x="99" y="95"/>
                  <a:pt x="97" y="97"/>
                  <a:pt x="97" y="99"/>
                </a:cubicBezTo>
                <a:cubicBezTo>
                  <a:pt x="97" y="101"/>
                  <a:pt x="99" y="103"/>
                  <a:pt x="101" y="103"/>
                </a:cubicBezTo>
                <a:cubicBezTo>
                  <a:pt x="103" y="103"/>
                  <a:pt x="105" y="101"/>
                  <a:pt x="105" y="99"/>
                </a:cubicBezTo>
                <a:close/>
                <a:moveTo>
                  <a:pt x="115" y="119"/>
                </a:moveTo>
                <a:cubicBezTo>
                  <a:pt x="115" y="117"/>
                  <a:pt x="113" y="115"/>
                  <a:pt x="111" y="115"/>
                </a:cubicBezTo>
                <a:cubicBezTo>
                  <a:pt x="108" y="115"/>
                  <a:pt x="107" y="117"/>
                  <a:pt x="107" y="119"/>
                </a:cubicBezTo>
                <a:cubicBezTo>
                  <a:pt x="107" y="121"/>
                  <a:pt x="108" y="123"/>
                  <a:pt x="111" y="123"/>
                </a:cubicBezTo>
                <a:cubicBezTo>
                  <a:pt x="113" y="123"/>
                  <a:pt x="115" y="121"/>
                  <a:pt x="115" y="119"/>
                </a:cubicBezTo>
                <a:close/>
                <a:moveTo>
                  <a:pt x="115" y="109"/>
                </a:moveTo>
                <a:cubicBezTo>
                  <a:pt x="115" y="107"/>
                  <a:pt x="113" y="105"/>
                  <a:pt x="111" y="105"/>
                </a:cubicBezTo>
                <a:cubicBezTo>
                  <a:pt x="108" y="105"/>
                  <a:pt x="107" y="107"/>
                  <a:pt x="107" y="109"/>
                </a:cubicBezTo>
                <a:cubicBezTo>
                  <a:pt x="107" y="111"/>
                  <a:pt x="108" y="113"/>
                  <a:pt x="111" y="113"/>
                </a:cubicBezTo>
                <a:cubicBezTo>
                  <a:pt x="113" y="113"/>
                  <a:pt x="115" y="111"/>
                  <a:pt x="115" y="109"/>
                </a:cubicBezTo>
                <a:close/>
                <a:moveTo>
                  <a:pt x="115" y="99"/>
                </a:moveTo>
                <a:cubicBezTo>
                  <a:pt x="115" y="97"/>
                  <a:pt x="113" y="95"/>
                  <a:pt x="111" y="95"/>
                </a:cubicBezTo>
                <a:cubicBezTo>
                  <a:pt x="108" y="95"/>
                  <a:pt x="107" y="97"/>
                  <a:pt x="107" y="99"/>
                </a:cubicBezTo>
                <a:cubicBezTo>
                  <a:pt x="107" y="101"/>
                  <a:pt x="108" y="103"/>
                  <a:pt x="111" y="103"/>
                </a:cubicBezTo>
                <a:cubicBezTo>
                  <a:pt x="113" y="103"/>
                  <a:pt x="115" y="101"/>
                  <a:pt x="115" y="99"/>
                </a:cubicBezTo>
                <a:close/>
                <a:moveTo>
                  <a:pt x="124" y="119"/>
                </a:moveTo>
                <a:cubicBezTo>
                  <a:pt x="124" y="117"/>
                  <a:pt x="122" y="115"/>
                  <a:pt x="120" y="115"/>
                </a:cubicBezTo>
                <a:cubicBezTo>
                  <a:pt x="118" y="115"/>
                  <a:pt x="116" y="117"/>
                  <a:pt x="116" y="119"/>
                </a:cubicBezTo>
                <a:cubicBezTo>
                  <a:pt x="116" y="121"/>
                  <a:pt x="118" y="123"/>
                  <a:pt x="120" y="123"/>
                </a:cubicBezTo>
                <a:cubicBezTo>
                  <a:pt x="122" y="123"/>
                  <a:pt x="124" y="121"/>
                  <a:pt x="124" y="119"/>
                </a:cubicBezTo>
                <a:close/>
                <a:moveTo>
                  <a:pt x="124" y="109"/>
                </a:moveTo>
                <a:cubicBezTo>
                  <a:pt x="124" y="107"/>
                  <a:pt x="122" y="105"/>
                  <a:pt x="120" y="105"/>
                </a:cubicBezTo>
                <a:cubicBezTo>
                  <a:pt x="118" y="105"/>
                  <a:pt x="116" y="107"/>
                  <a:pt x="116" y="109"/>
                </a:cubicBezTo>
                <a:cubicBezTo>
                  <a:pt x="116" y="111"/>
                  <a:pt x="118" y="113"/>
                  <a:pt x="120" y="113"/>
                </a:cubicBezTo>
                <a:cubicBezTo>
                  <a:pt x="122" y="113"/>
                  <a:pt x="124" y="111"/>
                  <a:pt x="124" y="109"/>
                </a:cubicBezTo>
                <a:close/>
                <a:moveTo>
                  <a:pt x="124" y="99"/>
                </a:moveTo>
                <a:cubicBezTo>
                  <a:pt x="124" y="97"/>
                  <a:pt x="122" y="95"/>
                  <a:pt x="120" y="95"/>
                </a:cubicBezTo>
                <a:cubicBezTo>
                  <a:pt x="118" y="95"/>
                  <a:pt x="116" y="97"/>
                  <a:pt x="116" y="99"/>
                </a:cubicBezTo>
                <a:cubicBezTo>
                  <a:pt x="116" y="101"/>
                  <a:pt x="118" y="103"/>
                  <a:pt x="120" y="103"/>
                </a:cubicBezTo>
                <a:cubicBezTo>
                  <a:pt x="122" y="103"/>
                  <a:pt x="124" y="101"/>
                  <a:pt x="124" y="99"/>
                </a:cubicBezTo>
                <a:close/>
                <a:moveTo>
                  <a:pt x="133" y="119"/>
                </a:moveTo>
                <a:cubicBezTo>
                  <a:pt x="133" y="117"/>
                  <a:pt x="132" y="115"/>
                  <a:pt x="129" y="115"/>
                </a:cubicBezTo>
                <a:cubicBezTo>
                  <a:pt x="127" y="115"/>
                  <a:pt x="125" y="117"/>
                  <a:pt x="125" y="119"/>
                </a:cubicBezTo>
                <a:cubicBezTo>
                  <a:pt x="125" y="121"/>
                  <a:pt x="127" y="123"/>
                  <a:pt x="129" y="123"/>
                </a:cubicBezTo>
                <a:cubicBezTo>
                  <a:pt x="132" y="123"/>
                  <a:pt x="133" y="121"/>
                  <a:pt x="133" y="119"/>
                </a:cubicBezTo>
                <a:close/>
                <a:moveTo>
                  <a:pt x="133" y="109"/>
                </a:moveTo>
                <a:cubicBezTo>
                  <a:pt x="133" y="107"/>
                  <a:pt x="132" y="105"/>
                  <a:pt x="129" y="105"/>
                </a:cubicBezTo>
                <a:cubicBezTo>
                  <a:pt x="127" y="105"/>
                  <a:pt x="125" y="107"/>
                  <a:pt x="125" y="109"/>
                </a:cubicBezTo>
                <a:cubicBezTo>
                  <a:pt x="125" y="111"/>
                  <a:pt x="127" y="113"/>
                  <a:pt x="129" y="113"/>
                </a:cubicBezTo>
                <a:cubicBezTo>
                  <a:pt x="132" y="113"/>
                  <a:pt x="133" y="111"/>
                  <a:pt x="133" y="109"/>
                </a:cubicBezTo>
                <a:close/>
                <a:moveTo>
                  <a:pt x="133" y="99"/>
                </a:moveTo>
                <a:cubicBezTo>
                  <a:pt x="133" y="97"/>
                  <a:pt x="132" y="95"/>
                  <a:pt x="129" y="95"/>
                </a:cubicBezTo>
                <a:cubicBezTo>
                  <a:pt x="127" y="95"/>
                  <a:pt x="125" y="97"/>
                  <a:pt x="125" y="99"/>
                </a:cubicBezTo>
                <a:cubicBezTo>
                  <a:pt x="125" y="101"/>
                  <a:pt x="127" y="103"/>
                  <a:pt x="129" y="103"/>
                </a:cubicBezTo>
                <a:cubicBezTo>
                  <a:pt x="132" y="103"/>
                  <a:pt x="133" y="101"/>
                  <a:pt x="133" y="99"/>
                </a:cubicBezTo>
                <a:close/>
                <a:moveTo>
                  <a:pt x="143" y="119"/>
                </a:moveTo>
                <a:cubicBezTo>
                  <a:pt x="143" y="117"/>
                  <a:pt x="141" y="115"/>
                  <a:pt x="139" y="115"/>
                </a:cubicBezTo>
                <a:cubicBezTo>
                  <a:pt x="137" y="115"/>
                  <a:pt x="135" y="117"/>
                  <a:pt x="135" y="119"/>
                </a:cubicBezTo>
                <a:cubicBezTo>
                  <a:pt x="135" y="121"/>
                  <a:pt x="137" y="123"/>
                  <a:pt x="139" y="123"/>
                </a:cubicBezTo>
                <a:cubicBezTo>
                  <a:pt x="141" y="123"/>
                  <a:pt x="143" y="121"/>
                  <a:pt x="143" y="119"/>
                </a:cubicBezTo>
                <a:close/>
                <a:moveTo>
                  <a:pt x="143" y="109"/>
                </a:moveTo>
                <a:cubicBezTo>
                  <a:pt x="143" y="107"/>
                  <a:pt x="141" y="105"/>
                  <a:pt x="139" y="105"/>
                </a:cubicBezTo>
                <a:cubicBezTo>
                  <a:pt x="137" y="105"/>
                  <a:pt x="135" y="107"/>
                  <a:pt x="135" y="109"/>
                </a:cubicBezTo>
                <a:cubicBezTo>
                  <a:pt x="135" y="111"/>
                  <a:pt x="137" y="113"/>
                  <a:pt x="139" y="113"/>
                </a:cubicBezTo>
                <a:cubicBezTo>
                  <a:pt x="141" y="113"/>
                  <a:pt x="143" y="111"/>
                  <a:pt x="143" y="109"/>
                </a:cubicBezTo>
                <a:close/>
                <a:moveTo>
                  <a:pt x="143" y="99"/>
                </a:moveTo>
                <a:cubicBezTo>
                  <a:pt x="143" y="97"/>
                  <a:pt x="141" y="95"/>
                  <a:pt x="139" y="95"/>
                </a:cubicBezTo>
                <a:cubicBezTo>
                  <a:pt x="137" y="95"/>
                  <a:pt x="135" y="97"/>
                  <a:pt x="135" y="99"/>
                </a:cubicBezTo>
                <a:cubicBezTo>
                  <a:pt x="135" y="101"/>
                  <a:pt x="137" y="103"/>
                  <a:pt x="139" y="103"/>
                </a:cubicBezTo>
                <a:cubicBezTo>
                  <a:pt x="141" y="103"/>
                  <a:pt x="143" y="101"/>
                  <a:pt x="143" y="99"/>
                </a:cubicBezTo>
                <a:close/>
                <a:moveTo>
                  <a:pt x="313" y="109"/>
                </a:moveTo>
                <a:cubicBezTo>
                  <a:pt x="313" y="102"/>
                  <a:pt x="307" y="95"/>
                  <a:pt x="300" y="95"/>
                </a:cubicBezTo>
                <a:cubicBezTo>
                  <a:pt x="300" y="95"/>
                  <a:pt x="300" y="95"/>
                  <a:pt x="146" y="95"/>
                </a:cubicBezTo>
                <a:cubicBezTo>
                  <a:pt x="146" y="95"/>
                  <a:pt x="146" y="95"/>
                  <a:pt x="146" y="123"/>
                </a:cubicBezTo>
                <a:cubicBezTo>
                  <a:pt x="146" y="123"/>
                  <a:pt x="146" y="123"/>
                  <a:pt x="300" y="123"/>
                </a:cubicBezTo>
                <a:cubicBezTo>
                  <a:pt x="307" y="123"/>
                  <a:pt x="313" y="116"/>
                  <a:pt x="313" y="109"/>
                </a:cubicBezTo>
                <a:close/>
                <a:moveTo>
                  <a:pt x="299" y="101"/>
                </a:moveTo>
                <a:cubicBezTo>
                  <a:pt x="294" y="101"/>
                  <a:pt x="291" y="105"/>
                  <a:pt x="291" y="109"/>
                </a:cubicBezTo>
                <a:cubicBezTo>
                  <a:pt x="291" y="113"/>
                  <a:pt x="294" y="117"/>
                  <a:pt x="299" y="117"/>
                </a:cubicBezTo>
                <a:cubicBezTo>
                  <a:pt x="303" y="117"/>
                  <a:pt x="307" y="113"/>
                  <a:pt x="307" y="109"/>
                </a:cubicBezTo>
                <a:cubicBezTo>
                  <a:pt x="307" y="105"/>
                  <a:pt x="303" y="101"/>
                  <a:pt x="299" y="101"/>
                </a:cubicBezTo>
                <a:close/>
                <a:moveTo>
                  <a:pt x="325" y="146"/>
                </a:moveTo>
                <a:cubicBezTo>
                  <a:pt x="325" y="175"/>
                  <a:pt x="325" y="175"/>
                  <a:pt x="325" y="175"/>
                </a:cubicBezTo>
                <a:cubicBezTo>
                  <a:pt x="325" y="180"/>
                  <a:pt x="320" y="185"/>
                  <a:pt x="315" y="185"/>
                </a:cubicBezTo>
                <a:cubicBezTo>
                  <a:pt x="9" y="185"/>
                  <a:pt x="9" y="185"/>
                  <a:pt x="9" y="185"/>
                </a:cubicBezTo>
                <a:cubicBezTo>
                  <a:pt x="4" y="185"/>
                  <a:pt x="0" y="180"/>
                  <a:pt x="0" y="175"/>
                </a:cubicBezTo>
                <a:cubicBezTo>
                  <a:pt x="0" y="146"/>
                  <a:pt x="0" y="146"/>
                  <a:pt x="0" y="146"/>
                </a:cubicBezTo>
                <a:cubicBezTo>
                  <a:pt x="0" y="141"/>
                  <a:pt x="4" y="137"/>
                  <a:pt x="9" y="137"/>
                </a:cubicBezTo>
                <a:cubicBezTo>
                  <a:pt x="315" y="137"/>
                  <a:pt x="315" y="137"/>
                  <a:pt x="315" y="137"/>
                </a:cubicBezTo>
                <a:cubicBezTo>
                  <a:pt x="320" y="137"/>
                  <a:pt x="325" y="141"/>
                  <a:pt x="325" y="146"/>
                </a:cubicBezTo>
                <a:close/>
                <a:moveTo>
                  <a:pt x="20" y="171"/>
                </a:moveTo>
                <a:cubicBezTo>
                  <a:pt x="20" y="168"/>
                  <a:pt x="19" y="167"/>
                  <a:pt x="16" y="167"/>
                </a:cubicBezTo>
                <a:cubicBezTo>
                  <a:pt x="14" y="167"/>
                  <a:pt x="12" y="168"/>
                  <a:pt x="12" y="171"/>
                </a:cubicBezTo>
                <a:cubicBezTo>
                  <a:pt x="12" y="173"/>
                  <a:pt x="14" y="175"/>
                  <a:pt x="16" y="175"/>
                </a:cubicBezTo>
                <a:cubicBezTo>
                  <a:pt x="19" y="175"/>
                  <a:pt x="20" y="173"/>
                  <a:pt x="20" y="171"/>
                </a:cubicBezTo>
                <a:close/>
                <a:moveTo>
                  <a:pt x="20" y="161"/>
                </a:moveTo>
                <a:cubicBezTo>
                  <a:pt x="20" y="159"/>
                  <a:pt x="19" y="157"/>
                  <a:pt x="16" y="157"/>
                </a:cubicBezTo>
                <a:cubicBezTo>
                  <a:pt x="14" y="157"/>
                  <a:pt x="12" y="159"/>
                  <a:pt x="12" y="161"/>
                </a:cubicBezTo>
                <a:cubicBezTo>
                  <a:pt x="12" y="163"/>
                  <a:pt x="14" y="165"/>
                  <a:pt x="16" y="165"/>
                </a:cubicBezTo>
                <a:cubicBezTo>
                  <a:pt x="19" y="165"/>
                  <a:pt x="20" y="163"/>
                  <a:pt x="20" y="161"/>
                </a:cubicBezTo>
                <a:close/>
                <a:moveTo>
                  <a:pt x="20" y="151"/>
                </a:moveTo>
                <a:cubicBezTo>
                  <a:pt x="20" y="149"/>
                  <a:pt x="19" y="147"/>
                  <a:pt x="16" y="147"/>
                </a:cubicBezTo>
                <a:cubicBezTo>
                  <a:pt x="14" y="147"/>
                  <a:pt x="12" y="149"/>
                  <a:pt x="12" y="151"/>
                </a:cubicBezTo>
                <a:cubicBezTo>
                  <a:pt x="12" y="153"/>
                  <a:pt x="14" y="155"/>
                  <a:pt x="16" y="155"/>
                </a:cubicBezTo>
                <a:cubicBezTo>
                  <a:pt x="19" y="155"/>
                  <a:pt x="20" y="153"/>
                  <a:pt x="20" y="151"/>
                </a:cubicBezTo>
                <a:close/>
                <a:moveTo>
                  <a:pt x="30" y="171"/>
                </a:moveTo>
                <a:cubicBezTo>
                  <a:pt x="30" y="168"/>
                  <a:pt x="28" y="167"/>
                  <a:pt x="26" y="167"/>
                </a:cubicBezTo>
                <a:cubicBezTo>
                  <a:pt x="24" y="167"/>
                  <a:pt x="22" y="168"/>
                  <a:pt x="22" y="171"/>
                </a:cubicBezTo>
                <a:cubicBezTo>
                  <a:pt x="22" y="173"/>
                  <a:pt x="24" y="175"/>
                  <a:pt x="26" y="175"/>
                </a:cubicBezTo>
                <a:cubicBezTo>
                  <a:pt x="28" y="175"/>
                  <a:pt x="30" y="173"/>
                  <a:pt x="30" y="171"/>
                </a:cubicBezTo>
                <a:close/>
                <a:moveTo>
                  <a:pt x="30" y="161"/>
                </a:moveTo>
                <a:cubicBezTo>
                  <a:pt x="30" y="159"/>
                  <a:pt x="28" y="157"/>
                  <a:pt x="26" y="157"/>
                </a:cubicBezTo>
                <a:cubicBezTo>
                  <a:pt x="24" y="157"/>
                  <a:pt x="22" y="159"/>
                  <a:pt x="22" y="161"/>
                </a:cubicBezTo>
                <a:cubicBezTo>
                  <a:pt x="22" y="163"/>
                  <a:pt x="24" y="165"/>
                  <a:pt x="26" y="165"/>
                </a:cubicBezTo>
                <a:cubicBezTo>
                  <a:pt x="28" y="165"/>
                  <a:pt x="30" y="163"/>
                  <a:pt x="30" y="161"/>
                </a:cubicBezTo>
                <a:close/>
                <a:moveTo>
                  <a:pt x="30" y="151"/>
                </a:moveTo>
                <a:cubicBezTo>
                  <a:pt x="30" y="149"/>
                  <a:pt x="28" y="147"/>
                  <a:pt x="26" y="147"/>
                </a:cubicBezTo>
                <a:cubicBezTo>
                  <a:pt x="24" y="147"/>
                  <a:pt x="22" y="149"/>
                  <a:pt x="22" y="151"/>
                </a:cubicBezTo>
                <a:cubicBezTo>
                  <a:pt x="22" y="153"/>
                  <a:pt x="24" y="155"/>
                  <a:pt x="26" y="155"/>
                </a:cubicBezTo>
                <a:cubicBezTo>
                  <a:pt x="28" y="155"/>
                  <a:pt x="30" y="153"/>
                  <a:pt x="30" y="151"/>
                </a:cubicBezTo>
                <a:close/>
                <a:moveTo>
                  <a:pt x="39" y="171"/>
                </a:moveTo>
                <a:cubicBezTo>
                  <a:pt x="39" y="168"/>
                  <a:pt x="37" y="167"/>
                  <a:pt x="35" y="167"/>
                </a:cubicBezTo>
                <a:cubicBezTo>
                  <a:pt x="33" y="167"/>
                  <a:pt x="31" y="168"/>
                  <a:pt x="31" y="171"/>
                </a:cubicBezTo>
                <a:cubicBezTo>
                  <a:pt x="31" y="173"/>
                  <a:pt x="33" y="175"/>
                  <a:pt x="35" y="175"/>
                </a:cubicBezTo>
                <a:cubicBezTo>
                  <a:pt x="37" y="175"/>
                  <a:pt x="39" y="173"/>
                  <a:pt x="39" y="171"/>
                </a:cubicBezTo>
                <a:close/>
                <a:moveTo>
                  <a:pt x="39" y="161"/>
                </a:moveTo>
                <a:cubicBezTo>
                  <a:pt x="39" y="159"/>
                  <a:pt x="37" y="157"/>
                  <a:pt x="35" y="157"/>
                </a:cubicBezTo>
                <a:cubicBezTo>
                  <a:pt x="33" y="157"/>
                  <a:pt x="31" y="159"/>
                  <a:pt x="31" y="161"/>
                </a:cubicBezTo>
                <a:cubicBezTo>
                  <a:pt x="31" y="163"/>
                  <a:pt x="33" y="165"/>
                  <a:pt x="35" y="165"/>
                </a:cubicBezTo>
                <a:cubicBezTo>
                  <a:pt x="37" y="165"/>
                  <a:pt x="39" y="163"/>
                  <a:pt x="39" y="161"/>
                </a:cubicBezTo>
                <a:close/>
                <a:moveTo>
                  <a:pt x="39" y="151"/>
                </a:moveTo>
                <a:cubicBezTo>
                  <a:pt x="39" y="149"/>
                  <a:pt x="37" y="147"/>
                  <a:pt x="35" y="147"/>
                </a:cubicBezTo>
                <a:cubicBezTo>
                  <a:pt x="33" y="147"/>
                  <a:pt x="31" y="149"/>
                  <a:pt x="31" y="151"/>
                </a:cubicBezTo>
                <a:cubicBezTo>
                  <a:pt x="31" y="153"/>
                  <a:pt x="33" y="155"/>
                  <a:pt x="35" y="155"/>
                </a:cubicBezTo>
                <a:cubicBezTo>
                  <a:pt x="37" y="155"/>
                  <a:pt x="39" y="153"/>
                  <a:pt x="39" y="151"/>
                </a:cubicBezTo>
                <a:close/>
                <a:moveTo>
                  <a:pt x="49" y="171"/>
                </a:moveTo>
                <a:cubicBezTo>
                  <a:pt x="49" y="168"/>
                  <a:pt x="47" y="167"/>
                  <a:pt x="45" y="167"/>
                </a:cubicBezTo>
                <a:cubicBezTo>
                  <a:pt x="42" y="167"/>
                  <a:pt x="41" y="168"/>
                  <a:pt x="41" y="171"/>
                </a:cubicBezTo>
                <a:cubicBezTo>
                  <a:pt x="41" y="173"/>
                  <a:pt x="42" y="175"/>
                  <a:pt x="45" y="175"/>
                </a:cubicBezTo>
                <a:cubicBezTo>
                  <a:pt x="47" y="175"/>
                  <a:pt x="49" y="173"/>
                  <a:pt x="49" y="171"/>
                </a:cubicBezTo>
                <a:close/>
                <a:moveTo>
                  <a:pt x="49" y="161"/>
                </a:moveTo>
                <a:cubicBezTo>
                  <a:pt x="49" y="159"/>
                  <a:pt x="47" y="157"/>
                  <a:pt x="45" y="157"/>
                </a:cubicBezTo>
                <a:cubicBezTo>
                  <a:pt x="42" y="157"/>
                  <a:pt x="41" y="159"/>
                  <a:pt x="41" y="161"/>
                </a:cubicBezTo>
                <a:cubicBezTo>
                  <a:pt x="41" y="163"/>
                  <a:pt x="42" y="165"/>
                  <a:pt x="45" y="165"/>
                </a:cubicBezTo>
                <a:cubicBezTo>
                  <a:pt x="47" y="165"/>
                  <a:pt x="49" y="163"/>
                  <a:pt x="49" y="161"/>
                </a:cubicBezTo>
                <a:close/>
                <a:moveTo>
                  <a:pt x="49" y="151"/>
                </a:moveTo>
                <a:cubicBezTo>
                  <a:pt x="49" y="149"/>
                  <a:pt x="47" y="147"/>
                  <a:pt x="45" y="147"/>
                </a:cubicBezTo>
                <a:cubicBezTo>
                  <a:pt x="42" y="147"/>
                  <a:pt x="41" y="149"/>
                  <a:pt x="41" y="151"/>
                </a:cubicBezTo>
                <a:cubicBezTo>
                  <a:pt x="41" y="153"/>
                  <a:pt x="42" y="155"/>
                  <a:pt x="45" y="155"/>
                </a:cubicBezTo>
                <a:cubicBezTo>
                  <a:pt x="47" y="155"/>
                  <a:pt x="49" y="153"/>
                  <a:pt x="49" y="151"/>
                </a:cubicBezTo>
                <a:close/>
                <a:moveTo>
                  <a:pt x="58" y="171"/>
                </a:moveTo>
                <a:cubicBezTo>
                  <a:pt x="58" y="168"/>
                  <a:pt x="56" y="167"/>
                  <a:pt x="54" y="167"/>
                </a:cubicBezTo>
                <a:cubicBezTo>
                  <a:pt x="52" y="167"/>
                  <a:pt x="50" y="168"/>
                  <a:pt x="50" y="171"/>
                </a:cubicBezTo>
                <a:cubicBezTo>
                  <a:pt x="50" y="173"/>
                  <a:pt x="52" y="175"/>
                  <a:pt x="54" y="175"/>
                </a:cubicBezTo>
                <a:cubicBezTo>
                  <a:pt x="56" y="175"/>
                  <a:pt x="58" y="173"/>
                  <a:pt x="58" y="171"/>
                </a:cubicBezTo>
                <a:close/>
                <a:moveTo>
                  <a:pt x="58" y="161"/>
                </a:moveTo>
                <a:cubicBezTo>
                  <a:pt x="58" y="159"/>
                  <a:pt x="56" y="157"/>
                  <a:pt x="54" y="157"/>
                </a:cubicBezTo>
                <a:cubicBezTo>
                  <a:pt x="52" y="157"/>
                  <a:pt x="50" y="159"/>
                  <a:pt x="50" y="161"/>
                </a:cubicBezTo>
                <a:cubicBezTo>
                  <a:pt x="50" y="163"/>
                  <a:pt x="52" y="165"/>
                  <a:pt x="54" y="165"/>
                </a:cubicBezTo>
                <a:cubicBezTo>
                  <a:pt x="56" y="165"/>
                  <a:pt x="58" y="163"/>
                  <a:pt x="58" y="161"/>
                </a:cubicBezTo>
                <a:close/>
                <a:moveTo>
                  <a:pt x="58" y="151"/>
                </a:moveTo>
                <a:cubicBezTo>
                  <a:pt x="58" y="149"/>
                  <a:pt x="56" y="147"/>
                  <a:pt x="54" y="147"/>
                </a:cubicBezTo>
                <a:cubicBezTo>
                  <a:pt x="52" y="147"/>
                  <a:pt x="50" y="149"/>
                  <a:pt x="50" y="151"/>
                </a:cubicBezTo>
                <a:cubicBezTo>
                  <a:pt x="50" y="153"/>
                  <a:pt x="52" y="155"/>
                  <a:pt x="54" y="155"/>
                </a:cubicBezTo>
                <a:cubicBezTo>
                  <a:pt x="56" y="155"/>
                  <a:pt x="58" y="153"/>
                  <a:pt x="58" y="151"/>
                </a:cubicBezTo>
                <a:close/>
                <a:moveTo>
                  <a:pt x="67" y="171"/>
                </a:moveTo>
                <a:cubicBezTo>
                  <a:pt x="67" y="168"/>
                  <a:pt x="66" y="167"/>
                  <a:pt x="63" y="167"/>
                </a:cubicBezTo>
                <a:cubicBezTo>
                  <a:pt x="61" y="167"/>
                  <a:pt x="59" y="168"/>
                  <a:pt x="59" y="171"/>
                </a:cubicBezTo>
                <a:cubicBezTo>
                  <a:pt x="59" y="173"/>
                  <a:pt x="61" y="175"/>
                  <a:pt x="63" y="175"/>
                </a:cubicBezTo>
                <a:cubicBezTo>
                  <a:pt x="66" y="175"/>
                  <a:pt x="67" y="173"/>
                  <a:pt x="67" y="171"/>
                </a:cubicBezTo>
                <a:close/>
                <a:moveTo>
                  <a:pt x="67" y="161"/>
                </a:moveTo>
                <a:cubicBezTo>
                  <a:pt x="67" y="159"/>
                  <a:pt x="66" y="157"/>
                  <a:pt x="63" y="157"/>
                </a:cubicBezTo>
                <a:cubicBezTo>
                  <a:pt x="61" y="157"/>
                  <a:pt x="59" y="159"/>
                  <a:pt x="59" y="161"/>
                </a:cubicBezTo>
                <a:cubicBezTo>
                  <a:pt x="59" y="163"/>
                  <a:pt x="61" y="165"/>
                  <a:pt x="63" y="165"/>
                </a:cubicBezTo>
                <a:cubicBezTo>
                  <a:pt x="66" y="165"/>
                  <a:pt x="67" y="163"/>
                  <a:pt x="67" y="161"/>
                </a:cubicBezTo>
                <a:close/>
                <a:moveTo>
                  <a:pt x="67" y="151"/>
                </a:moveTo>
                <a:cubicBezTo>
                  <a:pt x="67" y="149"/>
                  <a:pt x="66" y="147"/>
                  <a:pt x="63" y="147"/>
                </a:cubicBezTo>
                <a:cubicBezTo>
                  <a:pt x="61" y="147"/>
                  <a:pt x="59" y="149"/>
                  <a:pt x="59" y="151"/>
                </a:cubicBezTo>
                <a:cubicBezTo>
                  <a:pt x="59" y="153"/>
                  <a:pt x="61" y="155"/>
                  <a:pt x="63" y="155"/>
                </a:cubicBezTo>
                <a:cubicBezTo>
                  <a:pt x="66" y="155"/>
                  <a:pt x="67" y="153"/>
                  <a:pt x="67" y="151"/>
                </a:cubicBezTo>
                <a:close/>
                <a:moveTo>
                  <a:pt x="77" y="171"/>
                </a:moveTo>
                <a:cubicBezTo>
                  <a:pt x="77" y="168"/>
                  <a:pt x="75" y="167"/>
                  <a:pt x="73" y="167"/>
                </a:cubicBezTo>
                <a:cubicBezTo>
                  <a:pt x="71" y="167"/>
                  <a:pt x="69" y="168"/>
                  <a:pt x="69" y="171"/>
                </a:cubicBezTo>
                <a:cubicBezTo>
                  <a:pt x="69" y="173"/>
                  <a:pt x="71" y="175"/>
                  <a:pt x="73" y="175"/>
                </a:cubicBezTo>
                <a:cubicBezTo>
                  <a:pt x="75" y="175"/>
                  <a:pt x="77" y="173"/>
                  <a:pt x="77" y="171"/>
                </a:cubicBezTo>
                <a:close/>
                <a:moveTo>
                  <a:pt x="77" y="161"/>
                </a:moveTo>
                <a:cubicBezTo>
                  <a:pt x="77" y="159"/>
                  <a:pt x="75" y="157"/>
                  <a:pt x="73" y="157"/>
                </a:cubicBezTo>
                <a:cubicBezTo>
                  <a:pt x="71" y="157"/>
                  <a:pt x="69" y="159"/>
                  <a:pt x="69" y="161"/>
                </a:cubicBezTo>
                <a:cubicBezTo>
                  <a:pt x="69" y="163"/>
                  <a:pt x="71" y="165"/>
                  <a:pt x="73" y="165"/>
                </a:cubicBezTo>
                <a:cubicBezTo>
                  <a:pt x="75" y="165"/>
                  <a:pt x="77" y="163"/>
                  <a:pt x="77" y="161"/>
                </a:cubicBezTo>
                <a:close/>
                <a:moveTo>
                  <a:pt x="77" y="151"/>
                </a:moveTo>
                <a:cubicBezTo>
                  <a:pt x="77" y="149"/>
                  <a:pt x="75" y="147"/>
                  <a:pt x="73" y="147"/>
                </a:cubicBezTo>
                <a:cubicBezTo>
                  <a:pt x="71" y="147"/>
                  <a:pt x="69" y="149"/>
                  <a:pt x="69" y="151"/>
                </a:cubicBezTo>
                <a:cubicBezTo>
                  <a:pt x="69" y="153"/>
                  <a:pt x="71" y="155"/>
                  <a:pt x="73" y="155"/>
                </a:cubicBezTo>
                <a:cubicBezTo>
                  <a:pt x="75" y="155"/>
                  <a:pt x="77" y="153"/>
                  <a:pt x="77" y="151"/>
                </a:cubicBezTo>
                <a:close/>
                <a:moveTo>
                  <a:pt x="86" y="171"/>
                </a:moveTo>
                <a:cubicBezTo>
                  <a:pt x="86" y="168"/>
                  <a:pt x="84" y="167"/>
                  <a:pt x="82" y="167"/>
                </a:cubicBezTo>
                <a:cubicBezTo>
                  <a:pt x="80" y="167"/>
                  <a:pt x="78" y="168"/>
                  <a:pt x="78" y="171"/>
                </a:cubicBezTo>
                <a:cubicBezTo>
                  <a:pt x="78" y="173"/>
                  <a:pt x="80" y="175"/>
                  <a:pt x="82" y="175"/>
                </a:cubicBezTo>
                <a:cubicBezTo>
                  <a:pt x="84" y="175"/>
                  <a:pt x="86" y="173"/>
                  <a:pt x="86" y="171"/>
                </a:cubicBezTo>
                <a:close/>
                <a:moveTo>
                  <a:pt x="86" y="161"/>
                </a:moveTo>
                <a:cubicBezTo>
                  <a:pt x="86" y="159"/>
                  <a:pt x="84" y="157"/>
                  <a:pt x="82" y="157"/>
                </a:cubicBezTo>
                <a:cubicBezTo>
                  <a:pt x="80" y="157"/>
                  <a:pt x="78" y="159"/>
                  <a:pt x="78" y="161"/>
                </a:cubicBezTo>
                <a:cubicBezTo>
                  <a:pt x="78" y="163"/>
                  <a:pt x="80" y="165"/>
                  <a:pt x="82" y="165"/>
                </a:cubicBezTo>
                <a:cubicBezTo>
                  <a:pt x="84" y="165"/>
                  <a:pt x="86" y="163"/>
                  <a:pt x="86" y="161"/>
                </a:cubicBezTo>
                <a:close/>
                <a:moveTo>
                  <a:pt x="86" y="151"/>
                </a:moveTo>
                <a:cubicBezTo>
                  <a:pt x="86" y="149"/>
                  <a:pt x="84" y="147"/>
                  <a:pt x="82" y="147"/>
                </a:cubicBezTo>
                <a:cubicBezTo>
                  <a:pt x="80" y="147"/>
                  <a:pt x="78" y="149"/>
                  <a:pt x="78" y="151"/>
                </a:cubicBezTo>
                <a:cubicBezTo>
                  <a:pt x="78" y="153"/>
                  <a:pt x="80" y="155"/>
                  <a:pt x="82" y="155"/>
                </a:cubicBezTo>
                <a:cubicBezTo>
                  <a:pt x="84" y="155"/>
                  <a:pt x="86" y="153"/>
                  <a:pt x="86" y="151"/>
                </a:cubicBezTo>
                <a:close/>
                <a:moveTo>
                  <a:pt x="96" y="171"/>
                </a:moveTo>
                <a:cubicBezTo>
                  <a:pt x="96" y="168"/>
                  <a:pt x="94" y="167"/>
                  <a:pt x="92" y="167"/>
                </a:cubicBezTo>
                <a:cubicBezTo>
                  <a:pt x="89" y="167"/>
                  <a:pt x="88" y="168"/>
                  <a:pt x="88" y="171"/>
                </a:cubicBezTo>
                <a:cubicBezTo>
                  <a:pt x="88" y="173"/>
                  <a:pt x="89" y="175"/>
                  <a:pt x="92" y="175"/>
                </a:cubicBezTo>
                <a:cubicBezTo>
                  <a:pt x="94" y="175"/>
                  <a:pt x="96" y="173"/>
                  <a:pt x="96" y="171"/>
                </a:cubicBezTo>
                <a:close/>
                <a:moveTo>
                  <a:pt x="96" y="161"/>
                </a:moveTo>
                <a:cubicBezTo>
                  <a:pt x="96" y="159"/>
                  <a:pt x="94" y="157"/>
                  <a:pt x="92" y="157"/>
                </a:cubicBezTo>
                <a:cubicBezTo>
                  <a:pt x="89" y="157"/>
                  <a:pt x="88" y="159"/>
                  <a:pt x="88" y="161"/>
                </a:cubicBezTo>
                <a:cubicBezTo>
                  <a:pt x="88" y="163"/>
                  <a:pt x="89" y="165"/>
                  <a:pt x="92" y="165"/>
                </a:cubicBezTo>
                <a:cubicBezTo>
                  <a:pt x="94" y="165"/>
                  <a:pt x="96" y="163"/>
                  <a:pt x="96" y="161"/>
                </a:cubicBezTo>
                <a:close/>
                <a:moveTo>
                  <a:pt x="96" y="151"/>
                </a:moveTo>
                <a:cubicBezTo>
                  <a:pt x="96" y="149"/>
                  <a:pt x="94" y="147"/>
                  <a:pt x="92" y="147"/>
                </a:cubicBezTo>
                <a:cubicBezTo>
                  <a:pt x="89" y="147"/>
                  <a:pt x="88" y="149"/>
                  <a:pt x="88" y="151"/>
                </a:cubicBezTo>
                <a:cubicBezTo>
                  <a:pt x="88" y="153"/>
                  <a:pt x="89" y="155"/>
                  <a:pt x="92" y="155"/>
                </a:cubicBezTo>
                <a:cubicBezTo>
                  <a:pt x="94" y="155"/>
                  <a:pt x="96" y="153"/>
                  <a:pt x="96" y="151"/>
                </a:cubicBezTo>
                <a:close/>
                <a:moveTo>
                  <a:pt x="105" y="171"/>
                </a:moveTo>
                <a:cubicBezTo>
                  <a:pt x="105" y="168"/>
                  <a:pt x="103" y="167"/>
                  <a:pt x="101" y="167"/>
                </a:cubicBezTo>
                <a:cubicBezTo>
                  <a:pt x="99" y="167"/>
                  <a:pt x="97" y="168"/>
                  <a:pt x="97" y="171"/>
                </a:cubicBezTo>
                <a:cubicBezTo>
                  <a:pt x="97" y="173"/>
                  <a:pt x="99" y="175"/>
                  <a:pt x="101" y="175"/>
                </a:cubicBezTo>
                <a:cubicBezTo>
                  <a:pt x="103" y="175"/>
                  <a:pt x="105" y="173"/>
                  <a:pt x="105" y="171"/>
                </a:cubicBezTo>
                <a:close/>
                <a:moveTo>
                  <a:pt x="105" y="161"/>
                </a:moveTo>
                <a:cubicBezTo>
                  <a:pt x="105" y="159"/>
                  <a:pt x="103" y="157"/>
                  <a:pt x="101" y="157"/>
                </a:cubicBezTo>
                <a:cubicBezTo>
                  <a:pt x="99" y="157"/>
                  <a:pt x="97" y="159"/>
                  <a:pt x="97" y="161"/>
                </a:cubicBezTo>
                <a:cubicBezTo>
                  <a:pt x="97" y="163"/>
                  <a:pt x="99" y="165"/>
                  <a:pt x="101" y="165"/>
                </a:cubicBezTo>
                <a:cubicBezTo>
                  <a:pt x="103" y="165"/>
                  <a:pt x="105" y="163"/>
                  <a:pt x="105" y="161"/>
                </a:cubicBezTo>
                <a:close/>
                <a:moveTo>
                  <a:pt x="105" y="151"/>
                </a:moveTo>
                <a:cubicBezTo>
                  <a:pt x="105" y="149"/>
                  <a:pt x="103" y="147"/>
                  <a:pt x="101" y="147"/>
                </a:cubicBezTo>
                <a:cubicBezTo>
                  <a:pt x="99" y="147"/>
                  <a:pt x="97" y="149"/>
                  <a:pt x="97" y="151"/>
                </a:cubicBezTo>
                <a:cubicBezTo>
                  <a:pt x="97" y="153"/>
                  <a:pt x="99" y="155"/>
                  <a:pt x="101" y="155"/>
                </a:cubicBezTo>
                <a:cubicBezTo>
                  <a:pt x="103" y="155"/>
                  <a:pt x="105" y="153"/>
                  <a:pt x="105" y="151"/>
                </a:cubicBezTo>
                <a:close/>
                <a:moveTo>
                  <a:pt x="115" y="171"/>
                </a:moveTo>
                <a:cubicBezTo>
                  <a:pt x="115" y="168"/>
                  <a:pt x="113" y="167"/>
                  <a:pt x="111" y="167"/>
                </a:cubicBezTo>
                <a:cubicBezTo>
                  <a:pt x="108" y="167"/>
                  <a:pt x="107" y="168"/>
                  <a:pt x="107" y="171"/>
                </a:cubicBezTo>
                <a:cubicBezTo>
                  <a:pt x="107" y="173"/>
                  <a:pt x="108" y="175"/>
                  <a:pt x="111" y="175"/>
                </a:cubicBezTo>
                <a:cubicBezTo>
                  <a:pt x="113" y="175"/>
                  <a:pt x="115" y="173"/>
                  <a:pt x="115" y="171"/>
                </a:cubicBezTo>
                <a:close/>
                <a:moveTo>
                  <a:pt x="115" y="161"/>
                </a:moveTo>
                <a:cubicBezTo>
                  <a:pt x="115" y="159"/>
                  <a:pt x="113" y="157"/>
                  <a:pt x="111" y="157"/>
                </a:cubicBezTo>
                <a:cubicBezTo>
                  <a:pt x="108" y="157"/>
                  <a:pt x="107" y="159"/>
                  <a:pt x="107" y="161"/>
                </a:cubicBezTo>
                <a:cubicBezTo>
                  <a:pt x="107" y="163"/>
                  <a:pt x="108" y="165"/>
                  <a:pt x="111" y="165"/>
                </a:cubicBezTo>
                <a:cubicBezTo>
                  <a:pt x="113" y="165"/>
                  <a:pt x="115" y="163"/>
                  <a:pt x="115" y="161"/>
                </a:cubicBezTo>
                <a:close/>
                <a:moveTo>
                  <a:pt x="115" y="151"/>
                </a:moveTo>
                <a:cubicBezTo>
                  <a:pt x="115" y="149"/>
                  <a:pt x="113" y="147"/>
                  <a:pt x="111" y="147"/>
                </a:cubicBezTo>
                <a:cubicBezTo>
                  <a:pt x="108" y="147"/>
                  <a:pt x="107" y="149"/>
                  <a:pt x="107" y="151"/>
                </a:cubicBezTo>
                <a:cubicBezTo>
                  <a:pt x="107" y="153"/>
                  <a:pt x="108" y="155"/>
                  <a:pt x="111" y="155"/>
                </a:cubicBezTo>
                <a:cubicBezTo>
                  <a:pt x="113" y="155"/>
                  <a:pt x="115" y="153"/>
                  <a:pt x="115" y="151"/>
                </a:cubicBezTo>
                <a:close/>
                <a:moveTo>
                  <a:pt x="124" y="171"/>
                </a:moveTo>
                <a:cubicBezTo>
                  <a:pt x="124" y="168"/>
                  <a:pt x="122" y="167"/>
                  <a:pt x="120" y="167"/>
                </a:cubicBezTo>
                <a:cubicBezTo>
                  <a:pt x="118" y="167"/>
                  <a:pt x="116" y="168"/>
                  <a:pt x="116" y="171"/>
                </a:cubicBezTo>
                <a:cubicBezTo>
                  <a:pt x="116" y="173"/>
                  <a:pt x="118" y="175"/>
                  <a:pt x="120" y="175"/>
                </a:cubicBezTo>
                <a:cubicBezTo>
                  <a:pt x="122" y="175"/>
                  <a:pt x="124" y="173"/>
                  <a:pt x="124" y="171"/>
                </a:cubicBezTo>
                <a:close/>
                <a:moveTo>
                  <a:pt x="124" y="161"/>
                </a:moveTo>
                <a:cubicBezTo>
                  <a:pt x="124" y="159"/>
                  <a:pt x="122" y="157"/>
                  <a:pt x="120" y="157"/>
                </a:cubicBezTo>
                <a:cubicBezTo>
                  <a:pt x="118" y="157"/>
                  <a:pt x="116" y="159"/>
                  <a:pt x="116" y="161"/>
                </a:cubicBezTo>
                <a:cubicBezTo>
                  <a:pt x="116" y="163"/>
                  <a:pt x="118" y="165"/>
                  <a:pt x="120" y="165"/>
                </a:cubicBezTo>
                <a:cubicBezTo>
                  <a:pt x="122" y="165"/>
                  <a:pt x="124" y="163"/>
                  <a:pt x="124" y="161"/>
                </a:cubicBezTo>
                <a:close/>
                <a:moveTo>
                  <a:pt x="124" y="151"/>
                </a:moveTo>
                <a:cubicBezTo>
                  <a:pt x="124" y="149"/>
                  <a:pt x="122" y="147"/>
                  <a:pt x="120" y="147"/>
                </a:cubicBezTo>
                <a:cubicBezTo>
                  <a:pt x="118" y="147"/>
                  <a:pt x="116" y="149"/>
                  <a:pt x="116" y="151"/>
                </a:cubicBezTo>
                <a:cubicBezTo>
                  <a:pt x="116" y="153"/>
                  <a:pt x="118" y="155"/>
                  <a:pt x="120" y="155"/>
                </a:cubicBezTo>
                <a:cubicBezTo>
                  <a:pt x="122" y="155"/>
                  <a:pt x="124" y="153"/>
                  <a:pt x="124" y="151"/>
                </a:cubicBezTo>
                <a:close/>
                <a:moveTo>
                  <a:pt x="133" y="171"/>
                </a:moveTo>
                <a:cubicBezTo>
                  <a:pt x="133" y="168"/>
                  <a:pt x="132" y="167"/>
                  <a:pt x="129" y="167"/>
                </a:cubicBezTo>
                <a:cubicBezTo>
                  <a:pt x="127" y="167"/>
                  <a:pt x="125" y="168"/>
                  <a:pt x="125" y="171"/>
                </a:cubicBezTo>
                <a:cubicBezTo>
                  <a:pt x="125" y="173"/>
                  <a:pt x="127" y="175"/>
                  <a:pt x="129" y="175"/>
                </a:cubicBezTo>
                <a:cubicBezTo>
                  <a:pt x="132" y="175"/>
                  <a:pt x="133" y="173"/>
                  <a:pt x="133" y="171"/>
                </a:cubicBezTo>
                <a:close/>
                <a:moveTo>
                  <a:pt x="133" y="161"/>
                </a:moveTo>
                <a:cubicBezTo>
                  <a:pt x="133" y="159"/>
                  <a:pt x="132" y="157"/>
                  <a:pt x="129" y="157"/>
                </a:cubicBezTo>
                <a:cubicBezTo>
                  <a:pt x="127" y="157"/>
                  <a:pt x="125" y="159"/>
                  <a:pt x="125" y="161"/>
                </a:cubicBezTo>
                <a:cubicBezTo>
                  <a:pt x="125" y="163"/>
                  <a:pt x="127" y="165"/>
                  <a:pt x="129" y="165"/>
                </a:cubicBezTo>
                <a:cubicBezTo>
                  <a:pt x="132" y="165"/>
                  <a:pt x="133" y="163"/>
                  <a:pt x="133" y="161"/>
                </a:cubicBezTo>
                <a:close/>
                <a:moveTo>
                  <a:pt x="133" y="151"/>
                </a:moveTo>
                <a:cubicBezTo>
                  <a:pt x="133" y="149"/>
                  <a:pt x="132" y="147"/>
                  <a:pt x="129" y="147"/>
                </a:cubicBezTo>
                <a:cubicBezTo>
                  <a:pt x="127" y="147"/>
                  <a:pt x="125" y="149"/>
                  <a:pt x="125" y="151"/>
                </a:cubicBezTo>
                <a:cubicBezTo>
                  <a:pt x="125" y="153"/>
                  <a:pt x="127" y="155"/>
                  <a:pt x="129" y="155"/>
                </a:cubicBezTo>
                <a:cubicBezTo>
                  <a:pt x="132" y="155"/>
                  <a:pt x="133" y="153"/>
                  <a:pt x="133" y="151"/>
                </a:cubicBezTo>
                <a:close/>
                <a:moveTo>
                  <a:pt x="143" y="171"/>
                </a:moveTo>
                <a:cubicBezTo>
                  <a:pt x="143" y="168"/>
                  <a:pt x="141" y="167"/>
                  <a:pt x="139" y="167"/>
                </a:cubicBezTo>
                <a:cubicBezTo>
                  <a:pt x="137" y="167"/>
                  <a:pt x="135" y="168"/>
                  <a:pt x="135" y="171"/>
                </a:cubicBezTo>
                <a:cubicBezTo>
                  <a:pt x="135" y="173"/>
                  <a:pt x="137" y="175"/>
                  <a:pt x="139" y="175"/>
                </a:cubicBezTo>
                <a:cubicBezTo>
                  <a:pt x="141" y="175"/>
                  <a:pt x="143" y="173"/>
                  <a:pt x="143" y="171"/>
                </a:cubicBezTo>
                <a:close/>
                <a:moveTo>
                  <a:pt x="143" y="161"/>
                </a:moveTo>
                <a:cubicBezTo>
                  <a:pt x="143" y="159"/>
                  <a:pt x="141" y="157"/>
                  <a:pt x="139" y="157"/>
                </a:cubicBezTo>
                <a:cubicBezTo>
                  <a:pt x="137" y="157"/>
                  <a:pt x="135" y="159"/>
                  <a:pt x="135" y="161"/>
                </a:cubicBezTo>
                <a:cubicBezTo>
                  <a:pt x="135" y="163"/>
                  <a:pt x="137" y="165"/>
                  <a:pt x="139" y="165"/>
                </a:cubicBezTo>
                <a:cubicBezTo>
                  <a:pt x="141" y="165"/>
                  <a:pt x="143" y="163"/>
                  <a:pt x="143" y="161"/>
                </a:cubicBezTo>
                <a:close/>
                <a:moveTo>
                  <a:pt x="143" y="151"/>
                </a:moveTo>
                <a:cubicBezTo>
                  <a:pt x="143" y="149"/>
                  <a:pt x="141" y="147"/>
                  <a:pt x="139" y="147"/>
                </a:cubicBezTo>
                <a:cubicBezTo>
                  <a:pt x="137" y="147"/>
                  <a:pt x="135" y="149"/>
                  <a:pt x="135" y="151"/>
                </a:cubicBezTo>
                <a:cubicBezTo>
                  <a:pt x="135" y="153"/>
                  <a:pt x="137" y="155"/>
                  <a:pt x="139" y="155"/>
                </a:cubicBezTo>
                <a:cubicBezTo>
                  <a:pt x="141" y="155"/>
                  <a:pt x="143" y="153"/>
                  <a:pt x="143" y="151"/>
                </a:cubicBezTo>
                <a:close/>
                <a:moveTo>
                  <a:pt x="313" y="161"/>
                </a:moveTo>
                <a:cubicBezTo>
                  <a:pt x="313" y="153"/>
                  <a:pt x="307" y="147"/>
                  <a:pt x="300" y="147"/>
                </a:cubicBezTo>
                <a:cubicBezTo>
                  <a:pt x="300" y="147"/>
                  <a:pt x="300" y="147"/>
                  <a:pt x="146" y="147"/>
                </a:cubicBezTo>
                <a:cubicBezTo>
                  <a:pt x="146" y="147"/>
                  <a:pt x="146" y="147"/>
                  <a:pt x="146" y="175"/>
                </a:cubicBezTo>
                <a:cubicBezTo>
                  <a:pt x="146" y="175"/>
                  <a:pt x="146" y="175"/>
                  <a:pt x="300" y="175"/>
                </a:cubicBezTo>
                <a:cubicBezTo>
                  <a:pt x="307" y="175"/>
                  <a:pt x="313" y="168"/>
                  <a:pt x="313" y="161"/>
                </a:cubicBezTo>
                <a:close/>
                <a:moveTo>
                  <a:pt x="299" y="153"/>
                </a:moveTo>
                <a:cubicBezTo>
                  <a:pt x="294" y="153"/>
                  <a:pt x="291" y="156"/>
                  <a:pt x="291" y="161"/>
                </a:cubicBezTo>
                <a:cubicBezTo>
                  <a:pt x="291" y="165"/>
                  <a:pt x="294" y="169"/>
                  <a:pt x="299" y="169"/>
                </a:cubicBezTo>
                <a:cubicBezTo>
                  <a:pt x="303" y="169"/>
                  <a:pt x="307" y="165"/>
                  <a:pt x="307" y="161"/>
                </a:cubicBezTo>
                <a:cubicBezTo>
                  <a:pt x="307" y="156"/>
                  <a:pt x="303" y="153"/>
                  <a:pt x="299" y="153"/>
                </a:cubicBezTo>
                <a:close/>
                <a:moveTo>
                  <a:pt x="325" y="198"/>
                </a:moveTo>
                <a:cubicBezTo>
                  <a:pt x="325" y="227"/>
                  <a:pt x="325" y="227"/>
                  <a:pt x="325" y="227"/>
                </a:cubicBezTo>
                <a:cubicBezTo>
                  <a:pt x="325" y="232"/>
                  <a:pt x="320" y="236"/>
                  <a:pt x="315" y="236"/>
                </a:cubicBezTo>
                <a:cubicBezTo>
                  <a:pt x="9" y="236"/>
                  <a:pt x="9" y="236"/>
                  <a:pt x="9" y="236"/>
                </a:cubicBezTo>
                <a:cubicBezTo>
                  <a:pt x="4" y="236"/>
                  <a:pt x="0" y="232"/>
                  <a:pt x="0" y="227"/>
                </a:cubicBezTo>
                <a:cubicBezTo>
                  <a:pt x="0" y="198"/>
                  <a:pt x="0" y="198"/>
                  <a:pt x="0" y="198"/>
                </a:cubicBezTo>
                <a:cubicBezTo>
                  <a:pt x="0" y="192"/>
                  <a:pt x="4" y="189"/>
                  <a:pt x="9" y="189"/>
                </a:cubicBezTo>
                <a:cubicBezTo>
                  <a:pt x="315" y="189"/>
                  <a:pt x="315" y="189"/>
                  <a:pt x="315" y="189"/>
                </a:cubicBezTo>
                <a:cubicBezTo>
                  <a:pt x="320" y="189"/>
                  <a:pt x="325" y="192"/>
                  <a:pt x="325" y="198"/>
                </a:cubicBezTo>
                <a:close/>
                <a:moveTo>
                  <a:pt x="20" y="222"/>
                </a:moveTo>
                <a:cubicBezTo>
                  <a:pt x="20" y="220"/>
                  <a:pt x="19" y="218"/>
                  <a:pt x="16" y="218"/>
                </a:cubicBezTo>
                <a:cubicBezTo>
                  <a:pt x="14" y="218"/>
                  <a:pt x="12" y="220"/>
                  <a:pt x="12" y="222"/>
                </a:cubicBezTo>
                <a:cubicBezTo>
                  <a:pt x="12" y="224"/>
                  <a:pt x="14" y="226"/>
                  <a:pt x="16" y="226"/>
                </a:cubicBezTo>
                <a:cubicBezTo>
                  <a:pt x="19" y="226"/>
                  <a:pt x="20" y="224"/>
                  <a:pt x="20" y="222"/>
                </a:cubicBezTo>
                <a:close/>
                <a:moveTo>
                  <a:pt x="20" y="213"/>
                </a:moveTo>
                <a:cubicBezTo>
                  <a:pt x="20" y="211"/>
                  <a:pt x="19" y="209"/>
                  <a:pt x="16" y="209"/>
                </a:cubicBezTo>
                <a:cubicBezTo>
                  <a:pt x="14" y="209"/>
                  <a:pt x="12" y="211"/>
                  <a:pt x="12" y="213"/>
                </a:cubicBezTo>
                <a:cubicBezTo>
                  <a:pt x="12" y="215"/>
                  <a:pt x="14" y="217"/>
                  <a:pt x="16" y="217"/>
                </a:cubicBezTo>
                <a:cubicBezTo>
                  <a:pt x="19" y="217"/>
                  <a:pt x="20" y="215"/>
                  <a:pt x="20" y="213"/>
                </a:cubicBezTo>
                <a:close/>
                <a:moveTo>
                  <a:pt x="20" y="203"/>
                </a:moveTo>
                <a:cubicBezTo>
                  <a:pt x="20" y="200"/>
                  <a:pt x="19" y="199"/>
                  <a:pt x="16" y="199"/>
                </a:cubicBezTo>
                <a:cubicBezTo>
                  <a:pt x="14" y="199"/>
                  <a:pt x="12" y="200"/>
                  <a:pt x="12" y="203"/>
                </a:cubicBezTo>
                <a:cubicBezTo>
                  <a:pt x="12" y="205"/>
                  <a:pt x="14" y="207"/>
                  <a:pt x="16" y="207"/>
                </a:cubicBezTo>
                <a:cubicBezTo>
                  <a:pt x="19" y="207"/>
                  <a:pt x="20" y="205"/>
                  <a:pt x="20" y="203"/>
                </a:cubicBezTo>
                <a:close/>
                <a:moveTo>
                  <a:pt x="30" y="222"/>
                </a:moveTo>
                <a:cubicBezTo>
                  <a:pt x="30" y="220"/>
                  <a:pt x="28" y="218"/>
                  <a:pt x="26" y="218"/>
                </a:cubicBezTo>
                <a:cubicBezTo>
                  <a:pt x="24" y="218"/>
                  <a:pt x="22" y="220"/>
                  <a:pt x="22" y="222"/>
                </a:cubicBezTo>
                <a:cubicBezTo>
                  <a:pt x="22" y="224"/>
                  <a:pt x="24" y="226"/>
                  <a:pt x="26" y="226"/>
                </a:cubicBezTo>
                <a:cubicBezTo>
                  <a:pt x="28" y="226"/>
                  <a:pt x="30" y="224"/>
                  <a:pt x="30" y="222"/>
                </a:cubicBezTo>
                <a:close/>
                <a:moveTo>
                  <a:pt x="30" y="213"/>
                </a:moveTo>
                <a:cubicBezTo>
                  <a:pt x="30" y="211"/>
                  <a:pt x="28" y="209"/>
                  <a:pt x="26" y="209"/>
                </a:cubicBezTo>
                <a:cubicBezTo>
                  <a:pt x="24" y="209"/>
                  <a:pt x="22" y="211"/>
                  <a:pt x="22" y="213"/>
                </a:cubicBezTo>
                <a:cubicBezTo>
                  <a:pt x="22" y="215"/>
                  <a:pt x="24" y="217"/>
                  <a:pt x="26" y="217"/>
                </a:cubicBezTo>
                <a:cubicBezTo>
                  <a:pt x="28" y="217"/>
                  <a:pt x="30" y="215"/>
                  <a:pt x="30" y="213"/>
                </a:cubicBezTo>
                <a:close/>
                <a:moveTo>
                  <a:pt x="30" y="203"/>
                </a:moveTo>
                <a:cubicBezTo>
                  <a:pt x="30" y="200"/>
                  <a:pt x="28" y="199"/>
                  <a:pt x="26" y="199"/>
                </a:cubicBezTo>
                <a:cubicBezTo>
                  <a:pt x="24" y="199"/>
                  <a:pt x="22" y="200"/>
                  <a:pt x="22" y="203"/>
                </a:cubicBezTo>
                <a:cubicBezTo>
                  <a:pt x="22" y="205"/>
                  <a:pt x="24" y="207"/>
                  <a:pt x="26" y="207"/>
                </a:cubicBezTo>
                <a:cubicBezTo>
                  <a:pt x="28" y="207"/>
                  <a:pt x="30" y="205"/>
                  <a:pt x="30" y="203"/>
                </a:cubicBezTo>
                <a:close/>
                <a:moveTo>
                  <a:pt x="39" y="222"/>
                </a:moveTo>
                <a:cubicBezTo>
                  <a:pt x="39" y="220"/>
                  <a:pt x="37" y="218"/>
                  <a:pt x="35" y="218"/>
                </a:cubicBezTo>
                <a:cubicBezTo>
                  <a:pt x="33" y="218"/>
                  <a:pt x="31" y="220"/>
                  <a:pt x="31" y="222"/>
                </a:cubicBezTo>
                <a:cubicBezTo>
                  <a:pt x="31" y="224"/>
                  <a:pt x="33" y="226"/>
                  <a:pt x="35" y="226"/>
                </a:cubicBezTo>
                <a:cubicBezTo>
                  <a:pt x="37" y="226"/>
                  <a:pt x="39" y="224"/>
                  <a:pt x="39" y="222"/>
                </a:cubicBezTo>
                <a:close/>
                <a:moveTo>
                  <a:pt x="39" y="213"/>
                </a:moveTo>
                <a:cubicBezTo>
                  <a:pt x="39" y="211"/>
                  <a:pt x="37" y="209"/>
                  <a:pt x="35" y="209"/>
                </a:cubicBezTo>
                <a:cubicBezTo>
                  <a:pt x="33" y="209"/>
                  <a:pt x="31" y="211"/>
                  <a:pt x="31" y="213"/>
                </a:cubicBezTo>
                <a:cubicBezTo>
                  <a:pt x="31" y="215"/>
                  <a:pt x="33" y="217"/>
                  <a:pt x="35" y="217"/>
                </a:cubicBezTo>
                <a:cubicBezTo>
                  <a:pt x="37" y="217"/>
                  <a:pt x="39" y="215"/>
                  <a:pt x="39" y="213"/>
                </a:cubicBezTo>
                <a:close/>
                <a:moveTo>
                  <a:pt x="39" y="203"/>
                </a:moveTo>
                <a:cubicBezTo>
                  <a:pt x="39" y="200"/>
                  <a:pt x="37" y="199"/>
                  <a:pt x="35" y="199"/>
                </a:cubicBezTo>
                <a:cubicBezTo>
                  <a:pt x="33" y="199"/>
                  <a:pt x="31" y="200"/>
                  <a:pt x="31" y="203"/>
                </a:cubicBezTo>
                <a:cubicBezTo>
                  <a:pt x="31" y="205"/>
                  <a:pt x="33" y="207"/>
                  <a:pt x="35" y="207"/>
                </a:cubicBezTo>
                <a:cubicBezTo>
                  <a:pt x="37" y="207"/>
                  <a:pt x="39" y="205"/>
                  <a:pt x="39" y="203"/>
                </a:cubicBezTo>
                <a:close/>
                <a:moveTo>
                  <a:pt x="49" y="222"/>
                </a:moveTo>
                <a:cubicBezTo>
                  <a:pt x="49" y="220"/>
                  <a:pt x="47" y="218"/>
                  <a:pt x="45" y="218"/>
                </a:cubicBezTo>
                <a:cubicBezTo>
                  <a:pt x="42" y="218"/>
                  <a:pt x="41" y="220"/>
                  <a:pt x="41" y="222"/>
                </a:cubicBezTo>
                <a:cubicBezTo>
                  <a:pt x="41" y="224"/>
                  <a:pt x="42" y="226"/>
                  <a:pt x="45" y="226"/>
                </a:cubicBezTo>
                <a:cubicBezTo>
                  <a:pt x="47" y="226"/>
                  <a:pt x="49" y="224"/>
                  <a:pt x="49" y="222"/>
                </a:cubicBezTo>
                <a:close/>
                <a:moveTo>
                  <a:pt x="49" y="213"/>
                </a:moveTo>
                <a:cubicBezTo>
                  <a:pt x="49" y="211"/>
                  <a:pt x="47" y="209"/>
                  <a:pt x="45" y="209"/>
                </a:cubicBezTo>
                <a:cubicBezTo>
                  <a:pt x="42" y="209"/>
                  <a:pt x="41" y="211"/>
                  <a:pt x="41" y="213"/>
                </a:cubicBezTo>
                <a:cubicBezTo>
                  <a:pt x="41" y="215"/>
                  <a:pt x="42" y="217"/>
                  <a:pt x="45" y="217"/>
                </a:cubicBezTo>
                <a:cubicBezTo>
                  <a:pt x="47" y="217"/>
                  <a:pt x="49" y="215"/>
                  <a:pt x="49" y="213"/>
                </a:cubicBezTo>
                <a:close/>
                <a:moveTo>
                  <a:pt x="49" y="203"/>
                </a:moveTo>
                <a:cubicBezTo>
                  <a:pt x="49" y="200"/>
                  <a:pt x="47" y="199"/>
                  <a:pt x="45" y="199"/>
                </a:cubicBezTo>
                <a:cubicBezTo>
                  <a:pt x="42" y="199"/>
                  <a:pt x="41" y="200"/>
                  <a:pt x="41" y="203"/>
                </a:cubicBezTo>
                <a:cubicBezTo>
                  <a:pt x="41" y="205"/>
                  <a:pt x="42" y="207"/>
                  <a:pt x="45" y="207"/>
                </a:cubicBezTo>
                <a:cubicBezTo>
                  <a:pt x="47" y="207"/>
                  <a:pt x="49" y="205"/>
                  <a:pt x="49" y="203"/>
                </a:cubicBezTo>
                <a:close/>
                <a:moveTo>
                  <a:pt x="58" y="222"/>
                </a:moveTo>
                <a:cubicBezTo>
                  <a:pt x="58" y="220"/>
                  <a:pt x="56" y="218"/>
                  <a:pt x="54" y="218"/>
                </a:cubicBezTo>
                <a:cubicBezTo>
                  <a:pt x="52" y="218"/>
                  <a:pt x="50" y="220"/>
                  <a:pt x="50" y="222"/>
                </a:cubicBezTo>
                <a:cubicBezTo>
                  <a:pt x="50" y="224"/>
                  <a:pt x="52" y="226"/>
                  <a:pt x="54" y="226"/>
                </a:cubicBezTo>
                <a:cubicBezTo>
                  <a:pt x="56" y="226"/>
                  <a:pt x="58" y="224"/>
                  <a:pt x="58" y="222"/>
                </a:cubicBezTo>
                <a:close/>
                <a:moveTo>
                  <a:pt x="58" y="213"/>
                </a:moveTo>
                <a:cubicBezTo>
                  <a:pt x="58" y="211"/>
                  <a:pt x="56" y="209"/>
                  <a:pt x="54" y="209"/>
                </a:cubicBezTo>
                <a:cubicBezTo>
                  <a:pt x="52" y="209"/>
                  <a:pt x="50" y="211"/>
                  <a:pt x="50" y="213"/>
                </a:cubicBezTo>
                <a:cubicBezTo>
                  <a:pt x="50" y="215"/>
                  <a:pt x="52" y="217"/>
                  <a:pt x="54" y="217"/>
                </a:cubicBezTo>
                <a:cubicBezTo>
                  <a:pt x="56" y="217"/>
                  <a:pt x="58" y="215"/>
                  <a:pt x="58" y="213"/>
                </a:cubicBezTo>
                <a:close/>
                <a:moveTo>
                  <a:pt x="58" y="203"/>
                </a:moveTo>
                <a:cubicBezTo>
                  <a:pt x="58" y="200"/>
                  <a:pt x="56" y="199"/>
                  <a:pt x="54" y="199"/>
                </a:cubicBezTo>
                <a:cubicBezTo>
                  <a:pt x="52" y="199"/>
                  <a:pt x="50" y="200"/>
                  <a:pt x="50" y="203"/>
                </a:cubicBezTo>
                <a:cubicBezTo>
                  <a:pt x="50" y="205"/>
                  <a:pt x="52" y="207"/>
                  <a:pt x="54" y="207"/>
                </a:cubicBezTo>
                <a:cubicBezTo>
                  <a:pt x="56" y="207"/>
                  <a:pt x="58" y="205"/>
                  <a:pt x="58" y="203"/>
                </a:cubicBezTo>
                <a:close/>
                <a:moveTo>
                  <a:pt x="67" y="222"/>
                </a:moveTo>
                <a:cubicBezTo>
                  <a:pt x="67" y="220"/>
                  <a:pt x="66" y="218"/>
                  <a:pt x="63" y="218"/>
                </a:cubicBezTo>
                <a:cubicBezTo>
                  <a:pt x="61" y="218"/>
                  <a:pt x="59" y="220"/>
                  <a:pt x="59" y="222"/>
                </a:cubicBezTo>
                <a:cubicBezTo>
                  <a:pt x="59" y="224"/>
                  <a:pt x="61" y="226"/>
                  <a:pt x="63" y="226"/>
                </a:cubicBezTo>
                <a:cubicBezTo>
                  <a:pt x="66" y="226"/>
                  <a:pt x="67" y="224"/>
                  <a:pt x="67" y="222"/>
                </a:cubicBezTo>
                <a:close/>
                <a:moveTo>
                  <a:pt x="67" y="213"/>
                </a:moveTo>
                <a:cubicBezTo>
                  <a:pt x="67" y="211"/>
                  <a:pt x="66" y="209"/>
                  <a:pt x="63" y="209"/>
                </a:cubicBezTo>
                <a:cubicBezTo>
                  <a:pt x="61" y="209"/>
                  <a:pt x="59" y="211"/>
                  <a:pt x="59" y="213"/>
                </a:cubicBezTo>
                <a:cubicBezTo>
                  <a:pt x="59" y="215"/>
                  <a:pt x="61" y="217"/>
                  <a:pt x="63" y="217"/>
                </a:cubicBezTo>
                <a:cubicBezTo>
                  <a:pt x="66" y="217"/>
                  <a:pt x="67" y="215"/>
                  <a:pt x="67" y="213"/>
                </a:cubicBezTo>
                <a:close/>
                <a:moveTo>
                  <a:pt x="67" y="203"/>
                </a:moveTo>
                <a:cubicBezTo>
                  <a:pt x="67" y="200"/>
                  <a:pt x="66" y="199"/>
                  <a:pt x="63" y="199"/>
                </a:cubicBezTo>
                <a:cubicBezTo>
                  <a:pt x="61" y="199"/>
                  <a:pt x="59" y="200"/>
                  <a:pt x="59" y="203"/>
                </a:cubicBezTo>
                <a:cubicBezTo>
                  <a:pt x="59" y="205"/>
                  <a:pt x="61" y="207"/>
                  <a:pt x="63" y="207"/>
                </a:cubicBezTo>
                <a:cubicBezTo>
                  <a:pt x="66" y="207"/>
                  <a:pt x="67" y="205"/>
                  <a:pt x="67" y="203"/>
                </a:cubicBezTo>
                <a:close/>
                <a:moveTo>
                  <a:pt x="77" y="222"/>
                </a:moveTo>
                <a:cubicBezTo>
                  <a:pt x="77" y="220"/>
                  <a:pt x="75" y="218"/>
                  <a:pt x="73" y="218"/>
                </a:cubicBezTo>
                <a:cubicBezTo>
                  <a:pt x="71" y="218"/>
                  <a:pt x="69" y="220"/>
                  <a:pt x="69" y="222"/>
                </a:cubicBezTo>
                <a:cubicBezTo>
                  <a:pt x="69" y="224"/>
                  <a:pt x="71" y="226"/>
                  <a:pt x="73" y="226"/>
                </a:cubicBezTo>
                <a:cubicBezTo>
                  <a:pt x="75" y="226"/>
                  <a:pt x="77" y="224"/>
                  <a:pt x="77" y="222"/>
                </a:cubicBezTo>
                <a:close/>
                <a:moveTo>
                  <a:pt x="77" y="213"/>
                </a:moveTo>
                <a:cubicBezTo>
                  <a:pt x="77" y="211"/>
                  <a:pt x="75" y="209"/>
                  <a:pt x="73" y="209"/>
                </a:cubicBezTo>
                <a:cubicBezTo>
                  <a:pt x="71" y="209"/>
                  <a:pt x="69" y="211"/>
                  <a:pt x="69" y="213"/>
                </a:cubicBezTo>
                <a:cubicBezTo>
                  <a:pt x="69" y="215"/>
                  <a:pt x="71" y="217"/>
                  <a:pt x="73" y="217"/>
                </a:cubicBezTo>
                <a:cubicBezTo>
                  <a:pt x="75" y="217"/>
                  <a:pt x="77" y="215"/>
                  <a:pt x="77" y="213"/>
                </a:cubicBezTo>
                <a:close/>
                <a:moveTo>
                  <a:pt x="77" y="203"/>
                </a:moveTo>
                <a:cubicBezTo>
                  <a:pt x="77" y="200"/>
                  <a:pt x="75" y="199"/>
                  <a:pt x="73" y="199"/>
                </a:cubicBezTo>
                <a:cubicBezTo>
                  <a:pt x="71" y="199"/>
                  <a:pt x="69" y="200"/>
                  <a:pt x="69" y="203"/>
                </a:cubicBezTo>
                <a:cubicBezTo>
                  <a:pt x="69" y="205"/>
                  <a:pt x="71" y="207"/>
                  <a:pt x="73" y="207"/>
                </a:cubicBezTo>
                <a:cubicBezTo>
                  <a:pt x="75" y="207"/>
                  <a:pt x="77" y="205"/>
                  <a:pt x="77" y="203"/>
                </a:cubicBezTo>
                <a:close/>
                <a:moveTo>
                  <a:pt x="86" y="222"/>
                </a:moveTo>
                <a:cubicBezTo>
                  <a:pt x="86" y="220"/>
                  <a:pt x="84" y="218"/>
                  <a:pt x="82" y="218"/>
                </a:cubicBezTo>
                <a:cubicBezTo>
                  <a:pt x="80" y="218"/>
                  <a:pt x="78" y="220"/>
                  <a:pt x="78" y="222"/>
                </a:cubicBezTo>
                <a:cubicBezTo>
                  <a:pt x="78" y="224"/>
                  <a:pt x="80" y="226"/>
                  <a:pt x="82" y="226"/>
                </a:cubicBezTo>
                <a:cubicBezTo>
                  <a:pt x="84" y="226"/>
                  <a:pt x="86" y="224"/>
                  <a:pt x="86" y="222"/>
                </a:cubicBezTo>
                <a:close/>
                <a:moveTo>
                  <a:pt x="86" y="213"/>
                </a:moveTo>
                <a:cubicBezTo>
                  <a:pt x="86" y="211"/>
                  <a:pt x="84" y="209"/>
                  <a:pt x="82" y="209"/>
                </a:cubicBezTo>
                <a:cubicBezTo>
                  <a:pt x="80" y="209"/>
                  <a:pt x="78" y="211"/>
                  <a:pt x="78" y="213"/>
                </a:cubicBezTo>
                <a:cubicBezTo>
                  <a:pt x="78" y="215"/>
                  <a:pt x="80" y="217"/>
                  <a:pt x="82" y="217"/>
                </a:cubicBezTo>
                <a:cubicBezTo>
                  <a:pt x="84" y="217"/>
                  <a:pt x="86" y="215"/>
                  <a:pt x="86" y="213"/>
                </a:cubicBezTo>
                <a:close/>
                <a:moveTo>
                  <a:pt x="86" y="203"/>
                </a:moveTo>
                <a:cubicBezTo>
                  <a:pt x="86" y="200"/>
                  <a:pt x="84" y="199"/>
                  <a:pt x="82" y="199"/>
                </a:cubicBezTo>
                <a:cubicBezTo>
                  <a:pt x="80" y="199"/>
                  <a:pt x="78" y="200"/>
                  <a:pt x="78" y="203"/>
                </a:cubicBezTo>
                <a:cubicBezTo>
                  <a:pt x="78" y="205"/>
                  <a:pt x="80" y="207"/>
                  <a:pt x="82" y="207"/>
                </a:cubicBezTo>
                <a:cubicBezTo>
                  <a:pt x="84" y="207"/>
                  <a:pt x="86" y="205"/>
                  <a:pt x="86" y="203"/>
                </a:cubicBezTo>
                <a:close/>
                <a:moveTo>
                  <a:pt x="96" y="222"/>
                </a:moveTo>
                <a:cubicBezTo>
                  <a:pt x="96" y="220"/>
                  <a:pt x="94" y="218"/>
                  <a:pt x="92" y="218"/>
                </a:cubicBezTo>
                <a:cubicBezTo>
                  <a:pt x="89" y="218"/>
                  <a:pt x="88" y="220"/>
                  <a:pt x="88" y="222"/>
                </a:cubicBezTo>
                <a:cubicBezTo>
                  <a:pt x="88" y="224"/>
                  <a:pt x="89" y="226"/>
                  <a:pt x="92" y="226"/>
                </a:cubicBezTo>
                <a:cubicBezTo>
                  <a:pt x="94" y="226"/>
                  <a:pt x="96" y="224"/>
                  <a:pt x="96" y="222"/>
                </a:cubicBezTo>
                <a:close/>
                <a:moveTo>
                  <a:pt x="96" y="213"/>
                </a:moveTo>
                <a:cubicBezTo>
                  <a:pt x="96" y="211"/>
                  <a:pt x="94" y="209"/>
                  <a:pt x="92" y="209"/>
                </a:cubicBezTo>
                <a:cubicBezTo>
                  <a:pt x="89" y="209"/>
                  <a:pt x="88" y="211"/>
                  <a:pt x="88" y="213"/>
                </a:cubicBezTo>
                <a:cubicBezTo>
                  <a:pt x="88" y="215"/>
                  <a:pt x="89" y="217"/>
                  <a:pt x="92" y="217"/>
                </a:cubicBezTo>
                <a:cubicBezTo>
                  <a:pt x="94" y="217"/>
                  <a:pt x="96" y="215"/>
                  <a:pt x="96" y="213"/>
                </a:cubicBezTo>
                <a:close/>
                <a:moveTo>
                  <a:pt x="96" y="203"/>
                </a:moveTo>
                <a:cubicBezTo>
                  <a:pt x="96" y="200"/>
                  <a:pt x="94" y="199"/>
                  <a:pt x="92" y="199"/>
                </a:cubicBezTo>
                <a:cubicBezTo>
                  <a:pt x="89" y="199"/>
                  <a:pt x="88" y="200"/>
                  <a:pt x="88" y="203"/>
                </a:cubicBezTo>
                <a:cubicBezTo>
                  <a:pt x="88" y="205"/>
                  <a:pt x="89" y="207"/>
                  <a:pt x="92" y="207"/>
                </a:cubicBezTo>
                <a:cubicBezTo>
                  <a:pt x="94" y="207"/>
                  <a:pt x="96" y="205"/>
                  <a:pt x="96" y="203"/>
                </a:cubicBezTo>
                <a:close/>
                <a:moveTo>
                  <a:pt x="105" y="222"/>
                </a:moveTo>
                <a:cubicBezTo>
                  <a:pt x="105" y="220"/>
                  <a:pt x="103" y="218"/>
                  <a:pt x="101" y="218"/>
                </a:cubicBezTo>
                <a:cubicBezTo>
                  <a:pt x="99" y="218"/>
                  <a:pt x="97" y="220"/>
                  <a:pt x="97" y="222"/>
                </a:cubicBezTo>
                <a:cubicBezTo>
                  <a:pt x="97" y="224"/>
                  <a:pt x="99" y="226"/>
                  <a:pt x="101" y="226"/>
                </a:cubicBezTo>
                <a:cubicBezTo>
                  <a:pt x="103" y="226"/>
                  <a:pt x="105" y="224"/>
                  <a:pt x="105" y="222"/>
                </a:cubicBezTo>
                <a:close/>
                <a:moveTo>
                  <a:pt x="105" y="213"/>
                </a:moveTo>
                <a:cubicBezTo>
                  <a:pt x="105" y="211"/>
                  <a:pt x="103" y="209"/>
                  <a:pt x="101" y="209"/>
                </a:cubicBezTo>
                <a:cubicBezTo>
                  <a:pt x="99" y="209"/>
                  <a:pt x="97" y="211"/>
                  <a:pt x="97" y="213"/>
                </a:cubicBezTo>
                <a:cubicBezTo>
                  <a:pt x="97" y="215"/>
                  <a:pt x="99" y="217"/>
                  <a:pt x="101" y="217"/>
                </a:cubicBezTo>
                <a:cubicBezTo>
                  <a:pt x="103" y="217"/>
                  <a:pt x="105" y="215"/>
                  <a:pt x="105" y="213"/>
                </a:cubicBezTo>
                <a:close/>
                <a:moveTo>
                  <a:pt x="105" y="203"/>
                </a:moveTo>
                <a:cubicBezTo>
                  <a:pt x="105" y="200"/>
                  <a:pt x="103" y="199"/>
                  <a:pt x="101" y="199"/>
                </a:cubicBezTo>
                <a:cubicBezTo>
                  <a:pt x="99" y="199"/>
                  <a:pt x="97" y="200"/>
                  <a:pt x="97" y="203"/>
                </a:cubicBezTo>
                <a:cubicBezTo>
                  <a:pt x="97" y="205"/>
                  <a:pt x="99" y="207"/>
                  <a:pt x="101" y="207"/>
                </a:cubicBezTo>
                <a:cubicBezTo>
                  <a:pt x="103" y="207"/>
                  <a:pt x="105" y="205"/>
                  <a:pt x="105" y="203"/>
                </a:cubicBezTo>
                <a:close/>
                <a:moveTo>
                  <a:pt x="115" y="222"/>
                </a:moveTo>
                <a:cubicBezTo>
                  <a:pt x="115" y="220"/>
                  <a:pt x="113" y="218"/>
                  <a:pt x="111" y="218"/>
                </a:cubicBezTo>
                <a:cubicBezTo>
                  <a:pt x="108" y="218"/>
                  <a:pt x="107" y="220"/>
                  <a:pt x="107" y="222"/>
                </a:cubicBezTo>
                <a:cubicBezTo>
                  <a:pt x="107" y="224"/>
                  <a:pt x="108" y="226"/>
                  <a:pt x="111" y="226"/>
                </a:cubicBezTo>
                <a:cubicBezTo>
                  <a:pt x="113" y="226"/>
                  <a:pt x="115" y="224"/>
                  <a:pt x="115" y="222"/>
                </a:cubicBezTo>
                <a:close/>
                <a:moveTo>
                  <a:pt x="115" y="213"/>
                </a:moveTo>
                <a:cubicBezTo>
                  <a:pt x="115" y="211"/>
                  <a:pt x="113" y="209"/>
                  <a:pt x="111" y="209"/>
                </a:cubicBezTo>
                <a:cubicBezTo>
                  <a:pt x="108" y="209"/>
                  <a:pt x="107" y="211"/>
                  <a:pt x="107" y="213"/>
                </a:cubicBezTo>
                <a:cubicBezTo>
                  <a:pt x="107" y="215"/>
                  <a:pt x="108" y="217"/>
                  <a:pt x="111" y="217"/>
                </a:cubicBezTo>
                <a:cubicBezTo>
                  <a:pt x="113" y="217"/>
                  <a:pt x="115" y="215"/>
                  <a:pt x="115" y="213"/>
                </a:cubicBezTo>
                <a:close/>
                <a:moveTo>
                  <a:pt x="115" y="203"/>
                </a:moveTo>
                <a:cubicBezTo>
                  <a:pt x="115" y="200"/>
                  <a:pt x="113" y="199"/>
                  <a:pt x="111" y="199"/>
                </a:cubicBezTo>
                <a:cubicBezTo>
                  <a:pt x="108" y="199"/>
                  <a:pt x="107" y="200"/>
                  <a:pt x="107" y="203"/>
                </a:cubicBezTo>
                <a:cubicBezTo>
                  <a:pt x="107" y="205"/>
                  <a:pt x="108" y="207"/>
                  <a:pt x="111" y="207"/>
                </a:cubicBezTo>
                <a:cubicBezTo>
                  <a:pt x="113" y="207"/>
                  <a:pt x="115" y="205"/>
                  <a:pt x="115" y="203"/>
                </a:cubicBezTo>
                <a:close/>
                <a:moveTo>
                  <a:pt x="124" y="222"/>
                </a:moveTo>
                <a:cubicBezTo>
                  <a:pt x="124" y="220"/>
                  <a:pt x="122" y="218"/>
                  <a:pt x="120" y="218"/>
                </a:cubicBezTo>
                <a:cubicBezTo>
                  <a:pt x="118" y="218"/>
                  <a:pt x="116" y="220"/>
                  <a:pt x="116" y="222"/>
                </a:cubicBezTo>
                <a:cubicBezTo>
                  <a:pt x="116" y="224"/>
                  <a:pt x="118" y="226"/>
                  <a:pt x="120" y="226"/>
                </a:cubicBezTo>
                <a:cubicBezTo>
                  <a:pt x="122" y="226"/>
                  <a:pt x="124" y="224"/>
                  <a:pt x="124" y="222"/>
                </a:cubicBezTo>
                <a:close/>
                <a:moveTo>
                  <a:pt x="124" y="213"/>
                </a:moveTo>
                <a:cubicBezTo>
                  <a:pt x="124" y="211"/>
                  <a:pt x="122" y="209"/>
                  <a:pt x="120" y="209"/>
                </a:cubicBezTo>
                <a:cubicBezTo>
                  <a:pt x="118" y="209"/>
                  <a:pt x="116" y="211"/>
                  <a:pt x="116" y="213"/>
                </a:cubicBezTo>
                <a:cubicBezTo>
                  <a:pt x="116" y="215"/>
                  <a:pt x="118" y="217"/>
                  <a:pt x="120" y="217"/>
                </a:cubicBezTo>
                <a:cubicBezTo>
                  <a:pt x="122" y="217"/>
                  <a:pt x="124" y="215"/>
                  <a:pt x="124" y="213"/>
                </a:cubicBezTo>
                <a:close/>
                <a:moveTo>
                  <a:pt x="124" y="203"/>
                </a:moveTo>
                <a:cubicBezTo>
                  <a:pt x="124" y="200"/>
                  <a:pt x="122" y="199"/>
                  <a:pt x="120" y="199"/>
                </a:cubicBezTo>
                <a:cubicBezTo>
                  <a:pt x="118" y="199"/>
                  <a:pt x="116" y="200"/>
                  <a:pt x="116" y="203"/>
                </a:cubicBezTo>
                <a:cubicBezTo>
                  <a:pt x="116" y="205"/>
                  <a:pt x="118" y="207"/>
                  <a:pt x="120" y="207"/>
                </a:cubicBezTo>
                <a:cubicBezTo>
                  <a:pt x="122" y="207"/>
                  <a:pt x="124" y="205"/>
                  <a:pt x="124" y="203"/>
                </a:cubicBezTo>
                <a:close/>
                <a:moveTo>
                  <a:pt x="133" y="222"/>
                </a:moveTo>
                <a:cubicBezTo>
                  <a:pt x="133" y="220"/>
                  <a:pt x="132" y="218"/>
                  <a:pt x="129" y="218"/>
                </a:cubicBezTo>
                <a:cubicBezTo>
                  <a:pt x="127" y="218"/>
                  <a:pt x="125" y="220"/>
                  <a:pt x="125" y="222"/>
                </a:cubicBezTo>
                <a:cubicBezTo>
                  <a:pt x="125" y="224"/>
                  <a:pt x="127" y="226"/>
                  <a:pt x="129" y="226"/>
                </a:cubicBezTo>
                <a:cubicBezTo>
                  <a:pt x="132" y="226"/>
                  <a:pt x="133" y="224"/>
                  <a:pt x="133" y="222"/>
                </a:cubicBezTo>
                <a:close/>
                <a:moveTo>
                  <a:pt x="133" y="213"/>
                </a:moveTo>
                <a:cubicBezTo>
                  <a:pt x="133" y="211"/>
                  <a:pt x="132" y="209"/>
                  <a:pt x="129" y="209"/>
                </a:cubicBezTo>
                <a:cubicBezTo>
                  <a:pt x="127" y="209"/>
                  <a:pt x="125" y="211"/>
                  <a:pt x="125" y="213"/>
                </a:cubicBezTo>
                <a:cubicBezTo>
                  <a:pt x="125" y="215"/>
                  <a:pt x="127" y="217"/>
                  <a:pt x="129" y="217"/>
                </a:cubicBezTo>
                <a:cubicBezTo>
                  <a:pt x="132" y="217"/>
                  <a:pt x="133" y="215"/>
                  <a:pt x="133" y="213"/>
                </a:cubicBezTo>
                <a:close/>
                <a:moveTo>
                  <a:pt x="133" y="203"/>
                </a:moveTo>
                <a:cubicBezTo>
                  <a:pt x="133" y="200"/>
                  <a:pt x="132" y="199"/>
                  <a:pt x="129" y="199"/>
                </a:cubicBezTo>
                <a:cubicBezTo>
                  <a:pt x="127" y="199"/>
                  <a:pt x="125" y="200"/>
                  <a:pt x="125" y="203"/>
                </a:cubicBezTo>
                <a:cubicBezTo>
                  <a:pt x="125" y="205"/>
                  <a:pt x="127" y="207"/>
                  <a:pt x="129" y="207"/>
                </a:cubicBezTo>
                <a:cubicBezTo>
                  <a:pt x="132" y="207"/>
                  <a:pt x="133" y="205"/>
                  <a:pt x="133" y="203"/>
                </a:cubicBezTo>
                <a:close/>
                <a:moveTo>
                  <a:pt x="143" y="222"/>
                </a:moveTo>
                <a:cubicBezTo>
                  <a:pt x="143" y="220"/>
                  <a:pt x="141" y="218"/>
                  <a:pt x="139" y="218"/>
                </a:cubicBezTo>
                <a:cubicBezTo>
                  <a:pt x="137" y="218"/>
                  <a:pt x="135" y="220"/>
                  <a:pt x="135" y="222"/>
                </a:cubicBezTo>
                <a:cubicBezTo>
                  <a:pt x="135" y="224"/>
                  <a:pt x="137" y="226"/>
                  <a:pt x="139" y="226"/>
                </a:cubicBezTo>
                <a:cubicBezTo>
                  <a:pt x="141" y="226"/>
                  <a:pt x="143" y="224"/>
                  <a:pt x="143" y="222"/>
                </a:cubicBezTo>
                <a:close/>
                <a:moveTo>
                  <a:pt x="143" y="213"/>
                </a:moveTo>
                <a:cubicBezTo>
                  <a:pt x="143" y="211"/>
                  <a:pt x="141" y="209"/>
                  <a:pt x="139" y="209"/>
                </a:cubicBezTo>
                <a:cubicBezTo>
                  <a:pt x="137" y="209"/>
                  <a:pt x="135" y="211"/>
                  <a:pt x="135" y="213"/>
                </a:cubicBezTo>
                <a:cubicBezTo>
                  <a:pt x="135" y="215"/>
                  <a:pt x="137" y="217"/>
                  <a:pt x="139" y="217"/>
                </a:cubicBezTo>
                <a:cubicBezTo>
                  <a:pt x="141" y="217"/>
                  <a:pt x="143" y="215"/>
                  <a:pt x="143" y="213"/>
                </a:cubicBezTo>
                <a:close/>
                <a:moveTo>
                  <a:pt x="143" y="203"/>
                </a:moveTo>
                <a:cubicBezTo>
                  <a:pt x="143" y="200"/>
                  <a:pt x="141" y="199"/>
                  <a:pt x="139" y="199"/>
                </a:cubicBezTo>
                <a:cubicBezTo>
                  <a:pt x="137" y="199"/>
                  <a:pt x="135" y="200"/>
                  <a:pt x="135" y="203"/>
                </a:cubicBezTo>
                <a:cubicBezTo>
                  <a:pt x="135" y="205"/>
                  <a:pt x="137" y="207"/>
                  <a:pt x="139" y="207"/>
                </a:cubicBezTo>
                <a:cubicBezTo>
                  <a:pt x="141" y="207"/>
                  <a:pt x="143" y="205"/>
                  <a:pt x="143" y="203"/>
                </a:cubicBezTo>
                <a:close/>
                <a:moveTo>
                  <a:pt x="313" y="212"/>
                </a:moveTo>
                <a:cubicBezTo>
                  <a:pt x="313" y="205"/>
                  <a:pt x="307" y="199"/>
                  <a:pt x="300" y="199"/>
                </a:cubicBezTo>
                <a:cubicBezTo>
                  <a:pt x="300" y="199"/>
                  <a:pt x="300" y="199"/>
                  <a:pt x="146" y="199"/>
                </a:cubicBezTo>
                <a:cubicBezTo>
                  <a:pt x="146" y="199"/>
                  <a:pt x="146" y="199"/>
                  <a:pt x="146" y="226"/>
                </a:cubicBezTo>
                <a:cubicBezTo>
                  <a:pt x="146" y="226"/>
                  <a:pt x="146" y="226"/>
                  <a:pt x="300" y="226"/>
                </a:cubicBezTo>
                <a:cubicBezTo>
                  <a:pt x="307" y="226"/>
                  <a:pt x="313" y="220"/>
                  <a:pt x="313" y="212"/>
                </a:cubicBezTo>
                <a:close/>
                <a:moveTo>
                  <a:pt x="299" y="204"/>
                </a:moveTo>
                <a:cubicBezTo>
                  <a:pt x="294" y="204"/>
                  <a:pt x="291" y="208"/>
                  <a:pt x="291" y="212"/>
                </a:cubicBezTo>
                <a:cubicBezTo>
                  <a:pt x="291" y="217"/>
                  <a:pt x="294" y="220"/>
                  <a:pt x="299" y="220"/>
                </a:cubicBezTo>
                <a:cubicBezTo>
                  <a:pt x="303" y="220"/>
                  <a:pt x="307" y="217"/>
                  <a:pt x="307" y="212"/>
                </a:cubicBezTo>
                <a:cubicBezTo>
                  <a:pt x="307" y="208"/>
                  <a:pt x="303" y="204"/>
                  <a:pt x="299" y="20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sp>
        <p:nvSpPr>
          <p:cNvPr id="3" name="Freeform 2"/>
          <p:cNvSpPr/>
          <p:nvPr/>
        </p:nvSpPr>
        <p:spPr bwMode="auto">
          <a:xfrm>
            <a:off x="3786554" y="3892062"/>
            <a:ext cx="4384431" cy="2731965"/>
          </a:xfrm>
          <a:custGeom>
            <a:avLst/>
            <a:gdLst>
              <a:gd name="connsiteX0" fmla="*/ 762000 w 5978769"/>
              <a:gd name="connsiteY0" fmla="*/ 1524000 h 3001107"/>
              <a:gd name="connsiteX1" fmla="*/ 0 w 5978769"/>
              <a:gd name="connsiteY1" fmla="*/ 1066800 h 3001107"/>
              <a:gd name="connsiteX2" fmla="*/ 93784 w 5978769"/>
              <a:gd name="connsiteY2" fmla="*/ 691661 h 3001107"/>
              <a:gd name="connsiteX3" fmla="*/ 468923 w 5978769"/>
              <a:gd name="connsiteY3" fmla="*/ 480646 h 3001107"/>
              <a:gd name="connsiteX4" fmla="*/ 550984 w 5978769"/>
              <a:gd name="connsiteY4" fmla="*/ 187569 h 3001107"/>
              <a:gd name="connsiteX5" fmla="*/ 879231 w 5978769"/>
              <a:gd name="connsiteY5" fmla="*/ 46892 h 3001107"/>
              <a:gd name="connsiteX6" fmla="*/ 1078523 w 5978769"/>
              <a:gd name="connsiteY6" fmla="*/ 187569 h 3001107"/>
              <a:gd name="connsiteX7" fmla="*/ 1090246 w 5978769"/>
              <a:gd name="connsiteY7" fmla="*/ 445476 h 3001107"/>
              <a:gd name="connsiteX8" fmla="*/ 1934308 w 5978769"/>
              <a:gd name="connsiteY8" fmla="*/ 433753 h 3001107"/>
              <a:gd name="connsiteX9" fmla="*/ 1946031 w 5978769"/>
              <a:gd name="connsiteY9" fmla="*/ 257907 h 3001107"/>
              <a:gd name="connsiteX10" fmla="*/ 2332892 w 5978769"/>
              <a:gd name="connsiteY10" fmla="*/ 0 h 3001107"/>
              <a:gd name="connsiteX11" fmla="*/ 2590800 w 5978769"/>
              <a:gd name="connsiteY11" fmla="*/ 187569 h 3001107"/>
              <a:gd name="connsiteX12" fmla="*/ 2555631 w 5978769"/>
              <a:gd name="connsiteY12" fmla="*/ 445476 h 3001107"/>
              <a:gd name="connsiteX13" fmla="*/ 3399692 w 5978769"/>
              <a:gd name="connsiteY13" fmla="*/ 433753 h 3001107"/>
              <a:gd name="connsiteX14" fmla="*/ 3411415 w 5978769"/>
              <a:gd name="connsiteY14" fmla="*/ 339969 h 3001107"/>
              <a:gd name="connsiteX15" fmla="*/ 3810000 w 5978769"/>
              <a:gd name="connsiteY15" fmla="*/ 58615 h 3001107"/>
              <a:gd name="connsiteX16" fmla="*/ 4009292 w 5978769"/>
              <a:gd name="connsiteY16" fmla="*/ 234461 h 3001107"/>
              <a:gd name="connsiteX17" fmla="*/ 4021015 w 5978769"/>
              <a:gd name="connsiteY17" fmla="*/ 539261 h 3001107"/>
              <a:gd name="connsiteX18" fmla="*/ 4349261 w 5978769"/>
              <a:gd name="connsiteY18" fmla="*/ 726830 h 3001107"/>
              <a:gd name="connsiteX19" fmla="*/ 4384431 w 5978769"/>
              <a:gd name="connsiteY19" fmla="*/ 1125415 h 3001107"/>
              <a:gd name="connsiteX20" fmla="*/ 3727938 w 5978769"/>
              <a:gd name="connsiteY20" fmla="*/ 1570892 h 3001107"/>
              <a:gd name="connsiteX21" fmla="*/ 5298831 w 5978769"/>
              <a:gd name="connsiteY21" fmla="*/ 1559169 h 3001107"/>
              <a:gd name="connsiteX22" fmla="*/ 5298831 w 5978769"/>
              <a:gd name="connsiteY22" fmla="*/ 2110153 h 3001107"/>
              <a:gd name="connsiteX23" fmla="*/ 5334000 w 5978769"/>
              <a:gd name="connsiteY23" fmla="*/ 2403230 h 3001107"/>
              <a:gd name="connsiteX24" fmla="*/ 5978769 w 5978769"/>
              <a:gd name="connsiteY24" fmla="*/ 2614246 h 3001107"/>
              <a:gd name="connsiteX25" fmla="*/ 5978769 w 5978769"/>
              <a:gd name="connsiteY25" fmla="*/ 2954215 h 3001107"/>
              <a:gd name="connsiteX26" fmla="*/ 3270738 w 5978769"/>
              <a:gd name="connsiteY26" fmla="*/ 3001107 h 3001107"/>
              <a:gd name="connsiteX27" fmla="*/ 3259015 w 5978769"/>
              <a:gd name="connsiteY27" fmla="*/ 2403230 h 3001107"/>
              <a:gd name="connsiteX28" fmla="*/ 2684584 w 5978769"/>
              <a:gd name="connsiteY28" fmla="*/ 2368061 h 3001107"/>
              <a:gd name="connsiteX29" fmla="*/ 2708031 w 5978769"/>
              <a:gd name="connsiteY29" fmla="*/ 2754923 h 3001107"/>
              <a:gd name="connsiteX30" fmla="*/ 2121877 w 5978769"/>
              <a:gd name="connsiteY30" fmla="*/ 2801815 h 3001107"/>
              <a:gd name="connsiteX31" fmla="*/ 1606061 w 5978769"/>
              <a:gd name="connsiteY31" fmla="*/ 2661138 h 3001107"/>
              <a:gd name="connsiteX32" fmla="*/ 1652954 w 5978769"/>
              <a:gd name="connsiteY32" fmla="*/ 1887415 h 3001107"/>
              <a:gd name="connsiteX33" fmla="*/ 1078523 w 5978769"/>
              <a:gd name="connsiteY33" fmla="*/ 1383323 h 3001107"/>
              <a:gd name="connsiteX34" fmla="*/ 762000 w 5978769"/>
              <a:gd name="connsiteY34" fmla="*/ 1524000 h 3001107"/>
              <a:gd name="connsiteX0" fmla="*/ 762000 w 5978769"/>
              <a:gd name="connsiteY0" fmla="*/ 1524000 h 3001107"/>
              <a:gd name="connsiteX1" fmla="*/ 0 w 5978769"/>
              <a:gd name="connsiteY1" fmla="*/ 1066800 h 3001107"/>
              <a:gd name="connsiteX2" fmla="*/ 93784 w 5978769"/>
              <a:gd name="connsiteY2" fmla="*/ 691661 h 3001107"/>
              <a:gd name="connsiteX3" fmla="*/ 468923 w 5978769"/>
              <a:gd name="connsiteY3" fmla="*/ 480646 h 3001107"/>
              <a:gd name="connsiteX4" fmla="*/ 550984 w 5978769"/>
              <a:gd name="connsiteY4" fmla="*/ 187569 h 3001107"/>
              <a:gd name="connsiteX5" fmla="*/ 879231 w 5978769"/>
              <a:gd name="connsiteY5" fmla="*/ 46892 h 3001107"/>
              <a:gd name="connsiteX6" fmla="*/ 1078523 w 5978769"/>
              <a:gd name="connsiteY6" fmla="*/ 187569 h 3001107"/>
              <a:gd name="connsiteX7" fmla="*/ 1090246 w 5978769"/>
              <a:gd name="connsiteY7" fmla="*/ 445476 h 3001107"/>
              <a:gd name="connsiteX8" fmla="*/ 1934308 w 5978769"/>
              <a:gd name="connsiteY8" fmla="*/ 433753 h 3001107"/>
              <a:gd name="connsiteX9" fmla="*/ 1946031 w 5978769"/>
              <a:gd name="connsiteY9" fmla="*/ 257907 h 3001107"/>
              <a:gd name="connsiteX10" fmla="*/ 2332892 w 5978769"/>
              <a:gd name="connsiteY10" fmla="*/ 0 h 3001107"/>
              <a:gd name="connsiteX11" fmla="*/ 2590800 w 5978769"/>
              <a:gd name="connsiteY11" fmla="*/ 187569 h 3001107"/>
              <a:gd name="connsiteX12" fmla="*/ 2555631 w 5978769"/>
              <a:gd name="connsiteY12" fmla="*/ 445476 h 3001107"/>
              <a:gd name="connsiteX13" fmla="*/ 3399692 w 5978769"/>
              <a:gd name="connsiteY13" fmla="*/ 433753 h 3001107"/>
              <a:gd name="connsiteX14" fmla="*/ 3411415 w 5978769"/>
              <a:gd name="connsiteY14" fmla="*/ 339969 h 3001107"/>
              <a:gd name="connsiteX15" fmla="*/ 3810000 w 5978769"/>
              <a:gd name="connsiteY15" fmla="*/ 58615 h 3001107"/>
              <a:gd name="connsiteX16" fmla="*/ 4009292 w 5978769"/>
              <a:gd name="connsiteY16" fmla="*/ 234461 h 3001107"/>
              <a:gd name="connsiteX17" fmla="*/ 4021015 w 5978769"/>
              <a:gd name="connsiteY17" fmla="*/ 539261 h 3001107"/>
              <a:gd name="connsiteX18" fmla="*/ 4349261 w 5978769"/>
              <a:gd name="connsiteY18" fmla="*/ 726830 h 3001107"/>
              <a:gd name="connsiteX19" fmla="*/ 4384431 w 5978769"/>
              <a:gd name="connsiteY19" fmla="*/ 1125415 h 3001107"/>
              <a:gd name="connsiteX20" fmla="*/ 3727938 w 5978769"/>
              <a:gd name="connsiteY20" fmla="*/ 1570892 h 3001107"/>
              <a:gd name="connsiteX21" fmla="*/ 3059723 w 5978769"/>
              <a:gd name="connsiteY21" fmla="*/ 1594338 h 3001107"/>
              <a:gd name="connsiteX22" fmla="*/ 5298831 w 5978769"/>
              <a:gd name="connsiteY22" fmla="*/ 2110153 h 3001107"/>
              <a:gd name="connsiteX23" fmla="*/ 5334000 w 5978769"/>
              <a:gd name="connsiteY23" fmla="*/ 2403230 h 3001107"/>
              <a:gd name="connsiteX24" fmla="*/ 5978769 w 5978769"/>
              <a:gd name="connsiteY24" fmla="*/ 2614246 h 3001107"/>
              <a:gd name="connsiteX25" fmla="*/ 5978769 w 5978769"/>
              <a:gd name="connsiteY25" fmla="*/ 2954215 h 3001107"/>
              <a:gd name="connsiteX26" fmla="*/ 3270738 w 5978769"/>
              <a:gd name="connsiteY26" fmla="*/ 3001107 h 3001107"/>
              <a:gd name="connsiteX27" fmla="*/ 3259015 w 5978769"/>
              <a:gd name="connsiteY27" fmla="*/ 2403230 h 3001107"/>
              <a:gd name="connsiteX28" fmla="*/ 2684584 w 5978769"/>
              <a:gd name="connsiteY28" fmla="*/ 2368061 h 3001107"/>
              <a:gd name="connsiteX29" fmla="*/ 2708031 w 5978769"/>
              <a:gd name="connsiteY29" fmla="*/ 2754923 h 3001107"/>
              <a:gd name="connsiteX30" fmla="*/ 2121877 w 5978769"/>
              <a:gd name="connsiteY30" fmla="*/ 2801815 h 3001107"/>
              <a:gd name="connsiteX31" fmla="*/ 1606061 w 5978769"/>
              <a:gd name="connsiteY31" fmla="*/ 2661138 h 3001107"/>
              <a:gd name="connsiteX32" fmla="*/ 1652954 w 5978769"/>
              <a:gd name="connsiteY32" fmla="*/ 1887415 h 3001107"/>
              <a:gd name="connsiteX33" fmla="*/ 1078523 w 5978769"/>
              <a:gd name="connsiteY33" fmla="*/ 1383323 h 3001107"/>
              <a:gd name="connsiteX34" fmla="*/ 762000 w 5978769"/>
              <a:gd name="connsiteY34" fmla="*/ 1524000 h 3001107"/>
              <a:gd name="connsiteX0" fmla="*/ 762000 w 5978769"/>
              <a:gd name="connsiteY0" fmla="*/ 1524000 h 3001107"/>
              <a:gd name="connsiteX1" fmla="*/ 0 w 5978769"/>
              <a:gd name="connsiteY1" fmla="*/ 1066800 h 3001107"/>
              <a:gd name="connsiteX2" fmla="*/ 93784 w 5978769"/>
              <a:gd name="connsiteY2" fmla="*/ 691661 h 3001107"/>
              <a:gd name="connsiteX3" fmla="*/ 468923 w 5978769"/>
              <a:gd name="connsiteY3" fmla="*/ 480646 h 3001107"/>
              <a:gd name="connsiteX4" fmla="*/ 550984 w 5978769"/>
              <a:gd name="connsiteY4" fmla="*/ 187569 h 3001107"/>
              <a:gd name="connsiteX5" fmla="*/ 879231 w 5978769"/>
              <a:gd name="connsiteY5" fmla="*/ 46892 h 3001107"/>
              <a:gd name="connsiteX6" fmla="*/ 1078523 w 5978769"/>
              <a:gd name="connsiteY6" fmla="*/ 187569 h 3001107"/>
              <a:gd name="connsiteX7" fmla="*/ 1090246 w 5978769"/>
              <a:gd name="connsiteY7" fmla="*/ 445476 h 3001107"/>
              <a:gd name="connsiteX8" fmla="*/ 1934308 w 5978769"/>
              <a:gd name="connsiteY8" fmla="*/ 433753 h 3001107"/>
              <a:gd name="connsiteX9" fmla="*/ 1946031 w 5978769"/>
              <a:gd name="connsiteY9" fmla="*/ 257907 h 3001107"/>
              <a:gd name="connsiteX10" fmla="*/ 2332892 w 5978769"/>
              <a:gd name="connsiteY10" fmla="*/ 0 h 3001107"/>
              <a:gd name="connsiteX11" fmla="*/ 2590800 w 5978769"/>
              <a:gd name="connsiteY11" fmla="*/ 187569 h 3001107"/>
              <a:gd name="connsiteX12" fmla="*/ 2555631 w 5978769"/>
              <a:gd name="connsiteY12" fmla="*/ 445476 h 3001107"/>
              <a:gd name="connsiteX13" fmla="*/ 3399692 w 5978769"/>
              <a:gd name="connsiteY13" fmla="*/ 433753 h 3001107"/>
              <a:gd name="connsiteX14" fmla="*/ 3411415 w 5978769"/>
              <a:gd name="connsiteY14" fmla="*/ 339969 h 3001107"/>
              <a:gd name="connsiteX15" fmla="*/ 3810000 w 5978769"/>
              <a:gd name="connsiteY15" fmla="*/ 58615 h 3001107"/>
              <a:gd name="connsiteX16" fmla="*/ 4009292 w 5978769"/>
              <a:gd name="connsiteY16" fmla="*/ 234461 h 3001107"/>
              <a:gd name="connsiteX17" fmla="*/ 4021015 w 5978769"/>
              <a:gd name="connsiteY17" fmla="*/ 539261 h 3001107"/>
              <a:gd name="connsiteX18" fmla="*/ 4349261 w 5978769"/>
              <a:gd name="connsiteY18" fmla="*/ 726830 h 3001107"/>
              <a:gd name="connsiteX19" fmla="*/ 4384431 w 5978769"/>
              <a:gd name="connsiteY19" fmla="*/ 1125415 h 3001107"/>
              <a:gd name="connsiteX20" fmla="*/ 3727938 w 5978769"/>
              <a:gd name="connsiteY20" fmla="*/ 1570892 h 3001107"/>
              <a:gd name="connsiteX21" fmla="*/ 3059723 w 5978769"/>
              <a:gd name="connsiteY21" fmla="*/ 1594338 h 3001107"/>
              <a:gd name="connsiteX22" fmla="*/ 2743201 w 5978769"/>
              <a:gd name="connsiteY22" fmla="*/ 1934307 h 3001107"/>
              <a:gd name="connsiteX23" fmla="*/ 5334000 w 5978769"/>
              <a:gd name="connsiteY23" fmla="*/ 2403230 h 3001107"/>
              <a:gd name="connsiteX24" fmla="*/ 5978769 w 5978769"/>
              <a:gd name="connsiteY24" fmla="*/ 2614246 h 3001107"/>
              <a:gd name="connsiteX25" fmla="*/ 5978769 w 5978769"/>
              <a:gd name="connsiteY25" fmla="*/ 2954215 h 3001107"/>
              <a:gd name="connsiteX26" fmla="*/ 3270738 w 5978769"/>
              <a:gd name="connsiteY26" fmla="*/ 3001107 h 3001107"/>
              <a:gd name="connsiteX27" fmla="*/ 3259015 w 5978769"/>
              <a:gd name="connsiteY27" fmla="*/ 2403230 h 3001107"/>
              <a:gd name="connsiteX28" fmla="*/ 2684584 w 5978769"/>
              <a:gd name="connsiteY28" fmla="*/ 2368061 h 3001107"/>
              <a:gd name="connsiteX29" fmla="*/ 2708031 w 5978769"/>
              <a:gd name="connsiteY29" fmla="*/ 2754923 h 3001107"/>
              <a:gd name="connsiteX30" fmla="*/ 2121877 w 5978769"/>
              <a:gd name="connsiteY30" fmla="*/ 2801815 h 3001107"/>
              <a:gd name="connsiteX31" fmla="*/ 1606061 w 5978769"/>
              <a:gd name="connsiteY31" fmla="*/ 2661138 h 3001107"/>
              <a:gd name="connsiteX32" fmla="*/ 1652954 w 5978769"/>
              <a:gd name="connsiteY32" fmla="*/ 1887415 h 3001107"/>
              <a:gd name="connsiteX33" fmla="*/ 1078523 w 5978769"/>
              <a:gd name="connsiteY33" fmla="*/ 1383323 h 3001107"/>
              <a:gd name="connsiteX34" fmla="*/ 762000 w 5978769"/>
              <a:gd name="connsiteY34" fmla="*/ 1524000 h 3001107"/>
              <a:gd name="connsiteX0" fmla="*/ 762000 w 5978769"/>
              <a:gd name="connsiteY0" fmla="*/ 1524000 h 3001107"/>
              <a:gd name="connsiteX1" fmla="*/ 0 w 5978769"/>
              <a:gd name="connsiteY1" fmla="*/ 1066800 h 3001107"/>
              <a:gd name="connsiteX2" fmla="*/ 93784 w 5978769"/>
              <a:gd name="connsiteY2" fmla="*/ 691661 h 3001107"/>
              <a:gd name="connsiteX3" fmla="*/ 468923 w 5978769"/>
              <a:gd name="connsiteY3" fmla="*/ 480646 h 3001107"/>
              <a:gd name="connsiteX4" fmla="*/ 550984 w 5978769"/>
              <a:gd name="connsiteY4" fmla="*/ 187569 h 3001107"/>
              <a:gd name="connsiteX5" fmla="*/ 879231 w 5978769"/>
              <a:gd name="connsiteY5" fmla="*/ 46892 h 3001107"/>
              <a:gd name="connsiteX6" fmla="*/ 1078523 w 5978769"/>
              <a:gd name="connsiteY6" fmla="*/ 187569 h 3001107"/>
              <a:gd name="connsiteX7" fmla="*/ 1090246 w 5978769"/>
              <a:gd name="connsiteY7" fmla="*/ 445476 h 3001107"/>
              <a:gd name="connsiteX8" fmla="*/ 1934308 w 5978769"/>
              <a:gd name="connsiteY8" fmla="*/ 433753 h 3001107"/>
              <a:gd name="connsiteX9" fmla="*/ 1946031 w 5978769"/>
              <a:gd name="connsiteY9" fmla="*/ 257907 h 3001107"/>
              <a:gd name="connsiteX10" fmla="*/ 2332892 w 5978769"/>
              <a:gd name="connsiteY10" fmla="*/ 0 h 3001107"/>
              <a:gd name="connsiteX11" fmla="*/ 2590800 w 5978769"/>
              <a:gd name="connsiteY11" fmla="*/ 187569 h 3001107"/>
              <a:gd name="connsiteX12" fmla="*/ 2555631 w 5978769"/>
              <a:gd name="connsiteY12" fmla="*/ 445476 h 3001107"/>
              <a:gd name="connsiteX13" fmla="*/ 3399692 w 5978769"/>
              <a:gd name="connsiteY13" fmla="*/ 433753 h 3001107"/>
              <a:gd name="connsiteX14" fmla="*/ 3411415 w 5978769"/>
              <a:gd name="connsiteY14" fmla="*/ 339969 h 3001107"/>
              <a:gd name="connsiteX15" fmla="*/ 3810000 w 5978769"/>
              <a:gd name="connsiteY15" fmla="*/ 58615 h 3001107"/>
              <a:gd name="connsiteX16" fmla="*/ 4009292 w 5978769"/>
              <a:gd name="connsiteY16" fmla="*/ 234461 h 3001107"/>
              <a:gd name="connsiteX17" fmla="*/ 4021015 w 5978769"/>
              <a:gd name="connsiteY17" fmla="*/ 539261 h 3001107"/>
              <a:gd name="connsiteX18" fmla="*/ 4349261 w 5978769"/>
              <a:gd name="connsiteY18" fmla="*/ 726830 h 3001107"/>
              <a:gd name="connsiteX19" fmla="*/ 4384431 w 5978769"/>
              <a:gd name="connsiteY19" fmla="*/ 1125415 h 3001107"/>
              <a:gd name="connsiteX20" fmla="*/ 3727938 w 5978769"/>
              <a:gd name="connsiteY20" fmla="*/ 1570892 h 3001107"/>
              <a:gd name="connsiteX21" fmla="*/ 3059723 w 5978769"/>
              <a:gd name="connsiteY21" fmla="*/ 1594338 h 3001107"/>
              <a:gd name="connsiteX22" fmla="*/ 2743201 w 5978769"/>
              <a:gd name="connsiteY22" fmla="*/ 1934307 h 3001107"/>
              <a:gd name="connsiteX23" fmla="*/ 5978769 w 5978769"/>
              <a:gd name="connsiteY23" fmla="*/ 2614246 h 3001107"/>
              <a:gd name="connsiteX24" fmla="*/ 5978769 w 5978769"/>
              <a:gd name="connsiteY24" fmla="*/ 2954215 h 3001107"/>
              <a:gd name="connsiteX25" fmla="*/ 3270738 w 5978769"/>
              <a:gd name="connsiteY25" fmla="*/ 3001107 h 3001107"/>
              <a:gd name="connsiteX26" fmla="*/ 3259015 w 5978769"/>
              <a:gd name="connsiteY26" fmla="*/ 2403230 h 3001107"/>
              <a:gd name="connsiteX27" fmla="*/ 2684584 w 5978769"/>
              <a:gd name="connsiteY27" fmla="*/ 2368061 h 3001107"/>
              <a:gd name="connsiteX28" fmla="*/ 2708031 w 5978769"/>
              <a:gd name="connsiteY28" fmla="*/ 2754923 h 3001107"/>
              <a:gd name="connsiteX29" fmla="*/ 2121877 w 5978769"/>
              <a:gd name="connsiteY29" fmla="*/ 2801815 h 3001107"/>
              <a:gd name="connsiteX30" fmla="*/ 1606061 w 5978769"/>
              <a:gd name="connsiteY30" fmla="*/ 2661138 h 3001107"/>
              <a:gd name="connsiteX31" fmla="*/ 1652954 w 5978769"/>
              <a:gd name="connsiteY31" fmla="*/ 1887415 h 3001107"/>
              <a:gd name="connsiteX32" fmla="*/ 1078523 w 5978769"/>
              <a:gd name="connsiteY32" fmla="*/ 1383323 h 3001107"/>
              <a:gd name="connsiteX33" fmla="*/ 762000 w 5978769"/>
              <a:gd name="connsiteY33" fmla="*/ 1524000 h 3001107"/>
              <a:gd name="connsiteX0" fmla="*/ 762000 w 5978769"/>
              <a:gd name="connsiteY0" fmla="*/ 1524000 h 3001107"/>
              <a:gd name="connsiteX1" fmla="*/ 0 w 5978769"/>
              <a:gd name="connsiteY1" fmla="*/ 1066800 h 3001107"/>
              <a:gd name="connsiteX2" fmla="*/ 93784 w 5978769"/>
              <a:gd name="connsiteY2" fmla="*/ 691661 h 3001107"/>
              <a:gd name="connsiteX3" fmla="*/ 468923 w 5978769"/>
              <a:gd name="connsiteY3" fmla="*/ 480646 h 3001107"/>
              <a:gd name="connsiteX4" fmla="*/ 550984 w 5978769"/>
              <a:gd name="connsiteY4" fmla="*/ 187569 h 3001107"/>
              <a:gd name="connsiteX5" fmla="*/ 879231 w 5978769"/>
              <a:gd name="connsiteY5" fmla="*/ 46892 h 3001107"/>
              <a:gd name="connsiteX6" fmla="*/ 1078523 w 5978769"/>
              <a:gd name="connsiteY6" fmla="*/ 187569 h 3001107"/>
              <a:gd name="connsiteX7" fmla="*/ 1090246 w 5978769"/>
              <a:gd name="connsiteY7" fmla="*/ 445476 h 3001107"/>
              <a:gd name="connsiteX8" fmla="*/ 1934308 w 5978769"/>
              <a:gd name="connsiteY8" fmla="*/ 433753 h 3001107"/>
              <a:gd name="connsiteX9" fmla="*/ 1946031 w 5978769"/>
              <a:gd name="connsiteY9" fmla="*/ 257907 h 3001107"/>
              <a:gd name="connsiteX10" fmla="*/ 2332892 w 5978769"/>
              <a:gd name="connsiteY10" fmla="*/ 0 h 3001107"/>
              <a:gd name="connsiteX11" fmla="*/ 2590800 w 5978769"/>
              <a:gd name="connsiteY11" fmla="*/ 187569 h 3001107"/>
              <a:gd name="connsiteX12" fmla="*/ 2555631 w 5978769"/>
              <a:gd name="connsiteY12" fmla="*/ 445476 h 3001107"/>
              <a:gd name="connsiteX13" fmla="*/ 3399692 w 5978769"/>
              <a:gd name="connsiteY13" fmla="*/ 433753 h 3001107"/>
              <a:gd name="connsiteX14" fmla="*/ 3411415 w 5978769"/>
              <a:gd name="connsiteY14" fmla="*/ 339969 h 3001107"/>
              <a:gd name="connsiteX15" fmla="*/ 3810000 w 5978769"/>
              <a:gd name="connsiteY15" fmla="*/ 58615 h 3001107"/>
              <a:gd name="connsiteX16" fmla="*/ 4009292 w 5978769"/>
              <a:gd name="connsiteY16" fmla="*/ 234461 h 3001107"/>
              <a:gd name="connsiteX17" fmla="*/ 4021015 w 5978769"/>
              <a:gd name="connsiteY17" fmla="*/ 539261 h 3001107"/>
              <a:gd name="connsiteX18" fmla="*/ 4349261 w 5978769"/>
              <a:gd name="connsiteY18" fmla="*/ 726830 h 3001107"/>
              <a:gd name="connsiteX19" fmla="*/ 4384431 w 5978769"/>
              <a:gd name="connsiteY19" fmla="*/ 1125415 h 3001107"/>
              <a:gd name="connsiteX20" fmla="*/ 3727938 w 5978769"/>
              <a:gd name="connsiteY20" fmla="*/ 1570892 h 3001107"/>
              <a:gd name="connsiteX21" fmla="*/ 3059723 w 5978769"/>
              <a:gd name="connsiteY21" fmla="*/ 1594338 h 3001107"/>
              <a:gd name="connsiteX22" fmla="*/ 2743201 w 5978769"/>
              <a:gd name="connsiteY22" fmla="*/ 1934307 h 3001107"/>
              <a:gd name="connsiteX23" fmla="*/ 5978769 w 5978769"/>
              <a:gd name="connsiteY23" fmla="*/ 2954215 h 3001107"/>
              <a:gd name="connsiteX24" fmla="*/ 3270738 w 5978769"/>
              <a:gd name="connsiteY24" fmla="*/ 3001107 h 3001107"/>
              <a:gd name="connsiteX25" fmla="*/ 3259015 w 5978769"/>
              <a:gd name="connsiteY25" fmla="*/ 2403230 h 3001107"/>
              <a:gd name="connsiteX26" fmla="*/ 2684584 w 5978769"/>
              <a:gd name="connsiteY26" fmla="*/ 2368061 h 3001107"/>
              <a:gd name="connsiteX27" fmla="*/ 2708031 w 5978769"/>
              <a:gd name="connsiteY27" fmla="*/ 2754923 h 3001107"/>
              <a:gd name="connsiteX28" fmla="*/ 2121877 w 5978769"/>
              <a:gd name="connsiteY28" fmla="*/ 2801815 h 3001107"/>
              <a:gd name="connsiteX29" fmla="*/ 1606061 w 5978769"/>
              <a:gd name="connsiteY29" fmla="*/ 2661138 h 3001107"/>
              <a:gd name="connsiteX30" fmla="*/ 1652954 w 5978769"/>
              <a:gd name="connsiteY30" fmla="*/ 1887415 h 3001107"/>
              <a:gd name="connsiteX31" fmla="*/ 1078523 w 5978769"/>
              <a:gd name="connsiteY31" fmla="*/ 1383323 h 3001107"/>
              <a:gd name="connsiteX32" fmla="*/ 762000 w 5978769"/>
              <a:gd name="connsiteY32" fmla="*/ 1524000 h 3001107"/>
              <a:gd name="connsiteX0" fmla="*/ 762000 w 4384431"/>
              <a:gd name="connsiteY0" fmla="*/ 1524000 h 3001107"/>
              <a:gd name="connsiteX1" fmla="*/ 0 w 4384431"/>
              <a:gd name="connsiteY1" fmla="*/ 1066800 h 3001107"/>
              <a:gd name="connsiteX2" fmla="*/ 93784 w 4384431"/>
              <a:gd name="connsiteY2" fmla="*/ 691661 h 3001107"/>
              <a:gd name="connsiteX3" fmla="*/ 468923 w 4384431"/>
              <a:gd name="connsiteY3" fmla="*/ 480646 h 3001107"/>
              <a:gd name="connsiteX4" fmla="*/ 550984 w 4384431"/>
              <a:gd name="connsiteY4" fmla="*/ 187569 h 3001107"/>
              <a:gd name="connsiteX5" fmla="*/ 879231 w 4384431"/>
              <a:gd name="connsiteY5" fmla="*/ 46892 h 3001107"/>
              <a:gd name="connsiteX6" fmla="*/ 1078523 w 4384431"/>
              <a:gd name="connsiteY6" fmla="*/ 187569 h 3001107"/>
              <a:gd name="connsiteX7" fmla="*/ 1090246 w 4384431"/>
              <a:gd name="connsiteY7" fmla="*/ 445476 h 3001107"/>
              <a:gd name="connsiteX8" fmla="*/ 1934308 w 4384431"/>
              <a:gd name="connsiteY8" fmla="*/ 433753 h 3001107"/>
              <a:gd name="connsiteX9" fmla="*/ 1946031 w 4384431"/>
              <a:gd name="connsiteY9" fmla="*/ 257907 h 3001107"/>
              <a:gd name="connsiteX10" fmla="*/ 2332892 w 4384431"/>
              <a:gd name="connsiteY10" fmla="*/ 0 h 3001107"/>
              <a:gd name="connsiteX11" fmla="*/ 2590800 w 4384431"/>
              <a:gd name="connsiteY11" fmla="*/ 187569 h 3001107"/>
              <a:gd name="connsiteX12" fmla="*/ 2555631 w 4384431"/>
              <a:gd name="connsiteY12" fmla="*/ 445476 h 3001107"/>
              <a:gd name="connsiteX13" fmla="*/ 3399692 w 4384431"/>
              <a:gd name="connsiteY13" fmla="*/ 433753 h 3001107"/>
              <a:gd name="connsiteX14" fmla="*/ 3411415 w 4384431"/>
              <a:gd name="connsiteY14" fmla="*/ 339969 h 3001107"/>
              <a:gd name="connsiteX15" fmla="*/ 3810000 w 4384431"/>
              <a:gd name="connsiteY15" fmla="*/ 58615 h 3001107"/>
              <a:gd name="connsiteX16" fmla="*/ 4009292 w 4384431"/>
              <a:gd name="connsiteY16" fmla="*/ 234461 h 3001107"/>
              <a:gd name="connsiteX17" fmla="*/ 4021015 w 4384431"/>
              <a:gd name="connsiteY17" fmla="*/ 539261 h 3001107"/>
              <a:gd name="connsiteX18" fmla="*/ 4349261 w 4384431"/>
              <a:gd name="connsiteY18" fmla="*/ 726830 h 3001107"/>
              <a:gd name="connsiteX19" fmla="*/ 4384431 w 4384431"/>
              <a:gd name="connsiteY19" fmla="*/ 1125415 h 3001107"/>
              <a:gd name="connsiteX20" fmla="*/ 3727938 w 4384431"/>
              <a:gd name="connsiteY20" fmla="*/ 1570892 h 3001107"/>
              <a:gd name="connsiteX21" fmla="*/ 3059723 w 4384431"/>
              <a:gd name="connsiteY21" fmla="*/ 1594338 h 3001107"/>
              <a:gd name="connsiteX22" fmla="*/ 2743201 w 4384431"/>
              <a:gd name="connsiteY22" fmla="*/ 1934307 h 3001107"/>
              <a:gd name="connsiteX23" fmla="*/ 3270738 w 4384431"/>
              <a:gd name="connsiteY23" fmla="*/ 3001107 h 3001107"/>
              <a:gd name="connsiteX24" fmla="*/ 3259015 w 4384431"/>
              <a:gd name="connsiteY24" fmla="*/ 2403230 h 3001107"/>
              <a:gd name="connsiteX25" fmla="*/ 2684584 w 4384431"/>
              <a:gd name="connsiteY25" fmla="*/ 2368061 h 3001107"/>
              <a:gd name="connsiteX26" fmla="*/ 2708031 w 4384431"/>
              <a:gd name="connsiteY26" fmla="*/ 2754923 h 3001107"/>
              <a:gd name="connsiteX27" fmla="*/ 2121877 w 4384431"/>
              <a:gd name="connsiteY27" fmla="*/ 2801815 h 3001107"/>
              <a:gd name="connsiteX28" fmla="*/ 1606061 w 4384431"/>
              <a:gd name="connsiteY28" fmla="*/ 2661138 h 3001107"/>
              <a:gd name="connsiteX29" fmla="*/ 1652954 w 4384431"/>
              <a:gd name="connsiteY29" fmla="*/ 1887415 h 3001107"/>
              <a:gd name="connsiteX30" fmla="*/ 1078523 w 4384431"/>
              <a:gd name="connsiteY30" fmla="*/ 1383323 h 3001107"/>
              <a:gd name="connsiteX31" fmla="*/ 762000 w 4384431"/>
              <a:gd name="connsiteY31" fmla="*/ 1524000 h 3001107"/>
              <a:gd name="connsiteX0" fmla="*/ 762000 w 4384431"/>
              <a:gd name="connsiteY0" fmla="*/ 1524000 h 2801815"/>
              <a:gd name="connsiteX1" fmla="*/ 0 w 4384431"/>
              <a:gd name="connsiteY1" fmla="*/ 1066800 h 2801815"/>
              <a:gd name="connsiteX2" fmla="*/ 93784 w 4384431"/>
              <a:gd name="connsiteY2" fmla="*/ 691661 h 2801815"/>
              <a:gd name="connsiteX3" fmla="*/ 468923 w 4384431"/>
              <a:gd name="connsiteY3" fmla="*/ 480646 h 2801815"/>
              <a:gd name="connsiteX4" fmla="*/ 550984 w 4384431"/>
              <a:gd name="connsiteY4" fmla="*/ 187569 h 2801815"/>
              <a:gd name="connsiteX5" fmla="*/ 879231 w 4384431"/>
              <a:gd name="connsiteY5" fmla="*/ 46892 h 2801815"/>
              <a:gd name="connsiteX6" fmla="*/ 1078523 w 4384431"/>
              <a:gd name="connsiteY6" fmla="*/ 187569 h 2801815"/>
              <a:gd name="connsiteX7" fmla="*/ 1090246 w 4384431"/>
              <a:gd name="connsiteY7" fmla="*/ 445476 h 2801815"/>
              <a:gd name="connsiteX8" fmla="*/ 1934308 w 4384431"/>
              <a:gd name="connsiteY8" fmla="*/ 433753 h 2801815"/>
              <a:gd name="connsiteX9" fmla="*/ 1946031 w 4384431"/>
              <a:gd name="connsiteY9" fmla="*/ 257907 h 2801815"/>
              <a:gd name="connsiteX10" fmla="*/ 2332892 w 4384431"/>
              <a:gd name="connsiteY10" fmla="*/ 0 h 2801815"/>
              <a:gd name="connsiteX11" fmla="*/ 2590800 w 4384431"/>
              <a:gd name="connsiteY11" fmla="*/ 187569 h 2801815"/>
              <a:gd name="connsiteX12" fmla="*/ 2555631 w 4384431"/>
              <a:gd name="connsiteY12" fmla="*/ 445476 h 2801815"/>
              <a:gd name="connsiteX13" fmla="*/ 3399692 w 4384431"/>
              <a:gd name="connsiteY13" fmla="*/ 433753 h 2801815"/>
              <a:gd name="connsiteX14" fmla="*/ 3411415 w 4384431"/>
              <a:gd name="connsiteY14" fmla="*/ 339969 h 2801815"/>
              <a:gd name="connsiteX15" fmla="*/ 3810000 w 4384431"/>
              <a:gd name="connsiteY15" fmla="*/ 58615 h 2801815"/>
              <a:gd name="connsiteX16" fmla="*/ 4009292 w 4384431"/>
              <a:gd name="connsiteY16" fmla="*/ 234461 h 2801815"/>
              <a:gd name="connsiteX17" fmla="*/ 4021015 w 4384431"/>
              <a:gd name="connsiteY17" fmla="*/ 539261 h 2801815"/>
              <a:gd name="connsiteX18" fmla="*/ 4349261 w 4384431"/>
              <a:gd name="connsiteY18" fmla="*/ 726830 h 2801815"/>
              <a:gd name="connsiteX19" fmla="*/ 4384431 w 4384431"/>
              <a:gd name="connsiteY19" fmla="*/ 1125415 h 2801815"/>
              <a:gd name="connsiteX20" fmla="*/ 3727938 w 4384431"/>
              <a:gd name="connsiteY20" fmla="*/ 1570892 h 2801815"/>
              <a:gd name="connsiteX21" fmla="*/ 3059723 w 4384431"/>
              <a:gd name="connsiteY21" fmla="*/ 1594338 h 2801815"/>
              <a:gd name="connsiteX22" fmla="*/ 2743201 w 4384431"/>
              <a:gd name="connsiteY22" fmla="*/ 1934307 h 2801815"/>
              <a:gd name="connsiteX23" fmla="*/ 3259015 w 4384431"/>
              <a:gd name="connsiteY23" fmla="*/ 2403230 h 2801815"/>
              <a:gd name="connsiteX24" fmla="*/ 2684584 w 4384431"/>
              <a:gd name="connsiteY24" fmla="*/ 2368061 h 2801815"/>
              <a:gd name="connsiteX25" fmla="*/ 2708031 w 4384431"/>
              <a:gd name="connsiteY25" fmla="*/ 2754923 h 2801815"/>
              <a:gd name="connsiteX26" fmla="*/ 2121877 w 4384431"/>
              <a:gd name="connsiteY26" fmla="*/ 2801815 h 2801815"/>
              <a:gd name="connsiteX27" fmla="*/ 1606061 w 4384431"/>
              <a:gd name="connsiteY27" fmla="*/ 2661138 h 2801815"/>
              <a:gd name="connsiteX28" fmla="*/ 1652954 w 4384431"/>
              <a:gd name="connsiteY28" fmla="*/ 1887415 h 2801815"/>
              <a:gd name="connsiteX29" fmla="*/ 1078523 w 4384431"/>
              <a:gd name="connsiteY29" fmla="*/ 1383323 h 2801815"/>
              <a:gd name="connsiteX30" fmla="*/ 762000 w 4384431"/>
              <a:gd name="connsiteY30" fmla="*/ 1524000 h 2801815"/>
              <a:gd name="connsiteX0" fmla="*/ 762000 w 4384431"/>
              <a:gd name="connsiteY0" fmla="*/ 1524000 h 2801815"/>
              <a:gd name="connsiteX1" fmla="*/ 0 w 4384431"/>
              <a:gd name="connsiteY1" fmla="*/ 1066800 h 2801815"/>
              <a:gd name="connsiteX2" fmla="*/ 93784 w 4384431"/>
              <a:gd name="connsiteY2" fmla="*/ 691661 h 2801815"/>
              <a:gd name="connsiteX3" fmla="*/ 468923 w 4384431"/>
              <a:gd name="connsiteY3" fmla="*/ 480646 h 2801815"/>
              <a:gd name="connsiteX4" fmla="*/ 550984 w 4384431"/>
              <a:gd name="connsiteY4" fmla="*/ 187569 h 2801815"/>
              <a:gd name="connsiteX5" fmla="*/ 879231 w 4384431"/>
              <a:gd name="connsiteY5" fmla="*/ 46892 h 2801815"/>
              <a:gd name="connsiteX6" fmla="*/ 1078523 w 4384431"/>
              <a:gd name="connsiteY6" fmla="*/ 187569 h 2801815"/>
              <a:gd name="connsiteX7" fmla="*/ 1090246 w 4384431"/>
              <a:gd name="connsiteY7" fmla="*/ 445476 h 2801815"/>
              <a:gd name="connsiteX8" fmla="*/ 1934308 w 4384431"/>
              <a:gd name="connsiteY8" fmla="*/ 433753 h 2801815"/>
              <a:gd name="connsiteX9" fmla="*/ 1946031 w 4384431"/>
              <a:gd name="connsiteY9" fmla="*/ 257907 h 2801815"/>
              <a:gd name="connsiteX10" fmla="*/ 2332892 w 4384431"/>
              <a:gd name="connsiteY10" fmla="*/ 0 h 2801815"/>
              <a:gd name="connsiteX11" fmla="*/ 2590800 w 4384431"/>
              <a:gd name="connsiteY11" fmla="*/ 187569 h 2801815"/>
              <a:gd name="connsiteX12" fmla="*/ 2555631 w 4384431"/>
              <a:gd name="connsiteY12" fmla="*/ 445476 h 2801815"/>
              <a:gd name="connsiteX13" fmla="*/ 3399692 w 4384431"/>
              <a:gd name="connsiteY13" fmla="*/ 433753 h 2801815"/>
              <a:gd name="connsiteX14" fmla="*/ 3411415 w 4384431"/>
              <a:gd name="connsiteY14" fmla="*/ 339969 h 2801815"/>
              <a:gd name="connsiteX15" fmla="*/ 3810000 w 4384431"/>
              <a:gd name="connsiteY15" fmla="*/ 58615 h 2801815"/>
              <a:gd name="connsiteX16" fmla="*/ 4009292 w 4384431"/>
              <a:gd name="connsiteY16" fmla="*/ 234461 h 2801815"/>
              <a:gd name="connsiteX17" fmla="*/ 4021015 w 4384431"/>
              <a:gd name="connsiteY17" fmla="*/ 539261 h 2801815"/>
              <a:gd name="connsiteX18" fmla="*/ 4349261 w 4384431"/>
              <a:gd name="connsiteY18" fmla="*/ 726830 h 2801815"/>
              <a:gd name="connsiteX19" fmla="*/ 4384431 w 4384431"/>
              <a:gd name="connsiteY19" fmla="*/ 1125415 h 2801815"/>
              <a:gd name="connsiteX20" fmla="*/ 3727938 w 4384431"/>
              <a:gd name="connsiteY20" fmla="*/ 1570892 h 2801815"/>
              <a:gd name="connsiteX21" fmla="*/ 3059723 w 4384431"/>
              <a:gd name="connsiteY21" fmla="*/ 1594338 h 2801815"/>
              <a:gd name="connsiteX22" fmla="*/ 2743201 w 4384431"/>
              <a:gd name="connsiteY22" fmla="*/ 1934307 h 2801815"/>
              <a:gd name="connsiteX23" fmla="*/ 2719754 w 4384431"/>
              <a:gd name="connsiteY23" fmla="*/ 2168769 h 2801815"/>
              <a:gd name="connsiteX24" fmla="*/ 2684584 w 4384431"/>
              <a:gd name="connsiteY24" fmla="*/ 2368061 h 2801815"/>
              <a:gd name="connsiteX25" fmla="*/ 2708031 w 4384431"/>
              <a:gd name="connsiteY25" fmla="*/ 2754923 h 2801815"/>
              <a:gd name="connsiteX26" fmla="*/ 2121877 w 4384431"/>
              <a:gd name="connsiteY26" fmla="*/ 2801815 h 2801815"/>
              <a:gd name="connsiteX27" fmla="*/ 1606061 w 4384431"/>
              <a:gd name="connsiteY27" fmla="*/ 2661138 h 2801815"/>
              <a:gd name="connsiteX28" fmla="*/ 1652954 w 4384431"/>
              <a:gd name="connsiteY28" fmla="*/ 1887415 h 2801815"/>
              <a:gd name="connsiteX29" fmla="*/ 1078523 w 4384431"/>
              <a:gd name="connsiteY29" fmla="*/ 1383323 h 2801815"/>
              <a:gd name="connsiteX30" fmla="*/ 762000 w 4384431"/>
              <a:gd name="connsiteY30" fmla="*/ 1524000 h 2801815"/>
              <a:gd name="connsiteX0" fmla="*/ 762000 w 4384431"/>
              <a:gd name="connsiteY0" fmla="*/ 1524000 h 2801815"/>
              <a:gd name="connsiteX1" fmla="*/ 0 w 4384431"/>
              <a:gd name="connsiteY1" fmla="*/ 1066800 h 2801815"/>
              <a:gd name="connsiteX2" fmla="*/ 93784 w 4384431"/>
              <a:gd name="connsiteY2" fmla="*/ 691661 h 2801815"/>
              <a:gd name="connsiteX3" fmla="*/ 468923 w 4384431"/>
              <a:gd name="connsiteY3" fmla="*/ 480646 h 2801815"/>
              <a:gd name="connsiteX4" fmla="*/ 550984 w 4384431"/>
              <a:gd name="connsiteY4" fmla="*/ 187569 h 2801815"/>
              <a:gd name="connsiteX5" fmla="*/ 879231 w 4384431"/>
              <a:gd name="connsiteY5" fmla="*/ 46892 h 2801815"/>
              <a:gd name="connsiteX6" fmla="*/ 1078523 w 4384431"/>
              <a:gd name="connsiteY6" fmla="*/ 187569 h 2801815"/>
              <a:gd name="connsiteX7" fmla="*/ 1090246 w 4384431"/>
              <a:gd name="connsiteY7" fmla="*/ 445476 h 2801815"/>
              <a:gd name="connsiteX8" fmla="*/ 1934308 w 4384431"/>
              <a:gd name="connsiteY8" fmla="*/ 433753 h 2801815"/>
              <a:gd name="connsiteX9" fmla="*/ 1946031 w 4384431"/>
              <a:gd name="connsiteY9" fmla="*/ 257907 h 2801815"/>
              <a:gd name="connsiteX10" fmla="*/ 2332892 w 4384431"/>
              <a:gd name="connsiteY10" fmla="*/ 0 h 2801815"/>
              <a:gd name="connsiteX11" fmla="*/ 2590800 w 4384431"/>
              <a:gd name="connsiteY11" fmla="*/ 187569 h 2801815"/>
              <a:gd name="connsiteX12" fmla="*/ 2555631 w 4384431"/>
              <a:gd name="connsiteY12" fmla="*/ 445476 h 2801815"/>
              <a:gd name="connsiteX13" fmla="*/ 3399692 w 4384431"/>
              <a:gd name="connsiteY13" fmla="*/ 433753 h 2801815"/>
              <a:gd name="connsiteX14" fmla="*/ 3411415 w 4384431"/>
              <a:gd name="connsiteY14" fmla="*/ 339969 h 2801815"/>
              <a:gd name="connsiteX15" fmla="*/ 3810000 w 4384431"/>
              <a:gd name="connsiteY15" fmla="*/ 58615 h 2801815"/>
              <a:gd name="connsiteX16" fmla="*/ 4009292 w 4384431"/>
              <a:gd name="connsiteY16" fmla="*/ 234461 h 2801815"/>
              <a:gd name="connsiteX17" fmla="*/ 4021015 w 4384431"/>
              <a:gd name="connsiteY17" fmla="*/ 539261 h 2801815"/>
              <a:gd name="connsiteX18" fmla="*/ 4349261 w 4384431"/>
              <a:gd name="connsiteY18" fmla="*/ 726830 h 2801815"/>
              <a:gd name="connsiteX19" fmla="*/ 4384431 w 4384431"/>
              <a:gd name="connsiteY19" fmla="*/ 1125415 h 2801815"/>
              <a:gd name="connsiteX20" fmla="*/ 3727938 w 4384431"/>
              <a:gd name="connsiteY20" fmla="*/ 1570892 h 2801815"/>
              <a:gd name="connsiteX21" fmla="*/ 3059723 w 4384431"/>
              <a:gd name="connsiteY21" fmla="*/ 1594338 h 2801815"/>
              <a:gd name="connsiteX22" fmla="*/ 2863851 w 4384431"/>
              <a:gd name="connsiteY22" fmla="*/ 1877157 h 2801815"/>
              <a:gd name="connsiteX23" fmla="*/ 2719754 w 4384431"/>
              <a:gd name="connsiteY23" fmla="*/ 2168769 h 2801815"/>
              <a:gd name="connsiteX24" fmla="*/ 2684584 w 4384431"/>
              <a:gd name="connsiteY24" fmla="*/ 2368061 h 2801815"/>
              <a:gd name="connsiteX25" fmla="*/ 2708031 w 4384431"/>
              <a:gd name="connsiteY25" fmla="*/ 2754923 h 2801815"/>
              <a:gd name="connsiteX26" fmla="*/ 2121877 w 4384431"/>
              <a:gd name="connsiteY26" fmla="*/ 2801815 h 2801815"/>
              <a:gd name="connsiteX27" fmla="*/ 1606061 w 4384431"/>
              <a:gd name="connsiteY27" fmla="*/ 2661138 h 2801815"/>
              <a:gd name="connsiteX28" fmla="*/ 1652954 w 4384431"/>
              <a:gd name="connsiteY28" fmla="*/ 1887415 h 2801815"/>
              <a:gd name="connsiteX29" fmla="*/ 1078523 w 4384431"/>
              <a:gd name="connsiteY29" fmla="*/ 1383323 h 2801815"/>
              <a:gd name="connsiteX30" fmla="*/ 762000 w 4384431"/>
              <a:gd name="connsiteY30" fmla="*/ 1524000 h 2801815"/>
              <a:gd name="connsiteX0" fmla="*/ 762000 w 4384431"/>
              <a:gd name="connsiteY0" fmla="*/ 1524000 h 2801815"/>
              <a:gd name="connsiteX1" fmla="*/ 0 w 4384431"/>
              <a:gd name="connsiteY1" fmla="*/ 1066800 h 2801815"/>
              <a:gd name="connsiteX2" fmla="*/ 93784 w 4384431"/>
              <a:gd name="connsiteY2" fmla="*/ 691661 h 2801815"/>
              <a:gd name="connsiteX3" fmla="*/ 468923 w 4384431"/>
              <a:gd name="connsiteY3" fmla="*/ 480646 h 2801815"/>
              <a:gd name="connsiteX4" fmla="*/ 550984 w 4384431"/>
              <a:gd name="connsiteY4" fmla="*/ 187569 h 2801815"/>
              <a:gd name="connsiteX5" fmla="*/ 879231 w 4384431"/>
              <a:gd name="connsiteY5" fmla="*/ 46892 h 2801815"/>
              <a:gd name="connsiteX6" fmla="*/ 1078523 w 4384431"/>
              <a:gd name="connsiteY6" fmla="*/ 187569 h 2801815"/>
              <a:gd name="connsiteX7" fmla="*/ 1090246 w 4384431"/>
              <a:gd name="connsiteY7" fmla="*/ 445476 h 2801815"/>
              <a:gd name="connsiteX8" fmla="*/ 1934308 w 4384431"/>
              <a:gd name="connsiteY8" fmla="*/ 433753 h 2801815"/>
              <a:gd name="connsiteX9" fmla="*/ 1946031 w 4384431"/>
              <a:gd name="connsiteY9" fmla="*/ 257907 h 2801815"/>
              <a:gd name="connsiteX10" fmla="*/ 2332892 w 4384431"/>
              <a:gd name="connsiteY10" fmla="*/ 0 h 2801815"/>
              <a:gd name="connsiteX11" fmla="*/ 2590800 w 4384431"/>
              <a:gd name="connsiteY11" fmla="*/ 187569 h 2801815"/>
              <a:gd name="connsiteX12" fmla="*/ 2555631 w 4384431"/>
              <a:gd name="connsiteY12" fmla="*/ 445476 h 2801815"/>
              <a:gd name="connsiteX13" fmla="*/ 3399692 w 4384431"/>
              <a:gd name="connsiteY13" fmla="*/ 433753 h 2801815"/>
              <a:gd name="connsiteX14" fmla="*/ 3411415 w 4384431"/>
              <a:gd name="connsiteY14" fmla="*/ 339969 h 2801815"/>
              <a:gd name="connsiteX15" fmla="*/ 3810000 w 4384431"/>
              <a:gd name="connsiteY15" fmla="*/ 58615 h 2801815"/>
              <a:gd name="connsiteX16" fmla="*/ 4009292 w 4384431"/>
              <a:gd name="connsiteY16" fmla="*/ 234461 h 2801815"/>
              <a:gd name="connsiteX17" fmla="*/ 4021015 w 4384431"/>
              <a:gd name="connsiteY17" fmla="*/ 539261 h 2801815"/>
              <a:gd name="connsiteX18" fmla="*/ 4349261 w 4384431"/>
              <a:gd name="connsiteY18" fmla="*/ 726830 h 2801815"/>
              <a:gd name="connsiteX19" fmla="*/ 4384431 w 4384431"/>
              <a:gd name="connsiteY19" fmla="*/ 1125415 h 2801815"/>
              <a:gd name="connsiteX20" fmla="*/ 3727938 w 4384431"/>
              <a:gd name="connsiteY20" fmla="*/ 1570892 h 2801815"/>
              <a:gd name="connsiteX21" fmla="*/ 3059723 w 4384431"/>
              <a:gd name="connsiteY21" fmla="*/ 1594338 h 2801815"/>
              <a:gd name="connsiteX22" fmla="*/ 2863851 w 4384431"/>
              <a:gd name="connsiteY22" fmla="*/ 1877157 h 2801815"/>
              <a:gd name="connsiteX23" fmla="*/ 2840404 w 4384431"/>
              <a:gd name="connsiteY23" fmla="*/ 2244969 h 2801815"/>
              <a:gd name="connsiteX24" fmla="*/ 2684584 w 4384431"/>
              <a:gd name="connsiteY24" fmla="*/ 2368061 h 2801815"/>
              <a:gd name="connsiteX25" fmla="*/ 2708031 w 4384431"/>
              <a:gd name="connsiteY25" fmla="*/ 2754923 h 2801815"/>
              <a:gd name="connsiteX26" fmla="*/ 2121877 w 4384431"/>
              <a:gd name="connsiteY26" fmla="*/ 2801815 h 2801815"/>
              <a:gd name="connsiteX27" fmla="*/ 1606061 w 4384431"/>
              <a:gd name="connsiteY27" fmla="*/ 2661138 h 2801815"/>
              <a:gd name="connsiteX28" fmla="*/ 1652954 w 4384431"/>
              <a:gd name="connsiteY28" fmla="*/ 1887415 h 2801815"/>
              <a:gd name="connsiteX29" fmla="*/ 1078523 w 4384431"/>
              <a:gd name="connsiteY29" fmla="*/ 1383323 h 2801815"/>
              <a:gd name="connsiteX30" fmla="*/ 762000 w 4384431"/>
              <a:gd name="connsiteY30" fmla="*/ 1524000 h 2801815"/>
              <a:gd name="connsiteX0" fmla="*/ 762000 w 4384431"/>
              <a:gd name="connsiteY0" fmla="*/ 1524000 h 2801815"/>
              <a:gd name="connsiteX1" fmla="*/ 0 w 4384431"/>
              <a:gd name="connsiteY1" fmla="*/ 1066800 h 2801815"/>
              <a:gd name="connsiteX2" fmla="*/ 93784 w 4384431"/>
              <a:gd name="connsiteY2" fmla="*/ 691661 h 2801815"/>
              <a:gd name="connsiteX3" fmla="*/ 468923 w 4384431"/>
              <a:gd name="connsiteY3" fmla="*/ 480646 h 2801815"/>
              <a:gd name="connsiteX4" fmla="*/ 550984 w 4384431"/>
              <a:gd name="connsiteY4" fmla="*/ 187569 h 2801815"/>
              <a:gd name="connsiteX5" fmla="*/ 879231 w 4384431"/>
              <a:gd name="connsiteY5" fmla="*/ 46892 h 2801815"/>
              <a:gd name="connsiteX6" fmla="*/ 1078523 w 4384431"/>
              <a:gd name="connsiteY6" fmla="*/ 187569 h 2801815"/>
              <a:gd name="connsiteX7" fmla="*/ 1090246 w 4384431"/>
              <a:gd name="connsiteY7" fmla="*/ 445476 h 2801815"/>
              <a:gd name="connsiteX8" fmla="*/ 1934308 w 4384431"/>
              <a:gd name="connsiteY8" fmla="*/ 433753 h 2801815"/>
              <a:gd name="connsiteX9" fmla="*/ 1946031 w 4384431"/>
              <a:gd name="connsiteY9" fmla="*/ 257907 h 2801815"/>
              <a:gd name="connsiteX10" fmla="*/ 2332892 w 4384431"/>
              <a:gd name="connsiteY10" fmla="*/ 0 h 2801815"/>
              <a:gd name="connsiteX11" fmla="*/ 2590800 w 4384431"/>
              <a:gd name="connsiteY11" fmla="*/ 187569 h 2801815"/>
              <a:gd name="connsiteX12" fmla="*/ 2555631 w 4384431"/>
              <a:gd name="connsiteY12" fmla="*/ 445476 h 2801815"/>
              <a:gd name="connsiteX13" fmla="*/ 3399692 w 4384431"/>
              <a:gd name="connsiteY13" fmla="*/ 433753 h 2801815"/>
              <a:gd name="connsiteX14" fmla="*/ 3411415 w 4384431"/>
              <a:gd name="connsiteY14" fmla="*/ 339969 h 2801815"/>
              <a:gd name="connsiteX15" fmla="*/ 3810000 w 4384431"/>
              <a:gd name="connsiteY15" fmla="*/ 58615 h 2801815"/>
              <a:gd name="connsiteX16" fmla="*/ 4009292 w 4384431"/>
              <a:gd name="connsiteY16" fmla="*/ 234461 h 2801815"/>
              <a:gd name="connsiteX17" fmla="*/ 4021015 w 4384431"/>
              <a:gd name="connsiteY17" fmla="*/ 539261 h 2801815"/>
              <a:gd name="connsiteX18" fmla="*/ 4349261 w 4384431"/>
              <a:gd name="connsiteY18" fmla="*/ 726830 h 2801815"/>
              <a:gd name="connsiteX19" fmla="*/ 4384431 w 4384431"/>
              <a:gd name="connsiteY19" fmla="*/ 1125415 h 2801815"/>
              <a:gd name="connsiteX20" fmla="*/ 3727938 w 4384431"/>
              <a:gd name="connsiteY20" fmla="*/ 1570892 h 2801815"/>
              <a:gd name="connsiteX21" fmla="*/ 3059723 w 4384431"/>
              <a:gd name="connsiteY21" fmla="*/ 1594338 h 2801815"/>
              <a:gd name="connsiteX22" fmla="*/ 2863851 w 4384431"/>
              <a:gd name="connsiteY22" fmla="*/ 1877157 h 2801815"/>
              <a:gd name="connsiteX23" fmla="*/ 2840404 w 4384431"/>
              <a:gd name="connsiteY23" fmla="*/ 2244969 h 2801815"/>
              <a:gd name="connsiteX24" fmla="*/ 2900484 w 4384431"/>
              <a:gd name="connsiteY24" fmla="*/ 2641111 h 2801815"/>
              <a:gd name="connsiteX25" fmla="*/ 2708031 w 4384431"/>
              <a:gd name="connsiteY25" fmla="*/ 2754923 h 2801815"/>
              <a:gd name="connsiteX26" fmla="*/ 2121877 w 4384431"/>
              <a:gd name="connsiteY26" fmla="*/ 2801815 h 2801815"/>
              <a:gd name="connsiteX27" fmla="*/ 1606061 w 4384431"/>
              <a:gd name="connsiteY27" fmla="*/ 2661138 h 2801815"/>
              <a:gd name="connsiteX28" fmla="*/ 1652954 w 4384431"/>
              <a:gd name="connsiteY28" fmla="*/ 1887415 h 2801815"/>
              <a:gd name="connsiteX29" fmla="*/ 1078523 w 4384431"/>
              <a:gd name="connsiteY29" fmla="*/ 1383323 h 2801815"/>
              <a:gd name="connsiteX30" fmla="*/ 762000 w 4384431"/>
              <a:gd name="connsiteY30" fmla="*/ 1524000 h 2801815"/>
              <a:gd name="connsiteX0" fmla="*/ 762000 w 4384431"/>
              <a:gd name="connsiteY0" fmla="*/ 1524000 h 2801815"/>
              <a:gd name="connsiteX1" fmla="*/ 0 w 4384431"/>
              <a:gd name="connsiteY1" fmla="*/ 1066800 h 2801815"/>
              <a:gd name="connsiteX2" fmla="*/ 93784 w 4384431"/>
              <a:gd name="connsiteY2" fmla="*/ 691661 h 2801815"/>
              <a:gd name="connsiteX3" fmla="*/ 468923 w 4384431"/>
              <a:gd name="connsiteY3" fmla="*/ 480646 h 2801815"/>
              <a:gd name="connsiteX4" fmla="*/ 550984 w 4384431"/>
              <a:gd name="connsiteY4" fmla="*/ 187569 h 2801815"/>
              <a:gd name="connsiteX5" fmla="*/ 879231 w 4384431"/>
              <a:gd name="connsiteY5" fmla="*/ 46892 h 2801815"/>
              <a:gd name="connsiteX6" fmla="*/ 1078523 w 4384431"/>
              <a:gd name="connsiteY6" fmla="*/ 187569 h 2801815"/>
              <a:gd name="connsiteX7" fmla="*/ 1090246 w 4384431"/>
              <a:gd name="connsiteY7" fmla="*/ 445476 h 2801815"/>
              <a:gd name="connsiteX8" fmla="*/ 1934308 w 4384431"/>
              <a:gd name="connsiteY8" fmla="*/ 433753 h 2801815"/>
              <a:gd name="connsiteX9" fmla="*/ 1946031 w 4384431"/>
              <a:gd name="connsiteY9" fmla="*/ 257907 h 2801815"/>
              <a:gd name="connsiteX10" fmla="*/ 2332892 w 4384431"/>
              <a:gd name="connsiteY10" fmla="*/ 0 h 2801815"/>
              <a:gd name="connsiteX11" fmla="*/ 2590800 w 4384431"/>
              <a:gd name="connsiteY11" fmla="*/ 187569 h 2801815"/>
              <a:gd name="connsiteX12" fmla="*/ 2555631 w 4384431"/>
              <a:gd name="connsiteY12" fmla="*/ 445476 h 2801815"/>
              <a:gd name="connsiteX13" fmla="*/ 3399692 w 4384431"/>
              <a:gd name="connsiteY13" fmla="*/ 433753 h 2801815"/>
              <a:gd name="connsiteX14" fmla="*/ 3411415 w 4384431"/>
              <a:gd name="connsiteY14" fmla="*/ 339969 h 2801815"/>
              <a:gd name="connsiteX15" fmla="*/ 3810000 w 4384431"/>
              <a:gd name="connsiteY15" fmla="*/ 58615 h 2801815"/>
              <a:gd name="connsiteX16" fmla="*/ 4009292 w 4384431"/>
              <a:gd name="connsiteY16" fmla="*/ 234461 h 2801815"/>
              <a:gd name="connsiteX17" fmla="*/ 4021015 w 4384431"/>
              <a:gd name="connsiteY17" fmla="*/ 539261 h 2801815"/>
              <a:gd name="connsiteX18" fmla="*/ 4349261 w 4384431"/>
              <a:gd name="connsiteY18" fmla="*/ 726830 h 2801815"/>
              <a:gd name="connsiteX19" fmla="*/ 4384431 w 4384431"/>
              <a:gd name="connsiteY19" fmla="*/ 1125415 h 2801815"/>
              <a:gd name="connsiteX20" fmla="*/ 3727938 w 4384431"/>
              <a:gd name="connsiteY20" fmla="*/ 1570892 h 2801815"/>
              <a:gd name="connsiteX21" fmla="*/ 3059723 w 4384431"/>
              <a:gd name="connsiteY21" fmla="*/ 1594338 h 2801815"/>
              <a:gd name="connsiteX22" fmla="*/ 2863851 w 4384431"/>
              <a:gd name="connsiteY22" fmla="*/ 1877157 h 2801815"/>
              <a:gd name="connsiteX23" fmla="*/ 2840404 w 4384431"/>
              <a:gd name="connsiteY23" fmla="*/ 2244969 h 2801815"/>
              <a:gd name="connsiteX24" fmla="*/ 2900484 w 4384431"/>
              <a:gd name="connsiteY24" fmla="*/ 2641111 h 2801815"/>
              <a:gd name="connsiteX25" fmla="*/ 2708031 w 4384431"/>
              <a:gd name="connsiteY25" fmla="*/ 2754923 h 2801815"/>
              <a:gd name="connsiteX26" fmla="*/ 2121877 w 4384431"/>
              <a:gd name="connsiteY26" fmla="*/ 2801815 h 2801815"/>
              <a:gd name="connsiteX27" fmla="*/ 1606061 w 4384431"/>
              <a:gd name="connsiteY27" fmla="*/ 2661138 h 2801815"/>
              <a:gd name="connsiteX28" fmla="*/ 1564054 w 4384431"/>
              <a:gd name="connsiteY28" fmla="*/ 1900115 h 2801815"/>
              <a:gd name="connsiteX29" fmla="*/ 1078523 w 4384431"/>
              <a:gd name="connsiteY29" fmla="*/ 1383323 h 2801815"/>
              <a:gd name="connsiteX30" fmla="*/ 762000 w 4384431"/>
              <a:gd name="connsiteY30" fmla="*/ 1524000 h 2801815"/>
              <a:gd name="connsiteX0" fmla="*/ 762000 w 4384431"/>
              <a:gd name="connsiteY0" fmla="*/ 1524000 h 2801815"/>
              <a:gd name="connsiteX1" fmla="*/ 0 w 4384431"/>
              <a:gd name="connsiteY1" fmla="*/ 1066800 h 2801815"/>
              <a:gd name="connsiteX2" fmla="*/ 93784 w 4384431"/>
              <a:gd name="connsiteY2" fmla="*/ 691661 h 2801815"/>
              <a:gd name="connsiteX3" fmla="*/ 468923 w 4384431"/>
              <a:gd name="connsiteY3" fmla="*/ 480646 h 2801815"/>
              <a:gd name="connsiteX4" fmla="*/ 550984 w 4384431"/>
              <a:gd name="connsiteY4" fmla="*/ 187569 h 2801815"/>
              <a:gd name="connsiteX5" fmla="*/ 879231 w 4384431"/>
              <a:gd name="connsiteY5" fmla="*/ 46892 h 2801815"/>
              <a:gd name="connsiteX6" fmla="*/ 1078523 w 4384431"/>
              <a:gd name="connsiteY6" fmla="*/ 187569 h 2801815"/>
              <a:gd name="connsiteX7" fmla="*/ 1090246 w 4384431"/>
              <a:gd name="connsiteY7" fmla="*/ 445476 h 2801815"/>
              <a:gd name="connsiteX8" fmla="*/ 1934308 w 4384431"/>
              <a:gd name="connsiteY8" fmla="*/ 433753 h 2801815"/>
              <a:gd name="connsiteX9" fmla="*/ 1946031 w 4384431"/>
              <a:gd name="connsiteY9" fmla="*/ 257907 h 2801815"/>
              <a:gd name="connsiteX10" fmla="*/ 2332892 w 4384431"/>
              <a:gd name="connsiteY10" fmla="*/ 0 h 2801815"/>
              <a:gd name="connsiteX11" fmla="*/ 2590800 w 4384431"/>
              <a:gd name="connsiteY11" fmla="*/ 187569 h 2801815"/>
              <a:gd name="connsiteX12" fmla="*/ 2555631 w 4384431"/>
              <a:gd name="connsiteY12" fmla="*/ 445476 h 2801815"/>
              <a:gd name="connsiteX13" fmla="*/ 3399692 w 4384431"/>
              <a:gd name="connsiteY13" fmla="*/ 433753 h 2801815"/>
              <a:gd name="connsiteX14" fmla="*/ 3411415 w 4384431"/>
              <a:gd name="connsiteY14" fmla="*/ 339969 h 2801815"/>
              <a:gd name="connsiteX15" fmla="*/ 3810000 w 4384431"/>
              <a:gd name="connsiteY15" fmla="*/ 58615 h 2801815"/>
              <a:gd name="connsiteX16" fmla="*/ 4009292 w 4384431"/>
              <a:gd name="connsiteY16" fmla="*/ 234461 h 2801815"/>
              <a:gd name="connsiteX17" fmla="*/ 4021015 w 4384431"/>
              <a:gd name="connsiteY17" fmla="*/ 539261 h 2801815"/>
              <a:gd name="connsiteX18" fmla="*/ 4349261 w 4384431"/>
              <a:gd name="connsiteY18" fmla="*/ 726830 h 2801815"/>
              <a:gd name="connsiteX19" fmla="*/ 4384431 w 4384431"/>
              <a:gd name="connsiteY19" fmla="*/ 1125415 h 2801815"/>
              <a:gd name="connsiteX20" fmla="*/ 3727938 w 4384431"/>
              <a:gd name="connsiteY20" fmla="*/ 1570892 h 2801815"/>
              <a:gd name="connsiteX21" fmla="*/ 3059723 w 4384431"/>
              <a:gd name="connsiteY21" fmla="*/ 1594338 h 2801815"/>
              <a:gd name="connsiteX22" fmla="*/ 2863851 w 4384431"/>
              <a:gd name="connsiteY22" fmla="*/ 1877157 h 2801815"/>
              <a:gd name="connsiteX23" fmla="*/ 2840404 w 4384431"/>
              <a:gd name="connsiteY23" fmla="*/ 2244969 h 2801815"/>
              <a:gd name="connsiteX24" fmla="*/ 2900484 w 4384431"/>
              <a:gd name="connsiteY24" fmla="*/ 2641111 h 2801815"/>
              <a:gd name="connsiteX25" fmla="*/ 2708031 w 4384431"/>
              <a:gd name="connsiteY25" fmla="*/ 2754923 h 2801815"/>
              <a:gd name="connsiteX26" fmla="*/ 2121877 w 4384431"/>
              <a:gd name="connsiteY26" fmla="*/ 2801815 h 2801815"/>
              <a:gd name="connsiteX27" fmla="*/ 1536211 w 4384431"/>
              <a:gd name="connsiteY27" fmla="*/ 2686538 h 2801815"/>
              <a:gd name="connsiteX28" fmla="*/ 1564054 w 4384431"/>
              <a:gd name="connsiteY28" fmla="*/ 1900115 h 2801815"/>
              <a:gd name="connsiteX29" fmla="*/ 1078523 w 4384431"/>
              <a:gd name="connsiteY29" fmla="*/ 1383323 h 2801815"/>
              <a:gd name="connsiteX30" fmla="*/ 762000 w 4384431"/>
              <a:gd name="connsiteY30" fmla="*/ 1524000 h 2801815"/>
              <a:gd name="connsiteX0" fmla="*/ 762000 w 4384431"/>
              <a:gd name="connsiteY0" fmla="*/ 1524000 h 2754923"/>
              <a:gd name="connsiteX1" fmla="*/ 0 w 4384431"/>
              <a:gd name="connsiteY1" fmla="*/ 1066800 h 2754923"/>
              <a:gd name="connsiteX2" fmla="*/ 93784 w 4384431"/>
              <a:gd name="connsiteY2" fmla="*/ 691661 h 2754923"/>
              <a:gd name="connsiteX3" fmla="*/ 468923 w 4384431"/>
              <a:gd name="connsiteY3" fmla="*/ 480646 h 2754923"/>
              <a:gd name="connsiteX4" fmla="*/ 550984 w 4384431"/>
              <a:gd name="connsiteY4" fmla="*/ 187569 h 2754923"/>
              <a:gd name="connsiteX5" fmla="*/ 879231 w 4384431"/>
              <a:gd name="connsiteY5" fmla="*/ 46892 h 2754923"/>
              <a:gd name="connsiteX6" fmla="*/ 1078523 w 4384431"/>
              <a:gd name="connsiteY6" fmla="*/ 187569 h 2754923"/>
              <a:gd name="connsiteX7" fmla="*/ 1090246 w 4384431"/>
              <a:gd name="connsiteY7" fmla="*/ 445476 h 2754923"/>
              <a:gd name="connsiteX8" fmla="*/ 1934308 w 4384431"/>
              <a:gd name="connsiteY8" fmla="*/ 433753 h 2754923"/>
              <a:gd name="connsiteX9" fmla="*/ 1946031 w 4384431"/>
              <a:gd name="connsiteY9" fmla="*/ 257907 h 2754923"/>
              <a:gd name="connsiteX10" fmla="*/ 2332892 w 4384431"/>
              <a:gd name="connsiteY10" fmla="*/ 0 h 2754923"/>
              <a:gd name="connsiteX11" fmla="*/ 2590800 w 4384431"/>
              <a:gd name="connsiteY11" fmla="*/ 187569 h 2754923"/>
              <a:gd name="connsiteX12" fmla="*/ 2555631 w 4384431"/>
              <a:gd name="connsiteY12" fmla="*/ 445476 h 2754923"/>
              <a:gd name="connsiteX13" fmla="*/ 3399692 w 4384431"/>
              <a:gd name="connsiteY13" fmla="*/ 433753 h 2754923"/>
              <a:gd name="connsiteX14" fmla="*/ 3411415 w 4384431"/>
              <a:gd name="connsiteY14" fmla="*/ 339969 h 2754923"/>
              <a:gd name="connsiteX15" fmla="*/ 3810000 w 4384431"/>
              <a:gd name="connsiteY15" fmla="*/ 58615 h 2754923"/>
              <a:gd name="connsiteX16" fmla="*/ 4009292 w 4384431"/>
              <a:gd name="connsiteY16" fmla="*/ 234461 h 2754923"/>
              <a:gd name="connsiteX17" fmla="*/ 4021015 w 4384431"/>
              <a:gd name="connsiteY17" fmla="*/ 539261 h 2754923"/>
              <a:gd name="connsiteX18" fmla="*/ 4349261 w 4384431"/>
              <a:gd name="connsiteY18" fmla="*/ 726830 h 2754923"/>
              <a:gd name="connsiteX19" fmla="*/ 4384431 w 4384431"/>
              <a:gd name="connsiteY19" fmla="*/ 1125415 h 2754923"/>
              <a:gd name="connsiteX20" fmla="*/ 3727938 w 4384431"/>
              <a:gd name="connsiteY20" fmla="*/ 1570892 h 2754923"/>
              <a:gd name="connsiteX21" fmla="*/ 3059723 w 4384431"/>
              <a:gd name="connsiteY21" fmla="*/ 1594338 h 2754923"/>
              <a:gd name="connsiteX22" fmla="*/ 2863851 w 4384431"/>
              <a:gd name="connsiteY22" fmla="*/ 1877157 h 2754923"/>
              <a:gd name="connsiteX23" fmla="*/ 2840404 w 4384431"/>
              <a:gd name="connsiteY23" fmla="*/ 2244969 h 2754923"/>
              <a:gd name="connsiteX24" fmla="*/ 2900484 w 4384431"/>
              <a:gd name="connsiteY24" fmla="*/ 2641111 h 2754923"/>
              <a:gd name="connsiteX25" fmla="*/ 2708031 w 4384431"/>
              <a:gd name="connsiteY25" fmla="*/ 2754923 h 2754923"/>
              <a:gd name="connsiteX26" fmla="*/ 2121877 w 4384431"/>
              <a:gd name="connsiteY26" fmla="*/ 2731965 h 2754923"/>
              <a:gd name="connsiteX27" fmla="*/ 1536211 w 4384431"/>
              <a:gd name="connsiteY27" fmla="*/ 2686538 h 2754923"/>
              <a:gd name="connsiteX28" fmla="*/ 1564054 w 4384431"/>
              <a:gd name="connsiteY28" fmla="*/ 1900115 h 2754923"/>
              <a:gd name="connsiteX29" fmla="*/ 1078523 w 4384431"/>
              <a:gd name="connsiteY29" fmla="*/ 1383323 h 2754923"/>
              <a:gd name="connsiteX30" fmla="*/ 762000 w 4384431"/>
              <a:gd name="connsiteY30" fmla="*/ 1524000 h 2754923"/>
              <a:gd name="connsiteX0" fmla="*/ 762000 w 4384431"/>
              <a:gd name="connsiteY0" fmla="*/ 1524000 h 2731965"/>
              <a:gd name="connsiteX1" fmla="*/ 0 w 4384431"/>
              <a:gd name="connsiteY1" fmla="*/ 1066800 h 2731965"/>
              <a:gd name="connsiteX2" fmla="*/ 93784 w 4384431"/>
              <a:gd name="connsiteY2" fmla="*/ 691661 h 2731965"/>
              <a:gd name="connsiteX3" fmla="*/ 468923 w 4384431"/>
              <a:gd name="connsiteY3" fmla="*/ 480646 h 2731965"/>
              <a:gd name="connsiteX4" fmla="*/ 550984 w 4384431"/>
              <a:gd name="connsiteY4" fmla="*/ 187569 h 2731965"/>
              <a:gd name="connsiteX5" fmla="*/ 879231 w 4384431"/>
              <a:gd name="connsiteY5" fmla="*/ 46892 h 2731965"/>
              <a:gd name="connsiteX6" fmla="*/ 1078523 w 4384431"/>
              <a:gd name="connsiteY6" fmla="*/ 187569 h 2731965"/>
              <a:gd name="connsiteX7" fmla="*/ 1090246 w 4384431"/>
              <a:gd name="connsiteY7" fmla="*/ 445476 h 2731965"/>
              <a:gd name="connsiteX8" fmla="*/ 1934308 w 4384431"/>
              <a:gd name="connsiteY8" fmla="*/ 433753 h 2731965"/>
              <a:gd name="connsiteX9" fmla="*/ 1946031 w 4384431"/>
              <a:gd name="connsiteY9" fmla="*/ 257907 h 2731965"/>
              <a:gd name="connsiteX10" fmla="*/ 2332892 w 4384431"/>
              <a:gd name="connsiteY10" fmla="*/ 0 h 2731965"/>
              <a:gd name="connsiteX11" fmla="*/ 2590800 w 4384431"/>
              <a:gd name="connsiteY11" fmla="*/ 187569 h 2731965"/>
              <a:gd name="connsiteX12" fmla="*/ 2555631 w 4384431"/>
              <a:gd name="connsiteY12" fmla="*/ 445476 h 2731965"/>
              <a:gd name="connsiteX13" fmla="*/ 3399692 w 4384431"/>
              <a:gd name="connsiteY13" fmla="*/ 433753 h 2731965"/>
              <a:gd name="connsiteX14" fmla="*/ 3411415 w 4384431"/>
              <a:gd name="connsiteY14" fmla="*/ 339969 h 2731965"/>
              <a:gd name="connsiteX15" fmla="*/ 3810000 w 4384431"/>
              <a:gd name="connsiteY15" fmla="*/ 58615 h 2731965"/>
              <a:gd name="connsiteX16" fmla="*/ 4009292 w 4384431"/>
              <a:gd name="connsiteY16" fmla="*/ 234461 h 2731965"/>
              <a:gd name="connsiteX17" fmla="*/ 4021015 w 4384431"/>
              <a:gd name="connsiteY17" fmla="*/ 539261 h 2731965"/>
              <a:gd name="connsiteX18" fmla="*/ 4349261 w 4384431"/>
              <a:gd name="connsiteY18" fmla="*/ 726830 h 2731965"/>
              <a:gd name="connsiteX19" fmla="*/ 4384431 w 4384431"/>
              <a:gd name="connsiteY19" fmla="*/ 1125415 h 2731965"/>
              <a:gd name="connsiteX20" fmla="*/ 3727938 w 4384431"/>
              <a:gd name="connsiteY20" fmla="*/ 1570892 h 2731965"/>
              <a:gd name="connsiteX21" fmla="*/ 3059723 w 4384431"/>
              <a:gd name="connsiteY21" fmla="*/ 1594338 h 2731965"/>
              <a:gd name="connsiteX22" fmla="*/ 2863851 w 4384431"/>
              <a:gd name="connsiteY22" fmla="*/ 1877157 h 2731965"/>
              <a:gd name="connsiteX23" fmla="*/ 2840404 w 4384431"/>
              <a:gd name="connsiteY23" fmla="*/ 2244969 h 2731965"/>
              <a:gd name="connsiteX24" fmla="*/ 2900484 w 4384431"/>
              <a:gd name="connsiteY24" fmla="*/ 2641111 h 2731965"/>
              <a:gd name="connsiteX25" fmla="*/ 2669931 w 4384431"/>
              <a:gd name="connsiteY25" fmla="*/ 2710473 h 2731965"/>
              <a:gd name="connsiteX26" fmla="*/ 2121877 w 4384431"/>
              <a:gd name="connsiteY26" fmla="*/ 2731965 h 2731965"/>
              <a:gd name="connsiteX27" fmla="*/ 1536211 w 4384431"/>
              <a:gd name="connsiteY27" fmla="*/ 2686538 h 2731965"/>
              <a:gd name="connsiteX28" fmla="*/ 1564054 w 4384431"/>
              <a:gd name="connsiteY28" fmla="*/ 1900115 h 2731965"/>
              <a:gd name="connsiteX29" fmla="*/ 1078523 w 4384431"/>
              <a:gd name="connsiteY29" fmla="*/ 1383323 h 2731965"/>
              <a:gd name="connsiteX30" fmla="*/ 762000 w 4384431"/>
              <a:gd name="connsiteY30" fmla="*/ 1524000 h 2731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384431" h="2731965">
                <a:moveTo>
                  <a:pt x="762000" y="1524000"/>
                </a:moveTo>
                <a:lnTo>
                  <a:pt x="0" y="1066800"/>
                </a:lnTo>
                <a:lnTo>
                  <a:pt x="93784" y="691661"/>
                </a:lnTo>
                <a:lnTo>
                  <a:pt x="468923" y="480646"/>
                </a:lnTo>
                <a:lnTo>
                  <a:pt x="550984" y="187569"/>
                </a:lnTo>
                <a:lnTo>
                  <a:pt x="879231" y="46892"/>
                </a:lnTo>
                <a:lnTo>
                  <a:pt x="1078523" y="187569"/>
                </a:lnTo>
                <a:lnTo>
                  <a:pt x="1090246" y="445476"/>
                </a:lnTo>
                <a:lnTo>
                  <a:pt x="1934308" y="433753"/>
                </a:lnTo>
                <a:lnTo>
                  <a:pt x="1946031" y="257907"/>
                </a:lnTo>
                <a:lnTo>
                  <a:pt x="2332892" y="0"/>
                </a:lnTo>
                <a:lnTo>
                  <a:pt x="2590800" y="187569"/>
                </a:lnTo>
                <a:lnTo>
                  <a:pt x="2555631" y="445476"/>
                </a:lnTo>
                <a:lnTo>
                  <a:pt x="3399692" y="433753"/>
                </a:lnTo>
                <a:lnTo>
                  <a:pt x="3411415" y="339969"/>
                </a:lnTo>
                <a:lnTo>
                  <a:pt x="3810000" y="58615"/>
                </a:lnTo>
                <a:lnTo>
                  <a:pt x="4009292" y="234461"/>
                </a:lnTo>
                <a:lnTo>
                  <a:pt x="4021015" y="539261"/>
                </a:lnTo>
                <a:lnTo>
                  <a:pt x="4349261" y="726830"/>
                </a:lnTo>
                <a:lnTo>
                  <a:pt x="4384431" y="1125415"/>
                </a:lnTo>
                <a:lnTo>
                  <a:pt x="3727938" y="1570892"/>
                </a:lnTo>
                <a:lnTo>
                  <a:pt x="3059723" y="1594338"/>
                </a:lnTo>
                <a:lnTo>
                  <a:pt x="2863851" y="1877157"/>
                </a:lnTo>
                <a:lnTo>
                  <a:pt x="2840404" y="2244969"/>
                </a:lnTo>
                <a:lnTo>
                  <a:pt x="2900484" y="2641111"/>
                </a:lnTo>
                <a:lnTo>
                  <a:pt x="2669931" y="2710473"/>
                </a:lnTo>
                <a:lnTo>
                  <a:pt x="2121877" y="2731965"/>
                </a:lnTo>
                <a:lnTo>
                  <a:pt x="1536211" y="2686538"/>
                </a:lnTo>
                <a:lnTo>
                  <a:pt x="1564054" y="1900115"/>
                </a:lnTo>
                <a:lnTo>
                  <a:pt x="1078523" y="1383323"/>
                </a:lnTo>
                <a:lnTo>
                  <a:pt x="762000" y="1524000"/>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44584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500"/>
                                        <p:tgtEl>
                                          <p:spTgt spid="43"/>
                                        </p:tgtEl>
                                      </p:cBhvr>
                                    </p:animEffect>
                                  </p:childTnLst>
                                </p:cTn>
                              </p:par>
                              <p:par>
                                <p:cTn id="24" presetID="22" presetClass="entr" presetSubtype="4" fill="hold" nodeType="with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wipe(down)">
                                      <p:cBhvr>
                                        <p:cTn id="26" dur="500"/>
                                        <p:tgtEl>
                                          <p:spTgt spid="46"/>
                                        </p:tgtEl>
                                      </p:cBhvr>
                                    </p:animEffect>
                                  </p:childTnLst>
                                </p:cTn>
                              </p:par>
                              <p:par>
                                <p:cTn id="27" presetID="22" presetClass="entr" presetSubtype="4"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wipe(down)">
                                      <p:cBhvr>
                                        <p:cTn id="29" dur="500"/>
                                        <p:tgtEl>
                                          <p:spTgt spid="47"/>
                                        </p:tgtEl>
                                      </p:cBhvr>
                                    </p:animEffect>
                                  </p:childTnLst>
                                </p:cTn>
                              </p:par>
                            </p:childTnLst>
                          </p:cTn>
                        </p:par>
                        <p:par>
                          <p:cTn id="30" fill="hold">
                            <p:stCondLst>
                              <p:cond delay="1000"/>
                            </p:stCondLst>
                            <p:childTnLst>
                              <p:par>
                                <p:cTn id="31" presetID="22" presetClass="entr" presetSubtype="2"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right)">
                                      <p:cBhvr>
                                        <p:cTn id="33" dur="500"/>
                                        <p:tgtEl>
                                          <p:spTgt spid="5"/>
                                        </p:tgtEl>
                                      </p:cBhvr>
                                    </p:animEffect>
                                  </p:childTnLst>
                                </p:cTn>
                              </p:par>
                              <p:par>
                                <p:cTn id="34" presetID="22" presetClass="entr" presetSubtype="8" fill="hold"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wipe(left)">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right)">
                                      <p:cBhvr>
                                        <p:cTn id="41" dur="1000"/>
                                        <p:tgtEl>
                                          <p:spTgt spid="4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1000"/>
                                        <p:tgtEl>
                                          <p:spTgt spid="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1000"/>
                                        <p:tgtEl>
                                          <p:spTgt spid="14"/>
                                        </p:tgtEl>
                                      </p:cBhvr>
                                    </p:animEffect>
                                  </p:childTnLst>
                                </p:cTn>
                              </p:par>
                            </p:childTnLst>
                          </p:cTn>
                        </p:par>
                        <p:par>
                          <p:cTn id="48" fill="hold">
                            <p:stCondLst>
                              <p:cond delay="1000"/>
                            </p:stCondLst>
                            <p:childTnLst>
                              <p:par>
                                <p:cTn id="49" presetID="10" presetClass="entr" presetSubtype="0" fill="hold" nodeType="afterEffect">
                                  <p:stCondLst>
                                    <p:cond delay="0"/>
                                  </p:stCondLst>
                                  <p:childTnLst>
                                    <p:set>
                                      <p:cBhvr>
                                        <p:cTn id="50" dur="1" fill="hold">
                                          <p:stCondLst>
                                            <p:cond delay="0"/>
                                          </p:stCondLst>
                                        </p:cTn>
                                        <p:tgtEl>
                                          <p:spTgt spid="60"/>
                                        </p:tgtEl>
                                        <p:attrNameLst>
                                          <p:attrName>style.visibility</p:attrName>
                                        </p:attrNameLst>
                                      </p:cBhvr>
                                      <p:to>
                                        <p:strVal val="visible"/>
                                      </p:to>
                                    </p:set>
                                    <p:animEffect transition="in" filter="fade">
                                      <p:cBhvr>
                                        <p:cTn id="51" dur="500"/>
                                        <p:tgtEl>
                                          <p:spTgt spid="60"/>
                                        </p:tgtEl>
                                      </p:cBhvr>
                                    </p:animEffect>
                                  </p:childTnLst>
                                </p:cTn>
                              </p:par>
                            </p:childTnLst>
                          </p:cTn>
                        </p:par>
                        <p:par>
                          <p:cTn id="52" fill="hold">
                            <p:stCondLst>
                              <p:cond delay="1500"/>
                            </p:stCondLst>
                            <p:childTnLst>
                              <p:par>
                                <p:cTn id="53" presetID="10" presetClass="entr" presetSubtype="0" fill="hold" nodeType="afterEffect">
                                  <p:stCondLst>
                                    <p:cond delay="300"/>
                                  </p:stCondLst>
                                  <p:childTnLst>
                                    <p:set>
                                      <p:cBhvr>
                                        <p:cTn id="54" dur="1" fill="hold">
                                          <p:stCondLst>
                                            <p:cond delay="0"/>
                                          </p:stCondLst>
                                        </p:cTn>
                                        <p:tgtEl>
                                          <p:spTgt spid="49"/>
                                        </p:tgtEl>
                                        <p:attrNameLst>
                                          <p:attrName>style.visibility</p:attrName>
                                        </p:attrNameLst>
                                      </p:cBhvr>
                                      <p:to>
                                        <p:strVal val="visible"/>
                                      </p:to>
                                    </p:set>
                                    <p:animEffect transition="in" filter="fade">
                                      <p:cBhvr>
                                        <p:cTn id="55" dur="500"/>
                                        <p:tgtEl>
                                          <p:spTgt spid="49"/>
                                        </p:tgtEl>
                                      </p:cBhvr>
                                    </p:animEffect>
                                  </p:childTnLst>
                                </p:cTn>
                              </p:par>
                            </p:childTnLst>
                          </p:cTn>
                        </p:par>
                        <p:par>
                          <p:cTn id="56" fill="hold">
                            <p:stCondLst>
                              <p:cond delay="2300"/>
                            </p:stCondLst>
                            <p:childTnLst>
                              <p:par>
                                <p:cTn id="57" presetID="22" presetClass="entr" presetSubtype="8" fill="hold" grpId="0" nodeType="afterEffect">
                                  <p:stCondLst>
                                    <p:cond delay="300"/>
                                  </p:stCondLst>
                                  <p:childTnLst>
                                    <p:set>
                                      <p:cBhvr>
                                        <p:cTn id="58" dur="1" fill="hold">
                                          <p:stCondLst>
                                            <p:cond delay="0"/>
                                          </p:stCondLst>
                                        </p:cTn>
                                        <p:tgtEl>
                                          <p:spTgt spid="69"/>
                                        </p:tgtEl>
                                        <p:attrNameLst>
                                          <p:attrName>style.visibility</p:attrName>
                                        </p:attrNameLst>
                                      </p:cBhvr>
                                      <p:to>
                                        <p:strVal val="visible"/>
                                      </p:to>
                                    </p:set>
                                    <p:animEffect transition="in" filter="wipe(left)">
                                      <p:cBhvr>
                                        <p:cTn id="59" dur="500"/>
                                        <p:tgtEl>
                                          <p:spTgt spid="69"/>
                                        </p:tgtEl>
                                      </p:cBhvr>
                                    </p:animEffect>
                                  </p:childTnLst>
                                </p:cTn>
                              </p:par>
                            </p:childTnLst>
                          </p:cTn>
                        </p:par>
                        <p:par>
                          <p:cTn id="60" fill="hold">
                            <p:stCondLst>
                              <p:cond delay="3100"/>
                            </p:stCondLst>
                            <p:childTnLst>
                              <p:par>
                                <p:cTn id="61" presetID="10" presetClass="entr" presetSubtype="0" fill="hold" grpId="0" nodeType="afterEffect">
                                  <p:stCondLst>
                                    <p:cond delay="30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500"/>
                                        <p:tgtEl>
                                          <p:spTgt spid="26"/>
                                        </p:tgtEl>
                                      </p:cBhvr>
                                    </p:animEffect>
                                  </p:childTnLst>
                                </p:cTn>
                              </p:par>
                            </p:childTnLst>
                          </p:cTn>
                        </p:par>
                        <p:par>
                          <p:cTn id="64" fill="hold">
                            <p:stCondLst>
                              <p:cond delay="3900"/>
                            </p:stCondLst>
                            <p:childTnLst>
                              <p:par>
                                <p:cTn id="65" presetID="10" presetClass="entr" presetSubtype="0" fill="hold" nodeType="afterEffect">
                                  <p:stCondLst>
                                    <p:cond delay="300"/>
                                  </p:stCondLst>
                                  <p:childTnLst>
                                    <p:set>
                                      <p:cBhvr>
                                        <p:cTn id="66" dur="1" fill="hold">
                                          <p:stCondLst>
                                            <p:cond delay="0"/>
                                          </p:stCondLst>
                                        </p:cTn>
                                        <p:tgtEl>
                                          <p:spTgt spid="64"/>
                                        </p:tgtEl>
                                        <p:attrNameLst>
                                          <p:attrName>style.visibility</p:attrName>
                                        </p:attrNameLst>
                                      </p:cBhvr>
                                      <p:to>
                                        <p:strVal val="visible"/>
                                      </p:to>
                                    </p:set>
                                    <p:animEffect transition="in" filter="fade">
                                      <p:cBhvr>
                                        <p:cTn id="67" dur="500"/>
                                        <p:tgtEl>
                                          <p:spTgt spid="6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75"/>
                                        </p:tgtEl>
                                        <p:attrNameLst>
                                          <p:attrName>style.visibility</p:attrName>
                                        </p:attrNameLst>
                                      </p:cBhvr>
                                      <p:to>
                                        <p:strVal val="visible"/>
                                      </p:to>
                                    </p:set>
                                    <p:animEffect transition="in" filter="wipe(left)">
                                      <p:cBhvr>
                                        <p:cTn id="72" dur="500"/>
                                        <p:tgtEl>
                                          <p:spTgt spid="75"/>
                                        </p:tgtEl>
                                      </p:cBhvr>
                                    </p:animEffect>
                                  </p:childTnLst>
                                </p:cTn>
                              </p:par>
                              <p:par>
                                <p:cTn id="73" presetID="10" presetClass="exit" presetSubtype="0" fill="hold" grpId="1" nodeType="withEffect">
                                  <p:stCondLst>
                                    <p:cond delay="0"/>
                                  </p:stCondLst>
                                  <p:childTnLst>
                                    <p:animEffect transition="out" filter="fade">
                                      <p:cBhvr>
                                        <p:cTn id="74" dur="1000"/>
                                        <p:tgtEl>
                                          <p:spTgt spid="3"/>
                                        </p:tgtEl>
                                      </p:cBhvr>
                                    </p:animEffect>
                                    <p:set>
                                      <p:cBhvr>
                                        <p:cTn id="75" dur="1" fill="hold">
                                          <p:stCondLst>
                                            <p:cond delay="999"/>
                                          </p:stCondLst>
                                        </p:cTn>
                                        <p:tgtEl>
                                          <p:spTgt spid="3"/>
                                        </p:tgtEl>
                                        <p:attrNameLst>
                                          <p:attrName>style.visibility</p:attrName>
                                        </p:attrNameLst>
                                      </p:cBhvr>
                                      <p:to>
                                        <p:strVal val="hidden"/>
                                      </p:to>
                                    </p:set>
                                  </p:childTnLst>
                                </p:cTn>
                              </p:par>
                              <p:par>
                                <p:cTn id="76" presetID="10" presetClass="entr" presetSubtype="0" fill="hold" grpId="0" nodeType="with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1000"/>
                                        <p:tgtEl>
                                          <p:spTgt spid="13"/>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74"/>
                                        </p:tgtEl>
                                        <p:attrNameLst>
                                          <p:attrName>style.visibility</p:attrName>
                                        </p:attrNameLst>
                                      </p:cBhvr>
                                      <p:to>
                                        <p:strVal val="visible"/>
                                      </p:to>
                                    </p:set>
                                    <p:animEffect transition="in" filter="wipe(down)">
                                      <p:cBhvr>
                                        <p:cTn id="81" dur="500"/>
                                        <p:tgtEl>
                                          <p:spTgt spid="74"/>
                                        </p:tgtEl>
                                      </p:cBhvr>
                                    </p:animEffect>
                                  </p:childTnLst>
                                </p:cTn>
                              </p:par>
                            </p:childTnLst>
                          </p:cTn>
                        </p:par>
                        <p:par>
                          <p:cTn id="82" fill="hold">
                            <p:stCondLst>
                              <p:cond delay="1000"/>
                            </p:stCondLst>
                            <p:childTnLst>
                              <p:par>
                                <p:cTn id="83" presetID="10" presetClass="entr" presetSubtype="0" fill="hold" grpId="0" nodeType="afterEffect">
                                  <p:stCondLst>
                                    <p:cond delay="0"/>
                                  </p:stCondLst>
                                  <p:childTnLst>
                                    <p:set>
                                      <p:cBhvr>
                                        <p:cTn id="84" dur="1" fill="hold">
                                          <p:stCondLst>
                                            <p:cond delay="0"/>
                                          </p:stCondLst>
                                        </p:cTn>
                                        <p:tgtEl>
                                          <p:spTgt spid="73"/>
                                        </p:tgtEl>
                                        <p:attrNameLst>
                                          <p:attrName>style.visibility</p:attrName>
                                        </p:attrNameLst>
                                      </p:cBhvr>
                                      <p:to>
                                        <p:strVal val="visible"/>
                                      </p:to>
                                    </p:set>
                                    <p:animEffect transition="in" filter="fade">
                                      <p:cBhvr>
                                        <p:cTn id="85" dur="500"/>
                                        <p:tgtEl>
                                          <p:spTgt spid="73"/>
                                        </p:tgtEl>
                                      </p:cBhvr>
                                    </p:animEffect>
                                  </p:childTnLst>
                                </p:cTn>
                              </p:par>
                            </p:childTnLst>
                          </p:cTn>
                        </p:par>
                        <p:par>
                          <p:cTn id="86" fill="hold">
                            <p:stCondLst>
                              <p:cond delay="1500"/>
                            </p:stCondLst>
                            <p:childTnLst>
                              <p:par>
                                <p:cTn id="87" presetID="22" presetClass="entr" presetSubtype="4" fill="hold" nodeType="afterEffect">
                                  <p:stCondLst>
                                    <p:cond delay="0"/>
                                  </p:stCondLst>
                                  <p:childTnLst>
                                    <p:set>
                                      <p:cBhvr>
                                        <p:cTn id="88" dur="1" fill="hold">
                                          <p:stCondLst>
                                            <p:cond delay="0"/>
                                          </p:stCondLst>
                                        </p:cTn>
                                        <p:tgtEl>
                                          <p:spTgt spid="79"/>
                                        </p:tgtEl>
                                        <p:attrNameLst>
                                          <p:attrName>style.visibility</p:attrName>
                                        </p:attrNameLst>
                                      </p:cBhvr>
                                      <p:to>
                                        <p:strVal val="visible"/>
                                      </p:to>
                                    </p:set>
                                    <p:animEffect transition="in" filter="wipe(down)">
                                      <p:cBhvr>
                                        <p:cTn id="89" dur="1000"/>
                                        <p:tgtEl>
                                          <p:spTgt spid="79"/>
                                        </p:tgtEl>
                                      </p:cBhvr>
                                    </p:animEffect>
                                  </p:childTnLst>
                                </p:cTn>
                              </p:par>
                              <p:par>
                                <p:cTn id="90" presetID="10" presetClass="entr" presetSubtype="0" fill="hold" nodeType="withEffect">
                                  <p:stCondLst>
                                    <p:cond delay="0"/>
                                  </p:stCondLst>
                                  <p:childTnLst>
                                    <p:set>
                                      <p:cBhvr>
                                        <p:cTn id="91" dur="1" fill="hold">
                                          <p:stCondLst>
                                            <p:cond delay="0"/>
                                          </p:stCondLst>
                                        </p:cTn>
                                        <p:tgtEl>
                                          <p:spTgt spid="76"/>
                                        </p:tgtEl>
                                        <p:attrNameLst>
                                          <p:attrName>style.visibility</p:attrName>
                                        </p:attrNameLst>
                                      </p:cBhvr>
                                      <p:to>
                                        <p:strVal val="visible"/>
                                      </p:to>
                                    </p:set>
                                    <p:animEffect transition="in" filter="fade">
                                      <p:cBhvr>
                                        <p:cTn id="92" dur="500"/>
                                        <p:tgtEl>
                                          <p:spTgt spid="76"/>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xit" presetSubtype="0" fill="hold" grpId="1" nodeType="clickEffect">
                                  <p:stCondLst>
                                    <p:cond delay="0"/>
                                  </p:stCondLst>
                                  <p:childTnLst>
                                    <p:animEffect transition="out" filter="fade">
                                      <p:cBhvr>
                                        <p:cTn id="96" dur="1000"/>
                                        <p:tgtEl>
                                          <p:spTgt spid="13"/>
                                        </p:tgtEl>
                                      </p:cBhvr>
                                    </p:animEffect>
                                    <p:set>
                                      <p:cBhvr>
                                        <p:cTn id="97" dur="1" fill="hold">
                                          <p:stCondLst>
                                            <p:cond delay="999"/>
                                          </p:stCondLst>
                                        </p:cTn>
                                        <p:tgtEl>
                                          <p:spTgt spid="13"/>
                                        </p:tgtEl>
                                        <p:attrNameLst>
                                          <p:attrName>style.visibility</p:attrName>
                                        </p:attrNameLst>
                                      </p:cBhvr>
                                      <p:to>
                                        <p:strVal val="hidden"/>
                                      </p:to>
                                    </p:set>
                                  </p:childTnLst>
                                </p:cTn>
                              </p:par>
                              <p:par>
                                <p:cTn id="98" presetID="10" presetClass="exit" presetSubtype="0" fill="hold" grpId="1" nodeType="withEffect">
                                  <p:stCondLst>
                                    <p:cond delay="0"/>
                                  </p:stCondLst>
                                  <p:childTnLst>
                                    <p:animEffect transition="out" filter="fade">
                                      <p:cBhvr>
                                        <p:cTn id="99" dur="1000"/>
                                        <p:tgtEl>
                                          <p:spTgt spid="14"/>
                                        </p:tgtEl>
                                      </p:cBhvr>
                                    </p:animEffect>
                                    <p:set>
                                      <p:cBhvr>
                                        <p:cTn id="100" dur="1" fill="hold">
                                          <p:stCondLst>
                                            <p:cond delay="9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69" grpId="0" animBg="1"/>
      <p:bldP spid="73" grpId="0" animBg="1"/>
      <p:bldP spid="74" grpId="0" animBg="1"/>
      <p:bldP spid="75" grpId="0" animBg="1"/>
      <p:bldP spid="26" grpId="0" animBg="1"/>
      <p:bldP spid="13" grpId="0" animBg="1"/>
      <p:bldP spid="13" grpId="1" animBg="1"/>
      <p:bldP spid="14" grpId="0" animBg="1"/>
      <p:bldP spid="14" grpId="1" animBg="1"/>
      <p:bldP spid="52" grpId="0" animBg="1"/>
      <p:bldP spid="3" grpId="0" animBg="1"/>
      <p:bldP spid="3"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1508369"/>
          </a:xfrm>
        </p:spPr>
        <p:txBody>
          <a:bodyPr/>
          <a:lstStyle/>
          <a:p>
            <a:r>
              <a:rPr lang="en-US" dirty="0" smtClean="0">
                <a:solidFill>
                  <a:schemeClr val="bg1">
                    <a:lumMod val="50000"/>
                  </a:schemeClr>
                </a:solidFill>
              </a:rPr>
              <a:t>Protect your data</a:t>
            </a:r>
            <a:r>
              <a:rPr lang="en-US" dirty="0" smtClean="0"/>
              <a:t/>
            </a:r>
            <a:br>
              <a:rPr lang="en-US" dirty="0" smtClean="0"/>
            </a:br>
            <a:r>
              <a:rPr lang="en-US" sz="3400" dirty="0">
                <a:gradFill>
                  <a:gsLst>
                    <a:gs pos="2917">
                      <a:schemeClr val="accent1"/>
                    </a:gs>
                    <a:gs pos="100000">
                      <a:schemeClr val="accent1"/>
                    </a:gs>
                  </a:gsLst>
                  <a:lin ang="5400000" scaled="0"/>
                </a:gradFill>
              </a:rPr>
              <a:t>Powerful solutions for Enterprise </a:t>
            </a:r>
            <a:r>
              <a:rPr lang="en-US" sz="3400" dirty="0" smtClean="0">
                <a:gradFill>
                  <a:gsLst>
                    <a:gs pos="2917">
                      <a:schemeClr val="accent1"/>
                    </a:gs>
                    <a:gs pos="100000">
                      <a:schemeClr val="accent1"/>
                    </a:gs>
                  </a:gsLst>
                  <a:lin ang="5400000" scaled="0"/>
                </a:gradFill>
              </a:rPr>
              <a:t>and SMB</a:t>
            </a:r>
            <a:endParaRPr lang="en-US" sz="3400" dirty="0">
              <a:gradFill>
                <a:gsLst>
                  <a:gs pos="2917">
                    <a:schemeClr val="accent1"/>
                  </a:gs>
                  <a:gs pos="100000">
                    <a:schemeClr val="accent1"/>
                  </a:gs>
                </a:gsLst>
                <a:lin ang="5400000" scaled="0"/>
              </a:gradFill>
            </a:endParaRPr>
          </a:p>
        </p:txBody>
      </p:sp>
      <p:sp>
        <p:nvSpPr>
          <p:cNvPr id="7" name="Rectangle 6"/>
          <p:cNvSpPr/>
          <p:nvPr/>
        </p:nvSpPr>
        <p:spPr>
          <a:xfrm>
            <a:off x="501214" y="1692336"/>
            <a:ext cx="4854996" cy="337208"/>
          </a:xfrm>
          <a:prstGeom prst="rect">
            <a:avLst/>
          </a:prstGeom>
          <a:noFill/>
        </p:spPr>
        <p:txBody>
          <a:bodyPr wrap="square">
            <a:spAutoFit/>
          </a:bodyPr>
          <a:lstStyle/>
          <a:p>
            <a:pPr marL="0" lvl="1" defTabSz="471608">
              <a:lnSpc>
                <a:spcPct val="90000"/>
              </a:lnSpc>
              <a:spcBef>
                <a:spcPts val="306"/>
              </a:spcBef>
              <a:spcAft>
                <a:spcPts val="612"/>
              </a:spcAft>
              <a:buClr>
                <a:srgbClr val="EFEFEF"/>
              </a:buClr>
            </a:pPr>
            <a:endParaRPr lang="en-US" sz="1768" dirty="0">
              <a:solidFill>
                <a:srgbClr val="505050"/>
              </a:solidFill>
              <a:cs typeface="Segoe UI" pitchFamily="34" charset="0"/>
            </a:endParaRPr>
          </a:p>
        </p:txBody>
      </p:sp>
      <p:sp>
        <p:nvSpPr>
          <p:cNvPr id="88" name="Bent Arrow 87"/>
          <p:cNvSpPr/>
          <p:nvPr/>
        </p:nvSpPr>
        <p:spPr bwMode="auto">
          <a:xfrm rot="19783292">
            <a:off x="3580702" y="2936662"/>
            <a:ext cx="1600403" cy="1181298"/>
          </a:xfrm>
          <a:prstGeom prst="bentArrow">
            <a:avLst>
              <a:gd name="adj1" fmla="val 16219"/>
              <a:gd name="adj2" fmla="val 25000"/>
              <a:gd name="adj3" fmla="val 25000"/>
              <a:gd name="adj4" fmla="val 4375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7032501" y="2944126"/>
            <a:ext cx="4106055" cy="2187470"/>
            <a:chOff x="5170778" y="2164995"/>
            <a:chExt cx="3019432" cy="1608580"/>
          </a:xfrm>
        </p:grpSpPr>
        <p:sp>
          <p:nvSpPr>
            <p:cNvPr id="86" name="Bent Arrow 85"/>
            <p:cNvSpPr/>
            <p:nvPr/>
          </p:nvSpPr>
          <p:spPr bwMode="auto">
            <a:xfrm rot="1816708" flipH="1">
              <a:off x="5240847" y="2164995"/>
              <a:ext cx="1176874" cy="868680"/>
            </a:xfrm>
            <a:prstGeom prst="bentArrow">
              <a:avLst>
                <a:gd name="adj1" fmla="val 16219"/>
                <a:gd name="adj2" fmla="val 25000"/>
                <a:gd name="adj3" fmla="val 25000"/>
                <a:gd name="adj4" fmla="val 4375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9" name="Group 88"/>
            <p:cNvGrpSpPr/>
            <p:nvPr/>
          </p:nvGrpSpPr>
          <p:grpSpPr>
            <a:xfrm>
              <a:off x="5170778" y="3039480"/>
              <a:ext cx="3019432" cy="734095"/>
              <a:chOff x="1450898" y="3758501"/>
              <a:chExt cx="3019432" cy="734095"/>
            </a:xfrm>
          </p:grpSpPr>
          <p:grpSp>
            <p:nvGrpSpPr>
              <p:cNvPr id="90" name="Group 89"/>
              <p:cNvGrpSpPr/>
              <p:nvPr/>
            </p:nvGrpSpPr>
            <p:grpSpPr>
              <a:xfrm>
                <a:off x="1450898" y="3758501"/>
                <a:ext cx="772301" cy="722857"/>
                <a:chOff x="5637851" y="2707998"/>
                <a:chExt cx="772301" cy="722857"/>
              </a:xfrm>
            </p:grpSpPr>
            <p:sp>
              <p:nvSpPr>
                <p:cNvPr id="94" name="Freeform 5"/>
                <p:cNvSpPr>
                  <a:spLocks noEditPoints="1"/>
                </p:cNvSpPr>
                <p:nvPr/>
              </p:nvSpPr>
              <p:spPr bwMode="auto">
                <a:xfrm>
                  <a:off x="6032710" y="2707998"/>
                  <a:ext cx="377442" cy="722857"/>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accent1"/>
                </a:solidFill>
                <a:ln w="12700" cap="flat" cmpd="sng">
                  <a:no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95" name="Can 94"/>
                <p:cNvSpPr/>
                <p:nvPr/>
              </p:nvSpPr>
              <p:spPr bwMode="auto">
                <a:xfrm>
                  <a:off x="5637851" y="2961352"/>
                  <a:ext cx="344149" cy="462892"/>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92" name="TextBox 91"/>
              <p:cNvSpPr txBox="1"/>
              <p:nvPr/>
            </p:nvSpPr>
            <p:spPr>
              <a:xfrm>
                <a:off x="2304854" y="4035557"/>
                <a:ext cx="2165476" cy="457039"/>
              </a:xfrm>
              <a:prstGeom prst="rect">
                <a:avLst/>
              </a:prstGeom>
              <a:noFill/>
            </p:spPr>
            <p:txBody>
              <a:bodyPr wrap="square" lIns="0" tIns="0" rIns="0" bIns="0" rtlCol="0">
                <a:spAutoFit/>
              </a:bodyPr>
              <a:lstStyle/>
              <a:p>
                <a:pPr defTabSz="932581">
                  <a:lnSpc>
                    <a:spcPct val="90000"/>
                  </a:lnSpc>
                </a:pPr>
                <a:r>
                  <a:rPr lang="en-US" sz="1496" spc="-52" dirty="0">
                    <a:solidFill>
                      <a:srgbClr val="505050"/>
                    </a:solidFill>
                  </a:rPr>
                  <a:t>Simplified protection </a:t>
                </a:r>
                <a:r>
                  <a:rPr lang="en-US" sz="1496" spc="-52" dirty="0" smtClean="0">
                    <a:solidFill>
                      <a:srgbClr val="505050"/>
                    </a:solidFill>
                  </a:rPr>
                  <a:t>and recovery,</a:t>
                </a:r>
                <a:br>
                  <a:rPr lang="en-US" sz="1496" spc="-52" dirty="0" smtClean="0">
                    <a:solidFill>
                      <a:srgbClr val="505050"/>
                    </a:solidFill>
                  </a:rPr>
                </a:br>
                <a:r>
                  <a:rPr lang="en-US" sz="1496" spc="-52" dirty="0" smtClean="0">
                    <a:solidFill>
                      <a:srgbClr val="505050"/>
                    </a:solidFill>
                  </a:rPr>
                  <a:t>built </a:t>
                </a:r>
                <a:r>
                  <a:rPr lang="en-US" sz="1496" spc="-52" dirty="0">
                    <a:solidFill>
                      <a:srgbClr val="505050"/>
                    </a:solidFill>
                  </a:rPr>
                  <a:t>into Windows Server </a:t>
                </a:r>
                <a:r>
                  <a:rPr lang="en-US" sz="1496" spc="-52" dirty="0" smtClean="0">
                    <a:solidFill>
                      <a:srgbClr val="505050"/>
                    </a:solidFill>
                  </a:rPr>
                  <a:t>with</a:t>
                </a:r>
                <a:br>
                  <a:rPr lang="en-US" sz="1496" spc="-52" dirty="0" smtClean="0">
                    <a:solidFill>
                      <a:srgbClr val="505050"/>
                    </a:solidFill>
                  </a:rPr>
                </a:br>
                <a:r>
                  <a:rPr lang="en-US" sz="1496" spc="-52" dirty="0" smtClean="0">
                    <a:solidFill>
                      <a:srgbClr val="505050"/>
                    </a:solidFill>
                  </a:rPr>
                  <a:t>Windows </a:t>
                </a:r>
                <a:r>
                  <a:rPr lang="en-US" sz="1496" spc="-52" dirty="0">
                    <a:solidFill>
                      <a:srgbClr val="505050"/>
                    </a:solidFill>
                  </a:rPr>
                  <a:t>Server Backup</a:t>
                </a:r>
                <a:endParaRPr lang="en-US" sz="1496" spc="-52" baseline="-25000" dirty="0">
                  <a:solidFill>
                    <a:srgbClr val="505050"/>
                  </a:solidFill>
                </a:endParaRPr>
              </a:p>
            </p:txBody>
          </p:sp>
        </p:grpSp>
      </p:grpSp>
      <p:grpSp>
        <p:nvGrpSpPr>
          <p:cNvPr id="96" name="Group 95"/>
          <p:cNvGrpSpPr/>
          <p:nvPr/>
        </p:nvGrpSpPr>
        <p:grpSpPr>
          <a:xfrm>
            <a:off x="1476513" y="4133316"/>
            <a:ext cx="4509517" cy="987651"/>
            <a:chOff x="-192228" y="2587170"/>
            <a:chExt cx="3316122" cy="726280"/>
          </a:xfrm>
        </p:grpSpPr>
        <p:grpSp>
          <p:nvGrpSpPr>
            <p:cNvPr id="97" name="Group 96"/>
            <p:cNvGrpSpPr/>
            <p:nvPr/>
          </p:nvGrpSpPr>
          <p:grpSpPr>
            <a:xfrm>
              <a:off x="1846895" y="2587170"/>
              <a:ext cx="1276999" cy="722857"/>
              <a:chOff x="4796684" y="4140872"/>
              <a:chExt cx="1276999" cy="722857"/>
            </a:xfrm>
          </p:grpSpPr>
          <p:grpSp>
            <p:nvGrpSpPr>
              <p:cNvPr id="101" name="Group 100"/>
              <p:cNvGrpSpPr/>
              <p:nvPr/>
            </p:nvGrpSpPr>
            <p:grpSpPr>
              <a:xfrm>
                <a:off x="4796684" y="4140872"/>
                <a:ext cx="766205" cy="722857"/>
                <a:chOff x="6032710" y="2707998"/>
                <a:chExt cx="766205" cy="722857"/>
              </a:xfrm>
            </p:grpSpPr>
            <p:sp>
              <p:nvSpPr>
                <p:cNvPr id="103" name="Freeform 5"/>
                <p:cNvSpPr>
                  <a:spLocks noEditPoints="1"/>
                </p:cNvSpPr>
                <p:nvPr/>
              </p:nvSpPr>
              <p:spPr bwMode="auto">
                <a:xfrm>
                  <a:off x="6032710" y="2707998"/>
                  <a:ext cx="377442" cy="722857"/>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accent1"/>
                </a:solidFill>
                <a:ln w="12700" cap="flat" cmpd="sng">
                  <a:no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04" name="Can 103"/>
                <p:cNvSpPr/>
                <p:nvPr/>
              </p:nvSpPr>
              <p:spPr bwMode="auto">
                <a:xfrm>
                  <a:off x="6454766" y="2967963"/>
                  <a:ext cx="344149" cy="462892"/>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2" name="Freeform 63"/>
              <p:cNvSpPr>
                <a:spLocks noEditPoints="1"/>
              </p:cNvSpPr>
              <p:nvPr/>
            </p:nvSpPr>
            <p:spPr bwMode="auto">
              <a:xfrm>
                <a:off x="5607503" y="4410113"/>
                <a:ext cx="466180" cy="448225"/>
              </a:xfrm>
              <a:custGeom>
                <a:avLst/>
                <a:gdLst>
                  <a:gd name="T0" fmla="*/ 90 w 308"/>
                  <a:gd name="T1" fmla="*/ 80 h 296"/>
                  <a:gd name="T2" fmla="*/ 73 w 308"/>
                  <a:gd name="T3" fmla="*/ 80 h 296"/>
                  <a:gd name="T4" fmla="*/ 115 w 308"/>
                  <a:gd name="T5" fmla="*/ 89 h 296"/>
                  <a:gd name="T6" fmla="*/ 115 w 308"/>
                  <a:gd name="T7" fmla="*/ 72 h 296"/>
                  <a:gd name="T8" fmla="*/ 115 w 308"/>
                  <a:gd name="T9" fmla="*/ 89 h 296"/>
                  <a:gd name="T10" fmla="*/ 72 w 308"/>
                  <a:gd name="T11" fmla="*/ 46 h 296"/>
                  <a:gd name="T12" fmla="*/ 57 w 308"/>
                  <a:gd name="T13" fmla="*/ 55 h 296"/>
                  <a:gd name="T14" fmla="*/ 55 w 308"/>
                  <a:gd name="T15" fmla="*/ 125 h 296"/>
                  <a:gd name="T16" fmla="*/ 73 w 308"/>
                  <a:gd name="T17" fmla="*/ 94 h 296"/>
                  <a:gd name="T18" fmla="*/ 55 w 308"/>
                  <a:gd name="T19" fmla="*/ 125 h 296"/>
                  <a:gd name="T20" fmla="*/ 21 w 308"/>
                  <a:gd name="T21" fmla="*/ 0 h 296"/>
                  <a:gd name="T22" fmla="*/ 0 w 308"/>
                  <a:gd name="T23" fmla="*/ 275 h 296"/>
                  <a:gd name="T24" fmla="*/ 287 w 308"/>
                  <a:gd name="T25" fmla="*/ 296 h 296"/>
                  <a:gd name="T26" fmla="*/ 308 w 308"/>
                  <a:gd name="T27" fmla="*/ 21 h 296"/>
                  <a:gd name="T28" fmla="*/ 20 w 308"/>
                  <a:gd name="T29" fmla="*/ 80 h 296"/>
                  <a:gd name="T30" fmla="*/ 143 w 308"/>
                  <a:gd name="T31" fmla="*/ 80 h 296"/>
                  <a:gd name="T32" fmla="*/ 20 w 308"/>
                  <a:gd name="T33" fmla="*/ 80 h 296"/>
                  <a:gd name="T34" fmla="*/ 39 w 308"/>
                  <a:gd name="T35" fmla="*/ 244 h 296"/>
                  <a:gd name="T36" fmla="*/ 76 w 308"/>
                  <a:gd name="T37" fmla="*/ 244 h 296"/>
                  <a:gd name="T38" fmla="*/ 114 w 308"/>
                  <a:gd name="T39" fmla="*/ 253 h 296"/>
                  <a:gd name="T40" fmla="*/ 114 w 308"/>
                  <a:gd name="T41" fmla="*/ 234 h 296"/>
                  <a:gd name="T42" fmla="*/ 114 w 308"/>
                  <a:gd name="T43" fmla="*/ 253 h 296"/>
                  <a:gd name="T44" fmla="*/ 142 w 308"/>
                  <a:gd name="T45" fmla="*/ 244 h 296"/>
                  <a:gd name="T46" fmla="*/ 161 w 308"/>
                  <a:gd name="T47" fmla="*/ 244 h 296"/>
                  <a:gd name="T48" fmla="*/ 188 w 308"/>
                  <a:gd name="T49" fmla="*/ 253 h 296"/>
                  <a:gd name="T50" fmla="*/ 188 w 308"/>
                  <a:gd name="T51" fmla="*/ 234 h 296"/>
                  <a:gd name="T52" fmla="*/ 188 w 308"/>
                  <a:gd name="T53" fmla="*/ 253 h 296"/>
                  <a:gd name="T54" fmla="*/ 37 w 308"/>
                  <a:gd name="T55" fmla="*/ 193 h 296"/>
                  <a:gd name="T56" fmla="*/ 37 w 308"/>
                  <a:gd name="T57" fmla="*/ 180 h 296"/>
                  <a:gd name="T58" fmla="*/ 278 w 308"/>
                  <a:gd name="T59" fmla="*/ 186 h 296"/>
                  <a:gd name="T60" fmla="*/ 242 w 308"/>
                  <a:gd name="T61" fmla="*/ 140 h 296"/>
                  <a:gd name="T62" fmla="*/ 210 w 308"/>
                  <a:gd name="T63" fmla="*/ 20 h 296"/>
                  <a:gd name="T64" fmla="*/ 242 w 308"/>
                  <a:gd name="T65" fmla="*/ 140 h 296"/>
                  <a:gd name="T66" fmla="*/ 257 w 308"/>
                  <a:gd name="T67" fmla="*/ 62 h 296"/>
                  <a:gd name="T68" fmla="*/ 245 w 308"/>
                  <a:gd name="T69" fmla="*/ 50 h 296"/>
                  <a:gd name="T70" fmla="*/ 195 w 308"/>
                  <a:gd name="T71" fmla="*/ 63 h 296"/>
                  <a:gd name="T72" fmla="*/ 191 w 308"/>
                  <a:gd name="T73" fmla="*/ 80 h 296"/>
                  <a:gd name="T74" fmla="*/ 195 w 308"/>
                  <a:gd name="T75" fmla="*/ 63 h 296"/>
                  <a:gd name="T76" fmla="*/ 227 w 308"/>
                  <a:gd name="T77" fmla="*/ 115 h 296"/>
                  <a:gd name="T78" fmla="*/ 243 w 308"/>
                  <a:gd name="T79" fmla="*/ 111 h 296"/>
                  <a:gd name="T80" fmla="*/ 235 w 308"/>
                  <a:gd name="T81" fmla="*/ 78 h 296"/>
                  <a:gd name="T82" fmla="*/ 218 w 308"/>
                  <a:gd name="T83" fmla="*/ 82 h 296"/>
                  <a:gd name="T84" fmla="*/ 235 w 308"/>
                  <a:gd name="T85" fmla="*/ 7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296">
                    <a:moveTo>
                      <a:pt x="81" y="72"/>
                    </a:moveTo>
                    <a:cubicBezTo>
                      <a:pt x="86" y="72"/>
                      <a:pt x="90" y="76"/>
                      <a:pt x="90" y="80"/>
                    </a:cubicBezTo>
                    <a:cubicBezTo>
                      <a:pt x="90" y="85"/>
                      <a:pt x="86" y="89"/>
                      <a:pt x="81" y="89"/>
                    </a:cubicBezTo>
                    <a:cubicBezTo>
                      <a:pt x="77" y="89"/>
                      <a:pt x="73" y="85"/>
                      <a:pt x="73" y="80"/>
                    </a:cubicBezTo>
                    <a:cubicBezTo>
                      <a:pt x="73" y="76"/>
                      <a:pt x="77" y="72"/>
                      <a:pt x="81" y="72"/>
                    </a:cubicBezTo>
                    <a:close/>
                    <a:moveTo>
                      <a:pt x="115" y="89"/>
                    </a:moveTo>
                    <a:cubicBezTo>
                      <a:pt x="125" y="89"/>
                      <a:pt x="133" y="85"/>
                      <a:pt x="133" y="80"/>
                    </a:cubicBezTo>
                    <a:cubicBezTo>
                      <a:pt x="133" y="76"/>
                      <a:pt x="125" y="72"/>
                      <a:pt x="115" y="72"/>
                    </a:cubicBezTo>
                    <a:cubicBezTo>
                      <a:pt x="105" y="72"/>
                      <a:pt x="97" y="76"/>
                      <a:pt x="97" y="80"/>
                    </a:cubicBezTo>
                    <a:cubicBezTo>
                      <a:pt x="97" y="85"/>
                      <a:pt x="105" y="89"/>
                      <a:pt x="115" y="89"/>
                    </a:cubicBezTo>
                    <a:close/>
                    <a:moveTo>
                      <a:pt x="73" y="66"/>
                    </a:moveTo>
                    <a:cubicBezTo>
                      <a:pt x="77" y="64"/>
                      <a:pt x="76" y="55"/>
                      <a:pt x="72" y="46"/>
                    </a:cubicBezTo>
                    <a:cubicBezTo>
                      <a:pt x="67" y="38"/>
                      <a:pt x="59" y="33"/>
                      <a:pt x="55" y="35"/>
                    </a:cubicBezTo>
                    <a:cubicBezTo>
                      <a:pt x="51" y="37"/>
                      <a:pt x="52" y="46"/>
                      <a:pt x="57" y="55"/>
                    </a:cubicBezTo>
                    <a:cubicBezTo>
                      <a:pt x="62" y="63"/>
                      <a:pt x="69" y="68"/>
                      <a:pt x="73" y="66"/>
                    </a:cubicBezTo>
                    <a:close/>
                    <a:moveTo>
                      <a:pt x="55" y="125"/>
                    </a:moveTo>
                    <a:cubicBezTo>
                      <a:pt x="59" y="128"/>
                      <a:pt x="67" y="123"/>
                      <a:pt x="72" y="114"/>
                    </a:cubicBezTo>
                    <a:cubicBezTo>
                      <a:pt x="76" y="106"/>
                      <a:pt x="77" y="97"/>
                      <a:pt x="73" y="94"/>
                    </a:cubicBezTo>
                    <a:cubicBezTo>
                      <a:pt x="69" y="92"/>
                      <a:pt x="62" y="97"/>
                      <a:pt x="57" y="106"/>
                    </a:cubicBezTo>
                    <a:cubicBezTo>
                      <a:pt x="52" y="114"/>
                      <a:pt x="51" y="123"/>
                      <a:pt x="55" y="125"/>
                    </a:cubicBezTo>
                    <a:close/>
                    <a:moveTo>
                      <a:pt x="287" y="0"/>
                    </a:moveTo>
                    <a:cubicBezTo>
                      <a:pt x="21" y="0"/>
                      <a:pt x="21" y="0"/>
                      <a:pt x="21" y="0"/>
                    </a:cubicBezTo>
                    <a:cubicBezTo>
                      <a:pt x="9" y="0"/>
                      <a:pt x="0" y="10"/>
                      <a:pt x="0" y="21"/>
                    </a:cubicBezTo>
                    <a:cubicBezTo>
                      <a:pt x="0" y="275"/>
                      <a:pt x="0" y="275"/>
                      <a:pt x="0" y="275"/>
                    </a:cubicBezTo>
                    <a:cubicBezTo>
                      <a:pt x="0" y="287"/>
                      <a:pt x="9" y="296"/>
                      <a:pt x="21" y="296"/>
                    </a:cubicBezTo>
                    <a:cubicBezTo>
                      <a:pt x="287" y="296"/>
                      <a:pt x="287" y="296"/>
                      <a:pt x="287" y="296"/>
                    </a:cubicBezTo>
                    <a:cubicBezTo>
                      <a:pt x="298" y="296"/>
                      <a:pt x="308" y="287"/>
                      <a:pt x="308" y="275"/>
                    </a:cubicBezTo>
                    <a:cubicBezTo>
                      <a:pt x="308" y="21"/>
                      <a:pt x="308" y="21"/>
                      <a:pt x="308" y="21"/>
                    </a:cubicBezTo>
                    <a:cubicBezTo>
                      <a:pt x="308" y="10"/>
                      <a:pt x="298" y="0"/>
                      <a:pt x="287" y="0"/>
                    </a:cubicBezTo>
                    <a:close/>
                    <a:moveTo>
                      <a:pt x="20" y="80"/>
                    </a:moveTo>
                    <a:cubicBezTo>
                      <a:pt x="20" y="46"/>
                      <a:pt x="47" y="18"/>
                      <a:pt x="81" y="18"/>
                    </a:cubicBezTo>
                    <a:cubicBezTo>
                      <a:pt x="115" y="18"/>
                      <a:pt x="143" y="46"/>
                      <a:pt x="143" y="80"/>
                    </a:cubicBezTo>
                    <a:cubicBezTo>
                      <a:pt x="143" y="114"/>
                      <a:pt x="115" y="142"/>
                      <a:pt x="81" y="142"/>
                    </a:cubicBezTo>
                    <a:cubicBezTo>
                      <a:pt x="47" y="142"/>
                      <a:pt x="20" y="114"/>
                      <a:pt x="20" y="80"/>
                    </a:cubicBezTo>
                    <a:close/>
                    <a:moveTo>
                      <a:pt x="58" y="263"/>
                    </a:moveTo>
                    <a:cubicBezTo>
                      <a:pt x="47" y="263"/>
                      <a:pt x="39" y="254"/>
                      <a:pt x="39" y="244"/>
                    </a:cubicBezTo>
                    <a:cubicBezTo>
                      <a:pt x="39" y="234"/>
                      <a:pt x="47" y="225"/>
                      <a:pt x="58" y="225"/>
                    </a:cubicBezTo>
                    <a:cubicBezTo>
                      <a:pt x="68" y="225"/>
                      <a:pt x="76" y="234"/>
                      <a:pt x="76" y="244"/>
                    </a:cubicBezTo>
                    <a:cubicBezTo>
                      <a:pt x="76" y="254"/>
                      <a:pt x="68" y="263"/>
                      <a:pt x="58" y="263"/>
                    </a:cubicBezTo>
                    <a:close/>
                    <a:moveTo>
                      <a:pt x="114" y="253"/>
                    </a:moveTo>
                    <a:cubicBezTo>
                      <a:pt x="109" y="253"/>
                      <a:pt x="105" y="249"/>
                      <a:pt x="105" y="244"/>
                    </a:cubicBezTo>
                    <a:cubicBezTo>
                      <a:pt x="105" y="239"/>
                      <a:pt x="109" y="234"/>
                      <a:pt x="114" y="234"/>
                    </a:cubicBezTo>
                    <a:cubicBezTo>
                      <a:pt x="119" y="234"/>
                      <a:pt x="124" y="239"/>
                      <a:pt x="124" y="244"/>
                    </a:cubicBezTo>
                    <a:cubicBezTo>
                      <a:pt x="124" y="249"/>
                      <a:pt x="119" y="253"/>
                      <a:pt x="114" y="253"/>
                    </a:cubicBezTo>
                    <a:close/>
                    <a:moveTo>
                      <a:pt x="151" y="253"/>
                    </a:moveTo>
                    <a:cubicBezTo>
                      <a:pt x="146" y="253"/>
                      <a:pt x="142" y="249"/>
                      <a:pt x="142" y="244"/>
                    </a:cubicBezTo>
                    <a:cubicBezTo>
                      <a:pt x="142" y="239"/>
                      <a:pt x="146" y="234"/>
                      <a:pt x="151" y="234"/>
                    </a:cubicBezTo>
                    <a:cubicBezTo>
                      <a:pt x="157" y="234"/>
                      <a:pt x="161" y="239"/>
                      <a:pt x="161" y="244"/>
                    </a:cubicBezTo>
                    <a:cubicBezTo>
                      <a:pt x="161" y="249"/>
                      <a:pt x="157" y="253"/>
                      <a:pt x="151" y="253"/>
                    </a:cubicBezTo>
                    <a:close/>
                    <a:moveTo>
                      <a:pt x="188" y="253"/>
                    </a:moveTo>
                    <a:cubicBezTo>
                      <a:pt x="183" y="253"/>
                      <a:pt x="179" y="249"/>
                      <a:pt x="179" y="244"/>
                    </a:cubicBezTo>
                    <a:cubicBezTo>
                      <a:pt x="179" y="239"/>
                      <a:pt x="183" y="234"/>
                      <a:pt x="188" y="234"/>
                    </a:cubicBezTo>
                    <a:cubicBezTo>
                      <a:pt x="194" y="234"/>
                      <a:pt x="198" y="239"/>
                      <a:pt x="198" y="244"/>
                    </a:cubicBezTo>
                    <a:cubicBezTo>
                      <a:pt x="198" y="249"/>
                      <a:pt x="194" y="253"/>
                      <a:pt x="188" y="253"/>
                    </a:cubicBezTo>
                    <a:close/>
                    <a:moveTo>
                      <a:pt x="271" y="193"/>
                    </a:moveTo>
                    <a:cubicBezTo>
                      <a:pt x="37" y="193"/>
                      <a:pt x="37" y="193"/>
                      <a:pt x="37" y="193"/>
                    </a:cubicBezTo>
                    <a:cubicBezTo>
                      <a:pt x="33" y="193"/>
                      <a:pt x="30" y="190"/>
                      <a:pt x="30" y="186"/>
                    </a:cubicBezTo>
                    <a:cubicBezTo>
                      <a:pt x="30" y="183"/>
                      <a:pt x="33" y="180"/>
                      <a:pt x="37" y="180"/>
                    </a:cubicBezTo>
                    <a:cubicBezTo>
                      <a:pt x="271" y="180"/>
                      <a:pt x="271" y="180"/>
                      <a:pt x="271" y="180"/>
                    </a:cubicBezTo>
                    <a:cubicBezTo>
                      <a:pt x="275" y="180"/>
                      <a:pt x="278" y="183"/>
                      <a:pt x="278" y="186"/>
                    </a:cubicBezTo>
                    <a:cubicBezTo>
                      <a:pt x="278" y="190"/>
                      <a:pt x="275" y="193"/>
                      <a:pt x="271" y="193"/>
                    </a:cubicBezTo>
                    <a:close/>
                    <a:moveTo>
                      <a:pt x="242" y="140"/>
                    </a:moveTo>
                    <a:cubicBezTo>
                      <a:pt x="209" y="149"/>
                      <a:pt x="176" y="129"/>
                      <a:pt x="167" y="96"/>
                    </a:cubicBezTo>
                    <a:cubicBezTo>
                      <a:pt x="158" y="63"/>
                      <a:pt x="177" y="29"/>
                      <a:pt x="210" y="20"/>
                    </a:cubicBezTo>
                    <a:cubicBezTo>
                      <a:pt x="243" y="12"/>
                      <a:pt x="277" y="31"/>
                      <a:pt x="286" y="64"/>
                    </a:cubicBezTo>
                    <a:cubicBezTo>
                      <a:pt x="295" y="97"/>
                      <a:pt x="275" y="131"/>
                      <a:pt x="242" y="140"/>
                    </a:cubicBezTo>
                    <a:close/>
                    <a:moveTo>
                      <a:pt x="263" y="43"/>
                    </a:moveTo>
                    <a:cubicBezTo>
                      <a:pt x="267" y="47"/>
                      <a:pt x="264" y="55"/>
                      <a:pt x="257" y="62"/>
                    </a:cubicBezTo>
                    <a:cubicBezTo>
                      <a:pt x="250" y="69"/>
                      <a:pt x="241" y="72"/>
                      <a:pt x="238" y="69"/>
                    </a:cubicBezTo>
                    <a:cubicBezTo>
                      <a:pt x="235" y="65"/>
                      <a:pt x="238" y="57"/>
                      <a:pt x="245" y="50"/>
                    </a:cubicBezTo>
                    <a:cubicBezTo>
                      <a:pt x="252" y="43"/>
                      <a:pt x="260" y="40"/>
                      <a:pt x="263" y="43"/>
                    </a:cubicBezTo>
                    <a:close/>
                    <a:moveTo>
                      <a:pt x="195" y="63"/>
                    </a:moveTo>
                    <a:cubicBezTo>
                      <a:pt x="186" y="61"/>
                      <a:pt x="177" y="62"/>
                      <a:pt x="176" y="67"/>
                    </a:cubicBezTo>
                    <a:cubicBezTo>
                      <a:pt x="175" y="71"/>
                      <a:pt x="181" y="77"/>
                      <a:pt x="191" y="80"/>
                    </a:cubicBezTo>
                    <a:cubicBezTo>
                      <a:pt x="201" y="82"/>
                      <a:pt x="209" y="80"/>
                      <a:pt x="210" y="76"/>
                    </a:cubicBezTo>
                    <a:cubicBezTo>
                      <a:pt x="212" y="71"/>
                      <a:pt x="205" y="66"/>
                      <a:pt x="195" y="63"/>
                    </a:cubicBezTo>
                    <a:close/>
                    <a:moveTo>
                      <a:pt x="230" y="96"/>
                    </a:moveTo>
                    <a:cubicBezTo>
                      <a:pt x="226" y="97"/>
                      <a:pt x="224" y="106"/>
                      <a:pt x="227" y="115"/>
                    </a:cubicBezTo>
                    <a:cubicBezTo>
                      <a:pt x="230" y="125"/>
                      <a:pt x="235" y="131"/>
                      <a:pt x="240" y="130"/>
                    </a:cubicBezTo>
                    <a:cubicBezTo>
                      <a:pt x="244" y="129"/>
                      <a:pt x="246" y="120"/>
                      <a:pt x="243" y="111"/>
                    </a:cubicBezTo>
                    <a:cubicBezTo>
                      <a:pt x="241" y="101"/>
                      <a:pt x="235" y="94"/>
                      <a:pt x="230" y="96"/>
                    </a:cubicBezTo>
                    <a:close/>
                    <a:moveTo>
                      <a:pt x="235" y="78"/>
                    </a:moveTo>
                    <a:cubicBezTo>
                      <a:pt x="233" y="74"/>
                      <a:pt x="229" y="71"/>
                      <a:pt x="224" y="72"/>
                    </a:cubicBezTo>
                    <a:cubicBezTo>
                      <a:pt x="220" y="73"/>
                      <a:pt x="217" y="78"/>
                      <a:pt x="218" y="82"/>
                    </a:cubicBezTo>
                    <a:cubicBezTo>
                      <a:pt x="219" y="87"/>
                      <a:pt x="224" y="90"/>
                      <a:pt x="229" y="88"/>
                    </a:cubicBezTo>
                    <a:cubicBezTo>
                      <a:pt x="233" y="87"/>
                      <a:pt x="236" y="83"/>
                      <a:pt x="235" y="78"/>
                    </a:cubicBezTo>
                    <a:close/>
                  </a:path>
                </a:pathLst>
              </a:custGeom>
              <a:solidFill>
                <a:schemeClr val="accent1"/>
              </a:solidFill>
              <a:ln>
                <a:noFill/>
              </a:ln>
            </p:spPr>
            <p:txBody>
              <a:bodyPr vert="horz" wrap="square" lIns="124297" tIns="62148" rIns="124297" bIns="62148" numCol="1" anchor="t" anchorCtr="0" compatLnSpc="1">
                <a:prstTxWarp prst="textNoShape">
                  <a:avLst/>
                </a:prstTxWarp>
              </a:bodyPr>
              <a:lstStyle/>
              <a:p>
                <a:pPr defTabSz="1242980" fontAlgn="base">
                  <a:spcBef>
                    <a:spcPct val="0"/>
                  </a:spcBef>
                  <a:spcAft>
                    <a:spcPct val="0"/>
                  </a:spcAft>
                </a:pPr>
                <a:endParaRPr lang="en-US" sz="2174" spc="-41" dirty="0">
                  <a:solidFill>
                    <a:srgbClr val="505050"/>
                  </a:solidFill>
                  <a:cs typeface="Segoe UI" panose="020B0502040204020203" pitchFamily="34" charset="0"/>
                </a:endParaRPr>
              </a:p>
            </p:txBody>
          </p:sp>
        </p:grpSp>
        <p:sp>
          <p:nvSpPr>
            <p:cNvPr id="99" name="TextBox 98"/>
            <p:cNvSpPr txBox="1"/>
            <p:nvPr/>
          </p:nvSpPr>
          <p:spPr>
            <a:xfrm>
              <a:off x="-192228" y="2856411"/>
              <a:ext cx="1958684" cy="457039"/>
            </a:xfrm>
            <a:prstGeom prst="rect">
              <a:avLst/>
            </a:prstGeom>
            <a:noFill/>
          </p:spPr>
          <p:txBody>
            <a:bodyPr wrap="square" lIns="0" tIns="0" rIns="0" bIns="0" rtlCol="0">
              <a:spAutoFit/>
            </a:bodyPr>
            <a:lstStyle/>
            <a:p>
              <a:pPr algn="r" defTabSz="932581">
                <a:lnSpc>
                  <a:spcPct val="90000"/>
                </a:lnSpc>
              </a:pPr>
              <a:r>
                <a:rPr lang="en-US" sz="1496" spc="-52" dirty="0">
                  <a:solidFill>
                    <a:srgbClr val="505050"/>
                  </a:solidFill>
                </a:rPr>
                <a:t>Scalable, centralized backup </a:t>
              </a:r>
              <a:r>
                <a:rPr lang="en-US" sz="1496" spc="-52" dirty="0" smtClean="0">
                  <a:solidFill>
                    <a:srgbClr val="505050"/>
                  </a:solidFill>
                </a:rPr>
                <a:t/>
              </a:r>
              <a:br>
                <a:rPr lang="en-US" sz="1496" spc="-52" dirty="0" smtClean="0">
                  <a:solidFill>
                    <a:srgbClr val="505050"/>
                  </a:solidFill>
                </a:rPr>
              </a:br>
              <a:r>
                <a:rPr lang="en-US" sz="1496" spc="-52" dirty="0" smtClean="0">
                  <a:solidFill>
                    <a:srgbClr val="505050"/>
                  </a:solidFill>
                </a:rPr>
                <a:t>with </a:t>
              </a:r>
              <a:r>
                <a:rPr lang="en-US" sz="1496" spc="-52" dirty="0">
                  <a:solidFill>
                    <a:srgbClr val="505050"/>
                  </a:solidFill>
                </a:rPr>
                <a:t>System Center</a:t>
              </a:r>
              <a:br>
                <a:rPr lang="en-US" sz="1496" spc="-52" dirty="0">
                  <a:solidFill>
                    <a:srgbClr val="505050"/>
                  </a:solidFill>
                </a:rPr>
              </a:br>
              <a:r>
                <a:rPr lang="en-US" sz="1496" spc="-52" dirty="0">
                  <a:solidFill>
                    <a:srgbClr val="505050"/>
                  </a:solidFill>
                </a:rPr>
                <a:t>Data Protection Manager</a:t>
              </a:r>
              <a:endParaRPr lang="en-US" sz="1496" spc="-52" baseline="-25000" dirty="0">
                <a:solidFill>
                  <a:srgbClr val="505050"/>
                </a:solidFill>
              </a:endParaRPr>
            </a:p>
          </p:txBody>
        </p:sp>
      </p:grpSp>
      <p:grpSp>
        <p:nvGrpSpPr>
          <p:cNvPr id="4" name="Group 3"/>
          <p:cNvGrpSpPr/>
          <p:nvPr/>
        </p:nvGrpSpPr>
        <p:grpSpPr>
          <a:xfrm>
            <a:off x="4864259" y="2025945"/>
            <a:ext cx="2574492" cy="1691983"/>
            <a:chOff x="3576337" y="1489801"/>
            <a:chExt cx="1893181" cy="1244218"/>
          </a:xfrm>
        </p:grpSpPr>
        <p:grpSp>
          <p:nvGrpSpPr>
            <p:cNvPr id="21" name="Group 20"/>
            <p:cNvGrpSpPr/>
            <p:nvPr/>
          </p:nvGrpSpPr>
          <p:grpSpPr>
            <a:xfrm>
              <a:off x="3740100" y="1489801"/>
              <a:ext cx="1569979" cy="864531"/>
              <a:chOff x="2629767" y="2540878"/>
              <a:chExt cx="1788199" cy="984697"/>
            </a:xfrm>
          </p:grpSpPr>
          <p:sp>
            <p:nvSpPr>
              <p:cNvPr id="22" name="Freeform 128"/>
              <p:cNvSpPr>
                <a:spLocks noChangeAspect="1"/>
              </p:cNvSpPr>
              <p:nvPr/>
            </p:nvSpPr>
            <p:spPr bwMode="black">
              <a:xfrm>
                <a:off x="2629767" y="2540878"/>
                <a:ext cx="1788199" cy="98469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72C6"/>
              </a:solidFill>
              <a:extLst/>
            </p:spPr>
            <p:txBody>
              <a:bodyPr vert="horz" wrap="square" lIns="89629" tIns="44815" rIns="89629" bIns="44815" numCol="1" anchor="b" anchorCtr="1" compatLnSpc="1">
                <a:prstTxWarp prst="textNoShape">
                  <a:avLst/>
                </a:prstTxWarp>
              </a:bodyPr>
              <a:lstStyle/>
              <a:p>
                <a:pPr defTabSz="914073">
                  <a:defRPr/>
                </a:pPr>
                <a:endParaRPr lang="en-US" sz="1765" kern="0" dirty="0">
                  <a:solidFill>
                    <a:srgbClr val="FFFFFF"/>
                  </a:solidFill>
                </a:endParaRPr>
              </a:p>
            </p:txBody>
          </p:sp>
          <p:pic>
            <p:nvPicPr>
              <p:cNvPr id="23" name="Picture 22"/>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2883209" y="3010625"/>
                <a:ext cx="1342947" cy="311374"/>
              </a:xfrm>
              <a:prstGeom prst="rect">
                <a:avLst/>
              </a:prstGeom>
              <a:noFill/>
              <a:ln>
                <a:noFill/>
              </a:ln>
            </p:spPr>
          </p:pic>
        </p:grpSp>
        <p:sp>
          <p:nvSpPr>
            <p:cNvPr id="105" name="TextBox 104"/>
            <p:cNvSpPr txBox="1"/>
            <p:nvPr/>
          </p:nvSpPr>
          <p:spPr>
            <a:xfrm>
              <a:off x="3576337" y="2429327"/>
              <a:ext cx="1893181" cy="304692"/>
            </a:xfrm>
            <a:prstGeom prst="rect">
              <a:avLst/>
            </a:prstGeom>
            <a:noFill/>
          </p:spPr>
          <p:txBody>
            <a:bodyPr wrap="square" lIns="0" tIns="0" rIns="0" bIns="0" rtlCol="0">
              <a:spAutoFit/>
            </a:bodyPr>
            <a:lstStyle/>
            <a:p>
              <a:pPr algn="ctr" defTabSz="932581">
                <a:lnSpc>
                  <a:spcPct val="90000"/>
                </a:lnSpc>
              </a:pPr>
              <a:r>
                <a:rPr lang="en-US" sz="1496" spc="-52" dirty="0">
                  <a:solidFill>
                    <a:srgbClr val="505050"/>
                  </a:solidFill>
                </a:rPr>
                <a:t>Enhanced through integration with Microsoft Azure Backup</a:t>
              </a:r>
              <a:endParaRPr lang="en-US" sz="1496" spc="-52" baseline="-25000" dirty="0">
                <a:solidFill>
                  <a:srgbClr val="505050"/>
                </a:solidFill>
              </a:endParaRPr>
            </a:p>
          </p:txBody>
        </p:sp>
      </p:grpSp>
      <p:sp>
        <p:nvSpPr>
          <p:cNvPr id="117" name="Title 1"/>
          <p:cNvSpPr txBox="1">
            <a:spLocks/>
          </p:cNvSpPr>
          <p:nvPr/>
        </p:nvSpPr>
        <p:spPr>
          <a:xfrm>
            <a:off x="149612" y="6143148"/>
            <a:ext cx="12003784" cy="739294"/>
          </a:xfrm>
          <a:prstGeom prst="rect">
            <a:avLst/>
          </a:prstGeom>
        </p:spPr>
        <p:txBody>
          <a:bodyPr vert="horz" wrap="square" lIns="198955" tIns="124347" rIns="198955" bIns="124347" rtlCol="0" anchor="ctr">
            <a:noAutofit/>
          </a:bodyPr>
          <a:lstStyle>
            <a:lvl1pPr algn="l" defTabSz="685870" rtl="0" eaLnBrk="1" latinLnBrk="0" hangingPunct="1">
              <a:lnSpc>
                <a:spcPts val="4632"/>
              </a:lnSpc>
              <a:spcBef>
                <a:spcPct val="0"/>
              </a:spcBef>
              <a:buNone/>
              <a:defRPr lang="en-US" sz="4265" b="0" kern="1200" cap="none" spc="-75" baseline="0">
                <a:ln w="3175">
                  <a:noFill/>
                </a:ln>
                <a:solidFill>
                  <a:schemeClr val="accent2"/>
                </a:solidFill>
                <a:effectLst/>
                <a:latin typeface="+mj-lt"/>
                <a:ea typeface="+mn-ea"/>
                <a:cs typeface="Segoe UI" pitchFamily="34" charset="0"/>
              </a:defRPr>
            </a:lvl1pPr>
          </a:lstStyle>
          <a:p>
            <a:pPr algn="ctr">
              <a:lnSpc>
                <a:spcPct val="100000"/>
              </a:lnSpc>
            </a:pPr>
            <a:r>
              <a:rPr lang="en-US" sz="1836" spc="-100" dirty="0">
                <a:gradFill>
                  <a:gsLst>
                    <a:gs pos="0">
                      <a:schemeClr val="tx1"/>
                    </a:gs>
                    <a:gs pos="100000">
                      <a:schemeClr val="tx1"/>
                    </a:gs>
                  </a:gsLst>
                  <a:lin ang="5400000" scaled="1"/>
                </a:gradFill>
                <a:latin typeface="Segoe UI"/>
              </a:rPr>
              <a:t>With Microsoft, customers can recover quickly from human error, service </a:t>
            </a:r>
            <a:r>
              <a:rPr lang="en-US" sz="1836" spc="-100" dirty="0" smtClean="0">
                <a:gradFill>
                  <a:gsLst>
                    <a:gs pos="0">
                      <a:schemeClr val="tx1"/>
                    </a:gs>
                    <a:gs pos="100000">
                      <a:schemeClr val="tx1"/>
                    </a:gs>
                  </a:gsLst>
                  <a:lin ang="5400000" scaled="1"/>
                </a:gradFill>
                <a:latin typeface="Segoe UI"/>
              </a:rPr>
              <a:t>outages, </a:t>
            </a:r>
            <a:r>
              <a:rPr lang="en-US" sz="1836" spc="-100" dirty="0">
                <a:gradFill>
                  <a:gsLst>
                    <a:gs pos="0">
                      <a:schemeClr val="tx1"/>
                    </a:gs>
                    <a:gs pos="100000">
                      <a:schemeClr val="tx1"/>
                    </a:gs>
                  </a:gsLst>
                  <a:lin ang="5400000" scaled="1"/>
                </a:gradFill>
                <a:latin typeface="Segoe UI"/>
              </a:rPr>
              <a:t>and disasters with cost-effective solutions </a:t>
            </a:r>
            <a:r>
              <a:rPr lang="en-US" sz="1836" spc="-100" dirty="0" smtClean="0">
                <a:gradFill>
                  <a:gsLst>
                    <a:gs pos="0">
                      <a:schemeClr val="tx1"/>
                    </a:gs>
                    <a:gs pos="100000">
                      <a:schemeClr val="tx1"/>
                    </a:gs>
                  </a:gsLst>
                  <a:lin ang="5400000" scaled="1"/>
                </a:gradFill>
                <a:latin typeface="Segoe UI"/>
              </a:rPr>
              <a:t/>
            </a:r>
            <a:br>
              <a:rPr lang="en-US" sz="1836" spc="-100" dirty="0" smtClean="0">
                <a:gradFill>
                  <a:gsLst>
                    <a:gs pos="0">
                      <a:schemeClr val="tx1"/>
                    </a:gs>
                    <a:gs pos="100000">
                      <a:schemeClr val="tx1"/>
                    </a:gs>
                  </a:gsLst>
                  <a:lin ang="5400000" scaled="1"/>
                </a:gradFill>
                <a:latin typeface="Segoe UI"/>
              </a:rPr>
            </a:br>
            <a:r>
              <a:rPr lang="en-US" sz="1836" spc="-100" dirty="0" smtClean="0">
                <a:gradFill>
                  <a:gsLst>
                    <a:gs pos="0">
                      <a:schemeClr val="tx1"/>
                    </a:gs>
                    <a:gs pos="100000">
                      <a:schemeClr val="tx1"/>
                    </a:gs>
                  </a:gsLst>
                  <a:lin ang="5400000" scaled="1"/>
                </a:gradFill>
                <a:latin typeface="Segoe UI"/>
              </a:rPr>
              <a:t>that </a:t>
            </a:r>
            <a:r>
              <a:rPr lang="en-US" sz="1836" spc="-100" dirty="0">
                <a:gradFill>
                  <a:gsLst>
                    <a:gs pos="0">
                      <a:schemeClr val="tx1"/>
                    </a:gs>
                    <a:gs pos="100000">
                      <a:schemeClr val="tx1"/>
                    </a:gs>
                  </a:gsLst>
                  <a:lin ang="5400000" scaled="1"/>
                </a:gradFill>
                <a:latin typeface="Segoe UI"/>
              </a:rPr>
              <a:t>automate protection and recovery of key data and applications and that are cloud-integrated for reliable </a:t>
            </a:r>
            <a:r>
              <a:rPr lang="en-US" sz="1836" spc="-100" dirty="0" smtClean="0">
                <a:gradFill>
                  <a:gsLst>
                    <a:gs pos="0">
                      <a:schemeClr val="tx1"/>
                    </a:gs>
                    <a:gs pos="100000">
                      <a:schemeClr val="tx1"/>
                    </a:gs>
                  </a:gsLst>
                  <a:lin ang="5400000" scaled="1"/>
                </a:gradFill>
                <a:latin typeface="Segoe UI"/>
              </a:rPr>
              <a:t>offsite protection.</a:t>
            </a:r>
            <a:endParaRPr lang="en-US" sz="1836" spc="-100" dirty="0">
              <a:gradFill>
                <a:gsLst>
                  <a:gs pos="0">
                    <a:schemeClr val="tx1"/>
                  </a:gs>
                  <a:gs pos="100000">
                    <a:schemeClr val="tx1"/>
                  </a:gs>
                </a:gsLst>
                <a:lin ang="5400000" scaled="1"/>
              </a:gradFill>
              <a:latin typeface="Segoe UI"/>
            </a:endParaRPr>
          </a:p>
        </p:txBody>
      </p:sp>
      <p:cxnSp>
        <p:nvCxnSpPr>
          <p:cNvPr id="5" name="Straight Connector 4"/>
          <p:cNvCxnSpPr/>
          <p:nvPr/>
        </p:nvCxnSpPr>
        <p:spPr>
          <a:xfrm>
            <a:off x="274638" y="6075414"/>
            <a:ext cx="11889246"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707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163" y="297351"/>
            <a:ext cx="11887878" cy="1454472"/>
          </a:xfrm>
        </p:spPr>
        <p:txBody>
          <a:bodyPr/>
          <a:lstStyle/>
          <a:p>
            <a:r>
              <a:rPr lang="en-US" dirty="0" smtClean="0">
                <a:solidFill>
                  <a:schemeClr val="bg1">
                    <a:lumMod val="50000"/>
                  </a:schemeClr>
                </a:solidFill>
              </a:rPr>
              <a:t>Protect your data</a:t>
            </a:r>
            <a:r>
              <a:rPr lang="en-US" dirty="0" smtClean="0"/>
              <a:t/>
            </a:r>
            <a:br>
              <a:rPr lang="en-US" dirty="0" smtClean="0"/>
            </a:br>
            <a:r>
              <a:rPr lang="en-US" sz="3399" dirty="0">
                <a:gradFill>
                  <a:gsLst>
                    <a:gs pos="0">
                      <a:schemeClr val="accent1"/>
                    </a:gs>
                    <a:gs pos="100000">
                      <a:schemeClr val="accent1"/>
                    </a:gs>
                  </a:gsLst>
                  <a:lin ang="5400000" scaled="1"/>
                </a:gradFill>
              </a:rPr>
              <a:t>Basic backup and recovery built into Windows Server</a:t>
            </a:r>
          </a:p>
        </p:txBody>
      </p:sp>
      <p:sp>
        <p:nvSpPr>
          <p:cNvPr id="7" name="Rectangle 6"/>
          <p:cNvSpPr/>
          <p:nvPr/>
        </p:nvSpPr>
        <p:spPr>
          <a:xfrm>
            <a:off x="502026" y="1692592"/>
            <a:ext cx="4854307" cy="343790"/>
          </a:xfrm>
          <a:prstGeom prst="rect">
            <a:avLst/>
          </a:prstGeom>
          <a:noFill/>
        </p:spPr>
        <p:txBody>
          <a:bodyPr wrap="square">
            <a:spAutoFit/>
          </a:bodyPr>
          <a:lstStyle/>
          <a:p>
            <a:pPr marL="0" lvl="1" defTabSz="471517">
              <a:lnSpc>
                <a:spcPct val="90000"/>
              </a:lnSpc>
              <a:spcBef>
                <a:spcPts val="306"/>
              </a:spcBef>
              <a:spcAft>
                <a:spcPts val="612"/>
              </a:spcAft>
              <a:buClr>
                <a:srgbClr val="EFEFEF"/>
              </a:buClr>
            </a:pPr>
            <a:endParaRPr lang="en-US" sz="1767" dirty="0">
              <a:solidFill>
                <a:srgbClr val="505050"/>
              </a:solidFill>
              <a:cs typeface="Segoe UI" pitchFamily="34" charset="0"/>
            </a:endParaRPr>
          </a:p>
        </p:txBody>
      </p:sp>
      <p:grpSp>
        <p:nvGrpSpPr>
          <p:cNvPr id="5" name="Group 4"/>
          <p:cNvGrpSpPr/>
          <p:nvPr/>
        </p:nvGrpSpPr>
        <p:grpSpPr>
          <a:xfrm>
            <a:off x="919336" y="2141109"/>
            <a:ext cx="4436998" cy="3251444"/>
            <a:chOff x="4977200" y="1371012"/>
            <a:chExt cx="3263257" cy="2391325"/>
          </a:xfrm>
        </p:grpSpPr>
        <p:grpSp>
          <p:nvGrpSpPr>
            <p:cNvPr id="8" name="Group 7"/>
            <p:cNvGrpSpPr/>
            <p:nvPr/>
          </p:nvGrpSpPr>
          <p:grpSpPr>
            <a:xfrm>
              <a:off x="4977200" y="1982773"/>
              <a:ext cx="3263257" cy="1779564"/>
              <a:chOff x="4977200" y="1982773"/>
              <a:chExt cx="3263257" cy="1779564"/>
            </a:xfrm>
          </p:grpSpPr>
          <p:sp>
            <p:nvSpPr>
              <p:cNvPr id="86" name="Bent Arrow 85"/>
              <p:cNvSpPr/>
              <p:nvPr/>
            </p:nvSpPr>
            <p:spPr bwMode="auto">
              <a:xfrm rot="19783292">
                <a:off x="4977200" y="1982773"/>
                <a:ext cx="1176874" cy="868680"/>
              </a:xfrm>
              <a:prstGeom prst="bentArrow">
                <a:avLst>
                  <a:gd name="adj1" fmla="val 16219"/>
                  <a:gd name="adj2" fmla="val 25000"/>
                  <a:gd name="adj3" fmla="val 25000"/>
                  <a:gd name="adj4" fmla="val 4375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algn="ctr" defTabSz="1267825"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9" name="Group 88"/>
              <p:cNvGrpSpPr/>
              <p:nvPr/>
            </p:nvGrpSpPr>
            <p:grpSpPr>
              <a:xfrm>
                <a:off x="5170778" y="3039480"/>
                <a:ext cx="3069679" cy="722857"/>
                <a:chOff x="1450898" y="3758501"/>
                <a:chExt cx="3069679" cy="722857"/>
              </a:xfrm>
            </p:grpSpPr>
            <p:grpSp>
              <p:nvGrpSpPr>
                <p:cNvPr id="90" name="Group 89"/>
                <p:cNvGrpSpPr/>
                <p:nvPr/>
              </p:nvGrpSpPr>
              <p:grpSpPr>
                <a:xfrm>
                  <a:off x="1450898" y="3758501"/>
                  <a:ext cx="772301" cy="722857"/>
                  <a:chOff x="5637851" y="2707998"/>
                  <a:chExt cx="772301" cy="722857"/>
                </a:xfrm>
              </p:grpSpPr>
              <p:sp>
                <p:nvSpPr>
                  <p:cNvPr id="94" name="Freeform 5"/>
                  <p:cNvSpPr>
                    <a:spLocks noEditPoints="1"/>
                  </p:cNvSpPr>
                  <p:nvPr/>
                </p:nvSpPr>
                <p:spPr bwMode="auto">
                  <a:xfrm>
                    <a:off x="6032710" y="2707998"/>
                    <a:ext cx="377442" cy="722857"/>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rgbClr val="00188F"/>
                  </a:solidFill>
                  <a:ln w="12700" cap="flat" cmpd="sng">
                    <a:noFill/>
                    <a:prstDash val="solid"/>
                    <a:miter lim="800000"/>
                    <a:headEnd/>
                    <a:tailEnd/>
                  </a:ln>
                </p:spPr>
                <p:txBody>
                  <a:bodyPr vert="horz" wrap="square" lIns="91414" tIns="45707" rIns="91414" bIns="45707" numCol="1" anchor="t" anchorCtr="0" compatLnSpc="1">
                    <a:prstTxWarp prst="textNoShape">
                      <a:avLst/>
                    </a:prstTxWarp>
                  </a:bodyPr>
                  <a:lstStyle/>
                  <a:p>
                    <a:pPr defTabSz="932502">
                      <a:defRPr/>
                    </a:pPr>
                    <a:endParaRPr lang="en-GB" sz="1801" kern="0">
                      <a:solidFill>
                        <a:srgbClr val="505050"/>
                      </a:solidFill>
                    </a:endParaRPr>
                  </a:p>
                </p:txBody>
              </p:sp>
              <p:sp>
                <p:nvSpPr>
                  <p:cNvPr id="95" name="Can 94"/>
                  <p:cNvSpPr/>
                  <p:nvPr/>
                </p:nvSpPr>
                <p:spPr bwMode="auto">
                  <a:xfrm>
                    <a:off x="5637851" y="2961352"/>
                    <a:ext cx="344149" cy="462892"/>
                  </a:xfrm>
                  <a:prstGeom prst="can">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algn="ctr" defTabSz="1267825"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92" name="TextBox 91"/>
                <p:cNvSpPr txBox="1"/>
                <p:nvPr/>
              </p:nvSpPr>
              <p:spPr>
                <a:xfrm>
                  <a:off x="2480691" y="4005868"/>
                  <a:ext cx="2039886" cy="466204"/>
                </a:xfrm>
                <a:prstGeom prst="rect">
                  <a:avLst/>
                </a:prstGeom>
                <a:noFill/>
              </p:spPr>
              <p:txBody>
                <a:bodyPr wrap="square" lIns="0" tIns="0" rIns="0" bIns="0" rtlCol="0">
                  <a:spAutoFit/>
                </a:bodyPr>
                <a:lstStyle/>
                <a:p>
                  <a:pPr defTabSz="932402">
                    <a:lnSpc>
                      <a:spcPct val="90000"/>
                    </a:lnSpc>
                  </a:pPr>
                  <a:r>
                    <a:rPr lang="en-US" sz="1496" spc="-52" dirty="0">
                      <a:solidFill>
                        <a:srgbClr val="505050"/>
                      </a:solidFill>
                    </a:rPr>
                    <a:t>Simplified protection and recovery, built into Windows Server with Windows Server Backup</a:t>
                  </a:r>
                  <a:endParaRPr lang="en-US" sz="1496" spc="-52" baseline="-25000" dirty="0">
                    <a:solidFill>
                      <a:srgbClr val="505050"/>
                    </a:solidFill>
                  </a:endParaRPr>
                </a:p>
              </p:txBody>
            </p:sp>
          </p:grpSp>
        </p:grpSp>
        <p:grpSp>
          <p:nvGrpSpPr>
            <p:cNvPr id="4" name="Group 3"/>
            <p:cNvGrpSpPr/>
            <p:nvPr/>
          </p:nvGrpSpPr>
          <p:grpSpPr>
            <a:xfrm>
              <a:off x="6038536" y="1371012"/>
              <a:ext cx="1893181" cy="1293200"/>
              <a:chOff x="6038536" y="1371012"/>
              <a:chExt cx="1893181" cy="1293200"/>
            </a:xfrm>
          </p:grpSpPr>
          <p:grpSp>
            <p:nvGrpSpPr>
              <p:cNvPr id="21" name="Group 20"/>
              <p:cNvGrpSpPr/>
              <p:nvPr/>
            </p:nvGrpSpPr>
            <p:grpSpPr>
              <a:xfrm>
                <a:off x="6205618" y="1371012"/>
                <a:ext cx="1569979" cy="864531"/>
                <a:chOff x="5437981" y="2405578"/>
                <a:chExt cx="1788199" cy="984697"/>
              </a:xfrm>
            </p:grpSpPr>
            <p:sp>
              <p:nvSpPr>
                <p:cNvPr id="22" name="Freeform 128"/>
                <p:cNvSpPr>
                  <a:spLocks noChangeAspect="1"/>
                </p:cNvSpPr>
                <p:nvPr/>
              </p:nvSpPr>
              <p:spPr bwMode="black">
                <a:xfrm>
                  <a:off x="5437981" y="2405578"/>
                  <a:ext cx="1788199" cy="98469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72C6"/>
                </a:solidFill>
                <a:extLst/>
              </p:spPr>
              <p:txBody>
                <a:bodyPr vert="horz" wrap="square" lIns="89616" tIns="44809" rIns="89616" bIns="44809" numCol="1" anchor="b" anchorCtr="1" compatLnSpc="1">
                  <a:prstTxWarp prst="textNoShape">
                    <a:avLst/>
                  </a:prstTxWarp>
                </a:bodyPr>
                <a:lstStyle/>
                <a:p>
                  <a:pPr defTabSz="913898">
                    <a:defRPr/>
                  </a:pPr>
                  <a:endParaRPr lang="en-US" sz="1764" kern="0" dirty="0">
                    <a:solidFill>
                      <a:srgbClr val="FFFFFF"/>
                    </a:solidFill>
                  </a:endParaRPr>
                </a:p>
              </p:txBody>
            </p:sp>
            <p:pic>
              <p:nvPicPr>
                <p:cNvPr id="23" name="Picture 22"/>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5691422" y="2875325"/>
                  <a:ext cx="1342947" cy="311374"/>
                </a:xfrm>
                <a:prstGeom prst="rect">
                  <a:avLst/>
                </a:prstGeom>
                <a:noFill/>
                <a:ln>
                  <a:noFill/>
                </a:ln>
              </p:spPr>
            </p:pic>
          </p:grpSp>
          <p:sp>
            <p:nvSpPr>
              <p:cNvPr id="105" name="TextBox 104"/>
              <p:cNvSpPr txBox="1"/>
              <p:nvPr/>
            </p:nvSpPr>
            <p:spPr>
              <a:xfrm>
                <a:off x="6038536" y="2353410"/>
                <a:ext cx="1893181" cy="310802"/>
              </a:xfrm>
              <a:prstGeom prst="rect">
                <a:avLst/>
              </a:prstGeom>
              <a:noFill/>
            </p:spPr>
            <p:txBody>
              <a:bodyPr wrap="square" lIns="0" tIns="0" rIns="0" bIns="0" rtlCol="0">
                <a:spAutoFit/>
              </a:bodyPr>
              <a:lstStyle/>
              <a:p>
                <a:pPr algn="ctr" defTabSz="932402">
                  <a:lnSpc>
                    <a:spcPct val="90000"/>
                  </a:lnSpc>
                </a:pPr>
                <a:r>
                  <a:rPr lang="en-US" sz="1496" spc="-52" dirty="0">
                    <a:solidFill>
                      <a:srgbClr val="505050"/>
                    </a:solidFill>
                  </a:rPr>
                  <a:t>Enhanced through integration with Microsoft Azure Backup</a:t>
                </a:r>
                <a:endParaRPr lang="en-US" sz="1496" spc="-52" baseline="-25000" dirty="0">
                  <a:solidFill>
                    <a:srgbClr val="505050"/>
                  </a:solidFill>
                </a:endParaRPr>
              </a:p>
            </p:txBody>
          </p:sp>
        </p:grpSp>
      </p:grpSp>
      <p:sp>
        <p:nvSpPr>
          <p:cNvPr id="28" name="Rectangle 27"/>
          <p:cNvSpPr/>
          <p:nvPr/>
        </p:nvSpPr>
        <p:spPr>
          <a:xfrm>
            <a:off x="6465535" y="2060332"/>
            <a:ext cx="5337811" cy="3949158"/>
          </a:xfrm>
          <a:prstGeom prst="rect">
            <a:avLst/>
          </a:prstGeom>
          <a:noFill/>
        </p:spPr>
        <p:txBody>
          <a:bodyPr wrap="square" lIns="146283" rIns="146283">
            <a:spAutoFit/>
          </a:bodyPr>
          <a:lstStyle/>
          <a:p>
            <a:pPr marL="0" lvl="1" defTabSz="471517">
              <a:lnSpc>
                <a:spcPct val="90000"/>
              </a:lnSpc>
              <a:spcBef>
                <a:spcPts val="306"/>
              </a:spcBef>
              <a:spcAft>
                <a:spcPts val="612"/>
              </a:spcAft>
              <a:buClr>
                <a:srgbClr val="EFEFEF"/>
              </a:buClr>
            </a:pPr>
            <a:r>
              <a:rPr lang="en-US" sz="1632" b="1" dirty="0">
                <a:solidFill>
                  <a:srgbClr val="0072C6"/>
                </a:solidFill>
                <a:cs typeface="Segoe UI" pitchFamily="34" charset="0"/>
              </a:rPr>
              <a:t>Simplified protection: </a:t>
            </a:r>
            <a:r>
              <a:rPr lang="en-US" sz="1632" dirty="0">
                <a:solidFill>
                  <a:srgbClr val="505050"/>
                </a:solidFill>
                <a:cs typeface="Segoe UI" pitchFamily="34" charset="0"/>
              </a:rPr>
              <a:t>Back up full volumes, selected volumes, system state, specific files, and folders.</a:t>
            </a:r>
          </a:p>
          <a:p>
            <a:pPr marL="0" lvl="1" defTabSz="471517">
              <a:lnSpc>
                <a:spcPct val="90000"/>
              </a:lnSpc>
              <a:spcBef>
                <a:spcPts val="306"/>
              </a:spcBef>
              <a:spcAft>
                <a:spcPts val="612"/>
              </a:spcAft>
              <a:buClr>
                <a:srgbClr val="505050"/>
              </a:buClr>
            </a:pPr>
            <a:r>
              <a:rPr lang="en-US" sz="1632" b="1" dirty="0">
                <a:solidFill>
                  <a:srgbClr val="0072C6"/>
                </a:solidFill>
                <a:cs typeface="Segoe UI" pitchFamily="34" charset="0"/>
              </a:rPr>
              <a:t>Bare Metal</a:t>
            </a:r>
            <a:r>
              <a:rPr lang="en-US" sz="1632" dirty="0">
                <a:solidFill>
                  <a:srgbClr val="505050"/>
                </a:solidFill>
                <a:cs typeface="Segoe UI" pitchFamily="34" charset="0"/>
              </a:rPr>
              <a:t> </a:t>
            </a:r>
            <a:r>
              <a:rPr lang="en-US" sz="1632" b="1" dirty="0">
                <a:solidFill>
                  <a:srgbClr val="0072C6"/>
                </a:solidFill>
                <a:cs typeface="Segoe UI" pitchFamily="34" charset="0"/>
              </a:rPr>
              <a:t>Recovery:</a:t>
            </a:r>
            <a:r>
              <a:rPr lang="en-US" sz="1632" dirty="0">
                <a:solidFill>
                  <a:srgbClr val="505050"/>
                </a:solidFill>
                <a:cs typeface="Segoe UI" pitchFamily="34" charset="0"/>
              </a:rPr>
              <a:t> Fully recover a physical system.</a:t>
            </a:r>
          </a:p>
          <a:p>
            <a:pPr marL="0" lvl="1" defTabSz="471517">
              <a:lnSpc>
                <a:spcPct val="90000"/>
              </a:lnSpc>
              <a:spcBef>
                <a:spcPts val="306"/>
              </a:spcBef>
              <a:spcAft>
                <a:spcPts val="612"/>
              </a:spcAft>
              <a:buClr>
                <a:srgbClr val="505050"/>
              </a:buClr>
            </a:pPr>
            <a:r>
              <a:rPr lang="en-US" sz="1632" b="1" dirty="0">
                <a:solidFill>
                  <a:srgbClr val="0072C6"/>
                </a:solidFill>
                <a:cs typeface="Segoe UI" pitchFamily="34" charset="0"/>
              </a:rPr>
              <a:t>Policies:</a:t>
            </a:r>
            <a:r>
              <a:rPr lang="en-US" sz="1632" dirty="0">
                <a:solidFill>
                  <a:srgbClr val="505050"/>
                </a:solidFill>
                <a:cs typeface="Segoe UI" pitchFamily="34" charset="0"/>
              </a:rPr>
              <a:t> Support backup versioning and simple, effective retention policies.</a:t>
            </a:r>
          </a:p>
          <a:p>
            <a:pPr marL="0" lvl="1" defTabSz="471517">
              <a:lnSpc>
                <a:spcPct val="90000"/>
              </a:lnSpc>
              <a:spcBef>
                <a:spcPts val="306"/>
              </a:spcBef>
              <a:spcAft>
                <a:spcPts val="612"/>
              </a:spcAft>
              <a:buClr>
                <a:srgbClr val="505050"/>
              </a:buClr>
            </a:pPr>
            <a:r>
              <a:rPr lang="en-US" sz="1632" b="1" dirty="0">
                <a:solidFill>
                  <a:srgbClr val="0072C6"/>
                </a:solidFill>
                <a:cs typeface="Segoe UI" pitchFamily="34" charset="0"/>
              </a:rPr>
              <a:t>Virtual machines:</a:t>
            </a:r>
            <a:r>
              <a:rPr lang="en-US" sz="1632" dirty="0">
                <a:solidFill>
                  <a:srgbClr val="505050"/>
                </a:solidFill>
                <a:cs typeface="Segoe UI" pitchFamily="34" charset="0"/>
              </a:rPr>
              <a:t> Protect Hyper-V virtual machines whether they are running or not.</a:t>
            </a:r>
          </a:p>
          <a:p>
            <a:pPr marL="0" lvl="1" defTabSz="471517">
              <a:lnSpc>
                <a:spcPct val="90000"/>
              </a:lnSpc>
              <a:spcBef>
                <a:spcPts val="306"/>
              </a:spcBef>
              <a:spcAft>
                <a:spcPts val="612"/>
              </a:spcAft>
              <a:buClr>
                <a:srgbClr val="505050"/>
              </a:buClr>
            </a:pPr>
            <a:r>
              <a:rPr lang="en-US" sz="1632" b="1" dirty="0">
                <a:solidFill>
                  <a:srgbClr val="0072C6"/>
                </a:solidFill>
                <a:cs typeface="Segoe UI" pitchFamily="34" charset="0"/>
              </a:rPr>
              <a:t>Flexible storage:</a:t>
            </a:r>
            <a:r>
              <a:rPr lang="en-US" sz="1632" dirty="0">
                <a:solidFill>
                  <a:srgbClr val="0072C6"/>
                </a:solidFill>
                <a:cs typeface="Segoe UI" pitchFamily="34" charset="0"/>
              </a:rPr>
              <a:t> </a:t>
            </a:r>
            <a:r>
              <a:rPr lang="en-US" sz="1632" dirty="0">
                <a:solidFill>
                  <a:srgbClr val="505050"/>
                </a:solidFill>
                <a:cs typeface="Segoe UI" pitchFamily="34" charset="0"/>
              </a:rPr>
              <a:t>Protect key data to local, including USB, or remote file server storage.</a:t>
            </a:r>
          </a:p>
          <a:p>
            <a:pPr marL="0" lvl="1" defTabSz="471517">
              <a:lnSpc>
                <a:spcPct val="90000"/>
              </a:lnSpc>
              <a:spcBef>
                <a:spcPts val="306"/>
              </a:spcBef>
              <a:spcAft>
                <a:spcPts val="612"/>
              </a:spcAft>
              <a:buClr>
                <a:srgbClr val="505050"/>
              </a:buClr>
            </a:pPr>
            <a:r>
              <a:rPr lang="en-US" sz="1632" b="1" dirty="0">
                <a:solidFill>
                  <a:srgbClr val="0072C6"/>
                </a:solidFill>
                <a:cs typeface="Segoe UI" pitchFamily="34" charset="0"/>
              </a:rPr>
              <a:t>Simplified scheduling: </a:t>
            </a:r>
            <a:r>
              <a:rPr lang="en-US" sz="1632" dirty="0">
                <a:solidFill>
                  <a:srgbClr val="505050"/>
                </a:solidFill>
                <a:cs typeface="Segoe UI" pitchFamily="34" charset="0"/>
              </a:rPr>
              <a:t>Support automated backup once or multiple times per day.</a:t>
            </a:r>
          </a:p>
          <a:p>
            <a:pPr marL="0" lvl="1" defTabSz="471517">
              <a:lnSpc>
                <a:spcPct val="90000"/>
              </a:lnSpc>
              <a:spcBef>
                <a:spcPts val="306"/>
              </a:spcBef>
              <a:spcAft>
                <a:spcPts val="612"/>
              </a:spcAft>
              <a:buClr>
                <a:srgbClr val="505050"/>
              </a:buClr>
            </a:pPr>
            <a:r>
              <a:rPr lang="en-US" sz="1632" b="1" dirty="0">
                <a:solidFill>
                  <a:srgbClr val="0072C6"/>
                </a:solidFill>
                <a:cs typeface="Segoe UI" pitchFamily="34" charset="0"/>
              </a:rPr>
              <a:t>Azure Backup integration: </a:t>
            </a:r>
            <a:r>
              <a:rPr lang="en-US" sz="1632" dirty="0">
                <a:solidFill>
                  <a:srgbClr val="505050"/>
                </a:solidFill>
                <a:cs typeface="Segoe UI" pitchFamily="34" charset="0"/>
              </a:rPr>
              <a:t>Reliable offsite data protection, integrated into the Windows Server </a:t>
            </a:r>
            <a:br>
              <a:rPr lang="en-US" sz="1632" dirty="0">
                <a:solidFill>
                  <a:srgbClr val="505050"/>
                </a:solidFill>
                <a:cs typeface="Segoe UI" pitchFamily="34" charset="0"/>
              </a:rPr>
            </a:br>
            <a:r>
              <a:rPr lang="en-US" sz="1632" dirty="0">
                <a:solidFill>
                  <a:srgbClr val="505050"/>
                </a:solidFill>
                <a:cs typeface="Segoe UI" pitchFamily="34" charset="0"/>
              </a:rPr>
              <a:t>Backup user interface.</a:t>
            </a:r>
          </a:p>
        </p:txBody>
      </p:sp>
      <p:sp>
        <p:nvSpPr>
          <p:cNvPr id="24" name="Title 1"/>
          <p:cNvSpPr txBox="1">
            <a:spLocks/>
          </p:cNvSpPr>
          <p:nvPr/>
        </p:nvSpPr>
        <p:spPr>
          <a:xfrm>
            <a:off x="150473" y="6142773"/>
            <a:ext cx="12002082" cy="739189"/>
          </a:xfrm>
          <a:prstGeom prst="rect">
            <a:avLst/>
          </a:prstGeom>
        </p:spPr>
        <p:txBody>
          <a:bodyPr vert="horz" wrap="square" lIns="198927" tIns="124330" rIns="198927" bIns="124330" rtlCol="0" anchor="ctr">
            <a:noAutofit/>
          </a:bodyPr>
          <a:lstStyle>
            <a:lvl1pPr algn="l" defTabSz="685870" rtl="0" eaLnBrk="1" latinLnBrk="0" hangingPunct="1">
              <a:lnSpc>
                <a:spcPts val="4632"/>
              </a:lnSpc>
              <a:spcBef>
                <a:spcPct val="0"/>
              </a:spcBef>
              <a:buNone/>
              <a:defRPr lang="en-US" sz="4265" b="0" kern="1200" cap="none" spc="-75" baseline="0">
                <a:ln w="3175">
                  <a:noFill/>
                </a:ln>
                <a:solidFill>
                  <a:schemeClr val="accent2"/>
                </a:solidFill>
                <a:effectLst/>
                <a:latin typeface="+mj-lt"/>
                <a:ea typeface="+mn-ea"/>
                <a:cs typeface="Segoe UI" pitchFamily="34" charset="0"/>
              </a:defRPr>
            </a:lvl1pPr>
          </a:lstStyle>
          <a:p>
            <a:pPr algn="ctr">
              <a:lnSpc>
                <a:spcPct val="100000"/>
              </a:lnSpc>
            </a:pPr>
            <a:r>
              <a:rPr sz="1836" dirty="0">
                <a:gradFill>
                  <a:gsLst>
                    <a:gs pos="0">
                      <a:srgbClr val="505050"/>
                    </a:gs>
                    <a:gs pos="100000">
                      <a:srgbClr val="505050"/>
                    </a:gs>
                  </a:gsLst>
                  <a:lin ang="5400000" scaled="1"/>
                </a:gradFill>
                <a:latin typeface="Segoe UI"/>
              </a:rPr>
              <a:t>Recover quickly from human error, service outages, and disasters with</a:t>
            </a:r>
            <a:br>
              <a:rPr sz="1836" dirty="0">
                <a:gradFill>
                  <a:gsLst>
                    <a:gs pos="0">
                      <a:srgbClr val="505050"/>
                    </a:gs>
                    <a:gs pos="100000">
                      <a:srgbClr val="505050"/>
                    </a:gs>
                  </a:gsLst>
                  <a:lin ang="5400000" scaled="1"/>
                </a:gradFill>
                <a:latin typeface="Segoe UI"/>
              </a:rPr>
            </a:br>
            <a:r>
              <a:rPr sz="1836" dirty="0">
                <a:gradFill>
                  <a:gsLst>
                    <a:gs pos="0">
                      <a:srgbClr val="505050"/>
                    </a:gs>
                    <a:gs pos="100000">
                      <a:srgbClr val="505050"/>
                    </a:gs>
                  </a:gsLst>
                  <a:lin ang="5400000" scaled="1"/>
                </a:gradFill>
                <a:latin typeface="Segoe UI"/>
              </a:rPr>
              <a:t>cost-effective solutions that are cloud-integrated for reliable offsite protection.</a:t>
            </a:r>
          </a:p>
        </p:txBody>
      </p:sp>
      <p:cxnSp>
        <p:nvCxnSpPr>
          <p:cNvPr id="25" name="Straight Connector 24"/>
          <p:cNvCxnSpPr/>
          <p:nvPr/>
        </p:nvCxnSpPr>
        <p:spPr>
          <a:xfrm>
            <a:off x="275481" y="6075048"/>
            <a:ext cx="11887559"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7546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lumMod val="50000"/>
                  </a:schemeClr>
                </a:solidFill>
              </a:rPr>
              <a:t>Microsoft Azure Backup</a:t>
            </a:r>
            <a:r>
              <a:rPr lang="en-US" dirty="0" smtClean="0"/>
              <a:t/>
            </a:r>
            <a:br>
              <a:rPr lang="en-US" dirty="0" smtClean="0"/>
            </a:br>
            <a:r>
              <a:rPr lang="en-US" sz="3400" dirty="0" smtClean="0">
                <a:gradFill>
                  <a:gsLst>
                    <a:gs pos="2655">
                      <a:schemeClr val="accent1"/>
                    </a:gs>
                    <a:gs pos="31000">
                      <a:schemeClr val="accent1"/>
                    </a:gs>
                  </a:gsLst>
                  <a:lin ang="0" scaled="0"/>
                </a:gradFill>
              </a:rPr>
              <a:t>Extending </a:t>
            </a:r>
            <a:r>
              <a:rPr lang="en-US" sz="3400" dirty="0">
                <a:gradFill>
                  <a:gsLst>
                    <a:gs pos="2655">
                      <a:schemeClr val="accent1"/>
                    </a:gs>
                    <a:gs pos="31000">
                      <a:schemeClr val="accent1"/>
                    </a:gs>
                  </a:gsLst>
                  <a:lin ang="0" scaled="0"/>
                </a:gradFill>
              </a:rPr>
              <a:t>Windows Server Backup into the </a:t>
            </a:r>
            <a:r>
              <a:rPr lang="en-US" sz="3400" dirty="0" smtClean="0">
                <a:gradFill>
                  <a:gsLst>
                    <a:gs pos="2655">
                      <a:schemeClr val="accent1"/>
                    </a:gs>
                    <a:gs pos="31000">
                      <a:schemeClr val="accent1"/>
                    </a:gs>
                  </a:gsLst>
                  <a:lin ang="0" scaled="0"/>
                </a:gradFill>
              </a:rPr>
              <a:t>cloud</a:t>
            </a:r>
            <a:endParaRPr lang="en-US" dirty="0"/>
          </a:p>
        </p:txBody>
      </p:sp>
      <p:sp>
        <p:nvSpPr>
          <p:cNvPr id="6" name="Rectangle 5"/>
          <p:cNvSpPr/>
          <p:nvPr/>
        </p:nvSpPr>
        <p:spPr>
          <a:xfrm>
            <a:off x="274639" y="1907957"/>
            <a:ext cx="5783754" cy="1094146"/>
          </a:xfrm>
          <a:prstGeom prst="rect">
            <a:avLst/>
          </a:prstGeom>
          <a:noFill/>
        </p:spPr>
        <p:txBody>
          <a:bodyPr wrap="square" lIns="146304">
            <a:spAutoFit/>
          </a:bodyPr>
          <a:lstStyle/>
          <a:p>
            <a:pPr marL="0" lvl="1" defTabSz="471608">
              <a:lnSpc>
                <a:spcPct val="90000"/>
              </a:lnSpc>
              <a:spcBef>
                <a:spcPts val="306"/>
              </a:spcBef>
              <a:spcAft>
                <a:spcPts val="612"/>
              </a:spcAft>
              <a:buClr>
                <a:srgbClr val="EFEFEF"/>
              </a:buClr>
            </a:pPr>
            <a:r>
              <a:rPr lang="en-US" sz="1600" b="1" dirty="0">
                <a:gradFill>
                  <a:gsLst>
                    <a:gs pos="2655">
                      <a:schemeClr val="accent1"/>
                    </a:gs>
                    <a:gs pos="31000">
                      <a:schemeClr val="accent1"/>
                    </a:gs>
                  </a:gsLst>
                  <a:lin ang="0" scaled="0"/>
                </a:gradFill>
                <a:cs typeface="Segoe UI" pitchFamily="34" charset="0"/>
              </a:rPr>
              <a:t>Reliable offsite data </a:t>
            </a:r>
            <a:r>
              <a:rPr lang="en-US" sz="1600" b="1" dirty="0" smtClean="0">
                <a:gradFill>
                  <a:gsLst>
                    <a:gs pos="2655">
                      <a:schemeClr val="accent1"/>
                    </a:gs>
                    <a:gs pos="31000">
                      <a:schemeClr val="accent1"/>
                    </a:gs>
                  </a:gsLst>
                  <a:lin ang="0" scaled="0"/>
                </a:gradFill>
                <a:cs typeface="Segoe UI" pitchFamily="34" charset="0"/>
              </a:rPr>
              <a:t>protection:</a:t>
            </a:r>
            <a:r>
              <a:rPr lang="en-US" sz="1600" b="1" dirty="0">
                <a:gradFill>
                  <a:gsLst>
                    <a:gs pos="2655">
                      <a:schemeClr val="accent1"/>
                    </a:gs>
                    <a:gs pos="31000">
                      <a:schemeClr val="accent1"/>
                    </a:gs>
                  </a:gsLst>
                  <a:lin ang="0" scaled="0"/>
                </a:gradFill>
                <a:cs typeface="Segoe UI" pitchFamily="34" charset="0"/>
              </a:rPr>
              <a:t> </a:t>
            </a:r>
            <a:r>
              <a:rPr lang="en-US" sz="1600" dirty="0" smtClean="0">
                <a:solidFill>
                  <a:srgbClr val="505050"/>
                </a:solidFill>
                <a:cs typeface="Segoe UI" pitchFamily="34" charset="0"/>
              </a:rPr>
              <a:t>Backups </a:t>
            </a:r>
            <a:r>
              <a:rPr lang="en-US" sz="1600" dirty="0">
                <a:solidFill>
                  <a:srgbClr val="505050"/>
                </a:solidFill>
                <a:cs typeface="Segoe UI" pitchFamily="34" charset="0"/>
              </a:rPr>
              <a:t>are encrypted before transmission </a:t>
            </a:r>
            <a:r>
              <a:rPr lang="en-US" sz="1600" dirty="0" smtClean="0">
                <a:solidFill>
                  <a:srgbClr val="505050"/>
                </a:solidFill>
                <a:cs typeface="Segoe UI" pitchFamily="34" charset="0"/>
              </a:rPr>
              <a:t>and stored </a:t>
            </a:r>
            <a:r>
              <a:rPr lang="en-US" sz="1600" dirty="0">
                <a:solidFill>
                  <a:srgbClr val="505050"/>
                </a:solidFill>
                <a:cs typeface="Segoe UI" pitchFamily="34" charset="0"/>
              </a:rPr>
              <a:t>encrypted in Microsoft Azure.</a:t>
            </a:r>
          </a:p>
          <a:p>
            <a:pPr marL="0" lvl="1" defTabSz="471608">
              <a:lnSpc>
                <a:spcPct val="90000"/>
              </a:lnSpc>
              <a:spcBef>
                <a:spcPts val="306"/>
              </a:spcBef>
              <a:spcAft>
                <a:spcPts val="612"/>
              </a:spcAft>
              <a:buClr>
                <a:srgbClr val="EFEFEF"/>
              </a:buClr>
            </a:pPr>
            <a:r>
              <a:rPr lang="en-US" sz="1600" dirty="0">
                <a:solidFill>
                  <a:srgbClr val="505050"/>
                </a:solidFill>
                <a:cs typeface="Segoe UI" pitchFamily="34" charset="0"/>
              </a:rPr>
              <a:t>Backups are off-site, away from your datacenter, protected </a:t>
            </a:r>
            <a:r>
              <a:rPr lang="en-US" sz="1600" dirty="0" smtClean="0">
                <a:solidFill>
                  <a:srgbClr val="505050"/>
                </a:solidFill>
                <a:cs typeface="Segoe UI" pitchFamily="34" charset="0"/>
              </a:rPr>
              <a:t/>
            </a:r>
            <a:br>
              <a:rPr lang="en-US" sz="1600" dirty="0" smtClean="0">
                <a:solidFill>
                  <a:srgbClr val="505050"/>
                </a:solidFill>
                <a:cs typeface="Segoe UI" pitchFamily="34" charset="0"/>
              </a:rPr>
            </a:br>
            <a:r>
              <a:rPr lang="en-US" sz="1600" dirty="0" smtClean="0">
                <a:solidFill>
                  <a:srgbClr val="505050"/>
                </a:solidFill>
                <a:cs typeface="Segoe UI" pitchFamily="34" charset="0"/>
              </a:rPr>
              <a:t>by </a:t>
            </a:r>
            <a:r>
              <a:rPr lang="en-US" sz="1600" dirty="0">
                <a:solidFill>
                  <a:srgbClr val="505050"/>
                </a:solidFill>
                <a:cs typeface="Segoe UI" pitchFamily="34" charset="0"/>
              </a:rPr>
              <a:t>reliable Azure </a:t>
            </a:r>
            <a:r>
              <a:rPr lang="en-US" sz="1600" dirty="0" smtClean="0">
                <a:solidFill>
                  <a:srgbClr val="505050"/>
                </a:solidFill>
                <a:cs typeface="Segoe UI" pitchFamily="34" charset="0"/>
              </a:rPr>
              <a:t>storage.</a:t>
            </a:r>
            <a:endParaRPr lang="en-US" sz="1600" dirty="0">
              <a:solidFill>
                <a:srgbClr val="505050"/>
              </a:solidFill>
              <a:cs typeface="Segoe UI" pitchFamily="34" charset="0"/>
            </a:endParaRPr>
          </a:p>
        </p:txBody>
      </p:sp>
      <p:grpSp>
        <p:nvGrpSpPr>
          <p:cNvPr id="5" name="Group 4"/>
          <p:cNvGrpSpPr/>
          <p:nvPr/>
        </p:nvGrpSpPr>
        <p:grpSpPr>
          <a:xfrm>
            <a:off x="6369144" y="1692340"/>
            <a:ext cx="5340717" cy="4944541"/>
            <a:chOff x="4682971" y="1244480"/>
            <a:chExt cx="3927354" cy="3636022"/>
          </a:xfrm>
        </p:grpSpPr>
        <p:pic>
          <p:nvPicPr>
            <p:cNvPr id="8" name="Picture 98" descr="Cloud"/>
            <p:cNvPicPr>
              <a:picLocks noChangeAspect="1" noChangeArrowheads="1"/>
            </p:cNvPicPr>
            <p:nvPr/>
          </p:nvPicPr>
          <p:blipFill>
            <a:blip r:embed="rId3" cstate="screen">
              <a:duotone>
                <a:prstClr val="black"/>
                <a:srgbClr val="969696">
                  <a:tint val="45000"/>
                  <a:satMod val="400000"/>
                </a:srgbClr>
              </a:duotone>
              <a:extLst>
                <a:ext uri="{28A0092B-C50C-407E-A947-70E740481C1C}">
                  <a14:useLocalDpi xmlns:a14="http://schemas.microsoft.com/office/drawing/2010/main"/>
                </a:ext>
              </a:extLst>
            </a:blip>
            <a:srcRect/>
            <a:stretch>
              <a:fillRect/>
            </a:stretch>
          </p:blipFill>
          <p:spPr bwMode="auto">
            <a:xfrm>
              <a:off x="4682971" y="3152763"/>
              <a:ext cx="3858798" cy="1581824"/>
            </a:xfrm>
            <a:prstGeom prst="rect">
              <a:avLst/>
            </a:prstGeom>
            <a:noFill/>
            <a:ln w="9525">
              <a:noFill/>
              <a:miter lim="800000"/>
              <a:headEnd/>
              <a:tailEnd/>
            </a:ln>
          </p:spPr>
        </p:pic>
        <p:sp>
          <p:nvSpPr>
            <p:cNvPr id="9" name="TextBox 8"/>
            <p:cNvSpPr txBox="1"/>
            <p:nvPr/>
          </p:nvSpPr>
          <p:spPr>
            <a:xfrm>
              <a:off x="5613836" y="4548084"/>
              <a:ext cx="1908420" cy="332418"/>
            </a:xfrm>
            <a:prstGeom prst="rect">
              <a:avLst/>
            </a:prstGeom>
            <a:noFill/>
          </p:spPr>
          <p:txBody>
            <a:bodyPr wrap="square" lIns="0" tIns="0" rIns="0" bIns="0" rtlCol="0">
              <a:spAutoFit/>
            </a:bodyPr>
            <a:lstStyle/>
            <a:p>
              <a:pPr algn="ctr" defTabSz="932581">
                <a:lnSpc>
                  <a:spcPct val="90000"/>
                </a:lnSpc>
              </a:pPr>
              <a:r>
                <a:rPr lang="en-US" sz="1632" spc="-52" dirty="0">
                  <a:solidFill>
                    <a:srgbClr val="505050"/>
                  </a:solidFill>
                </a:rPr>
                <a:t>Contoso Private Cloud</a:t>
              </a:r>
              <a:br>
                <a:rPr lang="en-US" sz="1632" spc="-52" dirty="0">
                  <a:solidFill>
                    <a:srgbClr val="505050"/>
                  </a:solidFill>
                </a:rPr>
              </a:br>
              <a:r>
                <a:rPr lang="en-US" sz="1632" spc="-52" dirty="0" smtClean="0">
                  <a:solidFill>
                    <a:srgbClr val="505050"/>
                  </a:solidFill>
                </a:rPr>
                <a:t>(On-premises</a:t>
              </a:r>
              <a:r>
                <a:rPr lang="en-US" sz="1632" spc="-52" dirty="0">
                  <a:solidFill>
                    <a:srgbClr val="505050"/>
                  </a:solidFill>
                </a:rPr>
                <a:t>)</a:t>
              </a:r>
              <a:endParaRPr lang="en-US" sz="1632" spc="-52" baseline="-25000" dirty="0">
                <a:solidFill>
                  <a:srgbClr val="505050"/>
                </a:solidFill>
              </a:endParaRPr>
            </a:p>
          </p:txBody>
        </p:sp>
        <p:sp>
          <p:nvSpPr>
            <p:cNvPr id="10" name="Flowchart: Magnetic Disk 9"/>
            <p:cNvSpPr/>
            <p:nvPr/>
          </p:nvSpPr>
          <p:spPr bwMode="auto">
            <a:xfrm>
              <a:off x="6294320" y="2391444"/>
              <a:ext cx="501706" cy="1043682"/>
            </a:xfrm>
            <a:prstGeom prst="flowChartMagneticDisk">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Clpoud Icon"/>
            <p:cNvSpPr>
              <a:spLocks noChangeAspect="1"/>
            </p:cNvSpPr>
            <p:nvPr/>
          </p:nvSpPr>
          <p:spPr bwMode="black">
            <a:xfrm>
              <a:off x="4682971" y="1244480"/>
              <a:ext cx="3858798" cy="155671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85000"/>
              </a:schemeClr>
            </a:solidFill>
            <a:ln w="25400">
              <a:noFill/>
            </a:ln>
            <a:extLst/>
          </p:spPr>
          <p:txBody>
            <a:bodyPr vert="horz" wrap="square" lIns="124256" tIns="248504" rIns="621257" bIns="62126" numCol="1" anchor="t" anchorCtr="0" compatLnSpc="1">
              <a:prstTxWarp prst="textNoShape">
                <a:avLst/>
              </a:prstTxWarp>
            </a:bodyPr>
            <a:lstStyle/>
            <a:p>
              <a:pPr algn="ctr" defTabSz="932562" fontAlgn="base">
                <a:lnSpc>
                  <a:spcPct val="90000"/>
                </a:lnSpc>
                <a:spcBef>
                  <a:spcPct val="0"/>
                </a:spcBef>
                <a:spcAft>
                  <a:spcPct val="0"/>
                </a:spcAft>
              </a:pPr>
              <a:r>
                <a:rPr lang="en-US" sz="1799" b="1" spc="-68" dirty="0">
                  <a:solidFill>
                    <a:srgbClr val="505050"/>
                  </a:solidFill>
                </a:rPr>
                <a:t>   </a:t>
              </a:r>
              <a:r>
                <a:rPr lang="en-US" sz="1799" spc="-68" dirty="0">
                  <a:solidFill>
                    <a:srgbClr val="505050"/>
                  </a:solidFill>
                </a:rPr>
                <a:t>Microsoft</a:t>
              </a:r>
              <a:br>
                <a:rPr lang="en-US" sz="1799" spc="-68" dirty="0">
                  <a:solidFill>
                    <a:srgbClr val="505050"/>
                  </a:solidFill>
                </a:rPr>
              </a:br>
              <a:r>
                <a:rPr lang="en-US" sz="1799" spc="-68" dirty="0">
                  <a:solidFill>
                    <a:srgbClr val="505050"/>
                  </a:solidFill>
                </a:rPr>
                <a:t>   Azure</a:t>
              </a:r>
            </a:p>
          </p:txBody>
        </p:sp>
        <p:sp>
          <p:nvSpPr>
            <p:cNvPr id="12" name="TextBox 11"/>
            <p:cNvSpPr txBox="1"/>
            <p:nvPr/>
          </p:nvSpPr>
          <p:spPr>
            <a:xfrm>
              <a:off x="6701905" y="2901311"/>
              <a:ext cx="1908420" cy="332418"/>
            </a:xfrm>
            <a:prstGeom prst="rect">
              <a:avLst/>
            </a:prstGeom>
            <a:noFill/>
          </p:spPr>
          <p:txBody>
            <a:bodyPr wrap="square" lIns="0" tIns="0" rIns="0" bIns="0" rtlCol="0">
              <a:spAutoFit/>
            </a:bodyPr>
            <a:lstStyle/>
            <a:p>
              <a:pPr algn="ctr" defTabSz="932581">
                <a:lnSpc>
                  <a:spcPct val="90000"/>
                </a:lnSpc>
              </a:pPr>
              <a:r>
                <a:rPr lang="en-US" sz="1632" spc="-52" dirty="0">
                  <a:solidFill>
                    <a:srgbClr val="505050"/>
                  </a:solidFill>
                </a:rPr>
                <a:t>Encrypted data sent to Microsoft Azure</a:t>
              </a:r>
              <a:endParaRPr lang="en-US" sz="1632" spc="-52" baseline="-25000" dirty="0">
                <a:solidFill>
                  <a:srgbClr val="505050"/>
                </a:solidFill>
              </a:endParaRPr>
            </a:p>
          </p:txBody>
        </p:sp>
        <p:sp>
          <p:nvSpPr>
            <p:cNvPr id="13" name="Freeform 207"/>
            <p:cNvSpPr>
              <a:spLocks noEditPoints="1"/>
            </p:cNvSpPr>
            <p:nvPr/>
          </p:nvSpPr>
          <p:spPr bwMode="gray">
            <a:xfrm>
              <a:off x="5280417" y="362251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603" tIns="0" rIns="0" bIns="214499" numCol="1" anchor="b" anchorCtr="0" compatLnSpc="1">
              <a:prstTxWarp prst="textNoShape">
                <a:avLst/>
              </a:prstTxWarp>
            </a:bodyPr>
            <a:lstStyle/>
            <a:p>
              <a:pPr defTabSz="932562"/>
              <a:endParaRPr lang="en-US" sz="1428" dirty="0">
                <a:solidFill>
                  <a:srgbClr val="EFEFEF"/>
                </a:solidFill>
              </a:endParaRPr>
            </a:p>
          </p:txBody>
        </p:sp>
        <p:sp>
          <p:nvSpPr>
            <p:cNvPr id="14" name="Freeform 207"/>
            <p:cNvSpPr>
              <a:spLocks noEditPoints="1"/>
            </p:cNvSpPr>
            <p:nvPr/>
          </p:nvSpPr>
          <p:spPr bwMode="gray">
            <a:xfrm>
              <a:off x="5975143" y="362251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603" tIns="0" rIns="0" bIns="214499" numCol="1" anchor="b" anchorCtr="0" compatLnSpc="1">
              <a:prstTxWarp prst="textNoShape">
                <a:avLst/>
              </a:prstTxWarp>
            </a:bodyPr>
            <a:lstStyle/>
            <a:p>
              <a:pPr defTabSz="932562"/>
              <a:endParaRPr lang="en-US" sz="1428" dirty="0">
                <a:solidFill>
                  <a:srgbClr val="EFEFEF"/>
                </a:solidFill>
              </a:endParaRPr>
            </a:p>
          </p:txBody>
        </p:sp>
        <p:sp>
          <p:nvSpPr>
            <p:cNvPr id="18" name="Freeform 207"/>
            <p:cNvSpPr>
              <a:spLocks noEditPoints="1"/>
            </p:cNvSpPr>
            <p:nvPr/>
          </p:nvSpPr>
          <p:spPr bwMode="gray">
            <a:xfrm>
              <a:off x="6669869" y="362251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603" tIns="0" rIns="0" bIns="214499" numCol="1" anchor="b" anchorCtr="0" compatLnSpc="1">
              <a:prstTxWarp prst="textNoShape">
                <a:avLst/>
              </a:prstTxWarp>
            </a:bodyPr>
            <a:lstStyle/>
            <a:p>
              <a:pPr defTabSz="932562"/>
              <a:endParaRPr lang="en-US" sz="1428" dirty="0">
                <a:solidFill>
                  <a:srgbClr val="EFEFEF"/>
                </a:solidFill>
              </a:endParaRPr>
            </a:p>
          </p:txBody>
        </p:sp>
        <p:sp>
          <p:nvSpPr>
            <p:cNvPr id="21" name="TextBox 20"/>
            <p:cNvSpPr txBox="1"/>
            <p:nvPr/>
          </p:nvSpPr>
          <p:spPr>
            <a:xfrm>
              <a:off x="5290214" y="4168973"/>
              <a:ext cx="2823383" cy="277062"/>
            </a:xfrm>
            <a:prstGeom prst="rect">
              <a:avLst/>
            </a:prstGeom>
            <a:noFill/>
          </p:spPr>
          <p:txBody>
            <a:bodyPr wrap="square" lIns="0" tIns="0" rIns="0" bIns="0" rtlCol="0">
              <a:spAutoFit/>
            </a:bodyPr>
            <a:lstStyle/>
            <a:p>
              <a:pPr algn="ctr" defTabSz="932581">
                <a:lnSpc>
                  <a:spcPct val="90000"/>
                </a:lnSpc>
              </a:pPr>
              <a:r>
                <a:rPr lang="en-US" sz="1360" spc="-52" dirty="0">
                  <a:solidFill>
                    <a:srgbClr val="505050"/>
                  </a:solidFill>
                </a:rPr>
                <a:t>Windows </a:t>
              </a:r>
              <a:r>
                <a:rPr lang="en-US" sz="1360" spc="-52" dirty="0" smtClean="0">
                  <a:solidFill>
                    <a:srgbClr val="505050"/>
                  </a:solidFill>
                </a:rPr>
                <a:t>Server instances </a:t>
              </a:r>
              <a:r>
                <a:rPr lang="en-US" sz="1360" spc="-52" dirty="0">
                  <a:solidFill>
                    <a:srgbClr val="505050"/>
                  </a:solidFill>
                </a:rPr>
                <a:t>with the Microsoft Azure Backup Agent installed and configured</a:t>
              </a:r>
              <a:endParaRPr lang="en-US" sz="1360" spc="-52" baseline="-25000" dirty="0">
                <a:solidFill>
                  <a:srgbClr val="505050"/>
                </a:solidFill>
              </a:endParaRPr>
            </a:p>
          </p:txBody>
        </p:sp>
        <p:sp>
          <p:nvSpPr>
            <p:cNvPr id="25" name="Right Arrow 24"/>
            <p:cNvSpPr/>
            <p:nvPr/>
          </p:nvSpPr>
          <p:spPr bwMode="auto">
            <a:xfrm rot="16200000">
              <a:off x="6087471" y="2931499"/>
              <a:ext cx="961150" cy="267719"/>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207"/>
            <p:cNvSpPr>
              <a:spLocks noEditPoints="1"/>
            </p:cNvSpPr>
            <p:nvPr/>
          </p:nvSpPr>
          <p:spPr bwMode="gray">
            <a:xfrm>
              <a:off x="7364595" y="362251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603" tIns="0" rIns="0" bIns="214499" numCol="1" anchor="b" anchorCtr="0" compatLnSpc="1">
              <a:prstTxWarp prst="textNoShape">
                <a:avLst/>
              </a:prstTxWarp>
            </a:bodyPr>
            <a:lstStyle/>
            <a:p>
              <a:pPr defTabSz="932562"/>
              <a:endParaRPr lang="en-US" sz="1428" dirty="0">
                <a:solidFill>
                  <a:srgbClr val="EFEFEF"/>
                </a:solidFill>
              </a:endParaRPr>
            </a:p>
          </p:txBody>
        </p:sp>
        <p:sp>
          <p:nvSpPr>
            <p:cNvPr id="30" name="Freeform 79"/>
            <p:cNvSpPr>
              <a:spLocks noEditPoints="1"/>
            </p:cNvSpPr>
            <p:nvPr/>
          </p:nvSpPr>
          <p:spPr bwMode="black">
            <a:xfrm>
              <a:off x="6121658" y="2025437"/>
              <a:ext cx="236407" cy="31959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3913" tIns="41958" rIns="83913" bIns="41958" numCol="1" anchor="t" anchorCtr="0" compatLnSpc="1">
              <a:prstTxWarp prst="textNoShape">
                <a:avLst/>
              </a:prstTxWarp>
            </a:bodyPr>
            <a:lstStyle/>
            <a:p>
              <a:pPr defTabSz="932052"/>
              <a:endParaRPr lang="en-US" sz="1360" b="1" dirty="0">
                <a:solidFill>
                  <a:srgbClr val="505050"/>
                </a:solidFill>
                <a:cs typeface="Segoe UI" panose="020B0502040204020203" pitchFamily="34" charset="0"/>
              </a:endParaRPr>
            </a:p>
          </p:txBody>
        </p:sp>
        <p:sp>
          <p:nvSpPr>
            <p:cNvPr id="4" name="Rounded Rectangle 3"/>
            <p:cNvSpPr/>
            <p:nvPr/>
          </p:nvSpPr>
          <p:spPr bwMode="auto">
            <a:xfrm>
              <a:off x="6029324" y="1937020"/>
              <a:ext cx="2313765" cy="501867"/>
            </a:xfrm>
            <a:prstGeom prst="roundRect">
              <a:avLst/>
            </a:prstGeom>
            <a:noFill/>
            <a:ln w="19050">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79"/>
            <p:cNvSpPr>
              <a:spLocks noEditPoints="1"/>
            </p:cNvSpPr>
            <p:nvPr/>
          </p:nvSpPr>
          <p:spPr bwMode="black">
            <a:xfrm>
              <a:off x="6392310" y="2025437"/>
              <a:ext cx="236407" cy="31959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3913" tIns="41958" rIns="83913" bIns="41958" numCol="1" anchor="t" anchorCtr="0" compatLnSpc="1">
              <a:prstTxWarp prst="textNoShape">
                <a:avLst/>
              </a:prstTxWarp>
            </a:bodyPr>
            <a:lstStyle/>
            <a:p>
              <a:pPr defTabSz="932052"/>
              <a:endParaRPr lang="en-US" sz="1360" b="1" dirty="0">
                <a:solidFill>
                  <a:srgbClr val="505050"/>
                </a:solidFill>
                <a:cs typeface="Segoe UI" panose="020B0502040204020203" pitchFamily="34" charset="0"/>
              </a:endParaRPr>
            </a:p>
          </p:txBody>
        </p:sp>
        <p:sp>
          <p:nvSpPr>
            <p:cNvPr id="32" name="Freeform 79"/>
            <p:cNvSpPr>
              <a:spLocks noEditPoints="1"/>
            </p:cNvSpPr>
            <p:nvPr/>
          </p:nvSpPr>
          <p:spPr bwMode="black">
            <a:xfrm>
              <a:off x="6662962" y="2025437"/>
              <a:ext cx="236407" cy="31959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3913" tIns="41958" rIns="83913" bIns="41958" numCol="1" anchor="t" anchorCtr="0" compatLnSpc="1">
              <a:prstTxWarp prst="textNoShape">
                <a:avLst/>
              </a:prstTxWarp>
            </a:bodyPr>
            <a:lstStyle/>
            <a:p>
              <a:pPr defTabSz="932052"/>
              <a:endParaRPr lang="en-US" sz="1360" b="1" dirty="0">
                <a:solidFill>
                  <a:srgbClr val="505050"/>
                </a:solidFill>
                <a:cs typeface="Segoe UI" panose="020B0502040204020203" pitchFamily="34" charset="0"/>
              </a:endParaRPr>
            </a:p>
          </p:txBody>
        </p:sp>
        <p:sp>
          <p:nvSpPr>
            <p:cNvPr id="33" name="Freeform 79"/>
            <p:cNvSpPr>
              <a:spLocks noEditPoints="1"/>
            </p:cNvSpPr>
            <p:nvPr/>
          </p:nvSpPr>
          <p:spPr bwMode="black">
            <a:xfrm>
              <a:off x="6933614" y="2025437"/>
              <a:ext cx="236407" cy="31959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3913" tIns="41958" rIns="83913" bIns="41958" numCol="1" anchor="t" anchorCtr="0" compatLnSpc="1">
              <a:prstTxWarp prst="textNoShape">
                <a:avLst/>
              </a:prstTxWarp>
            </a:bodyPr>
            <a:lstStyle/>
            <a:p>
              <a:pPr defTabSz="932052"/>
              <a:endParaRPr lang="en-US" sz="1360" b="1" dirty="0">
                <a:solidFill>
                  <a:srgbClr val="505050"/>
                </a:solidFill>
                <a:cs typeface="Segoe UI" panose="020B0502040204020203" pitchFamily="34" charset="0"/>
              </a:endParaRPr>
            </a:p>
          </p:txBody>
        </p:sp>
        <p:sp>
          <p:nvSpPr>
            <p:cNvPr id="34" name="Freeform 79"/>
            <p:cNvSpPr>
              <a:spLocks noEditPoints="1"/>
            </p:cNvSpPr>
            <p:nvPr/>
          </p:nvSpPr>
          <p:spPr bwMode="black">
            <a:xfrm>
              <a:off x="7204266" y="2025437"/>
              <a:ext cx="236407" cy="31959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3913" tIns="41958" rIns="83913" bIns="41958" numCol="1" anchor="t" anchorCtr="0" compatLnSpc="1">
              <a:prstTxWarp prst="textNoShape">
                <a:avLst/>
              </a:prstTxWarp>
            </a:bodyPr>
            <a:lstStyle/>
            <a:p>
              <a:pPr defTabSz="932052"/>
              <a:endParaRPr lang="en-US" sz="1360" b="1" dirty="0">
                <a:solidFill>
                  <a:srgbClr val="505050"/>
                </a:solidFill>
                <a:cs typeface="Segoe UI" panose="020B0502040204020203" pitchFamily="34" charset="0"/>
              </a:endParaRPr>
            </a:p>
          </p:txBody>
        </p:sp>
        <p:sp>
          <p:nvSpPr>
            <p:cNvPr id="35" name="Freeform 79"/>
            <p:cNvSpPr>
              <a:spLocks noEditPoints="1"/>
            </p:cNvSpPr>
            <p:nvPr/>
          </p:nvSpPr>
          <p:spPr bwMode="black">
            <a:xfrm>
              <a:off x="7474918" y="2025437"/>
              <a:ext cx="236407" cy="31959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3913" tIns="41958" rIns="83913" bIns="41958" numCol="1" anchor="t" anchorCtr="0" compatLnSpc="1">
              <a:prstTxWarp prst="textNoShape">
                <a:avLst/>
              </a:prstTxWarp>
            </a:bodyPr>
            <a:lstStyle/>
            <a:p>
              <a:pPr defTabSz="932052"/>
              <a:endParaRPr lang="en-US" sz="1360" b="1" dirty="0">
                <a:solidFill>
                  <a:srgbClr val="505050"/>
                </a:solidFill>
                <a:cs typeface="Segoe UI" panose="020B0502040204020203" pitchFamily="34" charset="0"/>
              </a:endParaRPr>
            </a:p>
          </p:txBody>
        </p:sp>
        <p:sp>
          <p:nvSpPr>
            <p:cNvPr id="36" name="Freeform 79"/>
            <p:cNvSpPr>
              <a:spLocks noEditPoints="1"/>
            </p:cNvSpPr>
            <p:nvPr/>
          </p:nvSpPr>
          <p:spPr bwMode="black">
            <a:xfrm>
              <a:off x="7745570" y="2025437"/>
              <a:ext cx="236407" cy="31959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3913" tIns="41958" rIns="83913" bIns="41958" numCol="1" anchor="t" anchorCtr="0" compatLnSpc="1">
              <a:prstTxWarp prst="textNoShape">
                <a:avLst/>
              </a:prstTxWarp>
            </a:bodyPr>
            <a:lstStyle/>
            <a:p>
              <a:pPr defTabSz="932052"/>
              <a:endParaRPr lang="en-US" sz="1360" b="1" dirty="0">
                <a:solidFill>
                  <a:srgbClr val="505050"/>
                </a:solidFill>
                <a:cs typeface="Segoe UI" panose="020B0502040204020203" pitchFamily="34" charset="0"/>
              </a:endParaRPr>
            </a:p>
          </p:txBody>
        </p:sp>
        <p:sp>
          <p:nvSpPr>
            <p:cNvPr id="37" name="Freeform 79"/>
            <p:cNvSpPr>
              <a:spLocks noEditPoints="1"/>
            </p:cNvSpPr>
            <p:nvPr/>
          </p:nvSpPr>
          <p:spPr bwMode="black">
            <a:xfrm>
              <a:off x="8016221" y="2025437"/>
              <a:ext cx="236407" cy="31959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3913" tIns="41958" rIns="83913" bIns="41958" numCol="1" anchor="t" anchorCtr="0" compatLnSpc="1">
              <a:prstTxWarp prst="textNoShape">
                <a:avLst/>
              </a:prstTxWarp>
            </a:bodyPr>
            <a:lstStyle/>
            <a:p>
              <a:pPr defTabSz="932052"/>
              <a:endParaRPr lang="en-US" sz="1360" b="1" dirty="0">
                <a:solidFill>
                  <a:srgbClr val="505050"/>
                </a:solidFill>
                <a:cs typeface="Segoe UI" panose="020B0502040204020203" pitchFamily="34" charset="0"/>
              </a:endParaRPr>
            </a:p>
          </p:txBody>
        </p:sp>
        <p:sp>
          <p:nvSpPr>
            <p:cNvPr id="38" name="TextBox 37"/>
            <p:cNvSpPr txBox="1"/>
            <p:nvPr/>
          </p:nvSpPr>
          <p:spPr>
            <a:xfrm>
              <a:off x="5372173" y="1977804"/>
              <a:ext cx="568941" cy="415593"/>
            </a:xfrm>
            <a:prstGeom prst="rect">
              <a:avLst/>
            </a:prstGeom>
            <a:noFill/>
          </p:spPr>
          <p:txBody>
            <a:bodyPr wrap="square" lIns="0" tIns="0" rIns="0" bIns="0" rtlCol="0">
              <a:spAutoFit/>
            </a:bodyPr>
            <a:lstStyle/>
            <a:p>
              <a:pPr algn="r" defTabSz="932581">
                <a:lnSpc>
                  <a:spcPct val="90000"/>
                </a:lnSpc>
              </a:pPr>
              <a:r>
                <a:rPr lang="en-US" sz="1360" spc="-52" dirty="0">
                  <a:solidFill>
                    <a:srgbClr val="505050"/>
                  </a:solidFill>
                </a:rPr>
                <a:t>Contoso</a:t>
              </a:r>
            </a:p>
            <a:p>
              <a:pPr algn="r" defTabSz="932581">
                <a:lnSpc>
                  <a:spcPct val="90000"/>
                </a:lnSpc>
              </a:pPr>
              <a:r>
                <a:rPr lang="en-US" sz="1360" spc="-52" dirty="0">
                  <a:solidFill>
                    <a:srgbClr val="505050"/>
                  </a:solidFill>
                </a:rPr>
                <a:t>Backup</a:t>
              </a:r>
              <a:br>
                <a:rPr lang="en-US" sz="1360" spc="-52" dirty="0">
                  <a:solidFill>
                    <a:srgbClr val="505050"/>
                  </a:solidFill>
                </a:rPr>
              </a:br>
              <a:r>
                <a:rPr lang="en-US" sz="1360" spc="-52" dirty="0">
                  <a:solidFill>
                    <a:srgbClr val="505050"/>
                  </a:solidFill>
                </a:rPr>
                <a:t>Vault</a:t>
              </a:r>
              <a:endParaRPr lang="en-US" sz="1360" spc="-52" baseline="-25000" dirty="0">
                <a:solidFill>
                  <a:srgbClr val="505050"/>
                </a:solidFill>
              </a:endParaRPr>
            </a:p>
          </p:txBody>
        </p:sp>
      </p:grpSp>
      <p:sp>
        <p:nvSpPr>
          <p:cNvPr id="39" name="Rectangle 38"/>
          <p:cNvSpPr/>
          <p:nvPr/>
        </p:nvSpPr>
        <p:spPr>
          <a:xfrm>
            <a:off x="274639" y="3997562"/>
            <a:ext cx="5783754" cy="1874359"/>
          </a:xfrm>
          <a:prstGeom prst="rect">
            <a:avLst/>
          </a:prstGeom>
          <a:noFill/>
        </p:spPr>
        <p:txBody>
          <a:bodyPr wrap="square" lIns="146304">
            <a:spAutoFit/>
          </a:bodyPr>
          <a:lstStyle/>
          <a:p>
            <a:pPr marL="0" lvl="1" defTabSz="471608">
              <a:lnSpc>
                <a:spcPct val="90000"/>
              </a:lnSpc>
              <a:spcBef>
                <a:spcPts val="306"/>
              </a:spcBef>
              <a:spcAft>
                <a:spcPts val="612"/>
              </a:spcAft>
              <a:buClr>
                <a:srgbClr val="505050"/>
              </a:buClr>
            </a:pPr>
            <a:r>
              <a:rPr lang="en-US" sz="1600" b="1" dirty="0" smtClean="0">
                <a:gradFill>
                  <a:gsLst>
                    <a:gs pos="2655">
                      <a:schemeClr val="accent1"/>
                    </a:gs>
                    <a:gs pos="31000">
                      <a:schemeClr val="accent1"/>
                    </a:gs>
                  </a:gsLst>
                  <a:lin ang="0" scaled="0"/>
                </a:gradFill>
                <a:cs typeface="Segoe UI" pitchFamily="34" charset="0"/>
              </a:rPr>
              <a:t>Efficient </a:t>
            </a:r>
            <a:r>
              <a:rPr lang="en-US" sz="1600" b="1" dirty="0">
                <a:gradFill>
                  <a:gsLst>
                    <a:gs pos="2655">
                      <a:schemeClr val="accent1"/>
                    </a:gs>
                    <a:gs pos="31000">
                      <a:schemeClr val="accent1"/>
                    </a:gs>
                  </a:gsLst>
                  <a:lin ang="0" scaled="0"/>
                </a:gradFill>
                <a:cs typeface="Segoe UI" pitchFamily="34" charset="0"/>
              </a:rPr>
              <a:t>and flexible backup </a:t>
            </a:r>
            <a:r>
              <a:rPr lang="en-US" sz="1600" b="1" dirty="0" smtClean="0">
                <a:gradFill>
                  <a:gsLst>
                    <a:gs pos="2655">
                      <a:schemeClr val="accent1"/>
                    </a:gs>
                    <a:gs pos="31000">
                      <a:schemeClr val="accent1"/>
                    </a:gs>
                  </a:gsLst>
                  <a:lin ang="0" scaled="0"/>
                </a:gradFill>
                <a:cs typeface="Segoe UI" pitchFamily="34" charset="0"/>
              </a:rPr>
              <a:t>and recovery:</a:t>
            </a:r>
            <a:r>
              <a:rPr lang="en-US" sz="1600" b="1" dirty="0">
                <a:gradFill>
                  <a:gsLst>
                    <a:gs pos="2655">
                      <a:schemeClr val="accent1"/>
                    </a:gs>
                    <a:gs pos="31000">
                      <a:schemeClr val="accent1"/>
                    </a:gs>
                  </a:gsLst>
                  <a:lin ang="0" scaled="0"/>
                </a:gradFill>
                <a:cs typeface="Segoe UI" pitchFamily="34" charset="0"/>
              </a:rPr>
              <a:t> </a:t>
            </a:r>
            <a:r>
              <a:rPr lang="en-US" sz="1600" dirty="0" smtClean="0">
                <a:solidFill>
                  <a:srgbClr val="505050"/>
                </a:solidFill>
                <a:cs typeface="Segoe UI" pitchFamily="34" charset="0"/>
              </a:rPr>
              <a:t>Incremental </a:t>
            </a:r>
            <a:r>
              <a:rPr lang="en-US" sz="1600" dirty="0">
                <a:solidFill>
                  <a:srgbClr val="505050"/>
                </a:solidFill>
                <a:cs typeface="Segoe UI" pitchFamily="34" charset="0"/>
              </a:rPr>
              <a:t>backup transfers only delta changes </a:t>
            </a:r>
            <a:r>
              <a:rPr lang="en-US" sz="1600" dirty="0" smtClean="0">
                <a:solidFill>
                  <a:srgbClr val="505050"/>
                </a:solidFill>
                <a:cs typeface="Segoe UI" pitchFamily="34" charset="0"/>
              </a:rPr>
              <a:t>to the cloud.</a:t>
            </a:r>
            <a:endParaRPr lang="en-US" sz="1600" dirty="0">
              <a:solidFill>
                <a:srgbClr val="505050"/>
              </a:solidFill>
              <a:cs typeface="Segoe UI" pitchFamily="34" charset="0"/>
            </a:endParaRPr>
          </a:p>
          <a:p>
            <a:pPr marL="0" lvl="1" defTabSz="471608">
              <a:lnSpc>
                <a:spcPct val="90000"/>
              </a:lnSpc>
              <a:spcBef>
                <a:spcPts val="306"/>
              </a:spcBef>
              <a:spcAft>
                <a:spcPts val="612"/>
              </a:spcAft>
              <a:buClr>
                <a:srgbClr val="505050"/>
              </a:buClr>
            </a:pPr>
            <a:r>
              <a:rPr lang="en-US" sz="1600" dirty="0">
                <a:solidFill>
                  <a:srgbClr val="505050"/>
                </a:solidFill>
                <a:cs typeface="Segoe UI" pitchFamily="34" charset="0"/>
              </a:rPr>
              <a:t>Supports Point-in-Time Recovery of multiple versions </a:t>
            </a:r>
            <a:r>
              <a:rPr lang="en-US" sz="1600" dirty="0" smtClean="0">
                <a:solidFill>
                  <a:srgbClr val="505050"/>
                </a:solidFill>
                <a:cs typeface="Segoe UI" pitchFamily="34" charset="0"/>
              </a:rPr>
              <a:t/>
            </a:r>
            <a:br>
              <a:rPr lang="en-US" sz="1600" dirty="0" smtClean="0">
                <a:solidFill>
                  <a:srgbClr val="505050"/>
                </a:solidFill>
                <a:cs typeface="Segoe UI" pitchFamily="34" charset="0"/>
              </a:rPr>
            </a:br>
            <a:r>
              <a:rPr lang="en-US" sz="1600" dirty="0" smtClean="0">
                <a:solidFill>
                  <a:srgbClr val="505050"/>
                </a:solidFill>
                <a:cs typeface="Segoe UI" pitchFamily="34" charset="0"/>
              </a:rPr>
              <a:t>of </a:t>
            </a:r>
            <a:r>
              <a:rPr lang="en-US" sz="1600" dirty="0">
                <a:solidFill>
                  <a:srgbClr val="505050"/>
                </a:solidFill>
                <a:cs typeface="Segoe UI" pitchFamily="34" charset="0"/>
              </a:rPr>
              <a:t>your </a:t>
            </a:r>
            <a:r>
              <a:rPr lang="en-US" sz="1600" dirty="0" smtClean="0">
                <a:solidFill>
                  <a:srgbClr val="505050"/>
                </a:solidFill>
                <a:cs typeface="Segoe UI" pitchFamily="34" charset="0"/>
              </a:rPr>
              <a:t>data.</a:t>
            </a:r>
            <a:endParaRPr lang="en-US" sz="1600" dirty="0">
              <a:solidFill>
                <a:srgbClr val="505050"/>
              </a:solidFill>
              <a:cs typeface="Segoe UI" pitchFamily="34" charset="0"/>
            </a:endParaRPr>
          </a:p>
          <a:p>
            <a:pPr marL="0" lvl="1" defTabSz="471608">
              <a:lnSpc>
                <a:spcPct val="90000"/>
              </a:lnSpc>
              <a:spcBef>
                <a:spcPts val="306"/>
              </a:spcBef>
              <a:spcAft>
                <a:spcPts val="612"/>
              </a:spcAft>
              <a:buClr>
                <a:srgbClr val="505050"/>
              </a:buClr>
            </a:pPr>
            <a:r>
              <a:rPr lang="en-US" sz="1600" dirty="0">
                <a:solidFill>
                  <a:srgbClr val="505050"/>
                </a:solidFill>
                <a:cs typeface="Segoe UI" pitchFamily="34" charset="0"/>
              </a:rPr>
              <a:t>Configurable data retention policies, data compression, </a:t>
            </a:r>
            <a:r>
              <a:rPr lang="en-US" sz="1600" dirty="0" smtClean="0">
                <a:solidFill>
                  <a:srgbClr val="505050"/>
                </a:solidFill>
                <a:cs typeface="Segoe UI" pitchFamily="34" charset="0"/>
              </a:rPr>
              <a:t/>
            </a:r>
            <a:br>
              <a:rPr lang="en-US" sz="1600" dirty="0" smtClean="0">
                <a:solidFill>
                  <a:srgbClr val="505050"/>
                </a:solidFill>
                <a:cs typeface="Segoe UI" pitchFamily="34" charset="0"/>
              </a:rPr>
            </a:br>
            <a:r>
              <a:rPr lang="en-US" sz="1600" dirty="0" smtClean="0">
                <a:solidFill>
                  <a:srgbClr val="505050"/>
                </a:solidFill>
                <a:cs typeface="Segoe UI" pitchFamily="34" charset="0"/>
              </a:rPr>
              <a:t>and </a:t>
            </a:r>
            <a:r>
              <a:rPr lang="en-US" sz="1600" dirty="0">
                <a:solidFill>
                  <a:srgbClr val="505050"/>
                </a:solidFill>
                <a:cs typeface="Segoe UI" pitchFamily="34" charset="0"/>
              </a:rPr>
              <a:t>data transfer throttling offer added flexibility </a:t>
            </a:r>
            <a:r>
              <a:rPr lang="en-US" sz="1600" dirty="0" smtClean="0">
                <a:solidFill>
                  <a:srgbClr val="505050"/>
                </a:solidFill>
                <a:cs typeface="Segoe UI" pitchFamily="34" charset="0"/>
              </a:rPr>
              <a:t/>
            </a:r>
            <a:br>
              <a:rPr lang="en-US" sz="1600" dirty="0" smtClean="0">
                <a:solidFill>
                  <a:srgbClr val="505050"/>
                </a:solidFill>
                <a:cs typeface="Segoe UI" pitchFamily="34" charset="0"/>
              </a:rPr>
            </a:br>
            <a:r>
              <a:rPr lang="en-US" sz="1600" dirty="0" smtClean="0">
                <a:solidFill>
                  <a:srgbClr val="505050"/>
                </a:solidFill>
                <a:cs typeface="Segoe UI" pitchFamily="34" charset="0"/>
              </a:rPr>
              <a:t>and efficiency.</a:t>
            </a:r>
            <a:endParaRPr lang="en-US" sz="1600" dirty="0">
              <a:solidFill>
                <a:srgbClr val="505050"/>
              </a:solidFill>
              <a:cs typeface="Segoe UI" pitchFamily="34" charset="0"/>
            </a:endParaRPr>
          </a:p>
        </p:txBody>
      </p:sp>
      <p:sp>
        <p:nvSpPr>
          <p:cNvPr id="40" name="Rectangle 39"/>
          <p:cNvSpPr/>
          <p:nvPr/>
        </p:nvSpPr>
        <p:spPr>
          <a:xfrm>
            <a:off x="274639" y="3121267"/>
            <a:ext cx="5783754" cy="757130"/>
          </a:xfrm>
          <a:prstGeom prst="rect">
            <a:avLst/>
          </a:prstGeom>
          <a:noFill/>
        </p:spPr>
        <p:txBody>
          <a:bodyPr wrap="square" lIns="146304">
            <a:spAutoFit/>
          </a:bodyPr>
          <a:lstStyle/>
          <a:p>
            <a:pPr marL="0" lvl="1" defTabSz="471608">
              <a:lnSpc>
                <a:spcPct val="90000"/>
              </a:lnSpc>
              <a:spcBef>
                <a:spcPts val="306"/>
              </a:spcBef>
              <a:spcAft>
                <a:spcPts val="612"/>
              </a:spcAft>
              <a:buClr>
                <a:srgbClr val="EFEFEF"/>
              </a:buClr>
            </a:pPr>
            <a:r>
              <a:rPr lang="en-US" sz="1600" b="1" dirty="0" smtClean="0">
                <a:gradFill>
                  <a:gsLst>
                    <a:gs pos="2655">
                      <a:schemeClr val="accent1"/>
                    </a:gs>
                    <a:gs pos="31000">
                      <a:schemeClr val="accent1"/>
                    </a:gs>
                  </a:gsLst>
                  <a:lin ang="0" scaled="0"/>
                </a:gradFill>
                <a:cs typeface="Segoe UI" pitchFamily="34" charset="0"/>
              </a:rPr>
              <a:t>Simple</a:t>
            </a:r>
            <a:r>
              <a:rPr lang="en-US" sz="1600" b="1" dirty="0">
                <a:gradFill>
                  <a:gsLst>
                    <a:gs pos="2655">
                      <a:schemeClr val="accent1"/>
                    </a:gs>
                    <a:gs pos="31000">
                      <a:schemeClr val="accent1"/>
                    </a:gs>
                  </a:gsLst>
                  <a:lin ang="0" scaled="0"/>
                </a:gradFill>
                <a:cs typeface="Segoe UI" pitchFamily="34" charset="0"/>
              </a:rPr>
              <a:t>, </a:t>
            </a:r>
            <a:r>
              <a:rPr lang="en-US" sz="1600" b="1" dirty="0" smtClean="0">
                <a:gradFill>
                  <a:gsLst>
                    <a:gs pos="2655">
                      <a:schemeClr val="accent1"/>
                    </a:gs>
                    <a:gs pos="31000">
                      <a:schemeClr val="accent1"/>
                    </a:gs>
                  </a:gsLst>
                  <a:lin ang="0" scaled="0"/>
                </a:gradFill>
                <a:cs typeface="Segoe UI" pitchFamily="34" charset="0"/>
              </a:rPr>
              <a:t>and </a:t>
            </a:r>
            <a:r>
              <a:rPr lang="en-US" sz="1600" b="1" dirty="0">
                <a:gradFill>
                  <a:gsLst>
                    <a:gs pos="2655">
                      <a:schemeClr val="accent1"/>
                    </a:gs>
                    <a:gs pos="31000">
                      <a:schemeClr val="accent1"/>
                    </a:gs>
                  </a:gsLst>
                  <a:lin ang="0" scaled="0"/>
                </a:gradFill>
                <a:cs typeface="Segoe UI" pitchFamily="34" charset="0"/>
              </a:rPr>
              <a:t>integrated </a:t>
            </a:r>
            <a:r>
              <a:rPr lang="en-US" sz="1600" b="1" dirty="0" smtClean="0">
                <a:gradFill>
                  <a:gsLst>
                    <a:gs pos="2655">
                      <a:schemeClr val="accent1"/>
                    </a:gs>
                    <a:gs pos="31000">
                      <a:schemeClr val="accent1"/>
                    </a:gs>
                  </a:gsLst>
                  <a:lin ang="0" scaled="0"/>
                </a:gradFill>
                <a:cs typeface="Segoe UI" pitchFamily="34" charset="0"/>
              </a:rPr>
              <a:t>solution:</a:t>
            </a:r>
            <a:r>
              <a:rPr lang="en-US" sz="1600" b="1" dirty="0">
                <a:gradFill>
                  <a:gsLst>
                    <a:gs pos="2655">
                      <a:schemeClr val="accent1"/>
                    </a:gs>
                    <a:gs pos="31000">
                      <a:schemeClr val="accent1"/>
                    </a:gs>
                  </a:gsLst>
                  <a:lin ang="0" scaled="0"/>
                </a:gradFill>
                <a:cs typeface="Segoe UI" pitchFamily="34" charset="0"/>
              </a:rPr>
              <a:t> </a:t>
            </a:r>
            <a:r>
              <a:rPr lang="en-US" sz="1600" dirty="0" smtClean="0">
                <a:solidFill>
                  <a:srgbClr val="505050"/>
                </a:solidFill>
                <a:cs typeface="Segoe UI" pitchFamily="34" charset="0"/>
              </a:rPr>
              <a:t>Integrates </a:t>
            </a:r>
            <a:r>
              <a:rPr lang="en-US" sz="1600" dirty="0">
                <a:solidFill>
                  <a:srgbClr val="505050"/>
                </a:solidFill>
                <a:cs typeface="Segoe UI" pitchFamily="34" charset="0"/>
              </a:rPr>
              <a:t>with GUIs </a:t>
            </a:r>
            <a:r>
              <a:rPr lang="en-US" sz="1600" dirty="0" smtClean="0">
                <a:solidFill>
                  <a:srgbClr val="505050"/>
                </a:solidFill>
                <a:cs typeface="Segoe UI" pitchFamily="34" charset="0"/>
              </a:rPr>
              <a:t/>
            </a:r>
            <a:br>
              <a:rPr lang="en-US" sz="1600" dirty="0" smtClean="0">
                <a:solidFill>
                  <a:srgbClr val="505050"/>
                </a:solidFill>
                <a:cs typeface="Segoe UI" pitchFamily="34" charset="0"/>
              </a:rPr>
            </a:br>
            <a:r>
              <a:rPr lang="en-US" sz="1600" dirty="0" smtClean="0">
                <a:solidFill>
                  <a:srgbClr val="505050"/>
                </a:solidFill>
                <a:cs typeface="Segoe UI" pitchFamily="34" charset="0"/>
              </a:rPr>
              <a:t>of </a:t>
            </a:r>
            <a:r>
              <a:rPr lang="en-US" sz="1600" dirty="0">
                <a:solidFill>
                  <a:srgbClr val="505050"/>
                </a:solidFill>
                <a:cs typeface="Segoe UI" pitchFamily="34" charset="0"/>
              </a:rPr>
              <a:t>Windows Server Backup </a:t>
            </a:r>
            <a:r>
              <a:rPr lang="en-US" sz="1600" dirty="0" smtClean="0">
                <a:solidFill>
                  <a:srgbClr val="505050"/>
                </a:solidFill>
                <a:cs typeface="Segoe UI" pitchFamily="34" charset="0"/>
              </a:rPr>
              <a:t>or </a:t>
            </a:r>
            <a:r>
              <a:rPr lang="en-US" sz="1600" dirty="0">
                <a:solidFill>
                  <a:srgbClr val="505050"/>
                </a:solidFill>
                <a:cs typeface="Segoe UI" pitchFamily="34" charset="0"/>
              </a:rPr>
              <a:t>System Center Data </a:t>
            </a:r>
            <a:r>
              <a:rPr lang="en-US" sz="1600" dirty="0" smtClean="0">
                <a:solidFill>
                  <a:srgbClr val="505050"/>
                </a:solidFill>
                <a:cs typeface="Segoe UI" pitchFamily="34" charset="0"/>
              </a:rPr>
              <a:t/>
            </a:r>
            <a:br>
              <a:rPr lang="en-US" sz="1600" dirty="0" smtClean="0">
                <a:solidFill>
                  <a:srgbClr val="505050"/>
                </a:solidFill>
                <a:cs typeface="Segoe UI" pitchFamily="34" charset="0"/>
              </a:rPr>
            </a:br>
            <a:r>
              <a:rPr lang="en-US" sz="1600" dirty="0" smtClean="0">
                <a:solidFill>
                  <a:srgbClr val="505050"/>
                </a:solidFill>
                <a:cs typeface="Segoe UI" pitchFamily="34" charset="0"/>
              </a:rPr>
              <a:t>Protection Manager.</a:t>
            </a:r>
            <a:endParaRPr lang="en-US" sz="1600" dirty="0">
              <a:solidFill>
                <a:srgbClr val="505050"/>
              </a:solidFill>
              <a:cs typeface="Segoe UI" pitchFamily="34" charset="0"/>
            </a:endParaRPr>
          </a:p>
        </p:txBody>
      </p:sp>
    </p:spTree>
    <p:extLst>
      <p:ext uri="{BB962C8B-B14F-4D97-AF65-F5344CB8AC3E}">
        <p14:creationId xmlns:p14="http://schemas.microsoft.com/office/powerpoint/2010/main" val="667150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How Microsoft Azure </a:t>
            </a:r>
            <a:r>
              <a:rPr lang="en-US" dirty="0"/>
              <a:t>B</a:t>
            </a:r>
            <a:r>
              <a:rPr lang="en-US" dirty="0" smtClean="0"/>
              <a:t>ackup </a:t>
            </a:r>
            <a:r>
              <a:rPr lang="en-US" dirty="0"/>
              <a:t>w</a:t>
            </a:r>
            <a:r>
              <a:rPr lang="en-US" dirty="0" smtClean="0"/>
              <a:t>orks</a:t>
            </a:r>
            <a:endParaRPr lang="en-US" dirty="0"/>
          </a:p>
        </p:txBody>
      </p:sp>
      <p:sp>
        <p:nvSpPr>
          <p:cNvPr id="2" name="Slide Number Placeholder 1"/>
          <p:cNvSpPr>
            <a:spLocks noGrp="1"/>
          </p:cNvSpPr>
          <p:nvPr>
            <p:ph type="sldNum" sz="quarter" idx="4294967295"/>
          </p:nvPr>
        </p:nvSpPr>
        <p:spPr>
          <a:xfrm>
            <a:off x="11456988" y="6483350"/>
            <a:ext cx="979487" cy="371475"/>
          </a:xfrm>
          <a:prstGeom prst="rect">
            <a:avLst/>
          </a:prstGeom>
        </p:spPr>
        <p:txBody>
          <a:bodyPr/>
          <a:lstStyle/>
          <a:p>
            <a:fld id="{4E419B00-AD7F-47FC-89D1-1841CEDF6334}" type="slidenum">
              <a:rPr lang="en-US" smtClean="0"/>
              <a:t>48</a:t>
            </a:fld>
            <a:endParaRPr lang="en-US"/>
          </a:p>
        </p:txBody>
      </p:sp>
      <p:sp>
        <p:nvSpPr>
          <p:cNvPr id="4" name="Rectangle 3"/>
          <p:cNvSpPr/>
          <p:nvPr/>
        </p:nvSpPr>
        <p:spPr bwMode="auto">
          <a:xfrm>
            <a:off x="2389756" y="1388498"/>
            <a:ext cx="1914202" cy="1740704"/>
          </a:xfrm>
          <a:prstGeom prst="rect">
            <a:avLst/>
          </a:prstGeom>
          <a:solidFill>
            <a:srgbClr val="00188F">
              <a:alpha val="2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8" rIns="0" bIns="46618" numCol="1" rtlCol="0" anchor="ctr" anchorCtr="1" compatLnSpc="1">
            <a:prstTxWarp prst="textNoShape">
              <a:avLst/>
            </a:prstTxWarp>
          </a:bodyPr>
          <a:lstStyle/>
          <a:p>
            <a:pPr algn="ctr" defTabSz="932103" fontAlgn="base">
              <a:spcBef>
                <a:spcPct val="0"/>
              </a:spcBef>
              <a:spcAft>
                <a:spcPct val="0"/>
              </a:spcAft>
            </a:pPr>
            <a:endParaRPr lang="en-US" sz="2799" dirty="0">
              <a:gradFill>
                <a:gsLst>
                  <a:gs pos="0">
                    <a:srgbClr val="FFFFFF"/>
                  </a:gs>
                  <a:gs pos="100000">
                    <a:srgbClr val="FFFFFF"/>
                  </a:gs>
                </a:gsLst>
                <a:lin ang="5400000" scaled="0"/>
              </a:gradFill>
              <a:latin typeface="Segoe UI Symbol" panose="020B0502040204020203" pitchFamily="34" charset="0"/>
              <a:ea typeface="Segoe UI Symbol" panose="020B0502040204020203" pitchFamily="34" charset="0"/>
            </a:endParaRPr>
          </a:p>
        </p:txBody>
      </p:sp>
      <p:sp>
        <p:nvSpPr>
          <p:cNvPr id="5" name="Rectangle 4"/>
          <p:cNvSpPr/>
          <p:nvPr/>
        </p:nvSpPr>
        <p:spPr bwMode="auto">
          <a:xfrm>
            <a:off x="2342111" y="4518235"/>
            <a:ext cx="1961573" cy="176113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8" rIns="0" bIns="46618" numCol="1" rtlCol="0" anchor="ctr" anchorCtr="1" compatLnSpc="1">
            <a:prstTxWarp prst="textNoShape">
              <a:avLst/>
            </a:prstTxWarp>
          </a:bodyPr>
          <a:lstStyle/>
          <a:p>
            <a:pPr algn="ctr" defTabSz="932103" fontAlgn="base">
              <a:spcBef>
                <a:spcPct val="0"/>
              </a:spcBef>
              <a:spcAft>
                <a:spcPct val="0"/>
              </a:spcAft>
            </a:pPr>
            <a:endParaRPr lang="en-US" sz="2799" dirty="0">
              <a:gradFill>
                <a:gsLst>
                  <a:gs pos="0">
                    <a:srgbClr val="FFFFFF"/>
                  </a:gs>
                  <a:gs pos="100000">
                    <a:srgbClr val="FFFFFF"/>
                  </a:gs>
                </a:gsLst>
                <a:lin ang="5400000" scaled="0"/>
              </a:gradFill>
              <a:latin typeface="Segoe UI Symbol" panose="020B0502040204020203" pitchFamily="34" charset="0"/>
              <a:ea typeface="Segoe UI Symbol" panose="020B0502040204020203" pitchFamily="34" charset="0"/>
            </a:endParaRPr>
          </a:p>
        </p:txBody>
      </p:sp>
      <p:sp>
        <p:nvSpPr>
          <p:cNvPr id="6" name="TextBox 5"/>
          <p:cNvSpPr txBox="1"/>
          <p:nvPr/>
        </p:nvSpPr>
        <p:spPr>
          <a:xfrm>
            <a:off x="4320558" y="4943761"/>
            <a:ext cx="4916725" cy="432232"/>
          </a:xfrm>
          <a:prstGeom prst="rect">
            <a:avLst/>
          </a:prstGeom>
          <a:noFill/>
        </p:spPr>
        <p:txBody>
          <a:bodyPr wrap="square" lIns="110967" tIns="55483" rIns="110967" bIns="55483" rtlCol="0" anchor="ctr">
            <a:spAutoFit/>
          </a:bodyPr>
          <a:lstStyle/>
          <a:p>
            <a:pPr algn="ctr" defTabSz="932372"/>
            <a:r>
              <a:rPr lang="en-US" sz="2040" dirty="0">
                <a:solidFill>
                  <a:srgbClr val="C00000"/>
                </a:solidFill>
                <a:latin typeface="Segoe UI Symbol" panose="020B0502040204020203" pitchFamily="34" charset="0"/>
                <a:ea typeface="Segoe UI Symbol" panose="020B0502040204020203" pitchFamily="34" charset="0"/>
              </a:rPr>
              <a:t>4. Back up </a:t>
            </a:r>
            <a:r>
              <a:rPr lang="en-GB" sz="2040" dirty="0">
                <a:solidFill>
                  <a:srgbClr val="C00000"/>
                </a:solidFill>
                <a:latin typeface="Segoe UI Symbol" panose="020B0502040204020203" pitchFamily="34" charset="0"/>
                <a:ea typeface="Segoe UI Symbol" panose="020B0502040204020203" pitchFamily="34" charset="0"/>
              </a:rPr>
              <a:t>encrypted data</a:t>
            </a:r>
          </a:p>
        </p:txBody>
      </p:sp>
      <p:sp>
        <p:nvSpPr>
          <p:cNvPr id="7" name="TextBox 6"/>
          <p:cNvSpPr txBox="1"/>
          <p:nvPr/>
        </p:nvSpPr>
        <p:spPr>
          <a:xfrm>
            <a:off x="1322295" y="3388277"/>
            <a:ext cx="1934223" cy="432232"/>
          </a:xfrm>
          <a:prstGeom prst="rect">
            <a:avLst/>
          </a:prstGeom>
          <a:noFill/>
        </p:spPr>
        <p:txBody>
          <a:bodyPr wrap="none" lIns="110967" tIns="55483" rIns="110967" bIns="55483" rtlCol="0">
            <a:spAutoFit/>
          </a:bodyPr>
          <a:lstStyle/>
          <a:p>
            <a:pPr algn="r" defTabSz="932372"/>
            <a:r>
              <a:rPr lang="en-US" sz="2040" dirty="0">
                <a:solidFill>
                  <a:srgbClr val="00188F"/>
                </a:solidFill>
                <a:latin typeface="Segoe UI Symbol" panose="020B0502040204020203" pitchFamily="34" charset="0"/>
                <a:ea typeface="Segoe UI Symbol" panose="020B0502040204020203" pitchFamily="34" charset="0"/>
              </a:rPr>
              <a:t>2. Install agent</a:t>
            </a:r>
          </a:p>
        </p:txBody>
      </p:sp>
      <p:sp>
        <p:nvSpPr>
          <p:cNvPr id="8" name="TextBox 7"/>
          <p:cNvSpPr txBox="1"/>
          <p:nvPr/>
        </p:nvSpPr>
        <p:spPr>
          <a:xfrm>
            <a:off x="1001375" y="2353416"/>
            <a:ext cx="1394700" cy="432232"/>
          </a:xfrm>
          <a:prstGeom prst="rect">
            <a:avLst/>
          </a:prstGeom>
          <a:noFill/>
        </p:spPr>
        <p:txBody>
          <a:bodyPr wrap="none" lIns="110967" tIns="55483" rIns="110967" bIns="55483" rtlCol="0">
            <a:spAutoFit/>
          </a:bodyPr>
          <a:lstStyle/>
          <a:p>
            <a:pPr defTabSz="932372"/>
            <a:r>
              <a:rPr lang="en-US" sz="2040" dirty="0">
                <a:solidFill>
                  <a:srgbClr val="00188F"/>
                </a:solidFill>
                <a:latin typeface="Segoe UI Symbol" panose="020B0502040204020203" pitchFamily="34" charset="0"/>
                <a:ea typeface="Segoe UI Symbol" panose="020B0502040204020203" pitchFamily="34" charset="0"/>
              </a:rPr>
              <a:t>1. Sign up</a:t>
            </a:r>
          </a:p>
        </p:txBody>
      </p:sp>
      <p:cxnSp>
        <p:nvCxnSpPr>
          <p:cNvPr id="9" name="Straight Connector 8"/>
          <p:cNvCxnSpPr/>
          <p:nvPr/>
        </p:nvCxnSpPr>
        <p:spPr>
          <a:xfrm flipH="1">
            <a:off x="1388243" y="1880167"/>
            <a:ext cx="886253" cy="0"/>
          </a:xfrm>
          <a:prstGeom prst="line">
            <a:avLst/>
          </a:prstGeom>
          <a:ln w="60325">
            <a:solidFill>
              <a:srgbClr val="00188F"/>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5" idx="0"/>
          </p:cNvCxnSpPr>
          <p:nvPr/>
        </p:nvCxnSpPr>
        <p:spPr>
          <a:xfrm flipV="1">
            <a:off x="3322896" y="3007821"/>
            <a:ext cx="7825" cy="1510412"/>
          </a:xfrm>
          <a:prstGeom prst="line">
            <a:avLst/>
          </a:prstGeom>
          <a:ln w="60325">
            <a:solidFill>
              <a:srgbClr val="00188F"/>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11" name="Freeform 128"/>
          <p:cNvSpPr>
            <a:spLocks noChangeAspect="1"/>
          </p:cNvSpPr>
          <p:nvPr/>
        </p:nvSpPr>
        <p:spPr bwMode="black">
          <a:xfrm>
            <a:off x="7395145" y="1189106"/>
            <a:ext cx="4305526" cy="237089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188F">
              <a:alpha val="20000"/>
            </a:srgbClr>
          </a:solidFill>
          <a:extLst/>
        </p:spPr>
        <p:txBody>
          <a:bodyPr vert="horz" wrap="square" lIns="89606" tIns="44802" rIns="89606" bIns="44802" numCol="1" anchor="b" anchorCtr="1" compatLnSpc="1">
            <a:prstTxWarp prst="textNoShape">
              <a:avLst/>
            </a:prstTxWarp>
          </a:bodyPr>
          <a:lstStyle/>
          <a:p>
            <a:pPr defTabSz="913771"/>
            <a:endParaRPr lang="en-US" sz="1764" dirty="0">
              <a:solidFill>
                <a:srgbClr val="FFFFFF"/>
              </a:solidFill>
              <a:latin typeface="Segoe UI Symbol" panose="020B0502040204020203" pitchFamily="34" charset="0"/>
              <a:ea typeface="Segoe UI Symbol" panose="020B0502040204020203" pitchFamily="34" charset="0"/>
            </a:endParaRPr>
          </a:p>
        </p:txBody>
      </p:sp>
      <p:cxnSp>
        <p:nvCxnSpPr>
          <p:cNvPr id="13" name="Straight Connector 12"/>
          <p:cNvCxnSpPr/>
          <p:nvPr/>
        </p:nvCxnSpPr>
        <p:spPr>
          <a:xfrm flipH="1">
            <a:off x="4303684" y="3004208"/>
            <a:ext cx="3027094" cy="1478612"/>
          </a:xfrm>
          <a:prstGeom prst="line">
            <a:avLst/>
          </a:prstGeom>
          <a:ln w="60325">
            <a:solidFill>
              <a:srgbClr val="00188F"/>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342111" y="5765204"/>
            <a:ext cx="1959584" cy="331651"/>
          </a:xfrm>
          <a:prstGeom prst="rect">
            <a:avLst/>
          </a:prstGeom>
          <a:noFill/>
        </p:spPr>
        <p:txBody>
          <a:bodyPr wrap="square" lIns="110967" tIns="55483" rIns="110967" bIns="55483" rtlCol="0">
            <a:spAutoFit/>
          </a:bodyPr>
          <a:lstStyle/>
          <a:p>
            <a:pPr algn="ctr" defTabSz="932372"/>
            <a:r>
              <a:rPr lang="en-US" sz="1399" dirty="0">
                <a:solidFill>
                  <a:srgbClr val="FFFFFF"/>
                </a:solidFill>
                <a:latin typeface="Segoe UI Symbol" panose="020B0502040204020203" pitchFamily="34" charset="0"/>
                <a:ea typeface="Segoe UI Symbol" panose="020B0502040204020203" pitchFamily="34" charset="0"/>
              </a:rPr>
              <a:t>Window Server 2012</a:t>
            </a:r>
          </a:p>
        </p:txBody>
      </p:sp>
      <p:grpSp>
        <p:nvGrpSpPr>
          <p:cNvPr id="15" name="Group 14"/>
          <p:cNvGrpSpPr/>
          <p:nvPr/>
        </p:nvGrpSpPr>
        <p:grpSpPr>
          <a:xfrm>
            <a:off x="601862" y="1548111"/>
            <a:ext cx="736305" cy="777562"/>
            <a:chOff x="252413" y="1214438"/>
            <a:chExt cx="736601" cy="777875"/>
          </a:xfrm>
        </p:grpSpPr>
        <p:sp>
          <p:nvSpPr>
            <p:cNvPr id="16" name="AutoShape 3"/>
            <p:cNvSpPr>
              <a:spLocks noChangeAspect="1" noChangeArrowheads="1" noTextEdit="1"/>
            </p:cNvSpPr>
            <p:nvPr/>
          </p:nvSpPr>
          <p:spPr bwMode="auto">
            <a:xfrm>
              <a:off x="271463" y="1214438"/>
              <a:ext cx="7175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GB" sz="1799">
                <a:solidFill>
                  <a:srgbClr val="505050"/>
                </a:solidFill>
                <a:latin typeface="Segoe UI Symbol" panose="020B0502040204020203" pitchFamily="34" charset="0"/>
                <a:ea typeface="Segoe UI Symbol" panose="020B0502040204020203" pitchFamily="34" charset="0"/>
              </a:endParaRPr>
            </a:p>
          </p:txBody>
        </p:sp>
        <p:sp>
          <p:nvSpPr>
            <p:cNvPr id="17" name="Freeform 5"/>
            <p:cNvSpPr>
              <a:spLocks/>
            </p:cNvSpPr>
            <p:nvPr/>
          </p:nvSpPr>
          <p:spPr bwMode="auto">
            <a:xfrm>
              <a:off x="252413" y="1303338"/>
              <a:ext cx="300038" cy="485775"/>
            </a:xfrm>
            <a:custGeom>
              <a:avLst/>
              <a:gdLst>
                <a:gd name="T0" fmla="*/ 295 w 463"/>
                <a:gd name="T1" fmla="*/ 587 h 753"/>
                <a:gd name="T2" fmla="*/ 456 w 463"/>
                <a:gd name="T3" fmla="*/ 349 h 753"/>
                <a:gd name="T4" fmla="*/ 395 w 463"/>
                <a:gd name="T5" fmla="*/ 320 h 753"/>
                <a:gd name="T6" fmla="*/ 463 w 463"/>
                <a:gd name="T7" fmla="*/ 258 h 753"/>
                <a:gd name="T8" fmla="*/ 432 w 463"/>
                <a:gd name="T9" fmla="*/ 121 h 753"/>
                <a:gd name="T10" fmla="*/ 440 w 463"/>
                <a:gd name="T11" fmla="*/ 51 h 753"/>
                <a:gd name="T12" fmla="*/ 320 w 463"/>
                <a:gd name="T13" fmla="*/ 0 h 753"/>
                <a:gd name="T14" fmla="*/ 151 w 463"/>
                <a:gd name="T15" fmla="*/ 169 h 753"/>
                <a:gd name="T16" fmla="*/ 233 w 463"/>
                <a:gd name="T17" fmla="*/ 313 h 753"/>
                <a:gd name="T18" fmla="*/ 58 w 463"/>
                <a:gd name="T19" fmla="*/ 489 h 753"/>
                <a:gd name="T20" fmla="*/ 43 w 463"/>
                <a:gd name="T21" fmla="*/ 662 h 753"/>
                <a:gd name="T22" fmla="*/ 74 w 463"/>
                <a:gd name="T23" fmla="*/ 597 h 753"/>
                <a:gd name="T24" fmla="*/ 83 w 463"/>
                <a:gd name="T25" fmla="*/ 684 h 753"/>
                <a:gd name="T26" fmla="*/ 246 w 463"/>
                <a:gd name="T27" fmla="*/ 753 h 753"/>
                <a:gd name="T28" fmla="*/ 295 w 463"/>
                <a:gd name="T29" fmla="*/ 587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3" h="753">
                  <a:moveTo>
                    <a:pt x="295" y="587"/>
                  </a:moveTo>
                  <a:cubicBezTo>
                    <a:pt x="340" y="484"/>
                    <a:pt x="386" y="404"/>
                    <a:pt x="456" y="349"/>
                  </a:cubicBezTo>
                  <a:cubicBezTo>
                    <a:pt x="437" y="337"/>
                    <a:pt x="417" y="327"/>
                    <a:pt x="395" y="320"/>
                  </a:cubicBezTo>
                  <a:cubicBezTo>
                    <a:pt x="423" y="306"/>
                    <a:pt x="447" y="284"/>
                    <a:pt x="463" y="258"/>
                  </a:cubicBezTo>
                  <a:cubicBezTo>
                    <a:pt x="443" y="215"/>
                    <a:pt x="432" y="169"/>
                    <a:pt x="432" y="121"/>
                  </a:cubicBezTo>
                  <a:cubicBezTo>
                    <a:pt x="432" y="97"/>
                    <a:pt x="435" y="73"/>
                    <a:pt x="440" y="51"/>
                  </a:cubicBezTo>
                  <a:cubicBezTo>
                    <a:pt x="410" y="20"/>
                    <a:pt x="367" y="0"/>
                    <a:pt x="320" y="0"/>
                  </a:cubicBezTo>
                  <a:cubicBezTo>
                    <a:pt x="227" y="0"/>
                    <a:pt x="151" y="76"/>
                    <a:pt x="151" y="169"/>
                  </a:cubicBezTo>
                  <a:cubicBezTo>
                    <a:pt x="151" y="230"/>
                    <a:pt x="184" y="284"/>
                    <a:pt x="233" y="313"/>
                  </a:cubicBezTo>
                  <a:cubicBezTo>
                    <a:pt x="149" y="331"/>
                    <a:pt x="105" y="382"/>
                    <a:pt x="58" y="489"/>
                  </a:cubicBezTo>
                  <a:cubicBezTo>
                    <a:pt x="0" y="625"/>
                    <a:pt x="43" y="662"/>
                    <a:pt x="43" y="662"/>
                  </a:cubicBezTo>
                  <a:cubicBezTo>
                    <a:pt x="74" y="597"/>
                    <a:pt x="74" y="597"/>
                    <a:pt x="74" y="597"/>
                  </a:cubicBezTo>
                  <a:cubicBezTo>
                    <a:pt x="83" y="684"/>
                    <a:pt x="83" y="684"/>
                    <a:pt x="83" y="684"/>
                  </a:cubicBezTo>
                  <a:cubicBezTo>
                    <a:pt x="83" y="684"/>
                    <a:pt x="126" y="736"/>
                    <a:pt x="246" y="753"/>
                  </a:cubicBezTo>
                  <a:cubicBezTo>
                    <a:pt x="251" y="709"/>
                    <a:pt x="266" y="654"/>
                    <a:pt x="295" y="587"/>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GB" sz="1799">
                <a:solidFill>
                  <a:srgbClr val="505050"/>
                </a:solidFill>
                <a:latin typeface="Segoe UI Symbol" panose="020B0502040204020203" pitchFamily="34" charset="0"/>
                <a:ea typeface="Segoe UI Symbol" panose="020B0502040204020203" pitchFamily="34" charset="0"/>
              </a:endParaRPr>
            </a:p>
          </p:txBody>
        </p:sp>
        <p:sp>
          <p:nvSpPr>
            <p:cNvPr id="18" name="Freeform 6"/>
            <p:cNvSpPr>
              <a:spLocks/>
            </p:cNvSpPr>
            <p:nvPr/>
          </p:nvSpPr>
          <p:spPr bwMode="auto">
            <a:xfrm>
              <a:off x="422276" y="1214438"/>
              <a:ext cx="566738" cy="777875"/>
            </a:xfrm>
            <a:custGeom>
              <a:avLst/>
              <a:gdLst>
                <a:gd name="T0" fmla="*/ 606 w 877"/>
                <a:gd name="T1" fmla="*/ 490 h 1206"/>
                <a:gd name="T2" fmla="*/ 749 w 877"/>
                <a:gd name="T3" fmla="*/ 259 h 1206"/>
                <a:gd name="T4" fmla="*/ 491 w 877"/>
                <a:gd name="T5" fmla="*/ 0 h 1206"/>
                <a:gd name="T6" fmla="*/ 232 w 877"/>
                <a:gd name="T7" fmla="*/ 259 h 1206"/>
                <a:gd name="T8" fmla="*/ 358 w 877"/>
                <a:gd name="T9" fmla="*/ 481 h 1206"/>
                <a:gd name="T10" fmla="*/ 90 w 877"/>
                <a:gd name="T11" fmla="*/ 750 h 1206"/>
                <a:gd name="T12" fmla="*/ 66 w 877"/>
                <a:gd name="T13" fmla="*/ 1016 h 1206"/>
                <a:gd name="T14" fmla="*/ 113 w 877"/>
                <a:gd name="T15" fmla="*/ 916 h 1206"/>
                <a:gd name="T16" fmla="*/ 128 w 877"/>
                <a:gd name="T17" fmla="*/ 1049 h 1206"/>
                <a:gd name="T18" fmla="*/ 422 w 877"/>
                <a:gd name="T19" fmla="*/ 1161 h 1206"/>
                <a:gd name="T20" fmla="*/ 877 w 877"/>
                <a:gd name="T21" fmla="*/ 916 h 1206"/>
                <a:gd name="T22" fmla="*/ 606 w 877"/>
                <a:gd name="T23" fmla="*/ 490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7" h="1206">
                  <a:moveTo>
                    <a:pt x="606" y="490"/>
                  </a:moveTo>
                  <a:cubicBezTo>
                    <a:pt x="691" y="448"/>
                    <a:pt x="749" y="360"/>
                    <a:pt x="749" y="259"/>
                  </a:cubicBezTo>
                  <a:cubicBezTo>
                    <a:pt x="749" y="116"/>
                    <a:pt x="634" y="0"/>
                    <a:pt x="491" y="0"/>
                  </a:cubicBezTo>
                  <a:cubicBezTo>
                    <a:pt x="348" y="0"/>
                    <a:pt x="232" y="116"/>
                    <a:pt x="232" y="259"/>
                  </a:cubicBezTo>
                  <a:cubicBezTo>
                    <a:pt x="232" y="353"/>
                    <a:pt x="282" y="435"/>
                    <a:pt x="358" y="481"/>
                  </a:cubicBezTo>
                  <a:cubicBezTo>
                    <a:pt x="228" y="507"/>
                    <a:pt x="160" y="586"/>
                    <a:pt x="90" y="750"/>
                  </a:cubicBezTo>
                  <a:cubicBezTo>
                    <a:pt x="0" y="959"/>
                    <a:pt x="66" y="1016"/>
                    <a:pt x="66" y="1016"/>
                  </a:cubicBezTo>
                  <a:cubicBezTo>
                    <a:pt x="113" y="916"/>
                    <a:pt x="113" y="916"/>
                    <a:pt x="113" y="916"/>
                  </a:cubicBezTo>
                  <a:cubicBezTo>
                    <a:pt x="128" y="1049"/>
                    <a:pt x="128" y="1049"/>
                    <a:pt x="128" y="1049"/>
                  </a:cubicBezTo>
                  <a:cubicBezTo>
                    <a:pt x="128" y="1049"/>
                    <a:pt x="204" y="1142"/>
                    <a:pt x="422" y="1161"/>
                  </a:cubicBezTo>
                  <a:cubicBezTo>
                    <a:pt x="654" y="1181"/>
                    <a:pt x="877" y="1206"/>
                    <a:pt x="877" y="916"/>
                  </a:cubicBezTo>
                  <a:cubicBezTo>
                    <a:pt x="877" y="687"/>
                    <a:pt x="761" y="541"/>
                    <a:pt x="606" y="49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GB" sz="1799">
                <a:solidFill>
                  <a:srgbClr val="505050"/>
                </a:solidFill>
                <a:latin typeface="Segoe UI Symbol" panose="020B0502040204020203" pitchFamily="34" charset="0"/>
                <a:ea typeface="Segoe UI Symbol" panose="020B0502040204020203" pitchFamily="34" charset="0"/>
              </a:endParaRPr>
            </a:p>
          </p:txBody>
        </p:sp>
      </p:grpSp>
      <p:pic>
        <p:nvPicPr>
          <p:cNvPr id="19" name="Picture 7"/>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531363" y="1524443"/>
            <a:ext cx="1630988" cy="1468813"/>
          </a:xfrm>
          <a:prstGeom prst="rect">
            <a:avLst/>
          </a:prstGeom>
          <a:noFill/>
          <a:ln w="9525">
            <a:solidFill>
              <a:schemeClr val="bg1"/>
            </a:solidFill>
            <a:miter lim="800000"/>
            <a:headEnd/>
            <a:tailEnd/>
          </a:ln>
          <a:extLst>
            <a:ext uri="{909E8E84-426E-40DD-AFC4-6F175D3DCCD1}">
              <a14:hiddenFill xmlns:a14="http://schemas.microsoft.com/office/drawing/2010/main">
                <a:solidFill>
                  <a:schemeClr val="accent1"/>
                </a:solidFill>
              </a14:hiddenFill>
            </a:ext>
          </a:extLst>
        </p:spPr>
      </p:pic>
      <p:cxnSp>
        <p:nvCxnSpPr>
          <p:cNvPr id="20" name="Straight Connector 96"/>
          <p:cNvCxnSpPr>
            <a:endCxn id="5" idx="3"/>
          </p:cNvCxnSpPr>
          <p:nvPr/>
        </p:nvCxnSpPr>
        <p:spPr>
          <a:xfrm rot="10800000" flipV="1">
            <a:off x="4303682" y="3566838"/>
            <a:ext cx="5119768" cy="1831961"/>
          </a:xfrm>
          <a:prstGeom prst="bentConnector3">
            <a:avLst>
              <a:gd name="adj1" fmla="val 246"/>
            </a:avLst>
          </a:prstGeom>
          <a:ln w="60325">
            <a:solidFill>
              <a:srgbClr val="C0000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20018610">
            <a:off x="4189259" y="3321284"/>
            <a:ext cx="3097668" cy="414353"/>
          </a:xfrm>
          <a:prstGeom prst="rect">
            <a:avLst/>
          </a:prstGeom>
          <a:noFill/>
        </p:spPr>
        <p:txBody>
          <a:bodyPr wrap="square" rtlCol="0">
            <a:spAutoFit/>
          </a:bodyPr>
          <a:lstStyle/>
          <a:p>
            <a:pPr algn="ctr" defTabSz="932372"/>
            <a:r>
              <a:rPr lang="en-US" sz="2040" dirty="0">
                <a:solidFill>
                  <a:srgbClr val="00188F"/>
                </a:solidFill>
                <a:latin typeface="Segoe UI Symbol" panose="020B0502040204020203" pitchFamily="34" charset="0"/>
                <a:ea typeface="Segoe UI Symbol" panose="020B0502040204020203" pitchFamily="34" charset="0"/>
              </a:rPr>
              <a:t>3. Register and configure</a:t>
            </a:r>
          </a:p>
        </p:txBody>
      </p:sp>
      <p:cxnSp>
        <p:nvCxnSpPr>
          <p:cNvPr id="22" name="Straight Connector 96"/>
          <p:cNvCxnSpPr/>
          <p:nvPr/>
        </p:nvCxnSpPr>
        <p:spPr>
          <a:xfrm rot="10800000" flipV="1">
            <a:off x="4268311" y="3644270"/>
            <a:ext cx="5420206" cy="2107448"/>
          </a:xfrm>
          <a:prstGeom prst="bentConnector3">
            <a:avLst>
              <a:gd name="adj1" fmla="val -314"/>
            </a:avLst>
          </a:prstGeom>
          <a:ln w="60325">
            <a:solidFill>
              <a:srgbClr val="C0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372911" y="5813891"/>
            <a:ext cx="5315605" cy="432232"/>
          </a:xfrm>
          <a:prstGeom prst="rect">
            <a:avLst/>
          </a:prstGeom>
          <a:noFill/>
          <a:ln>
            <a:noFill/>
          </a:ln>
        </p:spPr>
        <p:txBody>
          <a:bodyPr wrap="square" lIns="110967" tIns="55483" rIns="110967" bIns="55483" rtlCol="0">
            <a:spAutoFit/>
          </a:bodyPr>
          <a:lstStyle/>
          <a:p>
            <a:pPr algn="ctr" defTabSz="932372"/>
            <a:r>
              <a:rPr lang="en-US" sz="2040" dirty="0">
                <a:solidFill>
                  <a:srgbClr val="C00000"/>
                </a:solidFill>
                <a:latin typeface="Segoe UI Symbol" panose="020B0502040204020203" pitchFamily="34" charset="0"/>
                <a:ea typeface="Segoe UI Symbol" panose="020B0502040204020203" pitchFamily="34" charset="0"/>
              </a:rPr>
              <a:t>5. Recover to the same or a different server</a:t>
            </a:r>
          </a:p>
        </p:txBody>
      </p:sp>
      <p:sp>
        <p:nvSpPr>
          <p:cNvPr id="24" name="Freeform 5"/>
          <p:cNvSpPr>
            <a:spLocks noEditPoints="1"/>
          </p:cNvSpPr>
          <p:nvPr/>
        </p:nvSpPr>
        <p:spPr bwMode="auto">
          <a:xfrm>
            <a:off x="3019722" y="4807966"/>
            <a:ext cx="513141" cy="982741"/>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1403" tIns="45702" rIns="91403" bIns="45702" numCol="1" anchor="t" anchorCtr="0" compatLnSpc="1">
            <a:prstTxWarp prst="textNoShape">
              <a:avLst/>
            </a:prstTxWarp>
          </a:bodyPr>
          <a:lstStyle/>
          <a:p>
            <a:pPr defTabSz="932372"/>
            <a:endParaRPr lang="en-GB" sz="1799">
              <a:solidFill>
                <a:srgbClr val="505050"/>
              </a:solidFill>
              <a:latin typeface="Segoe UI Symbol" panose="020B0502040204020203" pitchFamily="34" charset="0"/>
              <a:ea typeface="Segoe UI Symbol" panose="020B0502040204020203" pitchFamily="34" charset="0"/>
            </a:endParaRPr>
          </a:p>
        </p:txBody>
      </p:sp>
      <p:sp>
        <p:nvSpPr>
          <p:cNvPr id="25" name="Freeform 30"/>
          <p:cNvSpPr>
            <a:spLocks noEditPoints="1"/>
          </p:cNvSpPr>
          <p:nvPr/>
        </p:nvSpPr>
        <p:spPr bwMode="auto">
          <a:xfrm>
            <a:off x="9209351" y="2680672"/>
            <a:ext cx="639073" cy="706632"/>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72"/>
            <a:endParaRPr lang="en-US" sz="1799">
              <a:solidFill>
                <a:srgbClr val="505050"/>
              </a:solidFill>
              <a:latin typeface="Segoe UI Symbol" panose="020B0502040204020203" pitchFamily="34" charset="0"/>
              <a:ea typeface="Segoe UI Symbol" panose="020B0502040204020203" pitchFamily="34" charset="0"/>
            </a:endParaRPr>
          </a:p>
        </p:txBody>
      </p:sp>
      <p:sp>
        <p:nvSpPr>
          <p:cNvPr id="26" name="Freeform 92"/>
          <p:cNvSpPr>
            <a:spLocks noEditPoints="1"/>
          </p:cNvSpPr>
          <p:nvPr/>
        </p:nvSpPr>
        <p:spPr bwMode="black">
          <a:xfrm>
            <a:off x="9611263" y="2834791"/>
            <a:ext cx="337348" cy="45963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w="19050">
            <a:solidFill>
              <a:schemeClr val="accent3"/>
            </a:solidFill>
          </a:ln>
          <a:extLst/>
        </p:spPr>
        <p:txBody>
          <a:bodyPr vert="horz" wrap="square" lIns="93241" tIns="46620" rIns="93241" bIns="46620" numCol="1" anchor="t" anchorCtr="0" compatLnSpc="1">
            <a:prstTxWarp prst="textNoShape">
              <a:avLst/>
            </a:prstTxWarp>
          </a:bodyPr>
          <a:lstStyle/>
          <a:p>
            <a:pPr defTabSz="932372"/>
            <a:endParaRPr lang="en-US" sz="1799" dirty="0">
              <a:solidFill>
                <a:srgbClr val="000000"/>
              </a:solidFill>
              <a:latin typeface="Segoe UI Symbol" panose="020B0502040204020203" pitchFamily="34" charset="0"/>
              <a:ea typeface="Segoe UI Symbol" panose="020B0502040204020203" pitchFamily="34" charset="0"/>
            </a:endParaRPr>
          </a:p>
        </p:txBody>
      </p:sp>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85557" y="2127078"/>
            <a:ext cx="2861858" cy="444371"/>
          </a:xfrm>
          <a:prstGeom prst="rect">
            <a:avLst/>
          </a:prstGeom>
        </p:spPr>
      </p:pic>
    </p:spTree>
    <p:extLst>
      <p:ext uri="{BB962C8B-B14F-4D97-AF65-F5344CB8AC3E}">
        <p14:creationId xmlns:p14="http://schemas.microsoft.com/office/powerpoint/2010/main" val="3992386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500"/>
                                        <p:tgtEl>
                                          <p:spTgt spid="1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up)">
                                      <p:cBhvr>
                                        <p:cTn id="21" dur="500"/>
                                        <p:tgtEl>
                                          <p:spTgt spid="7"/>
                                        </p:tgtEl>
                                      </p:cBhvr>
                                    </p:animEffect>
                                  </p:childTnLst>
                                </p:cTn>
                              </p:par>
                              <p:par>
                                <p:cTn id="22" presetID="22" presetClass="entr" presetSubtype="1"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up)">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22" presetClass="entr" presetSubtype="8"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left)">
                                      <p:cBhvr>
                                        <p:cTn id="40" dur="500"/>
                                        <p:tgtEl>
                                          <p:spTgt spid="6"/>
                                        </p:tgtEl>
                                      </p:cBhvr>
                                    </p:animEffect>
                                  </p:childTnLst>
                                </p:cTn>
                              </p:par>
                              <p:par>
                                <p:cTn id="41" presetID="1" presetClass="exit" presetSubtype="0" fill="hold" grpId="1" nodeType="withEffect">
                                  <p:stCondLst>
                                    <p:cond delay="0"/>
                                  </p:stCondLst>
                                  <p:childTnLst>
                                    <p:set>
                                      <p:cBhvr>
                                        <p:cTn id="42" dur="1" fill="hold">
                                          <p:stCondLst>
                                            <p:cond delay="0"/>
                                          </p:stCondLst>
                                        </p:cTn>
                                        <p:tgtEl>
                                          <p:spTgt spid="21"/>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3"/>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7" presetClass="exit" presetSubtype="10" fill="hold" grpId="0" nodeType="clickEffect">
                                  <p:stCondLst>
                                    <p:cond delay="0"/>
                                  </p:stCondLst>
                                  <p:childTnLst>
                                    <p:anim calcmode="lin" valueType="num">
                                      <p:cBhvr>
                                        <p:cTn id="48" dur="500"/>
                                        <p:tgtEl>
                                          <p:spTgt spid="24"/>
                                        </p:tgtEl>
                                        <p:attrNameLst>
                                          <p:attrName>ppt_w</p:attrName>
                                        </p:attrNameLst>
                                      </p:cBhvr>
                                      <p:tavLst>
                                        <p:tav tm="0">
                                          <p:val>
                                            <p:strVal val="ppt_w"/>
                                          </p:val>
                                        </p:tav>
                                        <p:tav tm="100000">
                                          <p:val>
                                            <p:fltVal val="0"/>
                                          </p:val>
                                        </p:tav>
                                      </p:tavLst>
                                    </p:anim>
                                    <p:anim calcmode="lin" valueType="num">
                                      <p:cBhvr>
                                        <p:cTn id="49" dur="500"/>
                                        <p:tgtEl>
                                          <p:spTgt spid="24"/>
                                        </p:tgtEl>
                                        <p:attrNameLst>
                                          <p:attrName>ppt_h</p:attrName>
                                        </p:attrNameLst>
                                      </p:cBhvr>
                                      <p:tavLst>
                                        <p:tav tm="0">
                                          <p:val>
                                            <p:strVal val="ppt_h"/>
                                          </p:val>
                                        </p:tav>
                                        <p:tav tm="100000">
                                          <p:val>
                                            <p:strVal val="ppt_h"/>
                                          </p:val>
                                        </p:tav>
                                      </p:tavLst>
                                    </p:anim>
                                    <p:set>
                                      <p:cBhvr>
                                        <p:cTn id="50" dur="1" fill="hold">
                                          <p:stCondLst>
                                            <p:cond delay="499"/>
                                          </p:stCondLst>
                                        </p:cTn>
                                        <p:tgtEl>
                                          <p:spTgt spid="24"/>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20"/>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6"/>
                                        </p:tgtEl>
                                        <p:attrNameLst>
                                          <p:attrName>style.visibility</p:attrName>
                                        </p:attrNameLst>
                                      </p:cBhvr>
                                      <p:to>
                                        <p:strVal val="hidden"/>
                                      </p:to>
                                    </p:set>
                                  </p:childTnLst>
                                </p:cTn>
                              </p:par>
                            </p:childTnLst>
                          </p:cTn>
                        </p:par>
                        <p:par>
                          <p:cTn id="55" fill="hold">
                            <p:stCondLst>
                              <p:cond delay="500"/>
                            </p:stCondLst>
                            <p:childTnLst>
                              <p:par>
                                <p:cTn id="56" presetID="42" presetClass="entr" presetSubtype="0" fill="hold" grpId="1" nodeType="after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1000"/>
                                        <p:tgtEl>
                                          <p:spTgt spid="24"/>
                                        </p:tgtEl>
                                      </p:cBhvr>
                                    </p:animEffect>
                                    <p:anim calcmode="lin" valueType="num">
                                      <p:cBhvr>
                                        <p:cTn id="59" dur="1000" fill="hold"/>
                                        <p:tgtEl>
                                          <p:spTgt spid="24"/>
                                        </p:tgtEl>
                                        <p:attrNameLst>
                                          <p:attrName>ppt_x</p:attrName>
                                        </p:attrNameLst>
                                      </p:cBhvr>
                                      <p:tavLst>
                                        <p:tav tm="0">
                                          <p:val>
                                            <p:strVal val="#ppt_x"/>
                                          </p:val>
                                        </p:tav>
                                        <p:tav tm="100000">
                                          <p:val>
                                            <p:strVal val="#ppt_x"/>
                                          </p:val>
                                        </p:tav>
                                      </p:tavLst>
                                    </p:anim>
                                    <p:anim calcmode="lin" valueType="num">
                                      <p:cBhvr>
                                        <p:cTn id="60" dur="1000" fill="hold"/>
                                        <p:tgtEl>
                                          <p:spTgt spid="24"/>
                                        </p:tgtEl>
                                        <p:attrNameLst>
                                          <p:attrName>ppt_y</p:attrName>
                                        </p:attrNameLst>
                                      </p:cBhvr>
                                      <p:tavLst>
                                        <p:tav tm="0">
                                          <p:val>
                                            <p:strVal val="#ppt_y+.1"/>
                                          </p:val>
                                        </p:tav>
                                        <p:tav tm="100000">
                                          <p:val>
                                            <p:strVal val="#ppt_y"/>
                                          </p:val>
                                        </p:tav>
                                      </p:tavLst>
                                    </p:anim>
                                  </p:childTnLst>
                                </p:cTn>
                              </p:par>
                            </p:childTnLst>
                          </p:cTn>
                        </p:par>
                        <p:par>
                          <p:cTn id="61" fill="hold">
                            <p:stCondLst>
                              <p:cond delay="1500"/>
                            </p:stCondLst>
                            <p:childTnLst>
                              <p:par>
                                <p:cTn id="62" presetID="22" presetClass="entr" presetSubtype="2" fill="hold" nodeType="after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wipe(right)">
                                      <p:cBhvr>
                                        <p:cTn id="64" dur="500"/>
                                        <p:tgtEl>
                                          <p:spTgt spid="22"/>
                                        </p:tgtEl>
                                      </p:cBhvr>
                                    </p:animEffect>
                                  </p:childTnLst>
                                </p:cTn>
                              </p:par>
                              <p:par>
                                <p:cTn id="65" presetID="22" presetClass="entr" presetSubtype="2"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wipe(right)">
                                      <p:cBhvr>
                                        <p:cTn id="6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6" grpId="1"/>
      <p:bldP spid="7" grpId="0"/>
      <p:bldP spid="8" grpId="0"/>
      <p:bldP spid="21" grpId="0"/>
      <p:bldP spid="21" grpId="1"/>
      <p:bldP spid="23" grpId="0"/>
      <p:bldP spid="24" grpId="0" animBg="1"/>
      <p:bldP spid="24"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6" name="Text Placeholder 5"/>
          <p:cNvSpPr>
            <a:spLocks noGrp="1"/>
          </p:cNvSpPr>
          <p:nvPr>
            <p:ph type="body" sz="quarter" idx="12"/>
          </p:nvPr>
        </p:nvSpPr>
        <p:spPr/>
        <p:txBody>
          <a:bodyPr/>
          <a:lstStyle/>
          <a:p>
            <a:r>
              <a:rPr lang="en-US" dirty="0" smtClean="0"/>
              <a:t>Microsoft Azure Backup</a:t>
            </a:r>
          </a:p>
        </p:txBody>
      </p:sp>
      <p:pic>
        <p:nvPicPr>
          <p:cNvPr id="2" name="Picture 1"/>
          <p:cNvPicPr>
            <a:picLocks noChangeAspect="1"/>
          </p:cNvPicPr>
          <p:nvPr/>
        </p:nvPicPr>
        <p:blipFill>
          <a:blip r:embed="rId3"/>
          <a:stretch>
            <a:fillRect/>
          </a:stretch>
        </p:blipFill>
        <p:spPr>
          <a:xfrm>
            <a:off x="3074481" y="1209974"/>
            <a:ext cx="7256971" cy="2744492"/>
          </a:xfrm>
          <a:prstGeom prst="rect">
            <a:avLst/>
          </a:prstGeom>
        </p:spPr>
      </p:pic>
    </p:spTree>
    <p:extLst>
      <p:ext uri="{BB962C8B-B14F-4D97-AF65-F5344CB8AC3E}">
        <p14:creationId xmlns:p14="http://schemas.microsoft.com/office/powerpoint/2010/main" val="40917503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308" y="215243"/>
            <a:ext cx="10724938" cy="787688"/>
          </a:xfrm>
        </p:spPr>
        <p:txBody>
          <a:bodyPr/>
          <a:lstStyle/>
          <a:p>
            <a:r>
              <a:rPr lang="en-US" dirty="0" smtClean="0">
                <a:solidFill>
                  <a:schemeClr val="bg1">
                    <a:lumMod val="50000"/>
                  </a:schemeClr>
                </a:solidFill>
              </a:rPr>
              <a:t>TechNet on Tour Azure </a:t>
            </a:r>
            <a:r>
              <a:rPr lang="en-US" dirty="0"/>
              <a:t>l</a:t>
            </a:r>
            <a:r>
              <a:rPr lang="en-US" dirty="0" smtClean="0">
                <a:solidFill>
                  <a:schemeClr val="bg1">
                    <a:lumMod val="50000"/>
                  </a:schemeClr>
                </a:solidFill>
              </a:rPr>
              <a:t>abs</a:t>
            </a:r>
            <a:endParaRPr lang="en-US" dirty="0">
              <a:solidFill>
                <a:schemeClr val="bg1">
                  <a:lumMod val="50000"/>
                </a:schemeClr>
              </a:solidFill>
            </a:endParaRPr>
          </a:p>
        </p:txBody>
      </p:sp>
      <p:sp>
        <p:nvSpPr>
          <p:cNvPr id="30" name="Content Placeholder 29"/>
          <p:cNvSpPr>
            <a:spLocks noGrp="1"/>
          </p:cNvSpPr>
          <p:nvPr>
            <p:ph sz="half" idx="2"/>
          </p:nvPr>
        </p:nvSpPr>
        <p:spPr>
          <a:xfrm>
            <a:off x="440435" y="1353384"/>
            <a:ext cx="8879173" cy="5155205"/>
          </a:xfrm>
        </p:spPr>
        <p:txBody>
          <a:bodyPr>
            <a:noAutofit/>
          </a:bodyPr>
          <a:lstStyle/>
          <a:p>
            <a:pPr lvl="0" fontAlgn="base"/>
            <a:r>
              <a:rPr lang="en-US" sz="3200" dirty="0" smtClean="0">
                <a:latin typeface="Consolas" panose="020B0609020204030204" pitchFamily="49" charset="0"/>
                <a:cs typeface="Consolas" panose="020B0609020204030204" pitchFamily="49" charset="0"/>
              </a:rPr>
              <a:t>Lab 0: </a:t>
            </a:r>
            <a:r>
              <a:rPr lang="en-US" sz="3200" dirty="0"/>
              <a:t/>
            </a:r>
            <a:br>
              <a:rPr lang="en-US" sz="3200" dirty="0"/>
            </a:br>
            <a:r>
              <a:rPr lang="en-US" sz="3200" dirty="0"/>
              <a:t>Login to the Azure </a:t>
            </a:r>
            <a:r>
              <a:rPr lang="en-US" sz="3200" dirty="0" smtClean="0"/>
              <a:t>Portal</a:t>
            </a:r>
            <a:endParaRPr lang="en-US" sz="1600" dirty="0" smtClean="0"/>
          </a:p>
          <a:p>
            <a:pPr fontAlgn="base"/>
            <a:r>
              <a:rPr lang="en-US" sz="3200" dirty="0" smtClean="0">
                <a:latin typeface="Consolas" panose="020B0609020204030204" pitchFamily="49" charset="0"/>
                <a:cs typeface="Consolas" panose="020B0609020204030204" pitchFamily="49" charset="0"/>
              </a:rPr>
              <a:t>Lab 1: </a:t>
            </a:r>
            <a:r>
              <a:rPr lang="en-US" sz="3200" dirty="0" smtClean="0"/>
              <a:t/>
            </a:r>
            <a:br>
              <a:rPr lang="en-US" sz="3200" dirty="0" smtClean="0"/>
            </a:br>
            <a:r>
              <a:rPr lang="en-US" sz="3200" dirty="0" smtClean="0"/>
              <a:t>Backup an Azure VM</a:t>
            </a:r>
            <a:endParaRPr lang="en-US" sz="1600" dirty="0"/>
          </a:p>
          <a:p>
            <a:r>
              <a:rPr lang="en-US" sz="3200" dirty="0" smtClean="0">
                <a:latin typeface="Consolas" panose="020B0609020204030204" pitchFamily="49" charset="0"/>
                <a:cs typeface="Consolas" panose="020B0609020204030204" pitchFamily="49" charset="0"/>
              </a:rPr>
              <a:t>Lab 2: </a:t>
            </a:r>
            <a:r>
              <a:rPr lang="en-US" sz="3200" dirty="0"/>
              <a:t/>
            </a:r>
            <a:br>
              <a:rPr lang="en-US" sz="3200" dirty="0"/>
            </a:br>
            <a:r>
              <a:rPr lang="en-US" sz="3200" dirty="0"/>
              <a:t>Using Azure </a:t>
            </a:r>
            <a:r>
              <a:rPr lang="en-US" sz="3200" dirty="0" smtClean="0"/>
              <a:t>Backup</a:t>
            </a:r>
            <a:endParaRPr lang="en-US" sz="1600" dirty="0" smtClean="0"/>
          </a:p>
          <a:p>
            <a:r>
              <a:rPr lang="en-US" sz="3200" dirty="0" smtClean="0">
                <a:latin typeface="Consolas" panose="020B0609020204030204" pitchFamily="49" charset="0"/>
                <a:cs typeface="Consolas" panose="020B0609020204030204" pitchFamily="49" charset="0"/>
              </a:rPr>
              <a:t>Lab 3: </a:t>
            </a:r>
            <a:r>
              <a:rPr lang="en-US" sz="3200" dirty="0"/>
              <a:t/>
            </a:r>
            <a:br>
              <a:rPr lang="en-US" sz="3200" dirty="0"/>
            </a:br>
            <a:r>
              <a:rPr lang="en-US" sz="3200" dirty="0"/>
              <a:t>Copy Files with </a:t>
            </a:r>
            <a:r>
              <a:rPr lang="en-US" sz="3200" dirty="0" err="1" smtClean="0"/>
              <a:t>AZCopy</a:t>
            </a:r>
            <a:endParaRPr lang="en-US" sz="3200" dirty="0" smtClean="0"/>
          </a:p>
          <a:p>
            <a:r>
              <a:rPr lang="en-US" sz="3200" dirty="0">
                <a:latin typeface="Consolas" panose="020B0609020204030204" pitchFamily="49" charset="0"/>
                <a:cs typeface="Consolas" panose="020B0609020204030204" pitchFamily="49" charset="0"/>
              </a:rPr>
              <a:t>Lab </a:t>
            </a:r>
            <a:r>
              <a:rPr lang="en-US" sz="3200" dirty="0" smtClean="0">
                <a:latin typeface="Consolas" panose="020B0609020204030204" pitchFamily="49" charset="0"/>
                <a:cs typeface="Consolas" panose="020B0609020204030204" pitchFamily="49" charset="0"/>
              </a:rPr>
              <a:t>4: </a:t>
            </a:r>
            <a:r>
              <a:rPr lang="en-US" sz="2800" dirty="0" smtClean="0">
                <a:cs typeface="Consolas" panose="020B0609020204030204" pitchFamily="49" charset="0"/>
              </a:rPr>
              <a:t>(optional)</a:t>
            </a:r>
            <a:r>
              <a:rPr lang="en-US" sz="3200" dirty="0"/>
              <a:t/>
            </a:r>
            <a:br>
              <a:rPr lang="en-US" sz="3200" dirty="0"/>
            </a:br>
            <a:r>
              <a:rPr lang="en-US" sz="3200" dirty="0"/>
              <a:t>B</a:t>
            </a:r>
            <a:r>
              <a:rPr lang="en-US" sz="3200" dirty="0" smtClean="0"/>
              <a:t>ackup your laptop to Azure</a:t>
            </a:r>
            <a:endParaRPr lang="en-US" sz="2800" dirty="0"/>
          </a:p>
          <a:p>
            <a:endParaRPr lang="en-US" sz="2800" dirty="0" smtClean="0"/>
          </a:p>
          <a:p>
            <a:endParaRPr lang="en-US" sz="2800" dirty="0"/>
          </a:p>
          <a:p>
            <a:endParaRPr lang="en-US" sz="2800" dirty="0"/>
          </a:p>
        </p:txBody>
      </p:sp>
      <p:cxnSp>
        <p:nvCxnSpPr>
          <p:cNvPr id="27" name="Straight Connector 26"/>
          <p:cNvCxnSpPr/>
          <p:nvPr/>
        </p:nvCxnSpPr>
        <p:spPr>
          <a:xfrm>
            <a:off x="201056" y="1099637"/>
            <a:ext cx="11889246"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5970159" y="1557522"/>
            <a:ext cx="6120143" cy="4951067"/>
            <a:chOff x="172452" y="1452553"/>
            <a:chExt cx="7237644" cy="5541972"/>
          </a:xfrm>
        </p:grpSpPr>
        <p:pic>
          <p:nvPicPr>
            <p:cNvPr id="9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452" y="1452553"/>
              <a:ext cx="7237644" cy="5541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1314381" y="3643387"/>
              <a:ext cx="2882779" cy="1486092"/>
              <a:chOff x="5170778" y="2661577"/>
              <a:chExt cx="1794946" cy="1100760"/>
            </a:xfrm>
          </p:grpSpPr>
          <p:sp>
            <p:nvSpPr>
              <p:cNvPr id="8" name="Bent Arrow 7"/>
              <p:cNvSpPr/>
              <p:nvPr/>
            </p:nvSpPr>
            <p:spPr bwMode="auto">
              <a:xfrm rot="5400000" flipH="1">
                <a:off x="5953756" y="2725863"/>
                <a:ext cx="1076254" cy="947682"/>
              </a:xfrm>
              <a:prstGeom prst="bentArrow">
                <a:avLst>
                  <a:gd name="adj1" fmla="val 16219"/>
                  <a:gd name="adj2" fmla="val 24363"/>
                  <a:gd name="adj3" fmla="val 25000"/>
                  <a:gd name="adj4" fmla="val 4375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p:cNvGrpSpPr/>
              <p:nvPr/>
            </p:nvGrpSpPr>
            <p:grpSpPr>
              <a:xfrm>
                <a:off x="5170778" y="3039480"/>
                <a:ext cx="772301" cy="722857"/>
                <a:chOff x="5637851" y="2707998"/>
                <a:chExt cx="772301" cy="722857"/>
              </a:xfrm>
            </p:grpSpPr>
            <p:sp>
              <p:nvSpPr>
                <p:cNvPr id="12" name="Freeform 5"/>
                <p:cNvSpPr>
                  <a:spLocks noEditPoints="1"/>
                </p:cNvSpPr>
                <p:nvPr/>
              </p:nvSpPr>
              <p:spPr bwMode="auto">
                <a:xfrm>
                  <a:off x="6032710" y="2707998"/>
                  <a:ext cx="377442" cy="722857"/>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accent1"/>
                </a:solidFill>
                <a:ln w="12700" cap="flat" cmpd="sng">
                  <a:no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3" name="Can 12"/>
                <p:cNvSpPr/>
                <p:nvPr/>
              </p:nvSpPr>
              <p:spPr bwMode="auto">
                <a:xfrm>
                  <a:off x="5637851" y="2961352"/>
                  <a:ext cx="344149" cy="462892"/>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3" name="Group 22"/>
            <p:cNvGrpSpPr/>
            <p:nvPr/>
          </p:nvGrpSpPr>
          <p:grpSpPr>
            <a:xfrm>
              <a:off x="3445728" y="2087688"/>
              <a:ext cx="2509197" cy="1436096"/>
              <a:chOff x="2629767" y="2540878"/>
              <a:chExt cx="1788199" cy="984697"/>
            </a:xfrm>
          </p:grpSpPr>
          <p:sp>
            <p:nvSpPr>
              <p:cNvPr id="25" name="Freeform 128"/>
              <p:cNvSpPr>
                <a:spLocks noChangeAspect="1"/>
              </p:cNvSpPr>
              <p:nvPr/>
            </p:nvSpPr>
            <p:spPr bwMode="black">
              <a:xfrm>
                <a:off x="2629767" y="2540878"/>
                <a:ext cx="1788199" cy="98469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72C6"/>
              </a:solidFill>
              <a:extLst/>
            </p:spPr>
            <p:txBody>
              <a:bodyPr vert="horz" wrap="square" lIns="89629" tIns="44815" rIns="89629" bIns="44815" numCol="1" anchor="b" anchorCtr="1" compatLnSpc="1">
                <a:prstTxWarp prst="textNoShape">
                  <a:avLst/>
                </a:prstTxWarp>
              </a:bodyPr>
              <a:lstStyle/>
              <a:p>
                <a:pPr defTabSz="914073">
                  <a:defRPr/>
                </a:pPr>
                <a:endParaRPr lang="en-US" sz="1765" kern="0" dirty="0">
                  <a:solidFill>
                    <a:srgbClr val="FFFFFF"/>
                  </a:solidFill>
                </a:endParaRPr>
              </a:p>
            </p:txBody>
          </p:sp>
          <p:pic>
            <p:nvPicPr>
              <p:cNvPr id="26" name="Picture 25"/>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2883209" y="3010625"/>
                <a:ext cx="1342947" cy="311374"/>
              </a:xfrm>
              <a:prstGeom prst="rect">
                <a:avLst/>
              </a:prstGeom>
              <a:noFill/>
              <a:ln>
                <a:noFill/>
              </a:ln>
            </p:spPr>
          </p:pic>
        </p:grpSp>
        <p:pic>
          <p:nvPicPr>
            <p:cNvPr id="3" name="Picture 2"/>
            <p:cNvPicPr>
              <a:picLocks noChangeAspect="1"/>
            </p:cNvPicPr>
            <p:nvPr/>
          </p:nvPicPr>
          <p:blipFill>
            <a:blip r:embed="rId5"/>
            <a:stretch>
              <a:fillRect/>
            </a:stretch>
          </p:blipFill>
          <p:spPr>
            <a:xfrm>
              <a:off x="4248636" y="3919090"/>
              <a:ext cx="1682642" cy="1444877"/>
            </a:xfrm>
            <a:prstGeom prst="rect">
              <a:avLst/>
            </a:prstGeom>
          </p:spPr>
        </p:pic>
      </p:grpSp>
    </p:spTree>
    <p:extLst>
      <p:ext uri="{BB962C8B-B14F-4D97-AF65-F5344CB8AC3E}">
        <p14:creationId xmlns:p14="http://schemas.microsoft.com/office/powerpoint/2010/main" val="944372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05765" y="1746317"/>
            <a:ext cx="6458320" cy="466756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3158" y="1741298"/>
            <a:ext cx="6203533" cy="4672584"/>
          </a:xfrm>
          <a:prstGeom prst="rect">
            <a:avLst/>
          </a:prstGeom>
        </p:spPr>
      </p:pic>
      <p:pic>
        <p:nvPicPr>
          <p:cNvPr id="4" name="Picture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44899" y="1752107"/>
            <a:ext cx="6180051" cy="4650967"/>
          </a:xfrm>
          <a:prstGeom prst="rect">
            <a:avLst/>
          </a:prstGeom>
        </p:spPr>
      </p:pic>
      <p:pic>
        <p:nvPicPr>
          <p:cNvPr id="5" name="Picture 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844899" y="1752107"/>
            <a:ext cx="6180051" cy="4650967"/>
          </a:xfrm>
          <a:prstGeom prst="rect">
            <a:avLst/>
          </a:prstGeom>
        </p:spPr>
      </p:pic>
      <p:pic>
        <p:nvPicPr>
          <p:cNvPr id="6" name="Picture 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844899" y="1752107"/>
            <a:ext cx="6180051" cy="4650967"/>
          </a:xfrm>
          <a:prstGeom prst="rect">
            <a:avLst/>
          </a:prstGeom>
        </p:spPr>
      </p:pic>
      <p:sp>
        <p:nvSpPr>
          <p:cNvPr id="9" name="Rectangle 8"/>
          <p:cNvSpPr/>
          <p:nvPr/>
        </p:nvSpPr>
        <p:spPr>
          <a:xfrm>
            <a:off x="274321" y="1907957"/>
            <a:ext cx="5361040" cy="1315745"/>
          </a:xfrm>
          <a:prstGeom prst="rect">
            <a:avLst/>
          </a:prstGeom>
          <a:noFill/>
        </p:spPr>
        <p:txBody>
          <a:bodyPr wrap="square" lIns="146304">
            <a:spAutoFit/>
          </a:bodyPr>
          <a:lstStyle/>
          <a:p>
            <a:pPr marL="0" lvl="1" defTabSz="471608">
              <a:lnSpc>
                <a:spcPct val="90000"/>
              </a:lnSpc>
              <a:spcBef>
                <a:spcPts val="306"/>
              </a:spcBef>
              <a:spcAft>
                <a:spcPts val="612"/>
              </a:spcAft>
              <a:buClr>
                <a:srgbClr val="EFEFEF"/>
              </a:buClr>
            </a:pPr>
            <a:r>
              <a:rPr lang="en-US" sz="1600" b="1" dirty="0" smtClean="0">
                <a:gradFill>
                  <a:gsLst>
                    <a:gs pos="2655">
                      <a:schemeClr val="accent1"/>
                    </a:gs>
                    <a:gs pos="31000">
                      <a:schemeClr val="accent1"/>
                    </a:gs>
                  </a:gsLst>
                  <a:lin ang="0" scaled="0"/>
                </a:gradFill>
                <a:cs typeface="Segoe UI" pitchFamily="34" charset="0"/>
              </a:rPr>
              <a:t>Getting started: </a:t>
            </a:r>
            <a:r>
              <a:rPr lang="en-US" sz="1600" dirty="0">
                <a:solidFill>
                  <a:srgbClr val="505050"/>
                </a:solidFill>
                <a:cs typeface="Segoe UI" pitchFamily="34" charset="0"/>
              </a:rPr>
              <a:t>Quick, streamlined sign up process followed by downloading appropriate vault credentials from Azure.</a:t>
            </a:r>
          </a:p>
          <a:p>
            <a:pPr marL="0" lvl="1" defTabSz="471608">
              <a:lnSpc>
                <a:spcPct val="90000"/>
              </a:lnSpc>
              <a:spcBef>
                <a:spcPts val="306"/>
              </a:spcBef>
              <a:spcAft>
                <a:spcPts val="612"/>
              </a:spcAft>
              <a:buClr>
                <a:srgbClr val="EFEFEF"/>
              </a:buClr>
            </a:pPr>
            <a:r>
              <a:rPr lang="en-US" sz="1600" dirty="0">
                <a:solidFill>
                  <a:srgbClr val="505050"/>
                </a:solidFill>
                <a:cs typeface="Segoe UI" pitchFamily="34" charset="0"/>
              </a:rPr>
              <a:t>Download vault credentials onto servers you wish to register with Microsoft Azure Backup</a:t>
            </a:r>
          </a:p>
        </p:txBody>
      </p:sp>
      <p:pic>
        <p:nvPicPr>
          <p:cNvPr id="17" name="Picture 1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217941" y="1760255"/>
            <a:ext cx="5431082" cy="4643853"/>
          </a:xfrm>
          <a:prstGeom prst="rect">
            <a:avLst/>
          </a:prstGeom>
        </p:spPr>
      </p:pic>
      <p:pic>
        <p:nvPicPr>
          <p:cNvPr id="18" name="Picture 1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216496" y="1761585"/>
            <a:ext cx="5433969" cy="4639529"/>
          </a:xfrm>
          <a:prstGeom prst="rect">
            <a:avLst/>
          </a:prstGeom>
        </p:spPr>
      </p:pic>
      <p:pic>
        <p:nvPicPr>
          <p:cNvPr id="19" name="Picture 1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216496" y="1746317"/>
            <a:ext cx="5433969" cy="4646321"/>
          </a:xfrm>
          <a:prstGeom prst="rect">
            <a:avLst/>
          </a:prstGeom>
        </p:spPr>
      </p:pic>
      <p:pic>
        <p:nvPicPr>
          <p:cNvPr id="20" name="Picture 19"/>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843455" y="1746317"/>
            <a:ext cx="6180051" cy="4793028"/>
          </a:xfrm>
          <a:prstGeom prst="rect">
            <a:avLst/>
          </a:prstGeom>
        </p:spPr>
      </p:pic>
      <p:sp>
        <p:nvSpPr>
          <p:cNvPr id="2" name="Title 1"/>
          <p:cNvSpPr>
            <a:spLocks noGrp="1"/>
          </p:cNvSpPr>
          <p:nvPr>
            <p:ph type="title"/>
          </p:nvPr>
        </p:nvSpPr>
        <p:spPr/>
        <p:txBody>
          <a:bodyPr/>
          <a:lstStyle/>
          <a:p>
            <a:r>
              <a:rPr lang="en-US" dirty="0">
                <a:solidFill>
                  <a:schemeClr val="bg1">
                    <a:lumMod val="50000"/>
                  </a:schemeClr>
                </a:solidFill>
              </a:rPr>
              <a:t>Microsoft Azure Backup</a:t>
            </a:r>
            <a:r>
              <a:rPr lang="en-US" dirty="0"/>
              <a:t/>
            </a:r>
            <a:br>
              <a:rPr lang="en-US" dirty="0"/>
            </a:br>
            <a:r>
              <a:rPr lang="en-US" sz="3400" dirty="0">
                <a:gradFill>
                  <a:gsLst>
                    <a:gs pos="2655">
                      <a:schemeClr val="accent1"/>
                    </a:gs>
                    <a:gs pos="31000">
                      <a:schemeClr val="accent1"/>
                    </a:gs>
                  </a:gsLst>
                  <a:lin ang="0" scaled="0"/>
                </a:gradFill>
              </a:rPr>
              <a:t>Simplified, </a:t>
            </a:r>
            <a:r>
              <a:rPr lang="en-US" sz="3400" dirty="0" smtClean="0">
                <a:gradFill>
                  <a:gsLst>
                    <a:gs pos="2655">
                      <a:schemeClr val="accent1"/>
                    </a:gs>
                    <a:gs pos="31000">
                      <a:schemeClr val="accent1"/>
                    </a:gs>
                  </a:gsLst>
                  <a:lin ang="0" scaled="0"/>
                </a:gradFill>
              </a:rPr>
              <a:t>streamlined setup and </a:t>
            </a:r>
            <a:r>
              <a:rPr lang="en-US" sz="3400" dirty="0">
                <a:gradFill>
                  <a:gsLst>
                    <a:gs pos="2655">
                      <a:schemeClr val="accent1"/>
                    </a:gs>
                    <a:gs pos="31000">
                      <a:schemeClr val="accent1"/>
                    </a:gs>
                  </a:gsLst>
                  <a:lin ang="0" scaled="0"/>
                </a:gradFill>
              </a:rPr>
              <a:t>i</a:t>
            </a:r>
            <a:r>
              <a:rPr lang="en-US" sz="3400" dirty="0" smtClean="0">
                <a:gradFill>
                  <a:gsLst>
                    <a:gs pos="2655">
                      <a:schemeClr val="accent1"/>
                    </a:gs>
                    <a:gs pos="31000">
                      <a:schemeClr val="accent1"/>
                    </a:gs>
                  </a:gsLst>
                  <a:lin ang="0" scaled="0"/>
                </a:gradFill>
              </a:rPr>
              <a:t>ntegration</a:t>
            </a:r>
            <a:endParaRPr lang="en-US" sz="3400" dirty="0">
              <a:gradFill>
                <a:gsLst>
                  <a:gs pos="2655">
                    <a:schemeClr val="accent1"/>
                  </a:gs>
                  <a:gs pos="31000">
                    <a:schemeClr val="accent1"/>
                  </a:gs>
                </a:gsLst>
                <a:lin ang="0" scaled="0"/>
              </a:gradFill>
            </a:endParaRPr>
          </a:p>
        </p:txBody>
      </p:sp>
      <p:sp>
        <p:nvSpPr>
          <p:cNvPr id="14" name="Rectangle 13"/>
          <p:cNvSpPr/>
          <p:nvPr/>
        </p:nvSpPr>
        <p:spPr>
          <a:xfrm>
            <a:off x="274321" y="5161098"/>
            <a:ext cx="5361040" cy="535531"/>
          </a:xfrm>
          <a:prstGeom prst="rect">
            <a:avLst/>
          </a:prstGeom>
          <a:noFill/>
        </p:spPr>
        <p:txBody>
          <a:bodyPr wrap="square" lIns="146304">
            <a:spAutoFit/>
          </a:bodyPr>
          <a:lstStyle/>
          <a:p>
            <a:pPr marL="0" lvl="1" defTabSz="471608">
              <a:lnSpc>
                <a:spcPct val="90000"/>
              </a:lnSpc>
              <a:spcBef>
                <a:spcPts val="306"/>
              </a:spcBef>
              <a:spcAft>
                <a:spcPts val="612"/>
              </a:spcAft>
              <a:buClr>
                <a:srgbClr val="505050"/>
              </a:buClr>
            </a:pPr>
            <a:r>
              <a:rPr lang="en-US" sz="1600" dirty="0" smtClean="0">
                <a:solidFill>
                  <a:srgbClr val="505050"/>
                </a:solidFill>
                <a:cs typeface="Segoe UI" pitchFamily="34" charset="0"/>
              </a:rPr>
              <a:t>Flexible </a:t>
            </a:r>
            <a:r>
              <a:rPr lang="en-US" sz="1600" dirty="0">
                <a:solidFill>
                  <a:srgbClr val="505050"/>
                </a:solidFill>
                <a:cs typeface="Segoe UI" pitchFamily="34" charset="0"/>
              </a:rPr>
              <a:t>backup scheduling, with network </a:t>
            </a:r>
            <a:r>
              <a:rPr lang="en-US" sz="1600" dirty="0" smtClean="0">
                <a:solidFill>
                  <a:srgbClr val="505050"/>
                </a:solidFill>
                <a:cs typeface="Segoe UI" pitchFamily="34" charset="0"/>
              </a:rPr>
              <a:t/>
            </a:r>
            <a:br>
              <a:rPr lang="en-US" sz="1600" dirty="0" smtClean="0">
                <a:solidFill>
                  <a:srgbClr val="505050"/>
                </a:solidFill>
                <a:cs typeface="Segoe UI" pitchFamily="34" charset="0"/>
              </a:rPr>
            </a:br>
            <a:r>
              <a:rPr lang="en-US" sz="1600" dirty="0" smtClean="0">
                <a:solidFill>
                  <a:srgbClr val="505050"/>
                </a:solidFill>
                <a:cs typeface="Segoe UI" pitchFamily="34" charset="0"/>
              </a:rPr>
              <a:t>optimization </a:t>
            </a:r>
            <a:r>
              <a:rPr lang="en-US" sz="1600" dirty="0">
                <a:solidFill>
                  <a:srgbClr val="505050"/>
                </a:solidFill>
                <a:cs typeface="Segoe UI" pitchFamily="34" charset="0"/>
              </a:rPr>
              <a:t>options</a:t>
            </a:r>
            <a:r>
              <a:rPr lang="en-US" sz="1600" dirty="0" smtClean="0">
                <a:solidFill>
                  <a:srgbClr val="505050"/>
                </a:solidFill>
                <a:cs typeface="Segoe UI" pitchFamily="34" charset="0"/>
              </a:rPr>
              <a:t>.</a:t>
            </a:r>
            <a:endParaRPr lang="en-US" sz="1600" dirty="0">
              <a:solidFill>
                <a:srgbClr val="505050"/>
              </a:solidFill>
              <a:cs typeface="Segoe UI" pitchFamily="34" charset="0"/>
            </a:endParaRPr>
          </a:p>
        </p:txBody>
      </p:sp>
      <p:sp>
        <p:nvSpPr>
          <p:cNvPr id="21" name="Rectangle 20"/>
          <p:cNvSpPr/>
          <p:nvPr/>
        </p:nvSpPr>
        <p:spPr>
          <a:xfrm>
            <a:off x="274321" y="3298487"/>
            <a:ext cx="4708496" cy="978729"/>
          </a:xfrm>
          <a:prstGeom prst="rect">
            <a:avLst/>
          </a:prstGeom>
          <a:noFill/>
        </p:spPr>
        <p:txBody>
          <a:bodyPr wrap="square" lIns="146304">
            <a:spAutoFit/>
          </a:bodyPr>
          <a:lstStyle/>
          <a:p>
            <a:pPr marL="0" lvl="1" defTabSz="471608">
              <a:lnSpc>
                <a:spcPct val="90000"/>
              </a:lnSpc>
              <a:spcBef>
                <a:spcPts val="306"/>
              </a:spcBef>
              <a:spcAft>
                <a:spcPts val="612"/>
              </a:spcAft>
              <a:buClr>
                <a:srgbClr val="EFEFEF"/>
              </a:buClr>
            </a:pPr>
            <a:r>
              <a:rPr lang="en-US" sz="1600" b="1" dirty="0" smtClean="0">
                <a:gradFill>
                  <a:gsLst>
                    <a:gs pos="2655">
                      <a:schemeClr val="accent1"/>
                    </a:gs>
                    <a:gs pos="31000">
                      <a:schemeClr val="accent1"/>
                    </a:gs>
                  </a:gsLst>
                  <a:lin ang="0" scaled="0"/>
                </a:gradFill>
                <a:cs typeface="Segoe UI" pitchFamily="34" charset="0"/>
              </a:rPr>
              <a:t>Deployment and configuration:</a:t>
            </a:r>
            <a:r>
              <a:rPr lang="en-US" sz="1600" b="1" dirty="0">
                <a:gradFill>
                  <a:gsLst>
                    <a:gs pos="2655">
                      <a:schemeClr val="accent1"/>
                    </a:gs>
                    <a:gs pos="31000">
                      <a:schemeClr val="accent1"/>
                    </a:gs>
                  </a:gsLst>
                  <a:lin ang="0" scaled="0"/>
                </a:gradFill>
                <a:cs typeface="Segoe UI" pitchFamily="34" charset="0"/>
              </a:rPr>
              <a:t> </a:t>
            </a:r>
            <a:r>
              <a:rPr lang="en-US" sz="1600" dirty="0" smtClean="0">
                <a:solidFill>
                  <a:srgbClr val="505050"/>
                </a:solidFill>
                <a:cs typeface="Segoe UI" pitchFamily="34" charset="0"/>
              </a:rPr>
              <a:t>Simple </a:t>
            </a:r>
            <a:r>
              <a:rPr lang="en-US" sz="1600" dirty="0">
                <a:solidFill>
                  <a:srgbClr val="505050"/>
                </a:solidFill>
                <a:cs typeface="Segoe UI" pitchFamily="34" charset="0"/>
              </a:rPr>
              <a:t>agent installation onto target Windows </a:t>
            </a:r>
            <a:r>
              <a:rPr lang="en-US" sz="1600" dirty="0" smtClean="0">
                <a:solidFill>
                  <a:srgbClr val="505050"/>
                </a:solidFill>
                <a:cs typeface="Segoe UI" pitchFamily="34" charset="0"/>
              </a:rPr>
              <a:t>Server instances </a:t>
            </a:r>
            <a:r>
              <a:rPr lang="en-US" sz="1600" dirty="0">
                <a:solidFill>
                  <a:srgbClr val="505050"/>
                </a:solidFill>
                <a:cs typeface="Segoe UI" pitchFamily="34" charset="0"/>
              </a:rPr>
              <a:t>followed </a:t>
            </a:r>
            <a:r>
              <a:rPr lang="en-US" sz="1600" dirty="0" smtClean="0">
                <a:solidFill>
                  <a:srgbClr val="505050"/>
                </a:solidFill>
                <a:cs typeface="Segoe UI" pitchFamily="34" charset="0"/>
              </a:rPr>
              <a:t>by a </a:t>
            </a:r>
            <a:r>
              <a:rPr lang="en-US" sz="1600" dirty="0">
                <a:solidFill>
                  <a:srgbClr val="505050"/>
                </a:solidFill>
                <a:cs typeface="Segoe UI" pitchFamily="34" charset="0"/>
              </a:rPr>
              <a:t>straightforward server registration wizard</a:t>
            </a:r>
            <a:r>
              <a:rPr lang="en-US" sz="1600" dirty="0" smtClean="0">
                <a:solidFill>
                  <a:srgbClr val="505050"/>
                </a:solidFill>
                <a:cs typeface="Segoe UI" pitchFamily="34" charset="0"/>
              </a:rPr>
              <a:t>.</a:t>
            </a:r>
            <a:endParaRPr lang="en-US" sz="1600" dirty="0">
              <a:solidFill>
                <a:srgbClr val="505050"/>
              </a:solidFill>
              <a:cs typeface="Segoe UI" pitchFamily="34" charset="0"/>
            </a:endParaRPr>
          </a:p>
        </p:txBody>
      </p:sp>
      <p:sp>
        <p:nvSpPr>
          <p:cNvPr id="22" name="Rectangle 21"/>
          <p:cNvSpPr/>
          <p:nvPr/>
        </p:nvSpPr>
        <p:spPr>
          <a:xfrm>
            <a:off x="274321" y="4329183"/>
            <a:ext cx="5361040" cy="757130"/>
          </a:xfrm>
          <a:prstGeom prst="rect">
            <a:avLst/>
          </a:prstGeom>
          <a:noFill/>
        </p:spPr>
        <p:txBody>
          <a:bodyPr wrap="square" lIns="146304">
            <a:spAutoFit/>
          </a:bodyPr>
          <a:lstStyle/>
          <a:p>
            <a:pPr marL="0" lvl="1" defTabSz="471608">
              <a:lnSpc>
                <a:spcPct val="90000"/>
              </a:lnSpc>
              <a:spcBef>
                <a:spcPts val="306"/>
              </a:spcBef>
              <a:spcAft>
                <a:spcPts val="612"/>
              </a:spcAft>
              <a:buClr>
                <a:srgbClr val="505050"/>
              </a:buClr>
            </a:pPr>
            <a:r>
              <a:rPr lang="en-US" sz="1600" b="1" dirty="0" smtClean="0">
                <a:gradFill>
                  <a:gsLst>
                    <a:gs pos="2655">
                      <a:schemeClr val="accent1"/>
                    </a:gs>
                    <a:gs pos="31000">
                      <a:schemeClr val="accent1"/>
                    </a:gs>
                  </a:gsLst>
                  <a:lin ang="0" scaled="0"/>
                </a:gradFill>
                <a:cs typeface="Segoe UI" pitchFamily="34" charset="0"/>
              </a:rPr>
              <a:t>Integrated </a:t>
            </a:r>
            <a:r>
              <a:rPr lang="en-US" sz="1600" b="1" dirty="0">
                <a:gradFill>
                  <a:gsLst>
                    <a:gs pos="2655">
                      <a:schemeClr val="accent1"/>
                    </a:gs>
                    <a:gs pos="31000">
                      <a:schemeClr val="accent1"/>
                    </a:gs>
                  </a:gsLst>
                  <a:lin ang="0" scaled="0"/>
                </a:gradFill>
                <a:cs typeface="Segoe UI" pitchFamily="34" charset="0"/>
              </a:rPr>
              <a:t>with Windows Server Backup </a:t>
            </a:r>
            <a:r>
              <a:rPr lang="en-US" sz="1600" b="1" dirty="0" smtClean="0">
                <a:gradFill>
                  <a:gsLst>
                    <a:gs pos="2655">
                      <a:schemeClr val="accent1"/>
                    </a:gs>
                    <a:gs pos="31000">
                      <a:schemeClr val="accent1"/>
                    </a:gs>
                  </a:gsLst>
                  <a:lin ang="0" scaled="0"/>
                </a:gradFill>
                <a:cs typeface="Segoe UI" pitchFamily="34" charset="0"/>
              </a:rPr>
              <a:t>GUI:</a:t>
            </a:r>
            <a:r>
              <a:rPr lang="en-US" sz="1600" b="1" dirty="0">
                <a:gradFill>
                  <a:gsLst>
                    <a:gs pos="2655">
                      <a:schemeClr val="accent1"/>
                    </a:gs>
                    <a:gs pos="31000">
                      <a:schemeClr val="accent1"/>
                    </a:gs>
                  </a:gsLst>
                  <a:lin ang="0" scaled="0"/>
                </a:gradFill>
                <a:cs typeface="Segoe UI" pitchFamily="34" charset="0"/>
              </a:rPr>
              <a:t/>
            </a:r>
            <a:br>
              <a:rPr lang="en-US" sz="1600" b="1" dirty="0">
                <a:gradFill>
                  <a:gsLst>
                    <a:gs pos="2655">
                      <a:schemeClr val="accent1"/>
                    </a:gs>
                    <a:gs pos="31000">
                      <a:schemeClr val="accent1"/>
                    </a:gs>
                  </a:gsLst>
                  <a:lin ang="0" scaled="0"/>
                </a:gradFill>
                <a:cs typeface="Segoe UI" pitchFamily="34" charset="0"/>
              </a:rPr>
            </a:br>
            <a:r>
              <a:rPr lang="en-US" sz="1600" dirty="0" smtClean="0">
                <a:solidFill>
                  <a:srgbClr val="505050"/>
                </a:solidFill>
                <a:cs typeface="Segoe UI" pitchFamily="34" charset="0"/>
              </a:rPr>
              <a:t>Streamlined </a:t>
            </a:r>
            <a:r>
              <a:rPr lang="en-US" sz="1600" dirty="0">
                <a:solidFill>
                  <a:srgbClr val="505050"/>
                </a:solidFill>
                <a:cs typeface="Segoe UI" pitchFamily="34" charset="0"/>
              </a:rPr>
              <a:t>wizard to protect important data </a:t>
            </a:r>
            <a:r>
              <a:rPr lang="en-US" sz="1600" dirty="0" smtClean="0">
                <a:solidFill>
                  <a:srgbClr val="505050"/>
                </a:solidFill>
                <a:cs typeface="Segoe UI" pitchFamily="34" charset="0"/>
              </a:rPr>
              <a:t/>
            </a:r>
            <a:br>
              <a:rPr lang="en-US" sz="1600" dirty="0" smtClean="0">
                <a:solidFill>
                  <a:srgbClr val="505050"/>
                </a:solidFill>
                <a:cs typeface="Segoe UI" pitchFamily="34" charset="0"/>
              </a:rPr>
            </a:br>
            <a:r>
              <a:rPr lang="en-US" sz="1600" dirty="0" smtClean="0">
                <a:solidFill>
                  <a:srgbClr val="505050"/>
                </a:solidFill>
                <a:cs typeface="Segoe UI" pitchFamily="34" charset="0"/>
              </a:rPr>
              <a:t>to </a:t>
            </a:r>
            <a:r>
              <a:rPr lang="en-US" sz="1600" dirty="0">
                <a:solidFill>
                  <a:srgbClr val="505050"/>
                </a:solidFill>
                <a:cs typeface="Segoe UI" pitchFamily="34" charset="0"/>
              </a:rPr>
              <a:t>Microsoft Azure</a:t>
            </a:r>
            <a:r>
              <a:rPr lang="en-US" sz="1600" dirty="0" smtClean="0">
                <a:solidFill>
                  <a:srgbClr val="505050"/>
                </a:solidFill>
                <a:cs typeface="Segoe UI" pitchFamily="34" charset="0"/>
              </a:rPr>
              <a:t>.</a:t>
            </a:r>
            <a:endParaRPr lang="en-US" sz="1600" dirty="0">
              <a:solidFill>
                <a:srgbClr val="505050"/>
              </a:solidFill>
              <a:cs typeface="Segoe UI" pitchFamily="34" charset="0"/>
            </a:endParaRPr>
          </a:p>
        </p:txBody>
      </p:sp>
      <p:sp>
        <p:nvSpPr>
          <p:cNvPr id="23" name="Rectangle 22"/>
          <p:cNvSpPr/>
          <p:nvPr/>
        </p:nvSpPr>
        <p:spPr>
          <a:xfrm>
            <a:off x="274321" y="5771414"/>
            <a:ext cx="5056961" cy="535531"/>
          </a:xfrm>
          <a:prstGeom prst="rect">
            <a:avLst/>
          </a:prstGeom>
          <a:noFill/>
        </p:spPr>
        <p:txBody>
          <a:bodyPr wrap="square" lIns="146304">
            <a:spAutoFit/>
          </a:bodyPr>
          <a:lstStyle/>
          <a:p>
            <a:pPr marL="0" lvl="1" defTabSz="471608">
              <a:lnSpc>
                <a:spcPct val="90000"/>
              </a:lnSpc>
              <a:spcBef>
                <a:spcPts val="306"/>
              </a:spcBef>
              <a:spcAft>
                <a:spcPts val="612"/>
              </a:spcAft>
              <a:buClr>
                <a:srgbClr val="505050"/>
              </a:buClr>
            </a:pPr>
            <a:r>
              <a:rPr lang="en-US" sz="1600" dirty="0" smtClean="0">
                <a:solidFill>
                  <a:srgbClr val="505050"/>
                </a:solidFill>
                <a:cs typeface="Segoe UI" pitchFamily="34" charset="0"/>
              </a:rPr>
              <a:t>Easy-to-use </a:t>
            </a:r>
            <a:r>
              <a:rPr lang="en-US" sz="1600" dirty="0">
                <a:solidFill>
                  <a:srgbClr val="505050"/>
                </a:solidFill>
                <a:cs typeface="Segoe UI" pitchFamily="34" charset="0"/>
              </a:rPr>
              <a:t>Recover Data </a:t>
            </a:r>
            <a:r>
              <a:rPr lang="en-US" sz="1600" dirty="0" smtClean="0">
                <a:solidFill>
                  <a:srgbClr val="505050"/>
                </a:solidFill>
                <a:cs typeface="Segoe UI" pitchFamily="34" charset="0"/>
              </a:rPr>
              <a:t>Wizard to </a:t>
            </a:r>
            <a:r>
              <a:rPr lang="en-US" sz="1600" dirty="0">
                <a:solidFill>
                  <a:srgbClr val="505050"/>
                </a:solidFill>
                <a:cs typeface="Segoe UI" pitchFamily="34" charset="0"/>
              </a:rPr>
              <a:t>recover data quickly, and easily.</a:t>
            </a:r>
          </a:p>
        </p:txBody>
      </p:sp>
    </p:spTree>
    <p:extLst>
      <p:ext uri="{BB962C8B-B14F-4D97-AF65-F5344CB8AC3E}">
        <p14:creationId xmlns:p14="http://schemas.microsoft.com/office/powerpoint/2010/main" val="1574937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xit" presetSubtype="0" fill="hold" nodeType="withEffect">
                                  <p:stCondLst>
                                    <p:cond delay="0"/>
                                  </p:stCondLst>
                                  <p:childTnLst>
                                    <p:animEffect transition="out" filter="fade">
                                      <p:cBhvr>
                                        <p:cTn id="12" dur="500"/>
                                        <p:tgtEl>
                                          <p:spTgt spid="16"/>
                                        </p:tgtEl>
                                      </p:cBhvr>
                                    </p:animEffect>
                                    <p:set>
                                      <p:cBhvr>
                                        <p:cTn id="13" dur="1" fill="hold">
                                          <p:stCondLst>
                                            <p:cond delay="499"/>
                                          </p:stCondLst>
                                        </p:cTn>
                                        <p:tgtEl>
                                          <p:spTgt spid="16"/>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4"/>
                                        </p:tgtEl>
                                      </p:cBhvr>
                                    </p:animEffect>
                                    <p:set>
                                      <p:cBhvr>
                                        <p:cTn id="26" dur="1" fill="hold">
                                          <p:stCondLst>
                                            <p:cond delay="499"/>
                                          </p:stCondLst>
                                        </p:cTn>
                                        <p:tgtEl>
                                          <p:spTgt spid="4"/>
                                        </p:tgtEl>
                                        <p:attrNameLst>
                                          <p:attrName>style.visibility</p:attrName>
                                        </p:attrNameLst>
                                      </p:cBhvr>
                                      <p:to>
                                        <p:strVal val="hidden"/>
                                      </p:to>
                                    </p:set>
                                  </p:childTnLst>
                                </p:cTn>
                              </p:par>
                              <p:par>
                                <p:cTn id="27" presetID="10"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5"/>
                                        </p:tgtEl>
                                      </p:cBhvr>
                                    </p:animEffect>
                                    <p:set>
                                      <p:cBhvr>
                                        <p:cTn id="34" dur="1" fill="hold">
                                          <p:stCondLst>
                                            <p:cond delay="499"/>
                                          </p:stCondLst>
                                        </p:cTn>
                                        <p:tgtEl>
                                          <p:spTgt spid="5"/>
                                        </p:tgtEl>
                                        <p:attrNameLst>
                                          <p:attrName>style.visibility</p:attrName>
                                        </p:attrNameLst>
                                      </p:cBhvr>
                                      <p:to>
                                        <p:strVal val="hidden"/>
                                      </p:to>
                                    </p:set>
                                  </p:childTnLst>
                                </p:cTn>
                              </p:par>
                              <p:par>
                                <p:cTn id="35" presetID="10"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6"/>
                                        </p:tgtEl>
                                      </p:cBhvr>
                                    </p:animEffect>
                                    <p:set>
                                      <p:cBhvr>
                                        <p:cTn id="42" dur="1" fill="hold">
                                          <p:stCondLst>
                                            <p:cond delay="499"/>
                                          </p:stCondLst>
                                        </p:cTn>
                                        <p:tgtEl>
                                          <p:spTgt spid="6"/>
                                        </p:tgtEl>
                                        <p:attrNameLst>
                                          <p:attrName>style.visibility</p:attrName>
                                        </p:attrNameLst>
                                      </p:cBhvr>
                                      <p:to>
                                        <p:strVal val="hidden"/>
                                      </p:to>
                                    </p:set>
                                  </p:childTnLst>
                                </p:cTn>
                              </p:par>
                              <p:par>
                                <p:cTn id="43" presetID="10"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par>
                                <p:cTn id="46" presetID="10" presetClass="entr" presetSubtype="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nodeType="clickEffect">
                                  <p:stCondLst>
                                    <p:cond delay="0"/>
                                  </p:stCondLst>
                                  <p:childTnLst>
                                    <p:animEffect transition="out" filter="fade">
                                      <p:cBhvr>
                                        <p:cTn id="52" dur="500"/>
                                        <p:tgtEl>
                                          <p:spTgt spid="17"/>
                                        </p:tgtEl>
                                      </p:cBhvr>
                                    </p:animEffect>
                                    <p:set>
                                      <p:cBhvr>
                                        <p:cTn id="53" dur="1" fill="hold">
                                          <p:stCondLst>
                                            <p:cond delay="499"/>
                                          </p:stCondLst>
                                        </p:cTn>
                                        <p:tgtEl>
                                          <p:spTgt spid="17"/>
                                        </p:tgtEl>
                                        <p:attrNameLst>
                                          <p:attrName>style.visibility</p:attrName>
                                        </p:attrNameLst>
                                      </p:cBhvr>
                                      <p:to>
                                        <p:strVal val="hidden"/>
                                      </p:to>
                                    </p:set>
                                  </p:childTnLst>
                                </p:cTn>
                              </p:par>
                              <p:par>
                                <p:cTn id="54" presetID="10" presetClass="entr" presetSubtype="0"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par>
                                <p:cTn id="57" presetID="10" presetClass="entr" presetSubtype="0" fill="hold" nodeType="with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nodeType="clickEffect">
                                  <p:stCondLst>
                                    <p:cond delay="0"/>
                                  </p:stCondLst>
                                  <p:childTnLst>
                                    <p:animEffect transition="out" filter="fade">
                                      <p:cBhvr>
                                        <p:cTn id="63" dur="500"/>
                                        <p:tgtEl>
                                          <p:spTgt spid="18"/>
                                        </p:tgtEl>
                                      </p:cBhvr>
                                    </p:animEffect>
                                    <p:set>
                                      <p:cBhvr>
                                        <p:cTn id="64" dur="1" fill="hold">
                                          <p:stCondLst>
                                            <p:cond delay="499"/>
                                          </p:stCondLst>
                                        </p:cTn>
                                        <p:tgtEl>
                                          <p:spTgt spid="18"/>
                                        </p:tgtEl>
                                        <p:attrNameLst>
                                          <p:attrName>style.visibility</p:attrName>
                                        </p:attrNameLst>
                                      </p:cBhvr>
                                      <p:to>
                                        <p:strVal val="hidden"/>
                                      </p:to>
                                    </p:set>
                                  </p:childTnLst>
                                </p:cTn>
                              </p:par>
                              <p:par>
                                <p:cTn id="65" presetID="10" presetClass="entr" presetSubtype="0" fill="hold" nodeType="with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500"/>
                                        <p:tgtEl>
                                          <p:spTgt spid="1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par>
                                <p:cTn id="73" presetID="10" presetClass="entr" presetSubtype="0" fill="hold" nodeType="with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1" grpId="0"/>
      <p:bldP spid="22" grpId="0"/>
      <p:bldP spid="2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51693" y="258349"/>
            <a:ext cx="11887200" cy="1720209"/>
          </a:xfrm>
        </p:spPr>
        <p:txBody>
          <a:bodyPr/>
          <a:lstStyle/>
          <a:p>
            <a:r>
              <a:rPr lang="en-US" dirty="0" smtClean="0">
                <a:solidFill>
                  <a:schemeClr val="bg1">
                    <a:lumMod val="50000"/>
                  </a:schemeClr>
                </a:solidFill>
              </a:rPr>
              <a:t>Summary: Azure Backup</a:t>
            </a:r>
            <a:endParaRPr lang="en-US" dirty="0">
              <a:solidFill>
                <a:schemeClr val="bg1">
                  <a:lumMod val="50000"/>
                </a:schemeClr>
              </a:solidFill>
            </a:endParaRPr>
          </a:p>
        </p:txBody>
      </p:sp>
      <p:sp>
        <p:nvSpPr>
          <p:cNvPr id="3" name="Text Placeholder 2"/>
          <p:cNvSpPr>
            <a:spLocks noGrp="1"/>
          </p:cNvSpPr>
          <p:nvPr>
            <p:ph sz="quarter" idx="4294967295"/>
          </p:nvPr>
        </p:nvSpPr>
        <p:spPr>
          <a:xfrm>
            <a:off x="351693" y="1023867"/>
            <a:ext cx="7716644" cy="843051"/>
          </a:xfrm>
          <a:prstGeom prst="rect">
            <a:avLst/>
          </a:prstGeom>
        </p:spPr>
        <p:txBody>
          <a:bodyPr/>
          <a:lstStyle/>
          <a:p>
            <a:pPr marL="0" indent="0">
              <a:buNone/>
            </a:pPr>
            <a:r>
              <a:rPr lang="en-US" sz="2799" dirty="0">
                <a:solidFill>
                  <a:srgbClr val="0072C6"/>
                </a:solidFill>
              </a:rPr>
              <a:t>Simple and reliable server backup to the cloud</a:t>
            </a:r>
          </a:p>
          <a:p>
            <a:pPr lvl="1"/>
            <a:endParaRPr lang="en-US" sz="1599" dirty="0">
              <a:solidFill>
                <a:schemeClr val="accent1"/>
              </a:solidFill>
            </a:endParaRPr>
          </a:p>
        </p:txBody>
      </p:sp>
      <p:grpSp>
        <p:nvGrpSpPr>
          <p:cNvPr id="18" name="Group 17"/>
          <p:cNvGrpSpPr/>
          <p:nvPr/>
        </p:nvGrpSpPr>
        <p:grpSpPr>
          <a:xfrm>
            <a:off x="547869" y="2494518"/>
            <a:ext cx="11439745" cy="3696561"/>
            <a:chOff x="988393" y="2292311"/>
            <a:chExt cx="10187259" cy="3291841"/>
          </a:xfrm>
        </p:grpSpPr>
        <p:grpSp>
          <p:nvGrpSpPr>
            <p:cNvPr id="10" name="Group 9"/>
            <p:cNvGrpSpPr/>
            <p:nvPr/>
          </p:nvGrpSpPr>
          <p:grpSpPr>
            <a:xfrm>
              <a:off x="988393" y="2292312"/>
              <a:ext cx="3291840" cy="3291840"/>
              <a:chOff x="724618" y="1958197"/>
              <a:chExt cx="3291840" cy="3291840"/>
            </a:xfrm>
          </p:grpSpPr>
          <p:sp>
            <p:nvSpPr>
              <p:cNvPr id="4" name="Rectangle 3"/>
              <p:cNvSpPr/>
              <p:nvPr/>
            </p:nvSpPr>
            <p:spPr bwMode="auto">
              <a:xfrm>
                <a:off x="724618" y="1958197"/>
                <a:ext cx="3291840" cy="3291840"/>
              </a:xfrm>
              <a:prstGeom prst="rect">
                <a:avLst/>
              </a:prstGeom>
              <a:solidFill>
                <a:schemeClr val="bg1"/>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82806" tIns="91403" rIns="182806" bIns="38841" numCol="1" rtlCol="0" anchor="t" anchorCtr="0" compatLnSpc="1">
                <a:prstTxWarp prst="textNoShape">
                  <a:avLst/>
                </a:prstTxWarp>
              </a:bodyPr>
              <a:lstStyle/>
              <a:p>
                <a:pPr defTabSz="776586" fontAlgn="base">
                  <a:spcBef>
                    <a:spcPct val="0"/>
                  </a:spcBef>
                  <a:spcAft>
                    <a:spcPct val="0"/>
                  </a:spcAft>
                  <a:tabLst>
                    <a:tab pos="244112" algn="l"/>
                  </a:tabLst>
                </a:pPr>
                <a:r>
                  <a:rPr lang="en-US" sz="2800" dirty="0">
                    <a:solidFill>
                      <a:schemeClr val="accent1"/>
                    </a:solidFill>
                  </a:rPr>
                  <a:t>Reliable offsite data protection</a:t>
                </a:r>
              </a:p>
            </p:txBody>
          </p:sp>
          <p:sp>
            <p:nvSpPr>
              <p:cNvPr id="7" name="TextBox 6"/>
              <p:cNvSpPr txBox="1"/>
              <p:nvPr/>
            </p:nvSpPr>
            <p:spPr>
              <a:xfrm>
                <a:off x="953749" y="3284823"/>
                <a:ext cx="3062709" cy="1205950"/>
              </a:xfrm>
              <a:prstGeom prst="rect">
                <a:avLst/>
              </a:prstGeom>
              <a:noFill/>
            </p:spPr>
            <p:txBody>
              <a:bodyPr wrap="square" lIns="0" tIns="0" rIns="0" bIns="0" rtlCol="0">
                <a:spAutoFit/>
              </a:bodyPr>
              <a:lstStyle>
                <a:defPPr>
                  <a:defRPr lang="en-US"/>
                </a:defPPr>
                <a:lvl1pPr marL="194287" indent="-194287" defTabSz="777149">
                  <a:spcBef>
                    <a:spcPct val="20000"/>
                  </a:spcBef>
                  <a:buClr>
                    <a:srgbClr val="FFFFFF"/>
                  </a:buClr>
                  <a:buSzPct val="100000"/>
                  <a:buFont typeface="Arial" pitchFamily="34" charset="0"/>
                  <a:buChar char="•"/>
                  <a:defRPr sz="1400">
                    <a:solidFill>
                      <a:srgbClr val="FFFFFF">
                        <a:lumMod val="65000"/>
                        <a:lumOff val="35000"/>
                        <a:alpha val="99000"/>
                      </a:srgbClr>
                    </a:solidFill>
                    <a:ea typeface="Segoe UI" pitchFamily="34" charset="0"/>
                    <a:cs typeface="Segoe UI" pitchFamily="34" charset="0"/>
                  </a:defRPr>
                </a:lvl1pPr>
                <a:lvl2pPr marL="466203" defTabSz="932404"/>
                <a:lvl3pPr marL="932404" defTabSz="932404"/>
                <a:lvl4pPr marL="1398607" defTabSz="932404"/>
                <a:lvl5pPr marL="1864807" defTabSz="932404"/>
                <a:lvl6pPr marL="2331011" defTabSz="932404"/>
                <a:lvl7pPr marL="2797212" defTabSz="932404"/>
                <a:lvl8pPr marL="3263415" defTabSz="932404"/>
                <a:lvl9pPr marL="3729618" defTabSz="932404"/>
              </a:lstStyle>
              <a:p>
                <a:pPr>
                  <a:buClr>
                    <a:srgbClr val="0072C6"/>
                  </a:buClr>
                </a:pPr>
                <a:r>
                  <a:rPr lang="en-US" sz="2000" dirty="0">
                    <a:solidFill>
                      <a:schemeClr val="accent1"/>
                    </a:solidFill>
                  </a:rPr>
                  <a:t>Convenient offsite protection.</a:t>
                </a:r>
              </a:p>
              <a:p>
                <a:pPr>
                  <a:buClr>
                    <a:srgbClr val="0072C6"/>
                  </a:buClr>
                </a:pPr>
                <a:r>
                  <a:rPr lang="en-US" sz="2000" dirty="0">
                    <a:solidFill>
                      <a:schemeClr val="accent1"/>
                    </a:solidFill>
                  </a:rPr>
                  <a:t>Safe data – geo-replication.</a:t>
                </a:r>
              </a:p>
              <a:p>
                <a:pPr>
                  <a:buClr>
                    <a:srgbClr val="0072C6"/>
                  </a:buClr>
                </a:pPr>
                <a:r>
                  <a:rPr lang="en-US" sz="2000" dirty="0">
                    <a:solidFill>
                      <a:schemeClr val="accent1"/>
                    </a:solidFill>
                  </a:rPr>
                  <a:t>Encrypted backups.</a:t>
                </a:r>
              </a:p>
            </p:txBody>
          </p:sp>
        </p:grpSp>
        <p:grpSp>
          <p:nvGrpSpPr>
            <p:cNvPr id="11" name="Group 10"/>
            <p:cNvGrpSpPr/>
            <p:nvPr/>
          </p:nvGrpSpPr>
          <p:grpSpPr>
            <a:xfrm>
              <a:off x="4438979" y="2292311"/>
              <a:ext cx="3291840" cy="3291840"/>
              <a:chOff x="4258572" y="1958196"/>
              <a:chExt cx="3291840" cy="3291840"/>
            </a:xfrm>
            <a:solidFill>
              <a:schemeClr val="bg1"/>
            </a:solidFill>
          </p:grpSpPr>
          <p:sp>
            <p:nvSpPr>
              <p:cNvPr id="5" name="Rectangle 4"/>
              <p:cNvSpPr/>
              <p:nvPr/>
            </p:nvSpPr>
            <p:spPr bwMode="auto">
              <a:xfrm>
                <a:off x="4258572" y="1958196"/>
                <a:ext cx="3291840" cy="3291840"/>
              </a:xfrm>
              <a:prstGeom prst="rect">
                <a:avLst/>
              </a:prstGeom>
              <a:grp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82806" tIns="91403" rIns="182806" bIns="38841" numCol="1" rtlCol="0" anchor="t" anchorCtr="0" compatLnSpc="1">
                <a:prstTxWarp prst="textNoShape">
                  <a:avLst/>
                </a:prstTxWarp>
              </a:bodyPr>
              <a:lstStyle/>
              <a:p>
                <a:pPr defTabSz="776586" fontAlgn="base">
                  <a:spcBef>
                    <a:spcPct val="0"/>
                  </a:spcBef>
                  <a:spcAft>
                    <a:spcPct val="0"/>
                  </a:spcAft>
                  <a:tabLst>
                    <a:tab pos="244112" algn="l"/>
                  </a:tabLst>
                </a:pPr>
                <a:r>
                  <a:rPr lang="en-US" sz="2800" dirty="0">
                    <a:solidFill>
                      <a:schemeClr val="accent1"/>
                    </a:solidFill>
                  </a:rPr>
                  <a:t>A simple and integrated solution</a:t>
                </a:r>
              </a:p>
            </p:txBody>
          </p:sp>
          <p:sp>
            <p:nvSpPr>
              <p:cNvPr id="8" name="TextBox 7"/>
              <p:cNvSpPr txBox="1"/>
              <p:nvPr/>
            </p:nvSpPr>
            <p:spPr>
              <a:xfrm>
                <a:off x="4399799" y="3280328"/>
                <a:ext cx="3079740" cy="602974"/>
              </a:xfrm>
              <a:prstGeom prst="rect">
                <a:avLst/>
              </a:prstGeom>
              <a:grpFill/>
            </p:spPr>
            <p:txBody>
              <a:bodyPr wrap="square" lIns="0" tIns="0" rIns="0" bIns="0" rtlCol="0">
                <a:spAutoFit/>
              </a:bodyPr>
              <a:lstStyle>
                <a:defPPr>
                  <a:defRPr lang="en-US"/>
                </a:defPPr>
                <a:lvl1pPr marL="194287" indent="-194287" defTabSz="777149">
                  <a:spcBef>
                    <a:spcPct val="20000"/>
                  </a:spcBef>
                  <a:buClr>
                    <a:srgbClr val="FFFFFF"/>
                  </a:buClr>
                  <a:buSzPct val="100000"/>
                  <a:buFont typeface="Arial" pitchFamily="34" charset="0"/>
                  <a:buChar char="•"/>
                  <a:defRPr sz="1400">
                    <a:solidFill>
                      <a:srgbClr val="FFFFFF">
                        <a:lumMod val="65000"/>
                        <a:lumOff val="35000"/>
                        <a:alpha val="99000"/>
                      </a:srgbClr>
                    </a:solidFill>
                    <a:ea typeface="Segoe UI" pitchFamily="34" charset="0"/>
                    <a:cs typeface="Segoe UI" pitchFamily="34" charset="0"/>
                  </a:defRPr>
                </a:lvl1pPr>
                <a:lvl2pPr marL="466203" defTabSz="932404"/>
                <a:lvl3pPr marL="932404" defTabSz="932404"/>
                <a:lvl4pPr marL="1398607" defTabSz="932404"/>
                <a:lvl5pPr marL="1864807" defTabSz="932404"/>
                <a:lvl6pPr marL="2331011" defTabSz="932404"/>
                <a:lvl7pPr marL="2797212" defTabSz="932404"/>
                <a:lvl8pPr marL="3263415" defTabSz="932404"/>
                <a:lvl9pPr marL="3729618" defTabSz="932404"/>
              </a:lstStyle>
              <a:p>
                <a:pPr>
                  <a:buClr>
                    <a:srgbClr val="0072C6"/>
                  </a:buClr>
                </a:pPr>
                <a:r>
                  <a:rPr lang="en-US" sz="2000" dirty="0">
                    <a:solidFill>
                      <a:schemeClr val="accent1"/>
                    </a:solidFill>
                  </a:rPr>
                  <a:t>Familiar interface.</a:t>
                </a:r>
              </a:p>
              <a:p>
                <a:pPr>
                  <a:buClr>
                    <a:srgbClr val="0072C6"/>
                  </a:buClr>
                </a:pPr>
                <a:r>
                  <a:rPr lang="en-US" sz="2000" dirty="0">
                    <a:solidFill>
                      <a:schemeClr val="accent1"/>
                    </a:solidFill>
                  </a:rPr>
                  <a:t>Windows Azure integration.</a:t>
                </a:r>
              </a:p>
            </p:txBody>
          </p:sp>
        </p:grpSp>
        <p:grpSp>
          <p:nvGrpSpPr>
            <p:cNvPr id="12" name="Group 11"/>
            <p:cNvGrpSpPr/>
            <p:nvPr/>
          </p:nvGrpSpPr>
          <p:grpSpPr>
            <a:xfrm>
              <a:off x="7883812" y="2292312"/>
              <a:ext cx="3291840" cy="3291840"/>
              <a:chOff x="7801154" y="1958197"/>
              <a:chExt cx="3291840" cy="3291840"/>
            </a:xfrm>
            <a:solidFill>
              <a:schemeClr val="bg1"/>
            </a:solidFill>
          </p:grpSpPr>
          <p:sp>
            <p:nvSpPr>
              <p:cNvPr id="6" name="Rectangle 5"/>
              <p:cNvSpPr/>
              <p:nvPr/>
            </p:nvSpPr>
            <p:spPr bwMode="auto">
              <a:xfrm>
                <a:off x="7801154" y="1958197"/>
                <a:ext cx="3291840" cy="3291840"/>
              </a:xfrm>
              <a:prstGeom prst="rect">
                <a:avLst/>
              </a:prstGeom>
              <a:grp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82806" tIns="91403" rIns="182806" bIns="38841" numCol="1" rtlCol="0" anchor="t" anchorCtr="0" compatLnSpc="1">
                <a:prstTxWarp prst="textNoShape">
                  <a:avLst/>
                </a:prstTxWarp>
              </a:bodyPr>
              <a:lstStyle/>
              <a:p>
                <a:pPr defTabSz="776586" fontAlgn="base">
                  <a:spcBef>
                    <a:spcPct val="0"/>
                  </a:spcBef>
                  <a:spcAft>
                    <a:spcPct val="0"/>
                  </a:spcAft>
                  <a:tabLst>
                    <a:tab pos="244112" algn="l"/>
                  </a:tabLst>
                </a:pPr>
                <a:r>
                  <a:rPr lang="en-US" sz="2800" dirty="0">
                    <a:solidFill>
                      <a:schemeClr val="accent1"/>
                    </a:solidFill>
                  </a:rPr>
                  <a:t>Efficient backup and recovery</a:t>
                </a:r>
              </a:p>
            </p:txBody>
          </p:sp>
          <p:sp>
            <p:nvSpPr>
              <p:cNvPr id="9" name="TextBox 8"/>
              <p:cNvSpPr txBox="1"/>
              <p:nvPr/>
            </p:nvSpPr>
            <p:spPr>
              <a:xfrm>
                <a:off x="7948134" y="3280328"/>
                <a:ext cx="2667553" cy="1808924"/>
              </a:xfrm>
              <a:prstGeom prst="rect">
                <a:avLst/>
              </a:prstGeom>
              <a:grpFill/>
            </p:spPr>
            <p:txBody>
              <a:bodyPr wrap="square" lIns="0" tIns="0" rIns="0" bIns="0" rtlCol="0">
                <a:spAutoFit/>
              </a:bodyPr>
              <a:lstStyle>
                <a:defPPr>
                  <a:defRPr lang="en-US"/>
                </a:defPPr>
                <a:lvl1pPr marL="194287" indent="-194287" defTabSz="777149">
                  <a:spcBef>
                    <a:spcPct val="20000"/>
                  </a:spcBef>
                  <a:buClr>
                    <a:srgbClr val="FFFFFF"/>
                  </a:buClr>
                  <a:buSzPct val="100000"/>
                  <a:buFont typeface="Arial" pitchFamily="34" charset="0"/>
                  <a:buChar char="•"/>
                  <a:defRPr sz="1400">
                    <a:solidFill>
                      <a:srgbClr val="FFFFFF">
                        <a:lumMod val="65000"/>
                        <a:lumOff val="35000"/>
                        <a:alpha val="99000"/>
                      </a:srgbClr>
                    </a:solidFill>
                    <a:ea typeface="Segoe UI" pitchFamily="34" charset="0"/>
                    <a:cs typeface="Segoe UI" pitchFamily="34" charset="0"/>
                  </a:defRPr>
                </a:lvl1pPr>
                <a:lvl2pPr marL="466203" defTabSz="932404"/>
                <a:lvl3pPr marL="932404" defTabSz="932404"/>
                <a:lvl4pPr marL="1398607" defTabSz="932404"/>
                <a:lvl5pPr marL="1864807" defTabSz="932404"/>
                <a:lvl6pPr marL="2331011" defTabSz="932404"/>
                <a:lvl7pPr marL="2797212" defTabSz="932404"/>
                <a:lvl8pPr marL="3263415" defTabSz="932404"/>
                <a:lvl9pPr marL="3729618" defTabSz="932404"/>
              </a:lstStyle>
              <a:p>
                <a:pPr>
                  <a:buClr>
                    <a:srgbClr val="0072C6"/>
                  </a:buClr>
                </a:pPr>
                <a:r>
                  <a:rPr lang="en-US" sz="2000" dirty="0">
                    <a:solidFill>
                      <a:schemeClr val="accent1"/>
                    </a:solidFill>
                  </a:rPr>
                  <a:t>Efficient use of bandwidth and storage.</a:t>
                </a:r>
              </a:p>
              <a:p>
                <a:pPr>
                  <a:buClr>
                    <a:srgbClr val="0072C6"/>
                  </a:buClr>
                </a:pPr>
                <a:r>
                  <a:rPr lang="en-US" sz="2000" dirty="0">
                    <a:solidFill>
                      <a:schemeClr val="accent1"/>
                    </a:solidFill>
                  </a:rPr>
                  <a:t>Flexible configuration.</a:t>
                </a:r>
              </a:p>
              <a:p>
                <a:pPr>
                  <a:buClr>
                    <a:srgbClr val="0072C6"/>
                  </a:buClr>
                </a:pPr>
                <a:r>
                  <a:rPr lang="en-US" sz="2000" dirty="0">
                    <a:solidFill>
                      <a:schemeClr val="accent1"/>
                    </a:solidFill>
                  </a:rPr>
                  <a:t>Flexibility in recovery.</a:t>
                </a:r>
              </a:p>
              <a:p>
                <a:pPr>
                  <a:buClr>
                    <a:srgbClr val="0072C6"/>
                  </a:buClr>
                </a:pPr>
                <a:r>
                  <a:rPr lang="en-US" sz="2000" dirty="0">
                    <a:solidFill>
                      <a:schemeClr val="accent1"/>
                    </a:solidFill>
                  </a:rPr>
                  <a:t>Cost-effective and metered by usage.</a:t>
                </a:r>
              </a:p>
            </p:txBody>
          </p:sp>
        </p:grpSp>
      </p:grpSp>
      <p:graphicFrame>
        <p:nvGraphicFramePr>
          <p:cNvPr id="14" name="Diagram 13"/>
          <p:cNvGraphicFramePr/>
          <p:nvPr>
            <p:extLst>
              <p:ext uri="{D42A27DB-BD31-4B8C-83A1-F6EECF244321}">
                <p14:modId xmlns:p14="http://schemas.microsoft.com/office/powerpoint/2010/main" val="2972107725"/>
              </p:ext>
            </p:extLst>
          </p:nvPr>
        </p:nvGraphicFramePr>
        <p:xfrm>
          <a:off x="8745415" y="-123232"/>
          <a:ext cx="3414001" cy="26177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5" name="Straight Connector 14"/>
          <p:cNvCxnSpPr/>
          <p:nvPr/>
        </p:nvCxnSpPr>
        <p:spPr>
          <a:xfrm flipV="1">
            <a:off x="691662" y="3526437"/>
            <a:ext cx="10984523" cy="4689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244429" y="2705821"/>
            <a:ext cx="0" cy="36576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8155096" y="2705821"/>
            <a:ext cx="0" cy="36576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788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681349" y="2142533"/>
            <a:ext cx="11884025" cy="3705630"/>
          </a:xfrm>
          <a:prstGeom prst="rect">
            <a:avLst/>
          </a:prstGeom>
        </p:spPr>
        <p:txBody>
          <a:bodyPr/>
          <a:lstStyle/>
          <a:p>
            <a:endParaRPr lang="en-US" sz="3600" dirty="0" smtClean="0"/>
          </a:p>
          <a:p>
            <a:pPr marL="582873" lvl="2" indent="-349724"/>
            <a:r>
              <a:rPr lang="en-US" sz="3600" dirty="0" smtClean="0">
                <a:latin typeface="+mj-lt"/>
              </a:rPr>
              <a:t>Backup </a:t>
            </a:r>
            <a:r>
              <a:rPr lang="en-US" sz="3600" dirty="0">
                <a:latin typeface="+mj-lt"/>
              </a:rPr>
              <a:t>with no impact to production workloads</a:t>
            </a:r>
          </a:p>
          <a:p>
            <a:pPr marL="582873" lvl="2" indent="-349724"/>
            <a:r>
              <a:rPr lang="en-US" sz="3600" dirty="0">
                <a:latin typeface="+mj-lt"/>
              </a:rPr>
              <a:t>No shut down of VM required</a:t>
            </a:r>
          </a:p>
          <a:p>
            <a:pPr marL="582873" lvl="2" indent="-349724"/>
            <a:r>
              <a:rPr lang="en-US" sz="3600" dirty="0">
                <a:latin typeface="+mj-lt"/>
              </a:rPr>
              <a:t>Application level consistency for Windows OSes</a:t>
            </a:r>
          </a:p>
          <a:p>
            <a:pPr marL="582873" lvl="2" indent="-349724"/>
            <a:r>
              <a:rPr lang="en-US" sz="3600" dirty="0">
                <a:latin typeface="+mj-lt"/>
              </a:rPr>
              <a:t>File system level consistency for Linux OSes</a:t>
            </a:r>
          </a:p>
          <a:p>
            <a:endParaRPr lang="en-US" sz="3600" dirty="0"/>
          </a:p>
        </p:txBody>
      </p:sp>
      <p:sp>
        <p:nvSpPr>
          <p:cNvPr id="2" name="Title 1"/>
          <p:cNvSpPr>
            <a:spLocks noGrp="1"/>
          </p:cNvSpPr>
          <p:nvPr>
            <p:ph type="title" idx="4294967295"/>
          </p:nvPr>
        </p:nvSpPr>
        <p:spPr>
          <a:xfrm>
            <a:off x="549275" y="295275"/>
            <a:ext cx="11887200" cy="1781175"/>
          </a:xfrm>
        </p:spPr>
        <p:txBody>
          <a:bodyPr/>
          <a:lstStyle/>
          <a:p>
            <a:r>
              <a:rPr lang="en-US" sz="4800" dirty="0">
                <a:solidFill>
                  <a:schemeClr val="bg1">
                    <a:lumMod val="50000"/>
                  </a:schemeClr>
                </a:solidFill>
              </a:rPr>
              <a:t>Azure Backup for Azure IaaS </a:t>
            </a:r>
            <a:r>
              <a:rPr lang="en-US" sz="4800" dirty="0" smtClean="0">
                <a:solidFill>
                  <a:schemeClr val="bg1">
                    <a:lumMod val="50000"/>
                  </a:schemeClr>
                </a:solidFill>
              </a:rPr>
              <a:t>VMs</a:t>
            </a:r>
            <a:r>
              <a:rPr lang="en-US" sz="4000" dirty="0" smtClean="0"/>
              <a:t/>
            </a:r>
            <a:br>
              <a:rPr lang="en-US" sz="4000" dirty="0" smtClean="0"/>
            </a:br>
            <a:r>
              <a:rPr lang="en-US" sz="3200" dirty="0" smtClean="0">
                <a:solidFill>
                  <a:srgbClr val="0072C6"/>
                </a:solidFill>
              </a:rPr>
              <a:t>Application-consistent </a:t>
            </a:r>
            <a:r>
              <a:rPr lang="en-US" sz="3200" dirty="0">
                <a:solidFill>
                  <a:srgbClr val="0072C6"/>
                </a:solidFill>
              </a:rPr>
              <a:t>backup of virtual </a:t>
            </a:r>
            <a:r>
              <a:rPr lang="en-US" sz="3200" dirty="0" smtClean="0">
                <a:solidFill>
                  <a:srgbClr val="0072C6"/>
                </a:solidFill>
              </a:rPr>
              <a:t>machines</a:t>
            </a:r>
            <a:endParaRPr lang="en-US" sz="3200" dirty="0">
              <a:solidFill>
                <a:srgbClr val="0072C6"/>
              </a:solidFill>
            </a:endParaRPr>
          </a:p>
        </p:txBody>
      </p:sp>
      <p:sp>
        <p:nvSpPr>
          <p:cNvPr id="32" name="Freeform 31"/>
          <p:cNvSpPr/>
          <p:nvPr/>
        </p:nvSpPr>
        <p:spPr bwMode="auto">
          <a:xfrm>
            <a:off x="9277402" y="802042"/>
            <a:ext cx="2686736" cy="1754010"/>
          </a:xfrm>
          <a:custGeom>
            <a:avLst/>
            <a:gdLst>
              <a:gd name="connsiteX0" fmla="*/ 982980 w 2735580"/>
              <a:gd name="connsiteY0" fmla="*/ 0 h 1775460"/>
              <a:gd name="connsiteX1" fmla="*/ 2712720 w 2735580"/>
              <a:gd name="connsiteY1" fmla="*/ 495300 h 1775460"/>
              <a:gd name="connsiteX2" fmla="*/ 2735580 w 2735580"/>
              <a:gd name="connsiteY2" fmla="*/ 1394460 h 1775460"/>
              <a:gd name="connsiteX3" fmla="*/ 2164080 w 2735580"/>
              <a:gd name="connsiteY3" fmla="*/ 1615440 h 1775460"/>
              <a:gd name="connsiteX4" fmla="*/ 1356360 w 2735580"/>
              <a:gd name="connsiteY4" fmla="*/ 1775460 h 1775460"/>
              <a:gd name="connsiteX5" fmla="*/ 152400 w 2735580"/>
              <a:gd name="connsiteY5" fmla="*/ 1485900 h 1775460"/>
              <a:gd name="connsiteX6" fmla="*/ 0 w 2735580"/>
              <a:gd name="connsiteY6" fmla="*/ 571500 h 1775460"/>
              <a:gd name="connsiteX7" fmla="*/ 982980 w 2735580"/>
              <a:gd name="connsiteY7" fmla="*/ 0 h 1775460"/>
              <a:gd name="connsiteX0" fmla="*/ 982980 w 2735580"/>
              <a:gd name="connsiteY0" fmla="*/ 198997 h 1974457"/>
              <a:gd name="connsiteX1" fmla="*/ 2712720 w 2735580"/>
              <a:gd name="connsiteY1" fmla="*/ 694297 h 1974457"/>
              <a:gd name="connsiteX2" fmla="*/ 2735580 w 2735580"/>
              <a:gd name="connsiteY2" fmla="*/ 1593457 h 1974457"/>
              <a:gd name="connsiteX3" fmla="*/ 2164080 w 2735580"/>
              <a:gd name="connsiteY3" fmla="*/ 1814437 h 1974457"/>
              <a:gd name="connsiteX4" fmla="*/ 1356360 w 2735580"/>
              <a:gd name="connsiteY4" fmla="*/ 1974457 h 1974457"/>
              <a:gd name="connsiteX5" fmla="*/ 152400 w 2735580"/>
              <a:gd name="connsiteY5" fmla="*/ 1684897 h 1974457"/>
              <a:gd name="connsiteX6" fmla="*/ 0 w 2735580"/>
              <a:gd name="connsiteY6" fmla="*/ 770497 h 1974457"/>
              <a:gd name="connsiteX7" fmla="*/ 982980 w 2735580"/>
              <a:gd name="connsiteY7" fmla="*/ 198997 h 1974457"/>
              <a:gd name="connsiteX0" fmla="*/ 1028864 w 2781464"/>
              <a:gd name="connsiteY0" fmla="*/ 211861 h 1987321"/>
              <a:gd name="connsiteX1" fmla="*/ 2758604 w 2781464"/>
              <a:gd name="connsiteY1" fmla="*/ 707161 h 1987321"/>
              <a:gd name="connsiteX2" fmla="*/ 2781464 w 2781464"/>
              <a:gd name="connsiteY2" fmla="*/ 1606321 h 1987321"/>
              <a:gd name="connsiteX3" fmla="*/ 2209964 w 2781464"/>
              <a:gd name="connsiteY3" fmla="*/ 1827301 h 1987321"/>
              <a:gd name="connsiteX4" fmla="*/ 1402244 w 2781464"/>
              <a:gd name="connsiteY4" fmla="*/ 1987321 h 1987321"/>
              <a:gd name="connsiteX5" fmla="*/ 198284 w 2781464"/>
              <a:gd name="connsiteY5" fmla="*/ 1697761 h 1987321"/>
              <a:gd name="connsiteX6" fmla="*/ 45884 w 2781464"/>
              <a:gd name="connsiteY6" fmla="*/ 783361 h 1987321"/>
              <a:gd name="connsiteX7" fmla="*/ 1028864 w 2781464"/>
              <a:gd name="connsiteY7" fmla="*/ 211861 h 1987321"/>
              <a:gd name="connsiteX0" fmla="*/ 1022219 w 2774819"/>
              <a:gd name="connsiteY0" fmla="*/ 215060 h 1990520"/>
              <a:gd name="connsiteX1" fmla="*/ 2751959 w 2774819"/>
              <a:gd name="connsiteY1" fmla="*/ 710360 h 1990520"/>
              <a:gd name="connsiteX2" fmla="*/ 2774819 w 2774819"/>
              <a:gd name="connsiteY2" fmla="*/ 1609520 h 1990520"/>
              <a:gd name="connsiteX3" fmla="*/ 2203319 w 2774819"/>
              <a:gd name="connsiteY3" fmla="*/ 1830500 h 1990520"/>
              <a:gd name="connsiteX4" fmla="*/ 1395599 w 2774819"/>
              <a:gd name="connsiteY4" fmla="*/ 1990520 h 1990520"/>
              <a:gd name="connsiteX5" fmla="*/ 191639 w 2774819"/>
              <a:gd name="connsiteY5" fmla="*/ 1700960 h 1990520"/>
              <a:gd name="connsiteX6" fmla="*/ 39239 w 2774819"/>
              <a:gd name="connsiteY6" fmla="*/ 786560 h 1990520"/>
              <a:gd name="connsiteX7" fmla="*/ 1022219 w 2774819"/>
              <a:gd name="connsiteY7" fmla="*/ 215060 h 1990520"/>
              <a:gd name="connsiteX0" fmla="*/ 1034170 w 2786770"/>
              <a:gd name="connsiteY0" fmla="*/ 230584 h 2006044"/>
              <a:gd name="connsiteX1" fmla="*/ 2763910 w 2786770"/>
              <a:gd name="connsiteY1" fmla="*/ 725884 h 2006044"/>
              <a:gd name="connsiteX2" fmla="*/ 2786770 w 2786770"/>
              <a:gd name="connsiteY2" fmla="*/ 1625044 h 2006044"/>
              <a:gd name="connsiteX3" fmla="*/ 2215270 w 2786770"/>
              <a:gd name="connsiteY3" fmla="*/ 1846024 h 2006044"/>
              <a:gd name="connsiteX4" fmla="*/ 1407550 w 2786770"/>
              <a:gd name="connsiteY4" fmla="*/ 2006044 h 2006044"/>
              <a:gd name="connsiteX5" fmla="*/ 203590 w 2786770"/>
              <a:gd name="connsiteY5" fmla="*/ 1716484 h 2006044"/>
              <a:gd name="connsiteX6" fmla="*/ 51190 w 2786770"/>
              <a:gd name="connsiteY6" fmla="*/ 802084 h 2006044"/>
              <a:gd name="connsiteX7" fmla="*/ 1034170 w 2786770"/>
              <a:gd name="connsiteY7" fmla="*/ 230584 h 2006044"/>
              <a:gd name="connsiteX0" fmla="*/ 1033745 w 2786345"/>
              <a:gd name="connsiteY0" fmla="*/ 204508 h 1979968"/>
              <a:gd name="connsiteX1" fmla="*/ 2763485 w 2786345"/>
              <a:gd name="connsiteY1" fmla="*/ 699808 h 1979968"/>
              <a:gd name="connsiteX2" fmla="*/ 2786345 w 2786345"/>
              <a:gd name="connsiteY2" fmla="*/ 1598968 h 1979968"/>
              <a:gd name="connsiteX3" fmla="*/ 2214845 w 2786345"/>
              <a:gd name="connsiteY3" fmla="*/ 1819948 h 1979968"/>
              <a:gd name="connsiteX4" fmla="*/ 1407125 w 2786345"/>
              <a:gd name="connsiteY4" fmla="*/ 1979968 h 1979968"/>
              <a:gd name="connsiteX5" fmla="*/ 203165 w 2786345"/>
              <a:gd name="connsiteY5" fmla="*/ 1690408 h 1979968"/>
              <a:gd name="connsiteX6" fmla="*/ 50765 w 2786345"/>
              <a:gd name="connsiteY6" fmla="*/ 776008 h 1979968"/>
              <a:gd name="connsiteX7" fmla="*/ 1033745 w 2786345"/>
              <a:gd name="connsiteY7" fmla="*/ 204508 h 1979968"/>
              <a:gd name="connsiteX0" fmla="*/ 1435086 w 3187686"/>
              <a:gd name="connsiteY0" fmla="*/ 204508 h 1979968"/>
              <a:gd name="connsiteX1" fmla="*/ 3164826 w 3187686"/>
              <a:gd name="connsiteY1" fmla="*/ 699808 h 1979968"/>
              <a:gd name="connsiteX2" fmla="*/ 3187686 w 3187686"/>
              <a:gd name="connsiteY2" fmla="*/ 1598968 h 1979968"/>
              <a:gd name="connsiteX3" fmla="*/ 2616186 w 3187686"/>
              <a:gd name="connsiteY3" fmla="*/ 1819948 h 1979968"/>
              <a:gd name="connsiteX4" fmla="*/ 1808466 w 3187686"/>
              <a:gd name="connsiteY4" fmla="*/ 1979968 h 1979968"/>
              <a:gd name="connsiteX5" fmla="*/ 604506 w 3187686"/>
              <a:gd name="connsiteY5" fmla="*/ 1690408 h 1979968"/>
              <a:gd name="connsiteX6" fmla="*/ 452106 w 3187686"/>
              <a:gd name="connsiteY6" fmla="*/ 776008 h 1979968"/>
              <a:gd name="connsiteX7" fmla="*/ 1435086 w 3187686"/>
              <a:gd name="connsiteY7" fmla="*/ 204508 h 1979968"/>
              <a:gd name="connsiteX0" fmla="*/ 1558748 w 3311348"/>
              <a:gd name="connsiteY0" fmla="*/ 204508 h 1979968"/>
              <a:gd name="connsiteX1" fmla="*/ 3288488 w 3311348"/>
              <a:gd name="connsiteY1" fmla="*/ 699808 h 1979968"/>
              <a:gd name="connsiteX2" fmla="*/ 3311348 w 3311348"/>
              <a:gd name="connsiteY2" fmla="*/ 1598968 h 1979968"/>
              <a:gd name="connsiteX3" fmla="*/ 2739848 w 3311348"/>
              <a:gd name="connsiteY3" fmla="*/ 1819948 h 1979968"/>
              <a:gd name="connsiteX4" fmla="*/ 1932128 w 3311348"/>
              <a:gd name="connsiteY4" fmla="*/ 1979968 h 1979968"/>
              <a:gd name="connsiteX5" fmla="*/ 728168 w 3311348"/>
              <a:gd name="connsiteY5" fmla="*/ 1690408 h 1979968"/>
              <a:gd name="connsiteX6" fmla="*/ 575768 w 3311348"/>
              <a:gd name="connsiteY6" fmla="*/ 776008 h 1979968"/>
              <a:gd name="connsiteX7" fmla="*/ 1558748 w 3311348"/>
              <a:gd name="connsiteY7" fmla="*/ 204508 h 1979968"/>
              <a:gd name="connsiteX0" fmla="*/ 1525623 w 3278223"/>
              <a:gd name="connsiteY0" fmla="*/ 204508 h 1979968"/>
              <a:gd name="connsiteX1" fmla="*/ 3255363 w 3278223"/>
              <a:gd name="connsiteY1" fmla="*/ 699808 h 1979968"/>
              <a:gd name="connsiteX2" fmla="*/ 3278223 w 3278223"/>
              <a:gd name="connsiteY2" fmla="*/ 1598968 h 1979968"/>
              <a:gd name="connsiteX3" fmla="*/ 2706723 w 3278223"/>
              <a:gd name="connsiteY3" fmla="*/ 1819948 h 1979968"/>
              <a:gd name="connsiteX4" fmla="*/ 1899003 w 3278223"/>
              <a:gd name="connsiteY4" fmla="*/ 1979968 h 1979968"/>
              <a:gd name="connsiteX5" fmla="*/ 695043 w 3278223"/>
              <a:gd name="connsiteY5" fmla="*/ 1690408 h 1979968"/>
              <a:gd name="connsiteX6" fmla="*/ 542643 w 3278223"/>
              <a:gd name="connsiteY6" fmla="*/ 776008 h 1979968"/>
              <a:gd name="connsiteX7" fmla="*/ 1525623 w 3278223"/>
              <a:gd name="connsiteY7" fmla="*/ 204508 h 1979968"/>
              <a:gd name="connsiteX0" fmla="*/ 1472866 w 3225466"/>
              <a:gd name="connsiteY0" fmla="*/ 204508 h 1979968"/>
              <a:gd name="connsiteX1" fmla="*/ 3202606 w 3225466"/>
              <a:gd name="connsiteY1" fmla="*/ 699808 h 1979968"/>
              <a:gd name="connsiteX2" fmla="*/ 3225466 w 3225466"/>
              <a:gd name="connsiteY2" fmla="*/ 1598968 h 1979968"/>
              <a:gd name="connsiteX3" fmla="*/ 2653966 w 3225466"/>
              <a:gd name="connsiteY3" fmla="*/ 1819948 h 1979968"/>
              <a:gd name="connsiteX4" fmla="*/ 1846246 w 3225466"/>
              <a:gd name="connsiteY4" fmla="*/ 1979968 h 1979968"/>
              <a:gd name="connsiteX5" fmla="*/ 642286 w 3225466"/>
              <a:gd name="connsiteY5" fmla="*/ 1690408 h 1979968"/>
              <a:gd name="connsiteX6" fmla="*/ 489886 w 3225466"/>
              <a:gd name="connsiteY6" fmla="*/ 776008 h 1979968"/>
              <a:gd name="connsiteX7" fmla="*/ 1472866 w 3225466"/>
              <a:gd name="connsiteY7" fmla="*/ 204508 h 1979968"/>
              <a:gd name="connsiteX0" fmla="*/ 1523936 w 3276536"/>
              <a:gd name="connsiteY0" fmla="*/ 204508 h 1979968"/>
              <a:gd name="connsiteX1" fmla="*/ 3253676 w 3276536"/>
              <a:gd name="connsiteY1" fmla="*/ 699808 h 1979968"/>
              <a:gd name="connsiteX2" fmla="*/ 3276536 w 3276536"/>
              <a:gd name="connsiteY2" fmla="*/ 1598968 h 1979968"/>
              <a:gd name="connsiteX3" fmla="*/ 2705036 w 3276536"/>
              <a:gd name="connsiteY3" fmla="*/ 1819948 h 1979968"/>
              <a:gd name="connsiteX4" fmla="*/ 1897316 w 3276536"/>
              <a:gd name="connsiteY4" fmla="*/ 1979968 h 1979968"/>
              <a:gd name="connsiteX5" fmla="*/ 693356 w 3276536"/>
              <a:gd name="connsiteY5" fmla="*/ 1690408 h 1979968"/>
              <a:gd name="connsiteX6" fmla="*/ 540956 w 3276536"/>
              <a:gd name="connsiteY6" fmla="*/ 776008 h 1979968"/>
              <a:gd name="connsiteX7" fmla="*/ 1523936 w 3276536"/>
              <a:gd name="connsiteY7" fmla="*/ 204508 h 1979968"/>
              <a:gd name="connsiteX0" fmla="*/ 1523936 w 3276536"/>
              <a:gd name="connsiteY0" fmla="*/ 204508 h 2211379"/>
              <a:gd name="connsiteX1" fmla="*/ 3253676 w 3276536"/>
              <a:gd name="connsiteY1" fmla="*/ 699808 h 2211379"/>
              <a:gd name="connsiteX2" fmla="*/ 3276536 w 3276536"/>
              <a:gd name="connsiteY2" fmla="*/ 1598968 h 2211379"/>
              <a:gd name="connsiteX3" fmla="*/ 2705036 w 3276536"/>
              <a:gd name="connsiteY3" fmla="*/ 1819948 h 2211379"/>
              <a:gd name="connsiteX4" fmla="*/ 1897316 w 3276536"/>
              <a:gd name="connsiteY4" fmla="*/ 1979968 h 2211379"/>
              <a:gd name="connsiteX5" fmla="*/ 693356 w 3276536"/>
              <a:gd name="connsiteY5" fmla="*/ 1690408 h 2211379"/>
              <a:gd name="connsiteX6" fmla="*/ 540956 w 3276536"/>
              <a:gd name="connsiteY6" fmla="*/ 776008 h 2211379"/>
              <a:gd name="connsiteX7" fmla="*/ 1523936 w 3276536"/>
              <a:gd name="connsiteY7" fmla="*/ 204508 h 2211379"/>
              <a:gd name="connsiteX0" fmla="*/ 1523936 w 3276536"/>
              <a:gd name="connsiteY0" fmla="*/ 204508 h 2307909"/>
              <a:gd name="connsiteX1" fmla="*/ 3253676 w 3276536"/>
              <a:gd name="connsiteY1" fmla="*/ 699808 h 2307909"/>
              <a:gd name="connsiteX2" fmla="*/ 3276536 w 3276536"/>
              <a:gd name="connsiteY2" fmla="*/ 1598968 h 2307909"/>
              <a:gd name="connsiteX3" fmla="*/ 2705036 w 3276536"/>
              <a:gd name="connsiteY3" fmla="*/ 1819948 h 2307909"/>
              <a:gd name="connsiteX4" fmla="*/ 1897316 w 3276536"/>
              <a:gd name="connsiteY4" fmla="*/ 1979968 h 2307909"/>
              <a:gd name="connsiteX5" fmla="*/ 693356 w 3276536"/>
              <a:gd name="connsiteY5" fmla="*/ 1690408 h 2307909"/>
              <a:gd name="connsiteX6" fmla="*/ 540956 w 3276536"/>
              <a:gd name="connsiteY6" fmla="*/ 776008 h 2307909"/>
              <a:gd name="connsiteX7" fmla="*/ 1523936 w 3276536"/>
              <a:gd name="connsiteY7" fmla="*/ 204508 h 2307909"/>
              <a:gd name="connsiteX0" fmla="*/ 1523936 w 3276536"/>
              <a:gd name="connsiteY0" fmla="*/ 204508 h 2218102"/>
              <a:gd name="connsiteX1" fmla="*/ 3253676 w 3276536"/>
              <a:gd name="connsiteY1" fmla="*/ 699808 h 2218102"/>
              <a:gd name="connsiteX2" fmla="*/ 3276536 w 3276536"/>
              <a:gd name="connsiteY2" fmla="*/ 1598968 h 2218102"/>
              <a:gd name="connsiteX3" fmla="*/ 2705036 w 3276536"/>
              <a:gd name="connsiteY3" fmla="*/ 1819948 h 2218102"/>
              <a:gd name="connsiteX4" fmla="*/ 1897316 w 3276536"/>
              <a:gd name="connsiteY4" fmla="*/ 1979968 h 2218102"/>
              <a:gd name="connsiteX5" fmla="*/ 693356 w 3276536"/>
              <a:gd name="connsiteY5" fmla="*/ 1690408 h 2218102"/>
              <a:gd name="connsiteX6" fmla="*/ 540956 w 3276536"/>
              <a:gd name="connsiteY6" fmla="*/ 776008 h 2218102"/>
              <a:gd name="connsiteX7" fmla="*/ 1523936 w 3276536"/>
              <a:gd name="connsiteY7" fmla="*/ 204508 h 2218102"/>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661818"/>
              <a:gd name="connsiteY0" fmla="*/ 204508 h 2244106"/>
              <a:gd name="connsiteX1" fmla="*/ 3253676 w 3661818"/>
              <a:gd name="connsiteY1" fmla="*/ 699808 h 2244106"/>
              <a:gd name="connsiteX2" fmla="*/ 3276536 w 3661818"/>
              <a:gd name="connsiteY2" fmla="*/ 1598968 h 2244106"/>
              <a:gd name="connsiteX3" fmla="*/ 2705036 w 3661818"/>
              <a:gd name="connsiteY3" fmla="*/ 1819948 h 2244106"/>
              <a:gd name="connsiteX4" fmla="*/ 1897316 w 3661818"/>
              <a:gd name="connsiteY4" fmla="*/ 1979968 h 2244106"/>
              <a:gd name="connsiteX5" fmla="*/ 693356 w 3661818"/>
              <a:gd name="connsiteY5" fmla="*/ 1690408 h 2244106"/>
              <a:gd name="connsiteX6" fmla="*/ 540956 w 3661818"/>
              <a:gd name="connsiteY6" fmla="*/ 776008 h 2244106"/>
              <a:gd name="connsiteX7" fmla="*/ 1523936 w 3661818"/>
              <a:gd name="connsiteY7" fmla="*/ 204508 h 2244106"/>
              <a:gd name="connsiteX0" fmla="*/ 1523936 w 3880928"/>
              <a:gd name="connsiteY0" fmla="*/ 204508 h 2244106"/>
              <a:gd name="connsiteX1" fmla="*/ 3253676 w 3880928"/>
              <a:gd name="connsiteY1" fmla="*/ 699808 h 2244106"/>
              <a:gd name="connsiteX2" fmla="*/ 3276536 w 3880928"/>
              <a:gd name="connsiteY2" fmla="*/ 1598968 h 2244106"/>
              <a:gd name="connsiteX3" fmla="*/ 2705036 w 3880928"/>
              <a:gd name="connsiteY3" fmla="*/ 1819948 h 2244106"/>
              <a:gd name="connsiteX4" fmla="*/ 1897316 w 3880928"/>
              <a:gd name="connsiteY4" fmla="*/ 1979968 h 2244106"/>
              <a:gd name="connsiteX5" fmla="*/ 693356 w 3880928"/>
              <a:gd name="connsiteY5" fmla="*/ 1690408 h 2244106"/>
              <a:gd name="connsiteX6" fmla="*/ 540956 w 3880928"/>
              <a:gd name="connsiteY6" fmla="*/ 776008 h 2244106"/>
              <a:gd name="connsiteX7" fmla="*/ 1523936 w 3880928"/>
              <a:gd name="connsiteY7" fmla="*/ 204508 h 2244106"/>
              <a:gd name="connsiteX0" fmla="*/ 1523936 w 3880928"/>
              <a:gd name="connsiteY0" fmla="*/ 204508 h 2244106"/>
              <a:gd name="connsiteX1" fmla="*/ 3253676 w 3880928"/>
              <a:gd name="connsiteY1" fmla="*/ 699808 h 2244106"/>
              <a:gd name="connsiteX2" fmla="*/ 3276536 w 3880928"/>
              <a:gd name="connsiteY2" fmla="*/ 1598968 h 2244106"/>
              <a:gd name="connsiteX3" fmla="*/ 2705036 w 3880928"/>
              <a:gd name="connsiteY3" fmla="*/ 1819948 h 2244106"/>
              <a:gd name="connsiteX4" fmla="*/ 1897316 w 3880928"/>
              <a:gd name="connsiteY4" fmla="*/ 1979968 h 2244106"/>
              <a:gd name="connsiteX5" fmla="*/ 693356 w 3880928"/>
              <a:gd name="connsiteY5" fmla="*/ 1690408 h 2244106"/>
              <a:gd name="connsiteX6" fmla="*/ 540956 w 3880928"/>
              <a:gd name="connsiteY6" fmla="*/ 776008 h 2244106"/>
              <a:gd name="connsiteX7" fmla="*/ 1523936 w 3880928"/>
              <a:gd name="connsiteY7" fmla="*/ 204508 h 2244106"/>
              <a:gd name="connsiteX0" fmla="*/ 1523936 w 3880928"/>
              <a:gd name="connsiteY0" fmla="*/ 494034 h 2533632"/>
              <a:gd name="connsiteX1" fmla="*/ 3253676 w 3880928"/>
              <a:gd name="connsiteY1" fmla="*/ 989334 h 2533632"/>
              <a:gd name="connsiteX2" fmla="*/ 3276536 w 3880928"/>
              <a:gd name="connsiteY2" fmla="*/ 1888494 h 2533632"/>
              <a:gd name="connsiteX3" fmla="*/ 2705036 w 3880928"/>
              <a:gd name="connsiteY3" fmla="*/ 2109474 h 2533632"/>
              <a:gd name="connsiteX4" fmla="*/ 1897316 w 3880928"/>
              <a:gd name="connsiteY4" fmla="*/ 2269494 h 2533632"/>
              <a:gd name="connsiteX5" fmla="*/ 693356 w 3880928"/>
              <a:gd name="connsiteY5" fmla="*/ 1979934 h 2533632"/>
              <a:gd name="connsiteX6" fmla="*/ 540956 w 3880928"/>
              <a:gd name="connsiteY6" fmla="*/ 1065534 h 2533632"/>
              <a:gd name="connsiteX7" fmla="*/ 1523936 w 3880928"/>
              <a:gd name="connsiteY7" fmla="*/ 494034 h 2533632"/>
              <a:gd name="connsiteX0" fmla="*/ 1523936 w 3880928"/>
              <a:gd name="connsiteY0" fmla="*/ 494034 h 2533632"/>
              <a:gd name="connsiteX1" fmla="*/ 3253676 w 3880928"/>
              <a:gd name="connsiteY1" fmla="*/ 989334 h 2533632"/>
              <a:gd name="connsiteX2" fmla="*/ 3276536 w 3880928"/>
              <a:gd name="connsiteY2" fmla="*/ 1888494 h 2533632"/>
              <a:gd name="connsiteX3" fmla="*/ 2705036 w 3880928"/>
              <a:gd name="connsiteY3" fmla="*/ 2109474 h 2533632"/>
              <a:gd name="connsiteX4" fmla="*/ 1897316 w 3880928"/>
              <a:gd name="connsiteY4" fmla="*/ 2269494 h 2533632"/>
              <a:gd name="connsiteX5" fmla="*/ 693356 w 3880928"/>
              <a:gd name="connsiteY5" fmla="*/ 1979934 h 2533632"/>
              <a:gd name="connsiteX6" fmla="*/ 540956 w 3880928"/>
              <a:gd name="connsiteY6" fmla="*/ 1065534 h 2533632"/>
              <a:gd name="connsiteX7" fmla="*/ 1523936 w 3880928"/>
              <a:gd name="connsiteY7" fmla="*/ 494034 h 2533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0928" h="2533632">
                <a:moveTo>
                  <a:pt x="1523936" y="494034"/>
                </a:moveTo>
                <a:cubicBezTo>
                  <a:pt x="2062416" y="-430526"/>
                  <a:pt x="3332416" y="62234"/>
                  <a:pt x="3253676" y="989334"/>
                </a:cubicBezTo>
                <a:cubicBezTo>
                  <a:pt x="4015676" y="778514"/>
                  <a:pt x="4152836" y="1985014"/>
                  <a:pt x="3276536" y="1888494"/>
                </a:cubicBezTo>
                <a:cubicBezTo>
                  <a:pt x="3223196" y="2099314"/>
                  <a:pt x="3002216" y="2302514"/>
                  <a:pt x="2705036" y="2109474"/>
                </a:cubicBezTo>
                <a:cubicBezTo>
                  <a:pt x="2611056" y="2353314"/>
                  <a:pt x="2296096" y="2642874"/>
                  <a:pt x="1897316" y="2269494"/>
                </a:cubicBezTo>
                <a:cubicBezTo>
                  <a:pt x="1739836" y="2553974"/>
                  <a:pt x="927036" y="2785114"/>
                  <a:pt x="693356" y="1979934"/>
                </a:cubicBezTo>
                <a:cubicBezTo>
                  <a:pt x="-43244" y="2299974"/>
                  <a:pt x="-337884" y="1057914"/>
                  <a:pt x="540956" y="1065534"/>
                </a:cubicBezTo>
                <a:cubicBezTo>
                  <a:pt x="304736" y="669294"/>
                  <a:pt x="937196" y="-69846"/>
                  <a:pt x="1523936" y="494034"/>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91422" tIns="45711" rIns="45711" bIns="91422" numCol="1" spcCol="0" rtlCol="0" fromWordArt="0" anchor="b" anchorCtr="0" forceAA="0" compatLnSpc="1">
            <a:prstTxWarp prst="textNoShape">
              <a:avLst/>
            </a:prstTxWarp>
            <a:noAutofit/>
          </a:bodyPr>
          <a:lstStyle/>
          <a:p>
            <a:pPr algn="ctr" defTabSz="913909" fontAlgn="base">
              <a:spcBef>
                <a:spcPct val="0"/>
              </a:spcBef>
              <a:spcAft>
                <a:spcPct val="0"/>
              </a:spcAft>
              <a:defRPr/>
            </a:pPr>
            <a:endParaRPr lang="en-US" sz="1799" kern="0" dirty="0" err="1">
              <a:solidFill>
                <a:srgbClr val="505050"/>
              </a:solidFill>
              <a:ea typeface="Segoe UI" pitchFamily="34" charset="0"/>
              <a:cs typeface="Segoe UI" pitchFamily="34" charset="0"/>
            </a:endParaRPr>
          </a:p>
        </p:txBody>
      </p:sp>
      <p:grpSp>
        <p:nvGrpSpPr>
          <p:cNvPr id="33" name="Group 32"/>
          <p:cNvGrpSpPr/>
          <p:nvPr/>
        </p:nvGrpSpPr>
        <p:grpSpPr>
          <a:xfrm>
            <a:off x="9757040" y="1246386"/>
            <a:ext cx="1727459" cy="1131463"/>
            <a:chOff x="3385481" y="3357779"/>
            <a:chExt cx="1817512" cy="1518950"/>
          </a:xfrm>
        </p:grpSpPr>
        <p:sp>
          <p:nvSpPr>
            <p:cNvPr id="34" name="Text Box 66"/>
            <p:cNvSpPr txBox="1">
              <a:spLocks noChangeArrowheads="1"/>
            </p:cNvSpPr>
            <p:nvPr/>
          </p:nvSpPr>
          <p:spPr bwMode="auto">
            <a:xfrm>
              <a:off x="3385481" y="4413187"/>
              <a:ext cx="1783644" cy="463542"/>
            </a:xfrm>
            <a:prstGeom prst="rect">
              <a:avLst/>
            </a:prstGeom>
            <a:noFill/>
            <a:ln w="9525">
              <a:noFill/>
              <a:miter lim="800000"/>
              <a:headEnd/>
              <a:tailEnd/>
            </a:ln>
            <a:effectLst/>
          </p:spPr>
          <p:txBody>
            <a:bodyPr wrap="square" lIns="124340" tIns="62169" rIns="124340" bIns="62169">
              <a:spAutoFit/>
            </a:bodyPr>
            <a:lstStyle/>
            <a:p>
              <a:pPr algn="ctr" eaLnBrk="0" fontAlgn="base" hangingPunct="0">
                <a:spcBef>
                  <a:spcPct val="20000"/>
                </a:spcBef>
                <a:spcAft>
                  <a:spcPct val="0"/>
                </a:spcAft>
                <a:buClr>
                  <a:srgbClr val="FFCC00"/>
                </a:buClr>
                <a:defRPr/>
              </a:pPr>
              <a:r>
                <a:rPr lang="en-US" sz="1428" b="1" dirty="0" smtClean="0">
                  <a:solidFill>
                    <a:schemeClr val="tx1">
                      <a:lumMod val="95000"/>
                    </a:schemeClr>
                  </a:solidFill>
                </a:rPr>
                <a:t>Azure</a:t>
              </a:r>
              <a:endParaRPr lang="en-US" sz="1428" b="1" dirty="0">
                <a:solidFill>
                  <a:schemeClr val="tx1">
                    <a:lumMod val="95000"/>
                  </a:schemeClr>
                </a:solidFill>
              </a:endParaRPr>
            </a:p>
          </p:txBody>
        </p:sp>
        <p:pic>
          <p:nvPicPr>
            <p:cNvPr id="35" name="Picture 2" descr="D:\Projects\Microsoft\DPM PartnerVideo\images\platform.png"/>
            <p:cNvPicPr>
              <a:picLocks noChangeAspect="1" noChangeArrowheads="1"/>
            </p:cNvPicPr>
            <p:nvPr/>
          </p:nvPicPr>
          <p:blipFill>
            <a:blip r:embed="rId2" cstate="print">
              <a:duotone>
                <a:srgbClr val="5082B9">
                  <a:shade val="45000"/>
                  <a:satMod val="135000"/>
                </a:srgbClr>
                <a:prstClr val="white"/>
              </a:duotone>
              <a:lum bright="-30000"/>
            </a:blip>
            <a:srcRect/>
            <a:stretch>
              <a:fillRect/>
            </a:stretch>
          </p:blipFill>
          <p:spPr bwMode="auto">
            <a:xfrm>
              <a:off x="3476938" y="3558173"/>
              <a:ext cx="1726055" cy="1063963"/>
            </a:xfrm>
            <a:prstGeom prst="rect">
              <a:avLst/>
            </a:prstGeom>
            <a:noFill/>
            <a:effectLst>
              <a:outerShdw blurRad="50800" dist="38100" dir="2700000" algn="tl" rotWithShape="0">
                <a:prstClr val="black">
                  <a:alpha val="40000"/>
                </a:prstClr>
              </a:outerShdw>
            </a:effectLst>
          </p:spPr>
        </p:pic>
        <p:pic>
          <p:nvPicPr>
            <p:cNvPr id="36" name="Picture 8" descr="E:\Projects\Microsoft\DPM_video\connect.dll_I2908_0409.png"/>
            <p:cNvPicPr>
              <a:picLocks noChangeAspect="1" noChangeArrowheads="1"/>
            </p:cNvPicPr>
            <p:nvPr/>
          </p:nvPicPr>
          <p:blipFill>
            <a:blip r:embed="rId3" cstate="print">
              <a:grayscl/>
            </a:blip>
            <a:srcRect/>
            <a:stretch>
              <a:fillRect/>
            </a:stretch>
          </p:blipFill>
          <p:spPr bwMode="auto">
            <a:xfrm>
              <a:off x="3685499" y="3357779"/>
              <a:ext cx="940019" cy="940019"/>
            </a:xfrm>
            <a:prstGeom prst="rect">
              <a:avLst/>
            </a:prstGeom>
            <a:noFill/>
          </p:spPr>
        </p:pic>
        <p:grpSp>
          <p:nvGrpSpPr>
            <p:cNvPr id="37" name="Group 36"/>
            <p:cNvGrpSpPr/>
            <p:nvPr/>
          </p:nvGrpSpPr>
          <p:grpSpPr>
            <a:xfrm>
              <a:off x="4300732" y="3679177"/>
              <a:ext cx="676888" cy="564462"/>
              <a:chOff x="4797868" y="2793218"/>
              <a:chExt cx="654664" cy="545930"/>
            </a:xfrm>
          </p:grpSpPr>
          <p:grpSp>
            <p:nvGrpSpPr>
              <p:cNvPr id="38" name="Group 207"/>
              <p:cNvGrpSpPr/>
              <p:nvPr/>
            </p:nvGrpSpPr>
            <p:grpSpPr>
              <a:xfrm>
                <a:off x="4797868" y="3023255"/>
                <a:ext cx="654664" cy="315893"/>
                <a:chOff x="4848128" y="2984430"/>
                <a:chExt cx="676566" cy="326460"/>
              </a:xfrm>
            </p:grpSpPr>
            <p:sp>
              <p:nvSpPr>
                <p:cNvPr id="56" name="Oval 55"/>
                <p:cNvSpPr/>
                <p:nvPr/>
              </p:nvSpPr>
              <p:spPr>
                <a:xfrm>
                  <a:off x="5042438" y="3174930"/>
                  <a:ext cx="379386" cy="135960"/>
                </a:xfrm>
                <a:prstGeom prst="ellipse">
                  <a:avLst/>
                </a:prstGeom>
                <a:gradFill flip="none" rotWithShape="1">
                  <a:gsLst>
                    <a:gs pos="0">
                      <a:srgbClr val="000000">
                        <a:alpha val="59000"/>
                      </a:srgb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a:defRPr/>
                  </a:pPr>
                  <a:endParaRPr lang="en-US" sz="2448" kern="0">
                    <a:solidFill>
                      <a:srgbClr val="000000"/>
                    </a:solidFill>
                    <a:latin typeface="Calibri"/>
                  </a:endParaRPr>
                </a:p>
              </p:txBody>
            </p:sp>
            <p:sp>
              <p:nvSpPr>
                <p:cNvPr id="57" name="Oval 56"/>
                <p:cNvSpPr/>
                <p:nvPr/>
              </p:nvSpPr>
              <p:spPr>
                <a:xfrm>
                  <a:off x="5145308" y="2984430"/>
                  <a:ext cx="379386" cy="135960"/>
                </a:xfrm>
                <a:prstGeom prst="ellipse">
                  <a:avLst/>
                </a:prstGeom>
                <a:gradFill flip="none" rotWithShape="1">
                  <a:gsLst>
                    <a:gs pos="0">
                      <a:srgbClr val="000000">
                        <a:alpha val="59000"/>
                      </a:srgb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a:defRPr/>
                  </a:pPr>
                  <a:endParaRPr lang="en-US" sz="2448" kern="0">
                    <a:solidFill>
                      <a:srgbClr val="000000"/>
                    </a:solidFill>
                    <a:latin typeface="Calibri"/>
                  </a:endParaRPr>
                </a:p>
              </p:txBody>
            </p:sp>
            <p:sp>
              <p:nvSpPr>
                <p:cNvPr id="58" name="Oval 57"/>
                <p:cNvSpPr/>
                <p:nvPr/>
              </p:nvSpPr>
              <p:spPr>
                <a:xfrm>
                  <a:off x="4848128" y="3083490"/>
                  <a:ext cx="379386" cy="135960"/>
                </a:xfrm>
                <a:prstGeom prst="ellipse">
                  <a:avLst/>
                </a:prstGeom>
                <a:gradFill flip="none" rotWithShape="1">
                  <a:gsLst>
                    <a:gs pos="0">
                      <a:srgbClr val="000000">
                        <a:alpha val="59000"/>
                      </a:srgb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a:defRPr/>
                  </a:pPr>
                  <a:endParaRPr lang="en-US" sz="2448" kern="0">
                    <a:solidFill>
                      <a:srgbClr val="000000"/>
                    </a:solidFill>
                    <a:latin typeface="Calibri"/>
                  </a:endParaRPr>
                </a:p>
              </p:txBody>
            </p:sp>
          </p:grpSp>
          <p:grpSp>
            <p:nvGrpSpPr>
              <p:cNvPr id="39" name="Group 204"/>
              <p:cNvGrpSpPr/>
              <p:nvPr/>
            </p:nvGrpSpPr>
            <p:grpSpPr>
              <a:xfrm>
                <a:off x="4822458" y="2793218"/>
                <a:ext cx="551050" cy="520934"/>
                <a:chOff x="4572000" y="2655371"/>
                <a:chExt cx="720817" cy="681421"/>
              </a:xfrm>
            </p:grpSpPr>
            <p:grpSp>
              <p:nvGrpSpPr>
                <p:cNvPr id="40" name="Group 39"/>
                <p:cNvGrpSpPr/>
                <p:nvPr/>
              </p:nvGrpSpPr>
              <p:grpSpPr>
                <a:xfrm>
                  <a:off x="4673854" y="2655371"/>
                  <a:ext cx="403810" cy="395186"/>
                  <a:chOff x="4904375" y="2755268"/>
                  <a:chExt cx="324356" cy="317429"/>
                </a:xfrm>
              </p:grpSpPr>
              <p:sp>
                <p:nvSpPr>
                  <p:cNvPr id="53" name="Oval 52"/>
                  <p:cNvSpPr/>
                  <p:nvPr/>
                </p:nvSpPr>
                <p:spPr>
                  <a:xfrm>
                    <a:off x="4904375" y="2956458"/>
                    <a:ext cx="324356" cy="116239"/>
                  </a:xfrm>
                  <a:prstGeom prst="ellipse">
                    <a:avLst/>
                  </a:prstGeom>
                  <a:gradFill flip="none" rotWithShape="1">
                    <a:gsLst>
                      <a:gs pos="0">
                        <a:sysClr val="windowText" lastClr="000000">
                          <a:lumMod val="65000"/>
                          <a:lumOff val="35000"/>
                        </a:sys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54" name="Flowchart: Magnetic Disk 53"/>
                  <p:cNvSpPr/>
                  <p:nvPr/>
                </p:nvSpPr>
                <p:spPr>
                  <a:xfrm flipH="1">
                    <a:off x="4932588" y="2755268"/>
                    <a:ext cx="231423" cy="292780"/>
                  </a:xfrm>
                  <a:prstGeom prst="flowChartMagneticDisk">
                    <a:avLst/>
                  </a:prstGeom>
                  <a:gradFill>
                    <a:gsLst>
                      <a:gs pos="0">
                        <a:srgbClr val="00B0F0"/>
                      </a:gs>
                      <a:gs pos="38000">
                        <a:sysClr val="window" lastClr="FFFFFF"/>
                      </a:gs>
                      <a:gs pos="82000">
                        <a:srgbClr val="007CA8"/>
                      </a:gs>
                      <a:gs pos="100000">
                        <a:sysClr val="window" lastClr="FFFFFF"/>
                      </a:gs>
                    </a:gsLst>
                    <a:lin ang="21594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55" name="Oval 54"/>
                  <p:cNvSpPr/>
                  <p:nvPr/>
                </p:nvSpPr>
                <p:spPr>
                  <a:xfrm flipH="1">
                    <a:off x="4933912" y="2755269"/>
                    <a:ext cx="230101" cy="95227"/>
                  </a:xfrm>
                  <a:prstGeom prst="ellipse">
                    <a:avLst/>
                  </a:prstGeom>
                  <a:gradFill>
                    <a:gsLst>
                      <a:gs pos="31000">
                        <a:sysClr val="window" lastClr="FFFFFF"/>
                      </a:gs>
                      <a:gs pos="82000">
                        <a:srgbClr val="007CA8"/>
                      </a:gs>
                    </a:gsLst>
                    <a:lin ang="17400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grpSp>
            <p:grpSp>
              <p:nvGrpSpPr>
                <p:cNvPr id="41" name="Group 40"/>
                <p:cNvGrpSpPr/>
                <p:nvPr/>
              </p:nvGrpSpPr>
              <p:grpSpPr>
                <a:xfrm>
                  <a:off x="4889007" y="2747583"/>
                  <a:ext cx="403810" cy="395185"/>
                  <a:chOff x="4904375" y="2755269"/>
                  <a:chExt cx="324356" cy="317428"/>
                </a:xfrm>
              </p:grpSpPr>
              <p:sp>
                <p:nvSpPr>
                  <p:cNvPr id="50" name="Oval 49"/>
                  <p:cNvSpPr/>
                  <p:nvPr/>
                </p:nvSpPr>
                <p:spPr>
                  <a:xfrm>
                    <a:off x="4904375" y="2956458"/>
                    <a:ext cx="324356" cy="116239"/>
                  </a:xfrm>
                  <a:prstGeom prst="ellipse">
                    <a:avLst/>
                  </a:prstGeom>
                  <a:gradFill flip="none" rotWithShape="1">
                    <a:gsLst>
                      <a:gs pos="0">
                        <a:sysClr val="windowText" lastClr="000000">
                          <a:lumMod val="65000"/>
                          <a:lumOff val="35000"/>
                        </a:sys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51" name="Flowchart: Magnetic Disk 50"/>
                  <p:cNvSpPr/>
                  <p:nvPr/>
                </p:nvSpPr>
                <p:spPr>
                  <a:xfrm flipH="1">
                    <a:off x="4932588" y="2755269"/>
                    <a:ext cx="231423" cy="292781"/>
                  </a:xfrm>
                  <a:prstGeom prst="flowChartMagneticDisk">
                    <a:avLst/>
                  </a:prstGeom>
                  <a:gradFill>
                    <a:gsLst>
                      <a:gs pos="0">
                        <a:srgbClr val="00B0F0"/>
                      </a:gs>
                      <a:gs pos="38000">
                        <a:sysClr val="window" lastClr="FFFFFF"/>
                      </a:gs>
                      <a:gs pos="82000">
                        <a:srgbClr val="007CA8"/>
                      </a:gs>
                      <a:gs pos="100000">
                        <a:sysClr val="window" lastClr="FFFFFF"/>
                      </a:gs>
                    </a:gsLst>
                    <a:lin ang="21594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52" name="Oval 51"/>
                  <p:cNvSpPr/>
                  <p:nvPr/>
                </p:nvSpPr>
                <p:spPr>
                  <a:xfrm flipH="1">
                    <a:off x="4933912" y="2755269"/>
                    <a:ext cx="230101" cy="95227"/>
                  </a:xfrm>
                  <a:prstGeom prst="ellipse">
                    <a:avLst/>
                  </a:prstGeom>
                  <a:gradFill>
                    <a:gsLst>
                      <a:gs pos="31000">
                        <a:sysClr val="window" lastClr="FFFFFF"/>
                      </a:gs>
                      <a:gs pos="82000">
                        <a:srgbClr val="007CA8"/>
                      </a:gs>
                    </a:gsLst>
                    <a:lin ang="17400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grpSp>
            <p:grpSp>
              <p:nvGrpSpPr>
                <p:cNvPr id="42" name="Group 195"/>
                <p:cNvGrpSpPr/>
                <p:nvPr/>
              </p:nvGrpSpPr>
              <p:grpSpPr>
                <a:xfrm>
                  <a:off x="4572000" y="2832108"/>
                  <a:ext cx="403810" cy="395185"/>
                  <a:chOff x="4904375" y="2755269"/>
                  <a:chExt cx="324356" cy="317428"/>
                </a:xfrm>
              </p:grpSpPr>
              <p:sp>
                <p:nvSpPr>
                  <p:cNvPr id="47" name="Oval 46"/>
                  <p:cNvSpPr/>
                  <p:nvPr/>
                </p:nvSpPr>
                <p:spPr>
                  <a:xfrm>
                    <a:off x="4904375" y="2956458"/>
                    <a:ext cx="324356" cy="116239"/>
                  </a:xfrm>
                  <a:prstGeom prst="ellipse">
                    <a:avLst/>
                  </a:prstGeom>
                  <a:gradFill flip="none" rotWithShape="1">
                    <a:gsLst>
                      <a:gs pos="0">
                        <a:sysClr val="windowText" lastClr="000000">
                          <a:lumMod val="65000"/>
                          <a:lumOff val="35000"/>
                        </a:sys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48" name="Flowchart: Magnetic Disk 47"/>
                  <p:cNvSpPr/>
                  <p:nvPr/>
                </p:nvSpPr>
                <p:spPr>
                  <a:xfrm flipH="1">
                    <a:off x="4932588" y="2755269"/>
                    <a:ext cx="231423" cy="292781"/>
                  </a:xfrm>
                  <a:prstGeom prst="flowChartMagneticDisk">
                    <a:avLst/>
                  </a:prstGeom>
                  <a:gradFill>
                    <a:gsLst>
                      <a:gs pos="0">
                        <a:srgbClr val="00B0F0"/>
                      </a:gs>
                      <a:gs pos="38000">
                        <a:sysClr val="window" lastClr="FFFFFF"/>
                      </a:gs>
                      <a:gs pos="82000">
                        <a:srgbClr val="007CA8"/>
                      </a:gs>
                      <a:gs pos="100000">
                        <a:sysClr val="window" lastClr="FFFFFF"/>
                      </a:gs>
                    </a:gsLst>
                    <a:lin ang="21594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49" name="Oval 48"/>
                  <p:cNvSpPr/>
                  <p:nvPr/>
                </p:nvSpPr>
                <p:spPr>
                  <a:xfrm flipH="1">
                    <a:off x="4933912" y="2755269"/>
                    <a:ext cx="230101" cy="95227"/>
                  </a:xfrm>
                  <a:prstGeom prst="ellipse">
                    <a:avLst/>
                  </a:prstGeom>
                  <a:gradFill>
                    <a:gsLst>
                      <a:gs pos="31000">
                        <a:sysClr val="window" lastClr="FFFFFF"/>
                      </a:gs>
                      <a:gs pos="82000">
                        <a:srgbClr val="007CA8"/>
                      </a:gs>
                    </a:gsLst>
                    <a:lin ang="17400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grpSp>
            <p:grpSp>
              <p:nvGrpSpPr>
                <p:cNvPr id="43" name="Group 199"/>
                <p:cNvGrpSpPr/>
                <p:nvPr/>
              </p:nvGrpSpPr>
              <p:grpSpPr>
                <a:xfrm>
                  <a:off x="4810205" y="2941607"/>
                  <a:ext cx="403810" cy="395185"/>
                  <a:chOff x="4904375" y="2755269"/>
                  <a:chExt cx="324356" cy="317428"/>
                </a:xfrm>
              </p:grpSpPr>
              <p:sp>
                <p:nvSpPr>
                  <p:cNvPr id="44" name="Oval 43"/>
                  <p:cNvSpPr/>
                  <p:nvPr/>
                </p:nvSpPr>
                <p:spPr>
                  <a:xfrm>
                    <a:off x="4904375" y="2956458"/>
                    <a:ext cx="324356" cy="116239"/>
                  </a:xfrm>
                  <a:prstGeom prst="ellipse">
                    <a:avLst/>
                  </a:prstGeom>
                  <a:gradFill flip="none" rotWithShape="1">
                    <a:gsLst>
                      <a:gs pos="0">
                        <a:sysClr val="windowText" lastClr="000000">
                          <a:lumMod val="65000"/>
                          <a:lumOff val="35000"/>
                        </a:sys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45" name="Flowchart: Magnetic Disk 44"/>
                  <p:cNvSpPr/>
                  <p:nvPr/>
                </p:nvSpPr>
                <p:spPr>
                  <a:xfrm flipH="1">
                    <a:off x="4932588" y="2755269"/>
                    <a:ext cx="231423" cy="292781"/>
                  </a:xfrm>
                  <a:prstGeom prst="flowChartMagneticDisk">
                    <a:avLst/>
                  </a:prstGeom>
                  <a:gradFill>
                    <a:gsLst>
                      <a:gs pos="0">
                        <a:srgbClr val="00B0F0"/>
                      </a:gs>
                      <a:gs pos="38000">
                        <a:sysClr val="window" lastClr="FFFFFF"/>
                      </a:gs>
                      <a:gs pos="82000">
                        <a:srgbClr val="007CA8"/>
                      </a:gs>
                      <a:gs pos="100000">
                        <a:sysClr val="window" lastClr="FFFFFF"/>
                      </a:gs>
                    </a:gsLst>
                    <a:lin ang="21594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46" name="Oval 45"/>
                  <p:cNvSpPr/>
                  <p:nvPr/>
                </p:nvSpPr>
                <p:spPr>
                  <a:xfrm flipH="1">
                    <a:off x="4933912" y="2755269"/>
                    <a:ext cx="230101" cy="95227"/>
                  </a:xfrm>
                  <a:prstGeom prst="ellipse">
                    <a:avLst/>
                  </a:prstGeom>
                  <a:gradFill>
                    <a:gsLst>
                      <a:gs pos="31000">
                        <a:sysClr val="window" lastClr="FFFFFF"/>
                      </a:gs>
                      <a:gs pos="82000">
                        <a:srgbClr val="007CA8"/>
                      </a:gs>
                    </a:gsLst>
                    <a:lin ang="17400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grpSp>
          </p:grpSp>
        </p:grpSp>
      </p:grpSp>
    </p:spTree>
    <p:extLst>
      <p:ext uri="{BB962C8B-B14F-4D97-AF65-F5344CB8AC3E}">
        <p14:creationId xmlns:p14="http://schemas.microsoft.com/office/powerpoint/2010/main" val="3314035992"/>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50000"/>
                  </a:schemeClr>
                </a:solidFill>
              </a:rPr>
              <a:t>Fabric level backup</a:t>
            </a:r>
          </a:p>
        </p:txBody>
      </p:sp>
      <p:sp>
        <p:nvSpPr>
          <p:cNvPr id="3" name="Text Placeholder 2"/>
          <p:cNvSpPr>
            <a:spLocks noGrp="1"/>
          </p:cNvSpPr>
          <p:nvPr>
            <p:ph sz="quarter" idx="10"/>
          </p:nvPr>
        </p:nvSpPr>
        <p:spPr>
          <a:xfrm>
            <a:off x="274638" y="1697062"/>
            <a:ext cx="10972800" cy="5226046"/>
          </a:xfrm>
          <a:prstGeom prst="rect">
            <a:avLst/>
          </a:prstGeom>
        </p:spPr>
        <p:txBody>
          <a:bodyPr/>
          <a:lstStyle/>
          <a:p>
            <a:pPr marL="582873" lvl="2" indent="-349724"/>
            <a:endParaRPr lang="en-US" sz="3600" dirty="0" smtClean="0">
              <a:latin typeface="+mj-lt"/>
            </a:endParaRPr>
          </a:p>
          <a:p>
            <a:pPr marL="582873" lvl="2" indent="-349724"/>
            <a:r>
              <a:rPr lang="en-US" sz="3600" dirty="0" smtClean="0">
                <a:latin typeface="+mj-lt"/>
              </a:rPr>
              <a:t>Unlimited scalability, with no customer resources required for backup</a:t>
            </a:r>
          </a:p>
          <a:p>
            <a:pPr marL="582873" lvl="2" indent="-349724"/>
            <a:r>
              <a:rPr lang="en-US" sz="3600" dirty="0" smtClean="0">
                <a:latin typeface="+mj-lt"/>
              </a:rPr>
              <a:t>Agentless backup of multiple VMs at the same time</a:t>
            </a:r>
          </a:p>
          <a:p>
            <a:pPr marL="582873" lvl="2" indent="-349724"/>
            <a:r>
              <a:rPr lang="en-US" sz="3600" dirty="0" smtClean="0">
                <a:latin typeface="+mj-lt"/>
              </a:rPr>
              <a:t>Single, central management interface through the Azure portal</a:t>
            </a:r>
          </a:p>
          <a:p>
            <a:pPr marL="582873" lvl="2" indent="-349724"/>
            <a:r>
              <a:rPr lang="en-US" sz="3600" dirty="0" smtClean="0">
                <a:latin typeface="+mj-lt"/>
              </a:rPr>
              <a:t>Detailed Jobs view for tracking progress and success/failure</a:t>
            </a:r>
          </a:p>
          <a:p>
            <a:endParaRPr lang="en-US" sz="3600" dirty="0">
              <a:latin typeface="+mj-lt"/>
            </a:endParaRPr>
          </a:p>
        </p:txBody>
      </p:sp>
      <p:sp>
        <p:nvSpPr>
          <p:cNvPr id="5" name="Text Placeholder 2"/>
          <p:cNvSpPr txBox="1">
            <a:spLocks/>
          </p:cNvSpPr>
          <p:nvPr/>
        </p:nvSpPr>
        <p:spPr>
          <a:xfrm>
            <a:off x="124326" y="1120864"/>
            <a:ext cx="10972800" cy="5170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6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149" lvl="2" indent="0">
              <a:buFont typeface="Arial" pitchFamily="34" charset="0"/>
              <a:buNone/>
            </a:pPr>
            <a:r>
              <a:rPr lang="en-US" sz="2400" smtClean="0">
                <a:solidFill>
                  <a:srgbClr val="0072C6"/>
                </a:solidFill>
              </a:rPr>
              <a:t>Azure Backup for Azure IaaS VMs</a:t>
            </a:r>
            <a:endParaRPr lang="en-US" sz="2400" dirty="0">
              <a:solidFill>
                <a:srgbClr val="0072C6"/>
              </a:solidFill>
            </a:endParaRPr>
          </a:p>
        </p:txBody>
      </p:sp>
      <p:sp>
        <p:nvSpPr>
          <p:cNvPr id="6" name="Freeform 5"/>
          <p:cNvSpPr/>
          <p:nvPr/>
        </p:nvSpPr>
        <p:spPr bwMode="auto">
          <a:xfrm>
            <a:off x="9252351" y="547591"/>
            <a:ext cx="2686736" cy="1754010"/>
          </a:xfrm>
          <a:custGeom>
            <a:avLst/>
            <a:gdLst>
              <a:gd name="connsiteX0" fmla="*/ 982980 w 2735580"/>
              <a:gd name="connsiteY0" fmla="*/ 0 h 1775460"/>
              <a:gd name="connsiteX1" fmla="*/ 2712720 w 2735580"/>
              <a:gd name="connsiteY1" fmla="*/ 495300 h 1775460"/>
              <a:gd name="connsiteX2" fmla="*/ 2735580 w 2735580"/>
              <a:gd name="connsiteY2" fmla="*/ 1394460 h 1775460"/>
              <a:gd name="connsiteX3" fmla="*/ 2164080 w 2735580"/>
              <a:gd name="connsiteY3" fmla="*/ 1615440 h 1775460"/>
              <a:gd name="connsiteX4" fmla="*/ 1356360 w 2735580"/>
              <a:gd name="connsiteY4" fmla="*/ 1775460 h 1775460"/>
              <a:gd name="connsiteX5" fmla="*/ 152400 w 2735580"/>
              <a:gd name="connsiteY5" fmla="*/ 1485900 h 1775460"/>
              <a:gd name="connsiteX6" fmla="*/ 0 w 2735580"/>
              <a:gd name="connsiteY6" fmla="*/ 571500 h 1775460"/>
              <a:gd name="connsiteX7" fmla="*/ 982980 w 2735580"/>
              <a:gd name="connsiteY7" fmla="*/ 0 h 1775460"/>
              <a:gd name="connsiteX0" fmla="*/ 982980 w 2735580"/>
              <a:gd name="connsiteY0" fmla="*/ 198997 h 1974457"/>
              <a:gd name="connsiteX1" fmla="*/ 2712720 w 2735580"/>
              <a:gd name="connsiteY1" fmla="*/ 694297 h 1974457"/>
              <a:gd name="connsiteX2" fmla="*/ 2735580 w 2735580"/>
              <a:gd name="connsiteY2" fmla="*/ 1593457 h 1974457"/>
              <a:gd name="connsiteX3" fmla="*/ 2164080 w 2735580"/>
              <a:gd name="connsiteY3" fmla="*/ 1814437 h 1974457"/>
              <a:gd name="connsiteX4" fmla="*/ 1356360 w 2735580"/>
              <a:gd name="connsiteY4" fmla="*/ 1974457 h 1974457"/>
              <a:gd name="connsiteX5" fmla="*/ 152400 w 2735580"/>
              <a:gd name="connsiteY5" fmla="*/ 1684897 h 1974457"/>
              <a:gd name="connsiteX6" fmla="*/ 0 w 2735580"/>
              <a:gd name="connsiteY6" fmla="*/ 770497 h 1974457"/>
              <a:gd name="connsiteX7" fmla="*/ 982980 w 2735580"/>
              <a:gd name="connsiteY7" fmla="*/ 198997 h 1974457"/>
              <a:gd name="connsiteX0" fmla="*/ 1028864 w 2781464"/>
              <a:gd name="connsiteY0" fmla="*/ 211861 h 1987321"/>
              <a:gd name="connsiteX1" fmla="*/ 2758604 w 2781464"/>
              <a:gd name="connsiteY1" fmla="*/ 707161 h 1987321"/>
              <a:gd name="connsiteX2" fmla="*/ 2781464 w 2781464"/>
              <a:gd name="connsiteY2" fmla="*/ 1606321 h 1987321"/>
              <a:gd name="connsiteX3" fmla="*/ 2209964 w 2781464"/>
              <a:gd name="connsiteY3" fmla="*/ 1827301 h 1987321"/>
              <a:gd name="connsiteX4" fmla="*/ 1402244 w 2781464"/>
              <a:gd name="connsiteY4" fmla="*/ 1987321 h 1987321"/>
              <a:gd name="connsiteX5" fmla="*/ 198284 w 2781464"/>
              <a:gd name="connsiteY5" fmla="*/ 1697761 h 1987321"/>
              <a:gd name="connsiteX6" fmla="*/ 45884 w 2781464"/>
              <a:gd name="connsiteY6" fmla="*/ 783361 h 1987321"/>
              <a:gd name="connsiteX7" fmla="*/ 1028864 w 2781464"/>
              <a:gd name="connsiteY7" fmla="*/ 211861 h 1987321"/>
              <a:gd name="connsiteX0" fmla="*/ 1022219 w 2774819"/>
              <a:gd name="connsiteY0" fmla="*/ 215060 h 1990520"/>
              <a:gd name="connsiteX1" fmla="*/ 2751959 w 2774819"/>
              <a:gd name="connsiteY1" fmla="*/ 710360 h 1990520"/>
              <a:gd name="connsiteX2" fmla="*/ 2774819 w 2774819"/>
              <a:gd name="connsiteY2" fmla="*/ 1609520 h 1990520"/>
              <a:gd name="connsiteX3" fmla="*/ 2203319 w 2774819"/>
              <a:gd name="connsiteY3" fmla="*/ 1830500 h 1990520"/>
              <a:gd name="connsiteX4" fmla="*/ 1395599 w 2774819"/>
              <a:gd name="connsiteY4" fmla="*/ 1990520 h 1990520"/>
              <a:gd name="connsiteX5" fmla="*/ 191639 w 2774819"/>
              <a:gd name="connsiteY5" fmla="*/ 1700960 h 1990520"/>
              <a:gd name="connsiteX6" fmla="*/ 39239 w 2774819"/>
              <a:gd name="connsiteY6" fmla="*/ 786560 h 1990520"/>
              <a:gd name="connsiteX7" fmla="*/ 1022219 w 2774819"/>
              <a:gd name="connsiteY7" fmla="*/ 215060 h 1990520"/>
              <a:gd name="connsiteX0" fmla="*/ 1034170 w 2786770"/>
              <a:gd name="connsiteY0" fmla="*/ 230584 h 2006044"/>
              <a:gd name="connsiteX1" fmla="*/ 2763910 w 2786770"/>
              <a:gd name="connsiteY1" fmla="*/ 725884 h 2006044"/>
              <a:gd name="connsiteX2" fmla="*/ 2786770 w 2786770"/>
              <a:gd name="connsiteY2" fmla="*/ 1625044 h 2006044"/>
              <a:gd name="connsiteX3" fmla="*/ 2215270 w 2786770"/>
              <a:gd name="connsiteY3" fmla="*/ 1846024 h 2006044"/>
              <a:gd name="connsiteX4" fmla="*/ 1407550 w 2786770"/>
              <a:gd name="connsiteY4" fmla="*/ 2006044 h 2006044"/>
              <a:gd name="connsiteX5" fmla="*/ 203590 w 2786770"/>
              <a:gd name="connsiteY5" fmla="*/ 1716484 h 2006044"/>
              <a:gd name="connsiteX6" fmla="*/ 51190 w 2786770"/>
              <a:gd name="connsiteY6" fmla="*/ 802084 h 2006044"/>
              <a:gd name="connsiteX7" fmla="*/ 1034170 w 2786770"/>
              <a:gd name="connsiteY7" fmla="*/ 230584 h 2006044"/>
              <a:gd name="connsiteX0" fmla="*/ 1033745 w 2786345"/>
              <a:gd name="connsiteY0" fmla="*/ 204508 h 1979968"/>
              <a:gd name="connsiteX1" fmla="*/ 2763485 w 2786345"/>
              <a:gd name="connsiteY1" fmla="*/ 699808 h 1979968"/>
              <a:gd name="connsiteX2" fmla="*/ 2786345 w 2786345"/>
              <a:gd name="connsiteY2" fmla="*/ 1598968 h 1979968"/>
              <a:gd name="connsiteX3" fmla="*/ 2214845 w 2786345"/>
              <a:gd name="connsiteY3" fmla="*/ 1819948 h 1979968"/>
              <a:gd name="connsiteX4" fmla="*/ 1407125 w 2786345"/>
              <a:gd name="connsiteY4" fmla="*/ 1979968 h 1979968"/>
              <a:gd name="connsiteX5" fmla="*/ 203165 w 2786345"/>
              <a:gd name="connsiteY5" fmla="*/ 1690408 h 1979968"/>
              <a:gd name="connsiteX6" fmla="*/ 50765 w 2786345"/>
              <a:gd name="connsiteY6" fmla="*/ 776008 h 1979968"/>
              <a:gd name="connsiteX7" fmla="*/ 1033745 w 2786345"/>
              <a:gd name="connsiteY7" fmla="*/ 204508 h 1979968"/>
              <a:gd name="connsiteX0" fmla="*/ 1435086 w 3187686"/>
              <a:gd name="connsiteY0" fmla="*/ 204508 h 1979968"/>
              <a:gd name="connsiteX1" fmla="*/ 3164826 w 3187686"/>
              <a:gd name="connsiteY1" fmla="*/ 699808 h 1979968"/>
              <a:gd name="connsiteX2" fmla="*/ 3187686 w 3187686"/>
              <a:gd name="connsiteY2" fmla="*/ 1598968 h 1979968"/>
              <a:gd name="connsiteX3" fmla="*/ 2616186 w 3187686"/>
              <a:gd name="connsiteY3" fmla="*/ 1819948 h 1979968"/>
              <a:gd name="connsiteX4" fmla="*/ 1808466 w 3187686"/>
              <a:gd name="connsiteY4" fmla="*/ 1979968 h 1979968"/>
              <a:gd name="connsiteX5" fmla="*/ 604506 w 3187686"/>
              <a:gd name="connsiteY5" fmla="*/ 1690408 h 1979968"/>
              <a:gd name="connsiteX6" fmla="*/ 452106 w 3187686"/>
              <a:gd name="connsiteY6" fmla="*/ 776008 h 1979968"/>
              <a:gd name="connsiteX7" fmla="*/ 1435086 w 3187686"/>
              <a:gd name="connsiteY7" fmla="*/ 204508 h 1979968"/>
              <a:gd name="connsiteX0" fmla="*/ 1558748 w 3311348"/>
              <a:gd name="connsiteY0" fmla="*/ 204508 h 1979968"/>
              <a:gd name="connsiteX1" fmla="*/ 3288488 w 3311348"/>
              <a:gd name="connsiteY1" fmla="*/ 699808 h 1979968"/>
              <a:gd name="connsiteX2" fmla="*/ 3311348 w 3311348"/>
              <a:gd name="connsiteY2" fmla="*/ 1598968 h 1979968"/>
              <a:gd name="connsiteX3" fmla="*/ 2739848 w 3311348"/>
              <a:gd name="connsiteY3" fmla="*/ 1819948 h 1979968"/>
              <a:gd name="connsiteX4" fmla="*/ 1932128 w 3311348"/>
              <a:gd name="connsiteY4" fmla="*/ 1979968 h 1979968"/>
              <a:gd name="connsiteX5" fmla="*/ 728168 w 3311348"/>
              <a:gd name="connsiteY5" fmla="*/ 1690408 h 1979968"/>
              <a:gd name="connsiteX6" fmla="*/ 575768 w 3311348"/>
              <a:gd name="connsiteY6" fmla="*/ 776008 h 1979968"/>
              <a:gd name="connsiteX7" fmla="*/ 1558748 w 3311348"/>
              <a:gd name="connsiteY7" fmla="*/ 204508 h 1979968"/>
              <a:gd name="connsiteX0" fmla="*/ 1525623 w 3278223"/>
              <a:gd name="connsiteY0" fmla="*/ 204508 h 1979968"/>
              <a:gd name="connsiteX1" fmla="*/ 3255363 w 3278223"/>
              <a:gd name="connsiteY1" fmla="*/ 699808 h 1979968"/>
              <a:gd name="connsiteX2" fmla="*/ 3278223 w 3278223"/>
              <a:gd name="connsiteY2" fmla="*/ 1598968 h 1979968"/>
              <a:gd name="connsiteX3" fmla="*/ 2706723 w 3278223"/>
              <a:gd name="connsiteY3" fmla="*/ 1819948 h 1979968"/>
              <a:gd name="connsiteX4" fmla="*/ 1899003 w 3278223"/>
              <a:gd name="connsiteY4" fmla="*/ 1979968 h 1979968"/>
              <a:gd name="connsiteX5" fmla="*/ 695043 w 3278223"/>
              <a:gd name="connsiteY5" fmla="*/ 1690408 h 1979968"/>
              <a:gd name="connsiteX6" fmla="*/ 542643 w 3278223"/>
              <a:gd name="connsiteY6" fmla="*/ 776008 h 1979968"/>
              <a:gd name="connsiteX7" fmla="*/ 1525623 w 3278223"/>
              <a:gd name="connsiteY7" fmla="*/ 204508 h 1979968"/>
              <a:gd name="connsiteX0" fmla="*/ 1472866 w 3225466"/>
              <a:gd name="connsiteY0" fmla="*/ 204508 h 1979968"/>
              <a:gd name="connsiteX1" fmla="*/ 3202606 w 3225466"/>
              <a:gd name="connsiteY1" fmla="*/ 699808 h 1979968"/>
              <a:gd name="connsiteX2" fmla="*/ 3225466 w 3225466"/>
              <a:gd name="connsiteY2" fmla="*/ 1598968 h 1979968"/>
              <a:gd name="connsiteX3" fmla="*/ 2653966 w 3225466"/>
              <a:gd name="connsiteY3" fmla="*/ 1819948 h 1979968"/>
              <a:gd name="connsiteX4" fmla="*/ 1846246 w 3225466"/>
              <a:gd name="connsiteY4" fmla="*/ 1979968 h 1979968"/>
              <a:gd name="connsiteX5" fmla="*/ 642286 w 3225466"/>
              <a:gd name="connsiteY5" fmla="*/ 1690408 h 1979968"/>
              <a:gd name="connsiteX6" fmla="*/ 489886 w 3225466"/>
              <a:gd name="connsiteY6" fmla="*/ 776008 h 1979968"/>
              <a:gd name="connsiteX7" fmla="*/ 1472866 w 3225466"/>
              <a:gd name="connsiteY7" fmla="*/ 204508 h 1979968"/>
              <a:gd name="connsiteX0" fmla="*/ 1523936 w 3276536"/>
              <a:gd name="connsiteY0" fmla="*/ 204508 h 1979968"/>
              <a:gd name="connsiteX1" fmla="*/ 3253676 w 3276536"/>
              <a:gd name="connsiteY1" fmla="*/ 699808 h 1979968"/>
              <a:gd name="connsiteX2" fmla="*/ 3276536 w 3276536"/>
              <a:gd name="connsiteY2" fmla="*/ 1598968 h 1979968"/>
              <a:gd name="connsiteX3" fmla="*/ 2705036 w 3276536"/>
              <a:gd name="connsiteY3" fmla="*/ 1819948 h 1979968"/>
              <a:gd name="connsiteX4" fmla="*/ 1897316 w 3276536"/>
              <a:gd name="connsiteY4" fmla="*/ 1979968 h 1979968"/>
              <a:gd name="connsiteX5" fmla="*/ 693356 w 3276536"/>
              <a:gd name="connsiteY5" fmla="*/ 1690408 h 1979968"/>
              <a:gd name="connsiteX6" fmla="*/ 540956 w 3276536"/>
              <a:gd name="connsiteY6" fmla="*/ 776008 h 1979968"/>
              <a:gd name="connsiteX7" fmla="*/ 1523936 w 3276536"/>
              <a:gd name="connsiteY7" fmla="*/ 204508 h 1979968"/>
              <a:gd name="connsiteX0" fmla="*/ 1523936 w 3276536"/>
              <a:gd name="connsiteY0" fmla="*/ 204508 h 2211379"/>
              <a:gd name="connsiteX1" fmla="*/ 3253676 w 3276536"/>
              <a:gd name="connsiteY1" fmla="*/ 699808 h 2211379"/>
              <a:gd name="connsiteX2" fmla="*/ 3276536 w 3276536"/>
              <a:gd name="connsiteY2" fmla="*/ 1598968 h 2211379"/>
              <a:gd name="connsiteX3" fmla="*/ 2705036 w 3276536"/>
              <a:gd name="connsiteY3" fmla="*/ 1819948 h 2211379"/>
              <a:gd name="connsiteX4" fmla="*/ 1897316 w 3276536"/>
              <a:gd name="connsiteY4" fmla="*/ 1979968 h 2211379"/>
              <a:gd name="connsiteX5" fmla="*/ 693356 w 3276536"/>
              <a:gd name="connsiteY5" fmla="*/ 1690408 h 2211379"/>
              <a:gd name="connsiteX6" fmla="*/ 540956 w 3276536"/>
              <a:gd name="connsiteY6" fmla="*/ 776008 h 2211379"/>
              <a:gd name="connsiteX7" fmla="*/ 1523936 w 3276536"/>
              <a:gd name="connsiteY7" fmla="*/ 204508 h 2211379"/>
              <a:gd name="connsiteX0" fmla="*/ 1523936 w 3276536"/>
              <a:gd name="connsiteY0" fmla="*/ 204508 h 2307909"/>
              <a:gd name="connsiteX1" fmla="*/ 3253676 w 3276536"/>
              <a:gd name="connsiteY1" fmla="*/ 699808 h 2307909"/>
              <a:gd name="connsiteX2" fmla="*/ 3276536 w 3276536"/>
              <a:gd name="connsiteY2" fmla="*/ 1598968 h 2307909"/>
              <a:gd name="connsiteX3" fmla="*/ 2705036 w 3276536"/>
              <a:gd name="connsiteY3" fmla="*/ 1819948 h 2307909"/>
              <a:gd name="connsiteX4" fmla="*/ 1897316 w 3276536"/>
              <a:gd name="connsiteY4" fmla="*/ 1979968 h 2307909"/>
              <a:gd name="connsiteX5" fmla="*/ 693356 w 3276536"/>
              <a:gd name="connsiteY5" fmla="*/ 1690408 h 2307909"/>
              <a:gd name="connsiteX6" fmla="*/ 540956 w 3276536"/>
              <a:gd name="connsiteY6" fmla="*/ 776008 h 2307909"/>
              <a:gd name="connsiteX7" fmla="*/ 1523936 w 3276536"/>
              <a:gd name="connsiteY7" fmla="*/ 204508 h 2307909"/>
              <a:gd name="connsiteX0" fmla="*/ 1523936 w 3276536"/>
              <a:gd name="connsiteY0" fmla="*/ 204508 h 2218102"/>
              <a:gd name="connsiteX1" fmla="*/ 3253676 w 3276536"/>
              <a:gd name="connsiteY1" fmla="*/ 699808 h 2218102"/>
              <a:gd name="connsiteX2" fmla="*/ 3276536 w 3276536"/>
              <a:gd name="connsiteY2" fmla="*/ 1598968 h 2218102"/>
              <a:gd name="connsiteX3" fmla="*/ 2705036 w 3276536"/>
              <a:gd name="connsiteY3" fmla="*/ 1819948 h 2218102"/>
              <a:gd name="connsiteX4" fmla="*/ 1897316 w 3276536"/>
              <a:gd name="connsiteY4" fmla="*/ 1979968 h 2218102"/>
              <a:gd name="connsiteX5" fmla="*/ 693356 w 3276536"/>
              <a:gd name="connsiteY5" fmla="*/ 1690408 h 2218102"/>
              <a:gd name="connsiteX6" fmla="*/ 540956 w 3276536"/>
              <a:gd name="connsiteY6" fmla="*/ 776008 h 2218102"/>
              <a:gd name="connsiteX7" fmla="*/ 1523936 w 3276536"/>
              <a:gd name="connsiteY7" fmla="*/ 204508 h 2218102"/>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661818"/>
              <a:gd name="connsiteY0" fmla="*/ 204508 h 2244106"/>
              <a:gd name="connsiteX1" fmla="*/ 3253676 w 3661818"/>
              <a:gd name="connsiteY1" fmla="*/ 699808 h 2244106"/>
              <a:gd name="connsiteX2" fmla="*/ 3276536 w 3661818"/>
              <a:gd name="connsiteY2" fmla="*/ 1598968 h 2244106"/>
              <a:gd name="connsiteX3" fmla="*/ 2705036 w 3661818"/>
              <a:gd name="connsiteY3" fmla="*/ 1819948 h 2244106"/>
              <a:gd name="connsiteX4" fmla="*/ 1897316 w 3661818"/>
              <a:gd name="connsiteY4" fmla="*/ 1979968 h 2244106"/>
              <a:gd name="connsiteX5" fmla="*/ 693356 w 3661818"/>
              <a:gd name="connsiteY5" fmla="*/ 1690408 h 2244106"/>
              <a:gd name="connsiteX6" fmla="*/ 540956 w 3661818"/>
              <a:gd name="connsiteY6" fmla="*/ 776008 h 2244106"/>
              <a:gd name="connsiteX7" fmla="*/ 1523936 w 3661818"/>
              <a:gd name="connsiteY7" fmla="*/ 204508 h 2244106"/>
              <a:gd name="connsiteX0" fmla="*/ 1523936 w 3880928"/>
              <a:gd name="connsiteY0" fmla="*/ 204508 h 2244106"/>
              <a:gd name="connsiteX1" fmla="*/ 3253676 w 3880928"/>
              <a:gd name="connsiteY1" fmla="*/ 699808 h 2244106"/>
              <a:gd name="connsiteX2" fmla="*/ 3276536 w 3880928"/>
              <a:gd name="connsiteY2" fmla="*/ 1598968 h 2244106"/>
              <a:gd name="connsiteX3" fmla="*/ 2705036 w 3880928"/>
              <a:gd name="connsiteY3" fmla="*/ 1819948 h 2244106"/>
              <a:gd name="connsiteX4" fmla="*/ 1897316 w 3880928"/>
              <a:gd name="connsiteY4" fmla="*/ 1979968 h 2244106"/>
              <a:gd name="connsiteX5" fmla="*/ 693356 w 3880928"/>
              <a:gd name="connsiteY5" fmla="*/ 1690408 h 2244106"/>
              <a:gd name="connsiteX6" fmla="*/ 540956 w 3880928"/>
              <a:gd name="connsiteY6" fmla="*/ 776008 h 2244106"/>
              <a:gd name="connsiteX7" fmla="*/ 1523936 w 3880928"/>
              <a:gd name="connsiteY7" fmla="*/ 204508 h 2244106"/>
              <a:gd name="connsiteX0" fmla="*/ 1523936 w 3880928"/>
              <a:gd name="connsiteY0" fmla="*/ 204508 h 2244106"/>
              <a:gd name="connsiteX1" fmla="*/ 3253676 w 3880928"/>
              <a:gd name="connsiteY1" fmla="*/ 699808 h 2244106"/>
              <a:gd name="connsiteX2" fmla="*/ 3276536 w 3880928"/>
              <a:gd name="connsiteY2" fmla="*/ 1598968 h 2244106"/>
              <a:gd name="connsiteX3" fmla="*/ 2705036 w 3880928"/>
              <a:gd name="connsiteY3" fmla="*/ 1819948 h 2244106"/>
              <a:gd name="connsiteX4" fmla="*/ 1897316 w 3880928"/>
              <a:gd name="connsiteY4" fmla="*/ 1979968 h 2244106"/>
              <a:gd name="connsiteX5" fmla="*/ 693356 w 3880928"/>
              <a:gd name="connsiteY5" fmla="*/ 1690408 h 2244106"/>
              <a:gd name="connsiteX6" fmla="*/ 540956 w 3880928"/>
              <a:gd name="connsiteY6" fmla="*/ 776008 h 2244106"/>
              <a:gd name="connsiteX7" fmla="*/ 1523936 w 3880928"/>
              <a:gd name="connsiteY7" fmla="*/ 204508 h 2244106"/>
              <a:gd name="connsiteX0" fmla="*/ 1523936 w 3880928"/>
              <a:gd name="connsiteY0" fmla="*/ 494034 h 2533632"/>
              <a:gd name="connsiteX1" fmla="*/ 3253676 w 3880928"/>
              <a:gd name="connsiteY1" fmla="*/ 989334 h 2533632"/>
              <a:gd name="connsiteX2" fmla="*/ 3276536 w 3880928"/>
              <a:gd name="connsiteY2" fmla="*/ 1888494 h 2533632"/>
              <a:gd name="connsiteX3" fmla="*/ 2705036 w 3880928"/>
              <a:gd name="connsiteY3" fmla="*/ 2109474 h 2533632"/>
              <a:gd name="connsiteX4" fmla="*/ 1897316 w 3880928"/>
              <a:gd name="connsiteY4" fmla="*/ 2269494 h 2533632"/>
              <a:gd name="connsiteX5" fmla="*/ 693356 w 3880928"/>
              <a:gd name="connsiteY5" fmla="*/ 1979934 h 2533632"/>
              <a:gd name="connsiteX6" fmla="*/ 540956 w 3880928"/>
              <a:gd name="connsiteY6" fmla="*/ 1065534 h 2533632"/>
              <a:gd name="connsiteX7" fmla="*/ 1523936 w 3880928"/>
              <a:gd name="connsiteY7" fmla="*/ 494034 h 2533632"/>
              <a:gd name="connsiteX0" fmla="*/ 1523936 w 3880928"/>
              <a:gd name="connsiteY0" fmla="*/ 494034 h 2533632"/>
              <a:gd name="connsiteX1" fmla="*/ 3253676 w 3880928"/>
              <a:gd name="connsiteY1" fmla="*/ 989334 h 2533632"/>
              <a:gd name="connsiteX2" fmla="*/ 3276536 w 3880928"/>
              <a:gd name="connsiteY2" fmla="*/ 1888494 h 2533632"/>
              <a:gd name="connsiteX3" fmla="*/ 2705036 w 3880928"/>
              <a:gd name="connsiteY3" fmla="*/ 2109474 h 2533632"/>
              <a:gd name="connsiteX4" fmla="*/ 1897316 w 3880928"/>
              <a:gd name="connsiteY4" fmla="*/ 2269494 h 2533632"/>
              <a:gd name="connsiteX5" fmla="*/ 693356 w 3880928"/>
              <a:gd name="connsiteY5" fmla="*/ 1979934 h 2533632"/>
              <a:gd name="connsiteX6" fmla="*/ 540956 w 3880928"/>
              <a:gd name="connsiteY6" fmla="*/ 1065534 h 2533632"/>
              <a:gd name="connsiteX7" fmla="*/ 1523936 w 3880928"/>
              <a:gd name="connsiteY7" fmla="*/ 494034 h 2533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0928" h="2533632">
                <a:moveTo>
                  <a:pt x="1523936" y="494034"/>
                </a:moveTo>
                <a:cubicBezTo>
                  <a:pt x="2062416" y="-430526"/>
                  <a:pt x="3332416" y="62234"/>
                  <a:pt x="3253676" y="989334"/>
                </a:cubicBezTo>
                <a:cubicBezTo>
                  <a:pt x="4015676" y="778514"/>
                  <a:pt x="4152836" y="1985014"/>
                  <a:pt x="3276536" y="1888494"/>
                </a:cubicBezTo>
                <a:cubicBezTo>
                  <a:pt x="3223196" y="2099314"/>
                  <a:pt x="3002216" y="2302514"/>
                  <a:pt x="2705036" y="2109474"/>
                </a:cubicBezTo>
                <a:cubicBezTo>
                  <a:pt x="2611056" y="2353314"/>
                  <a:pt x="2296096" y="2642874"/>
                  <a:pt x="1897316" y="2269494"/>
                </a:cubicBezTo>
                <a:cubicBezTo>
                  <a:pt x="1739836" y="2553974"/>
                  <a:pt x="927036" y="2785114"/>
                  <a:pt x="693356" y="1979934"/>
                </a:cubicBezTo>
                <a:cubicBezTo>
                  <a:pt x="-43244" y="2299974"/>
                  <a:pt x="-337884" y="1057914"/>
                  <a:pt x="540956" y="1065534"/>
                </a:cubicBezTo>
                <a:cubicBezTo>
                  <a:pt x="304736" y="669294"/>
                  <a:pt x="937196" y="-69846"/>
                  <a:pt x="1523936" y="494034"/>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91422" tIns="45711" rIns="45711" bIns="91422" numCol="1" spcCol="0" rtlCol="0" fromWordArt="0" anchor="b" anchorCtr="0" forceAA="0" compatLnSpc="1">
            <a:prstTxWarp prst="textNoShape">
              <a:avLst/>
            </a:prstTxWarp>
            <a:noAutofit/>
          </a:bodyPr>
          <a:lstStyle/>
          <a:p>
            <a:pPr algn="ctr" defTabSz="913909" fontAlgn="base">
              <a:spcBef>
                <a:spcPct val="0"/>
              </a:spcBef>
              <a:spcAft>
                <a:spcPct val="0"/>
              </a:spcAft>
              <a:defRPr/>
            </a:pPr>
            <a:endParaRPr lang="en-US" sz="1799" kern="0" dirty="0" err="1">
              <a:solidFill>
                <a:srgbClr val="505050"/>
              </a:solidFill>
              <a:ea typeface="Segoe UI" pitchFamily="34" charset="0"/>
              <a:cs typeface="Segoe UI" pitchFamily="34" charset="0"/>
            </a:endParaRPr>
          </a:p>
        </p:txBody>
      </p:sp>
      <p:grpSp>
        <p:nvGrpSpPr>
          <p:cNvPr id="7" name="Group 6"/>
          <p:cNvGrpSpPr/>
          <p:nvPr/>
        </p:nvGrpSpPr>
        <p:grpSpPr>
          <a:xfrm>
            <a:off x="9731989" y="991935"/>
            <a:ext cx="1727459" cy="1131463"/>
            <a:chOff x="3385481" y="3357779"/>
            <a:chExt cx="1817512" cy="1518950"/>
          </a:xfrm>
        </p:grpSpPr>
        <p:sp>
          <p:nvSpPr>
            <p:cNvPr id="8" name="Text Box 66"/>
            <p:cNvSpPr txBox="1">
              <a:spLocks noChangeArrowheads="1"/>
            </p:cNvSpPr>
            <p:nvPr/>
          </p:nvSpPr>
          <p:spPr bwMode="auto">
            <a:xfrm>
              <a:off x="3385481" y="4413187"/>
              <a:ext cx="1783644" cy="463542"/>
            </a:xfrm>
            <a:prstGeom prst="rect">
              <a:avLst/>
            </a:prstGeom>
            <a:noFill/>
            <a:ln w="9525">
              <a:noFill/>
              <a:miter lim="800000"/>
              <a:headEnd/>
              <a:tailEnd/>
            </a:ln>
            <a:effectLst/>
          </p:spPr>
          <p:txBody>
            <a:bodyPr wrap="square" lIns="124340" tIns="62169" rIns="124340" bIns="62169">
              <a:spAutoFit/>
            </a:bodyPr>
            <a:lstStyle/>
            <a:p>
              <a:pPr algn="ctr" eaLnBrk="0" fontAlgn="base" hangingPunct="0">
                <a:spcBef>
                  <a:spcPct val="20000"/>
                </a:spcBef>
                <a:spcAft>
                  <a:spcPct val="0"/>
                </a:spcAft>
                <a:buClr>
                  <a:srgbClr val="FFCC00"/>
                </a:buClr>
                <a:defRPr/>
              </a:pPr>
              <a:r>
                <a:rPr lang="en-US" sz="1428" b="1" dirty="0" smtClean="0">
                  <a:solidFill>
                    <a:schemeClr val="tx1">
                      <a:lumMod val="95000"/>
                    </a:schemeClr>
                  </a:solidFill>
                </a:rPr>
                <a:t>Azure</a:t>
              </a:r>
              <a:endParaRPr lang="en-US" sz="1428" b="1" dirty="0">
                <a:solidFill>
                  <a:schemeClr val="tx1">
                    <a:lumMod val="95000"/>
                  </a:schemeClr>
                </a:solidFill>
              </a:endParaRPr>
            </a:p>
          </p:txBody>
        </p:sp>
        <p:pic>
          <p:nvPicPr>
            <p:cNvPr id="9" name="Picture 2" descr="D:\Projects\Microsoft\DPM PartnerVideo\images\platform.png"/>
            <p:cNvPicPr>
              <a:picLocks noChangeAspect="1" noChangeArrowheads="1"/>
            </p:cNvPicPr>
            <p:nvPr/>
          </p:nvPicPr>
          <p:blipFill>
            <a:blip r:embed="rId2" cstate="print">
              <a:duotone>
                <a:srgbClr val="5082B9">
                  <a:shade val="45000"/>
                  <a:satMod val="135000"/>
                </a:srgbClr>
                <a:prstClr val="white"/>
              </a:duotone>
              <a:lum bright="-30000"/>
            </a:blip>
            <a:srcRect/>
            <a:stretch>
              <a:fillRect/>
            </a:stretch>
          </p:blipFill>
          <p:spPr bwMode="auto">
            <a:xfrm>
              <a:off x="3476938" y="3558173"/>
              <a:ext cx="1726055" cy="1063963"/>
            </a:xfrm>
            <a:prstGeom prst="rect">
              <a:avLst/>
            </a:prstGeom>
            <a:noFill/>
            <a:effectLst>
              <a:outerShdw blurRad="50800" dist="38100" dir="2700000" algn="tl" rotWithShape="0">
                <a:prstClr val="black">
                  <a:alpha val="40000"/>
                </a:prstClr>
              </a:outerShdw>
            </a:effectLst>
          </p:spPr>
        </p:pic>
        <p:pic>
          <p:nvPicPr>
            <p:cNvPr id="10" name="Picture 8" descr="E:\Projects\Microsoft\DPM_video\connect.dll_I2908_0409.png"/>
            <p:cNvPicPr>
              <a:picLocks noChangeAspect="1" noChangeArrowheads="1"/>
            </p:cNvPicPr>
            <p:nvPr/>
          </p:nvPicPr>
          <p:blipFill>
            <a:blip r:embed="rId3" cstate="print">
              <a:grayscl/>
            </a:blip>
            <a:srcRect/>
            <a:stretch>
              <a:fillRect/>
            </a:stretch>
          </p:blipFill>
          <p:spPr bwMode="auto">
            <a:xfrm>
              <a:off x="3685499" y="3357779"/>
              <a:ext cx="940019" cy="940019"/>
            </a:xfrm>
            <a:prstGeom prst="rect">
              <a:avLst/>
            </a:prstGeom>
            <a:noFill/>
          </p:spPr>
        </p:pic>
        <p:grpSp>
          <p:nvGrpSpPr>
            <p:cNvPr id="11" name="Group 10"/>
            <p:cNvGrpSpPr/>
            <p:nvPr/>
          </p:nvGrpSpPr>
          <p:grpSpPr>
            <a:xfrm>
              <a:off x="4300732" y="3679177"/>
              <a:ext cx="676888" cy="564462"/>
              <a:chOff x="4797868" y="2793218"/>
              <a:chExt cx="654664" cy="545930"/>
            </a:xfrm>
          </p:grpSpPr>
          <p:grpSp>
            <p:nvGrpSpPr>
              <p:cNvPr id="12" name="Group 207"/>
              <p:cNvGrpSpPr/>
              <p:nvPr/>
            </p:nvGrpSpPr>
            <p:grpSpPr>
              <a:xfrm>
                <a:off x="4797868" y="3023255"/>
                <a:ext cx="654664" cy="315893"/>
                <a:chOff x="4848128" y="2984430"/>
                <a:chExt cx="676566" cy="326460"/>
              </a:xfrm>
            </p:grpSpPr>
            <p:sp>
              <p:nvSpPr>
                <p:cNvPr id="30" name="Oval 29"/>
                <p:cNvSpPr/>
                <p:nvPr/>
              </p:nvSpPr>
              <p:spPr>
                <a:xfrm>
                  <a:off x="5042438" y="3174930"/>
                  <a:ext cx="379386" cy="135960"/>
                </a:xfrm>
                <a:prstGeom prst="ellipse">
                  <a:avLst/>
                </a:prstGeom>
                <a:gradFill flip="none" rotWithShape="1">
                  <a:gsLst>
                    <a:gs pos="0">
                      <a:srgbClr val="000000">
                        <a:alpha val="59000"/>
                      </a:srgb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a:defRPr/>
                  </a:pPr>
                  <a:endParaRPr lang="en-US" sz="2448" kern="0">
                    <a:solidFill>
                      <a:srgbClr val="000000"/>
                    </a:solidFill>
                    <a:latin typeface="Calibri"/>
                  </a:endParaRPr>
                </a:p>
              </p:txBody>
            </p:sp>
            <p:sp>
              <p:nvSpPr>
                <p:cNvPr id="31" name="Oval 30"/>
                <p:cNvSpPr/>
                <p:nvPr/>
              </p:nvSpPr>
              <p:spPr>
                <a:xfrm>
                  <a:off x="5145308" y="2984430"/>
                  <a:ext cx="379386" cy="135960"/>
                </a:xfrm>
                <a:prstGeom prst="ellipse">
                  <a:avLst/>
                </a:prstGeom>
                <a:gradFill flip="none" rotWithShape="1">
                  <a:gsLst>
                    <a:gs pos="0">
                      <a:srgbClr val="000000">
                        <a:alpha val="59000"/>
                      </a:srgb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a:defRPr/>
                  </a:pPr>
                  <a:endParaRPr lang="en-US" sz="2448" kern="0">
                    <a:solidFill>
                      <a:srgbClr val="000000"/>
                    </a:solidFill>
                    <a:latin typeface="Calibri"/>
                  </a:endParaRPr>
                </a:p>
              </p:txBody>
            </p:sp>
            <p:sp>
              <p:nvSpPr>
                <p:cNvPr id="32" name="Oval 31"/>
                <p:cNvSpPr/>
                <p:nvPr/>
              </p:nvSpPr>
              <p:spPr>
                <a:xfrm>
                  <a:off x="4848128" y="3083490"/>
                  <a:ext cx="379386" cy="135960"/>
                </a:xfrm>
                <a:prstGeom prst="ellipse">
                  <a:avLst/>
                </a:prstGeom>
                <a:gradFill flip="none" rotWithShape="1">
                  <a:gsLst>
                    <a:gs pos="0">
                      <a:srgbClr val="000000">
                        <a:alpha val="59000"/>
                      </a:srgb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a:defRPr/>
                  </a:pPr>
                  <a:endParaRPr lang="en-US" sz="2448" kern="0">
                    <a:solidFill>
                      <a:srgbClr val="000000"/>
                    </a:solidFill>
                    <a:latin typeface="Calibri"/>
                  </a:endParaRPr>
                </a:p>
              </p:txBody>
            </p:sp>
          </p:grpSp>
          <p:grpSp>
            <p:nvGrpSpPr>
              <p:cNvPr id="13" name="Group 204"/>
              <p:cNvGrpSpPr/>
              <p:nvPr/>
            </p:nvGrpSpPr>
            <p:grpSpPr>
              <a:xfrm>
                <a:off x="4822458" y="2793218"/>
                <a:ext cx="551050" cy="520934"/>
                <a:chOff x="4572000" y="2655371"/>
                <a:chExt cx="720817" cy="681421"/>
              </a:xfrm>
            </p:grpSpPr>
            <p:grpSp>
              <p:nvGrpSpPr>
                <p:cNvPr id="14" name="Group 13"/>
                <p:cNvGrpSpPr/>
                <p:nvPr/>
              </p:nvGrpSpPr>
              <p:grpSpPr>
                <a:xfrm>
                  <a:off x="4673854" y="2655371"/>
                  <a:ext cx="403810" cy="395186"/>
                  <a:chOff x="4904375" y="2755268"/>
                  <a:chExt cx="324356" cy="317429"/>
                </a:xfrm>
              </p:grpSpPr>
              <p:sp>
                <p:nvSpPr>
                  <p:cNvPr id="27" name="Oval 26"/>
                  <p:cNvSpPr/>
                  <p:nvPr/>
                </p:nvSpPr>
                <p:spPr>
                  <a:xfrm>
                    <a:off x="4904375" y="2956458"/>
                    <a:ext cx="324356" cy="116239"/>
                  </a:xfrm>
                  <a:prstGeom prst="ellipse">
                    <a:avLst/>
                  </a:prstGeom>
                  <a:gradFill flip="none" rotWithShape="1">
                    <a:gsLst>
                      <a:gs pos="0">
                        <a:sysClr val="windowText" lastClr="000000">
                          <a:lumMod val="65000"/>
                          <a:lumOff val="35000"/>
                        </a:sys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28" name="Flowchart: Magnetic Disk 27"/>
                  <p:cNvSpPr/>
                  <p:nvPr/>
                </p:nvSpPr>
                <p:spPr>
                  <a:xfrm flipH="1">
                    <a:off x="4932588" y="2755268"/>
                    <a:ext cx="231423" cy="292780"/>
                  </a:xfrm>
                  <a:prstGeom prst="flowChartMagneticDisk">
                    <a:avLst/>
                  </a:prstGeom>
                  <a:gradFill>
                    <a:gsLst>
                      <a:gs pos="0">
                        <a:srgbClr val="00B0F0"/>
                      </a:gs>
                      <a:gs pos="38000">
                        <a:sysClr val="window" lastClr="FFFFFF"/>
                      </a:gs>
                      <a:gs pos="82000">
                        <a:srgbClr val="007CA8"/>
                      </a:gs>
                      <a:gs pos="100000">
                        <a:sysClr val="window" lastClr="FFFFFF"/>
                      </a:gs>
                    </a:gsLst>
                    <a:lin ang="21594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29" name="Oval 28"/>
                  <p:cNvSpPr/>
                  <p:nvPr/>
                </p:nvSpPr>
                <p:spPr>
                  <a:xfrm flipH="1">
                    <a:off x="4933912" y="2755269"/>
                    <a:ext cx="230101" cy="95227"/>
                  </a:xfrm>
                  <a:prstGeom prst="ellipse">
                    <a:avLst/>
                  </a:prstGeom>
                  <a:gradFill>
                    <a:gsLst>
                      <a:gs pos="31000">
                        <a:sysClr val="window" lastClr="FFFFFF"/>
                      </a:gs>
                      <a:gs pos="82000">
                        <a:srgbClr val="007CA8"/>
                      </a:gs>
                    </a:gsLst>
                    <a:lin ang="17400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grpSp>
            <p:grpSp>
              <p:nvGrpSpPr>
                <p:cNvPr id="15" name="Group 14"/>
                <p:cNvGrpSpPr/>
                <p:nvPr/>
              </p:nvGrpSpPr>
              <p:grpSpPr>
                <a:xfrm>
                  <a:off x="4889007" y="2747583"/>
                  <a:ext cx="403810" cy="395185"/>
                  <a:chOff x="4904375" y="2755269"/>
                  <a:chExt cx="324356" cy="317428"/>
                </a:xfrm>
              </p:grpSpPr>
              <p:sp>
                <p:nvSpPr>
                  <p:cNvPr id="24" name="Oval 23"/>
                  <p:cNvSpPr/>
                  <p:nvPr/>
                </p:nvSpPr>
                <p:spPr>
                  <a:xfrm>
                    <a:off x="4904375" y="2956458"/>
                    <a:ext cx="324356" cy="116239"/>
                  </a:xfrm>
                  <a:prstGeom prst="ellipse">
                    <a:avLst/>
                  </a:prstGeom>
                  <a:gradFill flip="none" rotWithShape="1">
                    <a:gsLst>
                      <a:gs pos="0">
                        <a:sysClr val="windowText" lastClr="000000">
                          <a:lumMod val="65000"/>
                          <a:lumOff val="35000"/>
                        </a:sys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25" name="Flowchart: Magnetic Disk 24"/>
                  <p:cNvSpPr/>
                  <p:nvPr/>
                </p:nvSpPr>
                <p:spPr>
                  <a:xfrm flipH="1">
                    <a:off x="4932588" y="2755269"/>
                    <a:ext cx="231423" cy="292781"/>
                  </a:xfrm>
                  <a:prstGeom prst="flowChartMagneticDisk">
                    <a:avLst/>
                  </a:prstGeom>
                  <a:gradFill>
                    <a:gsLst>
                      <a:gs pos="0">
                        <a:srgbClr val="00B0F0"/>
                      </a:gs>
                      <a:gs pos="38000">
                        <a:sysClr val="window" lastClr="FFFFFF"/>
                      </a:gs>
                      <a:gs pos="82000">
                        <a:srgbClr val="007CA8"/>
                      </a:gs>
                      <a:gs pos="100000">
                        <a:sysClr val="window" lastClr="FFFFFF"/>
                      </a:gs>
                    </a:gsLst>
                    <a:lin ang="21594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26" name="Oval 25"/>
                  <p:cNvSpPr/>
                  <p:nvPr/>
                </p:nvSpPr>
                <p:spPr>
                  <a:xfrm flipH="1">
                    <a:off x="4933912" y="2755269"/>
                    <a:ext cx="230101" cy="95227"/>
                  </a:xfrm>
                  <a:prstGeom prst="ellipse">
                    <a:avLst/>
                  </a:prstGeom>
                  <a:gradFill>
                    <a:gsLst>
                      <a:gs pos="31000">
                        <a:sysClr val="window" lastClr="FFFFFF"/>
                      </a:gs>
                      <a:gs pos="82000">
                        <a:srgbClr val="007CA8"/>
                      </a:gs>
                    </a:gsLst>
                    <a:lin ang="17400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grpSp>
            <p:grpSp>
              <p:nvGrpSpPr>
                <p:cNvPr id="16" name="Group 195"/>
                <p:cNvGrpSpPr/>
                <p:nvPr/>
              </p:nvGrpSpPr>
              <p:grpSpPr>
                <a:xfrm>
                  <a:off x="4572000" y="2832108"/>
                  <a:ext cx="403810" cy="395185"/>
                  <a:chOff x="4904375" y="2755269"/>
                  <a:chExt cx="324356" cy="317428"/>
                </a:xfrm>
              </p:grpSpPr>
              <p:sp>
                <p:nvSpPr>
                  <p:cNvPr id="21" name="Oval 20"/>
                  <p:cNvSpPr/>
                  <p:nvPr/>
                </p:nvSpPr>
                <p:spPr>
                  <a:xfrm>
                    <a:off x="4904375" y="2956458"/>
                    <a:ext cx="324356" cy="116239"/>
                  </a:xfrm>
                  <a:prstGeom prst="ellipse">
                    <a:avLst/>
                  </a:prstGeom>
                  <a:gradFill flip="none" rotWithShape="1">
                    <a:gsLst>
                      <a:gs pos="0">
                        <a:sysClr val="windowText" lastClr="000000">
                          <a:lumMod val="65000"/>
                          <a:lumOff val="35000"/>
                        </a:sys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22" name="Flowchart: Magnetic Disk 21"/>
                  <p:cNvSpPr/>
                  <p:nvPr/>
                </p:nvSpPr>
                <p:spPr>
                  <a:xfrm flipH="1">
                    <a:off x="4932588" y="2755269"/>
                    <a:ext cx="231423" cy="292781"/>
                  </a:xfrm>
                  <a:prstGeom prst="flowChartMagneticDisk">
                    <a:avLst/>
                  </a:prstGeom>
                  <a:gradFill>
                    <a:gsLst>
                      <a:gs pos="0">
                        <a:srgbClr val="00B0F0"/>
                      </a:gs>
                      <a:gs pos="38000">
                        <a:sysClr val="window" lastClr="FFFFFF"/>
                      </a:gs>
                      <a:gs pos="82000">
                        <a:srgbClr val="007CA8"/>
                      </a:gs>
                      <a:gs pos="100000">
                        <a:sysClr val="window" lastClr="FFFFFF"/>
                      </a:gs>
                    </a:gsLst>
                    <a:lin ang="21594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23" name="Oval 22"/>
                  <p:cNvSpPr/>
                  <p:nvPr/>
                </p:nvSpPr>
                <p:spPr>
                  <a:xfrm flipH="1">
                    <a:off x="4933912" y="2755269"/>
                    <a:ext cx="230101" cy="95227"/>
                  </a:xfrm>
                  <a:prstGeom prst="ellipse">
                    <a:avLst/>
                  </a:prstGeom>
                  <a:gradFill>
                    <a:gsLst>
                      <a:gs pos="31000">
                        <a:sysClr val="window" lastClr="FFFFFF"/>
                      </a:gs>
                      <a:gs pos="82000">
                        <a:srgbClr val="007CA8"/>
                      </a:gs>
                    </a:gsLst>
                    <a:lin ang="17400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grpSp>
            <p:grpSp>
              <p:nvGrpSpPr>
                <p:cNvPr id="17" name="Group 199"/>
                <p:cNvGrpSpPr/>
                <p:nvPr/>
              </p:nvGrpSpPr>
              <p:grpSpPr>
                <a:xfrm>
                  <a:off x="4810205" y="2941607"/>
                  <a:ext cx="403810" cy="395185"/>
                  <a:chOff x="4904375" y="2755269"/>
                  <a:chExt cx="324356" cy="317428"/>
                </a:xfrm>
              </p:grpSpPr>
              <p:sp>
                <p:nvSpPr>
                  <p:cNvPr id="18" name="Oval 17"/>
                  <p:cNvSpPr/>
                  <p:nvPr/>
                </p:nvSpPr>
                <p:spPr>
                  <a:xfrm>
                    <a:off x="4904375" y="2956458"/>
                    <a:ext cx="324356" cy="116239"/>
                  </a:xfrm>
                  <a:prstGeom prst="ellipse">
                    <a:avLst/>
                  </a:prstGeom>
                  <a:gradFill flip="none" rotWithShape="1">
                    <a:gsLst>
                      <a:gs pos="0">
                        <a:sysClr val="windowText" lastClr="000000">
                          <a:lumMod val="65000"/>
                          <a:lumOff val="35000"/>
                        </a:sys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19" name="Flowchart: Magnetic Disk 18"/>
                  <p:cNvSpPr/>
                  <p:nvPr/>
                </p:nvSpPr>
                <p:spPr>
                  <a:xfrm flipH="1">
                    <a:off x="4932588" y="2755269"/>
                    <a:ext cx="231423" cy="292781"/>
                  </a:xfrm>
                  <a:prstGeom prst="flowChartMagneticDisk">
                    <a:avLst/>
                  </a:prstGeom>
                  <a:gradFill>
                    <a:gsLst>
                      <a:gs pos="0">
                        <a:srgbClr val="00B0F0"/>
                      </a:gs>
                      <a:gs pos="38000">
                        <a:sysClr val="window" lastClr="FFFFFF"/>
                      </a:gs>
                      <a:gs pos="82000">
                        <a:srgbClr val="007CA8"/>
                      </a:gs>
                      <a:gs pos="100000">
                        <a:sysClr val="window" lastClr="FFFFFF"/>
                      </a:gs>
                    </a:gsLst>
                    <a:lin ang="21594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20" name="Oval 19"/>
                  <p:cNvSpPr/>
                  <p:nvPr/>
                </p:nvSpPr>
                <p:spPr>
                  <a:xfrm flipH="1">
                    <a:off x="4933912" y="2755269"/>
                    <a:ext cx="230101" cy="95227"/>
                  </a:xfrm>
                  <a:prstGeom prst="ellipse">
                    <a:avLst/>
                  </a:prstGeom>
                  <a:gradFill>
                    <a:gsLst>
                      <a:gs pos="31000">
                        <a:sysClr val="window" lastClr="FFFFFF"/>
                      </a:gs>
                      <a:gs pos="82000">
                        <a:srgbClr val="007CA8"/>
                      </a:gs>
                    </a:gsLst>
                    <a:lin ang="17400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grpSp>
          </p:grpSp>
        </p:grpSp>
      </p:grpSp>
    </p:spTree>
    <p:extLst>
      <p:ext uri="{BB962C8B-B14F-4D97-AF65-F5344CB8AC3E}">
        <p14:creationId xmlns:p14="http://schemas.microsoft.com/office/powerpoint/2010/main" val="1127251945"/>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50000"/>
                  </a:schemeClr>
                </a:solidFill>
              </a:rPr>
              <a:t>Policy-driven backup and retention</a:t>
            </a:r>
          </a:p>
        </p:txBody>
      </p:sp>
      <p:sp>
        <p:nvSpPr>
          <p:cNvPr id="3" name="Text Placeholder 2"/>
          <p:cNvSpPr>
            <a:spLocks noGrp="1"/>
          </p:cNvSpPr>
          <p:nvPr>
            <p:ph sz="quarter" idx="10"/>
          </p:nvPr>
        </p:nvSpPr>
        <p:spPr>
          <a:xfrm>
            <a:off x="495193" y="2390370"/>
            <a:ext cx="10972800" cy="4118050"/>
          </a:xfrm>
          <a:prstGeom prst="rect">
            <a:avLst/>
          </a:prstGeom>
        </p:spPr>
        <p:txBody>
          <a:bodyPr/>
          <a:lstStyle/>
          <a:p>
            <a:pPr marL="582873" lvl="2" indent="-349724"/>
            <a:r>
              <a:rPr lang="en-US" sz="3600" dirty="0" smtClean="0">
                <a:latin typeface="+mj-lt"/>
              </a:rPr>
              <a:t>Configuration </a:t>
            </a:r>
            <a:r>
              <a:rPr lang="en-US" sz="3600" dirty="0">
                <a:latin typeface="+mj-lt"/>
              </a:rPr>
              <a:t>of scheduled backup</a:t>
            </a:r>
          </a:p>
          <a:p>
            <a:pPr marL="582873" lvl="2" indent="-349724"/>
            <a:r>
              <a:rPr lang="en-US" sz="3600" dirty="0">
                <a:latin typeface="+mj-lt"/>
              </a:rPr>
              <a:t>On-demand backup</a:t>
            </a:r>
          </a:p>
          <a:p>
            <a:pPr marL="582873" lvl="2" indent="-349724"/>
            <a:r>
              <a:rPr lang="en-US" sz="3600" dirty="0">
                <a:latin typeface="+mj-lt"/>
              </a:rPr>
              <a:t>Automatic management of recovery points within Azure Backup vault</a:t>
            </a:r>
          </a:p>
          <a:p>
            <a:pPr marL="582873" lvl="2" indent="-349724"/>
            <a:r>
              <a:rPr lang="en-US" sz="3600" dirty="0">
                <a:latin typeface="+mj-lt"/>
              </a:rPr>
              <a:t>Retain backup data in Azure Backup vault even if the original VM is deleted</a:t>
            </a:r>
          </a:p>
          <a:p>
            <a:pPr lvl="1"/>
            <a:endParaRPr lang="en-US" sz="3600" dirty="0">
              <a:latin typeface="+mj-lt"/>
            </a:endParaRPr>
          </a:p>
        </p:txBody>
      </p:sp>
      <p:sp>
        <p:nvSpPr>
          <p:cNvPr id="5" name="Text Placeholder 2"/>
          <p:cNvSpPr txBox="1">
            <a:spLocks/>
          </p:cNvSpPr>
          <p:nvPr/>
        </p:nvSpPr>
        <p:spPr>
          <a:xfrm>
            <a:off x="124326" y="1120864"/>
            <a:ext cx="10972800" cy="5170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6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149" lvl="2" indent="0">
              <a:buFont typeface="Arial" pitchFamily="34" charset="0"/>
              <a:buNone/>
            </a:pPr>
            <a:r>
              <a:rPr lang="en-US" sz="2400" smtClean="0">
                <a:solidFill>
                  <a:srgbClr val="0072C6"/>
                </a:solidFill>
              </a:rPr>
              <a:t>Azure Backup for Azure IaaS VMs</a:t>
            </a:r>
            <a:endParaRPr lang="en-US" sz="2400" dirty="0">
              <a:solidFill>
                <a:srgbClr val="0072C6"/>
              </a:solidFill>
            </a:endParaRPr>
          </a:p>
        </p:txBody>
      </p:sp>
      <p:sp>
        <p:nvSpPr>
          <p:cNvPr id="6" name="Freeform 5"/>
          <p:cNvSpPr/>
          <p:nvPr/>
        </p:nvSpPr>
        <p:spPr bwMode="auto">
          <a:xfrm>
            <a:off x="9475102" y="1270396"/>
            <a:ext cx="2686736" cy="1754010"/>
          </a:xfrm>
          <a:custGeom>
            <a:avLst/>
            <a:gdLst>
              <a:gd name="connsiteX0" fmla="*/ 982980 w 2735580"/>
              <a:gd name="connsiteY0" fmla="*/ 0 h 1775460"/>
              <a:gd name="connsiteX1" fmla="*/ 2712720 w 2735580"/>
              <a:gd name="connsiteY1" fmla="*/ 495300 h 1775460"/>
              <a:gd name="connsiteX2" fmla="*/ 2735580 w 2735580"/>
              <a:gd name="connsiteY2" fmla="*/ 1394460 h 1775460"/>
              <a:gd name="connsiteX3" fmla="*/ 2164080 w 2735580"/>
              <a:gd name="connsiteY3" fmla="*/ 1615440 h 1775460"/>
              <a:gd name="connsiteX4" fmla="*/ 1356360 w 2735580"/>
              <a:gd name="connsiteY4" fmla="*/ 1775460 h 1775460"/>
              <a:gd name="connsiteX5" fmla="*/ 152400 w 2735580"/>
              <a:gd name="connsiteY5" fmla="*/ 1485900 h 1775460"/>
              <a:gd name="connsiteX6" fmla="*/ 0 w 2735580"/>
              <a:gd name="connsiteY6" fmla="*/ 571500 h 1775460"/>
              <a:gd name="connsiteX7" fmla="*/ 982980 w 2735580"/>
              <a:gd name="connsiteY7" fmla="*/ 0 h 1775460"/>
              <a:gd name="connsiteX0" fmla="*/ 982980 w 2735580"/>
              <a:gd name="connsiteY0" fmla="*/ 198997 h 1974457"/>
              <a:gd name="connsiteX1" fmla="*/ 2712720 w 2735580"/>
              <a:gd name="connsiteY1" fmla="*/ 694297 h 1974457"/>
              <a:gd name="connsiteX2" fmla="*/ 2735580 w 2735580"/>
              <a:gd name="connsiteY2" fmla="*/ 1593457 h 1974457"/>
              <a:gd name="connsiteX3" fmla="*/ 2164080 w 2735580"/>
              <a:gd name="connsiteY3" fmla="*/ 1814437 h 1974457"/>
              <a:gd name="connsiteX4" fmla="*/ 1356360 w 2735580"/>
              <a:gd name="connsiteY4" fmla="*/ 1974457 h 1974457"/>
              <a:gd name="connsiteX5" fmla="*/ 152400 w 2735580"/>
              <a:gd name="connsiteY5" fmla="*/ 1684897 h 1974457"/>
              <a:gd name="connsiteX6" fmla="*/ 0 w 2735580"/>
              <a:gd name="connsiteY6" fmla="*/ 770497 h 1974457"/>
              <a:gd name="connsiteX7" fmla="*/ 982980 w 2735580"/>
              <a:gd name="connsiteY7" fmla="*/ 198997 h 1974457"/>
              <a:gd name="connsiteX0" fmla="*/ 1028864 w 2781464"/>
              <a:gd name="connsiteY0" fmla="*/ 211861 h 1987321"/>
              <a:gd name="connsiteX1" fmla="*/ 2758604 w 2781464"/>
              <a:gd name="connsiteY1" fmla="*/ 707161 h 1987321"/>
              <a:gd name="connsiteX2" fmla="*/ 2781464 w 2781464"/>
              <a:gd name="connsiteY2" fmla="*/ 1606321 h 1987321"/>
              <a:gd name="connsiteX3" fmla="*/ 2209964 w 2781464"/>
              <a:gd name="connsiteY3" fmla="*/ 1827301 h 1987321"/>
              <a:gd name="connsiteX4" fmla="*/ 1402244 w 2781464"/>
              <a:gd name="connsiteY4" fmla="*/ 1987321 h 1987321"/>
              <a:gd name="connsiteX5" fmla="*/ 198284 w 2781464"/>
              <a:gd name="connsiteY5" fmla="*/ 1697761 h 1987321"/>
              <a:gd name="connsiteX6" fmla="*/ 45884 w 2781464"/>
              <a:gd name="connsiteY6" fmla="*/ 783361 h 1987321"/>
              <a:gd name="connsiteX7" fmla="*/ 1028864 w 2781464"/>
              <a:gd name="connsiteY7" fmla="*/ 211861 h 1987321"/>
              <a:gd name="connsiteX0" fmla="*/ 1022219 w 2774819"/>
              <a:gd name="connsiteY0" fmla="*/ 215060 h 1990520"/>
              <a:gd name="connsiteX1" fmla="*/ 2751959 w 2774819"/>
              <a:gd name="connsiteY1" fmla="*/ 710360 h 1990520"/>
              <a:gd name="connsiteX2" fmla="*/ 2774819 w 2774819"/>
              <a:gd name="connsiteY2" fmla="*/ 1609520 h 1990520"/>
              <a:gd name="connsiteX3" fmla="*/ 2203319 w 2774819"/>
              <a:gd name="connsiteY3" fmla="*/ 1830500 h 1990520"/>
              <a:gd name="connsiteX4" fmla="*/ 1395599 w 2774819"/>
              <a:gd name="connsiteY4" fmla="*/ 1990520 h 1990520"/>
              <a:gd name="connsiteX5" fmla="*/ 191639 w 2774819"/>
              <a:gd name="connsiteY5" fmla="*/ 1700960 h 1990520"/>
              <a:gd name="connsiteX6" fmla="*/ 39239 w 2774819"/>
              <a:gd name="connsiteY6" fmla="*/ 786560 h 1990520"/>
              <a:gd name="connsiteX7" fmla="*/ 1022219 w 2774819"/>
              <a:gd name="connsiteY7" fmla="*/ 215060 h 1990520"/>
              <a:gd name="connsiteX0" fmla="*/ 1034170 w 2786770"/>
              <a:gd name="connsiteY0" fmla="*/ 230584 h 2006044"/>
              <a:gd name="connsiteX1" fmla="*/ 2763910 w 2786770"/>
              <a:gd name="connsiteY1" fmla="*/ 725884 h 2006044"/>
              <a:gd name="connsiteX2" fmla="*/ 2786770 w 2786770"/>
              <a:gd name="connsiteY2" fmla="*/ 1625044 h 2006044"/>
              <a:gd name="connsiteX3" fmla="*/ 2215270 w 2786770"/>
              <a:gd name="connsiteY3" fmla="*/ 1846024 h 2006044"/>
              <a:gd name="connsiteX4" fmla="*/ 1407550 w 2786770"/>
              <a:gd name="connsiteY4" fmla="*/ 2006044 h 2006044"/>
              <a:gd name="connsiteX5" fmla="*/ 203590 w 2786770"/>
              <a:gd name="connsiteY5" fmla="*/ 1716484 h 2006044"/>
              <a:gd name="connsiteX6" fmla="*/ 51190 w 2786770"/>
              <a:gd name="connsiteY6" fmla="*/ 802084 h 2006044"/>
              <a:gd name="connsiteX7" fmla="*/ 1034170 w 2786770"/>
              <a:gd name="connsiteY7" fmla="*/ 230584 h 2006044"/>
              <a:gd name="connsiteX0" fmla="*/ 1033745 w 2786345"/>
              <a:gd name="connsiteY0" fmla="*/ 204508 h 1979968"/>
              <a:gd name="connsiteX1" fmla="*/ 2763485 w 2786345"/>
              <a:gd name="connsiteY1" fmla="*/ 699808 h 1979968"/>
              <a:gd name="connsiteX2" fmla="*/ 2786345 w 2786345"/>
              <a:gd name="connsiteY2" fmla="*/ 1598968 h 1979968"/>
              <a:gd name="connsiteX3" fmla="*/ 2214845 w 2786345"/>
              <a:gd name="connsiteY3" fmla="*/ 1819948 h 1979968"/>
              <a:gd name="connsiteX4" fmla="*/ 1407125 w 2786345"/>
              <a:gd name="connsiteY4" fmla="*/ 1979968 h 1979968"/>
              <a:gd name="connsiteX5" fmla="*/ 203165 w 2786345"/>
              <a:gd name="connsiteY5" fmla="*/ 1690408 h 1979968"/>
              <a:gd name="connsiteX6" fmla="*/ 50765 w 2786345"/>
              <a:gd name="connsiteY6" fmla="*/ 776008 h 1979968"/>
              <a:gd name="connsiteX7" fmla="*/ 1033745 w 2786345"/>
              <a:gd name="connsiteY7" fmla="*/ 204508 h 1979968"/>
              <a:gd name="connsiteX0" fmla="*/ 1435086 w 3187686"/>
              <a:gd name="connsiteY0" fmla="*/ 204508 h 1979968"/>
              <a:gd name="connsiteX1" fmla="*/ 3164826 w 3187686"/>
              <a:gd name="connsiteY1" fmla="*/ 699808 h 1979968"/>
              <a:gd name="connsiteX2" fmla="*/ 3187686 w 3187686"/>
              <a:gd name="connsiteY2" fmla="*/ 1598968 h 1979968"/>
              <a:gd name="connsiteX3" fmla="*/ 2616186 w 3187686"/>
              <a:gd name="connsiteY3" fmla="*/ 1819948 h 1979968"/>
              <a:gd name="connsiteX4" fmla="*/ 1808466 w 3187686"/>
              <a:gd name="connsiteY4" fmla="*/ 1979968 h 1979968"/>
              <a:gd name="connsiteX5" fmla="*/ 604506 w 3187686"/>
              <a:gd name="connsiteY5" fmla="*/ 1690408 h 1979968"/>
              <a:gd name="connsiteX6" fmla="*/ 452106 w 3187686"/>
              <a:gd name="connsiteY6" fmla="*/ 776008 h 1979968"/>
              <a:gd name="connsiteX7" fmla="*/ 1435086 w 3187686"/>
              <a:gd name="connsiteY7" fmla="*/ 204508 h 1979968"/>
              <a:gd name="connsiteX0" fmla="*/ 1558748 w 3311348"/>
              <a:gd name="connsiteY0" fmla="*/ 204508 h 1979968"/>
              <a:gd name="connsiteX1" fmla="*/ 3288488 w 3311348"/>
              <a:gd name="connsiteY1" fmla="*/ 699808 h 1979968"/>
              <a:gd name="connsiteX2" fmla="*/ 3311348 w 3311348"/>
              <a:gd name="connsiteY2" fmla="*/ 1598968 h 1979968"/>
              <a:gd name="connsiteX3" fmla="*/ 2739848 w 3311348"/>
              <a:gd name="connsiteY3" fmla="*/ 1819948 h 1979968"/>
              <a:gd name="connsiteX4" fmla="*/ 1932128 w 3311348"/>
              <a:gd name="connsiteY4" fmla="*/ 1979968 h 1979968"/>
              <a:gd name="connsiteX5" fmla="*/ 728168 w 3311348"/>
              <a:gd name="connsiteY5" fmla="*/ 1690408 h 1979968"/>
              <a:gd name="connsiteX6" fmla="*/ 575768 w 3311348"/>
              <a:gd name="connsiteY6" fmla="*/ 776008 h 1979968"/>
              <a:gd name="connsiteX7" fmla="*/ 1558748 w 3311348"/>
              <a:gd name="connsiteY7" fmla="*/ 204508 h 1979968"/>
              <a:gd name="connsiteX0" fmla="*/ 1525623 w 3278223"/>
              <a:gd name="connsiteY0" fmla="*/ 204508 h 1979968"/>
              <a:gd name="connsiteX1" fmla="*/ 3255363 w 3278223"/>
              <a:gd name="connsiteY1" fmla="*/ 699808 h 1979968"/>
              <a:gd name="connsiteX2" fmla="*/ 3278223 w 3278223"/>
              <a:gd name="connsiteY2" fmla="*/ 1598968 h 1979968"/>
              <a:gd name="connsiteX3" fmla="*/ 2706723 w 3278223"/>
              <a:gd name="connsiteY3" fmla="*/ 1819948 h 1979968"/>
              <a:gd name="connsiteX4" fmla="*/ 1899003 w 3278223"/>
              <a:gd name="connsiteY4" fmla="*/ 1979968 h 1979968"/>
              <a:gd name="connsiteX5" fmla="*/ 695043 w 3278223"/>
              <a:gd name="connsiteY5" fmla="*/ 1690408 h 1979968"/>
              <a:gd name="connsiteX6" fmla="*/ 542643 w 3278223"/>
              <a:gd name="connsiteY6" fmla="*/ 776008 h 1979968"/>
              <a:gd name="connsiteX7" fmla="*/ 1525623 w 3278223"/>
              <a:gd name="connsiteY7" fmla="*/ 204508 h 1979968"/>
              <a:gd name="connsiteX0" fmla="*/ 1472866 w 3225466"/>
              <a:gd name="connsiteY0" fmla="*/ 204508 h 1979968"/>
              <a:gd name="connsiteX1" fmla="*/ 3202606 w 3225466"/>
              <a:gd name="connsiteY1" fmla="*/ 699808 h 1979968"/>
              <a:gd name="connsiteX2" fmla="*/ 3225466 w 3225466"/>
              <a:gd name="connsiteY2" fmla="*/ 1598968 h 1979968"/>
              <a:gd name="connsiteX3" fmla="*/ 2653966 w 3225466"/>
              <a:gd name="connsiteY3" fmla="*/ 1819948 h 1979968"/>
              <a:gd name="connsiteX4" fmla="*/ 1846246 w 3225466"/>
              <a:gd name="connsiteY4" fmla="*/ 1979968 h 1979968"/>
              <a:gd name="connsiteX5" fmla="*/ 642286 w 3225466"/>
              <a:gd name="connsiteY5" fmla="*/ 1690408 h 1979968"/>
              <a:gd name="connsiteX6" fmla="*/ 489886 w 3225466"/>
              <a:gd name="connsiteY6" fmla="*/ 776008 h 1979968"/>
              <a:gd name="connsiteX7" fmla="*/ 1472866 w 3225466"/>
              <a:gd name="connsiteY7" fmla="*/ 204508 h 1979968"/>
              <a:gd name="connsiteX0" fmla="*/ 1523936 w 3276536"/>
              <a:gd name="connsiteY0" fmla="*/ 204508 h 1979968"/>
              <a:gd name="connsiteX1" fmla="*/ 3253676 w 3276536"/>
              <a:gd name="connsiteY1" fmla="*/ 699808 h 1979968"/>
              <a:gd name="connsiteX2" fmla="*/ 3276536 w 3276536"/>
              <a:gd name="connsiteY2" fmla="*/ 1598968 h 1979968"/>
              <a:gd name="connsiteX3" fmla="*/ 2705036 w 3276536"/>
              <a:gd name="connsiteY3" fmla="*/ 1819948 h 1979968"/>
              <a:gd name="connsiteX4" fmla="*/ 1897316 w 3276536"/>
              <a:gd name="connsiteY4" fmla="*/ 1979968 h 1979968"/>
              <a:gd name="connsiteX5" fmla="*/ 693356 w 3276536"/>
              <a:gd name="connsiteY5" fmla="*/ 1690408 h 1979968"/>
              <a:gd name="connsiteX6" fmla="*/ 540956 w 3276536"/>
              <a:gd name="connsiteY6" fmla="*/ 776008 h 1979968"/>
              <a:gd name="connsiteX7" fmla="*/ 1523936 w 3276536"/>
              <a:gd name="connsiteY7" fmla="*/ 204508 h 1979968"/>
              <a:gd name="connsiteX0" fmla="*/ 1523936 w 3276536"/>
              <a:gd name="connsiteY0" fmla="*/ 204508 h 2211379"/>
              <a:gd name="connsiteX1" fmla="*/ 3253676 w 3276536"/>
              <a:gd name="connsiteY1" fmla="*/ 699808 h 2211379"/>
              <a:gd name="connsiteX2" fmla="*/ 3276536 w 3276536"/>
              <a:gd name="connsiteY2" fmla="*/ 1598968 h 2211379"/>
              <a:gd name="connsiteX3" fmla="*/ 2705036 w 3276536"/>
              <a:gd name="connsiteY3" fmla="*/ 1819948 h 2211379"/>
              <a:gd name="connsiteX4" fmla="*/ 1897316 w 3276536"/>
              <a:gd name="connsiteY4" fmla="*/ 1979968 h 2211379"/>
              <a:gd name="connsiteX5" fmla="*/ 693356 w 3276536"/>
              <a:gd name="connsiteY5" fmla="*/ 1690408 h 2211379"/>
              <a:gd name="connsiteX6" fmla="*/ 540956 w 3276536"/>
              <a:gd name="connsiteY6" fmla="*/ 776008 h 2211379"/>
              <a:gd name="connsiteX7" fmla="*/ 1523936 w 3276536"/>
              <a:gd name="connsiteY7" fmla="*/ 204508 h 2211379"/>
              <a:gd name="connsiteX0" fmla="*/ 1523936 w 3276536"/>
              <a:gd name="connsiteY0" fmla="*/ 204508 h 2307909"/>
              <a:gd name="connsiteX1" fmla="*/ 3253676 w 3276536"/>
              <a:gd name="connsiteY1" fmla="*/ 699808 h 2307909"/>
              <a:gd name="connsiteX2" fmla="*/ 3276536 w 3276536"/>
              <a:gd name="connsiteY2" fmla="*/ 1598968 h 2307909"/>
              <a:gd name="connsiteX3" fmla="*/ 2705036 w 3276536"/>
              <a:gd name="connsiteY3" fmla="*/ 1819948 h 2307909"/>
              <a:gd name="connsiteX4" fmla="*/ 1897316 w 3276536"/>
              <a:gd name="connsiteY4" fmla="*/ 1979968 h 2307909"/>
              <a:gd name="connsiteX5" fmla="*/ 693356 w 3276536"/>
              <a:gd name="connsiteY5" fmla="*/ 1690408 h 2307909"/>
              <a:gd name="connsiteX6" fmla="*/ 540956 w 3276536"/>
              <a:gd name="connsiteY6" fmla="*/ 776008 h 2307909"/>
              <a:gd name="connsiteX7" fmla="*/ 1523936 w 3276536"/>
              <a:gd name="connsiteY7" fmla="*/ 204508 h 2307909"/>
              <a:gd name="connsiteX0" fmla="*/ 1523936 w 3276536"/>
              <a:gd name="connsiteY0" fmla="*/ 204508 h 2218102"/>
              <a:gd name="connsiteX1" fmla="*/ 3253676 w 3276536"/>
              <a:gd name="connsiteY1" fmla="*/ 699808 h 2218102"/>
              <a:gd name="connsiteX2" fmla="*/ 3276536 w 3276536"/>
              <a:gd name="connsiteY2" fmla="*/ 1598968 h 2218102"/>
              <a:gd name="connsiteX3" fmla="*/ 2705036 w 3276536"/>
              <a:gd name="connsiteY3" fmla="*/ 1819948 h 2218102"/>
              <a:gd name="connsiteX4" fmla="*/ 1897316 w 3276536"/>
              <a:gd name="connsiteY4" fmla="*/ 1979968 h 2218102"/>
              <a:gd name="connsiteX5" fmla="*/ 693356 w 3276536"/>
              <a:gd name="connsiteY5" fmla="*/ 1690408 h 2218102"/>
              <a:gd name="connsiteX6" fmla="*/ 540956 w 3276536"/>
              <a:gd name="connsiteY6" fmla="*/ 776008 h 2218102"/>
              <a:gd name="connsiteX7" fmla="*/ 1523936 w 3276536"/>
              <a:gd name="connsiteY7" fmla="*/ 204508 h 2218102"/>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661818"/>
              <a:gd name="connsiteY0" fmla="*/ 204508 h 2244106"/>
              <a:gd name="connsiteX1" fmla="*/ 3253676 w 3661818"/>
              <a:gd name="connsiteY1" fmla="*/ 699808 h 2244106"/>
              <a:gd name="connsiteX2" fmla="*/ 3276536 w 3661818"/>
              <a:gd name="connsiteY2" fmla="*/ 1598968 h 2244106"/>
              <a:gd name="connsiteX3" fmla="*/ 2705036 w 3661818"/>
              <a:gd name="connsiteY3" fmla="*/ 1819948 h 2244106"/>
              <a:gd name="connsiteX4" fmla="*/ 1897316 w 3661818"/>
              <a:gd name="connsiteY4" fmla="*/ 1979968 h 2244106"/>
              <a:gd name="connsiteX5" fmla="*/ 693356 w 3661818"/>
              <a:gd name="connsiteY5" fmla="*/ 1690408 h 2244106"/>
              <a:gd name="connsiteX6" fmla="*/ 540956 w 3661818"/>
              <a:gd name="connsiteY6" fmla="*/ 776008 h 2244106"/>
              <a:gd name="connsiteX7" fmla="*/ 1523936 w 3661818"/>
              <a:gd name="connsiteY7" fmla="*/ 204508 h 2244106"/>
              <a:gd name="connsiteX0" fmla="*/ 1523936 w 3880928"/>
              <a:gd name="connsiteY0" fmla="*/ 204508 h 2244106"/>
              <a:gd name="connsiteX1" fmla="*/ 3253676 w 3880928"/>
              <a:gd name="connsiteY1" fmla="*/ 699808 h 2244106"/>
              <a:gd name="connsiteX2" fmla="*/ 3276536 w 3880928"/>
              <a:gd name="connsiteY2" fmla="*/ 1598968 h 2244106"/>
              <a:gd name="connsiteX3" fmla="*/ 2705036 w 3880928"/>
              <a:gd name="connsiteY3" fmla="*/ 1819948 h 2244106"/>
              <a:gd name="connsiteX4" fmla="*/ 1897316 w 3880928"/>
              <a:gd name="connsiteY4" fmla="*/ 1979968 h 2244106"/>
              <a:gd name="connsiteX5" fmla="*/ 693356 w 3880928"/>
              <a:gd name="connsiteY5" fmla="*/ 1690408 h 2244106"/>
              <a:gd name="connsiteX6" fmla="*/ 540956 w 3880928"/>
              <a:gd name="connsiteY6" fmla="*/ 776008 h 2244106"/>
              <a:gd name="connsiteX7" fmla="*/ 1523936 w 3880928"/>
              <a:gd name="connsiteY7" fmla="*/ 204508 h 2244106"/>
              <a:gd name="connsiteX0" fmla="*/ 1523936 w 3880928"/>
              <a:gd name="connsiteY0" fmla="*/ 204508 h 2244106"/>
              <a:gd name="connsiteX1" fmla="*/ 3253676 w 3880928"/>
              <a:gd name="connsiteY1" fmla="*/ 699808 h 2244106"/>
              <a:gd name="connsiteX2" fmla="*/ 3276536 w 3880928"/>
              <a:gd name="connsiteY2" fmla="*/ 1598968 h 2244106"/>
              <a:gd name="connsiteX3" fmla="*/ 2705036 w 3880928"/>
              <a:gd name="connsiteY3" fmla="*/ 1819948 h 2244106"/>
              <a:gd name="connsiteX4" fmla="*/ 1897316 w 3880928"/>
              <a:gd name="connsiteY4" fmla="*/ 1979968 h 2244106"/>
              <a:gd name="connsiteX5" fmla="*/ 693356 w 3880928"/>
              <a:gd name="connsiteY5" fmla="*/ 1690408 h 2244106"/>
              <a:gd name="connsiteX6" fmla="*/ 540956 w 3880928"/>
              <a:gd name="connsiteY6" fmla="*/ 776008 h 2244106"/>
              <a:gd name="connsiteX7" fmla="*/ 1523936 w 3880928"/>
              <a:gd name="connsiteY7" fmla="*/ 204508 h 2244106"/>
              <a:gd name="connsiteX0" fmla="*/ 1523936 w 3880928"/>
              <a:gd name="connsiteY0" fmla="*/ 494034 h 2533632"/>
              <a:gd name="connsiteX1" fmla="*/ 3253676 w 3880928"/>
              <a:gd name="connsiteY1" fmla="*/ 989334 h 2533632"/>
              <a:gd name="connsiteX2" fmla="*/ 3276536 w 3880928"/>
              <a:gd name="connsiteY2" fmla="*/ 1888494 h 2533632"/>
              <a:gd name="connsiteX3" fmla="*/ 2705036 w 3880928"/>
              <a:gd name="connsiteY3" fmla="*/ 2109474 h 2533632"/>
              <a:gd name="connsiteX4" fmla="*/ 1897316 w 3880928"/>
              <a:gd name="connsiteY4" fmla="*/ 2269494 h 2533632"/>
              <a:gd name="connsiteX5" fmla="*/ 693356 w 3880928"/>
              <a:gd name="connsiteY5" fmla="*/ 1979934 h 2533632"/>
              <a:gd name="connsiteX6" fmla="*/ 540956 w 3880928"/>
              <a:gd name="connsiteY6" fmla="*/ 1065534 h 2533632"/>
              <a:gd name="connsiteX7" fmla="*/ 1523936 w 3880928"/>
              <a:gd name="connsiteY7" fmla="*/ 494034 h 2533632"/>
              <a:gd name="connsiteX0" fmla="*/ 1523936 w 3880928"/>
              <a:gd name="connsiteY0" fmla="*/ 494034 h 2533632"/>
              <a:gd name="connsiteX1" fmla="*/ 3253676 w 3880928"/>
              <a:gd name="connsiteY1" fmla="*/ 989334 h 2533632"/>
              <a:gd name="connsiteX2" fmla="*/ 3276536 w 3880928"/>
              <a:gd name="connsiteY2" fmla="*/ 1888494 h 2533632"/>
              <a:gd name="connsiteX3" fmla="*/ 2705036 w 3880928"/>
              <a:gd name="connsiteY3" fmla="*/ 2109474 h 2533632"/>
              <a:gd name="connsiteX4" fmla="*/ 1897316 w 3880928"/>
              <a:gd name="connsiteY4" fmla="*/ 2269494 h 2533632"/>
              <a:gd name="connsiteX5" fmla="*/ 693356 w 3880928"/>
              <a:gd name="connsiteY5" fmla="*/ 1979934 h 2533632"/>
              <a:gd name="connsiteX6" fmla="*/ 540956 w 3880928"/>
              <a:gd name="connsiteY6" fmla="*/ 1065534 h 2533632"/>
              <a:gd name="connsiteX7" fmla="*/ 1523936 w 3880928"/>
              <a:gd name="connsiteY7" fmla="*/ 494034 h 2533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0928" h="2533632">
                <a:moveTo>
                  <a:pt x="1523936" y="494034"/>
                </a:moveTo>
                <a:cubicBezTo>
                  <a:pt x="2062416" y="-430526"/>
                  <a:pt x="3332416" y="62234"/>
                  <a:pt x="3253676" y="989334"/>
                </a:cubicBezTo>
                <a:cubicBezTo>
                  <a:pt x="4015676" y="778514"/>
                  <a:pt x="4152836" y="1985014"/>
                  <a:pt x="3276536" y="1888494"/>
                </a:cubicBezTo>
                <a:cubicBezTo>
                  <a:pt x="3223196" y="2099314"/>
                  <a:pt x="3002216" y="2302514"/>
                  <a:pt x="2705036" y="2109474"/>
                </a:cubicBezTo>
                <a:cubicBezTo>
                  <a:pt x="2611056" y="2353314"/>
                  <a:pt x="2296096" y="2642874"/>
                  <a:pt x="1897316" y="2269494"/>
                </a:cubicBezTo>
                <a:cubicBezTo>
                  <a:pt x="1739836" y="2553974"/>
                  <a:pt x="927036" y="2785114"/>
                  <a:pt x="693356" y="1979934"/>
                </a:cubicBezTo>
                <a:cubicBezTo>
                  <a:pt x="-43244" y="2299974"/>
                  <a:pt x="-337884" y="1057914"/>
                  <a:pt x="540956" y="1065534"/>
                </a:cubicBezTo>
                <a:cubicBezTo>
                  <a:pt x="304736" y="669294"/>
                  <a:pt x="937196" y="-69846"/>
                  <a:pt x="1523936" y="494034"/>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91422" tIns="45711" rIns="45711" bIns="91422" numCol="1" spcCol="0" rtlCol="0" fromWordArt="0" anchor="b" anchorCtr="0" forceAA="0" compatLnSpc="1">
            <a:prstTxWarp prst="textNoShape">
              <a:avLst/>
            </a:prstTxWarp>
            <a:noAutofit/>
          </a:bodyPr>
          <a:lstStyle/>
          <a:p>
            <a:pPr algn="ctr" defTabSz="913909" fontAlgn="base">
              <a:spcBef>
                <a:spcPct val="0"/>
              </a:spcBef>
              <a:spcAft>
                <a:spcPct val="0"/>
              </a:spcAft>
              <a:defRPr/>
            </a:pPr>
            <a:endParaRPr lang="en-US" sz="1799" kern="0" dirty="0" err="1">
              <a:solidFill>
                <a:srgbClr val="505050"/>
              </a:solidFill>
              <a:ea typeface="Segoe UI" pitchFamily="34" charset="0"/>
              <a:cs typeface="Segoe UI" pitchFamily="34" charset="0"/>
            </a:endParaRPr>
          </a:p>
        </p:txBody>
      </p:sp>
      <p:grpSp>
        <p:nvGrpSpPr>
          <p:cNvPr id="7" name="Group 6"/>
          <p:cNvGrpSpPr/>
          <p:nvPr/>
        </p:nvGrpSpPr>
        <p:grpSpPr>
          <a:xfrm>
            <a:off x="9954740" y="1714740"/>
            <a:ext cx="1727459" cy="1131463"/>
            <a:chOff x="3385481" y="3357779"/>
            <a:chExt cx="1817512" cy="1518950"/>
          </a:xfrm>
        </p:grpSpPr>
        <p:sp>
          <p:nvSpPr>
            <p:cNvPr id="8" name="Text Box 66"/>
            <p:cNvSpPr txBox="1">
              <a:spLocks noChangeArrowheads="1"/>
            </p:cNvSpPr>
            <p:nvPr/>
          </p:nvSpPr>
          <p:spPr bwMode="auto">
            <a:xfrm>
              <a:off x="3385481" y="4413187"/>
              <a:ext cx="1783644" cy="463542"/>
            </a:xfrm>
            <a:prstGeom prst="rect">
              <a:avLst/>
            </a:prstGeom>
            <a:noFill/>
            <a:ln w="9525">
              <a:noFill/>
              <a:miter lim="800000"/>
              <a:headEnd/>
              <a:tailEnd/>
            </a:ln>
            <a:effectLst/>
          </p:spPr>
          <p:txBody>
            <a:bodyPr wrap="square" lIns="124340" tIns="62169" rIns="124340" bIns="62169">
              <a:spAutoFit/>
            </a:bodyPr>
            <a:lstStyle/>
            <a:p>
              <a:pPr algn="ctr" eaLnBrk="0" fontAlgn="base" hangingPunct="0">
                <a:spcBef>
                  <a:spcPct val="20000"/>
                </a:spcBef>
                <a:spcAft>
                  <a:spcPct val="0"/>
                </a:spcAft>
                <a:buClr>
                  <a:srgbClr val="FFCC00"/>
                </a:buClr>
                <a:defRPr/>
              </a:pPr>
              <a:r>
                <a:rPr lang="en-US" sz="1428" b="1" dirty="0" smtClean="0">
                  <a:solidFill>
                    <a:schemeClr val="tx1">
                      <a:lumMod val="95000"/>
                    </a:schemeClr>
                  </a:solidFill>
                </a:rPr>
                <a:t>Azure</a:t>
              </a:r>
              <a:endParaRPr lang="en-US" sz="1428" b="1" dirty="0">
                <a:solidFill>
                  <a:schemeClr val="tx1">
                    <a:lumMod val="95000"/>
                  </a:schemeClr>
                </a:solidFill>
              </a:endParaRPr>
            </a:p>
          </p:txBody>
        </p:sp>
        <p:pic>
          <p:nvPicPr>
            <p:cNvPr id="9" name="Picture 2" descr="D:\Projects\Microsoft\DPM PartnerVideo\images\platform.png"/>
            <p:cNvPicPr>
              <a:picLocks noChangeAspect="1" noChangeArrowheads="1"/>
            </p:cNvPicPr>
            <p:nvPr/>
          </p:nvPicPr>
          <p:blipFill>
            <a:blip r:embed="rId2" cstate="print">
              <a:duotone>
                <a:srgbClr val="5082B9">
                  <a:shade val="45000"/>
                  <a:satMod val="135000"/>
                </a:srgbClr>
                <a:prstClr val="white"/>
              </a:duotone>
              <a:lum bright="-30000"/>
            </a:blip>
            <a:srcRect/>
            <a:stretch>
              <a:fillRect/>
            </a:stretch>
          </p:blipFill>
          <p:spPr bwMode="auto">
            <a:xfrm>
              <a:off x="3476938" y="3558173"/>
              <a:ext cx="1726055" cy="1063963"/>
            </a:xfrm>
            <a:prstGeom prst="rect">
              <a:avLst/>
            </a:prstGeom>
            <a:noFill/>
            <a:effectLst>
              <a:outerShdw blurRad="50800" dist="38100" dir="2700000" algn="tl" rotWithShape="0">
                <a:prstClr val="black">
                  <a:alpha val="40000"/>
                </a:prstClr>
              </a:outerShdw>
            </a:effectLst>
          </p:spPr>
        </p:pic>
        <p:pic>
          <p:nvPicPr>
            <p:cNvPr id="10" name="Picture 8" descr="E:\Projects\Microsoft\DPM_video\connect.dll_I2908_0409.png"/>
            <p:cNvPicPr>
              <a:picLocks noChangeAspect="1" noChangeArrowheads="1"/>
            </p:cNvPicPr>
            <p:nvPr/>
          </p:nvPicPr>
          <p:blipFill>
            <a:blip r:embed="rId3" cstate="print">
              <a:grayscl/>
            </a:blip>
            <a:srcRect/>
            <a:stretch>
              <a:fillRect/>
            </a:stretch>
          </p:blipFill>
          <p:spPr bwMode="auto">
            <a:xfrm>
              <a:off x="3685499" y="3357779"/>
              <a:ext cx="940019" cy="940019"/>
            </a:xfrm>
            <a:prstGeom prst="rect">
              <a:avLst/>
            </a:prstGeom>
            <a:noFill/>
          </p:spPr>
        </p:pic>
        <p:grpSp>
          <p:nvGrpSpPr>
            <p:cNvPr id="11" name="Group 10"/>
            <p:cNvGrpSpPr/>
            <p:nvPr/>
          </p:nvGrpSpPr>
          <p:grpSpPr>
            <a:xfrm>
              <a:off x="4300732" y="3679177"/>
              <a:ext cx="676888" cy="564462"/>
              <a:chOff x="4797868" y="2793218"/>
              <a:chExt cx="654664" cy="545930"/>
            </a:xfrm>
          </p:grpSpPr>
          <p:grpSp>
            <p:nvGrpSpPr>
              <p:cNvPr id="12" name="Group 207"/>
              <p:cNvGrpSpPr/>
              <p:nvPr/>
            </p:nvGrpSpPr>
            <p:grpSpPr>
              <a:xfrm>
                <a:off x="4797868" y="3023255"/>
                <a:ext cx="654664" cy="315893"/>
                <a:chOff x="4848128" y="2984430"/>
                <a:chExt cx="676566" cy="326460"/>
              </a:xfrm>
            </p:grpSpPr>
            <p:sp>
              <p:nvSpPr>
                <p:cNvPr id="30" name="Oval 29"/>
                <p:cNvSpPr/>
                <p:nvPr/>
              </p:nvSpPr>
              <p:spPr>
                <a:xfrm>
                  <a:off x="5042438" y="3174930"/>
                  <a:ext cx="379386" cy="135960"/>
                </a:xfrm>
                <a:prstGeom prst="ellipse">
                  <a:avLst/>
                </a:prstGeom>
                <a:gradFill flip="none" rotWithShape="1">
                  <a:gsLst>
                    <a:gs pos="0">
                      <a:srgbClr val="000000">
                        <a:alpha val="59000"/>
                      </a:srgb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a:defRPr/>
                  </a:pPr>
                  <a:endParaRPr lang="en-US" sz="2448" kern="0">
                    <a:solidFill>
                      <a:srgbClr val="000000"/>
                    </a:solidFill>
                    <a:latin typeface="Calibri"/>
                  </a:endParaRPr>
                </a:p>
              </p:txBody>
            </p:sp>
            <p:sp>
              <p:nvSpPr>
                <p:cNvPr id="31" name="Oval 30"/>
                <p:cNvSpPr/>
                <p:nvPr/>
              </p:nvSpPr>
              <p:spPr>
                <a:xfrm>
                  <a:off x="5145308" y="2984430"/>
                  <a:ext cx="379386" cy="135960"/>
                </a:xfrm>
                <a:prstGeom prst="ellipse">
                  <a:avLst/>
                </a:prstGeom>
                <a:gradFill flip="none" rotWithShape="1">
                  <a:gsLst>
                    <a:gs pos="0">
                      <a:srgbClr val="000000">
                        <a:alpha val="59000"/>
                      </a:srgb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a:defRPr/>
                  </a:pPr>
                  <a:endParaRPr lang="en-US" sz="2448" kern="0">
                    <a:solidFill>
                      <a:srgbClr val="000000"/>
                    </a:solidFill>
                    <a:latin typeface="Calibri"/>
                  </a:endParaRPr>
                </a:p>
              </p:txBody>
            </p:sp>
            <p:sp>
              <p:nvSpPr>
                <p:cNvPr id="32" name="Oval 31"/>
                <p:cNvSpPr/>
                <p:nvPr/>
              </p:nvSpPr>
              <p:spPr>
                <a:xfrm>
                  <a:off x="4848128" y="3083490"/>
                  <a:ext cx="379386" cy="135960"/>
                </a:xfrm>
                <a:prstGeom prst="ellipse">
                  <a:avLst/>
                </a:prstGeom>
                <a:gradFill flip="none" rotWithShape="1">
                  <a:gsLst>
                    <a:gs pos="0">
                      <a:srgbClr val="000000">
                        <a:alpha val="59000"/>
                      </a:srgb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a:defRPr/>
                  </a:pPr>
                  <a:endParaRPr lang="en-US" sz="2448" kern="0">
                    <a:solidFill>
                      <a:srgbClr val="000000"/>
                    </a:solidFill>
                    <a:latin typeface="Calibri"/>
                  </a:endParaRPr>
                </a:p>
              </p:txBody>
            </p:sp>
          </p:grpSp>
          <p:grpSp>
            <p:nvGrpSpPr>
              <p:cNvPr id="13" name="Group 204"/>
              <p:cNvGrpSpPr/>
              <p:nvPr/>
            </p:nvGrpSpPr>
            <p:grpSpPr>
              <a:xfrm>
                <a:off x="4822458" y="2793218"/>
                <a:ext cx="551050" cy="520934"/>
                <a:chOff x="4572000" y="2655371"/>
                <a:chExt cx="720817" cy="681421"/>
              </a:xfrm>
            </p:grpSpPr>
            <p:grpSp>
              <p:nvGrpSpPr>
                <p:cNvPr id="14" name="Group 13"/>
                <p:cNvGrpSpPr/>
                <p:nvPr/>
              </p:nvGrpSpPr>
              <p:grpSpPr>
                <a:xfrm>
                  <a:off x="4673854" y="2655371"/>
                  <a:ext cx="403810" cy="395186"/>
                  <a:chOff x="4904375" y="2755268"/>
                  <a:chExt cx="324356" cy="317429"/>
                </a:xfrm>
              </p:grpSpPr>
              <p:sp>
                <p:nvSpPr>
                  <p:cNvPr id="27" name="Oval 26"/>
                  <p:cNvSpPr/>
                  <p:nvPr/>
                </p:nvSpPr>
                <p:spPr>
                  <a:xfrm>
                    <a:off x="4904375" y="2956458"/>
                    <a:ext cx="324356" cy="116239"/>
                  </a:xfrm>
                  <a:prstGeom prst="ellipse">
                    <a:avLst/>
                  </a:prstGeom>
                  <a:gradFill flip="none" rotWithShape="1">
                    <a:gsLst>
                      <a:gs pos="0">
                        <a:sysClr val="windowText" lastClr="000000">
                          <a:lumMod val="65000"/>
                          <a:lumOff val="35000"/>
                        </a:sys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28" name="Flowchart: Magnetic Disk 27"/>
                  <p:cNvSpPr/>
                  <p:nvPr/>
                </p:nvSpPr>
                <p:spPr>
                  <a:xfrm flipH="1">
                    <a:off x="4932588" y="2755268"/>
                    <a:ext cx="231423" cy="292780"/>
                  </a:xfrm>
                  <a:prstGeom prst="flowChartMagneticDisk">
                    <a:avLst/>
                  </a:prstGeom>
                  <a:gradFill>
                    <a:gsLst>
                      <a:gs pos="0">
                        <a:srgbClr val="00B0F0"/>
                      </a:gs>
                      <a:gs pos="38000">
                        <a:sysClr val="window" lastClr="FFFFFF"/>
                      </a:gs>
                      <a:gs pos="82000">
                        <a:srgbClr val="007CA8"/>
                      </a:gs>
                      <a:gs pos="100000">
                        <a:sysClr val="window" lastClr="FFFFFF"/>
                      </a:gs>
                    </a:gsLst>
                    <a:lin ang="21594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29" name="Oval 28"/>
                  <p:cNvSpPr/>
                  <p:nvPr/>
                </p:nvSpPr>
                <p:spPr>
                  <a:xfrm flipH="1">
                    <a:off x="4933912" y="2755269"/>
                    <a:ext cx="230101" cy="95227"/>
                  </a:xfrm>
                  <a:prstGeom prst="ellipse">
                    <a:avLst/>
                  </a:prstGeom>
                  <a:gradFill>
                    <a:gsLst>
                      <a:gs pos="31000">
                        <a:sysClr val="window" lastClr="FFFFFF"/>
                      </a:gs>
                      <a:gs pos="82000">
                        <a:srgbClr val="007CA8"/>
                      </a:gs>
                    </a:gsLst>
                    <a:lin ang="17400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grpSp>
            <p:grpSp>
              <p:nvGrpSpPr>
                <p:cNvPr id="15" name="Group 14"/>
                <p:cNvGrpSpPr/>
                <p:nvPr/>
              </p:nvGrpSpPr>
              <p:grpSpPr>
                <a:xfrm>
                  <a:off x="4889007" y="2747583"/>
                  <a:ext cx="403810" cy="395185"/>
                  <a:chOff x="4904375" y="2755269"/>
                  <a:chExt cx="324356" cy="317428"/>
                </a:xfrm>
              </p:grpSpPr>
              <p:sp>
                <p:nvSpPr>
                  <p:cNvPr id="24" name="Oval 23"/>
                  <p:cNvSpPr/>
                  <p:nvPr/>
                </p:nvSpPr>
                <p:spPr>
                  <a:xfrm>
                    <a:off x="4904375" y="2956458"/>
                    <a:ext cx="324356" cy="116239"/>
                  </a:xfrm>
                  <a:prstGeom prst="ellipse">
                    <a:avLst/>
                  </a:prstGeom>
                  <a:gradFill flip="none" rotWithShape="1">
                    <a:gsLst>
                      <a:gs pos="0">
                        <a:sysClr val="windowText" lastClr="000000">
                          <a:lumMod val="65000"/>
                          <a:lumOff val="35000"/>
                        </a:sys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25" name="Flowchart: Magnetic Disk 24"/>
                  <p:cNvSpPr/>
                  <p:nvPr/>
                </p:nvSpPr>
                <p:spPr>
                  <a:xfrm flipH="1">
                    <a:off x="4932588" y="2755269"/>
                    <a:ext cx="231423" cy="292781"/>
                  </a:xfrm>
                  <a:prstGeom prst="flowChartMagneticDisk">
                    <a:avLst/>
                  </a:prstGeom>
                  <a:gradFill>
                    <a:gsLst>
                      <a:gs pos="0">
                        <a:srgbClr val="00B0F0"/>
                      </a:gs>
                      <a:gs pos="38000">
                        <a:sysClr val="window" lastClr="FFFFFF"/>
                      </a:gs>
                      <a:gs pos="82000">
                        <a:srgbClr val="007CA8"/>
                      </a:gs>
                      <a:gs pos="100000">
                        <a:sysClr val="window" lastClr="FFFFFF"/>
                      </a:gs>
                    </a:gsLst>
                    <a:lin ang="21594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26" name="Oval 25"/>
                  <p:cNvSpPr/>
                  <p:nvPr/>
                </p:nvSpPr>
                <p:spPr>
                  <a:xfrm flipH="1">
                    <a:off x="4933912" y="2755269"/>
                    <a:ext cx="230101" cy="95227"/>
                  </a:xfrm>
                  <a:prstGeom prst="ellipse">
                    <a:avLst/>
                  </a:prstGeom>
                  <a:gradFill>
                    <a:gsLst>
                      <a:gs pos="31000">
                        <a:sysClr val="window" lastClr="FFFFFF"/>
                      </a:gs>
                      <a:gs pos="82000">
                        <a:srgbClr val="007CA8"/>
                      </a:gs>
                    </a:gsLst>
                    <a:lin ang="17400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grpSp>
            <p:grpSp>
              <p:nvGrpSpPr>
                <p:cNvPr id="16" name="Group 195"/>
                <p:cNvGrpSpPr/>
                <p:nvPr/>
              </p:nvGrpSpPr>
              <p:grpSpPr>
                <a:xfrm>
                  <a:off x="4572000" y="2832108"/>
                  <a:ext cx="403810" cy="395185"/>
                  <a:chOff x="4904375" y="2755269"/>
                  <a:chExt cx="324356" cy="317428"/>
                </a:xfrm>
              </p:grpSpPr>
              <p:sp>
                <p:nvSpPr>
                  <p:cNvPr id="21" name="Oval 20"/>
                  <p:cNvSpPr/>
                  <p:nvPr/>
                </p:nvSpPr>
                <p:spPr>
                  <a:xfrm>
                    <a:off x="4904375" y="2956458"/>
                    <a:ext cx="324356" cy="116239"/>
                  </a:xfrm>
                  <a:prstGeom prst="ellipse">
                    <a:avLst/>
                  </a:prstGeom>
                  <a:gradFill flip="none" rotWithShape="1">
                    <a:gsLst>
                      <a:gs pos="0">
                        <a:sysClr val="windowText" lastClr="000000">
                          <a:lumMod val="65000"/>
                          <a:lumOff val="35000"/>
                        </a:sys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22" name="Flowchart: Magnetic Disk 21"/>
                  <p:cNvSpPr/>
                  <p:nvPr/>
                </p:nvSpPr>
                <p:spPr>
                  <a:xfrm flipH="1">
                    <a:off x="4932588" y="2755269"/>
                    <a:ext cx="231423" cy="292781"/>
                  </a:xfrm>
                  <a:prstGeom prst="flowChartMagneticDisk">
                    <a:avLst/>
                  </a:prstGeom>
                  <a:gradFill>
                    <a:gsLst>
                      <a:gs pos="0">
                        <a:srgbClr val="00B0F0"/>
                      </a:gs>
                      <a:gs pos="38000">
                        <a:sysClr val="window" lastClr="FFFFFF"/>
                      </a:gs>
                      <a:gs pos="82000">
                        <a:srgbClr val="007CA8"/>
                      </a:gs>
                      <a:gs pos="100000">
                        <a:sysClr val="window" lastClr="FFFFFF"/>
                      </a:gs>
                    </a:gsLst>
                    <a:lin ang="21594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23" name="Oval 22"/>
                  <p:cNvSpPr/>
                  <p:nvPr/>
                </p:nvSpPr>
                <p:spPr>
                  <a:xfrm flipH="1">
                    <a:off x="4933912" y="2755269"/>
                    <a:ext cx="230101" cy="95227"/>
                  </a:xfrm>
                  <a:prstGeom prst="ellipse">
                    <a:avLst/>
                  </a:prstGeom>
                  <a:gradFill>
                    <a:gsLst>
                      <a:gs pos="31000">
                        <a:sysClr val="window" lastClr="FFFFFF"/>
                      </a:gs>
                      <a:gs pos="82000">
                        <a:srgbClr val="007CA8"/>
                      </a:gs>
                    </a:gsLst>
                    <a:lin ang="17400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grpSp>
            <p:grpSp>
              <p:nvGrpSpPr>
                <p:cNvPr id="17" name="Group 199"/>
                <p:cNvGrpSpPr/>
                <p:nvPr/>
              </p:nvGrpSpPr>
              <p:grpSpPr>
                <a:xfrm>
                  <a:off x="4810205" y="2941607"/>
                  <a:ext cx="403810" cy="395185"/>
                  <a:chOff x="4904375" y="2755269"/>
                  <a:chExt cx="324356" cy="317428"/>
                </a:xfrm>
              </p:grpSpPr>
              <p:sp>
                <p:nvSpPr>
                  <p:cNvPr id="18" name="Oval 17"/>
                  <p:cNvSpPr/>
                  <p:nvPr/>
                </p:nvSpPr>
                <p:spPr>
                  <a:xfrm>
                    <a:off x="4904375" y="2956458"/>
                    <a:ext cx="324356" cy="116239"/>
                  </a:xfrm>
                  <a:prstGeom prst="ellipse">
                    <a:avLst/>
                  </a:prstGeom>
                  <a:gradFill flip="none" rotWithShape="1">
                    <a:gsLst>
                      <a:gs pos="0">
                        <a:sysClr val="windowText" lastClr="000000">
                          <a:lumMod val="65000"/>
                          <a:lumOff val="35000"/>
                        </a:sys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19" name="Flowchart: Magnetic Disk 18"/>
                  <p:cNvSpPr/>
                  <p:nvPr/>
                </p:nvSpPr>
                <p:spPr>
                  <a:xfrm flipH="1">
                    <a:off x="4932588" y="2755269"/>
                    <a:ext cx="231423" cy="292781"/>
                  </a:xfrm>
                  <a:prstGeom prst="flowChartMagneticDisk">
                    <a:avLst/>
                  </a:prstGeom>
                  <a:gradFill>
                    <a:gsLst>
                      <a:gs pos="0">
                        <a:srgbClr val="00B0F0"/>
                      </a:gs>
                      <a:gs pos="38000">
                        <a:sysClr val="window" lastClr="FFFFFF"/>
                      </a:gs>
                      <a:gs pos="82000">
                        <a:srgbClr val="007CA8"/>
                      </a:gs>
                      <a:gs pos="100000">
                        <a:sysClr val="window" lastClr="FFFFFF"/>
                      </a:gs>
                    </a:gsLst>
                    <a:lin ang="21594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20" name="Oval 19"/>
                  <p:cNvSpPr/>
                  <p:nvPr/>
                </p:nvSpPr>
                <p:spPr>
                  <a:xfrm flipH="1">
                    <a:off x="4933912" y="2755269"/>
                    <a:ext cx="230101" cy="95227"/>
                  </a:xfrm>
                  <a:prstGeom prst="ellipse">
                    <a:avLst/>
                  </a:prstGeom>
                  <a:gradFill>
                    <a:gsLst>
                      <a:gs pos="31000">
                        <a:sysClr val="window" lastClr="FFFFFF"/>
                      </a:gs>
                      <a:gs pos="82000">
                        <a:srgbClr val="007CA8"/>
                      </a:gs>
                    </a:gsLst>
                    <a:lin ang="17400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grpSp>
          </p:grpSp>
        </p:grpSp>
      </p:grpSp>
    </p:spTree>
    <p:extLst>
      <p:ext uri="{BB962C8B-B14F-4D97-AF65-F5344CB8AC3E}">
        <p14:creationId xmlns:p14="http://schemas.microsoft.com/office/powerpoint/2010/main" val="2529118398"/>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lumMod val="50000"/>
                  </a:schemeClr>
                </a:solidFill>
              </a:rPr>
              <a:t>Backup an Azure IaaS VM</a:t>
            </a:r>
            <a:endParaRPr lang="en-US" dirty="0">
              <a:solidFill>
                <a:schemeClr val="bg1">
                  <a:lumMod val="50000"/>
                </a:schemeClr>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901" y="2874874"/>
            <a:ext cx="11384401" cy="2677515"/>
          </a:xfrm>
          <a:prstGeom prst="rect">
            <a:avLst/>
          </a:prstGeom>
        </p:spPr>
      </p:pic>
      <p:sp>
        <p:nvSpPr>
          <p:cNvPr id="7" name="Text Placeholder 2"/>
          <p:cNvSpPr txBox="1">
            <a:spLocks/>
          </p:cNvSpPr>
          <p:nvPr/>
        </p:nvSpPr>
        <p:spPr>
          <a:xfrm>
            <a:off x="124326" y="1120864"/>
            <a:ext cx="10972800" cy="517065"/>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149" lvl="2" indent="0">
              <a:buFont typeface="Arial" pitchFamily="34" charset="0"/>
              <a:buNone/>
            </a:pPr>
            <a:r>
              <a:rPr lang="en-US" dirty="0" smtClean="0">
                <a:solidFill>
                  <a:srgbClr val="0072C6"/>
                </a:solidFill>
              </a:rPr>
              <a:t>In three simple steps</a:t>
            </a:r>
            <a:endParaRPr lang="en-US" dirty="0">
              <a:solidFill>
                <a:srgbClr val="0072C6"/>
              </a:solidFill>
            </a:endParaRPr>
          </a:p>
        </p:txBody>
      </p:sp>
      <p:sp>
        <p:nvSpPr>
          <p:cNvPr id="35" name="Freeform 34"/>
          <p:cNvSpPr/>
          <p:nvPr/>
        </p:nvSpPr>
        <p:spPr bwMode="auto">
          <a:xfrm>
            <a:off x="9499521" y="549196"/>
            <a:ext cx="2686736" cy="1754010"/>
          </a:xfrm>
          <a:custGeom>
            <a:avLst/>
            <a:gdLst>
              <a:gd name="connsiteX0" fmla="*/ 982980 w 2735580"/>
              <a:gd name="connsiteY0" fmla="*/ 0 h 1775460"/>
              <a:gd name="connsiteX1" fmla="*/ 2712720 w 2735580"/>
              <a:gd name="connsiteY1" fmla="*/ 495300 h 1775460"/>
              <a:gd name="connsiteX2" fmla="*/ 2735580 w 2735580"/>
              <a:gd name="connsiteY2" fmla="*/ 1394460 h 1775460"/>
              <a:gd name="connsiteX3" fmla="*/ 2164080 w 2735580"/>
              <a:gd name="connsiteY3" fmla="*/ 1615440 h 1775460"/>
              <a:gd name="connsiteX4" fmla="*/ 1356360 w 2735580"/>
              <a:gd name="connsiteY4" fmla="*/ 1775460 h 1775460"/>
              <a:gd name="connsiteX5" fmla="*/ 152400 w 2735580"/>
              <a:gd name="connsiteY5" fmla="*/ 1485900 h 1775460"/>
              <a:gd name="connsiteX6" fmla="*/ 0 w 2735580"/>
              <a:gd name="connsiteY6" fmla="*/ 571500 h 1775460"/>
              <a:gd name="connsiteX7" fmla="*/ 982980 w 2735580"/>
              <a:gd name="connsiteY7" fmla="*/ 0 h 1775460"/>
              <a:gd name="connsiteX0" fmla="*/ 982980 w 2735580"/>
              <a:gd name="connsiteY0" fmla="*/ 198997 h 1974457"/>
              <a:gd name="connsiteX1" fmla="*/ 2712720 w 2735580"/>
              <a:gd name="connsiteY1" fmla="*/ 694297 h 1974457"/>
              <a:gd name="connsiteX2" fmla="*/ 2735580 w 2735580"/>
              <a:gd name="connsiteY2" fmla="*/ 1593457 h 1974457"/>
              <a:gd name="connsiteX3" fmla="*/ 2164080 w 2735580"/>
              <a:gd name="connsiteY3" fmla="*/ 1814437 h 1974457"/>
              <a:gd name="connsiteX4" fmla="*/ 1356360 w 2735580"/>
              <a:gd name="connsiteY4" fmla="*/ 1974457 h 1974457"/>
              <a:gd name="connsiteX5" fmla="*/ 152400 w 2735580"/>
              <a:gd name="connsiteY5" fmla="*/ 1684897 h 1974457"/>
              <a:gd name="connsiteX6" fmla="*/ 0 w 2735580"/>
              <a:gd name="connsiteY6" fmla="*/ 770497 h 1974457"/>
              <a:gd name="connsiteX7" fmla="*/ 982980 w 2735580"/>
              <a:gd name="connsiteY7" fmla="*/ 198997 h 1974457"/>
              <a:gd name="connsiteX0" fmla="*/ 1028864 w 2781464"/>
              <a:gd name="connsiteY0" fmla="*/ 211861 h 1987321"/>
              <a:gd name="connsiteX1" fmla="*/ 2758604 w 2781464"/>
              <a:gd name="connsiteY1" fmla="*/ 707161 h 1987321"/>
              <a:gd name="connsiteX2" fmla="*/ 2781464 w 2781464"/>
              <a:gd name="connsiteY2" fmla="*/ 1606321 h 1987321"/>
              <a:gd name="connsiteX3" fmla="*/ 2209964 w 2781464"/>
              <a:gd name="connsiteY3" fmla="*/ 1827301 h 1987321"/>
              <a:gd name="connsiteX4" fmla="*/ 1402244 w 2781464"/>
              <a:gd name="connsiteY4" fmla="*/ 1987321 h 1987321"/>
              <a:gd name="connsiteX5" fmla="*/ 198284 w 2781464"/>
              <a:gd name="connsiteY5" fmla="*/ 1697761 h 1987321"/>
              <a:gd name="connsiteX6" fmla="*/ 45884 w 2781464"/>
              <a:gd name="connsiteY6" fmla="*/ 783361 h 1987321"/>
              <a:gd name="connsiteX7" fmla="*/ 1028864 w 2781464"/>
              <a:gd name="connsiteY7" fmla="*/ 211861 h 1987321"/>
              <a:gd name="connsiteX0" fmla="*/ 1022219 w 2774819"/>
              <a:gd name="connsiteY0" fmla="*/ 215060 h 1990520"/>
              <a:gd name="connsiteX1" fmla="*/ 2751959 w 2774819"/>
              <a:gd name="connsiteY1" fmla="*/ 710360 h 1990520"/>
              <a:gd name="connsiteX2" fmla="*/ 2774819 w 2774819"/>
              <a:gd name="connsiteY2" fmla="*/ 1609520 h 1990520"/>
              <a:gd name="connsiteX3" fmla="*/ 2203319 w 2774819"/>
              <a:gd name="connsiteY3" fmla="*/ 1830500 h 1990520"/>
              <a:gd name="connsiteX4" fmla="*/ 1395599 w 2774819"/>
              <a:gd name="connsiteY4" fmla="*/ 1990520 h 1990520"/>
              <a:gd name="connsiteX5" fmla="*/ 191639 w 2774819"/>
              <a:gd name="connsiteY5" fmla="*/ 1700960 h 1990520"/>
              <a:gd name="connsiteX6" fmla="*/ 39239 w 2774819"/>
              <a:gd name="connsiteY6" fmla="*/ 786560 h 1990520"/>
              <a:gd name="connsiteX7" fmla="*/ 1022219 w 2774819"/>
              <a:gd name="connsiteY7" fmla="*/ 215060 h 1990520"/>
              <a:gd name="connsiteX0" fmla="*/ 1034170 w 2786770"/>
              <a:gd name="connsiteY0" fmla="*/ 230584 h 2006044"/>
              <a:gd name="connsiteX1" fmla="*/ 2763910 w 2786770"/>
              <a:gd name="connsiteY1" fmla="*/ 725884 h 2006044"/>
              <a:gd name="connsiteX2" fmla="*/ 2786770 w 2786770"/>
              <a:gd name="connsiteY2" fmla="*/ 1625044 h 2006044"/>
              <a:gd name="connsiteX3" fmla="*/ 2215270 w 2786770"/>
              <a:gd name="connsiteY3" fmla="*/ 1846024 h 2006044"/>
              <a:gd name="connsiteX4" fmla="*/ 1407550 w 2786770"/>
              <a:gd name="connsiteY4" fmla="*/ 2006044 h 2006044"/>
              <a:gd name="connsiteX5" fmla="*/ 203590 w 2786770"/>
              <a:gd name="connsiteY5" fmla="*/ 1716484 h 2006044"/>
              <a:gd name="connsiteX6" fmla="*/ 51190 w 2786770"/>
              <a:gd name="connsiteY6" fmla="*/ 802084 h 2006044"/>
              <a:gd name="connsiteX7" fmla="*/ 1034170 w 2786770"/>
              <a:gd name="connsiteY7" fmla="*/ 230584 h 2006044"/>
              <a:gd name="connsiteX0" fmla="*/ 1033745 w 2786345"/>
              <a:gd name="connsiteY0" fmla="*/ 204508 h 1979968"/>
              <a:gd name="connsiteX1" fmla="*/ 2763485 w 2786345"/>
              <a:gd name="connsiteY1" fmla="*/ 699808 h 1979968"/>
              <a:gd name="connsiteX2" fmla="*/ 2786345 w 2786345"/>
              <a:gd name="connsiteY2" fmla="*/ 1598968 h 1979968"/>
              <a:gd name="connsiteX3" fmla="*/ 2214845 w 2786345"/>
              <a:gd name="connsiteY3" fmla="*/ 1819948 h 1979968"/>
              <a:gd name="connsiteX4" fmla="*/ 1407125 w 2786345"/>
              <a:gd name="connsiteY4" fmla="*/ 1979968 h 1979968"/>
              <a:gd name="connsiteX5" fmla="*/ 203165 w 2786345"/>
              <a:gd name="connsiteY5" fmla="*/ 1690408 h 1979968"/>
              <a:gd name="connsiteX6" fmla="*/ 50765 w 2786345"/>
              <a:gd name="connsiteY6" fmla="*/ 776008 h 1979968"/>
              <a:gd name="connsiteX7" fmla="*/ 1033745 w 2786345"/>
              <a:gd name="connsiteY7" fmla="*/ 204508 h 1979968"/>
              <a:gd name="connsiteX0" fmla="*/ 1435086 w 3187686"/>
              <a:gd name="connsiteY0" fmla="*/ 204508 h 1979968"/>
              <a:gd name="connsiteX1" fmla="*/ 3164826 w 3187686"/>
              <a:gd name="connsiteY1" fmla="*/ 699808 h 1979968"/>
              <a:gd name="connsiteX2" fmla="*/ 3187686 w 3187686"/>
              <a:gd name="connsiteY2" fmla="*/ 1598968 h 1979968"/>
              <a:gd name="connsiteX3" fmla="*/ 2616186 w 3187686"/>
              <a:gd name="connsiteY3" fmla="*/ 1819948 h 1979968"/>
              <a:gd name="connsiteX4" fmla="*/ 1808466 w 3187686"/>
              <a:gd name="connsiteY4" fmla="*/ 1979968 h 1979968"/>
              <a:gd name="connsiteX5" fmla="*/ 604506 w 3187686"/>
              <a:gd name="connsiteY5" fmla="*/ 1690408 h 1979968"/>
              <a:gd name="connsiteX6" fmla="*/ 452106 w 3187686"/>
              <a:gd name="connsiteY6" fmla="*/ 776008 h 1979968"/>
              <a:gd name="connsiteX7" fmla="*/ 1435086 w 3187686"/>
              <a:gd name="connsiteY7" fmla="*/ 204508 h 1979968"/>
              <a:gd name="connsiteX0" fmla="*/ 1558748 w 3311348"/>
              <a:gd name="connsiteY0" fmla="*/ 204508 h 1979968"/>
              <a:gd name="connsiteX1" fmla="*/ 3288488 w 3311348"/>
              <a:gd name="connsiteY1" fmla="*/ 699808 h 1979968"/>
              <a:gd name="connsiteX2" fmla="*/ 3311348 w 3311348"/>
              <a:gd name="connsiteY2" fmla="*/ 1598968 h 1979968"/>
              <a:gd name="connsiteX3" fmla="*/ 2739848 w 3311348"/>
              <a:gd name="connsiteY3" fmla="*/ 1819948 h 1979968"/>
              <a:gd name="connsiteX4" fmla="*/ 1932128 w 3311348"/>
              <a:gd name="connsiteY4" fmla="*/ 1979968 h 1979968"/>
              <a:gd name="connsiteX5" fmla="*/ 728168 w 3311348"/>
              <a:gd name="connsiteY5" fmla="*/ 1690408 h 1979968"/>
              <a:gd name="connsiteX6" fmla="*/ 575768 w 3311348"/>
              <a:gd name="connsiteY6" fmla="*/ 776008 h 1979968"/>
              <a:gd name="connsiteX7" fmla="*/ 1558748 w 3311348"/>
              <a:gd name="connsiteY7" fmla="*/ 204508 h 1979968"/>
              <a:gd name="connsiteX0" fmla="*/ 1525623 w 3278223"/>
              <a:gd name="connsiteY0" fmla="*/ 204508 h 1979968"/>
              <a:gd name="connsiteX1" fmla="*/ 3255363 w 3278223"/>
              <a:gd name="connsiteY1" fmla="*/ 699808 h 1979968"/>
              <a:gd name="connsiteX2" fmla="*/ 3278223 w 3278223"/>
              <a:gd name="connsiteY2" fmla="*/ 1598968 h 1979968"/>
              <a:gd name="connsiteX3" fmla="*/ 2706723 w 3278223"/>
              <a:gd name="connsiteY3" fmla="*/ 1819948 h 1979968"/>
              <a:gd name="connsiteX4" fmla="*/ 1899003 w 3278223"/>
              <a:gd name="connsiteY4" fmla="*/ 1979968 h 1979968"/>
              <a:gd name="connsiteX5" fmla="*/ 695043 w 3278223"/>
              <a:gd name="connsiteY5" fmla="*/ 1690408 h 1979968"/>
              <a:gd name="connsiteX6" fmla="*/ 542643 w 3278223"/>
              <a:gd name="connsiteY6" fmla="*/ 776008 h 1979968"/>
              <a:gd name="connsiteX7" fmla="*/ 1525623 w 3278223"/>
              <a:gd name="connsiteY7" fmla="*/ 204508 h 1979968"/>
              <a:gd name="connsiteX0" fmla="*/ 1472866 w 3225466"/>
              <a:gd name="connsiteY0" fmla="*/ 204508 h 1979968"/>
              <a:gd name="connsiteX1" fmla="*/ 3202606 w 3225466"/>
              <a:gd name="connsiteY1" fmla="*/ 699808 h 1979968"/>
              <a:gd name="connsiteX2" fmla="*/ 3225466 w 3225466"/>
              <a:gd name="connsiteY2" fmla="*/ 1598968 h 1979968"/>
              <a:gd name="connsiteX3" fmla="*/ 2653966 w 3225466"/>
              <a:gd name="connsiteY3" fmla="*/ 1819948 h 1979968"/>
              <a:gd name="connsiteX4" fmla="*/ 1846246 w 3225466"/>
              <a:gd name="connsiteY4" fmla="*/ 1979968 h 1979968"/>
              <a:gd name="connsiteX5" fmla="*/ 642286 w 3225466"/>
              <a:gd name="connsiteY5" fmla="*/ 1690408 h 1979968"/>
              <a:gd name="connsiteX6" fmla="*/ 489886 w 3225466"/>
              <a:gd name="connsiteY6" fmla="*/ 776008 h 1979968"/>
              <a:gd name="connsiteX7" fmla="*/ 1472866 w 3225466"/>
              <a:gd name="connsiteY7" fmla="*/ 204508 h 1979968"/>
              <a:gd name="connsiteX0" fmla="*/ 1523936 w 3276536"/>
              <a:gd name="connsiteY0" fmla="*/ 204508 h 1979968"/>
              <a:gd name="connsiteX1" fmla="*/ 3253676 w 3276536"/>
              <a:gd name="connsiteY1" fmla="*/ 699808 h 1979968"/>
              <a:gd name="connsiteX2" fmla="*/ 3276536 w 3276536"/>
              <a:gd name="connsiteY2" fmla="*/ 1598968 h 1979968"/>
              <a:gd name="connsiteX3" fmla="*/ 2705036 w 3276536"/>
              <a:gd name="connsiteY3" fmla="*/ 1819948 h 1979968"/>
              <a:gd name="connsiteX4" fmla="*/ 1897316 w 3276536"/>
              <a:gd name="connsiteY4" fmla="*/ 1979968 h 1979968"/>
              <a:gd name="connsiteX5" fmla="*/ 693356 w 3276536"/>
              <a:gd name="connsiteY5" fmla="*/ 1690408 h 1979968"/>
              <a:gd name="connsiteX6" fmla="*/ 540956 w 3276536"/>
              <a:gd name="connsiteY6" fmla="*/ 776008 h 1979968"/>
              <a:gd name="connsiteX7" fmla="*/ 1523936 w 3276536"/>
              <a:gd name="connsiteY7" fmla="*/ 204508 h 1979968"/>
              <a:gd name="connsiteX0" fmla="*/ 1523936 w 3276536"/>
              <a:gd name="connsiteY0" fmla="*/ 204508 h 2211379"/>
              <a:gd name="connsiteX1" fmla="*/ 3253676 w 3276536"/>
              <a:gd name="connsiteY1" fmla="*/ 699808 h 2211379"/>
              <a:gd name="connsiteX2" fmla="*/ 3276536 w 3276536"/>
              <a:gd name="connsiteY2" fmla="*/ 1598968 h 2211379"/>
              <a:gd name="connsiteX3" fmla="*/ 2705036 w 3276536"/>
              <a:gd name="connsiteY3" fmla="*/ 1819948 h 2211379"/>
              <a:gd name="connsiteX4" fmla="*/ 1897316 w 3276536"/>
              <a:gd name="connsiteY4" fmla="*/ 1979968 h 2211379"/>
              <a:gd name="connsiteX5" fmla="*/ 693356 w 3276536"/>
              <a:gd name="connsiteY5" fmla="*/ 1690408 h 2211379"/>
              <a:gd name="connsiteX6" fmla="*/ 540956 w 3276536"/>
              <a:gd name="connsiteY6" fmla="*/ 776008 h 2211379"/>
              <a:gd name="connsiteX7" fmla="*/ 1523936 w 3276536"/>
              <a:gd name="connsiteY7" fmla="*/ 204508 h 2211379"/>
              <a:gd name="connsiteX0" fmla="*/ 1523936 w 3276536"/>
              <a:gd name="connsiteY0" fmla="*/ 204508 h 2307909"/>
              <a:gd name="connsiteX1" fmla="*/ 3253676 w 3276536"/>
              <a:gd name="connsiteY1" fmla="*/ 699808 h 2307909"/>
              <a:gd name="connsiteX2" fmla="*/ 3276536 w 3276536"/>
              <a:gd name="connsiteY2" fmla="*/ 1598968 h 2307909"/>
              <a:gd name="connsiteX3" fmla="*/ 2705036 w 3276536"/>
              <a:gd name="connsiteY3" fmla="*/ 1819948 h 2307909"/>
              <a:gd name="connsiteX4" fmla="*/ 1897316 w 3276536"/>
              <a:gd name="connsiteY4" fmla="*/ 1979968 h 2307909"/>
              <a:gd name="connsiteX5" fmla="*/ 693356 w 3276536"/>
              <a:gd name="connsiteY5" fmla="*/ 1690408 h 2307909"/>
              <a:gd name="connsiteX6" fmla="*/ 540956 w 3276536"/>
              <a:gd name="connsiteY6" fmla="*/ 776008 h 2307909"/>
              <a:gd name="connsiteX7" fmla="*/ 1523936 w 3276536"/>
              <a:gd name="connsiteY7" fmla="*/ 204508 h 2307909"/>
              <a:gd name="connsiteX0" fmla="*/ 1523936 w 3276536"/>
              <a:gd name="connsiteY0" fmla="*/ 204508 h 2218102"/>
              <a:gd name="connsiteX1" fmla="*/ 3253676 w 3276536"/>
              <a:gd name="connsiteY1" fmla="*/ 699808 h 2218102"/>
              <a:gd name="connsiteX2" fmla="*/ 3276536 w 3276536"/>
              <a:gd name="connsiteY2" fmla="*/ 1598968 h 2218102"/>
              <a:gd name="connsiteX3" fmla="*/ 2705036 w 3276536"/>
              <a:gd name="connsiteY3" fmla="*/ 1819948 h 2218102"/>
              <a:gd name="connsiteX4" fmla="*/ 1897316 w 3276536"/>
              <a:gd name="connsiteY4" fmla="*/ 1979968 h 2218102"/>
              <a:gd name="connsiteX5" fmla="*/ 693356 w 3276536"/>
              <a:gd name="connsiteY5" fmla="*/ 1690408 h 2218102"/>
              <a:gd name="connsiteX6" fmla="*/ 540956 w 3276536"/>
              <a:gd name="connsiteY6" fmla="*/ 776008 h 2218102"/>
              <a:gd name="connsiteX7" fmla="*/ 1523936 w 3276536"/>
              <a:gd name="connsiteY7" fmla="*/ 204508 h 2218102"/>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661818"/>
              <a:gd name="connsiteY0" fmla="*/ 204508 h 2244106"/>
              <a:gd name="connsiteX1" fmla="*/ 3253676 w 3661818"/>
              <a:gd name="connsiteY1" fmla="*/ 699808 h 2244106"/>
              <a:gd name="connsiteX2" fmla="*/ 3276536 w 3661818"/>
              <a:gd name="connsiteY2" fmla="*/ 1598968 h 2244106"/>
              <a:gd name="connsiteX3" fmla="*/ 2705036 w 3661818"/>
              <a:gd name="connsiteY3" fmla="*/ 1819948 h 2244106"/>
              <a:gd name="connsiteX4" fmla="*/ 1897316 w 3661818"/>
              <a:gd name="connsiteY4" fmla="*/ 1979968 h 2244106"/>
              <a:gd name="connsiteX5" fmla="*/ 693356 w 3661818"/>
              <a:gd name="connsiteY5" fmla="*/ 1690408 h 2244106"/>
              <a:gd name="connsiteX6" fmla="*/ 540956 w 3661818"/>
              <a:gd name="connsiteY6" fmla="*/ 776008 h 2244106"/>
              <a:gd name="connsiteX7" fmla="*/ 1523936 w 3661818"/>
              <a:gd name="connsiteY7" fmla="*/ 204508 h 2244106"/>
              <a:gd name="connsiteX0" fmla="*/ 1523936 w 3880928"/>
              <a:gd name="connsiteY0" fmla="*/ 204508 h 2244106"/>
              <a:gd name="connsiteX1" fmla="*/ 3253676 w 3880928"/>
              <a:gd name="connsiteY1" fmla="*/ 699808 h 2244106"/>
              <a:gd name="connsiteX2" fmla="*/ 3276536 w 3880928"/>
              <a:gd name="connsiteY2" fmla="*/ 1598968 h 2244106"/>
              <a:gd name="connsiteX3" fmla="*/ 2705036 w 3880928"/>
              <a:gd name="connsiteY3" fmla="*/ 1819948 h 2244106"/>
              <a:gd name="connsiteX4" fmla="*/ 1897316 w 3880928"/>
              <a:gd name="connsiteY4" fmla="*/ 1979968 h 2244106"/>
              <a:gd name="connsiteX5" fmla="*/ 693356 w 3880928"/>
              <a:gd name="connsiteY5" fmla="*/ 1690408 h 2244106"/>
              <a:gd name="connsiteX6" fmla="*/ 540956 w 3880928"/>
              <a:gd name="connsiteY6" fmla="*/ 776008 h 2244106"/>
              <a:gd name="connsiteX7" fmla="*/ 1523936 w 3880928"/>
              <a:gd name="connsiteY7" fmla="*/ 204508 h 2244106"/>
              <a:gd name="connsiteX0" fmla="*/ 1523936 w 3880928"/>
              <a:gd name="connsiteY0" fmla="*/ 204508 h 2244106"/>
              <a:gd name="connsiteX1" fmla="*/ 3253676 w 3880928"/>
              <a:gd name="connsiteY1" fmla="*/ 699808 h 2244106"/>
              <a:gd name="connsiteX2" fmla="*/ 3276536 w 3880928"/>
              <a:gd name="connsiteY2" fmla="*/ 1598968 h 2244106"/>
              <a:gd name="connsiteX3" fmla="*/ 2705036 w 3880928"/>
              <a:gd name="connsiteY3" fmla="*/ 1819948 h 2244106"/>
              <a:gd name="connsiteX4" fmla="*/ 1897316 w 3880928"/>
              <a:gd name="connsiteY4" fmla="*/ 1979968 h 2244106"/>
              <a:gd name="connsiteX5" fmla="*/ 693356 w 3880928"/>
              <a:gd name="connsiteY5" fmla="*/ 1690408 h 2244106"/>
              <a:gd name="connsiteX6" fmla="*/ 540956 w 3880928"/>
              <a:gd name="connsiteY6" fmla="*/ 776008 h 2244106"/>
              <a:gd name="connsiteX7" fmla="*/ 1523936 w 3880928"/>
              <a:gd name="connsiteY7" fmla="*/ 204508 h 2244106"/>
              <a:gd name="connsiteX0" fmla="*/ 1523936 w 3880928"/>
              <a:gd name="connsiteY0" fmla="*/ 494034 h 2533632"/>
              <a:gd name="connsiteX1" fmla="*/ 3253676 w 3880928"/>
              <a:gd name="connsiteY1" fmla="*/ 989334 h 2533632"/>
              <a:gd name="connsiteX2" fmla="*/ 3276536 w 3880928"/>
              <a:gd name="connsiteY2" fmla="*/ 1888494 h 2533632"/>
              <a:gd name="connsiteX3" fmla="*/ 2705036 w 3880928"/>
              <a:gd name="connsiteY3" fmla="*/ 2109474 h 2533632"/>
              <a:gd name="connsiteX4" fmla="*/ 1897316 w 3880928"/>
              <a:gd name="connsiteY4" fmla="*/ 2269494 h 2533632"/>
              <a:gd name="connsiteX5" fmla="*/ 693356 w 3880928"/>
              <a:gd name="connsiteY5" fmla="*/ 1979934 h 2533632"/>
              <a:gd name="connsiteX6" fmla="*/ 540956 w 3880928"/>
              <a:gd name="connsiteY6" fmla="*/ 1065534 h 2533632"/>
              <a:gd name="connsiteX7" fmla="*/ 1523936 w 3880928"/>
              <a:gd name="connsiteY7" fmla="*/ 494034 h 2533632"/>
              <a:gd name="connsiteX0" fmla="*/ 1523936 w 3880928"/>
              <a:gd name="connsiteY0" fmla="*/ 494034 h 2533632"/>
              <a:gd name="connsiteX1" fmla="*/ 3253676 w 3880928"/>
              <a:gd name="connsiteY1" fmla="*/ 989334 h 2533632"/>
              <a:gd name="connsiteX2" fmla="*/ 3276536 w 3880928"/>
              <a:gd name="connsiteY2" fmla="*/ 1888494 h 2533632"/>
              <a:gd name="connsiteX3" fmla="*/ 2705036 w 3880928"/>
              <a:gd name="connsiteY3" fmla="*/ 2109474 h 2533632"/>
              <a:gd name="connsiteX4" fmla="*/ 1897316 w 3880928"/>
              <a:gd name="connsiteY4" fmla="*/ 2269494 h 2533632"/>
              <a:gd name="connsiteX5" fmla="*/ 693356 w 3880928"/>
              <a:gd name="connsiteY5" fmla="*/ 1979934 h 2533632"/>
              <a:gd name="connsiteX6" fmla="*/ 540956 w 3880928"/>
              <a:gd name="connsiteY6" fmla="*/ 1065534 h 2533632"/>
              <a:gd name="connsiteX7" fmla="*/ 1523936 w 3880928"/>
              <a:gd name="connsiteY7" fmla="*/ 494034 h 2533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0928" h="2533632">
                <a:moveTo>
                  <a:pt x="1523936" y="494034"/>
                </a:moveTo>
                <a:cubicBezTo>
                  <a:pt x="2062416" y="-430526"/>
                  <a:pt x="3332416" y="62234"/>
                  <a:pt x="3253676" y="989334"/>
                </a:cubicBezTo>
                <a:cubicBezTo>
                  <a:pt x="4015676" y="778514"/>
                  <a:pt x="4152836" y="1985014"/>
                  <a:pt x="3276536" y="1888494"/>
                </a:cubicBezTo>
                <a:cubicBezTo>
                  <a:pt x="3223196" y="2099314"/>
                  <a:pt x="3002216" y="2302514"/>
                  <a:pt x="2705036" y="2109474"/>
                </a:cubicBezTo>
                <a:cubicBezTo>
                  <a:pt x="2611056" y="2353314"/>
                  <a:pt x="2296096" y="2642874"/>
                  <a:pt x="1897316" y="2269494"/>
                </a:cubicBezTo>
                <a:cubicBezTo>
                  <a:pt x="1739836" y="2553974"/>
                  <a:pt x="927036" y="2785114"/>
                  <a:pt x="693356" y="1979934"/>
                </a:cubicBezTo>
                <a:cubicBezTo>
                  <a:pt x="-43244" y="2299974"/>
                  <a:pt x="-337884" y="1057914"/>
                  <a:pt x="540956" y="1065534"/>
                </a:cubicBezTo>
                <a:cubicBezTo>
                  <a:pt x="304736" y="669294"/>
                  <a:pt x="937196" y="-69846"/>
                  <a:pt x="1523936" y="494034"/>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91422" tIns="45711" rIns="45711" bIns="91422" numCol="1" spcCol="0" rtlCol="0" fromWordArt="0" anchor="b" anchorCtr="0" forceAA="0" compatLnSpc="1">
            <a:prstTxWarp prst="textNoShape">
              <a:avLst/>
            </a:prstTxWarp>
            <a:noAutofit/>
          </a:bodyPr>
          <a:lstStyle/>
          <a:p>
            <a:pPr algn="ctr" defTabSz="913909" fontAlgn="base">
              <a:spcBef>
                <a:spcPct val="0"/>
              </a:spcBef>
              <a:spcAft>
                <a:spcPct val="0"/>
              </a:spcAft>
              <a:defRPr/>
            </a:pPr>
            <a:endParaRPr lang="en-US" sz="1799" kern="0" dirty="0" err="1">
              <a:solidFill>
                <a:srgbClr val="505050"/>
              </a:solidFill>
              <a:ea typeface="Segoe UI" pitchFamily="34" charset="0"/>
              <a:cs typeface="Segoe UI" pitchFamily="34" charset="0"/>
            </a:endParaRPr>
          </a:p>
        </p:txBody>
      </p:sp>
      <p:grpSp>
        <p:nvGrpSpPr>
          <p:cNvPr id="36" name="Group 35"/>
          <p:cNvGrpSpPr/>
          <p:nvPr/>
        </p:nvGrpSpPr>
        <p:grpSpPr>
          <a:xfrm>
            <a:off x="9979159" y="993540"/>
            <a:ext cx="1727459" cy="1131463"/>
            <a:chOff x="3385481" y="3357779"/>
            <a:chExt cx="1817512" cy="1518950"/>
          </a:xfrm>
        </p:grpSpPr>
        <p:sp>
          <p:nvSpPr>
            <p:cNvPr id="37" name="Text Box 66"/>
            <p:cNvSpPr txBox="1">
              <a:spLocks noChangeArrowheads="1"/>
            </p:cNvSpPr>
            <p:nvPr/>
          </p:nvSpPr>
          <p:spPr bwMode="auto">
            <a:xfrm>
              <a:off x="3385481" y="4413187"/>
              <a:ext cx="1783644" cy="463542"/>
            </a:xfrm>
            <a:prstGeom prst="rect">
              <a:avLst/>
            </a:prstGeom>
            <a:noFill/>
            <a:ln w="9525">
              <a:noFill/>
              <a:miter lim="800000"/>
              <a:headEnd/>
              <a:tailEnd/>
            </a:ln>
            <a:effectLst/>
          </p:spPr>
          <p:txBody>
            <a:bodyPr wrap="square" lIns="124340" tIns="62169" rIns="124340" bIns="62169">
              <a:spAutoFit/>
            </a:bodyPr>
            <a:lstStyle/>
            <a:p>
              <a:pPr algn="ctr" eaLnBrk="0" fontAlgn="base" hangingPunct="0">
                <a:spcBef>
                  <a:spcPct val="20000"/>
                </a:spcBef>
                <a:spcAft>
                  <a:spcPct val="0"/>
                </a:spcAft>
                <a:buClr>
                  <a:srgbClr val="FFCC00"/>
                </a:buClr>
                <a:defRPr/>
              </a:pPr>
              <a:r>
                <a:rPr lang="en-US" sz="1428" b="1" dirty="0" smtClean="0">
                  <a:solidFill>
                    <a:schemeClr val="tx1">
                      <a:lumMod val="95000"/>
                    </a:schemeClr>
                  </a:solidFill>
                </a:rPr>
                <a:t>Azure</a:t>
              </a:r>
              <a:endParaRPr lang="en-US" sz="1428" b="1" dirty="0">
                <a:solidFill>
                  <a:schemeClr val="tx1">
                    <a:lumMod val="95000"/>
                  </a:schemeClr>
                </a:solidFill>
              </a:endParaRPr>
            </a:p>
          </p:txBody>
        </p:sp>
        <p:pic>
          <p:nvPicPr>
            <p:cNvPr id="38" name="Picture 2" descr="D:\Projects\Microsoft\DPM PartnerVideo\images\platform.png"/>
            <p:cNvPicPr>
              <a:picLocks noChangeAspect="1" noChangeArrowheads="1"/>
            </p:cNvPicPr>
            <p:nvPr/>
          </p:nvPicPr>
          <p:blipFill>
            <a:blip r:embed="rId3" cstate="print">
              <a:duotone>
                <a:srgbClr val="5082B9">
                  <a:shade val="45000"/>
                  <a:satMod val="135000"/>
                </a:srgbClr>
                <a:prstClr val="white"/>
              </a:duotone>
              <a:lum bright="-30000"/>
            </a:blip>
            <a:srcRect/>
            <a:stretch>
              <a:fillRect/>
            </a:stretch>
          </p:blipFill>
          <p:spPr bwMode="auto">
            <a:xfrm>
              <a:off x="3476938" y="3558173"/>
              <a:ext cx="1726055" cy="1063963"/>
            </a:xfrm>
            <a:prstGeom prst="rect">
              <a:avLst/>
            </a:prstGeom>
            <a:noFill/>
            <a:effectLst>
              <a:outerShdw blurRad="50800" dist="38100" dir="2700000" algn="tl" rotWithShape="0">
                <a:prstClr val="black">
                  <a:alpha val="40000"/>
                </a:prstClr>
              </a:outerShdw>
            </a:effectLst>
          </p:spPr>
        </p:pic>
        <p:pic>
          <p:nvPicPr>
            <p:cNvPr id="39" name="Picture 8" descr="E:\Projects\Microsoft\DPM_video\connect.dll_I2908_0409.png"/>
            <p:cNvPicPr>
              <a:picLocks noChangeAspect="1" noChangeArrowheads="1"/>
            </p:cNvPicPr>
            <p:nvPr/>
          </p:nvPicPr>
          <p:blipFill>
            <a:blip r:embed="rId4" cstate="print">
              <a:grayscl/>
            </a:blip>
            <a:srcRect/>
            <a:stretch>
              <a:fillRect/>
            </a:stretch>
          </p:blipFill>
          <p:spPr bwMode="auto">
            <a:xfrm>
              <a:off x="3685499" y="3357779"/>
              <a:ext cx="940019" cy="940019"/>
            </a:xfrm>
            <a:prstGeom prst="rect">
              <a:avLst/>
            </a:prstGeom>
            <a:noFill/>
          </p:spPr>
        </p:pic>
        <p:grpSp>
          <p:nvGrpSpPr>
            <p:cNvPr id="40" name="Group 39"/>
            <p:cNvGrpSpPr/>
            <p:nvPr/>
          </p:nvGrpSpPr>
          <p:grpSpPr>
            <a:xfrm>
              <a:off x="4300732" y="3679177"/>
              <a:ext cx="676888" cy="564462"/>
              <a:chOff x="4797868" y="2793218"/>
              <a:chExt cx="654664" cy="545930"/>
            </a:xfrm>
          </p:grpSpPr>
          <p:grpSp>
            <p:nvGrpSpPr>
              <p:cNvPr id="41" name="Group 207"/>
              <p:cNvGrpSpPr/>
              <p:nvPr/>
            </p:nvGrpSpPr>
            <p:grpSpPr>
              <a:xfrm>
                <a:off x="4797868" y="3023255"/>
                <a:ext cx="654664" cy="315893"/>
                <a:chOff x="4848128" y="2984430"/>
                <a:chExt cx="676566" cy="326460"/>
              </a:xfrm>
            </p:grpSpPr>
            <p:sp>
              <p:nvSpPr>
                <p:cNvPr id="59" name="Oval 58"/>
                <p:cNvSpPr/>
                <p:nvPr/>
              </p:nvSpPr>
              <p:spPr>
                <a:xfrm>
                  <a:off x="5042438" y="3174930"/>
                  <a:ext cx="379386" cy="135960"/>
                </a:xfrm>
                <a:prstGeom prst="ellipse">
                  <a:avLst/>
                </a:prstGeom>
                <a:gradFill flip="none" rotWithShape="1">
                  <a:gsLst>
                    <a:gs pos="0">
                      <a:srgbClr val="000000">
                        <a:alpha val="59000"/>
                      </a:srgb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a:defRPr/>
                  </a:pPr>
                  <a:endParaRPr lang="en-US" sz="2448" kern="0">
                    <a:solidFill>
                      <a:srgbClr val="000000"/>
                    </a:solidFill>
                    <a:latin typeface="Calibri"/>
                  </a:endParaRPr>
                </a:p>
              </p:txBody>
            </p:sp>
            <p:sp>
              <p:nvSpPr>
                <p:cNvPr id="60" name="Oval 59"/>
                <p:cNvSpPr/>
                <p:nvPr/>
              </p:nvSpPr>
              <p:spPr>
                <a:xfrm>
                  <a:off x="5145308" y="2984430"/>
                  <a:ext cx="379386" cy="135960"/>
                </a:xfrm>
                <a:prstGeom prst="ellipse">
                  <a:avLst/>
                </a:prstGeom>
                <a:gradFill flip="none" rotWithShape="1">
                  <a:gsLst>
                    <a:gs pos="0">
                      <a:srgbClr val="000000">
                        <a:alpha val="59000"/>
                      </a:srgb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a:defRPr/>
                  </a:pPr>
                  <a:endParaRPr lang="en-US" sz="2448" kern="0">
                    <a:solidFill>
                      <a:srgbClr val="000000"/>
                    </a:solidFill>
                    <a:latin typeface="Calibri"/>
                  </a:endParaRPr>
                </a:p>
              </p:txBody>
            </p:sp>
            <p:sp>
              <p:nvSpPr>
                <p:cNvPr id="61" name="Oval 60"/>
                <p:cNvSpPr/>
                <p:nvPr/>
              </p:nvSpPr>
              <p:spPr>
                <a:xfrm>
                  <a:off x="4848128" y="3083490"/>
                  <a:ext cx="379386" cy="135960"/>
                </a:xfrm>
                <a:prstGeom prst="ellipse">
                  <a:avLst/>
                </a:prstGeom>
                <a:gradFill flip="none" rotWithShape="1">
                  <a:gsLst>
                    <a:gs pos="0">
                      <a:srgbClr val="000000">
                        <a:alpha val="59000"/>
                      </a:srgb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a:defRPr/>
                  </a:pPr>
                  <a:endParaRPr lang="en-US" sz="2448" kern="0">
                    <a:solidFill>
                      <a:srgbClr val="000000"/>
                    </a:solidFill>
                    <a:latin typeface="Calibri"/>
                  </a:endParaRPr>
                </a:p>
              </p:txBody>
            </p:sp>
          </p:grpSp>
          <p:grpSp>
            <p:nvGrpSpPr>
              <p:cNvPr id="42" name="Group 204"/>
              <p:cNvGrpSpPr/>
              <p:nvPr/>
            </p:nvGrpSpPr>
            <p:grpSpPr>
              <a:xfrm>
                <a:off x="4822458" y="2793218"/>
                <a:ext cx="551050" cy="520934"/>
                <a:chOff x="4572000" y="2655371"/>
                <a:chExt cx="720817" cy="681421"/>
              </a:xfrm>
            </p:grpSpPr>
            <p:grpSp>
              <p:nvGrpSpPr>
                <p:cNvPr id="43" name="Group 42"/>
                <p:cNvGrpSpPr/>
                <p:nvPr/>
              </p:nvGrpSpPr>
              <p:grpSpPr>
                <a:xfrm>
                  <a:off x="4673854" y="2655371"/>
                  <a:ext cx="403810" cy="395186"/>
                  <a:chOff x="4904375" y="2755268"/>
                  <a:chExt cx="324356" cy="317429"/>
                </a:xfrm>
              </p:grpSpPr>
              <p:sp>
                <p:nvSpPr>
                  <p:cNvPr id="56" name="Oval 55"/>
                  <p:cNvSpPr/>
                  <p:nvPr/>
                </p:nvSpPr>
                <p:spPr>
                  <a:xfrm>
                    <a:off x="4904375" y="2956458"/>
                    <a:ext cx="324356" cy="116239"/>
                  </a:xfrm>
                  <a:prstGeom prst="ellipse">
                    <a:avLst/>
                  </a:prstGeom>
                  <a:gradFill flip="none" rotWithShape="1">
                    <a:gsLst>
                      <a:gs pos="0">
                        <a:sysClr val="windowText" lastClr="000000">
                          <a:lumMod val="65000"/>
                          <a:lumOff val="35000"/>
                        </a:sys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57" name="Flowchart: Magnetic Disk 56"/>
                  <p:cNvSpPr/>
                  <p:nvPr/>
                </p:nvSpPr>
                <p:spPr>
                  <a:xfrm flipH="1">
                    <a:off x="4932588" y="2755268"/>
                    <a:ext cx="231423" cy="292780"/>
                  </a:xfrm>
                  <a:prstGeom prst="flowChartMagneticDisk">
                    <a:avLst/>
                  </a:prstGeom>
                  <a:gradFill>
                    <a:gsLst>
                      <a:gs pos="0">
                        <a:srgbClr val="00B0F0"/>
                      </a:gs>
                      <a:gs pos="38000">
                        <a:sysClr val="window" lastClr="FFFFFF"/>
                      </a:gs>
                      <a:gs pos="82000">
                        <a:srgbClr val="007CA8"/>
                      </a:gs>
                      <a:gs pos="100000">
                        <a:sysClr val="window" lastClr="FFFFFF"/>
                      </a:gs>
                    </a:gsLst>
                    <a:lin ang="21594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58" name="Oval 57"/>
                  <p:cNvSpPr/>
                  <p:nvPr/>
                </p:nvSpPr>
                <p:spPr>
                  <a:xfrm flipH="1">
                    <a:off x="4933912" y="2755269"/>
                    <a:ext cx="230101" cy="95227"/>
                  </a:xfrm>
                  <a:prstGeom prst="ellipse">
                    <a:avLst/>
                  </a:prstGeom>
                  <a:gradFill>
                    <a:gsLst>
                      <a:gs pos="31000">
                        <a:sysClr val="window" lastClr="FFFFFF"/>
                      </a:gs>
                      <a:gs pos="82000">
                        <a:srgbClr val="007CA8"/>
                      </a:gs>
                    </a:gsLst>
                    <a:lin ang="17400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grpSp>
            <p:grpSp>
              <p:nvGrpSpPr>
                <p:cNvPr id="44" name="Group 43"/>
                <p:cNvGrpSpPr/>
                <p:nvPr/>
              </p:nvGrpSpPr>
              <p:grpSpPr>
                <a:xfrm>
                  <a:off x="4889007" y="2747583"/>
                  <a:ext cx="403810" cy="395185"/>
                  <a:chOff x="4904375" y="2755269"/>
                  <a:chExt cx="324356" cy="317428"/>
                </a:xfrm>
              </p:grpSpPr>
              <p:sp>
                <p:nvSpPr>
                  <p:cNvPr id="53" name="Oval 52"/>
                  <p:cNvSpPr/>
                  <p:nvPr/>
                </p:nvSpPr>
                <p:spPr>
                  <a:xfrm>
                    <a:off x="4904375" y="2956458"/>
                    <a:ext cx="324356" cy="116239"/>
                  </a:xfrm>
                  <a:prstGeom prst="ellipse">
                    <a:avLst/>
                  </a:prstGeom>
                  <a:gradFill flip="none" rotWithShape="1">
                    <a:gsLst>
                      <a:gs pos="0">
                        <a:sysClr val="windowText" lastClr="000000">
                          <a:lumMod val="65000"/>
                          <a:lumOff val="35000"/>
                        </a:sys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54" name="Flowchart: Magnetic Disk 53"/>
                  <p:cNvSpPr/>
                  <p:nvPr/>
                </p:nvSpPr>
                <p:spPr>
                  <a:xfrm flipH="1">
                    <a:off x="4932588" y="2755269"/>
                    <a:ext cx="231423" cy="292781"/>
                  </a:xfrm>
                  <a:prstGeom prst="flowChartMagneticDisk">
                    <a:avLst/>
                  </a:prstGeom>
                  <a:gradFill>
                    <a:gsLst>
                      <a:gs pos="0">
                        <a:srgbClr val="00B0F0"/>
                      </a:gs>
                      <a:gs pos="38000">
                        <a:sysClr val="window" lastClr="FFFFFF"/>
                      </a:gs>
                      <a:gs pos="82000">
                        <a:srgbClr val="007CA8"/>
                      </a:gs>
                      <a:gs pos="100000">
                        <a:sysClr val="window" lastClr="FFFFFF"/>
                      </a:gs>
                    </a:gsLst>
                    <a:lin ang="21594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55" name="Oval 54"/>
                  <p:cNvSpPr/>
                  <p:nvPr/>
                </p:nvSpPr>
                <p:spPr>
                  <a:xfrm flipH="1">
                    <a:off x="4933912" y="2755269"/>
                    <a:ext cx="230101" cy="95227"/>
                  </a:xfrm>
                  <a:prstGeom prst="ellipse">
                    <a:avLst/>
                  </a:prstGeom>
                  <a:gradFill>
                    <a:gsLst>
                      <a:gs pos="31000">
                        <a:sysClr val="window" lastClr="FFFFFF"/>
                      </a:gs>
                      <a:gs pos="82000">
                        <a:srgbClr val="007CA8"/>
                      </a:gs>
                    </a:gsLst>
                    <a:lin ang="17400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grpSp>
            <p:grpSp>
              <p:nvGrpSpPr>
                <p:cNvPr id="45" name="Group 195"/>
                <p:cNvGrpSpPr/>
                <p:nvPr/>
              </p:nvGrpSpPr>
              <p:grpSpPr>
                <a:xfrm>
                  <a:off x="4572000" y="2832108"/>
                  <a:ext cx="403810" cy="395185"/>
                  <a:chOff x="4904375" y="2755269"/>
                  <a:chExt cx="324356" cy="317428"/>
                </a:xfrm>
              </p:grpSpPr>
              <p:sp>
                <p:nvSpPr>
                  <p:cNvPr id="50" name="Oval 49"/>
                  <p:cNvSpPr/>
                  <p:nvPr/>
                </p:nvSpPr>
                <p:spPr>
                  <a:xfrm>
                    <a:off x="4904375" y="2956458"/>
                    <a:ext cx="324356" cy="116239"/>
                  </a:xfrm>
                  <a:prstGeom prst="ellipse">
                    <a:avLst/>
                  </a:prstGeom>
                  <a:gradFill flip="none" rotWithShape="1">
                    <a:gsLst>
                      <a:gs pos="0">
                        <a:sysClr val="windowText" lastClr="000000">
                          <a:lumMod val="65000"/>
                          <a:lumOff val="35000"/>
                        </a:sys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51" name="Flowchart: Magnetic Disk 50"/>
                  <p:cNvSpPr/>
                  <p:nvPr/>
                </p:nvSpPr>
                <p:spPr>
                  <a:xfrm flipH="1">
                    <a:off x="4932588" y="2755269"/>
                    <a:ext cx="231423" cy="292781"/>
                  </a:xfrm>
                  <a:prstGeom prst="flowChartMagneticDisk">
                    <a:avLst/>
                  </a:prstGeom>
                  <a:gradFill>
                    <a:gsLst>
                      <a:gs pos="0">
                        <a:srgbClr val="00B0F0"/>
                      </a:gs>
                      <a:gs pos="38000">
                        <a:sysClr val="window" lastClr="FFFFFF"/>
                      </a:gs>
                      <a:gs pos="82000">
                        <a:srgbClr val="007CA8"/>
                      </a:gs>
                      <a:gs pos="100000">
                        <a:sysClr val="window" lastClr="FFFFFF"/>
                      </a:gs>
                    </a:gsLst>
                    <a:lin ang="21594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52" name="Oval 51"/>
                  <p:cNvSpPr/>
                  <p:nvPr/>
                </p:nvSpPr>
                <p:spPr>
                  <a:xfrm flipH="1">
                    <a:off x="4933912" y="2755269"/>
                    <a:ext cx="230101" cy="95227"/>
                  </a:xfrm>
                  <a:prstGeom prst="ellipse">
                    <a:avLst/>
                  </a:prstGeom>
                  <a:gradFill>
                    <a:gsLst>
                      <a:gs pos="31000">
                        <a:sysClr val="window" lastClr="FFFFFF"/>
                      </a:gs>
                      <a:gs pos="82000">
                        <a:srgbClr val="007CA8"/>
                      </a:gs>
                    </a:gsLst>
                    <a:lin ang="17400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grpSp>
            <p:grpSp>
              <p:nvGrpSpPr>
                <p:cNvPr id="46" name="Group 199"/>
                <p:cNvGrpSpPr/>
                <p:nvPr/>
              </p:nvGrpSpPr>
              <p:grpSpPr>
                <a:xfrm>
                  <a:off x="4810205" y="2941607"/>
                  <a:ext cx="403810" cy="395185"/>
                  <a:chOff x="4904375" y="2755269"/>
                  <a:chExt cx="324356" cy="317428"/>
                </a:xfrm>
              </p:grpSpPr>
              <p:sp>
                <p:nvSpPr>
                  <p:cNvPr id="47" name="Oval 46"/>
                  <p:cNvSpPr/>
                  <p:nvPr/>
                </p:nvSpPr>
                <p:spPr>
                  <a:xfrm>
                    <a:off x="4904375" y="2956458"/>
                    <a:ext cx="324356" cy="116239"/>
                  </a:xfrm>
                  <a:prstGeom prst="ellipse">
                    <a:avLst/>
                  </a:prstGeom>
                  <a:gradFill flip="none" rotWithShape="1">
                    <a:gsLst>
                      <a:gs pos="0">
                        <a:sysClr val="windowText" lastClr="000000">
                          <a:lumMod val="65000"/>
                          <a:lumOff val="35000"/>
                        </a:sys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48" name="Flowchart: Magnetic Disk 47"/>
                  <p:cNvSpPr/>
                  <p:nvPr/>
                </p:nvSpPr>
                <p:spPr>
                  <a:xfrm flipH="1">
                    <a:off x="4932588" y="2755269"/>
                    <a:ext cx="231423" cy="292781"/>
                  </a:xfrm>
                  <a:prstGeom prst="flowChartMagneticDisk">
                    <a:avLst/>
                  </a:prstGeom>
                  <a:gradFill>
                    <a:gsLst>
                      <a:gs pos="0">
                        <a:srgbClr val="00B0F0"/>
                      </a:gs>
                      <a:gs pos="38000">
                        <a:sysClr val="window" lastClr="FFFFFF"/>
                      </a:gs>
                      <a:gs pos="82000">
                        <a:srgbClr val="007CA8"/>
                      </a:gs>
                      <a:gs pos="100000">
                        <a:sysClr val="window" lastClr="FFFFFF"/>
                      </a:gs>
                    </a:gsLst>
                    <a:lin ang="21594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49" name="Oval 48"/>
                  <p:cNvSpPr/>
                  <p:nvPr/>
                </p:nvSpPr>
                <p:spPr>
                  <a:xfrm flipH="1">
                    <a:off x="4933912" y="2755269"/>
                    <a:ext cx="230101" cy="95227"/>
                  </a:xfrm>
                  <a:prstGeom prst="ellipse">
                    <a:avLst/>
                  </a:prstGeom>
                  <a:gradFill>
                    <a:gsLst>
                      <a:gs pos="31000">
                        <a:sysClr val="window" lastClr="FFFFFF"/>
                      </a:gs>
                      <a:gs pos="82000">
                        <a:srgbClr val="007CA8"/>
                      </a:gs>
                    </a:gsLst>
                    <a:lin ang="17400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grpSp>
          </p:grpSp>
        </p:grpSp>
      </p:grpSp>
    </p:spTree>
    <p:extLst>
      <p:ext uri="{BB962C8B-B14F-4D97-AF65-F5344CB8AC3E}">
        <p14:creationId xmlns:p14="http://schemas.microsoft.com/office/powerpoint/2010/main" val="1314737033"/>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6" name="Text Placeholder 5"/>
          <p:cNvSpPr>
            <a:spLocks noGrp="1"/>
          </p:cNvSpPr>
          <p:nvPr>
            <p:ph type="body" sz="quarter" idx="12"/>
          </p:nvPr>
        </p:nvSpPr>
        <p:spPr/>
        <p:txBody>
          <a:bodyPr/>
          <a:lstStyle/>
          <a:p>
            <a:r>
              <a:rPr lang="en-US" dirty="0" smtClean="0"/>
              <a:t>Azure IaaS VM Backup</a:t>
            </a:r>
          </a:p>
        </p:txBody>
      </p:sp>
      <p:pic>
        <p:nvPicPr>
          <p:cNvPr id="2" name="Picture 1"/>
          <p:cNvPicPr>
            <a:picLocks noChangeAspect="1"/>
          </p:cNvPicPr>
          <p:nvPr/>
        </p:nvPicPr>
        <p:blipFill>
          <a:blip r:embed="rId3"/>
          <a:stretch>
            <a:fillRect/>
          </a:stretch>
        </p:blipFill>
        <p:spPr>
          <a:xfrm>
            <a:off x="3055427" y="1209975"/>
            <a:ext cx="7276025" cy="2751698"/>
          </a:xfrm>
          <a:prstGeom prst="rect">
            <a:avLst/>
          </a:prstGeom>
        </p:spPr>
      </p:pic>
    </p:spTree>
    <p:extLst>
      <p:ext uri="{BB962C8B-B14F-4D97-AF65-F5344CB8AC3E}">
        <p14:creationId xmlns:p14="http://schemas.microsoft.com/office/powerpoint/2010/main" val="1330740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347" y="88279"/>
            <a:ext cx="9143999" cy="1816968"/>
          </a:xfrm>
        </p:spPr>
        <p:txBody>
          <a:bodyPr/>
          <a:lstStyle/>
          <a:p>
            <a:r>
              <a:rPr lang="en-GB" dirty="0">
                <a:solidFill>
                  <a:schemeClr val="bg1">
                    <a:lumMod val="50000"/>
                  </a:schemeClr>
                </a:solidFill>
              </a:rPr>
              <a:t>Summary</a:t>
            </a:r>
            <a:br>
              <a:rPr lang="en-GB" dirty="0">
                <a:solidFill>
                  <a:schemeClr val="bg1">
                    <a:lumMod val="50000"/>
                  </a:schemeClr>
                </a:solidFill>
              </a:rPr>
            </a:br>
            <a:r>
              <a:rPr lang="en-GB" sz="3200" dirty="0" smtClean="0">
                <a:solidFill>
                  <a:schemeClr val="accent1">
                    <a:lumMod val="60000"/>
                    <a:lumOff val="40000"/>
                  </a:schemeClr>
                </a:solidFill>
              </a:rPr>
              <a:t>Microsoft Azure </a:t>
            </a:r>
            <a:r>
              <a:rPr lang="en-GB" sz="3200" dirty="0">
                <a:solidFill>
                  <a:schemeClr val="accent1">
                    <a:lumMod val="60000"/>
                    <a:lumOff val="40000"/>
                  </a:schemeClr>
                </a:solidFill>
              </a:rPr>
              <a:t>Backup</a:t>
            </a:r>
            <a:endParaRPr lang="en-GB" dirty="0">
              <a:solidFill>
                <a:schemeClr val="accent1">
                  <a:lumMod val="60000"/>
                  <a:lumOff val="40000"/>
                </a:schemeClr>
              </a:solidFill>
            </a:endParaRPr>
          </a:p>
        </p:txBody>
      </p:sp>
      <p:grpSp>
        <p:nvGrpSpPr>
          <p:cNvPr id="5" name="Group 4"/>
          <p:cNvGrpSpPr/>
          <p:nvPr/>
        </p:nvGrpSpPr>
        <p:grpSpPr>
          <a:xfrm>
            <a:off x="6272268" y="2156037"/>
            <a:ext cx="2742810" cy="2742810"/>
            <a:chOff x="6272275" y="1440493"/>
            <a:chExt cx="2743200" cy="2743200"/>
          </a:xfrm>
          <a:solidFill>
            <a:srgbClr val="0072C6"/>
          </a:solidFill>
        </p:grpSpPr>
        <p:sp>
          <p:nvSpPr>
            <p:cNvPr id="10" name="Rectangle 9"/>
            <p:cNvSpPr/>
            <p:nvPr/>
          </p:nvSpPr>
          <p:spPr bwMode="auto">
            <a:xfrm>
              <a:off x="6272275" y="1440493"/>
              <a:ext cx="2743200" cy="2743200"/>
            </a:xfrm>
            <a:prstGeom prst="rect">
              <a:avLst/>
            </a:prstGeom>
            <a:grp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82854" tIns="91427" rIns="182854" bIns="38851" numCol="1" rtlCol="0" anchor="t" anchorCtr="0" compatLnSpc="1">
              <a:prstTxWarp prst="textNoShape">
                <a:avLst/>
              </a:prstTxWarp>
            </a:bodyPr>
            <a:lstStyle/>
            <a:p>
              <a:pPr defTabSz="776744" fontAlgn="base">
                <a:spcBef>
                  <a:spcPct val="0"/>
                </a:spcBef>
                <a:spcAft>
                  <a:spcPct val="0"/>
                </a:spcAft>
                <a:tabLst>
                  <a:tab pos="244162" algn="l"/>
                </a:tabLst>
              </a:pPr>
              <a:r>
                <a:rPr lang="en-US" sz="2379" dirty="0">
                  <a:gradFill>
                    <a:gsLst>
                      <a:gs pos="0">
                        <a:srgbClr val="FFFFFF"/>
                      </a:gs>
                      <a:gs pos="100000">
                        <a:srgbClr val="FFFFFF"/>
                      </a:gs>
                    </a:gsLst>
                    <a:lin ang="5400000" scaled="0"/>
                  </a:gradFill>
                </a:rPr>
                <a:t>Secure – only you have the key</a:t>
              </a:r>
            </a:p>
          </p:txBody>
        </p:sp>
        <p:pic>
          <p:nvPicPr>
            <p:cNvPr id="7" name="Picture 4"/>
            <p:cNvPicPr>
              <a:picLocks noChangeAspect="1" noChangeArrowheads="1"/>
            </p:cNvPicPr>
            <p:nvPr/>
          </p:nvPicPr>
          <p:blipFill>
            <a:blip r:embed="rId3" cstate="email">
              <a:biLevel thresh="50000"/>
              <a:extLst>
                <a:ext uri="{28A0092B-C50C-407E-A947-70E740481C1C}">
                  <a14:useLocalDpi xmlns:a14="http://schemas.microsoft.com/office/drawing/2010/main"/>
                </a:ext>
              </a:extLst>
            </a:blip>
            <a:srcRect/>
            <a:stretch>
              <a:fillRect/>
            </a:stretch>
          </p:blipFill>
          <p:spPr bwMode="auto">
            <a:xfrm>
              <a:off x="8106886" y="2996382"/>
              <a:ext cx="759410" cy="1037762"/>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 name="Group 3"/>
          <p:cNvGrpSpPr/>
          <p:nvPr/>
        </p:nvGrpSpPr>
        <p:grpSpPr>
          <a:xfrm>
            <a:off x="3374066" y="2156037"/>
            <a:ext cx="2742810" cy="2742810"/>
            <a:chOff x="3373662" y="1440493"/>
            <a:chExt cx="2743200" cy="2743200"/>
          </a:xfrm>
          <a:solidFill>
            <a:srgbClr val="0072C6"/>
          </a:solidFill>
        </p:grpSpPr>
        <p:sp>
          <p:nvSpPr>
            <p:cNvPr id="9" name="Rectangle 8"/>
            <p:cNvSpPr/>
            <p:nvPr/>
          </p:nvSpPr>
          <p:spPr bwMode="auto">
            <a:xfrm>
              <a:off x="3373662" y="1440493"/>
              <a:ext cx="2743200" cy="2743200"/>
            </a:xfrm>
            <a:prstGeom prst="rect">
              <a:avLst/>
            </a:prstGeom>
            <a:grp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82854" tIns="91427" rIns="182854" bIns="38851" numCol="1" rtlCol="0" anchor="t" anchorCtr="0" compatLnSpc="1">
              <a:prstTxWarp prst="textNoShape">
                <a:avLst/>
              </a:prstTxWarp>
            </a:bodyPr>
            <a:lstStyle/>
            <a:p>
              <a:pPr defTabSz="776744" fontAlgn="base">
                <a:spcBef>
                  <a:spcPct val="0"/>
                </a:spcBef>
                <a:spcAft>
                  <a:spcPct val="0"/>
                </a:spcAft>
                <a:tabLst>
                  <a:tab pos="244162" algn="l"/>
                </a:tabLst>
              </a:pPr>
              <a:r>
                <a:rPr lang="en-US" sz="2379" dirty="0">
                  <a:gradFill>
                    <a:gsLst>
                      <a:gs pos="0">
                        <a:srgbClr val="FFFFFF"/>
                      </a:gs>
                      <a:gs pos="100000">
                        <a:srgbClr val="FFFFFF"/>
                      </a:gs>
                    </a:gsLst>
                    <a:lin ang="5400000" scaled="0"/>
                  </a:gradFill>
                </a:rPr>
                <a:t>Convenient offsite protection</a:t>
              </a:r>
            </a:p>
          </p:txBody>
        </p:sp>
        <p:grpSp>
          <p:nvGrpSpPr>
            <p:cNvPr id="13" name="Group 12"/>
            <p:cNvGrpSpPr/>
            <p:nvPr/>
          </p:nvGrpSpPr>
          <p:grpSpPr>
            <a:xfrm>
              <a:off x="4794924" y="2930831"/>
              <a:ext cx="1193800" cy="1103313"/>
              <a:chOff x="2590800" y="3668712"/>
              <a:chExt cx="1193800" cy="1103313"/>
            </a:xfrm>
            <a:grpFill/>
          </p:grpSpPr>
          <p:sp>
            <p:nvSpPr>
              <p:cNvPr id="14" name="Freeform 562"/>
              <p:cNvSpPr>
                <a:spLocks/>
              </p:cNvSpPr>
              <p:nvPr/>
            </p:nvSpPr>
            <p:spPr bwMode="auto">
              <a:xfrm>
                <a:off x="2882900" y="411162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endParaRPr>
              </a:p>
            </p:txBody>
          </p:sp>
          <p:sp>
            <p:nvSpPr>
              <p:cNvPr id="15" name="Freeform 563"/>
              <p:cNvSpPr>
                <a:spLocks/>
              </p:cNvSpPr>
              <p:nvPr/>
            </p:nvSpPr>
            <p:spPr bwMode="auto">
              <a:xfrm>
                <a:off x="2882900" y="4095750"/>
                <a:ext cx="0" cy="1588"/>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endParaRPr>
              </a:p>
            </p:txBody>
          </p:sp>
          <p:sp>
            <p:nvSpPr>
              <p:cNvPr id="16" name="Freeform 564"/>
              <p:cNvSpPr>
                <a:spLocks/>
              </p:cNvSpPr>
              <p:nvPr/>
            </p:nvSpPr>
            <p:spPr bwMode="auto">
              <a:xfrm>
                <a:off x="3408363" y="4051300"/>
                <a:ext cx="0" cy="0"/>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0"/>
                      <a:pt x="0" y="1"/>
                      <a:pt x="0" y="1"/>
                    </a:cubicBez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endParaRPr>
              </a:p>
            </p:txBody>
          </p:sp>
          <p:sp>
            <p:nvSpPr>
              <p:cNvPr id="17" name="Freeform 565"/>
              <p:cNvSpPr>
                <a:spLocks/>
              </p:cNvSpPr>
              <p:nvPr/>
            </p:nvSpPr>
            <p:spPr bwMode="auto">
              <a:xfrm>
                <a:off x="3054350" y="38750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endParaRPr>
              </a:p>
            </p:txBody>
          </p:sp>
          <p:sp>
            <p:nvSpPr>
              <p:cNvPr id="18" name="Freeform 566"/>
              <p:cNvSpPr>
                <a:spLocks/>
              </p:cNvSpPr>
              <p:nvPr/>
            </p:nvSpPr>
            <p:spPr bwMode="auto">
              <a:xfrm>
                <a:off x="3173413" y="418306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endParaRPr>
              </a:p>
            </p:txBody>
          </p:sp>
          <p:sp>
            <p:nvSpPr>
              <p:cNvPr id="19" name="Freeform 567"/>
              <p:cNvSpPr>
                <a:spLocks noEditPoints="1"/>
              </p:cNvSpPr>
              <p:nvPr/>
            </p:nvSpPr>
            <p:spPr bwMode="auto">
              <a:xfrm>
                <a:off x="2713038" y="3668712"/>
                <a:ext cx="904875" cy="615950"/>
              </a:xfrm>
              <a:custGeom>
                <a:avLst/>
                <a:gdLst>
                  <a:gd name="T0" fmla="*/ 804 w 913"/>
                  <a:gd name="T1" fmla="*/ 237 h 621"/>
                  <a:gd name="T2" fmla="*/ 766 w 913"/>
                  <a:gd name="T3" fmla="*/ 244 h 621"/>
                  <a:gd name="T4" fmla="*/ 764 w 913"/>
                  <a:gd name="T5" fmla="*/ 193 h 621"/>
                  <a:gd name="T6" fmla="*/ 522 w 913"/>
                  <a:gd name="T7" fmla="*/ 18 h 621"/>
                  <a:gd name="T8" fmla="*/ 368 w 913"/>
                  <a:gd name="T9" fmla="*/ 129 h 621"/>
                  <a:gd name="T10" fmla="*/ 368 w 913"/>
                  <a:gd name="T11" fmla="*/ 129 h 621"/>
                  <a:gd name="T12" fmla="*/ 276 w 913"/>
                  <a:gd name="T13" fmla="*/ 82 h 621"/>
                  <a:gd name="T14" fmla="*/ 130 w 913"/>
                  <a:gd name="T15" fmla="*/ 206 h 621"/>
                  <a:gd name="T16" fmla="*/ 138 w 913"/>
                  <a:gd name="T17" fmla="*/ 263 h 621"/>
                  <a:gd name="T18" fmla="*/ 138 w 913"/>
                  <a:gd name="T19" fmla="*/ 263 h 621"/>
                  <a:gd name="T20" fmla="*/ 22 w 913"/>
                  <a:gd name="T21" fmla="*/ 333 h 621"/>
                  <a:gd name="T22" fmla="*/ 86 w 913"/>
                  <a:gd name="T23" fmla="*/ 476 h 621"/>
                  <a:gd name="T24" fmla="*/ 174 w 913"/>
                  <a:gd name="T25" fmla="*/ 473 h 621"/>
                  <a:gd name="T26" fmla="*/ 174 w 913"/>
                  <a:gd name="T27" fmla="*/ 472 h 621"/>
                  <a:gd name="T28" fmla="*/ 188 w 913"/>
                  <a:gd name="T29" fmla="*/ 512 h 621"/>
                  <a:gd name="T30" fmla="*/ 398 w 913"/>
                  <a:gd name="T31" fmla="*/ 582 h 621"/>
                  <a:gd name="T32" fmla="*/ 452 w 913"/>
                  <a:gd name="T33" fmla="*/ 538 h 621"/>
                  <a:gd name="T34" fmla="*/ 567 w 913"/>
                  <a:gd name="T35" fmla="*/ 577 h 621"/>
                  <a:gd name="T36" fmla="*/ 637 w 913"/>
                  <a:gd name="T37" fmla="*/ 500 h 621"/>
                  <a:gd name="T38" fmla="*/ 731 w 913"/>
                  <a:gd name="T39" fmla="*/ 507 h 621"/>
                  <a:gd name="T40" fmla="*/ 768 w 913"/>
                  <a:gd name="T41" fmla="*/ 449 h 621"/>
                  <a:gd name="T42" fmla="*/ 804 w 913"/>
                  <a:gd name="T43" fmla="*/ 455 h 621"/>
                  <a:gd name="T44" fmla="*/ 913 w 913"/>
                  <a:gd name="T45" fmla="*/ 346 h 621"/>
                  <a:gd name="T46" fmla="*/ 804 w 913"/>
                  <a:gd name="T47" fmla="*/ 237 h 621"/>
                  <a:gd name="T48" fmla="*/ 172 w 913"/>
                  <a:gd name="T49" fmla="*/ 447 h 621"/>
                  <a:gd name="T50" fmla="*/ 172 w 913"/>
                  <a:gd name="T51" fmla="*/ 447 h 621"/>
                  <a:gd name="T52" fmla="*/ 172 w 913"/>
                  <a:gd name="T53" fmla="*/ 447 h 621"/>
                  <a:gd name="T54" fmla="*/ 172 w 913"/>
                  <a:gd name="T55" fmla="*/ 447 h 621"/>
                  <a:gd name="T56" fmla="*/ 172 w 913"/>
                  <a:gd name="T57" fmla="*/ 432 h 621"/>
                  <a:gd name="T58" fmla="*/ 172 w 913"/>
                  <a:gd name="T59" fmla="*/ 431 h 621"/>
                  <a:gd name="T60" fmla="*/ 172 w 913"/>
                  <a:gd name="T61" fmla="*/ 431 h 621"/>
                  <a:gd name="T62" fmla="*/ 172 w 913"/>
                  <a:gd name="T63" fmla="*/ 432 h 621"/>
                  <a:gd name="T64" fmla="*/ 345 w 913"/>
                  <a:gd name="T65" fmla="*/ 208 h 621"/>
                  <a:gd name="T66" fmla="*/ 345 w 913"/>
                  <a:gd name="T67" fmla="*/ 208 h 621"/>
                  <a:gd name="T68" fmla="*/ 345 w 913"/>
                  <a:gd name="T69" fmla="*/ 208 h 621"/>
                  <a:gd name="T70" fmla="*/ 345 w 913"/>
                  <a:gd name="T71" fmla="*/ 208 h 621"/>
                  <a:gd name="T72" fmla="*/ 465 w 913"/>
                  <a:gd name="T73" fmla="*/ 518 h 621"/>
                  <a:gd name="T74" fmla="*/ 465 w 913"/>
                  <a:gd name="T75" fmla="*/ 518 h 621"/>
                  <a:gd name="T76" fmla="*/ 465 w 913"/>
                  <a:gd name="T77" fmla="*/ 518 h 621"/>
                  <a:gd name="T78" fmla="*/ 465 w 913"/>
                  <a:gd name="T79" fmla="*/ 518 h 621"/>
                  <a:gd name="T80" fmla="*/ 702 w 913"/>
                  <a:gd name="T81" fmla="*/ 385 h 621"/>
                  <a:gd name="T82" fmla="*/ 702 w 913"/>
                  <a:gd name="T83" fmla="*/ 385 h 621"/>
                  <a:gd name="T84" fmla="*/ 702 w 913"/>
                  <a:gd name="T85" fmla="*/ 386 h 621"/>
                  <a:gd name="T86" fmla="*/ 702 w 913"/>
                  <a:gd name="T87" fmla="*/ 385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13" h="621">
                    <a:moveTo>
                      <a:pt x="804" y="237"/>
                    </a:moveTo>
                    <a:cubicBezTo>
                      <a:pt x="791" y="237"/>
                      <a:pt x="778" y="239"/>
                      <a:pt x="766" y="244"/>
                    </a:cubicBezTo>
                    <a:cubicBezTo>
                      <a:pt x="767" y="227"/>
                      <a:pt x="766" y="210"/>
                      <a:pt x="764" y="193"/>
                    </a:cubicBezTo>
                    <a:cubicBezTo>
                      <a:pt x="745" y="78"/>
                      <a:pt x="637" y="0"/>
                      <a:pt x="522" y="18"/>
                    </a:cubicBezTo>
                    <a:cubicBezTo>
                      <a:pt x="454" y="29"/>
                      <a:pt x="398" y="72"/>
                      <a:pt x="368" y="129"/>
                    </a:cubicBezTo>
                    <a:cubicBezTo>
                      <a:pt x="368" y="129"/>
                      <a:pt x="368" y="129"/>
                      <a:pt x="368" y="129"/>
                    </a:cubicBezTo>
                    <a:cubicBezTo>
                      <a:pt x="346" y="103"/>
                      <a:pt x="314" y="85"/>
                      <a:pt x="276" y="82"/>
                    </a:cubicBezTo>
                    <a:cubicBezTo>
                      <a:pt x="202" y="76"/>
                      <a:pt x="136" y="131"/>
                      <a:pt x="130" y="206"/>
                    </a:cubicBezTo>
                    <a:cubicBezTo>
                      <a:pt x="128" y="226"/>
                      <a:pt x="131" y="245"/>
                      <a:pt x="138" y="263"/>
                    </a:cubicBezTo>
                    <a:cubicBezTo>
                      <a:pt x="138" y="263"/>
                      <a:pt x="138" y="263"/>
                      <a:pt x="138" y="263"/>
                    </a:cubicBezTo>
                    <a:cubicBezTo>
                      <a:pt x="89" y="258"/>
                      <a:pt x="41" y="285"/>
                      <a:pt x="22" y="333"/>
                    </a:cubicBezTo>
                    <a:cubicBezTo>
                      <a:pt x="0" y="390"/>
                      <a:pt x="29" y="454"/>
                      <a:pt x="86" y="476"/>
                    </a:cubicBezTo>
                    <a:cubicBezTo>
                      <a:pt x="116" y="488"/>
                      <a:pt x="148" y="486"/>
                      <a:pt x="174" y="473"/>
                    </a:cubicBezTo>
                    <a:cubicBezTo>
                      <a:pt x="174" y="472"/>
                      <a:pt x="174" y="472"/>
                      <a:pt x="174" y="472"/>
                    </a:cubicBezTo>
                    <a:cubicBezTo>
                      <a:pt x="177" y="486"/>
                      <a:pt x="182" y="499"/>
                      <a:pt x="188" y="512"/>
                    </a:cubicBezTo>
                    <a:cubicBezTo>
                      <a:pt x="227" y="589"/>
                      <a:pt x="321" y="621"/>
                      <a:pt x="398" y="582"/>
                    </a:cubicBezTo>
                    <a:cubicBezTo>
                      <a:pt x="420" y="571"/>
                      <a:pt x="438" y="556"/>
                      <a:pt x="452" y="538"/>
                    </a:cubicBezTo>
                    <a:cubicBezTo>
                      <a:pt x="477" y="574"/>
                      <a:pt x="523" y="591"/>
                      <a:pt x="567" y="577"/>
                    </a:cubicBezTo>
                    <a:cubicBezTo>
                      <a:pt x="604" y="565"/>
                      <a:pt x="629" y="535"/>
                      <a:pt x="637" y="500"/>
                    </a:cubicBezTo>
                    <a:cubicBezTo>
                      <a:pt x="663" y="522"/>
                      <a:pt x="701" y="526"/>
                      <a:pt x="731" y="507"/>
                    </a:cubicBezTo>
                    <a:cubicBezTo>
                      <a:pt x="752" y="493"/>
                      <a:pt x="765" y="472"/>
                      <a:pt x="768" y="449"/>
                    </a:cubicBezTo>
                    <a:cubicBezTo>
                      <a:pt x="779" y="453"/>
                      <a:pt x="791" y="455"/>
                      <a:pt x="804" y="455"/>
                    </a:cubicBezTo>
                    <a:cubicBezTo>
                      <a:pt x="864" y="455"/>
                      <a:pt x="913" y="406"/>
                      <a:pt x="913" y="346"/>
                    </a:cubicBezTo>
                    <a:cubicBezTo>
                      <a:pt x="913" y="286"/>
                      <a:pt x="864" y="237"/>
                      <a:pt x="804" y="237"/>
                    </a:cubicBezTo>
                    <a:close/>
                    <a:moveTo>
                      <a:pt x="172" y="447"/>
                    </a:moveTo>
                    <a:cubicBezTo>
                      <a:pt x="172" y="447"/>
                      <a:pt x="172" y="447"/>
                      <a:pt x="172" y="447"/>
                    </a:cubicBezTo>
                    <a:cubicBezTo>
                      <a:pt x="172" y="447"/>
                      <a:pt x="172" y="447"/>
                      <a:pt x="172" y="447"/>
                    </a:cubicBezTo>
                    <a:cubicBezTo>
                      <a:pt x="172" y="447"/>
                      <a:pt x="172" y="447"/>
                      <a:pt x="172" y="447"/>
                    </a:cubicBezTo>
                    <a:close/>
                    <a:moveTo>
                      <a:pt x="172" y="432"/>
                    </a:moveTo>
                    <a:cubicBezTo>
                      <a:pt x="172" y="432"/>
                      <a:pt x="172" y="431"/>
                      <a:pt x="172" y="431"/>
                    </a:cubicBezTo>
                    <a:cubicBezTo>
                      <a:pt x="172" y="431"/>
                      <a:pt x="172" y="431"/>
                      <a:pt x="172" y="431"/>
                    </a:cubicBezTo>
                    <a:cubicBezTo>
                      <a:pt x="172" y="431"/>
                      <a:pt x="172" y="431"/>
                      <a:pt x="172" y="432"/>
                    </a:cubicBezTo>
                    <a:close/>
                    <a:moveTo>
                      <a:pt x="345" y="208"/>
                    </a:moveTo>
                    <a:cubicBezTo>
                      <a:pt x="345" y="208"/>
                      <a:pt x="345" y="208"/>
                      <a:pt x="345" y="208"/>
                    </a:cubicBezTo>
                    <a:cubicBezTo>
                      <a:pt x="345" y="208"/>
                      <a:pt x="345" y="208"/>
                      <a:pt x="345" y="208"/>
                    </a:cubicBezTo>
                    <a:cubicBezTo>
                      <a:pt x="345" y="208"/>
                      <a:pt x="345" y="208"/>
                      <a:pt x="345" y="208"/>
                    </a:cubicBezTo>
                    <a:close/>
                    <a:moveTo>
                      <a:pt x="465" y="518"/>
                    </a:moveTo>
                    <a:cubicBezTo>
                      <a:pt x="465" y="518"/>
                      <a:pt x="465" y="518"/>
                      <a:pt x="465" y="518"/>
                    </a:cubicBezTo>
                    <a:cubicBezTo>
                      <a:pt x="465" y="518"/>
                      <a:pt x="465" y="518"/>
                      <a:pt x="465" y="518"/>
                    </a:cubicBezTo>
                    <a:cubicBezTo>
                      <a:pt x="465" y="518"/>
                      <a:pt x="465" y="518"/>
                      <a:pt x="465" y="518"/>
                    </a:cubicBezTo>
                    <a:close/>
                    <a:moveTo>
                      <a:pt x="702" y="385"/>
                    </a:moveTo>
                    <a:cubicBezTo>
                      <a:pt x="702" y="385"/>
                      <a:pt x="702" y="385"/>
                      <a:pt x="702" y="385"/>
                    </a:cubicBezTo>
                    <a:cubicBezTo>
                      <a:pt x="702" y="385"/>
                      <a:pt x="702" y="386"/>
                      <a:pt x="702" y="386"/>
                    </a:cubicBezTo>
                    <a:cubicBezTo>
                      <a:pt x="702" y="386"/>
                      <a:pt x="702" y="385"/>
                      <a:pt x="702" y="3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endParaRPr>
              </a:p>
            </p:txBody>
          </p:sp>
          <p:sp>
            <p:nvSpPr>
              <p:cNvPr id="20" name="Freeform 568"/>
              <p:cNvSpPr>
                <a:spLocks/>
              </p:cNvSpPr>
              <p:nvPr/>
            </p:nvSpPr>
            <p:spPr bwMode="auto">
              <a:xfrm>
                <a:off x="2974975" y="4470400"/>
                <a:ext cx="174625" cy="301625"/>
              </a:xfrm>
              <a:custGeom>
                <a:avLst/>
                <a:gdLst>
                  <a:gd name="T0" fmla="*/ 0 w 110"/>
                  <a:gd name="T1" fmla="*/ 187 h 190"/>
                  <a:gd name="T2" fmla="*/ 0 w 110"/>
                  <a:gd name="T3" fmla="*/ 190 h 190"/>
                  <a:gd name="T4" fmla="*/ 110 w 110"/>
                  <a:gd name="T5" fmla="*/ 127 h 190"/>
                  <a:gd name="T6" fmla="*/ 110 w 110"/>
                  <a:gd name="T7" fmla="*/ 0 h 190"/>
                  <a:gd name="T8" fmla="*/ 104 w 110"/>
                  <a:gd name="T9" fmla="*/ 3 h 190"/>
                  <a:gd name="T10" fmla="*/ 0 w 110"/>
                  <a:gd name="T11" fmla="*/ 63 h 190"/>
                  <a:gd name="T12" fmla="*/ 0 w 110"/>
                  <a:gd name="T13" fmla="*/ 187 h 190"/>
                </a:gdLst>
                <a:ahLst/>
                <a:cxnLst>
                  <a:cxn ang="0">
                    <a:pos x="T0" y="T1"/>
                  </a:cxn>
                  <a:cxn ang="0">
                    <a:pos x="T2" y="T3"/>
                  </a:cxn>
                  <a:cxn ang="0">
                    <a:pos x="T4" y="T5"/>
                  </a:cxn>
                  <a:cxn ang="0">
                    <a:pos x="T6" y="T7"/>
                  </a:cxn>
                  <a:cxn ang="0">
                    <a:pos x="T8" y="T9"/>
                  </a:cxn>
                  <a:cxn ang="0">
                    <a:pos x="T10" y="T11"/>
                  </a:cxn>
                  <a:cxn ang="0">
                    <a:pos x="T12" y="T13"/>
                  </a:cxn>
                </a:cxnLst>
                <a:rect l="0" t="0" r="r" b="b"/>
                <a:pathLst>
                  <a:path w="110" h="190">
                    <a:moveTo>
                      <a:pt x="0" y="187"/>
                    </a:moveTo>
                    <a:lnTo>
                      <a:pt x="0" y="190"/>
                    </a:lnTo>
                    <a:lnTo>
                      <a:pt x="110" y="127"/>
                    </a:lnTo>
                    <a:lnTo>
                      <a:pt x="110" y="0"/>
                    </a:lnTo>
                    <a:lnTo>
                      <a:pt x="104" y="3"/>
                    </a:lnTo>
                    <a:lnTo>
                      <a:pt x="0" y="63"/>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endParaRPr>
              </a:p>
            </p:txBody>
          </p:sp>
          <p:sp>
            <p:nvSpPr>
              <p:cNvPr id="21" name="Freeform 569"/>
              <p:cNvSpPr>
                <a:spLocks/>
              </p:cNvSpPr>
              <p:nvPr/>
            </p:nvSpPr>
            <p:spPr bwMode="auto">
              <a:xfrm>
                <a:off x="2790825" y="4352925"/>
                <a:ext cx="350838" cy="203200"/>
              </a:xfrm>
              <a:custGeom>
                <a:avLst/>
                <a:gdLst>
                  <a:gd name="T0" fmla="*/ 221 w 221"/>
                  <a:gd name="T1" fmla="*/ 64 h 128"/>
                  <a:gd name="T2" fmla="*/ 110 w 221"/>
                  <a:gd name="T3" fmla="*/ 0 h 128"/>
                  <a:gd name="T4" fmla="*/ 0 w 221"/>
                  <a:gd name="T5" fmla="*/ 64 h 128"/>
                  <a:gd name="T6" fmla="*/ 72 w 221"/>
                  <a:gd name="T7" fmla="*/ 105 h 128"/>
                  <a:gd name="T8" fmla="*/ 111 w 221"/>
                  <a:gd name="T9" fmla="*/ 128 h 128"/>
                  <a:gd name="T10" fmla="*/ 221 w 221"/>
                  <a:gd name="T11" fmla="*/ 64 h 128"/>
                </a:gdLst>
                <a:ahLst/>
                <a:cxnLst>
                  <a:cxn ang="0">
                    <a:pos x="T0" y="T1"/>
                  </a:cxn>
                  <a:cxn ang="0">
                    <a:pos x="T2" y="T3"/>
                  </a:cxn>
                  <a:cxn ang="0">
                    <a:pos x="T4" y="T5"/>
                  </a:cxn>
                  <a:cxn ang="0">
                    <a:pos x="T6" y="T7"/>
                  </a:cxn>
                  <a:cxn ang="0">
                    <a:pos x="T8" y="T9"/>
                  </a:cxn>
                  <a:cxn ang="0">
                    <a:pos x="T10" y="T11"/>
                  </a:cxn>
                </a:cxnLst>
                <a:rect l="0" t="0" r="r" b="b"/>
                <a:pathLst>
                  <a:path w="221" h="128">
                    <a:moveTo>
                      <a:pt x="221" y="64"/>
                    </a:moveTo>
                    <a:lnTo>
                      <a:pt x="110" y="0"/>
                    </a:lnTo>
                    <a:lnTo>
                      <a:pt x="0" y="64"/>
                    </a:lnTo>
                    <a:lnTo>
                      <a:pt x="72" y="105"/>
                    </a:lnTo>
                    <a:lnTo>
                      <a:pt x="111" y="128"/>
                    </a:lnTo>
                    <a:lnTo>
                      <a:pt x="221"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endParaRPr>
              </a:p>
            </p:txBody>
          </p:sp>
          <p:sp>
            <p:nvSpPr>
              <p:cNvPr id="22" name="Freeform 570"/>
              <p:cNvSpPr>
                <a:spLocks/>
              </p:cNvSpPr>
              <p:nvPr/>
            </p:nvSpPr>
            <p:spPr bwMode="auto">
              <a:xfrm>
                <a:off x="2781300" y="4470400"/>
                <a:ext cx="176213" cy="301625"/>
              </a:xfrm>
              <a:custGeom>
                <a:avLst/>
                <a:gdLst>
                  <a:gd name="T0" fmla="*/ 0 w 111"/>
                  <a:gd name="T1" fmla="*/ 127 h 190"/>
                  <a:gd name="T2" fmla="*/ 111 w 111"/>
                  <a:gd name="T3" fmla="*/ 190 h 190"/>
                  <a:gd name="T4" fmla="*/ 111 w 111"/>
                  <a:gd name="T5" fmla="*/ 63 h 190"/>
                  <a:gd name="T6" fmla="*/ 0 w 111"/>
                  <a:gd name="T7" fmla="*/ 0 h 190"/>
                  <a:gd name="T8" fmla="*/ 0 w 111"/>
                  <a:gd name="T9" fmla="*/ 127 h 190"/>
                </a:gdLst>
                <a:ahLst/>
                <a:cxnLst>
                  <a:cxn ang="0">
                    <a:pos x="T0" y="T1"/>
                  </a:cxn>
                  <a:cxn ang="0">
                    <a:pos x="T2" y="T3"/>
                  </a:cxn>
                  <a:cxn ang="0">
                    <a:pos x="T4" y="T5"/>
                  </a:cxn>
                  <a:cxn ang="0">
                    <a:pos x="T6" y="T7"/>
                  </a:cxn>
                  <a:cxn ang="0">
                    <a:pos x="T8" y="T9"/>
                  </a:cxn>
                </a:cxnLst>
                <a:rect l="0" t="0" r="r" b="b"/>
                <a:pathLst>
                  <a:path w="111" h="190">
                    <a:moveTo>
                      <a:pt x="0" y="127"/>
                    </a:moveTo>
                    <a:lnTo>
                      <a:pt x="111" y="190"/>
                    </a:lnTo>
                    <a:lnTo>
                      <a:pt x="111" y="63"/>
                    </a:lnTo>
                    <a:lnTo>
                      <a:pt x="0" y="0"/>
                    </a:lnTo>
                    <a:lnTo>
                      <a:pt x="0"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endParaRPr>
              </a:p>
            </p:txBody>
          </p:sp>
          <p:sp>
            <p:nvSpPr>
              <p:cNvPr id="23" name="Freeform 571"/>
              <p:cNvSpPr>
                <a:spLocks/>
              </p:cNvSpPr>
              <p:nvPr/>
            </p:nvSpPr>
            <p:spPr bwMode="auto">
              <a:xfrm>
                <a:off x="3389313" y="4470400"/>
                <a:ext cx="174625" cy="301625"/>
              </a:xfrm>
              <a:custGeom>
                <a:avLst/>
                <a:gdLst>
                  <a:gd name="T0" fmla="*/ 0 w 110"/>
                  <a:gd name="T1" fmla="*/ 187 h 190"/>
                  <a:gd name="T2" fmla="*/ 0 w 110"/>
                  <a:gd name="T3" fmla="*/ 190 h 190"/>
                  <a:gd name="T4" fmla="*/ 110 w 110"/>
                  <a:gd name="T5" fmla="*/ 127 h 190"/>
                  <a:gd name="T6" fmla="*/ 110 w 110"/>
                  <a:gd name="T7" fmla="*/ 0 h 190"/>
                  <a:gd name="T8" fmla="*/ 104 w 110"/>
                  <a:gd name="T9" fmla="*/ 3 h 190"/>
                  <a:gd name="T10" fmla="*/ 1 w 110"/>
                  <a:gd name="T11" fmla="*/ 63 h 190"/>
                  <a:gd name="T12" fmla="*/ 0 w 110"/>
                  <a:gd name="T13" fmla="*/ 187 h 190"/>
                </a:gdLst>
                <a:ahLst/>
                <a:cxnLst>
                  <a:cxn ang="0">
                    <a:pos x="T0" y="T1"/>
                  </a:cxn>
                  <a:cxn ang="0">
                    <a:pos x="T2" y="T3"/>
                  </a:cxn>
                  <a:cxn ang="0">
                    <a:pos x="T4" y="T5"/>
                  </a:cxn>
                  <a:cxn ang="0">
                    <a:pos x="T6" y="T7"/>
                  </a:cxn>
                  <a:cxn ang="0">
                    <a:pos x="T8" y="T9"/>
                  </a:cxn>
                  <a:cxn ang="0">
                    <a:pos x="T10" y="T11"/>
                  </a:cxn>
                  <a:cxn ang="0">
                    <a:pos x="T12" y="T13"/>
                  </a:cxn>
                </a:cxnLst>
                <a:rect l="0" t="0" r="r" b="b"/>
                <a:pathLst>
                  <a:path w="110" h="190">
                    <a:moveTo>
                      <a:pt x="0" y="187"/>
                    </a:moveTo>
                    <a:lnTo>
                      <a:pt x="0" y="190"/>
                    </a:lnTo>
                    <a:lnTo>
                      <a:pt x="110" y="127"/>
                    </a:lnTo>
                    <a:lnTo>
                      <a:pt x="110" y="0"/>
                    </a:lnTo>
                    <a:lnTo>
                      <a:pt x="104" y="3"/>
                    </a:lnTo>
                    <a:lnTo>
                      <a:pt x="1" y="63"/>
                    </a:lnTo>
                    <a:lnTo>
                      <a:pt x="0"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endParaRPr>
              </a:p>
            </p:txBody>
          </p:sp>
          <p:sp>
            <p:nvSpPr>
              <p:cNvPr id="24" name="Freeform 572"/>
              <p:cNvSpPr>
                <a:spLocks/>
              </p:cNvSpPr>
              <p:nvPr/>
            </p:nvSpPr>
            <p:spPr bwMode="auto">
              <a:xfrm>
                <a:off x="3205163" y="4352925"/>
                <a:ext cx="350838" cy="203200"/>
              </a:xfrm>
              <a:custGeom>
                <a:avLst/>
                <a:gdLst>
                  <a:gd name="T0" fmla="*/ 221 w 221"/>
                  <a:gd name="T1" fmla="*/ 64 h 128"/>
                  <a:gd name="T2" fmla="*/ 110 w 221"/>
                  <a:gd name="T3" fmla="*/ 0 h 128"/>
                  <a:gd name="T4" fmla="*/ 0 w 221"/>
                  <a:gd name="T5" fmla="*/ 64 h 128"/>
                  <a:gd name="T6" fmla="*/ 73 w 221"/>
                  <a:gd name="T7" fmla="*/ 105 h 128"/>
                  <a:gd name="T8" fmla="*/ 111 w 221"/>
                  <a:gd name="T9" fmla="*/ 128 h 128"/>
                  <a:gd name="T10" fmla="*/ 221 w 221"/>
                  <a:gd name="T11" fmla="*/ 64 h 128"/>
                </a:gdLst>
                <a:ahLst/>
                <a:cxnLst>
                  <a:cxn ang="0">
                    <a:pos x="T0" y="T1"/>
                  </a:cxn>
                  <a:cxn ang="0">
                    <a:pos x="T2" y="T3"/>
                  </a:cxn>
                  <a:cxn ang="0">
                    <a:pos x="T4" y="T5"/>
                  </a:cxn>
                  <a:cxn ang="0">
                    <a:pos x="T6" y="T7"/>
                  </a:cxn>
                  <a:cxn ang="0">
                    <a:pos x="T8" y="T9"/>
                  </a:cxn>
                  <a:cxn ang="0">
                    <a:pos x="T10" y="T11"/>
                  </a:cxn>
                </a:cxnLst>
                <a:rect l="0" t="0" r="r" b="b"/>
                <a:pathLst>
                  <a:path w="221" h="128">
                    <a:moveTo>
                      <a:pt x="221" y="64"/>
                    </a:moveTo>
                    <a:lnTo>
                      <a:pt x="110" y="0"/>
                    </a:lnTo>
                    <a:lnTo>
                      <a:pt x="0" y="64"/>
                    </a:lnTo>
                    <a:lnTo>
                      <a:pt x="73" y="105"/>
                    </a:lnTo>
                    <a:lnTo>
                      <a:pt x="111" y="128"/>
                    </a:lnTo>
                    <a:lnTo>
                      <a:pt x="221"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endParaRPr>
              </a:p>
            </p:txBody>
          </p:sp>
          <p:sp>
            <p:nvSpPr>
              <p:cNvPr id="25" name="Freeform 573"/>
              <p:cNvSpPr>
                <a:spLocks/>
              </p:cNvSpPr>
              <p:nvPr/>
            </p:nvSpPr>
            <p:spPr bwMode="auto">
              <a:xfrm>
                <a:off x="3197225" y="4470400"/>
                <a:ext cx="174625" cy="301625"/>
              </a:xfrm>
              <a:custGeom>
                <a:avLst/>
                <a:gdLst>
                  <a:gd name="T0" fmla="*/ 0 w 110"/>
                  <a:gd name="T1" fmla="*/ 127 h 190"/>
                  <a:gd name="T2" fmla="*/ 110 w 110"/>
                  <a:gd name="T3" fmla="*/ 190 h 190"/>
                  <a:gd name="T4" fmla="*/ 110 w 110"/>
                  <a:gd name="T5" fmla="*/ 63 h 190"/>
                  <a:gd name="T6" fmla="*/ 0 w 110"/>
                  <a:gd name="T7" fmla="*/ 0 h 190"/>
                  <a:gd name="T8" fmla="*/ 0 w 110"/>
                  <a:gd name="T9" fmla="*/ 127 h 190"/>
                </a:gdLst>
                <a:ahLst/>
                <a:cxnLst>
                  <a:cxn ang="0">
                    <a:pos x="T0" y="T1"/>
                  </a:cxn>
                  <a:cxn ang="0">
                    <a:pos x="T2" y="T3"/>
                  </a:cxn>
                  <a:cxn ang="0">
                    <a:pos x="T4" y="T5"/>
                  </a:cxn>
                  <a:cxn ang="0">
                    <a:pos x="T6" y="T7"/>
                  </a:cxn>
                  <a:cxn ang="0">
                    <a:pos x="T8" y="T9"/>
                  </a:cxn>
                </a:cxnLst>
                <a:rect l="0" t="0" r="r" b="b"/>
                <a:pathLst>
                  <a:path w="110" h="190">
                    <a:moveTo>
                      <a:pt x="0" y="127"/>
                    </a:moveTo>
                    <a:lnTo>
                      <a:pt x="110" y="190"/>
                    </a:lnTo>
                    <a:lnTo>
                      <a:pt x="110" y="63"/>
                    </a:lnTo>
                    <a:lnTo>
                      <a:pt x="0" y="0"/>
                    </a:lnTo>
                    <a:lnTo>
                      <a:pt x="0"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endParaRPr>
              </a:p>
            </p:txBody>
          </p:sp>
          <p:sp>
            <p:nvSpPr>
              <p:cNvPr id="26" name="Freeform 574"/>
              <p:cNvSpPr>
                <a:spLocks/>
              </p:cNvSpPr>
              <p:nvPr/>
            </p:nvSpPr>
            <p:spPr bwMode="auto">
              <a:xfrm>
                <a:off x="2590800" y="4178300"/>
                <a:ext cx="168275" cy="357188"/>
              </a:xfrm>
              <a:custGeom>
                <a:avLst/>
                <a:gdLst>
                  <a:gd name="T0" fmla="*/ 170 w 170"/>
                  <a:gd name="T1" fmla="*/ 127 h 360"/>
                  <a:gd name="T2" fmla="*/ 170 w 170"/>
                  <a:gd name="T3" fmla="*/ 0 h 360"/>
                  <a:gd name="T4" fmla="*/ 43 w 170"/>
                  <a:gd name="T5" fmla="*/ 0 h 360"/>
                  <a:gd name="T6" fmla="*/ 87 w 170"/>
                  <a:gd name="T7" fmla="*/ 43 h 360"/>
                  <a:gd name="T8" fmla="*/ 88 w 170"/>
                  <a:gd name="T9" fmla="*/ 360 h 360"/>
                  <a:gd name="T10" fmla="*/ 126 w 170"/>
                  <a:gd name="T11" fmla="*/ 322 h 360"/>
                  <a:gd name="T12" fmla="*/ 125 w 170"/>
                  <a:gd name="T13" fmla="*/ 81 h 360"/>
                  <a:gd name="T14" fmla="*/ 170 w 170"/>
                  <a:gd name="T15" fmla="*/ 127 h 3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360">
                    <a:moveTo>
                      <a:pt x="170" y="127"/>
                    </a:moveTo>
                    <a:cubicBezTo>
                      <a:pt x="170" y="0"/>
                      <a:pt x="170" y="0"/>
                      <a:pt x="170" y="0"/>
                    </a:cubicBezTo>
                    <a:cubicBezTo>
                      <a:pt x="43" y="0"/>
                      <a:pt x="43" y="0"/>
                      <a:pt x="43" y="0"/>
                    </a:cubicBezTo>
                    <a:cubicBezTo>
                      <a:pt x="87" y="43"/>
                      <a:pt x="87" y="43"/>
                      <a:pt x="87" y="43"/>
                    </a:cubicBezTo>
                    <a:cubicBezTo>
                      <a:pt x="0" y="131"/>
                      <a:pt x="1" y="272"/>
                      <a:pt x="88" y="360"/>
                    </a:cubicBezTo>
                    <a:cubicBezTo>
                      <a:pt x="126" y="322"/>
                      <a:pt x="126" y="322"/>
                      <a:pt x="126" y="322"/>
                    </a:cubicBezTo>
                    <a:cubicBezTo>
                      <a:pt x="60" y="255"/>
                      <a:pt x="59" y="148"/>
                      <a:pt x="125" y="81"/>
                    </a:cubicBezTo>
                    <a:lnTo>
                      <a:pt x="170"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endParaRPr>
              </a:p>
            </p:txBody>
          </p:sp>
          <p:sp>
            <p:nvSpPr>
              <p:cNvPr id="27" name="Freeform 575"/>
              <p:cNvSpPr>
                <a:spLocks/>
              </p:cNvSpPr>
              <p:nvPr/>
            </p:nvSpPr>
            <p:spPr bwMode="auto">
              <a:xfrm>
                <a:off x="3616325" y="4119563"/>
                <a:ext cx="168275" cy="357188"/>
              </a:xfrm>
              <a:custGeom>
                <a:avLst/>
                <a:gdLst>
                  <a:gd name="T0" fmla="*/ 0 w 170"/>
                  <a:gd name="T1" fmla="*/ 233 h 360"/>
                  <a:gd name="T2" fmla="*/ 0 w 170"/>
                  <a:gd name="T3" fmla="*/ 360 h 360"/>
                  <a:gd name="T4" fmla="*/ 127 w 170"/>
                  <a:gd name="T5" fmla="*/ 360 h 360"/>
                  <a:gd name="T6" fmla="*/ 83 w 170"/>
                  <a:gd name="T7" fmla="*/ 316 h 360"/>
                  <a:gd name="T8" fmla="*/ 82 w 170"/>
                  <a:gd name="T9" fmla="*/ 0 h 360"/>
                  <a:gd name="T10" fmla="*/ 44 w 170"/>
                  <a:gd name="T11" fmla="*/ 38 h 360"/>
                  <a:gd name="T12" fmla="*/ 45 w 170"/>
                  <a:gd name="T13" fmla="*/ 278 h 360"/>
                  <a:gd name="T14" fmla="*/ 0 w 170"/>
                  <a:gd name="T15" fmla="*/ 233 h 3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360">
                    <a:moveTo>
                      <a:pt x="0" y="233"/>
                    </a:moveTo>
                    <a:cubicBezTo>
                      <a:pt x="0" y="360"/>
                      <a:pt x="0" y="360"/>
                      <a:pt x="0" y="360"/>
                    </a:cubicBezTo>
                    <a:cubicBezTo>
                      <a:pt x="127" y="360"/>
                      <a:pt x="127" y="360"/>
                      <a:pt x="127" y="360"/>
                    </a:cubicBezTo>
                    <a:cubicBezTo>
                      <a:pt x="83" y="316"/>
                      <a:pt x="83" y="316"/>
                      <a:pt x="83" y="316"/>
                    </a:cubicBezTo>
                    <a:cubicBezTo>
                      <a:pt x="170" y="228"/>
                      <a:pt x="169" y="87"/>
                      <a:pt x="82" y="0"/>
                    </a:cubicBezTo>
                    <a:cubicBezTo>
                      <a:pt x="44" y="38"/>
                      <a:pt x="44" y="38"/>
                      <a:pt x="44" y="38"/>
                    </a:cubicBezTo>
                    <a:cubicBezTo>
                      <a:pt x="110" y="104"/>
                      <a:pt x="111" y="211"/>
                      <a:pt x="45" y="278"/>
                    </a:cubicBezTo>
                    <a:lnTo>
                      <a:pt x="0" y="2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endParaRPr>
              </a:p>
            </p:txBody>
          </p:sp>
        </p:grpSp>
      </p:grpSp>
      <p:grpSp>
        <p:nvGrpSpPr>
          <p:cNvPr id="3" name="Group 2"/>
          <p:cNvGrpSpPr/>
          <p:nvPr/>
        </p:nvGrpSpPr>
        <p:grpSpPr>
          <a:xfrm>
            <a:off x="475864" y="2156037"/>
            <a:ext cx="2742810" cy="2742810"/>
            <a:chOff x="475049" y="1440493"/>
            <a:chExt cx="2743200" cy="2743200"/>
          </a:xfrm>
          <a:solidFill>
            <a:srgbClr val="0072C6"/>
          </a:solidFill>
        </p:grpSpPr>
        <p:sp>
          <p:nvSpPr>
            <p:cNvPr id="8" name="Rectangle 7"/>
            <p:cNvSpPr/>
            <p:nvPr/>
          </p:nvSpPr>
          <p:spPr bwMode="auto">
            <a:xfrm>
              <a:off x="475049" y="1440493"/>
              <a:ext cx="2743200" cy="2743200"/>
            </a:xfrm>
            <a:prstGeom prst="rect">
              <a:avLst/>
            </a:prstGeom>
            <a:grp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82854" tIns="91427" rIns="182854" bIns="38851" numCol="1" rtlCol="0" anchor="t" anchorCtr="0" compatLnSpc="1">
              <a:prstTxWarp prst="textNoShape">
                <a:avLst/>
              </a:prstTxWarp>
            </a:bodyPr>
            <a:lstStyle/>
            <a:p>
              <a:pPr defTabSz="776744" fontAlgn="base">
                <a:spcBef>
                  <a:spcPct val="0"/>
                </a:spcBef>
                <a:spcAft>
                  <a:spcPct val="0"/>
                </a:spcAft>
                <a:tabLst>
                  <a:tab pos="244162" algn="l"/>
                </a:tabLst>
              </a:pPr>
              <a:r>
                <a:rPr lang="en-GB" sz="2379" dirty="0">
                  <a:gradFill>
                    <a:gsLst>
                      <a:gs pos="0">
                        <a:srgbClr val="FFFFFF"/>
                      </a:gs>
                      <a:gs pos="100000">
                        <a:srgbClr val="FFFFFF"/>
                      </a:gs>
                    </a:gsLst>
                    <a:lin ang="5400000" scaled="0"/>
                  </a:gradFill>
                </a:rPr>
                <a:t>Simple and reliable server backup to the cloud</a:t>
              </a:r>
            </a:p>
          </p:txBody>
        </p:sp>
        <p:pic>
          <p:nvPicPr>
            <p:cNvPr id="28" name="Picture 8"/>
            <p:cNvPicPr>
              <a:picLocks noChangeAspect="1" noChangeArrowheads="1"/>
            </p:cNvPicPr>
            <p:nvPr/>
          </p:nvPicPr>
          <p:blipFill>
            <a:blip r:embed="rId4" cstate="email">
              <a:biLevel thresh="50000"/>
              <a:extLst>
                <a:ext uri="{28A0092B-C50C-407E-A947-70E740481C1C}">
                  <a14:useLocalDpi xmlns:a14="http://schemas.microsoft.com/office/drawing/2010/main"/>
                </a:ext>
              </a:extLst>
            </a:blip>
            <a:srcRect/>
            <a:stretch>
              <a:fillRect/>
            </a:stretch>
          </p:blipFill>
          <p:spPr bwMode="auto">
            <a:xfrm>
              <a:off x="2287575" y="2762454"/>
              <a:ext cx="813163" cy="1287463"/>
            </a:xfrm>
            <a:prstGeom prst="rect">
              <a:avLst/>
            </a:prstGeom>
            <a:grpFill/>
            <a:ln w="9525">
              <a:noFill/>
              <a:miter lim="800000"/>
              <a:headEnd/>
              <a:tailEnd/>
            </a:ln>
            <a:effectLst/>
          </p:spPr>
        </p:pic>
      </p:grpSp>
      <p:grpSp>
        <p:nvGrpSpPr>
          <p:cNvPr id="11" name="Group 10"/>
          <p:cNvGrpSpPr/>
          <p:nvPr/>
        </p:nvGrpSpPr>
        <p:grpSpPr>
          <a:xfrm>
            <a:off x="9170470" y="2156037"/>
            <a:ext cx="2742810" cy="2742810"/>
            <a:chOff x="9170889" y="1440493"/>
            <a:chExt cx="2743200" cy="2743200"/>
          </a:xfrm>
          <a:solidFill>
            <a:srgbClr val="0072C6"/>
          </a:solidFill>
        </p:grpSpPr>
        <p:sp>
          <p:nvSpPr>
            <p:cNvPr id="6" name="Rectangle 5"/>
            <p:cNvSpPr/>
            <p:nvPr/>
          </p:nvSpPr>
          <p:spPr bwMode="auto">
            <a:xfrm>
              <a:off x="9170889" y="1440493"/>
              <a:ext cx="2743200" cy="2743200"/>
            </a:xfrm>
            <a:prstGeom prst="rect">
              <a:avLst/>
            </a:prstGeom>
            <a:grp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82854" tIns="91427" rIns="182854" bIns="38851" numCol="1" rtlCol="0" anchor="t" anchorCtr="0" compatLnSpc="1">
              <a:prstTxWarp prst="textNoShape">
                <a:avLst/>
              </a:prstTxWarp>
            </a:bodyPr>
            <a:lstStyle/>
            <a:p>
              <a:pPr defTabSz="776744" fontAlgn="base">
                <a:spcBef>
                  <a:spcPct val="0"/>
                </a:spcBef>
                <a:spcAft>
                  <a:spcPct val="0"/>
                </a:spcAft>
                <a:tabLst>
                  <a:tab pos="244162" algn="l"/>
                </a:tabLst>
              </a:pPr>
              <a:r>
                <a:rPr lang="en-US" sz="2379" dirty="0">
                  <a:gradFill>
                    <a:gsLst>
                      <a:gs pos="0">
                        <a:srgbClr val="FFFFFF"/>
                      </a:gs>
                      <a:gs pos="100000">
                        <a:srgbClr val="FFFFFF"/>
                      </a:gs>
                    </a:gsLst>
                    <a:lin ang="5400000" scaled="0"/>
                  </a:gradFill>
                </a:rPr>
                <a:t>Integrates with Microsoft backup tools</a:t>
              </a:r>
            </a:p>
          </p:txBody>
        </p:sp>
        <p:pic>
          <p:nvPicPr>
            <p:cNvPr id="29" name="Picture 2"/>
            <p:cNvPicPr>
              <a:picLocks noChangeAspect="1" noChangeArrowheads="1"/>
            </p:cNvPicPr>
            <p:nvPr/>
          </p:nvPicPr>
          <p:blipFill>
            <a:blip r:embed="rId5" cstate="email">
              <a:biLevel thresh="50000"/>
              <a:extLst>
                <a:ext uri="{28A0092B-C50C-407E-A947-70E740481C1C}">
                  <a14:useLocalDpi xmlns:a14="http://schemas.microsoft.com/office/drawing/2010/main"/>
                </a:ext>
              </a:extLst>
            </a:blip>
            <a:srcRect/>
            <a:stretch>
              <a:fillRect/>
            </a:stretch>
          </p:blipFill>
          <p:spPr bwMode="auto">
            <a:xfrm>
              <a:off x="10542489" y="3244273"/>
              <a:ext cx="1266824" cy="78987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180583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50"/>
                                        <p:tgtEl>
                                          <p:spTgt spid="4"/>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type="body" sz="quarter" idx="10"/>
          </p:nvPr>
        </p:nvSpPr>
        <p:spPr>
          <a:xfrm>
            <a:off x="350837" y="1125167"/>
            <a:ext cx="11887200" cy="4136517"/>
          </a:xfrm>
        </p:spPr>
        <p:txBody>
          <a:bodyPr/>
          <a:lstStyle/>
          <a:p>
            <a:pPr marL="0" indent="0">
              <a:buNone/>
            </a:pPr>
            <a:r>
              <a:rPr lang="en-US" sz="3200" dirty="0">
                <a:solidFill>
                  <a:srgbClr val="0072C6"/>
                </a:solidFill>
                <a:ea typeface="ＭＳ Ｐゴシック" pitchFamily="34" charset="-128"/>
              </a:rPr>
              <a:t>Windows PowerShell</a:t>
            </a:r>
            <a:r>
              <a:rPr lang="en-US" sz="3200" dirty="0">
                <a:solidFill>
                  <a:srgbClr val="0072C6"/>
                </a:solidFill>
              </a:rPr>
              <a:t> is a distributed automation engine with a scripting language and interactive shell(s)</a:t>
            </a:r>
          </a:p>
          <a:p>
            <a:pPr marL="803120">
              <a:lnSpc>
                <a:spcPts val="2358"/>
              </a:lnSpc>
              <a:buFont typeface="Arial" charset="0"/>
              <a:buChar char="•"/>
            </a:pPr>
            <a:endParaRPr lang="en-US" sz="2400" dirty="0" smtClean="0">
              <a:solidFill>
                <a:schemeClr val="tx1"/>
              </a:solidFill>
              <a:latin typeface="+mn-lt"/>
              <a:ea typeface="ＭＳ Ｐゴシック" pitchFamily="34" charset="-128"/>
            </a:endParaRPr>
          </a:p>
          <a:p>
            <a:pPr marL="803120">
              <a:lnSpc>
                <a:spcPts val="2358"/>
              </a:lnSpc>
              <a:buFont typeface="Arial" charset="0"/>
              <a:buChar char="•"/>
            </a:pPr>
            <a:r>
              <a:rPr lang="en-US" sz="2800" dirty="0" smtClean="0">
                <a:solidFill>
                  <a:schemeClr val="tx1"/>
                </a:solidFill>
                <a:ea typeface="ＭＳ Ｐゴシック" pitchFamily="34" charset="-128"/>
              </a:rPr>
              <a:t>It’s a Command Line Shell</a:t>
            </a:r>
          </a:p>
          <a:p>
            <a:pPr marL="803120">
              <a:lnSpc>
                <a:spcPts val="2358"/>
              </a:lnSpc>
              <a:buFont typeface="Arial" charset="0"/>
              <a:buChar char="•"/>
            </a:pPr>
            <a:r>
              <a:rPr lang="en-US" sz="2800" dirty="0" smtClean="0">
                <a:solidFill>
                  <a:schemeClr val="tx1"/>
                </a:solidFill>
                <a:ea typeface="ＭＳ Ｐゴシック" pitchFamily="34" charset="-128"/>
              </a:rPr>
              <a:t>It’s a Scripting environment &amp; language</a:t>
            </a:r>
            <a:endParaRPr lang="en-US" sz="2800" dirty="0">
              <a:solidFill>
                <a:schemeClr val="tx1"/>
              </a:solidFill>
            </a:endParaRPr>
          </a:p>
          <a:p>
            <a:pPr marL="803120">
              <a:lnSpc>
                <a:spcPts val="2358"/>
              </a:lnSpc>
              <a:buFont typeface="Arial" charset="0"/>
              <a:buChar char="•"/>
            </a:pPr>
            <a:r>
              <a:rPr lang="en-US" sz="2800" dirty="0" smtClean="0">
                <a:solidFill>
                  <a:schemeClr val="tx1"/>
                </a:solidFill>
              </a:rPr>
              <a:t>Bridges </a:t>
            </a:r>
            <a:r>
              <a:rPr lang="en-US" sz="2800" dirty="0">
                <a:solidFill>
                  <a:schemeClr val="tx1"/>
                </a:solidFill>
              </a:rPr>
              <a:t>the gap between operators and developers</a:t>
            </a:r>
          </a:p>
          <a:p>
            <a:pPr marL="803120">
              <a:lnSpc>
                <a:spcPts val="2358"/>
              </a:lnSpc>
              <a:buFont typeface="Arial" charset="0"/>
              <a:buChar char="•"/>
            </a:pPr>
            <a:r>
              <a:rPr lang="en-US" sz="2800" dirty="0">
                <a:solidFill>
                  <a:schemeClr val="tx1"/>
                </a:solidFill>
              </a:rPr>
              <a:t>Extend management capabilities</a:t>
            </a:r>
          </a:p>
          <a:p>
            <a:pPr>
              <a:lnSpc>
                <a:spcPts val="2358"/>
              </a:lnSpc>
              <a:buFont typeface="Arial" charset="0"/>
              <a:buChar char="•"/>
            </a:pPr>
            <a:endParaRPr lang="en-US" dirty="0">
              <a:solidFill>
                <a:srgbClr val="7F7F7F"/>
              </a:solidFill>
            </a:endParaRPr>
          </a:p>
          <a:p>
            <a:endParaRPr lang="en-US" dirty="0"/>
          </a:p>
        </p:txBody>
      </p:sp>
      <p:sp>
        <p:nvSpPr>
          <p:cNvPr id="2" name="Title 1"/>
          <p:cNvSpPr>
            <a:spLocks noGrp="1"/>
          </p:cNvSpPr>
          <p:nvPr>
            <p:ph type="title"/>
          </p:nvPr>
        </p:nvSpPr>
        <p:spPr/>
        <p:txBody>
          <a:bodyPr/>
          <a:lstStyle/>
          <a:p>
            <a:r>
              <a:rPr lang="en-US" dirty="0" smtClean="0"/>
              <a:t>What is Windows PowerShell?</a:t>
            </a:r>
            <a:endParaRPr lang="en-US" dirty="0"/>
          </a:p>
        </p:txBody>
      </p:sp>
      <p:pic>
        <p:nvPicPr>
          <p:cNvPr id="2051" name="Picture 3"/>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908212" y="3829170"/>
            <a:ext cx="4313837" cy="2977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986234" y="4649126"/>
            <a:ext cx="4232868" cy="1391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27790" y="-81962"/>
            <a:ext cx="1434773" cy="1434773"/>
          </a:xfrm>
          <a:prstGeom prst="rect">
            <a:avLst/>
          </a:prstGeom>
        </p:spPr>
      </p:pic>
    </p:spTree>
    <p:extLst>
      <p:ext uri="{BB962C8B-B14F-4D97-AF65-F5344CB8AC3E}">
        <p14:creationId xmlns:p14="http://schemas.microsoft.com/office/powerpoint/2010/main" val="2719728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884628" y="2409585"/>
            <a:ext cx="11887200" cy="3447098"/>
          </a:xfrm>
        </p:spPr>
        <p:txBody>
          <a:bodyPr/>
          <a:lstStyle/>
          <a:p>
            <a:r>
              <a:rPr lang="en-US" dirty="0">
                <a:solidFill>
                  <a:schemeClr val="bg2">
                    <a:lumMod val="25000"/>
                  </a:schemeClr>
                </a:solidFill>
              </a:rPr>
              <a:t>Use to Automate Everything</a:t>
            </a:r>
            <a:r>
              <a:rPr lang="en-US" dirty="0" smtClean="0">
                <a:solidFill>
                  <a:schemeClr val="bg2">
                    <a:lumMod val="25000"/>
                  </a:schemeClr>
                </a:solidFill>
              </a:rPr>
              <a:t>!!!</a:t>
            </a:r>
            <a:endParaRPr lang="en-US" dirty="0">
              <a:solidFill>
                <a:schemeClr val="bg2">
                  <a:lumMod val="25000"/>
                </a:schemeClr>
              </a:solidFill>
            </a:endParaRPr>
          </a:p>
          <a:p>
            <a:r>
              <a:rPr lang="en-US" dirty="0" smtClean="0">
                <a:solidFill>
                  <a:schemeClr val="bg2">
                    <a:lumMod val="25000"/>
                  </a:schemeClr>
                </a:solidFill>
              </a:rPr>
              <a:t>Built on </a:t>
            </a:r>
            <a:r>
              <a:rPr lang="en-US" dirty="0" err="1" smtClean="0">
                <a:solidFill>
                  <a:schemeClr val="bg2">
                    <a:lumMod val="25000"/>
                  </a:schemeClr>
                </a:solidFill>
              </a:rPr>
              <a:t>.Net</a:t>
            </a:r>
            <a:endParaRPr lang="en-US" dirty="0" smtClean="0">
              <a:solidFill>
                <a:schemeClr val="bg2">
                  <a:lumMod val="25000"/>
                </a:schemeClr>
              </a:solidFill>
            </a:endParaRPr>
          </a:p>
          <a:p>
            <a:r>
              <a:rPr lang="en-US" dirty="0" smtClean="0">
                <a:solidFill>
                  <a:schemeClr val="bg2">
                    <a:lumMod val="25000"/>
                  </a:schemeClr>
                </a:solidFill>
              </a:rPr>
              <a:t>Objects – not </a:t>
            </a:r>
            <a:r>
              <a:rPr lang="en-US" dirty="0">
                <a:solidFill>
                  <a:schemeClr val="bg2">
                    <a:lumMod val="25000"/>
                  </a:schemeClr>
                </a:solidFill>
              </a:rPr>
              <a:t>just </a:t>
            </a:r>
            <a:r>
              <a:rPr lang="en-US" dirty="0" smtClean="0">
                <a:solidFill>
                  <a:schemeClr val="bg2">
                    <a:lumMod val="25000"/>
                  </a:schemeClr>
                </a:solidFill>
              </a:rPr>
              <a:t>text</a:t>
            </a:r>
          </a:p>
          <a:p>
            <a:r>
              <a:rPr lang="en-US" dirty="0" smtClean="0">
                <a:solidFill>
                  <a:schemeClr val="bg2">
                    <a:lumMod val="25000"/>
                  </a:schemeClr>
                </a:solidFill>
              </a:rPr>
              <a:t>The power behind Server Manager</a:t>
            </a:r>
            <a:endParaRPr lang="en-US" dirty="0">
              <a:solidFill>
                <a:schemeClr val="bg2">
                  <a:lumMod val="25000"/>
                </a:schemeClr>
              </a:solidFill>
            </a:endParaRPr>
          </a:p>
          <a:p>
            <a:r>
              <a:rPr lang="en-US" dirty="0" smtClean="0">
                <a:solidFill>
                  <a:schemeClr val="bg2">
                    <a:lumMod val="25000"/>
                  </a:schemeClr>
                </a:solidFill>
              </a:rPr>
              <a:t>Integrated </a:t>
            </a:r>
            <a:r>
              <a:rPr lang="en-US" dirty="0">
                <a:solidFill>
                  <a:schemeClr val="bg2">
                    <a:lumMod val="25000"/>
                  </a:schemeClr>
                </a:solidFill>
              </a:rPr>
              <a:t>Scripting Environment (ISE</a:t>
            </a:r>
            <a:r>
              <a:rPr lang="en-US" dirty="0" smtClean="0">
                <a:solidFill>
                  <a:schemeClr val="bg2">
                    <a:lumMod val="25000"/>
                  </a:schemeClr>
                </a:solidFill>
              </a:rPr>
              <a:t>)</a:t>
            </a:r>
            <a:endParaRPr lang="en-US" dirty="0">
              <a:solidFill>
                <a:schemeClr val="bg2">
                  <a:lumMod val="25000"/>
                </a:schemeClr>
              </a:solidFill>
            </a:endParaRPr>
          </a:p>
        </p:txBody>
      </p:sp>
      <p:sp>
        <p:nvSpPr>
          <p:cNvPr id="5" name="Title 4"/>
          <p:cNvSpPr>
            <a:spLocks noGrp="1"/>
          </p:cNvSpPr>
          <p:nvPr>
            <p:ph type="title"/>
          </p:nvPr>
        </p:nvSpPr>
        <p:spPr/>
        <p:txBody>
          <a:bodyPr/>
          <a:lstStyle/>
          <a:p>
            <a:pPr>
              <a:spcBef>
                <a:spcPct val="20000"/>
              </a:spcBef>
              <a:buSzPct val="90000"/>
            </a:pPr>
            <a:r>
              <a:rPr lang="en-US" spc="-51" dirty="0"/>
              <a:t>What’s </a:t>
            </a:r>
            <a:r>
              <a:rPr lang="en-US" spc="-51" dirty="0" smtClean="0"/>
              <a:t>so great about PowerShell?</a:t>
            </a:r>
            <a:endParaRPr lang="en-US" spc="-51"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9740" y="-81962"/>
            <a:ext cx="1902824" cy="1902824"/>
          </a:xfrm>
          <a:prstGeom prst="rect">
            <a:avLst/>
          </a:prstGeom>
        </p:spPr>
      </p:pic>
      <p:sp>
        <p:nvSpPr>
          <p:cNvPr id="2" name="TextBox 1"/>
          <p:cNvSpPr txBox="1"/>
          <p:nvPr/>
        </p:nvSpPr>
        <p:spPr>
          <a:xfrm>
            <a:off x="274320" y="1090328"/>
            <a:ext cx="6656374" cy="683264"/>
          </a:xfrm>
          <a:prstGeom prst="rect">
            <a:avLst/>
          </a:prstGeom>
          <a:noFill/>
        </p:spPr>
        <p:txBody>
          <a:bodyPr wrap="none" lIns="182880" tIns="146304" rIns="182880" bIns="146304" rtlCol="0">
            <a:spAutoFit/>
          </a:bodyPr>
          <a:lstStyle/>
          <a:p>
            <a:pPr>
              <a:lnSpc>
                <a:spcPct val="90000"/>
              </a:lnSpc>
              <a:spcAft>
                <a:spcPts val="600"/>
              </a:spcAft>
            </a:pPr>
            <a:r>
              <a:rPr lang="en-US" sz="2800" dirty="0" smtClean="0">
                <a:solidFill>
                  <a:srgbClr val="0072C6"/>
                </a:solidFill>
                <a:latin typeface="+mj-lt"/>
              </a:rPr>
              <a:t>The preferred way to manage in Windows</a:t>
            </a:r>
          </a:p>
        </p:txBody>
      </p:sp>
    </p:spTree>
    <p:extLst>
      <p:ext uri="{BB962C8B-B14F-4D97-AF65-F5344CB8AC3E}">
        <p14:creationId xmlns:p14="http://schemas.microsoft.com/office/powerpoint/2010/main" val="4239019974"/>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altLang="en-US" dirty="0">
                <a:solidFill>
                  <a:schemeClr val="bg1">
                    <a:lumMod val="50000"/>
                  </a:schemeClr>
                </a:solidFill>
              </a:rPr>
              <a:t>Business Continuity Planning</a:t>
            </a:r>
          </a:p>
        </p:txBody>
      </p:sp>
      <p:sp>
        <p:nvSpPr>
          <p:cNvPr id="114691" name="Rectangle 3"/>
          <p:cNvSpPr>
            <a:spLocks noGrp="1" noChangeArrowheads="1"/>
          </p:cNvSpPr>
          <p:nvPr>
            <p:ph type="body" idx="1"/>
          </p:nvPr>
        </p:nvSpPr>
        <p:spPr>
          <a:xfrm>
            <a:off x="274640" y="1212851"/>
            <a:ext cx="11887198" cy="738664"/>
          </a:xfrm>
        </p:spPr>
        <p:txBody>
          <a:bodyPr/>
          <a:lstStyle/>
          <a:p>
            <a:pPr>
              <a:buFontTx/>
              <a:buNone/>
            </a:pPr>
            <a:r>
              <a:rPr lang="en-US" altLang="en-US" dirty="0">
                <a:solidFill>
                  <a:srgbClr val="0072C6"/>
                </a:solidFill>
              </a:rPr>
              <a:t> A few definitions to get started</a:t>
            </a:r>
            <a:r>
              <a:rPr lang="en-US" altLang="en-US" dirty="0" smtClean="0">
                <a:solidFill>
                  <a:srgbClr val="0072C6"/>
                </a:solidFill>
              </a:rPr>
              <a:t>:</a:t>
            </a:r>
            <a:endParaRPr lang="en-US" altLang="en-US" dirty="0">
              <a:solidFill>
                <a:srgbClr val="0072C6"/>
              </a:solidFill>
            </a:endParaRPr>
          </a:p>
        </p:txBody>
      </p:sp>
      <p:graphicFrame>
        <p:nvGraphicFramePr>
          <p:cNvPr id="2" name="Diagram 1"/>
          <p:cNvGraphicFramePr/>
          <p:nvPr>
            <p:extLst>
              <p:ext uri="{D42A27DB-BD31-4B8C-83A1-F6EECF244321}">
                <p14:modId xmlns:p14="http://schemas.microsoft.com/office/powerpoint/2010/main" val="3443568394"/>
              </p:ext>
            </p:extLst>
          </p:nvPr>
        </p:nvGraphicFramePr>
        <p:xfrm>
          <a:off x="1905475" y="1467203"/>
          <a:ext cx="8290983" cy="552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7521607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452367" y="2199721"/>
            <a:ext cx="11887200" cy="5027612"/>
          </a:xfrm>
          <a:prstGeom prst="rect">
            <a:avLst/>
          </a:prstGeom>
        </p:spPr>
        <p:txBody>
          <a:bodyPr>
            <a:noAutofit/>
          </a:bodyPr>
          <a:lstStyle/>
          <a:p>
            <a:r>
              <a:rPr lang="en-US" sz="3200" dirty="0" smtClean="0">
                <a:solidFill>
                  <a:schemeClr val="bg2">
                    <a:lumMod val="25000"/>
                  </a:schemeClr>
                </a:solidFill>
              </a:rPr>
              <a:t>Uses Verb-Noun Syntax</a:t>
            </a:r>
          </a:p>
          <a:p>
            <a:r>
              <a:rPr lang="en-US" sz="3200" dirty="0" smtClean="0">
                <a:solidFill>
                  <a:schemeClr val="bg2">
                    <a:lumMod val="25000"/>
                  </a:schemeClr>
                </a:solidFill>
              </a:rPr>
              <a:t>Command line from any of the various Management Shells</a:t>
            </a:r>
          </a:p>
          <a:p>
            <a:r>
              <a:rPr lang="en-US" sz="3200" dirty="0" smtClean="0">
                <a:solidFill>
                  <a:schemeClr val="bg2">
                    <a:lumMod val="25000"/>
                  </a:schemeClr>
                </a:solidFill>
              </a:rPr>
              <a:t>ISE if you are writing scripts, or just exploring</a:t>
            </a:r>
          </a:p>
          <a:p>
            <a:r>
              <a:rPr lang="en-US" sz="3200" dirty="0" smtClean="0">
                <a:solidFill>
                  <a:schemeClr val="bg2">
                    <a:lumMod val="25000"/>
                  </a:schemeClr>
                </a:solidFill>
              </a:rPr>
              <a:t>Modules can be loaded for the product you want to work with</a:t>
            </a:r>
          </a:p>
          <a:p>
            <a:r>
              <a:rPr lang="en-US" sz="3200" dirty="0" smtClean="0">
                <a:solidFill>
                  <a:schemeClr val="bg2">
                    <a:lumMod val="25000"/>
                  </a:schemeClr>
                </a:solidFill>
              </a:rPr>
              <a:t>PowerShell works with objects – not text (see demo)</a:t>
            </a:r>
          </a:p>
          <a:p>
            <a:r>
              <a:rPr lang="en-US" sz="3200" dirty="0" smtClean="0">
                <a:solidFill>
                  <a:schemeClr val="bg2">
                    <a:lumMod val="25000"/>
                  </a:schemeClr>
                </a:solidFill>
              </a:rPr>
              <a:t>Pipelines allow passing of these objects, and also control looping with no need to hard code</a:t>
            </a:r>
          </a:p>
        </p:txBody>
      </p:sp>
      <p:sp>
        <p:nvSpPr>
          <p:cNvPr id="2" name="Title 1"/>
          <p:cNvSpPr>
            <a:spLocks noGrp="1"/>
          </p:cNvSpPr>
          <p:nvPr>
            <p:ph type="title"/>
          </p:nvPr>
        </p:nvSpPr>
        <p:spPr/>
        <p:txBody>
          <a:bodyPr/>
          <a:lstStyle/>
          <a:p>
            <a:r>
              <a:rPr lang="en-US" dirty="0" smtClean="0"/>
              <a:t>PowerShell</a:t>
            </a:r>
            <a:br>
              <a:rPr lang="en-US" dirty="0" smtClean="0"/>
            </a:br>
            <a:r>
              <a:rPr lang="en-US" sz="3200" dirty="0">
                <a:solidFill>
                  <a:srgbClr val="0072C6"/>
                </a:solidFill>
              </a:rPr>
              <a:t>B</a:t>
            </a:r>
            <a:r>
              <a:rPr lang="en-US" sz="3200" dirty="0" smtClean="0">
                <a:solidFill>
                  <a:srgbClr val="0072C6"/>
                </a:solidFill>
              </a:rPr>
              <a:t>asics</a:t>
            </a:r>
            <a:endParaRPr lang="en-US" sz="3200" dirty="0">
              <a:solidFill>
                <a:srgbClr val="0072C6"/>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1850" y="0"/>
            <a:ext cx="1902824" cy="1902824"/>
          </a:xfrm>
          <a:prstGeom prst="rect">
            <a:avLst/>
          </a:prstGeom>
        </p:spPr>
      </p:pic>
    </p:spTree>
    <p:extLst>
      <p:ext uri="{BB962C8B-B14F-4D97-AF65-F5344CB8AC3E}">
        <p14:creationId xmlns:p14="http://schemas.microsoft.com/office/powerpoint/2010/main" val="1293114748"/>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277734" y="290772"/>
            <a:ext cx="11888787" cy="917575"/>
          </a:xfrm>
        </p:spPr>
        <p:txBody>
          <a:bodyPr/>
          <a:lstStyle/>
          <a:p>
            <a:r>
              <a:rPr lang="en-US" sz="4000" dirty="0">
                <a:solidFill>
                  <a:schemeClr val="bg1">
                    <a:lumMod val="50000"/>
                  </a:schemeClr>
                </a:solidFill>
              </a:rPr>
              <a:t>Microsoft Azure online backup </a:t>
            </a:r>
            <a:r>
              <a:rPr lang="en-US" sz="4000" dirty="0" smtClean="0">
                <a:solidFill>
                  <a:schemeClr val="bg1">
                    <a:lumMod val="50000"/>
                  </a:schemeClr>
                </a:solidFill>
              </a:rPr>
              <a:t>cmdlets</a:t>
            </a:r>
            <a:endParaRPr lang="en-US" sz="4000" dirty="0">
              <a:solidFill>
                <a:schemeClr val="bg1">
                  <a:lumMod val="50000"/>
                </a:schemeClr>
              </a:solidFill>
            </a:endParaRPr>
          </a:p>
        </p:txBody>
      </p:sp>
      <p:sp>
        <p:nvSpPr>
          <p:cNvPr id="5" name="Text Placeholder 4"/>
          <p:cNvSpPr>
            <a:spLocks noGrp="1"/>
          </p:cNvSpPr>
          <p:nvPr>
            <p:ph type="body" sz="quarter" idx="4294967295"/>
          </p:nvPr>
        </p:nvSpPr>
        <p:spPr>
          <a:xfrm>
            <a:off x="0" y="922338"/>
            <a:ext cx="11884025" cy="856132"/>
          </a:xfrm>
          <a:prstGeom prst="rect">
            <a:avLst/>
          </a:prstGeom>
        </p:spPr>
        <p:txBody>
          <a:bodyPr/>
          <a:lstStyle/>
          <a:p>
            <a:pPr marL="342900" lvl="1" indent="0">
              <a:buNone/>
            </a:pPr>
            <a:r>
              <a:rPr lang="en-US" sz="2448" dirty="0">
                <a:solidFill>
                  <a:schemeClr val="accent1">
                    <a:lumMod val="60000"/>
                    <a:lumOff val="40000"/>
                  </a:schemeClr>
                </a:solidFill>
                <a:latin typeface="+mj-lt"/>
              </a:rPr>
              <a:t>To list all the cmdlets that are available, use </a:t>
            </a:r>
            <a:r>
              <a:rPr lang="en-US" sz="2448" dirty="0" smtClean="0">
                <a:solidFill>
                  <a:schemeClr val="accent1">
                    <a:lumMod val="60000"/>
                    <a:lumOff val="40000"/>
                  </a:schemeClr>
                </a:solidFill>
                <a:latin typeface="+mj-lt"/>
              </a:rPr>
              <a:t/>
            </a:r>
            <a:br>
              <a:rPr lang="en-US" sz="2448" dirty="0" smtClean="0">
                <a:solidFill>
                  <a:schemeClr val="accent1">
                    <a:lumMod val="60000"/>
                    <a:lumOff val="40000"/>
                  </a:schemeClr>
                </a:solidFill>
                <a:latin typeface="+mj-lt"/>
              </a:rPr>
            </a:br>
            <a:r>
              <a:rPr lang="en-US" b="1" dirty="0" smtClean="0">
                <a:solidFill>
                  <a:schemeClr val="accent1">
                    <a:lumMod val="60000"/>
                    <a:lumOff val="40000"/>
                  </a:schemeClr>
                </a:solidFill>
                <a:latin typeface="+mj-lt"/>
              </a:rPr>
              <a:t>Get-Command </a:t>
            </a:r>
            <a:r>
              <a:rPr lang="en-US" b="1" dirty="0">
                <a:solidFill>
                  <a:schemeClr val="accent1">
                    <a:lumMod val="60000"/>
                    <a:lumOff val="40000"/>
                  </a:schemeClr>
                </a:solidFill>
                <a:latin typeface="+mj-lt"/>
              </a:rPr>
              <a:t>-Module MSOnlineBackup cmdlet.  {OB = Online Backup</a:t>
            </a:r>
            <a:r>
              <a:rPr lang="en-US" b="1" dirty="0" smtClean="0">
                <a:solidFill>
                  <a:schemeClr val="accent1">
                    <a:lumMod val="60000"/>
                    <a:lumOff val="40000"/>
                  </a:schemeClr>
                </a:solidFill>
                <a:latin typeface="+mj-lt"/>
              </a:rPr>
              <a:t>}</a:t>
            </a:r>
            <a:endParaRPr lang="en-US" b="1" dirty="0">
              <a:solidFill>
                <a:schemeClr val="accent1">
                  <a:lumMod val="60000"/>
                  <a:lumOff val="40000"/>
                </a:schemeClr>
              </a:solidFill>
              <a:latin typeface="+mj-lt"/>
            </a:endParaRPr>
          </a:p>
        </p:txBody>
      </p:sp>
      <p:graphicFrame>
        <p:nvGraphicFramePr>
          <p:cNvPr id="9" name="Table 8"/>
          <p:cNvGraphicFramePr>
            <a:graphicFrameLocks noGrp="1"/>
          </p:cNvGraphicFramePr>
          <p:nvPr>
            <p:extLst>
              <p:ext uri="{D42A27DB-BD31-4B8C-83A1-F6EECF244321}">
                <p14:modId xmlns:p14="http://schemas.microsoft.com/office/powerpoint/2010/main" val="666995760"/>
              </p:ext>
            </p:extLst>
          </p:nvPr>
        </p:nvGraphicFramePr>
        <p:xfrm>
          <a:off x="767143" y="1751856"/>
          <a:ext cx="11885515" cy="4644365"/>
        </p:xfrm>
        <a:graphic>
          <a:graphicData uri="http://schemas.openxmlformats.org/drawingml/2006/table">
            <a:tbl>
              <a:tblPr>
                <a:tableStyleId>{5C22544A-7EE6-4342-B048-85BDC9FD1C3A}</a:tableStyleId>
              </a:tblPr>
              <a:tblGrid>
                <a:gridCol w="4187513">
                  <a:extLst>
                    <a:ext uri="{9D8B030D-6E8A-4147-A177-3AD203B41FA5}">
                      <a16:colId xmlns="" xmlns:a16="http://schemas.microsoft.com/office/drawing/2014/main" val="535871129"/>
                    </a:ext>
                  </a:extLst>
                </a:gridCol>
                <a:gridCol w="4187513">
                  <a:extLst>
                    <a:ext uri="{9D8B030D-6E8A-4147-A177-3AD203B41FA5}">
                      <a16:colId xmlns="" xmlns:a16="http://schemas.microsoft.com/office/drawing/2014/main" val="1080042644"/>
                    </a:ext>
                  </a:extLst>
                </a:gridCol>
                <a:gridCol w="3510489">
                  <a:extLst>
                    <a:ext uri="{9D8B030D-6E8A-4147-A177-3AD203B41FA5}">
                      <a16:colId xmlns="" xmlns:a16="http://schemas.microsoft.com/office/drawing/2014/main" val="190764355"/>
                    </a:ext>
                  </a:extLst>
                </a:gridCol>
              </a:tblGrid>
              <a:tr h="422215">
                <a:tc>
                  <a:txBody>
                    <a:bodyPr/>
                    <a:lstStyle/>
                    <a:p>
                      <a:pPr algn="l" fontAlgn="ctr"/>
                      <a:r>
                        <a:rPr lang="en-US" sz="1400" u="sng" strike="noStrike" dirty="0">
                          <a:solidFill>
                            <a:schemeClr val="bg2"/>
                          </a:solidFill>
                          <a:effectLst/>
                          <a:hlinkClick r:id="rId3"/>
                        </a:rPr>
                        <a:t>Add-OBFileSpec</a:t>
                      </a:r>
                      <a:endParaRPr lang="en-US" sz="1400" b="0" i="0" u="sng" strike="noStrike" dirty="0">
                        <a:solidFill>
                          <a:schemeClr val="bg2"/>
                        </a:solidFill>
                        <a:effectLst/>
                        <a:latin typeface="Calibri" panose="020F0502020204030204" pitchFamily="34" charset="0"/>
                      </a:endParaRPr>
                    </a:p>
                  </a:txBody>
                  <a:tcPr marL="7619" marR="7619" marT="7619" marB="0" anchor="ctr">
                    <a:noFill/>
                  </a:tcPr>
                </a:tc>
                <a:tc>
                  <a:txBody>
                    <a:bodyPr/>
                    <a:lstStyle/>
                    <a:p>
                      <a:pPr algn="l" fontAlgn="ctr"/>
                      <a:r>
                        <a:rPr lang="en-US" sz="1400" u="sng" strike="noStrike" dirty="0">
                          <a:solidFill>
                            <a:schemeClr val="bg2"/>
                          </a:solidFill>
                          <a:effectLst/>
                          <a:hlinkClick r:id="rId4"/>
                        </a:rPr>
                        <a:t>Get-OBRecoverableSource</a:t>
                      </a:r>
                      <a:endParaRPr lang="en-US" sz="1400" b="0" i="0" u="sng" strike="noStrike" dirty="0">
                        <a:solidFill>
                          <a:schemeClr val="bg2"/>
                        </a:solidFill>
                        <a:effectLst/>
                        <a:latin typeface="Calibri" panose="020F0502020204030204" pitchFamily="34" charset="0"/>
                      </a:endParaRPr>
                    </a:p>
                  </a:txBody>
                  <a:tcPr marL="7619" marR="7619" marT="7619" marB="0" anchor="ctr">
                    <a:noFill/>
                  </a:tcPr>
                </a:tc>
                <a:tc>
                  <a:txBody>
                    <a:bodyPr/>
                    <a:lstStyle/>
                    <a:p>
                      <a:pPr algn="l" fontAlgn="ctr"/>
                      <a:r>
                        <a:rPr lang="en-US" sz="1400" u="sng" strike="noStrike" dirty="0">
                          <a:solidFill>
                            <a:schemeClr val="bg2"/>
                          </a:solidFill>
                          <a:effectLst/>
                          <a:hlinkClick r:id="rId5"/>
                        </a:rPr>
                        <a:t>Remove-OBPolicy</a:t>
                      </a:r>
                      <a:endParaRPr lang="en-US" sz="1400" b="0" i="0" u="sng" strike="noStrike" dirty="0">
                        <a:solidFill>
                          <a:schemeClr val="bg2"/>
                        </a:solidFill>
                        <a:effectLst/>
                        <a:latin typeface="Calibri" panose="020F0502020204030204" pitchFamily="34" charset="0"/>
                      </a:endParaRPr>
                    </a:p>
                  </a:txBody>
                  <a:tcPr marL="7619" marR="7619" marT="7619" marB="0" anchor="ctr">
                    <a:noFill/>
                  </a:tcPr>
                </a:tc>
                <a:extLst>
                  <a:ext uri="{0D108BD9-81ED-4DB2-BD59-A6C34878D82A}">
                    <a16:rowId xmlns="" xmlns:a16="http://schemas.microsoft.com/office/drawing/2014/main" val="2567744268"/>
                  </a:ext>
                </a:extLst>
              </a:tr>
              <a:tr h="422215">
                <a:tc>
                  <a:txBody>
                    <a:bodyPr/>
                    <a:lstStyle/>
                    <a:p>
                      <a:pPr algn="l" fontAlgn="ctr"/>
                      <a:r>
                        <a:rPr lang="en-US" sz="1400" u="sng" strike="noStrike" dirty="0">
                          <a:solidFill>
                            <a:schemeClr val="bg2"/>
                          </a:solidFill>
                          <a:effectLst/>
                          <a:hlinkClick r:id="rId6"/>
                        </a:rPr>
                        <a:t>Get-OBAllRecoveryPoints</a:t>
                      </a:r>
                      <a:endParaRPr lang="en-US" sz="1400" b="0" i="0" u="sng" strike="noStrike" dirty="0">
                        <a:solidFill>
                          <a:schemeClr val="bg2"/>
                        </a:solidFill>
                        <a:effectLst/>
                        <a:latin typeface="Calibri" panose="020F0502020204030204" pitchFamily="34" charset="0"/>
                      </a:endParaRPr>
                    </a:p>
                  </a:txBody>
                  <a:tcPr marL="7619" marR="7619" marT="7619" marB="0" anchor="ctr">
                    <a:noFill/>
                  </a:tcPr>
                </a:tc>
                <a:tc>
                  <a:txBody>
                    <a:bodyPr/>
                    <a:lstStyle/>
                    <a:p>
                      <a:pPr algn="l" fontAlgn="ctr"/>
                      <a:r>
                        <a:rPr lang="en-US" sz="1400" u="sng" strike="noStrike" dirty="0">
                          <a:solidFill>
                            <a:schemeClr val="bg2"/>
                          </a:solidFill>
                          <a:effectLst/>
                          <a:hlinkClick r:id="rId7"/>
                        </a:rPr>
                        <a:t>Get-OBRetentionPolicy</a:t>
                      </a:r>
                      <a:endParaRPr lang="en-US" sz="1400" b="0" i="0" u="sng" strike="noStrike" dirty="0">
                        <a:solidFill>
                          <a:schemeClr val="bg2"/>
                        </a:solidFill>
                        <a:effectLst/>
                        <a:latin typeface="Calibri" panose="020F0502020204030204" pitchFamily="34" charset="0"/>
                      </a:endParaRPr>
                    </a:p>
                  </a:txBody>
                  <a:tcPr marL="7619" marR="7619" marT="7619" marB="0" anchor="ctr">
                    <a:noFill/>
                  </a:tcPr>
                </a:tc>
                <a:tc>
                  <a:txBody>
                    <a:bodyPr/>
                    <a:lstStyle/>
                    <a:p>
                      <a:pPr algn="l" fontAlgn="ctr"/>
                      <a:r>
                        <a:rPr lang="en-US" sz="1400" u="sng" strike="noStrike" dirty="0">
                          <a:solidFill>
                            <a:schemeClr val="bg2"/>
                          </a:solidFill>
                          <a:effectLst/>
                          <a:hlinkClick r:id="rId8"/>
                        </a:rPr>
                        <a:t>Rename-OBVolume</a:t>
                      </a:r>
                      <a:endParaRPr lang="en-US" sz="1400" b="0" i="0" u="sng" strike="noStrike" dirty="0">
                        <a:solidFill>
                          <a:schemeClr val="bg2"/>
                        </a:solidFill>
                        <a:effectLst/>
                        <a:latin typeface="Calibri" panose="020F0502020204030204" pitchFamily="34" charset="0"/>
                      </a:endParaRPr>
                    </a:p>
                  </a:txBody>
                  <a:tcPr marL="7619" marR="7619" marT="7619" marB="0" anchor="ctr">
                    <a:noFill/>
                  </a:tcPr>
                </a:tc>
                <a:extLst>
                  <a:ext uri="{0D108BD9-81ED-4DB2-BD59-A6C34878D82A}">
                    <a16:rowId xmlns="" xmlns:a16="http://schemas.microsoft.com/office/drawing/2014/main" val="2301176825"/>
                  </a:ext>
                </a:extLst>
              </a:tr>
              <a:tr h="422215">
                <a:tc>
                  <a:txBody>
                    <a:bodyPr/>
                    <a:lstStyle/>
                    <a:p>
                      <a:pPr algn="l" fontAlgn="ctr"/>
                      <a:r>
                        <a:rPr lang="en-US" sz="1400" u="sng" strike="noStrike" dirty="0">
                          <a:solidFill>
                            <a:schemeClr val="bg2"/>
                          </a:solidFill>
                          <a:effectLst/>
                          <a:hlinkClick r:id="rId9"/>
                        </a:rPr>
                        <a:t>Get-OBAlternateBackupServer</a:t>
                      </a:r>
                      <a:endParaRPr lang="en-US" sz="1400" b="0" i="0" u="sng" strike="noStrike" dirty="0">
                        <a:solidFill>
                          <a:schemeClr val="bg2"/>
                        </a:solidFill>
                        <a:effectLst/>
                        <a:latin typeface="Calibri" panose="020F0502020204030204" pitchFamily="34" charset="0"/>
                      </a:endParaRPr>
                    </a:p>
                  </a:txBody>
                  <a:tcPr marL="7619" marR="7619" marT="7619" marB="0" anchor="ctr">
                    <a:noFill/>
                  </a:tcPr>
                </a:tc>
                <a:tc>
                  <a:txBody>
                    <a:bodyPr/>
                    <a:lstStyle/>
                    <a:p>
                      <a:pPr algn="l" fontAlgn="ctr"/>
                      <a:r>
                        <a:rPr lang="en-US" sz="2400" u="sng" strike="noStrike" dirty="0">
                          <a:solidFill>
                            <a:schemeClr val="bg2"/>
                          </a:solidFill>
                          <a:effectLst/>
                          <a:hlinkClick r:id="rId10"/>
                        </a:rPr>
                        <a:t>Get-OBSchedule</a:t>
                      </a:r>
                      <a:endParaRPr lang="en-US" sz="2400" b="0" i="0" u="sng" strike="noStrike" dirty="0">
                        <a:solidFill>
                          <a:schemeClr val="bg2"/>
                        </a:solidFill>
                        <a:effectLst/>
                        <a:latin typeface="Calibri" panose="020F0502020204030204" pitchFamily="34" charset="0"/>
                      </a:endParaRPr>
                    </a:p>
                  </a:txBody>
                  <a:tcPr marL="7619" marR="7619" marT="7619" marB="0" anchor="ctr">
                    <a:noFill/>
                  </a:tcPr>
                </a:tc>
                <a:tc>
                  <a:txBody>
                    <a:bodyPr/>
                    <a:lstStyle/>
                    <a:p>
                      <a:pPr algn="l" fontAlgn="ctr"/>
                      <a:r>
                        <a:rPr lang="en-US" sz="2400" u="sng" strike="noStrike" dirty="0">
                          <a:solidFill>
                            <a:schemeClr val="bg2"/>
                          </a:solidFill>
                          <a:effectLst/>
                          <a:hlinkClick r:id="rId11"/>
                        </a:rPr>
                        <a:t>Set-OBMachineSetting</a:t>
                      </a:r>
                      <a:endParaRPr lang="en-US" sz="2400" b="0" i="0" u="sng" strike="noStrike" dirty="0">
                        <a:solidFill>
                          <a:schemeClr val="bg2"/>
                        </a:solidFill>
                        <a:effectLst/>
                        <a:latin typeface="Calibri" panose="020F0502020204030204" pitchFamily="34" charset="0"/>
                      </a:endParaRPr>
                    </a:p>
                  </a:txBody>
                  <a:tcPr marL="7619" marR="7619" marT="7619" marB="0" anchor="ctr">
                    <a:noFill/>
                  </a:tcPr>
                </a:tc>
                <a:extLst>
                  <a:ext uri="{0D108BD9-81ED-4DB2-BD59-A6C34878D82A}">
                    <a16:rowId xmlns="" xmlns:a16="http://schemas.microsoft.com/office/drawing/2014/main" val="1482251953"/>
                  </a:ext>
                </a:extLst>
              </a:tr>
              <a:tr h="422215">
                <a:tc>
                  <a:txBody>
                    <a:bodyPr/>
                    <a:lstStyle/>
                    <a:p>
                      <a:pPr algn="l" fontAlgn="ctr"/>
                      <a:r>
                        <a:rPr lang="en-US" sz="1400" u="sng" strike="noStrike" dirty="0">
                          <a:solidFill>
                            <a:schemeClr val="bg2"/>
                          </a:solidFill>
                          <a:effectLst/>
                          <a:hlinkClick r:id="rId12"/>
                        </a:rPr>
                        <a:t>Get-OBFileSpec</a:t>
                      </a:r>
                      <a:endParaRPr lang="en-US" sz="1400" b="0" i="0" u="sng" strike="noStrike" dirty="0">
                        <a:solidFill>
                          <a:schemeClr val="bg2"/>
                        </a:solidFill>
                        <a:effectLst/>
                        <a:latin typeface="Calibri" panose="020F0502020204030204" pitchFamily="34" charset="0"/>
                      </a:endParaRPr>
                    </a:p>
                  </a:txBody>
                  <a:tcPr marL="7619" marR="7619" marT="7619" marB="0" anchor="ctr">
                    <a:noFill/>
                  </a:tcPr>
                </a:tc>
                <a:tc>
                  <a:txBody>
                    <a:bodyPr/>
                    <a:lstStyle/>
                    <a:p>
                      <a:pPr algn="l" fontAlgn="ctr"/>
                      <a:r>
                        <a:rPr lang="en-US" sz="1400" u="sng" strike="noStrike" dirty="0">
                          <a:solidFill>
                            <a:schemeClr val="bg2"/>
                          </a:solidFill>
                          <a:effectLst/>
                          <a:hlinkClick r:id="rId13"/>
                        </a:rPr>
                        <a:t>New-OBFileSpec</a:t>
                      </a:r>
                      <a:endParaRPr lang="en-US" sz="1400" b="0" i="0" u="sng" strike="noStrike" dirty="0">
                        <a:solidFill>
                          <a:schemeClr val="bg2"/>
                        </a:solidFill>
                        <a:effectLst/>
                        <a:latin typeface="Calibri" panose="020F0502020204030204" pitchFamily="34" charset="0"/>
                      </a:endParaRPr>
                    </a:p>
                  </a:txBody>
                  <a:tcPr marL="7619" marR="7619" marT="7619" marB="0" anchor="ctr">
                    <a:noFill/>
                  </a:tcPr>
                </a:tc>
                <a:tc>
                  <a:txBody>
                    <a:bodyPr/>
                    <a:lstStyle/>
                    <a:p>
                      <a:pPr algn="l" fontAlgn="ctr"/>
                      <a:r>
                        <a:rPr lang="en-US" sz="1400" u="sng" strike="noStrike" dirty="0">
                          <a:solidFill>
                            <a:schemeClr val="bg2"/>
                          </a:solidFill>
                          <a:effectLst/>
                          <a:hlinkClick r:id="rId14"/>
                        </a:rPr>
                        <a:t>Set-OBPolicy</a:t>
                      </a:r>
                      <a:endParaRPr lang="en-US" sz="1400" b="0" i="0" u="sng" strike="noStrike" dirty="0">
                        <a:solidFill>
                          <a:schemeClr val="bg2"/>
                        </a:solidFill>
                        <a:effectLst/>
                        <a:latin typeface="Calibri" panose="020F0502020204030204" pitchFamily="34" charset="0"/>
                      </a:endParaRPr>
                    </a:p>
                  </a:txBody>
                  <a:tcPr marL="7619" marR="7619" marT="7619" marB="0" anchor="ctr">
                    <a:noFill/>
                  </a:tcPr>
                </a:tc>
                <a:extLst>
                  <a:ext uri="{0D108BD9-81ED-4DB2-BD59-A6C34878D82A}">
                    <a16:rowId xmlns="" xmlns:a16="http://schemas.microsoft.com/office/drawing/2014/main" val="3856940567"/>
                  </a:ext>
                </a:extLst>
              </a:tr>
              <a:tr h="422215">
                <a:tc>
                  <a:txBody>
                    <a:bodyPr/>
                    <a:lstStyle/>
                    <a:p>
                      <a:pPr algn="l" fontAlgn="ctr"/>
                      <a:r>
                        <a:rPr lang="en-US" sz="1400" u="sng" strike="noStrike" dirty="0">
                          <a:solidFill>
                            <a:schemeClr val="bg2"/>
                          </a:solidFill>
                          <a:effectLst/>
                          <a:hlinkClick r:id="rId15"/>
                        </a:rPr>
                        <a:t>Get-OBJob</a:t>
                      </a:r>
                      <a:endParaRPr lang="en-US" sz="1400" b="0" i="0" u="sng" strike="noStrike" dirty="0">
                        <a:solidFill>
                          <a:schemeClr val="bg2"/>
                        </a:solidFill>
                        <a:effectLst/>
                        <a:latin typeface="Calibri" panose="020F0502020204030204" pitchFamily="34" charset="0"/>
                      </a:endParaRPr>
                    </a:p>
                  </a:txBody>
                  <a:tcPr marL="7619" marR="7619" marT="7619" marB="0" anchor="ctr">
                    <a:noFill/>
                  </a:tcPr>
                </a:tc>
                <a:tc>
                  <a:txBody>
                    <a:bodyPr/>
                    <a:lstStyle/>
                    <a:p>
                      <a:pPr algn="l" fontAlgn="ctr"/>
                      <a:r>
                        <a:rPr lang="en-US" sz="1400" u="sng" strike="noStrike" dirty="0">
                          <a:solidFill>
                            <a:schemeClr val="bg2"/>
                          </a:solidFill>
                          <a:effectLst/>
                          <a:hlinkClick r:id="rId16"/>
                        </a:rPr>
                        <a:t>New-OBPagingContext</a:t>
                      </a:r>
                      <a:endParaRPr lang="en-US" sz="1400" b="0" i="0" u="sng" strike="noStrike" dirty="0">
                        <a:solidFill>
                          <a:schemeClr val="bg2"/>
                        </a:solidFill>
                        <a:effectLst/>
                        <a:latin typeface="Calibri" panose="020F0502020204030204" pitchFamily="34" charset="0"/>
                      </a:endParaRPr>
                    </a:p>
                  </a:txBody>
                  <a:tcPr marL="7619" marR="7619" marT="7619" marB="0" anchor="ctr">
                    <a:noFill/>
                  </a:tcPr>
                </a:tc>
                <a:tc>
                  <a:txBody>
                    <a:bodyPr/>
                    <a:lstStyle/>
                    <a:p>
                      <a:pPr algn="l" fontAlgn="ctr"/>
                      <a:r>
                        <a:rPr lang="en-US" sz="1400" u="sng" strike="noStrike" dirty="0">
                          <a:solidFill>
                            <a:schemeClr val="bg2"/>
                          </a:solidFill>
                          <a:effectLst/>
                          <a:hlinkClick r:id="rId17"/>
                        </a:rPr>
                        <a:t>Set-OBPolicyState</a:t>
                      </a:r>
                      <a:endParaRPr lang="en-US" sz="1400" b="0" i="0" u="sng" strike="noStrike" dirty="0">
                        <a:solidFill>
                          <a:schemeClr val="bg2"/>
                        </a:solidFill>
                        <a:effectLst/>
                        <a:latin typeface="Calibri" panose="020F0502020204030204" pitchFamily="34" charset="0"/>
                      </a:endParaRPr>
                    </a:p>
                  </a:txBody>
                  <a:tcPr marL="7619" marR="7619" marT="7619" marB="0" anchor="ctr">
                    <a:noFill/>
                  </a:tcPr>
                </a:tc>
                <a:extLst>
                  <a:ext uri="{0D108BD9-81ED-4DB2-BD59-A6C34878D82A}">
                    <a16:rowId xmlns="" xmlns:a16="http://schemas.microsoft.com/office/drawing/2014/main" val="1027594870"/>
                  </a:ext>
                </a:extLst>
              </a:tr>
              <a:tr h="422215">
                <a:tc>
                  <a:txBody>
                    <a:bodyPr/>
                    <a:lstStyle/>
                    <a:p>
                      <a:pPr algn="l" fontAlgn="ctr"/>
                      <a:r>
                        <a:rPr lang="en-US" sz="2400" u="sng" strike="noStrike" dirty="0">
                          <a:solidFill>
                            <a:schemeClr val="bg2"/>
                          </a:solidFill>
                          <a:effectLst/>
                          <a:hlinkClick r:id="rId18"/>
                        </a:rPr>
                        <a:t>Get-OBMachineSetting</a:t>
                      </a:r>
                      <a:endParaRPr lang="en-US" sz="2400" b="0" i="0" u="sng" strike="noStrike" dirty="0">
                        <a:solidFill>
                          <a:schemeClr val="bg2"/>
                        </a:solidFill>
                        <a:effectLst/>
                        <a:latin typeface="Calibri" panose="020F0502020204030204" pitchFamily="34" charset="0"/>
                      </a:endParaRPr>
                    </a:p>
                  </a:txBody>
                  <a:tcPr marL="7619" marR="7619" marT="7619" marB="0" anchor="ctr">
                    <a:noFill/>
                  </a:tcPr>
                </a:tc>
                <a:tc>
                  <a:txBody>
                    <a:bodyPr/>
                    <a:lstStyle/>
                    <a:p>
                      <a:pPr algn="l" fontAlgn="ctr"/>
                      <a:r>
                        <a:rPr lang="en-US" sz="1400" u="sng" strike="noStrike" dirty="0">
                          <a:solidFill>
                            <a:schemeClr val="bg2"/>
                          </a:solidFill>
                          <a:effectLst/>
                          <a:hlinkClick r:id="rId19"/>
                        </a:rPr>
                        <a:t>New-OBPolicy</a:t>
                      </a:r>
                      <a:endParaRPr lang="en-US" sz="1400" b="0" i="0" u="sng" strike="noStrike" dirty="0">
                        <a:solidFill>
                          <a:schemeClr val="bg2"/>
                        </a:solidFill>
                        <a:effectLst/>
                        <a:latin typeface="Calibri" panose="020F0502020204030204" pitchFamily="34" charset="0"/>
                      </a:endParaRPr>
                    </a:p>
                  </a:txBody>
                  <a:tcPr marL="7619" marR="7619" marT="7619" marB="0" anchor="ctr">
                    <a:noFill/>
                  </a:tcPr>
                </a:tc>
                <a:tc>
                  <a:txBody>
                    <a:bodyPr/>
                    <a:lstStyle/>
                    <a:p>
                      <a:pPr algn="l" fontAlgn="ctr"/>
                      <a:r>
                        <a:rPr lang="en-US" sz="1400" u="sng" strike="noStrike" dirty="0">
                          <a:solidFill>
                            <a:schemeClr val="bg2"/>
                          </a:solidFill>
                          <a:effectLst/>
                          <a:hlinkClick r:id="rId20"/>
                        </a:rPr>
                        <a:t>Set-OBRetentionPolicy</a:t>
                      </a:r>
                      <a:endParaRPr lang="en-US" sz="1400" b="0" i="0" u="sng" strike="noStrike" dirty="0">
                        <a:solidFill>
                          <a:schemeClr val="bg2"/>
                        </a:solidFill>
                        <a:effectLst/>
                        <a:latin typeface="Calibri" panose="020F0502020204030204" pitchFamily="34" charset="0"/>
                      </a:endParaRPr>
                    </a:p>
                  </a:txBody>
                  <a:tcPr marL="7619" marR="7619" marT="7619" marB="0" anchor="ctr">
                    <a:noFill/>
                  </a:tcPr>
                </a:tc>
                <a:extLst>
                  <a:ext uri="{0D108BD9-81ED-4DB2-BD59-A6C34878D82A}">
                    <a16:rowId xmlns="" xmlns:a16="http://schemas.microsoft.com/office/drawing/2014/main" val="3123004624"/>
                  </a:ext>
                </a:extLst>
              </a:tr>
              <a:tr h="422215">
                <a:tc>
                  <a:txBody>
                    <a:bodyPr/>
                    <a:lstStyle/>
                    <a:p>
                      <a:pPr algn="l" fontAlgn="ctr"/>
                      <a:r>
                        <a:rPr lang="en-US" sz="1400" u="sng" strike="noStrike" dirty="0">
                          <a:solidFill>
                            <a:schemeClr val="bg2"/>
                          </a:solidFill>
                          <a:effectLst/>
                          <a:hlinkClick r:id="rId21"/>
                        </a:rPr>
                        <a:t>Get-OBMachineUsage</a:t>
                      </a:r>
                      <a:endParaRPr lang="en-US" sz="1400" b="0" i="0" u="sng" strike="noStrike" dirty="0">
                        <a:solidFill>
                          <a:schemeClr val="bg2"/>
                        </a:solidFill>
                        <a:effectLst/>
                        <a:latin typeface="Calibri" panose="020F0502020204030204" pitchFamily="34" charset="0"/>
                      </a:endParaRPr>
                    </a:p>
                  </a:txBody>
                  <a:tcPr marL="7619" marR="7619" marT="7619" marB="0" anchor="ctr">
                    <a:noFill/>
                  </a:tcPr>
                </a:tc>
                <a:tc>
                  <a:txBody>
                    <a:bodyPr/>
                    <a:lstStyle/>
                    <a:p>
                      <a:pPr algn="l" fontAlgn="ctr"/>
                      <a:r>
                        <a:rPr lang="en-US" sz="1400" u="sng" strike="noStrike" dirty="0">
                          <a:solidFill>
                            <a:schemeClr val="bg2"/>
                          </a:solidFill>
                          <a:effectLst/>
                          <a:hlinkClick r:id="rId22"/>
                        </a:rPr>
                        <a:t>New-OBRecoverableItem</a:t>
                      </a:r>
                      <a:endParaRPr lang="en-US" sz="1400" b="0" i="0" u="sng" strike="noStrike" dirty="0">
                        <a:solidFill>
                          <a:schemeClr val="bg2"/>
                        </a:solidFill>
                        <a:effectLst/>
                        <a:latin typeface="Calibri" panose="020F0502020204030204" pitchFamily="34" charset="0"/>
                      </a:endParaRPr>
                    </a:p>
                  </a:txBody>
                  <a:tcPr marL="7619" marR="7619" marT="7619" marB="0" anchor="ctr">
                    <a:noFill/>
                  </a:tcPr>
                </a:tc>
                <a:tc>
                  <a:txBody>
                    <a:bodyPr/>
                    <a:lstStyle/>
                    <a:p>
                      <a:pPr algn="l" fontAlgn="ctr"/>
                      <a:r>
                        <a:rPr lang="en-US" sz="2400" u="sng" strike="noStrike" dirty="0">
                          <a:solidFill>
                            <a:schemeClr val="bg2"/>
                          </a:solidFill>
                          <a:effectLst/>
                          <a:hlinkClick r:id="rId23"/>
                        </a:rPr>
                        <a:t>Set-OBSchedule</a:t>
                      </a:r>
                      <a:endParaRPr lang="en-US" sz="2400" b="0" i="0" u="sng" strike="noStrike" dirty="0">
                        <a:solidFill>
                          <a:schemeClr val="bg2"/>
                        </a:solidFill>
                        <a:effectLst/>
                        <a:latin typeface="Calibri" panose="020F0502020204030204" pitchFamily="34" charset="0"/>
                      </a:endParaRPr>
                    </a:p>
                  </a:txBody>
                  <a:tcPr marL="7619" marR="7619" marT="7619" marB="0" anchor="ctr">
                    <a:noFill/>
                  </a:tcPr>
                </a:tc>
                <a:extLst>
                  <a:ext uri="{0D108BD9-81ED-4DB2-BD59-A6C34878D82A}">
                    <a16:rowId xmlns="" xmlns:a16="http://schemas.microsoft.com/office/drawing/2014/main" val="3826378334"/>
                  </a:ext>
                </a:extLst>
              </a:tr>
              <a:tr h="422215">
                <a:tc>
                  <a:txBody>
                    <a:bodyPr/>
                    <a:lstStyle/>
                    <a:p>
                      <a:pPr algn="l" fontAlgn="ctr"/>
                      <a:r>
                        <a:rPr lang="en-US" sz="1400" u="sng" strike="noStrike" dirty="0">
                          <a:solidFill>
                            <a:schemeClr val="bg2"/>
                          </a:solidFill>
                          <a:effectLst/>
                          <a:hlinkClick r:id="rId24"/>
                        </a:rPr>
                        <a:t>Get-OBNotification</a:t>
                      </a:r>
                      <a:endParaRPr lang="en-US" sz="1400" b="0" i="0" u="sng" strike="noStrike" dirty="0">
                        <a:solidFill>
                          <a:schemeClr val="bg2"/>
                        </a:solidFill>
                        <a:effectLst/>
                        <a:latin typeface="Calibri" panose="020F0502020204030204" pitchFamily="34" charset="0"/>
                      </a:endParaRPr>
                    </a:p>
                  </a:txBody>
                  <a:tcPr marL="7619" marR="7619" marT="7619" marB="0" anchor="ctr">
                    <a:noFill/>
                  </a:tcPr>
                </a:tc>
                <a:tc>
                  <a:txBody>
                    <a:bodyPr/>
                    <a:lstStyle/>
                    <a:p>
                      <a:pPr algn="l" fontAlgn="ctr"/>
                      <a:r>
                        <a:rPr lang="en-US" sz="1400" u="sng" strike="noStrike" dirty="0">
                          <a:solidFill>
                            <a:schemeClr val="bg2"/>
                          </a:solidFill>
                          <a:effectLst/>
                          <a:hlinkClick r:id="rId25"/>
                        </a:rPr>
                        <a:t>New-OBRecoveryOption</a:t>
                      </a:r>
                      <a:endParaRPr lang="en-US" sz="1400" b="0" i="0" u="sng" strike="noStrike" dirty="0">
                        <a:solidFill>
                          <a:schemeClr val="bg2"/>
                        </a:solidFill>
                        <a:effectLst/>
                        <a:latin typeface="Calibri" panose="020F0502020204030204" pitchFamily="34" charset="0"/>
                      </a:endParaRPr>
                    </a:p>
                  </a:txBody>
                  <a:tcPr marL="7619" marR="7619" marT="7619" marB="0" anchor="ctr">
                    <a:noFill/>
                  </a:tcPr>
                </a:tc>
                <a:tc>
                  <a:txBody>
                    <a:bodyPr/>
                    <a:lstStyle/>
                    <a:p>
                      <a:pPr algn="l" fontAlgn="ctr"/>
                      <a:r>
                        <a:rPr lang="en-US" sz="2400" u="sng" strike="noStrike" dirty="0">
                          <a:solidFill>
                            <a:schemeClr val="bg2"/>
                          </a:solidFill>
                          <a:effectLst/>
                          <a:hlinkClick r:id="rId26"/>
                        </a:rPr>
                        <a:t>Start-OBBackup</a:t>
                      </a:r>
                      <a:endParaRPr lang="en-US" sz="2400" b="0" i="0" u="sng" strike="noStrike" dirty="0">
                        <a:solidFill>
                          <a:schemeClr val="bg2"/>
                        </a:solidFill>
                        <a:effectLst/>
                        <a:latin typeface="Calibri" panose="020F0502020204030204" pitchFamily="34" charset="0"/>
                      </a:endParaRPr>
                    </a:p>
                  </a:txBody>
                  <a:tcPr marL="7619" marR="7619" marT="7619" marB="0" anchor="ctr">
                    <a:noFill/>
                  </a:tcPr>
                </a:tc>
                <a:extLst>
                  <a:ext uri="{0D108BD9-81ED-4DB2-BD59-A6C34878D82A}">
                    <a16:rowId xmlns="" xmlns:a16="http://schemas.microsoft.com/office/drawing/2014/main" val="208297903"/>
                  </a:ext>
                </a:extLst>
              </a:tr>
              <a:tr h="422215">
                <a:tc>
                  <a:txBody>
                    <a:bodyPr/>
                    <a:lstStyle/>
                    <a:p>
                      <a:pPr algn="l" fontAlgn="ctr"/>
                      <a:r>
                        <a:rPr lang="en-US" sz="1400" u="sng" strike="noStrike" dirty="0">
                          <a:solidFill>
                            <a:schemeClr val="bg2"/>
                          </a:solidFill>
                          <a:effectLst/>
                          <a:hlinkClick r:id="rId27"/>
                        </a:rPr>
                        <a:t>Get-OBPolicy</a:t>
                      </a:r>
                      <a:endParaRPr lang="en-US" sz="1400" b="0" i="0" u="sng" strike="noStrike" dirty="0">
                        <a:solidFill>
                          <a:schemeClr val="bg2"/>
                        </a:solidFill>
                        <a:effectLst/>
                        <a:latin typeface="Calibri" panose="020F0502020204030204" pitchFamily="34" charset="0"/>
                      </a:endParaRPr>
                    </a:p>
                  </a:txBody>
                  <a:tcPr marL="7619" marR="7619" marT="7619" marB="0" anchor="ctr">
                    <a:noFill/>
                  </a:tcPr>
                </a:tc>
                <a:tc>
                  <a:txBody>
                    <a:bodyPr/>
                    <a:lstStyle/>
                    <a:p>
                      <a:pPr algn="l" fontAlgn="ctr"/>
                      <a:r>
                        <a:rPr lang="en-US" sz="1400" u="sng" strike="noStrike" dirty="0">
                          <a:solidFill>
                            <a:schemeClr val="bg2"/>
                          </a:solidFill>
                          <a:effectLst/>
                          <a:hlinkClick r:id="rId28"/>
                        </a:rPr>
                        <a:t>New-OBRetentionPolicy</a:t>
                      </a:r>
                      <a:endParaRPr lang="en-US" sz="1400" b="0" i="0" u="sng" strike="noStrike" dirty="0">
                        <a:solidFill>
                          <a:schemeClr val="bg2"/>
                        </a:solidFill>
                        <a:effectLst/>
                        <a:latin typeface="Calibri" panose="020F0502020204030204" pitchFamily="34" charset="0"/>
                      </a:endParaRPr>
                    </a:p>
                  </a:txBody>
                  <a:tcPr marL="7619" marR="7619" marT="7619" marB="0" anchor="ctr">
                    <a:noFill/>
                  </a:tcPr>
                </a:tc>
                <a:tc>
                  <a:txBody>
                    <a:bodyPr/>
                    <a:lstStyle/>
                    <a:p>
                      <a:pPr algn="l" fontAlgn="ctr"/>
                      <a:r>
                        <a:rPr lang="en-US" sz="1400" u="sng" strike="noStrike" dirty="0">
                          <a:solidFill>
                            <a:schemeClr val="bg2"/>
                          </a:solidFill>
                          <a:effectLst/>
                          <a:hlinkClick r:id="rId29"/>
                        </a:rPr>
                        <a:t>Start-OBRecovery</a:t>
                      </a:r>
                      <a:endParaRPr lang="en-US" sz="1400" b="0" i="0" u="sng" strike="noStrike" dirty="0">
                        <a:solidFill>
                          <a:schemeClr val="bg2"/>
                        </a:solidFill>
                        <a:effectLst/>
                        <a:latin typeface="Calibri" panose="020F0502020204030204" pitchFamily="34" charset="0"/>
                      </a:endParaRPr>
                    </a:p>
                  </a:txBody>
                  <a:tcPr marL="7619" marR="7619" marT="7619" marB="0" anchor="ctr">
                    <a:noFill/>
                  </a:tcPr>
                </a:tc>
                <a:extLst>
                  <a:ext uri="{0D108BD9-81ED-4DB2-BD59-A6C34878D82A}">
                    <a16:rowId xmlns="" xmlns:a16="http://schemas.microsoft.com/office/drawing/2014/main" val="1832329655"/>
                  </a:ext>
                </a:extLst>
              </a:tr>
              <a:tr h="422215">
                <a:tc>
                  <a:txBody>
                    <a:bodyPr/>
                    <a:lstStyle/>
                    <a:p>
                      <a:pPr algn="l" fontAlgn="ctr"/>
                      <a:r>
                        <a:rPr lang="en-US" sz="1400" u="sng" strike="noStrike" dirty="0">
                          <a:solidFill>
                            <a:schemeClr val="bg2"/>
                          </a:solidFill>
                          <a:effectLst/>
                          <a:hlinkClick r:id="rId30"/>
                        </a:rPr>
                        <a:t>Get-OBPolicyState</a:t>
                      </a:r>
                      <a:endParaRPr lang="en-US" sz="1400" b="0" i="0" u="sng" strike="noStrike" dirty="0">
                        <a:solidFill>
                          <a:schemeClr val="bg2"/>
                        </a:solidFill>
                        <a:effectLst/>
                        <a:latin typeface="Calibri" panose="020F0502020204030204" pitchFamily="34" charset="0"/>
                      </a:endParaRPr>
                    </a:p>
                  </a:txBody>
                  <a:tcPr marL="7619" marR="7619" marT="7619" marB="0" anchor="ctr">
                    <a:noFill/>
                  </a:tcPr>
                </a:tc>
                <a:tc>
                  <a:txBody>
                    <a:bodyPr/>
                    <a:lstStyle/>
                    <a:p>
                      <a:pPr algn="l" fontAlgn="ctr"/>
                      <a:r>
                        <a:rPr lang="en-US" sz="2400" u="sng" strike="noStrike" dirty="0">
                          <a:solidFill>
                            <a:schemeClr val="bg2"/>
                          </a:solidFill>
                          <a:effectLst/>
                          <a:hlinkClick r:id="rId31"/>
                        </a:rPr>
                        <a:t>New-OBSchedule</a:t>
                      </a:r>
                      <a:endParaRPr lang="en-US" sz="2400" b="0" i="0" u="sng" strike="noStrike" dirty="0">
                        <a:solidFill>
                          <a:schemeClr val="bg2"/>
                        </a:solidFill>
                        <a:effectLst/>
                        <a:latin typeface="Calibri" panose="020F0502020204030204" pitchFamily="34" charset="0"/>
                      </a:endParaRPr>
                    </a:p>
                  </a:txBody>
                  <a:tcPr marL="7619" marR="7619" marT="7619" marB="0" anchor="ctr">
                    <a:noFill/>
                  </a:tcPr>
                </a:tc>
                <a:tc>
                  <a:txBody>
                    <a:bodyPr/>
                    <a:lstStyle/>
                    <a:p>
                      <a:pPr algn="l" fontAlgn="ctr"/>
                      <a:r>
                        <a:rPr lang="en-US" sz="1400" u="sng" strike="noStrike" dirty="0">
                          <a:solidFill>
                            <a:schemeClr val="bg2"/>
                          </a:solidFill>
                          <a:effectLst/>
                          <a:hlinkClick r:id="rId32"/>
                        </a:rPr>
                        <a:t>Start-OBRegistration</a:t>
                      </a:r>
                      <a:endParaRPr lang="en-US" sz="1400" b="0" i="0" u="sng" strike="noStrike" dirty="0">
                        <a:solidFill>
                          <a:schemeClr val="bg2"/>
                        </a:solidFill>
                        <a:effectLst/>
                        <a:latin typeface="Calibri" panose="020F0502020204030204" pitchFamily="34" charset="0"/>
                      </a:endParaRPr>
                    </a:p>
                  </a:txBody>
                  <a:tcPr marL="7619" marR="7619" marT="7619" marB="0" anchor="ctr">
                    <a:noFill/>
                  </a:tcPr>
                </a:tc>
                <a:extLst>
                  <a:ext uri="{0D108BD9-81ED-4DB2-BD59-A6C34878D82A}">
                    <a16:rowId xmlns="" xmlns:a16="http://schemas.microsoft.com/office/drawing/2014/main" val="993830877"/>
                  </a:ext>
                </a:extLst>
              </a:tr>
              <a:tr h="422215">
                <a:tc>
                  <a:txBody>
                    <a:bodyPr/>
                    <a:lstStyle/>
                    <a:p>
                      <a:pPr algn="l" fontAlgn="ctr"/>
                      <a:r>
                        <a:rPr lang="en-US" sz="1400" u="sng" strike="noStrike" dirty="0">
                          <a:solidFill>
                            <a:schemeClr val="bg2"/>
                          </a:solidFill>
                          <a:effectLst/>
                          <a:hlinkClick r:id="rId33"/>
                        </a:rPr>
                        <a:t>Get-OBRecoverableItem</a:t>
                      </a:r>
                      <a:endParaRPr lang="en-US" sz="1400" b="0" i="0" u="sng" strike="noStrike" dirty="0">
                        <a:solidFill>
                          <a:schemeClr val="bg2"/>
                        </a:solidFill>
                        <a:effectLst/>
                        <a:latin typeface="Calibri" panose="020F0502020204030204" pitchFamily="34" charset="0"/>
                      </a:endParaRPr>
                    </a:p>
                  </a:txBody>
                  <a:tcPr marL="7619" marR="7619" marT="7619" marB="0" anchor="ctr">
                    <a:noFill/>
                  </a:tcPr>
                </a:tc>
                <a:tc>
                  <a:txBody>
                    <a:bodyPr/>
                    <a:lstStyle/>
                    <a:p>
                      <a:pPr algn="l" fontAlgn="ctr"/>
                      <a:r>
                        <a:rPr lang="en-US" sz="1400" u="sng" strike="noStrike" dirty="0">
                          <a:solidFill>
                            <a:schemeClr val="bg2"/>
                          </a:solidFill>
                          <a:effectLst/>
                          <a:hlinkClick r:id="rId34"/>
                        </a:rPr>
                        <a:t>Remove-OBFileSpec</a:t>
                      </a:r>
                      <a:endParaRPr lang="en-US" sz="1400" b="0" i="0" u="sng" strike="noStrike" dirty="0">
                        <a:solidFill>
                          <a:schemeClr val="bg2"/>
                        </a:solidFill>
                        <a:effectLst/>
                        <a:latin typeface="Calibri" panose="020F0502020204030204" pitchFamily="34" charset="0"/>
                      </a:endParaRPr>
                    </a:p>
                  </a:txBody>
                  <a:tcPr marL="7619" marR="7619" marT="7619" marB="0" anchor="ctr">
                    <a:noFill/>
                  </a:tcPr>
                </a:tc>
                <a:tc>
                  <a:txBody>
                    <a:bodyPr/>
                    <a:lstStyle/>
                    <a:p>
                      <a:pPr algn="l" fontAlgn="ctr"/>
                      <a:r>
                        <a:rPr lang="en-US" sz="1400" u="sng" strike="noStrike" dirty="0">
                          <a:solidFill>
                            <a:schemeClr val="bg2"/>
                          </a:solidFill>
                          <a:effectLst/>
                          <a:hlinkClick r:id="rId35"/>
                        </a:rPr>
                        <a:t>Stop-OBJob</a:t>
                      </a:r>
                      <a:endParaRPr lang="en-US" sz="1400" b="0" i="0" u="sng" strike="noStrike" dirty="0">
                        <a:solidFill>
                          <a:schemeClr val="bg2"/>
                        </a:solidFill>
                        <a:effectLst/>
                        <a:latin typeface="Calibri" panose="020F0502020204030204" pitchFamily="34" charset="0"/>
                      </a:endParaRPr>
                    </a:p>
                  </a:txBody>
                  <a:tcPr marL="7619" marR="7619" marT="7619" marB="0" anchor="ctr">
                    <a:noFill/>
                  </a:tcPr>
                </a:tc>
                <a:extLst>
                  <a:ext uri="{0D108BD9-81ED-4DB2-BD59-A6C34878D82A}">
                    <a16:rowId xmlns="" xmlns:a16="http://schemas.microsoft.com/office/drawing/2014/main" val="2008131837"/>
                  </a:ext>
                </a:extLst>
              </a:tr>
            </a:tbl>
          </a:graphicData>
        </a:graphic>
      </p:graphicFrame>
      <p:pic>
        <p:nvPicPr>
          <p:cNvPr id="7" name="Picture 6"/>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0533651" y="-75077"/>
            <a:ext cx="1902824" cy="1902824"/>
          </a:xfrm>
          <a:prstGeom prst="rect">
            <a:avLst/>
          </a:prstGeom>
        </p:spPr>
      </p:pic>
    </p:spTree>
    <p:extLst>
      <p:ext uri="{BB962C8B-B14F-4D97-AF65-F5344CB8AC3E}">
        <p14:creationId xmlns:p14="http://schemas.microsoft.com/office/powerpoint/2010/main" val="1350709582"/>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bg1">
                    <a:lumMod val="50000"/>
                  </a:schemeClr>
                </a:solidFill>
              </a:rPr>
              <a:t>Azure &amp; PowerShell</a:t>
            </a:r>
            <a:r>
              <a:rPr lang="en-US" dirty="0" smtClean="0"/>
              <a:t/>
            </a:r>
            <a:br>
              <a:rPr lang="en-US" dirty="0" smtClean="0"/>
            </a:br>
            <a:r>
              <a:rPr lang="en-US" sz="3200" dirty="0" smtClean="0">
                <a:solidFill>
                  <a:srgbClr val="0072C6"/>
                </a:solidFill>
              </a:rPr>
              <a:t>Getting Started</a:t>
            </a:r>
            <a:endParaRPr lang="en-US" sz="3200" dirty="0">
              <a:solidFill>
                <a:srgbClr val="0072C6"/>
              </a:solidFill>
            </a:endParaRPr>
          </a:p>
        </p:txBody>
      </p:sp>
      <p:sp>
        <p:nvSpPr>
          <p:cNvPr id="4" name="Content Placeholder 3"/>
          <p:cNvSpPr>
            <a:spLocks noGrp="1"/>
          </p:cNvSpPr>
          <p:nvPr>
            <p:ph sz="quarter" idx="4294967295"/>
          </p:nvPr>
        </p:nvSpPr>
        <p:spPr>
          <a:xfrm>
            <a:off x="290196" y="1859725"/>
            <a:ext cx="11707490" cy="4784451"/>
          </a:xfrm>
          <a:prstGeom prst="rect">
            <a:avLst/>
          </a:prstGeom>
        </p:spPr>
        <p:txBody>
          <a:bodyPr/>
          <a:lstStyle/>
          <a:p>
            <a:r>
              <a:rPr lang="en-US" sz="3600" dirty="0"/>
              <a:t>Download PowerShell Module</a:t>
            </a:r>
          </a:p>
          <a:p>
            <a:pPr lvl="1"/>
            <a:r>
              <a:rPr lang="en-US" sz="2000" dirty="0">
                <a:hlinkClick r:id="rId2"/>
              </a:rPr>
              <a:t>http://azure.microsoft.com/en-us/downloads/</a:t>
            </a:r>
            <a:r>
              <a:rPr lang="en-US" sz="2000" dirty="0"/>
              <a:t>  </a:t>
            </a:r>
            <a:r>
              <a:rPr lang="en-US" sz="1600" dirty="0"/>
              <a:t>(uses Web Platform Installer</a:t>
            </a:r>
            <a:r>
              <a:rPr lang="en-US" sz="1600" dirty="0" smtClean="0"/>
              <a:t>)</a:t>
            </a:r>
          </a:p>
          <a:p>
            <a:pPr lvl="1"/>
            <a:endParaRPr lang="en-US" sz="1600" dirty="0"/>
          </a:p>
          <a:p>
            <a:r>
              <a:rPr lang="en-US" sz="3600" dirty="0"/>
              <a:t>Authenticate with Azure</a:t>
            </a:r>
          </a:p>
          <a:p>
            <a:pPr lvl="1">
              <a:buFont typeface="Courier New" panose="02070309020205020404" pitchFamily="49" charset="0"/>
              <a:buChar char="o"/>
            </a:pPr>
            <a:r>
              <a:rPr lang="en-US" sz="2000" dirty="0"/>
              <a:t>What Accounts are connected: </a:t>
            </a:r>
            <a:r>
              <a:rPr lang="en-US" sz="2000" b="1" i="1" dirty="0"/>
              <a:t>Get-</a:t>
            </a:r>
            <a:r>
              <a:rPr lang="en-US" sz="2000" b="1" i="1" dirty="0" err="1"/>
              <a:t>AzureAccount</a:t>
            </a:r>
            <a:r>
              <a:rPr lang="en-US" sz="2000" dirty="0"/>
              <a:t> </a:t>
            </a:r>
          </a:p>
          <a:p>
            <a:pPr lvl="1">
              <a:buFont typeface="Courier New" panose="02070309020205020404" pitchFamily="49" charset="0"/>
              <a:buChar char="o"/>
            </a:pPr>
            <a:r>
              <a:rPr lang="en-US" sz="2000" dirty="0"/>
              <a:t>Connect to Azure Account: </a:t>
            </a:r>
            <a:r>
              <a:rPr lang="en-US" sz="2000" b="1" i="1" dirty="0"/>
              <a:t>Add-</a:t>
            </a:r>
            <a:r>
              <a:rPr lang="en-US" sz="2000" b="1" i="1" dirty="0" err="1"/>
              <a:t>AzureAccount</a:t>
            </a:r>
            <a:endParaRPr lang="en-US" sz="2000" b="1" i="1" dirty="0"/>
          </a:p>
          <a:p>
            <a:pPr lvl="1">
              <a:buFont typeface="Courier New" panose="02070309020205020404" pitchFamily="49" charset="0"/>
              <a:buChar char="o"/>
            </a:pPr>
            <a:r>
              <a:rPr lang="en-US" sz="2000" dirty="0"/>
              <a:t>Remove Azure Account: </a:t>
            </a:r>
            <a:r>
              <a:rPr lang="en-US" sz="2000" b="1" i="1" dirty="0"/>
              <a:t>Remove-</a:t>
            </a:r>
            <a:r>
              <a:rPr lang="en-US" sz="2000" b="1" i="1" dirty="0" err="1"/>
              <a:t>AzureAccount</a:t>
            </a:r>
            <a:r>
              <a:rPr lang="en-US" sz="2000" b="1" i="1" dirty="0"/>
              <a:t> &lt;ID&gt;</a:t>
            </a:r>
          </a:p>
          <a:p>
            <a:pPr lvl="1">
              <a:buFont typeface="Courier New" panose="02070309020205020404" pitchFamily="49" charset="0"/>
              <a:buChar char="o"/>
            </a:pPr>
            <a:r>
              <a:rPr lang="en-US" sz="2000" dirty="0" smtClean="0"/>
              <a:t>Test </a:t>
            </a:r>
            <a:r>
              <a:rPr lang="en-US" sz="2000" dirty="0"/>
              <a:t>Authentication:  </a:t>
            </a:r>
            <a:r>
              <a:rPr lang="en-US" sz="2000" b="1" i="1" dirty="0"/>
              <a:t>Get-</a:t>
            </a:r>
            <a:r>
              <a:rPr lang="en-US" sz="2000" b="1" i="1" dirty="0" err="1"/>
              <a:t>AzureVM</a:t>
            </a:r>
            <a:r>
              <a:rPr lang="en-US" sz="2000" i="1" dirty="0"/>
              <a:t> </a:t>
            </a:r>
            <a:r>
              <a:rPr lang="en-US" sz="2000" dirty="0"/>
              <a:t>or any command that connects to azure</a:t>
            </a:r>
          </a:p>
          <a:p>
            <a:r>
              <a:rPr lang="en-US" sz="3600" dirty="0"/>
              <a:t>Azure Subscriptions</a:t>
            </a:r>
          </a:p>
          <a:p>
            <a:pPr marL="925707" lvl="1" indent="-582873"/>
            <a:r>
              <a:rPr lang="en-US" sz="2000" dirty="0"/>
              <a:t>List Subscriptions: </a:t>
            </a:r>
            <a:r>
              <a:rPr lang="en-US" sz="2000" b="1" i="1" dirty="0"/>
              <a:t>Get-</a:t>
            </a:r>
            <a:r>
              <a:rPr lang="en-US" sz="2000" b="1" i="1" dirty="0" err="1"/>
              <a:t>AzureSubscription</a:t>
            </a:r>
            <a:endParaRPr lang="en-US" sz="2000" b="1" i="1" dirty="0"/>
          </a:p>
          <a:p>
            <a:pPr marL="925707" lvl="1" indent="-582873"/>
            <a:r>
              <a:rPr lang="en-US" sz="2000" dirty="0"/>
              <a:t>Set Default Subscription: </a:t>
            </a:r>
            <a:r>
              <a:rPr lang="en-US" sz="2000" b="1" i="1" dirty="0"/>
              <a:t>Set-</a:t>
            </a:r>
            <a:r>
              <a:rPr lang="en-US" sz="2000" b="1" i="1" dirty="0" err="1"/>
              <a:t>AzureSubscription</a:t>
            </a:r>
            <a:r>
              <a:rPr lang="en-US" sz="2000" b="1" i="1" dirty="0"/>
              <a:t> “Subscription Name”</a:t>
            </a:r>
          </a:p>
          <a:p>
            <a:endParaRPr lang="en-US" sz="1428" b="1" i="1"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1850" y="0"/>
            <a:ext cx="1902824" cy="1902824"/>
          </a:xfrm>
          <a:prstGeom prst="rect">
            <a:avLst/>
          </a:prstGeom>
        </p:spPr>
      </p:pic>
    </p:spTree>
    <p:extLst>
      <p:ext uri="{BB962C8B-B14F-4D97-AF65-F5344CB8AC3E}">
        <p14:creationId xmlns:p14="http://schemas.microsoft.com/office/powerpoint/2010/main" val="379249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6" name="Text Placeholder 5"/>
          <p:cNvSpPr>
            <a:spLocks noGrp="1"/>
          </p:cNvSpPr>
          <p:nvPr>
            <p:ph type="body" sz="quarter" idx="12"/>
          </p:nvPr>
        </p:nvSpPr>
        <p:spPr/>
        <p:txBody>
          <a:bodyPr/>
          <a:lstStyle/>
          <a:p>
            <a:r>
              <a:rPr lang="en-US" dirty="0" smtClean="0"/>
              <a:t>Azure PowerShell </a:t>
            </a:r>
          </a:p>
        </p:txBody>
      </p:sp>
      <p:pic>
        <p:nvPicPr>
          <p:cNvPr id="2" name="Picture 1"/>
          <p:cNvPicPr>
            <a:picLocks noChangeAspect="1"/>
          </p:cNvPicPr>
          <p:nvPr/>
        </p:nvPicPr>
        <p:blipFill>
          <a:blip r:embed="rId3"/>
          <a:stretch>
            <a:fillRect/>
          </a:stretch>
        </p:blipFill>
        <p:spPr>
          <a:xfrm>
            <a:off x="3055427" y="1209975"/>
            <a:ext cx="7276025" cy="2751698"/>
          </a:xfrm>
          <a:prstGeom prst="rect">
            <a:avLst/>
          </a:prstGeom>
        </p:spPr>
      </p:pic>
    </p:spTree>
    <p:extLst>
      <p:ext uri="{BB962C8B-B14F-4D97-AF65-F5344CB8AC3E}">
        <p14:creationId xmlns:p14="http://schemas.microsoft.com/office/powerpoint/2010/main" val="16330971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6"/>
          <p:cNvSpPr>
            <a:spLocks noChangeArrowheads="1"/>
          </p:cNvSpPr>
          <p:nvPr/>
        </p:nvSpPr>
        <p:spPr bwMode="auto">
          <a:xfrm>
            <a:off x="384094" y="1321187"/>
            <a:ext cx="11463126" cy="5338348"/>
          </a:xfrm>
          <a:prstGeom prst="rect">
            <a:avLst/>
          </a:prstGeom>
          <a:solidFill>
            <a:srgbClr val="0070C0">
              <a:alpha val="67843"/>
            </a:srgbClr>
          </a:solidFill>
          <a:ln w="9525">
            <a:noFill/>
            <a:miter lim="800000"/>
            <a:headEnd/>
            <a:tailEnd/>
          </a:ln>
        </p:spPr>
        <p:txBody>
          <a:bodyPr wrap="none" anchor="ctr"/>
          <a:lstStyle/>
          <a:p>
            <a:r>
              <a:rPr lang="en-US" sz="2448" dirty="0">
                <a:solidFill>
                  <a:prstClr val="black"/>
                </a:solidFill>
              </a:rPr>
              <a:t> </a:t>
            </a:r>
          </a:p>
        </p:txBody>
      </p:sp>
      <p:grpSp>
        <p:nvGrpSpPr>
          <p:cNvPr id="8" name="Group 7"/>
          <p:cNvGrpSpPr/>
          <p:nvPr/>
        </p:nvGrpSpPr>
        <p:grpSpPr>
          <a:xfrm>
            <a:off x="2534199" y="1344039"/>
            <a:ext cx="913860" cy="4977156"/>
            <a:chOff x="1770017" y="1562986"/>
            <a:chExt cx="886919" cy="4120566"/>
          </a:xfrm>
        </p:grpSpPr>
        <p:cxnSp>
          <p:nvCxnSpPr>
            <p:cNvPr id="9" name="Straight Connector 8"/>
            <p:cNvCxnSpPr/>
            <p:nvPr/>
          </p:nvCxnSpPr>
          <p:spPr>
            <a:xfrm>
              <a:off x="2052082" y="1562986"/>
              <a:ext cx="40901" cy="412056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1770017" y="1879600"/>
              <a:ext cx="281467" cy="443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1795895" y="2666620"/>
              <a:ext cx="281467" cy="443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1813147" y="3389953"/>
              <a:ext cx="281467" cy="443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1813147" y="4088263"/>
              <a:ext cx="281467" cy="443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1813147" y="4786573"/>
              <a:ext cx="281467" cy="443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967169" y="5571319"/>
              <a:ext cx="12744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069066" y="2075132"/>
              <a:ext cx="281467" cy="443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2103570" y="5262113"/>
              <a:ext cx="553366" cy="2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0" name="Text Box 61"/>
          <p:cNvSpPr txBox="1">
            <a:spLocks noChangeArrowheads="1"/>
          </p:cNvSpPr>
          <p:nvPr/>
        </p:nvSpPr>
        <p:spPr bwMode="auto">
          <a:xfrm>
            <a:off x="2998558" y="2438068"/>
            <a:ext cx="1119347" cy="502322"/>
          </a:xfrm>
          <a:prstGeom prst="rect">
            <a:avLst/>
          </a:prstGeom>
          <a:noFill/>
          <a:ln w="9525">
            <a:noFill/>
            <a:miter lim="800000"/>
            <a:headEnd/>
            <a:tailEnd/>
          </a:ln>
          <a:effectLst/>
        </p:spPr>
        <p:txBody>
          <a:bodyPr wrap="square" lIns="124340" tIns="62169" rIns="124340" bIns="62169">
            <a:spAutoFit/>
          </a:bodyPr>
          <a:lstStyle/>
          <a:p>
            <a:pPr eaLnBrk="0" hangingPunct="0">
              <a:defRPr/>
            </a:pPr>
            <a:r>
              <a:rPr lang="en-US" sz="1224" dirty="0">
                <a:solidFill>
                  <a:srgbClr val="FFFFFF"/>
                </a:solidFill>
                <a:effectLst>
                  <a:outerShdw blurRad="38100" dist="38100" dir="2700000" algn="tl">
                    <a:srgbClr val="000000">
                      <a:alpha val="43137"/>
                    </a:srgbClr>
                  </a:outerShdw>
                </a:effectLst>
                <a:latin typeface="Segoe"/>
              </a:rPr>
              <a:t>Active Directory</a:t>
            </a:r>
            <a:endParaRPr lang="en-US" sz="1224" baseline="30000" dirty="0">
              <a:solidFill>
                <a:srgbClr val="FFFFFF"/>
              </a:solidFill>
              <a:effectLst>
                <a:outerShdw blurRad="38100" dist="38100" dir="2700000" algn="tl">
                  <a:srgbClr val="000000">
                    <a:alpha val="43137"/>
                  </a:srgbClr>
                </a:outerShdw>
              </a:effectLst>
              <a:latin typeface="Segoe"/>
            </a:endParaRPr>
          </a:p>
        </p:txBody>
      </p:sp>
      <p:grpSp>
        <p:nvGrpSpPr>
          <p:cNvPr id="31" name="Group 30"/>
          <p:cNvGrpSpPr/>
          <p:nvPr/>
        </p:nvGrpSpPr>
        <p:grpSpPr>
          <a:xfrm>
            <a:off x="964397" y="3240275"/>
            <a:ext cx="1588609" cy="671477"/>
            <a:chOff x="234531" y="2259229"/>
            <a:chExt cx="1541778" cy="555912"/>
          </a:xfrm>
        </p:grpSpPr>
        <p:pic>
          <p:nvPicPr>
            <p:cNvPr id="32"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34531" y="2447910"/>
              <a:ext cx="1128593" cy="286751"/>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3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372779" y="2259229"/>
              <a:ext cx="403530" cy="555912"/>
            </a:xfrm>
            <a:prstGeom prst="rect">
              <a:avLst/>
            </a:prstGeom>
            <a:noFill/>
          </p:spPr>
        </p:pic>
      </p:grpSp>
      <p:grpSp>
        <p:nvGrpSpPr>
          <p:cNvPr id="66" name="Group 65"/>
          <p:cNvGrpSpPr/>
          <p:nvPr/>
        </p:nvGrpSpPr>
        <p:grpSpPr>
          <a:xfrm>
            <a:off x="3146677" y="1888199"/>
            <a:ext cx="550035" cy="646790"/>
            <a:chOff x="2721069" y="1590675"/>
            <a:chExt cx="613652" cy="615556"/>
          </a:xfrm>
        </p:grpSpPr>
        <p:pic>
          <p:nvPicPr>
            <p:cNvPr id="6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721069" y="1590675"/>
              <a:ext cx="446825" cy="615556"/>
            </a:xfrm>
            <a:prstGeom prst="rect">
              <a:avLst/>
            </a:prstGeom>
            <a:noFill/>
          </p:spPr>
        </p:pic>
        <p:pic>
          <p:nvPicPr>
            <p:cNvPr id="68" name="Picture 6" descr="D:\Projects\Microsoft\DPM PartnerVideo\images\windows.png"/>
            <p:cNvPicPr>
              <a:picLocks noChangeAspect="1" noChangeArrowheads="1"/>
            </p:cNvPicPr>
            <p:nvPr/>
          </p:nvPicPr>
          <p:blipFill>
            <a:blip r:embed="rId6" cstate="print"/>
            <a:srcRect/>
            <a:stretch>
              <a:fillRect/>
            </a:stretch>
          </p:blipFill>
          <p:spPr bwMode="auto">
            <a:xfrm>
              <a:off x="3047264" y="1949658"/>
              <a:ext cx="287457" cy="256573"/>
            </a:xfrm>
            <a:prstGeom prst="rect">
              <a:avLst/>
            </a:prstGeom>
            <a:noFill/>
          </p:spPr>
        </p:pic>
      </p:grpSp>
      <p:grpSp>
        <p:nvGrpSpPr>
          <p:cNvPr id="143" name="Group 142"/>
          <p:cNvGrpSpPr/>
          <p:nvPr/>
        </p:nvGrpSpPr>
        <p:grpSpPr>
          <a:xfrm>
            <a:off x="3339926" y="5149341"/>
            <a:ext cx="1563473" cy="803230"/>
            <a:chOff x="3080552" y="5734698"/>
            <a:chExt cx="1517384" cy="664992"/>
          </a:xfrm>
        </p:grpSpPr>
        <p:pic>
          <p:nvPicPr>
            <p:cNvPr id="146" name="Picture 4"/>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3080552" y="5734698"/>
              <a:ext cx="604447" cy="627954"/>
            </a:xfrm>
            <a:prstGeom prst="rect">
              <a:avLst/>
            </a:prstGeom>
            <a:noFill/>
          </p:spPr>
        </p:pic>
        <p:pic>
          <p:nvPicPr>
            <p:cNvPr id="145" name="Picture 5" descr="D:\Pictures\- MediaBank\Windows Server\ws03_rgb_r.png"/>
            <p:cNvPicPr>
              <a:picLocks noChangeAspect="1" noChangeArrowheads="1"/>
            </p:cNvPicPr>
            <p:nvPr/>
          </p:nvPicPr>
          <p:blipFill rotWithShape="1">
            <a:blip r:embed="rId8" cstate="print">
              <a:extLst/>
            </a:blip>
            <a:srcRect r="41649" b="-3700"/>
            <a:stretch/>
          </p:blipFill>
          <p:spPr bwMode="auto">
            <a:xfrm>
              <a:off x="3710928" y="6159909"/>
              <a:ext cx="887008" cy="239781"/>
            </a:xfrm>
            <a:prstGeom prst="rect">
              <a:avLst/>
            </a:prstGeom>
            <a:extLst/>
          </p:spPr>
        </p:pic>
      </p:grpSp>
      <p:pic>
        <p:nvPicPr>
          <p:cNvPr id="162" name="Picture 16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84201" y="3600884"/>
            <a:ext cx="255888" cy="240723"/>
          </a:xfrm>
          <a:prstGeom prst="rect">
            <a:avLst/>
          </a:prstGeom>
        </p:spPr>
      </p:pic>
      <p:sp>
        <p:nvSpPr>
          <p:cNvPr id="108" name="Title 1"/>
          <p:cNvSpPr>
            <a:spLocks noGrp="1"/>
          </p:cNvSpPr>
          <p:nvPr>
            <p:ph type="title"/>
          </p:nvPr>
        </p:nvSpPr>
        <p:spPr>
          <a:xfrm>
            <a:off x="392681" y="155433"/>
            <a:ext cx="11425747" cy="1165754"/>
          </a:xfrm>
        </p:spPr>
        <p:txBody>
          <a:bodyPr>
            <a:normAutofit/>
          </a:bodyPr>
          <a:lstStyle/>
          <a:p>
            <a:r>
              <a:rPr lang="en-US" sz="3808" dirty="0">
                <a:solidFill>
                  <a:schemeClr val="bg1">
                    <a:lumMod val="50000"/>
                  </a:schemeClr>
                </a:solidFill>
              </a:rPr>
              <a:t>System Center Data Protection Manager - Overview</a:t>
            </a:r>
          </a:p>
        </p:txBody>
      </p:sp>
      <p:grpSp>
        <p:nvGrpSpPr>
          <p:cNvPr id="107" name="Group 106"/>
          <p:cNvGrpSpPr>
            <a:grpSpLocks/>
          </p:cNvGrpSpPr>
          <p:nvPr/>
        </p:nvGrpSpPr>
        <p:grpSpPr bwMode="auto">
          <a:xfrm>
            <a:off x="866983" y="4085634"/>
            <a:ext cx="1706055" cy="655100"/>
            <a:chOff x="94287" y="2970427"/>
            <a:chExt cx="1655353" cy="541502"/>
          </a:xfrm>
        </p:grpSpPr>
        <p:pic>
          <p:nvPicPr>
            <p:cNvPr id="109" name="Picture 10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4287" y="3184440"/>
              <a:ext cx="1233181" cy="327489"/>
            </a:xfrm>
            <a:prstGeom prst="rect">
              <a:avLst/>
            </a:prstGeom>
            <a:effectLst>
              <a:outerShdw blurRad="50800" dist="38100" dir="2700000" algn="tl" rotWithShape="0">
                <a:prstClr val="black">
                  <a:alpha val="40000"/>
                </a:prstClr>
              </a:outerShdw>
            </a:effectLst>
          </p:spPr>
        </p:pic>
        <p:pic>
          <p:nvPicPr>
            <p:cNvPr id="110" name="Picture 109"/>
            <p:cNvPicPr>
              <a:picLocks noChangeAspect="1" noChangeArrowheads="1"/>
            </p:cNvPicPr>
            <p:nvPr/>
          </p:nvPicPr>
          <p:blipFill>
            <a:blip r:embed="rId11" cstate="print"/>
            <a:srcRect/>
            <a:stretch>
              <a:fillRect/>
            </a:stretch>
          </p:blipFill>
          <p:spPr bwMode="auto">
            <a:xfrm>
              <a:off x="1358724" y="2970427"/>
              <a:ext cx="390916" cy="538537"/>
            </a:xfrm>
            <a:prstGeom prst="rect">
              <a:avLst/>
            </a:prstGeom>
            <a:noFill/>
            <a:ln w="9525">
              <a:noFill/>
              <a:miter lim="800000"/>
              <a:headEnd/>
              <a:tailEnd/>
            </a:ln>
          </p:spPr>
        </p:pic>
      </p:grpSp>
      <p:grpSp>
        <p:nvGrpSpPr>
          <p:cNvPr id="104" name="Group 103"/>
          <p:cNvGrpSpPr/>
          <p:nvPr/>
        </p:nvGrpSpPr>
        <p:grpSpPr>
          <a:xfrm>
            <a:off x="5683750" y="2341864"/>
            <a:ext cx="2929862" cy="1160180"/>
            <a:chOff x="4696800" y="2223673"/>
            <a:chExt cx="2133174" cy="960507"/>
          </a:xfrm>
        </p:grpSpPr>
        <p:grpSp>
          <p:nvGrpSpPr>
            <p:cNvPr id="111" name="Group 110"/>
            <p:cNvGrpSpPr/>
            <p:nvPr/>
          </p:nvGrpSpPr>
          <p:grpSpPr>
            <a:xfrm>
              <a:off x="5080192" y="2223673"/>
              <a:ext cx="1749782" cy="691184"/>
              <a:chOff x="4878173" y="1575080"/>
              <a:chExt cx="1749782" cy="691184"/>
            </a:xfrm>
          </p:grpSpPr>
          <p:sp>
            <p:nvSpPr>
              <p:cNvPr id="113" name="TextBox 89"/>
              <p:cNvSpPr txBox="1">
                <a:spLocks noChangeArrowheads="1"/>
              </p:cNvSpPr>
              <p:nvPr/>
            </p:nvSpPr>
            <p:spPr bwMode="auto">
              <a:xfrm>
                <a:off x="5525442" y="1575080"/>
                <a:ext cx="1102513" cy="637658"/>
              </a:xfrm>
              <a:prstGeom prst="rect">
                <a:avLst/>
              </a:prstGeom>
              <a:noFill/>
              <a:ln w="9525">
                <a:noFill/>
                <a:miter lim="800000"/>
                <a:headEnd/>
                <a:tailEnd/>
              </a:ln>
            </p:spPr>
            <p:txBody>
              <a:bodyPr wrap="none" lIns="124340" tIns="62169" rIns="124340" bIns="62169">
                <a:spAutoFit/>
              </a:bodyPr>
              <a:lstStyle/>
              <a:p>
                <a:pPr eaLnBrk="0" fontAlgn="base" hangingPunct="0">
                  <a:spcBef>
                    <a:spcPct val="20000"/>
                  </a:spcBef>
                  <a:spcAft>
                    <a:spcPct val="0"/>
                  </a:spcAft>
                  <a:buClr>
                    <a:srgbClr val="FFCC00"/>
                  </a:buClr>
                  <a:defRPr/>
                </a:pPr>
                <a:r>
                  <a:rPr lang="en-US" sz="1904" dirty="0">
                    <a:solidFill>
                      <a:schemeClr val="tx1">
                        <a:lumMod val="95000"/>
                      </a:schemeClr>
                    </a:solidFill>
                  </a:rPr>
                  <a:t>Disk-based </a:t>
                </a:r>
              </a:p>
              <a:p>
                <a:pPr eaLnBrk="0" fontAlgn="base" hangingPunct="0">
                  <a:spcBef>
                    <a:spcPct val="20000"/>
                  </a:spcBef>
                  <a:spcAft>
                    <a:spcPct val="0"/>
                  </a:spcAft>
                  <a:buClr>
                    <a:srgbClr val="FFCC00"/>
                  </a:buClr>
                  <a:defRPr/>
                </a:pPr>
                <a:r>
                  <a:rPr lang="en-US" sz="1904" dirty="0">
                    <a:solidFill>
                      <a:schemeClr val="tx1">
                        <a:lumMod val="95000"/>
                      </a:schemeClr>
                    </a:solidFill>
                  </a:rPr>
                  <a:t>Recovery</a:t>
                </a:r>
              </a:p>
            </p:txBody>
          </p:sp>
          <p:grpSp>
            <p:nvGrpSpPr>
              <p:cNvPr id="114" name="Group 113"/>
              <p:cNvGrpSpPr/>
              <p:nvPr/>
            </p:nvGrpSpPr>
            <p:grpSpPr>
              <a:xfrm>
                <a:off x="4878173" y="1640582"/>
                <a:ext cx="698536" cy="625682"/>
                <a:chOff x="5047509" y="1561560"/>
                <a:chExt cx="838220" cy="750798"/>
              </a:xfrm>
            </p:grpSpPr>
            <p:pic>
              <p:nvPicPr>
                <p:cNvPr id="115" name="Picture 64"/>
                <p:cNvPicPr>
                  <a:picLocks noChangeAspect="1" noChangeArrowheads="1"/>
                </p:cNvPicPr>
                <p:nvPr/>
              </p:nvPicPr>
              <p:blipFill>
                <a:blip r:embed="rId12" cstate="print"/>
                <a:srcRect/>
                <a:stretch>
                  <a:fillRect/>
                </a:stretch>
              </p:blipFill>
              <p:spPr bwMode="auto">
                <a:xfrm>
                  <a:off x="5047509" y="1561560"/>
                  <a:ext cx="500074" cy="368256"/>
                </a:xfrm>
                <a:prstGeom prst="rect">
                  <a:avLst/>
                </a:prstGeom>
                <a:noFill/>
                <a:ln w="9525">
                  <a:noFill/>
                  <a:miter lim="800000"/>
                  <a:headEnd/>
                  <a:tailEnd/>
                </a:ln>
              </p:spPr>
            </p:pic>
            <p:pic>
              <p:nvPicPr>
                <p:cNvPr id="116" name="Picture 65"/>
                <p:cNvPicPr>
                  <a:picLocks noChangeAspect="1" noChangeArrowheads="1"/>
                </p:cNvPicPr>
                <p:nvPr/>
              </p:nvPicPr>
              <p:blipFill>
                <a:blip r:embed="rId13" cstate="print"/>
                <a:srcRect/>
                <a:stretch>
                  <a:fillRect/>
                </a:stretch>
              </p:blipFill>
              <p:spPr bwMode="auto">
                <a:xfrm>
                  <a:off x="5131648" y="1656798"/>
                  <a:ext cx="501662" cy="368256"/>
                </a:xfrm>
                <a:prstGeom prst="rect">
                  <a:avLst/>
                </a:prstGeom>
                <a:noFill/>
                <a:ln w="9525">
                  <a:noFill/>
                  <a:miter lim="800000"/>
                  <a:headEnd/>
                  <a:tailEnd/>
                </a:ln>
              </p:spPr>
            </p:pic>
            <p:pic>
              <p:nvPicPr>
                <p:cNvPr id="117" name="Picture 66"/>
                <p:cNvPicPr>
                  <a:picLocks noChangeAspect="1" noChangeArrowheads="1"/>
                </p:cNvPicPr>
                <p:nvPr/>
              </p:nvPicPr>
              <p:blipFill>
                <a:blip r:embed="rId14" cstate="print"/>
                <a:srcRect/>
                <a:stretch>
                  <a:fillRect/>
                </a:stretch>
              </p:blipFill>
              <p:spPr bwMode="auto">
                <a:xfrm>
                  <a:off x="5215788" y="1752037"/>
                  <a:ext cx="501662" cy="369844"/>
                </a:xfrm>
                <a:prstGeom prst="rect">
                  <a:avLst/>
                </a:prstGeom>
                <a:noFill/>
                <a:ln w="9525">
                  <a:noFill/>
                  <a:miter lim="800000"/>
                  <a:headEnd/>
                  <a:tailEnd/>
                </a:ln>
              </p:spPr>
            </p:pic>
            <p:pic>
              <p:nvPicPr>
                <p:cNvPr id="118" name="Picture 67"/>
                <p:cNvPicPr>
                  <a:picLocks noChangeAspect="1" noChangeArrowheads="1"/>
                </p:cNvPicPr>
                <p:nvPr/>
              </p:nvPicPr>
              <p:blipFill>
                <a:blip r:embed="rId15" cstate="print"/>
                <a:srcRect/>
                <a:stretch>
                  <a:fillRect/>
                </a:stretch>
              </p:blipFill>
              <p:spPr bwMode="auto">
                <a:xfrm>
                  <a:off x="5299927" y="1848863"/>
                  <a:ext cx="501662" cy="368256"/>
                </a:xfrm>
                <a:prstGeom prst="rect">
                  <a:avLst/>
                </a:prstGeom>
                <a:noFill/>
                <a:ln w="9525">
                  <a:noFill/>
                  <a:miter lim="800000"/>
                  <a:headEnd/>
                  <a:tailEnd/>
                </a:ln>
              </p:spPr>
            </p:pic>
            <p:pic>
              <p:nvPicPr>
                <p:cNvPr id="119" name="Picture 68"/>
                <p:cNvPicPr>
                  <a:picLocks noChangeAspect="1" noChangeArrowheads="1"/>
                </p:cNvPicPr>
                <p:nvPr/>
              </p:nvPicPr>
              <p:blipFill>
                <a:blip r:embed="rId16" cstate="print"/>
                <a:srcRect/>
                <a:stretch>
                  <a:fillRect/>
                </a:stretch>
              </p:blipFill>
              <p:spPr bwMode="auto">
                <a:xfrm>
                  <a:off x="5384067" y="1944102"/>
                  <a:ext cx="501662" cy="368256"/>
                </a:xfrm>
                <a:prstGeom prst="rect">
                  <a:avLst/>
                </a:prstGeom>
                <a:noFill/>
                <a:ln w="9525">
                  <a:noFill/>
                  <a:miter lim="800000"/>
                  <a:headEnd/>
                  <a:tailEnd/>
                </a:ln>
              </p:spPr>
            </p:pic>
          </p:grpSp>
        </p:grpSp>
        <p:sp>
          <p:nvSpPr>
            <p:cNvPr id="112" name="AutoShape 69"/>
            <p:cNvSpPr>
              <a:spLocks noChangeArrowheads="1"/>
            </p:cNvSpPr>
            <p:nvPr/>
          </p:nvSpPr>
          <p:spPr bwMode="auto">
            <a:xfrm rot="19375050">
              <a:off x="4696800" y="2833620"/>
              <a:ext cx="660205" cy="350560"/>
            </a:xfrm>
            <a:prstGeom prst="rightArrow">
              <a:avLst>
                <a:gd name="adj1" fmla="val 64315"/>
                <a:gd name="adj2" fmla="val 66256"/>
              </a:avLst>
            </a:prstGeom>
            <a:gradFill rotWithShape="1">
              <a:gsLst>
                <a:gs pos="0">
                  <a:srgbClr val="000000">
                    <a:lumMod val="85000"/>
                    <a:lumOff val="15000"/>
                    <a:alpha val="28000"/>
                  </a:srgbClr>
                </a:gs>
                <a:gs pos="61000">
                  <a:srgbClr val="FF3300">
                    <a:alpha val="84000"/>
                  </a:srgbClr>
                </a:gs>
              </a:gsLst>
              <a:lin ang="0" scaled="1"/>
            </a:gradFill>
            <a:ln w="9525">
              <a:noFill/>
              <a:miter lim="800000"/>
              <a:headEnd/>
              <a:tailEnd/>
            </a:ln>
            <a:scene3d>
              <a:camera prst="orthographicFront"/>
              <a:lightRig rig="threePt" dir="t"/>
            </a:scene3d>
            <a:sp3d>
              <a:bevelT w="38100" h="25400"/>
            </a:sp3d>
          </p:spPr>
          <p:txBody>
            <a:bodyPr wrap="none" lIns="124340" tIns="62169" rIns="124340" bIns="62169" anchor="ctr"/>
            <a:lstStyle/>
            <a:p>
              <a:pPr algn="ctr" eaLnBrk="0" hangingPunct="0">
                <a:defRPr/>
              </a:pPr>
              <a:endParaRPr lang="en-GB" sz="1224">
                <a:solidFill>
                  <a:srgbClr val="000000"/>
                </a:solidFill>
              </a:endParaRPr>
            </a:p>
          </p:txBody>
        </p:sp>
      </p:grpSp>
      <p:grpSp>
        <p:nvGrpSpPr>
          <p:cNvPr id="120" name="Group 119"/>
          <p:cNvGrpSpPr/>
          <p:nvPr/>
        </p:nvGrpSpPr>
        <p:grpSpPr>
          <a:xfrm>
            <a:off x="6400074" y="4036667"/>
            <a:ext cx="5132512" cy="2206891"/>
            <a:chOff x="5746838" y="3091153"/>
            <a:chExt cx="3397162" cy="1827075"/>
          </a:xfrm>
        </p:grpSpPr>
        <p:sp>
          <p:nvSpPr>
            <p:cNvPr id="121" name="AutoShape 69"/>
            <p:cNvSpPr>
              <a:spLocks noChangeArrowheads="1"/>
            </p:cNvSpPr>
            <p:nvPr/>
          </p:nvSpPr>
          <p:spPr bwMode="auto">
            <a:xfrm rot="904067">
              <a:off x="5746838" y="3181264"/>
              <a:ext cx="1194028" cy="357853"/>
            </a:xfrm>
            <a:prstGeom prst="rightArrow">
              <a:avLst>
                <a:gd name="adj1" fmla="val 64315"/>
                <a:gd name="adj2" fmla="val 68049"/>
              </a:avLst>
            </a:prstGeom>
            <a:gradFill rotWithShape="1">
              <a:gsLst>
                <a:gs pos="0">
                  <a:srgbClr val="000000">
                    <a:lumMod val="85000"/>
                    <a:lumOff val="15000"/>
                    <a:alpha val="0"/>
                  </a:srgbClr>
                </a:gs>
                <a:gs pos="61000">
                  <a:srgbClr val="FF3300">
                    <a:alpha val="84000"/>
                  </a:srgbClr>
                </a:gs>
              </a:gsLst>
              <a:lin ang="0" scaled="1"/>
            </a:gradFill>
            <a:ln w="9525">
              <a:noFill/>
              <a:miter lim="800000"/>
              <a:headEnd/>
              <a:tailEnd/>
            </a:ln>
            <a:scene3d>
              <a:camera prst="orthographicFront"/>
              <a:lightRig rig="threePt" dir="t"/>
            </a:scene3d>
            <a:sp3d>
              <a:bevelT w="38100" h="25400"/>
            </a:sp3d>
          </p:spPr>
          <p:txBody>
            <a:bodyPr wrap="none" lIns="124340" tIns="62169" rIns="124340" bIns="62169" anchor="ctr"/>
            <a:lstStyle/>
            <a:p>
              <a:pPr algn="ctr" eaLnBrk="0" hangingPunct="0">
                <a:buClr>
                  <a:srgbClr val="FFCC00"/>
                </a:buClr>
                <a:defRPr/>
              </a:pPr>
              <a:endParaRPr lang="en-GB" sz="1224">
                <a:solidFill>
                  <a:srgbClr val="000000"/>
                </a:solidFill>
              </a:endParaRPr>
            </a:p>
          </p:txBody>
        </p:sp>
        <p:sp>
          <p:nvSpPr>
            <p:cNvPr id="122" name="Rectangle 121"/>
            <p:cNvSpPr/>
            <p:nvPr/>
          </p:nvSpPr>
          <p:spPr bwMode="auto">
            <a:xfrm>
              <a:off x="7839762" y="4041361"/>
              <a:ext cx="533400" cy="381000"/>
            </a:xfrm>
            <a:prstGeom prst="rect">
              <a:avLst/>
            </a:prstGeom>
            <a:noFill/>
          </p:spPr>
          <p:txBody>
            <a:bodyPr lIns="124340" tIns="62169" rIns="124340" bIns="62169"/>
            <a:lstStyle/>
            <a:p>
              <a:pPr eaLnBrk="0" fontAlgn="base" hangingPunct="0">
                <a:spcBef>
                  <a:spcPct val="20000"/>
                </a:spcBef>
                <a:spcAft>
                  <a:spcPct val="0"/>
                </a:spcAft>
                <a:buClr>
                  <a:srgbClr val="FFCC00"/>
                </a:buClr>
                <a:defRPr/>
              </a:pPr>
              <a:endParaRPr lang="en-US" sz="4352" dirty="0">
                <a:solidFill>
                  <a:srgbClr val="000000"/>
                </a:solidFill>
              </a:endParaRPr>
            </a:p>
          </p:txBody>
        </p:sp>
        <p:pic>
          <p:nvPicPr>
            <p:cNvPr id="123" name="Picture 2" descr="D:\Projects\Microsoft\DPM PartnerVideo\images\platform.png"/>
            <p:cNvPicPr>
              <a:picLocks noChangeAspect="1" noChangeArrowheads="1"/>
            </p:cNvPicPr>
            <p:nvPr/>
          </p:nvPicPr>
          <p:blipFill>
            <a:blip r:embed="rId17" cstate="print">
              <a:duotone>
                <a:srgbClr val="5082B9">
                  <a:shade val="45000"/>
                  <a:satMod val="135000"/>
                </a:srgbClr>
                <a:prstClr val="white"/>
              </a:duotone>
              <a:lum bright="-30000"/>
            </a:blip>
            <a:srcRect/>
            <a:stretch>
              <a:fillRect/>
            </a:stretch>
          </p:blipFill>
          <p:spPr bwMode="auto">
            <a:xfrm>
              <a:off x="7031798" y="3304323"/>
              <a:ext cx="1975555" cy="1063963"/>
            </a:xfrm>
            <a:prstGeom prst="rect">
              <a:avLst/>
            </a:prstGeom>
            <a:noFill/>
            <a:effectLst>
              <a:outerShdw blurRad="50800" dist="38100" dir="2700000" algn="tl" rotWithShape="0">
                <a:prstClr val="black">
                  <a:alpha val="40000"/>
                </a:prstClr>
              </a:outerShdw>
            </a:effectLst>
          </p:spPr>
        </p:pic>
        <p:pic>
          <p:nvPicPr>
            <p:cNvPr id="124" name="Picture 8" descr="E:\Projects\Microsoft\DPM_video\connect.dll_I2908_0409.png"/>
            <p:cNvPicPr>
              <a:picLocks noChangeAspect="1" noChangeArrowheads="1"/>
            </p:cNvPicPr>
            <p:nvPr/>
          </p:nvPicPr>
          <p:blipFill>
            <a:blip r:embed="rId18" cstate="print">
              <a:grayscl/>
            </a:blip>
            <a:srcRect/>
            <a:stretch>
              <a:fillRect/>
            </a:stretch>
          </p:blipFill>
          <p:spPr bwMode="auto">
            <a:xfrm>
              <a:off x="7159510" y="3091153"/>
              <a:ext cx="940019" cy="940018"/>
            </a:xfrm>
            <a:prstGeom prst="rect">
              <a:avLst/>
            </a:prstGeom>
            <a:noFill/>
          </p:spPr>
        </p:pic>
        <p:sp>
          <p:nvSpPr>
            <p:cNvPr id="125" name="Text Box 50"/>
            <p:cNvSpPr txBox="1">
              <a:spLocks noChangeArrowheads="1"/>
            </p:cNvSpPr>
            <p:nvPr/>
          </p:nvSpPr>
          <p:spPr bwMode="auto">
            <a:xfrm>
              <a:off x="7162190" y="4395020"/>
              <a:ext cx="1787434" cy="523208"/>
            </a:xfrm>
            <a:prstGeom prst="rect">
              <a:avLst/>
            </a:prstGeom>
            <a:noFill/>
            <a:ln w="9525">
              <a:noFill/>
              <a:miter lim="800000"/>
              <a:headEnd/>
              <a:tailEnd/>
            </a:ln>
            <a:effectLst/>
          </p:spPr>
          <p:txBody>
            <a:bodyPr wrap="none" lIns="124340" tIns="62169" rIns="124340" bIns="62169">
              <a:spAutoFit/>
            </a:bodyPr>
            <a:lstStyle/>
            <a:p>
              <a:pPr algn="ctr" eaLnBrk="0" fontAlgn="base" hangingPunct="0">
                <a:spcBef>
                  <a:spcPct val="20000"/>
                </a:spcBef>
                <a:spcAft>
                  <a:spcPct val="0"/>
                </a:spcAft>
                <a:buClr>
                  <a:srgbClr val="FFCC00"/>
                </a:buClr>
                <a:defRPr/>
              </a:pPr>
              <a:r>
                <a:rPr lang="en-US" sz="1496" b="1" dirty="0">
                  <a:solidFill>
                    <a:schemeClr val="tx1">
                      <a:lumMod val="95000"/>
                    </a:schemeClr>
                  </a:solidFill>
                </a:rPr>
                <a:t>Disaster Recovery</a:t>
              </a:r>
            </a:p>
            <a:p>
              <a:pPr algn="ctr" eaLnBrk="0" fontAlgn="base" hangingPunct="0">
                <a:spcBef>
                  <a:spcPct val="20000"/>
                </a:spcBef>
                <a:spcAft>
                  <a:spcPct val="0"/>
                </a:spcAft>
                <a:buClr>
                  <a:srgbClr val="FFCC00"/>
                </a:buClr>
                <a:defRPr/>
              </a:pPr>
              <a:r>
                <a:rPr lang="en-US" sz="1496" i="1" dirty="0">
                  <a:solidFill>
                    <a:schemeClr val="tx1">
                      <a:lumMod val="95000"/>
                    </a:schemeClr>
                  </a:solidFill>
                </a:rPr>
                <a:t>with offsite replication &amp; tape</a:t>
              </a:r>
            </a:p>
          </p:txBody>
        </p:sp>
        <p:sp>
          <p:nvSpPr>
            <p:cNvPr id="126" name="Text Box 66"/>
            <p:cNvSpPr txBox="1">
              <a:spLocks noChangeArrowheads="1"/>
            </p:cNvSpPr>
            <p:nvPr/>
          </p:nvSpPr>
          <p:spPr bwMode="auto">
            <a:xfrm>
              <a:off x="7006856" y="4206374"/>
              <a:ext cx="2137144" cy="294518"/>
            </a:xfrm>
            <a:prstGeom prst="rect">
              <a:avLst/>
            </a:prstGeom>
            <a:noFill/>
            <a:ln w="9525">
              <a:noFill/>
              <a:miter lim="800000"/>
              <a:headEnd/>
              <a:tailEnd/>
            </a:ln>
            <a:effectLst/>
          </p:spPr>
          <p:txBody>
            <a:bodyPr wrap="square" lIns="124340" tIns="62169" rIns="124340" bIns="62169">
              <a:spAutoFit/>
            </a:bodyPr>
            <a:lstStyle/>
            <a:p>
              <a:pPr algn="ctr" eaLnBrk="0" fontAlgn="base" hangingPunct="0">
                <a:spcBef>
                  <a:spcPct val="20000"/>
                </a:spcBef>
                <a:spcAft>
                  <a:spcPct val="0"/>
                </a:spcAft>
                <a:buClr>
                  <a:srgbClr val="FFCC00"/>
                </a:buClr>
                <a:defRPr/>
              </a:pPr>
              <a:r>
                <a:rPr lang="en-US" sz="1496" b="1" dirty="0">
                  <a:solidFill>
                    <a:schemeClr val="tx1">
                      <a:lumMod val="95000"/>
                    </a:schemeClr>
                  </a:solidFill>
                </a:rPr>
                <a:t>Data Protection Manager</a:t>
              </a:r>
              <a:endParaRPr lang="en-US" sz="1496" dirty="0">
                <a:solidFill>
                  <a:schemeClr val="tx1">
                    <a:lumMod val="95000"/>
                  </a:schemeClr>
                </a:solidFill>
              </a:endParaRPr>
            </a:p>
          </p:txBody>
        </p:sp>
        <p:grpSp>
          <p:nvGrpSpPr>
            <p:cNvPr id="136" name="Group 135"/>
            <p:cNvGrpSpPr/>
            <p:nvPr/>
          </p:nvGrpSpPr>
          <p:grpSpPr>
            <a:xfrm>
              <a:off x="8276333" y="3477352"/>
              <a:ext cx="517152" cy="558262"/>
              <a:chOff x="8040821" y="2812722"/>
              <a:chExt cx="566688" cy="611736"/>
            </a:xfrm>
          </p:grpSpPr>
          <p:grpSp>
            <p:nvGrpSpPr>
              <p:cNvPr id="186" name="Group 185"/>
              <p:cNvGrpSpPr/>
              <p:nvPr/>
            </p:nvGrpSpPr>
            <p:grpSpPr>
              <a:xfrm>
                <a:off x="8040821" y="3031579"/>
                <a:ext cx="566688" cy="392879"/>
                <a:chOff x="7696436" y="4575162"/>
                <a:chExt cx="566688" cy="392879"/>
              </a:xfrm>
            </p:grpSpPr>
            <p:pic>
              <p:nvPicPr>
                <p:cNvPr id="191" name="Picture 10" descr="D:\Projects\Microsoft\DPM PartnerVideo\images\tape.png"/>
                <p:cNvPicPr>
                  <a:picLocks noChangeAspect="1" noChangeArrowheads="1"/>
                </p:cNvPicPr>
                <p:nvPr/>
              </p:nvPicPr>
              <p:blipFill>
                <a:blip r:embed="rId19" cstate="print">
                  <a:duotone>
                    <a:prstClr val="black"/>
                    <a:srgbClr val="64BE46">
                      <a:lumMod val="75000"/>
                      <a:tint val="45000"/>
                      <a:satMod val="400000"/>
                    </a:srgbClr>
                  </a:duotone>
                </a:blip>
                <a:srcRect/>
                <a:stretch>
                  <a:fillRect/>
                </a:stretch>
              </p:blipFill>
              <p:spPr bwMode="auto">
                <a:xfrm>
                  <a:off x="7725431" y="4647265"/>
                  <a:ext cx="537693" cy="320776"/>
                </a:xfrm>
                <a:prstGeom prst="rect">
                  <a:avLst/>
                </a:prstGeom>
                <a:noFill/>
              </p:spPr>
            </p:pic>
            <p:pic>
              <p:nvPicPr>
                <p:cNvPr id="192" name="Picture 10" descr="D:\Projects\Microsoft\DPM PartnerVideo\images\tape.png"/>
                <p:cNvPicPr>
                  <a:picLocks noChangeAspect="1" noChangeArrowheads="1"/>
                </p:cNvPicPr>
                <p:nvPr/>
              </p:nvPicPr>
              <p:blipFill>
                <a:blip r:embed="rId19" cstate="print">
                  <a:duotone>
                    <a:srgbClr val="F3E207">
                      <a:shade val="45000"/>
                      <a:satMod val="135000"/>
                    </a:srgbClr>
                    <a:prstClr val="white"/>
                  </a:duotone>
                </a:blip>
                <a:srcRect/>
                <a:stretch>
                  <a:fillRect/>
                </a:stretch>
              </p:blipFill>
              <p:spPr bwMode="auto">
                <a:xfrm>
                  <a:off x="7696436" y="4575162"/>
                  <a:ext cx="537693" cy="320776"/>
                </a:xfrm>
                <a:prstGeom prst="rect">
                  <a:avLst/>
                </a:prstGeom>
                <a:noFill/>
              </p:spPr>
            </p:pic>
          </p:grpSp>
          <p:grpSp>
            <p:nvGrpSpPr>
              <p:cNvPr id="187" name="Group 183"/>
              <p:cNvGrpSpPr/>
              <p:nvPr/>
            </p:nvGrpSpPr>
            <p:grpSpPr>
              <a:xfrm>
                <a:off x="8090872" y="2812722"/>
                <a:ext cx="512450" cy="448262"/>
                <a:chOff x="5801888" y="2848326"/>
                <a:chExt cx="331718" cy="291134"/>
              </a:xfrm>
            </p:grpSpPr>
            <p:pic>
              <p:nvPicPr>
                <p:cNvPr id="188" name="Picture 10" descr="D:\Projects\Microsoft\DPM PartnerVideo\images\tape.png"/>
                <p:cNvPicPr>
                  <a:picLocks noChangeAspect="1" noChangeArrowheads="1"/>
                </p:cNvPicPr>
                <p:nvPr/>
              </p:nvPicPr>
              <p:blipFill>
                <a:blip r:embed="rId20" cstate="print">
                  <a:duotone>
                    <a:srgbClr val="D70023">
                      <a:shade val="45000"/>
                      <a:satMod val="135000"/>
                    </a:srgbClr>
                    <a:prstClr val="white"/>
                  </a:duotone>
                </a:blip>
                <a:srcRect/>
                <a:stretch>
                  <a:fillRect/>
                </a:stretch>
              </p:blipFill>
              <p:spPr bwMode="auto">
                <a:xfrm>
                  <a:off x="5801888" y="2947187"/>
                  <a:ext cx="322292" cy="192273"/>
                </a:xfrm>
                <a:prstGeom prst="rect">
                  <a:avLst/>
                </a:prstGeom>
                <a:noFill/>
              </p:spPr>
            </p:pic>
            <p:pic>
              <p:nvPicPr>
                <p:cNvPr id="189" name="Picture 10" descr="D:\Projects\Microsoft\DPM PartnerVideo\images\tape.png"/>
                <p:cNvPicPr>
                  <a:picLocks noChangeAspect="1" noChangeArrowheads="1"/>
                </p:cNvPicPr>
                <p:nvPr/>
              </p:nvPicPr>
              <p:blipFill>
                <a:blip r:embed="rId20" cstate="print">
                  <a:duotone>
                    <a:prstClr val="black"/>
                    <a:srgbClr val="FF0000">
                      <a:tint val="45000"/>
                      <a:satMod val="400000"/>
                    </a:srgbClr>
                  </a:duotone>
                </a:blip>
                <a:srcRect/>
                <a:stretch>
                  <a:fillRect/>
                </a:stretch>
              </p:blipFill>
              <p:spPr bwMode="auto">
                <a:xfrm>
                  <a:off x="5805376" y="2894788"/>
                  <a:ext cx="322292" cy="192273"/>
                </a:xfrm>
                <a:prstGeom prst="rect">
                  <a:avLst/>
                </a:prstGeom>
                <a:noFill/>
              </p:spPr>
            </p:pic>
            <p:pic>
              <p:nvPicPr>
                <p:cNvPr id="190" name="Picture 10" descr="D:\Projects\Microsoft\DPM PartnerVideo\images\tape.png"/>
                <p:cNvPicPr>
                  <a:picLocks noChangeAspect="1" noChangeArrowheads="1"/>
                </p:cNvPicPr>
                <p:nvPr/>
              </p:nvPicPr>
              <p:blipFill>
                <a:blip r:embed="rId20" cstate="print">
                  <a:duotone>
                    <a:prstClr val="black"/>
                    <a:srgbClr val="FF0000">
                      <a:tint val="45000"/>
                      <a:satMod val="400000"/>
                    </a:srgbClr>
                  </a:duotone>
                </a:blip>
                <a:srcRect/>
                <a:stretch>
                  <a:fillRect/>
                </a:stretch>
              </p:blipFill>
              <p:spPr bwMode="auto">
                <a:xfrm>
                  <a:off x="5811314" y="2848326"/>
                  <a:ext cx="322292" cy="192273"/>
                </a:xfrm>
                <a:prstGeom prst="rect">
                  <a:avLst/>
                </a:prstGeom>
                <a:noFill/>
              </p:spPr>
            </p:pic>
          </p:grpSp>
        </p:grpSp>
        <p:grpSp>
          <p:nvGrpSpPr>
            <p:cNvPr id="144" name="Group 143"/>
            <p:cNvGrpSpPr/>
            <p:nvPr/>
          </p:nvGrpSpPr>
          <p:grpSpPr>
            <a:xfrm>
              <a:off x="7784161" y="3420885"/>
              <a:ext cx="676888" cy="564465"/>
              <a:chOff x="4797868" y="2793215"/>
              <a:chExt cx="654664" cy="545933"/>
            </a:xfrm>
          </p:grpSpPr>
          <p:grpSp>
            <p:nvGrpSpPr>
              <p:cNvPr id="147" name="Group 207"/>
              <p:cNvGrpSpPr/>
              <p:nvPr/>
            </p:nvGrpSpPr>
            <p:grpSpPr>
              <a:xfrm>
                <a:off x="4797868" y="3023255"/>
                <a:ext cx="654664" cy="315893"/>
                <a:chOff x="4848128" y="2984430"/>
                <a:chExt cx="676566" cy="326460"/>
              </a:xfrm>
            </p:grpSpPr>
            <p:sp>
              <p:nvSpPr>
                <p:cNvPr id="183" name="Oval 182"/>
                <p:cNvSpPr/>
                <p:nvPr/>
              </p:nvSpPr>
              <p:spPr>
                <a:xfrm>
                  <a:off x="5042438" y="3174930"/>
                  <a:ext cx="379386" cy="135960"/>
                </a:xfrm>
                <a:prstGeom prst="ellipse">
                  <a:avLst/>
                </a:prstGeom>
                <a:gradFill flip="none" rotWithShape="1">
                  <a:gsLst>
                    <a:gs pos="0">
                      <a:srgbClr val="000000">
                        <a:alpha val="59000"/>
                      </a:srgb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a:defRPr/>
                  </a:pPr>
                  <a:endParaRPr lang="en-US" sz="2448" kern="0">
                    <a:solidFill>
                      <a:srgbClr val="000000"/>
                    </a:solidFill>
                    <a:latin typeface="Calibri"/>
                  </a:endParaRPr>
                </a:p>
              </p:txBody>
            </p:sp>
            <p:sp>
              <p:nvSpPr>
                <p:cNvPr id="184" name="Oval 183"/>
                <p:cNvSpPr/>
                <p:nvPr/>
              </p:nvSpPr>
              <p:spPr>
                <a:xfrm>
                  <a:off x="5145308" y="2984430"/>
                  <a:ext cx="379386" cy="135960"/>
                </a:xfrm>
                <a:prstGeom prst="ellipse">
                  <a:avLst/>
                </a:prstGeom>
                <a:gradFill flip="none" rotWithShape="1">
                  <a:gsLst>
                    <a:gs pos="0">
                      <a:srgbClr val="000000">
                        <a:alpha val="59000"/>
                      </a:srgb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a:defRPr/>
                  </a:pPr>
                  <a:endParaRPr lang="en-US" sz="2448" kern="0">
                    <a:solidFill>
                      <a:srgbClr val="000000"/>
                    </a:solidFill>
                    <a:latin typeface="Calibri"/>
                  </a:endParaRPr>
                </a:p>
              </p:txBody>
            </p:sp>
            <p:sp>
              <p:nvSpPr>
                <p:cNvPr id="185" name="Oval 184"/>
                <p:cNvSpPr/>
                <p:nvPr/>
              </p:nvSpPr>
              <p:spPr>
                <a:xfrm>
                  <a:off x="4848128" y="3083490"/>
                  <a:ext cx="379386" cy="135960"/>
                </a:xfrm>
                <a:prstGeom prst="ellipse">
                  <a:avLst/>
                </a:prstGeom>
                <a:gradFill flip="none" rotWithShape="1">
                  <a:gsLst>
                    <a:gs pos="0">
                      <a:srgbClr val="000000">
                        <a:alpha val="59000"/>
                      </a:srgb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a:defRPr/>
                  </a:pPr>
                  <a:endParaRPr lang="en-US" sz="2448" kern="0">
                    <a:solidFill>
                      <a:srgbClr val="000000"/>
                    </a:solidFill>
                    <a:latin typeface="Calibri"/>
                  </a:endParaRPr>
                </a:p>
              </p:txBody>
            </p:sp>
          </p:grpSp>
          <p:grpSp>
            <p:nvGrpSpPr>
              <p:cNvPr id="154" name="Group 204"/>
              <p:cNvGrpSpPr/>
              <p:nvPr/>
            </p:nvGrpSpPr>
            <p:grpSpPr>
              <a:xfrm>
                <a:off x="4822461" y="2793215"/>
                <a:ext cx="551050" cy="520930"/>
                <a:chOff x="4572000" y="2655375"/>
                <a:chExt cx="720817" cy="681417"/>
              </a:xfrm>
            </p:grpSpPr>
            <p:grpSp>
              <p:nvGrpSpPr>
                <p:cNvPr id="156" name="Group 189"/>
                <p:cNvGrpSpPr/>
                <p:nvPr/>
              </p:nvGrpSpPr>
              <p:grpSpPr>
                <a:xfrm>
                  <a:off x="4673854" y="2655375"/>
                  <a:ext cx="403810" cy="395185"/>
                  <a:chOff x="4904375" y="2755269"/>
                  <a:chExt cx="324356" cy="317428"/>
                </a:xfrm>
              </p:grpSpPr>
              <p:sp>
                <p:nvSpPr>
                  <p:cNvPr id="180" name="Oval 179"/>
                  <p:cNvSpPr/>
                  <p:nvPr/>
                </p:nvSpPr>
                <p:spPr>
                  <a:xfrm>
                    <a:off x="4904375" y="2956458"/>
                    <a:ext cx="324356" cy="116239"/>
                  </a:xfrm>
                  <a:prstGeom prst="ellipse">
                    <a:avLst/>
                  </a:prstGeom>
                  <a:gradFill flip="none" rotWithShape="1">
                    <a:gsLst>
                      <a:gs pos="0">
                        <a:sysClr val="windowText" lastClr="000000">
                          <a:lumMod val="65000"/>
                          <a:lumOff val="35000"/>
                        </a:sys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181" name="Flowchart: Magnetic Disk 180"/>
                  <p:cNvSpPr/>
                  <p:nvPr/>
                </p:nvSpPr>
                <p:spPr>
                  <a:xfrm flipH="1">
                    <a:off x="4932588" y="2755269"/>
                    <a:ext cx="231423" cy="292781"/>
                  </a:xfrm>
                  <a:prstGeom prst="flowChartMagneticDisk">
                    <a:avLst/>
                  </a:prstGeom>
                  <a:gradFill>
                    <a:gsLst>
                      <a:gs pos="0">
                        <a:srgbClr val="00B0F0"/>
                      </a:gs>
                      <a:gs pos="38000">
                        <a:sysClr val="window" lastClr="FFFFFF"/>
                      </a:gs>
                      <a:gs pos="82000">
                        <a:srgbClr val="007CA8"/>
                      </a:gs>
                      <a:gs pos="100000">
                        <a:sysClr val="window" lastClr="FFFFFF"/>
                      </a:gs>
                    </a:gsLst>
                    <a:lin ang="21594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182" name="Oval 181"/>
                  <p:cNvSpPr/>
                  <p:nvPr/>
                </p:nvSpPr>
                <p:spPr>
                  <a:xfrm flipH="1">
                    <a:off x="4933912" y="2755269"/>
                    <a:ext cx="230101" cy="95227"/>
                  </a:xfrm>
                  <a:prstGeom prst="ellipse">
                    <a:avLst/>
                  </a:prstGeom>
                  <a:gradFill>
                    <a:gsLst>
                      <a:gs pos="31000">
                        <a:sysClr val="window" lastClr="FFFFFF"/>
                      </a:gs>
                      <a:gs pos="82000">
                        <a:srgbClr val="007CA8"/>
                      </a:gs>
                    </a:gsLst>
                    <a:lin ang="17400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grpSp>
            <p:grpSp>
              <p:nvGrpSpPr>
                <p:cNvPr id="157" name="Group 190"/>
                <p:cNvGrpSpPr/>
                <p:nvPr/>
              </p:nvGrpSpPr>
              <p:grpSpPr>
                <a:xfrm>
                  <a:off x="4889007" y="2747583"/>
                  <a:ext cx="403810" cy="395185"/>
                  <a:chOff x="4904375" y="2755269"/>
                  <a:chExt cx="324356" cy="317428"/>
                </a:xfrm>
              </p:grpSpPr>
              <p:sp>
                <p:nvSpPr>
                  <p:cNvPr id="177" name="Oval 176"/>
                  <p:cNvSpPr/>
                  <p:nvPr/>
                </p:nvSpPr>
                <p:spPr>
                  <a:xfrm>
                    <a:off x="4904375" y="2956458"/>
                    <a:ext cx="324356" cy="116239"/>
                  </a:xfrm>
                  <a:prstGeom prst="ellipse">
                    <a:avLst/>
                  </a:prstGeom>
                  <a:gradFill flip="none" rotWithShape="1">
                    <a:gsLst>
                      <a:gs pos="0">
                        <a:sysClr val="windowText" lastClr="000000">
                          <a:lumMod val="65000"/>
                          <a:lumOff val="35000"/>
                        </a:sys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178" name="Flowchart: Magnetic Disk 177"/>
                  <p:cNvSpPr/>
                  <p:nvPr/>
                </p:nvSpPr>
                <p:spPr>
                  <a:xfrm flipH="1">
                    <a:off x="4932588" y="2755269"/>
                    <a:ext cx="231423" cy="292781"/>
                  </a:xfrm>
                  <a:prstGeom prst="flowChartMagneticDisk">
                    <a:avLst/>
                  </a:prstGeom>
                  <a:gradFill>
                    <a:gsLst>
                      <a:gs pos="0">
                        <a:srgbClr val="00B0F0"/>
                      </a:gs>
                      <a:gs pos="38000">
                        <a:sysClr val="window" lastClr="FFFFFF"/>
                      </a:gs>
                      <a:gs pos="82000">
                        <a:srgbClr val="007CA8"/>
                      </a:gs>
                      <a:gs pos="100000">
                        <a:sysClr val="window" lastClr="FFFFFF"/>
                      </a:gs>
                    </a:gsLst>
                    <a:lin ang="21594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179" name="Oval 178"/>
                  <p:cNvSpPr/>
                  <p:nvPr/>
                </p:nvSpPr>
                <p:spPr>
                  <a:xfrm flipH="1">
                    <a:off x="4933912" y="2755269"/>
                    <a:ext cx="230101" cy="95227"/>
                  </a:xfrm>
                  <a:prstGeom prst="ellipse">
                    <a:avLst/>
                  </a:prstGeom>
                  <a:gradFill>
                    <a:gsLst>
                      <a:gs pos="31000">
                        <a:sysClr val="window" lastClr="FFFFFF"/>
                      </a:gs>
                      <a:gs pos="82000">
                        <a:srgbClr val="007CA8"/>
                      </a:gs>
                    </a:gsLst>
                    <a:lin ang="17400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grpSp>
            <p:grpSp>
              <p:nvGrpSpPr>
                <p:cNvPr id="158" name="Group 195"/>
                <p:cNvGrpSpPr/>
                <p:nvPr/>
              </p:nvGrpSpPr>
              <p:grpSpPr>
                <a:xfrm>
                  <a:off x="4572000" y="2832108"/>
                  <a:ext cx="403810" cy="395185"/>
                  <a:chOff x="4904375" y="2755269"/>
                  <a:chExt cx="324356" cy="317428"/>
                </a:xfrm>
              </p:grpSpPr>
              <p:sp>
                <p:nvSpPr>
                  <p:cNvPr id="174" name="Oval 173"/>
                  <p:cNvSpPr/>
                  <p:nvPr/>
                </p:nvSpPr>
                <p:spPr>
                  <a:xfrm>
                    <a:off x="4904375" y="2956458"/>
                    <a:ext cx="324356" cy="116239"/>
                  </a:xfrm>
                  <a:prstGeom prst="ellipse">
                    <a:avLst/>
                  </a:prstGeom>
                  <a:gradFill flip="none" rotWithShape="1">
                    <a:gsLst>
                      <a:gs pos="0">
                        <a:sysClr val="windowText" lastClr="000000">
                          <a:lumMod val="65000"/>
                          <a:lumOff val="35000"/>
                        </a:sys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175" name="Flowchart: Magnetic Disk 174"/>
                  <p:cNvSpPr/>
                  <p:nvPr/>
                </p:nvSpPr>
                <p:spPr>
                  <a:xfrm flipH="1">
                    <a:off x="4932588" y="2755269"/>
                    <a:ext cx="231423" cy="292781"/>
                  </a:xfrm>
                  <a:prstGeom prst="flowChartMagneticDisk">
                    <a:avLst/>
                  </a:prstGeom>
                  <a:gradFill>
                    <a:gsLst>
                      <a:gs pos="0">
                        <a:srgbClr val="00B0F0"/>
                      </a:gs>
                      <a:gs pos="38000">
                        <a:sysClr val="window" lastClr="FFFFFF"/>
                      </a:gs>
                      <a:gs pos="82000">
                        <a:srgbClr val="007CA8"/>
                      </a:gs>
                      <a:gs pos="100000">
                        <a:sysClr val="window" lastClr="FFFFFF"/>
                      </a:gs>
                    </a:gsLst>
                    <a:lin ang="21594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176" name="Oval 175"/>
                  <p:cNvSpPr/>
                  <p:nvPr/>
                </p:nvSpPr>
                <p:spPr>
                  <a:xfrm flipH="1">
                    <a:off x="4933912" y="2755269"/>
                    <a:ext cx="230101" cy="95227"/>
                  </a:xfrm>
                  <a:prstGeom prst="ellipse">
                    <a:avLst/>
                  </a:prstGeom>
                  <a:gradFill>
                    <a:gsLst>
                      <a:gs pos="31000">
                        <a:sysClr val="window" lastClr="FFFFFF"/>
                      </a:gs>
                      <a:gs pos="82000">
                        <a:srgbClr val="007CA8"/>
                      </a:gs>
                    </a:gsLst>
                    <a:lin ang="17400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grpSp>
            <p:grpSp>
              <p:nvGrpSpPr>
                <p:cNvPr id="161" name="Group 199"/>
                <p:cNvGrpSpPr/>
                <p:nvPr/>
              </p:nvGrpSpPr>
              <p:grpSpPr>
                <a:xfrm>
                  <a:off x="4810205" y="2941607"/>
                  <a:ext cx="403810" cy="395185"/>
                  <a:chOff x="4904375" y="2755269"/>
                  <a:chExt cx="324356" cy="317428"/>
                </a:xfrm>
              </p:grpSpPr>
              <p:sp>
                <p:nvSpPr>
                  <p:cNvPr id="163" name="Oval 162"/>
                  <p:cNvSpPr/>
                  <p:nvPr/>
                </p:nvSpPr>
                <p:spPr>
                  <a:xfrm>
                    <a:off x="4904375" y="2956458"/>
                    <a:ext cx="324356" cy="116239"/>
                  </a:xfrm>
                  <a:prstGeom prst="ellipse">
                    <a:avLst/>
                  </a:prstGeom>
                  <a:gradFill flip="none" rotWithShape="1">
                    <a:gsLst>
                      <a:gs pos="0">
                        <a:sysClr val="windowText" lastClr="000000">
                          <a:lumMod val="65000"/>
                          <a:lumOff val="35000"/>
                        </a:sys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164" name="Flowchart: Magnetic Disk 163"/>
                  <p:cNvSpPr/>
                  <p:nvPr/>
                </p:nvSpPr>
                <p:spPr>
                  <a:xfrm flipH="1">
                    <a:off x="4932588" y="2755269"/>
                    <a:ext cx="231423" cy="292781"/>
                  </a:xfrm>
                  <a:prstGeom prst="flowChartMagneticDisk">
                    <a:avLst/>
                  </a:prstGeom>
                  <a:gradFill>
                    <a:gsLst>
                      <a:gs pos="0">
                        <a:srgbClr val="00B0F0"/>
                      </a:gs>
                      <a:gs pos="38000">
                        <a:sysClr val="window" lastClr="FFFFFF"/>
                      </a:gs>
                      <a:gs pos="82000">
                        <a:srgbClr val="007CA8"/>
                      </a:gs>
                      <a:gs pos="100000">
                        <a:sysClr val="window" lastClr="FFFFFF"/>
                      </a:gs>
                    </a:gsLst>
                    <a:lin ang="21594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165" name="Oval 164"/>
                  <p:cNvSpPr/>
                  <p:nvPr/>
                </p:nvSpPr>
                <p:spPr>
                  <a:xfrm flipH="1">
                    <a:off x="4933912" y="2755269"/>
                    <a:ext cx="230101" cy="95227"/>
                  </a:xfrm>
                  <a:prstGeom prst="ellipse">
                    <a:avLst/>
                  </a:prstGeom>
                  <a:gradFill>
                    <a:gsLst>
                      <a:gs pos="31000">
                        <a:sysClr val="window" lastClr="FFFFFF"/>
                      </a:gs>
                      <a:gs pos="82000">
                        <a:srgbClr val="007CA8"/>
                      </a:gs>
                    </a:gsLst>
                    <a:lin ang="17400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grpSp>
          </p:grpSp>
        </p:grpSp>
      </p:grpSp>
      <p:grpSp>
        <p:nvGrpSpPr>
          <p:cNvPr id="195" name="Group 194"/>
          <p:cNvGrpSpPr/>
          <p:nvPr/>
        </p:nvGrpSpPr>
        <p:grpSpPr>
          <a:xfrm>
            <a:off x="5685250" y="4653647"/>
            <a:ext cx="2955767" cy="1287789"/>
            <a:chOff x="4708145" y="4606063"/>
            <a:chExt cx="2152035" cy="1066152"/>
          </a:xfrm>
        </p:grpSpPr>
        <p:sp>
          <p:nvSpPr>
            <p:cNvPr id="196" name="AutoShape 69"/>
            <p:cNvSpPr>
              <a:spLocks noChangeArrowheads="1"/>
            </p:cNvSpPr>
            <p:nvPr/>
          </p:nvSpPr>
          <p:spPr bwMode="auto">
            <a:xfrm rot="2224950" flipV="1">
              <a:off x="4708145" y="4606063"/>
              <a:ext cx="660205" cy="348802"/>
            </a:xfrm>
            <a:prstGeom prst="rightArrow">
              <a:avLst>
                <a:gd name="adj1" fmla="val 64315"/>
                <a:gd name="adj2" fmla="val 74428"/>
              </a:avLst>
            </a:prstGeom>
            <a:gradFill rotWithShape="1">
              <a:gsLst>
                <a:gs pos="0">
                  <a:srgbClr val="000000">
                    <a:lumMod val="85000"/>
                    <a:lumOff val="15000"/>
                    <a:alpha val="28000"/>
                  </a:srgbClr>
                </a:gs>
                <a:gs pos="61000">
                  <a:srgbClr val="FF3300">
                    <a:alpha val="84000"/>
                  </a:srgbClr>
                </a:gs>
              </a:gsLst>
              <a:lin ang="0" scaled="1"/>
            </a:gradFill>
            <a:ln w="9525">
              <a:noFill/>
              <a:miter lim="800000"/>
              <a:headEnd/>
              <a:tailEnd/>
            </a:ln>
            <a:scene3d>
              <a:camera prst="orthographicFront"/>
              <a:lightRig rig="threePt" dir="t"/>
            </a:scene3d>
            <a:sp3d>
              <a:bevelT w="38100" h="25400"/>
            </a:sp3d>
          </p:spPr>
          <p:txBody>
            <a:bodyPr wrap="none" lIns="124340" tIns="62169" rIns="124340" bIns="62169" anchor="ctr"/>
            <a:lstStyle/>
            <a:p>
              <a:pPr algn="ctr" eaLnBrk="0" hangingPunct="0">
                <a:defRPr/>
              </a:pPr>
              <a:endParaRPr lang="en-GB" sz="1224">
                <a:solidFill>
                  <a:srgbClr val="000000"/>
                </a:solidFill>
              </a:endParaRPr>
            </a:p>
          </p:txBody>
        </p:sp>
        <p:grpSp>
          <p:nvGrpSpPr>
            <p:cNvPr id="197" name="Group 196"/>
            <p:cNvGrpSpPr/>
            <p:nvPr/>
          </p:nvGrpSpPr>
          <p:grpSpPr>
            <a:xfrm>
              <a:off x="5066680" y="4974435"/>
              <a:ext cx="1793500" cy="697780"/>
              <a:chOff x="4864661" y="4195217"/>
              <a:chExt cx="1793500" cy="697780"/>
            </a:xfrm>
          </p:grpSpPr>
          <p:sp>
            <p:nvSpPr>
              <p:cNvPr id="198" name="TextBox 97"/>
              <p:cNvSpPr txBox="1">
                <a:spLocks noChangeArrowheads="1"/>
              </p:cNvSpPr>
              <p:nvPr/>
            </p:nvSpPr>
            <p:spPr bwMode="auto">
              <a:xfrm>
                <a:off x="5525442" y="4255340"/>
                <a:ext cx="1132719" cy="637657"/>
              </a:xfrm>
              <a:prstGeom prst="rect">
                <a:avLst/>
              </a:prstGeom>
              <a:noFill/>
              <a:ln w="9525">
                <a:noFill/>
                <a:miter lim="800000"/>
                <a:headEnd/>
                <a:tailEnd/>
              </a:ln>
            </p:spPr>
            <p:txBody>
              <a:bodyPr wrap="none" lIns="124340" tIns="62169" rIns="124340" bIns="62169">
                <a:spAutoFit/>
              </a:bodyPr>
              <a:lstStyle/>
              <a:p>
                <a:pPr eaLnBrk="0" fontAlgn="base" hangingPunct="0">
                  <a:spcBef>
                    <a:spcPct val="20000"/>
                  </a:spcBef>
                  <a:spcAft>
                    <a:spcPct val="0"/>
                  </a:spcAft>
                  <a:buClr>
                    <a:srgbClr val="FFCC00"/>
                  </a:buClr>
                  <a:defRPr/>
                </a:pPr>
                <a:r>
                  <a:rPr lang="en-US" sz="1904" dirty="0">
                    <a:solidFill>
                      <a:schemeClr val="tx1">
                        <a:lumMod val="95000"/>
                      </a:schemeClr>
                    </a:solidFill>
                  </a:rPr>
                  <a:t>Tape-based </a:t>
                </a:r>
              </a:p>
              <a:p>
                <a:pPr eaLnBrk="0" fontAlgn="base" hangingPunct="0">
                  <a:spcBef>
                    <a:spcPct val="20000"/>
                  </a:spcBef>
                  <a:spcAft>
                    <a:spcPct val="0"/>
                  </a:spcAft>
                  <a:buClr>
                    <a:srgbClr val="FFCC00"/>
                  </a:buClr>
                  <a:defRPr/>
                </a:pPr>
                <a:r>
                  <a:rPr lang="en-US" sz="1904" dirty="0">
                    <a:solidFill>
                      <a:schemeClr val="tx1">
                        <a:lumMod val="95000"/>
                      </a:schemeClr>
                    </a:solidFill>
                  </a:rPr>
                  <a:t>Backup</a:t>
                </a:r>
              </a:p>
            </p:txBody>
          </p:sp>
          <p:grpSp>
            <p:nvGrpSpPr>
              <p:cNvPr id="199" name="Group 190"/>
              <p:cNvGrpSpPr/>
              <p:nvPr/>
            </p:nvGrpSpPr>
            <p:grpSpPr>
              <a:xfrm>
                <a:off x="4864661" y="4195217"/>
                <a:ext cx="793273" cy="670296"/>
                <a:chOff x="6517947" y="3648401"/>
                <a:chExt cx="978544" cy="826845"/>
              </a:xfrm>
            </p:grpSpPr>
            <p:sp>
              <p:nvSpPr>
                <p:cNvPr id="200" name="Oval 199"/>
                <p:cNvSpPr/>
                <p:nvPr/>
              </p:nvSpPr>
              <p:spPr>
                <a:xfrm rot="20898827">
                  <a:off x="6517947" y="4097589"/>
                  <a:ext cx="978544" cy="377657"/>
                </a:xfrm>
                <a:prstGeom prst="ellipse">
                  <a:avLst/>
                </a:prstGeom>
                <a:gradFill flip="none" rotWithShape="1">
                  <a:gsLst>
                    <a:gs pos="0">
                      <a:srgbClr val="000000">
                        <a:alpha val="66000"/>
                      </a:srgb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a:defRPr/>
                  </a:pPr>
                  <a:endParaRPr lang="en-US" sz="2448" kern="0">
                    <a:solidFill>
                      <a:srgbClr val="000000"/>
                    </a:solidFill>
                    <a:latin typeface="Calibri"/>
                  </a:endParaRPr>
                </a:p>
              </p:txBody>
            </p:sp>
            <p:grpSp>
              <p:nvGrpSpPr>
                <p:cNvPr id="201" name="Group 226"/>
                <p:cNvGrpSpPr/>
                <p:nvPr/>
              </p:nvGrpSpPr>
              <p:grpSpPr>
                <a:xfrm>
                  <a:off x="6577525" y="3648397"/>
                  <a:ext cx="754063" cy="809275"/>
                  <a:chOff x="5231969" y="4111454"/>
                  <a:chExt cx="754063" cy="929276"/>
                </a:xfrm>
              </p:grpSpPr>
              <p:pic>
                <p:nvPicPr>
                  <p:cNvPr id="202" name="Picture 10" descr="D:\Projects\Microsoft\DPM PartnerVideo\images\tape.png"/>
                  <p:cNvPicPr>
                    <a:picLocks noChangeAspect="1" noChangeArrowheads="1"/>
                  </p:cNvPicPr>
                  <p:nvPr/>
                </p:nvPicPr>
                <p:blipFill>
                  <a:blip r:embed="rId21" cstate="print">
                    <a:duotone>
                      <a:prstClr val="black"/>
                      <a:srgbClr val="64BE46">
                        <a:lumMod val="75000"/>
                        <a:tint val="45000"/>
                        <a:satMod val="400000"/>
                      </a:srgbClr>
                    </a:duotone>
                  </a:blip>
                  <a:srcRect/>
                  <a:stretch>
                    <a:fillRect/>
                  </a:stretch>
                </p:blipFill>
                <p:spPr bwMode="auto">
                  <a:xfrm>
                    <a:off x="5231969" y="4586362"/>
                    <a:ext cx="663272" cy="454368"/>
                  </a:xfrm>
                  <a:prstGeom prst="rect">
                    <a:avLst/>
                  </a:prstGeom>
                  <a:noFill/>
                </p:spPr>
              </p:pic>
              <p:pic>
                <p:nvPicPr>
                  <p:cNvPr id="203" name="Picture 10" descr="D:\Projects\Microsoft\DPM PartnerVideo\images\tape.png"/>
                  <p:cNvPicPr>
                    <a:picLocks noChangeAspect="1" noChangeArrowheads="1"/>
                  </p:cNvPicPr>
                  <p:nvPr/>
                </p:nvPicPr>
                <p:blipFill>
                  <a:blip r:embed="rId21" cstate="print">
                    <a:lum contrast="20000"/>
                  </a:blip>
                  <a:srcRect/>
                  <a:stretch>
                    <a:fillRect/>
                  </a:stretch>
                </p:blipFill>
                <p:spPr bwMode="auto">
                  <a:xfrm>
                    <a:off x="5316581" y="4463621"/>
                    <a:ext cx="663272" cy="454368"/>
                  </a:xfrm>
                  <a:prstGeom prst="rect">
                    <a:avLst/>
                  </a:prstGeom>
                  <a:noFill/>
                </p:spPr>
              </p:pic>
              <p:pic>
                <p:nvPicPr>
                  <p:cNvPr id="204" name="Picture 10" descr="D:\Projects\Microsoft\DPM PartnerVideo\images\tape.png"/>
                  <p:cNvPicPr>
                    <a:picLocks noChangeAspect="1" noChangeArrowheads="1"/>
                  </p:cNvPicPr>
                  <p:nvPr/>
                </p:nvPicPr>
                <p:blipFill>
                  <a:blip r:embed="rId21" cstate="print">
                    <a:duotone>
                      <a:srgbClr val="F3E207">
                        <a:shade val="45000"/>
                        <a:satMod val="135000"/>
                      </a:srgbClr>
                      <a:prstClr val="white"/>
                    </a:duotone>
                  </a:blip>
                  <a:srcRect/>
                  <a:stretch>
                    <a:fillRect/>
                  </a:stretch>
                </p:blipFill>
                <p:spPr bwMode="auto">
                  <a:xfrm>
                    <a:off x="5254797" y="4383302"/>
                    <a:ext cx="663272" cy="454368"/>
                  </a:xfrm>
                  <a:prstGeom prst="rect">
                    <a:avLst/>
                  </a:prstGeom>
                  <a:noFill/>
                </p:spPr>
              </p:pic>
              <p:pic>
                <p:nvPicPr>
                  <p:cNvPr id="205" name="Picture 10" descr="D:\Projects\Microsoft\DPM PartnerVideo\images\tape.png"/>
                  <p:cNvPicPr>
                    <a:picLocks noChangeAspect="1" noChangeArrowheads="1"/>
                  </p:cNvPicPr>
                  <p:nvPr/>
                </p:nvPicPr>
                <p:blipFill>
                  <a:blip r:embed="rId21" cstate="print">
                    <a:duotone>
                      <a:prstClr val="black"/>
                      <a:srgbClr val="FFA514">
                        <a:tint val="45000"/>
                        <a:satMod val="400000"/>
                      </a:srgbClr>
                    </a:duotone>
                  </a:blip>
                  <a:srcRect/>
                  <a:stretch>
                    <a:fillRect/>
                  </a:stretch>
                </p:blipFill>
                <p:spPr bwMode="auto">
                  <a:xfrm>
                    <a:off x="5291868" y="4241200"/>
                    <a:ext cx="663272" cy="454368"/>
                  </a:xfrm>
                  <a:prstGeom prst="rect">
                    <a:avLst/>
                  </a:prstGeom>
                  <a:noFill/>
                </p:spPr>
              </p:pic>
              <p:pic>
                <p:nvPicPr>
                  <p:cNvPr id="206" name="Picture 10" descr="D:\Projects\Microsoft\DPM PartnerVideo\images\tape.png"/>
                  <p:cNvPicPr>
                    <a:picLocks noChangeAspect="1" noChangeArrowheads="1"/>
                  </p:cNvPicPr>
                  <p:nvPr/>
                </p:nvPicPr>
                <p:blipFill>
                  <a:blip r:embed="rId21" cstate="print">
                    <a:duotone>
                      <a:prstClr val="black"/>
                      <a:srgbClr val="FF0000">
                        <a:tint val="45000"/>
                        <a:satMod val="400000"/>
                      </a:srgbClr>
                    </a:duotone>
                  </a:blip>
                  <a:srcRect/>
                  <a:stretch>
                    <a:fillRect/>
                  </a:stretch>
                </p:blipFill>
                <p:spPr bwMode="auto">
                  <a:xfrm>
                    <a:off x="5322760" y="4111454"/>
                    <a:ext cx="663272" cy="454368"/>
                  </a:xfrm>
                  <a:prstGeom prst="rect">
                    <a:avLst/>
                  </a:prstGeom>
                  <a:noFill/>
                </p:spPr>
              </p:pic>
            </p:grpSp>
          </p:grpSp>
        </p:grpSp>
      </p:grpSp>
      <p:grpSp>
        <p:nvGrpSpPr>
          <p:cNvPr id="214" name="Group 213"/>
          <p:cNvGrpSpPr/>
          <p:nvPr/>
        </p:nvGrpSpPr>
        <p:grpSpPr>
          <a:xfrm>
            <a:off x="2847200" y="3181595"/>
            <a:ext cx="3283669" cy="1355306"/>
            <a:chOff x="2106330" y="3357779"/>
            <a:chExt cx="3096663" cy="1264357"/>
          </a:xfrm>
        </p:grpSpPr>
        <p:pic>
          <p:nvPicPr>
            <p:cNvPr id="216" name="Picture 2" descr="D:\Projects\Microsoft\DPM PartnerVideo\images\platform.png"/>
            <p:cNvPicPr>
              <a:picLocks noChangeAspect="1" noChangeArrowheads="1"/>
            </p:cNvPicPr>
            <p:nvPr/>
          </p:nvPicPr>
          <p:blipFill>
            <a:blip r:embed="rId17" cstate="print">
              <a:duotone>
                <a:srgbClr val="5082B9">
                  <a:shade val="45000"/>
                  <a:satMod val="135000"/>
                </a:srgbClr>
                <a:prstClr val="white"/>
              </a:duotone>
              <a:lum bright="-30000"/>
            </a:blip>
            <a:srcRect/>
            <a:stretch>
              <a:fillRect/>
            </a:stretch>
          </p:blipFill>
          <p:spPr bwMode="auto">
            <a:xfrm>
              <a:off x="3476938" y="3558173"/>
              <a:ext cx="1726055" cy="1063963"/>
            </a:xfrm>
            <a:prstGeom prst="rect">
              <a:avLst/>
            </a:prstGeom>
            <a:noFill/>
            <a:effectLst>
              <a:outerShdw blurRad="50800" dist="38100" dir="2700000" algn="tl" rotWithShape="0">
                <a:prstClr val="black">
                  <a:alpha val="40000"/>
                </a:prstClr>
              </a:outerShdw>
            </a:effectLst>
          </p:spPr>
        </p:pic>
        <p:sp>
          <p:nvSpPr>
            <p:cNvPr id="217" name="AutoShape 65"/>
            <p:cNvSpPr>
              <a:spLocks noChangeArrowheads="1"/>
            </p:cNvSpPr>
            <p:nvPr/>
          </p:nvSpPr>
          <p:spPr bwMode="auto">
            <a:xfrm>
              <a:off x="2106330" y="3813961"/>
              <a:ext cx="1534331" cy="519334"/>
            </a:xfrm>
            <a:prstGeom prst="rightArrow">
              <a:avLst>
                <a:gd name="adj1" fmla="val 59620"/>
                <a:gd name="adj2" fmla="val 75808"/>
              </a:avLst>
            </a:prstGeom>
            <a:gradFill rotWithShape="1">
              <a:gsLst>
                <a:gs pos="0">
                  <a:schemeClr val="bg1"/>
                </a:gs>
                <a:gs pos="61000">
                  <a:srgbClr val="FF3300">
                    <a:alpha val="84000"/>
                  </a:srgbClr>
                </a:gs>
              </a:gsLst>
              <a:lin ang="0" scaled="1"/>
            </a:gradFill>
            <a:ln w="9525">
              <a:noFill/>
              <a:miter lim="800000"/>
              <a:headEnd/>
              <a:tailEnd/>
            </a:ln>
            <a:scene3d>
              <a:camera prst="orthographicFront"/>
              <a:lightRig rig="threePt" dir="t"/>
            </a:scene3d>
            <a:sp3d>
              <a:bevelT w="38100" h="25400"/>
            </a:sp3d>
          </p:spPr>
          <p:txBody>
            <a:bodyPr wrap="none" lIns="124340" tIns="62169" rIns="124340" bIns="62169" anchor="ctr"/>
            <a:lstStyle/>
            <a:p>
              <a:pPr algn="ctr" eaLnBrk="0" hangingPunct="0">
                <a:defRPr/>
              </a:pPr>
              <a:r>
                <a:rPr lang="en-GB" sz="1224" dirty="0">
                  <a:solidFill>
                    <a:schemeClr val="tx1">
                      <a:lumMod val="95000"/>
                    </a:schemeClr>
                  </a:solidFill>
                </a:rPr>
                <a:t>Up to </a:t>
              </a:r>
            </a:p>
            <a:p>
              <a:pPr algn="ctr" eaLnBrk="0" hangingPunct="0">
                <a:defRPr/>
              </a:pPr>
              <a:r>
                <a:rPr lang="en-GB" sz="1360" dirty="0">
                  <a:solidFill>
                    <a:schemeClr val="tx1">
                      <a:lumMod val="95000"/>
                    </a:schemeClr>
                  </a:solidFill>
                </a:rPr>
                <a:t>Every 15 minutes</a:t>
              </a:r>
            </a:p>
          </p:txBody>
        </p:sp>
        <p:pic>
          <p:nvPicPr>
            <p:cNvPr id="218" name="Picture 8" descr="E:\Projects\Microsoft\DPM_video\connect.dll_I2908_0409.png"/>
            <p:cNvPicPr>
              <a:picLocks noChangeAspect="1" noChangeArrowheads="1"/>
            </p:cNvPicPr>
            <p:nvPr/>
          </p:nvPicPr>
          <p:blipFill>
            <a:blip r:embed="rId18" cstate="print">
              <a:grayscl/>
            </a:blip>
            <a:srcRect/>
            <a:stretch>
              <a:fillRect/>
            </a:stretch>
          </p:blipFill>
          <p:spPr bwMode="auto">
            <a:xfrm>
              <a:off x="3685499" y="3357779"/>
              <a:ext cx="940019" cy="940019"/>
            </a:xfrm>
            <a:prstGeom prst="rect">
              <a:avLst/>
            </a:prstGeom>
            <a:noFill/>
          </p:spPr>
        </p:pic>
        <p:grpSp>
          <p:nvGrpSpPr>
            <p:cNvPr id="219" name="Group 218"/>
            <p:cNvGrpSpPr/>
            <p:nvPr/>
          </p:nvGrpSpPr>
          <p:grpSpPr>
            <a:xfrm>
              <a:off x="4300732" y="3679173"/>
              <a:ext cx="676888" cy="564465"/>
              <a:chOff x="4797868" y="2793215"/>
              <a:chExt cx="654664" cy="545933"/>
            </a:xfrm>
          </p:grpSpPr>
          <p:grpSp>
            <p:nvGrpSpPr>
              <p:cNvPr id="220" name="Group 207"/>
              <p:cNvGrpSpPr/>
              <p:nvPr/>
            </p:nvGrpSpPr>
            <p:grpSpPr>
              <a:xfrm>
                <a:off x="4797868" y="3023255"/>
                <a:ext cx="654664" cy="315893"/>
                <a:chOff x="4848128" y="2984430"/>
                <a:chExt cx="676566" cy="326460"/>
              </a:xfrm>
            </p:grpSpPr>
            <p:sp>
              <p:nvSpPr>
                <p:cNvPr id="238" name="Oval 237"/>
                <p:cNvSpPr/>
                <p:nvPr/>
              </p:nvSpPr>
              <p:spPr>
                <a:xfrm>
                  <a:off x="5042438" y="3174930"/>
                  <a:ext cx="379386" cy="135960"/>
                </a:xfrm>
                <a:prstGeom prst="ellipse">
                  <a:avLst/>
                </a:prstGeom>
                <a:gradFill flip="none" rotWithShape="1">
                  <a:gsLst>
                    <a:gs pos="0">
                      <a:srgbClr val="000000">
                        <a:alpha val="59000"/>
                      </a:srgb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a:defRPr/>
                  </a:pPr>
                  <a:endParaRPr lang="en-US" sz="2448" kern="0">
                    <a:solidFill>
                      <a:srgbClr val="000000"/>
                    </a:solidFill>
                    <a:latin typeface="Calibri"/>
                  </a:endParaRPr>
                </a:p>
              </p:txBody>
            </p:sp>
            <p:sp>
              <p:nvSpPr>
                <p:cNvPr id="239" name="Oval 238"/>
                <p:cNvSpPr/>
                <p:nvPr/>
              </p:nvSpPr>
              <p:spPr>
                <a:xfrm>
                  <a:off x="5145308" y="2984430"/>
                  <a:ext cx="379386" cy="135960"/>
                </a:xfrm>
                <a:prstGeom prst="ellipse">
                  <a:avLst/>
                </a:prstGeom>
                <a:gradFill flip="none" rotWithShape="1">
                  <a:gsLst>
                    <a:gs pos="0">
                      <a:srgbClr val="000000">
                        <a:alpha val="59000"/>
                      </a:srgb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a:defRPr/>
                  </a:pPr>
                  <a:endParaRPr lang="en-US" sz="2448" kern="0">
                    <a:solidFill>
                      <a:srgbClr val="000000"/>
                    </a:solidFill>
                    <a:latin typeface="Calibri"/>
                  </a:endParaRPr>
                </a:p>
              </p:txBody>
            </p:sp>
            <p:sp>
              <p:nvSpPr>
                <p:cNvPr id="240" name="Oval 239"/>
                <p:cNvSpPr/>
                <p:nvPr/>
              </p:nvSpPr>
              <p:spPr>
                <a:xfrm>
                  <a:off x="4848128" y="3083490"/>
                  <a:ext cx="379386" cy="135960"/>
                </a:xfrm>
                <a:prstGeom prst="ellipse">
                  <a:avLst/>
                </a:prstGeom>
                <a:gradFill flip="none" rotWithShape="1">
                  <a:gsLst>
                    <a:gs pos="0">
                      <a:srgbClr val="000000">
                        <a:alpha val="59000"/>
                      </a:srgb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a:defRPr/>
                  </a:pPr>
                  <a:endParaRPr lang="en-US" sz="2448" kern="0">
                    <a:solidFill>
                      <a:srgbClr val="000000"/>
                    </a:solidFill>
                    <a:latin typeface="Calibri"/>
                  </a:endParaRPr>
                </a:p>
              </p:txBody>
            </p:sp>
          </p:grpSp>
          <p:grpSp>
            <p:nvGrpSpPr>
              <p:cNvPr id="221" name="Group 204"/>
              <p:cNvGrpSpPr/>
              <p:nvPr/>
            </p:nvGrpSpPr>
            <p:grpSpPr>
              <a:xfrm>
                <a:off x="4822458" y="2793218"/>
                <a:ext cx="551050" cy="520930"/>
                <a:chOff x="4572000" y="2655375"/>
                <a:chExt cx="720817" cy="681417"/>
              </a:xfrm>
            </p:grpSpPr>
            <p:grpSp>
              <p:nvGrpSpPr>
                <p:cNvPr id="222" name="Group 221"/>
                <p:cNvGrpSpPr/>
                <p:nvPr/>
              </p:nvGrpSpPr>
              <p:grpSpPr>
                <a:xfrm>
                  <a:off x="4673854" y="2655375"/>
                  <a:ext cx="403810" cy="395185"/>
                  <a:chOff x="4904375" y="2755269"/>
                  <a:chExt cx="324356" cy="317428"/>
                </a:xfrm>
              </p:grpSpPr>
              <p:sp>
                <p:nvSpPr>
                  <p:cNvPr id="235" name="Oval 234"/>
                  <p:cNvSpPr/>
                  <p:nvPr/>
                </p:nvSpPr>
                <p:spPr>
                  <a:xfrm>
                    <a:off x="4904375" y="2956458"/>
                    <a:ext cx="324356" cy="116239"/>
                  </a:xfrm>
                  <a:prstGeom prst="ellipse">
                    <a:avLst/>
                  </a:prstGeom>
                  <a:gradFill flip="none" rotWithShape="1">
                    <a:gsLst>
                      <a:gs pos="0">
                        <a:sysClr val="windowText" lastClr="000000">
                          <a:lumMod val="65000"/>
                          <a:lumOff val="35000"/>
                        </a:sys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236" name="Flowchart: Magnetic Disk 235"/>
                  <p:cNvSpPr/>
                  <p:nvPr/>
                </p:nvSpPr>
                <p:spPr>
                  <a:xfrm flipH="1">
                    <a:off x="4932588" y="2755269"/>
                    <a:ext cx="231423" cy="292781"/>
                  </a:xfrm>
                  <a:prstGeom prst="flowChartMagneticDisk">
                    <a:avLst/>
                  </a:prstGeom>
                  <a:gradFill>
                    <a:gsLst>
                      <a:gs pos="0">
                        <a:srgbClr val="00B0F0"/>
                      </a:gs>
                      <a:gs pos="38000">
                        <a:sysClr val="window" lastClr="FFFFFF"/>
                      </a:gs>
                      <a:gs pos="82000">
                        <a:srgbClr val="007CA8"/>
                      </a:gs>
                      <a:gs pos="100000">
                        <a:sysClr val="window" lastClr="FFFFFF"/>
                      </a:gs>
                    </a:gsLst>
                    <a:lin ang="21594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237" name="Oval 236"/>
                  <p:cNvSpPr/>
                  <p:nvPr/>
                </p:nvSpPr>
                <p:spPr>
                  <a:xfrm flipH="1">
                    <a:off x="4933912" y="2755269"/>
                    <a:ext cx="230101" cy="95227"/>
                  </a:xfrm>
                  <a:prstGeom prst="ellipse">
                    <a:avLst/>
                  </a:prstGeom>
                  <a:gradFill>
                    <a:gsLst>
                      <a:gs pos="31000">
                        <a:sysClr val="window" lastClr="FFFFFF"/>
                      </a:gs>
                      <a:gs pos="82000">
                        <a:srgbClr val="007CA8"/>
                      </a:gs>
                    </a:gsLst>
                    <a:lin ang="17400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grpSp>
            <p:grpSp>
              <p:nvGrpSpPr>
                <p:cNvPr id="223" name="Group 222"/>
                <p:cNvGrpSpPr/>
                <p:nvPr/>
              </p:nvGrpSpPr>
              <p:grpSpPr>
                <a:xfrm>
                  <a:off x="4889007" y="2747583"/>
                  <a:ext cx="403810" cy="395185"/>
                  <a:chOff x="4904375" y="2755269"/>
                  <a:chExt cx="324356" cy="317428"/>
                </a:xfrm>
              </p:grpSpPr>
              <p:sp>
                <p:nvSpPr>
                  <p:cNvPr id="232" name="Oval 231"/>
                  <p:cNvSpPr/>
                  <p:nvPr/>
                </p:nvSpPr>
                <p:spPr>
                  <a:xfrm>
                    <a:off x="4904375" y="2956458"/>
                    <a:ext cx="324356" cy="116239"/>
                  </a:xfrm>
                  <a:prstGeom prst="ellipse">
                    <a:avLst/>
                  </a:prstGeom>
                  <a:gradFill flip="none" rotWithShape="1">
                    <a:gsLst>
                      <a:gs pos="0">
                        <a:sysClr val="windowText" lastClr="000000">
                          <a:lumMod val="65000"/>
                          <a:lumOff val="35000"/>
                        </a:sys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233" name="Flowchart: Magnetic Disk 232"/>
                  <p:cNvSpPr/>
                  <p:nvPr/>
                </p:nvSpPr>
                <p:spPr>
                  <a:xfrm flipH="1">
                    <a:off x="4932588" y="2755269"/>
                    <a:ext cx="231423" cy="292781"/>
                  </a:xfrm>
                  <a:prstGeom prst="flowChartMagneticDisk">
                    <a:avLst/>
                  </a:prstGeom>
                  <a:gradFill>
                    <a:gsLst>
                      <a:gs pos="0">
                        <a:srgbClr val="00B0F0"/>
                      </a:gs>
                      <a:gs pos="38000">
                        <a:sysClr val="window" lastClr="FFFFFF"/>
                      </a:gs>
                      <a:gs pos="82000">
                        <a:srgbClr val="007CA8"/>
                      </a:gs>
                      <a:gs pos="100000">
                        <a:sysClr val="window" lastClr="FFFFFF"/>
                      </a:gs>
                    </a:gsLst>
                    <a:lin ang="21594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234" name="Oval 233"/>
                  <p:cNvSpPr/>
                  <p:nvPr/>
                </p:nvSpPr>
                <p:spPr>
                  <a:xfrm flipH="1">
                    <a:off x="4933912" y="2755269"/>
                    <a:ext cx="230101" cy="95227"/>
                  </a:xfrm>
                  <a:prstGeom prst="ellipse">
                    <a:avLst/>
                  </a:prstGeom>
                  <a:gradFill>
                    <a:gsLst>
                      <a:gs pos="31000">
                        <a:sysClr val="window" lastClr="FFFFFF"/>
                      </a:gs>
                      <a:gs pos="82000">
                        <a:srgbClr val="007CA8"/>
                      </a:gs>
                    </a:gsLst>
                    <a:lin ang="17400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grpSp>
            <p:grpSp>
              <p:nvGrpSpPr>
                <p:cNvPr id="224" name="Group 195"/>
                <p:cNvGrpSpPr/>
                <p:nvPr/>
              </p:nvGrpSpPr>
              <p:grpSpPr>
                <a:xfrm>
                  <a:off x="4572000" y="2832108"/>
                  <a:ext cx="403810" cy="395185"/>
                  <a:chOff x="4904375" y="2755269"/>
                  <a:chExt cx="324356" cy="317428"/>
                </a:xfrm>
              </p:grpSpPr>
              <p:sp>
                <p:nvSpPr>
                  <p:cNvPr id="229" name="Oval 228"/>
                  <p:cNvSpPr/>
                  <p:nvPr/>
                </p:nvSpPr>
                <p:spPr>
                  <a:xfrm>
                    <a:off x="4904375" y="2956458"/>
                    <a:ext cx="324356" cy="116239"/>
                  </a:xfrm>
                  <a:prstGeom prst="ellipse">
                    <a:avLst/>
                  </a:prstGeom>
                  <a:gradFill flip="none" rotWithShape="1">
                    <a:gsLst>
                      <a:gs pos="0">
                        <a:sysClr val="windowText" lastClr="000000">
                          <a:lumMod val="65000"/>
                          <a:lumOff val="35000"/>
                        </a:sys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230" name="Flowchart: Magnetic Disk 229"/>
                  <p:cNvSpPr/>
                  <p:nvPr/>
                </p:nvSpPr>
                <p:spPr>
                  <a:xfrm flipH="1">
                    <a:off x="4932588" y="2755269"/>
                    <a:ext cx="231423" cy="292781"/>
                  </a:xfrm>
                  <a:prstGeom prst="flowChartMagneticDisk">
                    <a:avLst/>
                  </a:prstGeom>
                  <a:gradFill>
                    <a:gsLst>
                      <a:gs pos="0">
                        <a:srgbClr val="00B0F0"/>
                      </a:gs>
                      <a:gs pos="38000">
                        <a:sysClr val="window" lastClr="FFFFFF"/>
                      </a:gs>
                      <a:gs pos="82000">
                        <a:srgbClr val="007CA8"/>
                      </a:gs>
                      <a:gs pos="100000">
                        <a:sysClr val="window" lastClr="FFFFFF"/>
                      </a:gs>
                    </a:gsLst>
                    <a:lin ang="21594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231" name="Oval 230"/>
                  <p:cNvSpPr/>
                  <p:nvPr/>
                </p:nvSpPr>
                <p:spPr>
                  <a:xfrm flipH="1">
                    <a:off x="4933912" y="2755269"/>
                    <a:ext cx="230101" cy="95227"/>
                  </a:xfrm>
                  <a:prstGeom prst="ellipse">
                    <a:avLst/>
                  </a:prstGeom>
                  <a:gradFill>
                    <a:gsLst>
                      <a:gs pos="31000">
                        <a:sysClr val="window" lastClr="FFFFFF"/>
                      </a:gs>
                      <a:gs pos="82000">
                        <a:srgbClr val="007CA8"/>
                      </a:gs>
                    </a:gsLst>
                    <a:lin ang="17400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grpSp>
            <p:grpSp>
              <p:nvGrpSpPr>
                <p:cNvPr id="225" name="Group 199"/>
                <p:cNvGrpSpPr/>
                <p:nvPr/>
              </p:nvGrpSpPr>
              <p:grpSpPr>
                <a:xfrm>
                  <a:off x="4810205" y="2941607"/>
                  <a:ext cx="403810" cy="395185"/>
                  <a:chOff x="4904375" y="2755269"/>
                  <a:chExt cx="324356" cy="317428"/>
                </a:xfrm>
              </p:grpSpPr>
              <p:sp>
                <p:nvSpPr>
                  <p:cNvPr id="226" name="Oval 225"/>
                  <p:cNvSpPr/>
                  <p:nvPr/>
                </p:nvSpPr>
                <p:spPr>
                  <a:xfrm>
                    <a:off x="4904375" y="2956458"/>
                    <a:ext cx="324356" cy="116239"/>
                  </a:xfrm>
                  <a:prstGeom prst="ellipse">
                    <a:avLst/>
                  </a:prstGeom>
                  <a:gradFill flip="none" rotWithShape="1">
                    <a:gsLst>
                      <a:gs pos="0">
                        <a:sysClr val="windowText" lastClr="000000">
                          <a:lumMod val="65000"/>
                          <a:lumOff val="35000"/>
                        </a:sys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227" name="Flowchart: Magnetic Disk 226"/>
                  <p:cNvSpPr/>
                  <p:nvPr/>
                </p:nvSpPr>
                <p:spPr>
                  <a:xfrm flipH="1">
                    <a:off x="4932588" y="2755269"/>
                    <a:ext cx="231423" cy="292781"/>
                  </a:xfrm>
                  <a:prstGeom prst="flowChartMagneticDisk">
                    <a:avLst/>
                  </a:prstGeom>
                  <a:gradFill>
                    <a:gsLst>
                      <a:gs pos="0">
                        <a:srgbClr val="00B0F0"/>
                      </a:gs>
                      <a:gs pos="38000">
                        <a:sysClr val="window" lastClr="FFFFFF"/>
                      </a:gs>
                      <a:gs pos="82000">
                        <a:srgbClr val="007CA8"/>
                      </a:gs>
                      <a:gs pos="100000">
                        <a:sysClr val="window" lastClr="FFFFFF"/>
                      </a:gs>
                    </a:gsLst>
                    <a:lin ang="21594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228" name="Oval 227"/>
                  <p:cNvSpPr/>
                  <p:nvPr/>
                </p:nvSpPr>
                <p:spPr>
                  <a:xfrm flipH="1">
                    <a:off x="4933912" y="2755269"/>
                    <a:ext cx="230101" cy="95227"/>
                  </a:xfrm>
                  <a:prstGeom prst="ellipse">
                    <a:avLst/>
                  </a:prstGeom>
                  <a:gradFill>
                    <a:gsLst>
                      <a:gs pos="31000">
                        <a:sysClr val="window" lastClr="FFFFFF"/>
                      </a:gs>
                      <a:gs pos="82000">
                        <a:srgbClr val="007CA8"/>
                      </a:gs>
                    </a:gsLst>
                    <a:lin ang="17400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grpSp>
          </p:grpSp>
        </p:grpSp>
      </p:grpSp>
      <p:sp>
        <p:nvSpPr>
          <p:cNvPr id="166" name="Cloud 165"/>
          <p:cNvSpPr/>
          <p:nvPr/>
        </p:nvSpPr>
        <p:spPr>
          <a:xfrm>
            <a:off x="8157103" y="2505763"/>
            <a:ext cx="2956138" cy="1452355"/>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632" dirty="0"/>
              <a:t>Windows Azure Online Backup Service</a:t>
            </a:r>
          </a:p>
        </p:txBody>
      </p:sp>
      <p:sp>
        <p:nvSpPr>
          <p:cNvPr id="168" name="AutoShape 69"/>
          <p:cNvSpPr>
            <a:spLocks noChangeArrowheads="1"/>
          </p:cNvSpPr>
          <p:nvPr/>
        </p:nvSpPr>
        <p:spPr bwMode="auto">
          <a:xfrm rot="20303148">
            <a:off x="6387606" y="3456701"/>
            <a:ext cx="1803965" cy="432245"/>
          </a:xfrm>
          <a:prstGeom prst="rightArrow">
            <a:avLst>
              <a:gd name="adj1" fmla="val 64315"/>
              <a:gd name="adj2" fmla="val 68049"/>
            </a:avLst>
          </a:prstGeom>
          <a:gradFill rotWithShape="1">
            <a:gsLst>
              <a:gs pos="0">
                <a:srgbClr val="000000">
                  <a:lumMod val="85000"/>
                  <a:lumOff val="15000"/>
                  <a:alpha val="0"/>
                </a:srgbClr>
              </a:gs>
              <a:gs pos="61000">
                <a:srgbClr val="FF3300">
                  <a:alpha val="84000"/>
                </a:srgbClr>
              </a:gs>
            </a:gsLst>
            <a:lin ang="0" scaled="1"/>
          </a:gradFill>
          <a:ln w="9525">
            <a:noFill/>
            <a:miter lim="800000"/>
            <a:headEnd/>
            <a:tailEnd/>
          </a:ln>
          <a:scene3d>
            <a:camera prst="orthographicFront"/>
            <a:lightRig rig="threePt" dir="t"/>
          </a:scene3d>
          <a:sp3d>
            <a:bevelT w="38100" h="25400"/>
          </a:sp3d>
        </p:spPr>
        <p:txBody>
          <a:bodyPr wrap="none" lIns="124340" tIns="62169" rIns="124340" bIns="62169" anchor="ctr"/>
          <a:lstStyle/>
          <a:p>
            <a:pPr algn="ctr" eaLnBrk="0" hangingPunct="0">
              <a:buClr>
                <a:srgbClr val="FFCC00"/>
              </a:buClr>
              <a:defRPr/>
            </a:pPr>
            <a:endParaRPr lang="en-GB" sz="1224">
              <a:solidFill>
                <a:srgbClr val="000000"/>
              </a:solidFill>
            </a:endParaRPr>
          </a:p>
        </p:txBody>
      </p:sp>
      <p:grpSp>
        <p:nvGrpSpPr>
          <p:cNvPr id="167" name="Group 166"/>
          <p:cNvGrpSpPr/>
          <p:nvPr/>
        </p:nvGrpSpPr>
        <p:grpSpPr>
          <a:xfrm>
            <a:off x="792934" y="4879391"/>
            <a:ext cx="1956605" cy="690324"/>
            <a:chOff x="59263" y="1519396"/>
            <a:chExt cx="1898925" cy="571517"/>
          </a:xfrm>
        </p:grpSpPr>
        <p:pic>
          <p:nvPicPr>
            <p:cNvPr id="169" name="Picture 2"/>
            <p:cNvPicPr>
              <a:picLocks noChangeAspect="1" noChangeArrowheads="1"/>
            </p:cNvPicPr>
            <p:nvPr/>
          </p:nvPicPr>
          <p:blipFill>
            <a:blip r:embed="rId22" cstate="print">
              <a:extLst>
                <a:ext uri="{28A0092B-C50C-407E-A947-70E740481C1C}">
                  <a14:useLocalDpi xmlns:a14="http://schemas.microsoft.com/office/drawing/2010/main" val="0"/>
                </a:ext>
              </a:extLst>
            </a:blip>
            <a:stretch>
              <a:fillRect/>
            </a:stretch>
          </p:blipFill>
          <p:spPr bwMode="auto">
            <a:xfrm>
              <a:off x="59263" y="1797021"/>
              <a:ext cx="1323679" cy="250731"/>
            </a:xfrm>
            <a:prstGeom prst="rect">
              <a:avLst/>
            </a:prstGeom>
            <a:noFill/>
            <a:ln w="9525">
              <a:noFill/>
              <a:miter lim="800000"/>
              <a:headEnd/>
              <a:tailEnd/>
            </a:ln>
            <a:effectLst>
              <a:outerShdw blurRad="50800" dist="38100" dir="2700000" algn="tl" rotWithShape="0">
                <a:prstClr val="black">
                  <a:alpha val="40000"/>
                </a:prstClr>
              </a:outerShdw>
            </a:effectLst>
          </p:spPr>
        </p:pic>
        <p:grpSp>
          <p:nvGrpSpPr>
            <p:cNvPr id="170" name="Group 169"/>
            <p:cNvGrpSpPr/>
            <p:nvPr/>
          </p:nvGrpSpPr>
          <p:grpSpPr>
            <a:xfrm>
              <a:off x="1389313" y="1519396"/>
              <a:ext cx="568875" cy="571517"/>
              <a:chOff x="1789734" y="1231184"/>
              <a:chExt cx="658719" cy="661780"/>
            </a:xfrm>
          </p:grpSpPr>
          <p:pic>
            <p:nvPicPr>
              <p:cNvPr id="171"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1789734" y="1231184"/>
                <a:ext cx="480378" cy="661780"/>
              </a:xfrm>
              <a:prstGeom prst="rect">
                <a:avLst/>
              </a:prstGeom>
              <a:noFill/>
            </p:spPr>
          </p:pic>
          <p:pic>
            <p:nvPicPr>
              <p:cNvPr id="172" name="Picture 5"/>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2201878" y="1606935"/>
                <a:ext cx="246575" cy="181770"/>
              </a:xfrm>
              <a:prstGeom prst="rect">
                <a:avLst/>
              </a:prstGeom>
              <a:noFill/>
            </p:spPr>
          </p:pic>
        </p:grpSp>
      </p:grpSp>
      <p:grpSp>
        <p:nvGrpSpPr>
          <p:cNvPr id="173" name="Group 172"/>
          <p:cNvGrpSpPr/>
          <p:nvPr/>
        </p:nvGrpSpPr>
        <p:grpSpPr>
          <a:xfrm>
            <a:off x="1037107" y="1616403"/>
            <a:ext cx="1600852" cy="637389"/>
            <a:chOff x="379021" y="4685404"/>
            <a:chExt cx="1553661" cy="527692"/>
          </a:xfrm>
        </p:grpSpPr>
        <p:grpSp>
          <p:nvGrpSpPr>
            <p:cNvPr id="193" name="Group 155"/>
            <p:cNvGrpSpPr/>
            <p:nvPr/>
          </p:nvGrpSpPr>
          <p:grpSpPr>
            <a:xfrm>
              <a:off x="1438894" y="4685404"/>
              <a:ext cx="493788" cy="527692"/>
              <a:chOff x="2721068" y="1590675"/>
              <a:chExt cx="576006" cy="615556"/>
            </a:xfrm>
          </p:grpSpPr>
          <p:pic>
            <p:nvPicPr>
              <p:cNvPr id="207"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721068" y="1590675"/>
                <a:ext cx="446824" cy="615556"/>
              </a:xfrm>
              <a:prstGeom prst="rect">
                <a:avLst/>
              </a:prstGeom>
              <a:noFill/>
            </p:spPr>
          </p:pic>
          <p:pic>
            <p:nvPicPr>
              <p:cNvPr id="208" name="Picture 6" descr="D:\Projects\Microsoft\DPM PartnerVideo\images\windows.png"/>
              <p:cNvPicPr>
                <a:picLocks noChangeAspect="1" noChangeArrowheads="1"/>
              </p:cNvPicPr>
              <p:nvPr/>
            </p:nvPicPr>
            <p:blipFill>
              <a:blip r:embed="rId26" cstate="print"/>
              <a:srcRect/>
              <a:stretch>
                <a:fillRect/>
              </a:stretch>
            </p:blipFill>
            <p:spPr bwMode="auto">
              <a:xfrm>
                <a:off x="3048019" y="1894471"/>
                <a:ext cx="249055" cy="222295"/>
              </a:xfrm>
              <a:prstGeom prst="rect">
                <a:avLst/>
              </a:prstGeom>
              <a:noFill/>
            </p:spPr>
          </p:pic>
        </p:grpSp>
        <p:pic>
          <p:nvPicPr>
            <p:cNvPr id="194" name="Picture 6" descr="D:\Pictures\- MediaBank\Virtualization\HyperV\WS08-HypeV_h_rgb_r.png"/>
            <p:cNvPicPr>
              <a:picLocks noChangeAspect="1" noChangeArrowheads="1"/>
            </p:cNvPicPr>
            <p:nvPr/>
          </p:nvPicPr>
          <p:blipFill rotWithShape="1">
            <a:blip r:embed="rId27" cstate="print">
              <a:extLst/>
            </a:blip>
            <a:srcRect r="14008"/>
            <a:stretch/>
          </p:blipFill>
          <p:spPr bwMode="auto">
            <a:xfrm>
              <a:off x="379021" y="4876947"/>
              <a:ext cx="1093519" cy="282194"/>
            </a:xfrm>
            <a:prstGeom prst="rect">
              <a:avLst/>
            </a:prstGeom>
            <a:extLst/>
          </p:spPr>
        </p:pic>
      </p:grpSp>
      <p:grpSp>
        <p:nvGrpSpPr>
          <p:cNvPr id="242" name="Group 241"/>
          <p:cNvGrpSpPr/>
          <p:nvPr/>
        </p:nvGrpSpPr>
        <p:grpSpPr>
          <a:xfrm>
            <a:off x="829863" y="2461045"/>
            <a:ext cx="1897731" cy="731399"/>
            <a:chOff x="201799" y="5182788"/>
            <a:chExt cx="1841787" cy="605520"/>
          </a:xfrm>
        </p:grpSpPr>
        <p:sp>
          <p:nvSpPr>
            <p:cNvPr id="243" name="Text Box 61"/>
            <p:cNvSpPr txBox="1">
              <a:spLocks noChangeArrowheads="1"/>
            </p:cNvSpPr>
            <p:nvPr/>
          </p:nvSpPr>
          <p:spPr bwMode="auto">
            <a:xfrm>
              <a:off x="490649" y="5502443"/>
              <a:ext cx="1014301" cy="285865"/>
            </a:xfrm>
            <a:prstGeom prst="rect">
              <a:avLst/>
            </a:prstGeom>
            <a:noFill/>
            <a:ln w="9525">
              <a:noFill/>
              <a:miter lim="800000"/>
              <a:headEnd/>
              <a:tailEnd/>
            </a:ln>
            <a:effectLst/>
          </p:spPr>
          <p:txBody>
            <a:bodyPr wrap="square" lIns="124340" tIns="62169" rIns="124340" bIns="62169">
              <a:spAutoFit/>
            </a:bodyPr>
            <a:lstStyle/>
            <a:p>
              <a:pPr eaLnBrk="0" hangingPunct="0">
                <a:defRPr/>
              </a:pPr>
              <a:endParaRPr lang="en-US" sz="1428" i="1" dirty="0">
                <a:solidFill>
                  <a:srgbClr val="FFFFFF"/>
                </a:solidFill>
                <a:effectLst>
                  <a:outerShdw blurRad="38100" dist="38100" dir="2700000" algn="tl">
                    <a:srgbClr val="000000">
                      <a:alpha val="43137"/>
                    </a:srgbClr>
                  </a:outerShdw>
                </a:effectLst>
                <a:latin typeface="Segoe"/>
              </a:endParaRPr>
            </a:p>
          </p:txBody>
        </p:sp>
        <p:grpSp>
          <p:nvGrpSpPr>
            <p:cNvPr id="244" name="Group 243"/>
            <p:cNvGrpSpPr/>
            <p:nvPr/>
          </p:nvGrpSpPr>
          <p:grpSpPr>
            <a:xfrm>
              <a:off x="1454900" y="5182788"/>
              <a:ext cx="588686" cy="538012"/>
              <a:chOff x="1789735" y="3512608"/>
              <a:chExt cx="673534" cy="615556"/>
            </a:xfrm>
          </p:grpSpPr>
          <p:pic>
            <p:nvPicPr>
              <p:cNvPr id="246" name="Picture 2"/>
              <p:cNvPicPr>
                <a:picLocks noChangeAspect="1" noChangeArrowheads="1"/>
              </p:cNvPicPr>
              <p:nvPr/>
            </p:nvPicPr>
            <p:blipFill>
              <a:blip r:embed="rId28" cstate="print">
                <a:extLst>
                  <a:ext uri="{28A0092B-C50C-407E-A947-70E740481C1C}">
                    <a14:useLocalDpi xmlns:a14="http://schemas.microsoft.com/office/drawing/2010/main" val="0"/>
                  </a:ext>
                </a:extLst>
              </a:blip>
              <a:stretch>
                <a:fillRect/>
              </a:stretch>
            </p:blipFill>
            <p:spPr bwMode="auto">
              <a:xfrm>
                <a:off x="1789735" y="3512608"/>
                <a:ext cx="446824" cy="615556"/>
              </a:xfrm>
              <a:prstGeom prst="rect">
                <a:avLst/>
              </a:prstGeom>
              <a:noFill/>
            </p:spPr>
          </p:pic>
          <p:pic>
            <p:nvPicPr>
              <p:cNvPr id="247" name="Picture 6"/>
              <p:cNvPicPr>
                <a:picLocks noChangeAspect="1" noChangeArrowheads="1"/>
              </p:cNvPicPr>
              <p:nvPr/>
            </p:nvPicPr>
            <p:blipFill>
              <a:blip r:embed="rId29" cstate="print">
                <a:extLst>
                  <a:ext uri="{28A0092B-C50C-407E-A947-70E740481C1C}">
                    <a14:useLocalDpi xmlns:a14="http://schemas.microsoft.com/office/drawing/2010/main" val="0"/>
                  </a:ext>
                </a:extLst>
              </a:blip>
              <a:stretch>
                <a:fillRect/>
              </a:stretch>
            </p:blipFill>
            <p:spPr bwMode="auto">
              <a:xfrm>
                <a:off x="2138902" y="3744981"/>
                <a:ext cx="324367" cy="306833"/>
              </a:xfrm>
              <a:prstGeom prst="rect">
                <a:avLst/>
              </a:prstGeom>
              <a:noFill/>
            </p:spPr>
          </p:pic>
        </p:grpSp>
        <p:pic>
          <p:nvPicPr>
            <p:cNvPr id="245" name="Picture 5" descr="D:\Pictures\- MediaBank\Windows Server\ws03_rgb_r.png"/>
            <p:cNvPicPr>
              <a:picLocks noChangeAspect="1" noChangeArrowheads="1"/>
            </p:cNvPicPr>
            <p:nvPr/>
          </p:nvPicPr>
          <p:blipFill rotWithShape="1">
            <a:blip r:embed="rId30" cstate="print">
              <a:extLst/>
            </a:blip>
            <a:srcRect r="14311"/>
            <a:stretch/>
          </p:blipFill>
          <p:spPr bwMode="auto">
            <a:xfrm>
              <a:off x="201799" y="5347734"/>
              <a:ext cx="1244229" cy="220871"/>
            </a:xfrm>
            <a:prstGeom prst="rect">
              <a:avLst/>
            </a:prstGeom>
            <a:extLst/>
          </p:spPr>
        </p:pic>
      </p:grpSp>
      <p:pic>
        <p:nvPicPr>
          <p:cNvPr id="248" name="Picture 24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84201" y="4292765"/>
            <a:ext cx="255888" cy="240723"/>
          </a:xfrm>
          <a:prstGeom prst="rect">
            <a:avLst/>
          </a:prstGeom>
        </p:spPr>
      </p:pic>
      <p:grpSp>
        <p:nvGrpSpPr>
          <p:cNvPr id="249" name="Group 248"/>
          <p:cNvGrpSpPr/>
          <p:nvPr/>
        </p:nvGrpSpPr>
        <p:grpSpPr>
          <a:xfrm>
            <a:off x="1140730" y="5744033"/>
            <a:ext cx="1576249" cy="654662"/>
            <a:chOff x="373801" y="3679788"/>
            <a:chExt cx="1529783" cy="541993"/>
          </a:xfrm>
        </p:grpSpPr>
        <p:grpSp>
          <p:nvGrpSpPr>
            <p:cNvPr id="250" name="Group 249"/>
            <p:cNvGrpSpPr/>
            <p:nvPr/>
          </p:nvGrpSpPr>
          <p:grpSpPr>
            <a:xfrm>
              <a:off x="373801" y="3679788"/>
              <a:ext cx="1403642" cy="541993"/>
              <a:chOff x="372139" y="3669155"/>
              <a:chExt cx="1403642" cy="541993"/>
            </a:xfrm>
          </p:grpSpPr>
          <p:pic>
            <p:nvPicPr>
              <p:cNvPr id="252" name="Picture 2"/>
              <p:cNvPicPr>
                <a:picLocks noChangeAspect="1" noChangeArrowheads="1"/>
              </p:cNvPicPr>
              <p:nvPr/>
            </p:nvPicPr>
            <p:blipFill>
              <a:blip r:embed="rId31" cstate="print">
                <a:extLst>
                  <a:ext uri="{28A0092B-C50C-407E-A947-70E740481C1C}">
                    <a14:useLocalDpi xmlns:a14="http://schemas.microsoft.com/office/drawing/2010/main" val="0"/>
                  </a:ext>
                </a:extLst>
              </a:blip>
              <a:stretch>
                <a:fillRect/>
              </a:stretch>
            </p:blipFill>
            <p:spPr bwMode="auto">
              <a:xfrm>
                <a:off x="1382355" y="3669155"/>
                <a:ext cx="393426" cy="541993"/>
              </a:xfrm>
              <a:prstGeom prst="rect">
                <a:avLst/>
              </a:prstGeom>
              <a:noFill/>
            </p:spPr>
          </p:pic>
          <p:pic>
            <p:nvPicPr>
              <p:cNvPr id="253" name="Picture 3" descr="D:\Pictures\- MediaBank\BizTalk and Dynamics\Dynmc-brand_rgb_alt_r.png"/>
              <p:cNvPicPr>
                <a:picLocks noChangeAspect="1" noChangeArrowheads="1"/>
              </p:cNvPicPr>
              <p:nvPr/>
            </p:nvPicPr>
            <p:blipFill>
              <a:blip r:embed="rId32" cstate="print">
                <a:extLst/>
              </a:blip>
              <a:srcRect/>
              <a:stretch>
                <a:fillRect/>
              </a:stretch>
            </p:blipFill>
            <p:spPr bwMode="auto">
              <a:xfrm>
                <a:off x="372139" y="3781856"/>
                <a:ext cx="988827" cy="343575"/>
              </a:xfrm>
              <a:prstGeom prst="rect">
                <a:avLst/>
              </a:prstGeom>
              <a:extLst/>
            </p:spPr>
          </p:pic>
        </p:grpSp>
        <p:pic>
          <p:nvPicPr>
            <p:cNvPr id="251" name="Picture 3" descr="D:\Pictures\- MediaBank\BizTalk and Dynamics\Dynmc-brand_rgb_alt_r.png"/>
            <p:cNvPicPr>
              <a:picLocks noChangeAspect="1" noChangeArrowheads="1"/>
            </p:cNvPicPr>
            <p:nvPr/>
          </p:nvPicPr>
          <p:blipFill rotWithShape="1">
            <a:blip r:embed="rId33" cstate="print">
              <a:extLst/>
            </a:blip>
            <a:srcRect r="61817" b="1031"/>
            <a:stretch/>
          </p:blipFill>
          <p:spPr bwMode="auto">
            <a:xfrm>
              <a:off x="1642977" y="3942684"/>
              <a:ext cx="260607" cy="234701"/>
            </a:xfrm>
            <a:prstGeom prst="rect">
              <a:avLst/>
            </a:prstGeom>
            <a:extLst/>
          </p:spPr>
        </p:pic>
      </p:grpSp>
      <p:grpSp>
        <p:nvGrpSpPr>
          <p:cNvPr id="3" name="Group 2"/>
          <p:cNvGrpSpPr/>
          <p:nvPr/>
        </p:nvGrpSpPr>
        <p:grpSpPr>
          <a:xfrm>
            <a:off x="3938540" y="1528433"/>
            <a:ext cx="2199328" cy="806012"/>
            <a:chOff x="3048000" y="1200150"/>
            <a:chExt cx="1492330" cy="451958"/>
          </a:xfrm>
        </p:grpSpPr>
        <p:sp>
          <p:nvSpPr>
            <p:cNvPr id="254" name="Round Same Side Corner Rectangle 253"/>
            <p:cNvSpPr/>
            <p:nvPr/>
          </p:nvSpPr>
          <p:spPr bwMode="auto">
            <a:xfrm>
              <a:off x="3130907" y="1200150"/>
              <a:ext cx="1409423" cy="345887"/>
            </a:xfrm>
            <a:prstGeom prst="round2SameRect">
              <a:avLst/>
            </a:prstGeom>
            <a:gradFill flip="none" rotWithShape="1">
              <a:gsLst>
                <a:gs pos="0">
                  <a:srgbClr val="5F5F5F">
                    <a:lumMod val="75000"/>
                  </a:srgbClr>
                </a:gs>
                <a:gs pos="100000">
                  <a:srgbClr val="292929">
                    <a:alpha val="55000"/>
                  </a:srgbClr>
                </a:gs>
              </a:gsLst>
              <a:lin ang="5400000" scaled="1"/>
              <a:tileRect/>
            </a:gradFill>
            <a:ln>
              <a:headEnd type="none" w="med" len="med"/>
              <a:tailEnd type="none" w="med" len="med"/>
            </a:ln>
            <a:effectLst>
              <a:reflection blurRad="6350" stA="52000" endA="300" endPos="35000" dir="5400000" sy="-100000" algn="bl" rotWithShape="0"/>
            </a:effectLst>
          </p:spPr>
          <p:txBody>
            <a:bodyPr wrap="square" lIns="248694" tIns="248694" rIns="0" bIns="0" rtlCol="0" anchor="t" anchorCtr="0">
              <a:noAutofit/>
            </a:bodyPr>
            <a:lstStyle/>
            <a:p>
              <a:pPr marL="239632" lvl="1" indent="-239632" defTabSz="1243493" eaLnBrk="0" fontAlgn="base" hangingPunct="0">
                <a:lnSpc>
                  <a:spcPct val="90000"/>
                </a:lnSpc>
                <a:spcBef>
                  <a:spcPct val="0"/>
                </a:spcBef>
                <a:spcAft>
                  <a:spcPts val="816"/>
                </a:spcAft>
                <a:buClr>
                  <a:srgbClr val="FF6600"/>
                </a:buClr>
                <a:buSzPct val="100000"/>
                <a:buBlip>
                  <a:blip r:embed="rId34"/>
                </a:buBlip>
                <a:tabLst>
                  <a:tab pos="577400" algn="l"/>
                </a:tabLst>
                <a:defRPr/>
              </a:pPr>
              <a:endParaRPr lang="en-US" altLang="zh-CN" sz="1360" kern="0" dirty="0">
                <a:latin typeface="Segoe UI" pitchFamily="34" charset="0"/>
              </a:endParaRPr>
            </a:p>
          </p:txBody>
        </p:sp>
        <p:pic>
          <p:nvPicPr>
            <p:cNvPr id="255" name="Picture 254" descr="SysCnt-OprtnsMgr_h_rgb_r.png"/>
            <p:cNvPicPr>
              <a:picLocks noChangeAspect="1"/>
            </p:cNvPicPr>
            <p:nvPr/>
          </p:nvPicPr>
          <p:blipFill>
            <a:blip r:embed="rId35"/>
            <a:stretch>
              <a:fillRect/>
            </a:stretch>
          </p:blipFill>
          <p:spPr>
            <a:xfrm>
              <a:off x="3436969" y="1257542"/>
              <a:ext cx="872669" cy="231103"/>
            </a:xfrm>
            <a:prstGeom prst="rect">
              <a:avLst/>
            </a:prstGeom>
          </p:spPr>
        </p:pic>
        <p:pic>
          <p:nvPicPr>
            <p:cNvPr id="256" name="Picture 33" descr="C:\Users\roslyn.ADI\Desktop\DVD_ART35\Artwork_Imagery\Icons - Illustrations\_WINDOWS VISTA ICONS\Performance speed speedometer guage.png"/>
            <p:cNvPicPr>
              <a:picLocks noChangeAspect="1" noChangeArrowheads="1"/>
            </p:cNvPicPr>
            <p:nvPr/>
          </p:nvPicPr>
          <p:blipFill>
            <a:blip r:embed="rId36" cstate="print">
              <a:grayscl/>
            </a:blip>
            <a:srcRect/>
            <a:stretch>
              <a:fillRect/>
            </a:stretch>
          </p:blipFill>
          <p:spPr bwMode="auto">
            <a:xfrm>
              <a:off x="3048000" y="1299304"/>
              <a:ext cx="384388" cy="352804"/>
            </a:xfrm>
            <a:prstGeom prst="rect">
              <a:avLst/>
            </a:prstGeom>
            <a:noFill/>
            <a:effectLst>
              <a:outerShdw blurRad="76200" dir="18900000" sy="23000" kx="-1200000" algn="bl" rotWithShape="0">
                <a:prstClr val="black">
                  <a:alpha val="20000"/>
                </a:prstClr>
              </a:outerShdw>
            </a:effectLst>
          </p:spPr>
        </p:pic>
      </p:grpSp>
      <p:pic>
        <p:nvPicPr>
          <p:cNvPr id="258" name="Picture 257" descr="SysCnt-DPM_h_rgb_r.png"/>
          <p:cNvPicPr>
            <a:picLocks noChangeAspect="1"/>
          </p:cNvPicPr>
          <p:nvPr/>
        </p:nvPicPr>
        <p:blipFill>
          <a:blip r:embed="rId37"/>
          <a:stretch>
            <a:fillRect/>
          </a:stretch>
        </p:blipFill>
        <p:spPr>
          <a:xfrm>
            <a:off x="4167456" y="4372702"/>
            <a:ext cx="1910469" cy="429699"/>
          </a:xfrm>
          <a:prstGeom prst="rect">
            <a:avLst/>
          </a:prstGeom>
        </p:spPr>
      </p:pic>
      <p:sp>
        <p:nvSpPr>
          <p:cNvPr id="6" name="TextBox 5"/>
          <p:cNvSpPr txBox="1"/>
          <p:nvPr/>
        </p:nvSpPr>
        <p:spPr>
          <a:xfrm>
            <a:off x="1140730" y="2849621"/>
            <a:ext cx="1016089" cy="238848"/>
          </a:xfrm>
          <a:prstGeom prst="rect">
            <a:avLst/>
          </a:prstGeom>
          <a:noFill/>
        </p:spPr>
        <p:txBody>
          <a:bodyPr wrap="square" rtlCol="0">
            <a:spAutoFit/>
          </a:bodyPr>
          <a:lstStyle/>
          <a:p>
            <a:r>
              <a:rPr lang="en-US" sz="952" dirty="0">
                <a:solidFill>
                  <a:schemeClr val="tx1">
                    <a:lumMod val="95000"/>
                  </a:schemeClr>
                </a:solidFill>
              </a:rPr>
              <a:t>File Services</a:t>
            </a:r>
            <a:endParaRPr lang="en-US" sz="2448" dirty="0">
              <a:solidFill>
                <a:schemeClr val="tx1">
                  <a:lumMod val="95000"/>
                </a:schemeClr>
              </a:solidFill>
            </a:endParaRPr>
          </a:p>
        </p:txBody>
      </p:sp>
      <p:sp>
        <p:nvSpPr>
          <p:cNvPr id="7" name="TextBox 6"/>
          <p:cNvSpPr txBox="1"/>
          <p:nvPr/>
        </p:nvSpPr>
        <p:spPr>
          <a:xfrm>
            <a:off x="4154703" y="5893535"/>
            <a:ext cx="1312270" cy="301621"/>
          </a:xfrm>
          <a:prstGeom prst="rect">
            <a:avLst/>
          </a:prstGeom>
          <a:noFill/>
        </p:spPr>
        <p:txBody>
          <a:bodyPr wrap="square" rtlCol="0">
            <a:spAutoFit/>
          </a:bodyPr>
          <a:lstStyle/>
          <a:p>
            <a:r>
              <a:rPr lang="en-US" sz="1360" dirty="0">
                <a:solidFill>
                  <a:schemeClr val="tx1">
                    <a:lumMod val="95000"/>
                  </a:schemeClr>
                </a:solidFill>
              </a:rPr>
              <a:t>Client</a:t>
            </a:r>
          </a:p>
        </p:txBody>
      </p:sp>
      <p:sp>
        <p:nvSpPr>
          <p:cNvPr id="19" name="Up Arrow 18"/>
          <p:cNvSpPr/>
          <p:nvPr/>
        </p:nvSpPr>
        <p:spPr>
          <a:xfrm>
            <a:off x="4810838" y="2211594"/>
            <a:ext cx="363283" cy="840011"/>
          </a:xfrm>
          <a:prstGeom prst="up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448"/>
          </a:p>
        </p:txBody>
      </p:sp>
    </p:spTree>
    <p:extLst>
      <p:ext uri="{BB962C8B-B14F-4D97-AF65-F5344CB8AC3E}">
        <p14:creationId xmlns:p14="http://schemas.microsoft.com/office/powerpoint/2010/main" val="122510473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6"/>
                                        </p:tgtEl>
                                        <p:attrNameLst>
                                          <p:attrName>style.visibility</p:attrName>
                                        </p:attrNameLst>
                                      </p:cBhvr>
                                      <p:to>
                                        <p:strVal val="visible"/>
                                      </p:to>
                                    </p:set>
                                    <p:animEffect transition="in" filter="wipe(down)">
                                      <p:cBhvr>
                                        <p:cTn id="7" dur="500"/>
                                        <p:tgtEl>
                                          <p:spTgt spid="16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6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animBg="1"/>
      <p:bldP spid="168" grpId="0" animBg="1"/>
      <p:bldP spid="19"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30466" y="77717"/>
            <a:ext cx="11373923" cy="621530"/>
          </a:xfrm>
        </p:spPr>
        <p:txBody>
          <a:bodyPr>
            <a:normAutofit fontScale="90000"/>
          </a:bodyPr>
          <a:lstStyle/>
          <a:p>
            <a:r>
              <a:rPr lang="en-US" dirty="0" smtClean="0">
                <a:solidFill>
                  <a:schemeClr val="bg1">
                    <a:lumMod val="50000"/>
                  </a:schemeClr>
                </a:solidFill>
              </a:rPr>
              <a:t>DPM backup to Azure</a:t>
            </a:r>
            <a:endParaRPr lang="en-US" dirty="0">
              <a:solidFill>
                <a:schemeClr val="bg1">
                  <a:lumMod val="50000"/>
                </a:schemeClr>
              </a:solidFill>
            </a:endParaRPr>
          </a:p>
        </p:txBody>
      </p:sp>
      <p:sp>
        <p:nvSpPr>
          <p:cNvPr id="8" name="Text Placeholder 2"/>
          <p:cNvSpPr>
            <a:spLocks noGrp="1"/>
          </p:cNvSpPr>
          <p:nvPr>
            <p:ph type="body" sz="quarter" idx="10"/>
          </p:nvPr>
        </p:nvSpPr>
        <p:spPr>
          <a:xfrm>
            <a:off x="415372" y="906698"/>
            <a:ext cx="11373923" cy="845303"/>
          </a:xfrm>
        </p:spPr>
        <p:txBody>
          <a:bodyPr>
            <a:normAutofit/>
          </a:bodyPr>
          <a:lstStyle/>
          <a:p>
            <a:pPr marL="49740" indent="0">
              <a:buNone/>
            </a:pPr>
            <a:r>
              <a:rPr lang="en-US" sz="2176" i="1" dirty="0">
                <a:latin typeface="Segoe UI" pitchFamily="34" charset="0"/>
                <a:ea typeface="Segoe UI" pitchFamily="34" charset="0"/>
                <a:cs typeface="Segoe UI" pitchFamily="34" charset="0"/>
              </a:rPr>
              <a:t>A </a:t>
            </a:r>
            <a:r>
              <a:rPr lang="en-US" sz="2176" i="1" dirty="0">
                <a:solidFill>
                  <a:srgbClr val="00B0F0"/>
                </a:solidFill>
                <a:latin typeface="Segoe UI" pitchFamily="34" charset="0"/>
                <a:ea typeface="Segoe UI" pitchFamily="34" charset="0"/>
                <a:cs typeface="Segoe UI" pitchFamily="34" charset="0"/>
              </a:rPr>
              <a:t>simple</a:t>
            </a:r>
            <a:r>
              <a:rPr lang="en-US" sz="2176" i="1" dirty="0">
                <a:latin typeface="Segoe UI" pitchFamily="34" charset="0"/>
                <a:ea typeface="Segoe UI" pitchFamily="34" charset="0"/>
                <a:cs typeface="Segoe UI" pitchFamily="34" charset="0"/>
              </a:rPr>
              <a:t>, </a:t>
            </a:r>
            <a:r>
              <a:rPr lang="en-US" sz="2176" i="1" dirty="0">
                <a:solidFill>
                  <a:srgbClr val="FFC000"/>
                </a:solidFill>
                <a:latin typeface="Segoe UI" pitchFamily="34" charset="0"/>
                <a:ea typeface="Segoe UI" pitchFamily="34" charset="0"/>
                <a:cs typeface="Segoe UI" pitchFamily="34" charset="0"/>
              </a:rPr>
              <a:t>secure </a:t>
            </a:r>
            <a:r>
              <a:rPr lang="en-US" sz="2176" i="1" dirty="0">
                <a:latin typeface="Segoe UI" pitchFamily="34" charset="0"/>
                <a:ea typeface="Segoe UI" pitchFamily="34" charset="0"/>
                <a:cs typeface="Segoe UI" pitchFamily="34" charset="0"/>
              </a:rPr>
              <a:t>and </a:t>
            </a:r>
            <a:r>
              <a:rPr lang="en-US" sz="2176" i="1" dirty="0">
                <a:solidFill>
                  <a:srgbClr val="00B050"/>
                </a:solidFill>
                <a:latin typeface="Segoe UI" pitchFamily="34" charset="0"/>
                <a:ea typeface="Segoe UI" pitchFamily="34" charset="0"/>
                <a:cs typeface="Segoe UI" pitchFamily="34" charset="0"/>
              </a:rPr>
              <a:t>cost effective </a:t>
            </a:r>
            <a:r>
              <a:rPr lang="en-US" sz="2176" i="1" dirty="0">
                <a:latin typeface="Segoe UI" pitchFamily="34" charset="0"/>
                <a:ea typeface="Segoe UI" pitchFamily="34" charset="0"/>
                <a:cs typeface="Segoe UI" pitchFamily="34" charset="0"/>
              </a:rPr>
              <a:t>“offsite” data backup and recovery service for System Center customers.</a:t>
            </a:r>
          </a:p>
        </p:txBody>
      </p:sp>
      <p:graphicFrame>
        <p:nvGraphicFramePr>
          <p:cNvPr id="4" name="Table 3"/>
          <p:cNvGraphicFramePr>
            <a:graphicFrameLocks noGrp="1"/>
          </p:cNvGraphicFramePr>
          <p:nvPr>
            <p:extLst/>
          </p:nvPr>
        </p:nvGraphicFramePr>
        <p:xfrm>
          <a:off x="6425483" y="3343137"/>
          <a:ext cx="5752551" cy="2908014"/>
        </p:xfrm>
        <a:graphic>
          <a:graphicData uri="http://schemas.openxmlformats.org/drawingml/2006/table">
            <a:tbl>
              <a:tblPr bandRow="1">
                <a:tableStyleId>{3C2FFA5D-87B4-456A-9821-1D502468CF0F}</a:tableStyleId>
              </a:tblPr>
              <a:tblGrid>
                <a:gridCol w="5752551"/>
              </a:tblGrid>
              <a:tr h="404128">
                <a:tc>
                  <a:txBody>
                    <a:bodyPr/>
                    <a:lstStyle/>
                    <a:p>
                      <a:pPr marL="0" lvl="0" indent="0">
                        <a:lnSpc>
                          <a:spcPct val="150000"/>
                        </a:lnSpc>
                        <a:buClr>
                          <a:schemeClr val="bg1"/>
                        </a:buClr>
                        <a:buFont typeface="Arial" pitchFamily="34" charset="0"/>
                        <a:buNone/>
                      </a:pPr>
                      <a:r>
                        <a:rPr lang="en-US" sz="1400" b="1" i="1" u="none" dirty="0" smtClean="0"/>
                        <a:t>Cost Effective &amp; Efficient - </a:t>
                      </a:r>
                      <a:endParaRPr lang="en-US" sz="1400" b="1" i="1" u="none" dirty="0" smtClean="0">
                        <a:solidFill>
                          <a:schemeClr val="tx1"/>
                        </a:solidFill>
                      </a:endParaRPr>
                    </a:p>
                  </a:txBody>
                  <a:tcPr marL="124347" marR="124347" marT="46630" marB="46630">
                    <a:cell3D prstMaterial="dkEdge">
                      <a:bevel prst="artDeco"/>
                      <a:lightRig rig="flood" dir="t"/>
                    </a:cell3D>
                    <a:solidFill>
                      <a:srgbClr val="A2F8AA"/>
                    </a:solidFill>
                  </a:tcPr>
                </a:tc>
              </a:tr>
              <a:tr h="1119124">
                <a:tc>
                  <a:txBody>
                    <a:bodyPr/>
                    <a:lstStyle/>
                    <a:p>
                      <a:pPr marL="0" lvl="0" indent="0">
                        <a:lnSpc>
                          <a:spcPct val="150000"/>
                        </a:lnSpc>
                        <a:buClr>
                          <a:schemeClr val="bg1"/>
                        </a:buClr>
                        <a:buFont typeface="Arial" pitchFamily="34" charset="0"/>
                        <a:buNone/>
                      </a:pPr>
                      <a:r>
                        <a:rPr lang="en-US" sz="1100" dirty="0" smtClean="0"/>
                        <a:t>Public cloud based service and storage enables:</a:t>
                      </a:r>
                    </a:p>
                    <a:p>
                      <a:pPr marL="285750" marR="0" lvl="0" indent="-285750" algn="l" defTabSz="914400" rtl="0" eaLnBrk="1" fontAlgn="auto" latinLnBrk="0" hangingPunct="1">
                        <a:lnSpc>
                          <a:spcPct val="150000"/>
                        </a:lnSpc>
                        <a:spcBef>
                          <a:spcPts val="0"/>
                        </a:spcBef>
                        <a:spcAft>
                          <a:spcPts val="0"/>
                        </a:spcAft>
                        <a:buClr>
                          <a:schemeClr val="bg1"/>
                        </a:buClr>
                        <a:buSzTx/>
                        <a:buFont typeface="Arial" pitchFamily="34" charset="0"/>
                        <a:buChar char="•"/>
                        <a:tabLst/>
                        <a:defRPr/>
                      </a:pPr>
                      <a:r>
                        <a:rPr lang="en-US" sz="1100" b="0" kern="1200" dirty="0" smtClean="0">
                          <a:solidFill>
                            <a:schemeClr val="dk1"/>
                          </a:solidFill>
                          <a:latin typeface="+mn-lt"/>
                          <a:ea typeface="+mn-ea"/>
                          <a:cs typeface="+mn-cs"/>
                        </a:rPr>
                        <a:t>Elasticity</a:t>
                      </a:r>
                    </a:p>
                    <a:p>
                      <a:pPr marL="285750" lvl="0" indent="-285750">
                        <a:lnSpc>
                          <a:spcPct val="150000"/>
                        </a:lnSpc>
                        <a:buClr>
                          <a:schemeClr val="bg1"/>
                        </a:buClr>
                        <a:buFont typeface="Arial" pitchFamily="34" charset="0"/>
                        <a:buChar char="•"/>
                      </a:pPr>
                      <a:r>
                        <a:rPr lang="en-US" sz="1100" dirty="0" smtClean="0"/>
                        <a:t>Scalability</a:t>
                      </a:r>
                    </a:p>
                    <a:p>
                      <a:pPr marL="285750" lvl="0" indent="-285750">
                        <a:lnSpc>
                          <a:spcPct val="150000"/>
                        </a:lnSpc>
                        <a:buClr>
                          <a:schemeClr val="bg1"/>
                        </a:buClr>
                        <a:buFont typeface="Arial" pitchFamily="34" charset="0"/>
                        <a:buChar char="•"/>
                      </a:pPr>
                      <a:r>
                        <a:rPr lang="en-US" sz="1100" b="0" kern="1200" dirty="0" smtClean="0">
                          <a:solidFill>
                            <a:schemeClr val="dk1"/>
                          </a:solidFill>
                          <a:latin typeface="+mn-lt"/>
                          <a:ea typeface="+mn-ea"/>
                          <a:cs typeface="+mn-cs"/>
                        </a:rPr>
                        <a:t>Simplified</a:t>
                      </a:r>
                      <a:r>
                        <a:rPr lang="en-US" sz="1100" b="0" kern="1200" baseline="0" dirty="0" smtClean="0">
                          <a:solidFill>
                            <a:schemeClr val="dk1"/>
                          </a:solidFill>
                          <a:latin typeface="+mn-lt"/>
                          <a:ea typeface="+mn-ea"/>
                          <a:cs typeface="+mn-cs"/>
                        </a:rPr>
                        <a:t> </a:t>
                      </a:r>
                      <a:r>
                        <a:rPr lang="en-US" sz="1100" b="0" kern="1200" dirty="0" smtClean="0">
                          <a:solidFill>
                            <a:schemeClr val="dk1"/>
                          </a:solidFill>
                          <a:latin typeface="+mn-lt"/>
                          <a:ea typeface="+mn-ea"/>
                          <a:cs typeface="+mn-cs"/>
                        </a:rPr>
                        <a:t>Storage</a:t>
                      </a:r>
                      <a:r>
                        <a:rPr lang="en-US" sz="1100" b="0" kern="1200" baseline="0" dirty="0" smtClean="0">
                          <a:solidFill>
                            <a:schemeClr val="dk1"/>
                          </a:solidFill>
                          <a:latin typeface="+mn-lt"/>
                          <a:ea typeface="+mn-ea"/>
                          <a:cs typeface="+mn-cs"/>
                        </a:rPr>
                        <a:t> management</a:t>
                      </a:r>
                      <a:endParaRPr lang="en-US" sz="1100" b="0" kern="1200" dirty="0" smtClean="0">
                        <a:solidFill>
                          <a:schemeClr val="dk1"/>
                        </a:solidFill>
                        <a:latin typeface="+mn-lt"/>
                        <a:ea typeface="+mn-ea"/>
                        <a:cs typeface="+mn-cs"/>
                      </a:endParaRPr>
                    </a:p>
                  </a:txBody>
                  <a:tcPr marL="124347" marR="124347" marT="46630" marB="46630" anchor="ctr">
                    <a:cell3D prstMaterial="dkEdge">
                      <a:bevel prst="artDeco"/>
                      <a:lightRig rig="flood" dir="t"/>
                    </a:cell3D>
                    <a:solidFill>
                      <a:srgbClr val="A2F8AA"/>
                    </a:solidFill>
                  </a:tcPr>
                </a:tc>
              </a:tr>
              <a:tr h="1375590">
                <a:tc>
                  <a:txBody>
                    <a:bodyPr/>
                    <a:lstStyle/>
                    <a:p>
                      <a:pPr marL="0" marR="0" lvl="0" indent="0" algn="l" defTabSz="914363" rtl="0" eaLnBrk="1" fontAlgn="auto" latinLnBrk="0" hangingPunct="1">
                        <a:lnSpc>
                          <a:spcPct val="150000"/>
                        </a:lnSpc>
                        <a:spcBef>
                          <a:spcPts val="0"/>
                        </a:spcBef>
                        <a:spcAft>
                          <a:spcPts val="0"/>
                        </a:spcAft>
                        <a:buClr>
                          <a:schemeClr val="bg1"/>
                        </a:buClr>
                        <a:buSzTx/>
                        <a:buFont typeface="Arial" pitchFamily="34" charset="0"/>
                        <a:buNone/>
                        <a:tabLst/>
                        <a:defRPr/>
                      </a:pPr>
                      <a:r>
                        <a:rPr lang="en-US" sz="1100" dirty="0" smtClean="0"/>
                        <a:t>Efficient cloud backup solution:</a:t>
                      </a:r>
                    </a:p>
                    <a:p>
                      <a:pPr marL="285750" lvl="0" indent="-285750">
                        <a:lnSpc>
                          <a:spcPct val="150000"/>
                        </a:lnSpc>
                        <a:buClr>
                          <a:schemeClr val="bg1"/>
                        </a:buClr>
                        <a:buFont typeface="Arial" pitchFamily="34" charset="0"/>
                        <a:buChar char="•"/>
                      </a:pPr>
                      <a:r>
                        <a:rPr lang="en-US" sz="1100" dirty="0" smtClean="0"/>
                        <a:t>Block-level incremental back ups to reduce storage &amp; b/w utilization</a:t>
                      </a:r>
                    </a:p>
                    <a:p>
                      <a:pPr marL="285750" lvl="0" indent="-285750">
                        <a:lnSpc>
                          <a:spcPct val="150000"/>
                        </a:lnSpc>
                        <a:buClr>
                          <a:schemeClr val="bg1"/>
                        </a:buClr>
                        <a:buFont typeface="Arial" pitchFamily="34" charset="0"/>
                        <a:buChar char="•"/>
                      </a:pPr>
                      <a:r>
                        <a:rPr lang="en-US" sz="1100" dirty="0" smtClean="0"/>
                        <a:t>Data compression</a:t>
                      </a:r>
                    </a:p>
                    <a:p>
                      <a:pPr marL="285750" lvl="0" indent="-285750">
                        <a:lnSpc>
                          <a:spcPct val="150000"/>
                        </a:lnSpc>
                        <a:buClr>
                          <a:schemeClr val="bg1"/>
                        </a:buClr>
                        <a:buFont typeface="Arial" pitchFamily="34" charset="0"/>
                        <a:buChar char="•"/>
                      </a:pPr>
                      <a:r>
                        <a:rPr lang="en-US" sz="1100" dirty="0" smtClean="0"/>
                        <a:t>Bandwidth  throttling</a:t>
                      </a:r>
                      <a:endParaRPr lang="en-US" sz="1100" b="0" baseline="0" dirty="0" smtClean="0">
                        <a:solidFill>
                          <a:schemeClr val="bg1"/>
                        </a:solidFill>
                      </a:endParaRPr>
                    </a:p>
                  </a:txBody>
                  <a:tcPr marL="124347" marR="124347" marT="46630" marB="46630" anchor="ctr">
                    <a:cell3D prstMaterial="dkEdge">
                      <a:bevel prst="artDeco"/>
                      <a:lightRig rig="flood" dir="t"/>
                    </a:cell3D>
                    <a:solidFill>
                      <a:srgbClr val="A2F8AA"/>
                    </a:solidFill>
                  </a:tcPr>
                </a:tc>
              </a:tr>
            </a:tbl>
          </a:graphicData>
        </a:graphic>
      </p:graphicFrame>
      <p:graphicFrame>
        <p:nvGraphicFramePr>
          <p:cNvPr id="10" name="Table 9"/>
          <p:cNvGraphicFramePr>
            <a:graphicFrameLocks noGrp="1"/>
          </p:cNvGraphicFramePr>
          <p:nvPr>
            <p:extLst/>
          </p:nvPr>
        </p:nvGraphicFramePr>
        <p:xfrm>
          <a:off x="6425483" y="1735678"/>
          <a:ext cx="5752551" cy="1419140"/>
        </p:xfrm>
        <a:graphic>
          <a:graphicData uri="http://schemas.openxmlformats.org/drawingml/2006/table">
            <a:tbl>
              <a:tblPr bandRow="1">
                <a:tableStyleId>{08FB837D-C827-4EFA-A057-4D05807E0F7C}</a:tableStyleId>
              </a:tblPr>
              <a:tblGrid>
                <a:gridCol w="5752551"/>
              </a:tblGrid>
              <a:tr h="1398905">
                <a:tc>
                  <a:txBody>
                    <a:bodyPr/>
                    <a:lstStyle/>
                    <a:p>
                      <a:pPr marL="0" lvl="0" indent="0">
                        <a:lnSpc>
                          <a:spcPct val="150000"/>
                        </a:lnSpc>
                        <a:buClr>
                          <a:schemeClr val="bg1"/>
                        </a:buClr>
                        <a:buFont typeface="Arial" pitchFamily="34" charset="0"/>
                        <a:buNone/>
                      </a:pPr>
                      <a:r>
                        <a:rPr lang="en-US" sz="1400" b="1" i="1" dirty="0" smtClean="0"/>
                        <a:t>Peace of mind: server backups in the cloud - </a:t>
                      </a:r>
                      <a:endParaRPr lang="en-US" sz="1100" b="1" i="1" dirty="0" smtClean="0"/>
                    </a:p>
                    <a:p>
                      <a:pPr marL="228600" marR="0" indent="-228600" algn="l" defTabSz="914400" rtl="0" eaLnBrk="1" fontAlgn="auto" latinLnBrk="0" hangingPunct="1">
                        <a:lnSpc>
                          <a:spcPct val="150000"/>
                        </a:lnSpc>
                        <a:spcBef>
                          <a:spcPts val="0"/>
                        </a:spcBef>
                        <a:spcAft>
                          <a:spcPts val="0"/>
                        </a:spcAft>
                        <a:buClrTx/>
                        <a:buSzTx/>
                        <a:buFont typeface="Arial" pitchFamily="34" charset="0"/>
                        <a:buChar char="•"/>
                        <a:tabLst/>
                        <a:defRPr/>
                      </a:pPr>
                      <a:r>
                        <a:rPr lang="en-US" sz="1100" dirty="0" smtClean="0"/>
                        <a:t>Highly reliable Windows Azure Online Backup Service</a:t>
                      </a:r>
                    </a:p>
                    <a:p>
                      <a:pPr marL="228600" indent="-228600">
                        <a:lnSpc>
                          <a:spcPct val="150000"/>
                        </a:lnSpc>
                        <a:buClrTx/>
                        <a:buFont typeface="Arial" pitchFamily="34" charset="0"/>
                        <a:buChar char="•"/>
                      </a:pPr>
                      <a:r>
                        <a:rPr lang="en-US" sz="1100" dirty="0" smtClean="0"/>
                        <a:t>Microsoft Azure based service offers  redundancy &amp;</a:t>
                      </a:r>
                      <a:r>
                        <a:rPr lang="en-US" sz="1100" baseline="0" dirty="0" smtClean="0"/>
                        <a:t> high availability</a:t>
                      </a:r>
                    </a:p>
                    <a:p>
                      <a:pPr marL="228600" indent="-228600">
                        <a:lnSpc>
                          <a:spcPct val="150000"/>
                        </a:lnSpc>
                        <a:buClrTx/>
                        <a:buFont typeface="Arial" pitchFamily="34" charset="0"/>
                        <a:buChar char="•"/>
                      </a:pPr>
                      <a:r>
                        <a:rPr lang="en-US" sz="1100" dirty="0" smtClean="0"/>
                        <a:t>Data encrypted</a:t>
                      </a:r>
                      <a:r>
                        <a:rPr lang="en-US" sz="1100" baseline="0" dirty="0" smtClean="0"/>
                        <a:t> over the wire and at rest , using customer supplied passphrase</a:t>
                      </a:r>
                    </a:p>
                    <a:p>
                      <a:pPr marL="228600" indent="-228600">
                        <a:lnSpc>
                          <a:spcPct val="150000"/>
                        </a:lnSpc>
                        <a:buClrTx/>
                        <a:buFont typeface="Arial" pitchFamily="34" charset="0"/>
                        <a:buChar char="•"/>
                      </a:pPr>
                      <a:r>
                        <a:rPr lang="en-US" sz="1100" dirty="0" smtClean="0"/>
                        <a:t>Verification of data integrity in the cloud</a:t>
                      </a:r>
                      <a:endParaRPr lang="en-US" sz="1100" dirty="0" smtClean="0">
                        <a:solidFill>
                          <a:schemeClr val="tx1"/>
                        </a:solidFill>
                      </a:endParaRPr>
                    </a:p>
                  </a:txBody>
                  <a:tcPr marL="124347" marR="124347" marT="46630" marB="46630" anchor="ctr">
                    <a:cell3D prstMaterial="dkEdge">
                      <a:bevel prst="artDeco"/>
                      <a:lightRig rig="flood" dir="t"/>
                    </a:cell3D>
                    <a:solidFill>
                      <a:schemeClr val="accent2">
                        <a:lumMod val="60000"/>
                        <a:lumOff val="40000"/>
                        <a:alpha val="40000"/>
                      </a:schemeClr>
                    </a:solidFill>
                  </a:tcPr>
                </a:tc>
              </a:tr>
            </a:tbl>
          </a:graphicData>
        </a:graphic>
      </p:graphicFrame>
      <p:graphicFrame>
        <p:nvGraphicFramePr>
          <p:cNvPr id="36" name="Table 35"/>
          <p:cNvGraphicFramePr>
            <a:graphicFrameLocks noGrp="1"/>
          </p:cNvGraphicFramePr>
          <p:nvPr>
            <p:extLst/>
          </p:nvPr>
        </p:nvGraphicFramePr>
        <p:xfrm>
          <a:off x="451137" y="1726954"/>
          <a:ext cx="5752551" cy="1705544"/>
        </p:xfrm>
        <a:graphic>
          <a:graphicData uri="http://schemas.openxmlformats.org/drawingml/2006/table">
            <a:tbl>
              <a:tblPr bandRow="1">
                <a:tableStyleId>{69C7853C-536D-4A76-A0AE-DD22124D55A5}</a:tableStyleId>
              </a:tblPr>
              <a:tblGrid>
                <a:gridCol w="5752551"/>
              </a:tblGrid>
              <a:tr h="1705544">
                <a:tc>
                  <a:txBody>
                    <a:bodyPr/>
                    <a:lstStyle/>
                    <a:p>
                      <a:pPr marL="0" lvl="0" indent="0">
                        <a:lnSpc>
                          <a:spcPct val="150000"/>
                        </a:lnSpc>
                        <a:buClr>
                          <a:schemeClr val="bg1"/>
                        </a:buClr>
                        <a:buFont typeface="Arial" pitchFamily="34" charset="0"/>
                        <a:buNone/>
                      </a:pPr>
                      <a:r>
                        <a:rPr lang="en-US" sz="1400" b="1" i="1" kern="1200" dirty="0" smtClean="0">
                          <a:solidFill>
                            <a:schemeClr val="bg1"/>
                          </a:solidFill>
                          <a:latin typeface="+mn-lt"/>
                          <a:ea typeface="+mn-ea"/>
                          <a:cs typeface="+mn-cs"/>
                        </a:rPr>
                        <a:t>Simple &amp; Easy</a:t>
                      </a:r>
                      <a:r>
                        <a:rPr lang="en-US" sz="1400" b="1" i="1" kern="1200" baseline="0" dirty="0" smtClean="0">
                          <a:solidFill>
                            <a:schemeClr val="bg1"/>
                          </a:solidFill>
                          <a:latin typeface="+mn-lt"/>
                          <a:ea typeface="+mn-ea"/>
                          <a:cs typeface="+mn-cs"/>
                        </a:rPr>
                        <a:t> to manage -</a:t>
                      </a:r>
                      <a:endParaRPr lang="en-US" sz="1400" b="1" i="1" kern="1200" dirty="0" smtClean="0">
                        <a:solidFill>
                          <a:schemeClr val="bg1"/>
                        </a:solidFill>
                        <a:latin typeface="+mn-lt"/>
                        <a:ea typeface="+mn-ea"/>
                        <a:cs typeface="+mn-cs"/>
                      </a:endParaRPr>
                    </a:p>
                    <a:p>
                      <a:pPr marL="171450" lvl="0" indent="-171450">
                        <a:lnSpc>
                          <a:spcPct val="150000"/>
                        </a:lnSpc>
                        <a:buClr>
                          <a:schemeClr val="bg1"/>
                        </a:buClr>
                        <a:buFont typeface="Arial" pitchFamily="34" charset="0"/>
                        <a:buChar char="•"/>
                      </a:pPr>
                      <a:r>
                        <a:rPr lang="en-US" sz="1100" dirty="0" smtClean="0"/>
                        <a:t>Seamless &amp; </a:t>
                      </a:r>
                      <a:r>
                        <a:rPr kumimoji="0" lang="en-US" sz="1100" kern="1200" dirty="0" smtClean="0">
                          <a:solidFill>
                            <a:schemeClr val="dk1"/>
                          </a:solidFill>
                          <a:latin typeface="+mn-lt"/>
                          <a:ea typeface="+mn-ea"/>
                          <a:cs typeface="+mn-cs"/>
                        </a:rPr>
                        <a:t>simple</a:t>
                      </a:r>
                      <a:r>
                        <a:rPr lang="en-US" sz="1100" dirty="0" smtClean="0"/>
                        <a:t> workflows integrated into existing DPM workflows</a:t>
                      </a:r>
                    </a:p>
                    <a:p>
                      <a:pPr marL="171450" lvl="0" indent="-171450">
                        <a:lnSpc>
                          <a:spcPct val="150000"/>
                        </a:lnSpc>
                        <a:buClr>
                          <a:schemeClr val="bg1"/>
                        </a:buClr>
                        <a:buFont typeface="Arial" pitchFamily="34" charset="0"/>
                        <a:buChar char="•"/>
                      </a:pPr>
                      <a:r>
                        <a:rPr lang="en-US" sz="1100" dirty="0" smtClean="0"/>
                        <a:t>Flexibility in local and online backup policy configuration:</a:t>
                      </a:r>
                    </a:p>
                    <a:p>
                      <a:pPr marL="628650" lvl="1" indent="-171450">
                        <a:lnSpc>
                          <a:spcPct val="150000"/>
                        </a:lnSpc>
                        <a:buClr>
                          <a:schemeClr val="bg1"/>
                        </a:buClr>
                        <a:buFont typeface="Wingdings" pitchFamily="2" charset="2"/>
                        <a:buChar char="q"/>
                      </a:pPr>
                      <a:r>
                        <a:rPr lang="en-US" sz="1100" dirty="0" smtClean="0"/>
                        <a:t>Retention range</a:t>
                      </a:r>
                    </a:p>
                    <a:p>
                      <a:pPr marL="628650" lvl="1" indent="-171450">
                        <a:lnSpc>
                          <a:spcPct val="150000"/>
                        </a:lnSpc>
                        <a:buClr>
                          <a:schemeClr val="bg1"/>
                        </a:buClr>
                        <a:buFont typeface="Wingdings" pitchFamily="2" charset="2"/>
                        <a:buChar char="q"/>
                      </a:pPr>
                      <a:r>
                        <a:rPr lang="en-US" sz="1100" dirty="0" smtClean="0"/>
                        <a:t>Backup schedule</a:t>
                      </a:r>
                    </a:p>
                    <a:p>
                      <a:pPr marL="628650" lvl="1" indent="-171450">
                        <a:lnSpc>
                          <a:spcPct val="150000"/>
                        </a:lnSpc>
                        <a:buClr>
                          <a:schemeClr val="bg1"/>
                        </a:buClr>
                        <a:buFont typeface="Wingdings" pitchFamily="2" charset="2"/>
                        <a:buChar char="q"/>
                      </a:pPr>
                      <a:r>
                        <a:rPr lang="en-US" sz="1100" dirty="0" smtClean="0"/>
                        <a:t>Data source selection</a:t>
                      </a:r>
                    </a:p>
                  </a:txBody>
                  <a:tcPr marL="124347" marR="124347" marT="46630" marB="46630">
                    <a:cell3D prstMaterial="dkEdge">
                      <a:bevel prst="artDeco"/>
                      <a:lightRig rig="flood" dir="t"/>
                    </a:cell3D>
                    <a:solidFill>
                      <a:srgbClr val="00B0F0">
                        <a:alpha val="40000"/>
                      </a:srgbClr>
                    </a:solidFill>
                  </a:tcPr>
                </a:tc>
              </a:tr>
            </a:tbl>
          </a:graphicData>
        </a:graphic>
      </p:graphicFrame>
      <p:grpSp>
        <p:nvGrpSpPr>
          <p:cNvPr id="11" name="Group 10"/>
          <p:cNvGrpSpPr/>
          <p:nvPr/>
        </p:nvGrpSpPr>
        <p:grpSpPr>
          <a:xfrm>
            <a:off x="1881740" y="3748263"/>
            <a:ext cx="1727459" cy="1131463"/>
            <a:chOff x="3385481" y="3357779"/>
            <a:chExt cx="1817512" cy="1518950"/>
          </a:xfrm>
        </p:grpSpPr>
        <p:sp>
          <p:nvSpPr>
            <p:cNvPr id="12" name="Text Box 66"/>
            <p:cNvSpPr txBox="1">
              <a:spLocks noChangeArrowheads="1"/>
            </p:cNvSpPr>
            <p:nvPr/>
          </p:nvSpPr>
          <p:spPr bwMode="auto">
            <a:xfrm>
              <a:off x="3385481" y="4413187"/>
              <a:ext cx="1783644" cy="463542"/>
            </a:xfrm>
            <a:prstGeom prst="rect">
              <a:avLst/>
            </a:prstGeom>
            <a:noFill/>
            <a:ln w="9525">
              <a:noFill/>
              <a:miter lim="800000"/>
              <a:headEnd/>
              <a:tailEnd/>
            </a:ln>
            <a:effectLst/>
          </p:spPr>
          <p:txBody>
            <a:bodyPr wrap="square" lIns="124340" tIns="62169" rIns="124340" bIns="62169">
              <a:spAutoFit/>
            </a:bodyPr>
            <a:lstStyle/>
            <a:p>
              <a:pPr algn="ctr" eaLnBrk="0" fontAlgn="base" hangingPunct="0">
                <a:spcBef>
                  <a:spcPct val="20000"/>
                </a:spcBef>
                <a:spcAft>
                  <a:spcPct val="0"/>
                </a:spcAft>
                <a:buClr>
                  <a:srgbClr val="FFCC00"/>
                </a:buClr>
                <a:defRPr/>
              </a:pPr>
              <a:r>
                <a:rPr lang="en-US" sz="1428" b="1" dirty="0">
                  <a:solidFill>
                    <a:schemeClr val="tx1">
                      <a:lumMod val="95000"/>
                    </a:schemeClr>
                  </a:solidFill>
                </a:rPr>
                <a:t>DPM</a:t>
              </a:r>
            </a:p>
          </p:txBody>
        </p:sp>
        <p:pic>
          <p:nvPicPr>
            <p:cNvPr id="13" name="Picture 2" descr="D:\Projects\Microsoft\DPM PartnerVideo\images\platform.png"/>
            <p:cNvPicPr>
              <a:picLocks noChangeAspect="1" noChangeArrowheads="1"/>
            </p:cNvPicPr>
            <p:nvPr/>
          </p:nvPicPr>
          <p:blipFill>
            <a:blip r:embed="rId3" cstate="print">
              <a:duotone>
                <a:srgbClr val="5082B9">
                  <a:shade val="45000"/>
                  <a:satMod val="135000"/>
                </a:srgbClr>
                <a:prstClr val="white"/>
              </a:duotone>
              <a:lum bright="-30000"/>
            </a:blip>
            <a:srcRect/>
            <a:stretch>
              <a:fillRect/>
            </a:stretch>
          </p:blipFill>
          <p:spPr bwMode="auto">
            <a:xfrm>
              <a:off x="3476938" y="3558173"/>
              <a:ext cx="1726055" cy="1063963"/>
            </a:xfrm>
            <a:prstGeom prst="rect">
              <a:avLst/>
            </a:prstGeom>
            <a:noFill/>
            <a:effectLst>
              <a:outerShdw blurRad="50800" dist="38100" dir="2700000" algn="tl" rotWithShape="0">
                <a:prstClr val="black">
                  <a:alpha val="40000"/>
                </a:prstClr>
              </a:outerShdw>
            </a:effectLst>
          </p:spPr>
        </p:pic>
        <p:pic>
          <p:nvPicPr>
            <p:cNvPr id="15" name="Picture 8" descr="E:\Projects\Microsoft\DPM_video\connect.dll_I2908_0409.png"/>
            <p:cNvPicPr>
              <a:picLocks noChangeAspect="1" noChangeArrowheads="1"/>
            </p:cNvPicPr>
            <p:nvPr/>
          </p:nvPicPr>
          <p:blipFill>
            <a:blip r:embed="rId4" cstate="print">
              <a:grayscl/>
            </a:blip>
            <a:srcRect/>
            <a:stretch>
              <a:fillRect/>
            </a:stretch>
          </p:blipFill>
          <p:spPr bwMode="auto">
            <a:xfrm>
              <a:off x="3685499" y="3357779"/>
              <a:ext cx="940019" cy="940019"/>
            </a:xfrm>
            <a:prstGeom prst="rect">
              <a:avLst/>
            </a:prstGeom>
            <a:noFill/>
          </p:spPr>
        </p:pic>
        <p:grpSp>
          <p:nvGrpSpPr>
            <p:cNvPr id="16" name="Group 15"/>
            <p:cNvGrpSpPr/>
            <p:nvPr/>
          </p:nvGrpSpPr>
          <p:grpSpPr>
            <a:xfrm>
              <a:off x="4300732" y="3679173"/>
              <a:ext cx="676888" cy="564465"/>
              <a:chOff x="4797868" y="2793215"/>
              <a:chExt cx="654664" cy="545933"/>
            </a:xfrm>
          </p:grpSpPr>
          <p:grpSp>
            <p:nvGrpSpPr>
              <p:cNvPr id="17" name="Group 207"/>
              <p:cNvGrpSpPr/>
              <p:nvPr/>
            </p:nvGrpSpPr>
            <p:grpSpPr>
              <a:xfrm>
                <a:off x="4797868" y="3023255"/>
                <a:ext cx="654664" cy="315893"/>
                <a:chOff x="4848128" y="2984430"/>
                <a:chExt cx="676566" cy="326460"/>
              </a:xfrm>
            </p:grpSpPr>
            <p:sp>
              <p:nvSpPr>
                <p:cNvPr id="35" name="Oval 34"/>
                <p:cNvSpPr/>
                <p:nvPr/>
              </p:nvSpPr>
              <p:spPr>
                <a:xfrm>
                  <a:off x="5042438" y="3174930"/>
                  <a:ext cx="379386" cy="135960"/>
                </a:xfrm>
                <a:prstGeom prst="ellipse">
                  <a:avLst/>
                </a:prstGeom>
                <a:gradFill flip="none" rotWithShape="1">
                  <a:gsLst>
                    <a:gs pos="0">
                      <a:srgbClr val="000000">
                        <a:alpha val="59000"/>
                      </a:srgb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a:defRPr/>
                  </a:pPr>
                  <a:endParaRPr lang="en-US" sz="2448" kern="0">
                    <a:solidFill>
                      <a:srgbClr val="000000"/>
                    </a:solidFill>
                    <a:latin typeface="Calibri"/>
                  </a:endParaRPr>
                </a:p>
              </p:txBody>
            </p:sp>
            <p:sp>
              <p:nvSpPr>
                <p:cNvPr id="37" name="Oval 36"/>
                <p:cNvSpPr/>
                <p:nvPr/>
              </p:nvSpPr>
              <p:spPr>
                <a:xfrm>
                  <a:off x="5145308" y="2984430"/>
                  <a:ext cx="379386" cy="135960"/>
                </a:xfrm>
                <a:prstGeom prst="ellipse">
                  <a:avLst/>
                </a:prstGeom>
                <a:gradFill flip="none" rotWithShape="1">
                  <a:gsLst>
                    <a:gs pos="0">
                      <a:srgbClr val="000000">
                        <a:alpha val="59000"/>
                      </a:srgb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a:defRPr/>
                  </a:pPr>
                  <a:endParaRPr lang="en-US" sz="2448" kern="0">
                    <a:solidFill>
                      <a:srgbClr val="000000"/>
                    </a:solidFill>
                    <a:latin typeface="Calibri"/>
                  </a:endParaRPr>
                </a:p>
              </p:txBody>
            </p:sp>
            <p:sp>
              <p:nvSpPr>
                <p:cNvPr id="38" name="Oval 37"/>
                <p:cNvSpPr/>
                <p:nvPr/>
              </p:nvSpPr>
              <p:spPr>
                <a:xfrm>
                  <a:off x="4848128" y="3083490"/>
                  <a:ext cx="379386" cy="135960"/>
                </a:xfrm>
                <a:prstGeom prst="ellipse">
                  <a:avLst/>
                </a:prstGeom>
                <a:gradFill flip="none" rotWithShape="1">
                  <a:gsLst>
                    <a:gs pos="0">
                      <a:srgbClr val="000000">
                        <a:alpha val="59000"/>
                      </a:srgb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a:defRPr/>
                  </a:pPr>
                  <a:endParaRPr lang="en-US" sz="2448" kern="0">
                    <a:solidFill>
                      <a:srgbClr val="000000"/>
                    </a:solidFill>
                    <a:latin typeface="Calibri"/>
                  </a:endParaRPr>
                </a:p>
              </p:txBody>
            </p:sp>
          </p:grpSp>
          <p:grpSp>
            <p:nvGrpSpPr>
              <p:cNvPr id="18" name="Group 204"/>
              <p:cNvGrpSpPr/>
              <p:nvPr/>
            </p:nvGrpSpPr>
            <p:grpSpPr>
              <a:xfrm>
                <a:off x="4822458" y="2793218"/>
                <a:ext cx="551050" cy="520930"/>
                <a:chOff x="4572000" y="2655375"/>
                <a:chExt cx="720817" cy="681417"/>
              </a:xfrm>
            </p:grpSpPr>
            <p:grpSp>
              <p:nvGrpSpPr>
                <p:cNvPr id="19" name="Group 18"/>
                <p:cNvGrpSpPr/>
                <p:nvPr/>
              </p:nvGrpSpPr>
              <p:grpSpPr>
                <a:xfrm>
                  <a:off x="4673854" y="2655375"/>
                  <a:ext cx="403810" cy="395185"/>
                  <a:chOff x="4904375" y="2755269"/>
                  <a:chExt cx="324356" cy="317428"/>
                </a:xfrm>
              </p:grpSpPr>
              <p:sp>
                <p:nvSpPr>
                  <p:cNvPr id="32" name="Oval 31"/>
                  <p:cNvSpPr/>
                  <p:nvPr/>
                </p:nvSpPr>
                <p:spPr>
                  <a:xfrm>
                    <a:off x="4904375" y="2956458"/>
                    <a:ext cx="324356" cy="116239"/>
                  </a:xfrm>
                  <a:prstGeom prst="ellipse">
                    <a:avLst/>
                  </a:prstGeom>
                  <a:gradFill flip="none" rotWithShape="1">
                    <a:gsLst>
                      <a:gs pos="0">
                        <a:sysClr val="windowText" lastClr="000000">
                          <a:lumMod val="65000"/>
                          <a:lumOff val="35000"/>
                        </a:sys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33" name="Flowchart: Magnetic Disk 32"/>
                  <p:cNvSpPr/>
                  <p:nvPr/>
                </p:nvSpPr>
                <p:spPr>
                  <a:xfrm flipH="1">
                    <a:off x="4932588" y="2755269"/>
                    <a:ext cx="231423" cy="292781"/>
                  </a:xfrm>
                  <a:prstGeom prst="flowChartMagneticDisk">
                    <a:avLst/>
                  </a:prstGeom>
                  <a:gradFill>
                    <a:gsLst>
                      <a:gs pos="0">
                        <a:srgbClr val="00B0F0"/>
                      </a:gs>
                      <a:gs pos="38000">
                        <a:sysClr val="window" lastClr="FFFFFF"/>
                      </a:gs>
                      <a:gs pos="82000">
                        <a:srgbClr val="007CA8"/>
                      </a:gs>
                      <a:gs pos="100000">
                        <a:sysClr val="window" lastClr="FFFFFF"/>
                      </a:gs>
                    </a:gsLst>
                    <a:lin ang="21594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34" name="Oval 33"/>
                  <p:cNvSpPr/>
                  <p:nvPr/>
                </p:nvSpPr>
                <p:spPr>
                  <a:xfrm flipH="1">
                    <a:off x="4933912" y="2755269"/>
                    <a:ext cx="230101" cy="95227"/>
                  </a:xfrm>
                  <a:prstGeom prst="ellipse">
                    <a:avLst/>
                  </a:prstGeom>
                  <a:gradFill>
                    <a:gsLst>
                      <a:gs pos="31000">
                        <a:sysClr val="window" lastClr="FFFFFF"/>
                      </a:gs>
                      <a:gs pos="82000">
                        <a:srgbClr val="007CA8"/>
                      </a:gs>
                    </a:gsLst>
                    <a:lin ang="17400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grpSp>
            <p:grpSp>
              <p:nvGrpSpPr>
                <p:cNvPr id="20" name="Group 19"/>
                <p:cNvGrpSpPr/>
                <p:nvPr/>
              </p:nvGrpSpPr>
              <p:grpSpPr>
                <a:xfrm>
                  <a:off x="4889007" y="2747583"/>
                  <a:ext cx="403810" cy="395185"/>
                  <a:chOff x="4904375" y="2755269"/>
                  <a:chExt cx="324356" cy="317428"/>
                </a:xfrm>
              </p:grpSpPr>
              <p:sp>
                <p:nvSpPr>
                  <p:cNvPr id="29" name="Oval 28"/>
                  <p:cNvSpPr/>
                  <p:nvPr/>
                </p:nvSpPr>
                <p:spPr>
                  <a:xfrm>
                    <a:off x="4904375" y="2956458"/>
                    <a:ext cx="324356" cy="116239"/>
                  </a:xfrm>
                  <a:prstGeom prst="ellipse">
                    <a:avLst/>
                  </a:prstGeom>
                  <a:gradFill flip="none" rotWithShape="1">
                    <a:gsLst>
                      <a:gs pos="0">
                        <a:sysClr val="windowText" lastClr="000000">
                          <a:lumMod val="65000"/>
                          <a:lumOff val="35000"/>
                        </a:sys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30" name="Flowchart: Magnetic Disk 29"/>
                  <p:cNvSpPr/>
                  <p:nvPr/>
                </p:nvSpPr>
                <p:spPr>
                  <a:xfrm flipH="1">
                    <a:off x="4932588" y="2755269"/>
                    <a:ext cx="231423" cy="292781"/>
                  </a:xfrm>
                  <a:prstGeom prst="flowChartMagneticDisk">
                    <a:avLst/>
                  </a:prstGeom>
                  <a:gradFill>
                    <a:gsLst>
                      <a:gs pos="0">
                        <a:srgbClr val="00B0F0"/>
                      </a:gs>
                      <a:gs pos="38000">
                        <a:sysClr val="window" lastClr="FFFFFF"/>
                      </a:gs>
                      <a:gs pos="82000">
                        <a:srgbClr val="007CA8"/>
                      </a:gs>
                      <a:gs pos="100000">
                        <a:sysClr val="window" lastClr="FFFFFF"/>
                      </a:gs>
                    </a:gsLst>
                    <a:lin ang="21594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31" name="Oval 30"/>
                  <p:cNvSpPr/>
                  <p:nvPr/>
                </p:nvSpPr>
                <p:spPr>
                  <a:xfrm flipH="1">
                    <a:off x="4933912" y="2755269"/>
                    <a:ext cx="230101" cy="95227"/>
                  </a:xfrm>
                  <a:prstGeom prst="ellipse">
                    <a:avLst/>
                  </a:prstGeom>
                  <a:gradFill>
                    <a:gsLst>
                      <a:gs pos="31000">
                        <a:sysClr val="window" lastClr="FFFFFF"/>
                      </a:gs>
                      <a:gs pos="82000">
                        <a:srgbClr val="007CA8"/>
                      </a:gs>
                    </a:gsLst>
                    <a:lin ang="17400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grpSp>
            <p:grpSp>
              <p:nvGrpSpPr>
                <p:cNvPr id="21" name="Group 195"/>
                <p:cNvGrpSpPr/>
                <p:nvPr/>
              </p:nvGrpSpPr>
              <p:grpSpPr>
                <a:xfrm>
                  <a:off x="4572000" y="2832108"/>
                  <a:ext cx="403810" cy="395185"/>
                  <a:chOff x="4904375" y="2755269"/>
                  <a:chExt cx="324356" cy="317428"/>
                </a:xfrm>
              </p:grpSpPr>
              <p:sp>
                <p:nvSpPr>
                  <p:cNvPr id="26" name="Oval 25"/>
                  <p:cNvSpPr/>
                  <p:nvPr/>
                </p:nvSpPr>
                <p:spPr>
                  <a:xfrm>
                    <a:off x="4904375" y="2956458"/>
                    <a:ext cx="324356" cy="116239"/>
                  </a:xfrm>
                  <a:prstGeom prst="ellipse">
                    <a:avLst/>
                  </a:prstGeom>
                  <a:gradFill flip="none" rotWithShape="1">
                    <a:gsLst>
                      <a:gs pos="0">
                        <a:sysClr val="windowText" lastClr="000000">
                          <a:lumMod val="65000"/>
                          <a:lumOff val="35000"/>
                        </a:sys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27" name="Flowchart: Magnetic Disk 26"/>
                  <p:cNvSpPr/>
                  <p:nvPr/>
                </p:nvSpPr>
                <p:spPr>
                  <a:xfrm flipH="1">
                    <a:off x="4932588" y="2755269"/>
                    <a:ext cx="231423" cy="292781"/>
                  </a:xfrm>
                  <a:prstGeom prst="flowChartMagneticDisk">
                    <a:avLst/>
                  </a:prstGeom>
                  <a:gradFill>
                    <a:gsLst>
                      <a:gs pos="0">
                        <a:srgbClr val="00B0F0"/>
                      </a:gs>
                      <a:gs pos="38000">
                        <a:sysClr val="window" lastClr="FFFFFF"/>
                      </a:gs>
                      <a:gs pos="82000">
                        <a:srgbClr val="007CA8"/>
                      </a:gs>
                      <a:gs pos="100000">
                        <a:sysClr val="window" lastClr="FFFFFF"/>
                      </a:gs>
                    </a:gsLst>
                    <a:lin ang="21594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28" name="Oval 27"/>
                  <p:cNvSpPr/>
                  <p:nvPr/>
                </p:nvSpPr>
                <p:spPr>
                  <a:xfrm flipH="1">
                    <a:off x="4933912" y="2755269"/>
                    <a:ext cx="230101" cy="95227"/>
                  </a:xfrm>
                  <a:prstGeom prst="ellipse">
                    <a:avLst/>
                  </a:prstGeom>
                  <a:gradFill>
                    <a:gsLst>
                      <a:gs pos="31000">
                        <a:sysClr val="window" lastClr="FFFFFF"/>
                      </a:gs>
                      <a:gs pos="82000">
                        <a:srgbClr val="007CA8"/>
                      </a:gs>
                    </a:gsLst>
                    <a:lin ang="17400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grpSp>
            <p:grpSp>
              <p:nvGrpSpPr>
                <p:cNvPr id="22" name="Group 199"/>
                <p:cNvGrpSpPr/>
                <p:nvPr/>
              </p:nvGrpSpPr>
              <p:grpSpPr>
                <a:xfrm>
                  <a:off x="4810205" y="2941607"/>
                  <a:ext cx="403810" cy="395185"/>
                  <a:chOff x="4904375" y="2755269"/>
                  <a:chExt cx="324356" cy="317428"/>
                </a:xfrm>
              </p:grpSpPr>
              <p:sp>
                <p:nvSpPr>
                  <p:cNvPr id="23" name="Oval 22"/>
                  <p:cNvSpPr/>
                  <p:nvPr/>
                </p:nvSpPr>
                <p:spPr>
                  <a:xfrm>
                    <a:off x="4904375" y="2956458"/>
                    <a:ext cx="324356" cy="116239"/>
                  </a:xfrm>
                  <a:prstGeom prst="ellipse">
                    <a:avLst/>
                  </a:prstGeom>
                  <a:gradFill flip="none" rotWithShape="1">
                    <a:gsLst>
                      <a:gs pos="0">
                        <a:sysClr val="windowText" lastClr="000000">
                          <a:lumMod val="65000"/>
                          <a:lumOff val="35000"/>
                        </a:sys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24" name="Flowchart: Magnetic Disk 23"/>
                  <p:cNvSpPr/>
                  <p:nvPr/>
                </p:nvSpPr>
                <p:spPr>
                  <a:xfrm flipH="1">
                    <a:off x="4932588" y="2755269"/>
                    <a:ext cx="231423" cy="292781"/>
                  </a:xfrm>
                  <a:prstGeom prst="flowChartMagneticDisk">
                    <a:avLst/>
                  </a:prstGeom>
                  <a:gradFill>
                    <a:gsLst>
                      <a:gs pos="0">
                        <a:srgbClr val="00B0F0"/>
                      </a:gs>
                      <a:gs pos="38000">
                        <a:sysClr val="window" lastClr="FFFFFF"/>
                      </a:gs>
                      <a:gs pos="82000">
                        <a:srgbClr val="007CA8"/>
                      </a:gs>
                      <a:gs pos="100000">
                        <a:sysClr val="window" lastClr="FFFFFF"/>
                      </a:gs>
                    </a:gsLst>
                    <a:lin ang="21594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sp>
                <p:nvSpPr>
                  <p:cNvPr id="25" name="Oval 24"/>
                  <p:cNvSpPr/>
                  <p:nvPr/>
                </p:nvSpPr>
                <p:spPr>
                  <a:xfrm flipH="1">
                    <a:off x="4933912" y="2755269"/>
                    <a:ext cx="230101" cy="95227"/>
                  </a:xfrm>
                  <a:prstGeom prst="ellipse">
                    <a:avLst/>
                  </a:prstGeom>
                  <a:gradFill>
                    <a:gsLst>
                      <a:gs pos="31000">
                        <a:sysClr val="window" lastClr="FFFFFF"/>
                      </a:gs>
                      <a:gs pos="82000">
                        <a:srgbClr val="007CA8"/>
                      </a:gs>
                    </a:gsLst>
                    <a:lin ang="17400000" scaled="0"/>
                  </a:gradFill>
                  <a:ln w="38100" cap="flat" cmpd="sng" algn="ctr">
                    <a:noFill/>
                    <a:prstDash val="solid"/>
                  </a:ln>
                  <a:effectLst/>
                </p:spPr>
                <p:txBody>
                  <a:bodyPr rtlCol="0" anchor="ctr"/>
                  <a:lstStyle/>
                  <a:p>
                    <a:pPr algn="ctr" fontAlgn="base">
                      <a:spcBef>
                        <a:spcPct val="20000"/>
                      </a:spcBef>
                      <a:spcAft>
                        <a:spcPct val="0"/>
                      </a:spcAft>
                      <a:buClr>
                        <a:srgbClr val="FFCC00"/>
                      </a:buClr>
                      <a:defRPr/>
                    </a:pPr>
                    <a:endParaRPr lang="en-US" sz="2448">
                      <a:solidFill>
                        <a:srgbClr val="000000"/>
                      </a:solidFill>
                      <a:latin typeface="Calibri"/>
                    </a:endParaRPr>
                  </a:p>
                </p:txBody>
              </p:sp>
            </p:grpSp>
          </p:grpSp>
        </p:grpSp>
      </p:grpSp>
      <p:grpSp>
        <p:nvGrpSpPr>
          <p:cNvPr id="39" name="Group 38"/>
          <p:cNvGrpSpPr/>
          <p:nvPr/>
        </p:nvGrpSpPr>
        <p:grpSpPr>
          <a:xfrm>
            <a:off x="603405" y="3911752"/>
            <a:ext cx="1262683" cy="1431882"/>
            <a:chOff x="304800" y="1295400"/>
            <a:chExt cx="2590800" cy="2514600"/>
          </a:xfrm>
        </p:grpSpPr>
        <p:grpSp>
          <p:nvGrpSpPr>
            <p:cNvPr id="40" name="Group 39"/>
            <p:cNvGrpSpPr/>
            <p:nvPr/>
          </p:nvGrpSpPr>
          <p:grpSpPr>
            <a:xfrm>
              <a:off x="304800" y="1295400"/>
              <a:ext cx="2590800" cy="2514600"/>
              <a:chOff x="1600200" y="1981200"/>
              <a:chExt cx="3429000" cy="2667000"/>
            </a:xfrm>
          </p:grpSpPr>
          <p:sp>
            <p:nvSpPr>
              <p:cNvPr id="45" name="Rounded Rectangle 44"/>
              <p:cNvSpPr/>
              <p:nvPr/>
            </p:nvSpPr>
            <p:spPr>
              <a:xfrm>
                <a:off x="1600200" y="1981200"/>
                <a:ext cx="3429000" cy="2667000"/>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endParaRPr lang="en-US" sz="1904" b="1" dirty="0">
                  <a:solidFill>
                    <a:srgbClr val="7030A0"/>
                  </a:solidFill>
                </a:endParaRPr>
              </a:p>
            </p:txBody>
          </p:sp>
          <p:pic>
            <p:nvPicPr>
              <p:cNvPr id="4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28800" y="2571750"/>
                <a:ext cx="1343025" cy="4241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16510" y="3102643"/>
                <a:ext cx="1355315" cy="42411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10009" y="2557463"/>
                <a:ext cx="1450067" cy="438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41"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96655" y="2356303"/>
              <a:ext cx="1095607" cy="447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97210" y="3048311"/>
              <a:ext cx="1853624" cy="277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9" name="Cloud 48"/>
          <p:cNvSpPr/>
          <p:nvPr/>
        </p:nvSpPr>
        <p:spPr>
          <a:xfrm>
            <a:off x="3627671" y="4844356"/>
            <a:ext cx="2094913" cy="994502"/>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224" b="1" dirty="0"/>
              <a:t>Windows Azure Online Backup Service</a:t>
            </a:r>
          </a:p>
        </p:txBody>
      </p:sp>
      <p:sp>
        <p:nvSpPr>
          <p:cNvPr id="52" name="Curved Down Arrow 51"/>
          <p:cNvSpPr/>
          <p:nvPr/>
        </p:nvSpPr>
        <p:spPr>
          <a:xfrm rot="1016166">
            <a:off x="1348625" y="3955247"/>
            <a:ext cx="3384793" cy="460339"/>
          </a:xfrm>
          <a:prstGeom prst="curved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2448">
              <a:solidFill>
                <a:schemeClr val="tx1"/>
              </a:solidFill>
            </a:endParaRPr>
          </a:p>
        </p:txBody>
      </p:sp>
      <p:sp>
        <p:nvSpPr>
          <p:cNvPr id="53" name="TextBox 52"/>
          <p:cNvSpPr txBox="1"/>
          <p:nvPr/>
        </p:nvSpPr>
        <p:spPr>
          <a:xfrm rot="818869">
            <a:off x="3736784" y="4181178"/>
            <a:ext cx="1946624" cy="531812"/>
          </a:xfrm>
          <a:prstGeom prst="rect">
            <a:avLst/>
          </a:prstGeom>
          <a:noFill/>
        </p:spPr>
        <p:txBody>
          <a:bodyPr wrap="square" rtlCol="0">
            <a:spAutoFit/>
          </a:bodyPr>
          <a:lstStyle/>
          <a:p>
            <a:r>
              <a:rPr lang="en-US" sz="1428" i="1" dirty="0"/>
              <a:t>Efficient, secure backup</a:t>
            </a:r>
            <a:endParaRPr lang="en-US" sz="1632" i="1" dirty="0"/>
          </a:p>
        </p:txBody>
      </p:sp>
      <p:sp>
        <p:nvSpPr>
          <p:cNvPr id="54" name="Curved Down Arrow 53"/>
          <p:cNvSpPr/>
          <p:nvPr/>
        </p:nvSpPr>
        <p:spPr>
          <a:xfrm rot="11625576">
            <a:off x="1660195" y="5560135"/>
            <a:ext cx="2421668" cy="455979"/>
          </a:xfrm>
          <a:prstGeom prst="curved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2448">
              <a:solidFill>
                <a:schemeClr val="tx1"/>
              </a:solidFill>
            </a:endParaRPr>
          </a:p>
        </p:txBody>
      </p:sp>
      <p:sp>
        <p:nvSpPr>
          <p:cNvPr id="55" name="TextBox 54"/>
          <p:cNvSpPr txBox="1"/>
          <p:nvPr/>
        </p:nvSpPr>
        <p:spPr>
          <a:xfrm rot="440362">
            <a:off x="2327426" y="6135318"/>
            <a:ext cx="1755743" cy="312073"/>
          </a:xfrm>
          <a:prstGeom prst="rect">
            <a:avLst/>
          </a:prstGeom>
          <a:noFill/>
        </p:spPr>
        <p:txBody>
          <a:bodyPr wrap="square" rtlCol="0">
            <a:spAutoFit/>
          </a:bodyPr>
          <a:lstStyle/>
          <a:p>
            <a:r>
              <a:rPr lang="en-US" sz="1428" i="1" dirty="0"/>
              <a:t>Simple recovery</a:t>
            </a:r>
          </a:p>
        </p:txBody>
      </p:sp>
      <p:sp>
        <p:nvSpPr>
          <p:cNvPr id="3" name="TextBox 2"/>
          <p:cNvSpPr txBox="1"/>
          <p:nvPr/>
        </p:nvSpPr>
        <p:spPr>
          <a:xfrm>
            <a:off x="603405" y="5362469"/>
            <a:ext cx="1262683" cy="510909"/>
          </a:xfrm>
          <a:prstGeom prst="rect">
            <a:avLst/>
          </a:prstGeom>
          <a:noFill/>
        </p:spPr>
        <p:txBody>
          <a:bodyPr wrap="square" rtlCol="0">
            <a:spAutoFit/>
          </a:bodyPr>
          <a:lstStyle/>
          <a:p>
            <a:r>
              <a:rPr lang="en-US" sz="1360" b="1" dirty="0"/>
              <a:t>On </a:t>
            </a:r>
            <a:r>
              <a:rPr lang="en-US" sz="1360" b="1" dirty="0" err="1"/>
              <a:t>Prem</a:t>
            </a:r>
            <a:r>
              <a:rPr lang="en-US" sz="1360" b="1" dirty="0"/>
              <a:t> Datacenter</a:t>
            </a:r>
            <a:endParaRPr lang="en-US" sz="1496" b="1" dirty="0"/>
          </a:p>
        </p:txBody>
      </p:sp>
    </p:spTree>
    <p:extLst>
      <p:ext uri="{BB962C8B-B14F-4D97-AF65-F5344CB8AC3E}">
        <p14:creationId xmlns:p14="http://schemas.microsoft.com/office/powerpoint/2010/main" val="18971791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lumMod val="50000"/>
                  </a:schemeClr>
                </a:solidFill>
              </a:rPr>
              <a:t>Data Protection Manager</a:t>
            </a:r>
            <a:endParaRPr lang="en-US" dirty="0">
              <a:solidFill>
                <a:schemeClr val="bg1">
                  <a:lumMod val="50000"/>
                </a:schemeClr>
              </a:solidFill>
            </a:endParaRPr>
          </a:p>
        </p:txBody>
      </p:sp>
      <p:sp>
        <p:nvSpPr>
          <p:cNvPr id="3" name="Right Triangle 2"/>
          <p:cNvSpPr/>
          <p:nvPr/>
        </p:nvSpPr>
        <p:spPr bwMode="auto">
          <a:xfrm flipH="1" flipV="1">
            <a:off x="436336" y="2156927"/>
            <a:ext cx="228479" cy="247397"/>
          </a:xfrm>
          <a:prstGeom prst="rtTriangle">
            <a:avLst/>
          </a:prstGeom>
          <a:solidFill>
            <a:srgbClr val="FFB900"/>
          </a:solidFill>
          <a:ln w="10795" cap="flat" cmpd="sng" algn="ctr">
            <a:noFill/>
            <a:prstDash val="solid"/>
            <a:headEnd type="none" w="med" len="med"/>
            <a:tailEnd type="none" w="med" len="med"/>
          </a:ln>
          <a:effectLst/>
        </p:spPr>
        <p:txBody>
          <a:bodyPr vert="horz" wrap="square" lIns="93219" tIns="46610" rIns="93219" bIns="46610" numCol="1" rtlCol="0" anchor="ctr" anchorCtr="0" compatLnSpc="1">
            <a:prstTxWarp prst="textNoShape">
              <a:avLst/>
            </a:prstTxWarp>
          </a:bodyPr>
          <a:lstStyle/>
          <a:p>
            <a:pPr algn="ctr" defTabSz="931831" fontAlgn="base">
              <a:lnSpc>
                <a:spcPct val="90000"/>
              </a:lnSpc>
              <a:spcBef>
                <a:spcPct val="0"/>
              </a:spcBef>
              <a:spcAft>
                <a:spcPct val="0"/>
              </a:spcAft>
              <a:defRPr/>
            </a:pPr>
            <a:endParaRPr lang="en-US" sz="2039" kern="0" spc="-51" dirty="0">
              <a:gradFill>
                <a:gsLst>
                  <a:gs pos="0">
                    <a:srgbClr val="EFEFEF"/>
                  </a:gs>
                  <a:gs pos="100000">
                    <a:srgbClr val="EFEFEF"/>
                  </a:gs>
                </a:gsLst>
                <a:lin ang="5400000" scaled="0"/>
              </a:gradFill>
            </a:endParaRPr>
          </a:p>
        </p:txBody>
      </p:sp>
      <p:sp>
        <p:nvSpPr>
          <p:cNvPr id="4" name="Trapezoid 3"/>
          <p:cNvSpPr/>
          <p:nvPr/>
        </p:nvSpPr>
        <p:spPr bwMode="auto">
          <a:xfrm rot="16200000">
            <a:off x="320443" y="1773566"/>
            <a:ext cx="5269054" cy="4602607"/>
          </a:xfrm>
          <a:prstGeom prst="trapezoid">
            <a:avLst>
              <a:gd name="adj" fmla="val 9839"/>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652559" bIns="139834" numCol="1" rtlCol="0" anchor="t" anchorCtr="0" compatLnSpc="1">
            <a:prstTxWarp prst="textNoShape">
              <a:avLst/>
            </a:prstTxWarp>
          </a:bodyPr>
          <a:lstStyle/>
          <a:p>
            <a:pPr marL="0" lvl="1" defTabSz="471363">
              <a:lnSpc>
                <a:spcPct val="90000"/>
              </a:lnSpc>
              <a:spcBef>
                <a:spcPts val="306"/>
              </a:spcBef>
              <a:spcAft>
                <a:spcPts val="612"/>
              </a:spcAft>
              <a:buClr>
                <a:srgbClr val="EFEFEF"/>
              </a:buClr>
            </a:pPr>
            <a:r>
              <a:rPr lang="en-US" sz="1530" b="1" dirty="0">
                <a:solidFill>
                  <a:srgbClr val="EFEFEF"/>
                </a:solidFill>
                <a:cs typeface="Segoe UI" pitchFamily="34" charset="0"/>
              </a:rPr>
              <a:t>Workloads </a:t>
            </a:r>
            <a:r>
              <a:rPr lang="en-US" sz="1530" dirty="0">
                <a:solidFill>
                  <a:srgbClr val="EFEFEF"/>
                </a:solidFill>
                <a:cs typeface="Segoe UI" pitchFamily="34" charset="0"/>
              </a:rPr>
              <a:t>– DPM protects key workloads, at a granular application level, up to every 15 minutes.</a:t>
            </a:r>
          </a:p>
          <a:p>
            <a:pPr marL="0" lvl="1" defTabSz="471363">
              <a:lnSpc>
                <a:spcPct val="90000"/>
              </a:lnSpc>
              <a:spcBef>
                <a:spcPts val="306"/>
              </a:spcBef>
              <a:spcAft>
                <a:spcPts val="612"/>
              </a:spcAft>
              <a:buClr>
                <a:srgbClr val="EFEFEF"/>
              </a:buClr>
            </a:pPr>
            <a:r>
              <a:rPr lang="en-US" sz="1530" b="1" dirty="0">
                <a:solidFill>
                  <a:srgbClr val="EFEFEF"/>
                </a:solidFill>
                <a:cs typeface="Segoe UI" pitchFamily="34" charset="0"/>
              </a:rPr>
              <a:t>Disk/Tape </a:t>
            </a:r>
            <a:r>
              <a:rPr lang="en-US" sz="1530" dirty="0">
                <a:solidFill>
                  <a:srgbClr val="EFEFEF"/>
                </a:solidFill>
                <a:cs typeface="Segoe UI" pitchFamily="34" charset="0"/>
              </a:rPr>
              <a:t>– DPM supports protecting short-term to disk, and long-term to tape.</a:t>
            </a:r>
          </a:p>
          <a:p>
            <a:pPr marL="0" lvl="1" defTabSz="471363">
              <a:lnSpc>
                <a:spcPct val="90000"/>
              </a:lnSpc>
              <a:spcBef>
                <a:spcPts val="306"/>
              </a:spcBef>
              <a:spcAft>
                <a:spcPts val="612"/>
              </a:spcAft>
              <a:buClr>
                <a:srgbClr val="EFEFEF"/>
              </a:buClr>
            </a:pPr>
            <a:r>
              <a:rPr lang="en-US" sz="1530" b="1" dirty="0">
                <a:solidFill>
                  <a:srgbClr val="EFEFEF"/>
                </a:solidFill>
                <a:cs typeface="Segoe UI" pitchFamily="34" charset="0"/>
              </a:rPr>
              <a:t>Centralized</a:t>
            </a:r>
            <a:r>
              <a:rPr lang="en-US" sz="1530" dirty="0">
                <a:solidFill>
                  <a:srgbClr val="EFEFEF"/>
                </a:solidFill>
                <a:cs typeface="Segoe UI" pitchFamily="34" charset="0"/>
              </a:rPr>
              <a:t> – With integration with OpsMgr,</a:t>
            </a:r>
            <a:br>
              <a:rPr lang="en-US" sz="1530" dirty="0">
                <a:solidFill>
                  <a:srgbClr val="EFEFEF"/>
                </a:solidFill>
                <a:cs typeface="Segoe UI" pitchFamily="34" charset="0"/>
              </a:rPr>
            </a:br>
            <a:r>
              <a:rPr lang="en-US" sz="1530" dirty="0">
                <a:solidFill>
                  <a:srgbClr val="EFEFEF"/>
                </a:solidFill>
                <a:cs typeface="Segoe UI" pitchFamily="34" charset="0"/>
              </a:rPr>
              <a:t>the central console enables management of</a:t>
            </a:r>
            <a:br>
              <a:rPr lang="en-US" sz="1530" dirty="0">
                <a:solidFill>
                  <a:srgbClr val="EFEFEF"/>
                </a:solidFill>
                <a:cs typeface="Segoe UI" pitchFamily="34" charset="0"/>
              </a:rPr>
            </a:br>
            <a:r>
              <a:rPr lang="en-US" sz="1530" dirty="0">
                <a:solidFill>
                  <a:srgbClr val="EFEFEF"/>
                </a:solidFill>
                <a:cs typeface="Segoe UI" pitchFamily="34" charset="0"/>
              </a:rPr>
              <a:t>all DPM servers from a single location.</a:t>
            </a:r>
          </a:p>
          <a:p>
            <a:pPr marL="0" lvl="1" defTabSz="471363">
              <a:lnSpc>
                <a:spcPct val="90000"/>
              </a:lnSpc>
              <a:spcBef>
                <a:spcPts val="306"/>
              </a:spcBef>
              <a:spcAft>
                <a:spcPts val="612"/>
              </a:spcAft>
              <a:buClr>
                <a:srgbClr val="EFEFEF"/>
              </a:buClr>
            </a:pPr>
            <a:r>
              <a:rPr lang="en-US" sz="1530" b="1" dirty="0">
                <a:solidFill>
                  <a:srgbClr val="EFEFEF"/>
                </a:solidFill>
                <a:cs typeface="Segoe UI" pitchFamily="34" charset="0"/>
              </a:rPr>
              <a:t>Azure Integration</a:t>
            </a:r>
            <a:r>
              <a:rPr lang="en-US" sz="1530" dirty="0">
                <a:solidFill>
                  <a:srgbClr val="EFEFEF"/>
                </a:solidFill>
                <a:cs typeface="Segoe UI" pitchFamily="34" charset="0"/>
              </a:rPr>
              <a:t> – DPM now supports archiving data up to Windows Azure</a:t>
            </a:r>
          </a:p>
          <a:p>
            <a:pPr marL="0" lvl="1" defTabSz="471363">
              <a:lnSpc>
                <a:spcPct val="90000"/>
              </a:lnSpc>
              <a:spcBef>
                <a:spcPts val="306"/>
              </a:spcBef>
              <a:spcAft>
                <a:spcPts val="612"/>
              </a:spcAft>
              <a:buClr>
                <a:srgbClr val="EFEFEF"/>
              </a:buClr>
            </a:pPr>
            <a:r>
              <a:rPr lang="en-US" sz="1530" b="1" dirty="0">
                <a:solidFill>
                  <a:srgbClr val="EFEFEF"/>
                </a:solidFill>
                <a:cs typeface="Segoe UI" pitchFamily="34" charset="0"/>
              </a:rPr>
              <a:t>Low-Cost DR</a:t>
            </a:r>
            <a:r>
              <a:rPr lang="en-US" sz="1530" dirty="0">
                <a:solidFill>
                  <a:srgbClr val="EFEFEF"/>
                </a:solidFill>
                <a:cs typeface="Segoe UI" pitchFamily="34" charset="0"/>
              </a:rPr>
              <a:t> – DPM on site 1, can be protected by DPM on another site, for DR purposes.</a:t>
            </a:r>
          </a:p>
          <a:p>
            <a:pPr marL="0" lvl="1" defTabSz="471363">
              <a:lnSpc>
                <a:spcPct val="90000"/>
              </a:lnSpc>
              <a:spcBef>
                <a:spcPts val="306"/>
              </a:spcBef>
              <a:spcAft>
                <a:spcPts val="612"/>
              </a:spcAft>
              <a:buClr>
                <a:srgbClr val="EFEFEF"/>
              </a:buClr>
            </a:pPr>
            <a:r>
              <a:rPr lang="en-US" sz="1530" b="1" dirty="0">
                <a:solidFill>
                  <a:srgbClr val="EFEFEF"/>
                </a:solidFill>
                <a:cs typeface="Segoe UI" pitchFamily="34" charset="0"/>
              </a:rPr>
              <a:t>Scalable </a:t>
            </a:r>
            <a:r>
              <a:rPr lang="en-US" sz="1530" dirty="0">
                <a:solidFill>
                  <a:srgbClr val="EFEFEF"/>
                </a:solidFill>
                <a:cs typeface="Segoe UI" pitchFamily="34" charset="0"/>
              </a:rPr>
              <a:t>–</a:t>
            </a:r>
            <a:r>
              <a:rPr lang="en-US" sz="1530" b="1" dirty="0">
                <a:solidFill>
                  <a:srgbClr val="EFEFEF"/>
                </a:solidFill>
                <a:cs typeface="Segoe UI" pitchFamily="34" charset="0"/>
              </a:rPr>
              <a:t> </a:t>
            </a:r>
            <a:r>
              <a:rPr lang="en-US" sz="1530" dirty="0">
                <a:solidFill>
                  <a:srgbClr val="EFEFEF"/>
                </a:solidFill>
                <a:cs typeface="Segoe UI" pitchFamily="34" charset="0"/>
              </a:rPr>
              <a:t>800 VMs per DPM server, parallel backups, page-file exclusion, Live Migration support</a:t>
            </a:r>
            <a:endParaRPr lang="en-US" sz="1632" dirty="0">
              <a:solidFill>
                <a:srgbClr val="EFEFEF"/>
              </a:solidFill>
              <a:cs typeface="Segoe UI" pitchFamily="34" charset="0"/>
            </a:endParaRPr>
          </a:p>
        </p:txBody>
      </p:sp>
      <p:sp>
        <p:nvSpPr>
          <p:cNvPr id="5" name="Rectangle 4"/>
          <p:cNvSpPr/>
          <p:nvPr/>
        </p:nvSpPr>
        <p:spPr>
          <a:xfrm>
            <a:off x="436335" y="1147016"/>
            <a:ext cx="4378164" cy="1093535"/>
          </a:xfrm>
          <a:prstGeom prst="rect">
            <a:avLst/>
          </a:prstGeom>
          <a:solidFill>
            <a:srgbClr val="002050"/>
          </a:solidFill>
          <a:ln w="57150" cmpd="sng">
            <a:solidFill>
              <a:srgbClr val="FFFFFF"/>
            </a:solidFill>
          </a:ln>
        </p:spPr>
        <p:txBody>
          <a:bodyPr wrap="square" lIns="186445" tIns="93223" rIns="186445" bIns="93223" anchor="ctr">
            <a:noAutofit/>
          </a:bodyPr>
          <a:lstStyle/>
          <a:p>
            <a:pPr defTabSz="932138">
              <a:spcBef>
                <a:spcPct val="75000"/>
              </a:spcBef>
              <a:buClr>
                <a:srgbClr val="002050"/>
              </a:buClr>
            </a:pPr>
            <a:r>
              <a:rPr lang="en-US" sz="2447" kern="0" dirty="0">
                <a:solidFill>
                  <a:srgbClr val="FFFFFF"/>
                </a:solidFill>
                <a:latin typeface="Segoe UI Light"/>
              </a:rPr>
              <a:t>Centralized protection for Hybrid Cloud workloads</a:t>
            </a:r>
            <a:endParaRPr lang="en-US" sz="2447" kern="0" dirty="0">
              <a:solidFill>
                <a:srgbClr val="FFFFFF"/>
              </a:solidFill>
            </a:endParaRPr>
          </a:p>
        </p:txBody>
      </p:sp>
      <p:pic>
        <p:nvPicPr>
          <p:cNvPr id="70" name="Picture 69"/>
          <p:cNvPicPr>
            <a:picLocks noChangeAspect="1"/>
          </p:cNvPicPr>
          <p:nvPr/>
        </p:nvPicPr>
        <p:blipFill rotWithShape="1">
          <a:blip r:embed="rId3" cstate="screen">
            <a:extLst>
              <a:ext uri="{28A0092B-C50C-407E-A947-70E740481C1C}">
                <a14:useLocalDpi xmlns:a14="http://schemas.microsoft.com/office/drawing/2010/main"/>
              </a:ext>
            </a:extLst>
          </a:blip>
          <a:srcRect r="5583"/>
          <a:stretch/>
        </p:blipFill>
        <p:spPr>
          <a:xfrm>
            <a:off x="5493869" y="2027991"/>
            <a:ext cx="6729810" cy="3820108"/>
          </a:xfrm>
          <a:prstGeom prst="rect">
            <a:avLst/>
          </a:prstGeom>
        </p:spPr>
      </p:pic>
    </p:spTree>
    <p:extLst>
      <p:ext uri="{BB962C8B-B14F-4D97-AF65-F5344CB8AC3E}">
        <p14:creationId xmlns:p14="http://schemas.microsoft.com/office/powerpoint/2010/main" val="2989222572"/>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lumMod val="50000"/>
                  </a:schemeClr>
                </a:solidFill>
              </a:rPr>
              <a:t>Windows </a:t>
            </a:r>
            <a:r>
              <a:rPr lang="en-US" dirty="0">
                <a:solidFill>
                  <a:schemeClr val="bg1">
                    <a:lumMod val="50000"/>
                  </a:schemeClr>
                </a:solidFill>
              </a:rPr>
              <a:t>S</a:t>
            </a:r>
            <a:r>
              <a:rPr lang="en-US" dirty="0" smtClean="0">
                <a:solidFill>
                  <a:schemeClr val="bg1">
                    <a:lumMod val="50000"/>
                  </a:schemeClr>
                </a:solidFill>
              </a:rPr>
              <a:t>erver </a:t>
            </a:r>
            <a:r>
              <a:rPr lang="en-US" dirty="0">
                <a:solidFill>
                  <a:schemeClr val="bg1">
                    <a:lumMod val="50000"/>
                  </a:schemeClr>
                </a:solidFill>
              </a:rPr>
              <a:t>p</a:t>
            </a:r>
            <a:r>
              <a:rPr lang="en-US" dirty="0" smtClean="0">
                <a:solidFill>
                  <a:schemeClr val="bg1">
                    <a:lumMod val="50000"/>
                  </a:schemeClr>
                </a:solidFill>
              </a:rPr>
              <a:t>rotection</a:t>
            </a:r>
            <a:r>
              <a:rPr lang="en-US" dirty="0" smtClean="0"/>
              <a:t/>
            </a:r>
            <a:br>
              <a:rPr lang="en-US" dirty="0" smtClean="0"/>
            </a:br>
            <a:r>
              <a:rPr lang="en-US" sz="3400" dirty="0" smtClean="0">
                <a:gradFill>
                  <a:gsLst>
                    <a:gs pos="2655">
                      <a:schemeClr val="accent1"/>
                    </a:gs>
                    <a:gs pos="31000">
                      <a:schemeClr val="accent1"/>
                    </a:gs>
                  </a:gsLst>
                  <a:lin ang="5400000" scaled="0"/>
                </a:gradFill>
              </a:rPr>
              <a:t>End-to-end </a:t>
            </a:r>
            <a:r>
              <a:rPr lang="en-US" sz="3400" dirty="0">
                <a:gradFill>
                  <a:gsLst>
                    <a:gs pos="2655">
                      <a:schemeClr val="accent1"/>
                    </a:gs>
                    <a:gs pos="31000">
                      <a:schemeClr val="accent1"/>
                    </a:gs>
                  </a:gsLst>
                  <a:lin ang="5400000" scaled="0"/>
                </a:gradFill>
              </a:rPr>
              <a:t>protection for Windows Server data </a:t>
            </a:r>
            <a:r>
              <a:rPr lang="en-US" sz="3400" dirty="0" smtClean="0">
                <a:gradFill>
                  <a:gsLst>
                    <a:gs pos="2655">
                      <a:schemeClr val="accent1"/>
                    </a:gs>
                    <a:gs pos="31000">
                      <a:schemeClr val="accent1"/>
                    </a:gs>
                  </a:gsLst>
                  <a:lin ang="5400000" scaled="0"/>
                </a:gradFill>
              </a:rPr>
              <a:t>and </a:t>
            </a:r>
            <a:r>
              <a:rPr lang="en-US" sz="3400" dirty="0">
                <a:gradFill>
                  <a:gsLst>
                    <a:gs pos="2655">
                      <a:schemeClr val="accent1"/>
                    </a:gs>
                    <a:gs pos="31000">
                      <a:schemeClr val="accent1"/>
                    </a:gs>
                  </a:gsLst>
                  <a:lin ang="5400000" scaled="0"/>
                </a:gradFill>
              </a:rPr>
              <a:t>key </a:t>
            </a:r>
            <a:r>
              <a:rPr lang="en-US" sz="3400" dirty="0" smtClean="0">
                <a:gradFill>
                  <a:gsLst>
                    <a:gs pos="2655">
                      <a:schemeClr val="accent1"/>
                    </a:gs>
                    <a:gs pos="31000">
                      <a:schemeClr val="accent1"/>
                    </a:gs>
                  </a:gsLst>
                  <a:lin ang="5400000" scaled="0"/>
                </a:gradFill>
              </a:rPr>
              <a:t>roles</a:t>
            </a:r>
            <a:endParaRPr lang="en-US" dirty="0"/>
          </a:p>
        </p:txBody>
      </p:sp>
      <p:sp>
        <p:nvSpPr>
          <p:cNvPr id="87" name="Rectangle 86"/>
          <p:cNvSpPr/>
          <p:nvPr/>
        </p:nvSpPr>
        <p:spPr>
          <a:xfrm>
            <a:off x="274638" y="1907957"/>
            <a:ext cx="4572000" cy="1222451"/>
          </a:xfrm>
          <a:prstGeom prst="rect">
            <a:avLst/>
          </a:prstGeom>
          <a:noFill/>
        </p:spPr>
        <p:txBody>
          <a:bodyPr wrap="square" lIns="146304">
            <a:spAutoFit/>
          </a:bodyPr>
          <a:lstStyle/>
          <a:p>
            <a:pPr marL="0" lvl="1" defTabSz="471608">
              <a:lnSpc>
                <a:spcPct val="90000"/>
              </a:lnSpc>
              <a:spcBef>
                <a:spcPts val="306"/>
              </a:spcBef>
              <a:spcAft>
                <a:spcPts val="612"/>
              </a:spcAft>
              <a:buClr>
                <a:srgbClr val="EFEFEF"/>
              </a:buClr>
            </a:pPr>
            <a:r>
              <a:rPr lang="en-US" sz="1600" b="1" dirty="0">
                <a:gradFill>
                  <a:gsLst>
                    <a:gs pos="2655">
                      <a:schemeClr val="accent1"/>
                    </a:gs>
                    <a:gs pos="31000">
                      <a:schemeClr val="accent1"/>
                    </a:gs>
                  </a:gsLst>
                  <a:lin ang="5400000" scaled="0"/>
                </a:gradFill>
                <a:cs typeface="Segoe UI" pitchFamily="34" charset="0"/>
              </a:rPr>
              <a:t>Centralized Windows S</a:t>
            </a:r>
            <a:r>
              <a:rPr lang="en-US" sz="1600" b="1" dirty="0" smtClean="0">
                <a:gradFill>
                  <a:gsLst>
                    <a:gs pos="2655">
                      <a:schemeClr val="accent1"/>
                    </a:gs>
                    <a:gs pos="31000">
                      <a:schemeClr val="accent1"/>
                    </a:gs>
                  </a:gsLst>
                  <a:lin ang="5400000" scaled="0"/>
                </a:gradFill>
                <a:cs typeface="Segoe UI" pitchFamily="34" charset="0"/>
              </a:rPr>
              <a:t>erver backup:</a:t>
            </a:r>
            <a:r>
              <a:rPr lang="en-US" sz="1600" b="1" dirty="0">
                <a:gradFill>
                  <a:gsLst>
                    <a:gs pos="2655">
                      <a:schemeClr val="accent1"/>
                    </a:gs>
                    <a:gs pos="31000">
                      <a:schemeClr val="accent1"/>
                    </a:gs>
                  </a:gsLst>
                  <a:lin ang="5400000" scaled="0"/>
                </a:gradFill>
                <a:cs typeface="Segoe UI" pitchFamily="34" charset="0"/>
              </a:rPr>
              <a:t> </a:t>
            </a:r>
            <a:r>
              <a:rPr lang="en-US" sz="1600" dirty="0" smtClean="0">
                <a:gradFill>
                  <a:gsLst>
                    <a:gs pos="2655">
                      <a:schemeClr val="tx1"/>
                    </a:gs>
                    <a:gs pos="31000">
                      <a:schemeClr val="tx1"/>
                    </a:gs>
                  </a:gsLst>
                  <a:lin ang="5400000" scaled="0"/>
                </a:gradFill>
                <a:cs typeface="Segoe UI" pitchFamily="34" charset="0"/>
              </a:rPr>
              <a:t>Administrators </a:t>
            </a:r>
            <a:r>
              <a:rPr lang="en-US" sz="1600" dirty="0">
                <a:gradFill>
                  <a:gsLst>
                    <a:gs pos="2655">
                      <a:schemeClr val="tx1"/>
                    </a:gs>
                    <a:gs pos="31000">
                      <a:schemeClr val="tx1"/>
                    </a:gs>
                  </a:gsLst>
                  <a:lin ang="5400000" scaled="0"/>
                </a:gradFill>
                <a:cs typeface="Segoe UI" pitchFamily="34" charset="0"/>
              </a:rPr>
              <a:t>define Protection </a:t>
            </a:r>
            <a:r>
              <a:rPr lang="en-US" sz="1600" dirty="0" smtClean="0">
                <a:gradFill>
                  <a:gsLst>
                    <a:gs pos="2655">
                      <a:schemeClr val="tx1"/>
                    </a:gs>
                    <a:gs pos="31000">
                      <a:schemeClr val="tx1"/>
                    </a:gs>
                  </a:gsLst>
                  <a:lin ang="5400000" scaled="0"/>
                </a:gradFill>
                <a:cs typeface="Segoe UI" pitchFamily="34" charset="0"/>
              </a:rPr>
              <a:t>Groups—collection </a:t>
            </a:r>
            <a:r>
              <a:rPr lang="en-US" sz="1600" dirty="0">
                <a:gradFill>
                  <a:gsLst>
                    <a:gs pos="2655">
                      <a:schemeClr val="tx1"/>
                    </a:gs>
                    <a:gs pos="31000">
                      <a:schemeClr val="tx1"/>
                    </a:gs>
                  </a:gsLst>
                  <a:lin ang="5400000" scaled="0"/>
                </a:gradFill>
                <a:cs typeface="Segoe UI" pitchFamily="34" charset="0"/>
              </a:rPr>
              <a:t>of data sources, such as volumes, shares, or app-specific data, which have a common </a:t>
            </a:r>
            <a:r>
              <a:rPr lang="en-US" sz="1600" dirty="0" smtClean="0">
                <a:gradFill>
                  <a:gsLst>
                    <a:gs pos="2655">
                      <a:schemeClr val="tx1"/>
                    </a:gs>
                    <a:gs pos="31000">
                      <a:schemeClr val="tx1"/>
                    </a:gs>
                  </a:gsLst>
                  <a:lin ang="5400000" scaled="0"/>
                </a:gradFill>
                <a:cs typeface="Segoe UI" pitchFamily="34" charset="0"/>
              </a:rPr>
              <a:t>protection </a:t>
            </a:r>
            <a:r>
              <a:rPr lang="en-US" sz="1600" dirty="0">
                <a:gradFill>
                  <a:gsLst>
                    <a:gs pos="2655">
                      <a:schemeClr val="tx1"/>
                    </a:gs>
                    <a:gs pos="31000">
                      <a:schemeClr val="tx1"/>
                    </a:gs>
                  </a:gsLst>
                  <a:lin ang="5400000" scaled="0"/>
                </a:gradFill>
                <a:cs typeface="Segoe UI" pitchFamily="34" charset="0"/>
              </a:rPr>
              <a:t>configuration</a:t>
            </a:r>
            <a:r>
              <a:rPr lang="en-US" sz="1600" dirty="0" smtClean="0">
                <a:gradFill>
                  <a:gsLst>
                    <a:gs pos="2655">
                      <a:schemeClr val="tx1"/>
                    </a:gs>
                    <a:gs pos="31000">
                      <a:schemeClr val="tx1"/>
                    </a:gs>
                  </a:gsLst>
                  <a:lin ang="5400000" scaled="0"/>
                </a:gradFill>
                <a:cs typeface="Segoe UI" pitchFamily="34" charset="0"/>
              </a:rPr>
              <a:t>.</a:t>
            </a:r>
            <a:endParaRPr lang="en-US" sz="1600" dirty="0">
              <a:gradFill>
                <a:gsLst>
                  <a:gs pos="2655">
                    <a:schemeClr val="tx1"/>
                  </a:gs>
                  <a:gs pos="31000">
                    <a:schemeClr val="tx1"/>
                  </a:gs>
                </a:gsLst>
                <a:lin ang="5400000" scaled="0"/>
              </a:gradFill>
              <a:cs typeface="Segoe UI" pitchFamily="34" charset="0"/>
            </a:endParaRP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56392" y="1829211"/>
            <a:ext cx="6687444" cy="4876652"/>
          </a:xfrm>
          <a:prstGeom prst="rect">
            <a:avLst/>
          </a:prstGeom>
        </p:spPr>
      </p:pic>
      <p:pic>
        <p:nvPicPr>
          <p:cNvPr id="7" name="Picture 6"/>
          <p:cNvPicPr>
            <a:picLocks noChangeAspect="1"/>
          </p:cNvPicPr>
          <p:nvPr/>
        </p:nvPicPr>
        <p:blipFill rotWithShape="1">
          <a:blip r:embed="rId4"/>
          <a:srcRect t="-1" b="1472"/>
          <a:stretch/>
        </p:blipFill>
        <p:spPr>
          <a:xfrm>
            <a:off x="6922315" y="2486451"/>
            <a:ext cx="2430506" cy="2099825"/>
          </a:xfrm>
          <a:prstGeom prst="rect">
            <a:avLst/>
          </a:prstGeom>
          <a:ln w="19050">
            <a:solidFill>
              <a:schemeClr val="tx2"/>
            </a:solidFill>
          </a:ln>
        </p:spPr>
      </p:pic>
      <p:pic>
        <p:nvPicPr>
          <p:cNvPr id="8" name="Picture 7"/>
          <p:cNvPicPr>
            <a:picLocks noChangeAspect="1"/>
          </p:cNvPicPr>
          <p:nvPr/>
        </p:nvPicPr>
        <p:blipFill rotWithShape="1">
          <a:blip r:embed="rId5"/>
          <a:srcRect b="1633"/>
          <a:stretch/>
        </p:blipFill>
        <p:spPr>
          <a:xfrm>
            <a:off x="5899041" y="4796075"/>
            <a:ext cx="3453779" cy="1262837"/>
          </a:xfrm>
          <a:prstGeom prst="rect">
            <a:avLst/>
          </a:prstGeom>
          <a:ln w="19050">
            <a:solidFill>
              <a:schemeClr val="tx2"/>
            </a:solidFill>
          </a:ln>
        </p:spPr>
      </p:pic>
      <p:pic>
        <p:nvPicPr>
          <p:cNvPr id="9" name="Picture 8"/>
          <p:cNvPicPr>
            <a:picLocks noChangeAspect="1"/>
          </p:cNvPicPr>
          <p:nvPr/>
        </p:nvPicPr>
        <p:blipFill>
          <a:blip r:embed="rId6"/>
          <a:stretch>
            <a:fillRect/>
          </a:stretch>
        </p:blipFill>
        <p:spPr>
          <a:xfrm>
            <a:off x="9520123" y="2486451"/>
            <a:ext cx="2088981" cy="3572461"/>
          </a:xfrm>
          <a:prstGeom prst="rect">
            <a:avLst/>
          </a:prstGeom>
          <a:ln w="19050">
            <a:solidFill>
              <a:schemeClr val="tx2"/>
            </a:solidFill>
          </a:ln>
        </p:spPr>
      </p:pic>
      <p:pic>
        <p:nvPicPr>
          <p:cNvPr id="11" name="Picture 1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433664" y="1831341"/>
            <a:ext cx="6753947" cy="4874522"/>
          </a:xfrm>
          <a:prstGeom prst="rect">
            <a:avLst/>
          </a:prstGeom>
          <a:ln w="19050">
            <a:solidFill>
              <a:schemeClr val="tx2"/>
            </a:solidFill>
          </a:ln>
        </p:spPr>
      </p:pic>
      <p:pic>
        <p:nvPicPr>
          <p:cNvPr id="12" name="Picture 1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415638" y="1805892"/>
            <a:ext cx="6816384" cy="4928152"/>
          </a:xfrm>
          <a:prstGeom prst="rect">
            <a:avLst/>
          </a:prstGeom>
          <a:ln w="19050">
            <a:solidFill>
              <a:schemeClr val="tx2"/>
            </a:solidFill>
          </a:ln>
        </p:spPr>
      </p:pic>
      <p:pic>
        <p:nvPicPr>
          <p:cNvPr id="13" name="Picture 12"/>
          <p:cNvPicPr>
            <a:picLocks noChangeAspect="1"/>
          </p:cNvPicPr>
          <p:nvPr/>
        </p:nvPicPr>
        <p:blipFill>
          <a:blip r:embed="rId9"/>
          <a:stretch>
            <a:fillRect/>
          </a:stretch>
        </p:blipFill>
        <p:spPr>
          <a:xfrm>
            <a:off x="6387662" y="2903194"/>
            <a:ext cx="5195455" cy="2990037"/>
          </a:xfrm>
          <a:prstGeom prst="rect">
            <a:avLst/>
          </a:prstGeom>
          <a:ln w="19050">
            <a:solidFill>
              <a:schemeClr val="tx2"/>
            </a:solidFill>
          </a:ln>
        </p:spPr>
      </p:pic>
      <p:sp>
        <p:nvSpPr>
          <p:cNvPr id="14" name="Rectangle 13"/>
          <p:cNvSpPr/>
          <p:nvPr/>
        </p:nvSpPr>
        <p:spPr>
          <a:xfrm>
            <a:off x="274638" y="5176321"/>
            <a:ext cx="4572000" cy="770404"/>
          </a:xfrm>
          <a:prstGeom prst="rect">
            <a:avLst/>
          </a:prstGeom>
          <a:noFill/>
        </p:spPr>
        <p:txBody>
          <a:bodyPr wrap="square" lIns="146304">
            <a:spAutoFit/>
          </a:bodyPr>
          <a:lstStyle/>
          <a:p>
            <a:pPr marL="0" lvl="1" defTabSz="471608">
              <a:lnSpc>
                <a:spcPct val="90000"/>
              </a:lnSpc>
              <a:spcBef>
                <a:spcPts val="306"/>
              </a:spcBef>
              <a:spcAft>
                <a:spcPts val="612"/>
              </a:spcAft>
              <a:buClr>
                <a:srgbClr val="EFEFEF"/>
              </a:buClr>
            </a:pPr>
            <a:r>
              <a:rPr lang="en-US" sz="1600" dirty="0" smtClean="0">
                <a:gradFill>
                  <a:gsLst>
                    <a:gs pos="2655">
                      <a:schemeClr val="tx1"/>
                    </a:gs>
                    <a:gs pos="31000">
                      <a:schemeClr val="tx1"/>
                    </a:gs>
                  </a:gsLst>
                  <a:lin ang="5400000" scaled="0"/>
                </a:gradFill>
                <a:cs typeface="Segoe UI" pitchFamily="34" charset="0"/>
              </a:rPr>
              <a:t>Offers protection </a:t>
            </a:r>
            <a:r>
              <a:rPr lang="en-US" sz="1600" dirty="0">
                <a:gradFill>
                  <a:gsLst>
                    <a:gs pos="2655">
                      <a:schemeClr val="tx1"/>
                    </a:gs>
                    <a:gs pos="31000">
                      <a:schemeClr val="tx1"/>
                    </a:gs>
                  </a:gsLst>
                  <a:lin ang="5400000" scaled="0"/>
                </a:gradFill>
                <a:cs typeface="Segoe UI" pitchFamily="34" charset="0"/>
              </a:rPr>
              <a:t>to </a:t>
            </a:r>
            <a:r>
              <a:rPr lang="en-US" sz="1600" dirty="0" smtClean="0">
                <a:gradFill>
                  <a:gsLst>
                    <a:gs pos="2655">
                      <a:schemeClr val="tx1"/>
                    </a:gs>
                    <a:gs pos="31000">
                      <a:schemeClr val="tx1"/>
                    </a:gs>
                  </a:gsLst>
                  <a:lin ang="5400000" scaled="0"/>
                </a:gradFill>
                <a:cs typeface="Segoe UI" pitchFamily="34" charset="0"/>
              </a:rPr>
              <a:t>disk </a:t>
            </a:r>
            <a:r>
              <a:rPr lang="en-US" sz="1600" dirty="0">
                <a:gradFill>
                  <a:gsLst>
                    <a:gs pos="2655">
                      <a:schemeClr val="tx1"/>
                    </a:gs>
                    <a:gs pos="31000">
                      <a:schemeClr val="tx1"/>
                    </a:gs>
                  </a:gsLst>
                  <a:lin ang="5400000" scaled="0"/>
                </a:gradFill>
                <a:cs typeface="Segoe UI" pitchFamily="34" charset="0"/>
              </a:rPr>
              <a:t>and t</a:t>
            </a:r>
            <a:r>
              <a:rPr lang="en-US" sz="1600" dirty="0" smtClean="0">
                <a:gradFill>
                  <a:gsLst>
                    <a:gs pos="2655">
                      <a:schemeClr val="tx1"/>
                    </a:gs>
                    <a:gs pos="31000">
                      <a:schemeClr val="tx1"/>
                    </a:gs>
                  </a:gsLst>
                  <a:lin ang="5400000" scaled="0"/>
                </a:gradFill>
                <a:cs typeface="Segoe UI" pitchFamily="34" charset="0"/>
              </a:rPr>
              <a:t>ape, and </a:t>
            </a:r>
            <a:r>
              <a:rPr lang="en-US" sz="1600" dirty="0">
                <a:gradFill>
                  <a:gsLst>
                    <a:gs pos="2655">
                      <a:schemeClr val="tx1"/>
                    </a:gs>
                    <a:gs pos="31000">
                      <a:schemeClr val="tx1"/>
                    </a:gs>
                  </a:gsLst>
                  <a:lin ang="5400000" scaled="0"/>
                </a:gradFill>
                <a:cs typeface="Segoe UI" pitchFamily="34" charset="0"/>
              </a:rPr>
              <a:t>integration with Microsoft Azure Backup enables offsite, cloud protection</a:t>
            </a:r>
            <a:r>
              <a:rPr lang="en-US" sz="1600" dirty="0" smtClean="0">
                <a:gradFill>
                  <a:gsLst>
                    <a:gs pos="2655">
                      <a:schemeClr val="tx1"/>
                    </a:gs>
                    <a:gs pos="31000">
                      <a:schemeClr val="tx1"/>
                    </a:gs>
                  </a:gsLst>
                  <a:lin ang="5400000" scaled="0"/>
                </a:gradFill>
                <a:cs typeface="Segoe UI" pitchFamily="34" charset="0"/>
              </a:rPr>
              <a:t>.</a:t>
            </a:r>
            <a:endParaRPr lang="en-US" sz="1600" dirty="0">
              <a:gradFill>
                <a:gsLst>
                  <a:gs pos="2655">
                    <a:schemeClr val="tx1"/>
                  </a:gs>
                  <a:gs pos="31000">
                    <a:schemeClr val="tx1"/>
                  </a:gs>
                </a:gsLst>
                <a:lin ang="5400000" scaled="0"/>
              </a:gradFill>
              <a:cs typeface="Segoe UI" pitchFamily="34" charset="0"/>
            </a:endParaRPr>
          </a:p>
        </p:txBody>
      </p:sp>
      <p:sp>
        <p:nvSpPr>
          <p:cNvPr id="15" name="Rectangle 14"/>
          <p:cNvSpPr/>
          <p:nvPr/>
        </p:nvSpPr>
        <p:spPr>
          <a:xfrm>
            <a:off x="274638" y="3184059"/>
            <a:ext cx="4572000" cy="757130"/>
          </a:xfrm>
          <a:prstGeom prst="rect">
            <a:avLst/>
          </a:prstGeom>
          <a:noFill/>
        </p:spPr>
        <p:txBody>
          <a:bodyPr wrap="square" lIns="146304">
            <a:spAutoFit/>
          </a:bodyPr>
          <a:lstStyle/>
          <a:p>
            <a:pPr marL="0" lvl="1" defTabSz="471608">
              <a:lnSpc>
                <a:spcPct val="90000"/>
              </a:lnSpc>
              <a:spcBef>
                <a:spcPts val="306"/>
              </a:spcBef>
              <a:spcAft>
                <a:spcPts val="612"/>
              </a:spcAft>
              <a:buClr>
                <a:srgbClr val="EFEFEF"/>
              </a:buClr>
            </a:pPr>
            <a:r>
              <a:rPr lang="en-US" sz="1600" dirty="0" smtClean="0">
                <a:gradFill>
                  <a:gsLst>
                    <a:gs pos="2655">
                      <a:schemeClr val="tx1"/>
                    </a:gs>
                    <a:gs pos="31000">
                      <a:schemeClr val="tx1"/>
                    </a:gs>
                  </a:gsLst>
                  <a:lin ang="5400000" scaled="0"/>
                </a:gradFill>
                <a:cs typeface="Segoe UI" pitchFamily="34" charset="0"/>
              </a:rPr>
              <a:t>Protect </a:t>
            </a:r>
            <a:r>
              <a:rPr lang="en-US" sz="1600" dirty="0">
                <a:gradFill>
                  <a:gsLst>
                    <a:gs pos="2655">
                      <a:schemeClr val="tx1"/>
                    </a:gs>
                    <a:gs pos="31000">
                      <a:schemeClr val="tx1"/>
                    </a:gs>
                  </a:gsLst>
                  <a:lin ang="5400000" scaled="0"/>
                </a:gradFill>
                <a:cs typeface="Segoe UI" pitchFamily="34" charset="0"/>
              </a:rPr>
              <a:t>Windows Servers at multiple </a:t>
            </a:r>
            <a:r>
              <a:rPr lang="en-US" sz="1600" dirty="0" smtClean="0">
                <a:gradFill>
                  <a:gsLst>
                    <a:gs pos="2655">
                      <a:schemeClr val="tx1"/>
                    </a:gs>
                    <a:gs pos="31000">
                      <a:schemeClr val="tx1"/>
                    </a:gs>
                  </a:gsLst>
                  <a:lin ang="5400000" scaled="0"/>
                </a:gradFill>
                <a:cs typeface="Segoe UI" pitchFamily="34" charset="0"/>
              </a:rPr>
              <a:t>levels—</a:t>
            </a:r>
            <a:br>
              <a:rPr lang="en-US" sz="1600" dirty="0" smtClean="0">
                <a:gradFill>
                  <a:gsLst>
                    <a:gs pos="2655">
                      <a:schemeClr val="tx1"/>
                    </a:gs>
                    <a:gs pos="31000">
                      <a:schemeClr val="tx1"/>
                    </a:gs>
                  </a:gsLst>
                  <a:lin ang="5400000" scaled="0"/>
                </a:gradFill>
                <a:cs typeface="Segoe UI" pitchFamily="34" charset="0"/>
              </a:rPr>
            </a:br>
            <a:r>
              <a:rPr lang="en-US" sz="1600" dirty="0" smtClean="0">
                <a:gradFill>
                  <a:gsLst>
                    <a:gs pos="2655">
                      <a:schemeClr val="tx1"/>
                    </a:gs>
                    <a:gs pos="31000">
                      <a:schemeClr val="tx1"/>
                    </a:gs>
                  </a:gsLst>
                  <a:lin ang="5400000" scaled="0"/>
                </a:gradFill>
                <a:cs typeface="Segoe UI" pitchFamily="34" charset="0"/>
              </a:rPr>
              <a:t>file shares</a:t>
            </a:r>
            <a:r>
              <a:rPr lang="en-US" sz="1600" dirty="0">
                <a:gradFill>
                  <a:gsLst>
                    <a:gs pos="2655">
                      <a:schemeClr val="tx1"/>
                    </a:gs>
                    <a:gs pos="31000">
                      <a:schemeClr val="tx1"/>
                    </a:gs>
                  </a:gsLst>
                  <a:lin ang="5400000" scaled="0"/>
                </a:gradFill>
                <a:cs typeface="Segoe UI" pitchFamily="34" charset="0"/>
              </a:rPr>
              <a:t>, </a:t>
            </a:r>
            <a:r>
              <a:rPr lang="en-US" sz="1600" dirty="0" smtClean="0">
                <a:gradFill>
                  <a:gsLst>
                    <a:gs pos="2655">
                      <a:schemeClr val="tx1"/>
                    </a:gs>
                    <a:gs pos="31000">
                      <a:schemeClr val="tx1"/>
                    </a:gs>
                  </a:gsLst>
                  <a:lin ang="5400000" scaled="0"/>
                </a:gradFill>
                <a:cs typeface="Segoe UI" pitchFamily="34" charset="0"/>
              </a:rPr>
              <a:t>volumes and folders</a:t>
            </a:r>
            <a:r>
              <a:rPr lang="en-US" sz="1600" dirty="0">
                <a:gradFill>
                  <a:gsLst>
                    <a:gs pos="2655">
                      <a:schemeClr val="tx1"/>
                    </a:gs>
                    <a:gs pos="31000">
                      <a:schemeClr val="tx1"/>
                    </a:gs>
                  </a:gsLst>
                  <a:lin ang="5400000" scaled="0"/>
                </a:gradFill>
                <a:cs typeface="Segoe UI" pitchFamily="34" charset="0"/>
              </a:rPr>
              <a:t>, </a:t>
            </a:r>
            <a:r>
              <a:rPr lang="en-US" sz="1600" dirty="0" smtClean="0">
                <a:gradFill>
                  <a:gsLst>
                    <a:gs pos="2655">
                      <a:schemeClr val="tx1"/>
                    </a:gs>
                    <a:gs pos="31000">
                      <a:schemeClr val="tx1"/>
                    </a:gs>
                  </a:gsLst>
                  <a:lin ang="5400000" scaled="0"/>
                </a:gradFill>
                <a:cs typeface="Segoe UI" pitchFamily="34" charset="0"/>
              </a:rPr>
              <a:t>as often as every 15 </a:t>
            </a:r>
            <a:r>
              <a:rPr lang="en-US" sz="1600" dirty="0">
                <a:gradFill>
                  <a:gsLst>
                    <a:gs pos="2655">
                      <a:schemeClr val="tx1"/>
                    </a:gs>
                    <a:gs pos="31000">
                      <a:schemeClr val="tx1"/>
                    </a:gs>
                  </a:gsLst>
                  <a:lin ang="5400000" scaled="0"/>
                </a:gradFill>
                <a:cs typeface="Segoe UI" pitchFamily="34" charset="0"/>
              </a:rPr>
              <a:t>minutes</a:t>
            </a:r>
            <a:r>
              <a:rPr lang="en-US" sz="1600" dirty="0" smtClean="0">
                <a:gradFill>
                  <a:gsLst>
                    <a:gs pos="2655">
                      <a:schemeClr val="tx1"/>
                    </a:gs>
                    <a:gs pos="31000">
                      <a:schemeClr val="tx1"/>
                    </a:gs>
                  </a:gsLst>
                  <a:lin ang="5400000" scaled="0"/>
                </a:gradFill>
                <a:cs typeface="Segoe UI" pitchFamily="34" charset="0"/>
              </a:rPr>
              <a:t>.</a:t>
            </a:r>
            <a:endParaRPr lang="en-US" sz="1600" dirty="0">
              <a:gradFill>
                <a:gsLst>
                  <a:gs pos="2655">
                    <a:schemeClr val="tx1"/>
                  </a:gs>
                  <a:gs pos="31000">
                    <a:schemeClr val="tx1"/>
                  </a:gs>
                </a:gsLst>
                <a:lin ang="5400000" scaled="0"/>
              </a:gradFill>
              <a:cs typeface="Segoe UI" pitchFamily="34" charset="0"/>
            </a:endParaRPr>
          </a:p>
        </p:txBody>
      </p:sp>
      <p:sp>
        <p:nvSpPr>
          <p:cNvPr id="16" name="Rectangle 15"/>
          <p:cNvSpPr/>
          <p:nvPr/>
        </p:nvSpPr>
        <p:spPr>
          <a:xfrm>
            <a:off x="274638" y="3998829"/>
            <a:ext cx="4572000" cy="544380"/>
          </a:xfrm>
          <a:prstGeom prst="rect">
            <a:avLst/>
          </a:prstGeom>
          <a:noFill/>
        </p:spPr>
        <p:txBody>
          <a:bodyPr wrap="square" lIns="146304">
            <a:spAutoFit/>
          </a:bodyPr>
          <a:lstStyle/>
          <a:p>
            <a:pPr marL="0" lvl="1" defTabSz="471608">
              <a:lnSpc>
                <a:spcPct val="90000"/>
              </a:lnSpc>
              <a:spcBef>
                <a:spcPts val="306"/>
              </a:spcBef>
              <a:spcAft>
                <a:spcPts val="612"/>
              </a:spcAft>
              <a:buClr>
                <a:srgbClr val="EFEFEF"/>
              </a:buClr>
            </a:pPr>
            <a:r>
              <a:rPr lang="en-US" sz="1600" dirty="0" smtClean="0">
                <a:gradFill>
                  <a:gsLst>
                    <a:gs pos="2655">
                      <a:schemeClr val="tx1"/>
                    </a:gs>
                    <a:gs pos="31000">
                      <a:schemeClr val="tx1"/>
                    </a:gs>
                  </a:gsLst>
                  <a:lin ang="5400000" scaled="0"/>
                </a:gradFill>
                <a:cs typeface="Segoe UI" pitchFamily="34" charset="0"/>
              </a:rPr>
              <a:t>Supports </a:t>
            </a:r>
            <a:r>
              <a:rPr lang="en-US" sz="1600" dirty="0">
                <a:gradFill>
                  <a:gsLst>
                    <a:gs pos="2655">
                      <a:schemeClr val="tx1"/>
                    </a:gs>
                    <a:gs pos="31000">
                      <a:schemeClr val="tx1"/>
                    </a:gs>
                  </a:gsLst>
                  <a:lin ang="5400000" scaled="0"/>
                </a:gradFill>
                <a:cs typeface="Segoe UI" pitchFamily="34" charset="0"/>
              </a:rPr>
              <a:t>protection of </a:t>
            </a:r>
            <a:r>
              <a:rPr lang="en-US" sz="1600" dirty="0" smtClean="0">
                <a:gradFill>
                  <a:gsLst>
                    <a:gs pos="2655">
                      <a:schemeClr val="tx1"/>
                    </a:gs>
                    <a:gs pos="31000">
                      <a:schemeClr val="tx1"/>
                    </a:gs>
                  </a:gsLst>
                  <a:lin ang="5400000" scaled="0"/>
                </a:gradFill>
                <a:cs typeface="Segoe UI" pitchFamily="34" charset="0"/>
              </a:rPr>
              <a:t>system </a:t>
            </a:r>
            <a:r>
              <a:rPr lang="en-US" sz="1600" dirty="0">
                <a:gradFill>
                  <a:gsLst>
                    <a:gs pos="2655">
                      <a:schemeClr val="tx1"/>
                    </a:gs>
                    <a:gs pos="31000">
                      <a:schemeClr val="tx1"/>
                    </a:gs>
                  </a:gsLst>
                  <a:lin ang="5400000" scaled="0"/>
                </a:gradFill>
                <a:cs typeface="Segoe UI" pitchFamily="34" charset="0"/>
              </a:rPr>
              <a:t>s</a:t>
            </a:r>
            <a:r>
              <a:rPr lang="en-US" sz="1600" dirty="0" smtClean="0">
                <a:gradFill>
                  <a:gsLst>
                    <a:gs pos="2655">
                      <a:schemeClr val="tx1"/>
                    </a:gs>
                    <a:gs pos="31000">
                      <a:schemeClr val="tx1"/>
                    </a:gs>
                  </a:gsLst>
                  <a:lin ang="5400000" scaled="0"/>
                </a:gradFill>
                <a:cs typeface="Segoe UI" pitchFamily="34" charset="0"/>
              </a:rPr>
              <a:t>tate and </a:t>
            </a:r>
            <a:r>
              <a:rPr lang="en-US" sz="1600" dirty="0">
                <a:gradFill>
                  <a:gsLst>
                    <a:gs pos="2655">
                      <a:schemeClr val="tx1"/>
                    </a:gs>
                    <a:gs pos="31000">
                      <a:schemeClr val="tx1"/>
                    </a:gs>
                  </a:gsLst>
                  <a:lin ang="5400000" scaled="0"/>
                </a:gradFill>
                <a:cs typeface="Segoe UI" pitchFamily="34" charset="0"/>
              </a:rPr>
              <a:t>provides </a:t>
            </a:r>
            <a:r>
              <a:rPr lang="en-US" sz="1600" dirty="0" smtClean="0">
                <a:gradFill>
                  <a:gsLst>
                    <a:gs pos="2655">
                      <a:schemeClr val="tx1"/>
                    </a:gs>
                    <a:gs pos="31000">
                      <a:schemeClr val="tx1"/>
                    </a:gs>
                  </a:gsLst>
                  <a:lin ang="5400000" scaled="0"/>
                </a:gradFill>
                <a:cs typeface="Segoe UI" pitchFamily="34" charset="0"/>
              </a:rPr>
              <a:t>bare </a:t>
            </a:r>
            <a:r>
              <a:rPr lang="en-US" sz="1600" dirty="0">
                <a:gradFill>
                  <a:gsLst>
                    <a:gs pos="2655">
                      <a:schemeClr val="tx1"/>
                    </a:gs>
                    <a:gs pos="31000">
                      <a:schemeClr val="tx1"/>
                    </a:gs>
                  </a:gsLst>
                  <a:lin ang="5400000" scaled="0"/>
                </a:gradFill>
                <a:cs typeface="Segoe UI" pitchFamily="34" charset="0"/>
              </a:rPr>
              <a:t>m</a:t>
            </a:r>
            <a:r>
              <a:rPr lang="en-US" sz="1600" dirty="0" smtClean="0">
                <a:gradFill>
                  <a:gsLst>
                    <a:gs pos="2655">
                      <a:schemeClr val="tx1"/>
                    </a:gs>
                    <a:gs pos="31000">
                      <a:schemeClr val="tx1"/>
                    </a:gs>
                  </a:gsLst>
                  <a:lin ang="5400000" scaled="0"/>
                </a:gradFill>
                <a:cs typeface="Segoe UI" pitchFamily="34" charset="0"/>
              </a:rPr>
              <a:t>etal </a:t>
            </a:r>
            <a:r>
              <a:rPr lang="en-US" sz="1600" dirty="0">
                <a:gradFill>
                  <a:gsLst>
                    <a:gs pos="2655">
                      <a:schemeClr val="tx1"/>
                    </a:gs>
                    <a:gs pos="31000">
                      <a:schemeClr val="tx1"/>
                    </a:gs>
                  </a:gsLst>
                  <a:lin ang="5400000" scaled="0"/>
                </a:gradFill>
                <a:cs typeface="Segoe UI" pitchFamily="34" charset="0"/>
              </a:rPr>
              <a:t>r</a:t>
            </a:r>
            <a:r>
              <a:rPr lang="en-US" sz="1600" dirty="0" smtClean="0">
                <a:gradFill>
                  <a:gsLst>
                    <a:gs pos="2655">
                      <a:schemeClr val="tx1"/>
                    </a:gs>
                    <a:gs pos="31000">
                      <a:schemeClr val="tx1"/>
                    </a:gs>
                  </a:gsLst>
                  <a:lin ang="5400000" scaled="0"/>
                </a:gradFill>
                <a:cs typeface="Segoe UI" pitchFamily="34" charset="0"/>
              </a:rPr>
              <a:t>ecovery.</a:t>
            </a:r>
            <a:endParaRPr lang="en-US" sz="1600" dirty="0">
              <a:gradFill>
                <a:gsLst>
                  <a:gs pos="2655">
                    <a:schemeClr val="tx1"/>
                  </a:gs>
                  <a:gs pos="31000">
                    <a:schemeClr val="tx1"/>
                  </a:gs>
                </a:gsLst>
                <a:lin ang="5400000" scaled="0"/>
              </a:gradFill>
              <a:cs typeface="Segoe UI" pitchFamily="34" charset="0"/>
            </a:endParaRPr>
          </a:p>
        </p:txBody>
      </p:sp>
      <p:sp>
        <p:nvSpPr>
          <p:cNvPr id="17" name="Rectangle 16"/>
          <p:cNvSpPr/>
          <p:nvPr/>
        </p:nvSpPr>
        <p:spPr>
          <a:xfrm>
            <a:off x="274638" y="4587575"/>
            <a:ext cx="4572000" cy="535531"/>
          </a:xfrm>
          <a:prstGeom prst="rect">
            <a:avLst/>
          </a:prstGeom>
          <a:noFill/>
        </p:spPr>
        <p:txBody>
          <a:bodyPr wrap="square" lIns="146304">
            <a:spAutoFit/>
          </a:bodyPr>
          <a:lstStyle/>
          <a:p>
            <a:pPr marL="0" lvl="1" defTabSz="471608">
              <a:lnSpc>
                <a:spcPct val="90000"/>
              </a:lnSpc>
              <a:spcBef>
                <a:spcPts val="306"/>
              </a:spcBef>
              <a:spcAft>
                <a:spcPts val="612"/>
              </a:spcAft>
              <a:buClr>
                <a:srgbClr val="EFEFEF"/>
              </a:buClr>
            </a:pPr>
            <a:r>
              <a:rPr lang="en-US" sz="1600" dirty="0" smtClean="0">
                <a:gradFill>
                  <a:gsLst>
                    <a:gs pos="2655">
                      <a:schemeClr val="tx1"/>
                    </a:gs>
                    <a:gs pos="31000">
                      <a:schemeClr val="tx1"/>
                    </a:gs>
                  </a:gsLst>
                  <a:lin ang="5400000" scaled="0"/>
                </a:gradFill>
                <a:cs typeface="Segoe UI" pitchFamily="34" charset="0"/>
              </a:rPr>
              <a:t>Provides granular </a:t>
            </a:r>
            <a:r>
              <a:rPr lang="en-US" sz="1600" dirty="0">
                <a:gradFill>
                  <a:gsLst>
                    <a:gs pos="2655">
                      <a:schemeClr val="tx1"/>
                    </a:gs>
                    <a:gs pos="31000">
                      <a:schemeClr val="tx1"/>
                    </a:gs>
                  </a:gsLst>
                  <a:lin ang="5400000" scaled="0"/>
                </a:gradFill>
                <a:cs typeface="Segoe UI" pitchFamily="34" charset="0"/>
              </a:rPr>
              <a:t>protection of Domain </a:t>
            </a:r>
            <a:r>
              <a:rPr lang="en-US" sz="1600" dirty="0" smtClean="0">
                <a:gradFill>
                  <a:gsLst>
                    <a:gs pos="2655">
                      <a:schemeClr val="tx1"/>
                    </a:gs>
                    <a:gs pos="31000">
                      <a:schemeClr val="tx1"/>
                    </a:gs>
                  </a:gsLst>
                  <a:lin ang="5400000" scaled="0"/>
                </a:gradFill>
                <a:cs typeface="Segoe UI" pitchFamily="34" charset="0"/>
              </a:rPr>
              <a:t>Controller, File Server, and </a:t>
            </a:r>
            <a:r>
              <a:rPr lang="en-US" sz="1600" dirty="0">
                <a:gradFill>
                  <a:gsLst>
                    <a:gs pos="2655">
                      <a:schemeClr val="tx1"/>
                    </a:gs>
                    <a:gs pos="31000">
                      <a:schemeClr val="tx1"/>
                    </a:gs>
                  </a:gsLst>
                  <a:lin ang="5400000" scaled="0"/>
                </a:gradFill>
                <a:cs typeface="Segoe UI" pitchFamily="34" charset="0"/>
              </a:rPr>
              <a:t>Hyper-V </a:t>
            </a:r>
            <a:r>
              <a:rPr lang="en-US" sz="1600" dirty="0" smtClean="0">
                <a:gradFill>
                  <a:gsLst>
                    <a:gs pos="2655">
                      <a:schemeClr val="tx1"/>
                    </a:gs>
                    <a:gs pos="31000">
                      <a:schemeClr val="tx1"/>
                    </a:gs>
                  </a:gsLst>
                  <a:lin ang="5400000" scaled="0"/>
                </a:gradFill>
                <a:cs typeface="Segoe UI" pitchFamily="34" charset="0"/>
              </a:rPr>
              <a:t>roles.</a:t>
            </a:r>
            <a:endParaRPr lang="en-US" sz="1600" dirty="0">
              <a:gradFill>
                <a:gsLst>
                  <a:gs pos="2655">
                    <a:schemeClr val="tx1"/>
                  </a:gs>
                  <a:gs pos="31000">
                    <a:schemeClr val="tx1"/>
                  </a:gs>
                </a:gsLst>
                <a:lin ang="5400000" scaled="0"/>
              </a:gradFill>
              <a:cs typeface="Segoe UI" pitchFamily="34" charset="0"/>
            </a:endParaRPr>
          </a:p>
        </p:txBody>
      </p:sp>
      <p:sp>
        <p:nvSpPr>
          <p:cNvPr id="18" name="Rectangle 17"/>
          <p:cNvSpPr/>
          <p:nvPr/>
        </p:nvSpPr>
        <p:spPr>
          <a:xfrm>
            <a:off x="274638" y="5991091"/>
            <a:ext cx="4572000" cy="770404"/>
          </a:xfrm>
          <a:prstGeom prst="rect">
            <a:avLst/>
          </a:prstGeom>
          <a:noFill/>
        </p:spPr>
        <p:txBody>
          <a:bodyPr wrap="square" lIns="146304">
            <a:spAutoFit/>
          </a:bodyPr>
          <a:lstStyle/>
          <a:p>
            <a:pPr marL="0" lvl="1" defTabSz="471608">
              <a:lnSpc>
                <a:spcPct val="90000"/>
              </a:lnSpc>
              <a:spcBef>
                <a:spcPts val="306"/>
              </a:spcBef>
              <a:spcAft>
                <a:spcPts val="612"/>
              </a:spcAft>
              <a:buClr>
                <a:srgbClr val="EFEFEF"/>
              </a:buClr>
            </a:pPr>
            <a:r>
              <a:rPr lang="en-US" sz="1600" dirty="0" smtClean="0">
                <a:gradFill>
                  <a:gsLst>
                    <a:gs pos="2655">
                      <a:schemeClr val="tx1"/>
                    </a:gs>
                    <a:gs pos="31000">
                      <a:schemeClr val="tx1"/>
                    </a:gs>
                  </a:gsLst>
                  <a:lin ang="5400000" scaled="0"/>
                </a:gradFill>
                <a:cs typeface="Segoe UI" pitchFamily="34" charset="0"/>
              </a:rPr>
              <a:t>Supports </a:t>
            </a:r>
            <a:r>
              <a:rPr lang="en-US" sz="1600" dirty="0">
                <a:gradFill>
                  <a:gsLst>
                    <a:gs pos="2655">
                      <a:schemeClr val="tx1"/>
                    </a:gs>
                    <a:gs pos="31000">
                      <a:schemeClr val="tx1"/>
                    </a:gs>
                  </a:gsLst>
                  <a:lin ang="5400000" scaled="0"/>
                </a:gradFill>
                <a:cs typeface="Segoe UI" pitchFamily="34" charset="0"/>
              </a:rPr>
              <a:t>item-level recovery to original or alternative locations, even from Microsoft </a:t>
            </a:r>
            <a:r>
              <a:rPr lang="en-US" sz="1600" dirty="0" smtClean="0">
                <a:gradFill>
                  <a:gsLst>
                    <a:gs pos="2655">
                      <a:schemeClr val="tx1"/>
                    </a:gs>
                    <a:gs pos="31000">
                      <a:schemeClr val="tx1"/>
                    </a:gs>
                  </a:gsLst>
                  <a:lin ang="5400000" scaled="0"/>
                </a:gradFill>
                <a:cs typeface="Segoe UI" pitchFamily="34" charset="0"/>
              </a:rPr>
              <a:t/>
            </a:r>
            <a:br>
              <a:rPr lang="en-US" sz="1600" dirty="0" smtClean="0">
                <a:gradFill>
                  <a:gsLst>
                    <a:gs pos="2655">
                      <a:schemeClr val="tx1"/>
                    </a:gs>
                    <a:gs pos="31000">
                      <a:schemeClr val="tx1"/>
                    </a:gs>
                  </a:gsLst>
                  <a:lin ang="5400000" scaled="0"/>
                </a:gradFill>
                <a:cs typeface="Segoe UI" pitchFamily="34" charset="0"/>
              </a:rPr>
            </a:br>
            <a:r>
              <a:rPr lang="en-US" sz="1600" dirty="0" smtClean="0">
                <a:gradFill>
                  <a:gsLst>
                    <a:gs pos="2655">
                      <a:schemeClr val="tx1"/>
                    </a:gs>
                    <a:gs pos="31000">
                      <a:schemeClr val="tx1"/>
                    </a:gs>
                  </a:gsLst>
                  <a:lin ang="5400000" scaled="0"/>
                </a:gradFill>
                <a:cs typeface="Segoe UI" pitchFamily="34" charset="0"/>
              </a:rPr>
              <a:t>Azure </a:t>
            </a:r>
            <a:r>
              <a:rPr lang="en-US" sz="1600" dirty="0">
                <a:gradFill>
                  <a:gsLst>
                    <a:gs pos="2655">
                      <a:schemeClr val="tx1"/>
                    </a:gs>
                    <a:gs pos="31000">
                      <a:schemeClr val="tx1"/>
                    </a:gs>
                  </a:gsLst>
                  <a:lin ang="5400000" scaled="0"/>
                </a:gradFill>
                <a:cs typeface="Segoe UI" pitchFamily="34" charset="0"/>
              </a:rPr>
              <a:t>Backup.</a:t>
            </a:r>
          </a:p>
        </p:txBody>
      </p:sp>
    </p:spTree>
    <p:extLst>
      <p:ext uri="{BB962C8B-B14F-4D97-AF65-F5344CB8AC3E}">
        <p14:creationId xmlns:p14="http://schemas.microsoft.com/office/powerpoint/2010/main" val="99861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53" presetClass="entr" presetSubtype="16"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53" presetClass="entr" presetSubtype="16"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ppt_w</p:attrName>
                                        </p:attrNameLst>
                                      </p:cBhvr>
                                      <p:tavLst>
                                        <p:tav tm="0">
                                          <p:val>
                                            <p:fltVal val="0"/>
                                          </p:val>
                                        </p:tav>
                                        <p:tav tm="100000">
                                          <p:val>
                                            <p:strVal val="#ppt_w"/>
                                          </p:val>
                                        </p:tav>
                                      </p:tavLst>
                                    </p:anim>
                                    <p:anim calcmode="lin" valueType="num">
                                      <p:cBhvr>
                                        <p:cTn id="29" dur="500" fill="hold"/>
                                        <p:tgtEl>
                                          <p:spTgt spid="8"/>
                                        </p:tgtEl>
                                        <p:attrNameLst>
                                          <p:attrName>ppt_h</p:attrName>
                                        </p:attrNameLst>
                                      </p:cBhvr>
                                      <p:tavLst>
                                        <p:tav tm="0">
                                          <p:val>
                                            <p:fltVal val="0"/>
                                          </p:val>
                                        </p:tav>
                                        <p:tav tm="100000">
                                          <p:val>
                                            <p:strVal val="#ppt_h"/>
                                          </p:val>
                                        </p:tav>
                                      </p:tavLst>
                                    </p:anim>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fltVal val="0"/>
                                          </p:val>
                                        </p:tav>
                                        <p:tav tm="100000">
                                          <p:val>
                                            <p:strVal val="#ppt_w"/>
                                          </p:val>
                                        </p:tav>
                                      </p:tavLst>
                                    </p:anim>
                                    <p:anim calcmode="lin" valueType="num">
                                      <p:cBhvr>
                                        <p:cTn id="36" dur="500" fill="hold"/>
                                        <p:tgtEl>
                                          <p:spTgt spid="9"/>
                                        </p:tgtEl>
                                        <p:attrNameLst>
                                          <p:attrName>ppt_h</p:attrName>
                                        </p:attrNameLst>
                                      </p:cBhvr>
                                      <p:tavLst>
                                        <p:tav tm="0">
                                          <p:val>
                                            <p:fltVal val="0"/>
                                          </p:val>
                                        </p:tav>
                                        <p:tav tm="100000">
                                          <p:val>
                                            <p:strVal val="#ppt_h"/>
                                          </p:val>
                                        </p:tav>
                                      </p:tavLst>
                                    </p:anim>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13"/>
                                        </p:tgtEl>
                                        <p:attrNameLst>
                                          <p:attrName>style.visibility</p:attrName>
                                        </p:attrNameLst>
                                      </p:cBhvr>
                                      <p:to>
                                        <p:strVal val="visible"/>
                                      </p:to>
                                    </p:set>
                                    <p:anim calcmode="lin" valueType="num">
                                      <p:cBhvr>
                                        <p:cTn id="58" dur="500" fill="hold"/>
                                        <p:tgtEl>
                                          <p:spTgt spid="13"/>
                                        </p:tgtEl>
                                        <p:attrNameLst>
                                          <p:attrName>ppt_w</p:attrName>
                                        </p:attrNameLst>
                                      </p:cBhvr>
                                      <p:tavLst>
                                        <p:tav tm="0">
                                          <p:val>
                                            <p:fltVal val="0"/>
                                          </p:val>
                                        </p:tav>
                                        <p:tav tm="100000">
                                          <p:val>
                                            <p:strVal val="#ppt_w"/>
                                          </p:val>
                                        </p:tav>
                                      </p:tavLst>
                                    </p:anim>
                                    <p:anim calcmode="lin" valueType="num">
                                      <p:cBhvr>
                                        <p:cTn id="59" dur="500" fill="hold"/>
                                        <p:tgtEl>
                                          <p:spTgt spid="13"/>
                                        </p:tgtEl>
                                        <p:attrNameLst>
                                          <p:attrName>ppt_h</p:attrName>
                                        </p:attrNameLst>
                                      </p:cBhvr>
                                      <p:tavLst>
                                        <p:tav tm="0">
                                          <p:val>
                                            <p:fltVal val="0"/>
                                          </p:val>
                                        </p:tav>
                                        <p:tav tm="100000">
                                          <p:val>
                                            <p:strVal val="#ppt_h"/>
                                          </p:val>
                                        </p:tav>
                                      </p:tavLst>
                                    </p:anim>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lumMod val="50000"/>
                  </a:schemeClr>
                </a:solidFill>
              </a:rPr>
              <a:t>Hyper-V virtual </a:t>
            </a:r>
            <a:r>
              <a:rPr lang="en-US" dirty="0">
                <a:solidFill>
                  <a:schemeClr val="bg1">
                    <a:lumMod val="50000"/>
                  </a:schemeClr>
                </a:solidFill>
              </a:rPr>
              <a:t>m</a:t>
            </a:r>
            <a:r>
              <a:rPr lang="en-US" dirty="0" smtClean="0">
                <a:solidFill>
                  <a:schemeClr val="bg1">
                    <a:lumMod val="50000"/>
                  </a:schemeClr>
                </a:solidFill>
              </a:rPr>
              <a:t>achine </a:t>
            </a:r>
            <a:r>
              <a:rPr lang="en-US" dirty="0">
                <a:solidFill>
                  <a:schemeClr val="bg1">
                    <a:lumMod val="50000"/>
                  </a:schemeClr>
                </a:solidFill>
              </a:rPr>
              <a:t>p</a:t>
            </a:r>
            <a:r>
              <a:rPr lang="en-US" dirty="0" smtClean="0">
                <a:solidFill>
                  <a:schemeClr val="bg1">
                    <a:lumMod val="50000"/>
                  </a:schemeClr>
                </a:solidFill>
              </a:rPr>
              <a:t>rotection</a:t>
            </a:r>
            <a:r>
              <a:rPr lang="en-US" dirty="0" smtClean="0"/>
              <a:t/>
            </a:r>
            <a:br>
              <a:rPr lang="en-US" dirty="0" smtClean="0"/>
            </a:br>
            <a:r>
              <a:rPr lang="en-US" sz="3400" dirty="0">
                <a:gradFill>
                  <a:gsLst>
                    <a:gs pos="2655">
                      <a:schemeClr val="accent1"/>
                    </a:gs>
                    <a:gs pos="31000">
                      <a:schemeClr val="accent1"/>
                    </a:gs>
                  </a:gsLst>
                  <a:lin ang="5400000" scaled="0"/>
                </a:gradFill>
              </a:rPr>
              <a:t>Granular end-to-end protection at </a:t>
            </a:r>
            <a:r>
              <a:rPr lang="en-US" sz="3400" dirty="0" smtClean="0">
                <a:gradFill>
                  <a:gsLst>
                    <a:gs pos="2655">
                      <a:schemeClr val="accent1"/>
                    </a:gs>
                    <a:gs pos="31000">
                      <a:schemeClr val="accent1"/>
                    </a:gs>
                  </a:gsLst>
                  <a:lin ang="5400000" scaled="0"/>
                </a:gradFill>
              </a:rPr>
              <a:t>private cloud scale</a:t>
            </a:r>
            <a:endParaRPr lang="en-US" sz="3400" dirty="0">
              <a:gradFill>
                <a:gsLst>
                  <a:gs pos="2655">
                    <a:schemeClr val="accent1"/>
                  </a:gs>
                  <a:gs pos="31000">
                    <a:schemeClr val="accent1"/>
                  </a:gs>
                </a:gsLst>
                <a:lin ang="5400000" scaled="0"/>
              </a:gradFill>
            </a:endParaRPr>
          </a:p>
        </p:txBody>
      </p:sp>
      <p:sp>
        <p:nvSpPr>
          <p:cNvPr id="87" name="Rectangle 86"/>
          <p:cNvSpPr/>
          <p:nvPr/>
        </p:nvSpPr>
        <p:spPr>
          <a:xfrm>
            <a:off x="274321" y="1907957"/>
            <a:ext cx="5486718" cy="2095958"/>
          </a:xfrm>
          <a:prstGeom prst="rect">
            <a:avLst/>
          </a:prstGeom>
          <a:noFill/>
        </p:spPr>
        <p:txBody>
          <a:bodyPr wrap="square" lIns="146304">
            <a:spAutoFit/>
          </a:bodyPr>
          <a:lstStyle/>
          <a:p>
            <a:pPr marL="0" lvl="1" defTabSz="471608">
              <a:lnSpc>
                <a:spcPct val="90000"/>
              </a:lnSpc>
              <a:spcBef>
                <a:spcPts val="306"/>
              </a:spcBef>
              <a:spcAft>
                <a:spcPts val="612"/>
              </a:spcAft>
              <a:buClr>
                <a:srgbClr val="EFEFEF"/>
              </a:buClr>
            </a:pPr>
            <a:r>
              <a:rPr lang="en-US" sz="1600" b="1" dirty="0">
                <a:gradFill>
                  <a:gsLst>
                    <a:gs pos="2655">
                      <a:schemeClr val="accent1"/>
                    </a:gs>
                    <a:gs pos="31000">
                      <a:schemeClr val="accent1"/>
                    </a:gs>
                  </a:gsLst>
                  <a:lin ang="5400000" scaled="0"/>
                </a:gradFill>
                <a:cs typeface="Segoe UI" pitchFamily="34" charset="0"/>
              </a:rPr>
              <a:t>Flexible </a:t>
            </a:r>
            <a:r>
              <a:rPr lang="en-US" sz="1600" b="1" dirty="0" smtClean="0">
                <a:gradFill>
                  <a:gsLst>
                    <a:gs pos="2655">
                      <a:schemeClr val="accent1"/>
                    </a:gs>
                    <a:gs pos="31000">
                      <a:schemeClr val="accent1"/>
                    </a:gs>
                  </a:gsLst>
                  <a:lin ang="5400000" scaled="0"/>
                </a:gradFill>
                <a:cs typeface="Segoe UI" pitchFamily="34" charset="0"/>
              </a:rPr>
              <a:t>configurations and enterprise-class scalability: </a:t>
            </a:r>
            <a:r>
              <a:rPr lang="en-US" sz="1600" dirty="0" smtClean="0">
                <a:gradFill>
                  <a:gsLst>
                    <a:gs pos="2655">
                      <a:schemeClr val="tx1"/>
                    </a:gs>
                    <a:gs pos="31000">
                      <a:schemeClr val="tx1"/>
                    </a:gs>
                  </a:gsLst>
                  <a:lin ang="5400000" scaled="0"/>
                </a:gradFill>
                <a:cs typeface="Segoe UI" pitchFamily="34" charset="0"/>
              </a:rPr>
              <a:t>DPM </a:t>
            </a:r>
            <a:r>
              <a:rPr lang="en-US" sz="1600" dirty="0">
                <a:gradFill>
                  <a:gsLst>
                    <a:gs pos="2655">
                      <a:schemeClr val="tx1"/>
                    </a:gs>
                    <a:gs pos="31000">
                      <a:schemeClr val="tx1"/>
                    </a:gs>
                  </a:gsLst>
                  <a:lin ang="5400000" scaled="0"/>
                </a:gradFill>
                <a:cs typeface="Segoe UI" pitchFamily="34" charset="0"/>
              </a:rPr>
              <a:t>supports protection of VMs that reside on </a:t>
            </a:r>
            <a:r>
              <a:rPr lang="en-US" sz="1600" dirty="0" smtClean="0">
                <a:gradFill>
                  <a:gsLst>
                    <a:gs pos="2655">
                      <a:schemeClr val="tx1"/>
                    </a:gs>
                    <a:gs pos="31000">
                      <a:schemeClr val="tx1"/>
                    </a:gs>
                  </a:gsLst>
                  <a:lin ang="5400000" scaled="0"/>
                </a:gradFill>
                <a:cs typeface="Segoe UI" pitchFamily="34" charset="0"/>
              </a:rPr>
              <a:t>cluster-shared volumes </a:t>
            </a:r>
            <a:r>
              <a:rPr lang="en-US" sz="1600" dirty="0">
                <a:gradFill>
                  <a:gsLst>
                    <a:gs pos="2655">
                      <a:schemeClr val="tx1"/>
                    </a:gs>
                    <a:gs pos="31000">
                      <a:schemeClr val="tx1"/>
                    </a:gs>
                  </a:gsLst>
                  <a:lin ang="5400000" scaled="0"/>
                </a:gradFill>
                <a:cs typeface="Segoe UI" pitchFamily="34" charset="0"/>
              </a:rPr>
              <a:t>and those accessed </a:t>
            </a:r>
            <a:r>
              <a:rPr lang="en-US" sz="1600" dirty="0" smtClean="0">
                <a:gradFill>
                  <a:gsLst>
                    <a:gs pos="2655">
                      <a:schemeClr val="tx1"/>
                    </a:gs>
                    <a:gs pos="31000">
                      <a:schemeClr val="tx1"/>
                    </a:gs>
                  </a:gsLst>
                  <a:lin ang="5400000" scaled="0"/>
                </a:gradFill>
                <a:cs typeface="Segoe UI" pitchFamily="34" charset="0"/>
              </a:rPr>
              <a:t>through </a:t>
            </a:r>
            <a:r>
              <a:rPr lang="en-US" sz="1600" dirty="0">
                <a:gradFill>
                  <a:gsLst>
                    <a:gs pos="2655">
                      <a:schemeClr val="tx1"/>
                    </a:gs>
                    <a:gs pos="31000">
                      <a:schemeClr val="tx1"/>
                    </a:gs>
                  </a:gsLst>
                  <a:lin ang="5400000" scaled="0"/>
                </a:gradFill>
                <a:cs typeface="Segoe UI" pitchFamily="34" charset="0"/>
              </a:rPr>
              <a:t>SMB 3.0.</a:t>
            </a:r>
          </a:p>
          <a:p>
            <a:pPr marL="0" lvl="1" defTabSz="471608">
              <a:lnSpc>
                <a:spcPct val="90000"/>
              </a:lnSpc>
              <a:spcBef>
                <a:spcPts val="306"/>
              </a:spcBef>
              <a:spcAft>
                <a:spcPts val="612"/>
              </a:spcAft>
              <a:buClr>
                <a:srgbClr val="EFEFEF"/>
              </a:buClr>
            </a:pPr>
            <a:r>
              <a:rPr lang="en-US" sz="1600" dirty="0">
                <a:gradFill>
                  <a:gsLst>
                    <a:gs pos="2655">
                      <a:schemeClr val="tx1"/>
                    </a:gs>
                    <a:gs pos="31000">
                      <a:schemeClr val="tx1"/>
                    </a:gs>
                  </a:gsLst>
                  <a:lin ang="5400000" scaled="0"/>
                </a:gradFill>
                <a:cs typeface="Segoe UI" pitchFamily="34" charset="0"/>
              </a:rPr>
              <a:t>Each DPM </a:t>
            </a:r>
            <a:r>
              <a:rPr lang="en-US" sz="1600" dirty="0" smtClean="0">
                <a:gradFill>
                  <a:gsLst>
                    <a:gs pos="2655">
                      <a:schemeClr val="tx1"/>
                    </a:gs>
                    <a:gs pos="31000">
                      <a:schemeClr val="tx1"/>
                    </a:gs>
                  </a:gsLst>
                  <a:lin ang="5400000" scaled="0"/>
                </a:gradFill>
                <a:cs typeface="Segoe UI" pitchFamily="34" charset="0"/>
              </a:rPr>
              <a:t>server </a:t>
            </a:r>
            <a:r>
              <a:rPr lang="en-US" sz="1600" dirty="0">
                <a:gradFill>
                  <a:gsLst>
                    <a:gs pos="2655">
                      <a:schemeClr val="tx1"/>
                    </a:gs>
                    <a:gs pos="31000">
                      <a:schemeClr val="tx1"/>
                    </a:gs>
                  </a:gsLst>
                  <a:lin ang="5400000" scaled="0"/>
                </a:gradFill>
                <a:cs typeface="Segoe UI" pitchFamily="34" charset="0"/>
              </a:rPr>
              <a:t>protects up to 800 VMs, each with 100GB </a:t>
            </a:r>
            <a:r>
              <a:rPr lang="en-US" sz="1600" dirty="0" smtClean="0">
                <a:gradFill>
                  <a:gsLst>
                    <a:gs pos="2655">
                      <a:schemeClr val="tx1"/>
                    </a:gs>
                    <a:gs pos="31000">
                      <a:schemeClr val="tx1"/>
                    </a:gs>
                  </a:gsLst>
                  <a:lin ang="5400000" scaled="0"/>
                </a:gradFill>
                <a:cs typeface="Segoe UI" pitchFamily="34" charset="0"/>
              </a:rPr>
              <a:t>storage per server with minimal impact on the production environment.</a:t>
            </a:r>
          </a:p>
          <a:p>
            <a:pPr marL="0" lvl="1" defTabSz="471608">
              <a:lnSpc>
                <a:spcPct val="90000"/>
              </a:lnSpc>
              <a:spcBef>
                <a:spcPts val="306"/>
              </a:spcBef>
              <a:spcAft>
                <a:spcPts val="612"/>
              </a:spcAft>
              <a:buClr>
                <a:srgbClr val="EFEFEF"/>
              </a:buClr>
            </a:pPr>
            <a:r>
              <a:rPr lang="en-US" sz="1600" dirty="0" smtClean="0">
                <a:gradFill>
                  <a:gsLst>
                    <a:gs pos="2655">
                      <a:schemeClr val="tx1"/>
                    </a:gs>
                    <a:gs pos="31000">
                      <a:schemeClr val="tx1"/>
                    </a:gs>
                  </a:gsLst>
                  <a:lin ang="5400000" scaled="0"/>
                </a:gradFill>
                <a:cs typeface="Segoe UI" pitchFamily="34" charset="0"/>
              </a:rPr>
              <a:t>Now includes additional flexibility through a new backup </a:t>
            </a:r>
            <a:r>
              <a:rPr lang="en-US" sz="1600" dirty="0">
                <a:gradFill>
                  <a:gsLst>
                    <a:gs pos="2655">
                      <a:schemeClr val="tx1"/>
                    </a:gs>
                    <a:gs pos="31000">
                      <a:schemeClr val="tx1"/>
                    </a:gs>
                  </a:gsLst>
                  <a:lin ang="5400000" scaled="0"/>
                </a:gradFill>
                <a:cs typeface="Segoe UI" pitchFamily="34" charset="0"/>
              </a:rPr>
              <a:t>w</a:t>
            </a:r>
            <a:r>
              <a:rPr lang="en-US" sz="1600" dirty="0" smtClean="0">
                <a:gradFill>
                  <a:gsLst>
                    <a:gs pos="2655">
                      <a:schemeClr val="tx1"/>
                    </a:gs>
                    <a:gs pos="31000">
                      <a:schemeClr val="tx1"/>
                    </a:gs>
                  </a:gsLst>
                  <a:lin ang="5400000" scaled="0"/>
                </a:gradFill>
                <a:cs typeface="Segoe UI" pitchFamily="34" charset="0"/>
              </a:rPr>
              <a:t>indow </a:t>
            </a:r>
            <a:r>
              <a:rPr lang="en-US" sz="1600" dirty="0">
                <a:gradFill>
                  <a:gsLst>
                    <a:gs pos="2655">
                      <a:schemeClr val="tx1"/>
                    </a:gs>
                    <a:gs pos="31000">
                      <a:schemeClr val="tx1"/>
                    </a:gs>
                  </a:gsLst>
                  <a:lin ang="5400000" scaled="0"/>
                </a:gradFill>
                <a:cs typeface="Segoe UI" pitchFamily="34" charset="0"/>
              </a:rPr>
              <a:t>for VM </a:t>
            </a:r>
            <a:r>
              <a:rPr lang="en-US" sz="1600" dirty="0" smtClean="0">
                <a:gradFill>
                  <a:gsLst>
                    <a:gs pos="2655">
                      <a:schemeClr val="tx1"/>
                    </a:gs>
                    <a:gs pos="31000">
                      <a:schemeClr val="tx1"/>
                    </a:gs>
                  </a:gsLst>
                  <a:lin ang="5400000" scaled="0"/>
                </a:gradFill>
                <a:cs typeface="Segoe UI" pitchFamily="34" charset="0"/>
              </a:rPr>
              <a:t>data sources.</a:t>
            </a:r>
            <a:endParaRPr lang="en-US" sz="1600" dirty="0">
              <a:gradFill>
                <a:gsLst>
                  <a:gs pos="2655">
                    <a:schemeClr val="tx1"/>
                  </a:gs>
                  <a:gs pos="31000">
                    <a:schemeClr val="tx1"/>
                  </a:gs>
                </a:gsLst>
                <a:lin ang="5400000" scaled="0"/>
              </a:gradFill>
              <a:cs typeface="Segoe UI" pitchFamily="34" charset="0"/>
            </a:endParaRPr>
          </a:p>
        </p:txBody>
      </p:sp>
      <p:sp>
        <p:nvSpPr>
          <p:cNvPr id="14" name="Freeform 207"/>
          <p:cNvSpPr>
            <a:spLocks noEditPoints="1"/>
          </p:cNvSpPr>
          <p:nvPr/>
        </p:nvSpPr>
        <p:spPr bwMode="gray">
          <a:xfrm>
            <a:off x="10668176" y="2558575"/>
            <a:ext cx="1359431" cy="1042707"/>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603" tIns="0" rIns="0" bIns="214499" numCol="1" anchor="b" anchorCtr="0" compatLnSpc="1">
            <a:prstTxWarp prst="textNoShape">
              <a:avLst/>
            </a:prstTxWarp>
          </a:bodyPr>
          <a:lstStyle/>
          <a:p>
            <a:pPr defTabSz="932562"/>
            <a:endParaRPr lang="en-US" sz="1428" dirty="0">
              <a:solidFill>
                <a:srgbClr val="EFEFEF"/>
              </a:solidFill>
            </a:endParaRPr>
          </a:p>
        </p:txBody>
      </p:sp>
      <p:sp>
        <p:nvSpPr>
          <p:cNvPr id="15" name="Freeform 207"/>
          <p:cNvSpPr>
            <a:spLocks noEditPoints="1"/>
          </p:cNvSpPr>
          <p:nvPr/>
        </p:nvSpPr>
        <p:spPr bwMode="gray">
          <a:xfrm>
            <a:off x="9274578" y="2558575"/>
            <a:ext cx="1359431" cy="1042707"/>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603" tIns="0" rIns="0" bIns="214499" numCol="1" anchor="b" anchorCtr="0" compatLnSpc="1">
            <a:prstTxWarp prst="textNoShape">
              <a:avLst/>
            </a:prstTxWarp>
          </a:bodyPr>
          <a:lstStyle/>
          <a:p>
            <a:pPr defTabSz="932562"/>
            <a:endParaRPr lang="en-US" sz="1428" dirty="0">
              <a:solidFill>
                <a:srgbClr val="EFEFEF"/>
              </a:solidFill>
            </a:endParaRPr>
          </a:p>
        </p:txBody>
      </p:sp>
      <p:sp>
        <p:nvSpPr>
          <p:cNvPr id="19" name="Freeform 207"/>
          <p:cNvSpPr>
            <a:spLocks noEditPoints="1"/>
          </p:cNvSpPr>
          <p:nvPr/>
        </p:nvSpPr>
        <p:spPr bwMode="gray">
          <a:xfrm>
            <a:off x="7880980" y="2558575"/>
            <a:ext cx="1359431" cy="1042707"/>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603" tIns="0" rIns="0" bIns="214499" numCol="1" anchor="b" anchorCtr="0" compatLnSpc="1">
            <a:prstTxWarp prst="textNoShape">
              <a:avLst/>
            </a:prstTxWarp>
          </a:bodyPr>
          <a:lstStyle/>
          <a:p>
            <a:pPr defTabSz="932562"/>
            <a:endParaRPr lang="en-US" sz="1428" dirty="0">
              <a:solidFill>
                <a:srgbClr val="EFEFEF"/>
              </a:solidFill>
            </a:endParaRPr>
          </a:p>
        </p:txBody>
      </p:sp>
      <p:sp>
        <p:nvSpPr>
          <p:cNvPr id="20" name="Freeform 207"/>
          <p:cNvSpPr>
            <a:spLocks noEditPoints="1"/>
          </p:cNvSpPr>
          <p:nvPr/>
        </p:nvSpPr>
        <p:spPr bwMode="gray">
          <a:xfrm>
            <a:off x="6487381" y="2558575"/>
            <a:ext cx="1359431" cy="1042707"/>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603" tIns="0" rIns="0" bIns="214499" numCol="1" anchor="b" anchorCtr="0" compatLnSpc="1">
            <a:prstTxWarp prst="textNoShape">
              <a:avLst/>
            </a:prstTxWarp>
          </a:bodyPr>
          <a:lstStyle/>
          <a:p>
            <a:pPr defTabSz="932562"/>
            <a:endParaRPr lang="en-US" sz="1428" dirty="0">
              <a:solidFill>
                <a:srgbClr val="EFEFEF"/>
              </a:solidFill>
            </a:endParaRPr>
          </a:p>
        </p:txBody>
      </p:sp>
      <p:grpSp>
        <p:nvGrpSpPr>
          <p:cNvPr id="32" name="Group 31"/>
          <p:cNvGrpSpPr/>
          <p:nvPr/>
        </p:nvGrpSpPr>
        <p:grpSpPr>
          <a:xfrm>
            <a:off x="6850164" y="4649986"/>
            <a:ext cx="4768150" cy="1471822"/>
            <a:chOff x="4815946" y="3402483"/>
            <a:chExt cx="3506311" cy="1082320"/>
          </a:xfrm>
        </p:grpSpPr>
        <p:sp>
          <p:nvSpPr>
            <p:cNvPr id="17" name="Freeform 79"/>
            <p:cNvSpPr>
              <a:spLocks noEditPoints="1"/>
            </p:cNvSpPr>
            <p:nvPr/>
          </p:nvSpPr>
          <p:spPr bwMode="black">
            <a:xfrm rot="16200000">
              <a:off x="6779554" y="3323597"/>
              <a:ext cx="654938" cy="812710"/>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tx1"/>
            </a:solidFill>
            <a:ln>
              <a:noFill/>
            </a:ln>
            <a:extLst/>
          </p:spPr>
          <p:txBody>
            <a:bodyPr vert="horz" wrap="square" lIns="83922" tIns="41962" rIns="83922" bIns="41962" numCol="1" anchor="t" anchorCtr="0" compatLnSpc="1">
              <a:prstTxWarp prst="textNoShape">
                <a:avLst/>
              </a:prstTxWarp>
            </a:bodyPr>
            <a:lstStyle/>
            <a:p>
              <a:pPr defTabSz="932581"/>
              <a:endParaRPr lang="en-US" sz="1632" dirty="0">
                <a:solidFill>
                  <a:srgbClr val="505050"/>
                </a:solidFill>
              </a:endParaRPr>
            </a:p>
          </p:txBody>
        </p:sp>
        <p:sp>
          <p:nvSpPr>
            <p:cNvPr id="18" name="TextBox 17"/>
            <p:cNvSpPr txBox="1"/>
            <p:nvPr/>
          </p:nvSpPr>
          <p:spPr>
            <a:xfrm>
              <a:off x="4815946" y="4152385"/>
              <a:ext cx="1714045" cy="332418"/>
            </a:xfrm>
            <a:prstGeom prst="rect">
              <a:avLst/>
            </a:prstGeom>
            <a:noFill/>
          </p:spPr>
          <p:txBody>
            <a:bodyPr wrap="square" lIns="0" tIns="0" rIns="0" bIns="0" rtlCol="0">
              <a:spAutoFit/>
            </a:bodyPr>
            <a:lstStyle/>
            <a:p>
              <a:pPr algn="r" defTabSz="932581">
                <a:lnSpc>
                  <a:spcPct val="90000"/>
                </a:lnSpc>
              </a:pPr>
              <a:r>
                <a:rPr lang="en-US" sz="1632" spc="-52" dirty="0">
                  <a:solidFill>
                    <a:srgbClr val="505050"/>
                  </a:solidFill>
                </a:rPr>
                <a:t>CSV on Block Storage</a:t>
              </a:r>
              <a:br>
                <a:rPr lang="en-US" sz="1632" spc="-52" dirty="0">
                  <a:solidFill>
                    <a:srgbClr val="505050"/>
                  </a:solidFill>
                </a:rPr>
              </a:br>
              <a:r>
                <a:rPr lang="en-US" sz="1632" spc="-52" dirty="0">
                  <a:solidFill>
                    <a:srgbClr val="505050"/>
                  </a:solidFill>
                </a:rPr>
                <a:t>(iSCSI or FC)</a:t>
              </a:r>
            </a:p>
          </p:txBody>
        </p:sp>
        <p:sp>
          <p:nvSpPr>
            <p:cNvPr id="21" name="TextBox 20"/>
            <p:cNvSpPr txBox="1"/>
            <p:nvPr/>
          </p:nvSpPr>
          <p:spPr>
            <a:xfrm>
              <a:off x="6812221" y="4152385"/>
              <a:ext cx="1510036" cy="332418"/>
            </a:xfrm>
            <a:prstGeom prst="rect">
              <a:avLst/>
            </a:prstGeom>
            <a:noFill/>
          </p:spPr>
          <p:txBody>
            <a:bodyPr wrap="square" lIns="0" tIns="0" rIns="0" bIns="0" rtlCol="0">
              <a:spAutoFit/>
            </a:bodyPr>
            <a:lstStyle/>
            <a:p>
              <a:pPr defTabSz="932581">
                <a:lnSpc>
                  <a:spcPct val="90000"/>
                </a:lnSpc>
              </a:pPr>
              <a:r>
                <a:rPr lang="en-US" sz="1632" spc="-52" dirty="0">
                  <a:solidFill>
                    <a:srgbClr val="505050"/>
                  </a:solidFill>
                </a:rPr>
                <a:t>Windows Server</a:t>
              </a:r>
              <a:br>
                <a:rPr lang="en-US" sz="1632" spc="-52" dirty="0">
                  <a:solidFill>
                    <a:srgbClr val="505050"/>
                  </a:solidFill>
                </a:rPr>
              </a:br>
              <a:r>
                <a:rPr lang="en-US" sz="1632" spc="-52" dirty="0">
                  <a:solidFill>
                    <a:srgbClr val="505050"/>
                  </a:solidFill>
                </a:rPr>
                <a:t>Scale-Out File Server</a:t>
              </a:r>
            </a:p>
          </p:txBody>
        </p:sp>
      </p:grpSp>
      <p:cxnSp>
        <p:nvCxnSpPr>
          <p:cNvPr id="5" name="Straight Connector 4"/>
          <p:cNvCxnSpPr/>
          <p:nvPr/>
        </p:nvCxnSpPr>
        <p:spPr>
          <a:xfrm>
            <a:off x="7487264" y="3500538"/>
            <a:ext cx="1727618" cy="1125583"/>
          </a:xfrm>
          <a:prstGeom prst="line">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763223" y="3603767"/>
            <a:ext cx="539224" cy="1018650"/>
          </a:xfrm>
          <a:prstGeom prst="line">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9396990" y="3496832"/>
            <a:ext cx="297778" cy="1125583"/>
          </a:xfrm>
          <a:prstGeom prst="line">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9484556" y="3500539"/>
            <a:ext cx="1489367" cy="1132996"/>
          </a:xfrm>
          <a:prstGeom prst="line">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6683778" y="2203030"/>
            <a:ext cx="1063770" cy="1047884"/>
            <a:chOff x="4693592" y="1603088"/>
            <a:chExt cx="782255" cy="770573"/>
          </a:xfrm>
        </p:grpSpPr>
        <p:pic>
          <p:nvPicPr>
            <p:cNvPr id="34" name="Picture 194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4874090" y="1603088"/>
              <a:ext cx="279642" cy="46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194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4980043" y="1665924"/>
              <a:ext cx="279642" cy="46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194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5084171" y="1733936"/>
              <a:ext cx="279642" cy="46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194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5196205" y="1801996"/>
              <a:ext cx="279642" cy="46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194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4693592" y="1706545"/>
              <a:ext cx="279642" cy="46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194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4799545" y="1769381"/>
              <a:ext cx="279642" cy="46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194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4903673" y="1837393"/>
              <a:ext cx="279642" cy="46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194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5015707" y="1905453"/>
              <a:ext cx="279642" cy="46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5" name="Group 84"/>
          <p:cNvGrpSpPr/>
          <p:nvPr/>
        </p:nvGrpSpPr>
        <p:grpSpPr>
          <a:xfrm>
            <a:off x="8065792" y="2203030"/>
            <a:ext cx="1063770" cy="1047884"/>
            <a:chOff x="5709871" y="1603088"/>
            <a:chExt cx="782255" cy="770573"/>
          </a:xfrm>
        </p:grpSpPr>
        <p:pic>
          <p:nvPicPr>
            <p:cNvPr id="60" name="Picture 194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5890369" y="1603088"/>
              <a:ext cx="279642" cy="46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194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5996322" y="1665924"/>
              <a:ext cx="279642" cy="46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194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6100450" y="1733936"/>
              <a:ext cx="279642" cy="46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194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6212484" y="1801996"/>
              <a:ext cx="279642" cy="46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194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5709871" y="1706545"/>
              <a:ext cx="279642" cy="46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194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5815824" y="1769381"/>
              <a:ext cx="279642" cy="46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194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5919952" y="1837393"/>
              <a:ext cx="279642" cy="46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94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6031986" y="1905453"/>
              <a:ext cx="279642" cy="46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4" name="Group 83"/>
          <p:cNvGrpSpPr/>
          <p:nvPr/>
        </p:nvGrpSpPr>
        <p:grpSpPr>
          <a:xfrm>
            <a:off x="9461647" y="2203030"/>
            <a:ext cx="1063770" cy="1047884"/>
            <a:chOff x="6736328" y="1603088"/>
            <a:chExt cx="782255" cy="770573"/>
          </a:xfrm>
        </p:grpSpPr>
        <p:pic>
          <p:nvPicPr>
            <p:cNvPr id="68" name="Picture 194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6916826" y="1603088"/>
              <a:ext cx="279642" cy="46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194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7022779" y="1665924"/>
              <a:ext cx="279642" cy="46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194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7126907" y="1733936"/>
              <a:ext cx="279642" cy="46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194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7238941" y="1801996"/>
              <a:ext cx="279642" cy="46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194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6736328" y="1706545"/>
              <a:ext cx="279642" cy="46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194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6842281" y="1769381"/>
              <a:ext cx="279642" cy="46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194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6946409" y="1837393"/>
              <a:ext cx="279642" cy="46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194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7058443" y="1905453"/>
              <a:ext cx="279642" cy="46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3" name="Group 32"/>
          <p:cNvGrpSpPr/>
          <p:nvPr/>
        </p:nvGrpSpPr>
        <p:grpSpPr>
          <a:xfrm>
            <a:off x="10850980" y="2203030"/>
            <a:ext cx="1063770" cy="1047884"/>
            <a:chOff x="7757989" y="1603088"/>
            <a:chExt cx="782255" cy="770573"/>
          </a:xfrm>
        </p:grpSpPr>
        <p:pic>
          <p:nvPicPr>
            <p:cNvPr id="76" name="Picture 194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7938487" y="1603088"/>
              <a:ext cx="279642" cy="46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194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8044440" y="1665924"/>
              <a:ext cx="279642" cy="46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194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8148568" y="1733936"/>
              <a:ext cx="279642" cy="46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194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8260602" y="1801996"/>
              <a:ext cx="279642" cy="46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194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7757989" y="1706545"/>
              <a:ext cx="279642" cy="46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194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7863942" y="1769381"/>
              <a:ext cx="279642" cy="46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Picture 194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7968070" y="1837393"/>
              <a:ext cx="279642" cy="46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Picture 194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8080104" y="1905453"/>
              <a:ext cx="279642" cy="46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8" name="Rectangle 87"/>
          <p:cNvSpPr/>
          <p:nvPr/>
        </p:nvSpPr>
        <p:spPr>
          <a:xfrm>
            <a:off x="274320" y="5900825"/>
            <a:ext cx="5662653" cy="535531"/>
          </a:xfrm>
          <a:prstGeom prst="rect">
            <a:avLst/>
          </a:prstGeom>
          <a:noFill/>
        </p:spPr>
        <p:txBody>
          <a:bodyPr wrap="square" lIns="146304">
            <a:spAutoFit/>
          </a:bodyPr>
          <a:lstStyle/>
          <a:p>
            <a:pPr marL="0" lvl="1" defTabSz="471608">
              <a:lnSpc>
                <a:spcPct val="90000"/>
              </a:lnSpc>
              <a:spcBef>
                <a:spcPts val="306"/>
              </a:spcBef>
              <a:spcAft>
                <a:spcPts val="612"/>
              </a:spcAft>
              <a:buClr>
                <a:srgbClr val="EFEFEF"/>
              </a:buClr>
            </a:pPr>
            <a:r>
              <a:rPr lang="en-US" sz="1600" b="1" dirty="0" smtClean="0">
                <a:gradFill>
                  <a:gsLst>
                    <a:gs pos="2655">
                      <a:schemeClr val="accent1"/>
                    </a:gs>
                    <a:gs pos="31000">
                      <a:schemeClr val="accent1"/>
                    </a:gs>
                  </a:gsLst>
                  <a:lin ang="5400000" scaled="0"/>
                </a:gradFill>
                <a:cs typeface="Segoe UI" pitchFamily="34" charset="0"/>
              </a:rPr>
              <a:t>Enhanced </a:t>
            </a:r>
            <a:r>
              <a:rPr lang="en-US" sz="1600" b="1" dirty="0">
                <a:gradFill>
                  <a:gsLst>
                    <a:gs pos="2655">
                      <a:schemeClr val="accent1"/>
                    </a:gs>
                    <a:gs pos="31000">
                      <a:schemeClr val="accent1"/>
                    </a:gs>
                  </a:gsLst>
                  <a:lin ang="5400000" scaled="0"/>
                </a:gradFill>
                <a:cs typeface="Segoe UI" pitchFamily="34" charset="0"/>
              </a:rPr>
              <a:t>Linux </a:t>
            </a:r>
            <a:r>
              <a:rPr lang="en-US" sz="1600" b="1" dirty="0" smtClean="0">
                <a:gradFill>
                  <a:gsLst>
                    <a:gs pos="2655">
                      <a:schemeClr val="accent1"/>
                    </a:gs>
                    <a:gs pos="31000">
                      <a:schemeClr val="accent1"/>
                    </a:gs>
                  </a:gsLst>
                  <a:lin ang="5400000" scaled="0"/>
                </a:gradFill>
                <a:cs typeface="Segoe UI" pitchFamily="34" charset="0"/>
              </a:rPr>
              <a:t>protection: </a:t>
            </a:r>
            <a:r>
              <a:rPr lang="en-US" sz="1600" dirty="0" smtClean="0">
                <a:gradFill>
                  <a:gsLst>
                    <a:gs pos="2655">
                      <a:schemeClr val="tx1"/>
                    </a:gs>
                    <a:gs pos="31000">
                      <a:schemeClr val="tx1"/>
                    </a:gs>
                  </a:gsLst>
                  <a:lin ang="5400000" scaled="0"/>
                </a:gradFill>
                <a:cs typeface="Segoe UI" pitchFamily="34" charset="0"/>
              </a:rPr>
              <a:t>provides online, </a:t>
            </a:r>
            <a:r>
              <a:rPr lang="en-US" sz="1600" dirty="0">
                <a:gradFill>
                  <a:gsLst>
                    <a:gs pos="2655">
                      <a:schemeClr val="tx1"/>
                    </a:gs>
                    <a:gs pos="31000">
                      <a:schemeClr val="tx1"/>
                    </a:gs>
                  </a:gsLst>
                  <a:lin ang="5400000" scaled="0"/>
                </a:gradFill>
                <a:cs typeface="Segoe UI" pitchFamily="34" charset="0"/>
              </a:rPr>
              <a:t>file-consistent protection of Linux </a:t>
            </a:r>
            <a:r>
              <a:rPr lang="en-US" sz="1600" dirty="0" smtClean="0">
                <a:gradFill>
                  <a:gsLst>
                    <a:gs pos="2655">
                      <a:schemeClr val="tx1"/>
                    </a:gs>
                    <a:gs pos="31000">
                      <a:schemeClr val="tx1"/>
                    </a:gs>
                  </a:gsLst>
                  <a:lin ang="5400000" scaled="0"/>
                </a:gradFill>
                <a:cs typeface="Segoe UI" pitchFamily="34" charset="0"/>
              </a:rPr>
              <a:t>virtual machines </a:t>
            </a:r>
            <a:r>
              <a:rPr lang="en-US" sz="1600" dirty="0">
                <a:gradFill>
                  <a:gsLst>
                    <a:gs pos="2655">
                      <a:schemeClr val="tx1"/>
                    </a:gs>
                    <a:gs pos="31000">
                      <a:schemeClr val="tx1"/>
                    </a:gs>
                  </a:gsLst>
                  <a:lin ang="5400000" scaled="0"/>
                </a:gradFill>
                <a:cs typeface="Segoe UI" pitchFamily="34" charset="0"/>
              </a:rPr>
              <a:t>on Hyper-V.</a:t>
            </a:r>
          </a:p>
        </p:txBody>
      </p:sp>
      <p:sp>
        <p:nvSpPr>
          <p:cNvPr id="89" name="Rectangle 88"/>
          <p:cNvSpPr/>
          <p:nvPr/>
        </p:nvSpPr>
        <p:spPr>
          <a:xfrm>
            <a:off x="274321" y="4057599"/>
            <a:ext cx="5486718" cy="757130"/>
          </a:xfrm>
          <a:prstGeom prst="rect">
            <a:avLst/>
          </a:prstGeom>
          <a:noFill/>
        </p:spPr>
        <p:txBody>
          <a:bodyPr wrap="square" lIns="146304">
            <a:spAutoFit/>
          </a:bodyPr>
          <a:lstStyle/>
          <a:p>
            <a:pPr marL="0" lvl="1" defTabSz="471608">
              <a:lnSpc>
                <a:spcPct val="90000"/>
              </a:lnSpc>
              <a:spcBef>
                <a:spcPts val="306"/>
              </a:spcBef>
              <a:spcAft>
                <a:spcPts val="612"/>
              </a:spcAft>
              <a:buClr>
                <a:srgbClr val="EFEFEF"/>
              </a:buClr>
            </a:pPr>
            <a:r>
              <a:rPr lang="en-US" sz="1600" b="1" dirty="0" smtClean="0">
                <a:gradFill>
                  <a:gsLst>
                    <a:gs pos="2655">
                      <a:schemeClr val="accent1"/>
                    </a:gs>
                    <a:gs pos="31000">
                      <a:schemeClr val="accent1"/>
                    </a:gs>
                  </a:gsLst>
                  <a:lin ang="5400000" scaled="0"/>
                </a:gradFill>
                <a:cs typeface="Segoe UI" pitchFamily="34" charset="0"/>
              </a:rPr>
              <a:t>Hyper-V </a:t>
            </a:r>
            <a:r>
              <a:rPr lang="en-US" sz="1600" b="1" dirty="0">
                <a:gradFill>
                  <a:gsLst>
                    <a:gs pos="2655">
                      <a:schemeClr val="accent1"/>
                    </a:gs>
                    <a:gs pos="31000">
                      <a:schemeClr val="accent1"/>
                    </a:gs>
                  </a:gsLst>
                  <a:lin ang="5400000" scaled="0"/>
                </a:gradFill>
                <a:cs typeface="Segoe UI" pitchFamily="34" charset="0"/>
              </a:rPr>
              <a:t>VSS </a:t>
            </a:r>
            <a:r>
              <a:rPr lang="en-US" sz="1600" b="1" dirty="0" smtClean="0">
                <a:gradFill>
                  <a:gsLst>
                    <a:gs pos="2655">
                      <a:schemeClr val="accent1"/>
                    </a:gs>
                    <a:gs pos="31000">
                      <a:schemeClr val="accent1"/>
                    </a:gs>
                  </a:gsLst>
                  <a:lin ang="5400000" scaled="0"/>
                </a:gradFill>
                <a:cs typeface="Segoe UI" pitchFamily="34" charset="0"/>
              </a:rPr>
              <a:t>integration: </a:t>
            </a:r>
            <a:r>
              <a:rPr lang="en-US" sz="1600" dirty="0" smtClean="0">
                <a:gradFill>
                  <a:gsLst>
                    <a:gs pos="2655">
                      <a:schemeClr val="tx1"/>
                    </a:gs>
                    <a:gs pos="31000">
                      <a:schemeClr val="tx1"/>
                    </a:gs>
                  </a:gsLst>
                  <a:lin ang="5400000" scaled="0"/>
                </a:gradFill>
                <a:cs typeface="Segoe UI" pitchFamily="34" charset="0"/>
              </a:rPr>
              <a:t>works </a:t>
            </a:r>
            <a:r>
              <a:rPr lang="en-US" sz="1600" dirty="0">
                <a:gradFill>
                  <a:gsLst>
                    <a:gs pos="2655">
                      <a:schemeClr val="tx1"/>
                    </a:gs>
                    <a:gs pos="31000">
                      <a:schemeClr val="tx1"/>
                    </a:gs>
                  </a:gsLst>
                  <a:lin ang="5400000" scaled="0"/>
                </a:gradFill>
                <a:cs typeface="Segoe UI" pitchFamily="34" charset="0"/>
              </a:rPr>
              <a:t>seamlessly with Hyper-V VSS writer to ensure </a:t>
            </a:r>
            <a:r>
              <a:rPr lang="en-US" sz="1600" dirty="0" smtClean="0">
                <a:gradFill>
                  <a:gsLst>
                    <a:gs pos="2655">
                      <a:schemeClr val="tx1"/>
                    </a:gs>
                    <a:gs pos="31000">
                      <a:schemeClr val="tx1"/>
                    </a:gs>
                  </a:gsLst>
                  <a:lin ang="5400000" scaled="0"/>
                </a:gradFill>
                <a:cs typeface="Segoe UI" pitchFamily="34" charset="0"/>
              </a:rPr>
              <a:t>that consistent </a:t>
            </a:r>
            <a:r>
              <a:rPr lang="en-US" sz="1600" dirty="0">
                <a:gradFill>
                  <a:gsLst>
                    <a:gs pos="2655">
                      <a:schemeClr val="tx1"/>
                    </a:gs>
                    <a:gs pos="31000">
                      <a:schemeClr val="tx1"/>
                    </a:gs>
                  </a:gsLst>
                  <a:lin ang="5400000" scaled="0"/>
                </a:gradFill>
                <a:cs typeface="Segoe UI" pitchFamily="34" charset="0"/>
              </a:rPr>
              <a:t>versions of VMs are captured and protected without downtime</a:t>
            </a:r>
            <a:r>
              <a:rPr lang="en-US" sz="1600" dirty="0" smtClean="0">
                <a:gradFill>
                  <a:gsLst>
                    <a:gs pos="2655">
                      <a:schemeClr val="tx1"/>
                    </a:gs>
                    <a:gs pos="31000">
                      <a:schemeClr val="tx1"/>
                    </a:gs>
                  </a:gsLst>
                  <a:lin ang="5400000" scaled="0"/>
                </a:gradFill>
                <a:cs typeface="Segoe UI" pitchFamily="34" charset="0"/>
              </a:rPr>
              <a:t>.</a:t>
            </a:r>
            <a:endParaRPr lang="en-US" sz="1600" dirty="0">
              <a:gradFill>
                <a:gsLst>
                  <a:gs pos="2655">
                    <a:schemeClr val="tx1"/>
                  </a:gs>
                  <a:gs pos="31000">
                    <a:schemeClr val="tx1"/>
                  </a:gs>
                </a:gsLst>
                <a:lin ang="5400000" scaled="0"/>
              </a:gradFill>
              <a:cs typeface="Segoe UI" pitchFamily="34" charset="0"/>
            </a:endParaRPr>
          </a:p>
        </p:txBody>
      </p:sp>
      <p:sp>
        <p:nvSpPr>
          <p:cNvPr id="90" name="Rectangle 89"/>
          <p:cNvSpPr/>
          <p:nvPr/>
        </p:nvSpPr>
        <p:spPr>
          <a:xfrm>
            <a:off x="274321" y="4868413"/>
            <a:ext cx="5486718" cy="978729"/>
          </a:xfrm>
          <a:prstGeom prst="rect">
            <a:avLst/>
          </a:prstGeom>
          <a:noFill/>
        </p:spPr>
        <p:txBody>
          <a:bodyPr wrap="square" lIns="146304">
            <a:spAutoFit/>
          </a:bodyPr>
          <a:lstStyle/>
          <a:p>
            <a:pPr marL="0" lvl="1" defTabSz="471608">
              <a:lnSpc>
                <a:spcPct val="90000"/>
              </a:lnSpc>
              <a:spcBef>
                <a:spcPts val="306"/>
              </a:spcBef>
              <a:spcAft>
                <a:spcPts val="612"/>
              </a:spcAft>
              <a:buClr>
                <a:srgbClr val="EFEFEF"/>
              </a:buClr>
            </a:pPr>
            <a:r>
              <a:rPr lang="en-US" sz="1600" b="1" dirty="0" smtClean="0">
                <a:gradFill>
                  <a:gsLst>
                    <a:gs pos="2655">
                      <a:schemeClr val="accent1"/>
                    </a:gs>
                    <a:gs pos="31000">
                      <a:schemeClr val="accent1"/>
                    </a:gs>
                  </a:gsLst>
                  <a:lin ang="5400000" scaled="0"/>
                </a:gradFill>
                <a:cs typeface="Segoe UI" pitchFamily="34" charset="0"/>
              </a:rPr>
              <a:t>Live migration awareness: </a:t>
            </a:r>
            <a:r>
              <a:rPr lang="en-US" sz="1600" dirty="0" smtClean="0">
                <a:gradFill>
                  <a:gsLst>
                    <a:gs pos="2655">
                      <a:schemeClr val="tx1"/>
                    </a:gs>
                    <a:gs pos="31000">
                      <a:schemeClr val="tx1"/>
                    </a:gs>
                  </a:gsLst>
                  <a:lin ang="5400000" scaled="0"/>
                </a:gradFill>
                <a:cs typeface="Segoe UI" pitchFamily="34" charset="0"/>
              </a:rPr>
              <a:t>provides </a:t>
            </a:r>
            <a:r>
              <a:rPr lang="en-US" sz="1600" dirty="0">
                <a:gradFill>
                  <a:gsLst>
                    <a:gs pos="2655">
                      <a:schemeClr val="tx1"/>
                    </a:gs>
                    <a:gs pos="31000">
                      <a:schemeClr val="tx1"/>
                    </a:gs>
                  </a:gsLst>
                  <a:lin ang="5400000" scaled="0"/>
                </a:gradFill>
                <a:cs typeface="Segoe UI" pitchFamily="34" charset="0"/>
              </a:rPr>
              <a:t>full support </a:t>
            </a:r>
            <a:r>
              <a:rPr lang="en-US" sz="1600" dirty="0" smtClean="0">
                <a:gradFill>
                  <a:gsLst>
                    <a:gs pos="2655">
                      <a:schemeClr val="tx1"/>
                    </a:gs>
                    <a:gs pos="31000">
                      <a:schemeClr val="tx1"/>
                    </a:gs>
                  </a:gsLst>
                  <a:lin ang="5400000" scaled="0"/>
                </a:gradFill>
                <a:cs typeface="Segoe UI" pitchFamily="34" charset="0"/>
              </a:rPr>
              <a:t/>
            </a:r>
            <a:br>
              <a:rPr lang="en-US" sz="1600" dirty="0" smtClean="0">
                <a:gradFill>
                  <a:gsLst>
                    <a:gs pos="2655">
                      <a:schemeClr val="tx1"/>
                    </a:gs>
                    <a:gs pos="31000">
                      <a:schemeClr val="tx1"/>
                    </a:gs>
                  </a:gsLst>
                  <a:lin ang="5400000" scaled="0"/>
                </a:gradFill>
                <a:cs typeface="Segoe UI" pitchFamily="34" charset="0"/>
              </a:rPr>
            </a:br>
            <a:r>
              <a:rPr lang="en-US" sz="1600" dirty="0" smtClean="0">
                <a:gradFill>
                  <a:gsLst>
                    <a:gs pos="2655">
                      <a:schemeClr val="tx1"/>
                    </a:gs>
                    <a:gs pos="31000">
                      <a:schemeClr val="tx1"/>
                    </a:gs>
                  </a:gsLst>
                  <a:lin ang="5400000" scaled="0"/>
                </a:gradFill>
                <a:cs typeface="Segoe UI" pitchFamily="34" charset="0"/>
              </a:rPr>
              <a:t>for </a:t>
            </a:r>
            <a:r>
              <a:rPr lang="en-US" sz="1600" dirty="0">
                <a:gradFill>
                  <a:gsLst>
                    <a:gs pos="2655">
                      <a:schemeClr val="tx1"/>
                    </a:gs>
                    <a:gs pos="31000">
                      <a:schemeClr val="tx1"/>
                    </a:gs>
                  </a:gsLst>
                  <a:lin ang="5400000" scaled="0"/>
                </a:gradFill>
                <a:cs typeface="Segoe UI" pitchFamily="34" charset="0"/>
              </a:rPr>
              <a:t>VMs that are migrated around the infrastructure, automatically detecting live migrations and optimizing backups</a:t>
            </a:r>
            <a:r>
              <a:rPr lang="en-US" sz="1600" dirty="0" smtClean="0">
                <a:gradFill>
                  <a:gsLst>
                    <a:gs pos="2655">
                      <a:schemeClr val="tx1"/>
                    </a:gs>
                    <a:gs pos="31000">
                      <a:schemeClr val="tx1"/>
                    </a:gs>
                  </a:gsLst>
                  <a:lin ang="5400000" scaled="0"/>
                </a:gradFill>
                <a:cs typeface="Segoe UI" pitchFamily="34" charset="0"/>
              </a:rPr>
              <a:t>.</a:t>
            </a:r>
            <a:endParaRPr lang="en-US" sz="1600" dirty="0">
              <a:gradFill>
                <a:gsLst>
                  <a:gs pos="2655">
                    <a:schemeClr val="tx1"/>
                  </a:gs>
                  <a:gs pos="31000">
                    <a:schemeClr val="tx1"/>
                  </a:gs>
                </a:gsLst>
                <a:lin ang="5400000" scaled="0"/>
              </a:gradFill>
              <a:cs typeface="Segoe UI" pitchFamily="34" charset="0"/>
            </a:endParaRPr>
          </a:p>
        </p:txBody>
      </p:sp>
      <p:sp>
        <p:nvSpPr>
          <p:cNvPr id="96" name="Freeform 25"/>
          <p:cNvSpPr>
            <a:spLocks noEditPoints="1"/>
          </p:cNvSpPr>
          <p:nvPr/>
        </p:nvSpPr>
        <p:spPr bwMode="auto">
          <a:xfrm>
            <a:off x="8243689" y="4771850"/>
            <a:ext cx="1022465" cy="742338"/>
          </a:xfrm>
          <a:custGeom>
            <a:avLst/>
            <a:gdLst>
              <a:gd name="T0" fmla="*/ 325 w 325"/>
              <a:gd name="T1" fmla="*/ 124 h 236"/>
              <a:gd name="T2" fmla="*/ 16 w 325"/>
              <a:gd name="T3" fmla="*/ 123 h 236"/>
              <a:gd name="T4" fmla="*/ 20 w 325"/>
              <a:gd name="T5" fmla="*/ 99 h 236"/>
              <a:gd name="T6" fmla="*/ 30 w 325"/>
              <a:gd name="T7" fmla="*/ 99 h 236"/>
              <a:gd name="T8" fmla="*/ 35 w 325"/>
              <a:gd name="T9" fmla="*/ 105 h 236"/>
              <a:gd name="T10" fmla="*/ 41 w 325"/>
              <a:gd name="T11" fmla="*/ 119 h 236"/>
              <a:gd name="T12" fmla="*/ 45 w 325"/>
              <a:gd name="T13" fmla="*/ 103 h 236"/>
              <a:gd name="T14" fmla="*/ 58 w 325"/>
              <a:gd name="T15" fmla="*/ 109 h 236"/>
              <a:gd name="T16" fmla="*/ 67 w 325"/>
              <a:gd name="T17" fmla="*/ 109 h 236"/>
              <a:gd name="T18" fmla="*/ 73 w 325"/>
              <a:gd name="T19" fmla="*/ 115 h 236"/>
              <a:gd name="T20" fmla="*/ 69 w 325"/>
              <a:gd name="T21" fmla="*/ 99 h 236"/>
              <a:gd name="T22" fmla="*/ 82 w 325"/>
              <a:gd name="T23" fmla="*/ 113 h 236"/>
              <a:gd name="T24" fmla="*/ 96 w 325"/>
              <a:gd name="T25" fmla="*/ 119 h 236"/>
              <a:gd name="T26" fmla="*/ 105 w 325"/>
              <a:gd name="T27" fmla="*/ 119 h 236"/>
              <a:gd name="T28" fmla="*/ 101 w 325"/>
              <a:gd name="T29" fmla="*/ 95 h 236"/>
              <a:gd name="T30" fmla="*/ 107 w 325"/>
              <a:gd name="T31" fmla="*/ 109 h 236"/>
              <a:gd name="T32" fmla="*/ 120 w 325"/>
              <a:gd name="T33" fmla="*/ 123 h 236"/>
              <a:gd name="T34" fmla="*/ 124 w 325"/>
              <a:gd name="T35" fmla="*/ 99 h 236"/>
              <a:gd name="T36" fmla="*/ 133 w 325"/>
              <a:gd name="T37" fmla="*/ 99 h 236"/>
              <a:gd name="T38" fmla="*/ 139 w 325"/>
              <a:gd name="T39" fmla="*/ 105 h 236"/>
              <a:gd name="T40" fmla="*/ 146 w 325"/>
              <a:gd name="T41" fmla="*/ 95 h 236"/>
              <a:gd name="T42" fmla="*/ 315 w 325"/>
              <a:gd name="T43" fmla="*/ 185 h 236"/>
              <a:gd name="T44" fmla="*/ 20 w 325"/>
              <a:gd name="T45" fmla="*/ 171 h 236"/>
              <a:gd name="T46" fmla="*/ 30 w 325"/>
              <a:gd name="T47" fmla="*/ 171 h 236"/>
              <a:gd name="T48" fmla="*/ 26 w 325"/>
              <a:gd name="T49" fmla="*/ 147 h 236"/>
              <a:gd name="T50" fmla="*/ 31 w 325"/>
              <a:gd name="T51" fmla="*/ 161 h 236"/>
              <a:gd name="T52" fmla="*/ 45 w 325"/>
              <a:gd name="T53" fmla="*/ 175 h 236"/>
              <a:gd name="T54" fmla="*/ 49 w 325"/>
              <a:gd name="T55" fmla="*/ 151 h 236"/>
              <a:gd name="T56" fmla="*/ 58 w 325"/>
              <a:gd name="T57" fmla="*/ 151 h 236"/>
              <a:gd name="T58" fmla="*/ 63 w 325"/>
              <a:gd name="T59" fmla="*/ 157 h 236"/>
              <a:gd name="T60" fmla="*/ 69 w 325"/>
              <a:gd name="T61" fmla="*/ 171 h 236"/>
              <a:gd name="T62" fmla="*/ 73 w 325"/>
              <a:gd name="T63" fmla="*/ 155 h 236"/>
              <a:gd name="T64" fmla="*/ 86 w 325"/>
              <a:gd name="T65" fmla="*/ 161 h 236"/>
              <a:gd name="T66" fmla="*/ 96 w 325"/>
              <a:gd name="T67" fmla="*/ 161 h 236"/>
              <a:gd name="T68" fmla="*/ 101 w 325"/>
              <a:gd name="T69" fmla="*/ 167 h 236"/>
              <a:gd name="T70" fmla="*/ 97 w 325"/>
              <a:gd name="T71" fmla="*/ 151 h 236"/>
              <a:gd name="T72" fmla="*/ 111 w 325"/>
              <a:gd name="T73" fmla="*/ 165 h 236"/>
              <a:gd name="T74" fmla="*/ 124 w 325"/>
              <a:gd name="T75" fmla="*/ 171 h 236"/>
              <a:gd name="T76" fmla="*/ 133 w 325"/>
              <a:gd name="T77" fmla="*/ 171 h 236"/>
              <a:gd name="T78" fmla="*/ 129 w 325"/>
              <a:gd name="T79" fmla="*/ 147 h 236"/>
              <a:gd name="T80" fmla="*/ 135 w 325"/>
              <a:gd name="T81" fmla="*/ 161 h 236"/>
              <a:gd name="T82" fmla="*/ 146 w 325"/>
              <a:gd name="T83" fmla="*/ 175 h 236"/>
              <a:gd name="T84" fmla="*/ 9 w 325"/>
              <a:gd name="T85" fmla="*/ 236 h 236"/>
              <a:gd name="T86" fmla="*/ 20 w 325"/>
              <a:gd name="T87" fmla="*/ 213 h 236"/>
              <a:gd name="T88" fmla="*/ 26 w 325"/>
              <a:gd name="T89" fmla="*/ 218 h 236"/>
              <a:gd name="T90" fmla="*/ 22 w 325"/>
              <a:gd name="T91" fmla="*/ 203 h 236"/>
              <a:gd name="T92" fmla="*/ 35 w 325"/>
              <a:gd name="T93" fmla="*/ 217 h 236"/>
              <a:gd name="T94" fmla="*/ 49 w 325"/>
              <a:gd name="T95" fmla="*/ 222 h 236"/>
              <a:gd name="T96" fmla="*/ 58 w 325"/>
              <a:gd name="T97" fmla="*/ 222 h 236"/>
              <a:gd name="T98" fmla="*/ 54 w 325"/>
              <a:gd name="T99" fmla="*/ 199 h 236"/>
              <a:gd name="T100" fmla="*/ 59 w 325"/>
              <a:gd name="T101" fmla="*/ 213 h 236"/>
              <a:gd name="T102" fmla="*/ 73 w 325"/>
              <a:gd name="T103" fmla="*/ 226 h 236"/>
              <a:gd name="T104" fmla="*/ 77 w 325"/>
              <a:gd name="T105" fmla="*/ 203 h 236"/>
              <a:gd name="T106" fmla="*/ 86 w 325"/>
              <a:gd name="T107" fmla="*/ 203 h 236"/>
              <a:gd name="T108" fmla="*/ 92 w 325"/>
              <a:gd name="T109" fmla="*/ 209 h 236"/>
              <a:gd name="T110" fmla="*/ 97 w 325"/>
              <a:gd name="T111" fmla="*/ 222 h 236"/>
              <a:gd name="T112" fmla="*/ 101 w 325"/>
              <a:gd name="T113" fmla="*/ 207 h 236"/>
              <a:gd name="T114" fmla="*/ 115 w 325"/>
              <a:gd name="T115" fmla="*/ 213 h 236"/>
              <a:gd name="T116" fmla="*/ 124 w 325"/>
              <a:gd name="T117" fmla="*/ 213 h 236"/>
              <a:gd name="T118" fmla="*/ 129 w 325"/>
              <a:gd name="T119" fmla="*/ 218 h 236"/>
              <a:gd name="T120" fmla="*/ 125 w 325"/>
              <a:gd name="T121" fmla="*/ 203 h 236"/>
              <a:gd name="T122" fmla="*/ 139 w 325"/>
              <a:gd name="T123" fmla="*/ 217 h 236"/>
              <a:gd name="T124" fmla="*/ 300 w 325"/>
              <a:gd name="T125" fmla="*/ 22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236">
                <a:moveTo>
                  <a:pt x="0" y="84"/>
                </a:moveTo>
                <a:cubicBezTo>
                  <a:pt x="0" y="84"/>
                  <a:pt x="0" y="84"/>
                  <a:pt x="22" y="9"/>
                </a:cubicBezTo>
                <a:cubicBezTo>
                  <a:pt x="23" y="4"/>
                  <a:pt x="26" y="0"/>
                  <a:pt x="31" y="0"/>
                </a:cubicBezTo>
                <a:cubicBezTo>
                  <a:pt x="31" y="0"/>
                  <a:pt x="31" y="0"/>
                  <a:pt x="294" y="0"/>
                </a:cubicBezTo>
                <a:cubicBezTo>
                  <a:pt x="299" y="0"/>
                  <a:pt x="301" y="5"/>
                  <a:pt x="303" y="9"/>
                </a:cubicBezTo>
                <a:cubicBezTo>
                  <a:pt x="303" y="9"/>
                  <a:pt x="303" y="9"/>
                  <a:pt x="325" y="84"/>
                </a:cubicBezTo>
                <a:cubicBezTo>
                  <a:pt x="322" y="81"/>
                  <a:pt x="319" y="80"/>
                  <a:pt x="315" y="80"/>
                </a:cubicBezTo>
                <a:cubicBezTo>
                  <a:pt x="315" y="80"/>
                  <a:pt x="315" y="80"/>
                  <a:pt x="9" y="80"/>
                </a:cubicBezTo>
                <a:cubicBezTo>
                  <a:pt x="6" y="80"/>
                  <a:pt x="2" y="81"/>
                  <a:pt x="0" y="84"/>
                </a:cubicBezTo>
                <a:close/>
                <a:moveTo>
                  <a:pt x="325" y="94"/>
                </a:moveTo>
                <a:cubicBezTo>
                  <a:pt x="325" y="124"/>
                  <a:pt x="325" y="124"/>
                  <a:pt x="325" y="124"/>
                </a:cubicBezTo>
                <a:cubicBezTo>
                  <a:pt x="325" y="129"/>
                  <a:pt x="320" y="133"/>
                  <a:pt x="315" y="133"/>
                </a:cubicBezTo>
                <a:cubicBezTo>
                  <a:pt x="9" y="133"/>
                  <a:pt x="9" y="133"/>
                  <a:pt x="9" y="133"/>
                </a:cubicBezTo>
                <a:cubicBezTo>
                  <a:pt x="4" y="133"/>
                  <a:pt x="0" y="129"/>
                  <a:pt x="0" y="124"/>
                </a:cubicBezTo>
                <a:cubicBezTo>
                  <a:pt x="0" y="94"/>
                  <a:pt x="0" y="94"/>
                  <a:pt x="0" y="94"/>
                </a:cubicBezTo>
                <a:cubicBezTo>
                  <a:pt x="0" y="89"/>
                  <a:pt x="4" y="85"/>
                  <a:pt x="9" y="85"/>
                </a:cubicBezTo>
                <a:cubicBezTo>
                  <a:pt x="315" y="85"/>
                  <a:pt x="315" y="85"/>
                  <a:pt x="315" y="85"/>
                </a:cubicBezTo>
                <a:cubicBezTo>
                  <a:pt x="320" y="85"/>
                  <a:pt x="325" y="89"/>
                  <a:pt x="325" y="94"/>
                </a:cubicBezTo>
                <a:close/>
                <a:moveTo>
                  <a:pt x="20" y="119"/>
                </a:moveTo>
                <a:cubicBezTo>
                  <a:pt x="20" y="117"/>
                  <a:pt x="19" y="115"/>
                  <a:pt x="16" y="115"/>
                </a:cubicBezTo>
                <a:cubicBezTo>
                  <a:pt x="14" y="115"/>
                  <a:pt x="12" y="117"/>
                  <a:pt x="12" y="119"/>
                </a:cubicBezTo>
                <a:cubicBezTo>
                  <a:pt x="12" y="121"/>
                  <a:pt x="14" y="123"/>
                  <a:pt x="16" y="123"/>
                </a:cubicBezTo>
                <a:cubicBezTo>
                  <a:pt x="19" y="123"/>
                  <a:pt x="20" y="121"/>
                  <a:pt x="20" y="119"/>
                </a:cubicBezTo>
                <a:close/>
                <a:moveTo>
                  <a:pt x="20" y="109"/>
                </a:moveTo>
                <a:cubicBezTo>
                  <a:pt x="20" y="107"/>
                  <a:pt x="19" y="105"/>
                  <a:pt x="16" y="105"/>
                </a:cubicBezTo>
                <a:cubicBezTo>
                  <a:pt x="14" y="105"/>
                  <a:pt x="12" y="107"/>
                  <a:pt x="12" y="109"/>
                </a:cubicBezTo>
                <a:cubicBezTo>
                  <a:pt x="12" y="111"/>
                  <a:pt x="14" y="113"/>
                  <a:pt x="16" y="113"/>
                </a:cubicBezTo>
                <a:cubicBezTo>
                  <a:pt x="19" y="113"/>
                  <a:pt x="20" y="111"/>
                  <a:pt x="20" y="109"/>
                </a:cubicBezTo>
                <a:close/>
                <a:moveTo>
                  <a:pt x="20" y="99"/>
                </a:moveTo>
                <a:cubicBezTo>
                  <a:pt x="20" y="97"/>
                  <a:pt x="19" y="95"/>
                  <a:pt x="16" y="95"/>
                </a:cubicBezTo>
                <a:cubicBezTo>
                  <a:pt x="14" y="95"/>
                  <a:pt x="12" y="97"/>
                  <a:pt x="12" y="99"/>
                </a:cubicBezTo>
                <a:cubicBezTo>
                  <a:pt x="12" y="101"/>
                  <a:pt x="14" y="103"/>
                  <a:pt x="16" y="103"/>
                </a:cubicBezTo>
                <a:cubicBezTo>
                  <a:pt x="19" y="103"/>
                  <a:pt x="20" y="101"/>
                  <a:pt x="20" y="99"/>
                </a:cubicBezTo>
                <a:close/>
                <a:moveTo>
                  <a:pt x="30" y="119"/>
                </a:moveTo>
                <a:cubicBezTo>
                  <a:pt x="30" y="117"/>
                  <a:pt x="28" y="115"/>
                  <a:pt x="26" y="115"/>
                </a:cubicBezTo>
                <a:cubicBezTo>
                  <a:pt x="24" y="115"/>
                  <a:pt x="22" y="117"/>
                  <a:pt x="22" y="119"/>
                </a:cubicBezTo>
                <a:cubicBezTo>
                  <a:pt x="22" y="121"/>
                  <a:pt x="24" y="123"/>
                  <a:pt x="26" y="123"/>
                </a:cubicBezTo>
                <a:cubicBezTo>
                  <a:pt x="28" y="123"/>
                  <a:pt x="30" y="121"/>
                  <a:pt x="30" y="119"/>
                </a:cubicBezTo>
                <a:close/>
                <a:moveTo>
                  <a:pt x="30" y="109"/>
                </a:moveTo>
                <a:cubicBezTo>
                  <a:pt x="30" y="107"/>
                  <a:pt x="28" y="105"/>
                  <a:pt x="26" y="105"/>
                </a:cubicBezTo>
                <a:cubicBezTo>
                  <a:pt x="24" y="105"/>
                  <a:pt x="22" y="107"/>
                  <a:pt x="22" y="109"/>
                </a:cubicBezTo>
                <a:cubicBezTo>
                  <a:pt x="22" y="111"/>
                  <a:pt x="24" y="113"/>
                  <a:pt x="26" y="113"/>
                </a:cubicBezTo>
                <a:cubicBezTo>
                  <a:pt x="28" y="113"/>
                  <a:pt x="30" y="111"/>
                  <a:pt x="30" y="109"/>
                </a:cubicBezTo>
                <a:close/>
                <a:moveTo>
                  <a:pt x="30" y="99"/>
                </a:moveTo>
                <a:cubicBezTo>
                  <a:pt x="30" y="97"/>
                  <a:pt x="28" y="95"/>
                  <a:pt x="26" y="95"/>
                </a:cubicBezTo>
                <a:cubicBezTo>
                  <a:pt x="24" y="95"/>
                  <a:pt x="22" y="97"/>
                  <a:pt x="22" y="99"/>
                </a:cubicBezTo>
                <a:cubicBezTo>
                  <a:pt x="22" y="101"/>
                  <a:pt x="24" y="103"/>
                  <a:pt x="26" y="103"/>
                </a:cubicBezTo>
                <a:cubicBezTo>
                  <a:pt x="28" y="103"/>
                  <a:pt x="30" y="101"/>
                  <a:pt x="30" y="99"/>
                </a:cubicBezTo>
                <a:close/>
                <a:moveTo>
                  <a:pt x="39" y="119"/>
                </a:moveTo>
                <a:cubicBezTo>
                  <a:pt x="39" y="117"/>
                  <a:pt x="37" y="115"/>
                  <a:pt x="35" y="115"/>
                </a:cubicBezTo>
                <a:cubicBezTo>
                  <a:pt x="33" y="115"/>
                  <a:pt x="31" y="117"/>
                  <a:pt x="31" y="119"/>
                </a:cubicBezTo>
                <a:cubicBezTo>
                  <a:pt x="31" y="121"/>
                  <a:pt x="33" y="123"/>
                  <a:pt x="35" y="123"/>
                </a:cubicBezTo>
                <a:cubicBezTo>
                  <a:pt x="37" y="123"/>
                  <a:pt x="39" y="121"/>
                  <a:pt x="39" y="119"/>
                </a:cubicBezTo>
                <a:close/>
                <a:moveTo>
                  <a:pt x="39" y="109"/>
                </a:moveTo>
                <a:cubicBezTo>
                  <a:pt x="39" y="107"/>
                  <a:pt x="37" y="105"/>
                  <a:pt x="35" y="105"/>
                </a:cubicBezTo>
                <a:cubicBezTo>
                  <a:pt x="33" y="105"/>
                  <a:pt x="31" y="107"/>
                  <a:pt x="31" y="109"/>
                </a:cubicBezTo>
                <a:cubicBezTo>
                  <a:pt x="31" y="111"/>
                  <a:pt x="33" y="113"/>
                  <a:pt x="35" y="113"/>
                </a:cubicBezTo>
                <a:cubicBezTo>
                  <a:pt x="37" y="113"/>
                  <a:pt x="39" y="111"/>
                  <a:pt x="39" y="109"/>
                </a:cubicBezTo>
                <a:close/>
                <a:moveTo>
                  <a:pt x="39" y="99"/>
                </a:moveTo>
                <a:cubicBezTo>
                  <a:pt x="39" y="97"/>
                  <a:pt x="37" y="95"/>
                  <a:pt x="35" y="95"/>
                </a:cubicBezTo>
                <a:cubicBezTo>
                  <a:pt x="33" y="95"/>
                  <a:pt x="31" y="97"/>
                  <a:pt x="31" y="99"/>
                </a:cubicBezTo>
                <a:cubicBezTo>
                  <a:pt x="31" y="101"/>
                  <a:pt x="33" y="103"/>
                  <a:pt x="35" y="103"/>
                </a:cubicBezTo>
                <a:cubicBezTo>
                  <a:pt x="37" y="103"/>
                  <a:pt x="39" y="101"/>
                  <a:pt x="39" y="99"/>
                </a:cubicBezTo>
                <a:close/>
                <a:moveTo>
                  <a:pt x="49" y="119"/>
                </a:moveTo>
                <a:cubicBezTo>
                  <a:pt x="49" y="117"/>
                  <a:pt x="47" y="115"/>
                  <a:pt x="45" y="115"/>
                </a:cubicBezTo>
                <a:cubicBezTo>
                  <a:pt x="42" y="115"/>
                  <a:pt x="41" y="117"/>
                  <a:pt x="41" y="119"/>
                </a:cubicBezTo>
                <a:cubicBezTo>
                  <a:pt x="41" y="121"/>
                  <a:pt x="42" y="123"/>
                  <a:pt x="45" y="123"/>
                </a:cubicBezTo>
                <a:cubicBezTo>
                  <a:pt x="47" y="123"/>
                  <a:pt x="49" y="121"/>
                  <a:pt x="49" y="119"/>
                </a:cubicBezTo>
                <a:close/>
                <a:moveTo>
                  <a:pt x="49" y="109"/>
                </a:moveTo>
                <a:cubicBezTo>
                  <a:pt x="49" y="107"/>
                  <a:pt x="47" y="105"/>
                  <a:pt x="45" y="105"/>
                </a:cubicBezTo>
                <a:cubicBezTo>
                  <a:pt x="42" y="105"/>
                  <a:pt x="41" y="107"/>
                  <a:pt x="41" y="109"/>
                </a:cubicBezTo>
                <a:cubicBezTo>
                  <a:pt x="41" y="111"/>
                  <a:pt x="42" y="113"/>
                  <a:pt x="45" y="113"/>
                </a:cubicBezTo>
                <a:cubicBezTo>
                  <a:pt x="47" y="113"/>
                  <a:pt x="49" y="111"/>
                  <a:pt x="49" y="109"/>
                </a:cubicBezTo>
                <a:close/>
                <a:moveTo>
                  <a:pt x="49" y="99"/>
                </a:moveTo>
                <a:cubicBezTo>
                  <a:pt x="49" y="97"/>
                  <a:pt x="47" y="95"/>
                  <a:pt x="45" y="95"/>
                </a:cubicBezTo>
                <a:cubicBezTo>
                  <a:pt x="42" y="95"/>
                  <a:pt x="41" y="97"/>
                  <a:pt x="41" y="99"/>
                </a:cubicBezTo>
                <a:cubicBezTo>
                  <a:pt x="41" y="101"/>
                  <a:pt x="42" y="103"/>
                  <a:pt x="45" y="103"/>
                </a:cubicBezTo>
                <a:cubicBezTo>
                  <a:pt x="47" y="103"/>
                  <a:pt x="49" y="101"/>
                  <a:pt x="49" y="99"/>
                </a:cubicBezTo>
                <a:close/>
                <a:moveTo>
                  <a:pt x="58" y="119"/>
                </a:moveTo>
                <a:cubicBezTo>
                  <a:pt x="58" y="117"/>
                  <a:pt x="56" y="115"/>
                  <a:pt x="54" y="115"/>
                </a:cubicBezTo>
                <a:cubicBezTo>
                  <a:pt x="52" y="115"/>
                  <a:pt x="50" y="117"/>
                  <a:pt x="50" y="119"/>
                </a:cubicBezTo>
                <a:cubicBezTo>
                  <a:pt x="50" y="121"/>
                  <a:pt x="52" y="123"/>
                  <a:pt x="54" y="123"/>
                </a:cubicBezTo>
                <a:cubicBezTo>
                  <a:pt x="56" y="123"/>
                  <a:pt x="58" y="121"/>
                  <a:pt x="58" y="119"/>
                </a:cubicBezTo>
                <a:close/>
                <a:moveTo>
                  <a:pt x="58" y="109"/>
                </a:moveTo>
                <a:cubicBezTo>
                  <a:pt x="58" y="107"/>
                  <a:pt x="56" y="105"/>
                  <a:pt x="54" y="105"/>
                </a:cubicBezTo>
                <a:cubicBezTo>
                  <a:pt x="52" y="105"/>
                  <a:pt x="50" y="107"/>
                  <a:pt x="50" y="109"/>
                </a:cubicBezTo>
                <a:cubicBezTo>
                  <a:pt x="50" y="111"/>
                  <a:pt x="52" y="113"/>
                  <a:pt x="54" y="113"/>
                </a:cubicBezTo>
                <a:cubicBezTo>
                  <a:pt x="56" y="113"/>
                  <a:pt x="58" y="111"/>
                  <a:pt x="58" y="109"/>
                </a:cubicBezTo>
                <a:close/>
                <a:moveTo>
                  <a:pt x="58" y="99"/>
                </a:moveTo>
                <a:cubicBezTo>
                  <a:pt x="58" y="97"/>
                  <a:pt x="56" y="95"/>
                  <a:pt x="54" y="95"/>
                </a:cubicBezTo>
                <a:cubicBezTo>
                  <a:pt x="52" y="95"/>
                  <a:pt x="50" y="97"/>
                  <a:pt x="50" y="99"/>
                </a:cubicBezTo>
                <a:cubicBezTo>
                  <a:pt x="50" y="101"/>
                  <a:pt x="52" y="103"/>
                  <a:pt x="54" y="103"/>
                </a:cubicBezTo>
                <a:cubicBezTo>
                  <a:pt x="56" y="103"/>
                  <a:pt x="58" y="101"/>
                  <a:pt x="58" y="99"/>
                </a:cubicBezTo>
                <a:close/>
                <a:moveTo>
                  <a:pt x="67" y="119"/>
                </a:moveTo>
                <a:cubicBezTo>
                  <a:pt x="67" y="117"/>
                  <a:pt x="66" y="115"/>
                  <a:pt x="63" y="115"/>
                </a:cubicBezTo>
                <a:cubicBezTo>
                  <a:pt x="61" y="115"/>
                  <a:pt x="59" y="117"/>
                  <a:pt x="59" y="119"/>
                </a:cubicBezTo>
                <a:cubicBezTo>
                  <a:pt x="59" y="121"/>
                  <a:pt x="61" y="123"/>
                  <a:pt x="63" y="123"/>
                </a:cubicBezTo>
                <a:cubicBezTo>
                  <a:pt x="66" y="123"/>
                  <a:pt x="67" y="121"/>
                  <a:pt x="67" y="119"/>
                </a:cubicBezTo>
                <a:close/>
                <a:moveTo>
                  <a:pt x="67" y="109"/>
                </a:moveTo>
                <a:cubicBezTo>
                  <a:pt x="67" y="107"/>
                  <a:pt x="66" y="105"/>
                  <a:pt x="63" y="105"/>
                </a:cubicBezTo>
                <a:cubicBezTo>
                  <a:pt x="61" y="105"/>
                  <a:pt x="59" y="107"/>
                  <a:pt x="59" y="109"/>
                </a:cubicBezTo>
                <a:cubicBezTo>
                  <a:pt x="59" y="111"/>
                  <a:pt x="61" y="113"/>
                  <a:pt x="63" y="113"/>
                </a:cubicBezTo>
                <a:cubicBezTo>
                  <a:pt x="66" y="113"/>
                  <a:pt x="67" y="111"/>
                  <a:pt x="67" y="109"/>
                </a:cubicBezTo>
                <a:close/>
                <a:moveTo>
                  <a:pt x="67" y="99"/>
                </a:moveTo>
                <a:cubicBezTo>
                  <a:pt x="67" y="97"/>
                  <a:pt x="66" y="95"/>
                  <a:pt x="63" y="95"/>
                </a:cubicBezTo>
                <a:cubicBezTo>
                  <a:pt x="61" y="95"/>
                  <a:pt x="59" y="97"/>
                  <a:pt x="59" y="99"/>
                </a:cubicBezTo>
                <a:cubicBezTo>
                  <a:pt x="59" y="101"/>
                  <a:pt x="61" y="103"/>
                  <a:pt x="63" y="103"/>
                </a:cubicBezTo>
                <a:cubicBezTo>
                  <a:pt x="66" y="103"/>
                  <a:pt x="67" y="101"/>
                  <a:pt x="67" y="99"/>
                </a:cubicBezTo>
                <a:close/>
                <a:moveTo>
                  <a:pt x="77" y="119"/>
                </a:moveTo>
                <a:cubicBezTo>
                  <a:pt x="77" y="117"/>
                  <a:pt x="75" y="115"/>
                  <a:pt x="73" y="115"/>
                </a:cubicBezTo>
                <a:cubicBezTo>
                  <a:pt x="71" y="115"/>
                  <a:pt x="69" y="117"/>
                  <a:pt x="69" y="119"/>
                </a:cubicBezTo>
                <a:cubicBezTo>
                  <a:pt x="69" y="121"/>
                  <a:pt x="71" y="123"/>
                  <a:pt x="73" y="123"/>
                </a:cubicBezTo>
                <a:cubicBezTo>
                  <a:pt x="75" y="123"/>
                  <a:pt x="77" y="121"/>
                  <a:pt x="77" y="119"/>
                </a:cubicBezTo>
                <a:close/>
                <a:moveTo>
                  <a:pt x="77" y="109"/>
                </a:moveTo>
                <a:cubicBezTo>
                  <a:pt x="77" y="107"/>
                  <a:pt x="75" y="105"/>
                  <a:pt x="73" y="105"/>
                </a:cubicBezTo>
                <a:cubicBezTo>
                  <a:pt x="71" y="105"/>
                  <a:pt x="69" y="107"/>
                  <a:pt x="69" y="109"/>
                </a:cubicBezTo>
                <a:cubicBezTo>
                  <a:pt x="69" y="111"/>
                  <a:pt x="71" y="113"/>
                  <a:pt x="73" y="113"/>
                </a:cubicBezTo>
                <a:cubicBezTo>
                  <a:pt x="75" y="113"/>
                  <a:pt x="77" y="111"/>
                  <a:pt x="77" y="109"/>
                </a:cubicBezTo>
                <a:close/>
                <a:moveTo>
                  <a:pt x="77" y="99"/>
                </a:moveTo>
                <a:cubicBezTo>
                  <a:pt x="77" y="97"/>
                  <a:pt x="75" y="95"/>
                  <a:pt x="73" y="95"/>
                </a:cubicBezTo>
                <a:cubicBezTo>
                  <a:pt x="71" y="95"/>
                  <a:pt x="69" y="97"/>
                  <a:pt x="69" y="99"/>
                </a:cubicBezTo>
                <a:cubicBezTo>
                  <a:pt x="69" y="101"/>
                  <a:pt x="71" y="103"/>
                  <a:pt x="73" y="103"/>
                </a:cubicBezTo>
                <a:cubicBezTo>
                  <a:pt x="75" y="103"/>
                  <a:pt x="77" y="101"/>
                  <a:pt x="77" y="99"/>
                </a:cubicBezTo>
                <a:close/>
                <a:moveTo>
                  <a:pt x="86" y="119"/>
                </a:moveTo>
                <a:cubicBezTo>
                  <a:pt x="86" y="117"/>
                  <a:pt x="84" y="115"/>
                  <a:pt x="82" y="115"/>
                </a:cubicBezTo>
                <a:cubicBezTo>
                  <a:pt x="80" y="115"/>
                  <a:pt x="78" y="117"/>
                  <a:pt x="78" y="119"/>
                </a:cubicBezTo>
                <a:cubicBezTo>
                  <a:pt x="78" y="121"/>
                  <a:pt x="80" y="123"/>
                  <a:pt x="82" y="123"/>
                </a:cubicBezTo>
                <a:cubicBezTo>
                  <a:pt x="84" y="123"/>
                  <a:pt x="86" y="121"/>
                  <a:pt x="86" y="119"/>
                </a:cubicBezTo>
                <a:close/>
                <a:moveTo>
                  <a:pt x="86" y="109"/>
                </a:moveTo>
                <a:cubicBezTo>
                  <a:pt x="86" y="107"/>
                  <a:pt x="84" y="105"/>
                  <a:pt x="82" y="105"/>
                </a:cubicBezTo>
                <a:cubicBezTo>
                  <a:pt x="80" y="105"/>
                  <a:pt x="78" y="107"/>
                  <a:pt x="78" y="109"/>
                </a:cubicBezTo>
                <a:cubicBezTo>
                  <a:pt x="78" y="111"/>
                  <a:pt x="80" y="113"/>
                  <a:pt x="82" y="113"/>
                </a:cubicBezTo>
                <a:cubicBezTo>
                  <a:pt x="84" y="113"/>
                  <a:pt x="86" y="111"/>
                  <a:pt x="86" y="109"/>
                </a:cubicBezTo>
                <a:close/>
                <a:moveTo>
                  <a:pt x="86" y="99"/>
                </a:moveTo>
                <a:cubicBezTo>
                  <a:pt x="86" y="97"/>
                  <a:pt x="84" y="95"/>
                  <a:pt x="82" y="95"/>
                </a:cubicBezTo>
                <a:cubicBezTo>
                  <a:pt x="80" y="95"/>
                  <a:pt x="78" y="97"/>
                  <a:pt x="78" y="99"/>
                </a:cubicBezTo>
                <a:cubicBezTo>
                  <a:pt x="78" y="101"/>
                  <a:pt x="80" y="103"/>
                  <a:pt x="82" y="103"/>
                </a:cubicBezTo>
                <a:cubicBezTo>
                  <a:pt x="84" y="103"/>
                  <a:pt x="86" y="101"/>
                  <a:pt x="86" y="99"/>
                </a:cubicBezTo>
                <a:close/>
                <a:moveTo>
                  <a:pt x="96" y="119"/>
                </a:moveTo>
                <a:cubicBezTo>
                  <a:pt x="96" y="117"/>
                  <a:pt x="94" y="115"/>
                  <a:pt x="92" y="115"/>
                </a:cubicBezTo>
                <a:cubicBezTo>
                  <a:pt x="89" y="115"/>
                  <a:pt x="88" y="117"/>
                  <a:pt x="88" y="119"/>
                </a:cubicBezTo>
                <a:cubicBezTo>
                  <a:pt x="88" y="121"/>
                  <a:pt x="89" y="123"/>
                  <a:pt x="92" y="123"/>
                </a:cubicBezTo>
                <a:cubicBezTo>
                  <a:pt x="94" y="123"/>
                  <a:pt x="96" y="121"/>
                  <a:pt x="96" y="119"/>
                </a:cubicBezTo>
                <a:close/>
                <a:moveTo>
                  <a:pt x="96" y="109"/>
                </a:moveTo>
                <a:cubicBezTo>
                  <a:pt x="96" y="107"/>
                  <a:pt x="94" y="105"/>
                  <a:pt x="92" y="105"/>
                </a:cubicBezTo>
                <a:cubicBezTo>
                  <a:pt x="89" y="105"/>
                  <a:pt x="88" y="107"/>
                  <a:pt x="88" y="109"/>
                </a:cubicBezTo>
                <a:cubicBezTo>
                  <a:pt x="88" y="111"/>
                  <a:pt x="89" y="113"/>
                  <a:pt x="92" y="113"/>
                </a:cubicBezTo>
                <a:cubicBezTo>
                  <a:pt x="94" y="113"/>
                  <a:pt x="96" y="111"/>
                  <a:pt x="96" y="109"/>
                </a:cubicBezTo>
                <a:close/>
                <a:moveTo>
                  <a:pt x="96" y="99"/>
                </a:moveTo>
                <a:cubicBezTo>
                  <a:pt x="96" y="97"/>
                  <a:pt x="94" y="95"/>
                  <a:pt x="92" y="95"/>
                </a:cubicBezTo>
                <a:cubicBezTo>
                  <a:pt x="89" y="95"/>
                  <a:pt x="88" y="97"/>
                  <a:pt x="88" y="99"/>
                </a:cubicBezTo>
                <a:cubicBezTo>
                  <a:pt x="88" y="101"/>
                  <a:pt x="89" y="103"/>
                  <a:pt x="92" y="103"/>
                </a:cubicBezTo>
                <a:cubicBezTo>
                  <a:pt x="94" y="103"/>
                  <a:pt x="96" y="101"/>
                  <a:pt x="96" y="99"/>
                </a:cubicBezTo>
                <a:close/>
                <a:moveTo>
                  <a:pt x="105" y="119"/>
                </a:moveTo>
                <a:cubicBezTo>
                  <a:pt x="105" y="117"/>
                  <a:pt x="103" y="115"/>
                  <a:pt x="101" y="115"/>
                </a:cubicBezTo>
                <a:cubicBezTo>
                  <a:pt x="99" y="115"/>
                  <a:pt x="97" y="117"/>
                  <a:pt x="97" y="119"/>
                </a:cubicBezTo>
                <a:cubicBezTo>
                  <a:pt x="97" y="121"/>
                  <a:pt x="99" y="123"/>
                  <a:pt x="101" y="123"/>
                </a:cubicBezTo>
                <a:cubicBezTo>
                  <a:pt x="103" y="123"/>
                  <a:pt x="105" y="121"/>
                  <a:pt x="105" y="119"/>
                </a:cubicBezTo>
                <a:close/>
                <a:moveTo>
                  <a:pt x="105" y="109"/>
                </a:moveTo>
                <a:cubicBezTo>
                  <a:pt x="105" y="107"/>
                  <a:pt x="103" y="105"/>
                  <a:pt x="101" y="105"/>
                </a:cubicBezTo>
                <a:cubicBezTo>
                  <a:pt x="99" y="105"/>
                  <a:pt x="97" y="107"/>
                  <a:pt x="97" y="109"/>
                </a:cubicBezTo>
                <a:cubicBezTo>
                  <a:pt x="97" y="111"/>
                  <a:pt x="99" y="113"/>
                  <a:pt x="101" y="113"/>
                </a:cubicBezTo>
                <a:cubicBezTo>
                  <a:pt x="103" y="113"/>
                  <a:pt x="105" y="111"/>
                  <a:pt x="105" y="109"/>
                </a:cubicBezTo>
                <a:close/>
                <a:moveTo>
                  <a:pt x="105" y="99"/>
                </a:moveTo>
                <a:cubicBezTo>
                  <a:pt x="105" y="97"/>
                  <a:pt x="103" y="95"/>
                  <a:pt x="101" y="95"/>
                </a:cubicBezTo>
                <a:cubicBezTo>
                  <a:pt x="99" y="95"/>
                  <a:pt x="97" y="97"/>
                  <a:pt x="97" y="99"/>
                </a:cubicBezTo>
                <a:cubicBezTo>
                  <a:pt x="97" y="101"/>
                  <a:pt x="99" y="103"/>
                  <a:pt x="101" y="103"/>
                </a:cubicBezTo>
                <a:cubicBezTo>
                  <a:pt x="103" y="103"/>
                  <a:pt x="105" y="101"/>
                  <a:pt x="105" y="99"/>
                </a:cubicBezTo>
                <a:close/>
                <a:moveTo>
                  <a:pt x="115" y="119"/>
                </a:moveTo>
                <a:cubicBezTo>
                  <a:pt x="115" y="117"/>
                  <a:pt x="113" y="115"/>
                  <a:pt x="111" y="115"/>
                </a:cubicBezTo>
                <a:cubicBezTo>
                  <a:pt x="108" y="115"/>
                  <a:pt x="107" y="117"/>
                  <a:pt x="107" y="119"/>
                </a:cubicBezTo>
                <a:cubicBezTo>
                  <a:pt x="107" y="121"/>
                  <a:pt x="108" y="123"/>
                  <a:pt x="111" y="123"/>
                </a:cubicBezTo>
                <a:cubicBezTo>
                  <a:pt x="113" y="123"/>
                  <a:pt x="115" y="121"/>
                  <a:pt x="115" y="119"/>
                </a:cubicBezTo>
                <a:close/>
                <a:moveTo>
                  <a:pt x="115" y="109"/>
                </a:moveTo>
                <a:cubicBezTo>
                  <a:pt x="115" y="107"/>
                  <a:pt x="113" y="105"/>
                  <a:pt x="111" y="105"/>
                </a:cubicBezTo>
                <a:cubicBezTo>
                  <a:pt x="108" y="105"/>
                  <a:pt x="107" y="107"/>
                  <a:pt x="107" y="109"/>
                </a:cubicBezTo>
                <a:cubicBezTo>
                  <a:pt x="107" y="111"/>
                  <a:pt x="108" y="113"/>
                  <a:pt x="111" y="113"/>
                </a:cubicBezTo>
                <a:cubicBezTo>
                  <a:pt x="113" y="113"/>
                  <a:pt x="115" y="111"/>
                  <a:pt x="115" y="109"/>
                </a:cubicBezTo>
                <a:close/>
                <a:moveTo>
                  <a:pt x="115" y="99"/>
                </a:moveTo>
                <a:cubicBezTo>
                  <a:pt x="115" y="97"/>
                  <a:pt x="113" y="95"/>
                  <a:pt x="111" y="95"/>
                </a:cubicBezTo>
                <a:cubicBezTo>
                  <a:pt x="108" y="95"/>
                  <a:pt x="107" y="97"/>
                  <a:pt x="107" y="99"/>
                </a:cubicBezTo>
                <a:cubicBezTo>
                  <a:pt x="107" y="101"/>
                  <a:pt x="108" y="103"/>
                  <a:pt x="111" y="103"/>
                </a:cubicBezTo>
                <a:cubicBezTo>
                  <a:pt x="113" y="103"/>
                  <a:pt x="115" y="101"/>
                  <a:pt x="115" y="99"/>
                </a:cubicBezTo>
                <a:close/>
                <a:moveTo>
                  <a:pt x="124" y="119"/>
                </a:moveTo>
                <a:cubicBezTo>
                  <a:pt x="124" y="117"/>
                  <a:pt x="122" y="115"/>
                  <a:pt x="120" y="115"/>
                </a:cubicBezTo>
                <a:cubicBezTo>
                  <a:pt x="118" y="115"/>
                  <a:pt x="116" y="117"/>
                  <a:pt x="116" y="119"/>
                </a:cubicBezTo>
                <a:cubicBezTo>
                  <a:pt x="116" y="121"/>
                  <a:pt x="118" y="123"/>
                  <a:pt x="120" y="123"/>
                </a:cubicBezTo>
                <a:cubicBezTo>
                  <a:pt x="122" y="123"/>
                  <a:pt x="124" y="121"/>
                  <a:pt x="124" y="119"/>
                </a:cubicBezTo>
                <a:close/>
                <a:moveTo>
                  <a:pt x="124" y="109"/>
                </a:moveTo>
                <a:cubicBezTo>
                  <a:pt x="124" y="107"/>
                  <a:pt x="122" y="105"/>
                  <a:pt x="120" y="105"/>
                </a:cubicBezTo>
                <a:cubicBezTo>
                  <a:pt x="118" y="105"/>
                  <a:pt x="116" y="107"/>
                  <a:pt x="116" y="109"/>
                </a:cubicBezTo>
                <a:cubicBezTo>
                  <a:pt x="116" y="111"/>
                  <a:pt x="118" y="113"/>
                  <a:pt x="120" y="113"/>
                </a:cubicBezTo>
                <a:cubicBezTo>
                  <a:pt x="122" y="113"/>
                  <a:pt x="124" y="111"/>
                  <a:pt x="124" y="109"/>
                </a:cubicBezTo>
                <a:close/>
                <a:moveTo>
                  <a:pt x="124" y="99"/>
                </a:moveTo>
                <a:cubicBezTo>
                  <a:pt x="124" y="97"/>
                  <a:pt x="122" y="95"/>
                  <a:pt x="120" y="95"/>
                </a:cubicBezTo>
                <a:cubicBezTo>
                  <a:pt x="118" y="95"/>
                  <a:pt x="116" y="97"/>
                  <a:pt x="116" y="99"/>
                </a:cubicBezTo>
                <a:cubicBezTo>
                  <a:pt x="116" y="101"/>
                  <a:pt x="118" y="103"/>
                  <a:pt x="120" y="103"/>
                </a:cubicBezTo>
                <a:cubicBezTo>
                  <a:pt x="122" y="103"/>
                  <a:pt x="124" y="101"/>
                  <a:pt x="124" y="99"/>
                </a:cubicBezTo>
                <a:close/>
                <a:moveTo>
                  <a:pt x="133" y="119"/>
                </a:moveTo>
                <a:cubicBezTo>
                  <a:pt x="133" y="117"/>
                  <a:pt x="132" y="115"/>
                  <a:pt x="129" y="115"/>
                </a:cubicBezTo>
                <a:cubicBezTo>
                  <a:pt x="127" y="115"/>
                  <a:pt x="125" y="117"/>
                  <a:pt x="125" y="119"/>
                </a:cubicBezTo>
                <a:cubicBezTo>
                  <a:pt x="125" y="121"/>
                  <a:pt x="127" y="123"/>
                  <a:pt x="129" y="123"/>
                </a:cubicBezTo>
                <a:cubicBezTo>
                  <a:pt x="132" y="123"/>
                  <a:pt x="133" y="121"/>
                  <a:pt x="133" y="119"/>
                </a:cubicBezTo>
                <a:close/>
                <a:moveTo>
                  <a:pt x="133" y="109"/>
                </a:moveTo>
                <a:cubicBezTo>
                  <a:pt x="133" y="107"/>
                  <a:pt x="132" y="105"/>
                  <a:pt x="129" y="105"/>
                </a:cubicBezTo>
                <a:cubicBezTo>
                  <a:pt x="127" y="105"/>
                  <a:pt x="125" y="107"/>
                  <a:pt x="125" y="109"/>
                </a:cubicBezTo>
                <a:cubicBezTo>
                  <a:pt x="125" y="111"/>
                  <a:pt x="127" y="113"/>
                  <a:pt x="129" y="113"/>
                </a:cubicBezTo>
                <a:cubicBezTo>
                  <a:pt x="132" y="113"/>
                  <a:pt x="133" y="111"/>
                  <a:pt x="133" y="109"/>
                </a:cubicBezTo>
                <a:close/>
                <a:moveTo>
                  <a:pt x="133" y="99"/>
                </a:moveTo>
                <a:cubicBezTo>
                  <a:pt x="133" y="97"/>
                  <a:pt x="132" y="95"/>
                  <a:pt x="129" y="95"/>
                </a:cubicBezTo>
                <a:cubicBezTo>
                  <a:pt x="127" y="95"/>
                  <a:pt x="125" y="97"/>
                  <a:pt x="125" y="99"/>
                </a:cubicBezTo>
                <a:cubicBezTo>
                  <a:pt x="125" y="101"/>
                  <a:pt x="127" y="103"/>
                  <a:pt x="129" y="103"/>
                </a:cubicBezTo>
                <a:cubicBezTo>
                  <a:pt x="132" y="103"/>
                  <a:pt x="133" y="101"/>
                  <a:pt x="133" y="99"/>
                </a:cubicBezTo>
                <a:close/>
                <a:moveTo>
                  <a:pt x="143" y="119"/>
                </a:moveTo>
                <a:cubicBezTo>
                  <a:pt x="143" y="117"/>
                  <a:pt x="141" y="115"/>
                  <a:pt x="139" y="115"/>
                </a:cubicBezTo>
                <a:cubicBezTo>
                  <a:pt x="137" y="115"/>
                  <a:pt x="135" y="117"/>
                  <a:pt x="135" y="119"/>
                </a:cubicBezTo>
                <a:cubicBezTo>
                  <a:pt x="135" y="121"/>
                  <a:pt x="137" y="123"/>
                  <a:pt x="139" y="123"/>
                </a:cubicBezTo>
                <a:cubicBezTo>
                  <a:pt x="141" y="123"/>
                  <a:pt x="143" y="121"/>
                  <a:pt x="143" y="119"/>
                </a:cubicBezTo>
                <a:close/>
                <a:moveTo>
                  <a:pt x="143" y="109"/>
                </a:moveTo>
                <a:cubicBezTo>
                  <a:pt x="143" y="107"/>
                  <a:pt x="141" y="105"/>
                  <a:pt x="139" y="105"/>
                </a:cubicBezTo>
                <a:cubicBezTo>
                  <a:pt x="137" y="105"/>
                  <a:pt x="135" y="107"/>
                  <a:pt x="135" y="109"/>
                </a:cubicBezTo>
                <a:cubicBezTo>
                  <a:pt x="135" y="111"/>
                  <a:pt x="137" y="113"/>
                  <a:pt x="139" y="113"/>
                </a:cubicBezTo>
                <a:cubicBezTo>
                  <a:pt x="141" y="113"/>
                  <a:pt x="143" y="111"/>
                  <a:pt x="143" y="109"/>
                </a:cubicBezTo>
                <a:close/>
                <a:moveTo>
                  <a:pt x="143" y="99"/>
                </a:moveTo>
                <a:cubicBezTo>
                  <a:pt x="143" y="97"/>
                  <a:pt x="141" y="95"/>
                  <a:pt x="139" y="95"/>
                </a:cubicBezTo>
                <a:cubicBezTo>
                  <a:pt x="137" y="95"/>
                  <a:pt x="135" y="97"/>
                  <a:pt x="135" y="99"/>
                </a:cubicBezTo>
                <a:cubicBezTo>
                  <a:pt x="135" y="101"/>
                  <a:pt x="137" y="103"/>
                  <a:pt x="139" y="103"/>
                </a:cubicBezTo>
                <a:cubicBezTo>
                  <a:pt x="141" y="103"/>
                  <a:pt x="143" y="101"/>
                  <a:pt x="143" y="99"/>
                </a:cubicBezTo>
                <a:close/>
                <a:moveTo>
                  <a:pt x="313" y="109"/>
                </a:moveTo>
                <a:cubicBezTo>
                  <a:pt x="313" y="102"/>
                  <a:pt x="307" y="95"/>
                  <a:pt x="300" y="95"/>
                </a:cubicBezTo>
                <a:cubicBezTo>
                  <a:pt x="300" y="95"/>
                  <a:pt x="300" y="95"/>
                  <a:pt x="146" y="95"/>
                </a:cubicBezTo>
                <a:cubicBezTo>
                  <a:pt x="146" y="95"/>
                  <a:pt x="146" y="95"/>
                  <a:pt x="146" y="123"/>
                </a:cubicBezTo>
                <a:cubicBezTo>
                  <a:pt x="146" y="123"/>
                  <a:pt x="146" y="123"/>
                  <a:pt x="300" y="123"/>
                </a:cubicBezTo>
                <a:cubicBezTo>
                  <a:pt x="307" y="123"/>
                  <a:pt x="313" y="116"/>
                  <a:pt x="313" y="109"/>
                </a:cubicBezTo>
                <a:close/>
                <a:moveTo>
                  <a:pt x="299" y="101"/>
                </a:moveTo>
                <a:cubicBezTo>
                  <a:pt x="294" y="101"/>
                  <a:pt x="291" y="105"/>
                  <a:pt x="291" y="109"/>
                </a:cubicBezTo>
                <a:cubicBezTo>
                  <a:pt x="291" y="113"/>
                  <a:pt x="294" y="117"/>
                  <a:pt x="299" y="117"/>
                </a:cubicBezTo>
                <a:cubicBezTo>
                  <a:pt x="303" y="117"/>
                  <a:pt x="307" y="113"/>
                  <a:pt x="307" y="109"/>
                </a:cubicBezTo>
                <a:cubicBezTo>
                  <a:pt x="307" y="105"/>
                  <a:pt x="303" y="101"/>
                  <a:pt x="299" y="101"/>
                </a:cubicBezTo>
                <a:close/>
                <a:moveTo>
                  <a:pt x="325" y="146"/>
                </a:moveTo>
                <a:cubicBezTo>
                  <a:pt x="325" y="175"/>
                  <a:pt x="325" y="175"/>
                  <a:pt x="325" y="175"/>
                </a:cubicBezTo>
                <a:cubicBezTo>
                  <a:pt x="325" y="180"/>
                  <a:pt x="320" y="185"/>
                  <a:pt x="315" y="185"/>
                </a:cubicBezTo>
                <a:cubicBezTo>
                  <a:pt x="9" y="185"/>
                  <a:pt x="9" y="185"/>
                  <a:pt x="9" y="185"/>
                </a:cubicBezTo>
                <a:cubicBezTo>
                  <a:pt x="4" y="185"/>
                  <a:pt x="0" y="180"/>
                  <a:pt x="0" y="175"/>
                </a:cubicBezTo>
                <a:cubicBezTo>
                  <a:pt x="0" y="146"/>
                  <a:pt x="0" y="146"/>
                  <a:pt x="0" y="146"/>
                </a:cubicBezTo>
                <a:cubicBezTo>
                  <a:pt x="0" y="141"/>
                  <a:pt x="4" y="137"/>
                  <a:pt x="9" y="137"/>
                </a:cubicBezTo>
                <a:cubicBezTo>
                  <a:pt x="315" y="137"/>
                  <a:pt x="315" y="137"/>
                  <a:pt x="315" y="137"/>
                </a:cubicBezTo>
                <a:cubicBezTo>
                  <a:pt x="320" y="137"/>
                  <a:pt x="325" y="141"/>
                  <a:pt x="325" y="146"/>
                </a:cubicBezTo>
                <a:close/>
                <a:moveTo>
                  <a:pt x="20" y="171"/>
                </a:moveTo>
                <a:cubicBezTo>
                  <a:pt x="20" y="168"/>
                  <a:pt x="19" y="167"/>
                  <a:pt x="16" y="167"/>
                </a:cubicBezTo>
                <a:cubicBezTo>
                  <a:pt x="14" y="167"/>
                  <a:pt x="12" y="168"/>
                  <a:pt x="12" y="171"/>
                </a:cubicBezTo>
                <a:cubicBezTo>
                  <a:pt x="12" y="173"/>
                  <a:pt x="14" y="175"/>
                  <a:pt x="16" y="175"/>
                </a:cubicBezTo>
                <a:cubicBezTo>
                  <a:pt x="19" y="175"/>
                  <a:pt x="20" y="173"/>
                  <a:pt x="20" y="171"/>
                </a:cubicBezTo>
                <a:close/>
                <a:moveTo>
                  <a:pt x="20" y="161"/>
                </a:moveTo>
                <a:cubicBezTo>
                  <a:pt x="20" y="159"/>
                  <a:pt x="19" y="157"/>
                  <a:pt x="16" y="157"/>
                </a:cubicBezTo>
                <a:cubicBezTo>
                  <a:pt x="14" y="157"/>
                  <a:pt x="12" y="159"/>
                  <a:pt x="12" y="161"/>
                </a:cubicBezTo>
                <a:cubicBezTo>
                  <a:pt x="12" y="163"/>
                  <a:pt x="14" y="165"/>
                  <a:pt x="16" y="165"/>
                </a:cubicBezTo>
                <a:cubicBezTo>
                  <a:pt x="19" y="165"/>
                  <a:pt x="20" y="163"/>
                  <a:pt x="20" y="161"/>
                </a:cubicBezTo>
                <a:close/>
                <a:moveTo>
                  <a:pt x="20" y="151"/>
                </a:moveTo>
                <a:cubicBezTo>
                  <a:pt x="20" y="149"/>
                  <a:pt x="19" y="147"/>
                  <a:pt x="16" y="147"/>
                </a:cubicBezTo>
                <a:cubicBezTo>
                  <a:pt x="14" y="147"/>
                  <a:pt x="12" y="149"/>
                  <a:pt x="12" y="151"/>
                </a:cubicBezTo>
                <a:cubicBezTo>
                  <a:pt x="12" y="153"/>
                  <a:pt x="14" y="155"/>
                  <a:pt x="16" y="155"/>
                </a:cubicBezTo>
                <a:cubicBezTo>
                  <a:pt x="19" y="155"/>
                  <a:pt x="20" y="153"/>
                  <a:pt x="20" y="151"/>
                </a:cubicBezTo>
                <a:close/>
                <a:moveTo>
                  <a:pt x="30" y="171"/>
                </a:moveTo>
                <a:cubicBezTo>
                  <a:pt x="30" y="168"/>
                  <a:pt x="28" y="167"/>
                  <a:pt x="26" y="167"/>
                </a:cubicBezTo>
                <a:cubicBezTo>
                  <a:pt x="24" y="167"/>
                  <a:pt x="22" y="168"/>
                  <a:pt x="22" y="171"/>
                </a:cubicBezTo>
                <a:cubicBezTo>
                  <a:pt x="22" y="173"/>
                  <a:pt x="24" y="175"/>
                  <a:pt x="26" y="175"/>
                </a:cubicBezTo>
                <a:cubicBezTo>
                  <a:pt x="28" y="175"/>
                  <a:pt x="30" y="173"/>
                  <a:pt x="30" y="171"/>
                </a:cubicBezTo>
                <a:close/>
                <a:moveTo>
                  <a:pt x="30" y="161"/>
                </a:moveTo>
                <a:cubicBezTo>
                  <a:pt x="30" y="159"/>
                  <a:pt x="28" y="157"/>
                  <a:pt x="26" y="157"/>
                </a:cubicBezTo>
                <a:cubicBezTo>
                  <a:pt x="24" y="157"/>
                  <a:pt x="22" y="159"/>
                  <a:pt x="22" y="161"/>
                </a:cubicBezTo>
                <a:cubicBezTo>
                  <a:pt x="22" y="163"/>
                  <a:pt x="24" y="165"/>
                  <a:pt x="26" y="165"/>
                </a:cubicBezTo>
                <a:cubicBezTo>
                  <a:pt x="28" y="165"/>
                  <a:pt x="30" y="163"/>
                  <a:pt x="30" y="161"/>
                </a:cubicBezTo>
                <a:close/>
                <a:moveTo>
                  <a:pt x="30" y="151"/>
                </a:moveTo>
                <a:cubicBezTo>
                  <a:pt x="30" y="149"/>
                  <a:pt x="28" y="147"/>
                  <a:pt x="26" y="147"/>
                </a:cubicBezTo>
                <a:cubicBezTo>
                  <a:pt x="24" y="147"/>
                  <a:pt x="22" y="149"/>
                  <a:pt x="22" y="151"/>
                </a:cubicBezTo>
                <a:cubicBezTo>
                  <a:pt x="22" y="153"/>
                  <a:pt x="24" y="155"/>
                  <a:pt x="26" y="155"/>
                </a:cubicBezTo>
                <a:cubicBezTo>
                  <a:pt x="28" y="155"/>
                  <a:pt x="30" y="153"/>
                  <a:pt x="30" y="151"/>
                </a:cubicBezTo>
                <a:close/>
                <a:moveTo>
                  <a:pt x="39" y="171"/>
                </a:moveTo>
                <a:cubicBezTo>
                  <a:pt x="39" y="168"/>
                  <a:pt x="37" y="167"/>
                  <a:pt x="35" y="167"/>
                </a:cubicBezTo>
                <a:cubicBezTo>
                  <a:pt x="33" y="167"/>
                  <a:pt x="31" y="168"/>
                  <a:pt x="31" y="171"/>
                </a:cubicBezTo>
                <a:cubicBezTo>
                  <a:pt x="31" y="173"/>
                  <a:pt x="33" y="175"/>
                  <a:pt x="35" y="175"/>
                </a:cubicBezTo>
                <a:cubicBezTo>
                  <a:pt x="37" y="175"/>
                  <a:pt x="39" y="173"/>
                  <a:pt x="39" y="171"/>
                </a:cubicBezTo>
                <a:close/>
                <a:moveTo>
                  <a:pt x="39" y="161"/>
                </a:moveTo>
                <a:cubicBezTo>
                  <a:pt x="39" y="159"/>
                  <a:pt x="37" y="157"/>
                  <a:pt x="35" y="157"/>
                </a:cubicBezTo>
                <a:cubicBezTo>
                  <a:pt x="33" y="157"/>
                  <a:pt x="31" y="159"/>
                  <a:pt x="31" y="161"/>
                </a:cubicBezTo>
                <a:cubicBezTo>
                  <a:pt x="31" y="163"/>
                  <a:pt x="33" y="165"/>
                  <a:pt x="35" y="165"/>
                </a:cubicBezTo>
                <a:cubicBezTo>
                  <a:pt x="37" y="165"/>
                  <a:pt x="39" y="163"/>
                  <a:pt x="39" y="161"/>
                </a:cubicBezTo>
                <a:close/>
                <a:moveTo>
                  <a:pt x="39" y="151"/>
                </a:moveTo>
                <a:cubicBezTo>
                  <a:pt x="39" y="149"/>
                  <a:pt x="37" y="147"/>
                  <a:pt x="35" y="147"/>
                </a:cubicBezTo>
                <a:cubicBezTo>
                  <a:pt x="33" y="147"/>
                  <a:pt x="31" y="149"/>
                  <a:pt x="31" y="151"/>
                </a:cubicBezTo>
                <a:cubicBezTo>
                  <a:pt x="31" y="153"/>
                  <a:pt x="33" y="155"/>
                  <a:pt x="35" y="155"/>
                </a:cubicBezTo>
                <a:cubicBezTo>
                  <a:pt x="37" y="155"/>
                  <a:pt x="39" y="153"/>
                  <a:pt x="39" y="151"/>
                </a:cubicBezTo>
                <a:close/>
                <a:moveTo>
                  <a:pt x="49" y="171"/>
                </a:moveTo>
                <a:cubicBezTo>
                  <a:pt x="49" y="168"/>
                  <a:pt x="47" y="167"/>
                  <a:pt x="45" y="167"/>
                </a:cubicBezTo>
                <a:cubicBezTo>
                  <a:pt x="42" y="167"/>
                  <a:pt x="41" y="168"/>
                  <a:pt x="41" y="171"/>
                </a:cubicBezTo>
                <a:cubicBezTo>
                  <a:pt x="41" y="173"/>
                  <a:pt x="42" y="175"/>
                  <a:pt x="45" y="175"/>
                </a:cubicBezTo>
                <a:cubicBezTo>
                  <a:pt x="47" y="175"/>
                  <a:pt x="49" y="173"/>
                  <a:pt x="49" y="171"/>
                </a:cubicBezTo>
                <a:close/>
                <a:moveTo>
                  <a:pt x="49" y="161"/>
                </a:moveTo>
                <a:cubicBezTo>
                  <a:pt x="49" y="159"/>
                  <a:pt x="47" y="157"/>
                  <a:pt x="45" y="157"/>
                </a:cubicBezTo>
                <a:cubicBezTo>
                  <a:pt x="42" y="157"/>
                  <a:pt x="41" y="159"/>
                  <a:pt x="41" y="161"/>
                </a:cubicBezTo>
                <a:cubicBezTo>
                  <a:pt x="41" y="163"/>
                  <a:pt x="42" y="165"/>
                  <a:pt x="45" y="165"/>
                </a:cubicBezTo>
                <a:cubicBezTo>
                  <a:pt x="47" y="165"/>
                  <a:pt x="49" y="163"/>
                  <a:pt x="49" y="161"/>
                </a:cubicBezTo>
                <a:close/>
                <a:moveTo>
                  <a:pt x="49" y="151"/>
                </a:moveTo>
                <a:cubicBezTo>
                  <a:pt x="49" y="149"/>
                  <a:pt x="47" y="147"/>
                  <a:pt x="45" y="147"/>
                </a:cubicBezTo>
                <a:cubicBezTo>
                  <a:pt x="42" y="147"/>
                  <a:pt x="41" y="149"/>
                  <a:pt x="41" y="151"/>
                </a:cubicBezTo>
                <a:cubicBezTo>
                  <a:pt x="41" y="153"/>
                  <a:pt x="42" y="155"/>
                  <a:pt x="45" y="155"/>
                </a:cubicBezTo>
                <a:cubicBezTo>
                  <a:pt x="47" y="155"/>
                  <a:pt x="49" y="153"/>
                  <a:pt x="49" y="151"/>
                </a:cubicBezTo>
                <a:close/>
                <a:moveTo>
                  <a:pt x="58" y="171"/>
                </a:moveTo>
                <a:cubicBezTo>
                  <a:pt x="58" y="168"/>
                  <a:pt x="56" y="167"/>
                  <a:pt x="54" y="167"/>
                </a:cubicBezTo>
                <a:cubicBezTo>
                  <a:pt x="52" y="167"/>
                  <a:pt x="50" y="168"/>
                  <a:pt x="50" y="171"/>
                </a:cubicBezTo>
                <a:cubicBezTo>
                  <a:pt x="50" y="173"/>
                  <a:pt x="52" y="175"/>
                  <a:pt x="54" y="175"/>
                </a:cubicBezTo>
                <a:cubicBezTo>
                  <a:pt x="56" y="175"/>
                  <a:pt x="58" y="173"/>
                  <a:pt x="58" y="171"/>
                </a:cubicBezTo>
                <a:close/>
                <a:moveTo>
                  <a:pt x="58" y="161"/>
                </a:moveTo>
                <a:cubicBezTo>
                  <a:pt x="58" y="159"/>
                  <a:pt x="56" y="157"/>
                  <a:pt x="54" y="157"/>
                </a:cubicBezTo>
                <a:cubicBezTo>
                  <a:pt x="52" y="157"/>
                  <a:pt x="50" y="159"/>
                  <a:pt x="50" y="161"/>
                </a:cubicBezTo>
                <a:cubicBezTo>
                  <a:pt x="50" y="163"/>
                  <a:pt x="52" y="165"/>
                  <a:pt x="54" y="165"/>
                </a:cubicBezTo>
                <a:cubicBezTo>
                  <a:pt x="56" y="165"/>
                  <a:pt x="58" y="163"/>
                  <a:pt x="58" y="161"/>
                </a:cubicBezTo>
                <a:close/>
                <a:moveTo>
                  <a:pt x="58" y="151"/>
                </a:moveTo>
                <a:cubicBezTo>
                  <a:pt x="58" y="149"/>
                  <a:pt x="56" y="147"/>
                  <a:pt x="54" y="147"/>
                </a:cubicBezTo>
                <a:cubicBezTo>
                  <a:pt x="52" y="147"/>
                  <a:pt x="50" y="149"/>
                  <a:pt x="50" y="151"/>
                </a:cubicBezTo>
                <a:cubicBezTo>
                  <a:pt x="50" y="153"/>
                  <a:pt x="52" y="155"/>
                  <a:pt x="54" y="155"/>
                </a:cubicBezTo>
                <a:cubicBezTo>
                  <a:pt x="56" y="155"/>
                  <a:pt x="58" y="153"/>
                  <a:pt x="58" y="151"/>
                </a:cubicBezTo>
                <a:close/>
                <a:moveTo>
                  <a:pt x="67" y="171"/>
                </a:moveTo>
                <a:cubicBezTo>
                  <a:pt x="67" y="168"/>
                  <a:pt x="66" y="167"/>
                  <a:pt x="63" y="167"/>
                </a:cubicBezTo>
                <a:cubicBezTo>
                  <a:pt x="61" y="167"/>
                  <a:pt x="59" y="168"/>
                  <a:pt x="59" y="171"/>
                </a:cubicBezTo>
                <a:cubicBezTo>
                  <a:pt x="59" y="173"/>
                  <a:pt x="61" y="175"/>
                  <a:pt x="63" y="175"/>
                </a:cubicBezTo>
                <a:cubicBezTo>
                  <a:pt x="66" y="175"/>
                  <a:pt x="67" y="173"/>
                  <a:pt x="67" y="171"/>
                </a:cubicBezTo>
                <a:close/>
                <a:moveTo>
                  <a:pt x="67" y="161"/>
                </a:moveTo>
                <a:cubicBezTo>
                  <a:pt x="67" y="159"/>
                  <a:pt x="66" y="157"/>
                  <a:pt x="63" y="157"/>
                </a:cubicBezTo>
                <a:cubicBezTo>
                  <a:pt x="61" y="157"/>
                  <a:pt x="59" y="159"/>
                  <a:pt x="59" y="161"/>
                </a:cubicBezTo>
                <a:cubicBezTo>
                  <a:pt x="59" y="163"/>
                  <a:pt x="61" y="165"/>
                  <a:pt x="63" y="165"/>
                </a:cubicBezTo>
                <a:cubicBezTo>
                  <a:pt x="66" y="165"/>
                  <a:pt x="67" y="163"/>
                  <a:pt x="67" y="161"/>
                </a:cubicBezTo>
                <a:close/>
                <a:moveTo>
                  <a:pt x="67" y="151"/>
                </a:moveTo>
                <a:cubicBezTo>
                  <a:pt x="67" y="149"/>
                  <a:pt x="66" y="147"/>
                  <a:pt x="63" y="147"/>
                </a:cubicBezTo>
                <a:cubicBezTo>
                  <a:pt x="61" y="147"/>
                  <a:pt x="59" y="149"/>
                  <a:pt x="59" y="151"/>
                </a:cubicBezTo>
                <a:cubicBezTo>
                  <a:pt x="59" y="153"/>
                  <a:pt x="61" y="155"/>
                  <a:pt x="63" y="155"/>
                </a:cubicBezTo>
                <a:cubicBezTo>
                  <a:pt x="66" y="155"/>
                  <a:pt x="67" y="153"/>
                  <a:pt x="67" y="151"/>
                </a:cubicBezTo>
                <a:close/>
                <a:moveTo>
                  <a:pt x="77" y="171"/>
                </a:moveTo>
                <a:cubicBezTo>
                  <a:pt x="77" y="168"/>
                  <a:pt x="75" y="167"/>
                  <a:pt x="73" y="167"/>
                </a:cubicBezTo>
                <a:cubicBezTo>
                  <a:pt x="71" y="167"/>
                  <a:pt x="69" y="168"/>
                  <a:pt x="69" y="171"/>
                </a:cubicBezTo>
                <a:cubicBezTo>
                  <a:pt x="69" y="173"/>
                  <a:pt x="71" y="175"/>
                  <a:pt x="73" y="175"/>
                </a:cubicBezTo>
                <a:cubicBezTo>
                  <a:pt x="75" y="175"/>
                  <a:pt x="77" y="173"/>
                  <a:pt x="77" y="171"/>
                </a:cubicBezTo>
                <a:close/>
                <a:moveTo>
                  <a:pt x="77" y="161"/>
                </a:moveTo>
                <a:cubicBezTo>
                  <a:pt x="77" y="159"/>
                  <a:pt x="75" y="157"/>
                  <a:pt x="73" y="157"/>
                </a:cubicBezTo>
                <a:cubicBezTo>
                  <a:pt x="71" y="157"/>
                  <a:pt x="69" y="159"/>
                  <a:pt x="69" y="161"/>
                </a:cubicBezTo>
                <a:cubicBezTo>
                  <a:pt x="69" y="163"/>
                  <a:pt x="71" y="165"/>
                  <a:pt x="73" y="165"/>
                </a:cubicBezTo>
                <a:cubicBezTo>
                  <a:pt x="75" y="165"/>
                  <a:pt x="77" y="163"/>
                  <a:pt x="77" y="161"/>
                </a:cubicBezTo>
                <a:close/>
                <a:moveTo>
                  <a:pt x="77" y="151"/>
                </a:moveTo>
                <a:cubicBezTo>
                  <a:pt x="77" y="149"/>
                  <a:pt x="75" y="147"/>
                  <a:pt x="73" y="147"/>
                </a:cubicBezTo>
                <a:cubicBezTo>
                  <a:pt x="71" y="147"/>
                  <a:pt x="69" y="149"/>
                  <a:pt x="69" y="151"/>
                </a:cubicBezTo>
                <a:cubicBezTo>
                  <a:pt x="69" y="153"/>
                  <a:pt x="71" y="155"/>
                  <a:pt x="73" y="155"/>
                </a:cubicBezTo>
                <a:cubicBezTo>
                  <a:pt x="75" y="155"/>
                  <a:pt x="77" y="153"/>
                  <a:pt x="77" y="151"/>
                </a:cubicBezTo>
                <a:close/>
                <a:moveTo>
                  <a:pt x="86" y="171"/>
                </a:moveTo>
                <a:cubicBezTo>
                  <a:pt x="86" y="168"/>
                  <a:pt x="84" y="167"/>
                  <a:pt x="82" y="167"/>
                </a:cubicBezTo>
                <a:cubicBezTo>
                  <a:pt x="80" y="167"/>
                  <a:pt x="78" y="168"/>
                  <a:pt x="78" y="171"/>
                </a:cubicBezTo>
                <a:cubicBezTo>
                  <a:pt x="78" y="173"/>
                  <a:pt x="80" y="175"/>
                  <a:pt x="82" y="175"/>
                </a:cubicBezTo>
                <a:cubicBezTo>
                  <a:pt x="84" y="175"/>
                  <a:pt x="86" y="173"/>
                  <a:pt x="86" y="171"/>
                </a:cubicBezTo>
                <a:close/>
                <a:moveTo>
                  <a:pt x="86" y="161"/>
                </a:moveTo>
                <a:cubicBezTo>
                  <a:pt x="86" y="159"/>
                  <a:pt x="84" y="157"/>
                  <a:pt x="82" y="157"/>
                </a:cubicBezTo>
                <a:cubicBezTo>
                  <a:pt x="80" y="157"/>
                  <a:pt x="78" y="159"/>
                  <a:pt x="78" y="161"/>
                </a:cubicBezTo>
                <a:cubicBezTo>
                  <a:pt x="78" y="163"/>
                  <a:pt x="80" y="165"/>
                  <a:pt x="82" y="165"/>
                </a:cubicBezTo>
                <a:cubicBezTo>
                  <a:pt x="84" y="165"/>
                  <a:pt x="86" y="163"/>
                  <a:pt x="86" y="161"/>
                </a:cubicBezTo>
                <a:close/>
                <a:moveTo>
                  <a:pt x="86" y="151"/>
                </a:moveTo>
                <a:cubicBezTo>
                  <a:pt x="86" y="149"/>
                  <a:pt x="84" y="147"/>
                  <a:pt x="82" y="147"/>
                </a:cubicBezTo>
                <a:cubicBezTo>
                  <a:pt x="80" y="147"/>
                  <a:pt x="78" y="149"/>
                  <a:pt x="78" y="151"/>
                </a:cubicBezTo>
                <a:cubicBezTo>
                  <a:pt x="78" y="153"/>
                  <a:pt x="80" y="155"/>
                  <a:pt x="82" y="155"/>
                </a:cubicBezTo>
                <a:cubicBezTo>
                  <a:pt x="84" y="155"/>
                  <a:pt x="86" y="153"/>
                  <a:pt x="86" y="151"/>
                </a:cubicBezTo>
                <a:close/>
                <a:moveTo>
                  <a:pt x="96" y="171"/>
                </a:moveTo>
                <a:cubicBezTo>
                  <a:pt x="96" y="168"/>
                  <a:pt x="94" y="167"/>
                  <a:pt x="92" y="167"/>
                </a:cubicBezTo>
                <a:cubicBezTo>
                  <a:pt x="89" y="167"/>
                  <a:pt x="88" y="168"/>
                  <a:pt x="88" y="171"/>
                </a:cubicBezTo>
                <a:cubicBezTo>
                  <a:pt x="88" y="173"/>
                  <a:pt x="89" y="175"/>
                  <a:pt x="92" y="175"/>
                </a:cubicBezTo>
                <a:cubicBezTo>
                  <a:pt x="94" y="175"/>
                  <a:pt x="96" y="173"/>
                  <a:pt x="96" y="171"/>
                </a:cubicBezTo>
                <a:close/>
                <a:moveTo>
                  <a:pt x="96" y="161"/>
                </a:moveTo>
                <a:cubicBezTo>
                  <a:pt x="96" y="159"/>
                  <a:pt x="94" y="157"/>
                  <a:pt x="92" y="157"/>
                </a:cubicBezTo>
                <a:cubicBezTo>
                  <a:pt x="89" y="157"/>
                  <a:pt x="88" y="159"/>
                  <a:pt x="88" y="161"/>
                </a:cubicBezTo>
                <a:cubicBezTo>
                  <a:pt x="88" y="163"/>
                  <a:pt x="89" y="165"/>
                  <a:pt x="92" y="165"/>
                </a:cubicBezTo>
                <a:cubicBezTo>
                  <a:pt x="94" y="165"/>
                  <a:pt x="96" y="163"/>
                  <a:pt x="96" y="161"/>
                </a:cubicBezTo>
                <a:close/>
                <a:moveTo>
                  <a:pt x="96" y="151"/>
                </a:moveTo>
                <a:cubicBezTo>
                  <a:pt x="96" y="149"/>
                  <a:pt x="94" y="147"/>
                  <a:pt x="92" y="147"/>
                </a:cubicBezTo>
                <a:cubicBezTo>
                  <a:pt x="89" y="147"/>
                  <a:pt x="88" y="149"/>
                  <a:pt x="88" y="151"/>
                </a:cubicBezTo>
                <a:cubicBezTo>
                  <a:pt x="88" y="153"/>
                  <a:pt x="89" y="155"/>
                  <a:pt x="92" y="155"/>
                </a:cubicBezTo>
                <a:cubicBezTo>
                  <a:pt x="94" y="155"/>
                  <a:pt x="96" y="153"/>
                  <a:pt x="96" y="151"/>
                </a:cubicBezTo>
                <a:close/>
                <a:moveTo>
                  <a:pt x="105" y="171"/>
                </a:moveTo>
                <a:cubicBezTo>
                  <a:pt x="105" y="168"/>
                  <a:pt x="103" y="167"/>
                  <a:pt x="101" y="167"/>
                </a:cubicBezTo>
                <a:cubicBezTo>
                  <a:pt x="99" y="167"/>
                  <a:pt x="97" y="168"/>
                  <a:pt x="97" y="171"/>
                </a:cubicBezTo>
                <a:cubicBezTo>
                  <a:pt x="97" y="173"/>
                  <a:pt x="99" y="175"/>
                  <a:pt x="101" y="175"/>
                </a:cubicBezTo>
                <a:cubicBezTo>
                  <a:pt x="103" y="175"/>
                  <a:pt x="105" y="173"/>
                  <a:pt x="105" y="171"/>
                </a:cubicBezTo>
                <a:close/>
                <a:moveTo>
                  <a:pt x="105" y="161"/>
                </a:moveTo>
                <a:cubicBezTo>
                  <a:pt x="105" y="159"/>
                  <a:pt x="103" y="157"/>
                  <a:pt x="101" y="157"/>
                </a:cubicBezTo>
                <a:cubicBezTo>
                  <a:pt x="99" y="157"/>
                  <a:pt x="97" y="159"/>
                  <a:pt x="97" y="161"/>
                </a:cubicBezTo>
                <a:cubicBezTo>
                  <a:pt x="97" y="163"/>
                  <a:pt x="99" y="165"/>
                  <a:pt x="101" y="165"/>
                </a:cubicBezTo>
                <a:cubicBezTo>
                  <a:pt x="103" y="165"/>
                  <a:pt x="105" y="163"/>
                  <a:pt x="105" y="161"/>
                </a:cubicBezTo>
                <a:close/>
                <a:moveTo>
                  <a:pt x="105" y="151"/>
                </a:moveTo>
                <a:cubicBezTo>
                  <a:pt x="105" y="149"/>
                  <a:pt x="103" y="147"/>
                  <a:pt x="101" y="147"/>
                </a:cubicBezTo>
                <a:cubicBezTo>
                  <a:pt x="99" y="147"/>
                  <a:pt x="97" y="149"/>
                  <a:pt x="97" y="151"/>
                </a:cubicBezTo>
                <a:cubicBezTo>
                  <a:pt x="97" y="153"/>
                  <a:pt x="99" y="155"/>
                  <a:pt x="101" y="155"/>
                </a:cubicBezTo>
                <a:cubicBezTo>
                  <a:pt x="103" y="155"/>
                  <a:pt x="105" y="153"/>
                  <a:pt x="105" y="151"/>
                </a:cubicBezTo>
                <a:close/>
                <a:moveTo>
                  <a:pt x="115" y="171"/>
                </a:moveTo>
                <a:cubicBezTo>
                  <a:pt x="115" y="168"/>
                  <a:pt x="113" y="167"/>
                  <a:pt x="111" y="167"/>
                </a:cubicBezTo>
                <a:cubicBezTo>
                  <a:pt x="108" y="167"/>
                  <a:pt x="107" y="168"/>
                  <a:pt x="107" y="171"/>
                </a:cubicBezTo>
                <a:cubicBezTo>
                  <a:pt x="107" y="173"/>
                  <a:pt x="108" y="175"/>
                  <a:pt x="111" y="175"/>
                </a:cubicBezTo>
                <a:cubicBezTo>
                  <a:pt x="113" y="175"/>
                  <a:pt x="115" y="173"/>
                  <a:pt x="115" y="171"/>
                </a:cubicBezTo>
                <a:close/>
                <a:moveTo>
                  <a:pt x="115" y="161"/>
                </a:moveTo>
                <a:cubicBezTo>
                  <a:pt x="115" y="159"/>
                  <a:pt x="113" y="157"/>
                  <a:pt x="111" y="157"/>
                </a:cubicBezTo>
                <a:cubicBezTo>
                  <a:pt x="108" y="157"/>
                  <a:pt x="107" y="159"/>
                  <a:pt x="107" y="161"/>
                </a:cubicBezTo>
                <a:cubicBezTo>
                  <a:pt x="107" y="163"/>
                  <a:pt x="108" y="165"/>
                  <a:pt x="111" y="165"/>
                </a:cubicBezTo>
                <a:cubicBezTo>
                  <a:pt x="113" y="165"/>
                  <a:pt x="115" y="163"/>
                  <a:pt x="115" y="161"/>
                </a:cubicBezTo>
                <a:close/>
                <a:moveTo>
                  <a:pt x="115" y="151"/>
                </a:moveTo>
                <a:cubicBezTo>
                  <a:pt x="115" y="149"/>
                  <a:pt x="113" y="147"/>
                  <a:pt x="111" y="147"/>
                </a:cubicBezTo>
                <a:cubicBezTo>
                  <a:pt x="108" y="147"/>
                  <a:pt x="107" y="149"/>
                  <a:pt x="107" y="151"/>
                </a:cubicBezTo>
                <a:cubicBezTo>
                  <a:pt x="107" y="153"/>
                  <a:pt x="108" y="155"/>
                  <a:pt x="111" y="155"/>
                </a:cubicBezTo>
                <a:cubicBezTo>
                  <a:pt x="113" y="155"/>
                  <a:pt x="115" y="153"/>
                  <a:pt x="115" y="151"/>
                </a:cubicBezTo>
                <a:close/>
                <a:moveTo>
                  <a:pt x="124" y="171"/>
                </a:moveTo>
                <a:cubicBezTo>
                  <a:pt x="124" y="168"/>
                  <a:pt x="122" y="167"/>
                  <a:pt x="120" y="167"/>
                </a:cubicBezTo>
                <a:cubicBezTo>
                  <a:pt x="118" y="167"/>
                  <a:pt x="116" y="168"/>
                  <a:pt x="116" y="171"/>
                </a:cubicBezTo>
                <a:cubicBezTo>
                  <a:pt x="116" y="173"/>
                  <a:pt x="118" y="175"/>
                  <a:pt x="120" y="175"/>
                </a:cubicBezTo>
                <a:cubicBezTo>
                  <a:pt x="122" y="175"/>
                  <a:pt x="124" y="173"/>
                  <a:pt x="124" y="171"/>
                </a:cubicBezTo>
                <a:close/>
                <a:moveTo>
                  <a:pt x="124" y="161"/>
                </a:moveTo>
                <a:cubicBezTo>
                  <a:pt x="124" y="159"/>
                  <a:pt x="122" y="157"/>
                  <a:pt x="120" y="157"/>
                </a:cubicBezTo>
                <a:cubicBezTo>
                  <a:pt x="118" y="157"/>
                  <a:pt x="116" y="159"/>
                  <a:pt x="116" y="161"/>
                </a:cubicBezTo>
                <a:cubicBezTo>
                  <a:pt x="116" y="163"/>
                  <a:pt x="118" y="165"/>
                  <a:pt x="120" y="165"/>
                </a:cubicBezTo>
                <a:cubicBezTo>
                  <a:pt x="122" y="165"/>
                  <a:pt x="124" y="163"/>
                  <a:pt x="124" y="161"/>
                </a:cubicBezTo>
                <a:close/>
                <a:moveTo>
                  <a:pt x="124" y="151"/>
                </a:moveTo>
                <a:cubicBezTo>
                  <a:pt x="124" y="149"/>
                  <a:pt x="122" y="147"/>
                  <a:pt x="120" y="147"/>
                </a:cubicBezTo>
                <a:cubicBezTo>
                  <a:pt x="118" y="147"/>
                  <a:pt x="116" y="149"/>
                  <a:pt x="116" y="151"/>
                </a:cubicBezTo>
                <a:cubicBezTo>
                  <a:pt x="116" y="153"/>
                  <a:pt x="118" y="155"/>
                  <a:pt x="120" y="155"/>
                </a:cubicBezTo>
                <a:cubicBezTo>
                  <a:pt x="122" y="155"/>
                  <a:pt x="124" y="153"/>
                  <a:pt x="124" y="151"/>
                </a:cubicBezTo>
                <a:close/>
                <a:moveTo>
                  <a:pt x="133" y="171"/>
                </a:moveTo>
                <a:cubicBezTo>
                  <a:pt x="133" y="168"/>
                  <a:pt x="132" y="167"/>
                  <a:pt x="129" y="167"/>
                </a:cubicBezTo>
                <a:cubicBezTo>
                  <a:pt x="127" y="167"/>
                  <a:pt x="125" y="168"/>
                  <a:pt x="125" y="171"/>
                </a:cubicBezTo>
                <a:cubicBezTo>
                  <a:pt x="125" y="173"/>
                  <a:pt x="127" y="175"/>
                  <a:pt x="129" y="175"/>
                </a:cubicBezTo>
                <a:cubicBezTo>
                  <a:pt x="132" y="175"/>
                  <a:pt x="133" y="173"/>
                  <a:pt x="133" y="171"/>
                </a:cubicBezTo>
                <a:close/>
                <a:moveTo>
                  <a:pt x="133" y="161"/>
                </a:moveTo>
                <a:cubicBezTo>
                  <a:pt x="133" y="159"/>
                  <a:pt x="132" y="157"/>
                  <a:pt x="129" y="157"/>
                </a:cubicBezTo>
                <a:cubicBezTo>
                  <a:pt x="127" y="157"/>
                  <a:pt x="125" y="159"/>
                  <a:pt x="125" y="161"/>
                </a:cubicBezTo>
                <a:cubicBezTo>
                  <a:pt x="125" y="163"/>
                  <a:pt x="127" y="165"/>
                  <a:pt x="129" y="165"/>
                </a:cubicBezTo>
                <a:cubicBezTo>
                  <a:pt x="132" y="165"/>
                  <a:pt x="133" y="163"/>
                  <a:pt x="133" y="161"/>
                </a:cubicBezTo>
                <a:close/>
                <a:moveTo>
                  <a:pt x="133" y="151"/>
                </a:moveTo>
                <a:cubicBezTo>
                  <a:pt x="133" y="149"/>
                  <a:pt x="132" y="147"/>
                  <a:pt x="129" y="147"/>
                </a:cubicBezTo>
                <a:cubicBezTo>
                  <a:pt x="127" y="147"/>
                  <a:pt x="125" y="149"/>
                  <a:pt x="125" y="151"/>
                </a:cubicBezTo>
                <a:cubicBezTo>
                  <a:pt x="125" y="153"/>
                  <a:pt x="127" y="155"/>
                  <a:pt x="129" y="155"/>
                </a:cubicBezTo>
                <a:cubicBezTo>
                  <a:pt x="132" y="155"/>
                  <a:pt x="133" y="153"/>
                  <a:pt x="133" y="151"/>
                </a:cubicBezTo>
                <a:close/>
                <a:moveTo>
                  <a:pt x="143" y="171"/>
                </a:moveTo>
                <a:cubicBezTo>
                  <a:pt x="143" y="168"/>
                  <a:pt x="141" y="167"/>
                  <a:pt x="139" y="167"/>
                </a:cubicBezTo>
                <a:cubicBezTo>
                  <a:pt x="137" y="167"/>
                  <a:pt x="135" y="168"/>
                  <a:pt x="135" y="171"/>
                </a:cubicBezTo>
                <a:cubicBezTo>
                  <a:pt x="135" y="173"/>
                  <a:pt x="137" y="175"/>
                  <a:pt x="139" y="175"/>
                </a:cubicBezTo>
                <a:cubicBezTo>
                  <a:pt x="141" y="175"/>
                  <a:pt x="143" y="173"/>
                  <a:pt x="143" y="171"/>
                </a:cubicBezTo>
                <a:close/>
                <a:moveTo>
                  <a:pt x="143" y="161"/>
                </a:moveTo>
                <a:cubicBezTo>
                  <a:pt x="143" y="159"/>
                  <a:pt x="141" y="157"/>
                  <a:pt x="139" y="157"/>
                </a:cubicBezTo>
                <a:cubicBezTo>
                  <a:pt x="137" y="157"/>
                  <a:pt x="135" y="159"/>
                  <a:pt x="135" y="161"/>
                </a:cubicBezTo>
                <a:cubicBezTo>
                  <a:pt x="135" y="163"/>
                  <a:pt x="137" y="165"/>
                  <a:pt x="139" y="165"/>
                </a:cubicBezTo>
                <a:cubicBezTo>
                  <a:pt x="141" y="165"/>
                  <a:pt x="143" y="163"/>
                  <a:pt x="143" y="161"/>
                </a:cubicBezTo>
                <a:close/>
                <a:moveTo>
                  <a:pt x="143" y="151"/>
                </a:moveTo>
                <a:cubicBezTo>
                  <a:pt x="143" y="149"/>
                  <a:pt x="141" y="147"/>
                  <a:pt x="139" y="147"/>
                </a:cubicBezTo>
                <a:cubicBezTo>
                  <a:pt x="137" y="147"/>
                  <a:pt x="135" y="149"/>
                  <a:pt x="135" y="151"/>
                </a:cubicBezTo>
                <a:cubicBezTo>
                  <a:pt x="135" y="153"/>
                  <a:pt x="137" y="155"/>
                  <a:pt x="139" y="155"/>
                </a:cubicBezTo>
                <a:cubicBezTo>
                  <a:pt x="141" y="155"/>
                  <a:pt x="143" y="153"/>
                  <a:pt x="143" y="151"/>
                </a:cubicBezTo>
                <a:close/>
                <a:moveTo>
                  <a:pt x="313" y="161"/>
                </a:moveTo>
                <a:cubicBezTo>
                  <a:pt x="313" y="153"/>
                  <a:pt x="307" y="147"/>
                  <a:pt x="300" y="147"/>
                </a:cubicBezTo>
                <a:cubicBezTo>
                  <a:pt x="300" y="147"/>
                  <a:pt x="300" y="147"/>
                  <a:pt x="146" y="147"/>
                </a:cubicBezTo>
                <a:cubicBezTo>
                  <a:pt x="146" y="147"/>
                  <a:pt x="146" y="147"/>
                  <a:pt x="146" y="175"/>
                </a:cubicBezTo>
                <a:cubicBezTo>
                  <a:pt x="146" y="175"/>
                  <a:pt x="146" y="175"/>
                  <a:pt x="300" y="175"/>
                </a:cubicBezTo>
                <a:cubicBezTo>
                  <a:pt x="307" y="175"/>
                  <a:pt x="313" y="168"/>
                  <a:pt x="313" y="161"/>
                </a:cubicBezTo>
                <a:close/>
                <a:moveTo>
                  <a:pt x="299" y="153"/>
                </a:moveTo>
                <a:cubicBezTo>
                  <a:pt x="294" y="153"/>
                  <a:pt x="291" y="156"/>
                  <a:pt x="291" y="161"/>
                </a:cubicBezTo>
                <a:cubicBezTo>
                  <a:pt x="291" y="165"/>
                  <a:pt x="294" y="169"/>
                  <a:pt x="299" y="169"/>
                </a:cubicBezTo>
                <a:cubicBezTo>
                  <a:pt x="303" y="169"/>
                  <a:pt x="307" y="165"/>
                  <a:pt x="307" y="161"/>
                </a:cubicBezTo>
                <a:cubicBezTo>
                  <a:pt x="307" y="156"/>
                  <a:pt x="303" y="153"/>
                  <a:pt x="299" y="153"/>
                </a:cubicBezTo>
                <a:close/>
                <a:moveTo>
                  <a:pt x="325" y="198"/>
                </a:moveTo>
                <a:cubicBezTo>
                  <a:pt x="325" y="227"/>
                  <a:pt x="325" y="227"/>
                  <a:pt x="325" y="227"/>
                </a:cubicBezTo>
                <a:cubicBezTo>
                  <a:pt x="325" y="232"/>
                  <a:pt x="320" y="236"/>
                  <a:pt x="315" y="236"/>
                </a:cubicBezTo>
                <a:cubicBezTo>
                  <a:pt x="9" y="236"/>
                  <a:pt x="9" y="236"/>
                  <a:pt x="9" y="236"/>
                </a:cubicBezTo>
                <a:cubicBezTo>
                  <a:pt x="4" y="236"/>
                  <a:pt x="0" y="232"/>
                  <a:pt x="0" y="227"/>
                </a:cubicBezTo>
                <a:cubicBezTo>
                  <a:pt x="0" y="198"/>
                  <a:pt x="0" y="198"/>
                  <a:pt x="0" y="198"/>
                </a:cubicBezTo>
                <a:cubicBezTo>
                  <a:pt x="0" y="192"/>
                  <a:pt x="4" y="189"/>
                  <a:pt x="9" y="189"/>
                </a:cubicBezTo>
                <a:cubicBezTo>
                  <a:pt x="315" y="189"/>
                  <a:pt x="315" y="189"/>
                  <a:pt x="315" y="189"/>
                </a:cubicBezTo>
                <a:cubicBezTo>
                  <a:pt x="320" y="189"/>
                  <a:pt x="325" y="192"/>
                  <a:pt x="325" y="198"/>
                </a:cubicBezTo>
                <a:close/>
                <a:moveTo>
                  <a:pt x="20" y="222"/>
                </a:moveTo>
                <a:cubicBezTo>
                  <a:pt x="20" y="220"/>
                  <a:pt x="19" y="218"/>
                  <a:pt x="16" y="218"/>
                </a:cubicBezTo>
                <a:cubicBezTo>
                  <a:pt x="14" y="218"/>
                  <a:pt x="12" y="220"/>
                  <a:pt x="12" y="222"/>
                </a:cubicBezTo>
                <a:cubicBezTo>
                  <a:pt x="12" y="224"/>
                  <a:pt x="14" y="226"/>
                  <a:pt x="16" y="226"/>
                </a:cubicBezTo>
                <a:cubicBezTo>
                  <a:pt x="19" y="226"/>
                  <a:pt x="20" y="224"/>
                  <a:pt x="20" y="222"/>
                </a:cubicBezTo>
                <a:close/>
                <a:moveTo>
                  <a:pt x="20" y="213"/>
                </a:moveTo>
                <a:cubicBezTo>
                  <a:pt x="20" y="211"/>
                  <a:pt x="19" y="209"/>
                  <a:pt x="16" y="209"/>
                </a:cubicBezTo>
                <a:cubicBezTo>
                  <a:pt x="14" y="209"/>
                  <a:pt x="12" y="211"/>
                  <a:pt x="12" y="213"/>
                </a:cubicBezTo>
                <a:cubicBezTo>
                  <a:pt x="12" y="215"/>
                  <a:pt x="14" y="217"/>
                  <a:pt x="16" y="217"/>
                </a:cubicBezTo>
                <a:cubicBezTo>
                  <a:pt x="19" y="217"/>
                  <a:pt x="20" y="215"/>
                  <a:pt x="20" y="213"/>
                </a:cubicBezTo>
                <a:close/>
                <a:moveTo>
                  <a:pt x="20" y="203"/>
                </a:moveTo>
                <a:cubicBezTo>
                  <a:pt x="20" y="200"/>
                  <a:pt x="19" y="199"/>
                  <a:pt x="16" y="199"/>
                </a:cubicBezTo>
                <a:cubicBezTo>
                  <a:pt x="14" y="199"/>
                  <a:pt x="12" y="200"/>
                  <a:pt x="12" y="203"/>
                </a:cubicBezTo>
                <a:cubicBezTo>
                  <a:pt x="12" y="205"/>
                  <a:pt x="14" y="207"/>
                  <a:pt x="16" y="207"/>
                </a:cubicBezTo>
                <a:cubicBezTo>
                  <a:pt x="19" y="207"/>
                  <a:pt x="20" y="205"/>
                  <a:pt x="20" y="203"/>
                </a:cubicBezTo>
                <a:close/>
                <a:moveTo>
                  <a:pt x="30" y="222"/>
                </a:moveTo>
                <a:cubicBezTo>
                  <a:pt x="30" y="220"/>
                  <a:pt x="28" y="218"/>
                  <a:pt x="26" y="218"/>
                </a:cubicBezTo>
                <a:cubicBezTo>
                  <a:pt x="24" y="218"/>
                  <a:pt x="22" y="220"/>
                  <a:pt x="22" y="222"/>
                </a:cubicBezTo>
                <a:cubicBezTo>
                  <a:pt x="22" y="224"/>
                  <a:pt x="24" y="226"/>
                  <a:pt x="26" y="226"/>
                </a:cubicBezTo>
                <a:cubicBezTo>
                  <a:pt x="28" y="226"/>
                  <a:pt x="30" y="224"/>
                  <a:pt x="30" y="222"/>
                </a:cubicBezTo>
                <a:close/>
                <a:moveTo>
                  <a:pt x="30" y="213"/>
                </a:moveTo>
                <a:cubicBezTo>
                  <a:pt x="30" y="211"/>
                  <a:pt x="28" y="209"/>
                  <a:pt x="26" y="209"/>
                </a:cubicBezTo>
                <a:cubicBezTo>
                  <a:pt x="24" y="209"/>
                  <a:pt x="22" y="211"/>
                  <a:pt x="22" y="213"/>
                </a:cubicBezTo>
                <a:cubicBezTo>
                  <a:pt x="22" y="215"/>
                  <a:pt x="24" y="217"/>
                  <a:pt x="26" y="217"/>
                </a:cubicBezTo>
                <a:cubicBezTo>
                  <a:pt x="28" y="217"/>
                  <a:pt x="30" y="215"/>
                  <a:pt x="30" y="213"/>
                </a:cubicBezTo>
                <a:close/>
                <a:moveTo>
                  <a:pt x="30" y="203"/>
                </a:moveTo>
                <a:cubicBezTo>
                  <a:pt x="30" y="200"/>
                  <a:pt x="28" y="199"/>
                  <a:pt x="26" y="199"/>
                </a:cubicBezTo>
                <a:cubicBezTo>
                  <a:pt x="24" y="199"/>
                  <a:pt x="22" y="200"/>
                  <a:pt x="22" y="203"/>
                </a:cubicBezTo>
                <a:cubicBezTo>
                  <a:pt x="22" y="205"/>
                  <a:pt x="24" y="207"/>
                  <a:pt x="26" y="207"/>
                </a:cubicBezTo>
                <a:cubicBezTo>
                  <a:pt x="28" y="207"/>
                  <a:pt x="30" y="205"/>
                  <a:pt x="30" y="203"/>
                </a:cubicBezTo>
                <a:close/>
                <a:moveTo>
                  <a:pt x="39" y="222"/>
                </a:moveTo>
                <a:cubicBezTo>
                  <a:pt x="39" y="220"/>
                  <a:pt x="37" y="218"/>
                  <a:pt x="35" y="218"/>
                </a:cubicBezTo>
                <a:cubicBezTo>
                  <a:pt x="33" y="218"/>
                  <a:pt x="31" y="220"/>
                  <a:pt x="31" y="222"/>
                </a:cubicBezTo>
                <a:cubicBezTo>
                  <a:pt x="31" y="224"/>
                  <a:pt x="33" y="226"/>
                  <a:pt x="35" y="226"/>
                </a:cubicBezTo>
                <a:cubicBezTo>
                  <a:pt x="37" y="226"/>
                  <a:pt x="39" y="224"/>
                  <a:pt x="39" y="222"/>
                </a:cubicBezTo>
                <a:close/>
                <a:moveTo>
                  <a:pt x="39" y="213"/>
                </a:moveTo>
                <a:cubicBezTo>
                  <a:pt x="39" y="211"/>
                  <a:pt x="37" y="209"/>
                  <a:pt x="35" y="209"/>
                </a:cubicBezTo>
                <a:cubicBezTo>
                  <a:pt x="33" y="209"/>
                  <a:pt x="31" y="211"/>
                  <a:pt x="31" y="213"/>
                </a:cubicBezTo>
                <a:cubicBezTo>
                  <a:pt x="31" y="215"/>
                  <a:pt x="33" y="217"/>
                  <a:pt x="35" y="217"/>
                </a:cubicBezTo>
                <a:cubicBezTo>
                  <a:pt x="37" y="217"/>
                  <a:pt x="39" y="215"/>
                  <a:pt x="39" y="213"/>
                </a:cubicBezTo>
                <a:close/>
                <a:moveTo>
                  <a:pt x="39" y="203"/>
                </a:moveTo>
                <a:cubicBezTo>
                  <a:pt x="39" y="200"/>
                  <a:pt x="37" y="199"/>
                  <a:pt x="35" y="199"/>
                </a:cubicBezTo>
                <a:cubicBezTo>
                  <a:pt x="33" y="199"/>
                  <a:pt x="31" y="200"/>
                  <a:pt x="31" y="203"/>
                </a:cubicBezTo>
                <a:cubicBezTo>
                  <a:pt x="31" y="205"/>
                  <a:pt x="33" y="207"/>
                  <a:pt x="35" y="207"/>
                </a:cubicBezTo>
                <a:cubicBezTo>
                  <a:pt x="37" y="207"/>
                  <a:pt x="39" y="205"/>
                  <a:pt x="39" y="203"/>
                </a:cubicBezTo>
                <a:close/>
                <a:moveTo>
                  <a:pt x="49" y="222"/>
                </a:moveTo>
                <a:cubicBezTo>
                  <a:pt x="49" y="220"/>
                  <a:pt x="47" y="218"/>
                  <a:pt x="45" y="218"/>
                </a:cubicBezTo>
                <a:cubicBezTo>
                  <a:pt x="42" y="218"/>
                  <a:pt x="41" y="220"/>
                  <a:pt x="41" y="222"/>
                </a:cubicBezTo>
                <a:cubicBezTo>
                  <a:pt x="41" y="224"/>
                  <a:pt x="42" y="226"/>
                  <a:pt x="45" y="226"/>
                </a:cubicBezTo>
                <a:cubicBezTo>
                  <a:pt x="47" y="226"/>
                  <a:pt x="49" y="224"/>
                  <a:pt x="49" y="222"/>
                </a:cubicBezTo>
                <a:close/>
                <a:moveTo>
                  <a:pt x="49" y="213"/>
                </a:moveTo>
                <a:cubicBezTo>
                  <a:pt x="49" y="211"/>
                  <a:pt x="47" y="209"/>
                  <a:pt x="45" y="209"/>
                </a:cubicBezTo>
                <a:cubicBezTo>
                  <a:pt x="42" y="209"/>
                  <a:pt x="41" y="211"/>
                  <a:pt x="41" y="213"/>
                </a:cubicBezTo>
                <a:cubicBezTo>
                  <a:pt x="41" y="215"/>
                  <a:pt x="42" y="217"/>
                  <a:pt x="45" y="217"/>
                </a:cubicBezTo>
                <a:cubicBezTo>
                  <a:pt x="47" y="217"/>
                  <a:pt x="49" y="215"/>
                  <a:pt x="49" y="213"/>
                </a:cubicBezTo>
                <a:close/>
                <a:moveTo>
                  <a:pt x="49" y="203"/>
                </a:moveTo>
                <a:cubicBezTo>
                  <a:pt x="49" y="200"/>
                  <a:pt x="47" y="199"/>
                  <a:pt x="45" y="199"/>
                </a:cubicBezTo>
                <a:cubicBezTo>
                  <a:pt x="42" y="199"/>
                  <a:pt x="41" y="200"/>
                  <a:pt x="41" y="203"/>
                </a:cubicBezTo>
                <a:cubicBezTo>
                  <a:pt x="41" y="205"/>
                  <a:pt x="42" y="207"/>
                  <a:pt x="45" y="207"/>
                </a:cubicBezTo>
                <a:cubicBezTo>
                  <a:pt x="47" y="207"/>
                  <a:pt x="49" y="205"/>
                  <a:pt x="49" y="203"/>
                </a:cubicBezTo>
                <a:close/>
                <a:moveTo>
                  <a:pt x="58" y="222"/>
                </a:moveTo>
                <a:cubicBezTo>
                  <a:pt x="58" y="220"/>
                  <a:pt x="56" y="218"/>
                  <a:pt x="54" y="218"/>
                </a:cubicBezTo>
                <a:cubicBezTo>
                  <a:pt x="52" y="218"/>
                  <a:pt x="50" y="220"/>
                  <a:pt x="50" y="222"/>
                </a:cubicBezTo>
                <a:cubicBezTo>
                  <a:pt x="50" y="224"/>
                  <a:pt x="52" y="226"/>
                  <a:pt x="54" y="226"/>
                </a:cubicBezTo>
                <a:cubicBezTo>
                  <a:pt x="56" y="226"/>
                  <a:pt x="58" y="224"/>
                  <a:pt x="58" y="222"/>
                </a:cubicBezTo>
                <a:close/>
                <a:moveTo>
                  <a:pt x="58" y="213"/>
                </a:moveTo>
                <a:cubicBezTo>
                  <a:pt x="58" y="211"/>
                  <a:pt x="56" y="209"/>
                  <a:pt x="54" y="209"/>
                </a:cubicBezTo>
                <a:cubicBezTo>
                  <a:pt x="52" y="209"/>
                  <a:pt x="50" y="211"/>
                  <a:pt x="50" y="213"/>
                </a:cubicBezTo>
                <a:cubicBezTo>
                  <a:pt x="50" y="215"/>
                  <a:pt x="52" y="217"/>
                  <a:pt x="54" y="217"/>
                </a:cubicBezTo>
                <a:cubicBezTo>
                  <a:pt x="56" y="217"/>
                  <a:pt x="58" y="215"/>
                  <a:pt x="58" y="213"/>
                </a:cubicBezTo>
                <a:close/>
                <a:moveTo>
                  <a:pt x="58" y="203"/>
                </a:moveTo>
                <a:cubicBezTo>
                  <a:pt x="58" y="200"/>
                  <a:pt x="56" y="199"/>
                  <a:pt x="54" y="199"/>
                </a:cubicBezTo>
                <a:cubicBezTo>
                  <a:pt x="52" y="199"/>
                  <a:pt x="50" y="200"/>
                  <a:pt x="50" y="203"/>
                </a:cubicBezTo>
                <a:cubicBezTo>
                  <a:pt x="50" y="205"/>
                  <a:pt x="52" y="207"/>
                  <a:pt x="54" y="207"/>
                </a:cubicBezTo>
                <a:cubicBezTo>
                  <a:pt x="56" y="207"/>
                  <a:pt x="58" y="205"/>
                  <a:pt x="58" y="203"/>
                </a:cubicBezTo>
                <a:close/>
                <a:moveTo>
                  <a:pt x="67" y="222"/>
                </a:moveTo>
                <a:cubicBezTo>
                  <a:pt x="67" y="220"/>
                  <a:pt x="66" y="218"/>
                  <a:pt x="63" y="218"/>
                </a:cubicBezTo>
                <a:cubicBezTo>
                  <a:pt x="61" y="218"/>
                  <a:pt x="59" y="220"/>
                  <a:pt x="59" y="222"/>
                </a:cubicBezTo>
                <a:cubicBezTo>
                  <a:pt x="59" y="224"/>
                  <a:pt x="61" y="226"/>
                  <a:pt x="63" y="226"/>
                </a:cubicBezTo>
                <a:cubicBezTo>
                  <a:pt x="66" y="226"/>
                  <a:pt x="67" y="224"/>
                  <a:pt x="67" y="222"/>
                </a:cubicBezTo>
                <a:close/>
                <a:moveTo>
                  <a:pt x="67" y="213"/>
                </a:moveTo>
                <a:cubicBezTo>
                  <a:pt x="67" y="211"/>
                  <a:pt x="66" y="209"/>
                  <a:pt x="63" y="209"/>
                </a:cubicBezTo>
                <a:cubicBezTo>
                  <a:pt x="61" y="209"/>
                  <a:pt x="59" y="211"/>
                  <a:pt x="59" y="213"/>
                </a:cubicBezTo>
                <a:cubicBezTo>
                  <a:pt x="59" y="215"/>
                  <a:pt x="61" y="217"/>
                  <a:pt x="63" y="217"/>
                </a:cubicBezTo>
                <a:cubicBezTo>
                  <a:pt x="66" y="217"/>
                  <a:pt x="67" y="215"/>
                  <a:pt x="67" y="213"/>
                </a:cubicBezTo>
                <a:close/>
                <a:moveTo>
                  <a:pt x="67" y="203"/>
                </a:moveTo>
                <a:cubicBezTo>
                  <a:pt x="67" y="200"/>
                  <a:pt x="66" y="199"/>
                  <a:pt x="63" y="199"/>
                </a:cubicBezTo>
                <a:cubicBezTo>
                  <a:pt x="61" y="199"/>
                  <a:pt x="59" y="200"/>
                  <a:pt x="59" y="203"/>
                </a:cubicBezTo>
                <a:cubicBezTo>
                  <a:pt x="59" y="205"/>
                  <a:pt x="61" y="207"/>
                  <a:pt x="63" y="207"/>
                </a:cubicBezTo>
                <a:cubicBezTo>
                  <a:pt x="66" y="207"/>
                  <a:pt x="67" y="205"/>
                  <a:pt x="67" y="203"/>
                </a:cubicBezTo>
                <a:close/>
                <a:moveTo>
                  <a:pt x="77" y="222"/>
                </a:moveTo>
                <a:cubicBezTo>
                  <a:pt x="77" y="220"/>
                  <a:pt x="75" y="218"/>
                  <a:pt x="73" y="218"/>
                </a:cubicBezTo>
                <a:cubicBezTo>
                  <a:pt x="71" y="218"/>
                  <a:pt x="69" y="220"/>
                  <a:pt x="69" y="222"/>
                </a:cubicBezTo>
                <a:cubicBezTo>
                  <a:pt x="69" y="224"/>
                  <a:pt x="71" y="226"/>
                  <a:pt x="73" y="226"/>
                </a:cubicBezTo>
                <a:cubicBezTo>
                  <a:pt x="75" y="226"/>
                  <a:pt x="77" y="224"/>
                  <a:pt x="77" y="222"/>
                </a:cubicBezTo>
                <a:close/>
                <a:moveTo>
                  <a:pt x="77" y="213"/>
                </a:moveTo>
                <a:cubicBezTo>
                  <a:pt x="77" y="211"/>
                  <a:pt x="75" y="209"/>
                  <a:pt x="73" y="209"/>
                </a:cubicBezTo>
                <a:cubicBezTo>
                  <a:pt x="71" y="209"/>
                  <a:pt x="69" y="211"/>
                  <a:pt x="69" y="213"/>
                </a:cubicBezTo>
                <a:cubicBezTo>
                  <a:pt x="69" y="215"/>
                  <a:pt x="71" y="217"/>
                  <a:pt x="73" y="217"/>
                </a:cubicBezTo>
                <a:cubicBezTo>
                  <a:pt x="75" y="217"/>
                  <a:pt x="77" y="215"/>
                  <a:pt x="77" y="213"/>
                </a:cubicBezTo>
                <a:close/>
                <a:moveTo>
                  <a:pt x="77" y="203"/>
                </a:moveTo>
                <a:cubicBezTo>
                  <a:pt x="77" y="200"/>
                  <a:pt x="75" y="199"/>
                  <a:pt x="73" y="199"/>
                </a:cubicBezTo>
                <a:cubicBezTo>
                  <a:pt x="71" y="199"/>
                  <a:pt x="69" y="200"/>
                  <a:pt x="69" y="203"/>
                </a:cubicBezTo>
                <a:cubicBezTo>
                  <a:pt x="69" y="205"/>
                  <a:pt x="71" y="207"/>
                  <a:pt x="73" y="207"/>
                </a:cubicBezTo>
                <a:cubicBezTo>
                  <a:pt x="75" y="207"/>
                  <a:pt x="77" y="205"/>
                  <a:pt x="77" y="203"/>
                </a:cubicBezTo>
                <a:close/>
                <a:moveTo>
                  <a:pt x="86" y="222"/>
                </a:moveTo>
                <a:cubicBezTo>
                  <a:pt x="86" y="220"/>
                  <a:pt x="84" y="218"/>
                  <a:pt x="82" y="218"/>
                </a:cubicBezTo>
                <a:cubicBezTo>
                  <a:pt x="80" y="218"/>
                  <a:pt x="78" y="220"/>
                  <a:pt x="78" y="222"/>
                </a:cubicBezTo>
                <a:cubicBezTo>
                  <a:pt x="78" y="224"/>
                  <a:pt x="80" y="226"/>
                  <a:pt x="82" y="226"/>
                </a:cubicBezTo>
                <a:cubicBezTo>
                  <a:pt x="84" y="226"/>
                  <a:pt x="86" y="224"/>
                  <a:pt x="86" y="222"/>
                </a:cubicBezTo>
                <a:close/>
                <a:moveTo>
                  <a:pt x="86" y="213"/>
                </a:moveTo>
                <a:cubicBezTo>
                  <a:pt x="86" y="211"/>
                  <a:pt x="84" y="209"/>
                  <a:pt x="82" y="209"/>
                </a:cubicBezTo>
                <a:cubicBezTo>
                  <a:pt x="80" y="209"/>
                  <a:pt x="78" y="211"/>
                  <a:pt x="78" y="213"/>
                </a:cubicBezTo>
                <a:cubicBezTo>
                  <a:pt x="78" y="215"/>
                  <a:pt x="80" y="217"/>
                  <a:pt x="82" y="217"/>
                </a:cubicBezTo>
                <a:cubicBezTo>
                  <a:pt x="84" y="217"/>
                  <a:pt x="86" y="215"/>
                  <a:pt x="86" y="213"/>
                </a:cubicBezTo>
                <a:close/>
                <a:moveTo>
                  <a:pt x="86" y="203"/>
                </a:moveTo>
                <a:cubicBezTo>
                  <a:pt x="86" y="200"/>
                  <a:pt x="84" y="199"/>
                  <a:pt x="82" y="199"/>
                </a:cubicBezTo>
                <a:cubicBezTo>
                  <a:pt x="80" y="199"/>
                  <a:pt x="78" y="200"/>
                  <a:pt x="78" y="203"/>
                </a:cubicBezTo>
                <a:cubicBezTo>
                  <a:pt x="78" y="205"/>
                  <a:pt x="80" y="207"/>
                  <a:pt x="82" y="207"/>
                </a:cubicBezTo>
                <a:cubicBezTo>
                  <a:pt x="84" y="207"/>
                  <a:pt x="86" y="205"/>
                  <a:pt x="86" y="203"/>
                </a:cubicBezTo>
                <a:close/>
                <a:moveTo>
                  <a:pt x="96" y="222"/>
                </a:moveTo>
                <a:cubicBezTo>
                  <a:pt x="96" y="220"/>
                  <a:pt x="94" y="218"/>
                  <a:pt x="92" y="218"/>
                </a:cubicBezTo>
                <a:cubicBezTo>
                  <a:pt x="89" y="218"/>
                  <a:pt x="88" y="220"/>
                  <a:pt x="88" y="222"/>
                </a:cubicBezTo>
                <a:cubicBezTo>
                  <a:pt x="88" y="224"/>
                  <a:pt x="89" y="226"/>
                  <a:pt x="92" y="226"/>
                </a:cubicBezTo>
                <a:cubicBezTo>
                  <a:pt x="94" y="226"/>
                  <a:pt x="96" y="224"/>
                  <a:pt x="96" y="222"/>
                </a:cubicBezTo>
                <a:close/>
                <a:moveTo>
                  <a:pt x="96" y="213"/>
                </a:moveTo>
                <a:cubicBezTo>
                  <a:pt x="96" y="211"/>
                  <a:pt x="94" y="209"/>
                  <a:pt x="92" y="209"/>
                </a:cubicBezTo>
                <a:cubicBezTo>
                  <a:pt x="89" y="209"/>
                  <a:pt x="88" y="211"/>
                  <a:pt x="88" y="213"/>
                </a:cubicBezTo>
                <a:cubicBezTo>
                  <a:pt x="88" y="215"/>
                  <a:pt x="89" y="217"/>
                  <a:pt x="92" y="217"/>
                </a:cubicBezTo>
                <a:cubicBezTo>
                  <a:pt x="94" y="217"/>
                  <a:pt x="96" y="215"/>
                  <a:pt x="96" y="213"/>
                </a:cubicBezTo>
                <a:close/>
                <a:moveTo>
                  <a:pt x="96" y="203"/>
                </a:moveTo>
                <a:cubicBezTo>
                  <a:pt x="96" y="200"/>
                  <a:pt x="94" y="199"/>
                  <a:pt x="92" y="199"/>
                </a:cubicBezTo>
                <a:cubicBezTo>
                  <a:pt x="89" y="199"/>
                  <a:pt x="88" y="200"/>
                  <a:pt x="88" y="203"/>
                </a:cubicBezTo>
                <a:cubicBezTo>
                  <a:pt x="88" y="205"/>
                  <a:pt x="89" y="207"/>
                  <a:pt x="92" y="207"/>
                </a:cubicBezTo>
                <a:cubicBezTo>
                  <a:pt x="94" y="207"/>
                  <a:pt x="96" y="205"/>
                  <a:pt x="96" y="203"/>
                </a:cubicBezTo>
                <a:close/>
                <a:moveTo>
                  <a:pt x="105" y="222"/>
                </a:moveTo>
                <a:cubicBezTo>
                  <a:pt x="105" y="220"/>
                  <a:pt x="103" y="218"/>
                  <a:pt x="101" y="218"/>
                </a:cubicBezTo>
                <a:cubicBezTo>
                  <a:pt x="99" y="218"/>
                  <a:pt x="97" y="220"/>
                  <a:pt x="97" y="222"/>
                </a:cubicBezTo>
                <a:cubicBezTo>
                  <a:pt x="97" y="224"/>
                  <a:pt x="99" y="226"/>
                  <a:pt x="101" y="226"/>
                </a:cubicBezTo>
                <a:cubicBezTo>
                  <a:pt x="103" y="226"/>
                  <a:pt x="105" y="224"/>
                  <a:pt x="105" y="222"/>
                </a:cubicBezTo>
                <a:close/>
                <a:moveTo>
                  <a:pt x="105" y="213"/>
                </a:moveTo>
                <a:cubicBezTo>
                  <a:pt x="105" y="211"/>
                  <a:pt x="103" y="209"/>
                  <a:pt x="101" y="209"/>
                </a:cubicBezTo>
                <a:cubicBezTo>
                  <a:pt x="99" y="209"/>
                  <a:pt x="97" y="211"/>
                  <a:pt x="97" y="213"/>
                </a:cubicBezTo>
                <a:cubicBezTo>
                  <a:pt x="97" y="215"/>
                  <a:pt x="99" y="217"/>
                  <a:pt x="101" y="217"/>
                </a:cubicBezTo>
                <a:cubicBezTo>
                  <a:pt x="103" y="217"/>
                  <a:pt x="105" y="215"/>
                  <a:pt x="105" y="213"/>
                </a:cubicBezTo>
                <a:close/>
                <a:moveTo>
                  <a:pt x="105" y="203"/>
                </a:moveTo>
                <a:cubicBezTo>
                  <a:pt x="105" y="200"/>
                  <a:pt x="103" y="199"/>
                  <a:pt x="101" y="199"/>
                </a:cubicBezTo>
                <a:cubicBezTo>
                  <a:pt x="99" y="199"/>
                  <a:pt x="97" y="200"/>
                  <a:pt x="97" y="203"/>
                </a:cubicBezTo>
                <a:cubicBezTo>
                  <a:pt x="97" y="205"/>
                  <a:pt x="99" y="207"/>
                  <a:pt x="101" y="207"/>
                </a:cubicBezTo>
                <a:cubicBezTo>
                  <a:pt x="103" y="207"/>
                  <a:pt x="105" y="205"/>
                  <a:pt x="105" y="203"/>
                </a:cubicBezTo>
                <a:close/>
                <a:moveTo>
                  <a:pt x="115" y="222"/>
                </a:moveTo>
                <a:cubicBezTo>
                  <a:pt x="115" y="220"/>
                  <a:pt x="113" y="218"/>
                  <a:pt x="111" y="218"/>
                </a:cubicBezTo>
                <a:cubicBezTo>
                  <a:pt x="108" y="218"/>
                  <a:pt x="107" y="220"/>
                  <a:pt x="107" y="222"/>
                </a:cubicBezTo>
                <a:cubicBezTo>
                  <a:pt x="107" y="224"/>
                  <a:pt x="108" y="226"/>
                  <a:pt x="111" y="226"/>
                </a:cubicBezTo>
                <a:cubicBezTo>
                  <a:pt x="113" y="226"/>
                  <a:pt x="115" y="224"/>
                  <a:pt x="115" y="222"/>
                </a:cubicBezTo>
                <a:close/>
                <a:moveTo>
                  <a:pt x="115" y="213"/>
                </a:moveTo>
                <a:cubicBezTo>
                  <a:pt x="115" y="211"/>
                  <a:pt x="113" y="209"/>
                  <a:pt x="111" y="209"/>
                </a:cubicBezTo>
                <a:cubicBezTo>
                  <a:pt x="108" y="209"/>
                  <a:pt x="107" y="211"/>
                  <a:pt x="107" y="213"/>
                </a:cubicBezTo>
                <a:cubicBezTo>
                  <a:pt x="107" y="215"/>
                  <a:pt x="108" y="217"/>
                  <a:pt x="111" y="217"/>
                </a:cubicBezTo>
                <a:cubicBezTo>
                  <a:pt x="113" y="217"/>
                  <a:pt x="115" y="215"/>
                  <a:pt x="115" y="213"/>
                </a:cubicBezTo>
                <a:close/>
                <a:moveTo>
                  <a:pt x="115" y="203"/>
                </a:moveTo>
                <a:cubicBezTo>
                  <a:pt x="115" y="200"/>
                  <a:pt x="113" y="199"/>
                  <a:pt x="111" y="199"/>
                </a:cubicBezTo>
                <a:cubicBezTo>
                  <a:pt x="108" y="199"/>
                  <a:pt x="107" y="200"/>
                  <a:pt x="107" y="203"/>
                </a:cubicBezTo>
                <a:cubicBezTo>
                  <a:pt x="107" y="205"/>
                  <a:pt x="108" y="207"/>
                  <a:pt x="111" y="207"/>
                </a:cubicBezTo>
                <a:cubicBezTo>
                  <a:pt x="113" y="207"/>
                  <a:pt x="115" y="205"/>
                  <a:pt x="115" y="203"/>
                </a:cubicBezTo>
                <a:close/>
                <a:moveTo>
                  <a:pt x="124" y="222"/>
                </a:moveTo>
                <a:cubicBezTo>
                  <a:pt x="124" y="220"/>
                  <a:pt x="122" y="218"/>
                  <a:pt x="120" y="218"/>
                </a:cubicBezTo>
                <a:cubicBezTo>
                  <a:pt x="118" y="218"/>
                  <a:pt x="116" y="220"/>
                  <a:pt x="116" y="222"/>
                </a:cubicBezTo>
                <a:cubicBezTo>
                  <a:pt x="116" y="224"/>
                  <a:pt x="118" y="226"/>
                  <a:pt x="120" y="226"/>
                </a:cubicBezTo>
                <a:cubicBezTo>
                  <a:pt x="122" y="226"/>
                  <a:pt x="124" y="224"/>
                  <a:pt x="124" y="222"/>
                </a:cubicBezTo>
                <a:close/>
                <a:moveTo>
                  <a:pt x="124" y="213"/>
                </a:moveTo>
                <a:cubicBezTo>
                  <a:pt x="124" y="211"/>
                  <a:pt x="122" y="209"/>
                  <a:pt x="120" y="209"/>
                </a:cubicBezTo>
                <a:cubicBezTo>
                  <a:pt x="118" y="209"/>
                  <a:pt x="116" y="211"/>
                  <a:pt x="116" y="213"/>
                </a:cubicBezTo>
                <a:cubicBezTo>
                  <a:pt x="116" y="215"/>
                  <a:pt x="118" y="217"/>
                  <a:pt x="120" y="217"/>
                </a:cubicBezTo>
                <a:cubicBezTo>
                  <a:pt x="122" y="217"/>
                  <a:pt x="124" y="215"/>
                  <a:pt x="124" y="213"/>
                </a:cubicBezTo>
                <a:close/>
                <a:moveTo>
                  <a:pt x="124" y="203"/>
                </a:moveTo>
                <a:cubicBezTo>
                  <a:pt x="124" y="200"/>
                  <a:pt x="122" y="199"/>
                  <a:pt x="120" y="199"/>
                </a:cubicBezTo>
                <a:cubicBezTo>
                  <a:pt x="118" y="199"/>
                  <a:pt x="116" y="200"/>
                  <a:pt x="116" y="203"/>
                </a:cubicBezTo>
                <a:cubicBezTo>
                  <a:pt x="116" y="205"/>
                  <a:pt x="118" y="207"/>
                  <a:pt x="120" y="207"/>
                </a:cubicBezTo>
                <a:cubicBezTo>
                  <a:pt x="122" y="207"/>
                  <a:pt x="124" y="205"/>
                  <a:pt x="124" y="203"/>
                </a:cubicBezTo>
                <a:close/>
                <a:moveTo>
                  <a:pt x="133" y="222"/>
                </a:moveTo>
                <a:cubicBezTo>
                  <a:pt x="133" y="220"/>
                  <a:pt x="132" y="218"/>
                  <a:pt x="129" y="218"/>
                </a:cubicBezTo>
                <a:cubicBezTo>
                  <a:pt x="127" y="218"/>
                  <a:pt x="125" y="220"/>
                  <a:pt x="125" y="222"/>
                </a:cubicBezTo>
                <a:cubicBezTo>
                  <a:pt x="125" y="224"/>
                  <a:pt x="127" y="226"/>
                  <a:pt x="129" y="226"/>
                </a:cubicBezTo>
                <a:cubicBezTo>
                  <a:pt x="132" y="226"/>
                  <a:pt x="133" y="224"/>
                  <a:pt x="133" y="222"/>
                </a:cubicBezTo>
                <a:close/>
                <a:moveTo>
                  <a:pt x="133" y="213"/>
                </a:moveTo>
                <a:cubicBezTo>
                  <a:pt x="133" y="211"/>
                  <a:pt x="132" y="209"/>
                  <a:pt x="129" y="209"/>
                </a:cubicBezTo>
                <a:cubicBezTo>
                  <a:pt x="127" y="209"/>
                  <a:pt x="125" y="211"/>
                  <a:pt x="125" y="213"/>
                </a:cubicBezTo>
                <a:cubicBezTo>
                  <a:pt x="125" y="215"/>
                  <a:pt x="127" y="217"/>
                  <a:pt x="129" y="217"/>
                </a:cubicBezTo>
                <a:cubicBezTo>
                  <a:pt x="132" y="217"/>
                  <a:pt x="133" y="215"/>
                  <a:pt x="133" y="213"/>
                </a:cubicBezTo>
                <a:close/>
                <a:moveTo>
                  <a:pt x="133" y="203"/>
                </a:moveTo>
                <a:cubicBezTo>
                  <a:pt x="133" y="200"/>
                  <a:pt x="132" y="199"/>
                  <a:pt x="129" y="199"/>
                </a:cubicBezTo>
                <a:cubicBezTo>
                  <a:pt x="127" y="199"/>
                  <a:pt x="125" y="200"/>
                  <a:pt x="125" y="203"/>
                </a:cubicBezTo>
                <a:cubicBezTo>
                  <a:pt x="125" y="205"/>
                  <a:pt x="127" y="207"/>
                  <a:pt x="129" y="207"/>
                </a:cubicBezTo>
                <a:cubicBezTo>
                  <a:pt x="132" y="207"/>
                  <a:pt x="133" y="205"/>
                  <a:pt x="133" y="203"/>
                </a:cubicBezTo>
                <a:close/>
                <a:moveTo>
                  <a:pt x="143" y="222"/>
                </a:moveTo>
                <a:cubicBezTo>
                  <a:pt x="143" y="220"/>
                  <a:pt x="141" y="218"/>
                  <a:pt x="139" y="218"/>
                </a:cubicBezTo>
                <a:cubicBezTo>
                  <a:pt x="137" y="218"/>
                  <a:pt x="135" y="220"/>
                  <a:pt x="135" y="222"/>
                </a:cubicBezTo>
                <a:cubicBezTo>
                  <a:pt x="135" y="224"/>
                  <a:pt x="137" y="226"/>
                  <a:pt x="139" y="226"/>
                </a:cubicBezTo>
                <a:cubicBezTo>
                  <a:pt x="141" y="226"/>
                  <a:pt x="143" y="224"/>
                  <a:pt x="143" y="222"/>
                </a:cubicBezTo>
                <a:close/>
                <a:moveTo>
                  <a:pt x="143" y="213"/>
                </a:moveTo>
                <a:cubicBezTo>
                  <a:pt x="143" y="211"/>
                  <a:pt x="141" y="209"/>
                  <a:pt x="139" y="209"/>
                </a:cubicBezTo>
                <a:cubicBezTo>
                  <a:pt x="137" y="209"/>
                  <a:pt x="135" y="211"/>
                  <a:pt x="135" y="213"/>
                </a:cubicBezTo>
                <a:cubicBezTo>
                  <a:pt x="135" y="215"/>
                  <a:pt x="137" y="217"/>
                  <a:pt x="139" y="217"/>
                </a:cubicBezTo>
                <a:cubicBezTo>
                  <a:pt x="141" y="217"/>
                  <a:pt x="143" y="215"/>
                  <a:pt x="143" y="213"/>
                </a:cubicBezTo>
                <a:close/>
                <a:moveTo>
                  <a:pt x="143" y="203"/>
                </a:moveTo>
                <a:cubicBezTo>
                  <a:pt x="143" y="200"/>
                  <a:pt x="141" y="199"/>
                  <a:pt x="139" y="199"/>
                </a:cubicBezTo>
                <a:cubicBezTo>
                  <a:pt x="137" y="199"/>
                  <a:pt x="135" y="200"/>
                  <a:pt x="135" y="203"/>
                </a:cubicBezTo>
                <a:cubicBezTo>
                  <a:pt x="135" y="205"/>
                  <a:pt x="137" y="207"/>
                  <a:pt x="139" y="207"/>
                </a:cubicBezTo>
                <a:cubicBezTo>
                  <a:pt x="141" y="207"/>
                  <a:pt x="143" y="205"/>
                  <a:pt x="143" y="203"/>
                </a:cubicBezTo>
                <a:close/>
                <a:moveTo>
                  <a:pt x="313" y="212"/>
                </a:moveTo>
                <a:cubicBezTo>
                  <a:pt x="313" y="205"/>
                  <a:pt x="307" y="199"/>
                  <a:pt x="300" y="199"/>
                </a:cubicBezTo>
                <a:cubicBezTo>
                  <a:pt x="300" y="199"/>
                  <a:pt x="300" y="199"/>
                  <a:pt x="146" y="199"/>
                </a:cubicBezTo>
                <a:cubicBezTo>
                  <a:pt x="146" y="199"/>
                  <a:pt x="146" y="199"/>
                  <a:pt x="146" y="226"/>
                </a:cubicBezTo>
                <a:cubicBezTo>
                  <a:pt x="146" y="226"/>
                  <a:pt x="146" y="226"/>
                  <a:pt x="300" y="226"/>
                </a:cubicBezTo>
                <a:cubicBezTo>
                  <a:pt x="307" y="226"/>
                  <a:pt x="313" y="220"/>
                  <a:pt x="313" y="212"/>
                </a:cubicBezTo>
                <a:close/>
                <a:moveTo>
                  <a:pt x="299" y="204"/>
                </a:moveTo>
                <a:cubicBezTo>
                  <a:pt x="294" y="204"/>
                  <a:pt x="291" y="208"/>
                  <a:pt x="291" y="212"/>
                </a:cubicBezTo>
                <a:cubicBezTo>
                  <a:pt x="291" y="217"/>
                  <a:pt x="294" y="220"/>
                  <a:pt x="299" y="220"/>
                </a:cubicBezTo>
                <a:cubicBezTo>
                  <a:pt x="303" y="220"/>
                  <a:pt x="307" y="217"/>
                  <a:pt x="307" y="212"/>
                </a:cubicBezTo>
                <a:cubicBezTo>
                  <a:pt x="307" y="208"/>
                  <a:pt x="303" y="204"/>
                  <a:pt x="299" y="20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spTree>
    <p:extLst>
      <p:ext uri="{BB962C8B-B14F-4D97-AF65-F5344CB8AC3E}">
        <p14:creationId xmlns:p14="http://schemas.microsoft.com/office/powerpoint/2010/main" val="3311482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up)">
                                      <p:cBhvr>
                                        <p:cTn id="20" dur="500"/>
                                        <p:tgtEl>
                                          <p:spTgt spid="5"/>
                                        </p:tgtEl>
                                      </p:cBhvr>
                                    </p:animEffect>
                                  </p:childTnLst>
                                </p:cTn>
                              </p:par>
                            </p:childTnLst>
                          </p:cTn>
                        </p:par>
                        <p:par>
                          <p:cTn id="21" fill="hold">
                            <p:stCondLst>
                              <p:cond delay="1000"/>
                            </p:stCondLst>
                            <p:childTnLst>
                              <p:par>
                                <p:cTn id="22" presetID="22" presetClass="entr" presetSubtype="1" fill="hold"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up)">
                                      <p:cBhvr>
                                        <p:cTn id="24" dur="500"/>
                                        <p:tgtEl>
                                          <p:spTgt spid="23"/>
                                        </p:tgtEl>
                                      </p:cBhvr>
                                    </p:animEffect>
                                  </p:childTnLst>
                                </p:cTn>
                              </p:par>
                            </p:childTnLst>
                          </p:cTn>
                        </p:par>
                        <p:par>
                          <p:cTn id="25" fill="hold">
                            <p:stCondLst>
                              <p:cond delay="1500"/>
                            </p:stCondLst>
                            <p:childTnLst>
                              <p:par>
                                <p:cTn id="26" presetID="22" presetClass="entr" presetSubtype="1" fill="hold"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ipe(up)">
                                      <p:cBhvr>
                                        <p:cTn id="28" dur="500"/>
                                        <p:tgtEl>
                                          <p:spTgt spid="26"/>
                                        </p:tgtEl>
                                      </p:cBhvr>
                                    </p:animEffect>
                                  </p:childTnLst>
                                </p:cTn>
                              </p:par>
                            </p:childTnLst>
                          </p:cTn>
                        </p:par>
                        <p:par>
                          <p:cTn id="29" fill="hold">
                            <p:stCondLst>
                              <p:cond delay="2000"/>
                            </p:stCondLst>
                            <p:childTnLst>
                              <p:par>
                                <p:cTn id="30" presetID="22" presetClass="entr" presetSubtype="1" fill="hold" nodeType="after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wipe(up)">
                                      <p:cBhvr>
                                        <p:cTn id="32" dur="500"/>
                                        <p:tgtEl>
                                          <p:spTgt spid="30"/>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96"/>
                                        </p:tgtEl>
                                        <p:attrNameLst>
                                          <p:attrName>style.visibility</p:attrName>
                                        </p:attrNameLst>
                                      </p:cBhvr>
                                      <p:to>
                                        <p:strVal val="visible"/>
                                      </p:to>
                                    </p:set>
                                    <p:animEffect transition="in" filter="fade">
                                      <p:cBhvr>
                                        <p:cTn id="36" dur="500"/>
                                        <p:tgtEl>
                                          <p:spTgt spid="96"/>
                                        </p:tgtEl>
                                      </p:cBhvr>
                                    </p:animEffect>
                                  </p:childTnLst>
                                </p:cTn>
                              </p:par>
                            </p:childTnLst>
                          </p:cTn>
                        </p:par>
                        <p:par>
                          <p:cTn id="37" fill="hold">
                            <p:stCondLst>
                              <p:cond delay="3000"/>
                            </p:stCondLst>
                            <p:childTnLst>
                              <p:par>
                                <p:cTn id="38" presetID="10" presetClass="entr" presetSubtype="0" fill="hold" nodeType="after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nodeType="withEffect">
                                  <p:stCondLst>
                                    <p:cond delay="0"/>
                                  </p:stCondLst>
                                  <p:childTnLst>
                                    <p:set>
                                      <p:cBhvr>
                                        <p:cTn id="42" dur="1" fill="hold">
                                          <p:stCondLst>
                                            <p:cond delay="0"/>
                                          </p:stCondLst>
                                        </p:cTn>
                                        <p:tgtEl>
                                          <p:spTgt spid="86"/>
                                        </p:tgtEl>
                                        <p:attrNameLst>
                                          <p:attrName>style.visibility</p:attrName>
                                        </p:attrNameLst>
                                      </p:cBhvr>
                                      <p:to>
                                        <p:strVal val="visible"/>
                                      </p:to>
                                    </p:set>
                                    <p:animEffect transition="in" filter="fade">
                                      <p:cBhvr>
                                        <p:cTn id="43" dur="500"/>
                                        <p:tgtEl>
                                          <p:spTgt spid="86"/>
                                        </p:tgtEl>
                                      </p:cBhvr>
                                    </p:animEffect>
                                  </p:childTnLst>
                                </p:cTn>
                              </p:par>
                              <p:par>
                                <p:cTn id="44" presetID="10" presetClass="entr" presetSubtype="0" fill="hold" nodeType="withEffect">
                                  <p:stCondLst>
                                    <p:cond delay="0"/>
                                  </p:stCondLst>
                                  <p:childTnLst>
                                    <p:set>
                                      <p:cBhvr>
                                        <p:cTn id="45" dur="1" fill="hold">
                                          <p:stCondLst>
                                            <p:cond delay="0"/>
                                          </p:stCondLst>
                                        </p:cTn>
                                        <p:tgtEl>
                                          <p:spTgt spid="85"/>
                                        </p:tgtEl>
                                        <p:attrNameLst>
                                          <p:attrName>style.visibility</p:attrName>
                                        </p:attrNameLst>
                                      </p:cBhvr>
                                      <p:to>
                                        <p:strVal val="visible"/>
                                      </p:to>
                                    </p:set>
                                    <p:animEffect transition="in" filter="fade">
                                      <p:cBhvr>
                                        <p:cTn id="46" dur="500"/>
                                        <p:tgtEl>
                                          <p:spTgt spid="85"/>
                                        </p:tgtEl>
                                      </p:cBhvr>
                                    </p:animEffect>
                                  </p:childTnLst>
                                </p:cTn>
                              </p:par>
                              <p:par>
                                <p:cTn id="47" presetID="10" presetClass="entr" presetSubtype="0" fill="hold" nodeType="withEffect">
                                  <p:stCondLst>
                                    <p:cond delay="0"/>
                                  </p:stCondLst>
                                  <p:childTnLst>
                                    <p:set>
                                      <p:cBhvr>
                                        <p:cTn id="48" dur="1" fill="hold">
                                          <p:stCondLst>
                                            <p:cond delay="0"/>
                                          </p:stCondLst>
                                        </p:cTn>
                                        <p:tgtEl>
                                          <p:spTgt spid="84"/>
                                        </p:tgtEl>
                                        <p:attrNameLst>
                                          <p:attrName>style.visibility</p:attrName>
                                        </p:attrNameLst>
                                      </p:cBhvr>
                                      <p:to>
                                        <p:strVal val="visible"/>
                                      </p:to>
                                    </p:set>
                                    <p:animEffect transition="in" filter="fade">
                                      <p:cBhvr>
                                        <p:cTn id="49" dur="500"/>
                                        <p:tgtEl>
                                          <p:spTgt spid="84"/>
                                        </p:tgtEl>
                                      </p:cBhvr>
                                    </p:animEffect>
                                  </p:childTnLst>
                                </p:cTn>
                              </p:par>
                              <p:par>
                                <p:cTn id="50" presetID="10" presetClass="entr" presetSubtype="0" fill="hold" nodeType="with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9"/>
                                        </p:tgtEl>
                                        <p:attrNameLst>
                                          <p:attrName>style.visibility</p:attrName>
                                        </p:attrNameLst>
                                      </p:cBhvr>
                                      <p:to>
                                        <p:strVal val="visible"/>
                                      </p:to>
                                    </p:set>
                                    <p:animEffect transition="in" filter="fade">
                                      <p:cBhvr>
                                        <p:cTn id="57" dur="500"/>
                                        <p:tgtEl>
                                          <p:spTgt spid="8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90"/>
                                        </p:tgtEl>
                                        <p:attrNameLst>
                                          <p:attrName>style.visibility</p:attrName>
                                        </p:attrNameLst>
                                      </p:cBhvr>
                                      <p:to>
                                        <p:strVal val="visible"/>
                                      </p:to>
                                    </p:set>
                                    <p:animEffect transition="in" filter="fade">
                                      <p:cBhvr>
                                        <p:cTn id="62" dur="500"/>
                                        <p:tgtEl>
                                          <p:spTgt spid="9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8"/>
                                        </p:tgtEl>
                                        <p:attrNameLst>
                                          <p:attrName>style.visibility</p:attrName>
                                        </p:attrNameLst>
                                      </p:cBhvr>
                                      <p:to>
                                        <p:strVal val="visible"/>
                                      </p:to>
                                    </p:set>
                                    <p:animEffect transition="in" filter="fade">
                                      <p:cBhvr>
                                        <p:cTn id="67"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9" grpId="0" animBg="1"/>
      <p:bldP spid="20" grpId="0" animBg="1"/>
      <p:bldP spid="88" grpId="0"/>
      <p:bldP spid="89" grpId="0"/>
      <p:bldP spid="90" grpId="0"/>
      <p:bldP spid="96" grpId="0" animBg="1"/>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lumMod val="50000"/>
                  </a:schemeClr>
                </a:solidFill>
              </a:rPr>
              <a:t>Exchange </a:t>
            </a:r>
            <a:r>
              <a:rPr lang="en-US" dirty="0">
                <a:solidFill>
                  <a:schemeClr val="bg1">
                    <a:lumMod val="50000"/>
                  </a:schemeClr>
                </a:solidFill>
              </a:rPr>
              <a:t>p</a:t>
            </a:r>
            <a:r>
              <a:rPr lang="en-US" dirty="0" smtClean="0">
                <a:solidFill>
                  <a:schemeClr val="bg1">
                    <a:lumMod val="50000"/>
                  </a:schemeClr>
                </a:solidFill>
              </a:rPr>
              <a:t>rotection</a:t>
            </a:r>
            <a:r>
              <a:rPr lang="en-US" dirty="0" smtClean="0"/>
              <a:t/>
            </a:r>
            <a:br>
              <a:rPr lang="en-US" dirty="0" smtClean="0"/>
            </a:br>
            <a:r>
              <a:rPr lang="en-US" sz="3400" dirty="0" smtClean="0">
                <a:gradFill>
                  <a:gsLst>
                    <a:gs pos="2655">
                      <a:schemeClr val="accent1"/>
                    </a:gs>
                    <a:gs pos="31000">
                      <a:schemeClr val="accent1"/>
                    </a:gs>
                  </a:gsLst>
                  <a:lin ang="5400000" scaled="0"/>
                </a:gradFill>
              </a:rPr>
              <a:t>Granular </a:t>
            </a:r>
            <a:r>
              <a:rPr lang="en-US" sz="3400" dirty="0">
                <a:gradFill>
                  <a:gsLst>
                    <a:gs pos="2655">
                      <a:schemeClr val="accent1"/>
                    </a:gs>
                    <a:gs pos="31000">
                      <a:schemeClr val="accent1"/>
                    </a:gs>
                  </a:gsLst>
                  <a:lin ang="5400000" scaled="0"/>
                </a:gradFill>
              </a:rPr>
              <a:t>end-to-end application </a:t>
            </a:r>
            <a:r>
              <a:rPr lang="en-US" sz="3400" dirty="0" smtClean="0">
                <a:gradFill>
                  <a:gsLst>
                    <a:gs pos="2655">
                      <a:schemeClr val="accent1"/>
                    </a:gs>
                    <a:gs pos="31000">
                      <a:schemeClr val="accent1"/>
                    </a:gs>
                  </a:gsLst>
                  <a:lin ang="5400000" scaled="0"/>
                </a:gradFill>
              </a:rPr>
              <a:t>protection</a:t>
            </a:r>
            <a:endParaRPr lang="en-US" sz="3400" dirty="0">
              <a:gradFill>
                <a:gsLst>
                  <a:gs pos="2655">
                    <a:schemeClr val="accent1"/>
                  </a:gs>
                  <a:gs pos="31000">
                    <a:schemeClr val="accent1"/>
                  </a:gs>
                </a:gsLst>
                <a:lin ang="5400000" scaled="0"/>
              </a:gradFill>
            </a:endParaRPr>
          </a:p>
        </p:txBody>
      </p:sp>
      <p:sp>
        <p:nvSpPr>
          <p:cNvPr id="87" name="Rectangle 86"/>
          <p:cNvSpPr/>
          <p:nvPr/>
        </p:nvSpPr>
        <p:spPr>
          <a:xfrm>
            <a:off x="274638" y="1907957"/>
            <a:ext cx="5411787" cy="770404"/>
          </a:xfrm>
          <a:prstGeom prst="rect">
            <a:avLst/>
          </a:prstGeom>
          <a:noFill/>
        </p:spPr>
        <p:txBody>
          <a:bodyPr wrap="square" lIns="146304">
            <a:spAutoFit/>
          </a:bodyPr>
          <a:lstStyle/>
          <a:p>
            <a:pPr marL="0" lvl="1" defTabSz="471608">
              <a:lnSpc>
                <a:spcPct val="90000"/>
              </a:lnSpc>
              <a:spcBef>
                <a:spcPts val="306"/>
              </a:spcBef>
              <a:spcAft>
                <a:spcPts val="612"/>
              </a:spcAft>
              <a:buClr>
                <a:srgbClr val="EFEFEF"/>
              </a:buClr>
            </a:pPr>
            <a:r>
              <a:rPr lang="en-US" sz="1600" b="1" dirty="0">
                <a:gradFill>
                  <a:gsLst>
                    <a:gs pos="2655">
                      <a:schemeClr val="accent1"/>
                    </a:gs>
                    <a:gs pos="31000">
                      <a:schemeClr val="accent1"/>
                    </a:gs>
                  </a:gsLst>
                  <a:lin ang="5400000" scaled="0"/>
                </a:gradFill>
                <a:cs typeface="Segoe UI" pitchFamily="34" charset="0"/>
              </a:rPr>
              <a:t>Integrated </a:t>
            </a:r>
            <a:r>
              <a:rPr lang="en-US" sz="1600" b="1" dirty="0" smtClean="0">
                <a:gradFill>
                  <a:gsLst>
                    <a:gs pos="2655">
                      <a:schemeClr val="accent1"/>
                    </a:gs>
                    <a:gs pos="31000">
                      <a:schemeClr val="accent1"/>
                    </a:gs>
                  </a:gsLst>
                  <a:lin ang="5400000" scaled="0"/>
                </a:gradFill>
                <a:cs typeface="Segoe UI" pitchFamily="34" charset="0"/>
              </a:rPr>
              <a:t>backup </a:t>
            </a:r>
            <a:r>
              <a:rPr lang="en-US" sz="1600" b="1" dirty="0">
                <a:gradFill>
                  <a:gsLst>
                    <a:gs pos="2655">
                      <a:schemeClr val="accent1"/>
                    </a:gs>
                    <a:gs pos="31000">
                      <a:schemeClr val="accent1"/>
                    </a:gs>
                  </a:gsLst>
                  <a:lin ang="5400000" scaled="0"/>
                </a:gradFill>
                <a:cs typeface="Segoe UI" pitchFamily="34" charset="0"/>
              </a:rPr>
              <a:t>for </a:t>
            </a:r>
            <a:r>
              <a:rPr lang="en-US" sz="1600" b="1" dirty="0" smtClean="0">
                <a:gradFill>
                  <a:gsLst>
                    <a:gs pos="2655">
                      <a:schemeClr val="accent1"/>
                    </a:gs>
                    <a:gs pos="31000">
                      <a:schemeClr val="accent1"/>
                    </a:gs>
                  </a:gsLst>
                  <a:lin ang="5400000" scaled="0"/>
                </a:gradFill>
                <a:cs typeface="Segoe UI" pitchFamily="34" charset="0"/>
              </a:rPr>
              <a:t>Exchange: </a:t>
            </a:r>
            <a:r>
              <a:rPr lang="en-US" sz="1600" dirty="0" smtClean="0">
                <a:gradFill>
                  <a:gsLst>
                    <a:gs pos="2655">
                      <a:schemeClr val="tx1"/>
                    </a:gs>
                    <a:gs pos="31000">
                      <a:schemeClr val="tx1"/>
                    </a:gs>
                  </a:gsLst>
                  <a:lin ang="5400000" scaled="0"/>
                </a:gradFill>
                <a:cs typeface="Segoe UI" pitchFamily="34" charset="0"/>
              </a:rPr>
              <a:t>Through </a:t>
            </a:r>
            <a:r>
              <a:rPr lang="en-US" sz="1600" dirty="0">
                <a:gradFill>
                  <a:gsLst>
                    <a:gs pos="2655">
                      <a:schemeClr val="tx1"/>
                    </a:gs>
                    <a:gs pos="31000">
                      <a:schemeClr val="tx1"/>
                    </a:gs>
                  </a:gsLst>
                  <a:lin ang="5400000" scaled="0"/>
                </a:gradFill>
                <a:cs typeface="Segoe UI" pitchFamily="34" charset="0"/>
              </a:rPr>
              <a:t>System Center Data Protection Manager, IT </a:t>
            </a:r>
            <a:r>
              <a:rPr lang="en-US" sz="1600" dirty="0" smtClean="0">
                <a:gradFill>
                  <a:gsLst>
                    <a:gs pos="2655">
                      <a:schemeClr val="tx1"/>
                    </a:gs>
                    <a:gs pos="31000">
                      <a:schemeClr val="tx1"/>
                    </a:gs>
                  </a:gsLst>
                  <a:lin ang="5400000" scaled="0"/>
                </a:gradFill>
                <a:cs typeface="Segoe UI" pitchFamily="34" charset="0"/>
              </a:rPr>
              <a:t>administrators </a:t>
            </a:r>
            <a:r>
              <a:rPr lang="en-US" sz="1600" dirty="0">
                <a:gradFill>
                  <a:gsLst>
                    <a:gs pos="2655">
                      <a:schemeClr val="tx1"/>
                    </a:gs>
                    <a:gs pos="31000">
                      <a:schemeClr val="tx1"/>
                    </a:gs>
                  </a:gsLst>
                  <a:lin ang="5400000" scaled="0"/>
                </a:gradFill>
                <a:cs typeface="Segoe UI" pitchFamily="34" charset="0"/>
              </a:rPr>
              <a:t>can protect Exchange at both the VM </a:t>
            </a:r>
            <a:r>
              <a:rPr lang="en-US" sz="1600" dirty="0" smtClean="0">
                <a:gradFill>
                  <a:gsLst>
                    <a:gs pos="2655">
                      <a:schemeClr val="tx1"/>
                    </a:gs>
                    <a:gs pos="31000">
                      <a:schemeClr val="tx1"/>
                    </a:gs>
                  </a:gsLst>
                  <a:lin ang="5400000" scaled="0"/>
                </a:gradFill>
                <a:cs typeface="Segoe UI" pitchFamily="34" charset="0"/>
              </a:rPr>
              <a:t>and Exchange levels.</a:t>
            </a:r>
            <a:endParaRPr lang="en-US" sz="1600" dirty="0">
              <a:gradFill>
                <a:gsLst>
                  <a:gs pos="2655">
                    <a:schemeClr val="tx1"/>
                  </a:gs>
                  <a:gs pos="31000">
                    <a:schemeClr val="tx1"/>
                  </a:gs>
                </a:gsLst>
                <a:lin ang="5400000" scaled="0"/>
              </a:gradFill>
              <a:cs typeface="Segoe UI"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71234" y="1874247"/>
            <a:ext cx="6153492" cy="4615119"/>
          </a:xfrm>
          <a:prstGeom prst="rect">
            <a:avLst/>
          </a:prstGeom>
          <a:ln>
            <a:solidFill>
              <a:schemeClr val="tx1"/>
            </a:solidFill>
          </a:ln>
        </p:spPr>
      </p:pic>
      <p:sp>
        <p:nvSpPr>
          <p:cNvPr id="6" name="Rectangle 5"/>
          <p:cNvSpPr/>
          <p:nvPr/>
        </p:nvSpPr>
        <p:spPr>
          <a:xfrm>
            <a:off x="274638" y="2724642"/>
            <a:ext cx="5411787" cy="770404"/>
          </a:xfrm>
          <a:prstGeom prst="rect">
            <a:avLst/>
          </a:prstGeom>
          <a:noFill/>
        </p:spPr>
        <p:txBody>
          <a:bodyPr wrap="square" lIns="146304">
            <a:spAutoFit/>
          </a:bodyPr>
          <a:lstStyle/>
          <a:p>
            <a:pPr marL="0" lvl="1" defTabSz="471608">
              <a:lnSpc>
                <a:spcPct val="90000"/>
              </a:lnSpc>
              <a:spcBef>
                <a:spcPts val="306"/>
              </a:spcBef>
              <a:spcAft>
                <a:spcPts val="612"/>
              </a:spcAft>
              <a:buClr>
                <a:srgbClr val="505050"/>
              </a:buClr>
            </a:pPr>
            <a:r>
              <a:rPr lang="en-US" sz="1600" dirty="0" smtClean="0">
                <a:gradFill>
                  <a:gsLst>
                    <a:gs pos="2655">
                      <a:schemeClr val="tx1"/>
                    </a:gs>
                    <a:gs pos="31000">
                      <a:schemeClr val="tx1"/>
                    </a:gs>
                  </a:gsLst>
                  <a:lin ang="5400000" scaled="0"/>
                </a:gradFill>
                <a:cs typeface="Segoe UI" pitchFamily="34" charset="0"/>
              </a:rPr>
              <a:t>Integrates </a:t>
            </a:r>
            <a:r>
              <a:rPr lang="en-US" sz="1600" dirty="0">
                <a:gradFill>
                  <a:gsLst>
                    <a:gs pos="2655">
                      <a:schemeClr val="tx1"/>
                    </a:gs>
                    <a:gs pos="31000">
                      <a:schemeClr val="tx1"/>
                    </a:gs>
                  </a:gsLst>
                  <a:lin ang="5400000" scaled="0"/>
                </a:gradFill>
                <a:cs typeface="Segoe UI" pitchFamily="34" charset="0"/>
              </a:rPr>
              <a:t>with Exchange VSS writer </a:t>
            </a:r>
            <a:r>
              <a:rPr lang="en-US" sz="1600" dirty="0" smtClean="0">
                <a:gradFill>
                  <a:gsLst>
                    <a:gs pos="2655">
                      <a:schemeClr val="tx1"/>
                    </a:gs>
                    <a:gs pos="31000">
                      <a:schemeClr val="tx1"/>
                    </a:gs>
                  </a:gsLst>
                  <a:lin ang="5400000" scaled="0"/>
                </a:gradFill>
                <a:cs typeface="Segoe UI" pitchFamily="34" charset="0"/>
              </a:rPr>
              <a:t>and </a:t>
            </a:r>
            <a:r>
              <a:rPr lang="en-US" sz="1600" dirty="0">
                <a:gradFill>
                  <a:gsLst>
                    <a:gs pos="2655">
                      <a:schemeClr val="tx1"/>
                    </a:gs>
                    <a:gs pos="31000">
                      <a:schemeClr val="tx1"/>
                    </a:gs>
                  </a:gsLst>
                  <a:lin ang="5400000" scaled="0"/>
                </a:gradFill>
                <a:cs typeface="Segoe UI" pitchFamily="34" charset="0"/>
              </a:rPr>
              <a:t>provides the ability to protect Exchange data, </a:t>
            </a:r>
            <a:r>
              <a:rPr lang="en-US" sz="1600" dirty="0" smtClean="0">
                <a:gradFill>
                  <a:gsLst>
                    <a:gs pos="2655">
                      <a:schemeClr val="tx1"/>
                    </a:gs>
                    <a:gs pos="31000">
                      <a:schemeClr val="tx1"/>
                    </a:gs>
                  </a:gsLst>
                  <a:lin ang="5400000" scaled="0"/>
                </a:gradFill>
                <a:cs typeface="Segoe UI" pitchFamily="34" charset="0"/>
              </a:rPr>
              <a:t>as often as </a:t>
            </a:r>
            <a:r>
              <a:rPr lang="en-US" sz="1600" dirty="0">
                <a:gradFill>
                  <a:gsLst>
                    <a:gs pos="2655">
                      <a:schemeClr val="tx1"/>
                    </a:gs>
                    <a:gs pos="31000">
                      <a:schemeClr val="tx1"/>
                    </a:gs>
                  </a:gsLst>
                  <a:lin ang="5400000" scaled="0"/>
                </a:gradFill>
                <a:cs typeface="Segoe UI" pitchFamily="34" charset="0"/>
              </a:rPr>
              <a:t>every 15 minutes to disk, and on to tape</a:t>
            </a:r>
            <a:r>
              <a:rPr lang="en-US" sz="1600" dirty="0" smtClean="0">
                <a:gradFill>
                  <a:gsLst>
                    <a:gs pos="2655">
                      <a:schemeClr val="tx1"/>
                    </a:gs>
                    <a:gs pos="31000">
                      <a:schemeClr val="tx1"/>
                    </a:gs>
                  </a:gsLst>
                  <a:lin ang="5400000" scaled="0"/>
                </a:gradFill>
                <a:cs typeface="Segoe UI" pitchFamily="34" charset="0"/>
              </a:rPr>
              <a:t>.</a:t>
            </a:r>
            <a:endParaRPr lang="en-US" sz="1600" dirty="0">
              <a:gradFill>
                <a:gsLst>
                  <a:gs pos="2655">
                    <a:schemeClr val="tx1"/>
                  </a:gs>
                  <a:gs pos="31000">
                    <a:schemeClr val="tx1"/>
                  </a:gs>
                </a:gsLst>
                <a:lin ang="5400000" scaled="0"/>
              </a:gradFill>
              <a:cs typeface="Segoe UI" pitchFamily="34" charset="0"/>
            </a:endParaRPr>
          </a:p>
        </p:txBody>
      </p:sp>
      <p:sp>
        <p:nvSpPr>
          <p:cNvPr id="7" name="Rectangle 6"/>
          <p:cNvSpPr/>
          <p:nvPr/>
        </p:nvSpPr>
        <p:spPr>
          <a:xfrm>
            <a:off x="274638" y="3541327"/>
            <a:ext cx="5411787" cy="1337867"/>
          </a:xfrm>
          <a:prstGeom prst="rect">
            <a:avLst/>
          </a:prstGeom>
          <a:noFill/>
        </p:spPr>
        <p:txBody>
          <a:bodyPr wrap="square" lIns="146304">
            <a:spAutoFit/>
          </a:bodyPr>
          <a:lstStyle/>
          <a:p>
            <a:pPr marL="0" lvl="1" defTabSz="471608">
              <a:lnSpc>
                <a:spcPct val="90000"/>
              </a:lnSpc>
              <a:spcBef>
                <a:spcPts val="306"/>
              </a:spcBef>
              <a:spcAft>
                <a:spcPts val="612"/>
              </a:spcAft>
              <a:buClr>
                <a:srgbClr val="505050"/>
              </a:buClr>
            </a:pPr>
            <a:r>
              <a:rPr lang="en-US" sz="1600" dirty="0" smtClean="0">
                <a:gradFill>
                  <a:gsLst>
                    <a:gs pos="2655">
                      <a:schemeClr val="tx1"/>
                    </a:gs>
                    <a:gs pos="31000">
                      <a:schemeClr val="tx1"/>
                    </a:gs>
                  </a:gsLst>
                  <a:lin ang="5400000" scaled="0"/>
                </a:gradFill>
                <a:cs typeface="Segoe UI" pitchFamily="34" charset="0"/>
              </a:rPr>
              <a:t>Enables </a:t>
            </a:r>
            <a:r>
              <a:rPr lang="en-US" sz="1600" dirty="0">
                <a:gradFill>
                  <a:gsLst>
                    <a:gs pos="2655">
                      <a:schemeClr val="tx1"/>
                    </a:gs>
                    <a:gs pos="31000">
                      <a:schemeClr val="tx1"/>
                    </a:gs>
                  </a:gsLst>
                  <a:lin ang="5400000" scaled="0"/>
                </a:gradFill>
                <a:cs typeface="Segoe UI" pitchFamily="34" charset="0"/>
              </a:rPr>
              <a:t>recovery at the mailbox database, and when combined with Exchange PowerShell, also the </a:t>
            </a:r>
            <a:r>
              <a:rPr lang="en-US" sz="1600" dirty="0" smtClean="0">
                <a:gradFill>
                  <a:gsLst>
                    <a:gs pos="2655">
                      <a:schemeClr val="tx1"/>
                    </a:gs>
                    <a:gs pos="31000">
                      <a:schemeClr val="tx1"/>
                    </a:gs>
                  </a:gsLst>
                  <a:lin ang="5400000" scaled="0"/>
                </a:gradFill>
                <a:cs typeface="Segoe UI" pitchFamily="34" charset="0"/>
              </a:rPr>
              <a:t/>
            </a:r>
            <a:br>
              <a:rPr lang="en-US" sz="1600" dirty="0" smtClean="0">
                <a:gradFill>
                  <a:gsLst>
                    <a:gs pos="2655">
                      <a:schemeClr val="tx1"/>
                    </a:gs>
                    <a:gs pos="31000">
                      <a:schemeClr val="tx1"/>
                    </a:gs>
                  </a:gsLst>
                  <a:lin ang="5400000" scaled="0"/>
                </a:gradFill>
                <a:cs typeface="Segoe UI" pitchFamily="34" charset="0"/>
              </a:rPr>
            </a:br>
            <a:r>
              <a:rPr lang="en-US" sz="1600" dirty="0" smtClean="0">
                <a:gradFill>
                  <a:gsLst>
                    <a:gs pos="2655">
                      <a:schemeClr val="tx1"/>
                    </a:gs>
                    <a:gs pos="31000">
                      <a:schemeClr val="tx1"/>
                    </a:gs>
                  </a:gsLst>
                  <a:lin ang="5400000" scaled="0"/>
                </a:gradFill>
                <a:cs typeface="Segoe UI" pitchFamily="34" charset="0"/>
              </a:rPr>
              <a:t>mailbox </a:t>
            </a:r>
            <a:r>
              <a:rPr lang="en-US" sz="1600" dirty="0">
                <a:gradFill>
                  <a:gsLst>
                    <a:gs pos="2655">
                      <a:schemeClr val="tx1"/>
                    </a:gs>
                    <a:gs pos="31000">
                      <a:schemeClr val="tx1"/>
                    </a:gs>
                  </a:gsLst>
                  <a:lin ang="5400000" scaled="0"/>
                </a:gradFill>
                <a:cs typeface="Segoe UI" pitchFamily="34" charset="0"/>
              </a:rPr>
              <a:t>level</a:t>
            </a:r>
            <a:r>
              <a:rPr lang="en-US" sz="1600" dirty="0" smtClean="0">
                <a:gradFill>
                  <a:gsLst>
                    <a:gs pos="2655">
                      <a:schemeClr val="tx1"/>
                    </a:gs>
                    <a:gs pos="31000">
                      <a:schemeClr val="tx1"/>
                    </a:gs>
                  </a:gsLst>
                  <a:lin ang="5400000" scaled="0"/>
                </a:gradFill>
                <a:cs typeface="Segoe UI" pitchFamily="34" charset="0"/>
              </a:rPr>
              <a:t>.</a:t>
            </a:r>
          </a:p>
          <a:p>
            <a:pPr marL="0" lvl="1" defTabSz="471608">
              <a:lnSpc>
                <a:spcPct val="90000"/>
              </a:lnSpc>
              <a:spcBef>
                <a:spcPts val="306"/>
              </a:spcBef>
              <a:spcAft>
                <a:spcPts val="612"/>
              </a:spcAft>
              <a:buClr>
                <a:srgbClr val="505050"/>
              </a:buClr>
            </a:pPr>
            <a:r>
              <a:rPr lang="en-US" sz="1600" dirty="0" smtClean="0">
                <a:gradFill>
                  <a:gsLst>
                    <a:gs pos="2655">
                      <a:schemeClr val="tx1"/>
                    </a:gs>
                    <a:gs pos="31000">
                      <a:schemeClr val="tx1"/>
                    </a:gs>
                  </a:gsLst>
                  <a:lin ang="5400000" scaled="0"/>
                </a:gradFill>
                <a:cs typeface="Segoe UI" pitchFamily="34" charset="0"/>
              </a:rPr>
              <a:t>Provides automatic </a:t>
            </a:r>
            <a:r>
              <a:rPr lang="en-US" sz="1600" dirty="0">
                <a:gradFill>
                  <a:gsLst>
                    <a:gs pos="2655">
                      <a:schemeClr val="tx1"/>
                    </a:gs>
                    <a:gs pos="31000">
                      <a:schemeClr val="tx1"/>
                    </a:gs>
                  </a:gsLst>
                  <a:lin ang="5400000" scaled="0"/>
                </a:gradFill>
                <a:cs typeface="Segoe UI" pitchFamily="34" charset="0"/>
              </a:rPr>
              <a:t>protection of new mailboxes within </a:t>
            </a:r>
            <a:br>
              <a:rPr lang="en-US" sz="1600" dirty="0">
                <a:gradFill>
                  <a:gsLst>
                    <a:gs pos="2655">
                      <a:schemeClr val="tx1"/>
                    </a:gs>
                    <a:gs pos="31000">
                      <a:schemeClr val="tx1"/>
                    </a:gs>
                  </a:gsLst>
                  <a:lin ang="5400000" scaled="0"/>
                </a:gradFill>
                <a:cs typeface="Segoe UI" pitchFamily="34" charset="0"/>
              </a:rPr>
            </a:br>
            <a:r>
              <a:rPr lang="en-US" sz="1600" dirty="0">
                <a:gradFill>
                  <a:gsLst>
                    <a:gs pos="2655">
                      <a:schemeClr val="tx1"/>
                    </a:gs>
                    <a:gs pos="31000">
                      <a:schemeClr val="tx1"/>
                    </a:gs>
                  </a:gsLst>
                  <a:lin ang="5400000" scaled="0"/>
                </a:gradFill>
                <a:cs typeface="Segoe UI" pitchFamily="34" charset="0"/>
              </a:rPr>
              <a:t>a protection group</a:t>
            </a:r>
            <a:r>
              <a:rPr lang="en-US" sz="1600" dirty="0" smtClean="0">
                <a:gradFill>
                  <a:gsLst>
                    <a:gs pos="2655">
                      <a:schemeClr val="tx1"/>
                    </a:gs>
                    <a:gs pos="31000">
                      <a:schemeClr val="tx1"/>
                    </a:gs>
                  </a:gsLst>
                  <a:lin ang="5400000" scaled="0"/>
                </a:gradFill>
                <a:cs typeface="Segoe UI" pitchFamily="34" charset="0"/>
              </a:rPr>
              <a:t>.</a:t>
            </a:r>
            <a:endParaRPr lang="en-US" sz="1600" dirty="0">
              <a:gradFill>
                <a:gsLst>
                  <a:gs pos="2655">
                    <a:schemeClr val="tx1"/>
                  </a:gs>
                  <a:gs pos="31000">
                    <a:schemeClr val="tx1"/>
                  </a:gs>
                </a:gsLst>
                <a:lin ang="5400000" scaled="0"/>
              </a:gradFill>
              <a:cs typeface="Segoe UI" pitchFamily="34" charset="0"/>
            </a:endParaRPr>
          </a:p>
        </p:txBody>
      </p:sp>
      <p:sp>
        <p:nvSpPr>
          <p:cNvPr id="8" name="Rectangle 7"/>
          <p:cNvSpPr/>
          <p:nvPr/>
        </p:nvSpPr>
        <p:spPr>
          <a:xfrm>
            <a:off x="274638" y="4925476"/>
            <a:ext cx="5411787" cy="1315745"/>
          </a:xfrm>
          <a:prstGeom prst="rect">
            <a:avLst/>
          </a:prstGeom>
          <a:noFill/>
        </p:spPr>
        <p:txBody>
          <a:bodyPr wrap="square" lIns="146304">
            <a:spAutoFit/>
          </a:bodyPr>
          <a:lstStyle/>
          <a:p>
            <a:pPr marL="0" lvl="1" defTabSz="471608">
              <a:lnSpc>
                <a:spcPct val="90000"/>
              </a:lnSpc>
              <a:spcBef>
                <a:spcPts val="306"/>
              </a:spcBef>
              <a:spcAft>
                <a:spcPts val="612"/>
              </a:spcAft>
              <a:buClr>
                <a:srgbClr val="505050"/>
              </a:buClr>
            </a:pPr>
            <a:r>
              <a:rPr lang="en-US" sz="1600" dirty="0" smtClean="0">
                <a:gradFill>
                  <a:gsLst>
                    <a:gs pos="2655">
                      <a:schemeClr val="tx1"/>
                    </a:gs>
                    <a:gs pos="31000">
                      <a:schemeClr val="tx1"/>
                    </a:gs>
                  </a:gsLst>
                  <a:lin ang="5400000" scaled="0"/>
                </a:gradFill>
                <a:cs typeface="Segoe UI" pitchFamily="34" charset="0"/>
              </a:rPr>
              <a:t>Supports </a:t>
            </a:r>
            <a:r>
              <a:rPr lang="en-US" sz="1600" dirty="0">
                <a:gradFill>
                  <a:gsLst>
                    <a:gs pos="2655">
                      <a:schemeClr val="tx1"/>
                    </a:gs>
                    <a:gs pos="31000">
                      <a:schemeClr val="tx1"/>
                    </a:gs>
                  </a:gsLst>
                  <a:lin ang="5400000" scaled="0"/>
                </a:gradFill>
                <a:cs typeface="Segoe UI" pitchFamily="34" charset="0"/>
              </a:rPr>
              <a:t>protection of highly available Exchange deployments such as CCR, SCR and DAG and compliments Exchange’s built-in native </a:t>
            </a:r>
            <a:r>
              <a:rPr lang="en-US" sz="1600" dirty="0" smtClean="0">
                <a:gradFill>
                  <a:gsLst>
                    <a:gs pos="2655">
                      <a:schemeClr val="tx1"/>
                    </a:gs>
                    <a:gs pos="31000">
                      <a:schemeClr val="tx1"/>
                    </a:gs>
                  </a:gsLst>
                  <a:lin ang="5400000" scaled="0"/>
                </a:gradFill>
                <a:cs typeface="Segoe UI" pitchFamily="34" charset="0"/>
              </a:rPr>
              <a:t>protection.</a:t>
            </a:r>
            <a:endParaRPr lang="en-US" sz="1600" dirty="0">
              <a:gradFill>
                <a:gsLst>
                  <a:gs pos="2655">
                    <a:schemeClr val="tx1"/>
                  </a:gs>
                  <a:gs pos="31000">
                    <a:schemeClr val="tx1"/>
                  </a:gs>
                </a:gsLst>
                <a:lin ang="5400000" scaled="0"/>
              </a:gradFill>
              <a:cs typeface="Segoe UI" pitchFamily="34" charset="0"/>
            </a:endParaRPr>
          </a:p>
          <a:p>
            <a:pPr marL="0" lvl="1" defTabSz="471608">
              <a:lnSpc>
                <a:spcPct val="90000"/>
              </a:lnSpc>
              <a:spcBef>
                <a:spcPts val="306"/>
              </a:spcBef>
              <a:spcAft>
                <a:spcPts val="612"/>
              </a:spcAft>
              <a:buClr>
                <a:srgbClr val="505050"/>
              </a:buClr>
            </a:pPr>
            <a:r>
              <a:rPr lang="en-US" sz="1600" dirty="0">
                <a:gradFill>
                  <a:gsLst>
                    <a:gs pos="2655">
                      <a:schemeClr val="tx1"/>
                    </a:gs>
                    <a:gs pos="31000">
                      <a:schemeClr val="tx1"/>
                    </a:gs>
                  </a:gsLst>
                  <a:lin ang="5400000" scaled="0"/>
                </a:gradFill>
                <a:cs typeface="Segoe UI" pitchFamily="34" charset="0"/>
              </a:rPr>
              <a:t>Each DPM </a:t>
            </a:r>
            <a:r>
              <a:rPr lang="en-US" sz="1600" dirty="0" smtClean="0">
                <a:gradFill>
                  <a:gsLst>
                    <a:gs pos="2655">
                      <a:schemeClr val="tx1"/>
                    </a:gs>
                    <a:gs pos="31000">
                      <a:schemeClr val="tx1"/>
                    </a:gs>
                  </a:gsLst>
                  <a:lin ang="5400000" scaled="0"/>
                </a:gradFill>
                <a:cs typeface="Segoe UI" pitchFamily="34" charset="0"/>
              </a:rPr>
              <a:t>server </a:t>
            </a:r>
            <a:r>
              <a:rPr lang="en-US" sz="1600" dirty="0">
                <a:gradFill>
                  <a:gsLst>
                    <a:gs pos="2655">
                      <a:schemeClr val="tx1"/>
                    </a:gs>
                    <a:gs pos="31000">
                      <a:schemeClr val="tx1"/>
                    </a:gs>
                  </a:gsLst>
                  <a:lin ang="5400000" scaled="0"/>
                </a:gradFill>
                <a:cs typeface="Segoe UI" pitchFamily="34" charset="0"/>
              </a:rPr>
              <a:t>can protect up to 20 DAG nodes, or 10,000 </a:t>
            </a:r>
            <a:r>
              <a:rPr lang="en-US" sz="1600" dirty="0" smtClean="0">
                <a:gradFill>
                  <a:gsLst>
                    <a:gs pos="2655">
                      <a:schemeClr val="tx1"/>
                    </a:gs>
                    <a:gs pos="31000">
                      <a:schemeClr val="tx1"/>
                    </a:gs>
                  </a:gsLst>
                  <a:lin ang="5400000" scaled="0"/>
                </a:gradFill>
                <a:cs typeface="Segoe UI" pitchFamily="34" charset="0"/>
              </a:rPr>
              <a:t>mailboxes, with up </a:t>
            </a:r>
            <a:r>
              <a:rPr lang="en-US" sz="1600" dirty="0">
                <a:gradFill>
                  <a:gsLst>
                    <a:gs pos="2655">
                      <a:schemeClr val="tx1"/>
                    </a:gs>
                    <a:gs pos="31000">
                      <a:schemeClr val="tx1"/>
                    </a:gs>
                  </a:gsLst>
                  <a:lin ang="5400000" scaled="0"/>
                </a:gradFill>
                <a:cs typeface="Segoe UI" pitchFamily="34" charset="0"/>
              </a:rPr>
              <a:t>to 344,000 recovery points.</a:t>
            </a:r>
          </a:p>
        </p:txBody>
      </p:sp>
    </p:spTree>
    <p:extLst>
      <p:ext uri="{BB962C8B-B14F-4D97-AF65-F5344CB8AC3E}">
        <p14:creationId xmlns:p14="http://schemas.microsoft.com/office/powerpoint/2010/main" val="87405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altLang="en-US" dirty="0">
                <a:solidFill>
                  <a:schemeClr val="bg1">
                    <a:lumMod val="50000"/>
                  </a:schemeClr>
                </a:solidFill>
              </a:rPr>
              <a:t>Business Continuity Planning</a:t>
            </a:r>
          </a:p>
        </p:txBody>
      </p:sp>
      <p:sp>
        <p:nvSpPr>
          <p:cNvPr id="114691" name="Rectangle 3"/>
          <p:cNvSpPr>
            <a:spLocks noGrp="1" noChangeArrowheads="1"/>
          </p:cNvSpPr>
          <p:nvPr>
            <p:ph type="body" idx="1"/>
          </p:nvPr>
        </p:nvSpPr>
        <p:spPr>
          <a:xfrm>
            <a:off x="112594" y="1255256"/>
            <a:ext cx="11887198" cy="738664"/>
          </a:xfrm>
        </p:spPr>
        <p:txBody>
          <a:bodyPr/>
          <a:lstStyle/>
          <a:p>
            <a:pPr>
              <a:buFontTx/>
              <a:buNone/>
            </a:pPr>
            <a:r>
              <a:rPr lang="en-US" altLang="en-US" dirty="0"/>
              <a:t> </a:t>
            </a:r>
            <a:r>
              <a:rPr lang="en-US" altLang="en-US" dirty="0">
                <a:solidFill>
                  <a:srgbClr val="0072C6"/>
                </a:solidFill>
              </a:rPr>
              <a:t>A few definitions to get started</a:t>
            </a:r>
            <a:r>
              <a:rPr lang="en-US" altLang="en-US" dirty="0" smtClean="0">
                <a:solidFill>
                  <a:srgbClr val="0072C6"/>
                </a:solidFill>
              </a:rPr>
              <a:t>:</a:t>
            </a:r>
            <a:endParaRPr lang="en-US" altLang="en-US" dirty="0">
              <a:solidFill>
                <a:srgbClr val="0072C6"/>
              </a:solidFill>
            </a:endParaRPr>
          </a:p>
        </p:txBody>
      </p:sp>
      <p:sp>
        <p:nvSpPr>
          <p:cNvPr id="3" name="Rectangle 2"/>
          <p:cNvSpPr/>
          <p:nvPr/>
        </p:nvSpPr>
        <p:spPr>
          <a:xfrm>
            <a:off x="422763" y="3105464"/>
            <a:ext cx="12013712" cy="2062103"/>
          </a:xfrm>
          <a:prstGeom prst="rect">
            <a:avLst/>
          </a:prstGeom>
        </p:spPr>
        <p:txBody>
          <a:bodyPr wrap="square">
            <a:spAutoFit/>
          </a:bodyPr>
          <a:lstStyle/>
          <a:p>
            <a:pPr lvl="0" defTabSz="914400" fontAlgn="base">
              <a:spcBef>
                <a:spcPct val="20000"/>
              </a:spcBef>
              <a:spcAft>
                <a:spcPct val="0"/>
              </a:spcAft>
            </a:pPr>
            <a:r>
              <a:rPr lang="en-US" altLang="en-US" sz="4000" b="1" dirty="0" smtClean="0">
                <a:solidFill>
                  <a:schemeClr val="tx1">
                    <a:lumMod val="60000"/>
                    <a:lumOff val="40000"/>
                  </a:schemeClr>
                </a:solidFill>
                <a:latin typeface="Segoe UI Light" panose="020B0502040204020203" pitchFamily="34" charset="0"/>
                <a:cs typeface="Segoe UI Light" panose="020B0502040204020203" pitchFamily="34" charset="0"/>
              </a:rPr>
              <a:t>Business Continuity</a:t>
            </a:r>
          </a:p>
          <a:p>
            <a:pPr lvl="0" defTabSz="914400" fontAlgn="base">
              <a:spcBef>
                <a:spcPct val="20000"/>
              </a:spcBef>
              <a:spcAft>
                <a:spcPct val="0"/>
              </a:spcAft>
            </a:pPr>
            <a:r>
              <a:rPr lang="en-US" altLang="en-US" sz="4000" dirty="0" smtClean="0">
                <a:solidFill>
                  <a:schemeClr val="tx1">
                    <a:lumMod val="60000"/>
                    <a:lumOff val="40000"/>
                  </a:schemeClr>
                </a:solidFill>
                <a:latin typeface="Segoe UI Light" panose="020B0502040204020203" pitchFamily="34" charset="0"/>
                <a:cs typeface="Segoe UI Light" panose="020B0502040204020203" pitchFamily="34" charset="0"/>
              </a:rPr>
              <a:t>The primary </a:t>
            </a:r>
            <a:r>
              <a:rPr lang="en-US" altLang="en-US" sz="4000" dirty="0">
                <a:solidFill>
                  <a:schemeClr val="tx1">
                    <a:lumMod val="60000"/>
                    <a:lumOff val="40000"/>
                  </a:schemeClr>
                </a:solidFill>
                <a:latin typeface="Segoe UI Light" panose="020B0502040204020203" pitchFamily="34" charset="0"/>
                <a:cs typeface="Segoe UI Light" panose="020B0502040204020203" pitchFamily="34" charset="0"/>
              </a:rPr>
              <a:t>goal is to </a:t>
            </a:r>
            <a:r>
              <a:rPr lang="en-US" altLang="en-US" sz="4000" dirty="0" smtClean="0">
                <a:solidFill>
                  <a:schemeClr val="tx1">
                    <a:lumMod val="60000"/>
                    <a:lumOff val="40000"/>
                  </a:schemeClr>
                </a:solidFill>
                <a:latin typeface="Segoe UI Light" panose="020B0502040204020203" pitchFamily="34" charset="0"/>
                <a:cs typeface="Segoe UI Light" panose="020B0502040204020203" pitchFamily="34" charset="0"/>
              </a:rPr>
              <a:t>keep systems running and restore </a:t>
            </a:r>
            <a:r>
              <a:rPr lang="en-US" altLang="en-US" sz="4000" dirty="0">
                <a:solidFill>
                  <a:schemeClr val="tx1">
                    <a:lumMod val="60000"/>
                    <a:lumOff val="40000"/>
                  </a:schemeClr>
                </a:solidFill>
                <a:latin typeface="Segoe UI Light" panose="020B0502040204020203" pitchFamily="34" charset="0"/>
                <a:cs typeface="Segoe UI Light" panose="020B0502040204020203" pitchFamily="34" charset="0"/>
              </a:rPr>
              <a:t>all systems to pre-failure level</a:t>
            </a:r>
          </a:p>
        </p:txBody>
      </p:sp>
      <p:graphicFrame>
        <p:nvGraphicFramePr>
          <p:cNvPr id="7" name="Diagram 6"/>
          <p:cNvGraphicFramePr/>
          <p:nvPr>
            <p:extLst>
              <p:ext uri="{D42A27DB-BD31-4B8C-83A1-F6EECF244321}">
                <p14:modId xmlns:p14="http://schemas.microsoft.com/office/powerpoint/2010/main" val="3830442043"/>
              </p:ext>
            </p:extLst>
          </p:nvPr>
        </p:nvGraphicFramePr>
        <p:xfrm>
          <a:off x="1693602" y="1576480"/>
          <a:ext cx="8290983" cy="552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p:cNvGraphicFramePr/>
          <p:nvPr>
            <p:extLst>
              <p:ext uri="{D42A27DB-BD31-4B8C-83A1-F6EECF244321}">
                <p14:modId xmlns:p14="http://schemas.microsoft.com/office/powerpoint/2010/main" val="2088212147"/>
              </p:ext>
            </p:extLst>
          </p:nvPr>
        </p:nvGraphicFramePr>
        <p:xfrm>
          <a:off x="8167466" y="-192202"/>
          <a:ext cx="4197959" cy="302989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225997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1000"/>
                                        <p:tgtEl>
                                          <p:spTgt spid="7"/>
                                        </p:tgtEl>
                                      </p:cBhvr>
                                    </p:animEffect>
                                    <p:set>
                                      <p:cBhvr>
                                        <p:cTn id="7" dur="1" fill="hold">
                                          <p:stCondLst>
                                            <p:cond delay="999"/>
                                          </p:stCondLst>
                                        </p:cTn>
                                        <p:tgtEl>
                                          <p:spTgt spid="7"/>
                                        </p:tgtEl>
                                        <p:attrNameLst>
                                          <p:attrName>style.visibility</p:attrName>
                                        </p:attrNameLst>
                                      </p:cBhvr>
                                      <p:to>
                                        <p:strVal val="hidden"/>
                                      </p:to>
                                    </p:se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Graphic spid="8" grpId="0">
        <p:bldAsOne/>
      </p:bldGraphic>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lumMod val="50000"/>
                  </a:schemeClr>
                </a:solidFill>
              </a:rPr>
              <a:t>SharePoint </a:t>
            </a:r>
            <a:r>
              <a:rPr lang="en-US" dirty="0">
                <a:solidFill>
                  <a:schemeClr val="bg1">
                    <a:lumMod val="50000"/>
                  </a:schemeClr>
                </a:solidFill>
              </a:rPr>
              <a:t>p</a:t>
            </a:r>
            <a:r>
              <a:rPr lang="en-US" dirty="0" smtClean="0">
                <a:solidFill>
                  <a:schemeClr val="bg1">
                    <a:lumMod val="50000"/>
                  </a:schemeClr>
                </a:solidFill>
              </a:rPr>
              <a:t>rotection</a:t>
            </a:r>
            <a:r>
              <a:rPr lang="en-US" dirty="0" smtClean="0"/>
              <a:t/>
            </a:r>
            <a:br>
              <a:rPr lang="en-US" dirty="0" smtClean="0"/>
            </a:br>
            <a:r>
              <a:rPr lang="en-US" sz="3400" dirty="0" smtClean="0">
                <a:gradFill>
                  <a:gsLst>
                    <a:gs pos="2655">
                      <a:schemeClr val="accent1"/>
                    </a:gs>
                    <a:gs pos="31000">
                      <a:schemeClr val="accent1"/>
                    </a:gs>
                  </a:gsLst>
                  <a:lin ang="5400000" scaled="0"/>
                </a:gradFill>
              </a:rPr>
              <a:t>Granular </a:t>
            </a:r>
            <a:r>
              <a:rPr lang="en-US" sz="3400" dirty="0">
                <a:gradFill>
                  <a:gsLst>
                    <a:gs pos="2655">
                      <a:schemeClr val="accent1"/>
                    </a:gs>
                    <a:gs pos="31000">
                      <a:schemeClr val="accent1"/>
                    </a:gs>
                  </a:gsLst>
                  <a:lin ang="5400000" scaled="0"/>
                </a:gradFill>
              </a:rPr>
              <a:t>end-to-end application </a:t>
            </a:r>
            <a:r>
              <a:rPr lang="en-US" sz="3400" dirty="0" smtClean="0">
                <a:gradFill>
                  <a:gsLst>
                    <a:gs pos="2655">
                      <a:schemeClr val="accent1"/>
                    </a:gs>
                    <a:gs pos="31000">
                      <a:schemeClr val="accent1"/>
                    </a:gs>
                  </a:gsLst>
                  <a:lin ang="5400000" scaled="0"/>
                </a:gradFill>
              </a:rPr>
              <a:t>protection</a:t>
            </a:r>
            <a:endParaRPr lang="en-US" sz="3400" dirty="0">
              <a:gradFill>
                <a:gsLst>
                  <a:gs pos="2655">
                    <a:schemeClr val="accent1"/>
                  </a:gs>
                  <a:gs pos="31000">
                    <a:schemeClr val="accent1"/>
                  </a:gs>
                </a:gsLst>
                <a:lin ang="5400000" scaled="0"/>
              </a:gradFill>
            </a:endParaRPr>
          </a:p>
        </p:txBody>
      </p:sp>
      <p:sp>
        <p:nvSpPr>
          <p:cNvPr id="87" name="Rectangle 86"/>
          <p:cNvSpPr/>
          <p:nvPr/>
        </p:nvSpPr>
        <p:spPr>
          <a:xfrm>
            <a:off x="274321" y="1907957"/>
            <a:ext cx="5486717" cy="769634"/>
          </a:xfrm>
          <a:prstGeom prst="rect">
            <a:avLst/>
          </a:prstGeom>
          <a:noFill/>
        </p:spPr>
        <p:txBody>
          <a:bodyPr wrap="square" lIns="146304">
            <a:spAutoFit/>
          </a:bodyPr>
          <a:lstStyle/>
          <a:p>
            <a:pPr marL="0" lvl="1" defTabSz="471608">
              <a:lnSpc>
                <a:spcPct val="90000"/>
              </a:lnSpc>
              <a:spcBef>
                <a:spcPts val="306"/>
              </a:spcBef>
              <a:spcAft>
                <a:spcPts val="612"/>
              </a:spcAft>
              <a:buClr>
                <a:srgbClr val="EFEFEF"/>
              </a:buClr>
            </a:pPr>
            <a:r>
              <a:rPr lang="en-US" sz="1630" b="1" dirty="0">
                <a:gradFill>
                  <a:gsLst>
                    <a:gs pos="2655">
                      <a:schemeClr val="accent1"/>
                    </a:gs>
                    <a:gs pos="31000">
                      <a:schemeClr val="accent1"/>
                    </a:gs>
                  </a:gsLst>
                  <a:lin ang="5400000" scaled="0"/>
                </a:gradFill>
                <a:cs typeface="Segoe UI" pitchFamily="34" charset="0"/>
              </a:rPr>
              <a:t>Integrated, </a:t>
            </a:r>
            <a:r>
              <a:rPr lang="en-US" sz="1630" b="1" dirty="0" smtClean="0">
                <a:gradFill>
                  <a:gsLst>
                    <a:gs pos="2655">
                      <a:schemeClr val="accent1"/>
                    </a:gs>
                    <a:gs pos="31000">
                      <a:schemeClr val="accent1"/>
                    </a:gs>
                  </a:gsLst>
                  <a:lin ang="5400000" scaled="0"/>
                </a:gradFill>
                <a:cs typeface="Segoe UI" pitchFamily="34" charset="0"/>
              </a:rPr>
              <a:t>intelligent backup: </a:t>
            </a:r>
            <a:r>
              <a:rPr lang="en-US" sz="1630" dirty="0" smtClean="0">
                <a:gradFill>
                  <a:gsLst>
                    <a:gs pos="2655">
                      <a:schemeClr val="tx1"/>
                    </a:gs>
                    <a:gs pos="32000">
                      <a:schemeClr val="tx1"/>
                    </a:gs>
                  </a:gsLst>
                  <a:lin ang="5400000" scaled="0"/>
                </a:gradFill>
                <a:cs typeface="Segoe UI" pitchFamily="34" charset="0"/>
              </a:rPr>
              <a:t>Through </a:t>
            </a:r>
            <a:r>
              <a:rPr lang="en-US" sz="1630" dirty="0">
                <a:gradFill>
                  <a:gsLst>
                    <a:gs pos="2655">
                      <a:schemeClr val="tx1"/>
                    </a:gs>
                    <a:gs pos="32000">
                      <a:schemeClr val="tx1"/>
                    </a:gs>
                  </a:gsLst>
                  <a:lin ang="5400000" scaled="0"/>
                </a:gradFill>
                <a:cs typeface="Segoe UI" pitchFamily="34" charset="0"/>
              </a:rPr>
              <a:t>System Center Data Protection Manager, </a:t>
            </a:r>
            <a:r>
              <a:rPr lang="en-US" sz="1630" dirty="0" smtClean="0">
                <a:gradFill>
                  <a:gsLst>
                    <a:gs pos="2655">
                      <a:schemeClr val="tx1"/>
                    </a:gs>
                    <a:gs pos="32000">
                      <a:schemeClr val="tx1"/>
                    </a:gs>
                  </a:gsLst>
                  <a:lin ang="5400000" scaled="0"/>
                </a:gradFill>
                <a:cs typeface="Segoe UI" pitchFamily="34" charset="0"/>
              </a:rPr>
              <a:t>IT administrators </a:t>
            </a:r>
            <a:r>
              <a:rPr lang="en-US" sz="1630" dirty="0">
                <a:gradFill>
                  <a:gsLst>
                    <a:gs pos="2655">
                      <a:schemeClr val="tx1"/>
                    </a:gs>
                    <a:gs pos="32000">
                      <a:schemeClr val="tx1"/>
                    </a:gs>
                  </a:gsLst>
                  <a:lin ang="5400000" scaled="0"/>
                </a:gradFill>
                <a:cs typeface="Segoe UI" pitchFamily="34" charset="0"/>
              </a:rPr>
              <a:t>can protect SharePoint at both the VM </a:t>
            </a:r>
            <a:r>
              <a:rPr lang="en-US" sz="1630" dirty="0" smtClean="0">
                <a:gradFill>
                  <a:gsLst>
                    <a:gs pos="2655">
                      <a:schemeClr val="tx1"/>
                    </a:gs>
                    <a:gs pos="32000">
                      <a:schemeClr val="tx1"/>
                    </a:gs>
                  </a:gsLst>
                  <a:lin ang="5400000" scaled="0"/>
                </a:gradFill>
                <a:cs typeface="Segoe UI" pitchFamily="34" charset="0"/>
              </a:rPr>
              <a:t>and SharePoint levels.</a:t>
            </a:r>
            <a:endParaRPr lang="en-US" sz="1630" dirty="0">
              <a:gradFill>
                <a:gsLst>
                  <a:gs pos="2655">
                    <a:schemeClr val="tx1"/>
                  </a:gs>
                  <a:gs pos="32000">
                    <a:schemeClr val="tx1"/>
                  </a:gs>
                </a:gsLst>
                <a:lin ang="5400000" scaled="0"/>
              </a:gradFill>
              <a:cs typeface="Segoe UI" pitchFamily="34" charset="0"/>
            </a:endParaRP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78258" y="1853635"/>
            <a:ext cx="6101342" cy="4568845"/>
          </a:xfrm>
          <a:prstGeom prst="rect">
            <a:avLst/>
          </a:prstGeom>
          <a:ln w="12700">
            <a:solidFill>
              <a:schemeClr val="tx2"/>
            </a:solidFill>
          </a:ln>
        </p:spPr>
      </p:pic>
      <p:sp>
        <p:nvSpPr>
          <p:cNvPr id="6" name="Title 1"/>
          <p:cNvSpPr txBox="1">
            <a:spLocks/>
          </p:cNvSpPr>
          <p:nvPr/>
        </p:nvSpPr>
        <p:spPr>
          <a:xfrm>
            <a:off x="274320" y="-1282316"/>
            <a:ext cx="11849241" cy="1097302"/>
          </a:xfrm>
          <a:prstGeom prst="rect">
            <a:avLst/>
          </a:prstGeom>
        </p:spPr>
        <p:txBody>
          <a:bodyPr vert="horz" wrap="square" lIns="198955" tIns="124347" rIns="198955" bIns="124347" rtlCol="0" anchor="t">
            <a:noAutofit/>
          </a:bodyPr>
          <a:lstStyle>
            <a:lvl1pPr algn="l" defTabSz="685870" rtl="0" eaLnBrk="1" latinLnBrk="0" hangingPunct="1">
              <a:lnSpc>
                <a:spcPts val="4632"/>
              </a:lnSpc>
              <a:spcBef>
                <a:spcPct val="0"/>
              </a:spcBef>
              <a:buNone/>
              <a:defRPr lang="en-US" sz="4265" b="0" kern="1200" cap="none" spc="-75" baseline="0">
                <a:ln w="3175">
                  <a:noFill/>
                </a:ln>
                <a:solidFill>
                  <a:schemeClr val="accent2"/>
                </a:solidFill>
                <a:effectLst/>
                <a:latin typeface="+mj-lt"/>
                <a:ea typeface="+mn-ea"/>
                <a:cs typeface="Segoe UI" pitchFamily="34" charset="0"/>
              </a:defRPr>
            </a:lvl1pPr>
          </a:lstStyle>
          <a:p>
            <a:endParaRPr sz="3264" dirty="0">
              <a:solidFill>
                <a:srgbClr val="505050"/>
              </a:solidFill>
            </a:endParaRPr>
          </a:p>
        </p:txBody>
      </p:sp>
      <p:sp>
        <p:nvSpPr>
          <p:cNvPr id="8" name="Rectangle 7"/>
          <p:cNvSpPr/>
          <p:nvPr/>
        </p:nvSpPr>
        <p:spPr>
          <a:xfrm>
            <a:off x="274321" y="3611074"/>
            <a:ext cx="5486717" cy="2470485"/>
          </a:xfrm>
          <a:prstGeom prst="rect">
            <a:avLst/>
          </a:prstGeom>
          <a:noFill/>
        </p:spPr>
        <p:txBody>
          <a:bodyPr wrap="square" lIns="146304">
            <a:spAutoFit/>
          </a:bodyPr>
          <a:lstStyle/>
          <a:p>
            <a:pPr marL="0" lvl="1" defTabSz="471608">
              <a:lnSpc>
                <a:spcPct val="90000"/>
              </a:lnSpc>
              <a:spcBef>
                <a:spcPts val="306"/>
              </a:spcBef>
              <a:spcAft>
                <a:spcPts val="612"/>
              </a:spcAft>
              <a:buClr>
                <a:srgbClr val="505050"/>
              </a:buClr>
            </a:pPr>
            <a:r>
              <a:rPr lang="en-US" sz="1630" dirty="0" smtClean="0">
                <a:gradFill>
                  <a:gsLst>
                    <a:gs pos="2655">
                      <a:schemeClr val="tx1"/>
                    </a:gs>
                    <a:gs pos="32000">
                      <a:schemeClr val="tx1"/>
                    </a:gs>
                  </a:gsLst>
                  <a:lin ang="5400000" scaled="0"/>
                </a:gradFill>
                <a:cs typeface="Segoe UI" pitchFamily="34" charset="0"/>
              </a:rPr>
              <a:t>Provides </a:t>
            </a:r>
            <a:r>
              <a:rPr lang="en-US" sz="1630" dirty="0">
                <a:gradFill>
                  <a:gsLst>
                    <a:gs pos="2655">
                      <a:schemeClr val="tx1"/>
                    </a:gs>
                    <a:gs pos="32000">
                      <a:schemeClr val="tx1"/>
                    </a:gs>
                  </a:gsLst>
                  <a:lin ang="5400000" scaled="0"/>
                </a:gradFill>
                <a:cs typeface="Segoe UI" pitchFamily="34" charset="0"/>
              </a:rPr>
              <a:t>in-line, item level recovery, and restoration of configuration </a:t>
            </a:r>
            <a:r>
              <a:rPr lang="en-US" sz="1630" dirty="0" smtClean="0">
                <a:gradFill>
                  <a:gsLst>
                    <a:gs pos="2655">
                      <a:schemeClr val="tx1"/>
                    </a:gs>
                    <a:gs pos="32000">
                      <a:schemeClr val="tx1"/>
                    </a:gs>
                  </a:gsLst>
                  <a:lin ang="5400000" scaled="0"/>
                </a:gradFill>
                <a:cs typeface="Segoe UI" pitchFamily="34" charset="0"/>
              </a:rPr>
              <a:t>and </a:t>
            </a:r>
            <a:r>
              <a:rPr lang="en-US" sz="1630" dirty="0">
                <a:gradFill>
                  <a:gsLst>
                    <a:gs pos="2655">
                      <a:schemeClr val="tx1"/>
                    </a:gs>
                    <a:gs pos="32000">
                      <a:schemeClr val="tx1"/>
                    </a:gs>
                  </a:gsLst>
                  <a:lin ang="5400000" scaled="0"/>
                </a:gradFill>
                <a:cs typeface="Segoe UI" pitchFamily="34" charset="0"/>
              </a:rPr>
              <a:t>central admin database </a:t>
            </a:r>
            <a:r>
              <a:rPr lang="en-US" sz="1630" dirty="0" smtClean="0">
                <a:gradFill>
                  <a:gsLst>
                    <a:gs pos="2655">
                      <a:schemeClr val="tx1"/>
                    </a:gs>
                    <a:gs pos="32000">
                      <a:schemeClr val="tx1"/>
                    </a:gs>
                  </a:gsLst>
                  <a:lin ang="5400000" scaled="0"/>
                </a:gradFill>
                <a:cs typeface="Segoe UI" pitchFamily="34" charset="0"/>
              </a:rPr>
              <a:t>and </a:t>
            </a:r>
            <a:r>
              <a:rPr lang="en-US" sz="1630" dirty="0">
                <a:gradFill>
                  <a:gsLst>
                    <a:gs pos="2655">
                      <a:schemeClr val="tx1"/>
                    </a:gs>
                    <a:gs pos="32000">
                      <a:schemeClr val="tx1"/>
                    </a:gs>
                  </a:gsLst>
                  <a:lin ang="5400000" scaled="0"/>
                </a:gradFill>
                <a:cs typeface="Segoe UI" pitchFamily="34" charset="0"/>
              </a:rPr>
              <a:t>automatic protection of new content </a:t>
            </a:r>
            <a:r>
              <a:rPr lang="en-US" sz="1630" dirty="0" smtClean="0">
                <a:gradFill>
                  <a:gsLst>
                    <a:gs pos="2655">
                      <a:schemeClr val="tx1"/>
                    </a:gs>
                    <a:gs pos="32000">
                      <a:schemeClr val="tx1"/>
                    </a:gs>
                  </a:gsLst>
                  <a:lin ang="5400000" scaled="0"/>
                </a:gradFill>
                <a:cs typeface="Segoe UI" pitchFamily="34" charset="0"/>
              </a:rPr>
              <a:t>databases.</a:t>
            </a:r>
            <a:endParaRPr lang="en-US" sz="1630" dirty="0">
              <a:gradFill>
                <a:gsLst>
                  <a:gs pos="2655">
                    <a:schemeClr val="tx1"/>
                  </a:gs>
                  <a:gs pos="32000">
                    <a:schemeClr val="tx1"/>
                  </a:gs>
                </a:gsLst>
                <a:lin ang="5400000" scaled="0"/>
              </a:gradFill>
              <a:cs typeface="Segoe UI" pitchFamily="34" charset="0"/>
            </a:endParaRPr>
          </a:p>
          <a:p>
            <a:pPr marL="0" lvl="1" defTabSz="471608">
              <a:lnSpc>
                <a:spcPct val="90000"/>
              </a:lnSpc>
              <a:spcBef>
                <a:spcPts val="306"/>
              </a:spcBef>
              <a:spcAft>
                <a:spcPts val="612"/>
              </a:spcAft>
              <a:buClr>
                <a:srgbClr val="505050"/>
              </a:buClr>
            </a:pPr>
            <a:r>
              <a:rPr lang="en-US" sz="1630" dirty="0">
                <a:gradFill>
                  <a:gsLst>
                    <a:gs pos="2655">
                      <a:schemeClr val="tx1"/>
                    </a:gs>
                    <a:gs pos="32000">
                      <a:schemeClr val="tx1"/>
                    </a:gs>
                  </a:gsLst>
                  <a:lin ang="5400000" scaled="0"/>
                </a:gradFill>
                <a:cs typeface="Segoe UI" pitchFamily="34" charset="0"/>
              </a:rPr>
              <a:t>Reduced storage consumption </a:t>
            </a:r>
            <a:r>
              <a:rPr lang="en-US" sz="1630" dirty="0" smtClean="0">
                <a:gradFill>
                  <a:gsLst>
                    <a:gs pos="2655">
                      <a:schemeClr val="tx1"/>
                    </a:gs>
                    <a:gs pos="32000">
                      <a:schemeClr val="tx1"/>
                    </a:gs>
                  </a:gsLst>
                  <a:lin ang="5400000" scaled="0"/>
                </a:gradFill>
                <a:cs typeface="Segoe UI" pitchFamily="34" charset="0"/>
              </a:rPr>
              <a:t>when compared with </a:t>
            </a:r>
            <a:r>
              <a:rPr lang="en-US" sz="1630" dirty="0">
                <a:gradFill>
                  <a:gsLst>
                    <a:gs pos="2655">
                      <a:schemeClr val="tx1"/>
                    </a:gs>
                    <a:gs pos="32000">
                      <a:schemeClr val="tx1"/>
                    </a:gs>
                  </a:gsLst>
                  <a:lin ang="5400000" scaled="0"/>
                </a:gradFill>
                <a:cs typeface="Segoe UI" pitchFamily="34" charset="0"/>
              </a:rPr>
              <a:t>native SharePoint backup capabilities.</a:t>
            </a:r>
          </a:p>
          <a:p>
            <a:pPr marL="0" lvl="1" defTabSz="471608">
              <a:lnSpc>
                <a:spcPct val="90000"/>
              </a:lnSpc>
              <a:spcBef>
                <a:spcPts val="306"/>
              </a:spcBef>
              <a:spcAft>
                <a:spcPts val="612"/>
              </a:spcAft>
              <a:buClr>
                <a:srgbClr val="505050"/>
              </a:buClr>
            </a:pPr>
            <a:r>
              <a:rPr lang="en-US" sz="1630" dirty="0" smtClean="0">
                <a:gradFill>
                  <a:gsLst>
                    <a:gs pos="2655">
                      <a:schemeClr val="tx1"/>
                    </a:gs>
                    <a:gs pos="32000">
                      <a:schemeClr val="tx1"/>
                    </a:gs>
                  </a:gsLst>
                  <a:lin ang="5400000" scaled="0"/>
                </a:gradFill>
                <a:cs typeface="Segoe UI" pitchFamily="34" charset="0"/>
              </a:rPr>
              <a:t>Enables administrator for backup and restoration to be delegated to key </a:t>
            </a:r>
            <a:r>
              <a:rPr lang="en-US" sz="1630" dirty="0">
                <a:gradFill>
                  <a:gsLst>
                    <a:gs pos="2655">
                      <a:schemeClr val="tx1"/>
                    </a:gs>
                    <a:gs pos="32000">
                      <a:schemeClr val="tx1"/>
                    </a:gs>
                  </a:gsLst>
                  <a:lin ang="5400000" scaled="0"/>
                </a:gradFill>
                <a:cs typeface="Segoe UI" pitchFamily="34" charset="0"/>
              </a:rPr>
              <a:t>stakeholders.</a:t>
            </a:r>
          </a:p>
          <a:p>
            <a:pPr marL="0" lvl="1" defTabSz="471608">
              <a:lnSpc>
                <a:spcPct val="90000"/>
              </a:lnSpc>
              <a:spcBef>
                <a:spcPts val="306"/>
              </a:spcBef>
              <a:spcAft>
                <a:spcPts val="612"/>
              </a:spcAft>
              <a:buClr>
                <a:srgbClr val="505050"/>
              </a:buClr>
            </a:pPr>
            <a:r>
              <a:rPr lang="en-US" sz="1630" dirty="0">
                <a:gradFill>
                  <a:gsLst>
                    <a:gs pos="2655">
                      <a:schemeClr val="tx1"/>
                    </a:gs>
                    <a:gs pos="32000">
                      <a:schemeClr val="tx1"/>
                    </a:gs>
                  </a:gsLst>
                  <a:lin ang="5400000" scaled="0"/>
                </a:gradFill>
                <a:cs typeface="Segoe UI" pitchFamily="34" charset="0"/>
              </a:rPr>
              <a:t>Each DPM </a:t>
            </a:r>
            <a:r>
              <a:rPr lang="en-US" sz="1630" dirty="0" smtClean="0">
                <a:gradFill>
                  <a:gsLst>
                    <a:gs pos="2655">
                      <a:schemeClr val="tx1"/>
                    </a:gs>
                    <a:gs pos="32000">
                      <a:schemeClr val="tx1"/>
                    </a:gs>
                  </a:gsLst>
                  <a:lin ang="5400000" scaled="0"/>
                </a:gradFill>
                <a:cs typeface="Segoe UI" pitchFamily="34" charset="0"/>
              </a:rPr>
              <a:t>server </a:t>
            </a:r>
            <a:r>
              <a:rPr lang="en-US" sz="1630" dirty="0">
                <a:gradFill>
                  <a:gsLst>
                    <a:gs pos="2655">
                      <a:schemeClr val="tx1"/>
                    </a:gs>
                    <a:gs pos="32000">
                      <a:schemeClr val="tx1"/>
                    </a:gs>
                  </a:gsLst>
                  <a:lin ang="5400000" scaled="0"/>
                </a:gradFill>
                <a:cs typeface="Segoe UI" pitchFamily="34" charset="0"/>
              </a:rPr>
              <a:t>protects up to 25TB SharePoint </a:t>
            </a:r>
            <a:r>
              <a:rPr lang="en-US" sz="1630" dirty="0" smtClean="0">
                <a:gradFill>
                  <a:gsLst>
                    <a:gs pos="2655">
                      <a:schemeClr val="tx1"/>
                    </a:gs>
                    <a:gs pos="32000">
                      <a:schemeClr val="tx1"/>
                    </a:gs>
                  </a:gsLst>
                  <a:lin ang="5400000" scaled="0"/>
                </a:gradFill>
                <a:cs typeface="Segoe UI" pitchFamily="34" charset="0"/>
              </a:rPr>
              <a:t/>
            </a:r>
            <a:br>
              <a:rPr lang="en-US" sz="1630" dirty="0" smtClean="0">
                <a:gradFill>
                  <a:gsLst>
                    <a:gs pos="2655">
                      <a:schemeClr val="tx1"/>
                    </a:gs>
                    <a:gs pos="32000">
                      <a:schemeClr val="tx1"/>
                    </a:gs>
                  </a:gsLst>
                  <a:lin ang="5400000" scaled="0"/>
                </a:gradFill>
                <a:cs typeface="Segoe UI" pitchFamily="34" charset="0"/>
              </a:rPr>
            </a:br>
            <a:r>
              <a:rPr lang="en-US" sz="1630" dirty="0" smtClean="0">
                <a:gradFill>
                  <a:gsLst>
                    <a:gs pos="2655">
                      <a:schemeClr val="tx1"/>
                    </a:gs>
                    <a:gs pos="32000">
                      <a:schemeClr val="tx1"/>
                    </a:gs>
                  </a:gsLst>
                  <a:lin ang="5400000" scaled="0"/>
                </a:gradFill>
                <a:cs typeface="Segoe UI" pitchFamily="34" charset="0"/>
              </a:rPr>
              <a:t>data </a:t>
            </a:r>
            <a:r>
              <a:rPr lang="en-US" sz="1630" dirty="0">
                <a:gradFill>
                  <a:gsLst>
                    <a:gs pos="2655">
                      <a:schemeClr val="tx1"/>
                    </a:gs>
                    <a:gs pos="32000">
                      <a:schemeClr val="tx1"/>
                    </a:gs>
                  </a:gsLst>
                  <a:lin ang="5400000" scaled="0"/>
                </a:gradFill>
                <a:cs typeface="Segoe UI" pitchFamily="34" charset="0"/>
              </a:rPr>
              <a:t>(tested soft limit</a:t>
            </a:r>
            <a:r>
              <a:rPr lang="en-US" sz="1630" dirty="0" smtClean="0">
                <a:gradFill>
                  <a:gsLst>
                    <a:gs pos="2655">
                      <a:schemeClr val="tx1"/>
                    </a:gs>
                    <a:gs pos="32000">
                      <a:schemeClr val="tx1"/>
                    </a:gs>
                  </a:gsLst>
                  <a:lin ang="5400000" scaled="0"/>
                </a:gradFill>
                <a:cs typeface="Segoe UI" pitchFamily="34" charset="0"/>
              </a:rPr>
              <a:t>).</a:t>
            </a:r>
            <a:endParaRPr lang="en-US" sz="1630" dirty="0">
              <a:gradFill>
                <a:gsLst>
                  <a:gs pos="2655">
                    <a:schemeClr val="tx1"/>
                  </a:gs>
                  <a:gs pos="32000">
                    <a:schemeClr val="tx1"/>
                  </a:gs>
                </a:gsLst>
                <a:lin ang="5400000" scaled="0"/>
              </a:gradFill>
              <a:cs typeface="Segoe UI" pitchFamily="34" charset="0"/>
            </a:endParaRPr>
          </a:p>
        </p:txBody>
      </p:sp>
      <p:sp>
        <p:nvSpPr>
          <p:cNvPr id="9" name="Rectangle 8"/>
          <p:cNvSpPr/>
          <p:nvPr/>
        </p:nvSpPr>
        <p:spPr>
          <a:xfrm>
            <a:off x="274321" y="2779634"/>
            <a:ext cx="5486717" cy="769634"/>
          </a:xfrm>
          <a:prstGeom prst="rect">
            <a:avLst/>
          </a:prstGeom>
          <a:noFill/>
        </p:spPr>
        <p:txBody>
          <a:bodyPr wrap="square" lIns="146304">
            <a:spAutoFit/>
          </a:bodyPr>
          <a:lstStyle/>
          <a:p>
            <a:pPr marL="0" lvl="1" defTabSz="471608">
              <a:lnSpc>
                <a:spcPct val="90000"/>
              </a:lnSpc>
              <a:spcBef>
                <a:spcPts val="306"/>
              </a:spcBef>
              <a:spcAft>
                <a:spcPts val="612"/>
              </a:spcAft>
              <a:buClr>
                <a:srgbClr val="505050"/>
              </a:buClr>
            </a:pPr>
            <a:r>
              <a:rPr lang="en-US" sz="1630" dirty="0" smtClean="0">
                <a:gradFill>
                  <a:gsLst>
                    <a:gs pos="2655">
                      <a:schemeClr val="tx1"/>
                    </a:gs>
                    <a:gs pos="32000">
                      <a:schemeClr val="tx1"/>
                    </a:gs>
                  </a:gsLst>
                  <a:lin ang="5400000" scaled="0"/>
                </a:gradFill>
                <a:cs typeface="Segoe UI" pitchFamily="34" charset="0"/>
              </a:rPr>
              <a:t>Integrates </a:t>
            </a:r>
            <a:r>
              <a:rPr lang="en-US" sz="1630" dirty="0">
                <a:gradFill>
                  <a:gsLst>
                    <a:gs pos="2655">
                      <a:schemeClr val="tx1"/>
                    </a:gs>
                    <a:gs pos="32000">
                      <a:schemeClr val="tx1"/>
                    </a:gs>
                  </a:gsLst>
                  <a:lin ang="5400000" scaled="0"/>
                </a:gradFill>
                <a:cs typeface="Segoe UI" pitchFamily="34" charset="0"/>
              </a:rPr>
              <a:t>with SharePoint VSS writer </a:t>
            </a:r>
            <a:r>
              <a:rPr lang="en-US" sz="1630" dirty="0" smtClean="0">
                <a:gradFill>
                  <a:gsLst>
                    <a:gs pos="2655">
                      <a:schemeClr val="tx1"/>
                    </a:gs>
                    <a:gs pos="32000">
                      <a:schemeClr val="tx1"/>
                    </a:gs>
                  </a:gsLst>
                  <a:lin ang="5400000" scaled="0"/>
                </a:gradFill>
                <a:cs typeface="Segoe UI" pitchFamily="34" charset="0"/>
              </a:rPr>
              <a:t>and </a:t>
            </a:r>
            <a:r>
              <a:rPr lang="en-US" sz="1630" dirty="0">
                <a:gradFill>
                  <a:gsLst>
                    <a:gs pos="2655">
                      <a:schemeClr val="tx1"/>
                    </a:gs>
                    <a:gs pos="32000">
                      <a:schemeClr val="tx1"/>
                    </a:gs>
                  </a:gsLst>
                  <a:lin ang="5400000" scaled="0"/>
                </a:gradFill>
                <a:cs typeface="Segoe UI" pitchFamily="34" charset="0"/>
              </a:rPr>
              <a:t>provides </a:t>
            </a:r>
            <a:r>
              <a:rPr lang="en-US" sz="1630" dirty="0" smtClean="0">
                <a:gradFill>
                  <a:gsLst>
                    <a:gs pos="2655">
                      <a:schemeClr val="tx1"/>
                    </a:gs>
                    <a:gs pos="32000">
                      <a:schemeClr val="tx1"/>
                    </a:gs>
                  </a:gsLst>
                  <a:lin ang="5400000" scaled="0"/>
                </a:gradFill>
                <a:cs typeface="Segoe UI" pitchFamily="34" charset="0"/>
              </a:rPr>
              <a:t/>
            </a:r>
            <a:br>
              <a:rPr lang="en-US" sz="1630" dirty="0" smtClean="0">
                <a:gradFill>
                  <a:gsLst>
                    <a:gs pos="2655">
                      <a:schemeClr val="tx1"/>
                    </a:gs>
                    <a:gs pos="32000">
                      <a:schemeClr val="tx1"/>
                    </a:gs>
                  </a:gsLst>
                  <a:lin ang="5400000" scaled="0"/>
                </a:gradFill>
                <a:cs typeface="Segoe UI" pitchFamily="34" charset="0"/>
              </a:rPr>
            </a:br>
            <a:r>
              <a:rPr lang="en-US" sz="1630" dirty="0" smtClean="0">
                <a:gradFill>
                  <a:gsLst>
                    <a:gs pos="2655">
                      <a:schemeClr val="tx1"/>
                    </a:gs>
                    <a:gs pos="32000">
                      <a:schemeClr val="tx1"/>
                    </a:gs>
                  </a:gsLst>
                  <a:lin ang="5400000" scaled="0"/>
                </a:gradFill>
                <a:cs typeface="Segoe UI" pitchFamily="34" charset="0"/>
              </a:rPr>
              <a:t>the </a:t>
            </a:r>
            <a:r>
              <a:rPr lang="en-US" sz="1630" dirty="0">
                <a:gradFill>
                  <a:gsLst>
                    <a:gs pos="2655">
                      <a:schemeClr val="tx1"/>
                    </a:gs>
                    <a:gs pos="32000">
                      <a:schemeClr val="tx1"/>
                    </a:gs>
                  </a:gsLst>
                  <a:lin ang="5400000" scaled="0"/>
                </a:gradFill>
                <a:cs typeface="Segoe UI" pitchFamily="34" charset="0"/>
              </a:rPr>
              <a:t>ability to protect SharePoint data, </a:t>
            </a:r>
            <a:r>
              <a:rPr lang="en-US" sz="1630" dirty="0" smtClean="0">
                <a:gradFill>
                  <a:gsLst>
                    <a:gs pos="2655">
                      <a:schemeClr val="tx1"/>
                    </a:gs>
                    <a:gs pos="32000">
                      <a:schemeClr val="tx1"/>
                    </a:gs>
                  </a:gsLst>
                  <a:lin ang="5400000" scaled="0"/>
                </a:gradFill>
                <a:cs typeface="Segoe UI" pitchFamily="34" charset="0"/>
              </a:rPr>
              <a:t>as often as every </a:t>
            </a:r>
            <a:br>
              <a:rPr lang="en-US" sz="1630" dirty="0" smtClean="0">
                <a:gradFill>
                  <a:gsLst>
                    <a:gs pos="2655">
                      <a:schemeClr val="tx1"/>
                    </a:gs>
                    <a:gs pos="32000">
                      <a:schemeClr val="tx1"/>
                    </a:gs>
                  </a:gsLst>
                  <a:lin ang="5400000" scaled="0"/>
                </a:gradFill>
                <a:cs typeface="Segoe UI" pitchFamily="34" charset="0"/>
              </a:rPr>
            </a:br>
            <a:r>
              <a:rPr lang="en-US" sz="1630" dirty="0" smtClean="0">
                <a:gradFill>
                  <a:gsLst>
                    <a:gs pos="2655">
                      <a:schemeClr val="tx1"/>
                    </a:gs>
                    <a:gs pos="32000">
                      <a:schemeClr val="tx1"/>
                    </a:gs>
                  </a:gsLst>
                  <a:lin ang="5400000" scaled="0"/>
                </a:gradFill>
                <a:cs typeface="Segoe UI" pitchFamily="34" charset="0"/>
              </a:rPr>
              <a:t>30 </a:t>
            </a:r>
            <a:r>
              <a:rPr lang="en-US" sz="1630" dirty="0">
                <a:gradFill>
                  <a:gsLst>
                    <a:gs pos="2655">
                      <a:schemeClr val="tx1"/>
                    </a:gs>
                    <a:gs pos="32000">
                      <a:schemeClr val="tx1"/>
                    </a:gs>
                  </a:gsLst>
                  <a:lin ang="5400000" scaled="0"/>
                </a:gradFill>
                <a:cs typeface="Segoe UI" pitchFamily="34" charset="0"/>
              </a:rPr>
              <a:t>minutes to disk, and on to tape or cloud</a:t>
            </a:r>
            <a:r>
              <a:rPr lang="en-US" sz="1630" dirty="0" smtClean="0">
                <a:gradFill>
                  <a:gsLst>
                    <a:gs pos="2655">
                      <a:schemeClr val="tx1"/>
                    </a:gs>
                    <a:gs pos="32000">
                      <a:schemeClr val="tx1"/>
                    </a:gs>
                  </a:gsLst>
                  <a:lin ang="5400000" scaled="0"/>
                </a:gradFill>
                <a:cs typeface="Segoe UI" pitchFamily="34" charset="0"/>
              </a:rPr>
              <a:t>.</a:t>
            </a:r>
            <a:endParaRPr lang="en-US" sz="1630" dirty="0">
              <a:gradFill>
                <a:gsLst>
                  <a:gs pos="2655">
                    <a:schemeClr val="tx1"/>
                  </a:gs>
                  <a:gs pos="32000">
                    <a:schemeClr val="tx1"/>
                  </a:gs>
                </a:gsLst>
                <a:lin ang="5400000" scaled="0"/>
              </a:gradFill>
              <a:cs typeface="Segoe UI" pitchFamily="34" charset="0"/>
            </a:endParaRPr>
          </a:p>
        </p:txBody>
      </p:sp>
    </p:spTree>
    <p:extLst>
      <p:ext uri="{BB962C8B-B14F-4D97-AF65-F5344CB8AC3E}">
        <p14:creationId xmlns:p14="http://schemas.microsoft.com/office/powerpoint/2010/main" val="1226964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lumMod val="50000"/>
                  </a:schemeClr>
                </a:solidFill>
              </a:rPr>
              <a:t>SQL Server </a:t>
            </a:r>
            <a:r>
              <a:rPr lang="en-US" dirty="0">
                <a:solidFill>
                  <a:schemeClr val="bg1">
                    <a:lumMod val="50000"/>
                  </a:schemeClr>
                </a:solidFill>
              </a:rPr>
              <a:t>p</a:t>
            </a:r>
            <a:r>
              <a:rPr lang="en-US" dirty="0" smtClean="0">
                <a:solidFill>
                  <a:schemeClr val="bg1">
                    <a:lumMod val="50000"/>
                  </a:schemeClr>
                </a:solidFill>
              </a:rPr>
              <a:t>rotection</a:t>
            </a:r>
            <a:r>
              <a:rPr lang="en-US" dirty="0" smtClean="0"/>
              <a:t/>
            </a:r>
            <a:br>
              <a:rPr lang="en-US" dirty="0" smtClean="0"/>
            </a:br>
            <a:r>
              <a:rPr lang="en-US" sz="3400" dirty="0">
                <a:gradFill>
                  <a:gsLst>
                    <a:gs pos="2655">
                      <a:schemeClr val="accent1"/>
                    </a:gs>
                    <a:gs pos="31000">
                      <a:schemeClr val="accent1"/>
                    </a:gs>
                  </a:gsLst>
                  <a:lin ang="5400000" scaled="0"/>
                </a:gradFill>
              </a:rPr>
              <a:t>Granular end-to-end application </a:t>
            </a:r>
            <a:r>
              <a:rPr lang="en-US" sz="3400" dirty="0" smtClean="0">
                <a:gradFill>
                  <a:gsLst>
                    <a:gs pos="2655">
                      <a:schemeClr val="accent1"/>
                    </a:gs>
                    <a:gs pos="31000">
                      <a:schemeClr val="accent1"/>
                    </a:gs>
                  </a:gsLst>
                  <a:lin ang="5400000" scaled="0"/>
                </a:gradFill>
              </a:rPr>
              <a:t>protection</a:t>
            </a:r>
            <a:endParaRPr lang="en-US" sz="3400" dirty="0">
              <a:gradFill>
                <a:gsLst>
                  <a:gs pos="2655">
                    <a:schemeClr val="accent1"/>
                  </a:gs>
                  <a:gs pos="31000">
                    <a:schemeClr val="accent1"/>
                  </a:gs>
                </a:gsLst>
                <a:lin ang="5400000" scaled="0"/>
              </a:gradFill>
            </a:endParaRPr>
          </a:p>
        </p:txBody>
      </p:sp>
      <p:sp>
        <p:nvSpPr>
          <p:cNvPr id="87" name="Rectangle 86"/>
          <p:cNvSpPr/>
          <p:nvPr/>
        </p:nvSpPr>
        <p:spPr>
          <a:xfrm>
            <a:off x="274321" y="1907957"/>
            <a:ext cx="5115260" cy="978729"/>
          </a:xfrm>
          <a:prstGeom prst="rect">
            <a:avLst/>
          </a:prstGeom>
          <a:noFill/>
        </p:spPr>
        <p:txBody>
          <a:bodyPr wrap="square" lIns="146304">
            <a:spAutoFit/>
          </a:bodyPr>
          <a:lstStyle/>
          <a:p>
            <a:pPr marL="0" lvl="1" defTabSz="471608">
              <a:lnSpc>
                <a:spcPct val="90000"/>
              </a:lnSpc>
              <a:spcBef>
                <a:spcPts val="306"/>
              </a:spcBef>
              <a:spcAft>
                <a:spcPts val="612"/>
              </a:spcAft>
              <a:buClr>
                <a:srgbClr val="EFEFEF"/>
              </a:buClr>
            </a:pPr>
            <a:r>
              <a:rPr lang="en-US" sz="1600" b="1" dirty="0">
                <a:gradFill>
                  <a:gsLst>
                    <a:gs pos="2655">
                      <a:schemeClr val="accent1"/>
                    </a:gs>
                    <a:gs pos="33000">
                      <a:schemeClr val="accent1"/>
                    </a:gs>
                  </a:gsLst>
                  <a:lin ang="5400000" scaled="0"/>
                </a:gradFill>
                <a:cs typeface="Segoe UI" pitchFamily="34" charset="0"/>
              </a:rPr>
              <a:t>Integrated </a:t>
            </a:r>
            <a:r>
              <a:rPr lang="en-US" sz="1600" b="1" dirty="0" smtClean="0">
                <a:gradFill>
                  <a:gsLst>
                    <a:gs pos="2655">
                      <a:schemeClr val="accent1"/>
                    </a:gs>
                    <a:gs pos="33000">
                      <a:schemeClr val="accent1"/>
                    </a:gs>
                  </a:gsLst>
                  <a:lin ang="5400000" scaled="0"/>
                </a:gradFill>
                <a:cs typeface="Segoe UI" pitchFamily="34" charset="0"/>
              </a:rPr>
              <a:t>backup </a:t>
            </a:r>
            <a:r>
              <a:rPr lang="en-US" sz="1600" b="1" dirty="0">
                <a:gradFill>
                  <a:gsLst>
                    <a:gs pos="2655">
                      <a:schemeClr val="accent1"/>
                    </a:gs>
                    <a:gs pos="33000">
                      <a:schemeClr val="accent1"/>
                    </a:gs>
                  </a:gsLst>
                  <a:lin ang="5400000" scaled="0"/>
                </a:gradFill>
                <a:cs typeface="Segoe UI" pitchFamily="34" charset="0"/>
              </a:rPr>
              <a:t>for SQL </a:t>
            </a:r>
            <a:r>
              <a:rPr lang="en-US" sz="1600" b="1" dirty="0" smtClean="0">
                <a:gradFill>
                  <a:gsLst>
                    <a:gs pos="2655">
                      <a:schemeClr val="accent1"/>
                    </a:gs>
                    <a:gs pos="33000">
                      <a:schemeClr val="accent1"/>
                    </a:gs>
                  </a:gsLst>
                  <a:lin ang="5400000" scaled="0"/>
                </a:gradFill>
                <a:cs typeface="Segoe UI" pitchFamily="34" charset="0"/>
              </a:rPr>
              <a:t>Server: </a:t>
            </a:r>
            <a:r>
              <a:rPr lang="en-US" sz="1600" dirty="0" smtClean="0">
                <a:gradFill>
                  <a:gsLst>
                    <a:gs pos="2655">
                      <a:schemeClr val="tx1"/>
                    </a:gs>
                    <a:gs pos="32000">
                      <a:schemeClr val="tx1"/>
                    </a:gs>
                  </a:gsLst>
                  <a:lin ang="5400000" scaled="0"/>
                </a:gradFill>
                <a:cs typeface="Segoe UI" pitchFamily="34" charset="0"/>
              </a:rPr>
              <a:t>Through </a:t>
            </a:r>
            <a:r>
              <a:rPr lang="en-US" sz="1600" dirty="0">
                <a:gradFill>
                  <a:gsLst>
                    <a:gs pos="2655">
                      <a:schemeClr val="tx1"/>
                    </a:gs>
                    <a:gs pos="32000">
                      <a:schemeClr val="tx1"/>
                    </a:gs>
                  </a:gsLst>
                  <a:lin ang="5400000" scaled="0"/>
                </a:gradFill>
                <a:cs typeface="Segoe UI" pitchFamily="34" charset="0"/>
              </a:rPr>
              <a:t>System Center Data Protection Manager, IT </a:t>
            </a:r>
            <a:r>
              <a:rPr lang="en-US" sz="1600" dirty="0" smtClean="0">
                <a:gradFill>
                  <a:gsLst>
                    <a:gs pos="2655">
                      <a:schemeClr val="tx1"/>
                    </a:gs>
                    <a:gs pos="32000">
                      <a:schemeClr val="tx1"/>
                    </a:gs>
                  </a:gsLst>
                  <a:lin ang="5400000" scaled="0"/>
                </a:gradFill>
                <a:cs typeface="Segoe UI" pitchFamily="34" charset="0"/>
              </a:rPr>
              <a:t>administrators </a:t>
            </a:r>
            <a:r>
              <a:rPr lang="en-US" sz="1600" dirty="0">
                <a:gradFill>
                  <a:gsLst>
                    <a:gs pos="2655">
                      <a:schemeClr val="tx1"/>
                    </a:gs>
                    <a:gs pos="32000">
                      <a:schemeClr val="tx1"/>
                    </a:gs>
                  </a:gsLst>
                  <a:lin ang="5400000" scaled="0"/>
                </a:gradFill>
                <a:cs typeface="Segoe UI" pitchFamily="34" charset="0"/>
              </a:rPr>
              <a:t>can protect SQL Server at both the VM </a:t>
            </a:r>
            <a:r>
              <a:rPr lang="en-US" sz="1600" dirty="0" smtClean="0">
                <a:gradFill>
                  <a:gsLst>
                    <a:gs pos="2655">
                      <a:schemeClr val="tx1"/>
                    </a:gs>
                    <a:gs pos="32000">
                      <a:schemeClr val="tx1"/>
                    </a:gs>
                  </a:gsLst>
                  <a:lin ang="5400000" scaled="0"/>
                </a:gradFill>
                <a:cs typeface="Segoe UI" pitchFamily="34" charset="0"/>
              </a:rPr>
              <a:t>and </a:t>
            </a:r>
            <a:r>
              <a:rPr lang="en-US" sz="1600" dirty="0">
                <a:gradFill>
                  <a:gsLst>
                    <a:gs pos="2655">
                      <a:schemeClr val="tx1"/>
                    </a:gs>
                    <a:gs pos="32000">
                      <a:schemeClr val="tx1"/>
                    </a:gs>
                  </a:gsLst>
                  <a:lin ang="5400000" scaled="0"/>
                </a:gradFill>
                <a:cs typeface="Segoe UI" pitchFamily="34" charset="0"/>
              </a:rPr>
              <a:t>SQL </a:t>
            </a:r>
            <a:r>
              <a:rPr lang="en-US" sz="1600" dirty="0" smtClean="0">
                <a:gradFill>
                  <a:gsLst>
                    <a:gs pos="2655">
                      <a:schemeClr val="tx1"/>
                    </a:gs>
                    <a:gs pos="32000">
                      <a:schemeClr val="tx1"/>
                    </a:gs>
                  </a:gsLst>
                  <a:lin ang="5400000" scaled="0"/>
                </a:gradFill>
                <a:cs typeface="Segoe UI" pitchFamily="34" charset="0"/>
              </a:rPr>
              <a:t>Server levels.</a:t>
            </a:r>
            <a:endParaRPr lang="en-US" sz="1600" dirty="0">
              <a:gradFill>
                <a:gsLst>
                  <a:gs pos="2655">
                    <a:schemeClr val="tx1"/>
                  </a:gs>
                  <a:gs pos="32000">
                    <a:schemeClr val="tx1"/>
                  </a:gs>
                </a:gsLst>
                <a:lin ang="5400000" scaled="0"/>
              </a:gradFill>
              <a:cs typeface="Segoe UI" pitchFamily="34" charset="0"/>
            </a:endParaRP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05693" y="1807691"/>
            <a:ext cx="6175758" cy="4618258"/>
          </a:xfrm>
          <a:prstGeom prst="rect">
            <a:avLst/>
          </a:prstGeom>
          <a:ln w="12700">
            <a:solidFill>
              <a:schemeClr val="tx2"/>
            </a:solidFill>
          </a:ln>
        </p:spPr>
      </p:pic>
      <p:sp>
        <p:nvSpPr>
          <p:cNvPr id="5" name="Rectangle 4"/>
          <p:cNvSpPr/>
          <p:nvPr/>
        </p:nvSpPr>
        <p:spPr>
          <a:xfrm>
            <a:off x="274321" y="6241086"/>
            <a:ext cx="5115260" cy="535531"/>
          </a:xfrm>
          <a:prstGeom prst="rect">
            <a:avLst/>
          </a:prstGeom>
          <a:noFill/>
        </p:spPr>
        <p:txBody>
          <a:bodyPr wrap="square" lIns="146304">
            <a:spAutoFit/>
          </a:bodyPr>
          <a:lstStyle/>
          <a:p>
            <a:pPr marL="0" lvl="1" defTabSz="471608">
              <a:lnSpc>
                <a:spcPct val="90000"/>
              </a:lnSpc>
              <a:spcBef>
                <a:spcPts val="306"/>
              </a:spcBef>
              <a:spcAft>
                <a:spcPts val="612"/>
              </a:spcAft>
              <a:buClr>
                <a:srgbClr val="505050"/>
              </a:buClr>
            </a:pPr>
            <a:r>
              <a:rPr lang="en-US" sz="1600" dirty="0" smtClean="0">
                <a:gradFill>
                  <a:gsLst>
                    <a:gs pos="2655">
                      <a:schemeClr val="tx1"/>
                    </a:gs>
                    <a:gs pos="32000">
                      <a:schemeClr val="tx1"/>
                    </a:gs>
                  </a:gsLst>
                  <a:lin ang="5400000" scaled="0"/>
                </a:gradFill>
                <a:cs typeface="Segoe UI" pitchFamily="34" charset="0"/>
              </a:rPr>
              <a:t>Supports </a:t>
            </a:r>
            <a:r>
              <a:rPr lang="en-US" sz="1600" dirty="0">
                <a:gradFill>
                  <a:gsLst>
                    <a:gs pos="2655">
                      <a:schemeClr val="tx1"/>
                    </a:gs>
                    <a:gs pos="32000">
                      <a:schemeClr val="tx1"/>
                    </a:gs>
                  </a:gsLst>
                  <a:lin ang="5400000" scaled="0"/>
                </a:gradFill>
                <a:cs typeface="Segoe UI" pitchFamily="34" charset="0"/>
              </a:rPr>
              <a:t>self-service recovery for </a:t>
            </a:r>
            <a:r>
              <a:rPr lang="en-US" sz="1600" dirty="0" smtClean="0">
                <a:gradFill>
                  <a:gsLst>
                    <a:gs pos="2655">
                      <a:schemeClr val="tx1"/>
                    </a:gs>
                    <a:gs pos="32000">
                      <a:schemeClr val="tx1"/>
                    </a:gs>
                  </a:gsLst>
                  <a:lin ang="5400000" scaled="0"/>
                </a:gradFill>
                <a:cs typeface="Segoe UI" pitchFamily="34" charset="0"/>
              </a:rPr>
              <a:t>database administrators.</a:t>
            </a:r>
            <a:endParaRPr lang="en-US" sz="1600" dirty="0">
              <a:gradFill>
                <a:gsLst>
                  <a:gs pos="2655">
                    <a:schemeClr val="tx1"/>
                  </a:gs>
                  <a:gs pos="32000">
                    <a:schemeClr val="tx1"/>
                  </a:gs>
                </a:gsLst>
                <a:lin ang="5400000" scaled="0"/>
              </a:gradFill>
              <a:cs typeface="Segoe UI" pitchFamily="34" charset="0"/>
            </a:endParaRPr>
          </a:p>
        </p:txBody>
      </p:sp>
      <p:sp>
        <p:nvSpPr>
          <p:cNvPr id="6" name="Rectangle 5"/>
          <p:cNvSpPr/>
          <p:nvPr/>
        </p:nvSpPr>
        <p:spPr>
          <a:xfrm>
            <a:off x="274321" y="2962544"/>
            <a:ext cx="5115260" cy="757130"/>
          </a:xfrm>
          <a:prstGeom prst="rect">
            <a:avLst/>
          </a:prstGeom>
          <a:noFill/>
        </p:spPr>
        <p:txBody>
          <a:bodyPr wrap="square" lIns="146304">
            <a:spAutoFit/>
          </a:bodyPr>
          <a:lstStyle/>
          <a:p>
            <a:pPr marL="0" lvl="1" defTabSz="471608">
              <a:lnSpc>
                <a:spcPct val="90000"/>
              </a:lnSpc>
              <a:spcBef>
                <a:spcPts val="306"/>
              </a:spcBef>
              <a:spcAft>
                <a:spcPts val="612"/>
              </a:spcAft>
              <a:buClr>
                <a:srgbClr val="505050"/>
              </a:buClr>
            </a:pPr>
            <a:r>
              <a:rPr lang="en-US" sz="1600" dirty="0" smtClean="0">
                <a:gradFill>
                  <a:gsLst>
                    <a:gs pos="2655">
                      <a:schemeClr val="tx1"/>
                    </a:gs>
                    <a:gs pos="32000">
                      <a:schemeClr val="tx1"/>
                    </a:gs>
                  </a:gsLst>
                  <a:lin ang="5400000" scaled="0"/>
                </a:gradFill>
                <a:cs typeface="Segoe UI" pitchFamily="34" charset="0"/>
              </a:rPr>
              <a:t>Integrates </a:t>
            </a:r>
            <a:r>
              <a:rPr lang="en-US" sz="1600" dirty="0">
                <a:gradFill>
                  <a:gsLst>
                    <a:gs pos="2655">
                      <a:schemeClr val="tx1"/>
                    </a:gs>
                    <a:gs pos="32000">
                      <a:schemeClr val="tx1"/>
                    </a:gs>
                  </a:gsLst>
                  <a:lin ang="5400000" scaled="0"/>
                </a:gradFill>
                <a:cs typeface="Segoe UI" pitchFamily="34" charset="0"/>
              </a:rPr>
              <a:t>with SQL Server VSS writer </a:t>
            </a:r>
            <a:r>
              <a:rPr lang="en-US" sz="1600" dirty="0" smtClean="0">
                <a:gradFill>
                  <a:gsLst>
                    <a:gs pos="2655">
                      <a:schemeClr val="tx1"/>
                    </a:gs>
                    <a:gs pos="32000">
                      <a:schemeClr val="tx1"/>
                    </a:gs>
                  </a:gsLst>
                  <a:lin ang="5400000" scaled="0"/>
                </a:gradFill>
                <a:cs typeface="Segoe UI" pitchFamily="34" charset="0"/>
              </a:rPr>
              <a:t>and </a:t>
            </a:r>
            <a:r>
              <a:rPr lang="en-US" sz="1600" dirty="0">
                <a:gradFill>
                  <a:gsLst>
                    <a:gs pos="2655">
                      <a:schemeClr val="tx1"/>
                    </a:gs>
                    <a:gs pos="32000">
                      <a:schemeClr val="tx1"/>
                    </a:gs>
                  </a:gsLst>
                  <a:lin ang="5400000" scaled="0"/>
                </a:gradFill>
                <a:cs typeface="Segoe UI" pitchFamily="34" charset="0"/>
              </a:rPr>
              <a:t>provides the ability to protect SQL Server to disk, </a:t>
            </a:r>
            <a:r>
              <a:rPr lang="en-US" sz="1600" dirty="0" smtClean="0">
                <a:gradFill>
                  <a:gsLst>
                    <a:gs pos="2655">
                      <a:schemeClr val="tx1"/>
                    </a:gs>
                    <a:gs pos="32000">
                      <a:schemeClr val="tx1"/>
                    </a:gs>
                  </a:gsLst>
                  <a:lin ang="5400000" scaled="0"/>
                </a:gradFill>
                <a:cs typeface="Segoe UI" pitchFamily="34" charset="0"/>
              </a:rPr>
              <a:t>tape, </a:t>
            </a:r>
            <a:r>
              <a:rPr lang="en-US" sz="1600" dirty="0">
                <a:gradFill>
                  <a:gsLst>
                    <a:gs pos="2655">
                      <a:schemeClr val="tx1"/>
                    </a:gs>
                    <a:gs pos="32000">
                      <a:schemeClr val="tx1"/>
                    </a:gs>
                  </a:gsLst>
                  <a:lin ang="5400000" scaled="0"/>
                </a:gradFill>
                <a:cs typeface="Segoe UI" pitchFamily="34" charset="0"/>
              </a:rPr>
              <a:t>or the Microsoft Azure cloud</a:t>
            </a:r>
            <a:r>
              <a:rPr lang="en-US" sz="1600" dirty="0" smtClean="0">
                <a:gradFill>
                  <a:gsLst>
                    <a:gs pos="2655">
                      <a:schemeClr val="tx1"/>
                    </a:gs>
                    <a:gs pos="32000">
                      <a:schemeClr val="tx1"/>
                    </a:gs>
                  </a:gsLst>
                  <a:lin ang="5400000" scaled="0"/>
                </a:gradFill>
                <a:cs typeface="Segoe UI" pitchFamily="34" charset="0"/>
              </a:rPr>
              <a:t>.</a:t>
            </a:r>
            <a:endParaRPr lang="en-US" sz="1600" dirty="0">
              <a:gradFill>
                <a:gsLst>
                  <a:gs pos="2655">
                    <a:schemeClr val="tx1"/>
                  </a:gs>
                  <a:gs pos="32000">
                    <a:schemeClr val="tx1"/>
                  </a:gs>
                </a:gsLst>
                <a:lin ang="5400000" scaled="0"/>
              </a:gradFill>
              <a:cs typeface="Segoe UI" pitchFamily="34" charset="0"/>
            </a:endParaRPr>
          </a:p>
        </p:txBody>
      </p:sp>
      <p:sp>
        <p:nvSpPr>
          <p:cNvPr id="7" name="Rectangle 6"/>
          <p:cNvSpPr/>
          <p:nvPr/>
        </p:nvSpPr>
        <p:spPr>
          <a:xfrm>
            <a:off x="274321" y="3795532"/>
            <a:ext cx="5115260" cy="535531"/>
          </a:xfrm>
          <a:prstGeom prst="rect">
            <a:avLst/>
          </a:prstGeom>
          <a:noFill/>
        </p:spPr>
        <p:txBody>
          <a:bodyPr wrap="square" lIns="146304">
            <a:spAutoFit/>
          </a:bodyPr>
          <a:lstStyle/>
          <a:p>
            <a:pPr marL="0" lvl="1" defTabSz="471608">
              <a:lnSpc>
                <a:spcPct val="90000"/>
              </a:lnSpc>
              <a:spcBef>
                <a:spcPts val="306"/>
              </a:spcBef>
              <a:spcAft>
                <a:spcPts val="612"/>
              </a:spcAft>
              <a:buClr>
                <a:srgbClr val="505050"/>
              </a:buClr>
            </a:pPr>
            <a:r>
              <a:rPr lang="en-US" sz="1600" dirty="0" smtClean="0">
                <a:gradFill>
                  <a:gsLst>
                    <a:gs pos="2655">
                      <a:schemeClr val="tx1"/>
                    </a:gs>
                    <a:gs pos="32000">
                      <a:schemeClr val="tx1"/>
                    </a:gs>
                  </a:gsLst>
                  <a:lin ang="5400000" scaled="0"/>
                </a:gradFill>
                <a:cs typeface="Segoe UI" pitchFamily="34" charset="0"/>
              </a:rPr>
              <a:t>Provides </a:t>
            </a:r>
            <a:r>
              <a:rPr lang="en-US" sz="1600" dirty="0">
                <a:gradFill>
                  <a:gsLst>
                    <a:gs pos="2655">
                      <a:schemeClr val="tx1"/>
                    </a:gs>
                    <a:gs pos="32000">
                      <a:schemeClr val="tx1"/>
                    </a:gs>
                  </a:gsLst>
                  <a:lin ang="5400000" scaled="0"/>
                </a:gradFill>
                <a:cs typeface="Segoe UI" pitchFamily="34" charset="0"/>
              </a:rPr>
              <a:t>advanced database recoverability options beyond those native to SQL Server</a:t>
            </a:r>
            <a:r>
              <a:rPr lang="en-US" sz="1600" dirty="0" smtClean="0">
                <a:gradFill>
                  <a:gsLst>
                    <a:gs pos="2655">
                      <a:schemeClr val="tx1"/>
                    </a:gs>
                    <a:gs pos="32000">
                      <a:schemeClr val="tx1"/>
                    </a:gs>
                  </a:gsLst>
                  <a:lin ang="5400000" scaled="0"/>
                </a:gradFill>
                <a:cs typeface="Segoe UI" pitchFamily="34" charset="0"/>
              </a:rPr>
              <a:t>.</a:t>
            </a:r>
            <a:endParaRPr lang="en-US" sz="1600" dirty="0">
              <a:gradFill>
                <a:gsLst>
                  <a:gs pos="2655">
                    <a:schemeClr val="tx1"/>
                  </a:gs>
                  <a:gs pos="32000">
                    <a:schemeClr val="tx1"/>
                  </a:gs>
                </a:gsLst>
                <a:lin ang="5400000" scaled="0"/>
              </a:gradFill>
              <a:cs typeface="Segoe UI" pitchFamily="34" charset="0"/>
            </a:endParaRPr>
          </a:p>
        </p:txBody>
      </p:sp>
      <p:sp>
        <p:nvSpPr>
          <p:cNvPr id="8" name="Rectangle 7"/>
          <p:cNvSpPr/>
          <p:nvPr/>
        </p:nvSpPr>
        <p:spPr>
          <a:xfrm>
            <a:off x="274320" y="4406921"/>
            <a:ext cx="5357853" cy="535531"/>
          </a:xfrm>
          <a:prstGeom prst="rect">
            <a:avLst/>
          </a:prstGeom>
          <a:noFill/>
        </p:spPr>
        <p:txBody>
          <a:bodyPr wrap="square" lIns="146304">
            <a:spAutoFit/>
          </a:bodyPr>
          <a:lstStyle/>
          <a:p>
            <a:pPr marL="0" lvl="1" defTabSz="471608">
              <a:lnSpc>
                <a:spcPct val="90000"/>
              </a:lnSpc>
              <a:spcBef>
                <a:spcPts val="306"/>
              </a:spcBef>
              <a:spcAft>
                <a:spcPts val="612"/>
              </a:spcAft>
              <a:buClr>
                <a:srgbClr val="505050"/>
              </a:buClr>
            </a:pPr>
            <a:r>
              <a:rPr lang="en-US" sz="1600" dirty="0" smtClean="0">
                <a:gradFill>
                  <a:gsLst>
                    <a:gs pos="2655">
                      <a:schemeClr val="tx1"/>
                    </a:gs>
                    <a:gs pos="32000">
                      <a:schemeClr val="tx1"/>
                    </a:gs>
                  </a:gsLst>
                  <a:lin ang="5400000" scaled="0"/>
                </a:gradFill>
                <a:cs typeface="Segoe UI" pitchFamily="34" charset="0"/>
              </a:rPr>
              <a:t>Protects </a:t>
            </a:r>
            <a:r>
              <a:rPr lang="en-US" sz="1600" dirty="0">
                <a:gradFill>
                  <a:gsLst>
                    <a:gs pos="2655">
                      <a:schemeClr val="tx1"/>
                    </a:gs>
                    <a:gs pos="32000">
                      <a:schemeClr val="tx1"/>
                    </a:gs>
                  </a:gsLst>
                  <a:lin ang="5400000" scaled="0"/>
                </a:gradFill>
                <a:cs typeface="Segoe UI" pitchFamily="34" charset="0"/>
              </a:rPr>
              <a:t>SQL Server data at the instance level </a:t>
            </a:r>
            <a:r>
              <a:rPr lang="en-US" sz="1600" dirty="0" smtClean="0">
                <a:gradFill>
                  <a:gsLst>
                    <a:gs pos="2655">
                      <a:schemeClr val="tx1"/>
                    </a:gs>
                    <a:gs pos="32000">
                      <a:schemeClr val="tx1"/>
                    </a:gs>
                  </a:gsLst>
                  <a:lin ang="5400000" scaled="0"/>
                </a:gradFill>
                <a:cs typeface="Segoe UI" pitchFamily="34" charset="0"/>
              </a:rPr>
              <a:t>as often as </a:t>
            </a:r>
            <a:r>
              <a:rPr lang="en-US" sz="1600" dirty="0">
                <a:gradFill>
                  <a:gsLst>
                    <a:gs pos="2655">
                      <a:schemeClr val="tx1"/>
                    </a:gs>
                    <a:gs pos="32000">
                      <a:schemeClr val="tx1"/>
                    </a:gs>
                  </a:gsLst>
                  <a:lin ang="5400000" scaled="0"/>
                </a:gradFill>
                <a:cs typeface="Segoe UI" pitchFamily="34" charset="0"/>
              </a:rPr>
              <a:t>every 15 minutes, </a:t>
            </a:r>
            <a:r>
              <a:rPr lang="en-US" sz="1600" dirty="0" smtClean="0">
                <a:gradFill>
                  <a:gsLst>
                    <a:gs pos="2655">
                      <a:schemeClr val="tx1"/>
                    </a:gs>
                    <a:gs pos="32000">
                      <a:schemeClr val="tx1"/>
                    </a:gs>
                  </a:gsLst>
                  <a:lin ang="5400000" scaled="0"/>
                </a:gradFill>
                <a:cs typeface="Segoe UI" pitchFamily="34" charset="0"/>
              </a:rPr>
              <a:t>and </a:t>
            </a:r>
            <a:r>
              <a:rPr lang="en-US" sz="1600" dirty="0">
                <a:gradFill>
                  <a:gsLst>
                    <a:gs pos="2655">
                      <a:schemeClr val="tx1"/>
                    </a:gs>
                    <a:gs pos="32000">
                      <a:schemeClr val="tx1"/>
                    </a:gs>
                  </a:gsLst>
                  <a:lin ang="5400000" scaled="0"/>
                </a:gradFill>
                <a:cs typeface="Segoe UI" pitchFamily="34" charset="0"/>
              </a:rPr>
              <a:t>recovers at the database level</a:t>
            </a:r>
            <a:r>
              <a:rPr lang="en-US" sz="1600" dirty="0" smtClean="0">
                <a:gradFill>
                  <a:gsLst>
                    <a:gs pos="2655">
                      <a:schemeClr val="tx1"/>
                    </a:gs>
                    <a:gs pos="32000">
                      <a:schemeClr val="tx1"/>
                    </a:gs>
                  </a:gsLst>
                  <a:lin ang="5400000" scaled="0"/>
                </a:gradFill>
                <a:cs typeface="Segoe UI" pitchFamily="34" charset="0"/>
              </a:rPr>
              <a:t>.</a:t>
            </a:r>
            <a:endParaRPr lang="en-US" sz="1600" dirty="0">
              <a:gradFill>
                <a:gsLst>
                  <a:gs pos="2655">
                    <a:schemeClr val="tx1"/>
                  </a:gs>
                  <a:gs pos="32000">
                    <a:schemeClr val="tx1"/>
                  </a:gs>
                </a:gsLst>
                <a:lin ang="5400000" scaled="0"/>
              </a:gradFill>
              <a:cs typeface="Segoe UI" pitchFamily="34" charset="0"/>
            </a:endParaRPr>
          </a:p>
        </p:txBody>
      </p:sp>
      <p:sp>
        <p:nvSpPr>
          <p:cNvPr id="9" name="Rectangle 8"/>
          <p:cNvSpPr/>
          <p:nvPr/>
        </p:nvSpPr>
        <p:spPr>
          <a:xfrm>
            <a:off x="274321" y="5018310"/>
            <a:ext cx="5115260" cy="535531"/>
          </a:xfrm>
          <a:prstGeom prst="rect">
            <a:avLst/>
          </a:prstGeom>
          <a:noFill/>
        </p:spPr>
        <p:txBody>
          <a:bodyPr wrap="square" lIns="146304">
            <a:spAutoFit/>
          </a:bodyPr>
          <a:lstStyle/>
          <a:p>
            <a:pPr marL="0" lvl="1" defTabSz="471608">
              <a:lnSpc>
                <a:spcPct val="90000"/>
              </a:lnSpc>
              <a:spcBef>
                <a:spcPts val="306"/>
              </a:spcBef>
              <a:spcAft>
                <a:spcPts val="612"/>
              </a:spcAft>
              <a:buClr>
                <a:srgbClr val="505050"/>
              </a:buClr>
            </a:pPr>
            <a:r>
              <a:rPr lang="en-US" sz="1600" dirty="0" smtClean="0">
                <a:gradFill>
                  <a:gsLst>
                    <a:gs pos="2655">
                      <a:schemeClr val="tx1"/>
                    </a:gs>
                    <a:gs pos="32000">
                      <a:schemeClr val="tx1"/>
                    </a:gs>
                  </a:gsLst>
                  <a:lin ang="5400000" scaled="0"/>
                </a:gradFill>
                <a:cs typeface="Segoe UI" pitchFamily="34" charset="0"/>
              </a:rPr>
              <a:t>Supports </a:t>
            </a:r>
            <a:r>
              <a:rPr lang="en-US" sz="1600" dirty="0">
                <a:gradFill>
                  <a:gsLst>
                    <a:gs pos="2655">
                      <a:schemeClr val="tx1"/>
                    </a:gs>
                    <a:gs pos="32000">
                      <a:schemeClr val="tx1"/>
                    </a:gs>
                  </a:gsLst>
                  <a:lin ang="5400000" scaled="0"/>
                </a:gradFill>
                <a:cs typeface="Segoe UI" pitchFamily="34" charset="0"/>
              </a:rPr>
              <a:t>protection of highly available SQL Server deployments such as </a:t>
            </a:r>
            <a:r>
              <a:rPr lang="en-US" sz="1600" dirty="0" err="1" smtClean="0">
                <a:gradFill>
                  <a:gsLst>
                    <a:gs pos="2655">
                      <a:schemeClr val="tx1"/>
                    </a:gs>
                    <a:gs pos="32000">
                      <a:schemeClr val="tx1"/>
                    </a:gs>
                  </a:gsLst>
                  <a:lin ang="5400000" scaled="0"/>
                </a:gradFill>
                <a:cs typeface="Segoe UI" pitchFamily="34" charset="0"/>
              </a:rPr>
              <a:t>AlwaysOn</a:t>
            </a:r>
            <a:r>
              <a:rPr lang="en-US" sz="1600" dirty="0" smtClean="0">
                <a:gradFill>
                  <a:gsLst>
                    <a:gs pos="2655">
                      <a:schemeClr val="tx1"/>
                    </a:gs>
                    <a:gs pos="32000">
                      <a:schemeClr val="tx1"/>
                    </a:gs>
                  </a:gsLst>
                  <a:lin ang="5400000" scaled="0"/>
                </a:gradFill>
                <a:cs typeface="Segoe UI" pitchFamily="34" charset="0"/>
              </a:rPr>
              <a:t>.</a:t>
            </a:r>
            <a:endParaRPr lang="en-US" sz="1600" dirty="0">
              <a:gradFill>
                <a:gsLst>
                  <a:gs pos="2655">
                    <a:schemeClr val="tx1"/>
                  </a:gs>
                  <a:gs pos="32000">
                    <a:schemeClr val="tx1"/>
                  </a:gs>
                </a:gsLst>
                <a:lin ang="5400000" scaled="0"/>
              </a:gradFill>
              <a:cs typeface="Segoe UI" pitchFamily="34" charset="0"/>
            </a:endParaRPr>
          </a:p>
        </p:txBody>
      </p:sp>
      <p:sp>
        <p:nvSpPr>
          <p:cNvPr id="10" name="Rectangle 9"/>
          <p:cNvSpPr/>
          <p:nvPr/>
        </p:nvSpPr>
        <p:spPr>
          <a:xfrm>
            <a:off x="274321" y="5629699"/>
            <a:ext cx="5115260" cy="535531"/>
          </a:xfrm>
          <a:prstGeom prst="rect">
            <a:avLst/>
          </a:prstGeom>
          <a:noFill/>
        </p:spPr>
        <p:txBody>
          <a:bodyPr wrap="square" lIns="146304">
            <a:spAutoFit/>
          </a:bodyPr>
          <a:lstStyle/>
          <a:p>
            <a:pPr marL="0" lvl="1" defTabSz="471608">
              <a:lnSpc>
                <a:spcPct val="90000"/>
              </a:lnSpc>
              <a:spcBef>
                <a:spcPts val="306"/>
              </a:spcBef>
              <a:spcAft>
                <a:spcPts val="612"/>
              </a:spcAft>
              <a:buClr>
                <a:srgbClr val="505050"/>
              </a:buClr>
            </a:pPr>
            <a:r>
              <a:rPr lang="en-US" sz="1600" dirty="0" smtClean="0">
                <a:gradFill>
                  <a:gsLst>
                    <a:gs pos="2655">
                      <a:schemeClr val="tx1"/>
                    </a:gs>
                    <a:gs pos="32000">
                      <a:schemeClr val="tx1"/>
                    </a:gs>
                  </a:gsLst>
                  <a:lin ang="5400000" scaled="0"/>
                </a:gradFill>
                <a:cs typeface="Segoe UI" pitchFamily="34" charset="0"/>
              </a:rPr>
              <a:t>Supports </a:t>
            </a:r>
            <a:r>
              <a:rPr lang="en-US" sz="1600" dirty="0">
                <a:gradFill>
                  <a:gsLst>
                    <a:gs pos="2655">
                      <a:schemeClr val="tx1"/>
                    </a:gs>
                    <a:gs pos="32000">
                      <a:schemeClr val="tx1"/>
                    </a:gs>
                  </a:gsLst>
                  <a:lin ang="5400000" scaled="0"/>
                </a:gradFill>
                <a:cs typeface="Segoe UI" pitchFamily="34" charset="0"/>
              </a:rPr>
              <a:t>automatic protection of new databases within a protected instance</a:t>
            </a:r>
            <a:r>
              <a:rPr lang="en-US" sz="1600" dirty="0" smtClean="0">
                <a:gradFill>
                  <a:gsLst>
                    <a:gs pos="2655">
                      <a:schemeClr val="tx1"/>
                    </a:gs>
                    <a:gs pos="32000">
                      <a:schemeClr val="tx1"/>
                    </a:gs>
                  </a:gsLst>
                  <a:lin ang="5400000" scaled="0"/>
                </a:gradFill>
                <a:cs typeface="Segoe UI" pitchFamily="34" charset="0"/>
              </a:rPr>
              <a:t>.</a:t>
            </a:r>
            <a:endParaRPr lang="en-US" sz="1600" dirty="0">
              <a:gradFill>
                <a:gsLst>
                  <a:gs pos="2655">
                    <a:schemeClr val="tx1"/>
                  </a:gs>
                  <a:gs pos="32000">
                    <a:schemeClr val="tx1"/>
                  </a:gs>
                </a:gsLst>
                <a:lin ang="5400000" scaled="0"/>
              </a:gradFill>
              <a:cs typeface="Segoe UI" pitchFamily="34" charset="0"/>
            </a:endParaRPr>
          </a:p>
        </p:txBody>
      </p:sp>
    </p:spTree>
    <p:extLst>
      <p:ext uri="{BB962C8B-B14F-4D97-AF65-F5344CB8AC3E}">
        <p14:creationId xmlns:p14="http://schemas.microsoft.com/office/powerpoint/2010/main" val="4135091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lumMod val="50000"/>
                  </a:schemeClr>
                </a:solidFill>
              </a:rPr>
              <a:t>Microsoft Azure Backup </a:t>
            </a:r>
            <a:r>
              <a:rPr lang="en-US" dirty="0">
                <a:solidFill>
                  <a:schemeClr val="bg1">
                    <a:lumMod val="50000"/>
                  </a:schemeClr>
                </a:solidFill>
              </a:rPr>
              <a:t>i</a:t>
            </a:r>
            <a:r>
              <a:rPr lang="en-US" dirty="0" smtClean="0">
                <a:solidFill>
                  <a:schemeClr val="bg1">
                    <a:lumMod val="50000"/>
                  </a:schemeClr>
                </a:solidFill>
              </a:rPr>
              <a:t>ntegration</a:t>
            </a:r>
            <a:r>
              <a:rPr lang="en-US" dirty="0" smtClean="0"/>
              <a:t/>
            </a:r>
            <a:br>
              <a:rPr lang="en-US" dirty="0" smtClean="0"/>
            </a:br>
            <a:r>
              <a:rPr lang="en-US" sz="3400" dirty="0">
                <a:gradFill>
                  <a:gsLst>
                    <a:gs pos="2655">
                      <a:schemeClr val="accent1"/>
                    </a:gs>
                    <a:gs pos="31000">
                      <a:schemeClr val="accent1"/>
                    </a:gs>
                  </a:gsLst>
                  <a:lin ang="5400000" scaled="0"/>
                </a:gradFill>
              </a:rPr>
              <a:t>Extending Data Protection Manager to the c</a:t>
            </a:r>
            <a:r>
              <a:rPr lang="en-US" sz="3400" dirty="0" smtClean="0">
                <a:gradFill>
                  <a:gsLst>
                    <a:gs pos="2655">
                      <a:schemeClr val="accent1"/>
                    </a:gs>
                    <a:gs pos="31000">
                      <a:schemeClr val="accent1"/>
                    </a:gs>
                  </a:gsLst>
                  <a:lin ang="5400000" scaled="0"/>
                </a:gradFill>
              </a:rPr>
              <a:t>loud</a:t>
            </a:r>
            <a:endParaRPr lang="en-US" sz="3400" dirty="0">
              <a:gradFill>
                <a:gsLst>
                  <a:gs pos="2655">
                    <a:schemeClr val="accent1"/>
                  </a:gs>
                  <a:gs pos="31000">
                    <a:schemeClr val="accent1"/>
                  </a:gs>
                </a:gsLst>
                <a:lin ang="5400000" scaled="0"/>
              </a:gradFill>
            </a:endParaRPr>
          </a:p>
        </p:txBody>
      </p:sp>
      <p:sp>
        <p:nvSpPr>
          <p:cNvPr id="7" name="Rectangle 6"/>
          <p:cNvSpPr/>
          <p:nvPr/>
        </p:nvSpPr>
        <p:spPr>
          <a:xfrm>
            <a:off x="465179" y="1692337"/>
            <a:ext cx="5338568" cy="337208"/>
          </a:xfrm>
          <a:prstGeom prst="rect">
            <a:avLst/>
          </a:prstGeom>
          <a:noFill/>
        </p:spPr>
        <p:txBody>
          <a:bodyPr wrap="square">
            <a:spAutoFit/>
          </a:bodyPr>
          <a:lstStyle/>
          <a:p>
            <a:pPr marL="0" lvl="1" defTabSz="471608">
              <a:lnSpc>
                <a:spcPct val="90000"/>
              </a:lnSpc>
              <a:spcBef>
                <a:spcPts val="306"/>
              </a:spcBef>
              <a:spcAft>
                <a:spcPts val="612"/>
              </a:spcAft>
              <a:buClr>
                <a:srgbClr val="EFEFEF"/>
              </a:buClr>
            </a:pPr>
            <a:endParaRPr lang="en-US" sz="1768" dirty="0">
              <a:solidFill>
                <a:srgbClr val="505050"/>
              </a:solidFill>
              <a:cs typeface="Segoe UI" pitchFamily="34" charset="0"/>
            </a:endParaRPr>
          </a:p>
        </p:txBody>
      </p:sp>
      <p:sp>
        <p:nvSpPr>
          <p:cNvPr id="6" name="Rectangle 5"/>
          <p:cNvSpPr/>
          <p:nvPr/>
        </p:nvSpPr>
        <p:spPr>
          <a:xfrm>
            <a:off x="274638" y="1907957"/>
            <a:ext cx="5502222" cy="1111843"/>
          </a:xfrm>
          <a:prstGeom prst="rect">
            <a:avLst/>
          </a:prstGeom>
          <a:noFill/>
        </p:spPr>
        <p:txBody>
          <a:bodyPr wrap="square" lIns="146304">
            <a:spAutoFit/>
          </a:bodyPr>
          <a:lstStyle/>
          <a:p>
            <a:pPr marL="0" lvl="1" defTabSz="471608">
              <a:lnSpc>
                <a:spcPct val="90000"/>
              </a:lnSpc>
              <a:spcBef>
                <a:spcPts val="306"/>
              </a:spcBef>
              <a:spcAft>
                <a:spcPts val="612"/>
              </a:spcAft>
              <a:buClr>
                <a:srgbClr val="EFEFEF"/>
              </a:buClr>
            </a:pPr>
            <a:r>
              <a:rPr lang="en-US" sz="1600" b="1" dirty="0">
                <a:gradFill>
                  <a:gsLst>
                    <a:gs pos="2655">
                      <a:schemeClr val="accent1"/>
                    </a:gs>
                    <a:gs pos="32000">
                      <a:schemeClr val="accent1"/>
                    </a:gs>
                  </a:gsLst>
                  <a:lin ang="5400000" scaled="0"/>
                </a:gradFill>
                <a:cs typeface="Segoe UI" pitchFamily="34" charset="0"/>
              </a:rPr>
              <a:t>Reliable offsite data </a:t>
            </a:r>
            <a:r>
              <a:rPr lang="en-US" sz="1600" b="1" dirty="0" smtClean="0">
                <a:gradFill>
                  <a:gsLst>
                    <a:gs pos="2655">
                      <a:schemeClr val="accent1"/>
                    </a:gs>
                    <a:gs pos="32000">
                      <a:schemeClr val="accent1"/>
                    </a:gs>
                  </a:gsLst>
                  <a:lin ang="5400000" scaled="0"/>
                </a:gradFill>
                <a:cs typeface="Segoe UI" pitchFamily="34" charset="0"/>
              </a:rPr>
              <a:t>protection:</a:t>
            </a:r>
            <a:r>
              <a:rPr lang="en-US" sz="1600" dirty="0" smtClean="0">
                <a:gradFill>
                  <a:gsLst>
                    <a:gs pos="2655">
                      <a:schemeClr val="accent1"/>
                    </a:gs>
                    <a:gs pos="32000">
                      <a:schemeClr val="accent1"/>
                    </a:gs>
                  </a:gsLst>
                  <a:lin ang="5400000" scaled="0"/>
                </a:gradFill>
                <a:cs typeface="Segoe UI" pitchFamily="34" charset="0"/>
              </a:rPr>
              <a:t> </a:t>
            </a:r>
            <a:r>
              <a:rPr lang="en-US" sz="1600" dirty="0" smtClean="0">
                <a:gradFill>
                  <a:gsLst>
                    <a:gs pos="2655">
                      <a:schemeClr val="tx1"/>
                    </a:gs>
                    <a:gs pos="32000">
                      <a:schemeClr val="tx1"/>
                    </a:gs>
                  </a:gsLst>
                  <a:lin ang="5400000" scaled="0"/>
                </a:gradFill>
                <a:cs typeface="Segoe UI" pitchFamily="34" charset="0"/>
              </a:rPr>
              <a:t>Backups </a:t>
            </a:r>
            <a:r>
              <a:rPr lang="en-US" sz="1600" dirty="0">
                <a:gradFill>
                  <a:gsLst>
                    <a:gs pos="2655">
                      <a:schemeClr val="tx1"/>
                    </a:gs>
                    <a:gs pos="32000">
                      <a:schemeClr val="tx1"/>
                    </a:gs>
                  </a:gsLst>
                  <a:lin ang="5400000" scaled="0"/>
                </a:gradFill>
                <a:cs typeface="Segoe UI" pitchFamily="34" charset="0"/>
              </a:rPr>
              <a:t>are </a:t>
            </a:r>
            <a:r>
              <a:rPr lang="en-US" sz="1600" dirty="0" smtClean="0">
                <a:gradFill>
                  <a:gsLst>
                    <a:gs pos="2655">
                      <a:schemeClr val="tx1"/>
                    </a:gs>
                    <a:gs pos="32000">
                      <a:schemeClr val="tx1"/>
                    </a:gs>
                  </a:gsLst>
                  <a:lin ang="5400000" scaled="0"/>
                </a:gradFill>
                <a:cs typeface="Segoe UI" pitchFamily="34" charset="0"/>
              </a:rPr>
              <a:t>encrypted </a:t>
            </a:r>
            <a:r>
              <a:rPr lang="en-US" sz="1600" spc="-50" dirty="0">
                <a:gradFill>
                  <a:gsLst>
                    <a:gs pos="2655">
                      <a:schemeClr val="tx1"/>
                    </a:gs>
                    <a:gs pos="32000">
                      <a:schemeClr val="tx1"/>
                    </a:gs>
                  </a:gsLst>
                  <a:lin ang="5400000" scaled="0"/>
                </a:gradFill>
                <a:cs typeface="Segoe UI" pitchFamily="34" charset="0"/>
              </a:rPr>
              <a:t>before transmission </a:t>
            </a:r>
            <a:r>
              <a:rPr lang="en-US" sz="1600" spc="-50" dirty="0" smtClean="0">
                <a:gradFill>
                  <a:gsLst>
                    <a:gs pos="2655">
                      <a:schemeClr val="tx1"/>
                    </a:gs>
                    <a:gs pos="32000">
                      <a:schemeClr val="tx1"/>
                    </a:gs>
                  </a:gsLst>
                  <a:lin ang="5400000" scaled="0"/>
                </a:gradFill>
                <a:cs typeface="Segoe UI" pitchFamily="34" charset="0"/>
              </a:rPr>
              <a:t>and </a:t>
            </a:r>
            <a:r>
              <a:rPr lang="en-US" sz="1600" spc="-50" dirty="0">
                <a:gradFill>
                  <a:gsLst>
                    <a:gs pos="2655">
                      <a:schemeClr val="tx1"/>
                    </a:gs>
                    <a:gs pos="32000">
                      <a:schemeClr val="tx1"/>
                    </a:gs>
                  </a:gsLst>
                  <a:lin ang="5400000" scaled="0"/>
                </a:gradFill>
                <a:cs typeface="Segoe UI" pitchFamily="34" charset="0"/>
              </a:rPr>
              <a:t>stored </a:t>
            </a:r>
            <a:r>
              <a:rPr lang="en-US" sz="1600" spc="-50" dirty="0" smtClean="0">
                <a:gradFill>
                  <a:gsLst>
                    <a:gs pos="2655">
                      <a:schemeClr val="tx1"/>
                    </a:gs>
                    <a:gs pos="32000">
                      <a:schemeClr val="tx1"/>
                    </a:gs>
                  </a:gsLst>
                  <a:lin ang="5400000" scaled="0"/>
                </a:gradFill>
                <a:cs typeface="Segoe UI" pitchFamily="34" charset="0"/>
              </a:rPr>
              <a:t>encrypted </a:t>
            </a:r>
            <a:r>
              <a:rPr lang="en-US" sz="1600" spc="-50" dirty="0">
                <a:gradFill>
                  <a:gsLst>
                    <a:gs pos="2655">
                      <a:schemeClr val="tx1"/>
                    </a:gs>
                    <a:gs pos="32000">
                      <a:schemeClr val="tx1"/>
                    </a:gs>
                  </a:gsLst>
                  <a:lin ang="5400000" scaled="0"/>
                </a:gradFill>
                <a:cs typeface="Segoe UI" pitchFamily="34" charset="0"/>
              </a:rPr>
              <a:t>in Microsoft Azure.</a:t>
            </a:r>
          </a:p>
          <a:p>
            <a:pPr marL="0" lvl="1" defTabSz="471608">
              <a:lnSpc>
                <a:spcPct val="90000"/>
              </a:lnSpc>
              <a:spcBef>
                <a:spcPts val="306"/>
              </a:spcBef>
              <a:spcAft>
                <a:spcPts val="612"/>
              </a:spcAft>
              <a:buClr>
                <a:srgbClr val="EFEFEF"/>
              </a:buClr>
            </a:pPr>
            <a:r>
              <a:rPr lang="en-US" sz="1600" dirty="0">
                <a:gradFill>
                  <a:gsLst>
                    <a:gs pos="2655">
                      <a:schemeClr val="tx1"/>
                    </a:gs>
                    <a:gs pos="32000">
                      <a:schemeClr val="tx1"/>
                    </a:gs>
                  </a:gsLst>
                  <a:lin ang="5400000" scaled="0"/>
                </a:gradFill>
                <a:cs typeface="Segoe UI" pitchFamily="34" charset="0"/>
              </a:rPr>
              <a:t>Backups are </a:t>
            </a:r>
            <a:r>
              <a:rPr lang="en-US" sz="1600" dirty="0" smtClean="0">
                <a:gradFill>
                  <a:gsLst>
                    <a:gs pos="2655">
                      <a:schemeClr val="tx1"/>
                    </a:gs>
                    <a:gs pos="32000">
                      <a:schemeClr val="tx1"/>
                    </a:gs>
                  </a:gsLst>
                  <a:lin ang="5400000" scaled="0"/>
                </a:gradFill>
                <a:cs typeface="Segoe UI" pitchFamily="34" charset="0"/>
              </a:rPr>
              <a:t>offsite</a:t>
            </a:r>
            <a:r>
              <a:rPr lang="en-US" sz="1600" dirty="0">
                <a:gradFill>
                  <a:gsLst>
                    <a:gs pos="2655">
                      <a:schemeClr val="tx1"/>
                    </a:gs>
                    <a:gs pos="32000">
                      <a:schemeClr val="tx1"/>
                    </a:gs>
                  </a:gsLst>
                  <a:lin ang="5400000" scaled="0"/>
                </a:gradFill>
                <a:cs typeface="Segoe UI" pitchFamily="34" charset="0"/>
              </a:rPr>
              <a:t>, away from your datacenter, protected by reliable Azure </a:t>
            </a:r>
            <a:r>
              <a:rPr lang="en-US" sz="1600" dirty="0" smtClean="0">
                <a:gradFill>
                  <a:gsLst>
                    <a:gs pos="2655">
                      <a:schemeClr val="tx1"/>
                    </a:gs>
                    <a:gs pos="32000">
                      <a:schemeClr val="tx1"/>
                    </a:gs>
                  </a:gsLst>
                  <a:lin ang="5400000" scaled="0"/>
                </a:gradFill>
                <a:cs typeface="Segoe UI" pitchFamily="34" charset="0"/>
              </a:rPr>
              <a:t>storage.</a:t>
            </a:r>
            <a:endParaRPr lang="en-US" sz="1600" dirty="0">
              <a:gradFill>
                <a:gsLst>
                  <a:gs pos="2655">
                    <a:schemeClr val="tx1"/>
                  </a:gs>
                  <a:gs pos="32000">
                    <a:schemeClr val="tx1"/>
                  </a:gs>
                </a:gsLst>
                <a:lin ang="5400000" scaled="0"/>
              </a:gradFill>
              <a:cs typeface="Segoe UI" pitchFamily="34" charset="0"/>
            </a:endParaRPr>
          </a:p>
        </p:txBody>
      </p:sp>
      <p:grpSp>
        <p:nvGrpSpPr>
          <p:cNvPr id="15" name="Group 14"/>
          <p:cNvGrpSpPr/>
          <p:nvPr/>
        </p:nvGrpSpPr>
        <p:grpSpPr>
          <a:xfrm>
            <a:off x="5977457" y="1692339"/>
            <a:ext cx="5951375" cy="4885449"/>
            <a:chOff x="4394940" y="1244480"/>
            <a:chExt cx="4376408" cy="3592568"/>
          </a:xfrm>
        </p:grpSpPr>
        <p:grpSp>
          <p:nvGrpSpPr>
            <p:cNvPr id="5" name="Group 4"/>
            <p:cNvGrpSpPr/>
            <p:nvPr/>
          </p:nvGrpSpPr>
          <p:grpSpPr>
            <a:xfrm>
              <a:off x="4394940" y="1244480"/>
              <a:ext cx="4376408" cy="3592568"/>
              <a:chOff x="4394940" y="1244480"/>
              <a:chExt cx="4376408" cy="3592568"/>
            </a:xfrm>
          </p:grpSpPr>
          <p:pic>
            <p:nvPicPr>
              <p:cNvPr id="8" name="Picture 98" descr="Cloud"/>
              <p:cNvPicPr>
                <a:picLocks noChangeAspect="1" noChangeArrowheads="1"/>
              </p:cNvPicPr>
              <p:nvPr/>
            </p:nvPicPr>
            <p:blipFill>
              <a:blip r:embed="rId3" cstate="screen">
                <a:duotone>
                  <a:prstClr val="black"/>
                  <a:srgbClr val="969696">
                    <a:tint val="45000"/>
                    <a:satMod val="400000"/>
                  </a:srgbClr>
                </a:duotone>
                <a:extLst>
                  <a:ext uri="{28A0092B-C50C-407E-A947-70E740481C1C}">
                    <a14:useLocalDpi xmlns:a14="http://schemas.microsoft.com/office/drawing/2010/main"/>
                  </a:ext>
                </a:extLst>
              </a:blip>
              <a:srcRect/>
              <a:stretch>
                <a:fillRect/>
              </a:stretch>
            </p:blipFill>
            <p:spPr bwMode="auto">
              <a:xfrm>
                <a:off x="4682971" y="3152763"/>
                <a:ext cx="3858798" cy="1581824"/>
              </a:xfrm>
              <a:prstGeom prst="rect">
                <a:avLst/>
              </a:prstGeom>
              <a:noFill/>
              <a:ln w="9525">
                <a:noFill/>
                <a:miter lim="800000"/>
                <a:headEnd/>
                <a:tailEnd/>
              </a:ln>
            </p:spPr>
          </p:pic>
          <p:sp>
            <p:nvSpPr>
              <p:cNvPr id="9" name="TextBox 8"/>
              <p:cNvSpPr txBox="1"/>
              <p:nvPr/>
            </p:nvSpPr>
            <p:spPr>
              <a:xfrm>
                <a:off x="4394940" y="4419069"/>
                <a:ext cx="1490066" cy="397204"/>
              </a:xfrm>
              <a:prstGeom prst="rect">
                <a:avLst/>
              </a:prstGeom>
              <a:noFill/>
            </p:spPr>
            <p:txBody>
              <a:bodyPr wrap="square" lIns="0" tIns="0" rIns="0" bIns="0" rtlCol="0">
                <a:spAutoFit/>
              </a:bodyPr>
              <a:lstStyle/>
              <a:p>
                <a:pPr algn="r" defTabSz="932581">
                  <a:lnSpc>
                    <a:spcPct val="90000"/>
                  </a:lnSpc>
                </a:pPr>
                <a:r>
                  <a:rPr lang="en-US" sz="1300" spc="-52" dirty="0">
                    <a:solidFill>
                      <a:srgbClr val="505050"/>
                    </a:solidFill>
                  </a:rPr>
                  <a:t>Protected Servers/Data</a:t>
                </a:r>
                <a:br>
                  <a:rPr lang="en-US" sz="1300" spc="-52" dirty="0">
                    <a:solidFill>
                      <a:srgbClr val="505050"/>
                    </a:solidFill>
                  </a:rPr>
                </a:br>
                <a:r>
                  <a:rPr lang="en-US" sz="1300" spc="-52" dirty="0">
                    <a:solidFill>
                      <a:srgbClr val="505050"/>
                    </a:solidFill>
                  </a:rPr>
                  <a:t>in Contoso Private</a:t>
                </a:r>
                <a:br>
                  <a:rPr lang="en-US" sz="1300" spc="-52" dirty="0">
                    <a:solidFill>
                      <a:srgbClr val="505050"/>
                    </a:solidFill>
                  </a:rPr>
                </a:br>
                <a:r>
                  <a:rPr lang="en-US" sz="1300" spc="-52" dirty="0">
                    <a:solidFill>
                      <a:srgbClr val="505050"/>
                    </a:solidFill>
                  </a:rPr>
                  <a:t>Cloud (On-Premises)</a:t>
                </a:r>
                <a:endParaRPr lang="en-US" sz="1300" spc="-52" baseline="-25000" dirty="0">
                  <a:solidFill>
                    <a:srgbClr val="505050"/>
                  </a:solidFill>
                </a:endParaRPr>
              </a:p>
            </p:txBody>
          </p:sp>
          <p:sp>
            <p:nvSpPr>
              <p:cNvPr id="10" name="Flowchart: Magnetic Disk 9"/>
              <p:cNvSpPr/>
              <p:nvPr/>
            </p:nvSpPr>
            <p:spPr bwMode="auto">
              <a:xfrm>
                <a:off x="7322469" y="2643871"/>
                <a:ext cx="501706" cy="1043682"/>
              </a:xfrm>
              <a:prstGeom prst="flowChartMagneticDisk">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Clpoud Icon"/>
              <p:cNvSpPr>
                <a:spLocks noChangeAspect="1"/>
              </p:cNvSpPr>
              <p:nvPr/>
            </p:nvSpPr>
            <p:spPr bwMode="black">
              <a:xfrm>
                <a:off x="4682971" y="1244480"/>
                <a:ext cx="3858798" cy="155671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85000"/>
                </a:schemeClr>
              </a:solidFill>
              <a:ln w="25400">
                <a:noFill/>
              </a:ln>
              <a:extLst/>
            </p:spPr>
            <p:txBody>
              <a:bodyPr vert="horz" wrap="square" lIns="124256" tIns="248504" rIns="621257" bIns="62126" numCol="1" anchor="t" anchorCtr="0" compatLnSpc="1">
                <a:prstTxWarp prst="textNoShape">
                  <a:avLst/>
                </a:prstTxWarp>
              </a:bodyPr>
              <a:lstStyle/>
              <a:p>
                <a:pPr algn="ctr" defTabSz="932562" fontAlgn="base">
                  <a:lnSpc>
                    <a:spcPct val="90000"/>
                  </a:lnSpc>
                  <a:spcBef>
                    <a:spcPct val="0"/>
                  </a:spcBef>
                  <a:spcAft>
                    <a:spcPct val="0"/>
                  </a:spcAft>
                </a:pPr>
                <a:r>
                  <a:rPr lang="en-US" sz="1799" b="1" spc="-68" dirty="0">
                    <a:solidFill>
                      <a:srgbClr val="505050"/>
                    </a:solidFill>
                  </a:rPr>
                  <a:t>   </a:t>
                </a:r>
                <a:r>
                  <a:rPr lang="en-US" sz="1799" spc="-68" dirty="0">
                    <a:solidFill>
                      <a:srgbClr val="505050"/>
                    </a:solidFill>
                  </a:rPr>
                  <a:t>Microsoft</a:t>
                </a:r>
                <a:br>
                  <a:rPr lang="en-US" sz="1799" spc="-68" dirty="0">
                    <a:solidFill>
                      <a:srgbClr val="505050"/>
                    </a:solidFill>
                  </a:rPr>
                </a:br>
                <a:r>
                  <a:rPr lang="en-US" sz="1799" spc="-68" dirty="0">
                    <a:solidFill>
                      <a:srgbClr val="505050"/>
                    </a:solidFill>
                  </a:rPr>
                  <a:t>   Azure</a:t>
                </a:r>
              </a:p>
            </p:txBody>
          </p:sp>
          <p:sp>
            <p:nvSpPr>
              <p:cNvPr id="12" name="TextBox 11"/>
              <p:cNvSpPr txBox="1"/>
              <p:nvPr/>
            </p:nvSpPr>
            <p:spPr>
              <a:xfrm>
                <a:off x="5507773" y="2960812"/>
                <a:ext cx="1908420" cy="132401"/>
              </a:xfrm>
              <a:prstGeom prst="rect">
                <a:avLst/>
              </a:prstGeom>
              <a:noFill/>
            </p:spPr>
            <p:txBody>
              <a:bodyPr wrap="square" lIns="0" tIns="0" rIns="0" bIns="0" rtlCol="0">
                <a:spAutoFit/>
              </a:bodyPr>
              <a:lstStyle/>
              <a:p>
                <a:pPr algn="r" defTabSz="932581">
                  <a:lnSpc>
                    <a:spcPct val="90000"/>
                  </a:lnSpc>
                </a:pPr>
                <a:r>
                  <a:rPr lang="en-US" sz="1300" spc="-52" dirty="0">
                    <a:solidFill>
                      <a:srgbClr val="505050"/>
                    </a:solidFill>
                  </a:rPr>
                  <a:t>Encrypted data sent to Microsoft Azure</a:t>
                </a:r>
                <a:endParaRPr lang="en-US" sz="1300" spc="-52" baseline="-25000" dirty="0">
                  <a:solidFill>
                    <a:srgbClr val="505050"/>
                  </a:solidFill>
                </a:endParaRPr>
              </a:p>
            </p:txBody>
          </p:sp>
          <p:sp>
            <p:nvSpPr>
              <p:cNvPr id="13" name="Freeform 207"/>
              <p:cNvSpPr>
                <a:spLocks noEditPoints="1"/>
              </p:cNvSpPr>
              <p:nvPr/>
            </p:nvSpPr>
            <p:spPr bwMode="gray">
              <a:xfrm>
                <a:off x="5232049" y="362251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603" tIns="0" rIns="0" bIns="214499" numCol="1" anchor="b" anchorCtr="0" compatLnSpc="1">
                <a:prstTxWarp prst="textNoShape">
                  <a:avLst/>
                </a:prstTxWarp>
              </a:bodyPr>
              <a:lstStyle/>
              <a:p>
                <a:pPr defTabSz="932562"/>
                <a:endParaRPr lang="en-US" sz="1428" dirty="0">
                  <a:solidFill>
                    <a:srgbClr val="EFEFEF"/>
                  </a:solidFill>
                </a:endParaRPr>
              </a:p>
            </p:txBody>
          </p:sp>
          <p:sp>
            <p:nvSpPr>
              <p:cNvPr id="14" name="Freeform 207"/>
              <p:cNvSpPr>
                <a:spLocks noEditPoints="1"/>
              </p:cNvSpPr>
              <p:nvPr/>
            </p:nvSpPr>
            <p:spPr bwMode="gray">
              <a:xfrm>
                <a:off x="5807338" y="3425593"/>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603" tIns="0" rIns="0" bIns="214499" numCol="1" anchor="b" anchorCtr="0" compatLnSpc="1">
                <a:prstTxWarp prst="textNoShape">
                  <a:avLst/>
                </a:prstTxWarp>
              </a:bodyPr>
              <a:lstStyle/>
              <a:p>
                <a:pPr defTabSz="932562"/>
                <a:endParaRPr lang="en-US" sz="1428" dirty="0">
                  <a:solidFill>
                    <a:srgbClr val="EFEFEF"/>
                  </a:solidFill>
                </a:endParaRPr>
              </a:p>
            </p:txBody>
          </p:sp>
          <p:sp>
            <p:nvSpPr>
              <p:cNvPr id="18" name="Freeform 207"/>
              <p:cNvSpPr>
                <a:spLocks noEditPoints="1"/>
              </p:cNvSpPr>
              <p:nvPr/>
            </p:nvSpPr>
            <p:spPr bwMode="gray">
              <a:xfrm>
                <a:off x="5656643" y="3917911"/>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603" tIns="0" rIns="0" bIns="214499" numCol="1" anchor="b" anchorCtr="0" compatLnSpc="1">
                <a:prstTxWarp prst="textNoShape">
                  <a:avLst/>
                </a:prstTxWarp>
              </a:bodyPr>
              <a:lstStyle/>
              <a:p>
                <a:pPr defTabSz="932562"/>
                <a:endParaRPr lang="en-US" sz="1428" dirty="0">
                  <a:solidFill>
                    <a:srgbClr val="EFEFEF"/>
                  </a:solidFill>
                </a:endParaRPr>
              </a:p>
            </p:txBody>
          </p:sp>
          <p:sp>
            <p:nvSpPr>
              <p:cNvPr id="21" name="TextBox 20"/>
              <p:cNvSpPr txBox="1"/>
              <p:nvPr/>
            </p:nvSpPr>
            <p:spPr>
              <a:xfrm>
                <a:off x="7008626" y="4439844"/>
                <a:ext cx="1762722" cy="397204"/>
              </a:xfrm>
              <a:prstGeom prst="rect">
                <a:avLst/>
              </a:prstGeom>
              <a:noFill/>
            </p:spPr>
            <p:txBody>
              <a:bodyPr wrap="square" lIns="0" tIns="0" rIns="0" bIns="0" rtlCol="0">
                <a:spAutoFit/>
              </a:bodyPr>
              <a:lstStyle/>
              <a:p>
                <a:pPr defTabSz="932581">
                  <a:lnSpc>
                    <a:spcPct val="90000"/>
                  </a:lnSpc>
                </a:pPr>
                <a:r>
                  <a:rPr lang="en-US" sz="1300" spc="-52" dirty="0">
                    <a:solidFill>
                      <a:srgbClr val="505050"/>
                    </a:solidFill>
                  </a:rPr>
                  <a:t>DPM Server with the Microsoft Azure Backup Agent installed and configured</a:t>
                </a:r>
                <a:endParaRPr lang="en-US" sz="1300" spc="-52" baseline="-25000" dirty="0">
                  <a:solidFill>
                    <a:srgbClr val="505050"/>
                  </a:solidFill>
                </a:endParaRPr>
              </a:p>
            </p:txBody>
          </p:sp>
          <p:sp>
            <p:nvSpPr>
              <p:cNvPr id="25" name="Right Arrow 24"/>
              <p:cNvSpPr/>
              <p:nvPr/>
            </p:nvSpPr>
            <p:spPr bwMode="auto">
              <a:xfrm rot="16200000">
                <a:off x="6972511" y="3045112"/>
                <a:ext cx="1201622" cy="292794"/>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207"/>
              <p:cNvSpPr>
                <a:spLocks noEditPoints="1"/>
              </p:cNvSpPr>
              <p:nvPr/>
            </p:nvSpPr>
            <p:spPr bwMode="gray">
              <a:xfrm>
                <a:off x="6239861" y="3691516"/>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603" tIns="0" rIns="0" bIns="214499" numCol="1" anchor="b" anchorCtr="0" compatLnSpc="1">
                <a:prstTxWarp prst="textNoShape">
                  <a:avLst/>
                </a:prstTxWarp>
              </a:bodyPr>
              <a:lstStyle/>
              <a:p>
                <a:pPr defTabSz="932562"/>
                <a:endParaRPr lang="en-US" sz="1428" dirty="0">
                  <a:solidFill>
                    <a:srgbClr val="EFEFEF"/>
                  </a:solidFill>
                </a:endParaRPr>
              </a:p>
            </p:txBody>
          </p:sp>
          <p:sp>
            <p:nvSpPr>
              <p:cNvPr id="30" name="Freeform 79"/>
              <p:cNvSpPr>
                <a:spLocks noEditPoints="1"/>
              </p:cNvSpPr>
              <p:nvPr/>
            </p:nvSpPr>
            <p:spPr bwMode="black">
              <a:xfrm>
                <a:off x="6121658" y="2025437"/>
                <a:ext cx="236407" cy="31959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3913" tIns="41958" rIns="83913" bIns="41958" numCol="1" anchor="t" anchorCtr="0" compatLnSpc="1">
                <a:prstTxWarp prst="textNoShape">
                  <a:avLst/>
                </a:prstTxWarp>
              </a:bodyPr>
              <a:lstStyle/>
              <a:p>
                <a:pPr defTabSz="932052"/>
                <a:endParaRPr lang="en-US" sz="1360" b="1" dirty="0">
                  <a:solidFill>
                    <a:srgbClr val="505050"/>
                  </a:solidFill>
                  <a:cs typeface="Segoe UI" panose="020B0502040204020203" pitchFamily="34" charset="0"/>
                </a:endParaRPr>
              </a:p>
            </p:txBody>
          </p:sp>
          <p:sp>
            <p:nvSpPr>
              <p:cNvPr id="4" name="Rounded Rectangle 3"/>
              <p:cNvSpPr/>
              <p:nvPr/>
            </p:nvSpPr>
            <p:spPr bwMode="auto">
              <a:xfrm>
                <a:off x="6029324" y="1937020"/>
                <a:ext cx="2313765" cy="501867"/>
              </a:xfrm>
              <a:prstGeom prst="roundRect">
                <a:avLst/>
              </a:prstGeom>
              <a:noFill/>
              <a:ln w="19050">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79"/>
              <p:cNvSpPr>
                <a:spLocks noEditPoints="1"/>
              </p:cNvSpPr>
              <p:nvPr/>
            </p:nvSpPr>
            <p:spPr bwMode="black">
              <a:xfrm>
                <a:off x="6392310" y="2025437"/>
                <a:ext cx="236407" cy="31959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3913" tIns="41958" rIns="83913" bIns="41958" numCol="1" anchor="t" anchorCtr="0" compatLnSpc="1">
                <a:prstTxWarp prst="textNoShape">
                  <a:avLst/>
                </a:prstTxWarp>
              </a:bodyPr>
              <a:lstStyle/>
              <a:p>
                <a:pPr defTabSz="932052"/>
                <a:endParaRPr lang="en-US" sz="1360" b="1" dirty="0">
                  <a:solidFill>
                    <a:srgbClr val="505050"/>
                  </a:solidFill>
                  <a:cs typeface="Segoe UI" panose="020B0502040204020203" pitchFamily="34" charset="0"/>
                </a:endParaRPr>
              </a:p>
            </p:txBody>
          </p:sp>
          <p:sp>
            <p:nvSpPr>
              <p:cNvPr id="32" name="Freeform 79"/>
              <p:cNvSpPr>
                <a:spLocks noEditPoints="1"/>
              </p:cNvSpPr>
              <p:nvPr/>
            </p:nvSpPr>
            <p:spPr bwMode="black">
              <a:xfrm>
                <a:off x="6662962" y="2025437"/>
                <a:ext cx="236407" cy="31959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3913" tIns="41958" rIns="83913" bIns="41958" numCol="1" anchor="t" anchorCtr="0" compatLnSpc="1">
                <a:prstTxWarp prst="textNoShape">
                  <a:avLst/>
                </a:prstTxWarp>
              </a:bodyPr>
              <a:lstStyle/>
              <a:p>
                <a:pPr defTabSz="932052"/>
                <a:endParaRPr lang="en-US" sz="1360" b="1" dirty="0">
                  <a:solidFill>
                    <a:srgbClr val="505050"/>
                  </a:solidFill>
                  <a:cs typeface="Segoe UI" panose="020B0502040204020203" pitchFamily="34" charset="0"/>
                </a:endParaRPr>
              </a:p>
            </p:txBody>
          </p:sp>
          <p:sp>
            <p:nvSpPr>
              <p:cNvPr id="33" name="Freeform 79"/>
              <p:cNvSpPr>
                <a:spLocks noEditPoints="1"/>
              </p:cNvSpPr>
              <p:nvPr/>
            </p:nvSpPr>
            <p:spPr bwMode="black">
              <a:xfrm>
                <a:off x="6933614" y="2025437"/>
                <a:ext cx="236407" cy="31959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3913" tIns="41958" rIns="83913" bIns="41958" numCol="1" anchor="t" anchorCtr="0" compatLnSpc="1">
                <a:prstTxWarp prst="textNoShape">
                  <a:avLst/>
                </a:prstTxWarp>
              </a:bodyPr>
              <a:lstStyle/>
              <a:p>
                <a:pPr defTabSz="932052"/>
                <a:endParaRPr lang="en-US" sz="1360" b="1" dirty="0">
                  <a:solidFill>
                    <a:srgbClr val="505050"/>
                  </a:solidFill>
                  <a:cs typeface="Segoe UI" panose="020B0502040204020203" pitchFamily="34" charset="0"/>
                </a:endParaRPr>
              </a:p>
            </p:txBody>
          </p:sp>
          <p:sp>
            <p:nvSpPr>
              <p:cNvPr id="34" name="Freeform 79"/>
              <p:cNvSpPr>
                <a:spLocks noEditPoints="1"/>
              </p:cNvSpPr>
              <p:nvPr/>
            </p:nvSpPr>
            <p:spPr bwMode="black">
              <a:xfrm>
                <a:off x="7204266" y="2025437"/>
                <a:ext cx="236407" cy="31959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3913" tIns="41958" rIns="83913" bIns="41958" numCol="1" anchor="t" anchorCtr="0" compatLnSpc="1">
                <a:prstTxWarp prst="textNoShape">
                  <a:avLst/>
                </a:prstTxWarp>
              </a:bodyPr>
              <a:lstStyle/>
              <a:p>
                <a:pPr defTabSz="932052"/>
                <a:endParaRPr lang="en-US" sz="1360" b="1" dirty="0">
                  <a:solidFill>
                    <a:srgbClr val="505050"/>
                  </a:solidFill>
                  <a:cs typeface="Segoe UI" panose="020B0502040204020203" pitchFamily="34" charset="0"/>
                </a:endParaRPr>
              </a:p>
            </p:txBody>
          </p:sp>
          <p:sp>
            <p:nvSpPr>
              <p:cNvPr id="35" name="Freeform 79"/>
              <p:cNvSpPr>
                <a:spLocks noEditPoints="1"/>
              </p:cNvSpPr>
              <p:nvPr/>
            </p:nvSpPr>
            <p:spPr bwMode="black">
              <a:xfrm>
                <a:off x="7474918" y="2025437"/>
                <a:ext cx="236407" cy="31959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3913" tIns="41958" rIns="83913" bIns="41958" numCol="1" anchor="t" anchorCtr="0" compatLnSpc="1">
                <a:prstTxWarp prst="textNoShape">
                  <a:avLst/>
                </a:prstTxWarp>
              </a:bodyPr>
              <a:lstStyle/>
              <a:p>
                <a:pPr defTabSz="932052"/>
                <a:endParaRPr lang="en-US" sz="1360" b="1" dirty="0">
                  <a:solidFill>
                    <a:srgbClr val="505050"/>
                  </a:solidFill>
                  <a:cs typeface="Segoe UI" panose="020B0502040204020203" pitchFamily="34" charset="0"/>
                </a:endParaRPr>
              </a:p>
            </p:txBody>
          </p:sp>
          <p:sp>
            <p:nvSpPr>
              <p:cNvPr id="36" name="Freeform 79"/>
              <p:cNvSpPr>
                <a:spLocks noEditPoints="1"/>
              </p:cNvSpPr>
              <p:nvPr/>
            </p:nvSpPr>
            <p:spPr bwMode="black">
              <a:xfrm>
                <a:off x="7745570" y="2025437"/>
                <a:ext cx="236407" cy="31959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3913" tIns="41958" rIns="83913" bIns="41958" numCol="1" anchor="t" anchorCtr="0" compatLnSpc="1">
                <a:prstTxWarp prst="textNoShape">
                  <a:avLst/>
                </a:prstTxWarp>
              </a:bodyPr>
              <a:lstStyle/>
              <a:p>
                <a:pPr defTabSz="932052"/>
                <a:endParaRPr lang="en-US" sz="1360" b="1" dirty="0">
                  <a:solidFill>
                    <a:srgbClr val="505050"/>
                  </a:solidFill>
                  <a:cs typeface="Segoe UI" panose="020B0502040204020203" pitchFamily="34" charset="0"/>
                </a:endParaRPr>
              </a:p>
            </p:txBody>
          </p:sp>
          <p:sp>
            <p:nvSpPr>
              <p:cNvPr id="37" name="Freeform 79"/>
              <p:cNvSpPr>
                <a:spLocks noEditPoints="1"/>
              </p:cNvSpPr>
              <p:nvPr/>
            </p:nvSpPr>
            <p:spPr bwMode="black">
              <a:xfrm>
                <a:off x="8016221" y="2025437"/>
                <a:ext cx="236407" cy="31959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3913" tIns="41958" rIns="83913" bIns="41958" numCol="1" anchor="t" anchorCtr="0" compatLnSpc="1">
                <a:prstTxWarp prst="textNoShape">
                  <a:avLst/>
                </a:prstTxWarp>
              </a:bodyPr>
              <a:lstStyle/>
              <a:p>
                <a:pPr defTabSz="932052"/>
                <a:endParaRPr lang="en-US" sz="1360" b="1" dirty="0">
                  <a:solidFill>
                    <a:srgbClr val="505050"/>
                  </a:solidFill>
                  <a:cs typeface="Segoe UI" panose="020B0502040204020203" pitchFamily="34" charset="0"/>
                </a:endParaRPr>
              </a:p>
            </p:txBody>
          </p:sp>
          <p:sp>
            <p:nvSpPr>
              <p:cNvPr id="38" name="TextBox 37"/>
              <p:cNvSpPr txBox="1"/>
              <p:nvPr/>
            </p:nvSpPr>
            <p:spPr>
              <a:xfrm>
                <a:off x="5372173" y="1977804"/>
                <a:ext cx="568941" cy="415593"/>
              </a:xfrm>
              <a:prstGeom prst="rect">
                <a:avLst/>
              </a:prstGeom>
              <a:noFill/>
            </p:spPr>
            <p:txBody>
              <a:bodyPr wrap="square" lIns="0" tIns="0" rIns="0" bIns="0" rtlCol="0">
                <a:spAutoFit/>
              </a:bodyPr>
              <a:lstStyle/>
              <a:p>
                <a:pPr algn="r" defTabSz="932581">
                  <a:lnSpc>
                    <a:spcPct val="90000"/>
                  </a:lnSpc>
                </a:pPr>
                <a:r>
                  <a:rPr lang="en-US" sz="1360" spc="-52" dirty="0">
                    <a:solidFill>
                      <a:srgbClr val="505050"/>
                    </a:solidFill>
                  </a:rPr>
                  <a:t>DPM</a:t>
                </a:r>
              </a:p>
              <a:p>
                <a:pPr algn="r" defTabSz="932581">
                  <a:lnSpc>
                    <a:spcPct val="90000"/>
                  </a:lnSpc>
                </a:pPr>
                <a:r>
                  <a:rPr lang="en-US" sz="1360" spc="-52" dirty="0">
                    <a:solidFill>
                      <a:srgbClr val="505050"/>
                    </a:solidFill>
                  </a:rPr>
                  <a:t>Backup</a:t>
                </a:r>
                <a:br>
                  <a:rPr lang="en-US" sz="1360" spc="-52" dirty="0">
                    <a:solidFill>
                      <a:srgbClr val="505050"/>
                    </a:solidFill>
                  </a:rPr>
                </a:br>
                <a:r>
                  <a:rPr lang="en-US" sz="1360" spc="-52" dirty="0">
                    <a:solidFill>
                      <a:srgbClr val="505050"/>
                    </a:solidFill>
                  </a:rPr>
                  <a:t>Vault</a:t>
                </a:r>
                <a:endParaRPr lang="en-US" sz="1360" spc="-52" baseline="-25000" dirty="0">
                  <a:solidFill>
                    <a:srgbClr val="505050"/>
                  </a:solidFill>
                </a:endParaRPr>
              </a:p>
            </p:txBody>
          </p:sp>
        </p:grpSp>
        <p:grpSp>
          <p:nvGrpSpPr>
            <p:cNvPr id="39" name="Group 38"/>
            <p:cNvGrpSpPr/>
            <p:nvPr/>
          </p:nvGrpSpPr>
          <p:grpSpPr>
            <a:xfrm>
              <a:off x="7427188" y="3845494"/>
              <a:ext cx="793933" cy="544040"/>
              <a:chOff x="5206261" y="2704074"/>
              <a:chExt cx="1054886" cy="722857"/>
            </a:xfrm>
          </p:grpSpPr>
          <p:grpSp>
            <p:nvGrpSpPr>
              <p:cNvPr id="41" name="Group 40"/>
              <p:cNvGrpSpPr/>
              <p:nvPr/>
            </p:nvGrpSpPr>
            <p:grpSpPr>
              <a:xfrm>
                <a:off x="5206261" y="2704074"/>
                <a:ext cx="1054886" cy="722857"/>
                <a:chOff x="5732478" y="2639535"/>
                <a:chExt cx="1054886" cy="722857"/>
              </a:xfrm>
            </p:grpSpPr>
            <p:sp>
              <p:nvSpPr>
                <p:cNvPr id="43" name="Freeform 5"/>
                <p:cNvSpPr>
                  <a:spLocks noEditPoints="1"/>
                </p:cNvSpPr>
                <p:nvPr/>
              </p:nvSpPr>
              <p:spPr bwMode="auto">
                <a:xfrm>
                  <a:off x="5732478" y="2639535"/>
                  <a:ext cx="377442" cy="722857"/>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accent1"/>
                </a:solidFill>
                <a:ln w="12700" cap="flat" cmpd="sng">
                  <a:no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44" name="TextBox 43"/>
                <p:cNvSpPr txBox="1"/>
                <p:nvPr/>
              </p:nvSpPr>
              <p:spPr>
                <a:xfrm>
                  <a:off x="6164068" y="2668382"/>
                  <a:ext cx="623296" cy="220840"/>
                </a:xfrm>
                <a:prstGeom prst="rect">
                  <a:avLst/>
                </a:prstGeom>
                <a:noFill/>
              </p:spPr>
              <p:txBody>
                <a:bodyPr wrap="square" lIns="0" tIns="0" rIns="0" bIns="0" rtlCol="0">
                  <a:spAutoFit/>
                </a:bodyPr>
                <a:lstStyle/>
                <a:p>
                  <a:pPr defTabSz="932581">
                    <a:lnSpc>
                      <a:spcPct val="90000"/>
                    </a:lnSpc>
                  </a:pPr>
                  <a:r>
                    <a:rPr lang="en-US" sz="1632" spc="-52" dirty="0">
                      <a:solidFill>
                        <a:srgbClr val="505050"/>
                      </a:solidFill>
                    </a:rPr>
                    <a:t>DPM</a:t>
                  </a:r>
                  <a:endParaRPr lang="en-US" sz="1632" spc="-52" baseline="-25000" dirty="0">
                    <a:solidFill>
                      <a:srgbClr val="505050"/>
                    </a:solidFill>
                  </a:endParaRPr>
                </a:p>
              </p:txBody>
            </p:sp>
          </p:grpSp>
          <p:sp>
            <p:nvSpPr>
              <p:cNvPr id="42" name="Can 41"/>
              <p:cNvSpPr/>
              <p:nvPr/>
            </p:nvSpPr>
            <p:spPr bwMode="auto">
              <a:xfrm>
                <a:off x="5637851" y="2961352"/>
                <a:ext cx="344149" cy="462892"/>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16" name="Picture 1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078919" y="1692337"/>
            <a:ext cx="6050510" cy="4968429"/>
          </a:xfrm>
          <a:prstGeom prst="rect">
            <a:avLst/>
          </a:prstGeom>
          <a:ln>
            <a:solidFill>
              <a:schemeClr val="tx2"/>
            </a:solidFill>
          </a:ln>
        </p:spPr>
      </p:pic>
      <p:sp>
        <p:nvSpPr>
          <p:cNvPr id="17" name="Rectangle 16"/>
          <p:cNvSpPr/>
          <p:nvPr/>
        </p:nvSpPr>
        <p:spPr bwMode="auto">
          <a:xfrm>
            <a:off x="7482138" y="2720093"/>
            <a:ext cx="1570914" cy="570625"/>
          </a:xfrm>
          <a:prstGeom prst="rect">
            <a:avLst/>
          </a:prstGeom>
          <a:no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6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a:xfrm>
            <a:off x="274638" y="4120302"/>
            <a:ext cx="5502222" cy="2211375"/>
          </a:xfrm>
          <a:prstGeom prst="rect">
            <a:avLst/>
          </a:prstGeom>
          <a:noFill/>
        </p:spPr>
        <p:txBody>
          <a:bodyPr wrap="square" lIns="146304">
            <a:spAutoFit/>
          </a:bodyPr>
          <a:lstStyle/>
          <a:p>
            <a:pPr marL="0" lvl="1" defTabSz="471608">
              <a:lnSpc>
                <a:spcPct val="90000"/>
              </a:lnSpc>
              <a:spcBef>
                <a:spcPts val="306"/>
              </a:spcBef>
              <a:spcAft>
                <a:spcPts val="612"/>
              </a:spcAft>
              <a:buClr>
                <a:srgbClr val="505050"/>
              </a:buClr>
            </a:pPr>
            <a:r>
              <a:rPr lang="en-US" sz="1600" b="1" dirty="0" smtClean="0">
                <a:gradFill>
                  <a:gsLst>
                    <a:gs pos="2655">
                      <a:schemeClr val="accent1"/>
                    </a:gs>
                    <a:gs pos="32000">
                      <a:schemeClr val="accent1"/>
                    </a:gs>
                  </a:gsLst>
                  <a:lin ang="5400000" scaled="0"/>
                </a:gradFill>
                <a:cs typeface="Segoe UI" pitchFamily="34" charset="0"/>
              </a:rPr>
              <a:t>Efficient </a:t>
            </a:r>
            <a:r>
              <a:rPr lang="en-US" sz="1600" b="1" dirty="0">
                <a:gradFill>
                  <a:gsLst>
                    <a:gs pos="2655">
                      <a:schemeClr val="accent1"/>
                    </a:gs>
                    <a:gs pos="32000">
                      <a:schemeClr val="accent1"/>
                    </a:gs>
                  </a:gsLst>
                  <a:lin ang="5400000" scaled="0"/>
                </a:gradFill>
                <a:cs typeface="Segoe UI" pitchFamily="34" charset="0"/>
              </a:rPr>
              <a:t>and flexible backup </a:t>
            </a:r>
            <a:r>
              <a:rPr lang="en-US" sz="1600" b="1" dirty="0" smtClean="0">
                <a:gradFill>
                  <a:gsLst>
                    <a:gs pos="2655">
                      <a:schemeClr val="accent1"/>
                    </a:gs>
                    <a:gs pos="32000">
                      <a:schemeClr val="accent1"/>
                    </a:gs>
                  </a:gsLst>
                  <a:lin ang="5400000" scaled="0"/>
                </a:gradFill>
                <a:cs typeface="Segoe UI" pitchFamily="34" charset="0"/>
              </a:rPr>
              <a:t>and recovery: </a:t>
            </a:r>
            <a:r>
              <a:rPr lang="en-US" sz="1600" dirty="0" smtClean="0">
                <a:gradFill>
                  <a:gsLst>
                    <a:gs pos="2655">
                      <a:schemeClr val="tx1"/>
                    </a:gs>
                    <a:gs pos="32000">
                      <a:schemeClr val="tx1"/>
                    </a:gs>
                  </a:gsLst>
                  <a:lin ang="5400000" scaled="0"/>
                </a:gradFill>
                <a:cs typeface="Segoe UI" pitchFamily="34" charset="0"/>
              </a:rPr>
              <a:t>Supports </a:t>
            </a:r>
            <a:r>
              <a:rPr lang="en-US" sz="1600" dirty="0">
                <a:gradFill>
                  <a:gsLst>
                    <a:gs pos="2655">
                      <a:schemeClr val="tx1"/>
                    </a:gs>
                    <a:gs pos="32000">
                      <a:schemeClr val="tx1"/>
                    </a:gs>
                  </a:gsLst>
                  <a:lin ang="5400000" scaled="0"/>
                </a:gradFill>
                <a:cs typeface="Segoe UI" pitchFamily="34" charset="0"/>
              </a:rPr>
              <a:t>File Server data, Hyper-V VMs </a:t>
            </a:r>
            <a:r>
              <a:rPr lang="en-US" sz="1600" dirty="0" smtClean="0">
                <a:gradFill>
                  <a:gsLst>
                    <a:gs pos="2655">
                      <a:schemeClr val="tx1"/>
                    </a:gs>
                    <a:gs pos="32000">
                      <a:schemeClr val="tx1"/>
                    </a:gs>
                  </a:gsLst>
                  <a:lin ang="5400000" scaled="0"/>
                </a:gradFill>
                <a:cs typeface="Segoe UI" pitchFamily="34" charset="0"/>
              </a:rPr>
              <a:t>and </a:t>
            </a:r>
            <a:r>
              <a:rPr lang="en-US" sz="1600" dirty="0">
                <a:gradFill>
                  <a:gsLst>
                    <a:gs pos="2655">
                      <a:schemeClr val="tx1"/>
                    </a:gs>
                    <a:gs pos="32000">
                      <a:schemeClr val="tx1"/>
                    </a:gs>
                  </a:gsLst>
                  <a:lin ang="5400000" scaled="0"/>
                </a:gradFill>
                <a:cs typeface="Segoe UI" pitchFamily="34" charset="0"/>
              </a:rPr>
              <a:t>SQL Server databases.</a:t>
            </a:r>
          </a:p>
          <a:p>
            <a:pPr marL="0" lvl="1" defTabSz="471608">
              <a:lnSpc>
                <a:spcPct val="90000"/>
              </a:lnSpc>
              <a:spcBef>
                <a:spcPts val="306"/>
              </a:spcBef>
              <a:spcAft>
                <a:spcPts val="612"/>
              </a:spcAft>
              <a:buClr>
                <a:srgbClr val="505050"/>
              </a:buClr>
            </a:pPr>
            <a:r>
              <a:rPr lang="en-US" sz="1600" dirty="0">
                <a:gradFill>
                  <a:gsLst>
                    <a:gs pos="2655">
                      <a:schemeClr val="tx1"/>
                    </a:gs>
                    <a:gs pos="32000">
                      <a:schemeClr val="tx1"/>
                    </a:gs>
                  </a:gsLst>
                  <a:lin ang="5400000" scaled="0"/>
                </a:gradFill>
                <a:cs typeface="Segoe UI" pitchFamily="34" charset="0"/>
              </a:rPr>
              <a:t>With UR3 for </a:t>
            </a:r>
            <a:r>
              <a:rPr lang="en-US" sz="1600" dirty="0" smtClean="0">
                <a:gradFill>
                  <a:gsLst>
                    <a:gs pos="2655">
                      <a:schemeClr val="tx1"/>
                    </a:gs>
                    <a:gs pos="32000">
                      <a:schemeClr val="tx1"/>
                    </a:gs>
                  </a:gsLst>
                  <a:lin ang="5400000" scaled="0"/>
                </a:gradFill>
                <a:cs typeface="Segoe UI" pitchFamily="34" charset="0"/>
              </a:rPr>
              <a:t>DPM</a:t>
            </a:r>
            <a:r>
              <a:rPr lang="en-US" sz="1600" dirty="0">
                <a:gradFill>
                  <a:gsLst>
                    <a:gs pos="0">
                      <a:schemeClr val="tx1"/>
                    </a:gs>
                    <a:gs pos="100000">
                      <a:schemeClr val="tx1"/>
                    </a:gs>
                  </a:gsLst>
                  <a:lin ang="0" scaled="0"/>
                </a:gradFill>
                <a:cs typeface="Segoe UI" pitchFamily="34" charset="0"/>
              </a:rPr>
              <a:t>—</a:t>
            </a:r>
            <a:r>
              <a:rPr lang="en-US" sz="1600" dirty="0" smtClean="0">
                <a:gradFill>
                  <a:gsLst>
                    <a:gs pos="2655">
                      <a:schemeClr val="tx1"/>
                    </a:gs>
                    <a:gs pos="32000">
                      <a:schemeClr val="tx1"/>
                    </a:gs>
                  </a:gsLst>
                  <a:lin ang="5400000" scaled="0"/>
                </a:gradFill>
                <a:cs typeface="Segoe UI" pitchFamily="34" charset="0"/>
              </a:rPr>
              <a:t>retention </a:t>
            </a:r>
            <a:r>
              <a:rPr lang="en-US" sz="1600" dirty="0">
                <a:gradFill>
                  <a:gsLst>
                    <a:gs pos="2655">
                      <a:schemeClr val="tx1"/>
                    </a:gs>
                    <a:gs pos="32000">
                      <a:schemeClr val="tx1"/>
                    </a:gs>
                  </a:gsLst>
                  <a:lin ang="5400000" scaled="0"/>
                </a:gradFill>
                <a:cs typeface="Segoe UI" pitchFamily="34" charset="0"/>
              </a:rPr>
              <a:t>range of up </a:t>
            </a:r>
            <a:r>
              <a:rPr lang="en-US" sz="1600" dirty="0" smtClean="0">
                <a:gradFill>
                  <a:gsLst>
                    <a:gs pos="2655">
                      <a:schemeClr val="tx1"/>
                    </a:gs>
                    <a:gs pos="32000">
                      <a:schemeClr val="tx1"/>
                    </a:gs>
                  </a:gsLst>
                  <a:lin ang="5400000" scaled="0"/>
                </a:gradFill>
                <a:cs typeface="Segoe UI" pitchFamily="34" charset="0"/>
              </a:rPr>
              <a:t>to 3,360 </a:t>
            </a:r>
            <a:r>
              <a:rPr lang="en-US" sz="1600" dirty="0">
                <a:gradFill>
                  <a:gsLst>
                    <a:gs pos="2655">
                      <a:schemeClr val="tx1"/>
                    </a:gs>
                    <a:gs pos="32000">
                      <a:schemeClr val="tx1"/>
                    </a:gs>
                  </a:gsLst>
                  <a:lin ang="5400000" scaled="0"/>
                </a:gradFill>
                <a:cs typeface="Segoe UI" pitchFamily="34" charset="0"/>
              </a:rPr>
              <a:t>days </a:t>
            </a:r>
            <a:r>
              <a:rPr lang="en-US" sz="1600" dirty="0" smtClean="0">
                <a:gradFill>
                  <a:gsLst>
                    <a:gs pos="2655">
                      <a:schemeClr val="tx1"/>
                    </a:gs>
                    <a:gs pos="32000">
                      <a:schemeClr val="tx1"/>
                    </a:gs>
                  </a:gsLst>
                  <a:lin ang="5400000" scaled="0"/>
                </a:gradFill>
                <a:cs typeface="Segoe UI" pitchFamily="34" charset="0"/>
              </a:rPr>
              <a:t>(just over 9 </a:t>
            </a:r>
            <a:r>
              <a:rPr lang="en-US" sz="1600" dirty="0">
                <a:gradFill>
                  <a:gsLst>
                    <a:gs pos="2655">
                      <a:schemeClr val="tx1"/>
                    </a:gs>
                    <a:gs pos="32000">
                      <a:schemeClr val="tx1"/>
                    </a:gs>
                  </a:gsLst>
                  <a:lin ang="5400000" scaled="0"/>
                </a:gradFill>
                <a:cs typeface="Segoe UI" pitchFamily="34" charset="0"/>
              </a:rPr>
              <a:t>years) with 1 sync, every 4 </a:t>
            </a:r>
            <a:r>
              <a:rPr lang="en-US" sz="1600" dirty="0" smtClean="0">
                <a:gradFill>
                  <a:gsLst>
                    <a:gs pos="2655">
                      <a:schemeClr val="tx1"/>
                    </a:gs>
                    <a:gs pos="32000">
                      <a:schemeClr val="tx1"/>
                    </a:gs>
                  </a:gsLst>
                  <a:lin ang="5400000" scaled="0"/>
                </a:gradFill>
                <a:cs typeface="Segoe UI" pitchFamily="34" charset="0"/>
              </a:rPr>
              <a:t>weeks.</a:t>
            </a:r>
            <a:endParaRPr lang="en-US" sz="1600" dirty="0">
              <a:gradFill>
                <a:gsLst>
                  <a:gs pos="2655">
                    <a:schemeClr val="tx1"/>
                  </a:gs>
                  <a:gs pos="32000">
                    <a:schemeClr val="tx1"/>
                  </a:gs>
                </a:gsLst>
                <a:lin ang="5400000" scaled="0"/>
              </a:gradFill>
              <a:cs typeface="Segoe UI" pitchFamily="34" charset="0"/>
            </a:endParaRPr>
          </a:p>
          <a:p>
            <a:pPr marL="0" lvl="1" defTabSz="471608">
              <a:lnSpc>
                <a:spcPct val="90000"/>
              </a:lnSpc>
              <a:spcBef>
                <a:spcPts val="306"/>
              </a:spcBef>
              <a:spcAft>
                <a:spcPts val="612"/>
              </a:spcAft>
              <a:buClr>
                <a:srgbClr val="505050"/>
              </a:buClr>
            </a:pPr>
            <a:r>
              <a:rPr lang="en-US" sz="1600" dirty="0">
                <a:gradFill>
                  <a:gsLst>
                    <a:gs pos="2655">
                      <a:schemeClr val="tx1"/>
                    </a:gs>
                    <a:gs pos="32000">
                      <a:schemeClr val="tx1"/>
                    </a:gs>
                  </a:gsLst>
                  <a:lin ang="5400000" scaled="0"/>
                </a:gradFill>
                <a:cs typeface="Segoe UI" pitchFamily="34" charset="0"/>
              </a:rPr>
              <a:t>Supports synchronization </a:t>
            </a:r>
            <a:r>
              <a:rPr lang="en-US" sz="1600" dirty="0" smtClean="0">
                <a:gradFill>
                  <a:gsLst>
                    <a:gs pos="2655">
                      <a:schemeClr val="tx1"/>
                    </a:gs>
                    <a:gs pos="32000">
                      <a:schemeClr val="tx1"/>
                    </a:gs>
                  </a:gsLst>
                  <a:lin ang="5400000" scaled="0"/>
                </a:gradFill>
                <a:cs typeface="Segoe UI" pitchFamily="34" charset="0"/>
              </a:rPr>
              <a:t>as often as </a:t>
            </a:r>
            <a:r>
              <a:rPr lang="en-US" sz="1600" dirty="0">
                <a:gradFill>
                  <a:gsLst>
                    <a:gs pos="2655">
                      <a:schemeClr val="tx1"/>
                    </a:gs>
                    <a:gs pos="32000">
                      <a:schemeClr val="tx1"/>
                    </a:gs>
                  </a:gsLst>
                  <a:lin ang="5400000" scaled="0"/>
                </a:gradFill>
                <a:cs typeface="Segoe UI" pitchFamily="34" charset="0"/>
              </a:rPr>
              <a:t>twice per day.</a:t>
            </a:r>
          </a:p>
          <a:p>
            <a:pPr marL="0" lvl="1" defTabSz="471608">
              <a:lnSpc>
                <a:spcPct val="90000"/>
              </a:lnSpc>
              <a:spcBef>
                <a:spcPts val="306"/>
              </a:spcBef>
              <a:spcAft>
                <a:spcPts val="612"/>
              </a:spcAft>
              <a:buClr>
                <a:srgbClr val="505050"/>
              </a:buClr>
            </a:pPr>
            <a:r>
              <a:rPr lang="en-US" sz="1600" dirty="0" smtClean="0">
                <a:gradFill>
                  <a:gsLst>
                    <a:gs pos="2655">
                      <a:schemeClr val="tx1"/>
                    </a:gs>
                    <a:gs pos="32000">
                      <a:schemeClr val="tx1"/>
                    </a:gs>
                  </a:gsLst>
                  <a:lin ang="5400000" scaled="0"/>
                </a:gradFill>
                <a:cs typeface="Segoe UI" pitchFamily="34" charset="0"/>
              </a:rPr>
              <a:t>Eases administration by allowing data to be recovered straight from Azure, by using the Data Protection Manager console.</a:t>
            </a:r>
            <a:endParaRPr lang="en-US" sz="1600" dirty="0">
              <a:gradFill>
                <a:gsLst>
                  <a:gs pos="2655">
                    <a:schemeClr val="tx1"/>
                  </a:gs>
                  <a:gs pos="32000">
                    <a:schemeClr val="tx1"/>
                  </a:gs>
                </a:gsLst>
                <a:lin ang="5400000" scaled="0"/>
              </a:gradFill>
              <a:cs typeface="Segoe UI" pitchFamily="34" charset="0"/>
            </a:endParaRPr>
          </a:p>
        </p:txBody>
      </p:sp>
      <p:sp>
        <p:nvSpPr>
          <p:cNvPr id="45" name="Rectangle 44"/>
          <p:cNvSpPr/>
          <p:nvPr/>
        </p:nvSpPr>
        <p:spPr>
          <a:xfrm>
            <a:off x="274638" y="3184849"/>
            <a:ext cx="5502222" cy="770404"/>
          </a:xfrm>
          <a:prstGeom prst="rect">
            <a:avLst/>
          </a:prstGeom>
          <a:noFill/>
        </p:spPr>
        <p:txBody>
          <a:bodyPr wrap="square" lIns="146304">
            <a:spAutoFit/>
          </a:bodyPr>
          <a:lstStyle/>
          <a:p>
            <a:pPr marL="0" lvl="1" defTabSz="471608">
              <a:lnSpc>
                <a:spcPct val="90000"/>
              </a:lnSpc>
              <a:spcBef>
                <a:spcPts val="306"/>
              </a:spcBef>
              <a:spcAft>
                <a:spcPts val="612"/>
              </a:spcAft>
              <a:buClr>
                <a:srgbClr val="EFEFEF"/>
              </a:buClr>
            </a:pPr>
            <a:r>
              <a:rPr lang="en-US" sz="1600" b="1" dirty="0" smtClean="0">
                <a:gradFill>
                  <a:gsLst>
                    <a:gs pos="2655">
                      <a:schemeClr val="accent1"/>
                    </a:gs>
                    <a:gs pos="32000">
                      <a:schemeClr val="accent1"/>
                    </a:gs>
                  </a:gsLst>
                  <a:lin ang="5400000" scaled="0"/>
                </a:gradFill>
                <a:cs typeface="Segoe UI" pitchFamily="34" charset="0"/>
              </a:rPr>
              <a:t>Simple</a:t>
            </a:r>
            <a:r>
              <a:rPr lang="en-US" sz="1600" b="1" dirty="0">
                <a:gradFill>
                  <a:gsLst>
                    <a:gs pos="2655">
                      <a:schemeClr val="accent1"/>
                    </a:gs>
                    <a:gs pos="32000">
                      <a:schemeClr val="accent1"/>
                    </a:gs>
                  </a:gsLst>
                  <a:lin ang="5400000" scaled="0"/>
                </a:gradFill>
                <a:cs typeface="Segoe UI" pitchFamily="34" charset="0"/>
              </a:rPr>
              <a:t>, </a:t>
            </a:r>
            <a:r>
              <a:rPr lang="en-US" sz="1600" b="1" dirty="0" smtClean="0">
                <a:gradFill>
                  <a:gsLst>
                    <a:gs pos="2655">
                      <a:schemeClr val="accent1"/>
                    </a:gs>
                    <a:gs pos="32000">
                      <a:schemeClr val="accent1"/>
                    </a:gs>
                  </a:gsLst>
                  <a:lin ang="5400000" scaled="0"/>
                </a:gradFill>
                <a:cs typeface="Segoe UI" pitchFamily="34" charset="0"/>
              </a:rPr>
              <a:t>and </a:t>
            </a:r>
            <a:r>
              <a:rPr lang="en-US" sz="1600" b="1" dirty="0">
                <a:gradFill>
                  <a:gsLst>
                    <a:gs pos="2655">
                      <a:schemeClr val="accent1"/>
                    </a:gs>
                    <a:gs pos="32000">
                      <a:schemeClr val="accent1"/>
                    </a:gs>
                  </a:gsLst>
                  <a:lin ang="5400000" scaled="0"/>
                </a:gradFill>
                <a:cs typeface="Segoe UI" pitchFamily="34" charset="0"/>
              </a:rPr>
              <a:t>integrated </a:t>
            </a:r>
            <a:r>
              <a:rPr lang="en-US" sz="1600" b="1" dirty="0" smtClean="0">
                <a:gradFill>
                  <a:gsLst>
                    <a:gs pos="2655">
                      <a:schemeClr val="accent1"/>
                    </a:gs>
                    <a:gs pos="32000">
                      <a:schemeClr val="accent1"/>
                    </a:gs>
                  </a:gsLst>
                  <a:lin ang="5400000" scaled="0"/>
                </a:gradFill>
                <a:cs typeface="Segoe UI" pitchFamily="34" charset="0"/>
              </a:rPr>
              <a:t>solution: </a:t>
            </a:r>
            <a:r>
              <a:rPr lang="en-US" sz="1600" dirty="0" smtClean="0">
                <a:gradFill>
                  <a:gsLst>
                    <a:gs pos="2655">
                      <a:schemeClr val="tx1"/>
                    </a:gs>
                    <a:gs pos="32000">
                      <a:schemeClr val="tx1"/>
                    </a:gs>
                  </a:gsLst>
                  <a:lin ang="5400000" scaled="0"/>
                </a:gradFill>
                <a:cs typeface="Segoe UI" pitchFamily="34" charset="0"/>
              </a:rPr>
              <a:t>Integrates </a:t>
            </a:r>
            <a:r>
              <a:rPr lang="en-US" sz="1600" dirty="0">
                <a:gradFill>
                  <a:gsLst>
                    <a:gs pos="2655">
                      <a:schemeClr val="tx1"/>
                    </a:gs>
                    <a:gs pos="32000">
                      <a:schemeClr val="tx1"/>
                    </a:gs>
                  </a:gsLst>
                  <a:lin ang="5400000" scaled="0"/>
                </a:gradFill>
                <a:cs typeface="Segoe UI" pitchFamily="34" charset="0"/>
              </a:rPr>
              <a:t>with UI </a:t>
            </a:r>
            <a:r>
              <a:rPr lang="en-US" sz="1600" dirty="0" smtClean="0">
                <a:gradFill>
                  <a:gsLst>
                    <a:gs pos="2655">
                      <a:schemeClr val="tx1"/>
                    </a:gs>
                    <a:gs pos="32000">
                      <a:schemeClr val="tx1"/>
                    </a:gs>
                  </a:gsLst>
                  <a:lin ang="5400000" scaled="0"/>
                </a:gradFill>
                <a:cs typeface="Segoe UI" pitchFamily="34" charset="0"/>
              </a:rPr>
              <a:t/>
            </a:r>
            <a:br>
              <a:rPr lang="en-US" sz="1600" dirty="0" smtClean="0">
                <a:gradFill>
                  <a:gsLst>
                    <a:gs pos="2655">
                      <a:schemeClr val="tx1"/>
                    </a:gs>
                    <a:gs pos="32000">
                      <a:schemeClr val="tx1"/>
                    </a:gs>
                  </a:gsLst>
                  <a:lin ang="5400000" scaled="0"/>
                </a:gradFill>
                <a:cs typeface="Segoe UI" pitchFamily="34" charset="0"/>
              </a:rPr>
            </a:br>
            <a:r>
              <a:rPr lang="en-US" sz="1600" dirty="0" smtClean="0">
                <a:gradFill>
                  <a:gsLst>
                    <a:gs pos="2655">
                      <a:schemeClr val="tx1"/>
                    </a:gs>
                    <a:gs pos="32000">
                      <a:schemeClr val="tx1"/>
                    </a:gs>
                  </a:gsLst>
                  <a:lin ang="5400000" scaled="0"/>
                </a:gradFill>
                <a:cs typeface="Segoe UI" pitchFamily="34" charset="0"/>
              </a:rPr>
              <a:t>of </a:t>
            </a:r>
            <a:r>
              <a:rPr lang="en-US" sz="1600" dirty="0">
                <a:gradFill>
                  <a:gsLst>
                    <a:gs pos="2655">
                      <a:schemeClr val="tx1"/>
                    </a:gs>
                    <a:gs pos="32000">
                      <a:schemeClr val="tx1"/>
                    </a:gs>
                  </a:gsLst>
                  <a:lin ang="5400000" scaled="0"/>
                </a:gradFill>
                <a:cs typeface="Segoe UI" pitchFamily="34" charset="0"/>
              </a:rPr>
              <a:t>Data Protection Manager, simplifying administration </a:t>
            </a:r>
            <a:r>
              <a:rPr lang="en-US" sz="1600" dirty="0" smtClean="0">
                <a:gradFill>
                  <a:gsLst>
                    <a:gs pos="2655">
                      <a:schemeClr val="tx1"/>
                    </a:gs>
                    <a:gs pos="32000">
                      <a:schemeClr val="tx1"/>
                    </a:gs>
                  </a:gsLst>
                  <a:lin ang="5400000" scaled="0"/>
                </a:gradFill>
                <a:cs typeface="Segoe UI" pitchFamily="34" charset="0"/>
              </a:rPr>
              <a:t/>
            </a:r>
            <a:br>
              <a:rPr lang="en-US" sz="1600" dirty="0" smtClean="0">
                <a:gradFill>
                  <a:gsLst>
                    <a:gs pos="2655">
                      <a:schemeClr val="tx1"/>
                    </a:gs>
                    <a:gs pos="32000">
                      <a:schemeClr val="tx1"/>
                    </a:gs>
                  </a:gsLst>
                  <a:lin ang="5400000" scaled="0"/>
                </a:gradFill>
                <a:cs typeface="Segoe UI" pitchFamily="34" charset="0"/>
              </a:rPr>
            </a:br>
            <a:r>
              <a:rPr lang="en-US" sz="1600" dirty="0" smtClean="0">
                <a:gradFill>
                  <a:gsLst>
                    <a:gs pos="2655">
                      <a:schemeClr val="tx1"/>
                    </a:gs>
                    <a:gs pos="32000">
                      <a:schemeClr val="tx1"/>
                    </a:gs>
                  </a:gsLst>
                  <a:lin ang="5400000" scaled="0"/>
                </a:gradFill>
                <a:cs typeface="Segoe UI" pitchFamily="34" charset="0"/>
              </a:rPr>
              <a:t>and </a:t>
            </a:r>
            <a:r>
              <a:rPr lang="en-US" sz="1600" dirty="0">
                <a:gradFill>
                  <a:gsLst>
                    <a:gs pos="2655">
                      <a:schemeClr val="tx1"/>
                    </a:gs>
                    <a:gs pos="32000">
                      <a:schemeClr val="tx1"/>
                    </a:gs>
                  </a:gsLst>
                  <a:lin ang="5400000" scaled="0"/>
                </a:gradFill>
                <a:cs typeface="Segoe UI" pitchFamily="34" charset="0"/>
              </a:rPr>
              <a:t>enhancing control</a:t>
            </a:r>
            <a:r>
              <a:rPr lang="en-US" sz="1600" dirty="0" smtClean="0">
                <a:gradFill>
                  <a:gsLst>
                    <a:gs pos="2655">
                      <a:schemeClr val="tx1"/>
                    </a:gs>
                    <a:gs pos="32000">
                      <a:schemeClr val="tx1"/>
                    </a:gs>
                  </a:gsLst>
                  <a:lin ang="5400000" scaled="0"/>
                </a:gradFill>
                <a:cs typeface="Segoe UI" pitchFamily="34" charset="0"/>
              </a:rPr>
              <a:t>.</a:t>
            </a:r>
            <a:endParaRPr lang="en-US" sz="1600" dirty="0">
              <a:gradFill>
                <a:gsLst>
                  <a:gs pos="2655">
                    <a:schemeClr val="tx1"/>
                  </a:gs>
                  <a:gs pos="32000">
                    <a:schemeClr val="tx1"/>
                  </a:gs>
                </a:gsLst>
                <a:lin ang="5400000" scaled="0"/>
              </a:gradFill>
              <a:cs typeface="Segoe UI" pitchFamily="34" charset="0"/>
            </a:endParaRPr>
          </a:p>
        </p:txBody>
      </p:sp>
    </p:spTree>
    <p:extLst>
      <p:ext uri="{BB962C8B-B14F-4D97-AF65-F5344CB8AC3E}">
        <p14:creationId xmlns:p14="http://schemas.microsoft.com/office/powerpoint/2010/main" val="3976228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heel(1)">
                                      <p:cBhvr>
                                        <p:cTn id="18"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40" grpId="0"/>
      <p:bldP spid="4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6863"/>
            <a:ext cx="11888787" cy="917575"/>
          </a:xfrm>
        </p:spPr>
        <p:txBody>
          <a:bodyPr/>
          <a:lstStyle/>
          <a:p>
            <a:r>
              <a:rPr lang="en-US" dirty="0" smtClean="0">
                <a:solidFill>
                  <a:schemeClr val="bg1">
                    <a:lumMod val="50000"/>
                  </a:schemeClr>
                </a:solidFill>
              </a:rPr>
              <a:t>Azure SQL Database</a:t>
            </a:r>
            <a:endParaRPr lang="en-US" dirty="0">
              <a:solidFill>
                <a:schemeClr val="bg1">
                  <a:lumMod val="50000"/>
                </a:schemeClr>
              </a:solidFill>
            </a:endParaRPr>
          </a:p>
        </p:txBody>
      </p:sp>
      <p:sp>
        <p:nvSpPr>
          <p:cNvPr id="3" name="Text Placeholder 2"/>
          <p:cNvSpPr>
            <a:spLocks noGrp="1"/>
          </p:cNvSpPr>
          <p:nvPr>
            <p:ph type="body" sz="quarter" idx="4294967295"/>
          </p:nvPr>
        </p:nvSpPr>
        <p:spPr>
          <a:xfrm>
            <a:off x="319087" y="2230144"/>
            <a:ext cx="11888787" cy="4764381"/>
          </a:xfrm>
        </p:spPr>
        <p:txBody>
          <a:bodyPr/>
          <a:lstStyle/>
          <a:p>
            <a:r>
              <a:rPr lang="en-US" sz="3200" dirty="0"/>
              <a:t>Provision and pay-as-you-go</a:t>
            </a:r>
          </a:p>
          <a:p>
            <a:r>
              <a:rPr lang="en-US" sz="3200" dirty="0"/>
              <a:t>Elastic scale up, scale out </a:t>
            </a:r>
          </a:p>
          <a:p>
            <a:r>
              <a:rPr lang="en-US" sz="3200" dirty="0" smtClean="0"/>
              <a:t>Microsoft-backed database-as-a-service with 99.99% uptime SLA</a:t>
            </a:r>
          </a:p>
          <a:p>
            <a:r>
              <a:rPr lang="en-US" sz="3200" dirty="0" smtClean="0"/>
              <a:t>Streamlined business continuity with automatic backups and geo-replication</a:t>
            </a:r>
          </a:p>
          <a:p>
            <a:r>
              <a:rPr lang="en-US" sz="3200" dirty="0" smtClean="0"/>
              <a:t>Compliant, secure and auditable</a:t>
            </a:r>
          </a:p>
          <a:p>
            <a:r>
              <a:rPr lang="en-US" sz="3200" dirty="0" smtClean="0"/>
              <a:t>Self-managed with near zero admin</a:t>
            </a:r>
          </a:p>
          <a:p>
            <a:endParaRPr lang="en-US" sz="3200" dirty="0"/>
          </a:p>
        </p:txBody>
      </p:sp>
      <p:sp>
        <p:nvSpPr>
          <p:cNvPr id="7" name="Rectangle 6"/>
          <p:cNvSpPr/>
          <p:nvPr/>
        </p:nvSpPr>
        <p:spPr>
          <a:xfrm>
            <a:off x="135740" y="1056866"/>
            <a:ext cx="11890356" cy="646331"/>
          </a:xfrm>
          <a:prstGeom prst="rect">
            <a:avLst/>
          </a:prstGeom>
        </p:spPr>
        <p:txBody>
          <a:bodyPr wrap="square">
            <a:spAutoFit/>
          </a:bodyPr>
          <a:lstStyle/>
          <a:p>
            <a:pPr lvl="1"/>
            <a:r>
              <a:rPr lang="en-US" sz="3600" dirty="0" smtClean="0">
                <a:solidFill>
                  <a:srgbClr val="0072C6">
                    <a:lumMod val="60000"/>
                    <a:lumOff val="40000"/>
                  </a:srgbClr>
                </a:solidFill>
                <a:latin typeface="Segoe UI Light"/>
              </a:rPr>
              <a:t>Enterprise-grade database-as-a-service</a:t>
            </a:r>
            <a:endParaRPr lang="en-US" sz="3600" dirty="0">
              <a:solidFill>
                <a:srgbClr val="0072C6">
                  <a:lumMod val="60000"/>
                  <a:lumOff val="40000"/>
                </a:srgbClr>
              </a:solidFill>
              <a:latin typeface="Segoe UI Light"/>
            </a:endParaRPr>
          </a:p>
        </p:txBody>
      </p:sp>
      <p:pic>
        <p:nvPicPr>
          <p:cNvPr id="9" name="Picture 8"/>
          <p:cNvPicPr>
            <a:picLocks noChangeAspect="1"/>
          </p:cNvPicPr>
          <p:nvPr/>
        </p:nvPicPr>
        <p:blipFill rotWithShape="1">
          <a:blip r:embed="rId3"/>
          <a:srcRect r="40433"/>
          <a:stretch/>
        </p:blipFill>
        <p:spPr>
          <a:xfrm>
            <a:off x="9147199" y="615334"/>
            <a:ext cx="2590798" cy="2115760"/>
          </a:xfrm>
          <a:prstGeom prst="rect">
            <a:avLst/>
          </a:prstGeom>
        </p:spPr>
      </p:pic>
    </p:spTree>
    <p:extLst>
      <p:ext uri="{BB962C8B-B14F-4D97-AF65-F5344CB8AC3E}">
        <p14:creationId xmlns:p14="http://schemas.microsoft.com/office/powerpoint/2010/main" val="2800381352"/>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a:t>p</a:t>
            </a:r>
            <a:r>
              <a:rPr lang="en-US" dirty="0" smtClean="0"/>
              <a:t>rotection</a:t>
            </a:r>
            <a:endParaRPr lang="en-US" dirty="0"/>
          </a:p>
        </p:txBody>
      </p:sp>
      <p:sp>
        <p:nvSpPr>
          <p:cNvPr id="3" name="Text Placeholder 2"/>
          <p:cNvSpPr>
            <a:spLocks noGrp="1"/>
          </p:cNvSpPr>
          <p:nvPr>
            <p:ph type="body" sz="quarter" idx="11"/>
          </p:nvPr>
        </p:nvSpPr>
        <p:spPr>
          <a:xfrm>
            <a:off x="412425" y="2277561"/>
            <a:ext cx="11889564" cy="3958007"/>
          </a:xfrm>
        </p:spPr>
        <p:txBody>
          <a:bodyPr/>
          <a:lstStyle/>
          <a:p>
            <a:r>
              <a:rPr lang="en-US" sz="2800" dirty="0">
                <a:latin typeface="+mn-lt"/>
              </a:rPr>
              <a:t>Automatic, </a:t>
            </a:r>
            <a:r>
              <a:rPr lang="en-US" sz="2800" dirty="0" smtClean="0">
                <a:latin typeface="+mn-lt"/>
              </a:rPr>
              <a:t>continuous backups</a:t>
            </a:r>
          </a:p>
          <a:p>
            <a:pPr marL="342900" indent="-342900">
              <a:buFont typeface="Arial" panose="020B0604020202020204" pitchFamily="34" charset="0"/>
              <a:buChar char="•"/>
            </a:pPr>
            <a:r>
              <a:rPr lang="en-US" sz="2400" dirty="0" smtClean="0"/>
              <a:t>Retention varies by service tier: Basic 7 days, Standard 14 days, Premium 35 days</a:t>
            </a:r>
          </a:p>
          <a:p>
            <a:pPr marL="342900" indent="-342900">
              <a:buFont typeface="Arial" panose="020B0604020202020204" pitchFamily="34" charset="0"/>
              <a:buChar char="•"/>
            </a:pPr>
            <a:r>
              <a:rPr lang="en-US" sz="2400" dirty="0" smtClean="0"/>
              <a:t>Daily backups also copied to a remote datacenter</a:t>
            </a:r>
          </a:p>
          <a:p>
            <a:pPr marL="0" indent="0">
              <a:buNone/>
            </a:pPr>
            <a:r>
              <a:rPr lang="en-US" sz="2800" dirty="0" smtClean="0">
                <a:latin typeface="+mn-lt"/>
              </a:rPr>
              <a:t>“Oops” recovery</a:t>
            </a:r>
          </a:p>
          <a:p>
            <a:pPr marL="342900" indent="-342900">
              <a:buFont typeface="Arial" panose="020B0604020202020204" pitchFamily="34" charset="0"/>
              <a:buChar char="•"/>
            </a:pPr>
            <a:r>
              <a:rPr lang="en-US" sz="2400" dirty="0" smtClean="0"/>
              <a:t>Self-service point-in-time restore from local backups, including deleted databases</a:t>
            </a:r>
          </a:p>
          <a:p>
            <a:pPr marL="0" indent="0">
              <a:buNone/>
            </a:pPr>
            <a:r>
              <a:rPr lang="en-US" sz="2800" dirty="0" smtClean="0">
                <a:latin typeface="+mn-lt"/>
              </a:rPr>
              <a:t>Data center disaster</a:t>
            </a:r>
          </a:p>
          <a:p>
            <a:pPr marL="342900" indent="-342900">
              <a:buFont typeface="Arial" panose="020B0604020202020204" pitchFamily="34" charset="0"/>
              <a:buChar char="•"/>
            </a:pPr>
            <a:r>
              <a:rPr lang="en-US" sz="2400" dirty="0" smtClean="0"/>
              <a:t>Self-service restore from remote backups to any region at any time</a:t>
            </a:r>
          </a:p>
          <a:p>
            <a:pPr marL="0" indent="0">
              <a:buNone/>
            </a:pPr>
            <a:endParaRPr lang="en-US" sz="2400" dirty="0" smtClean="0"/>
          </a:p>
          <a:p>
            <a:pPr marL="0" indent="0">
              <a:buNone/>
            </a:pPr>
            <a:r>
              <a:rPr lang="en-US" sz="2400" dirty="0" smtClean="0"/>
              <a:t>No charge for backups, normal database rates apply for restored databases</a:t>
            </a:r>
          </a:p>
        </p:txBody>
      </p:sp>
      <p:sp>
        <p:nvSpPr>
          <p:cNvPr id="6" name="Rectangle 5"/>
          <p:cNvSpPr/>
          <p:nvPr/>
        </p:nvSpPr>
        <p:spPr>
          <a:xfrm>
            <a:off x="412424" y="1073510"/>
            <a:ext cx="11499827" cy="1015663"/>
          </a:xfrm>
          <a:prstGeom prst="rect">
            <a:avLst/>
          </a:prstGeom>
        </p:spPr>
        <p:txBody>
          <a:bodyPr wrap="square">
            <a:spAutoFit/>
          </a:bodyPr>
          <a:lstStyle/>
          <a:p>
            <a:r>
              <a:rPr lang="en-US" sz="3000" dirty="0" smtClean="0">
                <a:solidFill>
                  <a:srgbClr val="0072C6">
                    <a:lumMod val="60000"/>
                    <a:lumOff val="40000"/>
                  </a:srgbClr>
                </a:solidFill>
                <a:latin typeface="Segoe UI Light"/>
              </a:rPr>
              <a:t>Basic, Standard &amp; Premium databases are protected from accidental data corruption, deletion &amp; disaster</a:t>
            </a:r>
            <a:endParaRPr lang="en-US" sz="3000" dirty="0">
              <a:solidFill>
                <a:srgbClr val="0072C6">
                  <a:lumMod val="60000"/>
                  <a:lumOff val="40000"/>
                </a:srgbClr>
              </a:solidFill>
              <a:latin typeface="Segoe UI Light"/>
            </a:endParaRPr>
          </a:p>
        </p:txBody>
      </p:sp>
    </p:spTree>
    <p:extLst>
      <p:ext uri="{BB962C8B-B14F-4D97-AF65-F5344CB8AC3E}">
        <p14:creationId xmlns:p14="http://schemas.microsoft.com/office/powerpoint/2010/main" val="3995844521"/>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12"/>
          <p:cNvSpPr>
            <a:spLocks/>
          </p:cNvSpPr>
          <p:nvPr/>
        </p:nvSpPr>
        <p:spPr bwMode="auto">
          <a:xfrm flipH="1">
            <a:off x="10249285" y="4305779"/>
            <a:ext cx="1710702" cy="980129"/>
          </a:xfrm>
          <a:custGeom>
            <a:avLst/>
            <a:gdLst>
              <a:gd name="T0" fmla="*/ 378 w 450"/>
              <a:gd name="T1" fmla="*/ 130 h 296"/>
              <a:gd name="T2" fmla="*/ 378 w 450"/>
              <a:gd name="T3" fmla="*/ 124 h 296"/>
              <a:gd name="T4" fmla="*/ 254 w 450"/>
              <a:gd name="T5" fmla="*/ 0 h 296"/>
              <a:gd name="T6" fmla="*/ 150 w 450"/>
              <a:gd name="T7" fmla="*/ 55 h 296"/>
              <a:gd name="T8" fmla="*/ 116 w 450"/>
              <a:gd name="T9" fmla="*/ 46 h 296"/>
              <a:gd name="T10" fmla="*/ 76 w 450"/>
              <a:gd name="T11" fmla="*/ 58 h 296"/>
              <a:gd name="T12" fmla="*/ 44 w 450"/>
              <a:gd name="T13" fmla="*/ 116 h 296"/>
              <a:gd name="T14" fmla="*/ 0 w 450"/>
              <a:gd name="T15" fmla="*/ 198 h 296"/>
              <a:gd name="T16" fmla="*/ 86 w 450"/>
              <a:gd name="T17" fmla="*/ 296 h 296"/>
              <a:gd name="T18" fmla="*/ 97 w 450"/>
              <a:gd name="T19" fmla="*/ 296 h 296"/>
              <a:gd name="T20" fmla="*/ 107 w 450"/>
              <a:gd name="T21" fmla="*/ 296 h 296"/>
              <a:gd name="T22" fmla="*/ 310 w 450"/>
              <a:gd name="T23" fmla="*/ 296 h 296"/>
              <a:gd name="T24" fmla="*/ 314 w 450"/>
              <a:gd name="T25" fmla="*/ 296 h 296"/>
              <a:gd name="T26" fmla="*/ 319 w 450"/>
              <a:gd name="T27" fmla="*/ 296 h 296"/>
              <a:gd name="T28" fmla="*/ 334 w 450"/>
              <a:gd name="T29" fmla="*/ 296 h 296"/>
              <a:gd name="T30" fmla="*/ 366 w 450"/>
              <a:gd name="T31" fmla="*/ 296 h 296"/>
              <a:gd name="T32" fmla="*/ 450 w 450"/>
              <a:gd name="T33" fmla="*/ 212 h 296"/>
              <a:gd name="T34" fmla="*/ 378 w 450"/>
              <a:gd name="T35" fmla="*/ 13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96">
                <a:moveTo>
                  <a:pt x="378" y="130"/>
                </a:moveTo>
                <a:cubicBezTo>
                  <a:pt x="378" y="128"/>
                  <a:pt x="378" y="125"/>
                  <a:pt x="378" y="124"/>
                </a:cubicBezTo>
                <a:cubicBezTo>
                  <a:pt x="378" y="55"/>
                  <a:pt x="322" y="0"/>
                  <a:pt x="254" y="0"/>
                </a:cubicBezTo>
                <a:cubicBezTo>
                  <a:pt x="211" y="0"/>
                  <a:pt x="173" y="22"/>
                  <a:pt x="150" y="55"/>
                </a:cubicBezTo>
                <a:cubicBezTo>
                  <a:pt x="140" y="49"/>
                  <a:pt x="129" y="46"/>
                  <a:pt x="116" y="46"/>
                </a:cubicBezTo>
                <a:cubicBezTo>
                  <a:pt x="101" y="46"/>
                  <a:pt x="88" y="51"/>
                  <a:pt x="76" y="58"/>
                </a:cubicBezTo>
                <a:cubicBezTo>
                  <a:pt x="57" y="71"/>
                  <a:pt x="45" y="92"/>
                  <a:pt x="44" y="116"/>
                </a:cubicBezTo>
                <a:cubicBezTo>
                  <a:pt x="18" y="134"/>
                  <a:pt x="0" y="164"/>
                  <a:pt x="0" y="198"/>
                </a:cubicBezTo>
                <a:cubicBezTo>
                  <a:pt x="0" y="249"/>
                  <a:pt x="38" y="290"/>
                  <a:pt x="86" y="296"/>
                </a:cubicBezTo>
                <a:cubicBezTo>
                  <a:pt x="90" y="296"/>
                  <a:pt x="94" y="296"/>
                  <a:pt x="97" y="296"/>
                </a:cubicBezTo>
                <a:cubicBezTo>
                  <a:pt x="101" y="296"/>
                  <a:pt x="104" y="296"/>
                  <a:pt x="107" y="296"/>
                </a:cubicBezTo>
                <a:cubicBezTo>
                  <a:pt x="153" y="296"/>
                  <a:pt x="259" y="296"/>
                  <a:pt x="310" y="296"/>
                </a:cubicBezTo>
                <a:cubicBezTo>
                  <a:pt x="311" y="296"/>
                  <a:pt x="313" y="296"/>
                  <a:pt x="314" y="296"/>
                </a:cubicBezTo>
                <a:cubicBezTo>
                  <a:pt x="319" y="296"/>
                  <a:pt x="319" y="296"/>
                  <a:pt x="319" y="296"/>
                </a:cubicBezTo>
                <a:cubicBezTo>
                  <a:pt x="321" y="296"/>
                  <a:pt x="329" y="296"/>
                  <a:pt x="334" y="296"/>
                </a:cubicBezTo>
                <a:cubicBezTo>
                  <a:pt x="366" y="296"/>
                  <a:pt x="366" y="296"/>
                  <a:pt x="366" y="296"/>
                </a:cubicBezTo>
                <a:cubicBezTo>
                  <a:pt x="412" y="295"/>
                  <a:pt x="450" y="258"/>
                  <a:pt x="450" y="212"/>
                </a:cubicBezTo>
                <a:cubicBezTo>
                  <a:pt x="450" y="170"/>
                  <a:pt x="418" y="135"/>
                  <a:pt x="378" y="130"/>
                </a:cubicBezTo>
                <a:close/>
              </a:path>
            </a:pathLst>
          </a:custGeom>
          <a:solidFill>
            <a:schemeClr val="accent3">
              <a:lumMod val="50000"/>
              <a:lumOff val="50000"/>
            </a:schemeClr>
          </a:solidFill>
          <a:ln>
            <a:noFill/>
          </a:ln>
        </p:spPr>
        <p:txBody>
          <a:bodyPr vert="horz" wrap="square" lIns="91440" tIns="45720" rIns="91440" bIns="45720" numCol="1" anchor="t" anchorCtr="0" compatLnSpc="1">
            <a:prstTxWarp prst="textNoShape">
              <a:avLst/>
            </a:prstTxWarp>
          </a:bodyPr>
          <a:lstStyle/>
          <a:p>
            <a:pPr defTabSz="1218217">
              <a:defRPr/>
            </a:pPr>
            <a:endParaRPr lang="en-US" sz="2400" kern="0" dirty="0" smtClean="0">
              <a:solidFill>
                <a:srgbClr val="000000"/>
              </a:solidFill>
            </a:endParaRPr>
          </a:p>
        </p:txBody>
      </p:sp>
      <p:sp>
        <p:nvSpPr>
          <p:cNvPr id="2" name="Title 1"/>
          <p:cNvSpPr>
            <a:spLocks noGrp="1"/>
          </p:cNvSpPr>
          <p:nvPr>
            <p:ph type="title"/>
          </p:nvPr>
        </p:nvSpPr>
        <p:spPr/>
        <p:txBody>
          <a:bodyPr/>
          <a:lstStyle/>
          <a:p>
            <a:r>
              <a:rPr lang="en-US" dirty="0" smtClean="0"/>
              <a:t>Elastic scale </a:t>
            </a:r>
            <a:r>
              <a:rPr lang="en-US" dirty="0"/>
              <a:t>o</a:t>
            </a:r>
            <a:r>
              <a:rPr lang="en-US" dirty="0" smtClean="0"/>
              <a:t>ut</a:t>
            </a:r>
            <a:endParaRPr lang="en-US" sz="4400" baseline="30000" dirty="0">
              <a:solidFill>
                <a:srgbClr val="92D050"/>
              </a:solidFill>
            </a:endParaRPr>
          </a:p>
        </p:txBody>
      </p:sp>
      <p:sp>
        <p:nvSpPr>
          <p:cNvPr id="3" name="Text Placeholder 2"/>
          <p:cNvSpPr>
            <a:spLocks noGrp="1"/>
          </p:cNvSpPr>
          <p:nvPr>
            <p:ph type="body" sz="quarter" idx="11"/>
          </p:nvPr>
        </p:nvSpPr>
        <p:spPr>
          <a:xfrm>
            <a:off x="490214" y="2778858"/>
            <a:ext cx="11065702" cy="4407360"/>
          </a:xfrm>
        </p:spPr>
        <p:txBody>
          <a:bodyPr/>
          <a:lstStyle/>
          <a:p>
            <a:pPr marL="342900" indent="-342900">
              <a:lnSpc>
                <a:spcPct val="100000"/>
              </a:lnSpc>
              <a:buFont typeface="Arial" panose="020B0604020202020204" pitchFamily="34" charset="0"/>
              <a:buChar char="•"/>
            </a:pPr>
            <a:r>
              <a:rPr lang="en-US" sz="2800" dirty="0" smtClean="0"/>
              <a:t>Scale to thousands of databases using sharded database pattern </a:t>
            </a:r>
            <a:endParaRPr lang="en-US" sz="2800" dirty="0"/>
          </a:p>
          <a:p>
            <a:pPr marL="342900" indent="-342900">
              <a:lnSpc>
                <a:spcPct val="100000"/>
              </a:lnSpc>
              <a:buFont typeface="Arial" panose="020B0604020202020204" pitchFamily="34" charset="0"/>
              <a:buChar char="•"/>
            </a:pPr>
            <a:r>
              <a:rPr lang="en-US" sz="2800" dirty="0" smtClean="0"/>
              <a:t>Implemented via .NET client libraries consumed by the application</a:t>
            </a:r>
          </a:p>
          <a:p>
            <a:pPr marL="342900" indent="-342900">
              <a:lnSpc>
                <a:spcPct val="100000"/>
              </a:lnSpc>
              <a:buFont typeface="Arial" panose="020B0604020202020204" pitchFamily="34" charset="0"/>
              <a:buChar char="•"/>
            </a:pPr>
            <a:r>
              <a:rPr lang="en-US" sz="2800" dirty="0" smtClean="0"/>
              <a:t>Supports add, split, and merge shards with data movement</a:t>
            </a:r>
          </a:p>
          <a:p>
            <a:pPr marL="342900" indent="-342900">
              <a:lnSpc>
                <a:spcPct val="100000"/>
              </a:lnSpc>
              <a:buFont typeface="Arial" panose="020B0604020202020204" pitchFamily="34" charset="0"/>
              <a:buChar char="•"/>
            </a:pPr>
            <a:r>
              <a:rPr lang="en-US" sz="2800" dirty="0" smtClean="0"/>
              <a:t>Clients can merge query results from multiple shards </a:t>
            </a:r>
          </a:p>
          <a:p>
            <a:pPr marL="342900" indent="-342900">
              <a:lnSpc>
                <a:spcPct val="100000"/>
              </a:lnSpc>
              <a:buFont typeface="Arial" panose="020B0604020202020204" pitchFamily="34" charset="0"/>
              <a:buChar char="•"/>
            </a:pPr>
            <a:r>
              <a:rPr lang="en-US" sz="2800" dirty="0" smtClean="0"/>
              <a:t>Asynchronous management operations across shards </a:t>
            </a:r>
            <a:br>
              <a:rPr lang="en-US" sz="2800" dirty="0" smtClean="0"/>
            </a:br>
            <a:r>
              <a:rPr lang="en-US" sz="2800" dirty="0" smtClean="0"/>
              <a:t>(index maintenance, DDL, DML)</a:t>
            </a:r>
          </a:p>
        </p:txBody>
      </p:sp>
      <p:sp>
        <p:nvSpPr>
          <p:cNvPr id="5" name="Rectangle 4"/>
          <p:cNvSpPr/>
          <p:nvPr/>
        </p:nvSpPr>
        <p:spPr>
          <a:xfrm>
            <a:off x="274319" y="1161422"/>
            <a:ext cx="12162155" cy="1077218"/>
          </a:xfrm>
          <a:prstGeom prst="rect">
            <a:avLst/>
          </a:prstGeom>
        </p:spPr>
        <p:txBody>
          <a:bodyPr wrap="square">
            <a:spAutoFit/>
          </a:bodyPr>
          <a:lstStyle/>
          <a:p>
            <a:r>
              <a:rPr lang="en-US" sz="3200" dirty="0" smtClean="0">
                <a:solidFill>
                  <a:srgbClr val="0072C6">
                    <a:lumMod val="60000"/>
                    <a:lumOff val="40000"/>
                  </a:srgbClr>
                </a:solidFill>
                <a:latin typeface="Segoe UI Light"/>
              </a:rPr>
              <a:t>Simplified development &amp; management of high-throughput applications scaled out across a large number of databases</a:t>
            </a:r>
            <a:endParaRPr lang="en-US" sz="3200" dirty="0">
              <a:solidFill>
                <a:srgbClr val="0072C6">
                  <a:lumMod val="60000"/>
                  <a:lumOff val="40000"/>
                </a:srgbClr>
              </a:solidFill>
              <a:latin typeface="Segoe UI Light"/>
            </a:endParaRPr>
          </a:p>
        </p:txBody>
      </p:sp>
      <p:sp>
        <p:nvSpPr>
          <p:cNvPr id="28" name="Freeform 12"/>
          <p:cNvSpPr>
            <a:spLocks/>
          </p:cNvSpPr>
          <p:nvPr/>
        </p:nvSpPr>
        <p:spPr bwMode="auto">
          <a:xfrm flipH="1">
            <a:off x="8998694" y="4513810"/>
            <a:ext cx="2961293" cy="1520821"/>
          </a:xfrm>
          <a:custGeom>
            <a:avLst/>
            <a:gdLst>
              <a:gd name="T0" fmla="*/ 378 w 450"/>
              <a:gd name="T1" fmla="*/ 130 h 296"/>
              <a:gd name="T2" fmla="*/ 378 w 450"/>
              <a:gd name="T3" fmla="*/ 124 h 296"/>
              <a:gd name="T4" fmla="*/ 254 w 450"/>
              <a:gd name="T5" fmla="*/ 0 h 296"/>
              <a:gd name="T6" fmla="*/ 150 w 450"/>
              <a:gd name="T7" fmla="*/ 55 h 296"/>
              <a:gd name="T8" fmla="*/ 116 w 450"/>
              <a:gd name="T9" fmla="*/ 46 h 296"/>
              <a:gd name="T10" fmla="*/ 76 w 450"/>
              <a:gd name="T11" fmla="*/ 58 h 296"/>
              <a:gd name="T12" fmla="*/ 44 w 450"/>
              <a:gd name="T13" fmla="*/ 116 h 296"/>
              <a:gd name="T14" fmla="*/ 0 w 450"/>
              <a:gd name="T15" fmla="*/ 198 h 296"/>
              <a:gd name="T16" fmla="*/ 86 w 450"/>
              <a:gd name="T17" fmla="*/ 296 h 296"/>
              <a:gd name="T18" fmla="*/ 97 w 450"/>
              <a:gd name="T19" fmla="*/ 296 h 296"/>
              <a:gd name="T20" fmla="*/ 107 w 450"/>
              <a:gd name="T21" fmla="*/ 296 h 296"/>
              <a:gd name="T22" fmla="*/ 310 w 450"/>
              <a:gd name="T23" fmla="*/ 296 h 296"/>
              <a:gd name="T24" fmla="*/ 314 w 450"/>
              <a:gd name="T25" fmla="*/ 296 h 296"/>
              <a:gd name="T26" fmla="*/ 319 w 450"/>
              <a:gd name="T27" fmla="*/ 296 h 296"/>
              <a:gd name="T28" fmla="*/ 334 w 450"/>
              <a:gd name="T29" fmla="*/ 296 h 296"/>
              <a:gd name="T30" fmla="*/ 366 w 450"/>
              <a:gd name="T31" fmla="*/ 296 h 296"/>
              <a:gd name="T32" fmla="*/ 450 w 450"/>
              <a:gd name="T33" fmla="*/ 212 h 296"/>
              <a:gd name="T34" fmla="*/ 378 w 450"/>
              <a:gd name="T35" fmla="*/ 13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96">
                <a:moveTo>
                  <a:pt x="378" y="130"/>
                </a:moveTo>
                <a:cubicBezTo>
                  <a:pt x="378" y="128"/>
                  <a:pt x="378" y="125"/>
                  <a:pt x="378" y="124"/>
                </a:cubicBezTo>
                <a:cubicBezTo>
                  <a:pt x="378" y="55"/>
                  <a:pt x="322" y="0"/>
                  <a:pt x="254" y="0"/>
                </a:cubicBezTo>
                <a:cubicBezTo>
                  <a:pt x="211" y="0"/>
                  <a:pt x="173" y="22"/>
                  <a:pt x="150" y="55"/>
                </a:cubicBezTo>
                <a:cubicBezTo>
                  <a:pt x="140" y="49"/>
                  <a:pt x="129" y="46"/>
                  <a:pt x="116" y="46"/>
                </a:cubicBezTo>
                <a:cubicBezTo>
                  <a:pt x="101" y="46"/>
                  <a:pt x="88" y="51"/>
                  <a:pt x="76" y="58"/>
                </a:cubicBezTo>
                <a:cubicBezTo>
                  <a:pt x="57" y="71"/>
                  <a:pt x="45" y="92"/>
                  <a:pt x="44" y="116"/>
                </a:cubicBezTo>
                <a:cubicBezTo>
                  <a:pt x="18" y="134"/>
                  <a:pt x="0" y="164"/>
                  <a:pt x="0" y="198"/>
                </a:cubicBezTo>
                <a:cubicBezTo>
                  <a:pt x="0" y="249"/>
                  <a:pt x="38" y="290"/>
                  <a:pt x="86" y="296"/>
                </a:cubicBezTo>
                <a:cubicBezTo>
                  <a:pt x="90" y="296"/>
                  <a:pt x="94" y="296"/>
                  <a:pt x="97" y="296"/>
                </a:cubicBezTo>
                <a:cubicBezTo>
                  <a:pt x="101" y="296"/>
                  <a:pt x="104" y="296"/>
                  <a:pt x="107" y="296"/>
                </a:cubicBezTo>
                <a:cubicBezTo>
                  <a:pt x="153" y="296"/>
                  <a:pt x="259" y="296"/>
                  <a:pt x="310" y="296"/>
                </a:cubicBezTo>
                <a:cubicBezTo>
                  <a:pt x="311" y="296"/>
                  <a:pt x="313" y="296"/>
                  <a:pt x="314" y="296"/>
                </a:cubicBezTo>
                <a:cubicBezTo>
                  <a:pt x="319" y="296"/>
                  <a:pt x="319" y="296"/>
                  <a:pt x="319" y="296"/>
                </a:cubicBezTo>
                <a:cubicBezTo>
                  <a:pt x="321" y="296"/>
                  <a:pt x="329" y="296"/>
                  <a:pt x="334" y="296"/>
                </a:cubicBezTo>
                <a:cubicBezTo>
                  <a:pt x="366" y="296"/>
                  <a:pt x="366" y="296"/>
                  <a:pt x="366" y="296"/>
                </a:cubicBezTo>
                <a:cubicBezTo>
                  <a:pt x="412" y="295"/>
                  <a:pt x="450" y="258"/>
                  <a:pt x="450" y="212"/>
                </a:cubicBezTo>
                <a:cubicBezTo>
                  <a:pt x="450" y="170"/>
                  <a:pt x="418" y="135"/>
                  <a:pt x="378" y="130"/>
                </a:cubicBezTo>
                <a:close/>
              </a:path>
            </a:pathLst>
          </a:custGeom>
          <a:solidFill>
            <a:srgbClr val="0072C6">
              <a:lumMod val="60000"/>
              <a:lumOff val="40000"/>
            </a:srgbClr>
          </a:solidFill>
          <a:ln>
            <a:noFill/>
          </a:ln>
        </p:spPr>
        <p:txBody>
          <a:bodyPr vert="horz" wrap="square" lIns="91440" tIns="45720" rIns="91440" bIns="45720" numCol="1" anchor="t" anchorCtr="0" compatLnSpc="1">
            <a:prstTxWarp prst="textNoShape">
              <a:avLst/>
            </a:prstTxWarp>
          </a:bodyPr>
          <a:lstStyle/>
          <a:p>
            <a:pPr defTabSz="1218217">
              <a:defRPr/>
            </a:pPr>
            <a:endParaRPr lang="en-US" sz="2400" kern="0" dirty="0" smtClean="0">
              <a:solidFill>
                <a:srgbClr val="000000"/>
              </a:solidFill>
            </a:endParaRPr>
          </a:p>
        </p:txBody>
      </p:sp>
      <p:grpSp>
        <p:nvGrpSpPr>
          <p:cNvPr id="4" name="Group 3"/>
          <p:cNvGrpSpPr/>
          <p:nvPr/>
        </p:nvGrpSpPr>
        <p:grpSpPr>
          <a:xfrm>
            <a:off x="9380637" y="4982538"/>
            <a:ext cx="2431424" cy="876886"/>
            <a:chOff x="8198873" y="3586091"/>
            <a:chExt cx="2458764" cy="1040195"/>
          </a:xfrm>
        </p:grpSpPr>
        <p:sp>
          <p:nvSpPr>
            <p:cNvPr id="29" name="Flowchart: Magnetic Disk 86"/>
            <p:cNvSpPr/>
            <p:nvPr/>
          </p:nvSpPr>
          <p:spPr bwMode="auto">
            <a:xfrm>
              <a:off x="8348613" y="3945934"/>
              <a:ext cx="335096" cy="402683"/>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0072C6">
                <a:lumMod val="20000"/>
                <a:lumOff val="80000"/>
              </a:srgbClr>
            </a:solidFill>
            <a:ln w="9525" cap="flat" cmpd="sng" algn="ctr">
              <a:solidFill>
                <a:srgbClr val="0072C6">
                  <a:lumMod val="20000"/>
                  <a:lumOff val="80000"/>
                </a:srgbClr>
              </a:solidFill>
              <a:prstDash val="solid"/>
              <a:headEnd type="none" w="med" len="med"/>
              <a:tailEnd type="none" w="med" len="med"/>
            </a:ln>
            <a:effectLst/>
          </p:spPr>
          <p:txBody>
            <a:bodyPr rot="0" spcFirstLastPara="0" vertOverflow="overflow" horzOverflow="overflow" vert="horz" wrap="square" lIns="164575" tIns="131659" rIns="164575" bIns="131659" numCol="1" spcCol="0" rtlCol="0" fromWordArt="0" anchor="t" anchorCtr="0" forceAA="0" compatLnSpc="1">
              <a:prstTxWarp prst="textNoShape">
                <a:avLst/>
              </a:prstTxWarp>
              <a:noAutofit/>
            </a:bodyPr>
            <a:lstStyle/>
            <a:p>
              <a:pPr algn="ctr" defTabSz="839132" fontAlgn="base">
                <a:lnSpc>
                  <a:spcPct val="90000"/>
                </a:lnSpc>
                <a:spcBef>
                  <a:spcPct val="0"/>
                </a:spcBef>
                <a:spcAft>
                  <a:spcPct val="0"/>
                </a:spcAft>
                <a:defRPr/>
              </a:pPr>
              <a:endParaRPr lang="en-US" sz="2160" kern="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Flowchart: Magnetic Disk 86"/>
            <p:cNvSpPr/>
            <p:nvPr/>
          </p:nvSpPr>
          <p:spPr bwMode="auto">
            <a:xfrm>
              <a:off x="8739878" y="3946528"/>
              <a:ext cx="335096" cy="402683"/>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0072C6">
                <a:lumMod val="20000"/>
                <a:lumOff val="80000"/>
              </a:srgbClr>
            </a:solidFill>
            <a:ln w="9525" cap="flat" cmpd="sng" algn="ctr">
              <a:solidFill>
                <a:srgbClr val="0072C6">
                  <a:lumMod val="20000"/>
                  <a:lumOff val="80000"/>
                </a:srgbClr>
              </a:solidFill>
              <a:prstDash val="solid"/>
              <a:headEnd type="none" w="med" len="med"/>
              <a:tailEnd type="none" w="med" len="med"/>
            </a:ln>
            <a:effectLst/>
          </p:spPr>
          <p:txBody>
            <a:bodyPr rot="0" spcFirstLastPara="0" vertOverflow="overflow" horzOverflow="overflow" vert="horz" wrap="square" lIns="164575" tIns="131659" rIns="164575" bIns="131659" numCol="1" spcCol="0" rtlCol="0" fromWordArt="0" anchor="t" anchorCtr="0" forceAA="0" compatLnSpc="1">
              <a:prstTxWarp prst="textNoShape">
                <a:avLst/>
              </a:prstTxWarp>
              <a:noAutofit/>
            </a:bodyPr>
            <a:lstStyle/>
            <a:p>
              <a:pPr algn="ctr" defTabSz="839132" fontAlgn="base">
                <a:lnSpc>
                  <a:spcPct val="90000"/>
                </a:lnSpc>
                <a:spcBef>
                  <a:spcPct val="0"/>
                </a:spcBef>
                <a:spcAft>
                  <a:spcPct val="0"/>
                </a:spcAft>
                <a:defRPr/>
              </a:pPr>
              <a:endParaRPr lang="en-US" sz="2160" kern="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Flowchart: Magnetic Disk 86"/>
            <p:cNvSpPr/>
            <p:nvPr/>
          </p:nvSpPr>
          <p:spPr bwMode="auto">
            <a:xfrm>
              <a:off x="9512984" y="3946528"/>
              <a:ext cx="335096" cy="402683"/>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0072C6">
                <a:lumMod val="20000"/>
                <a:lumOff val="80000"/>
              </a:srgbClr>
            </a:solidFill>
            <a:ln w="9525" cap="flat" cmpd="sng" algn="ctr">
              <a:solidFill>
                <a:srgbClr val="0072C6">
                  <a:lumMod val="20000"/>
                  <a:lumOff val="80000"/>
                </a:srgbClr>
              </a:solidFill>
              <a:prstDash val="solid"/>
              <a:headEnd type="none" w="med" len="med"/>
              <a:tailEnd type="none" w="med" len="med"/>
            </a:ln>
            <a:effectLst/>
          </p:spPr>
          <p:txBody>
            <a:bodyPr rot="0" spcFirstLastPara="0" vertOverflow="overflow" horzOverflow="overflow" vert="horz" wrap="square" lIns="164575" tIns="131659" rIns="164575" bIns="131659" numCol="1" spcCol="0" rtlCol="0" fromWordArt="0" anchor="t" anchorCtr="0" forceAA="0" compatLnSpc="1">
              <a:prstTxWarp prst="textNoShape">
                <a:avLst/>
              </a:prstTxWarp>
              <a:noAutofit/>
            </a:bodyPr>
            <a:lstStyle/>
            <a:p>
              <a:pPr algn="ctr" defTabSz="839132" fontAlgn="base">
                <a:lnSpc>
                  <a:spcPct val="90000"/>
                </a:lnSpc>
                <a:spcBef>
                  <a:spcPct val="0"/>
                </a:spcBef>
                <a:spcAft>
                  <a:spcPct val="0"/>
                </a:spcAft>
                <a:defRPr/>
              </a:pPr>
              <a:endParaRPr lang="en-US" sz="2160" kern="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2" name="Flowchart: Magnetic Disk 86"/>
            <p:cNvSpPr/>
            <p:nvPr/>
          </p:nvSpPr>
          <p:spPr bwMode="auto">
            <a:xfrm>
              <a:off x="10231064" y="3949753"/>
              <a:ext cx="335096" cy="402683"/>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0072C6">
                <a:lumMod val="20000"/>
                <a:lumOff val="80000"/>
              </a:srgbClr>
            </a:solidFill>
            <a:ln w="9525" cap="flat" cmpd="sng" algn="ctr">
              <a:solidFill>
                <a:srgbClr val="0072C6">
                  <a:lumMod val="20000"/>
                  <a:lumOff val="80000"/>
                </a:srgbClr>
              </a:solidFill>
              <a:prstDash val="solid"/>
              <a:headEnd type="none" w="med" len="med"/>
              <a:tailEnd type="none" w="med" len="med"/>
            </a:ln>
            <a:effectLst/>
          </p:spPr>
          <p:txBody>
            <a:bodyPr rot="0" spcFirstLastPara="0" vertOverflow="overflow" horzOverflow="overflow" vert="horz" wrap="square" lIns="164575" tIns="131659" rIns="164575" bIns="131659" numCol="1" spcCol="0" rtlCol="0" fromWordArt="0" anchor="t" anchorCtr="0" forceAA="0" compatLnSpc="1">
              <a:prstTxWarp prst="textNoShape">
                <a:avLst/>
              </a:prstTxWarp>
              <a:noAutofit/>
            </a:bodyPr>
            <a:lstStyle/>
            <a:p>
              <a:pPr algn="ctr" defTabSz="839132" fontAlgn="base">
                <a:lnSpc>
                  <a:spcPct val="90000"/>
                </a:lnSpc>
                <a:spcBef>
                  <a:spcPct val="0"/>
                </a:spcBef>
                <a:spcAft>
                  <a:spcPct val="0"/>
                </a:spcAft>
                <a:defRPr/>
              </a:pPr>
              <a:endParaRPr lang="en-US" sz="2160" kern="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3" name="Oval 32"/>
            <p:cNvSpPr/>
            <p:nvPr/>
          </p:nvSpPr>
          <p:spPr>
            <a:xfrm>
              <a:off x="9904953" y="4239508"/>
              <a:ext cx="81886" cy="81886"/>
            </a:xfrm>
            <a:prstGeom prst="ellipse">
              <a:avLst/>
            </a:prstGeom>
            <a:solidFill>
              <a:srgbClr val="0072C6">
                <a:lumMod val="20000"/>
                <a:lumOff val="80000"/>
              </a:srgb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1218217">
                <a:defRPr/>
              </a:pPr>
              <a:endParaRPr lang="en-US" sz="1600" kern="0" dirty="0" smtClean="0">
                <a:solidFill>
                  <a:srgbClr val="68217A"/>
                </a:solidFill>
              </a:endParaRPr>
            </a:p>
          </p:txBody>
        </p:sp>
        <p:sp>
          <p:nvSpPr>
            <p:cNvPr id="34" name="Oval 33"/>
            <p:cNvSpPr/>
            <p:nvPr/>
          </p:nvSpPr>
          <p:spPr>
            <a:xfrm>
              <a:off x="10111945" y="4239508"/>
              <a:ext cx="81886" cy="81886"/>
            </a:xfrm>
            <a:prstGeom prst="ellipse">
              <a:avLst/>
            </a:prstGeom>
            <a:solidFill>
              <a:srgbClr val="0072C6">
                <a:lumMod val="20000"/>
                <a:lumOff val="80000"/>
              </a:srgb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1218217">
                <a:defRPr/>
              </a:pPr>
              <a:endParaRPr lang="en-US" sz="1600" kern="0" dirty="0" smtClean="0">
                <a:solidFill>
                  <a:srgbClr val="68217A"/>
                </a:solidFill>
              </a:endParaRPr>
            </a:p>
          </p:txBody>
        </p:sp>
        <p:sp>
          <p:nvSpPr>
            <p:cNvPr id="35" name="Oval 34"/>
            <p:cNvSpPr/>
            <p:nvPr/>
          </p:nvSpPr>
          <p:spPr>
            <a:xfrm>
              <a:off x="10008449" y="4239508"/>
              <a:ext cx="81886" cy="81886"/>
            </a:xfrm>
            <a:prstGeom prst="ellipse">
              <a:avLst/>
            </a:prstGeom>
            <a:solidFill>
              <a:srgbClr val="0072C6">
                <a:lumMod val="20000"/>
                <a:lumOff val="80000"/>
              </a:srgb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1218217">
                <a:defRPr/>
              </a:pPr>
              <a:endParaRPr lang="en-US" sz="1600" kern="0" dirty="0" smtClean="0">
                <a:solidFill>
                  <a:srgbClr val="68217A"/>
                </a:solidFill>
              </a:endParaRPr>
            </a:p>
          </p:txBody>
        </p:sp>
        <p:sp>
          <p:nvSpPr>
            <p:cNvPr id="44" name="TextBox 43"/>
            <p:cNvSpPr txBox="1"/>
            <p:nvPr/>
          </p:nvSpPr>
          <p:spPr>
            <a:xfrm>
              <a:off x="8313727" y="3586091"/>
              <a:ext cx="1864515" cy="299805"/>
            </a:xfrm>
            <a:prstGeom prst="rect">
              <a:avLst/>
            </a:prstGeom>
            <a:noFill/>
          </p:spPr>
          <p:txBody>
            <a:bodyPr wrap="square" rtlCol="0">
              <a:spAutoFit/>
            </a:bodyPr>
            <a:lstStyle/>
            <a:p>
              <a:pPr>
                <a:defRPr/>
              </a:pPr>
              <a:r>
                <a:rPr lang="en-US" kern="0" dirty="0" smtClean="0">
                  <a:solidFill>
                    <a:srgbClr val="FFFFFF"/>
                  </a:solidFill>
                  <a:latin typeface="Segoe UI Light"/>
                </a:rPr>
                <a:t>SQL Database Shards</a:t>
              </a:r>
            </a:p>
          </p:txBody>
        </p:sp>
        <p:sp>
          <p:nvSpPr>
            <p:cNvPr id="52" name="Flowchart: Magnetic Disk 86"/>
            <p:cNvSpPr/>
            <p:nvPr/>
          </p:nvSpPr>
          <p:spPr bwMode="auto">
            <a:xfrm>
              <a:off x="9122261" y="3946528"/>
              <a:ext cx="335096" cy="402683"/>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0072C6">
                <a:lumMod val="20000"/>
                <a:lumOff val="80000"/>
              </a:srgbClr>
            </a:solidFill>
            <a:ln w="9525" cap="flat" cmpd="sng" algn="ctr">
              <a:solidFill>
                <a:srgbClr val="0072C6">
                  <a:lumMod val="20000"/>
                  <a:lumOff val="80000"/>
                </a:srgbClr>
              </a:solidFill>
              <a:prstDash val="solid"/>
              <a:headEnd type="none" w="med" len="med"/>
              <a:tailEnd type="none" w="med" len="med"/>
            </a:ln>
            <a:effectLst/>
          </p:spPr>
          <p:txBody>
            <a:bodyPr rot="0" spcFirstLastPara="0" vertOverflow="overflow" horzOverflow="overflow" vert="horz" wrap="square" lIns="164575" tIns="131659" rIns="164575" bIns="131659" numCol="1" spcCol="0" rtlCol="0" fromWordArt="0" anchor="t" anchorCtr="0" forceAA="0" compatLnSpc="1">
              <a:prstTxWarp prst="textNoShape">
                <a:avLst/>
              </a:prstTxWarp>
              <a:noAutofit/>
            </a:bodyPr>
            <a:lstStyle/>
            <a:p>
              <a:pPr algn="ctr" defTabSz="839132" fontAlgn="base">
                <a:lnSpc>
                  <a:spcPct val="90000"/>
                </a:lnSpc>
                <a:spcBef>
                  <a:spcPct val="0"/>
                </a:spcBef>
                <a:spcAft>
                  <a:spcPct val="0"/>
                </a:spcAft>
                <a:defRPr/>
              </a:pPr>
              <a:endParaRPr lang="en-US" sz="2160" kern="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4" name="Left Brace 63"/>
            <p:cNvSpPr/>
            <p:nvPr/>
          </p:nvSpPr>
          <p:spPr>
            <a:xfrm rot="16200000">
              <a:off x="9291329" y="3259979"/>
              <a:ext cx="273851" cy="2458764"/>
            </a:xfrm>
            <a:prstGeom prst="leftBrace">
              <a:avLst>
                <a:gd name="adj1" fmla="val 39637"/>
                <a:gd name="adj2" fmla="val 49613"/>
              </a:avLst>
            </a:prstGeom>
            <a:ln w="28575">
              <a:solidFill>
                <a:schemeClr val="accent3">
                  <a:lumMod val="50000"/>
                  <a:lumOff val="5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spTree>
    <p:extLst>
      <p:ext uri="{BB962C8B-B14F-4D97-AF65-F5344CB8AC3E}">
        <p14:creationId xmlns:p14="http://schemas.microsoft.com/office/powerpoint/2010/main" val="3576151688"/>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22012" y="246898"/>
            <a:ext cx="11888787" cy="917575"/>
          </a:xfrm>
        </p:spPr>
        <p:txBody>
          <a:bodyPr/>
          <a:lstStyle/>
          <a:p>
            <a:r>
              <a:rPr lang="en-US" dirty="0">
                <a:solidFill>
                  <a:schemeClr val="bg1">
                    <a:lumMod val="50000"/>
                  </a:schemeClr>
                </a:solidFill>
              </a:rPr>
              <a:t>Point In Time Restore</a:t>
            </a:r>
          </a:p>
        </p:txBody>
      </p:sp>
      <p:sp>
        <p:nvSpPr>
          <p:cNvPr id="37" name="Text Placeholder 36"/>
          <p:cNvSpPr>
            <a:spLocks noGrp="1"/>
          </p:cNvSpPr>
          <p:nvPr>
            <p:ph type="body" sz="quarter" idx="4294967295"/>
          </p:nvPr>
        </p:nvSpPr>
        <p:spPr>
          <a:xfrm>
            <a:off x="334212" y="1245265"/>
            <a:ext cx="6672263" cy="5749260"/>
          </a:xfrm>
        </p:spPr>
        <p:txBody>
          <a:bodyPr/>
          <a:lstStyle/>
          <a:p>
            <a:r>
              <a:rPr lang="en-US" sz="3200" dirty="0">
                <a:latin typeface="Segoe UI Light" panose="020B0502040204020203" pitchFamily="34" charset="0"/>
                <a:cs typeface="Segoe UI Light" panose="020B0502040204020203" pitchFamily="34" charset="0"/>
              </a:rPr>
              <a:t>Automatic Backup</a:t>
            </a:r>
          </a:p>
          <a:p>
            <a:pPr lvl="1"/>
            <a:r>
              <a:rPr lang="en-US" dirty="0">
                <a:latin typeface="Segoe UI Light" panose="020B0502040204020203" pitchFamily="34" charset="0"/>
                <a:cs typeface="Segoe UI Light" panose="020B0502040204020203" pitchFamily="34" charset="0"/>
              </a:rPr>
              <a:t>Full backups weekly, diff backup daily, </a:t>
            </a:r>
            <a:br>
              <a:rPr lang="en-US" dirty="0">
                <a:latin typeface="Segoe UI Light" panose="020B0502040204020203" pitchFamily="34" charset="0"/>
                <a:cs typeface="Segoe UI Light" panose="020B0502040204020203" pitchFamily="34" charset="0"/>
              </a:rPr>
            </a:br>
            <a:r>
              <a:rPr lang="en-US" dirty="0">
                <a:latin typeface="Segoe UI Light" panose="020B0502040204020203" pitchFamily="34" charset="0"/>
                <a:cs typeface="Segoe UI Light" panose="020B0502040204020203" pitchFamily="34" charset="0"/>
              </a:rPr>
              <a:t>log backups every 5 min</a:t>
            </a:r>
          </a:p>
          <a:p>
            <a:pPr lvl="1"/>
            <a:r>
              <a:rPr lang="en-US" dirty="0">
                <a:latin typeface="Segoe UI Light" panose="020B0502040204020203" pitchFamily="34" charset="0"/>
                <a:cs typeface="Segoe UI Light" panose="020B0502040204020203" pitchFamily="34" charset="0"/>
              </a:rPr>
              <a:t>Daily and weekly backups automatically uploaded to geo-redundant Azure Storage</a:t>
            </a:r>
          </a:p>
          <a:p>
            <a:r>
              <a:rPr lang="en-US" sz="3200" dirty="0">
                <a:latin typeface="Segoe UI Light" panose="020B0502040204020203" pitchFamily="34" charset="0"/>
                <a:cs typeface="Segoe UI Light" panose="020B0502040204020203" pitchFamily="34" charset="0"/>
              </a:rPr>
              <a:t>Self-service restore</a:t>
            </a:r>
          </a:p>
          <a:p>
            <a:pPr lvl="1"/>
            <a:r>
              <a:rPr lang="en-US" dirty="0" smtClean="0">
                <a:latin typeface="Segoe UI Light" panose="020B0502040204020203" pitchFamily="34" charset="0"/>
                <a:cs typeface="Segoe UI Light" panose="020B0502040204020203" pitchFamily="34" charset="0"/>
              </a:rPr>
              <a:t>REST </a:t>
            </a:r>
            <a:r>
              <a:rPr lang="en-US" dirty="0">
                <a:latin typeface="Segoe UI Light" panose="020B0502040204020203" pitchFamily="34" charset="0"/>
                <a:cs typeface="Segoe UI Light" panose="020B0502040204020203" pitchFamily="34" charset="0"/>
              </a:rPr>
              <a:t>API, PowerShell or Portal</a:t>
            </a:r>
          </a:p>
          <a:p>
            <a:pPr lvl="1"/>
            <a:r>
              <a:rPr lang="en-US" dirty="0">
                <a:latin typeface="Segoe UI Light" panose="020B0502040204020203" pitchFamily="34" charset="0"/>
                <a:cs typeface="Segoe UI Light" panose="020B0502040204020203" pitchFamily="34" charset="0"/>
              </a:rPr>
              <a:t>Creates a new database in the same logical server</a:t>
            </a:r>
          </a:p>
          <a:p>
            <a:r>
              <a:rPr lang="en-US" sz="3200" dirty="0">
                <a:latin typeface="Segoe UI Light" panose="020B0502040204020203" pitchFamily="34" charset="0"/>
                <a:cs typeface="Segoe UI Light" panose="020B0502040204020203" pitchFamily="34" charset="0"/>
              </a:rPr>
              <a:t>Tiered Retention Policy</a:t>
            </a:r>
          </a:p>
          <a:p>
            <a:pPr lvl="1"/>
            <a:r>
              <a:rPr lang="en-US" dirty="0" smtClean="0">
                <a:latin typeface="Segoe UI Light" panose="020B0502040204020203" pitchFamily="34" charset="0"/>
                <a:cs typeface="Segoe UI Light" panose="020B0502040204020203" pitchFamily="34" charset="0"/>
              </a:rPr>
              <a:t>Basic - 7 days</a:t>
            </a:r>
          </a:p>
          <a:p>
            <a:pPr lvl="1"/>
            <a:r>
              <a:rPr lang="en-US" dirty="0" smtClean="0">
                <a:latin typeface="Segoe UI Light" panose="020B0502040204020203" pitchFamily="34" charset="0"/>
                <a:cs typeface="Segoe UI Light" panose="020B0502040204020203" pitchFamily="34" charset="0"/>
              </a:rPr>
              <a:t>Standard - </a:t>
            </a:r>
            <a:r>
              <a:rPr lang="en-US" dirty="0">
                <a:latin typeface="Segoe UI Light" panose="020B0502040204020203" pitchFamily="34" charset="0"/>
                <a:cs typeface="Segoe UI Light" panose="020B0502040204020203" pitchFamily="34" charset="0"/>
              </a:rPr>
              <a:t>14 </a:t>
            </a:r>
            <a:r>
              <a:rPr lang="en-US" dirty="0" smtClean="0">
                <a:latin typeface="Segoe UI Light" panose="020B0502040204020203" pitchFamily="34" charset="0"/>
                <a:cs typeface="Segoe UI Light" panose="020B0502040204020203" pitchFamily="34" charset="0"/>
              </a:rPr>
              <a:t>days</a:t>
            </a:r>
          </a:p>
          <a:p>
            <a:pPr lvl="1"/>
            <a:r>
              <a:rPr lang="en-US" dirty="0" smtClean="0">
                <a:latin typeface="Segoe UI Light" panose="020B0502040204020203" pitchFamily="34" charset="0"/>
                <a:cs typeface="Segoe UI Light" panose="020B0502040204020203" pitchFamily="34" charset="0"/>
              </a:rPr>
              <a:t>Premium </a:t>
            </a:r>
            <a:r>
              <a:rPr lang="en-US" dirty="0">
                <a:latin typeface="Segoe UI Light" panose="020B0502040204020203" pitchFamily="34" charset="0"/>
                <a:cs typeface="Segoe UI Light" panose="020B0502040204020203" pitchFamily="34" charset="0"/>
              </a:rPr>
              <a:t>- 35 days</a:t>
            </a:r>
          </a:p>
          <a:p>
            <a:endParaRPr lang="en-US" dirty="0"/>
          </a:p>
        </p:txBody>
      </p:sp>
      <p:grpSp>
        <p:nvGrpSpPr>
          <p:cNvPr id="5" name="Group 4"/>
          <p:cNvGrpSpPr/>
          <p:nvPr/>
        </p:nvGrpSpPr>
        <p:grpSpPr>
          <a:xfrm>
            <a:off x="7483051" y="1909553"/>
            <a:ext cx="3764386" cy="4812072"/>
            <a:chOff x="3101235" y="1931751"/>
            <a:chExt cx="2158259" cy="2514670"/>
          </a:xfrm>
        </p:grpSpPr>
        <p:pic>
          <p:nvPicPr>
            <p:cNvPr id="6"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3101235" y="1931752"/>
              <a:ext cx="718893" cy="2514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3820128" y="1931751"/>
              <a:ext cx="718893" cy="2514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4540601" y="1931752"/>
              <a:ext cx="718893" cy="2514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 name="Cloud"/>
          <p:cNvSpPr>
            <a:spLocks noChangeAspect="1" noEditPoints="1" noChangeArrowheads="1"/>
          </p:cNvSpPr>
          <p:nvPr/>
        </p:nvSpPr>
        <p:spPr bwMode="auto">
          <a:xfrm>
            <a:off x="7513134" y="326067"/>
            <a:ext cx="3449900" cy="2535621"/>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ADDC">
              <a:lumMod val="40000"/>
              <a:lumOff val="60000"/>
            </a:srgbClr>
          </a:solidFill>
          <a:ln w="9525">
            <a:solidFill>
              <a:srgbClr val="000000"/>
            </a:solidFill>
            <a:miter lim="800000"/>
            <a:headEnd/>
            <a:tailEnd/>
          </a:ln>
          <a:effectLst>
            <a:outerShdw dist="107763" dir="2700000" algn="ctr" rotWithShape="0">
              <a:srgbClr val="808080"/>
            </a:outerShdw>
          </a:effectLst>
        </p:spPr>
        <p:txBody>
          <a:bodyPr vert="horz" wrap="square" lIns="68580" tIns="34290" rIns="68580" bIns="34290" numCol="1" anchor="t" anchorCtr="0" compatLnSpc="1">
            <a:prstTxWarp prst="textNoShape">
              <a:avLst/>
            </a:prstTxWarp>
          </a:bodyPr>
          <a:lstStyle/>
          <a:p>
            <a:pPr algn="ctr" defTabSz="685759">
              <a:defRPr/>
            </a:pPr>
            <a:endParaRPr lang="en-US" sz="1399" b="1" kern="0" dirty="0">
              <a:solidFill>
                <a:srgbClr val="4E5B6F">
                  <a:lumMod val="50000"/>
                </a:srgbClr>
              </a:solidFill>
            </a:endParaRPr>
          </a:p>
        </p:txBody>
      </p:sp>
      <p:grpSp>
        <p:nvGrpSpPr>
          <p:cNvPr id="11" name="Group 10"/>
          <p:cNvGrpSpPr/>
          <p:nvPr/>
        </p:nvGrpSpPr>
        <p:grpSpPr>
          <a:xfrm>
            <a:off x="8195510" y="861476"/>
            <a:ext cx="1133911" cy="597069"/>
            <a:chOff x="4174529" y="3708303"/>
            <a:chExt cx="1157883" cy="618374"/>
          </a:xfrm>
        </p:grpSpPr>
        <p:sp>
          <p:nvSpPr>
            <p:cNvPr id="12" name="Flowchart: Document 11"/>
            <p:cNvSpPr/>
            <p:nvPr/>
          </p:nvSpPr>
          <p:spPr bwMode="auto">
            <a:xfrm>
              <a:off x="4175581" y="3714029"/>
              <a:ext cx="1156831" cy="612648"/>
            </a:xfrm>
            <a:prstGeom prst="flowChartDocument">
              <a:avLst/>
            </a:prstGeom>
            <a:solidFill>
              <a:srgbClr val="64BE00">
                <a:lumMod val="60000"/>
                <a:lumOff val="40000"/>
              </a:srgbClr>
            </a:solidFill>
            <a:ln w="9525" cap="flat" cmpd="sng" algn="ctr">
              <a:solidFill>
                <a:srgbClr val="000000"/>
              </a:solidFill>
              <a:prstDash val="solid"/>
              <a:headEnd type="none" w="med" len="med"/>
              <a:tailEnd type="none" w="med" len="med"/>
            </a:ln>
            <a:effectLst/>
          </p:spPr>
          <p:txBody>
            <a:bodyPr vert="horz" wrap="square" lIns="91423" tIns="45711" rIns="91423" bIns="45711" numCol="1" rtlCol="0" anchor="t" anchorCtr="0" compatLnSpc="1">
              <a:prstTxWarp prst="textNoShape">
                <a:avLst/>
              </a:prstTxWarp>
            </a:bodyPr>
            <a:lstStyle/>
            <a:p>
              <a:pPr defTabSz="914187">
                <a:defRPr/>
              </a:pPr>
              <a:endParaRPr lang="en-US" sz="600" kern="0" dirty="0">
                <a:solidFill>
                  <a:srgbClr val="000000"/>
                </a:solidFill>
              </a:endParaRPr>
            </a:p>
          </p:txBody>
        </p:sp>
        <p:sp>
          <p:nvSpPr>
            <p:cNvPr id="13" name="TextBox 12"/>
            <p:cNvSpPr txBox="1"/>
            <p:nvPr/>
          </p:nvSpPr>
          <p:spPr>
            <a:xfrm>
              <a:off x="4174529" y="3708303"/>
              <a:ext cx="882676" cy="234274"/>
            </a:xfrm>
            <a:prstGeom prst="rect">
              <a:avLst/>
            </a:prstGeom>
            <a:noFill/>
          </p:spPr>
          <p:txBody>
            <a:bodyPr wrap="none" lIns="68580" tIns="34290" rIns="68580" bIns="34290" rtlCol="0">
              <a:spAutoFit/>
            </a:bodyPr>
            <a:lstStyle/>
            <a:p>
              <a:pPr defTabSz="914187">
                <a:defRPr/>
              </a:pPr>
              <a:r>
                <a:rPr lang="en-US" sz="1000" kern="0" dirty="0">
                  <a:solidFill>
                    <a:srgbClr val="000000"/>
                  </a:solidFill>
                </a:rPr>
                <a:t>sabcp01bl21</a:t>
              </a:r>
            </a:p>
          </p:txBody>
        </p:sp>
      </p:grpSp>
      <p:grpSp>
        <p:nvGrpSpPr>
          <p:cNvPr id="14" name="Group 13"/>
          <p:cNvGrpSpPr/>
          <p:nvPr/>
        </p:nvGrpSpPr>
        <p:grpSpPr>
          <a:xfrm>
            <a:off x="8441006" y="1194746"/>
            <a:ext cx="1185737" cy="591541"/>
            <a:chOff x="4350206" y="3960829"/>
            <a:chExt cx="1210806" cy="612648"/>
          </a:xfrm>
        </p:grpSpPr>
        <p:sp>
          <p:nvSpPr>
            <p:cNvPr id="15" name="Flowchart: Document 14"/>
            <p:cNvSpPr/>
            <p:nvPr/>
          </p:nvSpPr>
          <p:spPr bwMode="auto">
            <a:xfrm>
              <a:off x="4350206" y="3960829"/>
              <a:ext cx="1210806" cy="612648"/>
            </a:xfrm>
            <a:prstGeom prst="flowChartDocument">
              <a:avLst/>
            </a:prstGeom>
            <a:solidFill>
              <a:srgbClr val="EF3B28">
                <a:lumMod val="60000"/>
                <a:lumOff val="40000"/>
              </a:srgbClr>
            </a:solidFill>
            <a:ln w="9525" cap="flat" cmpd="sng" algn="ctr">
              <a:solidFill>
                <a:srgbClr val="000000"/>
              </a:solidFill>
              <a:prstDash val="solid"/>
              <a:headEnd type="none" w="med" len="med"/>
              <a:tailEnd type="none" w="med" len="med"/>
            </a:ln>
            <a:effectLst/>
          </p:spPr>
          <p:txBody>
            <a:bodyPr vert="horz" wrap="square" lIns="91423" tIns="45711" rIns="91423" bIns="45711" numCol="1" rtlCol="0" anchor="t" anchorCtr="0" compatLnSpc="1">
              <a:prstTxWarp prst="textNoShape">
                <a:avLst/>
              </a:prstTxWarp>
            </a:bodyPr>
            <a:lstStyle/>
            <a:p>
              <a:pPr defTabSz="914187">
                <a:defRPr/>
              </a:pPr>
              <a:endParaRPr lang="en-US" sz="600" kern="0" dirty="0">
                <a:solidFill>
                  <a:srgbClr val="000000"/>
                </a:solidFill>
              </a:endParaRPr>
            </a:p>
          </p:txBody>
        </p:sp>
        <p:sp>
          <p:nvSpPr>
            <p:cNvPr id="16" name="TextBox 15"/>
            <p:cNvSpPr txBox="1"/>
            <p:nvPr/>
          </p:nvSpPr>
          <p:spPr>
            <a:xfrm>
              <a:off x="4362864" y="3962401"/>
              <a:ext cx="1198148" cy="234273"/>
            </a:xfrm>
            <a:prstGeom prst="rect">
              <a:avLst/>
            </a:prstGeom>
            <a:solidFill>
              <a:srgbClr val="EF3B28">
                <a:lumMod val="60000"/>
                <a:lumOff val="40000"/>
              </a:srgbClr>
            </a:solidFill>
          </p:spPr>
          <p:txBody>
            <a:bodyPr wrap="square" lIns="68580" tIns="34290" rIns="68580" bIns="34290" rtlCol="0">
              <a:spAutoFit/>
            </a:bodyPr>
            <a:lstStyle/>
            <a:p>
              <a:pPr defTabSz="914187">
                <a:defRPr/>
              </a:pPr>
              <a:r>
                <a:rPr lang="en-US" sz="1000" kern="0" dirty="0">
                  <a:solidFill>
                    <a:srgbClr val="000000"/>
                  </a:solidFill>
                </a:rPr>
                <a:t>sabcp02bl21</a:t>
              </a:r>
            </a:p>
          </p:txBody>
        </p:sp>
      </p:grpSp>
      <p:grpSp>
        <p:nvGrpSpPr>
          <p:cNvPr id="17" name="Group 16"/>
          <p:cNvGrpSpPr/>
          <p:nvPr/>
        </p:nvGrpSpPr>
        <p:grpSpPr>
          <a:xfrm>
            <a:off x="8670755" y="1510755"/>
            <a:ext cx="1185737" cy="591541"/>
            <a:chOff x="4350206" y="3960829"/>
            <a:chExt cx="1210806" cy="612648"/>
          </a:xfrm>
          <a:solidFill>
            <a:srgbClr val="000000">
              <a:lumMod val="50000"/>
              <a:lumOff val="50000"/>
            </a:srgbClr>
          </a:solidFill>
        </p:grpSpPr>
        <p:sp>
          <p:nvSpPr>
            <p:cNvPr id="18" name="Flowchart: Document 17"/>
            <p:cNvSpPr/>
            <p:nvPr/>
          </p:nvSpPr>
          <p:spPr bwMode="auto">
            <a:xfrm>
              <a:off x="4350206" y="3960829"/>
              <a:ext cx="1210806" cy="612648"/>
            </a:xfrm>
            <a:prstGeom prst="flowChartDocument">
              <a:avLst/>
            </a:prstGeom>
            <a:grpFill/>
            <a:ln w="9525" cap="flat" cmpd="sng" algn="ctr">
              <a:solidFill>
                <a:srgbClr val="000000"/>
              </a:solidFill>
              <a:prstDash val="solid"/>
              <a:headEnd type="none" w="med" len="med"/>
              <a:tailEnd type="none" w="med" len="med"/>
            </a:ln>
            <a:effectLst/>
          </p:spPr>
          <p:txBody>
            <a:bodyPr vert="horz" wrap="square" lIns="91423" tIns="45711" rIns="91423" bIns="45711" numCol="1" rtlCol="0" anchor="t" anchorCtr="0" compatLnSpc="1">
              <a:prstTxWarp prst="textNoShape">
                <a:avLst/>
              </a:prstTxWarp>
            </a:bodyPr>
            <a:lstStyle/>
            <a:p>
              <a:pPr defTabSz="914187">
                <a:defRPr/>
              </a:pPr>
              <a:endParaRPr lang="en-US" sz="600" kern="0" dirty="0">
                <a:solidFill>
                  <a:srgbClr val="000000"/>
                </a:solidFill>
              </a:endParaRPr>
            </a:p>
          </p:txBody>
        </p:sp>
        <p:sp>
          <p:nvSpPr>
            <p:cNvPr id="19" name="TextBox 18"/>
            <p:cNvSpPr txBox="1"/>
            <p:nvPr/>
          </p:nvSpPr>
          <p:spPr>
            <a:xfrm>
              <a:off x="4362864" y="3977031"/>
              <a:ext cx="1198148" cy="234273"/>
            </a:xfrm>
            <a:prstGeom prst="rect">
              <a:avLst/>
            </a:prstGeom>
            <a:grpFill/>
          </p:spPr>
          <p:txBody>
            <a:bodyPr wrap="square" lIns="68580" tIns="34290" rIns="68580" bIns="34290" rtlCol="0">
              <a:spAutoFit/>
            </a:bodyPr>
            <a:lstStyle/>
            <a:p>
              <a:pPr defTabSz="914187">
                <a:defRPr/>
              </a:pPr>
              <a:r>
                <a:rPr lang="en-US" sz="1000" kern="0" dirty="0">
                  <a:solidFill>
                    <a:srgbClr val="000000"/>
                  </a:solidFill>
                </a:rPr>
                <a:t>sabcp03bl21</a:t>
              </a:r>
            </a:p>
          </p:txBody>
        </p:sp>
      </p:grpSp>
      <p:sp>
        <p:nvSpPr>
          <p:cNvPr id="20" name="Rounded Rectangular Callout 19"/>
          <p:cNvSpPr/>
          <p:nvPr/>
        </p:nvSpPr>
        <p:spPr>
          <a:xfrm>
            <a:off x="6900073" y="5973115"/>
            <a:ext cx="1269667" cy="871778"/>
          </a:xfrm>
          <a:prstGeom prst="wedgeRoundRectCallout">
            <a:avLst>
              <a:gd name="adj1" fmla="val 72448"/>
              <a:gd name="adj2" fmla="val -112223"/>
              <a:gd name="adj3" fmla="val 16667"/>
            </a:avLst>
          </a:prstGeom>
          <a:solidFill>
            <a:schemeClr val="bg2">
              <a:lumMod val="10000"/>
              <a:lumOff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99" dirty="0">
                <a:solidFill>
                  <a:srgbClr val="0072C6"/>
                </a:solidFill>
              </a:rPr>
              <a:t>Restore as a new database from local backups </a:t>
            </a:r>
          </a:p>
        </p:txBody>
      </p:sp>
      <p:sp>
        <p:nvSpPr>
          <p:cNvPr id="21" name="Rounded Rectangle 20"/>
          <p:cNvSpPr/>
          <p:nvPr/>
        </p:nvSpPr>
        <p:spPr bwMode="auto">
          <a:xfrm>
            <a:off x="8351225" y="3187258"/>
            <a:ext cx="1439864" cy="2340343"/>
          </a:xfrm>
          <a:prstGeom prst="roundRect">
            <a:avLst/>
          </a:prstGeom>
          <a:gradFill>
            <a:gsLst>
              <a:gs pos="0">
                <a:schemeClr val="accent1">
                  <a:tint val="50000"/>
                  <a:satMod val="300000"/>
                  <a:alpha val="40000"/>
                </a:schemeClr>
              </a:gs>
              <a:gs pos="35000">
                <a:schemeClr val="accent1">
                  <a:tint val="37000"/>
                  <a:satMod val="300000"/>
                </a:schemeClr>
              </a:gs>
              <a:gs pos="100000">
                <a:schemeClr val="accent1">
                  <a:tint val="15000"/>
                  <a:satMod val="350000"/>
                </a:schemeClr>
              </a:gs>
            </a:gsLst>
          </a:gra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23" tIns="45711" rIns="91423" bIns="45711" numCol="1" rtlCol="0" anchor="t" anchorCtr="0" compatLnSpc="1">
            <a:prstTxWarp prst="textNoShape">
              <a:avLst/>
            </a:prstTxWarp>
          </a:bodyPr>
          <a:lstStyle/>
          <a:p>
            <a:pPr algn="ctr" defTabSz="913923" fontAlgn="base">
              <a:spcBef>
                <a:spcPct val="0"/>
              </a:spcBef>
              <a:spcAft>
                <a:spcPct val="0"/>
              </a:spcAft>
            </a:pPr>
            <a:r>
              <a:rPr lang="en-US" sz="1000" b="1" dirty="0">
                <a:solidFill>
                  <a:srgbClr val="000000"/>
                </a:solidFill>
              </a:rPr>
              <a:t>LS XYZ</a:t>
            </a:r>
          </a:p>
        </p:txBody>
      </p:sp>
      <p:pic>
        <p:nvPicPr>
          <p:cNvPr id="22" name="Picture 4" descr="D:\Microsoft\DVD 36\DVD_ART36\Artwork_Imagery\Icons - Illustrations\_ XML ICONS\database green.png"/>
          <p:cNvPicPr>
            <a:picLocks noChangeAspect="1" noChangeArrowheads="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8715019" y="3631300"/>
            <a:ext cx="609787" cy="539707"/>
          </a:xfrm>
          <a:prstGeom prst="rect">
            <a:avLst/>
          </a:prstGeom>
          <a:ln>
            <a:headEnd type="none" w="med" len="med"/>
            <a:tailEnd type="none" w="med" len="med"/>
          </a:ln>
          <a:effectLst>
            <a:glow rad="101600">
              <a:schemeClr val="accent4">
                <a:satMod val="175000"/>
                <a:alpha val="40000"/>
              </a:schemeClr>
            </a:glow>
            <a:outerShdw blurRad="40000" dist="23000" dir="5400000" rotWithShape="0">
              <a:srgbClr val="000000">
                <a:alpha val="35000"/>
              </a:srgbClr>
            </a:outerShdw>
          </a:effectLst>
          <a:extLst>
            <a:ext uri="{909E8E84-426E-40DD-AFC4-6F175D3DCCD1}">
              <a14:hiddenFill xmlns:a14="http://schemas.microsoft.com/office/drawing/2010/main">
                <a:solidFill>
                  <a:srgbClr val="FFFFFF"/>
                </a:solidFill>
              </a14:hiddenFill>
            </a:ext>
          </a:extLst>
        </p:spPr>
      </p:pic>
      <p:pic>
        <p:nvPicPr>
          <p:cNvPr id="23" name="Picture 4" descr="D:\Microsoft\DVD 36\DVD_ART36\Artwork_Imagery\Icons - Illustrations\_ XML ICONS\database green.png"/>
          <p:cNvPicPr>
            <a:picLocks noChangeAspect="1" noChangeArrowheads="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8870077" y="4712049"/>
            <a:ext cx="609787" cy="539707"/>
          </a:xfrm>
          <a:prstGeom prst="rect">
            <a:avLst/>
          </a:prstGeom>
          <a:ln>
            <a:headEnd type="none" w="med" len="med"/>
            <a:tailEnd type="none" w="med" len="med"/>
          </a:ln>
          <a:effectLst>
            <a:glow rad="101600">
              <a:schemeClr val="accent4">
                <a:satMod val="175000"/>
                <a:alpha val="40000"/>
              </a:schemeClr>
            </a:glow>
            <a:outerShdw blurRad="40000" dist="23000" dir="5400000" rotWithShape="0">
              <a:srgbClr val="000000">
                <a:alpha val="35000"/>
              </a:srgbClr>
            </a:outerShdw>
          </a:effectLst>
          <a:extLst>
            <a:ext uri="{909E8E84-426E-40DD-AFC4-6F175D3DCCD1}">
              <a14:hiddenFill xmlns:a14="http://schemas.microsoft.com/office/drawing/2010/main">
                <a:solidFill>
                  <a:srgbClr val="FFFFFF"/>
                </a:solidFill>
              </a14:hiddenFill>
            </a:ext>
          </a:extLst>
        </p:spPr>
      </p:pic>
      <p:pic>
        <p:nvPicPr>
          <p:cNvPr id="24" name="Picture 2" descr="\\johnlserver\docs$\Artwork from DVD Website\Shapes\Arrows\Gold Gradient Collection\dashed arrow 0 gold  arrow curved 7.png"/>
          <p:cNvPicPr>
            <a:picLocks noChangeAspect="1" noChangeArrowheads="1"/>
          </p:cNvPicPr>
          <p:nvPr/>
        </p:nvPicPr>
        <p:blipFill>
          <a:blip r:embed="rId6" cstate="print"/>
          <a:srcRect/>
          <a:stretch>
            <a:fillRect/>
          </a:stretch>
        </p:blipFill>
        <p:spPr bwMode="auto">
          <a:xfrm rot="18127207" flipV="1">
            <a:off x="8300342" y="4164219"/>
            <a:ext cx="1116440" cy="689241"/>
          </a:xfrm>
          <a:prstGeom prst="rect">
            <a:avLst/>
          </a:prstGeom>
          <a:noFill/>
          <a:ln w="9525">
            <a:noFill/>
            <a:miter lim="800000"/>
            <a:headEnd/>
            <a:tailEnd/>
          </a:ln>
        </p:spPr>
      </p:pic>
      <p:pic>
        <p:nvPicPr>
          <p:cNvPr id="25" name="Picture 2" descr="\\johnlserver\docs$\Artwork from DVD Website\Shapes\Arrows\Gold Gradient Collection\dashed arrow 0 gold  arrow curved 7.png"/>
          <p:cNvPicPr>
            <a:picLocks noChangeAspect="1" noChangeArrowheads="1"/>
          </p:cNvPicPr>
          <p:nvPr/>
        </p:nvPicPr>
        <p:blipFill>
          <a:blip r:embed="rId6" cstate="print"/>
          <a:srcRect/>
          <a:stretch>
            <a:fillRect/>
          </a:stretch>
        </p:blipFill>
        <p:spPr bwMode="auto">
          <a:xfrm rot="17415401" flipH="1">
            <a:off x="8677355" y="2813825"/>
            <a:ext cx="2096849" cy="929291"/>
          </a:xfrm>
          <a:prstGeom prst="rect">
            <a:avLst/>
          </a:prstGeom>
          <a:noFill/>
          <a:ln w="9525">
            <a:noFill/>
            <a:miter lim="800000"/>
            <a:headEnd/>
            <a:tailEnd/>
          </a:ln>
        </p:spPr>
      </p:pic>
      <p:sp>
        <p:nvSpPr>
          <p:cNvPr id="26" name="TextBox 25"/>
          <p:cNvSpPr txBox="1"/>
          <p:nvPr/>
        </p:nvSpPr>
        <p:spPr>
          <a:xfrm>
            <a:off x="7852173" y="2115413"/>
            <a:ext cx="2721937" cy="313772"/>
          </a:xfrm>
          <a:prstGeom prst="rect">
            <a:avLst/>
          </a:prstGeom>
          <a:noFill/>
        </p:spPr>
        <p:txBody>
          <a:bodyPr wrap="none" rtlCol="0">
            <a:spAutoFit/>
          </a:bodyPr>
          <a:lstStyle/>
          <a:p>
            <a:r>
              <a:rPr lang="en-US" sz="1399" dirty="0">
                <a:solidFill>
                  <a:srgbClr val="0072C6"/>
                </a:solidFill>
              </a:rPr>
              <a:t>Copy backups to Azure Storage</a:t>
            </a:r>
          </a:p>
        </p:txBody>
      </p:sp>
      <p:sp>
        <p:nvSpPr>
          <p:cNvPr id="27" name="TextBox 26"/>
          <p:cNvSpPr txBox="1"/>
          <p:nvPr/>
        </p:nvSpPr>
        <p:spPr>
          <a:xfrm>
            <a:off x="8840043" y="3803131"/>
            <a:ext cx="387801" cy="282383"/>
          </a:xfrm>
          <a:prstGeom prst="rect">
            <a:avLst/>
          </a:prstGeom>
          <a:noFill/>
        </p:spPr>
        <p:txBody>
          <a:bodyPr wrap="none" rtlCol="0">
            <a:spAutoFit/>
          </a:bodyPr>
          <a:lstStyle/>
          <a:p>
            <a:r>
              <a:rPr lang="en-US" sz="1199" dirty="0">
                <a:solidFill>
                  <a:srgbClr val="000000"/>
                </a:solidFill>
              </a:rPr>
              <a:t>DB</a:t>
            </a:r>
          </a:p>
        </p:txBody>
      </p:sp>
      <p:sp>
        <p:nvSpPr>
          <p:cNvPr id="28" name="TextBox 27"/>
          <p:cNvSpPr txBox="1"/>
          <p:nvPr/>
        </p:nvSpPr>
        <p:spPr>
          <a:xfrm>
            <a:off x="8992643" y="4901805"/>
            <a:ext cx="472817" cy="282383"/>
          </a:xfrm>
          <a:prstGeom prst="rect">
            <a:avLst/>
          </a:prstGeom>
          <a:noFill/>
        </p:spPr>
        <p:txBody>
          <a:bodyPr wrap="none" rtlCol="0">
            <a:spAutoFit/>
          </a:bodyPr>
          <a:lstStyle/>
          <a:p>
            <a:r>
              <a:rPr lang="en-US" sz="1199" dirty="0">
                <a:solidFill>
                  <a:srgbClr val="000000"/>
                </a:solidFill>
              </a:rPr>
              <a:t>DB1</a:t>
            </a:r>
          </a:p>
        </p:txBody>
      </p:sp>
      <p:sp>
        <p:nvSpPr>
          <p:cNvPr id="29" name="TextBox 28"/>
          <p:cNvSpPr txBox="1"/>
          <p:nvPr/>
        </p:nvSpPr>
        <p:spPr>
          <a:xfrm>
            <a:off x="9791090" y="610677"/>
            <a:ext cx="821055" cy="313772"/>
          </a:xfrm>
          <a:prstGeom prst="rect">
            <a:avLst/>
          </a:prstGeom>
          <a:noFill/>
        </p:spPr>
        <p:txBody>
          <a:bodyPr wrap="none" rtlCol="0">
            <a:spAutoFit/>
          </a:bodyPr>
          <a:lstStyle/>
          <a:p>
            <a:r>
              <a:rPr lang="en-US" sz="1399" dirty="0">
                <a:solidFill>
                  <a:srgbClr val="0072C6"/>
                </a:solidFill>
              </a:rPr>
              <a:t>RA-GRS</a:t>
            </a:r>
          </a:p>
        </p:txBody>
      </p:sp>
      <p:pic>
        <p:nvPicPr>
          <p:cNvPr id="30" name="Picture 4" descr="D:\Microsoft\DVD 36\DVD_ART36\Artwork_Imagery\Icons - Illustrations\_ XML ICONS\database green.png"/>
          <p:cNvPicPr>
            <a:picLocks noChangeAspect="1" noChangeArrowheads="1"/>
          </p:cNvPicPr>
          <p:nvPr/>
        </p:nvPicPr>
        <p:blipFill>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9099254" y="3988887"/>
            <a:ext cx="464110" cy="334497"/>
          </a:xfrm>
          <a:prstGeom prst="rect">
            <a:avLst/>
          </a:prstGeom>
          <a:ln>
            <a:headEnd type="none" w="med" len="med"/>
            <a:tailEnd type="none" w="med" len="med"/>
          </a:ln>
          <a:effectLst>
            <a:glow rad="101600">
              <a:schemeClr val="accent4">
                <a:satMod val="175000"/>
                <a:alpha val="40000"/>
              </a:schemeClr>
            </a:glow>
            <a:outerShdw blurRad="40000" dist="23000" dir="5400000" rotWithShape="0">
              <a:srgbClr val="000000">
                <a:alpha val="35000"/>
              </a:srgbClr>
            </a:outerShdw>
          </a:effectLst>
          <a:extLst>
            <a:ext uri="{909E8E84-426E-40DD-AFC4-6F175D3DCCD1}">
              <a14:hiddenFill xmlns:a14="http://schemas.microsoft.com/office/drawing/2010/main">
                <a:solidFill>
                  <a:srgbClr val="FFFFFF"/>
                </a:solidFill>
              </a14:hiddenFill>
            </a:ext>
          </a:extLst>
        </p:spPr>
      </p:pic>
      <p:pic>
        <p:nvPicPr>
          <p:cNvPr id="31" name="Picture 2" descr="\\johnlserver\docs$\Artwork from DVD Website\Shapes\Arrows\Gold Gradient Collection\dashed arrow 0 gold  arrow curved 7.png"/>
          <p:cNvPicPr>
            <a:picLocks noChangeAspect="1" noChangeArrowheads="1"/>
          </p:cNvPicPr>
          <p:nvPr/>
        </p:nvPicPr>
        <p:blipFill>
          <a:blip r:embed="rId6" cstate="print"/>
          <a:srcRect/>
          <a:stretch>
            <a:fillRect/>
          </a:stretch>
        </p:blipFill>
        <p:spPr bwMode="auto">
          <a:xfrm rot="3234459" flipH="1" flipV="1">
            <a:off x="9166155" y="3765607"/>
            <a:ext cx="360702" cy="335920"/>
          </a:xfrm>
          <a:prstGeom prst="rect">
            <a:avLst/>
          </a:prstGeom>
          <a:noFill/>
          <a:ln w="9525">
            <a:noFill/>
            <a:miter lim="800000"/>
            <a:headEnd/>
            <a:tailEnd/>
          </a:ln>
        </p:spPr>
      </p:pic>
      <p:sp>
        <p:nvSpPr>
          <p:cNvPr id="32" name="TextBox 31"/>
          <p:cNvSpPr txBox="1"/>
          <p:nvPr/>
        </p:nvSpPr>
        <p:spPr>
          <a:xfrm>
            <a:off x="9029332" y="4075499"/>
            <a:ext cx="615055" cy="235427"/>
          </a:xfrm>
          <a:prstGeom prst="rect">
            <a:avLst/>
          </a:prstGeom>
          <a:noFill/>
        </p:spPr>
        <p:txBody>
          <a:bodyPr wrap="none" rtlCol="0">
            <a:spAutoFit/>
          </a:bodyPr>
          <a:lstStyle/>
          <a:p>
            <a:r>
              <a:rPr lang="en-US" sz="900" dirty="0">
                <a:solidFill>
                  <a:srgbClr val="000000"/>
                </a:solidFill>
              </a:rPr>
              <a:t>Backups</a:t>
            </a:r>
          </a:p>
        </p:txBody>
      </p:sp>
      <p:pic>
        <p:nvPicPr>
          <p:cNvPr id="33" name="Picture 4" descr="D:\Microsoft\DVD 36\DVD_ART36\Artwork_Imagery\Icons - Illustrations\_ XML ICONS\database green.png"/>
          <p:cNvPicPr>
            <a:picLocks noChangeAspect="1" noChangeArrowheads="1"/>
          </p:cNvPicPr>
          <p:nvPr/>
        </p:nvPicPr>
        <p:blipFill>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9259659" y="5077298"/>
            <a:ext cx="464110" cy="334497"/>
          </a:xfrm>
          <a:prstGeom prst="rect">
            <a:avLst/>
          </a:prstGeom>
          <a:ln>
            <a:headEnd type="none" w="med" len="med"/>
            <a:tailEnd type="none" w="med" len="med"/>
          </a:ln>
          <a:effectLst>
            <a:glow rad="101600">
              <a:schemeClr val="accent4">
                <a:satMod val="175000"/>
                <a:alpha val="40000"/>
              </a:schemeClr>
            </a:glow>
            <a:outerShdw blurRad="40000" dist="23000" dir="5400000" rotWithShape="0">
              <a:srgbClr val="000000">
                <a:alpha val="35000"/>
              </a:srgbClr>
            </a:outerShdw>
          </a:effectLst>
          <a:extLst>
            <a:ext uri="{909E8E84-426E-40DD-AFC4-6F175D3DCCD1}">
              <a14:hiddenFill xmlns:a14="http://schemas.microsoft.com/office/drawing/2010/main">
                <a:solidFill>
                  <a:srgbClr val="FFFFFF"/>
                </a:solidFill>
              </a14:hiddenFill>
            </a:ext>
          </a:extLst>
        </p:spPr>
      </p:pic>
      <p:pic>
        <p:nvPicPr>
          <p:cNvPr id="34" name="Picture 2" descr="\\johnlserver\docs$\Artwork from DVD Website\Shapes\Arrows\Gold Gradient Collection\dashed arrow 0 gold  arrow curved 7.png"/>
          <p:cNvPicPr>
            <a:picLocks noChangeAspect="1" noChangeArrowheads="1"/>
          </p:cNvPicPr>
          <p:nvPr/>
        </p:nvPicPr>
        <p:blipFill>
          <a:blip r:embed="rId6" cstate="print"/>
          <a:srcRect/>
          <a:stretch>
            <a:fillRect/>
          </a:stretch>
        </p:blipFill>
        <p:spPr bwMode="auto">
          <a:xfrm rot="3234459" flipH="1" flipV="1">
            <a:off x="9321105" y="4864160"/>
            <a:ext cx="360702" cy="335920"/>
          </a:xfrm>
          <a:prstGeom prst="rect">
            <a:avLst/>
          </a:prstGeom>
          <a:noFill/>
          <a:ln w="9525">
            <a:noFill/>
            <a:miter lim="800000"/>
            <a:headEnd/>
            <a:tailEnd/>
          </a:ln>
        </p:spPr>
      </p:pic>
      <p:sp>
        <p:nvSpPr>
          <p:cNvPr id="35" name="TextBox 34"/>
          <p:cNvSpPr txBox="1"/>
          <p:nvPr/>
        </p:nvSpPr>
        <p:spPr>
          <a:xfrm>
            <a:off x="9192164" y="5174051"/>
            <a:ext cx="615055" cy="235427"/>
          </a:xfrm>
          <a:prstGeom prst="rect">
            <a:avLst/>
          </a:prstGeom>
          <a:noFill/>
        </p:spPr>
        <p:txBody>
          <a:bodyPr wrap="none" rtlCol="0">
            <a:spAutoFit/>
          </a:bodyPr>
          <a:lstStyle/>
          <a:p>
            <a:r>
              <a:rPr lang="en-US" sz="900" dirty="0">
                <a:solidFill>
                  <a:srgbClr val="000000"/>
                </a:solidFill>
              </a:rPr>
              <a:t>Backups</a:t>
            </a:r>
          </a:p>
        </p:txBody>
      </p:sp>
      <p:sp>
        <p:nvSpPr>
          <p:cNvPr id="36" name="Lightning Bolt 35"/>
          <p:cNvSpPr/>
          <p:nvPr/>
        </p:nvSpPr>
        <p:spPr bwMode="auto">
          <a:xfrm>
            <a:off x="8537987" y="3303096"/>
            <a:ext cx="510130" cy="637113"/>
          </a:xfrm>
          <a:prstGeom prst="lightningBolt">
            <a:avLst/>
          </a:prstGeom>
          <a:solidFill>
            <a:srgbClr val="FF000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69941" tIns="34971" rIns="69941" bIns="34971" numCol="1" rtlCol="0" anchor="ctr" anchorCtr="0" compatLnSpc="1">
            <a:prstTxWarp prst="textNoShape">
              <a:avLst/>
            </a:prstTxWarp>
          </a:bodyPr>
          <a:lstStyle/>
          <a:p>
            <a:pPr algn="ctr" defTabSz="699177" fontAlgn="base">
              <a:spcBef>
                <a:spcPct val="0"/>
              </a:spcBef>
              <a:spcAft>
                <a:spcPct val="0"/>
              </a:spcAft>
            </a:pPr>
            <a:endParaRPr lang="en-US" sz="1734"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808209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par>
                                <p:cTn id="22" presetID="10" presetClass="entr" presetSubtype="0" fill="hold"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8" grpId="0"/>
      <p:bldP spid="35" grpId="0"/>
      <p:bldP spid="3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bwMode="auto">
          <a:xfrm>
            <a:off x="8096241" y="3219505"/>
            <a:ext cx="3429000" cy="87274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smtClean="0">
                <a:solidFill>
                  <a:schemeClr val="bg1"/>
                </a:solidFill>
                <a:ea typeface="Segoe UI" pitchFamily="34" charset="0"/>
                <a:cs typeface="Segoe UI" pitchFamily="34" charset="0"/>
              </a:rPr>
              <a:t>Self-managed and Familiar</a:t>
            </a:r>
          </a:p>
        </p:txBody>
      </p:sp>
      <p:sp>
        <p:nvSpPr>
          <p:cNvPr id="22" name="Rectangle 21"/>
          <p:cNvSpPr/>
          <p:nvPr/>
        </p:nvSpPr>
        <p:spPr bwMode="auto">
          <a:xfrm>
            <a:off x="4590149" y="3219505"/>
            <a:ext cx="3398837" cy="87274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solidFill>
                  <a:schemeClr val="bg1"/>
                </a:solidFill>
                <a:ea typeface="Segoe UI" pitchFamily="34" charset="0"/>
                <a:cs typeface="Segoe UI" pitchFamily="34" charset="0"/>
              </a:rPr>
              <a:t>Business Continuity and Data Protection</a:t>
            </a:r>
          </a:p>
        </p:txBody>
      </p:sp>
      <p:sp>
        <p:nvSpPr>
          <p:cNvPr id="24" name="Rectangle 23"/>
          <p:cNvSpPr/>
          <p:nvPr/>
        </p:nvSpPr>
        <p:spPr bwMode="auto">
          <a:xfrm>
            <a:off x="857241" y="3219505"/>
            <a:ext cx="3626545" cy="87274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solidFill>
                  <a:schemeClr val="bg1"/>
                </a:solidFill>
                <a:ea typeface="Segoe UI" pitchFamily="34" charset="0"/>
                <a:cs typeface="Segoe UI" pitchFamily="34" charset="0"/>
              </a:rPr>
              <a:t>Elastic Scale and Performance</a:t>
            </a:r>
          </a:p>
        </p:txBody>
      </p:sp>
      <p:sp>
        <p:nvSpPr>
          <p:cNvPr id="25" name="Rectangle 24"/>
          <p:cNvSpPr/>
          <p:nvPr/>
        </p:nvSpPr>
        <p:spPr bwMode="auto">
          <a:xfrm>
            <a:off x="857241" y="4221449"/>
            <a:ext cx="3626545" cy="131859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dirty="0">
                <a:solidFill>
                  <a:schemeClr val="bg1"/>
                </a:solidFill>
                <a:ea typeface="Segoe UI" pitchFamily="34" charset="0"/>
                <a:cs typeface="Segoe UI" pitchFamily="34" charset="0"/>
              </a:rPr>
              <a:t>Predictable performance levels</a:t>
            </a:r>
          </a:p>
          <a:p>
            <a:pPr defTabSz="932472" fontAlgn="base">
              <a:spcBef>
                <a:spcPct val="0"/>
              </a:spcBef>
              <a:spcAft>
                <a:spcPct val="0"/>
              </a:spcAft>
            </a:pPr>
            <a:r>
              <a:rPr lang="en-US" dirty="0">
                <a:solidFill>
                  <a:schemeClr val="bg1"/>
                </a:solidFill>
                <a:ea typeface="Segoe UI" pitchFamily="34" charset="0"/>
                <a:cs typeface="Segoe UI" pitchFamily="34" charset="0"/>
              </a:rPr>
              <a:t>Scale up/down &amp; out/in</a:t>
            </a:r>
          </a:p>
          <a:p>
            <a:pPr defTabSz="932472" fontAlgn="base">
              <a:spcBef>
                <a:spcPct val="0"/>
              </a:spcBef>
              <a:spcAft>
                <a:spcPct val="0"/>
              </a:spcAft>
            </a:pPr>
            <a:r>
              <a:rPr lang="en-US" dirty="0">
                <a:solidFill>
                  <a:schemeClr val="bg1"/>
                </a:solidFill>
                <a:ea typeface="Segoe UI" pitchFamily="34" charset="0"/>
                <a:cs typeface="Segoe UI" pitchFamily="34" charset="0"/>
              </a:rPr>
              <a:t>Dashboard views of DB metrics</a:t>
            </a:r>
          </a:p>
        </p:txBody>
      </p:sp>
      <p:sp>
        <p:nvSpPr>
          <p:cNvPr id="26" name="Rectangle 25"/>
          <p:cNvSpPr/>
          <p:nvPr/>
        </p:nvSpPr>
        <p:spPr bwMode="auto">
          <a:xfrm>
            <a:off x="4590149" y="4221446"/>
            <a:ext cx="3398837" cy="131859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dirty="0">
                <a:solidFill>
                  <a:schemeClr val="bg1"/>
                </a:solidFill>
                <a:ea typeface="Segoe UI" pitchFamily="34" charset="0"/>
                <a:cs typeface="Segoe UI" pitchFamily="34" charset="0"/>
              </a:rPr>
              <a:t>Self-service restore</a:t>
            </a:r>
          </a:p>
          <a:p>
            <a:pPr defTabSz="932472" fontAlgn="base">
              <a:spcBef>
                <a:spcPct val="0"/>
              </a:spcBef>
              <a:spcAft>
                <a:spcPct val="0"/>
              </a:spcAft>
            </a:pPr>
            <a:r>
              <a:rPr lang="en-US" dirty="0">
                <a:solidFill>
                  <a:schemeClr val="bg1"/>
                </a:solidFill>
                <a:ea typeface="Segoe UI" pitchFamily="34" charset="0"/>
                <a:cs typeface="Segoe UI" pitchFamily="34" charset="0"/>
              </a:rPr>
              <a:t>Disaster recovery</a:t>
            </a:r>
          </a:p>
          <a:p>
            <a:pPr defTabSz="932472" fontAlgn="base">
              <a:spcBef>
                <a:spcPct val="0"/>
              </a:spcBef>
              <a:spcAft>
                <a:spcPct val="0"/>
              </a:spcAft>
            </a:pPr>
            <a:r>
              <a:rPr lang="en-US" dirty="0">
                <a:solidFill>
                  <a:schemeClr val="bg1"/>
                </a:solidFill>
                <a:ea typeface="Segoe UI" pitchFamily="34" charset="0"/>
                <a:cs typeface="Segoe UI" pitchFamily="34" charset="0"/>
              </a:rPr>
              <a:t>Compliance-enabled</a:t>
            </a:r>
          </a:p>
        </p:txBody>
      </p:sp>
      <p:sp>
        <p:nvSpPr>
          <p:cNvPr id="27" name="Rectangle 26"/>
          <p:cNvSpPr/>
          <p:nvPr/>
        </p:nvSpPr>
        <p:spPr bwMode="auto">
          <a:xfrm>
            <a:off x="8095349" y="4221447"/>
            <a:ext cx="3429000" cy="131859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dirty="0" smtClean="0">
                <a:solidFill>
                  <a:schemeClr val="bg1"/>
                </a:solidFill>
                <a:ea typeface="Segoe UI" pitchFamily="34" charset="0"/>
                <a:cs typeface="Segoe UI" pitchFamily="34" charset="0"/>
              </a:rPr>
              <a:t>Self-managed</a:t>
            </a:r>
          </a:p>
          <a:p>
            <a:pPr defTabSz="932472" fontAlgn="base">
              <a:spcBef>
                <a:spcPct val="0"/>
              </a:spcBef>
              <a:spcAft>
                <a:spcPct val="0"/>
              </a:spcAft>
            </a:pPr>
            <a:r>
              <a:rPr lang="en-US" dirty="0" smtClean="0">
                <a:solidFill>
                  <a:schemeClr val="bg1"/>
                </a:solidFill>
                <a:ea typeface="Segoe UI" pitchFamily="34" charset="0"/>
                <a:cs typeface="Segoe UI" pitchFamily="34" charset="0"/>
              </a:rPr>
              <a:t>Programmatic APIs</a:t>
            </a:r>
          </a:p>
          <a:p>
            <a:pPr defTabSz="932472" fontAlgn="base">
              <a:spcBef>
                <a:spcPct val="0"/>
              </a:spcBef>
              <a:spcAft>
                <a:spcPct val="0"/>
              </a:spcAft>
            </a:pPr>
            <a:r>
              <a:rPr lang="en-US" dirty="0" smtClean="0">
                <a:solidFill>
                  <a:schemeClr val="bg1"/>
                </a:solidFill>
                <a:ea typeface="Segoe UI" pitchFamily="34" charset="0"/>
                <a:cs typeface="Segoe UI" pitchFamily="34" charset="0"/>
              </a:rPr>
              <a:t>Familiar tools and language</a:t>
            </a:r>
          </a:p>
        </p:txBody>
      </p:sp>
      <p:sp>
        <p:nvSpPr>
          <p:cNvPr id="5" name="Title 4"/>
          <p:cNvSpPr>
            <a:spLocks noGrp="1"/>
          </p:cNvSpPr>
          <p:nvPr>
            <p:ph type="title"/>
          </p:nvPr>
        </p:nvSpPr>
        <p:spPr/>
        <p:txBody>
          <a:bodyPr/>
          <a:lstStyle/>
          <a:p>
            <a:r>
              <a:rPr lang="en-US" dirty="0" smtClean="0">
                <a:solidFill>
                  <a:schemeClr val="bg1">
                    <a:lumMod val="50000"/>
                  </a:schemeClr>
                </a:solidFill>
              </a:rPr>
              <a:t>Summary: Azure SQL</a:t>
            </a:r>
            <a:endParaRPr lang="en-US" dirty="0">
              <a:solidFill>
                <a:schemeClr val="bg1">
                  <a:lumMod val="50000"/>
                </a:schemeClr>
              </a:solidFill>
            </a:endParaRPr>
          </a:p>
        </p:txBody>
      </p:sp>
      <p:sp>
        <p:nvSpPr>
          <p:cNvPr id="9" name="Freeform 12"/>
          <p:cNvSpPr>
            <a:spLocks/>
          </p:cNvSpPr>
          <p:nvPr/>
        </p:nvSpPr>
        <p:spPr bwMode="auto">
          <a:xfrm flipH="1">
            <a:off x="9741182" y="115338"/>
            <a:ext cx="2131123" cy="1432296"/>
          </a:xfrm>
          <a:custGeom>
            <a:avLst/>
            <a:gdLst>
              <a:gd name="T0" fmla="*/ 378 w 450"/>
              <a:gd name="T1" fmla="*/ 130 h 296"/>
              <a:gd name="T2" fmla="*/ 378 w 450"/>
              <a:gd name="T3" fmla="*/ 124 h 296"/>
              <a:gd name="T4" fmla="*/ 254 w 450"/>
              <a:gd name="T5" fmla="*/ 0 h 296"/>
              <a:gd name="T6" fmla="*/ 150 w 450"/>
              <a:gd name="T7" fmla="*/ 55 h 296"/>
              <a:gd name="T8" fmla="*/ 116 w 450"/>
              <a:gd name="T9" fmla="*/ 46 h 296"/>
              <a:gd name="T10" fmla="*/ 76 w 450"/>
              <a:gd name="T11" fmla="*/ 58 h 296"/>
              <a:gd name="T12" fmla="*/ 44 w 450"/>
              <a:gd name="T13" fmla="*/ 116 h 296"/>
              <a:gd name="T14" fmla="*/ 0 w 450"/>
              <a:gd name="T15" fmla="*/ 198 h 296"/>
              <a:gd name="T16" fmla="*/ 86 w 450"/>
              <a:gd name="T17" fmla="*/ 296 h 296"/>
              <a:gd name="T18" fmla="*/ 97 w 450"/>
              <a:gd name="T19" fmla="*/ 296 h 296"/>
              <a:gd name="T20" fmla="*/ 107 w 450"/>
              <a:gd name="T21" fmla="*/ 296 h 296"/>
              <a:gd name="T22" fmla="*/ 310 w 450"/>
              <a:gd name="T23" fmla="*/ 296 h 296"/>
              <a:gd name="T24" fmla="*/ 314 w 450"/>
              <a:gd name="T25" fmla="*/ 296 h 296"/>
              <a:gd name="T26" fmla="*/ 319 w 450"/>
              <a:gd name="T27" fmla="*/ 296 h 296"/>
              <a:gd name="T28" fmla="*/ 334 w 450"/>
              <a:gd name="T29" fmla="*/ 296 h 296"/>
              <a:gd name="T30" fmla="*/ 366 w 450"/>
              <a:gd name="T31" fmla="*/ 296 h 296"/>
              <a:gd name="T32" fmla="*/ 450 w 450"/>
              <a:gd name="T33" fmla="*/ 212 h 296"/>
              <a:gd name="T34" fmla="*/ 378 w 450"/>
              <a:gd name="T35" fmla="*/ 13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96">
                <a:moveTo>
                  <a:pt x="378" y="130"/>
                </a:moveTo>
                <a:cubicBezTo>
                  <a:pt x="378" y="128"/>
                  <a:pt x="378" y="125"/>
                  <a:pt x="378" y="124"/>
                </a:cubicBezTo>
                <a:cubicBezTo>
                  <a:pt x="378" y="55"/>
                  <a:pt x="322" y="0"/>
                  <a:pt x="254" y="0"/>
                </a:cubicBezTo>
                <a:cubicBezTo>
                  <a:pt x="211" y="0"/>
                  <a:pt x="173" y="22"/>
                  <a:pt x="150" y="55"/>
                </a:cubicBezTo>
                <a:cubicBezTo>
                  <a:pt x="140" y="49"/>
                  <a:pt x="129" y="46"/>
                  <a:pt x="116" y="46"/>
                </a:cubicBezTo>
                <a:cubicBezTo>
                  <a:pt x="101" y="46"/>
                  <a:pt x="88" y="51"/>
                  <a:pt x="76" y="58"/>
                </a:cubicBezTo>
                <a:cubicBezTo>
                  <a:pt x="57" y="71"/>
                  <a:pt x="45" y="92"/>
                  <a:pt x="44" y="116"/>
                </a:cubicBezTo>
                <a:cubicBezTo>
                  <a:pt x="18" y="134"/>
                  <a:pt x="0" y="164"/>
                  <a:pt x="0" y="198"/>
                </a:cubicBezTo>
                <a:cubicBezTo>
                  <a:pt x="0" y="249"/>
                  <a:pt x="38" y="290"/>
                  <a:pt x="86" y="296"/>
                </a:cubicBezTo>
                <a:cubicBezTo>
                  <a:pt x="90" y="296"/>
                  <a:pt x="94" y="296"/>
                  <a:pt x="97" y="296"/>
                </a:cubicBezTo>
                <a:cubicBezTo>
                  <a:pt x="101" y="296"/>
                  <a:pt x="104" y="296"/>
                  <a:pt x="107" y="296"/>
                </a:cubicBezTo>
                <a:cubicBezTo>
                  <a:pt x="153" y="296"/>
                  <a:pt x="259" y="296"/>
                  <a:pt x="310" y="296"/>
                </a:cubicBezTo>
                <a:cubicBezTo>
                  <a:pt x="311" y="296"/>
                  <a:pt x="313" y="296"/>
                  <a:pt x="314" y="296"/>
                </a:cubicBezTo>
                <a:cubicBezTo>
                  <a:pt x="319" y="296"/>
                  <a:pt x="319" y="296"/>
                  <a:pt x="319" y="296"/>
                </a:cubicBezTo>
                <a:cubicBezTo>
                  <a:pt x="321" y="296"/>
                  <a:pt x="329" y="296"/>
                  <a:pt x="334" y="296"/>
                </a:cubicBezTo>
                <a:cubicBezTo>
                  <a:pt x="366" y="296"/>
                  <a:pt x="366" y="296"/>
                  <a:pt x="366" y="296"/>
                </a:cubicBezTo>
                <a:cubicBezTo>
                  <a:pt x="412" y="295"/>
                  <a:pt x="450" y="258"/>
                  <a:pt x="450" y="212"/>
                </a:cubicBezTo>
                <a:cubicBezTo>
                  <a:pt x="450" y="170"/>
                  <a:pt x="418" y="135"/>
                  <a:pt x="378" y="130"/>
                </a:cubicBezTo>
                <a:close/>
              </a:path>
            </a:pathLst>
          </a:custGeom>
          <a:solidFill>
            <a:schemeClr val="accent3">
              <a:lumMod val="50000"/>
              <a:lumOff val="50000"/>
            </a:schemeClr>
          </a:solidFill>
          <a:ln>
            <a:noFill/>
          </a:ln>
        </p:spPr>
        <p:txBody>
          <a:bodyPr vert="horz" wrap="square" lIns="91440" tIns="45720" rIns="91440" bIns="45720" numCol="1" anchor="t" anchorCtr="0" compatLnSpc="1">
            <a:prstTxWarp prst="textNoShape">
              <a:avLst/>
            </a:prstTxWarp>
          </a:bodyPr>
          <a:lstStyle/>
          <a:p>
            <a:pPr defTabSz="1218217">
              <a:defRPr/>
            </a:pPr>
            <a:endParaRPr lang="en-US" sz="2400" kern="0" dirty="0" smtClean="0">
              <a:solidFill>
                <a:srgbClr val="000000"/>
              </a:solidFill>
            </a:endParaRPr>
          </a:p>
        </p:txBody>
      </p:sp>
      <p:sp>
        <p:nvSpPr>
          <p:cNvPr id="10" name="Freeform 12"/>
          <p:cNvSpPr>
            <a:spLocks/>
          </p:cNvSpPr>
          <p:nvPr/>
        </p:nvSpPr>
        <p:spPr bwMode="auto">
          <a:xfrm flipH="1">
            <a:off x="7836182" y="184872"/>
            <a:ext cx="3689059" cy="2222428"/>
          </a:xfrm>
          <a:custGeom>
            <a:avLst/>
            <a:gdLst>
              <a:gd name="T0" fmla="*/ 378 w 450"/>
              <a:gd name="T1" fmla="*/ 130 h 296"/>
              <a:gd name="T2" fmla="*/ 378 w 450"/>
              <a:gd name="T3" fmla="*/ 124 h 296"/>
              <a:gd name="T4" fmla="*/ 254 w 450"/>
              <a:gd name="T5" fmla="*/ 0 h 296"/>
              <a:gd name="T6" fmla="*/ 150 w 450"/>
              <a:gd name="T7" fmla="*/ 55 h 296"/>
              <a:gd name="T8" fmla="*/ 116 w 450"/>
              <a:gd name="T9" fmla="*/ 46 h 296"/>
              <a:gd name="T10" fmla="*/ 76 w 450"/>
              <a:gd name="T11" fmla="*/ 58 h 296"/>
              <a:gd name="T12" fmla="*/ 44 w 450"/>
              <a:gd name="T13" fmla="*/ 116 h 296"/>
              <a:gd name="T14" fmla="*/ 0 w 450"/>
              <a:gd name="T15" fmla="*/ 198 h 296"/>
              <a:gd name="T16" fmla="*/ 86 w 450"/>
              <a:gd name="T17" fmla="*/ 296 h 296"/>
              <a:gd name="T18" fmla="*/ 97 w 450"/>
              <a:gd name="T19" fmla="*/ 296 h 296"/>
              <a:gd name="T20" fmla="*/ 107 w 450"/>
              <a:gd name="T21" fmla="*/ 296 h 296"/>
              <a:gd name="T22" fmla="*/ 310 w 450"/>
              <a:gd name="T23" fmla="*/ 296 h 296"/>
              <a:gd name="T24" fmla="*/ 314 w 450"/>
              <a:gd name="T25" fmla="*/ 296 h 296"/>
              <a:gd name="T26" fmla="*/ 319 w 450"/>
              <a:gd name="T27" fmla="*/ 296 h 296"/>
              <a:gd name="T28" fmla="*/ 334 w 450"/>
              <a:gd name="T29" fmla="*/ 296 h 296"/>
              <a:gd name="T30" fmla="*/ 366 w 450"/>
              <a:gd name="T31" fmla="*/ 296 h 296"/>
              <a:gd name="T32" fmla="*/ 450 w 450"/>
              <a:gd name="T33" fmla="*/ 212 h 296"/>
              <a:gd name="T34" fmla="*/ 378 w 450"/>
              <a:gd name="T35" fmla="*/ 13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96">
                <a:moveTo>
                  <a:pt x="378" y="130"/>
                </a:moveTo>
                <a:cubicBezTo>
                  <a:pt x="378" y="128"/>
                  <a:pt x="378" y="125"/>
                  <a:pt x="378" y="124"/>
                </a:cubicBezTo>
                <a:cubicBezTo>
                  <a:pt x="378" y="55"/>
                  <a:pt x="322" y="0"/>
                  <a:pt x="254" y="0"/>
                </a:cubicBezTo>
                <a:cubicBezTo>
                  <a:pt x="211" y="0"/>
                  <a:pt x="173" y="22"/>
                  <a:pt x="150" y="55"/>
                </a:cubicBezTo>
                <a:cubicBezTo>
                  <a:pt x="140" y="49"/>
                  <a:pt x="129" y="46"/>
                  <a:pt x="116" y="46"/>
                </a:cubicBezTo>
                <a:cubicBezTo>
                  <a:pt x="101" y="46"/>
                  <a:pt x="88" y="51"/>
                  <a:pt x="76" y="58"/>
                </a:cubicBezTo>
                <a:cubicBezTo>
                  <a:pt x="57" y="71"/>
                  <a:pt x="45" y="92"/>
                  <a:pt x="44" y="116"/>
                </a:cubicBezTo>
                <a:cubicBezTo>
                  <a:pt x="18" y="134"/>
                  <a:pt x="0" y="164"/>
                  <a:pt x="0" y="198"/>
                </a:cubicBezTo>
                <a:cubicBezTo>
                  <a:pt x="0" y="249"/>
                  <a:pt x="38" y="290"/>
                  <a:pt x="86" y="296"/>
                </a:cubicBezTo>
                <a:cubicBezTo>
                  <a:pt x="90" y="296"/>
                  <a:pt x="94" y="296"/>
                  <a:pt x="97" y="296"/>
                </a:cubicBezTo>
                <a:cubicBezTo>
                  <a:pt x="101" y="296"/>
                  <a:pt x="104" y="296"/>
                  <a:pt x="107" y="296"/>
                </a:cubicBezTo>
                <a:cubicBezTo>
                  <a:pt x="153" y="296"/>
                  <a:pt x="259" y="296"/>
                  <a:pt x="310" y="296"/>
                </a:cubicBezTo>
                <a:cubicBezTo>
                  <a:pt x="311" y="296"/>
                  <a:pt x="313" y="296"/>
                  <a:pt x="314" y="296"/>
                </a:cubicBezTo>
                <a:cubicBezTo>
                  <a:pt x="319" y="296"/>
                  <a:pt x="319" y="296"/>
                  <a:pt x="319" y="296"/>
                </a:cubicBezTo>
                <a:cubicBezTo>
                  <a:pt x="321" y="296"/>
                  <a:pt x="329" y="296"/>
                  <a:pt x="334" y="296"/>
                </a:cubicBezTo>
                <a:cubicBezTo>
                  <a:pt x="366" y="296"/>
                  <a:pt x="366" y="296"/>
                  <a:pt x="366" y="296"/>
                </a:cubicBezTo>
                <a:cubicBezTo>
                  <a:pt x="412" y="295"/>
                  <a:pt x="450" y="258"/>
                  <a:pt x="450" y="212"/>
                </a:cubicBezTo>
                <a:cubicBezTo>
                  <a:pt x="450" y="170"/>
                  <a:pt x="418" y="135"/>
                  <a:pt x="378" y="130"/>
                </a:cubicBezTo>
                <a:close/>
              </a:path>
            </a:pathLst>
          </a:custGeom>
          <a:solidFill>
            <a:srgbClr val="0072C6">
              <a:lumMod val="60000"/>
              <a:lumOff val="40000"/>
            </a:srgbClr>
          </a:solidFill>
          <a:ln>
            <a:noFill/>
          </a:ln>
        </p:spPr>
        <p:txBody>
          <a:bodyPr vert="horz" wrap="square" lIns="91440" tIns="45720" rIns="91440" bIns="45720" numCol="1" anchor="t" anchorCtr="0" compatLnSpc="1">
            <a:prstTxWarp prst="textNoShape">
              <a:avLst/>
            </a:prstTxWarp>
          </a:bodyPr>
          <a:lstStyle/>
          <a:p>
            <a:pPr defTabSz="1218217">
              <a:defRPr/>
            </a:pPr>
            <a:endParaRPr lang="en-US" sz="2400" kern="0" dirty="0" smtClean="0">
              <a:solidFill>
                <a:srgbClr val="000000"/>
              </a:solidFill>
            </a:endParaRPr>
          </a:p>
        </p:txBody>
      </p:sp>
      <p:grpSp>
        <p:nvGrpSpPr>
          <p:cNvPr id="11" name="Group 10"/>
          <p:cNvGrpSpPr/>
          <p:nvPr/>
        </p:nvGrpSpPr>
        <p:grpSpPr>
          <a:xfrm>
            <a:off x="8293382" y="946872"/>
            <a:ext cx="3028970" cy="1281424"/>
            <a:chOff x="8198873" y="3586091"/>
            <a:chExt cx="2458764" cy="1040195"/>
          </a:xfrm>
        </p:grpSpPr>
        <p:sp>
          <p:nvSpPr>
            <p:cNvPr id="12" name="Flowchart: Magnetic Disk 86"/>
            <p:cNvSpPr/>
            <p:nvPr/>
          </p:nvSpPr>
          <p:spPr bwMode="auto">
            <a:xfrm>
              <a:off x="8348613" y="3945934"/>
              <a:ext cx="335096" cy="402683"/>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0072C6">
                <a:lumMod val="20000"/>
                <a:lumOff val="80000"/>
              </a:srgbClr>
            </a:solidFill>
            <a:ln w="9525" cap="flat" cmpd="sng" algn="ctr">
              <a:solidFill>
                <a:srgbClr val="0072C6">
                  <a:lumMod val="20000"/>
                  <a:lumOff val="80000"/>
                </a:srgbClr>
              </a:solidFill>
              <a:prstDash val="solid"/>
              <a:headEnd type="none" w="med" len="med"/>
              <a:tailEnd type="none" w="med" len="med"/>
            </a:ln>
            <a:effectLst/>
          </p:spPr>
          <p:txBody>
            <a:bodyPr rot="0" spcFirstLastPara="0" vertOverflow="overflow" horzOverflow="overflow" vert="horz" wrap="square" lIns="164575" tIns="131659" rIns="164575" bIns="131659" numCol="1" spcCol="0" rtlCol="0" fromWordArt="0" anchor="t" anchorCtr="0" forceAA="0" compatLnSpc="1">
              <a:prstTxWarp prst="textNoShape">
                <a:avLst/>
              </a:prstTxWarp>
              <a:noAutofit/>
            </a:bodyPr>
            <a:lstStyle/>
            <a:p>
              <a:pPr algn="ctr" defTabSz="839132" fontAlgn="base">
                <a:lnSpc>
                  <a:spcPct val="90000"/>
                </a:lnSpc>
                <a:spcBef>
                  <a:spcPct val="0"/>
                </a:spcBef>
                <a:spcAft>
                  <a:spcPct val="0"/>
                </a:spcAft>
                <a:defRPr/>
              </a:pPr>
              <a:endParaRPr lang="en-US" sz="2160" kern="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Flowchart: Magnetic Disk 86"/>
            <p:cNvSpPr/>
            <p:nvPr/>
          </p:nvSpPr>
          <p:spPr bwMode="auto">
            <a:xfrm>
              <a:off x="8739878" y="3946528"/>
              <a:ext cx="335096" cy="402683"/>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0072C6">
                <a:lumMod val="20000"/>
                <a:lumOff val="80000"/>
              </a:srgbClr>
            </a:solidFill>
            <a:ln w="9525" cap="flat" cmpd="sng" algn="ctr">
              <a:solidFill>
                <a:srgbClr val="0072C6">
                  <a:lumMod val="20000"/>
                  <a:lumOff val="80000"/>
                </a:srgbClr>
              </a:solidFill>
              <a:prstDash val="solid"/>
              <a:headEnd type="none" w="med" len="med"/>
              <a:tailEnd type="none" w="med" len="med"/>
            </a:ln>
            <a:effectLst/>
          </p:spPr>
          <p:txBody>
            <a:bodyPr rot="0" spcFirstLastPara="0" vertOverflow="overflow" horzOverflow="overflow" vert="horz" wrap="square" lIns="164575" tIns="131659" rIns="164575" bIns="131659" numCol="1" spcCol="0" rtlCol="0" fromWordArt="0" anchor="t" anchorCtr="0" forceAA="0" compatLnSpc="1">
              <a:prstTxWarp prst="textNoShape">
                <a:avLst/>
              </a:prstTxWarp>
              <a:noAutofit/>
            </a:bodyPr>
            <a:lstStyle/>
            <a:p>
              <a:pPr algn="ctr" defTabSz="839132" fontAlgn="base">
                <a:lnSpc>
                  <a:spcPct val="90000"/>
                </a:lnSpc>
                <a:spcBef>
                  <a:spcPct val="0"/>
                </a:spcBef>
                <a:spcAft>
                  <a:spcPct val="0"/>
                </a:spcAft>
                <a:defRPr/>
              </a:pPr>
              <a:endParaRPr lang="en-US" sz="2160" kern="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Flowchart: Magnetic Disk 86"/>
            <p:cNvSpPr/>
            <p:nvPr/>
          </p:nvSpPr>
          <p:spPr bwMode="auto">
            <a:xfrm>
              <a:off x="9512984" y="3946528"/>
              <a:ext cx="335096" cy="402683"/>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0072C6">
                <a:lumMod val="20000"/>
                <a:lumOff val="80000"/>
              </a:srgbClr>
            </a:solidFill>
            <a:ln w="9525" cap="flat" cmpd="sng" algn="ctr">
              <a:solidFill>
                <a:srgbClr val="0072C6">
                  <a:lumMod val="20000"/>
                  <a:lumOff val="80000"/>
                </a:srgbClr>
              </a:solidFill>
              <a:prstDash val="solid"/>
              <a:headEnd type="none" w="med" len="med"/>
              <a:tailEnd type="none" w="med" len="med"/>
            </a:ln>
            <a:effectLst/>
          </p:spPr>
          <p:txBody>
            <a:bodyPr rot="0" spcFirstLastPara="0" vertOverflow="overflow" horzOverflow="overflow" vert="horz" wrap="square" lIns="164575" tIns="131659" rIns="164575" bIns="131659" numCol="1" spcCol="0" rtlCol="0" fromWordArt="0" anchor="t" anchorCtr="0" forceAA="0" compatLnSpc="1">
              <a:prstTxWarp prst="textNoShape">
                <a:avLst/>
              </a:prstTxWarp>
              <a:noAutofit/>
            </a:bodyPr>
            <a:lstStyle/>
            <a:p>
              <a:pPr algn="ctr" defTabSz="839132" fontAlgn="base">
                <a:lnSpc>
                  <a:spcPct val="90000"/>
                </a:lnSpc>
                <a:spcBef>
                  <a:spcPct val="0"/>
                </a:spcBef>
                <a:spcAft>
                  <a:spcPct val="0"/>
                </a:spcAft>
                <a:defRPr/>
              </a:pPr>
              <a:endParaRPr lang="en-US" sz="2160" kern="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Flowchart: Magnetic Disk 86"/>
            <p:cNvSpPr/>
            <p:nvPr/>
          </p:nvSpPr>
          <p:spPr bwMode="auto">
            <a:xfrm>
              <a:off x="10231064" y="3949753"/>
              <a:ext cx="335096" cy="402683"/>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0072C6">
                <a:lumMod val="20000"/>
                <a:lumOff val="80000"/>
              </a:srgbClr>
            </a:solidFill>
            <a:ln w="9525" cap="flat" cmpd="sng" algn="ctr">
              <a:solidFill>
                <a:srgbClr val="0072C6">
                  <a:lumMod val="20000"/>
                  <a:lumOff val="80000"/>
                </a:srgbClr>
              </a:solidFill>
              <a:prstDash val="solid"/>
              <a:headEnd type="none" w="med" len="med"/>
              <a:tailEnd type="none" w="med" len="med"/>
            </a:ln>
            <a:effectLst/>
          </p:spPr>
          <p:txBody>
            <a:bodyPr rot="0" spcFirstLastPara="0" vertOverflow="overflow" horzOverflow="overflow" vert="horz" wrap="square" lIns="164575" tIns="131659" rIns="164575" bIns="131659" numCol="1" spcCol="0" rtlCol="0" fromWordArt="0" anchor="t" anchorCtr="0" forceAA="0" compatLnSpc="1">
              <a:prstTxWarp prst="textNoShape">
                <a:avLst/>
              </a:prstTxWarp>
              <a:noAutofit/>
            </a:bodyPr>
            <a:lstStyle/>
            <a:p>
              <a:pPr algn="ctr" defTabSz="839132" fontAlgn="base">
                <a:lnSpc>
                  <a:spcPct val="90000"/>
                </a:lnSpc>
                <a:spcBef>
                  <a:spcPct val="0"/>
                </a:spcBef>
                <a:spcAft>
                  <a:spcPct val="0"/>
                </a:spcAft>
                <a:defRPr/>
              </a:pPr>
              <a:endParaRPr lang="en-US" sz="2160" kern="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p:nvSpPr>
          <p:spPr>
            <a:xfrm>
              <a:off x="9904953" y="4239508"/>
              <a:ext cx="81886" cy="81886"/>
            </a:xfrm>
            <a:prstGeom prst="ellipse">
              <a:avLst/>
            </a:prstGeom>
            <a:solidFill>
              <a:srgbClr val="0072C6">
                <a:lumMod val="20000"/>
                <a:lumOff val="80000"/>
              </a:srgb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1218217">
                <a:defRPr/>
              </a:pPr>
              <a:endParaRPr lang="en-US" sz="1600" kern="0" dirty="0" smtClean="0">
                <a:solidFill>
                  <a:srgbClr val="68217A"/>
                </a:solidFill>
              </a:endParaRPr>
            </a:p>
          </p:txBody>
        </p:sp>
        <p:sp>
          <p:nvSpPr>
            <p:cNvPr id="17" name="Oval 16"/>
            <p:cNvSpPr/>
            <p:nvPr/>
          </p:nvSpPr>
          <p:spPr>
            <a:xfrm>
              <a:off x="10111945" y="4239508"/>
              <a:ext cx="81886" cy="81886"/>
            </a:xfrm>
            <a:prstGeom prst="ellipse">
              <a:avLst/>
            </a:prstGeom>
            <a:solidFill>
              <a:srgbClr val="0072C6">
                <a:lumMod val="20000"/>
                <a:lumOff val="80000"/>
              </a:srgb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1218217">
                <a:defRPr/>
              </a:pPr>
              <a:endParaRPr lang="en-US" sz="1600" kern="0" dirty="0" smtClean="0">
                <a:solidFill>
                  <a:srgbClr val="68217A"/>
                </a:solidFill>
              </a:endParaRPr>
            </a:p>
          </p:txBody>
        </p:sp>
        <p:sp>
          <p:nvSpPr>
            <p:cNvPr id="18" name="Oval 17"/>
            <p:cNvSpPr/>
            <p:nvPr/>
          </p:nvSpPr>
          <p:spPr>
            <a:xfrm>
              <a:off x="10008449" y="4239508"/>
              <a:ext cx="81886" cy="81886"/>
            </a:xfrm>
            <a:prstGeom prst="ellipse">
              <a:avLst/>
            </a:prstGeom>
            <a:solidFill>
              <a:srgbClr val="0072C6">
                <a:lumMod val="20000"/>
                <a:lumOff val="80000"/>
              </a:srgb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1218217">
                <a:defRPr/>
              </a:pPr>
              <a:endParaRPr lang="en-US" sz="1600" kern="0" dirty="0" smtClean="0">
                <a:solidFill>
                  <a:srgbClr val="68217A"/>
                </a:solidFill>
              </a:endParaRPr>
            </a:p>
          </p:txBody>
        </p:sp>
        <p:sp>
          <p:nvSpPr>
            <p:cNvPr id="19" name="TextBox 18"/>
            <p:cNvSpPr txBox="1"/>
            <p:nvPr/>
          </p:nvSpPr>
          <p:spPr>
            <a:xfrm>
              <a:off x="8313727" y="3586091"/>
              <a:ext cx="1864515" cy="299805"/>
            </a:xfrm>
            <a:prstGeom prst="rect">
              <a:avLst/>
            </a:prstGeom>
            <a:noFill/>
          </p:spPr>
          <p:txBody>
            <a:bodyPr wrap="square" rtlCol="0">
              <a:spAutoFit/>
            </a:bodyPr>
            <a:lstStyle/>
            <a:p>
              <a:pPr>
                <a:defRPr/>
              </a:pPr>
              <a:r>
                <a:rPr lang="en-US" kern="0" dirty="0" smtClean="0">
                  <a:solidFill>
                    <a:srgbClr val="FFFFFF"/>
                  </a:solidFill>
                  <a:latin typeface="Segoe UI Light"/>
                </a:rPr>
                <a:t>SQL Database Shards</a:t>
              </a:r>
            </a:p>
          </p:txBody>
        </p:sp>
        <p:sp>
          <p:nvSpPr>
            <p:cNvPr id="20" name="Flowchart: Magnetic Disk 86"/>
            <p:cNvSpPr/>
            <p:nvPr/>
          </p:nvSpPr>
          <p:spPr bwMode="auto">
            <a:xfrm>
              <a:off x="9122261" y="3946528"/>
              <a:ext cx="335096" cy="402683"/>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0072C6">
                <a:lumMod val="20000"/>
                <a:lumOff val="80000"/>
              </a:srgbClr>
            </a:solidFill>
            <a:ln w="9525" cap="flat" cmpd="sng" algn="ctr">
              <a:solidFill>
                <a:srgbClr val="0072C6">
                  <a:lumMod val="20000"/>
                  <a:lumOff val="80000"/>
                </a:srgbClr>
              </a:solidFill>
              <a:prstDash val="solid"/>
              <a:headEnd type="none" w="med" len="med"/>
              <a:tailEnd type="none" w="med" len="med"/>
            </a:ln>
            <a:effectLst/>
          </p:spPr>
          <p:txBody>
            <a:bodyPr rot="0" spcFirstLastPara="0" vertOverflow="overflow" horzOverflow="overflow" vert="horz" wrap="square" lIns="164575" tIns="131659" rIns="164575" bIns="131659" numCol="1" spcCol="0" rtlCol="0" fromWordArt="0" anchor="t" anchorCtr="0" forceAA="0" compatLnSpc="1">
              <a:prstTxWarp prst="textNoShape">
                <a:avLst/>
              </a:prstTxWarp>
              <a:noAutofit/>
            </a:bodyPr>
            <a:lstStyle/>
            <a:p>
              <a:pPr algn="ctr" defTabSz="839132" fontAlgn="base">
                <a:lnSpc>
                  <a:spcPct val="90000"/>
                </a:lnSpc>
                <a:spcBef>
                  <a:spcPct val="0"/>
                </a:spcBef>
                <a:spcAft>
                  <a:spcPct val="0"/>
                </a:spcAft>
                <a:defRPr/>
              </a:pPr>
              <a:endParaRPr lang="en-US" sz="2160" kern="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3" name="Left Brace 22"/>
            <p:cNvSpPr/>
            <p:nvPr/>
          </p:nvSpPr>
          <p:spPr>
            <a:xfrm rot="16200000">
              <a:off x="9291329" y="3259979"/>
              <a:ext cx="273851" cy="2458764"/>
            </a:xfrm>
            <a:prstGeom prst="leftBrace">
              <a:avLst>
                <a:gd name="adj1" fmla="val 39637"/>
                <a:gd name="adj2" fmla="val 49613"/>
              </a:avLst>
            </a:prstGeom>
            <a:ln w="28575">
              <a:solidFill>
                <a:schemeClr val="accent3">
                  <a:lumMod val="50000"/>
                  <a:lumOff val="5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sp>
        <p:nvSpPr>
          <p:cNvPr id="2" name="Rectangle 1"/>
          <p:cNvSpPr/>
          <p:nvPr/>
        </p:nvSpPr>
        <p:spPr>
          <a:xfrm>
            <a:off x="274320" y="1159007"/>
            <a:ext cx="5765746" cy="584775"/>
          </a:xfrm>
          <a:prstGeom prst="rect">
            <a:avLst/>
          </a:prstGeom>
        </p:spPr>
        <p:txBody>
          <a:bodyPr wrap="none">
            <a:spAutoFit/>
          </a:bodyPr>
          <a:lstStyle/>
          <a:p>
            <a:r>
              <a:rPr lang="en-US" sz="3200" dirty="0" smtClean="0">
                <a:solidFill>
                  <a:schemeClr val="accent1">
                    <a:lumMod val="60000"/>
                    <a:lumOff val="40000"/>
                  </a:schemeClr>
                </a:solidFill>
                <a:latin typeface="+mj-lt"/>
              </a:rPr>
              <a:t>Relational </a:t>
            </a:r>
            <a:r>
              <a:rPr lang="en-US" sz="3200" dirty="0">
                <a:solidFill>
                  <a:schemeClr val="accent1">
                    <a:lumMod val="60000"/>
                    <a:lumOff val="40000"/>
                  </a:schemeClr>
                </a:solidFill>
                <a:latin typeface="+mj-lt"/>
              </a:rPr>
              <a:t>database-as-a-service</a:t>
            </a:r>
          </a:p>
        </p:txBody>
      </p:sp>
    </p:spTree>
    <p:extLst>
      <p:ext uri="{BB962C8B-B14F-4D97-AF65-F5344CB8AC3E}">
        <p14:creationId xmlns:p14="http://schemas.microsoft.com/office/powerpoint/2010/main" val="3841504191"/>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p:cNvSpPr/>
          <p:nvPr/>
        </p:nvSpPr>
        <p:spPr>
          <a:xfrm>
            <a:off x="3551237" y="5478462"/>
            <a:ext cx="7848600" cy="1089529"/>
          </a:xfrm>
          <a:prstGeom prst="rect">
            <a:avLst/>
          </a:prstGeom>
        </p:spPr>
        <p:txBody>
          <a:bodyPr wrap="square">
            <a:spAutoFit/>
          </a:bodyPr>
          <a:lstStyle/>
          <a:p>
            <a:pPr>
              <a:lnSpc>
                <a:spcPct val="90000"/>
              </a:lnSpc>
            </a:pPr>
            <a:r>
              <a:rPr lang="en-US" sz="3600" dirty="0" smtClean="0">
                <a:solidFill>
                  <a:srgbClr val="0072C6">
                    <a:lumMod val="60000"/>
                    <a:lumOff val="40000"/>
                  </a:srgbClr>
                </a:solidFill>
                <a:latin typeface="Segoe UI Light"/>
              </a:rPr>
              <a:t>Incremental performance and features with easy upgrade and downgrade</a:t>
            </a:r>
          </a:p>
        </p:txBody>
      </p:sp>
      <p:sp>
        <p:nvSpPr>
          <p:cNvPr id="5" name="Title 4"/>
          <p:cNvSpPr>
            <a:spLocks noGrp="1"/>
          </p:cNvSpPr>
          <p:nvPr>
            <p:ph type="title"/>
          </p:nvPr>
        </p:nvSpPr>
        <p:spPr>
          <a:xfrm>
            <a:off x="274639" y="295274"/>
            <a:ext cx="10134598" cy="917575"/>
          </a:xfrm>
        </p:spPr>
        <p:txBody>
          <a:bodyPr/>
          <a:lstStyle/>
          <a:p>
            <a:r>
              <a:rPr lang="en-US" dirty="0" smtClean="0">
                <a:solidFill>
                  <a:schemeClr val="bg1">
                    <a:lumMod val="50000"/>
                  </a:schemeClr>
                </a:solidFill>
              </a:rPr>
              <a:t>Azure SQL Database Service Tiers</a:t>
            </a:r>
            <a:endParaRPr lang="en-US" dirty="0">
              <a:solidFill>
                <a:schemeClr val="bg1">
                  <a:lumMod val="50000"/>
                </a:schemeClr>
              </a:solidFill>
            </a:endParaRPr>
          </a:p>
        </p:txBody>
      </p:sp>
      <p:sp>
        <p:nvSpPr>
          <p:cNvPr id="7" name="Rectangle 6"/>
          <p:cNvSpPr/>
          <p:nvPr/>
        </p:nvSpPr>
        <p:spPr>
          <a:xfrm>
            <a:off x="1112837" y="6526511"/>
            <a:ext cx="10656131" cy="307777"/>
          </a:xfrm>
          <a:prstGeom prst="rect">
            <a:avLst/>
          </a:prstGeom>
        </p:spPr>
        <p:txBody>
          <a:bodyPr wrap="square">
            <a:spAutoFit/>
          </a:bodyPr>
          <a:lstStyle/>
          <a:p>
            <a:pPr defTabSz="914049"/>
            <a:r>
              <a:rPr lang="en-US" sz="1400" dirty="0" smtClean="0">
                <a:solidFill>
                  <a:schemeClr val="accent1">
                    <a:lumMod val="75000"/>
                  </a:schemeClr>
                </a:solidFill>
                <a:latin typeface="Segoe UI Light"/>
                <a:ea typeface="Times New Roman" panose="02020603050405020304" pitchFamily="18" charset="0"/>
              </a:rPr>
              <a:t>*The </a:t>
            </a:r>
            <a:r>
              <a:rPr lang="en-US" sz="1400" dirty="0">
                <a:solidFill>
                  <a:schemeClr val="accent1">
                    <a:lumMod val="75000"/>
                  </a:schemeClr>
                </a:solidFill>
                <a:latin typeface="Segoe UI Light"/>
                <a:ea typeface="Times New Roman" panose="02020603050405020304" pitchFamily="18" charset="0"/>
              </a:rPr>
              <a:t>99.99% availability SLA </a:t>
            </a:r>
            <a:r>
              <a:rPr lang="en-US" sz="1400" dirty="0" smtClean="0">
                <a:solidFill>
                  <a:schemeClr val="accent1">
                    <a:lumMod val="75000"/>
                  </a:schemeClr>
                </a:solidFill>
                <a:latin typeface="Segoe UI Light"/>
                <a:ea typeface="Times New Roman" panose="02020603050405020304" pitchFamily="18" charset="0"/>
              </a:rPr>
              <a:t>does not </a:t>
            </a:r>
            <a:r>
              <a:rPr lang="en-US" sz="1400" dirty="0">
                <a:solidFill>
                  <a:schemeClr val="accent1">
                    <a:lumMod val="75000"/>
                  </a:schemeClr>
                </a:solidFill>
                <a:latin typeface="Segoe UI Light"/>
                <a:ea typeface="Times New Roman" panose="02020603050405020304" pitchFamily="18" charset="0"/>
              </a:rPr>
              <a:t>apply to </a:t>
            </a:r>
            <a:r>
              <a:rPr lang="en-US" sz="1400" dirty="0" smtClean="0">
                <a:solidFill>
                  <a:schemeClr val="accent1">
                    <a:lumMod val="75000"/>
                  </a:schemeClr>
                </a:solidFill>
                <a:latin typeface="Segoe UI Light"/>
                <a:ea typeface="Times New Roman" panose="02020603050405020304" pitchFamily="18" charset="0"/>
              </a:rPr>
              <a:t>Web </a:t>
            </a:r>
            <a:r>
              <a:rPr lang="en-US" sz="1400" dirty="0">
                <a:solidFill>
                  <a:schemeClr val="accent1">
                    <a:lumMod val="75000"/>
                  </a:schemeClr>
                </a:solidFill>
                <a:latin typeface="Segoe UI Light"/>
                <a:ea typeface="Times New Roman" panose="02020603050405020304" pitchFamily="18" charset="0"/>
              </a:rPr>
              <a:t>and Business editions, which </a:t>
            </a:r>
            <a:r>
              <a:rPr lang="en-US" sz="1400" dirty="0" smtClean="0">
                <a:solidFill>
                  <a:schemeClr val="accent1">
                    <a:lumMod val="75000"/>
                  </a:schemeClr>
                </a:solidFill>
                <a:latin typeface="Segoe UI Light"/>
                <a:ea typeface="Times New Roman" panose="02020603050405020304" pitchFamily="18" charset="0"/>
              </a:rPr>
              <a:t>continue </a:t>
            </a:r>
            <a:r>
              <a:rPr lang="en-US" sz="1400" dirty="0">
                <a:solidFill>
                  <a:schemeClr val="accent1">
                    <a:lumMod val="75000"/>
                  </a:schemeClr>
                </a:solidFill>
                <a:latin typeface="Segoe UI Light"/>
                <a:ea typeface="Times New Roman" panose="02020603050405020304" pitchFamily="18" charset="0"/>
              </a:rPr>
              <a:t>to be supported at 99.9% availability.</a:t>
            </a:r>
          </a:p>
        </p:txBody>
      </p:sp>
      <p:sp>
        <p:nvSpPr>
          <p:cNvPr id="3" name="Rectangle 2"/>
          <p:cNvSpPr/>
          <p:nvPr/>
        </p:nvSpPr>
        <p:spPr bwMode="auto">
          <a:xfrm>
            <a:off x="3094037" y="1495626"/>
            <a:ext cx="2514600" cy="55383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Basic</a:t>
            </a:r>
          </a:p>
        </p:txBody>
      </p:sp>
      <p:sp>
        <p:nvSpPr>
          <p:cNvPr id="9" name="Rectangle 8"/>
          <p:cNvSpPr/>
          <p:nvPr/>
        </p:nvSpPr>
        <p:spPr bwMode="auto">
          <a:xfrm>
            <a:off x="5645965" y="1495626"/>
            <a:ext cx="2514600" cy="55383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Standard</a:t>
            </a:r>
          </a:p>
        </p:txBody>
      </p:sp>
      <p:sp>
        <p:nvSpPr>
          <p:cNvPr id="10" name="Rectangle 9"/>
          <p:cNvSpPr/>
          <p:nvPr/>
        </p:nvSpPr>
        <p:spPr bwMode="auto">
          <a:xfrm>
            <a:off x="8201476" y="1495626"/>
            <a:ext cx="2950482" cy="55383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Premium</a:t>
            </a:r>
          </a:p>
        </p:txBody>
      </p:sp>
      <p:sp>
        <p:nvSpPr>
          <p:cNvPr id="12" name="Rectangle 11"/>
          <p:cNvSpPr/>
          <p:nvPr/>
        </p:nvSpPr>
        <p:spPr bwMode="auto">
          <a:xfrm>
            <a:off x="3094037" y="2096595"/>
            <a:ext cx="2514600" cy="553836"/>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Light transactional loads</a:t>
            </a: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5645965" y="2096595"/>
            <a:ext cx="2514600" cy="553836"/>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Go-to option for most business applications</a:t>
            </a: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8201476" y="2096595"/>
            <a:ext cx="2950482" cy="553836"/>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High throughput and business-critical databases </a:t>
            </a:r>
          </a:p>
        </p:txBody>
      </p:sp>
      <p:sp>
        <p:nvSpPr>
          <p:cNvPr id="15" name="Rectangle 14"/>
          <p:cNvSpPr/>
          <p:nvPr/>
        </p:nvSpPr>
        <p:spPr bwMode="auto">
          <a:xfrm>
            <a:off x="1112837" y="2096595"/>
            <a:ext cx="1932669" cy="55383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85000"/>
              </a:lnSpc>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Intended Use</a:t>
            </a:r>
          </a:p>
        </p:txBody>
      </p:sp>
      <p:sp>
        <p:nvSpPr>
          <p:cNvPr id="16" name="Rectangle 15"/>
          <p:cNvSpPr/>
          <p:nvPr/>
        </p:nvSpPr>
        <p:spPr bwMode="auto">
          <a:xfrm>
            <a:off x="3094036" y="2697564"/>
            <a:ext cx="8057921" cy="553836"/>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99.99%</a:t>
            </a:r>
            <a:r>
              <a:rPr lang="en-US" baseline="30000" dirty="0" smtClean="0">
                <a:gradFill>
                  <a:gsLst>
                    <a:gs pos="0">
                      <a:srgbClr val="FFFFFF"/>
                    </a:gs>
                    <a:gs pos="100000">
                      <a:srgbClr val="FFFFFF"/>
                    </a:gs>
                  </a:gsLst>
                  <a:lin ang="5400000" scaled="0"/>
                </a:gradFill>
                <a:ea typeface="Segoe UI" pitchFamily="34" charset="0"/>
                <a:cs typeface="Segoe UI" pitchFamily="34" charset="0"/>
              </a:rPr>
              <a:t>*</a:t>
            </a:r>
            <a:endParaRPr lang="en-US" baseline="300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1112837" y="2697564"/>
            <a:ext cx="1932669" cy="55383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85000"/>
              </a:lnSpc>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Availability</a:t>
            </a:r>
          </a:p>
        </p:txBody>
      </p:sp>
      <p:sp>
        <p:nvSpPr>
          <p:cNvPr id="20" name="Rectangle 19"/>
          <p:cNvSpPr/>
          <p:nvPr/>
        </p:nvSpPr>
        <p:spPr bwMode="auto">
          <a:xfrm>
            <a:off x="3094037" y="3298533"/>
            <a:ext cx="2514600" cy="553836"/>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2 GB</a:t>
            </a: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5645965" y="3298533"/>
            <a:ext cx="2514600" cy="553836"/>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250 GB</a:t>
            </a: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8201476" y="3298533"/>
            <a:ext cx="2950482" cy="553836"/>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500 GB</a:t>
            </a: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1112837" y="3298533"/>
            <a:ext cx="1932669" cy="55383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85000"/>
              </a:lnSpc>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Size</a:t>
            </a:r>
          </a:p>
        </p:txBody>
      </p:sp>
      <p:sp>
        <p:nvSpPr>
          <p:cNvPr id="24" name="Rectangle 23"/>
          <p:cNvSpPr/>
          <p:nvPr/>
        </p:nvSpPr>
        <p:spPr bwMode="auto">
          <a:xfrm>
            <a:off x="3094037" y="3904557"/>
            <a:ext cx="2514600" cy="553836"/>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3200" dirty="0" smtClean="0">
                <a:solidFill>
                  <a:srgbClr val="FFFFFF"/>
                </a:solidFill>
              </a:rPr>
              <a:t>•</a:t>
            </a:r>
            <a:endParaRPr lang="en-US" sz="3200" dirty="0">
              <a:solidFill>
                <a:srgbClr val="FFFFFF"/>
              </a:solidFill>
            </a:endParaRPr>
          </a:p>
        </p:txBody>
      </p:sp>
      <p:sp>
        <p:nvSpPr>
          <p:cNvPr id="25" name="Rectangle 24"/>
          <p:cNvSpPr/>
          <p:nvPr/>
        </p:nvSpPr>
        <p:spPr bwMode="auto">
          <a:xfrm>
            <a:off x="5645965" y="3904557"/>
            <a:ext cx="2514600" cy="553836"/>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3200" dirty="0" smtClean="0">
                <a:solidFill>
                  <a:srgbClr val="FFFFFF"/>
                </a:solidFill>
              </a:rPr>
              <a:t>••</a:t>
            </a:r>
            <a:endParaRPr lang="en-US" sz="3200" dirty="0">
              <a:solidFill>
                <a:srgbClr val="FFFFFF"/>
              </a:solidFill>
            </a:endParaRPr>
          </a:p>
        </p:txBody>
      </p:sp>
      <p:sp>
        <p:nvSpPr>
          <p:cNvPr id="26" name="Rectangle 25"/>
          <p:cNvSpPr/>
          <p:nvPr/>
        </p:nvSpPr>
        <p:spPr bwMode="auto">
          <a:xfrm>
            <a:off x="8201476" y="3904557"/>
            <a:ext cx="2950482" cy="553836"/>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3200">
                <a:solidFill>
                  <a:srgbClr val="FFFFFF"/>
                </a:solidFill>
              </a:rPr>
              <a:t>•••</a:t>
            </a:r>
            <a:endParaRPr lang="en-US" sz="3200" dirty="0">
              <a:solidFill>
                <a:srgbClr val="FFFFFF"/>
              </a:solidFill>
            </a:endParaRPr>
          </a:p>
        </p:txBody>
      </p:sp>
      <p:sp>
        <p:nvSpPr>
          <p:cNvPr id="27" name="Rectangle 26"/>
          <p:cNvSpPr/>
          <p:nvPr/>
        </p:nvSpPr>
        <p:spPr bwMode="auto">
          <a:xfrm>
            <a:off x="1112837" y="3904557"/>
            <a:ext cx="1932669" cy="55383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85000"/>
              </a:lnSpc>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Performance</a:t>
            </a:r>
          </a:p>
        </p:txBody>
      </p:sp>
      <p:sp>
        <p:nvSpPr>
          <p:cNvPr id="28" name="Rectangle 27"/>
          <p:cNvSpPr/>
          <p:nvPr/>
        </p:nvSpPr>
        <p:spPr bwMode="auto">
          <a:xfrm>
            <a:off x="3094037" y="4505526"/>
            <a:ext cx="2514600" cy="553836"/>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3200" dirty="0" smtClean="0">
                <a:solidFill>
                  <a:srgbClr val="FFFFFF"/>
                </a:solidFill>
              </a:rPr>
              <a:t>•</a:t>
            </a:r>
            <a:endParaRPr lang="en-US" sz="3200" dirty="0">
              <a:solidFill>
                <a:srgbClr val="FFFFFF"/>
              </a:solidFill>
            </a:endParaRPr>
          </a:p>
        </p:txBody>
      </p:sp>
      <p:sp>
        <p:nvSpPr>
          <p:cNvPr id="29" name="Rectangle 28"/>
          <p:cNvSpPr/>
          <p:nvPr/>
        </p:nvSpPr>
        <p:spPr bwMode="auto">
          <a:xfrm>
            <a:off x="5645965" y="4505526"/>
            <a:ext cx="2514600" cy="553836"/>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3200" dirty="0" smtClean="0">
                <a:solidFill>
                  <a:srgbClr val="FFFFFF"/>
                </a:solidFill>
              </a:rPr>
              <a:t>••</a:t>
            </a:r>
            <a:endParaRPr lang="en-US" sz="3200" dirty="0">
              <a:solidFill>
                <a:srgbClr val="FFFFFF"/>
              </a:solidFill>
            </a:endParaRPr>
          </a:p>
        </p:txBody>
      </p:sp>
      <p:sp>
        <p:nvSpPr>
          <p:cNvPr id="30" name="Rectangle 29"/>
          <p:cNvSpPr/>
          <p:nvPr/>
        </p:nvSpPr>
        <p:spPr bwMode="auto">
          <a:xfrm>
            <a:off x="8201476" y="4505526"/>
            <a:ext cx="2950482" cy="553836"/>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3200">
                <a:solidFill>
                  <a:srgbClr val="FFFFFF"/>
                </a:solidFill>
              </a:rPr>
              <a:t>•••</a:t>
            </a:r>
            <a:endParaRPr lang="en-US" sz="3200" dirty="0">
              <a:solidFill>
                <a:srgbClr val="FFFFFF"/>
              </a:solidFill>
            </a:endParaRPr>
          </a:p>
        </p:txBody>
      </p:sp>
      <p:sp>
        <p:nvSpPr>
          <p:cNvPr id="31" name="Rectangle 30"/>
          <p:cNvSpPr/>
          <p:nvPr/>
        </p:nvSpPr>
        <p:spPr bwMode="auto">
          <a:xfrm>
            <a:off x="1112837" y="4505526"/>
            <a:ext cx="1932669" cy="55383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85000"/>
              </a:lnSpc>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Business Continuity</a:t>
            </a:r>
          </a:p>
        </p:txBody>
      </p:sp>
    </p:spTree>
    <p:extLst>
      <p:ext uri="{BB962C8B-B14F-4D97-AF65-F5344CB8AC3E}">
        <p14:creationId xmlns:p14="http://schemas.microsoft.com/office/powerpoint/2010/main" val="1410769887"/>
      </p:ext>
    </p:extLst>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1649679"/>
          </a:xfrm>
        </p:spPr>
        <p:txBody>
          <a:bodyPr/>
          <a:lstStyle/>
          <a:p>
            <a:r>
              <a:rPr lang="en-US" dirty="0" smtClean="0">
                <a:solidFill>
                  <a:schemeClr val="bg1">
                    <a:lumMod val="50000"/>
                  </a:schemeClr>
                </a:solidFill>
              </a:rPr>
              <a:t>On premises SQL Server</a:t>
            </a:r>
            <a:r>
              <a:rPr lang="en-US" sz="3600" dirty="0" smtClean="0"/>
              <a:t/>
            </a:r>
            <a:br>
              <a:rPr lang="en-US" sz="3600" dirty="0" smtClean="0"/>
            </a:br>
            <a:r>
              <a:rPr lang="en-US" sz="3200" dirty="0" smtClean="0">
                <a:solidFill>
                  <a:srgbClr val="0072C6"/>
                </a:solidFill>
              </a:rPr>
              <a:t>Store, Backup and Recover</a:t>
            </a:r>
            <a:endParaRPr lang="en-US" sz="4000" dirty="0">
              <a:solidFill>
                <a:srgbClr val="0072C6"/>
              </a:solidFill>
            </a:endParaRPr>
          </a:p>
        </p:txBody>
      </p:sp>
      <p:sp>
        <p:nvSpPr>
          <p:cNvPr id="3" name="Slide Number Placeholder 2"/>
          <p:cNvSpPr>
            <a:spLocks noGrp="1"/>
          </p:cNvSpPr>
          <p:nvPr>
            <p:ph type="sldNum" sz="quarter" idx="4294967295"/>
          </p:nvPr>
        </p:nvSpPr>
        <p:spPr>
          <a:xfrm>
            <a:off x="10942758" y="6482465"/>
            <a:ext cx="978419" cy="372342"/>
          </a:xfrm>
          <a:prstGeom prst="rect">
            <a:avLst/>
          </a:prstGeom>
        </p:spPr>
        <p:txBody>
          <a:bodyPr/>
          <a:lstStyle/>
          <a:p>
            <a:fld id="{4E419B00-AD7F-47FC-89D1-1841CEDF6334}" type="slidenum">
              <a:rPr lang="en-US" smtClean="0"/>
              <a:t>79</a:t>
            </a:fld>
            <a:endParaRPr lang="en-US"/>
          </a:p>
        </p:txBody>
      </p:sp>
      <p:sp>
        <p:nvSpPr>
          <p:cNvPr id="4" name="Freeform 18"/>
          <p:cNvSpPr>
            <a:spLocks noEditPoints="1"/>
          </p:cNvSpPr>
          <p:nvPr/>
        </p:nvSpPr>
        <p:spPr bwMode="auto">
          <a:xfrm>
            <a:off x="546834" y="3543272"/>
            <a:ext cx="5671406" cy="2826469"/>
          </a:xfrm>
          <a:prstGeom prst="rect">
            <a:avLst/>
          </a:prstGeom>
          <a:solidFill>
            <a:srgbClr val="00188F"/>
          </a:solidFill>
          <a:ln>
            <a:noFill/>
          </a:ln>
        </p:spPr>
        <p:txBody>
          <a:bodyPr vert="horz" wrap="square" lIns="182780" tIns="146225" rIns="182780" bIns="146225" numCol="1" anchor="t" anchorCtr="0" compatLnSpc="1">
            <a:prstTxWarp prst="textNoShape">
              <a:avLst/>
            </a:prstTxWarp>
          </a:bodyPr>
          <a:lstStyle/>
          <a:p>
            <a:pPr defTabSz="931955"/>
            <a:r>
              <a:rPr lang="en-US" sz="1999" dirty="0">
                <a:solidFill>
                  <a:srgbClr val="FFFFFF"/>
                </a:solidFill>
                <a:latin typeface="Segoe UI Symbol" panose="020B0502040204020203" pitchFamily="34" charset="0"/>
                <a:ea typeface="Segoe UI Symbol" panose="020B0502040204020203" pitchFamily="34" charset="0"/>
              </a:rPr>
              <a:t>SQL Server Management Studio</a:t>
            </a:r>
          </a:p>
        </p:txBody>
      </p:sp>
      <p:grpSp>
        <p:nvGrpSpPr>
          <p:cNvPr id="5" name="Group 4"/>
          <p:cNvGrpSpPr/>
          <p:nvPr/>
        </p:nvGrpSpPr>
        <p:grpSpPr>
          <a:xfrm>
            <a:off x="8288465" y="1056297"/>
            <a:ext cx="3870142" cy="2140227"/>
            <a:chOff x="4744649" y="1560875"/>
            <a:chExt cx="7414023" cy="4082634"/>
          </a:xfrm>
        </p:grpSpPr>
        <p:sp>
          <p:nvSpPr>
            <p:cNvPr id="6" name="Freeform 128"/>
            <p:cNvSpPr>
              <a:spLocks noChangeAspect="1"/>
            </p:cNvSpPr>
            <p:nvPr/>
          </p:nvSpPr>
          <p:spPr bwMode="black">
            <a:xfrm>
              <a:off x="4744649" y="1560875"/>
              <a:ext cx="7414023" cy="40826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188F"/>
            </a:solidFill>
            <a:extLst/>
          </p:spPr>
          <p:txBody>
            <a:bodyPr vert="horz" wrap="square" lIns="91390" tIns="45696" rIns="91390" bIns="45696" numCol="1" anchor="t" anchorCtr="0" compatLnSpc="1">
              <a:prstTxWarp prst="textNoShape">
                <a:avLst/>
              </a:prstTxWarp>
            </a:bodyPr>
            <a:lstStyle/>
            <a:p>
              <a:pPr defTabSz="931955"/>
              <a:endParaRPr lang="en-US" sz="1799">
                <a:solidFill>
                  <a:srgbClr val="505050"/>
                </a:solidFill>
                <a:latin typeface="Segoe UI Symbol" panose="020B0502040204020203" pitchFamily="34" charset="0"/>
                <a:ea typeface="Segoe UI Symbol" panose="020B0502040204020203" pitchFamily="34" charset="0"/>
              </a:endParaRPr>
            </a:p>
          </p:txBody>
        </p:sp>
        <p:sp>
          <p:nvSpPr>
            <p:cNvPr id="7" name="Freeform 79"/>
            <p:cNvSpPr>
              <a:spLocks noEditPoints="1"/>
            </p:cNvSpPr>
            <p:nvPr/>
          </p:nvSpPr>
          <p:spPr bwMode="black">
            <a:xfrm>
              <a:off x="7790054" y="2750285"/>
              <a:ext cx="1958183" cy="25795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2261" tIns="41131" rIns="82261" bIns="41131" numCol="1" anchor="t" anchorCtr="0" compatLnSpc="1">
              <a:prstTxWarp prst="textNoShape">
                <a:avLst/>
              </a:prstTxWarp>
            </a:bodyPr>
            <a:lstStyle/>
            <a:p>
              <a:pPr defTabSz="931955"/>
              <a:endParaRPr lang="en-US" sz="1598" dirty="0">
                <a:solidFill>
                  <a:srgbClr val="505050"/>
                </a:solidFill>
                <a:latin typeface="Segoe UI Symbol" panose="020B0502040204020203" pitchFamily="34" charset="0"/>
                <a:ea typeface="Segoe UI Symbol" panose="020B0502040204020203" pitchFamily="34" charset="0"/>
              </a:endParaRPr>
            </a:p>
          </p:txBody>
        </p:sp>
      </p:grpSp>
      <p:sp>
        <p:nvSpPr>
          <p:cNvPr id="8" name="Rectangle 7"/>
          <p:cNvSpPr/>
          <p:nvPr/>
        </p:nvSpPr>
        <p:spPr bwMode="auto">
          <a:xfrm>
            <a:off x="10276752" y="4811454"/>
            <a:ext cx="2156341" cy="440528"/>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13561" fontAlgn="base">
              <a:lnSpc>
                <a:spcPct val="90000"/>
              </a:lnSpc>
              <a:spcBef>
                <a:spcPct val="0"/>
              </a:spcBef>
              <a:spcAft>
                <a:spcPct val="0"/>
              </a:spcAft>
            </a:pPr>
            <a:endParaRPr lang="en-US" sz="1999" spc="-50" dirty="0">
              <a:gradFill>
                <a:gsLst>
                  <a:gs pos="1250">
                    <a:srgbClr val="EFEFEF"/>
                  </a:gs>
                  <a:gs pos="10417">
                    <a:srgbClr val="EFEFEF"/>
                  </a:gs>
                </a:gsLst>
                <a:lin ang="5400000" scaled="0"/>
              </a:gradFill>
              <a:latin typeface="Segoe UI Symbol" panose="020B0502040204020203" pitchFamily="34" charset="0"/>
              <a:ea typeface="Segoe UI Symbol" panose="020B0502040204020203" pitchFamily="34" charset="0"/>
            </a:endParaRPr>
          </a:p>
        </p:txBody>
      </p:sp>
      <p:grpSp>
        <p:nvGrpSpPr>
          <p:cNvPr id="9" name="Group 8"/>
          <p:cNvGrpSpPr/>
          <p:nvPr/>
        </p:nvGrpSpPr>
        <p:grpSpPr>
          <a:xfrm>
            <a:off x="6889206" y="3972891"/>
            <a:ext cx="4693192" cy="2304092"/>
            <a:chOff x="6909369" y="3640637"/>
            <a:chExt cx="5106196" cy="2305347"/>
          </a:xfrm>
        </p:grpSpPr>
        <p:sp>
          <p:nvSpPr>
            <p:cNvPr id="10" name="TextBox 9"/>
            <p:cNvSpPr txBox="1"/>
            <p:nvPr/>
          </p:nvSpPr>
          <p:spPr>
            <a:xfrm>
              <a:off x="6909369" y="4189819"/>
              <a:ext cx="4584356" cy="1756165"/>
            </a:xfrm>
            <a:prstGeom prst="rect">
              <a:avLst/>
            </a:prstGeom>
            <a:noFill/>
          </p:spPr>
          <p:txBody>
            <a:bodyPr wrap="square" lIns="182780" tIns="146225" rIns="182780" bIns="146225" rtlCol="0">
              <a:spAutoFit/>
            </a:bodyPr>
            <a:lstStyle/>
            <a:p>
              <a:pPr defTabSz="931955" fontAlgn="base">
                <a:lnSpc>
                  <a:spcPct val="90000"/>
                </a:lnSpc>
                <a:spcBef>
                  <a:spcPct val="20000"/>
                </a:spcBef>
                <a:spcAft>
                  <a:spcPct val="0"/>
                </a:spcAft>
                <a:buClr>
                  <a:srgbClr val="0070C0"/>
                </a:buClr>
                <a:buSzPct val="100000"/>
                <a:defRPr/>
              </a:pPr>
              <a:r>
                <a:rPr lang="en-US" sz="2448" spc="-53" dirty="0">
                  <a:solidFill>
                    <a:srgbClr val="EFEFEF">
                      <a:lumMod val="50000"/>
                    </a:srgbClr>
                  </a:solidFill>
                  <a:latin typeface="Segoe UI Symbol" panose="020B0502040204020203" pitchFamily="34" charset="0"/>
                  <a:ea typeface="Segoe UI Symbol" panose="020B0502040204020203" pitchFamily="34" charset="0"/>
                  <a:cs typeface="Segoe UI Light" panose="020B0502040204020203" pitchFamily="34" charset="0"/>
                </a:rPr>
                <a:t>Reliable off-site data backup </a:t>
              </a:r>
              <a:br>
                <a:rPr lang="en-US" sz="2448" spc="-53" dirty="0">
                  <a:solidFill>
                    <a:srgbClr val="EFEFEF">
                      <a:lumMod val="50000"/>
                    </a:srgbClr>
                  </a:solidFill>
                  <a:latin typeface="Segoe UI Symbol" panose="020B0502040204020203" pitchFamily="34" charset="0"/>
                  <a:ea typeface="Segoe UI Symbol" panose="020B0502040204020203" pitchFamily="34" charset="0"/>
                  <a:cs typeface="Segoe UI Light" panose="020B0502040204020203" pitchFamily="34" charset="0"/>
                </a:rPr>
              </a:br>
              <a:r>
                <a:rPr lang="en-US" sz="2448" spc="-53" dirty="0">
                  <a:solidFill>
                    <a:srgbClr val="EFEFEF">
                      <a:lumMod val="50000"/>
                    </a:srgbClr>
                  </a:solidFill>
                  <a:latin typeface="Segoe UI Symbol" panose="020B0502040204020203" pitchFamily="34" charset="0"/>
                  <a:ea typeface="Segoe UI Symbol" panose="020B0502040204020203" pitchFamily="34" charset="0"/>
                  <a:cs typeface="Segoe UI Light" panose="020B0502040204020203" pitchFamily="34" charset="0"/>
                </a:rPr>
                <a:t>for SQL images</a:t>
              </a:r>
            </a:p>
            <a:p>
              <a:pPr defTabSz="931955" fontAlgn="base">
                <a:lnSpc>
                  <a:spcPct val="90000"/>
                </a:lnSpc>
                <a:spcBef>
                  <a:spcPct val="20000"/>
                </a:spcBef>
                <a:spcAft>
                  <a:spcPct val="0"/>
                </a:spcAft>
                <a:buClr>
                  <a:srgbClr val="0070C0"/>
                </a:buClr>
                <a:buSzPct val="100000"/>
                <a:defRPr/>
              </a:pPr>
              <a:r>
                <a:rPr lang="en-US" sz="2448" spc="-53" dirty="0">
                  <a:solidFill>
                    <a:srgbClr val="EFEFEF">
                      <a:lumMod val="50000"/>
                    </a:srgbClr>
                  </a:solidFill>
                  <a:latin typeface="Segoe UI Symbol" panose="020B0502040204020203" pitchFamily="34" charset="0"/>
                  <a:ea typeface="Segoe UI Symbol" panose="020B0502040204020203" pitchFamily="34" charset="0"/>
                  <a:cs typeface="Segoe UI Light" panose="020B0502040204020203" pitchFamily="34" charset="0"/>
                </a:rPr>
                <a:t>Easily restore databases </a:t>
              </a:r>
              <a:br>
                <a:rPr lang="en-US" sz="2448" spc="-53" dirty="0">
                  <a:solidFill>
                    <a:srgbClr val="EFEFEF">
                      <a:lumMod val="50000"/>
                    </a:srgbClr>
                  </a:solidFill>
                  <a:latin typeface="Segoe UI Symbol" panose="020B0502040204020203" pitchFamily="34" charset="0"/>
                  <a:ea typeface="Segoe UI Symbol" panose="020B0502040204020203" pitchFamily="34" charset="0"/>
                  <a:cs typeface="Segoe UI Light" panose="020B0502040204020203" pitchFamily="34" charset="0"/>
                </a:rPr>
              </a:br>
              <a:r>
                <a:rPr lang="en-US" sz="2448" spc="-53" dirty="0">
                  <a:solidFill>
                    <a:srgbClr val="EFEFEF">
                      <a:lumMod val="50000"/>
                    </a:srgbClr>
                  </a:solidFill>
                  <a:latin typeface="Segoe UI Symbol" panose="020B0502040204020203" pitchFamily="34" charset="0"/>
                  <a:ea typeface="Segoe UI Symbol" panose="020B0502040204020203" pitchFamily="34" charset="0"/>
                  <a:cs typeface="Segoe UI Light" panose="020B0502040204020203" pitchFamily="34" charset="0"/>
                </a:rPr>
                <a:t>using VMs </a:t>
              </a:r>
            </a:p>
          </p:txBody>
        </p:sp>
        <p:sp>
          <p:nvSpPr>
            <p:cNvPr id="11" name="TextBox 10"/>
            <p:cNvSpPr txBox="1"/>
            <p:nvPr/>
          </p:nvSpPr>
          <p:spPr>
            <a:xfrm>
              <a:off x="6909369" y="3640637"/>
              <a:ext cx="5106196" cy="533788"/>
            </a:xfrm>
            <a:prstGeom prst="rect">
              <a:avLst/>
            </a:prstGeom>
            <a:noFill/>
          </p:spPr>
          <p:txBody>
            <a:bodyPr wrap="square" lIns="182780" tIns="146225" rIns="182780" bIns="146225" rtlCol="0">
              <a:noAutofit/>
            </a:bodyPr>
            <a:lstStyle/>
            <a:p>
              <a:pPr defTabSz="913861" fontAlgn="base">
                <a:lnSpc>
                  <a:spcPct val="90000"/>
                </a:lnSpc>
                <a:spcBef>
                  <a:spcPct val="20000"/>
                </a:spcBef>
                <a:spcAft>
                  <a:spcPct val="0"/>
                </a:spcAft>
                <a:buClr>
                  <a:srgbClr val="0070C0"/>
                </a:buClr>
                <a:buSzPct val="100000"/>
                <a:defRPr/>
              </a:pPr>
              <a:r>
                <a:rPr lang="en-US" sz="3264" spc="-50" dirty="0">
                  <a:solidFill>
                    <a:srgbClr val="00188F"/>
                  </a:solidFill>
                  <a:latin typeface="Segoe UI Symbol" panose="020B0502040204020203" pitchFamily="34" charset="0"/>
                  <a:ea typeface="Segoe UI Symbol" panose="020B0502040204020203" pitchFamily="34" charset="0"/>
                </a:rPr>
                <a:t>Benefits</a:t>
              </a:r>
            </a:p>
          </p:txBody>
        </p:sp>
      </p:grpSp>
      <p:grpSp>
        <p:nvGrpSpPr>
          <p:cNvPr id="12" name="Group 11"/>
          <p:cNvGrpSpPr/>
          <p:nvPr/>
        </p:nvGrpSpPr>
        <p:grpSpPr>
          <a:xfrm>
            <a:off x="2149887" y="4434377"/>
            <a:ext cx="3851935" cy="693905"/>
            <a:chOff x="1822427" y="4518011"/>
            <a:chExt cx="3870450" cy="694283"/>
          </a:xfrm>
        </p:grpSpPr>
        <p:grpSp>
          <p:nvGrpSpPr>
            <p:cNvPr id="13" name="Group 12"/>
            <p:cNvGrpSpPr/>
            <p:nvPr/>
          </p:nvGrpSpPr>
          <p:grpSpPr>
            <a:xfrm>
              <a:off x="4101811" y="4518011"/>
              <a:ext cx="1591066" cy="694283"/>
              <a:chOff x="2868829" y="-2273840"/>
              <a:chExt cx="2011854" cy="877900"/>
            </a:xfrm>
          </p:grpSpPr>
          <p:pic>
            <p:nvPicPr>
              <p:cNvPr id="15" name="Picture 14"/>
              <p:cNvPicPr>
                <a:picLocks noChangeAspect="1"/>
              </p:cNvPicPr>
              <p:nvPr/>
            </p:nvPicPr>
            <p:blipFill>
              <a:blip r:embed="rId2"/>
              <a:stretch>
                <a:fillRect/>
              </a:stretch>
            </p:blipFill>
            <p:spPr>
              <a:xfrm>
                <a:off x="2868829" y="-2273840"/>
                <a:ext cx="2011854" cy="877900"/>
              </a:xfrm>
              <a:prstGeom prst="rect">
                <a:avLst/>
              </a:prstGeom>
            </p:spPr>
          </p:pic>
          <p:sp>
            <p:nvSpPr>
              <p:cNvPr id="16" name="Freeform 134"/>
              <p:cNvSpPr>
                <a:spLocks noEditPoints="1"/>
              </p:cNvSpPr>
              <p:nvPr/>
            </p:nvSpPr>
            <p:spPr bwMode="black">
              <a:xfrm>
                <a:off x="2927992" y="-2133419"/>
                <a:ext cx="534411" cy="577898"/>
              </a:xfrm>
              <a:custGeom>
                <a:avLst/>
                <a:gdLst>
                  <a:gd name="T0" fmla="*/ 333 w 666"/>
                  <a:gd name="T1" fmla="*/ 125 h 720"/>
                  <a:gd name="T2" fmla="*/ 126 w 666"/>
                  <a:gd name="T3" fmla="*/ 90 h 720"/>
                  <a:gd name="T4" fmla="*/ 56 w 666"/>
                  <a:gd name="T5" fmla="*/ 502 h 720"/>
                  <a:gd name="T6" fmla="*/ 324 w 666"/>
                  <a:gd name="T7" fmla="*/ 720 h 720"/>
                  <a:gd name="T8" fmla="*/ 402 w 666"/>
                  <a:gd name="T9" fmla="*/ 352 h 720"/>
                  <a:gd name="T10" fmla="*/ 476 w 666"/>
                  <a:gd name="T11" fmla="*/ 315 h 720"/>
                  <a:gd name="T12" fmla="*/ 462 w 666"/>
                  <a:gd name="T13" fmla="*/ 318 h 720"/>
                  <a:gd name="T14" fmla="*/ 548 w 666"/>
                  <a:gd name="T15" fmla="*/ 205 h 720"/>
                  <a:gd name="T16" fmla="*/ 403 w 666"/>
                  <a:gd name="T17" fmla="*/ 241 h 720"/>
                  <a:gd name="T18" fmla="*/ 328 w 666"/>
                  <a:gd name="T19" fmla="*/ 215 h 720"/>
                  <a:gd name="T20" fmla="*/ 314 w 666"/>
                  <a:gd name="T21" fmla="*/ 381 h 720"/>
                  <a:gd name="T22" fmla="*/ 325 w 666"/>
                  <a:gd name="T23" fmla="*/ 377 h 720"/>
                  <a:gd name="T24" fmla="*/ 285 w 666"/>
                  <a:gd name="T25" fmla="*/ 474 h 720"/>
                  <a:gd name="T26" fmla="*/ 285 w 666"/>
                  <a:gd name="T27" fmla="*/ 474 h 720"/>
                  <a:gd name="T28" fmla="*/ 228 w 666"/>
                  <a:gd name="T29" fmla="*/ 414 h 720"/>
                  <a:gd name="T30" fmla="*/ 229 w 666"/>
                  <a:gd name="T31" fmla="*/ 593 h 720"/>
                  <a:gd name="T32" fmla="*/ 221 w 666"/>
                  <a:gd name="T33" fmla="*/ 521 h 720"/>
                  <a:gd name="T34" fmla="*/ 234 w 666"/>
                  <a:gd name="T35" fmla="*/ 278 h 720"/>
                  <a:gd name="T36" fmla="*/ 297 w 666"/>
                  <a:gd name="T37" fmla="*/ 135 h 720"/>
                  <a:gd name="T38" fmla="*/ 268 w 666"/>
                  <a:gd name="T39" fmla="*/ 314 h 720"/>
                  <a:gd name="T40" fmla="*/ 280 w 666"/>
                  <a:gd name="T41" fmla="*/ 377 h 720"/>
                  <a:gd name="T42" fmla="*/ 288 w 666"/>
                  <a:gd name="T43" fmla="*/ 374 h 720"/>
                  <a:gd name="T44" fmla="*/ 289 w 666"/>
                  <a:gd name="T45" fmla="*/ 300 h 720"/>
                  <a:gd name="T46" fmla="*/ 409 w 666"/>
                  <a:gd name="T47" fmla="*/ 156 h 720"/>
                  <a:gd name="T48" fmla="*/ 317 w 666"/>
                  <a:gd name="T49" fmla="*/ 123 h 720"/>
                  <a:gd name="T50" fmla="*/ 275 w 666"/>
                  <a:gd name="T51" fmla="*/ 5 h 720"/>
                  <a:gd name="T52" fmla="*/ 171 w 666"/>
                  <a:gd name="T53" fmla="*/ 54 h 720"/>
                  <a:gd name="T54" fmla="*/ 226 w 666"/>
                  <a:gd name="T55" fmla="*/ 108 h 720"/>
                  <a:gd name="T56" fmla="*/ 166 w 666"/>
                  <a:gd name="T57" fmla="*/ 57 h 720"/>
                  <a:gd name="T58" fmla="*/ 150 w 666"/>
                  <a:gd name="T59" fmla="*/ 102 h 720"/>
                  <a:gd name="T60" fmla="*/ 203 w 666"/>
                  <a:gd name="T61" fmla="*/ 117 h 720"/>
                  <a:gd name="T62" fmla="*/ 227 w 666"/>
                  <a:gd name="T63" fmla="*/ 309 h 720"/>
                  <a:gd name="T64" fmla="*/ 188 w 666"/>
                  <a:gd name="T65" fmla="*/ 383 h 720"/>
                  <a:gd name="T66" fmla="*/ 144 w 666"/>
                  <a:gd name="T67" fmla="*/ 453 h 720"/>
                  <a:gd name="T68" fmla="*/ 144 w 666"/>
                  <a:gd name="T69" fmla="*/ 453 h 720"/>
                  <a:gd name="T70" fmla="*/ 125 w 666"/>
                  <a:gd name="T71" fmla="*/ 463 h 720"/>
                  <a:gd name="T72" fmla="*/ 27 w 666"/>
                  <a:gd name="T73" fmla="*/ 564 h 720"/>
                  <a:gd name="T74" fmla="*/ 71 w 666"/>
                  <a:gd name="T75" fmla="*/ 639 h 720"/>
                  <a:gd name="T76" fmla="*/ 169 w 666"/>
                  <a:gd name="T77" fmla="*/ 571 h 720"/>
                  <a:gd name="T78" fmla="*/ 171 w 666"/>
                  <a:gd name="T79" fmla="*/ 687 h 720"/>
                  <a:gd name="T80" fmla="*/ 171 w 666"/>
                  <a:gd name="T81" fmla="*/ 687 h 720"/>
                  <a:gd name="T82" fmla="*/ 353 w 666"/>
                  <a:gd name="T83" fmla="*/ 644 h 720"/>
                  <a:gd name="T84" fmla="*/ 179 w 666"/>
                  <a:gd name="T85" fmla="*/ 689 h 720"/>
                  <a:gd name="T86" fmla="*/ 381 w 666"/>
                  <a:gd name="T87" fmla="*/ 546 h 720"/>
                  <a:gd name="T88" fmla="*/ 381 w 666"/>
                  <a:gd name="T89" fmla="*/ 546 h 720"/>
                  <a:gd name="T90" fmla="*/ 384 w 666"/>
                  <a:gd name="T91" fmla="*/ 530 h 720"/>
                  <a:gd name="T92" fmla="*/ 393 w 666"/>
                  <a:gd name="T93" fmla="*/ 432 h 720"/>
                  <a:gd name="T94" fmla="*/ 451 w 666"/>
                  <a:gd name="T95" fmla="*/ 321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6" h="720">
                    <a:moveTo>
                      <a:pt x="666" y="290"/>
                    </a:moveTo>
                    <a:cubicBezTo>
                      <a:pt x="663" y="286"/>
                      <a:pt x="663" y="286"/>
                      <a:pt x="663" y="286"/>
                    </a:cubicBezTo>
                    <a:cubicBezTo>
                      <a:pt x="624" y="224"/>
                      <a:pt x="564" y="167"/>
                      <a:pt x="384" y="134"/>
                    </a:cubicBezTo>
                    <a:cubicBezTo>
                      <a:pt x="369" y="131"/>
                      <a:pt x="353" y="128"/>
                      <a:pt x="333" y="125"/>
                    </a:cubicBezTo>
                    <a:cubicBezTo>
                      <a:pt x="306" y="78"/>
                      <a:pt x="286" y="36"/>
                      <a:pt x="278" y="0"/>
                    </a:cubicBezTo>
                    <a:cubicBezTo>
                      <a:pt x="257" y="6"/>
                      <a:pt x="145" y="45"/>
                      <a:pt x="123" y="74"/>
                    </a:cubicBezTo>
                    <a:cubicBezTo>
                      <a:pt x="123" y="73"/>
                      <a:pt x="123" y="73"/>
                      <a:pt x="123" y="73"/>
                    </a:cubicBezTo>
                    <a:cubicBezTo>
                      <a:pt x="118" y="80"/>
                      <a:pt x="122" y="86"/>
                      <a:pt x="126" y="90"/>
                    </a:cubicBezTo>
                    <a:cubicBezTo>
                      <a:pt x="166" y="137"/>
                      <a:pt x="225" y="164"/>
                      <a:pt x="225" y="259"/>
                    </a:cubicBezTo>
                    <a:cubicBezTo>
                      <a:pt x="225" y="346"/>
                      <a:pt x="147" y="427"/>
                      <a:pt x="68" y="492"/>
                    </a:cubicBezTo>
                    <a:cubicBezTo>
                      <a:pt x="64" y="495"/>
                      <a:pt x="60" y="498"/>
                      <a:pt x="56" y="502"/>
                    </a:cubicBezTo>
                    <a:cubicBezTo>
                      <a:pt x="56" y="502"/>
                      <a:pt x="56" y="502"/>
                      <a:pt x="56" y="502"/>
                    </a:cubicBezTo>
                    <a:cubicBezTo>
                      <a:pt x="36" y="519"/>
                      <a:pt x="14" y="545"/>
                      <a:pt x="8" y="569"/>
                    </a:cubicBezTo>
                    <a:cubicBezTo>
                      <a:pt x="0" y="604"/>
                      <a:pt x="27" y="632"/>
                      <a:pt x="55" y="652"/>
                    </a:cubicBezTo>
                    <a:cubicBezTo>
                      <a:pt x="86" y="674"/>
                      <a:pt x="119" y="685"/>
                      <a:pt x="156" y="696"/>
                    </a:cubicBezTo>
                    <a:cubicBezTo>
                      <a:pt x="198" y="708"/>
                      <a:pt x="281" y="719"/>
                      <a:pt x="324" y="720"/>
                    </a:cubicBezTo>
                    <a:cubicBezTo>
                      <a:pt x="327" y="720"/>
                      <a:pt x="331" y="719"/>
                      <a:pt x="331" y="719"/>
                    </a:cubicBezTo>
                    <a:cubicBezTo>
                      <a:pt x="331" y="719"/>
                      <a:pt x="333" y="716"/>
                      <a:pt x="333" y="715"/>
                    </a:cubicBezTo>
                    <a:cubicBezTo>
                      <a:pt x="337" y="709"/>
                      <a:pt x="386" y="616"/>
                      <a:pt x="400" y="538"/>
                    </a:cubicBezTo>
                    <a:cubicBezTo>
                      <a:pt x="408" y="487"/>
                      <a:pt x="415" y="418"/>
                      <a:pt x="402" y="352"/>
                    </a:cubicBezTo>
                    <a:cubicBezTo>
                      <a:pt x="492" y="325"/>
                      <a:pt x="596" y="300"/>
                      <a:pt x="666" y="290"/>
                    </a:cubicBezTo>
                    <a:close/>
                    <a:moveTo>
                      <a:pt x="650" y="282"/>
                    </a:moveTo>
                    <a:cubicBezTo>
                      <a:pt x="651" y="283"/>
                      <a:pt x="653" y="284"/>
                      <a:pt x="655" y="285"/>
                    </a:cubicBezTo>
                    <a:cubicBezTo>
                      <a:pt x="633" y="287"/>
                      <a:pt x="570" y="291"/>
                      <a:pt x="476" y="315"/>
                    </a:cubicBezTo>
                    <a:cubicBezTo>
                      <a:pt x="515" y="278"/>
                      <a:pt x="535" y="255"/>
                      <a:pt x="556" y="207"/>
                    </a:cubicBezTo>
                    <a:cubicBezTo>
                      <a:pt x="602" y="232"/>
                      <a:pt x="634" y="263"/>
                      <a:pt x="650" y="282"/>
                    </a:cubicBezTo>
                    <a:close/>
                    <a:moveTo>
                      <a:pt x="462" y="318"/>
                    </a:moveTo>
                    <a:cubicBezTo>
                      <a:pt x="462" y="318"/>
                      <a:pt x="462" y="318"/>
                      <a:pt x="462" y="318"/>
                    </a:cubicBezTo>
                    <a:cubicBezTo>
                      <a:pt x="462" y="318"/>
                      <a:pt x="462" y="318"/>
                      <a:pt x="462" y="318"/>
                    </a:cubicBezTo>
                    <a:cubicBezTo>
                      <a:pt x="462" y="318"/>
                      <a:pt x="462" y="318"/>
                      <a:pt x="462" y="318"/>
                    </a:cubicBezTo>
                    <a:cubicBezTo>
                      <a:pt x="446" y="293"/>
                      <a:pt x="427" y="273"/>
                      <a:pt x="405" y="257"/>
                    </a:cubicBezTo>
                    <a:cubicBezTo>
                      <a:pt x="448" y="237"/>
                      <a:pt x="496" y="220"/>
                      <a:pt x="548" y="205"/>
                    </a:cubicBezTo>
                    <a:cubicBezTo>
                      <a:pt x="531" y="234"/>
                      <a:pt x="504" y="265"/>
                      <a:pt x="462" y="318"/>
                    </a:cubicBezTo>
                    <a:close/>
                    <a:moveTo>
                      <a:pt x="509" y="186"/>
                    </a:moveTo>
                    <a:cubicBezTo>
                      <a:pt x="520" y="190"/>
                      <a:pt x="530" y="194"/>
                      <a:pt x="540" y="199"/>
                    </a:cubicBezTo>
                    <a:cubicBezTo>
                      <a:pt x="489" y="210"/>
                      <a:pt x="444" y="225"/>
                      <a:pt x="403" y="241"/>
                    </a:cubicBezTo>
                    <a:cubicBezTo>
                      <a:pt x="419" y="211"/>
                      <a:pt x="426" y="183"/>
                      <a:pt x="427" y="160"/>
                    </a:cubicBezTo>
                    <a:cubicBezTo>
                      <a:pt x="455" y="167"/>
                      <a:pt x="482" y="175"/>
                      <a:pt x="509" y="186"/>
                    </a:cubicBezTo>
                    <a:close/>
                    <a:moveTo>
                      <a:pt x="385" y="243"/>
                    </a:moveTo>
                    <a:cubicBezTo>
                      <a:pt x="367" y="232"/>
                      <a:pt x="347" y="223"/>
                      <a:pt x="328" y="215"/>
                    </a:cubicBezTo>
                    <a:cubicBezTo>
                      <a:pt x="354" y="196"/>
                      <a:pt x="385" y="177"/>
                      <a:pt x="420" y="159"/>
                    </a:cubicBezTo>
                    <a:cubicBezTo>
                      <a:pt x="418" y="179"/>
                      <a:pt x="407" y="207"/>
                      <a:pt x="385" y="243"/>
                    </a:cubicBezTo>
                    <a:close/>
                    <a:moveTo>
                      <a:pt x="312" y="382"/>
                    </a:moveTo>
                    <a:cubicBezTo>
                      <a:pt x="312" y="382"/>
                      <a:pt x="313" y="381"/>
                      <a:pt x="314" y="381"/>
                    </a:cubicBezTo>
                    <a:cubicBezTo>
                      <a:pt x="333" y="394"/>
                      <a:pt x="376" y="419"/>
                      <a:pt x="392" y="425"/>
                    </a:cubicBezTo>
                    <a:cubicBezTo>
                      <a:pt x="371" y="440"/>
                      <a:pt x="341" y="457"/>
                      <a:pt x="299" y="475"/>
                    </a:cubicBezTo>
                    <a:cubicBezTo>
                      <a:pt x="310" y="435"/>
                      <a:pt x="313" y="402"/>
                      <a:pt x="312" y="382"/>
                    </a:cubicBezTo>
                    <a:close/>
                    <a:moveTo>
                      <a:pt x="325" y="377"/>
                    </a:moveTo>
                    <a:cubicBezTo>
                      <a:pt x="344" y="371"/>
                      <a:pt x="365" y="364"/>
                      <a:pt x="387" y="357"/>
                    </a:cubicBezTo>
                    <a:cubicBezTo>
                      <a:pt x="390" y="378"/>
                      <a:pt x="392" y="400"/>
                      <a:pt x="392" y="420"/>
                    </a:cubicBezTo>
                    <a:cubicBezTo>
                      <a:pt x="374" y="410"/>
                      <a:pt x="341" y="389"/>
                      <a:pt x="325" y="377"/>
                    </a:cubicBezTo>
                    <a:close/>
                    <a:moveTo>
                      <a:pt x="285" y="474"/>
                    </a:moveTo>
                    <a:cubicBezTo>
                      <a:pt x="265" y="457"/>
                      <a:pt x="246" y="433"/>
                      <a:pt x="239" y="410"/>
                    </a:cubicBezTo>
                    <a:cubicBezTo>
                      <a:pt x="253" y="404"/>
                      <a:pt x="268" y="398"/>
                      <a:pt x="283" y="392"/>
                    </a:cubicBezTo>
                    <a:cubicBezTo>
                      <a:pt x="288" y="390"/>
                      <a:pt x="293" y="389"/>
                      <a:pt x="298" y="387"/>
                    </a:cubicBezTo>
                    <a:cubicBezTo>
                      <a:pt x="301" y="414"/>
                      <a:pt x="295" y="444"/>
                      <a:pt x="285" y="474"/>
                    </a:cubicBezTo>
                    <a:close/>
                    <a:moveTo>
                      <a:pt x="209" y="509"/>
                    </a:moveTo>
                    <a:cubicBezTo>
                      <a:pt x="199" y="512"/>
                      <a:pt x="187" y="516"/>
                      <a:pt x="173" y="521"/>
                    </a:cubicBezTo>
                    <a:cubicBezTo>
                      <a:pt x="185" y="503"/>
                      <a:pt x="212" y="452"/>
                      <a:pt x="224" y="416"/>
                    </a:cubicBezTo>
                    <a:cubicBezTo>
                      <a:pt x="225" y="415"/>
                      <a:pt x="227" y="415"/>
                      <a:pt x="228" y="414"/>
                    </a:cubicBezTo>
                    <a:cubicBezTo>
                      <a:pt x="238" y="445"/>
                      <a:pt x="262" y="470"/>
                      <a:pt x="279" y="484"/>
                    </a:cubicBezTo>
                    <a:cubicBezTo>
                      <a:pt x="258" y="492"/>
                      <a:pt x="235" y="500"/>
                      <a:pt x="209" y="509"/>
                    </a:cubicBezTo>
                    <a:close/>
                    <a:moveTo>
                      <a:pt x="276" y="499"/>
                    </a:moveTo>
                    <a:cubicBezTo>
                      <a:pt x="263" y="532"/>
                      <a:pt x="246" y="565"/>
                      <a:pt x="229" y="593"/>
                    </a:cubicBezTo>
                    <a:cubicBezTo>
                      <a:pt x="229" y="594"/>
                      <a:pt x="229" y="594"/>
                      <a:pt x="229" y="594"/>
                    </a:cubicBezTo>
                    <a:cubicBezTo>
                      <a:pt x="220" y="589"/>
                      <a:pt x="212" y="584"/>
                      <a:pt x="205" y="578"/>
                    </a:cubicBezTo>
                    <a:cubicBezTo>
                      <a:pt x="189" y="567"/>
                      <a:pt x="174" y="553"/>
                      <a:pt x="163" y="538"/>
                    </a:cubicBezTo>
                    <a:cubicBezTo>
                      <a:pt x="183" y="533"/>
                      <a:pt x="202" y="527"/>
                      <a:pt x="221" y="521"/>
                    </a:cubicBezTo>
                    <a:cubicBezTo>
                      <a:pt x="241" y="514"/>
                      <a:pt x="259" y="507"/>
                      <a:pt x="276" y="499"/>
                    </a:cubicBezTo>
                    <a:close/>
                    <a:moveTo>
                      <a:pt x="231" y="205"/>
                    </a:moveTo>
                    <a:cubicBezTo>
                      <a:pt x="249" y="208"/>
                      <a:pt x="270" y="215"/>
                      <a:pt x="294" y="224"/>
                    </a:cubicBezTo>
                    <a:cubicBezTo>
                      <a:pt x="276" y="238"/>
                      <a:pt x="256" y="256"/>
                      <a:pt x="234" y="278"/>
                    </a:cubicBezTo>
                    <a:cubicBezTo>
                      <a:pt x="237" y="252"/>
                      <a:pt x="235" y="228"/>
                      <a:pt x="231" y="205"/>
                    </a:cubicBezTo>
                    <a:close/>
                    <a:moveTo>
                      <a:pt x="236" y="187"/>
                    </a:moveTo>
                    <a:cubicBezTo>
                      <a:pt x="251" y="170"/>
                      <a:pt x="272" y="153"/>
                      <a:pt x="297" y="135"/>
                    </a:cubicBezTo>
                    <a:cubicBezTo>
                      <a:pt x="297" y="135"/>
                      <a:pt x="297" y="135"/>
                      <a:pt x="297" y="135"/>
                    </a:cubicBezTo>
                    <a:cubicBezTo>
                      <a:pt x="305" y="158"/>
                      <a:pt x="307" y="182"/>
                      <a:pt x="305" y="207"/>
                    </a:cubicBezTo>
                    <a:cubicBezTo>
                      <a:pt x="282" y="199"/>
                      <a:pt x="258" y="193"/>
                      <a:pt x="236" y="187"/>
                    </a:cubicBezTo>
                    <a:close/>
                    <a:moveTo>
                      <a:pt x="301" y="235"/>
                    </a:moveTo>
                    <a:cubicBezTo>
                      <a:pt x="295" y="261"/>
                      <a:pt x="284" y="288"/>
                      <a:pt x="268" y="314"/>
                    </a:cubicBezTo>
                    <a:cubicBezTo>
                      <a:pt x="257" y="301"/>
                      <a:pt x="245" y="294"/>
                      <a:pt x="236" y="290"/>
                    </a:cubicBezTo>
                    <a:cubicBezTo>
                      <a:pt x="248" y="279"/>
                      <a:pt x="270" y="259"/>
                      <a:pt x="301" y="235"/>
                    </a:cubicBezTo>
                    <a:close/>
                    <a:moveTo>
                      <a:pt x="264" y="338"/>
                    </a:moveTo>
                    <a:cubicBezTo>
                      <a:pt x="274" y="351"/>
                      <a:pt x="279" y="365"/>
                      <a:pt x="280" y="377"/>
                    </a:cubicBezTo>
                    <a:cubicBezTo>
                      <a:pt x="237" y="393"/>
                      <a:pt x="203" y="407"/>
                      <a:pt x="170" y="424"/>
                    </a:cubicBezTo>
                    <a:cubicBezTo>
                      <a:pt x="210" y="396"/>
                      <a:pt x="241" y="367"/>
                      <a:pt x="264" y="338"/>
                    </a:cubicBezTo>
                    <a:close/>
                    <a:moveTo>
                      <a:pt x="288" y="374"/>
                    </a:moveTo>
                    <a:cubicBezTo>
                      <a:pt x="288" y="374"/>
                      <a:pt x="288" y="374"/>
                      <a:pt x="288" y="374"/>
                    </a:cubicBezTo>
                    <a:cubicBezTo>
                      <a:pt x="288" y="353"/>
                      <a:pt x="283" y="337"/>
                      <a:pt x="275" y="325"/>
                    </a:cubicBezTo>
                    <a:cubicBezTo>
                      <a:pt x="301" y="309"/>
                      <a:pt x="331" y="292"/>
                      <a:pt x="365" y="276"/>
                    </a:cubicBezTo>
                    <a:cubicBezTo>
                      <a:pt x="345" y="305"/>
                      <a:pt x="319" y="338"/>
                      <a:pt x="288" y="374"/>
                    </a:cubicBezTo>
                    <a:close/>
                    <a:moveTo>
                      <a:pt x="289" y="300"/>
                    </a:moveTo>
                    <a:cubicBezTo>
                      <a:pt x="302" y="277"/>
                      <a:pt x="311" y="254"/>
                      <a:pt x="315" y="232"/>
                    </a:cubicBezTo>
                    <a:cubicBezTo>
                      <a:pt x="332" y="240"/>
                      <a:pt x="349" y="248"/>
                      <a:pt x="366" y="258"/>
                    </a:cubicBezTo>
                    <a:cubicBezTo>
                      <a:pt x="338" y="272"/>
                      <a:pt x="312" y="286"/>
                      <a:pt x="289" y="300"/>
                    </a:cubicBezTo>
                    <a:close/>
                    <a:moveTo>
                      <a:pt x="409" y="156"/>
                    </a:moveTo>
                    <a:cubicBezTo>
                      <a:pt x="376" y="170"/>
                      <a:pt x="348" y="184"/>
                      <a:pt x="318" y="205"/>
                    </a:cubicBezTo>
                    <a:cubicBezTo>
                      <a:pt x="319" y="180"/>
                      <a:pt x="314" y="156"/>
                      <a:pt x="304" y="136"/>
                    </a:cubicBezTo>
                    <a:cubicBezTo>
                      <a:pt x="339" y="142"/>
                      <a:pt x="374" y="148"/>
                      <a:pt x="409" y="156"/>
                    </a:cubicBezTo>
                    <a:close/>
                    <a:moveTo>
                      <a:pt x="317" y="123"/>
                    </a:moveTo>
                    <a:cubicBezTo>
                      <a:pt x="299" y="120"/>
                      <a:pt x="278" y="117"/>
                      <a:pt x="254" y="113"/>
                    </a:cubicBezTo>
                    <a:cubicBezTo>
                      <a:pt x="271" y="104"/>
                      <a:pt x="283" y="95"/>
                      <a:pt x="296" y="83"/>
                    </a:cubicBezTo>
                    <a:cubicBezTo>
                      <a:pt x="302" y="96"/>
                      <a:pt x="309" y="109"/>
                      <a:pt x="317" y="123"/>
                    </a:cubicBezTo>
                    <a:close/>
                    <a:moveTo>
                      <a:pt x="275" y="5"/>
                    </a:moveTo>
                    <a:cubicBezTo>
                      <a:pt x="277" y="27"/>
                      <a:pt x="282" y="48"/>
                      <a:pt x="291" y="69"/>
                    </a:cubicBezTo>
                    <a:cubicBezTo>
                      <a:pt x="264" y="62"/>
                      <a:pt x="200" y="53"/>
                      <a:pt x="178" y="50"/>
                    </a:cubicBezTo>
                    <a:cubicBezTo>
                      <a:pt x="216" y="27"/>
                      <a:pt x="269" y="8"/>
                      <a:pt x="275" y="5"/>
                    </a:cubicBezTo>
                    <a:close/>
                    <a:moveTo>
                      <a:pt x="171" y="54"/>
                    </a:moveTo>
                    <a:cubicBezTo>
                      <a:pt x="191" y="62"/>
                      <a:pt x="259" y="76"/>
                      <a:pt x="294" y="78"/>
                    </a:cubicBezTo>
                    <a:cubicBezTo>
                      <a:pt x="294" y="78"/>
                      <a:pt x="294" y="78"/>
                      <a:pt x="294" y="78"/>
                    </a:cubicBezTo>
                    <a:cubicBezTo>
                      <a:pt x="282" y="84"/>
                      <a:pt x="261" y="95"/>
                      <a:pt x="237" y="110"/>
                    </a:cubicBezTo>
                    <a:cubicBezTo>
                      <a:pt x="234" y="109"/>
                      <a:pt x="230" y="109"/>
                      <a:pt x="226" y="108"/>
                    </a:cubicBezTo>
                    <a:cubicBezTo>
                      <a:pt x="210" y="93"/>
                      <a:pt x="180" y="63"/>
                      <a:pt x="171" y="55"/>
                    </a:cubicBezTo>
                    <a:cubicBezTo>
                      <a:pt x="171" y="55"/>
                      <a:pt x="171" y="54"/>
                      <a:pt x="171" y="54"/>
                    </a:cubicBezTo>
                    <a:close/>
                    <a:moveTo>
                      <a:pt x="155" y="66"/>
                    </a:moveTo>
                    <a:cubicBezTo>
                      <a:pt x="158" y="63"/>
                      <a:pt x="162" y="60"/>
                      <a:pt x="166" y="57"/>
                    </a:cubicBezTo>
                    <a:cubicBezTo>
                      <a:pt x="174" y="67"/>
                      <a:pt x="191" y="89"/>
                      <a:pt x="204" y="104"/>
                    </a:cubicBezTo>
                    <a:cubicBezTo>
                      <a:pt x="184" y="101"/>
                      <a:pt x="157" y="96"/>
                      <a:pt x="140" y="89"/>
                    </a:cubicBezTo>
                    <a:cubicBezTo>
                      <a:pt x="140" y="80"/>
                      <a:pt x="149" y="71"/>
                      <a:pt x="155" y="66"/>
                    </a:cubicBezTo>
                    <a:close/>
                    <a:moveTo>
                      <a:pt x="150" y="102"/>
                    </a:moveTo>
                    <a:cubicBezTo>
                      <a:pt x="162" y="107"/>
                      <a:pt x="179" y="111"/>
                      <a:pt x="196" y="115"/>
                    </a:cubicBezTo>
                    <a:cubicBezTo>
                      <a:pt x="203" y="137"/>
                      <a:pt x="209" y="157"/>
                      <a:pt x="214" y="175"/>
                    </a:cubicBezTo>
                    <a:cubicBezTo>
                      <a:pt x="199" y="147"/>
                      <a:pt x="177" y="123"/>
                      <a:pt x="150" y="102"/>
                    </a:cubicBezTo>
                    <a:close/>
                    <a:moveTo>
                      <a:pt x="203" y="117"/>
                    </a:moveTo>
                    <a:cubicBezTo>
                      <a:pt x="235" y="124"/>
                      <a:pt x="269" y="130"/>
                      <a:pt x="288" y="133"/>
                    </a:cubicBezTo>
                    <a:cubicBezTo>
                      <a:pt x="274" y="141"/>
                      <a:pt x="241" y="160"/>
                      <a:pt x="226" y="180"/>
                    </a:cubicBezTo>
                    <a:cubicBezTo>
                      <a:pt x="218" y="150"/>
                      <a:pt x="208" y="128"/>
                      <a:pt x="203" y="117"/>
                    </a:cubicBezTo>
                    <a:close/>
                    <a:moveTo>
                      <a:pt x="227" y="309"/>
                    </a:moveTo>
                    <a:cubicBezTo>
                      <a:pt x="237" y="314"/>
                      <a:pt x="245" y="319"/>
                      <a:pt x="252" y="325"/>
                    </a:cubicBezTo>
                    <a:cubicBezTo>
                      <a:pt x="233" y="339"/>
                      <a:pt x="216" y="352"/>
                      <a:pt x="201" y="364"/>
                    </a:cubicBezTo>
                    <a:cubicBezTo>
                      <a:pt x="213" y="346"/>
                      <a:pt x="222" y="328"/>
                      <a:pt x="227" y="309"/>
                    </a:cubicBezTo>
                    <a:close/>
                    <a:moveTo>
                      <a:pt x="188" y="383"/>
                    </a:moveTo>
                    <a:cubicBezTo>
                      <a:pt x="202" y="372"/>
                      <a:pt x="222" y="358"/>
                      <a:pt x="247" y="342"/>
                    </a:cubicBezTo>
                    <a:cubicBezTo>
                      <a:pt x="223" y="372"/>
                      <a:pt x="191" y="400"/>
                      <a:pt x="152" y="424"/>
                    </a:cubicBezTo>
                    <a:cubicBezTo>
                      <a:pt x="166" y="410"/>
                      <a:pt x="178" y="397"/>
                      <a:pt x="188" y="383"/>
                    </a:cubicBezTo>
                    <a:close/>
                    <a:moveTo>
                      <a:pt x="144" y="453"/>
                    </a:moveTo>
                    <a:cubicBezTo>
                      <a:pt x="166" y="442"/>
                      <a:pt x="186" y="432"/>
                      <a:pt x="207" y="423"/>
                    </a:cubicBezTo>
                    <a:cubicBezTo>
                      <a:pt x="189" y="463"/>
                      <a:pt x="164" y="502"/>
                      <a:pt x="154" y="519"/>
                    </a:cubicBezTo>
                    <a:cubicBezTo>
                      <a:pt x="153" y="520"/>
                      <a:pt x="152" y="521"/>
                      <a:pt x="152" y="522"/>
                    </a:cubicBezTo>
                    <a:cubicBezTo>
                      <a:pt x="141" y="501"/>
                      <a:pt x="137" y="478"/>
                      <a:pt x="144" y="453"/>
                    </a:cubicBezTo>
                    <a:close/>
                    <a:moveTo>
                      <a:pt x="27" y="560"/>
                    </a:moveTo>
                    <a:cubicBezTo>
                      <a:pt x="33" y="533"/>
                      <a:pt x="60" y="500"/>
                      <a:pt x="90" y="482"/>
                    </a:cubicBezTo>
                    <a:cubicBezTo>
                      <a:pt x="90" y="482"/>
                      <a:pt x="90" y="482"/>
                      <a:pt x="90" y="482"/>
                    </a:cubicBezTo>
                    <a:cubicBezTo>
                      <a:pt x="102" y="475"/>
                      <a:pt x="114" y="469"/>
                      <a:pt x="125" y="463"/>
                    </a:cubicBezTo>
                    <a:cubicBezTo>
                      <a:pt x="125" y="464"/>
                      <a:pt x="125" y="465"/>
                      <a:pt x="124" y="467"/>
                    </a:cubicBezTo>
                    <a:cubicBezTo>
                      <a:pt x="123" y="474"/>
                      <a:pt x="122" y="480"/>
                      <a:pt x="122" y="487"/>
                    </a:cubicBezTo>
                    <a:cubicBezTo>
                      <a:pt x="123" y="503"/>
                      <a:pt x="128" y="518"/>
                      <a:pt x="137" y="532"/>
                    </a:cubicBezTo>
                    <a:cubicBezTo>
                      <a:pt x="103" y="543"/>
                      <a:pt x="64" y="554"/>
                      <a:pt x="27" y="564"/>
                    </a:cubicBezTo>
                    <a:cubicBezTo>
                      <a:pt x="27" y="563"/>
                      <a:pt x="27" y="561"/>
                      <a:pt x="27" y="560"/>
                    </a:cubicBezTo>
                    <a:close/>
                    <a:moveTo>
                      <a:pt x="27" y="571"/>
                    </a:moveTo>
                    <a:cubicBezTo>
                      <a:pt x="62" y="562"/>
                      <a:pt x="100" y="554"/>
                      <a:pt x="136" y="545"/>
                    </a:cubicBezTo>
                    <a:cubicBezTo>
                      <a:pt x="109" y="586"/>
                      <a:pt x="85" y="616"/>
                      <a:pt x="71" y="639"/>
                    </a:cubicBezTo>
                    <a:cubicBezTo>
                      <a:pt x="51" y="623"/>
                      <a:pt x="28" y="597"/>
                      <a:pt x="27" y="571"/>
                    </a:cubicBezTo>
                    <a:close/>
                    <a:moveTo>
                      <a:pt x="76" y="643"/>
                    </a:moveTo>
                    <a:cubicBezTo>
                      <a:pt x="98" y="610"/>
                      <a:pt x="125" y="580"/>
                      <a:pt x="150" y="550"/>
                    </a:cubicBezTo>
                    <a:cubicBezTo>
                      <a:pt x="156" y="558"/>
                      <a:pt x="162" y="565"/>
                      <a:pt x="169" y="571"/>
                    </a:cubicBezTo>
                    <a:cubicBezTo>
                      <a:pt x="182" y="583"/>
                      <a:pt x="196" y="592"/>
                      <a:pt x="211" y="600"/>
                    </a:cubicBezTo>
                    <a:cubicBezTo>
                      <a:pt x="168" y="616"/>
                      <a:pt x="123" y="632"/>
                      <a:pt x="81" y="646"/>
                    </a:cubicBezTo>
                    <a:cubicBezTo>
                      <a:pt x="79" y="645"/>
                      <a:pt x="78" y="644"/>
                      <a:pt x="76" y="643"/>
                    </a:cubicBezTo>
                    <a:close/>
                    <a:moveTo>
                      <a:pt x="171" y="687"/>
                    </a:moveTo>
                    <a:cubicBezTo>
                      <a:pt x="169" y="687"/>
                      <a:pt x="166" y="686"/>
                      <a:pt x="164" y="685"/>
                    </a:cubicBezTo>
                    <a:cubicBezTo>
                      <a:pt x="126" y="673"/>
                      <a:pt x="109" y="665"/>
                      <a:pt x="86" y="650"/>
                    </a:cubicBezTo>
                    <a:cubicBezTo>
                      <a:pt x="104" y="645"/>
                      <a:pt x="180" y="625"/>
                      <a:pt x="218" y="613"/>
                    </a:cubicBezTo>
                    <a:cubicBezTo>
                      <a:pt x="197" y="647"/>
                      <a:pt x="178" y="674"/>
                      <a:pt x="171" y="687"/>
                    </a:cubicBezTo>
                    <a:cubicBezTo>
                      <a:pt x="171" y="687"/>
                      <a:pt x="171" y="687"/>
                      <a:pt x="171" y="687"/>
                    </a:cubicBezTo>
                    <a:close/>
                    <a:moveTo>
                      <a:pt x="327" y="715"/>
                    </a:moveTo>
                    <a:cubicBezTo>
                      <a:pt x="297" y="711"/>
                      <a:pt x="236" y="702"/>
                      <a:pt x="196" y="693"/>
                    </a:cubicBezTo>
                    <a:cubicBezTo>
                      <a:pt x="252" y="680"/>
                      <a:pt x="289" y="674"/>
                      <a:pt x="353" y="644"/>
                    </a:cubicBezTo>
                    <a:cubicBezTo>
                      <a:pt x="342" y="675"/>
                      <a:pt x="332" y="703"/>
                      <a:pt x="327" y="715"/>
                    </a:cubicBezTo>
                    <a:close/>
                    <a:moveTo>
                      <a:pt x="185" y="690"/>
                    </a:moveTo>
                    <a:cubicBezTo>
                      <a:pt x="185" y="690"/>
                      <a:pt x="185" y="691"/>
                      <a:pt x="184" y="691"/>
                    </a:cubicBezTo>
                    <a:cubicBezTo>
                      <a:pt x="182" y="690"/>
                      <a:pt x="181" y="690"/>
                      <a:pt x="179" y="689"/>
                    </a:cubicBezTo>
                    <a:cubicBezTo>
                      <a:pt x="201" y="663"/>
                      <a:pt x="220" y="637"/>
                      <a:pt x="236" y="612"/>
                    </a:cubicBezTo>
                    <a:cubicBezTo>
                      <a:pt x="291" y="635"/>
                      <a:pt x="346" y="639"/>
                      <a:pt x="353" y="640"/>
                    </a:cubicBezTo>
                    <a:cubicBezTo>
                      <a:pt x="327" y="650"/>
                      <a:pt x="192" y="688"/>
                      <a:pt x="185" y="690"/>
                    </a:cubicBezTo>
                    <a:close/>
                    <a:moveTo>
                      <a:pt x="381" y="546"/>
                    </a:moveTo>
                    <a:cubicBezTo>
                      <a:pt x="376" y="568"/>
                      <a:pt x="366" y="603"/>
                      <a:pt x="355" y="636"/>
                    </a:cubicBezTo>
                    <a:cubicBezTo>
                      <a:pt x="319" y="630"/>
                      <a:pt x="280" y="619"/>
                      <a:pt x="245" y="602"/>
                    </a:cubicBezTo>
                    <a:cubicBezTo>
                      <a:pt x="283" y="586"/>
                      <a:pt x="361" y="551"/>
                      <a:pt x="383" y="536"/>
                    </a:cubicBezTo>
                    <a:cubicBezTo>
                      <a:pt x="383" y="540"/>
                      <a:pt x="382" y="543"/>
                      <a:pt x="381" y="546"/>
                    </a:cubicBezTo>
                    <a:close/>
                    <a:moveTo>
                      <a:pt x="384" y="530"/>
                    </a:moveTo>
                    <a:cubicBezTo>
                      <a:pt x="362" y="544"/>
                      <a:pt x="287" y="572"/>
                      <a:pt x="252" y="585"/>
                    </a:cubicBezTo>
                    <a:cubicBezTo>
                      <a:pt x="271" y="552"/>
                      <a:pt x="284" y="521"/>
                      <a:pt x="293" y="494"/>
                    </a:cubicBezTo>
                    <a:cubicBezTo>
                      <a:pt x="332" y="517"/>
                      <a:pt x="372" y="527"/>
                      <a:pt x="384" y="530"/>
                    </a:cubicBezTo>
                    <a:cubicBezTo>
                      <a:pt x="384" y="530"/>
                      <a:pt x="384" y="530"/>
                      <a:pt x="384" y="530"/>
                    </a:cubicBezTo>
                    <a:close/>
                    <a:moveTo>
                      <a:pt x="385" y="526"/>
                    </a:moveTo>
                    <a:cubicBezTo>
                      <a:pt x="355" y="518"/>
                      <a:pt x="327" y="503"/>
                      <a:pt x="302" y="487"/>
                    </a:cubicBezTo>
                    <a:cubicBezTo>
                      <a:pt x="355" y="461"/>
                      <a:pt x="389" y="436"/>
                      <a:pt x="393" y="432"/>
                    </a:cubicBezTo>
                    <a:cubicBezTo>
                      <a:pt x="393" y="466"/>
                      <a:pt x="390" y="499"/>
                      <a:pt x="385" y="526"/>
                    </a:cubicBezTo>
                    <a:close/>
                    <a:moveTo>
                      <a:pt x="300" y="369"/>
                    </a:moveTo>
                    <a:cubicBezTo>
                      <a:pt x="339" y="335"/>
                      <a:pt x="367" y="301"/>
                      <a:pt x="387" y="270"/>
                    </a:cubicBezTo>
                    <a:cubicBezTo>
                      <a:pt x="410" y="285"/>
                      <a:pt x="432" y="302"/>
                      <a:pt x="451" y="321"/>
                    </a:cubicBezTo>
                    <a:cubicBezTo>
                      <a:pt x="407" y="333"/>
                      <a:pt x="356" y="348"/>
                      <a:pt x="300" y="369"/>
                    </a:cubicBezTo>
                    <a:close/>
                  </a:path>
                </a:pathLst>
              </a:custGeom>
              <a:solidFill>
                <a:schemeClr val="accent1"/>
              </a:solidFill>
              <a:ln>
                <a:noFill/>
              </a:ln>
              <a:extLst/>
            </p:spPr>
            <p:txBody>
              <a:bodyPr vert="horz" wrap="square" lIns="91390" tIns="45696" rIns="91390" bIns="45696" numCol="1" anchor="t" anchorCtr="0" compatLnSpc="1">
                <a:prstTxWarp prst="textNoShape">
                  <a:avLst/>
                </a:prstTxWarp>
              </a:bodyPr>
              <a:lstStyle/>
              <a:p>
                <a:pPr defTabSz="931955"/>
                <a:endParaRPr lang="en-US" sz="1799">
                  <a:solidFill>
                    <a:srgbClr val="505050"/>
                  </a:solidFill>
                  <a:latin typeface="Segoe UI Symbol" panose="020B0502040204020203" pitchFamily="34" charset="0"/>
                  <a:ea typeface="Segoe UI Symbol" panose="020B0502040204020203" pitchFamily="34" charset="0"/>
                </a:endParaRPr>
              </a:p>
            </p:txBody>
          </p:sp>
        </p:gr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2427" y="4632688"/>
              <a:ext cx="1830428" cy="464929"/>
            </a:xfrm>
            <a:prstGeom prst="rect">
              <a:avLst/>
            </a:prstGeom>
          </p:spPr>
        </p:pic>
      </p:grpSp>
      <p:sp>
        <p:nvSpPr>
          <p:cNvPr id="17" name="Rectangle 16"/>
          <p:cNvSpPr/>
          <p:nvPr/>
        </p:nvSpPr>
        <p:spPr>
          <a:xfrm>
            <a:off x="4852056" y="2334561"/>
            <a:ext cx="1892896" cy="596071"/>
          </a:xfrm>
          <a:prstGeom prst="rect">
            <a:avLst/>
          </a:prstGeom>
        </p:spPr>
        <p:txBody>
          <a:bodyPr wrap="square">
            <a:spAutoFit/>
          </a:bodyPr>
          <a:lstStyle>
            <a:defPPr>
              <a:defRPr lang="en-US"/>
            </a:defPPr>
            <a:lvl1pPr marL="0" algn="l" defTabSz="1218835" rtl="0" eaLnBrk="1" latinLnBrk="0" hangingPunct="1">
              <a:defRPr sz="2400" kern="1200">
                <a:solidFill>
                  <a:schemeClr val="tx1"/>
                </a:solidFill>
                <a:latin typeface="+mn-lt"/>
                <a:ea typeface="+mn-ea"/>
                <a:cs typeface="+mn-cs"/>
              </a:defRPr>
            </a:lvl1pPr>
            <a:lvl2pPr marL="609417" algn="l" defTabSz="1218835" rtl="0" eaLnBrk="1" latinLnBrk="0" hangingPunct="1">
              <a:defRPr sz="2400" kern="1200">
                <a:solidFill>
                  <a:schemeClr val="tx1"/>
                </a:solidFill>
                <a:latin typeface="+mn-lt"/>
                <a:ea typeface="+mn-ea"/>
                <a:cs typeface="+mn-cs"/>
              </a:defRPr>
            </a:lvl2pPr>
            <a:lvl3pPr marL="1218835" algn="l" defTabSz="1218835" rtl="0" eaLnBrk="1" latinLnBrk="0" hangingPunct="1">
              <a:defRPr sz="2400" kern="1200">
                <a:solidFill>
                  <a:schemeClr val="tx1"/>
                </a:solidFill>
                <a:latin typeface="+mn-lt"/>
                <a:ea typeface="+mn-ea"/>
                <a:cs typeface="+mn-cs"/>
              </a:defRPr>
            </a:lvl3pPr>
            <a:lvl4pPr marL="1828252" algn="l" defTabSz="1218835" rtl="0" eaLnBrk="1" latinLnBrk="0" hangingPunct="1">
              <a:defRPr sz="2400" kern="1200">
                <a:solidFill>
                  <a:schemeClr val="tx1"/>
                </a:solidFill>
                <a:latin typeface="+mn-lt"/>
                <a:ea typeface="+mn-ea"/>
                <a:cs typeface="+mn-cs"/>
              </a:defRPr>
            </a:lvl4pPr>
            <a:lvl5pPr marL="2437669" algn="l" defTabSz="1218835" rtl="0" eaLnBrk="1" latinLnBrk="0" hangingPunct="1">
              <a:defRPr sz="2400" kern="1200">
                <a:solidFill>
                  <a:schemeClr val="tx1"/>
                </a:solidFill>
                <a:latin typeface="+mn-lt"/>
                <a:ea typeface="+mn-ea"/>
                <a:cs typeface="+mn-cs"/>
              </a:defRPr>
            </a:lvl5pPr>
            <a:lvl6pPr marL="3047085" algn="l" defTabSz="1218835" rtl="0" eaLnBrk="1" latinLnBrk="0" hangingPunct="1">
              <a:defRPr sz="2400" kern="1200">
                <a:solidFill>
                  <a:schemeClr val="tx1"/>
                </a:solidFill>
                <a:latin typeface="+mn-lt"/>
                <a:ea typeface="+mn-ea"/>
                <a:cs typeface="+mn-cs"/>
              </a:defRPr>
            </a:lvl6pPr>
            <a:lvl7pPr marL="3656504" algn="l" defTabSz="1218835" rtl="0" eaLnBrk="1" latinLnBrk="0" hangingPunct="1">
              <a:defRPr sz="2400" kern="1200">
                <a:solidFill>
                  <a:schemeClr val="tx1"/>
                </a:solidFill>
                <a:latin typeface="+mn-lt"/>
                <a:ea typeface="+mn-ea"/>
                <a:cs typeface="+mn-cs"/>
              </a:defRPr>
            </a:lvl7pPr>
            <a:lvl8pPr marL="4265919" algn="l" defTabSz="1218835" rtl="0" eaLnBrk="1" latinLnBrk="0" hangingPunct="1">
              <a:defRPr sz="2400" kern="1200">
                <a:solidFill>
                  <a:schemeClr val="tx1"/>
                </a:solidFill>
                <a:latin typeface="+mn-lt"/>
                <a:ea typeface="+mn-ea"/>
                <a:cs typeface="+mn-cs"/>
              </a:defRPr>
            </a:lvl8pPr>
            <a:lvl9pPr marL="4875337" algn="l" defTabSz="1218835" rtl="0" eaLnBrk="1" latinLnBrk="0" hangingPunct="1">
              <a:defRPr sz="2400" kern="1200">
                <a:solidFill>
                  <a:schemeClr val="tx1"/>
                </a:solidFill>
                <a:latin typeface="+mn-lt"/>
                <a:ea typeface="+mn-ea"/>
                <a:cs typeface="+mn-cs"/>
              </a:defRPr>
            </a:lvl9pPr>
          </a:lstStyle>
          <a:p>
            <a:pPr defTabSz="685361" fontAlgn="base">
              <a:spcBef>
                <a:spcPct val="0"/>
              </a:spcBef>
              <a:spcAft>
                <a:spcPct val="0"/>
              </a:spcAft>
            </a:pPr>
            <a:r>
              <a:rPr lang="en-US" sz="1598" dirty="0">
                <a:solidFill>
                  <a:srgbClr val="00B050"/>
                </a:solidFill>
                <a:latin typeface="Segoe UI Symbol" panose="020B0502040204020203" pitchFamily="34" charset="0"/>
                <a:ea typeface="Segoe UI Symbol" panose="020B0502040204020203" pitchFamily="34" charset="0"/>
                <a:cs typeface="Segoe UI" pitchFamily="34" charset="0"/>
              </a:rPr>
              <a:t>Direct URL backup </a:t>
            </a:r>
          </a:p>
          <a:p>
            <a:pPr defTabSz="685361" fontAlgn="base">
              <a:spcBef>
                <a:spcPct val="0"/>
              </a:spcBef>
              <a:spcAft>
                <a:spcPct val="0"/>
              </a:spcAft>
            </a:pPr>
            <a:r>
              <a:rPr lang="en-US" sz="1598" dirty="0">
                <a:solidFill>
                  <a:srgbClr val="00B050"/>
                </a:solidFill>
                <a:latin typeface="Segoe UI Symbol" panose="020B0502040204020203" pitchFamily="34" charset="0"/>
                <a:ea typeface="Segoe UI Symbol" panose="020B0502040204020203" pitchFamily="34" charset="0"/>
                <a:cs typeface="Segoe UI" pitchFamily="34" charset="0"/>
              </a:rPr>
              <a:t>to Azure Storage</a:t>
            </a:r>
          </a:p>
        </p:txBody>
      </p:sp>
      <p:sp>
        <p:nvSpPr>
          <p:cNvPr id="18" name="Rectangle 17"/>
          <p:cNvSpPr/>
          <p:nvPr/>
        </p:nvSpPr>
        <p:spPr>
          <a:xfrm>
            <a:off x="8453786" y="3250315"/>
            <a:ext cx="2024131" cy="596071"/>
          </a:xfrm>
          <a:prstGeom prst="rect">
            <a:avLst/>
          </a:prstGeom>
        </p:spPr>
        <p:txBody>
          <a:bodyPr wrap="square">
            <a:spAutoFit/>
          </a:bodyPr>
          <a:lstStyle>
            <a:defPPr>
              <a:defRPr lang="en-US"/>
            </a:defPPr>
            <a:lvl1pPr marL="0" algn="l" defTabSz="1218835" rtl="0" eaLnBrk="1" latinLnBrk="0" hangingPunct="1">
              <a:defRPr sz="2400" kern="1200">
                <a:solidFill>
                  <a:schemeClr val="tx1"/>
                </a:solidFill>
                <a:latin typeface="+mn-lt"/>
                <a:ea typeface="+mn-ea"/>
                <a:cs typeface="+mn-cs"/>
              </a:defRPr>
            </a:lvl1pPr>
            <a:lvl2pPr marL="609417" algn="l" defTabSz="1218835" rtl="0" eaLnBrk="1" latinLnBrk="0" hangingPunct="1">
              <a:defRPr sz="2400" kern="1200">
                <a:solidFill>
                  <a:schemeClr val="tx1"/>
                </a:solidFill>
                <a:latin typeface="+mn-lt"/>
                <a:ea typeface="+mn-ea"/>
                <a:cs typeface="+mn-cs"/>
              </a:defRPr>
            </a:lvl2pPr>
            <a:lvl3pPr marL="1218835" algn="l" defTabSz="1218835" rtl="0" eaLnBrk="1" latinLnBrk="0" hangingPunct="1">
              <a:defRPr sz="2400" kern="1200">
                <a:solidFill>
                  <a:schemeClr val="tx1"/>
                </a:solidFill>
                <a:latin typeface="+mn-lt"/>
                <a:ea typeface="+mn-ea"/>
                <a:cs typeface="+mn-cs"/>
              </a:defRPr>
            </a:lvl3pPr>
            <a:lvl4pPr marL="1828252" algn="l" defTabSz="1218835" rtl="0" eaLnBrk="1" latinLnBrk="0" hangingPunct="1">
              <a:defRPr sz="2400" kern="1200">
                <a:solidFill>
                  <a:schemeClr val="tx1"/>
                </a:solidFill>
                <a:latin typeface="+mn-lt"/>
                <a:ea typeface="+mn-ea"/>
                <a:cs typeface="+mn-cs"/>
              </a:defRPr>
            </a:lvl4pPr>
            <a:lvl5pPr marL="2437669" algn="l" defTabSz="1218835" rtl="0" eaLnBrk="1" latinLnBrk="0" hangingPunct="1">
              <a:defRPr sz="2400" kern="1200">
                <a:solidFill>
                  <a:schemeClr val="tx1"/>
                </a:solidFill>
                <a:latin typeface="+mn-lt"/>
                <a:ea typeface="+mn-ea"/>
                <a:cs typeface="+mn-cs"/>
              </a:defRPr>
            </a:lvl5pPr>
            <a:lvl6pPr marL="3047085" algn="l" defTabSz="1218835" rtl="0" eaLnBrk="1" latinLnBrk="0" hangingPunct="1">
              <a:defRPr sz="2400" kern="1200">
                <a:solidFill>
                  <a:schemeClr val="tx1"/>
                </a:solidFill>
                <a:latin typeface="+mn-lt"/>
                <a:ea typeface="+mn-ea"/>
                <a:cs typeface="+mn-cs"/>
              </a:defRPr>
            </a:lvl6pPr>
            <a:lvl7pPr marL="3656504" algn="l" defTabSz="1218835" rtl="0" eaLnBrk="1" latinLnBrk="0" hangingPunct="1">
              <a:defRPr sz="2400" kern="1200">
                <a:solidFill>
                  <a:schemeClr val="tx1"/>
                </a:solidFill>
                <a:latin typeface="+mn-lt"/>
                <a:ea typeface="+mn-ea"/>
                <a:cs typeface="+mn-cs"/>
              </a:defRPr>
            </a:lvl7pPr>
            <a:lvl8pPr marL="4265919" algn="l" defTabSz="1218835" rtl="0" eaLnBrk="1" latinLnBrk="0" hangingPunct="1">
              <a:defRPr sz="2400" kern="1200">
                <a:solidFill>
                  <a:schemeClr val="tx1"/>
                </a:solidFill>
                <a:latin typeface="+mn-lt"/>
                <a:ea typeface="+mn-ea"/>
                <a:cs typeface="+mn-cs"/>
              </a:defRPr>
            </a:lvl8pPr>
            <a:lvl9pPr marL="4875337" algn="l" defTabSz="1218835" rtl="0" eaLnBrk="1" latinLnBrk="0" hangingPunct="1">
              <a:defRPr sz="2400" kern="1200">
                <a:solidFill>
                  <a:schemeClr val="tx1"/>
                </a:solidFill>
                <a:latin typeface="+mn-lt"/>
                <a:ea typeface="+mn-ea"/>
                <a:cs typeface="+mn-cs"/>
              </a:defRPr>
            </a:lvl9pPr>
          </a:lstStyle>
          <a:p>
            <a:pPr defTabSz="685361" fontAlgn="base">
              <a:spcBef>
                <a:spcPct val="0"/>
              </a:spcBef>
              <a:spcAft>
                <a:spcPct val="0"/>
              </a:spcAft>
            </a:pPr>
            <a:r>
              <a:rPr lang="en-US" sz="1598" dirty="0">
                <a:solidFill>
                  <a:srgbClr val="00B050"/>
                </a:solidFill>
                <a:latin typeface="Segoe UI Symbol" panose="020B0502040204020203" pitchFamily="34" charset="0"/>
                <a:ea typeface="Segoe UI Symbol" panose="020B0502040204020203" pitchFamily="34" charset="0"/>
                <a:cs typeface="Segoe UI" pitchFamily="34" charset="0"/>
              </a:rPr>
              <a:t>Restore in Azure Virtual Machine</a:t>
            </a:r>
          </a:p>
        </p:txBody>
      </p:sp>
      <p:pic>
        <p:nvPicPr>
          <p:cNvPr id="19" name="Picture 18"/>
          <p:cNvPicPr>
            <a:picLocks noChangeAspect="1"/>
          </p:cNvPicPr>
          <p:nvPr/>
        </p:nvPicPr>
        <p:blipFill>
          <a:blip r:embed="rId2"/>
          <a:stretch>
            <a:fillRect/>
          </a:stretch>
        </p:blipFill>
        <p:spPr>
          <a:xfrm>
            <a:off x="8865224" y="2689216"/>
            <a:ext cx="816243" cy="357696"/>
          </a:xfrm>
          <a:prstGeom prst="rect">
            <a:avLst/>
          </a:prstGeom>
        </p:spPr>
      </p:pic>
      <p:sp>
        <p:nvSpPr>
          <p:cNvPr id="20" name="Oval 19"/>
          <p:cNvSpPr/>
          <p:nvPr/>
        </p:nvSpPr>
        <p:spPr bwMode="auto">
          <a:xfrm>
            <a:off x="9196179" y="2323860"/>
            <a:ext cx="112344" cy="72462"/>
          </a:xfrm>
          <a:prstGeom prst="ellipse">
            <a:avLst/>
          </a:prstGeom>
          <a:solidFill>
            <a:srgbClr val="00B050"/>
          </a:solidFill>
          <a:ln cap="flat">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13561" fontAlgn="base">
              <a:lnSpc>
                <a:spcPct val="90000"/>
              </a:lnSpc>
              <a:spcBef>
                <a:spcPct val="0"/>
              </a:spcBef>
              <a:spcAft>
                <a:spcPct val="0"/>
              </a:spcAft>
            </a:pPr>
            <a:endParaRPr lang="en-US" sz="1999" spc="-50" dirty="0">
              <a:gradFill>
                <a:gsLst>
                  <a:gs pos="1250">
                    <a:srgbClr val="EFEFEF"/>
                  </a:gs>
                  <a:gs pos="10417">
                    <a:srgbClr val="EFEFEF"/>
                  </a:gs>
                </a:gsLst>
                <a:lin ang="5400000" scaled="0"/>
              </a:gradFill>
              <a:latin typeface="Segoe UI Symbol" panose="020B0502040204020203" pitchFamily="34" charset="0"/>
              <a:ea typeface="Segoe UI Symbol" panose="020B0502040204020203" pitchFamily="34" charset="0"/>
            </a:endParaRPr>
          </a:p>
        </p:txBody>
      </p:sp>
      <p:sp>
        <p:nvSpPr>
          <p:cNvPr id="21" name="TextBox 20"/>
          <p:cNvSpPr txBox="1"/>
          <p:nvPr/>
        </p:nvSpPr>
        <p:spPr>
          <a:xfrm>
            <a:off x="346501" y="2059479"/>
            <a:ext cx="5068701" cy="528762"/>
          </a:xfrm>
          <a:prstGeom prst="rect">
            <a:avLst/>
          </a:prstGeom>
          <a:noFill/>
        </p:spPr>
        <p:txBody>
          <a:bodyPr wrap="square" lIns="182780" tIns="146225" rIns="182780" bIns="146225" rtlCol="0">
            <a:noAutofit/>
          </a:bodyPr>
          <a:lstStyle/>
          <a:p>
            <a:pPr defTabSz="931955">
              <a:lnSpc>
                <a:spcPct val="90000"/>
              </a:lnSpc>
              <a:spcBef>
                <a:spcPct val="20000"/>
              </a:spcBef>
              <a:buSzPct val="80000"/>
            </a:pPr>
            <a:r>
              <a:rPr lang="en-US" sz="3264" b="1" spc="-50" dirty="0">
                <a:gradFill>
                  <a:gsLst>
                    <a:gs pos="2917">
                      <a:srgbClr val="00188F"/>
                    </a:gs>
                    <a:gs pos="30000">
                      <a:srgbClr val="00188F"/>
                    </a:gs>
                  </a:gsLst>
                  <a:lin ang="5400000" scaled="0"/>
                </a:gradFill>
                <a:latin typeface="Segoe UI Symbol" panose="020B0502040204020203" pitchFamily="34" charset="0"/>
                <a:ea typeface="Segoe UI Symbol" panose="020B0502040204020203" pitchFamily="34" charset="0"/>
              </a:rPr>
              <a:t>Microsoft SQL Server</a:t>
            </a:r>
          </a:p>
        </p:txBody>
      </p:sp>
      <p:sp>
        <p:nvSpPr>
          <p:cNvPr id="22" name="TextBox 21"/>
          <p:cNvSpPr txBox="1"/>
          <p:nvPr/>
        </p:nvSpPr>
        <p:spPr>
          <a:xfrm>
            <a:off x="346501" y="2547448"/>
            <a:ext cx="5000873" cy="986842"/>
          </a:xfrm>
          <a:prstGeom prst="rect">
            <a:avLst/>
          </a:prstGeom>
          <a:noFill/>
        </p:spPr>
        <p:txBody>
          <a:bodyPr wrap="square" lIns="182780" tIns="146225" rIns="182780" bIns="146225" rtlCol="0">
            <a:spAutoFit/>
          </a:bodyPr>
          <a:lstStyle/>
          <a:p>
            <a:pPr defTabSz="931955" fontAlgn="base">
              <a:lnSpc>
                <a:spcPct val="90000"/>
              </a:lnSpc>
              <a:spcBef>
                <a:spcPct val="20000"/>
              </a:spcBef>
              <a:spcAft>
                <a:spcPct val="0"/>
              </a:spcAft>
              <a:buClr>
                <a:srgbClr val="0070C0"/>
              </a:buClr>
              <a:buSzPct val="100000"/>
              <a:defRPr/>
            </a:pPr>
            <a:r>
              <a:rPr lang="en-US" sz="2448" spc="-53" dirty="0">
                <a:solidFill>
                  <a:srgbClr val="EFEFEF">
                    <a:lumMod val="50000"/>
                  </a:srgbClr>
                </a:solidFill>
                <a:latin typeface="Segoe UI Symbol" panose="020B0502040204020203" pitchFamily="34" charset="0"/>
                <a:ea typeface="Segoe UI Symbol" panose="020B0502040204020203" pitchFamily="34" charset="0"/>
                <a:cs typeface="Segoe UI Light" panose="020B0502040204020203" pitchFamily="34" charset="0"/>
              </a:rPr>
              <a:t>Backup and restore database </a:t>
            </a:r>
            <a:br>
              <a:rPr lang="en-US" sz="2448" spc="-53" dirty="0">
                <a:solidFill>
                  <a:srgbClr val="EFEFEF">
                    <a:lumMod val="50000"/>
                  </a:srgbClr>
                </a:solidFill>
                <a:latin typeface="Segoe UI Symbol" panose="020B0502040204020203" pitchFamily="34" charset="0"/>
                <a:ea typeface="Segoe UI Symbol" panose="020B0502040204020203" pitchFamily="34" charset="0"/>
                <a:cs typeface="Segoe UI Light" panose="020B0502040204020203" pitchFamily="34" charset="0"/>
              </a:rPr>
            </a:br>
            <a:r>
              <a:rPr lang="en-US" sz="2448" spc="-53" dirty="0">
                <a:solidFill>
                  <a:srgbClr val="EFEFEF">
                    <a:lumMod val="50000"/>
                  </a:srgbClr>
                </a:solidFill>
                <a:latin typeface="Segoe UI Symbol" panose="020B0502040204020203" pitchFamily="34" charset="0"/>
                <a:ea typeface="Segoe UI Symbol" panose="020B0502040204020203" pitchFamily="34" charset="0"/>
                <a:cs typeface="Segoe UI Light" panose="020B0502040204020203" pitchFamily="34" charset="0"/>
              </a:rPr>
              <a:t>to the cloud</a:t>
            </a:r>
          </a:p>
        </p:txBody>
      </p:sp>
      <p:sp>
        <p:nvSpPr>
          <p:cNvPr id="23" name="Right Triangle 22"/>
          <p:cNvSpPr/>
          <p:nvPr/>
        </p:nvSpPr>
        <p:spPr bwMode="auto">
          <a:xfrm rot="18900000">
            <a:off x="9160411" y="2417028"/>
            <a:ext cx="250383" cy="161500"/>
          </a:xfrm>
          <a:prstGeom prst="rtTriangle">
            <a:avLst/>
          </a:prstGeom>
          <a:solidFill>
            <a:srgbClr val="FFFFFF"/>
          </a:solidFill>
          <a:ln w="38100">
            <a:solidFill>
              <a:srgbClr val="00B050"/>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13561" fontAlgn="base">
              <a:lnSpc>
                <a:spcPct val="90000"/>
              </a:lnSpc>
              <a:spcBef>
                <a:spcPct val="0"/>
              </a:spcBef>
              <a:spcAft>
                <a:spcPct val="0"/>
              </a:spcAft>
            </a:pPr>
            <a:endParaRPr lang="en-US" sz="1999" spc="-50" dirty="0">
              <a:gradFill>
                <a:gsLst>
                  <a:gs pos="1250">
                    <a:srgbClr val="EFEFEF"/>
                  </a:gs>
                  <a:gs pos="10417">
                    <a:srgbClr val="EFEFEF"/>
                  </a:gs>
                </a:gsLst>
                <a:lin ang="5400000" scaled="0"/>
              </a:gradFill>
              <a:latin typeface="Segoe UI Symbol" panose="020B0502040204020203" pitchFamily="34" charset="0"/>
              <a:ea typeface="Segoe UI Symbol" panose="020B0502040204020203" pitchFamily="34" charset="0"/>
            </a:endParaRPr>
          </a:p>
        </p:txBody>
      </p:sp>
      <p:grpSp>
        <p:nvGrpSpPr>
          <p:cNvPr id="24" name="Group 23"/>
          <p:cNvGrpSpPr/>
          <p:nvPr/>
        </p:nvGrpSpPr>
        <p:grpSpPr>
          <a:xfrm>
            <a:off x="4648446" y="2067252"/>
            <a:ext cx="5073236" cy="256607"/>
            <a:chOff x="4595603" y="2115974"/>
            <a:chExt cx="5092997" cy="186640"/>
          </a:xfrm>
        </p:grpSpPr>
        <p:cxnSp>
          <p:nvCxnSpPr>
            <p:cNvPr id="25" name="Straight Arrow Connector 24"/>
            <p:cNvCxnSpPr/>
            <p:nvPr/>
          </p:nvCxnSpPr>
          <p:spPr>
            <a:xfrm flipH="1">
              <a:off x="4595603" y="2209297"/>
              <a:ext cx="4845579" cy="0"/>
            </a:xfrm>
            <a:prstGeom prst="straightConnector1">
              <a:avLst/>
            </a:prstGeom>
            <a:ln w="85725" cap="flat">
              <a:solidFill>
                <a:srgbClr val="00B05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6" name="Right Triangle 25"/>
            <p:cNvSpPr/>
            <p:nvPr/>
          </p:nvSpPr>
          <p:spPr bwMode="auto">
            <a:xfrm rot="13500000">
              <a:off x="9501960" y="2115974"/>
              <a:ext cx="186640" cy="186640"/>
            </a:xfrm>
            <a:prstGeom prst="rtTriangle">
              <a:avLst/>
            </a:prstGeom>
            <a:solidFill>
              <a:srgbClr val="FFFFFF"/>
            </a:solidFill>
            <a:ln w="38100" cap="flat">
              <a:solidFill>
                <a:srgbClr val="00B050"/>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13561" fontAlgn="base">
                <a:lnSpc>
                  <a:spcPct val="90000"/>
                </a:lnSpc>
                <a:spcBef>
                  <a:spcPct val="0"/>
                </a:spcBef>
                <a:spcAft>
                  <a:spcPct val="0"/>
                </a:spcAft>
              </a:pPr>
              <a:endParaRPr lang="en-US" sz="1999" spc="-50" dirty="0">
                <a:gradFill>
                  <a:gsLst>
                    <a:gs pos="1250">
                      <a:srgbClr val="EFEFEF"/>
                    </a:gs>
                    <a:gs pos="10417">
                      <a:srgbClr val="EFEFEF"/>
                    </a:gs>
                  </a:gsLst>
                  <a:lin ang="5400000" scaled="0"/>
                </a:gradFill>
                <a:latin typeface="Segoe UI Symbol" panose="020B0502040204020203" pitchFamily="34" charset="0"/>
                <a:ea typeface="Segoe UI Symbol" panose="020B0502040204020203" pitchFamily="34" charset="0"/>
              </a:endParaRPr>
            </a:p>
          </p:txBody>
        </p:sp>
      </p:grpSp>
      <p:grpSp>
        <p:nvGrpSpPr>
          <p:cNvPr id="27" name="Group 26"/>
          <p:cNvGrpSpPr/>
          <p:nvPr/>
        </p:nvGrpSpPr>
        <p:grpSpPr>
          <a:xfrm>
            <a:off x="4582407" y="2271515"/>
            <a:ext cx="224823" cy="1860390"/>
            <a:chOff x="4502283" y="2217427"/>
            <a:chExt cx="186640" cy="1955768"/>
          </a:xfrm>
        </p:grpSpPr>
        <p:sp>
          <p:nvSpPr>
            <p:cNvPr id="28" name="Right Triangle 27"/>
            <p:cNvSpPr/>
            <p:nvPr/>
          </p:nvSpPr>
          <p:spPr bwMode="auto">
            <a:xfrm rot="8100000">
              <a:off x="4502283" y="3986555"/>
              <a:ext cx="186640" cy="186640"/>
            </a:xfrm>
            <a:prstGeom prst="rtTriangle">
              <a:avLst/>
            </a:prstGeom>
            <a:solidFill>
              <a:srgbClr val="FFFFFF"/>
            </a:solidFill>
            <a:ln w="38100" cap="flat">
              <a:solidFill>
                <a:srgbClr val="00B050"/>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13561" fontAlgn="base">
                <a:lnSpc>
                  <a:spcPct val="90000"/>
                </a:lnSpc>
                <a:spcBef>
                  <a:spcPct val="0"/>
                </a:spcBef>
                <a:spcAft>
                  <a:spcPct val="0"/>
                </a:spcAft>
              </a:pPr>
              <a:endParaRPr lang="en-US" sz="1999" spc="-50" dirty="0">
                <a:gradFill>
                  <a:gsLst>
                    <a:gs pos="1250">
                      <a:srgbClr val="EFEFEF"/>
                    </a:gs>
                    <a:gs pos="10417">
                      <a:srgbClr val="EFEFEF"/>
                    </a:gs>
                  </a:gsLst>
                  <a:lin ang="5400000" scaled="0"/>
                </a:gradFill>
                <a:latin typeface="Segoe UI Symbol" panose="020B0502040204020203" pitchFamily="34" charset="0"/>
                <a:ea typeface="Segoe UI Symbol" panose="020B0502040204020203" pitchFamily="34" charset="0"/>
              </a:endParaRPr>
            </a:p>
          </p:txBody>
        </p:sp>
        <p:cxnSp>
          <p:nvCxnSpPr>
            <p:cNvPr id="29" name="Straight Arrow Connector 28"/>
            <p:cNvCxnSpPr/>
            <p:nvPr/>
          </p:nvCxnSpPr>
          <p:spPr>
            <a:xfrm flipV="1">
              <a:off x="4595604" y="2217427"/>
              <a:ext cx="0" cy="1617594"/>
            </a:xfrm>
            <a:prstGeom prst="straightConnector1">
              <a:avLst/>
            </a:prstGeom>
            <a:ln w="85725" cap="flat">
              <a:solidFill>
                <a:srgbClr val="00B05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92451" y="490268"/>
            <a:ext cx="2861452" cy="444308"/>
          </a:xfrm>
          <a:prstGeom prst="rect">
            <a:avLst/>
          </a:prstGeom>
        </p:spPr>
      </p:pic>
    </p:spTree>
    <p:extLst>
      <p:ext uri="{BB962C8B-B14F-4D97-AF65-F5344CB8AC3E}">
        <p14:creationId xmlns:p14="http://schemas.microsoft.com/office/powerpoint/2010/main" val="41369965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600"/>
                                        <p:tgtEl>
                                          <p:spTgt spid="21"/>
                                        </p:tgtEl>
                                      </p:cBhvr>
                                    </p:animEffect>
                                  </p:childTnLst>
                                </p:cTn>
                              </p:par>
                              <p:par>
                                <p:cTn id="11" presetID="35" presetClass="path" presetSubtype="0" decel="100000" fill="hold" grpId="1" nodeType="withEffect">
                                  <p:stCondLst>
                                    <p:cond delay="0"/>
                                  </p:stCondLst>
                                  <p:childTnLst>
                                    <p:animMotion origin="layout" path="M -0.05553 0.00023 L -2.55297E-7 0.00023 " pathEditMode="relative" rAng="0" ptsTypes="AA">
                                      <p:cBhvr>
                                        <p:cTn id="12" dur="800" fill="hold"/>
                                        <p:tgtEl>
                                          <p:spTgt spid="21"/>
                                        </p:tgtEl>
                                        <p:attrNameLst>
                                          <p:attrName>ppt_x</p:attrName>
                                          <p:attrName>ppt_y</p:attrName>
                                        </p:attrNameLst>
                                      </p:cBhvr>
                                      <p:rCtr x="2770" y="0"/>
                                    </p:animMotion>
                                  </p:childTnLst>
                                </p:cTn>
                              </p:par>
                            </p:childTnLst>
                          </p:cTn>
                        </p:par>
                        <p:par>
                          <p:cTn id="13" fill="hold">
                            <p:stCondLst>
                              <p:cond delay="800"/>
                            </p:stCondLst>
                            <p:childTnLst>
                              <p:par>
                                <p:cTn id="14" presetID="22" presetClass="entr" presetSubtype="4" fill="hold"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down)">
                                      <p:cBhvr>
                                        <p:cTn id="16" dur="500"/>
                                        <p:tgtEl>
                                          <p:spTgt spid="27"/>
                                        </p:tgtEl>
                                      </p:cBhvr>
                                    </p:animEffect>
                                  </p:childTnLst>
                                </p:cTn>
                              </p:par>
                            </p:childTnLst>
                          </p:cTn>
                        </p:par>
                        <p:par>
                          <p:cTn id="17" fill="hold">
                            <p:stCondLst>
                              <p:cond delay="1300"/>
                            </p:stCondLst>
                            <p:childTnLst>
                              <p:par>
                                <p:cTn id="18" presetID="22" presetClass="entr" presetSubtype="8"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childTnLst>
                          </p:cTn>
                        </p:par>
                        <p:par>
                          <p:cTn id="21" fill="hold">
                            <p:stCondLst>
                              <p:cond delay="1800"/>
                            </p:stCondLst>
                            <p:childTnLst>
                              <p:par>
                                <p:cTn id="22" presetID="10" presetClass="entr" presetSubtype="0"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par>
                          <p:cTn id="28" fill="hold">
                            <p:stCondLst>
                              <p:cond delay="2300"/>
                            </p:stCondLst>
                            <p:childTnLst>
                              <p:par>
                                <p:cTn id="29" presetID="22" presetClass="entr" presetSubtype="1"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up)">
                                      <p:cBhvr>
                                        <p:cTn id="31" dur="200"/>
                                        <p:tgtEl>
                                          <p:spTgt spid="20"/>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par>
                          <p:cTn id="39" fill="hold">
                            <p:stCondLst>
                              <p:cond delay="3000"/>
                            </p:stCondLst>
                            <p:childTnLst>
                              <p:par>
                                <p:cTn id="40" presetID="10" presetClass="entr" presetSubtype="0" fill="hold" nodeType="after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par>
                          <p:cTn id="43" fill="hold">
                            <p:stCondLst>
                              <p:cond delay="3500"/>
                            </p:stCondLst>
                            <p:childTnLst>
                              <p:par>
                                <p:cTn id="44" presetID="10" presetClass="entr" presetSubtype="0" fill="hold" grpId="0" nodeType="after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0" grpId="0" animBg="1"/>
      <p:bldP spid="21" grpId="0"/>
      <p:bldP spid="21" grpId="1"/>
      <p:bldP spid="22" grpId="0"/>
      <p:bldP spid="2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274640" y="295276"/>
            <a:ext cx="11889564" cy="917575"/>
          </a:xfrm>
        </p:spPr>
        <p:txBody>
          <a:bodyPr/>
          <a:lstStyle/>
          <a:p>
            <a:r>
              <a:rPr lang="en-US" altLang="en-US" dirty="0">
                <a:solidFill>
                  <a:schemeClr val="bg1">
                    <a:lumMod val="50000"/>
                  </a:schemeClr>
                </a:solidFill>
              </a:rPr>
              <a:t>Business Continuity Planning</a:t>
            </a:r>
          </a:p>
        </p:txBody>
      </p:sp>
      <p:sp>
        <p:nvSpPr>
          <p:cNvPr id="114691" name="Rectangle 3"/>
          <p:cNvSpPr>
            <a:spLocks noGrp="1" noChangeArrowheads="1"/>
          </p:cNvSpPr>
          <p:nvPr>
            <p:ph type="body" idx="1"/>
          </p:nvPr>
        </p:nvSpPr>
        <p:spPr>
          <a:xfrm>
            <a:off x="274640" y="1212851"/>
            <a:ext cx="11887198" cy="4105739"/>
          </a:xfrm>
        </p:spPr>
        <p:txBody>
          <a:bodyPr/>
          <a:lstStyle/>
          <a:p>
            <a:pPr>
              <a:buFontTx/>
              <a:buNone/>
            </a:pPr>
            <a:r>
              <a:rPr lang="en-US" altLang="en-US" sz="3600" dirty="0">
                <a:solidFill>
                  <a:srgbClr val="0072C6"/>
                </a:solidFill>
              </a:rPr>
              <a:t> A few definitions to get started:</a:t>
            </a:r>
          </a:p>
          <a:p>
            <a:pPr>
              <a:buFontTx/>
              <a:buNone/>
            </a:pPr>
            <a:endParaRPr lang="en-US" altLang="en-US" dirty="0"/>
          </a:p>
          <a:p>
            <a:pPr>
              <a:buFontTx/>
              <a:buNone/>
            </a:pPr>
            <a:r>
              <a:rPr lang="en-US" altLang="en-US" dirty="0"/>
              <a:t>… a </a:t>
            </a:r>
            <a:r>
              <a:rPr lang="en-US" altLang="en-US" dirty="0" smtClean="0"/>
              <a:t>“DISASTER”</a:t>
            </a:r>
            <a:endParaRPr lang="en-US" altLang="en-US" dirty="0"/>
          </a:p>
          <a:p>
            <a:pPr>
              <a:buFontTx/>
              <a:buNone/>
            </a:pPr>
            <a:r>
              <a:rPr lang="en-US" altLang="en-US" sz="2400" dirty="0"/>
              <a:t>	</a:t>
            </a:r>
          </a:p>
          <a:p>
            <a:pPr marL="0" indent="0">
              <a:lnSpc>
                <a:spcPct val="100000"/>
              </a:lnSpc>
              <a:spcBef>
                <a:spcPts val="0"/>
              </a:spcBef>
              <a:buFontTx/>
              <a:buNone/>
            </a:pPr>
            <a:r>
              <a:rPr lang="en-US" altLang="en-US" sz="3600" dirty="0"/>
              <a:t>is an event, often unexpected, that seriously disrupts your usual operations or processes and </a:t>
            </a:r>
            <a:r>
              <a:rPr lang="en-US" altLang="en-US" sz="3600" dirty="0" smtClean="0"/>
              <a:t>could </a:t>
            </a:r>
            <a:r>
              <a:rPr lang="en-US" altLang="en-US" sz="3600" dirty="0"/>
              <a:t>have long term impact on your </a:t>
            </a:r>
            <a:r>
              <a:rPr lang="en-US" altLang="en-US" sz="3600" dirty="0" smtClean="0"/>
              <a:t>on your organization</a:t>
            </a:r>
            <a:endParaRPr lang="en-US" altLang="en-US" sz="3600" dirty="0"/>
          </a:p>
        </p:txBody>
      </p:sp>
      <p:graphicFrame>
        <p:nvGraphicFramePr>
          <p:cNvPr id="5" name="Diagram 4"/>
          <p:cNvGraphicFramePr/>
          <p:nvPr>
            <p:extLst>
              <p:ext uri="{D42A27DB-BD31-4B8C-83A1-F6EECF244321}">
                <p14:modId xmlns:p14="http://schemas.microsoft.com/office/powerpoint/2010/main" val="2323887925"/>
              </p:ext>
            </p:extLst>
          </p:nvPr>
        </p:nvGraphicFramePr>
        <p:xfrm>
          <a:off x="8167466" y="-192202"/>
          <a:ext cx="4197959" cy="30298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9668163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SQL backup to Microsoft Azure storage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57" y="1724597"/>
            <a:ext cx="11838961" cy="4535517"/>
          </a:xfrm>
          <a:prstGeom prst="rect">
            <a:avLst/>
          </a:prstGeom>
        </p:spPr>
      </p:pic>
      <p:sp>
        <p:nvSpPr>
          <p:cNvPr id="2" name="Rectangle 1"/>
          <p:cNvSpPr/>
          <p:nvPr/>
        </p:nvSpPr>
        <p:spPr>
          <a:xfrm>
            <a:off x="406849" y="1029806"/>
            <a:ext cx="3985386" cy="584775"/>
          </a:xfrm>
          <a:prstGeom prst="rect">
            <a:avLst/>
          </a:prstGeom>
        </p:spPr>
        <p:txBody>
          <a:bodyPr wrap="none">
            <a:spAutoFit/>
          </a:bodyPr>
          <a:lstStyle/>
          <a:p>
            <a:pPr defTabSz="931939" fontAlgn="base">
              <a:spcBef>
                <a:spcPts val="1199"/>
              </a:spcBef>
            </a:pPr>
            <a:r>
              <a:rPr lang="en-US" sz="3200" dirty="0" smtClean="0">
                <a:solidFill>
                  <a:srgbClr val="0072C6"/>
                </a:solidFill>
                <a:latin typeface="Segoe UI Light"/>
                <a:ea typeface="Segoe UI" pitchFamily="34" charset="0"/>
                <a:cs typeface="Segoe UI" pitchFamily="34" charset="0"/>
              </a:rPr>
              <a:t>Natively built into SQL</a:t>
            </a:r>
            <a:endParaRPr lang="en-US" sz="3200" dirty="0">
              <a:solidFill>
                <a:srgbClr val="0072C6"/>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409265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Freeform 82"/>
          <p:cNvSpPr/>
          <p:nvPr/>
        </p:nvSpPr>
        <p:spPr bwMode="auto">
          <a:xfrm>
            <a:off x="5398638" y="1606215"/>
            <a:ext cx="3995250" cy="2098347"/>
          </a:xfrm>
          <a:custGeom>
            <a:avLst/>
            <a:gdLst>
              <a:gd name="connsiteX0" fmla="*/ 982980 w 2735580"/>
              <a:gd name="connsiteY0" fmla="*/ 0 h 1775460"/>
              <a:gd name="connsiteX1" fmla="*/ 2712720 w 2735580"/>
              <a:gd name="connsiteY1" fmla="*/ 495300 h 1775460"/>
              <a:gd name="connsiteX2" fmla="*/ 2735580 w 2735580"/>
              <a:gd name="connsiteY2" fmla="*/ 1394460 h 1775460"/>
              <a:gd name="connsiteX3" fmla="*/ 2164080 w 2735580"/>
              <a:gd name="connsiteY3" fmla="*/ 1615440 h 1775460"/>
              <a:gd name="connsiteX4" fmla="*/ 1356360 w 2735580"/>
              <a:gd name="connsiteY4" fmla="*/ 1775460 h 1775460"/>
              <a:gd name="connsiteX5" fmla="*/ 152400 w 2735580"/>
              <a:gd name="connsiteY5" fmla="*/ 1485900 h 1775460"/>
              <a:gd name="connsiteX6" fmla="*/ 0 w 2735580"/>
              <a:gd name="connsiteY6" fmla="*/ 571500 h 1775460"/>
              <a:gd name="connsiteX7" fmla="*/ 982980 w 2735580"/>
              <a:gd name="connsiteY7" fmla="*/ 0 h 1775460"/>
              <a:gd name="connsiteX0" fmla="*/ 982980 w 2735580"/>
              <a:gd name="connsiteY0" fmla="*/ 198997 h 1974457"/>
              <a:gd name="connsiteX1" fmla="*/ 2712720 w 2735580"/>
              <a:gd name="connsiteY1" fmla="*/ 694297 h 1974457"/>
              <a:gd name="connsiteX2" fmla="*/ 2735580 w 2735580"/>
              <a:gd name="connsiteY2" fmla="*/ 1593457 h 1974457"/>
              <a:gd name="connsiteX3" fmla="*/ 2164080 w 2735580"/>
              <a:gd name="connsiteY3" fmla="*/ 1814437 h 1974457"/>
              <a:gd name="connsiteX4" fmla="*/ 1356360 w 2735580"/>
              <a:gd name="connsiteY4" fmla="*/ 1974457 h 1974457"/>
              <a:gd name="connsiteX5" fmla="*/ 152400 w 2735580"/>
              <a:gd name="connsiteY5" fmla="*/ 1684897 h 1974457"/>
              <a:gd name="connsiteX6" fmla="*/ 0 w 2735580"/>
              <a:gd name="connsiteY6" fmla="*/ 770497 h 1974457"/>
              <a:gd name="connsiteX7" fmla="*/ 982980 w 2735580"/>
              <a:gd name="connsiteY7" fmla="*/ 198997 h 1974457"/>
              <a:gd name="connsiteX0" fmla="*/ 1028864 w 2781464"/>
              <a:gd name="connsiteY0" fmla="*/ 211861 h 1987321"/>
              <a:gd name="connsiteX1" fmla="*/ 2758604 w 2781464"/>
              <a:gd name="connsiteY1" fmla="*/ 707161 h 1987321"/>
              <a:gd name="connsiteX2" fmla="*/ 2781464 w 2781464"/>
              <a:gd name="connsiteY2" fmla="*/ 1606321 h 1987321"/>
              <a:gd name="connsiteX3" fmla="*/ 2209964 w 2781464"/>
              <a:gd name="connsiteY3" fmla="*/ 1827301 h 1987321"/>
              <a:gd name="connsiteX4" fmla="*/ 1402244 w 2781464"/>
              <a:gd name="connsiteY4" fmla="*/ 1987321 h 1987321"/>
              <a:gd name="connsiteX5" fmla="*/ 198284 w 2781464"/>
              <a:gd name="connsiteY5" fmla="*/ 1697761 h 1987321"/>
              <a:gd name="connsiteX6" fmla="*/ 45884 w 2781464"/>
              <a:gd name="connsiteY6" fmla="*/ 783361 h 1987321"/>
              <a:gd name="connsiteX7" fmla="*/ 1028864 w 2781464"/>
              <a:gd name="connsiteY7" fmla="*/ 211861 h 1987321"/>
              <a:gd name="connsiteX0" fmla="*/ 1022219 w 2774819"/>
              <a:gd name="connsiteY0" fmla="*/ 215060 h 1990520"/>
              <a:gd name="connsiteX1" fmla="*/ 2751959 w 2774819"/>
              <a:gd name="connsiteY1" fmla="*/ 710360 h 1990520"/>
              <a:gd name="connsiteX2" fmla="*/ 2774819 w 2774819"/>
              <a:gd name="connsiteY2" fmla="*/ 1609520 h 1990520"/>
              <a:gd name="connsiteX3" fmla="*/ 2203319 w 2774819"/>
              <a:gd name="connsiteY3" fmla="*/ 1830500 h 1990520"/>
              <a:gd name="connsiteX4" fmla="*/ 1395599 w 2774819"/>
              <a:gd name="connsiteY4" fmla="*/ 1990520 h 1990520"/>
              <a:gd name="connsiteX5" fmla="*/ 191639 w 2774819"/>
              <a:gd name="connsiteY5" fmla="*/ 1700960 h 1990520"/>
              <a:gd name="connsiteX6" fmla="*/ 39239 w 2774819"/>
              <a:gd name="connsiteY6" fmla="*/ 786560 h 1990520"/>
              <a:gd name="connsiteX7" fmla="*/ 1022219 w 2774819"/>
              <a:gd name="connsiteY7" fmla="*/ 215060 h 1990520"/>
              <a:gd name="connsiteX0" fmla="*/ 1034170 w 2786770"/>
              <a:gd name="connsiteY0" fmla="*/ 230584 h 2006044"/>
              <a:gd name="connsiteX1" fmla="*/ 2763910 w 2786770"/>
              <a:gd name="connsiteY1" fmla="*/ 725884 h 2006044"/>
              <a:gd name="connsiteX2" fmla="*/ 2786770 w 2786770"/>
              <a:gd name="connsiteY2" fmla="*/ 1625044 h 2006044"/>
              <a:gd name="connsiteX3" fmla="*/ 2215270 w 2786770"/>
              <a:gd name="connsiteY3" fmla="*/ 1846024 h 2006044"/>
              <a:gd name="connsiteX4" fmla="*/ 1407550 w 2786770"/>
              <a:gd name="connsiteY4" fmla="*/ 2006044 h 2006044"/>
              <a:gd name="connsiteX5" fmla="*/ 203590 w 2786770"/>
              <a:gd name="connsiteY5" fmla="*/ 1716484 h 2006044"/>
              <a:gd name="connsiteX6" fmla="*/ 51190 w 2786770"/>
              <a:gd name="connsiteY6" fmla="*/ 802084 h 2006044"/>
              <a:gd name="connsiteX7" fmla="*/ 1034170 w 2786770"/>
              <a:gd name="connsiteY7" fmla="*/ 230584 h 2006044"/>
              <a:gd name="connsiteX0" fmla="*/ 1033745 w 2786345"/>
              <a:gd name="connsiteY0" fmla="*/ 204508 h 1979968"/>
              <a:gd name="connsiteX1" fmla="*/ 2763485 w 2786345"/>
              <a:gd name="connsiteY1" fmla="*/ 699808 h 1979968"/>
              <a:gd name="connsiteX2" fmla="*/ 2786345 w 2786345"/>
              <a:gd name="connsiteY2" fmla="*/ 1598968 h 1979968"/>
              <a:gd name="connsiteX3" fmla="*/ 2214845 w 2786345"/>
              <a:gd name="connsiteY3" fmla="*/ 1819948 h 1979968"/>
              <a:gd name="connsiteX4" fmla="*/ 1407125 w 2786345"/>
              <a:gd name="connsiteY4" fmla="*/ 1979968 h 1979968"/>
              <a:gd name="connsiteX5" fmla="*/ 203165 w 2786345"/>
              <a:gd name="connsiteY5" fmla="*/ 1690408 h 1979968"/>
              <a:gd name="connsiteX6" fmla="*/ 50765 w 2786345"/>
              <a:gd name="connsiteY6" fmla="*/ 776008 h 1979968"/>
              <a:gd name="connsiteX7" fmla="*/ 1033745 w 2786345"/>
              <a:gd name="connsiteY7" fmla="*/ 204508 h 1979968"/>
              <a:gd name="connsiteX0" fmla="*/ 1435086 w 3187686"/>
              <a:gd name="connsiteY0" fmla="*/ 204508 h 1979968"/>
              <a:gd name="connsiteX1" fmla="*/ 3164826 w 3187686"/>
              <a:gd name="connsiteY1" fmla="*/ 699808 h 1979968"/>
              <a:gd name="connsiteX2" fmla="*/ 3187686 w 3187686"/>
              <a:gd name="connsiteY2" fmla="*/ 1598968 h 1979968"/>
              <a:gd name="connsiteX3" fmla="*/ 2616186 w 3187686"/>
              <a:gd name="connsiteY3" fmla="*/ 1819948 h 1979968"/>
              <a:gd name="connsiteX4" fmla="*/ 1808466 w 3187686"/>
              <a:gd name="connsiteY4" fmla="*/ 1979968 h 1979968"/>
              <a:gd name="connsiteX5" fmla="*/ 604506 w 3187686"/>
              <a:gd name="connsiteY5" fmla="*/ 1690408 h 1979968"/>
              <a:gd name="connsiteX6" fmla="*/ 452106 w 3187686"/>
              <a:gd name="connsiteY6" fmla="*/ 776008 h 1979968"/>
              <a:gd name="connsiteX7" fmla="*/ 1435086 w 3187686"/>
              <a:gd name="connsiteY7" fmla="*/ 204508 h 1979968"/>
              <a:gd name="connsiteX0" fmla="*/ 1558748 w 3311348"/>
              <a:gd name="connsiteY0" fmla="*/ 204508 h 1979968"/>
              <a:gd name="connsiteX1" fmla="*/ 3288488 w 3311348"/>
              <a:gd name="connsiteY1" fmla="*/ 699808 h 1979968"/>
              <a:gd name="connsiteX2" fmla="*/ 3311348 w 3311348"/>
              <a:gd name="connsiteY2" fmla="*/ 1598968 h 1979968"/>
              <a:gd name="connsiteX3" fmla="*/ 2739848 w 3311348"/>
              <a:gd name="connsiteY3" fmla="*/ 1819948 h 1979968"/>
              <a:gd name="connsiteX4" fmla="*/ 1932128 w 3311348"/>
              <a:gd name="connsiteY4" fmla="*/ 1979968 h 1979968"/>
              <a:gd name="connsiteX5" fmla="*/ 728168 w 3311348"/>
              <a:gd name="connsiteY5" fmla="*/ 1690408 h 1979968"/>
              <a:gd name="connsiteX6" fmla="*/ 575768 w 3311348"/>
              <a:gd name="connsiteY6" fmla="*/ 776008 h 1979968"/>
              <a:gd name="connsiteX7" fmla="*/ 1558748 w 3311348"/>
              <a:gd name="connsiteY7" fmla="*/ 204508 h 1979968"/>
              <a:gd name="connsiteX0" fmla="*/ 1525623 w 3278223"/>
              <a:gd name="connsiteY0" fmla="*/ 204508 h 1979968"/>
              <a:gd name="connsiteX1" fmla="*/ 3255363 w 3278223"/>
              <a:gd name="connsiteY1" fmla="*/ 699808 h 1979968"/>
              <a:gd name="connsiteX2" fmla="*/ 3278223 w 3278223"/>
              <a:gd name="connsiteY2" fmla="*/ 1598968 h 1979968"/>
              <a:gd name="connsiteX3" fmla="*/ 2706723 w 3278223"/>
              <a:gd name="connsiteY3" fmla="*/ 1819948 h 1979968"/>
              <a:gd name="connsiteX4" fmla="*/ 1899003 w 3278223"/>
              <a:gd name="connsiteY4" fmla="*/ 1979968 h 1979968"/>
              <a:gd name="connsiteX5" fmla="*/ 695043 w 3278223"/>
              <a:gd name="connsiteY5" fmla="*/ 1690408 h 1979968"/>
              <a:gd name="connsiteX6" fmla="*/ 542643 w 3278223"/>
              <a:gd name="connsiteY6" fmla="*/ 776008 h 1979968"/>
              <a:gd name="connsiteX7" fmla="*/ 1525623 w 3278223"/>
              <a:gd name="connsiteY7" fmla="*/ 204508 h 1979968"/>
              <a:gd name="connsiteX0" fmla="*/ 1472866 w 3225466"/>
              <a:gd name="connsiteY0" fmla="*/ 204508 h 1979968"/>
              <a:gd name="connsiteX1" fmla="*/ 3202606 w 3225466"/>
              <a:gd name="connsiteY1" fmla="*/ 699808 h 1979968"/>
              <a:gd name="connsiteX2" fmla="*/ 3225466 w 3225466"/>
              <a:gd name="connsiteY2" fmla="*/ 1598968 h 1979968"/>
              <a:gd name="connsiteX3" fmla="*/ 2653966 w 3225466"/>
              <a:gd name="connsiteY3" fmla="*/ 1819948 h 1979968"/>
              <a:gd name="connsiteX4" fmla="*/ 1846246 w 3225466"/>
              <a:gd name="connsiteY4" fmla="*/ 1979968 h 1979968"/>
              <a:gd name="connsiteX5" fmla="*/ 642286 w 3225466"/>
              <a:gd name="connsiteY5" fmla="*/ 1690408 h 1979968"/>
              <a:gd name="connsiteX6" fmla="*/ 489886 w 3225466"/>
              <a:gd name="connsiteY6" fmla="*/ 776008 h 1979968"/>
              <a:gd name="connsiteX7" fmla="*/ 1472866 w 3225466"/>
              <a:gd name="connsiteY7" fmla="*/ 204508 h 1979968"/>
              <a:gd name="connsiteX0" fmla="*/ 1523936 w 3276536"/>
              <a:gd name="connsiteY0" fmla="*/ 204508 h 1979968"/>
              <a:gd name="connsiteX1" fmla="*/ 3253676 w 3276536"/>
              <a:gd name="connsiteY1" fmla="*/ 699808 h 1979968"/>
              <a:gd name="connsiteX2" fmla="*/ 3276536 w 3276536"/>
              <a:gd name="connsiteY2" fmla="*/ 1598968 h 1979968"/>
              <a:gd name="connsiteX3" fmla="*/ 2705036 w 3276536"/>
              <a:gd name="connsiteY3" fmla="*/ 1819948 h 1979968"/>
              <a:gd name="connsiteX4" fmla="*/ 1897316 w 3276536"/>
              <a:gd name="connsiteY4" fmla="*/ 1979968 h 1979968"/>
              <a:gd name="connsiteX5" fmla="*/ 693356 w 3276536"/>
              <a:gd name="connsiteY5" fmla="*/ 1690408 h 1979968"/>
              <a:gd name="connsiteX6" fmla="*/ 540956 w 3276536"/>
              <a:gd name="connsiteY6" fmla="*/ 776008 h 1979968"/>
              <a:gd name="connsiteX7" fmla="*/ 1523936 w 3276536"/>
              <a:gd name="connsiteY7" fmla="*/ 204508 h 1979968"/>
              <a:gd name="connsiteX0" fmla="*/ 1523936 w 3276536"/>
              <a:gd name="connsiteY0" fmla="*/ 204508 h 2211379"/>
              <a:gd name="connsiteX1" fmla="*/ 3253676 w 3276536"/>
              <a:gd name="connsiteY1" fmla="*/ 699808 h 2211379"/>
              <a:gd name="connsiteX2" fmla="*/ 3276536 w 3276536"/>
              <a:gd name="connsiteY2" fmla="*/ 1598968 h 2211379"/>
              <a:gd name="connsiteX3" fmla="*/ 2705036 w 3276536"/>
              <a:gd name="connsiteY3" fmla="*/ 1819948 h 2211379"/>
              <a:gd name="connsiteX4" fmla="*/ 1897316 w 3276536"/>
              <a:gd name="connsiteY4" fmla="*/ 1979968 h 2211379"/>
              <a:gd name="connsiteX5" fmla="*/ 693356 w 3276536"/>
              <a:gd name="connsiteY5" fmla="*/ 1690408 h 2211379"/>
              <a:gd name="connsiteX6" fmla="*/ 540956 w 3276536"/>
              <a:gd name="connsiteY6" fmla="*/ 776008 h 2211379"/>
              <a:gd name="connsiteX7" fmla="*/ 1523936 w 3276536"/>
              <a:gd name="connsiteY7" fmla="*/ 204508 h 2211379"/>
              <a:gd name="connsiteX0" fmla="*/ 1523936 w 3276536"/>
              <a:gd name="connsiteY0" fmla="*/ 204508 h 2307909"/>
              <a:gd name="connsiteX1" fmla="*/ 3253676 w 3276536"/>
              <a:gd name="connsiteY1" fmla="*/ 699808 h 2307909"/>
              <a:gd name="connsiteX2" fmla="*/ 3276536 w 3276536"/>
              <a:gd name="connsiteY2" fmla="*/ 1598968 h 2307909"/>
              <a:gd name="connsiteX3" fmla="*/ 2705036 w 3276536"/>
              <a:gd name="connsiteY3" fmla="*/ 1819948 h 2307909"/>
              <a:gd name="connsiteX4" fmla="*/ 1897316 w 3276536"/>
              <a:gd name="connsiteY4" fmla="*/ 1979968 h 2307909"/>
              <a:gd name="connsiteX5" fmla="*/ 693356 w 3276536"/>
              <a:gd name="connsiteY5" fmla="*/ 1690408 h 2307909"/>
              <a:gd name="connsiteX6" fmla="*/ 540956 w 3276536"/>
              <a:gd name="connsiteY6" fmla="*/ 776008 h 2307909"/>
              <a:gd name="connsiteX7" fmla="*/ 1523936 w 3276536"/>
              <a:gd name="connsiteY7" fmla="*/ 204508 h 2307909"/>
              <a:gd name="connsiteX0" fmla="*/ 1523936 w 3276536"/>
              <a:gd name="connsiteY0" fmla="*/ 204508 h 2218102"/>
              <a:gd name="connsiteX1" fmla="*/ 3253676 w 3276536"/>
              <a:gd name="connsiteY1" fmla="*/ 699808 h 2218102"/>
              <a:gd name="connsiteX2" fmla="*/ 3276536 w 3276536"/>
              <a:gd name="connsiteY2" fmla="*/ 1598968 h 2218102"/>
              <a:gd name="connsiteX3" fmla="*/ 2705036 w 3276536"/>
              <a:gd name="connsiteY3" fmla="*/ 1819948 h 2218102"/>
              <a:gd name="connsiteX4" fmla="*/ 1897316 w 3276536"/>
              <a:gd name="connsiteY4" fmla="*/ 1979968 h 2218102"/>
              <a:gd name="connsiteX5" fmla="*/ 693356 w 3276536"/>
              <a:gd name="connsiteY5" fmla="*/ 1690408 h 2218102"/>
              <a:gd name="connsiteX6" fmla="*/ 540956 w 3276536"/>
              <a:gd name="connsiteY6" fmla="*/ 776008 h 2218102"/>
              <a:gd name="connsiteX7" fmla="*/ 1523936 w 3276536"/>
              <a:gd name="connsiteY7" fmla="*/ 204508 h 2218102"/>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661818"/>
              <a:gd name="connsiteY0" fmla="*/ 204508 h 2244106"/>
              <a:gd name="connsiteX1" fmla="*/ 3253676 w 3661818"/>
              <a:gd name="connsiteY1" fmla="*/ 699808 h 2244106"/>
              <a:gd name="connsiteX2" fmla="*/ 3276536 w 3661818"/>
              <a:gd name="connsiteY2" fmla="*/ 1598968 h 2244106"/>
              <a:gd name="connsiteX3" fmla="*/ 2705036 w 3661818"/>
              <a:gd name="connsiteY3" fmla="*/ 1819948 h 2244106"/>
              <a:gd name="connsiteX4" fmla="*/ 1897316 w 3661818"/>
              <a:gd name="connsiteY4" fmla="*/ 1979968 h 2244106"/>
              <a:gd name="connsiteX5" fmla="*/ 693356 w 3661818"/>
              <a:gd name="connsiteY5" fmla="*/ 1690408 h 2244106"/>
              <a:gd name="connsiteX6" fmla="*/ 540956 w 3661818"/>
              <a:gd name="connsiteY6" fmla="*/ 776008 h 2244106"/>
              <a:gd name="connsiteX7" fmla="*/ 1523936 w 3661818"/>
              <a:gd name="connsiteY7" fmla="*/ 204508 h 2244106"/>
              <a:gd name="connsiteX0" fmla="*/ 1523936 w 3880928"/>
              <a:gd name="connsiteY0" fmla="*/ 204508 h 2244106"/>
              <a:gd name="connsiteX1" fmla="*/ 3253676 w 3880928"/>
              <a:gd name="connsiteY1" fmla="*/ 699808 h 2244106"/>
              <a:gd name="connsiteX2" fmla="*/ 3276536 w 3880928"/>
              <a:gd name="connsiteY2" fmla="*/ 1598968 h 2244106"/>
              <a:gd name="connsiteX3" fmla="*/ 2705036 w 3880928"/>
              <a:gd name="connsiteY3" fmla="*/ 1819948 h 2244106"/>
              <a:gd name="connsiteX4" fmla="*/ 1897316 w 3880928"/>
              <a:gd name="connsiteY4" fmla="*/ 1979968 h 2244106"/>
              <a:gd name="connsiteX5" fmla="*/ 693356 w 3880928"/>
              <a:gd name="connsiteY5" fmla="*/ 1690408 h 2244106"/>
              <a:gd name="connsiteX6" fmla="*/ 540956 w 3880928"/>
              <a:gd name="connsiteY6" fmla="*/ 776008 h 2244106"/>
              <a:gd name="connsiteX7" fmla="*/ 1523936 w 3880928"/>
              <a:gd name="connsiteY7" fmla="*/ 204508 h 2244106"/>
              <a:gd name="connsiteX0" fmla="*/ 1523936 w 3880928"/>
              <a:gd name="connsiteY0" fmla="*/ 204508 h 2244106"/>
              <a:gd name="connsiteX1" fmla="*/ 3253676 w 3880928"/>
              <a:gd name="connsiteY1" fmla="*/ 699808 h 2244106"/>
              <a:gd name="connsiteX2" fmla="*/ 3276536 w 3880928"/>
              <a:gd name="connsiteY2" fmla="*/ 1598968 h 2244106"/>
              <a:gd name="connsiteX3" fmla="*/ 2705036 w 3880928"/>
              <a:gd name="connsiteY3" fmla="*/ 1819948 h 2244106"/>
              <a:gd name="connsiteX4" fmla="*/ 1897316 w 3880928"/>
              <a:gd name="connsiteY4" fmla="*/ 1979968 h 2244106"/>
              <a:gd name="connsiteX5" fmla="*/ 693356 w 3880928"/>
              <a:gd name="connsiteY5" fmla="*/ 1690408 h 2244106"/>
              <a:gd name="connsiteX6" fmla="*/ 540956 w 3880928"/>
              <a:gd name="connsiteY6" fmla="*/ 776008 h 2244106"/>
              <a:gd name="connsiteX7" fmla="*/ 1523936 w 3880928"/>
              <a:gd name="connsiteY7" fmla="*/ 204508 h 2244106"/>
              <a:gd name="connsiteX0" fmla="*/ 1523936 w 3880928"/>
              <a:gd name="connsiteY0" fmla="*/ 494034 h 2533632"/>
              <a:gd name="connsiteX1" fmla="*/ 3253676 w 3880928"/>
              <a:gd name="connsiteY1" fmla="*/ 989334 h 2533632"/>
              <a:gd name="connsiteX2" fmla="*/ 3276536 w 3880928"/>
              <a:gd name="connsiteY2" fmla="*/ 1888494 h 2533632"/>
              <a:gd name="connsiteX3" fmla="*/ 2705036 w 3880928"/>
              <a:gd name="connsiteY3" fmla="*/ 2109474 h 2533632"/>
              <a:gd name="connsiteX4" fmla="*/ 1897316 w 3880928"/>
              <a:gd name="connsiteY4" fmla="*/ 2269494 h 2533632"/>
              <a:gd name="connsiteX5" fmla="*/ 693356 w 3880928"/>
              <a:gd name="connsiteY5" fmla="*/ 1979934 h 2533632"/>
              <a:gd name="connsiteX6" fmla="*/ 540956 w 3880928"/>
              <a:gd name="connsiteY6" fmla="*/ 1065534 h 2533632"/>
              <a:gd name="connsiteX7" fmla="*/ 1523936 w 3880928"/>
              <a:gd name="connsiteY7" fmla="*/ 494034 h 2533632"/>
              <a:gd name="connsiteX0" fmla="*/ 1523936 w 3880928"/>
              <a:gd name="connsiteY0" fmla="*/ 494034 h 2533632"/>
              <a:gd name="connsiteX1" fmla="*/ 3253676 w 3880928"/>
              <a:gd name="connsiteY1" fmla="*/ 989334 h 2533632"/>
              <a:gd name="connsiteX2" fmla="*/ 3276536 w 3880928"/>
              <a:gd name="connsiteY2" fmla="*/ 1888494 h 2533632"/>
              <a:gd name="connsiteX3" fmla="*/ 2705036 w 3880928"/>
              <a:gd name="connsiteY3" fmla="*/ 2109474 h 2533632"/>
              <a:gd name="connsiteX4" fmla="*/ 1897316 w 3880928"/>
              <a:gd name="connsiteY4" fmla="*/ 2269494 h 2533632"/>
              <a:gd name="connsiteX5" fmla="*/ 693356 w 3880928"/>
              <a:gd name="connsiteY5" fmla="*/ 1979934 h 2533632"/>
              <a:gd name="connsiteX6" fmla="*/ 540956 w 3880928"/>
              <a:gd name="connsiteY6" fmla="*/ 1065534 h 2533632"/>
              <a:gd name="connsiteX7" fmla="*/ 1523936 w 3880928"/>
              <a:gd name="connsiteY7" fmla="*/ 494034 h 2533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0928" h="2533632">
                <a:moveTo>
                  <a:pt x="1523936" y="494034"/>
                </a:moveTo>
                <a:cubicBezTo>
                  <a:pt x="2062416" y="-430526"/>
                  <a:pt x="3332416" y="62234"/>
                  <a:pt x="3253676" y="989334"/>
                </a:cubicBezTo>
                <a:cubicBezTo>
                  <a:pt x="4015676" y="778514"/>
                  <a:pt x="4152836" y="1985014"/>
                  <a:pt x="3276536" y="1888494"/>
                </a:cubicBezTo>
                <a:cubicBezTo>
                  <a:pt x="3223196" y="2099314"/>
                  <a:pt x="3002216" y="2302514"/>
                  <a:pt x="2705036" y="2109474"/>
                </a:cubicBezTo>
                <a:cubicBezTo>
                  <a:pt x="2611056" y="2353314"/>
                  <a:pt x="2296096" y="2642874"/>
                  <a:pt x="1897316" y="2269494"/>
                </a:cubicBezTo>
                <a:cubicBezTo>
                  <a:pt x="1739836" y="2553974"/>
                  <a:pt x="927036" y="2785114"/>
                  <a:pt x="693356" y="1979934"/>
                </a:cubicBezTo>
                <a:cubicBezTo>
                  <a:pt x="-43244" y="2299974"/>
                  <a:pt x="-337884" y="1057914"/>
                  <a:pt x="540956" y="1065534"/>
                </a:cubicBezTo>
                <a:cubicBezTo>
                  <a:pt x="304736" y="669294"/>
                  <a:pt x="937196" y="-69846"/>
                  <a:pt x="1523936" y="494034"/>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91422" tIns="45711" rIns="45711" bIns="91422" numCol="1" spcCol="0" rtlCol="0" fromWordArt="0" anchor="b" anchorCtr="0" forceAA="0" compatLnSpc="1">
            <a:prstTxWarp prst="textNoShape">
              <a:avLst/>
            </a:prstTxWarp>
            <a:noAutofit/>
          </a:bodyPr>
          <a:lstStyle/>
          <a:p>
            <a:pPr algn="ctr" defTabSz="913909" fontAlgn="base">
              <a:spcBef>
                <a:spcPct val="0"/>
              </a:spcBef>
              <a:spcAft>
                <a:spcPct val="0"/>
              </a:spcAft>
              <a:defRPr/>
            </a:pPr>
            <a:endParaRPr lang="en-US" sz="1799" kern="0" dirty="0" err="1">
              <a:solidFill>
                <a:srgbClr val="505050"/>
              </a:solidFill>
              <a:ea typeface="Segoe UI" pitchFamily="34" charset="0"/>
              <a:cs typeface="Segoe UI" pitchFamily="34" charset="0"/>
            </a:endParaRPr>
          </a:p>
        </p:txBody>
      </p:sp>
      <p:cxnSp>
        <p:nvCxnSpPr>
          <p:cNvPr id="43" name="Straight Arrow Connector 42"/>
          <p:cNvCxnSpPr/>
          <p:nvPr/>
        </p:nvCxnSpPr>
        <p:spPr>
          <a:xfrm flipV="1">
            <a:off x="6380423" y="3026622"/>
            <a:ext cx="0" cy="1654102"/>
          </a:xfrm>
          <a:prstGeom prst="straightConnector1">
            <a:avLst/>
          </a:prstGeom>
          <a:ln w="41275">
            <a:solidFill>
              <a:schemeClr val="bg1">
                <a:lumMod val="6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75800" y="252586"/>
            <a:ext cx="11664889" cy="1097302"/>
          </a:xfrm>
        </p:spPr>
        <p:txBody>
          <a:bodyPr/>
          <a:lstStyle/>
          <a:p>
            <a:r>
              <a:rPr lang="en-US" sz="5398" dirty="0">
                <a:solidFill>
                  <a:schemeClr val="bg1">
                    <a:lumMod val="50000"/>
                  </a:schemeClr>
                </a:solidFill>
              </a:rPr>
              <a:t>SQL Server </a:t>
            </a:r>
            <a:r>
              <a:rPr lang="en-US" sz="5398" dirty="0" smtClean="0">
                <a:solidFill>
                  <a:schemeClr val="bg1">
                    <a:lumMod val="50000"/>
                  </a:schemeClr>
                </a:solidFill>
              </a:rPr>
              <a:t>back-up </a:t>
            </a:r>
            <a:r>
              <a:rPr lang="en-US" sz="5398" dirty="0">
                <a:solidFill>
                  <a:schemeClr val="bg1">
                    <a:lumMod val="50000"/>
                  </a:schemeClr>
                </a:solidFill>
              </a:rPr>
              <a:t>to the </a:t>
            </a:r>
            <a:r>
              <a:rPr lang="en-US" sz="5398" dirty="0" smtClean="0">
                <a:solidFill>
                  <a:schemeClr val="bg1">
                    <a:lumMod val="50000"/>
                  </a:schemeClr>
                </a:solidFill>
              </a:rPr>
              <a:t>cloud </a:t>
            </a:r>
            <a:endParaRPr lang="en-US" sz="5398" dirty="0">
              <a:solidFill>
                <a:schemeClr val="bg1">
                  <a:lumMod val="50000"/>
                </a:schemeClr>
              </a:solidFill>
            </a:endParaRPr>
          </a:p>
        </p:txBody>
      </p:sp>
      <p:sp>
        <p:nvSpPr>
          <p:cNvPr id="129" name="Slide Number Placeholder 2"/>
          <p:cNvSpPr>
            <a:spLocks noGrp="1"/>
          </p:cNvSpPr>
          <p:nvPr>
            <p:ph type="sldNum" sz="quarter" idx="11"/>
          </p:nvPr>
        </p:nvSpPr>
        <p:spPr>
          <a:prstGeom prst="rect">
            <a:avLst/>
          </a:prstGeom>
        </p:spPr>
        <p:txBody>
          <a:bodyPr/>
          <a:lstStyle/>
          <a:p>
            <a:fld id="{0BB55C0F-A6B2-4778-8526-216482207E32}" type="slidenum">
              <a:rPr lang="en-IN">
                <a:solidFill>
                  <a:srgbClr val="505050"/>
                </a:solidFill>
              </a:rPr>
              <a:pPr/>
              <a:t>81</a:t>
            </a:fld>
            <a:endParaRPr lang="en-IN">
              <a:solidFill>
                <a:srgbClr val="505050"/>
              </a:solidFill>
            </a:endParaRPr>
          </a:p>
        </p:txBody>
      </p:sp>
      <p:sp>
        <p:nvSpPr>
          <p:cNvPr id="13" name="Rectangle 12"/>
          <p:cNvSpPr/>
          <p:nvPr/>
        </p:nvSpPr>
        <p:spPr bwMode="auto">
          <a:xfrm>
            <a:off x="539579" y="2906883"/>
            <a:ext cx="4314800" cy="28623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1" rIns="0" bIns="45711" numCol="1" spcCol="0" rtlCol="0" fromWordArt="0" anchor="t" anchorCtr="0" forceAA="0" compatLnSpc="1">
            <a:prstTxWarp prst="textNoShape">
              <a:avLst/>
            </a:prstTxWarp>
            <a:spAutoFit/>
          </a:bodyPr>
          <a:lstStyle/>
          <a:p>
            <a:pPr defTabSz="931939" fontAlgn="base">
              <a:spcBef>
                <a:spcPts val="1199"/>
              </a:spcBef>
              <a:buClr>
                <a:srgbClr val="C00000"/>
              </a:buClr>
            </a:pPr>
            <a:r>
              <a:rPr lang="en-IN" sz="2800" dirty="0" smtClean="0">
                <a:solidFill>
                  <a:srgbClr val="505050"/>
                </a:solidFill>
                <a:latin typeface="Segoe UI Light"/>
                <a:ea typeface="Segoe UI" pitchFamily="34" charset="0"/>
                <a:cs typeface="Segoe UI" pitchFamily="34" charset="0"/>
              </a:rPr>
              <a:t>Reduce </a:t>
            </a:r>
            <a:r>
              <a:rPr lang="en-IN" sz="2800" dirty="0">
                <a:solidFill>
                  <a:srgbClr val="505050"/>
                </a:solidFill>
                <a:latin typeface="Segoe UI Light"/>
                <a:ea typeface="Segoe UI" pitchFamily="34" charset="0"/>
                <a:cs typeface="Segoe UI" pitchFamily="34" charset="0"/>
              </a:rPr>
              <a:t>CAPEX &amp; OPEX</a:t>
            </a:r>
          </a:p>
          <a:p>
            <a:pPr defTabSz="931939" fontAlgn="base">
              <a:spcBef>
                <a:spcPts val="1199"/>
              </a:spcBef>
              <a:buClr>
                <a:srgbClr val="C00000"/>
              </a:buClr>
            </a:pPr>
            <a:r>
              <a:rPr lang="en-IN" sz="2800" dirty="0">
                <a:solidFill>
                  <a:srgbClr val="505050"/>
                </a:solidFill>
                <a:latin typeface="Segoe UI Light"/>
                <a:ea typeface="Segoe UI" pitchFamily="34" charset="0"/>
                <a:cs typeface="Segoe UI" pitchFamily="34" charset="0"/>
              </a:rPr>
              <a:t>Improve Data Security</a:t>
            </a:r>
          </a:p>
          <a:p>
            <a:pPr defTabSz="931939" fontAlgn="base">
              <a:spcBef>
                <a:spcPts val="1199"/>
              </a:spcBef>
              <a:buClr>
                <a:srgbClr val="C00000"/>
              </a:buClr>
            </a:pPr>
            <a:r>
              <a:rPr lang="en-IN" sz="2800" dirty="0">
                <a:solidFill>
                  <a:srgbClr val="505050"/>
                </a:solidFill>
                <a:latin typeface="Segoe UI Light"/>
                <a:ea typeface="Segoe UI" pitchFamily="34" charset="0"/>
                <a:cs typeface="Segoe UI" pitchFamily="34" charset="0"/>
              </a:rPr>
              <a:t>Restore Backup to Azure VM</a:t>
            </a:r>
          </a:p>
          <a:p>
            <a:pPr defTabSz="931939" fontAlgn="base">
              <a:spcBef>
                <a:spcPts val="1199"/>
              </a:spcBef>
              <a:buClr>
                <a:srgbClr val="C00000"/>
              </a:buClr>
            </a:pPr>
            <a:r>
              <a:rPr lang="en-IN" sz="2800" dirty="0">
                <a:solidFill>
                  <a:srgbClr val="505050"/>
                </a:solidFill>
                <a:latin typeface="Segoe UI Light"/>
                <a:ea typeface="Segoe UI" pitchFamily="34" charset="0"/>
                <a:cs typeface="Segoe UI" pitchFamily="34" charset="0"/>
              </a:rPr>
              <a:t>Full SQL Server Backup</a:t>
            </a:r>
          </a:p>
          <a:p>
            <a:pPr defTabSz="931939" fontAlgn="base">
              <a:spcBef>
                <a:spcPts val="1199"/>
              </a:spcBef>
              <a:buClr>
                <a:srgbClr val="C00000"/>
              </a:buClr>
            </a:pPr>
            <a:endParaRPr lang="en-IN" sz="2800" dirty="0">
              <a:solidFill>
                <a:srgbClr val="505050"/>
              </a:solidFill>
              <a:latin typeface="Segoe UI Light"/>
              <a:ea typeface="Segoe UI" pitchFamily="34" charset="0"/>
              <a:cs typeface="Segoe UI" pitchFamily="34" charset="0"/>
            </a:endParaRPr>
          </a:p>
        </p:txBody>
      </p:sp>
      <p:sp>
        <p:nvSpPr>
          <p:cNvPr id="82" name="Rectangle 81"/>
          <p:cNvSpPr/>
          <p:nvPr/>
        </p:nvSpPr>
        <p:spPr bwMode="auto">
          <a:xfrm>
            <a:off x="4993940" y="1377919"/>
            <a:ext cx="6946749" cy="4919097"/>
          </a:xfrm>
          <a:prstGeom prst="rect">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45" tIns="91422" rIns="91422" bIns="91422" numCol="1" spcCol="0" rtlCol="0" fromWordArt="0" anchor="t" anchorCtr="0" forceAA="0" compatLnSpc="1">
            <a:prstTxWarp prst="textNoShape">
              <a:avLst/>
            </a:prstTxWarp>
            <a:noAutofit/>
          </a:bodyPr>
          <a:lstStyle/>
          <a:p>
            <a:pPr defTabSz="870123"/>
            <a:r>
              <a:rPr lang="en-IN" sz="1799" b="1" dirty="0">
                <a:solidFill>
                  <a:srgbClr val="0072C6"/>
                </a:solidFill>
              </a:rPr>
              <a:t>Windows Azure</a:t>
            </a:r>
          </a:p>
        </p:txBody>
      </p:sp>
      <p:sp>
        <p:nvSpPr>
          <p:cNvPr id="101" name="Rectangle 100"/>
          <p:cNvSpPr/>
          <p:nvPr/>
        </p:nvSpPr>
        <p:spPr bwMode="auto">
          <a:xfrm>
            <a:off x="6573047" y="2969928"/>
            <a:ext cx="1648960" cy="22601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algn="ctr" defTabSz="1218209" fontAlgn="base">
              <a:lnSpc>
                <a:spcPct val="90000"/>
              </a:lnSpc>
              <a:spcBef>
                <a:spcPts val="839"/>
              </a:spcBef>
              <a:spcAft>
                <a:spcPct val="0"/>
              </a:spcAft>
              <a:buClr>
                <a:srgbClr val="D2D2D2">
                  <a:lumMod val="75000"/>
                </a:srgbClr>
              </a:buClr>
              <a:buSzPct val="100000"/>
            </a:pPr>
            <a:r>
              <a:rPr lang="en-US" sz="1600" dirty="0">
                <a:solidFill>
                  <a:srgbClr val="FFFFFF"/>
                </a:solidFill>
                <a:cs typeface="Segoe UI" pitchFamily="34" charset="0"/>
              </a:rPr>
              <a:t>Storage</a:t>
            </a:r>
          </a:p>
        </p:txBody>
      </p:sp>
      <p:sp>
        <p:nvSpPr>
          <p:cNvPr id="102" name="Rectangle 101"/>
          <p:cNvSpPr/>
          <p:nvPr/>
        </p:nvSpPr>
        <p:spPr bwMode="auto">
          <a:xfrm>
            <a:off x="6573047" y="2353180"/>
            <a:ext cx="1648960" cy="22601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algn="ctr" defTabSz="1218209" fontAlgn="base">
              <a:lnSpc>
                <a:spcPct val="90000"/>
              </a:lnSpc>
              <a:spcBef>
                <a:spcPts val="839"/>
              </a:spcBef>
              <a:spcAft>
                <a:spcPct val="0"/>
              </a:spcAft>
              <a:buClr>
                <a:srgbClr val="D2D2D2">
                  <a:lumMod val="75000"/>
                </a:srgbClr>
              </a:buClr>
              <a:buSzPct val="100000"/>
            </a:pPr>
            <a:r>
              <a:rPr lang="en-US" sz="1600" dirty="0">
                <a:solidFill>
                  <a:srgbClr val="FFFFFF"/>
                </a:solidFill>
                <a:cs typeface="Segoe UI" pitchFamily="34" charset="0"/>
              </a:rPr>
              <a:t>Geo replication</a:t>
            </a:r>
          </a:p>
        </p:txBody>
      </p:sp>
      <p:sp>
        <p:nvSpPr>
          <p:cNvPr id="104" name="Rectangle 103"/>
          <p:cNvSpPr/>
          <p:nvPr/>
        </p:nvSpPr>
        <p:spPr bwMode="auto">
          <a:xfrm>
            <a:off x="10219201" y="2897280"/>
            <a:ext cx="1266516" cy="45202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algn="ctr" defTabSz="1218209" fontAlgn="base">
              <a:lnSpc>
                <a:spcPct val="90000"/>
              </a:lnSpc>
              <a:spcBef>
                <a:spcPts val="839"/>
              </a:spcBef>
              <a:spcAft>
                <a:spcPct val="0"/>
              </a:spcAft>
              <a:buClr>
                <a:srgbClr val="D2D2D2">
                  <a:lumMod val="75000"/>
                </a:srgbClr>
              </a:buClr>
              <a:buSzPct val="100000"/>
            </a:pPr>
            <a:r>
              <a:rPr lang="en-US" sz="1600" dirty="0">
                <a:solidFill>
                  <a:srgbClr val="505050"/>
                </a:solidFill>
                <a:cs typeface="Segoe UI" pitchFamily="34" charset="0"/>
              </a:rPr>
              <a:t>Restore to VM</a:t>
            </a:r>
          </a:p>
        </p:txBody>
      </p:sp>
      <p:sp>
        <p:nvSpPr>
          <p:cNvPr id="105" name="Rectangle 104"/>
          <p:cNvSpPr/>
          <p:nvPr/>
        </p:nvSpPr>
        <p:spPr bwMode="auto">
          <a:xfrm>
            <a:off x="5213631" y="4093274"/>
            <a:ext cx="6598738" cy="2015842"/>
          </a:xfrm>
          <a:prstGeom prst="rect">
            <a:avLst/>
          </a:prstGeom>
          <a:noFill/>
          <a:ln w="3175">
            <a:solidFill>
              <a:schemeClr val="bg1">
                <a:lumMod val="75000"/>
              </a:schemeClr>
            </a:solid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2" tIns="46628" rIns="91422" bIns="46628" numCol="1" rtlCol="0" anchor="t" anchorCtr="0" compatLnSpc="1">
            <a:prstTxWarp prst="textNoShape">
              <a:avLst/>
            </a:prstTxWarp>
          </a:bodyPr>
          <a:lstStyle/>
          <a:p>
            <a:pPr algn="r" defTabSz="870123" fontAlgn="base">
              <a:spcBef>
                <a:spcPct val="0"/>
              </a:spcBef>
              <a:spcAft>
                <a:spcPct val="0"/>
              </a:spcAft>
            </a:pPr>
            <a:r>
              <a:rPr lang="en-US" sz="1799" b="1" dirty="0">
                <a:solidFill>
                  <a:srgbClr val="008272"/>
                </a:solidFill>
              </a:rPr>
              <a:t>On-premise network</a:t>
            </a:r>
          </a:p>
        </p:txBody>
      </p:sp>
      <p:cxnSp>
        <p:nvCxnSpPr>
          <p:cNvPr id="118" name="Straight Arrow Connector 117"/>
          <p:cNvCxnSpPr/>
          <p:nvPr/>
        </p:nvCxnSpPr>
        <p:spPr>
          <a:xfrm flipV="1">
            <a:off x="8309708" y="2404026"/>
            <a:ext cx="2035657" cy="325239"/>
          </a:xfrm>
          <a:prstGeom prst="straightConnector1">
            <a:avLst/>
          </a:prstGeom>
          <a:ln w="41275">
            <a:solidFill>
              <a:schemeClr val="bg1">
                <a:lumMod val="6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128" name="Group 127"/>
          <p:cNvGrpSpPr/>
          <p:nvPr/>
        </p:nvGrpSpPr>
        <p:grpSpPr>
          <a:xfrm>
            <a:off x="6010430" y="4591407"/>
            <a:ext cx="1385832" cy="1072358"/>
            <a:chOff x="7151370" y="5486026"/>
            <a:chExt cx="759494" cy="599061"/>
          </a:xfrm>
          <a:solidFill>
            <a:schemeClr val="accent2"/>
          </a:solidFill>
        </p:grpSpPr>
        <p:sp>
          <p:nvSpPr>
            <p:cNvPr id="130" name="Freeform 129"/>
            <p:cNvSpPr/>
            <p:nvPr/>
          </p:nvSpPr>
          <p:spPr>
            <a:xfrm>
              <a:off x="7151370" y="5486026"/>
              <a:ext cx="320839" cy="59906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grpFill/>
            <a:ln w="9525" cap="flat" cmpd="sng" algn="ctr">
              <a:noFill/>
              <a:prstDash val="solid"/>
            </a:ln>
            <a:effectLst/>
          </p:spPr>
          <p:txBody>
            <a:bodyPr vert="horz" wrap="square" lIns="91417" tIns="45709" rIns="91417" bIns="45709" numCol="1" rtlCol="0" anchor="ctr" anchorCtr="0" compatLnSpc="1">
              <a:prstTxWarp prst="textNoShape">
                <a:avLst/>
              </a:prstTxWarp>
            </a:bodyPr>
            <a:lstStyle/>
            <a:p>
              <a:pPr algn="ctr" defTabSz="913909" fontAlgn="base">
                <a:spcBef>
                  <a:spcPct val="0"/>
                </a:spcBef>
                <a:spcAft>
                  <a:spcPct val="0"/>
                </a:spcAft>
                <a:defRPr/>
              </a:pPr>
              <a:endParaRPr lang="en-US" sz="2200" kern="0" dirty="0">
                <a:gradFill>
                  <a:gsLst>
                    <a:gs pos="0">
                      <a:srgbClr val="FFFFFF"/>
                    </a:gs>
                    <a:gs pos="100000">
                      <a:srgbClr val="FFFFFF"/>
                    </a:gs>
                  </a:gsLst>
                  <a:lin ang="5400000" scaled="0"/>
                </a:gradFill>
              </a:endParaRPr>
            </a:p>
          </p:txBody>
        </p:sp>
        <p:grpSp>
          <p:nvGrpSpPr>
            <p:cNvPr id="131" name="Group 130"/>
            <p:cNvGrpSpPr/>
            <p:nvPr/>
          </p:nvGrpSpPr>
          <p:grpSpPr>
            <a:xfrm>
              <a:off x="7465705" y="5753034"/>
              <a:ext cx="445159" cy="324804"/>
              <a:chOff x="7503805" y="5667309"/>
              <a:chExt cx="445159" cy="324804"/>
            </a:xfrm>
            <a:grpFill/>
          </p:grpSpPr>
          <p:sp>
            <p:nvSpPr>
              <p:cNvPr id="132" name="Flowchart: Magnetic Disk 131"/>
              <p:cNvSpPr/>
              <p:nvPr>
                <p:custDataLst>
                  <p:tags r:id="rId7"/>
                </p:custDataLst>
              </p:nvPr>
            </p:nvSpPr>
            <p:spPr>
              <a:xfrm>
                <a:off x="7503805" y="5755518"/>
                <a:ext cx="177267" cy="176416"/>
              </a:xfrm>
              <a:prstGeom prst="flowChartMagneticDisk">
                <a:avLst/>
              </a:prstGeom>
              <a:grpFill/>
              <a:ln w="3175" cap="flat" cmpd="sng" algn="ctr">
                <a:solidFill>
                  <a:schemeClr val="bg1"/>
                </a:solidFill>
                <a:prstDash val="solid"/>
              </a:ln>
              <a:effectLst/>
            </p:spPr>
            <p:txBody>
              <a:bodyPr wrap="none" rtlCol="0" anchor="ctr"/>
              <a:lstStyle/>
              <a:p>
                <a:pPr algn="ctr" defTabSz="1242592"/>
                <a:endParaRPr lang="en-US" sz="1001" kern="0" dirty="0">
                  <a:ln>
                    <a:solidFill>
                      <a:srgbClr val="FFFFFF">
                        <a:alpha val="0"/>
                      </a:srgbClr>
                    </a:solidFill>
                  </a:ln>
                  <a:solidFill>
                    <a:srgbClr val="FFFFFF"/>
                  </a:solidFill>
                </a:endParaRPr>
              </a:p>
            </p:txBody>
          </p:sp>
          <p:sp>
            <p:nvSpPr>
              <p:cNvPr id="133" name="Flowchart: Magnetic Disk 132"/>
              <p:cNvSpPr/>
              <p:nvPr>
                <p:custDataLst>
                  <p:tags r:id="rId8"/>
                </p:custDataLst>
              </p:nvPr>
            </p:nvSpPr>
            <p:spPr>
              <a:xfrm>
                <a:off x="7683064" y="5667309"/>
                <a:ext cx="177267" cy="176416"/>
              </a:xfrm>
              <a:prstGeom prst="flowChartMagneticDisk">
                <a:avLst/>
              </a:prstGeom>
              <a:grpFill/>
              <a:ln w="3175" cap="flat" cmpd="sng" algn="ctr">
                <a:solidFill>
                  <a:schemeClr val="bg1"/>
                </a:solidFill>
                <a:prstDash val="solid"/>
              </a:ln>
              <a:effectLst/>
            </p:spPr>
            <p:txBody>
              <a:bodyPr wrap="none" rtlCol="0" anchor="ctr"/>
              <a:lstStyle/>
              <a:p>
                <a:pPr algn="ctr" defTabSz="1242592"/>
                <a:endParaRPr lang="en-US" sz="1001" kern="0" dirty="0">
                  <a:ln>
                    <a:solidFill>
                      <a:srgbClr val="FFFFFF">
                        <a:alpha val="0"/>
                      </a:srgbClr>
                    </a:solidFill>
                  </a:ln>
                  <a:solidFill>
                    <a:srgbClr val="FFFFFF"/>
                  </a:solidFill>
                </a:endParaRPr>
              </a:p>
            </p:txBody>
          </p:sp>
          <p:sp>
            <p:nvSpPr>
              <p:cNvPr id="134" name="Flowchart: Magnetic Disk 133"/>
              <p:cNvSpPr/>
              <p:nvPr>
                <p:custDataLst>
                  <p:tags r:id="rId9"/>
                </p:custDataLst>
              </p:nvPr>
            </p:nvSpPr>
            <p:spPr>
              <a:xfrm>
                <a:off x="7771697" y="5733520"/>
                <a:ext cx="177267" cy="176416"/>
              </a:xfrm>
              <a:prstGeom prst="flowChartMagneticDisk">
                <a:avLst/>
              </a:prstGeom>
              <a:grpFill/>
              <a:ln w="3175" cap="flat" cmpd="sng" algn="ctr">
                <a:solidFill>
                  <a:schemeClr val="bg1"/>
                </a:solidFill>
                <a:prstDash val="solid"/>
              </a:ln>
              <a:effectLst/>
            </p:spPr>
            <p:txBody>
              <a:bodyPr wrap="none" rtlCol="0" anchor="ctr"/>
              <a:lstStyle/>
              <a:p>
                <a:pPr algn="ctr" defTabSz="1242592"/>
                <a:endParaRPr lang="en-US" sz="1001" kern="0" dirty="0">
                  <a:ln>
                    <a:solidFill>
                      <a:srgbClr val="FFFFFF">
                        <a:alpha val="0"/>
                      </a:srgbClr>
                    </a:solidFill>
                  </a:ln>
                  <a:solidFill>
                    <a:srgbClr val="FFFFFF"/>
                  </a:solidFill>
                </a:endParaRPr>
              </a:p>
            </p:txBody>
          </p:sp>
          <p:sp>
            <p:nvSpPr>
              <p:cNvPr id="135" name="Flowchart: Magnetic Disk 134"/>
              <p:cNvSpPr/>
              <p:nvPr>
                <p:custDataLst>
                  <p:tags r:id="rId10"/>
                </p:custDataLst>
              </p:nvPr>
            </p:nvSpPr>
            <p:spPr>
              <a:xfrm>
                <a:off x="7616336" y="5815697"/>
                <a:ext cx="177267" cy="176416"/>
              </a:xfrm>
              <a:prstGeom prst="flowChartMagneticDisk">
                <a:avLst/>
              </a:prstGeom>
              <a:grpFill/>
              <a:ln w="3175" cap="flat" cmpd="sng" algn="ctr">
                <a:solidFill>
                  <a:schemeClr val="bg1"/>
                </a:solidFill>
                <a:prstDash val="solid"/>
              </a:ln>
              <a:effectLst/>
            </p:spPr>
            <p:txBody>
              <a:bodyPr wrap="none" rtlCol="0" anchor="ctr"/>
              <a:lstStyle/>
              <a:p>
                <a:pPr algn="ctr" defTabSz="1242592"/>
                <a:endParaRPr lang="en-US" sz="1001" kern="0" dirty="0">
                  <a:ln>
                    <a:solidFill>
                      <a:srgbClr val="FFFFFF">
                        <a:alpha val="0"/>
                      </a:srgbClr>
                    </a:solidFill>
                  </a:ln>
                  <a:solidFill>
                    <a:srgbClr val="FFFFFF"/>
                  </a:solidFill>
                </a:endParaRPr>
              </a:p>
            </p:txBody>
          </p:sp>
        </p:grpSp>
      </p:grpSp>
      <p:sp>
        <p:nvSpPr>
          <p:cNvPr id="136" name="Rectangle 135"/>
          <p:cNvSpPr/>
          <p:nvPr/>
        </p:nvSpPr>
        <p:spPr bwMode="auto">
          <a:xfrm>
            <a:off x="6041654" y="5716398"/>
            <a:ext cx="1051804" cy="22601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algn="ctr" defTabSz="1218209" fontAlgn="base">
              <a:lnSpc>
                <a:spcPct val="90000"/>
              </a:lnSpc>
              <a:spcBef>
                <a:spcPts val="839"/>
              </a:spcBef>
              <a:spcAft>
                <a:spcPct val="0"/>
              </a:spcAft>
              <a:buClr>
                <a:srgbClr val="D2D2D2">
                  <a:lumMod val="75000"/>
                </a:srgbClr>
              </a:buClr>
              <a:buSzPct val="100000"/>
            </a:pPr>
            <a:r>
              <a:rPr lang="en-US" sz="1600" dirty="0">
                <a:solidFill>
                  <a:srgbClr val="505050"/>
                </a:solidFill>
                <a:cs typeface="Segoe UI" pitchFamily="34" charset="0"/>
              </a:rPr>
              <a:t>SQL Server</a:t>
            </a:r>
          </a:p>
        </p:txBody>
      </p:sp>
      <p:sp>
        <p:nvSpPr>
          <p:cNvPr id="137" name="Freeform 136"/>
          <p:cNvSpPr/>
          <p:nvPr/>
        </p:nvSpPr>
        <p:spPr>
          <a:xfrm>
            <a:off x="10497459" y="1789711"/>
            <a:ext cx="587406" cy="1096788"/>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accent1"/>
          </a:solidFill>
          <a:ln w="9525" cap="flat" cmpd="sng" algn="ctr">
            <a:noFill/>
            <a:prstDash val="solid"/>
          </a:ln>
          <a:effectLst/>
        </p:spPr>
        <p:txBody>
          <a:bodyPr vert="horz" wrap="square" lIns="91417" tIns="45709" rIns="91417" bIns="45709" numCol="1" rtlCol="0" anchor="ctr" anchorCtr="0" compatLnSpc="1">
            <a:prstTxWarp prst="textNoShape">
              <a:avLst/>
            </a:prstTxWarp>
          </a:bodyPr>
          <a:lstStyle/>
          <a:p>
            <a:pPr algn="ctr" defTabSz="913909" fontAlgn="base">
              <a:spcBef>
                <a:spcPct val="0"/>
              </a:spcBef>
              <a:spcAft>
                <a:spcPct val="0"/>
              </a:spcAft>
              <a:defRPr/>
            </a:pPr>
            <a:endParaRPr lang="en-US" sz="2200" kern="0" dirty="0">
              <a:gradFill>
                <a:gsLst>
                  <a:gs pos="0">
                    <a:srgbClr val="FFFFFF"/>
                  </a:gs>
                  <a:gs pos="100000">
                    <a:srgbClr val="FFFFFF"/>
                  </a:gs>
                </a:gsLst>
                <a:lin ang="5400000" scaled="0"/>
              </a:gradFill>
            </a:endParaRPr>
          </a:p>
        </p:txBody>
      </p:sp>
      <p:sp>
        <p:nvSpPr>
          <p:cNvPr id="139" name="Rectangle 138"/>
          <p:cNvSpPr/>
          <p:nvPr/>
        </p:nvSpPr>
        <p:spPr bwMode="auto">
          <a:xfrm>
            <a:off x="5688300" y="3864054"/>
            <a:ext cx="1674281" cy="50813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algn="ctr" defTabSz="1218209" fontAlgn="base">
              <a:lnSpc>
                <a:spcPct val="90000"/>
              </a:lnSpc>
              <a:spcAft>
                <a:spcPct val="0"/>
              </a:spcAft>
              <a:buClr>
                <a:srgbClr val="D2D2D2">
                  <a:lumMod val="75000"/>
                </a:srgbClr>
              </a:buClr>
              <a:buSzPct val="100000"/>
            </a:pPr>
            <a:r>
              <a:rPr lang="en-US" sz="1199" b="1" dirty="0">
                <a:solidFill>
                  <a:srgbClr val="0072C6"/>
                </a:solidFill>
                <a:cs typeface="Segoe UI" pitchFamily="34" charset="0"/>
              </a:rPr>
              <a:t>Full data encryption</a:t>
            </a:r>
          </a:p>
          <a:p>
            <a:pPr algn="ctr" defTabSz="1218209" fontAlgn="base">
              <a:lnSpc>
                <a:spcPct val="90000"/>
              </a:lnSpc>
              <a:spcAft>
                <a:spcPct val="0"/>
              </a:spcAft>
              <a:buClr>
                <a:srgbClr val="D2D2D2">
                  <a:lumMod val="75000"/>
                </a:srgbClr>
              </a:buClr>
              <a:buSzPct val="100000"/>
            </a:pPr>
            <a:r>
              <a:rPr lang="en-US" sz="1199" dirty="0">
                <a:solidFill>
                  <a:srgbClr val="505050"/>
                </a:solidFill>
                <a:cs typeface="Segoe UI" pitchFamily="34" charset="0"/>
              </a:rPr>
              <a:t>Periodic Snapshot (automatic/manual)</a:t>
            </a:r>
          </a:p>
        </p:txBody>
      </p:sp>
      <p:grpSp>
        <p:nvGrpSpPr>
          <p:cNvPr id="5" name="Group 4"/>
          <p:cNvGrpSpPr/>
          <p:nvPr/>
        </p:nvGrpSpPr>
        <p:grpSpPr>
          <a:xfrm>
            <a:off x="6380425" y="2624676"/>
            <a:ext cx="1841584" cy="325992"/>
            <a:chOff x="5779834" y="2839896"/>
            <a:chExt cx="926861" cy="164070"/>
          </a:xfrm>
        </p:grpSpPr>
        <p:sp>
          <p:nvSpPr>
            <p:cNvPr id="50" name="Flowchart: Magnetic Disk 49"/>
            <p:cNvSpPr/>
            <p:nvPr>
              <p:custDataLst>
                <p:tags r:id="rId1"/>
              </p:custDataLst>
            </p:nvPr>
          </p:nvSpPr>
          <p:spPr>
            <a:xfrm>
              <a:off x="5779834" y="2839896"/>
              <a:ext cx="164861" cy="164070"/>
            </a:xfrm>
            <a:prstGeom prst="flowChartMagneticDisk">
              <a:avLst/>
            </a:prstGeom>
            <a:solidFill>
              <a:schemeClr val="bg1"/>
            </a:solidFill>
            <a:ln w="3175" cap="flat" cmpd="sng" algn="ctr">
              <a:solidFill>
                <a:schemeClr val="accent1"/>
              </a:solidFill>
              <a:prstDash val="solid"/>
            </a:ln>
            <a:effectLst/>
          </p:spPr>
          <p:txBody>
            <a:bodyPr wrap="none" rtlCol="0" anchor="ctr"/>
            <a:lstStyle/>
            <a:p>
              <a:pPr algn="ctr" defTabSz="1242592"/>
              <a:endParaRPr lang="en-US" sz="1001" kern="0" dirty="0">
                <a:ln>
                  <a:solidFill>
                    <a:srgbClr val="FFFFFF">
                      <a:alpha val="0"/>
                    </a:srgbClr>
                  </a:solidFill>
                </a:ln>
                <a:solidFill>
                  <a:srgbClr val="FFFFFF"/>
                </a:solidFill>
              </a:endParaRPr>
            </a:p>
          </p:txBody>
        </p:sp>
        <p:sp>
          <p:nvSpPr>
            <p:cNvPr id="51" name="Flowchart: Magnetic Disk 50"/>
            <p:cNvSpPr/>
            <p:nvPr>
              <p:custDataLst>
                <p:tags r:id="rId2"/>
              </p:custDataLst>
            </p:nvPr>
          </p:nvSpPr>
          <p:spPr>
            <a:xfrm>
              <a:off x="5932234" y="2839896"/>
              <a:ext cx="164861" cy="164070"/>
            </a:xfrm>
            <a:prstGeom prst="flowChartMagneticDisk">
              <a:avLst/>
            </a:prstGeom>
            <a:solidFill>
              <a:schemeClr val="bg1"/>
            </a:solidFill>
            <a:ln w="3175" cap="flat" cmpd="sng" algn="ctr">
              <a:solidFill>
                <a:schemeClr val="accent1"/>
              </a:solidFill>
              <a:prstDash val="solid"/>
            </a:ln>
            <a:effectLst/>
          </p:spPr>
          <p:txBody>
            <a:bodyPr wrap="none" rtlCol="0" anchor="ctr"/>
            <a:lstStyle/>
            <a:p>
              <a:pPr algn="ctr" defTabSz="1242592"/>
              <a:endParaRPr lang="en-US" sz="1001" kern="0" dirty="0">
                <a:ln>
                  <a:solidFill>
                    <a:srgbClr val="FFFFFF">
                      <a:alpha val="0"/>
                    </a:srgbClr>
                  </a:solidFill>
                </a:ln>
                <a:solidFill>
                  <a:srgbClr val="FFFFFF"/>
                </a:solidFill>
              </a:endParaRPr>
            </a:p>
          </p:txBody>
        </p:sp>
        <p:sp>
          <p:nvSpPr>
            <p:cNvPr id="52" name="Flowchart: Magnetic Disk 51"/>
            <p:cNvSpPr/>
            <p:nvPr>
              <p:custDataLst>
                <p:tags r:id="rId3"/>
              </p:custDataLst>
            </p:nvPr>
          </p:nvSpPr>
          <p:spPr>
            <a:xfrm>
              <a:off x="6084634" y="2839896"/>
              <a:ext cx="164861" cy="164070"/>
            </a:xfrm>
            <a:prstGeom prst="flowChartMagneticDisk">
              <a:avLst/>
            </a:prstGeom>
            <a:solidFill>
              <a:schemeClr val="bg1"/>
            </a:solidFill>
            <a:ln w="3175" cap="flat" cmpd="sng" algn="ctr">
              <a:solidFill>
                <a:schemeClr val="accent1"/>
              </a:solidFill>
              <a:prstDash val="solid"/>
            </a:ln>
            <a:effectLst/>
          </p:spPr>
          <p:txBody>
            <a:bodyPr wrap="none" rtlCol="0" anchor="ctr"/>
            <a:lstStyle/>
            <a:p>
              <a:pPr algn="ctr" defTabSz="1242592"/>
              <a:endParaRPr lang="en-US" sz="1001" kern="0" dirty="0">
                <a:ln>
                  <a:solidFill>
                    <a:srgbClr val="FFFFFF">
                      <a:alpha val="0"/>
                    </a:srgbClr>
                  </a:solidFill>
                </a:ln>
                <a:solidFill>
                  <a:srgbClr val="FFFFFF"/>
                </a:solidFill>
              </a:endParaRPr>
            </a:p>
          </p:txBody>
        </p:sp>
        <p:sp>
          <p:nvSpPr>
            <p:cNvPr id="53" name="Flowchart: Magnetic Disk 52"/>
            <p:cNvSpPr/>
            <p:nvPr>
              <p:custDataLst>
                <p:tags r:id="rId4"/>
              </p:custDataLst>
            </p:nvPr>
          </p:nvSpPr>
          <p:spPr>
            <a:xfrm>
              <a:off x="6237034" y="2839896"/>
              <a:ext cx="164861" cy="164070"/>
            </a:xfrm>
            <a:prstGeom prst="flowChartMagneticDisk">
              <a:avLst/>
            </a:prstGeom>
            <a:solidFill>
              <a:schemeClr val="bg1"/>
            </a:solidFill>
            <a:ln w="3175" cap="flat" cmpd="sng" algn="ctr">
              <a:solidFill>
                <a:schemeClr val="accent1"/>
              </a:solidFill>
              <a:prstDash val="solid"/>
            </a:ln>
            <a:effectLst/>
          </p:spPr>
          <p:txBody>
            <a:bodyPr wrap="none" rtlCol="0" anchor="ctr"/>
            <a:lstStyle/>
            <a:p>
              <a:pPr algn="ctr" defTabSz="1242592"/>
              <a:endParaRPr lang="en-US" sz="1001" kern="0" dirty="0">
                <a:ln>
                  <a:solidFill>
                    <a:srgbClr val="FFFFFF">
                      <a:alpha val="0"/>
                    </a:srgbClr>
                  </a:solidFill>
                </a:ln>
                <a:solidFill>
                  <a:srgbClr val="FFFFFF"/>
                </a:solidFill>
              </a:endParaRPr>
            </a:p>
          </p:txBody>
        </p:sp>
        <p:sp>
          <p:nvSpPr>
            <p:cNvPr id="54" name="Flowchart: Magnetic Disk 53"/>
            <p:cNvSpPr/>
            <p:nvPr>
              <p:custDataLst>
                <p:tags r:id="rId5"/>
              </p:custDataLst>
            </p:nvPr>
          </p:nvSpPr>
          <p:spPr>
            <a:xfrm>
              <a:off x="6389434" y="2839896"/>
              <a:ext cx="164861" cy="164070"/>
            </a:xfrm>
            <a:prstGeom prst="flowChartMagneticDisk">
              <a:avLst/>
            </a:prstGeom>
            <a:solidFill>
              <a:schemeClr val="bg1"/>
            </a:solidFill>
            <a:ln w="3175" cap="flat" cmpd="sng" algn="ctr">
              <a:solidFill>
                <a:schemeClr val="accent1"/>
              </a:solidFill>
              <a:prstDash val="solid"/>
            </a:ln>
            <a:effectLst/>
          </p:spPr>
          <p:txBody>
            <a:bodyPr wrap="none" rtlCol="0" anchor="ctr"/>
            <a:lstStyle/>
            <a:p>
              <a:pPr algn="ctr" defTabSz="1242592"/>
              <a:endParaRPr lang="en-US" sz="1001" kern="0" dirty="0">
                <a:ln>
                  <a:solidFill>
                    <a:srgbClr val="FFFFFF">
                      <a:alpha val="0"/>
                    </a:srgbClr>
                  </a:solidFill>
                </a:ln>
                <a:solidFill>
                  <a:srgbClr val="FFFFFF"/>
                </a:solidFill>
              </a:endParaRPr>
            </a:p>
          </p:txBody>
        </p:sp>
        <p:sp>
          <p:nvSpPr>
            <p:cNvPr id="55" name="Flowchart: Magnetic Disk 54"/>
            <p:cNvSpPr/>
            <p:nvPr>
              <p:custDataLst>
                <p:tags r:id="rId6"/>
              </p:custDataLst>
            </p:nvPr>
          </p:nvSpPr>
          <p:spPr>
            <a:xfrm>
              <a:off x="6541834" y="2839896"/>
              <a:ext cx="164861" cy="164070"/>
            </a:xfrm>
            <a:prstGeom prst="flowChartMagneticDisk">
              <a:avLst/>
            </a:prstGeom>
            <a:solidFill>
              <a:schemeClr val="bg1"/>
            </a:solidFill>
            <a:ln w="3175" cap="flat" cmpd="sng" algn="ctr">
              <a:solidFill>
                <a:schemeClr val="accent1"/>
              </a:solidFill>
              <a:prstDash val="solid"/>
            </a:ln>
            <a:effectLst/>
          </p:spPr>
          <p:txBody>
            <a:bodyPr wrap="none" rtlCol="0" anchor="ctr"/>
            <a:lstStyle/>
            <a:p>
              <a:pPr algn="ctr" defTabSz="1242592"/>
              <a:endParaRPr lang="en-US" sz="1001" kern="0" dirty="0">
                <a:ln>
                  <a:solidFill>
                    <a:srgbClr val="FFFFFF">
                      <a:alpha val="0"/>
                    </a:srgbClr>
                  </a:solidFill>
                </a:ln>
                <a:solidFill>
                  <a:srgbClr val="FFFFFF"/>
                </a:solidFill>
              </a:endParaRPr>
            </a:p>
          </p:txBody>
        </p:sp>
      </p:grpSp>
      <p:sp>
        <p:nvSpPr>
          <p:cNvPr id="3" name="Rectangle 2"/>
          <p:cNvSpPr/>
          <p:nvPr/>
        </p:nvSpPr>
        <p:spPr>
          <a:xfrm>
            <a:off x="406850" y="1165222"/>
            <a:ext cx="2345322" cy="584775"/>
          </a:xfrm>
          <a:prstGeom prst="rect">
            <a:avLst/>
          </a:prstGeom>
        </p:spPr>
        <p:txBody>
          <a:bodyPr wrap="none">
            <a:spAutoFit/>
          </a:bodyPr>
          <a:lstStyle/>
          <a:p>
            <a:pPr defTabSz="931939" fontAlgn="base">
              <a:spcBef>
                <a:spcPts val="1199"/>
              </a:spcBef>
            </a:pPr>
            <a:r>
              <a:rPr lang="en-US" sz="3200" dirty="0">
                <a:solidFill>
                  <a:srgbClr val="0072C6"/>
                </a:solidFill>
                <a:latin typeface="Segoe UI Light"/>
                <a:ea typeface="Segoe UI" pitchFamily="34" charset="0"/>
                <a:cs typeface="Segoe UI" pitchFamily="34" charset="0"/>
              </a:rPr>
              <a:t>Key Benefits </a:t>
            </a:r>
          </a:p>
        </p:txBody>
      </p:sp>
    </p:spTree>
    <p:extLst>
      <p:ext uri="{BB962C8B-B14F-4D97-AF65-F5344CB8AC3E}">
        <p14:creationId xmlns:p14="http://schemas.microsoft.com/office/powerpoint/2010/main" val="3701260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 name="Rectangle 43"/>
          <p:cNvSpPr/>
          <p:nvPr/>
        </p:nvSpPr>
        <p:spPr bwMode="auto">
          <a:xfrm>
            <a:off x="9032969" y="2172501"/>
            <a:ext cx="2816300" cy="2234853"/>
          </a:xfrm>
          <a:prstGeom prst="rect">
            <a:avLst/>
          </a:prstGeom>
          <a:noFill/>
          <a:ln w="3175">
            <a:solidFill>
              <a:schemeClr val="bg1">
                <a:lumMod val="75000"/>
              </a:schemeClr>
            </a:solid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2" tIns="46628" rIns="91422" bIns="46628" numCol="1" rtlCol="0" anchor="t" anchorCtr="0" compatLnSpc="1">
            <a:prstTxWarp prst="textNoShape">
              <a:avLst/>
            </a:prstTxWarp>
          </a:bodyPr>
          <a:lstStyle/>
          <a:p>
            <a:pPr defTabSz="870123" fontAlgn="base">
              <a:spcBef>
                <a:spcPct val="0"/>
              </a:spcBef>
              <a:spcAft>
                <a:spcPct val="0"/>
              </a:spcAft>
            </a:pPr>
            <a:r>
              <a:rPr lang="en-US" sz="1600" dirty="0">
                <a:solidFill>
                  <a:srgbClr val="008272"/>
                </a:solidFill>
              </a:rPr>
              <a:t>On-premise network</a:t>
            </a:r>
          </a:p>
        </p:txBody>
      </p:sp>
      <p:sp>
        <p:nvSpPr>
          <p:cNvPr id="89" name="Rectangle 88"/>
          <p:cNvSpPr/>
          <p:nvPr/>
        </p:nvSpPr>
        <p:spPr bwMode="auto">
          <a:xfrm>
            <a:off x="9087913" y="3208590"/>
            <a:ext cx="2706409" cy="1142022"/>
          </a:xfrm>
          <a:prstGeom prst="rect">
            <a:avLst/>
          </a:prstGeom>
          <a:solidFill>
            <a:schemeClr val="bg1">
              <a:lumMod val="95000"/>
            </a:schemeClr>
          </a:solidFill>
          <a:ln w="31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2" tIns="46628" rIns="91422" bIns="46628" numCol="1" rtlCol="0" anchor="t" anchorCtr="0" compatLnSpc="1">
            <a:prstTxWarp prst="textNoShape">
              <a:avLst/>
            </a:prstTxWarp>
          </a:bodyPr>
          <a:lstStyle/>
          <a:p>
            <a:pPr defTabSz="870123" fontAlgn="base">
              <a:spcBef>
                <a:spcPct val="0"/>
              </a:spcBef>
              <a:spcAft>
                <a:spcPct val="0"/>
              </a:spcAft>
            </a:pPr>
            <a:endParaRPr lang="en-US" sz="1600" dirty="0">
              <a:solidFill>
                <a:srgbClr val="008272"/>
              </a:solidFill>
            </a:endParaRPr>
          </a:p>
        </p:txBody>
      </p:sp>
      <p:sp>
        <p:nvSpPr>
          <p:cNvPr id="19" name="Rectangle 18"/>
          <p:cNvSpPr/>
          <p:nvPr/>
        </p:nvSpPr>
        <p:spPr bwMode="auto">
          <a:xfrm>
            <a:off x="4855471" y="1377919"/>
            <a:ext cx="7085220" cy="3245488"/>
          </a:xfrm>
          <a:prstGeom prst="rect">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45" tIns="91422" rIns="91422" bIns="91422" numCol="1" spcCol="0" rtlCol="0" fromWordArt="0" anchor="t" anchorCtr="0" forceAA="0" compatLnSpc="1">
            <a:prstTxWarp prst="textNoShape">
              <a:avLst/>
            </a:prstTxWarp>
            <a:noAutofit/>
          </a:bodyPr>
          <a:lstStyle/>
          <a:p>
            <a:pPr defTabSz="870123"/>
            <a:endParaRPr lang="en-IN" sz="1799" b="1" dirty="0">
              <a:solidFill>
                <a:srgbClr val="0072C6"/>
              </a:solidFill>
            </a:endParaRPr>
          </a:p>
        </p:txBody>
      </p:sp>
      <p:sp>
        <p:nvSpPr>
          <p:cNvPr id="83" name="Freeform 82"/>
          <p:cNvSpPr/>
          <p:nvPr/>
        </p:nvSpPr>
        <p:spPr bwMode="auto">
          <a:xfrm>
            <a:off x="4993940" y="1667585"/>
            <a:ext cx="2686736" cy="1754010"/>
          </a:xfrm>
          <a:custGeom>
            <a:avLst/>
            <a:gdLst>
              <a:gd name="connsiteX0" fmla="*/ 982980 w 2735580"/>
              <a:gd name="connsiteY0" fmla="*/ 0 h 1775460"/>
              <a:gd name="connsiteX1" fmla="*/ 2712720 w 2735580"/>
              <a:gd name="connsiteY1" fmla="*/ 495300 h 1775460"/>
              <a:gd name="connsiteX2" fmla="*/ 2735580 w 2735580"/>
              <a:gd name="connsiteY2" fmla="*/ 1394460 h 1775460"/>
              <a:gd name="connsiteX3" fmla="*/ 2164080 w 2735580"/>
              <a:gd name="connsiteY3" fmla="*/ 1615440 h 1775460"/>
              <a:gd name="connsiteX4" fmla="*/ 1356360 w 2735580"/>
              <a:gd name="connsiteY4" fmla="*/ 1775460 h 1775460"/>
              <a:gd name="connsiteX5" fmla="*/ 152400 w 2735580"/>
              <a:gd name="connsiteY5" fmla="*/ 1485900 h 1775460"/>
              <a:gd name="connsiteX6" fmla="*/ 0 w 2735580"/>
              <a:gd name="connsiteY6" fmla="*/ 571500 h 1775460"/>
              <a:gd name="connsiteX7" fmla="*/ 982980 w 2735580"/>
              <a:gd name="connsiteY7" fmla="*/ 0 h 1775460"/>
              <a:gd name="connsiteX0" fmla="*/ 982980 w 2735580"/>
              <a:gd name="connsiteY0" fmla="*/ 198997 h 1974457"/>
              <a:gd name="connsiteX1" fmla="*/ 2712720 w 2735580"/>
              <a:gd name="connsiteY1" fmla="*/ 694297 h 1974457"/>
              <a:gd name="connsiteX2" fmla="*/ 2735580 w 2735580"/>
              <a:gd name="connsiteY2" fmla="*/ 1593457 h 1974457"/>
              <a:gd name="connsiteX3" fmla="*/ 2164080 w 2735580"/>
              <a:gd name="connsiteY3" fmla="*/ 1814437 h 1974457"/>
              <a:gd name="connsiteX4" fmla="*/ 1356360 w 2735580"/>
              <a:gd name="connsiteY4" fmla="*/ 1974457 h 1974457"/>
              <a:gd name="connsiteX5" fmla="*/ 152400 w 2735580"/>
              <a:gd name="connsiteY5" fmla="*/ 1684897 h 1974457"/>
              <a:gd name="connsiteX6" fmla="*/ 0 w 2735580"/>
              <a:gd name="connsiteY6" fmla="*/ 770497 h 1974457"/>
              <a:gd name="connsiteX7" fmla="*/ 982980 w 2735580"/>
              <a:gd name="connsiteY7" fmla="*/ 198997 h 1974457"/>
              <a:gd name="connsiteX0" fmla="*/ 1028864 w 2781464"/>
              <a:gd name="connsiteY0" fmla="*/ 211861 h 1987321"/>
              <a:gd name="connsiteX1" fmla="*/ 2758604 w 2781464"/>
              <a:gd name="connsiteY1" fmla="*/ 707161 h 1987321"/>
              <a:gd name="connsiteX2" fmla="*/ 2781464 w 2781464"/>
              <a:gd name="connsiteY2" fmla="*/ 1606321 h 1987321"/>
              <a:gd name="connsiteX3" fmla="*/ 2209964 w 2781464"/>
              <a:gd name="connsiteY3" fmla="*/ 1827301 h 1987321"/>
              <a:gd name="connsiteX4" fmla="*/ 1402244 w 2781464"/>
              <a:gd name="connsiteY4" fmla="*/ 1987321 h 1987321"/>
              <a:gd name="connsiteX5" fmla="*/ 198284 w 2781464"/>
              <a:gd name="connsiteY5" fmla="*/ 1697761 h 1987321"/>
              <a:gd name="connsiteX6" fmla="*/ 45884 w 2781464"/>
              <a:gd name="connsiteY6" fmla="*/ 783361 h 1987321"/>
              <a:gd name="connsiteX7" fmla="*/ 1028864 w 2781464"/>
              <a:gd name="connsiteY7" fmla="*/ 211861 h 1987321"/>
              <a:gd name="connsiteX0" fmla="*/ 1022219 w 2774819"/>
              <a:gd name="connsiteY0" fmla="*/ 215060 h 1990520"/>
              <a:gd name="connsiteX1" fmla="*/ 2751959 w 2774819"/>
              <a:gd name="connsiteY1" fmla="*/ 710360 h 1990520"/>
              <a:gd name="connsiteX2" fmla="*/ 2774819 w 2774819"/>
              <a:gd name="connsiteY2" fmla="*/ 1609520 h 1990520"/>
              <a:gd name="connsiteX3" fmla="*/ 2203319 w 2774819"/>
              <a:gd name="connsiteY3" fmla="*/ 1830500 h 1990520"/>
              <a:gd name="connsiteX4" fmla="*/ 1395599 w 2774819"/>
              <a:gd name="connsiteY4" fmla="*/ 1990520 h 1990520"/>
              <a:gd name="connsiteX5" fmla="*/ 191639 w 2774819"/>
              <a:gd name="connsiteY5" fmla="*/ 1700960 h 1990520"/>
              <a:gd name="connsiteX6" fmla="*/ 39239 w 2774819"/>
              <a:gd name="connsiteY6" fmla="*/ 786560 h 1990520"/>
              <a:gd name="connsiteX7" fmla="*/ 1022219 w 2774819"/>
              <a:gd name="connsiteY7" fmla="*/ 215060 h 1990520"/>
              <a:gd name="connsiteX0" fmla="*/ 1034170 w 2786770"/>
              <a:gd name="connsiteY0" fmla="*/ 230584 h 2006044"/>
              <a:gd name="connsiteX1" fmla="*/ 2763910 w 2786770"/>
              <a:gd name="connsiteY1" fmla="*/ 725884 h 2006044"/>
              <a:gd name="connsiteX2" fmla="*/ 2786770 w 2786770"/>
              <a:gd name="connsiteY2" fmla="*/ 1625044 h 2006044"/>
              <a:gd name="connsiteX3" fmla="*/ 2215270 w 2786770"/>
              <a:gd name="connsiteY3" fmla="*/ 1846024 h 2006044"/>
              <a:gd name="connsiteX4" fmla="*/ 1407550 w 2786770"/>
              <a:gd name="connsiteY4" fmla="*/ 2006044 h 2006044"/>
              <a:gd name="connsiteX5" fmla="*/ 203590 w 2786770"/>
              <a:gd name="connsiteY5" fmla="*/ 1716484 h 2006044"/>
              <a:gd name="connsiteX6" fmla="*/ 51190 w 2786770"/>
              <a:gd name="connsiteY6" fmla="*/ 802084 h 2006044"/>
              <a:gd name="connsiteX7" fmla="*/ 1034170 w 2786770"/>
              <a:gd name="connsiteY7" fmla="*/ 230584 h 2006044"/>
              <a:gd name="connsiteX0" fmla="*/ 1033745 w 2786345"/>
              <a:gd name="connsiteY0" fmla="*/ 204508 h 1979968"/>
              <a:gd name="connsiteX1" fmla="*/ 2763485 w 2786345"/>
              <a:gd name="connsiteY1" fmla="*/ 699808 h 1979968"/>
              <a:gd name="connsiteX2" fmla="*/ 2786345 w 2786345"/>
              <a:gd name="connsiteY2" fmla="*/ 1598968 h 1979968"/>
              <a:gd name="connsiteX3" fmla="*/ 2214845 w 2786345"/>
              <a:gd name="connsiteY3" fmla="*/ 1819948 h 1979968"/>
              <a:gd name="connsiteX4" fmla="*/ 1407125 w 2786345"/>
              <a:gd name="connsiteY4" fmla="*/ 1979968 h 1979968"/>
              <a:gd name="connsiteX5" fmla="*/ 203165 w 2786345"/>
              <a:gd name="connsiteY5" fmla="*/ 1690408 h 1979968"/>
              <a:gd name="connsiteX6" fmla="*/ 50765 w 2786345"/>
              <a:gd name="connsiteY6" fmla="*/ 776008 h 1979968"/>
              <a:gd name="connsiteX7" fmla="*/ 1033745 w 2786345"/>
              <a:gd name="connsiteY7" fmla="*/ 204508 h 1979968"/>
              <a:gd name="connsiteX0" fmla="*/ 1435086 w 3187686"/>
              <a:gd name="connsiteY0" fmla="*/ 204508 h 1979968"/>
              <a:gd name="connsiteX1" fmla="*/ 3164826 w 3187686"/>
              <a:gd name="connsiteY1" fmla="*/ 699808 h 1979968"/>
              <a:gd name="connsiteX2" fmla="*/ 3187686 w 3187686"/>
              <a:gd name="connsiteY2" fmla="*/ 1598968 h 1979968"/>
              <a:gd name="connsiteX3" fmla="*/ 2616186 w 3187686"/>
              <a:gd name="connsiteY3" fmla="*/ 1819948 h 1979968"/>
              <a:gd name="connsiteX4" fmla="*/ 1808466 w 3187686"/>
              <a:gd name="connsiteY4" fmla="*/ 1979968 h 1979968"/>
              <a:gd name="connsiteX5" fmla="*/ 604506 w 3187686"/>
              <a:gd name="connsiteY5" fmla="*/ 1690408 h 1979968"/>
              <a:gd name="connsiteX6" fmla="*/ 452106 w 3187686"/>
              <a:gd name="connsiteY6" fmla="*/ 776008 h 1979968"/>
              <a:gd name="connsiteX7" fmla="*/ 1435086 w 3187686"/>
              <a:gd name="connsiteY7" fmla="*/ 204508 h 1979968"/>
              <a:gd name="connsiteX0" fmla="*/ 1558748 w 3311348"/>
              <a:gd name="connsiteY0" fmla="*/ 204508 h 1979968"/>
              <a:gd name="connsiteX1" fmla="*/ 3288488 w 3311348"/>
              <a:gd name="connsiteY1" fmla="*/ 699808 h 1979968"/>
              <a:gd name="connsiteX2" fmla="*/ 3311348 w 3311348"/>
              <a:gd name="connsiteY2" fmla="*/ 1598968 h 1979968"/>
              <a:gd name="connsiteX3" fmla="*/ 2739848 w 3311348"/>
              <a:gd name="connsiteY3" fmla="*/ 1819948 h 1979968"/>
              <a:gd name="connsiteX4" fmla="*/ 1932128 w 3311348"/>
              <a:gd name="connsiteY4" fmla="*/ 1979968 h 1979968"/>
              <a:gd name="connsiteX5" fmla="*/ 728168 w 3311348"/>
              <a:gd name="connsiteY5" fmla="*/ 1690408 h 1979968"/>
              <a:gd name="connsiteX6" fmla="*/ 575768 w 3311348"/>
              <a:gd name="connsiteY6" fmla="*/ 776008 h 1979968"/>
              <a:gd name="connsiteX7" fmla="*/ 1558748 w 3311348"/>
              <a:gd name="connsiteY7" fmla="*/ 204508 h 1979968"/>
              <a:gd name="connsiteX0" fmla="*/ 1525623 w 3278223"/>
              <a:gd name="connsiteY0" fmla="*/ 204508 h 1979968"/>
              <a:gd name="connsiteX1" fmla="*/ 3255363 w 3278223"/>
              <a:gd name="connsiteY1" fmla="*/ 699808 h 1979968"/>
              <a:gd name="connsiteX2" fmla="*/ 3278223 w 3278223"/>
              <a:gd name="connsiteY2" fmla="*/ 1598968 h 1979968"/>
              <a:gd name="connsiteX3" fmla="*/ 2706723 w 3278223"/>
              <a:gd name="connsiteY3" fmla="*/ 1819948 h 1979968"/>
              <a:gd name="connsiteX4" fmla="*/ 1899003 w 3278223"/>
              <a:gd name="connsiteY4" fmla="*/ 1979968 h 1979968"/>
              <a:gd name="connsiteX5" fmla="*/ 695043 w 3278223"/>
              <a:gd name="connsiteY5" fmla="*/ 1690408 h 1979968"/>
              <a:gd name="connsiteX6" fmla="*/ 542643 w 3278223"/>
              <a:gd name="connsiteY6" fmla="*/ 776008 h 1979968"/>
              <a:gd name="connsiteX7" fmla="*/ 1525623 w 3278223"/>
              <a:gd name="connsiteY7" fmla="*/ 204508 h 1979968"/>
              <a:gd name="connsiteX0" fmla="*/ 1472866 w 3225466"/>
              <a:gd name="connsiteY0" fmla="*/ 204508 h 1979968"/>
              <a:gd name="connsiteX1" fmla="*/ 3202606 w 3225466"/>
              <a:gd name="connsiteY1" fmla="*/ 699808 h 1979968"/>
              <a:gd name="connsiteX2" fmla="*/ 3225466 w 3225466"/>
              <a:gd name="connsiteY2" fmla="*/ 1598968 h 1979968"/>
              <a:gd name="connsiteX3" fmla="*/ 2653966 w 3225466"/>
              <a:gd name="connsiteY3" fmla="*/ 1819948 h 1979968"/>
              <a:gd name="connsiteX4" fmla="*/ 1846246 w 3225466"/>
              <a:gd name="connsiteY4" fmla="*/ 1979968 h 1979968"/>
              <a:gd name="connsiteX5" fmla="*/ 642286 w 3225466"/>
              <a:gd name="connsiteY5" fmla="*/ 1690408 h 1979968"/>
              <a:gd name="connsiteX6" fmla="*/ 489886 w 3225466"/>
              <a:gd name="connsiteY6" fmla="*/ 776008 h 1979968"/>
              <a:gd name="connsiteX7" fmla="*/ 1472866 w 3225466"/>
              <a:gd name="connsiteY7" fmla="*/ 204508 h 1979968"/>
              <a:gd name="connsiteX0" fmla="*/ 1523936 w 3276536"/>
              <a:gd name="connsiteY0" fmla="*/ 204508 h 1979968"/>
              <a:gd name="connsiteX1" fmla="*/ 3253676 w 3276536"/>
              <a:gd name="connsiteY1" fmla="*/ 699808 h 1979968"/>
              <a:gd name="connsiteX2" fmla="*/ 3276536 w 3276536"/>
              <a:gd name="connsiteY2" fmla="*/ 1598968 h 1979968"/>
              <a:gd name="connsiteX3" fmla="*/ 2705036 w 3276536"/>
              <a:gd name="connsiteY3" fmla="*/ 1819948 h 1979968"/>
              <a:gd name="connsiteX4" fmla="*/ 1897316 w 3276536"/>
              <a:gd name="connsiteY4" fmla="*/ 1979968 h 1979968"/>
              <a:gd name="connsiteX5" fmla="*/ 693356 w 3276536"/>
              <a:gd name="connsiteY5" fmla="*/ 1690408 h 1979968"/>
              <a:gd name="connsiteX6" fmla="*/ 540956 w 3276536"/>
              <a:gd name="connsiteY6" fmla="*/ 776008 h 1979968"/>
              <a:gd name="connsiteX7" fmla="*/ 1523936 w 3276536"/>
              <a:gd name="connsiteY7" fmla="*/ 204508 h 1979968"/>
              <a:gd name="connsiteX0" fmla="*/ 1523936 w 3276536"/>
              <a:gd name="connsiteY0" fmla="*/ 204508 h 2211379"/>
              <a:gd name="connsiteX1" fmla="*/ 3253676 w 3276536"/>
              <a:gd name="connsiteY1" fmla="*/ 699808 h 2211379"/>
              <a:gd name="connsiteX2" fmla="*/ 3276536 w 3276536"/>
              <a:gd name="connsiteY2" fmla="*/ 1598968 h 2211379"/>
              <a:gd name="connsiteX3" fmla="*/ 2705036 w 3276536"/>
              <a:gd name="connsiteY3" fmla="*/ 1819948 h 2211379"/>
              <a:gd name="connsiteX4" fmla="*/ 1897316 w 3276536"/>
              <a:gd name="connsiteY4" fmla="*/ 1979968 h 2211379"/>
              <a:gd name="connsiteX5" fmla="*/ 693356 w 3276536"/>
              <a:gd name="connsiteY5" fmla="*/ 1690408 h 2211379"/>
              <a:gd name="connsiteX6" fmla="*/ 540956 w 3276536"/>
              <a:gd name="connsiteY6" fmla="*/ 776008 h 2211379"/>
              <a:gd name="connsiteX7" fmla="*/ 1523936 w 3276536"/>
              <a:gd name="connsiteY7" fmla="*/ 204508 h 2211379"/>
              <a:gd name="connsiteX0" fmla="*/ 1523936 w 3276536"/>
              <a:gd name="connsiteY0" fmla="*/ 204508 h 2307909"/>
              <a:gd name="connsiteX1" fmla="*/ 3253676 w 3276536"/>
              <a:gd name="connsiteY1" fmla="*/ 699808 h 2307909"/>
              <a:gd name="connsiteX2" fmla="*/ 3276536 w 3276536"/>
              <a:gd name="connsiteY2" fmla="*/ 1598968 h 2307909"/>
              <a:gd name="connsiteX3" fmla="*/ 2705036 w 3276536"/>
              <a:gd name="connsiteY3" fmla="*/ 1819948 h 2307909"/>
              <a:gd name="connsiteX4" fmla="*/ 1897316 w 3276536"/>
              <a:gd name="connsiteY4" fmla="*/ 1979968 h 2307909"/>
              <a:gd name="connsiteX5" fmla="*/ 693356 w 3276536"/>
              <a:gd name="connsiteY5" fmla="*/ 1690408 h 2307909"/>
              <a:gd name="connsiteX6" fmla="*/ 540956 w 3276536"/>
              <a:gd name="connsiteY6" fmla="*/ 776008 h 2307909"/>
              <a:gd name="connsiteX7" fmla="*/ 1523936 w 3276536"/>
              <a:gd name="connsiteY7" fmla="*/ 204508 h 2307909"/>
              <a:gd name="connsiteX0" fmla="*/ 1523936 w 3276536"/>
              <a:gd name="connsiteY0" fmla="*/ 204508 h 2218102"/>
              <a:gd name="connsiteX1" fmla="*/ 3253676 w 3276536"/>
              <a:gd name="connsiteY1" fmla="*/ 699808 h 2218102"/>
              <a:gd name="connsiteX2" fmla="*/ 3276536 w 3276536"/>
              <a:gd name="connsiteY2" fmla="*/ 1598968 h 2218102"/>
              <a:gd name="connsiteX3" fmla="*/ 2705036 w 3276536"/>
              <a:gd name="connsiteY3" fmla="*/ 1819948 h 2218102"/>
              <a:gd name="connsiteX4" fmla="*/ 1897316 w 3276536"/>
              <a:gd name="connsiteY4" fmla="*/ 1979968 h 2218102"/>
              <a:gd name="connsiteX5" fmla="*/ 693356 w 3276536"/>
              <a:gd name="connsiteY5" fmla="*/ 1690408 h 2218102"/>
              <a:gd name="connsiteX6" fmla="*/ 540956 w 3276536"/>
              <a:gd name="connsiteY6" fmla="*/ 776008 h 2218102"/>
              <a:gd name="connsiteX7" fmla="*/ 1523936 w 3276536"/>
              <a:gd name="connsiteY7" fmla="*/ 204508 h 2218102"/>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661818"/>
              <a:gd name="connsiteY0" fmla="*/ 204508 h 2244106"/>
              <a:gd name="connsiteX1" fmla="*/ 3253676 w 3661818"/>
              <a:gd name="connsiteY1" fmla="*/ 699808 h 2244106"/>
              <a:gd name="connsiteX2" fmla="*/ 3276536 w 3661818"/>
              <a:gd name="connsiteY2" fmla="*/ 1598968 h 2244106"/>
              <a:gd name="connsiteX3" fmla="*/ 2705036 w 3661818"/>
              <a:gd name="connsiteY3" fmla="*/ 1819948 h 2244106"/>
              <a:gd name="connsiteX4" fmla="*/ 1897316 w 3661818"/>
              <a:gd name="connsiteY4" fmla="*/ 1979968 h 2244106"/>
              <a:gd name="connsiteX5" fmla="*/ 693356 w 3661818"/>
              <a:gd name="connsiteY5" fmla="*/ 1690408 h 2244106"/>
              <a:gd name="connsiteX6" fmla="*/ 540956 w 3661818"/>
              <a:gd name="connsiteY6" fmla="*/ 776008 h 2244106"/>
              <a:gd name="connsiteX7" fmla="*/ 1523936 w 3661818"/>
              <a:gd name="connsiteY7" fmla="*/ 204508 h 2244106"/>
              <a:gd name="connsiteX0" fmla="*/ 1523936 w 3880928"/>
              <a:gd name="connsiteY0" fmla="*/ 204508 h 2244106"/>
              <a:gd name="connsiteX1" fmla="*/ 3253676 w 3880928"/>
              <a:gd name="connsiteY1" fmla="*/ 699808 h 2244106"/>
              <a:gd name="connsiteX2" fmla="*/ 3276536 w 3880928"/>
              <a:gd name="connsiteY2" fmla="*/ 1598968 h 2244106"/>
              <a:gd name="connsiteX3" fmla="*/ 2705036 w 3880928"/>
              <a:gd name="connsiteY3" fmla="*/ 1819948 h 2244106"/>
              <a:gd name="connsiteX4" fmla="*/ 1897316 w 3880928"/>
              <a:gd name="connsiteY4" fmla="*/ 1979968 h 2244106"/>
              <a:gd name="connsiteX5" fmla="*/ 693356 w 3880928"/>
              <a:gd name="connsiteY5" fmla="*/ 1690408 h 2244106"/>
              <a:gd name="connsiteX6" fmla="*/ 540956 w 3880928"/>
              <a:gd name="connsiteY6" fmla="*/ 776008 h 2244106"/>
              <a:gd name="connsiteX7" fmla="*/ 1523936 w 3880928"/>
              <a:gd name="connsiteY7" fmla="*/ 204508 h 2244106"/>
              <a:gd name="connsiteX0" fmla="*/ 1523936 w 3880928"/>
              <a:gd name="connsiteY0" fmla="*/ 204508 h 2244106"/>
              <a:gd name="connsiteX1" fmla="*/ 3253676 w 3880928"/>
              <a:gd name="connsiteY1" fmla="*/ 699808 h 2244106"/>
              <a:gd name="connsiteX2" fmla="*/ 3276536 w 3880928"/>
              <a:gd name="connsiteY2" fmla="*/ 1598968 h 2244106"/>
              <a:gd name="connsiteX3" fmla="*/ 2705036 w 3880928"/>
              <a:gd name="connsiteY3" fmla="*/ 1819948 h 2244106"/>
              <a:gd name="connsiteX4" fmla="*/ 1897316 w 3880928"/>
              <a:gd name="connsiteY4" fmla="*/ 1979968 h 2244106"/>
              <a:gd name="connsiteX5" fmla="*/ 693356 w 3880928"/>
              <a:gd name="connsiteY5" fmla="*/ 1690408 h 2244106"/>
              <a:gd name="connsiteX6" fmla="*/ 540956 w 3880928"/>
              <a:gd name="connsiteY6" fmla="*/ 776008 h 2244106"/>
              <a:gd name="connsiteX7" fmla="*/ 1523936 w 3880928"/>
              <a:gd name="connsiteY7" fmla="*/ 204508 h 2244106"/>
              <a:gd name="connsiteX0" fmla="*/ 1523936 w 3880928"/>
              <a:gd name="connsiteY0" fmla="*/ 494034 h 2533632"/>
              <a:gd name="connsiteX1" fmla="*/ 3253676 w 3880928"/>
              <a:gd name="connsiteY1" fmla="*/ 989334 h 2533632"/>
              <a:gd name="connsiteX2" fmla="*/ 3276536 w 3880928"/>
              <a:gd name="connsiteY2" fmla="*/ 1888494 h 2533632"/>
              <a:gd name="connsiteX3" fmla="*/ 2705036 w 3880928"/>
              <a:gd name="connsiteY3" fmla="*/ 2109474 h 2533632"/>
              <a:gd name="connsiteX4" fmla="*/ 1897316 w 3880928"/>
              <a:gd name="connsiteY4" fmla="*/ 2269494 h 2533632"/>
              <a:gd name="connsiteX5" fmla="*/ 693356 w 3880928"/>
              <a:gd name="connsiteY5" fmla="*/ 1979934 h 2533632"/>
              <a:gd name="connsiteX6" fmla="*/ 540956 w 3880928"/>
              <a:gd name="connsiteY6" fmla="*/ 1065534 h 2533632"/>
              <a:gd name="connsiteX7" fmla="*/ 1523936 w 3880928"/>
              <a:gd name="connsiteY7" fmla="*/ 494034 h 2533632"/>
              <a:gd name="connsiteX0" fmla="*/ 1523936 w 3880928"/>
              <a:gd name="connsiteY0" fmla="*/ 494034 h 2533632"/>
              <a:gd name="connsiteX1" fmla="*/ 3253676 w 3880928"/>
              <a:gd name="connsiteY1" fmla="*/ 989334 h 2533632"/>
              <a:gd name="connsiteX2" fmla="*/ 3276536 w 3880928"/>
              <a:gd name="connsiteY2" fmla="*/ 1888494 h 2533632"/>
              <a:gd name="connsiteX3" fmla="*/ 2705036 w 3880928"/>
              <a:gd name="connsiteY3" fmla="*/ 2109474 h 2533632"/>
              <a:gd name="connsiteX4" fmla="*/ 1897316 w 3880928"/>
              <a:gd name="connsiteY4" fmla="*/ 2269494 h 2533632"/>
              <a:gd name="connsiteX5" fmla="*/ 693356 w 3880928"/>
              <a:gd name="connsiteY5" fmla="*/ 1979934 h 2533632"/>
              <a:gd name="connsiteX6" fmla="*/ 540956 w 3880928"/>
              <a:gd name="connsiteY6" fmla="*/ 1065534 h 2533632"/>
              <a:gd name="connsiteX7" fmla="*/ 1523936 w 3880928"/>
              <a:gd name="connsiteY7" fmla="*/ 494034 h 2533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0928" h="2533632">
                <a:moveTo>
                  <a:pt x="1523936" y="494034"/>
                </a:moveTo>
                <a:cubicBezTo>
                  <a:pt x="2062416" y="-430526"/>
                  <a:pt x="3332416" y="62234"/>
                  <a:pt x="3253676" y="989334"/>
                </a:cubicBezTo>
                <a:cubicBezTo>
                  <a:pt x="4015676" y="778514"/>
                  <a:pt x="4152836" y="1985014"/>
                  <a:pt x="3276536" y="1888494"/>
                </a:cubicBezTo>
                <a:cubicBezTo>
                  <a:pt x="3223196" y="2099314"/>
                  <a:pt x="3002216" y="2302514"/>
                  <a:pt x="2705036" y="2109474"/>
                </a:cubicBezTo>
                <a:cubicBezTo>
                  <a:pt x="2611056" y="2353314"/>
                  <a:pt x="2296096" y="2642874"/>
                  <a:pt x="1897316" y="2269494"/>
                </a:cubicBezTo>
                <a:cubicBezTo>
                  <a:pt x="1739836" y="2553974"/>
                  <a:pt x="927036" y="2785114"/>
                  <a:pt x="693356" y="1979934"/>
                </a:cubicBezTo>
                <a:cubicBezTo>
                  <a:pt x="-43244" y="2299974"/>
                  <a:pt x="-337884" y="1057914"/>
                  <a:pt x="540956" y="1065534"/>
                </a:cubicBezTo>
                <a:cubicBezTo>
                  <a:pt x="304736" y="669294"/>
                  <a:pt x="937196" y="-69846"/>
                  <a:pt x="1523936" y="494034"/>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91422" tIns="45711" rIns="45711" bIns="91422" numCol="1" spcCol="0" rtlCol="0" fromWordArt="0" anchor="b" anchorCtr="0" forceAA="0" compatLnSpc="1">
            <a:prstTxWarp prst="textNoShape">
              <a:avLst/>
            </a:prstTxWarp>
            <a:noAutofit/>
          </a:bodyPr>
          <a:lstStyle/>
          <a:p>
            <a:pPr algn="ctr" defTabSz="913909" fontAlgn="base">
              <a:spcBef>
                <a:spcPct val="0"/>
              </a:spcBef>
              <a:spcAft>
                <a:spcPct val="0"/>
              </a:spcAft>
              <a:defRPr/>
            </a:pPr>
            <a:endParaRPr lang="en-US" sz="1799" kern="0" dirty="0" err="1">
              <a:solidFill>
                <a:srgbClr val="505050"/>
              </a:solidFill>
              <a:ea typeface="Segoe UI" pitchFamily="34" charset="0"/>
              <a:cs typeface="Segoe UI" pitchFamily="34" charset="0"/>
            </a:endParaRPr>
          </a:p>
        </p:txBody>
      </p:sp>
      <p:sp>
        <p:nvSpPr>
          <p:cNvPr id="2" name="Title 1"/>
          <p:cNvSpPr>
            <a:spLocks noGrp="1"/>
          </p:cNvSpPr>
          <p:nvPr>
            <p:ph type="title"/>
          </p:nvPr>
        </p:nvSpPr>
        <p:spPr>
          <a:xfrm>
            <a:off x="275800" y="-2405"/>
            <a:ext cx="12159464" cy="1097302"/>
          </a:xfrm>
        </p:spPr>
        <p:txBody>
          <a:bodyPr/>
          <a:lstStyle/>
          <a:p>
            <a:r>
              <a:rPr lang="en-US" sz="5398" dirty="0">
                <a:solidFill>
                  <a:schemeClr val="bg1">
                    <a:lumMod val="50000"/>
                  </a:schemeClr>
                </a:solidFill>
              </a:rPr>
              <a:t>SQL Server </a:t>
            </a:r>
            <a:r>
              <a:rPr lang="en-US" sz="5398" dirty="0" smtClean="0">
                <a:solidFill>
                  <a:schemeClr val="bg1">
                    <a:lumMod val="50000"/>
                  </a:schemeClr>
                </a:solidFill>
              </a:rPr>
              <a:t>disaster recovery </a:t>
            </a:r>
            <a:r>
              <a:rPr lang="en-US" sz="5398" dirty="0">
                <a:solidFill>
                  <a:schemeClr val="bg1">
                    <a:lumMod val="50000"/>
                  </a:schemeClr>
                </a:solidFill>
              </a:rPr>
              <a:t>in the </a:t>
            </a:r>
            <a:r>
              <a:rPr lang="en-US" sz="5398" dirty="0" smtClean="0">
                <a:solidFill>
                  <a:schemeClr val="bg1">
                    <a:lumMod val="50000"/>
                  </a:schemeClr>
                </a:solidFill>
              </a:rPr>
              <a:t>cloud</a:t>
            </a:r>
            <a:endParaRPr lang="en-US" sz="5398" dirty="0">
              <a:solidFill>
                <a:schemeClr val="bg1">
                  <a:lumMod val="50000"/>
                </a:schemeClr>
              </a:solidFill>
            </a:endParaRPr>
          </a:p>
        </p:txBody>
      </p:sp>
      <p:sp>
        <p:nvSpPr>
          <p:cNvPr id="13" name="Rectangle 12"/>
          <p:cNvSpPr/>
          <p:nvPr/>
        </p:nvSpPr>
        <p:spPr bwMode="auto">
          <a:xfrm>
            <a:off x="477800" y="847185"/>
            <a:ext cx="4244895" cy="29851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1" rIns="0" bIns="45711" numCol="1" spcCol="0" rtlCol="0" fromWordArt="0" anchor="t" anchorCtr="0" forceAA="0" compatLnSpc="1">
            <a:prstTxWarp prst="textNoShape">
              <a:avLst/>
            </a:prstTxWarp>
            <a:spAutoFit/>
          </a:bodyPr>
          <a:lstStyle/>
          <a:p>
            <a:pPr defTabSz="931939" fontAlgn="base">
              <a:spcBef>
                <a:spcPts val="1199"/>
              </a:spcBef>
            </a:pPr>
            <a:r>
              <a:rPr lang="en-US" sz="3199" dirty="0">
                <a:solidFill>
                  <a:srgbClr val="0072C6"/>
                </a:solidFill>
                <a:latin typeface="Segoe UI Light"/>
                <a:ea typeface="Segoe UI" pitchFamily="34" charset="0"/>
                <a:cs typeface="Segoe UI" pitchFamily="34" charset="0"/>
              </a:rPr>
              <a:t>Key Benefits </a:t>
            </a:r>
            <a:endParaRPr lang="en-US" sz="3199" dirty="0" smtClean="0">
              <a:solidFill>
                <a:srgbClr val="0072C6"/>
              </a:solidFill>
              <a:latin typeface="Segoe UI Light"/>
              <a:ea typeface="Segoe UI" pitchFamily="34" charset="0"/>
              <a:cs typeface="Segoe UI" pitchFamily="34" charset="0"/>
            </a:endParaRPr>
          </a:p>
          <a:p>
            <a:pPr defTabSz="931939" fontAlgn="base">
              <a:spcBef>
                <a:spcPts val="1199"/>
              </a:spcBef>
            </a:pPr>
            <a:endParaRPr lang="en-US" sz="3199" dirty="0">
              <a:solidFill>
                <a:srgbClr val="0072C6"/>
              </a:solidFill>
              <a:latin typeface="Segoe UI Light"/>
              <a:ea typeface="Segoe UI" pitchFamily="34" charset="0"/>
              <a:cs typeface="Segoe UI" pitchFamily="34" charset="0"/>
            </a:endParaRPr>
          </a:p>
          <a:p>
            <a:pPr defTabSz="931939" fontAlgn="base">
              <a:spcBef>
                <a:spcPts val="1199"/>
              </a:spcBef>
              <a:buClr>
                <a:srgbClr val="C00000"/>
              </a:buClr>
            </a:pPr>
            <a:r>
              <a:rPr lang="en-IN" sz="2800" dirty="0">
                <a:solidFill>
                  <a:srgbClr val="505050"/>
                </a:solidFill>
                <a:latin typeface="Segoe UI Light"/>
                <a:ea typeface="Segoe UI" pitchFamily="34" charset="0"/>
                <a:cs typeface="Segoe UI" pitchFamily="34" charset="0"/>
              </a:rPr>
              <a:t>Reduce CAPEX &amp; OPEX</a:t>
            </a:r>
          </a:p>
          <a:p>
            <a:pPr defTabSz="931939" fontAlgn="base">
              <a:spcBef>
                <a:spcPts val="1199"/>
              </a:spcBef>
              <a:buClr>
                <a:srgbClr val="C00000"/>
              </a:buClr>
            </a:pPr>
            <a:r>
              <a:rPr lang="en-IN" sz="2800" dirty="0">
                <a:solidFill>
                  <a:srgbClr val="505050"/>
                </a:solidFill>
                <a:latin typeface="Segoe UI Light"/>
                <a:ea typeface="Segoe UI" pitchFamily="34" charset="0"/>
                <a:cs typeface="Segoe UI" pitchFamily="34" charset="0"/>
              </a:rPr>
              <a:t>Low RTO disaster recovery</a:t>
            </a:r>
          </a:p>
          <a:p>
            <a:pPr defTabSz="931939" fontAlgn="base">
              <a:spcBef>
                <a:spcPts val="1199"/>
              </a:spcBef>
              <a:buClr>
                <a:srgbClr val="C00000"/>
              </a:buClr>
            </a:pPr>
            <a:r>
              <a:rPr lang="en-IN" sz="2800" dirty="0">
                <a:solidFill>
                  <a:srgbClr val="505050"/>
                </a:solidFill>
                <a:latin typeface="Segoe UI Light"/>
                <a:ea typeface="Segoe UI" pitchFamily="34" charset="0"/>
                <a:cs typeface="Segoe UI" pitchFamily="34" charset="0"/>
              </a:rPr>
              <a:t>Speed global BI reporting</a:t>
            </a:r>
          </a:p>
        </p:txBody>
      </p:sp>
      <p:sp>
        <p:nvSpPr>
          <p:cNvPr id="14" name="Rectangle 13"/>
          <p:cNvSpPr/>
          <p:nvPr/>
        </p:nvSpPr>
        <p:spPr bwMode="auto">
          <a:xfrm>
            <a:off x="4855468" y="4703215"/>
            <a:ext cx="2331266" cy="17278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2" tIns="45711" rIns="91422" bIns="45711" numCol="1" spcCol="0" rtlCol="0" fromWordArt="0" anchor="ctr" anchorCtr="0" forceAA="0" compatLnSpc="1">
            <a:prstTxWarp prst="textNoShape">
              <a:avLst/>
            </a:prstTxWarp>
            <a:noAutofit/>
          </a:bodyPr>
          <a:lstStyle/>
          <a:p>
            <a:pPr algn="ctr" defTabSz="870123" fontAlgn="base">
              <a:spcBef>
                <a:spcPct val="0"/>
              </a:spcBef>
              <a:spcAft>
                <a:spcPct val="0"/>
              </a:spcAft>
            </a:pPr>
            <a:endParaRPr lang="en-US" sz="3199" dirty="0">
              <a:solidFill>
                <a:srgbClr val="FFFFFF"/>
              </a:solidFill>
              <a:latin typeface="Segoe UI Light"/>
            </a:endParaRPr>
          </a:p>
        </p:txBody>
      </p:sp>
      <p:sp>
        <p:nvSpPr>
          <p:cNvPr id="15" name="Rectangle 14"/>
          <p:cNvSpPr/>
          <p:nvPr/>
        </p:nvSpPr>
        <p:spPr>
          <a:xfrm>
            <a:off x="501997" y="4703215"/>
            <a:ext cx="4244895" cy="1727879"/>
          </a:xfrm>
          <a:prstGeom prst="rect">
            <a:avLst/>
          </a:prstGeom>
          <a:solidFill>
            <a:schemeClr val="bg1">
              <a:lumMod val="95000"/>
            </a:schemeClr>
          </a:solidFill>
          <a:ln>
            <a:solidFill>
              <a:schemeClr val="bg1">
                <a:lumMod val="95000"/>
              </a:schemeClr>
            </a:solidFill>
          </a:ln>
        </p:spPr>
        <p:txBody>
          <a:bodyPr wrap="square" lIns="91422" anchor="ctr">
            <a:noAutofit/>
          </a:bodyPr>
          <a:lstStyle/>
          <a:p>
            <a:pPr defTabSz="870123"/>
            <a:r>
              <a:rPr lang="en-US" sz="1999" i="1" dirty="0">
                <a:solidFill>
                  <a:srgbClr val="505050"/>
                </a:solidFill>
              </a:rPr>
              <a:t>“Recovery times have dropped from minutes to seconds… We’re seeing almost no data loss.”</a:t>
            </a:r>
          </a:p>
          <a:p>
            <a:pPr algn="r" defTabSz="870123">
              <a:spcBef>
                <a:spcPts val="1199"/>
              </a:spcBef>
              <a:spcAft>
                <a:spcPts val="1199"/>
              </a:spcAft>
            </a:pPr>
            <a:r>
              <a:rPr lang="en-US" sz="1600" dirty="0">
                <a:solidFill>
                  <a:srgbClr val="505050"/>
                </a:solidFill>
              </a:rPr>
              <a:t> </a:t>
            </a:r>
          </a:p>
        </p:txBody>
      </p:sp>
      <p:sp>
        <p:nvSpPr>
          <p:cNvPr id="16" name="Rectangle 15"/>
          <p:cNvSpPr/>
          <p:nvPr/>
        </p:nvSpPr>
        <p:spPr bwMode="auto">
          <a:xfrm>
            <a:off x="7239095" y="4703215"/>
            <a:ext cx="2331266" cy="17278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2" tIns="45711" rIns="91422" bIns="45711" numCol="1" spcCol="0" rtlCol="0" fromWordArt="0" anchor="ctr" anchorCtr="0" forceAA="0" compatLnSpc="1">
            <a:prstTxWarp prst="textNoShape">
              <a:avLst/>
            </a:prstTxWarp>
            <a:noAutofit/>
          </a:bodyPr>
          <a:lstStyle/>
          <a:p>
            <a:pPr defTabSz="870123"/>
            <a:r>
              <a:rPr lang="en-US" sz="3199" dirty="0">
                <a:solidFill>
                  <a:srgbClr val="FFFFFF"/>
                </a:solidFill>
                <a:latin typeface="Segoe UI Light"/>
              </a:rPr>
              <a:t>Recover </a:t>
            </a:r>
            <a:r>
              <a:rPr lang="en-US" sz="2800" dirty="0">
                <a:solidFill>
                  <a:srgbClr val="FFFFFF"/>
                </a:solidFill>
                <a:latin typeface="Segoe UI Light"/>
              </a:rPr>
              <a:t>in </a:t>
            </a:r>
            <a:r>
              <a:rPr lang="en-US" sz="4799" dirty="0">
                <a:solidFill>
                  <a:srgbClr val="FFFFFF"/>
                </a:solidFill>
                <a:latin typeface="Segoe UI Light"/>
              </a:rPr>
              <a:t>seconds</a:t>
            </a:r>
            <a:endParaRPr lang="en-US" sz="700" dirty="0">
              <a:solidFill>
                <a:srgbClr val="FFFFFF"/>
              </a:solidFill>
              <a:latin typeface="Segoe UI Light"/>
            </a:endParaRPr>
          </a:p>
        </p:txBody>
      </p:sp>
      <p:sp>
        <p:nvSpPr>
          <p:cNvPr id="17" name="Rectangle 16"/>
          <p:cNvSpPr/>
          <p:nvPr/>
        </p:nvSpPr>
        <p:spPr bwMode="auto">
          <a:xfrm>
            <a:off x="9622722" y="4688301"/>
            <a:ext cx="2331266" cy="17278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2" tIns="45711" rIns="91422" bIns="45711" numCol="1" spcCol="0" rtlCol="0" fromWordArt="0" anchor="ctr" anchorCtr="0" forceAA="0" compatLnSpc="1">
            <a:prstTxWarp prst="textNoShape">
              <a:avLst/>
            </a:prstTxWarp>
            <a:noAutofit/>
          </a:bodyPr>
          <a:lstStyle/>
          <a:p>
            <a:pPr defTabSz="870123">
              <a:lnSpc>
                <a:spcPct val="95000"/>
              </a:lnSpc>
            </a:pPr>
            <a:r>
              <a:rPr lang="en-US" sz="1999" dirty="0">
                <a:solidFill>
                  <a:srgbClr val="FFFFFF"/>
                </a:solidFill>
                <a:latin typeface="Segoe UI Light"/>
              </a:rPr>
              <a:t>Significant </a:t>
            </a:r>
            <a:br>
              <a:rPr lang="en-US" sz="1999" dirty="0">
                <a:solidFill>
                  <a:srgbClr val="FFFFFF"/>
                </a:solidFill>
                <a:latin typeface="Segoe UI Light"/>
              </a:rPr>
            </a:br>
            <a:r>
              <a:rPr lang="en-US" sz="4799" dirty="0">
                <a:solidFill>
                  <a:srgbClr val="FFFFFF"/>
                </a:solidFill>
                <a:latin typeface="Segoe UI Light"/>
              </a:rPr>
              <a:t>cost</a:t>
            </a:r>
            <a:r>
              <a:rPr lang="en-US" sz="3999" dirty="0">
                <a:solidFill>
                  <a:srgbClr val="FFFFFF"/>
                </a:solidFill>
                <a:latin typeface="Segoe UI Light"/>
              </a:rPr>
              <a:t> </a:t>
            </a:r>
            <a:r>
              <a:rPr lang="en-US" sz="3599" dirty="0">
                <a:solidFill>
                  <a:srgbClr val="FFFFFF"/>
                </a:solidFill>
                <a:latin typeface="Segoe UI Light"/>
              </a:rPr>
              <a:t>reductions</a:t>
            </a:r>
          </a:p>
        </p:txBody>
      </p:sp>
      <p:sp>
        <p:nvSpPr>
          <p:cNvPr id="21" name="Rectangle 20"/>
          <p:cNvSpPr/>
          <p:nvPr/>
        </p:nvSpPr>
        <p:spPr>
          <a:xfrm>
            <a:off x="5466064" y="2007780"/>
            <a:ext cx="1681543" cy="320182"/>
          </a:xfrm>
          <a:prstGeom prst="rect">
            <a:avLst/>
          </a:prstGeom>
        </p:spPr>
        <p:txBody>
          <a:bodyPr wrap="none">
            <a:spAutoFit/>
          </a:bodyPr>
          <a:lstStyle/>
          <a:p>
            <a:pPr algn="ctr" defTabSz="1218209" fontAlgn="base">
              <a:lnSpc>
                <a:spcPct val="90000"/>
              </a:lnSpc>
              <a:spcBef>
                <a:spcPts val="839"/>
              </a:spcBef>
              <a:spcAft>
                <a:spcPct val="0"/>
              </a:spcAft>
              <a:buClr>
                <a:srgbClr val="D2D2D2">
                  <a:lumMod val="75000"/>
                </a:srgbClr>
              </a:buClr>
              <a:buSzPct val="100000"/>
            </a:pPr>
            <a:r>
              <a:rPr lang="en-US" sz="1600" dirty="0">
                <a:solidFill>
                  <a:srgbClr val="FFFFFF"/>
                </a:solidFill>
                <a:cs typeface="Segoe UI" pitchFamily="34" charset="0"/>
              </a:rPr>
              <a:t>Windows Azure </a:t>
            </a:r>
          </a:p>
        </p:txBody>
      </p:sp>
      <p:sp>
        <p:nvSpPr>
          <p:cNvPr id="40" name="Rectangle 39"/>
          <p:cNvSpPr/>
          <p:nvPr/>
        </p:nvSpPr>
        <p:spPr bwMode="auto">
          <a:xfrm>
            <a:off x="5533193" y="2939686"/>
            <a:ext cx="1547280" cy="16937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algn="ctr" defTabSz="1218209" fontAlgn="base">
              <a:lnSpc>
                <a:spcPct val="90000"/>
              </a:lnSpc>
              <a:spcBef>
                <a:spcPts val="839"/>
              </a:spcBef>
              <a:spcAft>
                <a:spcPct val="0"/>
              </a:spcAft>
              <a:buClr>
                <a:srgbClr val="D2D2D2">
                  <a:lumMod val="75000"/>
                </a:srgbClr>
              </a:buClr>
              <a:buSzPct val="100000"/>
            </a:pPr>
            <a:r>
              <a:rPr lang="en-US" sz="1199" dirty="0">
                <a:solidFill>
                  <a:srgbClr val="FFFFFF"/>
                </a:solidFill>
                <a:cs typeface="Segoe UI" pitchFamily="34" charset="0"/>
              </a:rPr>
              <a:t>Secondary replica</a:t>
            </a:r>
          </a:p>
        </p:txBody>
      </p:sp>
      <p:sp>
        <p:nvSpPr>
          <p:cNvPr id="43" name="Rectangle 42"/>
          <p:cNvSpPr/>
          <p:nvPr/>
        </p:nvSpPr>
        <p:spPr bwMode="auto">
          <a:xfrm>
            <a:off x="7723564" y="1907096"/>
            <a:ext cx="1266516" cy="16937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defTabSz="1218209" fontAlgn="base">
              <a:lnSpc>
                <a:spcPct val="90000"/>
              </a:lnSpc>
              <a:spcBef>
                <a:spcPts val="839"/>
              </a:spcBef>
              <a:spcAft>
                <a:spcPct val="0"/>
              </a:spcAft>
              <a:buClr>
                <a:srgbClr val="D2D2D2">
                  <a:lumMod val="75000"/>
                </a:srgbClr>
              </a:buClr>
              <a:buSzPct val="100000"/>
            </a:pPr>
            <a:r>
              <a:rPr lang="en-US" sz="1199" dirty="0">
                <a:solidFill>
                  <a:srgbClr val="505050"/>
                </a:solidFill>
                <a:cs typeface="Segoe UI" pitchFamily="34" charset="0"/>
              </a:rPr>
              <a:t>Run backups </a:t>
            </a:r>
          </a:p>
        </p:txBody>
      </p:sp>
      <p:grpSp>
        <p:nvGrpSpPr>
          <p:cNvPr id="45" name="Group 44"/>
          <p:cNvGrpSpPr/>
          <p:nvPr/>
        </p:nvGrpSpPr>
        <p:grpSpPr>
          <a:xfrm>
            <a:off x="9504142" y="2551968"/>
            <a:ext cx="335431" cy="473809"/>
            <a:chOff x="10424596" y="2718081"/>
            <a:chExt cx="424103" cy="599061"/>
          </a:xfrm>
        </p:grpSpPr>
        <p:sp>
          <p:nvSpPr>
            <p:cNvPr id="46" name="Freeform 45"/>
            <p:cNvSpPr/>
            <p:nvPr/>
          </p:nvSpPr>
          <p:spPr>
            <a:xfrm>
              <a:off x="10424596" y="2718081"/>
              <a:ext cx="320839" cy="59906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accent2"/>
            </a:solidFill>
            <a:ln w="9525" cap="flat" cmpd="sng" algn="ctr">
              <a:noFill/>
              <a:prstDash val="solid"/>
            </a:ln>
            <a:effectLst/>
          </p:spPr>
          <p:txBody>
            <a:bodyPr vert="horz" wrap="square" lIns="91417" tIns="45709" rIns="91417" bIns="45709" numCol="1" rtlCol="0" anchor="ctr" anchorCtr="0" compatLnSpc="1">
              <a:prstTxWarp prst="textNoShape">
                <a:avLst/>
              </a:prstTxWarp>
            </a:bodyPr>
            <a:lstStyle/>
            <a:p>
              <a:pPr algn="ctr" defTabSz="913909" fontAlgn="base">
                <a:spcBef>
                  <a:spcPct val="0"/>
                </a:spcBef>
                <a:spcAft>
                  <a:spcPct val="0"/>
                </a:spcAft>
                <a:defRPr/>
              </a:pPr>
              <a:endParaRPr lang="en-US" sz="2200" kern="0" dirty="0">
                <a:gradFill>
                  <a:gsLst>
                    <a:gs pos="0">
                      <a:srgbClr val="FFFFFF"/>
                    </a:gs>
                    <a:gs pos="100000">
                      <a:srgbClr val="FFFFFF"/>
                    </a:gs>
                  </a:gsLst>
                  <a:lin ang="5400000" scaled="0"/>
                </a:gradFill>
              </a:endParaRPr>
            </a:p>
          </p:txBody>
        </p:sp>
        <p:sp>
          <p:nvSpPr>
            <p:cNvPr id="47" name="Isosceles Triangle 46"/>
            <p:cNvSpPr/>
            <p:nvPr/>
          </p:nvSpPr>
          <p:spPr bwMode="auto">
            <a:xfrm>
              <a:off x="10658105" y="2949220"/>
              <a:ext cx="190594" cy="157469"/>
            </a:xfrm>
            <a:prstGeom prst="triangle">
              <a:avLst/>
            </a:prstGeom>
            <a:solidFill>
              <a:schemeClr val="accent2"/>
            </a:solidFill>
            <a:ln w="63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8" rIns="0" bIns="46628" numCol="1" rtlCol="0" anchor="ctr" anchorCtr="0" compatLnSpc="1">
              <a:prstTxWarp prst="textNoShape">
                <a:avLst/>
              </a:prstTxWarp>
            </a:bodyPr>
            <a:lstStyle/>
            <a:p>
              <a:pPr algn="ctr" defTabSz="932277" fontAlgn="base">
                <a:spcBef>
                  <a:spcPct val="0"/>
                </a:spcBef>
                <a:spcAft>
                  <a:spcPct val="0"/>
                </a:spcAft>
              </a:pPr>
              <a:endParaRPr lang="en-US" sz="1999" dirty="0">
                <a:gradFill>
                  <a:gsLst>
                    <a:gs pos="0">
                      <a:srgbClr val="FFFFFF"/>
                    </a:gs>
                    <a:gs pos="100000">
                      <a:srgbClr val="FFFFFF"/>
                    </a:gs>
                  </a:gsLst>
                  <a:lin ang="5400000" scaled="0"/>
                </a:gradFill>
              </a:endParaRPr>
            </a:p>
          </p:txBody>
        </p:sp>
      </p:grpSp>
      <p:sp>
        <p:nvSpPr>
          <p:cNvPr id="48" name="Rectangle 47"/>
          <p:cNvSpPr/>
          <p:nvPr/>
        </p:nvSpPr>
        <p:spPr bwMode="auto">
          <a:xfrm>
            <a:off x="9871143" y="2788183"/>
            <a:ext cx="1718870" cy="16937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defTabSz="1218209" fontAlgn="base">
              <a:lnSpc>
                <a:spcPct val="90000"/>
              </a:lnSpc>
              <a:spcBef>
                <a:spcPts val="839"/>
              </a:spcBef>
              <a:spcAft>
                <a:spcPct val="0"/>
              </a:spcAft>
              <a:buClr>
                <a:srgbClr val="D2D2D2">
                  <a:lumMod val="75000"/>
                </a:srgbClr>
              </a:buClr>
              <a:buSzPct val="100000"/>
            </a:pPr>
            <a:r>
              <a:rPr lang="en-US" sz="1199" dirty="0">
                <a:solidFill>
                  <a:srgbClr val="505050"/>
                </a:solidFill>
                <a:cs typeface="Segoe UI" pitchFamily="34" charset="0"/>
              </a:rPr>
              <a:t>Domain controller</a:t>
            </a:r>
          </a:p>
        </p:txBody>
      </p:sp>
      <p:grpSp>
        <p:nvGrpSpPr>
          <p:cNvPr id="49" name="Group 48"/>
          <p:cNvGrpSpPr/>
          <p:nvPr/>
        </p:nvGrpSpPr>
        <p:grpSpPr>
          <a:xfrm>
            <a:off x="9299208" y="3448864"/>
            <a:ext cx="600699" cy="473809"/>
            <a:chOff x="7151370" y="5486026"/>
            <a:chExt cx="759494" cy="599061"/>
          </a:xfrm>
          <a:solidFill>
            <a:schemeClr val="accent2"/>
          </a:solidFill>
        </p:grpSpPr>
        <p:sp>
          <p:nvSpPr>
            <p:cNvPr id="50" name="Freeform 49"/>
            <p:cNvSpPr/>
            <p:nvPr/>
          </p:nvSpPr>
          <p:spPr>
            <a:xfrm>
              <a:off x="7151370" y="5486026"/>
              <a:ext cx="320839" cy="59906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grpFill/>
            <a:ln w="9525" cap="flat" cmpd="sng" algn="ctr">
              <a:noFill/>
              <a:prstDash val="solid"/>
            </a:ln>
            <a:effectLst/>
          </p:spPr>
          <p:txBody>
            <a:bodyPr vert="horz" wrap="square" lIns="91417" tIns="45709" rIns="91417" bIns="45709" numCol="1" rtlCol="0" anchor="ctr" anchorCtr="0" compatLnSpc="1">
              <a:prstTxWarp prst="textNoShape">
                <a:avLst/>
              </a:prstTxWarp>
            </a:bodyPr>
            <a:lstStyle/>
            <a:p>
              <a:pPr algn="ctr" defTabSz="913909" fontAlgn="base">
                <a:spcBef>
                  <a:spcPct val="0"/>
                </a:spcBef>
                <a:spcAft>
                  <a:spcPct val="0"/>
                </a:spcAft>
                <a:defRPr/>
              </a:pPr>
              <a:endParaRPr lang="en-US" sz="2200" kern="0" dirty="0">
                <a:gradFill>
                  <a:gsLst>
                    <a:gs pos="0">
                      <a:srgbClr val="FFFFFF"/>
                    </a:gs>
                    <a:gs pos="100000">
                      <a:srgbClr val="FFFFFF"/>
                    </a:gs>
                  </a:gsLst>
                  <a:lin ang="5400000" scaled="0"/>
                </a:gradFill>
              </a:endParaRPr>
            </a:p>
          </p:txBody>
        </p:sp>
        <p:grpSp>
          <p:nvGrpSpPr>
            <p:cNvPr id="51" name="Group 50"/>
            <p:cNvGrpSpPr/>
            <p:nvPr/>
          </p:nvGrpSpPr>
          <p:grpSpPr>
            <a:xfrm>
              <a:off x="7465705" y="5753034"/>
              <a:ext cx="445159" cy="324804"/>
              <a:chOff x="7503805" y="5667309"/>
              <a:chExt cx="445159" cy="324804"/>
            </a:xfrm>
            <a:grpFill/>
          </p:grpSpPr>
          <p:sp>
            <p:nvSpPr>
              <p:cNvPr id="52" name="Flowchart: Magnetic Disk 51"/>
              <p:cNvSpPr/>
              <p:nvPr>
                <p:custDataLst>
                  <p:tags r:id="rId10"/>
                </p:custDataLst>
              </p:nvPr>
            </p:nvSpPr>
            <p:spPr>
              <a:xfrm>
                <a:off x="7503805" y="5755518"/>
                <a:ext cx="177267" cy="176416"/>
              </a:xfrm>
              <a:prstGeom prst="flowChartMagneticDisk">
                <a:avLst/>
              </a:prstGeom>
              <a:grpFill/>
              <a:ln w="3175" cap="flat" cmpd="sng" algn="ctr">
                <a:solidFill>
                  <a:schemeClr val="bg1"/>
                </a:solidFill>
                <a:prstDash val="solid"/>
              </a:ln>
              <a:effectLst/>
            </p:spPr>
            <p:txBody>
              <a:bodyPr wrap="none" rtlCol="0" anchor="ctr"/>
              <a:lstStyle/>
              <a:p>
                <a:pPr algn="ctr" defTabSz="1242592"/>
                <a:endParaRPr lang="en-US" sz="1001" kern="0" dirty="0">
                  <a:ln>
                    <a:solidFill>
                      <a:srgbClr val="FFFFFF">
                        <a:alpha val="0"/>
                      </a:srgbClr>
                    </a:solidFill>
                  </a:ln>
                  <a:solidFill>
                    <a:srgbClr val="FFFFFF"/>
                  </a:solidFill>
                </a:endParaRPr>
              </a:p>
            </p:txBody>
          </p:sp>
          <p:sp>
            <p:nvSpPr>
              <p:cNvPr id="53" name="Flowchart: Magnetic Disk 52"/>
              <p:cNvSpPr/>
              <p:nvPr>
                <p:custDataLst>
                  <p:tags r:id="rId11"/>
                </p:custDataLst>
              </p:nvPr>
            </p:nvSpPr>
            <p:spPr>
              <a:xfrm>
                <a:off x="7683064" y="5667309"/>
                <a:ext cx="177267" cy="176416"/>
              </a:xfrm>
              <a:prstGeom prst="flowChartMagneticDisk">
                <a:avLst/>
              </a:prstGeom>
              <a:grpFill/>
              <a:ln w="3175" cap="flat" cmpd="sng" algn="ctr">
                <a:solidFill>
                  <a:schemeClr val="bg1"/>
                </a:solidFill>
                <a:prstDash val="solid"/>
              </a:ln>
              <a:effectLst/>
            </p:spPr>
            <p:txBody>
              <a:bodyPr wrap="none" rtlCol="0" anchor="ctr"/>
              <a:lstStyle/>
              <a:p>
                <a:pPr algn="ctr" defTabSz="1242592"/>
                <a:endParaRPr lang="en-US" sz="1001" kern="0" dirty="0">
                  <a:ln>
                    <a:solidFill>
                      <a:srgbClr val="FFFFFF">
                        <a:alpha val="0"/>
                      </a:srgbClr>
                    </a:solidFill>
                  </a:ln>
                  <a:solidFill>
                    <a:srgbClr val="FFFFFF"/>
                  </a:solidFill>
                </a:endParaRPr>
              </a:p>
            </p:txBody>
          </p:sp>
          <p:sp>
            <p:nvSpPr>
              <p:cNvPr id="54" name="Flowchart: Magnetic Disk 53"/>
              <p:cNvSpPr/>
              <p:nvPr>
                <p:custDataLst>
                  <p:tags r:id="rId12"/>
                </p:custDataLst>
              </p:nvPr>
            </p:nvSpPr>
            <p:spPr>
              <a:xfrm>
                <a:off x="7771697" y="5733520"/>
                <a:ext cx="177267" cy="176416"/>
              </a:xfrm>
              <a:prstGeom prst="flowChartMagneticDisk">
                <a:avLst/>
              </a:prstGeom>
              <a:grpFill/>
              <a:ln w="3175" cap="flat" cmpd="sng" algn="ctr">
                <a:solidFill>
                  <a:schemeClr val="bg1"/>
                </a:solidFill>
                <a:prstDash val="solid"/>
              </a:ln>
              <a:effectLst/>
            </p:spPr>
            <p:txBody>
              <a:bodyPr wrap="none" rtlCol="0" anchor="ctr"/>
              <a:lstStyle/>
              <a:p>
                <a:pPr algn="ctr" defTabSz="1242592"/>
                <a:endParaRPr lang="en-US" sz="1001" kern="0" dirty="0">
                  <a:ln>
                    <a:solidFill>
                      <a:srgbClr val="FFFFFF">
                        <a:alpha val="0"/>
                      </a:srgbClr>
                    </a:solidFill>
                  </a:ln>
                  <a:solidFill>
                    <a:srgbClr val="FFFFFF"/>
                  </a:solidFill>
                </a:endParaRPr>
              </a:p>
            </p:txBody>
          </p:sp>
          <p:sp>
            <p:nvSpPr>
              <p:cNvPr id="55" name="Flowchart: Magnetic Disk 54"/>
              <p:cNvSpPr/>
              <p:nvPr>
                <p:custDataLst>
                  <p:tags r:id="rId13"/>
                </p:custDataLst>
              </p:nvPr>
            </p:nvSpPr>
            <p:spPr>
              <a:xfrm>
                <a:off x="7616336" y="5815697"/>
                <a:ext cx="177267" cy="176416"/>
              </a:xfrm>
              <a:prstGeom prst="flowChartMagneticDisk">
                <a:avLst/>
              </a:prstGeom>
              <a:grpFill/>
              <a:ln w="3175" cap="flat" cmpd="sng" algn="ctr">
                <a:solidFill>
                  <a:schemeClr val="bg1"/>
                </a:solidFill>
                <a:prstDash val="solid"/>
              </a:ln>
              <a:effectLst/>
            </p:spPr>
            <p:txBody>
              <a:bodyPr wrap="none" rtlCol="0" anchor="ctr"/>
              <a:lstStyle/>
              <a:p>
                <a:pPr algn="ctr" defTabSz="1242592"/>
                <a:endParaRPr lang="en-US" sz="1001" kern="0" dirty="0">
                  <a:ln>
                    <a:solidFill>
                      <a:srgbClr val="FFFFFF">
                        <a:alpha val="0"/>
                      </a:srgbClr>
                    </a:solidFill>
                  </a:ln>
                  <a:solidFill>
                    <a:srgbClr val="FFFFFF"/>
                  </a:solidFill>
                </a:endParaRPr>
              </a:p>
            </p:txBody>
          </p:sp>
        </p:grpSp>
      </p:grpSp>
      <p:sp>
        <p:nvSpPr>
          <p:cNvPr id="56" name="Rectangle 55"/>
          <p:cNvSpPr/>
          <p:nvPr/>
        </p:nvSpPr>
        <p:spPr bwMode="auto">
          <a:xfrm>
            <a:off x="9181234" y="3972193"/>
            <a:ext cx="836648" cy="33875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algn="ctr" defTabSz="1218209" fontAlgn="base">
              <a:lnSpc>
                <a:spcPct val="90000"/>
              </a:lnSpc>
              <a:spcBef>
                <a:spcPts val="839"/>
              </a:spcBef>
              <a:spcAft>
                <a:spcPct val="0"/>
              </a:spcAft>
              <a:buClr>
                <a:srgbClr val="D2D2D2">
                  <a:lumMod val="75000"/>
                </a:srgbClr>
              </a:buClr>
              <a:buSzPct val="100000"/>
            </a:pPr>
            <a:r>
              <a:rPr lang="en-US" sz="1199" dirty="0">
                <a:solidFill>
                  <a:srgbClr val="505050"/>
                </a:solidFill>
                <a:cs typeface="Segoe UI" pitchFamily="34" charset="0"/>
              </a:rPr>
              <a:t>Primary</a:t>
            </a:r>
            <a:br>
              <a:rPr lang="en-US" sz="1199" dirty="0">
                <a:solidFill>
                  <a:srgbClr val="505050"/>
                </a:solidFill>
                <a:cs typeface="Segoe UI" pitchFamily="34" charset="0"/>
              </a:rPr>
            </a:br>
            <a:r>
              <a:rPr lang="en-US" sz="1199" dirty="0">
                <a:solidFill>
                  <a:srgbClr val="505050"/>
                </a:solidFill>
                <a:cs typeface="Segoe UI" pitchFamily="34" charset="0"/>
              </a:rPr>
              <a:t>replica</a:t>
            </a:r>
          </a:p>
        </p:txBody>
      </p:sp>
      <p:sp>
        <p:nvSpPr>
          <p:cNvPr id="60" name="Bent-Up Arrow 59"/>
          <p:cNvSpPr/>
          <p:nvPr/>
        </p:nvSpPr>
        <p:spPr bwMode="auto">
          <a:xfrm flipH="1">
            <a:off x="5992899" y="3410824"/>
            <a:ext cx="3143026" cy="731378"/>
          </a:xfrm>
          <a:prstGeom prst="bentUpArrow">
            <a:avLst>
              <a:gd name="adj1" fmla="val 7422"/>
              <a:gd name="adj2" fmla="val 7421"/>
              <a:gd name="adj3" fmla="val 872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0" tIns="45706" rIns="91410" bIns="45706" rtlCol="0" anchor="ctr"/>
          <a:lstStyle/>
          <a:p>
            <a:pPr algn="ctr" defTabSz="870123"/>
            <a:endParaRPr lang="en-IN" sz="1799" dirty="0" err="1">
              <a:solidFill>
                <a:srgbClr val="000000"/>
              </a:solidFill>
            </a:endParaRPr>
          </a:p>
        </p:txBody>
      </p:sp>
      <p:sp>
        <p:nvSpPr>
          <p:cNvPr id="65" name="Rectangle 64"/>
          <p:cNvSpPr/>
          <p:nvPr/>
        </p:nvSpPr>
        <p:spPr bwMode="auto">
          <a:xfrm>
            <a:off x="6737387" y="4020523"/>
            <a:ext cx="1674281" cy="16937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algn="ctr" defTabSz="1218209" fontAlgn="base">
              <a:lnSpc>
                <a:spcPct val="90000"/>
              </a:lnSpc>
              <a:spcBef>
                <a:spcPts val="839"/>
              </a:spcBef>
              <a:spcAft>
                <a:spcPct val="0"/>
              </a:spcAft>
              <a:buClr>
                <a:srgbClr val="D2D2D2">
                  <a:lumMod val="75000"/>
                </a:srgbClr>
              </a:buClr>
              <a:buSzPct val="100000"/>
            </a:pPr>
            <a:r>
              <a:rPr lang="en-US" sz="1199" dirty="0">
                <a:solidFill>
                  <a:srgbClr val="505050"/>
                </a:solidFill>
                <a:cs typeface="Segoe UI" pitchFamily="34" charset="0"/>
              </a:rPr>
              <a:t>Asynchronous commit</a:t>
            </a:r>
          </a:p>
        </p:txBody>
      </p:sp>
      <p:cxnSp>
        <p:nvCxnSpPr>
          <p:cNvPr id="66" name="Straight Arrow Connector 65"/>
          <p:cNvCxnSpPr/>
          <p:nvPr/>
        </p:nvCxnSpPr>
        <p:spPr>
          <a:xfrm flipV="1">
            <a:off x="6583347" y="2007781"/>
            <a:ext cx="1097329" cy="557471"/>
          </a:xfrm>
          <a:prstGeom prst="straightConnector1">
            <a:avLst/>
          </a:prstGeom>
          <a:ln w="19050">
            <a:solidFill>
              <a:schemeClr val="bg1">
                <a:lumMod val="6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67" name="Group 66"/>
          <p:cNvGrpSpPr/>
          <p:nvPr/>
        </p:nvGrpSpPr>
        <p:grpSpPr>
          <a:xfrm>
            <a:off x="5949982" y="2354072"/>
            <a:ext cx="600699" cy="473809"/>
            <a:chOff x="7151370" y="5486026"/>
            <a:chExt cx="759494" cy="599061"/>
          </a:xfrm>
          <a:solidFill>
            <a:schemeClr val="bg1"/>
          </a:solidFill>
        </p:grpSpPr>
        <p:sp>
          <p:nvSpPr>
            <p:cNvPr id="68" name="Freeform 67"/>
            <p:cNvSpPr/>
            <p:nvPr/>
          </p:nvSpPr>
          <p:spPr>
            <a:xfrm>
              <a:off x="7151370" y="5486026"/>
              <a:ext cx="320839" cy="59906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grpFill/>
            <a:ln w="9525" cap="flat" cmpd="sng" algn="ctr">
              <a:noFill/>
              <a:prstDash val="solid"/>
            </a:ln>
            <a:effectLst/>
          </p:spPr>
          <p:txBody>
            <a:bodyPr vert="horz" wrap="square" lIns="91417" tIns="45709" rIns="91417" bIns="45709" numCol="1" rtlCol="0" anchor="ctr" anchorCtr="0" compatLnSpc="1">
              <a:prstTxWarp prst="textNoShape">
                <a:avLst/>
              </a:prstTxWarp>
            </a:bodyPr>
            <a:lstStyle/>
            <a:p>
              <a:pPr algn="ctr" defTabSz="913909" fontAlgn="base">
                <a:spcBef>
                  <a:spcPct val="0"/>
                </a:spcBef>
                <a:spcAft>
                  <a:spcPct val="0"/>
                </a:spcAft>
                <a:defRPr/>
              </a:pPr>
              <a:endParaRPr lang="en-US" sz="2200" kern="0" dirty="0">
                <a:gradFill>
                  <a:gsLst>
                    <a:gs pos="0">
                      <a:srgbClr val="FFFFFF"/>
                    </a:gs>
                    <a:gs pos="100000">
                      <a:srgbClr val="FFFFFF"/>
                    </a:gs>
                  </a:gsLst>
                  <a:lin ang="5400000" scaled="0"/>
                </a:gradFill>
              </a:endParaRPr>
            </a:p>
          </p:txBody>
        </p:sp>
        <p:grpSp>
          <p:nvGrpSpPr>
            <p:cNvPr id="69" name="Group 68"/>
            <p:cNvGrpSpPr/>
            <p:nvPr/>
          </p:nvGrpSpPr>
          <p:grpSpPr>
            <a:xfrm>
              <a:off x="7465705" y="5753034"/>
              <a:ext cx="445159" cy="324804"/>
              <a:chOff x="7503805" y="5667309"/>
              <a:chExt cx="445159" cy="324804"/>
            </a:xfrm>
            <a:grpFill/>
          </p:grpSpPr>
          <p:sp>
            <p:nvSpPr>
              <p:cNvPr id="70" name="Flowchart: Magnetic Disk 69"/>
              <p:cNvSpPr/>
              <p:nvPr>
                <p:custDataLst>
                  <p:tags r:id="rId6"/>
                </p:custDataLst>
              </p:nvPr>
            </p:nvSpPr>
            <p:spPr>
              <a:xfrm>
                <a:off x="7503805" y="5755518"/>
                <a:ext cx="177267" cy="176416"/>
              </a:xfrm>
              <a:prstGeom prst="flowChartMagneticDisk">
                <a:avLst/>
              </a:prstGeom>
              <a:grpFill/>
              <a:ln w="3175" cap="flat" cmpd="sng" algn="ctr">
                <a:solidFill>
                  <a:schemeClr val="accent1"/>
                </a:solidFill>
                <a:prstDash val="solid"/>
              </a:ln>
              <a:effectLst/>
            </p:spPr>
            <p:txBody>
              <a:bodyPr wrap="none" rtlCol="0" anchor="ctr"/>
              <a:lstStyle/>
              <a:p>
                <a:pPr algn="ctr" defTabSz="1242592"/>
                <a:endParaRPr lang="en-US" sz="1001" kern="0" dirty="0">
                  <a:ln>
                    <a:solidFill>
                      <a:srgbClr val="FFFFFF">
                        <a:alpha val="0"/>
                      </a:srgbClr>
                    </a:solidFill>
                  </a:ln>
                  <a:solidFill>
                    <a:srgbClr val="FFFFFF"/>
                  </a:solidFill>
                </a:endParaRPr>
              </a:p>
            </p:txBody>
          </p:sp>
          <p:sp>
            <p:nvSpPr>
              <p:cNvPr id="71" name="Flowchart: Magnetic Disk 70"/>
              <p:cNvSpPr/>
              <p:nvPr>
                <p:custDataLst>
                  <p:tags r:id="rId7"/>
                </p:custDataLst>
              </p:nvPr>
            </p:nvSpPr>
            <p:spPr>
              <a:xfrm>
                <a:off x="7683064" y="5667309"/>
                <a:ext cx="177267" cy="176416"/>
              </a:xfrm>
              <a:prstGeom prst="flowChartMagneticDisk">
                <a:avLst/>
              </a:prstGeom>
              <a:grpFill/>
              <a:ln w="3175" cap="flat" cmpd="sng" algn="ctr">
                <a:solidFill>
                  <a:schemeClr val="accent1"/>
                </a:solidFill>
                <a:prstDash val="solid"/>
              </a:ln>
              <a:effectLst/>
            </p:spPr>
            <p:txBody>
              <a:bodyPr wrap="none" rtlCol="0" anchor="ctr"/>
              <a:lstStyle/>
              <a:p>
                <a:pPr algn="ctr" defTabSz="1242592"/>
                <a:endParaRPr lang="en-US" sz="1001" kern="0" dirty="0">
                  <a:ln>
                    <a:solidFill>
                      <a:srgbClr val="FFFFFF">
                        <a:alpha val="0"/>
                      </a:srgbClr>
                    </a:solidFill>
                  </a:ln>
                  <a:solidFill>
                    <a:srgbClr val="FFFFFF"/>
                  </a:solidFill>
                </a:endParaRPr>
              </a:p>
            </p:txBody>
          </p:sp>
          <p:sp>
            <p:nvSpPr>
              <p:cNvPr id="72" name="Flowchart: Magnetic Disk 71"/>
              <p:cNvSpPr/>
              <p:nvPr>
                <p:custDataLst>
                  <p:tags r:id="rId8"/>
                </p:custDataLst>
              </p:nvPr>
            </p:nvSpPr>
            <p:spPr>
              <a:xfrm>
                <a:off x="7771697" y="5733520"/>
                <a:ext cx="177267" cy="176416"/>
              </a:xfrm>
              <a:prstGeom prst="flowChartMagneticDisk">
                <a:avLst/>
              </a:prstGeom>
              <a:grpFill/>
              <a:ln w="3175" cap="flat" cmpd="sng" algn="ctr">
                <a:solidFill>
                  <a:schemeClr val="accent1"/>
                </a:solidFill>
                <a:prstDash val="solid"/>
              </a:ln>
              <a:effectLst/>
            </p:spPr>
            <p:txBody>
              <a:bodyPr wrap="none" rtlCol="0" anchor="ctr"/>
              <a:lstStyle/>
              <a:p>
                <a:pPr algn="ctr" defTabSz="1242592"/>
                <a:endParaRPr lang="en-US" sz="1001" kern="0" dirty="0">
                  <a:ln>
                    <a:solidFill>
                      <a:srgbClr val="FFFFFF">
                        <a:alpha val="0"/>
                      </a:srgbClr>
                    </a:solidFill>
                  </a:ln>
                  <a:solidFill>
                    <a:srgbClr val="FFFFFF"/>
                  </a:solidFill>
                </a:endParaRPr>
              </a:p>
            </p:txBody>
          </p:sp>
          <p:sp>
            <p:nvSpPr>
              <p:cNvPr id="73" name="Flowchart: Magnetic Disk 72"/>
              <p:cNvSpPr/>
              <p:nvPr>
                <p:custDataLst>
                  <p:tags r:id="rId9"/>
                </p:custDataLst>
              </p:nvPr>
            </p:nvSpPr>
            <p:spPr>
              <a:xfrm>
                <a:off x="7616336" y="5815697"/>
                <a:ext cx="177267" cy="176416"/>
              </a:xfrm>
              <a:prstGeom prst="flowChartMagneticDisk">
                <a:avLst/>
              </a:prstGeom>
              <a:grpFill/>
              <a:ln w="3175" cap="flat" cmpd="sng" algn="ctr">
                <a:solidFill>
                  <a:schemeClr val="accent1"/>
                </a:solidFill>
                <a:prstDash val="solid"/>
              </a:ln>
              <a:effectLst/>
            </p:spPr>
            <p:txBody>
              <a:bodyPr wrap="none" rtlCol="0" anchor="ctr"/>
              <a:lstStyle/>
              <a:p>
                <a:pPr algn="ctr" defTabSz="1242592"/>
                <a:endParaRPr lang="en-US" sz="1001" kern="0" dirty="0">
                  <a:ln>
                    <a:solidFill>
                      <a:srgbClr val="FFFFFF">
                        <a:alpha val="0"/>
                      </a:srgbClr>
                    </a:solidFill>
                  </a:ln>
                  <a:solidFill>
                    <a:srgbClr val="FFFFFF"/>
                  </a:solidFill>
                </a:endParaRPr>
              </a:p>
            </p:txBody>
          </p:sp>
        </p:grpSp>
      </p:grpSp>
      <p:sp>
        <p:nvSpPr>
          <p:cNvPr id="74" name="Rectangle 73"/>
          <p:cNvSpPr/>
          <p:nvPr/>
        </p:nvSpPr>
        <p:spPr bwMode="auto">
          <a:xfrm>
            <a:off x="7837615" y="2182426"/>
            <a:ext cx="1266516" cy="16937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defTabSz="1218209" fontAlgn="base">
              <a:lnSpc>
                <a:spcPct val="90000"/>
              </a:lnSpc>
              <a:spcBef>
                <a:spcPts val="839"/>
              </a:spcBef>
              <a:spcAft>
                <a:spcPct val="0"/>
              </a:spcAft>
              <a:buClr>
                <a:srgbClr val="D2D2D2">
                  <a:lumMod val="75000"/>
                </a:srgbClr>
              </a:buClr>
              <a:buSzPct val="100000"/>
            </a:pPr>
            <a:r>
              <a:rPr lang="en-US" sz="1199" dirty="0">
                <a:solidFill>
                  <a:srgbClr val="505050"/>
                </a:solidFill>
                <a:cs typeface="Segoe UI" pitchFamily="34" charset="0"/>
              </a:rPr>
              <a:t>Run BI reports </a:t>
            </a:r>
          </a:p>
        </p:txBody>
      </p:sp>
      <p:cxnSp>
        <p:nvCxnSpPr>
          <p:cNvPr id="75" name="Straight Arrow Connector 74"/>
          <p:cNvCxnSpPr/>
          <p:nvPr/>
        </p:nvCxnSpPr>
        <p:spPr>
          <a:xfrm flipV="1">
            <a:off x="6641249" y="2260128"/>
            <a:ext cx="1147499" cy="422490"/>
          </a:xfrm>
          <a:prstGeom prst="straightConnector1">
            <a:avLst/>
          </a:prstGeom>
          <a:ln w="19050">
            <a:solidFill>
              <a:schemeClr val="bg1">
                <a:lumMod val="6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77" name="Freeform 76"/>
          <p:cNvSpPr/>
          <p:nvPr/>
        </p:nvSpPr>
        <p:spPr>
          <a:xfrm>
            <a:off x="7306271" y="2736108"/>
            <a:ext cx="425662" cy="339577"/>
          </a:xfrm>
          <a:custGeom>
            <a:avLst/>
            <a:gdLst/>
            <a:ahLst/>
            <a:cxnLst/>
            <a:rect l="l" t="t" r="r" b="b"/>
            <a:pathLst>
              <a:path w="6391275" h="5098703">
                <a:moveTo>
                  <a:pt x="6391275" y="2425601"/>
                </a:moveTo>
                <a:lnTo>
                  <a:pt x="6391275" y="3730338"/>
                </a:lnTo>
                <a:lnTo>
                  <a:pt x="6315076" y="3771901"/>
                </a:lnTo>
                <a:lnTo>
                  <a:pt x="6315076" y="3990976"/>
                </a:lnTo>
                <a:lnTo>
                  <a:pt x="4314826" y="5095876"/>
                </a:lnTo>
                <a:lnTo>
                  <a:pt x="4314826" y="3571876"/>
                </a:lnTo>
                <a:close/>
                <a:moveTo>
                  <a:pt x="1" y="2383559"/>
                </a:moveTo>
                <a:lnTo>
                  <a:pt x="933451" y="2898775"/>
                </a:lnTo>
                <a:cubicBezTo>
                  <a:pt x="1231901" y="3633258"/>
                  <a:pt x="2025651" y="4297892"/>
                  <a:pt x="3302001" y="4213225"/>
                </a:cubicBezTo>
                <a:lnTo>
                  <a:pt x="4267202" y="4746998"/>
                </a:lnTo>
                <a:lnTo>
                  <a:pt x="4267202" y="5098703"/>
                </a:lnTo>
                <a:lnTo>
                  <a:pt x="3289301" y="4556125"/>
                </a:lnTo>
                <a:cubicBezTo>
                  <a:pt x="2705101" y="4655608"/>
                  <a:pt x="1517651" y="4551892"/>
                  <a:pt x="939801" y="3254375"/>
                </a:cubicBezTo>
                <a:lnTo>
                  <a:pt x="95251" y="2803525"/>
                </a:lnTo>
                <a:lnTo>
                  <a:pt x="107951" y="2600325"/>
                </a:lnTo>
                <a:lnTo>
                  <a:pt x="1" y="2548509"/>
                </a:lnTo>
                <a:close/>
                <a:moveTo>
                  <a:pt x="1" y="1989137"/>
                </a:moveTo>
                <a:lnTo>
                  <a:pt x="955676" y="2522537"/>
                </a:lnTo>
                <a:cubicBezTo>
                  <a:pt x="1254126" y="3257020"/>
                  <a:pt x="2035176" y="3918479"/>
                  <a:pt x="3311526" y="3833812"/>
                </a:cubicBezTo>
                <a:lnTo>
                  <a:pt x="4267202" y="4365447"/>
                </a:lnTo>
                <a:lnTo>
                  <a:pt x="4267202" y="4719255"/>
                </a:lnTo>
                <a:lnTo>
                  <a:pt x="3298826" y="4176712"/>
                </a:lnTo>
                <a:cubicBezTo>
                  <a:pt x="2733676" y="4250795"/>
                  <a:pt x="1476376" y="4089929"/>
                  <a:pt x="949326" y="2874962"/>
                </a:cubicBezTo>
                <a:lnTo>
                  <a:pt x="1" y="2357437"/>
                </a:lnTo>
                <a:close/>
                <a:moveTo>
                  <a:pt x="295275" y="1543050"/>
                </a:moveTo>
                <a:lnTo>
                  <a:pt x="304800" y="2009775"/>
                </a:lnTo>
                <a:lnTo>
                  <a:pt x="800100" y="2247900"/>
                </a:lnTo>
                <a:lnTo>
                  <a:pt x="790575" y="1809750"/>
                </a:lnTo>
                <a:close/>
                <a:moveTo>
                  <a:pt x="0" y="1212850"/>
                </a:moveTo>
                <a:lnTo>
                  <a:pt x="923925" y="1743075"/>
                </a:lnTo>
                <a:cubicBezTo>
                  <a:pt x="1000468" y="1970904"/>
                  <a:pt x="1130137" y="2190049"/>
                  <a:pt x="1304926" y="2382284"/>
                </a:cubicBezTo>
                <a:lnTo>
                  <a:pt x="1304926" y="2879484"/>
                </a:lnTo>
                <a:lnTo>
                  <a:pt x="1350646" y="2879484"/>
                </a:lnTo>
                <a:lnTo>
                  <a:pt x="1350646" y="2433597"/>
                </a:lnTo>
                <a:cubicBezTo>
                  <a:pt x="1403139" y="2488947"/>
                  <a:pt x="1459595" y="2541686"/>
                  <a:pt x="1520381" y="2590602"/>
                </a:cubicBezTo>
                <a:lnTo>
                  <a:pt x="1520381" y="3068657"/>
                </a:lnTo>
                <a:lnTo>
                  <a:pt x="1566100" y="3068657"/>
                </a:lnTo>
                <a:lnTo>
                  <a:pt x="1566101" y="2627252"/>
                </a:lnTo>
                <a:cubicBezTo>
                  <a:pt x="1617835" y="2670370"/>
                  <a:pt x="1673152" y="2709994"/>
                  <a:pt x="1731614" y="2746001"/>
                </a:cubicBezTo>
                <a:lnTo>
                  <a:pt x="1742949" y="3223942"/>
                </a:lnTo>
                <a:lnTo>
                  <a:pt x="1788656" y="3222858"/>
                </a:lnTo>
                <a:lnTo>
                  <a:pt x="1778075" y="2776681"/>
                </a:lnTo>
                <a:cubicBezTo>
                  <a:pt x="1837674" y="2813370"/>
                  <a:pt x="1899757" y="2847350"/>
                  <a:pt x="1964559" y="2877488"/>
                </a:cubicBezTo>
                <a:lnTo>
                  <a:pt x="1981233" y="3426895"/>
                </a:lnTo>
                <a:lnTo>
                  <a:pt x="2034505" y="3424814"/>
                </a:lnTo>
                <a:lnTo>
                  <a:pt x="2018638" y="2901972"/>
                </a:lnTo>
                <a:cubicBezTo>
                  <a:pt x="2097878" y="2940009"/>
                  <a:pt x="2181162" y="2971980"/>
                  <a:pt x="2267598" y="2998541"/>
                </a:cubicBezTo>
                <a:lnTo>
                  <a:pt x="2264415" y="3550348"/>
                </a:lnTo>
                <a:lnTo>
                  <a:pt x="2317728" y="3550192"/>
                </a:lnTo>
                <a:lnTo>
                  <a:pt x="2320771" y="3022436"/>
                </a:lnTo>
                <a:lnTo>
                  <a:pt x="2332635" y="3017005"/>
                </a:lnTo>
                <a:cubicBezTo>
                  <a:pt x="2627413" y="3102030"/>
                  <a:pt x="2955288" y="3129953"/>
                  <a:pt x="3305175" y="3082925"/>
                </a:cubicBezTo>
                <a:lnTo>
                  <a:pt x="4267200" y="3590925"/>
                </a:lnTo>
                <a:cubicBezTo>
                  <a:pt x="4267200" y="3825875"/>
                  <a:pt x="4267201" y="4089399"/>
                  <a:pt x="4267201" y="4324349"/>
                </a:cubicBezTo>
                <a:lnTo>
                  <a:pt x="3314700" y="3790950"/>
                </a:lnTo>
                <a:cubicBezTo>
                  <a:pt x="2971799" y="3849687"/>
                  <a:pt x="1547812" y="3841750"/>
                  <a:pt x="971550" y="2495550"/>
                </a:cubicBezTo>
                <a:lnTo>
                  <a:pt x="3175" y="1952625"/>
                </a:lnTo>
                <a:cubicBezTo>
                  <a:pt x="2117" y="1714500"/>
                  <a:pt x="1058" y="1450975"/>
                  <a:pt x="0" y="1212850"/>
                </a:cubicBezTo>
                <a:close/>
                <a:moveTo>
                  <a:pt x="2133600" y="0"/>
                </a:moveTo>
                <a:lnTo>
                  <a:pt x="6381750" y="2390775"/>
                </a:lnTo>
                <a:lnTo>
                  <a:pt x="4286250" y="3543300"/>
                </a:lnTo>
                <a:lnTo>
                  <a:pt x="3314700" y="3038475"/>
                </a:lnTo>
                <a:cubicBezTo>
                  <a:pt x="3001744" y="3094571"/>
                  <a:pt x="2682382" y="3074710"/>
                  <a:pt x="2383073" y="2993915"/>
                </a:cubicBezTo>
                <a:lnTo>
                  <a:pt x="2581061" y="2903278"/>
                </a:lnTo>
                <a:lnTo>
                  <a:pt x="2559080" y="2855262"/>
                </a:lnTo>
                <a:lnTo>
                  <a:pt x="2312485" y="2968151"/>
                </a:lnTo>
                <a:lnTo>
                  <a:pt x="2299906" y="2968188"/>
                </a:lnTo>
                <a:cubicBezTo>
                  <a:pt x="2216408" y="2944229"/>
                  <a:pt x="2135238" y="2913807"/>
                  <a:pt x="2056879" y="2878016"/>
                </a:cubicBezTo>
                <a:lnTo>
                  <a:pt x="2274315" y="2768816"/>
                </a:lnTo>
                <a:lnTo>
                  <a:pt x="2250615" y="2721624"/>
                </a:lnTo>
                <a:lnTo>
                  <a:pt x="2008255" y="2843342"/>
                </a:lnTo>
                <a:lnTo>
                  <a:pt x="1984522" y="2844269"/>
                </a:lnTo>
                <a:cubicBezTo>
                  <a:pt x="1924523" y="2816817"/>
                  <a:pt x="1866636" y="2785598"/>
                  <a:pt x="1811360" y="2750619"/>
                </a:cubicBezTo>
                <a:lnTo>
                  <a:pt x="1997992" y="2659444"/>
                </a:lnTo>
                <a:lnTo>
                  <a:pt x="1977924" y="2618366"/>
                </a:lnTo>
                <a:lnTo>
                  <a:pt x="1769360" y="2720255"/>
                </a:lnTo>
                <a:lnTo>
                  <a:pt x="1762547" y="2720416"/>
                </a:lnTo>
                <a:cubicBezTo>
                  <a:pt x="1702534" y="2684475"/>
                  <a:pt x="1645587" y="2644394"/>
                  <a:pt x="1591906" y="2600806"/>
                </a:cubicBezTo>
                <a:lnTo>
                  <a:pt x="1788735" y="2510365"/>
                </a:lnTo>
                <a:lnTo>
                  <a:pt x="1769647" y="2468822"/>
                </a:lnTo>
                <a:lnTo>
                  <a:pt x="1558727" y="2565737"/>
                </a:lnTo>
                <a:lnTo>
                  <a:pt x="1547136" y="2565737"/>
                </a:lnTo>
                <a:cubicBezTo>
                  <a:pt x="1487544" y="2517427"/>
                  <a:pt x="1431517" y="2465629"/>
                  <a:pt x="1380459" y="2409791"/>
                </a:cubicBezTo>
                <a:lnTo>
                  <a:pt x="1573281" y="2321192"/>
                </a:lnTo>
                <a:lnTo>
                  <a:pt x="1554192" y="2279649"/>
                </a:lnTo>
                <a:lnTo>
                  <a:pt x="1347452" y="2374643"/>
                </a:lnTo>
                <a:cubicBezTo>
                  <a:pt x="1172390" y="2186039"/>
                  <a:pt x="1041591" y="1965276"/>
                  <a:pt x="971550" y="1724025"/>
                </a:cubicBezTo>
                <a:lnTo>
                  <a:pt x="0" y="1171575"/>
                </a:lnTo>
                <a:close/>
              </a:path>
            </a:pathLst>
          </a:custGeom>
          <a:solidFill>
            <a:schemeClr val="accent3"/>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0123"/>
            <a:endParaRPr lang="en-US" sz="1799" dirty="0">
              <a:solidFill>
                <a:prstClr val="white"/>
              </a:solidFill>
            </a:endParaRPr>
          </a:p>
        </p:txBody>
      </p:sp>
      <p:sp>
        <p:nvSpPr>
          <p:cNvPr id="78" name="Freeform 77"/>
          <p:cNvSpPr/>
          <p:nvPr/>
        </p:nvSpPr>
        <p:spPr>
          <a:xfrm>
            <a:off x="7445722" y="3136097"/>
            <a:ext cx="146763" cy="296257"/>
          </a:xfrm>
          <a:custGeom>
            <a:avLst/>
            <a:gdLst>
              <a:gd name="connsiteX0" fmla="*/ 0 w 511968"/>
              <a:gd name="connsiteY0" fmla="*/ 552450 h 1033463"/>
              <a:gd name="connsiteX1" fmla="*/ 371475 w 511968"/>
              <a:gd name="connsiteY1" fmla="*/ 0 h 1033463"/>
              <a:gd name="connsiteX2" fmla="*/ 280987 w 511968"/>
              <a:gd name="connsiteY2" fmla="*/ 411956 h 1033463"/>
              <a:gd name="connsiteX3" fmla="*/ 511968 w 511968"/>
              <a:gd name="connsiteY3" fmla="*/ 411956 h 1033463"/>
              <a:gd name="connsiteX4" fmla="*/ 133350 w 511968"/>
              <a:gd name="connsiteY4" fmla="*/ 1033463 h 1033463"/>
              <a:gd name="connsiteX5" fmla="*/ 235743 w 511968"/>
              <a:gd name="connsiteY5" fmla="*/ 554831 h 1033463"/>
              <a:gd name="connsiteX6" fmla="*/ 0 w 511968"/>
              <a:gd name="connsiteY6" fmla="*/ 552450 h 103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968" h="1033463">
                <a:moveTo>
                  <a:pt x="0" y="552450"/>
                </a:moveTo>
                <a:lnTo>
                  <a:pt x="371475" y="0"/>
                </a:lnTo>
                <a:lnTo>
                  <a:pt x="280987" y="411956"/>
                </a:lnTo>
                <a:lnTo>
                  <a:pt x="511968" y="411956"/>
                </a:lnTo>
                <a:lnTo>
                  <a:pt x="133350" y="1033463"/>
                </a:lnTo>
                <a:lnTo>
                  <a:pt x="235743" y="554831"/>
                </a:lnTo>
                <a:lnTo>
                  <a:pt x="0" y="55245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2" tIns="45711" rIns="91422" bIns="45711" numCol="1" spcCol="0" rtlCol="0" fromWordArt="0" anchor="ctr" anchorCtr="0" forceAA="0" compatLnSpc="1">
            <a:prstTxWarp prst="textNoShape">
              <a:avLst/>
            </a:prstTxWarp>
            <a:noAutofit/>
          </a:bodyPr>
          <a:lstStyle/>
          <a:p>
            <a:pPr algn="ctr" defTabSz="870123"/>
            <a:endParaRPr lang="en-US" sz="1799">
              <a:solidFill>
                <a:srgbClr val="FFFFFF"/>
              </a:solidFill>
            </a:endParaRPr>
          </a:p>
        </p:txBody>
      </p:sp>
      <p:sp>
        <p:nvSpPr>
          <p:cNvPr id="79" name="Rectangle 78"/>
          <p:cNvSpPr/>
          <p:nvPr/>
        </p:nvSpPr>
        <p:spPr bwMode="auto">
          <a:xfrm>
            <a:off x="7725261" y="3091610"/>
            <a:ext cx="1153023" cy="50813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defTabSz="1218209" fontAlgn="base">
              <a:lnSpc>
                <a:spcPct val="90000"/>
              </a:lnSpc>
              <a:spcBef>
                <a:spcPts val="839"/>
              </a:spcBef>
              <a:spcAft>
                <a:spcPct val="0"/>
              </a:spcAft>
              <a:buClr>
                <a:srgbClr val="D2D2D2">
                  <a:lumMod val="75000"/>
                </a:srgbClr>
              </a:buClr>
              <a:buSzPct val="100000"/>
            </a:pPr>
            <a:r>
              <a:rPr lang="en-US" sz="1199" dirty="0">
                <a:solidFill>
                  <a:srgbClr val="505050"/>
                </a:solidFill>
                <a:cs typeface="Segoe UI" pitchFamily="34" charset="0"/>
              </a:rPr>
              <a:t>VPN tunnel (Windows Azure Virtual Network)</a:t>
            </a:r>
          </a:p>
        </p:txBody>
      </p:sp>
      <p:sp>
        <p:nvSpPr>
          <p:cNvPr id="80" name="Freeform 79"/>
          <p:cNvSpPr/>
          <p:nvPr/>
        </p:nvSpPr>
        <p:spPr>
          <a:xfrm>
            <a:off x="7306271" y="3492766"/>
            <a:ext cx="425662" cy="339577"/>
          </a:xfrm>
          <a:custGeom>
            <a:avLst/>
            <a:gdLst/>
            <a:ahLst/>
            <a:cxnLst/>
            <a:rect l="l" t="t" r="r" b="b"/>
            <a:pathLst>
              <a:path w="6391275" h="5098703">
                <a:moveTo>
                  <a:pt x="6391275" y="2425601"/>
                </a:moveTo>
                <a:lnTo>
                  <a:pt x="6391275" y="3730338"/>
                </a:lnTo>
                <a:lnTo>
                  <a:pt x="6315076" y="3771901"/>
                </a:lnTo>
                <a:lnTo>
                  <a:pt x="6315076" y="3990976"/>
                </a:lnTo>
                <a:lnTo>
                  <a:pt x="4314826" y="5095876"/>
                </a:lnTo>
                <a:lnTo>
                  <a:pt x="4314826" y="3571876"/>
                </a:lnTo>
                <a:close/>
                <a:moveTo>
                  <a:pt x="1" y="2383559"/>
                </a:moveTo>
                <a:lnTo>
                  <a:pt x="933451" y="2898775"/>
                </a:lnTo>
                <a:cubicBezTo>
                  <a:pt x="1231901" y="3633258"/>
                  <a:pt x="2025651" y="4297892"/>
                  <a:pt x="3302001" y="4213225"/>
                </a:cubicBezTo>
                <a:lnTo>
                  <a:pt x="4267202" y="4746998"/>
                </a:lnTo>
                <a:lnTo>
                  <a:pt x="4267202" y="5098703"/>
                </a:lnTo>
                <a:lnTo>
                  <a:pt x="3289301" y="4556125"/>
                </a:lnTo>
                <a:cubicBezTo>
                  <a:pt x="2705101" y="4655608"/>
                  <a:pt x="1517651" y="4551892"/>
                  <a:pt x="939801" y="3254375"/>
                </a:cubicBezTo>
                <a:lnTo>
                  <a:pt x="95251" y="2803525"/>
                </a:lnTo>
                <a:lnTo>
                  <a:pt x="107951" y="2600325"/>
                </a:lnTo>
                <a:lnTo>
                  <a:pt x="1" y="2548509"/>
                </a:lnTo>
                <a:close/>
                <a:moveTo>
                  <a:pt x="1" y="1989137"/>
                </a:moveTo>
                <a:lnTo>
                  <a:pt x="955676" y="2522537"/>
                </a:lnTo>
                <a:cubicBezTo>
                  <a:pt x="1254126" y="3257020"/>
                  <a:pt x="2035176" y="3918479"/>
                  <a:pt x="3311526" y="3833812"/>
                </a:cubicBezTo>
                <a:lnTo>
                  <a:pt x="4267202" y="4365447"/>
                </a:lnTo>
                <a:lnTo>
                  <a:pt x="4267202" y="4719255"/>
                </a:lnTo>
                <a:lnTo>
                  <a:pt x="3298826" y="4176712"/>
                </a:lnTo>
                <a:cubicBezTo>
                  <a:pt x="2733676" y="4250795"/>
                  <a:pt x="1476376" y="4089929"/>
                  <a:pt x="949326" y="2874962"/>
                </a:cubicBezTo>
                <a:lnTo>
                  <a:pt x="1" y="2357437"/>
                </a:lnTo>
                <a:close/>
                <a:moveTo>
                  <a:pt x="295275" y="1543050"/>
                </a:moveTo>
                <a:lnTo>
                  <a:pt x="304800" y="2009775"/>
                </a:lnTo>
                <a:lnTo>
                  <a:pt x="800100" y="2247900"/>
                </a:lnTo>
                <a:lnTo>
                  <a:pt x="790575" y="1809750"/>
                </a:lnTo>
                <a:close/>
                <a:moveTo>
                  <a:pt x="0" y="1212850"/>
                </a:moveTo>
                <a:lnTo>
                  <a:pt x="923925" y="1743075"/>
                </a:lnTo>
                <a:cubicBezTo>
                  <a:pt x="1000468" y="1970904"/>
                  <a:pt x="1130137" y="2190049"/>
                  <a:pt x="1304926" y="2382284"/>
                </a:cubicBezTo>
                <a:lnTo>
                  <a:pt x="1304926" y="2879484"/>
                </a:lnTo>
                <a:lnTo>
                  <a:pt x="1350646" y="2879484"/>
                </a:lnTo>
                <a:lnTo>
                  <a:pt x="1350646" y="2433597"/>
                </a:lnTo>
                <a:cubicBezTo>
                  <a:pt x="1403139" y="2488947"/>
                  <a:pt x="1459595" y="2541686"/>
                  <a:pt x="1520381" y="2590602"/>
                </a:cubicBezTo>
                <a:lnTo>
                  <a:pt x="1520381" y="3068657"/>
                </a:lnTo>
                <a:lnTo>
                  <a:pt x="1566100" y="3068657"/>
                </a:lnTo>
                <a:lnTo>
                  <a:pt x="1566101" y="2627252"/>
                </a:lnTo>
                <a:cubicBezTo>
                  <a:pt x="1617835" y="2670370"/>
                  <a:pt x="1673152" y="2709994"/>
                  <a:pt x="1731614" y="2746001"/>
                </a:cubicBezTo>
                <a:lnTo>
                  <a:pt x="1742949" y="3223942"/>
                </a:lnTo>
                <a:lnTo>
                  <a:pt x="1788656" y="3222858"/>
                </a:lnTo>
                <a:lnTo>
                  <a:pt x="1778075" y="2776681"/>
                </a:lnTo>
                <a:cubicBezTo>
                  <a:pt x="1837674" y="2813370"/>
                  <a:pt x="1899757" y="2847350"/>
                  <a:pt x="1964559" y="2877488"/>
                </a:cubicBezTo>
                <a:lnTo>
                  <a:pt x="1981233" y="3426895"/>
                </a:lnTo>
                <a:lnTo>
                  <a:pt x="2034505" y="3424814"/>
                </a:lnTo>
                <a:lnTo>
                  <a:pt x="2018638" y="2901972"/>
                </a:lnTo>
                <a:cubicBezTo>
                  <a:pt x="2097878" y="2940009"/>
                  <a:pt x="2181162" y="2971980"/>
                  <a:pt x="2267598" y="2998541"/>
                </a:cubicBezTo>
                <a:lnTo>
                  <a:pt x="2264415" y="3550348"/>
                </a:lnTo>
                <a:lnTo>
                  <a:pt x="2317728" y="3550192"/>
                </a:lnTo>
                <a:lnTo>
                  <a:pt x="2320771" y="3022436"/>
                </a:lnTo>
                <a:lnTo>
                  <a:pt x="2332635" y="3017005"/>
                </a:lnTo>
                <a:cubicBezTo>
                  <a:pt x="2627413" y="3102030"/>
                  <a:pt x="2955288" y="3129953"/>
                  <a:pt x="3305175" y="3082925"/>
                </a:cubicBezTo>
                <a:lnTo>
                  <a:pt x="4267200" y="3590925"/>
                </a:lnTo>
                <a:cubicBezTo>
                  <a:pt x="4267200" y="3825875"/>
                  <a:pt x="4267201" y="4089399"/>
                  <a:pt x="4267201" y="4324349"/>
                </a:cubicBezTo>
                <a:lnTo>
                  <a:pt x="3314700" y="3790950"/>
                </a:lnTo>
                <a:cubicBezTo>
                  <a:pt x="2971799" y="3849687"/>
                  <a:pt x="1547812" y="3841750"/>
                  <a:pt x="971550" y="2495550"/>
                </a:cubicBezTo>
                <a:lnTo>
                  <a:pt x="3175" y="1952625"/>
                </a:lnTo>
                <a:cubicBezTo>
                  <a:pt x="2117" y="1714500"/>
                  <a:pt x="1058" y="1450975"/>
                  <a:pt x="0" y="1212850"/>
                </a:cubicBezTo>
                <a:close/>
                <a:moveTo>
                  <a:pt x="2133600" y="0"/>
                </a:moveTo>
                <a:lnTo>
                  <a:pt x="6381750" y="2390775"/>
                </a:lnTo>
                <a:lnTo>
                  <a:pt x="4286250" y="3543300"/>
                </a:lnTo>
                <a:lnTo>
                  <a:pt x="3314700" y="3038475"/>
                </a:lnTo>
                <a:cubicBezTo>
                  <a:pt x="3001744" y="3094571"/>
                  <a:pt x="2682382" y="3074710"/>
                  <a:pt x="2383073" y="2993915"/>
                </a:cubicBezTo>
                <a:lnTo>
                  <a:pt x="2581061" y="2903278"/>
                </a:lnTo>
                <a:lnTo>
                  <a:pt x="2559080" y="2855262"/>
                </a:lnTo>
                <a:lnTo>
                  <a:pt x="2312485" y="2968151"/>
                </a:lnTo>
                <a:lnTo>
                  <a:pt x="2299906" y="2968188"/>
                </a:lnTo>
                <a:cubicBezTo>
                  <a:pt x="2216408" y="2944229"/>
                  <a:pt x="2135238" y="2913807"/>
                  <a:pt x="2056879" y="2878016"/>
                </a:cubicBezTo>
                <a:lnTo>
                  <a:pt x="2274315" y="2768816"/>
                </a:lnTo>
                <a:lnTo>
                  <a:pt x="2250615" y="2721624"/>
                </a:lnTo>
                <a:lnTo>
                  <a:pt x="2008255" y="2843342"/>
                </a:lnTo>
                <a:lnTo>
                  <a:pt x="1984522" y="2844269"/>
                </a:lnTo>
                <a:cubicBezTo>
                  <a:pt x="1924523" y="2816817"/>
                  <a:pt x="1866636" y="2785598"/>
                  <a:pt x="1811360" y="2750619"/>
                </a:cubicBezTo>
                <a:lnTo>
                  <a:pt x="1997992" y="2659444"/>
                </a:lnTo>
                <a:lnTo>
                  <a:pt x="1977924" y="2618366"/>
                </a:lnTo>
                <a:lnTo>
                  <a:pt x="1769360" y="2720255"/>
                </a:lnTo>
                <a:lnTo>
                  <a:pt x="1762547" y="2720416"/>
                </a:lnTo>
                <a:cubicBezTo>
                  <a:pt x="1702534" y="2684475"/>
                  <a:pt x="1645587" y="2644394"/>
                  <a:pt x="1591906" y="2600806"/>
                </a:cubicBezTo>
                <a:lnTo>
                  <a:pt x="1788735" y="2510365"/>
                </a:lnTo>
                <a:lnTo>
                  <a:pt x="1769647" y="2468822"/>
                </a:lnTo>
                <a:lnTo>
                  <a:pt x="1558727" y="2565737"/>
                </a:lnTo>
                <a:lnTo>
                  <a:pt x="1547136" y="2565737"/>
                </a:lnTo>
                <a:cubicBezTo>
                  <a:pt x="1487544" y="2517427"/>
                  <a:pt x="1431517" y="2465629"/>
                  <a:pt x="1380459" y="2409791"/>
                </a:cubicBezTo>
                <a:lnTo>
                  <a:pt x="1573281" y="2321192"/>
                </a:lnTo>
                <a:lnTo>
                  <a:pt x="1554192" y="2279649"/>
                </a:lnTo>
                <a:lnTo>
                  <a:pt x="1347452" y="2374643"/>
                </a:lnTo>
                <a:cubicBezTo>
                  <a:pt x="1172390" y="2186039"/>
                  <a:pt x="1041591" y="1965276"/>
                  <a:pt x="971550" y="1724025"/>
                </a:cubicBezTo>
                <a:lnTo>
                  <a:pt x="0" y="1171575"/>
                </a:lnTo>
                <a:close/>
              </a:path>
            </a:pathLst>
          </a:custGeom>
          <a:solidFill>
            <a:schemeClr val="accent3"/>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70123"/>
            <a:endParaRPr lang="en-US" sz="1799" dirty="0">
              <a:solidFill>
                <a:prstClr val="white"/>
              </a:solidFill>
            </a:endParaRPr>
          </a:p>
        </p:txBody>
      </p:sp>
      <p:grpSp>
        <p:nvGrpSpPr>
          <p:cNvPr id="90" name="Group 89"/>
          <p:cNvGrpSpPr/>
          <p:nvPr/>
        </p:nvGrpSpPr>
        <p:grpSpPr>
          <a:xfrm>
            <a:off x="11045816" y="3448864"/>
            <a:ext cx="600699" cy="473809"/>
            <a:chOff x="7151370" y="5486026"/>
            <a:chExt cx="759494" cy="599061"/>
          </a:xfrm>
          <a:solidFill>
            <a:schemeClr val="accent2"/>
          </a:solidFill>
        </p:grpSpPr>
        <p:sp>
          <p:nvSpPr>
            <p:cNvPr id="91" name="Freeform 90"/>
            <p:cNvSpPr/>
            <p:nvPr/>
          </p:nvSpPr>
          <p:spPr>
            <a:xfrm>
              <a:off x="7151370" y="5486026"/>
              <a:ext cx="320839" cy="59906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grpFill/>
            <a:ln w="9525" cap="flat" cmpd="sng" algn="ctr">
              <a:noFill/>
              <a:prstDash val="solid"/>
            </a:ln>
            <a:effectLst/>
          </p:spPr>
          <p:txBody>
            <a:bodyPr vert="horz" wrap="square" lIns="91417" tIns="45709" rIns="91417" bIns="45709" numCol="1" rtlCol="0" anchor="ctr" anchorCtr="0" compatLnSpc="1">
              <a:prstTxWarp prst="textNoShape">
                <a:avLst/>
              </a:prstTxWarp>
            </a:bodyPr>
            <a:lstStyle/>
            <a:p>
              <a:pPr algn="ctr" defTabSz="913909" fontAlgn="base">
                <a:spcBef>
                  <a:spcPct val="0"/>
                </a:spcBef>
                <a:spcAft>
                  <a:spcPct val="0"/>
                </a:spcAft>
                <a:defRPr/>
              </a:pPr>
              <a:endParaRPr lang="en-US" sz="2200" kern="0" dirty="0">
                <a:gradFill>
                  <a:gsLst>
                    <a:gs pos="0">
                      <a:srgbClr val="FFFFFF"/>
                    </a:gs>
                    <a:gs pos="100000">
                      <a:srgbClr val="FFFFFF"/>
                    </a:gs>
                  </a:gsLst>
                  <a:lin ang="5400000" scaled="0"/>
                </a:gradFill>
              </a:endParaRPr>
            </a:p>
          </p:txBody>
        </p:sp>
        <p:grpSp>
          <p:nvGrpSpPr>
            <p:cNvPr id="92" name="Group 91"/>
            <p:cNvGrpSpPr/>
            <p:nvPr/>
          </p:nvGrpSpPr>
          <p:grpSpPr>
            <a:xfrm>
              <a:off x="7465705" y="5753034"/>
              <a:ext cx="445159" cy="324804"/>
              <a:chOff x="7503805" y="5667309"/>
              <a:chExt cx="445159" cy="324804"/>
            </a:xfrm>
            <a:grpFill/>
          </p:grpSpPr>
          <p:sp>
            <p:nvSpPr>
              <p:cNvPr id="93" name="Flowchart: Magnetic Disk 92"/>
              <p:cNvSpPr/>
              <p:nvPr>
                <p:custDataLst>
                  <p:tags r:id="rId2"/>
                </p:custDataLst>
              </p:nvPr>
            </p:nvSpPr>
            <p:spPr>
              <a:xfrm>
                <a:off x="7503805" y="5755518"/>
                <a:ext cx="177267" cy="176416"/>
              </a:xfrm>
              <a:prstGeom prst="flowChartMagneticDisk">
                <a:avLst/>
              </a:prstGeom>
              <a:grpFill/>
              <a:ln w="3175" cap="flat" cmpd="sng" algn="ctr">
                <a:solidFill>
                  <a:schemeClr val="bg1"/>
                </a:solidFill>
                <a:prstDash val="solid"/>
              </a:ln>
              <a:effectLst/>
            </p:spPr>
            <p:txBody>
              <a:bodyPr wrap="none" rtlCol="0" anchor="ctr"/>
              <a:lstStyle/>
              <a:p>
                <a:pPr algn="ctr" defTabSz="1242592"/>
                <a:endParaRPr lang="en-US" sz="1001" kern="0" dirty="0">
                  <a:ln>
                    <a:solidFill>
                      <a:srgbClr val="FFFFFF">
                        <a:alpha val="0"/>
                      </a:srgbClr>
                    </a:solidFill>
                  </a:ln>
                  <a:solidFill>
                    <a:srgbClr val="FFFFFF"/>
                  </a:solidFill>
                </a:endParaRPr>
              </a:p>
            </p:txBody>
          </p:sp>
          <p:sp>
            <p:nvSpPr>
              <p:cNvPr id="94" name="Flowchart: Magnetic Disk 93"/>
              <p:cNvSpPr/>
              <p:nvPr>
                <p:custDataLst>
                  <p:tags r:id="rId3"/>
                </p:custDataLst>
              </p:nvPr>
            </p:nvSpPr>
            <p:spPr>
              <a:xfrm>
                <a:off x="7683064" y="5667309"/>
                <a:ext cx="177267" cy="176416"/>
              </a:xfrm>
              <a:prstGeom prst="flowChartMagneticDisk">
                <a:avLst/>
              </a:prstGeom>
              <a:grpFill/>
              <a:ln w="3175" cap="flat" cmpd="sng" algn="ctr">
                <a:solidFill>
                  <a:schemeClr val="bg1"/>
                </a:solidFill>
                <a:prstDash val="solid"/>
              </a:ln>
              <a:effectLst/>
            </p:spPr>
            <p:txBody>
              <a:bodyPr wrap="none" rtlCol="0" anchor="ctr"/>
              <a:lstStyle/>
              <a:p>
                <a:pPr algn="ctr" defTabSz="1242592"/>
                <a:endParaRPr lang="en-US" sz="1001" kern="0" dirty="0">
                  <a:ln>
                    <a:solidFill>
                      <a:srgbClr val="FFFFFF">
                        <a:alpha val="0"/>
                      </a:srgbClr>
                    </a:solidFill>
                  </a:ln>
                  <a:solidFill>
                    <a:srgbClr val="FFFFFF"/>
                  </a:solidFill>
                </a:endParaRPr>
              </a:p>
            </p:txBody>
          </p:sp>
          <p:sp>
            <p:nvSpPr>
              <p:cNvPr id="95" name="Flowchart: Magnetic Disk 94"/>
              <p:cNvSpPr/>
              <p:nvPr>
                <p:custDataLst>
                  <p:tags r:id="rId4"/>
                </p:custDataLst>
              </p:nvPr>
            </p:nvSpPr>
            <p:spPr>
              <a:xfrm>
                <a:off x="7771697" y="5733520"/>
                <a:ext cx="177267" cy="176416"/>
              </a:xfrm>
              <a:prstGeom prst="flowChartMagneticDisk">
                <a:avLst/>
              </a:prstGeom>
              <a:grpFill/>
              <a:ln w="3175" cap="flat" cmpd="sng" algn="ctr">
                <a:solidFill>
                  <a:schemeClr val="bg1"/>
                </a:solidFill>
                <a:prstDash val="solid"/>
              </a:ln>
              <a:effectLst/>
            </p:spPr>
            <p:txBody>
              <a:bodyPr wrap="none" rtlCol="0" anchor="ctr"/>
              <a:lstStyle/>
              <a:p>
                <a:pPr algn="ctr" defTabSz="1242592"/>
                <a:endParaRPr lang="en-US" sz="1001" kern="0" dirty="0">
                  <a:ln>
                    <a:solidFill>
                      <a:srgbClr val="FFFFFF">
                        <a:alpha val="0"/>
                      </a:srgbClr>
                    </a:solidFill>
                  </a:ln>
                  <a:solidFill>
                    <a:srgbClr val="FFFFFF"/>
                  </a:solidFill>
                </a:endParaRPr>
              </a:p>
            </p:txBody>
          </p:sp>
          <p:sp>
            <p:nvSpPr>
              <p:cNvPr id="96" name="Flowchart: Magnetic Disk 95"/>
              <p:cNvSpPr/>
              <p:nvPr>
                <p:custDataLst>
                  <p:tags r:id="rId5"/>
                </p:custDataLst>
              </p:nvPr>
            </p:nvSpPr>
            <p:spPr>
              <a:xfrm>
                <a:off x="7616336" y="5815697"/>
                <a:ext cx="177267" cy="176416"/>
              </a:xfrm>
              <a:prstGeom prst="flowChartMagneticDisk">
                <a:avLst/>
              </a:prstGeom>
              <a:grpFill/>
              <a:ln w="3175" cap="flat" cmpd="sng" algn="ctr">
                <a:solidFill>
                  <a:schemeClr val="bg1"/>
                </a:solidFill>
                <a:prstDash val="solid"/>
              </a:ln>
              <a:effectLst/>
            </p:spPr>
            <p:txBody>
              <a:bodyPr wrap="none" rtlCol="0" anchor="ctr"/>
              <a:lstStyle/>
              <a:p>
                <a:pPr algn="ctr" defTabSz="1242592"/>
                <a:endParaRPr lang="en-US" sz="1001" kern="0" dirty="0">
                  <a:ln>
                    <a:solidFill>
                      <a:srgbClr val="FFFFFF">
                        <a:alpha val="0"/>
                      </a:srgbClr>
                    </a:solidFill>
                  </a:ln>
                  <a:solidFill>
                    <a:srgbClr val="FFFFFF"/>
                  </a:solidFill>
                </a:endParaRPr>
              </a:p>
            </p:txBody>
          </p:sp>
        </p:grpSp>
      </p:grpSp>
      <p:sp>
        <p:nvSpPr>
          <p:cNvPr id="97" name="Rectangle 96"/>
          <p:cNvSpPr/>
          <p:nvPr/>
        </p:nvSpPr>
        <p:spPr bwMode="auto">
          <a:xfrm>
            <a:off x="10948145" y="3972193"/>
            <a:ext cx="796042" cy="33875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algn="ctr" defTabSz="1218209" fontAlgn="base">
              <a:lnSpc>
                <a:spcPct val="90000"/>
              </a:lnSpc>
              <a:spcBef>
                <a:spcPts val="839"/>
              </a:spcBef>
              <a:spcAft>
                <a:spcPct val="0"/>
              </a:spcAft>
              <a:buClr>
                <a:srgbClr val="D2D2D2">
                  <a:lumMod val="75000"/>
                </a:srgbClr>
              </a:buClr>
              <a:buSzPct val="100000"/>
            </a:pPr>
            <a:r>
              <a:rPr lang="en-US" sz="1199" dirty="0">
                <a:solidFill>
                  <a:srgbClr val="505050"/>
                </a:solidFill>
                <a:cs typeface="Segoe UI" pitchFamily="34" charset="0"/>
              </a:rPr>
              <a:t>Secondary replica</a:t>
            </a:r>
          </a:p>
        </p:txBody>
      </p:sp>
      <p:sp>
        <p:nvSpPr>
          <p:cNvPr id="99" name="Rectangle 98"/>
          <p:cNvSpPr/>
          <p:nvPr/>
        </p:nvSpPr>
        <p:spPr bwMode="auto">
          <a:xfrm>
            <a:off x="9932701" y="3350515"/>
            <a:ext cx="1051804" cy="33875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algn="ctr" defTabSz="1218209" fontAlgn="base">
              <a:lnSpc>
                <a:spcPct val="90000"/>
              </a:lnSpc>
              <a:spcBef>
                <a:spcPts val="839"/>
              </a:spcBef>
              <a:spcAft>
                <a:spcPct val="0"/>
              </a:spcAft>
              <a:buClr>
                <a:srgbClr val="D2D2D2">
                  <a:lumMod val="75000"/>
                </a:srgbClr>
              </a:buClr>
              <a:buSzPct val="100000"/>
            </a:pPr>
            <a:r>
              <a:rPr lang="en-US" sz="1199" dirty="0">
                <a:solidFill>
                  <a:srgbClr val="505050"/>
                </a:solidFill>
                <a:cs typeface="Segoe UI" pitchFamily="34" charset="0"/>
              </a:rPr>
              <a:t>Synchronous commit</a:t>
            </a:r>
          </a:p>
        </p:txBody>
      </p:sp>
      <p:sp>
        <p:nvSpPr>
          <p:cNvPr id="102" name="Down Arrow 101"/>
          <p:cNvSpPr/>
          <p:nvPr>
            <p:custDataLst>
              <p:tags r:id="rId1"/>
            </p:custDataLst>
          </p:nvPr>
        </p:nvSpPr>
        <p:spPr>
          <a:xfrm rot="16200000">
            <a:off x="10378271" y="3395258"/>
            <a:ext cx="110188" cy="793642"/>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0" tIns="45706" rIns="91410" bIns="45706" rtlCol="0" anchor="ctr"/>
          <a:lstStyle/>
          <a:p>
            <a:pPr algn="ctr" defTabSz="870123"/>
            <a:endParaRPr lang="en-US" sz="1799">
              <a:solidFill>
                <a:srgbClr val="000000"/>
              </a:solidFill>
            </a:endParaRPr>
          </a:p>
        </p:txBody>
      </p:sp>
      <p:pic>
        <p:nvPicPr>
          <p:cNvPr id="77136" name="Picture 336" descr="http://www.userlogos.org/files/logos/spaljeni/lufthansa-white.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12142" y="4655827"/>
            <a:ext cx="2370739" cy="1706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526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ectangle 104"/>
          <p:cNvSpPr/>
          <p:nvPr/>
        </p:nvSpPr>
        <p:spPr bwMode="auto">
          <a:xfrm>
            <a:off x="794040" y="1041306"/>
            <a:ext cx="4638200" cy="817222"/>
          </a:xfrm>
          <a:prstGeom prst="rect">
            <a:avLst/>
          </a:prstGeom>
          <a:gradFill>
            <a:gsLst>
              <a:gs pos="0">
                <a:schemeClr val="bg1"/>
              </a:gs>
              <a:gs pos="35000">
                <a:schemeClr val="bg1"/>
              </a:gs>
              <a:gs pos="100000">
                <a:schemeClr val="bg1"/>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tlCol="0" anchor="ctr">
            <a:prstTxWarp prst="textNoShape">
              <a:avLst/>
            </a:prstTxWarp>
          </a:bodyPr>
          <a:lstStyle/>
          <a:p>
            <a:pPr algn="ctr" defTabSz="466070"/>
            <a:endParaRPr lang="en-US" sz="2447" dirty="0">
              <a:solidFill>
                <a:srgbClr val="5F9632"/>
              </a:solidFill>
            </a:endParaRPr>
          </a:p>
        </p:txBody>
      </p:sp>
      <p:sp>
        <p:nvSpPr>
          <p:cNvPr id="94" name="Rounded Rectangle 93"/>
          <p:cNvSpPr/>
          <p:nvPr/>
        </p:nvSpPr>
        <p:spPr bwMode="auto">
          <a:xfrm>
            <a:off x="794040" y="2579213"/>
            <a:ext cx="4638200" cy="1390707"/>
          </a:xfrm>
          <a:prstGeom prst="roundRect">
            <a:avLst>
              <a:gd name="adj" fmla="val 3931"/>
            </a:avLst>
          </a:prstGeom>
          <a:gradFill>
            <a:gsLst>
              <a:gs pos="0">
                <a:schemeClr val="bg1"/>
              </a:gs>
              <a:gs pos="35000">
                <a:schemeClr val="bg1"/>
              </a:gs>
              <a:gs pos="100000">
                <a:schemeClr val="bg1"/>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tlCol="0" anchor="ctr">
            <a:prstTxWarp prst="textNoShape">
              <a:avLst/>
            </a:prstTxWarp>
          </a:bodyPr>
          <a:lstStyle/>
          <a:p>
            <a:pPr algn="ctr" defTabSz="466070"/>
            <a:endParaRPr lang="en-US" sz="2447" dirty="0">
              <a:solidFill>
                <a:srgbClr val="5F9632"/>
              </a:solidFill>
            </a:endParaRPr>
          </a:p>
        </p:txBody>
      </p:sp>
      <p:sp>
        <p:nvSpPr>
          <p:cNvPr id="95" name="Left Arrow 94"/>
          <p:cNvSpPr/>
          <p:nvPr/>
        </p:nvSpPr>
        <p:spPr bwMode="auto">
          <a:xfrm rot="9837617">
            <a:off x="2005223" y="2719397"/>
            <a:ext cx="1195311" cy="520680"/>
          </a:xfrm>
          <a:prstGeom prst="leftArrow">
            <a:avLst>
              <a:gd name="adj1" fmla="val 50000"/>
              <a:gd name="adj2" fmla="val 37924"/>
            </a:avLst>
          </a:prstGeom>
          <a:gradFill rotWithShape="1">
            <a:gsLst>
              <a:gs pos="0">
                <a:srgbClr val="5F9632">
                  <a:tint val="50000"/>
                  <a:satMod val="300000"/>
                </a:srgbClr>
              </a:gs>
              <a:gs pos="35000">
                <a:srgbClr val="5F9632">
                  <a:tint val="37000"/>
                  <a:satMod val="300000"/>
                </a:srgbClr>
              </a:gs>
              <a:gs pos="100000">
                <a:srgbClr val="5F9632">
                  <a:tint val="15000"/>
                  <a:satMod val="350000"/>
                </a:srgbClr>
              </a:gs>
            </a:gsLst>
            <a:lin ang="16200000" scaled="1"/>
          </a:gradFill>
          <a:ln w="9525" cap="flat" cmpd="sng" algn="ctr">
            <a:solidFill>
              <a:srgbClr val="5F9632">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pPr defTabSz="932138">
              <a:defRPr/>
            </a:pPr>
            <a:endParaRPr lang="en-US" sz="1835" kern="0" dirty="0">
              <a:solidFill>
                <a:srgbClr val="5F9632"/>
              </a:solidFill>
              <a:latin typeface="Arial"/>
            </a:endParaRPr>
          </a:p>
        </p:txBody>
      </p:sp>
      <p:sp>
        <p:nvSpPr>
          <p:cNvPr id="96" name="Left Arrow 95"/>
          <p:cNvSpPr/>
          <p:nvPr/>
        </p:nvSpPr>
        <p:spPr bwMode="auto">
          <a:xfrm rot="11578410">
            <a:off x="2005222" y="3266780"/>
            <a:ext cx="1186099" cy="458376"/>
          </a:xfrm>
          <a:prstGeom prst="leftArrow">
            <a:avLst>
              <a:gd name="adj1" fmla="val 50000"/>
              <a:gd name="adj2" fmla="val 37924"/>
            </a:avLst>
          </a:prstGeom>
          <a:gradFill rotWithShape="1">
            <a:gsLst>
              <a:gs pos="0">
                <a:srgbClr val="5F9632">
                  <a:tint val="50000"/>
                  <a:satMod val="300000"/>
                </a:srgbClr>
              </a:gs>
              <a:gs pos="35000">
                <a:srgbClr val="5F9632">
                  <a:tint val="37000"/>
                  <a:satMod val="300000"/>
                </a:srgbClr>
              </a:gs>
              <a:gs pos="100000">
                <a:srgbClr val="5F9632">
                  <a:tint val="15000"/>
                  <a:satMod val="350000"/>
                </a:srgbClr>
              </a:gs>
            </a:gsLst>
            <a:lin ang="16200000" scaled="1"/>
          </a:gradFill>
          <a:ln w="9525" cap="flat" cmpd="sng" algn="ctr">
            <a:solidFill>
              <a:srgbClr val="5F9632">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pPr defTabSz="932138">
              <a:defRPr/>
            </a:pPr>
            <a:endParaRPr lang="en-US" sz="1835" kern="0" dirty="0">
              <a:solidFill>
                <a:srgbClr val="5F9632"/>
              </a:solidFill>
              <a:latin typeface="Arial"/>
            </a:endParaRPr>
          </a:p>
        </p:txBody>
      </p:sp>
      <p:sp>
        <p:nvSpPr>
          <p:cNvPr id="97" name="Up-Down Arrow 96"/>
          <p:cNvSpPr/>
          <p:nvPr/>
        </p:nvSpPr>
        <p:spPr bwMode="auto">
          <a:xfrm>
            <a:off x="1500844" y="1909758"/>
            <a:ext cx="711658" cy="838873"/>
          </a:xfrm>
          <a:prstGeom prst="upDownArrow">
            <a:avLst>
              <a:gd name="adj1" fmla="val 50964"/>
              <a:gd name="adj2" fmla="val 34004"/>
            </a:avLst>
          </a:prstGeom>
          <a:gradFill rotWithShape="1">
            <a:gsLst>
              <a:gs pos="0">
                <a:schemeClr val="bg1">
                  <a:lumMod val="85000"/>
                </a:schemeClr>
              </a:gs>
              <a:gs pos="35000">
                <a:schemeClr val="bg1">
                  <a:lumMod val="85000"/>
                </a:schemeClr>
              </a:gs>
              <a:gs pos="100000">
                <a:schemeClr val="bg1">
                  <a:lumMod val="75000"/>
                </a:schemeClr>
              </a:gs>
            </a:gsLst>
            <a:lin ang="16200000" scaled="1"/>
          </a:gradFill>
          <a:ln w="9525" cap="flat" cmpd="sng" algn="ctr">
            <a:solidFill>
              <a:schemeClr val="tx1">
                <a:lumMod val="95000"/>
                <a:lumOff val="5000"/>
              </a:schemeClr>
            </a:solidFill>
            <a:prstDash val="solid"/>
            <a:headEnd type="none" w="med" len="med"/>
            <a:tailEnd type="none" w="med" len="med"/>
          </a:ln>
          <a:effectLst>
            <a:outerShdw blurRad="40000" dist="20000" dir="5400000" rotWithShape="0">
              <a:srgbClr val="000000">
                <a:alpha val="38000"/>
              </a:srgbClr>
            </a:outerShdw>
          </a:effectLst>
        </p:spPr>
        <p:txBody>
          <a:bodyPr anchor="ctr"/>
          <a:lstStyle/>
          <a:p>
            <a:pPr algn="ctr" defTabSz="932138">
              <a:defRPr/>
            </a:pPr>
            <a:endParaRPr lang="en-US" sz="1835" kern="0" dirty="0">
              <a:solidFill>
                <a:srgbClr val="5F9632"/>
              </a:solidFill>
              <a:latin typeface="Arial"/>
            </a:endParaRPr>
          </a:p>
        </p:txBody>
      </p:sp>
      <p:pic>
        <p:nvPicPr>
          <p:cNvPr id="100" name="Picture 82" descr="CloudStorageService-Grp-2.pn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285089" y="3274144"/>
            <a:ext cx="488915" cy="560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 name="Picture 83" descr="CloudStorageService-Single-2.png"/>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380601" y="2771129"/>
            <a:ext cx="279692" cy="308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73"/>
          <p:cNvSpPr txBox="1"/>
          <p:nvPr/>
        </p:nvSpPr>
        <p:spPr>
          <a:xfrm>
            <a:off x="3344690" y="1304801"/>
            <a:ext cx="1916183" cy="294669"/>
          </a:xfrm>
          <a:prstGeom prst="rect">
            <a:avLst/>
          </a:prstGeom>
          <a:noFill/>
        </p:spPr>
        <p:txBody>
          <a:bodyPr lIns="69902" tIns="34951" rIns="69902" bIns="34951">
            <a:spAutoFit/>
          </a:bodyPr>
          <a:lstStyle/>
          <a:p>
            <a:pPr defTabSz="698964">
              <a:defRPr/>
            </a:pPr>
            <a:r>
              <a:rPr lang="en-US" sz="1428" b="1" kern="0" dirty="0">
                <a:latin typeface="Segoe UI"/>
              </a:rPr>
              <a:t>Application Servers</a:t>
            </a:r>
          </a:p>
        </p:txBody>
      </p:sp>
      <p:sp>
        <p:nvSpPr>
          <p:cNvPr id="77" name="Rounded Rectangle 76"/>
          <p:cNvSpPr/>
          <p:nvPr/>
        </p:nvSpPr>
        <p:spPr bwMode="auto">
          <a:xfrm>
            <a:off x="794040" y="4816424"/>
            <a:ext cx="4638200" cy="1493061"/>
          </a:xfrm>
          <a:prstGeom prst="roundRect">
            <a:avLst>
              <a:gd name="adj" fmla="val 3931"/>
            </a:avLst>
          </a:prstGeom>
          <a:gradFill>
            <a:gsLst>
              <a:gs pos="0">
                <a:schemeClr val="bg1"/>
              </a:gs>
              <a:gs pos="35000">
                <a:schemeClr val="bg1"/>
              </a:gs>
              <a:gs pos="100000">
                <a:schemeClr val="bg1"/>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tlCol="0" anchor="ctr">
            <a:prstTxWarp prst="textNoShape">
              <a:avLst/>
            </a:prstTxWarp>
          </a:bodyPr>
          <a:lstStyle/>
          <a:p>
            <a:pPr algn="ctr" defTabSz="466070"/>
            <a:endParaRPr lang="en-US" sz="2447" dirty="0">
              <a:solidFill>
                <a:srgbClr val="5F9632"/>
              </a:solidFill>
            </a:endParaRPr>
          </a:p>
        </p:txBody>
      </p:sp>
      <p:grpSp>
        <p:nvGrpSpPr>
          <p:cNvPr id="78" name="Group 84"/>
          <p:cNvGrpSpPr>
            <a:grpSpLocks noChangeAspect="1"/>
          </p:cNvGrpSpPr>
          <p:nvPr/>
        </p:nvGrpSpPr>
        <p:grpSpPr bwMode="auto">
          <a:xfrm>
            <a:off x="1028705" y="4884447"/>
            <a:ext cx="1810240" cy="1330787"/>
            <a:chOff x="8541941" y="3449516"/>
            <a:chExt cx="1375787" cy="1091894"/>
          </a:xfrm>
        </p:grpSpPr>
        <p:pic>
          <p:nvPicPr>
            <p:cNvPr id="83" name="Picture 85" descr="Cloud-Lrg.png"/>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8541941" y="3449516"/>
              <a:ext cx="1375787" cy="109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Picture 86" descr="CloudStorageService-Grp-4.png"/>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8914536" y="3593348"/>
              <a:ext cx="386259" cy="390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87" descr="CloudStorageService-Grp-4.png"/>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9212252" y="3740207"/>
              <a:ext cx="386259" cy="390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2" name="Rectangle 4"/>
          <p:cNvSpPr>
            <a:spLocks noChangeArrowheads="1"/>
          </p:cNvSpPr>
          <p:nvPr/>
        </p:nvSpPr>
        <p:spPr bwMode="auto">
          <a:xfrm>
            <a:off x="3231271" y="5156058"/>
            <a:ext cx="1879332" cy="766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defTabSz="932138">
              <a:defRPr/>
            </a:pPr>
            <a:r>
              <a:rPr lang="en-US" sz="1428" b="1" kern="0" dirty="0">
                <a:solidFill>
                  <a:srgbClr val="0072C6"/>
                </a:solidFill>
                <a:latin typeface="Segoe UI" pitchFamily="34" charset="0"/>
                <a:ea typeface="Segoe UI" pitchFamily="34" charset="0"/>
                <a:cs typeface="Segoe UI" pitchFamily="34" charset="0"/>
              </a:rPr>
              <a:t>Inactive Data + </a:t>
            </a:r>
            <a:br>
              <a:rPr lang="en-US" sz="1428" b="1" kern="0" dirty="0">
                <a:solidFill>
                  <a:srgbClr val="0072C6"/>
                </a:solidFill>
                <a:latin typeface="Segoe UI" pitchFamily="34" charset="0"/>
                <a:ea typeface="Segoe UI" pitchFamily="34" charset="0"/>
                <a:cs typeface="Segoe UI" pitchFamily="34" charset="0"/>
              </a:rPr>
            </a:br>
            <a:r>
              <a:rPr lang="en-US" sz="1428" b="1" kern="0" dirty="0">
                <a:solidFill>
                  <a:srgbClr val="0072C6"/>
                </a:solidFill>
                <a:latin typeface="Segoe UI" pitchFamily="34" charset="0"/>
                <a:ea typeface="Segoe UI" pitchFamily="34" charset="0"/>
                <a:cs typeface="Segoe UI" pitchFamily="34" charset="0"/>
              </a:rPr>
              <a:t>Backup Copies </a:t>
            </a:r>
            <a:br>
              <a:rPr lang="en-US" sz="1428" b="1" kern="0" dirty="0">
                <a:solidFill>
                  <a:srgbClr val="0072C6"/>
                </a:solidFill>
                <a:latin typeface="Segoe UI" pitchFamily="34" charset="0"/>
                <a:ea typeface="Segoe UI" pitchFamily="34" charset="0"/>
                <a:cs typeface="Segoe UI" pitchFamily="34" charset="0"/>
              </a:rPr>
            </a:br>
            <a:r>
              <a:rPr lang="en-US" sz="1428" b="1" kern="0" dirty="0">
                <a:solidFill>
                  <a:srgbClr val="0072C6"/>
                </a:solidFill>
                <a:latin typeface="Segoe UI" pitchFamily="34" charset="0"/>
                <a:ea typeface="Segoe UI" pitchFamily="34" charset="0"/>
                <a:cs typeface="Segoe UI" pitchFamily="34" charset="0"/>
              </a:rPr>
              <a:t>on Azure storage</a:t>
            </a:r>
          </a:p>
        </p:txBody>
      </p:sp>
      <p:pic>
        <p:nvPicPr>
          <p:cNvPr id="102" name="Picture 24"/>
          <p:cNvPicPr>
            <a:picLocks noChangeAspect="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1210060" y="5643251"/>
            <a:ext cx="1498609" cy="360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Up-Down Arrow 102"/>
          <p:cNvSpPr/>
          <p:nvPr/>
        </p:nvSpPr>
        <p:spPr bwMode="auto">
          <a:xfrm>
            <a:off x="1654967" y="3554173"/>
            <a:ext cx="711658" cy="1225692"/>
          </a:xfrm>
          <a:prstGeom prst="upDownArrow">
            <a:avLst>
              <a:gd name="adj1" fmla="val 50964"/>
              <a:gd name="adj2" fmla="val 34004"/>
            </a:avLst>
          </a:prstGeom>
          <a:gradFill rotWithShape="1">
            <a:gsLst>
              <a:gs pos="0">
                <a:schemeClr val="bg1">
                  <a:lumMod val="85000"/>
                </a:schemeClr>
              </a:gs>
              <a:gs pos="35000">
                <a:schemeClr val="bg1">
                  <a:lumMod val="85000"/>
                </a:schemeClr>
              </a:gs>
              <a:gs pos="100000">
                <a:schemeClr val="bg1">
                  <a:lumMod val="75000"/>
                </a:schemeClr>
              </a:gs>
            </a:gsLst>
            <a:lin ang="16200000" scaled="1"/>
          </a:gradFill>
          <a:ln w="9525" cap="flat" cmpd="sng" algn="ctr">
            <a:solidFill>
              <a:schemeClr val="tx1">
                <a:lumMod val="95000"/>
                <a:lumOff val="5000"/>
              </a:schemeClr>
            </a:solidFill>
            <a:prstDash val="solid"/>
            <a:headEnd type="none" w="med" len="med"/>
            <a:tailEnd type="none" w="med" len="med"/>
          </a:ln>
          <a:effectLst>
            <a:outerShdw blurRad="40000" dist="20000" dir="5400000" rotWithShape="0">
              <a:srgbClr val="000000">
                <a:alpha val="38000"/>
              </a:srgbClr>
            </a:outerShdw>
          </a:effectLst>
        </p:spPr>
        <p:txBody>
          <a:bodyPr anchor="ctr"/>
          <a:lstStyle/>
          <a:p>
            <a:pPr algn="ctr" defTabSz="932138">
              <a:defRPr/>
            </a:pPr>
            <a:endParaRPr lang="en-US" sz="1835" kern="0" dirty="0">
              <a:solidFill>
                <a:srgbClr val="5F9632"/>
              </a:solidFill>
              <a:latin typeface="Arial"/>
            </a:endParaRPr>
          </a:p>
        </p:txBody>
      </p:sp>
      <p:pic>
        <p:nvPicPr>
          <p:cNvPr id="99" name="Picture 81" descr="StorSimple-Appliance.png"/>
          <p:cNvPicPr>
            <a:picLocks noChangeAspect="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1122742" y="2642134"/>
            <a:ext cx="1545775" cy="1223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 name="Rectangle 103"/>
          <p:cNvSpPr/>
          <p:nvPr/>
        </p:nvSpPr>
        <p:spPr>
          <a:xfrm>
            <a:off x="6263934" y="1041305"/>
            <a:ext cx="5611648" cy="1415080"/>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wrap="square" lIns="69902" tIns="34951" rIns="69902" bIns="34951">
            <a:spAutoFit/>
          </a:bodyPr>
          <a:lstStyle/>
          <a:p>
            <a:pPr defTabSz="1242820">
              <a:spcBef>
                <a:spcPct val="20000"/>
              </a:spcBef>
              <a:spcAft>
                <a:spcPts val="459"/>
              </a:spcAft>
              <a:buClr>
                <a:srgbClr val="567EBB"/>
              </a:buClr>
              <a:defRPr/>
            </a:pPr>
            <a:r>
              <a:rPr lang="en-US" sz="2856" kern="0" spc="-76" dirty="0">
                <a:ln w="3175">
                  <a:noFill/>
                </a:ln>
                <a:solidFill>
                  <a:srgbClr val="0072C6"/>
                </a:solidFill>
                <a:latin typeface="Segoe UI" pitchFamily="34" charset="0"/>
                <a:ea typeface="MS PGothic" pitchFamily="34" charset="-128"/>
              </a:rPr>
              <a:t>Connects On-Premises Servers to Azure Storage in Minutes with No Application Modification</a:t>
            </a:r>
          </a:p>
        </p:txBody>
      </p:sp>
      <p:sp>
        <p:nvSpPr>
          <p:cNvPr id="106" name="Rectangle 105"/>
          <p:cNvSpPr/>
          <p:nvPr/>
        </p:nvSpPr>
        <p:spPr>
          <a:xfrm>
            <a:off x="6263934" y="2545336"/>
            <a:ext cx="5693904" cy="4058624"/>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wrap="square" lIns="69902" tIns="34951" rIns="69902" bIns="34951">
            <a:spAutoFit/>
          </a:bodyPr>
          <a:lstStyle/>
          <a:p>
            <a:pPr defTabSz="698964">
              <a:spcAft>
                <a:spcPts val="1835"/>
              </a:spcAft>
              <a:defRPr/>
            </a:pPr>
            <a:r>
              <a:rPr lang="en-US" sz="3263" b="1" dirty="0">
                <a:solidFill>
                  <a:schemeClr val="tx1"/>
                </a:solidFill>
                <a:latin typeface="Segoe UI" pitchFamily="34" charset="0"/>
                <a:ea typeface="Segoe UI" pitchFamily="34" charset="0"/>
                <a:cs typeface="Segoe UI" pitchFamily="34" charset="0"/>
              </a:rPr>
              <a:t>Benefits</a:t>
            </a:r>
          </a:p>
          <a:p>
            <a:pPr defTabSz="698935">
              <a:lnSpc>
                <a:spcPct val="90000"/>
              </a:lnSpc>
              <a:spcAft>
                <a:spcPts val="1835"/>
              </a:spcAft>
              <a:buClr>
                <a:schemeClr val="tx2">
                  <a:lumMod val="60000"/>
                  <a:lumOff val="40000"/>
                </a:schemeClr>
              </a:buClr>
              <a:buSzPct val="90000"/>
              <a:defRPr/>
            </a:pPr>
            <a:r>
              <a:rPr lang="en-US" sz="2243" spc="-54" dirty="0">
                <a:solidFill>
                  <a:schemeClr val="bg1">
                    <a:lumMod val="50000"/>
                  </a:schemeClr>
                </a:solidFill>
                <a:latin typeface="Segoe UI" pitchFamily="34" charset="0"/>
                <a:ea typeface="Segoe UI" pitchFamily="34" charset="0"/>
                <a:cs typeface="Segoe UI" pitchFamily="34" charset="0"/>
              </a:rPr>
              <a:t>Consolidates primary, archive, backup, </a:t>
            </a:r>
            <a:br>
              <a:rPr lang="en-US" sz="2243" spc="-54" dirty="0">
                <a:solidFill>
                  <a:schemeClr val="bg1">
                    <a:lumMod val="50000"/>
                  </a:schemeClr>
                </a:solidFill>
                <a:latin typeface="Segoe UI" pitchFamily="34" charset="0"/>
                <a:ea typeface="Segoe UI" pitchFamily="34" charset="0"/>
                <a:cs typeface="Segoe UI" pitchFamily="34" charset="0"/>
              </a:rPr>
            </a:br>
            <a:r>
              <a:rPr lang="en-US" sz="2243" spc="-54" dirty="0">
                <a:solidFill>
                  <a:schemeClr val="bg1">
                    <a:lumMod val="50000"/>
                  </a:schemeClr>
                </a:solidFill>
                <a:latin typeface="Segoe UI" pitchFamily="34" charset="0"/>
                <a:ea typeface="Segoe UI" pitchFamily="34" charset="0"/>
                <a:cs typeface="Segoe UI" pitchFamily="34" charset="0"/>
              </a:rPr>
              <a:t>DR thru seamless integration with Azure</a:t>
            </a:r>
          </a:p>
          <a:p>
            <a:pPr defTabSz="698935">
              <a:lnSpc>
                <a:spcPct val="90000"/>
              </a:lnSpc>
              <a:spcAft>
                <a:spcPts val="1835"/>
              </a:spcAft>
              <a:buClr>
                <a:schemeClr val="tx2">
                  <a:lumMod val="60000"/>
                  <a:lumOff val="40000"/>
                </a:schemeClr>
              </a:buClr>
              <a:buSzPct val="90000"/>
              <a:defRPr/>
            </a:pPr>
            <a:r>
              <a:rPr lang="en-US" sz="2243" spc="-54" dirty="0">
                <a:solidFill>
                  <a:schemeClr val="bg1">
                    <a:lumMod val="50000"/>
                  </a:schemeClr>
                </a:solidFill>
                <a:latin typeface="Segoe UI" pitchFamily="34" charset="0"/>
                <a:ea typeface="Segoe UI" pitchFamily="34" charset="0"/>
                <a:cs typeface="Segoe UI" pitchFamily="34" charset="0"/>
              </a:rPr>
              <a:t>Cloud snapshots = revolutionary speed, simplicity and reliability for backup and recovery</a:t>
            </a:r>
          </a:p>
          <a:p>
            <a:pPr defTabSz="698935">
              <a:lnSpc>
                <a:spcPct val="90000"/>
              </a:lnSpc>
              <a:spcAft>
                <a:spcPts val="1835"/>
              </a:spcAft>
              <a:buClr>
                <a:schemeClr val="tx2">
                  <a:lumMod val="60000"/>
                  <a:lumOff val="40000"/>
                </a:schemeClr>
              </a:buClr>
              <a:buSzPct val="90000"/>
              <a:defRPr/>
            </a:pPr>
            <a:r>
              <a:rPr lang="en-US" sz="2243" spc="-54" dirty="0">
                <a:solidFill>
                  <a:schemeClr val="bg1">
                    <a:lumMod val="50000"/>
                  </a:schemeClr>
                </a:solidFill>
                <a:latin typeface="Segoe UI" pitchFamily="34" charset="0"/>
                <a:ea typeface="Segoe UI" pitchFamily="34" charset="0"/>
                <a:cs typeface="Segoe UI" pitchFamily="34" charset="0"/>
              </a:rPr>
              <a:t>Reduces enterprise storage TCO by 60–80%</a:t>
            </a:r>
          </a:p>
          <a:p>
            <a:pPr defTabSz="698935">
              <a:lnSpc>
                <a:spcPct val="90000"/>
              </a:lnSpc>
              <a:spcAft>
                <a:spcPts val="1835"/>
              </a:spcAft>
              <a:buClr>
                <a:schemeClr val="tx2">
                  <a:lumMod val="60000"/>
                  <a:lumOff val="40000"/>
                </a:schemeClr>
              </a:buClr>
              <a:buSzPct val="90000"/>
              <a:defRPr/>
            </a:pPr>
            <a:r>
              <a:rPr lang="en-US" sz="2243" spc="-54" dirty="0">
                <a:solidFill>
                  <a:schemeClr val="bg1">
                    <a:lumMod val="50000"/>
                  </a:schemeClr>
                </a:solidFill>
                <a:latin typeface="Segoe UI" pitchFamily="34" charset="0"/>
                <a:ea typeface="Segoe UI" pitchFamily="34" charset="0"/>
                <a:cs typeface="Segoe UI" pitchFamily="34" charset="0"/>
              </a:rPr>
              <a:t>Storage de-duplicated, compressed and encrypted before </a:t>
            </a:r>
            <a:r>
              <a:rPr lang="en-US" sz="2243" spc="-54" dirty="0">
                <a:solidFill>
                  <a:schemeClr val="tx1"/>
                </a:solidFill>
                <a:latin typeface="Segoe UI" pitchFamily="34" charset="0"/>
                <a:ea typeface="Segoe UI" pitchFamily="34" charset="0"/>
                <a:cs typeface="Segoe UI" pitchFamily="34" charset="0"/>
              </a:rPr>
              <a:t>writing to Azure Storage.</a:t>
            </a:r>
          </a:p>
        </p:txBody>
      </p:sp>
      <p:sp>
        <p:nvSpPr>
          <p:cNvPr id="37" name="TextBox 36"/>
          <p:cNvSpPr txBox="1"/>
          <p:nvPr/>
        </p:nvSpPr>
        <p:spPr>
          <a:xfrm>
            <a:off x="3649700" y="4151179"/>
            <a:ext cx="1862305" cy="510064"/>
          </a:xfrm>
          <a:prstGeom prst="rect">
            <a:avLst/>
          </a:prstGeom>
          <a:noFill/>
        </p:spPr>
        <p:txBody>
          <a:bodyPr wrap="square" lIns="69902" tIns="34951" rIns="69902" bIns="34951" anchor="ctr">
            <a:spAutoFit/>
          </a:bodyPr>
          <a:lstStyle/>
          <a:p>
            <a:pPr defTabSz="698964">
              <a:defRPr/>
            </a:pPr>
            <a:r>
              <a:rPr lang="en-US" sz="1428" b="1" i="1" kern="0" dirty="0">
                <a:solidFill>
                  <a:schemeClr val="tx1">
                    <a:lumMod val="50000"/>
                    <a:lumOff val="50000"/>
                  </a:schemeClr>
                </a:solidFill>
                <a:latin typeface="Segoe UI"/>
              </a:rPr>
              <a:t>Speed of SSD/SAN + Elasticity of Cloud</a:t>
            </a:r>
          </a:p>
        </p:txBody>
      </p:sp>
      <p:grpSp>
        <p:nvGrpSpPr>
          <p:cNvPr id="5" name="Group 4"/>
          <p:cNvGrpSpPr/>
          <p:nvPr/>
        </p:nvGrpSpPr>
        <p:grpSpPr>
          <a:xfrm>
            <a:off x="1342074" y="1089001"/>
            <a:ext cx="1183503" cy="746232"/>
            <a:chOff x="1122755" y="1228612"/>
            <a:chExt cx="1530541" cy="965049"/>
          </a:xfrm>
        </p:grpSpPr>
        <p:pic>
          <p:nvPicPr>
            <p:cNvPr id="38" name="Picture 37" descr="Server-Grp-2.png"/>
            <p:cNvPicPr>
              <a:picLocks noChangeAspect="1"/>
            </p:cNvPicPr>
            <p:nvPr/>
          </p:nvPicPr>
          <p:blipFill>
            <a:blip r:embed="rId9"/>
            <a:stretch>
              <a:fillRect/>
            </a:stretch>
          </p:blipFill>
          <p:spPr>
            <a:xfrm>
              <a:off x="1122755" y="1228612"/>
              <a:ext cx="739346" cy="942463"/>
            </a:xfrm>
            <a:prstGeom prst="rect">
              <a:avLst/>
            </a:prstGeom>
          </p:spPr>
        </p:pic>
        <p:pic>
          <p:nvPicPr>
            <p:cNvPr id="39" name="Picture 38" descr="Server-Grp-2.png"/>
            <p:cNvPicPr>
              <a:picLocks noChangeAspect="1"/>
            </p:cNvPicPr>
            <p:nvPr/>
          </p:nvPicPr>
          <p:blipFill>
            <a:blip r:embed="rId9"/>
            <a:stretch>
              <a:fillRect/>
            </a:stretch>
          </p:blipFill>
          <p:spPr>
            <a:xfrm>
              <a:off x="1913950" y="1251198"/>
              <a:ext cx="739346" cy="942463"/>
            </a:xfrm>
            <a:prstGeom prst="rect">
              <a:avLst/>
            </a:prstGeom>
          </p:spPr>
        </p:pic>
      </p:grpSp>
      <p:sp>
        <p:nvSpPr>
          <p:cNvPr id="41" name="TextBox 40"/>
          <p:cNvSpPr txBox="1"/>
          <p:nvPr/>
        </p:nvSpPr>
        <p:spPr>
          <a:xfrm>
            <a:off x="3906120" y="3260393"/>
            <a:ext cx="1052519" cy="542323"/>
          </a:xfrm>
          <a:prstGeom prst="rect">
            <a:avLst/>
          </a:prstGeom>
          <a:noFill/>
        </p:spPr>
        <p:txBody>
          <a:bodyPr anchor="ctr">
            <a:spAutoFit/>
          </a:bodyPr>
          <a:lstStyle/>
          <a:p>
            <a:pPr defTabSz="932138">
              <a:defRPr/>
            </a:pPr>
            <a:r>
              <a:rPr lang="en-US" sz="1428" b="1" kern="0" dirty="0">
                <a:solidFill>
                  <a:srgbClr val="92D050"/>
                </a:solidFill>
                <a:latin typeface="Segoe UI" pitchFamily="34" charset="0"/>
                <a:ea typeface="Segoe UI" pitchFamily="34" charset="0"/>
                <a:cs typeface="Segoe UI" pitchFamily="34" charset="0"/>
              </a:rPr>
              <a:t>SAS </a:t>
            </a:r>
            <a:br>
              <a:rPr lang="en-US" sz="1428" b="1" kern="0" dirty="0">
                <a:solidFill>
                  <a:srgbClr val="92D050"/>
                </a:solidFill>
                <a:latin typeface="Segoe UI" pitchFamily="34" charset="0"/>
                <a:ea typeface="Segoe UI" pitchFamily="34" charset="0"/>
                <a:cs typeface="Segoe UI" pitchFamily="34" charset="0"/>
              </a:rPr>
            </a:br>
            <a:r>
              <a:rPr lang="en-US" sz="1428" b="1" kern="0" dirty="0">
                <a:solidFill>
                  <a:srgbClr val="92D050"/>
                </a:solidFill>
                <a:latin typeface="Segoe UI" pitchFamily="34" charset="0"/>
                <a:ea typeface="Segoe UI" pitchFamily="34" charset="0"/>
                <a:cs typeface="Segoe UI" pitchFamily="34" charset="0"/>
              </a:rPr>
              <a:t>Local Tier</a:t>
            </a:r>
          </a:p>
        </p:txBody>
      </p:sp>
      <p:sp>
        <p:nvSpPr>
          <p:cNvPr id="42" name="TextBox 41"/>
          <p:cNvSpPr txBox="1"/>
          <p:nvPr/>
        </p:nvSpPr>
        <p:spPr>
          <a:xfrm>
            <a:off x="3917635" y="2660141"/>
            <a:ext cx="1296647" cy="542323"/>
          </a:xfrm>
          <a:prstGeom prst="rect">
            <a:avLst/>
          </a:prstGeom>
          <a:noFill/>
        </p:spPr>
        <p:txBody>
          <a:bodyPr anchor="ctr">
            <a:spAutoFit/>
          </a:bodyPr>
          <a:lstStyle/>
          <a:p>
            <a:pPr defTabSz="932138">
              <a:defRPr/>
            </a:pPr>
            <a:r>
              <a:rPr lang="en-US" sz="1428" b="1" kern="0" dirty="0">
                <a:solidFill>
                  <a:srgbClr val="00B050"/>
                </a:solidFill>
                <a:latin typeface="Segoe UI" pitchFamily="34" charset="0"/>
                <a:ea typeface="Segoe UI" pitchFamily="34" charset="0"/>
                <a:cs typeface="Segoe UI" pitchFamily="34" charset="0"/>
              </a:rPr>
              <a:t>Most Active </a:t>
            </a:r>
            <a:br>
              <a:rPr lang="en-US" sz="1428" b="1" kern="0" dirty="0">
                <a:solidFill>
                  <a:srgbClr val="00B050"/>
                </a:solidFill>
                <a:latin typeface="Segoe UI" pitchFamily="34" charset="0"/>
                <a:ea typeface="Segoe UI" pitchFamily="34" charset="0"/>
                <a:cs typeface="Segoe UI" pitchFamily="34" charset="0"/>
              </a:rPr>
            </a:br>
            <a:r>
              <a:rPr lang="en-US" sz="1428" b="1" kern="0" dirty="0">
                <a:solidFill>
                  <a:srgbClr val="00B050"/>
                </a:solidFill>
                <a:latin typeface="Segoe UI" pitchFamily="34" charset="0"/>
                <a:ea typeface="Segoe UI" pitchFamily="34" charset="0"/>
                <a:cs typeface="Segoe UI" pitchFamily="34" charset="0"/>
              </a:rPr>
              <a:t>Data on SSD</a:t>
            </a:r>
          </a:p>
        </p:txBody>
      </p:sp>
      <p:sp>
        <p:nvSpPr>
          <p:cNvPr id="3" name="Title 2"/>
          <p:cNvSpPr>
            <a:spLocks noGrp="1"/>
          </p:cNvSpPr>
          <p:nvPr>
            <p:ph type="title"/>
          </p:nvPr>
        </p:nvSpPr>
        <p:spPr>
          <a:xfrm>
            <a:off x="272342" y="194712"/>
            <a:ext cx="11186739" cy="621442"/>
          </a:xfrm>
        </p:spPr>
        <p:txBody>
          <a:bodyPr/>
          <a:lstStyle/>
          <a:p>
            <a:r>
              <a:rPr lang="en-US" sz="4488" dirty="0">
                <a:solidFill>
                  <a:schemeClr val="bg1">
                    <a:lumMod val="50000"/>
                  </a:schemeClr>
                </a:solidFill>
              </a:rPr>
              <a:t>Microsoft </a:t>
            </a:r>
            <a:r>
              <a:rPr lang="en-US" sz="4488" dirty="0" err="1">
                <a:solidFill>
                  <a:schemeClr val="bg1">
                    <a:lumMod val="50000"/>
                  </a:schemeClr>
                </a:solidFill>
              </a:rPr>
              <a:t>StorSimple</a:t>
            </a:r>
            <a:r>
              <a:rPr lang="en-US" sz="4488" dirty="0">
                <a:solidFill>
                  <a:schemeClr val="bg1">
                    <a:lumMod val="50000"/>
                  </a:schemeClr>
                </a:solidFill>
              </a:rPr>
              <a:t> Hybrid Cloud Storage</a:t>
            </a:r>
          </a:p>
        </p:txBody>
      </p:sp>
    </p:spTree>
    <p:extLst>
      <p:ext uri="{BB962C8B-B14F-4D97-AF65-F5344CB8AC3E}">
        <p14:creationId xmlns:p14="http://schemas.microsoft.com/office/powerpoint/2010/main" val="1956371948"/>
      </p:ext>
    </p:extLst>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281" y="224745"/>
            <a:ext cx="11186739" cy="597398"/>
          </a:xfrm>
        </p:spPr>
        <p:txBody>
          <a:bodyPr/>
          <a:lstStyle/>
          <a:p>
            <a:r>
              <a:rPr lang="en-US" sz="4488" dirty="0">
                <a:solidFill>
                  <a:schemeClr val="bg1">
                    <a:lumMod val="50000"/>
                  </a:schemeClr>
                </a:solidFill>
              </a:rPr>
              <a:t>Common Workloads for </a:t>
            </a:r>
            <a:r>
              <a:rPr lang="en-US" sz="4488" dirty="0" err="1">
                <a:solidFill>
                  <a:schemeClr val="bg1">
                    <a:lumMod val="50000"/>
                  </a:schemeClr>
                </a:solidFill>
              </a:rPr>
              <a:t>StorSimple</a:t>
            </a:r>
            <a:endParaRPr lang="en-US" sz="4488" dirty="0">
              <a:solidFill>
                <a:schemeClr val="bg1">
                  <a:lumMod val="50000"/>
                </a:schemeClr>
              </a:solidFill>
            </a:endParaRPr>
          </a:p>
        </p:txBody>
      </p:sp>
      <p:sp>
        <p:nvSpPr>
          <p:cNvPr id="4" name="Freeform 3"/>
          <p:cNvSpPr/>
          <p:nvPr/>
        </p:nvSpPr>
        <p:spPr bwMode="auto">
          <a:xfrm>
            <a:off x="861612" y="1669232"/>
            <a:ext cx="5328526" cy="4219151"/>
          </a:xfrm>
          <a:custGeom>
            <a:avLst/>
            <a:gdLst>
              <a:gd name="connsiteX0" fmla="*/ 0 w 6858000"/>
              <a:gd name="connsiteY0" fmla="*/ 0 h 3771900"/>
              <a:gd name="connsiteX1" fmla="*/ 0 w 6858000"/>
              <a:gd name="connsiteY1" fmla="*/ 3771900 h 3771900"/>
              <a:gd name="connsiteX2" fmla="*/ 6858000 w 6858000"/>
              <a:gd name="connsiteY2" fmla="*/ 3771900 h 3771900"/>
            </a:gdLst>
            <a:ahLst/>
            <a:cxnLst>
              <a:cxn ang="0">
                <a:pos x="connsiteX0" y="connsiteY0"/>
              </a:cxn>
              <a:cxn ang="0">
                <a:pos x="connsiteX1" y="connsiteY1"/>
              </a:cxn>
              <a:cxn ang="0">
                <a:pos x="connsiteX2" y="connsiteY2"/>
              </a:cxn>
            </a:cxnLst>
            <a:rect l="l" t="t" r="r" b="b"/>
            <a:pathLst>
              <a:path w="6858000" h="3771900">
                <a:moveTo>
                  <a:pt x="0" y="0"/>
                </a:moveTo>
                <a:lnTo>
                  <a:pt x="0" y="3771900"/>
                </a:lnTo>
                <a:lnTo>
                  <a:pt x="6858000" y="3771900"/>
                </a:lnTo>
              </a:path>
            </a:pathLst>
          </a:custGeom>
          <a:noFill/>
          <a:ln w="19050" cap="flat" cmpd="sng" algn="ctr">
            <a:solidFill>
              <a:schemeClr val="tx1">
                <a:lumMod val="50000"/>
                <a:lumOff val="50000"/>
              </a:schemeClr>
            </a:solidFill>
            <a:prstDash val="solid"/>
            <a:round/>
            <a:headEnd type="none" w="med" len="med"/>
            <a:tailEnd type="none" w="med" len="med"/>
          </a:ln>
          <a:effectLst/>
        </p:spPr>
        <p:txBody>
          <a:bodyPr>
            <a:prstTxWarp prst="textNoShape">
              <a:avLst/>
            </a:prstTxWarp>
          </a:bodyPr>
          <a:lstStyle/>
          <a:p>
            <a:pPr defTabSz="932138">
              <a:defRPr/>
            </a:pPr>
            <a:endParaRPr lang="en-US" sz="1428" kern="0" dirty="0">
              <a:solidFill>
                <a:prstClr val="black"/>
              </a:solidFill>
              <a:latin typeface="Segoe UI" pitchFamily="34" charset="0"/>
              <a:ea typeface="Segoe UI" pitchFamily="34" charset="0"/>
              <a:cs typeface="Segoe UI" pitchFamily="34" charset="0"/>
            </a:endParaRPr>
          </a:p>
        </p:txBody>
      </p:sp>
      <p:sp>
        <p:nvSpPr>
          <p:cNvPr id="5" name="Rectangle 4"/>
          <p:cNvSpPr>
            <a:spLocks noChangeArrowheads="1"/>
          </p:cNvSpPr>
          <p:nvPr/>
        </p:nvSpPr>
        <p:spPr bwMode="auto">
          <a:xfrm rot="16200000">
            <a:off x="70510" y="3603665"/>
            <a:ext cx="1043255" cy="350280"/>
          </a:xfrm>
          <a:prstGeom prst="rect">
            <a:avLst/>
          </a:prstGeom>
          <a:noFill/>
          <a:ln w="9525">
            <a:noFill/>
            <a:miter lim="800000"/>
            <a:headEnd/>
            <a:tailEnd/>
          </a:ln>
          <a:effectLst/>
        </p:spPr>
        <p:txBody>
          <a:bodyPr wrap="none" anchor="ctr">
            <a:prstTxWarp prst="textNoShape">
              <a:avLst/>
            </a:prstTxWarp>
            <a:spAutoFit/>
          </a:bodyPr>
          <a:lstStyle/>
          <a:p>
            <a:pPr algn="ctr" defTabSz="932138">
              <a:defRPr/>
            </a:pPr>
            <a:r>
              <a:rPr lang="en-US" sz="1632" b="1" kern="0" dirty="0">
                <a:solidFill>
                  <a:prstClr val="black"/>
                </a:solidFill>
                <a:latin typeface="Segoe UI" pitchFamily="34" charset="0"/>
                <a:ea typeface="Segoe UI" pitchFamily="34" charset="0"/>
                <a:cs typeface="Segoe UI" pitchFamily="34" charset="0"/>
              </a:rPr>
              <a:t>Capacity</a:t>
            </a:r>
          </a:p>
        </p:txBody>
      </p:sp>
      <p:sp>
        <p:nvSpPr>
          <p:cNvPr id="6" name="Rectangle 5"/>
          <p:cNvSpPr>
            <a:spLocks noChangeArrowheads="1"/>
          </p:cNvSpPr>
          <p:nvPr/>
        </p:nvSpPr>
        <p:spPr bwMode="auto">
          <a:xfrm>
            <a:off x="3182429" y="5963207"/>
            <a:ext cx="686893" cy="350280"/>
          </a:xfrm>
          <a:prstGeom prst="rect">
            <a:avLst/>
          </a:prstGeom>
          <a:solidFill>
            <a:srgbClr val="FFFFFF"/>
          </a:solidFill>
          <a:ln w="9525">
            <a:noFill/>
            <a:miter lim="800000"/>
            <a:headEnd/>
            <a:tailEnd/>
          </a:ln>
          <a:effectLst/>
        </p:spPr>
        <p:txBody>
          <a:bodyPr wrap="none" anchor="ctr">
            <a:prstTxWarp prst="textNoShape">
              <a:avLst/>
            </a:prstTxWarp>
            <a:spAutoFit/>
          </a:bodyPr>
          <a:lstStyle/>
          <a:p>
            <a:pPr algn="ctr" defTabSz="932138">
              <a:defRPr/>
            </a:pPr>
            <a:r>
              <a:rPr lang="en-US" sz="1632" b="1" kern="0" dirty="0">
                <a:solidFill>
                  <a:prstClr val="black"/>
                </a:solidFill>
                <a:latin typeface="Segoe UI" pitchFamily="34" charset="0"/>
                <a:ea typeface="Segoe UI" pitchFamily="34" charset="0"/>
                <a:cs typeface="Segoe UI" pitchFamily="34" charset="0"/>
              </a:rPr>
              <a:t>Time</a:t>
            </a:r>
          </a:p>
        </p:txBody>
      </p:sp>
      <p:sp>
        <p:nvSpPr>
          <p:cNvPr id="7" name="Freeform 6"/>
          <p:cNvSpPr/>
          <p:nvPr/>
        </p:nvSpPr>
        <p:spPr bwMode="auto">
          <a:xfrm>
            <a:off x="861612" y="1669231"/>
            <a:ext cx="5228424" cy="3741985"/>
          </a:xfrm>
          <a:custGeom>
            <a:avLst/>
            <a:gdLst>
              <a:gd name="connsiteX0" fmla="*/ 0 w 6743700"/>
              <a:gd name="connsiteY0" fmla="*/ 3708400 h 3708400"/>
              <a:gd name="connsiteX1" fmla="*/ 787400 w 6743700"/>
              <a:gd name="connsiteY1" fmla="*/ 3632200 h 3708400"/>
              <a:gd name="connsiteX2" fmla="*/ 1727200 w 6743700"/>
              <a:gd name="connsiteY2" fmla="*/ 3429000 h 3708400"/>
              <a:gd name="connsiteX3" fmla="*/ 2552700 w 6743700"/>
              <a:gd name="connsiteY3" fmla="*/ 3149600 h 3708400"/>
              <a:gd name="connsiteX4" fmla="*/ 3340100 w 6743700"/>
              <a:gd name="connsiteY4" fmla="*/ 2781300 h 3708400"/>
              <a:gd name="connsiteX5" fmla="*/ 4343400 w 6743700"/>
              <a:gd name="connsiteY5" fmla="*/ 2197100 h 3708400"/>
              <a:gd name="connsiteX6" fmla="*/ 5321300 w 6743700"/>
              <a:gd name="connsiteY6" fmla="*/ 1447800 h 3708400"/>
              <a:gd name="connsiteX7" fmla="*/ 6286500 w 6743700"/>
              <a:gd name="connsiteY7" fmla="*/ 520700 h 3708400"/>
              <a:gd name="connsiteX8" fmla="*/ 6743700 w 6743700"/>
              <a:gd name="connsiteY8" fmla="*/ 0 h 370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43700" h="3708400">
                <a:moveTo>
                  <a:pt x="0" y="3708400"/>
                </a:moveTo>
                <a:cubicBezTo>
                  <a:pt x="249766" y="3693583"/>
                  <a:pt x="499533" y="3678767"/>
                  <a:pt x="787400" y="3632200"/>
                </a:cubicBezTo>
                <a:cubicBezTo>
                  <a:pt x="1075267" y="3585633"/>
                  <a:pt x="1432984" y="3509433"/>
                  <a:pt x="1727200" y="3429000"/>
                </a:cubicBezTo>
                <a:cubicBezTo>
                  <a:pt x="2021416" y="3348567"/>
                  <a:pt x="2283883" y="3257550"/>
                  <a:pt x="2552700" y="3149600"/>
                </a:cubicBezTo>
                <a:cubicBezTo>
                  <a:pt x="2821517" y="3041650"/>
                  <a:pt x="3041650" y="2940050"/>
                  <a:pt x="3340100" y="2781300"/>
                </a:cubicBezTo>
                <a:cubicBezTo>
                  <a:pt x="3638550" y="2622550"/>
                  <a:pt x="4013200" y="2419350"/>
                  <a:pt x="4343400" y="2197100"/>
                </a:cubicBezTo>
                <a:cubicBezTo>
                  <a:pt x="4673600" y="1974850"/>
                  <a:pt x="4997450" y="1727200"/>
                  <a:pt x="5321300" y="1447800"/>
                </a:cubicBezTo>
                <a:cubicBezTo>
                  <a:pt x="5645150" y="1168400"/>
                  <a:pt x="6049433" y="762000"/>
                  <a:pt x="6286500" y="520700"/>
                </a:cubicBezTo>
                <a:cubicBezTo>
                  <a:pt x="6523567" y="279400"/>
                  <a:pt x="6743700" y="0"/>
                  <a:pt x="6743700" y="0"/>
                </a:cubicBezTo>
              </a:path>
            </a:pathLst>
          </a:custGeom>
          <a:noFill/>
          <a:ln w="38100" cap="flat" cmpd="sng" algn="ctr">
            <a:solidFill>
              <a:srgbClr val="C00000"/>
            </a:solidFill>
            <a:prstDash val="solid"/>
            <a:round/>
            <a:headEnd type="none" w="med" len="med"/>
            <a:tailEnd type="triangle" w="med" len="med"/>
          </a:ln>
          <a:effectLst/>
        </p:spPr>
        <p:txBody>
          <a:bodyPr>
            <a:prstTxWarp prst="textNoShape">
              <a:avLst/>
            </a:prstTxWarp>
          </a:bodyPr>
          <a:lstStyle/>
          <a:p>
            <a:pPr defTabSz="932138">
              <a:defRPr/>
            </a:pPr>
            <a:endParaRPr lang="en-US" sz="1428" kern="0" dirty="0">
              <a:solidFill>
                <a:prstClr val="black"/>
              </a:solidFill>
              <a:latin typeface="Segoe UI" pitchFamily="34" charset="0"/>
              <a:ea typeface="Segoe UI" pitchFamily="34" charset="0"/>
              <a:cs typeface="Segoe UI" pitchFamily="34" charset="0"/>
            </a:endParaRPr>
          </a:p>
        </p:txBody>
      </p:sp>
      <p:sp>
        <p:nvSpPr>
          <p:cNvPr id="8" name="Freeform 7"/>
          <p:cNvSpPr/>
          <p:nvPr/>
        </p:nvSpPr>
        <p:spPr bwMode="auto">
          <a:xfrm>
            <a:off x="861612" y="5447319"/>
            <a:ext cx="5180280" cy="290381"/>
          </a:xfrm>
          <a:custGeom>
            <a:avLst/>
            <a:gdLst>
              <a:gd name="connsiteX0" fmla="*/ 0 w 6832600"/>
              <a:gd name="connsiteY0" fmla="*/ 203200 h 203200"/>
              <a:gd name="connsiteX1" fmla="*/ 2755900 w 6832600"/>
              <a:gd name="connsiteY1" fmla="*/ 139700 h 203200"/>
              <a:gd name="connsiteX2" fmla="*/ 5054600 w 6832600"/>
              <a:gd name="connsiteY2" fmla="*/ 63500 h 203200"/>
              <a:gd name="connsiteX3" fmla="*/ 6832600 w 6832600"/>
              <a:gd name="connsiteY3" fmla="*/ 0 h 203200"/>
            </a:gdLst>
            <a:ahLst/>
            <a:cxnLst>
              <a:cxn ang="0">
                <a:pos x="connsiteX0" y="connsiteY0"/>
              </a:cxn>
              <a:cxn ang="0">
                <a:pos x="connsiteX1" y="connsiteY1"/>
              </a:cxn>
              <a:cxn ang="0">
                <a:pos x="connsiteX2" y="connsiteY2"/>
              </a:cxn>
              <a:cxn ang="0">
                <a:pos x="connsiteX3" y="connsiteY3"/>
              </a:cxn>
            </a:cxnLst>
            <a:rect l="l" t="t" r="r" b="b"/>
            <a:pathLst>
              <a:path w="6832600" h="203200">
                <a:moveTo>
                  <a:pt x="0" y="203200"/>
                </a:moveTo>
                <a:lnTo>
                  <a:pt x="2755900" y="139700"/>
                </a:lnTo>
                <a:lnTo>
                  <a:pt x="5054600" y="63500"/>
                </a:lnTo>
                <a:lnTo>
                  <a:pt x="6832600" y="0"/>
                </a:lnTo>
              </a:path>
            </a:pathLst>
          </a:custGeom>
          <a:noFill/>
          <a:ln w="38100" cap="flat" cmpd="sng" algn="ctr">
            <a:solidFill>
              <a:srgbClr val="74B230"/>
            </a:solidFill>
            <a:prstDash val="solid"/>
            <a:round/>
            <a:headEnd type="none" w="med" len="med"/>
            <a:tailEnd type="triangle" w="med" len="med"/>
          </a:ln>
          <a:effectLst/>
        </p:spPr>
        <p:txBody>
          <a:bodyPr>
            <a:prstTxWarp prst="textNoShape">
              <a:avLst/>
            </a:prstTxWarp>
          </a:bodyPr>
          <a:lstStyle/>
          <a:p>
            <a:pPr defTabSz="932138">
              <a:defRPr/>
            </a:pPr>
            <a:endParaRPr lang="en-US" sz="1428" kern="0" dirty="0">
              <a:solidFill>
                <a:prstClr val="black"/>
              </a:solidFill>
              <a:latin typeface="Segoe UI" pitchFamily="34" charset="0"/>
              <a:ea typeface="Segoe UI" pitchFamily="34" charset="0"/>
              <a:cs typeface="Segoe UI" pitchFamily="34" charset="0"/>
            </a:endParaRPr>
          </a:p>
        </p:txBody>
      </p:sp>
      <p:grpSp>
        <p:nvGrpSpPr>
          <p:cNvPr id="9" name="Group 8"/>
          <p:cNvGrpSpPr/>
          <p:nvPr/>
        </p:nvGrpSpPr>
        <p:grpSpPr>
          <a:xfrm>
            <a:off x="1348659" y="3231830"/>
            <a:ext cx="2514038" cy="550831"/>
            <a:chOff x="2018585" y="2689707"/>
            <a:chExt cx="2660067" cy="450469"/>
          </a:xfrm>
          <a:effectLst/>
        </p:grpSpPr>
        <p:sp>
          <p:nvSpPr>
            <p:cNvPr id="10" name="Rounded Rectangle 9"/>
            <p:cNvSpPr/>
            <p:nvPr/>
          </p:nvSpPr>
          <p:spPr bwMode="auto">
            <a:xfrm>
              <a:off x="2018585" y="2689707"/>
              <a:ext cx="2660067" cy="450469"/>
            </a:xfrm>
            <a:prstGeom prst="roundRect">
              <a:avLst>
                <a:gd name="adj" fmla="val 8334"/>
              </a:avLst>
            </a:prstGeom>
            <a:gradFill>
              <a:gsLst>
                <a:gs pos="0">
                  <a:schemeClr val="bg1"/>
                </a:gs>
                <a:gs pos="35000">
                  <a:schemeClr val="bg1"/>
                </a:gs>
                <a:gs pos="100000">
                  <a:schemeClr val="bg1"/>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tlCol="0" anchor="ctr">
              <a:prstTxWarp prst="textNoShape">
                <a:avLst/>
              </a:prstTxWarp>
            </a:bodyPr>
            <a:lstStyle/>
            <a:p>
              <a:pPr algn="ctr" defTabSz="466070"/>
              <a:endParaRPr lang="en-US" sz="2447" dirty="0">
                <a:solidFill>
                  <a:srgbClr val="5F9632"/>
                </a:solidFill>
              </a:endParaRPr>
            </a:p>
          </p:txBody>
        </p:sp>
        <p:sp>
          <p:nvSpPr>
            <p:cNvPr id="11" name="Rectangle 9"/>
            <p:cNvSpPr>
              <a:spLocks noChangeArrowheads="1"/>
            </p:cNvSpPr>
            <p:nvPr/>
          </p:nvSpPr>
          <p:spPr bwMode="auto">
            <a:xfrm>
              <a:off x="2018585" y="2712809"/>
              <a:ext cx="2656274" cy="404261"/>
            </a:xfrm>
            <a:prstGeom prst="rect">
              <a:avLst/>
            </a:prstGeom>
            <a:noFill/>
            <a:ln w="9525">
              <a:noFill/>
              <a:miter lim="800000"/>
              <a:headEnd/>
              <a:tailEnd/>
            </a:ln>
          </p:spPr>
          <p:txBody>
            <a:bodyPr wrap="square" anchor="ctr">
              <a:prstTxWarp prst="textNoShape">
                <a:avLst/>
              </a:prstTxWarp>
              <a:spAutoFit/>
            </a:bodyPr>
            <a:lstStyle/>
            <a:p>
              <a:pPr algn="ctr" defTabSz="932138">
                <a:spcBef>
                  <a:spcPts val="204"/>
                </a:spcBef>
                <a:defRPr/>
              </a:pPr>
              <a:r>
                <a:rPr lang="en-US" sz="1428" b="1" kern="0" dirty="0">
                  <a:solidFill>
                    <a:srgbClr val="5A5A5A">
                      <a:lumMod val="50000"/>
                    </a:srgbClr>
                  </a:solidFill>
                  <a:latin typeface="Segoe UI" pitchFamily="34" charset="0"/>
                  <a:ea typeface="Segoe UI" pitchFamily="34" charset="0"/>
                  <a:cs typeface="Segoe UI" pitchFamily="34" charset="0"/>
                </a:rPr>
                <a:t>Data grows exponentially</a:t>
              </a:r>
              <a:br>
                <a:rPr lang="en-US" sz="1428" b="1" kern="0" dirty="0">
                  <a:solidFill>
                    <a:srgbClr val="5A5A5A">
                      <a:lumMod val="50000"/>
                    </a:srgbClr>
                  </a:solidFill>
                  <a:latin typeface="Segoe UI" pitchFamily="34" charset="0"/>
                  <a:ea typeface="Segoe UI" pitchFamily="34" charset="0"/>
                  <a:cs typeface="Segoe UI" pitchFamily="34" charset="0"/>
                </a:rPr>
              </a:br>
              <a:r>
                <a:rPr lang="en-US" sz="1122" i="1" kern="0" dirty="0">
                  <a:solidFill>
                    <a:srgbClr val="5A5A5A">
                      <a:lumMod val="50000"/>
                    </a:srgbClr>
                  </a:solidFill>
                  <a:latin typeface="Segoe UI" pitchFamily="34" charset="0"/>
                  <a:ea typeface="Segoe UI" pitchFamily="34" charset="0"/>
                  <a:cs typeface="Segoe UI" pitchFamily="34" charset="0"/>
                </a:rPr>
                <a:t>(50–60% Annually)</a:t>
              </a:r>
              <a:endParaRPr lang="en-US" sz="1428" i="1" kern="0" dirty="0">
                <a:solidFill>
                  <a:srgbClr val="5A5A5A">
                    <a:lumMod val="50000"/>
                  </a:srgbClr>
                </a:solidFill>
                <a:latin typeface="Segoe UI" pitchFamily="34" charset="0"/>
                <a:ea typeface="Segoe UI" pitchFamily="34" charset="0"/>
                <a:cs typeface="Segoe UI" pitchFamily="34" charset="0"/>
              </a:endParaRPr>
            </a:p>
          </p:txBody>
        </p:sp>
      </p:grpSp>
      <p:grpSp>
        <p:nvGrpSpPr>
          <p:cNvPr id="18" name="Group 17"/>
          <p:cNvGrpSpPr/>
          <p:nvPr/>
        </p:nvGrpSpPr>
        <p:grpSpPr>
          <a:xfrm>
            <a:off x="3432036" y="4509604"/>
            <a:ext cx="1999405" cy="851343"/>
            <a:chOff x="2868482" y="5180995"/>
            <a:chExt cx="2789369" cy="638820"/>
          </a:xfrm>
        </p:grpSpPr>
        <p:sp>
          <p:nvSpPr>
            <p:cNvPr id="48" name="Rounded Rectangle 47"/>
            <p:cNvSpPr/>
            <p:nvPr/>
          </p:nvSpPr>
          <p:spPr bwMode="auto">
            <a:xfrm>
              <a:off x="2868483" y="5180995"/>
              <a:ext cx="2789368" cy="638820"/>
            </a:xfrm>
            <a:prstGeom prst="roundRect">
              <a:avLst>
                <a:gd name="adj" fmla="val 8334"/>
              </a:avLst>
            </a:prstGeom>
            <a:gradFill>
              <a:gsLst>
                <a:gs pos="0">
                  <a:schemeClr val="bg1"/>
                </a:gs>
                <a:gs pos="35000">
                  <a:schemeClr val="bg1"/>
                </a:gs>
                <a:gs pos="100000">
                  <a:schemeClr val="bg1"/>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tlCol="0" anchor="ctr">
              <a:prstTxWarp prst="textNoShape">
                <a:avLst/>
              </a:prstTxWarp>
            </a:bodyPr>
            <a:lstStyle/>
            <a:p>
              <a:pPr algn="ctr" defTabSz="466070"/>
              <a:endParaRPr lang="en-US" sz="2447" dirty="0">
                <a:solidFill>
                  <a:srgbClr val="5F9632"/>
                </a:solidFill>
              </a:endParaRPr>
            </a:p>
          </p:txBody>
        </p:sp>
        <p:sp>
          <p:nvSpPr>
            <p:cNvPr id="14" name="Rectangle 11"/>
            <p:cNvSpPr>
              <a:spLocks noChangeArrowheads="1"/>
            </p:cNvSpPr>
            <p:nvPr/>
          </p:nvSpPr>
          <p:spPr bwMode="auto">
            <a:xfrm>
              <a:off x="2868482" y="5192476"/>
              <a:ext cx="2789368" cy="575085"/>
            </a:xfrm>
            <a:prstGeom prst="rect">
              <a:avLst/>
            </a:prstGeom>
            <a:noFill/>
            <a:ln w="9525">
              <a:noFill/>
              <a:miter lim="800000"/>
              <a:headEnd/>
              <a:tailEnd/>
            </a:ln>
          </p:spPr>
          <p:txBody>
            <a:bodyPr wrap="square">
              <a:prstTxWarp prst="textNoShape">
                <a:avLst/>
              </a:prstTxWarp>
              <a:spAutoFit/>
            </a:bodyPr>
            <a:lstStyle/>
            <a:p>
              <a:pPr algn="ctr" defTabSz="932138">
                <a:defRPr/>
              </a:pPr>
              <a:r>
                <a:rPr lang="en-US" sz="1428" b="1" kern="0" dirty="0">
                  <a:solidFill>
                    <a:prstClr val="black"/>
                  </a:solidFill>
                  <a:latin typeface="Segoe UI" pitchFamily="34" charset="0"/>
                  <a:ea typeface="Segoe UI" pitchFamily="34" charset="0"/>
                  <a:cs typeface="Segoe UI" pitchFamily="34" charset="0"/>
                </a:rPr>
                <a:t>However, most </a:t>
              </a:r>
              <a:br>
                <a:rPr lang="en-US" sz="1428" b="1" kern="0" dirty="0">
                  <a:solidFill>
                    <a:prstClr val="black"/>
                  </a:solidFill>
                  <a:latin typeface="Segoe UI" pitchFamily="34" charset="0"/>
                  <a:ea typeface="Segoe UI" pitchFamily="34" charset="0"/>
                  <a:cs typeface="Segoe UI" pitchFamily="34" charset="0"/>
                </a:rPr>
              </a:br>
              <a:r>
                <a:rPr lang="en-US" sz="1428" b="1" kern="0" dirty="0">
                  <a:solidFill>
                    <a:prstClr val="black"/>
                  </a:solidFill>
                  <a:latin typeface="Segoe UI" pitchFamily="34" charset="0"/>
                  <a:ea typeface="Segoe UI" pitchFamily="34" charset="0"/>
                  <a:cs typeface="Segoe UI" pitchFamily="34" charset="0"/>
                </a:rPr>
                <a:t>I/O happens to </a:t>
              </a:r>
              <a:br>
                <a:rPr lang="en-US" sz="1428" b="1" kern="0" dirty="0">
                  <a:solidFill>
                    <a:prstClr val="black"/>
                  </a:solidFill>
                  <a:latin typeface="Segoe UI" pitchFamily="34" charset="0"/>
                  <a:ea typeface="Segoe UI" pitchFamily="34" charset="0"/>
                  <a:cs typeface="Segoe UI" pitchFamily="34" charset="0"/>
                </a:rPr>
              </a:br>
              <a:r>
                <a:rPr lang="en-US" sz="1428" b="1" kern="0" dirty="0">
                  <a:solidFill>
                    <a:prstClr val="black"/>
                  </a:solidFill>
                  <a:latin typeface="Segoe UI" pitchFamily="34" charset="0"/>
                  <a:ea typeface="Segoe UI" pitchFamily="34" charset="0"/>
                  <a:cs typeface="Segoe UI" pitchFamily="34" charset="0"/>
                </a:rPr>
                <a:t>“working set” data</a:t>
              </a:r>
            </a:p>
          </p:txBody>
        </p:sp>
      </p:grpSp>
      <p:sp>
        <p:nvSpPr>
          <p:cNvPr id="15" name="Rectangular Callout 14"/>
          <p:cNvSpPr/>
          <p:nvPr/>
        </p:nvSpPr>
        <p:spPr bwMode="auto">
          <a:xfrm>
            <a:off x="3175763" y="1859547"/>
            <a:ext cx="1684659" cy="865840"/>
          </a:xfrm>
          <a:prstGeom prst="wedgeRectCallout">
            <a:avLst>
              <a:gd name="adj1" fmla="val 21982"/>
              <a:gd name="adj2" fmla="val 149669"/>
            </a:avLst>
          </a:prstGeom>
          <a:solidFill>
            <a:schemeClr val="accent3"/>
          </a:solidFill>
          <a:ln w="9525" cap="flat" cmpd="sng" algn="ctr">
            <a:noFill/>
            <a:prstDash val="solid"/>
            <a:round/>
            <a:headEnd type="none" w="med" len="med"/>
            <a:tailEnd type="none" w="med" len="med"/>
          </a:ln>
          <a:effectLst/>
          <a:scene3d>
            <a:camera prst="orthographicFront">
              <a:rot lat="0" lon="0" rev="0"/>
            </a:camera>
            <a:lightRig rig="balanced" dir="t">
              <a:rot lat="0" lon="0" rev="8700000"/>
            </a:lightRig>
          </a:scene3d>
          <a:sp3d/>
        </p:spPr>
        <p:txBody>
          <a:bodyPr>
            <a:prstTxWarp prst="textNoShape">
              <a:avLst/>
            </a:prstTxWarp>
          </a:bodyPr>
          <a:lstStyle/>
          <a:p>
            <a:pPr algn="ctr" defTabSz="932138">
              <a:defRPr/>
            </a:pPr>
            <a:r>
              <a:rPr lang="en-US" sz="1632" b="1" kern="0" dirty="0">
                <a:solidFill>
                  <a:srgbClr val="FFFFFF"/>
                </a:solidFill>
                <a:latin typeface="Segoe UI" pitchFamily="34" charset="0"/>
                <a:ea typeface="Segoe UI" pitchFamily="34" charset="0"/>
                <a:cs typeface="Segoe UI" pitchFamily="34" charset="0"/>
              </a:rPr>
              <a:t>CapEx, </a:t>
            </a:r>
            <a:r>
              <a:rPr lang="en-US" sz="1632" b="1" kern="0" dirty="0" err="1">
                <a:solidFill>
                  <a:srgbClr val="FFFFFF"/>
                </a:solidFill>
                <a:latin typeface="Segoe UI" pitchFamily="34" charset="0"/>
                <a:ea typeface="Segoe UI" pitchFamily="34" charset="0"/>
                <a:cs typeface="Segoe UI" pitchFamily="34" charset="0"/>
              </a:rPr>
              <a:t>OpEx</a:t>
            </a:r>
            <a:r>
              <a:rPr lang="en-US" sz="1632" b="1" kern="0" dirty="0">
                <a:solidFill>
                  <a:srgbClr val="FFFFFF"/>
                </a:solidFill>
                <a:latin typeface="Segoe UI" pitchFamily="34" charset="0"/>
                <a:ea typeface="Segoe UI" pitchFamily="34" charset="0"/>
                <a:cs typeface="Segoe UI" pitchFamily="34" charset="0"/>
              </a:rPr>
              <a:t> </a:t>
            </a:r>
            <a:br>
              <a:rPr lang="en-US" sz="1632" b="1" kern="0" dirty="0">
                <a:solidFill>
                  <a:srgbClr val="FFFFFF"/>
                </a:solidFill>
                <a:latin typeface="Segoe UI" pitchFamily="34" charset="0"/>
                <a:ea typeface="Segoe UI" pitchFamily="34" charset="0"/>
                <a:cs typeface="Segoe UI" pitchFamily="34" charset="0"/>
              </a:rPr>
            </a:br>
            <a:r>
              <a:rPr lang="en-US" sz="1632" b="1" kern="0" dirty="0">
                <a:solidFill>
                  <a:srgbClr val="FFFFFF"/>
                </a:solidFill>
                <a:latin typeface="Segoe UI" pitchFamily="34" charset="0"/>
                <a:ea typeface="Segoe UI" pitchFamily="34" charset="0"/>
                <a:cs typeface="Segoe UI" pitchFamily="34" charset="0"/>
              </a:rPr>
              <a:t>of traditional storage</a:t>
            </a:r>
          </a:p>
        </p:txBody>
      </p:sp>
      <p:sp>
        <p:nvSpPr>
          <p:cNvPr id="16" name="Rectangular Callout 15"/>
          <p:cNvSpPr/>
          <p:nvPr/>
        </p:nvSpPr>
        <p:spPr bwMode="auto">
          <a:xfrm>
            <a:off x="4860423" y="3630000"/>
            <a:ext cx="1229613" cy="725346"/>
          </a:xfrm>
          <a:prstGeom prst="wedgeRectCallout">
            <a:avLst>
              <a:gd name="adj1" fmla="val 18917"/>
              <a:gd name="adj2" fmla="val 198617"/>
            </a:avLst>
          </a:prstGeom>
          <a:solidFill>
            <a:srgbClr val="74B230"/>
          </a:solidFill>
          <a:ln w="9525" cap="flat" cmpd="sng" algn="ctr">
            <a:noFill/>
            <a:prstDash val="solid"/>
            <a:headEnd type="none" w="med" len="med"/>
            <a:tailEnd type="none" w="med" len="med"/>
          </a:ln>
          <a:effectLst/>
          <a:scene3d>
            <a:camera prst="orthographicFront">
              <a:rot lat="0" lon="0" rev="0"/>
            </a:camera>
            <a:lightRig rig="balanced" dir="t">
              <a:rot lat="0" lon="0" rev="8700000"/>
            </a:lightRig>
          </a:scene3d>
          <a:sp3d/>
        </p:spPr>
        <p:txBody>
          <a:bodyPr vert="horz" wrap="square" lIns="93223" tIns="46612" rIns="93223" bIns="46612" numCol="1" rtlCol="0" anchor="ctr" anchorCtr="0" compatLnSpc="1">
            <a:prstTxWarp prst="textNoShape">
              <a:avLst/>
            </a:prstTxWarp>
          </a:bodyPr>
          <a:lstStyle/>
          <a:p>
            <a:pPr algn="ctr" defTabSz="932138" eaLnBrk="0" fontAlgn="base" hangingPunct="0">
              <a:spcBef>
                <a:spcPct val="0"/>
              </a:spcBef>
              <a:spcAft>
                <a:spcPct val="0"/>
              </a:spcAft>
              <a:defRPr/>
            </a:pPr>
            <a:r>
              <a:rPr lang="en-US" sz="1428" b="1" kern="0" dirty="0">
                <a:solidFill>
                  <a:srgbClr val="FFFFFF"/>
                </a:solidFill>
                <a:latin typeface="Segoe UI" pitchFamily="34" charset="0"/>
                <a:ea typeface="Segoe UI" pitchFamily="34" charset="0"/>
                <a:cs typeface="Segoe UI" pitchFamily="34" charset="0"/>
              </a:rPr>
              <a:t>CapEx, OpEx of StorSimple</a:t>
            </a:r>
          </a:p>
        </p:txBody>
      </p:sp>
      <p:sp>
        <p:nvSpPr>
          <p:cNvPr id="25" name="TextBox 24"/>
          <p:cNvSpPr txBox="1"/>
          <p:nvPr/>
        </p:nvSpPr>
        <p:spPr>
          <a:xfrm>
            <a:off x="6665391" y="3226101"/>
            <a:ext cx="894209" cy="542323"/>
          </a:xfrm>
          <a:prstGeom prst="rect">
            <a:avLst/>
          </a:prstGeom>
          <a:noFill/>
          <a:effectLst/>
        </p:spPr>
        <p:txBody>
          <a:bodyPr wrap="square" rtlCol="0" anchor="ctr">
            <a:spAutoFit/>
          </a:bodyPr>
          <a:lstStyle/>
          <a:p>
            <a:pPr defTabSz="932138">
              <a:defRPr/>
            </a:pPr>
            <a:r>
              <a:rPr lang="en-US" sz="1428" kern="0" dirty="0">
                <a:solidFill>
                  <a:srgbClr val="5A5A5A"/>
                </a:solidFill>
                <a:latin typeface="Segoe UI" pitchFamily="34" charset="0"/>
                <a:ea typeface="Segoe UI" pitchFamily="34" charset="0"/>
                <a:cs typeface="Segoe UI" pitchFamily="34" charset="0"/>
              </a:rPr>
              <a:t>Cloud</a:t>
            </a:r>
            <a:br>
              <a:rPr lang="en-US" sz="1428" kern="0" dirty="0">
                <a:solidFill>
                  <a:srgbClr val="5A5A5A"/>
                </a:solidFill>
                <a:latin typeface="Segoe UI" pitchFamily="34" charset="0"/>
                <a:ea typeface="Segoe UI" pitchFamily="34" charset="0"/>
                <a:cs typeface="Segoe UI" pitchFamily="34" charset="0"/>
              </a:rPr>
            </a:br>
            <a:r>
              <a:rPr lang="en-US" sz="1428" kern="0" dirty="0">
                <a:solidFill>
                  <a:srgbClr val="5A5A5A"/>
                </a:solidFill>
                <a:latin typeface="Segoe UI" pitchFamily="34" charset="0"/>
                <a:ea typeface="Segoe UI" pitchFamily="34" charset="0"/>
                <a:cs typeface="Segoe UI" pitchFamily="34" charset="0"/>
              </a:rPr>
              <a:t>Storage</a:t>
            </a:r>
          </a:p>
        </p:txBody>
      </p:sp>
      <p:sp>
        <p:nvSpPr>
          <p:cNvPr id="17" name="Right Bracket 16"/>
          <p:cNvSpPr/>
          <p:nvPr/>
        </p:nvSpPr>
        <p:spPr>
          <a:xfrm>
            <a:off x="6411236" y="1669235"/>
            <a:ext cx="118952" cy="3656058"/>
          </a:xfrm>
          <a:prstGeom prst="rightBracket">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47" dirty="0"/>
          </a:p>
        </p:txBody>
      </p:sp>
      <p:sp>
        <p:nvSpPr>
          <p:cNvPr id="49" name="Right Bracket 48"/>
          <p:cNvSpPr/>
          <p:nvPr/>
        </p:nvSpPr>
        <p:spPr>
          <a:xfrm>
            <a:off x="6411236" y="5411218"/>
            <a:ext cx="118952" cy="414042"/>
          </a:xfrm>
          <a:prstGeom prst="rightBracket">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47" dirty="0"/>
          </a:p>
        </p:txBody>
      </p:sp>
      <p:sp>
        <p:nvSpPr>
          <p:cNvPr id="50" name="TextBox 49"/>
          <p:cNvSpPr txBox="1"/>
          <p:nvPr/>
        </p:nvSpPr>
        <p:spPr>
          <a:xfrm>
            <a:off x="6665391" y="5354960"/>
            <a:ext cx="894209" cy="542323"/>
          </a:xfrm>
          <a:prstGeom prst="rect">
            <a:avLst/>
          </a:prstGeom>
          <a:noFill/>
          <a:effectLst/>
        </p:spPr>
        <p:txBody>
          <a:bodyPr wrap="square" rtlCol="0" anchor="ctr">
            <a:spAutoFit/>
          </a:bodyPr>
          <a:lstStyle/>
          <a:p>
            <a:pPr defTabSz="932138">
              <a:defRPr/>
            </a:pPr>
            <a:r>
              <a:rPr lang="en-US" sz="1428" kern="0" dirty="0">
                <a:solidFill>
                  <a:srgbClr val="5A5A5A"/>
                </a:solidFill>
                <a:latin typeface="Segoe UI" pitchFamily="34" charset="0"/>
                <a:ea typeface="Segoe UI" pitchFamily="34" charset="0"/>
                <a:cs typeface="Segoe UI" pitchFamily="34" charset="0"/>
              </a:rPr>
              <a:t>Local Storage</a:t>
            </a:r>
          </a:p>
        </p:txBody>
      </p:sp>
      <p:grpSp>
        <p:nvGrpSpPr>
          <p:cNvPr id="12" name="Group 11"/>
          <p:cNvGrpSpPr/>
          <p:nvPr/>
        </p:nvGrpSpPr>
        <p:grpSpPr>
          <a:xfrm>
            <a:off x="7710784" y="1056425"/>
            <a:ext cx="4271239" cy="5135973"/>
            <a:chOff x="7560002" y="1034841"/>
            <a:chExt cx="4189554" cy="5037752"/>
          </a:xfrm>
        </p:grpSpPr>
        <p:sp>
          <p:nvSpPr>
            <p:cNvPr id="39" name="Rectangle 38"/>
            <p:cNvSpPr/>
            <p:nvPr/>
          </p:nvSpPr>
          <p:spPr>
            <a:xfrm>
              <a:off x="7560002" y="1034841"/>
              <a:ext cx="4189554" cy="5037752"/>
            </a:xfrm>
            <a:prstGeom prst="rect">
              <a:avLst/>
            </a:prstGeom>
            <a:solidFill>
              <a:srgbClr val="FFFFFF"/>
            </a:solidFill>
            <a:ln w="9525" cap="flat" cmpd="sng" algn="ctr">
              <a:solidFill>
                <a:srgbClr val="5A5A5A">
                  <a:lumMod val="75000"/>
                </a:srgbClr>
              </a:solidFill>
              <a:prstDash val="soli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lstStyle/>
            <a:p>
              <a:pPr algn="ctr" defTabSz="932138">
                <a:defRPr/>
              </a:pPr>
              <a:endParaRPr lang="en-US" sz="1835" kern="0" dirty="0">
                <a:solidFill>
                  <a:srgbClr val="A2C02F"/>
                </a:solidFill>
                <a:latin typeface="Arial"/>
              </a:endParaRPr>
            </a:p>
          </p:txBody>
        </p:sp>
        <p:sp>
          <p:nvSpPr>
            <p:cNvPr id="53" name="TextBox 52"/>
            <p:cNvSpPr txBox="1"/>
            <p:nvPr/>
          </p:nvSpPr>
          <p:spPr>
            <a:xfrm>
              <a:off x="7726069" y="1167461"/>
              <a:ext cx="3857419" cy="406243"/>
            </a:xfrm>
            <a:prstGeom prst="rect">
              <a:avLst/>
            </a:prstGeom>
            <a:noFill/>
          </p:spPr>
          <p:txBody>
            <a:bodyPr wrap="square" rtlCol="0">
              <a:spAutoFit/>
            </a:bodyPr>
            <a:lstStyle/>
            <a:p>
              <a:pPr algn="ctr" defTabSz="932138">
                <a:defRPr/>
              </a:pPr>
              <a:r>
                <a:rPr lang="en-US" sz="2039" b="1" kern="0" dirty="0">
                  <a:solidFill>
                    <a:schemeClr val="accent1"/>
                  </a:solidFill>
                  <a:latin typeface="Segoe UI" pitchFamily="34" charset="0"/>
                  <a:ea typeface="Segoe UI" pitchFamily="34" charset="0"/>
                  <a:cs typeface="Segoe UI" pitchFamily="34" charset="0"/>
                </a:rPr>
                <a:t>Target Use Cases</a:t>
              </a:r>
            </a:p>
          </p:txBody>
        </p:sp>
        <p:grpSp>
          <p:nvGrpSpPr>
            <p:cNvPr id="66" name="Group 65"/>
            <p:cNvGrpSpPr/>
            <p:nvPr/>
          </p:nvGrpSpPr>
          <p:grpSpPr>
            <a:xfrm>
              <a:off x="7779892" y="1695007"/>
              <a:ext cx="3857420" cy="858614"/>
              <a:chOff x="7892136" y="1811267"/>
              <a:chExt cx="3857420" cy="858614"/>
            </a:xfrm>
          </p:grpSpPr>
          <p:sp>
            <p:nvSpPr>
              <p:cNvPr id="52" name="Content Placeholder 2"/>
              <p:cNvSpPr txBox="1">
                <a:spLocks/>
              </p:cNvSpPr>
              <p:nvPr/>
            </p:nvSpPr>
            <p:spPr>
              <a:xfrm>
                <a:off x="7892137" y="1811267"/>
                <a:ext cx="3857419" cy="276293"/>
              </a:xfrm>
              <a:prstGeom prst="rect">
                <a:avLst/>
              </a:prstGeom>
            </p:spPr>
            <p:txBody>
              <a:bodyPr vert="horz" numCol="1"/>
              <a:lstStyle>
                <a:defPPr>
                  <a:defRPr lang="en-US"/>
                </a:defPPr>
                <a:lvl1pPr indent="0">
                  <a:spcBef>
                    <a:spcPts val="0"/>
                  </a:spcBef>
                  <a:spcAft>
                    <a:spcPts val="900"/>
                  </a:spcAft>
                  <a:buFont typeface="Arial"/>
                  <a:buNone/>
                  <a:defRPr sz="1600" b="1">
                    <a:solidFill>
                      <a:schemeClr val="tx2">
                        <a:lumMod val="50000"/>
                      </a:schemeClr>
                    </a:solidFill>
                  </a:defRPr>
                </a:lvl1pPr>
                <a:lvl2pPr marL="177800" lvl="1" indent="-177800">
                  <a:spcBef>
                    <a:spcPts val="0"/>
                  </a:spcBef>
                  <a:spcAft>
                    <a:spcPts val="900"/>
                  </a:spcAft>
                  <a:buFont typeface="Arial"/>
                  <a:buChar char="–"/>
                  <a:defRPr sz="1200">
                    <a:solidFill>
                      <a:schemeClr val="tx2">
                        <a:lumMod val="50000"/>
                      </a:schemeClr>
                    </a:solidFill>
                  </a:defRPr>
                </a:lvl2pPr>
                <a:lvl3pPr marL="1143000" indent="-228600">
                  <a:spcBef>
                    <a:spcPct val="20000"/>
                  </a:spcBef>
                  <a:buFont typeface="Arial"/>
                  <a:buChar char="•"/>
                  <a:defRPr>
                    <a:solidFill>
                      <a:schemeClr val="bg2"/>
                    </a:solidFill>
                  </a:defRPr>
                </a:lvl3pPr>
                <a:lvl4pPr marL="1600200" indent="-228600">
                  <a:spcBef>
                    <a:spcPct val="20000"/>
                  </a:spcBef>
                  <a:buFont typeface="Arial"/>
                  <a:buChar char="–"/>
                  <a:defRPr sz="1600">
                    <a:solidFill>
                      <a:schemeClr val="bg2"/>
                    </a:solidFill>
                  </a:defRPr>
                </a:lvl4pPr>
                <a:lvl5pPr marL="2057400" indent="-228600">
                  <a:spcBef>
                    <a:spcPct val="20000"/>
                  </a:spcBef>
                  <a:buFont typeface="Arial"/>
                  <a:buChar char="»"/>
                  <a:defRPr sz="1400">
                    <a:solidFill>
                      <a:schemeClr val="bg2"/>
                    </a:solidFil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932138">
                  <a:spcBef>
                    <a:spcPts val="204"/>
                  </a:spcBef>
                  <a:spcAft>
                    <a:spcPts val="0"/>
                  </a:spcAft>
                  <a:defRPr/>
                </a:pPr>
                <a:r>
                  <a:rPr lang="en-US" sz="1632" kern="0" dirty="0">
                    <a:solidFill>
                      <a:srgbClr val="5A5A5A"/>
                    </a:solidFill>
                    <a:latin typeface="Segoe UI" pitchFamily="34" charset="0"/>
                    <a:ea typeface="Segoe UI" pitchFamily="34" charset="0"/>
                    <a:cs typeface="Segoe UI" pitchFamily="34" charset="0"/>
                  </a:rPr>
                  <a:t>File Share</a:t>
                </a:r>
              </a:p>
            </p:txBody>
          </p:sp>
          <p:sp>
            <p:nvSpPr>
              <p:cNvPr id="54" name="Rectangle 53"/>
              <p:cNvSpPr/>
              <p:nvPr/>
            </p:nvSpPr>
            <p:spPr>
              <a:xfrm>
                <a:off x="10028890" y="2087560"/>
                <a:ext cx="1720666" cy="557605"/>
              </a:xfrm>
              <a:prstGeom prst="rect">
                <a:avLst/>
              </a:prstGeom>
            </p:spPr>
            <p:txBody>
              <a:bodyPr wrap="square">
                <a:spAutoFit/>
              </a:bodyPr>
              <a:lstStyle/>
              <a:p>
                <a:pPr marL="181249" lvl="1" indent="-181249">
                  <a:spcBef>
                    <a:spcPts val="204"/>
                  </a:spcBef>
                  <a:buFont typeface="Arial" pitchFamily="34" charset="0"/>
                  <a:buChar char="•"/>
                  <a:defRPr/>
                </a:pPr>
                <a:r>
                  <a:rPr lang="en-US" sz="1428" kern="0" dirty="0">
                    <a:solidFill>
                      <a:srgbClr val="5A5A5A"/>
                    </a:solidFill>
                    <a:latin typeface="Segoe UI" pitchFamily="34" charset="0"/>
                    <a:ea typeface="Segoe UI" pitchFamily="34" charset="0"/>
                    <a:cs typeface="Segoe UI" pitchFamily="34" charset="0"/>
                  </a:rPr>
                  <a:t>CIFS</a:t>
                </a:r>
              </a:p>
              <a:p>
                <a:pPr marL="181249" lvl="1" indent="-181249">
                  <a:spcBef>
                    <a:spcPts val="204"/>
                  </a:spcBef>
                  <a:buFont typeface="Arial" pitchFamily="34" charset="0"/>
                  <a:buChar char="•"/>
                  <a:defRPr/>
                </a:pPr>
                <a:r>
                  <a:rPr lang="en-US" sz="1428" kern="0" dirty="0">
                    <a:solidFill>
                      <a:srgbClr val="5A5A5A"/>
                    </a:solidFill>
                    <a:latin typeface="Segoe UI" pitchFamily="34" charset="0"/>
                    <a:ea typeface="Segoe UI" pitchFamily="34" charset="0"/>
                    <a:cs typeface="Segoe UI" pitchFamily="34" charset="0"/>
                  </a:rPr>
                  <a:t>NFS</a:t>
                </a:r>
              </a:p>
            </p:txBody>
          </p:sp>
          <p:sp>
            <p:nvSpPr>
              <p:cNvPr id="55" name="Content Placeholder 2"/>
              <p:cNvSpPr txBox="1">
                <a:spLocks/>
              </p:cNvSpPr>
              <p:nvPr/>
            </p:nvSpPr>
            <p:spPr>
              <a:xfrm>
                <a:off x="7892136" y="2084503"/>
                <a:ext cx="2006769" cy="585378"/>
              </a:xfrm>
              <a:prstGeom prst="rect">
                <a:avLst/>
              </a:prstGeom>
            </p:spPr>
            <p:txBody>
              <a:bodyPr vert="horz" numCol="1"/>
              <a:lstStyle>
                <a:defPPr>
                  <a:defRPr lang="en-US"/>
                </a:defPPr>
                <a:lvl1pPr indent="0">
                  <a:spcBef>
                    <a:spcPts val="0"/>
                  </a:spcBef>
                  <a:spcAft>
                    <a:spcPts val="900"/>
                  </a:spcAft>
                  <a:buFont typeface="Arial"/>
                  <a:buNone/>
                  <a:defRPr sz="1600" b="1">
                    <a:solidFill>
                      <a:schemeClr val="tx2">
                        <a:lumMod val="50000"/>
                      </a:schemeClr>
                    </a:solidFill>
                  </a:defRPr>
                </a:lvl1pPr>
                <a:lvl2pPr marL="177800" lvl="1" indent="-177800">
                  <a:spcBef>
                    <a:spcPts val="0"/>
                  </a:spcBef>
                  <a:spcAft>
                    <a:spcPts val="900"/>
                  </a:spcAft>
                  <a:buFont typeface="Arial"/>
                  <a:buChar char="–"/>
                  <a:defRPr sz="1200">
                    <a:solidFill>
                      <a:schemeClr val="tx2">
                        <a:lumMod val="50000"/>
                      </a:schemeClr>
                    </a:solidFill>
                  </a:defRPr>
                </a:lvl2pPr>
                <a:lvl3pPr marL="1143000" indent="-228600">
                  <a:spcBef>
                    <a:spcPct val="20000"/>
                  </a:spcBef>
                  <a:buFont typeface="Arial"/>
                  <a:buChar char="•"/>
                  <a:defRPr>
                    <a:solidFill>
                      <a:schemeClr val="bg2"/>
                    </a:solidFill>
                  </a:defRPr>
                </a:lvl3pPr>
                <a:lvl4pPr marL="1600200" indent="-228600">
                  <a:spcBef>
                    <a:spcPct val="20000"/>
                  </a:spcBef>
                  <a:buFont typeface="Arial"/>
                  <a:buChar char="–"/>
                  <a:defRPr sz="1600">
                    <a:solidFill>
                      <a:schemeClr val="bg2"/>
                    </a:solidFill>
                  </a:defRPr>
                </a:lvl4pPr>
                <a:lvl5pPr marL="2057400" indent="-228600">
                  <a:spcBef>
                    <a:spcPct val="20000"/>
                  </a:spcBef>
                  <a:buFont typeface="Arial"/>
                  <a:buChar char="»"/>
                  <a:defRPr sz="1400">
                    <a:solidFill>
                      <a:schemeClr val="bg2"/>
                    </a:solidFil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181249" lvl="1" indent="-181249" defTabSz="932138">
                  <a:spcBef>
                    <a:spcPts val="204"/>
                  </a:spcBef>
                  <a:spcAft>
                    <a:spcPts val="0"/>
                  </a:spcAft>
                  <a:buFont typeface="Arial" pitchFamily="34" charset="0"/>
                  <a:buChar char="•"/>
                  <a:defRPr/>
                </a:pPr>
                <a:r>
                  <a:rPr lang="en-US" sz="1428" kern="0" dirty="0">
                    <a:solidFill>
                      <a:srgbClr val="5A5A5A"/>
                    </a:solidFill>
                    <a:latin typeface="Segoe UI" pitchFamily="34" charset="0"/>
                    <a:ea typeface="Segoe UI" pitchFamily="34" charset="0"/>
                    <a:cs typeface="Segoe UI" pitchFamily="34" charset="0"/>
                  </a:rPr>
                  <a:t>File servers</a:t>
                </a:r>
              </a:p>
              <a:p>
                <a:pPr marL="181249" lvl="1" indent="-181249" defTabSz="932138">
                  <a:spcBef>
                    <a:spcPts val="204"/>
                  </a:spcBef>
                  <a:spcAft>
                    <a:spcPts val="0"/>
                  </a:spcAft>
                  <a:buFont typeface="Arial" pitchFamily="34" charset="0"/>
                  <a:buChar char="•"/>
                  <a:defRPr/>
                </a:pPr>
                <a:r>
                  <a:rPr lang="en-US" sz="1428" kern="0" dirty="0">
                    <a:solidFill>
                      <a:srgbClr val="5A5A5A"/>
                    </a:solidFill>
                    <a:latin typeface="Segoe UI" pitchFamily="34" charset="0"/>
                    <a:ea typeface="Segoe UI" pitchFamily="34" charset="0"/>
                    <a:cs typeface="Segoe UI" pitchFamily="34" charset="0"/>
                  </a:rPr>
                  <a:t>NAS</a:t>
                </a:r>
              </a:p>
            </p:txBody>
          </p:sp>
        </p:grpSp>
        <p:grpSp>
          <p:nvGrpSpPr>
            <p:cNvPr id="67" name="Group 66"/>
            <p:cNvGrpSpPr/>
            <p:nvPr/>
          </p:nvGrpSpPr>
          <p:grpSpPr>
            <a:xfrm>
              <a:off x="7779892" y="2637944"/>
              <a:ext cx="3857420" cy="858614"/>
              <a:chOff x="7892136" y="2754204"/>
              <a:chExt cx="3857420" cy="858614"/>
            </a:xfrm>
          </p:grpSpPr>
          <p:sp>
            <p:nvSpPr>
              <p:cNvPr id="56" name="Content Placeholder 2"/>
              <p:cNvSpPr txBox="1">
                <a:spLocks/>
              </p:cNvSpPr>
              <p:nvPr/>
            </p:nvSpPr>
            <p:spPr>
              <a:xfrm>
                <a:off x="7892137" y="2754204"/>
                <a:ext cx="3857419" cy="276293"/>
              </a:xfrm>
              <a:prstGeom prst="rect">
                <a:avLst/>
              </a:prstGeom>
            </p:spPr>
            <p:txBody>
              <a:bodyPr vert="horz" numCol="1"/>
              <a:lstStyle>
                <a:defPPr>
                  <a:defRPr lang="en-US"/>
                </a:defPPr>
                <a:lvl1pPr indent="0">
                  <a:spcBef>
                    <a:spcPts val="0"/>
                  </a:spcBef>
                  <a:spcAft>
                    <a:spcPts val="900"/>
                  </a:spcAft>
                  <a:buFont typeface="Arial"/>
                  <a:buNone/>
                  <a:defRPr sz="1600" b="1">
                    <a:solidFill>
                      <a:schemeClr val="tx2">
                        <a:lumMod val="50000"/>
                      </a:schemeClr>
                    </a:solidFill>
                  </a:defRPr>
                </a:lvl1pPr>
                <a:lvl2pPr marL="177800" lvl="1" indent="-177800">
                  <a:spcBef>
                    <a:spcPts val="0"/>
                  </a:spcBef>
                  <a:spcAft>
                    <a:spcPts val="900"/>
                  </a:spcAft>
                  <a:buFont typeface="Arial"/>
                  <a:buChar char="–"/>
                  <a:defRPr sz="1200">
                    <a:solidFill>
                      <a:schemeClr val="tx2">
                        <a:lumMod val="50000"/>
                      </a:schemeClr>
                    </a:solidFill>
                  </a:defRPr>
                </a:lvl2pPr>
                <a:lvl3pPr marL="1143000" indent="-228600">
                  <a:spcBef>
                    <a:spcPct val="20000"/>
                  </a:spcBef>
                  <a:buFont typeface="Arial"/>
                  <a:buChar char="•"/>
                  <a:defRPr>
                    <a:solidFill>
                      <a:schemeClr val="bg2"/>
                    </a:solidFill>
                  </a:defRPr>
                </a:lvl3pPr>
                <a:lvl4pPr marL="1600200" indent="-228600">
                  <a:spcBef>
                    <a:spcPct val="20000"/>
                  </a:spcBef>
                  <a:buFont typeface="Arial"/>
                  <a:buChar char="–"/>
                  <a:defRPr sz="1600">
                    <a:solidFill>
                      <a:schemeClr val="bg2"/>
                    </a:solidFill>
                  </a:defRPr>
                </a:lvl4pPr>
                <a:lvl5pPr marL="2057400" indent="-228600">
                  <a:spcBef>
                    <a:spcPct val="20000"/>
                  </a:spcBef>
                  <a:buFont typeface="Arial"/>
                  <a:buChar char="»"/>
                  <a:defRPr sz="1400">
                    <a:solidFill>
                      <a:schemeClr val="bg2"/>
                    </a:solidFil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932138">
                  <a:spcBef>
                    <a:spcPts val="204"/>
                  </a:spcBef>
                  <a:spcAft>
                    <a:spcPts val="0"/>
                  </a:spcAft>
                  <a:defRPr/>
                </a:pPr>
                <a:r>
                  <a:rPr lang="en-US" sz="1632" kern="0" dirty="0">
                    <a:solidFill>
                      <a:srgbClr val="5A5A5A"/>
                    </a:solidFill>
                    <a:latin typeface="Segoe UI" pitchFamily="34" charset="0"/>
                    <a:ea typeface="Segoe UI" pitchFamily="34" charset="0"/>
                    <a:cs typeface="Segoe UI" pitchFamily="34" charset="0"/>
                  </a:rPr>
                  <a:t>SharePoint</a:t>
                </a:r>
              </a:p>
            </p:txBody>
          </p:sp>
          <p:sp>
            <p:nvSpPr>
              <p:cNvPr id="57" name="Rectangle 56"/>
              <p:cNvSpPr/>
              <p:nvPr/>
            </p:nvSpPr>
            <p:spPr>
              <a:xfrm>
                <a:off x="10028890" y="3030497"/>
                <a:ext cx="1720666" cy="531951"/>
              </a:xfrm>
              <a:prstGeom prst="rect">
                <a:avLst/>
              </a:prstGeom>
            </p:spPr>
            <p:txBody>
              <a:bodyPr wrap="square">
                <a:spAutoFit/>
              </a:bodyPr>
              <a:lstStyle/>
              <a:p>
                <a:pPr marL="181249" lvl="1" indent="-181249">
                  <a:spcBef>
                    <a:spcPts val="204"/>
                  </a:spcBef>
                  <a:buFont typeface="Arial" pitchFamily="34" charset="0"/>
                  <a:buChar char="•"/>
                  <a:defRPr/>
                </a:pPr>
                <a:r>
                  <a:rPr lang="en-US" sz="1428" kern="0" dirty="0">
                    <a:solidFill>
                      <a:srgbClr val="5A5A5A"/>
                    </a:solidFill>
                    <a:latin typeface="Segoe UI" pitchFamily="34" charset="0"/>
                    <a:ea typeface="Segoe UI" pitchFamily="34" charset="0"/>
                    <a:cs typeface="Segoe UI" pitchFamily="34" charset="0"/>
                  </a:rPr>
                  <a:t>Business intelligence</a:t>
                </a:r>
              </a:p>
            </p:txBody>
          </p:sp>
          <p:sp>
            <p:nvSpPr>
              <p:cNvPr id="58" name="Content Placeholder 2"/>
              <p:cNvSpPr txBox="1">
                <a:spLocks/>
              </p:cNvSpPr>
              <p:nvPr/>
            </p:nvSpPr>
            <p:spPr>
              <a:xfrm>
                <a:off x="7892136" y="3027440"/>
                <a:ext cx="2006769" cy="585378"/>
              </a:xfrm>
              <a:prstGeom prst="rect">
                <a:avLst/>
              </a:prstGeom>
            </p:spPr>
            <p:txBody>
              <a:bodyPr vert="horz" numCol="1"/>
              <a:lstStyle>
                <a:defPPr>
                  <a:defRPr lang="en-US"/>
                </a:defPPr>
                <a:lvl1pPr indent="0">
                  <a:spcBef>
                    <a:spcPts val="0"/>
                  </a:spcBef>
                  <a:spcAft>
                    <a:spcPts val="900"/>
                  </a:spcAft>
                  <a:buFont typeface="Arial"/>
                  <a:buNone/>
                  <a:defRPr sz="1600" b="1">
                    <a:solidFill>
                      <a:schemeClr val="tx2">
                        <a:lumMod val="50000"/>
                      </a:schemeClr>
                    </a:solidFill>
                  </a:defRPr>
                </a:lvl1pPr>
                <a:lvl2pPr marL="177800" lvl="1" indent="-177800">
                  <a:spcBef>
                    <a:spcPts val="0"/>
                  </a:spcBef>
                  <a:spcAft>
                    <a:spcPts val="900"/>
                  </a:spcAft>
                  <a:buFont typeface="Arial"/>
                  <a:buChar char="–"/>
                  <a:defRPr sz="1200">
                    <a:solidFill>
                      <a:schemeClr val="tx2">
                        <a:lumMod val="50000"/>
                      </a:schemeClr>
                    </a:solidFill>
                  </a:defRPr>
                </a:lvl2pPr>
                <a:lvl3pPr marL="1143000" indent="-228600">
                  <a:spcBef>
                    <a:spcPct val="20000"/>
                  </a:spcBef>
                  <a:buFont typeface="Arial"/>
                  <a:buChar char="•"/>
                  <a:defRPr>
                    <a:solidFill>
                      <a:schemeClr val="bg2"/>
                    </a:solidFill>
                  </a:defRPr>
                </a:lvl3pPr>
                <a:lvl4pPr marL="1600200" indent="-228600">
                  <a:spcBef>
                    <a:spcPct val="20000"/>
                  </a:spcBef>
                  <a:buFont typeface="Arial"/>
                  <a:buChar char="–"/>
                  <a:defRPr sz="1600">
                    <a:solidFill>
                      <a:schemeClr val="bg2"/>
                    </a:solidFill>
                  </a:defRPr>
                </a:lvl4pPr>
                <a:lvl5pPr marL="2057400" indent="-228600">
                  <a:spcBef>
                    <a:spcPct val="20000"/>
                  </a:spcBef>
                  <a:buFont typeface="Arial"/>
                  <a:buChar char="»"/>
                  <a:defRPr sz="1400">
                    <a:solidFill>
                      <a:schemeClr val="bg2"/>
                    </a:solidFil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181249" lvl="1" indent="-181249" defTabSz="932138">
                  <a:spcBef>
                    <a:spcPts val="204"/>
                  </a:spcBef>
                  <a:spcAft>
                    <a:spcPts val="0"/>
                  </a:spcAft>
                  <a:buFont typeface="Arial" pitchFamily="34" charset="0"/>
                  <a:buChar char="•"/>
                  <a:defRPr/>
                </a:pPr>
                <a:r>
                  <a:rPr lang="en-US" sz="1428" kern="0" dirty="0">
                    <a:solidFill>
                      <a:srgbClr val="5A5A5A"/>
                    </a:solidFill>
                    <a:latin typeface="Segoe UI" pitchFamily="34" charset="0"/>
                    <a:ea typeface="Segoe UI" pitchFamily="34" charset="0"/>
                    <a:cs typeface="Segoe UI" pitchFamily="34" charset="0"/>
                  </a:rPr>
                  <a:t>Collaboration</a:t>
                </a:r>
              </a:p>
              <a:p>
                <a:pPr marL="181249" lvl="1" indent="-181249" defTabSz="932138">
                  <a:spcBef>
                    <a:spcPts val="204"/>
                  </a:spcBef>
                  <a:spcAft>
                    <a:spcPts val="0"/>
                  </a:spcAft>
                  <a:buFont typeface="Arial" pitchFamily="34" charset="0"/>
                  <a:buChar char="•"/>
                  <a:defRPr/>
                </a:pPr>
                <a:r>
                  <a:rPr lang="en-US" sz="1428" kern="0" dirty="0">
                    <a:solidFill>
                      <a:srgbClr val="5A5A5A"/>
                    </a:solidFill>
                    <a:latin typeface="Segoe UI" pitchFamily="34" charset="0"/>
                    <a:ea typeface="Segoe UI" pitchFamily="34" charset="0"/>
                    <a:cs typeface="Segoe UI" pitchFamily="34" charset="0"/>
                  </a:rPr>
                  <a:t>Content &amp; records management</a:t>
                </a:r>
              </a:p>
            </p:txBody>
          </p:sp>
        </p:grpSp>
        <p:grpSp>
          <p:nvGrpSpPr>
            <p:cNvPr id="69" name="Group 68"/>
            <p:cNvGrpSpPr/>
            <p:nvPr/>
          </p:nvGrpSpPr>
          <p:grpSpPr>
            <a:xfrm>
              <a:off x="7779892" y="3778009"/>
              <a:ext cx="3857420" cy="1079350"/>
              <a:chOff x="7892136" y="3868869"/>
              <a:chExt cx="3857420" cy="1079350"/>
            </a:xfrm>
          </p:grpSpPr>
          <p:sp>
            <p:nvSpPr>
              <p:cNvPr id="59" name="Content Placeholder 2"/>
              <p:cNvSpPr txBox="1">
                <a:spLocks/>
              </p:cNvSpPr>
              <p:nvPr/>
            </p:nvSpPr>
            <p:spPr>
              <a:xfrm>
                <a:off x="7892137" y="3868869"/>
                <a:ext cx="3857419" cy="276293"/>
              </a:xfrm>
              <a:prstGeom prst="rect">
                <a:avLst/>
              </a:prstGeom>
            </p:spPr>
            <p:txBody>
              <a:bodyPr vert="horz" numCol="1"/>
              <a:lstStyle>
                <a:defPPr>
                  <a:defRPr lang="en-US"/>
                </a:defPPr>
                <a:lvl1pPr indent="0">
                  <a:spcBef>
                    <a:spcPts val="0"/>
                  </a:spcBef>
                  <a:spcAft>
                    <a:spcPts val="900"/>
                  </a:spcAft>
                  <a:buFont typeface="Arial"/>
                  <a:buNone/>
                  <a:defRPr sz="1600" b="1">
                    <a:solidFill>
                      <a:schemeClr val="tx2">
                        <a:lumMod val="50000"/>
                      </a:schemeClr>
                    </a:solidFill>
                  </a:defRPr>
                </a:lvl1pPr>
                <a:lvl2pPr marL="177800" lvl="1" indent="-177800">
                  <a:spcBef>
                    <a:spcPts val="0"/>
                  </a:spcBef>
                  <a:spcAft>
                    <a:spcPts val="900"/>
                  </a:spcAft>
                  <a:buFont typeface="Arial"/>
                  <a:buChar char="–"/>
                  <a:defRPr sz="1200">
                    <a:solidFill>
                      <a:schemeClr val="tx2">
                        <a:lumMod val="50000"/>
                      </a:schemeClr>
                    </a:solidFill>
                  </a:defRPr>
                </a:lvl2pPr>
                <a:lvl3pPr marL="1143000" indent="-228600">
                  <a:spcBef>
                    <a:spcPct val="20000"/>
                  </a:spcBef>
                  <a:buFont typeface="Arial"/>
                  <a:buChar char="•"/>
                  <a:defRPr>
                    <a:solidFill>
                      <a:schemeClr val="bg2"/>
                    </a:solidFill>
                  </a:defRPr>
                </a:lvl3pPr>
                <a:lvl4pPr marL="1600200" indent="-228600">
                  <a:spcBef>
                    <a:spcPct val="20000"/>
                  </a:spcBef>
                  <a:buFont typeface="Arial"/>
                  <a:buChar char="–"/>
                  <a:defRPr sz="1600">
                    <a:solidFill>
                      <a:schemeClr val="bg2"/>
                    </a:solidFill>
                  </a:defRPr>
                </a:lvl4pPr>
                <a:lvl5pPr marL="2057400" indent="-228600">
                  <a:spcBef>
                    <a:spcPct val="20000"/>
                  </a:spcBef>
                  <a:buFont typeface="Arial"/>
                  <a:buChar char="»"/>
                  <a:defRPr sz="1400">
                    <a:solidFill>
                      <a:schemeClr val="bg2"/>
                    </a:solidFil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932138">
                  <a:spcBef>
                    <a:spcPts val="204"/>
                  </a:spcBef>
                  <a:spcAft>
                    <a:spcPts val="0"/>
                  </a:spcAft>
                  <a:defRPr/>
                </a:pPr>
                <a:r>
                  <a:rPr lang="en-US" sz="1632" kern="0" dirty="0">
                    <a:solidFill>
                      <a:srgbClr val="5A5A5A"/>
                    </a:solidFill>
                    <a:latin typeface="Segoe UI" pitchFamily="34" charset="0"/>
                    <a:ea typeface="Segoe UI" pitchFamily="34" charset="0"/>
                    <a:cs typeface="Segoe UI" pitchFamily="34" charset="0"/>
                  </a:rPr>
                  <a:t>Archives</a:t>
                </a:r>
              </a:p>
            </p:txBody>
          </p:sp>
          <p:sp>
            <p:nvSpPr>
              <p:cNvPr id="60" name="Rectangle 59"/>
              <p:cNvSpPr/>
              <p:nvPr/>
            </p:nvSpPr>
            <p:spPr>
              <a:xfrm>
                <a:off x="10028890" y="4145162"/>
                <a:ext cx="1720666" cy="803057"/>
              </a:xfrm>
              <a:prstGeom prst="rect">
                <a:avLst/>
              </a:prstGeom>
            </p:spPr>
            <p:txBody>
              <a:bodyPr wrap="square">
                <a:spAutoFit/>
              </a:bodyPr>
              <a:lstStyle/>
              <a:p>
                <a:pPr marL="181249" lvl="1" indent="-181249">
                  <a:spcBef>
                    <a:spcPts val="204"/>
                  </a:spcBef>
                  <a:buFont typeface="Arial" pitchFamily="34" charset="0"/>
                  <a:buChar char="•"/>
                  <a:defRPr/>
                </a:pPr>
                <a:r>
                  <a:rPr lang="en-US" sz="1428" kern="0" dirty="0">
                    <a:solidFill>
                      <a:srgbClr val="5A5A5A"/>
                    </a:solidFill>
                    <a:latin typeface="Segoe UI" pitchFamily="34" charset="0"/>
                    <a:ea typeface="Segoe UI" pitchFamily="34" charset="0"/>
                    <a:cs typeface="Segoe UI" pitchFamily="34" charset="0"/>
                  </a:rPr>
                  <a:t>EMR/PACS</a:t>
                </a:r>
              </a:p>
              <a:p>
                <a:pPr marL="181249" lvl="1" indent="-181249">
                  <a:spcBef>
                    <a:spcPts val="204"/>
                  </a:spcBef>
                  <a:buFont typeface="Arial" pitchFamily="34" charset="0"/>
                  <a:buChar char="•"/>
                  <a:defRPr/>
                </a:pPr>
                <a:r>
                  <a:rPr lang="en-US" sz="1428" kern="0" dirty="0">
                    <a:solidFill>
                      <a:srgbClr val="5A5A5A"/>
                    </a:solidFill>
                    <a:latin typeface="Segoe UI" pitchFamily="34" charset="0"/>
                    <a:ea typeface="Segoe UI" pitchFamily="34" charset="0"/>
                    <a:cs typeface="Segoe UI" pitchFamily="34" charset="0"/>
                  </a:rPr>
                  <a:t>Legal</a:t>
                </a:r>
              </a:p>
              <a:p>
                <a:pPr marL="181249" lvl="1" indent="-181249">
                  <a:spcBef>
                    <a:spcPts val="204"/>
                  </a:spcBef>
                  <a:buFont typeface="Arial" pitchFamily="34" charset="0"/>
                  <a:buChar char="•"/>
                  <a:defRPr/>
                </a:pPr>
                <a:r>
                  <a:rPr lang="en-US" sz="1428" kern="0" dirty="0">
                    <a:solidFill>
                      <a:srgbClr val="5A5A5A"/>
                    </a:solidFill>
                    <a:latin typeface="Segoe UI" pitchFamily="34" charset="0"/>
                    <a:ea typeface="Segoe UI" pitchFamily="34" charset="0"/>
                    <a:cs typeface="Segoe UI" pitchFamily="34" charset="0"/>
                  </a:rPr>
                  <a:t>Construction</a:t>
                </a:r>
              </a:p>
            </p:txBody>
          </p:sp>
          <p:sp>
            <p:nvSpPr>
              <p:cNvPr id="61" name="Content Placeholder 2"/>
              <p:cNvSpPr txBox="1">
                <a:spLocks/>
              </p:cNvSpPr>
              <p:nvPr/>
            </p:nvSpPr>
            <p:spPr>
              <a:xfrm>
                <a:off x="7892136" y="4142105"/>
                <a:ext cx="2006769" cy="585378"/>
              </a:xfrm>
              <a:prstGeom prst="rect">
                <a:avLst/>
              </a:prstGeom>
            </p:spPr>
            <p:txBody>
              <a:bodyPr vert="horz" numCol="1"/>
              <a:lstStyle>
                <a:defPPr>
                  <a:defRPr lang="en-US"/>
                </a:defPPr>
                <a:lvl1pPr indent="0">
                  <a:spcBef>
                    <a:spcPts val="0"/>
                  </a:spcBef>
                  <a:spcAft>
                    <a:spcPts val="900"/>
                  </a:spcAft>
                  <a:buFont typeface="Arial"/>
                  <a:buNone/>
                  <a:defRPr sz="1600" b="1">
                    <a:solidFill>
                      <a:schemeClr val="tx2">
                        <a:lumMod val="50000"/>
                      </a:schemeClr>
                    </a:solidFill>
                  </a:defRPr>
                </a:lvl1pPr>
                <a:lvl2pPr marL="177800" lvl="1" indent="-177800">
                  <a:spcBef>
                    <a:spcPts val="0"/>
                  </a:spcBef>
                  <a:spcAft>
                    <a:spcPts val="900"/>
                  </a:spcAft>
                  <a:buFont typeface="Arial"/>
                  <a:buChar char="–"/>
                  <a:defRPr sz="1200">
                    <a:solidFill>
                      <a:schemeClr val="tx2">
                        <a:lumMod val="50000"/>
                      </a:schemeClr>
                    </a:solidFill>
                  </a:defRPr>
                </a:lvl2pPr>
                <a:lvl3pPr marL="1143000" indent="-228600">
                  <a:spcBef>
                    <a:spcPct val="20000"/>
                  </a:spcBef>
                  <a:buFont typeface="Arial"/>
                  <a:buChar char="•"/>
                  <a:defRPr>
                    <a:solidFill>
                      <a:schemeClr val="bg2"/>
                    </a:solidFill>
                  </a:defRPr>
                </a:lvl3pPr>
                <a:lvl4pPr marL="1600200" indent="-228600">
                  <a:spcBef>
                    <a:spcPct val="20000"/>
                  </a:spcBef>
                  <a:buFont typeface="Arial"/>
                  <a:buChar char="–"/>
                  <a:defRPr sz="1600">
                    <a:solidFill>
                      <a:schemeClr val="bg2"/>
                    </a:solidFill>
                  </a:defRPr>
                </a:lvl4pPr>
                <a:lvl5pPr marL="2057400" indent="-228600">
                  <a:spcBef>
                    <a:spcPct val="20000"/>
                  </a:spcBef>
                  <a:buFont typeface="Arial"/>
                  <a:buChar char="»"/>
                  <a:defRPr sz="1400">
                    <a:solidFill>
                      <a:schemeClr val="bg2"/>
                    </a:solidFil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181249" lvl="1" indent="-181249" defTabSz="932138">
                  <a:spcBef>
                    <a:spcPts val="204"/>
                  </a:spcBef>
                  <a:spcAft>
                    <a:spcPts val="0"/>
                  </a:spcAft>
                  <a:buFont typeface="Arial" pitchFamily="34" charset="0"/>
                  <a:buChar char="•"/>
                  <a:defRPr/>
                </a:pPr>
                <a:r>
                  <a:rPr lang="en-US" sz="1428" kern="0" dirty="0">
                    <a:solidFill>
                      <a:srgbClr val="5A5A5A"/>
                    </a:solidFill>
                    <a:latin typeface="Segoe UI" pitchFamily="34" charset="0"/>
                    <a:ea typeface="Segoe UI" pitchFamily="34" charset="0"/>
                    <a:cs typeface="Segoe UI" pitchFamily="34" charset="0"/>
                  </a:rPr>
                  <a:t>Media</a:t>
                </a:r>
              </a:p>
              <a:p>
                <a:pPr marL="181249" lvl="1" indent="-181249" defTabSz="932138">
                  <a:spcBef>
                    <a:spcPts val="204"/>
                  </a:spcBef>
                  <a:spcAft>
                    <a:spcPts val="0"/>
                  </a:spcAft>
                  <a:buFont typeface="Arial" pitchFamily="34" charset="0"/>
                  <a:buChar char="•"/>
                  <a:defRPr/>
                </a:pPr>
                <a:r>
                  <a:rPr lang="en-US" sz="1428" kern="0" dirty="0">
                    <a:solidFill>
                      <a:srgbClr val="5A5A5A"/>
                    </a:solidFill>
                    <a:latin typeface="Segoe UI" pitchFamily="34" charset="0"/>
                    <a:ea typeface="Segoe UI" pitchFamily="34" charset="0"/>
                    <a:cs typeface="Segoe UI" pitchFamily="34" charset="0"/>
                  </a:rPr>
                  <a:t>Engineering</a:t>
                </a:r>
              </a:p>
              <a:p>
                <a:pPr marL="181249" lvl="1" indent="-181249" defTabSz="932138">
                  <a:spcBef>
                    <a:spcPts val="204"/>
                  </a:spcBef>
                  <a:spcAft>
                    <a:spcPts val="0"/>
                  </a:spcAft>
                  <a:buFont typeface="Arial" pitchFamily="34" charset="0"/>
                  <a:buChar char="•"/>
                  <a:defRPr/>
                </a:pPr>
                <a:r>
                  <a:rPr lang="en-US" sz="1428" kern="0" dirty="0">
                    <a:solidFill>
                      <a:srgbClr val="5A5A5A"/>
                    </a:solidFill>
                    <a:latin typeface="Segoe UI" pitchFamily="34" charset="0"/>
                    <a:ea typeface="Segoe UI" pitchFamily="34" charset="0"/>
                    <a:cs typeface="Segoe UI" pitchFamily="34" charset="0"/>
                  </a:rPr>
                  <a:t>Logs, records</a:t>
                </a:r>
              </a:p>
            </p:txBody>
          </p:sp>
        </p:grpSp>
        <p:grpSp>
          <p:nvGrpSpPr>
            <p:cNvPr id="70" name="Group 69"/>
            <p:cNvGrpSpPr/>
            <p:nvPr/>
          </p:nvGrpSpPr>
          <p:grpSpPr>
            <a:xfrm>
              <a:off x="7779892" y="5002698"/>
              <a:ext cx="3857420" cy="851371"/>
              <a:chOff x="7892136" y="4966558"/>
              <a:chExt cx="3857420" cy="851371"/>
            </a:xfrm>
          </p:grpSpPr>
          <p:sp>
            <p:nvSpPr>
              <p:cNvPr id="62" name="Content Placeholder 2"/>
              <p:cNvSpPr txBox="1">
                <a:spLocks/>
              </p:cNvSpPr>
              <p:nvPr/>
            </p:nvSpPr>
            <p:spPr>
              <a:xfrm>
                <a:off x="7892137" y="4966558"/>
                <a:ext cx="3857419" cy="276293"/>
              </a:xfrm>
              <a:prstGeom prst="rect">
                <a:avLst/>
              </a:prstGeom>
            </p:spPr>
            <p:txBody>
              <a:bodyPr vert="horz" numCol="1"/>
              <a:lstStyle>
                <a:defPPr>
                  <a:defRPr lang="en-US"/>
                </a:defPPr>
                <a:lvl1pPr indent="0">
                  <a:spcBef>
                    <a:spcPts val="0"/>
                  </a:spcBef>
                  <a:spcAft>
                    <a:spcPts val="900"/>
                  </a:spcAft>
                  <a:buFont typeface="Arial"/>
                  <a:buNone/>
                  <a:defRPr sz="1600" b="1">
                    <a:solidFill>
                      <a:schemeClr val="tx2">
                        <a:lumMod val="50000"/>
                      </a:schemeClr>
                    </a:solidFill>
                  </a:defRPr>
                </a:lvl1pPr>
                <a:lvl2pPr marL="177800" lvl="1" indent="-177800">
                  <a:spcBef>
                    <a:spcPts val="0"/>
                  </a:spcBef>
                  <a:spcAft>
                    <a:spcPts val="900"/>
                  </a:spcAft>
                  <a:buFont typeface="Arial"/>
                  <a:buChar char="–"/>
                  <a:defRPr sz="1200">
                    <a:solidFill>
                      <a:schemeClr val="tx2">
                        <a:lumMod val="50000"/>
                      </a:schemeClr>
                    </a:solidFill>
                  </a:defRPr>
                </a:lvl2pPr>
                <a:lvl3pPr marL="1143000" indent="-228600">
                  <a:spcBef>
                    <a:spcPct val="20000"/>
                  </a:spcBef>
                  <a:buFont typeface="Arial"/>
                  <a:buChar char="•"/>
                  <a:defRPr>
                    <a:solidFill>
                      <a:schemeClr val="bg2"/>
                    </a:solidFill>
                  </a:defRPr>
                </a:lvl3pPr>
                <a:lvl4pPr marL="1600200" indent="-228600">
                  <a:spcBef>
                    <a:spcPct val="20000"/>
                  </a:spcBef>
                  <a:buFont typeface="Arial"/>
                  <a:buChar char="–"/>
                  <a:defRPr sz="1600">
                    <a:solidFill>
                      <a:schemeClr val="bg2"/>
                    </a:solidFill>
                  </a:defRPr>
                </a:lvl4pPr>
                <a:lvl5pPr marL="2057400" indent="-228600">
                  <a:spcBef>
                    <a:spcPct val="20000"/>
                  </a:spcBef>
                  <a:buFont typeface="Arial"/>
                  <a:buChar char="»"/>
                  <a:defRPr sz="1400">
                    <a:solidFill>
                      <a:schemeClr val="bg2"/>
                    </a:solidFil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932138">
                  <a:spcBef>
                    <a:spcPts val="204"/>
                  </a:spcBef>
                  <a:spcAft>
                    <a:spcPts val="0"/>
                  </a:spcAft>
                  <a:defRPr/>
                </a:pPr>
                <a:r>
                  <a:rPr lang="en-US" sz="1632" kern="0" dirty="0">
                    <a:solidFill>
                      <a:srgbClr val="5A5A5A"/>
                    </a:solidFill>
                    <a:latin typeface="Segoe UI" pitchFamily="34" charset="0"/>
                    <a:ea typeface="Segoe UI" pitchFamily="34" charset="0"/>
                    <a:cs typeface="Segoe UI" pitchFamily="34" charset="0"/>
                  </a:rPr>
                  <a:t>VMs</a:t>
                </a:r>
              </a:p>
            </p:txBody>
          </p:sp>
          <p:sp>
            <p:nvSpPr>
              <p:cNvPr id="63" name="Rectangle 62"/>
              <p:cNvSpPr/>
              <p:nvPr/>
            </p:nvSpPr>
            <p:spPr>
              <a:xfrm>
                <a:off x="10028890" y="5242851"/>
                <a:ext cx="1720666" cy="531951"/>
              </a:xfrm>
              <a:prstGeom prst="rect">
                <a:avLst/>
              </a:prstGeom>
            </p:spPr>
            <p:txBody>
              <a:bodyPr wrap="square">
                <a:spAutoFit/>
              </a:bodyPr>
              <a:lstStyle/>
              <a:p>
                <a:pPr marL="181249" lvl="1" indent="-181249">
                  <a:spcBef>
                    <a:spcPts val="204"/>
                  </a:spcBef>
                  <a:buFont typeface="Arial" pitchFamily="34" charset="0"/>
                  <a:buChar char="•"/>
                  <a:defRPr/>
                </a:pPr>
                <a:r>
                  <a:rPr lang="en-US" sz="1428" kern="0" dirty="0">
                    <a:solidFill>
                      <a:srgbClr val="5A5A5A"/>
                    </a:solidFill>
                    <a:latin typeface="Segoe UI" pitchFamily="34" charset="0"/>
                    <a:ea typeface="Segoe UI" pitchFamily="34" charset="0"/>
                    <a:cs typeface="Segoe UI" pitchFamily="34" charset="0"/>
                  </a:rPr>
                  <a:t>Regional office storage</a:t>
                </a:r>
              </a:p>
            </p:txBody>
          </p:sp>
          <p:sp>
            <p:nvSpPr>
              <p:cNvPr id="64" name="Content Placeholder 2"/>
              <p:cNvSpPr txBox="1">
                <a:spLocks/>
              </p:cNvSpPr>
              <p:nvPr/>
            </p:nvSpPr>
            <p:spPr>
              <a:xfrm>
                <a:off x="7892136" y="5239794"/>
                <a:ext cx="2006769" cy="578135"/>
              </a:xfrm>
              <a:prstGeom prst="rect">
                <a:avLst/>
              </a:prstGeom>
            </p:spPr>
            <p:txBody>
              <a:bodyPr vert="horz" numCol="1"/>
              <a:lstStyle>
                <a:defPPr>
                  <a:defRPr lang="en-US"/>
                </a:defPPr>
                <a:lvl1pPr indent="0">
                  <a:spcBef>
                    <a:spcPts val="0"/>
                  </a:spcBef>
                  <a:spcAft>
                    <a:spcPts val="900"/>
                  </a:spcAft>
                  <a:buFont typeface="Arial"/>
                  <a:buNone/>
                  <a:defRPr sz="1600" b="1">
                    <a:solidFill>
                      <a:schemeClr val="tx2">
                        <a:lumMod val="50000"/>
                      </a:schemeClr>
                    </a:solidFill>
                  </a:defRPr>
                </a:lvl1pPr>
                <a:lvl2pPr marL="177800" lvl="1" indent="-177800">
                  <a:spcBef>
                    <a:spcPts val="0"/>
                  </a:spcBef>
                  <a:spcAft>
                    <a:spcPts val="900"/>
                  </a:spcAft>
                  <a:buFont typeface="Arial"/>
                  <a:buChar char="–"/>
                  <a:defRPr sz="1200">
                    <a:solidFill>
                      <a:schemeClr val="tx2">
                        <a:lumMod val="50000"/>
                      </a:schemeClr>
                    </a:solidFill>
                  </a:defRPr>
                </a:lvl2pPr>
                <a:lvl3pPr marL="1143000" indent="-228600">
                  <a:spcBef>
                    <a:spcPct val="20000"/>
                  </a:spcBef>
                  <a:buFont typeface="Arial"/>
                  <a:buChar char="•"/>
                  <a:defRPr>
                    <a:solidFill>
                      <a:schemeClr val="bg2"/>
                    </a:solidFill>
                  </a:defRPr>
                </a:lvl3pPr>
                <a:lvl4pPr marL="1600200" indent="-228600">
                  <a:spcBef>
                    <a:spcPct val="20000"/>
                  </a:spcBef>
                  <a:buFont typeface="Arial"/>
                  <a:buChar char="–"/>
                  <a:defRPr sz="1600">
                    <a:solidFill>
                      <a:schemeClr val="bg2"/>
                    </a:solidFill>
                  </a:defRPr>
                </a:lvl4pPr>
                <a:lvl5pPr marL="2057400" indent="-228600">
                  <a:spcBef>
                    <a:spcPct val="20000"/>
                  </a:spcBef>
                  <a:buFont typeface="Arial"/>
                  <a:buChar char="»"/>
                  <a:defRPr sz="1400">
                    <a:solidFill>
                      <a:schemeClr val="bg2"/>
                    </a:solidFil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181249" lvl="1" indent="-181249" defTabSz="932138">
                  <a:spcBef>
                    <a:spcPts val="204"/>
                  </a:spcBef>
                  <a:spcAft>
                    <a:spcPts val="0"/>
                  </a:spcAft>
                  <a:buFont typeface="Arial" pitchFamily="34" charset="0"/>
                  <a:buChar char="•"/>
                  <a:defRPr/>
                </a:pPr>
                <a:r>
                  <a:rPr lang="en-US" sz="1428" kern="0" dirty="0">
                    <a:solidFill>
                      <a:srgbClr val="5A5A5A"/>
                    </a:solidFill>
                    <a:latin typeface="Segoe UI" pitchFamily="34" charset="0"/>
                    <a:ea typeface="Segoe UI" pitchFamily="34" charset="0"/>
                    <a:cs typeface="Segoe UI" pitchFamily="34" charset="0"/>
                  </a:rPr>
                  <a:t>VM sprawl</a:t>
                </a:r>
              </a:p>
              <a:p>
                <a:pPr marL="181249" lvl="1" indent="-181249" defTabSz="932138">
                  <a:spcBef>
                    <a:spcPts val="204"/>
                  </a:spcBef>
                  <a:spcAft>
                    <a:spcPts val="0"/>
                  </a:spcAft>
                  <a:buFont typeface="Arial" pitchFamily="34" charset="0"/>
                  <a:buChar char="•"/>
                  <a:defRPr/>
                </a:pPr>
                <a:r>
                  <a:rPr lang="en-US" sz="1428" kern="0" dirty="0">
                    <a:solidFill>
                      <a:srgbClr val="5A5A5A"/>
                    </a:solidFill>
                    <a:latin typeface="Segoe UI" pitchFamily="34" charset="0"/>
                    <a:ea typeface="Segoe UI" pitchFamily="34" charset="0"/>
                    <a:cs typeface="Segoe UI" pitchFamily="34" charset="0"/>
                  </a:rPr>
                  <a:t>VM archives</a:t>
                </a:r>
              </a:p>
            </p:txBody>
          </p:sp>
        </p:grpSp>
      </p:grpSp>
    </p:spTree>
    <p:extLst>
      <p:ext uri="{BB962C8B-B14F-4D97-AF65-F5344CB8AC3E}">
        <p14:creationId xmlns:p14="http://schemas.microsoft.com/office/powerpoint/2010/main" val="225285276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1000"/>
                                        <p:tgtEl>
                                          <p:spTgt spid="7"/>
                                        </p:tgtEl>
                                      </p:cBhvr>
                                    </p:animEffect>
                                  </p:childTnLst>
                                </p:cTn>
                              </p:par>
                              <p:par>
                                <p:cTn id="8" presetID="10" presetClass="entr" presetSubtype="0" fill="hold"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childTnLst>
                                </p:cTn>
                              </p:par>
                            </p:childTnLst>
                          </p:cTn>
                        </p:par>
                        <p:par>
                          <p:cTn id="14" fill="hold">
                            <p:stCondLst>
                              <p:cond delay="1500"/>
                            </p:stCondLst>
                            <p:childTnLst>
                              <p:par>
                                <p:cTn id="15" presetID="22" presetClass="entr" presetSubtype="4"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1000"/>
                                        <p:tgtEl>
                                          <p:spTgt spid="8"/>
                                        </p:tgtEl>
                                      </p:cBhvr>
                                    </p:animEffect>
                                  </p:childTnLst>
                                </p:cTn>
                              </p:par>
                              <p:par>
                                <p:cTn id="18" presetID="10" presetClass="entr" presetSubtype="0" fill="hold" nodeType="withEffect">
                                  <p:stCondLst>
                                    <p:cond delay="50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1000"/>
                                        <p:tgtEl>
                                          <p:spTgt spid="18"/>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0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5" grpId="0" animBg="1"/>
      <p:bldP spid="16"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a:xfrm>
            <a:off x="7117971" y="3355747"/>
            <a:ext cx="3316925" cy="1590939"/>
          </a:xfrm>
          <a:prstGeom prst="rect">
            <a:avLst/>
          </a:prstGeom>
          <a:gradFill>
            <a:gsLst>
              <a:gs pos="0">
                <a:schemeClr val="bg1"/>
              </a:gs>
              <a:gs pos="35000">
                <a:schemeClr val="bg1"/>
              </a:gs>
              <a:gs pos="100000">
                <a:schemeClr val="bg1"/>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tlCol="0" anchor="ctr">
            <a:prstTxWarp prst="textNoShape">
              <a:avLst/>
            </a:prstTxWarp>
          </a:bodyPr>
          <a:lstStyle/>
          <a:p>
            <a:pPr algn="ctr" defTabSz="466070"/>
            <a:endParaRPr lang="en-US" sz="2447" dirty="0">
              <a:solidFill>
                <a:srgbClr val="5F9632"/>
              </a:solidFill>
            </a:endParaRPr>
          </a:p>
        </p:txBody>
      </p:sp>
      <p:pic>
        <p:nvPicPr>
          <p:cNvPr id="70" name="Picture 81" descr="StorSimple-Appliance.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22086" y="3944860"/>
            <a:ext cx="1090703" cy="863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p:cNvGrpSpPr/>
          <p:nvPr/>
        </p:nvGrpSpPr>
        <p:grpSpPr>
          <a:xfrm>
            <a:off x="3379485" y="906595"/>
            <a:ext cx="2897558" cy="2130123"/>
            <a:chOff x="1005715" y="4789655"/>
            <a:chExt cx="1775620" cy="1305337"/>
          </a:xfrm>
        </p:grpSpPr>
        <p:grpSp>
          <p:nvGrpSpPr>
            <p:cNvPr id="44" name="Group 84"/>
            <p:cNvGrpSpPr>
              <a:grpSpLocks noChangeAspect="1"/>
            </p:cNvGrpSpPr>
            <p:nvPr/>
          </p:nvGrpSpPr>
          <p:grpSpPr bwMode="auto">
            <a:xfrm>
              <a:off x="1005715" y="4789655"/>
              <a:ext cx="1775620" cy="1305337"/>
              <a:chOff x="8541941" y="3449516"/>
              <a:chExt cx="1375787" cy="1091894"/>
            </a:xfrm>
          </p:grpSpPr>
          <p:pic>
            <p:nvPicPr>
              <p:cNvPr id="45" name="Picture 85" descr="Cloud-Lrg.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41941" y="3449516"/>
                <a:ext cx="1375787" cy="109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86" descr="CloudStorageService-Grp-4.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875034" y="3905441"/>
                <a:ext cx="386259" cy="390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87" descr="CloudStorageService-Grp-4.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172751" y="4052300"/>
                <a:ext cx="386259" cy="390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8" name="Picture 24"/>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219691" y="5010392"/>
              <a:ext cx="1347667" cy="32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le 1"/>
          <p:cNvSpPr>
            <a:spLocks noGrp="1"/>
          </p:cNvSpPr>
          <p:nvPr>
            <p:ph type="title"/>
          </p:nvPr>
        </p:nvSpPr>
        <p:spPr>
          <a:xfrm>
            <a:off x="185047" y="104124"/>
            <a:ext cx="11805318" cy="597398"/>
          </a:xfrm>
        </p:spPr>
        <p:txBody>
          <a:bodyPr/>
          <a:lstStyle/>
          <a:p>
            <a:r>
              <a:rPr lang="en-US" sz="4488" dirty="0">
                <a:solidFill>
                  <a:schemeClr val="bg1">
                    <a:lumMod val="50000"/>
                  </a:schemeClr>
                </a:solidFill>
              </a:rPr>
              <a:t>Cloud Snapshots Provide Rapid Recovery</a:t>
            </a:r>
          </a:p>
        </p:txBody>
      </p:sp>
      <p:sp>
        <p:nvSpPr>
          <p:cNvPr id="6" name="TextBox 5"/>
          <p:cNvSpPr txBox="1"/>
          <p:nvPr/>
        </p:nvSpPr>
        <p:spPr>
          <a:xfrm>
            <a:off x="6260722" y="1790925"/>
            <a:ext cx="1338677" cy="606402"/>
          </a:xfrm>
          <a:prstGeom prst="rect">
            <a:avLst/>
          </a:prstGeom>
          <a:noFill/>
        </p:spPr>
        <p:txBody>
          <a:bodyPr wrap="square"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5A5A5A"/>
                </a:solidFill>
                <a:effectLst/>
                <a:uLnTx/>
                <a:uFillTx/>
                <a:latin typeface="Segoe UI" pitchFamily="34" charset="0"/>
                <a:ea typeface="Segoe UI" pitchFamily="34" charset="0"/>
                <a:cs typeface="Segoe UI" pitchFamily="34" charset="0"/>
              </a:defRPr>
            </a:lvl1pPr>
          </a:lstStyle>
          <a:p>
            <a:pPr algn="l"/>
            <a:r>
              <a:rPr lang="en-US" sz="1632" dirty="0"/>
              <a:t>Cloud</a:t>
            </a:r>
          </a:p>
          <a:p>
            <a:pPr algn="l"/>
            <a:r>
              <a:rPr lang="en-US" sz="1632" dirty="0"/>
              <a:t>Snapshots</a:t>
            </a:r>
          </a:p>
        </p:txBody>
      </p:sp>
      <p:sp>
        <p:nvSpPr>
          <p:cNvPr id="7" name="Rectangle 6"/>
          <p:cNvSpPr/>
          <p:nvPr/>
        </p:nvSpPr>
        <p:spPr>
          <a:xfrm>
            <a:off x="2422554" y="3355747"/>
            <a:ext cx="3316925" cy="1590939"/>
          </a:xfrm>
          <a:prstGeom prst="rect">
            <a:avLst/>
          </a:prstGeom>
          <a:gradFill>
            <a:gsLst>
              <a:gs pos="0">
                <a:schemeClr val="bg1"/>
              </a:gs>
              <a:gs pos="35000">
                <a:schemeClr val="bg1"/>
              </a:gs>
              <a:gs pos="100000">
                <a:schemeClr val="bg1"/>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tlCol="0" anchor="ctr">
            <a:prstTxWarp prst="textNoShape">
              <a:avLst/>
            </a:prstTxWarp>
          </a:bodyPr>
          <a:lstStyle/>
          <a:p>
            <a:pPr algn="ctr" defTabSz="466070"/>
            <a:endParaRPr lang="en-US" sz="2447" dirty="0">
              <a:solidFill>
                <a:srgbClr val="5F9632"/>
              </a:solidFill>
            </a:endParaRPr>
          </a:p>
        </p:txBody>
      </p:sp>
      <p:sp>
        <p:nvSpPr>
          <p:cNvPr id="10" name="TextBox 9"/>
          <p:cNvSpPr txBox="1"/>
          <p:nvPr/>
        </p:nvSpPr>
        <p:spPr>
          <a:xfrm>
            <a:off x="2719373" y="5056702"/>
            <a:ext cx="2723285" cy="350280"/>
          </a:xfrm>
          <a:prstGeom prst="rect">
            <a:avLst/>
          </a:prstGeom>
          <a:noFill/>
        </p:spPr>
        <p:txBody>
          <a:bodyPr wrap="square" rtlCol="0" anchor="ctr">
            <a:spAutoFit/>
          </a:bodyPr>
          <a:lstStyle/>
          <a:p>
            <a:pPr algn="ctr" defTabSz="932138">
              <a:defRPr/>
            </a:pPr>
            <a:r>
              <a:rPr lang="en-US" sz="1632" b="1" kern="0" dirty="0">
                <a:solidFill>
                  <a:srgbClr val="5A5A5A"/>
                </a:solidFill>
                <a:latin typeface="Segoe UI" pitchFamily="34" charset="0"/>
                <a:ea typeface="Segoe UI" pitchFamily="34" charset="0"/>
                <a:cs typeface="Segoe UI" pitchFamily="34" charset="0"/>
              </a:rPr>
              <a:t>Enterprise Data Center 1</a:t>
            </a:r>
          </a:p>
        </p:txBody>
      </p:sp>
      <p:sp>
        <p:nvSpPr>
          <p:cNvPr id="17" name="TextBox 16"/>
          <p:cNvSpPr txBox="1"/>
          <p:nvPr/>
        </p:nvSpPr>
        <p:spPr>
          <a:xfrm>
            <a:off x="7414789" y="5056702"/>
            <a:ext cx="2723285" cy="350280"/>
          </a:xfrm>
          <a:prstGeom prst="rect">
            <a:avLst/>
          </a:prstGeom>
          <a:noFill/>
        </p:spPr>
        <p:txBody>
          <a:bodyPr wrap="square" rtlCol="0" anchor="ctr">
            <a:spAutoFit/>
          </a:bodyPr>
          <a:lstStyle/>
          <a:p>
            <a:pPr algn="ctr" defTabSz="932138">
              <a:defRPr/>
            </a:pPr>
            <a:r>
              <a:rPr lang="en-US" sz="1632" b="1" kern="0" dirty="0">
                <a:solidFill>
                  <a:srgbClr val="5A5A5A"/>
                </a:solidFill>
                <a:latin typeface="Segoe UI" pitchFamily="34" charset="0"/>
                <a:ea typeface="Segoe UI" pitchFamily="34" charset="0"/>
                <a:cs typeface="Segoe UI" pitchFamily="34" charset="0"/>
              </a:rPr>
              <a:t>Enterprise Data Center 2</a:t>
            </a:r>
          </a:p>
        </p:txBody>
      </p:sp>
      <p:sp>
        <p:nvSpPr>
          <p:cNvPr id="19" name="TextBox 18"/>
          <p:cNvSpPr txBox="1"/>
          <p:nvPr/>
        </p:nvSpPr>
        <p:spPr>
          <a:xfrm>
            <a:off x="2462296" y="5450458"/>
            <a:ext cx="3237437" cy="862524"/>
          </a:xfrm>
          <a:prstGeom prst="rect">
            <a:avLst/>
          </a:prstGeom>
          <a:noFill/>
        </p:spPr>
        <p:txBody>
          <a:bodyPr wrap="square" rtlCol="0">
            <a:spAutoFit/>
          </a:bodyPr>
          <a:lstStyle/>
          <a:p>
            <a:pPr algn="ctr" defTabSz="932138">
              <a:defRPr/>
            </a:pPr>
            <a:r>
              <a:rPr lang="en-US" sz="1632" kern="0" dirty="0">
                <a:solidFill>
                  <a:srgbClr val="5A5A5A">
                    <a:lumMod val="75000"/>
                  </a:srgbClr>
                </a:solidFill>
                <a:latin typeface="Segoe UI" pitchFamily="34" charset="0"/>
                <a:ea typeface="Segoe UI" pitchFamily="34" charset="0"/>
                <a:cs typeface="Segoe UI" pitchFamily="34" charset="0"/>
              </a:rPr>
              <a:t>Connect many servers to cloud storage and scale data sets </a:t>
            </a:r>
            <a:br>
              <a:rPr lang="en-US" sz="1632" kern="0" dirty="0">
                <a:solidFill>
                  <a:srgbClr val="5A5A5A">
                    <a:lumMod val="75000"/>
                  </a:srgbClr>
                </a:solidFill>
                <a:latin typeface="Segoe UI" pitchFamily="34" charset="0"/>
                <a:ea typeface="Segoe UI" pitchFamily="34" charset="0"/>
                <a:cs typeface="Segoe UI" pitchFamily="34" charset="0"/>
              </a:rPr>
            </a:br>
            <a:r>
              <a:rPr lang="en-US" sz="1632" kern="0" dirty="0">
                <a:solidFill>
                  <a:srgbClr val="5A5A5A">
                    <a:lumMod val="75000"/>
                  </a:srgbClr>
                </a:solidFill>
                <a:latin typeface="Segoe UI" pitchFamily="34" charset="0"/>
                <a:ea typeface="Segoe UI" pitchFamily="34" charset="0"/>
                <a:cs typeface="Segoe UI" pitchFamily="34" charset="0"/>
              </a:rPr>
              <a:t>with StorSimple solution</a:t>
            </a:r>
          </a:p>
        </p:txBody>
      </p:sp>
      <p:sp>
        <p:nvSpPr>
          <p:cNvPr id="20" name="TextBox 19"/>
          <p:cNvSpPr txBox="1"/>
          <p:nvPr/>
        </p:nvSpPr>
        <p:spPr>
          <a:xfrm>
            <a:off x="7188024" y="5450458"/>
            <a:ext cx="3176821" cy="862524"/>
          </a:xfrm>
          <a:prstGeom prst="rect">
            <a:avLst/>
          </a:prstGeom>
          <a:noFill/>
        </p:spPr>
        <p:txBody>
          <a:bodyPr wrap="square" rtlCol="0">
            <a:spAutoFit/>
          </a:bodyPr>
          <a:lstStyle/>
          <a:p>
            <a:pPr algn="ctr" defTabSz="932138">
              <a:defRPr/>
            </a:pPr>
            <a:r>
              <a:rPr lang="en-US" sz="1632" kern="0" dirty="0">
                <a:solidFill>
                  <a:srgbClr val="5A5A5A">
                    <a:lumMod val="75000"/>
                  </a:srgbClr>
                </a:solidFill>
                <a:latin typeface="Segoe UI" pitchFamily="34" charset="0"/>
                <a:ea typeface="Segoe UI" pitchFamily="34" charset="0"/>
                <a:cs typeface="Segoe UI" pitchFamily="34" charset="0"/>
              </a:rPr>
              <a:t>Rapidly recover to any data center (location independent) via mounting the cloud</a:t>
            </a:r>
          </a:p>
        </p:txBody>
      </p:sp>
      <p:sp>
        <p:nvSpPr>
          <p:cNvPr id="23" name="Freeform 22"/>
          <p:cNvSpPr/>
          <p:nvPr/>
        </p:nvSpPr>
        <p:spPr>
          <a:xfrm>
            <a:off x="4670064" y="2254293"/>
            <a:ext cx="5072084" cy="1959689"/>
          </a:xfrm>
          <a:custGeom>
            <a:avLst/>
            <a:gdLst>
              <a:gd name="connsiteX0" fmla="*/ 0 w 3590925"/>
              <a:gd name="connsiteY0" fmla="*/ 0 h 1409700"/>
              <a:gd name="connsiteX1" fmla="*/ 2552700 w 3590925"/>
              <a:gd name="connsiteY1" fmla="*/ 695325 h 1409700"/>
              <a:gd name="connsiteX2" fmla="*/ 3590925 w 3590925"/>
              <a:gd name="connsiteY2" fmla="*/ 1409700 h 1409700"/>
            </a:gdLst>
            <a:ahLst/>
            <a:cxnLst>
              <a:cxn ang="0">
                <a:pos x="connsiteX0" y="connsiteY0"/>
              </a:cxn>
              <a:cxn ang="0">
                <a:pos x="connsiteX1" y="connsiteY1"/>
              </a:cxn>
              <a:cxn ang="0">
                <a:pos x="connsiteX2" y="connsiteY2"/>
              </a:cxn>
            </a:cxnLst>
            <a:rect l="l" t="t" r="r" b="b"/>
            <a:pathLst>
              <a:path w="3590925" h="1409700">
                <a:moveTo>
                  <a:pt x="0" y="0"/>
                </a:moveTo>
                <a:cubicBezTo>
                  <a:pt x="977106" y="230187"/>
                  <a:pt x="1954213" y="460375"/>
                  <a:pt x="2552700" y="695325"/>
                </a:cubicBezTo>
                <a:cubicBezTo>
                  <a:pt x="3151187" y="930275"/>
                  <a:pt x="3371056" y="1169987"/>
                  <a:pt x="3590925" y="1409700"/>
                </a:cubicBezTo>
              </a:path>
            </a:pathLst>
          </a:custGeom>
          <a:noFill/>
          <a:ln w="38100" cap="flat" cmpd="sng" algn="ctr">
            <a:solidFill>
              <a:srgbClr val="A2C02F">
                <a:shade val="95000"/>
                <a:satMod val="105000"/>
              </a:srgbClr>
            </a:solidFill>
            <a:prstDash val="sysDash"/>
            <a:headEnd type="none" w="med" len="med"/>
            <a:tailEnd type="triangle" w="med" len="med"/>
          </a:ln>
          <a:effectLst>
            <a:outerShdw blurRad="40000" dist="23000" dir="5400000" rotWithShape="0">
              <a:srgbClr val="000000">
                <a:alpha val="35000"/>
              </a:srgbClr>
            </a:outerShdw>
          </a:effectLst>
        </p:spPr>
        <p:txBody>
          <a:bodyPr rtlCol="0" anchor="ctr"/>
          <a:lstStyle/>
          <a:p>
            <a:pPr algn="ctr" defTabSz="932138">
              <a:defRPr/>
            </a:pPr>
            <a:endParaRPr lang="en-US" sz="2039" kern="0" dirty="0">
              <a:solidFill>
                <a:srgbClr val="A2C02F"/>
              </a:solidFill>
              <a:latin typeface="Arial"/>
            </a:endParaRPr>
          </a:p>
        </p:txBody>
      </p:sp>
      <p:pic>
        <p:nvPicPr>
          <p:cNvPr id="58" name="Picture 81" descr="StorSimple-Appliance.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26671" y="3944860"/>
            <a:ext cx="1090703" cy="863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58"/>
          <p:cNvSpPr txBox="1"/>
          <p:nvPr/>
        </p:nvSpPr>
        <p:spPr>
          <a:xfrm>
            <a:off x="2494916" y="3425885"/>
            <a:ext cx="1916183" cy="294669"/>
          </a:xfrm>
          <a:prstGeom prst="rect">
            <a:avLst/>
          </a:prstGeom>
          <a:noFill/>
        </p:spPr>
        <p:txBody>
          <a:bodyPr lIns="69902" tIns="34951" rIns="69902" bIns="34951">
            <a:spAutoFit/>
          </a:bodyPr>
          <a:lstStyle/>
          <a:p>
            <a:pPr defTabSz="698964">
              <a:defRPr/>
            </a:pPr>
            <a:r>
              <a:rPr lang="en-US" sz="1428" kern="0" dirty="0">
                <a:solidFill>
                  <a:srgbClr val="333333"/>
                </a:solidFill>
                <a:latin typeface="Segoe UI"/>
              </a:rPr>
              <a:t>Production Data</a:t>
            </a:r>
          </a:p>
        </p:txBody>
      </p:sp>
      <p:sp>
        <p:nvSpPr>
          <p:cNvPr id="13" name="Freeform 12"/>
          <p:cNvSpPr/>
          <p:nvPr/>
        </p:nvSpPr>
        <p:spPr>
          <a:xfrm rot="1026760">
            <a:off x="4367072" y="2331867"/>
            <a:ext cx="961667" cy="1756239"/>
          </a:xfrm>
          <a:custGeom>
            <a:avLst/>
            <a:gdLst>
              <a:gd name="connsiteX0" fmla="*/ 1296537 w 1296537"/>
              <a:gd name="connsiteY0" fmla="*/ 1247023 h 1247023"/>
              <a:gd name="connsiteX1" fmla="*/ 859809 w 1296537"/>
              <a:gd name="connsiteY1" fmla="*/ 168850 h 1247023"/>
              <a:gd name="connsiteX2" fmla="*/ 0 w 1296537"/>
              <a:gd name="connsiteY2" fmla="*/ 18724 h 1247023"/>
            </a:gdLst>
            <a:ahLst/>
            <a:cxnLst>
              <a:cxn ang="0">
                <a:pos x="connsiteX0" y="connsiteY0"/>
              </a:cxn>
              <a:cxn ang="0">
                <a:pos x="connsiteX1" y="connsiteY1"/>
              </a:cxn>
              <a:cxn ang="0">
                <a:pos x="connsiteX2" y="connsiteY2"/>
              </a:cxn>
            </a:cxnLst>
            <a:rect l="l" t="t" r="r" b="b"/>
            <a:pathLst>
              <a:path w="1296537" h="1247023">
                <a:moveTo>
                  <a:pt x="1296537" y="1247023"/>
                </a:moveTo>
                <a:cubicBezTo>
                  <a:pt x="1186217" y="810294"/>
                  <a:pt x="1075898" y="373566"/>
                  <a:pt x="859809" y="168850"/>
                </a:cubicBezTo>
                <a:cubicBezTo>
                  <a:pt x="643719" y="-35867"/>
                  <a:pt x="321859" y="-8572"/>
                  <a:pt x="0" y="18724"/>
                </a:cubicBezTo>
              </a:path>
            </a:pathLst>
          </a:custGeom>
          <a:noFill/>
          <a:ln w="38100" cap="flat" cmpd="sng" algn="ctr">
            <a:solidFill>
              <a:srgbClr val="A2C02F">
                <a:shade val="95000"/>
                <a:satMod val="105000"/>
              </a:srgbClr>
            </a:solidFill>
            <a:prstDash val="sysDash"/>
            <a:headEnd type="none" w="med" len="med"/>
            <a:tailEnd type="triangle" w="med" len="med"/>
          </a:ln>
          <a:effectLst>
            <a:outerShdw blurRad="40000" dist="23000" dir="5400000" rotWithShape="0">
              <a:srgbClr val="000000">
                <a:alpha val="35000"/>
              </a:srgbClr>
            </a:outerShdw>
          </a:effectLst>
        </p:spPr>
        <p:txBody>
          <a:bodyPr rtlCol="0" anchor="ctr"/>
          <a:lstStyle/>
          <a:p>
            <a:pPr algn="ctr" defTabSz="932138">
              <a:defRPr/>
            </a:pPr>
            <a:endParaRPr lang="en-US" sz="2039" kern="0" dirty="0">
              <a:solidFill>
                <a:srgbClr val="A2C02F"/>
              </a:solidFill>
              <a:latin typeface="Arial"/>
            </a:endParaRPr>
          </a:p>
        </p:txBody>
      </p:sp>
      <p:sp>
        <p:nvSpPr>
          <p:cNvPr id="41" name="TextBox 40"/>
          <p:cNvSpPr txBox="1"/>
          <p:nvPr/>
        </p:nvSpPr>
        <p:spPr>
          <a:xfrm>
            <a:off x="7206104" y="3425885"/>
            <a:ext cx="1916183" cy="294669"/>
          </a:xfrm>
          <a:prstGeom prst="rect">
            <a:avLst/>
          </a:prstGeom>
          <a:noFill/>
        </p:spPr>
        <p:txBody>
          <a:bodyPr lIns="69902" tIns="34951" rIns="69902" bIns="34951">
            <a:spAutoFit/>
          </a:bodyPr>
          <a:lstStyle/>
          <a:p>
            <a:pPr defTabSz="698964">
              <a:defRPr/>
            </a:pPr>
            <a:r>
              <a:rPr lang="en-US" sz="1428" kern="0" dirty="0">
                <a:solidFill>
                  <a:srgbClr val="333333"/>
                </a:solidFill>
                <a:latin typeface="Segoe UI"/>
              </a:rPr>
              <a:t>Production Data</a:t>
            </a:r>
          </a:p>
        </p:txBody>
      </p:sp>
      <p:grpSp>
        <p:nvGrpSpPr>
          <p:cNvPr id="42" name="Group 41"/>
          <p:cNvGrpSpPr/>
          <p:nvPr/>
        </p:nvGrpSpPr>
        <p:grpSpPr>
          <a:xfrm>
            <a:off x="2730547" y="3870214"/>
            <a:ext cx="1478430" cy="932192"/>
            <a:chOff x="1122755" y="1228612"/>
            <a:chExt cx="1530541" cy="965049"/>
          </a:xfrm>
        </p:grpSpPr>
        <p:pic>
          <p:nvPicPr>
            <p:cNvPr id="43" name="Picture 42" descr="Server-Grp-2.png"/>
            <p:cNvPicPr>
              <a:picLocks noChangeAspect="1"/>
            </p:cNvPicPr>
            <p:nvPr/>
          </p:nvPicPr>
          <p:blipFill>
            <a:blip r:embed="rId8"/>
            <a:stretch>
              <a:fillRect/>
            </a:stretch>
          </p:blipFill>
          <p:spPr>
            <a:xfrm>
              <a:off x="1122755" y="1228612"/>
              <a:ext cx="739346" cy="942463"/>
            </a:xfrm>
            <a:prstGeom prst="rect">
              <a:avLst/>
            </a:prstGeom>
          </p:spPr>
        </p:pic>
        <p:pic>
          <p:nvPicPr>
            <p:cNvPr id="71" name="Picture 70" descr="Server-Grp-2.png"/>
            <p:cNvPicPr>
              <a:picLocks noChangeAspect="1"/>
            </p:cNvPicPr>
            <p:nvPr/>
          </p:nvPicPr>
          <p:blipFill>
            <a:blip r:embed="rId8"/>
            <a:stretch>
              <a:fillRect/>
            </a:stretch>
          </p:blipFill>
          <p:spPr>
            <a:xfrm>
              <a:off x="1913950" y="1251198"/>
              <a:ext cx="739346" cy="942463"/>
            </a:xfrm>
            <a:prstGeom prst="rect">
              <a:avLst/>
            </a:prstGeom>
          </p:spPr>
        </p:pic>
      </p:grpSp>
      <p:grpSp>
        <p:nvGrpSpPr>
          <p:cNvPr id="72" name="Group 71"/>
          <p:cNvGrpSpPr/>
          <p:nvPr/>
        </p:nvGrpSpPr>
        <p:grpSpPr>
          <a:xfrm>
            <a:off x="7414790" y="3872531"/>
            <a:ext cx="1478430" cy="932192"/>
            <a:chOff x="1122755" y="1228612"/>
            <a:chExt cx="1530541" cy="965049"/>
          </a:xfrm>
        </p:grpSpPr>
        <p:pic>
          <p:nvPicPr>
            <p:cNvPr id="73" name="Picture 72" descr="Server-Grp-2.png"/>
            <p:cNvPicPr>
              <a:picLocks noChangeAspect="1"/>
            </p:cNvPicPr>
            <p:nvPr/>
          </p:nvPicPr>
          <p:blipFill>
            <a:blip r:embed="rId8"/>
            <a:stretch>
              <a:fillRect/>
            </a:stretch>
          </p:blipFill>
          <p:spPr>
            <a:xfrm>
              <a:off x="1122755" y="1228612"/>
              <a:ext cx="739346" cy="942463"/>
            </a:xfrm>
            <a:prstGeom prst="rect">
              <a:avLst/>
            </a:prstGeom>
          </p:spPr>
        </p:pic>
        <p:pic>
          <p:nvPicPr>
            <p:cNvPr id="74" name="Picture 73" descr="Server-Grp-2.png"/>
            <p:cNvPicPr>
              <a:picLocks noChangeAspect="1"/>
            </p:cNvPicPr>
            <p:nvPr/>
          </p:nvPicPr>
          <p:blipFill>
            <a:blip r:embed="rId8"/>
            <a:stretch>
              <a:fillRect/>
            </a:stretch>
          </p:blipFill>
          <p:spPr>
            <a:xfrm>
              <a:off x="1913950" y="1251198"/>
              <a:ext cx="739346" cy="942463"/>
            </a:xfrm>
            <a:prstGeom prst="rect">
              <a:avLst/>
            </a:prstGeom>
          </p:spPr>
        </p:pic>
      </p:grpSp>
    </p:spTree>
    <p:extLst>
      <p:ext uri="{BB962C8B-B14F-4D97-AF65-F5344CB8AC3E}">
        <p14:creationId xmlns:p14="http://schemas.microsoft.com/office/powerpoint/2010/main" val="283144412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75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mph" presetSubtype="2" fill="hold" nodeType="clickEffect">
                                  <p:stCondLst>
                                    <p:cond delay="0"/>
                                  </p:stCondLst>
                                  <p:childTnLst>
                                    <p:animClr clrSpc="rgb" dir="cw">
                                      <p:cBhvr>
                                        <p:cTn id="14" dur="2000" fill="hold"/>
                                        <p:tgtEl>
                                          <p:spTgt spid="7"/>
                                        </p:tgtEl>
                                        <p:attrNameLst>
                                          <p:attrName>fillcolor</p:attrName>
                                        </p:attrNameLst>
                                      </p:cBhvr>
                                      <p:to>
                                        <a:srgbClr val="C8203D"/>
                                      </p:to>
                                    </p:animClr>
                                    <p:set>
                                      <p:cBhvr>
                                        <p:cTn id="15" dur="2000" fill="hold"/>
                                        <p:tgtEl>
                                          <p:spTgt spid="7"/>
                                        </p:tgtEl>
                                        <p:attrNameLst>
                                          <p:attrName>fill.type</p:attrName>
                                        </p:attrNameLst>
                                      </p:cBhvr>
                                      <p:to>
                                        <p:strVal val="solid"/>
                                      </p:to>
                                    </p:set>
                                    <p:set>
                                      <p:cBhvr>
                                        <p:cTn id="16" dur="2000" fill="hold"/>
                                        <p:tgtEl>
                                          <p:spTgt spid="7"/>
                                        </p:tgtEl>
                                        <p:attrNameLst>
                                          <p:attrName>fill.on</p:attrName>
                                        </p:attrNameLst>
                                      </p:cBhvr>
                                      <p:to>
                                        <p:strVal val="true"/>
                                      </p:to>
                                    </p:set>
                                  </p:childTnLst>
                                </p:cTn>
                              </p:par>
                              <p:par>
                                <p:cTn id="17" presetID="3" presetClass="emph" presetSubtype="2" fill="hold" grpId="0" nodeType="withEffect">
                                  <p:stCondLst>
                                    <p:cond delay="0"/>
                                  </p:stCondLst>
                                  <p:childTnLst>
                                    <p:animClr clrSpc="rgb" dir="cw">
                                      <p:cBhvr override="childStyle">
                                        <p:cTn id="18" dur="1500" fill="hold"/>
                                        <p:tgtEl>
                                          <p:spTgt spid="59"/>
                                        </p:tgtEl>
                                        <p:attrNameLst>
                                          <p:attrName>style.color</p:attrName>
                                        </p:attrNameLst>
                                      </p:cBhvr>
                                      <p:to>
                                        <a:schemeClr val="bg1"/>
                                      </p:to>
                                    </p:animClr>
                                  </p:childTnLst>
                                </p:cTn>
                              </p:par>
                              <p:par>
                                <p:cTn id="19" presetID="10" presetClass="exit" presetSubtype="0" fill="hold" grpId="1" nodeType="withEffect">
                                  <p:stCondLst>
                                    <p:cond delay="0"/>
                                  </p:stCondLst>
                                  <p:childTnLst>
                                    <p:animEffect transition="out" filter="fade">
                                      <p:cBhvr>
                                        <p:cTn id="20" dur="2000"/>
                                        <p:tgtEl>
                                          <p:spTgt spid="13"/>
                                        </p:tgtEl>
                                      </p:cBhvr>
                                    </p:animEffect>
                                    <p:set>
                                      <p:cBhvr>
                                        <p:cTn id="21" dur="1" fill="hold">
                                          <p:stCondLst>
                                            <p:cond delay="1999"/>
                                          </p:stCondLst>
                                        </p:cTn>
                                        <p:tgtEl>
                                          <p:spTgt spid="13"/>
                                        </p:tgtEl>
                                        <p:attrNameLst>
                                          <p:attrName>style.visibility</p:attrName>
                                        </p:attrNameLst>
                                      </p:cBhvr>
                                      <p:to>
                                        <p:strVal val="hidden"/>
                                      </p:to>
                                    </p:se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75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1500"/>
                                        <p:tgtEl>
                                          <p:spTgt spid="41"/>
                                        </p:tgtEl>
                                      </p:cBhvr>
                                    </p:animEffect>
                                  </p:childTnLst>
                                </p:cTn>
                              </p:par>
                            </p:childTnLst>
                          </p:cTn>
                        </p:par>
                        <p:par>
                          <p:cTn id="29" fill="hold">
                            <p:stCondLst>
                              <p:cond delay="3500"/>
                            </p:stCondLst>
                            <p:childTnLst>
                              <p:par>
                                <p:cTn id="30" presetID="10" presetClass="entr" presetSubtype="0"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3" grpId="0" animBg="1"/>
      <p:bldP spid="59" grpId="0"/>
      <p:bldP spid="13" grpId="0" animBg="1"/>
      <p:bldP spid="13" grpId="1" animBg="1"/>
      <p:bldP spid="41"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p:cNvSpPr/>
          <p:nvPr/>
        </p:nvSpPr>
        <p:spPr>
          <a:xfrm>
            <a:off x="655898" y="1141693"/>
            <a:ext cx="5280991" cy="5564379"/>
          </a:xfrm>
          <a:prstGeom prst="rect">
            <a:avLst/>
          </a:prstGeom>
          <a:solidFill>
            <a:srgbClr val="FFFFFF"/>
          </a:solidFill>
          <a:ln w="9525" cap="flat" cmpd="sng" algn="ctr">
            <a:solidFill>
              <a:srgbClr val="5A5A5A">
                <a:lumMod val="75000"/>
              </a:srgbClr>
            </a:solidFill>
            <a:prstDash val="soli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lstStyle/>
          <a:p>
            <a:pPr algn="ctr"/>
            <a:endParaRPr lang="en-US" sz="2447" kern="0" dirty="0">
              <a:solidFill>
                <a:srgbClr val="A2C02F"/>
              </a:solidFill>
              <a:latin typeface="Arial"/>
            </a:endParaRPr>
          </a:p>
        </p:txBody>
      </p:sp>
      <p:sp>
        <p:nvSpPr>
          <p:cNvPr id="90" name="Rectangle 89"/>
          <p:cNvSpPr/>
          <p:nvPr/>
        </p:nvSpPr>
        <p:spPr>
          <a:xfrm>
            <a:off x="6514383" y="1141693"/>
            <a:ext cx="5280991" cy="5564379"/>
          </a:xfrm>
          <a:prstGeom prst="rect">
            <a:avLst/>
          </a:prstGeom>
          <a:solidFill>
            <a:srgbClr val="FFFFFF"/>
          </a:solidFill>
          <a:ln w="9525" cap="flat" cmpd="sng" algn="ctr">
            <a:solidFill>
              <a:srgbClr val="5A5A5A">
                <a:lumMod val="75000"/>
              </a:srgbClr>
            </a:solidFill>
            <a:prstDash val="soli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lstStyle/>
          <a:p>
            <a:pPr algn="ctr"/>
            <a:endParaRPr lang="en-US" sz="2447" kern="0" dirty="0">
              <a:solidFill>
                <a:srgbClr val="A2C02F"/>
              </a:solidFill>
              <a:latin typeface="Arial"/>
            </a:endParaRPr>
          </a:p>
        </p:txBody>
      </p:sp>
      <p:sp>
        <p:nvSpPr>
          <p:cNvPr id="2" name="Title 1"/>
          <p:cNvSpPr>
            <a:spLocks noGrp="1"/>
          </p:cNvSpPr>
          <p:nvPr>
            <p:ph type="title"/>
          </p:nvPr>
        </p:nvSpPr>
        <p:spPr>
          <a:xfrm>
            <a:off x="171534" y="109443"/>
            <a:ext cx="11186739" cy="597398"/>
          </a:xfrm>
        </p:spPr>
        <p:txBody>
          <a:bodyPr/>
          <a:lstStyle/>
          <a:p>
            <a:r>
              <a:rPr lang="en-US" sz="4488" dirty="0">
                <a:solidFill>
                  <a:schemeClr val="bg1">
                    <a:lumMod val="50000"/>
                  </a:schemeClr>
                </a:solidFill>
              </a:rPr>
              <a:t>Hybrid Cloud Storage Cost Comparison</a:t>
            </a:r>
          </a:p>
        </p:txBody>
      </p:sp>
      <p:sp>
        <p:nvSpPr>
          <p:cNvPr id="60" name="Rectangle 6"/>
          <p:cNvSpPr>
            <a:spLocks noChangeArrowheads="1"/>
          </p:cNvSpPr>
          <p:nvPr/>
        </p:nvSpPr>
        <p:spPr bwMode="auto">
          <a:xfrm>
            <a:off x="655898" y="1293119"/>
            <a:ext cx="5280991" cy="350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32138">
              <a:defRPr/>
            </a:pPr>
            <a:r>
              <a:rPr lang="en-US" sz="1632" b="1" kern="0" dirty="0">
                <a:solidFill>
                  <a:schemeClr val="accent1"/>
                </a:solidFill>
                <a:latin typeface="Segoe UI" pitchFamily="34" charset="0"/>
                <a:ea typeface="Segoe UI" pitchFamily="34" charset="0"/>
                <a:cs typeface="Segoe UI" pitchFamily="34" charset="0"/>
              </a:rPr>
              <a:t>Traditional Storage + Data Protection Architecture</a:t>
            </a:r>
          </a:p>
        </p:txBody>
      </p:sp>
      <p:sp>
        <p:nvSpPr>
          <p:cNvPr id="61" name="Rectangle 3"/>
          <p:cNvSpPr>
            <a:spLocks noChangeArrowheads="1"/>
          </p:cNvSpPr>
          <p:nvPr/>
        </p:nvSpPr>
        <p:spPr bwMode="auto">
          <a:xfrm>
            <a:off x="3699417" y="1925224"/>
            <a:ext cx="766793" cy="298088"/>
          </a:xfrm>
          <a:prstGeom prst="rect">
            <a:avLst/>
          </a:prstGeom>
          <a:noFill/>
          <a:extLst/>
        </p:spPr>
        <p:txBody>
          <a:bodyPr anchor="ctr">
            <a:noAutofit/>
          </a:bodyPr>
          <a:lstStyle/>
          <a:p>
            <a:r>
              <a:rPr lang="en-US" sz="1020" b="1" kern="0" dirty="0">
                <a:solidFill>
                  <a:sysClr val="windowText" lastClr="000000"/>
                </a:solidFill>
                <a:latin typeface="Segoe UI"/>
              </a:rPr>
              <a:t>Servers</a:t>
            </a:r>
          </a:p>
        </p:txBody>
      </p:sp>
      <p:sp>
        <p:nvSpPr>
          <p:cNvPr id="62" name="Rectangle 44"/>
          <p:cNvSpPr>
            <a:spLocks noChangeArrowheads="1"/>
          </p:cNvSpPr>
          <p:nvPr/>
        </p:nvSpPr>
        <p:spPr bwMode="auto">
          <a:xfrm>
            <a:off x="3902105" y="2517523"/>
            <a:ext cx="1288122" cy="282400"/>
          </a:xfrm>
          <a:prstGeom prst="rect">
            <a:avLst/>
          </a:prstGeom>
          <a:noFill/>
          <a:extLst/>
        </p:spPr>
        <p:txBody>
          <a:bodyPr anchor="ctr">
            <a:noAutofit/>
          </a:bodyPr>
          <a:lstStyle/>
          <a:p>
            <a:r>
              <a:rPr lang="en-US" sz="1020" b="1" kern="0" dirty="0">
                <a:solidFill>
                  <a:sysClr val="windowText" lastClr="000000"/>
                </a:solidFill>
                <a:latin typeface="Segoe UI"/>
              </a:rPr>
              <a:t>Primary Volume</a:t>
            </a:r>
          </a:p>
        </p:txBody>
      </p:sp>
      <p:sp>
        <p:nvSpPr>
          <p:cNvPr id="63" name="Rectangle 45"/>
          <p:cNvSpPr>
            <a:spLocks noChangeArrowheads="1"/>
          </p:cNvSpPr>
          <p:nvPr/>
        </p:nvSpPr>
        <p:spPr bwMode="auto">
          <a:xfrm>
            <a:off x="3902106" y="3031656"/>
            <a:ext cx="778233" cy="282400"/>
          </a:xfrm>
          <a:prstGeom prst="rect">
            <a:avLst/>
          </a:prstGeom>
          <a:noFill/>
          <a:extLst/>
        </p:spPr>
        <p:txBody>
          <a:bodyPr anchor="ctr">
            <a:noAutofit/>
          </a:bodyPr>
          <a:lstStyle/>
          <a:p>
            <a:r>
              <a:rPr lang="en-US" sz="1020" b="1" kern="0" dirty="0">
                <a:solidFill>
                  <a:sysClr val="windowText" lastClr="000000"/>
                </a:solidFill>
                <a:latin typeface="Segoe UI"/>
              </a:rPr>
              <a:t>Snapshot</a:t>
            </a:r>
          </a:p>
        </p:txBody>
      </p:sp>
      <p:sp>
        <p:nvSpPr>
          <p:cNvPr id="64" name="Rectangle 46"/>
          <p:cNvSpPr>
            <a:spLocks noChangeArrowheads="1"/>
          </p:cNvSpPr>
          <p:nvPr/>
        </p:nvSpPr>
        <p:spPr bwMode="auto">
          <a:xfrm>
            <a:off x="821722" y="2729518"/>
            <a:ext cx="1903769" cy="407911"/>
          </a:xfrm>
          <a:prstGeom prst="rect">
            <a:avLst/>
          </a:prstGeom>
          <a:noFill/>
          <a:extLst/>
        </p:spPr>
        <p:txBody>
          <a:bodyPr anchor="ctr">
            <a:noAutofit/>
          </a:bodyPr>
          <a:lstStyle/>
          <a:p>
            <a:pPr algn="r"/>
            <a:r>
              <a:rPr lang="en-US" sz="1020" b="1" kern="0" dirty="0">
                <a:solidFill>
                  <a:sysClr val="windowText" lastClr="000000"/>
                </a:solidFill>
                <a:latin typeface="Segoe UI"/>
              </a:rPr>
              <a:t>Disk Array</a:t>
            </a:r>
            <a:r>
              <a:rPr lang="en-US" sz="1020" kern="0" dirty="0">
                <a:solidFill>
                  <a:sysClr val="windowText" lastClr="000000"/>
                </a:solidFill>
                <a:latin typeface="Segoe UI"/>
              </a:rPr>
              <a:t/>
            </a:r>
            <a:br>
              <a:rPr lang="en-US" sz="1020" kern="0" dirty="0">
                <a:solidFill>
                  <a:sysClr val="windowText" lastClr="000000"/>
                </a:solidFill>
                <a:latin typeface="Segoe UI"/>
              </a:rPr>
            </a:br>
            <a:r>
              <a:rPr lang="en-US" sz="1020" kern="0" dirty="0">
                <a:solidFill>
                  <a:sysClr val="windowText" lastClr="000000"/>
                </a:solidFill>
                <a:latin typeface="Segoe UI"/>
              </a:rPr>
              <a:t>($100K; Double if Replicated)</a:t>
            </a:r>
          </a:p>
        </p:txBody>
      </p:sp>
      <p:sp>
        <p:nvSpPr>
          <p:cNvPr id="65" name="Rectangle 47"/>
          <p:cNvSpPr>
            <a:spLocks noChangeArrowheads="1"/>
          </p:cNvSpPr>
          <p:nvPr/>
        </p:nvSpPr>
        <p:spPr bwMode="auto">
          <a:xfrm>
            <a:off x="1378533" y="3761814"/>
            <a:ext cx="1155575" cy="407911"/>
          </a:xfrm>
          <a:prstGeom prst="rect">
            <a:avLst/>
          </a:prstGeom>
          <a:noFill/>
          <a:extLst/>
        </p:spPr>
        <p:txBody>
          <a:bodyPr anchor="ctr">
            <a:noAutofit/>
          </a:bodyPr>
          <a:lstStyle/>
          <a:p>
            <a:pPr algn="r"/>
            <a:r>
              <a:rPr lang="en-US" sz="1020" b="1" kern="0" dirty="0">
                <a:solidFill>
                  <a:sysClr val="windowText" lastClr="000000"/>
                </a:solidFill>
                <a:latin typeface="Segoe UI"/>
              </a:rPr>
              <a:t>Media Server </a:t>
            </a:r>
            <a:r>
              <a:rPr lang="en-US" sz="1020" kern="0" dirty="0">
                <a:solidFill>
                  <a:sysClr val="windowText" lastClr="000000"/>
                </a:solidFill>
                <a:latin typeface="Segoe UI"/>
              </a:rPr>
              <a:t>($25K)</a:t>
            </a:r>
          </a:p>
        </p:txBody>
      </p:sp>
      <p:sp>
        <p:nvSpPr>
          <p:cNvPr id="66" name="Rectangle 48"/>
          <p:cNvSpPr>
            <a:spLocks noChangeArrowheads="1"/>
          </p:cNvSpPr>
          <p:nvPr/>
        </p:nvSpPr>
        <p:spPr bwMode="auto">
          <a:xfrm>
            <a:off x="3325335" y="3362158"/>
            <a:ext cx="1960058" cy="470666"/>
          </a:xfrm>
          <a:prstGeom prst="rect">
            <a:avLst/>
          </a:prstGeom>
          <a:noFill/>
          <a:extLst/>
        </p:spPr>
        <p:txBody>
          <a:bodyPr anchor="ctr">
            <a:noAutofit/>
          </a:bodyPr>
          <a:lstStyle/>
          <a:p>
            <a:r>
              <a:rPr lang="en-US" sz="1020" b="1" kern="0" dirty="0">
                <a:solidFill>
                  <a:sysClr val="windowText" lastClr="000000"/>
                </a:solidFill>
                <a:latin typeface="Segoe UI"/>
              </a:rPr>
              <a:t>Disk Backup/ VTL</a:t>
            </a:r>
          </a:p>
          <a:p>
            <a:r>
              <a:rPr lang="en-US" sz="1020" kern="0" dirty="0">
                <a:solidFill>
                  <a:sysClr val="windowText" lastClr="000000"/>
                </a:solidFill>
                <a:latin typeface="Segoe UI"/>
              </a:rPr>
              <a:t>($100K; double if replicated)</a:t>
            </a:r>
          </a:p>
        </p:txBody>
      </p:sp>
      <p:sp>
        <p:nvSpPr>
          <p:cNvPr id="67" name="Rectangle 49"/>
          <p:cNvSpPr>
            <a:spLocks noChangeArrowheads="1"/>
          </p:cNvSpPr>
          <p:nvPr/>
        </p:nvSpPr>
        <p:spPr bwMode="auto">
          <a:xfrm>
            <a:off x="1297919" y="4799809"/>
            <a:ext cx="873021" cy="470666"/>
          </a:xfrm>
          <a:prstGeom prst="rect">
            <a:avLst/>
          </a:prstGeom>
          <a:noFill/>
          <a:extLst/>
        </p:spPr>
        <p:txBody>
          <a:bodyPr anchor="ctr">
            <a:noAutofit/>
          </a:bodyPr>
          <a:lstStyle/>
          <a:p>
            <a:pPr algn="r"/>
            <a:r>
              <a:rPr lang="en-US" sz="1020" b="1" kern="0" dirty="0">
                <a:solidFill>
                  <a:sysClr val="windowText" lastClr="000000"/>
                </a:solidFill>
                <a:latin typeface="Segoe UI"/>
              </a:rPr>
              <a:t>Encryption</a:t>
            </a:r>
            <a:br>
              <a:rPr lang="en-US" sz="1020" b="1" kern="0" dirty="0">
                <a:solidFill>
                  <a:sysClr val="windowText" lastClr="000000"/>
                </a:solidFill>
                <a:latin typeface="Segoe UI"/>
              </a:rPr>
            </a:br>
            <a:r>
              <a:rPr lang="en-US" sz="1020" b="1" kern="0" dirty="0">
                <a:solidFill>
                  <a:sysClr val="windowText" lastClr="000000"/>
                </a:solidFill>
                <a:latin typeface="Segoe UI"/>
              </a:rPr>
              <a:t>Appliance</a:t>
            </a:r>
          </a:p>
        </p:txBody>
      </p:sp>
      <p:sp>
        <p:nvSpPr>
          <p:cNvPr id="68" name="Rectangle 50"/>
          <p:cNvSpPr>
            <a:spLocks noChangeArrowheads="1"/>
          </p:cNvSpPr>
          <p:nvPr/>
        </p:nvSpPr>
        <p:spPr bwMode="auto">
          <a:xfrm>
            <a:off x="2248501" y="5557621"/>
            <a:ext cx="1909521" cy="321734"/>
          </a:xfrm>
          <a:prstGeom prst="rect">
            <a:avLst/>
          </a:prstGeom>
          <a:noFill/>
          <a:extLst/>
        </p:spPr>
        <p:txBody>
          <a:bodyPr anchor="ctr">
            <a:noAutofit/>
          </a:bodyPr>
          <a:lstStyle/>
          <a:p>
            <a:pPr algn="ctr"/>
            <a:r>
              <a:rPr lang="en-US" sz="1020" b="1" kern="0" dirty="0">
                <a:solidFill>
                  <a:sysClr val="windowText" lastClr="000000"/>
                </a:solidFill>
                <a:latin typeface="Segoe UI"/>
              </a:rPr>
              <a:t>Physical Tape Infrastructure </a:t>
            </a:r>
            <a:r>
              <a:rPr lang="en-US" sz="1020" kern="0" dirty="0">
                <a:solidFill>
                  <a:sysClr val="windowText" lastClr="000000"/>
                </a:solidFill>
                <a:latin typeface="Segoe UI"/>
              </a:rPr>
              <a:t>($50K)</a:t>
            </a:r>
          </a:p>
        </p:txBody>
      </p:sp>
      <p:sp>
        <p:nvSpPr>
          <p:cNvPr id="69" name="Freeform 68"/>
          <p:cNvSpPr/>
          <p:nvPr/>
        </p:nvSpPr>
        <p:spPr>
          <a:xfrm>
            <a:off x="3641535" y="2659413"/>
            <a:ext cx="231438" cy="477443"/>
          </a:xfrm>
          <a:custGeom>
            <a:avLst/>
            <a:gdLst>
              <a:gd name="connsiteX0" fmla="*/ 0 w 227334"/>
              <a:gd name="connsiteY0" fmla="*/ 0 h 467895"/>
              <a:gd name="connsiteX1" fmla="*/ 227263 w 227334"/>
              <a:gd name="connsiteY1" fmla="*/ 254000 h 467895"/>
              <a:gd name="connsiteX2" fmla="*/ 26737 w 227334"/>
              <a:gd name="connsiteY2" fmla="*/ 467895 h 467895"/>
            </a:gdLst>
            <a:ahLst/>
            <a:cxnLst>
              <a:cxn ang="0">
                <a:pos x="connsiteX0" y="connsiteY0"/>
              </a:cxn>
              <a:cxn ang="0">
                <a:pos x="connsiteX1" y="connsiteY1"/>
              </a:cxn>
              <a:cxn ang="0">
                <a:pos x="connsiteX2" y="connsiteY2"/>
              </a:cxn>
            </a:cxnLst>
            <a:rect l="l" t="t" r="r" b="b"/>
            <a:pathLst>
              <a:path w="227334" h="467895">
                <a:moveTo>
                  <a:pt x="0" y="0"/>
                </a:moveTo>
                <a:cubicBezTo>
                  <a:pt x="111403" y="88009"/>
                  <a:pt x="222807" y="176018"/>
                  <a:pt x="227263" y="254000"/>
                </a:cubicBezTo>
                <a:cubicBezTo>
                  <a:pt x="231719" y="331982"/>
                  <a:pt x="26737" y="467895"/>
                  <a:pt x="26737" y="467895"/>
                </a:cubicBezTo>
              </a:path>
            </a:pathLst>
          </a:custGeom>
          <a:ln w="38100" cmpd="sng">
            <a:solidFill>
              <a:srgbClr val="404040"/>
            </a:solidFill>
            <a:headEnd type="none"/>
            <a:tailEnd type="triangle"/>
          </a:ln>
          <a:effectLst/>
        </p:spPr>
        <p:txBody>
          <a:bodyPr/>
          <a:lstStyle/>
          <a:p>
            <a:pPr defTabSz="932138">
              <a:defRPr/>
            </a:pPr>
            <a:endParaRPr lang="en-US" sz="2039" kern="0" dirty="0">
              <a:solidFill>
                <a:srgbClr val="5F9632"/>
              </a:solidFill>
              <a:ea typeface="ＭＳ Ｐゴシック" charset="-128"/>
              <a:cs typeface="ＭＳ Ｐゴシック" charset="-128"/>
            </a:endParaRPr>
          </a:p>
        </p:txBody>
      </p:sp>
      <p:sp>
        <p:nvSpPr>
          <p:cNvPr id="70" name="Freeform 69"/>
          <p:cNvSpPr/>
          <p:nvPr/>
        </p:nvSpPr>
        <p:spPr>
          <a:xfrm>
            <a:off x="2974734" y="3221015"/>
            <a:ext cx="462878" cy="927372"/>
          </a:xfrm>
          <a:custGeom>
            <a:avLst/>
            <a:gdLst>
              <a:gd name="connsiteX0" fmla="*/ 454534 w 454534"/>
              <a:gd name="connsiteY0" fmla="*/ 0 h 943091"/>
              <a:gd name="connsiteX1" fmla="*/ 8 w 454534"/>
              <a:gd name="connsiteY1" fmla="*/ 828842 h 943091"/>
              <a:gd name="connsiteX2" fmla="*/ 441165 w 454534"/>
              <a:gd name="connsiteY2" fmla="*/ 935790 h 943091"/>
            </a:gdLst>
            <a:ahLst/>
            <a:cxnLst>
              <a:cxn ang="0">
                <a:pos x="connsiteX0" y="connsiteY0"/>
              </a:cxn>
              <a:cxn ang="0">
                <a:pos x="connsiteX1" y="connsiteY1"/>
              </a:cxn>
              <a:cxn ang="0">
                <a:pos x="connsiteX2" y="connsiteY2"/>
              </a:cxn>
            </a:cxnLst>
            <a:rect l="l" t="t" r="r" b="b"/>
            <a:pathLst>
              <a:path w="454534" h="943091">
                <a:moveTo>
                  <a:pt x="454534" y="0"/>
                </a:moveTo>
                <a:cubicBezTo>
                  <a:pt x="228385" y="336438"/>
                  <a:pt x="2236" y="672877"/>
                  <a:pt x="8" y="828842"/>
                </a:cubicBezTo>
                <a:cubicBezTo>
                  <a:pt x="-2220" y="984807"/>
                  <a:pt x="441165" y="935790"/>
                  <a:pt x="441165" y="935790"/>
                </a:cubicBezTo>
              </a:path>
            </a:pathLst>
          </a:custGeom>
          <a:ln w="38100" cmpd="sng">
            <a:solidFill>
              <a:srgbClr val="404040"/>
            </a:solidFill>
            <a:headEnd type="none"/>
            <a:tailEnd type="triangle"/>
          </a:ln>
          <a:effectLst/>
        </p:spPr>
        <p:txBody>
          <a:bodyPr/>
          <a:lstStyle/>
          <a:p>
            <a:pPr defTabSz="932138">
              <a:defRPr/>
            </a:pPr>
            <a:endParaRPr lang="en-US" sz="2039" kern="0" dirty="0">
              <a:solidFill>
                <a:srgbClr val="5F9632"/>
              </a:solidFill>
              <a:ea typeface="ＭＳ Ｐゴシック" charset="-128"/>
              <a:cs typeface="ＭＳ Ｐゴシック" charset="-128"/>
            </a:endParaRPr>
          </a:p>
        </p:txBody>
      </p:sp>
      <p:cxnSp>
        <p:nvCxnSpPr>
          <p:cNvPr id="71" name="Straight Arrow Connector 70"/>
          <p:cNvCxnSpPr/>
          <p:nvPr/>
        </p:nvCxnSpPr>
        <p:spPr bwMode="auto">
          <a:xfrm flipH="1">
            <a:off x="2581448" y="4386300"/>
            <a:ext cx="854543" cy="466114"/>
          </a:xfrm>
          <a:prstGeom prst="straightConnector1">
            <a:avLst/>
          </a:prstGeom>
          <a:solidFill>
            <a:srgbClr val="A2C02F"/>
          </a:solidFill>
          <a:ln w="38100" cap="flat" cmpd="sng" algn="ctr">
            <a:solidFill>
              <a:srgbClr val="404040"/>
            </a:solidFill>
            <a:prstDash val="solid"/>
            <a:round/>
            <a:headEnd type="none" w="med" len="med"/>
            <a:tailEnd type="triangle"/>
          </a:ln>
          <a:effectLst/>
        </p:spPr>
      </p:cxnSp>
      <p:cxnSp>
        <p:nvCxnSpPr>
          <p:cNvPr id="72" name="Straight Arrow Connector 71"/>
          <p:cNvCxnSpPr/>
          <p:nvPr/>
        </p:nvCxnSpPr>
        <p:spPr bwMode="auto">
          <a:xfrm>
            <a:off x="2725491" y="5239223"/>
            <a:ext cx="438600" cy="1620"/>
          </a:xfrm>
          <a:prstGeom prst="straightConnector1">
            <a:avLst/>
          </a:prstGeom>
          <a:solidFill>
            <a:srgbClr val="A2C02F"/>
          </a:solidFill>
          <a:ln w="38100" cap="flat" cmpd="sng" algn="ctr">
            <a:solidFill>
              <a:srgbClr val="404040"/>
            </a:solidFill>
            <a:prstDash val="solid"/>
            <a:round/>
            <a:headEnd type="none" w="med" len="med"/>
            <a:tailEnd type="triangle"/>
          </a:ln>
          <a:effectLst/>
        </p:spPr>
      </p:cxnSp>
      <p:sp>
        <p:nvSpPr>
          <p:cNvPr id="73" name="Rectangle 63"/>
          <p:cNvSpPr>
            <a:spLocks noChangeArrowheads="1"/>
          </p:cNvSpPr>
          <p:nvPr/>
        </p:nvSpPr>
        <p:spPr bwMode="auto">
          <a:xfrm>
            <a:off x="4158020" y="5544127"/>
            <a:ext cx="1082535" cy="235332"/>
          </a:xfrm>
          <a:prstGeom prst="rect">
            <a:avLst/>
          </a:prstGeom>
          <a:noFill/>
          <a:extLst/>
        </p:spPr>
        <p:txBody>
          <a:bodyPr anchor="ctr">
            <a:noAutofit/>
          </a:bodyPr>
          <a:lstStyle/>
          <a:p>
            <a:pPr algn="ctr"/>
            <a:r>
              <a:rPr lang="en-US" sz="1020" b="1" kern="0" dirty="0">
                <a:solidFill>
                  <a:sysClr val="windowText" lastClr="000000"/>
                </a:solidFill>
                <a:latin typeface="Segoe UI"/>
              </a:rPr>
              <a:t>Offsite Vault</a:t>
            </a:r>
          </a:p>
        </p:txBody>
      </p:sp>
      <p:cxnSp>
        <p:nvCxnSpPr>
          <p:cNvPr id="88" name="Straight Arrow Connector 87"/>
          <p:cNvCxnSpPr/>
          <p:nvPr/>
        </p:nvCxnSpPr>
        <p:spPr bwMode="auto">
          <a:xfrm>
            <a:off x="3786386" y="5240844"/>
            <a:ext cx="438600" cy="1619"/>
          </a:xfrm>
          <a:prstGeom prst="straightConnector1">
            <a:avLst/>
          </a:prstGeom>
          <a:solidFill>
            <a:srgbClr val="A2C02F"/>
          </a:solidFill>
          <a:ln w="38100" cap="flat" cmpd="sng" algn="ctr">
            <a:solidFill>
              <a:srgbClr val="404040"/>
            </a:solidFill>
            <a:prstDash val="solid"/>
            <a:round/>
            <a:headEnd type="none" w="med" len="med"/>
            <a:tailEnd type="triangle"/>
          </a:ln>
          <a:effectLst/>
        </p:spPr>
      </p:cxnSp>
      <p:pic>
        <p:nvPicPr>
          <p:cNvPr id="92" name="Picture 91" descr="CloudStorageService-Single-4.png"/>
          <p:cNvPicPr>
            <a:picLocks noChangeAspect="1"/>
          </p:cNvPicPr>
          <p:nvPr/>
        </p:nvPicPr>
        <p:blipFill>
          <a:blip r:embed="rId3"/>
          <a:stretch>
            <a:fillRect/>
          </a:stretch>
        </p:blipFill>
        <p:spPr>
          <a:xfrm>
            <a:off x="2794172" y="2491778"/>
            <a:ext cx="538239" cy="837260"/>
          </a:xfrm>
          <a:prstGeom prst="rect">
            <a:avLst/>
          </a:prstGeom>
        </p:spPr>
      </p:pic>
      <p:pic>
        <p:nvPicPr>
          <p:cNvPr id="93" name="Picture 92" descr="CloudStorageService-Single-1.png"/>
          <p:cNvPicPr>
            <a:picLocks noChangeAspect="1"/>
          </p:cNvPicPr>
          <p:nvPr/>
        </p:nvPicPr>
        <p:blipFill>
          <a:blip r:embed="rId4"/>
          <a:stretch>
            <a:fillRect/>
          </a:stretch>
        </p:blipFill>
        <p:spPr>
          <a:xfrm>
            <a:off x="3282963" y="2539560"/>
            <a:ext cx="390853" cy="362934"/>
          </a:xfrm>
          <a:prstGeom prst="rect">
            <a:avLst/>
          </a:prstGeom>
        </p:spPr>
      </p:pic>
      <p:pic>
        <p:nvPicPr>
          <p:cNvPr id="94" name="Picture 93" descr="CloudStorageService-Single-1.png"/>
          <p:cNvPicPr>
            <a:picLocks noChangeAspect="1"/>
          </p:cNvPicPr>
          <p:nvPr/>
        </p:nvPicPr>
        <p:blipFill>
          <a:blip r:embed="rId4"/>
          <a:stretch>
            <a:fillRect/>
          </a:stretch>
        </p:blipFill>
        <p:spPr>
          <a:xfrm>
            <a:off x="3308563" y="2955388"/>
            <a:ext cx="390853" cy="362934"/>
          </a:xfrm>
          <a:prstGeom prst="rect">
            <a:avLst/>
          </a:prstGeom>
        </p:spPr>
      </p:pic>
      <p:pic>
        <p:nvPicPr>
          <p:cNvPr id="96" name="Picture 95" descr="CloudStorageService-Single-4.png"/>
          <p:cNvPicPr>
            <a:picLocks noChangeAspect="1"/>
          </p:cNvPicPr>
          <p:nvPr/>
        </p:nvPicPr>
        <p:blipFill>
          <a:blip r:embed="rId3"/>
          <a:stretch>
            <a:fillRect/>
          </a:stretch>
        </p:blipFill>
        <p:spPr>
          <a:xfrm>
            <a:off x="3404697" y="3842500"/>
            <a:ext cx="538239" cy="837260"/>
          </a:xfrm>
          <a:prstGeom prst="rect">
            <a:avLst/>
          </a:prstGeom>
        </p:spPr>
      </p:pic>
      <p:pic>
        <p:nvPicPr>
          <p:cNvPr id="98" name="Picture 97" descr="Tape-Stack-4.png"/>
          <p:cNvPicPr>
            <a:picLocks noChangeAspect="1"/>
          </p:cNvPicPr>
          <p:nvPr/>
        </p:nvPicPr>
        <p:blipFill>
          <a:blip r:embed="rId5"/>
          <a:stretch>
            <a:fillRect/>
          </a:stretch>
        </p:blipFill>
        <p:spPr>
          <a:xfrm>
            <a:off x="3239711" y="4778031"/>
            <a:ext cx="468486" cy="780813"/>
          </a:xfrm>
          <a:prstGeom prst="rect">
            <a:avLst/>
          </a:prstGeom>
        </p:spPr>
      </p:pic>
      <p:pic>
        <p:nvPicPr>
          <p:cNvPr id="99" name="Picture 98" descr="Truck.png"/>
          <p:cNvPicPr>
            <a:picLocks noChangeAspect="1"/>
          </p:cNvPicPr>
          <p:nvPr/>
        </p:nvPicPr>
        <p:blipFill>
          <a:blip r:embed="rId6"/>
          <a:stretch>
            <a:fillRect/>
          </a:stretch>
        </p:blipFill>
        <p:spPr>
          <a:xfrm>
            <a:off x="4330811" y="4752069"/>
            <a:ext cx="736956" cy="746052"/>
          </a:xfrm>
          <a:prstGeom prst="rect">
            <a:avLst/>
          </a:prstGeom>
        </p:spPr>
      </p:pic>
      <p:grpSp>
        <p:nvGrpSpPr>
          <p:cNvPr id="141" name="Group 140"/>
          <p:cNvGrpSpPr/>
          <p:nvPr/>
        </p:nvGrpSpPr>
        <p:grpSpPr>
          <a:xfrm>
            <a:off x="2248500" y="4934858"/>
            <a:ext cx="541384" cy="167747"/>
            <a:chOff x="2528786" y="-655674"/>
            <a:chExt cx="645285" cy="199941"/>
          </a:xfrm>
        </p:grpSpPr>
        <p:pic>
          <p:nvPicPr>
            <p:cNvPr id="142" name="Picture 473" descr="Server-2"/>
            <p:cNvPicPr>
              <a:picLocks noChangeAspect="1" noChangeArrowheads="1"/>
            </p:cNvPicPr>
            <p:nvPr/>
          </p:nvPicPr>
          <p:blipFill>
            <a:blip r:embed="rId7">
              <a:grayscl/>
            </a:blip>
            <a:srcRect/>
            <a:stretch>
              <a:fillRect/>
            </a:stretch>
          </p:blipFill>
          <p:spPr bwMode="auto">
            <a:xfrm>
              <a:off x="2528786" y="-556491"/>
              <a:ext cx="645285" cy="100758"/>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43" name="Picture 473" descr="Server-2"/>
            <p:cNvPicPr>
              <a:picLocks noChangeAspect="1" noChangeArrowheads="1"/>
            </p:cNvPicPr>
            <p:nvPr/>
          </p:nvPicPr>
          <p:blipFill>
            <a:blip r:embed="rId7">
              <a:grayscl/>
            </a:blip>
            <a:srcRect/>
            <a:stretch>
              <a:fillRect/>
            </a:stretch>
          </p:blipFill>
          <p:spPr bwMode="auto">
            <a:xfrm>
              <a:off x="2528786" y="-655674"/>
              <a:ext cx="645285" cy="99184"/>
            </a:xfrm>
            <a:prstGeom prst="rect">
              <a:avLst/>
            </a:prstGeom>
            <a:noFill/>
            <a:ln w="9525">
              <a:noFill/>
              <a:miter lim="800000"/>
              <a:headEnd/>
              <a:tailEnd/>
            </a:ln>
            <a:effectLst>
              <a:outerShdw blurRad="50800" dist="38100" dir="2700000" algn="tl" rotWithShape="0">
                <a:prstClr val="black">
                  <a:alpha val="40000"/>
                </a:prstClr>
              </a:outerShdw>
            </a:effectLst>
          </p:spPr>
        </p:pic>
      </p:grpSp>
      <p:grpSp>
        <p:nvGrpSpPr>
          <p:cNvPr id="144" name="Group 143"/>
          <p:cNvGrpSpPr/>
          <p:nvPr/>
        </p:nvGrpSpPr>
        <p:grpSpPr>
          <a:xfrm>
            <a:off x="5519884" y="3443762"/>
            <a:ext cx="1396711" cy="748885"/>
            <a:chOff x="-2544508" y="1896541"/>
            <a:chExt cx="1370684" cy="1470904"/>
          </a:xfrm>
        </p:grpSpPr>
        <p:sp>
          <p:nvSpPr>
            <p:cNvPr id="145" name="Rectangle 144"/>
            <p:cNvSpPr/>
            <p:nvPr/>
          </p:nvSpPr>
          <p:spPr>
            <a:xfrm>
              <a:off x="-2544508" y="1896541"/>
              <a:ext cx="1370684" cy="1470904"/>
            </a:xfrm>
            <a:prstGeom prst="rect">
              <a:avLst/>
            </a:prstGeom>
            <a:solidFill>
              <a:srgbClr val="5A5A5A">
                <a:alpha val="55000"/>
              </a:srgbClr>
            </a:solidFill>
            <a:ln w="9525" cap="flat" cmpd="sng" algn="ctr">
              <a:noFill/>
              <a:prstDash val="solid"/>
            </a:ln>
            <a:effectLst/>
          </p:spPr>
          <p:txBody>
            <a:bodyPr rtlCol="0" anchor="ctr"/>
            <a:lstStyle/>
            <a:p>
              <a:pPr algn="ctr" defTabSz="932138">
                <a:defRPr/>
              </a:pPr>
              <a:endParaRPr lang="en-US" sz="1835" kern="0" dirty="0">
                <a:solidFill>
                  <a:srgbClr val="A2C02F"/>
                </a:solidFill>
                <a:latin typeface="Segoe UI" pitchFamily="34" charset="0"/>
                <a:ea typeface="Segoe UI" pitchFamily="34" charset="0"/>
                <a:cs typeface="Segoe UI" pitchFamily="34" charset="0"/>
              </a:endParaRPr>
            </a:p>
          </p:txBody>
        </p:sp>
        <p:sp>
          <p:nvSpPr>
            <p:cNvPr id="146" name="Rectangle 145"/>
            <p:cNvSpPr/>
            <p:nvPr/>
          </p:nvSpPr>
          <p:spPr>
            <a:xfrm>
              <a:off x="-2451538" y="2037632"/>
              <a:ext cx="1184744" cy="1177221"/>
            </a:xfrm>
            <a:prstGeom prst="rect">
              <a:avLst/>
            </a:prstGeom>
            <a:solidFill>
              <a:srgbClr val="FFFFFF"/>
            </a:solidFill>
            <a:ln w="50800" cap="flat" cmpd="sng" algn="ctr">
              <a:solidFill>
                <a:srgbClr val="5A5A5A"/>
              </a:solidFill>
              <a:prstDash val="solid"/>
            </a:ln>
            <a:effectLst/>
          </p:spPr>
          <p:txBody>
            <a:bodyPr lIns="0" tIns="0" rIns="0" bIns="0" rtlCol="0" anchor="ctr"/>
            <a:lstStyle/>
            <a:p>
              <a:pPr algn="ctr" defTabSz="932138">
                <a:defRPr/>
              </a:pPr>
              <a:r>
                <a:rPr lang="en-US" sz="2447" b="1" kern="0" dirty="0">
                  <a:solidFill>
                    <a:schemeClr val="tx2">
                      <a:lumMod val="60000"/>
                      <a:lumOff val="40000"/>
                    </a:schemeClr>
                  </a:solidFill>
                  <a:latin typeface="Segoe UI" pitchFamily="34" charset="0"/>
                  <a:ea typeface="Segoe UI" pitchFamily="34" charset="0"/>
                  <a:cs typeface="Segoe UI" pitchFamily="34" charset="0"/>
                </a:rPr>
                <a:t>50 TB</a:t>
              </a:r>
            </a:p>
          </p:txBody>
        </p:sp>
      </p:grpSp>
      <p:sp>
        <p:nvSpPr>
          <p:cNvPr id="155" name="TextBox 154"/>
          <p:cNvSpPr txBox="1"/>
          <p:nvPr/>
        </p:nvSpPr>
        <p:spPr>
          <a:xfrm>
            <a:off x="655898" y="6042483"/>
            <a:ext cx="5280991" cy="647404"/>
          </a:xfrm>
          <a:prstGeom prst="rect">
            <a:avLst/>
          </a:prstGeom>
          <a:solidFill>
            <a:schemeClr val="accent1"/>
          </a:solidFill>
          <a:ln w="9525" cap="flat" cmpd="sng" algn="ctr">
            <a:solidFill>
              <a:schemeClr val="accent1">
                <a:lumMod val="40000"/>
                <a:lumOff val="60000"/>
              </a:schemeClr>
            </a:solidFill>
            <a:prstDash val="solid"/>
          </a:ln>
          <a:effectLst>
            <a:outerShdw blurRad="40000" dist="23000" dir="5400000" rotWithShape="0">
              <a:srgbClr val="000000">
                <a:alpha val="35000"/>
              </a:srgbClr>
            </a:outerShdw>
          </a:effectLst>
        </p:spPr>
        <p:txBody>
          <a:bodyPr anchor="ctr"/>
          <a:lstStyle>
            <a:defPPr>
              <a:defRPr lang="en-US"/>
            </a:defPPr>
            <a:lvl1pPr algn="ctr">
              <a:defRPr sz="1000">
                <a:solidFill>
                  <a:schemeClr val="accent4">
                    <a:lumMod val="7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138">
              <a:defRPr/>
            </a:pPr>
            <a:r>
              <a:rPr lang="en-US" sz="1632" b="1" kern="0" dirty="0">
                <a:solidFill>
                  <a:srgbClr val="FFFFFF"/>
                </a:solidFill>
                <a:latin typeface="Segoe UI"/>
              </a:rPr>
              <a:t>Traditional</a:t>
            </a:r>
          </a:p>
          <a:p>
            <a:pPr defTabSz="932138">
              <a:defRPr/>
            </a:pPr>
            <a:r>
              <a:rPr lang="en-US" sz="1428" kern="0" dirty="0">
                <a:solidFill>
                  <a:srgbClr val="FFFFFF"/>
                </a:solidFill>
                <a:latin typeface="Segoe UI"/>
              </a:rPr>
              <a:t>CapEx: $375K | Support: $75K per Year</a:t>
            </a:r>
          </a:p>
        </p:txBody>
      </p:sp>
      <p:sp>
        <p:nvSpPr>
          <p:cNvPr id="156" name="TextBox 155"/>
          <p:cNvSpPr txBox="1"/>
          <p:nvPr/>
        </p:nvSpPr>
        <p:spPr>
          <a:xfrm>
            <a:off x="6514383" y="6042483"/>
            <a:ext cx="5280991" cy="647404"/>
          </a:xfrm>
          <a:prstGeom prst="rect">
            <a:avLst/>
          </a:prstGeom>
          <a:solidFill>
            <a:schemeClr val="accent1"/>
          </a:solidFill>
          <a:ln w="9525" cap="flat" cmpd="sng" algn="ctr">
            <a:solidFill>
              <a:schemeClr val="accent1">
                <a:lumMod val="40000"/>
                <a:lumOff val="60000"/>
              </a:schemeClr>
            </a:solidFill>
            <a:prstDash val="solid"/>
          </a:ln>
          <a:effectLst>
            <a:outerShdw blurRad="40000" dist="23000" dir="5400000" rotWithShape="0">
              <a:srgbClr val="000000">
                <a:alpha val="35000"/>
              </a:srgbClr>
            </a:outerShdw>
          </a:effectLst>
        </p:spPr>
        <p:txBody>
          <a:bodyPr anchor="ctr"/>
          <a:lstStyle>
            <a:defPPr>
              <a:defRPr lang="en-US"/>
            </a:defPPr>
            <a:lvl1pPr algn="ctr">
              <a:defRPr sz="1000">
                <a:solidFill>
                  <a:schemeClr val="accent4">
                    <a:lumMod val="7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138">
              <a:defRPr/>
            </a:pPr>
            <a:r>
              <a:rPr lang="en-US" sz="1632" b="1" kern="0" dirty="0">
                <a:solidFill>
                  <a:srgbClr val="FFFFFF"/>
                </a:solidFill>
                <a:latin typeface="Segoe UI"/>
              </a:rPr>
              <a:t>Windows Azure + StorSimple</a:t>
            </a:r>
          </a:p>
          <a:p>
            <a:pPr lvl="0">
              <a:defRPr/>
            </a:pPr>
            <a:r>
              <a:rPr lang="en-US" sz="1428" kern="0" dirty="0" err="1">
                <a:solidFill>
                  <a:srgbClr val="FFFFFF"/>
                </a:solidFill>
                <a:latin typeface="Segoe UI"/>
              </a:rPr>
              <a:t>CapEx</a:t>
            </a:r>
            <a:r>
              <a:rPr lang="en-US" sz="1428" kern="0" dirty="0">
                <a:solidFill>
                  <a:srgbClr val="FFFFFF"/>
                </a:solidFill>
                <a:latin typeface="Segoe UI"/>
              </a:rPr>
              <a:t>: $0K | Support &amp; Cloud: $55K per Year</a:t>
            </a:r>
          </a:p>
        </p:txBody>
      </p:sp>
      <p:pic>
        <p:nvPicPr>
          <p:cNvPr id="75" name="Picture 74" descr="Cloud-Lrg.png"/>
          <p:cNvPicPr>
            <a:picLocks noChangeAspect="1"/>
          </p:cNvPicPr>
          <p:nvPr/>
        </p:nvPicPr>
        <p:blipFill>
          <a:blip r:embed="rId8"/>
          <a:stretch>
            <a:fillRect/>
          </a:stretch>
        </p:blipFill>
        <p:spPr>
          <a:xfrm>
            <a:off x="7902958" y="4194808"/>
            <a:ext cx="2512429" cy="1070869"/>
          </a:xfrm>
          <a:prstGeom prst="rect">
            <a:avLst/>
          </a:prstGeom>
        </p:spPr>
      </p:pic>
      <p:cxnSp>
        <p:nvCxnSpPr>
          <p:cNvPr id="91" name="Straight Arrow Connector 90"/>
          <p:cNvCxnSpPr/>
          <p:nvPr/>
        </p:nvCxnSpPr>
        <p:spPr bwMode="auto">
          <a:xfrm>
            <a:off x="9248724" y="3074638"/>
            <a:ext cx="412707" cy="1144246"/>
          </a:xfrm>
          <a:prstGeom prst="straightConnector1">
            <a:avLst/>
          </a:prstGeom>
          <a:solidFill>
            <a:srgbClr val="A2C02F"/>
          </a:solidFill>
          <a:ln w="25400" cap="flat" cmpd="sng" algn="ctr">
            <a:solidFill>
              <a:srgbClr val="404040"/>
            </a:solidFill>
            <a:prstDash val="sysDot"/>
            <a:round/>
            <a:headEnd type="none" w="med" len="med"/>
            <a:tailEnd type="triangle"/>
          </a:ln>
          <a:effectLst/>
        </p:spPr>
      </p:cxnSp>
      <p:cxnSp>
        <p:nvCxnSpPr>
          <p:cNvPr id="95" name="Straight Arrow Connector 94"/>
          <p:cNvCxnSpPr/>
          <p:nvPr/>
        </p:nvCxnSpPr>
        <p:spPr bwMode="auto">
          <a:xfrm flipH="1">
            <a:off x="8611055" y="3074636"/>
            <a:ext cx="244387" cy="1186326"/>
          </a:xfrm>
          <a:prstGeom prst="straightConnector1">
            <a:avLst/>
          </a:prstGeom>
          <a:solidFill>
            <a:srgbClr val="A2C02F"/>
          </a:solidFill>
          <a:ln w="25400" cap="flat" cmpd="sng" algn="ctr">
            <a:solidFill>
              <a:srgbClr val="404040"/>
            </a:solidFill>
            <a:prstDash val="sysDot"/>
            <a:round/>
            <a:headEnd type="none" w="med" len="med"/>
            <a:tailEnd type="triangle"/>
          </a:ln>
          <a:effectLst/>
        </p:spPr>
      </p:cxnSp>
      <p:sp>
        <p:nvSpPr>
          <p:cNvPr id="97" name="Rectangle 91"/>
          <p:cNvSpPr>
            <a:spLocks noChangeArrowheads="1"/>
          </p:cNvSpPr>
          <p:nvPr/>
        </p:nvSpPr>
        <p:spPr bwMode="auto">
          <a:xfrm>
            <a:off x="9637152" y="2742855"/>
            <a:ext cx="1303652" cy="251022"/>
          </a:xfrm>
          <a:prstGeom prst="rect">
            <a:avLst/>
          </a:prstGeom>
          <a:noFill/>
          <a:extLst/>
        </p:spPr>
        <p:txBody>
          <a:bodyPr anchor="ctr">
            <a:noAutofit/>
          </a:bodyPr>
          <a:lstStyle/>
          <a:p>
            <a:r>
              <a:rPr lang="en-US" sz="1020" b="1" kern="0" dirty="0">
                <a:solidFill>
                  <a:sysClr val="windowText" lastClr="000000"/>
                </a:solidFill>
                <a:latin typeface="Segoe UI"/>
              </a:rPr>
              <a:t>Primary Volume</a:t>
            </a:r>
          </a:p>
        </p:txBody>
      </p:sp>
      <p:sp>
        <p:nvSpPr>
          <p:cNvPr id="108" name="Rectangle 92"/>
          <p:cNvSpPr>
            <a:spLocks noChangeArrowheads="1"/>
          </p:cNvSpPr>
          <p:nvPr/>
        </p:nvSpPr>
        <p:spPr bwMode="auto">
          <a:xfrm>
            <a:off x="9637151" y="3252667"/>
            <a:ext cx="1108354" cy="282400"/>
          </a:xfrm>
          <a:prstGeom prst="rect">
            <a:avLst/>
          </a:prstGeom>
          <a:noFill/>
          <a:extLst/>
        </p:spPr>
        <p:txBody>
          <a:bodyPr anchor="ctr">
            <a:noAutofit/>
          </a:bodyPr>
          <a:lstStyle/>
          <a:p>
            <a:r>
              <a:rPr lang="en-US" sz="1020" b="1" kern="0" dirty="0">
                <a:solidFill>
                  <a:sysClr val="windowText" lastClr="000000"/>
                </a:solidFill>
                <a:latin typeface="Segoe UI"/>
              </a:rPr>
              <a:t>Local Snapshot</a:t>
            </a:r>
          </a:p>
        </p:txBody>
      </p:sp>
      <p:sp>
        <p:nvSpPr>
          <p:cNvPr id="109" name="Freeform 108"/>
          <p:cNvSpPr/>
          <p:nvPr/>
        </p:nvSpPr>
        <p:spPr>
          <a:xfrm>
            <a:off x="9417042" y="2880423"/>
            <a:ext cx="231439" cy="477443"/>
          </a:xfrm>
          <a:custGeom>
            <a:avLst/>
            <a:gdLst>
              <a:gd name="connsiteX0" fmla="*/ 0 w 227334"/>
              <a:gd name="connsiteY0" fmla="*/ 0 h 467895"/>
              <a:gd name="connsiteX1" fmla="*/ 227263 w 227334"/>
              <a:gd name="connsiteY1" fmla="*/ 254000 h 467895"/>
              <a:gd name="connsiteX2" fmla="*/ 26737 w 227334"/>
              <a:gd name="connsiteY2" fmla="*/ 467895 h 467895"/>
            </a:gdLst>
            <a:ahLst/>
            <a:cxnLst>
              <a:cxn ang="0">
                <a:pos x="connsiteX0" y="connsiteY0"/>
              </a:cxn>
              <a:cxn ang="0">
                <a:pos x="connsiteX1" y="connsiteY1"/>
              </a:cxn>
              <a:cxn ang="0">
                <a:pos x="connsiteX2" y="connsiteY2"/>
              </a:cxn>
            </a:cxnLst>
            <a:rect l="l" t="t" r="r" b="b"/>
            <a:pathLst>
              <a:path w="227334" h="467895">
                <a:moveTo>
                  <a:pt x="0" y="0"/>
                </a:moveTo>
                <a:cubicBezTo>
                  <a:pt x="111403" y="88009"/>
                  <a:pt x="222807" y="176018"/>
                  <a:pt x="227263" y="254000"/>
                </a:cubicBezTo>
                <a:cubicBezTo>
                  <a:pt x="231719" y="331982"/>
                  <a:pt x="26737" y="467895"/>
                  <a:pt x="26737" y="467895"/>
                </a:cubicBezTo>
              </a:path>
            </a:pathLst>
          </a:custGeom>
          <a:ln w="38100" cmpd="sng">
            <a:solidFill>
              <a:srgbClr val="404040"/>
            </a:solidFill>
            <a:headEnd type="none"/>
            <a:tailEnd type="triangle"/>
          </a:ln>
          <a:effectLst/>
        </p:spPr>
        <p:txBody>
          <a:bodyPr/>
          <a:lstStyle/>
          <a:p>
            <a:pPr defTabSz="932138">
              <a:defRPr/>
            </a:pPr>
            <a:endParaRPr lang="en-US" sz="2039" kern="0" dirty="0">
              <a:solidFill>
                <a:srgbClr val="5F9632"/>
              </a:solidFill>
              <a:ea typeface="ＭＳ Ｐゴシック" charset="-128"/>
              <a:cs typeface="ＭＳ Ｐゴシック" charset="-128"/>
            </a:endParaRPr>
          </a:p>
        </p:txBody>
      </p:sp>
      <p:pic>
        <p:nvPicPr>
          <p:cNvPr id="112" name="Picture 111" descr="StorSimple-Appliance.png"/>
          <p:cNvPicPr>
            <a:picLocks noChangeAspect="1"/>
          </p:cNvPicPr>
          <p:nvPr/>
        </p:nvPicPr>
        <p:blipFill>
          <a:blip r:embed="rId9"/>
          <a:stretch>
            <a:fillRect/>
          </a:stretch>
        </p:blipFill>
        <p:spPr>
          <a:xfrm>
            <a:off x="8278826" y="2752136"/>
            <a:ext cx="1004249" cy="823032"/>
          </a:xfrm>
          <a:prstGeom prst="rect">
            <a:avLst/>
          </a:prstGeom>
        </p:spPr>
      </p:pic>
      <p:pic>
        <p:nvPicPr>
          <p:cNvPr id="113" name="Picture 112" descr="CloudStorageService-Single-1.png"/>
          <p:cNvPicPr>
            <a:picLocks noChangeAspect="1"/>
          </p:cNvPicPr>
          <p:nvPr/>
        </p:nvPicPr>
        <p:blipFill>
          <a:blip r:embed="rId4"/>
          <a:stretch>
            <a:fillRect/>
          </a:stretch>
        </p:blipFill>
        <p:spPr>
          <a:xfrm>
            <a:off x="9059363" y="2791518"/>
            <a:ext cx="390853" cy="362934"/>
          </a:xfrm>
          <a:prstGeom prst="rect">
            <a:avLst/>
          </a:prstGeom>
        </p:spPr>
      </p:pic>
      <p:pic>
        <p:nvPicPr>
          <p:cNvPr id="114" name="Picture 113" descr="CloudStorageService-Single-1.png"/>
          <p:cNvPicPr>
            <a:picLocks noChangeAspect="1"/>
          </p:cNvPicPr>
          <p:nvPr/>
        </p:nvPicPr>
        <p:blipFill>
          <a:blip r:embed="rId4"/>
          <a:stretch>
            <a:fillRect/>
          </a:stretch>
        </p:blipFill>
        <p:spPr>
          <a:xfrm>
            <a:off x="9084964" y="3207346"/>
            <a:ext cx="390853" cy="362934"/>
          </a:xfrm>
          <a:prstGeom prst="rect">
            <a:avLst/>
          </a:prstGeom>
        </p:spPr>
      </p:pic>
      <p:pic>
        <p:nvPicPr>
          <p:cNvPr id="115" name="Picture 114" descr="CloudStorageService-Single-4.png"/>
          <p:cNvPicPr>
            <a:picLocks noChangeAspect="1"/>
          </p:cNvPicPr>
          <p:nvPr/>
        </p:nvPicPr>
        <p:blipFill>
          <a:blip r:embed="rId3"/>
          <a:stretch>
            <a:fillRect/>
          </a:stretch>
        </p:blipFill>
        <p:spPr>
          <a:xfrm>
            <a:off x="8271531" y="4281827"/>
            <a:ext cx="462287" cy="719113"/>
          </a:xfrm>
          <a:prstGeom prst="rect">
            <a:avLst/>
          </a:prstGeom>
        </p:spPr>
      </p:pic>
      <p:pic>
        <p:nvPicPr>
          <p:cNvPr id="116" name="Picture 115" descr="CloudStorageService-Single-1.png"/>
          <p:cNvPicPr>
            <a:picLocks noChangeAspect="1"/>
          </p:cNvPicPr>
          <p:nvPr/>
        </p:nvPicPr>
        <p:blipFill>
          <a:blip r:embed="rId4"/>
          <a:stretch>
            <a:fillRect/>
          </a:stretch>
        </p:blipFill>
        <p:spPr>
          <a:xfrm>
            <a:off x="8660013" y="4651210"/>
            <a:ext cx="390853" cy="362934"/>
          </a:xfrm>
          <a:prstGeom prst="rect">
            <a:avLst/>
          </a:prstGeom>
        </p:spPr>
      </p:pic>
      <p:pic>
        <p:nvPicPr>
          <p:cNvPr id="117" name="Picture 116" descr="CloudStorageService-Single-4.png"/>
          <p:cNvPicPr>
            <a:picLocks noChangeAspect="1"/>
          </p:cNvPicPr>
          <p:nvPr/>
        </p:nvPicPr>
        <p:blipFill>
          <a:blip r:embed="rId3"/>
          <a:stretch>
            <a:fillRect/>
          </a:stretch>
        </p:blipFill>
        <p:spPr>
          <a:xfrm>
            <a:off x="9417338" y="4281827"/>
            <a:ext cx="462287" cy="719113"/>
          </a:xfrm>
          <a:prstGeom prst="rect">
            <a:avLst/>
          </a:prstGeom>
        </p:spPr>
      </p:pic>
      <p:pic>
        <p:nvPicPr>
          <p:cNvPr id="118" name="Picture 117" descr="CloudStorageService-Single-1.png"/>
          <p:cNvPicPr>
            <a:picLocks noChangeAspect="1"/>
          </p:cNvPicPr>
          <p:nvPr/>
        </p:nvPicPr>
        <p:blipFill>
          <a:blip r:embed="rId4"/>
          <a:stretch>
            <a:fillRect/>
          </a:stretch>
        </p:blipFill>
        <p:spPr>
          <a:xfrm>
            <a:off x="9805818" y="4651210"/>
            <a:ext cx="390853" cy="362934"/>
          </a:xfrm>
          <a:prstGeom prst="rect">
            <a:avLst/>
          </a:prstGeom>
        </p:spPr>
      </p:pic>
      <p:sp>
        <p:nvSpPr>
          <p:cNvPr id="119" name="Rectangle 3"/>
          <p:cNvSpPr>
            <a:spLocks noChangeArrowheads="1"/>
          </p:cNvSpPr>
          <p:nvPr/>
        </p:nvSpPr>
        <p:spPr bwMode="auto">
          <a:xfrm>
            <a:off x="9610123" y="2227390"/>
            <a:ext cx="766793" cy="298088"/>
          </a:xfrm>
          <a:prstGeom prst="rect">
            <a:avLst/>
          </a:prstGeom>
          <a:noFill/>
          <a:extLst/>
        </p:spPr>
        <p:txBody>
          <a:bodyPr anchor="ctr">
            <a:noAutofit/>
          </a:bodyPr>
          <a:lstStyle/>
          <a:p>
            <a:r>
              <a:rPr lang="en-US" sz="1020" b="1" kern="0" dirty="0">
                <a:solidFill>
                  <a:sysClr val="windowText" lastClr="000000"/>
                </a:solidFill>
                <a:latin typeface="Segoe UI"/>
              </a:rPr>
              <a:t>Servers</a:t>
            </a:r>
          </a:p>
        </p:txBody>
      </p:sp>
      <p:grpSp>
        <p:nvGrpSpPr>
          <p:cNvPr id="74" name="Group 73"/>
          <p:cNvGrpSpPr/>
          <p:nvPr/>
        </p:nvGrpSpPr>
        <p:grpSpPr>
          <a:xfrm>
            <a:off x="2753392" y="1828038"/>
            <a:ext cx="913878" cy="576225"/>
            <a:chOff x="1122755" y="1228612"/>
            <a:chExt cx="1530541" cy="965049"/>
          </a:xfrm>
        </p:grpSpPr>
        <p:pic>
          <p:nvPicPr>
            <p:cNvPr id="76" name="Picture 75" descr="Server-Grp-2.png"/>
            <p:cNvPicPr>
              <a:picLocks noChangeAspect="1"/>
            </p:cNvPicPr>
            <p:nvPr/>
          </p:nvPicPr>
          <p:blipFill>
            <a:blip r:embed="rId10"/>
            <a:stretch>
              <a:fillRect/>
            </a:stretch>
          </p:blipFill>
          <p:spPr>
            <a:xfrm>
              <a:off x="1122755" y="1228612"/>
              <a:ext cx="739346" cy="942463"/>
            </a:xfrm>
            <a:prstGeom prst="rect">
              <a:avLst/>
            </a:prstGeom>
          </p:spPr>
        </p:pic>
        <p:pic>
          <p:nvPicPr>
            <p:cNvPr id="77" name="Picture 76" descr="Server-Grp-2.png"/>
            <p:cNvPicPr>
              <a:picLocks noChangeAspect="1"/>
            </p:cNvPicPr>
            <p:nvPr/>
          </p:nvPicPr>
          <p:blipFill>
            <a:blip r:embed="rId10"/>
            <a:stretch>
              <a:fillRect/>
            </a:stretch>
          </p:blipFill>
          <p:spPr>
            <a:xfrm>
              <a:off x="1913950" y="1251198"/>
              <a:ext cx="739346" cy="942463"/>
            </a:xfrm>
            <a:prstGeom prst="rect">
              <a:avLst/>
            </a:prstGeom>
          </p:spPr>
        </p:pic>
      </p:grpSp>
      <p:grpSp>
        <p:nvGrpSpPr>
          <p:cNvPr id="79" name="Group 78"/>
          <p:cNvGrpSpPr/>
          <p:nvPr/>
        </p:nvGrpSpPr>
        <p:grpSpPr>
          <a:xfrm>
            <a:off x="8587788" y="2074269"/>
            <a:ext cx="913878" cy="576225"/>
            <a:chOff x="1122755" y="1228612"/>
            <a:chExt cx="1530541" cy="965049"/>
          </a:xfrm>
        </p:grpSpPr>
        <p:pic>
          <p:nvPicPr>
            <p:cNvPr id="80" name="Picture 79" descr="Server-Grp-2.png"/>
            <p:cNvPicPr>
              <a:picLocks noChangeAspect="1"/>
            </p:cNvPicPr>
            <p:nvPr/>
          </p:nvPicPr>
          <p:blipFill>
            <a:blip r:embed="rId10"/>
            <a:stretch>
              <a:fillRect/>
            </a:stretch>
          </p:blipFill>
          <p:spPr>
            <a:xfrm>
              <a:off x="1122755" y="1228612"/>
              <a:ext cx="739346" cy="942463"/>
            </a:xfrm>
            <a:prstGeom prst="rect">
              <a:avLst/>
            </a:prstGeom>
          </p:spPr>
        </p:pic>
        <p:pic>
          <p:nvPicPr>
            <p:cNvPr id="81" name="Picture 80" descr="Server-Grp-2.png"/>
            <p:cNvPicPr>
              <a:picLocks noChangeAspect="1"/>
            </p:cNvPicPr>
            <p:nvPr/>
          </p:nvPicPr>
          <p:blipFill>
            <a:blip r:embed="rId10"/>
            <a:stretch>
              <a:fillRect/>
            </a:stretch>
          </p:blipFill>
          <p:spPr>
            <a:xfrm>
              <a:off x="1913950" y="1251198"/>
              <a:ext cx="739346" cy="942463"/>
            </a:xfrm>
            <a:prstGeom prst="rect">
              <a:avLst/>
            </a:prstGeom>
          </p:spPr>
        </p:pic>
      </p:grpSp>
      <p:pic>
        <p:nvPicPr>
          <p:cNvPr id="82" name="Picture 81" descr="Server-Grp-2.png"/>
          <p:cNvPicPr>
            <a:picLocks noChangeAspect="1"/>
          </p:cNvPicPr>
          <p:nvPr/>
        </p:nvPicPr>
        <p:blipFill>
          <a:blip r:embed="rId10"/>
          <a:stretch>
            <a:fillRect/>
          </a:stretch>
        </p:blipFill>
        <p:spPr>
          <a:xfrm>
            <a:off x="2598949" y="3756796"/>
            <a:ext cx="441460" cy="562739"/>
          </a:xfrm>
          <a:prstGeom prst="rect">
            <a:avLst/>
          </a:prstGeom>
        </p:spPr>
      </p:pic>
      <p:sp>
        <p:nvSpPr>
          <p:cNvPr id="78" name="Rectangle 106"/>
          <p:cNvSpPr>
            <a:spLocks noChangeArrowheads="1"/>
          </p:cNvSpPr>
          <p:nvPr/>
        </p:nvSpPr>
        <p:spPr bwMode="auto">
          <a:xfrm>
            <a:off x="8044941" y="5213525"/>
            <a:ext cx="2456901" cy="564800"/>
          </a:xfrm>
          <a:prstGeom prst="rect">
            <a:avLst/>
          </a:prstGeom>
          <a:noFill/>
          <a:extLst/>
        </p:spPr>
        <p:txBody>
          <a:bodyPr anchor="ctr">
            <a:noAutofit/>
          </a:bodyPr>
          <a:lstStyle/>
          <a:p>
            <a:pPr algn="ctr"/>
            <a:r>
              <a:rPr lang="en-US" sz="1020" b="1" kern="0" dirty="0">
                <a:solidFill>
                  <a:sysClr val="windowText" lastClr="000000"/>
                </a:solidFill>
                <a:latin typeface="Segoe UI"/>
              </a:rPr>
              <a:t>Extended Primary + Cloud Snapshots</a:t>
            </a:r>
            <a:br>
              <a:rPr lang="en-US" sz="1020" b="1" kern="0" dirty="0">
                <a:solidFill>
                  <a:sysClr val="windowText" lastClr="000000"/>
                </a:solidFill>
                <a:latin typeface="Segoe UI"/>
              </a:rPr>
            </a:br>
            <a:r>
              <a:rPr lang="en-US" sz="1020" kern="0" dirty="0">
                <a:solidFill>
                  <a:sysClr val="windowText" lastClr="000000"/>
                </a:solidFill>
                <a:latin typeface="Segoe UI"/>
              </a:rPr>
              <a:t>to nearby cloud storage service region</a:t>
            </a:r>
          </a:p>
        </p:txBody>
      </p:sp>
      <p:sp>
        <p:nvSpPr>
          <p:cNvPr id="83" name="Rectangle 6"/>
          <p:cNvSpPr>
            <a:spLocks noChangeArrowheads="1"/>
          </p:cNvSpPr>
          <p:nvPr/>
        </p:nvSpPr>
        <p:spPr bwMode="auto">
          <a:xfrm>
            <a:off x="7510001" y="1296464"/>
            <a:ext cx="3289776" cy="60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32138">
              <a:defRPr/>
            </a:pPr>
            <a:r>
              <a:rPr lang="en-US" sz="1632" b="1" kern="0" dirty="0">
                <a:solidFill>
                  <a:schemeClr val="accent1"/>
                </a:solidFill>
                <a:latin typeface="Segoe UI" pitchFamily="34" charset="0"/>
                <a:ea typeface="Segoe UI" pitchFamily="34" charset="0"/>
                <a:cs typeface="Segoe UI" pitchFamily="34" charset="0"/>
              </a:rPr>
              <a:t>Hybrid Cloud Storage </a:t>
            </a:r>
            <a:br>
              <a:rPr lang="en-US" sz="1632" b="1" kern="0" dirty="0">
                <a:solidFill>
                  <a:schemeClr val="accent1"/>
                </a:solidFill>
                <a:latin typeface="Segoe UI" pitchFamily="34" charset="0"/>
                <a:ea typeface="Segoe UI" pitchFamily="34" charset="0"/>
                <a:cs typeface="Segoe UI" pitchFamily="34" charset="0"/>
              </a:rPr>
            </a:br>
            <a:r>
              <a:rPr lang="en-US" sz="1632" b="1" kern="0" dirty="0">
                <a:solidFill>
                  <a:schemeClr val="accent1"/>
                </a:solidFill>
                <a:latin typeface="Segoe UI" pitchFamily="34" charset="0"/>
                <a:ea typeface="Segoe UI" pitchFamily="34" charset="0"/>
                <a:cs typeface="Segoe UI" pitchFamily="34" charset="0"/>
              </a:rPr>
              <a:t>(StorSimple + Windows Azure)</a:t>
            </a:r>
          </a:p>
        </p:txBody>
      </p:sp>
    </p:spTree>
    <p:extLst>
      <p:ext uri="{BB962C8B-B14F-4D97-AF65-F5344CB8AC3E}">
        <p14:creationId xmlns:p14="http://schemas.microsoft.com/office/powerpoint/2010/main" val="2607533601"/>
      </p:ext>
    </p:extLst>
  </p:cSld>
  <p:clrMapOvr>
    <a:masterClrMapping/>
  </p:clrMapOvr>
  <p:transition spd="slow">
    <p:wipe dir="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Group 91"/>
          <p:cNvGrpSpPr/>
          <p:nvPr/>
        </p:nvGrpSpPr>
        <p:grpSpPr>
          <a:xfrm>
            <a:off x="26393" y="1837571"/>
            <a:ext cx="2167177" cy="4475779"/>
            <a:chOff x="23426" y="1801703"/>
            <a:chExt cx="2124876" cy="4388417"/>
          </a:xfrm>
        </p:grpSpPr>
        <p:grpSp>
          <p:nvGrpSpPr>
            <p:cNvPr id="40" name="Group 39"/>
            <p:cNvGrpSpPr/>
            <p:nvPr/>
          </p:nvGrpSpPr>
          <p:grpSpPr>
            <a:xfrm>
              <a:off x="133679" y="1801703"/>
              <a:ext cx="2014623" cy="4388417"/>
              <a:chOff x="133679" y="1801703"/>
              <a:chExt cx="2014623" cy="4388417"/>
            </a:xfrm>
          </p:grpSpPr>
          <p:cxnSp>
            <p:nvCxnSpPr>
              <p:cNvPr id="16" name="Straight Connector 15"/>
              <p:cNvCxnSpPr/>
              <p:nvPr/>
            </p:nvCxnSpPr>
            <p:spPr>
              <a:xfrm flipH="1">
                <a:off x="1647663" y="4249224"/>
                <a:ext cx="12730" cy="1940896"/>
              </a:xfrm>
              <a:prstGeom prst="line">
                <a:avLst/>
              </a:prstGeom>
              <a:ln w="28575">
                <a:solidFill>
                  <a:srgbClr val="0072C6"/>
                </a:solidFill>
                <a:prstDash val="lgDash"/>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133679" y="1801703"/>
                <a:ext cx="2014623" cy="2326940"/>
                <a:chOff x="133679" y="1801703"/>
                <a:chExt cx="2014623" cy="2326940"/>
              </a:xfrm>
            </p:grpSpPr>
            <p:pic>
              <p:nvPicPr>
                <p:cNvPr id="8" name="Picture 7" descr="\\MAGNUM\Projects\Microsoft\Cloud Power FY12\Design\ICONS_PNG\Agility.png"/>
                <p:cNvPicPr>
                  <a:picLocks noChangeAspect="1" noChangeArrowheads="1"/>
                </p:cNvPicPr>
                <p:nvPr/>
              </p:nvPicPr>
              <p:blipFill>
                <a:blip r:embed="rId3" cstate="email">
                  <a:grayscl/>
                  <a:extLst>
                    <a:ext uri="{28A0092B-C50C-407E-A947-70E740481C1C}">
                      <a14:useLocalDpi xmlns:a14="http://schemas.microsoft.com/office/drawing/2010/main" val="0"/>
                    </a:ext>
                  </a:extLst>
                </a:blip>
                <a:srcRect/>
                <a:stretch>
                  <a:fillRect/>
                </a:stretch>
              </p:blipFill>
              <p:spPr bwMode="auto">
                <a:xfrm>
                  <a:off x="1234638" y="3152468"/>
                  <a:ext cx="913664" cy="913664"/>
                </a:xfrm>
                <a:prstGeom prst="rect">
                  <a:avLst/>
                </a:prstGeom>
                <a:noFill/>
              </p:spPr>
            </p:pic>
            <p:cxnSp>
              <p:nvCxnSpPr>
                <p:cNvPr id="15" name="Straight Connector 14"/>
                <p:cNvCxnSpPr/>
                <p:nvPr/>
              </p:nvCxnSpPr>
              <p:spPr>
                <a:xfrm>
                  <a:off x="1670942" y="1801703"/>
                  <a:ext cx="2348" cy="1535602"/>
                </a:xfrm>
                <a:prstGeom prst="line">
                  <a:avLst/>
                </a:prstGeom>
                <a:ln w="28575">
                  <a:solidFill>
                    <a:schemeClr val="accent3"/>
                  </a:solidFill>
                  <a:prstDash val="lgDash"/>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43" idx="3"/>
                  <a:endCxn id="8" idx="1"/>
                </p:cNvCxnSpPr>
                <p:nvPr/>
              </p:nvCxnSpPr>
              <p:spPr>
                <a:xfrm>
                  <a:off x="1008722" y="3288825"/>
                  <a:ext cx="225916" cy="320475"/>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4" name="TextBox 39"/>
                <p:cNvSpPr txBox="1"/>
                <p:nvPr/>
              </p:nvSpPr>
              <p:spPr>
                <a:xfrm>
                  <a:off x="1315869" y="3851901"/>
                  <a:ext cx="788677" cy="276742"/>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98" dirty="0">
                      <a:solidFill>
                        <a:prstClr val="black"/>
                      </a:solidFill>
                    </a:rPr>
                    <a:t>80/443</a:t>
                  </a:r>
                </a:p>
              </p:txBody>
            </p:sp>
            <p:pic>
              <p:nvPicPr>
                <p:cNvPr id="42" name="Picture 41" descr="\\MAGNUM\Projects\Microsoft\Cloud Power FY12\Design\Icons\PNGs\IT_guy.png"/>
                <p:cNvPicPr>
                  <a:picLocks noChangeAspect="1" noChangeArrowheads="1"/>
                </p:cNvPicPr>
                <p:nvPr/>
              </p:nvPicPr>
              <p:blipFill>
                <a:blip r:embed="rId4" cstate="email">
                  <a:grayscl/>
                  <a:extLst>
                    <a:ext uri="{28A0092B-C50C-407E-A947-70E740481C1C}">
                      <a14:useLocalDpi xmlns:a14="http://schemas.microsoft.com/office/drawing/2010/main" val="0"/>
                    </a:ext>
                  </a:extLst>
                </a:blip>
                <a:srcRect/>
                <a:stretch>
                  <a:fillRect/>
                </a:stretch>
              </p:blipFill>
              <p:spPr bwMode="auto">
                <a:xfrm>
                  <a:off x="133679" y="2721596"/>
                  <a:ext cx="985295" cy="985295"/>
                </a:xfrm>
                <a:prstGeom prst="rect">
                  <a:avLst/>
                </a:prstGeom>
                <a:noFill/>
              </p:spPr>
            </p:pic>
          </p:grpSp>
        </p:grpSp>
        <p:pic>
          <p:nvPicPr>
            <p:cNvPr id="43" name="Picture 42" descr="\\MAGNUM\Projects\Microsoft\Cloud Power FY12\Design\Icons\PNGs\IT_guy.png"/>
            <p:cNvPicPr>
              <a:picLocks noChangeAspect="1" noChangeArrowheads="1"/>
            </p:cNvPicPr>
            <p:nvPr/>
          </p:nvPicPr>
          <p:blipFill>
            <a:blip r:embed="rId4" cstate="email">
              <a:grayscl/>
              <a:extLst>
                <a:ext uri="{28A0092B-C50C-407E-A947-70E740481C1C}">
                  <a14:useLocalDpi xmlns:a14="http://schemas.microsoft.com/office/drawing/2010/main" val="0"/>
                </a:ext>
              </a:extLst>
            </a:blip>
            <a:srcRect/>
            <a:stretch>
              <a:fillRect/>
            </a:stretch>
          </p:blipFill>
          <p:spPr bwMode="auto">
            <a:xfrm>
              <a:off x="23426" y="2796177"/>
              <a:ext cx="985295" cy="985295"/>
            </a:xfrm>
            <a:prstGeom prst="rect">
              <a:avLst/>
            </a:prstGeom>
            <a:noFill/>
            <a:ln>
              <a:noFill/>
            </a:ln>
          </p:spPr>
        </p:pic>
      </p:grpSp>
      <p:grpSp>
        <p:nvGrpSpPr>
          <p:cNvPr id="29" name="Group 28"/>
          <p:cNvGrpSpPr/>
          <p:nvPr/>
        </p:nvGrpSpPr>
        <p:grpSpPr>
          <a:xfrm>
            <a:off x="2326761" y="1758458"/>
            <a:ext cx="7626066" cy="4841059"/>
            <a:chOff x="2278893" y="1725271"/>
            <a:chExt cx="7477214" cy="4746567"/>
          </a:xfrm>
        </p:grpSpPr>
        <p:sp>
          <p:nvSpPr>
            <p:cNvPr id="54" name="Rectangle 53"/>
            <p:cNvSpPr/>
            <p:nvPr/>
          </p:nvSpPr>
          <p:spPr bwMode="auto">
            <a:xfrm>
              <a:off x="2278893" y="1725271"/>
              <a:ext cx="7477214" cy="4401772"/>
            </a:xfrm>
            <a:prstGeom prst="rect">
              <a:avLst/>
            </a:prstGeom>
            <a:noFill/>
            <a:ln w="38100">
              <a:solidFill>
                <a:srgbClr val="0072C6"/>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3182" tIns="46590" rIns="93182" bIns="46590"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31551" fontAlgn="base">
                <a:spcBef>
                  <a:spcPct val="0"/>
                </a:spcBef>
                <a:spcAft>
                  <a:spcPct val="0"/>
                </a:spcAft>
              </a:pPr>
              <a:endParaRPr lang="en-US" sz="1998" dirty="0">
                <a:solidFill>
                  <a:prstClr val="black"/>
                </a:solidFill>
              </a:endParaRPr>
            </a:p>
          </p:txBody>
        </p:sp>
        <p:sp>
          <p:nvSpPr>
            <p:cNvPr id="62" name="TextBox 69"/>
            <p:cNvSpPr txBox="1"/>
            <p:nvPr/>
          </p:nvSpPr>
          <p:spPr>
            <a:xfrm>
              <a:off x="2278893" y="6195096"/>
              <a:ext cx="7477214" cy="276742"/>
            </a:xfrm>
            <a:prstGeom prst="rect">
              <a:avLst/>
            </a:prstGeom>
            <a:noFill/>
          </p:spPr>
          <p:txBody>
            <a:bodyPr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Bef>
                  <a:spcPct val="20000"/>
                </a:spcBef>
                <a:buSzPct val="80000"/>
              </a:pPr>
              <a:r>
                <a:rPr lang="en-US" sz="1998" spc="-71" dirty="0">
                  <a:gradFill>
                    <a:gsLst>
                      <a:gs pos="100000">
                        <a:srgbClr val="44546A"/>
                      </a:gs>
                      <a:gs pos="0">
                        <a:srgbClr val="44546A"/>
                      </a:gs>
                    </a:gsLst>
                    <a:lin ang="5400000" scaled="0"/>
                  </a:gradFill>
                </a:rPr>
                <a:t>Microsoft Azure Virtual Network</a:t>
              </a:r>
            </a:p>
          </p:txBody>
        </p:sp>
      </p:grpSp>
      <p:sp>
        <p:nvSpPr>
          <p:cNvPr id="2" name="Title 1"/>
          <p:cNvSpPr>
            <a:spLocks noGrp="1"/>
          </p:cNvSpPr>
          <p:nvPr>
            <p:ph type="title" idx="4294967295"/>
          </p:nvPr>
        </p:nvSpPr>
        <p:spPr>
          <a:xfrm>
            <a:off x="457469" y="223346"/>
            <a:ext cx="11978124" cy="951128"/>
          </a:xfrm>
        </p:spPr>
        <p:txBody>
          <a:bodyPr/>
          <a:lstStyle/>
          <a:p>
            <a:r>
              <a:rPr lang="en-US" sz="5507" dirty="0">
                <a:solidFill>
                  <a:schemeClr val="bg1">
                    <a:lumMod val="50000"/>
                  </a:schemeClr>
                </a:solidFill>
              </a:rPr>
              <a:t>Azure </a:t>
            </a:r>
            <a:r>
              <a:rPr lang="en-US" sz="5507" dirty="0" smtClean="0">
                <a:solidFill>
                  <a:schemeClr val="bg1">
                    <a:lumMod val="50000"/>
                  </a:schemeClr>
                </a:solidFill>
              </a:rPr>
              <a:t>hybrid </a:t>
            </a:r>
            <a:r>
              <a:rPr lang="en-US" sz="5507" dirty="0"/>
              <a:t>u</a:t>
            </a:r>
            <a:r>
              <a:rPr lang="en-US" sz="5507" dirty="0" smtClean="0">
                <a:solidFill>
                  <a:schemeClr val="bg1">
                    <a:lumMod val="50000"/>
                  </a:schemeClr>
                </a:solidFill>
              </a:rPr>
              <a:t>sage </a:t>
            </a:r>
            <a:r>
              <a:rPr lang="en-US" sz="5507" dirty="0"/>
              <a:t>s</a:t>
            </a:r>
            <a:r>
              <a:rPr lang="en-US" sz="5507" dirty="0" smtClean="0">
                <a:solidFill>
                  <a:schemeClr val="bg1">
                    <a:lumMod val="50000"/>
                  </a:schemeClr>
                </a:solidFill>
              </a:rPr>
              <a:t>cenarios</a:t>
            </a:r>
            <a:endParaRPr lang="en-US" sz="5507" dirty="0">
              <a:solidFill>
                <a:schemeClr val="bg1">
                  <a:lumMod val="50000"/>
                </a:schemeClr>
              </a:solidFill>
            </a:endParaRPr>
          </a:p>
        </p:txBody>
      </p:sp>
      <p:grpSp>
        <p:nvGrpSpPr>
          <p:cNvPr id="91" name="Group 90"/>
          <p:cNvGrpSpPr/>
          <p:nvPr/>
        </p:nvGrpSpPr>
        <p:grpSpPr>
          <a:xfrm>
            <a:off x="2193574" y="2255576"/>
            <a:ext cx="939279" cy="3065606"/>
            <a:chOff x="2148304" y="2211549"/>
            <a:chExt cx="920945" cy="3005769"/>
          </a:xfrm>
        </p:grpSpPr>
        <p:cxnSp>
          <p:nvCxnSpPr>
            <p:cNvPr id="9" name="Elbow Connector 8"/>
            <p:cNvCxnSpPr>
              <a:stCxn id="8" idx="3"/>
            </p:cNvCxnSpPr>
            <p:nvPr/>
          </p:nvCxnSpPr>
          <p:spPr>
            <a:xfrm>
              <a:off x="2148304" y="3609300"/>
              <a:ext cx="920945" cy="1608018"/>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3" name="Elbow Connector 32"/>
            <p:cNvCxnSpPr>
              <a:stCxn id="8" idx="3"/>
            </p:cNvCxnSpPr>
            <p:nvPr/>
          </p:nvCxnSpPr>
          <p:spPr>
            <a:xfrm flipV="1">
              <a:off x="2148304" y="2211549"/>
              <a:ext cx="920945" cy="1397752"/>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grpSp>
      <p:sp>
        <p:nvSpPr>
          <p:cNvPr id="52" name="Rectangle 51"/>
          <p:cNvSpPr/>
          <p:nvPr/>
        </p:nvSpPr>
        <p:spPr bwMode="auto">
          <a:xfrm>
            <a:off x="2437546" y="1843846"/>
            <a:ext cx="7404496" cy="4269674"/>
          </a:xfrm>
          <a:prstGeom prst="rect">
            <a:avLst/>
          </a:prstGeom>
          <a:noFill/>
          <a:ln w="38100">
            <a:solidFill>
              <a:schemeClr val="tx2"/>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3182" tIns="46590" rIns="93182" bIns="46590"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31551" fontAlgn="base">
              <a:spcBef>
                <a:spcPct val="0"/>
              </a:spcBef>
              <a:spcAft>
                <a:spcPct val="0"/>
              </a:spcAft>
            </a:pPr>
            <a:endParaRPr lang="en-US" sz="1998" dirty="0">
              <a:solidFill>
                <a:prstClr val="black"/>
              </a:solidFill>
            </a:endParaRPr>
          </a:p>
        </p:txBody>
      </p:sp>
      <p:sp>
        <p:nvSpPr>
          <p:cNvPr id="55" name="Rectangle 54"/>
          <p:cNvSpPr/>
          <p:nvPr/>
        </p:nvSpPr>
        <p:spPr bwMode="auto">
          <a:xfrm>
            <a:off x="8966345" y="5163642"/>
            <a:ext cx="1820676" cy="8329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182" tIns="46590" rIns="93182" bIns="46590"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1551" fontAlgn="base">
              <a:spcBef>
                <a:spcPct val="0"/>
              </a:spcBef>
              <a:spcAft>
                <a:spcPct val="0"/>
              </a:spcAft>
            </a:pPr>
            <a:endParaRPr lang="en-US" sz="1998" dirty="0">
              <a:solidFill>
                <a:prstClr val="black"/>
              </a:solidFill>
            </a:endParaRPr>
          </a:p>
        </p:txBody>
      </p:sp>
      <p:sp>
        <p:nvSpPr>
          <p:cNvPr id="59" name="TextBox 66"/>
          <p:cNvSpPr txBox="1"/>
          <p:nvPr/>
        </p:nvSpPr>
        <p:spPr>
          <a:xfrm>
            <a:off x="2596649" y="5804555"/>
            <a:ext cx="1578348" cy="282251"/>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98" dirty="0">
                <a:solidFill>
                  <a:prstClr val="black"/>
                </a:solidFill>
              </a:rPr>
              <a:t>Cloud Service</a:t>
            </a:r>
          </a:p>
        </p:txBody>
      </p:sp>
      <p:pic>
        <p:nvPicPr>
          <p:cNvPr id="68" name="Picture 67" descr="\\MAGNUM\Projects\Microsoft\Cloud Power FY12\Design\ICONS_PNG\Agility.png"/>
          <p:cNvPicPr>
            <a:picLocks noChangeAspect="1" noChangeArrowheads="1"/>
          </p:cNvPicPr>
          <p:nvPr/>
        </p:nvPicPr>
        <p:blipFill>
          <a:blip r:embed="rId3" cstate="email">
            <a:grayscl/>
            <a:extLst>
              <a:ext uri="{28A0092B-C50C-407E-A947-70E740481C1C}">
                <a14:useLocalDpi xmlns:a14="http://schemas.microsoft.com/office/drawing/2010/main" val="0"/>
              </a:ext>
            </a:extLst>
          </a:blip>
          <a:srcRect/>
          <a:stretch>
            <a:fillRect/>
          </a:stretch>
        </p:blipFill>
        <p:spPr bwMode="auto">
          <a:xfrm>
            <a:off x="10588255" y="3814315"/>
            <a:ext cx="932228" cy="932228"/>
          </a:xfrm>
          <a:prstGeom prst="rect">
            <a:avLst/>
          </a:prstGeom>
          <a:noFill/>
        </p:spPr>
      </p:pic>
      <p:grpSp>
        <p:nvGrpSpPr>
          <p:cNvPr id="90" name="Group 89"/>
          <p:cNvGrpSpPr/>
          <p:nvPr/>
        </p:nvGrpSpPr>
        <p:grpSpPr>
          <a:xfrm>
            <a:off x="3683813" y="3393908"/>
            <a:ext cx="774705" cy="2151357"/>
            <a:chOff x="3609457" y="3327662"/>
            <a:chExt cx="759584" cy="2109365"/>
          </a:xfrm>
        </p:grpSpPr>
        <p:pic>
          <p:nvPicPr>
            <p:cNvPr id="51"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609457" y="3327662"/>
              <a:ext cx="748093" cy="748093"/>
            </a:xfrm>
            <a:prstGeom prst="rect">
              <a:avLst/>
            </a:prstGeom>
          </p:spPr>
        </p:pic>
        <p:pic>
          <p:nvPicPr>
            <p:cNvPr id="61"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620948" y="4688934"/>
              <a:ext cx="748093" cy="748093"/>
            </a:xfrm>
            <a:prstGeom prst="rect">
              <a:avLst/>
            </a:prstGeom>
          </p:spPr>
        </p:pic>
        <p:pic>
          <p:nvPicPr>
            <p:cNvPr id="63"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620948" y="4018503"/>
              <a:ext cx="748093" cy="748093"/>
            </a:xfrm>
            <a:prstGeom prst="rect">
              <a:avLst/>
            </a:prstGeom>
          </p:spPr>
        </p:pic>
      </p:grpSp>
      <p:grpSp>
        <p:nvGrpSpPr>
          <p:cNvPr id="35" name="Group 34"/>
          <p:cNvGrpSpPr/>
          <p:nvPr/>
        </p:nvGrpSpPr>
        <p:grpSpPr>
          <a:xfrm>
            <a:off x="4921092" y="2183286"/>
            <a:ext cx="1433102" cy="1244369"/>
            <a:chOff x="4841582" y="2140671"/>
            <a:chExt cx="1405130" cy="1220080"/>
          </a:xfrm>
        </p:grpSpPr>
        <p:pic>
          <p:nvPicPr>
            <p:cNvPr id="45"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175424" y="2140671"/>
              <a:ext cx="748093" cy="748093"/>
            </a:xfrm>
            <a:prstGeom prst="rect">
              <a:avLst/>
            </a:prstGeom>
          </p:spPr>
        </p:pic>
        <p:sp>
          <p:nvSpPr>
            <p:cNvPr id="72" name="TextBox 71"/>
            <p:cNvSpPr txBox="1"/>
            <p:nvPr/>
          </p:nvSpPr>
          <p:spPr>
            <a:xfrm>
              <a:off x="4841582" y="2788287"/>
              <a:ext cx="1405130" cy="572464"/>
            </a:xfrm>
            <a:prstGeom prst="rect">
              <a:avLst/>
            </a:prstGeom>
            <a:noFill/>
          </p:spPr>
          <p:txBody>
            <a:bodyPr wrap="square" lIns="186521" tIns="149217" rIns="186521" bIns="149217" rtlCol="0">
              <a:spAutoFit/>
            </a:bodyPr>
            <a:lstStyle/>
            <a:p>
              <a:pPr algn="ctr">
                <a:lnSpc>
                  <a:spcPct val="90000"/>
                </a:lnSpc>
              </a:pPr>
              <a:r>
                <a:rPr lang="en-US" sz="2040" dirty="0">
                  <a:gradFill>
                    <a:gsLst>
                      <a:gs pos="2917">
                        <a:prstClr val="black"/>
                      </a:gs>
                      <a:gs pos="30000">
                        <a:prstClr val="black"/>
                      </a:gs>
                    </a:gsLst>
                    <a:lin ang="5400000" scaled="0"/>
                  </a:gradFill>
                </a:rPr>
                <a:t>File</a:t>
              </a:r>
            </a:p>
          </p:txBody>
        </p:sp>
      </p:grpSp>
      <p:grpSp>
        <p:nvGrpSpPr>
          <p:cNvPr id="31" name="Group 30"/>
          <p:cNvGrpSpPr/>
          <p:nvPr/>
        </p:nvGrpSpPr>
        <p:grpSpPr>
          <a:xfrm>
            <a:off x="6507561" y="2183287"/>
            <a:ext cx="1433102" cy="1252419"/>
            <a:chOff x="6342316" y="2140671"/>
            <a:chExt cx="1405130" cy="1227973"/>
          </a:xfrm>
        </p:grpSpPr>
        <p:pic>
          <p:nvPicPr>
            <p:cNvPr id="47"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645290" y="2140671"/>
              <a:ext cx="748093" cy="748093"/>
            </a:xfrm>
            <a:prstGeom prst="rect">
              <a:avLst/>
            </a:prstGeom>
          </p:spPr>
        </p:pic>
        <p:sp>
          <p:nvSpPr>
            <p:cNvPr id="66" name="TextBox 65"/>
            <p:cNvSpPr txBox="1"/>
            <p:nvPr/>
          </p:nvSpPr>
          <p:spPr>
            <a:xfrm>
              <a:off x="6342316" y="2796180"/>
              <a:ext cx="1405130" cy="572464"/>
            </a:xfrm>
            <a:prstGeom prst="rect">
              <a:avLst/>
            </a:prstGeom>
            <a:noFill/>
          </p:spPr>
          <p:txBody>
            <a:bodyPr wrap="square" lIns="186521" tIns="149217" rIns="186521" bIns="149217" rtlCol="0">
              <a:spAutoFit/>
            </a:bodyPr>
            <a:lstStyle/>
            <a:p>
              <a:pPr algn="ctr">
                <a:lnSpc>
                  <a:spcPct val="90000"/>
                </a:lnSpc>
              </a:pPr>
              <a:r>
                <a:rPr lang="en-US" sz="2040" dirty="0">
                  <a:gradFill>
                    <a:gsLst>
                      <a:gs pos="2917">
                        <a:prstClr val="black"/>
                      </a:gs>
                      <a:gs pos="30000">
                        <a:prstClr val="black"/>
                      </a:gs>
                    </a:gsLst>
                    <a:lin ang="5400000" scaled="0"/>
                  </a:gradFill>
                </a:rPr>
                <a:t>SQL</a:t>
              </a:r>
            </a:p>
          </p:txBody>
        </p:sp>
      </p:grpSp>
      <p:grpSp>
        <p:nvGrpSpPr>
          <p:cNvPr id="97" name="Group 96"/>
          <p:cNvGrpSpPr/>
          <p:nvPr/>
        </p:nvGrpSpPr>
        <p:grpSpPr>
          <a:xfrm>
            <a:off x="8094030" y="2183286"/>
            <a:ext cx="1433102" cy="1238704"/>
            <a:chOff x="7933591" y="2140671"/>
            <a:chExt cx="1405130" cy="1214526"/>
          </a:xfrm>
        </p:grpSpPr>
        <p:pic>
          <p:nvPicPr>
            <p:cNvPr id="65"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238988" y="2140671"/>
              <a:ext cx="748093" cy="748093"/>
            </a:xfrm>
            <a:prstGeom prst="rect">
              <a:avLst/>
            </a:prstGeom>
          </p:spPr>
        </p:pic>
        <p:sp>
          <p:nvSpPr>
            <p:cNvPr id="50" name="TextBox 49"/>
            <p:cNvSpPr txBox="1"/>
            <p:nvPr/>
          </p:nvSpPr>
          <p:spPr>
            <a:xfrm>
              <a:off x="7933591" y="2782733"/>
              <a:ext cx="1405130" cy="572464"/>
            </a:xfrm>
            <a:prstGeom prst="rect">
              <a:avLst/>
            </a:prstGeom>
            <a:noFill/>
          </p:spPr>
          <p:txBody>
            <a:bodyPr wrap="square" lIns="186521" tIns="149217" rIns="186521" bIns="149217" rtlCol="0">
              <a:spAutoFit/>
            </a:bodyPr>
            <a:lstStyle/>
            <a:p>
              <a:pPr algn="ctr">
                <a:lnSpc>
                  <a:spcPct val="90000"/>
                </a:lnSpc>
              </a:pPr>
              <a:r>
                <a:rPr lang="en-US" sz="2040" dirty="0">
                  <a:gradFill>
                    <a:gsLst>
                      <a:gs pos="2917">
                        <a:prstClr val="black"/>
                      </a:gs>
                      <a:gs pos="30000">
                        <a:prstClr val="black"/>
                      </a:gs>
                    </a:gsLst>
                    <a:lin ang="5400000" scaled="0"/>
                  </a:gradFill>
                </a:rPr>
                <a:t>AD/DNS </a:t>
              </a:r>
            </a:p>
          </p:txBody>
        </p:sp>
      </p:grpSp>
      <p:sp>
        <p:nvSpPr>
          <p:cNvPr id="79" name="Freeform 78"/>
          <p:cNvSpPr>
            <a:spLocks noEditPoints="1"/>
          </p:cNvSpPr>
          <p:nvPr/>
        </p:nvSpPr>
        <p:spPr bwMode="black">
          <a:xfrm>
            <a:off x="11527941" y="4807499"/>
            <a:ext cx="589832" cy="1076728"/>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19" tIns="46609" rIns="93219" bIns="46609" numCol="1" rtlCol="0" anchor="ctr" anchorCtr="0" compatLnSpc="1">
            <a:prstTxWarp prst="textNoShape">
              <a:avLst/>
            </a:prstTxWarp>
          </a:bodyPr>
          <a:lstStyle/>
          <a:p>
            <a:pPr defTabSz="566462"/>
            <a:endParaRPr lang="en-US" sz="3598" spc="-94" dirty="0">
              <a:solidFill>
                <a:srgbClr val="E7E6E6">
                  <a:lumMod val="10000"/>
                </a:srgbClr>
              </a:solidFill>
              <a:latin typeface="Segoe Light" pitchFamily="34" charset="0"/>
            </a:endParaRPr>
          </a:p>
        </p:txBody>
      </p:sp>
      <p:grpSp>
        <p:nvGrpSpPr>
          <p:cNvPr id="28" name="Group 27"/>
          <p:cNvGrpSpPr/>
          <p:nvPr/>
        </p:nvGrpSpPr>
        <p:grpSpPr>
          <a:xfrm>
            <a:off x="10306134" y="1741405"/>
            <a:ext cx="2228825" cy="4852138"/>
            <a:chOff x="10102516" y="1707415"/>
            <a:chExt cx="2185321" cy="4757430"/>
          </a:xfrm>
        </p:grpSpPr>
        <p:sp>
          <p:nvSpPr>
            <p:cNvPr id="17" name="TextBox 20"/>
            <p:cNvSpPr txBox="1"/>
            <p:nvPr/>
          </p:nvSpPr>
          <p:spPr>
            <a:xfrm>
              <a:off x="10258551" y="6188103"/>
              <a:ext cx="1756124" cy="276742"/>
            </a:xfrm>
            <a:prstGeom prst="rect">
              <a:avLst/>
            </a:prstGeom>
            <a:noFill/>
          </p:spPr>
          <p:txBody>
            <a:bodyPr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Bef>
                  <a:spcPct val="20000"/>
                </a:spcBef>
                <a:buSzPct val="80000"/>
              </a:pPr>
              <a:r>
                <a:rPr lang="en-US" sz="1998" spc="-71" dirty="0">
                  <a:gradFill>
                    <a:gsLst>
                      <a:gs pos="100000">
                        <a:srgbClr val="44546A"/>
                      </a:gs>
                      <a:gs pos="0">
                        <a:srgbClr val="44546A"/>
                      </a:gs>
                    </a:gsLst>
                    <a:lin ang="5400000" scaled="0"/>
                  </a:gradFill>
                </a:rPr>
                <a:t>On-Premises</a:t>
              </a:r>
            </a:p>
          </p:txBody>
        </p:sp>
        <p:sp>
          <p:nvSpPr>
            <p:cNvPr id="70" name="Rectangle 69"/>
            <p:cNvSpPr/>
            <p:nvPr/>
          </p:nvSpPr>
          <p:spPr bwMode="auto">
            <a:xfrm>
              <a:off x="10195493" y="1707415"/>
              <a:ext cx="1819182" cy="4419628"/>
            </a:xfrm>
            <a:prstGeom prst="rect">
              <a:avLst/>
            </a:prstGeom>
            <a:noFill/>
            <a:ln w="38100">
              <a:solidFill>
                <a:schemeClr val="tx2">
                  <a:lumMod val="50000"/>
                  <a:lumOff val="50000"/>
                </a:schemeClr>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3182" tIns="46590" rIns="93182" bIns="46590"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31551" fontAlgn="base">
                <a:spcBef>
                  <a:spcPct val="0"/>
                </a:spcBef>
                <a:spcAft>
                  <a:spcPct val="0"/>
                </a:spcAft>
              </a:pPr>
              <a:endParaRPr lang="en-US" sz="1998" dirty="0">
                <a:solidFill>
                  <a:prstClr val="black"/>
                </a:solidFill>
              </a:endParaRPr>
            </a:p>
          </p:txBody>
        </p:sp>
        <p:sp>
          <p:nvSpPr>
            <p:cNvPr id="41" name="Freeform 40"/>
            <p:cNvSpPr>
              <a:spLocks noEditPoints="1"/>
            </p:cNvSpPr>
            <p:nvPr/>
          </p:nvSpPr>
          <p:spPr bwMode="black">
            <a:xfrm>
              <a:off x="10526765" y="1827353"/>
              <a:ext cx="482071" cy="962049"/>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19" tIns="46609" rIns="93219" bIns="46609" numCol="1" rtlCol="0" anchor="ctr" anchorCtr="0" compatLnSpc="1">
              <a:prstTxWarp prst="textNoShape">
                <a:avLst/>
              </a:prstTxWarp>
            </a:bodyPr>
            <a:lstStyle/>
            <a:p>
              <a:pPr defTabSz="566462"/>
              <a:endParaRPr lang="en-US" sz="3598" spc="-94" dirty="0">
                <a:solidFill>
                  <a:srgbClr val="E7E6E6">
                    <a:lumMod val="10000"/>
                  </a:srgbClr>
                </a:solidFill>
                <a:latin typeface="Segoe Light" pitchFamily="34" charset="0"/>
              </a:endParaRPr>
            </a:p>
          </p:txBody>
        </p:sp>
        <p:sp>
          <p:nvSpPr>
            <p:cNvPr id="44" name="Freeform 43"/>
            <p:cNvSpPr>
              <a:spLocks noEditPoints="1"/>
            </p:cNvSpPr>
            <p:nvPr/>
          </p:nvSpPr>
          <p:spPr bwMode="black">
            <a:xfrm>
              <a:off x="11303676" y="1827353"/>
              <a:ext cx="550924" cy="962049"/>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19" tIns="46609" rIns="93219" bIns="46609" numCol="1" rtlCol="0" anchor="ctr" anchorCtr="0" compatLnSpc="1">
              <a:prstTxWarp prst="textNoShape">
                <a:avLst/>
              </a:prstTxWarp>
            </a:bodyPr>
            <a:lstStyle/>
            <a:p>
              <a:pPr defTabSz="566462"/>
              <a:endParaRPr lang="en-US" sz="3598" spc="-94" dirty="0">
                <a:solidFill>
                  <a:srgbClr val="E7E6E6">
                    <a:lumMod val="10000"/>
                  </a:srgbClr>
                </a:solidFill>
                <a:latin typeface="Segoe Light" pitchFamily="34" charset="0"/>
              </a:endParaRPr>
            </a:p>
          </p:txBody>
        </p:sp>
        <p:sp>
          <p:nvSpPr>
            <p:cNvPr id="4" name="TextBox 3"/>
            <p:cNvSpPr txBox="1"/>
            <p:nvPr/>
          </p:nvSpPr>
          <p:spPr>
            <a:xfrm>
              <a:off x="10453566" y="2711453"/>
              <a:ext cx="1405130" cy="572464"/>
            </a:xfrm>
            <a:prstGeom prst="rect">
              <a:avLst/>
            </a:prstGeom>
            <a:noFill/>
          </p:spPr>
          <p:txBody>
            <a:bodyPr wrap="square" lIns="186521" tIns="149217" rIns="186521" bIns="149217" rtlCol="0">
              <a:spAutoFit/>
            </a:bodyPr>
            <a:lstStyle/>
            <a:p>
              <a:pPr algn="ctr">
                <a:lnSpc>
                  <a:spcPct val="90000"/>
                </a:lnSpc>
              </a:pPr>
              <a:r>
                <a:rPr lang="en-US" sz="2040" dirty="0">
                  <a:gradFill>
                    <a:gsLst>
                      <a:gs pos="2917">
                        <a:prstClr val="black"/>
                      </a:gs>
                      <a:gs pos="30000">
                        <a:prstClr val="black"/>
                      </a:gs>
                    </a:gsLst>
                    <a:lin ang="5400000" scaled="0"/>
                  </a:gradFill>
                </a:rPr>
                <a:t>AD/DNS </a:t>
              </a:r>
            </a:p>
          </p:txBody>
        </p:sp>
        <p:sp>
          <p:nvSpPr>
            <p:cNvPr id="48" name="Freeform 47"/>
            <p:cNvSpPr>
              <a:spLocks noEditPoints="1"/>
            </p:cNvSpPr>
            <p:nvPr/>
          </p:nvSpPr>
          <p:spPr bwMode="black">
            <a:xfrm>
              <a:off x="11303676" y="3242344"/>
              <a:ext cx="578319" cy="105571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19" tIns="46609" rIns="93219" bIns="46609" numCol="1" rtlCol="0" anchor="ctr" anchorCtr="0" compatLnSpc="1">
              <a:prstTxWarp prst="textNoShape">
                <a:avLst/>
              </a:prstTxWarp>
            </a:bodyPr>
            <a:lstStyle/>
            <a:p>
              <a:pPr defTabSz="566462"/>
              <a:endParaRPr lang="en-US" sz="3598" spc="-94" dirty="0">
                <a:solidFill>
                  <a:srgbClr val="E7E6E6">
                    <a:lumMod val="10000"/>
                  </a:srgbClr>
                </a:solidFill>
                <a:latin typeface="Segoe Light" pitchFamily="34" charset="0"/>
              </a:endParaRPr>
            </a:p>
          </p:txBody>
        </p:sp>
        <p:sp>
          <p:nvSpPr>
            <p:cNvPr id="49" name="TextBox 48"/>
            <p:cNvSpPr txBox="1"/>
            <p:nvPr/>
          </p:nvSpPr>
          <p:spPr>
            <a:xfrm>
              <a:off x="10882707" y="4206326"/>
              <a:ext cx="1405130" cy="572464"/>
            </a:xfrm>
            <a:prstGeom prst="rect">
              <a:avLst/>
            </a:prstGeom>
            <a:noFill/>
          </p:spPr>
          <p:txBody>
            <a:bodyPr wrap="square" lIns="186521" tIns="149217" rIns="186521" bIns="149217" rtlCol="0">
              <a:spAutoFit/>
            </a:bodyPr>
            <a:lstStyle/>
            <a:p>
              <a:pPr algn="ctr">
                <a:lnSpc>
                  <a:spcPct val="90000"/>
                </a:lnSpc>
              </a:pPr>
              <a:r>
                <a:rPr lang="en-US" sz="2040" dirty="0">
                  <a:gradFill>
                    <a:gsLst>
                      <a:gs pos="2917">
                        <a:prstClr val="black"/>
                      </a:gs>
                      <a:gs pos="30000">
                        <a:prstClr val="black"/>
                      </a:gs>
                    </a:gsLst>
                    <a:lin ang="5400000" scaled="0"/>
                  </a:gradFill>
                </a:rPr>
                <a:t>SQL </a:t>
              </a:r>
            </a:p>
          </p:txBody>
        </p:sp>
        <p:sp>
          <p:nvSpPr>
            <p:cNvPr id="77" name="Freeform 76"/>
            <p:cNvSpPr>
              <a:spLocks noEditPoints="1"/>
            </p:cNvSpPr>
            <p:nvPr/>
          </p:nvSpPr>
          <p:spPr bwMode="black">
            <a:xfrm>
              <a:off x="10526765" y="4713662"/>
              <a:ext cx="578319" cy="1049855"/>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19" tIns="46609" rIns="93219" bIns="46609" numCol="1" rtlCol="0" anchor="ctr" anchorCtr="0" compatLnSpc="1">
              <a:prstTxWarp prst="textNoShape">
                <a:avLst/>
              </a:prstTxWarp>
            </a:bodyPr>
            <a:lstStyle/>
            <a:p>
              <a:pPr defTabSz="566462"/>
              <a:endParaRPr lang="en-US" sz="3598" spc="-94" dirty="0">
                <a:solidFill>
                  <a:srgbClr val="E7E6E6">
                    <a:lumMod val="10000"/>
                  </a:srgbClr>
                </a:solidFill>
                <a:latin typeface="Segoe Light" pitchFamily="34" charset="0"/>
              </a:endParaRPr>
            </a:p>
          </p:txBody>
        </p:sp>
        <p:sp>
          <p:nvSpPr>
            <p:cNvPr id="78" name="TextBox 77"/>
            <p:cNvSpPr txBox="1"/>
            <p:nvPr/>
          </p:nvSpPr>
          <p:spPr>
            <a:xfrm>
              <a:off x="10102516" y="5678312"/>
              <a:ext cx="1405130" cy="572464"/>
            </a:xfrm>
            <a:prstGeom prst="rect">
              <a:avLst/>
            </a:prstGeom>
            <a:noFill/>
          </p:spPr>
          <p:txBody>
            <a:bodyPr wrap="square" lIns="186521" tIns="149217" rIns="186521" bIns="149217" rtlCol="0">
              <a:spAutoFit/>
            </a:bodyPr>
            <a:lstStyle/>
            <a:p>
              <a:pPr algn="ctr">
                <a:lnSpc>
                  <a:spcPct val="90000"/>
                </a:lnSpc>
              </a:pPr>
              <a:r>
                <a:rPr lang="en-US" sz="2040" dirty="0">
                  <a:gradFill>
                    <a:gsLst>
                      <a:gs pos="2917">
                        <a:prstClr val="black"/>
                      </a:gs>
                      <a:gs pos="30000">
                        <a:prstClr val="black"/>
                      </a:gs>
                    </a:gsLst>
                    <a:lin ang="5400000" scaled="0"/>
                  </a:gradFill>
                </a:rPr>
                <a:t>File</a:t>
              </a:r>
            </a:p>
          </p:txBody>
        </p:sp>
        <p:sp>
          <p:nvSpPr>
            <p:cNvPr id="80" name="TextBox 79"/>
            <p:cNvSpPr txBox="1"/>
            <p:nvPr/>
          </p:nvSpPr>
          <p:spPr>
            <a:xfrm>
              <a:off x="10874124" y="5678312"/>
              <a:ext cx="1405130" cy="572464"/>
            </a:xfrm>
            <a:prstGeom prst="rect">
              <a:avLst/>
            </a:prstGeom>
            <a:noFill/>
          </p:spPr>
          <p:txBody>
            <a:bodyPr wrap="square" lIns="186521" tIns="149217" rIns="186521" bIns="149217" rtlCol="0">
              <a:spAutoFit/>
            </a:bodyPr>
            <a:lstStyle/>
            <a:p>
              <a:pPr algn="ctr">
                <a:lnSpc>
                  <a:spcPct val="90000"/>
                </a:lnSpc>
              </a:pPr>
              <a:r>
                <a:rPr lang="en-US" sz="2040" dirty="0">
                  <a:gradFill>
                    <a:gsLst>
                      <a:gs pos="2917">
                        <a:prstClr val="black"/>
                      </a:gs>
                      <a:gs pos="30000">
                        <a:prstClr val="black"/>
                      </a:gs>
                    </a:gsLst>
                    <a:lin ang="5400000" scaled="0"/>
                  </a:gradFill>
                </a:rPr>
                <a:t>Web</a:t>
              </a:r>
            </a:p>
          </p:txBody>
        </p:sp>
      </p:grpSp>
      <p:grpSp>
        <p:nvGrpSpPr>
          <p:cNvPr id="37" name="Group 36"/>
          <p:cNvGrpSpPr/>
          <p:nvPr/>
        </p:nvGrpSpPr>
        <p:grpSpPr>
          <a:xfrm>
            <a:off x="3334624" y="2183287"/>
            <a:ext cx="1433102" cy="1236932"/>
            <a:chOff x="3267084" y="2140671"/>
            <a:chExt cx="1405130" cy="1212789"/>
          </a:xfrm>
        </p:grpSpPr>
        <p:pic>
          <p:nvPicPr>
            <p:cNvPr id="71"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595603" y="2140671"/>
              <a:ext cx="748093" cy="748093"/>
            </a:xfrm>
            <a:prstGeom prst="rect">
              <a:avLst/>
            </a:prstGeom>
          </p:spPr>
        </p:pic>
        <p:sp>
          <p:nvSpPr>
            <p:cNvPr id="83" name="TextBox 82"/>
            <p:cNvSpPr txBox="1"/>
            <p:nvPr/>
          </p:nvSpPr>
          <p:spPr>
            <a:xfrm>
              <a:off x="3267084" y="2780996"/>
              <a:ext cx="1405130" cy="572464"/>
            </a:xfrm>
            <a:prstGeom prst="rect">
              <a:avLst/>
            </a:prstGeom>
            <a:noFill/>
          </p:spPr>
          <p:txBody>
            <a:bodyPr wrap="square" lIns="186521" tIns="149217" rIns="186521" bIns="149217" rtlCol="0">
              <a:spAutoFit/>
            </a:bodyPr>
            <a:lstStyle/>
            <a:p>
              <a:pPr algn="ctr">
                <a:lnSpc>
                  <a:spcPct val="90000"/>
                </a:lnSpc>
              </a:pPr>
              <a:r>
                <a:rPr lang="en-US" sz="2040" dirty="0">
                  <a:gradFill>
                    <a:gsLst>
                      <a:gs pos="2917">
                        <a:prstClr val="black"/>
                      </a:gs>
                      <a:gs pos="30000">
                        <a:prstClr val="black"/>
                      </a:gs>
                    </a:gsLst>
                    <a:lin ang="5400000" scaled="0"/>
                  </a:gradFill>
                </a:rPr>
                <a:t>Web</a:t>
              </a:r>
            </a:p>
          </p:txBody>
        </p:sp>
      </p:grpSp>
      <p:grpSp>
        <p:nvGrpSpPr>
          <p:cNvPr id="30" name="Group 29"/>
          <p:cNvGrpSpPr/>
          <p:nvPr/>
        </p:nvGrpSpPr>
        <p:grpSpPr>
          <a:xfrm>
            <a:off x="9377109" y="1776243"/>
            <a:ext cx="1348146" cy="4472773"/>
            <a:chOff x="9191625" y="1741573"/>
            <a:chExt cx="1321832" cy="4385470"/>
          </a:xfrm>
        </p:grpSpPr>
        <p:cxnSp>
          <p:nvCxnSpPr>
            <p:cNvPr id="24" name="Straight Connector 23"/>
            <p:cNvCxnSpPr/>
            <p:nvPr/>
          </p:nvCxnSpPr>
          <p:spPr>
            <a:xfrm flipH="1">
              <a:off x="9977718" y="1741573"/>
              <a:ext cx="2091" cy="4385470"/>
            </a:xfrm>
            <a:prstGeom prst="line">
              <a:avLst/>
            </a:prstGeom>
            <a:ln w="28575">
              <a:solidFill>
                <a:schemeClr val="accent3"/>
              </a:solidFill>
              <a:prstDash val="lg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9196388" y="4376738"/>
              <a:ext cx="1306166" cy="3867"/>
            </a:xfrm>
            <a:prstGeom prst="line">
              <a:avLst/>
            </a:prstGeom>
            <a:solidFill>
              <a:schemeClr val="bg2"/>
            </a:solidFill>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TextBox 65"/>
            <p:cNvSpPr txBox="1"/>
            <p:nvPr/>
          </p:nvSpPr>
          <p:spPr>
            <a:xfrm>
              <a:off x="9205214" y="4063868"/>
              <a:ext cx="1308243" cy="276742"/>
            </a:xfrm>
            <a:prstGeom prst="rect">
              <a:avLst/>
            </a:prstGeom>
            <a:solidFill>
              <a:schemeClr val="bg2"/>
            </a:solid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98" dirty="0">
                  <a:solidFill>
                    <a:prstClr val="black"/>
                  </a:solidFill>
                </a:rPr>
                <a:t>VPN Tunnel</a:t>
              </a:r>
            </a:p>
          </p:txBody>
        </p:sp>
        <p:cxnSp>
          <p:nvCxnSpPr>
            <p:cNvPr id="56" name="Straight Connector 55"/>
            <p:cNvCxnSpPr/>
            <p:nvPr/>
          </p:nvCxnSpPr>
          <p:spPr>
            <a:xfrm>
              <a:off x="9191625" y="4024313"/>
              <a:ext cx="1310929" cy="2348"/>
            </a:xfrm>
            <a:prstGeom prst="line">
              <a:avLst/>
            </a:prstGeom>
            <a:solidFill>
              <a:schemeClr val="bg2"/>
            </a:solidFill>
            <a:ln w="2857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5" name="Right Arrow 24"/>
          <p:cNvSpPr/>
          <p:nvPr/>
        </p:nvSpPr>
        <p:spPr bwMode="auto">
          <a:xfrm flipH="1">
            <a:off x="9431258" y="2260568"/>
            <a:ext cx="1305896" cy="46630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428" dirty="0">
                <a:gradFill>
                  <a:gsLst>
                    <a:gs pos="0">
                      <a:srgbClr val="FFFFFF"/>
                    </a:gs>
                    <a:gs pos="100000">
                      <a:srgbClr val="FFFFFF"/>
                    </a:gs>
                  </a:gsLst>
                  <a:lin ang="5400000" scaled="0"/>
                </a:gradFill>
                <a:ea typeface="Segoe UI" pitchFamily="34" charset="0"/>
                <a:cs typeface="Segoe UI" pitchFamily="34" charset="0"/>
              </a:rPr>
              <a:t>AD </a:t>
            </a:r>
            <a:r>
              <a:rPr lang="en-US" sz="1428" dirty="0" err="1">
                <a:gradFill>
                  <a:gsLst>
                    <a:gs pos="0">
                      <a:srgbClr val="FFFFFF"/>
                    </a:gs>
                    <a:gs pos="100000">
                      <a:srgbClr val="FFFFFF"/>
                    </a:gs>
                  </a:gsLst>
                  <a:lin ang="5400000" scaled="0"/>
                </a:gradFill>
                <a:ea typeface="Segoe UI" pitchFamily="34" charset="0"/>
                <a:cs typeface="Segoe UI" pitchFamily="34" charset="0"/>
              </a:rPr>
              <a:t>Repl</a:t>
            </a:r>
            <a:endParaRPr lang="en-US" sz="1428" dirty="0">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31"/>
          <p:cNvGrpSpPr/>
          <p:nvPr/>
        </p:nvGrpSpPr>
        <p:grpSpPr>
          <a:xfrm>
            <a:off x="6983312" y="3269306"/>
            <a:ext cx="4544629" cy="852152"/>
            <a:chOff x="6844552" y="3205492"/>
            <a:chExt cx="4455923" cy="835519"/>
          </a:xfrm>
        </p:grpSpPr>
        <p:sp>
          <p:nvSpPr>
            <p:cNvPr id="26" name="Bent Arrow 25"/>
            <p:cNvSpPr/>
            <p:nvPr/>
          </p:nvSpPr>
          <p:spPr bwMode="auto">
            <a:xfrm rot="16200000">
              <a:off x="8724748" y="1325296"/>
              <a:ext cx="695531" cy="4455923"/>
            </a:xfrm>
            <a:prstGeom prst="bentArrow">
              <a:avLst>
                <a:gd name="adj1" fmla="val 31868"/>
                <a:gd name="adj2" fmla="val 25000"/>
                <a:gd name="adj3" fmla="val 25000"/>
                <a:gd name="adj4" fmla="val 3795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428" dirty="0">
                  <a:gradFill>
                    <a:gsLst>
                      <a:gs pos="0">
                        <a:srgbClr val="FFFFFF"/>
                      </a:gs>
                      <a:gs pos="100000">
                        <a:srgbClr val="FFFFFF"/>
                      </a:gs>
                    </a:gsLst>
                    <a:lin ang="5400000" scaled="0"/>
                  </a:gradFill>
                  <a:ea typeface="Segoe UI" pitchFamily="34" charset="0"/>
                  <a:cs typeface="Segoe UI" pitchFamily="34" charset="0"/>
                </a:rPr>
                <a:t>S</a:t>
              </a:r>
            </a:p>
          </p:txBody>
        </p:sp>
        <p:sp>
          <p:nvSpPr>
            <p:cNvPr id="27" name="TextBox 26"/>
            <p:cNvSpPr txBox="1"/>
            <p:nvPr/>
          </p:nvSpPr>
          <p:spPr>
            <a:xfrm>
              <a:off x="8154843" y="3551646"/>
              <a:ext cx="3138321" cy="489365"/>
            </a:xfrm>
            <a:prstGeom prst="rect">
              <a:avLst/>
            </a:prstGeom>
            <a:noFill/>
          </p:spPr>
          <p:txBody>
            <a:bodyPr wrap="square" lIns="186521" tIns="149217" rIns="186521" bIns="149217" rtlCol="0">
              <a:spAutoFit/>
            </a:bodyPr>
            <a:lstStyle/>
            <a:p>
              <a:pPr>
                <a:lnSpc>
                  <a:spcPct val="90000"/>
                </a:lnSpc>
              </a:pPr>
              <a:r>
                <a:rPr lang="en-US" sz="1428" dirty="0">
                  <a:solidFill>
                    <a:prstClr val="white"/>
                  </a:solidFill>
                </a:rPr>
                <a:t>SQL DB Mirroring / </a:t>
              </a:r>
              <a:r>
                <a:rPr lang="en-US" sz="1428" dirty="0" err="1">
                  <a:solidFill>
                    <a:prstClr val="white"/>
                  </a:solidFill>
                </a:rPr>
                <a:t>AlwaysOn</a:t>
              </a:r>
              <a:endParaRPr lang="en-US" sz="1428" dirty="0">
                <a:solidFill>
                  <a:prstClr val="white"/>
                </a:solidFill>
              </a:endParaRPr>
            </a:p>
          </p:txBody>
        </p:sp>
      </p:grpSp>
      <p:grpSp>
        <p:nvGrpSpPr>
          <p:cNvPr id="36" name="Group 35"/>
          <p:cNvGrpSpPr/>
          <p:nvPr/>
        </p:nvGrpSpPr>
        <p:grpSpPr>
          <a:xfrm>
            <a:off x="5419835" y="3269306"/>
            <a:ext cx="5317320" cy="2201482"/>
            <a:chOff x="5311593" y="3205493"/>
            <a:chExt cx="5211079" cy="2158512"/>
          </a:xfrm>
        </p:grpSpPr>
        <p:sp>
          <p:nvSpPr>
            <p:cNvPr id="86" name="Bent Arrow 85"/>
            <p:cNvSpPr/>
            <p:nvPr/>
          </p:nvSpPr>
          <p:spPr bwMode="auto">
            <a:xfrm rot="16200000">
              <a:off x="6911220" y="1605866"/>
              <a:ext cx="2011826" cy="5211079"/>
            </a:xfrm>
            <a:prstGeom prst="bentArrow">
              <a:avLst>
                <a:gd name="adj1" fmla="val 10759"/>
                <a:gd name="adj2" fmla="val 10117"/>
                <a:gd name="adj3" fmla="val 9237"/>
                <a:gd name="adj4" fmla="val 3795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428" dirty="0">
                  <a:gradFill>
                    <a:gsLst>
                      <a:gs pos="0">
                        <a:srgbClr val="FFFFFF"/>
                      </a:gs>
                      <a:gs pos="100000">
                        <a:srgbClr val="FFFFFF"/>
                      </a:gs>
                    </a:gsLst>
                    <a:lin ang="5400000" scaled="0"/>
                  </a:gradFill>
                  <a:ea typeface="Segoe UI" pitchFamily="34" charset="0"/>
                  <a:cs typeface="Segoe UI" pitchFamily="34" charset="0"/>
                </a:rPr>
                <a:t>S</a:t>
              </a:r>
            </a:p>
          </p:txBody>
        </p:sp>
        <p:sp>
          <p:nvSpPr>
            <p:cNvPr id="88" name="TextBox 87"/>
            <p:cNvSpPr txBox="1"/>
            <p:nvPr/>
          </p:nvSpPr>
          <p:spPr>
            <a:xfrm>
              <a:off x="6141922" y="4874640"/>
              <a:ext cx="3853776" cy="489365"/>
            </a:xfrm>
            <a:prstGeom prst="rect">
              <a:avLst/>
            </a:prstGeom>
            <a:noFill/>
          </p:spPr>
          <p:txBody>
            <a:bodyPr wrap="square" lIns="186521" tIns="149217" rIns="186521" bIns="149217" rtlCol="0">
              <a:spAutoFit/>
            </a:bodyPr>
            <a:lstStyle/>
            <a:p>
              <a:pPr>
                <a:lnSpc>
                  <a:spcPct val="90000"/>
                </a:lnSpc>
              </a:pPr>
              <a:r>
                <a:rPr lang="en-US" sz="1428" dirty="0">
                  <a:solidFill>
                    <a:prstClr val="white"/>
                  </a:solidFill>
                </a:rPr>
                <a:t>Fileservers</a:t>
              </a:r>
            </a:p>
          </p:txBody>
        </p:sp>
      </p:grpSp>
      <p:grpSp>
        <p:nvGrpSpPr>
          <p:cNvPr id="38" name="Group 37"/>
          <p:cNvGrpSpPr/>
          <p:nvPr/>
        </p:nvGrpSpPr>
        <p:grpSpPr>
          <a:xfrm>
            <a:off x="3801489" y="3269304"/>
            <a:ext cx="7727034" cy="2762766"/>
            <a:chOff x="3724835" y="3205490"/>
            <a:chExt cx="7568329" cy="2720249"/>
          </a:xfrm>
        </p:grpSpPr>
        <p:sp>
          <p:nvSpPr>
            <p:cNvPr id="87" name="Bent Arrow 86"/>
            <p:cNvSpPr/>
            <p:nvPr/>
          </p:nvSpPr>
          <p:spPr bwMode="auto">
            <a:xfrm rot="16200000">
              <a:off x="6224599" y="705726"/>
              <a:ext cx="2568801" cy="7568329"/>
            </a:xfrm>
            <a:prstGeom prst="bentArrow">
              <a:avLst>
                <a:gd name="adj1" fmla="val 8666"/>
                <a:gd name="adj2" fmla="val 10117"/>
                <a:gd name="adj3" fmla="val 9237"/>
                <a:gd name="adj4" fmla="val 3795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428" dirty="0">
                  <a:gradFill>
                    <a:gsLst>
                      <a:gs pos="0">
                        <a:srgbClr val="FFFFFF"/>
                      </a:gs>
                      <a:gs pos="100000">
                        <a:srgbClr val="FFFFFF"/>
                      </a:gs>
                    </a:gsLst>
                    <a:lin ang="5400000" scaled="0"/>
                  </a:gradFill>
                  <a:ea typeface="Segoe UI" pitchFamily="34" charset="0"/>
                  <a:cs typeface="Segoe UI" pitchFamily="34" charset="0"/>
                </a:rPr>
                <a:t>S</a:t>
              </a:r>
            </a:p>
          </p:txBody>
        </p:sp>
        <p:sp>
          <p:nvSpPr>
            <p:cNvPr id="89" name="TextBox 88"/>
            <p:cNvSpPr txBox="1"/>
            <p:nvPr/>
          </p:nvSpPr>
          <p:spPr>
            <a:xfrm>
              <a:off x="4828599" y="5430450"/>
              <a:ext cx="3853776" cy="495289"/>
            </a:xfrm>
            <a:prstGeom prst="rect">
              <a:avLst/>
            </a:prstGeom>
            <a:noFill/>
          </p:spPr>
          <p:txBody>
            <a:bodyPr wrap="square" lIns="186521" tIns="149217" rIns="186521" bIns="149217" rtlCol="0">
              <a:spAutoFit/>
            </a:bodyPr>
            <a:lstStyle/>
            <a:p>
              <a:pPr>
                <a:lnSpc>
                  <a:spcPct val="90000"/>
                </a:lnSpc>
              </a:pPr>
              <a:r>
                <a:rPr lang="en-US" sz="1428" dirty="0">
                  <a:solidFill>
                    <a:prstClr val="white"/>
                  </a:solidFill>
                </a:rPr>
                <a:t>Web Based Applications</a:t>
              </a:r>
            </a:p>
          </p:txBody>
        </p:sp>
      </p:grpSp>
      <p:sp>
        <p:nvSpPr>
          <p:cNvPr id="3" name="Rectangle 2"/>
          <p:cNvSpPr/>
          <p:nvPr/>
        </p:nvSpPr>
        <p:spPr>
          <a:xfrm>
            <a:off x="457469" y="1042688"/>
            <a:ext cx="8609023" cy="584775"/>
          </a:xfrm>
          <a:prstGeom prst="rect">
            <a:avLst/>
          </a:prstGeom>
        </p:spPr>
        <p:txBody>
          <a:bodyPr wrap="none">
            <a:spAutoFit/>
          </a:bodyPr>
          <a:lstStyle/>
          <a:p>
            <a:r>
              <a:rPr lang="en-US" sz="3200" dirty="0" smtClean="0">
                <a:gradFill>
                  <a:gsLst>
                    <a:gs pos="2655">
                      <a:schemeClr val="accent1"/>
                    </a:gs>
                    <a:gs pos="32000">
                      <a:schemeClr val="accent1"/>
                    </a:gs>
                  </a:gsLst>
                  <a:lin ang="5400000" scaled="0"/>
                </a:gradFill>
              </a:rPr>
              <a:t>Sync copies of data to your “other” datacenter </a:t>
            </a:r>
            <a:endParaRPr lang="en-US" sz="3200" dirty="0"/>
          </a:p>
        </p:txBody>
      </p:sp>
    </p:spTree>
    <p:extLst>
      <p:ext uri="{BB962C8B-B14F-4D97-AF65-F5344CB8AC3E}">
        <p14:creationId xmlns:p14="http://schemas.microsoft.com/office/powerpoint/2010/main" val="2922809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right)">
                                      <p:cBhvr>
                                        <p:cTn id="27" dur="500"/>
                                        <p:tgtEl>
                                          <p:spTgt spid="25"/>
                                        </p:tgtEl>
                                      </p:cBhvr>
                                    </p:animEffec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wipe(right)">
                                      <p:cBhvr>
                                        <p:cTn id="36" dur="500"/>
                                        <p:tgtEl>
                                          <p:spTgt spid="32"/>
                                        </p:tgtEl>
                                      </p:cBhvr>
                                    </p:animEffect>
                                  </p:childTnLst>
                                  <p:subTnLst>
                                    <p:set>
                                      <p:cBhvr override="childStyle">
                                        <p:cTn dur="1" fill="hold" display="0" masterRel="nextClick" afterEffect="1"/>
                                        <p:tgtEl>
                                          <p:spTgt spid="32"/>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wipe(right)">
                                      <p:cBhvr>
                                        <p:cTn id="45" dur="500"/>
                                        <p:tgtEl>
                                          <p:spTgt spid="36"/>
                                        </p:tgtEl>
                                      </p:cBhvr>
                                    </p:animEffect>
                                  </p:childTnLst>
                                  <p:subTnLst>
                                    <p:set>
                                      <p:cBhvr override="childStyle">
                                        <p:cTn dur="1" fill="hold" display="0" masterRel="nextClick" afterEffect="1"/>
                                        <p:tgtEl>
                                          <p:spTgt spid="36"/>
                                        </p:tgtEl>
                                        <p:attrNameLst>
                                          <p:attrName>style.visibility</p:attrName>
                                        </p:attrNameLst>
                                      </p:cBhvr>
                                      <p:to>
                                        <p:strVal val="hidden"/>
                                      </p:to>
                                    </p:set>
                                  </p:sub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7"/>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nodeType="click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wipe(right)">
                                      <p:cBhvr>
                                        <p:cTn id="54" dur="500"/>
                                        <p:tgtEl>
                                          <p:spTgt spid="38"/>
                                        </p:tgtEl>
                                      </p:cBhvr>
                                    </p:animEffect>
                                  </p:childTnLst>
                                  <p:subTnLst>
                                    <p:set>
                                      <p:cBhvr override="childStyle">
                                        <p:cTn dur="1" fill="hold" display="0" masterRel="nextClick" afterEffect="1"/>
                                        <p:tgtEl>
                                          <p:spTgt spid="38"/>
                                        </p:tgtEl>
                                        <p:attrNameLst>
                                          <p:attrName>style.visibility</p:attrName>
                                        </p:attrNameLst>
                                      </p:cBhvr>
                                      <p:to>
                                        <p:strVal val="hidden"/>
                                      </p:to>
                                    </p:set>
                                  </p:sub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90"/>
                                        </p:tgtEl>
                                        <p:attrNameLst>
                                          <p:attrName>style.visibility</p:attrName>
                                        </p:attrNameLst>
                                      </p:cBhvr>
                                      <p:to>
                                        <p:strVal val="visible"/>
                                      </p:to>
                                    </p:set>
                                    <p:animEffect transition="in" filter="wipe(up)">
                                      <p:cBhvr>
                                        <p:cTn id="63" dur="500"/>
                                        <p:tgtEl>
                                          <p:spTgt spid="90"/>
                                        </p:tgtEl>
                                      </p:cBhvr>
                                    </p:animEffect>
                                  </p:childTnLst>
                                </p:cTn>
                              </p:par>
                            </p:childTnLst>
                          </p:cTn>
                        </p:par>
                        <p:par>
                          <p:cTn id="64" fill="hold">
                            <p:stCondLst>
                              <p:cond delay="500"/>
                            </p:stCondLst>
                            <p:childTnLst>
                              <p:par>
                                <p:cTn id="65" presetID="22" presetClass="entr" presetSubtype="8" fill="hold" nodeType="afterEffect">
                                  <p:stCondLst>
                                    <p:cond delay="0"/>
                                  </p:stCondLst>
                                  <p:childTnLst>
                                    <p:set>
                                      <p:cBhvr>
                                        <p:cTn id="66" dur="1" fill="hold">
                                          <p:stCondLst>
                                            <p:cond delay="0"/>
                                          </p:stCondLst>
                                        </p:cTn>
                                        <p:tgtEl>
                                          <p:spTgt spid="91"/>
                                        </p:tgtEl>
                                        <p:attrNameLst>
                                          <p:attrName>style.visibility</p:attrName>
                                        </p:attrNameLst>
                                      </p:cBhvr>
                                      <p:to>
                                        <p:strVal val="visible"/>
                                      </p:to>
                                    </p:set>
                                    <p:animEffect transition="in" filter="wipe(left)">
                                      <p:cBhvr>
                                        <p:cTn id="67"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9" grpId="0"/>
      <p:bldP spid="25" grpId="0" animBg="1"/>
    </p:bld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96" dirty="0">
                <a:solidFill>
                  <a:schemeClr val="bg1">
                    <a:lumMod val="50000"/>
                  </a:schemeClr>
                </a:solidFill>
              </a:rPr>
              <a:t>Accelerating </a:t>
            </a:r>
            <a:r>
              <a:rPr lang="en-US" sz="4896" dirty="0" smtClean="0">
                <a:solidFill>
                  <a:schemeClr val="bg1">
                    <a:lumMod val="50000"/>
                  </a:schemeClr>
                </a:solidFill>
              </a:rPr>
              <a:t>cloud </a:t>
            </a:r>
            <a:r>
              <a:rPr lang="en-US" sz="4896" dirty="0">
                <a:solidFill>
                  <a:schemeClr val="bg1">
                    <a:lumMod val="50000"/>
                  </a:schemeClr>
                </a:solidFill>
              </a:rPr>
              <a:t>c</a:t>
            </a:r>
            <a:r>
              <a:rPr lang="en-US" sz="4896" dirty="0" smtClean="0">
                <a:solidFill>
                  <a:schemeClr val="bg1">
                    <a:lumMod val="50000"/>
                  </a:schemeClr>
                </a:solidFill>
              </a:rPr>
              <a:t>ontent </a:t>
            </a:r>
            <a:r>
              <a:rPr lang="en-US" sz="4896" dirty="0">
                <a:solidFill>
                  <a:schemeClr val="bg1">
                    <a:lumMod val="50000"/>
                  </a:schemeClr>
                </a:solidFill>
              </a:rPr>
              <a:t>with BranchCache</a:t>
            </a:r>
            <a:endParaRPr lang="en-US" sz="2040" dirty="0">
              <a:solidFill>
                <a:schemeClr val="bg1">
                  <a:lumMod val="50000"/>
                </a:schemeClr>
              </a:solidFill>
            </a:endParaRPr>
          </a:p>
        </p:txBody>
      </p:sp>
      <p:grpSp>
        <p:nvGrpSpPr>
          <p:cNvPr id="46" name="Group 45"/>
          <p:cNvGrpSpPr/>
          <p:nvPr/>
        </p:nvGrpSpPr>
        <p:grpSpPr>
          <a:xfrm>
            <a:off x="1487874" y="1247732"/>
            <a:ext cx="9943955" cy="5302827"/>
            <a:chOff x="446203" y="1253448"/>
            <a:chExt cx="9753785" cy="5201414"/>
          </a:xfrm>
        </p:grpSpPr>
        <p:sp>
          <p:nvSpPr>
            <p:cNvPr id="5" name="Rounded Rectangle 4"/>
            <p:cNvSpPr/>
            <p:nvPr/>
          </p:nvSpPr>
          <p:spPr>
            <a:xfrm>
              <a:off x="585626" y="1759314"/>
              <a:ext cx="4332199" cy="3634619"/>
            </a:xfrm>
            <a:prstGeom prst="roundRect">
              <a:avLst/>
            </a:prstGeom>
            <a:gradFill flip="none" rotWithShape="1">
              <a:gsLst>
                <a:gs pos="59000">
                  <a:schemeClr val="accent1">
                    <a:lumMod val="5000"/>
                    <a:lumOff val="95000"/>
                  </a:schemeClr>
                </a:gs>
                <a:gs pos="78000">
                  <a:schemeClr val="accent1">
                    <a:lumMod val="20000"/>
                    <a:lumOff val="80000"/>
                  </a:schemeClr>
                </a:gs>
                <a:gs pos="100000">
                  <a:srgbClr val="00B0F0">
                    <a:alpha val="10000"/>
                    <a:lumMod val="70000"/>
                    <a:lumOff val="30000"/>
                  </a:srgbClr>
                </a:gs>
              </a:gsLst>
              <a:lin ang="2700000" scaled="1"/>
              <a:tileRect/>
            </a:gradFill>
            <a:ln w="25400">
              <a:solidFill>
                <a:schemeClr val="tx1">
                  <a:lumMod val="50000"/>
                  <a:lumOff val="50000"/>
                </a:schemeClr>
              </a:solidFill>
            </a:ln>
            <a:effectLst>
              <a:glow rad="228600">
                <a:schemeClr val="accent5">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7" dirty="0">
                <a:solidFill>
                  <a:schemeClr val="tx2"/>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2192" y="1253448"/>
              <a:ext cx="5077796" cy="4643918"/>
            </a:xfrm>
            <a:prstGeom prst="rect">
              <a:avLst/>
            </a:prstGeom>
          </p:spPr>
        </p:pic>
        <p:cxnSp>
          <p:nvCxnSpPr>
            <p:cNvPr id="14" name="Straight Connector 13"/>
            <p:cNvCxnSpPr/>
            <p:nvPr/>
          </p:nvCxnSpPr>
          <p:spPr>
            <a:xfrm>
              <a:off x="4503393" y="3573696"/>
              <a:ext cx="1414522" cy="2928"/>
            </a:xfrm>
            <a:prstGeom prst="line">
              <a:avLst/>
            </a:pr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869897" y="3573696"/>
              <a:ext cx="2301409" cy="2927"/>
            </a:xfrm>
            <a:prstGeom prst="line">
              <a:avLst/>
            </a:prstGeom>
            <a:ln w="38100">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flipV="1">
              <a:off x="3092521" y="3113070"/>
              <a:ext cx="6779" cy="463553"/>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47999" y="2055944"/>
              <a:ext cx="780680" cy="1151569"/>
            </a:xfrm>
            <a:prstGeom prst="rect">
              <a:avLst/>
            </a:prstGeom>
          </p:spPr>
        </p:pic>
        <p:cxnSp>
          <p:nvCxnSpPr>
            <p:cNvPr id="24" name="Straight Connector 23"/>
            <p:cNvCxnSpPr/>
            <p:nvPr/>
          </p:nvCxnSpPr>
          <p:spPr>
            <a:xfrm flipH="1" flipV="1">
              <a:off x="2145592" y="3573696"/>
              <a:ext cx="6779" cy="463553"/>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463" y="3102796"/>
              <a:ext cx="1756540" cy="1750626"/>
            </a:xfrm>
            <a:prstGeom prst="rect">
              <a:avLst/>
            </a:prstGeom>
          </p:spPr>
        </p:pic>
        <p:cxnSp>
          <p:nvCxnSpPr>
            <p:cNvPr id="25" name="Straight Connector 24"/>
            <p:cNvCxnSpPr/>
            <p:nvPr/>
          </p:nvCxnSpPr>
          <p:spPr>
            <a:xfrm>
              <a:off x="6563473" y="3573696"/>
              <a:ext cx="2755188" cy="0"/>
            </a:xfrm>
            <a:prstGeom prst="line">
              <a:avLst/>
            </a:prstGeom>
            <a:ln w="38100">
              <a:solidFill>
                <a:schemeClr val="accent6">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99579" y="3000657"/>
              <a:ext cx="751579" cy="1196663"/>
            </a:xfrm>
            <a:prstGeom prst="rect">
              <a:avLst/>
            </a:prstGeom>
          </p:spPr>
        </p:pic>
        <p:cxnSp>
          <p:nvCxnSpPr>
            <p:cNvPr id="28" name="Straight Connector 27"/>
            <p:cNvCxnSpPr/>
            <p:nvPr/>
          </p:nvCxnSpPr>
          <p:spPr>
            <a:xfrm flipH="1" flipV="1">
              <a:off x="7149566" y="3090349"/>
              <a:ext cx="6779" cy="463553"/>
            </a:xfrm>
            <a:prstGeom prst="line">
              <a:avLst/>
            </a:prstGeom>
            <a:ln w="38100">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6900112" y="2139679"/>
              <a:ext cx="1089735" cy="1296016"/>
              <a:chOff x="7348805" y="2978802"/>
              <a:chExt cx="1089735" cy="1296016"/>
            </a:xfrm>
          </p:grpSpPr>
          <p:pic>
            <p:nvPicPr>
              <p:cNvPr id="8" name="Picture 7"/>
              <p:cNvPicPr>
                <a:picLocks noChangeAspect="1"/>
              </p:cNvPicPr>
              <p:nvPr/>
            </p:nvPicPr>
            <p:blipFill>
              <a:blip r:embed="rId7"/>
              <a:stretch>
                <a:fillRect/>
              </a:stretch>
            </p:blipFill>
            <p:spPr>
              <a:xfrm>
                <a:off x="7348805" y="2978802"/>
                <a:ext cx="798602" cy="1174415"/>
              </a:xfrm>
              <a:prstGeom prst="rect">
                <a:avLst/>
              </a:prstGeom>
            </p:spPr>
          </p:pic>
          <p:pic>
            <p:nvPicPr>
              <p:cNvPr id="9" name="Picture 8"/>
              <p:cNvPicPr>
                <a:picLocks noChangeAspect="1"/>
              </p:cNvPicPr>
              <p:nvPr/>
            </p:nvPicPr>
            <p:blipFill>
              <a:blip r:embed="rId8"/>
              <a:stretch>
                <a:fillRect/>
              </a:stretch>
            </p:blipFill>
            <p:spPr>
              <a:xfrm>
                <a:off x="7762007" y="3576623"/>
                <a:ext cx="676533" cy="698195"/>
              </a:xfrm>
              <a:prstGeom prst="rect">
                <a:avLst/>
              </a:prstGeom>
            </p:spPr>
          </p:pic>
        </p:grpSp>
        <p:cxnSp>
          <p:nvCxnSpPr>
            <p:cNvPr id="29" name="Straight Connector 28"/>
            <p:cNvCxnSpPr/>
            <p:nvPr/>
          </p:nvCxnSpPr>
          <p:spPr>
            <a:xfrm flipH="1" flipV="1">
              <a:off x="7767242" y="3582566"/>
              <a:ext cx="6779" cy="463553"/>
            </a:xfrm>
            <a:prstGeom prst="line">
              <a:avLst/>
            </a:prstGeom>
            <a:ln w="38100">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7"/>
            <a:stretch>
              <a:fillRect/>
            </a:stretch>
          </p:blipFill>
          <p:spPr>
            <a:xfrm>
              <a:off x="7206107" y="3849700"/>
              <a:ext cx="783740" cy="1152559"/>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60766" y="3003048"/>
              <a:ext cx="751579" cy="1196663"/>
            </a:xfrm>
            <a:prstGeom prst="rect">
              <a:avLst/>
            </a:prstGeom>
          </p:spPr>
        </p:pic>
        <p:sp>
          <p:nvSpPr>
            <p:cNvPr id="32" name="TextBox 31"/>
            <p:cNvSpPr txBox="1"/>
            <p:nvPr/>
          </p:nvSpPr>
          <p:spPr>
            <a:xfrm>
              <a:off x="3193646" y="4147272"/>
              <a:ext cx="2207525" cy="280791"/>
            </a:xfrm>
            <a:prstGeom prst="rect">
              <a:avLst/>
            </a:prstGeom>
            <a:noFill/>
          </p:spPr>
          <p:txBody>
            <a:bodyPr wrap="square" rtlCol="0">
              <a:spAutoFit/>
            </a:bodyPr>
            <a:lstStyle/>
            <a:p>
              <a:pPr algn="ctr"/>
              <a:r>
                <a:rPr lang="en-US" sz="1224" dirty="0">
                  <a:solidFill>
                    <a:schemeClr val="tx2"/>
                  </a:solidFill>
                  <a:latin typeface="Segoe UI Light" panose="020B0502040204020203" pitchFamily="34" charset="0"/>
                  <a:cs typeface="Segoe UI Light" panose="020B0502040204020203" pitchFamily="34" charset="0"/>
                </a:rPr>
                <a:t>VPN Gateway</a:t>
              </a:r>
            </a:p>
          </p:txBody>
        </p:sp>
        <p:sp>
          <p:nvSpPr>
            <p:cNvPr id="33" name="TextBox 32"/>
            <p:cNvSpPr txBox="1"/>
            <p:nvPr/>
          </p:nvSpPr>
          <p:spPr>
            <a:xfrm>
              <a:off x="1480124" y="5609154"/>
              <a:ext cx="2207525" cy="845708"/>
            </a:xfrm>
            <a:prstGeom prst="rect">
              <a:avLst/>
            </a:prstGeom>
            <a:noFill/>
          </p:spPr>
          <p:txBody>
            <a:bodyPr wrap="square" rtlCol="0">
              <a:spAutoFit/>
            </a:bodyPr>
            <a:lstStyle/>
            <a:p>
              <a:pPr algn="ctr"/>
              <a:r>
                <a:rPr lang="en-US" sz="2447" dirty="0">
                  <a:solidFill>
                    <a:schemeClr val="tx2"/>
                  </a:solidFill>
                  <a:latin typeface="Segoe UI Light" panose="020B0502040204020203" pitchFamily="34" charset="0"/>
                  <a:cs typeface="Segoe UI Light" panose="020B0502040204020203" pitchFamily="34" charset="0"/>
                </a:rPr>
                <a:t>On-Premises Network</a:t>
              </a:r>
            </a:p>
          </p:txBody>
        </p:sp>
        <p:sp>
          <p:nvSpPr>
            <p:cNvPr id="34" name="TextBox 33"/>
            <p:cNvSpPr txBox="1"/>
            <p:nvPr/>
          </p:nvSpPr>
          <p:spPr>
            <a:xfrm>
              <a:off x="5926545" y="5609154"/>
              <a:ext cx="3376420" cy="845708"/>
            </a:xfrm>
            <a:prstGeom prst="rect">
              <a:avLst/>
            </a:prstGeom>
            <a:noFill/>
          </p:spPr>
          <p:txBody>
            <a:bodyPr wrap="square" rtlCol="0">
              <a:spAutoFit/>
            </a:bodyPr>
            <a:lstStyle/>
            <a:p>
              <a:pPr algn="ctr"/>
              <a:r>
                <a:rPr lang="en-US" sz="2447" dirty="0">
                  <a:solidFill>
                    <a:schemeClr val="tx2"/>
                  </a:solidFill>
                  <a:latin typeface="Segoe UI Light" panose="020B0502040204020203" pitchFamily="34" charset="0"/>
                  <a:cs typeface="Segoe UI Light" panose="020B0502040204020203" pitchFamily="34" charset="0"/>
                </a:rPr>
                <a:t>Microsoft Azure Virtual Network</a:t>
              </a:r>
            </a:p>
          </p:txBody>
        </p:sp>
        <p:sp>
          <p:nvSpPr>
            <p:cNvPr id="36" name="Line Callout 2 (No Border) 35"/>
            <p:cNvSpPr/>
            <p:nvPr/>
          </p:nvSpPr>
          <p:spPr>
            <a:xfrm>
              <a:off x="4817815" y="1415254"/>
              <a:ext cx="3257550" cy="115082"/>
            </a:xfrm>
            <a:prstGeom prst="callout2">
              <a:avLst>
                <a:gd name="adj1" fmla="val 151195"/>
                <a:gd name="adj2" fmla="val 24791"/>
                <a:gd name="adj3" fmla="val 388162"/>
                <a:gd name="adj4" fmla="val 24912"/>
                <a:gd name="adj5" fmla="val 1679646"/>
                <a:gd name="adj6" fmla="val 12046"/>
              </a:avLst>
            </a:prstGeom>
            <a:noFill/>
            <a:ln w="3175">
              <a:solidFill>
                <a:schemeClr val="tx2"/>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28" dirty="0">
                  <a:solidFill>
                    <a:schemeClr val="tx2"/>
                  </a:solidFill>
                  <a:latin typeface="Segoe UI Light" panose="020B0502040204020203" pitchFamily="34" charset="0"/>
                  <a:cs typeface="Segoe UI Light" panose="020B0502040204020203" pitchFamily="34" charset="0"/>
                </a:rPr>
                <a:t>Secure IPSec Site-to-Site VPN Tunnel</a:t>
              </a:r>
            </a:p>
          </p:txBody>
        </p:sp>
        <p:sp>
          <p:nvSpPr>
            <p:cNvPr id="37" name="TextBox 36"/>
            <p:cNvSpPr txBox="1"/>
            <p:nvPr/>
          </p:nvSpPr>
          <p:spPr>
            <a:xfrm>
              <a:off x="446203" y="4985531"/>
              <a:ext cx="2207525" cy="280791"/>
            </a:xfrm>
            <a:prstGeom prst="rect">
              <a:avLst/>
            </a:prstGeom>
            <a:noFill/>
          </p:spPr>
          <p:txBody>
            <a:bodyPr wrap="square" rtlCol="0">
              <a:spAutoFit/>
            </a:bodyPr>
            <a:lstStyle/>
            <a:p>
              <a:pPr algn="ctr"/>
              <a:r>
                <a:rPr lang="en-US" sz="1224" dirty="0">
                  <a:solidFill>
                    <a:schemeClr val="tx2"/>
                  </a:solidFill>
                  <a:latin typeface="Segoe UI Light" panose="020B0502040204020203" pitchFamily="34" charset="0"/>
                  <a:cs typeface="Segoe UI Light" panose="020B0502040204020203" pitchFamily="34" charset="0"/>
                </a:rPr>
                <a:t>Windows 8.1 Enterprise</a:t>
              </a:r>
            </a:p>
          </p:txBody>
        </p:sp>
        <p:sp>
          <p:nvSpPr>
            <p:cNvPr id="38" name="TextBox 37"/>
            <p:cNvSpPr txBox="1"/>
            <p:nvPr/>
          </p:nvSpPr>
          <p:spPr>
            <a:xfrm>
              <a:off x="5181312" y="4143787"/>
              <a:ext cx="2207525" cy="280791"/>
            </a:xfrm>
            <a:prstGeom prst="rect">
              <a:avLst/>
            </a:prstGeom>
            <a:noFill/>
          </p:spPr>
          <p:txBody>
            <a:bodyPr wrap="square" rtlCol="0">
              <a:spAutoFit/>
            </a:bodyPr>
            <a:lstStyle/>
            <a:p>
              <a:pPr algn="ctr"/>
              <a:r>
                <a:rPr lang="en-US" sz="1224" dirty="0">
                  <a:solidFill>
                    <a:schemeClr val="tx2"/>
                  </a:solidFill>
                  <a:latin typeface="Segoe UI Light" panose="020B0502040204020203" pitchFamily="34" charset="0"/>
                  <a:cs typeface="Segoe UI Light" panose="020B0502040204020203" pitchFamily="34" charset="0"/>
                </a:rPr>
                <a:t>VPN Gateway</a:t>
              </a:r>
            </a:p>
          </p:txBody>
        </p:sp>
        <p:sp>
          <p:nvSpPr>
            <p:cNvPr id="39" name="TextBox 38"/>
            <p:cNvSpPr txBox="1"/>
            <p:nvPr/>
          </p:nvSpPr>
          <p:spPr>
            <a:xfrm>
              <a:off x="2199199" y="1788917"/>
              <a:ext cx="2207525" cy="280791"/>
            </a:xfrm>
            <a:prstGeom prst="rect">
              <a:avLst/>
            </a:prstGeom>
            <a:noFill/>
          </p:spPr>
          <p:txBody>
            <a:bodyPr wrap="square" rtlCol="0">
              <a:spAutoFit/>
            </a:bodyPr>
            <a:lstStyle/>
            <a:p>
              <a:pPr algn="ctr"/>
              <a:r>
                <a:rPr lang="en-US" sz="1224" dirty="0">
                  <a:solidFill>
                    <a:schemeClr val="tx2"/>
                  </a:solidFill>
                  <a:latin typeface="Segoe UI Light" panose="020B0502040204020203" pitchFamily="34" charset="0"/>
                  <a:cs typeface="Segoe UI Light" panose="020B0502040204020203" pitchFamily="34" charset="0"/>
                </a:rPr>
                <a:t>Hosted Cache Server</a:t>
              </a:r>
            </a:p>
          </p:txBody>
        </p:sp>
        <p:sp>
          <p:nvSpPr>
            <p:cNvPr id="40" name="TextBox 39"/>
            <p:cNvSpPr txBox="1"/>
            <p:nvPr/>
          </p:nvSpPr>
          <p:spPr>
            <a:xfrm>
              <a:off x="7172391" y="2440707"/>
              <a:ext cx="2207525" cy="280791"/>
            </a:xfrm>
            <a:prstGeom prst="rect">
              <a:avLst/>
            </a:prstGeom>
            <a:noFill/>
          </p:spPr>
          <p:txBody>
            <a:bodyPr wrap="square" rtlCol="0">
              <a:spAutoFit/>
            </a:bodyPr>
            <a:lstStyle/>
            <a:p>
              <a:pPr algn="ctr"/>
              <a:r>
                <a:rPr lang="en-US" sz="1224" dirty="0">
                  <a:solidFill>
                    <a:schemeClr val="tx2"/>
                  </a:solidFill>
                  <a:latin typeface="Segoe UI Light" panose="020B0502040204020203" pitchFamily="34" charset="0"/>
                  <a:cs typeface="Segoe UI Light" panose="020B0502040204020203" pitchFamily="34" charset="0"/>
                </a:rPr>
                <a:t>Content Server</a:t>
              </a:r>
            </a:p>
          </p:txBody>
        </p:sp>
        <p:cxnSp>
          <p:nvCxnSpPr>
            <p:cNvPr id="43" name="Straight Connector 42"/>
            <p:cNvCxnSpPr/>
            <p:nvPr/>
          </p:nvCxnSpPr>
          <p:spPr>
            <a:xfrm flipH="1" flipV="1">
              <a:off x="3306913" y="3573696"/>
              <a:ext cx="6779" cy="463553"/>
            </a:xfrm>
            <a:prstGeom prst="line">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46750" y="3849700"/>
              <a:ext cx="780680" cy="1151569"/>
            </a:xfrm>
            <a:prstGeom prst="rect">
              <a:avLst/>
            </a:prstGeom>
          </p:spPr>
        </p:pic>
        <p:sp>
          <p:nvSpPr>
            <p:cNvPr id="44" name="TextBox 43"/>
            <p:cNvSpPr txBox="1"/>
            <p:nvPr/>
          </p:nvSpPr>
          <p:spPr>
            <a:xfrm>
              <a:off x="1961409" y="4984604"/>
              <a:ext cx="2207525" cy="280791"/>
            </a:xfrm>
            <a:prstGeom prst="rect">
              <a:avLst/>
            </a:prstGeom>
            <a:noFill/>
          </p:spPr>
          <p:txBody>
            <a:bodyPr wrap="square" rtlCol="0">
              <a:spAutoFit/>
            </a:bodyPr>
            <a:lstStyle/>
            <a:p>
              <a:pPr algn="ctr"/>
              <a:r>
                <a:rPr lang="en-US" sz="1224" dirty="0">
                  <a:solidFill>
                    <a:schemeClr val="tx2"/>
                  </a:solidFill>
                  <a:latin typeface="Segoe UI Light" panose="020B0502040204020203" pitchFamily="34" charset="0"/>
                  <a:cs typeface="Segoe UI Light" panose="020B0502040204020203" pitchFamily="34" charset="0"/>
                </a:rPr>
                <a:t>AD / DNS / DHCP</a:t>
              </a:r>
            </a:p>
          </p:txBody>
        </p:sp>
        <p:sp>
          <p:nvSpPr>
            <p:cNvPr id="45" name="TextBox 44"/>
            <p:cNvSpPr txBox="1"/>
            <p:nvPr/>
          </p:nvSpPr>
          <p:spPr>
            <a:xfrm>
              <a:off x="7303920" y="4223017"/>
              <a:ext cx="2207525" cy="280791"/>
            </a:xfrm>
            <a:prstGeom prst="rect">
              <a:avLst/>
            </a:prstGeom>
            <a:noFill/>
          </p:spPr>
          <p:txBody>
            <a:bodyPr wrap="square" rtlCol="0">
              <a:spAutoFit/>
            </a:bodyPr>
            <a:lstStyle/>
            <a:p>
              <a:pPr algn="ctr"/>
              <a:r>
                <a:rPr lang="en-US" sz="1224" dirty="0">
                  <a:solidFill>
                    <a:schemeClr val="tx2"/>
                  </a:solidFill>
                  <a:latin typeface="Segoe UI Light" panose="020B0502040204020203" pitchFamily="34" charset="0"/>
                  <a:cs typeface="Segoe UI Light" panose="020B0502040204020203" pitchFamily="34" charset="0"/>
                </a:rPr>
                <a:t>AD / DNS</a:t>
              </a:r>
            </a:p>
          </p:txBody>
        </p:sp>
      </p:grpSp>
      <p:sp>
        <p:nvSpPr>
          <p:cNvPr id="47" name="TextBox 46"/>
          <p:cNvSpPr txBox="1"/>
          <p:nvPr/>
        </p:nvSpPr>
        <p:spPr>
          <a:xfrm>
            <a:off x="8680462" y="2925864"/>
            <a:ext cx="2250565" cy="286266"/>
          </a:xfrm>
          <a:prstGeom prst="rect">
            <a:avLst/>
          </a:prstGeom>
          <a:noFill/>
        </p:spPr>
        <p:txBody>
          <a:bodyPr wrap="square" rtlCol="0">
            <a:spAutoFit/>
          </a:bodyPr>
          <a:lstStyle/>
          <a:p>
            <a:pPr algn="ctr"/>
            <a:r>
              <a:rPr lang="en-US" sz="1224" dirty="0">
                <a:solidFill>
                  <a:srgbClr val="FF0000"/>
                </a:solidFill>
                <a:latin typeface="Segoe UI Light" panose="020B0502040204020203" pitchFamily="34" charset="0"/>
                <a:cs typeface="Segoe UI Light" panose="020B0502040204020203" pitchFamily="34" charset="0"/>
              </a:rPr>
              <a:t>\\</a:t>
            </a:r>
            <a:r>
              <a:rPr lang="en-US" sz="1224" dirty="0">
                <a:solidFill>
                  <a:schemeClr val="tx2"/>
                </a:solidFill>
                <a:latin typeface="Segoe UI Light" panose="020B0502040204020203" pitchFamily="34" charset="0"/>
                <a:cs typeface="Segoe UI Light" panose="020B0502040204020203" pitchFamily="34" charset="0"/>
              </a:rPr>
              <a:t>SERVER\SHARE</a:t>
            </a:r>
          </a:p>
        </p:txBody>
      </p:sp>
      <p:sp>
        <p:nvSpPr>
          <p:cNvPr id="50" name="TextBox 49"/>
          <p:cNvSpPr txBox="1"/>
          <p:nvPr/>
        </p:nvSpPr>
        <p:spPr>
          <a:xfrm>
            <a:off x="4545072" y="2358873"/>
            <a:ext cx="1151135" cy="469103"/>
          </a:xfrm>
          <a:prstGeom prst="rect">
            <a:avLst/>
          </a:prstGeom>
          <a:noFill/>
        </p:spPr>
        <p:txBody>
          <a:bodyPr wrap="square" rtlCol="0">
            <a:spAutoFit/>
          </a:bodyPr>
          <a:lstStyle/>
          <a:p>
            <a:pPr algn="ctr"/>
            <a:r>
              <a:rPr lang="en-US" sz="1224" dirty="0">
                <a:solidFill>
                  <a:schemeClr val="tx2"/>
                </a:solidFill>
                <a:latin typeface="Segoe UI Light" panose="020B0502040204020203" pitchFamily="34" charset="0"/>
                <a:cs typeface="Segoe UI Light" panose="020B0502040204020203" pitchFamily="34" charset="0"/>
              </a:rPr>
              <a:t>Encrypted </a:t>
            </a:r>
            <a:br>
              <a:rPr lang="en-US" sz="1224" dirty="0">
                <a:solidFill>
                  <a:schemeClr val="tx2"/>
                </a:solidFill>
                <a:latin typeface="Segoe UI Light" panose="020B0502040204020203" pitchFamily="34" charset="0"/>
                <a:cs typeface="Segoe UI Light" panose="020B0502040204020203" pitchFamily="34" charset="0"/>
              </a:rPr>
            </a:br>
            <a:r>
              <a:rPr lang="en-US" sz="1224" dirty="0">
                <a:solidFill>
                  <a:schemeClr val="tx2"/>
                </a:solidFill>
                <a:latin typeface="Segoe UI Light" panose="020B0502040204020203" pitchFamily="34" charset="0"/>
                <a:cs typeface="Segoe UI Light" panose="020B0502040204020203" pitchFamily="34" charset="0"/>
              </a:rPr>
              <a:t>Content Cache</a:t>
            </a:r>
          </a:p>
        </p:txBody>
      </p:sp>
      <p:pic>
        <p:nvPicPr>
          <p:cNvPr id="49" name="Picture 4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8233" y="2733702"/>
            <a:ext cx="397848" cy="479348"/>
          </a:xfrm>
          <a:prstGeom prst="rect">
            <a:avLst/>
          </a:prstGeom>
        </p:spPr>
      </p:pic>
      <p:grpSp>
        <p:nvGrpSpPr>
          <p:cNvPr id="12" name="Group 11"/>
          <p:cNvGrpSpPr/>
          <p:nvPr/>
        </p:nvGrpSpPr>
        <p:grpSpPr>
          <a:xfrm>
            <a:off x="3252956" y="2769230"/>
            <a:ext cx="4986106" cy="1274604"/>
            <a:chOff x="3187426" y="2714889"/>
            <a:chExt cx="4890750" cy="1250229"/>
          </a:xfrm>
        </p:grpSpPr>
        <p:cxnSp>
          <p:nvCxnSpPr>
            <p:cNvPr id="63" name="Elbow Connector 62"/>
            <p:cNvCxnSpPr/>
            <p:nvPr/>
          </p:nvCxnSpPr>
          <p:spPr>
            <a:xfrm rot="10800000" flipV="1">
              <a:off x="3187426" y="2946457"/>
              <a:ext cx="4825975" cy="1018661"/>
            </a:xfrm>
            <a:prstGeom prst="bentConnector3">
              <a:avLst>
                <a:gd name="adj1" fmla="val -351"/>
              </a:avLst>
            </a:prstGeom>
            <a:ln w="127000">
              <a:solidFill>
                <a:schemeClr val="tx2"/>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7837061" y="2714889"/>
              <a:ext cx="241115" cy="469033"/>
            </a:xfrm>
            <a:prstGeom prst="rect">
              <a:avLst/>
            </a:prstGeom>
            <a:noFill/>
          </p:spPr>
          <p:txBody>
            <a:bodyPr wrap="square" rtlCol="0">
              <a:spAutoFit/>
            </a:bodyPr>
            <a:lstStyle/>
            <a:p>
              <a:r>
                <a:rPr lang="en-US" sz="2447" b="1" dirty="0">
                  <a:solidFill>
                    <a:schemeClr val="bg1"/>
                  </a:solidFill>
                  <a:latin typeface="Courier New" panose="02070309020205020404" pitchFamily="49" charset="0"/>
                  <a:cs typeface="Courier New" panose="02070309020205020404" pitchFamily="49" charset="0"/>
                </a:rPr>
                <a:t>2</a:t>
              </a:r>
            </a:p>
          </p:txBody>
        </p:sp>
      </p:grpSp>
      <p:grpSp>
        <p:nvGrpSpPr>
          <p:cNvPr id="10" name="Group 9"/>
          <p:cNvGrpSpPr/>
          <p:nvPr/>
        </p:nvGrpSpPr>
        <p:grpSpPr>
          <a:xfrm>
            <a:off x="2848244" y="3491452"/>
            <a:ext cx="6033543" cy="1304496"/>
            <a:chOff x="2790454" y="3423300"/>
            <a:chExt cx="5918156" cy="1279548"/>
          </a:xfrm>
        </p:grpSpPr>
        <p:cxnSp>
          <p:nvCxnSpPr>
            <p:cNvPr id="51" name="Elbow Connector 50"/>
            <p:cNvCxnSpPr/>
            <p:nvPr/>
          </p:nvCxnSpPr>
          <p:spPr>
            <a:xfrm flipV="1">
              <a:off x="2942229" y="3423300"/>
              <a:ext cx="5766381" cy="1040884"/>
            </a:xfrm>
            <a:prstGeom prst="bentConnector3">
              <a:avLst>
                <a:gd name="adj1" fmla="val 100068"/>
              </a:avLst>
            </a:prstGeom>
            <a:ln w="127000">
              <a:solidFill>
                <a:schemeClr val="tx2"/>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2790454" y="4233815"/>
              <a:ext cx="241115" cy="469033"/>
            </a:xfrm>
            <a:prstGeom prst="rect">
              <a:avLst/>
            </a:prstGeom>
            <a:noFill/>
          </p:spPr>
          <p:txBody>
            <a:bodyPr wrap="square" rtlCol="0">
              <a:spAutoFit/>
            </a:bodyPr>
            <a:lstStyle/>
            <a:p>
              <a:r>
                <a:rPr lang="en-US" sz="2447" b="1" dirty="0">
                  <a:solidFill>
                    <a:schemeClr val="bg1"/>
                  </a:solidFill>
                  <a:latin typeface="Courier New" panose="02070309020205020404" pitchFamily="49" charset="0"/>
                  <a:cs typeface="Courier New" panose="02070309020205020404" pitchFamily="49" charset="0"/>
                </a:rPr>
                <a:t>1</a:t>
              </a:r>
            </a:p>
          </p:txBody>
        </p:sp>
      </p:grpSp>
      <p:grpSp>
        <p:nvGrpSpPr>
          <p:cNvPr id="13" name="Group 12"/>
          <p:cNvGrpSpPr/>
          <p:nvPr/>
        </p:nvGrpSpPr>
        <p:grpSpPr>
          <a:xfrm>
            <a:off x="2062437" y="2203865"/>
            <a:ext cx="2160155" cy="1715793"/>
            <a:chOff x="2019676" y="2160337"/>
            <a:chExt cx="2118843" cy="1682980"/>
          </a:xfrm>
        </p:grpSpPr>
        <p:cxnSp>
          <p:nvCxnSpPr>
            <p:cNvPr id="53" name="Elbow Connector 52"/>
            <p:cNvCxnSpPr/>
            <p:nvPr/>
          </p:nvCxnSpPr>
          <p:spPr>
            <a:xfrm flipV="1">
              <a:off x="2192739" y="2160337"/>
              <a:ext cx="1945780" cy="1450449"/>
            </a:xfrm>
            <a:prstGeom prst="bentConnector3">
              <a:avLst>
                <a:gd name="adj1" fmla="val -475"/>
              </a:avLst>
            </a:prstGeom>
            <a:ln w="127000">
              <a:solidFill>
                <a:schemeClr val="tx2"/>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2019676" y="3374284"/>
              <a:ext cx="241115" cy="469033"/>
            </a:xfrm>
            <a:prstGeom prst="rect">
              <a:avLst/>
            </a:prstGeom>
            <a:noFill/>
          </p:spPr>
          <p:txBody>
            <a:bodyPr wrap="square" rtlCol="0">
              <a:spAutoFit/>
            </a:bodyPr>
            <a:lstStyle/>
            <a:p>
              <a:r>
                <a:rPr lang="en-US" sz="2447" b="1" dirty="0">
                  <a:solidFill>
                    <a:schemeClr val="bg1"/>
                  </a:solidFill>
                  <a:latin typeface="Courier New" panose="02070309020205020404" pitchFamily="49" charset="0"/>
                  <a:cs typeface="Courier New" panose="02070309020205020404" pitchFamily="49" charset="0"/>
                </a:rPr>
                <a:t>3</a:t>
              </a:r>
            </a:p>
          </p:txBody>
        </p:sp>
      </p:grpSp>
      <p:grpSp>
        <p:nvGrpSpPr>
          <p:cNvPr id="18" name="Group 17"/>
          <p:cNvGrpSpPr/>
          <p:nvPr/>
        </p:nvGrpSpPr>
        <p:grpSpPr>
          <a:xfrm>
            <a:off x="2628836" y="2370872"/>
            <a:ext cx="1516414" cy="880103"/>
            <a:chOff x="2575243" y="2324151"/>
            <a:chExt cx="1487413" cy="863271"/>
          </a:xfrm>
        </p:grpSpPr>
        <p:cxnSp>
          <p:nvCxnSpPr>
            <p:cNvPr id="61" name="Elbow Connector 60"/>
            <p:cNvCxnSpPr/>
            <p:nvPr/>
          </p:nvCxnSpPr>
          <p:spPr>
            <a:xfrm flipV="1">
              <a:off x="2575243" y="2547992"/>
              <a:ext cx="1421404" cy="639430"/>
            </a:xfrm>
            <a:prstGeom prst="bentConnector3">
              <a:avLst>
                <a:gd name="adj1" fmla="val -35"/>
              </a:avLst>
            </a:prstGeom>
            <a:ln w="127000">
              <a:solidFill>
                <a:schemeClr val="tx2"/>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3821541" y="2324151"/>
              <a:ext cx="241115" cy="469033"/>
            </a:xfrm>
            <a:prstGeom prst="rect">
              <a:avLst/>
            </a:prstGeom>
            <a:noFill/>
          </p:spPr>
          <p:txBody>
            <a:bodyPr wrap="square" rtlCol="0">
              <a:spAutoFit/>
            </a:bodyPr>
            <a:lstStyle/>
            <a:p>
              <a:r>
                <a:rPr lang="en-US" sz="2447" b="1" dirty="0">
                  <a:solidFill>
                    <a:schemeClr val="bg1"/>
                  </a:solidFill>
                  <a:latin typeface="Courier New" panose="02070309020205020404" pitchFamily="49" charset="0"/>
                  <a:cs typeface="Courier New" panose="02070309020205020404" pitchFamily="49" charset="0"/>
                </a:rPr>
                <a:t>4</a:t>
              </a:r>
            </a:p>
          </p:txBody>
        </p:sp>
      </p:grpSp>
    </p:spTree>
    <p:extLst>
      <p:ext uri="{BB962C8B-B14F-4D97-AF65-F5344CB8AC3E}">
        <p14:creationId xmlns:p14="http://schemas.microsoft.com/office/powerpoint/2010/main" val="9992586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righ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right)">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flipH="1">
            <a:off x="882" y="496"/>
            <a:ext cx="12481284" cy="6993534"/>
          </a:xfrm>
          <a:prstGeom prst="rect">
            <a:avLst/>
          </a:prstGeom>
        </p:spPr>
      </p:pic>
      <p:sp>
        <p:nvSpPr>
          <p:cNvPr id="10" name="Rectangle 9"/>
          <p:cNvSpPr/>
          <p:nvPr/>
        </p:nvSpPr>
        <p:spPr bwMode="auto">
          <a:xfrm>
            <a:off x="489728" y="1121643"/>
            <a:ext cx="5888145" cy="2117263"/>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itle 8"/>
          <p:cNvSpPr txBox="1">
            <a:spLocks/>
          </p:cNvSpPr>
          <p:nvPr/>
        </p:nvSpPr>
        <p:spPr>
          <a:xfrm>
            <a:off x="905618" y="1444170"/>
            <a:ext cx="6871158" cy="917444"/>
          </a:xfrm>
          <a:prstGeom prst="rect">
            <a:avLst/>
          </a:prstGeom>
        </p:spPr>
        <p:txBody>
          <a:bodyPr lIns="146283" tIns="91427" rIns="146283" bIns="91427"/>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5399" dirty="0" smtClean="0">
                <a:gradFill>
                  <a:gsLst>
                    <a:gs pos="0">
                      <a:srgbClr val="FFFFFF"/>
                    </a:gs>
                    <a:gs pos="31000">
                      <a:srgbClr val="FFFFFF"/>
                    </a:gs>
                  </a:gsLst>
                  <a:lin ang="5400000" scaled="0"/>
                </a:gradFill>
              </a:rPr>
              <a:t>Lunch </a:t>
            </a:r>
            <a:r>
              <a:rPr sz="5399" dirty="0">
                <a:gradFill>
                  <a:gsLst>
                    <a:gs pos="0">
                      <a:srgbClr val="FFFFFF"/>
                    </a:gs>
                    <a:gs pos="31000">
                      <a:srgbClr val="FFFFFF"/>
                    </a:gs>
                  </a:gsLst>
                  <a:lin ang="5400000" scaled="0"/>
                </a:gradFill>
              </a:rPr>
              <a:t>Time: </a:t>
            </a:r>
            <a:br>
              <a:rPr sz="5399" dirty="0">
                <a:gradFill>
                  <a:gsLst>
                    <a:gs pos="0">
                      <a:srgbClr val="FFFFFF"/>
                    </a:gs>
                    <a:gs pos="31000">
                      <a:srgbClr val="FFFFFF"/>
                    </a:gs>
                  </a:gsLst>
                  <a:lin ang="5400000" scaled="0"/>
                </a:gradFill>
              </a:rPr>
            </a:br>
            <a:r>
              <a:rPr lang="en-US" sz="3468" dirty="0">
                <a:solidFill>
                  <a:schemeClr val="bg1"/>
                </a:solidFill>
                <a:latin typeface="Consolas" panose="020B0609020204030204" pitchFamily="49" charset="0"/>
                <a:cs typeface="Consolas" panose="020B0609020204030204" pitchFamily="49" charset="0"/>
              </a:rPr>
              <a:t>Lab </a:t>
            </a:r>
            <a:r>
              <a:rPr lang="en-US" sz="3468" dirty="0" smtClean="0">
                <a:solidFill>
                  <a:schemeClr val="bg1"/>
                </a:solidFill>
                <a:latin typeface="Consolas" panose="020B0609020204030204" pitchFamily="49" charset="0"/>
                <a:cs typeface="Consolas" panose="020B0609020204030204" pitchFamily="49" charset="0"/>
              </a:rPr>
              <a:t>1: </a:t>
            </a:r>
            <a:r>
              <a:rPr lang="en-US" sz="3200" dirty="0" smtClean="0">
                <a:solidFill>
                  <a:schemeClr val="bg1"/>
                </a:solidFill>
              </a:rPr>
              <a:t>Backup </a:t>
            </a:r>
            <a:r>
              <a:rPr lang="en-US" sz="3200" dirty="0">
                <a:solidFill>
                  <a:schemeClr val="bg1"/>
                </a:solidFill>
              </a:rPr>
              <a:t>an Azure </a:t>
            </a:r>
            <a:r>
              <a:rPr lang="en-US" sz="3200" dirty="0" smtClean="0">
                <a:solidFill>
                  <a:schemeClr val="bg1"/>
                </a:solidFill>
              </a:rPr>
              <a:t>VM</a:t>
            </a:r>
            <a:endParaRPr lang="en-US" sz="2800" dirty="0">
              <a:solidFill>
                <a:schemeClr val="bg1"/>
              </a:solidFill>
            </a:endParaRPr>
          </a:p>
          <a:p>
            <a:endParaRPr sz="3399" dirty="0">
              <a:gradFill>
                <a:gsLst>
                  <a:gs pos="0">
                    <a:srgbClr val="FFFFFF"/>
                  </a:gs>
                  <a:gs pos="31000">
                    <a:srgbClr val="FFFFFF"/>
                  </a:gs>
                </a:gsLst>
                <a:lin ang="5400000" scaled="0"/>
              </a:gradFill>
            </a:endParaRPr>
          </a:p>
        </p:txBody>
      </p:sp>
    </p:spTree>
    <p:extLst>
      <p:ext uri="{BB962C8B-B14F-4D97-AF65-F5344CB8AC3E}">
        <p14:creationId xmlns:p14="http://schemas.microsoft.com/office/powerpoint/2010/main" val="667558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altLang="en-US" dirty="0">
                <a:solidFill>
                  <a:schemeClr val="bg1">
                    <a:lumMod val="50000"/>
                  </a:schemeClr>
                </a:solidFill>
              </a:rPr>
              <a:t>Business Continuity Planning</a:t>
            </a:r>
          </a:p>
        </p:txBody>
      </p:sp>
      <p:sp>
        <p:nvSpPr>
          <p:cNvPr id="114691" name="Rectangle 3"/>
          <p:cNvSpPr>
            <a:spLocks noGrp="1" noChangeArrowheads="1"/>
          </p:cNvSpPr>
          <p:nvPr>
            <p:ph type="body" idx="1"/>
          </p:nvPr>
        </p:nvSpPr>
        <p:spPr>
          <a:xfrm>
            <a:off x="274640" y="1212851"/>
            <a:ext cx="11887198" cy="4142673"/>
          </a:xfrm>
        </p:spPr>
        <p:txBody>
          <a:bodyPr/>
          <a:lstStyle/>
          <a:p>
            <a:pPr>
              <a:buFontTx/>
              <a:buNone/>
            </a:pPr>
            <a:r>
              <a:rPr lang="en-US" altLang="en-US" sz="3600" dirty="0">
                <a:solidFill>
                  <a:srgbClr val="0072C6"/>
                </a:solidFill>
              </a:rPr>
              <a:t> A few definitions to get started:</a:t>
            </a:r>
          </a:p>
          <a:p>
            <a:pPr>
              <a:buFontTx/>
              <a:buNone/>
            </a:pPr>
            <a:endParaRPr lang="en-US" altLang="en-US" dirty="0"/>
          </a:p>
          <a:p>
            <a:pPr marL="0" indent="0">
              <a:buNone/>
            </a:pPr>
            <a:r>
              <a:rPr lang="en-US" b="1" dirty="0" smtClean="0"/>
              <a:t>Disaster </a:t>
            </a:r>
            <a:r>
              <a:rPr lang="en-US" b="1" dirty="0"/>
              <a:t>recovery (DR) </a:t>
            </a:r>
            <a:endParaRPr lang="en-US" b="1" dirty="0" smtClean="0"/>
          </a:p>
          <a:p>
            <a:pPr marL="0" indent="0">
              <a:buNone/>
            </a:pPr>
            <a:r>
              <a:rPr lang="en-US" sz="3600" dirty="0" smtClean="0"/>
              <a:t>is </a:t>
            </a:r>
            <a:r>
              <a:rPr lang="en-US" sz="3600" dirty="0"/>
              <a:t>the process, policies and procedures related to preparing for recovery or continuation of technology infrastructure critical to an organization after a natural or human-induced disaster. Disaster recovery is a subset of business </a:t>
            </a:r>
            <a:r>
              <a:rPr lang="en-US" sz="3600" dirty="0" smtClean="0"/>
              <a:t>continuity</a:t>
            </a:r>
            <a:endParaRPr lang="en-US" sz="3600" dirty="0"/>
          </a:p>
        </p:txBody>
      </p:sp>
      <p:graphicFrame>
        <p:nvGraphicFramePr>
          <p:cNvPr id="5" name="Diagram 4"/>
          <p:cNvGraphicFramePr/>
          <p:nvPr>
            <p:extLst>
              <p:ext uri="{D42A27DB-BD31-4B8C-83A1-F6EECF244321}">
                <p14:modId xmlns:p14="http://schemas.microsoft.com/office/powerpoint/2010/main" val="2323887925"/>
              </p:ext>
            </p:extLst>
          </p:nvPr>
        </p:nvGraphicFramePr>
        <p:xfrm>
          <a:off x="8167466" y="-192202"/>
          <a:ext cx="4197959" cy="30298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804100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30564" y="208609"/>
            <a:ext cx="9759950" cy="1268413"/>
          </a:xfrm>
        </p:spPr>
        <p:txBody>
          <a:bodyPr/>
          <a:lstStyle/>
          <a:p>
            <a:r>
              <a:rPr lang="en-US" dirty="0" smtClean="0">
                <a:solidFill>
                  <a:schemeClr val="bg1">
                    <a:lumMod val="50000"/>
                  </a:schemeClr>
                </a:solidFill>
              </a:rPr>
              <a:t>Azure Site Recovery</a:t>
            </a:r>
            <a:r>
              <a:rPr lang="en-US" dirty="0" smtClean="0"/>
              <a:t/>
            </a:r>
            <a:br>
              <a:rPr lang="en-US" dirty="0" smtClean="0"/>
            </a:br>
            <a:r>
              <a:rPr lang="en-US" sz="2400" dirty="0" smtClean="0">
                <a:solidFill>
                  <a:schemeClr val="accent1"/>
                </a:solidFill>
              </a:rPr>
              <a:t>Backup / Migration </a:t>
            </a:r>
            <a:r>
              <a:rPr lang="en-US" sz="2400" dirty="0">
                <a:solidFill>
                  <a:schemeClr val="accent1"/>
                </a:solidFill>
              </a:rPr>
              <a:t>scenarios</a:t>
            </a:r>
          </a:p>
        </p:txBody>
      </p:sp>
      <p:sp>
        <p:nvSpPr>
          <p:cNvPr id="11" name="Freeform 9"/>
          <p:cNvSpPr>
            <a:spLocks noEditPoints="1"/>
          </p:cNvSpPr>
          <p:nvPr/>
        </p:nvSpPr>
        <p:spPr bwMode="black">
          <a:xfrm>
            <a:off x="1694046" y="2064765"/>
            <a:ext cx="462375" cy="464253"/>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endParaRPr lang="en-US" sz="2000" dirty="0">
              <a:solidFill>
                <a:srgbClr val="505050"/>
              </a:solidFill>
              <a:latin typeface="+mj-lt"/>
            </a:endParaRPr>
          </a:p>
        </p:txBody>
      </p:sp>
      <p:sp>
        <p:nvSpPr>
          <p:cNvPr id="12" name="Freeform 9"/>
          <p:cNvSpPr>
            <a:spLocks noEditPoints="1"/>
          </p:cNvSpPr>
          <p:nvPr/>
        </p:nvSpPr>
        <p:spPr bwMode="black">
          <a:xfrm>
            <a:off x="1757480" y="4068941"/>
            <a:ext cx="462375" cy="464253"/>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endParaRPr lang="en-US" sz="2000" dirty="0">
              <a:solidFill>
                <a:srgbClr val="505050"/>
              </a:solidFill>
              <a:latin typeface="+mj-lt"/>
            </a:endParaRPr>
          </a:p>
        </p:txBody>
      </p:sp>
      <p:sp>
        <p:nvSpPr>
          <p:cNvPr id="18" name="Up Arrow 17"/>
          <p:cNvSpPr/>
          <p:nvPr/>
        </p:nvSpPr>
        <p:spPr bwMode="auto">
          <a:xfrm rot="5400000">
            <a:off x="8034306" y="5648193"/>
            <a:ext cx="310896" cy="748046"/>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27" name="Group 26"/>
          <p:cNvGrpSpPr>
            <a:grpSpLocks noChangeAspect="1"/>
          </p:cNvGrpSpPr>
          <p:nvPr/>
        </p:nvGrpSpPr>
        <p:grpSpPr>
          <a:xfrm>
            <a:off x="8756071" y="5342555"/>
            <a:ext cx="2031452" cy="1118648"/>
            <a:chOff x="2629767" y="2540878"/>
            <a:chExt cx="1788199" cy="984697"/>
          </a:xfrm>
        </p:grpSpPr>
        <p:sp>
          <p:nvSpPr>
            <p:cNvPr id="28" name="Freeform 128"/>
            <p:cNvSpPr>
              <a:spLocks noChangeAspect="1"/>
            </p:cNvSpPr>
            <p:nvPr/>
          </p:nvSpPr>
          <p:spPr bwMode="black">
            <a:xfrm>
              <a:off x="2629767" y="2540878"/>
              <a:ext cx="1788199" cy="98469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72C6"/>
            </a:solidFill>
            <a:extLst/>
          </p:spPr>
          <p:txBody>
            <a:bodyPr vert="horz" wrap="square" lIns="89591" tIns="44795" rIns="89591" bIns="44795" numCol="1" anchor="b" anchorCtr="1" compatLnSpc="1">
              <a:prstTxWarp prst="textNoShape">
                <a:avLst/>
              </a:prstTxWarp>
            </a:bodyPr>
            <a:lstStyle/>
            <a:p>
              <a:pPr defTabSz="913547">
                <a:defRPr/>
              </a:pPr>
              <a:endParaRPr lang="en-US" sz="1762" kern="0" dirty="0">
                <a:solidFill>
                  <a:srgbClr val="FFFFFF"/>
                </a:solidFill>
                <a:latin typeface="+mj-lt"/>
              </a:endParaRPr>
            </a:p>
          </p:txBody>
        </p:sp>
        <p:pic>
          <p:nvPicPr>
            <p:cNvPr id="29" name="Picture 28"/>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2883209" y="3010625"/>
              <a:ext cx="1342947" cy="311374"/>
            </a:xfrm>
            <a:prstGeom prst="rect">
              <a:avLst/>
            </a:prstGeom>
            <a:noFill/>
            <a:ln>
              <a:noFill/>
            </a:ln>
          </p:spPr>
        </p:pic>
      </p:grpSp>
      <p:sp>
        <p:nvSpPr>
          <p:cNvPr id="30" name="TextBox 29"/>
          <p:cNvSpPr txBox="1"/>
          <p:nvPr/>
        </p:nvSpPr>
        <p:spPr>
          <a:xfrm>
            <a:off x="7792060" y="6487180"/>
            <a:ext cx="3837818" cy="221599"/>
          </a:xfrm>
          <a:prstGeom prst="rect">
            <a:avLst/>
          </a:prstGeom>
          <a:noFill/>
        </p:spPr>
        <p:txBody>
          <a:bodyPr wrap="square" lIns="0" tIns="0" rIns="0" bIns="0" rtlCol="0">
            <a:spAutoFit/>
          </a:bodyPr>
          <a:lstStyle/>
          <a:p>
            <a:pPr algn="ctr" defTabSz="932044">
              <a:lnSpc>
                <a:spcPct val="90000"/>
              </a:lnSpc>
            </a:pPr>
            <a:r>
              <a:rPr lang="en-US" sz="1600" b="1" spc="-52" dirty="0">
                <a:solidFill>
                  <a:srgbClr val="505050"/>
                </a:solidFill>
                <a:latin typeface="+mj-lt"/>
              </a:rPr>
              <a:t>Target: Microsoft Azure</a:t>
            </a:r>
            <a:endParaRPr lang="en-US" sz="1600" b="1" spc="-52" baseline="-25000" dirty="0">
              <a:solidFill>
                <a:srgbClr val="505050"/>
              </a:solidFill>
              <a:latin typeface="+mj-lt"/>
            </a:endParaRPr>
          </a:p>
        </p:txBody>
      </p:sp>
      <p:grpSp>
        <p:nvGrpSpPr>
          <p:cNvPr id="31" name="Group 30"/>
          <p:cNvGrpSpPr>
            <a:grpSpLocks noChangeAspect="1"/>
          </p:cNvGrpSpPr>
          <p:nvPr/>
        </p:nvGrpSpPr>
        <p:grpSpPr>
          <a:xfrm>
            <a:off x="5430195" y="5368532"/>
            <a:ext cx="2031452" cy="1118648"/>
            <a:chOff x="2629767" y="2540878"/>
            <a:chExt cx="1788199" cy="984697"/>
          </a:xfrm>
        </p:grpSpPr>
        <p:sp>
          <p:nvSpPr>
            <p:cNvPr id="32" name="Freeform 128"/>
            <p:cNvSpPr>
              <a:spLocks noChangeAspect="1"/>
            </p:cNvSpPr>
            <p:nvPr/>
          </p:nvSpPr>
          <p:spPr bwMode="black">
            <a:xfrm>
              <a:off x="2629767" y="2540878"/>
              <a:ext cx="1788199" cy="98469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72C6"/>
            </a:solidFill>
            <a:extLst/>
          </p:spPr>
          <p:txBody>
            <a:bodyPr vert="horz" wrap="square" lIns="89591" tIns="44795" rIns="89591" bIns="44795" numCol="1" anchor="b" anchorCtr="1" compatLnSpc="1">
              <a:prstTxWarp prst="textNoShape">
                <a:avLst/>
              </a:prstTxWarp>
            </a:bodyPr>
            <a:lstStyle/>
            <a:p>
              <a:pPr defTabSz="913547">
                <a:defRPr/>
              </a:pPr>
              <a:endParaRPr lang="en-US" sz="1762" kern="0" dirty="0">
                <a:solidFill>
                  <a:srgbClr val="FFFFFF"/>
                </a:solidFill>
                <a:latin typeface="+mj-lt"/>
              </a:endParaRPr>
            </a:p>
          </p:txBody>
        </p:sp>
        <p:pic>
          <p:nvPicPr>
            <p:cNvPr id="33" name="Picture 32"/>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2883209" y="3010625"/>
              <a:ext cx="1342947" cy="311374"/>
            </a:xfrm>
            <a:prstGeom prst="rect">
              <a:avLst/>
            </a:prstGeom>
            <a:noFill/>
            <a:ln>
              <a:noFill/>
            </a:ln>
          </p:spPr>
        </p:pic>
      </p:grpSp>
      <p:sp>
        <p:nvSpPr>
          <p:cNvPr id="34" name="TextBox 33"/>
          <p:cNvSpPr txBox="1"/>
          <p:nvPr/>
        </p:nvSpPr>
        <p:spPr>
          <a:xfrm>
            <a:off x="4533821" y="6506782"/>
            <a:ext cx="3837818" cy="221599"/>
          </a:xfrm>
          <a:prstGeom prst="rect">
            <a:avLst/>
          </a:prstGeom>
          <a:noFill/>
        </p:spPr>
        <p:txBody>
          <a:bodyPr wrap="square" lIns="0" tIns="0" rIns="0" bIns="0" rtlCol="0">
            <a:spAutoFit/>
          </a:bodyPr>
          <a:lstStyle/>
          <a:p>
            <a:pPr algn="ctr" defTabSz="932044">
              <a:lnSpc>
                <a:spcPct val="90000"/>
              </a:lnSpc>
            </a:pPr>
            <a:r>
              <a:rPr lang="en-US" sz="1600" b="1" spc="-52" dirty="0">
                <a:solidFill>
                  <a:srgbClr val="505050"/>
                </a:solidFill>
                <a:latin typeface="+mj-lt"/>
              </a:rPr>
              <a:t>Source: Microsoft Azure</a:t>
            </a:r>
            <a:endParaRPr lang="en-US" sz="1600" b="1" spc="-52" baseline="-25000" dirty="0">
              <a:solidFill>
                <a:srgbClr val="505050"/>
              </a:solidFill>
              <a:latin typeface="+mj-lt"/>
            </a:endParaRPr>
          </a:p>
        </p:txBody>
      </p:sp>
      <p:sp>
        <p:nvSpPr>
          <p:cNvPr id="35" name="Up Arrow 34"/>
          <p:cNvSpPr/>
          <p:nvPr/>
        </p:nvSpPr>
        <p:spPr bwMode="auto">
          <a:xfrm rot="5400000">
            <a:off x="8102721" y="4083223"/>
            <a:ext cx="282305" cy="748047"/>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7" name="Freeform 128"/>
          <p:cNvSpPr>
            <a:spLocks noChangeAspect="1"/>
          </p:cNvSpPr>
          <p:nvPr/>
        </p:nvSpPr>
        <p:spPr bwMode="black">
          <a:xfrm>
            <a:off x="8756071" y="3599521"/>
            <a:ext cx="2031452" cy="111864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72C6"/>
          </a:solidFill>
          <a:extLst/>
        </p:spPr>
        <p:txBody>
          <a:bodyPr vert="horz" wrap="square" lIns="89591" tIns="44795" rIns="89591" bIns="44795" numCol="1" anchor="b" anchorCtr="1" compatLnSpc="1">
            <a:prstTxWarp prst="textNoShape">
              <a:avLst/>
            </a:prstTxWarp>
          </a:bodyPr>
          <a:lstStyle/>
          <a:p>
            <a:pPr defTabSz="913547">
              <a:defRPr/>
            </a:pPr>
            <a:endParaRPr lang="en-US" sz="1762" kern="0" dirty="0">
              <a:solidFill>
                <a:srgbClr val="FFFFFF"/>
              </a:solidFill>
              <a:latin typeface="+mj-lt"/>
            </a:endParaRPr>
          </a:p>
        </p:txBody>
      </p:sp>
      <p:sp>
        <p:nvSpPr>
          <p:cNvPr id="39" name="TextBox 38"/>
          <p:cNvSpPr txBox="1"/>
          <p:nvPr/>
        </p:nvSpPr>
        <p:spPr>
          <a:xfrm>
            <a:off x="7792060" y="4744147"/>
            <a:ext cx="3837818" cy="221599"/>
          </a:xfrm>
          <a:prstGeom prst="rect">
            <a:avLst/>
          </a:prstGeom>
          <a:noFill/>
        </p:spPr>
        <p:txBody>
          <a:bodyPr wrap="square" lIns="0" tIns="0" rIns="0" bIns="0" rtlCol="0">
            <a:spAutoFit/>
          </a:bodyPr>
          <a:lstStyle/>
          <a:p>
            <a:pPr algn="ctr" defTabSz="932044">
              <a:lnSpc>
                <a:spcPct val="90000"/>
              </a:lnSpc>
            </a:pPr>
            <a:r>
              <a:rPr lang="en-US" sz="1600" b="1" spc="-52" dirty="0">
                <a:solidFill>
                  <a:srgbClr val="505050"/>
                </a:solidFill>
                <a:latin typeface="+mj-lt"/>
              </a:rPr>
              <a:t>Target: Microsoft Azure</a:t>
            </a:r>
            <a:endParaRPr lang="en-US" sz="1600" b="1" spc="-52" baseline="-25000" dirty="0">
              <a:solidFill>
                <a:srgbClr val="505050"/>
              </a:solidFill>
              <a:latin typeface="+mj-lt"/>
            </a:endParaRPr>
          </a:p>
        </p:txBody>
      </p:sp>
      <p:sp>
        <p:nvSpPr>
          <p:cNvPr id="41" name="Freeform 128"/>
          <p:cNvSpPr>
            <a:spLocks noChangeAspect="1"/>
          </p:cNvSpPr>
          <p:nvPr/>
        </p:nvSpPr>
        <p:spPr bwMode="black">
          <a:xfrm>
            <a:off x="5430195" y="3625499"/>
            <a:ext cx="2031452" cy="111864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C000"/>
          </a:solidFill>
          <a:extLst/>
        </p:spPr>
        <p:txBody>
          <a:bodyPr vert="horz" wrap="square" lIns="89591" tIns="44795" rIns="89591" bIns="44795" numCol="1" anchor="b" anchorCtr="1" compatLnSpc="1">
            <a:prstTxWarp prst="textNoShape">
              <a:avLst/>
            </a:prstTxWarp>
          </a:bodyPr>
          <a:lstStyle/>
          <a:p>
            <a:pPr defTabSz="913547">
              <a:defRPr/>
            </a:pPr>
            <a:endParaRPr lang="en-US" sz="1762" kern="0" dirty="0">
              <a:solidFill>
                <a:srgbClr val="FFFFFF"/>
              </a:solidFill>
              <a:latin typeface="+mj-lt"/>
            </a:endParaRPr>
          </a:p>
        </p:txBody>
      </p:sp>
      <p:sp>
        <p:nvSpPr>
          <p:cNvPr id="43" name="TextBox 42"/>
          <p:cNvSpPr txBox="1"/>
          <p:nvPr/>
        </p:nvSpPr>
        <p:spPr>
          <a:xfrm>
            <a:off x="4533821" y="4763748"/>
            <a:ext cx="3837818" cy="221599"/>
          </a:xfrm>
          <a:prstGeom prst="rect">
            <a:avLst/>
          </a:prstGeom>
          <a:noFill/>
        </p:spPr>
        <p:txBody>
          <a:bodyPr wrap="square" lIns="0" tIns="0" rIns="0" bIns="0" rtlCol="0">
            <a:spAutoFit/>
          </a:bodyPr>
          <a:lstStyle/>
          <a:p>
            <a:pPr algn="ctr" defTabSz="932044">
              <a:lnSpc>
                <a:spcPct val="90000"/>
              </a:lnSpc>
            </a:pPr>
            <a:r>
              <a:rPr lang="en-US" sz="1600" b="1" spc="-52" dirty="0">
                <a:solidFill>
                  <a:srgbClr val="505050"/>
                </a:solidFill>
                <a:latin typeface="+mj-lt"/>
              </a:rPr>
              <a:t>Source: AWS</a:t>
            </a:r>
            <a:endParaRPr lang="en-US" sz="1600" b="1" spc="-52" baseline="-25000" dirty="0">
              <a:solidFill>
                <a:srgbClr val="505050"/>
              </a:solidFill>
              <a:latin typeface="+mj-lt"/>
            </a:endParaRPr>
          </a:p>
        </p:txBody>
      </p:sp>
      <p:sp>
        <p:nvSpPr>
          <p:cNvPr id="49" name="Freeform 207"/>
          <p:cNvSpPr>
            <a:spLocks noEditPoints="1"/>
          </p:cNvSpPr>
          <p:nvPr/>
        </p:nvSpPr>
        <p:spPr bwMode="gray">
          <a:xfrm>
            <a:off x="9238633" y="4008567"/>
            <a:ext cx="863418" cy="65855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207" tIns="0" rIns="0" bIns="214408" numCol="1" anchor="b" anchorCtr="0" compatLnSpc="1">
            <a:prstTxWarp prst="textNoShape">
              <a:avLst/>
            </a:prstTxWarp>
          </a:bodyPr>
          <a:lstStyle/>
          <a:p>
            <a:pPr defTabSz="932384"/>
            <a:endParaRPr lang="en-US" sz="1428" dirty="0">
              <a:solidFill>
                <a:srgbClr val="EFEFEF"/>
              </a:solidFill>
              <a:latin typeface="+mj-lt"/>
            </a:endParaRPr>
          </a:p>
        </p:txBody>
      </p:sp>
      <p:pic>
        <p:nvPicPr>
          <p:cNvPr id="50" name="Picture 1947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auto">
          <a:xfrm>
            <a:off x="9429378" y="3700112"/>
            <a:ext cx="376520" cy="630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1947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auto">
          <a:xfrm>
            <a:off x="9591610" y="3802440"/>
            <a:ext cx="376520" cy="630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Freeform 207"/>
          <p:cNvSpPr>
            <a:spLocks noEditPoints="1"/>
          </p:cNvSpPr>
          <p:nvPr/>
        </p:nvSpPr>
        <p:spPr bwMode="gray">
          <a:xfrm>
            <a:off x="5887330" y="3995326"/>
            <a:ext cx="863418" cy="65855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207" tIns="0" rIns="0" bIns="214408" numCol="1" anchor="b" anchorCtr="0" compatLnSpc="1">
            <a:prstTxWarp prst="textNoShape">
              <a:avLst/>
            </a:prstTxWarp>
          </a:bodyPr>
          <a:lstStyle/>
          <a:p>
            <a:pPr defTabSz="932384"/>
            <a:endParaRPr lang="en-US" sz="1428" dirty="0">
              <a:solidFill>
                <a:srgbClr val="EFEFEF"/>
              </a:solidFill>
              <a:latin typeface="+mj-lt"/>
            </a:endParaRPr>
          </a:p>
        </p:txBody>
      </p:sp>
      <p:pic>
        <p:nvPicPr>
          <p:cNvPr id="53" name="Picture 1947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auto">
          <a:xfrm>
            <a:off x="6078076" y="3686869"/>
            <a:ext cx="376520" cy="630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1947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auto">
          <a:xfrm>
            <a:off x="6240307" y="3789198"/>
            <a:ext cx="376520" cy="630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Freeform 19"/>
          <p:cNvSpPr>
            <a:spLocks/>
          </p:cNvSpPr>
          <p:nvPr/>
        </p:nvSpPr>
        <p:spPr bwMode="auto">
          <a:xfrm>
            <a:off x="5216627" y="2455920"/>
            <a:ext cx="2469109" cy="636189"/>
          </a:xfrm>
          <a:custGeom>
            <a:avLst/>
            <a:gdLst>
              <a:gd name="T0" fmla="*/ 0 w 1013"/>
              <a:gd name="T1" fmla="*/ 297 h 297"/>
              <a:gd name="T2" fmla="*/ 0 w 1013"/>
              <a:gd name="T3" fmla="*/ 297 h 297"/>
              <a:gd name="T4" fmla="*/ 1013 w 1013"/>
              <a:gd name="T5" fmla="*/ 297 h 297"/>
              <a:gd name="T6" fmla="*/ 1013 w 1013"/>
              <a:gd name="T7" fmla="*/ 239 h 297"/>
              <a:gd name="T8" fmla="*/ 0 w 1013"/>
              <a:gd name="T9" fmla="*/ 297 h 297"/>
            </a:gdLst>
            <a:ahLst/>
            <a:cxnLst>
              <a:cxn ang="0">
                <a:pos x="T0" y="T1"/>
              </a:cxn>
              <a:cxn ang="0">
                <a:pos x="T2" y="T3"/>
              </a:cxn>
              <a:cxn ang="0">
                <a:pos x="T4" y="T5"/>
              </a:cxn>
              <a:cxn ang="0">
                <a:pos x="T6" y="T7"/>
              </a:cxn>
              <a:cxn ang="0">
                <a:pos x="T8" y="T9"/>
              </a:cxn>
            </a:cxnLst>
            <a:rect l="0" t="0" r="r" b="b"/>
            <a:pathLst>
              <a:path w="1013" h="297">
                <a:moveTo>
                  <a:pt x="0" y="297"/>
                </a:moveTo>
                <a:cubicBezTo>
                  <a:pt x="0" y="297"/>
                  <a:pt x="0" y="297"/>
                  <a:pt x="0" y="297"/>
                </a:cubicBezTo>
                <a:cubicBezTo>
                  <a:pt x="1013" y="297"/>
                  <a:pt x="1013" y="297"/>
                  <a:pt x="1013" y="297"/>
                </a:cubicBezTo>
                <a:cubicBezTo>
                  <a:pt x="1013" y="239"/>
                  <a:pt x="1013" y="239"/>
                  <a:pt x="1013" y="239"/>
                </a:cubicBezTo>
                <a:cubicBezTo>
                  <a:pt x="714" y="0"/>
                  <a:pt x="277" y="19"/>
                  <a:pt x="0" y="29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latin typeface="+mj-lt"/>
            </a:endParaRPr>
          </a:p>
        </p:txBody>
      </p:sp>
      <p:sp>
        <p:nvSpPr>
          <p:cNvPr id="56" name="Rectangle 41"/>
          <p:cNvSpPr>
            <a:spLocks noChangeArrowheads="1"/>
          </p:cNvSpPr>
          <p:nvPr/>
        </p:nvSpPr>
        <p:spPr bwMode="auto">
          <a:xfrm>
            <a:off x="7478170" y="2811086"/>
            <a:ext cx="45712" cy="9780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latin typeface="+mj-lt"/>
            </a:endParaRPr>
          </a:p>
        </p:txBody>
      </p:sp>
      <p:sp>
        <p:nvSpPr>
          <p:cNvPr id="57" name="Oval 42"/>
          <p:cNvSpPr>
            <a:spLocks noChangeArrowheads="1"/>
          </p:cNvSpPr>
          <p:nvPr/>
        </p:nvSpPr>
        <p:spPr bwMode="auto">
          <a:xfrm>
            <a:off x="7439531" y="2739029"/>
            <a:ext cx="114967" cy="131926"/>
          </a:xfrm>
          <a:prstGeom prst="ellipse">
            <a:avLst/>
          </a:prstGeom>
          <a:solidFill>
            <a:srgbClr val="BAD80A"/>
          </a:solidFill>
          <a:ln>
            <a:noFill/>
          </a:ln>
          <a:extLst/>
        </p:spPr>
        <p:txBody>
          <a:bodyPr vert="horz" wrap="square" lIns="91427" tIns="45713" rIns="91427" bIns="45713" numCol="1" anchor="t" anchorCtr="0" compatLnSpc="1">
            <a:prstTxWarp prst="textNoShape">
              <a:avLst/>
            </a:prstTxWarp>
          </a:bodyPr>
          <a:lstStyle/>
          <a:p>
            <a:endParaRPr lang="en-US">
              <a:solidFill>
                <a:srgbClr val="505050"/>
              </a:solidFill>
              <a:latin typeface="+mj-lt"/>
            </a:endParaRPr>
          </a:p>
        </p:txBody>
      </p:sp>
      <p:sp>
        <p:nvSpPr>
          <p:cNvPr id="58" name="Oval 43"/>
          <p:cNvSpPr>
            <a:spLocks noChangeArrowheads="1"/>
          </p:cNvSpPr>
          <p:nvPr/>
        </p:nvSpPr>
        <p:spPr bwMode="auto">
          <a:xfrm>
            <a:off x="7439531" y="2642386"/>
            <a:ext cx="83252" cy="95533"/>
          </a:xfrm>
          <a:prstGeom prst="ellipse">
            <a:avLst/>
          </a:prstGeom>
          <a:solidFill>
            <a:srgbClr val="BAD80A"/>
          </a:solidFill>
          <a:ln>
            <a:noFill/>
          </a:ln>
          <a:extLst/>
        </p:spPr>
        <p:txBody>
          <a:bodyPr vert="horz" wrap="square" lIns="91427" tIns="45713" rIns="91427" bIns="45713" numCol="1" anchor="t" anchorCtr="0" compatLnSpc="1">
            <a:prstTxWarp prst="textNoShape">
              <a:avLst/>
            </a:prstTxWarp>
          </a:bodyPr>
          <a:lstStyle/>
          <a:p>
            <a:endParaRPr lang="en-US">
              <a:solidFill>
                <a:srgbClr val="505050"/>
              </a:solidFill>
              <a:latin typeface="+mj-lt"/>
            </a:endParaRPr>
          </a:p>
        </p:txBody>
      </p:sp>
      <p:grpSp>
        <p:nvGrpSpPr>
          <p:cNvPr id="59" name="Group 58"/>
          <p:cNvGrpSpPr/>
          <p:nvPr/>
        </p:nvGrpSpPr>
        <p:grpSpPr>
          <a:xfrm>
            <a:off x="5763632" y="144859"/>
            <a:ext cx="1193026" cy="2684906"/>
            <a:chOff x="8101013" y="996950"/>
            <a:chExt cx="2863850" cy="5616576"/>
          </a:xfrm>
        </p:grpSpPr>
        <p:sp>
          <p:nvSpPr>
            <p:cNvPr id="60" name="AutoShape 3"/>
            <p:cNvSpPr>
              <a:spLocks noChangeAspect="1" noChangeArrowheads="1" noTextEdit="1"/>
            </p:cNvSpPr>
            <p:nvPr/>
          </p:nvSpPr>
          <p:spPr bwMode="auto">
            <a:xfrm>
              <a:off x="8101013" y="996950"/>
              <a:ext cx="2863850" cy="561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61" name="Rectangle 60"/>
            <p:cNvSpPr>
              <a:spLocks noChangeArrowheads="1"/>
            </p:cNvSpPr>
            <p:nvPr/>
          </p:nvSpPr>
          <p:spPr bwMode="auto">
            <a:xfrm>
              <a:off x="9428163" y="4424363"/>
              <a:ext cx="169863" cy="21891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62" name="Rectangle 61"/>
            <p:cNvSpPr>
              <a:spLocks noChangeArrowheads="1"/>
            </p:cNvSpPr>
            <p:nvPr/>
          </p:nvSpPr>
          <p:spPr bwMode="auto">
            <a:xfrm>
              <a:off x="9428163" y="4424363"/>
              <a:ext cx="169863" cy="218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63" name="Rectangle 62"/>
            <p:cNvSpPr>
              <a:spLocks noChangeArrowheads="1"/>
            </p:cNvSpPr>
            <p:nvPr/>
          </p:nvSpPr>
          <p:spPr bwMode="auto">
            <a:xfrm>
              <a:off x="8453438" y="3498850"/>
              <a:ext cx="1974850" cy="31146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64" name="Rectangle 63"/>
            <p:cNvSpPr>
              <a:spLocks noChangeArrowheads="1"/>
            </p:cNvSpPr>
            <p:nvPr/>
          </p:nvSpPr>
          <p:spPr bwMode="auto">
            <a:xfrm>
              <a:off x="8453438" y="3498850"/>
              <a:ext cx="1974850" cy="311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65" name="Freeform 64"/>
            <p:cNvSpPr>
              <a:spLocks/>
            </p:cNvSpPr>
            <p:nvPr/>
          </p:nvSpPr>
          <p:spPr bwMode="auto">
            <a:xfrm>
              <a:off x="8453438" y="3830638"/>
              <a:ext cx="1974850" cy="2782888"/>
            </a:xfrm>
            <a:custGeom>
              <a:avLst/>
              <a:gdLst>
                <a:gd name="T0" fmla="*/ 1244 w 1244"/>
                <a:gd name="T1" fmla="*/ 0 h 1753"/>
                <a:gd name="T2" fmla="*/ 0 w 1244"/>
                <a:gd name="T3" fmla="*/ 390 h 1753"/>
                <a:gd name="T4" fmla="*/ 0 w 1244"/>
                <a:gd name="T5" fmla="*/ 1753 h 1753"/>
                <a:gd name="T6" fmla="*/ 1244 w 1244"/>
                <a:gd name="T7" fmla="*/ 1753 h 1753"/>
                <a:gd name="T8" fmla="*/ 1244 w 1244"/>
                <a:gd name="T9" fmla="*/ 0 h 1753"/>
              </a:gdLst>
              <a:ahLst/>
              <a:cxnLst>
                <a:cxn ang="0">
                  <a:pos x="T0" y="T1"/>
                </a:cxn>
                <a:cxn ang="0">
                  <a:pos x="T2" y="T3"/>
                </a:cxn>
                <a:cxn ang="0">
                  <a:pos x="T4" y="T5"/>
                </a:cxn>
                <a:cxn ang="0">
                  <a:pos x="T6" y="T7"/>
                </a:cxn>
                <a:cxn ang="0">
                  <a:pos x="T8" y="T9"/>
                </a:cxn>
              </a:cxnLst>
              <a:rect l="0" t="0" r="r" b="b"/>
              <a:pathLst>
                <a:path w="1244" h="1753">
                  <a:moveTo>
                    <a:pt x="1244" y="0"/>
                  </a:moveTo>
                  <a:lnTo>
                    <a:pt x="0" y="390"/>
                  </a:lnTo>
                  <a:lnTo>
                    <a:pt x="0" y="1753"/>
                  </a:lnTo>
                  <a:lnTo>
                    <a:pt x="1244" y="1753"/>
                  </a:lnTo>
                  <a:lnTo>
                    <a:pt x="1244"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66" name="Freeform 65"/>
            <p:cNvSpPr>
              <a:spLocks/>
            </p:cNvSpPr>
            <p:nvPr/>
          </p:nvSpPr>
          <p:spPr bwMode="auto">
            <a:xfrm>
              <a:off x="8453438" y="3830638"/>
              <a:ext cx="1974850" cy="2782888"/>
            </a:xfrm>
            <a:custGeom>
              <a:avLst/>
              <a:gdLst>
                <a:gd name="T0" fmla="*/ 1244 w 1244"/>
                <a:gd name="T1" fmla="*/ 0 h 1753"/>
                <a:gd name="T2" fmla="*/ 0 w 1244"/>
                <a:gd name="T3" fmla="*/ 390 h 1753"/>
                <a:gd name="T4" fmla="*/ 0 w 1244"/>
                <a:gd name="T5" fmla="*/ 1753 h 1753"/>
                <a:gd name="T6" fmla="*/ 1244 w 1244"/>
                <a:gd name="T7" fmla="*/ 1753 h 1753"/>
                <a:gd name="T8" fmla="*/ 1244 w 1244"/>
                <a:gd name="T9" fmla="*/ 0 h 1753"/>
              </a:gdLst>
              <a:ahLst/>
              <a:cxnLst>
                <a:cxn ang="0">
                  <a:pos x="T0" y="T1"/>
                </a:cxn>
                <a:cxn ang="0">
                  <a:pos x="T2" y="T3"/>
                </a:cxn>
                <a:cxn ang="0">
                  <a:pos x="T4" y="T5"/>
                </a:cxn>
                <a:cxn ang="0">
                  <a:pos x="T6" y="T7"/>
                </a:cxn>
                <a:cxn ang="0">
                  <a:pos x="T8" y="T9"/>
                </a:cxn>
              </a:cxnLst>
              <a:rect l="0" t="0" r="r" b="b"/>
              <a:pathLst>
                <a:path w="1244" h="1753">
                  <a:moveTo>
                    <a:pt x="1244" y="0"/>
                  </a:moveTo>
                  <a:lnTo>
                    <a:pt x="0" y="390"/>
                  </a:lnTo>
                  <a:lnTo>
                    <a:pt x="0" y="1753"/>
                  </a:lnTo>
                  <a:lnTo>
                    <a:pt x="1244" y="1753"/>
                  </a:lnTo>
                  <a:lnTo>
                    <a:pt x="124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67" name="Rectangle 66"/>
            <p:cNvSpPr>
              <a:spLocks noChangeArrowheads="1"/>
            </p:cNvSpPr>
            <p:nvPr/>
          </p:nvSpPr>
          <p:spPr bwMode="auto">
            <a:xfrm>
              <a:off x="8304213" y="3498850"/>
              <a:ext cx="149225" cy="31146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68" name="Rectangle 67"/>
            <p:cNvSpPr>
              <a:spLocks noChangeArrowheads="1"/>
            </p:cNvSpPr>
            <p:nvPr/>
          </p:nvSpPr>
          <p:spPr bwMode="auto">
            <a:xfrm>
              <a:off x="8270876" y="3440113"/>
              <a:ext cx="2190750" cy="587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69" name="Rectangle 68"/>
            <p:cNvSpPr>
              <a:spLocks noChangeArrowheads="1"/>
            </p:cNvSpPr>
            <p:nvPr/>
          </p:nvSpPr>
          <p:spPr bwMode="auto">
            <a:xfrm>
              <a:off x="8270876" y="3400425"/>
              <a:ext cx="2190750" cy="666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70" name="Rectangle 69"/>
            <p:cNvSpPr>
              <a:spLocks noChangeArrowheads="1"/>
            </p:cNvSpPr>
            <p:nvPr/>
          </p:nvSpPr>
          <p:spPr bwMode="auto">
            <a:xfrm>
              <a:off x="8624888" y="3687763"/>
              <a:ext cx="11747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71" name="Rectangle 70"/>
            <p:cNvSpPr>
              <a:spLocks noChangeArrowheads="1"/>
            </p:cNvSpPr>
            <p:nvPr/>
          </p:nvSpPr>
          <p:spPr bwMode="auto">
            <a:xfrm>
              <a:off x="8847138" y="3687763"/>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72" name="Rectangle 71"/>
            <p:cNvSpPr>
              <a:spLocks noChangeArrowheads="1"/>
            </p:cNvSpPr>
            <p:nvPr/>
          </p:nvSpPr>
          <p:spPr bwMode="auto">
            <a:xfrm>
              <a:off x="9075738" y="3687763"/>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73" name="Rectangle 72"/>
            <p:cNvSpPr>
              <a:spLocks noChangeArrowheads="1"/>
            </p:cNvSpPr>
            <p:nvPr/>
          </p:nvSpPr>
          <p:spPr bwMode="auto">
            <a:xfrm>
              <a:off x="9304338" y="3687763"/>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74" name="Rectangle 73"/>
            <p:cNvSpPr>
              <a:spLocks noChangeArrowheads="1"/>
            </p:cNvSpPr>
            <p:nvPr/>
          </p:nvSpPr>
          <p:spPr bwMode="auto">
            <a:xfrm>
              <a:off x="8624888" y="4151313"/>
              <a:ext cx="117475" cy="298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75" name="Rectangle 74"/>
            <p:cNvSpPr>
              <a:spLocks noChangeArrowheads="1"/>
            </p:cNvSpPr>
            <p:nvPr/>
          </p:nvSpPr>
          <p:spPr bwMode="auto">
            <a:xfrm>
              <a:off x="8847138" y="4151313"/>
              <a:ext cx="123825" cy="298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76" name="Rectangle 75"/>
            <p:cNvSpPr>
              <a:spLocks noChangeArrowheads="1"/>
            </p:cNvSpPr>
            <p:nvPr/>
          </p:nvSpPr>
          <p:spPr bwMode="auto">
            <a:xfrm>
              <a:off x="9075738" y="4151313"/>
              <a:ext cx="123825" cy="298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77" name="Rectangle 21"/>
            <p:cNvSpPr>
              <a:spLocks noChangeArrowheads="1"/>
            </p:cNvSpPr>
            <p:nvPr/>
          </p:nvSpPr>
          <p:spPr bwMode="auto">
            <a:xfrm>
              <a:off x="9304338" y="4151313"/>
              <a:ext cx="123825" cy="298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78" name="Rectangle 22"/>
            <p:cNvSpPr>
              <a:spLocks noChangeArrowheads="1"/>
            </p:cNvSpPr>
            <p:nvPr/>
          </p:nvSpPr>
          <p:spPr bwMode="auto">
            <a:xfrm>
              <a:off x="8624888" y="4619625"/>
              <a:ext cx="11747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79" name="Rectangle 23"/>
            <p:cNvSpPr>
              <a:spLocks noChangeArrowheads="1"/>
            </p:cNvSpPr>
            <p:nvPr/>
          </p:nvSpPr>
          <p:spPr bwMode="auto">
            <a:xfrm>
              <a:off x="8847138" y="4619625"/>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80" name="Rectangle 24"/>
            <p:cNvSpPr>
              <a:spLocks noChangeArrowheads="1"/>
            </p:cNvSpPr>
            <p:nvPr/>
          </p:nvSpPr>
          <p:spPr bwMode="auto">
            <a:xfrm>
              <a:off x="9075738" y="4619625"/>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81" name="Rectangle 25"/>
            <p:cNvSpPr>
              <a:spLocks noChangeArrowheads="1"/>
            </p:cNvSpPr>
            <p:nvPr/>
          </p:nvSpPr>
          <p:spPr bwMode="auto">
            <a:xfrm>
              <a:off x="9304338" y="4619625"/>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82" name="Rectangle 26"/>
            <p:cNvSpPr>
              <a:spLocks noChangeArrowheads="1"/>
            </p:cNvSpPr>
            <p:nvPr/>
          </p:nvSpPr>
          <p:spPr bwMode="auto">
            <a:xfrm>
              <a:off x="8624888" y="5089525"/>
              <a:ext cx="117475" cy="298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83" name="Rectangle 27"/>
            <p:cNvSpPr>
              <a:spLocks noChangeArrowheads="1"/>
            </p:cNvSpPr>
            <p:nvPr/>
          </p:nvSpPr>
          <p:spPr bwMode="auto">
            <a:xfrm>
              <a:off x="8847138" y="5089525"/>
              <a:ext cx="123825" cy="298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84" name="Rectangle 28"/>
            <p:cNvSpPr>
              <a:spLocks noChangeArrowheads="1"/>
            </p:cNvSpPr>
            <p:nvPr/>
          </p:nvSpPr>
          <p:spPr bwMode="auto">
            <a:xfrm>
              <a:off x="9075738" y="5089525"/>
              <a:ext cx="123825" cy="298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85" name="Rectangle 29"/>
            <p:cNvSpPr>
              <a:spLocks noChangeArrowheads="1"/>
            </p:cNvSpPr>
            <p:nvPr/>
          </p:nvSpPr>
          <p:spPr bwMode="auto">
            <a:xfrm>
              <a:off x="9304338" y="5089525"/>
              <a:ext cx="123825" cy="298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86" name="Rectangle 30"/>
            <p:cNvSpPr>
              <a:spLocks noChangeArrowheads="1"/>
            </p:cNvSpPr>
            <p:nvPr/>
          </p:nvSpPr>
          <p:spPr bwMode="auto">
            <a:xfrm>
              <a:off x="8624888" y="5557838"/>
              <a:ext cx="11747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87" name="Rectangle 31"/>
            <p:cNvSpPr>
              <a:spLocks noChangeArrowheads="1"/>
            </p:cNvSpPr>
            <p:nvPr/>
          </p:nvSpPr>
          <p:spPr bwMode="auto">
            <a:xfrm>
              <a:off x="8847138" y="5557838"/>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88" name="Rectangle 32"/>
            <p:cNvSpPr>
              <a:spLocks noChangeArrowheads="1"/>
            </p:cNvSpPr>
            <p:nvPr/>
          </p:nvSpPr>
          <p:spPr bwMode="auto">
            <a:xfrm>
              <a:off x="9075738" y="5557838"/>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89" name="Rectangle 33"/>
            <p:cNvSpPr>
              <a:spLocks noChangeArrowheads="1"/>
            </p:cNvSpPr>
            <p:nvPr/>
          </p:nvSpPr>
          <p:spPr bwMode="auto">
            <a:xfrm>
              <a:off x="9304338" y="5557838"/>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90" name="Rectangle 34"/>
            <p:cNvSpPr>
              <a:spLocks noChangeArrowheads="1"/>
            </p:cNvSpPr>
            <p:nvPr/>
          </p:nvSpPr>
          <p:spPr bwMode="auto">
            <a:xfrm>
              <a:off x="8624888" y="6027738"/>
              <a:ext cx="11747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91" name="Rectangle 35"/>
            <p:cNvSpPr>
              <a:spLocks noChangeArrowheads="1"/>
            </p:cNvSpPr>
            <p:nvPr/>
          </p:nvSpPr>
          <p:spPr bwMode="auto">
            <a:xfrm>
              <a:off x="8847138" y="6027738"/>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92" name="Rectangle 36"/>
            <p:cNvSpPr>
              <a:spLocks noChangeArrowheads="1"/>
            </p:cNvSpPr>
            <p:nvPr/>
          </p:nvSpPr>
          <p:spPr bwMode="auto">
            <a:xfrm>
              <a:off x="9075738" y="6027738"/>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93" name="Rectangle 37"/>
            <p:cNvSpPr>
              <a:spLocks noChangeArrowheads="1"/>
            </p:cNvSpPr>
            <p:nvPr/>
          </p:nvSpPr>
          <p:spPr bwMode="auto">
            <a:xfrm>
              <a:off x="9304338" y="6027738"/>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94" name="Rectangle 38"/>
            <p:cNvSpPr>
              <a:spLocks noChangeArrowheads="1"/>
            </p:cNvSpPr>
            <p:nvPr/>
          </p:nvSpPr>
          <p:spPr bwMode="auto">
            <a:xfrm>
              <a:off x="9526588" y="3687763"/>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95" name="Rectangle 39"/>
            <p:cNvSpPr>
              <a:spLocks noChangeArrowheads="1"/>
            </p:cNvSpPr>
            <p:nvPr/>
          </p:nvSpPr>
          <p:spPr bwMode="auto">
            <a:xfrm>
              <a:off x="9755188" y="3687763"/>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96" name="Rectangle 40"/>
            <p:cNvSpPr>
              <a:spLocks noChangeArrowheads="1"/>
            </p:cNvSpPr>
            <p:nvPr/>
          </p:nvSpPr>
          <p:spPr bwMode="auto">
            <a:xfrm>
              <a:off x="9526588" y="4151313"/>
              <a:ext cx="123825" cy="298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97" name="Rectangle 41"/>
            <p:cNvSpPr>
              <a:spLocks noChangeArrowheads="1"/>
            </p:cNvSpPr>
            <p:nvPr/>
          </p:nvSpPr>
          <p:spPr bwMode="auto">
            <a:xfrm>
              <a:off x="9755188" y="4151313"/>
              <a:ext cx="123825" cy="298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98" name="Rectangle 42"/>
            <p:cNvSpPr>
              <a:spLocks noChangeArrowheads="1"/>
            </p:cNvSpPr>
            <p:nvPr/>
          </p:nvSpPr>
          <p:spPr bwMode="auto">
            <a:xfrm>
              <a:off x="9526588" y="4619625"/>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99" name="Rectangle 43"/>
            <p:cNvSpPr>
              <a:spLocks noChangeArrowheads="1"/>
            </p:cNvSpPr>
            <p:nvPr/>
          </p:nvSpPr>
          <p:spPr bwMode="auto">
            <a:xfrm>
              <a:off x="9755188" y="4619625"/>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00" name="Rectangle 44"/>
            <p:cNvSpPr>
              <a:spLocks noChangeArrowheads="1"/>
            </p:cNvSpPr>
            <p:nvPr/>
          </p:nvSpPr>
          <p:spPr bwMode="auto">
            <a:xfrm>
              <a:off x="9526588" y="5089525"/>
              <a:ext cx="123825" cy="298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01" name="Rectangle 45"/>
            <p:cNvSpPr>
              <a:spLocks noChangeArrowheads="1"/>
            </p:cNvSpPr>
            <p:nvPr/>
          </p:nvSpPr>
          <p:spPr bwMode="auto">
            <a:xfrm>
              <a:off x="9755188" y="5089525"/>
              <a:ext cx="123825" cy="298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02" name="Rectangle 46"/>
            <p:cNvSpPr>
              <a:spLocks noChangeArrowheads="1"/>
            </p:cNvSpPr>
            <p:nvPr/>
          </p:nvSpPr>
          <p:spPr bwMode="auto">
            <a:xfrm>
              <a:off x="9526588" y="5557838"/>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03" name="Rectangle 47"/>
            <p:cNvSpPr>
              <a:spLocks noChangeArrowheads="1"/>
            </p:cNvSpPr>
            <p:nvPr/>
          </p:nvSpPr>
          <p:spPr bwMode="auto">
            <a:xfrm>
              <a:off x="9755188" y="5557838"/>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04" name="Rectangle 48"/>
            <p:cNvSpPr>
              <a:spLocks noChangeArrowheads="1"/>
            </p:cNvSpPr>
            <p:nvPr/>
          </p:nvSpPr>
          <p:spPr bwMode="auto">
            <a:xfrm>
              <a:off x="9526588" y="6027738"/>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05" name="Rectangle 49"/>
            <p:cNvSpPr>
              <a:spLocks noChangeArrowheads="1"/>
            </p:cNvSpPr>
            <p:nvPr/>
          </p:nvSpPr>
          <p:spPr bwMode="auto">
            <a:xfrm>
              <a:off x="9755188" y="6027738"/>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06" name="Rectangle 50"/>
            <p:cNvSpPr>
              <a:spLocks noChangeArrowheads="1"/>
            </p:cNvSpPr>
            <p:nvPr/>
          </p:nvSpPr>
          <p:spPr bwMode="auto">
            <a:xfrm>
              <a:off x="9983788" y="3687763"/>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07" name="Rectangle 51"/>
            <p:cNvSpPr>
              <a:spLocks noChangeArrowheads="1"/>
            </p:cNvSpPr>
            <p:nvPr/>
          </p:nvSpPr>
          <p:spPr bwMode="auto">
            <a:xfrm>
              <a:off x="10212388" y="3687763"/>
              <a:ext cx="125413"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08" name="Rectangle 52"/>
            <p:cNvSpPr>
              <a:spLocks noChangeArrowheads="1"/>
            </p:cNvSpPr>
            <p:nvPr/>
          </p:nvSpPr>
          <p:spPr bwMode="auto">
            <a:xfrm>
              <a:off x="9983788" y="4151313"/>
              <a:ext cx="123825" cy="298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09" name="Rectangle 53"/>
            <p:cNvSpPr>
              <a:spLocks noChangeArrowheads="1"/>
            </p:cNvSpPr>
            <p:nvPr/>
          </p:nvSpPr>
          <p:spPr bwMode="auto">
            <a:xfrm>
              <a:off x="10212388" y="4151313"/>
              <a:ext cx="125413" cy="298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10" name="Rectangle 54"/>
            <p:cNvSpPr>
              <a:spLocks noChangeArrowheads="1"/>
            </p:cNvSpPr>
            <p:nvPr/>
          </p:nvSpPr>
          <p:spPr bwMode="auto">
            <a:xfrm>
              <a:off x="9983788" y="4619625"/>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11" name="Rectangle 55"/>
            <p:cNvSpPr>
              <a:spLocks noChangeArrowheads="1"/>
            </p:cNvSpPr>
            <p:nvPr/>
          </p:nvSpPr>
          <p:spPr bwMode="auto">
            <a:xfrm>
              <a:off x="10212388" y="4619625"/>
              <a:ext cx="125413"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12" name="Rectangle 56"/>
            <p:cNvSpPr>
              <a:spLocks noChangeArrowheads="1"/>
            </p:cNvSpPr>
            <p:nvPr/>
          </p:nvSpPr>
          <p:spPr bwMode="auto">
            <a:xfrm>
              <a:off x="9983788" y="5089525"/>
              <a:ext cx="123825" cy="298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13" name="Rectangle 57"/>
            <p:cNvSpPr>
              <a:spLocks noChangeArrowheads="1"/>
            </p:cNvSpPr>
            <p:nvPr/>
          </p:nvSpPr>
          <p:spPr bwMode="auto">
            <a:xfrm>
              <a:off x="10212388" y="5089525"/>
              <a:ext cx="125413" cy="298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14" name="Rectangle 58"/>
            <p:cNvSpPr>
              <a:spLocks noChangeArrowheads="1"/>
            </p:cNvSpPr>
            <p:nvPr/>
          </p:nvSpPr>
          <p:spPr bwMode="auto">
            <a:xfrm>
              <a:off x="9983788" y="5557838"/>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15" name="Rectangle 59"/>
            <p:cNvSpPr>
              <a:spLocks noChangeArrowheads="1"/>
            </p:cNvSpPr>
            <p:nvPr/>
          </p:nvSpPr>
          <p:spPr bwMode="auto">
            <a:xfrm>
              <a:off x="10212388" y="5557838"/>
              <a:ext cx="125413"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16" name="Rectangle 60"/>
            <p:cNvSpPr>
              <a:spLocks noChangeArrowheads="1"/>
            </p:cNvSpPr>
            <p:nvPr/>
          </p:nvSpPr>
          <p:spPr bwMode="auto">
            <a:xfrm>
              <a:off x="9983788" y="6027738"/>
              <a:ext cx="123825"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17" name="Rectangle 61"/>
            <p:cNvSpPr>
              <a:spLocks noChangeArrowheads="1"/>
            </p:cNvSpPr>
            <p:nvPr/>
          </p:nvSpPr>
          <p:spPr bwMode="auto">
            <a:xfrm>
              <a:off x="10212388" y="6027738"/>
              <a:ext cx="125413" cy="300038"/>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19" name="Freeform 63"/>
            <p:cNvSpPr>
              <a:spLocks/>
            </p:cNvSpPr>
            <p:nvPr/>
          </p:nvSpPr>
          <p:spPr bwMode="auto">
            <a:xfrm>
              <a:off x="9277351" y="3036888"/>
              <a:ext cx="79375" cy="65088"/>
            </a:xfrm>
            <a:custGeom>
              <a:avLst/>
              <a:gdLst>
                <a:gd name="T0" fmla="*/ 50 w 50"/>
                <a:gd name="T1" fmla="*/ 41 h 41"/>
                <a:gd name="T2" fmla="*/ 50 w 50"/>
                <a:gd name="T3" fmla="*/ 0 h 41"/>
                <a:gd name="T4" fmla="*/ 0 w 50"/>
                <a:gd name="T5" fmla="*/ 0 h 41"/>
                <a:gd name="T6" fmla="*/ 0 w 50"/>
                <a:gd name="T7" fmla="*/ 41 h 41"/>
              </a:gdLst>
              <a:ahLst/>
              <a:cxnLst>
                <a:cxn ang="0">
                  <a:pos x="T0" y="T1"/>
                </a:cxn>
                <a:cxn ang="0">
                  <a:pos x="T2" y="T3"/>
                </a:cxn>
                <a:cxn ang="0">
                  <a:pos x="T4" y="T5"/>
                </a:cxn>
                <a:cxn ang="0">
                  <a:pos x="T6" y="T7"/>
                </a:cxn>
              </a:cxnLst>
              <a:rect l="0" t="0" r="r" b="b"/>
              <a:pathLst>
                <a:path w="50" h="41">
                  <a:moveTo>
                    <a:pt x="50" y="41"/>
                  </a:moveTo>
                  <a:lnTo>
                    <a:pt x="50" y="0"/>
                  </a:lnTo>
                  <a:lnTo>
                    <a:pt x="0" y="0"/>
                  </a:lnTo>
                  <a:lnTo>
                    <a:pt x="0" y="4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22" name="Freeform 66"/>
            <p:cNvSpPr>
              <a:spLocks/>
            </p:cNvSpPr>
            <p:nvPr/>
          </p:nvSpPr>
          <p:spPr bwMode="auto">
            <a:xfrm>
              <a:off x="9277351" y="1908175"/>
              <a:ext cx="79375" cy="66675"/>
            </a:xfrm>
            <a:custGeom>
              <a:avLst/>
              <a:gdLst>
                <a:gd name="T0" fmla="*/ 50 w 50"/>
                <a:gd name="T1" fmla="*/ 42 h 42"/>
                <a:gd name="T2" fmla="*/ 50 w 50"/>
                <a:gd name="T3" fmla="*/ 0 h 42"/>
                <a:gd name="T4" fmla="*/ 0 w 50"/>
                <a:gd name="T5" fmla="*/ 0 h 42"/>
                <a:gd name="T6" fmla="*/ 0 w 50"/>
                <a:gd name="T7" fmla="*/ 42 h 42"/>
              </a:gdLst>
              <a:ahLst/>
              <a:cxnLst>
                <a:cxn ang="0">
                  <a:pos x="T0" y="T1"/>
                </a:cxn>
                <a:cxn ang="0">
                  <a:pos x="T2" y="T3"/>
                </a:cxn>
                <a:cxn ang="0">
                  <a:pos x="T4" y="T5"/>
                </a:cxn>
                <a:cxn ang="0">
                  <a:pos x="T6" y="T7"/>
                </a:cxn>
              </a:cxnLst>
              <a:rect l="0" t="0" r="r" b="b"/>
              <a:pathLst>
                <a:path w="50" h="42">
                  <a:moveTo>
                    <a:pt x="50" y="42"/>
                  </a:moveTo>
                  <a:lnTo>
                    <a:pt x="50" y="0"/>
                  </a:lnTo>
                  <a:lnTo>
                    <a:pt x="0" y="0"/>
                  </a:lnTo>
                  <a:lnTo>
                    <a:pt x="0" y="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25" name="Rectangle 73"/>
            <p:cNvSpPr>
              <a:spLocks noChangeArrowheads="1"/>
            </p:cNvSpPr>
            <p:nvPr/>
          </p:nvSpPr>
          <p:spPr bwMode="auto">
            <a:xfrm>
              <a:off x="9813926" y="3355975"/>
              <a:ext cx="85725" cy="71438"/>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34" name="Rectangle 82"/>
            <p:cNvSpPr>
              <a:spLocks noChangeArrowheads="1"/>
            </p:cNvSpPr>
            <p:nvPr/>
          </p:nvSpPr>
          <p:spPr bwMode="auto">
            <a:xfrm>
              <a:off x="9094788" y="1589088"/>
              <a:ext cx="582613" cy="523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sp>
          <p:nvSpPr>
            <p:cNvPr id="135" name="Rectangle 83"/>
            <p:cNvSpPr>
              <a:spLocks noChangeArrowheads="1"/>
            </p:cNvSpPr>
            <p:nvPr/>
          </p:nvSpPr>
          <p:spPr bwMode="auto">
            <a:xfrm>
              <a:off x="9715501" y="1589088"/>
              <a:ext cx="58738" cy="523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505050"/>
                </a:solidFill>
              </a:endParaRPr>
            </a:p>
          </p:txBody>
        </p:sp>
      </p:grpSp>
      <p:sp>
        <p:nvSpPr>
          <p:cNvPr id="151" name="Up Arrow 150"/>
          <p:cNvSpPr/>
          <p:nvPr/>
        </p:nvSpPr>
        <p:spPr bwMode="auto">
          <a:xfrm rot="5400000">
            <a:off x="8140866" y="2279244"/>
            <a:ext cx="282305" cy="726286"/>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2" name="Freeform 128"/>
          <p:cNvSpPr>
            <a:spLocks noChangeAspect="1"/>
          </p:cNvSpPr>
          <p:nvPr/>
        </p:nvSpPr>
        <p:spPr bwMode="black">
          <a:xfrm>
            <a:off x="8777833" y="1753279"/>
            <a:ext cx="2031452" cy="111864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72C6"/>
          </a:solidFill>
          <a:extLst/>
        </p:spPr>
        <p:txBody>
          <a:bodyPr vert="horz" wrap="square" lIns="89591" tIns="44795" rIns="89591" bIns="44795" numCol="1" anchor="b" anchorCtr="1" compatLnSpc="1">
            <a:prstTxWarp prst="textNoShape">
              <a:avLst/>
            </a:prstTxWarp>
          </a:bodyPr>
          <a:lstStyle/>
          <a:p>
            <a:pPr defTabSz="913547">
              <a:defRPr/>
            </a:pPr>
            <a:endParaRPr lang="en-US" sz="1762" kern="0" dirty="0">
              <a:solidFill>
                <a:srgbClr val="FFFFFF"/>
              </a:solidFill>
              <a:latin typeface="+mj-lt"/>
            </a:endParaRPr>
          </a:p>
        </p:txBody>
      </p:sp>
      <p:sp>
        <p:nvSpPr>
          <p:cNvPr id="153" name="TextBox 152"/>
          <p:cNvSpPr txBox="1"/>
          <p:nvPr/>
        </p:nvSpPr>
        <p:spPr>
          <a:xfrm>
            <a:off x="7813822" y="2897904"/>
            <a:ext cx="3837818" cy="221599"/>
          </a:xfrm>
          <a:prstGeom prst="rect">
            <a:avLst/>
          </a:prstGeom>
          <a:noFill/>
        </p:spPr>
        <p:txBody>
          <a:bodyPr wrap="square" lIns="0" tIns="0" rIns="0" bIns="0" rtlCol="0">
            <a:spAutoFit/>
          </a:bodyPr>
          <a:lstStyle/>
          <a:p>
            <a:pPr algn="ctr" defTabSz="932044">
              <a:lnSpc>
                <a:spcPct val="90000"/>
              </a:lnSpc>
            </a:pPr>
            <a:r>
              <a:rPr lang="en-US" sz="1600" b="1" spc="-52" dirty="0">
                <a:solidFill>
                  <a:srgbClr val="505050"/>
                </a:solidFill>
                <a:latin typeface="+mj-lt"/>
              </a:rPr>
              <a:t>Target: Microsoft Azure</a:t>
            </a:r>
            <a:endParaRPr lang="en-US" sz="1600" b="1" spc="-52" baseline="-25000" dirty="0">
              <a:solidFill>
                <a:srgbClr val="505050"/>
              </a:solidFill>
              <a:latin typeface="+mj-lt"/>
            </a:endParaRPr>
          </a:p>
        </p:txBody>
      </p:sp>
      <p:sp>
        <p:nvSpPr>
          <p:cNvPr id="154" name="Freeform 207"/>
          <p:cNvSpPr>
            <a:spLocks noEditPoints="1"/>
          </p:cNvSpPr>
          <p:nvPr/>
        </p:nvSpPr>
        <p:spPr bwMode="gray">
          <a:xfrm>
            <a:off x="9260395" y="2162326"/>
            <a:ext cx="863418" cy="65855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207" tIns="0" rIns="0" bIns="214408" numCol="1" anchor="b" anchorCtr="0" compatLnSpc="1">
            <a:prstTxWarp prst="textNoShape">
              <a:avLst/>
            </a:prstTxWarp>
          </a:bodyPr>
          <a:lstStyle/>
          <a:p>
            <a:pPr defTabSz="932384"/>
            <a:endParaRPr lang="en-US" sz="1428" dirty="0">
              <a:solidFill>
                <a:srgbClr val="EFEFEF"/>
              </a:solidFill>
              <a:latin typeface="+mj-lt"/>
            </a:endParaRPr>
          </a:p>
        </p:txBody>
      </p:sp>
      <p:pic>
        <p:nvPicPr>
          <p:cNvPr id="155" name="Picture 1947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auto">
          <a:xfrm>
            <a:off x="9451141" y="1853869"/>
            <a:ext cx="376520" cy="630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 name="Picture 1947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auto">
          <a:xfrm>
            <a:off x="9613372" y="1956198"/>
            <a:ext cx="376520" cy="630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 name="Freeform 207"/>
          <p:cNvSpPr>
            <a:spLocks noEditPoints="1"/>
          </p:cNvSpPr>
          <p:nvPr/>
        </p:nvSpPr>
        <p:spPr bwMode="gray">
          <a:xfrm>
            <a:off x="6796205" y="2513424"/>
            <a:ext cx="624737" cy="506359"/>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207" tIns="0" rIns="0" bIns="214408" numCol="1" anchor="b" anchorCtr="0" compatLnSpc="1">
            <a:prstTxWarp prst="textNoShape">
              <a:avLst/>
            </a:prstTxWarp>
          </a:bodyPr>
          <a:lstStyle/>
          <a:p>
            <a:pPr defTabSz="932384"/>
            <a:endParaRPr lang="en-US" sz="1428" dirty="0">
              <a:solidFill>
                <a:srgbClr val="EFEFEF"/>
              </a:solidFill>
              <a:latin typeface="+mj-lt"/>
            </a:endParaRPr>
          </a:p>
        </p:txBody>
      </p:sp>
      <p:sp>
        <p:nvSpPr>
          <p:cNvPr id="158" name="Freeform 207"/>
          <p:cNvSpPr>
            <a:spLocks noEditPoints="1"/>
          </p:cNvSpPr>
          <p:nvPr/>
        </p:nvSpPr>
        <p:spPr bwMode="gray">
          <a:xfrm>
            <a:off x="6823464" y="1967565"/>
            <a:ext cx="667450" cy="54714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32207" tIns="0" rIns="0" bIns="214408" numCol="1" anchor="b" anchorCtr="0" compatLnSpc="1">
            <a:prstTxWarp prst="textNoShape">
              <a:avLst/>
            </a:prstTxWarp>
          </a:bodyPr>
          <a:lstStyle/>
          <a:p>
            <a:pPr defTabSz="932384"/>
            <a:endParaRPr lang="en-US" sz="1428" dirty="0">
              <a:solidFill>
                <a:srgbClr val="EFEFEF"/>
              </a:solidFill>
              <a:latin typeface="+mj-lt"/>
            </a:endParaRPr>
          </a:p>
        </p:txBody>
      </p:sp>
      <p:pic>
        <p:nvPicPr>
          <p:cNvPr id="159" name="Picture 1947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auto">
          <a:xfrm>
            <a:off x="6899653" y="1676628"/>
            <a:ext cx="312823" cy="523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 name="Picture 1947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auto">
          <a:xfrm>
            <a:off x="7052031" y="1752817"/>
            <a:ext cx="312823" cy="523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 name="Rectangle 160"/>
          <p:cNvSpPr/>
          <p:nvPr/>
        </p:nvSpPr>
        <p:spPr>
          <a:xfrm>
            <a:off x="2271138" y="1905123"/>
            <a:ext cx="3221404" cy="1138773"/>
          </a:xfrm>
          <a:prstGeom prst="rect">
            <a:avLst/>
          </a:prstGeom>
        </p:spPr>
        <p:txBody>
          <a:bodyPr wrap="square">
            <a:spAutoFit/>
          </a:bodyPr>
          <a:lstStyle/>
          <a:p>
            <a:pPr marL="101580"/>
            <a:r>
              <a:rPr lang="en-US" sz="2400" dirty="0">
                <a:solidFill>
                  <a:srgbClr val="505050"/>
                </a:solidFill>
                <a:latin typeface="+mj-lt"/>
              </a:rPr>
              <a:t>Virtual or Physical machine to </a:t>
            </a:r>
            <a:r>
              <a:rPr lang="en-US" sz="2400" dirty="0" smtClean="0">
                <a:solidFill>
                  <a:srgbClr val="505050"/>
                </a:solidFill>
                <a:latin typeface="+mj-lt"/>
              </a:rPr>
              <a:t>Azure</a:t>
            </a:r>
          </a:p>
          <a:p>
            <a:pPr marL="101580"/>
            <a:r>
              <a:rPr lang="en-US" dirty="0" smtClean="0">
                <a:solidFill>
                  <a:srgbClr val="505050"/>
                </a:solidFill>
                <a:latin typeface="+mj-lt"/>
              </a:rPr>
              <a:t>(VMware &amp; </a:t>
            </a:r>
            <a:r>
              <a:rPr lang="en-US" dirty="0" err="1" smtClean="0">
                <a:solidFill>
                  <a:srgbClr val="505050"/>
                </a:solidFill>
                <a:latin typeface="+mj-lt"/>
              </a:rPr>
              <a:t>Hyper-v</a:t>
            </a:r>
            <a:r>
              <a:rPr lang="en-US" dirty="0" smtClean="0">
                <a:solidFill>
                  <a:srgbClr val="505050"/>
                </a:solidFill>
                <a:latin typeface="+mj-lt"/>
              </a:rPr>
              <a:t>)</a:t>
            </a:r>
            <a:endParaRPr lang="en-US" dirty="0">
              <a:solidFill>
                <a:srgbClr val="505050"/>
              </a:solidFill>
              <a:latin typeface="+mj-lt"/>
            </a:endParaRPr>
          </a:p>
        </p:txBody>
      </p:sp>
      <p:sp>
        <p:nvSpPr>
          <p:cNvPr id="162" name="Rectangle 161"/>
          <p:cNvSpPr/>
          <p:nvPr/>
        </p:nvSpPr>
        <p:spPr>
          <a:xfrm>
            <a:off x="2309389" y="4038758"/>
            <a:ext cx="2813678" cy="470856"/>
          </a:xfrm>
          <a:prstGeom prst="rect">
            <a:avLst/>
          </a:prstGeom>
        </p:spPr>
        <p:txBody>
          <a:bodyPr wrap="square">
            <a:spAutoFit/>
          </a:bodyPr>
          <a:lstStyle/>
          <a:p>
            <a:pPr marL="101580"/>
            <a:r>
              <a:rPr lang="en-US" sz="2400" dirty="0">
                <a:solidFill>
                  <a:srgbClr val="505050"/>
                </a:solidFill>
                <a:latin typeface="+mj-lt"/>
              </a:rPr>
              <a:t>AWS VM to Azure</a:t>
            </a:r>
          </a:p>
        </p:txBody>
      </p:sp>
      <p:sp>
        <p:nvSpPr>
          <p:cNvPr id="163" name="Freeform 9"/>
          <p:cNvSpPr>
            <a:spLocks noEditPoints="1"/>
          </p:cNvSpPr>
          <p:nvPr/>
        </p:nvSpPr>
        <p:spPr bwMode="black">
          <a:xfrm>
            <a:off x="1786962" y="5939295"/>
            <a:ext cx="462375" cy="464253"/>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endParaRPr lang="en-US" sz="2000" dirty="0">
              <a:solidFill>
                <a:srgbClr val="505050"/>
              </a:solidFill>
              <a:latin typeface="+mj-lt"/>
            </a:endParaRPr>
          </a:p>
        </p:txBody>
      </p:sp>
      <p:sp>
        <p:nvSpPr>
          <p:cNvPr id="164" name="Rectangle 163"/>
          <p:cNvSpPr/>
          <p:nvPr/>
        </p:nvSpPr>
        <p:spPr>
          <a:xfrm>
            <a:off x="2341006" y="5907843"/>
            <a:ext cx="2810453" cy="470856"/>
          </a:xfrm>
          <a:prstGeom prst="rect">
            <a:avLst/>
          </a:prstGeom>
        </p:spPr>
        <p:txBody>
          <a:bodyPr wrap="square">
            <a:spAutoFit/>
          </a:bodyPr>
          <a:lstStyle/>
          <a:p>
            <a:pPr marL="101580"/>
            <a:r>
              <a:rPr lang="en-US" sz="2400" dirty="0">
                <a:solidFill>
                  <a:srgbClr val="505050"/>
                </a:solidFill>
                <a:latin typeface="+mj-lt"/>
              </a:rPr>
              <a:t>Azure to Azure</a:t>
            </a:r>
          </a:p>
        </p:txBody>
      </p:sp>
      <p:sp>
        <p:nvSpPr>
          <p:cNvPr id="118" name="TextBox 117"/>
          <p:cNvSpPr txBox="1"/>
          <p:nvPr/>
        </p:nvSpPr>
        <p:spPr>
          <a:xfrm>
            <a:off x="4474295" y="3105300"/>
            <a:ext cx="3837818" cy="221599"/>
          </a:xfrm>
          <a:prstGeom prst="rect">
            <a:avLst/>
          </a:prstGeom>
          <a:noFill/>
        </p:spPr>
        <p:txBody>
          <a:bodyPr wrap="square" lIns="0" tIns="0" rIns="0" bIns="0" rtlCol="0">
            <a:spAutoFit/>
          </a:bodyPr>
          <a:lstStyle/>
          <a:p>
            <a:pPr algn="ctr" defTabSz="932044">
              <a:lnSpc>
                <a:spcPct val="90000"/>
              </a:lnSpc>
            </a:pPr>
            <a:r>
              <a:rPr lang="en-US" sz="1600" b="1" spc="-52" dirty="0">
                <a:solidFill>
                  <a:srgbClr val="505050"/>
                </a:solidFill>
                <a:latin typeface="+mj-lt"/>
              </a:rPr>
              <a:t>Source: On-premise</a:t>
            </a:r>
            <a:endParaRPr lang="en-US" sz="1600" b="1" spc="-52" baseline="-25000" dirty="0">
              <a:solidFill>
                <a:srgbClr val="505050"/>
              </a:solidFill>
              <a:latin typeface="+mj-lt"/>
            </a:endParaRPr>
          </a:p>
        </p:txBody>
      </p:sp>
      <p:pic>
        <p:nvPicPr>
          <p:cNvPr id="3" name="Picture 2"/>
          <p:cNvPicPr>
            <a:picLocks noChangeAspect="1"/>
          </p:cNvPicPr>
          <p:nvPr/>
        </p:nvPicPr>
        <p:blipFill>
          <a:blip r:embed="rId5"/>
          <a:stretch>
            <a:fillRect/>
          </a:stretch>
        </p:blipFill>
        <p:spPr>
          <a:xfrm>
            <a:off x="6785255" y="1181808"/>
            <a:ext cx="742411" cy="554488"/>
          </a:xfrm>
          <a:prstGeom prst="rect">
            <a:avLst/>
          </a:prstGeom>
        </p:spPr>
      </p:pic>
    </p:spTree>
    <p:extLst>
      <p:ext uri="{BB962C8B-B14F-4D97-AF65-F5344CB8AC3E}">
        <p14:creationId xmlns:p14="http://schemas.microsoft.com/office/powerpoint/2010/main" val="607098617"/>
      </p:ext>
    </p:extLst>
  </p:cSld>
  <p:clrMapOvr>
    <a:masterClrMapping/>
  </p:clrMapOvr>
  <p:transition>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rotWithShape="1">
          <a:blip r:embed="rId3" cstate="print">
            <a:extLst>
              <a:ext uri="{28A0092B-C50C-407E-A947-70E740481C1C}">
                <a14:useLocalDpi xmlns:a14="http://schemas.microsoft.com/office/drawing/2010/main" val="0"/>
              </a:ext>
            </a:extLst>
          </a:blip>
          <a:srcRect l="7898" r="47794" b="34718"/>
          <a:stretch/>
        </p:blipFill>
        <p:spPr>
          <a:xfrm>
            <a:off x="2564746" y="6562971"/>
            <a:ext cx="2086951" cy="434233"/>
          </a:xfrm>
          <a:prstGeom prst="rect">
            <a:avLst/>
          </a:prstGeom>
        </p:spPr>
      </p:pic>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l="7898" r="47794"/>
          <a:stretch/>
        </p:blipFill>
        <p:spPr>
          <a:xfrm>
            <a:off x="4626621" y="6074807"/>
            <a:ext cx="3003555" cy="957311"/>
          </a:xfrm>
          <a:prstGeom prst="rect">
            <a:avLst/>
          </a:prstGeom>
        </p:spPr>
      </p:pic>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r="47794"/>
          <a:stretch/>
        </p:blipFill>
        <p:spPr>
          <a:xfrm>
            <a:off x="7327360" y="4889575"/>
            <a:ext cx="6491618" cy="1756047"/>
          </a:xfrm>
          <a:prstGeom prst="rect">
            <a:avLst/>
          </a:prstGeom>
        </p:spPr>
      </p:pic>
      <p:sp>
        <p:nvSpPr>
          <p:cNvPr id="2" name="Title 1"/>
          <p:cNvSpPr>
            <a:spLocks noGrp="1"/>
          </p:cNvSpPr>
          <p:nvPr>
            <p:ph type="title"/>
          </p:nvPr>
        </p:nvSpPr>
        <p:spPr/>
        <p:txBody>
          <a:bodyPr/>
          <a:lstStyle/>
          <a:p>
            <a:r>
              <a:rPr lang="en-US" dirty="0" smtClean="0">
                <a:solidFill>
                  <a:schemeClr val="bg1">
                    <a:lumMod val="50000"/>
                  </a:schemeClr>
                </a:solidFill>
              </a:rPr>
              <a:t>ASR Pricing</a:t>
            </a:r>
            <a:endParaRPr lang="en-US" sz="2400" dirty="0">
              <a:solidFill>
                <a:schemeClr val="bg1">
                  <a:lumMod val="50000"/>
                </a:schemeClr>
              </a:solidFill>
            </a:endParaRPr>
          </a:p>
        </p:txBody>
      </p:sp>
      <p:sp>
        <p:nvSpPr>
          <p:cNvPr id="695" name="Freeform 30"/>
          <p:cNvSpPr>
            <a:spLocks/>
          </p:cNvSpPr>
          <p:nvPr/>
        </p:nvSpPr>
        <p:spPr bwMode="auto">
          <a:xfrm>
            <a:off x="4851496" y="6218267"/>
            <a:ext cx="4374667" cy="783010"/>
          </a:xfrm>
          <a:custGeom>
            <a:avLst/>
            <a:gdLst>
              <a:gd name="T0" fmla="*/ 343 w 555"/>
              <a:gd name="T1" fmla="*/ 21 h 131"/>
              <a:gd name="T2" fmla="*/ 343 w 555"/>
              <a:gd name="T3" fmla="*/ 21 h 131"/>
              <a:gd name="T4" fmla="*/ 0 w 555"/>
              <a:gd name="T5" fmla="*/ 131 h 131"/>
              <a:gd name="T6" fmla="*/ 197 w 555"/>
              <a:gd name="T7" fmla="*/ 131 h 131"/>
              <a:gd name="T8" fmla="*/ 555 w 555"/>
              <a:gd name="T9" fmla="*/ 131 h 131"/>
              <a:gd name="T10" fmla="*/ 343 w 555"/>
              <a:gd name="T11" fmla="*/ 21 h 131"/>
            </a:gdLst>
            <a:ahLst/>
            <a:cxnLst>
              <a:cxn ang="0">
                <a:pos x="T0" y="T1"/>
              </a:cxn>
              <a:cxn ang="0">
                <a:pos x="T2" y="T3"/>
              </a:cxn>
              <a:cxn ang="0">
                <a:pos x="T4" y="T5"/>
              </a:cxn>
              <a:cxn ang="0">
                <a:pos x="T6" y="T7"/>
              </a:cxn>
              <a:cxn ang="0">
                <a:pos x="T8" y="T9"/>
              </a:cxn>
              <a:cxn ang="0">
                <a:pos x="T10" y="T11"/>
              </a:cxn>
            </a:cxnLst>
            <a:rect l="0" t="0" r="r" b="b"/>
            <a:pathLst>
              <a:path w="555" h="131">
                <a:moveTo>
                  <a:pt x="343" y="21"/>
                </a:moveTo>
                <a:cubicBezTo>
                  <a:pt x="343" y="21"/>
                  <a:pt x="343" y="21"/>
                  <a:pt x="343" y="21"/>
                </a:cubicBezTo>
                <a:cubicBezTo>
                  <a:pt x="222" y="0"/>
                  <a:pt x="93" y="37"/>
                  <a:pt x="0" y="131"/>
                </a:cubicBezTo>
                <a:cubicBezTo>
                  <a:pt x="197" y="131"/>
                  <a:pt x="197" y="131"/>
                  <a:pt x="197" y="131"/>
                </a:cubicBezTo>
                <a:cubicBezTo>
                  <a:pt x="555" y="131"/>
                  <a:pt x="555" y="131"/>
                  <a:pt x="555" y="131"/>
                </a:cubicBezTo>
                <a:cubicBezTo>
                  <a:pt x="496" y="70"/>
                  <a:pt x="421" y="34"/>
                  <a:pt x="343"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696" name="Freeform 19"/>
          <p:cNvSpPr>
            <a:spLocks/>
          </p:cNvSpPr>
          <p:nvPr/>
        </p:nvSpPr>
        <p:spPr bwMode="auto">
          <a:xfrm>
            <a:off x="6507829" y="5670618"/>
            <a:ext cx="5926235" cy="1330660"/>
          </a:xfrm>
          <a:custGeom>
            <a:avLst/>
            <a:gdLst>
              <a:gd name="T0" fmla="*/ 0 w 1013"/>
              <a:gd name="T1" fmla="*/ 297 h 297"/>
              <a:gd name="T2" fmla="*/ 0 w 1013"/>
              <a:gd name="T3" fmla="*/ 297 h 297"/>
              <a:gd name="T4" fmla="*/ 1013 w 1013"/>
              <a:gd name="T5" fmla="*/ 297 h 297"/>
              <a:gd name="T6" fmla="*/ 1013 w 1013"/>
              <a:gd name="T7" fmla="*/ 239 h 297"/>
              <a:gd name="T8" fmla="*/ 0 w 1013"/>
              <a:gd name="T9" fmla="*/ 297 h 297"/>
            </a:gdLst>
            <a:ahLst/>
            <a:cxnLst>
              <a:cxn ang="0">
                <a:pos x="T0" y="T1"/>
              </a:cxn>
              <a:cxn ang="0">
                <a:pos x="T2" y="T3"/>
              </a:cxn>
              <a:cxn ang="0">
                <a:pos x="T4" y="T5"/>
              </a:cxn>
              <a:cxn ang="0">
                <a:pos x="T6" y="T7"/>
              </a:cxn>
              <a:cxn ang="0">
                <a:pos x="T8" y="T9"/>
              </a:cxn>
            </a:cxnLst>
            <a:rect l="0" t="0" r="r" b="b"/>
            <a:pathLst>
              <a:path w="1013" h="297">
                <a:moveTo>
                  <a:pt x="0" y="297"/>
                </a:moveTo>
                <a:cubicBezTo>
                  <a:pt x="0" y="297"/>
                  <a:pt x="0" y="297"/>
                  <a:pt x="0" y="297"/>
                </a:cubicBezTo>
                <a:cubicBezTo>
                  <a:pt x="1013" y="297"/>
                  <a:pt x="1013" y="297"/>
                  <a:pt x="1013" y="297"/>
                </a:cubicBezTo>
                <a:cubicBezTo>
                  <a:pt x="1013" y="239"/>
                  <a:pt x="1013" y="239"/>
                  <a:pt x="1013" y="239"/>
                </a:cubicBezTo>
                <a:cubicBezTo>
                  <a:pt x="714" y="0"/>
                  <a:pt x="277" y="19"/>
                  <a:pt x="0" y="29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grpSp>
        <p:nvGrpSpPr>
          <p:cNvPr id="129" name="Group 128"/>
          <p:cNvGrpSpPr/>
          <p:nvPr/>
        </p:nvGrpSpPr>
        <p:grpSpPr>
          <a:xfrm>
            <a:off x="5817820" y="6100036"/>
            <a:ext cx="260180" cy="504943"/>
            <a:chOff x="3316288" y="5391150"/>
            <a:chExt cx="214312" cy="415925"/>
          </a:xfrm>
        </p:grpSpPr>
        <p:sp>
          <p:nvSpPr>
            <p:cNvPr id="130" name="Freeform 5"/>
            <p:cNvSpPr>
              <a:spLocks/>
            </p:cNvSpPr>
            <p:nvPr/>
          </p:nvSpPr>
          <p:spPr bwMode="auto">
            <a:xfrm>
              <a:off x="3405188" y="5645150"/>
              <a:ext cx="41275" cy="161925"/>
            </a:xfrm>
            <a:custGeom>
              <a:avLst/>
              <a:gdLst>
                <a:gd name="T0" fmla="*/ 26 w 26"/>
                <a:gd name="T1" fmla="*/ 102 h 102"/>
                <a:gd name="T2" fmla="*/ 26 w 26"/>
                <a:gd name="T3" fmla="*/ 102 h 102"/>
                <a:gd name="T4" fmla="*/ 0 w 26"/>
                <a:gd name="T5" fmla="*/ 102 h 102"/>
                <a:gd name="T6" fmla="*/ 0 w 26"/>
                <a:gd name="T7" fmla="*/ 0 h 102"/>
                <a:gd name="T8" fmla="*/ 26 w 26"/>
                <a:gd name="T9" fmla="*/ 0 h 102"/>
                <a:gd name="T10" fmla="*/ 26 w 26"/>
                <a:gd name="T11" fmla="*/ 102 h 102"/>
                <a:gd name="T12" fmla="*/ 26 w 26"/>
                <a:gd name="T13" fmla="*/ 102 h 102"/>
                <a:gd name="T14" fmla="*/ 26 w 26"/>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02">
                  <a:moveTo>
                    <a:pt x="26" y="102"/>
                  </a:moveTo>
                  <a:lnTo>
                    <a:pt x="26" y="102"/>
                  </a:lnTo>
                  <a:lnTo>
                    <a:pt x="0" y="102"/>
                  </a:lnTo>
                  <a:lnTo>
                    <a:pt x="0" y="0"/>
                  </a:lnTo>
                  <a:lnTo>
                    <a:pt x="26" y="0"/>
                  </a:lnTo>
                  <a:lnTo>
                    <a:pt x="26" y="102"/>
                  </a:lnTo>
                  <a:lnTo>
                    <a:pt x="26" y="102"/>
                  </a:lnTo>
                  <a:lnTo>
                    <a:pt x="26" y="10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131" name="Freeform 6"/>
            <p:cNvSpPr>
              <a:spLocks/>
            </p:cNvSpPr>
            <p:nvPr/>
          </p:nvSpPr>
          <p:spPr bwMode="auto">
            <a:xfrm>
              <a:off x="3316288" y="5502275"/>
              <a:ext cx="214312" cy="215900"/>
            </a:xfrm>
            <a:custGeom>
              <a:avLst/>
              <a:gdLst>
                <a:gd name="T0" fmla="*/ 97 w 97"/>
                <a:gd name="T1" fmla="*/ 49 h 97"/>
                <a:gd name="T2" fmla="*/ 97 w 97"/>
                <a:gd name="T3" fmla="*/ 49 h 97"/>
                <a:gd name="T4" fmla="*/ 49 w 97"/>
                <a:gd name="T5" fmla="*/ 97 h 97"/>
                <a:gd name="T6" fmla="*/ 0 w 97"/>
                <a:gd name="T7" fmla="*/ 49 h 97"/>
                <a:gd name="T8" fmla="*/ 49 w 97"/>
                <a:gd name="T9" fmla="*/ 0 h 97"/>
                <a:gd name="T10" fmla="*/ 97 w 97"/>
                <a:gd name="T11" fmla="*/ 49 h 97"/>
              </a:gdLst>
              <a:ahLst/>
              <a:cxnLst>
                <a:cxn ang="0">
                  <a:pos x="T0" y="T1"/>
                </a:cxn>
                <a:cxn ang="0">
                  <a:pos x="T2" y="T3"/>
                </a:cxn>
                <a:cxn ang="0">
                  <a:pos x="T4" y="T5"/>
                </a:cxn>
                <a:cxn ang="0">
                  <a:pos x="T6" y="T7"/>
                </a:cxn>
                <a:cxn ang="0">
                  <a:pos x="T8" y="T9"/>
                </a:cxn>
                <a:cxn ang="0">
                  <a:pos x="T10" y="T11"/>
                </a:cxn>
              </a:cxnLst>
              <a:rect l="0" t="0" r="r" b="b"/>
              <a:pathLst>
                <a:path w="97" h="97">
                  <a:moveTo>
                    <a:pt x="97" y="49"/>
                  </a:moveTo>
                  <a:cubicBezTo>
                    <a:pt x="97" y="49"/>
                    <a:pt x="97" y="49"/>
                    <a:pt x="97" y="49"/>
                  </a:cubicBezTo>
                  <a:cubicBezTo>
                    <a:pt x="97" y="75"/>
                    <a:pt x="75" y="97"/>
                    <a:pt x="49" y="97"/>
                  </a:cubicBezTo>
                  <a:cubicBezTo>
                    <a:pt x="22" y="97"/>
                    <a:pt x="0" y="75"/>
                    <a:pt x="0" y="49"/>
                  </a:cubicBezTo>
                  <a:cubicBezTo>
                    <a:pt x="0" y="22"/>
                    <a:pt x="22" y="0"/>
                    <a:pt x="49" y="0"/>
                  </a:cubicBezTo>
                  <a:cubicBezTo>
                    <a:pt x="75" y="0"/>
                    <a:pt x="97" y="22"/>
                    <a:pt x="97" y="49"/>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132" name="Freeform 7"/>
            <p:cNvSpPr>
              <a:spLocks/>
            </p:cNvSpPr>
            <p:nvPr/>
          </p:nvSpPr>
          <p:spPr bwMode="auto">
            <a:xfrm>
              <a:off x="3344863" y="5391150"/>
              <a:ext cx="157162" cy="157162"/>
            </a:xfrm>
            <a:custGeom>
              <a:avLst/>
              <a:gdLst>
                <a:gd name="T0" fmla="*/ 71 w 71"/>
                <a:gd name="T1" fmla="*/ 36 h 71"/>
                <a:gd name="T2" fmla="*/ 71 w 71"/>
                <a:gd name="T3" fmla="*/ 36 h 71"/>
                <a:gd name="T4" fmla="*/ 36 w 71"/>
                <a:gd name="T5" fmla="*/ 71 h 71"/>
                <a:gd name="T6" fmla="*/ 0 w 71"/>
                <a:gd name="T7" fmla="*/ 36 h 71"/>
                <a:gd name="T8" fmla="*/ 36 w 71"/>
                <a:gd name="T9" fmla="*/ 0 h 71"/>
                <a:gd name="T10" fmla="*/ 71 w 71"/>
                <a:gd name="T11" fmla="*/ 36 h 71"/>
              </a:gdLst>
              <a:ahLst/>
              <a:cxnLst>
                <a:cxn ang="0">
                  <a:pos x="T0" y="T1"/>
                </a:cxn>
                <a:cxn ang="0">
                  <a:pos x="T2" y="T3"/>
                </a:cxn>
                <a:cxn ang="0">
                  <a:pos x="T4" y="T5"/>
                </a:cxn>
                <a:cxn ang="0">
                  <a:pos x="T6" y="T7"/>
                </a:cxn>
                <a:cxn ang="0">
                  <a:pos x="T8" y="T9"/>
                </a:cxn>
                <a:cxn ang="0">
                  <a:pos x="T10" y="T11"/>
                </a:cxn>
              </a:cxnLst>
              <a:rect l="0" t="0" r="r" b="b"/>
              <a:pathLst>
                <a:path w="71" h="71">
                  <a:moveTo>
                    <a:pt x="71" y="36"/>
                  </a:moveTo>
                  <a:cubicBezTo>
                    <a:pt x="71" y="36"/>
                    <a:pt x="71" y="36"/>
                    <a:pt x="71" y="36"/>
                  </a:cubicBezTo>
                  <a:cubicBezTo>
                    <a:pt x="71" y="55"/>
                    <a:pt x="55" y="71"/>
                    <a:pt x="36" y="71"/>
                  </a:cubicBezTo>
                  <a:cubicBezTo>
                    <a:pt x="16" y="71"/>
                    <a:pt x="0" y="55"/>
                    <a:pt x="0" y="36"/>
                  </a:cubicBezTo>
                  <a:cubicBezTo>
                    <a:pt x="0" y="16"/>
                    <a:pt x="16" y="0"/>
                    <a:pt x="36" y="0"/>
                  </a:cubicBezTo>
                  <a:cubicBezTo>
                    <a:pt x="55" y="0"/>
                    <a:pt x="71" y="16"/>
                    <a:pt x="71" y="3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grpSp>
      <p:grpSp>
        <p:nvGrpSpPr>
          <p:cNvPr id="137" name="Group 136"/>
          <p:cNvGrpSpPr/>
          <p:nvPr/>
        </p:nvGrpSpPr>
        <p:grpSpPr>
          <a:xfrm>
            <a:off x="10626513" y="5709134"/>
            <a:ext cx="260180" cy="504943"/>
            <a:chOff x="3316288" y="5391150"/>
            <a:chExt cx="214312" cy="415925"/>
          </a:xfrm>
        </p:grpSpPr>
        <p:sp>
          <p:nvSpPr>
            <p:cNvPr id="138" name="Freeform 5"/>
            <p:cNvSpPr>
              <a:spLocks/>
            </p:cNvSpPr>
            <p:nvPr/>
          </p:nvSpPr>
          <p:spPr bwMode="auto">
            <a:xfrm>
              <a:off x="3405188" y="5645150"/>
              <a:ext cx="41275" cy="161925"/>
            </a:xfrm>
            <a:custGeom>
              <a:avLst/>
              <a:gdLst>
                <a:gd name="T0" fmla="*/ 26 w 26"/>
                <a:gd name="T1" fmla="*/ 102 h 102"/>
                <a:gd name="T2" fmla="*/ 26 w 26"/>
                <a:gd name="T3" fmla="*/ 102 h 102"/>
                <a:gd name="T4" fmla="*/ 0 w 26"/>
                <a:gd name="T5" fmla="*/ 102 h 102"/>
                <a:gd name="T6" fmla="*/ 0 w 26"/>
                <a:gd name="T7" fmla="*/ 0 h 102"/>
                <a:gd name="T8" fmla="*/ 26 w 26"/>
                <a:gd name="T9" fmla="*/ 0 h 102"/>
                <a:gd name="T10" fmla="*/ 26 w 26"/>
                <a:gd name="T11" fmla="*/ 102 h 102"/>
                <a:gd name="T12" fmla="*/ 26 w 26"/>
                <a:gd name="T13" fmla="*/ 102 h 102"/>
                <a:gd name="T14" fmla="*/ 26 w 26"/>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02">
                  <a:moveTo>
                    <a:pt x="26" y="102"/>
                  </a:moveTo>
                  <a:lnTo>
                    <a:pt x="26" y="102"/>
                  </a:lnTo>
                  <a:lnTo>
                    <a:pt x="0" y="102"/>
                  </a:lnTo>
                  <a:lnTo>
                    <a:pt x="0" y="0"/>
                  </a:lnTo>
                  <a:lnTo>
                    <a:pt x="26" y="0"/>
                  </a:lnTo>
                  <a:lnTo>
                    <a:pt x="26" y="102"/>
                  </a:lnTo>
                  <a:lnTo>
                    <a:pt x="26" y="102"/>
                  </a:lnTo>
                  <a:lnTo>
                    <a:pt x="26" y="10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139" name="Freeform 6"/>
            <p:cNvSpPr>
              <a:spLocks/>
            </p:cNvSpPr>
            <p:nvPr/>
          </p:nvSpPr>
          <p:spPr bwMode="auto">
            <a:xfrm>
              <a:off x="3316288" y="5502275"/>
              <a:ext cx="214312" cy="215900"/>
            </a:xfrm>
            <a:custGeom>
              <a:avLst/>
              <a:gdLst>
                <a:gd name="T0" fmla="*/ 97 w 97"/>
                <a:gd name="T1" fmla="*/ 49 h 97"/>
                <a:gd name="T2" fmla="*/ 97 w 97"/>
                <a:gd name="T3" fmla="*/ 49 h 97"/>
                <a:gd name="T4" fmla="*/ 49 w 97"/>
                <a:gd name="T5" fmla="*/ 97 h 97"/>
                <a:gd name="T6" fmla="*/ 0 w 97"/>
                <a:gd name="T7" fmla="*/ 49 h 97"/>
                <a:gd name="T8" fmla="*/ 49 w 97"/>
                <a:gd name="T9" fmla="*/ 0 h 97"/>
                <a:gd name="T10" fmla="*/ 97 w 97"/>
                <a:gd name="T11" fmla="*/ 49 h 97"/>
              </a:gdLst>
              <a:ahLst/>
              <a:cxnLst>
                <a:cxn ang="0">
                  <a:pos x="T0" y="T1"/>
                </a:cxn>
                <a:cxn ang="0">
                  <a:pos x="T2" y="T3"/>
                </a:cxn>
                <a:cxn ang="0">
                  <a:pos x="T4" y="T5"/>
                </a:cxn>
                <a:cxn ang="0">
                  <a:pos x="T6" y="T7"/>
                </a:cxn>
                <a:cxn ang="0">
                  <a:pos x="T8" y="T9"/>
                </a:cxn>
                <a:cxn ang="0">
                  <a:pos x="T10" y="T11"/>
                </a:cxn>
              </a:cxnLst>
              <a:rect l="0" t="0" r="r" b="b"/>
              <a:pathLst>
                <a:path w="97" h="97">
                  <a:moveTo>
                    <a:pt x="97" y="49"/>
                  </a:moveTo>
                  <a:cubicBezTo>
                    <a:pt x="97" y="49"/>
                    <a:pt x="97" y="49"/>
                    <a:pt x="97" y="49"/>
                  </a:cubicBezTo>
                  <a:cubicBezTo>
                    <a:pt x="97" y="75"/>
                    <a:pt x="75" y="97"/>
                    <a:pt x="49" y="97"/>
                  </a:cubicBezTo>
                  <a:cubicBezTo>
                    <a:pt x="22" y="97"/>
                    <a:pt x="0" y="75"/>
                    <a:pt x="0" y="49"/>
                  </a:cubicBezTo>
                  <a:cubicBezTo>
                    <a:pt x="0" y="22"/>
                    <a:pt x="22" y="0"/>
                    <a:pt x="49" y="0"/>
                  </a:cubicBezTo>
                  <a:cubicBezTo>
                    <a:pt x="75" y="0"/>
                    <a:pt x="97" y="22"/>
                    <a:pt x="97" y="49"/>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sp>
          <p:nvSpPr>
            <p:cNvPr id="140" name="Freeform 7"/>
            <p:cNvSpPr>
              <a:spLocks/>
            </p:cNvSpPr>
            <p:nvPr/>
          </p:nvSpPr>
          <p:spPr bwMode="auto">
            <a:xfrm>
              <a:off x="3344863" y="5391150"/>
              <a:ext cx="157162" cy="157162"/>
            </a:xfrm>
            <a:custGeom>
              <a:avLst/>
              <a:gdLst>
                <a:gd name="T0" fmla="*/ 71 w 71"/>
                <a:gd name="T1" fmla="*/ 36 h 71"/>
                <a:gd name="T2" fmla="*/ 71 w 71"/>
                <a:gd name="T3" fmla="*/ 36 h 71"/>
                <a:gd name="T4" fmla="*/ 36 w 71"/>
                <a:gd name="T5" fmla="*/ 71 h 71"/>
                <a:gd name="T6" fmla="*/ 0 w 71"/>
                <a:gd name="T7" fmla="*/ 36 h 71"/>
                <a:gd name="T8" fmla="*/ 36 w 71"/>
                <a:gd name="T9" fmla="*/ 0 h 71"/>
                <a:gd name="T10" fmla="*/ 71 w 71"/>
                <a:gd name="T11" fmla="*/ 36 h 71"/>
              </a:gdLst>
              <a:ahLst/>
              <a:cxnLst>
                <a:cxn ang="0">
                  <a:pos x="T0" y="T1"/>
                </a:cxn>
                <a:cxn ang="0">
                  <a:pos x="T2" y="T3"/>
                </a:cxn>
                <a:cxn ang="0">
                  <a:pos x="T4" y="T5"/>
                </a:cxn>
                <a:cxn ang="0">
                  <a:pos x="T6" y="T7"/>
                </a:cxn>
                <a:cxn ang="0">
                  <a:pos x="T8" y="T9"/>
                </a:cxn>
                <a:cxn ang="0">
                  <a:pos x="T10" y="T11"/>
                </a:cxn>
              </a:cxnLst>
              <a:rect l="0" t="0" r="r" b="b"/>
              <a:pathLst>
                <a:path w="71" h="71">
                  <a:moveTo>
                    <a:pt x="71" y="36"/>
                  </a:moveTo>
                  <a:cubicBezTo>
                    <a:pt x="71" y="36"/>
                    <a:pt x="71" y="36"/>
                    <a:pt x="71" y="36"/>
                  </a:cubicBezTo>
                  <a:cubicBezTo>
                    <a:pt x="71" y="55"/>
                    <a:pt x="55" y="71"/>
                    <a:pt x="36" y="71"/>
                  </a:cubicBezTo>
                  <a:cubicBezTo>
                    <a:pt x="16" y="71"/>
                    <a:pt x="0" y="55"/>
                    <a:pt x="0" y="36"/>
                  </a:cubicBezTo>
                  <a:cubicBezTo>
                    <a:pt x="0" y="16"/>
                    <a:pt x="16" y="0"/>
                    <a:pt x="36" y="0"/>
                  </a:cubicBezTo>
                  <a:cubicBezTo>
                    <a:pt x="55" y="0"/>
                    <a:pt x="71" y="16"/>
                    <a:pt x="71" y="3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505050"/>
                </a:solidFill>
              </a:endParaRPr>
            </a:p>
          </p:txBody>
        </p:sp>
      </p:grpSp>
      <p:sp>
        <p:nvSpPr>
          <p:cNvPr id="142" name="TextBox 141"/>
          <p:cNvSpPr txBox="1"/>
          <p:nvPr/>
        </p:nvSpPr>
        <p:spPr>
          <a:xfrm>
            <a:off x="1171607" y="1541907"/>
            <a:ext cx="10047451" cy="4558128"/>
          </a:xfrm>
          <a:prstGeom prst="rect">
            <a:avLst/>
          </a:prstGeom>
          <a:noFill/>
        </p:spPr>
        <p:txBody>
          <a:bodyPr wrap="square" lIns="182854" tIns="146283" rIns="182854" bIns="146283" rtlCol="0">
            <a:spAutoFit/>
          </a:bodyPr>
          <a:lstStyle/>
          <a:p>
            <a:pPr>
              <a:lnSpc>
                <a:spcPct val="90000"/>
              </a:lnSpc>
              <a:spcAft>
                <a:spcPts val="600"/>
              </a:spcAft>
            </a:pPr>
            <a:r>
              <a:rPr lang="en-US" sz="3200" dirty="0">
                <a:gradFill>
                  <a:gsLst>
                    <a:gs pos="2917">
                      <a:srgbClr val="505050"/>
                    </a:gs>
                    <a:gs pos="30000">
                      <a:srgbClr val="505050"/>
                    </a:gs>
                  </a:gsLst>
                  <a:lin ang="5400000" scaled="0"/>
                </a:gradFill>
                <a:latin typeface="+mj-lt"/>
              </a:rPr>
              <a:t>Free protection for </a:t>
            </a:r>
            <a:r>
              <a:rPr lang="en-US" sz="3200" i="1" dirty="0">
                <a:gradFill>
                  <a:gsLst>
                    <a:gs pos="2917">
                      <a:srgbClr val="505050"/>
                    </a:gs>
                    <a:gs pos="30000">
                      <a:srgbClr val="505050"/>
                    </a:gs>
                  </a:gsLst>
                  <a:lin ang="5400000" scaled="0"/>
                </a:gradFill>
                <a:latin typeface="+mj-lt"/>
              </a:rPr>
              <a:t>any </a:t>
            </a:r>
            <a:r>
              <a:rPr lang="en-US" sz="3200" dirty="0">
                <a:gradFill>
                  <a:gsLst>
                    <a:gs pos="2917">
                      <a:srgbClr val="505050"/>
                    </a:gs>
                    <a:gs pos="30000">
                      <a:srgbClr val="505050"/>
                    </a:gs>
                  </a:gsLst>
                  <a:lin ang="5400000" scaled="0"/>
                </a:gradFill>
                <a:latin typeface="+mj-lt"/>
              </a:rPr>
              <a:t>server for the first 31 days – for both migration and recovery</a:t>
            </a:r>
          </a:p>
          <a:p>
            <a:pPr>
              <a:lnSpc>
                <a:spcPct val="90000"/>
              </a:lnSpc>
              <a:spcAft>
                <a:spcPts val="600"/>
              </a:spcAft>
            </a:pPr>
            <a:endParaRPr lang="en-US" sz="3200" dirty="0">
              <a:gradFill>
                <a:gsLst>
                  <a:gs pos="2917">
                    <a:srgbClr val="505050"/>
                  </a:gs>
                  <a:gs pos="30000">
                    <a:srgbClr val="505050"/>
                  </a:gs>
                </a:gsLst>
                <a:lin ang="5400000" scaled="0"/>
              </a:gradFill>
              <a:latin typeface="+mj-lt"/>
            </a:endParaRPr>
          </a:p>
          <a:p>
            <a:pPr>
              <a:lnSpc>
                <a:spcPct val="90000"/>
              </a:lnSpc>
              <a:spcAft>
                <a:spcPts val="600"/>
              </a:spcAft>
            </a:pPr>
            <a:r>
              <a:rPr lang="en-US" sz="3200" dirty="0">
                <a:gradFill>
                  <a:gsLst>
                    <a:gs pos="2917">
                      <a:srgbClr val="505050"/>
                    </a:gs>
                    <a:gs pos="30000">
                      <a:srgbClr val="505050"/>
                    </a:gs>
                  </a:gsLst>
                  <a:lin ang="5400000" scaled="0"/>
                </a:gradFill>
                <a:latin typeface="+mj-lt"/>
              </a:rPr>
              <a:t>No additional cost to migrate servers to Azure when migration is completed within the first 31 days – only pay for resources that you consume in Azure</a:t>
            </a:r>
          </a:p>
          <a:p>
            <a:pPr>
              <a:lnSpc>
                <a:spcPct val="90000"/>
              </a:lnSpc>
              <a:spcAft>
                <a:spcPts val="600"/>
              </a:spcAft>
            </a:pPr>
            <a:endParaRPr lang="en-US" sz="3200" dirty="0">
              <a:gradFill>
                <a:gsLst>
                  <a:gs pos="2917">
                    <a:srgbClr val="505050"/>
                  </a:gs>
                  <a:gs pos="30000">
                    <a:srgbClr val="505050"/>
                  </a:gs>
                </a:gsLst>
                <a:lin ang="5400000" scaled="0"/>
              </a:gradFill>
              <a:latin typeface="+mj-lt"/>
            </a:endParaRPr>
          </a:p>
          <a:p>
            <a:pPr>
              <a:lnSpc>
                <a:spcPct val="90000"/>
              </a:lnSpc>
              <a:spcAft>
                <a:spcPts val="600"/>
              </a:spcAft>
            </a:pPr>
            <a:r>
              <a:rPr lang="en-US" sz="3200" dirty="0">
                <a:gradFill>
                  <a:gsLst>
                    <a:gs pos="2917">
                      <a:srgbClr val="505050"/>
                    </a:gs>
                    <a:gs pos="30000">
                      <a:srgbClr val="505050"/>
                    </a:gs>
                  </a:gsLst>
                  <a:lin ang="5400000" scaled="0"/>
                </a:gradFill>
                <a:latin typeface="+mj-lt"/>
              </a:rPr>
              <a:t>Standard ASR pricing applies after 31 days </a:t>
            </a:r>
          </a:p>
          <a:p>
            <a:pPr>
              <a:lnSpc>
                <a:spcPct val="90000"/>
              </a:lnSpc>
              <a:spcAft>
                <a:spcPts val="600"/>
              </a:spcAft>
            </a:pPr>
            <a:endParaRPr lang="en-US" sz="2400" dirty="0">
              <a:gradFill>
                <a:gsLst>
                  <a:gs pos="2917">
                    <a:srgbClr val="505050"/>
                  </a:gs>
                  <a:gs pos="30000">
                    <a:srgbClr val="505050"/>
                  </a:gs>
                </a:gsLst>
                <a:lin ang="5400000" scaled="0"/>
              </a:gradFill>
            </a:endParaRPr>
          </a:p>
        </p:txBody>
      </p:sp>
      <p:sp>
        <p:nvSpPr>
          <p:cNvPr id="143" name="Freeform 9"/>
          <p:cNvSpPr>
            <a:spLocks noEditPoints="1"/>
          </p:cNvSpPr>
          <p:nvPr/>
        </p:nvSpPr>
        <p:spPr bwMode="black">
          <a:xfrm>
            <a:off x="709234" y="1717176"/>
            <a:ext cx="462375" cy="464253"/>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endParaRPr lang="en-US" sz="2000" dirty="0">
              <a:solidFill>
                <a:srgbClr val="505050"/>
              </a:solidFill>
            </a:endParaRPr>
          </a:p>
        </p:txBody>
      </p:sp>
      <p:sp>
        <p:nvSpPr>
          <p:cNvPr id="144" name="Freeform 9"/>
          <p:cNvSpPr>
            <a:spLocks noEditPoints="1"/>
          </p:cNvSpPr>
          <p:nvPr/>
        </p:nvSpPr>
        <p:spPr bwMode="black">
          <a:xfrm>
            <a:off x="709233" y="3150821"/>
            <a:ext cx="462375" cy="464253"/>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endParaRPr lang="en-US" sz="2000" dirty="0">
              <a:solidFill>
                <a:srgbClr val="505050"/>
              </a:solidFill>
            </a:endParaRPr>
          </a:p>
        </p:txBody>
      </p:sp>
      <p:sp>
        <p:nvSpPr>
          <p:cNvPr id="145" name="Freeform 9"/>
          <p:cNvSpPr>
            <a:spLocks noEditPoints="1"/>
          </p:cNvSpPr>
          <p:nvPr/>
        </p:nvSpPr>
        <p:spPr bwMode="black">
          <a:xfrm>
            <a:off x="709232" y="5043158"/>
            <a:ext cx="462375" cy="464253"/>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endParaRPr lang="en-US" sz="2000" dirty="0">
              <a:solidFill>
                <a:srgbClr val="505050"/>
              </a:solidFill>
            </a:endParaRPr>
          </a:p>
        </p:txBody>
      </p:sp>
    </p:spTree>
    <p:extLst>
      <p:ext uri="{BB962C8B-B14F-4D97-AF65-F5344CB8AC3E}">
        <p14:creationId xmlns:p14="http://schemas.microsoft.com/office/powerpoint/2010/main" val="3233806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animBg="1"/>
      <p:bldP spid="144" grpId="0" animBg="1"/>
      <p:bldP spid="145"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278015" y="266340"/>
            <a:ext cx="11388520" cy="998976"/>
          </a:xfrm>
        </p:spPr>
        <p:txBody>
          <a:bodyPr/>
          <a:lstStyle/>
          <a:p>
            <a:r>
              <a:rPr lang="en-US" sz="4799" dirty="0" smtClean="0">
                <a:solidFill>
                  <a:schemeClr val="bg1">
                    <a:lumMod val="50000"/>
                  </a:schemeClr>
                </a:solidFill>
              </a:rPr>
              <a:t>How ASR works</a:t>
            </a:r>
            <a:endParaRPr lang="en-US" dirty="0">
              <a:solidFill>
                <a:schemeClr val="bg1">
                  <a:lumMod val="50000"/>
                </a:schemeClr>
              </a:solidFill>
            </a:endParaRPr>
          </a:p>
        </p:txBody>
      </p:sp>
      <p:sp>
        <p:nvSpPr>
          <p:cNvPr id="29" name="TextBox 28"/>
          <p:cNvSpPr txBox="1"/>
          <p:nvPr/>
        </p:nvSpPr>
        <p:spPr>
          <a:xfrm>
            <a:off x="8220682" y="5112507"/>
            <a:ext cx="2985253" cy="383813"/>
          </a:xfrm>
          <a:prstGeom prst="rect">
            <a:avLst/>
          </a:prstGeom>
          <a:noFill/>
        </p:spPr>
        <p:txBody>
          <a:bodyPr wrap="square" lIns="0" tIns="0" rIns="0" bIns="0" rtlCol="0">
            <a:spAutoFit/>
          </a:bodyPr>
          <a:lstStyle/>
          <a:p>
            <a:pPr algn="ctr" defTabSz="932044">
              <a:lnSpc>
                <a:spcPct val="90000"/>
              </a:lnSpc>
            </a:pPr>
            <a:r>
              <a:rPr lang="en-US" sz="2717" b="1" spc="-52" dirty="0">
                <a:solidFill>
                  <a:srgbClr val="47D8FF"/>
                </a:solidFill>
              </a:rPr>
              <a:t>Microsoft Azure</a:t>
            </a:r>
            <a:endParaRPr lang="en-US" sz="2717" b="1" spc="-52" baseline="-25000" dirty="0">
              <a:solidFill>
                <a:srgbClr val="47D8FF"/>
              </a:solidFill>
            </a:endParaRPr>
          </a:p>
        </p:txBody>
      </p:sp>
      <p:sp>
        <p:nvSpPr>
          <p:cNvPr id="52" name="TextBox 51"/>
          <p:cNvSpPr txBox="1"/>
          <p:nvPr/>
        </p:nvSpPr>
        <p:spPr>
          <a:xfrm>
            <a:off x="5553729" y="3989000"/>
            <a:ext cx="838662" cy="422593"/>
          </a:xfrm>
          <a:prstGeom prst="rect">
            <a:avLst/>
          </a:prstGeom>
          <a:noFill/>
        </p:spPr>
        <p:txBody>
          <a:bodyPr wrap="square" lIns="0" tIns="0" rIns="0" bIns="0" rtlCol="0">
            <a:spAutoFit/>
          </a:bodyPr>
          <a:lstStyle/>
          <a:p>
            <a:pPr algn="ctr" defTabSz="932044">
              <a:lnSpc>
                <a:spcPct val="90000"/>
              </a:lnSpc>
            </a:pPr>
            <a:r>
              <a:rPr lang="en-US" sz="1496" b="1" spc="-52" dirty="0">
                <a:solidFill>
                  <a:srgbClr val="505050"/>
                </a:solidFill>
              </a:rPr>
              <a:t>Data Channel</a:t>
            </a:r>
            <a:endParaRPr lang="en-US" sz="1496" b="1" spc="-52" baseline="-25000" dirty="0">
              <a:solidFill>
                <a:srgbClr val="505050"/>
              </a:solidFill>
            </a:endParaRPr>
          </a:p>
        </p:txBody>
      </p:sp>
      <p:grpSp>
        <p:nvGrpSpPr>
          <p:cNvPr id="14" name="Group 13"/>
          <p:cNvGrpSpPr/>
          <p:nvPr/>
        </p:nvGrpSpPr>
        <p:grpSpPr>
          <a:xfrm>
            <a:off x="5073775" y="2467754"/>
            <a:ext cx="1830166" cy="1179494"/>
            <a:chOff x="3509717" y="1385758"/>
            <a:chExt cx="1896509" cy="1222249"/>
          </a:xfrm>
        </p:grpSpPr>
        <p:sp>
          <p:nvSpPr>
            <p:cNvPr id="23" name="Freeform 95"/>
            <p:cNvSpPr>
              <a:spLocks/>
            </p:cNvSpPr>
            <p:nvPr/>
          </p:nvSpPr>
          <p:spPr bwMode="auto">
            <a:xfrm flipH="1">
              <a:off x="3563970" y="1385758"/>
              <a:ext cx="1755272" cy="113990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3" tIns="46599" rIns="93193" bIns="46599" numCol="1" anchor="t" anchorCtr="0" compatLnSpc="1">
              <a:prstTxWarp prst="textNoShape">
                <a:avLst/>
              </a:prstTxWarp>
            </a:bodyPr>
            <a:lstStyle/>
            <a:p>
              <a:pPr defTabSz="931820"/>
              <a:endParaRPr lang="en-US" sz="1836" kern="0">
                <a:solidFill>
                  <a:srgbClr val="505050"/>
                </a:solidFill>
              </a:endParaRPr>
            </a:p>
          </p:txBody>
        </p:sp>
        <p:sp>
          <p:nvSpPr>
            <p:cNvPr id="24" name="TextBox 23"/>
            <p:cNvSpPr txBox="1"/>
            <p:nvPr/>
          </p:nvSpPr>
          <p:spPr>
            <a:xfrm>
              <a:off x="3509717" y="1884265"/>
              <a:ext cx="1896509" cy="723742"/>
            </a:xfrm>
            <a:prstGeom prst="rect">
              <a:avLst/>
            </a:prstGeom>
            <a:noFill/>
            <a:ln>
              <a:noFill/>
            </a:ln>
          </p:spPr>
          <p:txBody>
            <a:bodyPr wrap="none" lIns="182699" tIns="146159" rIns="182699" bIns="146159" rtlCol="0">
              <a:spAutoFit/>
            </a:bodyPr>
            <a:lstStyle/>
            <a:p>
              <a:pPr algn="ctr" defTabSz="930940">
                <a:lnSpc>
                  <a:spcPct val="90000"/>
                </a:lnSpc>
                <a:spcAft>
                  <a:spcPts val="600"/>
                </a:spcAft>
              </a:pPr>
              <a:r>
                <a:rPr lang="en-US" sz="1428" b="1" kern="0" dirty="0">
                  <a:solidFill>
                    <a:srgbClr val="FFFFFF"/>
                  </a:solidFill>
                </a:rPr>
                <a:t>Microsoft Azure </a:t>
              </a:r>
              <a:br>
                <a:rPr lang="en-US" sz="1428" b="1" kern="0" dirty="0">
                  <a:solidFill>
                    <a:srgbClr val="FFFFFF"/>
                  </a:solidFill>
                </a:rPr>
              </a:br>
              <a:r>
                <a:rPr lang="en-US" sz="1428" b="1" kern="0" dirty="0">
                  <a:solidFill>
                    <a:srgbClr val="FFFFFF"/>
                  </a:solidFill>
                </a:rPr>
                <a:t>Site Recovery</a:t>
              </a:r>
            </a:p>
          </p:txBody>
        </p:sp>
      </p:grpSp>
      <p:grpSp>
        <p:nvGrpSpPr>
          <p:cNvPr id="65" name="Group 64"/>
          <p:cNvGrpSpPr/>
          <p:nvPr/>
        </p:nvGrpSpPr>
        <p:grpSpPr>
          <a:xfrm>
            <a:off x="3535558" y="6070418"/>
            <a:ext cx="2504791" cy="739513"/>
            <a:chOff x="236883" y="4419033"/>
            <a:chExt cx="1842709" cy="544040"/>
          </a:xfrm>
        </p:grpSpPr>
        <p:sp>
          <p:nvSpPr>
            <p:cNvPr id="57" name="Freeform 5"/>
            <p:cNvSpPr>
              <a:spLocks noEditPoints="1"/>
            </p:cNvSpPr>
            <p:nvPr/>
          </p:nvSpPr>
          <p:spPr bwMode="auto">
            <a:xfrm>
              <a:off x="236883" y="4419033"/>
              <a:ext cx="284072" cy="54404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accent6"/>
            </a:solidFill>
            <a:ln w="12700" cap="flat" cmpd="sng">
              <a:solidFill>
                <a:srgbClr val="FFFFFF"/>
              </a:solidFill>
              <a:prstDash val="solid"/>
              <a:miter lim="800000"/>
              <a:headEnd/>
              <a:tailEnd/>
            </a:ln>
          </p:spPr>
          <p:txBody>
            <a:bodyPr vert="horz" wrap="square" lIns="91388" tIns="45694" rIns="91388" bIns="45694" numCol="1" anchor="t" anchorCtr="0" compatLnSpc="1">
              <a:prstTxWarp prst="textNoShape">
                <a:avLst/>
              </a:prstTxWarp>
            </a:bodyPr>
            <a:lstStyle/>
            <a:p>
              <a:pPr defTabSz="932144">
                <a:defRPr/>
              </a:pPr>
              <a:endParaRPr lang="en-GB" sz="1801" kern="0">
                <a:solidFill>
                  <a:srgbClr val="505050"/>
                </a:solidFill>
              </a:endParaRPr>
            </a:p>
          </p:txBody>
        </p:sp>
        <p:sp>
          <p:nvSpPr>
            <p:cNvPr id="58" name="TextBox 57"/>
            <p:cNvSpPr txBox="1"/>
            <p:nvPr/>
          </p:nvSpPr>
          <p:spPr>
            <a:xfrm>
              <a:off x="586269" y="4502942"/>
              <a:ext cx="1493323" cy="424046"/>
            </a:xfrm>
            <a:prstGeom prst="rect">
              <a:avLst/>
            </a:prstGeom>
            <a:noFill/>
          </p:spPr>
          <p:txBody>
            <a:bodyPr wrap="square" lIns="0" tIns="0" rIns="0" bIns="0" rtlCol="0">
              <a:spAutoFit/>
            </a:bodyPr>
            <a:lstStyle/>
            <a:p>
              <a:pPr defTabSz="932044">
                <a:lnSpc>
                  <a:spcPct val="90000"/>
                </a:lnSpc>
              </a:pPr>
              <a:r>
                <a:rPr lang="en-US" sz="1360" b="1" spc="-52" dirty="0">
                  <a:solidFill>
                    <a:srgbClr val="505050"/>
                  </a:solidFill>
                </a:rPr>
                <a:t>Process Server – </a:t>
              </a:r>
              <a:r>
                <a:rPr lang="en-US" sz="1360" spc="-52" dirty="0">
                  <a:solidFill>
                    <a:srgbClr val="505050"/>
                  </a:solidFill>
                </a:rPr>
                <a:t>Used for Caching, Compression &amp; Encryption</a:t>
              </a:r>
              <a:endParaRPr lang="en-US" sz="1360" b="1" spc="-52" baseline="-25000" dirty="0">
                <a:solidFill>
                  <a:srgbClr val="505050"/>
                </a:solidFill>
              </a:endParaRPr>
            </a:p>
          </p:txBody>
        </p:sp>
      </p:grpSp>
      <p:grpSp>
        <p:nvGrpSpPr>
          <p:cNvPr id="64" name="Group 63"/>
          <p:cNvGrpSpPr/>
          <p:nvPr/>
        </p:nvGrpSpPr>
        <p:grpSpPr>
          <a:xfrm>
            <a:off x="9643635" y="6126340"/>
            <a:ext cx="2408381" cy="739513"/>
            <a:chOff x="3228264" y="4416330"/>
            <a:chExt cx="1771783" cy="544040"/>
          </a:xfrm>
        </p:grpSpPr>
        <p:sp>
          <p:nvSpPr>
            <p:cNvPr id="59" name="Freeform 5"/>
            <p:cNvSpPr>
              <a:spLocks noEditPoints="1"/>
            </p:cNvSpPr>
            <p:nvPr/>
          </p:nvSpPr>
          <p:spPr bwMode="auto">
            <a:xfrm>
              <a:off x="3228264" y="4416330"/>
              <a:ext cx="284072" cy="54404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rgbClr val="7030A0"/>
            </a:solidFill>
            <a:ln w="12700" cap="flat" cmpd="sng">
              <a:solidFill>
                <a:srgbClr val="FFFFFF"/>
              </a:solidFill>
              <a:prstDash val="solid"/>
              <a:miter lim="800000"/>
              <a:headEnd/>
              <a:tailEnd/>
            </a:ln>
          </p:spPr>
          <p:txBody>
            <a:bodyPr vert="horz" wrap="square" lIns="91388" tIns="45694" rIns="91388" bIns="45694" numCol="1" anchor="t" anchorCtr="0" compatLnSpc="1">
              <a:prstTxWarp prst="textNoShape">
                <a:avLst/>
              </a:prstTxWarp>
            </a:bodyPr>
            <a:lstStyle/>
            <a:p>
              <a:pPr defTabSz="932144">
                <a:defRPr/>
              </a:pPr>
              <a:endParaRPr lang="en-GB" sz="1801" kern="0">
                <a:solidFill>
                  <a:srgbClr val="505050"/>
                </a:solidFill>
              </a:endParaRPr>
            </a:p>
          </p:txBody>
        </p:sp>
        <p:sp>
          <p:nvSpPr>
            <p:cNvPr id="60" name="TextBox 59"/>
            <p:cNvSpPr txBox="1"/>
            <p:nvPr/>
          </p:nvSpPr>
          <p:spPr>
            <a:xfrm>
              <a:off x="3585938" y="4480601"/>
              <a:ext cx="1414109" cy="282697"/>
            </a:xfrm>
            <a:prstGeom prst="rect">
              <a:avLst/>
            </a:prstGeom>
            <a:noFill/>
          </p:spPr>
          <p:txBody>
            <a:bodyPr wrap="square" lIns="0" tIns="0" rIns="0" bIns="0" rtlCol="0">
              <a:spAutoFit/>
            </a:bodyPr>
            <a:lstStyle/>
            <a:p>
              <a:pPr defTabSz="932044">
                <a:lnSpc>
                  <a:spcPct val="90000"/>
                </a:lnSpc>
              </a:pPr>
              <a:r>
                <a:rPr lang="en-US" sz="1360" b="1" spc="-52" dirty="0">
                  <a:solidFill>
                    <a:srgbClr val="505050"/>
                  </a:solidFill>
                </a:rPr>
                <a:t>Config Server – </a:t>
              </a:r>
              <a:r>
                <a:rPr lang="en-US" sz="1360" spc="-52" dirty="0">
                  <a:solidFill>
                    <a:srgbClr val="505050"/>
                  </a:solidFill>
                </a:rPr>
                <a:t>Used for Centralized Management</a:t>
              </a:r>
              <a:endParaRPr lang="en-US" sz="1360" b="1" spc="-52" baseline="-25000" dirty="0">
                <a:solidFill>
                  <a:srgbClr val="505050"/>
                </a:solidFill>
              </a:endParaRPr>
            </a:p>
          </p:txBody>
        </p:sp>
      </p:grpSp>
      <p:grpSp>
        <p:nvGrpSpPr>
          <p:cNvPr id="63" name="Group 62"/>
          <p:cNvGrpSpPr/>
          <p:nvPr/>
        </p:nvGrpSpPr>
        <p:grpSpPr>
          <a:xfrm>
            <a:off x="6653747" y="6091415"/>
            <a:ext cx="2328614" cy="739513"/>
            <a:chOff x="6281304" y="4416866"/>
            <a:chExt cx="1713100" cy="544040"/>
          </a:xfrm>
        </p:grpSpPr>
        <p:sp>
          <p:nvSpPr>
            <p:cNvPr id="61" name="Freeform 5"/>
            <p:cNvSpPr>
              <a:spLocks noEditPoints="1"/>
            </p:cNvSpPr>
            <p:nvPr/>
          </p:nvSpPr>
          <p:spPr bwMode="auto">
            <a:xfrm>
              <a:off x="6281304" y="4416866"/>
              <a:ext cx="284072" cy="54404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rgbClr val="7FBA00"/>
            </a:solidFill>
            <a:ln w="12700" cap="flat" cmpd="sng">
              <a:solidFill>
                <a:srgbClr val="FFFFFF"/>
              </a:solidFill>
              <a:prstDash val="solid"/>
              <a:miter lim="800000"/>
              <a:headEnd/>
              <a:tailEnd/>
            </a:ln>
          </p:spPr>
          <p:txBody>
            <a:bodyPr vert="horz" wrap="square" lIns="91388" tIns="45694" rIns="91388" bIns="45694" numCol="1" anchor="t" anchorCtr="0" compatLnSpc="1">
              <a:prstTxWarp prst="textNoShape">
                <a:avLst/>
              </a:prstTxWarp>
            </a:bodyPr>
            <a:lstStyle/>
            <a:p>
              <a:pPr defTabSz="932144">
                <a:defRPr/>
              </a:pPr>
              <a:endParaRPr lang="en-GB" sz="1801" kern="0">
                <a:solidFill>
                  <a:srgbClr val="505050"/>
                </a:solidFill>
              </a:endParaRPr>
            </a:p>
          </p:txBody>
        </p:sp>
        <p:sp>
          <p:nvSpPr>
            <p:cNvPr id="62" name="TextBox 61"/>
            <p:cNvSpPr txBox="1"/>
            <p:nvPr/>
          </p:nvSpPr>
          <p:spPr>
            <a:xfrm>
              <a:off x="6678271" y="4484766"/>
              <a:ext cx="1316133" cy="424046"/>
            </a:xfrm>
            <a:prstGeom prst="rect">
              <a:avLst/>
            </a:prstGeom>
            <a:noFill/>
          </p:spPr>
          <p:txBody>
            <a:bodyPr wrap="square" lIns="0" tIns="0" rIns="0" bIns="0" rtlCol="0">
              <a:spAutoFit/>
            </a:bodyPr>
            <a:lstStyle/>
            <a:p>
              <a:pPr defTabSz="932044">
                <a:lnSpc>
                  <a:spcPct val="90000"/>
                </a:lnSpc>
              </a:pPr>
              <a:r>
                <a:rPr lang="en-US" sz="1360" b="1" spc="-52" dirty="0">
                  <a:solidFill>
                    <a:srgbClr val="505050"/>
                  </a:solidFill>
                </a:rPr>
                <a:t>Master Target – </a:t>
              </a:r>
              <a:r>
                <a:rPr lang="en-US" sz="1360" spc="-52" dirty="0">
                  <a:solidFill>
                    <a:srgbClr val="505050"/>
                  </a:solidFill>
                </a:rPr>
                <a:t>Used as a repository &amp; for retention</a:t>
              </a:r>
              <a:endParaRPr lang="en-US" sz="1360" b="1" spc="-52" baseline="-25000" dirty="0">
                <a:solidFill>
                  <a:srgbClr val="505050"/>
                </a:solidFill>
              </a:endParaRPr>
            </a:p>
          </p:txBody>
        </p:sp>
      </p:grpSp>
      <p:pic>
        <p:nvPicPr>
          <p:cNvPr id="113" name="Picture 98" descr="Cloud"/>
          <p:cNvPicPr>
            <a:picLocks noChangeAspect="1" noChangeArrowheads="1"/>
          </p:cNvPicPr>
          <p:nvPr/>
        </p:nvPicPr>
        <p:blipFill>
          <a:blip r:embed="rId3" cstate="screen">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a:off x="42026" y="1388387"/>
            <a:ext cx="4783055" cy="2096878"/>
          </a:xfrm>
          <a:prstGeom prst="rect">
            <a:avLst/>
          </a:prstGeom>
          <a:noFill/>
          <a:ln w="9525">
            <a:noFill/>
            <a:miter lim="800000"/>
            <a:headEnd/>
            <a:tailEnd/>
          </a:ln>
        </p:spPr>
      </p:pic>
      <p:sp>
        <p:nvSpPr>
          <p:cNvPr id="114" name="Freeform 207"/>
          <p:cNvSpPr>
            <a:spLocks noEditPoints="1"/>
          </p:cNvSpPr>
          <p:nvPr/>
        </p:nvSpPr>
        <p:spPr bwMode="gray">
          <a:xfrm>
            <a:off x="641590" y="2106049"/>
            <a:ext cx="863418" cy="65855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2"/>
          </a:solidFill>
          <a:ln>
            <a:noFill/>
          </a:ln>
          <a:extLst/>
        </p:spPr>
        <p:txBody>
          <a:bodyPr vert="horz" wrap="square" lIns="932207" tIns="0" rIns="0" bIns="214408" numCol="1" anchor="b" anchorCtr="0" compatLnSpc="1">
            <a:prstTxWarp prst="textNoShape">
              <a:avLst/>
            </a:prstTxWarp>
          </a:bodyPr>
          <a:lstStyle/>
          <a:p>
            <a:pPr defTabSz="932384"/>
            <a:endParaRPr lang="en-US" sz="1428" dirty="0">
              <a:solidFill>
                <a:srgbClr val="EFEFEF"/>
              </a:solidFill>
            </a:endParaRPr>
          </a:p>
        </p:txBody>
      </p:sp>
      <p:sp>
        <p:nvSpPr>
          <p:cNvPr id="115" name="Freeform 207"/>
          <p:cNvSpPr>
            <a:spLocks noEditPoints="1"/>
          </p:cNvSpPr>
          <p:nvPr/>
        </p:nvSpPr>
        <p:spPr bwMode="gray">
          <a:xfrm>
            <a:off x="1585929" y="2106049"/>
            <a:ext cx="863418" cy="65855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2"/>
          </a:solidFill>
          <a:ln>
            <a:noFill/>
          </a:ln>
          <a:extLst/>
        </p:spPr>
        <p:txBody>
          <a:bodyPr vert="horz" wrap="square" lIns="932207" tIns="0" rIns="0" bIns="214408" numCol="1" anchor="b" anchorCtr="0" compatLnSpc="1">
            <a:prstTxWarp prst="textNoShape">
              <a:avLst/>
            </a:prstTxWarp>
          </a:bodyPr>
          <a:lstStyle/>
          <a:p>
            <a:pPr defTabSz="932384"/>
            <a:endParaRPr lang="en-US" sz="1428" dirty="0">
              <a:solidFill>
                <a:srgbClr val="EFEFEF"/>
              </a:solidFill>
            </a:endParaRPr>
          </a:p>
        </p:txBody>
      </p:sp>
      <p:sp>
        <p:nvSpPr>
          <p:cNvPr id="116" name="Freeform 207"/>
          <p:cNvSpPr>
            <a:spLocks noEditPoints="1"/>
          </p:cNvSpPr>
          <p:nvPr/>
        </p:nvSpPr>
        <p:spPr bwMode="gray">
          <a:xfrm>
            <a:off x="2530269" y="2106049"/>
            <a:ext cx="863418" cy="65855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2"/>
          </a:solidFill>
          <a:ln>
            <a:noFill/>
          </a:ln>
          <a:extLst/>
        </p:spPr>
        <p:txBody>
          <a:bodyPr vert="horz" wrap="square" lIns="932207" tIns="0" rIns="0" bIns="214408" numCol="1" anchor="b" anchorCtr="0" compatLnSpc="1">
            <a:prstTxWarp prst="textNoShape">
              <a:avLst/>
            </a:prstTxWarp>
          </a:bodyPr>
          <a:lstStyle/>
          <a:p>
            <a:pPr defTabSz="932384"/>
            <a:endParaRPr lang="en-US" sz="1428" dirty="0">
              <a:solidFill>
                <a:srgbClr val="EFEFEF"/>
              </a:solidFill>
            </a:endParaRPr>
          </a:p>
        </p:txBody>
      </p:sp>
      <p:sp>
        <p:nvSpPr>
          <p:cNvPr id="117" name="TextBox 116"/>
          <p:cNvSpPr txBox="1"/>
          <p:nvPr/>
        </p:nvSpPr>
        <p:spPr>
          <a:xfrm>
            <a:off x="324372" y="2818901"/>
            <a:ext cx="3723787" cy="384271"/>
          </a:xfrm>
          <a:prstGeom prst="rect">
            <a:avLst/>
          </a:prstGeom>
          <a:noFill/>
        </p:spPr>
        <p:txBody>
          <a:bodyPr wrap="square" lIns="0" tIns="0" rIns="0" bIns="0" rtlCol="0">
            <a:spAutoFit/>
          </a:bodyPr>
          <a:lstStyle/>
          <a:p>
            <a:pPr algn="ctr" defTabSz="932044">
              <a:lnSpc>
                <a:spcPct val="90000"/>
              </a:lnSpc>
            </a:pPr>
            <a:r>
              <a:rPr lang="en-US" sz="1360" b="1" spc="-52" dirty="0">
                <a:solidFill>
                  <a:srgbClr val="505050"/>
                </a:solidFill>
              </a:rPr>
              <a:t>Source: VMware VMs</a:t>
            </a:r>
            <a:br>
              <a:rPr lang="en-US" sz="1360" b="1" spc="-52" dirty="0">
                <a:solidFill>
                  <a:srgbClr val="505050"/>
                </a:solidFill>
              </a:rPr>
            </a:br>
            <a:r>
              <a:rPr lang="en-US" sz="1360" b="1" spc="-52" dirty="0">
                <a:solidFill>
                  <a:srgbClr val="505050"/>
                </a:solidFill>
              </a:rPr>
              <a:t>&amp; Physical Machines</a:t>
            </a:r>
            <a:endParaRPr lang="en-US" sz="1360" b="1" spc="-52" baseline="-25000" dirty="0">
              <a:solidFill>
                <a:srgbClr val="505050"/>
              </a:solidFill>
            </a:endParaRPr>
          </a:p>
        </p:txBody>
      </p:sp>
      <p:pic>
        <p:nvPicPr>
          <p:cNvPr id="118" name="Picture 1947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auto">
          <a:xfrm>
            <a:off x="1776674" y="1797592"/>
            <a:ext cx="376520" cy="630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Picture 1947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auto">
          <a:xfrm>
            <a:off x="1938906" y="1899922"/>
            <a:ext cx="376520" cy="630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Picture 1947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auto">
          <a:xfrm>
            <a:off x="2688663" y="1796828"/>
            <a:ext cx="376520" cy="630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Picture 1947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auto">
          <a:xfrm>
            <a:off x="2850893" y="1899157"/>
            <a:ext cx="376520" cy="630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Freeform 5"/>
          <p:cNvSpPr>
            <a:spLocks noEditPoints="1"/>
          </p:cNvSpPr>
          <p:nvPr/>
        </p:nvSpPr>
        <p:spPr bwMode="auto">
          <a:xfrm>
            <a:off x="3621683" y="2185567"/>
            <a:ext cx="374665" cy="71353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accent6"/>
          </a:solidFill>
          <a:ln w="12700" cap="flat" cmpd="sng">
            <a:solidFill>
              <a:srgbClr val="FFFFFF"/>
            </a:solidFill>
            <a:prstDash val="solid"/>
            <a:miter lim="800000"/>
            <a:headEnd/>
            <a:tailEnd/>
          </a:ln>
        </p:spPr>
        <p:txBody>
          <a:bodyPr vert="horz" wrap="square" lIns="91388" tIns="45694" rIns="91388" bIns="45694" numCol="1" anchor="t" anchorCtr="0" compatLnSpc="1">
            <a:prstTxWarp prst="textNoShape">
              <a:avLst/>
            </a:prstTxWarp>
          </a:bodyPr>
          <a:lstStyle/>
          <a:p>
            <a:pPr defTabSz="932144">
              <a:defRPr/>
            </a:pPr>
            <a:endParaRPr lang="en-GB" sz="1801" kern="0">
              <a:solidFill>
                <a:srgbClr val="505050"/>
              </a:solidFill>
            </a:endParaRPr>
          </a:p>
        </p:txBody>
      </p:sp>
      <p:sp>
        <p:nvSpPr>
          <p:cNvPr id="123" name="TextBox 122"/>
          <p:cNvSpPr txBox="1"/>
          <p:nvPr/>
        </p:nvSpPr>
        <p:spPr>
          <a:xfrm>
            <a:off x="4107870" y="2397430"/>
            <a:ext cx="813744" cy="422593"/>
          </a:xfrm>
          <a:prstGeom prst="rect">
            <a:avLst/>
          </a:prstGeom>
          <a:noFill/>
        </p:spPr>
        <p:txBody>
          <a:bodyPr wrap="square" lIns="0" tIns="0" rIns="0" bIns="0" rtlCol="0">
            <a:spAutoFit/>
          </a:bodyPr>
          <a:lstStyle/>
          <a:p>
            <a:pPr defTabSz="932044">
              <a:lnSpc>
                <a:spcPct val="90000"/>
              </a:lnSpc>
            </a:pPr>
            <a:r>
              <a:rPr lang="en-US" sz="1496" b="1" spc="-52" dirty="0">
                <a:solidFill>
                  <a:srgbClr val="505050"/>
                </a:solidFill>
              </a:rPr>
              <a:t>Process</a:t>
            </a:r>
            <a:br>
              <a:rPr lang="en-US" sz="1496" b="1" spc="-52" dirty="0">
                <a:solidFill>
                  <a:srgbClr val="505050"/>
                </a:solidFill>
              </a:rPr>
            </a:br>
            <a:r>
              <a:rPr lang="en-US" sz="1496" b="1" spc="-52" dirty="0">
                <a:solidFill>
                  <a:srgbClr val="505050"/>
                </a:solidFill>
              </a:rPr>
              <a:t>Server</a:t>
            </a:r>
            <a:endParaRPr lang="en-US" sz="1496" b="1" spc="-52" baseline="-25000" dirty="0">
              <a:solidFill>
                <a:srgbClr val="505050"/>
              </a:solidFill>
            </a:endParaRPr>
          </a:p>
        </p:txBody>
      </p:sp>
      <p:grpSp>
        <p:nvGrpSpPr>
          <p:cNvPr id="124" name="Group 123"/>
          <p:cNvGrpSpPr>
            <a:grpSpLocks noChangeAspect="1"/>
          </p:cNvGrpSpPr>
          <p:nvPr/>
        </p:nvGrpSpPr>
        <p:grpSpPr>
          <a:xfrm>
            <a:off x="497867" y="2192727"/>
            <a:ext cx="239874" cy="241202"/>
            <a:chOff x="1516874" y="4089454"/>
            <a:chExt cx="526613" cy="529527"/>
          </a:xfrm>
          <a:solidFill>
            <a:srgbClr val="C00000"/>
          </a:solidFill>
        </p:grpSpPr>
        <p:sp>
          <p:nvSpPr>
            <p:cNvPr id="125" name="Freeform 86"/>
            <p:cNvSpPr>
              <a:spLocks noEditPoints="1"/>
            </p:cNvSpPr>
            <p:nvPr/>
          </p:nvSpPr>
          <p:spPr bwMode="black">
            <a:xfrm>
              <a:off x="1516874" y="4089454"/>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w="9525">
              <a:solidFill>
                <a:schemeClr val="bg1"/>
              </a:solidFill>
              <a:round/>
              <a:headEnd/>
              <a:tailEnd/>
            </a:ln>
            <a:extLst/>
          </p:spPr>
          <p:txBody>
            <a:bodyPr vert="horz" wrap="square" lIns="124294" tIns="62147" rIns="124294" bIns="62147" numCol="1" anchor="t" anchorCtr="0" compatLnSpc="1">
              <a:prstTxWarp prst="textNoShape">
                <a:avLst/>
              </a:prstTxWarp>
            </a:bodyPr>
            <a:lstStyle/>
            <a:p>
              <a:pPr defTabSz="932384"/>
              <a:endParaRPr lang="en-US" sz="2173">
                <a:solidFill>
                  <a:srgbClr val="FFFFFF"/>
                </a:solidFill>
              </a:endParaRPr>
            </a:p>
          </p:txBody>
        </p:sp>
        <p:sp>
          <p:nvSpPr>
            <p:cNvPr id="126" name="Oval 87"/>
            <p:cNvSpPr>
              <a:spLocks noChangeArrowheads="1"/>
            </p:cNvSpPr>
            <p:nvPr/>
          </p:nvSpPr>
          <p:spPr bwMode="black">
            <a:xfrm>
              <a:off x="1731334" y="4314541"/>
              <a:ext cx="97691" cy="97665"/>
            </a:xfrm>
            <a:prstGeom prst="ellipse">
              <a:avLst/>
            </a:prstGeom>
            <a:grpFill/>
            <a:ln w="9525">
              <a:solidFill>
                <a:schemeClr val="bg1"/>
              </a:solidFill>
              <a:round/>
              <a:headEnd/>
              <a:tailEnd/>
            </a:ln>
            <a:extLst/>
          </p:spPr>
          <p:txBody>
            <a:bodyPr vert="horz" wrap="square" lIns="124294" tIns="62147" rIns="124294" bIns="62147" numCol="1" anchor="t" anchorCtr="0" compatLnSpc="1">
              <a:prstTxWarp prst="textNoShape">
                <a:avLst/>
              </a:prstTxWarp>
            </a:bodyPr>
            <a:lstStyle/>
            <a:p>
              <a:pPr defTabSz="932384"/>
              <a:endParaRPr lang="en-US" sz="2173">
                <a:solidFill>
                  <a:srgbClr val="FFFFFF"/>
                </a:solidFill>
              </a:endParaRPr>
            </a:p>
          </p:txBody>
        </p:sp>
      </p:grpSp>
      <p:grpSp>
        <p:nvGrpSpPr>
          <p:cNvPr id="127" name="Group 126"/>
          <p:cNvGrpSpPr>
            <a:grpSpLocks noChangeAspect="1"/>
          </p:cNvGrpSpPr>
          <p:nvPr/>
        </p:nvGrpSpPr>
        <p:grpSpPr>
          <a:xfrm>
            <a:off x="1453814" y="2196564"/>
            <a:ext cx="239874" cy="241202"/>
            <a:chOff x="1516874" y="4089454"/>
            <a:chExt cx="526613" cy="529527"/>
          </a:xfrm>
          <a:solidFill>
            <a:srgbClr val="C00000"/>
          </a:solidFill>
        </p:grpSpPr>
        <p:sp>
          <p:nvSpPr>
            <p:cNvPr id="128" name="Freeform 86"/>
            <p:cNvSpPr>
              <a:spLocks noEditPoints="1"/>
            </p:cNvSpPr>
            <p:nvPr/>
          </p:nvSpPr>
          <p:spPr bwMode="black">
            <a:xfrm>
              <a:off x="1516874" y="4089454"/>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w="9525">
              <a:solidFill>
                <a:schemeClr val="bg1"/>
              </a:solidFill>
              <a:round/>
              <a:headEnd/>
              <a:tailEnd/>
            </a:ln>
            <a:extLst/>
          </p:spPr>
          <p:txBody>
            <a:bodyPr vert="horz" wrap="square" lIns="124294" tIns="62147" rIns="124294" bIns="62147" numCol="1" anchor="t" anchorCtr="0" compatLnSpc="1">
              <a:prstTxWarp prst="textNoShape">
                <a:avLst/>
              </a:prstTxWarp>
            </a:bodyPr>
            <a:lstStyle/>
            <a:p>
              <a:pPr defTabSz="932384"/>
              <a:endParaRPr lang="en-US" sz="2173">
                <a:solidFill>
                  <a:srgbClr val="FFFFFF"/>
                </a:solidFill>
              </a:endParaRPr>
            </a:p>
          </p:txBody>
        </p:sp>
        <p:sp>
          <p:nvSpPr>
            <p:cNvPr id="129" name="Oval 87"/>
            <p:cNvSpPr>
              <a:spLocks noChangeArrowheads="1"/>
            </p:cNvSpPr>
            <p:nvPr/>
          </p:nvSpPr>
          <p:spPr bwMode="black">
            <a:xfrm>
              <a:off x="1731334" y="4314541"/>
              <a:ext cx="97691" cy="97665"/>
            </a:xfrm>
            <a:prstGeom prst="ellipse">
              <a:avLst/>
            </a:prstGeom>
            <a:grpFill/>
            <a:ln w="9525">
              <a:solidFill>
                <a:schemeClr val="bg1"/>
              </a:solidFill>
              <a:round/>
              <a:headEnd/>
              <a:tailEnd/>
            </a:ln>
            <a:extLst/>
          </p:spPr>
          <p:txBody>
            <a:bodyPr vert="horz" wrap="square" lIns="124294" tIns="62147" rIns="124294" bIns="62147" numCol="1" anchor="t" anchorCtr="0" compatLnSpc="1">
              <a:prstTxWarp prst="textNoShape">
                <a:avLst/>
              </a:prstTxWarp>
            </a:bodyPr>
            <a:lstStyle/>
            <a:p>
              <a:pPr defTabSz="932384"/>
              <a:endParaRPr lang="en-US" sz="2173">
                <a:solidFill>
                  <a:srgbClr val="FFFFFF"/>
                </a:solidFill>
              </a:endParaRPr>
            </a:p>
          </p:txBody>
        </p:sp>
      </p:grpSp>
      <p:grpSp>
        <p:nvGrpSpPr>
          <p:cNvPr id="130" name="Group 129"/>
          <p:cNvGrpSpPr>
            <a:grpSpLocks noChangeAspect="1"/>
          </p:cNvGrpSpPr>
          <p:nvPr/>
        </p:nvGrpSpPr>
        <p:grpSpPr>
          <a:xfrm>
            <a:off x="2384665" y="2194581"/>
            <a:ext cx="239874" cy="241202"/>
            <a:chOff x="1516874" y="4089454"/>
            <a:chExt cx="526613" cy="529527"/>
          </a:xfrm>
          <a:solidFill>
            <a:srgbClr val="C00000"/>
          </a:solidFill>
        </p:grpSpPr>
        <p:sp>
          <p:nvSpPr>
            <p:cNvPr id="131" name="Freeform 86"/>
            <p:cNvSpPr>
              <a:spLocks noEditPoints="1"/>
            </p:cNvSpPr>
            <p:nvPr/>
          </p:nvSpPr>
          <p:spPr bwMode="black">
            <a:xfrm>
              <a:off x="1516874" y="4089454"/>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w="9525">
              <a:solidFill>
                <a:schemeClr val="bg1"/>
              </a:solidFill>
              <a:round/>
              <a:headEnd/>
              <a:tailEnd/>
            </a:ln>
            <a:extLst/>
          </p:spPr>
          <p:txBody>
            <a:bodyPr vert="horz" wrap="square" lIns="124294" tIns="62147" rIns="124294" bIns="62147" numCol="1" anchor="t" anchorCtr="0" compatLnSpc="1">
              <a:prstTxWarp prst="textNoShape">
                <a:avLst/>
              </a:prstTxWarp>
            </a:bodyPr>
            <a:lstStyle/>
            <a:p>
              <a:pPr defTabSz="932384"/>
              <a:endParaRPr lang="en-US" sz="2173">
                <a:solidFill>
                  <a:srgbClr val="FFFFFF"/>
                </a:solidFill>
              </a:endParaRPr>
            </a:p>
          </p:txBody>
        </p:sp>
        <p:sp>
          <p:nvSpPr>
            <p:cNvPr id="132" name="Oval 87"/>
            <p:cNvSpPr>
              <a:spLocks noChangeArrowheads="1"/>
            </p:cNvSpPr>
            <p:nvPr/>
          </p:nvSpPr>
          <p:spPr bwMode="black">
            <a:xfrm>
              <a:off x="1731334" y="4314541"/>
              <a:ext cx="97691" cy="97665"/>
            </a:xfrm>
            <a:prstGeom prst="ellipse">
              <a:avLst/>
            </a:prstGeom>
            <a:grpFill/>
            <a:ln w="9525">
              <a:solidFill>
                <a:schemeClr val="bg1"/>
              </a:solidFill>
              <a:round/>
              <a:headEnd/>
              <a:tailEnd/>
            </a:ln>
            <a:extLst/>
          </p:spPr>
          <p:txBody>
            <a:bodyPr vert="horz" wrap="square" lIns="124294" tIns="62147" rIns="124294" bIns="62147" numCol="1" anchor="t" anchorCtr="0" compatLnSpc="1">
              <a:prstTxWarp prst="textNoShape">
                <a:avLst/>
              </a:prstTxWarp>
            </a:bodyPr>
            <a:lstStyle/>
            <a:p>
              <a:pPr defTabSz="932384"/>
              <a:endParaRPr lang="en-US" sz="2173">
                <a:solidFill>
                  <a:srgbClr val="FFFFFF"/>
                </a:solidFill>
              </a:endParaRPr>
            </a:p>
          </p:txBody>
        </p:sp>
      </p:grpSp>
      <p:sp>
        <p:nvSpPr>
          <p:cNvPr id="133" name="TextBox 132"/>
          <p:cNvSpPr txBox="1"/>
          <p:nvPr/>
        </p:nvSpPr>
        <p:spPr>
          <a:xfrm>
            <a:off x="732615" y="3203144"/>
            <a:ext cx="2985253" cy="383813"/>
          </a:xfrm>
          <a:prstGeom prst="rect">
            <a:avLst/>
          </a:prstGeom>
          <a:noFill/>
        </p:spPr>
        <p:txBody>
          <a:bodyPr wrap="square" lIns="0" tIns="0" rIns="0" bIns="0" rtlCol="0">
            <a:spAutoFit/>
          </a:bodyPr>
          <a:lstStyle/>
          <a:p>
            <a:pPr algn="ctr" defTabSz="932044">
              <a:lnSpc>
                <a:spcPct val="90000"/>
              </a:lnSpc>
            </a:pPr>
            <a:r>
              <a:rPr lang="en-US" sz="2717" b="1" spc="-52" dirty="0" err="1" smtClean="0">
                <a:solidFill>
                  <a:srgbClr val="505050"/>
                </a:solidFill>
                <a:latin typeface="+mj-lt"/>
              </a:rPr>
              <a:t>DataCenter</a:t>
            </a:r>
            <a:r>
              <a:rPr lang="en-US" sz="2717" b="1" spc="-52" dirty="0" smtClean="0">
                <a:solidFill>
                  <a:srgbClr val="505050"/>
                </a:solidFill>
                <a:latin typeface="+mj-lt"/>
              </a:rPr>
              <a:t> </a:t>
            </a:r>
            <a:r>
              <a:rPr lang="en-US" sz="2717" b="1" spc="-52" dirty="0">
                <a:solidFill>
                  <a:srgbClr val="505050"/>
                </a:solidFill>
                <a:latin typeface="+mj-lt"/>
              </a:rPr>
              <a:t>1</a:t>
            </a:r>
            <a:endParaRPr lang="en-US" sz="2717" b="1" spc="-52" baseline="-25000" dirty="0">
              <a:solidFill>
                <a:srgbClr val="505050"/>
              </a:solidFill>
              <a:latin typeface="+mj-lt"/>
            </a:endParaRPr>
          </a:p>
        </p:txBody>
      </p:sp>
      <p:pic>
        <p:nvPicPr>
          <p:cNvPr id="155" name="Picture 98" descr="Cloud"/>
          <p:cNvPicPr>
            <a:picLocks noChangeAspect="1" noChangeArrowheads="1"/>
          </p:cNvPicPr>
          <p:nvPr/>
        </p:nvPicPr>
        <p:blipFill>
          <a:blip r:embed="rId3" cstate="screen">
            <a:duotone>
              <a:prstClr val="black"/>
              <a:schemeClr val="accent6">
                <a:tint val="45000"/>
                <a:satMod val="400000"/>
              </a:schemeClr>
            </a:duotone>
            <a:extLst>
              <a:ext uri="{28A0092B-C50C-407E-A947-70E740481C1C}">
                <a14:useLocalDpi xmlns:a14="http://schemas.microsoft.com/office/drawing/2010/main"/>
              </a:ext>
            </a:extLst>
          </a:blip>
          <a:srcRect/>
          <a:stretch>
            <a:fillRect/>
          </a:stretch>
        </p:blipFill>
        <p:spPr bwMode="auto">
          <a:xfrm>
            <a:off x="44784" y="3508101"/>
            <a:ext cx="4783055" cy="2096878"/>
          </a:xfrm>
          <a:prstGeom prst="rect">
            <a:avLst/>
          </a:prstGeom>
          <a:noFill/>
          <a:ln w="9525">
            <a:noFill/>
            <a:miter lim="800000"/>
            <a:headEnd/>
            <a:tailEnd/>
          </a:ln>
        </p:spPr>
      </p:pic>
      <p:sp>
        <p:nvSpPr>
          <p:cNvPr id="156" name="Freeform 207"/>
          <p:cNvSpPr>
            <a:spLocks noEditPoints="1"/>
          </p:cNvSpPr>
          <p:nvPr/>
        </p:nvSpPr>
        <p:spPr bwMode="gray">
          <a:xfrm>
            <a:off x="644346" y="4225765"/>
            <a:ext cx="863418" cy="65855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2"/>
          </a:solidFill>
          <a:ln>
            <a:noFill/>
          </a:ln>
          <a:extLst/>
        </p:spPr>
        <p:txBody>
          <a:bodyPr vert="horz" wrap="square" lIns="932207" tIns="0" rIns="0" bIns="214408" numCol="1" anchor="b" anchorCtr="0" compatLnSpc="1">
            <a:prstTxWarp prst="textNoShape">
              <a:avLst/>
            </a:prstTxWarp>
          </a:bodyPr>
          <a:lstStyle/>
          <a:p>
            <a:pPr defTabSz="932384"/>
            <a:endParaRPr lang="en-US" sz="1428" dirty="0">
              <a:solidFill>
                <a:srgbClr val="EFEFEF"/>
              </a:solidFill>
            </a:endParaRPr>
          </a:p>
        </p:txBody>
      </p:sp>
      <p:sp>
        <p:nvSpPr>
          <p:cNvPr id="157" name="Freeform 207"/>
          <p:cNvSpPr>
            <a:spLocks noEditPoints="1"/>
          </p:cNvSpPr>
          <p:nvPr/>
        </p:nvSpPr>
        <p:spPr bwMode="gray">
          <a:xfrm>
            <a:off x="1588685" y="4225765"/>
            <a:ext cx="863418" cy="65855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2"/>
          </a:solidFill>
          <a:ln>
            <a:noFill/>
          </a:ln>
          <a:extLst/>
        </p:spPr>
        <p:txBody>
          <a:bodyPr vert="horz" wrap="square" lIns="932207" tIns="0" rIns="0" bIns="214408" numCol="1" anchor="b" anchorCtr="0" compatLnSpc="1">
            <a:prstTxWarp prst="textNoShape">
              <a:avLst/>
            </a:prstTxWarp>
          </a:bodyPr>
          <a:lstStyle/>
          <a:p>
            <a:pPr defTabSz="932384"/>
            <a:endParaRPr lang="en-US" sz="1428" dirty="0">
              <a:solidFill>
                <a:srgbClr val="EFEFEF"/>
              </a:solidFill>
            </a:endParaRPr>
          </a:p>
        </p:txBody>
      </p:sp>
      <p:sp>
        <p:nvSpPr>
          <p:cNvPr id="158" name="Freeform 207"/>
          <p:cNvSpPr>
            <a:spLocks noEditPoints="1"/>
          </p:cNvSpPr>
          <p:nvPr/>
        </p:nvSpPr>
        <p:spPr bwMode="gray">
          <a:xfrm>
            <a:off x="2533025" y="4225765"/>
            <a:ext cx="863418" cy="65855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2"/>
          </a:solidFill>
          <a:ln>
            <a:noFill/>
          </a:ln>
          <a:extLst/>
        </p:spPr>
        <p:txBody>
          <a:bodyPr vert="horz" wrap="square" lIns="932207" tIns="0" rIns="0" bIns="214408" numCol="1" anchor="b" anchorCtr="0" compatLnSpc="1">
            <a:prstTxWarp prst="textNoShape">
              <a:avLst/>
            </a:prstTxWarp>
          </a:bodyPr>
          <a:lstStyle/>
          <a:p>
            <a:pPr defTabSz="932384"/>
            <a:endParaRPr lang="en-US" sz="1428" dirty="0">
              <a:solidFill>
                <a:srgbClr val="EFEFEF"/>
              </a:solidFill>
            </a:endParaRPr>
          </a:p>
        </p:txBody>
      </p:sp>
      <p:pic>
        <p:nvPicPr>
          <p:cNvPr id="159" name="Picture 1947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auto">
          <a:xfrm>
            <a:off x="1779432" y="3917308"/>
            <a:ext cx="376520" cy="630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 name="Picture 1947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auto">
          <a:xfrm>
            <a:off x="1941663" y="4019637"/>
            <a:ext cx="376520" cy="630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 name="Picture 1947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auto">
          <a:xfrm>
            <a:off x="2691420" y="3916542"/>
            <a:ext cx="376520" cy="630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2" name="Picture 1947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auto">
          <a:xfrm>
            <a:off x="2853651" y="4018873"/>
            <a:ext cx="376520" cy="630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 name="Freeform 5"/>
          <p:cNvSpPr>
            <a:spLocks noEditPoints="1"/>
          </p:cNvSpPr>
          <p:nvPr/>
        </p:nvSpPr>
        <p:spPr bwMode="auto">
          <a:xfrm>
            <a:off x="3624440" y="4305282"/>
            <a:ext cx="374665" cy="71353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accent6"/>
          </a:solidFill>
          <a:ln w="12700" cap="flat" cmpd="sng">
            <a:solidFill>
              <a:srgbClr val="FFFFFF"/>
            </a:solidFill>
            <a:prstDash val="solid"/>
            <a:miter lim="800000"/>
            <a:headEnd/>
            <a:tailEnd/>
          </a:ln>
        </p:spPr>
        <p:txBody>
          <a:bodyPr vert="horz" wrap="square" lIns="91388" tIns="45694" rIns="91388" bIns="45694" numCol="1" anchor="t" anchorCtr="0" compatLnSpc="1">
            <a:prstTxWarp prst="textNoShape">
              <a:avLst/>
            </a:prstTxWarp>
          </a:bodyPr>
          <a:lstStyle/>
          <a:p>
            <a:pPr defTabSz="932144">
              <a:defRPr/>
            </a:pPr>
            <a:endParaRPr lang="en-GB" sz="1801" kern="0">
              <a:solidFill>
                <a:srgbClr val="505050"/>
              </a:solidFill>
            </a:endParaRPr>
          </a:p>
        </p:txBody>
      </p:sp>
      <p:sp>
        <p:nvSpPr>
          <p:cNvPr id="164" name="TextBox 163"/>
          <p:cNvSpPr txBox="1"/>
          <p:nvPr/>
        </p:nvSpPr>
        <p:spPr>
          <a:xfrm>
            <a:off x="4110627" y="4517145"/>
            <a:ext cx="813744" cy="422593"/>
          </a:xfrm>
          <a:prstGeom prst="rect">
            <a:avLst/>
          </a:prstGeom>
          <a:noFill/>
        </p:spPr>
        <p:txBody>
          <a:bodyPr wrap="square" lIns="0" tIns="0" rIns="0" bIns="0" rtlCol="0">
            <a:spAutoFit/>
          </a:bodyPr>
          <a:lstStyle/>
          <a:p>
            <a:pPr defTabSz="932044">
              <a:lnSpc>
                <a:spcPct val="90000"/>
              </a:lnSpc>
            </a:pPr>
            <a:r>
              <a:rPr lang="en-US" sz="1496" b="1" spc="-52" dirty="0">
                <a:solidFill>
                  <a:srgbClr val="505050"/>
                </a:solidFill>
              </a:rPr>
              <a:t>Process</a:t>
            </a:r>
            <a:br>
              <a:rPr lang="en-US" sz="1496" b="1" spc="-52" dirty="0">
                <a:solidFill>
                  <a:srgbClr val="505050"/>
                </a:solidFill>
              </a:rPr>
            </a:br>
            <a:r>
              <a:rPr lang="en-US" sz="1496" b="1" spc="-52" dirty="0">
                <a:solidFill>
                  <a:srgbClr val="505050"/>
                </a:solidFill>
              </a:rPr>
              <a:t>Server</a:t>
            </a:r>
            <a:endParaRPr lang="en-US" sz="1496" b="1" spc="-52" baseline="-25000" dirty="0">
              <a:solidFill>
                <a:srgbClr val="505050"/>
              </a:solidFill>
            </a:endParaRPr>
          </a:p>
        </p:txBody>
      </p:sp>
      <p:grpSp>
        <p:nvGrpSpPr>
          <p:cNvPr id="165" name="Group 164"/>
          <p:cNvGrpSpPr>
            <a:grpSpLocks noChangeAspect="1"/>
          </p:cNvGrpSpPr>
          <p:nvPr/>
        </p:nvGrpSpPr>
        <p:grpSpPr>
          <a:xfrm>
            <a:off x="1456572" y="4316277"/>
            <a:ext cx="239874" cy="241202"/>
            <a:chOff x="1516874" y="4089454"/>
            <a:chExt cx="526613" cy="529527"/>
          </a:xfrm>
          <a:solidFill>
            <a:srgbClr val="C00000"/>
          </a:solidFill>
        </p:grpSpPr>
        <p:sp>
          <p:nvSpPr>
            <p:cNvPr id="166" name="Freeform 86"/>
            <p:cNvSpPr>
              <a:spLocks noEditPoints="1"/>
            </p:cNvSpPr>
            <p:nvPr/>
          </p:nvSpPr>
          <p:spPr bwMode="black">
            <a:xfrm>
              <a:off x="1516874" y="4089454"/>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w="9525">
              <a:solidFill>
                <a:schemeClr val="bg1"/>
              </a:solidFill>
              <a:round/>
              <a:headEnd/>
              <a:tailEnd/>
            </a:ln>
            <a:extLst/>
          </p:spPr>
          <p:txBody>
            <a:bodyPr vert="horz" wrap="square" lIns="124294" tIns="62147" rIns="124294" bIns="62147" numCol="1" anchor="t" anchorCtr="0" compatLnSpc="1">
              <a:prstTxWarp prst="textNoShape">
                <a:avLst/>
              </a:prstTxWarp>
            </a:bodyPr>
            <a:lstStyle/>
            <a:p>
              <a:pPr defTabSz="932384"/>
              <a:endParaRPr lang="en-US" sz="2173">
                <a:solidFill>
                  <a:srgbClr val="FFFFFF"/>
                </a:solidFill>
              </a:endParaRPr>
            </a:p>
          </p:txBody>
        </p:sp>
        <p:sp>
          <p:nvSpPr>
            <p:cNvPr id="167" name="Oval 87"/>
            <p:cNvSpPr>
              <a:spLocks noChangeArrowheads="1"/>
            </p:cNvSpPr>
            <p:nvPr/>
          </p:nvSpPr>
          <p:spPr bwMode="black">
            <a:xfrm>
              <a:off x="1731334" y="4314541"/>
              <a:ext cx="97691" cy="97665"/>
            </a:xfrm>
            <a:prstGeom prst="ellipse">
              <a:avLst/>
            </a:prstGeom>
            <a:grpFill/>
            <a:ln w="9525">
              <a:solidFill>
                <a:schemeClr val="bg1"/>
              </a:solidFill>
              <a:round/>
              <a:headEnd/>
              <a:tailEnd/>
            </a:ln>
            <a:extLst/>
          </p:spPr>
          <p:txBody>
            <a:bodyPr vert="horz" wrap="square" lIns="124294" tIns="62147" rIns="124294" bIns="62147" numCol="1" anchor="t" anchorCtr="0" compatLnSpc="1">
              <a:prstTxWarp prst="textNoShape">
                <a:avLst/>
              </a:prstTxWarp>
            </a:bodyPr>
            <a:lstStyle/>
            <a:p>
              <a:pPr defTabSz="932384"/>
              <a:endParaRPr lang="en-US" sz="2173">
                <a:solidFill>
                  <a:srgbClr val="FFFFFF"/>
                </a:solidFill>
              </a:endParaRPr>
            </a:p>
          </p:txBody>
        </p:sp>
      </p:grpSp>
      <p:grpSp>
        <p:nvGrpSpPr>
          <p:cNvPr id="168" name="Group 167"/>
          <p:cNvGrpSpPr>
            <a:grpSpLocks noChangeAspect="1"/>
          </p:cNvGrpSpPr>
          <p:nvPr/>
        </p:nvGrpSpPr>
        <p:grpSpPr>
          <a:xfrm>
            <a:off x="2387421" y="4314296"/>
            <a:ext cx="239874" cy="241202"/>
            <a:chOff x="1516874" y="4089454"/>
            <a:chExt cx="526613" cy="529527"/>
          </a:xfrm>
          <a:solidFill>
            <a:srgbClr val="C00000"/>
          </a:solidFill>
        </p:grpSpPr>
        <p:sp>
          <p:nvSpPr>
            <p:cNvPr id="169" name="Freeform 86"/>
            <p:cNvSpPr>
              <a:spLocks noEditPoints="1"/>
            </p:cNvSpPr>
            <p:nvPr/>
          </p:nvSpPr>
          <p:spPr bwMode="black">
            <a:xfrm>
              <a:off x="1516874" y="4089454"/>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w="9525">
              <a:solidFill>
                <a:schemeClr val="bg1"/>
              </a:solidFill>
              <a:round/>
              <a:headEnd/>
              <a:tailEnd/>
            </a:ln>
            <a:extLst/>
          </p:spPr>
          <p:txBody>
            <a:bodyPr vert="horz" wrap="square" lIns="124294" tIns="62147" rIns="124294" bIns="62147" numCol="1" anchor="t" anchorCtr="0" compatLnSpc="1">
              <a:prstTxWarp prst="textNoShape">
                <a:avLst/>
              </a:prstTxWarp>
            </a:bodyPr>
            <a:lstStyle/>
            <a:p>
              <a:pPr defTabSz="932384"/>
              <a:endParaRPr lang="en-US" sz="2173">
                <a:solidFill>
                  <a:srgbClr val="FFFFFF"/>
                </a:solidFill>
              </a:endParaRPr>
            </a:p>
          </p:txBody>
        </p:sp>
        <p:sp>
          <p:nvSpPr>
            <p:cNvPr id="170" name="Oval 87"/>
            <p:cNvSpPr>
              <a:spLocks noChangeArrowheads="1"/>
            </p:cNvSpPr>
            <p:nvPr/>
          </p:nvSpPr>
          <p:spPr bwMode="black">
            <a:xfrm>
              <a:off x="1731334" y="4314541"/>
              <a:ext cx="97691" cy="97665"/>
            </a:xfrm>
            <a:prstGeom prst="ellipse">
              <a:avLst/>
            </a:prstGeom>
            <a:grpFill/>
            <a:ln w="9525">
              <a:solidFill>
                <a:schemeClr val="bg1"/>
              </a:solidFill>
              <a:round/>
              <a:headEnd/>
              <a:tailEnd/>
            </a:ln>
            <a:extLst/>
          </p:spPr>
          <p:txBody>
            <a:bodyPr vert="horz" wrap="square" lIns="124294" tIns="62147" rIns="124294" bIns="62147" numCol="1" anchor="t" anchorCtr="0" compatLnSpc="1">
              <a:prstTxWarp prst="textNoShape">
                <a:avLst/>
              </a:prstTxWarp>
            </a:bodyPr>
            <a:lstStyle/>
            <a:p>
              <a:pPr defTabSz="932384"/>
              <a:endParaRPr lang="en-US" sz="2173">
                <a:solidFill>
                  <a:srgbClr val="FFFFFF"/>
                </a:solidFill>
              </a:endParaRPr>
            </a:p>
          </p:txBody>
        </p:sp>
      </p:grpSp>
      <p:sp>
        <p:nvSpPr>
          <p:cNvPr id="171" name="TextBox 170"/>
          <p:cNvSpPr txBox="1"/>
          <p:nvPr/>
        </p:nvSpPr>
        <p:spPr>
          <a:xfrm>
            <a:off x="808804" y="5322860"/>
            <a:ext cx="2985253" cy="376321"/>
          </a:xfrm>
          <a:prstGeom prst="rect">
            <a:avLst/>
          </a:prstGeom>
          <a:noFill/>
        </p:spPr>
        <p:txBody>
          <a:bodyPr wrap="square" lIns="0" tIns="0" rIns="0" bIns="0" rtlCol="0">
            <a:spAutoFit/>
          </a:bodyPr>
          <a:lstStyle/>
          <a:p>
            <a:pPr algn="ctr" defTabSz="932044">
              <a:lnSpc>
                <a:spcPct val="90000"/>
              </a:lnSpc>
            </a:pPr>
            <a:r>
              <a:rPr lang="en-US" sz="2717" b="1" spc="-52" dirty="0" err="1" smtClean="0">
                <a:solidFill>
                  <a:srgbClr val="505050"/>
                </a:solidFill>
                <a:latin typeface="+mj-lt"/>
              </a:rPr>
              <a:t>DataCenter</a:t>
            </a:r>
            <a:r>
              <a:rPr lang="en-US" sz="2717" b="1" spc="-52" dirty="0" smtClean="0">
                <a:solidFill>
                  <a:srgbClr val="505050"/>
                </a:solidFill>
                <a:latin typeface="+mj-lt"/>
              </a:rPr>
              <a:t>  </a:t>
            </a:r>
            <a:r>
              <a:rPr lang="en-US" sz="2717" b="1" spc="-52" dirty="0">
                <a:solidFill>
                  <a:srgbClr val="505050"/>
                </a:solidFill>
                <a:latin typeface="+mj-lt"/>
              </a:rPr>
              <a:t>2</a:t>
            </a:r>
            <a:endParaRPr lang="en-US" sz="2717" b="1" spc="-52" baseline="-25000" dirty="0">
              <a:solidFill>
                <a:srgbClr val="505050"/>
              </a:solidFill>
              <a:latin typeface="+mj-lt"/>
            </a:endParaRPr>
          </a:p>
        </p:txBody>
      </p:sp>
      <p:grpSp>
        <p:nvGrpSpPr>
          <p:cNvPr id="172" name="Group 171"/>
          <p:cNvGrpSpPr>
            <a:grpSpLocks noChangeAspect="1"/>
          </p:cNvGrpSpPr>
          <p:nvPr/>
        </p:nvGrpSpPr>
        <p:grpSpPr>
          <a:xfrm>
            <a:off x="526363" y="4333928"/>
            <a:ext cx="239874" cy="241202"/>
            <a:chOff x="1516874" y="4089454"/>
            <a:chExt cx="526613" cy="529527"/>
          </a:xfrm>
          <a:solidFill>
            <a:srgbClr val="C00000"/>
          </a:solidFill>
        </p:grpSpPr>
        <p:sp>
          <p:nvSpPr>
            <p:cNvPr id="173" name="Freeform 86"/>
            <p:cNvSpPr>
              <a:spLocks noEditPoints="1"/>
            </p:cNvSpPr>
            <p:nvPr/>
          </p:nvSpPr>
          <p:spPr bwMode="black">
            <a:xfrm>
              <a:off x="1516874" y="4089454"/>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w="9525">
              <a:solidFill>
                <a:schemeClr val="bg1"/>
              </a:solidFill>
              <a:round/>
              <a:headEnd/>
              <a:tailEnd/>
            </a:ln>
            <a:extLst/>
          </p:spPr>
          <p:txBody>
            <a:bodyPr vert="horz" wrap="square" lIns="124294" tIns="62147" rIns="124294" bIns="62147" numCol="1" anchor="t" anchorCtr="0" compatLnSpc="1">
              <a:prstTxWarp prst="textNoShape">
                <a:avLst/>
              </a:prstTxWarp>
            </a:bodyPr>
            <a:lstStyle/>
            <a:p>
              <a:pPr defTabSz="932384"/>
              <a:endParaRPr lang="en-US" sz="2173">
                <a:solidFill>
                  <a:srgbClr val="FFFFFF"/>
                </a:solidFill>
              </a:endParaRPr>
            </a:p>
          </p:txBody>
        </p:sp>
        <p:sp>
          <p:nvSpPr>
            <p:cNvPr id="174" name="Oval 87"/>
            <p:cNvSpPr>
              <a:spLocks noChangeArrowheads="1"/>
            </p:cNvSpPr>
            <p:nvPr/>
          </p:nvSpPr>
          <p:spPr bwMode="black">
            <a:xfrm>
              <a:off x="1731334" y="4314541"/>
              <a:ext cx="97691" cy="97665"/>
            </a:xfrm>
            <a:prstGeom prst="ellipse">
              <a:avLst/>
            </a:prstGeom>
            <a:grpFill/>
            <a:ln w="9525">
              <a:solidFill>
                <a:schemeClr val="bg1"/>
              </a:solidFill>
              <a:round/>
              <a:headEnd/>
              <a:tailEnd/>
            </a:ln>
            <a:extLst/>
          </p:spPr>
          <p:txBody>
            <a:bodyPr vert="horz" wrap="square" lIns="124294" tIns="62147" rIns="124294" bIns="62147" numCol="1" anchor="t" anchorCtr="0" compatLnSpc="1">
              <a:prstTxWarp prst="textNoShape">
                <a:avLst/>
              </a:prstTxWarp>
            </a:bodyPr>
            <a:lstStyle/>
            <a:p>
              <a:pPr defTabSz="932384"/>
              <a:endParaRPr lang="en-US" sz="2173">
                <a:solidFill>
                  <a:srgbClr val="FFFFFF"/>
                </a:solidFill>
              </a:endParaRPr>
            </a:p>
          </p:txBody>
        </p:sp>
      </p:grpSp>
      <p:sp>
        <p:nvSpPr>
          <p:cNvPr id="99" name="TextBox 98"/>
          <p:cNvSpPr txBox="1"/>
          <p:nvPr/>
        </p:nvSpPr>
        <p:spPr>
          <a:xfrm>
            <a:off x="453532" y="4935816"/>
            <a:ext cx="3723787" cy="384271"/>
          </a:xfrm>
          <a:prstGeom prst="rect">
            <a:avLst/>
          </a:prstGeom>
          <a:noFill/>
        </p:spPr>
        <p:txBody>
          <a:bodyPr wrap="square" lIns="0" tIns="0" rIns="0" bIns="0" rtlCol="0">
            <a:spAutoFit/>
          </a:bodyPr>
          <a:lstStyle/>
          <a:p>
            <a:pPr algn="ctr" defTabSz="932044">
              <a:lnSpc>
                <a:spcPct val="90000"/>
              </a:lnSpc>
            </a:pPr>
            <a:r>
              <a:rPr lang="en-US" sz="1360" b="1" spc="-52" dirty="0">
                <a:solidFill>
                  <a:srgbClr val="505050"/>
                </a:solidFill>
              </a:rPr>
              <a:t>Source: VMware VMs</a:t>
            </a:r>
            <a:br>
              <a:rPr lang="en-US" sz="1360" b="1" spc="-52" dirty="0">
                <a:solidFill>
                  <a:srgbClr val="505050"/>
                </a:solidFill>
              </a:rPr>
            </a:br>
            <a:r>
              <a:rPr lang="en-US" sz="1360" b="1" spc="-52" dirty="0">
                <a:solidFill>
                  <a:srgbClr val="505050"/>
                </a:solidFill>
              </a:rPr>
              <a:t>&amp; Physical Machines</a:t>
            </a:r>
            <a:endParaRPr lang="en-US" sz="1360" b="1" spc="-52" baseline="-25000" dirty="0">
              <a:solidFill>
                <a:srgbClr val="505050"/>
              </a:solidFill>
            </a:endParaRPr>
          </a:p>
        </p:txBody>
      </p:sp>
      <p:grpSp>
        <p:nvGrpSpPr>
          <p:cNvPr id="100" name="Group 99"/>
          <p:cNvGrpSpPr>
            <a:grpSpLocks noChangeAspect="1"/>
          </p:cNvGrpSpPr>
          <p:nvPr/>
        </p:nvGrpSpPr>
        <p:grpSpPr>
          <a:xfrm>
            <a:off x="210208" y="6111442"/>
            <a:ext cx="556030" cy="559108"/>
            <a:chOff x="1516874" y="4089454"/>
            <a:chExt cx="526613" cy="529527"/>
          </a:xfrm>
          <a:solidFill>
            <a:srgbClr val="C00000"/>
          </a:solidFill>
        </p:grpSpPr>
        <p:sp>
          <p:nvSpPr>
            <p:cNvPr id="101" name="Freeform 86"/>
            <p:cNvSpPr>
              <a:spLocks noEditPoints="1"/>
            </p:cNvSpPr>
            <p:nvPr/>
          </p:nvSpPr>
          <p:spPr bwMode="black">
            <a:xfrm>
              <a:off x="1516874" y="4089454"/>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w="9525">
              <a:solidFill>
                <a:schemeClr val="bg1"/>
              </a:solidFill>
              <a:round/>
              <a:headEnd/>
              <a:tailEnd/>
            </a:ln>
            <a:extLst/>
          </p:spPr>
          <p:txBody>
            <a:bodyPr vert="horz" wrap="square" lIns="124294" tIns="62147" rIns="124294" bIns="62147" numCol="1" anchor="t" anchorCtr="0" compatLnSpc="1">
              <a:prstTxWarp prst="textNoShape">
                <a:avLst/>
              </a:prstTxWarp>
            </a:bodyPr>
            <a:lstStyle/>
            <a:p>
              <a:pPr defTabSz="932384"/>
              <a:endParaRPr lang="en-US" sz="2173">
                <a:solidFill>
                  <a:srgbClr val="FFFFFF"/>
                </a:solidFill>
              </a:endParaRPr>
            </a:p>
          </p:txBody>
        </p:sp>
        <p:sp>
          <p:nvSpPr>
            <p:cNvPr id="102" name="Oval 87"/>
            <p:cNvSpPr>
              <a:spLocks noChangeArrowheads="1"/>
            </p:cNvSpPr>
            <p:nvPr/>
          </p:nvSpPr>
          <p:spPr bwMode="black">
            <a:xfrm>
              <a:off x="1731334" y="4314541"/>
              <a:ext cx="97691" cy="97665"/>
            </a:xfrm>
            <a:prstGeom prst="ellipse">
              <a:avLst/>
            </a:prstGeom>
            <a:grpFill/>
            <a:ln w="9525">
              <a:solidFill>
                <a:schemeClr val="bg1"/>
              </a:solidFill>
              <a:round/>
              <a:headEnd/>
              <a:tailEnd/>
            </a:ln>
            <a:extLst/>
          </p:spPr>
          <p:txBody>
            <a:bodyPr vert="horz" wrap="square" lIns="124294" tIns="62147" rIns="124294" bIns="62147" numCol="1" anchor="t" anchorCtr="0" compatLnSpc="1">
              <a:prstTxWarp prst="textNoShape">
                <a:avLst/>
              </a:prstTxWarp>
            </a:bodyPr>
            <a:lstStyle/>
            <a:p>
              <a:pPr defTabSz="932384"/>
              <a:endParaRPr lang="en-US" sz="2173">
                <a:solidFill>
                  <a:srgbClr val="FFFFFF"/>
                </a:solidFill>
              </a:endParaRPr>
            </a:p>
          </p:txBody>
        </p:sp>
      </p:grpSp>
      <p:sp>
        <p:nvSpPr>
          <p:cNvPr id="103" name="TextBox 102"/>
          <p:cNvSpPr txBox="1"/>
          <p:nvPr/>
        </p:nvSpPr>
        <p:spPr>
          <a:xfrm>
            <a:off x="860459" y="6085302"/>
            <a:ext cx="1789017" cy="576406"/>
          </a:xfrm>
          <a:prstGeom prst="rect">
            <a:avLst/>
          </a:prstGeom>
          <a:noFill/>
        </p:spPr>
        <p:txBody>
          <a:bodyPr wrap="square" lIns="0" tIns="0" rIns="0" bIns="0" rtlCol="0">
            <a:spAutoFit/>
          </a:bodyPr>
          <a:lstStyle/>
          <a:p>
            <a:pPr defTabSz="932044">
              <a:lnSpc>
                <a:spcPct val="90000"/>
              </a:lnSpc>
            </a:pPr>
            <a:r>
              <a:rPr lang="en-US" sz="1360" b="1" spc="-52" dirty="0">
                <a:solidFill>
                  <a:srgbClr val="505050"/>
                </a:solidFill>
              </a:rPr>
              <a:t>Mobility Service – </a:t>
            </a:r>
            <a:r>
              <a:rPr lang="en-US" sz="1360" spc="-52" dirty="0">
                <a:solidFill>
                  <a:srgbClr val="505050"/>
                </a:solidFill>
              </a:rPr>
              <a:t>Captures all data writes from memory</a:t>
            </a:r>
            <a:endParaRPr lang="en-US" sz="1360" b="1" spc="-52" baseline="-25000" dirty="0">
              <a:solidFill>
                <a:srgbClr val="505050"/>
              </a:solidFill>
            </a:endParaRPr>
          </a:p>
        </p:txBody>
      </p:sp>
      <p:cxnSp>
        <p:nvCxnSpPr>
          <p:cNvPr id="46" name="Straight Connector 45"/>
          <p:cNvCxnSpPr/>
          <p:nvPr/>
        </p:nvCxnSpPr>
        <p:spPr>
          <a:xfrm>
            <a:off x="5126017" y="3848170"/>
            <a:ext cx="1694689" cy="6273"/>
          </a:xfrm>
          <a:prstGeom prst="line">
            <a:avLst/>
          </a:prstGeom>
          <a:ln w="98425">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78" name="Picture 98" descr="Cloud"/>
          <p:cNvPicPr>
            <a:picLocks noChangeAspect="1" noChangeArrowheads="1"/>
          </p:cNvPicPr>
          <p:nvPr/>
        </p:nvPicPr>
        <p:blipFill>
          <a:blip r:embed="rId3" cstate="screen">
            <a:duotone>
              <a:prstClr val="black"/>
              <a:schemeClr val="bg1">
                <a:lumMod val="95000"/>
                <a:tint val="45000"/>
                <a:satMod val="400000"/>
              </a:schemeClr>
            </a:duotone>
            <a:extLst>
              <a:ext uri="{28A0092B-C50C-407E-A947-70E740481C1C}">
                <a14:useLocalDpi xmlns:a14="http://schemas.microsoft.com/office/drawing/2010/main"/>
              </a:ext>
            </a:extLst>
          </a:blip>
          <a:srcRect/>
          <a:stretch>
            <a:fillRect/>
          </a:stretch>
        </p:blipFill>
        <p:spPr bwMode="auto">
          <a:xfrm>
            <a:off x="6950087" y="1503559"/>
            <a:ext cx="5245256" cy="2348487"/>
          </a:xfrm>
          <a:prstGeom prst="rect">
            <a:avLst/>
          </a:prstGeom>
        </p:spPr>
      </p:pic>
      <p:pic>
        <p:nvPicPr>
          <p:cNvPr id="79" name="Picture 98" descr="Cloud"/>
          <p:cNvPicPr>
            <a:picLocks noChangeAspect="1" noChangeArrowheads="1"/>
          </p:cNvPicPr>
          <p:nvPr/>
        </p:nvPicPr>
        <p:blipFill>
          <a:blip r:embed="rId3" cstate="screen">
            <a:duotone>
              <a:prstClr val="black"/>
              <a:schemeClr val="bg1">
                <a:lumMod val="95000"/>
                <a:tint val="45000"/>
                <a:satMod val="400000"/>
              </a:schemeClr>
            </a:duotone>
            <a:extLst>
              <a:ext uri="{28A0092B-C50C-407E-A947-70E740481C1C}">
                <a14:useLocalDpi xmlns:a14="http://schemas.microsoft.com/office/drawing/2010/main"/>
              </a:ext>
            </a:extLst>
          </a:blip>
          <a:srcRect/>
          <a:stretch>
            <a:fillRect/>
          </a:stretch>
        </p:blipFill>
        <p:spPr bwMode="auto">
          <a:xfrm>
            <a:off x="6950087" y="2330801"/>
            <a:ext cx="5245256" cy="2348487"/>
          </a:xfrm>
          <a:prstGeom prst="rect">
            <a:avLst/>
          </a:prstGeom>
        </p:spPr>
      </p:pic>
      <p:pic>
        <p:nvPicPr>
          <p:cNvPr id="80" name="Picture 98" descr="Cloud"/>
          <p:cNvPicPr>
            <a:picLocks noChangeAspect="1" noChangeArrowheads="1"/>
          </p:cNvPicPr>
          <p:nvPr/>
        </p:nvPicPr>
        <p:blipFill>
          <a:blip r:embed="rId3" cstate="screen">
            <a:duotone>
              <a:prstClr val="black"/>
              <a:schemeClr val="bg1">
                <a:lumMod val="95000"/>
                <a:tint val="45000"/>
                <a:satMod val="400000"/>
              </a:schemeClr>
            </a:duotone>
            <a:extLst>
              <a:ext uri="{28A0092B-C50C-407E-A947-70E740481C1C}">
                <a14:useLocalDpi xmlns:a14="http://schemas.microsoft.com/office/drawing/2010/main"/>
              </a:ext>
            </a:extLst>
          </a:blip>
          <a:srcRect/>
          <a:stretch>
            <a:fillRect/>
          </a:stretch>
        </p:blipFill>
        <p:spPr bwMode="auto">
          <a:xfrm>
            <a:off x="6950087" y="3215850"/>
            <a:ext cx="5245256" cy="2348487"/>
          </a:xfrm>
          <a:prstGeom prst="rect">
            <a:avLst/>
          </a:prstGeom>
        </p:spPr>
      </p:pic>
      <p:sp>
        <p:nvSpPr>
          <p:cNvPr id="81" name="TextBox 80"/>
          <p:cNvSpPr txBox="1"/>
          <p:nvPr/>
        </p:nvSpPr>
        <p:spPr>
          <a:xfrm>
            <a:off x="8220682" y="5112507"/>
            <a:ext cx="2985253" cy="383813"/>
          </a:xfrm>
          <a:prstGeom prst="rect">
            <a:avLst/>
          </a:prstGeom>
          <a:noFill/>
        </p:spPr>
        <p:txBody>
          <a:bodyPr wrap="square" lIns="0" tIns="0" rIns="0" bIns="0" rtlCol="0">
            <a:spAutoFit/>
          </a:bodyPr>
          <a:lstStyle/>
          <a:p>
            <a:pPr algn="ctr" defTabSz="932044">
              <a:lnSpc>
                <a:spcPct val="90000"/>
              </a:lnSpc>
            </a:pPr>
            <a:r>
              <a:rPr lang="en-US" sz="2717" b="1" spc="-52" dirty="0">
                <a:solidFill>
                  <a:srgbClr val="505050"/>
                </a:solidFill>
              </a:rPr>
              <a:t>Microsoft Azure</a:t>
            </a:r>
            <a:endParaRPr lang="en-US" sz="2717" b="1" spc="-52" baseline="-25000" dirty="0">
              <a:solidFill>
                <a:srgbClr val="505050"/>
              </a:solidFill>
            </a:endParaRPr>
          </a:p>
        </p:txBody>
      </p:sp>
      <p:sp>
        <p:nvSpPr>
          <p:cNvPr id="82" name="Rounded Rectangle 81"/>
          <p:cNvSpPr/>
          <p:nvPr/>
        </p:nvSpPr>
        <p:spPr bwMode="auto">
          <a:xfrm>
            <a:off x="7699568" y="2253722"/>
            <a:ext cx="1944067" cy="1203316"/>
          </a:xfrm>
          <a:prstGeom prst="roundRect">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589" tIns="198871" rIns="248589" bIns="198871" numCol="1" spcCol="0" rtlCol="0" fromWordArt="0" anchor="t" anchorCtr="0" forceAA="0" compatLnSpc="1">
            <a:prstTxWarp prst="textNoShape">
              <a:avLst/>
            </a:prstTxWarp>
            <a:noAutofit/>
          </a:bodyPr>
          <a:lstStyle/>
          <a:p>
            <a:pPr algn="ctr" defTabSz="126733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pic>
        <p:nvPicPr>
          <p:cNvPr id="83" name="Picture 8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24760" y="2377868"/>
            <a:ext cx="832560" cy="461968"/>
          </a:xfrm>
          <a:prstGeom prst="rect">
            <a:avLst/>
          </a:prstGeom>
        </p:spPr>
      </p:pic>
      <p:pic>
        <p:nvPicPr>
          <p:cNvPr id="84" name="Picture 8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624546" y="2886646"/>
            <a:ext cx="832771" cy="470032"/>
          </a:xfrm>
          <a:prstGeom prst="rect">
            <a:avLst/>
          </a:prstGeom>
        </p:spPr>
      </p:pic>
      <p:pic>
        <p:nvPicPr>
          <p:cNvPr id="85" name="Picture 19474"/>
          <p:cNvPicPr>
            <a:picLocks noChangeAspect="1"/>
          </p:cNvPicPr>
          <p:nvPr/>
        </p:nvPicPr>
        <p:blipFill>
          <a:blip r:embed="rId7"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bwMode="auto">
          <a:xfrm>
            <a:off x="8853503" y="2539820"/>
            <a:ext cx="332999" cy="557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19474"/>
          <p:cNvPicPr>
            <a:picLocks noChangeAspect="1"/>
          </p:cNvPicPr>
          <p:nvPr/>
        </p:nvPicPr>
        <p:blipFill>
          <a:blip r:embed="rId7"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bwMode="auto">
          <a:xfrm>
            <a:off x="8994852" y="2621848"/>
            <a:ext cx="332999" cy="557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19474"/>
          <p:cNvPicPr>
            <a:picLocks noChangeAspect="1"/>
          </p:cNvPicPr>
          <p:nvPr/>
        </p:nvPicPr>
        <p:blipFill>
          <a:blip r:embed="rId7"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bwMode="auto">
          <a:xfrm>
            <a:off x="8639926" y="2664700"/>
            <a:ext cx="332999" cy="557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19474"/>
          <p:cNvPicPr>
            <a:picLocks noChangeAspect="1"/>
          </p:cNvPicPr>
          <p:nvPr/>
        </p:nvPicPr>
        <p:blipFill>
          <a:blip r:embed="rId7"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bwMode="auto">
          <a:xfrm>
            <a:off x="8777654" y="2756618"/>
            <a:ext cx="332999" cy="557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TextBox 88"/>
          <p:cNvSpPr txBox="1"/>
          <p:nvPr/>
        </p:nvSpPr>
        <p:spPr>
          <a:xfrm>
            <a:off x="8595022" y="2341839"/>
            <a:ext cx="961632" cy="207173"/>
          </a:xfrm>
          <a:prstGeom prst="rect">
            <a:avLst/>
          </a:prstGeom>
          <a:noFill/>
        </p:spPr>
        <p:txBody>
          <a:bodyPr wrap="square" lIns="0" tIns="0" rIns="0" bIns="0" rtlCol="0">
            <a:spAutoFit/>
          </a:bodyPr>
          <a:lstStyle/>
          <a:p>
            <a:pPr algn="ctr" defTabSz="932044">
              <a:lnSpc>
                <a:spcPct val="90000"/>
              </a:lnSpc>
            </a:pPr>
            <a:r>
              <a:rPr lang="en-US" sz="1496" b="1" spc="-52" dirty="0">
                <a:solidFill>
                  <a:srgbClr val="505050"/>
                </a:solidFill>
              </a:rPr>
              <a:t>Customer 1</a:t>
            </a:r>
            <a:endParaRPr lang="en-US" sz="1496" b="1" spc="-52" baseline="-25000" dirty="0">
              <a:solidFill>
                <a:srgbClr val="505050"/>
              </a:solidFill>
            </a:endParaRPr>
          </a:p>
        </p:txBody>
      </p:sp>
      <p:pic>
        <p:nvPicPr>
          <p:cNvPr id="90" name="Picture 19474"/>
          <p:cNvPicPr>
            <a:picLocks noChangeAspect="1"/>
          </p:cNvPicPr>
          <p:nvPr/>
        </p:nvPicPr>
        <p:blipFill>
          <a:blip r:embed="rId7"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bwMode="auto">
          <a:xfrm>
            <a:off x="8919708" y="2849148"/>
            <a:ext cx="332999" cy="557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1" name="Group 90"/>
          <p:cNvGrpSpPr/>
          <p:nvPr/>
        </p:nvGrpSpPr>
        <p:grpSpPr>
          <a:xfrm>
            <a:off x="7629964" y="3598795"/>
            <a:ext cx="2019087" cy="1203316"/>
            <a:chOff x="5610569" y="2889797"/>
            <a:chExt cx="1485390" cy="885248"/>
          </a:xfrm>
        </p:grpSpPr>
        <p:grpSp>
          <p:nvGrpSpPr>
            <p:cNvPr id="92" name="Group 91"/>
            <p:cNvGrpSpPr/>
            <p:nvPr/>
          </p:nvGrpSpPr>
          <p:grpSpPr>
            <a:xfrm>
              <a:off x="5610569" y="2889797"/>
              <a:ext cx="1485390" cy="885248"/>
              <a:chOff x="5580089" y="2889797"/>
              <a:chExt cx="1485390" cy="885248"/>
            </a:xfrm>
          </p:grpSpPr>
          <p:sp>
            <p:nvSpPr>
              <p:cNvPr id="98" name="Rounded Rectangle 97"/>
              <p:cNvSpPr/>
              <p:nvPr/>
            </p:nvSpPr>
            <p:spPr bwMode="auto">
              <a:xfrm>
                <a:off x="5635279" y="2889797"/>
                <a:ext cx="1430200" cy="885248"/>
              </a:xfrm>
              <a:prstGeom prst="roundRect">
                <a:avLst/>
              </a:prstGeom>
              <a:noFill/>
              <a:ln w="12700">
                <a:solidFill>
                  <a:srgbClr val="0070C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589" tIns="198871" rIns="248589" bIns="198871" numCol="1" spcCol="0" rtlCol="0" fromWordArt="0" anchor="t" anchorCtr="0" forceAA="0" compatLnSpc="1">
                <a:prstTxWarp prst="textNoShape">
                  <a:avLst/>
                </a:prstTxWarp>
                <a:noAutofit/>
              </a:bodyPr>
              <a:lstStyle/>
              <a:p>
                <a:pPr algn="ctr" defTabSz="1267339" fontAlgn="base">
                  <a:lnSpc>
                    <a:spcPct val="90000"/>
                  </a:lnSpc>
                  <a:spcBef>
                    <a:spcPct val="0"/>
                  </a:spcBef>
                  <a:spcAft>
                    <a:spcPct val="0"/>
                  </a:spcAft>
                </a:pPr>
                <a:endParaRPr lang="en-US" sz="3264"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4" name="Picture 10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80245" y="2981129"/>
                <a:ext cx="612492" cy="339858"/>
              </a:xfrm>
              <a:prstGeom prst="rect">
                <a:avLst/>
              </a:prstGeom>
            </p:spPr>
          </p:pic>
          <p:pic>
            <p:nvPicPr>
              <p:cNvPr id="105" name="Picture 10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80089" y="3355422"/>
                <a:ext cx="612648" cy="345790"/>
              </a:xfrm>
              <a:prstGeom prst="rect">
                <a:avLst/>
              </a:prstGeom>
            </p:spPr>
          </p:pic>
          <p:sp>
            <p:nvSpPr>
              <p:cNvPr id="106" name="TextBox 105"/>
              <p:cNvSpPr txBox="1"/>
              <p:nvPr/>
            </p:nvSpPr>
            <p:spPr>
              <a:xfrm>
                <a:off x="6294042" y="2954623"/>
                <a:ext cx="721084" cy="155446"/>
              </a:xfrm>
              <a:prstGeom prst="rect">
                <a:avLst/>
              </a:prstGeom>
              <a:noFill/>
            </p:spPr>
            <p:txBody>
              <a:bodyPr wrap="square" lIns="0" tIns="0" rIns="0" bIns="0" rtlCol="0">
                <a:spAutoFit/>
              </a:bodyPr>
              <a:lstStyle/>
              <a:p>
                <a:pPr algn="ctr" defTabSz="932044">
                  <a:lnSpc>
                    <a:spcPct val="90000"/>
                  </a:lnSpc>
                </a:pPr>
                <a:r>
                  <a:rPr lang="en-US" sz="1496" b="1" spc="-52" dirty="0">
                    <a:solidFill>
                      <a:srgbClr val="505050"/>
                    </a:solidFill>
                  </a:rPr>
                  <a:t>Customer 2</a:t>
                </a:r>
                <a:endParaRPr lang="en-US" sz="1496" b="1" spc="-52" baseline="-25000" dirty="0">
                  <a:solidFill>
                    <a:srgbClr val="505050"/>
                  </a:solidFill>
                </a:endParaRPr>
              </a:p>
            </p:txBody>
          </p:sp>
        </p:grpSp>
        <p:pic>
          <p:nvPicPr>
            <p:cNvPr id="93" name="Picture 19474"/>
            <p:cNvPicPr>
              <a:picLocks noChangeAspect="1"/>
            </p:cNvPicPr>
            <p:nvPr/>
          </p:nvPicPr>
          <p:blipFill>
            <a:blip r:embed="rId7"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bwMode="auto">
            <a:xfrm>
              <a:off x="6510437" y="3094563"/>
              <a:ext cx="244978" cy="410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19474"/>
            <p:cNvPicPr>
              <a:picLocks noChangeAspect="1"/>
            </p:cNvPicPr>
            <p:nvPr/>
          </p:nvPicPr>
          <p:blipFill>
            <a:blip r:embed="rId7"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bwMode="auto">
            <a:xfrm>
              <a:off x="6614424" y="3154910"/>
              <a:ext cx="244978" cy="410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19474"/>
            <p:cNvPicPr>
              <a:picLocks noChangeAspect="1"/>
            </p:cNvPicPr>
            <p:nvPr/>
          </p:nvPicPr>
          <p:blipFill>
            <a:blip r:embed="rId7"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bwMode="auto">
            <a:xfrm>
              <a:off x="6353313" y="3186435"/>
              <a:ext cx="244978" cy="410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19474"/>
            <p:cNvPicPr>
              <a:picLocks noChangeAspect="1"/>
            </p:cNvPicPr>
            <p:nvPr/>
          </p:nvPicPr>
          <p:blipFill>
            <a:blip r:embed="rId7"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bwMode="auto">
            <a:xfrm>
              <a:off x="6454637" y="3254056"/>
              <a:ext cx="244978" cy="410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19474"/>
            <p:cNvPicPr>
              <a:picLocks noChangeAspect="1"/>
            </p:cNvPicPr>
            <p:nvPr/>
          </p:nvPicPr>
          <p:blipFill>
            <a:blip r:embed="rId7"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bwMode="auto">
            <a:xfrm>
              <a:off x="6559143" y="3322128"/>
              <a:ext cx="244978" cy="410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7" name="Group 106"/>
          <p:cNvGrpSpPr>
            <a:grpSpLocks noChangeAspect="1"/>
          </p:cNvGrpSpPr>
          <p:nvPr/>
        </p:nvGrpSpPr>
        <p:grpSpPr>
          <a:xfrm>
            <a:off x="8119824" y="2822762"/>
            <a:ext cx="247219" cy="248589"/>
            <a:chOff x="1516874" y="4089454"/>
            <a:chExt cx="526613" cy="529527"/>
          </a:xfrm>
          <a:solidFill>
            <a:srgbClr val="C00000"/>
          </a:solidFill>
        </p:grpSpPr>
        <p:sp>
          <p:nvSpPr>
            <p:cNvPr id="108" name="Freeform 86"/>
            <p:cNvSpPr>
              <a:spLocks noEditPoints="1"/>
            </p:cNvSpPr>
            <p:nvPr/>
          </p:nvSpPr>
          <p:spPr bwMode="black">
            <a:xfrm>
              <a:off x="1516874" y="4089454"/>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w="9525">
              <a:solidFill>
                <a:schemeClr val="bg1"/>
              </a:solidFill>
              <a:round/>
              <a:headEnd/>
              <a:tailEnd/>
            </a:ln>
            <a:extLst/>
          </p:spPr>
          <p:txBody>
            <a:bodyPr vert="horz" wrap="square" lIns="124294" tIns="62147" rIns="124294" bIns="62147" numCol="1" anchor="t" anchorCtr="0" compatLnSpc="1">
              <a:prstTxWarp prst="textNoShape">
                <a:avLst/>
              </a:prstTxWarp>
            </a:bodyPr>
            <a:lstStyle/>
            <a:p>
              <a:pPr defTabSz="932384"/>
              <a:endParaRPr lang="en-US" sz="2173">
                <a:solidFill>
                  <a:srgbClr val="FFFFFF"/>
                </a:solidFill>
              </a:endParaRPr>
            </a:p>
          </p:txBody>
        </p:sp>
        <p:sp>
          <p:nvSpPr>
            <p:cNvPr id="109" name="Oval 87"/>
            <p:cNvSpPr>
              <a:spLocks noChangeArrowheads="1"/>
            </p:cNvSpPr>
            <p:nvPr/>
          </p:nvSpPr>
          <p:spPr bwMode="black">
            <a:xfrm>
              <a:off x="1731334" y="4314541"/>
              <a:ext cx="97691" cy="97665"/>
            </a:xfrm>
            <a:prstGeom prst="ellipse">
              <a:avLst/>
            </a:prstGeom>
            <a:grpFill/>
            <a:ln w="9525">
              <a:solidFill>
                <a:schemeClr val="bg1"/>
              </a:solidFill>
              <a:round/>
              <a:headEnd/>
              <a:tailEnd/>
            </a:ln>
            <a:extLst/>
          </p:spPr>
          <p:txBody>
            <a:bodyPr vert="horz" wrap="square" lIns="124294" tIns="62147" rIns="124294" bIns="62147" numCol="1" anchor="t" anchorCtr="0" compatLnSpc="1">
              <a:prstTxWarp prst="textNoShape">
                <a:avLst/>
              </a:prstTxWarp>
            </a:bodyPr>
            <a:lstStyle/>
            <a:p>
              <a:pPr defTabSz="932384"/>
              <a:endParaRPr lang="en-US" sz="2173">
                <a:solidFill>
                  <a:srgbClr val="FFFFFF"/>
                </a:solidFill>
              </a:endParaRPr>
            </a:p>
          </p:txBody>
        </p:sp>
      </p:grpSp>
      <p:grpSp>
        <p:nvGrpSpPr>
          <p:cNvPr id="110" name="Group 109"/>
          <p:cNvGrpSpPr>
            <a:grpSpLocks noChangeAspect="1"/>
          </p:cNvGrpSpPr>
          <p:nvPr/>
        </p:nvGrpSpPr>
        <p:grpSpPr>
          <a:xfrm>
            <a:off x="8142754" y="4177491"/>
            <a:ext cx="247219" cy="248589"/>
            <a:chOff x="1516874" y="4089454"/>
            <a:chExt cx="526613" cy="529527"/>
          </a:xfrm>
          <a:solidFill>
            <a:srgbClr val="C00000"/>
          </a:solidFill>
        </p:grpSpPr>
        <p:sp>
          <p:nvSpPr>
            <p:cNvPr id="111" name="Freeform 86"/>
            <p:cNvSpPr>
              <a:spLocks noEditPoints="1"/>
            </p:cNvSpPr>
            <p:nvPr/>
          </p:nvSpPr>
          <p:spPr bwMode="black">
            <a:xfrm>
              <a:off x="1516874" y="4089454"/>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w="9525">
              <a:solidFill>
                <a:schemeClr val="bg1"/>
              </a:solidFill>
              <a:round/>
              <a:headEnd/>
              <a:tailEnd/>
            </a:ln>
            <a:extLst/>
          </p:spPr>
          <p:txBody>
            <a:bodyPr vert="horz" wrap="square" lIns="124294" tIns="62147" rIns="124294" bIns="62147" numCol="1" anchor="t" anchorCtr="0" compatLnSpc="1">
              <a:prstTxWarp prst="textNoShape">
                <a:avLst/>
              </a:prstTxWarp>
            </a:bodyPr>
            <a:lstStyle/>
            <a:p>
              <a:pPr defTabSz="932384"/>
              <a:endParaRPr lang="en-US" sz="2173">
                <a:solidFill>
                  <a:srgbClr val="FFFFFF"/>
                </a:solidFill>
              </a:endParaRPr>
            </a:p>
          </p:txBody>
        </p:sp>
        <p:sp>
          <p:nvSpPr>
            <p:cNvPr id="112" name="Oval 87"/>
            <p:cNvSpPr>
              <a:spLocks noChangeArrowheads="1"/>
            </p:cNvSpPr>
            <p:nvPr/>
          </p:nvSpPr>
          <p:spPr bwMode="black">
            <a:xfrm>
              <a:off x="1731334" y="4314541"/>
              <a:ext cx="97691" cy="97665"/>
            </a:xfrm>
            <a:prstGeom prst="ellipse">
              <a:avLst/>
            </a:prstGeom>
            <a:grpFill/>
            <a:ln w="9525">
              <a:solidFill>
                <a:schemeClr val="bg1"/>
              </a:solidFill>
              <a:round/>
              <a:headEnd/>
              <a:tailEnd/>
            </a:ln>
            <a:extLst/>
          </p:spPr>
          <p:txBody>
            <a:bodyPr vert="horz" wrap="square" lIns="124294" tIns="62147" rIns="124294" bIns="62147" numCol="1" anchor="t" anchorCtr="0" compatLnSpc="1">
              <a:prstTxWarp prst="textNoShape">
                <a:avLst/>
              </a:prstTxWarp>
            </a:bodyPr>
            <a:lstStyle/>
            <a:p>
              <a:pPr defTabSz="932384"/>
              <a:endParaRPr lang="en-US" sz="2173">
                <a:solidFill>
                  <a:srgbClr val="FFFFFF"/>
                </a:solidFill>
              </a:endParaRPr>
            </a:p>
          </p:txBody>
        </p:sp>
      </p:grpSp>
      <p:grpSp>
        <p:nvGrpSpPr>
          <p:cNvPr id="134" name="Group 133"/>
          <p:cNvGrpSpPr>
            <a:grpSpLocks noChangeAspect="1"/>
          </p:cNvGrpSpPr>
          <p:nvPr/>
        </p:nvGrpSpPr>
        <p:grpSpPr>
          <a:xfrm>
            <a:off x="9775078" y="2699226"/>
            <a:ext cx="2031452" cy="1118648"/>
            <a:chOff x="2629767" y="2540878"/>
            <a:chExt cx="1788199" cy="984697"/>
          </a:xfrm>
        </p:grpSpPr>
        <p:sp>
          <p:nvSpPr>
            <p:cNvPr id="135" name="Freeform 128"/>
            <p:cNvSpPr>
              <a:spLocks noChangeAspect="1"/>
            </p:cNvSpPr>
            <p:nvPr/>
          </p:nvSpPr>
          <p:spPr bwMode="black">
            <a:xfrm>
              <a:off x="2629767" y="2540878"/>
              <a:ext cx="1788199" cy="98469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72C6"/>
            </a:solidFill>
            <a:extLst/>
          </p:spPr>
          <p:txBody>
            <a:bodyPr vert="horz" wrap="square" lIns="89591" tIns="44795" rIns="89591" bIns="44795" numCol="1" anchor="b" anchorCtr="1" compatLnSpc="1">
              <a:prstTxWarp prst="textNoShape">
                <a:avLst/>
              </a:prstTxWarp>
            </a:bodyPr>
            <a:lstStyle/>
            <a:p>
              <a:pPr defTabSz="913547">
                <a:defRPr/>
              </a:pPr>
              <a:endParaRPr lang="en-US" sz="1762" kern="0" dirty="0">
                <a:solidFill>
                  <a:srgbClr val="FFFFFF"/>
                </a:solidFill>
              </a:endParaRPr>
            </a:p>
          </p:txBody>
        </p:sp>
        <p:pic>
          <p:nvPicPr>
            <p:cNvPr id="136" name="Picture 135"/>
            <p:cNvPicPr>
              <a:picLocks noChangeAspect="1"/>
            </p:cNvPicPr>
            <p:nvPr/>
          </p:nvPicPr>
          <p:blipFill>
            <a:blip r:embed="rId8" cstate="screen">
              <a:grayscl/>
              <a:extLst>
                <a:ext uri="{28A0092B-C50C-407E-A947-70E740481C1C}">
                  <a14:useLocalDpi xmlns:a14="http://schemas.microsoft.com/office/drawing/2010/main"/>
                </a:ext>
              </a:extLst>
            </a:blip>
            <a:stretch>
              <a:fillRect/>
            </a:stretch>
          </p:blipFill>
          <p:spPr>
            <a:xfrm>
              <a:off x="2883209" y="3010625"/>
              <a:ext cx="1342947" cy="311374"/>
            </a:xfrm>
            <a:prstGeom prst="rect">
              <a:avLst/>
            </a:prstGeom>
            <a:noFill/>
            <a:ln>
              <a:noFill/>
            </a:ln>
          </p:spPr>
        </p:pic>
      </p:grpSp>
      <p:sp>
        <p:nvSpPr>
          <p:cNvPr id="137" name="TextBox 136"/>
          <p:cNvSpPr txBox="1"/>
          <p:nvPr/>
        </p:nvSpPr>
        <p:spPr>
          <a:xfrm>
            <a:off x="8811067" y="3843851"/>
            <a:ext cx="3837818" cy="192135"/>
          </a:xfrm>
          <a:prstGeom prst="rect">
            <a:avLst/>
          </a:prstGeom>
          <a:noFill/>
        </p:spPr>
        <p:txBody>
          <a:bodyPr wrap="square" lIns="0" tIns="0" rIns="0" bIns="0" rtlCol="0">
            <a:spAutoFit/>
          </a:bodyPr>
          <a:lstStyle/>
          <a:p>
            <a:pPr algn="ctr" defTabSz="932044">
              <a:lnSpc>
                <a:spcPct val="90000"/>
              </a:lnSpc>
            </a:pPr>
            <a:r>
              <a:rPr lang="en-US" sz="1360" b="1" spc="-52" dirty="0">
                <a:solidFill>
                  <a:srgbClr val="505050"/>
                </a:solidFill>
              </a:rPr>
              <a:t>Target: Microsoft Azure</a:t>
            </a:r>
            <a:endParaRPr lang="en-US" sz="1360" b="1" spc="-52" baseline="-25000" dirty="0">
              <a:solidFill>
                <a:srgbClr val="505050"/>
              </a:solidFill>
            </a:endParaRPr>
          </a:p>
        </p:txBody>
      </p:sp>
    </p:spTree>
    <p:extLst>
      <p:ext uri="{BB962C8B-B14F-4D97-AF65-F5344CB8AC3E}">
        <p14:creationId xmlns:p14="http://schemas.microsoft.com/office/powerpoint/2010/main" val="9463305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155"/>
                                        </p:tgtEl>
                                        <p:attrNameLst>
                                          <p:attrName>style.visibility</p:attrName>
                                        </p:attrNameLst>
                                      </p:cBhvr>
                                      <p:to>
                                        <p:strVal val="visible"/>
                                      </p:to>
                                    </p:set>
                                    <p:anim calcmode="lin" valueType="num">
                                      <p:cBhvr additive="base">
                                        <p:cTn id="53" dur="500" fill="hold"/>
                                        <p:tgtEl>
                                          <p:spTgt spid="155"/>
                                        </p:tgtEl>
                                        <p:attrNameLst>
                                          <p:attrName>ppt_x</p:attrName>
                                        </p:attrNameLst>
                                      </p:cBhvr>
                                      <p:tavLst>
                                        <p:tav tm="0">
                                          <p:val>
                                            <p:strVal val="#ppt_x"/>
                                          </p:val>
                                        </p:tav>
                                        <p:tav tm="100000">
                                          <p:val>
                                            <p:strVal val="#ppt_x"/>
                                          </p:val>
                                        </p:tav>
                                      </p:tavLst>
                                    </p:anim>
                                    <p:anim calcmode="lin" valueType="num">
                                      <p:cBhvr additive="base">
                                        <p:cTn id="54" dur="500" fill="hold"/>
                                        <p:tgtEl>
                                          <p:spTgt spid="155"/>
                                        </p:tgtEl>
                                        <p:attrNameLst>
                                          <p:attrName>ppt_y</p:attrName>
                                        </p:attrNameLst>
                                      </p:cBhvr>
                                      <p:tavLst>
                                        <p:tav tm="0">
                                          <p:val>
                                            <p:strVal val="1+#ppt_h/2"/>
                                          </p:val>
                                        </p:tav>
                                        <p:tav tm="100000">
                                          <p:val>
                                            <p:strVal val="#ppt_y"/>
                                          </p:val>
                                        </p:tav>
                                      </p:tavLst>
                                    </p:anim>
                                  </p:childTnLst>
                                </p:cTn>
                              </p:par>
                              <p:par>
                                <p:cTn id="55" presetID="1" presetClass="entr" presetSubtype="0" fill="hold" grpId="0" nodeType="withEffect">
                                  <p:stCondLst>
                                    <p:cond delay="0"/>
                                  </p:stCondLst>
                                  <p:childTnLst>
                                    <p:set>
                                      <p:cBhvr>
                                        <p:cTn id="56" dur="1" fill="hold">
                                          <p:stCondLst>
                                            <p:cond delay="0"/>
                                          </p:stCondLst>
                                        </p:cTn>
                                        <p:tgtEl>
                                          <p:spTgt spid="171"/>
                                        </p:tgtEl>
                                        <p:attrNameLst>
                                          <p:attrName>style.visibility</p:attrName>
                                        </p:attrNameLst>
                                      </p:cBhvr>
                                      <p:to>
                                        <p:strVal val="visible"/>
                                      </p:to>
                                    </p:set>
                                  </p:childTnLst>
                                </p:cTn>
                              </p:par>
                              <p:par>
                                <p:cTn id="57" presetID="2" presetClass="entr" presetSubtype="4" fill="hold" grpId="0" nodeType="withEffect">
                                  <p:stCondLst>
                                    <p:cond delay="0"/>
                                  </p:stCondLst>
                                  <p:childTnLst>
                                    <p:set>
                                      <p:cBhvr>
                                        <p:cTn id="58" dur="1" fill="hold">
                                          <p:stCondLst>
                                            <p:cond delay="0"/>
                                          </p:stCondLst>
                                        </p:cTn>
                                        <p:tgtEl>
                                          <p:spTgt spid="156"/>
                                        </p:tgtEl>
                                        <p:attrNameLst>
                                          <p:attrName>style.visibility</p:attrName>
                                        </p:attrNameLst>
                                      </p:cBhvr>
                                      <p:to>
                                        <p:strVal val="visible"/>
                                      </p:to>
                                    </p:set>
                                    <p:anim calcmode="lin" valueType="num">
                                      <p:cBhvr additive="base">
                                        <p:cTn id="59" dur="500" fill="hold"/>
                                        <p:tgtEl>
                                          <p:spTgt spid="156"/>
                                        </p:tgtEl>
                                        <p:attrNameLst>
                                          <p:attrName>ppt_x</p:attrName>
                                        </p:attrNameLst>
                                      </p:cBhvr>
                                      <p:tavLst>
                                        <p:tav tm="0">
                                          <p:val>
                                            <p:strVal val="#ppt_x"/>
                                          </p:val>
                                        </p:tav>
                                        <p:tav tm="100000">
                                          <p:val>
                                            <p:strVal val="#ppt_x"/>
                                          </p:val>
                                        </p:tav>
                                      </p:tavLst>
                                    </p:anim>
                                    <p:anim calcmode="lin" valueType="num">
                                      <p:cBhvr additive="base">
                                        <p:cTn id="60" dur="500" fill="hold"/>
                                        <p:tgtEl>
                                          <p:spTgt spid="156"/>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57"/>
                                        </p:tgtEl>
                                        <p:attrNameLst>
                                          <p:attrName>style.visibility</p:attrName>
                                        </p:attrNameLst>
                                      </p:cBhvr>
                                      <p:to>
                                        <p:strVal val="visible"/>
                                      </p:to>
                                    </p:set>
                                    <p:anim calcmode="lin" valueType="num">
                                      <p:cBhvr additive="base">
                                        <p:cTn id="63" dur="500" fill="hold"/>
                                        <p:tgtEl>
                                          <p:spTgt spid="157"/>
                                        </p:tgtEl>
                                        <p:attrNameLst>
                                          <p:attrName>ppt_x</p:attrName>
                                        </p:attrNameLst>
                                      </p:cBhvr>
                                      <p:tavLst>
                                        <p:tav tm="0">
                                          <p:val>
                                            <p:strVal val="#ppt_x"/>
                                          </p:val>
                                        </p:tav>
                                        <p:tav tm="100000">
                                          <p:val>
                                            <p:strVal val="#ppt_x"/>
                                          </p:val>
                                        </p:tav>
                                      </p:tavLst>
                                    </p:anim>
                                    <p:anim calcmode="lin" valueType="num">
                                      <p:cBhvr additive="base">
                                        <p:cTn id="64" dur="500" fill="hold"/>
                                        <p:tgtEl>
                                          <p:spTgt spid="157"/>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58"/>
                                        </p:tgtEl>
                                        <p:attrNameLst>
                                          <p:attrName>style.visibility</p:attrName>
                                        </p:attrNameLst>
                                      </p:cBhvr>
                                      <p:to>
                                        <p:strVal val="visible"/>
                                      </p:to>
                                    </p:set>
                                    <p:anim calcmode="lin" valueType="num">
                                      <p:cBhvr additive="base">
                                        <p:cTn id="67" dur="500" fill="hold"/>
                                        <p:tgtEl>
                                          <p:spTgt spid="158"/>
                                        </p:tgtEl>
                                        <p:attrNameLst>
                                          <p:attrName>ppt_x</p:attrName>
                                        </p:attrNameLst>
                                      </p:cBhvr>
                                      <p:tavLst>
                                        <p:tav tm="0">
                                          <p:val>
                                            <p:strVal val="#ppt_x"/>
                                          </p:val>
                                        </p:tav>
                                        <p:tav tm="100000">
                                          <p:val>
                                            <p:strVal val="#ppt_x"/>
                                          </p:val>
                                        </p:tav>
                                      </p:tavLst>
                                    </p:anim>
                                    <p:anim calcmode="lin" valueType="num">
                                      <p:cBhvr additive="base">
                                        <p:cTn id="68" dur="500" fill="hold"/>
                                        <p:tgtEl>
                                          <p:spTgt spid="158"/>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59"/>
                                        </p:tgtEl>
                                        <p:attrNameLst>
                                          <p:attrName>style.visibility</p:attrName>
                                        </p:attrNameLst>
                                      </p:cBhvr>
                                      <p:to>
                                        <p:strVal val="visible"/>
                                      </p:to>
                                    </p:set>
                                    <p:anim calcmode="lin" valueType="num">
                                      <p:cBhvr additive="base">
                                        <p:cTn id="71" dur="500" fill="hold"/>
                                        <p:tgtEl>
                                          <p:spTgt spid="159"/>
                                        </p:tgtEl>
                                        <p:attrNameLst>
                                          <p:attrName>ppt_x</p:attrName>
                                        </p:attrNameLst>
                                      </p:cBhvr>
                                      <p:tavLst>
                                        <p:tav tm="0">
                                          <p:val>
                                            <p:strVal val="#ppt_x"/>
                                          </p:val>
                                        </p:tav>
                                        <p:tav tm="100000">
                                          <p:val>
                                            <p:strVal val="#ppt_x"/>
                                          </p:val>
                                        </p:tav>
                                      </p:tavLst>
                                    </p:anim>
                                    <p:anim calcmode="lin" valueType="num">
                                      <p:cBhvr additive="base">
                                        <p:cTn id="72" dur="500" fill="hold"/>
                                        <p:tgtEl>
                                          <p:spTgt spid="159"/>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60"/>
                                        </p:tgtEl>
                                        <p:attrNameLst>
                                          <p:attrName>style.visibility</p:attrName>
                                        </p:attrNameLst>
                                      </p:cBhvr>
                                      <p:to>
                                        <p:strVal val="visible"/>
                                      </p:to>
                                    </p:set>
                                    <p:anim calcmode="lin" valueType="num">
                                      <p:cBhvr additive="base">
                                        <p:cTn id="75" dur="500" fill="hold"/>
                                        <p:tgtEl>
                                          <p:spTgt spid="160"/>
                                        </p:tgtEl>
                                        <p:attrNameLst>
                                          <p:attrName>ppt_x</p:attrName>
                                        </p:attrNameLst>
                                      </p:cBhvr>
                                      <p:tavLst>
                                        <p:tav tm="0">
                                          <p:val>
                                            <p:strVal val="#ppt_x"/>
                                          </p:val>
                                        </p:tav>
                                        <p:tav tm="100000">
                                          <p:val>
                                            <p:strVal val="#ppt_x"/>
                                          </p:val>
                                        </p:tav>
                                      </p:tavLst>
                                    </p:anim>
                                    <p:anim calcmode="lin" valueType="num">
                                      <p:cBhvr additive="base">
                                        <p:cTn id="76" dur="500" fill="hold"/>
                                        <p:tgtEl>
                                          <p:spTgt spid="160"/>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61"/>
                                        </p:tgtEl>
                                        <p:attrNameLst>
                                          <p:attrName>style.visibility</p:attrName>
                                        </p:attrNameLst>
                                      </p:cBhvr>
                                      <p:to>
                                        <p:strVal val="visible"/>
                                      </p:to>
                                    </p:set>
                                    <p:anim calcmode="lin" valueType="num">
                                      <p:cBhvr additive="base">
                                        <p:cTn id="79" dur="500" fill="hold"/>
                                        <p:tgtEl>
                                          <p:spTgt spid="161"/>
                                        </p:tgtEl>
                                        <p:attrNameLst>
                                          <p:attrName>ppt_x</p:attrName>
                                        </p:attrNameLst>
                                      </p:cBhvr>
                                      <p:tavLst>
                                        <p:tav tm="0">
                                          <p:val>
                                            <p:strVal val="#ppt_x"/>
                                          </p:val>
                                        </p:tav>
                                        <p:tav tm="100000">
                                          <p:val>
                                            <p:strVal val="#ppt_x"/>
                                          </p:val>
                                        </p:tav>
                                      </p:tavLst>
                                    </p:anim>
                                    <p:anim calcmode="lin" valueType="num">
                                      <p:cBhvr additive="base">
                                        <p:cTn id="80" dur="500" fill="hold"/>
                                        <p:tgtEl>
                                          <p:spTgt spid="161"/>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162"/>
                                        </p:tgtEl>
                                        <p:attrNameLst>
                                          <p:attrName>style.visibility</p:attrName>
                                        </p:attrNameLst>
                                      </p:cBhvr>
                                      <p:to>
                                        <p:strVal val="visible"/>
                                      </p:to>
                                    </p:set>
                                    <p:anim calcmode="lin" valueType="num">
                                      <p:cBhvr additive="base">
                                        <p:cTn id="83" dur="500" fill="hold"/>
                                        <p:tgtEl>
                                          <p:spTgt spid="162"/>
                                        </p:tgtEl>
                                        <p:attrNameLst>
                                          <p:attrName>ppt_x</p:attrName>
                                        </p:attrNameLst>
                                      </p:cBhvr>
                                      <p:tavLst>
                                        <p:tav tm="0">
                                          <p:val>
                                            <p:strVal val="#ppt_x"/>
                                          </p:val>
                                        </p:tav>
                                        <p:tav tm="100000">
                                          <p:val>
                                            <p:strVal val="#ppt_x"/>
                                          </p:val>
                                        </p:tav>
                                      </p:tavLst>
                                    </p:anim>
                                    <p:anim calcmode="lin" valueType="num">
                                      <p:cBhvr additive="base">
                                        <p:cTn id="84" dur="500" fill="hold"/>
                                        <p:tgtEl>
                                          <p:spTgt spid="162"/>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63"/>
                                        </p:tgtEl>
                                        <p:attrNameLst>
                                          <p:attrName>style.visibility</p:attrName>
                                        </p:attrNameLst>
                                      </p:cBhvr>
                                      <p:to>
                                        <p:strVal val="visible"/>
                                      </p:to>
                                    </p:set>
                                    <p:anim calcmode="lin" valueType="num">
                                      <p:cBhvr additive="base">
                                        <p:cTn id="87" dur="500" fill="hold"/>
                                        <p:tgtEl>
                                          <p:spTgt spid="163"/>
                                        </p:tgtEl>
                                        <p:attrNameLst>
                                          <p:attrName>ppt_x</p:attrName>
                                        </p:attrNameLst>
                                      </p:cBhvr>
                                      <p:tavLst>
                                        <p:tav tm="0">
                                          <p:val>
                                            <p:strVal val="#ppt_x"/>
                                          </p:val>
                                        </p:tav>
                                        <p:tav tm="100000">
                                          <p:val>
                                            <p:strVal val="#ppt_x"/>
                                          </p:val>
                                        </p:tav>
                                      </p:tavLst>
                                    </p:anim>
                                    <p:anim calcmode="lin" valueType="num">
                                      <p:cBhvr additive="base">
                                        <p:cTn id="88" dur="500" fill="hold"/>
                                        <p:tgtEl>
                                          <p:spTgt spid="163"/>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164"/>
                                        </p:tgtEl>
                                        <p:attrNameLst>
                                          <p:attrName>style.visibility</p:attrName>
                                        </p:attrNameLst>
                                      </p:cBhvr>
                                      <p:to>
                                        <p:strVal val="visible"/>
                                      </p:to>
                                    </p:set>
                                    <p:anim calcmode="lin" valueType="num">
                                      <p:cBhvr additive="base">
                                        <p:cTn id="91" dur="500" fill="hold"/>
                                        <p:tgtEl>
                                          <p:spTgt spid="164"/>
                                        </p:tgtEl>
                                        <p:attrNameLst>
                                          <p:attrName>ppt_x</p:attrName>
                                        </p:attrNameLst>
                                      </p:cBhvr>
                                      <p:tavLst>
                                        <p:tav tm="0">
                                          <p:val>
                                            <p:strVal val="#ppt_x"/>
                                          </p:val>
                                        </p:tav>
                                        <p:tav tm="100000">
                                          <p:val>
                                            <p:strVal val="#ppt_x"/>
                                          </p:val>
                                        </p:tav>
                                      </p:tavLst>
                                    </p:anim>
                                    <p:anim calcmode="lin" valueType="num">
                                      <p:cBhvr additive="base">
                                        <p:cTn id="92" dur="500" fill="hold"/>
                                        <p:tgtEl>
                                          <p:spTgt spid="164"/>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165"/>
                                        </p:tgtEl>
                                        <p:attrNameLst>
                                          <p:attrName>style.visibility</p:attrName>
                                        </p:attrNameLst>
                                      </p:cBhvr>
                                      <p:to>
                                        <p:strVal val="visible"/>
                                      </p:to>
                                    </p:set>
                                    <p:anim calcmode="lin" valueType="num">
                                      <p:cBhvr additive="base">
                                        <p:cTn id="95" dur="500" fill="hold"/>
                                        <p:tgtEl>
                                          <p:spTgt spid="165"/>
                                        </p:tgtEl>
                                        <p:attrNameLst>
                                          <p:attrName>ppt_x</p:attrName>
                                        </p:attrNameLst>
                                      </p:cBhvr>
                                      <p:tavLst>
                                        <p:tav tm="0">
                                          <p:val>
                                            <p:strVal val="#ppt_x"/>
                                          </p:val>
                                        </p:tav>
                                        <p:tav tm="100000">
                                          <p:val>
                                            <p:strVal val="#ppt_x"/>
                                          </p:val>
                                        </p:tav>
                                      </p:tavLst>
                                    </p:anim>
                                    <p:anim calcmode="lin" valueType="num">
                                      <p:cBhvr additive="base">
                                        <p:cTn id="96" dur="500" fill="hold"/>
                                        <p:tgtEl>
                                          <p:spTgt spid="165"/>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168"/>
                                        </p:tgtEl>
                                        <p:attrNameLst>
                                          <p:attrName>style.visibility</p:attrName>
                                        </p:attrNameLst>
                                      </p:cBhvr>
                                      <p:to>
                                        <p:strVal val="visible"/>
                                      </p:to>
                                    </p:set>
                                    <p:anim calcmode="lin" valueType="num">
                                      <p:cBhvr additive="base">
                                        <p:cTn id="99" dur="500" fill="hold"/>
                                        <p:tgtEl>
                                          <p:spTgt spid="168"/>
                                        </p:tgtEl>
                                        <p:attrNameLst>
                                          <p:attrName>ppt_x</p:attrName>
                                        </p:attrNameLst>
                                      </p:cBhvr>
                                      <p:tavLst>
                                        <p:tav tm="0">
                                          <p:val>
                                            <p:strVal val="#ppt_x"/>
                                          </p:val>
                                        </p:tav>
                                        <p:tav tm="100000">
                                          <p:val>
                                            <p:strVal val="#ppt_x"/>
                                          </p:val>
                                        </p:tav>
                                      </p:tavLst>
                                    </p:anim>
                                    <p:anim calcmode="lin" valueType="num">
                                      <p:cBhvr additive="base">
                                        <p:cTn id="100" dur="500" fill="hold"/>
                                        <p:tgtEl>
                                          <p:spTgt spid="168"/>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172"/>
                                        </p:tgtEl>
                                        <p:attrNameLst>
                                          <p:attrName>style.visibility</p:attrName>
                                        </p:attrNameLst>
                                      </p:cBhvr>
                                      <p:to>
                                        <p:strVal val="visible"/>
                                      </p:to>
                                    </p:set>
                                    <p:anim calcmode="lin" valueType="num">
                                      <p:cBhvr additive="base">
                                        <p:cTn id="103" dur="500" fill="hold"/>
                                        <p:tgtEl>
                                          <p:spTgt spid="172"/>
                                        </p:tgtEl>
                                        <p:attrNameLst>
                                          <p:attrName>ppt_x</p:attrName>
                                        </p:attrNameLst>
                                      </p:cBhvr>
                                      <p:tavLst>
                                        <p:tav tm="0">
                                          <p:val>
                                            <p:strVal val="#ppt_x"/>
                                          </p:val>
                                        </p:tav>
                                        <p:tav tm="100000">
                                          <p:val>
                                            <p:strVal val="#ppt_x"/>
                                          </p:val>
                                        </p:tav>
                                      </p:tavLst>
                                    </p:anim>
                                    <p:anim calcmode="lin" valueType="num">
                                      <p:cBhvr additive="base">
                                        <p:cTn id="104" dur="500" fill="hold"/>
                                        <p:tgtEl>
                                          <p:spTgt spid="172"/>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99"/>
                                        </p:tgtEl>
                                        <p:attrNameLst>
                                          <p:attrName>style.visibility</p:attrName>
                                        </p:attrNameLst>
                                      </p:cBhvr>
                                      <p:to>
                                        <p:strVal val="visible"/>
                                      </p:to>
                                    </p:set>
                                    <p:anim calcmode="lin" valueType="num">
                                      <p:cBhvr additive="base">
                                        <p:cTn id="107" dur="500" fill="hold"/>
                                        <p:tgtEl>
                                          <p:spTgt spid="99"/>
                                        </p:tgtEl>
                                        <p:attrNameLst>
                                          <p:attrName>ppt_x</p:attrName>
                                        </p:attrNameLst>
                                      </p:cBhvr>
                                      <p:tavLst>
                                        <p:tav tm="0">
                                          <p:val>
                                            <p:strVal val="#ppt_x"/>
                                          </p:val>
                                        </p:tav>
                                        <p:tav tm="100000">
                                          <p:val>
                                            <p:strVal val="#ppt_x"/>
                                          </p:val>
                                        </p:tav>
                                      </p:tavLst>
                                    </p:anim>
                                    <p:anim calcmode="lin" valueType="num">
                                      <p:cBhvr additive="base">
                                        <p:cTn id="108" dur="500" fill="hold"/>
                                        <p:tgtEl>
                                          <p:spTgt spid="99"/>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9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P spid="123" grpId="0"/>
      <p:bldP spid="156" grpId="0" animBg="1"/>
      <p:bldP spid="157" grpId="0" animBg="1"/>
      <p:bldP spid="158" grpId="0" animBg="1"/>
      <p:bldP spid="163" grpId="0" animBg="1"/>
      <p:bldP spid="164" grpId="0"/>
      <p:bldP spid="171" grpId="0"/>
      <p:bldP spid="99" grpId="0"/>
      <p:bldP spid="103"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6" name="Text Placeholder 5"/>
          <p:cNvSpPr>
            <a:spLocks noGrp="1"/>
          </p:cNvSpPr>
          <p:nvPr>
            <p:ph type="body" sz="quarter" idx="12"/>
          </p:nvPr>
        </p:nvSpPr>
        <p:spPr/>
        <p:txBody>
          <a:bodyPr/>
          <a:lstStyle/>
          <a:p>
            <a:r>
              <a:rPr lang="en-US" dirty="0" smtClean="0"/>
              <a:t>Azure Site Recovery</a:t>
            </a:r>
          </a:p>
        </p:txBody>
      </p:sp>
      <p:pic>
        <p:nvPicPr>
          <p:cNvPr id="2" name="Picture 1"/>
          <p:cNvPicPr>
            <a:picLocks noChangeAspect="1"/>
          </p:cNvPicPr>
          <p:nvPr/>
        </p:nvPicPr>
        <p:blipFill>
          <a:blip r:embed="rId3"/>
          <a:stretch>
            <a:fillRect/>
          </a:stretch>
        </p:blipFill>
        <p:spPr>
          <a:xfrm>
            <a:off x="3055427" y="1209975"/>
            <a:ext cx="7276025" cy="2751698"/>
          </a:xfrm>
          <a:prstGeom prst="rect">
            <a:avLst/>
          </a:prstGeom>
        </p:spPr>
      </p:pic>
    </p:spTree>
    <p:extLst>
      <p:ext uri="{BB962C8B-B14F-4D97-AF65-F5344CB8AC3E}">
        <p14:creationId xmlns:p14="http://schemas.microsoft.com/office/powerpoint/2010/main" val="2629804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4320" y="296897"/>
            <a:ext cx="11889564" cy="1581394"/>
          </a:xfrm>
        </p:spPr>
        <p:txBody>
          <a:bodyPr>
            <a:normAutofit/>
          </a:bodyPr>
          <a:lstStyle/>
          <a:p>
            <a:r>
              <a:rPr lang="en-US" dirty="0" smtClean="0">
                <a:solidFill>
                  <a:schemeClr val="bg1">
                    <a:lumMod val="50000"/>
                  </a:schemeClr>
                </a:solidFill>
              </a:rPr>
              <a:t>ASR &amp; System Center VMM</a:t>
            </a:r>
            <a:r>
              <a:rPr lang="en-US" dirty="0"/>
              <a:t/>
            </a:r>
            <a:br>
              <a:rPr lang="en-US" dirty="0"/>
            </a:br>
            <a:r>
              <a:rPr lang="en-US" sz="3600" dirty="0" smtClean="0">
                <a:solidFill>
                  <a:srgbClr val="0072C6"/>
                </a:solidFill>
              </a:rPr>
              <a:t>Disaster </a:t>
            </a:r>
            <a:r>
              <a:rPr lang="en-US" sz="3600" dirty="0">
                <a:solidFill>
                  <a:srgbClr val="0072C6"/>
                </a:solidFill>
              </a:rPr>
              <a:t>recovery to a second </a:t>
            </a:r>
            <a:r>
              <a:rPr lang="en-US" sz="3600" dirty="0" smtClean="0">
                <a:solidFill>
                  <a:srgbClr val="0072C6"/>
                </a:solidFill>
              </a:rPr>
              <a:t>site with </a:t>
            </a:r>
            <a:r>
              <a:rPr lang="en-US" sz="3600" dirty="0" err="1" smtClean="0">
                <a:solidFill>
                  <a:srgbClr val="0072C6"/>
                </a:solidFill>
              </a:rPr>
              <a:t>Hyper-v</a:t>
            </a:r>
            <a:endParaRPr lang="en-US" sz="3600" dirty="0">
              <a:solidFill>
                <a:srgbClr val="0072C6"/>
              </a:solidFill>
            </a:endParaRPr>
          </a:p>
        </p:txBody>
      </p:sp>
      <p:grpSp>
        <p:nvGrpSpPr>
          <p:cNvPr id="6" name="Group 5"/>
          <p:cNvGrpSpPr/>
          <p:nvPr/>
        </p:nvGrpSpPr>
        <p:grpSpPr>
          <a:xfrm>
            <a:off x="3424074" y="1573327"/>
            <a:ext cx="5384596" cy="4056958"/>
            <a:chOff x="3347477" y="1573053"/>
            <a:chExt cx="5385360" cy="4057534"/>
          </a:xfrm>
        </p:grpSpPr>
        <p:sp>
          <p:nvSpPr>
            <p:cNvPr id="7" name="Freeform 6"/>
            <p:cNvSpPr>
              <a:spLocks/>
            </p:cNvSpPr>
            <p:nvPr/>
          </p:nvSpPr>
          <p:spPr bwMode="auto">
            <a:xfrm>
              <a:off x="7603933" y="4567448"/>
              <a:ext cx="1128904" cy="95513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8" name="Rectangle 5"/>
            <p:cNvSpPr>
              <a:spLocks noChangeArrowheads="1"/>
            </p:cNvSpPr>
            <p:nvPr/>
          </p:nvSpPr>
          <p:spPr bwMode="auto">
            <a:xfrm>
              <a:off x="6819049" y="4444655"/>
              <a:ext cx="831835" cy="1080257"/>
            </a:xfrm>
            <a:prstGeom prst="rect">
              <a:avLst/>
            </a:prstGeom>
            <a:solidFill>
              <a:srgbClr val="FFFFFF">
                <a:lumMod val="6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9" name="Rectangle 5"/>
            <p:cNvSpPr>
              <a:spLocks noChangeArrowheads="1"/>
            </p:cNvSpPr>
            <p:nvPr/>
          </p:nvSpPr>
          <p:spPr bwMode="auto">
            <a:xfrm>
              <a:off x="3800679" y="4748921"/>
              <a:ext cx="670494" cy="795475"/>
            </a:xfrm>
            <a:prstGeom prst="rect">
              <a:avLst/>
            </a:prstGeom>
            <a:solidFill>
              <a:srgbClr val="D2D2D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cxnSp>
          <p:nvCxnSpPr>
            <p:cNvPr id="10" name="Straight Arrow Connector 9"/>
            <p:cNvCxnSpPr/>
            <p:nvPr/>
          </p:nvCxnSpPr>
          <p:spPr>
            <a:xfrm>
              <a:off x="4815620" y="3095278"/>
              <a:ext cx="0" cy="641471"/>
            </a:xfrm>
            <a:prstGeom prst="straightConnector1">
              <a:avLst/>
            </a:prstGeom>
            <a:noFill/>
            <a:ln w="57150" cap="flat" cmpd="sng" algn="ctr">
              <a:solidFill>
                <a:srgbClr val="68217A"/>
              </a:solidFill>
              <a:prstDash val="sysDot"/>
              <a:headEnd type="none"/>
              <a:tailEnd type="triangle"/>
            </a:ln>
            <a:effectLst/>
          </p:spPr>
        </p:cxnSp>
        <p:cxnSp>
          <p:nvCxnSpPr>
            <p:cNvPr id="11" name="Straight Arrow Connector 10"/>
            <p:cNvCxnSpPr/>
            <p:nvPr/>
          </p:nvCxnSpPr>
          <p:spPr>
            <a:xfrm>
              <a:off x="7064118" y="2930416"/>
              <a:ext cx="0" cy="837784"/>
            </a:xfrm>
            <a:prstGeom prst="straightConnector1">
              <a:avLst/>
            </a:prstGeom>
            <a:noFill/>
            <a:ln w="57150" cap="flat" cmpd="sng" algn="ctr">
              <a:solidFill>
                <a:srgbClr val="68217A"/>
              </a:solidFill>
              <a:prstDash val="sysDot"/>
              <a:headEnd type="none"/>
              <a:tailEnd type="triangle"/>
            </a:ln>
            <a:effectLst/>
          </p:spPr>
        </p:cxnSp>
        <p:grpSp>
          <p:nvGrpSpPr>
            <p:cNvPr id="12" name="Group 11"/>
            <p:cNvGrpSpPr/>
            <p:nvPr/>
          </p:nvGrpSpPr>
          <p:grpSpPr>
            <a:xfrm>
              <a:off x="4198083" y="1573053"/>
              <a:ext cx="3956256" cy="1550577"/>
              <a:chOff x="616226" y="1630760"/>
              <a:chExt cx="4596553" cy="1801531"/>
            </a:xfrm>
          </p:grpSpPr>
          <p:sp>
            <p:nvSpPr>
              <p:cNvPr id="59"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0000"/>
                  </a:solidFill>
                  <a:latin typeface="Segoe UI"/>
                </a:endParaRPr>
              </a:p>
            </p:txBody>
          </p:sp>
          <p:sp>
            <p:nvSpPr>
              <p:cNvPr id="60"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0000"/>
                  </a:solidFill>
                  <a:latin typeface="Segoe UI"/>
                </a:endParaRPr>
              </a:p>
            </p:txBody>
          </p:sp>
          <p:sp>
            <p:nvSpPr>
              <p:cNvPr id="61"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62" name="TextBox 61"/>
              <p:cNvSpPr txBox="1"/>
              <p:nvPr/>
            </p:nvSpPr>
            <p:spPr>
              <a:xfrm>
                <a:off x="1513102" y="2418609"/>
                <a:ext cx="2362966" cy="869657"/>
              </a:xfrm>
              <a:prstGeom prst="rect">
                <a:avLst/>
              </a:prstGeom>
              <a:noFill/>
              <a:ln>
                <a:noFill/>
              </a:ln>
            </p:spPr>
            <p:txBody>
              <a:bodyPr wrap="none" lIns="182802" tIns="146241" rIns="182802" bIns="146241" rtlCol="0">
                <a:spAutoFit/>
              </a:bodyPr>
              <a:lstStyle/>
              <a:p>
                <a:pPr algn="ctr" defTabSz="931538">
                  <a:lnSpc>
                    <a:spcPct val="90000"/>
                  </a:lnSpc>
                  <a:spcAft>
                    <a:spcPts val="600"/>
                  </a:spcAft>
                  <a:defRPr/>
                </a:pPr>
                <a:r>
                  <a:rPr lang="en-US" sz="1428" kern="0" dirty="0">
                    <a:solidFill>
                      <a:srgbClr val="FFFFFF"/>
                    </a:solidFill>
                    <a:latin typeface="Segoe UI"/>
                  </a:rPr>
                  <a:t>Microsoft Azure </a:t>
                </a:r>
              </a:p>
              <a:p>
                <a:pPr algn="ctr" defTabSz="931538">
                  <a:lnSpc>
                    <a:spcPct val="90000"/>
                  </a:lnSpc>
                  <a:spcAft>
                    <a:spcPts val="600"/>
                  </a:spcAft>
                  <a:defRPr/>
                </a:pPr>
                <a:r>
                  <a:rPr lang="en-US" sz="1224" kern="0" dirty="0">
                    <a:solidFill>
                      <a:srgbClr val="FFFFFF"/>
                    </a:solidFill>
                    <a:latin typeface="Segoe UI"/>
                  </a:rPr>
                  <a:t> Site Recovery Manager</a:t>
                </a:r>
                <a:endParaRPr lang="en-US" sz="1428" kern="0" dirty="0">
                  <a:solidFill>
                    <a:srgbClr val="FFFFFF"/>
                  </a:solidFill>
                  <a:latin typeface="Segoe UI"/>
                </a:endParaRPr>
              </a:p>
            </p:txBody>
          </p:sp>
        </p:grpSp>
        <p:sp>
          <p:nvSpPr>
            <p:cNvPr id="13" name="Left-Right Arrow 12"/>
            <p:cNvSpPr/>
            <p:nvPr/>
          </p:nvSpPr>
          <p:spPr bwMode="auto">
            <a:xfrm>
              <a:off x="5221295" y="4717614"/>
              <a:ext cx="1407263" cy="181417"/>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02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extBox 13"/>
            <p:cNvSpPr txBox="1"/>
            <p:nvPr/>
          </p:nvSpPr>
          <p:spPr>
            <a:xfrm>
              <a:off x="4888336" y="3235920"/>
              <a:ext cx="2156693" cy="151284"/>
            </a:xfrm>
            <a:prstGeom prst="rect">
              <a:avLst/>
            </a:prstGeom>
            <a:noFill/>
          </p:spPr>
          <p:txBody>
            <a:bodyPr wrap="square" lIns="182664" tIns="0" rIns="182664" bIns="0" rtlCol="0">
              <a:spAutoFit/>
            </a:bodyPr>
            <a:lstStyle>
              <a:defPPr>
                <a:defRPr lang="en-US"/>
              </a:defPPr>
              <a:lvl1pPr defTabSz="913538">
                <a:lnSpc>
                  <a:spcPct val="90000"/>
                </a:lnSpc>
                <a:spcAft>
                  <a:spcPts val="588"/>
                </a:spcAft>
                <a:defRPr sz="1100">
                  <a:solidFill>
                    <a:srgbClr val="505050"/>
                  </a:solidFill>
                </a:defRPr>
              </a:lvl1pPr>
            </a:lstStyle>
            <a:p>
              <a:pPr algn="ctr" defTabSz="913362">
                <a:spcAft>
                  <a:spcPts val="587"/>
                </a:spcAft>
                <a:defRPr/>
              </a:pPr>
              <a:r>
                <a:rPr lang="en-US" sz="1071" kern="0" dirty="0">
                  <a:solidFill>
                    <a:srgbClr val="00B0F0"/>
                  </a:solidFill>
                  <a:latin typeface="Segoe UI"/>
                </a:rPr>
                <a:t>Communication Channel</a:t>
              </a:r>
            </a:p>
          </p:txBody>
        </p:sp>
        <p:sp>
          <p:nvSpPr>
            <p:cNvPr id="15" name="Rectangle 14"/>
            <p:cNvSpPr/>
            <p:nvPr/>
          </p:nvSpPr>
          <p:spPr>
            <a:xfrm>
              <a:off x="5121475" y="4358910"/>
              <a:ext cx="1597285" cy="302568"/>
            </a:xfrm>
            <a:prstGeom prst="rect">
              <a:avLst/>
            </a:prstGeom>
            <a:noFill/>
          </p:spPr>
          <p:txBody>
            <a:bodyPr wrap="square" lIns="182664" tIns="0" rIns="182664" bIns="0" rtlCol="0">
              <a:spAutoFit/>
            </a:bodyPr>
            <a:lstStyle/>
            <a:p>
              <a:pPr algn="ctr" defTabSz="931538">
                <a:lnSpc>
                  <a:spcPct val="90000"/>
                </a:lnSpc>
                <a:spcAft>
                  <a:spcPts val="600"/>
                </a:spcAft>
                <a:defRPr/>
              </a:pPr>
              <a:r>
                <a:rPr lang="en-US" sz="1071" kern="0" dirty="0">
                  <a:solidFill>
                    <a:srgbClr val="00B0F0"/>
                  </a:solidFill>
                  <a:latin typeface="Segoe UI"/>
                </a:rPr>
                <a:t>Replication channel: </a:t>
              </a:r>
              <a:br>
                <a:rPr lang="en-US" sz="1071" kern="0" dirty="0">
                  <a:solidFill>
                    <a:srgbClr val="00B0F0"/>
                  </a:solidFill>
                  <a:latin typeface="Segoe UI"/>
                </a:rPr>
              </a:br>
              <a:r>
                <a:rPr lang="en-US" sz="1071" kern="0" dirty="0">
                  <a:solidFill>
                    <a:srgbClr val="00B0F0"/>
                  </a:solidFill>
                  <a:latin typeface="Segoe UI"/>
                </a:rPr>
                <a:t>Hyper-V Replica</a:t>
              </a:r>
            </a:p>
          </p:txBody>
        </p:sp>
        <p:grpSp>
          <p:nvGrpSpPr>
            <p:cNvPr id="16" name="Group 15"/>
            <p:cNvGrpSpPr/>
            <p:nvPr/>
          </p:nvGrpSpPr>
          <p:grpSpPr>
            <a:xfrm>
              <a:off x="4381455" y="3770095"/>
              <a:ext cx="1525356" cy="1852253"/>
              <a:chOff x="1047576" y="3696507"/>
              <a:chExt cx="1495583" cy="1816099"/>
            </a:xfrm>
          </p:grpSpPr>
          <p:sp>
            <p:nvSpPr>
              <p:cNvPr id="45" name="TextBox 44"/>
              <p:cNvSpPr txBox="1"/>
              <p:nvPr/>
            </p:nvSpPr>
            <p:spPr>
              <a:xfrm>
                <a:off x="1918270" y="4920521"/>
                <a:ext cx="624889" cy="592085"/>
              </a:xfrm>
              <a:prstGeom prst="rect">
                <a:avLst/>
              </a:prstGeom>
              <a:noFill/>
            </p:spPr>
            <p:txBody>
              <a:bodyPr wrap="square" lIns="0" tIns="149196" rIns="0" bIns="149196" rtlCol="0">
                <a:spAutoFit/>
              </a:bodyPr>
              <a:lstStyle/>
              <a:p>
                <a:pPr defTabSz="932418">
                  <a:lnSpc>
                    <a:spcPct val="90000"/>
                  </a:lnSpc>
                  <a:spcAft>
                    <a:spcPts val="612"/>
                  </a:spcAft>
                  <a:defRPr/>
                </a:pPr>
                <a:r>
                  <a:rPr lang="en-US" sz="1071" kern="0" dirty="0">
                    <a:solidFill>
                      <a:srgbClr val="00B0F0"/>
                    </a:solidFill>
                    <a:latin typeface="Segoe UI"/>
                  </a:rPr>
                  <a:t>Primary Site</a:t>
                </a:r>
              </a:p>
            </p:txBody>
          </p:sp>
          <p:grpSp>
            <p:nvGrpSpPr>
              <p:cNvPr id="46" name="Group 45"/>
              <p:cNvGrpSpPr/>
              <p:nvPr/>
            </p:nvGrpSpPr>
            <p:grpSpPr>
              <a:xfrm>
                <a:off x="1055947" y="4121329"/>
                <a:ext cx="815599" cy="1297016"/>
                <a:chOff x="13103226" y="2775830"/>
                <a:chExt cx="1039812" cy="1616572"/>
              </a:xfrm>
            </p:grpSpPr>
            <p:sp>
              <p:nvSpPr>
                <p:cNvPr id="50"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5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5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5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5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55"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56"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57"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58"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grpSp>
          <p:sp>
            <p:nvSpPr>
              <p:cNvPr id="47" name="TextBox 46"/>
              <p:cNvSpPr txBox="1"/>
              <p:nvPr/>
            </p:nvSpPr>
            <p:spPr>
              <a:xfrm>
                <a:off x="1121483" y="5046509"/>
                <a:ext cx="684527" cy="339115"/>
              </a:xfrm>
              <a:prstGeom prst="rect">
                <a:avLst/>
              </a:prstGeom>
              <a:noFill/>
            </p:spPr>
            <p:txBody>
              <a:bodyPr wrap="square" lIns="0" tIns="0" rIns="0" bIns="0" rtlCol="0">
                <a:spAutoFit/>
              </a:bodyPr>
              <a:lstStyle/>
              <a:p>
                <a:pPr algn="ctr" defTabSz="932418">
                  <a:lnSpc>
                    <a:spcPct val="90000"/>
                  </a:lnSpc>
                  <a:defRPr/>
                </a:pPr>
                <a:r>
                  <a:rPr lang="en-US" sz="1224" kern="0" dirty="0">
                    <a:solidFill>
                      <a:srgbClr val="FFFFFF"/>
                    </a:solidFill>
                    <a:latin typeface="Segoe UI"/>
                  </a:rPr>
                  <a:t>Windows Server</a:t>
                </a:r>
              </a:p>
            </p:txBody>
          </p:sp>
          <p:sp>
            <p:nvSpPr>
              <p:cNvPr id="48" name="Rectangle 47"/>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04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9" name="Picture 4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17" name="Group 16"/>
            <p:cNvGrpSpPr/>
            <p:nvPr/>
          </p:nvGrpSpPr>
          <p:grpSpPr>
            <a:xfrm>
              <a:off x="6011943" y="3767218"/>
              <a:ext cx="1483583" cy="1863369"/>
              <a:chOff x="2646239" y="3693687"/>
              <a:chExt cx="1454625" cy="1826998"/>
            </a:xfrm>
          </p:grpSpPr>
          <p:sp>
            <p:nvSpPr>
              <p:cNvPr id="30" name="TextBox 29"/>
              <p:cNvSpPr txBox="1"/>
              <p:nvPr/>
            </p:nvSpPr>
            <p:spPr>
              <a:xfrm>
                <a:off x="2646239" y="4920521"/>
                <a:ext cx="559422" cy="600164"/>
              </a:xfrm>
              <a:prstGeom prst="rect">
                <a:avLst/>
              </a:prstGeom>
              <a:noFill/>
            </p:spPr>
            <p:txBody>
              <a:bodyPr wrap="square" lIns="0" tIns="149196" rIns="0" bIns="149196"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32418">
                  <a:defRPr/>
                </a:pPr>
                <a:r>
                  <a:rPr lang="en-US" sz="1071" dirty="0">
                    <a:solidFill>
                      <a:srgbClr val="00B0F0"/>
                    </a:solidFill>
                    <a:latin typeface="Segoe UI"/>
                  </a:rPr>
                  <a:t>Recovery Site</a:t>
                </a:r>
              </a:p>
            </p:txBody>
          </p:sp>
          <p:grpSp>
            <p:nvGrpSpPr>
              <p:cNvPr id="31" name="Group 30"/>
              <p:cNvGrpSpPr/>
              <p:nvPr/>
            </p:nvGrpSpPr>
            <p:grpSpPr>
              <a:xfrm>
                <a:off x="3251903" y="4125870"/>
                <a:ext cx="815599" cy="1291203"/>
                <a:chOff x="13103226" y="2775830"/>
                <a:chExt cx="1039812" cy="1616572"/>
              </a:xfrm>
            </p:grpSpPr>
            <p:sp>
              <p:nvSpPr>
                <p:cNvPr id="36"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37"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38"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39"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40"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41"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42"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43"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44"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grpSp>
          <p:sp>
            <p:nvSpPr>
              <p:cNvPr id="32" name="TextBox 31"/>
              <p:cNvSpPr txBox="1"/>
              <p:nvPr/>
            </p:nvSpPr>
            <p:spPr>
              <a:xfrm>
                <a:off x="3317439" y="5046202"/>
                <a:ext cx="684527" cy="339115"/>
              </a:xfrm>
              <a:prstGeom prst="rect">
                <a:avLst/>
              </a:prstGeom>
              <a:noFill/>
            </p:spPr>
            <p:txBody>
              <a:bodyPr wrap="square" lIns="0" tIns="0" rIns="0" bIns="0" rtlCol="0">
                <a:spAutoFit/>
              </a:bodyPr>
              <a:lstStyle/>
              <a:p>
                <a:pPr algn="ctr" defTabSz="932418">
                  <a:lnSpc>
                    <a:spcPct val="90000"/>
                  </a:lnSpc>
                  <a:defRPr/>
                </a:pPr>
                <a:r>
                  <a:rPr lang="en-US" sz="1224" kern="0" dirty="0">
                    <a:solidFill>
                      <a:srgbClr val="FFFFFF"/>
                    </a:solidFill>
                    <a:latin typeface="Segoe UI"/>
                  </a:rPr>
                  <a:t>Windows Server</a:t>
                </a:r>
              </a:p>
            </p:txBody>
          </p:sp>
          <p:grpSp>
            <p:nvGrpSpPr>
              <p:cNvPr id="33" name="Group 32"/>
              <p:cNvGrpSpPr/>
              <p:nvPr/>
            </p:nvGrpSpPr>
            <p:grpSpPr>
              <a:xfrm>
                <a:off x="3250818" y="3693687"/>
                <a:ext cx="850046" cy="430383"/>
                <a:chOff x="3510283" y="4155823"/>
                <a:chExt cx="984977" cy="498699"/>
              </a:xfrm>
            </p:grpSpPr>
            <p:sp>
              <p:nvSpPr>
                <p:cNvPr id="34" name="Rectangle 33"/>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04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5" name="Picture 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5001" y="4230904"/>
                  <a:ext cx="980259" cy="390279"/>
                </a:xfrm>
                <a:prstGeom prst="rect">
                  <a:avLst/>
                </a:prstGeom>
              </p:spPr>
            </p:pic>
          </p:grpSp>
        </p:grpSp>
        <p:grpSp>
          <p:nvGrpSpPr>
            <p:cNvPr id="18" name="Group 17"/>
            <p:cNvGrpSpPr/>
            <p:nvPr/>
          </p:nvGrpSpPr>
          <p:grpSpPr>
            <a:xfrm>
              <a:off x="3561254" y="5140022"/>
              <a:ext cx="196756" cy="377743"/>
              <a:chOff x="7791149" y="4987730"/>
              <a:chExt cx="192916" cy="370370"/>
            </a:xfrm>
          </p:grpSpPr>
          <p:sp>
            <p:nvSpPr>
              <p:cNvPr id="2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2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2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grpSp>
        <p:grpSp>
          <p:nvGrpSpPr>
            <p:cNvPr id="19" name="Group 18"/>
            <p:cNvGrpSpPr/>
            <p:nvPr/>
          </p:nvGrpSpPr>
          <p:grpSpPr>
            <a:xfrm>
              <a:off x="3347477" y="5141660"/>
              <a:ext cx="196756" cy="377743"/>
              <a:chOff x="7791149" y="4987730"/>
              <a:chExt cx="192916" cy="370370"/>
            </a:xfrm>
          </p:grpSpPr>
          <p:sp>
            <p:nvSpPr>
              <p:cNvPr id="24"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25"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26"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grpSp>
        <p:grpSp>
          <p:nvGrpSpPr>
            <p:cNvPr id="20" name="Group 19"/>
            <p:cNvGrpSpPr/>
            <p:nvPr/>
          </p:nvGrpSpPr>
          <p:grpSpPr>
            <a:xfrm>
              <a:off x="7944506" y="5131945"/>
              <a:ext cx="196756" cy="377743"/>
              <a:chOff x="7791149" y="4987730"/>
              <a:chExt cx="192916" cy="370370"/>
            </a:xfrm>
          </p:grpSpPr>
          <p:sp>
            <p:nvSpPr>
              <p:cNvPr id="2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2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2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grpSp>
      </p:grpSp>
      <p:sp>
        <p:nvSpPr>
          <p:cNvPr id="63" name="Rectangle 62"/>
          <p:cNvSpPr/>
          <p:nvPr/>
        </p:nvSpPr>
        <p:spPr bwMode="auto">
          <a:xfrm>
            <a:off x="-17868" y="5521230"/>
            <a:ext cx="12452578" cy="1159315"/>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06400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82512E-7 4.26691E-7 L -0.2553 4.26691E-7 " pathEditMode="relative" rAng="0" ptsTypes="AA">
                                      <p:cBhvr>
                                        <p:cTn id="6" dur="1000" fill="hold"/>
                                        <p:tgtEl>
                                          <p:spTgt spid="6"/>
                                        </p:tgtEl>
                                        <p:attrNameLst>
                                          <p:attrName>ppt_x</p:attrName>
                                          <p:attrName>ppt_y</p:attrName>
                                        </p:attrNameLst>
                                      </p:cBhvr>
                                      <p:rCtr x="-1276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4320" y="296897"/>
            <a:ext cx="11889564" cy="1581394"/>
          </a:xfrm>
        </p:spPr>
        <p:txBody>
          <a:bodyPr>
            <a:normAutofit/>
          </a:bodyPr>
          <a:lstStyle/>
          <a:p>
            <a:r>
              <a:rPr lang="en-US" dirty="0" smtClean="0">
                <a:solidFill>
                  <a:schemeClr val="bg1">
                    <a:lumMod val="50000"/>
                  </a:schemeClr>
                </a:solidFill>
              </a:rPr>
              <a:t>ASR &amp; System Center VMM</a:t>
            </a:r>
            <a:r>
              <a:rPr lang="en-US" dirty="0"/>
              <a:t/>
            </a:r>
            <a:br>
              <a:rPr lang="en-US" dirty="0"/>
            </a:br>
            <a:r>
              <a:rPr lang="en-US" sz="3600" dirty="0" smtClean="0">
                <a:solidFill>
                  <a:srgbClr val="0072C6"/>
                </a:solidFill>
              </a:rPr>
              <a:t>Disaster </a:t>
            </a:r>
            <a:r>
              <a:rPr lang="en-US" sz="3600" dirty="0">
                <a:solidFill>
                  <a:srgbClr val="0072C6"/>
                </a:solidFill>
              </a:rPr>
              <a:t>recovery to a second </a:t>
            </a:r>
            <a:r>
              <a:rPr lang="en-US" sz="3600" dirty="0" smtClean="0">
                <a:solidFill>
                  <a:srgbClr val="0072C6"/>
                </a:solidFill>
              </a:rPr>
              <a:t>site with SAN replication</a:t>
            </a:r>
            <a:endParaRPr lang="en-US" sz="3600" dirty="0">
              <a:solidFill>
                <a:srgbClr val="0072C6"/>
              </a:solidFill>
            </a:endParaRPr>
          </a:p>
        </p:txBody>
      </p:sp>
      <p:sp>
        <p:nvSpPr>
          <p:cNvPr id="63" name="Rectangle 62"/>
          <p:cNvSpPr/>
          <p:nvPr/>
        </p:nvSpPr>
        <p:spPr bwMode="auto">
          <a:xfrm>
            <a:off x="-17868" y="5521230"/>
            <a:ext cx="12452578" cy="1159315"/>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4" name="Group 63"/>
          <p:cNvGrpSpPr/>
          <p:nvPr/>
        </p:nvGrpSpPr>
        <p:grpSpPr>
          <a:xfrm>
            <a:off x="3428821" y="1546256"/>
            <a:ext cx="5383833" cy="4108901"/>
            <a:chOff x="3347477" y="1573053"/>
            <a:chExt cx="5385360" cy="4110068"/>
          </a:xfrm>
        </p:grpSpPr>
        <p:sp>
          <p:nvSpPr>
            <p:cNvPr id="65" name="Freeform 64"/>
            <p:cNvSpPr>
              <a:spLocks/>
            </p:cNvSpPr>
            <p:nvPr/>
          </p:nvSpPr>
          <p:spPr bwMode="auto">
            <a:xfrm>
              <a:off x="7584041" y="4567448"/>
              <a:ext cx="1148796" cy="957464"/>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chemeClr val="tx1">
                <a:lumMod val="20000"/>
                <a:lumOff val="80000"/>
              </a:schemeClr>
            </a:solidFill>
            <a:ln>
              <a:noFill/>
            </a:ln>
            <a:extLst/>
          </p:spPr>
          <p:txBody>
            <a:bodyPr vert="horz" wrap="square" lIns="93233" tIns="46617" rIns="93233" bIns="46617" numCol="1" anchor="t" anchorCtr="0" compatLnSpc="1">
              <a:prstTxWarp prst="textNoShape">
                <a:avLst/>
              </a:prstTxWarp>
            </a:bodyPr>
            <a:lstStyle/>
            <a:p>
              <a:pPr defTabSz="932357"/>
              <a:endParaRPr lang="en-US" sz="1836">
                <a:solidFill>
                  <a:srgbClr val="505050"/>
                </a:solidFill>
              </a:endParaRPr>
            </a:p>
          </p:txBody>
        </p:sp>
        <p:sp>
          <p:nvSpPr>
            <p:cNvPr id="66" name="Rectangle 5"/>
            <p:cNvSpPr>
              <a:spLocks noChangeArrowheads="1"/>
            </p:cNvSpPr>
            <p:nvPr/>
          </p:nvSpPr>
          <p:spPr bwMode="auto">
            <a:xfrm>
              <a:off x="6819049" y="4444655"/>
              <a:ext cx="831835" cy="1080257"/>
            </a:xfrm>
            <a:prstGeom prst="rect">
              <a:avLst/>
            </a:prstGeom>
            <a:solidFill>
              <a:schemeClr val="bg1">
                <a:lumMod val="65000"/>
              </a:schemeClr>
            </a:solidFill>
            <a:ln>
              <a:noFill/>
            </a:ln>
          </p:spPr>
          <p:txBody>
            <a:bodyPr vert="horz" wrap="square" lIns="93233" tIns="46617" rIns="93233" bIns="46617" numCol="1" anchor="t" anchorCtr="0" compatLnSpc="1">
              <a:prstTxWarp prst="textNoShape">
                <a:avLst/>
              </a:prstTxWarp>
            </a:bodyPr>
            <a:lstStyle/>
            <a:p>
              <a:pPr defTabSz="932357"/>
              <a:endParaRPr lang="en-US" sz="1632">
                <a:solidFill>
                  <a:srgbClr val="000000"/>
                </a:solidFill>
              </a:endParaRPr>
            </a:p>
          </p:txBody>
        </p:sp>
        <p:sp>
          <p:nvSpPr>
            <p:cNvPr id="67" name="Rectangle 5"/>
            <p:cNvSpPr>
              <a:spLocks noChangeArrowheads="1"/>
            </p:cNvSpPr>
            <p:nvPr/>
          </p:nvSpPr>
          <p:spPr bwMode="auto">
            <a:xfrm>
              <a:off x="3800679" y="4748921"/>
              <a:ext cx="670494" cy="775991"/>
            </a:xfrm>
            <a:prstGeom prst="rect">
              <a:avLst/>
            </a:prstGeom>
            <a:solidFill>
              <a:schemeClr val="bg2"/>
            </a:solidFill>
            <a:ln>
              <a:noFill/>
            </a:ln>
          </p:spPr>
          <p:txBody>
            <a:bodyPr vert="horz" wrap="square" lIns="93233" tIns="46617" rIns="93233" bIns="46617" numCol="1" anchor="t" anchorCtr="0" compatLnSpc="1">
              <a:prstTxWarp prst="textNoShape">
                <a:avLst/>
              </a:prstTxWarp>
            </a:bodyPr>
            <a:lstStyle/>
            <a:p>
              <a:pPr defTabSz="932357"/>
              <a:endParaRPr lang="en-US" sz="1632">
                <a:solidFill>
                  <a:srgbClr val="000000"/>
                </a:solidFill>
              </a:endParaRPr>
            </a:p>
          </p:txBody>
        </p:sp>
        <p:cxnSp>
          <p:nvCxnSpPr>
            <p:cNvPr id="68" name="Straight Arrow Connector 67"/>
            <p:cNvCxnSpPr/>
            <p:nvPr/>
          </p:nvCxnSpPr>
          <p:spPr>
            <a:xfrm>
              <a:off x="4815620" y="3095278"/>
              <a:ext cx="0" cy="641471"/>
            </a:xfrm>
            <a:prstGeom prst="straightConnector1">
              <a:avLst/>
            </a:prstGeom>
            <a:ln w="57150">
              <a:solidFill>
                <a:schemeClr val="accent6"/>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7064118" y="2930416"/>
              <a:ext cx="0" cy="837784"/>
            </a:xfrm>
            <a:prstGeom prst="straightConnector1">
              <a:avLst/>
            </a:prstGeom>
            <a:ln w="57150">
              <a:solidFill>
                <a:schemeClr val="accent6"/>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0" name="Group 69"/>
            <p:cNvGrpSpPr/>
            <p:nvPr/>
          </p:nvGrpSpPr>
          <p:grpSpPr>
            <a:xfrm>
              <a:off x="4198083" y="1573053"/>
              <a:ext cx="3956256" cy="1550576"/>
              <a:chOff x="616226" y="1630760"/>
              <a:chExt cx="4596553" cy="1801531"/>
            </a:xfrm>
          </p:grpSpPr>
          <p:sp>
            <p:nvSpPr>
              <p:cNvPr id="11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85000"/>
                </a:schemeClr>
              </a:solidFill>
              <a:ln>
                <a:noFill/>
              </a:ln>
              <a:extLst/>
            </p:spPr>
            <p:txBody>
              <a:bodyPr vert="horz" wrap="square" lIns="93233" tIns="46617" rIns="93233" bIns="46617" numCol="1" anchor="t" anchorCtr="0" compatLnSpc="1">
                <a:prstTxWarp prst="textNoShape">
                  <a:avLst/>
                </a:prstTxWarp>
              </a:bodyPr>
              <a:lstStyle/>
              <a:p>
                <a:pPr defTabSz="932357"/>
                <a:endParaRPr lang="en-US" sz="1836">
                  <a:solidFill>
                    <a:srgbClr val="000000"/>
                  </a:solidFill>
                </a:endParaRPr>
              </a:p>
            </p:txBody>
          </p:sp>
          <p:sp>
            <p:nvSpPr>
              <p:cNvPr id="11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188F"/>
              </a:solidFill>
              <a:ln>
                <a:noFill/>
              </a:ln>
              <a:extLst/>
            </p:spPr>
            <p:txBody>
              <a:bodyPr vert="horz" wrap="square" lIns="93233" tIns="46617" rIns="93233" bIns="46617" numCol="1" anchor="t" anchorCtr="0" compatLnSpc="1">
                <a:prstTxWarp prst="textNoShape">
                  <a:avLst/>
                </a:prstTxWarp>
              </a:bodyPr>
              <a:lstStyle/>
              <a:p>
                <a:pPr defTabSz="932357"/>
                <a:endParaRPr lang="en-US" sz="1836">
                  <a:solidFill>
                    <a:srgbClr val="000000"/>
                  </a:solidFill>
                </a:endParaRPr>
              </a:p>
            </p:txBody>
          </p:sp>
          <p:sp>
            <p:nvSpPr>
              <p:cNvPr id="11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endParaRPr lang="en-US" sz="1836" kern="0">
                  <a:solidFill>
                    <a:srgbClr val="505050"/>
                  </a:solidFill>
                </a:endParaRPr>
              </a:p>
            </p:txBody>
          </p:sp>
          <p:sp>
            <p:nvSpPr>
              <p:cNvPr id="120" name="TextBox 119"/>
              <p:cNvSpPr txBox="1"/>
              <p:nvPr/>
            </p:nvSpPr>
            <p:spPr>
              <a:xfrm>
                <a:off x="1703235" y="2418608"/>
                <a:ext cx="1982699" cy="802821"/>
              </a:xfrm>
              <a:prstGeom prst="rect">
                <a:avLst/>
              </a:prstGeom>
              <a:noFill/>
              <a:ln>
                <a:noFill/>
              </a:ln>
            </p:spPr>
            <p:txBody>
              <a:bodyPr wrap="none" lIns="182776" tIns="146221" rIns="182776" bIns="146221" rtlCol="0">
                <a:spAutoFit/>
              </a:bodyPr>
              <a:lstStyle/>
              <a:p>
                <a:pPr algn="ctr" defTabSz="931477">
                  <a:lnSpc>
                    <a:spcPct val="90000"/>
                  </a:lnSpc>
                  <a:spcAft>
                    <a:spcPts val="600"/>
                  </a:spcAft>
                </a:pPr>
                <a:r>
                  <a:rPr lang="en-US" sz="1428" kern="0" dirty="0">
                    <a:solidFill>
                      <a:srgbClr val="FFFFFF"/>
                    </a:solidFill>
                  </a:rPr>
                  <a:t>Microsoft Azure </a:t>
                </a:r>
                <a:br>
                  <a:rPr lang="en-US" sz="1428" kern="0" dirty="0">
                    <a:solidFill>
                      <a:srgbClr val="FFFFFF"/>
                    </a:solidFill>
                  </a:rPr>
                </a:br>
                <a:r>
                  <a:rPr lang="en-US" sz="1428" kern="0" dirty="0">
                    <a:solidFill>
                      <a:srgbClr val="FFFFFF"/>
                    </a:solidFill>
                  </a:rPr>
                  <a:t>Site Recovery</a:t>
                </a:r>
              </a:p>
            </p:txBody>
          </p:sp>
        </p:grpSp>
        <p:sp>
          <p:nvSpPr>
            <p:cNvPr id="71" name="Left-Right Arrow 70"/>
            <p:cNvSpPr/>
            <p:nvPr/>
          </p:nvSpPr>
          <p:spPr bwMode="auto">
            <a:xfrm>
              <a:off x="5221295" y="4717614"/>
              <a:ext cx="1407263" cy="181417"/>
            </a:xfrm>
            <a:prstGeom prst="leftRightArrow">
              <a:avLst>
                <a:gd name="adj1" fmla="val 54971"/>
                <a:gd name="adj2" fmla="val 5021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ctr" anchorCtr="0" forceAA="0" compatLnSpc="1">
              <a:prstTxWarp prst="textNoShape">
                <a:avLst/>
              </a:prstTxWarp>
              <a:noAutofit/>
            </a:bodyPr>
            <a:lstStyle/>
            <a:p>
              <a:pPr algn="ctr" defTabSz="950784" fontAlgn="base">
                <a:lnSpc>
                  <a:spcPct val="90000"/>
                </a:lnSpc>
                <a:spcBef>
                  <a:spcPct val="0"/>
                </a:spcBef>
                <a:spcAft>
                  <a:spcPct val="0"/>
                </a:spcAft>
              </a:pPr>
              <a:endParaRPr lang="en-US" sz="1020" dirty="0">
                <a:gradFill>
                  <a:gsLst>
                    <a:gs pos="0">
                      <a:srgbClr val="FFFFFF"/>
                    </a:gs>
                    <a:gs pos="100000">
                      <a:srgbClr val="FFFFFF"/>
                    </a:gs>
                  </a:gsLst>
                  <a:lin ang="5400000" scaled="0"/>
                </a:gradFill>
                <a:ea typeface="Segoe UI" pitchFamily="34" charset="0"/>
                <a:cs typeface="Segoe UI" pitchFamily="34" charset="0"/>
              </a:endParaRPr>
            </a:p>
          </p:txBody>
        </p:sp>
        <p:sp>
          <p:nvSpPr>
            <p:cNvPr id="72" name="TextBox 71"/>
            <p:cNvSpPr txBox="1"/>
            <p:nvPr/>
          </p:nvSpPr>
          <p:spPr>
            <a:xfrm>
              <a:off x="4888336" y="3235920"/>
              <a:ext cx="2156693" cy="148544"/>
            </a:xfrm>
            <a:prstGeom prst="rect">
              <a:avLst/>
            </a:prstGeom>
            <a:noFill/>
          </p:spPr>
          <p:txBody>
            <a:bodyPr wrap="square" lIns="182638" tIns="0" rIns="182638" bIns="0" rtlCol="0">
              <a:spAutoFit/>
            </a:bodyPr>
            <a:lstStyle>
              <a:defPPr>
                <a:defRPr lang="en-US"/>
              </a:defPPr>
              <a:lvl1pPr defTabSz="913538">
                <a:lnSpc>
                  <a:spcPct val="90000"/>
                </a:lnSpc>
                <a:spcAft>
                  <a:spcPts val="588"/>
                </a:spcAft>
                <a:defRPr sz="1100">
                  <a:solidFill>
                    <a:srgbClr val="505050"/>
                  </a:solidFill>
                </a:defRPr>
              </a:lvl1pPr>
            </a:lstStyle>
            <a:p>
              <a:pPr algn="ctr"/>
              <a:r>
                <a:rPr lang="en-US" sz="1072" dirty="0"/>
                <a:t>Communication </a:t>
              </a:r>
              <a:r>
                <a:rPr lang="en-US" sz="1072" dirty="0" smtClean="0"/>
                <a:t>channel</a:t>
              </a:r>
              <a:endParaRPr lang="en-US" sz="1072" dirty="0"/>
            </a:p>
          </p:txBody>
        </p:sp>
        <p:sp>
          <p:nvSpPr>
            <p:cNvPr id="73" name="Rectangle 72"/>
            <p:cNvSpPr/>
            <p:nvPr/>
          </p:nvSpPr>
          <p:spPr>
            <a:xfrm>
              <a:off x="5121475" y="4358911"/>
              <a:ext cx="1597285" cy="307543"/>
            </a:xfrm>
            <a:prstGeom prst="rect">
              <a:avLst/>
            </a:prstGeom>
            <a:noFill/>
          </p:spPr>
          <p:txBody>
            <a:bodyPr wrap="square" lIns="182638" tIns="0" rIns="182638" bIns="0" rtlCol="0">
              <a:spAutoFit/>
            </a:bodyPr>
            <a:lstStyle/>
            <a:p>
              <a:pPr algn="ctr" defTabSz="931477">
                <a:lnSpc>
                  <a:spcPct val="90000"/>
                </a:lnSpc>
                <a:spcAft>
                  <a:spcPts val="600"/>
                </a:spcAft>
              </a:pPr>
              <a:r>
                <a:rPr lang="en-US" sz="1020" dirty="0">
                  <a:solidFill>
                    <a:srgbClr val="505050"/>
                  </a:solidFill>
                </a:rPr>
                <a:t>Replication channel: </a:t>
              </a:r>
              <a:br>
                <a:rPr lang="en-US" sz="1020" dirty="0">
                  <a:solidFill>
                    <a:srgbClr val="505050"/>
                  </a:solidFill>
                </a:rPr>
              </a:br>
              <a:r>
                <a:rPr lang="en-US" sz="1200" b="1" dirty="0" smtClean="0">
                  <a:solidFill>
                    <a:schemeClr val="accent1"/>
                  </a:solidFill>
                </a:rPr>
                <a:t>SAN Replication</a:t>
              </a:r>
              <a:endParaRPr lang="en-US" sz="1020" b="1" dirty="0">
                <a:solidFill>
                  <a:schemeClr val="accent1"/>
                </a:solidFill>
              </a:endParaRPr>
            </a:p>
          </p:txBody>
        </p:sp>
        <p:grpSp>
          <p:nvGrpSpPr>
            <p:cNvPr id="74" name="Group 73"/>
            <p:cNvGrpSpPr/>
            <p:nvPr/>
          </p:nvGrpSpPr>
          <p:grpSpPr>
            <a:xfrm>
              <a:off x="4381455" y="3770095"/>
              <a:ext cx="1548481" cy="1913025"/>
              <a:chOff x="1047576" y="3696507"/>
              <a:chExt cx="1518257" cy="1875685"/>
            </a:xfrm>
          </p:grpSpPr>
          <p:sp>
            <p:nvSpPr>
              <p:cNvPr id="103" name="TextBox 102"/>
              <p:cNvSpPr txBox="1"/>
              <p:nvPr/>
            </p:nvSpPr>
            <p:spPr>
              <a:xfrm>
                <a:off x="1917786" y="4733389"/>
                <a:ext cx="648047" cy="838803"/>
              </a:xfrm>
              <a:prstGeom prst="rect">
                <a:avLst/>
              </a:prstGeom>
              <a:noFill/>
            </p:spPr>
            <p:txBody>
              <a:bodyPr wrap="square" lIns="0" tIns="149174" rIns="0" bIns="149174" rtlCol="0">
                <a:spAutoFit/>
              </a:bodyPr>
              <a:lstStyle/>
              <a:p>
                <a:pPr defTabSz="932357">
                  <a:lnSpc>
                    <a:spcPct val="90000"/>
                  </a:lnSpc>
                  <a:spcAft>
                    <a:spcPts val="612"/>
                  </a:spcAft>
                </a:pPr>
                <a:r>
                  <a:rPr lang="en-US" sz="1000" b="1" kern="0" dirty="0" smtClean="0">
                    <a:solidFill>
                      <a:srgbClr val="505050"/>
                    </a:solidFill>
                  </a:rPr>
                  <a:t>Enterprise / HSP Primary site</a:t>
                </a:r>
                <a:endParaRPr lang="en-US" sz="1000" b="1" kern="0" dirty="0">
                  <a:solidFill>
                    <a:srgbClr val="505050"/>
                  </a:solidFill>
                </a:endParaRPr>
              </a:p>
            </p:txBody>
          </p:sp>
          <p:grpSp>
            <p:nvGrpSpPr>
              <p:cNvPr id="104" name="Group 103"/>
              <p:cNvGrpSpPr/>
              <p:nvPr/>
            </p:nvGrpSpPr>
            <p:grpSpPr>
              <a:xfrm>
                <a:off x="1055947" y="4121329"/>
                <a:ext cx="815599" cy="1297016"/>
                <a:chOff x="13103226" y="2775830"/>
                <a:chExt cx="1039812" cy="1616572"/>
              </a:xfrm>
            </p:grpSpPr>
            <p:sp>
              <p:nvSpPr>
                <p:cNvPr id="108"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3233" tIns="46617" rIns="93233" bIns="46617" numCol="1" anchor="t" anchorCtr="0" compatLnSpc="1">
                  <a:prstTxWarp prst="textNoShape">
                    <a:avLst/>
                  </a:prstTxWarp>
                </a:bodyPr>
                <a:lstStyle/>
                <a:p>
                  <a:pPr defTabSz="932357"/>
                  <a:endParaRPr lang="en-US" sz="1632">
                    <a:solidFill>
                      <a:srgbClr val="000000"/>
                    </a:solidFill>
                  </a:endParaRPr>
                </a:p>
              </p:txBody>
            </p:sp>
            <p:sp>
              <p:nvSpPr>
                <p:cNvPr id="109"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33" tIns="46617" rIns="93233" bIns="46617" numCol="1" anchor="t" anchorCtr="0" compatLnSpc="1">
                  <a:prstTxWarp prst="textNoShape">
                    <a:avLst/>
                  </a:prstTxWarp>
                </a:bodyPr>
                <a:lstStyle/>
                <a:p>
                  <a:pPr defTabSz="932357"/>
                  <a:endParaRPr lang="en-US" sz="1632">
                    <a:solidFill>
                      <a:srgbClr val="000000"/>
                    </a:solidFill>
                  </a:endParaRPr>
                </a:p>
              </p:txBody>
            </p:sp>
            <p:sp>
              <p:nvSpPr>
                <p:cNvPr id="110"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33" tIns="46617" rIns="93233" bIns="46617" numCol="1" anchor="t" anchorCtr="0" compatLnSpc="1">
                  <a:prstTxWarp prst="textNoShape">
                    <a:avLst/>
                  </a:prstTxWarp>
                </a:bodyPr>
                <a:lstStyle/>
                <a:p>
                  <a:pPr defTabSz="932357"/>
                  <a:endParaRPr lang="en-US" sz="1632">
                    <a:solidFill>
                      <a:srgbClr val="000000"/>
                    </a:solidFill>
                  </a:endParaRPr>
                </a:p>
              </p:txBody>
            </p:sp>
            <p:sp>
              <p:nvSpPr>
                <p:cNvPr id="111"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33" tIns="46617" rIns="93233" bIns="46617" numCol="1" anchor="t" anchorCtr="0" compatLnSpc="1">
                  <a:prstTxWarp prst="textNoShape">
                    <a:avLst/>
                  </a:prstTxWarp>
                </a:bodyPr>
                <a:lstStyle/>
                <a:p>
                  <a:pPr defTabSz="932357"/>
                  <a:endParaRPr lang="en-US" sz="1632">
                    <a:solidFill>
                      <a:srgbClr val="000000"/>
                    </a:solidFill>
                  </a:endParaRPr>
                </a:p>
              </p:txBody>
            </p:sp>
            <p:sp>
              <p:nvSpPr>
                <p:cNvPr id="112"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33" tIns="46617" rIns="93233" bIns="46617" numCol="1" anchor="t" anchorCtr="0" compatLnSpc="1">
                  <a:prstTxWarp prst="textNoShape">
                    <a:avLst/>
                  </a:prstTxWarp>
                </a:bodyPr>
                <a:lstStyle/>
                <a:p>
                  <a:pPr defTabSz="932357"/>
                  <a:endParaRPr lang="en-US" sz="1632">
                    <a:solidFill>
                      <a:srgbClr val="000000"/>
                    </a:solidFill>
                  </a:endParaRPr>
                </a:p>
              </p:txBody>
            </p:sp>
            <p:sp>
              <p:nvSpPr>
                <p:cNvPr id="113" name="Oval 14"/>
                <p:cNvSpPr>
                  <a:spLocks noChangeArrowheads="1"/>
                </p:cNvSpPr>
                <p:nvPr/>
              </p:nvSpPr>
              <p:spPr bwMode="auto">
                <a:xfrm>
                  <a:off x="13875539" y="2970470"/>
                  <a:ext cx="79105" cy="79105"/>
                </a:xfrm>
                <a:prstGeom prst="ellipse">
                  <a:avLst/>
                </a:prstGeom>
                <a:solidFill>
                  <a:srgbClr val="00188F"/>
                </a:solidFill>
                <a:ln>
                  <a:noFill/>
                </a:ln>
              </p:spPr>
              <p:txBody>
                <a:bodyPr vert="horz" wrap="square" lIns="93233" tIns="46617" rIns="93233" bIns="46617" numCol="1" anchor="t" anchorCtr="0" compatLnSpc="1">
                  <a:prstTxWarp prst="textNoShape">
                    <a:avLst/>
                  </a:prstTxWarp>
                </a:bodyPr>
                <a:lstStyle/>
                <a:p>
                  <a:pPr defTabSz="932357"/>
                  <a:endParaRPr lang="en-US" sz="1632">
                    <a:solidFill>
                      <a:srgbClr val="000000"/>
                    </a:solidFill>
                  </a:endParaRPr>
                </a:p>
              </p:txBody>
            </p:sp>
            <p:sp>
              <p:nvSpPr>
                <p:cNvPr id="114" name="Oval 15"/>
                <p:cNvSpPr>
                  <a:spLocks noChangeArrowheads="1"/>
                </p:cNvSpPr>
                <p:nvPr/>
              </p:nvSpPr>
              <p:spPr bwMode="auto">
                <a:xfrm>
                  <a:off x="13875539" y="3224438"/>
                  <a:ext cx="79105" cy="79105"/>
                </a:xfrm>
                <a:prstGeom prst="ellipse">
                  <a:avLst/>
                </a:prstGeom>
                <a:solidFill>
                  <a:srgbClr val="00188F"/>
                </a:solidFill>
                <a:ln>
                  <a:noFill/>
                </a:ln>
              </p:spPr>
              <p:txBody>
                <a:bodyPr vert="horz" wrap="square" lIns="93233" tIns="46617" rIns="93233" bIns="46617" numCol="1" anchor="t" anchorCtr="0" compatLnSpc="1">
                  <a:prstTxWarp prst="textNoShape">
                    <a:avLst/>
                  </a:prstTxWarp>
                </a:bodyPr>
                <a:lstStyle/>
                <a:p>
                  <a:pPr defTabSz="932357"/>
                  <a:endParaRPr lang="en-US" sz="1632">
                    <a:solidFill>
                      <a:srgbClr val="000000"/>
                    </a:solidFill>
                  </a:endParaRPr>
                </a:p>
              </p:txBody>
            </p:sp>
            <p:sp>
              <p:nvSpPr>
                <p:cNvPr id="115" name="Oval 16"/>
                <p:cNvSpPr>
                  <a:spLocks noChangeArrowheads="1"/>
                </p:cNvSpPr>
                <p:nvPr/>
              </p:nvSpPr>
              <p:spPr bwMode="auto">
                <a:xfrm>
                  <a:off x="13875539" y="3478406"/>
                  <a:ext cx="79105" cy="79105"/>
                </a:xfrm>
                <a:prstGeom prst="ellipse">
                  <a:avLst/>
                </a:prstGeom>
                <a:solidFill>
                  <a:srgbClr val="00188F"/>
                </a:solidFill>
                <a:ln>
                  <a:noFill/>
                </a:ln>
              </p:spPr>
              <p:txBody>
                <a:bodyPr vert="horz" wrap="square" lIns="93233" tIns="46617" rIns="93233" bIns="46617" numCol="1" anchor="t" anchorCtr="0" compatLnSpc="1">
                  <a:prstTxWarp prst="textNoShape">
                    <a:avLst/>
                  </a:prstTxWarp>
                </a:bodyPr>
                <a:lstStyle/>
                <a:p>
                  <a:pPr defTabSz="932357"/>
                  <a:endParaRPr lang="en-US" sz="1632">
                    <a:solidFill>
                      <a:srgbClr val="000000"/>
                    </a:solidFill>
                  </a:endParaRPr>
                </a:p>
              </p:txBody>
            </p:sp>
            <p:sp>
              <p:nvSpPr>
                <p:cNvPr id="116" name="Oval 17"/>
                <p:cNvSpPr>
                  <a:spLocks noChangeArrowheads="1"/>
                </p:cNvSpPr>
                <p:nvPr/>
              </p:nvSpPr>
              <p:spPr bwMode="auto">
                <a:xfrm>
                  <a:off x="13875539" y="3732374"/>
                  <a:ext cx="79105" cy="79105"/>
                </a:xfrm>
                <a:prstGeom prst="ellipse">
                  <a:avLst/>
                </a:prstGeom>
                <a:solidFill>
                  <a:srgbClr val="00188F"/>
                </a:solidFill>
                <a:ln>
                  <a:noFill/>
                </a:ln>
              </p:spPr>
              <p:txBody>
                <a:bodyPr vert="horz" wrap="square" lIns="93233" tIns="46617" rIns="93233" bIns="46617" numCol="1" anchor="t" anchorCtr="0" compatLnSpc="1">
                  <a:prstTxWarp prst="textNoShape">
                    <a:avLst/>
                  </a:prstTxWarp>
                </a:bodyPr>
                <a:lstStyle/>
                <a:p>
                  <a:pPr defTabSz="932357"/>
                  <a:endParaRPr lang="en-US" sz="1632">
                    <a:solidFill>
                      <a:srgbClr val="000000"/>
                    </a:solidFill>
                  </a:endParaRPr>
                </a:p>
              </p:txBody>
            </p:sp>
          </p:grpSp>
          <p:sp>
            <p:nvSpPr>
              <p:cNvPr id="105" name="TextBox 104"/>
              <p:cNvSpPr txBox="1"/>
              <p:nvPr/>
            </p:nvSpPr>
            <p:spPr>
              <a:xfrm>
                <a:off x="1121484" y="5046509"/>
                <a:ext cx="684528" cy="332543"/>
              </a:xfrm>
              <a:prstGeom prst="rect">
                <a:avLst/>
              </a:prstGeom>
              <a:noFill/>
            </p:spPr>
            <p:txBody>
              <a:bodyPr wrap="square" lIns="0" tIns="0" rIns="0" bIns="0" rtlCol="0">
                <a:spAutoFit/>
              </a:bodyPr>
              <a:lstStyle/>
              <a:p>
                <a:pPr algn="ctr" defTabSz="932357">
                  <a:lnSpc>
                    <a:spcPct val="90000"/>
                  </a:lnSpc>
                </a:pPr>
                <a:r>
                  <a:rPr lang="en-US" sz="1224" dirty="0">
                    <a:solidFill>
                      <a:srgbClr val="FFFFFF"/>
                    </a:solidFill>
                  </a:rPr>
                  <a:t>Windows Server</a:t>
                </a:r>
              </a:p>
            </p:txBody>
          </p:sp>
          <p:sp>
            <p:nvSpPr>
              <p:cNvPr id="106" name="Rectangle 105"/>
              <p:cNvSpPr/>
              <p:nvPr/>
            </p:nvSpPr>
            <p:spPr bwMode="auto">
              <a:xfrm>
                <a:off x="1055947" y="3696507"/>
                <a:ext cx="815076" cy="430383"/>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7" name="Picture 10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47576" y="3735305"/>
                <a:ext cx="845974" cy="336815"/>
              </a:xfrm>
              <a:prstGeom prst="rect">
                <a:avLst/>
              </a:prstGeom>
            </p:spPr>
          </p:pic>
        </p:grpSp>
        <p:grpSp>
          <p:nvGrpSpPr>
            <p:cNvPr id="75" name="Group 74"/>
            <p:cNvGrpSpPr/>
            <p:nvPr/>
          </p:nvGrpSpPr>
          <p:grpSpPr>
            <a:xfrm>
              <a:off x="5930457" y="3767220"/>
              <a:ext cx="1565068" cy="1915901"/>
              <a:chOff x="2566344" y="3693687"/>
              <a:chExt cx="1534520" cy="1878504"/>
            </a:xfrm>
          </p:grpSpPr>
          <p:sp>
            <p:nvSpPr>
              <p:cNvPr id="88" name="TextBox 87"/>
              <p:cNvSpPr txBox="1"/>
              <p:nvPr/>
            </p:nvSpPr>
            <p:spPr>
              <a:xfrm>
                <a:off x="2566344" y="4733388"/>
                <a:ext cx="638745" cy="838803"/>
              </a:xfrm>
              <a:prstGeom prst="rect">
                <a:avLst/>
              </a:prstGeom>
              <a:noFill/>
            </p:spPr>
            <p:txBody>
              <a:bodyPr wrap="square" lIns="0" tIns="149174" rIns="0" bIns="149174"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32357"/>
                <a:r>
                  <a:rPr lang="en-US" sz="1000" b="1" dirty="0" smtClean="0">
                    <a:solidFill>
                      <a:srgbClr val="505050"/>
                    </a:solidFill>
                  </a:rPr>
                  <a:t>Enterprise / HSP Recovery site</a:t>
                </a:r>
                <a:endParaRPr lang="en-US" sz="1000" b="1" dirty="0">
                  <a:solidFill>
                    <a:srgbClr val="505050"/>
                  </a:solidFill>
                </a:endParaRPr>
              </a:p>
            </p:txBody>
          </p:sp>
          <p:grpSp>
            <p:nvGrpSpPr>
              <p:cNvPr id="89" name="Group 88"/>
              <p:cNvGrpSpPr/>
              <p:nvPr/>
            </p:nvGrpSpPr>
            <p:grpSpPr>
              <a:xfrm>
                <a:off x="3251903" y="4125870"/>
                <a:ext cx="815599" cy="1291203"/>
                <a:chOff x="13103226" y="2775830"/>
                <a:chExt cx="1039812" cy="1616572"/>
              </a:xfrm>
            </p:grpSpPr>
            <p:sp>
              <p:nvSpPr>
                <p:cNvPr id="94"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3233" tIns="46617" rIns="93233" bIns="46617" numCol="1" anchor="t" anchorCtr="0" compatLnSpc="1">
                  <a:prstTxWarp prst="textNoShape">
                    <a:avLst/>
                  </a:prstTxWarp>
                </a:bodyPr>
                <a:lstStyle/>
                <a:p>
                  <a:pPr defTabSz="932357"/>
                  <a:endParaRPr lang="en-US" sz="1632">
                    <a:solidFill>
                      <a:srgbClr val="000000"/>
                    </a:solidFill>
                  </a:endParaRPr>
                </a:p>
              </p:txBody>
            </p:sp>
            <p:sp>
              <p:nvSpPr>
                <p:cNvPr id="9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33" tIns="46617" rIns="93233" bIns="46617" numCol="1" anchor="t" anchorCtr="0" compatLnSpc="1">
                  <a:prstTxWarp prst="textNoShape">
                    <a:avLst/>
                  </a:prstTxWarp>
                </a:bodyPr>
                <a:lstStyle/>
                <a:p>
                  <a:pPr defTabSz="932357"/>
                  <a:endParaRPr lang="en-US" sz="1632">
                    <a:solidFill>
                      <a:srgbClr val="000000"/>
                    </a:solidFill>
                  </a:endParaRPr>
                </a:p>
              </p:txBody>
            </p:sp>
            <p:sp>
              <p:nvSpPr>
                <p:cNvPr id="9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33" tIns="46617" rIns="93233" bIns="46617" numCol="1" anchor="t" anchorCtr="0" compatLnSpc="1">
                  <a:prstTxWarp prst="textNoShape">
                    <a:avLst/>
                  </a:prstTxWarp>
                </a:bodyPr>
                <a:lstStyle/>
                <a:p>
                  <a:pPr defTabSz="932357"/>
                  <a:endParaRPr lang="en-US" sz="1632">
                    <a:solidFill>
                      <a:srgbClr val="000000"/>
                    </a:solidFill>
                  </a:endParaRPr>
                </a:p>
              </p:txBody>
            </p:sp>
            <p:sp>
              <p:nvSpPr>
                <p:cNvPr id="9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33" tIns="46617" rIns="93233" bIns="46617" numCol="1" anchor="t" anchorCtr="0" compatLnSpc="1">
                  <a:prstTxWarp prst="textNoShape">
                    <a:avLst/>
                  </a:prstTxWarp>
                </a:bodyPr>
                <a:lstStyle/>
                <a:p>
                  <a:pPr defTabSz="932357"/>
                  <a:endParaRPr lang="en-US" sz="1632">
                    <a:solidFill>
                      <a:srgbClr val="000000"/>
                    </a:solidFill>
                  </a:endParaRPr>
                </a:p>
              </p:txBody>
            </p:sp>
            <p:sp>
              <p:nvSpPr>
                <p:cNvPr id="9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33" tIns="46617" rIns="93233" bIns="46617" numCol="1" anchor="t" anchorCtr="0" compatLnSpc="1">
                  <a:prstTxWarp prst="textNoShape">
                    <a:avLst/>
                  </a:prstTxWarp>
                </a:bodyPr>
                <a:lstStyle/>
                <a:p>
                  <a:pPr defTabSz="932357"/>
                  <a:endParaRPr lang="en-US" sz="1632">
                    <a:solidFill>
                      <a:srgbClr val="000000"/>
                    </a:solidFill>
                  </a:endParaRPr>
                </a:p>
              </p:txBody>
            </p:sp>
            <p:sp>
              <p:nvSpPr>
                <p:cNvPr id="99" name="Oval 14"/>
                <p:cNvSpPr>
                  <a:spLocks noChangeArrowheads="1"/>
                </p:cNvSpPr>
                <p:nvPr/>
              </p:nvSpPr>
              <p:spPr bwMode="auto">
                <a:xfrm>
                  <a:off x="13875539" y="2970470"/>
                  <a:ext cx="79105" cy="79105"/>
                </a:xfrm>
                <a:prstGeom prst="ellipse">
                  <a:avLst/>
                </a:prstGeom>
                <a:solidFill>
                  <a:srgbClr val="00188F"/>
                </a:solidFill>
                <a:ln>
                  <a:noFill/>
                </a:ln>
              </p:spPr>
              <p:txBody>
                <a:bodyPr vert="horz" wrap="square" lIns="93233" tIns="46617" rIns="93233" bIns="46617" numCol="1" anchor="t" anchorCtr="0" compatLnSpc="1">
                  <a:prstTxWarp prst="textNoShape">
                    <a:avLst/>
                  </a:prstTxWarp>
                </a:bodyPr>
                <a:lstStyle/>
                <a:p>
                  <a:pPr defTabSz="932357"/>
                  <a:endParaRPr lang="en-US" sz="1632">
                    <a:solidFill>
                      <a:srgbClr val="000000"/>
                    </a:solidFill>
                  </a:endParaRPr>
                </a:p>
              </p:txBody>
            </p:sp>
            <p:sp>
              <p:nvSpPr>
                <p:cNvPr id="100" name="Oval 15"/>
                <p:cNvSpPr>
                  <a:spLocks noChangeArrowheads="1"/>
                </p:cNvSpPr>
                <p:nvPr/>
              </p:nvSpPr>
              <p:spPr bwMode="auto">
                <a:xfrm>
                  <a:off x="13875539" y="3224438"/>
                  <a:ext cx="79105" cy="79105"/>
                </a:xfrm>
                <a:prstGeom prst="ellipse">
                  <a:avLst/>
                </a:prstGeom>
                <a:solidFill>
                  <a:srgbClr val="00188F"/>
                </a:solidFill>
                <a:ln>
                  <a:noFill/>
                </a:ln>
              </p:spPr>
              <p:txBody>
                <a:bodyPr vert="horz" wrap="square" lIns="93233" tIns="46617" rIns="93233" bIns="46617" numCol="1" anchor="t" anchorCtr="0" compatLnSpc="1">
                  <a:prstTxWarp prst="textNoShape">
                    <a:avLst/>
                  </a:prstTxWarp>
                </a:bodyPr>
                <a:lstStyle/>
                <a:p>
                  <a:pPr defTabSz="932357"/>
                  <a:endParaRPr lang="en-US" sz="1632">
                    <a:solidFill>
                      <a:srgbClr val="000000"/>
                    </a:solidFill>
                  </a:endParaRPr>
                </a:p>
              </p:txBody>
            </p:sp>
            <p:sp>
              <p:nvSpPr>
                <p:cNvPr id="101" name="Oval 16"/>
                <p:cNvSpPr>
                  <a:spLocks noChangeArrowheads="1"/>
                </p:cNvSpPr>
                <p:nvPr/>
              </p:nvSpPr>
              <p:spPr bwMode="auto">
                <a:xfrm>
                  <a:off x="13875539" y="3478406"/>
                  <a:ext cx="79105" cy="79105"/>
                </a:xfrm>
                <a:prstGeom prst="ellipse">
                  <a:avLst/>
                </a:prstGeom>
                <a:solidFill>
                  <a:srgbClr val="00188F"/>
                </a:solidFill>
                <a:ln>
                  <a:noFill/>
                </a:ln>
              </p:spPr>
              <p:txBody>
                <a:bodyPr vert="horz" wrap="square" lIns="93233" tIns="46617" rIns="93233" bIns="46617" numCol="1" anchor="t" anchorCtr="0" compatLnSpc="1">
                  <a:prstTxWarp prst="textNoShape">
                    <a:avLst/>
                  </a:prstTxWarp>
                </a:bodyPr>
                <a:lstStyle/>
                <a:p>
                  <a:pPr defTabSz="932357"/>
                  <a:endParaRPr lang="en-US" sz="1632">
                    <a:solidFill>
                      <a:srgbClr val="000000"/>
                    </a:solidFill>
                  </a:endParaRPr>
                </a:p>
              </p:txBody>
            </p:sp>
            <p:sp>
              <p:nvSpPr>
                <p:cNvPr id="102" name="Oval 17"/>
                <p:cNvSpPr>
                  <a:spLocks noChangeArrowheads="1"/>
                </p:cNvSpPr>
                <p:nvPr/>
              </p:nvSpPr>
              <p:spPr bwMode="auto">
                <a:xfrm>
                  <a:off x="13875539" y="3732374"/>
                  <a:ext cx="79105" cy="79105"/>
                </a:xfrm>
                <a:prstGeom prst="ellipse">
                  <a:avLst/>
                </a:prstGeom>
                <a:solidFill>
                  <a:srgbClr val="00188F"/>
                </a:solidFill>
                <a:ln>
                  <a:noFill/>
                </a:ln>
              </p:spPr>
              <p:txBody>
                <a:bodyPr vert="horz" wrap="square" lIns="93233" tIns="46617" rIns="93233" bIns="46617" numCol="1" anchor="t" anchorCtr="0" compatLnSpc="1">
                  <a:prstTxWarp prst="textNoShape">
                    <a:avLst/>
                  </a:prstTxWarp>
                </a:bodyPr>
                <a:lstStyle/>
                <a:p>
                  <a:pPr defTabSz="932357"/>
                  <a:endParaRPr lang="en-US" sz="1632">
                    <a:solidFill>
                      <a:srgbClr val="000000"/>
                    </a:solidFill>
                  </a:endParaRPr>
                </a:p>
              </p:txBody>
            </p:sp>
          </p:grpSp>
          <p:sp>
            <p:nvSpPr>
              <p:cNvPr id="90" name="TextBox 89"/>
              <p:cNvSpPr txBox="1"/>
              <p:nvPr/>
            </p:nvSpPr>
            <p:spPr>
              <a:xfrm>
                <a:off x="3317441" y="5046201"/>
                <a:ext cx="684527" cy="332543"/>
              </a:xfrm>
              <a:prstGeom prst="rect">
                <a:avLst/>
              </a:prstGeom>
              <a:noFill/>
            </p:spPr>
            <p:txBody>
              <a:bodyPr wrap="square" lIns="0" tIns="0" rIns="0" bIns="0" rtlCol="0">
                <a:spAutoFit/>
              </a:bodyPr>
              <a:lstStyle/>
              <a:p>
                <a:pPr algn="ctr" defTabSz="932357">
                  <a:lnSpc>
                    <a:spcPct val="90000"/>
                  </a:lnSpc>
                </a:pPr>
                <a:r>
                  <a:rPr lang="en-US" sz="1224" dirty="0">
                    <a:solidFill>
                      <a:srgbClr val="FFFFFF"/>
                    </a:solidFill>
                  </a:rPr>
                  <a:t>Windows Server</a:t>
                </a:r>
              </a:p>
            </p:txBody>
          </p:sp>
          <p:grpSp>
            <p:nvGrpSpPr>
              <p:cNvPr id="91" name="Group 90"/>
              <p:cNvGrpSpPr/>
              <p:nvPr/>
            </p:nvGrpSpPr>
            <p:grpSpPr>
              <a:xfrm>
                <a:off x="3250818" y="3693687"/>
                <a:ext cx="850046" cy="430383"/>
                <a:chOff x="3510283" y="4155823"/>
                <a:chExt cx="984977" cy="498699"/>
              </a:xfrm>
            </p:grpSpPr>
            <p:sp>
              <p:nvSpPr>
                <p:cNvPr id="92" name="Rectangle 91"/>
                <p:cNvSpPr/>
                <p:nvPr/>
              </p:nvSpPr>
              <p:spPr bwMode="auto">
                <a:xfrm>
                  <a:off x="3510283" y="4155823"/>
                  <a:ext cx="946319" cy="498699"/>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3" name="Picture 9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515001" y="4230904"/>
                  <a:ext cx="980259" cy="390279"/>
                </a:xfrm>
                <a:prstGeom prst="rect">
                  <a:avLst/>
                </a:prstGeom>
              </p:spPr>
            </p:pic>
          </p:grpSp>
        </p:grpSp>
        <p:grpSp>
          <p:nvGrpSpPr>
            <p:cNvPr id="76" name="Group 75"/>
            <p:cNvGrpSpPr/>
            <p:nvPr/>
          </p:nvGrpSpPr>
          <p:grpSpPr>
            <a:xfrm>
              <a:off x="3561254" y="5140022"/>
              <a:ext cx="196756" cy="377743"/>
              <a:chOff x="7791149" y="4987730"/>
              <a:chExt cx="192916" cy="370370"/>
            </a:xfrm>
          </p:grpSpPr>
          <p:sp>
            <p:nvSpPr>
              <p:cNvPr id="8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3" tIns="46617" rIns="93233" bIns="46617" numCol="1" anchor="t" anchorCtr="0" compatLnSpc="1">
                <a:prstTxWarp prst="textNoShape">
                  <a:avLst/>
                </a:prstTxWarp>
              </a:bodyPr>
              <a:lstStyle/>
              <a:p>
                <a:pPr defTabSz="932357"/>
                <a:endParaRPr lang="en-US" sz="1836">
                  <a:solidFill>
                    <a:srgbClr val="505050"/>
                  </a:solidFill>
                </a:endParaRPr>
              </a:p>
            </p:txBody>
          </p:sp>
          <p:sp>
            <p:nvSpPr>
              <p:cNvPr id="8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endParaRPr lang="en-US" sz="1836">
                  <a:solidFill>
                    <a:srgbClr val="505050"/>
                  </a:solidFill>
                </a:endParaRPr>
              </a:p>
            </p:txBody>
          </p:sp>
          <p:sp>
            <p:nvSpPr>
              <p:cNvPr id="8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endParaRPr lang="en-US" sz="1836">
                  <a:solidFill>
                    <a:srgbClr val="505050"/>
                  </a:solidFill>
                </a:endParaRPr>
              </a:p>
            </p:txBody>
          </p:sp>
        </p:grpSp>
        <p:grpSp>
          <p:nvGrpSpPr>
            <p:cNvPr id="77" name="Group 76"/>
            <p:cNvGrpSpPr/>
            <p:nvPr/>
          </p:nvGrpSpPr>
          <p:grpSpPr>
            <a:xfrm>
              <a:off x="3347477" y="5141660"/>
              <a:ext cx="196756" cy="377743"/>
              <a:chOff x="7791149" y="4987730"/>
              <a:chExt cx="192916" cy="370370"/>
            </a:xfrm>
          </p:grpSpPr>
          <p:sp>
            <p:nvSpPr>
              <p:cNvPr id="82"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3" tIns="46617" rIns="93233" bIns="46617" numCol="1" anchor="t" anchorCtr="0" compatLnSpc="1">
                <a:prstTxWarp prst="textNoShape">
                  <a:avLst/>
                </a:prstTxWarp>
              </a:bodyPr>
              <a:lstStyle/>
              <a:p>
                <a:pPr defTabSz="932357"/>
                <a:endParaRPr lang="en-US" sz="1836">
                  <a:solidFill>
                    <a:srgbClr val="505050"/>
                  </a:solidFill>
                </a:endParaRPr>
              </a:p>
            </p:txBody>
          </p:sp>
          <p:sp>
            <p:nvSpPr>
              <p:cNvPr id="83"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endParaRPr lang="en-US" sz="1836">
                  <a:solidFill>
                    <a:srgbClr val="505050"/>
                  </a:solidFill>
                </a:endParaRPr>
              </a:p>
            </p:txBody>
          </p:sp>
          <p:sp>
            <p:nvSpPr>
              <p:cNvPr id="84"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endParaRPr lang="en-US" sz="1836">
                  <a:solidFill>
                    <a:srgbClr val="505050"/>
                  </a:solidFill>
                </a:endParaRPr>
              </a:p>
            </p:txBody>
          </p:sp>
        </p:grpSp>
        <p:grpSp>
          <p:nvGrpSpPr>
            <p:cNvPr id="78" name="Group 77"/>
            <p:cNvGrpSpPr/>
            <p:nvPr/>
          </p:nvGrpSpPr>
          <p:grpSpPr>
            <a:xfrm>
              <a:off x="7944506" y="5131942"/>
              <a:ext cx="196756" cy="389232"/>
              <a:chOff x="7791149" y="4987730"/>
              <a:chExt cx="192916" cy="381635"/>
            </a:xfrm>
          </p:grpSpPr>
          <p:sp>
            <p:nvSpPr>
              <p:cNvPr id="79" name="Rectangle 38"/>
              <p:cNvSpPr>
                <a:spLocks noChangeArrowheads="1"/>
              </p:cNvSpPr>
              <p:nvPr/>
            </p:nvSpPr>
            <p:spPr bwMode="auto">
              <a:xfrm>
                <a:off x="7869935" y="5225046"/>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3" tIns="46617" rIns="93233" bIns="46617" numCol="1" anchor="t" anchorCtr="0" compatLnSpc="1">
                <a:prstTxWarp prst="textNoShape">
                  <a:avLst/>
                </a:prstTxWarp>
              </a:bodyPr>
              <a:lstStyle/>
              <a:p>
                <a:pPr defTabSz="932357"/>
                <a:endParaRPr lang="en-US" sz="1836">
                  <a:solidFill>
                    <a:srgbClr val="505050"/>
                  </a:solidFill>
                </a:endParaRPr>
              </a:p>
            </p:txBody>
          </p:sp>
          <p:sp>
            <p:nvSpPr>
              <p:cNvPr id="8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endParaRPr lang="en-US" sz="1836">
                  <a:solidFill>
                    <a:srgbClr val="505050"/>
                  </a:solidFill>
                </a:endParaRPr>
              </a:p>
            </p:txBody>
          </p:sp>
          <p:sp>
            <p:nvSpPr>
              <p:cNvPr id="8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endParaRPr lang="en-US" sz="1836">
                  <a:solidFill>
                    <a:srgbClr val="505050"/>
                  </a:solidFill>
                </a:endParaRPr>
              </a:p>
            </p:txBody>
          </p:sp>
        </p:grpSp>
      </p:grpSp>
    </p:spTree>
    <p:extLst>
      <p:ext uri="{BB962C8B-B14F-4D97-AF65-F5344CB8AC3E}">
        <p14:creationId xmlns:p14="http://schemas.microsoft.com/office/powerpoint/2010/main" val="1899249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lumMod val="50000"/>
                  </a:schemeClr>
                </a:solidFill>
              </a:rPr>
              <a:t>Microsoft Azure Site Recovery</a:t>
            </a:r>
            <a:r>
              <a:rPr lang="en-US" dirty="0" smtClean="0"/>
              <a:t/>
            </a:r>
            <a:br>
              <a:rPr lang="en-US" dirty="0" smtClean="0"/>
            </a:br>
            <a:r>
              <a:rPr lang="en-US" sz="3400" dirty="0">
                <a:gradFill>
                  <a:gsLst>
                    <a:gs pos="0">
                      <a:schemeClr val="accent1"/>
                    </a:gs>
                    <a:gs pos="100000">
                      <a:schemeClr val="accent1"/>
                    </a:gs>
                  </a:gsLst>
                  <a:lin ang="0" scaled="0"/>
                </a:gradFill>
              </a:rPr>
              <a:t>How it works: </a:t>
            </a:r>
            <a:r>
              <a:rPr lang="en-US" sz="3400" dirty="0" smtClean="0">
                <a:gradFill>
                  <a:gsLst>
                    <a:gs pos="0">
                      <a:schemeClr val="accent1"/>
                    </a:gs>
                    <a:gs pos="100000">
                      <a:schemeClr val="accent1"/>
                    </a:gs>
                  </a:gsLst>
                  <a:lin ang="0" scaled="0"/>
                </a:gradFill>
              </a:rPr>
              <a:t>Recovery </a:t>
            </a:r>
            <a:r>
              <a:rPr lang="en-US" sz="3400" dirty="0">
                <a:gradFill>
                  <a:gsLst>
                    <a:gs pos="0">
                      <a:schemeClr val="accent1"/>
                    </a:gs>
                    <a:gs pos="100000">
                      <a:schemeClr val="accent1"/>
                    </a:gs>
                  </a:gsLst>
                  <a:lin ang="0" scaled="0"/>
                </a:gradFill>
              </a:rPr>
              <a:t>p</a:t>
            </a:r>
            <a:r>
              <a:rPr lang="en-US" sz="3400" dirty="0" smtClean="0">
                <a:gradFill>
                  <a:gsLst>
                    <a:gs pos="0">
                      <a:schemeClr val="accent1"/>
                    </a:gs>
                    <a:gs pos="100000">
                      <a:schemeClr val="accent1"/>
                    </a:gs>
                  </a:gsLst>
                  <a:lin ang="0" scaled="0"/>
                </a:gradFill>
              </a:rPr>
              <a:t>lans</a:t>
            </a:r>
            <a:r>
              <a:rPr lang="en-US" sz="3400" dirty="0">
                <a:gradFill>
                  <a:gsLst>
                    <a:gs pos="0">
                      <a:schemeClr val="accent1"/>
                    </a:gs>
                    <a:gs pos="100000">
                      <a:schemeClr val="accent1"/>
                    </a:gs>
                  </a:gsLst>
                  <a:lin ang="0" scaled="0"/>
                </a:gradFill>
              </a:rPr>
              <a:t/>
            </a:r>
            <a:br>
              <a:rPr lang="en-US" sz="3400" dirty="0">
                <a:gradFill>
                  <a:gsLst>
                    <a:gs pos="0">
                      <a:schemeClr val="accent1"/>
                    </a:gs>
                    <a:gs pos="100000">
                      <a:schemeClr val="accent1"/>
                    </a:gs>
                  </a:gsLst>
                  <a:lin ang="0" scaled="0"/>
                </a:gradFill>
              </a:rPr>
            </a:br>
            <a:endParaRPr lang="en-US" sz="3400" dirty="0">
              <a:gradFill>
                <a:gsLst>
                  <a:gs pos="0">
                    <a:schemeClr val="accent1"/>
                  </a:gs>
                  <a:gs pos="100000">
                    <a:schemeClr val="accent1"/>
                  </a:gs>
                </a:gsLst>
                <a:lin ang="0" scaled="0"/>
              </a:gradFill>
            </a:endParaRPr>
          </a:p>
        </p:txBody>
      </p:sp>
      <p:grpSp>
        <p:nvGrpSpPr>
          <p:cNvPr id="138" name="Group 137"/>
          <p:cNvGrpSpPr/>
          <p:nvPr/>
        </p:nvGrpSpPr>
        <p:grpSpPr>
          <a:xfrm>
            <a:off x="530294" y="1791373"/>
            <a:ext cx="736497" cy="777765"/>
            <a:chOff x="252413" y="1214438"/>
            <a:chExt cx="736601" cy="777875"/>
          </a:xfrm>
        </p:grpSpPr>
        <p:sp>
          <p:nvSpPr>
            <p:cNvPr id="139" name="AutoShape 3"/>
            <p:cNvSpPr>
              <a:spLocks noChangeAspect="1" noChangeArrowheads="1" noTextEdit="1"/>
            </p:cNvSpPr>
            <p:nvPr/>
          </p:nvSpPr>
          <p:spPr bwMode="auto">
            <a:xfrm>
              <a:off x="271463" y="1214438"/>
              <a:ext cx="7175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40" name="Freeform 5"/>
            <p:cNvSpPr>
              <a:spLocks/>
            </p:cNvSpPr>
            <p:nvPr/>
          </p:nvSpPr>
          <p:spPr bwMode="auto">
            <a:xfrm>
              <a:off x="252413" y="1303338"/>
              <a:ext cx="300038" cy="485775"/>
            </a:xfrm>
            <a:custGeom>
              <a:avLst/>
              <a:gdLst>
                <a:gd name="T0" fmla="*/ 295 w 463"/>
                <a:gd name="T1" fmla="*/ 587 h 753"/>
                <a:gd name="T2" fmla="*/ 456 w 463"/>
                <a:gd name="T3" fmla="*/ 349 h 753"/>
                <a:gd name="T4" fmla="*/ 395 w 463"/>
                <a:gd name="T5" fmla="*/ 320 h 753"/>
                <a:gd name="T6" fmla="*/ 463 w 463"/>
                <a:gd name="T7" fmla="*/ 258 h 753"/>
                <a:gd name="T8" fmla="*/ 432 w 463"/>
                <a:gd name="T9" fmla="*/ 121 h 753"/>
                <a:gd name="T10" fmla="*/ 440 w 463"/>
                <a:gd name="T11" fmla="*/ 51 h 753"/>
                <a:gd name="T12" fmla="*/ 320 w 463"/>
                <a:gd name="T13" fmla="*/ 0 h 753"/>
                <a:gd name="T14" fmla="*/ 151 w 463"/>
                <a:gd name="T15" fmla="*/ 169 h 753"/>
                <a:gd name="T16" fmla="*/ 233 w 463"/>
                <a:gd name="T17" fmla="*/ 313 h 753"/>
                <a:gd name="T18" fmla="*/ 58 w 463"/>
                <a:gd name="T19" fmla="*/ 489 h 753"/>
                <a:gd name="T20" fmla="*/ 43 w 463"/>
                <a:gd name="T21" fmla="*/ 662 h 753"/>
                <a:gd name="T22" fmla="*/ 74 w 463"/>
                <a:gd name="T23" fmla="*/ 597 h 753"/>
                <a:gd name="T24" fmla="*/ 83 w 463"/>
                <a:gd name="T25" fmla="*/ 684 h 753"/>
                <a:gd name="T26" fmla="*/ 246 w 463"/>
                <a:gd name="T27" fmla="*/ 753 h 753"/>
                <a:gd name="T28" fmla="*/ 295 w 463"/>
                <a:gd name="T29" fmla="*/ 587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3" h="753">
                  <a:moveTo>
                    <a:pt x="295" y="587"/>
                  </a:moveTo>
                  <a:cubicBezTo>
                    <a:pt x="340" y="484"/>
                    <a:pt x="386" y="404"/>
                    <a:pt x="456" y="349"/>
                  </a:cubicBezTo>
                  <a:cubicBezTo>
                    <a:pt x="437" y="337"/>
                    <a:pt x="417" y="327"/>
                    <a:pt x="395" y="320"/>
                  </a:cubicBezTo>
                  <a:cubicBezTo>
                    <a:pt x="423" y="306"/>
                    <a:pt x="447" y="284"/>
                    <a:pt x="463" y="258"/>
                  </a:cubicBezTo>
                  <a:cubicBezTo>
                    <a:pt x="443" y="215"/>
                    <a:pt x="432" y="169"/>
                    <a:pt x="432" y="121"/>
                  </a:cubicBezTo>
                  <a:cubicBezTo>
                    <a:pt x="432" y="97"/>
                    <a:pt x="435" y="73"/>
                    <a:pt x="440" y="51"/>
                  </a:cubicBezTo>
                  <a:cubicBezTo>
                    <a:pt x="410" y="20"/>
                    <a:pt x="367" y="0"/>
                    <a:pt x="320" y="0"/>
                  </a:cubicBezTo>
                  <a:cubicBezTo>
                    <a:pt x="227" y="0"/>
                    <a:pt x="151" y="76"/>
                    <a:pt x="151" y="169"/>
                  </a:cubicBezTo>
                  <a:cubicBezTo>
                    <a:pt x="151" y="230"/>
                    <a:pt x="184" y="284"/>
                    <a:pt x="233" y="313"/>
                  </a:cubicBezTo>
                  <a:cubicBezTo>
                    <a:pt x="149" y="331"/>
                    <a:pt x="105" y="382"/>
                    <a:pt x="58" y="489"/>
                  </a:cubicBezTo>
                  <a:cubicBezTo>
                    <a:pt x="0" y="625"/>
                    <a:pt x="43" y="662"/>
                    <a:pt x="43" y="662"/>
                  </a:cubicBezTo>
                  <a:cubicBezTo>
                    <a:pt x="74" y="597"/>
                    <a:pt x="74" y="597"/>
                    <a:pt x="74" y="597"/>
                  </a:cubicBezTo>
                  <a:cubicBezTo>
                    <a:pt x="83" y="684"/>
                    <a:pt x="83" y="684"/>
                    <a:pt x="83" y="684"/>
                  </a:cubicBezTo>
                  <a:cubicBezTo>
                    <a:pt x="83" y="684"/>
                    <a:pt x="126" y="736"/>
                    <a:pt x="246" y="753"/>
                  </a:cubicBezTo>
                  <a:cubicBezTo>
                    <a:pt x="251" y="709"/>
                    <a:pt x="266" y="654"/>
                    <a:pt x="295" y="58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41" name="Freeform 6"/>
            <p:cNvSpPr>
              <a:spLocks/>
            </p:cNvSpPr>
            <p:nvPr/>
          </p:nvSpPr>
          <p:spPr bwMode="auto">
            <a:xfrm>
              <a:off x="422276" y="1214438"/>
              <a:ext cx="566738" cy="777875"/>
            </a:xfrm>
            <a:custGeom>
              <a:avLst/>
              <a:gdLst>
                <a:gd name="T0" fmla="*/ 606 w 877"/>
                <a:gd name="T1" fmla="*/ 490 h 1206"/>
                <a:gd name="T2" fmla="*/ 749 w 877"/>
                <a:gd name="T3" fmla="*/ 259 h 1206"/>
                <a:gd name="T4" fmla="*/ 491 w 877"/>
                <a:gd name="T5" fmla="*/ 0 h 1206"/>
                <a:gd name="T6" fmla="*/ 232 w 877"/>
                <a:gd name="T7" fmla="*/ 259 h 1206"/>
                <a:gd name="T8" fmla="*/ 358 w 877"/>
                <a:gd name="T9" fmla="*/ 481 h 1206"/>
                <a:gd name="T10" fmla="*/ 90 w 877"/>
                <a:gd name="T11" fmla="*/ 750 h 1206"/>
                <a:gd name="T12" fmla="*/ 66 w 877"/>
                <a:gd name="T13" fmla="*/ 1016 h 1206"/>
                <a:gd name="T14" fmla="*/ 113 w 877"/>
                <a:gd name="T15" fmla="*/ 916 h 1206"/>
                <a:gd name="T16" fmla="*/ 128 w 877"/>
                <a:gd name="T17" fmla="*/ 1049 h 1206"/>
                <a:gd name="T18" fmla="*/ 422 w 877"/>
                <a:gd name="T19" fmla="*/ 1161 h 1206"/>
                <a:gd name="T20" fmla="*/ 877 w 877"/>
                <a:gd name="T21" fmla="*/ 916 h 1206"/>
                <a:gd name="T22" fmla="*/ 606 w 877"/>
                <a:gd name="T23" fmla="*/ 490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7" h="1206">
                  <a:moveTo>
                    <a:pt x="606" y="490"/>
                  </a:moveTo>
                  <a:cubicBezTo>
                    <a:pt x="691" y="448"/>
                    <a:pt x="749" y="360"/>
                    <a:pt x="749" y="259"/>
                  </a:cubicBezTo>
                  <a:cubicBezTo>
                    <a:pt x="749" y="116"/>
                    <a:pt x="634" y="0"/>
                    <a:pt x="491" y="0"/>
                  </a:cubicBezTo>
                  <a:cubicBezTo>
                    <a:pt x="348" y="0"/>
                    <a:pt x="232" y="116"/>
                    <a:pt x="232" y="259"/>
                  </a:cubicBezTo>
                  <a:cubicBezTo>
                    <a:pt x="232" y="353"/>
                    <a:pt x="282" y="435"/>
                    <a:pt x="358" y="481"/>
                  </a:cubicBezTo>
                  <a:cubicBezTo>
                    <a:pt x="228" y="507"/>
                    <a:pt x="160" y="586"/>
                    <a:pt x="90" y="750"/>
                  </a:cubicBezTo>
                  <a:cubicBezTo>
                    <a:pt x="0" y="959"/>
                    <a:pt x="66" y="1016"/>
                    <a:pt x="66" y="1016"/>
                  </a:cubicBezTo>
                  <a:cubicBezTo>
                    <a:pt x="113" y="916"/>
                    <a:pt x="113" y="916"/>
                    <a:pt x="113" y="916"/>
                  </a:cubicBezTo>
                  <a:cubicBezTo>
                    <a:pt x="128" y="1049"/>
                    <a:pt x="128" y="1049"/>
                    <a:pt x="128" y="1049"/>
                  </a:cubicBezTo>
                  <a:cubicBezTo>
                    <a:pt x="128" y="1049"/>
                    <a:pt x="204" y="1142"/>
                    <a:pt x="422" y="1161"/>
                  </a:cubicBezTo>
                  <a:cubicBezTo>
                    <a:pt x="654" y="1181"/>
                    <a:pt x="877" y="1206"/>
                    <a:pt x="877" y="916"/>
                  </a:cubicBezTo>
                  <a:cubicBezTo>
                    <a:pt x="877" y="687"/>
                    <a:pt x="761" y="541"/>
                    <a:pt x="606" y="49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grpSp>
      <p:sp>
        <p:nvSpPr>
          <p:cNvPr id="154" name="Rectangle 153"/>
          <p:cNvSpPr/>
          <p:nvPr/>
        </p:nvSpPr>
        <p:spPr bwMode="auto">
          <a:xfrm>
            <a:off x="9953882" y="2051303"/>
            <a:ext cx="2166471" cy="1367806"/>
          </a:xfrm>
          <a:prstGeom prst="rect">
            <a:avLst/>
          </a:prstGeom>
          <a:solidFill>
            <a:srgbClr val="00188F"/>
          </a:solidFill>
          <a:ln w="25400" cap="flat" cmpd="sng" algn="ctr">
            <a:solidFill>
              <a:srgbClr val="FFFFFF"/>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defRPr/>
            </a:pPr>
            <a:endParaRPr lang="en-GB" sz="2000" kern="0" dirty="0">
              <a:gradFill>
                <a:gsLst>
                  <a:gs pos="0">
                    <a:srgbClr val="FFFFFF"/>
                  </a:gs>
                  <a:gs pos="100000">
                    <a:srgbClr val="FFFFFF"/>
                  </a:gs>
                </a:gsLst>
                <a:lin ang="5400000" scaled="0"/>
              </a:gradFill>
            </a:endParaRPr>
          </a:p>
        </p:txBody>
      </p:sp>
      <p:sp>
        <p:nvSpPr>
          <p:cNvPr id="155" name="Rectangle 154"/>
          <p:cNvSpPr/>
          <p:nvPr/>
        </p:nvSpPr>
        <p:spPr bwMode="auto">
          <a:xfrm>
            <a:off x="7782491" y="2051303"/>
            <a:ext cx="2166471" cy="1367806"/>
          </a:xfrm>
          <a:prstGeom prst="rect">
            <a:avLst/>
          </a:prstGeom>
          <a:solidFill>
            <a:srgbClr val="00188F"/>
          </a:solidFill>
          <a:ln w="25400" cap="flat" cmpd="sng" algn="ctr">
            <a:solidFill>
              <a:srgbClr val="FFFFFF"/>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defRPr/>
            </a:pPr>
            <a:endParaRPr lang="en-GB" sz="2000" kern="0" dirty="0">
              <a:gradFill>
                <a:gsLst>
                  <a:gs pos="0">
                    <a:srgbClr val="FFFFFF"/>
                  </a:gs>
                  <a:gs pos="100000">
                    <a:srgbClr val="FFFFFF"/>
                  </a:gs>
                </a:gsLst>
                <a:lin ang="5400000" scaled="0"/>
              </a:gradFill>
            </a:endParaRPr>
          </a:p>
        </p:txBody>
      </p:sp>
      <p:sp>
        <p:nvSpPr>
          <p:cNvPr id="156" name="TextBox 155"/>
          <p:cNvSpPr txBox="1"/>
          <p:nvPr/>
        </p:nvSpPr>
        <p:spPr>
          <a:xfrm>
            <a:off x="7768055" y="1684526"/>
            <a:ext cx="4352298" cy="419854"/>
          </a:xfrm>
          <a:prstGeom prst="rect">
            <a:avLst/>
          </a:prstGeom>
          <a:noFill/>
        </p:spPr>
        <p:txBody>
          <a:bodyPr wrap="square" lIns="110996" tIns="55497" rIns="110996" bIns="55497" rtlCol="0">
            <a:spAutoFit/>
          </a:bodyPr>
          <a:lstStyle/>
          <a:p>
            <a:pPr algn="ctr" defTabSz="932681">
              <a:defRPr/>
            </a:pPr>
            <a:r>
              <a:rPr lang="en-US" sz="2000" kern="0" dirty="0">
                <a:gradFill>
                  <a:gsLst>
                    <a:gs pos="0">
                      <a:schemeClr val="tx1"/>
                    </a:gs>
                    <a:gs pos="100000">
                      <a:schemeClr val="tx1"/>
                    </a:gs>
                  </a:gsLst>
                  <a:lin ang="5400000" scaled="1"/>
                </a:gradFill>
                <a:latin typeface="+mj-lt"/>
              </a:rPr>
              <a:t>Primary </a:t>
            </a:r>
            <a:r>
              <a:rPr lang="en-US" sz="2000" kern="0" dirty="0" smtClean="0">
                <a:gradFill>
                  <a:gsLst>
                    <a:gs pos="0">
                      <a:schemeClr val="tx1"/>
                    </a:gs>
                    <a:gs pos="100000">
                      <a:schemeClr val="tx1"/>
                    </a:gs>
                  </a:gsLst>
                  <a:lin ang="5400000" scaled="1"/>
                </a:gradFill>
                <a:latin typeface="+mj-lt"/>
              </a:rPr>
              <a:t>site</a:t>
            </a:r>
            <a:endParaRPr lang="en-US" sz="2000" kern="0" dirty="0">
              <a:gradFill>
                <a:gsLst>
                  <a:gs pos="0">
                    <a:schemeClr val="tx1"/>
                  </a:gs>
                  <a:gs pos="100000">
                    <a:schemeClr val="tx1"/>
                  </a:gs>
                </a:gsLst>
                <a:lin ang="5400000" scaled="1"/>
              </a:gradFill>
              <a:latin typeface="+mj-lt"/>
            </a:endParaRPr>
          </a:p>
        </p:txBody>
      </p:sp>
      <p:sp>
        <p:nvSpPr>
          <p:cNvPr id="163" name="Freeform 19"/>
          <p:cNvSpPr>
            <a:spLocks/>
          </p:cNvSpPr>
          <p:nvPr/>
        </p:nvSpPr>
        <p:spPr bwMode="auto">
          <a:xfrm>
            <a:off x="10095232" y="2168191"/>
            <a:ext cx="1895550" cy="1152805"/>
          </a:xfrm>
          <a:custGeom>
            <a:avLst/>
            <a:gdLst>
              <a:gd name="T0" fmla="*/ 888 w 888"/>
              <a:gd name="T1" fmla="*/ 447 h 494"/>
              <a:gd name="T2" fmla="*/ 841 w 888"/>
              <a:gd name="T3" fmla="*/ 494 h 494"/>
              <a:gd name="T4" fmla="*/ 47 w 888"/>
              <a:gd name="T5" fmla="*/ 494 h 494"/>
              <a:gd name="T6" fmla="*/ 0 w 888"/>
              <a:gd name="T7" fmla="*/ 447 h 494"/>
              <a:gd name="T8" fmla="*/ 0 w 888"/>
              <a:gd name="T9" fmla="*/ 46 h 494"/>
              <a:gd name="T10" fmla="*/ 47 w 888"/>
              <a:gd name="T11" fmla="*/ 0 h 494"/>
              <a:gd name="T12" fmla="*/ 841 w 888"/>
              <a:gd name="T13" fmla="*/ 0 h 494"/>
              <a:gd name="T14" fmla="*/ 888 w 888"/>
              <a:gd name="T15" fmla="*/ 46 h 494"/>
              <a:gd name="T16" fmla="*/ 888 w 888"/>
              <a:gd name="T17" fmla="*/ 447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8" h="494">
                <a:moveTo>
                  <a:pt x="888" y="447"/>
                </a:moveTo>
                <a:cubicBezTo>
                  <a:pt x="888" y="473"/>
                  <a:pt x="867" y="494"/>
                  <a:pt x="841" y="494"/>
                </a:cubicBezTo>
                <a:cubicBezTo>
                  <a:pt x="47" y="494"/>
                  <a:pt x="47" y="494"/>
                  <a:pt x="47" y="494"/>
                </a:cubicBezTo>
                <a:cubicBezTo>
                  <a:pt x="21" y="494"/>
                  <a:pt x="0" y="473"/>
                  <a:pt x="0" y="447"/>
                </a:cubicBezTo>
                <a:cubicBezTo>
                  <a:pt x="0" y="46"/>
                  <a:pt x="0" y="46"/>
                  <a:pt x="0" y="46"/>
                </a:cubicBezTo>
                <a:cubicBezTo>
                  <a:pt x="0" y="21"/>
                  <a:pt x="21" y="0"/>
                  <a:pt x="47" y="0"/>
                </a:cubicBezTo>
                <a:cubicBezTo>
                  <a:pt x="841" y="0"/>
                  <a:pt x="841" y="0"/>
                  <a:pt x="841" y="0"/>
                </a:cubicBezTo>
                <a:cubicBezTo>
                  <a:pt x="867" y="0"/>
                  <a:pt x="888" y="21"/>
                  <a:pt x="888" y="46"/>
                </a:cubicBezTo>
                <a:lnTo>
                  <a:pt x="888" y="447"/>
                </a:lnTo>
                <a:close/>
              </a:path>
            </a:pathLst>
          </a:custGeom>
          <a:noFill/>
          <a:ln w="22225" cap="rnd">
            <a:solidFill>
              <a:srgbClr val="FFFFFF"/>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4" rIns="91427" bIns="45714" numCol="1" anchor="t" anchorCtr="0" compatLnSpc="1">
            <a:prstTxWarp prst="textNoShape">
              <a:avLst/>
            </a:prstTxWarp>
          </a:bodyPr>
          <a:lstStyle/>
          <a:p>
            <a:pPr defTabSz="932681">
              <a:defRPr/>
            </a:pPr>
            <a:endParaRPr lang="en-GB" sz="1801" kern="0" dirty="0">
              <a:solidFill>
                <a:srgbClr val="505050"/>
              </a:solidFill>
            </a:endParaRPr>
          </a:p>
        </p:txBody>
      </p:sp>
      <p:grpSp>
        <p:nvGrpSpPr>
          <p:cNvPr id="164" name="Group 163"/>
          <p:cNvGrpSpPr/>
          <p:nvPr/>
        </p:nvGrpSpPr>
        <p:grpSpPr>
          <a:xfrm>
            <a:off x="10499782" y="2303497"/>
            <a:ext cx="1030421" cy="864346"/>
            <a:chOff x="1413912" y="3757526"/>
            <a:chExt cx="1030567" cy="864469"/>
          </a:xfrm>
        </p:grpSpPr>
        <p:sp>
          <p:nvSpPr>
            <p:cNvPr id="165" name="Freeform 9"/>
            <p:cNvSpPr>
              <a:spLocks/>
            </p:cNvSpPr>
            <p:nvPr/>
          </p:nvSpPr>
          <p:spPr bwMode="auto">
            <a:xfrm>
              <a:off x="1413912" y="4052610"/>
              <a:ext cx="1030567" cy="277824"/>
            </a:xfrm>
            <a:custGeom>
              <a:avLst/>
              <a:gdLst>
                <a:gd name="T0" fmla="*/ 781 w 781"/>
                <a:gd name="T1" fmla="*/ 158 h 210"/>
                <a:gd name="T2" fmla="*/ 692 w 781"/>
                <a:gd name="T3" fmla="*/ 210 h 210"/>
                <a:gd name="T4" fmla="*/ 89 w 781"/>
                <a:gd name="T5" fmla="*/ 210 h 210"/>
                <a:gd name="T6" fmla="*/ 0 w 781"/>
                <a:gd name="T7" fmla="*/ 158 h 210"/>
                <a:gd name="T8" fmla="*/ 0 w 781"/>
                <a:gd name="T9" fmla="*/ 49 h 210"/>
                <a:gd name="T10" fmla="*/ 89 w 781"/>
                <a:gd name="T11" fmla="*/ 4 h 210"/>
                <a:gd name="T12" fmla="*/ 692 w 781"/>
                <a:gd name="T13" fmla="*/ 4 h 210"/>
                <a:gd name="T14" fmla="*/ 781 w 781"/>
                <a:gd name="T15" fmla="*/ 49 h 210"/>
                <a:gd name="T16" fmla="*/ 781 w 781"/>
                <a:gd name="T17" fmla="*/ 15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1" h="210">
                  <a:moveTo>
                    <a:pt x="781" y="158"/>
                  </a:moveTo>
                  <a:cubicBezTo>
                    <a:pt x="781" y="207"/>
                    <a:pt x="741" y="210"/>
                    <a:pt x="692" y="210"/>
                  </a:cubicBezTo>
                  <a:cubicBezTo>
                    <a:pt x="89" y="210"/>
                    <a:pt x="89" y="210"/>
                    <a:pt x="89" y="210"/>
                  </a:cubicBezTo>
                  <a:cubicBezTo>
                    <a:pt x="40" y="210"/>
                    <a:pt x="0" y="207"/>
                    <a:pt x="0" y="158"/>
                  </a:cubicBezTo>
                  <a:cubicBezTo>
                    <a:pt x="0" y="49"/>
                    <a:pt x="0" y="49"/>
                    <a:pt x="0" y="49"/>
                  </a:cubicBezTo>
                  <a:cubicBezTo>
                    <a:pt x="0" y="0"/>
                    <a:pt x="40" y="4"/>
                    <a:pt x="89" y="4"/>
                  </a:cubicBezTo>
                  <a:cubicBezTo>
                    <a:pt x="692" y="4"/>
                    <a:pt x="692" y="4"/>
                    <a:pt x="692" y="4"/>
                  </a:cubicBezTo>
                  <a:cubicBezTo>
                    <a:pt x="741" y="4"/>
                    <a:pt x="781" y="0"/>
                    <a:pt x="781" y="49"/>
                  </a:cubicBezTo>
                  <a:lnTo>
                    <a:pt x="781" y="158"/>
                  </a:lnTo>
                  <a:close/>
                </a:path>
              </a:pathLst>
            </a:custGeom>
            <a:solidFill>
              <a:srgbClr val="FFFFFF"/>
            </a:solidFill>
            <a:ln w="0" cap="flat">
              <a:solidFill>
                <a:srgbClr val="FFFFFF"/>
              </a:solidFill>
              <a:prstDash val="solid"/>
              <a:miter lim="800000"/>
              <a:headEnd/>
              <a:tailEnd/>
            </a:ln>
            <a:extLst/>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66" name="Freeform 10"/>
            <p:cNvSpPr>
              <a:spLocks/>
            </p:cNvSpPr>
            <p:nvPr/>
          </p:nvSpPr>
          <p:spPr bwMode="auto">
            <a:xfrm>
              <a:off x="1413912" y="3757526"/>
              <a:ext cx="1030567" cy="277824"/>
            </a:xfrm>
            <a:custGeom>
              <a:avLst/>
              <a:gdLst>
                <a:gd name="T0" fmla="*/ 781 w 781"/>
                <a:gd name="T1" fmla="*/ 158 h 210"/>
                <a:gd name="T2" fmla="*/ 692 w 781"/>
                <a:gd name="T3" fmla="*/ 210 h 210"/>
                <a:gd name="T4" fmla="*/ 89 w 781"/>
                <a:gd name="T5" fmla="*/ 210 h 210"/>
                <a:gd name="T6" fmla="*/ 0 w 781"/>
                <a:gd name="T7" fmla="*/ 158 h 210"/>
                <a:gd name="T8" fmla="*/ 0 w 781"/>
                <a:gd name="T9" fmla="*/ 49 h 210"/>
                <a:gd name="T10" fmla="*/ 89 w 781"/>
                <a:gd name="T11" fmla="*/ 4 h 210"/>
                <a:gd name="T12" fmla="*/ 692 w 781"/>
                <a:gd name="T13" fmla="*/ 4 h 210"/>
                <a:gd name="T14" fmla="*/ 781 w 781"/>
                <a:gd name="T15" fmla="*/ 49 h 210"/>
                <a:gd name="T16" fmla="*/ 781 w 781"/>
                <a:gd name="T17" fmla="*/ 15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1" h="210">
                  <a:moveTo>
                    <a:pt x="781" y="158"/>
                  </a:moveTo>
                  <a:cubicBezTo>
                    <a:pt x="781" y="207"/>
                    <a:pt x="741" y="210"/>
                    <a:pt x="692" y="210"/>
                  </a:cubicBezTo>
                  <a:cubicBezTo>
                    <a:pt x="89" y="210"/>
                    <a:pt x="89" y="210"/>
                    <a:pt x="89" y="210"/>
                  </a:cubicBezTo>
                  <a:cubicBezTo>
                    <a:pt x="40" y="210"/>
                    <a:pt x="0" y="207"/>
                    <a:pt x="0" y="158"/>
                  </a:cubicBezTo>
                  <a:cubicBezTo>
                    <a:pt x="0" y="49"/>
                    <a:pt x="0" y="49"/>
                    <a:pt x="0" y="49"/>
                  </a:cubicBezTo>
                  <a:cubicBezTo>
                    <a:pt x="0" y="0"/>
                    <a:pt x="40" y="4"/>
                    <a:pt x="89" y="4"/>
                  </a:cubicBezTo>
                  <a:cubicBezTo>
                    <a:pt x="692" y="4"/>
                    <a:pt x="692" y="4"/>
                    <a:pt x="692" y="4"/>
                  </a:cubicBezTo>
                  <a:cubicBezTo>
                    <a:pt x="741" y="4"/>
                    <a:pt x="781" y="0"/>
                    <a:pt x="781" y="49"/>
                  </a:cubicBezTo>
                  <a:lnTo>
                    <a:pt x="781" y="158"/>
                  </a:lnTo>
                  <a:close/>
                </a:path>
              </a:pathLst>
            </a:custGeom>
            <a:solidFill>
              <a:srgbClr val="FFFFFF"/>
            </a:solidFill>
            <a:ln w="0" cap="flat">
              <a:solidFill>
                <a:srgbClr val="FFFFFF"/>
              </a:solidFill>
              <a:prstDash val="solid"/>
              <a:miter lim="800000"/>
              <a:headEnd/>
              <a:tailEnd/>
            </a:ln>
            <a:extLst/>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grpSp>
          <p:nvGrpSpPr>
            <p:cNvPr id="167" name="Group 166"/>
            <p:cNvGrpSpPr/>
            <p:nvPr/>
          </p:nvGrpSpPr>
          <p:grpSpPr>
            <a:xfrm>
              <a:off x="1484014" y="3794829"/>
              <a:ext cx="918101" cy="202105"/>
              <a:chOff x="685800" y="4027488"/>
              <a:chExt cx="2617788" cy="576263"/>
            </a:xfrm>
          </p:grpSpPr>
          <p:sp>
            <p:nvSpPr>
              <p:cNvPr id="179" name="Rectangle 11"/>
              <p:cNvSpPr>
                <a:spLocks noChangeArrowheads="1"/>
              </p:cNvSpPr>
              <p:nvPr/>
            </p:nvSpPr>
            <p:spPr bwMode="auto">
              <a:xfrm>
                <a:off x="685800" y="4052888"/>
                <a:ext cx="85725" cy="55086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80" name="Rectangle 12"/>
              <p:cNvSpPr>
                <a:spLocks noChangeArrowheads="1"/>
              </p:cNvSpPr>
              <p:nvPr/>
            </p:nvSpPr>
            <p:spPr bwMode="auto">
              <a:xfrm>
                <a:off x="3213100" y="4027488"/>
                <a:ext cx="90488" cy="546100"/>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81" name="Rectangle 15"/>
              <p:cNvSpPr>
                <a:spLocks noChangeArrowheads="1"/>
              </p:cNvSpPr>
              <p:nvPr/>
            </p:nvSpPr>
            <p:spPr bwMode="auto">
              <a:xfrm>
                <a:off x="2535238" y="4400551"/>
                <a:ext cx="546100" cy="79375"/>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82" name="Rectangle 16"/>
              <p:cNvSpPr>
                <a:spLocks noChangeArrowheads="1"/>
              </p:cNvSpPr>
              <p:nvPr/>
            </p:nvSpPr>
            <p:spPr bwMode="auto">
              <a:xfrm>
                <a:off x="2535238" y="4200526"/>
                <a:ext cx="546100" cy="8731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grpSp>
        <p:grpSp>
          <p:nvGrpSpPr>
            <p:cNvPr id="168" name="Group 167"/>
            <p:cNvGrpSpPr/>
            <p:nvPr/>
          </p:nvGrpSpPr>
          <p:grpSpPr>
            <a:xfrm>
              <a:off x="1484014" y="4093810"/>
              <a:ext cx="918101" cy="202105"/>
              <a:chOff x="685800" y="4879976"/>
              <a:chExt cx="2617788" cy="576263"/>
            </a:xfrm>
          </p:grpSpPr>
          <p:sp>
            <p:nvSpPr>
              <p:cNvPr id="175" name="Rectangle 13"/>
              <p:cNvSpPr>
                <a:spLocks noChangeArrowheads="1"/>
              </p:cNvSpPr>
              <p:nvPr/>
            </p:nvSpPr>
            <p:spPr bwMode="auto">
              <a:xfrm>
                <a:off x="685800" y="4905376"/>
                <a:ext cx="85725" cy="55086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76" name="Rectangle 14"/>
              <p:cNvSpPr>
                <a:spLocks noChangeArrowheads="1"/>
              </p:cNvSpPr>
              <p:nvPr/>
            </p:nvSpPr>
            <p:spPr bwMode="auto">
              <a:xfrm>
                <a:off x="3216275" y="4879976"/>
                <a:ext cx="87313" cy="546100"/>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77" name="Rectangle 17"/>
              <p:cNvSpPr>
                <a:spLocks noChangeArrowheads="1"/>
              </p:cNvSpPr>
              <p:nvPr/>
            </p:nvSpPr>
            <p:spPr bwMode="auto">
              <a:xfrm>
                <a:off x="2530157" y="5214303"/>
                <a:ext cx="546099" cy="79375"/>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78" name="Rectangle 18"/>
              <p:cNvSpPr>
                <a:spLocks noChangeArrowheads="1"/>
              </p:cNvSpPr>
              <p:nvPr/>
            </p:nvSpPr>
            <p:spPr bwMode="auto">
              <a:xfrm>
                <a:off x="2530157" y="5006346"/>
                <a:ext cx="546099" cy="8731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grpSp>
        <p:sp>
          <p:nvSpPr>
            <p:cNvPr id="169" name="Freeform 9"/>
            <p:cNvSpPr>
              <a:spLocks/>
            </p:cNvSpPr>
            <p:nvPr/>
          </p:nvSpPr>
          <p:spPr bwMode="auto">
            <a:xfrm>
              <a:off x="1413912" y="4344171"/>
              <a:ext cx="1030567" cy="277824"/>
            </a:xfrm>
            <a:custGeom>
              <a:avLst/>
              <a:gdLst>
                <a:gd name="T0" fmla="*/ 781 w 781"/>
                <a:gd name="T1" fmla="*/ 158 h 210"/>
                <a:gd name="T2" fmla="*/ 692 w 781"/>
                <a:gd name="T3" fmla="*/ 210 h 210"/>
                <a:gd name="T4" fmla="*/ 89 w 781"/>
                <a:gd name="T5" fmla="*/ 210 h 210"/>
                <a:gd name="T6" fmla="*/ 0 w 781"/>
                <a:gd name="T7" fmla="*/ 158 h 210"/>
                <a:gd name="T8" fmla="*/ 0 w 781"/>
                <a:gd name="T9" fmla="*/ 49 h 210"/>
                <a:gd name="T10" fmla="*/ 89 w 781"/>
                <a:gd name="T11" fmla="*/ 4 h 210"/>
                <a:gd name="T12" fmla="*/ 692 w 781"/>
                <a:gd name="T13" fmla="*/ 4 h 210"/>
                <a:gd name="T14" fmla="*/ 781 w 781"/>
                <a:gd name="T15" fmla="*/ 49 h 210"/>
                <a:gd name="T16" fmla="*/ 781 w 781"/>
                <a:gd name="T17" fmla="*/ 15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1" h="210">
                  <a:moveTo>
                    <a:pt x="781" y="158"/>
                  </a:moveTo>
                  <a:cubicBezTo>
                    <a:pt x="781" y="207"/>
                    <a:pt x="741" y="210"/>
                    <a:pt x="692" y="210"/>
                  </a:cubicBezTo>
                  <a:cubicBezTo>
                    <a:pt x="89" y="210"/>
                    <a:pt x="89" y="210"/>
                    <a:pt x="89" y="210"/>
                  </a:cubicBezTo>
                  <a:cubicBezTo>
                    <a:pt x="40" y="210"/>
                    <a:pt x="0" y="207"/>
                    <a:pt x="0" y="158"/>
                  </a:cubicBezTo>
                  <a:cubicBezTo>
                    <a:pt x="0" y="49"/>
                    <a:pt x="0" y="49"/>
                    <a:pt x="0" y="49"/>
                  </a:cubicBezTo>
                  <a:cubicBezTo>
                    <a:pt x="0" y="0"/>
                    <a:pt x="40" y="4"/>
                    <a:pt x="89" y="4"/>
                  </a:cubicBezTo>
                  <a:cubicBezTo>
                    <a:pt x="692" y="4"/>
                    <a:pt x="692" y="4"/>
                    <a:pt x="692" y="4"/>
                  </a:cubicBezTo>
                  <a:cubicBezTo>
                    <a:pt x="741" y="4"/>
                    <a:pt x="781" y="0"/>
                    <a:pt x="781" y="49"/>
                  </a:cubicBezTo>
                  <a:lnTo>
                    <a:pt x="781" y="158"/>
                  </a:lnTo>
                  <a:close/>
                </a:path>
              </a:pathLst>
            </a:custGeom>
            <a:solidFill>
              <a:srgbClr val="FFFFFF"/>
            </a:solidFill>
            <a:ln w="0" cap="flat">
              <a:solidFill>
                <a:srgbClr val="FFFFFF"/>
              </a:solidFill>
              <a:prstDash val="solid"/>
              <a:miter lim="800000"/>
              <a:headEnd/>
              <a:tailEnd/>
            </a:ln>
            <a:extLst/>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grpSp>
          <p:nvGrpSpPr>
            <p:cNvPr id="170" name="Group 169"/>
            <p:cNvGrpSpPr/>
            <p:nvPr/>
          </p:nvGrpSpPr>
          <p:grpSpPr>
            <a:xfrm>
              <a:off x="1485326" y="4391345"/>
              <a:ext cx="912125" cy="196129"/>
              <a:chOff x="685800" y="4897015"/>
              <a:chExt cx="2600749" cy="559224"/>
            </a:xfrm>
          </p:grpSpPr>
          <p:sp>
            <p:nvSpPr>
              <p:cNvPr id="171" name="Rectangle 13"/>
              <p:cNvSpPr>
                <a:spLocks noChangeArrowheads="1"/>
              </p:cNvSpPr>
              <p:nvPr/>
            </p:nvSpPr>
            <p:spPr bwMode="auto">
              <a:xfrm>
                <a:off x="685800" y="4905376"/>
                <a:ext cx="85725" cy="55086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72" name="Rectangle 14"/>
              <p:cNvSpPr>
                <a:spLocks noChangeArrowheads="1"/>
              </p:cNvSpPr>
              <p:nvPr/>
            </p:nvSpPr>
            <p:spPr bwMode="auto">
              <a:xfrm>
                <a:off x="3199236" y="4897015"/>
                <a:ext cx="87313" cy="546099"/>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73" name="Rectangle 17"/>
              <p:cNvSpPr>
                <a:spLocks noChangeArrowheads="1"/>
              </p:cNvSpPr>
              <p:nvPr/>
            </p:nvSpPr>
            <p:spPr bwMode="auto">
              <a:xfrm>
                <a:off x="2547196" y="5214303"/>
                <a:ext cx="546099" cy="79375"/>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74" name="Rectangle 18"/>
              <p:cNvSpPr>
                <a:spLocks noChangeArrowheads="1"/>
              </p:cNvSpPr>
              <p:nvPr/>
            </p:nvSpPr>
            <p:spPr bwMode="auto">
              <a:xfrm>
                <a:off x="2547196" y="5031315"/>
                <a:ext cx="546099" cy="8731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grpSp>
      </p:grpSp>
      <p:sp>
        <p:nvSpPr>
          <p:cNvPr id="158" name="TextBox 157"/>
          <p:cNvSpPr txBox="1"/>
          <p:nvPr/>
        </p:nvSpPr>
        <p:spPr>
          <a:xfrm>
            <a:off x="8409043" y="2370229"/>
            <a:ext cx="1577068" cy="758024"/>
          </a:xfrm>
          <a:prstGeom prst="rect">
            <a:avLst/>
          </a:prstGeom>
          <a:noFill/>
        </p:spPr>
        <p:txBody>
          <a:bodyPr wrap="square" lIns="110996" tIns="55497" rIns="110996" bIns="55497" rtlCol="0">
            <a:spAutoFit/>
          </a:bodyPr>
          <a:lstStyle/>
          <a:p>
            <a:pPr defTabSz="932681">
              <a:defRPr/>
            </a:pPr>
            <a:r>
              <a:rPr lang="en-US" sz="1399" kern="0" dirty="0">
                <a:solidFill>
                  <a:srgbClr val="FFFFFF"/>
                </a:solidFill>
              </a:rPr>
              <a:t>System Center </a:t>
            </a:r>
          </a:p>
          <a:p>
            <a:pPr defTabSz="932681">
              <a:defRPr/>
            </a:pPr>
            <a:r>
              <a:rPr lang="en-US" sz="1399" kern="0" dirty="0">
                <a:solidFill>
                  <a:srgbClr val="FFFFFF"/>
                </a:solidFill>
              </a:rPr>
              <a:t>Virtual Machine</a:t>
            </a:r>
          </a:p>
          <a:p>
            <a:pPr defTabSz="932681">
              <a:defRPr/>
            </a:pPr>
            <a:r>
              <a:rPr lang="en-US" sz="1399" kern="0" dirty="0">
                <a:solidFill>
                  <a:srgbClr val="FFFFFF"/>
                </a:solidFill>
              </a:rPr>
              <a:t>Manager</a:t>
            </a:r>
          </a:p>
        </p:txBody>
      </p:sp>
      <p:sp>
        <p:nvSpPr>
          <p:cNvPr id="159" name="Freeform 5"/>
          <p:cNvSpPr>
            <a:spLocks noEditPoints="1"/>
          </p:cNvSpPr>
          <p:nvPr/>
        </p:nvSpPr>
        <p:spPr bwMode="auto">
          <a:xfrm>
            <a:off x="7923839" y="2248409"/>
            <a:ext cx="513275" cy="982996"/>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rgbClr val="FFFFFF"/>
          </a:solidFill>
          <a:ln w="12700" cap="flat" cmpd="sng">
            <a:solidFill>
              <a:srgbClr val="FFFFFF"/>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60" name="TextBox 159"/>
          <p:cNvSpPr txBox="1"/>
          <p:nvPr/>
        </p:nvSpPr>
        <p:spPr>
          <a:xfrm>
            <a:off x="10617493" y="2284449"/>
            <a:ext cx="600916" cy="327393"/>
          </a:xfrm>
          <a:prstGeom prst="rect">
            <a:avLst/>
          </a:prstGeom>
          <a:noFill/>
        </p:spPr>
        <p:txBody>
          <a:bodyPr wrap="square" lIns="110996" tIns="55497" rIns="110996" bIns="55497" rtlCol="0">
            <a:spAutoFit/>
          </a:bodyPr>
          <a:lstStyle/>
          <a:p>
            <a:pPr defTabSz="932681">
              <a:defRPr/>
            </a:pPr>
            <a:r>
              <a:rPr lang="en-US" sz="1399" b="1" kern="0" dirty="0">
                <a:solidFill>
                  <a:srgbClr val="0072C6"/>
                </a:solidFill>
              </a:rPr>
              <a:t>AD</a:t>
            </a:r>
          </a:p>
        </p:txBody>
      </p:sp>
      <p:sp>
        <p:nvSpPr>
          <p:cNvPr id="161" name="TextBox 160"/>
          <p:cNvSpPr txBox="1"/>
          <p:nvPr/>
        </p:nvSpPr>
        <p:spPr>
          <a:xfrm>
            <a:off x="10617493" y="2579681"/>
            <a:ext cx="600916" cy="327393"/>
          </a:xfrm>
          <a:prstGeom prst="rect">
            <a:avLst/>
          </a:prstGeom>
          <a:noFill/>
        </p:spPr>
        <p:txBody>
          <a:bodyPr wrap="square" lIns="110996" tIns="55497" rIns="110996" bIns="55497" rtlCol="0">
            <a:spAutoFit/>
          </a:bodyPr>
          <a:lstStyle/>
          <a:p>
            <a:pPr defTabSz="932681">
              <a:defRPr/>
            </a:pPr>
            <a:r>
              <a:rPr lang="en-US" sz="1399" b="1" kern="0" dirty="0">
                <a:solidFill>
                  <a:srgbClr val="0072C6"/>
                </a:solidFill>
              </a:rPr>
              <a:t>SQL</a:t>
            </a:r>
          </a:p>
        </p:txBody>
      </p:sp>
      <p:sp>
        <p:nvSpPr>
          <p:cNvPr id="162" name="TextBox 161"/>
          <p:cNvSpPr txBox="1"/>
          <p:nvPr/>
        </p:nvSpPr>
        <p:spPr>
          <a:xfrm>
            <a:off x="10617494" y="2874914"/>
            <a:ext cx="617059" cy="327393"/>
          </a:xfrm>
          <a:prstGeom prst="rect">
            <a:avLst/>
          </a:prstGeom>
          <a:noFill/>
        </p:spPr>
        <p:txBody>
          <a:bodyPr wrap="square" lIns="110996" tIns="55497" rIns="110996" bIns="55497" rtlCol="0">
            <a:spAutoFit/>
          </a:bodyPr>
          <a:lstStyle/>
          <a:p>
            <a:pPr defTabSz="932681">
              <a:defRPr/>
            </a:pPr>
            <a:r>
              <a:rPr lang="en-US" sz="1399" b="1" kern="0" dirty="0">
                <a:solidFill>
                  <a:srgbClr val="0072C6"/>
                </a:solidFill>
              </a:rPr>
              <a:t>LOB</a:t>
            </a:r>
          </a:p>
        </p:txBody>
      </p:sp>
      <p:sp>
        <p:nvSpPr>
          <p:cNvPr id="143" name="Rectangle 142"/>
          <p:cNvSpPr/>
          <p:nvPr/>
        </p:nvSpPr>
        <p:spPr bwMode="auto">
          <a:xfrm>
            <a:off x="2016806" y="1727791"/>
            <a:ext cx="1153472" cy="1048923"/>
          </a:xfrm>
          <a:prstGeom prst="rect">
            <a:avLst/>
          </a:prstGeom>
          <a:solidFill>
            <a:srgbClr val="0072C6"/>
          </a:solidFill>
          <a:ln w="10795" cap="flat" cmpd="sng" algn="ctr">
            <a:noFill/>
            <a:prstDash val="solid"/>
            <a:headEnd type="none" w="med" len="med"/>
            <a:tailEnd type="none" w="med" len="med"/>
          </a:ln>
          <a:effectLst/>
        </p:spPr>
        <p:txBody>
          <a:bodyPr vert="horz" wrap="square" lIns="0" tIns="46630" rIns="0" bIns="46630" numCol="1" rtlCol="0" anchor="ctr" anchorCtr="1" compatLnSpc="1">
            <a:prstTxWarp prst="textNoShape">
              <a:avLst/>
            </a:prstTxWarp>
          </a:bodyPr>
          <a:lstStyle/>
          <a:p>
            <a:pPr algn="ctr" defTabSz="932411" fontAlgn="base">
              <a:spcBef>
                <a:spcPct val="0"/>
              </a:spcBef>
              <a:spcAft>
                <a:spcPct val="0"/>
              </a:spcAft>
              <a:defRPr/>
            </a:pPr>
            <a:endParaRPr lang="en-US" sz="2800" kern="0" dirty="0">
              <a:gradFill>
                <a:gsLst>
                  <a:gs pos="0">
                    <a:srgbClr val="FFFFFF"/>
                  </a:gs>
                  <a:gs pos="100000">
                    <a:srgbClr val="FFFFFF"/>
                  </a:gs>
                </a:gsLst>
                <a:lin ang="5400000" scaled="0"/>
              </a:gradFill>
            </a:endParaRPr>
          </a:p>
        </p:txBody>
      </p:sp>
      <p:pic>
        <p:nvPicPr>
          <p:cNvPr id="144" name="Picture 7"/>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102136" y="1812071"/>
            <a:ext cx="982811" cy="885085"/>
          </a:xfrm>
          <a:prstGeom prst="rect">
            <a:avLst/>
          </a:prstGeom>
          <a:noFill/>
          <a:ln w="9525">
            <a:solidFill>
              <a:srgbClr val="FFFFFF"/>
            </a:solidFill>
            <a:miter lim="800000"/>
            <a:headEnd/>
            <a:tailEnd/>
          </a:ln>
          <a:extLst>
            <a:ext uri="{909E8E84-426E-40DD-AFC4-6F175D3DCCD1}">
              <a14:hiddenFill xmlns:a14="http://schemas.microsoft.com/office/drawing/2010/main">
                <a:solidFill>
                  <a:schemeClr val="accent1"/>
                </a:solidFill>
              </a14:hiddenFill>
            </a:ext>
          </a:extLst>
        </p:spPr>
      </p:pic>
      <p:cxnSp>
        <p:nvCxnSpPr>
          <p:cNvPr id="145" name="Straight Connector 144"/>
          <p:cNvCxnSpPr/>
          <p:nvPr/>
        </p:nvCxnSpPr>
        <p:spPr>
          <a:xfrm flipH="1">
            <a:off x="1376117" y="2180254"/>
            <a:ext cx="534034" cy="0"/>
          </a:xfrm>
          <a:prstGeom prst="line">
            <a:avLst/>
          </a:prstGeom>
          <a:noFill/>
          <a:ln w="60325" cap="flat" cmpd="sng" algn="ctr">
            <a:solidFill>
              <a:schemeClr val="tx1"/>
            </a:solidFill>
            <a:prstDash val="sysDash"/>
            <a:headEnd type="triangle"/>
            <a:tailEnd type="none"/>
          </a:ln>
          <a:effectLst/>
        </p:spPr>
      </p:cxnSp>
      <p:cxnSp>
        <p:nvCxnSpPr>
          <p:cNvPr id="183" name="Elbow Connector 182"/>
          <p:cNvCxnSpPr/>
          <p:nvPr/>
        </p:nvCxnSpPr>
        <p:spPr>
          <a:xfrm>
            <a:off x="3097900" y="2254614"/>
            <a:ext cx="629003" cy="1200666"/>
          </a:xfrm>
          <a:prstGeom prst="bentConnector3">
            <a:avLst>
              <a:gd name="adj1" fmla="val 98286"/>
            </a:avLst>
          </a:prstGeom>
          <a:noFill/>
          <a:ln w="60325" cap="flat" cmpd="sng" algn="ctr">
            <a:solidFill>
              <a:schemeClr val="tx1"/>
            </a:solidFill>
            <a:prstDash val="sysDash"/>
            <a:headEnd type="none"/>
            <a:tailEnd type="triangle"/>
          </a:ln>
          <a:effectLst/>
        </p:spPr>
      </p:cxnSp>
      <p:grpSp>
        <p:nvGrpSpPr>
          <p:cNvPr id="250" name="Group 249"/>
          <p:cNvGrpSpPr/>
          <p:nvPr/>
        </p:nvGrpSpPr>
        <p:grpSpPr>
          <a:xfrm>
            <a:off x="7768054" y="4794347"/>
            <a:ext cx="4503525" cy="1776857"/>
            <a:chOff x="5711675" y="3525575"/>
            <a:chExt cx="3311716" cy="1306631"/>
          </a:xfrm>
        </p:grpSpPr>
        <p:sp>
          <p:nvSpPr>
            <p:cNvPr id="184" name="Rectangle 183"/>
            <p:cNvSpPr/>
            <p:nvPr/>
          </p:nvSpPr>
          <p:spPr bwMode="auto">
            <a:xfrm>
              <a:off x="7311506" y="3525575"/>
              <a:ext cx="1593138" cy="1005831"/>
            </a:xfrm>
            <a:prstGeom prst="rect">
              <a:avLst/>
            </a:prstGeom>
            <a:solidFill>
              <a:schemeClr val="tx2"/>
            </a:solidFill>
            <a:ln w="25400" cap="flat" cmpd="sng" algn="ctr">
              <a:solidFill>
                <a:srgbClr val="FFFFFF"/>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defRPr/>
              </a:pPr>
              <a:endParaRPr lang="en-GB" sz="2000" kern="0" dirty="0">
                <a:gradFill>
                  <a:gsLst>
                    <a:gs pos="0">
                      <a:srgbClr val="FFFFFF"/>
                    </a:gs>
                    <a:gs pos="100000">
                      <a:srgbClr val="FFFFFF"/>
                    </a:gs>
                  </a:gsLst>
                  <a:lin ang="5400000" scaled="0"/>
                </a:gradFill>
              </a:endParaRPr>
            </a:p>
          </p:txBody>
        </p:sp>
        <p:sp>
          <p:nvSpPr>
            <p:cNvPr id="185" name="Rectangle 184"/>
            <p:cNvSpPr/>
            <p:nvPr/>
          </p:nvSpPr>
          <p:spPr bwMode="auto">
            <a:xfrm>
              <a:off x="5711675" y="3525575"/>
              <a:ext cx="1593138" cy="1005831"/>
            </a:xfrm>
            <a:prstGeom prst="rect">
              <a:avLst/>
            </a:prstGeom>
            <a:solidFill>
              <a:schemeClr val="tx2"/>
            </a:solidFill>
            <a:ln w="25400" cap="flat" cmpd="sng" algn="ctr">
              <a:solidFill>
                <a:srgbClr val="FFFFFF"/>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defRPr/>
              </a:pPr>
              <a:endParaRPr lang="en-GB" sz="2000" kern="0" dirty="0">
                <a:gradFill>
                  <a:gsLst>
                    <a:gs pos="0">
                      <a:srgbClr val="FFFFFF"/>
                    </a:gs>
                    <a:gs pos="100000">
                      <a:srgbClr val="FFFFFF"/>
                    </a:gs>
                  </a:gsLst>
                  <a:lin ang="5400000" scaled="0"/>
                </a:gradFill>
              </a:endParaRPr>
            </a:p>
          </p:txBody>
        </p:sp>
        <p:sp>
          <p:nvSpPr>
            <p:cNvPr id="205" name="TextBox 204"/>
            <p:cNvSpPr txBox="1"/>
            <p:nvPr/>
          </p:nvSpPr>
          <p:spPr>
            <a:xfrm>
              <a:off x="6172419" y="3760101"/>
              <a:ext cx="1170328" cy="557421"/>
            </a:xfrm>
            <a:prstGeom prst="rect">
              <a:avLst/>
            </a:prstGeom>
            <a:noFill/>
          </p:spPr>
          <p:txBody>
            <a:bodyPr wrap="square" lIns="110996" tIns="55497" rIns="110996" bIns="55497" rtlCol="0">
              <a:spAutoFit/>
            </a:bodyPr>
            <a:lstStyle/>
            <a:p>
              <a:pPr defTabSz="932681">
                <a:defRPr/>
              </a:pPr>
              <a:r>
                <a:rPr lang="en-US" sz="1399" kern="0" dirty="0">
                  <a:solidFill>
                    <a:srgbClr val="FFFFFF"/>
                  </a:solidFill>
                </a:rPr>
                <a:t>System Center </a:t>
              </a:r>
            </a:p>
            <a:p>
              <a:pPr defTabSz="932681">
                <a:defRPr/>
              </a:pPr>
              <a:r>
                <a:rPr lang="en-US" sz="1399" kern="0" dirty="0">
                  <a:solidFill>
                    <a:srgbClr val="FFFFFF"/>
                  </a:solidFill>
                </a:rPr>
                <a:t>Virtual Machine</a:t>
              </a:r>
            </a:p>
            <a:p>
              <a:pPr defTabSz="932681">
                <a:defRPr/>
              </a:pPr>
              <a:r>
                <a:rPr lang="en-US" sz="1399" kern="0" dirty="0">
                  <a:solidFill>
                    <a:srgbClr val="FFFFFF"/>
                  </a:solidFill>
                </a:rPr>
                <a:t>Manager</a:t>
              </a:r>
            </a:p>
          </p:txBody>
        </p:sp>
        <p:sp>
          <p:nvSpPr>
            <p:cNvPr id="206" name="Freeform 5"/>
            <p:cNvSpPr>
              <a:spLocks noEditPoints="1"/>
            </p:cNvSpPr>
            <p:nvPr/>
          </p:nvSpPr>
          <p:spPr bwMode="auto">
            <a:xfrm>
              <a:off x="5815618" y="3670519"/>
              <a:ext cx="377442" cy="722857"/>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rgbClr val="FFFFFF"/>
            </a:solidFill>
            <a:ln w="12700" cap="flat" cmpd="sng">
              <a:solidFill>
                <a:srgbClr val="FFFFFF"/>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207" name="TextBox 206"/>
            <p:cNvSpPr txBox="1"/>
            <p:nvPr/>
          </p:nvSpPr>
          <p:spPr>
            <a:xfrm>
              <a:off x="5722069" y="4523462"/>
              <a:ext cx="3301322" cy="308744"/>
            </a:xfrm>
            <a:prstGeom prst="rect">
              <a:avLst/>
            </a:prstGeom>
            <a:noFill/>
          </p:spPr>
          <p:txBody>
            <a:bodyPr wrap="square" lIns="110996" tIns="55497" rIns="110996" bIns="55497" rtlCol="0">
              <a:spAutoFit/>
            </a:bodyPr>
            <a:lstStyle/>
            <a:p>
              <a:pPr algn="ctr" defTabSz="932681">
                <a:defRPr/>
              </a:pPr>
              <a:r>
                <a:rPr lang="en-US" sz="2000" kern="0" dirty="0">
                  <a:gradFill>
                    <a:gsLst>
                      <a:gs pos="0">
                        <a:schemeClr val="tx1"/>
                      </a:gs>
                      <a:gs pos="100000">
                        <a:schemeClr val="tx1"/>
                      </a:gs>
                    </a:gsLst>
                    <a:lin ang="5400000" scaled="1"/>
                  </a:gradFill>
                  <a:latin typeface="+mj-lt"/>
                </a:rPr>
                <a:t>Secondary </a:t>
              </a:r>
              <a:r>
                <a:rPr lang="en-US" sz="2000" kern="0" dirty="0" smtClean="0">
                  <a:gradFill>
                    <a:gsLst>
                      <a:gs pos="0">
                        <a:schemeClr val="tx1"/>
                      </a:gs>
                      <a:gs pos="100000">
                        <a:schemeClr val="tx1"/>
                      </a:gs>
                    </a:gsLst>
                    <a:lin ang="5400000" scaled="1"/>
                  </a:gradFill>
                  <a:latin typeface="+mj-lt"/>
                </a:rPr>
                <a:t>site</a:t>
              </a:r>
              <a:endParaRPr lang="en-US" sz="2000" kern="0" dirty="0">
                <a:gradFill>
                  <a:gsLst>
                    <a:gs pos="0">
                      <a:schemeClr val="tx1"/>
                    </a:gs>
                    <a:gs pos="100000">
                      <a:schemeClr val="tx1"/>
                    </a:gs>
                  </a:gsLst>
                  <a:lin ang="5400000" scaled="1"/>
                </a:gradFill>
                <a:latin typeface="+mj-lt"/>
              </a:endParaRPr>
            </a:p>
          </p:txBody>
        </p:sp>
      </p:grpSp>
      <p:sp>
        <p:nvSpPr>
          <p:cNvPr id="62" name="Freeform 19"/>
          <p:cNvSpPr>
            <a:spLocks/>
          </p:cNvSpPr>
          <p:nvPr/>
        </p:nvSpPr>
        <p:spPr bwMode="auto">
          <a:xfrm>
            <a:off x="10079087" y="4915967"/>
            <a:ext cx="1895550" cy="1152805"/>
          </a:xfrm>
          <a:custGeom>
            <a:avLst/>
            <a:gdLst>
              <a:gd name="T0" fmla="*/ 888 w 888"/>
              <a:gd name="T1" fmla="*/ 447 h 494"/>
              <a:gd name="T2" fmla="*/ 841 w 888"/>
              <a:gd name="T3" fmla="*/ 494 h 494"/>
              <a:gd name="T4" fmla="*/ 47 w 888"/>
              <a:gd name="T5" fmla="*/ 494 h 494"/>
              <a:gd name="T6" fmla="*/ 0 w 888"/>
              <a:gd name="T7" fmla="*/ 447 h 494"/>
              <a:gd name="T8" fmla="*/ 0 w 888"/>
              <a:gd name="T9" fmla="*/ 46 h 494"/>
              <a:gd name="T10" fmla="*/ 47 w 888"/>
              <a:gd name="T11" fmla="*/ 0 h 494"/>
              <a:gd name="T12" fmla="*/ 841 w 888"/>
              <a:gd name="T13" fmla="*/ 0 h 494"/>
              <a:gd name="T14" fmla="*/ 888 w 888"/>
              <a:gd name="T15" fmla="*/ 46 h 494"/>
              <a:gd name="T16" fmla="*/ 888 w 888"/>
              <a:gd name="T17" fmla="*/ 447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8" h="494">
                <a:moveTo>
                  <a:pt x="888" y="447"/>
                </a:moveTo>
                <a:cubicBezTo>
                  <a:pt x="888" y="473"/>
                  <a:pt x="867" y="494"/>
                  <a:pt x="841" y="494"/>
                </a:cubicBezTo>
                <a:cubicBezTo>
                  <a:pt x="47" y="494"/>
                  <a:pt x="47" y="494"/>
                  <a:pt x="47" y="494"/>
                </a:cubicBezTo>
                <a:cubicBezTo>
                  <a:pt x="21" y="494"/>
                  <a:pt x="0" y="473"/>
                  <a:pt x="0" y="447"/>
                </a:cubicBezTo>
                <a:cubicBezTo>
                  <a:pt x="0" y="46"/>
                  <a:pt x="0" y="46"/>
                  <a:pt x="0" y="46"/>
                </a:cubicBezTo>
                <a:cubicBezTo>
                  <a:pt x="0" y="21"/>
                  <a:pt x="21" y="0"/>
                  <a:pt x="47" y="0"/>
                </a:cubicBezTo>
                <a:cubicBezTo>
                  <a:pt x="841" y="0"/>
                  <a:pt x="841" y="0"/>
                  <a:pt x="841" y="0"/>
                </a:cubicBezTo>
                <a:cubicBezTo>
                  <a:pt x="867" y="0"/>
                  <a:pt x="888" y="21"/>
                  <a:pt x="888" y="46"/>
                </a:cubicBezTo>
                <a:lnTo>
                  <a:pt x="888" y="447"/>
                </a:lnTo>
                <a:close/>
              </a:path>
            </a:pathLst>
          </a:custGeom>
          <a:noFill/>
          <a:ln w="22225" cap="rnd">
            <a:solidFill>
              <a:srgbClr val="FFFFFF"/>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4" rIns="91427" bIns="45714" numCol="1" anchor="t" anchorCtr="0" compatLnSpc="1">
            <a:prstTxWarp prst="textNoShape">
              <a:avLst/>
            </a:prstTxWarp>
          </a:bodyPr>
          <a:lstStyle/>
          <a:p>
            <a:pPr defTabSz="932681">
              <a:defRPr/>
            </a:pPr>
            <a:endParaRPr lang="en-GB" sz="1801" kern="0" dirty="0">
              <a:solidFill>
                <a:srgbClr val="505050"/>
              </a:solidFill>
            </a:endParaRPr>
          </a:p>
        </p:txBody>
      </p:sp>
      <p:grpSp>
        <p:nvGrpSpPr>
          <p:cNvPr id="7" name="Group 6"/>
          <p:cNvGrpSpPr/>
          <p:nvPr/>
        </p:nvGrpSpPr>
        <p:grpSpPr>
          <a:xfrm>
            <a:off x="10496737" y="5040682"/>
            <a:ext cx="1030421" cy="917858"/>
            <a:chOff x="7718241" y="3706721"/>
            <a:chExt cx="757731" cy="674957"/>
          </a:xfrm>
        </p:grpSpPr>
        <p:grpSp>
          <p:nvGrpSpPr>
            <p:cNvPr id="59" name="Group 58"/>
            <p:cNvGrpSpPr/>
            <p:nvPr/>
          </p:nvGrpSpPr>
          <p:grpSpPr>
            <a:xfrm>
              <a:off x="7718241" y="3720728"/>
              <a:ext cx="757731" cy="635606"/>
              <a:chOff x="1413912" y="3757526"/>
              <a:chExt cx="1030567" cy="864469"/>
            </a:xfrm>
          </p:grpSpPr>
          <p:sp>
            <p:nvSpPr>
              <p:cNvPr id="64" name="Freeform 9"/>
              <p:cNvSpPr>
                <a:spLocks/>
              </p:cNvSpPr>
              <p:nvPr/>
            </p:nvSpPr>
            <p:spPr bwMode="auto">
              <a:xfrm>
                <a:off x="1413912" y="4052610"/>
                <a:ext cx="1030567" cy="277824"/>
              </a:xfrm>
              <a:custGeom>
                <a:avLst/>
                <a:gdLst>
                  <a:gd name="T0" fmla="*/ 781 w 781"/>
                  <a:gd name="T1" fmla="*/ 158 h 210"/>
                  <a:gd name="T2" fmla="*/ 692 w 781"/>
                  <a:gd name="T3" fmla="*/ 210 h 210"/>
                  <a:gd name="T4" fmla="*/ 89 w 781"/>
                  <a:gd name="T5" fmla="*/ 210 h 210"/>
                  <a:gd name="T6" fmla="*/ 0 w 781"/>
                  <a:gd name="T7" fmla="*/ 158 h 210"/>
                  <a:gd name="T8" fmla="*/ 0 w 781"/>
                  <a:gd name="T9" fmla="*/ 49 h 210"/>
                  <a:gd name="T10" fmla="*/ 89 w 781"/>
                  <a:gd name="T11" fmla="*/ 4 h 210"/>
                  <a:gd name="T12" fmla="*/ 692 w 781"/>
                  <a:gd name="T13" fmla="*/ 4 h 210"/>
                  <a:gd name="T14" fmla="*/ 781 w 781"/>
                  <a:gd name="T15" fmla="*/ 49 h 210"/>
                  <a:gd name="T16" fmla="*/ 781 w 781"/>
                  <a:gd name="T17" fmla="*/ 15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1" h="210">
                    <a:moveTo>
                      <a:pt x="781" y="158"/>
                    </a:moveTo>
                    <a:cubicBezTo>
                      <a:pt x="781" y="207"/>
                      <a:pt x="741" y="210"/>
                      <a:pt x="692" y="210"/>
                    </a:cubicBezTo>
                    <a:cubicBezTo>
                      <a:pt x="89" y="210"/>
                      <a:pt x="89" y="210"/>
                      <a:pt x="89" y="210"/>
                    </a:cubicBezTo>
                    <a:cubicBezTo>
                      <a:pt x="40" y="210"/>
                      <a:pt x="0" y="207"/>
                      <a:pt x="0" y="158"/>
                    </a:cubicBezTo>
                    <a:cubicBezTo>
                      <a:pt x="0" y="49"/>
                      <a:pt x="0" y="49"/>
                      <a:pt x="0" y="49"/>
                    </a:cubicBezTo>
                    <a:cubicBezTo>
                      <a:pt x="0" y="0"/>
                      <a:pt x="40" y="4"/>
                      <a:pt x="89" y="4"/>
                    </a:cubicBezTo>
                    <a:cubicBezTo>
                      <a:pt x="692" y="4"/>
                      <a:pt x="692" y="4"/>
                      <a:pt x="692" y="4"/>
                    </a:cubicBezTo>
                    <a:cubicBezTo>
                      <a:pt x="741" y="4"/>
                      <a:pt x="781" y="0"/>
                      <a:pt x="781" y="49"/>
                    </a:cubicBezTo>
                    <a:lnTo>
                      <a:pt x="781" y="158"/>
                    </a:lnTo>
                    <a:close/>
                  </a:path>
                </a:pathLst>
              </a:custGeom>
              <a:solidFill>
                <a:schemeClr val="accent1">
                  <a:lumMod val="40000"/>
                  <a:lumOff val="60000"/>
                </a:schemeClr>
              </a:solidFill>
              <a:ln w="0" cap="flat">
                <a:solidFill>
                  <a:srgbClr val="FFFFFF"/>
                </a:solidFill>
                <a:prstDash val="solid"/>
                <a:miter lim="800000"/>
                <a:headEnd/>
                <a:tailEnd/>
              </a:ln>
              <a:extLst/>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65" name="Freeform 10"/>
              <p:cNvSpPr>
                <a:spLocks/>
              </p:cNvSpPr>
              <p:nvPr/>
            </p:nvSpPr>
            <p:spPr bwMode="auto">
              <a:xfrm>
                <a:off x="1413912" y="3757526"/>
                <a:ext cx="1030567" cy="277824"/>
              </a:xfrm>
              <a:custGeom>
                <a:avLst/>
                <a:gdLst>
                  <a:gd name="T0" fmla="*/ 781 w 781"/>
                  <a:gd name="T1" fmla="*/ 158 h 210"/>
                  <a:gd name="T2" fmla="*/ 692 w 781"/>
                  <a:gd name="T3" fmla="*/ 210 h 210"/>
                  <a:gd name="T4" fmla="*/ 89 w 781"/>
                  <a:gd name="T5" fmla="*/ 210 h 210"/>
                  <a:gd name="T6" fmla="*/ 0 w 781"/>
                  <a:gd name="T7" fmla="*/ 158 h 210"/>
                  <a:gd name="T8" fmla="*/ 0 w 781"/>
                  <a:gd name="T9" fmla="*/ 49 h 210"/>
                  <a:gd name="T10" fmla="*/ 89 w 781"/>
                  <a:gd name="T11" fmla="*/ 4 h 210"/>
                  <a:gd name="T12" fmla="*/ 692 w 781"/>
                  <a:gd name="T13" fmla="*/ 4 h 210"/>
                  <a:gd name="T14" fmla="*/ 781 w 781"/>
                  <a:gd name="T15" fmla="*/ 49 h 210"/>
                  <a:gd name="T16" fmla="*/ 781 w 781"/>
                  <a:gd name="T17" fmla="*/ 15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1" h="210">
                    <a:moveTo>
                      <a:pt x="781" y="158"/>
                    </a:moveTo>
                    <a:cubicBezTo>
                      <a:pt x="781" y="207"/>
                      <a:pt x="741" y="210"/>
                      <a:pt x="692" y="210"/>
                    </a:cubicBezTo>
                    <a:cubicBezTo>
                      <a:pt x="89" y="210"/>
                      <a:pt x="89" y="210"/>
                      <a:pt x="89" y="210"/>
                    </a:cubicBezTo>
                    <a:cubicBezTo>
                      <a:pt x="40" y="210"/>
                      <a:pt x="0" y="207"/>
                      <a:pt x="0" y="158"/>
                    </a:cubicBezTo>
                    <a:cubicBezTo>
                      <a:pt x="0" y="49"/>
                      <a:pt x="0" y="49"/>
                      <a:pt x="0" y="49"/>
                    </a:cubicBezTo>
                    <a:cubicBezTo>
                      <a:pt x="0" y="0"/>
                      <a:pt x="40" y="4"/>
                      <a:pt x="89" y="4"/>
                    </a:cubicBezTo>
                    <a:cubicBezTo>
                      <a:pt x="692" y="4"/>
                      <a:pt x="692" y="4"/>
                      <a:pt x="692" y="4"/>
                    </a:cubicBezTo>
                    <a:cubicBezTo>
                      <a:pt x="741" y="4"/>
                      <a:pt x="781" y="0"/>
                      <a:pt x="781" y="49"/>
                    </a:cubicBezTo>
                    <a:lnTo>
                      <a:pt x="781" y="158"/>
                    </a:lnTo>
                    <a:close/>
                  </a:path>
                </a:pathLst>
              </a:custGeom>
              <a:solidFill>
                <a:schemeClr val="accent1">
                  <a:lumMod val="40000"/>
                  <a:lumOff val="60000"/>
                </a:schemeClr>
              </a:solidFill>
              <a:ln w="0" cap="flat">
                <a:solidFill>
                  <a:srgbClr val="FFFFFF"/>
                </a:solidFill>
                <a:prstDash val="solid"/>
                <a:miter lim="800000"/>
                <a:headEnd/>
                <a:tailEnd/>
              </a:ln>
              <a:extLst/>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grpSp>
            <p:nvGrpSpPr>
              <p:cNvPr id="66" name="Group 65"/>
              <p:cNvGrpSpPr/>
              <p:nvPr/>
            </p:nvGrpSpPr>
            <p:grpSpPr>
              <a:xfrm>
                <a:off x="1484014" y="3794829"/>
                <a:ext cx="918101" cy="202105"/>
                <a:chOff x="685800" y="4027488"/>
                <a:chExt cx="2617788" cy="576263"/>
              </a:xfrm>
            </p:grpSpPr>
            <p:sp>
              <p:nvSpPr>
                <p:cNvPr id="78" name="Rectangle 11"/>
                <p:cNvSpPr>
                  <a:spLocks noChangeArrowheads="1"/>
                </p:cNvSpPr>
                <p:nvPr/>
              </p:nvSpPr>
              <p:spPr bwMode="auto">
                <a:xfrm>
                  <a:off x="685800" y="4052888"/>
                  <a:ext cx="85725" cy="55086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79" name="Rectangle 12"/>
                <p:cNvSpPr>
                  <a:spLocks noChangeArrowheads="1"/>
                </p:cNvSpPr>
                <p:nvPr/>
              </p:nvSpPr>
              <p:spPr bwMode="auto">
                <a:xfrm>
                  <a:off x="3213100" y="4027488"/>
                  <a:ext cx="90488" cy="546100"/>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80" name="Rectangle 15"/>
                <p:cNvSpPr>
                  <a:spLocks noChangeArrowheads="1"/>
                </p:cNvSpPr>
                <p:nvPr/>
              </p:nvSpPr>
              <p:spPr bwMode="auto">
                <a:xfrm>
                  <a:off x="2535238" y="4400551"/>
                  <a:ext cx="546100" cy="79375"/>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81" name="Rectangle 16"/>
                <p:cNvSpPr>
                  <a:spLocks noChangeArrowheads="1"/>
                </p:cNvSpPr>
                <p:nvPr/>
              </p:nvSpPr>
              <p:spPr bwMode="auto">
                <a:xfrm>
                  <a:off x="2535238" y="4200526"/>
                  <a:ext cx="546100" cy="8731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grpSp>
          <p:grpSp>
            <p:nvGrpSpPr>
              <p:cNvPr id="67" name="Group 66"/>
              <p:cNvGrpSpPr/>
              <p:nvPr/>
            </p:nvGrpSpPr>
            <p:grpSpPr>
              <a:xfrm>
                <a:off x="1484014" y="4093810"/>
                <a:ext cx="918101" cy="202105"/>
                <a:chOff x="685800" y="4879976"/>
                <a:chExt cx="2617788" cy="576263"/>
              </a:xfrm>
            </p:grpSpPr>
            <p:sp>
              <p:nvSpPr>
                <p:cNvPr id="74" name="Rectangle 13"/>
                <p:cNvSpPr>
                  <a:spLocks noChangeArrowheads="1"/>
                </p:cNvSpPr>
                <p:nvPr/>
              </p:nvSpPr>
              <p:spPr bwMode="auto">
                <a:xfrm>
                  <a:off x="685800" y="4905376"/>
                  <a:ext cx="85725" cy="55086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75" name="Rectangle 14"/>
                <p:cNvSpPr>
                  <a:spLocks noChangeArrowheads="1"/>
                </p:cNvSpPr>
                <p:nvPr/>
              </p:nvSpPr>
              <p:spPr bwMode="auto">
                <a:xfrm>
                  <a:off x="3216275" y="4879976"/>
                  <a:ext cx="87313" cy="546100"/>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76" name="Rectangle 17"/>
                <p:cNvSpPr>
                  <a:spLocks noChangeArrowheads="1"/>
                </p:cNvSpPr>
                <p:nvPr/>
              </p:nvSpPr>
              <p:spPr bwMode="auto">
                <a:xfrm>
                  <a:off x="2530157" y="5214303"/>
                  <a:ext cx="546099" cy="79375"/>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77" name="Rectangle 18"/>
                <p:cNvSpPr>
                  <a:spLocks noChangeArrowheads="1"/>
                </p:cNvSpPr>
                <p:nvPr/>
              </p:nvSpPr>
              <p:spPr bwMode="auto">
                <a:xfrm>
                  <a:off x="2530157" y="5006346"/>
                  <a:ext cx="546099" cy="8731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grpSp>
          <p:sp>
            <p:nvSpPr>
              <p:cNvPr id="68" name="Freeform 9"/>
              <p:cNvSpPr>
                <a:spLocks/>
              </p:cNvSpPr>
              <p:nvPr/>
            </p:nvSpPr>
            <p:spPr bwMode="auto">
              <a:xfrm>
                <a:off x="1413912" y="4344171"/>
                <a:ext cx="1030567" cy="277824"/>
              </a:xfrm>
              <a:custGeom>
                <a:avLst/>
                <a:gdLst>
                  <a:gd name="T0" fmla="*/ 781 w 781"/>
                  <a:gd name="T1" fmla="*/ 158 h 210"/>
                  <a:gd name="T2" fmla="*/ 692 w 781"/>
                  <a:gd name="T3" fmla="*/ 210 h 210"/>
                  <a:gd name="T4" fmla="*/ 89 w 781"/>
                  <a:gd name="T5" fmla="*/ 210 h 210"/>
                  <a:gd name="T6" fmla="*/ 0 w 781"/>
                  <a:gd name="T7" fmla="*/ 158 h 210"/>
                  <a:gd name="T8" fmla="*/ 0 w 781"/>
                  <a:gd name="T9" fmla="*/ 49 h 210"/>
                  <a:gd name="T10" fmla="*/ 89 w 781"/>
                  <a:gd name="T11" fmla="*/ 4 h 210"/>
                  <a:gd name="T12" fmla="*/ 692 w 781"/>
                  <a:gd name="T13" fmla="*/ 4 h 210"/>
                  <a:gd name="T14" fmla="*/ 781 w 781"/>
                  <a:gd name="T15" fmla="*/ 49 h 210"/>
                  <a:gd name="T16" fmla="*/ 781 w 781"/>
                  <a:gd name="T17" fmla="*/ 15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1" h="210">
                    <a:moveTo>
                      <a:pt x="781" y="158"/>
                    </a:moveTo>
                    <a:cubicBezTo>
                      <a:pt x="781" y="207"/>
                      <a:pt x="741" y="210"/>
                      <a:pt x="692" y="210"/>
                    </a:cubicBezTo>
                    <a:cubicBezTo>
                      <a:pt x="89" y="210"/>
                      <a:pt x="89" y="210"/>
                      <a:pt x="89" y="210"/>
                    </a:cubicBezTo>
                    <a:cubicBezTo>
                      <a:pt x="40" y="210"/>
                      <a:pt x="0" y="207"/>
                      <a:pt x="0" y="158"/>
                    </a:cubicBezTo>
                    <a:cubicBezTo>
                      <a:pt x="0" y="49"/>
                      <a:pt x="0" y="49"/>
                      <a:pt x="0" y="49"/>
                    </a:cubicBezTo>
                    <a:cubicBezTo>
                      <a:pt x="0" y="0"/>
                      <a:pt x="40" y="4"/>
                      <a:pt x="89" y="4"/>
                    </a:cubicBezTo>
                    <a:cubicBezTo>
                      <a:pt x="692" y="4"/>
                      <a:pt x="692" y="4"/>
                      <a:pt x="692" y="4"/>
                    </a:cubicBezTo>
                    <a:cubicBezTo>
                      <a:pt x="741" y="4"/>
                      <a:pt x="781" y="0"/>
                      <a:pt x="781" y="49"/>
                    </a:cubicBezTo>
                    <a:lnTo>
                      <a:pt x="781" y="158"/>
                    </a:lnTo>
                    <a:close/>
                  </a:path>
                </a:pathLst>
              </a:custGeom>
              <a:solidFill>
                <a:schemeClr val="accent1">
                  <a:lumMod val="40000"/>
                  <a:lumOff val="60000"/>
                </a:schemeClr>
              </a:solidFill>
              <a:ln w="0" cap="flat">
                <a:solidFill>
                  <a:srgbClr val="FFFFFF"/>
                </a:solidFill>
                <a:prstDash val="solid"/>
                <a:miter lim="800000"/>
                <a:headEnd/>
                <a:tailEnd/>
              </a:ln>
              <a:extLst/>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grpSp>
            <p:nvGrpSpPr>
              <p:cNvPr id="69" name="Group 68"/>
              <p:cNvGrpSpPr/>
              <p:nvPr/>
            </p:nvGrpSpPr>
            <p:grpSpPr>
              <a:xfrm>
                <a:off x="1485326" y="4391345"/>
                <a:ext cx="912125" cy="196129"/>
                <a:chOff x="685800" y="4897015"/>
                <a:chExt cx="2600749" cy="559224"/>
              </a:xfrm>
            </p:grpSpPr>
            <p:sp>
              <p:nvSpPr>
                <p:cNvPr id="70" name="Rectangle 13"/>
                <p:cNvSpPr>
                  <a:spLocks noChangeArrowheads="1"/>
                </p:cNvSpPr>
                <p:nvPr/>
              </p:nvSpPr>
              <p:spPr bwMode="auto">
                <a:xfrm>
                  <a:off x="685800" y="4905376"/>
                  <a:ext cx="85725" cy="55086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71" name="Rectangle 14"/>
                <p:cNvSpPr>
                  <a:spLocks noChangeArrowheads="1"/>
                </p:cNvSpPr>
                <p:nvPr/>
              </p:nvSpPr>
              <p:spPr bwMode="auto">
                <a:xfrm>
                  <a:off x="3199236" y="4897015"/>
                  <a:ext cx="87313" cy="546099"/>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72" name="Rectangle 17"/>
                <p:cNvSpPr>
                  <a:spLocks noChangeArrowheads="1"/>
                </p:cNvSpPr>
                <p:nvPr/>
              </p:nvSpPr>
              <p:spPr bwMode="auto">
                <a:xfrm>
                  <a:off x="2547196" y="5214303"/>
                  <a:ext cx="546099" cy="79375"/>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73" name="Rectangle 18"/>
                <p:cNvSpPr>
                  <a:spLocks noChangeArrowheads="1"/>
                </p:cNvSpPr>
                <p:nvPr/>
              </p:nvSpPr>
              <p:spPr bwMode="auto">
                <a:xfrm>
                  <a:off x="2547196" y="5031315"/>
                  <a:ext cx="546099" cy="8731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grpSp>
        </p:grpSp>
        <p:sp>
          <p:nvSpPr>
            <p:cNvPr id="82" name="TextBox 81"/>
            <p:cNvSpPr txBox="1"/>
            <p:nvPr/>
          </p:nvSpPr>
          <p:spPr>
            <a:xfrm>
              <a:off x="7804802" y="3706721"/>
              <a:ext cx="441890" cy="240752"/>
            </a:xfrm>
            <a:prstGeom prst="rect">
              <a:avLst/>
            </a:prstGeom>
            <a:noFill/>
          </p:spPr>
          <p:txBody>
            <a:bodyPr wrap="square" lIns="110996" tIns="55497" rIns="110996" bIns="55497" rtlCol="0">
              <a:spAutoFit/>
            </a:bodyPr>
            <a:lstStyle/>
            <a:p>
              <a:pPr defTabSz="932681">
                <a:defRPr/>
              </a:pPr>
              <a:r>
                <a:rPr lang="en-US" sz="1399" b="1" kern="0" dirty="0">
                  <a:solidFill>
                    <a:srgbClr val="0072C6"/>
                  </a:solidFill>
                </a:rPr>
                <a:t>AD</a:t>
              </a:r>
            </a:p>
          </p:txBody>
        </p:sp>
        <p:sp>
          <p:nvSpPr>
            <p:cNvPr id="83" name="TextBox 82"/>
            <p:cNvSpPr txBox="1"/>
            <p:nvPr/>
          </p:nvSpPr>
          <p:spPr>
            <a:xfrm>
              <a:off x="7804802" y="3923823"/>
              <a:ext cx="441890" cy="240752"/>
            </a:xfrm>
            <a:prstGeom prst="rect">
              <a:avLst/>
            </a:prstGeom>
            <a:noFill/>
          </p:spPr>
          <p:txBody>
            <a:bodyPr wrap="square" lIns="110996" tIns="55497" rIns="110996" bIns="55497" rtlCol="0">
              <a:spAutoFit/>
            </a:bodyPr>
            <a:lstStyle/>
            <a:p>
              <a:pPr defTabSz="932681">
                <a:defRPr/>
              </a:pPr>
              <a:r>
                <a:rPr lang="en-US" sz="1399" b="1" kern="0" dirty="0">
                  <a:solidFill>
                    <a:srgbClr val="0072C6"/>
                  </a:solidFill>
                </a:rPr>
                <a:t>SQL</a:t>
              </a:r>
            </a:p>
          </p:txBody>
        </p:sp>
        <p:sp>
          <p:nvSpPr>
            <p:cNvPr id="84" name="TextBox 83"/>
            <p:cNvSpPr txBox="1"/>
            <p:nvPr/>
          </p:nvSpPr>
          <p:spPr>
            <a:xfrm>
              <a:off x="7804802" y="4140926"/>
              <a:ext cx="453761" cy="240752"/>
            </a:xfrm>
            <a:prstGeom prst="rect">
              <a:avLst/>
            </a:prstGeom>
            <a:noFill/>
          </p:spPr>
          <p:txBody>
            <a:bodyPr wrap="square" lIns="110996" tIns="55497" rIns="110996" bIns="55497" rtlCol="0">
              <a:spAutoFit/>
            </a:bodyPr>
            <a:lstStyle/>
            <a:p>
              <a:pPr defTabSz="932681">
                <a:defRPr/>
              </a:pPr>
              <a:r>
                <a:rPr lang="en-US" sz="1399" b="1" kern="0" dirty="0">
                  <a:solidFill>
                    <a:srgbClr val="0072C6"/>
                  </a:solidFill>
                </a:rPr>
                <a:t>LOB</a:t>
              </a:r>
            </a:p>
          </p:txBody>
        </p:sp>
      </p:grpSp>
      <p:cxnSp>
        <p:nvCxnSpPr>
          <p:cNvPr id="85" name="Straight Arrow Connector 84"/>
          <p:cNvCxnSpPr/>
          <p:nvPr/>
        </p:nvCxnSpPr>
        <p:spPr>
          <a:xfrm flipV="1">
            <a:off x="4872240" y="2735206"/>
            <a:ext cx="2910251" cy="1509134"/>
          </a:xfrm>
          <a:prstGeom prst="straightConnector1">
            <a:avLst/>
          </a:prstGeom>
          <a:ln w="5715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4872240" y="4324588"/>
            <a:ext cx="2895815" cy="1153662"/>
          </a:xfrm>
          <a:prstGeom prst="straightConnector1">
            <a:avLst/>
          </a:prstGeom>
          <a:ln w="5715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8" name="Group 87"/>
          <p:cNvGrpSpPr/>
          <p:nvPr/>
        </p:nvGrpSpPr>
        <p:grpSpPr>
          <a:xfrm rot="19915922">
            <a:off x="6254991" y="3306059"/>
            <a:ext cx="379854" cy="250126"/>
            <a:chOff x="5416944" y="3344862"/>
            <a:chExt cx="1028279" cy="677101"/>
          </a:xfrm>
        </p:grpSpPr>
        <p:sp>
          <p:nvSpPr>
            <p:cNvPr id="89" name="Rectangle 88"/>
            <p:cNvSpPr/>
            <p:nvPr/>
          </p:nvSpPr>
          <p:spPr bwMode="auto">
            <a:xfrm>
              <a:off x="5416944" y="3344862"/>
              <a:ext cx="1028279" cy="677101"/>
            </a:xfrm>
            <a:prstGeom prst="rect">
              <a:avLst/>
            </a:prstGeom>
            <a:solidFill>
              <a:schemeClr val="bg1"/>
            </a:solidFill>
            <a:ln w="508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GB" sz="2000" dirty="0">
                <a:gradFill>
                  <a:gsLst>
                    <a:gs pos="0">
                      <a:srgbClr val="FFFFFF"/>
                    </a:gs>
                    <a:gs pos="100000">
                      <a:srgbClr val="FFFFFF"/>
                    </a:gs>
                  </a:gsLst>
                  <a:lin ang="5400000" scaled="0"/>
                </a:gradFill>
              </a:endParaRPr>
            </a:p>
          </p:txBody>
        </p:sp>
        <p:grpSp>
          <p:nvGrpSpPr>
            <p:cNvPr id="90" name="Group 89"/>
            <p:cNvGrpSpPr/>
            <p:nvPr/>
          </p:nvGrpSpPr>
          <p:grpSpPr>
            <a:xfrm>
              <a:off x="5451552" y="3480839"/>
              <a:ext cx="959063" cy="402846"/>
              <a:chOff x="5451552" y="3480839"/>
              <a:chExt cx="959063" cy="402846"/>
            </a:xfrm>
          </p:grpSpPr>
          <p:cxnSp>
            <p:nvCxnSpPr>
              <p:cNvPr id="91" name="Straight Connector 90"/>
              <p:cNvCxnSpPr/>
              <p:nvPr/>
            </p:nvCxnSpPr>
            <p:spPr>
              <a:xfrm>
                <a:off x="5451552" y="3683413"/>
                <a:ext cx="332752"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5763339" y="3480839"/>
                <a:ext cx="133920" cy="204954"/>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5871473" y="3480839"/>
                <a:ext cx="151689" cy="402846"/>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V="1">
                <a:off x="6072366" y="3683413"/>
                <a:ext cx="338249" cy="17"/>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a:off x="6008330" y="3677014"/>
                <a:ext cx="90046" cy="204109"/>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96" name="Group 95"/>
          <p:cNvGrpSpPr/>
          <p:nvPr/>
        </p:nvGrpSpPr>
        <p:grpSpPr>
          <a:xfrm rot="1285364">
            <a:off x="6255441" y="4846852"/>
            <a:ext cx="379854" cy="250126"/>
            <a:chOff x="5416944" y="3344862"/>
            <a:chExt cx="1028279" cy="677101"/>
          </a:xfrm>
        </p:grpSpPr>
        <p:sp>
          <p:nvSpPr>
            <p:cNvPr id="97" name="Rectangle 96"/>
            <p:cNvSpPr/>
            <p:nvPr/>
          </p:nvSpPr>
          <p:spPr bwMode="auto">
            <a:xfrm>
              <a:off x="5416944" y="3344862"/>
              <a:ext cx="1028279" cy="677101"/>
            </a:xfrm>
            <a:prstGeom prst="rect">
              <a:avLst/>
            </a:prstGeom>
            <a:solidFill>
              <a:schemeClr val="bg1"/>
            </a:solidFill>
            <a:ln w="508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GB" sz="2000" dirty="0">
                <a:gradFill>
                  <a:gsLst>
                    <a:gs pos="0">
                      <a:srgbClr val="FFFFFF"/>
                    </a:gs>
                    <a:gs pos="100000">
                      <a:srgbClr val="FFFFFF"/>
                    </a:gs>
                  </a:gsLst>
                  <a:lin ang="5400000" scaled="0"/>
                </a:gradFill>
              </a:endParaRPr>
            </a:p>
          </p:txBody>
        </p:sp>
        <p:grpSp>
          <p:nvGrpSpPr>
            <p:cNvPr id="98" name="Group 97"/>
            <p:cNvGrpSpPr/>
            <p:nvPr/>
          </p:nvGrpSpPr>
          <p:grpSpPr>
            <a:xfrm>
              <a:off x="5451552" y="3480839"/>
              <a:ext cx="959063" cy="402846"/>
              <a:chOff x="5451552" y="3480839"/>
              <a:chExt cx="959063" cy="402846"/>
            </a:xfrm>
          </p:grpSpPr>
          <p:cxnSp>
            <p:nvCxnSpPr>
              <p:cNvPr id="99" name="Straight Connector 98"/>
              <p:cNvCxnSpPr/>
              <p:nvPr/>
            </p:nvCxnSpPr>
            <p:spPr>
              <a:xfrm>
                <a:off x="5451552" y="3683413"/>
                <a:ext cx="332752"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5763339" y="3480839"/>
                <a:ext cx="133920" cy="204954"/>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5871473" y="3480839"/>
                <a:ext cx="151689" cy="402846"/>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V="1">
                <a:off x="6072366" y="3683413"/>
                <a:ext cx="338249" cy="17"/>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a:off x="6008330" y="3677014"/>
                <a:ext cx="90046" cy="204109"/>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114" name="Elbow Connector 113"/>
          <p:cNvCxnSpPr>
            <a:stCxn id="143" idx="2"/>
            <a:endCxn id="151" idx="2"/>
          </p:cNvCxnSpPr>
          <p:nvPr/>
        </p:nvCxnSpPr>
        <p:spPr>
          <a:xfrm rot="16200000" flipH="1">
            <a:off x="1728940" y="3641316"/>
            <a:ext cx="1741242" cy="12036"/>
          </a:xfrm>
          <a:prstGeom prst="bentConnector4">
            <a:avLst>
              <a:gd name="adj1" fmla="val 67312"/>
              <a:gd name="adj2" fmla="val -4600136"/>
            </a:avLst>
          </a:prstGeom>
          <a:noFill/>
          <a:ln w="60325" cap="flat" cmpd="sng" algn="ctr">
            <a:solidFill>
              <a:schemeClr val="tx1"/>
            </a:solidFill>
            <a:prstDash val="sysDash"/>
            <a:headEnd type="none"/>
            <a:tailEnd type="triangle"/>
          </a:ln>
          <a:effectLst/>
        </p:spPr>
      </p:cxnSp>
      <p:pic>
        <p:nvPicPr>
          <p:cNvPr id="121" name="Picture 48"/>
          <p:cNvPicPr>
            <a:picLocks noChangeAspect="1" noChangeArrowheads="1"/>
          </p:cNvPicPr>
          <p:nvPr/>
        </p:nvPicPr>
        <p:blipFill>
          <a:blip r:embed="rId4"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bwMode="black">
          <a:xfrm>
            <a:off x="1093545" y="3774687"/>
            <a:ext cx="733332" cy="774962"/>
          </a:xfrm>
          <a:prstGeom prst="rect">
            <a:avLst/>
          </a:prstGeom>
          <a:noFill/>
          <a:ln>
            <a:noFill/>
          </a:ln>
          <a:extLst/>
        </p:spPr>
      </p:pic>
      <p:sp>
        <p:nvSpPr>
          <p:cNvPr id="122" name="TextBox 121"/>
          <p:cNvSpPr txBox="1"/>
          <p:nvPr/>
        </p:nvSpPr>
        <p:spPr>
          <a:xfrm>
            <a:off x="1086278" y="3144528"/>
            <a:ext cx="1345654" cy="542965"/>
          </a:xfrm>
          <a:prstGeom prst="rect">
            <a:avLst/>
          </a:prstGeom>
          <a:noFill/>
        </p:spPr>
        <p:txBody>
          <a:bodyPr wrap="square" lIns="110996" tIns="55497" rIns="110996" bIns="55497" rtlCol="0">
            <a:spAutoFit/>
          </a:bodyPr>
          <a:lstStyle/>
          <a:p>
            <a:pPr algn="r" defTabSz="932681">
              <a:defRPr/>
            </a:pPr>
            <a:r>
              <a:rPr lang="en-US" sz="1400" kern="0" dirty="0">
                <a:gradFill>
                  <a:gsLst>
                    <a:gs pos="0">
                      <a:schemeClr val="tx1"/>
                    </a:gs>
                    <a:gs pos="100000">
                      <a:schemeClr val="tx1"/>
                    </a:gs>
                  </a:gsLst>
                  <a:lin ang="0" scaled="0"/>
                </a:gradFill>
              </a:rPr>
              <a:t>12. Create </a:t>
            </a:r>
            <a:r>
              <a:rPr lang="en-US" sz="1400" kern="0" dirty="0" smtClean="0">
                <a:gradFill>
                  <a:gsLst>
                    <a:gs pos="0">
                      <a:schemeClr val="tx1"/>
                    </a:gs>
                    <a:gs pos="100000">
                      <a:schemeClr val="tx1"/>
                    </a:gs>
                  </a:gsLst>
                  <a:lin ang="0" scaled="0"/>
                </a:gradFill>
              </a:rPr>
              <a:t>recovery </a:t>
            </a:r>
            <a:r>
              <a:rPr lang="en-US" sz="1400" kern="0" dirty="0">
                <a:gradFill>
                  <a:gsLst>
                    <a:gs pos="0">
                      <a:schemeClr val="tx1"/>
                    </a:gs>
                    <a:gs pos="100000">
                      <a:schemeClr val="tx1"/>
                    </a:gs>
                  </a:gsLst>
                  <a:lin ang="0" scaled="0"/>
                </a:gradFill>
              </a:rPr>
              <a:t>p</a:t>
            </a:r>
            <a:r>
              <a:rPr lang="en-US" sz="1400" kern="0" dirty="0" smtClean="0">
                <a:gradFill>
                  <a:gsLst>
                    <a:gs pos="0">
                      <a:schemeClr val="tx1"/>
                    </a:gs>
                    <a:gs pos="100000">
                      <a:schemeClr val="tx1"/>
                    </a:gs>
                  </a:gsLst>
                  <a:lin ang="0" scaled="0"/>
                </a:gradFill>
              </a:rPr>
              <a:t>lan</a:t>
            </a:r>
            <a:endParaRPr lang="en-US" sz="1400" kern="0" dirty="0">
              <a:gradFill>
                <a:gsLst>
                  <a:gs pos="0">
                    <a:schemeClr val="tx1"/>
                  </a:gs>
                  <a:gs pos="100000">
                    <a:schemeClr val="tx1"/>
                  </a:gs>
                </a:gsLst>
                <a:lin ang="0" scaled="0"/>
              </a:gradFill>
            </a:endParaRPr>
          </a:p>
        </p:txBody>
      </p:sp>
      <p:grpSp>
        <p:nvGrpSpPr>
          <p:cNvPr id="6" name="Group 5"/>
          <p:cNvGrpSpPr/>
          <p:nvPr/>
        </p:nvGrpSpPr>
        <p:grpSpPr>
          <a:xfrm>
            <a:off x="2605579" y="3455281"/>
            <a:ext cx="2431730" cy="1339066"/>
            <a:chOff x="2629767" y="2540878"/>
            <a:chExt cx="1788199" cy="984697"/>
          </a:xfrm>
        </p:grpSpPr>
        <p:sp>
          <p:nvSpPr>
            <p:cNvPr id="151" name="Freeform 128"/>
            <p:cNvSpPr>
              <a:spLocks noChangeAspect="1"/>
            </p:cNvSpPr>
            <p:nvPr/>
          </p:nvSpPr>
          <p:spPr bwMode="black">
            <a:xfrm>
              <a:off x="2629767" y="2540878"/>
              <a:ext cx="1788199" cy="98469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72C6"/>
            </a:solidFill>
            <a:extLst/>
          </p:spPr>
          <p:txBody>
            <a:bodyPr vert="horz" wrap="square" lIns="89629" tIns="44815" rIns="89629" bIns="44815" numCol="1" anchor="b" anchorCtr="1" compatLnSpc="1">
              <a:prstTxWarp prst="textNoShape">
                <a:avLst/>
              </a:prstTxWarp>
            </a:bodyPr>
            <a:lstStyle/>
            <a:p>
              <a:pPr defTabSz="914073">
                <a:defRPr/>
              </a:pPr>
              <a:endParaRPr lang="en-US" sz="1765" kern="0" dirty="0">
                <a:solidFill>
                  <a:srgbClr val="FFFFFF"/>
                </a:solidFill>
              </a:endParaRPr>
            </a:p>
          </p:txBody>
        </p:sp>
        <p:pic>
          <p:nvPicPr>
            <p:cNvPr id="208" name="Picture 207"/>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a:off x="2883209" y="3010625"/>
              <a:ext cx="1342947" cy="311374"/>
            </a:xfrm>
            <a:prstGeom prst="rect">
              <a:avLst/>
            </a:prstGeom>
            <a:noFill/>
            <a:ln>
              <a:noFill/>
            </a:ln>
          </p:spPr>
        </p:pic>
      </p:grpSp>
    </p:spTree>
    <p:extLst>
      <p:ext uri="{BB962C8B-B14F-4D97-AF65-F5344CB8AC3E}">
        <p14:creationId xmlns:p14="http://schemas.microsoft.com/office/powerpoint/2010/main" val="3748425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wipe(up)">
                                      <p:cBhvr>
                                        <p:cTn id="7" dur="500"/>
                                        <p:tgtEl>
                                          <p:spTgt spid="1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1"/>
                                        </p:tgtEl>
                                        <p:attrNameLst>
                                          <p:attrName>style.visibility</p:attrName>
                                        </p:attrNameLst>
                                      </p:cBhvr>
                                      <p:to>
                                        <p:strVal val="visible"/>
                                      </p:to>
                                    </p:set>
                                    <p:animEffect transition="in" filter="fade">
                                      <p:cBhvr>
                                        <p:cTn id="11" dur="500"/>
                                        <p:tgtEl>
                                          <p:spTgt spid="121"/>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2"/>
                                        </p:tgtEl>
                                        <p:attrNameLst>
                                          <p:attrName>style.visibility</p:attrName>
                                        </p:attrNameLst>
                                      </p:cBhvr>
                                      <p:to>
                                        <p:strVal val="visible"/>
                                      </p:to>
                                    </p:set>
                                    <p:animEffect transition="in" filter="fade">
                                      <p:cBhvr>
                                        <p:cTn id="14"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lumMod val="50000"/>
                  </a:schemeClr>
                </a:solidFill>
              </a:rPr>
              <a:t>Microsoft Azure Site Recovery</a:t>
            </a:r>
            <a:r>
              <a:rPr lang="en-US" dirty="0" smtClean="0"/>
              <a:t/>
            </a:r>
            <a:br>
              <a:rPr lang="en-US" dirty="0" smtClean="0"/>
            </a:br>
            <a:r>
              <a:rPr lang="en-US" sz="3400" dirty="0">
                <a:gradFill>
                  <a:gsLst>
                    <a:gs pos="0">
                      <a:schemeClr val="accent1"/>
                    </a:gs>
                    <a:gs pos="100000">
                      <a:schemeClr val="accent1"/>
                    </a:gs>
                  </a:gsLst>
                  <a:lin ang="0" scaled="0"/>
                </a:gradFill>
              </a:rPr>
              <a:t>How it works: </a:t>
            </a:r>
            <a:r>
              <a:rPr lang="en-US" sz="3400" dirty="0" smtClean="0">
                <a:gradFill>
                  <a:gsLst>
                    <a:gs pos="0">
                      <a:schemeClr val="accent1"/>
                    </a:gs>
                    <a:gs pos="100000">
                      <a:schemeClr val="accent1"/>
                    </a:gs>
                  </a:gsLst>
                  <a:lin ang="0" scaled="0"/>
                </a:gradFill>
              </a:rPr>
              <a:t>Executing </a:t>
            </a:r>
            <a:r>
              <a:rPr lang="en-US" sz="3400" dirty="0">
                <a:gradFill>
                  <a:gsLst>
                    <a:gs pos="0">
                      <a:schemeClr val="accent1"/>
                    </a:gs>
                    <a:gs pos="100000">
                      <a:schemeClr val="accent1"/>
                    </a:gs>
                  </a:gsLst>
                  <a:lin ang="0" scaled="0"/>
                </a:gradFill>
              </a:rPr>
              <a:t>r</a:t>
            </a:r>
            <a:r>
              <a:rPr lang="en-US" sz="3400" dirty="0" smtClean="0">
                <a:gradFill>
                  <a:gsLst>
                    <a:gs pos="0">
                      <a:schemeClr val="accent1"/>
                    </a:gs>
                    <a:gs pos="100000">
                      <a:schemeClr val="accent1"/>
                    </a:gs>
                  </a:gsLst>
                  <a:lin ang="0" scaled="0"/>
                </a:gradFill>
              </a:rPr>
              <a:t>ecovery </a:t>
            </a:r>
            <a:r>
              <a:rPr lang="en-US" sz="3400" dirty="0">
                <a:gradFill>
                  <a:gsLst>
                    <a:gs pos="0">
                      <a:schemeClr val="accent1"/>
                    </a:gs>
                    <a:gs pos="100000">
                      <a:schemeClr val="accent1"/>
                    </a:gs>
                  </a:gsLst>
                  <a:lin ang="0" scaled="0"/>
                </a:gradFill>
              </a:rPr>
              <a:t>p</a:t>
            </a:r>
            <a:r>
              <a:rPr lang="en-US" sz="3400" dirty="0" smtClean="0">
                <a:gradFill>
                  <a:gsLst>
                    <a:gs pos="0">
                      <a:schemeClr val="accent1"/>
                    </a:gs>
                    <a:gs pos="100000">
                      <a:schemeClr val="accent1"/>
                    </a:gs>
                  </a:gsLst>
                  <a:lin ang="0" scaled="0"/>
                </a:gradFill>
              </a:rPr>
              <a:t>lans</a:t>
            </a:r>
            <a:r>
              <a:rPr lang="en-US" sz="3400" dirty="0">
                <a:gradFill>
                  <a:gsLst>
                    <a:gs pos="0">
                      <a:schemeClr val="accent1"/>
                    </a:gs>
                    <a:gs pos="100000">
                      <a:schemeClr val="accent1"/>
                    </a:gs>
                  </a:gsLst>
                  <a:lin ang="0" scaled="0"/>
                </a:gradFill>
              </a:rPr>
              <a:t/>
            </a:r>
            <a:br>
              <a:rPr lang="en-US" sz="3400" dirty="0">
                <a:gradFill>
                  <a:gsLst>
                    <a:gs pos="0">
                      <a:schemeClr val="accent1"/>
                    </a:gs>
                    <a:gs pos="100000">
                      <a:schemeClr val="accent1"/>
                    </a:gs>
                  </a:gsLst>
                  <a:lin ang="0" scaled="0"/>
                </a:gradFill>
              </a:rPr>
            </a:br>
            <a:endParaRPr lang="en-US" sz="3400" dirty="0">
              <a:gradFill>
                <a:gsLst>
                  <a:gs pos="0">
                    <a:schemeClr val="accent1"/>
                  </a:gs>
                  <a:gs pos="100000">
                    <a:schemeClr val="accent1"/>
                  </a:gs>
                </a:gsLst>
                <a:lin ang="0" scaled="0"/>
              </a:gradFill>
            </a:endParaRPr>
          </a:p>
        </p:txBody>
      </p:sp>
      <p:grpSp>
        <p:nvGrpSpPr>
          <p:cNvPr id="138" name="Group 137"/>
          <p:cNvGrpSpPr/>
          <p:nvPr/>
        </p:nvGrpSpPr>
        <p:grpSpPr>
          <a:xfrm>
            <a:off x="530294" y="1791373"/>
            <a:ext cx="736497" cy="777765"/>
            <a:chOff x="252413" y="1214438"/>
            <a:chExt cx="736601" cy="777875"/>
          </a:xfrm>
        </p:grpSpPr>
        <p:sp>
          <p:nvSpPr>
            <p:cNvPr id="139" name="AutoShape 3"/>
            <p:cNvSpPr>
              <a:spLocks noChangeAspect="1" noChangeArrowheads="1" noTextEdit="1"/>
            </p:cNvSpPr>
            <p:nvPr/>
          </p:nvSpPr>
          <p:spPr bwMode="auto">
            <a:xfrm>
              <a:off x="271463" y="1214438"/>
              <a:ext cx="7175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40" name="Freeform 5"/>
            <p:cNvSpPr>
              <a:spLocks/>
            </p:cNvSpPr>
            <p:nvPr/>
          </p:nvSpPr>
          <p:spPr bwMode="auto">
            <a:xfrm>
              <a:off x="252413" y="1303338"/>
              <a:ext cx="300038" cy="485775"/>
            </a:xfrm>
            <a:custGeom>
              <a:avLst/>
              <a:gdLst>
                <a:gd name="T0" fmla="*/ 295 w 463"/>
                <a:gd name="T1" fmla="*/ 587 h 753"/>
                <a:gd name="T2" fmla="*/ 456 w 463"/>
                <a:gd name="T3" fmla="*/ 349 h 753"/>
                <a:gd name="T4" fmla="*/ 395 w 463"/>
                <a:gd name="T5" fmla="*/ 320 h 753"/>
                <a:gd name="T6" fmla="*/ 463 w 463"/>
                <a:gd name="T7" fmla="*/ 258 h 753"/>
                <a:gd name="T8" fmla="*/ 432 w 463"/>
                <a:gd name="T9" fmla="*/ 121 h 753"/>
                <a:gd name="T10" fmla="*/ 440 w 463"/>
                <a:gd name="T11" fmla="*/ 51 h 753"/>
                <a:gd name="T12" fmla="*/ 320 w 463"/>
                <a:gd name="T13" fmla="*/ 0 h 753"/>
                <a:gd name="T14" fmla="*/ 151 w 463"/>
                <a:gd name="T15" fmla="*/ 169 h 753"/>
                <a:gd name="T16" fmla="*/ 233 w 463"/>
                <a:gd name="T17" fmla="*/ 313 h 753"/>
                <a:gd name="T18" fmla="*/ 58 w 463"/>
                <a:gd name="T19" fmla="*/ 489 h 753"/>
                <a:gd name="T20" fmla="*/ 43 w 463"/>
                <a:gd name="T21" fmla="*/ 662 h 753"/>
                <a:gd name="T22" fmla="*/ 74 w 463"/>
                <a:gd name="T23" fmla="*/ 597 h 753"/>
                <a:gd name="T24" fmla="*/ 83 w 463"/>
                <a:gd name="T25" fmla="*/ 684 h 753"/>
                <a:gd name="T26" fmla="*/ 246 w 463"/>
                <a:gd name="T27" fmla="*/ 753 h 753"/>
                <a:gd name="T28" fmla="*/ 295 w 463"/>
                <a:gd name="T29" fmla="*/ 587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3" h="753">
                  <a:moveTo>
                    <a:pt x="295" y="587"/>
                  </a:moveTo>
                  <a:cubicBezTo>
                    <a:pt x="340" y="484"/>
                    <a:pt x="386" y="404"/>
                    <a:pt x="456" y="349"/>
                  </a:cubicBezTo>
                  <a:cubicBezTo>
                    <a:pt x="437" y="337"/>
                    <a:pt x="417" y="327"/>
                    <a:pt x="395" y="320"/>
                  </a:cubicBezTo>
                  <a:cubicBezTo>
                    <a:pt x="423" y="306"/>
                    <a:pt x="447" y="284"/>
                    <a:pt x="463" y="258"/>
                  </a:cubicBezTo>
                  <a:cubicBezTo>
                    <a:pt x="443" y="215"/>
                    <a:pt x="432" y="169"/>
                    <a:pt x="432" y="121"/>
                  </a:cubicBezTo>
                  <a:cubicBezTo>
                    <a:pt x="432" y="97"/>
                    <a:pt x="435" y="73"/>
                    <a:pt x="440" y="51"/>
                  </a:cubicBezTo>
                  <a:cubicBezTo>
                    <a:pt x="410" y="20"/>
                    <a:pt x="367" y="0"/>
                    <a:pt x="320" y="0"/>
                  </a:cubicBezTo>
                  <a:cubicBezTo>
                    <a:pt x="227" y="0"/>
                    <a:pt x="151" y="76"/>
                    <a:pt x="151" y="169"/>
                  </a:cubicBezTo>
                  <a:cubicBezTo>
                    <a:pt x="151" y="230"/>
                    <a:pt x="184" y="284"/>
                    <a:pt x="233" y="313"/>
                  </a:cubicBezTo>
                  <a:cubicBezTo>
                    <a:pt x="149" y="331"/>
                    <a:pt x="105" y="382"/>
                    <a:pt x="58" y="489"/>
                  </a:cubicBezTo>
                  <a:cubicBezTo>
                    <a:pt x="0" y="625"/>
                    <a:pt x="43" y="662"/>
                    <a:pt x="43" y="662"/>
                  </a:cubicBezTo>
                  <a:cubicBezTo>
                    <a:pt x="74" y="597"/>
                    <a:pt x="74" y="597"/>
                    <a:pt x="74" y="597"/>
                  </a:cubicBezTo>
                  <a:cubicBezTo>
                    <a:pt x="83" y="684"/>
                    <a:pt x="83" y="684"/>
                    <a:pt x="83" y="684"/>
                  </a:cubicBezTo>
                  <a:cubicBezTo>
                    <a:pt x="83" y="684"/>
                    <a:pt x="126" y="736"/>
                    <a:pt x="246" y="753"/>
                  </a:cubicBezTo>
                  <a:cubicBezTo>
                    <a:pt x="251" y="709"/>
                    <a:pt x="266" y="654"/>
                    <a:pt x="295" y="58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41" name="Freeform 6"/>
            <p:cNvSpPr>
              <a:spLocks/>
            </p:cNvSpPr>
            <p:nvPr/>
          </p:nvSpPr>
          <p:spPr bwMode="auto">
            <a:xfrm>
              <a:off x="422276" y="1214438"/>
              <a:ext cx="566738" cy="777875"/>
            </a:xfrm>
            <a:custGeom>
              <a:avLst/>
              <a:gdLst>
                <a:gd name="T0" fmla="*/ 606 w 877"/>
                <a:gd name="T1" fmla="*/ 490 h 1206"/>
                <a:gd name="T2" fmla="*/ 749 w 877"/>
                <a:gd name="T3" fmla="*/ 259 h 1206"/>
                <a:gd name="T4" fmla="*/ 491 w 877"/>
                <a:gd name="T5" fmla="*/ 0 h 1206"/>
                <a:gd name="T6" fmla="*/ 232 w 877"/>
                <a:gd name="T7" fmla="*/ 259 h 1206"/>
                <a:gd name="T8" fmla="*/ 358 w 877"/>
                <a:gd name="T9" fmla="*/ 481 h 1206"/>
                <a:gd name="T10" fmla="*/ 90 w 877"/>
                <a:gd name="T11" fmla="*/ 750 h 1206"/>
                <a:gd name="T12" fmla="*/ 66 w 877"/>
                <a:gd name="T13" fmla="*/ 1016 h 1206"/>
                <a:gd name="T14" fmla="*/ 113 w 877"/>
                <a:gd name="T15" fmla="*/ 916 h 1206"/>
                <a:gd name="T16" fmla="*/ 128 w 877"/>
                <a:gd name="T17" fmla="*/ 1049 h 1206"/>
                <a:gd name="T18" fmla="*/ 422 w 877"/>
                <a:gd name="T19" fmla="*/ 1161 h 1206"/>
                <a:gd name="T20" fmla="*/ 877 w 877"/>
                <a:gd name="T21" fmla="*/ 916 h 1206"/>
                <a:gd name="T22" fmla="*/ 606 w 877"/>
                <a:gd name="T23" fmla="*/ 490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7" h="1206">
                  <a:moveTo>
                    <a:pt x="606" y="490"/>
                  </a:moveTo>
                  <a:cubicBezTo>
                    <a:pt x="691" y="448"/>
                    <a:pt x="749" y="360"/>
                    <a:pt x="749" y="259"/>
                  </a:cubicBezTo>
                  <a:cubicBezTo>
                    <a:pt x="749" y="116"/>
                    <a:pt x="634" y="0"/>
                    <a:pt x="491" y="0"/>
                  </a:cubicBezTo>
                  <a:cubicBezTo>
                    <a:pt x="348" y="0"/>
                    <a:pt x="232" y="116"/>
                    <a:pt x="232" y="259"/>
                  </a:cubicBezTo>
                  <a:cubicBezTo>
                    <a:pt x="232" y="353"/>
                    <a:pt x="282" y="435"/>
                    <a:pt x="358" y="481"/>
                  </a:cubicBezTo>
                  <a:cubicBezTo>
                    <a:pt x="228" y="507"/>
                    <a:pt x="160" y="586"/>
                    <a:pt x="90" y="750"/>
                  </a:cubicBezTo>
                  <a:cubicBezTo>
                    <a:pt x="0" y="959"/>
                    <a:pt x="66" y="1016"/>
                    <a:pt x="66" y="1016"/>
                  </a:cubicBezTo>
                  <a:cubicBezTo>
                    <a:pt x="113" y="916"/>
                    <a:pt x="113" y="916"/>
                    <a:pt x="113" y="916"/>
                  </a:cubicBezTo>
                  <a:cubicBezTo>
                    <a:pt x="128" y="1049"/>
                    <a:pt x="128" y="1049"/>
                    <a:pt x="128" y="1049"/>
                  </a:cubicBezTo>
                  <a:cubicBezTo>
                    <a:pt x="128" y="1049"/>
                    <a:pt x="204" y="1142"/>
                    <a:pt x="422" y="1161"/>
                  </a:cubicBezTo>
                  <a:cubicBezTo>
                    <a:pt x="654" y="1181"/>
                    <a:pt x="877" y="1206"/>
                    <a:pt x="877" y="916"/>
                  </a:cubicBezTo>
                  <a:cubicBezTo>
                    <a:pt x="877" y="687"/>
                    <a:pt x="761" y="541"/>
                    <a:pt x="606" y="49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grpSp>
      <p:sp>
        <p:nvSpPr>
          <p:cNvPr id="143" name="Rectangle 142"/>
          <p:cNvSpPr/>
          <p:nvPr/>
        </p:nvSpPr>
        <p:spPr bwMode="auto">
          <a:xfrm>
            <a:off x="2016806" y="1727791"/>
            <a:ext cx="1153472" cy="1048923"/>
          </a:xfrm>
          <a:prstGeom prst="rect">
            <a:avLst/>
          </a:prstGeom>
          <a:solidFill>
            <a:srgbClr val="0072C6"/>
          </a:solidFill>
          <a:ln w="10795" cap="flat" cmpd="sng" algn="ctr">
            <a:noFill/>
            <a:prstDash val="solid"/>
            <a:headEnd type="none" w="med" len="med"/>
            <a:tailEnd type="none" w="med" len="med"/>
          </a:ln>
          <a:effectLst/>
        </p:spPr>
        <p:txBody>
          <a:bodyPr vert="horz" wrap="square" lIns="0" tIns="46630" rIns="0" bIns="46630" numCol="1" rtlCol="0" anchor="ctr" anchorCtr="1" compatLnSpc="1">
            <a:prstTxWarp prst="textNoShape">
              <a:avLst/>
            </a:prstTxWarp>
          </a:bodyPr>
          <a:lstStyle/>
          <a:p>
            <a:pPr algn="ctr" defTabSz="932411" fontAlgn="base">
              <a:spcBef>
                <a:spcPct val="0"/>
              </a:spcBef>
              <a:spcAft>
                <a:spcPct val="0"/>
              </a:spcAft>
              <a:defRPr/>
            </a:pPr>
            <a:endParaRPr lang="en-US" sz="2800" kern="0" dirty="0">
              <a:gradFill>
                <a:gsLst>
                  <a:gs pos="0">
                    <a:srgbClr val="FFFFFF"/>
                  </a:gs>
                  <a:gs pos="100000">
                    <a:srgbClr val="FFFFFF"/>
                  </a:gs>
                </a:gsLst>
                <a:lin ang="5400000" scaled="0"/>
              </a:gradFill>
            </a:endParaRPr>
          </a:p>
        </p:txBody>
      </p:sp>
      <p:pic>
        <p:nvPicPr>
          <p:cNvPr id="144" name="Picture 7"/>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102136" y="1812071"/>
            <a:ext cx="982811" cy="885085"/>
          </a:xfrm>
          <a:prstGeom prst="rect">
            <a:avLst/>
          </a:prstGeom>
          <a:noFill/>
          <a:ln w="9525">
            <a:solidFill>
              <a:srgbClr val="FFFFFF"/>
            </a:solidFill>
            <a:miter lim="800000"/>
            <a:headEnd/>
            <a:tailEnd/>
          </a:ln>
          <a:extLst>
            <a:ext uri="{909E8E84-426E-40DD-AFC4-6F175D3DCCD1}">
              <a14:hiddenFill xmlns:a14="http://schemas.microsoft.com/office/drawing/2010/main">
                <a:solidFill>
                  <a:schemeClr val="accent1"/>
                </a:solidFill>
              </a14:hiddenFill>
            </a:ext>
          </a:extLst>
        </p:spPr>
      </p:pic>
      <p:cxnSp>
        <p:nvCxnSpPr>
          <p:cNvPr id="145" name="Straight Connector 144"/>
          <p:cNvCxnSpPr/>
          <p:nvPr/>
        </p:nvCxnSpPr>
        <p:spPr>
          <a:xfrm flipH="1">
            <a:off x="1376117" y="2180254"/>
            <a:ext cx="534034" cy="0"/>
          </a:xfrm>
          <a:prstGeom prst="line">
            <a:avLst/>
          </a:prstGeom>
          <a:noFill/>
          <a:ln w="60325" cap="flat" cmpd="sng" algn="ctr">
            <a:solidFill>
              <a:schemeClr val="tx1"/>
            </a:solidFill>
            <a:prstDash val="sysDash"/>
            <a:headEnd type="triangle"/>
            <a:tailEnd type="none"/>
          </a:ln>
          <a:effectLst/>
        </p:spPr>
      </p:cxnSp>
      <p:cxnSp>
        <p:nvCxnSpPr>
          <p:cNvPr id="183" name="Elbow Connector 182"/>
          <p:cNvCxnSpPr/>
          <p:nvPr/>
        </p:nvCxnSpPr>
        <p:spPr>
          <a:xfrm>
            <a:off x="3097900" y="2254614"/>
            <a:ext cx="629003" cy="1200666"/>
          </a:xfrm>
          <a:prstGeom prst="bentConnector3">
            <a:avLst>
              <a:gd name="adj1" fmla="val 98286"/>
            </a:avLst>
          </a:prstGeom>
          <a:noFill/>
          <a:ln w="60325" cap="flat" cmpd="sng" algn="ctr">
            <a:solidFill>
              <a:schemeClr val="tx1"/>
            </a:solidFill>
            <a:prstDash val="sysDash"/>
            <a:headEnd type="none"/>
            <a:tailEnd type="triangle"/>
          </a:ln>
          <a:effectLst/>
        </p:spPr>
      </p:cxnSp>
      <p:grpSp>
        <p:nvGrpSpPr>
          <p:cNvPr id="250" name="Group 249"/>
          <p:cNvGrpSpPr/>
          <p:nvPr/>
        </p:nvGrpSpPr>
        <p:grpSpPr>
          <a:xfrm>
            <a:off x="7768054" y="4794347"/>
            <a:ext cx="4503525" cy="1776857"/>
            <a:chOff x="5711675" y="3525575"/>
            <a:chExt cx="3311716" cy="1306631"/>
          </a:xfrm>
        </p:grpSpPr>
        <p:sp>
          <p:nvSpPr>
            <p:cNvPr id="184" name="Rectangle 183"/>
            <p:cNvSpPr/>
            <p:nvPr/>
          </p:nvSpPr>
          <p:spPr bwMode="auto">
            <a:xfrm>
              <a:off x="7311506" y="3525575"/>
              <a:ext cx="1593138" cy="1005831"/>
            </a:xfrm>
            <a:prstGeom prst="rect">
              <a:avLst/>
            </a:prstGeom>
            <a:solidFill>
              <a:schemeClr val="tx2"/>
            </a:solidFill>
            <a:ln w="25400" cap="flat" cmpd="sng" algn="ctr">
              <a:solidFill>
                <a:srgbClr val="FFFFFF"/>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defRPr/>
              </a:pPr>
              <a:endParaRPr lang="en-GB" sz="2000" kern="0" dirty="0">
                <a:gradFill>
                  <a:gsLst>
                    <a:gs pos="0">
                      <a:srgbClr val="FFFFFF"/>
                    </a:gs>
                    <a:gs pos="100000">
                      <a:srgbClr val="FFFFFF"/>
                    </a:gs>
                  </a:gsLst>
                  <a:lin ang="5400000" scaled="0"/>
                </a:gradFill>
              </a:endParaRPr>
            </a:p>
          </p:txBody>
        </p:sp>
        <p:sp>
          <p:nvSpPr>
            <p:cNvPr id="185" name="Rectangle 184"/>
            <p:cNvSpPr/>
            <p:nvPr/>
          </p:nvSpPr>
          <p:spPr bwMode="auto">
            <a:xfrm>
              <a:off x="5711675" y="3525575"/>
              <a:ext cx="1593138" cy="1005831"/>
            </a:xfrm>
            <a:prstGeom prst="rect">
              <a:avLst/>
            </a:prstGeom>
            <a:solidFill>
              <a:schemeClr val="tx2"/>
            </a:solidFill>
            <a:ln w="25400" cap="flat" cmpd="sng" algn="ctr">
              <a:solidFill>
                <a:srgbClr val="FFFFFF"/>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defRPr/>
              </a:pPr>
              <a:endParaRPr lang="en-GB" sz="2000" kern="0" dirty="0">
                <a:gradFill>
                  <a:gsLst>
                    <a:gs pos="0">
                      <a:srgbClr val="FFFFFF"/>
                    </a:gs>
                    <a:gs pos="100000">
                      <a:srgbClr val="FFFFFF"/>
                    </a:gs>
                  </a:gsLst>
                  <a:lin ang="5400000" scaled="0"/>
                </a:gradFill>
              </a:endParaRPr>
            </a:p>
          </p:txBody>
        </p:sp>
        <p:sp>
          <p:nvSpPr>
            <p:cNvPr id="205" name="TextBox 204"/>
            <p:cNvSpPr txBox="1"/>
            <p:nvPr/>
          </p:nvSpPr>
          <p:spPr>
            <a:xfrm>
              <a:off x="6172419" y="3760101"/>
              <a:ext cx="1170328" cy="557421"/>
            </a:xfrm>
            <a:prstGeom prst="rect">
              <a:avLst/>
            </a:prstGeom>
            <a:noFill/>
          </p:spPr>
          <p:txBody>
            <a:bodyPr wrap="square" lIns="110996" tIns="55497" rIns="110996" bIns="55497" rtlCol="0">
              <a:spAutoFit/>
            </a:bodyPr>
            <a:lstStyle/>
            <a:p>
              <a:pPr defTabSz="932681">
                <a:defRPr/>
              </a:pPr>
              <a:r>
                <a:rPr lang="en-US" sz="1399" kern="0" dirty="0">
                  <a:solidFill>
                    <a:srgbClr val="FFFFFF"/>
                  </a:solidFill>
                </a:rPr>
                <a:t>System Center </a:t>
              </a:r>
            </a:p>
            <a:p>
              <a:pPr defTabSz="932681">
                <a:defRPr/>
              </a:pPr>
              <a:r>
                <a:rPr lang="en-US" sz="1399" kern="0" dirty="0">
                  <a:solidFill>
                    <a:srgbClr val="FFFFFF"/>
                  </a:solidFill>
                </a:rPr>
                <a:t>Virtual Machine</a:t>
              </a:r>
            </a:p>
            <a:p>
              <a:pPr defTabSz="932681">
                <a:defRPr/>
              </a:pPr>
              <a:r>
                <a:rPr lang="en-US" sz="1399" kern="0" dirty="0">
                  <a:solidFill>
                    <a:srgbClr val="FFFFFF"/>
                  </a:solidFill>
                </a:rPr>
                <a:t>Manager</a:t>
              </a:r>
            </a:p>
          </p:txBody>
        </p:sp>
        <p:sp>
          <p:nvSpPr>
            <p:cNvPr id="206" name="Freeform 5"/>
            <p:cNvSpPr>
              <a:spLocks noEditPoints="1"/>
            </p:cNvSpPr>
            <p:nvPr/>
          </p:nvSpPr>
          <p:spPr bwMode="auto">
            <a:xfrm>
              <a:off x="5815618" y="3670519"/>
              <a:ext cx="377442" cy="722857"/>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rgbClr val="FFFFFF"/>
            </a:solidFill>
            <a:ln w="12700" cap="flat" cmpd="sng">
              <a:solidFill>
                <a:srgbClr val="FFFFFF"/>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207" name="TextBox 206"/>
            <p:cNvSpPr txBox="1"/>
            <p:nvPr/>
          </p:nvSpPr>
          <p:spPr>
            <a:xfrm>
              <a:off x="5722069" y="4523462"/>
              <a:ext cx="3301322" cy="308744"/>
            </a:xfrm>
            <a:prstGeom prst="rect">
              <a:avLst/>
            </a:prstGeom>
            <a:noFill/>
          </p:spPr>
          <p:txBody>
            <a:bodyPr wrap="square" lIns="110996" tIns="55497" rIns="110996" bIns="55497" rtlCol="0">
              <a:spAutoFit/>
            </a:bodyPr>
            <a:lstStyle/>
            <a:p>
              <a:pPr algn="ctr" defTabSz="932681">
                <a:defRPr/>
              </a:pPr>
              <a:r>
                <a:rPr lang="en-US" sz="2000" kern="0" dirty="0">
                  <a:gradFill>
                    <a:gsLst>
                      <a:gs pos="0">
                        <a:schemeClr val="tx1"/>
                      </a:gs>
                      <a:gs pos="100000">
                        <a:schemeClr val="tx1"/>
                      </a:gs>
                    </a:gsLst>
                    <a:lin ang="5400000" scaled="1"/>
                  </a:gradFill>
                  <a:latin typeface="+mj-lt"/>
                </a:rPr>
                <a:t>Secondary </a:t>
              </a:r>
              <a:r>
                <a:rPr lang="en-US" sz="2000" kern="0" dirty="0" smtClean="0">
                  <a:gradFill>
                    <a:gsLst>
                      <a:gs pos="0">
                        <a:schemeClr val="tx1"/>
                      </a:gs>
                      <a:gs pos="100000">
                        <a:schemeClr val="tx1"/>
                      </a:gs>
                    </a:gsLst>
                    <a:lin ang="5400000" scaled="1"/>
                  </a:gradFill>
                  <a:latin typeface="+mj-lt"/>
                </a:rPr>
                <a:t>site</a:t>
              </a:r>
              <a:endParaRPr lang="en-US" sz="2000" kern="0" dirty="0">
                <a:gradFill>
                  <a:gsLst>
                    <a:gs pos="0">
                      <a:schemeClr val="tx1"/>
                    </a:gs>
                    <a:gs pos="100000">
                      <a:schemeClr val="tx1"/>
                    </a:gs>
                  </a:gsLst>
                  <a:lin ang="5400000" scaled="1"/>
                </a:gradFill>
                <a:latin typeface="+mj-lt"/>
              </a:endParaRPr>
            </a:p>
          </p:txBody>
        </p:sp>
      </p:grpSp>
      <p:sp>
        <p:nvSpPr>
          <p:cNvPr id="62" name="Freeform 19"/>
          <p:cNvSpPr>
            <a:spLocks/>
          </p:cNvSpPr>
          <p:nvPr/>
        </p:nvSpPr>
        <p:spPr bwMode="auto">
          <a:xfrm>
            <a:off x="10079087" y="4915967"/>
            <a:ext cx="1895550" cy="1152805"/>
          </a:xfrm>
          <a:custGeom>
            <a:avLst/>
            <a:gdLst>
              <a:gd name="T0" fmla="*/ 888 w 888"/>
              <a:gd name="T1" fmla="*/ 447 h 494"/>
              <a:gd name="T2" fmla="*/ 841 w 888"/>
              <a:gd name="T3" fmla="*/ 494 h 494"/>
              <a:gd name="T4" fmla="*/ 47 w 888"/>
              <a:gd name="T5" fmla="*/ 494 h 494"/>
              <a:gd name="T6" fmla="*/ 0 w 888"/>
              <a:gd name="T7" fmla="*/ 447 h 494"/>
              <a:gd name="T8" fmla="*/ 0 w 888"/>
              <a:gd name="T9" fmla="*/ 46 h 494"/>
              <a:gd name="T10" fmla="*/ 47 w 888"/>
              <a:gd name="T11" fmla="*/ 0 h 494"/>
              <a:gd name="T12" fmla="*/ 841 w 888"/>
              <a:gd name="T13" fmla="*/ 0 h 494"/>
              <a:gd name="T14" fmla="*/ 888 w 888"/>
              <a:gd name="T15" fmla="*/ 46 h 494"/>
              <a:gd name="T16" fmla="*/ 888 w 888"/>
              <a:gd name="T17" fmla="*/ 447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8" h="494">
                <a:moveTo>
                  <a:pt x="888" y="447"/>
                </a:moveTo>
                <a:cubicBezTo>
                  <a:pt x="888" y="473"/>
                  <a:pt x="867" y="494"/>
                  <a:pt x="841" y="494"/>
                </a:cubicBezTo>
                <a:cubicBezTo>
                  <a:pt x="47" y="494"/>
                  <a:pt x="47" y="494"/>
                  <a:pt x="47" y="494"/>
                </a:cubicBezTo>
                <a:cubicBezTo>
                  <a:pt x="21" y="494"/>
                  <a:pt x="0" y="473"/>
                  <a:pt x="0" y="447"/>
                </a:cubicBezTo>
                <a:cubicBezTo>
                  <a:pt x="0" y="46"/>
                  <a:pt x="0" y="46"/>
                  <a:pt x="0" y="46"/>
                </a:cubicBezTo>
                <a:cubicBezTo>
                  <a:pt x="0" y="21"/>
                  <a:pt x="21" y="0"/>
                  <a:pt x="47" y="0"/>
                </a:cubicBezTo>
                <a:cubicBezTo>
                  <a:pt x="841" y="0"/>
                  <a:pt x="841" y="0"/>
                  <a:pt x="841" y="0"/>
                </a:cubicBezTo>
                <a:cubicBezTo>
                  <a:pt x="867" y="0"/>
                  <a:pt x="888" y="21"/>
                  <a:pt x="888" y="46"/>
                </a:cubicBezTo>
                <a:lnTo>
                  <a:pt x="888" y="447"/>
                </a:lnTo>
                <a:close/>
              </a:path>
            </a:pathLst>
          </a:custGeom>
          <a:noFill/>
          <a:ln w="22225" cap="rnd">
            <a:solidFill>
              <a:srgbClr val="FFFFFF"/>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4" rIns="91427" bIns="45714" numCol="1" anchor="t" anchorCtr="0" compatLnSpc="1">
            <a:prstTxWarp prst="textNoShape">
              <a:avLst/>
            </a:prstTxWarp>
          </a:bodyPr>
          <a:lstStyle/>
          <a:p>
            <a:pPr defTabSz="932681">
              <a:defRPr/>
            </a:pPr>
            <a:endParaRPr lang="en-GB" sz="1801" kern="0" dirty="0">
              <a:solidFill>
                <a:srgbClr val="505050"/>
              </a:solidFill>
            </a:endParaRPr>
          </a:p>
        </p:txBody>
      </p:sp>
      <p:grpSp>
        <p:nvGrpSpPr>
          <p:cNvPr id="7" name="Group 6"/>
          <p:cNvGrpSpPr/>
          <p:nvPr/>
        </p:nvGrpSpPr>
        <p:grpSpPr>
          <a:xfrm>
            <a:off x="10496737" y="5040682"/>
            <a:ext cx="1030421" cy="917858"/>
            <a:chOff x="7718241" y="3706721"/>
            <a:chExt cx="757731" cy="674957"/>
          </a:xfrm>
        </p:grpSpPr>
        <p:grpSp>
          <p:nvGrpSpPr>
            <p:cNvPr id="59" name="Group 58"/>
            <p:cNvGrpSpPr/>
            <p:nvPr/>
          </p:nvGrpSpPr>
          <p:grpSpPr>
            <a:xfrm>
              <a:off x="7718241" y="3720728"/>
              <a:ext cx="757731" cy="635606"/>
              <a:chOff x="1413912" y="3757526"/>
              <a:chExt cx="1030567" cy="864469"/>
            </a:xfrm>
          </p:grpSpPr>
          <p:sp>
            <p:nvSpPr>
              <p:cNvPr id="64" name="Freeform 9"/>
              <p:cNvSpPr>
                <a:spLocks/>
              </p:cNvSpPr>
              <p:nvPr/>
            </p:nvSpPr>
            <p:spPr bwMode="auto">
              <a:xfrm>
                <a:off x="1413912" y="4052610"/>
                <a:ext cx="1030567" cy="277824"/>
              </a:xfrm>
              <a:custGeom>
                <a:avLst/>
                <a:gdLst>
                  <a:gd name="T0" fmla="*/ 781 w 781"/>
                  <a:gd name="T1" fmla="*/ 158 h 210"/>
                  <a:gd name="T2" fmla="*/ 692 w 781"/>
                  <a:gd name="T3" fmla="*/ 210 h 210"/>
                  <a:gd name="T4" fmla="*/ 89 w 781"/>
                  <a:gd name="T5" fmla="*/ 210 h 210"/>
                  <a:gd name="T6" fmla="*/ 0 w 781"/>
                  <a:gd name="T7" fmla="*/ 158 h 210"/>
                  <a:gd name="T8" fmla="*/ 0 w 781"/>
                  <a:gd name="T9" fmla="*/ 49 h 210"/>
                  <a:gd name="T10" fmla="*/ 89 w 781"/>
                  <a:gd name="T11" fmla="*/ 4 h 210"/>
                  <a:gd name="T12" fmla="*/ 692 w 781"/>
                  <a:gd name="T13" fmla="*/ 4 h 210"/>
                  <a:gd name="T14" fmla="*/ 781 w 781"/>
                  <a:gd name="T15" fmla="*/ 49 h 210"/>
                  <a:gd name="T16" fmla="*/ 781 w 781"/>
                  <a:gd name="T17" fmla="*/ 15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1" h="210">
                    <a:moveTo>
                      <a:pt x="781" y="158"/>
                    </a:moveTo>
                    <a:cubicBezTo>
                      <a:pt x="781" y="207"/>
                      <a:pt x="741" y="210"/>
                      <a:pt x="692" y="210"/>
                    </a:cubicBezTo>
                    <a:cubicBezTo>
                      <a:pt x="89" y="210"/>
                      <a:pt x="89" y="210"/>
                      <a:pt x="89" y="210"/>
                    </a:cubicBezTo>
                    <a:cubicBezTo>
                      <a:pt x="40" y="210"/>
                      <a:pt x="0" y="207"/>
                      <a:pt x="0" y="158"/>
                    </a:cubicBezTo>
                    <a:cubicBezTo>
                      <a:pt x="0" y="49"/>
                      <a:pt x="0" y="49"/>
                      <a:pt x="0" y="49"/>
                    </a:cubicBezTo>
                    <a:cubicBezTo>
                      <a:pt x="0" y="0"/>
                      <a:pt x="40" y="4"/>
                      <a:pt x="89" y="4"/>
                    </a:cubicBezTo>
                    <a:cubicBezTo>
                      <a:pt x="692" y="4"/>
                      <a:pt x="692" y="4"/>
                      <a:pt x="692" y="4"/>
                    </a:cubicBezTo>
                    <a:cubicBezTo>
                      <a:pt x="741" y="4"/>
                      <a:pt x="781" y="0"/>
                      <a:pt x="781" y="49"/>
                    </a:cubicBezTo>
                    <a:lnTo>
                      <a:pt x="781" y="158"/>
                    </a:lnTo>
                    <a:close/>
                  </a:path>
                </a:pathLst>
              </a:custGeom>
              <a:solidFill>
                <a:schemeClr val="accent1">
                  <a:lumMod val="40000"/>
                  <a:lumOff val="60000"/>
                </a:schemeClr>
              </a:solidFill>
              <a:ln w="0" cap="flat">
                <a:solidFill>
                  <a:srgbClr val="FFFFFF"/>
                </a:solidFill>
                <a:prstDash val="solid"/>
                <a:miter lim="800000"/>
                <a:headEnd/>
                <a:tailEnd/>
              </a:ln>
              <a:extLst/>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65" name="Freeform 10"/>
              <p:cNvSpPr>
                <a:spLocks/>
              </p:cNvSpPr>
              <p:nvPr/>
            </p:nvSpPr>
            <p:spPr bwMode="auto">
              <a:xfrm>
                <a:off x="1413912" y="3757526"/>
                <a:ext cx="1030567" cy="277824"/>
              </a:xfrm>
              <a:custGeom>
                <a:avLst/>
                <a:gdLst>
                  <a:gd name="T0" fmla="*/ 781 w 781"/>
                  <a:gd name="T1" fmla="*/ 158 h 210"/>
                  <a:gd name="T2" fmla="*/ 692 w 781"/>
                  <a:gd name="T3" fmla="*/ 210 h 210"/>
                  <a:gd name="T4" fmla="*/ 89 w 781"/>
                  <a:gd name="T5" fmla="*/ 210 h 210"/>
                  <a:gd name="T6" fmla="*/ 0 w 781"/>
                  <a:gd name="T7" fmla="*/ 158 h 210"/>
                  <a:gd name="T8" fmla="*/ 0 w 781"/>
                  <a:gd name="T9" fmla="*/ 49 h 210"/>
                  <a:gd name="T10" fmla="*/ 89 w 781"/>
                  <a:gd name="T11" fmla="*/ 4 h 210"/>
                  <a:gd name="T12" fmla="*/ 692 w 781"/>
                  <a:gd name="T13" fmla="*/ 4 h 210"/>
                  <a:gd name="T14" fmla="*/ 781 w 781"/>
                  <a:gd name="T15" fmla="*/ 49 h 210"/>
                  <a:gd name="T16" fmla="*/ 781 w 781"/>
                  <a:gd name="T17" fmla="*/ 15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1" h="210">
                    <a:moveTo>
                      <a:pt x="781" y="158"/>
                    </a:moveTo>
                    <a:cubicBezTo>
                      <a:pt x="781" y="207"/>
                      <a:pt x="741" y="210"/>
                      <a:pt x="692" y="210"/>
                    </a:cubicBezTo>
                    <a:cubicBezTo>
                      <a:pt x="89" y="210"/>
                      <a:pt x="89" y="210"/>
                      <a:pt x="89" y="210"/>
                    </a:cubicBezTo>
                    <a:cubicBezTo>
                      <a:pt x="40" y="210"/>
                      <a:pt x="0" y="207"/>
                      <a:pt x="0" y="158"/>
                    </a:cubicBezTo>
                    <a:cubicBezTo>
                      <a:pt x="0" y="49"/>
                      <a:pt x="0" y="49"/>
                      <a:pt x="0" y="49"/>
                    </a:cubicBezTo>
                    <a:cubicBezTo>
                      <a:pt x="0" y="0"/>
                      <a:pt x="40" y="4"/>
                      <a:pt x="89" y="4"/>
                    </a:cubicBezTo>
                    <a:cubicBezTo>
                      <a:pt x="692" y="4"/>
                      <a:pt x="692" y="4"/>
                      <a:pt x="692" y="4"/>
                    </a:cubicBezTo>
                    <a:cubicBezTo>
                      <a:pt x="741" y="4"/>
                      <a:pt x="781" y="0"/>
                      <a:pt x="781" y="49"/>
                    </a:cubicBezTo>
                    <a:lnTo>
                      <a:pt x="781" y="158"/>
                    </a:lnTo>
                    <a:close/>
                  </a:path>
                </a:pathLst>
              </a:custGeom>
              <a:solidFill>
                <a:schemeClr val="accent1">
                  <a:lumMod val="40000"/>
                  <a:lumOff val="60000"/>
                </a:schemeClr>
              </a:solidFill>
              <a:ln w="0" cap="flat">
                <a:solidFill>
                  <a:srgbClr val="FFFFFF"/>
                </a:solidFill>
                <a:prstDash val="solid"/>
                <a:miter lim="800000"/>
                <a:headEnd/>
                <a:tailEnd/>
              </a:ln>
              <a:extLst/>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grpSp>
            <p:nvGrpSpPr>
              <p:cNvPr id="66" name="Group 65"/>
              <p:cNvGrpSpPr/>
              <p:nvPr/>
            </p:nvGrpSpPr>
            <p:grpSpPr>
              <a:xfrm>
                <a:off x="1484014" y="3794829"/>
                <a:ext cx="918101" cy="202105"/>
                <a:chOff x="685800" y="4027488"/>
                <a:chExt cx="2617788" cy="576263"/>
              </a:xfrm>
            </p:grpSpPr>
            <p:sp>
              <p:nvSpPr>
                <p:cNvPr id="78" name="Rectangle 11"/>
                <p:cNvSpPr>
                  <a:spLocks noChangeArrowheads="1"/>
                </p:cNvSpPr>
                <p:nvPr/>
              </p:nvSpPr>
              <p:spPr bwMode="auto">
                <a:xfrm>
                  <a:off x="685800" y="4052888"/>
                  <a:ext cx="85725" cy="55086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79" name="Rectangle 12"/>
                <p:cNvSpPr>
                  <a:spLocks noChangeArrowheads="1"/>
                </p:cNvSpPr>
                <p:nvPr/>
              </p:nvSpPr>
              <p:spPr bwMode="auto">
                <a:xfrm>
                  <a:off x="3213100" y="4027488"/>
                  <a:ext cx="90488" cy="546100"/>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80" name="Rectangle 15"/>
                <p:cNvSpPr>
                  <a:spLocks noChangeArrowheads="1"/>
                </p:cNvSpPr>
                <p:nvPr/>
              </p:nvSpPr>
              <p:spPr bwMode="auto">
                <a:xfrm>
                  <a:off x="2535238" y="4400551"/>
                  <a:ext cx="546100" cy="79375"/>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81" name="Rectangle 16"/>
                <p:cNvSpPr>
                  <a:spLocks noChangeArrowheads="1"/>
                </p:cNvSpPr>
                <p:nvPr/>
              </p:nvSpPr>
              <p:spPr bwMode="auto">
                <a:xfrm>
                  <a:off x="2535238" y="4200526"/>
                  <a:ext cx="546100" cy="8731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grpSp>
          <p:grpSp>
            <p:nvGrpSpPr>
              <p:cNvPr id="67" name="Group 66"/>
              <p:cNvGrpSpPr/>
              <p:nvPr/>
            </p:nvGrpSpPr>
            <p:grpSpPr>
              <a:xfrm>
                <a:off x="1484014" y="4093810"/>
                <a:ext cx="918101" cy="202105"/>
                <a:chOff x="685800" y="4879976"/>
                <a:chExt cx="2617788" cy="576263"/>
              </a:xfrm>
            </p:grpSpPr>
            <p:sp>
              <p:nvSpPr>
                <p:cNvPr id="74" name="Rectangle 13"/>
                <p:cNvSpPr>
                  <a:spLocks noChangeArrowheads="1"/>
                </p:cNvSpPr>
                <p:nvPr/>
              </p:nvSpPr>
              <p:spPr bwMode="auto">
                <a:xfrm>
                  <a:off x="685800" y="4905376"/>
                  <a:ext cx="85725" cy="55086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75" name="Rectangle 14"/>
                <p:cNvSpPr>
                  <a:spLocks noChangeArrowheads="1"/>
                </p:cNvSpPr>
                <p:nvPr/>
              </p:nvSpPr>
              <p:spPr bwMode="auto">
                <a:xfrm>
                  <a:off x="3216275" y="4879976"/>
                  <a:ext cx="87313" cy="546100"/>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76" name="Rectangle 17"/>
                <p:cNvSpPr>
                  <a:spLocks noChangeArrowheads="1"/>
                </p:cNvSpPr>
                <p:nvPr/>
              </p:nvSpPr>
              <p:spPr bwMode="auto">
                <a:xfrm>
                  <a:off x="2530157" y="5214303"/>
                  <a:ext cx="546099" cy="79375"/>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77" name="Rectangle 18"/>
                <p:cNvSpPr>
                  <a:spLocks noChangeArrowheads="1"/>
                </p:cNvSpPr>
                <p:nvPr/>
              </p:nvSpPr>
              <p:spPr bwMode="auto">
                <a:xfrm>
                  <a:off x="2530157" y="5006346"/>
                  <a:ext cx="546099" cy="8731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grpSp>
          <p:sp>
            <p:nvSpPr>
              <p:cNvPr id="68" name="Freeform 9"/>
              <p:cNvSpPr>
                <a:spLocks/>
              </p:cNvSpPr>
              <p:nvPr/>
            </p:nvSpPr>
            <p:spPr bwMode="auto">
              <a:xfrm>
                <a:off x="1413912" y="4344171"/>
                <a:ext cx="1030567" cy="277824"/>
              </a:xfrm>
              <a:custGeom>
                <a:avLst/>
                <a:gdLst>
                  <a:gd name="T0" fmla="*/ 781 w 781"/>
                  <a:gd name="T1" fmla="*/ 158 h 210"/>
                  <a:gd name="T2" fmla="*/ 692 w 781"/>
                  <a:gd name="T3" fmla="*/ 210 h 210"/>
                  <a:gd name="T4" fmla="*/ 89 w 781"/>
                  <a:gd name="T5" fmla="*/ 210 h 210"/>
                  <a:gd name="T6" fmla="*/ 0 w 781"/>
                  <a:gd name="T7" fmla="*/ 158 h 210"/>
                  <a:gd name="T8" fmla="*/ 0 w 781"/>
                  <a:gd name="T9" fmla="*/ 49 h 210"/>
                  <a:gd name="T10" fmla="*/ 89 w 781"/>
                  <a:gd name="T11" fmla="*/ 4 h 210"/>
                  <a:gd name="T12" fmla="*/ 692 w 781"/>
                  <a:gd name="T13" fmla="*/ 4 h 210"/>
                  <a:gd name="T14" fmla="*/ 781 w 781"/>
                  <a:gd name="T15" fmla="*/ 49 h 210"/>
                  <a:gd name="T16" fmla="*/ 781 w 781"/>
                  <a:gd name="T17" fmla="*/ 15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1" h="210">
                    <a:moveTo>
                      <a:pt x="781" y="158"/>
                    </a:moveTo>
                    <a:cubicBezTo>
                      <a:pt x="781" y="207"/>
                      <a:pt x="741" y="210"/>
                      <a:pt x="692" y="210"/>
                    </a:cubicBezTo>
                    <a:cubicBezTo>
                      <a:pt x="89" y="210"/>
                      <a:pt x="89" y="210"/>
                      <a:pt x="89" y="210"/>
                    </a:cubicBezTo>
                    <a:cubicBezTo>
                      <a:pt x="40" y="210"/>
                      <a:pt x="0" y="207"/>
                      <a:pt x="0" y="158"/>
                    </a:cubicBezTo>
                    <a:cubicBezTo>
                      <a:pt x="0" y="49"/>
                      <a:pt x="0" y="49"/>
                      <a:pt x="0" y="49"/>
                    </a:cubicBezTo>
                    <a:cubicBezTo>
                      <a:pt x="0" y="0"/>
                      <a:pt x="40" y="4"/>
                      <a:pt x="89" y="4"/>
                    </a:cubicBezTo>
                    <a:cubicBezTo>
                      <a:pt x="692" y="4"/>
                      <a:pt x="692" y="4"/>
                      <a:pt x="692" y="4"/>
                    </a:cubicBezTo>
                    <a:cubicBezTo>
                      <a:pt x="741" y="4"/>
                      <a:pt x="781" y="0"/>
                      <a:pt x="781" y="49"/>
                    </a:cubicBezTo>
                    <a:lnTo>
                      <a:pt x="781" y="158"/>
                    </a:lnTo>
                    <a:close/>
                  </a:path>
                </a:pathLst>
              </a:custGeom>
              <a:solidFill>
                <a:schemeClr val="accent1">
                  <a:lumMod val="40000"/>
                  <a:lumOff val="60000"/>
                </a:schemeClr>
              </a:solidFill>
              <a:ln w="0" cap="flat">
                <a:solidFill>
                  <a:srgbClr val="FFFFFF"/>
                </a:solidFill>
                <a:prstDash val="solid"/>
                <a:miter lim="800000"/>
                <a:headEnd/>
                <a:tailEnd/>
              </a:ln>
              <a:extLst/>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grpSp>
            <p:nvGrpSpPr>
              <p:cNvPr id="69" name="Group 68"/>
              <p:cNvGrpSpPr/>
              <p:nvPr/>
            </p:nvGrpSpPr>
            <p:grpSpPr>
              <a:xfrm>
                <a:off x="1485326" y="4391345"/>
                <a:ext cx="912125" cy="196129"/>
                <a:chOff x="685800" y="4897015"/>
                <a:chExt cx="2600749" cy="559224"/>
              </a:xfrm>
            </p:grpSpPr>
            <p:sp>
              <p:nvSpPr>
                <p:cNvPr id="70" name="Rectangle 13"/>
                <p:cNvSpPr>
                  <a:spLocks noChangeArrowheads="1"/>
                </p:cNvSpPr>
                <p:nvPr/>
              </p:nvSpPr>
              <p:spPr bwMode="auto">
                <a:xfrm>
                  <a:off x="685800" y="4905376"/>
                  <a:ext cx="85725" cy="55086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71" name="Rectangle 14"/>
                <p:cNvSpPr>
                  <a:spLocks noChangeArrowheads="1"/>
                </p:cNvSpPr>
                <p:nvPr/>
              </p:nvSpPr>
              <p:spPr bwMode="auto">
                <a:xfrm>
                  <a:off x="3199236" y="4897015"/>
                  <a:ext cx="87313" cy="546099"/>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72" name="Rectangle 17"/>
                <p:cNvSpPr>
                  <a:spLocks noChangeArrowheads="1"/>
                </p:cNvSpPr>
                <p:nvPr/>
              </p:nvSpPr>
              <p:spPr bwMode="auto">
                <a:xfrm>
                  <a:off x="2547196" y="5214303"/>
                  <a:ext cx="546099" cy="79375"/>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73" name="Rectangle 18"/>
                <p:cNvSpPr>
                  <a:spLocks noChangeArrowheads="1"/>
                </p:cNvSpPr>
                <p:nvPr/>
              </p:nvSpPr>
              <p:spPr bwMode="auto">
                <a:xfrm>
                  <a:off x="2547196" y="5031315"/>
                  <a:ext cx="546099" cy="8731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grpSp>
        </p:grpSp>
        <p:sp>
          <p:nvSpPr>
            <p:cNvPr id="82" name="TextBox 81"/>
            <p:cNvSpPr txBox="1"/>
            <p:nvPr/>
          </p:nvSpPr>
          <p:spPr>
            <a:xfrm>
              <a:off x="7804802" y="3706721"/>
              <a:ext cx="441890" cy="240752"/>
            </a:xfrm>
            <a:prstGeom prst="rect">
              <a:avLst/>
            </a:prstGeom>
            <a:noFill/>
          </p:spPr>
          <p:txBody>
            <a:bodyPr wrap="square" lIns="110996" tIns="55497" rIns="110996" bIns="55497" rtlCol="0">
              <a:spAutoFit/>
            </a:bodyPr>
            <a:lstStyle/>
            <a:p>
              <a:pPr defTabSz="932681">
                <a:defRPr/>
              </a:pPr>
              <a:r>
                <a:rPr lang="en-US" sz="1399" b="1" kern="0" dirty="0">
                  <a:solidFill>
                    <a:srgbClr val="0072C6"/>
                  </a:solidFill>
                </a:rPr>
                <a:t>AD</a:t>
              </a:r>
            </a:p>
          </p:txBody>
        </p:sp>
        <p:sp>
          <p:nvSpPr>
            <p:cNvPr id="83" name="TextBox 82"/>
            <p:cNvSpPr txBox="1"/>
            <p:nvPr/>
          </p:nvSpPr>
          <p:spPr>
            <a:xfrm>
              <a:off x="7804802" y="3923823"/>
              <a:ext cx="441890" cy="240752"/>
            </a:xfrm>
            <a:prstGeom prst="rect">
              <a:avLst/>
            </a:prstGeom>
            <a:noFill/>
          </p:spPr>
          <p:txBody>
            <a:bodyPr wrap="square" lIns="110996" tIns="55497" rIns="110996" bIns="55497" rtlCol="0">
              <a:spAutoFit/>
            </a:bodyPr>
            <a:lstStyle/>
            <a:p>
              <a:pPr defTabSz="932681">
                <a:defRPr/>
              </a:pPr>
              <a:r>
                <a:rPr lang="en-US" sz="1399" b="1" kern="0" dirty="0">
                  <a:solidFill>
                    <a:srgbClr val="0072C6"/>
                  </a:solidFill>
                </a:rPr>
                <a:t>SQL</a:t>
              </a:r>
            </a:p>
          </p:txBody>
        </p:sp>
        <p:sp>
          <p:nvSpPr>
            <p:cNvPr id="84" name="TextBox 83"/>
            <p:cNvSpPr txBox="1"/>
            <p:nvPr/>
          </p:nvSpPr>
          <p:spPr>
            <a:xfrm>
              <a:off x="7804802" y="4140926"/>
              <a:ext cx="453761" cy="240752"/>
            </a:xfrm>
            <a:prstGeom prst="rect">
              <a:avLst/>
            </a:prstGeom>
            <a:noFill/>
          </p:spPr>
          <p:txBody>
            <a:bodyPr wrap="square" lIns="110996" tIns="55497" rIns="110996" bIns="55497" rtlCol="0">
              <a:spAutoFit/>
            </a:bodyPr>
            <a:lstStyle/>
            <a:p>
              <a:pPr defTabSz="932681">
                <a:defRPr/>
              </a:pPr>
              <a:r>
                <a:rPr lang="en-US" sz="1399" b="1" kern="0" dirty="0">
                  <a:solidFill>
                    <a:srgbClr val="0072C6"/>
                  </a:solidFill>
                </a:rPr>
                <a:t>LOB</a:t>
              </a:r>
            </a:p>
          </p:txBody>
        </p:sp>
      </p:grpSp>
      <p:cxnSp>
        <p:nvCxnSpPr>
          <p:cNvPr id="86" name="Straight Arrow Connector 85"/>
          <p:cNvCxnSpPr/>
          <p:nvPr/>
        </p:nvCxnSpPr>
        <p:spPr>
          <a:xfrm>
            <a:off x="4872240" y="4324588"/>
            <a:ext cx="2895815" cy="1153662"/>
          </a:xfrm>
          <a:prstGeom prst="straightConnector1">
            <a:avLst/>
          </a:prstGeom>
          <a:ln w="5715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4872240" y="1684527"/>
            <a:ext cx="7248113" cy="2559814"/>
            <a:chOff x="3582206" y="1238735"/>
            <a:chExt cx="5329979" cy="1882387"/>
          </a:xfrm>
        </p:grpSpPr>
        <p:sp>
          <p:nvSpPr>
            <p:cNvPr id="154" name="Rectangle 153"/>
            <p:cNvSpPr/>
            <p:nvPr/>
          </p:nvSpPr>
          <p:spPr bwMode="auto">
            <a:xfrm>
              <a:off x="7319047" y="1508448"/>
              <a:ext cx="1593138" cy="1005831"/>
            </a:xfrm>
            <a:prstGeom prst="rect">
              <a:avLst/>
            </a:prstGeom>
            <a:solidFill>
              <a:srgbClr val="00188F"/>
            </a:solidFill>
            <a:ln w="25400" cap="flat" cmpd="sng" algn="ctr">
              <a:solidFill>
                <a:srgbClr val="FFFFFF"/>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defRPr/>
              </a:pPr>
              <a:endParaRPr lang="en-GB" sz="2000" kern="0" dirty="0">
                <a:gradFill>
                  <a:gsLst>
                    <a:gs pos="0">
                      <a:srgbClr val="FFFFFF"/>
                    </a:gs>
                    <a:gs pos="100000">
                      <a:srgbClr val="FFFFFF"/>
                    </a:gs>
                  </a:gsLst>
                  <a:lin ang="5400000" scaled="0"/>
                </a:gradFill>
              </a:endParaRPr>
            </a:p>
          </p:txBody>
        </p:sp>
        <p:sp>
          <p:nvSpPr>
            <p:cNvPr id="155" name="Rectangle 154"/>
            <p:cNvSpPr/>
            <p:nvPr/>
          </p:nvSpPr>
          <p:spPr bwMode="auto">
            <a:xfrm>
              <a:off x="5722291" y="1508448"/>
              <a:ext cx="1593138" cy="1005831"/>
            </a:xfrm>
            <a:prstGeom prst="rect">
              <a:avLst/>
            </a:prstGeom>
            <a:solidFill>
              <a:srgbClr val="00188F"/>
            </a:solidFill>
            <a:ln w="25400" cap="flat" cmpd="sng" algn="ctr">
              <a:solidFill>
                <a:srgbClr val="FFFFFF"/>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defRPr/>
              </a:pPr>
              <a:endParaRPr lang="en-GB" sz="2000" kern="0" dirty="0">
                <a:gradFill>
                  <a:gsLst>
                    <a:gs pos="0">
                      <a:srgbClr val="FFFFFF"/>
                    </a:gs>
                    <a:gs pos="100000">
                      <a:srgbClr val="FFFFFF"/>
                    </a:gs>
                  </a:gsLst>
                  <a:lin ang="5400000" scaled="0"/>
                </a:gradFill>
              </a:endParaRPr>
            </a:p>
          </p:txBody>
        </p:sp>
        <p:sp>
          <p:nvSpPr>
            <p:cNvPr id="156" name="TextBox 155"/>
            <p:cNvSpPr txBox="1"/>
            <p:nvPr/>
          </p:nvSpPr>
          <p:spPr>
            <a:xfrm>
              <a:off x="5711675" y="1238735"/>
              <a:ext cx="3200510" cy="308744"/>
            </a:xfrm>
            <a:prstGeom prst="rect">
              <a:avLst/>
            </a:prstGeom>
            <a:noFill/>
          </p:spPr>
          <p:txBody>
            <a:bodyPr wrap="square" lIns="110996" tIns="55497" rIns="110996" bIns="55497" rtlCol="0">
              <a:spAutoFit/>
            </a:bodyPr>
            <a:lstStyle/>
            <a:p>
              <a:pPr algn="ctr" defTabSz="932681">
                <a:defRPr/>
              </a:pPr>
              <a:r>
                <a:rPr lang="en-US" sz="2000" kern="0" dirty="0">
                  <a:gradFill>
                    <a:gsLst>
                      <a:gs pos="0">
                        <a:schemeClr val="tx1"/>
                      </a:gs>
                      <a:gs pos="100000">
                        <a:schemeClr val="tx1"/>
                      </a:gs>
                    </a:gsLst>
                    <a:lin ang="5400000" scaled="1"/>
                  </a:gradFill>
                  <a:latin typeface="+mj-lt"/>
                </a:rPr>
                <a:t>Primary </a:t>
              </a:r>
              <a:r>
                <a:rPr lang="en-US" sz="2000" kern="0" dirty="0" smtClean="0">
                  <a:gradFill>
                    <a:gsLst>
                      <a:gs pos="0">
                        <a:schemeClr val="tx1"/>
                      </a:gs>
                      <a:gs pos="100000">
                        <a:schemeClr val="tx1"/>
                      </a:gs>
                    </a:gsLst>
                    <a:lin ang="5400000" scaled="1"/>
                  </a:gradFill>
                  <a:latin typeface="+mj-lt"/>
                </a:rPr>
                <a:t>site</a:t>
              </a:r>
              <a:endParaRPr lang="en-US" sz="2000" kern="0" dirty="0">
                <a:gradFill>
                  <a:gsLst>
                    <a:gs pos="0">
                      <a:schemeClr val="tx1"/>
                    </a:gs>
                    <a:gs pos="100000">
                      <a:schemeClr val="tx1"/>
                    </a:gs>
                  </a:gsLst>
                  <a:lin ang="5400000" scaled="1"/>
                </a:gradFill>
                <a:latin typeface="+mj-lt"/>
              </a:endParaRPr>
            </a:p>
          </p:txBody>
        </p:sp>
        <p:sp>
          <p:nvSpPr>
            <p:cNvPr id="163" name="Freeform 19"/>
            <p:cNvSpPr>
              <a:spLocks/>
            </p:cNvSpPr>
            <p:nvPr/>
          </p:nvSpPr>
          <p:spPr bwMode="auto">
            <a:xfrm>
              <a:off x="7422990" y="1594403"/>
              <a:ext cx="1393913" cy="847728"/>
            </a:xfrm>
            <a:custGeom>
              <a:avLst/>
              <a:gdLst>
                <a:gd name="T0" fmla="*/ 888 w 888"/>
                <a:gd name="T1" fmla="*/ 447 h 494"/>
                <a:gd name="T2" fmla="*/ 841 w 888"/>
                <a:gd name="T3" fmla="*/ 494 h 494"/>
                <a:gd name="T4" fmla="*/ 47 w 888"/>
                <a:gd name="T5" fmla="*/ 494 h 494"/>
                <a:gd name="T6" fmla="*/ 0 w 888"/>
                <a:gd name="T7" fmla="*/ 447 h 494"/>
                <a:gd name="T8" fmla="*/ 0 w 888"/>
                <a:gd name="T9" fmla="*/ 46 h 494"/>
                <a:gd name="T10" fmla="*/ 47 w 888"/>
                <a:gd name="T11" fmla="*/ 0 h 494"/>
                <a:gd name="T12" fmla="*/ 841 w 888"/>
                <a:gd name="T13" fmla="*/ 0 h 494"/>
                <a:gd name="T14" fmla="*/ 888 w 888"/>
                <a:gd name="T15" fmla="*/ 46 h 494"/>
                <a:gd name="T16" fmla="*/ 888 w 888"/>
                <a:gd name="T17" fmla="*/ 447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8" h="494">
                  <a:moveTo>
                    <a:pt x="888" y="447"/>
                  </a:moveTo>
                  <a:cubicBezTo>
                    <a:pt x="888" y="473"/>
                    <a:pt x="867" y="494"/>
                    <a:pt x="841" y="494"/>
                  </a:cubicBezTo>
                  <a:cubicBezTo>
                    <a:pt x="47" y="494"/>
                    <a:pt x="47" y="494"/>
                    <a:pt x="47" y="494"/>
                  </a:cubicBezTo>
                  <a:cubicBezTo>
                    <a:pt x="21" y="494"/>
                    <a:pt x="0" y="473"/>
                    <a:pt x="0" y="447"/>
                  </a:cubicBezTo>
                  <a:cubicBezTo>
                    <a:pt x="0" y="46"/>
                    <a:pt x="0" y="46"/>
                    <a:pt x="0" y="46"/>
                  </a:cubicBezTo>
                  <a:cubicBezTo>
                    <a:pt x="0" y="21"/>
                    <a:pt x="21" y="0"/>
                    <a:pt x="47" y="0"/>
                  </a:cubicBezTo>
                  <a:cubicBezTo>
                    <a:pt x="841" y="0"/>
                    <a:pt x="841" y="0"/>
                    <a:pt x="841" y="0"/>
                  </a:cubicBezTo>
                  <a:cubicBezTo>
                    <a:pt x="867" y="0"/>
                    <a:pt x="888" y="21"/>
                    <a:pt x="888" y="46"/>
                  </a:cubicBezTo>
                  <a:lnTo>
                    <a:pt x="888" y="447"/>
                  </a:lnTo>
                  <a:close/>
                </a:path>
              </a:pathLst>
            </a:custGeom>
            <a:noFill/>
            <a:ln w="22225" cap="rnd">
              <a:solidFill>
                <a:srgbClr val="FFFFFF"/>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4" rIns="91427" bIns="45714" numCol="1" anchor="t" anchorCtr="0" compatLnSpc="1">
              <a:prstTxWarp prst="textNoShape">
                <a:avLst/>
              </a:prstTxWarp>
            </a:bodyPr>
            <a:lstStyle/>
            <a:p>
              <a:pPr defTabSz="932681">
                <a:defRPr/>
              </a:pPr>
              <a:endParaRPr lang="en-GB" sz="1801" kern="0" dirty="0">
                <a:solidFill>
                  <a:srgbClr val="505050"/>
                </a:solidFill>
              </a:endParaRPr>
            </a:p>
          </p:txBody>
        </p:sp>
        <p:grpSp>
          <p:nvGrpSpPr>
            <p:cNvPr id="164" name="Group 163"/>
            <p:cNvGrpSpPr/>
            <p:nvPr/>
          </p:nvGrpSpPr>
          <p:grpSpPr>
            <a:xfrm>
              <a:off x="7720480" y="1693902"/>
              <a:ext cx="757731" cy="635606"/>
              <a:chOff x="1413912" y="3757526"/>
              <a:chExt cx="1030567" cy="864469"/>
            </a:xfrm>
          </p:grpSpPr>
          <p:sp>
            <p:nvSpPr>
              <p:cNvPr id="165" name="Freeform 9"/>
              <p:cNvSpPr>
                <a:spLocks/>
              </p:cNvSpPr>
              <p:nvPr/>
            </p:nvSpPr>
            <p:spPr bwMode="auto">
              <a:xfrm>
                <a:off x="1413912" y="4052610"/>
                <a:ext cx="1030567" cy="277824"/>
              </a:xfrm>
              <a:custGeom>
                <a:avLst/>
                <a:gdLst>
                  <a:gd name="T0" fmla="*/ 781 w 781"/>
                  <a:gd name="T1" fmla="*/ 158 h 210"/>
                  <a:gd name="T2" fmla="*/ 692 w 781"/>
                  <a:gd name="T3" fmla="*/ 210 h 210"/>
                  <a:gd name="T4" fmla="*/ 89 w 781"/>
                  <a:gd name="T5" fmla="*/ 210 h 210"/>
                  <a:gd name="T6" fmla="*/ 0 w 781"/>
                  <a:gd name="T7" fmla="*/ 158 h 210"/>
                  <a:gd name="T8" fmla="*/ 0 w 781"/>
                  <a:gd name="T9" fmla="*/ 49 h 210"/>
                  <a:gd name="T10" fmla="*/ 89 w 781"/>
                  <a:gd name="T11" fmla="*/ 4 h 210"/>
                  <a:gd name="T12" fmla="*/ 692 w 781"/>
                  <a:gd name="T13" fmla="*/ 4 h 210"/>
                  <a:gd name="T14" fmla="*/ 781 w 781"/>
                  <a:gd name="T15" fmla="*/ 49 h 210"/>
                  <a:gd name="T16" fmla="*/ 781 w 781"/>
                  <a:gd name="T17" fmla="*/ 15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1" h="210">
                    <a:moveTo>
                      <a:pt x="781" y="158"/>
                    </a:moveTo>
                    <a:cubicBezTo>
                      <a:pt x="781" y="207"/>
                      <a:pt x="741" y="210"/>
                      <a:pt x="692" y="210"/>
                    </a:cubicBezTo>
                    <a:cubicBezTo>
                      <a:pt x="89" y="210"/>
                      <a:pt x="89" y="210"/>
                      <a:pt x="89" y="210"/>
                    </a:cubicBezTo>
                    <a:cubicBezTo>
                      <a:pt x="40" y="210"/>
                      <a:pt x="0" y="207"/>
                      <a:pt x="0" y="158"/>
                    </a:cubicBezTo>
                    <a:cubicBezTo>
                      <a:pt x="0" y="49"/>
                      <a:pt x="0" y="49"/>
                      <a:pt x="0" y="49"/>
                    </a:cubicBezTo>
                    <a:cubicBezTo>
                      <a:pt x="0" y="0"/>
                      <a:pt x="40" y="4"/>
                      <a:pt x="89" y="4"/>
                    </a:cubicBezTo>
                    <a:cubicBezTo>
                      <a:pt x="692" y="4"/>
                      <a:pt x="692" y="4"/>
                      <a:pt x="692" y="4"/>
                    </a:cubicBezTo>
                    <a:cubicBezTo>
                      <a:pt x="741" y="4"/>
                      <a:pt x="781" y="0"/>
                      <a:pt x="781" y="49"/>
                    </a:cubicBezTo>
                    <a:lnTo>
                      <a:pt x="781" y="158"/>
                    </a:lnTo>
                    <a:close/>
                  </a:path>
                </a:pathLst>
              </a:custGeom>
              <a:solidFill>
                <a:srgbClr val="FFFFFF"/>
              </a:solidFill>
              <a:ln w="0" cap="flat">
                <a:solidFill>
                  <a:srgbClr val="FFFFFF"/>
                </a:solidFill>
                <a:prstDash val="solid"/>
                <a:miter lim="800000"/>
                <a:headEnd/>
                <a:tailEnd/>
              </a:ln>
              <a:extLst/>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66" name="Freeform 10"/>
              <p:cNvSpPr>
                <a:spLocks/>
              </p:cNvSpPr>
              <p:nvPr/>
            </p:nvSpPr>
            <p:spPr bwMode="auto">
              <a:xfrm>
                <a:off x="1413912" y="3757526"/>
                <a:ext cx="1030567" cy="277824"/>
              </a:xfrm>
              <a:custGeom>
                <a:avLst/>
                <a:gdLst>
                  <a:gd name="T0" fmla="*/ 781 w 781"/>
                  <a:gd name="T1" fmla="*/ 158 h 210"/>
                  <a:gd name="T2" fmla="*/ 692 w 781"/>
                  <a:gd name="T3" fmla="*/ 210 h 210"/>
                  <a:gd name="T4" fmla="*/ 89 w 781"/>
                  <a:gd name="T5" fmla="*/ 210 h 210"/>
                  <a:gd name="T6" fmla="*/ 0 w 781"/>
                  <a:gd name="T7" fmla="*/ 158 h 210"/>
                  <a:gd name="T8" fmla="*/ 0 w 781"/>
                  <a:gd name="T9" fmla="*/ 49 h 210"/>
                  <a:gd name="T10" fmla="*/ 89 w 781"/>
                  <a:gd name="T11" fmla="*/ 4 h 210"/>
                  <a:gd name="T12" fmla="*/ 692 w 781"/>
                  <a:gd name="T13" fmla="*/ 4 h 210"/>
                  <a:gd name="T14" fmla="*/ 781 w 781"/>
                  <a:gd name="T15" fmla="*/ 49 h 210"/>
                  <a:gd name="T16" fmla="*/ 781 w 781"/>
                  <a:gd name="T17" fmla="*/ 15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1" h="210">
                    <a:moveTo>
                      <a:pt x="781" y="158"/>
                    </a:moveTo>
                    <a:cubicBezTo>
                      <a:pt x="781" y="207"/>
                      <a:pt x="741" y="210"/>
                      <a:pt x="692" y="210"/>
                    </a:cubicBezTo>
                    <a:cubicBezTo>
                      <a:pt x="89" y="210"/>
                      <a:pt x="89" y="210"/>
                      <a:pt x="89" y="210"/>
                    </a:cubicBezTo>
                    <a:cubicBezTo>
                      <a:pt x="40" y="210"/>
                      <a:pt x="0" y="207"/>
                      <a:pt x="0" y="158"/>
                    </a:cubicBezTo>
                    <a:cubicBezTo>
                      <a:pt x="0" y="49"/>
                      <a:pt x="0" y="49"/>
                      <a:pt x="0" y="49"/>
                    </a:cubicBezTo>
                    <a:cubicBezTo>
                      <a:pt x="0" y="0"/>
                      <a:pt x="40" y="4"/>
                      <a:pt x="89" y="4"/>
                    </a:cubicBezTo>
                    <a:cubicBezTo>
                      <a:pt x="692" y="4"/>
                      <a:pt x="692" y="4"/>
                      <a:pt x="692" y="4"/>
                    </a:cubicBezTo>
                    <a:cubicBezTo>
                      <a:pt x="741" y="4"/>
                      <a:pt x="781" y="0"/>
                      <a:pt x="781" y="49"/>
                    </a:cubicBezTo>
                    <a:lnTo>
                      <a:pt x="781" y="158"/>
                    </a:lnTo>
                    <a:close/>
                  </a:path>
                </a:pathLst>
              </a:custGeom>
              <a:solidFill>
                <a:srgbClr val="FFFFFF"/>
              </a:solidFill>
              <a:ln w="0" cap="flat">
                <a:solidFill>
                  <a:srgbClr val="FFFFFF"/>
                </a:solidFill>
                <a:prstDash val="solid"/>
                <a:miter lim="800000"/>
                <a:headEnd/>
                <a:tailEnd/>
              </a:ln>
              <a:extLst/>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grpSp>
            <p:nvGrpSpPr>
              <p:cNvPr id="167" name="Group 166"/>
              <p:cNvGrpSpPr/>
              <p:nvPr/>
            </p:nvGrpSpPr>
            <p:grpSpPr>
              <a:xfrm>
                <a:off x="1484014" y="3794829"/>
                <a:ext cx="918101" cy="202105"/>
                <a:chOff x="685800" y="4027488"/>
                <a:chExt cx="2617788" cy="576263"/>
              </a:xfrm>
            </p:grpSpPr>
            <p:sp>
              <p:nvSpPr>
                <p:cNvPr id="179" name="Rectangle 11"/>
                <p:cNvSpPr>
                  <a:spLocks noChangeArrowheads="1"/>
                </p:cNvSpPr>
                <p:nvPr/>
              </p:nvSpPr>
              <p:spPr bwMode="auto">
                <a:xfrm>
                  <a:off x="685800" y="4052888"/>
                  <a:ext cx="85725" cy="55086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80" name="Rectangle 12"/>
                <p:cNvSpPr>
                  <a:spLocks noChangeArrowheads="1"/>
                </p:cNvSpPr>
                <p:nvPr/>
              </p:nvSpPr>
              <p:spPr bwMode="auto">
                <a:xfrm>
                  <a:off x="3213100" y="4027488"/>
                  <a:ext cx="90488" cy="546100"/>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81" name="Rectangle 15"/>
                <p:cNvSpPr>
                  <a:spLocks noChangeArrowheads="1"/>
                </p:cNvSpPr>
                <p:nvPr/>
              </p:nvSpPr>
              <p:spPr bwMode="auto">
                <a:xfrm>
                  <a:off x="2535238" y="4400551"/>
                  <a:ext cx="546100" cy="79375"/>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82" name="Rectangle 16"/>
                <p:cNvSpPr>
                  <a:spLocks noChangeArrowheads="1"/>
                </p:cNvSpPr>
                <p:nvPr/>
              </p:nvSpPr>
              <p:spPr bwMode="auto">
                <a:xfrm>
                  <a:off x="2535238" y="4200526"/>
                  <a:ext cx="546100" cy="8731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grpSp>
          <p:grpSp>
            <p:nvGrpSpPr>
              <p:cNvPr id="168" name="Group 167"/>
              <p:cNvGrpSpPr/>
              <p:nvPr/>
            </p:nvGrpSpPr>
            <p:grpSpPr>
              <a:xfrm>
                <a:off x="1484014" y="4093810"/>
                <a:ext cx="918101" cy="202105"/>
                <a:chOff x="685800" y="4879976"/>
                <a:chExt cx="2617788" cy="576263"/>
              </a:xfrm>
            </p:grpSpPr>
            <p:sp>
              <p:nvSpPr>
                <p:cNvPr id="175" name="Rectangle 13"/>
                <p:cNvSpPr>
                  <a:spLocks noChangeArrowheads="1"/>
                </p:cNvSpPr>
                <p:nvPr/>
              </p:nvSpPr>
              <p:spPr bwMode="auto">
                <a:xfrm>
                  <a:off x="685800" y="4905376"/>
                  <a:ext cx="85725" cy="55086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76" name="Rectangle 14"/>
                <p:cNvSpPr>
                  <a:spLocks noChangeArrowheads="1"/>
                </p:cNvSpPr>
                <p:nvPr/>
              </p:nvSpPr>
              <p:spPr bwMode="auto">
                <a:xfrm>
                  <a:off x="3216275" y="4879976"/>
                  <a:ext cx="87313" cy="546100"/>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77" name="Rectangle 17"/>
                <p:cNvSpPr>
                  <a:spLocks noChangeArrowheads="1"/>
                </p:cNvSpPr>
                <p:nvPr/>
              </p:nvSpPr>
              <p:spPr bwMode="auto">
                <a:xfrm>
                  <a:off x="2530157" y="5214303"/>
                  <a:ext cx="546099" cy="79375"/>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78" name="Rectangle 18"/>
                <p:cNvSpPr>
                  <a:spLocks noChangeArrowheads="1"/>
                </p:cNvSpPr>
                <p:nvPr/>
              </p:nvSpPr>
              <p:spPr bwMode="auto">
                <a:xfrm>
                  <a:off x="2530157" y="5006346"/>
                  <a:ext cx="546099" cy="8731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grpSp>
          <p:sp>
            <p:nvSpPr>
              <p:cNvPr id="169" name="Freeform 9"/>
              <p:cNvSpPr>
                <a:spLocks/>
              </p:cNvSpPr>
              <p:nvPr/>
            </p:nvSpPr>
            <p:spPr bwMode="auto">
              <a:xfrm>
                <a:off x="1413912" y="4344171"/>
                <a:ext cx="1030567" cy="277824"/>
              </a:xfrm>
              <a:custGeom>
                <a:avLst/>
                <a:gdLst>
                  <a:gd name="T0" fmla="*/ 781 w 781"/>
                  <a:gd name="T1" fmla="*/ 158 h 210"/>
                  <a:gd name="T2" fmla="*/ 692 w 781"/>
                  <a:gd name="T3" fmla="*/ 210 h 210"/>
                  <a:gd name="T4" fmla="*/ 89 w 781"/>
                  <a:gd name="T5" fmla="*/ 210 h 210"/>
                  <a:gd name="T6" fmla="*/ 0 w 781"/>
                  <a:gd name="T7" fmla="*/ 158 h 210"/>
                  <a:gd name="T8" fmla="*/ 0 w 781"/>
                  <a:gd name="T9" fmla="*/ 49 h 210"/>
                  <a:gd name="T10" fmla="*/ 89 w 781"/>
                  <a:gd name="T11" fmla="*/ 4 h 210"/>
                  <a:gd name="T12" fmla="*/ 692 w 781"/>
                  <a:gd name="T13" fmla="*/ 4 h 210"/>
                  <a:gd name="T14" fmla="*/ 781 w 781"/>
                  <a:gd name="T15" fmla="*/ 49 h 210"/>
                  <a:gd name="T16" fmla="*/ 781 w 781"/>
                  <a:gd name="T17" fmla="*/ 15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1" h="210">
                    <a:moveTo>
                      <a:pt x="781" y="158"/>
                    </a:moveTo>
                    <a:cubicBezTo>
                      <a:pt x="781" y="207"/>
                      <a:pt x="741" y="210"/>
                      <a:pt x="692" y="210"/>
                    </a:cubicBezTo>
                    <a:cubicBezTo>
                      <a:pt x="89" y="210"/>
                      <a:pt x="89" y="210"/>
                      <a:pt x="89" y="210"/>
                    </a:cubicBezTo>
                    <a:cubicBezTo>
                      <a:pt x="40" y="210"/>
                      <a:pt x="0" y="207"/>
                      <a:pt x="0" y="158"/>
                    </a:cubicBezTo>
                    <a:cubicBezTo>
                      <a:pt x="0" y="49"/>
                      <a:pt x="0" y="49"/>
                      <a:pt x="0" y="49"/>
                    </a:cubicBezTo>
                    <a:cubicBezTo>
                      <a:pt x="0" y="0"/>
                      <a:pt x="40" y="4"/>
                      <a:pt x="89" y="4"/>
                    </a:cubicBezTo>
                    <a:cubicBezTo>
                      <a:pt x="692" y="4"/>
                      <a:pt x="692" y="4"/>
                      <a:pt x="692" y="4"/>
                    </a:cubicBezTo>
                    <a:cubicBezTo>
                      <a:pt x="741" y="4"/>
                      <a:pt x="781" y="0"/>
                      <a:pt x="781" y="49"/>
                    </a:cubicBezTo>
                    <a:lnTo>
                      <a:pt x="781" y="158"/>
                    </a:lnTo>
                    <a:close/>
                  </a:path>
                </a:pathLst>
              </a:custGeom>
              <a:solidFill>
                <a:srgbClr val="FFFFFF"/>
              </a:solidFill>
              <a:ln w="0" cap="flat">
                <a:solidFill>
                  <a:srgbClr val="FFFFFF"/>
                </a:solidFill>
                <a:prstDash val="solid"/>
                <a:miter lim="800000"/>
                <a:headEnd/>
                <a:tailEnd/>
              </a:ln>
              <a:extLst/>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grpSp>
            <p:nvGrpSpPr>
              <p:cNvPr id="170" name="Group 169"/>
              <p:cNvGrpSpPr/>
              <p:nvPr/>
            </p:nvGrpSpPr>
            <p:grpSpPr>
              <a:xfrm>
                <a:off x="1485326" y="4391345"/>
                <a:ext cx="912125" cy="196129"/>
                <a:chOff x="685800" y="4897015"/>
                <a:chExt cx="2600749" cy="559224"/>
              </a:xfrm>
            </p:grpSpPr>
            <p:sp>
              <p:nvSpPr>
                <p:cNvPr id="171" name="Rectangle 13"/>
                <p:cNvSpPr>
                  <a:spLocks noChangeArrowheads="1"/>
                </p:cNvSpPr>
                <p:nvPr/>
              </p:nvSpPr>
              <p:spPr bwMode="auto">
                <a:xfrm>
                  <a:off x="685800" y="4905376"/>
                  <a:ext cx="85725" cy="55086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72" name="Rectangle 14"/>
                <p:cNvSpPr>
                  <a:spLocks noChangeArrowheads="1"/>
                </p:cNvSpPr>
                <p:nvPr/>
              </p:nvSpPr>
              <p:spPr bwMode="auto">
                <a:xfrm>
                  <a:off x="3199236" y="4897015"/>
                  <a:ext cx="87313" cy="546099"/>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73" name="Rectangle 17"/>
                <p:cNvSpPr>
                  <a:spLocks noChangeArrowheads="1"/>
                </p:cNvSpPr>
                <p:nvPr/>
              </p:nvSpPr>
              <p:spPr bwMode="auto">
                <a:xfrm>
                  <a:off x="2547196" y="5214303"/>
                  <a:ext cx="546099" cy="79375"/>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74" name="Rectangle 18"/>
                <p:cNvSpPr>
                  <a:spLocks noChangeArrowheads="1"/>
                </p:cNvSpPr>
                <p:nvPr/>
              </p:nvSpPr>
              <p:spPr bwMode="auto">
                <a:xfrm>
                  <a:off x="2547196" y="5031315"/>
                  <a:ext cx="546099" cy="8731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grpSp>
        </p:grpSp>
        <p:sp>
          <p:nvSpPr>
            <p:cNvPr id="158" name="TextBox 157"/>
            <p:cNvSpPr txBox="1"/>
            <p:nvPr/>
          </p:nvSpPr>
          <p:spPr>
            <a:xfrm>
              <a:off x="6183033" y="1742974"/>
              <a:ext cx="1159714" cy="557421"/>
            </a:xfrm>
            <a:prstGeom prst="rect">
              <a:avLst/>
            </a:prstGeom>
            <a:noFill/>
          </p:spPr>
          <p:txBody>
            <a:bodyPr wrap="square" lIns="110996" tIns="55497" rIns="110996" bIns="55497" rtlCol="0">
              <a:spAutoFit/>
            </a:bodyPr>
            <a:lstStyle/>
            <a:p>
              <a:pPr defTabSz="932681">
                <a:defRPr/>
              </a:pPr>
              <a:r>
                <a:rPr lang="en-US" sz="1399" kern="0" dirty="0">
                  <a:solidFill>
                    <a:srgbClr val="FFFFFF"/>
                  </a:solidFill>
                </a:rPr>
                <a:t>System Center </a:t>
              </a:r>
            </a:p>
            <a:p>
              <a:pPr defTabSz="932681">
                <a:defRPr/>
              </a:pPr>
              <a:r>
                <a:rPr lang="en-US" sz="1399" kern="0" dirty="0">
                  <a:solidFill>
                    <a:srgbClr val="FFFFFF"/>
                  </a:solidFill>
                </a:rPr>
                <a:t>Virtual Machine</a:t>
              </a:r>
            </a:p>
            <a:p>
              <a:pPr defTabSz="932681">
                <a:defRPr/>
              </a:pPr>
              <a:r>
                <a:rPr lang="en-US" sz="1399" kern="0" dirty="0">
                  <a:solidFill>
                    <a:srgbClr val="FFFFFF"/>
                  </a:solidFill>
                </a:rPr>
                <a:t>Manager</a:t>
              </a:r>
            </a:p>
          </p:txBody>
        </p:sp>
        <p:sp>
          <p:nvSpPr>
            <p:cNvPr id="159" name="Freeform 5"/>
            <p:cNvSpPr>
              <a:spLocks noEditPoints="1"/>
            </p:cNvSpPr>
            <p:nvPr/>
          </p:nvSpPr>
          <p:spPr bwMode="auto">
            <a:xfrm>
              <a:off x="5826233" y="1653392"/>
              <a:ext cx="377442" cy="722857"/>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rgbClr val="FFFFFF"/>
            </a:solidFill>
            <a:ln w="12700" cap="flat" cmpd="sng">
              <a:solidFill>
                <a:srgbClr val="FFFFFF"/>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60" name="TextBox 159"/>
            <p:cNvSpPr txBox="1"/>
            <p:nvPr/>
          </p:nvSpPr>
          <p:spPr>
            <a:xfrm>
              <a:off x="7807041" y="1679895"/>
              <a:ext cx="441890" cy="240752"/>
            </a:xfrm>
            <a:prstGeom prst="rect">
              <a:avLst/>
            </a:prstGeom>
            <a:noFill/>
          </p:spPr>
          <p:txBody>
            <a:bodyPr wrap="square" lIns="110996" tIns="55497" rIns="110996" bIns="55497" rtlCol="0">
              <a:spAutoFit/>
            </a:bodyPr>
            <a:lstStyle/>
            <a:p>
              <a:pPr defTabSz="932681">
                <a:defRPr/>
              </a:pPr>
              <a:r>
                <a:rPr lang="en-US" sz="1399" b="1" kern="0" dirty="0">
                  <a:solidFill>
                    <a:srgbClr val="0072C6"/>
                  </a:solidFill>
                </a:rPr>
                <a:t>AD</a:t>
              </a:r>
            </a:p>
          </p:txBody>
        </p:sp>
        <p:sp>
          <p:nvSpPr>
            <p:cNvPr id="161" name="TextBox 160"/>
            <p:cNvSpPr txBox="1"/>
            <p:nvPr/>
          </p:nvSpPr>
          <p:spPr>
            <a:xfrm>
              <a:off x="7807041" y="1896997"/>
              <a:ext cx="441890" cy="240752"/>
            </a:xfrm>
            <a:prstGeom prst="rect">
              <a:avLst/>
            </a:prstGeom>
            <a:noFill/>
          </p:spPr>
          <p:txBody>
            <a:bodyPr wrap="square" lIns="110996" tIns="55497" rIns="110996" bIns="55497" rtlCol="0">
              <a:spAutoFit/>
            </a:bodyPr>
            <a:lstStyle/>
            <a:p>
              <a:pPr defTabSz="932681">
                <a:defRPr/>
              </a:pPr>
              <a:r>
                <a:rPr lang="en-US" sz="1399" b="1" kern="0" dirty="0">
                  <a:solidFill>
                    <a:srgbClr val="0072C6"/>
                  </a:solidFill>
                </a:rPr>
                <a:t>SQL</a:t>
              </a:r>
            </a:p>
          </p:txBody>
        </p:sp>
        <p:sp>
          <p:nvSpPr>
            <p:cNvPr id="162" name="TextBox 161"/>
            <p:cNvSpPr txBox="1"/>
            <p:nvPr/>
          </p:nvSpPr>
          <p:spPr>
            <a:xfrm>
              <a:off x="7807041" y="2114100"/>
              <a:ext cx="453761" cy="240752"/>
            </a:xfrm>
            <a:prstGeom prst="rect">
              <a:avLst/>
            </a:prstGeom>
            <a:noFill/>
          </p:spPr>
          <p:txBody>
            <a:bodyPr wrap="square" lIns="110996" tIns="55497" rIns="110996" bIns="55497" rtlCol="0">
              <a:spAutoFit/>
            </a:bodyPr>
            <a:lstStyle/>
            <a:p>
              <a:pPr defTabSz="932681">
                <a:defRPr/>
              </a:pPr>
              <a:r>
                <a:rPr lang="en-US" sz="1399" b="1" kern="0" dirty="0">
                  <a:solidFill>
                    <a:srgbClr val="0072C6"/>
                  </a:solidFill>
                </a:rPr>
                <a:t>LOB</a:t>
              </a:r>
            </a:p>
          </p:txBody>
        </p:sp>
        <p:cxnSp>
          <p:nvCxnSpPr>
            <p:cNvPr id="85" name="Straight Arrow Connector 84"/>
            <p:cNvCxnSpPr/>
            <p:nvPr/>
          </p:nvCxnSpPr>
          <p:spPr>
            <a:xfrm flipV="1">
              <a:off x="3582206" y="2011364"/>
              <a:ext cx="2140085" cy="1109758"/>
            </a:xfrm>
            <a:prstGeom prst="straightConnector1">
              <a:avLst/>
            </a:prstGeom>
            <a:ln w="5715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8" name="Group 87"/>
            <p:cNvGrpSpPr/>
            <p:nvPr/>
          </p:nvGrpSpPr>
          <p:grpSpPr>
            <a:xfrm rot="19915922">
              <a:off x="4599027" y="2431146"/>
              <a:ext cx="279330" cy="183933"/>
              <a:chOff x="5416944" y="3344862"/>
              <a:chExt cx="1028279" cy="677101"/>
            </a:xfrm>
          </p:grpSpPr>
          <p:sp>
            <p:nvSpPr>
              <p:cNvPr id="89" name="Rectangle 88"/>
              <p:cNvSpPr/>
              <p:nvPr/>
            </p:nvSpPr>
            <p:spPr bwMode="auto">
              <a:xfrm>
                <a:off x="5416944" y="3344862"/>
                <a:ext cx="1028279" cy="677101"/>
              </a:xfrm>
              <a:prstGeom prst="rect">
                <a:avLst/>
              </a:prstGeom>
              <a:solidFill>
                <a:schemeClr val="bg1"/>
              </a:solidFill>
              <a:ln w="508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GB" sz="2000" dirty="0">
                  <a:gradFill>
                    <a:gsLst>
                      <a:gs pos="0">
                        <a:srgbClr val="FFFFFF"/>
                      </a:gs>
                      <a:gs pos="100000">
                        <a:srgbClr val="FFFFFF"/>
                      </a:gs>
                    </a:gsLst>
                    <a:lin ang="5400000" scaled="0"/>
                  </a:gradFill>
                </a:endParaRPr>
              </a:p>
            </p:txBody>
          </p:sp>
          <p:grpSp>
            <p:nvGrpSpPr>
              <p:cNvPr id="90" name="Group 89"/>
              <p:cNvGrpSpPr/>
              <p:nvPr/>
            </p:nvGrpSpPr>
            <p:grpSpPr>
              <a:xfrm>
                <a:off x="5451552" y="3480839"/>
                <a:ext cx="959063" cy="402846"/>
                <a:chOff x="5451552" y="3480839"/>
                <a:chExt cx="959063" cy="402846"/>
              </a:xfrm>
            </p:grpSpPr>
            <p:cxnSp>
              <p:nvCxnSpPr>
                <p:cNvPr id="91" name="Straight Connector 90"/>
                <p:cNvCxnSpPr/>
                <p:nvPr/>
              </p:nvCxnSpPr>
              <p:spPr>
                <a:xfrm>
                  <a:off x="5451552" y="3683413"/>
                  <a:ext cx="332752"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5763339" y="3480839"/>
                  <a:ext cx="133920" cy="204954"/>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5871473" y="3480839"/>
                  <a:ext cx="151689" cy="402846"/>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V="1">
                  <a:off x="6072366" y="3683413"/>
                  <a:ext cx="338249" cy="17"/>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a:off x="6008330" y="3677014"/>
                  <a:ext cx="90046" cy="204109"/>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96" name="Group 95"/>
          <p:cNvGrpSpPr/>
          <p:nvPr/>
        </p:nvGrpSpPr>
        <p:grpSpPr>
          <a:xfrm rot="1285364">
            <a:off x="6255441" y="4846852"/>
            <a:ext cx="379854" cy="250126"/>
            <a:chOff x="5416944" y="3344862"/>
            <a:chExt cx="1028279" cy="677101"/>
          </a:xfrm>
        </p:grpSpPr>
        <p:sp>
          <p:nvSpPr>
            <p:cNvPr id="97" name="Rectangle 96"/>
            <p:cNvSpPr/>
            <p:nvPr/>
          </p:nvSpPr>
          <p:spPr bwMode="auto">
            <a:xfrm>
              <a:off x="5416944" y="3344862"/>
              <a:ext cx="1028279" cy="677101"/>
            </a:xfrm>
            <a:prstGeom prst="rect">
              <a:avLst/>
            </a:prstGeom>
            <a:solidFill>
              <a:schemeClr val="bg1"/>
            </a:solidFill>
            <a:ln w="508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GB" sz="2000" dirty="0">
                <a:gradFill>
                  <a:gsLst>
                    <a:gs pos="0">
                      <a:srgbClr val="FFFFFF"/>
                    </a:gs>
                    <a:gs pos="100000">
                      <a:srgbClr val="FFFFFF"/>
                    </a:gs>
                  </a:gsLst>
                  <a:lin ang="5400000" scaled="0"/>
                </a:gradFill>
              </a:endParaRPr>
            </a:p>
          </p:txBody>
        </p:sp>
        <p:grpSp>
          <p:nvGrpSpPr>
            <p:cNvPr id="98" name="Group 97"/>
            <p:cNvGrpSpPr/>
            <p:nvPr/>
          </p:nvGrpSpPr>
          <p:grpSpPr>
            <a:xfrm>
              <a:off x="5451552" y="3480839"/>
              <a:ext cx="959063" cy="402846"/>
              <a:chOff x="5451552" y="3480839"/>
              <a:chExt cx="959063" cy="402846"/>
            </a:xfrm>
          </p:grpSpPr>
          <p:cxnSp>
            <p:nvCxnSpPr>
              <p:cNvPr id="99" name="Straight Connector 98"/>
              <p:cNvCxnSpPr/>
              <p:nvPr/>
            </p:nvCxnSpPr>
            <p:spPr>
              <a:xfrm>
                <a:off x="5451552" y="3683413"/>
                <a:ext cx="332752"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5763339" y="3480839"/>
                <a:ext cx="133920" cy="204954"/>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5871473" y="3480839"/>
                <a:ext cx="151689" cy="402846"/>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V="1">
                <a:off x="6072366" y="3683413"/>
                <a:ext cx="338249" cy="17"/>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a:off x="6008330" y="3677014"/>
                <a:ext cx="90046" cy="204109"/>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114" name="Elbow Connector 113"/>
          <p:cNvCxnSpPr>
            <a:stCxn id="143" idx="2"/>
            <a:endCxn id="151" idx="2"/>
          </p:cNvCxnSpPr>
          <p:nvPr/>
        </p:nvCxnSpPr>
        <p:spPr>
          <a:xfrm rot="16200000" flipH="1">
            <a:off x="1728940" y="3641316"/>
            <a:ext cx="1741242" cy="12036"/>
          </a:xfrm>
          <a:prstGeom prst="bentConnector4">
            <a:avLst>
              <a:gd name="adj1" fmla="val 67312"/>
              <a:gd name="adj2" fmla="val -4600136"/>
            </a:avLst>
          </a:prstGeom>
          <a:noFill/>
          <a:ln w="60325" cap="flat" cmpd="sng" algn="ctr">
            <a:solidFill>
              <a:schemeClr val="tx1"/>
            </a:solidFill>
            <a:prstDash val="sysDash"/>
            <a:headEnd type="none"/>
            <a:tailEnd type="triangle"/>
          </a:ln>
          <a:effectLst/>
        </p:spPr>
      </p:cxnSp>
      <p:sp>
        <p:nvSpPr>
          <p:cNvPr id="122" name="TextBox 121"/>
          <p:cNvSpPr txBox="1"/>
          <p:nvPr/>
        </p:nvSpPr>
        <p:spPr>
          <a:xfrm>
            <a:off x="920221" y="3199531"/>
            <a:ext cx="1622110" cy="542965"/>
          </a:xfrm>
          <a:prstGeom prst="rect">
            <a:avLst/>
          </a:prstGeom>
          <a:noFill/>
        </p:spPr>
        <p:txBody>
          <a:bodyPr wrap="square" lIns="110996" tIns="55497" rIns="110996" bIns="55497" rtlCol="0">
            <a:spAutoFit/>
          </a:bodyPr>
          <a:lstStyle/>
          <a:p>
            <a:pPr algn="r" defTabSz="932681">
              <a:defRPr/>
            </a:pPr>
            <a:r>
              <a:rPr lang="en-US" sz="1400" kern="0" dirty="0">
                <a:gradFill>
                  <a:gsLst>
                    <a:gs pos="0">
                      <a:schemeClr val="tx1"/>
                    </a:gs>
                    <a:gs pos="100000">
                      <a:schemeClr val="tx1"/>
                    </a:gs>
                  </a:gsLst>
                  <a:lin ang="0" scaled="0"/>
                </a:gradFill>
              </a:rPr>
              <a:t>13. Execute </a:t>
            </a:r>
            <a:r>
              <a:rPr lang="en-US" sz="1400" kern="0" dirty="0" smtClean="0">
                <a:gradFill>
                  <a:gsLst>
                    <a:gs pos="0">
                      <a:schemeClr val="tx1"/>
                    </a:gs>
                    <a:gs pos="100000">
                      <a:schemeClr val="tx1"/>
                    </a:gs>
                  </a:gsLst>
                  <a:lin ang="0" scaled="0"/>
                </a:gradFill>
              </a:rPr>
              <a:t>recovery </a:t>
            </a:r>
            <a:r>
              <a:rPr lang="en-US" sz="1400" kern="0" dirty="0">
                <a:gradFill>
                  <a:gsLst>
                    <a:gs pos="0">
                      <a:schemeClr val="tx1"/>
                    </a:gs>
                    <a:gs pos="100000">
                      <a:schemeClr val="tx1"/>
                    </a:gs>
                  </a:gsLst>
                  <a:lin ang="0" scaled="0"/>
                </a:gradFill>
              </a:rPr>
              <a:t>p</a:t>
            </a:r>
            <a:r>
              <a:rPr lang="en-US" sz="1400" kern="0" dirty="0" smtClean="0">
                <a:gradFill>
                  <a:gsLst>
                    <a:gs pos="0">
                      <a:schemeClr val="tx1"/>
                    </a:gs>
                    <a:gs pos="100000">
                      <a:schemeClr val="tx1"/>
                    </a:gs>
                  </a:gsLst>
                  <a:lin ang="0" scaled="0"/>
                </a:gradFill>
              </a:rPr>
              <a:t>lan</a:t>
            </a:r>
            <a:endParaRPr lang="en-US" sz="1400" kern="0" dirty="0">
              <a:gradFill>
                <a:gsLst>
                  <a:gs pos="0">
                    <a:schemeClr val="tx1"/>
                  </a:gs>
                  <a:gs pos="100000">
                    <a:schemeClr val="tx1"/>
                  </a:gs>
                </a:gsLst>
                <a:lin ang="0" scaled="0"/>
              </a:gradFill>
            </a:endParaRPr>
          </a:p>
        </p:txBody>
      </p:sp>
      <p:grpSp>
        <p:nvGrpSpPr>
          <p:cNvPr id="104" name="Group 103"/>
          <p:cNvGrpSpPr/>
          <p:nvPr/>
        </p:nvGrpSpPr>
        <p:grpSpPr>
          <a:xfrm>
            <a:off x="10501112" y="5041293"/>
            <a:ext cx="1030421" cy="917858"/>
            <a:chOff x="7718241" y="3706721"/>
            <a:chExt cx="757731" cy="674957"/>
          </a:xfrm>
        </p:grpSpPr>
        <p:grpSp>
          <p:nvGrpSpPr>
            <p:cNvPr id="105" name="Group 104"/>
            <p:cNvGrpSpPr/>
            <p:nvPr/>
          </p:nvGrpSpPr>
          <p:grpSpPr>
            <a:xfrm>
              <a:off x="7718241" y="3720728"/>
              <a:ext cx="757731" cy="635606"/>
              <a:chOff x="1413912" y="3757526"/>
              <a:chExt cx="1030567" cy="864469"/>
            </a:xfrm>
          </p:grpSpPr>
          <p:sp>
            <p:nvSpPr>
              <p:cNvPr id="109" name="Freeform 9"/>
              <p:cNvSpPr>
                <a:spLocks/>
              </p:cNvSpPr>
              <p:nvPr/>
            </p:nvSpPr>
            <p:spPr bwMode="auto">
              <a:xfrm>
                <a:off x="1413912" y="4052610"/>
                <a:ext cx="1030567" cy="277824"/>
              </a:xfrm>
              <a:custGeom>
                <a:avLst/>
                <a:gdLst>
                  <a:gd name="T0" fmla="*/ 781 w 781"/>
                  <a:gd name="T1" fmla="*/ 158 h 210"/>
                  <a:gd name="T2" fmla="*/ 692 w 781"/>
                  <a:gd name="T3" fmla="*/ 210 h 210"/>
                  <a:gd name="T4" fmla="*/ 89 w 781"/>
                  <a:gd name="T5" fmla="*/ 210 h 210"/>
                  <a:gd name="T6" fmla="*/ 0 w 781"/>
                  <a:gd name="T7" fmla="*/ 158 h 210"/>
                  <a:gd name="T8" fmla="*/ 0 w 781"/>
                  <a:gd name="T9" fmla="*/ 49 h 210"/>
                  <a:gd name="T10" fmla="*/ 89 w 781"/>
                  <a:gd name="T11" fmla="*/ 4 h 210"/>
                  <a:gd name="T12" fmla="*/ 692 w 781"/>
                  <a:gd name="T13" fmla="*/ 4 h 210"/>
                  <a:gd name="T14" fmla="*/ 781 w 781"/>
                  <a:gd name="T15" fmla="*/ 49 h 210"/>
                  <a:gd name="T16" fmla="*/ 781 w 781"/>
                  <a:gd name="T17" fmla="*/ 15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1" h="210">
                    <a:moveTo>
                      <a:pt x="781" y="158"/>
                    </a:moveTo>
                    <a:cubicBezTo>
                      <a:pt x="781" y="207"/>
                      <a:pt x="741" y="210"/>
                      <a:pt x="692" y="210"/>
                    </a:cubicBezTo>
                    <a:cubicBezTo>
                      <a:pt x="89" y="210"/>
                      <a:pt x="89" y="210"/>
                      <a:pt x="89" y="210"/>
                    </a:cubicBezTo>
                    <a:cubicBezTo>
                      <a:pt x="40" y="210"/>
                      <a:pt x="0" y="207"/>
                      <a:pt x="0" y="158"/>
                    </a:cubicBezTo>
                    <a:cubicBezTo>
                      <a:pt x="0" y="49"/>
                      <a:pt x="0" y="49"/>
                      <a:pt x="0" y="49"/>
                    </a:cubicBezTo>
                    <a:cubicBezTo>
                      <a:pt x="0" y="0"/>
                      <a:pt x="40" y="4"/>
                      <a:pt x="89" y="4"/>
                    </a:cubicBezTo>
                    <a:cubicBezTo>
                      <a:pt x="692" y="4"/>
                      <a:pt x="692" y="4"/>
                      <a:pt x="692" y="4"/>
                    </a:cubicBezTo>
                    <a:cubicBezTo>
                      <a:pt x="741" y="4"/>
                      <a:pt x="781" y="0"/>
                      <a:pt x="781" y="49"/>
                    </a:cubicBezTo>
                    <a:lnTo>
                      <a:pt x="781" y="158"/>
                    </a:lnTo>
                    <a:close/>
                  </a:path>
                </a:pathLst>
              </a:custGeom>
              <a:solidFill>
                <a:schemeClr val="bg1"/>
              </a:solidFill>
              <a:ln w="0" cap="flat">
                <a:solidFill>
                  <a:srgbClr val="FFFFFF"/>
                </a:solidFill>
                <a:prstDash val="solid"/>
                <a:miter lim="800000"/>
                <a:headEnd/>
                <a:tailEnd/>
              </a:ln>
              <a:extLst/>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10" name="Freeform 10"/>
              <p:cNvSpPr>
                <a:spLocks/>
              </p:cNvSpPr>
              <p:nvPr/>
            </p:nvSpPr>
            <p:spPr bwMode="auto">
              <a:xfrm>
                <a:off x="1413912" y="3757526"/>
                <a:ext cx="1030567" cy="277824"/>
              </a:xfrm>
              <a:custGeom>
                <a:avLst/>
                <a:gdLst>
                  <a:gd name="T0" fmla="*/ 781 w 781"/>
                  <a:gd name="T1" fmla="*/ 158 h 210"/>
                  <a:gd name="T2" fmla="*/ 692 w 781"/>
                  <a:gd name="T3" fmla="*/ 210 h 210"/>
                  <a:gd name="T4" fmla="*/ 89 w 781"/>
                  <a:gd name="T5" fmla="*/ 210 h 210"/>
                  <a:gd name="T6" fmla="*/ 0 w 781"/>
                  <a:gd name="T7" fmla="*/ 158 h 210"/>
                  <a:gd name="T8" fmla="*/ 0 w 781"/>
                  <a:gd name="T9" fmla="*/ 49 h 210"/>
                  <a:gd name="T10" fmla="*/ 89 w 781"/>
                  <a:gd name="T11" fmla="*/ 4 h 210"/>
                  <a:gd name="T12" fmla="*/ 692 w 781"/>
                  <a:gd name="T13" fmla="*/ 4 h 210"/>
                  <a:gd name="T14" fmla="*/ 781 w 781"/>
                  <a:gd name="T15" fmla="*/ 49 h 210"/>
                  <a:gd name="T16" fmla="*/ 781 w 781"/>
                  <a:gd name="T17" fmla="*/ 15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1" h="210">
                    <a:moveTo>
                      <a:pt x="781" y="158"/>
                    </a:moveTo>
                    <a:cubicBezTo>
                      <a:pt x="781" y="207"/>
                      <a:pt x="741" y="210"/>
                      <a:pt x="692" y="210"/>
                    </a:cubicBezTo>
                    <a:cubicBezTo>
                      <a:pt x="89" y="210"/>
                      <a:pt x="89" y="210"/>
                      <a:pt x="89" y="210"/>
                    </a:cubicBezTo>
                    <a:cubicBezTo>
                      <a:pt x="40" y="210"/>
                      <a:pt x="0" y="207"/>
                      <a:pt x="0" y="158"/>
                    </a:cubicBezTo>
                    <a:cubicBezTo>
                      <a:pt x="0" y="49"/>
                      <a:pt x="0" y="49"/>
                      <a:pt x="0" y="49"/>
                    </a:cubicBezTo>
                    <a:cubicBezTo>
                      <a:pt x="0" y="0"/>
                      <a:pt x="40" y="4"/>
                      <a:pt x="89" y="4"/>
                    </a:cubicBezTo>
                    <a:cubicBezTo>
                      <a:pt x="692" y="4"/>
                      <a:pt x="692" y="4"/>
                      <a:pt x="692" y="4"/>
                    </a:cubicBezTo>
                    <a:cubicBezTo>
                      <a:pt x="741" y="4"/>
                      <a:pt x="781" y="0"/>
                      <a:pt x="781" y="49"/>
                    </a:cubicBezTo>
                    <a:lnTo>
                      <a:pt x="781" y="158"/>
                    </a:lnTo>
                    <a:close/>
                  </a:path>
                </a:pathLst>
              </a:custGeom>
              <a:solidFill>
                <a:schemeClr val="bg1"/>
              </a:solidFill>
              <a:ln w="0" cap="flat">
                <a:solidFill>
                  <a:srgbClr val="FFFFFF"/>
                </a:solidFill>
                <a:prstDash val="solid"/>
                <a:miter lim="800000"/>
                <a:headEnd/>
                <a:tailEnd/>
              </a:ln>
              <a:extLst/>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grpSp>
            <p:nvGrpSpPr>
              <p:cNvPr id="111" name="Group 110"/>
              <p:cNvGrpSpPr/>
              <p:nvPr/>
            </p:nvGrpSpPr>
            <p:grpSpPr>
              <a:xfrm>
                <a:off x="1484014" y="3794829"/>
                <a:ext cx="918101" cy="202105"/>
                <a:chOff x="685800" y="4027488"/>
                <a:chExt cx="2617788" cy="576263"/>
              </a:xfrm>
            </p:grpSpPr>
            <p:sp>
              <p:nvSpPr>
                <p:cNvPr id="126" name="Rectangle 11"/>
                <p:cNvSpPr>
                  <a:spLocks noChangeArrowheads="1"/>
                </p:cNvSpPr>
                <p:nvPr/>
              </p:nvSpPr>
              <p:spPr bwMode="auto">
                <a:xfrm>
                  <a:off x="685800" y="4052888"/>
                  <a:ext cx="85725" cy="55086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27" name="Rectangle 12"/>
                <p:cNvSpPr>
                  <a:spLocks noChangeArrowheads="1"/>
                </p:cNvSpPr>
                <p:nvPr/>
              </p:nvSpPr>
              <p:spPr bwMode="auto">
                <a:xfrm>
                  <a:off x="3213100" y="4027488"/>
                  <a:ext cx="90488" cy="546100"/>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28" name="Rectangle 15"/>
                <p:cNvSpPr>
                  <a:spLocks noChangeArrowheads="1"/>
                </p:cNvSpPr>
                <p:nvPr/>
              </p:nvSpPr>
              <p:spPr bwMode="auto">
                <a:xfrm>
                  <a:off x="2535238" y="4400551"/>
                  <a:ext cx="546100" cy="79375"/>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29" name="Rectangle 16"/>
                <p:cNvSpPr>
                  <a:spLocks noChangeArrowheads="1"/>
                </p:cNvSpPr>
                <p:nvPr/>
              </p:nvSpPr>
              <p:spPr bwMode="auto">
                <a:xfrm>
                  <a:off x="2535238" y="4200526"/>
                  <a:ext cx="546100" cy="8731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grpSp>
          <p:grpSp>
            <p:nvGrpSpPr>
              <p:cNvPr id="112" name="Group 111"/>
              <p:cNvGrpSpPr/>
              <p:nvPr/>
            </p:nvGrpSpPr>
            <p:grpSpPr>
              <a:xfrm>
                <a:off x="1484014" y="4093810"/>
                <a:ext cx="918101" cy="202105"/>
                <a:chOff x="685800" y="4879976"/>
                <a:chExt cx="2617788" cy="576263"/>
              </a:xfrm>
            </p:grpSpPr>
            <p:sp>
              <p:nvSpPr>
                <p:cNvPr id="120" name="Rectangle 13"/>
                <p:cNvSpPr>
                  <a:spLocks noChangeArrowheads="1"/>
                </p:cNvSpPr>
                <p:nvPr/>
              </p:nvSpPr>
              <p:spPr bwMode="auto">
                <a:xfrm>
                  <a:off x="685800" y="4905376"/>
                  <a:ext cx="85725" cy="55086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23" name="Rectangle 14"/>
                <p:cNvSpPr>
                  <a:spLocks noChangeArrowheads="1"/>
                </p:cNvSpPr>
                <p:nvPr/>
              </p:nvSpPr>
              <p:spPr bwMode="auto">
                <a:xfrm>
                  <a:off x="3216275" y="4879976"/>
                  <a:ext cx="87313" cy="546100"/>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24" name="Rectangle 17"/>
                <p:cNvSpPr>
                  <a:spLocks noChangeArrowheads="1"/>
                </p:cNvSpPr>
                <p:nvPr/>
              </p:nvSpPr>
              <p:spPr bwMode="auto">
                <a:xfrm>
                  <a:off x="2530157" y="5214303"/>
                  <a:ext cx="546099" cy="79375"/>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25" name="Rectangle 18"/>
                <p:cNvSpPr>
                  <a:spLocks noChangeArrowheads="1"/>
                </p:cNvSpPr>
                <p:nvPr/>
              </p:nvSpPr>
              <p:spPr bwMode="auto">
                <a:xfrm>
                  <a:off x="2530157" y="5006346"/>
                  <a:ext cx="546099" cy="8731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grpSp>
          <p:sp>
            <p:nvSpPr>
              <p:cNvPr id="113" name="Freeform 9"/>
              <p:cNvSpPr>
                <a:spLocks/>
              </p:cNvSpPr>
              <p:nvPr/>
            </p:nvSpPr>
            <p:spPr bwMode="auto">
              <a:xfrm>
                <a:off x="1413912" y="4344171"/>
                <a:ext cx="1030567" cy="277824"/>
              </a:xfrm>
              <a:custGeom>
                <a:avLst/>
                <a:gdLst>
                  <a:gd name="T0" fmla="*/ 781 w 781"/>
                  <a:gd name="T1" fmla="*/ 158 h 210"/>
                  <a:gd name="T2" fmla="*/ 692 w 781"/>
                  <a:gd name="T3" fmla="*/ 210 h 210"/>
                  <a:gd name="T4" fmla="*/ 89 w 781"/>
                  <a:gd name="T5" fmla="*/ 210 h 210"/>
                  <a:gd name="T6" fmla="*/ 0 w 781"/>
                  <a:gd name="T7" fmla="*/ 158 h 210"/>
                  <a:gd name="T8" fmla="*/ 0 w 781"/>
                  <a:gd name="T9" fmla="*/ 49 h 210"/>
                  <a:gd name="T10" fmla="*/ 89 w 781"/>
                  <a:gd name="T11" fmla="*/ 4 h 210"/>
                  <a:gd name="T12" fmla="*/ 692 w 781"/>
                  <a:gd name="T13" fmla="*/ 4 h 210"/>
                  <a:gd name="T14" fmla="*/ 781 w 781"/>
                  <a:gd name="T15" fmla="*/ 49 h 210"/>
                  <a:gd name="T16" fmla="*/ 781 w 781"/>
                  <a:gd name="T17" fmla="*/ 15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1" h="210">
                    <a:moveTo>
                      <a:pt x="781" y="158"/>
                    </a:moveTo>
                    <a:cubicBezTo>
                      <a:pt x="781" y="207"/>
                      <a:pt x="741" y="210"/>
                      <a:pt x="692" y="210"/>
                    </a:cubicBezTo>
                    <a:cubicBezTo>
                      <a:pt x="89" y="210"/>
                      <a:pt x="89" y="210"/>
                      <a:pt x="89" y="210"/>
                    </a:cubicBezTo>
                    <a:cubicBezTo>
                      <a:pt x="40" y="210"/>
                      <a:pt x="0" y="207"/>
                      <a:pt x="0" y="158"/>
                    </a:cubicBezTo>
                    <a:cubicBezTo>
                      <a:pt x="0" y="49"/>
                      <a:pt x="0" y="49"/>
                      <a:pt x="0" y="49"/>
                    </a:cubicBezTo>
                    <a:cubicBezTo>
                      <a:pt x="0" y="0"/>
                      <a:pt x="40" y="4"/>
                      <a:pt x="89" y="4"/>
                    </a:cubicBezTo>
                    <a:cubicBezTo>
                      <a:pt x="692" y="4"/>
                      <a:pt x="692" y="4"/>
                      <a:pt x="692" y="4"/>
                    </a:cubicBezTo>
                    <a:cubicBezTo>
                      <a:pt x="741" y="4"/>
                      <a:pt x="781" y="0"/>
                      <a:pt x="781" y="49"/>
                    </a:cubicBezTo>
                    <a:lnTo>
                      <a:pt x="781" y="158"/>
                    </a:lnTo>
                    <a:close/>
                  </a:path>
                </a:pathLst>
              </a:custGeom>
              <a:solidFill>
                <a:schemeClr val="bg1"/>
              </a:solidFill>
              <a:ln w="0" cap="flat">
                <a:solidFill>
                  <a:srgbClr val="FFFFFF"/>
                </a:solidFill>
                <a:prstDash val="solid"/>
                <a:miter lim="800000"/>
                <a:headEnd/>
                <a:tailEnd/>
              </a:ln>
              <a:extLst/>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grpSp>
            <p:nvGrpSpPr>
              <p:cNvPr id="115" name="Group 114"/>
              <p:cNvGrpSpPr/>
              <p:nvPr/>
            </p:nvGrpSpPr>
            <p:grpSpPr>
              <a:xfrm>
                <a:off x="1485326" y="4391345"/>
                <a:ext cx="912125" cy="196129"/>
                <a:chOff x="685800" y="4897015"/>
                <a:chExt cx="2600749" cy="559224"/>
              </a:xfrm>
            </p:grpSpPr>
            <p:sp>
              <p:nvSpPr>
                <p:cNvPr id="116" name="Rectangle 13"/>
                <p:cNvSpPr>
                  <a:spLocks noChangeArrowheads="1"/>
                </p:cNvSpPr>
                <p:nvPr/>
              </p:nvSpPr>
              <p:spPr bwMode="auto">
                <a:xfrm>
                  <a:off x="685800" y="4905376"/>
                  <a:ext cx="85725" cy="55086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17" name="Rectangle 14"/>
                <p:cNvSpPr>
                  <a:spLocks noChangeArrowheads="1"/>
                </p:cNvSpPr>
                <p:nvPr/>
              </p:nvSpPr>
              <p:spPr bwMode="auto">
                <a:xfrm>
                  <a:off x="3199236" y="4897015"/>
                  <a:ext cx="87313" cy="546099"/>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18" name="Rectangle 17"/>
                <p:cNvSpPr>
                  <a:spLocks noChangeArrowheads="1"/>
                </p:cNvSpPr>
                <p:nvPr/>
              </p:nvSpPr>
              <p:spPr bwMode="auto">
                <a:xfrm>
                  <a:off x="2547196" y="5214303"/>
                  <a:ext cx="546099" cy="79375"/>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19" name="Rectangle 18"/>
                <p:cNvSpPr>
                  <a:spLocks noChangeArrowheads="1"/>
                </p:cNvSpPr>
                <p:nvPr/>
              </p:nvSpPr>
              <p:spPr bwMode="auto">
                <a:xfrm>
                  <a:off x="2547196" y="5031315"/>
                  <a:ext cx="546099" cy="8731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grpSp>
        </p:grpSp>
        <p:sp>
          <p:nvSpPr>
            <p:cNvPr id="106" name="TextBox 105"/>
            <p:cNvSpPr txBox="1"/>
            <p:nvPr/>
          </p:nvSpPr>
          <p:spPr>
            <a:xfrm>
              <a:off x="7804802" y="3706721"/>
              <a:ext cx="441890" cy="240752"/>
            </a:xfrm>
            <a:prstGeom prst="rect">
              <a:avLst/>
            </a:prstGeom>
            <a:noFill/>
          </p:spPr>
          <p:txBody>
            <a:bodyPr wrap="square" lIns="110996" tIns="55497" rIns="110996" bIns="55497" rtlCol="0">
              <a:spAutoFit/>
            </a:bodyPr>
            <a:lstStyle/>
            <a:p>
              <a:pPr defTabSz="932681">
                <a:defRPr/>
              </a:pPr>
              <a:r>
                <a:rPr lang="en-US" sz="1399" b="1" kern="0" dirty="0">
                  <a:solidFill>
                    <a:srgbClr val="0072C6"/>
                  </a:solidFill>
                </a:rPr>
                <a:t>AD</a:t>
              </a:r>
            </a:p>
          </p:txBody>
        </p:sp>
        <p:sp>
          <p:nvSpPr>
            <p:cNvPr id="107" name="TextBox 106"/>
            <p:cNvSpPr txBox="1"/>
            <p:nvPr/>
          </p:nvSpPr>
          <p:spPr>
            <a:xfrm>
              <a:off x="7804802" y="3923823"/>
              <a:ext cx="441890" cy="240752"/>
            </a:xfrm>
            <a:prstGeom prst="rect">
              <a:avLst/>
            </a:prstGeom>
            <a:noFill/>
          </p:spPr>
          <p:txBody>
            <a:bodyPr wrap="square" lIns="110996" tIns="55497" rIns="110996" bIns="55497" rtlCol="0">
              <a:spAutoFit/>
            </a:bodyPr>
            <a:lstStyle/>
            <a:p>
              <a:pPr defTabSz="932681">
                <a:defRPr/>
              </a:pPr>
              <a:r>
                <a:rPr lang="en-US" sz="1399" b="1" kern="0" dirty="0">
                  <a:solidFill>
                    <a:srgbClr val="0072C6"/>
                  </a:solidFill>
                </a:rPr>
                <a:t>SQL</a:t>
              </a:r>
            </a:p>
          </p:txBody>
        </p:sp>
        <p:sp>
          <p:nvSpPr>
            <p:cNvPr id="108" name="TextBox 107"/>
            <p:cNvSpPr txBox="1"/>
            <p:nvPr/>
          </p:nvSpPr>
          <p:spPr>
            <a:xfrm>
              <a:off x="7804802" y="4140926"/>
              <a:ext cx="453761" cy="240752"/>
            </a:xfrm>
            <a:prstGeom prst="rect">
              <a:avLst/>
            </a:prstGeom>
            <a:noFill/>
          </p:spPr>
          <p:txBody>
            <a:bodyPr wrap="square" lIns="110996" tIns="55497" rIns="110996" bIns="55497" rtlCol="0">
              <a:spAutoFit/>
            </a:bodyPr>
            <a:lstStyle/>
            <a:p>
              <a:pPr defTabSz="932681">
                <a:defRPr/>
              </a:pPr>
              <a:r>
                <a:rPr lang="en-US" sz="1399" b="1" kern="0" dirty="0">
                  <a:solidFill>
                    <a:srgbClr val="0072C6"/>
                  </a:solidFill>
                </a:rPr>
                <a:t>LOB</a:t>
              </a:r>
            </a:p>
          </p:txBody>
        </p:sp>
      </p:grpSp>
      <p:sp>
        <p:nvSpPr>
          <p:cNvPr id="130" name="TextBox 129"/>
          <p:cNvSpPr txBox="1"/>
          <p:nvPr/>
        </p:nvSpPr>
        <p:spPr>
          <a:xfrm>
            <a:off x="8812895" y="4195540"/>
            <a:ext cx="3367684" cy="542965"/>
          </a:xfrm>
          <a:prstGeom prst="rect">
            <a:avLst/>
          </a:prstGeom>
          <a:solidFill>
            <a:schemeClr val="bg1"/>
          </a:solidFill>
        </p:spPr>
        <p:txBody>
          <a:bodyPr wrap="square" lIns="110996" tIns="55497" rIns="110996" bIns="55497" rtlCol="0">
            <a:spAutoFit/>
          </a:bodyPr>
          <a:lstStyle/>
          <a:p>
            <a:pPr algn="r" defTabSz="932681">
              <a:defRPr/>
            </a:pPr>
            <a:r>
              <a:rPr lang="en-US" sz="1400" kern="0" dirty="0">
                <a:gradFill>
                  <a:gsLst>
                    <a:gs pos="0">
                      <a:schemeClr val="tx1"/>
                    </a:gs>
                    <a:gs pos="100000">
                      <a:schemeClr val="tx1"/>
                    </a:gs>
                  </a:gsLst>
                  <a:lin ang="0" scaled="0"/>
                </a:gradFill>
              </a:rPr>
              <a:t>14. </a:t>
            </a:r>
            <a:r>
              <a:rPr lang="en-US" sz="1400" kern="0" dirty="0" smtClean="0">
                <a:gradFill>
                  <a:gsLst>
                    <a:gs pos="0">
                      <a:schemeClr val="tx1"/>
                    </a:gs>
                    <a:gs pos="100000">
                      <a:schemeClr val="tx1"/>
                    </a:gs>
                  </a:gsLst>
                  <a:lin ang="0" scaled="0"/>
                </a:gradFill>
              </a:rPr>
              <a:t>Azure Site </a:t>
            </a:r>
            <a:r>
              <a:rPr lang="en-US" sz="1400" kern="0" dirty="0">
                <a:gradFill>
                  <a:gsLst>
                    <a:gs pos="0">
                      <a:schemeClr val="tx1"/>
                    </a:gs>
                    <a:gs pos="100000">
                      <a:schemeClr val="tx1"/>
                    </a:gs>
                  </a:gsLst>
                  <a:lin ang="0" scaled="0"/>
                </a:gradFill>
              </a:rPr>
              <a:t>Recovery </a:t>
            </a:r>
            <a:r>
              <a:rPr lang="en-US" sz="1400" kern="0" dirty="0" smtClean="0">
                <a:gradFill>
                  <a:gsLst>
                    <a:gs pos="0">
                      <a:schemeClr val="tx1"/>
                    </a:gs>
                    <a:gs pos="100000">
                      <a:schemeClr val="tx1"/>
                    </a:gs>
                  </a:gsLst>
                  <a:lin ang="0" scaled="0"/>
                </a:gradFill>
              </a:rPr>
              <a:t>orchestrates </a:t>
            </a:r>
            <a:r>
              <a:rPr lang="en-US" sz="1400" kern="0" dirty="0">
                <a:gradFill>
                  <a:gsLst>
                    <a:gs pos="0">
                      <a:schemeClr val="tx1"/>
                    </a:gs>
                    <a:gs pos="100000">
                      <a:schemeClr val="tx1"/>
                    </a:gs>
                  </a:gsLst>
                  <a:lin ang="0" scaled="0"/>
                </a:gradFill>
              </a:rPr>
              <a:t>VMs starting on s</a:t>
            </a:r>
            <a:r>
              <a:rPr lang="en-US" sz="1400" kern="0" dirty="0" smtClean="0">
                <a:gradFill>
                  <a:gsLst>
                    <a:gs pos="0">
                      <a:schemeClr val="tx1"/>
                    </a:gs>
                    <a:gs pos="100000">
                      <a:schemeClr val="tx1"/>
                    </a:gs>
                  </a:gsLst>
                  <a:lin ang="0" scaled="0"/>
                </a:gradFill>
              </a:rPr>
              <a:t>econdary </a:t>
            </a:r>
            <a:r>
              <a:rPr lang="en-US" sz="1400" kern="0" dirty="0">
                <a:gradFill>
                  <a:gsLst>
                    <a:gs pos="0">
                      <a:schemeClr val="tx1"/>
                    </a:gs>
                    <a:gs pos="100000">
                      <a:schemeClr val="tx1"/>
                    </a:gs>
                  </a:gsLst>
                  <a:lin ang="0" scaled="0"/>
                </a:gradFill>
              </a:rPr>
              <a:t>s</a:t>
            </a:r>
            <a:r>
              <a:rPr lang="en-US" sz="1400" kern="0" dirty="0" smtClean="0">
                <a:gradFill>
                  <a:gsLst>
                    <a:gs pos="0">
                      <a:schemeClr val="tx1"/>
                    </a:gs>
                    <a:gs pos="100000">
                      <a:schemeClr val="tx1"/>
                    </a:gs>
                  </a:gsLst>
                  <a:lin ang="0" scaled="0"/>
                </a:gradFill>
              </a:rPr>
              <a:t>ite</a:t>
            </a:r>
            <a:endParaRPr lang="en-US" sz="1400" kern="0" dirty="0">
              <a:gradFill>
                <a:gsLst>
                  <a:gs pos="0">
                    <a:schemeClr val="tx1"/>
                  </a:gs>
                  <a:gs pos="100000">
                    <a:schemeClr val="tx1"/>
                  </a:gs>
                </a:gsLst>
                <a:lin ang="0" scaled="0"/>
              </a:gradFill>
            </a:endParaRPr>
          </a:p>
        </p:txBody>
      </p:sp>
      <p:grpSp>
        <p:nvGrpSpPr>
          <p:cNvPr id="131" name="Group 130"/>
          <p:cNvGrpSpPr/>
          <p:nvPr/>
        </p:nvGrpSpPr>
        <p:grpSpPr>
          <a:xfrm>
            <a:off x="10496737" y="2284449"/>
            <a:ext cx="1030421" cy="917858"/>
            <a:chOff x="7718241" y="3706721"/>
            <a:chExt cx="757731" cy="674957"/>
          </a:xfrm>
        </p:grpSpPr>
        <p:grpSp>
          <p:nvGrpSpPr>
            <p:cNvPr id="132" name="Group 131"/>
            <p:cNvGrpSpPr/>
            <p:nvPr/>
          </p:nvGrpSpPr>
          <p:grpSpPr>
            <a:xfrm>
              <a:off x="7718241" y="3720728"/>
              <a:ext cx="757731" cy="635606"/>
              <a:chOff x="1413912" y="3757526"/>
              <a:chExt cx="1030567" cy="864469"/>
            </a:xfrm>
          </p:grpSpPr>
          <p:sp>
            <p:nvSpPr>
              <p:cNvPr id="136" name="Freeform 9"/>
              <p:cNvSpPr>
                <a:spLocks/>
              </p:cNvSpPr>
              <p:nvPr/>
            </p:nvSpPr>
            <p:spPr bwMode="auto">
              <a:xfrm>
                <a:off x="1413912" y="4052610"/>
                <a:ext cx="1030567" cy="277824"/>
              </a:xfrm>
              <a:custGeom>
                <a:avLst/>
                <a:gdLst>
                  <a:gd name="T0" fmla="*/ 781 w 781"/>
                  <a:gd name="T1" fmla="*/ 158 h 210"/>
                  <a:gd name="T2" fmla="*/ 692 w 781"/>
                  <a:gd name="T3" fmla="*/ 210 h 210"/>
                  <a:gd name="T4" fmla="*/ 89 w 781"/>
                  <a:gd name="T5" fmla="*/ 210 h 210"/>
                  <a:gd name="T6" fmla="*/ 0 w 781"/>
                  <a:gd name="T7" fmla="*/ 158 h 210"/>
                  <a:gd name="T8" fmla="*/ 0 w 781"/>
                  <a:gd name="T9" fmla="*/ 49 h 210"/>
                  <a:gd name="T10" fmla="*/ 89 w 781"/>
                  <a:gd name="T11" fmla="*/ 4 h 210"/>
                  <a:gd name="T12" fmla="*/ 692 w 781"/>
                  <a:gd name="T13" fmla="*/ 4 h 210"/>
                  <a:gd name="T14" fmla="*/ 781 w 781"/>
                  <a:gd name="T15" fmla="*/ 49 h 210"/>
                  <a:gd name="T16" fmla="*/ 781 w 781"/>
                  <a:gd name="T17" fmla="*/ 15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1" h="210">
                    <a:moveTo>
                      <a:pt x="781" y="158"/>
                    </a:moveTo>
                    <a:cubicBezTo>
                      <a:pt x="781" y="207"/>
                      <a:pt x="741" y="210"/>
                      <a:pt x="692" y="210"/>
                    </a:cubicBezTo>
                    <a:cubicBezTo>
                      <a:pt x="89" y="210"/>
                      <a:pt x="89" y="210"/>
                      <a:pt x="89" y="210"/>
                    </a:cubicBezTo>
                    <a:cubicBezTo>
                      <a:pt x="40" y="210"/>
                      <a:pt x="0" y="207"/>
                      <a:pt x="0" y="158"/>
                    </a:cubicBezTo>
                    <a:cubicBezTo>
                      <a:pt x="0" y="49"/>
                      <a:pt x="0" y="49"/>
                      <a:pt x="0" y="49"/>
                    </a:cubicBezTo>
                    <a:cubicBezTo>
                      <a:pt x="0" y="0"/>
                      <a:pt x="40" y="4"/>
                      <a:pt x="89" y="4"/>
                    </a:cubicBezTo>
                    <a:cubicBezTo>
                      <a:pt x="692" y="4"/>
                      <a:pt x="692" y="4"/>
                      <a:pt x="692" y="4"/>
                    </a:cubicBezTo>
                    <a:cubicBezTo>
                      <a:pt x="741" y="4"/>
                      <a:pt x="781" y="0"/>
                      <a:pt x="781" y="49"/>
                    </a:cubicBezTo>
                    <a:lnTo>
                      <a:pt x="781" y="158"/>
                    </a:lnTo>
                    <a:close/>
                  </a:path>
                </a:pathLst>
              </a:custGeom>
              <a:solidFill>
                <a:schemeClr val="accent1">
                  <a:lumMod val="40000"/>
                  <a:lumOff val="60000"/>
                </a:schemeClr>
              </a:solidFill>
              <a:ln w="0" cap="flat">
                <a:solidFill>
                  <a:srgbClr val="FFFFFF"/>
                </a:solidFill>
                <a:prstDash val="solid"/>
                <a:miter lim="800000"/>
                <a:headEnd/>
                <a:tailEnd/>
              </a:ln>
              <a:extLst/>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37" name="Freeform 10"/>
              <p:cNvSpPr>
                <a:spLocks/>
              </p:cNvSpPr>
              <p:nvPr/>
            </p:nvSpPr>
            <p:spPr bwMode="auto">
              <a:xfrm>
                <a:off x="1413912" y="3757526"/>
                <a:ext cx="1030567" cy="277824"/>
              </a:xfrm>
              <a:custGeom>
                <a:avLst/>
                <a:gdLst>
                  <a:gd name="T0" fmla="*/ 781 w 781"/>
                  <a:gd name="T1" fmla="*/ 158 h 210"/>
                  <a:gd name="T2" fmla="*/ 692 w 781"/>
                  <a:gd name="T3" fmla="*/ 210 h 210"/>
                  <a:gd name="T4" fmla="*/ 89 w 781"/>
                  <a:gd name="T5" fmla="*/ 210 h 210"/>
                  <a:gd name="T6" fmla="*/ 0 w 781"/>
                  <a:gd name="T7" fmla="*/ 158 h 210"/>
                  <a:gd name="T8" fmla="*/ 0 w 781"/>
                  <a:gd name="T9" fmla="*/ 49 h 210"/>
                  <a:gd name="T10" fmla="*/ 89 w 781"/>
                  <a:gd name="T11" fmla="*/ 4 h 210"/>
                  <a:gd name="T12" fmla="*/ 692 w 781"/>
                  <a:gd name="T13" fmla="*/ 4 h 210"/>
                  <a:gd name="T14" fmla="*/ 781 w 781"/>
                  <a:gd name="T15" fmla="*/ 49 h 210"/>
                  <a:gd name="T16" fmla="*/ 781 w 781"/>
                  <a:gd name="T17" fmla="*/ 15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1" h="210">
                    <a:moveTo>
                      <a:pt x="781" y="158"/>
                    </a:moveTo>
                    <a:cubicBezTo>
                      <a:pt x="781" y="207"/>
                      <a:pt x="741" y="210"/>
                      <a:pt x="692" y="210"/>
                    </a:cubicBezTo>
                    <a:cubicBezTo>
                      <a:pt x="89" y="210"/>
                      <a:pt x="89" y="210"/>
                      <a:pt x="89" y="210"/>
                    </a:cubicBezTo>
                    <a:cubicBezTo>
                      <a:pt x="40" y="210"/>
                      <a:pt x="0" y="207"/>
                      <a:pt x="0" y="158"/>
                    </a:cubicBezTo>
                    <a:cubicBezTo>
                      <a:pt x="0" y="49"/>
                      <a:pt x="0" y="49"/>
                      <a:pt x="0" y="49"/>
                    </a:cubicBezTo>
                    <a:cubicBezTo>
                      <a:pt x="0" y="0"/>
                      <a:pt x="40" y="4"/>
                      <a:pt x="89" y="4"/>
                    </a:cubicBezTo>
                    <a:cubicBezTo>
                      <a:pt x="692" y="4"/>
                      <a:pt x="692" y="4"/>
                      <a:pt x="692" y="4"/>
                    </a:cubicBezTo>
                    <a:cubicBezTo>
                      <a:pt x="741" y="4"/>
                      <a:pt x="781" y="0"/>
                      <a:pt x="781" y="49"/>
                    </a:cubicBezTo>
                    <a:lnTo>
                      <a:pt x="781" y="158"/>
                    </a:lnTo>
                    <a:close/>
                  </a:path>
                </a:pathLst>
              </a:custGeom>
              <a:solidFill>
                <a:schemeClr val="accent1">
                  <a:lumMod val="40000"/>
                  <a:lumOff val="60000"/>
                </a:schemeClr>
              </a:solidFill>
              <a:ln w="0" cap="flat">
                <a:solidFill>
                  <a:srgbClr val="FFFFFF"/>
                </a:solidFill>
                <a:prstDash val="solid"/>
                <a:miter lim="800000"/>
                <a:headEnd/>
                <a:tailEnd/>
              </a:ln>
              <a:extLst/>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grpSp>
            <p:nvGrpSpPr>
              <p:cNvPr id="142" name="Group 141"/>
              <p:cNvGrpSpPr/>
              <p:nvPr/>
            </p:nvGrpSpPr>
            <p:grpSpPr>
              <a:xfrm>
                <a:off x="1484014" y="3794829"/>
                <a:ext cx="918101" cy="202105"/>
                <a:chOff x="685800" y="4027488"/>
                <a:chExt cx="2617788" cy="576263"/>
              </a:xfrm>
            </p:grpSpPr>
            <p:sp>
              <p:nvSpPr>
                <p:cNvPr id="189" name="Rectangle 11"/>
                <p:cNvSpPr>
                  <a:spLocks noChangeArrowheads="1"/>
                </p:cNvSpPr>
                <p:nvPr/>
              </p:nvSpPr>
              <p:spPr bwMode="auto">
                <a:xfrm>
                  <a:off x="685800" y="4052888"/>
                  <a:ext cx="85725" cy="55086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90" name="Rectangle 12"/>
                <p:cNvSpPr>
                  <a:spLocks noChangeArrowheads="1"/>
                </p:cNvSpPr>
                <p:nvPr/>
              </p:nvSpPr>
              <p:spPr bwMode="auto">
                <a:xfrm>
                  <a:off x="3213100" y="4027488"/>
                  <a:ext cx="90488" cy="546100"/>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91" name="Rectangle 15"/>
                <p:cNvSpPr>
                  <a:spLocks noChangeArrowheads="1"/>
                </p:cNvSpPr>
                <p:nvPr/>
              </p:nvSpPr>
              <p:spPr bwMode="auto">
                <a:xfrm>
                  <a:off x="2535238" y="4400551"/>
                  <a:ext cx="546100" cy="79375"/>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92" name="Rectangle 16"/>
                <p:cNvSpPr>
                  <a:spLocks noChangeArrowheads="1"/>
                </p:cNvSpPr>
                <p:nvPr/>
              </p:nvSpPr>
              <p:spPr bwMode="auto">
                <a:xfrm>
                  <a:off x="2535238" y="4200526"/>
                  <a:ext cx="546100" cy="8731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grpSp>
          <p:grpSp>
            <p:nvGrpSpPr>
              <p:cNvPr id="146" name="Group 145"/>
              <p:cNvGrpSpPr/>
              <p:nvPr/>
            </p:nvGrpSpPr>
            <p:grpSpPr>
              <a:xfrm>
                <a:off x="1484014" y="4093810"/>
                <a:ext cx="918101" cy="202105"/>
                <a:chOff x="685800" y="4879976"/>
                <a:chExt cx="2617788" cy="576263"/>
              </a:xfrm>
            </p:grpSpPr>
            <p:sp>
              <p:nvSpPr>
                <p:cNvPr id="157" name="Rectangle 13"/>
                <p:cNvSpPr>
                  <a:spLocks noChangeArrowheads="1"/>
                </p:cNvSpPr>
                <p:nvPr/>
              </p:nvSpPr>
              <p:spPr bwMode="auto">
                <a:xfrm>
                  <a:off x="685800" y="4905376"/>
                  <a:ext cx="85725" cy="55086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86" name="Rectangle 14"/>
                <p:cNvSpPr>
                  <a:spLocks noChangeArrowheads="1"/>
                </p:cNvSpPr>
                <p:nvPr/>
              </p:nvSpPr>
              <p:spPr bwMode="auto">
                <a:xfrm>
                  <a:off x="3216275" y="4879976"/>
                  <a:ext cx="87313" cy="546100"/>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87" name="Rectangle 17"/>
                <p:cNvSpPr>
                  <a:spLocks noChangeArrowheads="1"/>
                </p:cNvSpPr>
                <p:nvPr/>
              </p:nvSpPr>
              <p:spPr bwMode="auto">
                <a:xfrm>
                  <a:off x="2530157" y="5214303"/>
                  <a:ext cx="546099" cy="79375"/>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88" name="Rectangle 18"/>
                <p:cNvSpPr>
                  <a:spLocks noChangeArrowheads="1"/>
                </p:cNvSpPr>
                <p:nvPr/>
              </p:nvSpPr>
              <p:spPr bwMode="auto">
                <a:xfrm>
                  <a:off x="2530157" y="5006346"/>
                  <a:ext cx="546099" cy="8731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grpSp>
          <p:sp>
            <p:nvSpPr>
              <p:cNvPr id="147" name="Freeform 9"/>
              <p:cNvSpPr>
                <a:spLocks/>
              </p:cNvSpPr>
              <p:nvPr/>
            </p:nvSpPr>
            <p:spPr bwMode="auto">
              <a:xfrm>
                <a:off x="1413912" y="4344171"/>
                <a:ext cx="1030567" cy="277824"/>
              </a:xfrm>
              <a:custGeom>
                <a:avLst/>
                <a:gdLst>
                  <a:gd name="T0" fmla="*/ 781 w 781"/>
                  <a:gd name="T1" fmla="*/ 158 h 210"/>
                  <a:gd name="T2" fmla="*/ 692 w 781"/>
                  <a:gd name="T3" fmla="*/ 210 h 210"/>
                  <a:gd name="T4" fmla="*/ 89 w 781"/>
                  <a:gd name="T5" fmla="*/ 210 h 210"/>
                  <a:gd name="T6" fmla="*/ 0 w 781"/>
                  <a:gd name="T7" fmla="*/ 158 h 210"/>
                  <a:gd name="T8" fmla="*/ 0 w 781"/>
                  <a:gd name="T9" fmla="*/ 49 h 210"/>
                  <a:gd name="T10" fmla="*/ 89 w 781"/>
                  <a:gd name="T11" fmla="*/ 4 h 210"/>
                  <a:gd name="T12" fmla="*/ 692 w 781"/>
                  <a:gd name="T13" fmla="*/ 4 h 210"/>
                  <a:gd name="T14" fmla="*/ 781 w 781"/>
                  <a:gd name="T15" fmla="*/ 49 h 210"/>
                  <a:gd name="T16" fmla="*/ 781 w 781"/>
                  <a:gd name="T17" fmla="*/ 15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1" h="210">
                    <a:moveTo>
                      <a:pt x="781" y="158"/>
                    </a:moveTo>
                    <a:cubicBezTo>
                      <a:pt x="781" y="207"/>
                      <a:pt x="741" y="210"/>
                      <a:pt x="692" y="210"/>
                    </a:cubicBezTo>
                    <a:cubicBezTo>
                      <a:pt x="89" y="210"/>
                      <a:pt x="89" y="210"/>
                      <a:pt x="89" y="210"/>
                    </a:cubicBezTo>
                    <a:cubicBezTo>
                      <a:pt x="40" y="210"/>
                      <a:pt x="0" y="207"/>
                      <a:pt x="0" y="158"/>
                    </a:cubicBezTo>
                    <a:cubicBezTo>
                      <a:pt x="0" y="49"/>
                      <a:pt x="0" y="49"/>
                      <a:pt x="0" y="49"/>
                    </a:cubicBezTo>
                    <a:cubicBezTo>
                      <a:pt x="0" y="0"/>
                      <a:pt x="40" y="4"/>
                      <a:pt x="89" y="4"/>
                    </a:cubicBezTo>
                    <a:cubicBezTo>
                      <a:pt x="692" y="4"/>
                      <a:pt x="692" y="4"/>
                      <a:pt x="692" y="4"/>
                    </a:cubicBezTo>
                    <a:cubicBezTo>
                      <a:pt x="741" y="4"/>
                      <a:pt x="781" y="0"/>
                      <a:pt x="781" y="49"/>
                    </a:cubicBezTo>
                    <a:lnTo>
                      <a:pt x="781" y="158"/>
                    </a:lnTo>
                    <a:close/>
                  </a:path>
                </a:pathLst>
              </a:custGeom>
              <a:solidFill>
                <a:schemeClr val="accent1">
                  <a:lumMod val="40000"/>
                  <a:lumOff val="60000"/>
                </a:schemeClr>
              </a:solidFill>
              <a:ln w="0" cap="flat">
                <a:solidFill>
                  <a:srgbClr val="FFFFFF"/>
                </a:solidFill>
                <a:prstDash val="solid"/>
                <a:miter lim="800000"/>
                <a:headEnd/>
                <a:tailEnd/>
              </a:ln>
              <a:extLst/>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grpSp>
            <p:nvGrpSpPr>
              <p:cNvPr id="148" name="Group 147"/>
              <p:cNvGrpSpPr/>
              <p:nvPr/>
            </p:nvGrpSpPr>
            <p:grpSpPr>
              <a:xfrm>
                <a:off x="1485326" y="4391345"/>
                <a:ext cx="912125" cy="196129"/>
                <a:chOff x="685800" y="4897015"/>
                <a:chExt cx="2600749" cy="559224"/>
              </a:xfrm>
            </p:grpSpPr>
            <p:sp>
              <p:nvSpPr>
                <p:cNvPr id="149" name="Rectangle 13"/>
                <p:cNvSpPr>
                  <a:spLocks noChangeArrowheads="1"/>
                </p:cNvSpPr>
                <p:nvPr/>
              </p:nvSpPr>
              <p:spPr bwMode="auto">
                <a:xfrm>
                  <a:off x="685800" y="4905376"/>
                  <a:ext cx="85725" cy="55086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50" name="Rectangle 14"/>
                <p:cNvSpPr>
                  <a:spLocks noChangeArrowheads="1"/>
                </p:cNvSpPr>
                <p:nvPr/>
              </p:nvSpPr>
              <p:spPr bwMode="auto">
                <a:xfrm>
                  <a:off x="3199236" y="4897015"/>
                  <a:ext cx="87313" cy="546099"/>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52" name="Rectangle 17"/>
                <p:cNvSpPr>
                  <a:spLocks noChangeArrowheads="1"/>
                </p:cNvSpPr>
                <p:nvPr/>
              </p:nvSpPr>
              <p:spPr bwMode="auto">
                <a:xfrm>
                  <a:off x="2547196" y="5214303"/>
                  <a:ext cx="546099" cy="79375"/>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sp>
              <p:nvSpPr>
                <p:cNvPr id="153" name="Rectangle 18"/>
                <p:cNvSpPr>
                  <a:spLocks noChangeArrowheads="1"/>
                </p:cNvSpPr>
                <p:nvPr/>
              </p:nvSpPr>
              <p:spPr bwMode="auto">
                <a:xfrm>
                  <a:off x="2547196" y="5031315"/>
                  <a:ext cx="546099" cy="87313"/>
                </a:xfrm>
                <a:prstGeom prst="rect">
                  <a:avLst/>
                </a:prstGeom>
                <a:solidFill>
                  <a:srgbClr val="0072C6"/>
                </a:solidFill>
                <a:ln w="0" cap="flat">
                  <a:solidFill>
                    <a:srgbClr val="0072C6"/>
                  </a:solidFill>
                  <a:prstDash val="solid"/>
                  <a:miter lim="800000"/>
                  <a:headEnd/>
                  <a:tailEnd/>
                </a:ln>
              </p:spPr>
              <p:txBody>
                <a:bodyPr vert="horz" wrap="square" lIns="91427" tIns="45714" rIns="91427" bIns="45714" numCol="1" anchor="t" anchorCtr="0" compatLnSpc="1">
                  <a:prstTxWarp prst="textNoShape">
                    <a:avLst/>
                  </a:prstTxWarp>
                </a:bodyPr>
                <a:lstStyle/>
                <a:p>
                  <a:pPr defTabSz="932681">
                    <a:defRPr/>
                  </a:pPr>
                  <a:endParaRPr lang="en-GB" sz="1801" kern="0">
                    <a:solidFill>
                      <a:srgbClr val="505050"/>
                    </a:solidFill>
                  </a:endParaRPr>
                </a:p>
              </p:txBody>
            </p:sp>
          </p:grpSp>
        </p:grpSp>
        <p:sp>
          <p:nvSpPr>
            <p:cNvPr id="133" name="TextBox 132"/>
            <p:cNvSpPr txBox="1"/>
            <p:nvPr/>
          </p:nvSpPr>
          <p:spPr>
            <a:xfrm>
              <a:off x="7804802" y="3706721"/>
              <a:ext cx="441890" cy="240752"/>
            </a:xfrm>
            <a:prstGeom prst="rect">
              <a:avLst/>
            </a:prstGeom>
            <a:noFill/>
          </p:spPr>
          <p:txBody>
            <a:bodyPr wrap="square" lIns="110996" tIns="55497" rIns="110996" bIns="55497" rtlCol="0">
              <a:spAutoFit/>
            </a:bodyPr>
            <a:lstStyle/>
            <a:p>
              <a:pPr defTabSz="932681">
                <a:defRPr/>
              </a:pPr>
              <a:r>
                <a:rPr lang="en-US" sz="1399" b="1" kern="0" dirty="0">
                  <a:solidFill>
                    <a:srgbClr val="0072C6"/>
                  </a:solidFill>
                </a:rPr>
                <a:t>AD</a:t>
              </a:r>
            </a:p>
          </p:txBody>
        </p:sp>
        <p:sp>
          <p:nvSpPr>
            <p:cNvPr id="134" name="TextBox 133"/>
            <p:cNvSpPr txBox="1"/>
            <p:nvPr/>
          </p:nvSpPr>
          <p:spPr>
            <a:xfrm>
              <a:off x="7804802" y="3923823"/>
              <a:ext cx="441890" cy="240752"/>
            </a:xfrm>
            <a:prstGeom prst="rect">
              <a:avLst/>
            </a:prstGeom>
            <a:noFill/>
          </p:spPr>
          <p:txBody>
            <a:bodyPr wrap="square" lIns="110996" tIns="55497" rIns="110996" bIns="55497" rtlCol="0">
              <a:spAutoFit/>
            </a:bodyPr>
            <a:lstStyle/>
            <a:p>
              <a:pPr defTabSz="932681">
                <a:defRPr/>
              </a:pPr>
              <a:r>
                <a:rPr lang="en-US" sz="1399" b="1" kern="0" dirty="0">
                  <a:solidFill>
                    <a:srgbClr val="0072C6"/>
                  </a:solidFill>
                </a:rPr>
                <a:t>SQL</a:t>
              </a:r>
            </a:p>
          </p:txBody>
        </p:sp>
        <p:sp>
          <p:nvSpPr>
            <p:cNvPr id="135" name="TextBox 134"/>
            <p:cNvSpPr txBox="1"/>
            <p:nvPr/>
          </p:nvSpPr>
          <p:spPr>
            <a:xfrm>
              <a:off x="7804802" y="4140926"/>
              <a:ext cx="453761" cy="240752"/>
            </a:xfrm>
            <a:prstGeom prst="rect">
              <a:avLst/>
            </a:prstGeom>
            <a:noFill/>
          </p:spPr>
          <p:txBody>
            <a:bodyPr wrap="square" lIns="110996" tIns="55497" rIns="110996" bIns="55497" rtlCol="0">
              <a:spAutoFit/>
            </a:bodyPr>
            <a:lstStyle/>
            <a:p>
              <a:pPr defTabSz="932681">
                <a:defRPr/>
              </a:pPr>
              <a:r>
                <a:rPr lang="en-US" sz="1399" b="1" kern="0" dirty="0">
                  <a:solidFill>
                    <a:srgbClr val="0072C6"/>
                  </a:solidFill>
                </a:rPr>
                <a:t>LOB</a:t>
              </a:r>
            </a:p>
          </p:txBody>
        </p:sp>
      </p:grpSp>
      <p:sp>
        <p:nvSpPr>
          <p:cNvPr id="193" name="TextBox 192"/>
          <p:cNvSpPr txBox="1"/>
          <p:nvPr/>
        </p:nvSpPr>
        <p:spPr>
          <a:xfrm>
            <a:off x="7888471" y="3432946"/>
            <a:ext cx="3234642" cy="542965"/>
          </a:xfrm>
          <a:prstGeom prst="rect">
            <a:avLst/>
          </a:prstGeom>
          <a:solidFill>
            <a:schemeClr val="bg1"/>
          </a:solidFill>
        </p:spPr>
        <p:txBody>
          <a:bodyPr wrap="square" lIns="110996" tIns="55497" rIns="110996" bIns="55497" rtlCol="0">
            <a:spAutoFit/>
          </a:bodyPr>
          <a:lstStyle/>
          <a:p>
            <a:pPr defTabSz="932681">
              <a:defRPr/>
            </a:pPr>
            <a:r>
              <a:rPr lang="en-US" sz="1400" kern="0" dirty="0">
                <a:gradFill>
                  <a:gsLst>
                    <a:gs pos="0">
                      <a:schemeClr val="tx1"/>
                    </a:gs>
                    <a:gs pos="100000">
                      <a:schemeClr val="tx1"/>
                    </a:gs>
                  </a:gsLst>
                  <a:lin ang="0" scaled="0"/>
                </a:gradFill>
              </a:rPr>
              <a:t>15. When </a:t>
            </a:r>
            <a:r>
              <a:rPr lang="en-US" sz="1400" kern="0" dirty="0" smtClean="0">
                <a:gradFill>
                  <a:gsLst>
                    <a:gs pos="0">
                      <a:schemeClr val="tx1"/>
                    </a:gs>
                    <a:gs pos="100000">
                      <a:schemeClr val="tx1"/>
                    </a:gs>
                  </a:gsLst>
                  <a:lin ang="0" scaled="0"/>
                </a:gradFill>
              </a:rPr>
              <a:t>primary site </a:t>
            </a:r>
            <a:r>
              <a:rPr lang="en-US" sz="1400" kern="0" dirty="0">
                <a:gradFill>
                  <a:gsLst>
                    <a:gs pos="0">
                      <a:schemeClr val="tx1"/>
                    </a:gs>
                    <a:gs pos="100000">
                      <a:schemeClr val="tx1"/>
                    </a:gs>
                  </a:gsLst>
                  <a:lin ang="0" scaled="0"/>
                </a:gradFill>
              </a:rPr>
              <a:t>is back online, execute a r</a:t>
            </a:r>
            <a:r>
              <a:rPr lang="en-US" sz="1400" kern="0" dirty="0" smtClean="0">
                <a:gradFill>
                  <a:gsLst>
                    <a:gs pos="0">
                      <a:schemeClr val="tx1"/>
                    </a:gs>
                    <a:gs pos="100000">
                      <a:schemeClr val="tx1"/>
                    </a:gs>
                  </a:gsLst>
                  <a:lin ang="0" scaled="0"/>
                </a:gradFill>
              </a:rPr>
              <a:t>everse replication</a:t>
            </a:r>
            <a:endParaRPr lang="en-US" sz="1400" kern="0" dirty="0">
              <a:gradFill>
                <a:gsLst>
                  <a:gs pos="0">
                    <a:schemeClr val="tx1"/>
                  </a:gs>
                  <a:gs pos="100000">
                    <a:schemeClr val="tx1"/>
                  </a:gs>
                </a:gsLst>
                <a:lin ang="0" scaled="0"/>
              </a:gradFill>
            </a:endParaRPr>
          </a:p>
        </p:txBody>
      </p:sp>
      <p:cxnSp>
        <p:nvCxnSpPr>
          <p:cNvPr id="194" name="Straight Arrow Connector 193"/>
          <p:cNvCxnSpPr/>
          <p:nvPr/>
        </p:nvCxnSpPr>
        <p:spPr>
          <a:xfrm flipH="1" flipV="1">
            <a:off x="11855844" y="3419108"/>
            <a:ext cx="10255" cy="1375238"/>
          </a:xfrm>
          <a:prstGeom prst="straightConnector1">
            <a:avLst/>
          </a:prstGeom>
          <a:ln w="5715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195" name="TextBox 194"/>
          <p:cNvSpPr txBox="1"/>
          <p:nvPr/>
        </p:nvSpPr>
        <p:spPr>
          <a:xfrm>
            <a:off x="7888468" y="3433712"/>
            <a:ext cx="3332403" cy="758409"/>
          </a:xfrm>
          <a:prstGeom prst="rect">
            <a:avLst/>
          </a:prstGeom>
          <a:solidFill>
            <a:schemeClr val="bg1"/>
          </a:solidFill>
        </p:spPr>
        <p:txBody>
          <a:bodyPr wrap="square" lIns="110996" tIns="55497" rIns="110996" bIns="55497" rtlCol="0">
            <a:spAutoFit/>
          </a:bodyPr>
          <a:lstStyle/>
          <a:p>
            <a:pPr defTabSz="932681">
              <a:defRPr/>
            </a:pPr>
            <a:r>
              <a:rPr lang="en-US" sz="1400" kern="0" dirty="0">
                <a:gradFill>
                  <a:gsLst>
                    <a:gs pos="0">
                      <a:schemeClr val="tx1"/>
                    </a:gs>
                    <a:gs pos="100000">
                      <a:schemeClr val="tx1"/>
                    </a:gs>
                  </a:gsLst>
                  <a:lin ang="0" scaled="0"/>
                </a:gradFill>
              </a:rPr>
              <a:t>16. When </a:t>
            </a:r>
            <a:r>
              <a:rPr lang="en-US" sz="1400" kern="0" dirty="0" smtClean="0">
                <a:gradFill>
                  <a:gsLst>
                    <a:gs pos="0">
                      <a:schemeClr val="tx1"/>
                    </a:gs>
                    <a:gs pos="100000">
                      <a:schemeClr val="tx1"/>
                    </a:gs>
                  </a:gsLst>
                  <a:lin ang="0" scaled="0"/>
                </a:gradFill>
              </a:rPr>
              <a:t>reverse </a:t>
            </a:r>
            <a:r>
              <a:rPr lang="en-US" sz="1400" kern="0" dirty="0">
                <a:gradFill>
                  <a:gsLst>
                    <a:gs pos="0">
                      <a:schemeClr val="tx1"/>
                    </a:gs>
                    <a:gs pos="100000">
                      <a:schemeClr val="tx1"/>
                    </a:gs>
                  </a:gsLst>
                  <a:lin ang="0" scaled="0"/>
                </a:gradFill>
              </a:rPr>
              <a:t>r</a:t>
            </a:r>
            <a:r>
              <a:rPr lang="en-US" sz="1400" kern="0" dirty="0" smtClean="0">
                <a:gradFill>
                  <a:gsLst>
                    <a:gs pos="0">
                      <a:schemeClr val="tx1"/>
                    </a:gs>
                    <a:gs pos="100000">
                      <a:schemeClr val="tx1"/>
                    </a:gs>
                  </a:gsLst>
                  <a:lin ang="0" scaled="0"/>
                </a:gradFill>
              </a:rPr>
              <a:t>eplication </a:t>
            </a:r>
            <a:r>
              <a:rPr lang="en-US" sz="1400" kern="0" dirty="0">
                <a:gradFill>
                  <a:gsLst>
                    <a:gs pos="0">
                      <a:schemeClr val="tx1"/>
                    </a:gs>
                    <a:gs pos="100000">
                      <a:schemeClr val="tx1"/>
                    </a:gs>
                  </a:gsLst>
                  <a:lin ang="0" scaled="0"/>
                </a:gradFill>
              </a:rPr>
              <a:t>completes, a </a:t>
            </a:r>
            <a:r>
              <a:rPr lang="en-US" sz="1400" kern="0" dirty="0" smtClean="0">
                <a:gradFill>
                  <a:gsLst>
                    <a:gs pos="0">
                      <a:schemeClr val="tx1"/>
                    </a:gs>
                    <a:gs pos="100000">
                      <a:schemeClr val="tx1"/>
                    </a:gs>
                  </a:gsLst>
                  <a:lin ang="0" scaled="0"/>
                </a:gradFill>
              </a:rPr>
              <a:t>planned </a:t>
            </a:r>
            <a:r>
              <a:rPr lang="en-US" sz="1400" kern="0" dirty="0">
                <a:gradFill>
                  <a:gsLst>
                    <a:gs pos="0">
                      <a:schemeClr val="tx1"/>
                    </a:gs>
                    <a:gs pos="100000">
                      <a:schemeClr val="tx1"/>
                    </a:gs>
                  </a:gsLst>
                  <a:lin ang="0" scaled="0"/>
                </a:gradFill>
              </a:rPr>
              <a:t>f</a:t>
            </a:r>
            <a:r>
              <a:rPr lang="en-US" sz="1400" kern="0" dirty="0" smtClean="0">
                <a:gradFill>
                  <a:gsLst>
                    <a:gs pos="0">
                      <a:schemeClr val="tx1"/>
                    </a:gs>
                    <a:gs pos="100000">
                      <a:schemeClr val="tx1"/>
                    </a:gs>
                  </a:gsLst>
                  <a:lin ang="0" scaled="0"/>
                </a:gradFill>
              </a:rPr>
              <a:t>ailover </a:t>
            </a:r>
            <a:r>
              <a:rPr lang="en-US" sz="1400" kern="0" dirty="0">
                <a:gradFill>
                  <a:gsLst>
                    <a:gs pos="0">
                      <a:schemeClr val="tx1"/>
                    </a:gs>
                    <a:gs pos="100000">
                      <a:schemeClr val="tx1"/>
                    </a:gs>
                  </a:gsLst>
                  <a:lin ang="0" scaled="0"/>
                </a:gradFill>
              </a:rPr>
              <a:t>returns active VMs to </a:t>
            </a:r>
            <a:r>
              <a:rPr lang="en-US" sz="1400" kern="0" dirty="0" smtClean="0">
                <a:gradFill>
                  <a:gsLst>
                    <a:gs pos="0">
                      <a:schemeClr val="tx1"/>
                    </a:gs>
                    <a:gs pos="100000">
                      <a:schemeClr val="tx1"/>
                    </a:gs>
                  </a:gsLst>
                  <a:lin ang="0" scaled="0"/>
                </a:gradFill>
              </a:rPr>
              <a:t>the primary </a:t>
            </a:r>
            <a:r>
              <a:rPr lang="en-US" sz="1400" kern="0" dirty="0">
                <a:gradFill>
                  <a:gsLst>
                    <a:gs pos="0">
                      <a:schemeClr val="tx1"/>
                    </a:gs>
                    <a:gs pos="100000">
                      <a:schemeClr val="tx1"/>
                    </a:gs>
                  </a:gsLst>
                  <a:lin ang="0" scaled="0"/>
                </a:gradFill>
              </a:rPr>
              <a:t>s</a:t>
            </a:r>
            <a:r>
              <a:rPr lang="en-US" sz="1400" kern="0" dirty="0" smtClean="0">
                <a:gradFill>
                  <a:gsLst>
                    <a:gs pos="0">
                      <a:schemeClr val="tx1"/>
                    </a:gs>
                    <a:gs pos="100000">
                      <a:schemeClr val="tx1"/>
                    </a:gs>
                  </a:gsLst>
                  <a:lin ang="0" scaled="0"/>
                </a:gradFill>
              </a:rPr>
              <a:t>ite</a:t>
            </a:r>
            <a:endParaRPr lang="en-US" sz="1400" kern="0" dirty="0">
              <a:gradFill>
                <a:gsLst>
                  <a:gs pos="0">
                    <a:schemeClr val="tx1"/>
                  </a:gs>
                  <a:gs pos="100000">
                    <a:schemeClr val="tx1"/>
                  </a:gs>
                </a:gsLst>
                <a:lin ang="0" scaled="0"/>
              </a:gradFill>
            </a:endParaRPr>
          </a:p>
        </p:txBody>
      </p:sp>
      <p:grpSp>
        <p:nvGrpSpPr>
          <p:cNvPr id="6" name="Group 5"/>
          <p:cNvGrpSpPr/>
          <p:nvPr/>
        </p:nvGrpSpPr>
        <p:grpSpPr>
          <a:xfrm>
            <a:off x="2605579" y="3455281"/>
            <a:ext cx="2431730" cy="1339066"/>
            <a:chOff x="2629767" y="2540878"/>
            <a:chExt cx="1788199" cy="984697"/>
          </a:xfrm>
        </p:grpSpPr>
        <p:sp>
          <p:nvSpPr>
            <p:cNvPr id="151" name="Freeform 128"/>
            <p:cNvSpPr>
              <a:spLocks noChangeAspect="1"/>
            </p:cNvSpPr>
            <p:nvPr/>
          </p:nvSpPr>
          <p:spPr bwMode="black">
            <a:xfrm>
              <a:off x="2629767" y="2540878"/>
              <a:ext cx="1788199" cy="98469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72C6"/>
            </a:solidFill>
            <a:extLst/>
          </p:spPr>
          <p:txBody>
            <a:bodyPr vert="horz" wrap="square" lIns="89629" tIns="44815" rIns="89629" bIns="44815" numCol="1" anchor="b" anchorCtr="1" compatLnSpc="1">
              <a:prstTxWarp prst="textNoShape">
                <a:avLst/>
              </a:prstTxWarp>
            </a:bodyPr>
            <a:lstStyle/>
            <a:p>
              <a:pPr defTabSz="914073">
                <a:defRPr/>
              </a:pPr>
              <a:endParaRPr lang="en-US" sz="1765" kern="0" dirty="0">
                <a:solidFill>
                  <a:srgbClr val="FFFFFF"/>
                </a:solidFill>
              </a:endParaRPr>
            </a:p>
          </p:txBody>
        </p:sp>
        <p:pic>
          <p:nvPicPr>
            <p:cNvPr id="208" name="Picture 207"/>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2883209" y="3010625"/>
              <a:ext cx="1342947" cy="311374"/>
            </a:xfrm>
            <a:prstGeom prst="rect">
              <a:avLst/>
            </a:prstGeom>
            <a:noFill/>
            <a:ln>
              <a:noFill/>
            </a:ln>
          </p:spPr>
        </p:pic>
      </p:grpSp>
      <p:pic>
        <p:nvPicPr>
          <p:cNvPr id="121" name="Picture 48"/>
          <p:cNvPicPr>
            <a:picLocks noChangeAspect="1" noChangeArrowheads="1"/>
          </p:cNvPicPr>
          <p:nvPr/>
        </p:nvPicPr>
        <p:blipFill>
          <a:blip r:embed="rId5"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bwMode="black">
          <a:xfrm>
            <a:off x="3507721" y="3630830"/>
            <a:ext cx="438363" cy="463249"/>
          </a:xfrm>
          <a:prstGeom prst="rect">
            <a:avLst/>
          </a:prstGeom>
          <a:noFill/>
          <a:extLst/>
        </p:spPr>
      </p:pic>
    </p:spTree>
    <p:extLst>
      <p:ext uri="{BB962C8B-B14F-4D97-AF65-F5344CB8AC3E}">
        <p14:creationId xmlns:p14="http://schemas.microsoft.com/office/powerpoint/2010/main" val="4074240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nodeType="clickEffect">
                                  <p:stCondLst>
                                    <p:cond delay="0"/>
                                  </p:stCondLst>
                                  <p:childTnLst>
                                    <p:animEffect transition="out" filter="wipe(up)">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4"/>
                                        </p:tgtEl>
                                        <p:attrNameLst>
                                          <p:attrName>style.visibility</p:attrName>
                                        </p:attrNameLst>
                                      </p:cBhvr>
                                      <p:to>
                                        <p:strVal val="visible"/>
                                      </p:to>
                                    </p:set>
                                    <p:animEffect transition="in" filter="wipe(up)">
                                      <p:cBhvr>
                                        <p:cTn id="12" dur="500"/>
                                        <p:tgtEl>
                                          <p:spTgt spid="114"/>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fade">
                                      <p:cBhvr>
                                        <p:cTn id="16" dur="500"/>
                                        <p:tgtEl>
                                          <p:spTgt spid="122"/>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21"/>
                                        </p:tgtEl>
                                        <p:attrNameLst>
                                          <p:attrName>style.visibility</p:attrName>
                                        </p:attrNameLst>
                                      </p:cBhvr>
                                      <p:to>
                                        <p:strVal val="visible"/>
                                      </p:to>
                                    </p:set>
                                    <p:animEffect transition="in" filter="fade">
                                      <p:cBhvr>
                                        <p:cTn id="20" dur="500"/>
                                        <p:tgtEl>
                                          <p:spTgt spid="121"/>
                                        </p:tgtEl>
                                      </p:cBhvr>
                                    </p:animEffect>
                                  </p:childTnLst>
                                </p:cTn>
                              </p:par>
                            </p:childTnLst>
                          </p:cTn>
                        </p:par>
                        <p:par>
                          <p:cTn id="21" fill="hold">
                            <p:stCondLst>
                              <p:cond delay="1500"/>
                            </p:stCondLst>
                            <p:childTnLst>
                              <p:par>
                                <p:cTn id="22" presetID="26" presetClass="emph" presetSubtype="0" repeatCount="indefinite" fill="hold" nodeType="afterEffect">
                                  <p:stCondLst>
                                    <p:cond delay="0"/>
                                  </p:stCondLst>
                                  <p:childTnLst>
                                    <p:animEffect transition="out" filter="fade">
                                      <p:cBhvr>
                                        <p:cTn id="23" dur="2000" tmFilter="0, 0; .2, .5; .8, .5; 1, 0"/>
                                        <p:tgtEl>
                                          <p:spTgt spid="121"/>
                                        </p:tgtEl>
                                      </p:cBhvr>
                                    </p:animEffect>
                                    <p:animScale>
                                      <p:cBhvr>
                                        <p:cTn id="24" dur="1000" autoRev="1" fill="hold"/>
                                        <p:tgtEl>
                                          <p:spTgt spid="121"/>
                                        </p:tgtEl>
                                      </p:cBhvr>
                                      <p:by x="105000" y="105000"/>
                                    </p:animScale>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0"/>
                                        </p:tgtEl>
                                        <p:attrNameLst>
                                          <p:attrName>style.visibility</p:attrName>
                                        </p:attrNameLst>
                                      </p:cBhvr>
                                      <p:to>
                                        <p:strVal val="visible"/>
                                      </p:to>
                                    </p:set>
                                    <p:animEffect transition="in" filter="fade">
                                      <p:cBhvr>
                                        <p:cTn id="29" dur="500"/>
                                        <p:tgtEl>
                                          <p:spTgt spid="130"/>
                                        </p:tgtEl>
                                      </p:cBhvr>
                                    </p:animEffect>
                                  </p:childTnLst>
                                </p:cTn>
                              </p:par>
                              <p:par>
                                <p:cTn id="30" presetID="22" presetClass="entr" presetSubtype="1" fill="hold" nodeType="withEffect">
                                  <p:stCondLst>
                                    <p:cond delay="500"/>
                                  </p:stCondLst>
                                  <p:childTnLst>
                                    <p:set>
                                      <p:cBhvr>
                                        <p:cTn id="31" dur="1" fill="hold">
                                          <p:stCondLst>
                                            <p:cond delay="0"/>
                                          </p:stCondLst>
                                        </p:cTn>
                                        <p:tgtEl>
                                          <p:spTgt spid="104"/>
                                        </p:tgtEl>
                                        <p:attrNameLst>
                                          <p:attrName>style.visibility</p:attrName>
                                        </p:attrNameLst>
                                      </p:cBhvr>
                                      <p:to>
                                        <p:strVal val="visible"/>
                                      </p:to>
                                    </p:set>
                                    <p:animEffect transition="in" filter="wipe(up)">
                                      <p:cBhvr>
                                        <p:cTn id="32" dur="1000"/>
                                        <p:tgtEl>
                                          <p:spTgt spid="10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par>
                                <p:cTn id="38" presetID="10" presetClass="entr" presetSubtype="0" fill="hold" nodeType="withEffect">
                                  <p:stCondLst>
                                    <p:cond delay="0"/>
                                  </p:stCondLst>
                                  <p:childTnLst>
                                    <p:set>
                                      <p:cBhvr>
                                        <p:cTn id="39" dur="1" fill="hold">
                                          <p:stCondLst>
                                            <p:cond delay="0"/>
                                          </p:stCondLst>
                                        </p:cTn>
                                        <p:tgtEl>
                                          <p:spTgt spid="131"/>
                                        </p:tgtEl>
                                        <p:attrNameLst>
                                          <p:attrName>style.visibility</p:attrName>
                                        </p:attrNameLst>
                                      </p:cBhvr>
                                      <p:to>
                                        <p:strVal val="visible"/>
                                      </p:to>
                                    </p:set>
                                    <p:animEffect transition="in" filter="fade">
                                      <p:cBhvr>
                                        <p:cTn id="40" dur="500"/>
                                        <p:tgtEl>
                                          <p:spTgt spid="13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3"/>
                                        </p:tgtEl>
                                        <p:attrNameLst>
                                          <p:attrName>style.visibility</p:attrName>
                                        </p:attrNameLst>
                                      </p:cBhvr>
                                      <p:to>
                                        <p:strVal val="visible"/>
                                      </p:to>
                                    </p:set>
                                    <p:animEffect transition="in" filter="fade">
                                      <p:cBhvr>
                                        <p:cTn id="43" dur="500"/>
                                        <p:tgtEl>
                                          <p:spTgt spid="193"/>
                                        </p:tgtEl>
                                      </p:cBhvr>
                                    </p:animEffect>
                                  </p:childTnLst>
                                </p:cTn>
                              </p:par>
                              <p:par>
                                <p:cTn id="44" presetID="10" presetClass="exit" presetSubtype="0" fill="hold" grpId="1" nodeType="withEffect">
                                  <p:stCondLst>
                                    <p:cond delay="0"/>
                                  </p:stCondLst>
                                  <p:childTnLst>
                                    <p:animEffect transition="out" filter="fade">
                                      <p:cBhvr>
                                        <p:cTn id="45" dur="500"/>
                                        <p:tgtEl>
                                          <p:spTgt spid="130"/>
                                        </p:tgtEl>
                                      </p:cBhvr>
                                    </p:animEffect>
                                    <p:set>
                                      <p:cBhvr>
                                        <p:cTn id="46" dur="1" fill="hold">
                                          <p:stCondLst>
                                            <p:cond delay="499"/>
                                          </p:stCondLst>
                                        </p:cTn>
                                        <p:tgtEl>
                                          <p:spTgt spid="130"/>
                                        </p:tgtEl>
                                        <p:attrNameLst>
                                          <p:attrName>style.visibility</p:attrName>
                                        </p:attrNameLst>
                                      </p:cBhvr>
                                      <p:to>
                                        <p:strVal val="hidden"/>
                                      </p:to>
                                    </p:set>
                                  </p:childTnLst>
                                </p:cTn>
                              </p:par>
                              <p:par>
                                <p:cTn id="47" presetID="22" presetClass="entr" presetSubtype="4" fill="hold" nodeType="withEffect">
                                  <p:stCondLst>
                                    <p:cond delay="0"/>
                                  </p:stCondLst>
                                  <p:childTnLst>
                                    <p:set>
                                      <p:cBhvr>
                                        <p:cTn id="48" dur="1" fill="hold">
                                          <p:stCondLst>
                                            <p:cond delay="0"/>
                                          </p:stCondLst>
                                        </p:cTn>
                                        <p:tgtEl>
                                          <p:spTgt spid="194"/>
                                        </p:tgtEl>
                                        <p:attrNameLst>
                                          <p:attrName>style.visibility</p:attrName>
                                        </p:attrNameLst>
                                      </p:cBhvr>
                                      <p:to>
                                        <p:strVal val="visible"/>
                                      </p:to>
                                    </p:set>
                                    <p:animEffect transition="in" filter="wipe(down)">
                                      <p:cBhvr>
                                        <p:cTn id="49" dur="500"/>
                                        <p:tgtEl>
                                          <p:spTgt spid="19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95"/>
                                        </p:tgtEl>
                                        <p:attrNameLst>
                                          <p:attrName>style.visibility</p:attrName>
                                        </p:attrNameLst>
                                      </p:cBhvr>
                                      <p:to>
                                        <p:strVal val="visible"/>
                                      </p:to>
                                    </p:set>
                                    <p:animEffect transition="in" filter="fade">
                                      <p:cBhvr>
                                        <p:cTn id="54" dur="500"/>
                                        <p:tgtEl>
                                          <p:spTgt spid="195"/>
                                        </p:tgtEl>
                                      </p:cBhvr>
                                    </p:animEffect>
                                  </p:childTnLst>
                                </p:cTn>
                              </p:par>
                              <p:par>
                                <p:cTn id="55" presetID="10" presetClass="exit" presetSubtype="0" fill="hold" nodeType="withEffect">
                                  <p:stCondLst>
                                    <p:cond delay="0"/>
                                  </p:stCondLst>
                                  <p:childTnLst>
                                    <p:animEffect transition="out" filter="fade">
                                      <p:cBhvr>
                                        <p:cTn id="56" dur="500"/>
                                        <p:tgtEl>
                                          <p:spTgt spid="194"/>
                                        </p:tgtEl>
                                      </p:cBhvr>
                                    </p:animEffect>
                                    <p:set>
                                      <p:cBhvr>
                                        <p:cTn id="57" dur="1" fill="hold">
                                          <p:stCondLst>
                                            <p:cond delay="499"/>
                                          </p:stCondLst>
                                        </p:cTn>
                                        <p:tgtEl>
                                          <p:spTgt spid="194"/>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193"/>
                                        </p:tgtEl>
                                      </p:cBhvr>
                                    </p:animEffect>
                                    <p:set>
                                      <p:cBhvr>
                                        <p:cTn id="60" dur="1" fill="hold">
                                          <p:stCondLst>
                                            <p:cond delay="499"/>
                                          </p:stCondLst>
                                        </p:cTn>
                                        <p:tgtEl>
                                          <p:spTgt spid="193"/>
                                        </p:tgtEl>
                                        <p:attrNameLst>
                                          <p:attrName>style.visibility</p:attrName>
                                        </p:attrNameLst>
                                      </p:cBhvr>
                                      <p:to>
                                        <p:strVal val="hidden"/>
                                      </p:to>
                                    </p:set>
                                  </p:childTnLst>
                                </p:cTn>
                              </p:par>
                            </p:childTnLst>
                          </p:cTn>
                        </p:par>
                        <p:par>
                          <p:cTn id="61" fill="hold">
                            <p:stCondLst>
                              <p:cond delay="500"/>
                            </p:stCondLst>
                            <p:childTnLst>
                              <p:par>
                                <p:cTn id="62" presetID="22" presetClass="exit" presetSubtype="1" fill="hold" nodeType="afterEffect">
                                  <p:stCondLst>
                                    <p:cond delay="0"/>
                                  </p:stCondLst>
                                  <p:childTnLst>
                                    <p:animEffect transition="out" filter="wipe(up)">
                                      <p:cBhvr>
                                        <p:cTn id="63" dur="500"/>
                                        <p:tgtEl>
                                          <p:spTgt spid="104"/>
                                        </p:tgtEl>
                                      </p:cBhvr>
                                    </p:animEffect>
                                    <p:set>
                                      <p:cBhvr>
                                        <p:cTn id="64" dur="1" fill="hold">
                                          <p:stCondLst>
                                            <p:cond delay="499"/>
                                          </p:stCondLst>
                                        </p:cTn>
                                        <p:tgtEl>
                                          <p:spTgt spid="104"/>
                                        </p:tgtEl>
                                        <p:attrNameLst>
                                          <p:attrName>style.visibility</p:attrName>
                                        </p:attrNameLst>
                                      </p:cBhvr>
                                      <p:to>
                                        <p:strVal val="hidden"/>
                                      </p:to>
                                    </p:set>
                                  </p:childTnLst>
                                </p:cTn>
                              </p:par>
                            </p:childTnLst>
                          </p:cTn>
                        </p:par>
                        <p:par>
                          <p:cTn id="65" fill="hold">
                            <p:stCondLst>
                              <p:cond delay="1000"/>
                            </p:stCondLst>
                            <p:childTnLst>
                              <p:par>
                                <p:cTn id="66" presetID="22" presetClass="exit" presetSubtype="1" fill="hold" nodeType="afterEffect">
                                  <p:stCondLst>
                                    <p:cond delay="0"/>
                                  </p:stCondLst>
                                  <p:childTnLst>
                                    <p:animEffect transition="out" filter="wipe(up)">
                                      <p:cBhvr>
                                        <p:cTn id="67" dur="500"/>
                                        <p:tgtEl>
                                          <p:spTgt spid="131"/>
                                        </p:tgtEl>
                                      </p:cBhvr>
                                    </p:animEffect>
                                    <p:set>
                                      <p:cBhvr>
                                        <p:cTn id="68" dur="1" fill="hold">
                                          <p:stCondLst>
                                            <p:cond delay="499"/>
                                          </p:stCondLst>
                                        </p:cTn>
                                        <p:tgtEl>
                                          <p:spTgt spid="1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P spid="130" grpId="0" animBg="1"/>
      <p:bldP spid="130" grpId="1" animBg="1"/>
      <p:bldP spid="193" grpId="0" animBg="1"/>
      <p:bldP spid="193" grpId="1" animBg="1"/>
      <p:bldP spid="195"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a:spLocks/>
          </p:cNvSpPr>
          <p:nvPr/>
        </p:nvSpPr>
        <p:spPr bwMode="auto">
          <a:xfrm>
            <a:off x="7839141" y="4566799"/>
            <a:ext cx="1128744" cy="955003"/>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 name="Freeform 6"/>
          <p:cNvSpPr>
            <a:spLocks/>
          </p:cNvSpPr>
          <p:nvPr/>
        </p:nvSpPr>
        <p:spPr bwMode="auto">
          <a:xfrm>
            <a:off x="4514186" y="4567296"/>
            <a:ext cx="1128744" cy="955003"/>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8" name="Rectangle 5"/>
          <p:cNvSpPr>
            <a:spLocks noChangeArrowheads="1"/>
          </p:cNvSpPr>
          <p:nvPr/>
        </p:nvSpPr>
        <p:spPr bwMode="auto">
          <a:xfrm>
            <a:off x="9649918" y="4751708"/>
            <a:ext cx="670398" cy="795363"/>
          </a:xfrm>
          <a:prstGeom prst="rect">
            <a:avLst/>
          </a:prstGeom>
          <a:solidFill>
            <a:srgbClr val="D2D2D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9" name="Rectangle 5"/>
          <p:cNvSpPr>
            <a:spLocks noChangeArrowheads="1"/>
          </p:cNvSpPr>
          <p:nvPr/>
        </p:nvSpPr>
        <p:spPr bwMode="auto">
          <a:xfrm>
            <a:off x="9166981" y="4444522"/>
            <a:ext cx="831717" cy="1080103"/>
          </a:xfrm>
          <a:prstGeom prst="rect">
            <a:avLst/>
          </a:prstGeom>
          <a:solidFill>
            <a:srgbClr val="FFFFFF">
              <a:lumMod val="6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10" name="Rectangle 5"/>
          <p:cNvSpPr>
            <a:spLocks noChangeArrowheads="1"/>
          </p:cNvSpPr>
          <p:nvPr/>
        </p:nvSpPr>
        <p:spPr bwMode="auto">
          <a:xfrm>
            <a:off x="3729414" y="4444522"/>
            <a:ext cx="831717" cy="1080103"/>
          </a:xfrm>
          <a:prstGeom prst="rect">
            <a:avLst/>
          </a:prstGeom>
          <a:solidFill>
            <a:srgbClr val="FFFFFF">
              <a:lumMod val="6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11" name="Rectangle 5"/>
          <p:cNvSpPr>
            <a:spLocks noChangeArrowheads="1"/>
          </p:cNvSpPr>
          <p:nvPr/>
        </p:nvSpPr>
        <p:spPr bwMode="auto">
          <a:xfrm>
            <a:off x="711472" y="4748743"/>
            <a:ext cx="670398" cy="795363"/>
          </a:xfrm>
          <a:prstGeom prst="rect">
            <a:avLst/>
          </a:prstGeom>
          <a:solidFill>
            <a:srgbClr val="D2D2D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12" name="Rectangle 11"/>
          <p:cNvSpPr/>
          <p:nvPr/>
        </p:nvSpPr>
        <p:spPr bwMode="auto">
          <a:xfrm>
            <a:off x="-17868" y="5521230"/>
            <a:ext cx="12452578" cy="1159315"/>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Left-Right Arrow 12"/>
          <p:cNvSpPr/>
          <p:nvPr/>
        </p:nvSpPr>
        <p:spPr bwMode="auto">
          <a:xfrm rot="16200000">
            <a:off x="8871373" y="3304737"/>
            <a:ext cx="591215" cy="320938"/>
          </a:xfrm>
          <a:prstGeom prst="leftRightArrow">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664" tIns="146133" rIns="182664" bIns="146133" numCol="1" spcCol="0" rtlCol="0" fromWordArt="0" anchor="t" anchorCtr="0" forceAA="0" compatLnSpc="1">
            <a:prstTxWarp prst="textNoShape">
              <a:avLst/>
            </a:prstTxWarp>
            <a:noAutofit/>
          </a:bodyPr>
          <a:lstStyle/>
          <a:p>
            <a:pPr algn="ctr" defTabSz="931235"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extBox 13"/>
          <p:cNvSpPr txBox="1"/>
          <p:nvPr/>
        </p:nvSpPr>
        <p:spPr>
          <a:xfrm>
            <a:off x="7757922" y="3309846"/>
            <a:ext cx="1526799" cy="317042"/>
          </a:xfrm>
          <a:prstGeom prst="rect">
            <a:avLst/>
          </a:prstGeom>
          <a:noFill/>
        </p:spPr>
        <p:txBody>
          <a:bodyPr wrap="square" lIns="182664" tIns="0" rIns="182664" bIns="0" rtlCol="0">
            <a:spAutoFit/>
          </a:bodyPr>
          <a:lstStyle/>
          <a:p>
            <a:pPr defTabSz="931538">
              <a:lnSpc>
                <a:spcPct val="90000"/>
              </a:lnSpc>
              <a:spcAft>
                <a:spcPts val="600"/>
              </a:spcAft>
              <a:defRPr/>
            </a:pPr>
            <a:r>
              <a:rPr lang="en-US" sz="1122" kern="0" dirty="0">
                <a:solidFill>
                  <a:srgbClr val="00B0F0"/>
                </a:solidFill>
                <a:latin typeface="Segoe UI"/>
              </a:rPr>
              <a:t>Communication and Replication</a:t>
            </a:r>
          </a:p>
        </p:txBody>
      </p:sp>
      <p:cxnSp>
        <p:nvCxnSpPr>
          <p:cNvPr id="15" name="Straight Arrow Connector 14"/>
          <p:cNvCxnSpPr/>
          <p:nvPr/>
        </p:nvCxnSpPr>
        <p:spPr>
          <a:xfrm>
            <a:off x="1726268" y="3095336"/>
            <a:ext cx="0" cy="641380"/>
          </a:xfrm>
          <a:prstGeom prst="straightConnector1">
            <a:avLst/>
          </a:prstGeom>
          <a:noFill/>
          <a:ln w="57150" cap="flat" cmpd="sng" algn="ctr">
            <a:solidFill>
              <a:srgbClr val="68217A"/>
            </a:solidFill>
            <a:prstDash val="sysDot"/>
            <a:headEnd type="none"/>
            <a:tailEnd type="triangle"/>
          </a:ln>
          <a:effectLst/>
        </p:spPr>
      </p:cxnSp>
      <p:cxnSp>
        <p:nvCxnSpPr>
          <p:cNvPr id="16" name="Straight Arrow Connector 15"/>
          <p:cNvCxnSpPr/>
          <p:nvPr/>
        </p:nvCxnSpPr>
        <p:spPr>
          <a:xfrm>
            <a:off x="3974447" y="2930497"/>
            <a:ext cx="0" cy="837665"/>
          </a:xfrm>
          <a:prstGeom prst="straightConnector1">
            <a:avLst/>
          </a:prstGeom>
          <a:noFill/>
          <a:ln w="57150" cap="flat" cmpd="sng" algn="ctr">
            <a:solidFill>
              <a:srgbClr val="68217A"/>
            </a:solidFill>
            <a:prstDash val="sysDot"/>
            <a:headEnd type="none"/>
            <a:tailEnd type="triangle"/>
          </a:ln>
          <a:effectLst/>
        </p:spPr>
      </p:cxnSp>
      <p:grpSp>
        <p:nvGrpSpPr>
          <p:cNvPr id="17" name="Group 16"/>
          <p:cNvGrpSpPr/>
          <p:nvPr/>
        </p:nvGrpSpPr>
        <p:grpSpPr>
          <a:xfrm>
            <a:off x="1108819" y="1573326"/>
            <a:ext cx="3955695" cy="1550357"/>
            <a:chOff x="616226" y="1630760"/>
            <a:chExt cx="4596553" cy="1801531"/>
          </a:xfrm>
        </p:grpSpPr>
        <p:sp>
          <p:nvSpPr>
            <p:cNvPr id="18"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0000"/>
                </a:solidFill>
                <a:latin typeface="Segoe UI"/>
              </a:endParaRPr>
            </a:p>
          </p:txBody>
        </p:sp>
        <p:sp>
          <p:nvSpPr>
            <p:cNvPr id="19"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0000"/>
                </a:solidFill>
                <a:latin typeface="Segoe UI"/>
              </a:endParaRPr>
            </a:p>
          </p:txBody>
        </p:sp>
        <p:sp>
          <p:nvSpPr>
            <p:cNvPr id="20"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21" name="TextBox 20"/>
            <p:cNvSpPr txBox="1"/>
            <p:nvPr/>
          </p:nvSpPr>
          <p:spPr>
            <a:xfrm>
              <a:off x="1596694" y="2418609"/>
              <a:ext cx="2195785" cy="868136"/>
            </a:xfrm>
            <a:prstGeom prst="rect">
              <a:avLst/>
            </a:prstGeom>
            <a:noFill/>
            <a:ln>
              <a:noFill/>
            </a:ln>
          </p:spPr>
          <p:txBody>
            <a:bodyPr wrap="none" lIns="182802" tIns="146241" rIns="182802" bIns="146241" rtlCol="0">
              <a:spAutoFit/>
            </a:bodyPr>
            <a:lstStyle/>
            <a:p>
              <a:pPr algn="ctr" defTabSz="931538">
                <a:lnSpc>
                  <a:spcPct val="90000"/>
                </a:lnSpc>
                <a:spcAft>
                  <a:spcPts val="600"/>
                </a:spcAft>
                <a:defRPr/>
              </a:pPr>
              <a:r>
                <a:rPr lang="en-US" sz="1599" kern="0" dirty="0">
                  <a:solidFill>
                    <a:srgbClr val="FFFFFF"/>
                  </a:solidFill>
                  <a:latin typeface="Segoe UI"/>
                </a:rPr>
                <a:t>Microsoft Azure </a:t>
              </a:r>
              <a:br>
                <a:rPr lang="en-US" sz="1599" kern="0" dirty="0">
                  <a:solidFill>
                    <a:srgbClr val="FFFFFF"/>
                  </a:solidFill>
                  <a:latin typeface="Segoe UI"/>
                </a:rPr>
              </a:br>
              <a:r>
                <a:rPr lang="en-US" sz="1599" kern="0" dirty="0">
                  <a:solidFill>
                    <a:srgbClr val="FFFFFF"/>
                  </a:solidFill>
                  <a:latin typeface="Segoe UI"/>
                </a:rPr>
                <a:t>Site Recovery</a:t>
              </a:r>
            </a:p>
          </p:txBody>
        </p:sp>
      </p:grpSp>
      <p:sp>
        <p:nvSpPr>
          <p:cNvPr id="22" name="Left-Right Arrow 21"/>
          <p:cNvSpPr/>
          <p:nvPr/>
        </p:nvSpPr>
        <p:spPr bwMode="auto">
          <a:xfrm>
            <a:off x="2131887" y="4717442"/>
            <a:ext cx="1407063" cy="181392"/>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02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p:cNvSpPr txBox="1"/>
          <p:nvPr/>
        </p:nvSpPr>
        <p:spPr>
          <a:xfrm>
            <a:off x="1798975" y="3235958"/>
            <a:ext cx="2156387" cy="151262"/>
          </a:xfrm>
          <a:prstGeom prst="rect">
            <a:avLst/>
          </a:prstGeom>
          <a:noFill/>
        </p:spPr>
        <p:txBody>
          <a:bodyPr wrap="square" lIns="182664" tIns="0" rIns="182664" bIns="0" rtlCol="0">
            <a:spAutoFit/>
          </a:bodyPr>
          <a:lstStyle>
            <a:defPPr>
              <a:defRPr lang="en-US"/>
            </a:defPPr>
            <a:lvl1pPr defTabSz="913538">
              <a:lnSpc>
                <a:spcPct val="90000"/>
              </a:lnSpc>
              <a:spcAft>
                <a:spcPts val="588"/>
              </a:spcAft>
              <a:defRPr sz="1100">
                <a:solidFill>
                  <a:srgbClr val="505050"/>
                </a:solidFill>
              </a:defRPr>
            </a:lvl1pPr>
          </a:lstStyle>
          <a:p>
            <a:pPr algn="ctr" defTabSz="913362">
              <a:spcAft>
                <a:spcPts val="587"/>
              </a:spcAft>
              <a:defRPr/>
            </a:pPr>
            <a:r>
              <a:rPr lang="en-US" sz="1071" kern="0" dirty="0">
                <a:solidFill>
                  <a:srgbClr val="00B0F0"/>
                </a:solidFill>
                <a:latin typeface="Segoe UI"/>
              </a:rPr>
              <a:t>Communication Channel</a:t>
            </a:r>
          </a:p>
        </p:txBody>
      </p:sp>
      <p:sp>
        <p:nvSpPr>
          <p:cNvPr id="24" name="Rectangle 23"/>
          <p:cNvSpPr/>
          <p:nvPr/>
        </p:nvSpPr>
        <p:spPr>
          <a:xfrm>
            <a:off x="2032080" y="4358788"/>
            <a:ext cx="1597059" cy="302525"/>
          </a:xfrm>
          <a:prstGeom prst="rect">
            <a:avLst/>
          </a:prstGeom>
          <a:noFill/>
        </p:spPr>
        <p:txBody>
          <a:bodyPr wrap="square" lIns="182664" tIns="0" rIns="182664" bIns="0" rtlCol="0">
            <a:spAutoFit/>
          </a:bodyPr>
          <a:lstStyle/>
          <a:p>
            <a:pPr algn="ctr" defTabSz="931538">
              <a:lnSpc>
                <a:spcPct val="90000"/>
              </a:lnSpc>
              <a:spcAft>
                <a:spcPts val="600"/>
              </a:spcAft>
              <a:defRPr/>
            </a:pPr>
            <a:r>
              <a:rPr lang="en-US" sz="1071" kern="0" dirty="0">
                <a:solidFill>
                  <a:srgbClr val="00B0F0"/>
                </a:solidFill>
                <a:latin typeface="Segoe UI"/>
              </a:rPr>
              <a:t>Replication channel: </a:t>
            </a:r>
            <a:br>
              <a:rPr lang="en-US" sz="1071" kern="0" dirty="0">
                <a:solidFill>
                  <a:srgbClr val="00B0F0"/>
                </a:solidFill>
                <a:latin typeface="Segoe UI"/>
              </a:rPr>
            </a:br>
            <a:r>
              <a:rPr lang="en-US" sz="1071" kern="0" dirty="0">
                <a:solidFill>
                  <a:srgbClr val="00B0F0"/>
                </a:solidFill>
                <a:latin typeface="Segoe UI"/>
              </a:rPr>
              <a:t>Hyper-V Replica</a:t>
            </a:r>
          </a:p>
        </p:txBody>
      </p:sp>
      <p:grpSp>
        <p:nvGrpSpPr>
          <p:cNvPr id="25" name="Group 24"/>
          <p:cNvGrpSpPr/>
          <p:nvPr/>
        </p:nvGrpSpPr>
        <p:grpSpPr>
          <a:xfrm>
            <a:off x="1292165" y="3770056"/>
            <a:ext cx="1525140" cy="1851991"/>
            <a:chOff x="1047576" y="3696507"/>
            <a:chExt cx="1495583" cy="1816099"/>
          </a:xfrm>
        </p:grpSpPr>
        <p:sp>
          <p:nvSpPr>
            <p:cNvPr id="26" name="TextBox 25"/>
            <p:cNvSpPr txBox="1"/>
            <p:nvPr/>
          </p:nvSpPr>
          <p:spPr>
            <a:xfrm>
              <a:off x="1918270" y="4920521"/>
              <a:ext cx="624889" cy="592085"/>
            </a:xfrm>
            <a:prstGeom prst="rect">
              <a:avLst/>
            </a:prstGeom>
            <a:noFill/>
          </p:spPr>
          <p:txBody>
            <a:bodyPr wrap="square" lIns="0" tIns="149196" rIns="0" bIns="149196" rtlCol="0">
              <a:spAutoFit/>
            </a:bodyPr>
            <a:lstStyle/>
            <a:p>
              <a:pPr defTabSz="932418">
                <a:lnSpc>
                  <a:spcPct val="90000"/>
                </a:lnSpc>
                <a:spcAft>
                  <a:spcPts val="612"/>
                </a:spcAft>
                <a:defRPr/>
              </a:pPr>
              <a:r>
                <a:rPr lang="en-US" sz="1071" kern="0" dirty="0">
                  <a:solidFill>
                    <a:srgbClr val="00B0F0"/>
                  </a:solidFill>
                  <a:latin typeface="Segoe UI"/>
                </a:rPr>
                <a:t>Primary Site</a:t>
              </a:r>
            </a:p>
          </p:txBody>
        </p:sp>
        <p:grpSp>
          <p:nvGrpSpPr>
            <p:cNvPr id="27" name="Group 26"/>
            <p:cNvGrpSpPr/>
            <p:nvPr/>
          </p:nvGrpSpPr>
          <p:grpSpPr>
            <a:xfrm>
              <a:off x="1055947" y="4121329"/>
              <a:ext cx="815599" cy="1297016"/>
              <a:chOff x="13103226" y="2775830"/>
              <a:chExt cx="1039812" cy="1616572"/>
            </a:xfrm>
          </p:grpSpPr>
          <p:sp>
            <p:nvSpPr>
              <p:cNvPr id="31"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3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3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3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3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36"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37"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38"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39"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grpSp>
        <p:sp>
          <p:nvSpPr>
            <p:cNvPr id="28" name="TextBox 27"/>
            <p:cNvSpPr txBox="1"/>
            <p:nvPr/>
          </p:nvSpPr>
          <p:spPr>
            <a:xfrm>
              <a:off x="1121483" y="5046509"/>
              <a:ext cx="684527" cy="339115"/>
            </a:xfrm>
            <a:prstGeom prst="rect">
              <a:avLst/>
            </a:prstGeom>
            <a:noFill/>
          </p:spPr>
          <p:txBody>
            <a:bodyPr wrap="square" lIns="0" tIns="0" rIns="0" bIns="0" rtlCol="0">
              <a:spAutoFit/>
            </a:bodyPr>
            <a:lstStyle/>
            <a:p>
              <a:pPr algn="ctr" defTabSz="932418">
                <a:lnSpc>
                  <a:spcPct val="90000"/>
                </a:lnSpc>
                <a:defRPr/>
              </a:pPr>
              <a:r>
                <a:rPr lang="en-US" sz="1224" kern="0" dirty="0">
                  <a:solidFill>
                    <a:srgbClr val="FFFFFF"/>
                  </a:solidFill>
                  <a:latin typeface="Segoe UI"/>
                </a:rPr>
                <a:t>Windows Server</a:t>
              </a:r>
            </a:p>
          </p:txBody>
        </p:sp>
        <p:sp>
          <p:nvSpPr>
            <p:cNvPr id="29" name="Rectangle 28"/>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04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40" name="Group 39"/>
          <p:cNvGrpSpPr/>
          <p:nvPr/>
        </p:nvGrpSpPr>
        <p:grpSpPr>
          <a:xfrm>
            <a:off x="2922422" y="3767181"/>
            <a:ext cx="1483373" cy="1863105"/>
            <a:chOff x="2646239" y="3693687"/>
            <a:chExt cx="1454625" cy="1826998"/>
          </a:xfrm>
        </p:grpSpPr>
        <p:sp>
          <p:nvSpPr>
            <p:cNvPr id="41" name="TextBox 40"/>
            <p:cNvSpPr txBox="1"/>
            <p:nvPr/>
          </p:nvSpPr>
          <p:spPr>
            <a:xfrm>
              <a:off x="2646239" y="4920521"/>
              <a:ext cx="559422" cy="600164"/>
            </a:xfrm>
            <a:prstGeom prst="rect">
              <a:avLst/>
            </a:prstGeom>
            <a:noFill/>
          </p:spPr>
          <p:txBody>
            <a:bodyPr wrap="square" lIns="0" tIns="149196" rIns="0" bIns="149196"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32418">
                <a:defRPr/>
              </a:pPr>
              <a:r>
                <a:rPr lang="en-US" sz="1071" dirty="0">
                  <a:solidFill>
                    <a:srgbClr val="00B0F0"/>
                  </a:solidFill>
                  <a:latin typeface="Segoe UI"/>
                </a:rPr>
                <a:t>Recovery Site</a:t>
              </a:r>
            </a:p>
          </p:txBody>
        </p:sp>
        <p:grpSp>
          <p:nvGrpSpPr>
            <p:cNvPr id="42" name="Group 41"/>
            <p:cNvGrpSpPr/>
            <p:nvPr/>
          </p:nvGrpSpPr>
          <p:grpSpPr>
            <a:xfrm>
              <a:off x="3251903" y="4125870"/>
              <a:ext cx="815599" cy="1291203"/>
              <a:chOff x="13103226" y="2775830"/>
              <a:chExt cx="1039812" cy="1616572"/>
            </a:xfrm>
          </p:grpSpPr>
          <p:sp>
            <p:nvSpPr>
              <p:cNvPr id="47"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4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4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5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5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5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5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5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5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grpSp>
        <p:sp>
          <p:nvSpPr>
            <p:cNvPr id="43" name="TextBox 42"/>
            <p:cNvSpPr txBox="1"/>
            <p:nvPr/>
          </p:nvSpPr>
          <p:spPr>
            <a:xfrm>
              <a:off x="3317439" y="5046202"/>
              <a:ext cx="684527" cy="339115"/>
            </a:xfrm>
            <a:prstGeom prst="rect">
              <a:avLst/>
            </a:prstGeom>
            <a:noFill/>
          </p:spPr>
          <p:txBody>
            <a:bodyPr wrap="square" lIns="0" tIns="0" rIns="0" bIns="0" rtlCol="0">
              <a:spAutoFit/>
            </a:bodyPr>
            <a:lstStyle/>
            <a:p>
              <a:pPr algn="ctr" defTabSz="932418">
                <a:lnSpc>
                  <a:spcPct val="90000"/>
                </a:lnSpc>
                <a:defRPr/>
              </a:pPr>
              <a:r>
                <a:rPr lang="en-US" sz="1224" kern="0" dirty="0">
                  <a:solidFill>
                    <a:srgbClr val="FFFFFF"/>
                  </a:solidFill>
                  <a:latin typeface="Segoe UI"/>
                </a:rPr>
                <a:t>Windows Server</a:t>
              </a:r>
            </a:p>
          </p:txBody>
        </p:sp>
        <p:grpSp>
          <p:nvGrpSpPr>
            <p:cNvPr id="44" name="Group 43"/>
            <p:cNvGrpSpPr/>
            <p:nvPr/>
          </p:nvGrpSpPr>
          <p:grpSpPr>
            <a:xfrm>
              <a:off x="3250818" y="3693687"/>
              <a:ext cx="850046" cy="430383"/>
              <a:chOff x="3510283" y="4155823"/>
              <a:chExt cx="984977" cy="498699"/>
            </a:xfrm>
          </p:grpSpPr>
          <p:sp>
            <p:nvSpPr>
              <p:cNvPr id="45" name="Rectangle 44"/>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04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5001" y="4230904"/>
                <a:ext cx="980259" cy="390279"/>
              </a:xfrm>
              <a:prstGeom prst="rect">
                <a:avLst/>
              </a:prstGeom>
            </p:spPr>
          </p:pic>
        </p:grpSp>
      </p:grpSp>
      <p:grpSp>
        <p:nvGrpSpPr>
          <p:cNvPr id="56" name="Group 55"/>
          <p:cNvGrpSpPr/>
          <p:nvPr/>
        </p:nvGrpSpPr>
        <p:grpSpPr>
          <a:xfrm>
            <a:off x="7391559" y="1583300"/>
            <a:ext cx="3955695" cy="1550357"/>
            <a:chOff x="616226" y="1630760"/>
            <a:chExt cx="4596553" cy="1801531"/>
          </a:xfrm>
        </p:grpSpPr>
        <p:sp>
          <p:nvSpPr>
            <p:cNvPr id="5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0000"/>
                </a:solidFill>
                <a:latin typeface="Segoe UI"/>
              </a:endParaRPr>
            </a:p>
          </p:txBody>
        </p:sp>
        <p:sp>
          <p:nvSpPr>
            <p:cNvPr id="5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000000"/>
                </a:solidFill>
                <a:latin typeface="Segoe UI"/>
              </a:endParaRPr>
            </a:p>
          </p:txBody>
        </p:sp>
        <p:sp>
          <p:nvSpPr>
            <p:cNvPr id="5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60" name="TextBox 59"/>
            <p:cNvSpPr txBox="1"/>
            <p:nvPr/>
          </p:nvSpPr>
          <p:spPr>
            <a:xfrm>
              <a:off x="1607981" y="2418609"/>
              <a:ext cx="2195785" cy="868136"/>
            </a:xfrm>
            <a:prstGeom prst="rect">
              <a:avLst/>
            </a:prstGeom>
            <a:noFill/>
            <a:ln>
              <a:noFill/>
            </a:ln>
          </p:spPr>
          <p:txBody>
            <a:bodyPr wrap="none" lIns="182802" tIns="146241" rIns="182802" bIns="146241" rtlCol="0">
              <a:spAutoFit/>
            </a:bodyPr>
            <a:lstStyle/>
            <a:p>
              <a:pPr algn="ctr" defTabSz="931538">
                <a:lnSpc>
                  <a:spcPct val="90000"/>
                </a:lnSpc>
                <a:spcAft>
                  <a:spcPts val="600"/>
                </a:spcAft>
                <a:defRPr/>
              </a:pPr>
              <a:r>
                <a:rPr lang="en-US" sz="1599" kern="0" dirty="0">
                  <a:solidFill>
                    <a:srgbClr val="FFFFFF"/>
                  </a:solidFill>
                  <a:latin typeface="Segoe UI"/>
                </a:rPr>
                <a:t>Microsoft Azure </a:t>
              </a:r>
              <a:br>
                <a:rPr lang="en-US" sz="1599" kern="0" dirty="0">
                  <a:solidFill>
                    <a:srgbClr val="FFFFFF"/>
                  </a:solidFill>
                  <a:latin typeface="Segoe UI"/>
                </a:rPr>
              </a:br>
              <a:r>
                <a:rPr lang="en-US" sz="1599" kern="0" dirty="0">
                  <a:solidFill>
                    <a:srgbClr val="FFFFFF"/>
                  </a:solidFill>
                  <a:latin typeface="Segoe UI"/>
                </a:rPr>
                <a:t>Site Recovery</a:t>
              </a:r>
            </a:p>
          </p:txBody>
        </p:sp>
      </p:grpSp>
      <p:grpSp>
        <p:nvGrpSpPr>
          <p:cNvPr id="61" name="Group 60"/>
          <p:cNvGrpSpPr/>
          <p:nvPr/>
        </p:nvGrpSpPr>
        <p:grpSpPr>
          <a:xfrm>
            <a:off x="8096556" y="3767932"/>
            <a:ext cx="1509255" cy="1875251"/>
            <a:chOff x="413544" y="3682859"/>
            <a:chExt cx="1480006" cy="1838909"/>
          </a:xfrm>
        </p:grpSpPr>
        <p:sp>
          <p:nvSpPr>
            <p:cNvPr id="62" name="TextBox 61"/>
            <p:cNvSpPr txBox="1"/>
            <p:nvPr/>
          </p:nvSpPr>
          <p:spPr>
            <a:xfrm>
              <a:off x="413544" y="4929683"/>
              <a:ext cx="579926" cy="592085"/>
            </a:xfrm>
            <a:prstGeom prst="rect">
              <a:avLst/>
            </a:prstGeom>
            <a:noFill/>
          </p:spPr>
          <p:txBody>
            <a:bodyPr wrap="square" lIns="0" tIns="149196" rIns="0" bIns="149196" rtlCol="0">
              <a:spAutoFit/>
            </a:bodyPr>
            <a:lstStyle/>
            <a:p>
              <a:pPr algn="r" defTabSz="932418">
                <a:lnSpc>
                  <a:spcPct val="90000"/>
                </a:lnSpc>
                <a:spcAft>
                  <a:spcPts val="612"/>
                </a:spcAft>
                <a:defRPr/>
              </a:pPr>
              <a:r>
                <a:rPr lang="en-US" sz="1071" kern="0" dirty="0">
                  <a:solidFill>
                    <a:srgbClr val="505050"/>
                  </a:solidFill>
                  <a:latin typeface="Segoe UI"/>
                </a:rPr>
                <a:t>Primary Site</a:t>
              </a:r>
            </a:p>
          </p:txBody>
        </p:sp>
        <p:grpSp>
          <p:nvGrpSpPr>
            <p:cNvPr id="63" name="Group 62"/>
            <p:cNvGrpSpPr/>
            <p:nvPr/>
          </p:nvGrpSpPr>
          <p:grpSpPr>
            <a:xfrm>
              <a:off x="1055947" y="4111804"/>
              <a:ext cx="815599" cy="1297016"/>
              <a:chOff x="13103226" y="2763958"/>
              <a:chExt cx="1039812" cy="1616572"/>
            </a:xfrm>
          </p:grpSpPr>
          <p:sp>
            <p:nvSpPr>
              <p:cNvPr id="67"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6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6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7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7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7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7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7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sp>
            <p:nvSpPr>
              <p:cNvPr id="7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3247" tIns="46623" rIns="93247" bIns="46623" numCol="1" anchor="t" anchorCtr="0" compatLnSpc="1">
                <a:prstTxWarp prst="textNoShape">
                  <a:avLst/>
                </a:prstTxWarp>
              </a:bodyPr>
              <a:lstStyle/>
              <a:p>
                <a:pPr defTabSz="932418">
                  <a:defRPr/>
                </a:pPr>
                <a:endParaRPr lang="en-US" sz="1632" kern="0">
                  <a:solidFill>
                    <a:srgbClr val="000000"/>
                  </a:solidFill>
                  <a:latin typeface="Segoe UI"/>
                </a:endParaRPr>
              </a:p>
            </p:txBody>
          </p:sp>
        </p:grpSp>
        <p:sp>
          <p:nvSpPr>
            <p:cNvPr id="64" name="TextBox 63"/>
            <p:cNvSpPr txBox="1"/>
            <p:nvPr/>
          </p:nvSpPr>
          <p:spPr>
            <a:xfrm>
              <a:off x="1121483" y="5046509"/>
              <a:ext cx="684527" cy="339115"/>
            </a:xfrm>
            <a:prstGeom prst="rect">
              <a:avLst/>
            </a:prstGeom>
            <a:noFill/>
          </p:spPr>
          <p:txBody>
            <a:bodyPr wrap="square" lIns="0" tIns="0" rIns="0" bIns="0" rtlCol="0">
              <a:spAutoFit/>
            </a:bodyPr>
            <a:lstStyle/>
            <a:p>
              <a:pPr algn="ctr" defTabSz="932418">
                <a:lnSpc>
                  <a:spcPct val="90000"/>
                </a:lnSpc>
                <a:defRPr/>
              </a:pPr>
              <a:r>
                <a:rPr lang="en-US" sz="1224" kern="0" dirty="0">
                  <a:solidFill>
                    <a:srgbClr val="FFFFFF"/>
                  </a:solidFill>
                  <a:latin typeface="Segoe UI"/>
                </a:rPr>
                <a:t>Windows Server</a:t>
              </a:r>
            </a:p>
          </p:txBody>
        </p:sp>
        <p:sp>
          <p:nvSpPr>
            <p:cNvPr id="65" name="Rectangle 64"/>
            <p:cNvSpPr/>
            <p:nvPr/>
          </p:nvSpPr>
          <p:spPr bwMode="auto">
            <a:xfrm>
              <a:off x="1055947" y="3682859"/>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04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6" name="Pictur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76" name="Group 75"/>
          <p:cNvGrpSpPr/>
          <p:nvPr/>
        </p:nvGrpSpPr>
        <p:grpSpPr>
          <a:xfrm>
            <a:off x="10392575" y="5149503"/>
            <a:ext cx="196728" cy="377689"/>
            <a:chOff x="7791149" y="4987730"/>
            <a:chExt cx="192916" cy="370370"/>
          </a:xfrm>
        </p:grpSpPr>
        <p:sp>
          <p:nvSpPr>
            <p:cNvPr id="7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grpSp>
      <p:grpSp>
        <p:nvGrpSpPr>
          <p:cNvPr id="80" name="Group 79"/>
          <p:cNvGrpSpPr/>
          <p:nvPr/>
        </p:nvGrpSpPr>
        <p:grpSpPr>
          <a:xfrm>
            <a:off x="472081" y="5139790"/>
            <a:ext cx="196728" cy="377689"/>
            <a:chOff x="7791149" y="4987730"/>
            <a:chExt cx="192916" cy="370370"/>
          </a:xfrm>
        </p:grpSpPr>
        <p:sp>
          <p:nvSpPr>
            <p:cNvPr id="8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8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8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grpSp>
      <p:grpSp>
        <p:nvGrpSpPr>
          <p:cNvPr id="84" name="Group 83"/>
          <p:cNvGrpSpPr/>
          <p:nvPr/>
        </p:nvGrpSpPr>
        <p:grpSpPr>
          <a:xfrm>
            <a:off x="258334" y="5141428"/>
            <a:ext cx="196728" cy="377689"/>
            <a:chOff x="7791149" y="4987730"/>
            <a:chExt cx="192916" cy="370370"/>
          </a:xfrm>
        </p:grpSpPr>
        <p:sp>
          <p:nvSpPr>
            <p:cNvPr id="8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8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8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grpSp>
      <p:grpSp>
        <p:nvGrpSpPr>
          <p:cNvPr id="88" name="Group 87"/>
          <p:cNvGrpSpPr/>
          <p:nvPr/>
        </p:nvGrpSpPr>
        <p:grpSpPr>
          <a:xfrm>
            <a:off x="4854710" y="5131714"/>
            <a:ext cx="196728" cy="377689"/>
            <a:chOff x="7791149" y="4987730"/>
            <a:chExt cx="192916" cy="370370"/>
          </a:xfrm>
        </p:grpSpPr>
        <p:sp>
          <p:nvSpPr>
            <p:cNvPr id="8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9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9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grpSp>
      <p:grpSp>
        <p:nvGrpSpPr>
          <p:cNvPr id="92" name="Group 91"/>
          <p:cNvGrpSpPr/>
          <p:nvPr/>
        </p:nvGrpSpPr>
        <p:grpSpPr>
          <a:xfrm>
            <a:off x="7739851" y="5139790"/>
            <a:ext cx="196728" cy="377689"/>
            <a:chOff x="7791149" y="4987730"/>
            <a:chExt cx="192916" cy="370370"/>
          </a:xfrm>
        </p:grpSpPr>
        <p:sp>
          <p:nvSpPr>
            <p:cNvPr id="9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9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9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grpSp>
      <p:sp>
        <p:nvSpPr>
          <p:cNvPr id="96" name="Rectangle 95"/>
          <p:cNvSpPr/>
          <p:nvPr/>
        </p:nvSpPr>
        <p:spPr bwMode="auto">
          <a:xfrm>
            <a:off x="3220303" y="5522849"/>
            <a:ext cx="5645032" cy="1159315"/>
          </a:xfrm>
          <a:prstGeom prst="rect">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Rectangle 96"/>
          <p:cNvSpPr/>
          <p:nvPr/>
        </p:nvSpPr>
        <p:spPr>
          <a:xfrm>
            <a:off x="3243192" y="5457916"/>
            <a:ext cx="4184717" cy="1622621"/>
          </a:xfrm>
          <a:prstGeom prst="rect">
            <a:avLst/>
          </a:prstGeom>
          <a:noFill/>
          <a:ln w="10795" cap="flat" cmpd="sng" algn="ctr">
            <a:noFill/>
            <a:prstDash val="solid"/>
            <a:headEnd type="none" w="med" len="med"/>
            <a:tailEnd type="none" w="med" len="med"/>
          </a:ln>
          <a:effectLst/>
        </p:spPr>
        <p:txBody>
          <a:bodyPr vert="horz" wrap="square" lIns="186261" tIns="149006" rIns="0" bIns="186261" numCol="1" rtlCol="0" anchor="t" anchorCtr="0" compatLnSpc="1">
            <a:prstTxWarp prst="textNoShape">
              <a:avLst/>
            </a:prstTxWarp>
          </a:bodyPr>
          <a:lstStyle/>
          <a:p>
            <a:pPr defTabSz="949579" fontAlgn="base">
              <a:lnSpc>
                <a:spcPct val="90000"/>
              </a:lnSpc>
              <a:spcAft>
                <a:spcPts val="612"/>
              </a:spcAft>
              <a:defRPr/>
            </a:pPr>
            <a:r>
              <a:rPr lang="en-US" sz="1836" kern="0" dirty="0">
                <a:solidFill>
                  <a:srgbClr val="FFFFFF"/>
                </a:solidFill>
                <a:latin typeface="Segoe UI Light"/>
              </a:rPr>
              <a:t>Key features include:</a:t>
            </a:r>
          </a:p>
          <a:p>
            <a:pPr defTabSz="949579" fontAlgn="base">
              <a:lnSpc>
                <a:spcPct val="90000"/>
              </a:lnSpc>
              <a:spcAft>
                <a:spcPts val="612"/>
              </a:spcAft>
              <a:defRPr/>
            </a:pPr>
            <a:r>
              <a:rPr lang="en-US" sz="1122" kern="0" dirty="0">
                <a:solidFill>
                  <a:srgbClr val="FFFFFF"/>
                </a:solidFill>
                <a:latin typeface="Segoe UI"/>
                <a:cs typeface="Segoe UI" panose="020B0502040204020203" pitchFamily="34" charset="0"/>
              </a:rPr>
              <a:t>Automated VM protection and replication</a:t>
            </a:r>
          </a:p>
          <a:p>
            <a:pPr defTabSz="949579" fontAlgn="base">
              <a:lnSpc>
                <a:spcPct val="90000"/>
              </a:lnSpc>
              <a:spcAft>
                <a:spcPts val="612"/>
              </a:spcAft>
              <a:defRPr/>
            </a:pPr>
            <a:r>
              <a:rPr lang="en-US" sz="1122" kern="0" dirty="0">
                <a:solidFill>
                  <a:srgbClr val="FFFFFF"/>
                </a:solidFill>
                <a:latin typeface="Segoe UI"/>
                <a:cs typeface="Segoe UI" panose="020B0502040204020203" pitchFamily="34" charset="0"/>
              </a:rPr>
              <a:t>Remote health monitoring</a:t>
            </a:r>
          </a:p>
          <a:p>
            <a:pPr defTabSz="949579" fontAlgn="base">
              <a:lnSpc>
                <a:spcPct val="90000"/>
              </a:lnSpc>
              <a:spcAft>
                <a:spcPts val="612"/>
              </a:spcAft>
              <a:defRPr/>
            </a:pPr>
            <a:r>
              <a:rPr lang="en-US" sz="1122" kern="0" dirty="0">
                <a:solidFill>
                  <a:srgbClr val="FFFFFF"/>
                </a:solidFill>
                <a:latin typeface="Segoe UI"/>
                <a:cs typeface="Segoe UI" panose="020B0502040204020203" pitchFamily="34" charset="0"/>
              </a:rPr>
              <a:t>Customizable recovery plans</a:t>
            </a:r>
          </a:p>
        </p:txBody>
      </p:sp>
      <p:sp>
        <p:nvSpPr>
          <p:cNvPr id="98" name="Rectangle 97"/>
          <p:cNvSpPr/>
          <p:nvPr/>
        </p:nvSpPr>
        <p:spPr>
          <a:xfrm>
            <a:off x="6247338" y="5887207"/>
            <a:ext cx="2520394" cy="489620"/>
          </a:xfrm>
          <a:prstGeom prst="rect">
            <a:avLst/>
          </a:prstGeom>
        </p:spPr>
        <p:txBody>
          <a:bodyPr wrap="square">
            <a:spAutoFit/>
          </a:bodyPr>
          <a:lstStyle/>
          <a:p>
            <a:pPr defTabSz="949579" fontAlgn="base">
              <a:lnSpc>
                <a:spcPct val="90000"/>
              </a:lnSpc>
              <a:spcAft>
                <a:spcPts val="612"/>
              </a:spcAft>
              <a:defRPr/>
            </a:pPr>
            <a:r>
              <a:rPr lang="en-US" sz="1122" dirty="0">
                <a:solidFill>
                  <a:srgbClr val="FFFFFF"/>
                </a:solidFill>
                <a:latin typeface="Segoe UI"/>
                <a:cs typeface="Segoe UI" panose="020B0502040204020203" pitchFamily="34" charset="0"/>
              </a:rPr>
              <a:t>No-impact recovery plan testing</a:t>
            </a:r>
          </a:p>
          <a:p>
            <a:pPr defTabSz="949579" fontAlgn="base">
              <a:lnSpc>
                <a:spcPct val="90000"/>
              </a:lnSpc>
              <a:spcAft>
                <a:spcPts val="612"/>
              </a:spcAft>
              <a:defRPr/>
            </a:pPr>
            <a:r>
              <a:rPr lang="en-US" sz="1122" dirty="0">
                <a:solidFill>
                  <a:srgbClr val="FFFFFF"/>
                </a:solidFill>
                <a:latin typeface="Segoe UI"/>
                <a:cs typeface="Segoe UI" panose="020B0502040204020203" pitchFamily="34" charset="0"/>
              </a:rPr>
              <a:t>Orchestrated recovery when needed</a:t>
            </a:r>
          </a:p>
        </p:txBody>
      </p:sp>
      <p:sp>
        <p:nvSpPr>
          <p:cNvPr id="100" name="Title 1"/>
          <p:cNvSpPr>
            <a:spLocks noGrp="1"/>
          </p:cNvSpPr>
          <p:nvPr>
            <p:ph type="title"/>
          </p:nvPr>
        </p:nvSpPr>
        <p:spPr>
          <a:xfrm>
            <a:off x="285365" y="196689"/>
            <a:ext cx="11889564" cy="917575"/>
          </a:xfrm>
        </p:spPr>
        <p:txBody>
          <a:bodyPr/>
          <a:lstStyle/>
          <a:p>
            <a:r>
              <a:rPr lang="en-US" dirty="0" smtClean="0">
                <a:solidFill>
                  <a:schemeClr val="bg1">
                    <a:lumMod val="50000"/>
                  </a:schemeClr>
                </a:solidFill>
              </a:rPr>
              <a:t>Orchestrated disaster </a:t>
            </a:r>
            <a:r>
              <a:rPr lang="en-US" dirty="0">
                <a:solidFill>
                  <a:schemeClr val="bg1">
                    <a:lumMod val="50000"/>
                  </a:schemeClr>
                </a:solidFill>
              </a:rPr>
              <a:t>r</a:t>
            </a:r>
            <a:r>
              <a:rPr lang="en-US" dirty="0" smtClean="0">
                <a:solidFill>
                  <a:schemeClr val="bg1">
                    <a:lumMod val="50000"/>
                  </a:schemeClr>
                </a:solidFill>
              </a:rPr>
              <a:t>ecovery</a:t>
            </a:r>
            <a:r>
              <a:rPr lang="en-US" dirty="0" smtClean="0"/>
              <a:t/>
            </a:r>
            <a:br>
              <a:rPr lang="en-US" dirty="0" smtClean="0"/>
            </a:br>
            <a:r>
              <a:rPr lang="en-US" sz="3400" dirty="0">
                <a:gradFill>
                  <a:gsLst>
                    <a:gs pos="2655">
                      <a:schemeClr val="accent1"/>
                    </a:gs>
                    <a:gs pos="31000">
                      <a:schemeClr val="accent1"/>
                    </a:gs>
                  </a:gsLst>
                  <a:lin ang="0" scaled="0"/>
                </a:gradFill>
              </a:rPr>
              <a:t>Across on-premises, service provider locations or both</a:t>
            </a:r>
            <a:br>
              <a:rPr lang="en-US" sz="3400" dirty="0">
                <a:gradFill>
                  <a:gsLst>
                    <a:gs pos="2655">
                      <a:schemeClr val="accent1"/>
                    </a:gs>
                    <a:gs pos="31000">
                      <a:schemeClr val="accent1"/>
                    </a:gs>
                  </a:gsLst>
                  <a:lin ang="0" scaled="0"/>
                </a:gradFill>
              </a:rPr>
            </a:br>
            <a:endParaRPr lang="en-US" sz="3400" dirty="0">
              <a:gradFill>
                <a:gsLst>
                  <a:gs pos="2655">
                    <a:schemeClr val="accent1"/>
                  </a:gs>
                  <a:gs pos="31000">
                    <a:schemeClr val="accent1"/>
                  </a:gs>
                </a:gsLst>
                <a:lin ang="0" scaled="0"/>
              </a:gradFill>
            </a:endParaRPr>
          </a:p>
        </p:txBody>
      </p:sp>
    </p:spTree>
    <p:extLst>
      <p:ext uri="{BB962C8B-B14F-4D97-AF65-F5344CB8AC3E}">
        <p14:creationId xmlns:p14="http://schemas.microsoft.com/office/powerpoint/2010/main" val="1937174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lumMod val="50000"/>
                  </a:schemeClr>
                </a:solidFill>
              </a:rPr>
              <a:t>Azure Site Recovery</a:t>
            </a:r>
            <a:r>
              <a:rPr lang="en-US" dirty="0" smtClean="0"/>
              <a:t/>
            </a:r>
            <a:br>
              <a:rPr lang="en-US" dirty="0" smtClean="0"/>
            </a:br>
            <a:r>
              <a:rPr lang="en-US" sz="3400" dirty="0" smtClean="0">
                <a:gradFill>
                  <a:gsLst>
                    <a:gs pos="0">
                      <a:schemeClr val="accent1"/>
                    </a:gs>
                    <a:gs pos="100000">
                      <a:schemeClr val="accent1"/>
                    </a:gs>
                  </a:gsLst>
                  <a:lin ang="5400000" scaled="0"/>
                </a:gradFill>
              </a:rPr>
              <a:t>One </a:t>
            </a:r>
            <a:r>
              <a:rPr lang="en-US" sz="3400" dirty="0">
                <a:gradFill>
                  <a:gsLst>
                    <a:gs pos="0">
                      <a:schemeClr val="accent1"/>
                    </a:gs>
                    <a:gs pos="100000">
                      <a:schemeClr val="accent1"/>
                    </a:gs>
                  </a:gsLst>
                  <a:lin ang="5400000" scaled="0"/>
                </a:gradFill>
              </a:rPr>
              <a:t>solution for multiple </a:t>
            </a:r>
            <a:r>
              <a:rPr lang="en-US" sz="3400" dirty="0" smtClean="0">
                <a:gradFill>
                  <a:gsLst>
                    <a:gs pos="0">
                      <a:schemeClr val="accent1"/>
                    </a:gs>
                    <a:gs pos="100000">
                      <a:schemeClr val="accent1"/>
                    </a:gs>
                  </a:gsLst>
                  <a:lin ang="5400000" scaled="0"/>
                </a:gradFill>
              </a:rPr>
              <a:t>infrastructures</a:t>
            </a:r>
            <a:endParaRPr lang="en-US" sz="3400" dirty="0">
              <a:gradFill>
                <a:gsLst>
                  <a:gs pos="0">
                    <a:schemeClr val="accent1"/>
                  </a:gs>
                  <a:gs pos="100000">
                    <a:schemeClr val="accent1"/>
                  </a:gs>
                </a:gsLst>
                <a:lin ang="5400000" scaled="0"/>
              </a:gradFill>
            </a:endParaRPr>
          </a:p>
        </p:txBody>
      </p:sp>
      <p:sp>
        <p:nvSpPr>
          <p:cNvPr id="257" name="Rectangle 256"/>
          <p:cNvSpPr/>
          <p:nvPr/>
        </p:nvSpPr>
        <p:spPr>
          <a:xfrm>
            <a:off x="6840243" y="2617943"/>
            <a:ext cx="5156789" cy="2673039"/>
          </a:xfrm>
          <a:prstGeom prst="rect">
            <a:avLst/>
          </a:prstGeom>
          <a:noFill/>
        </p:spPr>
        <p:txBody>
          <a:bodyPr wrap="square">
            <a:spAutoFit/>
          </a:bodyPr>
          <a:lstStyle/>
          <a:p>
            <a:pPr marL="0" lvl="1" defTabSz="471608">
              <a:lnSpc>
                <a:spcPct val="90000"/>
              </a:lnSpc>
              <a:spcBef>
                <a:spcPts val="306"/>
              </a:spcBef>
              <a:spcAft>
                <a:spcPts val="612"/>
              </a:spcAft>
              <a:buClr>
                <a:srgbClr val="EFEFEF"/>
              </a:buClr>
            </a:pPr>
            <a:r>
              <a:rPr lang="en-US" sz="1600" b="1" dirty="0">
                <a:gradFill>
                  <a:gsLst>
                    <a:gs pos="0">
                      <a:schemeClr val="accent1"/>
                    </a:gs>
                    <a:gs pos="100000">
                      <a:schemeClr val="accent1"/>
                    </a:gs>
                  </a:gsLst>
                  <a:lin ang="5400000" scaled="0"/>
                </a:gradFill>
                <a:cs typeface="Segoe UI" pitchFamily="34" charset="0"/>
              </a:rPr>
              <a:t>Tier 0 – </a:t>
            </a:r>
            <a:r>
              <a:rPr lang="en-US" sz="1600" dirty="0">
                <a:gradFill>
                  <a:gsLst>
                    <a:gs pos="0">
                      <a:schemeClr val="tx1"/>
                    </a:gs>
                    <a:gs pos="100000">
                      <a:schemeClr val="tx1"/>
                    </a:gs>
                  </a:gsLst>
                </a:gradFill>
                <a:cs typeface="Segoe UI" pitchFamily="34" charset="0"/>
              </a:rPr>
              <a:t>No off-site </a:t>
            </a:r>
            <a:r>
              <a:rPr lang="en-US" sz="1600" dirty="0" smtClean="0">
                <a:gradFill>
                  <a:gsLst>
                    <a:gs pos="0">
                      <a:schemeClr val="tx1"/>
                    </a:gs>
                    <a:gs pos="100000">
                      <a:schemeClr val="tx1"/>
                    </a:gs>
                  </a:gsLst>
                </a:gradFill>
                <a:cs typeface="Segoe UI" pitchFamily="34" charset="0"/>
              </a:rPr>
              <a:t>disaster recovery </a:t>
            </a:r>
            <a:r>
              <a:rPr lang="en-US" sz="1600" dirty="0">
                <a:gradFill>
                  <a:gsLst>
                    <a:gs pos="0">
                      <a:schemeClr val="tx1"/>
                    </a:gs>
                    <a:gs pos="100000">
                      <a:schemeClr val="tx1"/>
                    </a:gs>
                  </a:gsLst>
                </a:gradFill>
                <a:cs typeface="Segoe UI" pitchFamily="34" charset="0"/>
              </a:rPr>
              <a:t>plan</a:t>
            </a:r>
          </a:p>
          <a:p>
            <a:pPr marL="0" lvl="1" defTabSz="471608">
              <a:lnSpc>
                <a:spcPct val="90000"/>
              </a:lnSpc>
              <a:spcBef>
                <a:spcPts val="306"/>
              </a:spcBef>
              <a:spcAft>
                <a:spcPts val="612"/>
              </a:spcAft>
              <a:buClr>
                <a:srgbClr val="EFEFEF"/>
              </a:buClr>
            </a:pPr>
            <a:r>
              <a:rPr lang="en-US" sz="1600" b="1" dirty="0">
                <a:gradFill>
                  <a:gsLst>
                    <a:gs pos="0">
                      <a:schemeClr val="accent1"/>
                    </a:gs>
                    <a:gs pos="100000">
                      <a:schemeClr val="accent1"/>
                    </a:gs>
                  </a:gsLst>
                  <a:lin ang="5400000" scaled="0"/>
                </a:gradFill>
                <a:cs typeface="Segoe UI" pitchFamily="34" charset="0"/>
              </a:rPr>
              <a:t>Tier 1 – </a:t>
            </a:r>
            <a:r>
              <a:rPr lang="en-US" sz="1600" dirty="0">
                <a:gradFill>
                  <a:gsLst>
                    <a:gs pos="0">
                      <a:schemeClr val="tx1"/>
                    </a:gs>
                    <a:gs pos="100000">
                      <a:schemeClr val="tx1"/>
                    </a:gs>
                  </a:gsLst>
                </a:gradFill>
                <a:cs typeface="Segoe UI" pitchFamily="34" charset="0"/>
              </a:rPr>
              <a:t>Data backup with no hot site</a:t>
            </a:r>
          </a:p>
          <a:p>
            <a:pPr marL="0" lvl="1" defTabSz="471608">
              <a:lnSpc>
                <a:spcPct val="90000"/>
              </a:lnSpc>
              <a:spcBef>
                <a:spcPts val="306"/>
              </a:spcBef>
              <a:spcAft>
                <a:spcPts val="612"/>
              </a:spcAft>
              <a:buClr>
                <a:srgbClr val="EFEFEF"/>
              </a:buClr>
            </a:pPr>
            <a:r>
              <a:rPr lang="en-US" sz="1600" b="1" dirty="0">
                <a:gradFill>
                  <a:gsLst>
                    <a:gs pos="0">
                      <a:schemeClr val="accent1"/>
                    </a:gs>
                    <a:gs pos="100000">
                      <a:schemeClr val="accent1"/>
                    </a:gs>
                  </a:gsLst>
                  <a:lin ang="5400000" scaled="0"/>
                </a:gradFill>
                <a:cs typeface="Segoe UI" pitchFamily="34" charset="0"/>
              </a:rPr>
              <a:t>Tier 2 – </a:t>
            </a:r>
            <a:r>
              <a:rPr lang="en-US" sz="1600" dirty="0">
                <a:gradFill>
                  <a:gsLst>
                    <a:gs pos="0">
                      <a:schemeClr val="tx1"/>
                    </a:gs>
                    <a:gs pos="100000">
                      <a:schemeClr val="tx1"/>
                    </a:gs>
                  </a:gsLst>
                </a:gradFill>
                <a:cs typeface="Segoe UI" pitchFamily="34" charset="0"/>
              </a:rPr>
              <a:t>Data backup with hot site</a:t>
            </a:r>
          </a:p>
          <a:p>
            <a:pPr marL="0" lvl="1" defTabSz="471608">
              <a:lnSpc>
                <a:spcPct val="90000"/>
              </a:lnSpc>
              <a:spcBef>
                <a:spcPts val="306"/>
              </a:spcBef>
              <a:spcAft>
                <a:spcPts val="612"/>
              </a:spcAft>
              <a:buClr>
                <a:srgbClr val="EFEFEF"/>
              </a:buClr>
            </a:pPr>
            <a:r>
              <a:rPr lang="en-US" sz="1600" b="1" dirty="0">
                <a:gradFill>
                  <a:gsLst>
                    <a:gs pos="0">
                      <a:schemeClr val="accent1"/>
                    </a:gs>
                    <a:gs pos="100000">
                      <a:schemeClr val="accent1"/>
                    </a:gs>
                  </a:gsLst>
                  <a:lin ang="5400000" scaled="0"/>
                </a:gradFill>
                <a:cs typeface="Segoe UI" pitchFamily="34" charset="0"/>
              </a:rPr>
              <a:t>Tier 3 – </a:t>
            </a:r>
            <a:r>
              <a:rPr lang="en-US" sz="1600" dirty="0">
                <a:gradFill>
                  <a:gsLst>
                    <a:gs pos="0">
                      <a:schemeClr val="tx1"/>
                    </a:gs>
                    <a:gs pos="100000">
                      <a:schemeClr val="tx1"/>
                    </a:gs>
                  </a:gsLst>
                </a:gradFill>
                <a:cs typeface="Segoe UI" pitchFamily="34" charset="0"/>
              </a:rPr>
              <a:t>Electronic </a:t>
            </a:r>
            <a:r>
              <a:rPr lang="en-US" sz="1600" dirty="0" smtClean="0">
                <a:gradFill>
                  <a:gsLst>
                    <a:gs pos="0">
                      <a:schemeClr val="tx1"/>
                    </a:gs>
                    <a:gs pos="100000">
                      <a:schemeClr val="tx1"/>
                    </a:gs>
                  </a:gsLst>
                </a:gradFill>
                <a:cs typeface="Segoe UI" pitchFamily="34" charset="0"/>
              </a:rPr>
              <a:t>vaulting</a:t>
            </a:r>
            <a:endParaRPr lang="en-US" sz="1600" dirty="0">
              <a:gradFill>
                <a:gsLst>
                  <a:gs pos="0">
                    <a:schemeClr val="tx1"/>
                  </a:gs>
                  <a:gs pos="100000">
                    <a:schemeClr val="tx1"/>
                  </a:gs>
                </a:gsLst>
              </a:gradFill>
              <a:cs typeface="Segoe UI" pitchFamily="34" charset="0"/>
            </a:endParaRPr>
          </a:p>
          <a:p>
            <a:pPr marL="0" lvl="1" defTabSz="471608">
              <a:lnSpc>
                <a:spcPct val="90000"/>
              </a:lnSpc>
              <a:spcBef>
                <a:spcPts val="306"/>
              </a:spcBef>
              <a:spcAft>
                <a:spcPts val="612"/>
              </a:spcAft>
              <a:buClr>
                <a:srgbClr val="EFEFEF"/>
              </a:buClr>
            </a:pPr>
            <a:r>
              <a:rPr lang="en-US" sz="1600" b="1" dirty="0">
                <a:gradFill>
                  <a:gsLst>
                    <a:gs pos="0">
                      <a:schemeClr val="accent1"/>
                    </a:gs>
                    <a:gs pos="100000">
                      <a:schemeClr val="accent1"/>
                    </a:gs>
                  </a:gsLst>
                  <a:lin ang="5400000" scaled="0"/>
                </a:gradFill>
                <a:cs typeface="Segoe UI" pitchFamily="34" charset="0"/>
              </a:rPr>
              <a:t>Tier 4 – </a:t>
            </a:r>
            <a:r>
              <a:rPr lang="en-US" sz="1600" dirty="0" smtClean="0">
                <a:gradFill>
                  <a:gsLst>
                    <a:gs pos="0">
                      <a:schemeClr val="tx1"/>
                    </a:gs>
                    <a:gs pos="100000">
                      <a:schemeClr val="tx1"/>
                    </a:gs>
                  </a:gsLst>
                </a:gradFill>
                <a:cs typeface="Segoe UI" pitchFamily="34" charset="0"/>
              </a:rPr>
              <a:t>Point-in-time </a:t>
            </a:r>
            <a:r>
              <a:rPr lang="en-US" sz="1600" dirty="0">
                <a:gradFill>
                  <a:gsLst>
                    <a:gs pos="0">
                      <a:schemeClr val="tx1"/>
                    </a:gs>
                    <a:gs pos="100000">
                      <a:schemeClr val="tx1"/>
                    </a:gs>
                  </a:gsLst>
                </a:gradFill>
                <a:cs typeface="Segoe UI" pitchFamily="34" charset="0"/>
              </a:rPr>
              <a:t>copies</a:t>
            </a:r>
          </a:p>
          <a:p>
            <a:pPr marL="0" lvl="1" defTabSz="471608">
              <a:lnSpc>
                <a:spcPct val="90000"/>
              </a:lnSpc>
              <a:spcBef>
                <a:spcPts val="306"/>
              </a:spcBef>
              <a:spcAft>
                <a:spcPts val="612"/>
              </a:spcAft>
              <a:buClr>
                <a:srgbClr val="EFEFEF"/>
              </a:buClr>
            </a:pPr>
            <a:r>
              <a:rPr lang="en-US" sz="1600" b="1" dirty="0">
                <a:gradFill>
                  <a:gsLst>
                    <a:gs pos="0">
                      <a:schemeClr val="accent1"/>
                    </a:gs>
                    <a:gs pos="100000">
                      <a:schemeClr val="accent1"/>
                    </a:gs>
                  </a:gsLst>
                  <a:lin ang="5400000" scaled="0"/>
                </a:gradFill>
                <a:cs typeface="Segoe UI" pitchFamily="34" charset="0"/>
              </a:rPr>
              <a:t>Tier 5 – </a:t>
            </a:r>
            <a:r>
              <a:rPr lang="en-US" sz="1600" dirty="0">
                <a:gradFill>
                  <a:gsLst>
                    <a:gs pos="0">
                      <a:schemeClr val="tx1"/>
                    </a:gs>
                    <a:gs pos="100000">
                      <a:schemeClr val="tx1"/>
                    </a:gs>
                  </a:gsLst>
                  <a:lin ang="5400000" scaled="0"/>
                </a:gradFill>
                <a:cs typeface="Segoe UI" pitchFamily="34" charset="0"/>
              </a:rPr>
              <a:t>Transaction Integrity</a:t>
            </a:r>
          </a:p>
          <a:p>
            <a:pPr marL="0" lvl="1" defTabSz="471608">
              <a:lnSpc>
                <a:spcPct val="90000"/>
              </a:lnSpc>
              <a:spcBef>
                <a:spcPts val="306"/>
              </a:spcBef>
              <a:spcAft>
                <a:spcPts val="612"/>
              </a:spcAft>
              <a:buClr>
                <a:srgbClr val="EFEFEF"/>
              </a:buClr>
            </a:pPr>
            <a:r>
              <a:rPr lang="en-US" sz="1600" b="1" dirty="0">
                <a:gradFill>
                  <a:gsLst>
                    <a:gs pos="0">
                      <a:schemeClr val="accent1"/>
                    </a:gs>
                    <a:gs pos="100000">
                      <a:schemeClr val="accent1"/>
                    </a:gs>
                  </a:gsLst>
                  <a:lin ang="5400000" scaled="0"/>
                </a:gradFill>
                <a:cs typeface="Segoe UI" pitchFamily="34" charset="0"/>
              </a:rPr>
              <a:t>Tier 6 – </a:t>
            </a:r>
            <a:r>
              <a:rPr lang="en-US" sz="1600" dirty="0">
                <a:gradFill>
                  <a:gsLst>
                    <a:gs pos="0">
                      <a:schemeClr val="tx1"/>
                    </a:gs>
                    <a:gs pos="100000">
                      <a:schemeClr val="tx1"/>
                    </a:gs>
                  </a:gsLst>
                </a:gradFill>
                <a:cs typeface="Segoe UI" pitchFamily="34" charset="0"/>
              </a:rPr>
              <a:t>Zero or near-zero data loss</a:t>
            </a:r>
          </a:p>
          <a:p>
            <a:pPr marL="63500" lvl="1" indent="-63500" defTabSz="471608">
              <a:lnSpc>
                <a:spcPct val="90000"/>
              </a:lnSpc>
              <a:spcBef>
                <a:spcPts val="306"/>
              </a:spcBef>
              <a:spcAft>
                <a:spcPts val="612"/>
              </a:spcAft>
              <a:buClr>
                <a:srgbClr val="EFEFEF"/>
              </a:buClr>
            </a:pPr>
            <a:r>
              <a:rPr lang="en-US" sz="1600" b="1" dirty="0">
                <a:gradFill>
                  <a:gsLst>
                    <a:gs pos="0">
                      <a:schemeClr val="accent1"/>
                    </a:gs>
                    <a:gs pos="100000">
                      <a:schemeClr val="accent1"/>
                    </a:gs>
                  </a:gsLst>
                  <a:lin ang="5400000" scaled="0"/>
                </a:gradFill>
                <a:cs typeface="Segoe UI" pitchFamily="34" charset="0"/>
              </a:rPr>
              <a:t>Tier 7 – </a:t>
            </a:r>
            <a:r>
              <a:rPr lang="en-US" sz="1600" dirty="0">
                <a:gradFill>
                  <a:gsLst>
                    <a:gs pos="0">
                      <a:schemeClr val="tx1"/>
                    </a:gs>
                    <a:gs pos="100000">
                      <a:schemeClr val="tx1"/>
                    </a:gs>
                  </a:gsLst>
                </a:gradFill>
                <a:cs typeface="Segoe UI" pitchFamily="34" charset="0"/>
              </a:rPr>
              <a:t>Highly </a:t>
            </a:r>
            <a:r>
              <a:rPr lang="en-US" sz="1600" dirty="0" smtClean="0">
                <a:gradFill>
                  <a:gsLst>
                    <a:gs pos="0">
                      <a:schemeClr val="tx1"/>
                    </a:gs>
                    <a:gs pos="100000">
                      <a:schemeClr val="tx1"/>
                    </a:gs>
                  </a:gsLst>
                </a:gradFill>
                <a:cs typeface="Segoe UI" pitchFamily="34" charset="0"/>
              </a:rPr>
              <a:t>automated business </a:t>
            </a:r>
            <a:r>
              <a:rPr lang="en-US" sz="1600" dirty="0">
                <a:gradFill>
                  <a:gsLst>
                    <a:gs pos="0">
                      <a:schemeClr val="tx1"/>
                    </a:gs>
                    <a:gs pos="100000">
                      <a:schemeClr val="tx1"/>
                    </a:gs>
                  </a:gsLst>
                </a:gradFill>
                <a:cs typeface="Segoe UI" pitchFamily="34" charset="0"/>
              </a:rPr>
              <a:t>integrated solution</a:t>
            </a:r>
          </a:p>
        </p:txBody>
      </p:sp>
      <p:grpSp>
        <p:nvGrpSpPr>
          <p:cNvPr id="9" name="Group 8"/>
          <p:cNvGrpSpPr/>
          <p:nvPr/>
        </p:nvGrpSpPr>
        <p:grpSpPr>
          <a:xfrm>
            <a:off x="850907" y="1933252"/>
            <a:ext cx="6318519" cy="3850011"/>
            <a:chOff x="634303" y="1143438"/>
            <a:chExt cx="5171890" cy="3151345"/>
          </a:xfrm>
        </p:grpSpPr>
        <p:pic>
          <p:nvPicPr>
            <p:cNvPr id="8" name="Picture 7"/>
            <p:cNvPicPr>
              <a:picLocks noChangeAspect="1"/>
            </p:cNvPicPr>
            <p:nvPr/>
          </p:nvPicPr>
          <p:blipFill>
            <a:blip r:embed="rId3"/>
            <a:stretch>
              <a:fillRect/>
            </a:stretch>
          </p:blipFill>
          <p:spPr>
            <a:xfrm>
              <a:off x="634303" y="1143438"/>
              <a:ext cx="4872496" cy="3151345"/>
            </a:xfrm>
            <a:prstGeom prst="rect">
              <a:avLst/>
            </a:prstGeom>
          </p:spPr>
        </p:pic>
        <p:sp>
          <p:nvSpPr>
            <p:cNvPr id="258" name="Rectangle 257"/>
            <p:cNvSpPr/>
            <p:nvPr/>
          </p:nvSpPr>
          <p:spPr>
            <a:xfrm>
              <a:off x="898990" y="1196156"/>
              <a:ext cx="4907203" cy="279636"/>
            </a:xfrm>
            <a:prstGeom prst="rect">
              <a:avLst/>
            </a:prstGeom>
            <a:noFill/>
          </p:spPr>
          <p:txBody>
            <a:bodyPr wrap="square">
              <a:spAutoFit/>
            </a:bodyPr>
            <a:lstStyle/>
            <a:p>
              <a:pPr marL="0" lvl="1" defTabSz="471608">
                <a:lnSpc>
                  <a:spcPct val="90000"/>
                </a:lnSpc>
                <a:spcBef>
                  <a:spcPts val="306"/>
                </a:spcBef>
                <a:spcAft>
                  <a:spcPts val="612"/>
                </a:spcAft>
                <a:buClr>
                  <a:srgbClr val="EFEFEF"/>
                </a:buClr>
              </a:pPr>
              <a:r>
                <a:rPr lang="en-US" dirty="0">
                  <a:solidFill>
                    <a:srgbClr val="0072C6"/>
                  </a:solidFill>
                  <a:cs typeface="Segoe UI" pitchFamily="34" charset="0"/>
                </a:rPr>
                <a:t>SHARE Standards Group – </a:t>
              </a:r>
              <a:r>
                <a:rPr lang="en-US" b="1" dirty="0">
                  <a:solidFill>
                    <a:srgbClr val="0072C6"/>
                  </a:solidFill>
                  <a:cs typeface="Segoe UI" pitchFamily="34" charset="0"/>
                </a:rPr>
                <a:t>7 Tiers of </a:t>
              </a:r>
              <a:r>
                <a:rPr lang="en-US" b="1" dirty="0" smtClean="0">
                  <a:solidFill>
                    <a:srgbClr val="0072C6"/>
                  </a:solidFill>
                  <a:cs typeface="Segoe UI" pitchFamily="34" charset="0"/>
                </a:rPr>
                <a:t>Disaster Recovery</a:t>
              </a:r>
              <a:endParaRPr lang="en-US" b="1" dirty="0">
                <a:solidFill>
                  <a:srgbClr val="505050"/>
                </a:solidFill>
                <a:cs typeface="Segoe UI" pitchFamily="34" charset="0"/>
              </a:endParaRPr>
            </a:p>
          </p:txBody>
        </p:sp>
      </p:grpSp>
      <p:sp>
        <p:nvSpPr>
          <p:cNvPr id="259" name="Rectangle 258"/>
          <p:cNvSpPr/>
          <p:nvPr/>
        </p:nvSpPr>
        <p:spPr>
          <a:xfrm>
            <a:off x="1603977" y="3123722"/>
            <a:ext cx="2855136" cy="356060"/>
          </a:xfrm>
          <a:prstGeom prst="rect">
            <a:avLst/>
          </a:prstGeom>
          <a:noFill/>
        </p:spPr>
        <p:txBody>
          <a:bodyPr wrap="square">
            <a:spAutoFit/>
          </a:bodyPr>
          <a:lstStyle/>
          <a:p>
            <a:pPr marL="0" lvl="1" defTabSz="471608">
              <a:lnSpc>
                <a:spcPct val="90000"/>
              </a:lnSpc>
              <a:spcBef>
                <a:spcPts val="306"/>
              </a:spcBef>
              <a:spcAft>
                <a:spcPts val="612"/>
              </a:spcAft>
              <a:buClr>
                <a:srgbClr val="EFEFEF"/>
              </a:buClr>
            </a:pPr>
            <a:r>
              <a:rPr lang="en-US" sz="1904" dirty="0" smtClean="0">
                <a:gradFill>
                  <a:gsLst>
                    <a:gs pos="0">
                      <a:schemeClr val="accent1"/>
                    </a:gs>
                    <a:gs pos="100000">
                      <a:schemeClr val="accent1"/>
                    </a:gs>
                  </a:gsLst>
                  <a:lin ang="5400000" scaled="0"/>
                </a:gradFill>
                <a:cs typeface="Segoe UI" pitchFamily="34" charset="0"/>
              </a:rPr>
              <a:t>Azure </a:t>
            </a:r>
            <a:r>
              <a:rPr lang="en-US" sz="1904" dirty="0">
                <a:gradFill>
                  <a:gsLst>
                    <a:gs pos="0">
                      <a:schemeClr val="accent1"/>
                    </a:gs>
                    <a:gs pos="100000">
                      <a:schemeClr val="accent1"/>
                    </a:gs>
                  </a:gsLst>
                  <a:lin ang="5400000" scaled="0"/>
                </a:gradFill>
                <a:cs typeface="Segoe UI" pitchFamily="34" charset="0"/>
              </a:rPr>
              <a:t>Site Recovery</a:t>
            </a:r>
          </a:p>
        </p:txBody>
      </p:sp>
      <p:sp>
        <p:nvSpPr>
          <p:cNvPr id="38" name="Title 1"/>
          <p:cNvSpPr txBox="1">
            <a:spLocks/>
          </p:cNvSpPr>
          <p:nvPr/>
        </p:nvSpPr>
        <p:spPr>
          <a:xfrm>
            <a:off x="149612" y="6143148"/>
            <a:ext cx="12003784" cy="739294"/>
          </a:xfrm>
          <a:prstGeom prst="rect">
            <a:avLst/>
          </a:prstGeom>
        </p:spPr>
        <p:txBody>
          <a:bodyPr vert="horz" wrap="square" lIns="198955" tIns="124347" rIns="198955" bIns="124347" rtlCol="0" anchor="ctr">
            <a:noAutofit/>
          </a:bodyPr>
          <a:lstStyle>
            <a:lvl1pPr algn="l" defTabSz="685870" rtl="0" eaLnBrk="1" latinLnBrk="0" hangingPunct="1">
              <a:lnSpc>
                <a:spcPts val="4632"/>
              </a:lnSpc>
              <a:spcBef>
                <a:spcPct val="0"/>
              </a:spcBef>
              <a:buNone/>
              <a:defRPr lang="en-US" sz="4265" b="0" kern="1200" cap="none" spc="-75" baseline="0">
                <a:ln w="3175">
                  <a:noFill/>
                </a:ln>
                <a:solidFill>
                  <a:schemeClr val="accent2"/>
                </a:solidFill>
                <a:effectLst/>
                <a:latin typeface="+mj-lt"/>
                <a:ea typeface="+mn-ea"/>
                <a:cs typeface="Segoe UI" pitchFamily="34" charset="0"/>
              </a:defRPr>
            </a:lvl1pPr>
          </a:lstStyle>
          <a:p>
            <a:pPr algn="ctr">
              <a:lnSpc>
                <a:spcPct val="100000"/>
              </a:lnSpc>
            </a:pPr>
            <a:r>
              <a:rPr lang="en-US" sz="1836" dirty="0">
                <a:gradFill>
                  <a:gsLst>
                    <a:gs pos="0">
                      <a:schemeClr val="tx1"/>
                    </a:gs>
                    <a:gs pos="100000">
                      <a:schemeClr val="tx1"/>
                    </a:gs>
                  </a:gsLst>
                  <a:lin ang="5400000" scaled="1"/>
                </a:gradFill>
                <a:latin typeface="Segoe UI"/>
              </a:rPr>
              <a:t>Protect your data, your applications, or </a:t>
            </a:r>
            <a:r>
              <a:rPr lang="en-US" sz="1836" dirty="0" smtClean="0">
                <a:gradFill>
                  <a:gsLst>
                    <a:gs pos="0">
                      <a:schemeClr val="tx1"/>
                    </a:gs>
                    <a:gs pos="100000">
                      <a:schemeClr val="tx1"/>
                    </a:gs>
                  </a:gsLst>
                  <a:lin ang="5400000" scaled="1"/>
                </a:gradFill>
                <a:latin typeface="Segoe UI"/>
              </a:rPr>
              <a:t>both—at </a:t>
            </a:r>
            <a:r>
              <a:rPr lang="en-US" sz="1836" dirty="0">
                <a:gradFill>
                  <a:gsLst>
                    <a:gs pos="0">
                      <a:schemeClr val="tx1"/>
                    </a:gs>
                    <a:gs pos="100000">
                      <a:schemeClr val="tx1"/>
                    </a:gs>
                  </a:gsLst>
                  <a:lin ang="5400000" scaled="1"/>
                </a:gradFill>
                <a:latin typeface="Segoe UI"/>
              </a:rPr>
              <a:t>your site, a hoster’s site, or in Microsoft Azure</a:t>
            </a:r>
          </a:p>
        </p:txBody>
      </p:sp>
      <p:cxnSp>
        <p:nvCxnSpPr>
          <p:cNvPr id="39" name="Straight Connector 38"/>
          <p:cNvCxnSpPr/>
          <p:nvPr/>
        </p:nvCxnSpPr>
        <p:spPr>
          <a:xfrm>
            <a:off x="274638" y="6075414"/>
            <a:ext cx="11889246"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4389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7">
                                            <p:txEl>
                                              <p:pRg st="0" end="0"/>
                                            </p:txEl>
                                          </p:spTgt>
                                        </p:tgtEl>
                                        <p:attrNameLst>
                                          <p:attrName>style.visibility</p:attrName>
                                        </p:attrNameLst>
                                      </p:cBhvr>
                                      <p:to>
                                        <p:strVal val="visible"/>
                                      </p:to>
                                    </p:set>
                                    <p:animEffect transition="in" filter="fade">
                                      <p:cBhvr>
                                        <p:cTn id="11" dur="500"/>
                                        <p:tgtEl>
                                          <p:spTgt spid="257">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7">
                                            <p:txEl>
                                              <p:pRg st="1" end="1"/>
                                            </p:txEl>
                                          </p:spTgt>
                                        </p:tgtEl>
                                        <p:attrNameLst>
                                          <p:attrName>style.visibility</p:attrName>
                                        </p:attrNameLst>
                                      </p:cBhvr>
                                      <p:to>
                                        <p:strVal val="visible"/>
                                      </p:to>
                                    </p:set>
                                    <p:animEffect transition="in" filter="fade">
                                      <p:cBhvr>
                                        <p:cTn id="14" dur="500"/>
                                        <p:tgtEl>
                                          <p:spTgt spid="257">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57">
                                            <p:txEl>
                                              <p:pRg st="2" end="2"/>
                                            </p:txEl>
                                          </p:spTgt>
                                        </p:tgtEl>
                                        <p:attrNameLst>
                                          <p:attrName>style.visibility</p:attrName>
                                        </p:attrNameLst>
                                      </p:cBhvr>
                                      <p:to>
                                        <p:strVal val="visible"/>
                                      </p:to>
                                    </p:set>
                                    <p:animEffect transition="in" filter="fade">
                                      <p:cBhvr>
                                        <p:cTn id="17" dur="500"/>
                                        <p:tgtEl>
                                          <p:spTgt spid="257">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57">
                                            <p:txEl>
                                              <p:pRg st="3" end="3"/>
                                            </p:txEl>
                                          </p:spTgt>
                                        </p:tgtEl>
                                        <p:attrNameLst>
                                          <p:attrName>style.visibility</p:attrName>
                                        </p:attrNameLst>
                                      </p:cBhvr>
                                      <p:to>
                                        <p:strVal val="visible"/>
                                      </p:to>
                                    </p:set>
                                    <p:animEffect transition="in" filter="fade">
                                      <p:cBhvr>
                                        <p:cTn id="20" dur="500"/>
                                        <p:tgtEl>
                                          <p:spTgt spid="257">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57">
                                            <p:txEl>
                                              <p:pRg st="4" end="4"/>
                                            </p:txEl>
                                          </p:spTgt>
                                        </p:tgtEl>
                                        <p:attrNameLst>
                                          <p:attrName>style.visibility</p:attrName>
                                        </p:attrNameLst>
                                      </p:cBhvr>
                                      <p:to>
                                        <p:strVal val="visible"/>
                                      </p:to>
                                    </p:set>
                                    <p:animEffect transition="in" filter="fade">
                                      <p:cBhvr>
                                        <p:cTn id="23" dur="500"/>
                                        <p:tgtEl>
                                          <p:spTgt spid="257">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7">
                                            <p:txEl>
                                              <p:pRg st="5" end="5"/>
                                            </p:txEl>
                                          </p:spTgt>
                                        </p:tgtEl>
                                        <p:attrNameLst>
                                          <p:attrName>style.visibility</p:attrName>
                                        </p:attrNameLst>
                                      </p:cBhvr>
                                      <p:to>
                                        <p:strVal val="visible"/>
                                      </p:to>
                                    </p:set>
                                    <p:animEffect transition="in" filter="fade">
                                      <p:cBhvr>
                                        <p:cTn id="26" dur="500"/>
                                        <p:tgtEl>
                                          <p:spTgt spid="257">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7">
                                            <p:txEl>
                                              <p:pRg st="6" end="6"/>
                                            </p:txEl>
                                          </p:spTgt>
                                        </p:tgtEl>
                                        <p:attrNameLst>
                                          <p:attrName>style.visibility</p:attrName>
                                        </p:attrNameLst>
                                      </p:cBhvr>
                                      <p:to>
                                        <p:strVal val="visible"/>
                                      </p:to>
                                    </p:set>
                                    <p:animEffect transition="in" filter="fade">
                                      <p:cBhvr>
                                        <p:cTn id="29" dur="500"/>
                                        <p:tgtEl>
                                          <p:spTgt spid="257">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7">
                                            <p:txEl>
                                              <p:pRg st="7" end="7"/>
                                            </p:txEl>
                                          </p:spTgt>
                                        </p:tgtEl>
                                        <p:attrNameLst>
                                          <p:attrName>style.visibility</p:attrName>
                                        </p:attrNameLst>
                                      </p:cBhvr>
                                      <p:to>
                                        <p:strVal val="visible"/>
                                      </p:to>
                                    </p:set>
                                    <p:animEffect transition="in" filter="fade">
                                      <p:cBhvr>
                                        <p:cTn id="32" dur="500"/>
                                        <p:tgtEl>
                                          <p:spTgt spid="257">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59"/>
                                        </p:tgtEl>
                                        <p:attrNameLst>
                                          <p:attrName>style.visibility</p:attrName>
                                        </p:attrNameLst>
                                      </p:cBhvr>
                                      <p:to>
                                        <p:strVal val="visible"/>
                                      </p:to>
                                    </p:set>
                                    <p:animEffect transition="in" filter="fade">
                                      <p:cBhvr>
                                        <p:cTn id="37" dur="500"/>
                                        <p:tgtEl>
                                          <p:spTgt spid="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 grpId="0" build="p"/>
      <p:bldP spid="259" grpId="0"/>
    </p:bld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TIMING" val="|0|.5|1|.2|.5|.2|2|.3|3"/>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2v_iUHhejkyvSLQNkxyrK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34.xml><?xml version="1.0" encoding="utf-8"?>
<p:tagLst xmlns:a="http://schemas.openxmlformats.org/drawingml/2006/main" xmlns:r="http://schemas.openxmlformats.org/officeDocument/2006/relationships" xmlns:p="http://schemas.openxmlformats.org/presentationml/2006/main">
  <p:tag name="MT_TILE" val="YES"/>
</p:tagLst>
</file>

<file path=ppt/tags/tag35.xml><?xml version="1.0" encoding="utf-8"?>
<p:tagLst xmlns:a="http://schemas.openxmlformats.org/drawingml/2006/main" xmlns:r="http://schemas.openxmlformats.org/officeDocument/2006/relationships" xmlns:p="http://schemas.openxmlformats.org/presentationml/2006/main">
  <p:tag name="MT_TILE" val="YES"/>
</p:tagLst>
</file>

<file path=ppt/tags/tag36.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TIMING" val="|0|.5|.2|.2|.2|.8|1"/>
</p:tagLst>
</file>

<file path=ppt/tags/tag9.xml><?xml version="1.0" encoding="utf-8"?>
<p:tagLst xmlns:a="http://schemas.openxmlformats.org/drawingml/2006/main" xmlns:r="http://schemas.openxmlformats.org/officeDocument/2006/relationships" xmlns:p="http://schemas.openxmlformats.org/presentationml/2006/main">
  <p:tag name="TIMING" val="|0|9.8|1"/>
</p:tagLst>
</file>

<file path=ppt/theme/theme1.xml><?xml version="1.0" encoding="utf-8"?>
<a:theme xmlns:a="http://schemas.openxmlformats.org/drawingml/2006/main" name="Server and Cloud 2013">
  <a:themeElements>
    <a:clrScheme name="Custom 2">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505050"/>
      </a:hlink>
      <a:folHlink>
        <a:srgbClr val="505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haredContentType xmlns="Microsoft.SharePoint.Taxonomy.ContentTypeSync" SourceId="e385fb40-52d4-4fae-9c5b-3e8ff8a5878e" ContentTypeId="0x0101000E4CB7077FEE4FF7AE86D4A500EEC78003" PreviousValue="false"/>
</file>

<file path=customXml/item2.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Business continuity level 300 deck. Contains ASR, Azure backup and clustering.</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case studies</TermName>
          <TermId xmlns="http://schemas.microsoft.com/office/infopath/2007/PartnerControls">558e5a47-34b0-42d3-b7ce-db6684938268</TermId>
        </TermInfo>
      </Terms>
    </hd9637eefc984b85b6097c6374e15725>
    <k20e0dfa74bf4e44818db03027b0ccd8 xmlns="230e9df3-be65-4c73-a93b-d1236ebd677e">
      <Terms xmlns="http://schemas.microsoft.com/office/infopath/2007/PartnerControls"/>
    </k20e0dfa74bf4e44818db03027b0ccd8>
    <od9986d31974458fb3007746ec0bce5f xmlns="230e9df3-be65-4c73-a93b-d1236ebd677e">
      <Terms xmlns="http://schemas.microsoft.com/office/infopath/2007/PartnerControls">
        <TermInfo xmlns="http://schemas.microsoft.com/office/infopath/2007/PartnerControls">
          <TermName xmlns="http://schemas.microsoft.com/office/infopath/2007/PartnerControls">English</TermName>
          <TermId xmlns="http://schemas.microsoft.com/office/infopath/2007/PartnerControls">cb91f272-ce4d-4a7e-9bbf-78b58e3d188d</TermId>
        </TermInfo>
      </Terms>
    </od9986d31974458fb3007746ec0bce5f>
    <Owner xmlns="230e9df3-be65-4c73-a93b-d1236ebd677e">
      <UserInfo>
        <DisplayName>Gal Greenberg</DisplayName>
        <AccountId>133929</AccountId>
        <AccountType/>
      </UserInfo>
    </Owner>
    <k21a64daf20d4502b2796a1c6b8ce6c8 xmlns="230e9df3-be65-4c73-a93b-d1236ebd677e">
      <Terms xmlns="http://schemas.microsoft.com/office/infopath/2007/PartnerControls"/>
    </k21a64daf20d4502b2796a1c6b8ce6c8>
    <Expire_x0020_Review xmlns="230e9df3-be65-4c73-a93b-d1236ebd677e">2016-04-10T00:00:00+00:00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Microsoft Azure Marketing</TermName>
          <TermId xmlns="http://schemas.microsoft.com/office/infopath/2007/PartnerControls">0958c357-5252-473f-8b4e-42f27525a99d</TermId>
        </TermInfo>
        <TermInfo xmlns="http://schemas.microsoft.com/office/infopath/2007/PartnerControls">
          <TermName xmlns="http://schemas.microsoft.com/office/infopath/2007/PartnerControls">SMSG Readiness</TermName>
          <TermId xmlns="http://schemas.microsoft.com/office/infopath/2007/PartnerControls">c6595b84-b463-470a-bb46-2a47364645be</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ApplyWorkflowRules xmlns="ad820760-4664-4be3-bee2-f8b9a6708b4c">Yes</ApplyWorkflowRules>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s>
    </eb54ac91059940029a3cc8a4ff5af673>
    <PublishingPageContent xmlns="http://schemas.microsoft.com/sharepoint/v3" xsi:nil="true"/>
    <MediaTitle xmlns="ad820760-4664-4be3-bee2-f8b9a6708b4c" xsi:nil="true"/>
    <IconOverlay xmlns="http://schemas.microsoft.com/sharepoint/v4" xsi:nil="true"/>
    <ef109fd36bcf4bcd9dd945731030600b xmlns="230e9df3-be65-4c73-a93b-d1236ebd677e">
      <Terms xmlns="http://schemas.microsoft.com/office/infopath/2007/PartnerControls"/>
    </ef109fd36bcf4bcd9dd945731030600b>
    <PublishDate xmlns="ad820760-4664-4be3-bee2-f8b9a6708b4c">2015-01-12T08:00:00+00:00</PublishDate>
    <LCA_x0020_Approved xmlns="230e9df3-be65-4c73-a93b-d1236ebd677e">
      <UserInfo>
        <DisplayName/>
        <AccountId xsi:nil="true"/>
        <AccountType/>
      </UserInfo>
    </LCA_x0020_Approved>
    <ec5b2ad5c27b45fb8a00a1f27c7ce1ae xmlns="230e9df3-be65-4c73-a93b-d1236ebd677e">
      <Terms xmlns="http://schemas.microsoft.com/office/infopath/2007/PartnerControls"/>
    </ec5b2ad5c27b45fb8a00a1f27c7ce1ae>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Microsoft Azure</TermName>
          <TermId xmlns="http://schemas.microsoft.com/office/infopath/2007/PartnerControls">669a3112-5edf-444b-a003-630063601f07</TermId>
        </TermInfo>
        <TermInfo xmlns="http://schemas.microsoft.com/office/infopath/2007/PartnerControls">
          <TermName xmlns="http://schemas.microsoft.com/office/infopath/2007/PartnerControls">Microsoft Azure Storage</TermName>
          <TermId xmlns="http://schemas.microsoft.com/office/infopath/2007/PartnerControls">ccc856f3-7169-41c7-9ed0-d64691545586</TermId>
        </TermInfo>
      </Terms>
    </bf80e81150e248c48aa8cffdf0021a1f>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http://infopedia/kc02/media/Thumbnails/Cloud%20and%20Enterprise/KC02-23-51532/KC02-23-56811_HEX_afa999.png</Url>
      <Description>/kc02/media/Thumbnails/Cloud and Enterprise/KC02-23-51532/KC02-23-56811_HEX_afa999.png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business continuity and disaster recovery</TermName>
          <TermId xmlns="http://schemas.microsoft.com/office/infopath/2007/PartnerControls">67c2db2c-5a29-4d12-a411-92a7fcb031b0</TermId>
        </TermInfo>
      </Terms>
    </i0d941ee1e744ffea7aeee9924c91cbb>
    <PublishingExpirationDate xmlns="http://schemas.microsoft.com/sharepoint/v3" xsi:nil="true"/>
    <RoutingRuleDescription xmlns="http://schemas.microsoft.com/sharepoint/v3" xsi:nil="true"/>
    <DocumentSetKcId xmlns="ad820760-4664-4be3-bee2-f8b9a6708b4c">51532</DocumentSetKcId>
    <CoOwner xmlns="ad820760-4664-4be3-bee2-f8b9a6708b4c">
      <UserInfo>
        <DisplayName>i:0#.w|redmond\meeryan</DisplayName>
        <AccountId>6624</AccountId>
        <AccountType/>
      </UserInfo>
      <UserInfo>
        <DisplayName>i:0#.w|redmond\charllee</DisplayName>
        <AccountId>120628</AccountId>
        <AccountType/>
      </UserInfo>
      <UserInfo>
        <DisplayName>i:0#.w|redmond\v-nahube</DisplayName>
        <AccountId>2747</AccountId>
        <AccountType/>
      </UserInfo>
      <UserInfo>
        <DisplayName>i:0#.w|redmond\v-licour</DisplayName>
        <AccountId>147100</AccountId>
        <AccountType/>
      </UserInfo>
      <UserInfo>
        <DisplayName>i:0#.w|redmond\chrisper</DisplayName>
        <AccountId>49210</AccountId>
        <AccountType/>
      </UserInfo>
    </CoOwner>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axKeywordTaxHTField>
    <TaxCatchAll xmlns="230e9df3-be65-4c73-a93b-d1236ebd677e">
      <Value>222</Value>
      <Value>218</Value>
      <Value>217</Value>
      <Value>216</Value>
      <Value>181</Value>
      <Value>2479</Value>
      <Value>42</Value>
      <Value>2368</Value>
      <Value>2654</Value>
      <Value>239</Value>
    </TaxCatchAll>
    <mb88723863e1404388ba3733387d48df xmlns="230e9df3-be65-4c73-a93b-d1236ebd677e">
      <Terms xmlns="http://schemas.microsoft.com/office/infopath/2007/PartnerControls"/>
    </mb88723863e1404388ba3733387d48df>
    <b1337ea954344dcfb0425a10eee4daa8 xmlns="ad820760-4664-4be3-bee2-f8b9a6708b4c">
      <Terms xmlns="http://schemas.microsoft.com/office/infopath/2007/PartnerControls"/>
    </b1337ea954344dcfb0425a10eee4daa8>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m6c7b4717b6346e6a075a59dd47eac69>
    <_dlc_DocId xmlns="230e9df3-be65-4c73-a93b-d1236ebd677e">KC02-23-56811</_dlc_DocId>
    <_dlc_DocIdUrl xmlns="230e9df3-be65-4c73-a93b-d1236ebd677e">
      <Url>http://infopedia/kc02/docstore/_layouts/DocIdRedir.aspx?ID=KC02-23-56811</Url>
      <Description>KC02-23-56811</Description>
    </_dlc_DocIdUrl>
    <AverageRating xmlns="http://schemas.microsoft.com/sharepoint/v3" xsi:nil="true"/>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Receiver>
    <Name>DocumentSet ItemUpdated</Name>
    <Synchronization>Synchronous</Synchronization>
    <Type>10002</Type>
    <SequenceNumber>100</SequenceNumber>
    <Url/>
    <Assembly>Microsoft.Office.DocumentManagement, Version=15.0.0.0, Culture=neutral, PublicKeyToken=71e9bce111e9429c</Assembly>
    <Class>Microsoft.Office.DocumentManagement.DocumentSets.DocumentSetEventReceiver</Class>
    <Data/>
    <Filter/>
  </Receiver>
  <Receiver>
    <Name>DocumentSet ItemAdded</Name>
    <Synchronization>Synchronous</Synchronization>
    <Type>10001</Type>
    <SequenceNumber>100</SequenceNumber>
    <Url/>
    <Assembly>Microsoft.Office.DocumentManagement, Version=15.0.0.0, Culture=neutral, PublicKeyToken=71e9bce111e9429c</Assembly>
    <Class>Microsoft.Office.DocumentManagement.DocumentSets.DocumentSetItemsEventReceiver</Class>
    <Data/>
    <Filter/>
  </Receiver>
</spe:Receivers>
</file>

<file path=customXml/item4.xml><?xml version="1.0" encoding="utf-8"?>
<ct:contentTypeSchema xmlns:ct="http://schemas.microsoft.com/office/2006/metadata/contentType" xmlns:ma="http://schemas.microsoft.com/office/2006/metadata/properties/metaAttributes" ct:_="" ma:_="" ma:contentTypeName="KCDoc" ma:contentTypeID="0x0101000E4CB7077FEE4FF7AE86D4A500EEC7800300C6CD36C6B4DAA64EAACFCCF5D9298AA000B09CC05C6355444CB49B4B62F83D23B8" ma:contentTypeVersion="43" ma:contentTypeDescription="" ma:contentTypeScope="" ma:versionID="529c3d1a1ff7547e8cab9af9dc74631e">
  <xsd:schema xmlns:xsd="http://www.w3.org/2001/XMLSchema" xmlns:xs="http://www.w3.org/2001/XMLSchema" xmlns:p="http://schemas.microsoft.com/office/2006/metadata/properties" xmlns:ns1="http://schemas.microsoft.com/sharepoint/v3" xmlns:ns2="230e9df3-be65-4c73-a93b-d1236ebd677e" xmlns:ns3="ad820760-4664-4be3-bee2-f8b9a6708b4c" xmlns:ns4="http://schemas.microsoft.com/sharepoint/v4" targetNamespace="http://schemas.microsoft.com/office/2006/metadata/properties" ma:root="true" ma:fieldsID="d263f6792e3b868d0f42c9b986651ab9" ns1:_="" ns2:_="" ns3:_="" ns4:_="">
    <xsd:import namespace="http://schemas.microsoft.com/sharepoint/v3"/>
    <xsd:import namespace="230e9df3-be65-4c73-a93b-d1236ebd677e"/>
    <xsd:import namespace="ad820760-4664-4be3-bee2-f8b9a6708b4c"/>
    <xsd:import namespace="http://schemas.microsoft.com/sharepoint/v4"/>
    <xsd:element name="properties">
      <xsd:complexType>
        <xsd:sequence>
          <xsd:element name="documentManagement">
            <xsd:complexType>
              <xsd:all>
                <xsd:element ref="ns2:DocumentDescription" minOccurs="0"/>
                <xsd:element ref="ns3:PublishDate" minOccurs="0"/>
                <xsd:element ref="ns1:PublishingExpirationDate" minOccurs="0"/>
                <xsd:element ref="ns1:AverageRating" minOccurs="0"/>
                <xsd:element ref="ns2:Thumbnail1" minOccurs="0"/>
                <xsd:element ref="ns1:PublishingPageContent" minOccurs="0"/>
                <xsd:element ref="ns1:RatingCount" minOccurs="0"/>
                <xsd:element ref="ns2:Owner" minOccurs="0"/>
                <xsd:element ref="ns2:LCA_x0020_Approved" minOccurs="0"/>
                <xsd:element ref="ns2:Expire_x0020_Review" minOccurs="0"/>
                <xsd:element ref="ns3:DocumentSetKcId" minOccurs="0"/>
                <xsd:element ref="ns3:CoOwner" minOccurs="0"/>
                <xsd:element ref="ns3:MediaTitle" minOccurs="0"/>
                <xsd:element ref="ns2:hd9637eefc984b85b6097c6374e15725" minOccurs="0"/>
                <xsd:element ref="ns2:l3c3ea61849e4288a8acc49bb5388e8c" minOccurs="0"/>
                <xsd:element ref="ns1:RoutingRuleDescription" minOccurs="0"/>
                <xsd:element ref="ns2:i0d941ee1e744ffea7aeee9924c91cbb" minOccurs="0"/>
                <xsd:element ref="ns2:TaxCatchAllLabel" minOccurs="0"/>
                <xsd:element ref="ns2:k21a64daf20d4502b2796a1c6b8ce6c8" minOccurs="0"/>
                <xsd:element ref="ns2:TaxCatchAll" minOccurs="0"/>
                <xsd:element ref="ns2:ef109fd36bcf4bcd9dd945731030600b" minOccurs="0"/>
                <xsd:element ref="ns2:mb88723863e1404388ba3733387d48df" minOccurs="0"/>
                <xsd:element ref="ns2:kf34bcdc8fc34e479d3f94c6210e8e27" minOccurs="0"/>
                <xsd:element ref="ns2:_dlc_DocIdUrl" minOccurs="0"/>
                <xsd:element ref="ns2:ec5b2ad5c27b45fb8a00a1f27c7ce1ae" minOccurs="0"/>
                <xsd:element ref="ns2:_dlc_DocIdPersistId" minOccurs="0"/>
                <xsd:element ref="ns2:b60f8d2dbb984f349d80d8196897f4d3" minOccurs="0"/>
                <xsd:element ref="ns2:ConfidentialityTaxHTField0" minOccurs="0"/>
                <xsd:element ref="ns3:ApplyWorkflowRules" minOccurs="0"/>
                <xsd:element ref="ns2:k20e0dfa74bf4e44818db03027b0ccd8" minOccurs="0"/>
                <xsd:element ref="ns2:eb54ac91059940029a3cc8a4ff5af673" minOccurs="0"/>
                <xsd:element ref="ns2:i1b478372f814787abd313030b81fcb2" minOccurs="0"/>
                <xsd:element ref="ns4:IconOverlay" minOccurs="0"/>
                <xsd:element ref="ns2:TaxKeywordTaxHTField" minOccurs="0"/>
                <xsd:element ref="ns2:od9986d31974458fb3007746ec0bce5f" minOccurs="0"/>
                <xsd:element ref="ns2:m6c7b4717b6346e6a075a59dd47eac69" minOccurs="0"/>
                <xsd:element ref="ns2:_dlc_DocId" minOccurs="0"/>
                <xsd:element ref="ns3:b1337ea954344dcfb0425a10eee4daa8" minOccurs="0"/>
                <xsd:element ref="ns2:bf80e81150e248c48aa8cffdf0021a1f" minOccurs="0"/>
                <xsd:element ref="ns2:m6d26e40ac264097a006193f92232ec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ExpirationDate" ma:index="4" nillable="true" ma:displayName="Scheduling End Date" ma:internalName="PublishingExpirationDate">
      <xsd:simpleType>
        <xsd:restriction base="dms:Unknown"/>
      </xsd:simpleType>
    </xsd:element>
    <xsd:element name="AverageRating" ma:index="5" nillable="true" ma:displayName="Rating (0-5)" ma:decimals="2" ma:description="Average value of all the ratings that have been submitted" ma:internalName="AverageRating" ma:readOnly="true">
      <xsd:simpleType>
        <xsd:restriction base="dms:Number"/>
      </xsd:simpleType>
    </xsd:element>
    <xsd:element name="PublishingPageContent" ma:index="13" nillable="true" ma:displayName="Page Content" ma:internalName="PublishingPageContent">
      <xsd:simpleType>
        <xsd:restriction base="dms:Unknown"/>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RoutingRuleDescription" ma:index="36" nillable="true" ma:displayName="Description" ma:hidden="true"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Description" ma:description="Alternate description for documents that can be used for display." ma:internalName="DocumentDescription">
      <xsd:simpleType>
        <xsd:restriction base="dms:Note"/>
      </xsd:simpleType>
    </xsd:element>
    <xsd:element name="Thumbnail1" ma:index="12"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Owner" ma:index="17" nillable="true" ma:displayName="Owner" ma:description="Must be an FTE" ma:indexed="true" ma:list="UserInfo" ma:SharePointGroup="0" ma:internalName="Owner" ma:readOnly="false" ma:showField="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A_x0020_Approved" ma:index="23" nillable="true" ma:displayName="LCA Approved" ma:description="This field is for the name of the person from LCA that reviewed and approved the content." ma:list="UserInfo" ma:SharePointGroup="0" ma:internalName="LCA_x0020_Approved"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28" nillable="true" ma:displayName="Expiration" ma:format="DateOnly" ma:indexed="true" ma:internalName="Expire_x0020_Review" ma:readOnly="false">
      <xsd:simpleType>
        <xsd:restriction base="dms:DateTime"/>
      </xsd:simpleType>
    </xsd:element>
    <xsd:element name="hd9637eefc984b85b6097c6374e15725" ma:index="34" nillable="true" ma:taxonomy="true" ma:internalName="hd9637eefc984b85b6097c6374e15725" ma:taxonomyFieldName="ItemType" ma:displayName="SMSG Item Type" ma:readOnly="fals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l3c3ea61849e4288a8acc49bb5388e8c" ma:index="35" nillable="true" ma:taxonomy="true" ma:internalName="l3c3ea61849e4288a8acc49bb5388e8c" ma:taxonomyFieldName="Groups" ma:displayName="SMSG Groups" ma:readOnly="false"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37" nillable="true" ma:taxonomy="true" ma:internalName="i0d941ee1e744ffea7aeee9924c91cbb" ma:taxonomyFieldName="BusinessArchitecture" ma:displayName="SMSG Business Architecture" ma:readOnly="fals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TaxCatchAllLabel" ma:index="38" nillable="true" ma:displayName="Taxonomy Catch All Column1" ma:hidden="true" ma:list="{341bdb36-d19b-4bce-9fa6-6145346cf024}" ma:internalName="TaxCatchAllLabel" ma:readOnly="true" ma:showField="CatchAllDataLabel" ma:web="ad820760-4664-4be3-bee2-f8b9a6708b4c">
      <xsd:complexType>
        <xsd:complexContent>
          <xsd:extension base="dms:MultiChoiceLookup">
            <xsd:sequence>
              <xsd:element name="Value" type="dms:Lookup" maxOccurs="unbounded" minOccurs="0" nillable="true"/>
            </xsd:sequence>
          </xsd:extension>
        </xsd:complexContent>
      </xsd:complexType>
    </xsd:element>
    <xsd:element name="k21a64daf20d4502b2796a1c6b8ce6c8" ma:index="40" nillable="true" ma:taxonomy="true" ma:internalName="k21a64daf20d4502b2796a1c6b8ce6c8" ma:taxonomyFieldName="Industries" ma:displayName="SMSG Industries" ma:readOnly="false"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TaxCatchAll" ma:index="41" nillable="true" ma:displayName="Taxonomy Catch All Column" ma:hidden="true" ma:list="{341bdb36-d19b-4bce-9fa6-6145346cf024}" ma:internalName="TaxCatchAll" ma:showField="CatchAllData" ma:web="ad820760-4664-4be3-bee2-f8b9a6708b4c">
      <xsd:complexType>
        <xsd:complexContent>
          <xsd:extension base="dms:MultiChoiceLookup">
            <xsd:sequence>
              <xsd:element name="Value" type="dms:Lookup" maxOccurs="unbounded" minOccurs="0" nillable="true"/>
            </xsd:sequence>
          </xsd:extension>
        </xsd:complexContent>
      </xsd:complexType>
    </xsd:element>
    <xsd:element name="ef109fd36bcf4bcd9dd945731030600b" ma:index="42" nillable="true" ma:taxonomy="true" ma:internalName="ef109fd36bcf4bcd9dd945731030600b" ma:taxonomyFieldName="Region" ma:displayName="SMSG Region" ma:readOnly="false"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mb88723863e1404388ba3733387d48df" ma:index="43" nillable="true" ma:taxonomy="true" ma:internalName="mb88723863e1404388ba3733387d48df" ma:taxonomyFieldName="Audiences" ma:displayName="SMSG Customer Audiences" ma:readOnly="false"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kf34bcdc8fc34e479d3f94c6210e8e27" ma:index="44" nillable="true" ma:taxonomy="true" ma:internalName="kf34bcdc8fc34e479d3f94c6210e8e27" ma:taxonomyFieldName="Competitors" ma:displayName="SMSG Competition" ma:readOnly="false"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_dlc_DocIdUrl" ma:index="45"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ec5b2ad5c27b45fb8a00a1f27c7ce1ae" ma:index="46" nillable="true" ma:taxonomy="true" ma:internalName="ec5b2ad5c27b45fb8a00a1f27c7ce1ae" ma:taxonomyFieldName="Partners" ma:displayName="SMSG Partners" ma:readOnly="false"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_dlc_DocIdPersistId" ma:index="47" nillable="true" ma:displayName="Persist ID" ma:description="Keep ID on add." ma:hidden="true" ma:internalName="_dlc_DocIdPersistId" ma:readOnly="true">
      <xsd:simpleType>
        <xsd:restriction base="dms:Boolean"/>
      </xsd:simpleType>
    </xsd:element>
    <xsd:element name="b60f8d2dbb984f349d80d8196897f4d3" ma:index="48" nillable="true" ma:taxonomy="true" ma:internalName="b60f8d2dbb984f349d80d8196897f4d3" ma:taxonomyFieldName="Roles" ma:displayName="SMSG Roles" ma:readOnly="false"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ConfidentialityTaxHTField0" ma:index="49" nillable="true" ma:taxonomy="true" ma:internalName="ConfidentialityTaxHTField0" ma:taxonomyFieldName="Confidentiality" ma:displayName="Confidentiality" ma:indexed="true" ma:readOnly="false" ma:default="1;#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k20e0dfa74bf4e44818db03027b0ccd8" ma:index="51" nillable="true" ma:taxonomy="true" ma:internalName="k20e0dfa74bf4e44818db03027b0ccd8" ma:taxonomyFieldName="Segments" ma:displayName="SMSG Customer Segments" ma:readOnly="false"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eb54ac91059940029a3cc8a4ff5af673" ma:index="53" nillable="true" ma:taxonomy="true" ma:internalName="eb54ac91059940029a3cc8a4ff5af673" ma:taxonomyFieldName="SMSGDomain" ma:displayName="SMSG Domain" ma:readOnly="false"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i1b478372f814787abd313030b81fcb2" ma:index="54" nillable="true" ma:taxonomy="true" ma:internalName="i1b478372f814787abd313030b81fcb2" ma:taxonomyFieldName="ActivitiesAndPrograms" ma:displayName="SMSG Activities &amp; Programs" ma:readOnly="false"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TaxKeywordTaxHTField" ma:index="58"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od9986d31974458fb3007746ec0bce5f" ma:index="59"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m6c7b4717b6346e6a075a59dd47eac69" ma:index="60" nillable="true" ma:taxonomy="true" ma:internalName="m6c7b4717b6346e6a075a59dd47eac69" ma:taxonomyFieldName="Topics" ma:displayName="SMSG Topics" ma:readOnly="false"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_dlc_DocId" ma:index="61" nillable="true" ma:displayName="Document ID Value" ma:description="The value of the document ID assigned to this item." ma:indexed="true" ma:internalName="_dlc_DocId" ma:readOnly="true">
      <xsd:simpleType>
        <xsd:restriction base="dms:Text"/>
      </xsd:simpleType>
    </xsd:element>
    <xsd:element name="bf80e81150e248c48aa8cffdf0021a1f" ma:index="65" nillable="true" ma:taxonomy="true" ma:internalName="bf80e81150e248c48aa8cffdf0021a1f" ma:taxonomyFieldName="Products" ma:displayName="SMSG Products &amp; Technologies" ma:readOnly="false"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6d26e40ac264097a006193f92232ece" ma:index="66" nillable="true" ma:taxonomy="true" ma:internalName="m6d26e40ac264097a006193f92232ece" ma:taxonomyFieldName="TechnicalLevel" ma:displayName="Technical Level" ma:readOnly="false"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d820760-4664-4be3-bee2-f8b9a6708b4c" elementFormDefault="qualified">
    <xsd:import namespace="http://schemas.microsoft.com/office/2006/documentManagement/types"/>
    <xsd:import namespace="http://schemas.microsoft.com/office/infopath/2007/PartnerControls"/>
    <xsd:element name="PublishDate" ma:index="3" nillable="true" ma:displayName="PublishDate" ma:description="Used in Blog Posts and documents." ma:format="DateOnly" ma:indexed="true" ma:internalName="PublishDate">
      <xsd:simpleType>
        <xsd:restriction base="dms:DateTime"/>
      </xsd:simpleType>
    </xsd:element>
    <xsd:element name="DocumentSetKcId" ma:index="31" nillable="true" ma:displayName="DocumentSetKcId" ma:description="Custom Column used to capture Document ID to share with DocumentSet Contents" ma:indexed="true" ma:internalName="DocumentSetKcId" ma:readOnly="false">
      <xsd:simpleType>
        <xsd:restriction base="dms:Text">
          <xsd:maxLength value="255"/>
        </xsd:restriction>
      </xsd:simpleType>
    </xsd:element>
    <xsd:element name="CoOwner" ma:index="32" nillable="true" ma:displayName="Co-Owner" ma:description="Co-Owner" ma:list="UserInfo" ma:SharePointGroup="0" ma:internalName="CoOwner" ma:readOnly="false"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Title" ma:index="33" nillable="true" ma:displayName="BlogPostID" ma:description="Blog Post ID to link documents on the blog post." ma:internalName="MediaTitle" ma:readOnly="false">
      <xsd:simpleType>
        <xsd:restriction base="dms:Text">
          <xsd:maxLength value="255"/>
        </xsd:restriction>
      </xsd:simpleType>
    </xsd:element>
    <xsd:element name="ApplyWorkflowRules" ma:index="50" nillable="true" ma:displayName="ApplyWorkflowRules" ma:default="Yes" ma:description="This columns is used to help to apply the workflow rules on Document Sets / Documents. by Default the Value is Yes" ma:format="Dropdown" ma:hidden="true" ma:internalName="ApplyWorkflowRules" ma:readOnly="false">
      <xsd:simpleType>
        <xsd:restriction base="dms:Choice">
          <xsd:enumeration value="Yes"/>
          <xsd:enumeration value="No"/>
        </xsd:restriction>
      </xsd:simpleType>
    </xsd:element>
    <xsd:element name="b1337ea954344dcfb0425a10eee4daa8" ma:index="63" nillable="true" ma:taxonomy="true" ma:internalName="b1337ea954344dcfb0425a10eee4daa8" ma:taxonomyFieldName="EnterpriseDomainTags" ma:displayName="EnterpriseDomainTags" ma:default="" ma:fieldId="{b1337ea9-5434-4dcf-b042-5a10eee4daa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55"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39"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09176CD-7D51-400F-BAC7-70AC78414273}">
  <ds:schemaRefs>
    <ds:schemaRef ds:uri="Microsoft.SharePoint.Taxonomy.ContentTypeSync"/>
  </ds:schemaRefs>
</ds:datastoreItem>
</file>

<file path=customXml/itemProps2.xml><?xml version="1.0" encoding="utf-8"?>
<ds:datastoreItem xmlns:ds="http://schemas.openxmlformats.org/officeDocument/2006/customXml" ds:itemID="{3CF280FE-8D4B-4D18-B1AF-69EBCF11D7DF}">
  <ds:schemaRefs>
    <ds:schemaRef ds:uri="http://schemas.microsoft.com/office/infopath/2007/PartnerControls"/>
    <ds:schemaRef ds:uri="http://schemas.microsoft.com/office/2006/documentManagement/types"/>
    <ds:schemaRef ds:uri="http://purl.org/dc/elements/1.1/"/>
    <ds:schemaRef ds:uri="ad820760-4664-4be3-bee2-f8b9a6708b4c"/>
    <ds:schemaRef ds:uri="230e9df3-be65-4c73-a93b-d1236ebd677e"/>
    <ds:schemaRef ds:uri="http://schemas.microsoft.com/sharepoint/v3"/>
    <ds:schemaRef ds:uri="http://schemas.openxmlformats.org/package/2006/metadata/core-properties"/>
    <ds:schemaRef ds:uri="http://schemas.microsoft.com/sharepoint/v4"/>
    <ds:schemaRef ds:uri="http://purl.org/dc/terms/"/>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D793B997-0653-44BF-A9F8-B0D92AAEDE1B}">
  <ds:schemaRefs>
    <ds:schemaRef ds:uri="http://schemas.microsoft.com/sharepoint/events"/>
  </ds:schemaRefs>
</ds:datastoreItem>
</file>

<file path=customXml/itemProps4.xml><?xml version="1.0" encoding="utf-8"?>
<ds:datastoreItem xmlns:ds="http://schemas.openxmlformats.org/officeDocument/2006/customXml" ds:itemID="{EEF5CF31-64DD-44B0-8F40-01326CFB9A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ad820760-4664-4be3-bee2-f8b9a6708b4c"/>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95A1FDE5-E647-4A78-9458-C398A2BB8D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STB_Template_16-9_Sept2013_v13</Template>
  <TotalTime>0</TotalTime>
  <Words>27315</Words>
  <Application>Microsoft Office PowerPoint</Application>
  <PresentationFormat>Custom</PresentationFormat>
  <Paragraphs>2624</Paragraphs>
  <Slides>116</Slides>
  <Notes>102</Notes>
  <HiddenSlides>15</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116</vt:i4>
      </vt:variant>
    </vt:vector>
  </HeadingPairs>
  <TitlesOfParts>
    <vt:vector size="136" baseType="lpstr">
      <vt:lpstr>Microsoft YaHei</vt:lpstr>
      <vt:lpstr>Arial</vt:lpstr>
      <vt:lpstr>Calibri</vt:lpstr>
      <vt:lpstr>Calibri Light</vt:lpstr>
      <vt:lpstr>Consolas</vt:lpstr>
      <vt:lpstr>Courier New</vt:lpstr>
      <vt:lpstr>Kozuka Gothic Pro R</vt:lpstr>
      <vt:lpstr>ＭＳ Ｐゴシック</vt:lpstr>
      <vt:lpstr>ＭＳ Ｐゴシック</vt:lpstr>
      <vt:lpstr>Nirmala UI</vt:lpstr>
      <vt:lpstr>Segoe</vt:lpstr>
      <vt:lpstr>Segoe Light</vt:lpstr>
      <vt:lpstr>Segoe UI</vt:lpstr>
      <vt:lpstr>Segoe UI Light</vt:lpstr>
      <vt:lpstr>Segoe UI Semibold</vt:lpstr>
      <vt:lpstr>Segoe UI Symbol</vt:lpstr>
      <vt:lpstr>Times New Roman</vt:lpstr>
      <vt:lpstr>Wingdings</vt:lpstr>
      <vt:lpstr>微軟正黑體Microsoft JhengHei</vt:lpstr>
      <vt:lpstr>Server and Cloud 2013</vt:lpstr>
      <vt:lpstr>If a disaster strikes, will you be ready? Improving your business continuity plan with new cloud capabilities</vt:lpstr>
      <vt:lpstr>Microsoft US IT pro evangelists</vt:lpstr>
      <vt:lpstr>Important link, e-mail, and #hashtag</vt:lpstr>
      <vt:lpstr>Today @ TechNet on tour</vt:lpstr>
      <vt:lpstr>TechNet on Tour Azure labs</vt:lpstr>
      <vt:lpstr>Business Continuity Planning</vt:lpstr>
      <vt:lpstr>Business Continuity Planning</vt:lpstr>
      <vt:lpstr>Business Continuity Planning</vt:lpstr>
      <vt:lpstr>Business Continuity Planning</vt:lpstr>
      <vt:lpstr>Business Continuity Planning</vt:lpstr>
      <vt:lpstr>Business Continuity Problem</vt:lpstr>
      <vt:lpstr>The importance of business continuity Impact from infrastructure outages</vt:lpstr>
      <vt:lpstr>The Cloud Revolution Continues</vt:lpstr>
      <vt:lpstr>Safeguard your data &amp; applications</vt:lpstr>
      <vt:lpstr>Disaster recovery</vt:lpstr>
      <vt:lpstr>PowerPoint Presentation</vt:lpstr>
      <vt:lpstr>Cloud computing models</vt:lpstr>
      <vt:lpstr>Cloud computing models</vt:lpstr>
      <vt:lpstr>Demo: Introduction to Microsoft Azure</vt:lpstr>
      <vt:lpstr>Well connected…</vt:lpstr>
      <vt:lpstr>Azure is compute availability on demand  Solves IT challenges with the power of Microsoft Azure</vt:lpstr>
      <vt:lpstr>PowerPoint Presentation</vt:lpstr>
      <vt:lpstr>ITPAC – How Microsoft builds Azure datacenters</vt:lpstr>
      <vt:lpstr>Internet connectivity by country</vt:lpstr>
      <vt:lpstr>VIDEO</vt:lpstr>
      <vt:lpstr>Microsoft Cloud compliance certifications and attestations</vt:lpstr>
      <vt:lpstr>Microsoft Azure storage</vt:lpstr>
      <vt:lpstr>Microsoft Azure storage</vt:lpstr>
      <vt:lpstr>Storing data on Windows Azure </vt:lpstr>
      <vt:lpstr>Storing data on Windows Azure </vt:lpstr>
      <vt:lpstr>Increased availability with replication</vt:lpstr>
      <vt:lpstr>Accessing blob storage</vt:lpstr>
      <vt:lpstr>Managing storage</vt:lpstr>
      <vt:lpstr>DEMO</vt:lpstr>
      <vt:lpstr>PowerPoint Presentation</vt:lpstr>
      <vt:lpstr>AZcopy process overview for VMs</vt:lpstr>
      <vt:lpstr>DEMO</vt:lpstr>
      <vt:lpstr>Review:  Azure Storage</vt:lpstr>
      <vt:lpstr>Estimating cloud costs</vt:lpstr>
      <vt:lpstr>Summary: Azure cloud offerings</vt:lpstr>
      <vt:lpstr>PowerPoint Presentation</vt:lpstr>
      <vt:lpstr>Microsoft Azure Backup</vt:lpstr>
      <vt:lpstr>Protection that evolves with your IT IT solutions are evolving – your business continuity should too</vt:lpstr>
      <vt:lpstr>Microsoft solutions Breadth and depth solutions for business continuity and disaster recovery</vt:lpstr>
      <vt:lpstr>Protect your data Powerful solutions for Enterprise and SMB</vt:lpstr>
      <vt:lpstr>Protect your data Basic backup and recovery built into Windows Server</vt:lpstr>
      <vt:lpstr>Microsoft Azure Backup Extending Windows Server Backup into the cloud</vt:lpstr>
      <vt:lpstr>How Microsoft Azure Backup works</vt:lpstr>
      <vt:lpstr>DEMO</vt:lpstr>
      <vt:lpstr>Microsoft Azure Backup Simplified, streamlined setup and integration</vt:lpstr>
      <vt:lpstr>Summary: Azure Backup</vt:lpstr>
      <vt:lpstr>Azure Backup for Azure IaaS VMs Application-consistent backup of virtual machines</vt:lpstr>
      <vt:lpstr>Fabric level backup</vt:lpstr>
      <vt:lpstr>Policy-driven backup and retention</vt:lpstr>
      <vt:lpstr>Backup an Azure IaaS VM</vt:lpstr>
      <vt:lpstr>DEMO</vt:lpstr>
      <vt:lpstr>Summary Microsoft Azure Backup</vt:lpstr>
      <vt:lpstr>What is Windows PowerShell?</vt:lpstr>
      <vt:lpstr>What’s so great about PowerShell?</vt:lpstr>
      <vt:lpstr>PowerShell Basics</vt:lpstr>
      <vt:lpstr>Microsoft Azure online backup cmdlets</vt:lpstr>
      <vt:lpstr>Azure &amp; PowerShell Getting Started</vt:lpstr>
      <vt:lpstr>DEMO</vt:lpstr>
      <vt:lpstr>System Center Data Protection Manager - Overview</vt:lpstr>
      <vt:lpstr>DPM backup to Azure</vt:lpstr>
      <vt:lpstr>Data Protection Manager</vt:lpstr>
      <vt:lpstr>Windows Server protection End-to-end protection for Windows Server data and key roles</vt:lpstr>
      <vt:lpstr>Hyper-V virtual machine protection Granular end-to-end protection at private cloud scale</vt:lpstr>
      <vt:lpstr>Exchange protection Granular end-to-end application protection</vt:lpstr>
      <vt:lpstr>SharePoint protection Granular end-to-end application protection</vt:lpstr>
      <vt:lpstr>SQL Server protection Granular end-to-end application protection</vt:lpstr>
      <vt:lpstr>Microsoft Azure Backup integration Extending Data Protection Manager to the cloud</vt:lpstr>
      <vt:lpstr>Azure SQL Database</vt:lpstr>
      <vt:lpstr>Data protection</vt:lpstr>
      <vt:lpstr>Elastic scale out</vt:lpstr>
      <vt:lpstr>Point In Time Restore</vt:lpstr>
      <vt:lpstr>Summary: Azure SQL</vt:lpstr>
      <vt:lpstr>Azure SQL Database Service Tiers</vt:lpstr>
      <vt:lpstr>On premises SQL Server Store, Backup and Recover</vt:lpstr>
      <vt:lpstr>SQL backup to Microsoft Azure storage</vt:lpstr>
      <vt:lpstr>SQL Server back-up to the cloud </vt:lpstr>
      <vt:lpstr>SQL Server disaster recovery in the cloud</vt:lpstr>
      <vt:lpstr>Microsoft StorSimple Hybrid Cloud Storage</vt:lpstr>
      <vt:lpstr>Common Workloads for StorSimple</vt:lpstr>
      <vt:lpstr>Cloud Snapshots Provide Rapid Recovery</vt:lpstr>
      <vt:lpstr>Hybrid Cloud Storage Cost Comparison</vt:lpstr>
      <vt:lpstr>Azure hybrid usage scenarios</vt:lpstr>
      <vt:lpstr>Accelerating cloud content with BranchCache</vt:lpstr>
      <vt:lpstr>PowerPoint Presentation</vt:lpstr>
      <vt:lpstr>Azure Site Recovery Backup / Migration scenarios</vt:lpstr>
      <vt:lpstr>ASR Pricing</vt:lpstr>
      <vt:lpstr>How ASR works</vt:lpstr>
      <vt:lpstr>DEMO</vt:lpstr>
      <vt:lpstr>ASR &amp; System Center VMM Disaster recovery to a second site with Hyper-v</vt:lpstr>
      <vt:lpstr>ASR &amp; System Center VMM Disaster recovery to a second site with SAN replication</vt:lpstr>
      <vt:lpstr>Microsoft Azure Site Recovery How it works: Recovery plans </vt:lpstr>
      <vt:lpstr>Microsoft Azure Site Recovery How it works: Executing recovery plans </vt:lpstr>
      <vt:lpstr>Orchestrated disaster recovery Across on-premises, service provider locations or both </vt:lpstr>
      <vt:lpstr>Azure Site Recovery One solution for multiple infrastructures</vt:lpstr>
      <vt:lpstr>Summary: Azure Site Recovery One solution for multiple infrastructures</vt:lpstr>
      <vt:lpstr>VIDEO</vt:lpstr>
      <vt:lpstr>PowerPoint Presentation</vt:lpstr>
      <vt:lpstr>PowerPoint Presentation</vt:lpstr>
      <vt:lpstr>PowerPoint Presentation</vt:lpstr>
      <vt:lpstr>VIDEO</vt:lpstr>
      <vt:lpstr>Summary</vt:lpstr>
      <vt:lpstr>Microsoft Virtual Academy &amp; Channel9.MSDN.com</vt:lpstr>
      <vt:lpstr>Implementing Microsoft Azure Infrastructure Solutions Exam 70-533</vt:lpstr>
      <vt:lpstr>Did you Enjoy Today’s Event?</vt:lpstr>
      <vt:lpstr>TechNet on Tour Azure labs</vt:lpstr>
      <vt:lpstr>PowerPoint Presentation</vt:lpstr>
      <vt:lpstr>PowerPoint Presentation</vt:lpstr>
      <vt:lpstr>Azure Infrastructure Services</vt:lpstr>
      <vt:lpstr>Hybrid Cloud Connectivity</vt:lpstr>
      <vt:lpstr>ExpressRoute</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Continuity and Disaster Recovery L300 Technical Deck</dc:title>
  <dc:subject/>
  <dc:creator/>
  <cp:keywords/>
  <dc:description/>
  <cp:lastModifiedBy/>
  <cp:revision>1</cp:revision>
  <dcterms:created xsi:type="dcterms:W3CDTF">2014-10-24T21:53:56Z</dcterms:created>
  <dcterms:modified xsi:type="dcterms:W3CDTF">2015-08-27T17:21:07Z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1cd454bacc149bfbcfd764edd279de7">
    <vt:lpwstr/>
  </property>
  <property fmtid="{D5CDD505-2E9C-101B-9397-08002B2CF9AE}" pid="3" name="TaxKeyword">
    <vt:lpwstr/>
  </property>
  <property fmtid="{D5CDD505-2E9C-101B-9397-08002B2CF9AE}" pid="4" name="_dlc_policyId">
    <vt:lpwstr/>
  </property>
  <property fmtid="{D5CDD505-2E9C-101B-9397-08002B2CF9AE}" pid="5" name="Region">
    <vt:lpwstr/>
  </property>
  <property fmtid="{D5CDD505-2E9C-101B-9397-08002B2CF9AE}" pid="6" name="Confidentiality">
    <vt:lpwstr>216;#customer ready|8986c41d-21c5-4f8f-8a12-ea4625b46858</vt:lpwstr>
  </property>
  <property fmtid="{D5CDD505-2E9C-101B-9397-08002B2CF9AE}" pid="7" name="ItemType">
    <vt:lpwstr>239;#case studies|558e5a47-34b0-42d3-b7ce-db6684938268</vt:lpwstr>
  </property>
  <property fmtid="{D5CDD505-2E9C-101B-9397-08002B2CF9AE}" pid="8" name="ContentTypeId">
    <vt:lpwstr>0x0101000E4CB7077FEE4FF7AE86D4A500EEC7800300C6CD36C6B4DAA64EAACFCCF5D9298AA000B09CC05C6355444CB49B4B62F83D23B8</vt:lpwstr>
  </property>
  <property fmtid="{D5CDD505-2E9C-101B-9397-08002B2CF9AE}" pid="9" name="bc28b5f076654a3b96073bbbebfeb8c9">
    <vt:lpwstr/>
  </property>
  <property fmtid="{D5CDD505-2E9C-101B-9397-08002B2CF9AE}" pid="10" name="Industries">
    <vt:lpwstr/>
  </property>
  <property fmtid="{D5CDD505-2E9C-101B-9397-08002B2CF9AE}" pid="11" name="Roles">
    <vt:lpwstr/>
  </property>
  <property fmtid="{D5CDD505-2E9C-101B-9397-08002B2CF9AE}" pid="12" name="MSProducts">
    <vt:lpwstr/>
  </property>
  <property fmtid="{D5CDD505-2E9C-101B-9397-08002B2CF9AE}" pid="13" name="j4d667fb28274e85b2214f6e751c8d1f">
    <vt:lpwstr/>
  </property>
  <property fmtid="{D5CDD505-2E9C-101B-9397-08002B2CF9AE}" pid="14" name="Competitors">
    <vt:lpwstr/>
  </property>
  <property fmtid="{D5CDD505-2E9C-101B-9397-08002B2CF9AE}" pid="15" name="SMSGDomain">
    <vt:lpwstr>2654;#Cloud and Enterprise|adc2fe87-c79a-4ded-a449-3f86b954069d;#217;#Microsoft Azure Domain|d600a391-d529-4311-892b-2c05c1ab2538</vt:lpwstr>
  </property>
  <property fmtid="{D5CDD505-2E9C-101B-9397-08002B2CF9AE}" pid="16" name="ItemRetentionFormula">
    <vt:lpwstr/>
  </property>
  <property fmtid="{D5CDD505-2E9C-101B-9397-08002B2CF9AE}" pid="17" name="m6d26e40ac264097a006193f92232ece">
    <vt:lpwstr/>
  </property>
  <property fmtid="{D5CDD505-2E9C-101B-9397-08002B2CF9AE}" pid="18" name="BusinessArchitecture">
    <vt:lpwstr>2368;#business continuity and disaster recovery|67c2db2c-5a29-4d12-a411-92a7fcb031b0</vt:lpwstr>
  </property>
  <property fmtid="{D5CDD505-2E9C-101B-9397-08002B2CF9AE}" pid="19" name="SMSGTags">
    <vt:lpwstr/>
  </property>
  <property fmtid="{D5CDD505-2E9C-101B-9397-08002B2CF9AE}" pid="20" name="j031aa32f4154c8c9a646efae715ebde">
    <vt:lpwstr/>
  </property>
  <property fmtid="{D5CDD505-2E9C-101B-9397-08002B2CF9AE}" pid="21" name="Products">
    <vt:lpwstr>218;#Microsoft Azure|669a3112-5edf-444b-a003-630063601f07;#2479;#Microsoft Azure Storage|ccc856f3-7169-41c7-9ed0-d64691545586</vt:lpwstr>
  </property>
  <property fmtid="{D5CDD505-2E9C-101B-9397-08002B2CF9AE}" pid="22" name="_dlc_DocIdItemGuid">
    <vt:lpwstr>56d5f6e2-3c4b-4ced-9384-846368675625</vt:lpwstr>
  </property>
  <property fmtid="{D5CDD505-2E9C-101B-9397-08002B2CF9AE}" pid="23" name="EnterpriseDomainTags">
    <vt:lpwstr/>
  </property>
  <property fmtid="{D5CDD505-2E9C-101B-9397-08002B2CF9AE}" pid="24" name="l311460e3fdf46688abc31ddb7bdc05a">
    <vt:lpwstr/>
  </property>
  <property fmtid="{D5CDD505-2E9C-101B-9397-08002B2CF9AE}" pid="25" name="Partners">
    <vt:lpwstr/>
  </property>
  <property fmtid="{D5CDD505-2E9C-101B-9397-08002B2CF9AE}" pid="26" name="ActivitiesAndPrograms">
    <vt:lpwstr/>
  </property>
  <property fmtid="{D5CDD505-2E9C-101B-9397-08002B2CF9AE}" pid="27" name="Segments">
    <vt:lpwstr/>
  </property>
  <property fmtid="{D5CDD505-2E9C-101B-9397-08002B2CF9AE}" pid="28" name="la4444b61d19467597d63190b69ac227">
    <vt:lpwstr/>
  </property>
  <property fmtid="{D5CDD505-2E9C-101B-9397-08002B2CF9AE}" pid="29" name="WorkflowChangePath">
    <vt:lpwstr>e929cdc8-ef5a-4aed-ad88-a2076c847023,5;e929cdc8-ef5a-4aed-ad88-a2076c847023,5;e929cdc8-ef5a-4aed-ad88-a2076c847023,5;e929cdc8-ef5a-4aed-ad88-a2076c847023,5;e929cdc8-ef5a-4aed-ad88-a2076c847023,11;e929cdc8-ef5a-4aed-ad88-a2076c847023,18;e929cdc8-ef5a-4aed-</vt:lpwstr>
  </property>
  <property fmtid="{D5CDD505-2E9C-101B-9397-08002B2CF9AE}" pid="30" name="Topics">
    <vt:lpwstr/>
  </property>
  <property fmtid="{D5CDD505-2E9C-101B-9397-08002B2CF9AE}" pid="31" name="Groups">
    <vt:lpwstr>222;#Microsoft Azure Marketing|0958c357-5252-473f-8b4e-42f27525a99d;#181;#SMSG Readiness|c6595b84-b463-470a-bb46-2a47364645be</vt:lpwstr>
  </property>
  <property fmtid="{D5CDD505-2E9C-101B-9397-08002B2CF9AE}" pid="32" name="MSProductsTaxHTField0">
    <vt:lpwstr/>
  </property>
  <property fmtid="{D5CDD505-2E9C-101B-9397-08002B2CF9AE}" pid="33" name="_docset_NoMedatataSyncRequired">
    <vt:lpwstr>False</vt:lpwstr>
  </property>
  <property fmtid="{D5CDD505-2E9C-101B-9397-08002B2CF9AE}" pid="34" name="Languages">
    <vt:lpwstr>42;#English|cb91f272-ce4d-4a7e-9bbf-78b58e3d188d</vt:lpwstr>
  </property>
  <property fmtid="{D5CDD505-2E9C-101B-9397-08002B2CF9AE}" pid="35" name="messageframeworktype">
    <vt:lpwstr/>
  </property>
  <property fmtid="{D5CDD505-2E9C-101B-9397-08002B2CF9AE}" pid="36" name="MSLanguage">
    <vt:lpwstr/>
  </property>
  <property fmtid="{D5CDD505-2E9C-101B-9397-08002B2CF9AE}" pid="37" name="cb7870d3641f4a52807a63577a9c1b08">
    <vt:lpwstr/>
  </property>
  <property fmtid="{D5CDD505-2E9C-101B-9397-08002B2CF9AE}" pid="38" name="TechnicalLevel">
    <vt:lpwstr/>
  </property>
  <property fmtid="{D5CDD505-2E9C-101B-9397-08002B2CF9AE}" pid="39" name="Audiences">
    <vt:lpwstr/>
  </property>
  <property fmtid="{D5CDD505-2E9C-101B-9397-08002B2CF9AE}" pid="40" name="LearningOrganization">
    <vt:lpwstr/>
  </property>
  <property fmtid="{D5CDD505-2E9C-101B-9397-08002B2CF9AE}" pid="41" name="EmployeeRole">
    <vt:lpwstr/>
  </property>
  <property fmtid="{D5CDD505-2E9C-101B-9397-08002B2CF9AE}" pid="42" name="LearningDeliveryMethod">
    <vt:lpwstr/>
  </property>
  <property fmtid="{D5CDD505-2E9C-101B-9397-08002B2CF9AE}" pid="43" name="SalesGeography">
    <vt:lpwstr/>
  </property>
</Properties>
</file>